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rels" ContentType="application/vnd.openxmlformats-package.relationships+xml"/>
  <Default Extension="xml" ContentType="application/xml"/>
  <Default Extension="tiff" ContentType="image/tiff"/>
  <Default Extension="gif" ContentType="image/gif"/>
  <Default Extension="vml" ContentType="application/vnd.openxmlformats-officedocument.vmlDrawing"/>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tags/tag1.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style1.xml" ContentType="application/vnd.ms-office.chartstyle+xml"/>
  <Override PartName="/ppt/charts/colors1.xml" ContentType="application/vnd.ms-office.chartcolorstyle+xml"/>
  <Override PartName="/ppt/charts/chart4.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2.xml" ContentType="application/vnd.openxmlformats-officedocument.themeOverride+xml"/>
  <Override PartName="/ppt/charts/chart9.xml" ContentType="application/vnd.openxmlformats-officedocument.drawingml.chart+xml"/>
  <Override PartName="/ppt/tags/tag2.xml" ContentType="application/vnd.openxmlformats-officedocument.presentationml.tags+xml"/>
  <Override PartName="/ppt/charts/chart10.xml" ContentType="application/vnd.openxmlformats-officedocument.drawingml.chart+xml"/>
  <Override PartName="/ppt/charts/style4.xml" ContentType="application/vnd.ms-office.chartstyle+xml"/>
  <Override PartName="/ppt/charts/colors4.xml" ContentType="application/vnd.ms-office.chartcolorstyle+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tags/tag3.xml" ContentType="application/vnd.openxmlformats-officedocument.presentationml.tags+xml"/>
  <Override PartName="/ppt/charts/chart14.xml" ContentType="application/vnd.openxmlformats-officedocument.drawingml.chart+xml"/>
  <Override PartName="/ppt/tags/tag4.xml" ContentType="application/vnd.openxmlformats-officedocument.presentationml.tags+xml"/>
  <Override PartName="/ppt/charts/chart15.xml" ContentType="application/vnd.openxmlformats-officedocument.drawingml.chart+xml"/>
  <Override PartName="/ppt/charts/style5.xml" ContentType="application/vnd.ms-office.chartstyle+xml"/>
  <Override PartName="/ppt/charts/colors5.xml" ContentType="application/vnd.ms-office.chartcolorstyle+xml"/>
  <Override PartName="/ppt/tags/tag5.xml" ContentType="application/vnd.openxmlformats-officedocument.presentationml.tags+xml"/>
  <Override PartName="/ppt/charts/chart16.xml" ContentType="application/vnd.openxmlformats-officedocument.drawingml.chart+xml"/>
  <Override PartName="/ppt/charts/style6.xml" ContentType="application/vnd.ms-office.chartstyle+xml"/>
  <Override PartName="/ppt/charts/colors6.xml" ContentType="application/vnd.ms-office.chartcolorstyle+xml"/>
  <Override PartName="/ppt/tags/tag6.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7.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3.xml" ContentType="application/vnd.openxmlformats-officedocument.themeOverride+xml"/>
  <Override PartName="/ppt/tags/tag7.xml" ContentType="application/vnd.openxmlformats-officedocument.presentationml.tags+xml"/>
  <Override PartName="/ppt/charts/chart18.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4.xml" ContentType="application/vnd.openxmlformats-officedocument.themeOverride+xml"/>
  <Override PartName="/ppt/charts/chart19.xml" ContentType="application/vnd.openxmlformats-officedocument.drawingml.chart+xml"/>
  <Override PartName="/ppt/charts/style9.xml" ContentType="application/vnd.ms-office.chartstyle+xml"/>
  <Override PartName="/ppt/charts/colors9.xml" ContentType="application/vnd.ms-office.chartcolorstyle+xml"/>
  <Override PartName="/ppt/charts/chart2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2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2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2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theme/themeOverride5.xml" ContentType="application/vnd.openxmlformats-officedocument.themeOverride+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theme/themeOverride6.xml" ContentType="application/vnd.openxmlformats-officedocument.themeOverride+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charts/chart38.xml" ContentType="application/vnd.openxmlformats-officedocument.drawingml.chart+xml"/>
  <Override PartName="/ppt/theme/themeOverride7.xml" ContentType="application/vnd.openxmlformats-officedocument.themeOverride+xml"/>
  <Override PartName="/ppt/charts/chart39.xml" ContentType="application/vnd.openxmlformats-officedocument.drawingml.chart+xml"/>
  <Override PartName="/ppt/charts/chart40.xml" ContentType="application/vnd.openxmlformats-officedocument.drawingml.chart+xml"/>
  <Override PartName="/ppt/charts/chart41.xml" ContentType="application/vnd.openxmlformats-officedocument.drawingml.chart+xml"/>
  <Override PartName="/ppt/charts/chart42.xml" ContentType="application/vnd.openxmlformats-officedocument.drawingml.chart+xml"/>
  <Override PartName="/ppt/charts/chart43.xml" ContentType="application/vnd.openxmlformats-officedocument.drawingml.chart+xml"/>
  <Override PartName="/ppt/charts/style14.xml" ContentType="application/vnd.ms-office.chartstyle+xml"/>
  <Override PartName="/ppt/charts/colors14.xml" ContentType="application/vnd.ms-office.chartcolorstyle+xml"/>
  <Override PartName="/ppt/theme/themeOverride8.xml" ContentType="application/vnd.openxmlformats-officedocument.themeOverride+xml"/>
  <Override PartName="/ppt/charts/chart44.xml" ContentType="application/vnd.openxmlformats-officedocument.drawingml.chart+xml"/>
  <Override PartName="/ppt/charts/style15.xml" ContentType="application/vnd.ms-office.chartstyle+xml"/>
  <Override PartName="/ppt/charts/colors15.xml" ContentType="application/vnd.ms-office.chartcolorstyle+xml"/>
  <Override PartName="/ppt/theme/themeOverride9.xml" ContentType="application/vnd.openxmlformats-officedocument.themeOverride+xml"/>
  <Override PartName="/ppt/charts/chart45.xml" ContentType="application/vnd.openxmlformats-officedocument.drawingml.chart+xml"/>
  <Override PartName="/ppt/charts/style16.xml" ContentType="application/vnd.ms-office.chartstyle+xml"/>
  <Override PartName="/ppt/charts/colors16.xml" ContentType="application/vnd.ms-office.chartcolorstyle+xml"/>
  <Override PartName="/ppt/theme/themeOverride10.xml" ContentType="application/vnd.openxmlformats-officedocument.themeOverride+xml"/>
  <Override PartName="/ppt/charts/chart46.xml" ContentType="application/vnd.openxmlformats-officedocument.drawingml.chart+xml"/>
  <Override PartName="/ppt/charts/style17.xml" ContentType="application/vnd.ms-office.chartstyle+xml"/>
  <Override PartName="/ppt/charts/colors17.xml" ContentType="application/vnd.ms-office.chartcolorstyle+xml"/>
  <Override PartName="/ppt/theme/themeOverride11.xml" ContentType="application/vnd.openxmlformats-officedocument.themeOverride+xml"/>
  <Override PartName="/ppt/charts/chart47.xml" ContentType="application/vnd.openxmlformats-officedocument.drawingml.chart+xml"/>
  <Override PartName="/ppt/charts/style18.xml" ContentType="application/vnd.ms-office.chartstyle+xml"/>
  <Override PartName="/ppt/charts/colors18.xml" ContentType="application/vnd.ms-office.chartcolorstyle+xml"/>
  <Override PartName="/ppt/theme/themeOverride12.xml" ContentType="application/vnd.openxmlformats-officedocument.themeOverride+xml"/>
  <Override PartName="/ppt/charts/chart48.xml" ContentType="application/vnd.openxmlformats-officedocument.drawingml.chart+xml"/>
  <Override PartName="/ppt/charts/style19.xml" ContentType="application/vnd.ms-office.chartstyle+xml"/>
  <Override PartName="/ppt/charts/colors19.xml" ContentType="application/vnd.ms-office.chartcolorstyle+xml"/>
  <Override PartName="/ppt/theme/themeOverride13.xml" ContentType="application/vnd.openxmlformats-officedocument.themeOverride+xml"/>
  <Override PartName="/ppt/charts/chart49.xml" ContentType="application/vnd.openxmlformats-officedocument.drawingml.chart+xml"/>
  <Override PartName="/ppt/charts/style20.xml" ContentType="application/vnd.ms-office.chartstyle+xml"/>
  <Override PartName="/ppt/charts/colors20.xml" ContentType="application/vnd.ms-office.chartcolorstyle+xml"/>
  <Override PartName="/ppt/theme/themeOverride14.xml" ContentType="application/vnd.openxmlformats-officedocument.themeOverride+xml"/>
  <Override PartName="/ppt/charts/chart50.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15.xml" ContentType="application/vnd.openxmlformats-officedocument.themeOverride+xml"/>
  <Override PartName="/ppt/charts/chart51.xml" ContentType="application/vnd.openxmlformats-officedocument.drawingml.chart+xml"/>
  <Override PartName="/ppt/charts/style22.xml" ContentType="application/vnd.ms-office.chartstyle+xml"/>
  <Override PartName="/ppt/charts/colors22.xml" ContentType="application/vnd.ms-office.chartcolorstyle+xml"/>
  <Override PartName="/ppt/theme/themeOverride16.xml" ContentType="application/vnd.openxmlformats-officedocument.themeOverride+xml"/>
  <Override PartName="/ppt/charts/chart52.xml" ContentType="application/vnd.openxmlformats-officedocument.drawingml.chart+xml"/>
  <Override PartName="/ppt/charts/style23.xml" ContentType="application/vnd.ms-office.chartstyle+xml"/>
  <Override PartName="/ppt/charts/colors23.xml" ContentType="application/vnd.ms-office.chartcolorstyle+xml"/>
  <Override PartName="/ppt/theme/themeOverride17.xml" ContentType="application/vnd.openxmlformats-officedocument.themeOverride+xml"/>
  <Override PartName="/ppt/charts/chart53.xml" ContentType="application/vnd.openxmlformats-officedocument.drawingml.chart+xml"/>
  <Override PartName="/ppt/charts/style24.xml" ContentType="application/vnd.ms-office.chartstyle+xml"/>
  <Override PartName="/ppt/charts/colors24.xml" ContentType="application/vnd.ms-office.chartcolorstyle+xml"/>
  <Override PartName="/ppt/theme/themeOverride18.xml" ContentType="application/vnd.openxmlformats-officedocument.themeOverride+xml"/>
  <Override PartName="/ppt/charts/chart54.xml" ContentType="application/vnd.openxmlformats-officedocument.drawingml.chart+xml"/>
  <Override PartName="/ppt/charts/style25.xml" ContentType="application/vnd.ms-office.chartstyle+xml"/>
  <Override PartName="/ppt/charts/colors25.xml" ContentType="application/vnd.ms-office.chartcolorstyle+xml"/>
  <Override PartName="/ppt/theme/themeOverride19.xml" ContentType="application/vnd.openxmlformats-officedocument.themeOverride+xml"/>
  <Override PartName="/ppt/tags/tag8.xml" ContentType="application/vnd.openxmlformats-officedocument.presentationml.tags+xml"/>
  <Override PartName="/ppt/charts/chart55.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56.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57.xml" ContentType="application/vnd.openxmlformats-officedocument.drawingml.chart+xml"/>
  <Override PartName="/ppt/charts/style28.xml" ContentType="application/vnd.ms-office.chartstyle+xml"/>
  <Override PartName="/ppt/charts/colors28.xml" ContentType="application/vnd.ms-office.chartcolorstyle+xml"/>
  <Override PartName="/ppt/tags/tag9.xml" ContentType="application/vnd.openxmlformats-officedocument.presentationml.tags+xml"/>
  <Override PartName="/ppt/notesSlides/notesSlide4.xml" ContentType="application/vnd.openxmlformats-officedocument.presentationml.notesSlide+xml"/>
  <Override PartName="/ppt/charts/chart58.xml" ContentType="application/vnd.openxmlformats-officedocument.drawingml.chart+xml"/>
  <Override PartName="/ppt/charts/style29.xml" ContentType="application/vnd.ms-office.chartstyle+xml"/>
  <Override PartName="/ppt/charts/colors29.xml" ContentType="application/vnd.ms-office.chartcolorstyle+xml"/>
  <Override PartName="/ppt/tags/tag10.xml" ContentType="application/vnd.openxmlformats-officedocument.presentationml.tags+xml"/>
  <Override PartName="/ppt/charts/chart59.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60.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61.xml" ContentType="application/vnd.openxmlformats-officedocument.drawingml.chart+xml"/>
  <Override PartName="/ppt/charts/style32.xml" ContentType="application/vnd.ms-office.chartstyle+xml"/>
  <Override PartName="/ppt/charts/colors32.xml" ContentType="application/vnd.ms-office.chartcolorstyle+xml"/>
  <Override PartName="/ppt/tags/tag11.xml" ContentType="application/vnd.openxmlformats-officedocument.presentationml.tags+xml"/>
  <Override PartName="/ppt/charts/chart62.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63.xml" ContentType="application/vnd.openxmlformats-officedocument.drawingml.chart+xml"/>
  <Override PartName="/ppt/charts/style34.xml" ContentType="application/vnd.ms-office.chartstyle+xml"/>
  <Override PartName="/ppt/charts/colors34.xml" ContentType="application/vnd.ms-office.chartcolorstyle+xml"/>
  <Override PartName="/ppt/theme/themeOverride20.xml" ContentType="application/vnd.openxmlformats-officedocument.themeOverride+xml"/>
  <Override PartName="/ppt/charts/chart64.xml" ContentType="application/vnd.openxmlformats-officedocument.drawingml.chart+xml"/>
  <Override PartName="/ppt/charts/style35.xml" ContentType="application/vnd.ms-office.chartstyle+xml"/>
  <Override PartName="/ppt/charts/colors35.xml" ContentType="application/vnd.ms-office.chartcolorstyle+xml"/>
  <Override PartName="/ppt/theme/themeOverride21.xml" ContentType="application/vnd.openxmlformats-officedocument.themeOverride+xml"/>
  <Override PartName="/ppt/charts/chart65.xml" ContentType="application/vnd.openxmlformats-officedocument.drawingml.chart+xml"/>
  <Override PartName="/ppt/charts/style36.xml" ContentType="application/vnd.ms-office.chartstyle+xml"/>
  <Override PartName="/ppt/charts/colors36.xml" ContentType="application/vnd.ms-office.chartcolorstyle+xml"/>
  <Override PartName="/ppt/theme/themeOverride22.xml" ContentType="application/vnd.openxmlformats-officedocument.themeOverride+xml"/>
  <Override PartName="/ppt/charts/chart66.xml" ContentType="application/vnd.openxmlformats-officedocument.drawingml.chart+xml"/>
  <Override PartName="/ppt/charts/style37.xml" ContentType="application/vnd.ms-office.chartstyle+xml"/>
  <Override PartName="/ppt/charts/colors37.xml" ContentType="application/vnd.ms-office.chartcolorstyle+xml"/>
  <Override PartName="/ppt/theme/themeOverride23.xml" ContentType="application/vnd.openxmlformats-officedocument.themeOverride+xml"/>
  <Override PartName="/ppt/charts/chart67.xml" ContentType="application/vnd.openxmlformats-officedocument.drawingml.chart+xml"/>
  <Override PartName="/ppt/charts/style38.xml" ContentType="application/vnd.ms-office.chartstyle+xml"/>
  <Override PartName="/ppt/charts/colors38.xml" ContentType="application/vnd.ms-office.chartcolorstyle+xml"/>
  <Override PartName="/ppt/theme/themeOverride24.xml" ContentType="application/vnd.openxmlformats-officedocument.themeOverride+xml"/>
  <Override PartName="/ppt/charts/chart68.xml" ContentType="application/vnd.openxmlformats-officedocument.drawingml.chart+xml"/>
  <Override PartName="/ppt/charts/style39.xml" ContentType="application/vnd.ms-office.chartstyle+xml"/>
  <Override PartName="/ppt/charts/colors39.xml" ContentType="application/vnd.ms-office.chartcolorstyle+xml"/>
  <Override PartName="/ppt/theme/themeOverride25.xml" ContentType="application/vnd.openxmlformats-officedocument.themeOverride+xml"/>
  <Override PartName="/ppt/charts/chart69.xml" ContentType="application/vnd.openxmlformats-officedocument.drawingml.chart+xml"/>
  <Override PartName="/ppt/charts/style40.xml" ContentType="application/vnd.ms-office.chartstyle+xml"/>
  <Override PartName="/ppt/charts/colors40.xml" ContentType="application/vnd.ms-office.chartcolorstyle+xml"/>
  <Override PartName="/ppt/theme/themeOverride26.xml" ContentType="application/vnd.openxmlformats-officedocument.themeOverride+xml"/>
  <Override PartName="/ppt/charts/chart70.xml" ContentType="application/vnd.openxmlformats-officedocument.drawingml.chart+xml"/>
  <Override PartName="/ppt/charts/chart71.xml" ContentType="application/vnd.openxmlformats-officedocument.drawingml.chart+xml"/>
  <Override PartName="/ppt/tags/tag12.xml" ContentType="application/vnd.openxmlformats-officedocument.presentationml.tags+xml"/>
  <Override PartName="/ppt/charts/chart72.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73.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74.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75.xml" ContentType="application/vnd.openxmlformats-officedocument.drawingml.chart+xml"/>
  <Override PartName="/ppt/charts/style44.xml" ContentType="application/vnd.ms-office.chartstyle+xml"/>
  <Override PartName="/ppt/charts/colors44.xml" ContentType="application/vnd.ms-office.chartcolorstyle+xml"/>
  <Override PartName="/ppt/tags/tag13.xml" ContentType="application/vnd.openxmlformats-officedocument.presentationml.tags+xml"/>
  <Override PartName="/ppt/charts/chart76.xml" ContentType="application/vnd.openxmlformats-officedocument.drawingml.chart+xml"/>
  <Override PartName="/ppt/tags/tag14.xml" ContentType="application/vnd.openxmlformats-officedocument.presentationml.tags+xml"/>
  <Override PartName="/ppt/charts/chart77.xml" ContentType="application/vnd.openxmlformats-officedocument.drawingml.chart+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charts/chart78.xml" ContentType="application/vnd.openxmlformats-officedocument.drawingml.chart+xml"/>
  <Override PartName="/ppt/theme/themeOverride27.xml" ContentType="application/vnd.openxmlformats-officedocument.themeOverride+xml"/>
  <Override PartName="/ppt/charts/chart79.xml" ContentType="application/vnd.openxmlformats-officedocument.drawingml.chart+xml"/>
  <Override PartName="/ppt/theme/themeOverride28.xml" ContentType="application/vnd.openxmlformats-officedocument.themeOverride+xml"/>
  <Override PartName="/ppt/charts/chart80.xml" ContentType="application/vnd.openxmlformats-officedocument.drawingml.chart+xml"/>
  <Override PartName="/ppt/theme/themeOverride29.xml" ContentType="application/vnd.openxmlformats-officedocument.themeOverride+xml"/>
  <Override PartName="/ppt/charts/chart81.xml" ContentType="application/vnd.openxmlformats-officedocument.drawingml.chart+xml"/>
  <Override PartName="/ppt/theme/themeOverride30.xml" ContentType="application/vnd.openxmlformats-officedocument.themeOverride+xml"/>
  <Override PartName="/ppt/tags/tag19.xml" ContentType="application/vnd.openxmlformats-officedocument.presentationml.tags+xml"/>
  <Override PartName="/ppt/charts/chart82.xml" ContentType="application/vnd.openxmlformats-officedocument.drawingml.chart+xml"/>
  <Override PartName="/ppt/theme/themeOverride31.xml" ContentType="application/vnd.openxmlformats-officedocument.themeOverride+xml"/>
  <Override PartName="/ppt/charts/chart83.xml" ContentType="application/vnd.openxmlformats-officedocument.drawingml.chart+xml"/>
  <Override PartName="/ppt/theme/themeOverride32.xml" ContentType="application/vnd.openxmlformats-officedocument.themeOverride+xml"/>
  <Override PartName="/ppt/charts/chart84.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85.xml" ContentType="application/vnd.openxmlformats-officedocument.drawingml.chart+xml"/>
  <Override PartName="/ppt/charts/style46.xml" ContentType="application/vnd.ms-office.chartstyle+xml"/>
  <Override PartName="/ppt/charts/colors46.xml" ContentType="application/vnd.ms-office.chartcolorstyle+xml"/>
  <Override PartName="/ppt/charts/chart86.xml" ContentType="application/vnd.openxmlformats-officedocument.drawingml.chart+xml"/>
  <Override PartName="/ppt/theme/themeOverride33.xml" ContentType="application/vnd.openxmlformats-officedocument.themeOverride+xml"/>
  <Override PartName="/ppt/charts/chart87.xml" ContentType="application/vnd.openxmlformats-officedocument.drawingml.chart+xml"/>
  <Override PartName="/ppt/theme/themeOverride34.xml" ContentType="application/vnd.openxmlformats-officedocument.themeOverride+xml"/>
  <Override PartName="/ppt/charts/chart88.xml" ContentType="application/vnd.openxmlformats-officedocument.drawingml.chart+xml"/>
  <Override PartName="/ppt/theme/themeOverride35.xml" ContentType="application/vnd.openxmlformats-officedocument.themeOverride+xml"/>
  <Override PartName="/ppt/charts/chart89.xml" ContentType="application/vnd.openxmlformats-officedocument.drawingml.chart+xml"/>
  <Override PartName="/ppt/theme/themeOverride36.xml" ContentType="application/vnd.openxmlformats-officedocument.themeOverride+xml"/>
  <Override PartName="/ppt/charts/chart90.xml" ContentType="application/vnd.openxmlformats-officedocument.drawingml.chart+xml"/>
  <Override PartName="/ppt/theme/themeOverride37.xml" ContentType="application/vnd.openxmlformats-officedocument.themeOverride+xml"/>
  <Override PartName="/ppt/notesSlides/notesSlide5.xml" ContentType="application/vnd.openxmlformats-officedocument.presentationml.notesSlide+xml"/>
  <Override PartName="/ppt/charts/chart91.xml" ContentType="application/vnd.openxmlformats-officedocument.drawingml.chart+xml"/>
  <Override PartName="/ppt/theme/themeOverride38.xml" ContentType="application/vnd.openxmlformats-officedocument.themeOverride+xml"/>
  <Override PartName="/ppt/charts/chart92.xml" ContentType="application/vnd.openxmlformats-officedocument.drawingml.chart+xml"/>
  <Override PartName="/ppt/theme/themeOverride39.xml" ContentType="application/vnd.openxmlformats-officedocument.themeOverride+xml"/>
  <Override PartName="/ppt/charts/chart93.xml" ContentType="application/vnd.openxmlformats-officedocument.drawingml.chart+xml"/>
  <Override PartName="/ppt/charts/chart94.xml" ContentType="application/vnd.openxmlformats-officedocument.drawingml.chart+xml"/>
  <Override PartName="/ppt/charts/chart95.xml" ContentType="application/vnd.openxmlformats-officedocument.drawingml.chart+xml"/>
  <Override PartName="/ppt/charts/chart96.xml" ContentType="application/vnd.openxmlformats-officedocument.drawingml.chart+xml"/>
  <Override PartName="/ppt/charts/chart97.xml" ContentType="application/vnd.openxmlformats-officedocument.drawingml.chart+xml"/>
  <Override PartName="/ppt/charts/chart98.xml" ContentType="application/vnd.openxmlformats-officedocument.drawingml.chart+xml"/>
  <Override PartName="/ppt/charts/chart99.xml" ContentType="application/vnd.openxmlformats-officedocument.drawingml.chart+xml"/>
  <Override PartName="/ppt/charts/chart100.xml" ContentType="application/vnd.openxmlformats-officedocument.drawingml.chart+xml"/>
  <Override PartName="/ppt/charts/chart101.xml" ContentType="application/vnd.openxmlformats-officedocument.drawingml.chart+xml"/>
  <Override PartName="/ppt/theme/themeOverride40.xml" ContentType="application/vnd.openxmlformats-officedocument.themeOverride+xml"/>
  <Override PartName="/ppt/charts/chart102.xml" ContentType="application/vnd.openxmlformats-officedocument.drawingml.chart+xml"/>
  <Override PartName="/ppt/tags/tag20.xml" ContentType="application/vnd.openxmlformats-officedocument.presentationml.tags+xml"/>
  <Override PartName="/ppt/charts/chart103.xml" ContentType="application/vnd.openxmlformats-officedocument.drawingml.chart+xml"/>
  <Override PartName="/ppt/charts/style47.xml" ContentType="application/vnd.ms-office.chartstyle+xml"/>
  <Override PartName="/ppt/charts/colors47.xml" ContentType="application/vnd.ms-office.chartcolorstyle+xml"/>
  <Override PartName="/ppt/charts/chart104.xml" ContentType="application/vnd.openxmlformats-officedocument.drawingml.chart+xml"/>
  <Override PartName="/ppt/charts/style48.xml" ContentType="application/vnd.ms-office.chartstyle+xml"/>
  <Override PartName="/ppt/charts/colors48.xml" ContentType="application/vnd.ms-office.chartcolorstyle+xml"/>
  <Override PartName="/ppt/charts/chart105.xml" ContentType="application/vnd.openxmlformats-officedocument.drawingml.chart+xml"/>
  <Override PartName="/ppt/charts/style49.xml" ContentType="application/vnd.ms-office.chartstyle+xml"/>
  <Override PartName="/ppt/charts/colors49.xml" ContentType="application/vnd.ms-office.chartcolorstyle+xml"/>
  <Override PartName="/ppt/theme/themeOverride41.xml" ContentType="application/vnd.openxmlformats-officedocument.themeOverride+xml"/>
  <Override PartName="/ppt/charts/chart106.xml" ContentType="application/vnd.openxmlformats-officedocument.drawingml.chart+xml"/>
  <Override PartName="/ppt/charts/chart107.xml" ContentType="application/vnd.openxmlformats-officedocument.drawingml.chart+xml"/>
  <Override PartName="/ppt/charts/chart108.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109.xml" ContentType="application/vnd.openxmlformats-officedocument.drawingml.chart+xml"/>
  <Override PartName="/ppt/charts/style51.xml" ContentType="application/vnd.ms-office.chartstyle+xml"/>
  <Override PartName="/ppt/charts/colors51.xml" ContentType="application/vnd.ms-office.chartcolorstyl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charts/chart110.xml" ContentType="application/vnd.openxmlformats-officedocument.drawingml.chart+xml"/>
  <Override PartName="/ppt/charts/chart111.xml" ContentType="application/vnd.openxmlformats-officedocument.drawingml.chart+xml"/>
  <Override PartName="/ppt/theme/themeOverride42.xml" ContentType="application/vnd.openxmlformats-officedocument.themeOverride+xml"/>
  <Override PartName="/ppt/charts/chart112.xml" ContentType="application/vnd.openxmlformats-officedocument.drawingml.chart+xml"/>
  <Override PartName="/ppt/theme/themeOverride43.xml" ContentType="application/vnd.openxmlformats-officedocument.themeOverride+xml"/>
  <Override PartName="/ppt/charts/chart113.xml" ContentType="application/vnd.openxmlformats-officedocument.drawingml.chart+xml"/>
  <Override PartName="/ppt/theme/themeOverride44.xml" ContentType="application/vnd.openxmlformats-officedocument.themeOverride+xml"/>
  <Override PartName="/ppt/tags/tag21.xml" ContentType="application/vnd.openxmlformats-officedocument.presentationml.tags+xml"/>
  <Override PartName="/ppt/charts/chart114.xml" ContentType="application/vnd.openxmlformats-officedocument.drawingml.chart+xml"/>
  <Override PartName="/ppt/charts/style52.xml" ContentType="application/vnd.ms-office.chartstyle+xml"/>
  <Override PartName="/ppt/charts/colors52.xml" ContentType="application/vnd.ms-office.chartcolorstyle+xml"/>
  <Override PartName="/ppt/theme/themeOverride45.xml" ContentType="application/vnd.openxmlformats-officedocument.themeOverr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charts/chart115.xml" ContentType="application/vnd.openxmlformats-officedocument.drawingml.chart+xml"/>
  <Override PartName="/ppt/theme/themeOverride46.xml" ContentType="application/vnd.openxmlformats-officedocument.themeOverride+xml"/>
  <Override PartName="/ppt/charts/chart116.xml" ContentType="application/vnd.openxmlformats-officedocument.drawingml.chart+xml"/>
  <Override PartName="/ppt/theme/themeOverride47.xml" ContentType="application/vnd.openxmlformats-officedocument.themeOverride+xml"/>
  <Override PartName="/ppt/charts/chart117.xml" ContentType="application/vnd.openxmlformats-officedocument.drawingml.chart+xml"/>
  <Override PartName="/ppt/theme/themeOverride48.xml" ContentType="application/vnd.openxmlformats-officedocument.themeOverride+xml"/>
  <Override PartName="/ppt/charts/chart118.xml" ContentType="application/vnd.openxmlformats-officedocument.drawingml.chart+xml"/>
  <Override PartName="/ppt/theme/themeOverride49.xml" ContentType="application/vnd.openxmlformats-officedocument.themeOverride+xml"/>
  <Override PartName="/ppt/notesSlides/notesSlide6.xml" ContentType="application/vnd.openxmlformats-officedocument.presentationml.notesSlide+xml"/>
  <Override PartName="/ppt/charts/chart119.xml" ContentType="application/vnd.openxmlformats-officedocument.drawingml.chart+xml"/>
  <Override PartName="/ppt/theme/themeOverride50.xml" ContentType="application/vnd.openxmlformats-officedocument.themeOverride+xml"/>
  <Override PartName="/ppt/charts/chart120.xml" ContentType="application/vnd.openxmlformats-officedocument.drawingml.chart+xml"/>
  <Override PartName="/ppt/theme/themeOverride51.xml" ContentType="application/vnd.openxmlformats-officedocument.themeOverride+xml"/>
  <Override PartName="/ppt/notesSlides/notesSlide7.xml" ContentType="application/vnd.openxmlformats-officedocument.presentationml.notesSlide+xml"/>
  <Override PartName="/ppt/charts/chart121.xml" ContentType="application/vnd.openxmlformats-officedocument.drawingml.chart+xml"/>
  <Override PartName="/ppt/theme/themeOverride52.xml" ContentType="application/vnd.openxmlformats-officedocument.themeOverride+xml"/>
  <Override PartName="/ppt/charts/chart122.xml" ContentType="application/vnd.openxmlformats-officedocument.drawingml.chart+xml"/>
  <Override PartName="/ppt/theme/themeOverride53.xml" ContentType="application/vnd.openxmlformats-officedocument.themeOverride+xml"/>
  <Override PartName="/ppt/notesSlides/notesSlide8.xml" ContentType="application/vnd.openxmlformats-officedocument.presentationml.notesSlide+xml"/>
  <Override PartName="/ppt/charts/chart123.xml" ContentType="application/vnd.openxmlformats-officedocument.drawingml.chart+xml"/>
  <Override PartName="/ppt/charts/style53.xml" ContentType="application/vnd.ms-office.chartstyle+xml"/>
  <Override PartName="/ppt/charts/colors53.xml" ContentType="application/vnd.ms-office.chartcolorstyle+xml"/>
  <Override PartName="/ppt/theme/themeOverride54.xml" ContentType="application/vnd.openxmlformats-officedocument.themeOverride+xml"/>
  <Override PartName="/ppt/charts/chart124.xml" ContentType="application/vnd.openxmlformats-officedocument.drawingml.chart+xml"/>
  <Override PartName="/ppt/charts/style54.xml" ContentType="application/vnd.ms-office.chartstyle+xml"/>
  <Override PartName="/ppt/charts/colors54.xml" ContentType="application/vnd.ms-office.chartcolorstyle+xml"/>
  <Override PartName="/ppt/theme/themeOverride55.xml" ContentType="application/vnd.openxmlformats-officedocument.themeOverride+xml"/>
  <Override PartName="/ppt/charts/chart125.xml" ContentType="application/vnd.openxmlformats-officedocument.drawingml.chart+xml"/>
  <Override PartName="/ppt/charts/style55.xml" ContentType="application/vnd.ms-office.chartstyle+xml"/>
  <Override PartName="/ppt/charts/colors55.xml" ContentType="application/vnd.ms-office.chartcolorstyle+xml"/>
  <Override PartName="/ppt/theme/themeOverride56.xml" ContentType="application/vnd.openxmlformats-officedocument.themeOverride+xml"/>
  <Override PartName="/ppt/charts/chart126.xml" ContentType="application/vnd.openxmlformats-officedocument.drawingml.chart+xml"/>
  <Override PartName="/ppt/charts/style56.xml" ContentType="application/vnd.ms-office.chartstyle+xml"/>
  <Override PartName="/ppt/charts/colors56.xml" ContentType="application/vnd.ms-office.chartcolorstyle+xml"/>
  <Override PartName="/ppt/theme/themeOverride57.xml" ContentType="application/vnd.openxmlformats-officedocument.themeOverr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charts/chart127.xml" ContentType="application/vnd.openxmlformats-officedocument.drawingml.chart+xml"/>
  <Override PartName="/ppt/charts/style57.xml" ContentType="application/vnd.ms-office.chartstyle+xml"/>
  <Override PartName="/ppt/charts/colors57.xml" ContentType="application/vnd.ms-office.chartcolorstyle+xml"/>
  <Override PartName="/ppt/theme/themeOverride58.xml" ContentType="application/vnd.openxmlformats-officedocument.themeOverr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charts/chart128.xml" ContentType="application/vnd.openxmlformats-officedocument.drawingml.chart+xml"/>
  <Override PartName="/ppt/charts/style58.xml" ContentType="application/vnd.ms-office.chartstyle+xml"/>
  <Override PartName="/ppt/charts/colors58.xml" ContentType="application/vnd.ms-office.chartcolorstyle+xml"/>
  <Override PartName="/ppt/theme/themeOverride59.xml" ContentType="application/vnd.openxmlformats-officedocument.themeOverride+xml"/>
  <Override PartName="/ppt/charts/chart129.xml" ContentType="application/vnd.openxmlformats-officedocument.drawingml.chart+xml"/>
  <Override PartName="/ppt/charts/style59.xml" ContentType="application/vnd.ms-office.chartstyle+xml"/>
  <Override PartName="/ppt/charts/colors59.xml" ContentType="application/vnd.ms-office.chartcolorstyle+xml"/>
  <Override PartName="/ppt/theme/themeOverride60.xml" ContentType="application/vnd.openxmlformats-officedocument.themeOverride+xml"/>
  <Override PartName="/ppt/charts/chart130.xml" ContentType="application/vnd.openxmlformats-officedocument.drawingml.chart+xml"/>
  <Override PartName="/ppt/charts/style60.xml" ContentType="application/vnd.ms-office.chartstyle+xml"/>
  <Override PartName="/ppt/charts/colors60.xml" ContentType="application/vnd.ms-office.chartcolorstyle+xml"/>
  <Override PartName="/ppt/theme/themeOverride61.xml" ContentType="application/vnd.openxmlformats-officedocument.themeOverride+xml"/>
  <Override PartName="/ppt/charts/chart131.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5" r:id="rId1"/>
  </p:sldMasterIdLst>
  <p:notesMasterIdLst>
    <p:notesMasterId r:id="rId130"/>
  </p:notesMasterIdLst>
  <p:handoutMasterIdLst>
    <p:handoutMasterId r:id="rId131"/>
  </p:handoutMasterIdLst>
  <p:sldIdLst>
    <p:sldId id="1281" r:id="rId2"/>
    <p:sldId id="1496" r:id="rId3"/>
    <p:sldId id="1497" r:id="rId4"/>
    <p:sldId id="1304" r:id="rId5"/>
    <p:sldId id="1297" r:id="rId6"/>
    <p:sldId id="1298" r:id="rId7"/>
    <p:sldId id="1551" r:id="rId8"/>
    <p:sldId id="1299" r:id="rId9"/>
    <p:sldId id="1300" r:id="rId10"/>
    <p:sldId id="1185" r:id="rId11"/>
    <p:sldId id="1381" r:id="rId12"/>
    <p:sldId id="1382" r:id="rId13"/>
    <p:sldId id="1383" r:id="rId14"/>
    <p:sldId id="1332" r:id="rId15"/>
    <p:sldId id="1333" r:id="rId16"/>
    <p:sldId id="1334" r:id="rId17"/>
    <p:sldId id="1463" r:id="rId18"/>
    <p:sldId id="1500" r:id="rId19"/>
    <p:sldId id="1501" r:id="rId20"/>
    <p:sldId id="1464" r:id="rId21"/>
    <p:sldId id="1465" r:id="rId22"/>
    <p:sldId id="1467" r:id="rId23"/>
    <p:sldId id="1527" r:id="rId24"/>
    <p:sldId id="1528" r:id="rId25"/>
    <p:sldId id="1529" r:id="rId26"/>
    <p:sldId id="1276" r:id="rId27"/>
    <p:sldId id="1195" r:id="rId28"/>
    <p:sldId id="1197" r:id="rId29"/>
    <p:sldId id="1198" r:id="rId30"/>
    <p:sldId id="1568" r:id="rId31"/>
    <p:sldId id="1567" r:id="rId32"/>
    <p:sldId id="1569" r:id="rId33"/>
    <p:sldId id="1570" r:id="rId34"/>
    <p:sldId id="1537" r:id="rId35"/>
    <p:sldId id="1556" r:id="rId36"/>
    <p:sldId id="1558" r:id="rId37"/>
    <p:sldId id="1559" r:id="rId38"/>
    <p:sldId id="1560" r:id="rId39"/>
    <p:sldId id="1562" r:id="rId40"/>
    <p:sldId id="1571" r:id="rId41"/>
    <p:sldId id="1388" r:id="rId42"/>
    <p:sldId id="1390" r:id="rId43"/>
    <p:sldId id="1348" r:id="rId44"/>
    <p:sldId id="1349" r:id="rId45"/>
    <p:sldId id="1350" r:id="rId46"/>
    <p:sldId id="1351" r:id="rId47"/>
    <p:sldId id="1352" r:id="rId48"/>
    <p:sldId id="1353" r:id="rId49"/>
    <p:sldId id="1205" r:id="rId50"/>
    <p:sldId id="1206" r:id="rId51"/>
    <p:sldId id="1277" r:id="rId52"/>
    <p:sldId id="1208" r:id="rId53"/>
    <p:sldId id="1209" r:id="rId54"/>
    <p:sldId id="1368" r:id="rId55"/>
    <p:sldId id="1561" r:id="rId56"/>
    <p:sldId id="1369" r:id="rId57"/>
    <p:sldId id="1565" r:id="rId58"/>
    <p:sldId id="1566" r:id="rId59"/>
    <p:sldId id="1395" r:id="rId60"/>
    <p:sldId id="1396" r:id="rId61"/>
    <p:sldId id="1397" r:id="rId62"/>
    <p:sldId id="1494" r:id="rId63"/>
    <p:sldId id="1278" r:id="rId64"/>
    <p:sldId id="1371" r:id="rId65"/>
    <p:sldId id="1372" r:id="rId66"/>
    <p:sldId id="1373" r:id="rId67"/>
    <p:sldId id="1374" r:id="rId68"/>
    <p:sldId id="1375" r:id="rId69"/>
    <p:sldId id="1376" r:id="rId70"/>
    <p:sldId id="1377" r:id="rId71"/>
    <p:sldId id="1378" r:id="rId72"/>
    <p:sldId id="1379" r:id="rId73"/>
    <p:sldId id="1380" r:id="rId74"/>
    <p:sldId id="1357" r:id="rId75"/>
    <p:sldId id="1502" r:id="rId76"/>
    <p:sldId id="1503" r:id="rId77"/>
    <p:sldId id="1504" r:id="rId78"/>
    <p:sldId id="1401" r:id="rId79"/>
    <p:sldId id="1505" r:id="rId80"/>
    <p:sldId id="1402" r:id="rId81"/>
    <p:sldId id="1403" r:id="rId82"/>
    <p:sldId id="1404" r:id="rId83"/>
    <p:sldId id="1405" r:id="rId84"/>
    <p:sldId id="1358" r:id="rId85"/>
    <p:sldId id="1359" r:id="rId86"/>
    <p:sldId id="1360" r:id="rId87"/>
    <p:sldId id="1361" r:id="rId88"/>
    <p:sldId id="1362" r:id="rId89"/>
    <p:sldId id="1363" r:id="rId90"/>
    <p:sldId id="1364" r:id="rId91"/>
    <p:sldId id="1406" r:id="rId92"/>
    <p:sldId id="1407" r:id="rId93"/>
    <p:sldId id="1484" r:id="rId94"/>
    <p:sldId id="1486" r:id="rId95"/>
    <p:sldId id="1487" r:id="rId96"/>
    <p:sldId id="1488" r:id="rId97"/>
    <p:sldId id="1449" r:id="rId98"/>
    <p:sldId id="1563" r:id="rId99"/>
    <p:sldId id="1489" r:id="rId100"/>
    <p:sldId id="1490" r:id="rId101"/>
    <p:sldId id="1414" r:id="rId102"/>
    <p:sldId id="1522" r:id="rId103"/>
    <p:sldId id="1415" r:id="rId104"/>
    <p:sldId id="1520" r:id="rId105"/>
    <p:sldId id="1521" r:id="rId106"/>
    <p:sldId id="1491" r:id="rId107"/>
    <p:sldId id="1552" r:id="rId108"/>
    <p:sldId id="1553" r:id="rId109"/>
    <p:sldId id="1450" r:id="rId110"/>
    <p:sldId id="1564" r:id="rId111"/>
    <p:sldId id="1426" r:id="rId112"/>
    <p:sldId id="1523" r:id="rId113"/>
    <p:sldId id="1427" r:id="rId114"/>
    <p:sldId id="1524" r:id="rId115"/>
    <p:sldId id="1525" r:id="rId116"/>
    <p:sldId id="257" r:id="rId117"/>
    <p:sldId id="258" r:id="rId118"/>
    <p:sldId id="1429" r:id="rId119"/>
    <p:sldId id="1433" r:id="rId120"/>
    <p:sldId id="1572" r:id="rId121"/>
    <p:sldId id="1456" r:id="rId122"/>
    <p:sldId id="1455" r:id="rId123"/>
    <p:sldId id="1457" r:id="rId124"/>
    <p:sldId id="1458" r:id="rId125"/>
    <p:sldId id="1459" r:id="rId126"/>
    <p:sldId id="1454" r:id="rId127"/>
    <p:sldId id="1461" r:id="rId128"/>
    <p:sldId id="1448" r:id="rId129"/>
  </p:sldIdLst>
  <p:sldSz cx="12192000" cy="6858000"/>
  <p:notesSz cx="6858000" cy="9144000"/>
  <p:defaultTex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2F2F2"/>
    <a:srgbClr val="E2F0D9"/>
    <a:srgbClr val="006699"/>
    <a:srgbClr val="C5E0B4"/>
    <a:srgbClr val="D9D9D9"/>
    <a:srgbClr val="037BC1"/>
    <a:srgbClr val="DA2128"/>
    <a:srgbClr val="EDEDED"/>
    <a:srgbClr val="CCCCCC"/>
    <a:srgbClr val="BFBFB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Střední styl 2 – zvýraznění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Bez stylu, bez mřížky">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Bez stylu, mřížka tabulky">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137" autoAdjust="0"/>
    <p:restoredTop sz="94660"/>
  </p:normalViewPr>
  <p:slideViewPr>
    <p:cSldViewPr snapToGrid="0">
      <p:cViewPr varScale="1">
        <p:scale>
          <a:sx n="84" d="100"/>
          <a:sy n="84" d="100"/>
        </p:scale>
        <p:origin x="485" y="67"/>
      </p:cViewPr>
      <p:guideLst/>
    </p:cSldViewPr>
  </p:slideViewPr>
  <p:notesTextViewPr>
    <p:cViewPr>
      <p:scale>
        <a:sx n="3" d="2"/>
        <a:sy n="3" d="2"/>
      </p:scale>
      <p:origin x="0" y="0"/>
    </p:cViewPr>
  </p:notesTextViewPr>
  <p:sorterViewPr>
    <p:cViewPr varScale="1">
      <p:scale>
        <a:sx n="100" d="100"/>
        <a:sy n="100" d="100"/>
      </p:scale>
      <p:origin x="0" y="-16704"/>
    </p:cViewPr>
  </p:sorterViewPr>
  <p:notesViewPr>
    <p:cSldViewPr snapToGrid="0">
      <p:cViewPr varScale="1">
        <p:scale>
          <a:sx n="64" d="100"/>
          <a:sy n="64" d="100"/>
        </p:scale>
        <p:origin x="3115" y="72"/>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viewProps" Target="viewProps.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slide" Target="slides/slide112.xml"/><Relationship Id="rId118" Type="http://schemas.openxmlformats.org/officeDocument/2006/relationships/slide" Target="slides/slide117.xml"/><Relationship Id="rId126" Type="http://schemas.openxmlformats.org/officeDocument/2006/relationships/slide" Target="slides/slide125.xml"/><Relationship Id="rId134"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slide" Target="slides/slide115.xml"/><Relationship Id="rId124" Type="http://schemas.openxmlformats.org/officeDocument/2006/relationships/slide" Target="slides/slide123.xml"/><Relationship Id="rId129" Type="http://schemas.openxmlformats.org/officeDocument/2006/relationships/slide" Target="slides/slide128.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32"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notesMaster" Target="notesMasters/notesMaster1.xml"/><Relationship Id="rId135"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handoutMaster" Target="handoutMasters/handoutMaster1.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s>
</file>

<file path=ppt/charts/_rels/chart1.xml.rels><?xml version="1.0" encoding="UTF-8" standalone="yes"?>
<Relationships xmlns="http://schemas.openxmlformats.org/package/2006/relationships"><Relationship Id="rId1" Type="http://schemas.openxmlformats.org/officeDocument/2006/relationships/package" Target="../embeddings/List_aplikace_Microsoft_Excel.xlsx"/></Relationships>
</file>

<file path=ppt/charts/_rels/chart10.xml.rels><?xml version="1.0" encoding="UTF-8" standalone="yes"?>
<Relationships xmlns="http://schemas.openxmlformats.org/package/2006/relationships"><Relationship Id="rId3" Type="http://schemas.openxmlformats.org/officeDocument/2006/relationships/package" Target="../embeddings/List_aplikace_Microsoft_Excel9.xlsx"/><Relationship Id="rId2" Type="http://schemas.microsoft.com/office/2011/relationships/chartColorStyle" Target="colors4.xml"/><Relationship Id="rId1" Type="http://schemas.microsoft.com/office/2011/relationships/chartStyle" Target="style4.xml"/></Relationships>
</file>

<file path=ppt/charts/_rels/chart100.xml.rels><?xml version="1.0" encoding="UTF-8" standalone="yes"?>
<Relationships xmlns="http://schemas.openxmlformats.org/package/2006/relationships"><Relationship Id="rId1" Type="http://schemas.openxmlformats.org/officeDocument/2006/relationships/oleObject" Target="file:///\\10.18.13.12\users\jannj\Data\__po&#382;adavky__\H%202030%20update\Prijemci_PnP_12_2014-2018.xlsx" TargetMode="External"/></Relationships>
</file>

<file path=ppt/charts/_rels/chart101.xml.rels><?xml version="1.0" encoding="UTF-8" standalone="yes"?>
<Relationships xmlns="http://schemas.openxmlformats.org/package/2006/relationships"><Relationship Id="rId2" Type="http://schemas.openxmlformats.org/officeDocument/2006/relationships/package" Target="../embeddings/List_aplikace_Microsoft_Excel92.xlsx"/><Relationship Id="rId1" Type="http://schemas.openxmlformats.org/officeDocument/2006/relationships/themeOverride" Target="../theme/themeOverride40.xml"/></Relationships>
</file>

<file path=ppt/charts/_rels/chart102.xml.rels><?xml version="1.0" encoding="UTF-8" standalone="yes"?>
<Relationships xmlns="http://schemas.openxmlformats.org/package/2006/relationships"><Relationship Id="rId1" Type="http://schemas.openxmlformats.org/officeDocument/2006/relationships/oleObject" Target="file:///\\10.18.13.12\users\jannj\Data\__po&#382;adavky__\H%202030%20update\soc_sluzby_umrti.xlsx" TargetMode="External"/></Relationships>
</file>

<file path=ppt/charts/_rels/chart103.xml.rels><?xml version="1.0" encoding="UTF-8" standalone="yes"?>
<Relationships xmlns="http://schemas.openxmlformats.org/package/2006/relationships"><Relationship Id="rId3" Type="http://schemas.openxmlformats.org/officeDocument/2006/relationships/package" Target="../embeddings/List_aplikace_Microsoft_Excel93.xlsx"/><Relationship Id="rId2" Type="http://schemas.microsoft.com/office/2011/relationships/chartColorStyle" Target="colors47.xml"/><Relationship Id="rId1" Type="http://schemas.microsoft.com/office/2011/relationships/chartStyle" Target="style47.xml"/></Relationships>
</file>

<file path=ppt/charts/_rels/chart104.xml.rels><?xml version="1.0" encoding="UTF-8" standalone="yes"?>
<Relationships xmlns="http://schemas.openxmlformats.org/package/2006/relationships"><Relationship Id="rId3" Type="http://schemas.openxmlformats.org/officeDocument/2006/relationships/package" Target="../embeddings/List_aplikace_Microsoft_Excel94.xlsx"/><Relationship Id="rId2" Type="http://schemas.microsoft.com/office/2011/relationships/chartColorStyle" Target="colors48.xml"/><Relationship Id="rId1" Type="http://schemas.microsoft.com/office/2011/relationships/chartStyle" Target="style48.xml"/></Relationships>
</file>

<file path=ppt/charts/_rels/chart105.xml.rels><?xml version="1.0" encoding="UTF-8" standalone="yes"?>
<Relationships xmlns="http://schemas.openxmlformats.org/package/2006/relationships"><Relationship Id="rId3" Type="http://schemas.openxmlformats.org/officeDocument/2006/relationships/themeOverride" Target="../theme/themeOverride41.xm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package" Target="../embeddings/List_aplikace_Microsoft_Excel95.xlsx"/></Relationships>
</file>

<file path=ppt/charts/_rels/chart106.xml.rels><?xml version="1.0" encoding="UTF-8" standalone="yes"?>
<Relationships xmlns="http://schemas.openxmlformats.org/package/2006/relationships"><Relationship Id="rId1" Type="http://schemas.openxmlformats.org/officeDocument/2006/relationships/package" Target="../embeddings/List_aplikace_Microsoft_Excel96.xlsx"/></Relationships>
</file>

<file path=ppt/charts/_rels/chart107.xml.rels><?xml version="1.0" encoding="UTF-8" standalone="yes"?>
<Relationships xmlns="http://schemas.openxmlformats.org/package/2006/relationships"><Relationship Id="rId1" Type="http://schemas.openxmlformats.org/officeDocument/2006/relationships/package" Target="../embeddings/List_aplikace_Microsoft_Excel97.xlsx"/></Relationships>
</file>

<file path=ppt/charts/_rels/chart108.xml.rels><?xml version="1.0" encoding="UTF-8" standalone="yes"?>
<Relationships xmlns="http://schemas.openxmlformats.org/package/2006/relationships"><Relationship Id="rId3" Type="http://schemas.openxmlformats.org/officeDocument/2006/relationships/package" Target="../embeddings/List_aplikace_Microsoft_Excel98.xlsx"/><Relationship Id="rId2" Type="http://schemas.microsoft.com/office/2011/relationships/chartColorStyle" Target="colors50.xml"/><Relationship Id="rId1" Type="http://schemas.microsoft.com/office/2011/relationships/chartStyle" Target="style50.xml"/></Relationships>
</file>

<file path=ppt/charts/_rels/chart109.xml.rels><?xml version="1.0" encoding="UTF-8" standalone="yes"?>
<Relationships xmlns="http://schemas.openxmlformats.org/package/2006/relationships"><Relationship Id="rId3" Type="http://schemas.openxmlformats.org/officeDocument/2006/relationships/package" Target="../embeddings/List_aplikace_Microsoft_Excel99.xlsx"/><Relationship Id="rId2" Type="http://schemas.microsoft.com/office/2011/relationships/chartColorStyle" Target="colors51.xml"/><Relationship Id="rId1" Type="http://schemas.microsoft.com/office/2011/relationships/chartStyle" Target="style51.xml"/></Relationships>
</file>

<file path=ppt/charts/_rels/chart11.xml.rels><?xml version="1.0" encoding="UTF-8" standalone="yes"?>
<Relationships xmlns="http://schemas.openxmlformats.org/package/2006/relationships"><Relationship Id="rId1" Type="http://schemas.openxmlformats.org/officeDocument/2006/relationships/package" Target="../embeddings/List_aplikace_Microsoft_Excel10.xlsx"/></Relationships>
</file>

<file path=ppt/charts/_rels/chart110.xml.rels><?xml version="1.0" encoding="UTF-8" standalone="yes"?>
<Relationships xmlns="http://schemas.openxmlformats.org/package/2006/relationships"><Relationship Id="rId1" Type="http://schemas.openxmlformats.org/officeDocument/2006/relationships/package" Target="../embeddings/List_aplikace_Microsoft_Excel100.xlsx"/></Relationships>
</file>

<file path=ppt/charts/_rels/chart111.xml.rels><?xml version="1.0" encoding="UTF-8" standalone="yes"?>
<Relationships xmlns="http://schemas.openxmlformats.org/package/2006/relationships"><Relationship Id="rId2" Type="http://schemas.openxmlformats.org/officeDocument/2006/relationships/package" Target="../embeddings/List_aplikace_Microsoft_Excel101.xlsx"/><Relationship Id="rId1" Type="http://schemas.openxmlformats.org/officeDocument/2006/relationships/themeOverride" Target="../theme/themeOverride42.xml"/></Relationships>
</file>

<file path=ppt/charts/_rels/chart112.xml.rels><?xml version="1.0" encoding="UTF-8" standalone="yes"?>
<Relationships xmlns="http://schemas.openxmlformats.org/package/2006/relationships"><Relationship Id="rId2" Type="http://schemas.openxmlformats.org/officeDocument/2006/relationships/package" Target="../embeddings/List_aplikace_Microsoft_Excel102.xlsx"/><Relationship Id="rId1" Type="http://schemas.openxmlformats.org/officeDocument/2006/relationships/themeOverride" Target="../theme/themeOverride43.xml"/></Relationships>
</file>

<file path=ppt/charts/_rels/chart113.xml.rels><?xml version="1.0" encoding="UTF-8" standalone="yes"?>
<Relationships xmlns="http://schemas.openxmlformats.org/package/2006/relationships"><Relationship Id="rId2" Type="http://schemas.openxmlformats.org/officeDocument/2006/relationships/package" Target="../embeddings/List_aplikace_Microsoft_Excel103.xlsx"/><Relationship Id="rId1" Type="http://schemas.openxmlformats.org/officeDocument/2006/relationships/themeOverride" Target="../theme/themeOverride44.xml"/></Relationships>
</file>

<file path=ppt/charts/_rels/chart114.xml.rels><?xml version="1.0" encoding="UTF-8" standalone="yes"?>
<Relationships xmlns="http://schemas.openxmlformats.org/package/2006/relationships"><Relationship Id="rId3" Type="http://schemas.openxmlformats.org/officeDocument/2006/relationships/themeOverride" Target="../theme/themeOverride45.xml"/><Relationship Id="rId2" Type="http://schemas.microsoft.com/office/2011/relationships/chartColorStyle" Target="colors52.xml"/><Relationship Id="rId1" Type="http://schemas.microsoft.com/office/2011/relationships/chartStyle" Target="style52.xml"/><Relationship Id="rId4" Type="http://schemas.openxmlformats.org/officeDocument/2006/relationships/package" Target="../embeddings/List_aplikace_Microsoft_Excel104.xlsx"/></Relationships>
</file>

<file path=ppt/charts/_rels/chart115.xml.rels><?xml version="1.0" encoding="UTF-8" standalone="yes"?>
<Relationships xmlns="http://schemas.openxmlformats.org/package/2006/relationships"><Relationship Id="rId2" Type="http://schemas.openxmlformats.org/officeDocument/2006/relationships/package" Target="../embeddings/List_aplikace_Microsoft_Excel105.xlsx"/><Relationship Id="rId1" Type="http://schemas.openxmlformats.org/officeDocument/2006/relationships/themeOverride" Target="../theme/themeOverride46.xml"/></Relationships>
</file>

<file path=ppt/charts/_rels/chart116.xml.rels><?xml version="1.0" encoding="UTF-8" standalone="yes"?>
<Relationships xmlns="http://schemas.openxmlformats.org/package/2006/relationships"><Relationship Id="rId2" Type="http://schemas.openxmlformats.org/officeDocument/2006/relationships/package" Target="../embeddings/List_aplikace_Microsoft_Excel106.xlsx"/><Relationship Id="rId1" Type="http://schemas.openxmlformats.org/officeDocument/2006/relationships/themeOverride" Target="../theme/themeOverride47.xml"/></Relationships>
</file>

<file path=ppt/charts/_rels/chart117.xml.rels><?xml version="1.0" encoding="UTF-8" standalone="yes"?>
<Relationships xmlns="http://schemas.openxmlformats.org/package/2006/relationships"><Relationship Id="rId2" Type="http://schemas.openxmlformats.org/officeDocument/2006/relationships/package" Target="../embeddings/List_aplikace_Microsoft_Excel107.xlsx"/><Relationship Id="rId1" Type="http://schemas.openxmlformats.org/officeDocument/2006/relationships/themeOverride" Target="../theme/themeOverride48.xml"/></Relationships>
</file>

<file path=ppt/charts/_rels/chart118.xml.rels><?xml version="1.0" encoding="UTF-8" standalone="yes"?>
<Relationships xmlns="http://schemas.openxmlformats.org/package/2006/relationships"><Relationship Id="rId2" Type="http://schemas.openxmlformats.org/officeDocument/2006/relationships/package" Target="../embeddings/List_aplikace_Microsoft_Excel108.xlsx"/><Relationship Id="rId1" Type="http://schemas.openxmlformats.org/officeDocument/2006/relationships/themeOverride" Target="../theme/themeOverride49.xml"/></Relationships>
</file>

<file path=ppt/charts/_rels/chart119.xml.rels><?xml version="1.0" encoding="UTF-8" standalone="yes"?>
<Relationships xmlns="http://schemas.openxmlformats.org/package/2006/relationships"><Relationship Id="rId2" Type="http://schemas.openxmlformats.org/officeDocument/2006/relationships/package" Target="../embeddings/List_aplikace_Microsoft_Excel109.xlsx"/><Relationship Id="rId1" Type="http://schemas.openxmlformats.org/officeDocument/2006/relationships/themeOverride" Target="../theme/themeOverride50.xml"/></Relationships>
</file>

<file path=ppt/charts/_rels/chart12.xml.rels><?xml version="1.0" encoding="UTF-8" standalone="yes"?>
<Relationships xmlns="http://schemas.openxmlformats.org/package/2006/relationships"><Relationship Id="rId1" Type="http://schemas.openxmlformats.org/officeDocument/2006/relationships/package" Target="../embeddings/List_aplikace_Microsoft_Excel11.xlsx"/></Relationships>
</file>

<file path=ppt/charts/_rels/chart120.xml.rels><?xml version="1.0" encoding="UTF-8" standalone="yes"?>
<Relationships xmlns="http://schemas.openxmlformats.org/package/2006/relationships"><Relationship Id="rId2" Type="http://schemas.openxmlformats.org/officeDocument/2006/relationships/package" Target="../embeddings/List_aplikace_Microsoft_Excel110.xlsx"/><Relationship Id="rId1" Type="http://schemas.openxmlformats.org/officeDocument/2006/relationships/themeOverride" Target="../theme/themeOverride51.xml"/></Relationships>
</file>

<file path=ppt/charts/_rels/chart121.xml.rels><?xml version="1.0" encoding="UTF-8" standalone="yes"?>
<Relationships xmlns="http://schemas.openxmlformats.org/package/2006/relationships"><Relationship Id="rId2" Type="http://schemas.openxmlformats.org/officeDocument/2006/relationships/package" Target="../embeddings/List_aplikace_Microsoft_Excel111.xlsx"/><Relationship Id="rId1" Type="http://schemas.openxmlformats.org/officeDocument/2006/relationships/themeOverride" Target="../theme/themeOverride52.xml"/></Relationships>
</file>

<file path=ppt/charts/_rels/chart122.xml.rels><?xml version="1.0" encoding="UTF-8" standalone="yes"?>
<Relationships xmlns="http://schemas.openxmlformats.org/package/2006/relationships"><Relationship Id="rId2" Type="http://schemas.openxmlformats.org/officeDocument/2006/relationships/package" Target="../embeddings/List_aplikace_Microsoft_Excel112.xlsx"/><Relationship Id="rId1" Type="http://schemas.openxmlformats.org/officeDocument/2006/relationships/themeOverride" Target="../theme/themeOverride53.xml"/></Relationships>
</file>

<file path=ppt/charts/_rels/chart123.xml.rels><?xml version="1.0" encoding="UTF-8" standalone="yes"?>
<Relationships xmlns="http://schemas.openxmlformats.org/package/2006/relationships"><Relationship Id="rId3" Type="http://schemas.openxmlformats.org/officeDocument/2006/relationships/themeOverride" Target="../theme/themeOverride54.xml"/><Relationship Id="rId2" Type="http://schemas.microsoft.com/office/2011/relationships/chartColorStyle" Target="colors53.xml"/><Relationship Id="rId1" Type="http://schemas.microsoft.com/office/2011/relationships/chartStyle" Target="style53.xml"/><Relationship Id="rId4" Type="http://schemas.openxmlformats.org/officeDocument/2006/relationships/package" Target="../embeddings/List_aplikace_Microsoft_Excel113.xlsx"/></Relationships>
</file>

<file path=ppt/charts/_rels/chart124.xml.rels><?xml version="1.0" encoding="UTF-8" standalone="yes"?>
<Relationships xmlns="http://schemas.openxmlformats.org/package/2006/relationships"><Relationship Id="rId3" Type="http://schemas.openxmlformats.org/officeDocument/2006/relationships/themeOverride" Target="../theme/themeOverride55.xml"/><Relationship Id="rId2" Type="http://schemas.microsoft.com/office/2011/relationships/chartColorStyle" Target="colors54.xml"/><Relationship Id="rId1" Type="http://schemas.microsoft.com/office/2011/relationships/chartStyle" Target="style54.xml"/><Relationship Id="rId4" Type="http://schemas.openxmlformats.org/officeDocument/2006/relationships/package" Target="../embeddings/List_aplikace_Microsoft_Excel114.xlsx"/></Relationships>
</file>

<file path=ppt/charts/_rels/chart125.xml.rels><?xml version="1.0" encoding="UTF-8" standalone="yes"?>
<Relationships xmlns="http://schemas.openxmlformats.org/package/2006/relationships"><Relationship Id="rId3" Type="http://schemas.openxmlformats.org/officeDocument/2006/relationships/themeOverride" Target="../theme/themeOverride56.xml"/><Relationship Id="rId2" Type="http://schemas.microsoft.com/office/2011/relationships/chartColorStyle" Target="colors55.xml"/><Relationship Id="rId1" Type="http://schemas.microsoft.com/office/2011/relationships/chartStyle" Target="style55.xml"/><Relationship Id="rId4" Type="http://schemas.openxmlformats.org/officeDocument/2006/relationships/package" Target="../embeddings/List_aplikace_Microsoft_Excel115.xlsx"/></Relationships>
</file>

<file path=ppt/charts/_rels/chart126.xml.rels><?xml version="1.0" encoding="UTF-8" standalone="yes"?>
<Relationships xmlns="http://schemas.openxmlformats.org/package/2006/relationships"><Relationship Id="rId3" Type="http://schemas.openxmlformats.org/officeDocument/2006/relationships/themeOverride" Target="../theme/themeOverride57.xml"/><Relationship Id="rId2" Type="http://schemas.microsoft.com/office/2011/relationships/chartColorStyle" Target="colors56.xml"/><Relationship Id="rId1" Type="http://schemas.microsoft.com/office/2011/relationships/chartStyle" Target="style56.xml"/><Relationship Id="rId4" Type="http://schemas.openxmlformats.org/officeDocument/2006/relationships/package" Target="../embeddings/List_aplikace_Microsoft_Excel116.xlsx"/></Relationships>
</file>

<file path=ppt/charts/_rels/chart127.xml.rels><?xml version="1.0" encoding="UTF-8" standalone="yes"?>
<Relationships xmlns="http://schemas.openxmlformats.org/package/2006/relationships"><Relationship Id="rId3" Type="http://schemas.openxmlformats.org/officeDocument/2006/relationships/themeOverride" Target="../theme/themeOverride58.xml"/><Relationship Id="rId2" Type="http://schemas.microsoft.com/office/2011/relationships/chartColorStyle" Target="colors57.xml"/><Relationship Id="rId1" Type="http://schemas.microsoft.com/office/2011/relationships/chartStyle" Target="style57.xml"/><Relationship Id="rId4" Type="http://schemas.openxmlformats.org/officeDocument/2006/relationships/package" Target="../embeddings/List_aplikace_Microsoft_Excel117.xlsx"/></Relationships>
</file>

<file path=ppt/charts/_rels/chart128.xml.rels><?xml version="1.0" encoding="UTF-8" standalone="yes"?>
<Relationships xmlns="http://schemas.openxmlformats.org/package/2006/relationships"><Relationship Id="rId3" Type="http://schemas.openxmlformats.org/officeDocument/2006/relationships/themeOverride" Target="../theme/themeOverride59.xml"/><Relationship Id="rId2" Type="http://schemas.microsoft.com/office/2011/relationships/chartColorStyle" Target="colors58.xml"/><Relationship Id="rId1" Type="http://schemas.microsoft.com/office/2011/relationships/chartStyle" Target="style58.xml"/><Relationship Id="rId4" Type="http://schemas.openxmlformats.org/officeDocument/2006/relationships/package" Target="../embeddings/List_aplikace_Microsoft_Excel118.xlsx"/></Relationships>
</file>

<file path=ppt/charts/_rels/chart129.xml.rels><?xml version="1.0" encoding="UTF-8" standalone="yes"?>
<Relationships xmlns="http://schemas.openxmlformats.org/package/2006/relationships"><Relationship Id="rId3" Type="http://schemas.openxmlformats.org/officeDocument/2006/relationships/themeOverride" Target="../theme/themeOverride60.xml"/><Relationship Id="rId2" Type="http://schemas.microsoft.com/office/2011/relationships/chartColorStyle" Target="colors59.xml"/><Relationship Id="rId1" Type="http://schemas.microsoft.com/office/2011/relationships/chartStyle" Target="style59.xml"/><Relationship Id="rId4" Type="http://schemas.openxmlformats.org/officeDocument/2006/relationships/package" Target="../embeddings/List_aplikace_Microsoft_Excel119.xlsx"/></Relationships>
</file>

<file path=ppt/charts/_rels/chart13.xml.rels><?xml version="1.0" encoding="UTF-8" standalone="yes"?>
<Relationships xmlns="http://schemas.openxmlformats.org/package/2006/relationships"><Relationship Id="rId1" Type="http://schemas.openxmlformats.org/officeDocument/2006/relationships/package" Target="../embeddings/List_aplikace_Microsoft_Excel12.xlsx"/></Relationships>
</file>

<file path=ppt/charts/_rels/chart130.xml.rels><?xml version="1.0" encoding="UTF-8" standalone="yes"?>
<Relationships xmlns="http://schemas.openxmlformats.org/package/2006/relationships"><Relationship Id="rId3" Type="http://schemas.openxmlformats.org/officeDocument/2006/relationships/themeOverride" Target="../theme/themeOverride61.xml"/><Relationship Id="rId2" Type="http://schemas.microsoft.com/office/2011/relationships/chartColorStyle" Target="colors60.xml"/><Relationship Id="rId1" Type="http://schemas.microsoft.com/office/2011/relationships/chartStyle" Target="style60.xml"/><Relationship Id="rId4" Type="http://schemas.openxmlformats.org/officeDocument/2006/relationships/package" Target="../embeddings/List_aplikace_Microsoft_Excel120.xlsx"/></Relationships>
</file>

<file path=ppt/charts/_rels/chart131.xml.rels><?xml version="1.0" encoding="UTF-8" standalone="yes"?>
<Relationships xmlns="http://schemas.openxmlformats.org/package/2006/relationships"><Relationship Id="rId1" Type="http://schemas.openxmlformats.org/officeDocument/2006/relationships/package" Target="../embeddings/List_aplikace_Microsoft_Excel121.xlsx"/></Relationships>
</file>

<file path=ppt/charts/_rels/chart14.xml.rels><?xml version="1.0" encoding="UTF-8" standalone="yes"?>
<Relationships xmlns="http://schemas.openxmlformats.org/package/2006/relationships"><Relationship Id="rId1" Type="http://schemas.openxmlformats.org/officeDocument/2006/relationships/package" Target="../embeddings/List_aplikace_Microsoft_Excel13.xlsx"/></Relationships>
</file>

<file path=ppt/charts/_rels/chart15.xml.rels><?xml version="1.0" encoding="UTF-8" standalone="yes"?>
<Relationships xmlns="http://schemas.openxmlformats.org/package/2006/relationships"><Relationship Id="rId3" Type="http://schemas.openxmlformats.org/officeDocument/2006/relationships/package" Target="../embeddings/List_aplikace_Microsoft_Excel14.xlsx"/><Relationship Id="rId2" Type="http://schemas.microsoft.com/office/2011/relationships/chartColorStyle" Target="colors5.xml"/><Relationship Id="rId1" Type="http://schemas.microsoft.com/office/2011/relationships/chartStyle" Target="style5.xml"/></Relationships>
</file>

<file path=ppt/charts/_rels/chart16.xml.rels><?xml version="1.0" encoding="UTF-8" standalone="yes"?>
<Relationships xmlns="http://schemas.openxmlformats.org/package/2006/relationships"><Relationship Id="rId3" Type="http://schemas.openxmlformats.org/officeDocument/2006/relationships/package" Target="../embeddings/List_aplikace_Microsoft_Excel15.xlsx"/><Relationship Id="rId2" Type="http://schemas.microsoft.com/office/2011/relationships/chartColorStyle" Target="colors6.xml"/><Relationship Id="rId1" Type="http://schemas.microsoft.com/office/2011/relationships/chartStyle" Target="style6.xml"/></Relationships>
</file>

<file path=ppt/charts/_rels/chart17.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List_aplikace_Microsoft_Excel16.xlsx"/></Relationships>
</file>

<file path=ppt/charts/_rels/chart18.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List_aplikace_Microsoft_Excel17.xlsx"/></Relationships>
</file>

<file path=ppt/charts/_rels/chart19.xml.rels><?xml version="1.0" encoding="UTF-8" standalone="yes"?>
<Relationships xmlns="http://schemas.openxmlformats.org/package/2006/relationships"><Relationship Id="rId3" Type="http://schemas.openxmlformats.org/officeDocument/2006/relationships/package" Target="../embeddings/List_aplikace_Microsoft_Excel18.xlsx"/><Relationship Id="rId2" Type="http://schemas.microsoft.com/office/2011/relationships/chartColorStyle" Target="colors9.xml"/><Relationship Id="rId1" Type="http://schemas.microsoft.com/office/2011/relationships/chartStyle" Target="style9.xml"/></Relationships>
</file>

<file path=ppt/charts/_rels/chart2.xml.rels><?xml version="1.0" encoding="UTF-8" standalone="yes"?>
<Relationships xmlns="http://schemas.openxmlformats.org/package/2006/relationships"><Relationship Id="rId1" Type="http://schemas.openxmlformats.org/officeDocument/2006/relationships/package" Target="../embeddings/List_aplikace_Microsoft_Excel1.xlsx"/></Relationships>
</file>

<file path=ppt/charts/_rels/chart20.xml.rels><?xml version="1.0" encoding="UTF-8" standalone="yes"?>
<Relationships xmlns="http://schemas.openxmlformats.org/package/2006/relationships"><Relationship Id="rId3" Type="http://schemas.openxmlformats.org/officeDocument/2006/relationships/package" Target="../embeddings/List_aplikace_Microsoft_Excel19.xlsx"/><Relationship Id="rId2" Type="http://schemas.microsoft.com/office/2011/relationships/chartColorStyle" Target="colors10.xml"/><Relationship Id="rId1" Type="http://schemas.microsoft.com/office/2011/relationships/chartStyle" Target="style10.xml"/></Relationships>
</file>

<file path=ppt/charts/_rels/chart21.xml.rels><?xml version="1.0" encoding="UTF-8" standalone="yes"?>
<Relationships xmlns="http://schemas.openxmlformats.org/package/2006/relationships"><Relationship Id="rId3" Type="http://schemas.openxmlformats.org/officeDocument/2006/relationships/package" Target="../embeddings/List_aplikace_Microsoft_Excel20.xlsx"/><Relationship Id="rId2" Type="http://schemas.microsoft.com/office/2011/relationships/chartColorStyle" Target="colors11.xml"/><Relationship Id="rId1" Type="http://schemas.microsoft.com/office/2011/relationships/chartStyle" Target="style11.xml"/></Relationships>
</file>

<file path=ppt/charts/_rels/chart22.xml.rels><?xml version="1.0" encoding="UTF-8" standalone="yes"?>
<Relationships xmlns="http://schemas.openxmlformats.org/package/2006/relationships"><Relationship Id="rId3" Type="http://schemas.openxmlformats.org/officeDocument/2006/relationships/package" Target="../embeddings/List_aplikace_Microsoft_Excel21.xlsx"/><Relationship Id="rId2" Type="http://schemas.microsoft.com/office/2011/relationships/chartColorStyle" Target="colors12.xml"/><Relationship Id="rId1" Type="http://schemas.microsoft.com/office/2011/relationships/chartStyle" Target="style12.xml"/></Relationships>
</file>

<file path=ppt/charts/_rels/chart23.xml.rels><?xml version="1.0" encoding="UTF-8" standalone="yes"?>
<Relationships xmlns="http://schemas.openxmlformats.org/package/2006/relationships"><Relationship Id="rId3" Type="http://schemas.openxmlformats.org/officeDocument/2006/relationships/package" Target="../embeddings/List_aplikace_Microsoft_Excel22.xlsx"/><Relationship Id="rId2" Type="http://schemas.microsoft.com/office/2011/relationships/chartColorStyle" Target="colors13.xml"/><Relationship Id="rId1" Type="http://schemas.microsoft.com/office/2011/relationships/chartStyle" Target="style13.xml"/></Relationships>
</file>

<file path=ppt/charts/_rels/chart24.xml.rels><?xml version="1.0" encoding="UTF-8" standalone="yes"?>
<Relationships xmlns="http://schemas.openxmlformats.org/package/2006/relationships"><Relationship Id="rId1" Type="http://schemas.openxmlformats.org/officeDocument/2006/relationships/package" Target="../embeddings/List_aplikace_Microsoft_Excel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List_aplikace_Microsoft_Excel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List_aplikace_Microsoft_Excel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List_aplikace_Microsoft_Excel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List_aplikace_Microsoft_Excel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List_aplikace_Microsoft_Excel28.xlsx"/></Relationships>
</file>

<file path=ppt/charts/_rels/chart3.xml.rels><?xml version="1.0" encoding="UTF-8" standalone="yes"?>
<Relationships xmlns="http://schemas.openxmlformats.org/package/2006/relationships"><Relationship Id="rId3" Type="http://schemas.openxmlformats.org/officeDocument/2006/relationships/package" Target="../embeddings/List_aplikace_Microsoft_Excel2.xlsx"/><Relationship Id="rId2" Type="http://schemas.microsoft.com/office/2011/relationships/chartColorStyle" Target="colors1.xml"/><Relationship Id="rId1" Type="http://schemas.microsoft.com/office/2011/relationships/chartStyle" Target="style1.xml"/></Relationships>
</file>

<file path=ppt/charts/_rels/chart30.xml.rels><?xml version="1.0" encoding="UTF-8" standalone="yes"?>
<Relationships xmlns="http://schemas.openxmlformats.org/package/2006/relationships"><Relationship Id="rId2" Type="http://schemas.openxmlformats.org/officeDocument/2006/relationships/package" Target="../embeddings/List_aplikace_Microsoft_Excel29.xlsx"/><Relationship Id="rId1" Type="http://schemas.openxmlformats.org/officeDocument/2006/relationships/themeOverride" Target="../theme/themeOverride5.xml"/></Relationships>
</file>

<file path=ppt/charts/_rels/chart31.xml.rels><?xml version="1.0" encoding="UTF-8" standalone="yes"?>
<Relationships xmlns="http://schemas.openxmlformats.org/package/2006/relationships"><Relationship Id="rId1" Type="http://schemas.openxmlformats.org/officeDocument/2006/relationships/package" Target="../embeddings/List_aplikace_Microsoft_Excel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List_aplikace_Microsoft_Excel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List_aplikace_Microsoft_Excel32.xlsx"/></Relationships>
</file>

<file path=ppt/charts/_rels/chart34.xml.rels><?xml version="1.0" encoding="UTF-8" standalone="yes"?>
<Relationships xmlns="http://schemas.openxmlformats.org/package/2006/relationships"><Relationship Id="rId2" Type="http://schemas.openxmlformats.org/officeDocument/2006/relationships/package" Target="../embeddings/List_aplikace_Microsoft_Excel33.xlsx"/><Relationship Id="rId1" Type="http://schemas.openxmlformats.org/officeDocument/2006/relationships/themeOverride" Target="../theme/themeOverride6.xml"/></Relationships>
</file>

<file path=ppt/charts/_rels/chart35.xml.rels><?xml version="1.0" encoding="UTF-8" standalone="yes"?>
<Relationships xmlns="http://schemas.openxmlformats.org/package/2006/relationships"><Relationship Id="rId1" Type="http://schemas.openxmlformats.org/officeDocument/2006/relationships/package" Target="../embeddings/List_aplikace_Microsoft_Excel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List_aplikace_Microsoft_Excel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List_aplikace_Microsoft_Excel36.xlsx"/></Relationships>
</file>

<file path=ppt/charts/_rels/chart38.xml.rels><?xml version="1.0" encoding="UTF-8" standalone="yes"?>
<Relationships xmlns="http://schemas.openxmlformats.org/package/2006/relationships"><Relationship Id="rId2" Type="http://schemas.openxmlformats.org/officeDocument/2006/relationships/package" Target="../embeddings/List_aplikace_Microsoft_Excel37.xlsx"/><Relationship Id="rId1" Type="http://schemas.openxmlformats.org/officeDocument/2006/relationships/themeOverride" Target="../theme/themeOverride7.xml"/></Relationships>
</file>

<file path=ppt/charts/_rels/chart39.xml.rels><?xml version="1.0" encoding="UTF-8" standalone="yes"?>
<Relationships xmlns="http://schemas.openxmlformats.org/package/2006/relationships"><Relationship Id="rId1" Type="http://schemas.openxmlformats.org/officeDocument/2006/relationships/package" Target="../embeddings/List_aplikace_Microsoft_Excel38.xlsx"/></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List_aplikace_Microsoft_Excel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List_aplikace_Microsoft_Excel39.xlsx"/></Relationships>
</file>

<file path=ppt/charts/_rels/chart41.xml.rels><?xml version="1.0" encoding="UTF-8" standalone="yes"?>
<Relationships xmlns="http://schemas.openxmlformats.org/package/2006/relationships"><Relationship Id="rId1" Type="http://schemas.openxmlformats.org/officeDocument/2006/relationships/package" Target="../embeddings/List_aplikace_Microsoft_Excel40.xlsx"/></Relationships>
</file>

<file path=ppt/charts/_rels/chart42.xml.rels><?xml version="1.0" encoding="UTF-8" standalone="yes"?>
<Relationships xmlns="http://schemas.openxmlformats.org/package/2006/relationships"><Relationship Id="rId1" Type="http://schemas.openxmlformats.org/officeDocument/2006/relationships/package" Target="../embeddings/List_aplikace_Microsoft_Excel41.xlsx"/></Relationships>
</file>

<file path=ppt/charts/_rels/chart43.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package" Target="../embeddings/List_aplikace_Microsoft_Excel42.xlsx"/></Relationships>
</file>

<file path=ppt/charts/_rels/chart44.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5.xml"/><Relationship Id="rId1" Type="http://schemas.microsoft.com/office/2011/relationships/chartStyle" Target="style15.xml"/><Relationship Id="rId4" Type="http://schemas.openxmlformats.org/officeDocument/2006/relationships/package" Target="../embeddings/List_aplikace_Microsoft_Excel43.xlsx"/></Relationships>
</file>

<file path=ppt/charts/_rels/chart45.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6.xml"/><Relationship Id="rId1" Type="http://schemas.microsoft.com/office/2011/relationships/chartStyle" Target="style16.xml"/><Relationship Id="rId4" Type="http://schemas.openxmlformats.org/officeDocument/2006/relationships/package" Target="../embeddings/List_aplikace_Microsoft_Excel44.xlsx"/></Relationships>
</file>

<file path=ppt/charts/_rels/chart46.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package" Target="../embeddings/List_aplikace_Microsoft_Excel45.xlsx"/></Relationships>
</file>

<file path=ppt/charts/_rels/chart47.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package" Target="../embeddings/List_aplikace_Microsoft_Excel46.xlsx"/></Relationships>
</file>

<file path=ppt/charts/_rels/chart48.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package" Target="../embeddings/List_aplikace_Microsoft_Excel47.xlsx"/></Relationships>
</file>

<file path=ppt/charts/_rels/chart49.xml.rels><?xml version="1.0" encoding="UTF-8" standalone="yes"?>
<Relationships xmlns="http://schemas.openxmlformats.org/package/2006/relationships"><Relationship Id="rId3" Type="http://schemas.openxmlformats.org/officeDocument/2006/relationships/themeOverride" Target="../theme/themeOverride14.xml"/><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package" Target="../embeddings/List_aplikace_Microsoft_Excel48.xlsx"/></Relationships>
</file>

<file path=ppt/charts/_rels/chart5.xml.rels><?xml version="1.0" encoding="UTF-8" standalone="yes"?>
<Relationships xmlns="http://schemas.openxmlformats.org/package/2006/relationships"><Relationship Id="rId1" Type="http://schemas.openxmlformats.org/officeDocument/2006/relationships/package" Target="../embeddings/List_aplikace_Microsoft_Excel4.xlsx"/></Relationships>
</file>

<file path=ppt/charts/_rels/chart50.xml.rels><?xml version="1.0" encoding="UTF-8" standalone="yes"?>
<Relationships xmlns="http://schemas.openxmlformats.org/package/2006/relationships"><Relationship Id="rId3" Type="http://schemas.openxmlformats.org/officeDocument/2006/relationships/themeOverride" Target="../theme/themeOverride15.xm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package" Target="../embeddings/List_aplikace_Microsoft_Excel49.xlsx"/></Relationships>
</file>

<file path=ppt/charts/_rels/chart51.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package" Target="../embeddings/List_aplikace_Microsoft_Excel50.xlsx"/></Relationships>
</file>

<file path=ppt/charts/_rels/chart52.xml.rels><?xml version="1.0" encoding="UTF-8" standalone="yes"?>
<Relationships xmlns="http://schemas.openxmlformats.org/package/2006/relationships"><Relationship Id="rId3" Type="http://schemas.openxmlformats.org/officeDocument/2006/relationships/themeOverride" Target="../theme/themeOverride17.xml"/><Relationship Id="rId2" Type="http://schemas.microsoft.com/office/2011/relationships/chartColorStyle" Target="colors23.xml"/><Relationship Id="rId1" Type="http://schemas.microsoft.com/office/2011/relationships/chartStyle" Target="style23.xml"/><Relationship Id="rId4" Type="http://schemas.openxmlformats.org/officeDocument/2006/relationships/package" Target="../embeddings/List_aplikace_Microsoft_Excel51.xlsx"/></Relationships>
</file>

<file path=ppt/charts/_rels/chart53.xml.rels><?xml version="1.0" encoding="UTF-8" standalone="yes"?>
<Relationships xmlns="http://schemas.openxmlformats.org/package/2006/relationships"><Relationship Id="rId3" Type="http://schemas.openxmlformats.org/officeDocument/2006/relationships/themeOverride" Target="../theme/themeOverride18.xml"/><Relationship Id="rId2" Type="http://schemas.microsoft.com/office/2011/relationships/chartColorStyle" Target="colors24.xml"/><Relationship Id="rId1" Type="http://schemas.microsoft.com/office/2011/relationships/chartStyle" Target="style24.xml"/><Relationship Id="rId4" Type="http://schemas.openxmlformats.org/officeDocument/2006/relationships/package" Target="../embeddings/List_aplikace_Microsoft_Excel52.xlsx"/></Relationships>
</file>

<file path=ppt/charts/_rels/chart54.xml.rels><?xml version="1.0" encoding="UTF-8" standalone="yes"?>
<Relationships xmlns="http://schemas.openxmlformats.org/package/2006/relationships"><Relationship Id="rId3" Type="http://schemas.openxmlformats.org/officeDocument/2006/relationships/themeOverride" Target="../theme/themeOverride19.xml"/><Relationship Id="rId2" Type="http://schemas.microsoft.com/office/2011/relationships/chartColorStyle" Target="colors25.xml"/><Relationship Id="rId1" Type="http://schemas.microsoft.com/office/2011/relationships/chartStyle" Target="style25.xml"/><Relationship Id="rId4" Type="http://schemas.openxmlformats.org/officeDocument/2006/relationships/package" Target="../embeddings/List_aplikace_Microsoft_Excel53.xlsx"/></Relationships>
</file>

<file path=ppt/charts/_rels/chart55.xml.rels><?xml version="1.0" encoding="UTF-8" standalone="yes"?>
<Relationships xmlns="http://schemas.openxmlformats.org/package/2006/relationships"><Relationship Id="rId3" Type="http://schemas.openxmlformats.org/officeDocument/2006/relationships/package" Target="../embeddings/List_aplikace_Microsoft_Excel54.xlsx"/><Relationship Id="rId2" Type="http://schemas.microsoft.com/office/2011/relationships/chartColorStyle" Target="colors26.xml"/><Relationship Id="rId1" Type="http://schemas.microsoft.com/office/2011/relationships/chartStyle" Target="style26.xml"/></Relationships>
</file>

<file path=ppt/charts/_rels/chart56.xml.rels><?xml version="1.0" encoding="UTF-8" standalone="yes"?>
<Relationships xmlns="http://schemas.openxmlformats.org/package/2006/relationships"><Relationship Id="rId3" Type="http://schemas.openxmlformats.org/officeDocument/2006/relationships/package" Target="../embeddings/List_aplikace_Microsoft_Excel55.xlsx"/><Relationship Id="rId2" Type="http://schemas.microsoft.com/office/2011/relationships/chartColorStyle" Target="colors27.xml"/><Relationship Id="rId1" Type="http://schemas.microsoft.com/office/2011/relationships/chartStyle" Target="style27.xml"/></Relationships>
</file>

<file path=ppt/charts/_rels/chart57.xml.rels><?xml version="1.0" encoding="UTF-8" standalone="yes"?>
<Relationships xmlns="http://schemas.openxmlformats.org/package/2006/relationships"><Relationship Id="rId3" Type="http://schemas.openxmlformats.org/officeDocument/2006/relationships/package" Target="../embeddings/List_aplikace_Microsoft_Excel56.xlsx"/><Relationship Id="rId2" Type="http://schemas.microsoft.com/office/2011/relationships/chartColorStyle" Target="colors28.xml"/><Relationship Id="rId1" Type="http://schemas.microsoft.com/office/2011/relationships/chartStyle" Target="style28.xml"/></Relationships>
</file>

<file path=ppt/charts/_rels/chart58.xml.rels><?xml version="1.0" encoding="UTF-8" standalone="yes"?>
<Relationships xmlns="http://schemas.openxmlformats.org/package/2006/relationships"><Relationship Id="rId3" Type="http://schemas.openxmlformats.org/officeDocument/2006/relationships/package" Target="../embeddings/List_aplikace_Microsoft_Excel57.xlsx"/><Relationship Id="rId2" Type="http://schemas.microsoft.com/office/2011/relationships/chartColorStyle" Target="colors29.xml"/><Relationship Id="rId1" Type="http://schemas.microsoft.com/office/2011/relationships/chartStyle" Target="style29.xml"/></Relationships>
</file>

<file path=ppt/charts/_rels/chart59.xml.rels><?xml version="1.0" encoding="UTF-8" standalone="yes"?>
<Relationships xmlns="http://schemas.openxmlformats.org/package/2006/relationships"><Relationship Id="rId3" Type="http://schemas.openxmlformats.org/officeDocument/2006/relationships/package" Target="../embeddings/List_aplikace_Microsoft_Excel58.xlsx"/><Relationship Id="rId2" Type="http://schemas.microsoft.com/office/2011/relationships/chartColorStyle" Target="colors30.xml"/><Relationship Id="rId1" Type="http://schemas.microsoft.com/office/2011/relationships/chartStyle" Target="style30.xml"/></Relationships>
</file>

<file path=ppt/charts/_rels/chart6.xml.rels><?xml version="1.0" encoding="UTF-8" standalone="yes"?>
<Relationships xmlns="http://schemas.openxmlformats.org/package/2006/relationships"><Relationship Id="rId1" Type="http://schemas.openxmlformats.org/officeDocument/2006/relationships/package" Target="../embeddings/List_aplikace_Microsoft_Excel5.xlsx"/></Relationships>
</file>

<file path=ppt/charts/_rels/chart60.xml.rels><?xml version="1.0" encoding="UTF-8" standalone="yes"?>
<Relationships xmlns="http://schemas.openxmlformats.org/package/2006/relationships"><Relationship Id="rId3" Type="http://schemas.openxmlformats.org/officeDocument/2006/relationships/package" Target="../embeddings/List_aplikace_Microsoft_Excel59.xlsx"/><Relationship Id="rId2" Type="http://schemas.microsoft.com/office/2011/relationships/chartColorStyle" Target="colors31.xml"/><Relationship Id="rId1" Type="http://schemas.microsoft.com/office/2011/relationships/chartStyle" Target="style31.xml"/></Relationships>
</file>

<file path=ppt/charts/_rels/chart61.xml.rels><?xml version="1.0" encoding="UTF-8" standalone="yes"?>
<Relationships xmlns="http://schemas.openxmlformats.org/package/2006/relationships"><Relationship Id="rId3" Type="http://schemas.openxmlformats.org/officeDocument/2006/relationships/package" Target="../embeddings/List_aplikace_Microsoft_Excel60.xlsx"/><Relationship Id="rId2" Type="http://schemas.microsoft.com/office/2011/relationships/chartColorStyle" Target="colors32.xml"/><Relationship Id="rId1" Type="http://schemas.microsoft.com/office/2011/relationships/chartStyle" Target="style32.xml"/></Relationships>
</file>

<file path=ppt/charts/_rels/chart62.xml.rels><?xml version="1.0" encoding="UTF-8" standalone="yes"?>
<Relationships xmlns="http://schemas.openxmlformats.org/package/2006/relationships"><Relationship Id="rId3" Type="http://schemas.openxmlformats.org/officeDocument/2006/relationships/package" Target="../embeddings/List_aplikace_Microsoft_Excel61.xlsx"/><Relationship Id="rId2" Type="http://schemas.microsoft.com/office/2011/relationships/chartColorStyle" Target="colors33.xml"/><Relationship Id="rId1" Type="http://schemas.microsoft.com/office/2011/relationships/chartStyle" Target="style33.xml"/></Relationships>
</file>

<file path=ppt/charts/_rels/chart63.xml.rels><?xml version="1.0" encoding="UTF-8" standalone="yes"?>
<Relationships xmlns="http://schemas.openxmlformats.org/package/2006/relationships"><Relationship Id="rId3" Type="http://schemas.openxmlformats.org/officeDocument/2006/relationships/themeOverride" Target="../theme/themeOverride20.xml"/><Relationship Id="rId2" Type="http://schemas.microsoft.com/office/2011/relationships/chartColorStyle" Target="colors34.xml"/><Relationship Id="rId1" Type="http://schemas.microsoft.com/office/2011/relationships/chartStyle" Target="style34.xml"/><Relationship Id="rId4" Type="http://schemas.openxmlformats.org/officeDocument/2006/relationships/package" Target="../embeddings/List_aplikace_Microsoft_Excel62.xlsx"/></Relationships>
</file>

<file path=ppt/charts/_rels/chart64.xml.rels><?xml version="1.0" encoding="UTF-8" standalone="yes"?>
<Relationships xmlns="http://schemas.openxmlformats.org/package/2006/relationships"><Relationship Id="rId3" Type="http://schemas.openxmlformats.org/officeDocument/2006/relationships/themeOverride" Target="../theme/themeOverride21.xml"/><Relationship Id="rId2" Type="http://schemas.microsoft.com/office/2011/relationships/chartColorStyle" Target="colors35.xml"/><Relationship Id="rId1" Type="http://schemas.microsoft.com/office/2011/relationships/chartStyle" Target="style35.xml"/><Relationship Id="rId4" Type="http://schemas.openxmlformats.org/officeDocument/2006/relationships/package" Target="../embeddings/List_aplikace_Microsoft_Excel63.xlsx"/></Relationships>
</file>

<file path=ppt/charts/_rels/chart65.xml.rels><?xml version="1.0" encoding="UTF-8" standalone="yes"?>
<Relationships xmlns="http://schemas.openxmlformats.org/package/2006/relationships"><Relationship Id="rId3" Type="http://schemas.openxmlformats.org/officeDocument/2006/relationships/themeOverride" Target="../theme/themeOverride22.xml"/><Relationship Id="rId2" Type="http://schemas.microsoft.com/office/2011/relationships/chartColorStyle" Target="colors36.xml"/><Relationship Id="rId1" Type="http://schemas.microsoft.com/office/2011/relationships/chartStyle" Target="style36.xml"/><Relationship Id="rId4" Type="http://schemas.openxmlformats.org/officeDocument/2006/relationships/package" Target="../embeddings/List_aplikace_Microsoft_Excel64.xlsx"/></Relationships>
</file>

<file path=ppt/charts/_rels/chart66.xml.rels><?xml version="1.0" encoding="UTF-8" standalone="yes"?>
<Relationships xmlns="http://schemas.openxmlformats.org/package/2006/relationships"><Relationship Id="rId3" Type="http://schemas.openxmlformats.org/officeDocument/2006/relationships/themeOverride" Target="../theme/themeOverride23.xml"/><Relationship Id="rId2" Type="http://schemas.microsoft.com/office/2011/relationships/chartColorStyle" Target="colors37.xml"/><Relationship Id="rId1" Type="http://schemas.microsoft.com/office/2011/relationships/chartStyle" Target="style37.xml"/><Relationship Id="rId4" Type="http://schemas.openxmlformats.org/officeDocument/2006/relationships/package" Target="../embeddings/List_aplikace_Microsoft_Excel65.xlsx"/></Relationships>
</file>

<file path=ppt/charts/_rels/chart67.xml.rels><?xml version="1.0" encoding="UTF-8" standalone="yes"?>
<Relationships xmlns="http://schemas.openxmlformats.org/package/2006/relationships"><Relationship Id="rId3" Type="http://schemas.openxmlformats.org/officeDocument/2006/relationships/themeOverride" Target="../theme/themeOverride24.xml"/><Relationship Id="rId2" Type="http://schemas.microsoft.com/office/2011/relationships/chartColorStyle" Target="colors38.xml"/><Relationship Id="rId1" Type="http://schemas.microsoft.com/office/2011/relationships/chartStyle" Target="style38.xml"/><Relationship Id="rId4" Type="http://schemas.openxmlformats.org/officeDocument/2006/relationships/package" Target="../embeddings/List_aplikace_Microsoft_Excel66.xlsx"/></Relationships>
</file>

<file path=ppt/charts/_rels/chart68.xml.rels><?xml version="1.0" encoding="UTF-8" standalone="yes"?>
<Relationships xmlns="http://schemas.openxmlformats.org/package/2006/relationships"><Relationship Id="rId3" Type="http://schemas.openxmlformats.org/officeDocument/2006/relationships/themeOverride" Target="../theme/themeOverride25.xml"/><Relationship Id="rId2" Type="http://schemas.microsoft.com/office/2011/relationships/chartColorStyle" Target="colors39.xml"/><Relationship Id="rId1" Type="http://schemas.microsoft.com/office/2011/relationships/chartStyle" Target="style39.xml"/><Relationship Id="rId4" Type="http://schemas.openxmlformats.org/officeDocument/2006/relationships/package" Target="../embeddings/List_aplikace_Microsoft_Excel67.xlsx"/></Relationships>
</file>

<file path=ppt/charts/_rels/chart69.xml.rels><?xml version="1.0" encoding="UTF-8" standalone="yes"?>
<Relationships xmlns="http://schemas.openxmlformats.org/package/2006/relationships"><Relationship Id="rId3" Type="http://schemas.openxmlformats.org/officeDocument/2006/relationships/themeOverride" Target="../theme/themeOverride26.xml"/><Relationship Id="rId2" Type="http://schemas.microsoft.com/office/2011/relationships/chartColorStyle" Target="colors40.xml"/><Relationship Id="rId1" Type="http://schemas.microsoft.com/office/2011/relationships/chartStyle" Target="style40.xml"/><Relationship Id="rId4" Type="http://schemas.openxmlformats.org/officeDocument/2006/relationships/package" Target="../embeddings/List_aplikace_Microsoft_Excel68.xlsx"/></Relationships>
</file>

<file path=ppt/charts/_rels/chart7.xml.rels><?xml version="1.0" encoding="UTF-8" standalone="yes"?>
<Relationships xmlns="http://schemas.openxmlformats.org/package/2006/relationships"><Relationship Id="rId1" Type="http://schemas.openxmlformats.org/officeDocument/2006/relationships/package" Target="../embeddings/List_aplikace_Microsoft_Excel6.xlsx"/></Relationships>
</file>

<file path=ppt/charts/_rels/chart70.xml.rels><?xml version="1.0" encoding="UTF-8" standalone="yes"?>
<Relationships xmlns="http://schemas.openxmlformats.org/package/2006/relationships"><Relationship Id="rId1" Type="http://schemas.openxmlformats.org/officeDocument/2006/relationships/package" Target="../embeddings/List_aplikace_Microsoft_Excel69.xlsx"/></Relationships>
</file>

<file path=ppt/charts/_rels/chart71.xml.rels><?xml version="1.0" encoding="UTF-8" standalone="yes"?>
<Relationships xmlns="http://schemas.openxmlformats.org/package/2006/relationships"><Relationship Id="rId1" Type="http://schemas.openxmlformats.org/officeDocument/2006/relationships/package" Target="../embeddings/List_aplikace_Microsoft_Excel70.xlsx"/></Relationships>
</file>

<file path=ppt/charts/_rels/chart72.xml.rels><?xml version="1.0" encoding="UTF-8" standalone="yes"?>
<Relationships xmlns="http://schemas.openxmlformats.org/package/2006/relationships"><Relationship Id="rId3" Type="http://schemas.openxmlformats.org/officeDocument/2006/relationships/package" Target="../embeddings/List_aplikace_Microsoft_Excel71.xlsx"/><Relationship Id="rId2" Type="http://schemas.microsoft.com/office/2011/relationships/chartColorStyle" Target="colors41.xml"/><Relationship Id="rId1" Type="http://schemas.microsoft.com/office/2011/relationships/chartStyle" Target="style41.xml"/></Relationships>
</file>

<file path=ppt/charts/_rels/chart73.xml.rels><?xml version="1.0" encoding="UTF-8" standalone="yes"?>
<Relationships xmlns="http://schemas.openxmlformats.org/package/2006/relationships"><Relationship Id="rId3" Type="http://schemas.openxmlformats.org/officeDocument/2006/relationships/package" Target="../embeddings/List_aplikace_Microsoft_Excel72.xlsx"/><Relationship Id="rId2" Type="http://schemas.microsoft.com/office/2011/relationships/chartColorStyle" Target="colors42.xml"/><Relationship Id="rId1" Type="http://schemas.microsoft.com/office/2011/relationships/chartStyle" Target="style42.xml"/></Relationships>
</file>

<file path=ppt/charts/_rels/chart74.xml.rels><?xml version="1.0" encoding="UTF-8" standalone="yes"?>
<Relationships xmlns="http://schemas.openxmlformats.org/package/2006/relationships"><Relationship Id="rId3" Type="http://schemas.openxmlformats.org/officeDocument/2006/relationships/package" Target="../embeddings/List_aplikace_Microsoft_Excel73.xlsx"/><Relationship Id="rId2" Type="http://schemas.microsoft.com/office/2011/relationships/chartColorStyle" Target="colors43.xml"/><Relationship Id="rId1" Type="http://schemas.microsoft.com/office/2011/relationships/chartStyle" Target="style43.xml"/></Relationships>
</file>

<file path=ppt/charts/_rels/chart75.xml.rels><?xml version="1.0" encoding="UTF-8" standalone="yes"?>
<Relationships xmlns="http://schemas.openxmlformats.org/package/2006/relationships"><Relationship Id="rId3" Type="http://schemas.openxmlformats.org/officeDocument/2006/relationships/package" Target="../embeddings/List_aplikace_Microsoft_Excel74.xlsx"/><Relationship Id="rId2" Type="http://schemas.microsoft.com/office/2011/relationships/chartColorStyle" Target="colors44.xml"/><Relationship Id="rId1" Type="http://schemas.microsoft.com/office/2011/relationships/chartStyle" Target="style44.xml"/></Relationships>
</file>

<file path=ppt/charts/_rels/chart76.xml.rels><?xml version="1.0" encoding="UTF-8" standalone="yes"?>
<Relationships xmlns="http://schemas.openxmlformats.org/package/2006/relationships"><Relationship Id="rId1" Type="http://schemas.openxmlformats.org/officeDocument/2006/relationships/package" Target="../embeddings/List_aplikace_Microsoft_Excel75.xlsx"/></Relationships>
</file>

<file path=ppt/charts/_rels/chart77.xml.rels><?xml version="1.0" encoding="UTF-8" standalone="yes"?>
<Relationships xmlns="http://schemas.openxmlformats.org/package/2006/relationships"><Relationship Id="rId1" Type="http://schemas.openxmlformats.org/officeDocument/2006/relationships/package" Target="../embeddings/List_aplikace_Microsoft_Excel76.xlsx"/></Relationships>
</file>

<file path=ppt/charts/_rels/chart78.xml.rels><?xml version="1.0" encoding="UTF-8" standalone="yes"?>
<Relationships xmlns="http://schemas.openxmlformats.org/package/2006/relationships"><Relationship Id="rId2" Type="http://schemas.openxmlformats.org/officeDocument/2006/relationships/package" Target="../embeddings/List_aplikace_Microsoft_Excel77.xlsx"/><Relationship Id="rId1" Type="http://schemas.openxmlformats.org/officeDocument/2006/relationships/themeOverride" Target="../theme/themeOverride27.xml"/></Relationships>
</file>

<file path=ppt/charts/_rels/chart79.xml.rels><?xml version="1.0" encoding="UTF-8" standalone="yes"?>
<Relationships xmlns="http://schemas.openxmlformats.org/package/2006/relationships"><Relationship Id="rId2" Type="http://schemas.openxmlformats.org/officeDocument/2006/relationships/package" Target="../embeddings/List_aplikace_Microsoft_Excel78.xlsx"/><Relationship Id="rId1" Type="http://schemas.openxmlformats.org/officeDocument/2006/relationships/themeOverride" Target="../theme/themeOverride28.xml"/></Relationships>
</file>

<file path=ppt/charts/_rels/chart8.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List_aplikace_Microsoft_Excel7.xlsx"/></Relationships>
</file>

<file path=ppt/charts/_rels/chart80.xml.rels><?xml version="1.0" encoding="UTF-8" standalone="yes"?>
<Relationships xmlns="http://schemas.openxmlformats.org/package/2006/relationships"><Relationship Id="rId2" Type="http://schemas.openxmlformats.org/officeDocument/2006/relationships/package" Target="../embeddings/List_aplikace_Microsoft_Excel79.xlsx"/><Relationship Id="rId1" Type="http://schemas.openxmlformats.org/officeDocument/2006/relationships/themeOverride" Target="../theme/themeOverride29.xml"/></Relationships>
</file>

<file path=ppt/charts/_rels/chart81.xml.rels><?xml version="1.0" encoding="UTF-8" standalone="yes"?>
<Relationships xmlns="http://schemas.openxmlformats.org/package/2006/relationships"><Relationship Id="rId2" Type="http://schemas.openxmlformats.org/officeDocument/2006/relationships/package" Target="../embeddings/List_aplikace_Microsoft_Excel80.xlsx"/><Relationship Id="rId1" Type="http://schemas.openxmlformats.org/officeDocument/2006/relationships/themeOverride" Target="../theme/themeOverride30.xml"/></Relationships>
</file>

<file path=ppt/charts/_rels/chart82.xml.rels><?xml version="1.0" encoding="UTF-8" standalone="yes"?>
<Relationships xmlns="http://schemas.openxmlformats.org/package/2006/relationships"><Relationship Id="rId2" Type="http://schemas.openxmlformats.org/officeDocument/2006/relationships/package" Target="../embeddings/List_aplikace_Microsoft_Excel81.xlsx"/><Relationship Id="rId1" Type="http://schemas.openxmlformats.org/officeDocument/2006/relationships/themeOverride" Target="../theme/themeOverride31.xml"/></Relationships>
</file>

<file path=ppt/charts/_rels/chart83.xml.rels><?xml version="1.0" encoding="UTF-8" standalone="yes"?>
<Relationships xmlns="http://schemas.openxmlformats.org/package/2006/relationships"><Relationship Id="rId2" Type="http://schemas.openxmlformats.org/officeDocument/2006/relationships/package" Target="../embeddings/List_aplikace_Microsoft_Excel82.xlsx"/><Relationship Id="rId1" Type="http://schemas.openxmlformats.org/officeDocument/2006/relationships/themeOverride" Target="../theme/themeOverride32.xml"/></Relationships>
</file>

<file path=ppt/charts/_rels/chart84.xml.rels><?xml version="1.0" encoding="UTF-8" standalone="yes"?>
<Relationships xmlns="http://schemas.openxmlformats.org/package/2006/relationships"><Relationship Id="rId3" Type="http://schemas.openxmlformats.org/officeDocument/2006/relationships/package" Target="../embeddings/List_aplikace_Microsoft_Excel83.xlsx"/><Relationship Id="rId2" Type="http://schemas.microsoft.com/office/2011/relationships/chartColorStyle" Target="colors45.xml"/><Relationship Id="rId1" Type="http://schemas.microsoft.com/office/2011/relationships/chartStyle" Target="style45.xml"/></Relationships>
</file>

<file path=ppt/charts/_rels/chart85.xml.rels><?xml version="1.0" encoding="UTF-8" standalone="yes"?>
<Relationships xmlns="http://schemas.openxmlformats.org/package/2006/relationships"><Relationship Id="rId3" Type="http://schemas.openxmlformats.org/officeDocument/2006/relationships/package" Target="../embeddings/List_aplikace_Microsoft_Excel84.xlsx"/><Relationship Id="rId2" Type="http://schemas.microsoft.com/office/2011/relationships/chartColorStyle" Target="colors46.xml"/><Relationship Id="rId1" Type="http://schemas.microsoft.com/office/2011/relationships/chartStyle" Target="style46.xml"/></Relationships>
</file>

<file path=ppt/charts/_rels/chart86.xml.rels><?xml version="1.0" encoding="UTF-8" standalone="yes"?>
<Relationships xmlns="http://schemas.openxmlformats.org/package/2006/relationships"><Relationship Id="rId2" Type="http://schemas.openxmlformats.org/officeDocument/2006/relationships/package" Target="../embeddings/List_aplikace_Microsoft_Excel85.xlsx"/><Relationship Id="rId1" Type="http://schemas.openxmlformats.org/officeDocument/2006/relationships/themeOverride" Target="../theme/themeOverride33.xml"/></Relationships>
</file>

<file path=ppt/charts/_rels/chart87.xml.rels><?xml version="1.0" encoding="UTF-8" standalone="yes"?>
<Relationships xmlns="http://schemas.openxmlformats.org/package/2006/relationships"><Relationship Id="rId2" Type="http://schemas.openxmlformats.org/officeDocument/2006/relationships/package" Target="../embeddings/List_aplikace_Microsoft_Excel86.xlsx"/><Relationship Id="rId1" Type="http://schemas.openxmlformats.org/officeDocument/2006/relationships/themeOverride" Target="../theme/themeOverride34.xml"/></Relationships>
</file>

<file path=ppt/charts/_rels/chart88.xml.rels><?xml version="1.0" encoding="UTF-8" standalone="yes"?>
<Relationships xmlns="http://schemas.openxmlformats.org/package/2006/relationships"><Relationship Id="rId2" Type="http://schemas.openxmlformats.org/officeDocument/2006/relationships/package" Target="../embeddings/List_aplikace_Microsoft_Excel87.xlsx"/><Relationship Id="rId1" Type="http://schemas.openxmlformats.org/officeDocument/2006/relationships/themeOverride" Target="../theme/themeOverride35.xml"/></Relationships>
</file>

<file path=ppt/charts/_rels/chart89.xml.rels><?xml version="1.0" encoding="UTF-8" standalone="yes"?>
<Relationships xmlns="http://schemas.openxmlformats.org/package/2006/relationships"><Relationship Id="rId2" Type="http://schemas.openxmlformats.org/officeDocument/2006/relationships/package" Target="../embeddings/List_aplikace_Microsoft_Excel88.xlsx"/><Relationship Id="rId1" Type="http://schemas.openxmlformats.org/officeDocument/2006/relationships/themeOverride" Target="../theme/themeOverride36.xml"/></Relationships>
</file>

<file path=ppt/charts/_rels/chart9.xml.rels><?xml version="1.0" encoding="UTF-8" standalone="yes"?>
<Relationships xmlns="http://schemas.openxmlformats.org/package/2006/relationships"><Relationship Id="rId1" Type="http://schemas.openxmlformats.org/officeDocument/2006/relationships/package" Target="../embeddings/List_aplikace_Microsoft_Excel8.xlsx"/></Relationships>
</file>

<file path=ppt/charts/_rels/chart90.xml.rels><?xml version="1.0" encoding="UTF-8" standalone="yes"?>
<Relationships xmlns="http://schemas.openxmlformats.org/package/2006/relationships"><Relationship Id="rId2" Type="http://schemas.openxmlformats.org/officeDocument/2006/relationships/package" Target="../embeddings/List_aplikace_Microsoft_Excel89.xlsx"/><Relationship Id="rId1" Type="http://schemas.openxmlformats.org/officeDocument/2006/relationships/themeOverride" Target="../theme/themeOverride37.xml"/></Relationships>
</file>

<file path=ppt/charts/_rels/chart91.xml.rels><?xml version="1.0" encoding="UTF-8" standalone="yes"?>
<Relationships xmlns="http://schemas.openxmlformats.org/package/2006/relationships"><Relationship Id="rId2" Type="http://schemas.openxmlformats.org/officeDocument/2006/relationships/package" Target="../embeddings/List_aplikace_Microsoft_Excel90.xlsx"/><Relationship Id="rId1" Type="http://schemas.openxmlformats.org/officeDocument/2006/relationships/themeOverride" Target="../theme/themeOverride38.xml"/></Relationships>
</file>

<file path=ppt/charts/_rels/chart92.xml.rels><?xml version="1.0" encoding="UTF-8" standalone="yes"?>
<Relationships xmlns="http://schemas.openxmlformats.org/package/2006/relationships"><Relationship Id="rId2" Type="http://schemas.openxmlformats.org/officeDocument/2006/relationships/package" Target="../embeddings/List_aplikace_Microsoft_Excel91.xlsx"/><Relationship Id="rId1" Type="http://schemas.openxmlformats.org/officeDocument/2006/relationships/themeOverride" Target="../theme/themeOverride39.xml"/></Relationships>
</file>

<file path=ppt/charts/_rels/chart93.xml.rels><?xml version="1.0" encoding="UTF-8" standalone="yes"?>
<Relationships xmlns="http://schemas.openxmlformats.org/package/2006/relationships"><Relationship Id="rId1" Type="http://schemas.openxmlformats.org/officeDocument/2006/relationships/oleObject" Target="file:///C:\Data\__po&#382;adavky__\08-2019\prispevky%20na%20peci_soc%20sluzby\data\Prijemci_PnP_12_2014-2018.xlsx" TargetMode="External"/></Relationships>
</file>

<file path=ppt/charts/_rels/chart94.xml.rels><?xml version="1.0" encoding="UTF-8" standalone="yes"?>
<Relationships xmlns="http://schemas.openxmlformats.org/package/2006/relationships"><Relationship Id="rId1" Type="http://schemas.openxmlformats.org/officeDocument/2006/relationships/oleObject" Target="file:///C:\Data\__po&#382;adavky__\08-2019\prispevky%20na%20peci_soc%20sluzby\data\Prijemci_PnP_12_2014-2018.xlsx" TargetMode="External"/></Relationships>
</file>

<file path=ppt/charts/_rels/chart95.xml.rels><?xml version="1.0" encoding="UTF-8" standalone="yes"?>
<Relationships xmlns="http://schemas.openxmlformats.org/package/2006/relationships"><Relationship Id="rId1" Type="http://schemas.openxmlformats.org/officeDocument/2006/relationships/oleObject" Target="file:///C:\Data\__po&#382;adavky__\08-2019\prispevky%20na%20peci_soc%20sluzby\data\Prijemci_PnP_12_2014-2018.xlsx" TargetMode="External"/></Relationships>
</file>

<file path=ppt/charts/_rels/chart96.xml.rels><?xml version="1.0" encoding="UTF-8" standalone="yes"?>
<Relationships xmlns="http://schemas.openxmlformats.org/package/2006/relationships"><Relationship Id="rId1" Type="http://schemas.openxmlformats.org/officeDocument/2006/relationships/oleObject" Target="file:///C:\Data\__po&#382;adavky__\08-2019\prispevky%20na%20peci_soc%20sluzby\data\Prijemci_PnP_12_2014-2018.xlsx" TargetMode="External"/></Relationships>
</file>

<file path=ppt/charts/_rels/chart97.xml.rels><?xml version="1.0" encoding="UTF-8" standalone="yes"?>
<Relationships xmlns="http://schemas.openxmlformats.org/package/2006/relationships"><Relationship Id="rId1" Type="http://schemas.openxmlformats.org/officeDocument/2006/relationships/oleObject" Target="file:///\\10.18.13.12\users\jannj\Data\__po&#382;adavky__\H%202030%20update\Prijemci_PnP_12_2014-2018.xlsx" TargetMode="External"/></Relationships>
</file>

<file path=ppt/charts/_rels/chart98.xml.rels><?xml version="1.0" encoding="UTF-8" standalone="yes"?>
<Relationships xmlns="http://schemas.openxmlformats.org/package/2006/relationships"><Relationship Id="rId1" Type="http://schemas.openxmlformats.org/officeDocument/2006/relationships/oleObject" Target="file:///\\10.18.13.12\users\jannj\Data\__po&#382;adavky__\H%202030%20update\Prijemci_PnP_12_2014-2018.xlsx" TargetMode="External"/></Relationships>
</file>

<file path=ppt/charts/_rels/chart99.xml.rels><?xml version="1.0" encoding="UTF-8" standalone="yes"?>
<Relationships xmlns="http://schemas.openxmlformats.org/package/2006/relationships"><Relationship Id="rId1" Type="http://schemas.openxmlformats.org/officeDocument/2006/relationships/oleObject" Target="file:///\\10.18.13.12\users\jannj\Data\__po&#382;adavky__\H%202030%20update\Prijemci_PnP_12_2014-2018.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cs-CZ" sz="1400" b="1" dirty="0">
                <a:solidFill>
                  <a:schemeClr val="tx1"/>
                </a:solidFill>
              </a:rPr>
              <a:t>Počet</a:t>
            </a:r>
            <a:r>
              <a:rPr lang="cs-CZ" sz="1400" b="1" baseline="0" dirty="0">
                <a:solidFill>
                  <a:schemeClr val="tx1"/>
                </a:solidFill>
              </a:rPr>
              <a:t> akutních hospitalizací dle zakončení</a:t>
            </a:r>
            <a:endParaRPr lang="en-US" sz="1400" b="1" dirty="0">
              <a:solidFill>
                <a:schemeClr val="tx1"/>
              </a:solidFill>
            </a:endParaRPr>
          </a:p>
        </c:rich>
      </c:tx>
      <c:layout>
        <c:manualLayout>
          <c:xMode val="edge"/>
          <c:yMode val="edge"/>
          <c:x val="0.18838507034745081"/>
          <c:y val="0"/>
        </c:manualLayout>
      </c:layout>
      <c:overlay val="0"/>
      <c:spPr>
        <a:noFill/>
        <a:ln>
          <a:noFill/>
        </a:ln>
        <a:effectLst/>
      </c:spPr>
    </c:title>
    <c:autoTitleDeleted val="0"/>
    <c:plotArea>
      <c:layout>
        <c:manualLayout>
          <c:layoutTarget val="inner"/>
          <c:xMode val="edge"/>
          <c:yMode val="edge"/>
          <c:x val="9.2924768210012179E-2"/>
          <c:y val="0.25994819283283327"/>
          <c:w val="0.64060413079655065"/>
          <c:h val="0.65936904957987363"/>
        </c:manualLayout>
      </c:layout>
      <c:barChart>
        <c:barDir val="col"/>
        <c:grouping val="percentStacked"/>
        <c:varyColors val="0"/>
        <c:ser>
          <c:idx val="0"/>
          <c:order val="0"/>
          <c:tx>
            <c:strRef>
              <c:f>List1!$B$1</c:f>
              <c:strCache>
                <c:ptCount val="1"/>
                <c:pt idx="0">
                  <c:v>Bez úmrtí</c:v>
                </c:pt>
              </c:strCache>
            </c:strRef>
          </c:tx>
          <c:spPr>
            <a:solidFill>
              <a:schemeClr val="accent2"/>
            </a:solidFill>
            <a:ln>
              <a:noFill/>
            </a:ln>
            <a:effectLst/>
          </c:spPr>
          <c:invertIfNegative val="0"/>
          <c:dLbls>
            <c:numFmt formatCode="#,##0" sourceLinked="0"/>
            <c:spPr>
              <a:noFill/>
              <a:ln>
                <a:noFill/>
              </a:ln>
              <a:effectLst/>
            </c:spPr>
            <c:txPr>
              <a:bodyPr rot="-5400000" spcFirstLastPara="1" vertOverflow="ellipsis"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General</c:formatCode>
                <c:ptCount val="9"/>
                <c:pt idx="0">
                  <c:v>100262</c:v>
                </c:pt>
                <c:pt idx="1">
                  <c:v>96617</c:v>
                </c:pt>
                <c:pt idx="2">
                  <c:v>96934</c:v>
                </c:pt>
                <c:pt idx="3">
                  <c:v>96436</c:v>
                </c:pt>
                <c:pt idx="4">
                  <c:v>97191</c:v>
                </c:pt>
                <c:pt idx="5">
                  <c:v>97688</c:v>
                </c:pt>
                <c:pt idx="6">
                  <c:v>95400</c:v>
                </c:pt>
                <c:pt idx="7">
                  <c:v>92673</c:v>
                </c:pt>
                <c:pt idx="8">
                  <c:v>91929</c:v>
                </c:pt>
              </c:numCache>
            </c:numRef>
          </c:val>
          <c:extLst>
            <c:ext xmlns:c16="http://schemas.microsoft.com/office/drawing/2014/chart" uri="{C3380CC4-5D6E-409C-BE32-E72D297353CC}">
              <c16:uniqueId val="{00000000-F13A-47B4-A33B-5C82DF021D5B}"/>
            </c:ext>
          </c:extLst>
        </c:ser>
        <c:ser>
          <c:idx val="1"/>
          <c:order val="1"/>
          <c:tx>
            <c:strRef>
              <c:f>List1!$C$1</c:f>
              <c:strCache>
                <c:ptCount val="1"/>
                <c:pt idx="0">
                  <c:v>Zakončené úmrtím</c:v>
                </c:pt>
              </c:strCache>
            </c:strRef>
          </c:tx>
          <c:spPr>
            <a:solidFill>
              <a:schemeClr val="accent5"/>
            </a:solidFill>
            <a:ln>
              <a:noFill/>
            </a:ln>
            <a:effectLst/>
          </c:spPr>
          <c:invertIfNegative val="0"/>
          <c:dLbls>
            <c:dLbl>
              <c:idx val="0"/>
              <c:tx>
                <c:rich>
                  <a:bodyPr/>
                  <a:lstStyle/>
                  <a:p>
                    <a:fld id="{75318415-1A21-4A62-879E-B845BD6FEB0C}" type="CELLRANGE">
                      <a:rPr lang="cs-CZ"/>
                      <a:pPr/>
                      <a:t>[OBLAST BUNĚK]</a:t>
                    </a:fld>
                    <a:r>
                      <a:rPr lang="cs-CZ" baseline="0"/>
                      <a:t>; </a:t>
                    </a:r>
                    <a:fld id="{9CA24D66-D9A4-42C9-8396-540BF309C9B5}" type="VALUE">
                      <a:rPr lang="cs-CZ" baseline="0"/>
                      <a:pPr/>
                      <a:t>[HODNOTA]</a:t>
                    </a:fld>
                    <a:endParaRPr lang="cs-CZ" baseline="0"/>
                  </a:p>
                </c:rich>
              </c:tx>
              <c:dLblPos val="inBase"/>
              <c:showLegendKey val="0"/>
              <c:showVal val="1"/>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1-F13A-47B4-A33B-5C82DF021D5B}"/>
                </c:ext>
              </c:extLst>
            </c:dLbl>
            <c:dLbl>
              <c:idx val="1"/>
              <c:tx>
                <c:rich>
                  <a:bodyPr/>
                  <a:lstStyle/>
                  <a:p>
                    <a:fld id="{A520020E-0A45-4BA5-91AF-5E1079D45AA6}" type="CELLRANGE">
                      <a:rPr lang="cs-CZ"/>
                      <a:pPr/>
                      <a:t>[OBLAST BUNĚK]</a:t>
                    </a:fld>
                    <a:r>
                      <a:rPr lang="cs-CZ" baseline="0"/>
                      <a:t>; </a:t>
                    </a:r>
                    <a:fld id="{6B390B8B-31DE-4FF1-B8B8-1618C85B0CE4}" type="VALUE">
                      <a:rPr lang="cs-CZ" baseline="0"/>
                      <a:pPr/>
                      <a:t>[HODNOTA]</a:t>
                    </a:fld>
                    <a:endParaRPr lang="cs-CZ" baseline="0"/>
                  </a:p>
                </c:rich>
              </c:tx>
              <c:dLblPos val="inBase"/>
              <c:showLegendKey val="0"/>
              <c:showVal val="1"/>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2-F13A-47B4-A33B-5C82DF021D5B}"/>
                </c:ext>
              </c:extLst>
            </c:dLbl>
            <c:dLbl>
              <c:idx val="2"/>
              <c:tx>
                <c:rich>
                  <a:bodyPr/>
                  <a:lstStyle/>
                  <a:p>
                    <a:fld id="{09C17078-DAD3-40BA-B547-45F6FC348DC3}" type="CELLRANGE">
                      <a:rPr lang="cs-CZ"/>
                      <a:pPr/>
                      <a:t>[OBLAST BUNĚK]</a:t>
                    </a:fld>
                    <a:r>
                      <a:rPr lang="cs-CZ" baseline="0"/>
                      <a:t>; </a:t>
                    </a:r>
                    <a:fld id="{D0C3475C-1F3A-48AD-A90B-C87C3E5DEEF0}" type="VALUE">
                      <a:rPr lang="cs-CZ" baseline="0"/>
                      <a:pPr/>
                      <a:t>[HODNOTA]</a:t>
                    </a:fld>
                    <a:endParaRPr lang="cs-CZ" baseline="0"/>
                  </a:p>
                </c:rich>
              </c:tx>
              <c:dLblPos val="inBase"/>
              <c:showLegendKey val="0"/>
              <c:showVal val="1"/>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F13A-47B4-A33B-5C82DF021D5B}"/>
                </c:ext>
              </c:extLst>
            </c:dLbl>
            <c:dLbl>
              <c:idx val="3"/>
              <c:tx>
                <c:rich>
                  <a:bodyPr/>
                  <a:lstStyle/>
                  <a:p>
                    <a:fld id="{9815BF5B-AC4B-4F24-A971-46C42E9E5286}" type="CELLRANGE">
                      <a:rPr lang="cs-CZ"/>
                      <a:pPr/>
                      <a:t>[OBLAST BUNĚK]</a:t>
                    </a:fld>
                    <a:r>
                      <a:rPr lang="cs-CZ" baseline="0"/>
                      <a:t>; </a:t>
                    </a:r>
                    <a:fld id="{D420884A-9DA7-4339-A055-3B5E16805178}" type="VALUE">
                      <a:rPr lang="cs-CZ" baseline="0"/>
                      <a:pPr/>
                      <a:t>[HODNOTA]</a:t>
                    </a:fld>
                    <a:endParaRPr lang="cs-CZ" baseline="0"/>
                  </a:p>
                </c:rich>
              </c:tx>
              <c:dLblPos val="inBase"/>
              <c:showLegendKey val="0"/>
              <c:showVal val="1"/>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F13A-47B4-A33B-5C82DF021D5B}"/>
                </c:ext>
              </c:extLst>
            </c:dLbl>
            <c:dLbl>
              <c:idx val="4"/>
              <c:tx>
                <c:rich>
                  <a:bodyPr/>
                  <a:lstStyle/>
                  <a:p>
                    <a:fld id="{E07D3B84-A45E-428D-8C67-5DF592971A3F}" type="CELLRANGE">
                      <a:rPr lang="cs-CZ"/>
                      <a:pPr/>
                      <a:t>[OBLAST BUNĚK]</a:t>
                    </a:fld>
                    <a:r>
                      <a:rPr lang="cs-CZ" baseline="0"/>
                      <a:t>; </a:t>
                    </a:r>
                    <a:fld id="{72B77EFD-958E-4923-BC06-22D98E68F214}" type="VALUE">
                      <a:rPr lang="cs-CZ" baseline="0"/>
                      <a:pPr/>
                      <a:t>[HODNOTA]</a:t>
                    </a:fld>
                    <a:endParaRPr lang="cs-CZ" baseline="0"/>
                  </a:p>
                </c:rich>
              </c:tx>
              <c:dLblPos val="inBase"/>
              <c:showLegendKey val="0"/>
              <c:showVal val="1"/>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5-F13A-47B4-A33B-5C82DF021D5B}"/>
                </c:ext>
              </c:extLst>
            </c:dLbl>
            <c:dLbl>
              <c:idx val="5"/>
              <c:tx>
                <c:rich>
                  <a:bodyPr/>
                  <a:lstStyle/>
                  <a:p>
                    <a:fld id="{20AE80E1-7362-4FFB-89BF-19F0B8619CF3}" type="CELLRANGE">
                      <a:rPr lang="cs-CZ"/>
                      <a:pPr/>
                      <a:t>[OBLAST BUNĚK]</a:t>
                    </a:fld>
                    <a:r>
                      <a:rPr lang="cs-CZ" baseline="0"/>
                      <a:t>; </a:t>
                    </a:r>
                    <a:fld id="{3AB75A5D-2C38-44EF-9449-723EA0F3947A}" type="VALUE">
                      <a:rPr lang="cs-CZ" baseline="0"/>
                      <a:pPr/>
                      <a:t>[HODNOTA]</a:t>
                    </a:fld>
                    <a:endParaRPr lang="cs-CZ" baseline="0"/>
                  </a:p>
                </c:rich>
              </c:tx>
              <c:dLblPos val="inBase"/>
              <c:showLegendKey val="0"/>
              <c:showVal val="1"/>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6-F13A-47B4-A33B-5C82DF021D5B}"/>
                </c:ext>
              </c:extLst>
            </c:dLbl>
            <c:dLbl>
              <c:idx val="6"/>
              <c:tx>
                <c:rich>
                  <a:bodyPr/>
                  <a:lstStyle/>
                  <a:p>
                    <a:fld id="{F98FF4A3-BB19-4451-9F38-B2B2557902C1}" type="CELLRANGE">
                      <a:rPr lang="cs-CZ"/>
                      <a:pPr/>
                      <a:t>[OBLAST BUNĚK]</a:t>
                    </a:fld>
                    <a:r>
                      <a:rPr lang="cs-CZ" baseline="0"/>
                      <a:t>; </a:t>
                    </a:r>
                    <a:fld id="{3B0DAF47-EC1A-4791-8848-72CD4CF43B60}" type="VALUE">
                      <a:rPr lang="cs-CZ" baseline="0"/>
                      <a:pPr/>
                      <a:t>[HODNOTA]</a:t>
                    </a:fld>
                    <a:endParaRPr lang="cs-CZ" baseline="0"/>
                  </a:p>
                </c:rich>
              </c:tx>
              <c:dLblPos val="inBase"/>
              <c:showLegendKey val="0"/>
              <c:showVal val="1"/>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7-F13A-47B4-A33B-5C82DF021D5B}"/>
                </c:ext>
              </c:extLst>
            </c:dLbl>
            <c:dLbl>
              <c:idx val="7"/>
              <c:tx>
                <c:rich>
                  <a:bodyPr/>
                  <a:lstStyle/>
                  <a:p>
                    <a:fld id="{1E8103C2-1173-4C66-BA3E-368A5AE131A8}" type="CELLRANGE">
                      <a:rPr lang="cs-CZ"/>
                      <a:pPr/>
                      <a:t>[OBLAST BUNĚK]</a:t>
                    </a:fld>
                    <a:r>
                      <a:rPr lang="cs-CZ" baseline="0"/>
                      <a:t>; </a:t>
                    </a:r>
                    <a:fld id="{526380FA-BE8C-424E-A98F-5D6A555A61EB}" type="VALUE">
                      <a:rPr lang="cs-CZ" baseline="0"/>
                      <a:pPr/>
                      <a:t>[HODNOTA]</a:t>
                    </a:fld>
                    <a:endParaRPr lang="cs-CZ" baseline="0"/>
                  </a:p>
                </c:rich>
              </c:tx>
              <c:dLblPos val="inBase"/>
              <c:showLegendKey val="0"/>
              <c:showVal val="1"/>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F13A-47B4-A33B-5C82DF021D5B}"/>
                </c:ext>
              </c:extLst>
            </c:dLbl>
            <c:dLbl>
              <c:idx val="8"/>
              <c:tx>
                <c:rich>
                  <a:bodyPr/>
                  <a:lstStyle/>
                  <a:p>
                    <a:fld id="{95C54014-2CD5-4C5A-B97B-DD9AA18C7471}" type="CELLRANGE">
                      <a:rPr lang="cs-CZ"/>
                      <a:pPr/>
                      <a:t>[OBLAST BUNĚK]</a:t>
                    </a:fld>
                    <a:r>
                      <a:rPr lang="cs-CZ" baseline="0"/>
                      <a:t>; </a:t>
                    </a:r>
                    <a:fld id="{4C000070-A93F-40C1-90D3-EB5CA2905C35}" type="VALUE">
                      <a:rPr lang="cs-CZ" baseline="0"/>
                      <a:pPr/>
                      <a:t>[HODNOTA]</a:t>
                    </a:fld>
                    <a:endParaRPr lang="cs-CZ" baseline="0"/>
                  </a:p>
                </c:rich>
              </c:tx>
              <c:dLblPos val="inBase"/>
              <c:showLegendKey val="0"/>
              <c:showVal val="1"/>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9-F13A-47B4-A33B-5C82DF021D5B}"/>
                </c:ext>
              </c:extLst>
            </c:dLbl>
            <c:numFmt formatCode="#,##0" sourceLinked="0"/>
            <c:spPr>
              <a:noFill/>
              <a:ln>
                <a:noFill/>
              </a:ln>
              <a:effectLst/>
            </c:spPr>
            <c:txPr>
              <a:bodyPr rot="-5400000" spcFirstLastPara="1" vertOverflow="ellipsis" wrap="square" lIns="108000" tIns="0" rIns="108000" bIns="288000" anchor="ctr" anchorCtr="1">
                <a:spAutoFit/>
              </a:bodyPr>
              <a:lstStyle/>
              <a:p>
                <a:pPr>
                  <a:defRPr sz="14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DataLabelsRange val="1"/>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List1!$C$2:$C$10</c:f>
              <c:numCache>
                <c:formatCode>General</c:formatCode>
                <c:ptCount val="9"/>
                <c:pt idx="0">
                  <c:v>2637</c:v>
                </c:pt>
                <c:pt idx="1">
                  <c:v>2718</c:v>
                </c:pt>
                <c:pt idx="2">
                  <c:v>2742</c:v>
                </c:pt>
                <c:pt idx="3">
                  <c:v>2837</c:v>
                </c:pt>
                <c:pt idx="4">
                  <c:v>2542</c:v>
                </c:pt>
                <c:pt idx="5">
                  <c:v>2707</c:v>
                </c:pt>
                <c:pt idx="6">
                  <c:v>2546</c:v>
                </c:pt>
                <c:pt idx="7">
                  <c:v>2508</c:v>
                </c:pt>
                <c:pt idx="8">
                  <c:v>2650</c:v>
                </c:pt>
              </c:numCache>
            </c:numRef>
          </c:val>
          <c:extLst>
            <c:ext xmlns:c15="http://schemas.microsoft.com/office/drawing/2012/chart" uri="{02D57815-91ED-43cb-92C2-25804820EDAC}">
              <c15:datalabelsRange>
                <c15:f>List1!$D$2:$D$10</c15:f>
                <c15:dlblRangeCache>
                  <c:ptCount val="9"/>
                  <c:pt idx="0">
                    <c:v>2,6%</c:v>
                  </c:pt>
                  <c:pt idx="1">
                    <c:v>2,7%</c:v>
                  </c:pt>
                  <c:pt idx="2">
                    <c:v>2,8%</c:v>
                  </c:pt>
                  <c:pt idx="3">
                    <c:v>2,9%</c:v>
                  </c:pt>
                  <c:pt idx="4">
                    <c:v>2,5%</c:v>
                  </c:pt>
                  <c:pt idx="5">
                    <c:v>2,7%</c:v>
                  </c:pt>
                  <c:pt idx="6">
                    <c:v>2,6%</c:v>
                  </c:pt>
                  <c:pt idx="7">
                    <c:v>2,6%</c:v>
                  </c:pt>
                  <c:pt idx="8">
                    <c:v>2,8%</c:v>
                  </c:pt>
                </c15:dlblRangeCache>
              </c15:datalabelsRange>
            </c:ext>
            <c:ext xmlns:c16="http://schemas.microsoft.com/office/drawing/2014/chart" uri="{C3380CC4-5D6E-409C-BE32-E72D297353CC}">
              <c16:uniqueId val="{0000000A-F13A-47B4-A33B-5C82DF021D5B}"/>
            </c:ext>
          </c:extLst>
        </c:ser>
        <c:dLbls>
          <c:showLegendKey val="0"/>
          <c:showVal val="0"/>
          <c:showCatName val="0"/>
          <c:showSerName val="0"/>
          <c:showPercent val="0"/>
          <c:showBubbleSize val="0"/>
        </c:dLbls>
        <c:gapWidth val="50"/>
        <c:overlap val="100"/>
        <c:axId val="502407656"/>
        <c:axId val="502401752"/>
      </c:barChart>
      <c:catAx>
        <c:axId val="502407656"/>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502401752"/>
        <c:crosses val="autoZero"/>
        <c:auto val="1"/>
        <c:lblAlgn val="ctr"/>
        <c:lblOffset val="100"/>
        <c:noMultiLvlLbl val="0"/>
      </c:catAx>
      <c:valAx>
        <c:axId val="502401752"/>
        <c:scaling>
          <c:orientation val="minMax"/>
          <c:max val="1"/>
          <c:min val="0"/>
        </c:scaling>
        <c:delete val="0"/>
        <c:axPos val="l"/>
        <c:numFmt formatCode="0&quot; &quot;%"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502407656"/>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none" strike="noStrike" kern="1200" spc="0" baseline="0">
                <a:solidFill>
                  <a:schemeClr val="tx1"/>
                </a:solidFill>
                <a:latin typeface="+mn-lt"/>
                <a:ea typeface="+mn-ea"/>
                <a:cs typeface="+mn-cs"/>
              </a:defRPr>
            </a:pPr>
            <a:r>
              <a:rPr lang="cs-CZ" sz="1200" b="1" dirty="0">
                <a:solidFill>
                  <a:schemeClr val="tx1"/>
                </a:solidFill>
              </a:rPr>
              <a:t>Úmrtí na ischemickou cévní příhodu mozkovou u pacientů</a:t>
            </a:r>
            <a:br>
              <a:rPr lang="cs-CZ" sz="1200" b="1" dirty="0">
                <a:solidFill>
                  <a:schemeClr val="tx1"/>
                </a:solidFill>
              </a:rPr>
            </a:br>
            <a:r>
              <a:rPr lang="cs-CZ" sz="1200" b="1" dirty="0">
                <a:solidFill>
                  <a:schemeClr val="tx1"/>
                </a:solidFill>
              </a:rPr>
              <a:t>nad 45 let, věkově standardizováno</a:t>
            </a:r>
          </a:p>
        </c:rich>
      </c:tx>
      <c:overlay val="0"/>
      <c:spPr>
        <a:noFill/>
        <a:ln>
          <a:noFill/>
        </a:ln>
        <a:effectLst/>
      </c:spPr>
      <c:txPr>
        <a:bodyPr rot="0" spcFirstLastPara="1" vertOverflow="ellipsis" vert="horz" wrap="square" anchor="ctr" anchorCtr="1"/>
        <a:lstStyle/>
        <a:p>
          <a:pPr>
            <a:defRPr sz="1200" b="1" i="0" u="none" strike="noStrike" kern="1200" spc="0" baseline="0">
              <a:solidFill>
                <a:schemeClr val="tx1"/>
              </a:solidFill>
              <a:latin typeface="+mn-lt"/>
              <a:ea typeface="+mn-ea"/>
              <a:cs typeface="+mn-cs"/>
            </a:defRPr>
          </a:pPr>
          <a:endParaRPr lang="cs-CZ"/>
        </a:p>
      </c:txPr>
    </c:title>
    <c:autoTitleDeleted val="0"/>
    <c:plotArea>
      <c:layout/>
      <c:barChart>
        <c:barDir val="col"/>
        <c:grouping val="clustered"/>
        <c:varyColors val="0"/>
        <c:ser>
          <c:idx val="0"/>
          <c:order val="0"/>
          <c:tx>
            <c:strRef>
              <c:f>List1!$B$1</c:f>
              <c:strCache>
                <c:ptCount val="1"/>
                <c:pt idx="0">
                  <c:v>2010</c:v>
                </c:pt>
              </c:strCache>
            </c:strRef>
          </c:tx>
          <c:spPr>
            <a:solidFill>
              <a:schemeClr val="accent1">
                <a:lumMod val="60000"/>
                <a:lumOff val="40000"/>
              </a:schemeClr>
            </a:solidFill>
            <a:ln>
              <a:noFill/>
            </a:ln>
            <a:effectLst/>
          </c:spPr>
          <c:invertIfNegative val="0"/>
          <c:dPt>
            <c:idx val="3"/>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1-D1B7-483A-8720-CEC6B903C70C}"/>
              </c:ext>
            </c:extLst>
          </c:dPt>
          <c:dPt>
            <c:idx val="5"/>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3-D1B7-483A-8720-CEC6B903C70C}"/>
              </c:ext>
            </c:extLst>
          </c:dPt>
          <c:dPt>
            <c:idx val="6"/>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5-D1B7-483A-8720-CEC6B903C70C}"/>
              </c:ext>
            </c:extLst>
          </c:dPt>
          <c:dPt>
            <c:idx val="7"/>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7-D1B7-483A-8720-CEC6B903C70C}"/>
              </c:ext>
            </c:extLst>
          </c:dPt>
          <c:dPt>
            <c:idx val="14"/>
            <c:invertIfNegative val="0"/>
            <c:bubble3D val="0"/>
            <c:spPr>
              <a:solidFill>
                <a:srgbClr val="8CC841"/>
              </a:solidFill>
              <a:ln>
                <a:noFill/>
              </a:ln>
              <a:effectLst/>
            </c:spPr>
            <c:extLst>
              <c:ext xmlns:c16="http://schemas.microsoft.com/office/drawing/2014/chart" uri="{C3380CC4-5D6E-409C-BE32-E72D297353CC}">
                <c16:uniqueId val="{00000015-D1B7-483A-8720-CEC6B903C70C}"/>
              </c:ext>
            </c:extLst>
          </c:dPt>
          <c:dPt>
            <c:idx val="16"/>
            <c:invertIfNegative val="0"/>
            <c:bubble3D val="0"/>
            <c:spPr>
              <a:solidFill>
                <a:srgbClr val="FF0000"/>
              </a:solidFill>
              <a:ln>
                <a:solidFill>
                  <a:srgbClr val="FF0000"/>
                </a:solidFill>
              </a:ln>
              <a:effectLst/>
            </c:spPr>
            <c:extLst>
              <c:ext xmlns:c16="http://schemas.microsoft.com/office/drawing/2014/chart" uri="{C3380CC4-5D6E-409C-BE32-E72D297353CC}">
                <c16:uniqueId val="{00000013-D1B7-483A-8720-CEC6B903C70C}"/>
              </c:ext>
            </c:extLst>
          </c:dPt>
          <c:cat>
            <c:strRef>
              <c:f>List1!$A$2:$A$23</c:f>
              <c:strCache>
                <c:ptCount val="22"/>
                <c:pt idx="0">
                  <c:v>KOR</c:v>
                </c:pt>
                <c:pt idx="1">
                  <c:v>FIN</c:v>
                </c:pt>
                <c:pt idx="2">
                  <c:v>CHE</c:v>
                </c:pt>
                <c:pt idx="3">
                  <c:v>NOR</c:v>
                </c:pt>
                <c:pt idx="4">
                  <c:v>ISR</c:v>
                </c:pt>
                <c:pt idx="5">
                  <c:v>ITA</c:v>
                </c:pt>
                <c:pt idx="6">
                  <c:v>DNK</c:v>
                </c:pt>
                <c:pt idx="7">
                  <c:v>SWE</c:v>
                </c:pt>
                <c:pt idx="8">
                  <c:v>CAN</c:v>
                </c:pt>
                <c:pt idx="9">
                  <c:v>LUX</c:v>
                </c:pt>
                <c:pt idx="10">
                  <c:v>ESP</c:v>
                </c:pt>
                <c:pt idx="11">
                  <c:v>PRT</c:v>
                </c:pt>
                <c:pt idx="12">
                  <c:v>GBR</c:v>
                </c:pt>
                <c:pt idx="13">
                  <c:v>NLD</c:v>
                </c:pt>
                <c:pt idx="14">
                  <c:v>OECD22</c:v>
                </c:pt>
                <c:pt idx="15">
                  <c:v>NZL</c:v>
                </c:pt>
                <c:pt idx="16">
                  <c:v>CZE</c:v>
                </c:pt>
                <c:pt idx="17">
                  <c:v>SVN</c:v>
                </c:pt>
                <c:pt idx="18">
                  <c:v>TUR</c:v>
                </c:pt>
                <c:pt idx="19">
                  <c:v>CHL</c:v>
                </c:pt>
                <c:pt idx="20">
                  <c:v>EST</c:v>
                </c:pt>
                <c:pt idx="21">
                  <c:v>LVA</c:v>
                </c:pt>
              </c:strCache>
            </c:strRef>
          </c:cat>
          <c:val>
            <c:numRef>
              <c:f>List1!$B$2:$B$23</c:f>
              <c:numCache>
                <c:formatCode>General</c:formatCode>
                <c:ptCount val="22"/>
                <c:pt idx="0">
                  <c:v>7.4873119455664998</c:v>
                </c:pt>
                <c:pt idx="1">
                  <c:v>10.402398646189001</c:v>
                </c:pt>
                <c:pt idx="3">
                  <c:v>9.4884351877929998</c:v>
                </c:pt>
                <c:pt idx="4">
                  <c:v>9.2003705315869002</c:v>
                </c:pt>
                <c:pt idx="5">
                  <c:v>9.3004895309586004</c:v>
                </c:pt>
                <c:pt idx="6">
                  <c:v>11.595406336217</c:v>
                </c:pt>
                <c:pt idx="7">
                  <c:v>10.246955191731001</c:v>
                </c:pt>
                <c:pt idx="8">
                  <c:v>11.211080131978999</c:v>
                </c:pt>
                <c:pt idx="9">
                  <c:v>11.777107128686334</c:v>
                </c:pt>
                <c:pt idx="10">
                  <c:v>10.818886775172</c:v>
                </c:pt>
                <c:pt idx="11">
                  <c:v>10.317899974716999</c:v>
                </c:pt>
                <c:pt idx="12">
                  <c:v>13.883178023586</c:v>
                </c:pt>
                <c:pt idx="13">
                  <c:v>11.605101037894</c:v>
                </c:pt>
                <c:pt idx="14">
                  <c:v>12.372589499339597</c:v>
                </c:pt>
                <c:pt idx="15">
                  <c:v>11.863784912847001</c:v>
                </c:pt>
                <c:pt idx="16">
                  <c:v>13.604244078068</c:v>
                </c:pt>
                <c:pt idx="17">
                  <c:v>15.328558485581</c:v>
                </c:pt>
                <c:pt idx="19">
                  <c:v>20.873077646174998</c:v>
                </c:pt>
                <c:pt idx="21">
                  <c:v>22.360680479930998</c:v>
                </c:pt>
              </c:numCache>
            </c:numRef>
          </c:val>
          <c:extLst>
            <c:ext xmlns:c16="http://schemas.microsoft.com/office/drawing/2014/chart" uri="{C3380CC4-5D6E-409C-BE32-E72D297353CC}">
              <c16:uniqueId val="{00000008-D1B7-483A-8720-CEC6B903C70C}"/>
            </c:ext>
          </c:extLst>
        </c:ser>
        <c:ser>
          <c:idx val="1"/>
          <c:order val="1"/>
          <c:tx>
            <c:strRef>
              <c:f>List1!$C$1</c:f>
              <c:strCache>
                <c:ptCount val="1"/>
                <c:pt idx="0">
                  <c:v>2015</c:v>
                </c:pt>
              </c:strCache>
            </c:strRef>
          </c:tx>
          <c:spPr>
            <a:solidFill>
              <a:srgbClr val="037BC1"/>
            </a:solidFill>
            <a:ln>
              <a:noFill/>
            </a:ln>
            <a:effectLst/>
          </c:spPr>
          <c:invertIfNegative val="0"/>
          <c:dPt>
            <c:idx val="3"/>
            <c:invertIfNegative val="0"/>
            <c:bubble3D val="0"/>
            <c:spPr>
              <a:solidFill>
                <a:srgbClr val="037BC1"/>
              </a:solidFill>
              <a:ln>
                <a:noFill/>
              </a:ln>
              <a:effectLst/>
            </c:spPr>
            <c:extLst>
              <c:ext xmlns:c16="http://schemas.microsoft.com/office/drawing/2014/chart" uri="{C3380CC4-5D6E-409C-BE32-E72D297353CC}">
                <c16:uniqueId val="{0000000A-D1B7-483A-8720-CEC6B903C70C}"/>
              </c:ext>
            </c:extLst>
          </c:dPt>
          <c:dPt>
            <c:idx val="5"/>
            <c:invertIfNegative val="0"/>
            <c:bubble3D val="0"/>
            <c:spPr>
              <a:solidFill>
                <a:srgbClr val="037BC1"/>
              </a:solidFill>
              <a:ln>
                <a:noFill/>
              </a:ln>
              <a:effectLst/>
            </c:spPr>
            <c:extLst>
              <c:ext xmlns:c16="http://schemas.microsoft.com/office/drawing/2014/chart" uri="{C3380CC4-5D6E-409C-BE32-E72D297353CC}">
                <c16:uniqueId val="{0000000C-D1B7-483A-8720-CEC6B903C70C}"/>
              </c:ext>
            </c:extLst>
          </c:dPt>
          <c:dPt>
            <c:idx val="6"/>
            <c:invertIfNegative val="0"/>
            <c:bubble3D val="0"/>
            <c:spPr>
              <a:solidFill>
                <a:srgbClr val="037BC1"/>
              </a:solidFill>
              <a:ln>
                <a:noFill/>
              </a:ln>
              <a:effectLst/>
            </c:spPr>
            <c:extLst>
              <c:ext xmlns:c16="http://schemas.microsoft.com/office/drawing/2014/chart" uri="{C3380CC4-5D6E-409C-BE32-E72D297353CC}">
                <c16:uniqueId val="{0000000E-D1B7-483A-8720-CEC6B903C70C}"/>
              </c:ext>
            </c:extLst>
          </c:dPt>
          <c:dPt>
            <c:idx val="7"/>
            <c:invertIfNegative val="0"/>
            <c:bubble3D val="0"/>
            <c:spPr>
              <a:solidFill>
                <a:srgbClr val="037BC1"/>
              </a:solidFill>
              <a:ln>
                <a:noFill/>
              </a:ln>
              <a:effectLst/>
            </c:spPr>
            <c:extLst>
              <c:ext xmlns:c16="http://schemas.microsoft.com/office/drawing/2014/chart" uri="{C3380CC4-5D6E-409C-BE32-E72D297353CC}">
                <c16:uniqueId val="{00000010-D1B7-483A-8720-CEC6B903C70C}"/>
              </c:ext>
            </c:extLst>
          </c:dPt>
          <c:dPt>
            <c:idx val="14"/>
            <c:invertIfNegative val="0"/>
            <c:bubble3D val="0"/>
            <c:spPr>
              <a:solidFill>
                <a:srgbClr val="00B050"/>
              </a:solidFill>
              <a:ln>
                <a:noFill/>
              </a:ln>
              <a:effectLst/>
            </c:spPr>
            <c:extLst>
              <c:ext xmlns:c16="http://schemas.microsoft.com/office/drawing/2014/chart" uri="{C3380CC4-5D6E-409C-BE32-E72D297353CC}">
                <c16:uniqueId val="{00000014-D1B7-483A-8720-CEC6B903C70C}"/>
              </c:ext>
            </c:extLst>
          </c:dPt>
          <c:dPt>
            <c:idx val="16"/>
            <c:invertIfNegative val="0"/>
            <c:bubble3D val="0"/>
            <c:spPr>
              <a:solidFill>
                <a:srgbClr val="7F0506"/>
              </a:solidFill>
              <a:ln>
                <a:noFill/>
              </a:ln>
              <a:effectLst/>
            </c:spPr>
            <c:extLst>
              <c:ext xmlns:c16="http://schemas.microsoft.com/office/drawing/2014/chart" uri="{C3380CC4-5D6E-409C-BE32-E72D297353CC}">
                <c16:uniqueId val="{00000012-D1B7-483A-8720-CEC6B903C70C}"/>
              </c:ext>
            </c:extLst>
          </c:dPt>
          <c:cat>
            <c:strRef>
              <c:f>List1!$A$2:$A$23</c:f>
              <c:strCache>
                <c:ptCount val="22"/>
                <c:pt idx="0">
                  <c:v>KOR</c:v>
                </c:pt>
                <c:pt idx="1">
                  <c:v>FIN</c:v>
                </c:pt>
                <c:pt idx="2">
                  <c:v>CHE</c:v>
                </c:pt>
                <c:pt idx="3">
                  <c:v>NOR</c:v>
                </c:pt>
                <c:pt idx="4">
                  <c:v>ISR</c:v>
                </c:pt>
                <c:pt idx="5">
                  <c:v>ITA</c:v>
                </c:pt>
                <c:pt idx="6">
                  <c:v>DNK</c:v>
                </c:pt>
                <c:pt idx="7">
                  <c:v>SWE</c:v>
                </c:pt>
                <c:pt idx="8">
                  <c:v>CAN</c:v>
                </c:pt>
                <c:pt idx="9">
                  <c:v>LUX</c:v>
                </c:pt>
                <c:pt idx="10">
                  <c:v>ESP</c:v>
                </c:pt>
                <c:pt idx="11">
                  <c:v>PRT</c:v>
                </c:pt>
                <c:pt idx="12">
                  <c:v>GBR</c:v>
                </c:pt>
                <c:pt idx="13">
                  <c:v>NLD</c:v>
                </c:pt>
                <c:pt idx="14">
                  <c:v>OECD22</c:v>
                </c:pt>
                <c:pt idx="15">
                  <c:v>NZL</c:v>
                </c:pt>
                <c:pt idx="16">
                  <c:v>CZE</c:v>
                </c:pt>
                <c:pt idx="17">
                  <c:v>SVN</c:v>
                </c:pt>
                <c:pt idx="18">
                  <c:v>TUR</c:v>
                </c:pt>
                <c:pt idx="19">
                  <c:v>CHL</c:v>
                </c:pt>
                <c:pt idx="20">
                  <c:v>EST</c:v>
                </c:pt>
                <c:pt idx="21">
                  <c:v>LVA</c:v>
                </c:pt>
              </c:strCache>
            </c:strRef>
          </c:cat>
          <c:val>
            <c:numRef>
              <c:f>List1!$C$2:$C$23</c:f>
              <c:numCache>
                <c:formatCode>General</c:formatCode>
                <c:ptCount val="22"/>
                <c:pt idx="0">
                  <c:v>6.1628359766917997</c:v>
                </c:pt>
                <c:pt idx="1">
                  <c:v>7.7312034738589004</c:v>
                </c:pt>
                <c:pt idx="2">
                  <c:v>8.2077485479788006</c:v>
                </c:pt>
                <c:pt idx="3">
                  <c:v>8.4153288328810003</c:v>
                </c:pt>
                <c:pt idx="4">
                  <c:v>8.8848517013618995</c:v>
                </c:pt>
                <c:pt idx="5">
                  <c:v>9.3292330634365008</c:v>
                </c:pt>
                <c:pt idx="6">
                  <c:v>9.3881439332133994</c:v>
                </c:pt>
                <c:pt idx="7">
                  <c:v>9.5901667415022001</c:v>
                </c:pt>
                <c:pt idx="8">
                  <c:v>9.7773976751720006</c:v>
                </c:pt>
                <c:pt idx="9">
                  <c:v>10.0538406979553</c:v>
                </c:pt>
                <c:pt idx="10">
                  <c:v>10.193984304657</c:v>
                </c:pt>
                <c:pt idx="11">
                  <c:v>10.620398724177999</c:v>
                </c:pt>
                <c:pt idx="12">
                  <c:v>10.798389497539</c:v>
                </c:pt>
                <c:pt idx="13">
                  <c:v>10.929599215683</c:v>
                </c:pt>
                <c:pt idx="14">
                  <c:v>11.648119441582896</c:v>
                </c:pt>
                <c:pt idx="15">
                  <c:v>12.183286242113001</c:v>
                </c:pt>
                <c:pt idx="16">
                  <c:v>13.136699426326</c:v>
                </c:pt>
                <c:pt idx="17">
                  <c:v>14.143874979044</c:v>
                </c:pt>
                <c:pt idx="18">
                  <c:v>14.962026832351</c:v>
                </c:pt>
                <c:pt idx="19">
                  <c:v>17.128935266168</c:v>
                </c:pt>
                <c:pt idx="20">
                  <c:v>17.290084504328998</c:v>
                </c:pt>
                <c:pt idx="21">
                  <c:v>25.682478636801001</c:v>
                </c:pt>
              </c:numCache>
            </c:numRef>
          </c:val>
          <c:extLst>
            <c:ext xmlns:c16="http://schemas.microsoft.com/office/drawing/2014/chart" uri="{C3380CC4-5D6E-409C-BE32-E72D297353CC}">
              <c16:uniqueId val="{00000011-D1B7-483A-8720-CEC6B903C70C}"/>
            </c:ext>
          </c:extLst>
        </c:ser>
        <c:dLbls>
          <c:showLegendKey val="0"/>
          <c:showVal val="0"/>
          <c:showCatName val="0"/>
          <c:showSerName val="0"/>
          <c:showPercent val="0"/>
          <c:showBubbleSize val="0"/>
        </c:dLbls>
        <c:gapWidth val="50"/>
        <c:axId val="846518360"/>
        <c:axId val="846511696"/>
      </c:barChart>
      <c:catAx>
        <c:axId val="846518360"/>
        <c:scaling>
          <c:orientation val="minMax"/>
        </c:scaling>
        <c:delete val="0"/>
        <c:axPos val="b"/>
        <c:title>
          <c:tx>
            <c:rich>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Země</a:t>
                </a:r>
              </a:p>
            </c:rich>
          </c:tx>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846511696"/>
        <c:crosses val="autoZero"/>
        <c:auto val="1"/>
        <c:lblAlgn val="ctr"/>
        <c:lblOffset val="100"/>
        <c:tickLblSkip val="1"/>
        <c:noMultiLvlLbl val="0"/>
      </c:catAx>
      <c:valAx>
        <c:axId val="84651169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Počet případů na 100 pacientů nad 45 let</a:t>
                </a:r>
              </a:p>
            </c:rich>
          </c:tx>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846518360"/>
        <c:crosses val="autoZero"/>
        <c:crossBetween val="between"/>
        <c:majorUnit val="10"/>
      </c:valAx>
      <c:spPr>
        <a:noFill/>
        <a:ln>
          <a:noFill/>
        </a:ln>
        <a:effectLst/>
      </c:spPr>
    </c:plotArea>
    <c:legend>
      <c:legendPos val="b"/>
      <c:layout>
        <c:manualLayout>
          <c:xMode val="edge"/>
          <c:yMode val="edge"/>
          <c:x val="0.73529413580246916"/>
          <c:y val="0.91857896825396823"/>
          <c:w val="0.26470583333333331"/>
          <c:h val="7.9740624999999996E-2"/>
        </c:manualLayout>
      </c:layout>
      <c:overlay val="1"/>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pPr>
            <a:r>
              <a:rPr lang="cs-CZ" sz="1200"/>
              <a:t>95 a více let</a:t>
            </a:r>
          </a:p>
        </c:rich>
      </c:tx>
      <c:overlay val="0"/>
    </c:title>
    <c:autoTitleDeleted val="0"/>
    <c:plotArea>
      <c:layout/>
      <c:barChart>
        <c:barDir val="col"/>
        <c:grouping val="stacked"/>
        <c:varyColors val="0"/>
        <c:ser>
          <c:idx val="0"/>
          <c:order val="0"/>
          <c:tx>
            <c:strRef>
              <c:f>'grafy vývoj'!$N$3</c:f>
              <c:strCache>
                <c:ptCount val="1"/>
                <c:pt idx="0">
                  <c:v>I. stupeň</c:v>
                </c:pt>
              </c:strCache>
            </c:strRef>
          </c:tx>
          <c:invertIfNegative val="0"/>
          <c:cat>
            <c:numRef>
              <c:f>'grafy vývoj'!$A$4:$A$8</c:f>
              <c:numCache>
                <c:formatCode>General</c:formatCode>
                <c:ptCount val="5"/>
                <c:pt idx="0">
                  <c:v>2014</c:v>
                </c:pt>
                <c:pt idx="1">
                  <c:v>2015</c:v>
                </c:pt>
                <c:pt idx="2">
                  <c:v>2016</c:v>
                </c:pt>
                <c:pt idx="3">
                  <c:v>2017</c:v>
                </c:pt>
                <c:pt idx="4">
                  <c:v>2018</c:v>
                </c:pt>
              </c:numCache>
            </c:numRef>
          </c:cat>
          <c:val>
            <c:numRef>
              <c:f>'grafy vývoj'!$N$4:$N$8</c:f>
              <c:numCache>
                <c:formatCode>#,##0</c:formatCode>
                <c:ptCount val="5"/>
                <c:pt idx="0">
                  <c:v>36</c:v>
                </c:pt>
                <c:pt idx="1">
                  <c:v>45</c:v>
                </c:pt>
                <c:pt idx="2">
                  <c:v>52</c:v>
                </c:pt>
                <c:pt idx="3">
                  <c:v>46</c:v>
                </c:pt>
                <c:pt idx="4">
                  <c:v>62</c:v>
                </c:pt>
              </c:numCache>
            </c:numRef>
          </c:val>
          <c:extLst>
            <c:ext xmlns:c16="http://schemas.microsoft.com/office/drawing/2014/chart" uri="{C3380CC4-5D6E-409C-BE32-E72D297353CC}">
              <c16:uniqueId val="{00000000-AC1F-4A16-B660-FAA1FCDC1183}"/>
            </c:ext>
          </c:extLst>
        </c:ser>
        <c:ser>
          <c:idx val="1"/>
          <c:order val="1"/>
          <c:tx>
            <c:strRef>
              <c:f>'grafy vývoj'!$O$3</c:f>
              <c:strCache>
                <c:ptCount val="1"/>
                <c:pt idx="0">
                  <c:v>II. stupeň</c:v>
                </c:pt>
              </c:strCache>
            </c:strRef>
          </c:tx>
          <c:invertIfNegative val="0"/>
          <c:cat>
            <c:numRef>
              <c:f>'grafy vývoj'!$A$4:$A$8</c:f>
              <c:numCache>
                <c:formatCode>General</c:formatCode>
                <c:ptCount val="5"/>
                <c:pt idx="0">
                  <c:v>2014</c:v>
                </c:pt>
                <c:pt idx="1">
                  <c:v>2015</c:v>
                </c:pt>
                <c:pt idx="2">
                  <c:v>2016</c:v>
                </c:pt>
                <c:pt idx="3">
                  <c:v>2017</c:v>
                </c:pt>
                <c:pt idx="4">
                  <c:v>2018</c:v>
                </c:pt>
              </c:numCache>
            </c:numRef>
          </c:cat>
          <c:val>
            <c:numRef>
              <c:f>'grafy vývoj'!$O$4:$O$8</c:f>
              <c:numCache>
                <c:formatCode>#,##0</c:formatCode>
                <c:ptCount val="5"/>
                <c:pt idx="0">
                  <c:v>81</c:v>
                </c:pt>
                <c:pt idx="1">
                  <c:v>88</c:v>
                </c:pt>
                <c:pt idx="2">
                  <c:v>109</c:v>
                </c:pt>
                <c:pt idx="3">
                  <c:v>115</c:v>
                </c:pt>
                <c:pt idx="4">
                  <c:v>121</c:v>
                </c:pt>
              </c:numCache>
            </c:numRef>
          </c:val>
          <c:extLst>
            <c:ext xmlns:c16="http://schemas.microsoft.com/office/drawing/2014/chart" uri="{C3380CC4-5D6E-409C-BE32-E72D297353CC}">
              <c16:uniqueId val="{00000001-AC1F-4A16-B660-FAA1FCDC1183}"/>
            </c:ext>
          </c:extLst>
        </c:ser>
        <c:ser>
          <c:idx val="2"/>
          <c:order val="2"/>
          <c:tx>
            <c:strRef>
              <c:f>'grafy vývoj'!$P$3</c:f>
              <c:strCache>
                <c:ptCount val="1"/>
                <c:pt idx="0">
                  <c:v>III. stupeň</c:v>
                </c:pt>
              </c:strCache>
            </c:strRef>
          </c:tx>
          <c:invertIfNegative val="0"/>
          <c:cat>
            <c:numRef>
              <c:f>'grafy vývoj'!$A$4:$A$8</c:f>
              <c:numCache>
                <c:formatCode>General</c:formatCode>
                <c:ptCount val="5"/>
                <c:pt idx="0">
                  <c:v>2014</c:v>
                </c:pt>
                <c:pt idx="1">
                  <c:v>2015</c:v>
                </c:pt>
                <c:pt idx="2">
                  <c:v>2016</c:v>
                </c:pt>
                <c:pt idx="3">
                  <c:v>2017</c:v>
                </c:pt>
                <c:pt idx="4">
                  <c:v>2018</c:v>
                </c:pt>
              </c:numCache>
            </c:numRef>
          </c:cat>
          <c:val>
            <c:numRef>
              <c:f>'grafy vývoj'!$P$4:$P$8</c:f>
              <c:numCache>
                <c:formatCode>#,##0</c:formatCode>
                <c:ptCount val="5"/>
                <c:pt idx="0">
                  <c:v>75</c:v>
                </c:pt>
                <c:pt idx="1">
                  <c:v>77</c:v>
                </c:pt>
                <c:pt idx="2">
                  <c:v>106</c:v>
                </c:pt>
                <c:pt idx="3">
                  <c:v>145</c:v>
                </c:pt>
                <c:pt idx="4">
                  <c:v>156</c:v>
                </c:pt>
              </c:numCache>
            </c:numRef>
          </c:val>
          <c:extLst>
            <c:ext xmlns:c16="http://schemas.microsoft.com/office/drawing/2014/chart" uri="{C3380CC4-5D6E-409C-BE32-E72D297353CC}">
              <c16:uniqueId val="{00000002-AC1F-4A16-B660-FAA1FCDC1183}"/>
            </c:ext>
          </c:extLst>
        </c:ser>
        <c:ser>
          <c:idx val="3"/>
          <c:order val="3"/>
          <c:tx>
            <c:strRef>
              <c:f>'grafy vývoj'!$Q$3</c:f>
              <c:strCache>
                <c:ptCount val="1"/>
                <c:pt idx="0">
                  <c:v>IV. stupeň</c:v>
                </c:pt>
              </c:strCache>
            </c:strRef>
          </c:tx>
          <c:invertIfNegative val="0"/>
          <c:cat>
            <c:numRef>
              <c:f>'grafy vývoj'!$A$4:$A$8</c:f>
              <c:numCache>
                <c:formatCode>General</c:formatCode>
                <c:ptCount val="5"/>
                <c:pt idx="0">
                  <c:v>2014</c:v>
                </c:pt>
                <c:pt idx="1">
                  <c:v>2015</c:v>
                </c:pt>
                <c:pt idx="2">
                  <c:v>2016</c:v>
                </c:pt>
                <c:pt idx="3">
                  <c:v>2017</c:v>
                </c:pt>
                <c:pt idx="4">
                  <c:v>2018</c:v>
                </c:pt>
              </c:numCache>
            </c:numRef>
          </c:cat>
          <c:val>
            <c:numRef>
              <c:f>'grafy vývoj'!$Q$4:$Q$8</c:f>
              <c:numCache>
                <c:formatCode>#,##0</c:formatCode>
                <c:ptCount val="5"/>
                <c:pt idx="0">
                  <c:v>48</c:v>
                </c:pt>
                <c:pt idx="1">
                  <c:v>77</c:v>
                </c:pt>
                <c:pt idx="2">
                  <c:v>93</c:v>
                </c:pt>
                <c:pt idx="3">
                  <c:v>110</c:v>
                </c:pt>
                <c:pt idx="4">
                  <c:v>105</c:v>
                </c:pt>
              </c:numCache>
            </c:numRef>
          </c:val>
          <c:extLst>
            <c:ext xmlns:c16="http://schemas.microsoft.com/office/drawing/2014/chart" uri="{C3380CC4-5D6E-409C-BE32-E72D297353CC}">
              <c16:uniqueId val="{00000003-AC1F-4A16-B660-FAA1FCDC1183}"/>
            </c:ext>
          </c:extLst>
        </c:ser>
        <c:dLbls>
          <c:showLegendKey val="0"/>
          <c:showVal val="0"/>
          <c:showCatName val="0"/>
          <c:showSerName val="0"/>
          <c:showPercent val="0"/>
          <c:showBubbleSize val="0"/>
        </c:dLbls>
        <c:gapWidth val="75"/>
        <c:overlap val="100"/>
        <c:axId val="1393893760"/>
        <c:axId val="1393887776"/>
      </c:barChart>
      <c:catAx>
        <c:axId val="1393893760"/>
        <c:scaling>
          <c:orientation val="minMax"/>
        </c:scaling>
        <c:delete val="0"/>
        <c:axPos val="b"/>
        <c:numFmt formatCode="General" sourceLinked="1"/>
        <c:majorTickMark val="none"/>
        <c:minorTickMark val="none"/>
        <c:tickLblPos val="nextTo"/>
        <c:crossAx val="1393887776"/>
        <c:crosses val="autoZero"/>
        <c:auto val="1"/>
        <c:lblAlgn val="ctr"/>
        <c:lblOffset val="100"/>
        <c:noMultiLvlLbl val="0"/>
      </c:catAx>
      <c:valAx>
        <c:axId val="1393887776"/>
        <c:scaling>
          <c:orientation val="minMax"/>
          <c:min val="0"/>
        </c:scaling>
        <c:delete val="0"/>
        <c:axPos val="l"/>
        <c:majorGridlines/>
        <c:numFmt formatCode="#,##0" sourceLinked="1"/>
        <c:majorTickMark val="none"/>
        <c:minorTickMark val="none"/>
        <c:tickLblPos val="nextTo"/>
        <c:spPr>
          <a:ln w="9525">
            <a:noFill/>
          </a:ln>
        </c:spPr>
        <c:crossAx val="1393893760"/>
        <c:crosses val="autoZero"/>
        <c:crossBetween val="between"/>
        <c:majorUnit val="200"/>
      </c:valAx>
    </c:plotArea>
    <c:plotVisOnly val="1"/>
    <c:dispBlanksAs val="gap"/>
    <c:showDLblsOverMax val="0"/>
  </c:chart>
  <c:externalData r:id="rId1">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List1!$A$2</c:f>
              <c:strCache>
                <c:ptCount val="1"/>
                <c:pt idx="0">
                  <c:v>uživatelé celkem</c:v>
                </c:pt>
              </c:strCache>
            </c:strRef>
          </c:tx>
          <c:spPr>
            <a:solidFill>
              <a:schemeClr val="accent1"/>
            </a:solidFill>
            <a:ln>
              <a:noFill/>
            </a:ln>
            <a:effectLst/>
          </c:spPr>
          <c:invertIfNegative val="0"/>
          <c:dLbls>
            <c:dLbl>
              <c:idx val="4"/>
              <c:delete val="1"/>
              <c:extLst>
                <c:ext xmlns:c15="http://schemas.microsoft.com/office/drawing/2012/chart" uri="{CE6537A1-D6FC-4f65-9D91-7224C49458BB}"/>
                <c:ext xmlns:c16="http://schemas.microsoft.com/office/drawing/2014/chart" uri="{C3380CC4-5D6E-409C-BE32-E72D297353CC}">
                  <c16:uniqueId val="{00000000-5DBE-4311-86EB-0DCEDE08E40E}"/>
                </c:ext>
              </c:extLst>
            </c:dLbl>
            <c:dLbl>
              <c:idx val="6"/>
              <c:delete val="1"/>
              <c:extLst>
                <c:ext xmlns:c15="http://schemas.microsoft.com/office/drawing/2012/chart" uri="{CE6537A1-D6FC-4f65-9D91-7224C49458BB}"/>
                <c:ext xmlns:c16="http://schemas.microsoft.com/office/drawing/2014/chart" uri="{C3380CC4-5D6E-409C-BE32-E72D297353CC}">
                  <c16:uniqueId val="{00000001-5DBE-4311-86EB-0DCEDE08E40E}"/>
                </c:ext>
              </c:extLst>
            </c:dLbl>
            <c:dLbl>
              <c:idx val="7"/>
              <c:delete val="1"/>
              <c:extLst>
                <c:ext xmlns:c15="http://schemas.microsoft.com/office/drawing/2012/chart" uri="{CE6537A1-D6FC-4f65-9D91-7224C49458BB}"/>
                <c:ext xmlns:c16="http://schemas.microsoft.com/office/drawing/2014/chart" uri="{C3380CC4-5D6E-409C-BE32-E72D297353CC}">
                  <c16:uniqueId val="{00000002-5DBE-4311-86EB-0DCEDE08E40E}"/>
                </c:ext>
              </c:extLst>
            </c:dLbl>
            <c:dLbl>
              <c:idx val="8"/>
              <c:delete val="1"/>
              <c:extLst>
                <c:ext xmlns:c15="http://schemas.microsoft.com/office/drawing/2012/chart" uri="{CE6537A1-D6FC-4f65-9D91-7224C49458BB}"/>
                <c:ext xmlns:c16="http://schemas.microsoft.com/office/drawing/2014/chart" uri="{C3380CC4-5D6E-409C-BE32-E72D297353CC}">
                  <c16:uniqueId val="{00000003-5DBE-4311-86EB-0DCEDE08E40E}"/>
                </c:ext>
              </c:extLst>
            </c:dLbl>
            <c:dLbl>
              <c:idx val="9"/>
              <c:delete val="1"/>
              <c:extLst>
                <c:ext xmlns:c15="http://schemas.microsoft.com/office/drawing/2012/chart" uri="{CE6537A1-D6FC-4f65-9D91-7224C49458BB}"/>
                <c:ext xmlns:c16="http://schemas.microsoft.com/office/drawing/2014/chart" uri="{C3380CC4-5D6E-409C-BE32-E72D297353CC}">
                  <c16:uniqueId val="{00000004-5DBE-4311-86EB-0DCEDE08E40E}"/>
                </c:ext>
              </c:extLst>
            </c:dLbl>
            <c:dLbl>
              <c:idx val="11"/>
              <c:delete val="1"/>
              <c:extLst>
                <c:ext xmlns:c15="http://schemas.microsoft.com/office/drawing/2012/chart" uri="{CE6537A1-D6FC-4f65-9D91-7224C49458BB}"/>
                <c:ext xmlns:c16="http://schemas.microsoft.com/office/drawing/2014/chart" uri="{C3380CC4-5D6E-409C-BE32-E72D297353CC}">
                  <c16:uniqueId val="{00000005-5DBE-4311-86EB-0DCEDE08E40E}"/>
                </c:ext>
              </c:extLst>
            </c:dLbl>
            <c:dLbl>
              <c:idx val="12"/>
              <c:delete val="1"/>
              <c:extLst>
                <c:ext xmlns:c15="http://schemas.microsoft.com/office/drawing/2012/chart" uri="{CE6537A1-D6FC-4f65-9D91-7224C49458BB}"/>
                <c:ext xmlns:c16="http://schemas.microsoft.com/office/drawing/2014/chart" uri="{C3380CC4-5D6E-409C-BE32-E72D297353CC}">
                  <c16:uniqueId val="{00000006-5DBE-4311-86EB-0DCEDE08E40E}"/>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List1!$B$1:$P$1</c:f>
              <c:strCache>
                <c:ptCount val="15"/>
                <c:pt idx="0">
                  <c:v>PHA</c:v>
                </c:pt>
                <c:pt idx="1">
                  <c:v>STC</c:v>
                </c:pt>
                <c:pt idx="2">
                  <c:v>JHC</c:v>
                </c:pt>
                <c:pt idx="3">
                  <c:v>PLK</c:v>
                </c:pt>
                <c:pt idx="4">
                  <c:v>KVK</c:v>
                </c:pt>
                <c:pt idx="5">
                  <c:v>ULK</c:v>
                </c:pt>
                <c:pt idx="6">
                  <c:v>LBK</c:v>
                </c:pt>
                <c:pt idx="7">
                  <c:v>HKK</c:v>
                </c:pt>
                <c:pt idx="8">
                  <c:v>PAK</c:v>
                </c:pt>
                <c:pt idx="9">
                  <c:v>VYS</c:v>
                </c:pt>
                <c:pt idx="10">
                  <c:v>JMK</c:v>
                </c:pt>
                <c:pt idx="11">
                  <c:v>B-M</c:v>
                </c:pt>
                <c:pt idx="12">
                  <c:v>OLK</c:v>
                </c:pt>
                <c:pt idx="13">
                  <c:v>ZLK</c:v>
                </c:pt>
                <c:pt idx="14">
                  <c:v>MSK</c:v>
                </c:pt>
              </c:strCache>
            </c:strRef>
          </c:cat>
          <c:val>
            <c:numRef>
              <c:f>List1!$B$2:$P$2</c:f>
              <c:numCache>
                <c:formatCode>#,##0</c:formatCode>
                <c:ptCount val="15"/>
                <c:pt idx="0">
                  <c:v>115160</c:v>
                </c:pt>
                <c:pt idx="1">
                  <c:v>38691</c:v>
                </c:pt>
                <c:pt idx="2">
                  <c:v>35521</c:v>
                </c:pt>
                <c:pt idx="3">
                  <c:v>30943</c:v>
                </c:pt>
                <c:pt idx="4">
                  <c:v>8740</c:v>
                </c:pt>
                <c:pt idx="5">
                  <c:v>43033</c:v>
                </c:pt>
                <c:pt idx="6">
                  <c:v>17202</c:v>
                </c:pt>
                <c:pt idx="7">
                  <c:v>18624</c:v>
                </c:pt>
                <c:pt idx="8">
                  <c:v>31604</c:v>
                </c:pt>
                <c:pt idx="9">
                  <c:v>40881</c:v>
                </c:pt>
                <c:pt idx="10">
                  <c:v>55753</c:v>
                </c:pt>
                <c:pt idx="11" formatCode="General">
                  <c:v>40729</c:v>
                </c:pt>
                <c:pt idx="12">
                  <c:v>21273</c:v>
                </c:pt>
                <c:pt idx="13">
                  <c:v>20546</c:v>
                </c:pt>
                <c:pt idx="14">
                  <c:v>56399</c:v>
                </c:pt>
              </c:numCache>
            </c:numRef>
          </c:val>
          <c:extLst>
            <c:ext xmlns:c16="http://schemas.microsoft.com/office/drawing/2014/chart" uri="{C3380CC4-5D6E-409C-BE32-E72D297353CC}">
              <c16:uniqueId val="{00000007-5DBE-4311-86EB-0DCEDE08E40E}"/>
            </c:ext>
          </c:extLst>
        </c:ser>
        <c:ser>
          <c:idx val="1"/>
          <c:order val="1"/>
          <c:tx>
            <c:strRef>
              <c:f>List1!$A$3</c:f>
              <c:strCache>
                <c:ptCount val="1"/>
                <c:pt idx="0">
                  <c:v>chybějící kapacita</c:v>
                </c:pt>
              </c:strCache>
            </c:strRef>
          </c:tx>
          <c:spPr>
            <a:solidFill>
              <a:schemeClr val="accent2"/>
            </a:solidFill>
            <a:ln>
              <a:noFill/>
            </a:ln>
            <a:effectLst/>
          </c:spPr>
          <c:invertIfNegative val="0"/>
          <c:dLbls>
            <c:dLbl>
              <c:idx val="0"/>
              <c:layout>
                <c:manualLayout>
                  <c:x val="0"/>
                  <c:y val="-6.4735082607218469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5DBE-4311-86EB-0DCEDE08E40E}"/>
                </c:ext>
              </c:extLst>
            </c:dLbl>
            <c:dLbl>
              <c:idx val="1"/>
              <c:layout>
                <c:manualLayout>
                  <c:x val="0"/>
                  <c:y val="-7.8799663824030766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5DBE-4311-86EB-0DCEDE08E40E}"/>
                </c:ext>
              </c:extLst>
            </c:dLbl>
            <c:dLbl>
              <c:idx val="2"/>
              <c:layout>
                <c:manualLayout>
                  <c:x val="-4.405398545347772E-17"/>
                  <c:y val="-9.1650784528420098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5DBE-4311-86EB-0DCEDE08E40E}"/>
                </c:ext>
              </c:extLst>
            </c:dLbl>
            <c:dLbl>
              <c:idx val="3"/>
              <c:layout>
                <c:manualLayout>
                  <c:x val="7.2089172603616832E-3"/>
                  <c:y val="-7.984511952253364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5DBE-4311-86EB-0DCEDE08E40E}"/>
                </c:ext>
              </c:extLst>
            </c:dLbl>
            <c:dLbl>
              <c:idx val="5"/>
              <c:layout>
                <c:manualLayout>
                  <c:x val="0"/>
                  <c:y val="-5.9674561368124796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5DBE-4311-86EB-0DCEDE08E40E}"/>
                </c:ext>
              </c:extLst>
            </c:dLbl>
            <c:dLbl>
              <c:idx val="10"/>
              <c:layout>
                <c:manualLayout>
                  <c:x val="-4.8059448402412103E-3"/>
                  <c:y val="-6.9114851667135893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5DBE-4311-86EB-0DCEDE08E40E}"/>
                </c:ext>
              </c:extLst>
            </c:dLbl>
            <c:dLbl>
              <c:idx val="13"/>
              <c:layout>
                <c:manualLayout>
                  <c:x val="-4.8059448402411218E-3"/>
                  <c:y val="-6.924210283807538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5DBE-4311-86EB-0DCEDE08E40E}"/>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List1!$B$1:$P$1</c:f>
              <c:strCache>
                <c:ptCount val="15"/>
                <c:pt idx="0">
                  <c:v>PHA</c:v>
                </c:pt>
                <c:pt idx="1">
                  <c:v>STC</c:v>
                </c:pt>
                <c:pt idx="2">
                  <c:v>JHC</c:v>
                </c:pt>
                <c:pt idx="3">
                  <c:v>PLK</c:v>
                </c:pt>
                <c:pt idx="4">
                  <c:v>KVK</c:v>
                </c:pt>
                <c:pt idx="5">
                  <c:v>ULK</c:v>
                </c:pt>
                <c:pt idx="6">
                  <c:v>LBK</c:v>
                </c:pt>
                <c:pt idx="7">
                  <c:v>HKK</c:v>
                </c:pt>
                <c:pt idx="8">
                  <c:v>PAK</c:v>
                </c:pt>
                <c:pt idx="9">
                  <c:v>VYS</c:v>
                </c:pt>
                <c:pt idx="10">
                  <c:v>JMK</c:v>
                </c:pt>
                <c:pt idx="11">
                  <c:v>B-M</c:v>
                </c:pt>
                <c:pt idx="12">
                  <c:v>OLK</c:v>
                </c:pt>
                <c:pt idx="13">
                  <c:v>ZLK</c:v>
                </c:pt>
                <c:pt idx="14">
                  <c:v>MSK</c:v>
                </c:pt>
              </c:strCache>
            </c:strRef>
          </c:cat>
          <c:val>
            <c:numRef>
              <c:f>List1!$B$3:$P$3</c:f>
              <c:numCache>
                <c:formatCode>#,##0</c:formatCode>
                <c:ptCount val="15"/>
                <c:pt idx="0">
                  <c:v>12188</c:v>
                </c:pt>
                <c:pt idx="1">
                  <c:v>13858</c:v>
                </c:pt>
                <c:pt idx="2">
                  <c:v>6798</c:v>
                </c:pt>
                <c:pt idx="3">
                  <c:v>4348</c:v>
                </c:pt>
                <c:pt idx="4">
                  <c:v>1494</c:v>
                </c:pt>
                <c:pt idx="5">
                  <c:v>10786</c:v>
                </c:pt>
                <c:pt idx="6">
                  <c:v>2568</c:v>
                </c:pt>
                <c:pt idx="7">
                  <c:v>5085</c:v>
                </c:pt>
                <c:pt idx="8">
                  <c:v>3216</c:v>
                </c:pt>
                <c:pt idx="9">
                  <c:v>5721</c:v>
                </c:pt>
                <c:pt idx="10">
                  <c:v>10828</c:v>
                </c:pt>
                <c:pt idx="11" formatCode="General">
                  <c:v>6879</c:v>
                </c:pt>
                <c:pt idx="12">
                  <c:v>6469</c:v>
                </c:pt>
                <c:pt idx="13">
                  <c:v>7440</c:v>
                </c:pt>
                <c:pt idx="14">
                  <c:v>11340</c:v>
                </c:pt>
              </c:numCache>
            </c:numRef>
          </c:val>
          <c:extLst>
            <c:ext xmlns:c16="http://schemas.microsoft.com/office/drawing/2014/chart" uri="{C3380CC4-5D6E-409C-BE32-E72D297353CC}">
              <c16:uniqueId val="{0000000F-5DBE-4311-86EB-0DCEDE08E40E}"/>
            </c:ext>
          </c:extLst>
        </c:ser>
        <c:dLbls>
          <c:showLegendKey val="0"/>
          <c:showVal val="0"/>
          <c:showCatName val="0"/>
          <c:showSerName val="0"/>
          <c:showPercent val="0"/>
          <c:showBubbleSize val="0"/>
        </c:dLbls>
        <c:gapWidth val="150"/>
        <c:overlap val="100"/>
        <c:axId val="308653440"/>
        <c:axId val="308696192"/>
      </c:barChart>
      <c:catAx>
        <c:axId val="3086534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cs-CZ"/>
          </a:p>
        </c:txPr>
        <c:crossAx val="308696192"/>
        <c:crosses val="autoZero"/>
        <c:auto val="1"/>
        <c:lblAlgn val="ctr"/>
        <c:lblOffset val="100"/>
        <c:noMultiLvlLbl val="0"/>
      </c:catAx>
      <c:valAx>
        <c:axId val="308696192"/>
        <c:scaling>
          <c:orientation val="minMax"/>
          <c:max val="16000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30865344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3857283464566928"/>
          <c:y val="0.14516763482363326"/>
          <c:w val="0.64274205184722899"/>
          <c:h val="0.82011836554462836"/>
        </c:manualLayout>
      </c:layout>
      <c:barChart>
        <c:barDir val="bar"/>
        <c:grouping val="clustered"/>
        <c:varyColors val="0"/>
        <c:ser>
          <c:idx val="0"/>
          <c:order val="0"/>
          <c:tx>
            <c:strRef>
              <c:f>HKK!$F$32</c:f>
              <c:strCache>
                <c:ptCount val="1"/>
                <c:pt idx="0">
                  <c:v>z toho domovy pro seniory</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HKK!$G$31:$K$31</c:f>
              <c:strCache>
                <c:ptCount val="5"/>
                <c:pt idx="0">
                  <c:v>Rychnov nad Kněžnou</c:v>
                </c:pt>
                <c:pt idx="1">
                  <c:v>Jičín</c:v>
                </c:pt>
                <c:pt idx="2">
                  <c:v>Náchod</c:v>
                </c:pt>
                <c:pt idx="3">
                  <c:v>Trutnov</c:v>
                </c:pt>
                <c:pt idx="4">
                  <c:v>Hradec Králové</c:v>
                </c:pt>
              </c:strCache>
            </c:strRef>
          </c:cat>
          <c:val>
            <c:numRef>
              <c:f>HKK!$G$32:$K$32</c:f>
              <c:numCache>
                <c:formatCode>#,##0</c:formatCode>
                <c:ptCount val="5"/>
                <c:pt idx="0">
                  <c:v>132</c:v>
                </c:pt>
                <c:pt idx="1">
                  <c:v>98</c:v>
                </c:pt>
                <c:pt idx="2">
                  <c:v>139</c:v>
                </c:pt>
                <c:pt idx="3" formatCode="General">
                  <c:v>155</c:v>
                </c:pt>
                <c:pt idx="4">
                  <c:v>191</c:v>
                </c:pt>
              </c:numCache>
            </c:numRef>
          </c:val>
          <c:extLst>
            <c:ext xmlns:c16="http://schemas.microsoft.com/office/drawing/2014/chart" uri="{C3380CC4-5D6E-409C-BE32-E72D297353CC}">
              <c16:uniqueId val="{00000000-8287-43A8-82FE-CF09DB10F692}"/>
            </c:ext>
          </c:extLst>
        </c:ser>
        <c:ser>
          <c:idx val="1"/>
          <c:order val="1"/>
          <c:tx>
            <c:strRef>
              <c:f>HKK!$F$33</c:f>
              <c:strCache>
                <c:ptCount val="1"/>
                <c:pt idx="0">
                  <c:v>z toho domovy se zvláštním režimem</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HKK!$G$31:$K$31</c:f>
              <c:strCache>
                <c:ptCount val="5"/>
                <c:pt idx="0">
                  <c:v>Rychnov nad Kněžnou</c:v>
                </c:pt>
                <c:pt idx="1">
                  <c:v>Jičín</c:v>
                </c:pt>
                <c:pt idx="2">
                  <c:v>Náchod</c:v>
                </c:pt>
                <c:pt idx="3">
                  <c:v>Trutnov</c:v>
                </c:pt>
                <c:pt idx="4">
                  <c:v>Hradec Králové</c:v>
                </c:pt>
              </c:strCache>
            </c:strRef>
          </c:cat>
          <c:val>
            <c:numRef>
              <c:f>HKK!$G$33:$K$33</c:f>
              <c:numCache>
                <c:formatCode>#,##0</c:formatCode>
                <c:ptCount val="5"/>
                <c:pt idx="0">
                  <c:v>33</c:v>
                </c:pt>
                <c:pt idx="1">
                  <c:v>19</c:v>
                </c:pt>
                <c:pt idx="2">
                  <c:v>26</c:v>
                </c:pt>
                <c:pt idx="3" formatCode="General">
                  <c:v>38</c:v>
                </c:pt>
                <c:pt idx="4">
                  <c:v>123</c:v>
                </c:pt>
              </c:numCache>
            </c:numRef>
          </c:val>
          <c:extLst>
            <c:ext xmlns:c16="http://schemas.microsoft.com/office/drawing/2014/chart" uri="{C3380CC4-5D6E-409C-BE32-E72D297353CC}">
              <c16:uniqueId val="{00000001-8287-43A8-82FE-CF09DB10F692}"/>
            </c:ext>
          </c:extLst>
        </c:ser>
        <c:ser>
          <c:idx val="2"/>
          <c:order val="2"/>
          <c:tx>
            <c:strRef>
              <c:f>HKK!$F$34</c:f>
              <c:strCache>
                <c:ptCount val="1"/>
                <c:pt idx="0">
                  <c:v>všechna úmrtí</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HKK!$G$31:$K$31</c:f>
              <c:strCache>
                <c:ptCount val="5"/>
                <c:pt idx="0">
                  <c:v>Rychnov nad Kněžnou</c:v>
                </c:pt>
                <c:pt idx="1">
                  <c:v>Jičín</c:v>
                </c:pt>
                <c:pt idx="2">
                  <c:v>Náchod</c:v>
                </c:pt>
                <c:pt idx="3">
                  <c:v>Trutnov</c:v>
                </c:pt>
                <c:pt idx="4">
                  <c:v>Hradec Králové</c:v>
                </c:pt>
              </c:strCache>
            </c:strRef>
          </c:cat>
          <c:val>
            <c:numRef>
              <c:f>HKK!$G$34:$K$34</c:f>
              <c:numCache>
                <c:formatCode>#,##0</c:formatCode>
                <c:ptCount val="5"/>
                <c:pt idx="0">
                  <c:v>829</c:v>
                </c:pt>
                <c:pt idx="1">
                  <c:v>894</c:v>
                </c:pt>
                <c:pt idx="2">
                  <c:v>1240</c:v>
                </c:pt>
                <c:pt idx="3" formatCode="General">
                  <c:v>1304</c:v>
                </c:pt>
                <c:pt idx="4">
                  <c:v>1757</c:v>
                </c:pt>
              </c:numCache>
            </c:numRef>
          </c:val>
          <c:extLst>
            <c:ext xmlns:c16="http://schemas.microsoft.com/office/drawing/2014/chart" uri="{C3380CC4-5D6E-409C-BE32-E72D297353CC}">
              <c16:uniqueId val="{00000002-8287-43A8-82FE-CF09DB10F692}"/>
            </c:ext>
          </c:extLst>
        </c:ser>
        <c:dLbls>
          <c:showLegendKey val="0"/>
          <c:showVal val="0"/>
          <c:showCatName val="0"/>
          <c:showSerName val="0"/>
          <c:showPercent val="0"/>
          <c:showBubbleSize val="0"/>
        </c:dLbls>
        <c:gapWidth val="150"/>
        <c:axId val="1253989760"/>
        <c:axId val="1253984320"/>
      </c:barChart>
      <c:catAx>
        <c:axId val="1253989760"/>
        <c:scaling>
          <c:orientation val="minMax"/>
        </c:scaling>
        <c:delete val="0"/>
        <c:axPos val="l"/>
        <c:numFmt formatCode="General" sourceLinked="0"/>
        <c:majorTickMark val="out"/>
        <c:minorTickMark val="none"/>
        <c:tickLblPos val="nextTo"/>
        <c:crossAx val="1253984320"/>
        <c:crosses val="autoZero"/>
        <c:auto val="1"/>
        <c:lblAlgn val="ctr"/>
        <c:lblOffset val="100"/>
        <c:noMultiLvlLbl val="0"/>
      </c:catAx>
      <c:valAx>
        <c:axId val="1253984320"/>
        <c:scaling>
          <c:orientation val="minMax"/>
        </c:scaling>
        <c:delete val="1"/>
        <c:axPos val="b"/>
        <c:majorGridlines>
          <c:spPr>
            <a:ln>
              <a:noFill/>
            </a:ln>
          </c:spPr>
        </c:majorGridlines>
        <c:numFmt formatCode="#,##0" sourceLinked="1"/>
        <c:majorTickMark val="out"/>
        <c:minorTickMark val="none"/>
        <c:tickLblPos val="nextTo"/>
        <c:crossAx val="1253989760"/>
        <c:crosses val="autoZero"/>
        <c:crossBetween val="between"/>
      </c:valAx>
    </c:plotArea>
    <c:legend>
      <c:legendPos val="r"/>
      <c:layout>
        <c:manualLayout>
          <c:xMode val="edge"/>
          <c:yMode val="edge"/>
          <c:x val="1.8936352116474457E-3"/>
          <c:y val="2.5842174801015711E-2"/>
          <c:w val="0.98504857553270575"/>
          <c:h val="0.11833522889496914"/>
        </c:manualLayout>
      </c:layout>
      <c:overlay val="0"/>
    </c:legend>
    <c:plotVisOnly val="1"/>
    <c:dispBlanksAs val="gap"/>
    <c:showDLblsOverMax val="0"/>
  </c:chart>
  <c:txPr>
    <a:bodyPr/>
    <a:lstStyle/>
    <a:p>
      <a:pPr>
        <a:defRPr sz="1200"/>
      </a:pPr>
      <a:endParaRPr lang="cs-CZ"/>
    </a:p>
  </c:txPr>
  <c:externalData r:id="rId1">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List1!$B$1</c:f>
              <c:strCache>
                <c:ptCount val="1"/>
                <c:pt idx="0">
                  <c:v>L1</c:v>
                </c:pt>
              </c:strCache>
            </c:strRef>
          </c:tx>
          <c:spPr>
            <a:solidFill>
              <a:srgbClr val="C8C8C8"/>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General</c:formatCode>
                <c:ptCount val="9"/>
                <c:pt idx="0">
                  <c:v>0.15226026101759033</c:v>
                </c:pt>
                <c:pt idx="1">
                  <c:v>0.15784464787455815</c:v>
                </c:pt>
                <c:pt idx="2">
                  <c:v>0.16307379044752335</c:v>
                </c:pt>
                <c:pt idx="3">
                  <c:v>0.15525550297399385</c:v>
                </c:pt>
                <c:pt idx="4">
                  <c:v>0.15501260091410021</c:v>
                </c:pt>
                <c:pt idx="5">
                  <c:v>0.15757754551584627</c:v>
                </c:pt>
                <c:pt idx="6">
                  <c:v>0.16339163308545554</c:v>
                </c:pt>
                <c:pt idx="7">
                  <c:v>0.17355572648880613</c:v>
                </c:pt>
                <c:pt idx="8">
                  <c:v>0.1763500197083169</c:v>
                </c:pt>
              </c:numCache>
            </c:numRef>
          </c:val>
          <c:extLst>
            <c:ext xmlns:c16="http://schemas.microsoft.com/office/drawing/2014/chart" uri="{C3380CC4-5D6E-409C-BE32-E72D297353CC}">
              <c16:uniqueId val="{00000000-2095-4C43-920E-D3288E08D5E1}"/>
            </c:ext>
          </c:extLst>
        </c:ser>
        <c:ser>
          <c:idx val="1"/>
          <c:order val="1"/>
          <c:tx>
            <c:strRef>
              <c:f>List1!$C$1</c:f>
              <c:strCache>
                <c:ptCount val="1"/>
                <c:pt idx="0">
                  <c:v>L2</c:v>
                </c:pt>
              </c:strCache>
            </c:strRef>
          </c:tx>
          <c:spPr>
            <a:solidFill>
              <a:srgbClr val="8CC841"/>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List1!$C$2:$C$10</c:f>
              <c:numCache>
                <c:formatCode>General</c:formatCode>
                <c:ptCount val="9"/>
                <c:pt idx="0">
                  <c:v>0.16129184792888215</c:v>
                </c:pt>
                <c:pt idx="1">
                  <c:v>0.16541285235203482</c:v>
                </c:pt>
                <c:pt idx="2">
                  <c:v>0.16187862423088842</c:v>
                </c:pt>
                <c:pt idx="3">
                  <c:v>0.1631137932531585</c:v>
                </c:pt>
                <c:pt idx="4">
                  <c:v>0.15902780744094655</c:v>
                </c:pt>
                <c:pt idx="5">
                  <c:v>0.15846257585974377</c:v>
                </c:pt>
                <c:pt idx="6">
                  <c:v>0.15761704956171327</c:v>
                </c:pt>
                <c:pt idx="7">
                  <c:v>0.15428525160924658</c:v>
                </c:pt>
                <c:pt idx="8">
                  <c:v>0.15380370516357902</c:v>
                </c:pt>
              </c:numCache>
            </c:numRef>
          </c:val>
          <c:extLst>
            <c:ext xmlns:c16="http://schemas.microsoft.com/office/drawing/2014/chart" uri="{C3380CC4-5D6E-409C-BE32-E72D297353CC}">
              <c16:uniqueId val="{00000001-2095-4C43-920E-D3288E08D5E1}"/>
            </c:ext>
          </c:extLst>
        </c:ser>
        <c:ser>
          <c:idx val="2"/>
          <c:order val="2"/>
          <c:tx>
            <c:strRef>
              <c:f>List1!$D$1</c:f>
              <c:strCache>
                <c:ptCount val="1"/>
                <c:pt idx="0">
                  <c:v>L3</c:v>
                </c:pt>
              </c:strCache>
            </c:strRef>
          </c:tx>
          <c:spPr>
            <a:solidFill>
              <a:schemeClr val="accent3"/>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List1!$D$2:$D$10</c:f>
              <c:numCache>
                <c:formatCode>General</c:formatCode>
                <c:ptCount val="9"/>
                <c:pt idx="0">
                  <c:v>0.68644789105352755</c:v>
                </c:pt>
                <c:pt idx="1">
                  <c:v>0.67674249977340706</c:v>
                </c:pt>
                <c:pt idx="2">
                  <c:v>0.67504758532158826</c:v>
                </c:pt>
                <c:pt idx="3">
                  <c:v>0.68163070377284762</c:v>
                </c:pt>
                <c:pt idx="4">
                  <c:v>0.68595959164495324</c:v>
                </c:pt>
                <c:pt idx="5">
                  <c:v>0.68395987862440999</c:v>
                </c:pt>
                <c:pt idx="6">
                  <c:v>0.67899131735283125</c:v>
                </c:pt>
                <c:pt idx="7">
                  <c:v>0.67215902190194732</c:v>
                </c:pt>
                <c:pt idx="8">
                  <c:v>0.66984627512810402</c:v>
                </c:pt>
              </c:numCache>
            </c:numRef>
          </c:val>
          <c:extLst>
            <c:ext xmlns:c16="http://schemas.microsoft.com/office/drawing/2014/chart" uri="{C3380CC4-5D6E-409C-BE32-E72D297353CC}">
              <c16:uniqueId val="{00000002-2095-4C43-920E-D3288E08D5E1}"/>
            </c:ext>
          </c:extLst>
        </c:ser>
        <c:dLbls>
          <c:dLblPos val="ctr"/>
          <c:showLegendKey val="0"/>
          <c:showVal val="1"/>
          <c:showCatName val="0"/>
          <c:showSerName val="0"/>
          <c:showPercent val="0"/>
          <c:showBubbleSize val="0"/>
        </c:dLbls>
        <c:gapWidth val="50"/>
        <c:overlap val="100"/>
        <c:axId val="321744040"/>
        <c:axId val="321744432"/>
      </c:barChart>
      <c:catAx>
        <c:axId val="321744040"/>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21744432"/>
        <c:crosses val="autoZero"/>
        <c:auto val="1"/>
        <c:lblAlgn val="ctr"/>
        <c:lblOffset val="100"/>
        <c:noMultiLvlLbl val="0"/>
      </c:catAx>
      <c:valAx>
        <c:axId val="321744432"/>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21744040"/>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List1!$B$1</c:f>
              <c:strCache>
                <c:ptCount val="1"/>
                <c:pt idx="0">
                  <c:v>L1</c:v>
                </c:pt>
              </c:strCache>
            </c:strRef>
          </c:tx>
          <c:spPr>
            <a:solidFill>
              <a:srgbClr val="C8C8C8"/>
            </a:solidFill>
            <a:ln>
              <a:noFill/>
            </a:ln>
            <a:effectLst/>
          </c:spPr>
          <c:invertIfNegative val="0"/>
          <c:dLbls>
            <c:numFmt formatCode="0&quot; &quot;%"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General</c:formatCode>
                <c:ptCount val="9"/>
                <c:pt idx="0">
                  <c:v>0.23462414578587698</c:v>
                </c:pt>
                <c:pt idx="1">
                  <c:v>0.1430817610062893</c:v>
                </c:pt>
                <c:pt idx="2">
                  <c:v>0.1398176291793313</c:v>
                </c:pt>
                <c:pt idx="3">
                  <c:v>0.12398523985239852</c:v>
                </c:pt>
                <c:pt idx="4">
                  <c:v>0.12221423436376708</c:v>
                </c:pt>
                <c:pt idx="5">
                  <c:v>0.13223731236597569</c:v>
                </c:pt>
                <c:pt idx="6">
                  <c:v>0.14016736401673641</c:v>
                </c:pt>
                <c:pt idx="7">
                  <c:v>0.1375770020533881</c:v>
                </c:pt>
                <c:pt idx="8">
                  <c:v>0.14410187667560323</c:v>
                </c:pt>
              </c:numCache>
            </c:numRef>
          </c:val>
          <c:extLst>
            <c:ext xmlns:c16="http://schemas.microsoft.com/office/drawing/2014/chart" uri="{C3380CC4-5D6E-409C-BE32-E72D297353CC}">
              <c16:uniqueId val="{00000000-D7B1-464E-BEEE-7E3BD86DF0B8}"/>
            </c:ext>
          </c:extLst>
        </c:ser>
        <c:ser>
          <c:idx val="1"/>
          <c:order val="1"/>
          <c:tx>
            <c:strRef>
              <c:f>List1!$C$1</c:f>
              <c:strCache>
                <c:ptCount val="1"/>
                <c:pt idx="0">
                  <c:v>L2</c:v>
                </c:pt>
              </c:strCache>
            </c:strRef>
          </c:tx>
          <c:spPr>
            <a:solidFill>
              <a:srgbClr val="8CC841"/>
            </a:solidFill>
            <a:ln>
              <a:noFill/>
            </a:ln>
            <a:effectLst/>
          </c:spPr>
          <c:invertIfNegative val="0"/>
          <c:dLbls>
            <c:numFmt formatCode="0&quot; &quot;%"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List1!$C$2:$C$10</c:f>
              <c:numCache>
                <c:formatCode>General</c:formatCode>
                <c:ptCount val="9"/>
                <c:pt idx="0">
                  <c:v>7.2133637053910404E-2</c:v>
                </c:pt>
                <c:pt idx="1">
                  <c:v>0.15330188679245282</c:v>
                </c:pt>
                <c:pt idx="2">
                  <c:v>0.13601823708206687</c:v>
                </c:pt>
                <c:pt idx="3">
                  <c:v>0.12915129151291513</c:v>
                </c:pt>
                <c:pt idx="4">
                  <c:v>0.13803019410496045</c:v>
                </c:pt>
                <c:pt idx="5">
                  <c:v>0.14152966404574696</c:v>
                </c:pt>
                <c:pt idx="6">
                  <c:v>0.13668061366806136</c:v>
                </c:pt>
                <c:pt idx="7">
                  <c:v>0.13894592744695414</c:v>
                </c:pt>
                <c:pt idx="8">
                  <c:v>0.14075067024128687</c:v>
                </c:pt>
              </c:numCache>
            </c:numRef>
          </c:val>
          <c:extLst>
            <c:ext xmlns:c16="http://schemas.microsoft.com/office/drawing/2014/chart" uri="{C3380CC4-5D6E-409C-BE32-E72D297353CC}">
              <c16:uniqueId val="{00000001-D7B1-464E-BEEE-7E3BD86DF0B8}"/>
            </c:ext>
          </c:extLst>
        </c:ser>
        <c:ser>
          <c:idx val="2"/>
          <c:order val="2"/>
          <c:tx>
            <c:strRef>
              <c:f>List1!$D$1</c:f>
              <c:strCache>
                <c:ptCount val="1"/>
                <c:pt idx="0">
                  <c:v>L3</c:v>
                </c:pt>
              </c:strCache>
            </c:strRef>
          </c:tx>
          <c:spPr>
            <a:solidFill>
              <a:schemeClr val="accent3"/>
            </a:solidFill>
            <a:ln>
              <a:noFill/>
            </a:ln>
            <a:effectLst/>
          </c:spPr>
          <c:invertIfNegative val="0"/>
          <c:dLbls>
            <c:numFmt formatCode="0&quot; &quot;%"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List1!$D$2:$D$10</c:f>
              <c:numCache>
                <c:formatCode>General</c:formatCode>
                <c:ptCount val="9"/>
                <c:pt idx="0">
                  <c:v>0.69324221716021261</c:v>
                </c:pt>
                <c:pt idx="1">
                  <c:v>0.70361635220125784</c:v>
                </c:pt>
                <c:pt idx="2">
                  <c:v>0.72416413373860178</c:v>
                </c:pt>
                <c:pt idx="3">
                  <c:v>0.74686346863468633</c:v>
                </c:pt>
                <c:pt idx="4">
                  <c:v>0.73975557153127247</c:v>
                </c:pt>
                <c:pt idx="5">
                  <c:v>0.72623302358827735</c:v>
                </c:pt>
                <c:pt idx="6">
                  <c:v>0.72315202231520226</c:v>
                </c:pt>
                <c:pt idx="7">
                  <c:v>0.72347707049965782</c:v>
                </c:pt>
                <c:pt idx="8">
                  <c:v>0.7151474530831099</c:v>
                </c:pt>
              </c:numCache>
            </c:numRef>
          </c:val>
          <c:extLst>
            <c:ext xmlns:c16="http://schemas.microsoft.com/office/drawing/2014/chart" uri="{C3380CC4-5D6E-409C-BE32-E72D297353CC}">
              <c16:uniqueId val="{00000002-D7B1-464E-BEEE-7E3BD86DF0B8}"/>
            </c:ext>
          </c:extLst>
        </c:ser>
        <c:dLbls>
          <c:dLblPos val="ctr"/>
          <c:showLegendKey val="0"/>
          <c:showVal val="1"/>
          <c:showCatName val="0"/>
          <c:showSerName val="0"/>
          <c:showPercent val="0"/>
          <c:showBubbleSize val="0"/>
        </c:dLbls>
        <c:gapWidth val="50"/>
        <c:overlap val="100"/>
        <c:axId val="321745216"/>
        <c:axId val="321746000"/>
      </c:barChart>
      <c:catAx>
        <c:axId val="321745216"/>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21746000"/>
        <c:crosses val="autoZero"/>
        <c:auto val="1"/>
        <c:lblAlgn val="ctr"/>
        <c:lblOffset val="100"/>
        <c:noMultiLvlLbl val="0"/>
      </c:catAx>
      <c:valAx>
        <c:axId val="321746000"/>
        <c:scaling>
          <c:orientation val="minMax"/>
        </c:scaling>
        <c:delete val="0"/>
        <c:axPos val="t"/>
        <c:majorGridlines>
          <c:spPr>
            <a:ln w="9525" cap="flat" cmpd="sng" algn="ctr">
              <a:solidFill>
                <a:schemeClr val="tx1">
                  <a:lumMod val="15000"/>
                  <a:lumOff val="85000"/>
                </a:schemeClr>
              </a:solidFill>
              <a:round/>
            </a:ln>
            <a:effectLst/>
          </c:spPr>
        </c:majorGridlines>
        <c:numFmt formatCode="0&quot; &quot;%"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21745216"/>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4"/>
    </mc:Choice>
    <mc:Fallback>
      <c:style val="4"/>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List1!$A$2</c:f>
              <c:strCache>
                <c:ptCount val="1"/>
                <c:pt idx="0">
                  <c:v>Akutní péče</c:v>
                </c:pt>
              </c:strCache>
            </c:strRef>
          </c:tx>
          <c:spPr>
            <a:ln w="28575" cap="rnd">
              <a:solidFill>
                <a:srgbClr val="FF0000"/>
              </a:solidFill>
              <a:round/>
            </a:ln>
            <a:effectLst/>
          </c:spPr>
          <c:marker>
            <c:symbol val="none"/>
          </c:marker>
          <c:dLbls>
            <c:dLbl>
              <c:idx val="7"/>
              <c:numFmt formatCode="#,##0_ ;[Red]\-#,##0\ " sourceLinked="0"/>
              <c:spPr>
                <a:noFill/>
                <a:ln>
                  <a:noFill/>
                </a:ln>
                <a:effectLst/>
              </c:spPr>
              <c:txPr>
                <a:bodyPr rot="0" spcFirstLastPara="1" vertOverflow="ellipsis" horzOverflow="clip" vert="horz" wrap="square" lIns="38100" tIns="19050" rIns="38100" bIns="19050" anchor="ctr" anchorCtr="1">
                  <a:noAutofit/>
                </a:bodyPr>
                <a:lstStyle/>
                <a:p>
                  <a:pPr>
                    <a:defRPr sz="1197" b="1" i="0" u="none" strike="noStrike" kern="1200" baseline="0">
                      <a:solidFill>
                        <a:schemeClr val="bg2"/>
                      </a:solidFill>
                      <a:latin typeface="+mn-lt"/>
                      <a:ea typeface="+mn-ea"/>
                      <a:cs typeface="+mn-cs"/>
                    </a:defRPr>
                  </a:pPr>
                  <a:endParaRPr lang="cs-CZ"/>
                </a:p>
              </c:txPr>
              <c:dLblPos val="t"/>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0-483D-4EA2-BC31-0489354B0164}"/>
                </c:ext>
              </c:extLst>
            </c:dLbl>
            <c:numFmt formatCode="#,##0_ ;[Red]\-#,##0\ "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2"/>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List1!$B$1:$I$1</c:f>
              <c:strCache>
                <c:ptCount val="8"/>
                <c:pt idx="0">
                  <c:v>2011</c:v>
                </c:pt>
                <c:pt idx="1">
                  <c:v>2012</c:v>
                </c:pt>
                <c:pt idx="2">
                  <c:v>2013</c:v>
                </c:pt>
                <c:pt idx="3">
                  <c:v>2014</c:v>
                </c:pt>
                <c:pt idx="4">
                  <c:v>2015</c:v>
                </c:pt>
                <c:pt idx="5">
                  <c:v>2016</c:v>
                </c:pt>
                <c:pt idx="6">
                  <c:v>2017</c:v>
                </c:pt>
                <c:pt idx="7">
                  <c:v>2018</c:v>
                </c:pt>
              </c:strCache>
            </c:strRef>
          </c:cat>
          <c:val>
            <c:numRef>
              <c:f>List1!$B$2:$I$2</c:f>
              <c:numCache>
                <c:formatCode>#\ ##0_ ;[Red]\-#\ ##0\ </c:formatCode>
                <c:ptCount val="8"/>
                <c:pt idx="0">
                  <c:v>-27.240000000000009</c:v>
                </c:pt>
                <c:pt idx="1">
                  <c:v>16.240000000000009</c:v>
                </c:pt>
                <c:pt idx="2">
                  <c:v>-0.37000000000011823</c:v>
                </c:pt>
                <c:pt idx="3">
                  <c:v>18.420000000000073</c:v>
                </c:pt>
                <c:pt idx="4">
                  <c:v>-35.339999999999918</c:v>
                </c:pt>
                <c:pt idx="5">
                  <c:v>-32.149255952381054</c:v>
                </c:pt>
                <c:pt idx="6">
                  <c:v>18.881445000000213</c:v>
                </c:pt>
                <c:pt idx="7">
                  <c:v>51.425374999999576</c:v>
                </c:pt>
              </c:numCache>
            </c:numRef>
          </c:val>
          <c:smooth val="0"/>
          <c:extLst>
            <c:ext xmlns:c16="http://schemas.microsoft.com/office/drawing/2014/chart" uri="{C3380CC4-5D6E-409C-BE32-E72D297353CC}">
              <c16:uniqueId val="{00000001-483D-4EA2-BC31-0489354B0164}"/>
            </c:ext>
          </c:extLst>
        </c:ser>
        <c:ser>
          <c:idx val="1"/>
          <c:order val="1"/>
          <c:tx>
            <c:strRef>
              <c:f>List1!$A$3</c:f>
              <c:strCache>
                <c:ptCount val="1"/>
                <c:pt idx="0">
                  <c:v>Ostatní lůžková péče</c:v>
                </c:pt>
              </c:strCache>
            </c:strRef>
          </c:tx>
          <c:spPr>
            <a:ln w="28575" cap="rnd">
              <a:solidFill>
                <a:srgbClr val="00B050"/>
              </a:solidFill>
              <a:round/>
            </a:ln>
            <a:effectLst/>
          </c:spPr>
          <c:marker>
            <c:symbol val="none"/>
          </c:marker>
          <c:dLbls>
            <c:numFmt formatCode="#,##0_ ;[Red]\-#,##0\ " sourceLinked="0"/>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bg2"/>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List1!$B$1:$I$1</c:f>
              <c:strCache>
                <c:ptCount val="8"/>
                <c:pt idx="0">
                  <c:v>2011</c:v>
                </c:pt>
                <c:pt idx="1">
                  <c:v>2012</c:v>
                </c:pt>
                <c:pt idx="2">
                  <c:v>2013</c:v>
                </c:pt>
                <c:pt idx="3">
                  <c:v>2014</c:v>
                </c:pt>
                <c:pt idx="4">
                  <c:v>2015</c:v>
                </c:pt>
                <c:pt idx="5">
                  <c:v>2016</c:v>
                </c:pt>
                <c:pt idx="6">
                  <c:v>2017</c:v>
                </c:pt>
                <c:pt idx="7">
                  <c:v>2018</c:v>
                </c:pt>
              </c:strCache>
            </c:strRef>
          </c:cat>
          <c:val>
            <c:numRef>
              <c:f>List1!$B$3:$I$3</c:f>
              <c:numCache>
                <c:formatCode>#\ ##0_ ;[Red]\-#\ ##0\ </c:formatCode>
                <c:ptCount val="8"/>
                <c:pt idx="0">
                  <c:v>-5.8099999999999952</c:v>
                </c:pt>
                <c:pt idx="1">
                  <c:v>-5.2099999999999937</c:v>
                </c:pt>
                <c:pt idx="2">
                  <c:v>-10.549999999999994</c:v>
                </c:pt>
                <c:pt idx="3">
                  <c:v>-8.1999999999999886</c:v>
                </c:pt>
                <c:pt idx="4">
                  <c:v>-3.8699999999999903</c:v>
                </c:pt>
                <c:pt idx="5">
                  <c:v>-3.5060317460317378</c:v>
                </c:pt>
                <c:pt idx="6">
                  <c:v>-3.4660000000000011</c:v>
                </c:pt>
                <c:pt idx="7">
                  <c:v>11.073500000000003</c:v>
                </c:pt>
              </c:numCache>
            </c:numRef>
          </c:val>
          <c:smooth val="0"/>
          <c:extLst>
            <c:ext xmlns:c16="http://schemas.microsoft.com/office/drawing/2014/chart" uri="{C3380CC4-5D6E-409C-BE32-E72D297353CC}">
              <c16:uniqueId val="{00000002-483D-4EA2-BC31-0489354B0164}"/>
            </c:ext>
          </c:extLst>
        </c:ser>
        <c:dLbls>
          <c:showLegendKey val="0"/>
          <c:showVal val="0"/>
          <c:showCatName val="0"/>
          <c:showSerName val="0"/>
          <c:showPercent val="0"/>
          <c:showBubbleSize val="0"/>
        </c:dLbls>
        <c:smooth val="0"/>
        <c:axId val="1580671360"/>
        <c:axId val="1580667008"/>
      </c:lineChart>
      <c:catAx>
        <c:axId val="1580671360"/>
        <c:scaling>
          <c:orientation val="minMax"/>
        </c:scaling>
        <c:delete val="0"/>
        <c:axPos val="b"/>
        <c:numFmt formatCode="General" sourceLinked="1"/>
        <c:majorTickMark val="out"/>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bg2"/>
                </a:solidFill>
                <a:latin typeface="+mn-lt"/>
                <a:ea typeface="+mn-ea"/>
                <a:cs typeface="+mn-cs"/>
              </a:defRPr>
            </a:pPr>
            <a:endParaRPr lang="cs-CZ"/>
          </a:p>
        </c:txPr>
        <c:crossAx val="1580667008"/>
        <c:crosses val="autoZero"/>
        <c:auto val="1"/>
        <c:lblAlgn val="ctr"/>
        <c:lblOffset val="100"/>
        <c:noMultiLvlLbl val="0"/>
      </c:catAx>
      <c:valAx>
        <c:axId val="1580667008"/>
        <c:scaling>
          <c:orientation val="minMax"/>
          <c:min val="-60"/>
        </c:scaling>
        <c:delete val="0"/>
        <c:axPos val="l"/>
        <c:majorGridlines>
          <c:spPr>
            <a:ln w="9525" cap="flat" cmpd="sng" algn="ctr">
              <a:solidFill>
                <a:schemeClr val="tx1">
                  <a:lumMod val="15000"/>
                  <a:lumOff val="85000"/>
                </a:schemeClr>
              </a:solidFill>
              <a:round/>
            </a:ln>
            <a:effectLst/>
          </c:spPr>
        </c:majorGridlines>
        <c:numFmt formatCode="#\ ##0_ ;[Red]\-#\ ##0\ "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bg2"/>
                </a:solidFill>
                <a:latin typeface="+mn-lt"/>
                <a:ea typeface="+mn-ea"/>
                <a:cs typeface="+mn-cs"/>
              </a:defRPr>
            </a:pPr>
            <a:endParaRPr lang="cs-CZ"/>
          </a:p>
        </c:txPr>
        <c:crossAx val="158067136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2"/>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List1!$B$1</c:f>
              <c:strCache>
                <c:ptCount val="1"/>
                <c:pt idx="0">
                  <c:v>L1</c:v>
                </c:pt>
              </c:strCache>
            </c:strRef>
          </c:tx>
          <c:spPr>
            <a:solidFill>
              <a:srgbClr val="C8C8C8"/>
            </a:solidFill>
            <a:ln>
              <a:noFill/>
            </a:ln>
            <a:effectLst/>
          </c:spPr>
          <c:invertIfNegative val="0"/>
          <c:dLbls>
            <c:numFmt formatCode="0%" sourceLinked="0"/>
            <c:spPr>
              <a:noFill/>
              <a:ln>
                <a:noFill/>
              </a:ln>
              <a:effectLst/>
            </c:spPr>
            <c:txPr>
              <a:bodyPr rot="0" spcFirstLastPara="1" vertOverflow="ellipsis" vert="horz" wrap="square" lIns="36000" rIns="72000" anchor="ctr" anchorCtr="1"/>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General</c:formatCode>
                <c:ptCount val="9"/>
                <c:pt idx="0">
                  <c:v>1.6635956830744932E-2</c:v>
                </c:pt>
                <c:pt idx="1">
                  <c:v>1.9972131908964234E-2</c:v>
                </c:pt>
                <c:pt idx="2">
                  <c:v>2.0342775771754057E-2</c:v>
                </c:pt>
                <c:pt idx="3">
                  <c:v>2.0394803102024375E-2</c:v>
                </c:pt>
                <c:pt idx="4">
                  <c:v>2.0141535111594992E-2</c:v>
                </c:pt>
                <c:pt idx="5">
                  <c:v>2.0347418756709281E-2</c:v>
                </c:pt>
                <c:pt idx="6">
                  <c:v>2.1143566246659029E-2</c:v>
                </c:pt>
                <c:pt idx="7">
                  <c:v>2.2309896200272416E-2</c:v>
                </c:pt>
                <c:pt idx="8">
                  <c:v>2.1773444753946148E-2</c:v>
                </c:pt>
              </c:numCache>
            </c:numRef>
          </c:val>
          <c:extLst>
            <c:ext xmlns:c16="http://schemas.microsoft.com/office/drawing/2014/chart" uri="{C3380CC4-5D6E-409C-BE32-E72D297353CC}">
              <c16:uniqueId val="{00000000-5A57-46C6-B733-D2EAF2F4E79D}"/>
            </c:ext>
          </c:extLst>
        </c:ser>
        <c:ser>
          <c:idx val="1"/>
          <c:order val="1"/>
          <c:tx>
            <c:strRef>
              <c:f>List1!$C$1</c:f>
              <c:strCache>
                <c:ptCount val="1"/>
                <c:pt idx="0">
                  <c:v>L2</c:v>
                </c:pt>
              </c:strCache>
            </c:strRef>
          </c:tx>
          <c:spPr>
            <a:solidFill>
              <a:schemeClr val="accent2"/>
            </a:solidFill>
            <a:ln>
              <a:noFill/>
            </a:ln>
            <a:effectLst/>
          </c:spPr>
          <c:invertIfNegative val="0"/>
          <c:dLbls>
            <c:numFmt formatCode="0%" sourceLinked="0"/>
            <c:spPr>
              <a:noFill/>
              <a:ln>
                <a:noFill/>
              </a:ln>
              <a:effectLst/>
            </c:spPr>
            <c:txPr>
              <a:bodyPr rot="0" spcFirstLastPara="1" vertOverflow="ellipsis" vert="horz" wrap="square" lIns="108000" anchor="ctr" anchorCtr="1"/>
              <a:lstStyle/>
              <a:p>
                <a:pPr>
                  <a:defRPr sz="14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List1!$C$2:$C$10</c:f>
              <c:numCache>
                <c:formatCode>General</c:formatCode>
                <c:ptCount val="9"/>
                <c:pt idx="0">
                  <c:v>0.10950250065806791</c:v>
                </c:pt>
                <c:pt idx="1">
                  <c:v>9.2480776177942925E-2</c:v>
                </c:pt>
                <c:pt idx="2">
                  <c:v>7.9235111630982041E-2</c:v>
                </c:pt>
                <c:pt idx="3">
                  <c:v>6.4759794541242824E-2</c:v>
                </c:pt>
                <c:pt idx="4">
                  <c:v>5.9583312713416145E-2</c:v>
                </c:pt>
                <c:pt idx="5">
                  <c:v>5.4064604274421779E-2</c:v>
                </c:pt>
                <c:pt idx="6">
                  <c:v>5.0544100801832761E-2</c:v>
                </c:pt>
                <c:pt idx="7">
                  <c:v>5.0772626931567331E-2</c:v>
                </c:pt>
                <c:pt idx="8">
                  <c:v>4.8746518105849582E-2</c:v>
                </c:pt>
              </c:numCache>
            </c:numRef>
          </c:val>
          <c:extLst>
            <c:ext xmlns:c16="http://schemas.microsoft.com/office/drawing/2014/chart" uri="{C3380CC4-5D6E-409C-BE32-E72D297353CC}">
              <c16:uniqueId val="{00000007-5A57-46C6-B733-D2EAF2F4E79D}"/>
            </c:ext>
          </c:extLst>
        </c:ser>
        <c:ser>
          <c:idx val="2"/>
          <c:order val="2"/>
          <c:tx>
            <c:strRef>
              <c:f>List1!$D$1</c:f>
              <c:strCache>
                <c:ptCount val="1"/>
                <c:pt idx="0">
                  <c:v>L3</c:v>
                </c:pt>
              </c:strCache>
            </c:strRef>
          </c:tx>
          <c:spPr>
            <a:solidFill>
              <a:schemeClr val="accent3"/>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List1!$D$2:$D$10</c:f>
              <c:numCache>
                <c:formatCode>General</c:formatCode>
                <c:ptCount val="9"/>
                <c:pt idx="0">
                  <c:v>0.87386154251118719</c:v>
                </c:pt>
                <c:pt idx="1">
                  <c:v>0.88754709191309289</c:v>
                </c:pt>
                <c:pt idx="2">
                  <c:v>0.9004221125972639</c:v>
                </c:pt>
                <c:pt idx="3">
                  <c:v>0.91484540235673284</c:v>
                </c:pt>
                <c:pt idx="4">
                  <c:v>0.9202751521749889</c:v>
                </c:pt>
                <c:pt idx="5">
                  <c:v>0.92558797696886896</c:v>
                </c:pt>
                <c:pt idx="6">
                  <c:v>0.92831233295150817</c:v>
                </c:pt>
                <c:pt idx="7">
                  <c:v>0.92691747686816028</c:v>
                </c:pt>
                <c:pt idx="8">
                  <c:v>0.92948003714020422</c:v>
                </c:pt>
              </c:numCache>
            </c:numRef>
          </c:val>
          <c:extLst>
            <c:ext xmlns:c16="http://schemas.microsoft.com/office/drawing/2014/chart" uri="{C3380CC4-5D6E-409C-BE32-E72D297353CC}">
              <c16:uniqueId val="{00000008-5A57-46C6-B733-D2EAF2F4E79D}"/>
            </c:ext>
          </c:extLst>
        </c:ser>
        <c:dLbls>
          <c:dLblPos val="ctr"/>
          <c:showLegendKey val="0"/>
          <c:showVal val="1"/>
          <c:showCatName val="0"/>
          <c:showSerName val="0"/>
          <c:showPercent val="0"/>
          <c:showBubbleSize val="0"/>
        </c:dLbls>
        <c:gapWidth val="50"/>
        <c:overlap val="100"/>
        <c:axId val="389117784"/>
        <c:axId val="389117000"/>
      </c:barChart>
      <c:catAx>
        <c:axId val="389117784"/>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89117000"/>
        <c:crosses val="autoZero"/>
        <c:auto val="1"/>
        <c:lblAlgn val="ctr"/>
        <c:lblOffset val="100"/>
        <c:noMultiLvlLbl val="0"/>
      </c:catAx>
      <c:valAx>
        <c:axId val="389117000"/>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89117784"/>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1">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List1!$B$1</c:f>
              <c:strCache>
                <c:ptCount val="1"/>
                <c:pt idx="0">
                  <c:v>L1</c:v>
                </c:pt>
              </c:strCache>
            </c:strRef>
          </c:tx>
          <c:spPr>
            <a:solidFill>
              <a:srgbClr val="C8C8C8"/>
            </a:solidFill>
            <a:ln>
              <a:noFill/>
            </a:ln>
            <a:effectLst/>
          </c:spPr>
          <c:invertIfNegative val="0"/>
          <c:dLbls>
            <c:numFmt formatCode="0&quot; &quot;%" sourceLinked="0"/>
            <c:spPr>
              <a:noFill/>
              <a:ln>
                <a:noFill/>
              </a:ln>
              <a:effectLst/>
            </c:spPr>
            <c:txPr>
              <a:bodyPr rot="0" spcFirstLastPara="1" vertOverflow="ellipsis" vert="horz" wrap="square" lIns="36000" rIns="72000" anchor="ctr" anchorCtr="1"/>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General</c:formatCode>
                <c:ptCount val="9"/>
                <c:pt idx="0">
                  <c:v>1.3727560718057022E-2</c:v>
                </c:pt>
                <c:pt idx="1">
                  <c:v>1.7418032786885244E-2</c:v>
                </c:pt>
                <c:pt idx="2">
                  <c:v>1.3197969543147208E-2</c:v>
                </c:pt>
                <c:pt idx="3">
                  <c:v>2.6465028355387523E-2</c:v>
                </c:pt>
                <c:pt idx="4">
                  <c:v>1.4031805425631431E-2</c:v>
                </c:pt>
                <c:pt idx="5">
                  <c:v>1.3940520446096654E-2</c:v>
                </c:pt>
                <c:pt idx="6">
                  <c:v>1.3145539906103286E-2</c:v>
                </c:pt>
                <c:pt idx="7">
                  <c:v>1.2797074954296161E-2</c:v>
                </c:pt>
                <c:pt idx="8">
                  <c:v>1.6934046345811051E-2</c:v>
                </c:pt>
              </c:numCache>
            </c:numRef>
          </c:val>
          <c:extLst>
            <c:ext xmlns:c16="http://schemas.microsoft.com/office/drawing/2014/chart" uri="{C3380CC4-5D6E-409C-BE32-E72D297353CC}">
              <c16:uniqueId val="{00000000-EC25-4CD3-995B-C407921A4A47}"/>
            </c:ext>
          </c:extLst>
        </c:ser>
        <c:ser>
          <c:idx val="1"/>
          <c:order val="1"/>
          <c:tx>
            <c:strRef>
              <c:f>List1!$C$1</c:f>
              <c:strCache>
                <c:ptCount val="1"/>
                <c:pt idx="0">
                  <c:v>L2</c:v>
                </c:pt>
              </c:strCache>
            </c:strRef>
          </c:tx>
          <c:spPr>
            <a:solidFill>
              <a:schemeClr val="accent2"/>
            </a:solidFill>
            <a:ln>
              <a:noFill/>
            </a:ln>
            <a:effectLst/>
          </c:spPr>
          <c:invertIfNegative val="0"/>
          <c:dLbls>
            <c:numFmt formatCode="0&quot; &quot;%" sourceLinked="0"/>
            <c:spPr>
              <a:noFill/>
              <a:ln>
                <a:noFill/>
              </a:ln>
              <a:effectLst/>
            </c:spPr>
            <c:txPr>
              <a:bodyPr rot="0" spcFirstLastPara="1" vertOverflow="ellipsis" vert="horz" wrap="square" lIns="108000" anchor="ctr" anchorCtr="1"/>
              <a:lstStyle/>
              <a:p>
                <a:pPr>
                  <a:defRPr sz="1400" b="0" i="0" u="none" strike="noStrike" kern="1200" baseline="0">
                    <a:solidFill>
                      <a:schemeClr val="tx1"/>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List1!$C$2:$C$10</c:f>
              <c:numCache>
                <c:formatCode>General</c:formatCode>
                <c:ptCount val="9"/>
                <c:pt idx="0">
                  <c:v>0.26927138331573391</c:v>
                </c:pt>
                <c:pt idx="1">
                  <c:v>0.23975409836065573</c:v>
                </c:pt>
                <c:pt idx="2">
                  <c:v>0.22944162436548224</c:v>
                </c:pt>
                <c:pt idx="3">
                  <c:v>0.19281663516068054</c:v>
                </c:pt>
                <c:pt idx="4">
                  <c:v>0.17025257249766138</c:v>
                </c:pt>
                <c:pt idx="5">
                  <c:v>0.15520446096654275</c:v>
                </c:pt>
                <c:pt idx="6">
                  <c:v>0.13051643192488263</c:v>
                </c:pt>
                <c:pt idx="7">
                  <c:v>0.10420475319926874</c:v>
                </c:pt>
                <c:pt idx="8">
                  <c:v>6.2388591800356503E-2</c:v>
                </c:pt>
              </c:numCache>
            </c:numRef>
          </c:val>
          <c:extLst>
            <c:ext xmlns:c16="http://schemas.microsoft.com/office/drawing/2014/chart" uri="{C3380CC4-5D6E-409C-BE32-E72D297353CC}">
              <c16:uniqueId val="{00000001-EC25-4CD3-995B-C407921A4A47}"/>
            </c:ext>
          </c:extLst>
        </c:ser>
        <c:ser>
          <c:idx val="2"/>
          <c:order val="2"/>
          <c:tx>
            <c:strRef>
              <c:f>List1!$D$1</c:f>
              <c:strCache>
                <c:ptCount val="1"/>
                <c:pt idx="0">
                  <c:v>L3</c:v>
                </c:pt>
              </c:strCache>
            </c:strRef>
          </c:tx>
          <c:spPr>
            <a:solidFill>
              <a:schemeClr val="accent3"/>
            </a:solidFill>
            <a:ln>
              <a:noFill/>
            </a:ln>
            <a:effectLst/>
          </c:spPr>
          <c:invertIfNegative val="0"/>
          <c:dLbls>
            <c:numFmt formatCode="0&quot; &quot;%"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List1!$D$2:$D$10</c:f>
              <c:numCache>
                <c:formatCode>General</c:formatCode>
                <c:ptCount val="9"/>
                <c:pt idx="0">
                  <c:v>0.71700105596620911</c:v>
                </c:pt>
                <c:pt idx="1">
                  <c:v>0.74282786885245899</c:v>
                </c:pt>
                <c:pt idx="2">
                  <c:v>0.75736040609137056</c:v>
                </c:pt>
                <c:pt idx="3">
                  <c:v>0.78071833648393196</c:v>
                </c:pt>
                <c:pt idx="4">
                  <c:v>0.81571562207670723</c:v>
                </c:pt>
                <c:pt idx="5">
                  <c:v>0.83085501858736055</c:v>
                </c:pt>
                <c:pt idx="6">
                  <c:v>0.85633802816901405</c:v>
                </c:pt>
                <c:pt idx="7">
                  <c:v>0.88299817184643514</c:v>
                </c:pt>
                <c:pt idx="8">
                  <c:v>0.92067736185383242</c:v>
                </c:pt>
              </c:numCache>
            </c:numRef>
          </c:val>
          <c:extLst>
            <c:ext xmlns:c16="http://schemas.microsoft.com/office/drawing/2014/chart" uri="{C3380CC4-5D6E-409C-BE32-E72D297353CC}">
              <c16:uniqueId val="{00000002-EC25-4CD3-995B-C407921A4A47}"/>
            </c:ext>
          </c:extLst>
        </c:ser>
        <c:dLbls>
          <c:dLblPos val="ctr"/>
          <c:showLegendKey val="0"/>
          <c:showVal val="1"/>
          <c:showCatName val="0"/>
          <c:showSerName val="0"/>
          <c:showPercent val="0"/>
          <c:showBubbleSize val="0"/>
        </c:dLbls>
        <c:gapWidth val="50"/>
        <c:overlap val="100"/>
        <c:axId val="389118568"/>
        <c:axId val="389116216"/>
      </c:barChart>
      <c:catAx>
        <c:axId val="389118568"/>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89116216"/>
        <c:crosses val="autoZero"/>
        <c:auto val="1"/>
        <c:lblAlgn val="ctr"/>
        <c:lblOffset val="100"/>
        <c:noMultiLvlLbl val="0"/>
      </c:catAx>
      <c:valAx>
        <c:axId val="389116216"/>
        <c:scaling>
          <c:orientation val="minMax"/>
        </c:scaling>
        <c:delete val="0"/>
        <c:axPos val="t"/>
        <c:majorGridlines>
          <c:spPr>
            <a:ln w="9525" cap="flat" cmpd="sng" algn="ctr">
              <a:solidFill>
                <a:schemeClr val="tx1">
                  <a:lumMod val="15000"/>
                  <a:lumOff val="85000"/>
                </a:schemeClr>
              </a:solidFill>
              <a:round/>
            </a:ln>
            <a:effectLst/>
          </c:spPr>
        </c:majorGridlines>
        <c:numFmt formatCode="0&quot; &quot;%"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89118568"/>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1">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List1!$B$1</c:f>
              <c:strCache>
                <c:ptCount val="1"/>
                <c:pt idx="0">
                  <c:v>LZ1</c:v>
                </c:pt>
              </c:strCache>
            </c:strRef>
          </c:tx>
          <c:spPr>
            <a:solidFill>
              <a:srgbClr val="C8C8C8"/>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General</c:formatCode>
                <c:ptCount val="9"/>
                <c:pt idx="0">
                  <c:v>0.76049766718506995</c:v>
                </c:pt>
                <c:pt idx="1">
                  <c:v>0.76166089965397921</c:v>
                </c:pt>
                <c:pt idx="2">
                  <c:v>0.76672126672126673</c:v>
                </c:pt>
                <c:pt idx="3">
                  <c:v>0.78002952623808886</c:v>
                </c:pt>
                <c:pt idx="4">
                  <c:v>0.78986645718774551</c:v>
                </c:pt>
                <c:pt idx="5">
                  <c:v>0.79726272704016377</c:v>
                </c:pt>
                <c:pt idx="6">
                  <c:v>0.80363223609534618</c:v>
                </c:pt>
                <c:pt idx="7">
                  <c:v>0.8140728684111681</c:v>
                </c:pt>
                <c:pt idx="8">
                  <c:v>0.83142821253611354</c:v>
                </c:pt>
              </c:numCache>
            </c:numRef>
          </c:val>
          <c:extLst>
            <c:ext xmlns:c16="http://schemas.microsoft.com/office/drawing/2014/chart" uri="{C3380CC4-5D6E-409C-BE32-E72D297353CC}">
              <c16:uniqueId val="{00000000-F580-4F54-BD6D-051DF484B110}"/>
            </c:ext>
          </c:extLst>
        </c:ser>
        <c:ser>
          <c:idx val="1"/>
          <c:order val="1"/>
          <c:tx>
            <c:strRef>
              <c:f>List1!$C$1</c:f>
              <c:strCache>
                <c:ptCount val="1"/>
                <c:pt idx="0">
                  <c:v>LZ3</c:v>
                </c:pt>
              </c:strCache>
            </c:strRef>
          </c:tx>
          <c:spPr>
            <a:solidFill>
              <a:schemeClr val="accent2"/>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List1!$C$2:$C$10</c:f>
              <c:numCache>
                <c:formatCode>General</c:formatCode>
                <c:ptCount val="9"/>
                <c:pt idx="0">
                  <c:v>0.23950233281493002</c:v>
                </c:pt>
                <c:pt idx="1">
                  <c:v>0.23833910034602077</c:v>
                </c:pt>
                <c:pt idx="2">
                  <c:v>0.23327873327873327</c:v>
                </c:pt>
                <c:pt idx="3">
                  <c:v>0.21997047376191114</c:v>
                </c:pt>
                <c:pt idx="4">
                  <c:v>0.21013354281225452</c:v>
                </c:pt>
                <c:pt idx="5">
                  <c:v>0.20273727295983626</c:v>
                </c:pt>
                <c:pt idx="6">
                  <c:v>0.1963677639046538</c:v>
                </c:pt>
                <c:pt idx="7">
                  <c:v>0.18592713158883184</c:v>
                </c:pt>
                <c:pt idx="8">
                  <c:v>0.16857178746388646</c:v>
                </c:pt>
              </c:numCache>
            </c:numRef>
          </c:val>
          <c:extLst>
            <c:ext xmlns:c16="http://schemas.microsoft.com/office/drawing/2014/chart" uri="{C3380CC4-5D6E-409C-BE32-E72D297353CC}">
              <c16:uniqueId val="{00000001-F580-4F54-BD6D-051DF484B110}"/>
            </c:ext>
          </c:extLst>
        </c:ser>
        <c:dLbls>
          <c:dLblPos val="ctr"/>
          <c:showLegendKey val="0"/>
          <c:showVal val="1"/>
          <c:showCatName val="0"/>
          <c:showSerName val="0"/>
          <c:showPercent val="0"/>
          <c:showBubbleSize val="0"/>
        </c:dLbls>
        <c:gapWidth val="50"/>
        <c:overlap val="100"/>
        <c:axId val="389113864"/>
        <c:axId val="389119352"/>
      </c:barChart>
      <c:catAx>
        <c:axId val="389113864"/>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89119352"/>
        <c:crosses val="autoZero"/>
        <c:auto val="1"/>
        <c:lblAlgn val="ctr"/>
        <c:lblOffset val="100"/>
        <c:noMultiLvlLbl val="0"/>
      </c:catAx>
      <c:valAx>
        <c:axId val="389119352"/>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89113864"/>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List1!$B$1</c:f>
              <c:strCache>
                <c:ptCount val="1"/>
                <c:pt idx="0">
                  <c:v>LZ1</c:v>
                </c:pt>
              </c:strCache>
            </c:strRef>
          </c:tx>
          <c:spPr>
            <a:solidFill>
              <a:srgbClr val="C8C8C8"/>
            </a:solidFill>
            <a:ln>
              <a:noFill/>
            </a:ln>
            <a:effectLst/>
          </c:spPr>
          <c:invertIfNegative val="0"/>
          <c:dLbls>
            <c:numFmt formatCode="0&quot; &quot;%"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General</c:formatCode>
                <c:ptCount val="9"/>
                <c:pt idx="0">
                  <c:v>0.78078817733990147</c:v>
                </c:pt>
                <c:pt idx="1">
                  <c:v>0.7055961070559611</c:v>
                </c:pt>
                <c:pt idx="2">
                  <c:v>0.71875</c:v>
                </c:pt>
                <c:pt idx="3">
                  <c:v>0.76070528967254403</c:v>
                </c:pt>
                <c:pt idx="4">
                  <c:v>0.77777777777777779</c:v>
                </c:pt>
                <c:pt idx="5">
                  <c:v>0.78486997635933808</c:v>
                </c:pt>
                <c:pt idx="6">
                  <c:v>0.78321678321678323</c:v>
                </c:pt>
                <c:pt idx="7">
                  <c:v>0.80562060889929743</c:v>
                </c:pt>
                <c:pt idx="8">
                  <c:v>0.80429594272076377</c:v>
                </c:pt>
              </c:numCache>
            </c:numRef>
          </c:val>
          <c:extLst>
            <c:ext xmlns:c16="http://schemas.microsoft.com/office/drawing/2014/chart" uri="{C3380CC4-5D6E-409C-BE32-E72D297353CC}">
              <c16:uniqueId val="{00000000-5B08-43F4-B733-8205526FD176}"/>
            </c:ext>
          </c:extLst>
        </c:ser>
        <c:ser>
          <c:idx val="1"/>
          <c:order val="1"/>
          <c:tx>
            <c:strRef>
              <c:f>List1!$C$1</c:f>
              <c:strCache>
                <c:ptCount val="1"/>
                <c:pt idx="0">
                  <c:v>LZ3</c:v>
                </c:pt>
              </c:strCache>
            </c:strRef>
          </c:tx>
          <c:spPr>
            <a:solidFill>
              <a:schemeClr val="accent2"/>
            </a:solidFill>
            <a:ln>
              <a:noFill/>
            </a:ln>
            <a:effectLst/>
          </c:spPr>
          <c:invertIfNegative val="0"/>
          <c:dLbls>
            <c:numFmt formatCode="0&quot; &quot;%" sourceLinked="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List1!$C$2:$C$10</c:f>
              <c:numCache>
                <c:formatCode>General</c:formatCode>
                <c:ptCount val="9"/>
                <c:pt idx="0">
                  <c:v>0.21921182266009853</c:v>
                </c:pt>
                <c:pt idx="1">
                  <c:v>0.2944038929440389</c:v>
                </c:pt>
                <c:pt idx="2">
                  <c:v>0.28125</c:v>
                </c:pt>
                <c:pt idx="3">
                  <c:v>0.23929471032745592</c:v>
                </c:pt>
                <c:pt idx="4">
                  <c:v>0.22222222222222221</c:v>
                </c:pt>
                <c:pt idx="5">
                  <c:v>0.21513002364066194</c:v>
                </c:pt>
                <c:pt idx="6">
                  <c:v>0.21678321678321677</c:v>
                </c:pt>
                <c:pt idx="7">
                  <c:v>0.19437939110070257</c:v>
                </c:pt>
                <c:pt idx="8">
                  <c:v>0.19570405727923629</c:v>
                </c:pt>
              </c:numCache>
            </c:numRef>
          </c:val>
          <c:extLst>
            <c:ext xmlns:c16="http://schemas.microsoft.com/office/drawing/2014/chart" uri="{C3380CC4-5D6E-409C-BE32-E72D297353CC}">
              <c16:uniqueId val="{00000001-5B08-43F4-B733-8205526FD176}"/>
            </c:ext>
          </c:extLst>
        </c:ser>
        <c:dLbls>
          <c:dLblPos val="ctr"/>
          <c:showLegendKey val="0"/>
          <c:showVal val="1"/>
          <c:showCatName val="0"/>
          <c:showSerName val="0"/>
          <c:showPercent val="0"/>
          <c:showBubbleSize val="0"/>
        </c:dLbls>
        <c:gapWidth val="50"/>
        <c:overlap val="100"/>
        <c:axId val="389115432"/>
        <c:axId val="389115824"/>
      </c:barChart>
      <c:catAx>
        <c:axId val="389115432"/>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89115824"/>
        <c:crosses val="autoZero"/>
        <c:auto val="1"/>
        <c:lblAlgn val="ctr"/>
        <c:lblOffset val="100"/>
        <c:noMultiLvlLbl val="0"/>
      </c:catAx>
      <c:valAx>
        <c:axId val="389115824"/>
        <c:scaling>
          <c:orientation val="minMax"/>
        </c:scaling>
        <c:delete val="0"/>
        <c:axPos val="t"/>
        <c:majorGridlines>
          <c:spPr>
            <a:ln w="9525" cap="flat" cmpd="sng" algn="ctr">
              <a:solidFill>
                <a:schemeClr val="tx1">
                  <a:lumMod val="15000"/>
                  <a:lumOff val="85000"/>
                </a:schemeClr>
              </a:solidFill>
              <a:round/>
            </a:ln>
            <a:effectLst/>
          </c:spPr>
        </c:majorGridlines>
        <c:numFmt formatCode="0&quot; &quot;%"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89115432"/>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980263157894737"/>
          <c:y val="3.9145907473309607E-2"/>
          <c:w val="0.84539473684210531"/>
          <c:h val="0.62099644128113884"/>
        </c:manualLayout>
      </c:layout>
      <c:barChart>
        <c:barDir val="col"/>
        <c:grouping val="clustered"/>
        <c:varyColors val="0"/>
        <c:ser>
          <c:idx val="0"/>
          <c:order val="0"/>
          <c:tx>
            <c:strRef>
              <c:f>Sheet1!$B$1</c:f>
              <c:strCache>
                <c:ptCount val="1"/>
                <c:pt idx="0">
                  <c:v>RSR_SE</c:v>
                </c:pt>
              </c:strCache>
            </c:strRef>
          </c:tx>
          <c:spPr>
            <a:solidFill>
              <a:srgbClr val="DA2128"/>
            </a:solidFill>
            <a:ln w="3175">
              <a:solidFill>
                <a:schemeClr val="tx1"/>
              </a:solidFill>
              <a:prstDash val="solid"/>
            </a:ln>
          </c:spPr>
          <c:invertIfNegative val="0"/>
          <c:dPt>
            <c:idx val="0"/>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01-1115-45F2-B829-EE64C26D7E4E}"/>
              </c:ext>
            </c:extLst>
          </c:dPt>
          <c:dPt>
            <c:idx val="1"/>
            <c:invertIfNegative val="0"/>
            <c:bubble3D val="0"/>
            <c:extLst>
              <c:ext xmlns:c16="http://schemas.microsoft.com/office/drawing/2014/chart" uri="{C3380CC4-5D6E-409C-BE32-E72D297353CC}">
                <c16:uniqueId val="{00000002-1115-45F2-B829-EE64C26D7E4E}"/>
              </c:ext>
            </c:extLst>
          </c:dPt>
          <c:dPt>
            <c:idx val="3"/>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04-1115-45F2-B829-EE64C26D7E4E}"/>
              </c:ext>
            </c:extLst>
          </c:dPt>
          <c:dPt>
            <c:idx val="4"/>
            <c:invertIfNegative val="0"/>
            <c:bubble3D val="0"/>
            <c:extLst>
              <c:ext xmlns:c16="http://schemas.microsoft.com/office/drawing/2014/chart" uri="{C3380CC4-5D6E-409C-BE32-E72D297353CC}">
                <c16:uniqueId val="{00000005-1115-45F2-B829-EE64C26D7E4E}"/>
              </c:ext>
            </c:extLst>
          </c:dPt>
          <c:dPt>
            <c:idx val="6"/>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07-1115-45F2-B829-EE64C26D7E4E}"/>
              </c:ext>
            </c:extLst>
          </c:dPt>
          <c:dPt>
            <c:idx val="7"/>
            <c:invertIfNegative val="0"/>
            <c:bubble3D val="0"/>
            <c:extLst>
              <c:ext xmlns:c16="http://schemas.microsoft.com/office/drawing/2014/chart" uri="{C3380CC4-5D6E-409C-BE32-E72D297353CC}">
                <c16:uniqueId val="{00000008-1115-45F2-B829-EE64C26D7E4E}"/>
              </c:ext>
            </c:extLst>
          </c:dPt>
          <c:dPt>
            <c:idx val="9"/>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0A-1115-45F2-B829-EE64C26D7E4E}"/>
              </c:ext>
            </c:extLst>
          </c:dPt>
          <c:dPt>
            <c:idx val="10"/>
            <c:invertIfNegative val="0"/>
            <c:bubble3D val="0"/>
            <c:extLst>
              <c:ext xmlns:c16="http://schemas.microsoft.com/office/drawing/2014/chart" uri="{C3380CC4-5D6E-409C-BE32-E72D297353CC}">
                <c16:uniqueId val="{0000000B-1115-45F2-B829-EE64C26D7E4E}"/>
              </c:ext>
            </c:extLst>
          </c:dPt>
          <c:dPt>
            <c:idx val="12"/>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0D-1115-45F2-B829-EE64C26D7E4E}"/>
              </c:ext>
            </c:extLst>
          </c:dPt>
          <c:dPt>
            <c:idx val="13"/>
            <c:invertIfNegative val="0"/>
            <c:bubble3D val="0"/>
            <c:extLst>
              <c:ext xmlns:c16="http://schemas.microsoft.com/office/drawing/2014/chart" uri="{C3380CC4-5D6E-409C-BE32-E72D297353CC}">
                <c16:uniqueId val="{0000000E-1115-45F2-B829-EE64C26D7E4E}"/>
              </c:ext>
            </c:extLst>
          </c:dPt>
          <c:dPt>
            <c:idx val="15"/>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10-1115-45F2-B829-EE64C26D7E4E}"/>
              </c:ext>
            </c:extLst>
          </c:dPt>
          <c:dPt>
            <c:idx val="16"/>
            <c:invertIfNegative val="0"/>
            <c:bubble3D val="0"/>
            <c:extLst>
              <c:ext xmlns:c16="http://schemas.microsoft.com/office/drawing/2014/chart" uri="{C3380CC4-5D6E-409C-BE32-E72D297353CC}">
                <c16:uniqueId val="{00000011-1115-45F2-B829-EE64C26D7E4E}"/>
              </c:ext>
            </c:extLst>
          </c:dPt>
          <c:dPt>
            <c:idx val="18"/>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13-1115-45F2-B829-EE64C26D7E4E}"/>
              </c:ext>
            </c:extLst>
          </c:dPt>
          <c:dPt>
            <c:idx val="19"/>
            <c:invertIfNegative val="0"/>
            <c:bubble3D val="0"/>
            <c:extLst>
              <c:ext xmlns:c16="http://schemas.microsoft.com/office/drawing/2014/chart" uri="{C3380CC4-5D6E-409C-BE32-E72D297353CC}">
                <c16:uniqueId val="{00000014-1115-45F2-B829-EE64C26D7E4E}"/>
              </c:ext>
            </c:extLst>
          </c:dPt>
          <c:dPt>
            <c:idx val="21"/>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16-1115-45F2-B829-EE64C26D7E4E}"/>
              </c:ext>
            </c:extLst>
          </c:dPt>
          <c:dPt>
            <c:idx val="22"/>
            <c:invertIfNegative val="0"/>
            <c:bubble3D val="0"/>
            <c:extLst>
              <c:ext xmlns:c16="http://schemas.microsoft.com/office/drawing/2014/chart" uri="{C3380CC4-5D6E-409C-BE32-E72D297353CC}">
                <c16:uniqueId val="{00000017-1115-45F2-B829-EE64C26D7E4E}"/>
              </c:ext>
            </c:extLst>
          </c:dPt>
          <c:dPt>
            <c:idx val="24"/>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19-1115-45F2-B829-EE64C26D7E4E}"/>
              </c:ext>
            </c:extLst>
          </c:dPt>
          <c:dPt>
            <c:idx val="25"/>
            <c:invertIfNegative val="0"/>
            <c:bubble3D val="0"/>
            <c:extLst>
              <c:ext xmlns:c16="http://schemas.microsoft.com/office/drawing/2014/chart" uri="{C3380CC4-5D6E-409C-BE32-E72D297353CC}">
                <c16:uniqueId val="{0000001A-1115-45F2-B829-EE64C26D7E4E}"/>
              </c:ext>
            </c:extLst>
          </c:dPt>
          <c:dPt>
            <c:idx val="27"/>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1C-1115-45F2-B829-EE64C26D7E4E}"/>
              </c:ext>
            </c:extLst>
          </c:dPt>
          <c:dPt>
            <c:idx val="28"/>
            <c:invertIfNegative val="0"/>
            <c:bubble3D val="0"/>
            <c:extLst>
              <c:ext xmlns:c16="http://schemas.microsoft.com/office/drawing/2014/chart" uri="{C3380CC4-5D6E-409C-BE32-E72D297353CC}">
                <c16:uniqueId val="{0000001D-1115-45F2-B829-EE64C26D7E4E}"/>
              </c:ext>
            </c:extLst>
          </c:dPt>
          <c:dPt>
            <c:idx val="30"/>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1F-1115-45F2-B829-EE64C26D7E4E}"/>
              </c:ext>
            </c:extLst>
          </c:dPt>
          <c:dPt>
            <c:idx val="31"/>
            <c:invertIfNegative val="0"/>
            <c:bubble3D val="0"/>
            <c:extLst>
              <c:ext xmlns:c16="http://schemas.microsoft.com/office/drawing/2014/chart" uri="{C3380CC4-5D6E-409C-BE32-E72D297353CC}">
                <c16:uniqueId val="{00000020-1115-45F2-B829-EE64C26D7E4E}"/>
              </c:ext>
            </c:extLst>
          </c:dPt>
          <c:dPt>
            <c:idx val="33"/>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22-1115-45F2-B829-EE64C26D7E4E}"/>
              </c:ext>
            </c:extLst>
          </c:dPt>
          <c:dPt>
            <c:idx val="34"/>
            <c:invertIfNegative val="0"/>
            <c:bubble3D val="0"/>
            <c:extLst>
              <c:ext xmlns:c16="http://schemas.microsoft.com/office/drawing/2014/chart" uri="{C3380CC4-5D6E-409C-BE32-E72D297353CC}">
                <c16:uniqueId val="{00000023-1115-45F2-B829-EE64C26D7E4E}"/>
              </c:ext>
            </c:extLst>
          </c:dPt>
          <c:dPt>
            <c:idx val="36"/>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25-1115-45F2-B829-EE64C26D7E4E}"/>
              </c:ext>
            </c:extLst>
          </c:dPt>
          <c:dPt>
            <c:idx val="37"/>
            <c:invertIfNegative val="0"/>
            <c:bubble3D val="0"/>
            <c:extLst>
              <c:ext xmlns:c16="http://schemas.microsoft.com/office/drawing/2014/chart" uri="{C3380CC4-5D6E-409C-BE32-E72D297353CC}">
                <c16:uniqueId val="{00000026-1115-45F2-B829-EE64C26D7E4E}"/>
              </c:ext>
            </c:extLst>
          </c:dPt>
          <c:dPt>
            <c:idx val="39"/>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28-1115-45F2-B829-EE64C26D7E4E}"/>
              </c:ext>
            </c:extLst>
          </c:dPt>
          <c:dPt>
            <c:idx val="40"/>
            <c:invertIfNegative val="0"/>
            <c:bubble3D val="0"/>
            <c:extLst>
              <c:ext xmlns:c16="http://schemas.microsoft.com/office/drawing/2014/chart" uri="{C3380CC4-5D6E-409C-BE32-E72D297353CC}">
                <c16:uniqueId val="{00000029-1115-45F2-B829-EE64C26D7E4E}"/>
              </c:ext>
            </c:extLst>
          </c:dPt>
          <c:dPt>
            <c:idx val="42"/>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2B-1115-45F2-B829-EE64C26D7E4E}"/>
              </c:ext>
            </c:extLst>
          </c:dPt>
          <c:dPt>
            <c:idx val="43"/>
            <c:invertIfNegative val="0"/>
            <c:bubble3D val="0"/>
            <c:extLst>
              <c:ext xmlns:c16="http://schemas.microsoft.com/office/drawing/2014/chart" uri="{C3380CC4-5D6E-409C-BE32-E72D297353CC}">
                <c16:uniqueId val="{0000002C-1115-45F2-B829-EE64C26D7E4E}"/>
              </c:ext>
            </c:extLst>
          </c:dPt>
          <c:dPt>
            <c:idx val="45"/>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2E-1115-45F2-B829-EE64C26D7E4E}"/>
              </c:ext>
            </c:extLst>
          </c:dPt>
          <c:dPt>
            <c:idx val="46"/>
            <c:invertIfNegative val="0"/>
            <c:bubble3D val="0"/>
            <c:extLst>
              <c:ext xmlns:c16="http://schemas.microsoft.com/office/drawing/2014/chart" uri="{C3380CC4-5D6E-409C-BE32-E72D297353CC}">
                <c16:uniqueId val="{0000002F-1115-45F2-B829-EE64C26D7E4E}"/>
              </c:ext>
            </c:extLst>
          </c:dPt>
          <c:dPt>
            <c:idx val="48"/>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31-1115-45F2-B829-EE64C26D7E4E}"/>
              </c:ext>
            </c:extLst>
          </c:dPt>
          <c:dPt>
            <c:idx val="49"/>
            <c:invertIfNegative val="0"/>
            <c:bubble3D val="0"/>
            <c:extLst>
              <c:ext xmlns:c16="http://schemas.microsoft.com/office/drawing/2014/chart" uri="{C3380CC4-5D6E-409C-BE32-E72D297353CC}">
                <c16:uniqueId val="{00000032-1115-45F2-B829-EE64C26D7E4E}"/>
              </c:ext>
            </c:extLst>
          </c:dPt>
          <c:dPt>
            <c:idx val="51"/>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34-1115-45F2-B829-EE64C26D7E4E}"/>
              </c:ext>
            </c:extLst>
          </c:dPt>
          <c:dPt>
            <c:idx val="52"/>
            <c:invertIfNegative val="0"/>
            <c:bubble3D val="0"/>
            <c:extLst>
              <c:ext xmlns:c16="http://schemas.microsoft.com/office/drawing/2014/chart" uri="{C3380CC4-5D6E-409C-BE32-E72D297353CC}">
                <c16:uniqueId val="{00000035-1115-45F2-B829-EE64C26D7E4E}"/>
              </c:ext>
            </c:extLst>
          </c:dPt>
          <c:dPt>
            <c:idx val="54"/>
            <c:invertIfNegative val="0"/>
            <c:bubble3D val="0"/>
            <c:spPr>
              <a:solidFill>
                <a:srgbClr val="FFC000"/>
              </a:solidFill>
              <a:ln w="3175">
                <a:solidFill>
                  <a:schemeClr val="tx1"/>
                </a:solidFill>
                <a:prstDash val="solid"/>
              </a:ln>
            </c:spPr>
            <c:extLst>
              <c:ext xmlns:c16="http://schemas.microsoft.com/office/drawing/2014/chart" uri="{C3380CC4-5D6E-409C-BE32-E72D297353CC}">
                <c16:uniqueId val="{00000037-1115-45F2-B829-EE64C26D7E4E}"/>
              </c:ext>
            </c:extLst>
          </c:dPt>
          <c:dPt>
            <c:idx val="55"/>
            <c:invertIfNegative val="0"/>
            <c:bubble3D val="0"/>
            <c:extLst>
              <c:ext xmlns:c16="http://schemas.microsoft.com/office/drawing/2014/chart" uri="{C3380CC4-5D6E-409C-BE32-E72D297353CC}">
                <c16:uniqueId val="{00000038-1115-45F2-B829-EE64C26D7E4E}"/>
              </c:ext>
            </c:extLst>
          </c:dPt>
          <c:cat>
            <c:strRef>
              <c:f>Sheet1!$A$2:$A$57</c:f>
              <c:strCache>
                <c:ptCount val="55"/>
                <c:pt idx="0">
                  <c:v>ZN štítné žlázy (C73)</c:v>
                </c:pt>
                <c:pt idx="3">
                  <c:v>ZN varlete (C62)</c:v>
                </c:pt>
                <c:pt idx="6">
                  <c:v>ZN prostaty (C61)</c:v>
                </c:pt>
                <c:pt idx="9">
                  <c:v>ZN prsu (C50) u žen</c:v>
                </c:pt>
                <c:pt idx="12">
                  <c:v>zhoubný melanom kůže (C43)</c:v>
                </c:pt>
                <c:pt idx="15">
                  <c:v>ZN dělohy (C54, C55)</c:v>
                </c:pt>
                <c:pt idx="18">
                  <c:v>ZN ledviny (C64)</c:v>
                </c:pt>
                <c:pt idx="21">
                  <c:v>ZN hrdla děložního (C53)</c:v>
                </c:pt>
                <c:pt idx="24">
                  <c:v>ZN močového měchýře (C67)</c:v>
                </c:pt>
                <c:pt idx="27">
                  <c:v>ZN tl. střeva a konečníku (C18–C20)</c:v>
                </c:pt>
                <c:pt idx="30">
                  <c:v>ZN hrtanu (C32)</c:v>
                </c:pt>
                <c:pt idx="33">
                  <c:v>ZN dutiny ústní a hltanu (C00–C14)</c:v>
                </c:pt>
                <c:pt idx="36">
                  <c:v>ZN vaječníku (C56)</c:v>
                </c:pt>
                <c:pt idx="39">
                  <c:v>ZN žaludku (C16)</c:v>
                </c:pt>
                <c:pt idx="42">
                  <c:v>ZN průdušnice a plíce (C33, C34)</c:v>
                </c:pt>
                <c:pt idx="45">
                  <c:v>ZN žlučníku a žluč. cest (C23, C24)</c:v>
                </c:pt>
                <c:pt idx="48">
                  <c:v>ZN jícnu (C15)</c:v>
                </c:pt>
                <c:pt idx="51">
                  <c:v>ZN jater a intrahep. žluč. cest (C22)</c:v>
                </c:pt>
                <c:pt idx="54">
                  <c:v>ZN slinivky břišní (C25)</c:v>
                </c:pt>
              </c:strCache>
            </c:strRef>
          </c:cat>
          <c:val>
            <c:numRef>
              <c:f>Sheet1!$B$2:$B$57</c:f>
              <c:numCache>
                <c:formatCode>0,000</c:formatCode>
                <c:ptCount val="56"/>
                <c:pt idx="0">
                  <c:v>0.96599999999999997</c:v>
                </c:pt>
                <c:pt idx="1">
                  <c:v>0.91800000000000004</c:v>
                </c:pt>
                <c:pt idx="3">
                  <c:v>0.95299999999999996</c:v>
                </c:pt>
                <c:pt idx="4">
                  <c:v>0.96899999999999997</c:v>
                </c:pt>
                <c:pt idx="6">
                  <c:v>0.91100000000000003</c:v>
                </c:pt>
                <c:pt idx="7">
                  <c:v>0.94</c:v>
                </c:pt>
                <c:pt idx="9">
                  <c:v>0.85699999999999998</c:v>
                </c:pt>
                <c:pt idx="10">
                  <c:v>0.85199999999999998</c:v>
                </c:pt>
                <c:pt idx="12">
                  <c:v>0.85499999999999998</c:v>
                </c:pt>
                <c:pt idx="13">
                  <c:v>0.87</c:v>
                </c:pt>
                <c:pt idx="15">
                  <c:v>0.8</c:v>
                </c:pt>
                <c:pt idx="16">
                  <c:v>0.78100000000000003</c:v>
                </c:pt>
                <c:pt idx="18">
                  <c:v>0.69199999999999995</c:v>
                </c:pt>
                <c:pt idx="19">
                  <c:v>0.69899999999999995</c:v>
                </c:pt>
                <c:pt idx="21">
                  <c:v>0.63200000000000001</c:v>
                </c:pt>
                <c:pt idx="22">
                  <c:v>0.56699999999999995</c:v>
                </c:pt>
                <c:pt idx="24">
                  <c:v>0.624</c:v>
                </c:pt>
                <c:pt idx="25">
                  <c:v>0.52700000000000002</c:v>
                </c:pt>
                <c:pt idx="27">
                  <c:v>0.58199999999999996</c:v>
                </c:pt>
                <c:pt idx="28">
                  <c:v>0.59299999999999997</c:v>
                </c:pt>
                <c:pt idx="30">
                  <c:v>0.496</c:v>
                </c:pt>
                <c:pt idx="31">
                  <c:v>0.434</c:v>
                </c:pt>
                <c:pt idx="33">
                  <c:v>0.48799999999999999</c:v>
                </c:pt>
                <c:pt idx="34">
                  <c:v>0.42899999999999999</c:v>
                </c:pt>
                <c:pt idx="36">
                  <c:v>0.40200000000000002</c:v>
                </c:pt>
                <c:pt idx="37">
                  <c:v>0.36899999999999999</c:v>
                </c:pt>
                <c:pt idx="39">
                  <c:v>0.20699999999999999</c:v>
                </c:pt>
                <c:pt idx="40">
                  <c:v>0.20699999999999999</c:v>
                </c:pt>
                <c:pt idx="42">
                  <c:v>0.11</c:v>
                </c:pt>
                <c:pt idx="43">
                  <c:v>0.09</c:v>
                </c:pt>
                <c:pt idx="45">
                  <c:v>0.108</c:v>
                </c:pt>
                <c:pt idx="46">
                  <c:v>0.113</c:v>
                </c:pt>
                <c:pt idx="48">
                  <c:v>9.6000000000000002E-2</c:v>
                </c:pt>
                <c:pt idx="49">
                  <c:v>8.2000000000000003E-2</c:v>
                </c:pt>
                <c:pt idx="51">
                  <c:v>5.8999999999999997E-2</c:v>
                </c:pt>
                <c:pt idx="52">
                  <c:v>8.1000000000000003E-2</c:v>
                </c:pt>
                <c:pt idx="54">
                  <c:v>5.3999999999999999E-2</c:v>
                </c:pt>
                <c:pt idx="55">
                  <c:v>5.8999999999999997E-2</c:v>
                </c:pt>
              </c:numCache>
            </c:numRef>
          </c:val>
          <c:extLst>
            <c:ext xmlns:c16="http://schemas.microsoft.com/office/drawing/2014/chart" uri="{C3380CC4-5D6E-409C-BE32-E72D297353CC}">
              <c16:uniqueId val="{00000039-1115-45F2-B829-EE64C26D7E4E}"/>
            </c:ext>
          </c:extLst>
        </c:ser>
        <c:dLbls>
          <c:showLegendKey val="0"/>
          <c:showVal val="0"/>
          <c:showCatName val="0"/>
          <c:showSerName val="0"/>
          <c:showPercent val="0"/>
          <c:showBubbleSize val="0"/>
        </c:dLbls>
        <c:gapWidth val="0"/>
        <c:axId val="433071360"/>
        <c:axId val="433062736"/>
      </c:barChart>
      <c:lineChart>
        <c:grouping val="standard"/>
        <c:varyColors val="0"/>
        <c:ser>
          <c:idx val="3"/>
          <c:order val="1"/>
          <c:tx>
            <c:strRef>
              <c:f>Sheet1!$C$1</c:f>
              <c:strCache>
                <c:ptCount val="1"/>
                <c:pt idx="0">
                  <c:v>RSR_low</c:v>
                </c:pt>
              </c:strCache>
            </c:strRef>
          </c:tx>
          <c:spPr>
            <a:ln w="19050">
              <a:noFill/>
            </a:ln>
          </c:spPr>
          <c:marker>
            <c:symbol val="dash"/>
            <c:size val="4"/>
            <c:spPr>
              <a:solidFill>
                <a:srgbClr val="000000"/>
              </a:solidFill>
              <a:ln>
                <a:solidFill>
                  <a:srgbClr val="000000"/>
                </a:solidFill>
                <a:prstDash val="solid"/>
              </a:ln>
            </c:spPr>
          </c:marker>
          <c:cat>
            <c:strRef>
              <c:f>Sheet1!$A$2:$A$57</c:f>
              <c:strCache>
                <c:ptCount val="55"/>
                <c:pt idx="0">
                  <c:v>ZN štítné žlázy (C73)</c:v>
                </c:pt>
                <c:pt idx="3">
                  <c:v>ZN varlete (C62)</c:v>
                </c:pt>
                <c:pt idx="6">
                  <c:v>ZN prostaty (C61)</c:v>
                </c:pt>
                <c:pt idx="9">
                  <c:v>ZN prsu (C50) u žen</c:v>
                </c:pt>
                <c:pt idx="12">
                  <c:v>zhoubný melanom kůže (C43)</c:v>
                </c:pt>
                <c:pt idx="15">
                  <c:v>ZN dělohy (C54, C55)</c:v>
                </c:pt>
                <c:pt idx="18">
                  <c:v>ZN ledviny (C64)</c:v>
                </c:pt>
                <c:pt idx="21">
                  <c:v>ZN hrdla děložního (C53)</c:v>
                </c:pt>
                <c:pt idx="24">
                  <c:v>ZN močového měchýře (C67)</c:v>
                </c:pt>
                <c:pt idx="27">
                  <c:v>ZN tl. střeva a konečníku (C18–C20)</c:v>
                </c:pt>
                <c:pt idx="30">
                  <c:v>ZN hrtanu (C32)</c:v>
                </c:pt>
                <c:pt idx="33">
                  <c:v>ZN dutiny ústní a hltanu (C00–C14)</c:v>
                </c:pt>
                <c:pt idx="36">
                  <c:v>ZN vaječníku (C56)</c:v>
                </c:pt>
                <c:pt idx="39">
                  <c:v>ZN žaludku (C16)</c:v>
                </c:pt>
                <c:pt idx="42">
                  <c:v>ZN průdušnice a plíce (C33, C34)</c:v>
                </c:pt>
                <c:pt idx="45">
                  <c:v>ZN žlučníku a žluč. cest (C23, C24)</c:v>
                </c:pt>
                <c:pt idx="48">
                  <c:v>ZN jícnu (C15)</c:v>
                </c:pt>
                <c:pt idx="51">
                  <c:v>ZN jater a intrahep. žluč. cest (C22)</c:v>
                </c:pt>
                <c:pt idx="54">
                  <c:v>ZN slinivky břišní (C25)</c:v>
                </c:pt>
              </c:strCache>
            </c:strRef>
          </c:cat>
          <c:val>
            <c:numRef>
              <c:f>Sheet1!$C$2:$C$57</c:f>
              <c:numCache>
                <c:formatCode>0,000</c:formatCode>
                <c:ptCount val="56"/>
                <c:pt idx="0">
                  <c:v>0.95499999999999996</c:v>
                </c:pt>
                <c:pt idx="1">
                  <c:v>0.78500000000000003</c:v>
                </c:pt>
                <c:pt idx="3">
                  <c:v>0.94</c:v>
                </c:pt>
                <c:pt idx="4">
                  <c:v>0.85</c:v>
                </c:pt>
                <c:pt idx="6">
                  <c:v>0.90400000000000003</c:v>
                </c:pt>
                <c:pt idx="7">
                  <c:v>0.89300000000000002</c:v>
                </c:pt>
                <c:pt idx="9">
                  <c:v>0.85099999999999998</c:v>
                </c:pt>
                <c:pt idx="10">
                  <c:v>0.79800000000000004</c:v>
                </c:pt>
                <c:pt idx="12">
                  <c:v>0.84299999999999997</c:v>
                </c:pt>
                <c:pt idx="13">
                  <c:v>0.77800000000000002</c:v>
                </c:pt>
                <c:pt idx="15">
                  <c:v>0.78800000000000003</c:v>
                </c:pt>
                <c:pt idx="16">
                  <c:v>0.68600000000000005</c:v>
                </c:pt>
                <c:pt idx="18">
                  <c:v>0.68100000000000005</c:v>
                </c:pt>
                <c:pt idx="19">
                  <c:v>0.60599999999999998</c:v>
                </c:pt>
                <c:pt idx="21">
                  <c:v>0.61599999999999999</c:v>
                </c:pt>
                <c:pt idx="22">
                  <c:v>0.41899999999999998</c:v>
                </c:pt>
                <c:pt idx="24">
                  <c:v>0.61</c:v>
                </c:pt>
                <c:pt idx="25">
                  <c:v>0.42199999999999999</c:v>
                </c:pt>
                <c:pt idx="27">
                  <c:v>0.57499999999999996</c:v>
                </c:pt>
                <c:pt idx="28">
                  <c:v>0.53600000000000003</c:v>
                </c:pt>
                <c:pt idx="30">
                  <c:v>0.47</c:v>
                </c:pt>
                <c:pt idx="31">
                  <c:v>0.26200000000000001</c:v>
                </c:pt>
                <c:pt idx="33">
                  <c:v>0.47299999999999998</c:v>
                </c:pt>
                <c:pt idx="34">
                  <c:v>0.30499999999999999</c:v>
                </c:pt>
                <c:pt idx="36">
                  <c:v>0.38700000000000001</c:v>
                </c:pt>
                <c:pt idx="37">
                  <c:v>0.253</c:v>
                </c:pt>
                <c:pt idx="39">
                  <c:v>0.19500000000000001</c:v>
                </c:pt>
                <c:pt idx="40">
                  <c:v>0.128</c:v>
                </c:pt>
                <c:pt idx="42">
                  <c:v>0.105</c:v>
                </c:pt>
                <c:pt idx="43">
                  <c:v>6.3E-2</c:v>
                </c:pt>
                <c:pt idx="45">
                  <c:v>9.6000000000000002E-2</c:v>
                </c:pt>
                <c:pt idx="46">
                  <c:v>4.9000000000000002E-2</c:v>
                </c:pt>
                <c:pt idx="48">
                  <c:v>8.4000000000000005E-2</c:v>
                </c:pt>
                <c:pt idx="49">
                  <c:v>2.1999999999999999E-2</c:v>
                </c:pt>
                <c:pt idx="51">
                  <c:v>0.05</c:v>
                </c:pt>
                <c:pt idx="52">
                  <c:v>0.04</c:v>
                </c:pt>
                <c:pt idx="54">
                  <c:v>4.9000000000000002E-2</c:v>
                </c:pt>
                <c:pt idx="55">
                  <c:v>2.3E-2</c:v>
                </c:pt>
              </c:numCache>
            </c:numRef>
          </c:val>
          <c:smooth val="0"/>
          <c:extLst>
            <c:ext xmlns:c16="http://schemas.microsoft.com/office/drawing/2014/chart" uri="{C3380CC4-5D6E-409C-BE32-E72D297353CC}">
              <c16:uniqueId val="{0000003A-1115-45F2-B829-EE64C26D7E4E}"/>
            </c:ext>
          </c:extLst>
        </c:ser>
        <c:ser>
          <c:idx val="4"/>
          <c:order val="2"/>
          <c:tx>
            <c:strRef>
              <c:f>Sheet1!$D$1</c:f>
              <c:strCache>
                <c:ptCount val="1"/>
                <c:pt idx="0">
                  <c:v>RSR_upp</c:v>
                </c:pt>
              </c:strCache>
            </c:strRef>
          </c:tx>
          <c:spPr>
            <a:ln w="19050">
              <a:noFill/>
            </a:ln>
          </c:spPr>
          <c:marker>
            <c:symbol val="dash"/>
            <c:size val="4"/>
            <c:spPr>
              <a:solidFill>
                <a:srgbClr val="000000"/>
              </a:solidFill>
              <a:ln>
                <a:solidFill>
                  <a:srgbClr val="000000"/>
                </a:solidFill>
                <a:prstDash val="solid"/>
              </a:ln>
            </c:spPr>
          </c:marker>
          <c:cat>
            <c:strRef>
              <c:f>Sheet1!$A$2:$A$57</c:f>
              <c:strCache>
                <c:ptCount val="55"/>
                <c:pt idx="0">
                  <c:v>ZN štítné žlázy (C73)</c:v>
                </c:pt>
                <c:pt idx="3">
                  <c:v>ZN varlete (C62)</c:v>
                </c:pt>
                <c:pt idx="6">
                  <c:v>ZN prostaty (C61)</c:v>
                </c:pt>
                <c:pt idx="9">
                  <c:v>ZN prsu (C50) u žen</c:v>
                </c:pt>
                <c:pt idx="12">
                  <c:v>zhoubný melanom kůže (C43)</c:v>
                </c:pt>
                <c:pt idx="15">
                  <c:v>ZN dělohy (C54, C55)</c:v>
                </c:pt>
                <c:pt idx="18">
                  <c:v>ZN ledviny (C64)</c:v>
                </c:pt>
                <c:pt idx="21">
                  <c:v>ZN hrdla děložního (C53)</c:v>
                </c:pt>
                <c:pt idx="24">
                  <c:v>ZN močového měchýře (C67)</c:v>
                </c:pt>
                <c:pt idx="27">
                  <c:v>ZN tl. střeva a konečníku (C18–C20)</c:v>
                </c:pt>
                <c:pt idx="30">
                  <c:v>ZN hrtanu (C32)</c:v>
                </c:pt>
                <c:pt idx="33">
                  <c:v>ZN dutiny ústní a hltanu (C00–C14)</c:v>
                </c:pt>
                <c:pt idx="36">
                  <c:v>ZN vaječníku (C56)</c:v>
                </c:pt>
                <c:pt idx="39">
                  <c:v>ZN žaludku (C16)</c:v>
                </c:pt>
                <c:pt idx="42">
                  <c:v>ZN průdušnice a plíce (C33, C34)</c:v>
                </c:pt>
                <c:pt idx="45">
                  <c:v>ZN žlučníku a žluč. cest (C23, C24)</c:v>
                </c:pt>
                <c:pt idx="48">
                  <c:v>ZN jícnu (C15)</c:v>
                </c:pt>
                <c:pt idx="51">
                  <c:v>ZN jater a intrahep. žluč. cest (C22)</c:v>
                </c:pt>
                <c:pt idx="54">
                  <c:v>ZN slinivky břišní (C25)</c:v>
                </c:pt>
              </c:strCache>
            </c:strRef>
          </c:cat>
          <c:val>
            <c:numRef>
              <c:f>Sheet1!$D$2:$D$57</c:f>
              <c:numCache>
                <c:formatCode>0,000</c:formatCode>
                <c:ptCount val="56"/>
                <c:pt idx="0">
                  <c:v>0.97399999999999998</c:v>
                </c:pt>
                <c:pt idx="1">
                  <c:v>0.98599999999999999</c:v>
                </c:pt>
                <c:pt idx="3">
                  <c:v>0.96199999999999997</c:v>
                </c:pt>
                <c:pt idx="4">
                  <c:v>1</c:v>
                </c:pt>
                <c:pt idx="6">
                  <c:v>0.91700000000000004</c:v>
                </c:pt>
                <c:pt idx="7">
                  <c:v>0.98099999999999998</c:v>
                </c:pt>
                <c:pt idx="9">
                  <c:v>0.86299999999999999</c:v>
                </c:pt>
                <c:pt idx="10">
                  <c:v>0.89700000000000002</c:v>
                </c:pt>
                <c:pt idx="12">
                  <c:v>0.86599999999999999</c:v>
                </c:pt>
                <c:pt idx="13">
                  <c:v>0.93799999999999994</c:v>
                </c:pt>
                <c:pt idx="15">
                  <c:v>0.81100000000000005</c:v>
                </c:pt>
                <c:pt idx="16">
                  <c:v>0.85599999999999998</c:v>
                </c:pt>
                <c:pt idx="18">
                  <c:v>0.70199999999999996</c:v>
                </c:pt>
                <c:pt idx="19">
                  <c:v>0.77600000000000002</c:v>
                </c:pt>
                <c:pt idx="21">
                  <c:v>0.64800000000000002</c:v>
                </c:pt>
                <c:pt idx="22">
                  <c:v>0.70199999999999996</c:v>
                </c:pt>
                <c:pt idx="24">
                  <c:v>0.63700000000000001</c:v>
                </c:pt>
                <c:pt idx="25">
                  <c:v>0.63</c:v>
                </c:pt>
                <c:pt idx="27">
                  <c:v>0.58899999999999997</c:v>
                </c:pt>
                <c:pt idx="28">
                  <c:v>0.64700000000000002</c:v>
                </c:pt>
                <c:pt idx="30">
                  <c:v>0.52100000000000002</c:v>
                </c:pt>
                <c:pt idx="31">
                  <c:v>0.61399999999999999</c:v>
                </c:pt>
                <c:pt idx="33">
                  <c:v>0.503</c:v>
                </c:pt>
                <c:pt idx="34">
                  <c:v>0.55300000000000005</c:v>
                </c:pt>
                <c:pt idx="36">
                  <c:v>0.41699999999999998</c:v>
                </c:pt>
                <c:pt idx="37">
                  <c:v>0.48099999999999998</c:v>
                </c:pt>
                <c:pt idx="39">
                  <c:v>0.219</c:v>
                </c:pt>
                <c:pt idx="40">
                  <c:v>0.30199999999999999</c:v>
                </c:pt>
                <c:pt idx="42">
                  <c:v>0.114</c:v>
                </c:pt>
                <c:pt idx="43">
                  <c:v>0.124</c:v>
                </c:pt>
                <c:pt idx="45">
                  <c:v>0.12</c:v>
                </c:pt>
                <c:pt idx="46">
                  <c:v>0.217</c:v>
                </c:pt>
                <c:pt idx="48">
                  <c:v>0.109</c:v>
                </c:pt>
                <c:pt idx="49">
                  <c:v>0.22900000000000001</c:v>
                </c:pt>
                <c:pt idx="51">
                  <c:v>6.8000000000000005E-2</c:v>
                </c:pt>
                <c:pt idx="52">
                  <c:v>0.17100000000000001</c:v>
                </c:pt>
                <c:pt idx="54">
                  <c:v>0.06</c:v>
                </c:pt>
                <c:pt idx="55">
                  <c:v>0.11700000000000001</c:v>
                </c:pt>
              </c:numCache>
            </c:numRef>
          </c:val>
          <c:smooth val="0"/>
          <c:extLst>
            <c:ext xmlns:c16="http://schemas.microsoft.com/office/drawing/2014/chart" uri="{C3380CC4-5D6E-409C-BE32-E72D297353CC}">
              <c16:uniqueId val="{0000003B-1115-45F2-B829-EE64C26D7E4E}"/>
            </c:ext>
          </c:extLst>
        </c:ser>
        <c:dLbls>
          <c:showLegendKey val="0"/>
          <c:showVal val="0"/>
          <c:showCatName val="0"/>
          <c:showSerName val="0"/>
          <c:showPercent val="0"/>
          <c:showBubbleSize val="0"/>
        </c:dLbls>
        <c:hiLowLines>
          <c:spPr>
            <a:ln w="12700">
              <a:solidFill>
                <a:schemeClr val="tx1"/>
              </a:solidFill>
              <a:prstDash val="solid"/>
            </a:ln>
          </c:spPr>
        </c:hiLowLines>
        <c:marker val="1"/>
        <c:smooth val="0"/>
        <c:axId val="433071360"/>
        <c:axId val="433062736"/>
      </c:lineChart>
      <c:catAx>
        <c:axId val="433071360"/>
        <c:scaling>
          <c:orientation val="minMax"/>
        </c:scaling>
        <c:delete val="0"/>
        <c:axPos val="b"/>
        <c:numFmt formatCode="General" sourceLinked="1"/>
        <c:majorTickMark val="none"/>
        <c:minorTickMark val="none"/>
        <c:tickLblPos val="nextTo"/>
        <c:spPr>
          <a:ln w="3175">
            <a:solidFill>
              <a:schemeClr val="tx1"/>
            </a:solidFill>
            <a:prstDash val="solid"/>
          </a:ln>
        </c:spPr>
        <c:txPr>
          <a:bodyPr rot="-3600000" vert="horz"/>
          <a:lstStyle/>
          <a:p>
            <a:pPr>
              <a:defRPr sz="1200" b="0" i="0" u="none" strike="noStrike" baseline="0">
                <a:solidFill>
                  <a:schemeClr val="tx1"/>
                </a:solidFill>
                <a:latin typeface="+mn-lt"/>
                <a:ea typeface="Arial"/>
                <a:cs typeface="Arial"/>
              </a:defRPr>
            </a:pPr>
            <a:endParaRPr lang="cs-CZ"/>
          </a:p>
        </c:txPr>
        <c:crossAx val="433062736"/>
        <c:crosses val="autoZero"/>
        <c:auto val="1"/>
        <c:lblAlgn val="ctr"/>
        <c:lblOffset val="0"/>
        <c:tickLblSkip val="1"/>
        <c:tickMarkSkip val="1"/>
        <c:noMultiLvlLbl val="0"/>
      </c:catAx>
      <c:valAx>
        <c:axId val="433062736"/>
        <c:scaling>
          <c:orientation val="minMax"/>
          <c:max val="1"/>
        </c:scaling>
        <c:delete val="0"/>
        <c:axPos val="l"/>
        <c:numFmt formatCode="0\ %" sourceLinked="0"/>
        <c:majorTickMark val="out"/>
        <c:minorTickMark val="none"/>
        <c:tickLblPos val="nextTo"/>
        <c:spPr>
          <a:ln w="3175">
            <a:solidFill>
              <a:schemeClr val="tx1"/>
            </a:solidFill>
            <a:prstDash val="solid"/>
          </a:ln>
        </c:spPr>
        <c:txPr>
          <a:bodyPr rot="0" vert="horz"/>
          <a:lstStyle/>
          <a:p>
            <a:pPr>
              <a:defRPr sz="1200" b="0" i="0" u="none" strike="noStrike" baseline="0">
                <a:solidFill>
                  <a:schemeClr val="tx1"/>
                </a:solidFill>
                <a:latin typeface="+mn-lt"/>
                <a:ea typeface="Arial"/>
                <a:cs typeface="Arial"/>
              </a:defRPr>
            </a:pPr>
            <a:endParaRPr lang="cs-CZ"/>
          </a:p>
        </c:txPr>
        <c:crossAx val="433071360"/>
        <c:crosses val="autoZero"/>
        <c:crossBetween val="between"/>
      </c:valAx>
      <c:spPr>
        <a:noFill/>
        <a:ln w="25399">
          <a:noFill/>
        </a:ln>
      </c:spPr>
    </c:plotArea>
    <c:plotVisOnly val="1"/>
    <c:dispBlanksAs val="gap"/>
    <c:showDLblsOverMax val="0"/>
  </c:chart>
  <c:spPr>
    <a:noFill/>
    <a:ln>
      <a:noFill/>
    </a:ln>
  </c:spPr>
  <c:txPr>
    <a:bodyPr/>
    <a:lstStyle/>
    <a:p>
      <a:pPr>
        <a:defRPr sz="1875" b="1" i="0" u="none" strike="noStrike" baseline="0">
          <a:solidFill>
            <a:schemeClr val="tx1"/>
          </a:solidFill>
          <a:latin typeface="Arial"/>
          <a:ea typeface="Arial"/>
          <a:cs typeface="Arial"/>
        </a:defRPr>
      </a:pPr>
      <a:endParaRPr lang="cs-CZ"/>
    </a:p>
  </c:txPr>
  <c:externalData r:id="rId1">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800939375530378E-2"/>
          <c:y val="6.6257990207049394E-2"/>
          <c:w val="0.87808003602436613"/>
          <c:h val="0.87340381065714456"/>
        </c:manualLayout>
      </c:layout>
      <c:barChart>
        <c:barDir val="bar"/>
        <c:grouping val="clustered"/>
        <c:varyColors val="0"/>
        <c:ser>
          <c:idx val="0"/>
          <c:order val="0"/>
          <c:tx>
            <c:strRef>
              <c:f>List1!$B$1</c:f>
              <c:strCache>
                <c:ptCount val="1"/>
                <c:pt idx="0">
                  <c:v>2018</c:v>
                </c:pt>
              </c:strCache>
            </c:strRef>
          </c:tx>
          <c:spPr>
            <a:solidFill>
              <a:srgbClr val="B34A4F"/>
            </a:solidFill>
            <a:ln>
              <a:noFill/>
            </a:ln>
            <a:effectLst/>
          </c:spPr>
          <c:invertIfNegative val="0"/>
          <c:dLbls>
            <c:numFmt formatCode="#,##0.00_ ;[Red]\-#,##0.00\ " sourceLinked="0"/>
            <c:spPr>
              <a:noFill/>
              <a:ln>
                <a:noFill/>
              </a:ln>
              <a:effectLst/>
            </c:spPr>
            <c:txPr>
              <a:bodyPr wrap="square" lIns="38100" tIns="19050" rIns="38100" bIns="19050" anchor="ctr">
                <a:spAutoFit/>
              </a:bodyPr>
              <a:lstStyle/>
              <a:p>
                <a:pPr>
                  <a:defRPr sz="900"/>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List1!$A$2:$A$18</c:f>
              <c:numCache>
                <c:formatCode>General</c:formatCode>
                <c:ptCount val="17"/>
              </c:numCache>
            </c:numRef>
          </c:cat>
          <c:val>
            <c:numRef>
              <c:f>List1!$B$2:$B$18</c:f>
              <c:numCache>
                <c:formatCode>#\ ##0.00_ ;[Red]\-#\ ##0.00\ </c:formatCode>
                <c:ptCount val="17"/>
                <c:pt idx="0">
                  <c:v>2.6799824461214166</c:v>
                </c:pt>
                <c:pt idx="1">
                  <c:v>3.2511240307378455</c:v>
                </c:pt>
                <c:pt idx="2">
                  <c:v>3.2883020732960633</c:v>
                </c:pt>
                <c:pt idx="3">
                  <c:v>3.3574723850754635</c:v>
                </c:pt>
                <c:pt idx="4">
                  <c:v>3.3676916572515805</c:v>
                </c:pt>
                <c:pt idx="5">
                  <c:v>3.4935955878137497</c:v>
                </c:pt>
                <c:pt idx="6">
                  <c:v>3.5185840042120806</c:v>
                </c:pt>
                <c:pt idx="7">
                  <c:v>3.7839487284530104</c:v>
                </c:pt>
                <c:pt idx="8">
                  <c:v>3.9098715167937566</c:v>
                </c:pt>
                <c:pt idx="9">
                  <c:v>3.9464789737478245</c:v>
                </c:pt>
                <c:pt idx="10">
                  <c:v>3.9483757231042098</c:v>
                </c:pt>
                <c:pt idx="11">
                  <c:v>3.9983007304757301</c:v>
                </c:pt>
                <c:pt idx="12">
                  <c:v>4.2871978130943136</c:v>
                </c:pt>
                <c:pt idx="13">
                  <c:v>4.5143008342126212</c:v>
                </c:pt>
                <c:pt idx="14">
                  <c:v>4.6554864372421934</c:v>
                </c:pt>
                <c:pt idx="15">
                  <c:v>6.7218799943345742</c:v>
                </c:pt>
                <c:pt idx="16">
                  <c:v>8.6126282863779462</c:v>
                </c:pt>
              </c:numCache>
            </c:numRef>
          </c:val>
          <c:extLst>
            <c:ext xmlns:c16="http://schemas.microsoft.com/office/drawing/2014/chart" uri="{C3380CC4-5D6E-409C-BE32-E72D297353CC}">
              <c16:uniqueId val="{00000000-C9A9-4300-BC4A-A9AE27B4F0A4}"/>
            </c:ext>
          </c:extLst>
        </c:ser>
        <c:ser>
          <c:idx val="1"/>
          <c:order val="1"/>
          <c:tx>
            <c:strRef>
              <c:f>List1!$C$1</c:f>
              <c:strCache>
                <c:ptCount val="1"/>
                <c:pt idx="0">
                  <c:v>2017</c:v>
                </c:pt>
              </c:strCache>
            </c:strRef>
          </c:tx>
          <c:spPr>
            <a:solidFill>
              <a:schemeClr val="bg1">
                <a:lumMod val="75000"/>
              </a:schemeClr>
            </a:solidFill>
            <a:ln>
              <a:noFill/>
            </a:ln>
            <a:effectLst/>
          </c:spPr>
          <c:invertIfNegative val="0"/>
          <c:dLbls>
            <c:numFmt formatCode="#,##0.00_ ;[Red]\-#,##0.00\ " sourceLinked="0"/>
            <c:spPr>
              <a:noFill/>
              <a:ln>
                <a:noFill/>
              </a:ln>
              <a:effectLst/>
            </c:spPr>
            <c:txPr>
              <a:bodyPr wrap="square" lIns="38100" tIns="19050" rIns="38100" bIns="19050" anchor="ctr">
                <a:spAutoFit/>
              </a:bodyPr>
              <a:lstStyle/>
              <a:p>
                <a:pPr>
                  <a:defRPr sz="900"/>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List1!$A$2:$A$18</c:f>
              <c:numCache>
                <c:formatCode>General</c:formatCode>
                <c:ptCount val="17"/>
              </c:numCache>
            </c:numRef>
          </c:cat>
          <c:val>
            <c:numRef>
              <c:f>List1!$C$2:$C$18</c:f>
              <c:numCache>
                <c:formatCode>#\ ##0.00_ ;[Red]\-#\ ##0.00\ </c:formatCode>
                <c:ptCount val="17"/>
                <c:pt idx="0">
                  <c:v>2.7637467465226453</c:v>
                </c:pt>
                <c:pt idx="1">
                  <c:v>3.1305985310320317</c:v>
                </c:pt>
                <c:pt idx="2">
                  <c:v>3.2429304918469954</c:v>
                </c:pt>
                <c:pt idx="3">
                  <c:v>3.2569543299085573</c:v>
                </c:pt>
                <c:pt idx="4">
                  <c:v>3.3706533270847845</c:v>
                </c:pt>
                <c:pt idx="5">
                  <c:v>3.5143407312561856</c:v>
                </c:pt>
                <c:pt idx="6">
                  <c:v>3.5333152977003772</c:v>
                </c:pt>
                <c:pt idx="7">
                  <c:v>3.7155233041561835</c:v>
                </c:pt>
                <c:pt idx="8">
                  <c:v>3.9602442580660995</c:v>
                </c:pt>
                <c:pt idx="9">
                  <c:v>3.8550564501935036</c:v>
                </c:pt>
                <c:pt idx="10">
                  <c:v>4.0268683812178372</c:v>
                </c:pt>
                <c:pt idx="11">
                  <c:v>3.9673257541056546</c:v>
                </c:pt>
                <c:pt idx="12">
                  <c:v>4.1087052285385814</c:v>
                </c:pt>
                <c:pt idx="13">
                  <c:v>4.4598389860590517</c:v>
                </c:pt>
                <c:pt idx="14">
                  <c:v>4.6956335432804668</c:v>
                </c:pt>
                <c:pt idx="15">
                  <c:v>6.7164299522551332</c:v>
                </c:pt>
                <c:pt idx="16">
                  <c:v>8.5448173423054357</c:v>
                </c:pt>
              </c:numCache>
            </c:numRef>
          </c:val>
          <c:extLst>
            <c:ext xmlns:c16="http://schemas.microsoft.com/office/drawing/2014/chart" uri="{C3380CC4-5D6E-409C-BE32-E72D297353CC}">
              <c16:uniqueId val="{00000001-C9A9-4300-BC4A-A9AE27B4F0A4}"/>
            </c:ext>
          </c:extLst>
        </c:ser>
        <c:dLbls>
          <c:showLegendKey val="0"/>
          <c:showVal val="0"/>
          <c:showCatName val="0"/>
          <c:showSerName val="0"/>
          <c:showPercent val="0"/>
          <c:showBubbleSize val="0"/>
        </c:dLbls>
        <c:gapWidth val="150"/>
        <c:axId val="1581557136"/>
        <c:axId val="1581553328"/>
      </c:barChart>
      <c:catAx>
        <c:axId val="1581557136"/>
        <c:scaling>
          <c:orientation val="minMax"/>
        </c:scaling>
        <c:delete val="0"/>
        <c:axPos val="r"/>
        <c:numFmt formatCode="General" sourceLinked="1"/>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1581553328"/>
        <c:crosses val="autoZero"/>
        <c:auto val="1"/>
        <c:lblAlgn val="ctr"/>
        <c:lblOffset val="100"/>
        <c:noMultiLvlLbl val="0"/>
      </c:catAx>
      <c:valAx>
        <c:axId val="1581553328"/>
        <c:scaling>
          <c:orientation val="maxMin"/>
        </c:scaling>
        <c:delete val="0"/>
        <c:axPos val="b"/>
        <c:majorGridlines/>
        <c:numFmt formatCode="#,##0.00" sourceLinked="0"/>
        <c:majorTickMark val="none"/>
        <c:minorTickMark val="none"/>
        <c:tickLblPos val="nextTo"/>
        <c:crossAx val="1581557136"/>
        <c:crosses val="autoZero"/>
        <c:crossBetween val="between"/>
      </c:valAx>
      <c:spPr>
        <a:noFill/>
        <a:ln>
          <a:solidFill>
            <a:schemeClr val="bg2">
              <a:lumMod val="50000"/>
              <a:lumOff val="50000"/>
            </a:schemeClr>
          </a:solid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1">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0800939375530378E-2"/>
          <c:y val="6.6257990207049394E-2"/>
          <c:w val="0.87808003602436613"/>
          <c:h val="0.87340381065714456"/>
        </c:manualLayout>
      </c:layout>
      <c:barChart>
        <c:barDir val="bar"/>
        <c:grouping val="clustered"/>
        <c:varyColors val="0"/>
        <c:ser>
          <c:idx val="0"/>
          <c:order val="0"/>
          <c:tx>
            <c:strRef>
              <c:f>List1!$B$1</c:f>
              <c:strCache>
                <c:ptCount val="1"/>
                <c:pt idx="0">
                  <c:v>2018</c:v>
                </c:pt>
              </c:strCache>
            </c:strRef>
          </c:tx>
          <c:spPr>
            <a:solidFill>
              <a:srgbClr val="B04C4E"/>
            </a:solidFill>
            <a:ln>
              <a:noFill/>
            </a:ln>
            <a:effectLst/>
          </c:spPr>
          <c:invertIfNegative val="0"/>
          <c:dLbls>
            <c:numFmt formatCode="#,##0.00_ ;[Red]\-#,##0.00\ " sourceLinked="0"/>
            <c:spPr>
              <a:noFill/>
              <a:ln>
                <a:noFill/>
              </a:ln>
              <a:effectLst/>
            </c:spPr>
            <c:txPr>
              <a:bodyPr wrap="square" lIns="38100" tIns="19050" rIns="38100" bIns="19050" anchor="ctr">
                <a:spAutoFit/>
              </a:bodyPr>
              <a:lstStyle/>
              <a:p>
                <a:pPr>
                  <a:defRPr sz="900"/>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List1!$A$2:$A$18</c:f>
              <c:numCache>
                <c:formatCode>General</c:formatCode>
                <c:ptCount val="17"/>
              </c:numCache>
            </c:numRef>
          </c:cat>
          <c:val>
            <c:numRef>
              <c:f>List1!$B$2:$B$18</c:f>
              <c:numCache>
                <c:formatCode>#\ ##0.00_ ;[Red]\-#\ ##0.00\ </c:formatCode>
                <c:ptCount val="17"/>
                <c:pt idx="0">
                  <c:v>4.3112896505498093E-2</c:v>
                </c:pt>
                <c:pt idx="1">
                  <c:v>7.9428787862239433E-2</c:v>
                </c:pt>
                <c:pt idx="2">
                  <c:v>8.6735447515845374E-2</c:v>
                </c:pt>
                <c:pt idx="3">
                  <c:v>9.3380462258120744E-2</c:v>
                </c:pt>
                <c:pt idx="4">
                  <c:v>0.11263186413126303</c:v>
                </c:pt>
                <c:pt idx="5">
                  <c:v>0.11666933754917606</c:v>
                </c:pt>
                <c:pt idx="6">
                  <c:v>0.12170995108001628</c:v>
                </c:pt>
                <c:pt idx="7">
                  <c:v>0.1234386044017646</c:v>
                </c:pt>
                <c:pt idx="8">
                  <c:v>0.124325148961263</c:v>
                </c:pt>
                <c:pt idx="9">
                  <c:v>0.13626170950142399</c:v>
                </c:pt>
                <c:pt idx="10">
                  <c:v>0.13842298213040502</c:v>
                </c:pt>
                <c:pt idx="11">
                  <c:v>0.16173990714733644</c:v>
                </c:pt>
                <c:pt idx="12">
                  <c:v>0.17624367926799905</c:v>
                </c:pt>
                <c:pt idx="13">
                  <c:v>0.17763357769725763</c:v>
                </c:pt>
                <c:pt idx="14">
                  <c:v>0.18853941745209576</c:v>
                </c:pt>
                <c:pt idx="15">
                  <c:v>0.22944723084992893</c:v>
                </c:pt>
                <c:pt idx="16">
                  <c:v>0.25844359347800194</c:v>
                </c:pt>
              </c:numCache>
            </c:numRef>
          </c:val>
          <c:extLst>
            <c:ext xmlns:c16="http://schemas.microsoft.com/office/drawing/2014/chart" uri="{C3380CC4-5D6E-409C-BE32-E72D297353CC}">
              <c16:uniqueId val="{00000000-EEF7-4BB5-B1E2-E7C37C78D3A3}"/>
            </c:ext>
          </c:extLst>
        </c:ser>
        <c:ser>
          <c:idx val="1"/>
          <c:order val="1"/>
          <c:tx>
            <c:strRef>
              <c:f>List1!$C$1</c:f>
              <c:strCache>
                <c:ptCount val="1"/>
                <c:pt idx="0">
                  <c:v>2017</c:v>
                </c:pt>
              </c:strCache>
            </c:strRef>
          </c:tx>
          <c:spPr>
            <a:solidFill>
              <a:schemeClr val="bg1">
                <a:lumMod val="75000"/>
              </a:schemeClr>
            </a:solidFill>
            <a:ln>
              <a:noFill/>
            </a:ln>
            <a:effectLst/>
          </c:spPr>
          <c:invertIfNegative val="0"/>
          <c:dLbls>
            <c:numFmt formatCode="#,##0.00_ ;[Red]\-#,##0.00\ " sourceLinked="0"/>
            <c:spPr>
              <a:noFill/>
              <a:ln>
                <a:noFill/>
              </a:ln>
              <a:effectLst/>
            </c:spPr>
            <c:txPr>
              <a:bodyPr wrap="square" lIns="38100" tIns="19050" rIns="38100" bIns="19050" anchor="ctr">
                <a:spAutoFit/>
              </a:bodyPr>
              <a:lstStyle/>
              <a:p>
                <a:pPr>
                  <a:defRPr sz="900"/>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List1!$A$2:$A$18</c:f>
              <c:numCache>
                <c:formatCode>General</c:formatCode>
                <c:ptCount val="17"/>
              </c:numCache>
            </c:numRef>
          </c:cat>
          <c:val>
            <c:numRef>
              <c:f>List1!$C$2:$C$18</c:f>
              <c:numCache>
                <c:formatCode>#\ ##0.00_ ;[Red]\-#\ ##0.00\ </c:formatCode>
                <c:ptCount val="17"/>
                <c:pt idx="0">
                  <c:v>4.3661863226696067E-2</c:v>
                </c:pt>
                <c:pt idx="1">
                  <c:v>8.1435198222722854E-2</c:v>
                </c:pt>
                <c:pt idx="2">
                  <c:v>7.5308116973054104E-2</c:v>
                </c:pt>
                <c:pt idx="3">
                  <c:v>6.6958580225397926E-2</c:v>
                </c:pt>
                <c:pt idx="4">
                  <c:v>0.11460591815093243</c:v>
                </c:pt>
                <c:pt idx="5">
                  <c:v>0.11758117935861534</c:v>
                </c:pt>
                <c:pt idx="6">
                  <c:v>0.10783391441590054</c:v>
                </c:pt>
                <c:pt idx="7">
                  <c:v>0.13494701785886132</c:v>
                </c:pt>
                <c:pt idx="8">
                  <c:v>0.12859146498445037</c:v>
                </c:pt>
                <c:pt idx="9">
                  <c:v>0.13171846137222382</c:v>
                </c:pt>
                <c:pt idx="10">
                  <c:v>0.13502287543370686</c:v>
                </c:pt>
                <c:pt idx="11">
                  <c:v>0.14800797128645357</c:v>
                </c:pt>
                <c:pt idx="12">
                  <c:v>0.17613094812302921</c:v>
                </c:pt>
                <c:pt idx="13">
                  <c:v>0.17982210804726292</c:v>
                </c:pt>
                <c:pt idx="14">
                  <c:v>0.18127255141666013</c:v>
                </c:pt>
                <c:pt idx="15">
                  <c:v>0.2268938827988613</c:v>
                </c:pt>
                <c:pt idx="16">
                  <c:v>0.25809099346004905</c:v>
                </c:pt>
              </c:numCache>
            </c:numRef>
          </c:val>
          <c:extLst>
            <c:ext xmlns:c16="http://schemas.microsoft.com/office/drawing/2014/chart" uri="{C3380CC4-5D6E-409C-BE32-E72D297353CC}">
              <c16:uniqueId val="{00000001-EEF7-4BB5-B1E2-E7C37C78D3A3}"/>
            </c:ext>
          </c:extLst>
        </c:ser>
        <c:dLbls>
          <c:showLegendKey val="0"/>
          <c:showVal val="0"/>
          <c:showCatName val="0"/>
          <c:showSerName val="0"/>
          <c:showPercent val="0"/>
          <c:showBubbleSize val="0"/>
        </c:dLbls>
        <c:gapWidth val="150"/>
        <c:axId val="1649986576"/>
        <c:axId val="1649979504"/>
      </c:barChart>
      <c:catAx>
        <c:axId val="1649986576"/>
        <c:scaling>
          <c:orientation val="minMax"/>
        </c:scaling>
        <c:delete val="0"/>
        <c:axPos val="r"/>
        <c:numFmt formatCode="General" sourceLinked="1"/>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1649979504"/>
        <c:crosses val="autoZero"/>
        <c:auto val="1"/>
        <c:lblAlgn val="ctr"/>
        <c:lblOffset val="100"/>
        <c:noMultiLvlLbl val="0"/>
      </c:catAx>
      <c:valAx>
        <c:axId val="1649979504"/>
        <c:scaling>
          <c:orientation val="maxMin"/>
        </c:scaling>
        <c:delete val="0"/>
        <c:axPos val="b"/>
        <c:majorGridlines/>
        <c:numFmt formatCode="#\ ##0.00_ ;[Red]\-#\ ##0.00\ " sourceLinked="1"/>
        <c:majorTickMark val="none"/>
        <c:minorTickMark val="none"/>
        <c:tickLblPos val="nextTo"/>
        <c:crossAx val="1649986576"/>
        <c:crosses val="autoZero"/>
        <c:crossBetween val="between"/>
      </c:valAx>
      <c:spPr>
        <a:noFill/>
        <a:ln>
          <a:solidFill>
            <a:schemeClr val="bg2">
              <a:lumMod val="50000"/>
              <a:lumOff val="50000"/>
            </a:schemeClr>
          </a:solidFill>
        </a:ln>
        <a:effectLst/>
      </c:spPr>
    </c:plotArea>
    <c:legend>
      <c:legendPos val="t"/>
      <c:layout>
        <c:manualLayout>
          <c:xMode val="edge"/>
          <c:yMode val="edge"/>
          <c:x val="0.34448706525596545"/>
          <c:y val="0"/>
          <c:w val="0.31102559817154368"/>
          <c:h val="6.4855855282577243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2"/>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0800939375530378E-2"/>
          <c:y val="6.6257990207049394E-2"/>
          <c:w val="0.87808003602436613"/>
          <c:h val="0.87340381065714456"/>
        </c:manualLayout>
      </c:layout>
      <c:barChart>
        <c:barDir val="bar"/>
        <c:grouping val="clustered"/>
        <c:varyColors val="0"/>
        <c:ser>
          <c:idx val="0"/>
          <c:order val="0"/>
          <c:tx>
            <c:strRef>
              <c:f>List1!$B$1</c:f>
              <c:strCache>
                <c:ptCount val="1"/>
                <c:pt idx="0">
                  <c:v>2018</c:v>
                </c:pt>
              </c:strCache>
            </c:strRef>
          </c:tx>
          <c:spPr>
            <a:solidFill>
              <a:srgbClr val="B04C4E"/>
            </a:solidFill>
            <a:ln>
              <a:noFill/>
            </a:ln>
            <a:effectLst/>
          </c:spPr>
          <c:invertIfNegative val="0"/>
          <c:dLbls>
            <c:numFmt formatCode="#,##0.00_ ;[Red]\-#,##0.00\ " sourceLinked="0"/>
            <c:spPr>
              <a:noFill/>
              <a:ln>
                <a:noFill/>
              </a:ln>
              <a:effectLst/>
            </c:spPr>
            <c:txPr>
              <a:bodyPr wrap="square" lIns="38100" tIns="19050" rIns="38100" bIns="19050" anchor="ctr">
                <a:spAutoFit/>
              </a:bodyPr>
              <a:lstStyle/>
              <a:p>
                <a:pPr>
                  <a:defRPr sz="900"/>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List1!$A$2:$A$18</c:f>
              <c:numCache>
                <c:formatCode>General</c:formatCode>
                <c:ptCount val="17"/>
              </c:numCache>
            </c:numRef>
          </c:cat>
          <c:val>
            <c:numRef>
              <c:f>List1!$B$2:$B$18</c:f>
              <c:numCache>
                <c:formatCode>#\ ##0.00_ ;[Red]\-#\ ##0.00\ </c:formatCode>
                <c:ptCount val="17"/>
                <c:pt idx="0">
                  <c:v>1.3048775627698226</c:v>
                </c:pt>
                <c:pt idx="1">
                  <c:v>1.3408520581810792</c:v>
                </c:pt>
                <c:pt idx="2">
                  <c:v>1.5066340271515264</c:v>
                </c:pt>
                <c:pt idx="3">
                  <c:v>1.5678182153518856</c:v>
                </c:pt>
                <c:pt idx="4">
                  <c:v>1.6823517393260368</c:v>
                </c:pt>
                <c:pt idx="5">
                  <c:v>1.731873826149771</c:v>
                </c:pt>
                <c:pt idx="6">
                  <c:v>1.7991559254121881</c:v>
                </c:pt>
                <c:pt idx="7">
                  <c:v>1.8111885993913157</c:v>
                </c:pt>
                <c:pt idx="8">
                  <c:v>1.8763294393803782</c:v>
                </c:pt>
                <c:pt idx="9">
                  <c:v>1.9442748982579845</c:v>
                </c:pt>
                <c:pt idx="10">
                  <c:v>2.0221379003272602</c:v>
                </c:pt>
                <c:pt idx="11">
                  <c:v>2.1285868876146754</c:v>
                </c:pt>
                <c:pt idx="12">
                  <c:v>2.1469060066680221</c:v>
                </c:pt>
                <c:pt idx="13">
                  <c:v>2.3414620919295182</c:v>
                </c:pt>
                <c:pt idx="14">
                  <c:v>2.5990973378722058</c:v>
                </c:pt>
                <c:pt idx="15">
                  <c:v>3.4257381055770546</c:v>
                </c:pt>
                <c:pt idx="16">
                  <c:v>5.3423618935198114</c:v>
                </c:pt>
              </c:numCache>
            </c:numRef>
          </c:val>
          <c:extLst>
            <c:ext xmlns:c16="http://schemas.microsoft.com/office/drawing/2014/chart" uri="{C3380CC4-5D6E-409C-BE32-E72D297353CC}">
              <c16:uniqueId val="{00000000-EB0A-4C7B-B530-11008FCD79D9}"/>
            </c:ext>
          </c:extLst>
        </c:ser>
        <c:ser>
          <c:idx val="1"/>
          <c:order val="1"/>
          <c:tx>
            <c:strRef>
              <c:f>List1!$C$1</c:f>
              <c:strCache>
                <c:ptCount val="1"/>
                <c:pt idx="0">
                  <c:v>2017</c:v>
                </c:pt>
              </c:strCache>
            </c:strRef>
          </c:tx>
          <c:spPr>
            <a:solidFill>
              <a:schemeClr val="bg1">
                <a:lumMod val="75000"/>
              </a:schemeClr>
            </a:solidFill>
            <a:ln>
              <a:noFill/>
            </a:ln>
            <a:effectLst/>
          </c:spPr>
          <c:invertIfNegative val="0"/>
          <c:dLbls>
            <c:numFmt formatCode="#,##0.00_ ;[Red]\-#,##0.00\ " sourceLinked="0"/>
            <c:spPr>
              <a:noFill/>
              <a:ln>
                <a:noFill/>
              </a:ln>
              <a:effectLst/>
            </c:spPr>
            <c:txPr>
              <a:bodyPr wrap="square" lIns="38100" tIns="19050" rIns="38100" bIns="19050" anchor="ctr">
                <a:spAutoFit/>
              </a:bodyPr>
              <a:lstStyle/>
              <a:p>
                <a:pPr>
                  <a:defRPr sz="900"/>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List1!$A$2:$A$18</c:f>
              <c:numCache>
                <c:formatCode>General</c:formatCode>
                <c:ptCount val="17"/>
              </c:numCache>
            </c:numRef>
          </c:cat>
          <c:val>
            <c:numRef>
              <c:f>List1!$C$2:$C$18</c:f>
              <c:numCache>
                <c:formatCode>#\ ##0.00_ ;[Red]\-#\ ##0.00\ </c:formatCode>
                <c:ptCount val="17"/>
                <c:pt idx="0">
                  <c:v>1.3279889061541155</c:v>
                </c:pt>
                <c:pt idx="1">
                  <c:v>1.4048009834316089</c:v>
                </c:pt>
                <c:pt idx="2">
                  <c:v>1.4606130860224351</c:v>
                </c:pt>
                <c:pt idx="3">
                  <c:v>1.5237189793478652</c:v>
                </c:pt>
                <c:pt idx="4">
                  <c:v>1.6459401490964569</c:v>
                </c:pt>
                <c:pt idx="5">
                  <c:v>1.6735093563373502</c:v>
                </c:pt>
                <c:pt idx="6">
                  <c:v>1.8352171454050505</c:v>
                </c:pt>
                <c:pt idx="7">
                  <c:v>1.8219387708818098</c:v>
                </c:pt>
                <c:pt idx="8">
                  <c:v>1.8385653447560457</c:v>
                </c:pt>
                <c:pt idx="9">
                  <c:v>1.929108658421208</c:v>
                </c:pt>
                <c:pt idx="10">
                  <c:v>2.0013314224169791</c:v>
                </c:pt>
                <c:pt idx="11">
                  <c:v>2.065299550015558</c:v>
                </c:pt>
                <c:pt idx="12">
                  <c:v>2.0872027219850127</c:v>
                </c:pt>
                <c:pt idx="13">
                  <c:v>2.3405623227518806</c:v>
                </c:pt>
                <c:pt idx="14">
                  <c:v>2.5877118444493203</c:v>
                </c:pt>
                <c:pt idx="15">
                  <c:v>3.3997365598334768</c:v>
                </c:pt>
                <c:pt idx="16">
                  <c:v>5.2701409775926509</c:v>
                </c:pt>
              </c:numCache>
            </c:numRef>
          </c:val>
          <c:extLst>
            <c:ext xmlns:c16="http://schemas.microsoft.com/office/drawing/2014/chart" uri="{C3380CC4-5D6E-409C-BE32-E72D297353CC}">
              <c16:uniqueId val="{00000001-EB0A-4C7B-B530-11008FCD79D9}"/>
            </c:ext>
          </c:extLst>
        </c:ser>
        <c:dLbls>
          <c:showLegendKey val="0"/>
          <c:showVal val="0"/>
          <c:showCatName val="0"/>
          <c:showSerName val="0"/>
          <c:showPercent val="0"/>
          <c:showBubbleSize val="0"/>
        </c:dLbls>
        <c:gapWidth val="150"/>
        <c:axId val="1581557680"/>
        <c:axId val="1581553872"/>
      </c:barChart>
      <c:catAx>
        <c:axId val="1581557680"/>
        <c:scaling>
          <c:orientation val="minMax"/>
        </c:scaling>
        <c:delete val="0"/>
        <c:axPos val="r"/>
        <c:numFmt formatCode="General" sourceLinked="1"/>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1581553872"/>
        <c:crosses val="autoZero"/>
        <c:auto val="1"/>
        <c:lblAlgn val="ctr"/>
        <c:lblOffset val="100"/>
        <c:noMultiLvlLbl val="0"/>
      </c:catAx>
      <c:valAx>
        <c:axId val="1581553872"/>
        <c:scaling>
          <c:orientation val="maxMin"/>
        </c:scaling>
        <c:delete val="0"/>
        <c:axPos val="b"/>
        <c:majorGridlines/>
        <c:numFmt formatCode="#,##0.00" sourceLinked="0"/>
        <c:majorTickMark val="none"/>
        <c:minorTickMark val="none"/>
        <c:tickLblPos val="nextTo"/>
        <c:crossAx val="1581557680"/>
        <c:crosses val="autoZero"/>
        <c:crossBetween val="between"/>
      </c:valAx>
      <c:spPr>
        <a:noFill/>
        <a:ln>
          <a:solidFill>
            <a:schemeClr val="bg2">
              <a:lumMod val="50000"/>
              <a:lumOff val="50000"/>
            </a:schemeClr>
          </a:solidFill>
        </a:ln>
        <a:effectLst/>
      </c:spPr>
    </c:plotArea>
    <c:legend>
      <c:legendPos val="t"/>
      <c:layout/>
      <c:overlay val="0"/>
      <c:spPr>
        <a:noFill/>
        <a:ln>
          <a:noFill/>
        </a:ln>
        <a:effectLst/>
      </c:spPr>
      <c:txPr>
        <a:bodyPr rot="0" spcFirstLastPara="1" vertOverflow="ellipsis" vert="horz" wrap="square" anchor="ctr" anchorCtr="1"/>
        <a:lstStyle/>
        <a:p>
          <a:pPr>
            <a:defRPr sz="1197" b="0" i="0" u="none" strike="noStrike" kern="1200" baseline="0">
              <a:solidFill>
                <a:schemeClr val="bg2"/>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0800939375530378E-2"/>
          <c:y val="6.6257990207049394E-2"/>
          <c:w val="0.87808003602436613"/>
          <c:h val="0.87340381065714456"/>
        </c:manualLayout>
      </c:layout>
      <c:barChart>
        <c:barDir val="bar"/>
        <c:grouping val="clustered"/>
        <c:varyColors val="0"/>
        <c:ser>
          <c:idx val="0"/>
          <c:order val="0"/>
          <c:tx>
            <c:strRef>
              <c:f>List1!$B$1</c:f>
              <c:strCache>
                <c:ptCount val="1"/>
                <c:pt idx="0">
                  <c:v>2018</c:v>
                </c:pt>
              </c:strCache>
            </c:strRef>
          </c:tx>
          <c:spPr>
            <a:solidFill>
              <a:srgbClr val="B04C4E"/>
            </a:solidFill>
            <a:ln>
              <a:noFill/>
            </a:ln>
            <a:effectLst/>
          </c:spPr>
          <c:invertIfNegative val="0"/>
          <c:dLbls>
            <c:numFmt formatCode="#,##0.00_ ;[Red]\-#,##0.00\ " sourceLinked="0"/>
            <c:spPr>
              <a:noFill/>
              <a:ln>
                <a:noFill/>
              </a:ln>
              <a:effectLst/>
            </c:spPr>
            <c:txPr>
              <a:bodyPr wrap="square" lIns="38100" tIns="19050" rIns="38100" bIns="19050" anchor="ctr">
                <a:spAutoFit/>
              </a:bodyPr>
              <a:lstStyle/>
              <a:p>
                <a:pPr>
                  <a:defRPr sz="900"/>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List1!$A$2:$A$18</c:f>
              <c:numCache>
                <c:formatCode>General</c:formatCode>
                <c:ptCount val="17"/>
              </c:numCache>
            </c:numRef>
          </c:cat>
          <c:val>
            <c:numRef>
              <c:f>List1!$B$2:$B$18</c:f>
              <c:numCache>
                <c:formatCode>#\ ##0.00_ ;[Red]\-#\ ##0.00\ </c:formatCode>
                <c:ptCount val="17"/>
                <c:pt idx="0">
                  <c:v>1.2533949322715778</c:v>
                </c:pt>
                <c:pt idx="1">
                  <c:v>1.4340005773992497</c:v>
                </c:pt>
                <c:pt idx="2">
                  <c:v>1.4558926870756148</c:v>
                </c:pt>
                <c:pt idx="3">
                  <c:v>1.5854780823959798</c:v>
                </c:pt>
                <c:pt idx="4">
                  <c:v>1.6210513991845548</c:v>
                </c:pt>
                <c:pt idx="5">
                  <c:v>1.6399992909376528</c:v>
                </c:pt>
                <c:pt idx="6">
                  <c:v>1.6533924602221541</c:v>
                </c:pt>
                <c:pt idx="7">
                  <c:v>1.7061925048216815</c:v>
                </c:pt>
                <c:pt idx="8">
                  <c:v>1.787963040838515</c:v>
                </c:pt>
                <c:pt idx="9">
                  <c:v>1.7909499515234555</c:v>
                </c:pt>
                <c:pt idx="10">
                  <c:v>1.8284680488245713</c:v>
                </c:pt>
                <c:pt idx="11">
                  <c:v>1.8377398480180651</c:v>
                </c:pt>
                <c:pt idx="12">
                  <c:v>2.0342857765183755</c:v>
                </c:pt>
                <c:pt idx="13">
                  <c:v>2.1254849278605787</c:v>
                </c:pt>
                <c:pt idx="14">
                  <c:v>2.4948918007918675</c:v>
                </c:pt>
                <c:pt idx="15">
                  <c:v>3.0376982952795166</c:v>
                </c:pt>
                <c:pt idx="16">
                  <c:v>3.1085264857107879</c:v>
                </c:pt>
              </c:numCache>
            </c:numRef>
          </c:val>
          <c:extLst>
            <c:ext xmlns:c16="http://schemas.microsoft.com/office/drawing/2014/chart" uri="{C3380CC4-5D6E-409C-BE32-E72D297353CC}">
              <c16:uniqueId val="{00000000-E9C8-475C-897F-3BF5397C577B}"/>
            </c:ext>
          </c:extLst>
        </c:ser>
        <c:ser>
          <c:idx val="1"/>
          <c:order val="1"/>
          <c:tx>
            <c:strRef>
              <c:f>List1!$C$1</c:f>
              <c:strCache>
                <c:ptCount val="1"/>
                <c:pt idx="0">
                  <c:v>2017</c:v>
                </c:pt>
              </c:strCache>
            </c:strRef>
          </c:tx>
          <c:spPr>
            <a:solidFill>
              <a:schemeClr val="bg1">
                <a:lumMod val="75000"/>
              </a:schemeClr>
            </a:solidFill>
            <a:ln>
              <a:noFill/>
            </a:ln>
            <a:effectLst/>
          </c:spPr>
          <c:invertIfNegative val="0"/>
          <c:dLbls>
            <c:numFmt formatCode="#,##0.00_ ;[Red]\-#,##0.00\ " sourceLinked="0"/>
            <c:spPr>
              <a:noFill/>
              <a:ln>
                <a:noFill/>
              </a:ln>
              <a:effectLst/>
            </c:spPr>
            <c:txPr>
              <a:bodyPr wrap="square" lIns="38100" tIns="19050" rIns="38100" bIns="19050" anchor="ctr">
                <a:spAutoFit/>
              </a:bodyPr>
              <a:lstStyle/>
              <a:p>
                <a:pPr>
                  <a:defRPr sz="900"/>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List1!$A$2:$A$18</c:f>
              <c:numCache>
                <c:formatCode>General</c:formatCode>
                <c:ptCount val="17"/>
              </c:numCache>
            </c:numRef>
          </c:cat>
          <c:val>
            <c:numRef>
              <c:f>List1!$C$2:$C$18</c:f>
              <c:numCache>
                <c:formatCode>#\ ##0.00_ ;[Red]\-#\ ##0.00\ </c:formatCode>
                <c:ptCount val="17"/>
                <c:pt idx="0">
                  <c:v>1.3279239259526292</c:v>
                </c:pt>
                <c:pt idx="1">
                  <c:v>1.3773298577384898</c:v>
                </c:pt>
                <c:pt idx="2">
                  <c:v>1.497819295189466</c:v>
                </c:pt>
                <c:pt idx="3">
                  <c:v>1.6647004267958061</c:v>
                </c:pt>
                <c:pt idx="4">
                  <c:v>1.5350384271507351</c:v>
                </c:pt>
                <c:pt idx="5">
                  <c:v>1.6166629540726034</c:v>
                </c:pt>
                <c:pt idx="6">
                  <c:v>1.6015168891884681</c:v>
                </c:pt>
                <c:pt idx="7">
                  <c:v>1.7008951479830929</c:v>
                </c:pt>
                <c:pt idx="8">
                  <c:v>1.8513134915976286</c:v>
                </c:pt>
                <c:pt idx="9">
                  <c:v>1.7593767800415225</c:v>
                </c:pt>
                <c:pt idx="10">
                  <c:v>1.7968190246366778</c:v>
                </c:pt>
                <c:pt idx="11">
                  <c:v>1.8309714562549677</c:v>
                </c:pt>
                <c:pt idx="12">
                  <c:v>1.9148142135385731</c:v>
                </c:pt>
                <c:pt idx="13">
                  <c:v>2.1737986691119255</c:v>
                </c:pt>
                <c:pt idx="14">
                  <c:v>2.5074614796352956</c:v>
                </c:pt>
                <c:pt idx="15">
                  <c:v>3.0586023989616065</c:v>
                </c:pt>
                <c:pt idx="16">
                  <c:v>3.1240253939390734</c:v>
                </c:pt>
              </c:numCache>
            </c:numRef>
          </c:val>
          <c:extLst>
            <c:ext xmlns:c16="http://schemas.microsoft.com/office/drawing/2014/chart" uri="{C3380CC4-5D6E-409C-BE32-E72D297353CC}">
              <c16:uniqueId val="{00000001-E9C8-475C-897F-3BF5397C577B}"/>
            </c:ext>
          </c:extLst>
        </c:ser>
        <c:dLbls>
          <c:showLegendKey val="0"/>
          <c:showVal val="0"/>
          <c:showCatName val="0"/>
          <c:showSerName val="0"/>
          <c:showPercent val="0"/>
          <c:showBubbleSize val="0"/>
        </c:dLbls>
        <c:gapWidth val="150"/>
        <c:axId val="1279338320"/>
        <c:axId val="1279343216"/>
      </c:barChart>
      <c:catAx>
        <c:axId val="1279338320"/>
        <c:scaling>
          <c:orientation val="minMax"/>
        </c:scaling>
        <c:delete val="0"/>
        <c:axPos val="r"/>
        <c:numFmt formatCode="General" sourceLinked="1"/>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1279343216"/>
        <c:crosses val="autoZero"/>
        <c:auto val="1"/>
        <c:lblAlgn val="ctr"/>
        <c:lblOffset val="100"/>
        <c:noMultiLvlLbl val="0"/>
      </c:catAx>
      <c:valAx>
        <c:axId val="1279343216"/>
        <c:scaling>
          <c:orientation val="maxMin"/>
        </c:scaling>
        <c:delete val="0"/>
        <c:axPos val="b"/>
        <c:majorGridlines/>
        <c:numFmt formatCode="#\ ##0.00_ ;[Red]\-#\ ##0.00\ " sourceLinked="1"/>
        <c:majorTickMark val="none"/>
        <c:minorTickMark val="none"/>
        <c:tickLblPos val="nextTo"/>
        <c:crossAx val="1279338320"/>
        <c:crosses val="autoZero"/>
        <c:crossBetween val="between"/>
      </c:valAx>
      <c:spPr>
        <a:noFill/>
        <a:ln>
          <a:solidFill>
            <a:schemeClr val="bg2">
              <a:lumMod val="50000"/>
              <a:lumOff val="50000"/>
            </a:schemeClr>
          </a:solidFill>
        </a:ln>
        <a:effectLst/>
      </c:spPr>
    </c:plotArea>
    <c:legend>
      <c:legendPos val="t"/>
      <c:layout/>
      <c:overlay val="0"/>
      <c:spPr>
        <a:noFill/>
        <a:ln>
          <a:noFill/>
        </a:ln>
        <a:effectLst/>
      </c:spPr>
      <c:txPr>
        <a:bodyPr rot="0" spcFirstLastPara="1" vertOverflow="ellipsis" vert="horz" wrap="square" anchor="ctr" anchorCtr="1"/>
        <a:lstStyle/>
        <a:p>
          <a:pPr>
            <a:defRPr sz="1197" b="0" i="0" u="none" strike="noStrike" kern="1200" baseline="0">
              <a:solidFill>
                <a:schemeClr val="bg2"/>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4"/>
    </mc:Choice>
    <mc:Fallback>
      <c:style val="4"/>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List1!$A$2</c:f>
              <c:strCache>
                <c:ptCount val="1"/>
                <c:pt idx="0">
                  <c:v>Akutní péče</c:v>
                </c:pt>
              </c:strCache>
            </c:strRef>
          </c:tx>
          <c:spPr>
            <a:ln w="28575" cap="rnd">
              <a:solidFill>
                <a:srgbClr val="FF0000"/>
              </a:solidFill>
              <a:round/>
            </a:ln>
            <a:effectLst/>
          </c:spPr>
          <c:marker>
            <c:symbol val="none"/>
          </c:marker>
          <c:dLbls>
            <c:numFmt formatCode="#,##0_ ;[Red]\-#,##0\ "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2"/>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List1!$B$1:$I$1</c:f>
              <c:strCache>
                <c:ptCount val="8"/>
                <c:pt idx="0">
                  <c:v>2011</c:v>
                </c:pt>
                <c:pt idx="1">
                  <c:v>2012</c:v>
                </c:pt>
                <c:pt idx="2">
                  <c:v>2013</c:v>
                </c:pt>
                <c:pt idx="3">
                  <c:v>2014</c:v>
                </c:pt>
                <c:pt idx="4">
                  <c:v>2015</c:v>
                </c:pt>
                <c:pt idx="5">
                  <c:v>2016</c:v>
                </c:pt>
                <c:pt idx="6">
                  <c:v>2017</c:v>
                </c:pt>
                <c:pt idx="7">
                  <c:v>2018</c:v>
                </c:pt>
              </c:strCache>
            </c:strRef>
          </c:cat>
          <c:val>
            <c:numRef>
              <c:f>List1!$B$2:$I$2</c:f>
              <c:numCache>
                <c:formatCode>#\ ##0_ ;[Red]\-#\ ##0\ </c:formatCode>
                <c:ptCount val="8"/>
                <c:pt idx="0">
                  <c:v>-40.509999999999764</c:v>
                </c:pt>
                <c:pt idx="1">
                  <c:v>-5.4499999999993634</c:v>
                </c:pt>
                <c:pt idx="2">
                  <c:v>-30.589999999999691</c:v>
                </c:pt>
                <c:pt idx="3">
                  <c:v>-36.670000000000073</c:v>
                </c:pt>
                <c:pt idx="4">
                  <c:v>-39.209999999999582</c:v>
                </c:pt>
                <c:pt idx="5">
                  <c:v>-43.931304563490812</c:v>
                </c:pt>
                <c:pt idx="6">
                  <c:v>-51.347333333332699</c:v>
                </c:pt>
                <c:pt idx="7">
                  <c:v>-67.365498666666099</c:v>
                </c:pt>
              </c:numCache>
            </c:numRef>
          </c:val>
          <c:smooth val="0"/>
          <c:extLst>
            <c:ext xmlns:c16="http://schemas.microsoft.com/office/drawing/2014/chart" uri="{C3380CC4-5D6E-409C-BE32-E72D297353CC}">
              <c16:uniqueId val="{00000000-0FE5-4D4B-B83F-CF517F1F936C}"/>
            </c:ext>
          </c:extLst>
        </c:ser>
        <c:ser>
          <c:idx val="1"/>
          <c:order val="1"/>
          <c:tx>
            <c:strRef>
              <c:f>List1!$A$3</c:f>
              <c:strCache>
                <c:ptCount val="1"/>
                <c:pt idx="0">
                  <c:v>Ostatní lůžková péče</c:v>
                </c:pt>
              </c:strCache>
            </c:strRef>
          </c:tx>
          <c:spPr>
            <a:ln w="28575" cap="rnd">
              <a:solidFill>
                <a:srgbClr val="00B050"/>
              </a:solid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bg2"/>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List1!$B$1:$I$1</c:f>
              <c:strCache>
                <c:ptCount val="8"/>
                <c:pt idx="0">
                  <c:v>2011</c:v>
                </c:pt>
                <c:pt idx="1">
                  <c:v>2012</c:v>
                </c:pt>
                <c:pt idx="2">
                  <c:v>2013</c:v>
                </c:pt>
                <c:pt idx="3">
                  <c:v>2014</c:v>
                </c:pt>
                <c:pt idx="4">
                  <c:v>2015</c:v>
                </c:pt>
                <c:pt idx="5">
                  <c:v>2016</c:v>
                </c:pt>
                <c:pt idx="6">
                  <c:v>2017</c:v>
                </c:pt>
                <c:pt idx="7">
                  <c:v>2018</c:v>
                </c:pt>
              </c:strCache>
            </c:strRef>
          </c:cat>
          <c:val>
            <c:numRef>
              <c:f>List1!$B$3:$I$3</c:f>
              <c:numCache>
                <c:formatCode>#\ ##0_ ;[Red]\-#\ ##0\ </c:formatCode>
                <c:ptCount val="8"/>
                <c:pt idx="0">
                  <c:v>5.2600000000000193</c:v>
                </c:pt>
                <c:pt idx="1">
                  <c:v>7.7800000000000296</c:v>
                </c:pt>
                <c:pt idx="2">
                  <c:v>13.830000000000041</c:v>
                </c:pt>
                <c:pt idx="3">
                  <c:v>17.810000000000031</c:v>
                </c:pt>
                <c:pt idx="4">
                  <c:v>45.900000000000006</c:v>
                </c:pt>
                <c:pt idx="5">
                  <c:v>55.810972222222205</c:v>
                </c:pt>
                <c:pt idx="6">
                  <c:v>36.296800000000019</c:v>
                </c:pt>
                <c:pt idx="7">
                  <c:v>72.557333333333361</c:v>
                </c:pt>
              </c:numCache>
            </c:numRef>
          </c:val>
          <c:smooth val="0"/>
          <c:extLst>
            <c:ext xmlns:c16="http://schemas.microsoft.com/office/drawing/2014/chart" uri="{C3380CC4-5D6E-409C-BE32-E72D297353CC}">
              <c16:uniqueId val="{00000001-0FE5-4D4B-B83F-CF517F1F936C}"/>
            </c:ext>
          </c:extLst>
        </c:ser>
        <c:dLbls>
          <c:showLegendKey val="0"/>
          <c:showVal val="0"/>
          <c:showCatName val="0"/>
          <c:showSerName val="0"/>
          <c:showPercent val="0"/>
          <c:showBubbleSize val="0"/>
        </c:dLbls>
        <c:smooth val="0"/>
        <c:axId val="1480482176"/>
        <c:axId val="1480479456"/>
      </c:lineChart>
      <c:catAx>
        <c:axId val="1480482176"/>
        <c:scaling>
          <c:orientation val="minMax"/>
        </c:scaling>
        <c:delete val="0"/>
        <c:axPos val="b"/>
        <c:numFmt formatCode="General" sourceLinked="1"/>
        <c:majorTickMark val="out"/>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bg2"/>
                </a:solidFill>
                <a:latin typeface="+mn-lt"/>
                <a:ea typeface="+mn-ea"/>
                <a:cs typeface="+mn-cs"/>
              </a:defRPr>
            </a:pPr>
            <a:endParaRPr lang="cs-CZ"/>
          </a:p>
        </c:txPr>
        <c:crossAx val="1480479456"/>
        <c:crosses val="autoZero"/>
        <c:auto val="1"/>
        <c:lblAlgn val="ctr"/>
        <c:lblOffset val="100"/>
        <c:noMultiLvlLbl val="0"/>
      </c:catAx>
      <c:valAx>
        <c:axId val="1480479456"/>
        <c:scaling>
          <c:orientation val="minMax"/>
          <c:min val="-200"/>
        </c:scaling>
        <c:delete val="0"/>
        <c:axPos val="l"/>
        <c:majorGridlines>
          <c:spPr>
            <a:ln w="9525" cap="flat" cmpd="sng" algn="ctr">
              <a:solidFill>
                <a:schemeClr val="tx1">
                  <a:lumMod val="15000"/>
                  <a:lumOff val="85000"/>
                </a:schemeClr>
              </a:solidFill>
              <a:round/>
            </a:ln>
            <a:effectLst/>
          </c:spPr>
        </c:majorGridlines>
        <c:numFmt formatCode="#\ ##0_ ;[Red]\-#\ ##0\ "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bg2"/>
                </a:solidFill>
                <a:latin typeface="+mn-lt"/>
                <a:ea typeface="+mn-ea"/>
                <a:cs typeface="+mn-cs"/>
              </a:defRPr>
            </a:pPr>
            <a:endParaRPr lang="cs-CZ"/>
          </a:p>
        </c:txPr>
        <c:crossAx val="148048217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bg2"/>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7302244195089433E-2"/>
          <c:y val="5.4980483954424758E-2"/>
          <c:w val="0.89464587268081319"/>
          <c:h val="0.88268196932499399"/>
        </c:manualLayout>
      </c:layout>
      <c:barChart>
        <c:barDir val="bar"/>
        <c:grouping val="clustered"/>
        <c:varyColors val="0"/>
        <c:ser>
          <c:idx val="0"/>
          <c:order val="0"/>
          <c:tx>
            <c:strRef>
              <c:f>List1!$B$1</c:f>
              <c:strCache>
                <c:ptCount val="1"/>
                <c:pt idx="0">
                  <c:v>2018</c:v>
                </c:pt>
              </c:strCache>
            </c:strRef>
          </c:tx>
          <c:spPr>
            <a:solidFill>
              <a:srgbClr val="B04C4E"/>
            </a:solidFill>
            <a:ln>
              <a:noFill/>
            </a:ln>
            <a:effectLst/>
          </c:spPr>
          <c:invertIfNegative val="0"/>
          <c:dLbls>
            <c:numFmt formatCode="#,##0.00" sourceLinked="0"/>
            <c:spPr>
              <a:noFill/>
              <a:ln>
                <a:noFill/>
              </a:ln>
              <a:effectLst/>
            </c:spPr>
            <c:txPr>
              <a:bodyPr wrap="square" lIns="38100" tIns="19050" rIns="38100" bIns="19050" anchor="ctr">
                <a:spAutoFit/>
              </a:bodyPr>
              <a:lstStyle/>
              <a:p>
                <a:pPr>
                  <a:defRPr sz="900"/>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List1!$A$2:$A$18</c:f>
              <c:numCache>
                <c:formatCode>General</c:formatCode>
                <c:ptCount val="17"/>
              </c:numCache>
            </c:numRef>
          </c:cat>
          <c:val>
            <c:numRef>
              <c:f>List1!$B$2:$B$18</c:f>
              <c:numCache>
                <c:formatCode>#\ ##0.00_ ;[Red]\-#\ ##0.00\ </c:formatCode>
                <c:ptCount val="17"/>
                <c:pt idx="0">
                  <c:v>5.3014053038390063</c:v>
                </c:pt>
                <c:pt idx="1">
                  <c:v>6.3547472253637123</c:v>
                </c:pt>
                <c:pt idx="2">
                  <c:v>6.5751709492850887</c:v>
                </c:pt>
                <c:pt idx="3">
                  <c:v>6.885449304731031</c:v>
                </c:pt>
                <c:pt idx="4">
                  <c:v>6.8945045743190185</c:v>
                </c:pt>
                <c:pt idx="5">
                  <c:v>7.0637324051788557</c:v>
                </c:pt>
                <c:pt idx="6">
                  <c:v>7.5937390269449203</c:v>
                </c:pt>
                <c:pt idx="7">
                  <c:v>7.6258132270709549</c:v>
                </c:pt>
                <c:pt idx="8">
                  <c:v>7.6364473856442343</c:v>
                </c:pt>
                <c:pt idx="9">
                  <c:v>7.7474774015774228</c:v>
                </c:pt>
                <c:pt idx="10">
                  <c:v>8.1693753091263659</c:v>
                </c:pt>
                <c:pt idx="11">
                  <c:v>8.2363583626876746</c:v>
                </c:pt>
                <c:pt idx="12">
                  <c:v>8.2904774596935198</c:v>
                </c:pt>
                <c:pt idx="13">
                  <c:v>8.3608578191855916</c:v>
                </c:pt>
                <c:pt idx="14">
                  <c:v>8.4300593047553214</c:v>
                </c:pt>
                <c:pt idx="15">
                  <c:v>11.417071722374704</c:v>
                </c:pt>
                <c:pt idx="16">
                  <c:v>15.97128696262646</c:v>
                </c:pt>
              </c:numCache>
            </c:numRef>
          </c:val>
          <c:extLst>
            <c:ext xmlns:c16="http://schemas.microsoft.com/office/drawing/2014/chart" uri="{C3380CC4-5D6E-409C-BE32-E72D297353CC}">
              <c16:uniqueId val="{00000000-0CC3-4B19-B5F1-FC482612783C}"/>
            </c:ext>
          </c:extLst>
        </c:ser>
        <c:ser>
          <c:idx val="1"/>
          <c:order val="1"/>
          <c:tx>
            <c:strRef>
              <c:f>List1!$C$1</c:f>
              <c:strCache>
                <c:ptCount val="1"/>
                <c:pt idx="0">
                  <c:v>2017</c:v>
                </c:pt>
              </c:strCache>
            </c:strRef>
          </c:tx>
          <c:spPr>
            <a:solidFill>
              <a:schemeClr val="bg1">
                <a:lumMod val="75000"/>
              </a:schemeClr>
            </a:solidFill>
            <a:ln>
              <a:noFill/>
            </a:ln>
            <a:effectLst/>
          </c:spPr>
          <c:invertIfNegative val="0"/>
          <c:dLbls>
            <c:numFmt formatCode="#,##0.00" sourceLinked="0"/>
            <c:spPr>
              <a:noFill/>
              <a:ln>
                <a:noFill/>
              </a:ln>
              <a:effectLst/>
            </c:spPr>
            <c:txPr>
              <a:bodyPr wrap="square" lIns="38100" tIns="19050" rIns="38100" bIns="19050" anchor="ctr">
                <a:spAutoFit/>
              </a:bodyPr>
              <a:lstStyle/>
              <a:p>
                <a:pPr>
                  <a:defRPr sz="900"/>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List1!$A$2:$A$18</c:f>
              <c:numCache>
                <c:formatCode>General</c:formatCode>
                <c:ptCount val="17"/>
              </c:numCache>
            </c:numRef>
          </c:cat>
          <c:val>
            <c:numRef>
              <c:f>List1!$C$2:$C$18</c:f>
              <c:numCache>
                <c:formatCode>#\ ##0.00_ ;[Red]\-#\ ##0.00\ </c:formatCode>
                <c:ptCount val="17"/>
                <c:pt idx="0">
                  <c:v>5.4122673788460656</c:v>
                </c:pt>
                <c:pt idx="1">
                  <c:v>6.112401422276708</c:v>
                </c:pt>
                <c:pt idx="2">
                  <c:v>6.8727138750203345</c:v>
                </c:pt>
                <c:pt idx="3">
                  <c:v>7.1179765953465006</c:v>
                </c:pt>
                <c:pt idx="4">
                  <c:v>6.7597285696405649</c:v>
                </c:pt>
                <c:pt idx="5">
                  <c:v>6.9316538968220076</c:v>
                </c:pt>
                <c:pt idx="6">
                  <c:v>7.7154824033950078</c:v>
                </c:pt>
                <c:pt idx="7">
                  <c:v>7.8818904083716932</c:v>
                </c:pt>
                <c:pt idx="8">
                  <c:v>7.6007772479449978</c:v>
                </c:pt>
                <c:pt idx="9">
                  <c:v>7.7761165922983331</c:v>
                </c:pt>
                <c:pt idx="10">
                  <c:v>7.8811525037015739</c:v>
                </c:pt>
                <c:pt idx="11">
                  <c:v>8.2129377824505188</c:v>
                </c:pt>
                <c:pt idx="12">
                  <c:v>8.4688546046030044</c:v>
                </c:pt>
                <c:pt idx="13">
                  <c:v>8.1961832696502821</c:v>
                </c:pt>
                <c:pt idx="14">
                  <c:v>8.3420306588199065</c:v>
                </c:pt>
                <c:pt idx="15">
                  <c:v>11.666112590885396</c:v>
                </c:pt>
                <c:pt idx="16">
                  <c:v>15.892355916882952</c:v>
                </c:pt>
              </c:numCache>
            </c:numRef>
          </c:val>
          <c:extLst>
            <c:ext xmlns:c16="http://schemas.microsoft.com/office/drawing/2014/chart" uri="{C3380CC4-5D6E-409C-BE32-E72D297353CC}">
              <c16:uniqueId val="{00000001-0CC3-4B19-B5F1-FC482612783C}"/>
            </c:ext>
          </c:extLst>
        </c:ser>
        <c:dLbls>
          <c:showLegendKey val="0"/>
          <c:showVal val="0"/>
          <c:showCatName val="0"/>
          <c:showSerName val="0"/>
          <c:showPercent val="0"/>
          <c:showBubbleSize val="0"/>
        </c:dLbls>
        <c:gapWidth val="150"/>
        <c:axId val="1279341584"/>
        <c:axId val="1279337232"/>
      </c:barChart>
      <c:catAx>
        <c:axId val="1279341584"/>
        <c:scaling>
          <c:orientation val="minMax"/>
        </c:scaling>
        <c:delete val="0"/>
        <c:axPos val="r"/>
        <c:numFmt formatCode="#,##0" sourceLinked="0"/>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1279337232"/>
        <c:crosses val="autoZero"/>
        <c:auto val="1"/>
        <c:lblAlgn val="ctr"/>
        <c:lblOffset val="100"/>
        <c:noMultiLvlLbl val="0"/>
      </c:catAx>
      <c:valAx>
        <c:axId val="1279337232"/>
        <c:scaling>
          <c:orientation val="maxMin"/>
          <c:max val="16"/>
        </c:scaling>
        <c:delete val="0"/>
        <c:axPos val="b"/>
        <c:majorGridlines/>
        <c:numFmt formatCode="#,##0" sourceLinked="0"/>
        <c:majorTickMark val="none"/>
        <c:minorTickMark val="none"/>
        <c:tickLblPos val="nextTo"/>
        <c:crossAx val="1279341584"/>
        <c:crosses val="autoZero"/>
        <c:crossBetween val="between"/>
        <c:majorUnit val="4"/>
      </c:valAx>
      <c:spPr>
        <a:noFill/>
        <a:ln>
          <a:solidFill>
            <a:schemeClr val="bg2">
              <a:lumMod val="50000"/>
              <a:lumOff val="50000"/>
            </a:schemeClr>
          </a:solidFill>
        </a:ln>
        <a:effectLst/>
      </c:spPr>
    </c:plotArea>
    <c:legend>
      <c:legendPos val="t"/>
      <c:layout/>
      <c:overlay val="0"/>
      <c:txPr>
        <a:bodyPr/>
        <a:lstStyle/>
        <a:p>
          <a:pPr>
            <a:defRPr sz="1200">
              <a:solidFill>
                <a:schemeClr val="bg2"/>
              </a:solidFill>
            </a:defRPr>
          </a:pPr>
          <a:endParaRPr lang="cs-CZ"/>
        </a:p>
      </c:txPr>
    </c:legend>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7302244195089433E-2"/>
          <c:y val="5.4980483954424758E-2"/>
          <c:w val="0.89464587268081319"/>
          <c:h val="0.88268196932499399"/>
        </c:manualLayout>
      </c:layout>
      <c:barChart>
        <c:barDir val="bar"/>
        <c:grouping val="clustered"/>
        <c:varyColors val="0"/>
        <c:ser>
          <c:idx val="0"/>
          <c:order val="0"/>
          <c:tx>
            <c:strRef>
              <c:f>List1!$B$1</c:f>
              <c:strCache>
                <c:ptCount val="1"/>
                <c:pt idx="0">
                  <c:v>2018</c:v>
                </c:pt>
              </c:strCache>
            </c:strRef>
          </c:tx>
          <c:spPr>
            <a:solidFill>
              <a:srgbClr val="B04C4E"/>
            </a:solidFill>
            <a:ln>
              <a:noFill/>
            </a:ln>
            <a:effectLst/>
          </c:spPr>
          <c:invertIfNegative val="0"/>
          <c:dLbls>
            <c:numFmt formatCode="#,##0.00" sourceLinked="0"/>
            <c:spPr>
              <a:noFill/>
              <a:ln>
                <a:noFill/>
              </a:ln>
              <a:effectLst/>
            </c:spPr>
            <c:txPr>
              <a:bodyPr wrap="square" lIns="38100" tIns="19050" rIns="38100" bIns="19050" anchor="ctr">
                <a:spAutoFit/>
              </a:bodyPr>
              <a:lstStyle/>
              <a:p>
                <a:pPr>
                  <a:defRPr sz="900"/>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List1!$A$2:$A$18</c:f>
              <c:numCache>
                <c:formatCode>General</c:formatCode>
                <c:ptCount val="17"/>
              </c:numCache>
            </c:numRef>
          </c:cat>
          <c:val>
            <c:numRef>
              <c:f>List1!$B$2:$B$18</c:f>
              <c:numCache>
                <c:formatCode>#\ ##0.00_ ;[Red]\-#\ ##0.00\ </c:formatCode>
                <c:ptCount val="17"/>
                <c:pt idx="0">
                  <c:v>2.8858193255803393</c:v>
                </c:pt>
                <c:pt idx="1">
                  <c:v>2.89130026923142</c:v>
                </c:pt>
                <c:pt idx="2">
                  <c:v>3.2022997672365365</c:v>
                </c:pt>
                <c:pt idx="3">
                  <c:v>3.7361602214368239</c:v>
                </c:pt>
                <c:pt idx="4">
                  <c:v>4.0292567046073113</c:v>
                </c:pt>
                <c:pt idx="5">
                  <c:v>4.0556961024628047</c:v>
                </c:pt>
                <c:pt idx="6">
                  <c:v>4.1202155154194049</c:v>
                </c:pt>
                <c:pt idx="7">
                  <c:v>4.1275754761835293</c:v>
                </c:pt>
                <c:pt idx="8">
                  <c:v>4.5113860977276632</c:v>
                </c:pt>
                <c:pt idx="9">
                  <c:v>4.5491852628945724</c:v>
                </c:pt>
                <c:pt idx="10">
                  <c:v>4.583543781161449</c:v>
                </c:pt>
                <c:pt idx="11">
                  <c:v>4.7520826120430568</c:v>
                </c:pt>
                <c:pt idx="12">
                  <c:v>4.8643215606218204</c:v>
                </c:pt>
                <c:pt idx="13">
                  <c:v>5.1950550971390941</c:v>
                </c:pt>
                <c:pt idx="14">
                  <c:v>5.4562469740618607</c:v>
                </c:pt>
                <c:pt idx="15" formatCode="#\ ##0_ ;[Red]\-#\ ##0\ ">
                  <c:v>6.9338513057189752</c:v>
                </c:pt>
                <c:pt idx="16" formatCode="#\ ##0_ ;[Red]\-#\ ##0\ ">
                  <c:v>10.985029382264544</c:v>
                </c:pt>
              </c:numCache>
            </c:numRef>
          </c:val>
          <c:extLst>
            <c:ext xmlns:c16="http://schemas.microsoft.com/office/drawing/2014/chart" uri="{C3380CC4-5D6E-409C-BE32-E72D297353CC}">
              <c16:uniqueId val="{00000000-00CF-453A-9B04-8C1E589CBC67}"/>
            </c:ext>
          </c:extLst>
        </c:ser>
        <c:ser>
          <c:idx val="1"/>
          <c:order val="1"/>
          <c:tx>
            <c:strRef>
              <c:f>List1!$C$1</c:f>
              <c:strCache>
                <c:ptCount val="1"/>
                <c:pt idx="0">
                  <c:v>2017</c:v>
                </c:pt>
              </c:strCache>
            </c:strRef>
          </c:tx>
          <c:spPr>
            <a:solidFill>
              <a:schemeClr val="bg1">
                <a:lumMod val="75000"/>
              </a:schemeClr>
            </a:solidFill>
            <a:ln>
              <a:noFill/>
            </a:ln>
            <a:effectLst/>
          </c:spPr>
          <c:invertIfNegative val="0"/>
          <c:dLbls>
            <c:numFmt formatCode="#,##0.00" sourceLinked="0"/>
            <c:spPr>
              <a:noFill/>
              <a:ln>
                <a:noFill/>
              </a:ln>
              <a:effectLst/>
            </c:spPr>
            <c:txPr>
              <a:bodyPr wrap="square" lIns="38100" tIns="19050" rIns="38100" bIns="19050" anchor="ctr">
                <a:spAutoFit/>
              </a:bodyPr>
              <a:lstStyle/>
              <a:p>
                <a:pPr>
                  <a:defRPr sz="900"/>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List1!$A$2:$A$18</c:f>
              <c:numCache>
                <c:formatCode>General</c:formatCode>
                <c:ptCount val="17"/>
              </c:numCache>
            </c:numRef>
          </c:cat>
          <c:val>
            <c:numRef>
              <c:f>List1!$C$2:$C$18</c:f>
              <c:numCache>
                <c:formatCode>#\ ##0.00_ ;[Red]\-#\ ##0.00\ </c:formatCode>
                <c:ptCount val="17"/>
                <c:pt idx="0">
                  <c:v>2.9055216891492055</c:v>
                </c:pt>
                <c:pt idx="1">
                  <c:v>3.0374793711261052</c:v>
                </c:pt>
                <c:pt idx="2">
                  <c:v>3.2245906340604589</c:v>
                </c:pt>
                <c:pt idx="3">
                  <c:v>3.7796110837639794</c:v>
                </c:pt>
                <c:pt idx="4">
                  <c:v>4.0758581766932167</c:v>
                </c:pt>
                <c:pt idx="5">
                  <c:v>4.0479211906922403</c:v>
                </c:pt>
                <c:pt idx="6">
                  <c:v>4.0860083368485975</c:v>
                </c:pt>
                <c:pt idx="7">
                  <c:v>4.2907536698271951</c:v>
                </c:pt>
                <c:pt idx="8">
                  <c:v>4.5397252124860152</c:v>
                </c:pt>
                <c:pt idx="9">
                  <c:v>4.4519892633775262</c:v>
                </c:pt>
                <c:pt idx="10">
                  <c:v>4.5149223724324345</c:v>
                </c:pt>
                <c:pt idx="11">
                  <c:v>4.6926380818353612</c:v>
                </c:pt>
                <c:pt idx="12">
                  <c:v>4.9460603001395951</c:v>
                </c:pt>
                <c:pt idx="13">
                  <c:v>5.2226252372100239</c:v>
                </c:pt>
                <c:pt idx="14">
                  <c:v>5.5051449654108771</c:v>
                </c:pt>
                <c:pt idx="15" formatCode="#\ ##0_ ;[Red]\-#\ ##0\ ">
                  <c:v>7.0805089150293465</c:v>
                </c:pt>
                <c:pt idx="16" formatCode="#\ ##0_ ;[Red]\-#\ ##0\ ">
                  <c:v>10.994877866993694</c:v>
                </c:pt>
              </c:numCache>
            </c:numRef>
          </c:val>
          <c:extLst>
            <c:ext xmlns:c16="http://schemas.microsoft.com/office/drawing/2014/chart" uri="{C3380CC4-5D6E-409C-BE32-E72D297353CC}">
              <c16:uniqueId val="{00000001-00CF-453A-9B04-8C1E589CBC67}"/>
            </c:ext>
          </c:extLst>
        </c:ser>
        <c:dLbls>
          <c:showLegendKey val="0"/>
          <c:showVal val="0"/>
          <c:showCatName val="0"/>
          <c:showSerName val="0"/>
          <c:showPercent val="0"/>
          <c:showBubbleSize val="0"/>
        </c:dLbls>
        <c:gapWidth val="150"/>
        <c:axId val="1348682448"/>
        <c:axId val="1961675616"/>
      </c:barChart>
      <c:catAx>
        <c:axId val="1348682448"/>
        <c:scaling>
          <c:orientation val="minMax"/>
        </c:scaling>
        <c:delete val="0"/>
        <c:axPos val="r"/>
        <c:numFmt formatCode="#,##0" sourceLinked="0"/>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1961675616"/>
        <c:crosses val="autoZero"/>
        <c:auto val="1"/>
        <c:lblAlgn val="ctr"/>
        <c:lblOffset val="100"/>
        <c:noMultiLvlLbl val="0"/>
      </c:catAx>
      <c:valAx>
        <c:axId val="1961675616"/>
        <c:scaling>
          <c:orientation val="maxMin"/>
          <c:max val="12"/>
        </c:scaling>
        <c:delete val="0"/>
        <c:axPos val="b"/>
        <c:majorGridlines/>
        <c:numFmt formatCode="#,##0" sourceLinked="0"/>
        <c:majorTickMark val="none"/>
        <c:minorTickMark val="none"/>
        <c:tickLblPos val="nextTo"/>
        <c:crossAx val="1348682448"/>
        <c:crosses val="autoZero"/>
        <c:crossBetween val="between"/>
      </c:valAx>
      <c:spPr>
        <a:noFill/>
        <a:ln>
          <a:solidFill>
            <a:schemeClr val="bg2">
              <a:lumMod val="50000"/>
              <a:lumOff val="50000"/>
            </a:schemeClr>
          </a:solidFill>
        </a:ln>
        <a:effectLst/>
      </c:spPr>
    </c:plotArea>
    <c:legend>
      <c:legendPos val="t"/>
      <c:layout/>
      <c:overlay val="0"/>
      <c:txPr>
        <a:bodyPr/>
        <a:lstStyle/>
        <a:p>
          <a:pPr>
            <a:defRPr sz="1200">
              <a:solidFill>
                <a:schemeClr val="bg2"/>
              </a:solidFill>
            </a:defRPr>
          </a:pPr>
          <a:endParaRPr lang="cs-CZ"/>
        </a:p>
      </c:txPr>
    </c:legend>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7302244195089433E-2"/>
          <c:y val="5.4980483954424758E-2"/>
          <c:w val="0.89464587268081319"/>
          <c:h val="0.88268196932499399"/>
        </c:manualLayout>
      </c:layout>
      <c:barChart>
        <c:barDir val="bar"/>
        <c:grouping val="clustered"/>
        <c:varyColors val="0"/>
        <c:ser>
          <c:idx val="0"/>
          <c:order val="0"/>
          <c:tx>
            <c:strRef>
              <c:f>List1!$B$1</c:f>
              <c:strCache>
                <c:ptCount val="1"/>
                <c:pt idx="0">
                  <c:v>2018</c:v>
                </c:pt>
              </c:strCache>
            </c:strRef>
          </c:tx>
          <c:spPr>
            <a:solidFill>
              <a:srgbClr val="B04C4E"/>
            </a:solidFill>
            <a:ln>
              <a:noFill/>
            </a:ln>
            <a:effectLst/>
          </c:spPr>
          <c:invertIfNegative val="0"/>
          <c:dLbls>
            <c:numFmt formatCode="#,##0.00" sourceLinked="0"/>
            <c:spPr>
              <a:noFill/>
              <a:ln>
                <a:noFill/>
              </a:ln>
              <a:effectLst/>
            </c:spPr>
            <c:txPr>
              <a:bodyPr wrap="square" lIns="38100" tIns="19050" rIns="38100" bIns="19050" anchor="ctr">
                <a:spAutoFit/>
              </a:bodyPr>
              <a:lstStyle/>
              <a:p>
                <a:pPr>
                  <a:defRPr sz="900"/>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List1!$A$2:$A$18</c:f>
              <c:numCache>
                <c:formatCode>General</c:formatCode>
                <c:ptCount val="17"/>
              </c:numCache>
            </c:numRef>
          </c:cat>
          <c:val>
            <c:numRef>
              <c:f>List1!$B$2:$B$18</c:f>
              <c:numCache>
                <c:formatCode>#\ ##0.00_ ;[Red]\-#\ ##0.00\ </c:formatCode>
                <c:ptCount val="17"/>
                <c:pt idx="0">
                  <c:v>0.16067915436314562</c:v>
                </c:pt>
                <c:pt idx="1">
                  <c:v>0.28939480227822251</c:v>
                </c:pt>
                <c:pt idx="2">
                  <c:v>0.34318122040288757</c:v>
                </c:pt>
                <c:pt idx="3">
                  <c:v>0.35078131792165135</c:v>
                </c:pt>
                <c:pt idx="4">
                  <c:v>0.48377619082437623</c:v>
                </c:pt>
                <c:pt idx="5">
                  <c:v>0.49225211614077907</c:v>
                </c:pt>
                <c:pt idx="6">
                  <c:v>0.51814163821940495</c:v>
                </c:pt>
                <c:pt idx="7">
                  <c:v>0.54551333254729117</c:v>
                </c:pt>
                <c:pt idx="8">
                  <c:v>0.57059218069160256</c:v>
                </c:pt>
                <c:pt idx="9">
                  <c:v>0.59129222068669496</c:v>
                </c:pt>
                <c:pt idx="10">
                  <c:v>0.62832896211664913</c:v>
                </c:pt>
                <c:pt idx="11">
                  <c:v>0.64516686603816331</c:v>
                </c:pt>
                <c:pt idx="12">
                  <c:v>0.66780833656768879</c:v>
                </c:pt>
                <c:pt idx="13">
                  <c:v>0.79008109437372054</c:v>
                </c:pt>
                <c:pt idx="14">
                  <c:v>0.79128071273778011</c:v>
                </c:pt>
                <c:pt idx="15" formatCode="#\ ##0_ ;[Red]\-#\ ##0\ ">
                  <c:v>0.88933775717286212</c:v>
                </c:pt>
                <c:pt idx="16" formatCode="#\ ##0_ ;[Red]\-#\ ##0\ ">
                  <c:v>1.1866181812466723</c:v>
                </c:pt>
              </c:numCache>
            </c:numRef>
          </c:val>
          <c:extLst>
            <c:ext xmlns:c16="http://schemas.microsoft.com/office/drawing/2014/chart" uri="{C3380CC4-5D6E-409C-BE32-E72D297353CC}">
              <c16:uniqueId val="{00000000-9FC9-45C9-BD00-9C43779BC8F1}"/>
            </c:ext>
          </c:extLst>
        </c:ser>
        <c:ser>
          <c:idx val="1"/>
          <c:order val="1"/>
          <c:tx>
            <c:strRef>
              <c:f>List1!$C$1</c:f>
              <c:strCache>
                <c:ptCount val="1"/>
                <c:pt idx="0">
                  <c:v>2017</c:v>
                </c:pt>
              </c:strCache>
            </c:strRef>
          </c:tx>
          <c:spPr>
            <a:solidFill>
              <a:schemeClr val="bg1">
                <a:lumMod val="75000"/>
              </a:schemeClr>
            </a:solidFill>
            <a:ln>
              <a:noFill/>
            </a:ln>
            <a:effectLst/>
          </c:spPr>
          <c:invertIfNegative val="0"/>
          <c:dLbls>
            <c:numFmt formatCode="#,##0.00" sourceLinked="0"/>
            <c:spPr>
              <a:noFill/>
              <a:ln>
                <a:noFill/>
              </a:ln>
              <a:effectLst/>
            </c:spPr>
            <c:txPr>
              <a:bodyPr wrap="square" lIns="38100" tIns="19050" rIns="38100" bIns="19050" anchor="ctr">
                <a:spAutoFit/>
              </a:bodyPr>
              <a:lstStyle/>
              <a:p>
                <a:pPr>
                  <a:defRPr sz="900"/>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List1!$A$2:$A$18</c:f>
              <c:numCache>
                <c:formatCode>General</c:formatCode>
                <c:ptCount val="17"/>
              </c:numCache>
            </c:numRef>
          </c:cat>
          <c:val>
            <c:numRef>
              <c:f>List1!$C$2:$C$18</c:f>
              <c:numCache>
                <c:formatCode>#\ ##0.00_ ;[Red]\-#\ ##0.00\ </c:formatCode>
                <c:ptCount val="17"/>
                <c:pt idx="0">
                  <c:v>0.14940013698195198</c:v>
                </c:pt>
                <c:pt idx="1">
                  <c:v>0.2981442890369953</c:v>
                </c:pt>
                <c:pt idx="2">
                  <c:v>0.29510197924617076</c:v>
                </c:pt>
                <c:pt idx="3">
                  <c:v>0.31612983565118169</c:v>
                </c:pt>
                <c:pt idx="4">
                  <c:v>0.49130038805251403</c:v>
                </c:pt>
                <c:pt idx="5">
                  <c:v>0.42628238642965027</c:v>
                </c:pt>
                <c:pt idx="6">
                  <c:v>0.46314975483566717</c:v>
                </c:pt>
                <c:pt idx="7">
                  <c:v>0.54889722071073377</c:v>
                </c:pt>
                <c:pt idx="8">
                  <c:v>0.55579394205179722</c:v>
                </c:pt>
                <c:pt idx="9">
                  <c:v>0.56385345539558684</c:v>
                </c:pt>
                <c:pt idx="10">
                  <c:v>0.65463717733872673</c:v>
                </c:pt>
                <c:pt idx="11">
                  <c:v>0.6158188805311372</c:v>
                </c:pt>
                <c:pt idx="12">
                  <c:v>0.66919175824204302</c:v>
                </c:pt>
                <c:pt idx="13">
                  <c:v>0.80600325764371383</c:v>
                </c:pt>
                <c:pt idx="14">
                  <c:v>0.78980131195588932</c:v>
                </c:pt>
                <c:pt idx="15" formatCode="#\ ##0_ ;[Red]\-#\ ##0\ ">
                  <c:v>0.89717370937408636</c:v>
                </c:pt>
                <c:pt idx="16" formatCode="#\ ##0_ ;[Red]\-#\ ##0\ ">
                  <c:v>1.1222740355126368</c:v>
                </c:pt>
              </c:numCache>
            </c:numRef>
          </c:val>
          <c:extLst>
            <c:ext xmlns:c16="http://schemas.microsoft.com/office/drawing/2014/chart" uri="{C3380CC4-5D6E-409C-BE32-E72D297353CC}">
              <c16:uniqueId val="{00000001-9FC9-45C9-BD00-9C43779BC8F1}"/>
            </c:ext>
          </c:extLst>
        </c:ser>
        <c:dLbls>
          <c:showLegendKey val="0"/>
          <c:showVal val="0"/>
          <c:showCatName val="0"/>
          <c:showSerName val="0"/>
          <c:showPercent val="0"/>
          <c:showBubbleSize val="0"/>
        </c:dLbls>
        <c:gapWidth val="150"/>
        <c:axId val="1279324096"/>
        <c:axId val="1279333344"/>
      </c:barChart>
      <c:catAx>
        <c:axId val="1279324096"/>
        <c:scaling>
          <c:orientation val="minMax"/>
        </c:scaling>
        <c:delete val="0"/>
        <c:axPos val="r"/>
        <c:numFmt formatCode="#,##0" sourceLinked="0"/>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1279333344"/>
        <c:crosses val="autoZero"/>
        <c:auto val="1"/>
        <c:lblAlgn val="ctr"/>
        <c:lblOffset val="100"/>
        <c:noMultiLvlLbl val="0"/>
      </c:catAx>
      <c:valAx>
        <c:axId val="1279333344"/>
        <c:scaling>
          <c:orientation val="maxMin"/>
          <c:max val="1.5"/>
          <c:min val="0"/>
        </c:scaling>
        <c:delete val="0"/>
        <c:axPos val="b"/>
        <c:majorGridlines/>
        <c:numFmt formatCode="#,##0.00" sourceLinked="0"/>
        <c:majorTickMark val="none"/>
        <c:minorTickMark val="none"/>
        <c:tickLblPos val="nextTo"/>
        <c:crossAx val="1279324096"/>
        <c:crosses val="autoZero"/>
        <c:crossBetween val="between"/>
        <c:majorUnit val="0.5"/>
        <c:minorUnit val="0.2"/>
      </c:valAx>
      <c:spPr>
        <a:noFill/>
        <a:ln>
          <a:solidFill>
            <a:schemeClr val="bg2">
              <a:lumMod val="50000"/>
              <a:lumOff val="50000"/>
            </a:schemeClr>
          </a:solidFill>
        </a:ln>
        <a:effectLst/>
      </c:spPr>
    </c:plotArea>
    <c:legend>
      <c:legendPos val="t"/>
      <c:layout/>
      <c:overlay val="0"/>
      <c:txPr>
        <a:bodyPr/>
        <a:lstStyle/>
        <a:p>
          <a:pPr>
            <a:defRPr sz="1200">
              <a:solidFill>
                <a:schemeClr val="bg2"/>
              </a:solidFill>
            </a:defRPr>
          </a:pPr>
          <a:endParaRPr lang="cs-CZ"/>
        </a:p>
      </c:txPr>
    </c:legend>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7302244195089433E-2"/>
          <c:y val="5.4980483954424758E-2"/>
          <c:w val="0.89464587268081319"/>
          <c:h val="0.88268196932499399"/>
        </c:manualLayout>
      </c:layout>
      <c:barChart>
        <c:barDir val="bar"/>
        <c:grouping val="clustered"/>
        <c:varyColors val="0"/>
        <c:ser>
          <c:idx val="0"/>
          <c:order val="0"/>
          <c:tx>
            <c:strRef>
              <c:f>List1!$B$1</c:f>
              <c:strCache>
                <c:ptCount val="1"/>
                <c:pt idx="0">
                  <c:v>2018</c:v>
                </c:pt>
              </c:strCache>
            </c:strRef>
          </c:tx>
          <c:spPr>
            <a:solidFill>
              <a:srgbClr val="B04C4E"/>
            </a:solidFill>
            <a:ln>
              <a:noFill/>
            </a:ln>
            <a:effectLst/>
          </c:spPr>
          <c:invertIfNegative val="0"/>
          <c:dLbls>
            <c:numFmt formatCode="#,##0.00" sourceLinked="0"/>
            <c:spPr>
              <a:noFill/>
              <a:ln>
                <a:noFill/>
              </a:ln>
              <a:effectLst/>
            </c:spPr>
            <c:txPr>
              <a:bodyPr wrap="square" lIns="38100" tIns="19050" rIns="38100" bIns="19050" anchor="ctr">
                <a:spAutoFit/>
              </a:bodyPr>
              <a:lstStyle/>
              <a:p>
                <a:pPr>
                  <a:defRPr sz="900"/>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List1!$A$2:$A$18</c:f>
              <c:numCache>
                <c:formatCode>General</c:formatCode>
                <c:ptCount val="17"/>
              </c:numCache>
            </c:numRef>
          </c:cat>
          <c:val>
            <c:numRef>
              <c:f>List1!$B$2:$B$18</c:f>
              <c:numCache>
                <c:formatCode>#\ ##0.00_ ;[Red]\-#\ ##0.00\ </c:formatCode>
                <c:ptCount val="17"/>
                <c:pt idx="0">
                  <c:v>1.8974443400392629</c:v>
                </c:pt>
                <c:pt idx="1">
                  <c:v>2.0738525555811602</c:v>
                </c:pt>
                <c:pt idx="2">
                  <c:v>2.3724164092993441</c:v>
                </c:pt>
                <c:pt idx="3">
                  <c:v>2.433571864985121</c:v>
                </c:pt>
                <c:pt idx="4">
                  <c:v>2.5073902719354946</c:v>
                </c:pt>
                <c:pt idx="5">
                  <c:v>2.5374910893683107</c:v>
                </c:pt>
                <c:pt idx="6">
                  <c:v>2.5490511494077999</c:v>
                </c:pt>
                <c:pt idx="7">
                  <c:v>2.5494136695779916</c:v>
                </c:pt>
                <c:pt idx="8">
                  <c:v>2.5815904693107723</c:v>
                </c:pt>
                <c:pt idx="9">
                  <c:v>2.6088999937145649</c:v>
                </c:pt>
                <c:pt idx="10">
                  <c:v>2.6230310127718099</c:v>
                </c:pt>
                <c:pt idx="11">
                  <c:v>2.6654991231581566</c:v>
                </c:pt>
                <c:pt idx="12">
                  <c:v>2.8348636783850054</c:v>
                </c:pt>
                <c:pt idx="13">
                  <c:v>2.9804462450258855</c:v>
                </c:pt>
                <c:pt idx="14">
                  <c:v>3.8154120800880404</c:v>
                </c:pt>
                <c:pt idx="15">
                  <c:v>4.3410907143237729</c:v>
                </c:pt>
                <c:pt idx="16">
                  <c:v>4.3592575373106124</c:v>
                </c:pt>
              </c:numCache>
            </c:numRef>
          </c:val>
          <c:extLst>
            <c:ext xmlns:c16="http://schemas.microsoft.com/office/drawing/2014/chart" uri="{C3380CC4-5D6E-409C-BE32-E72D297353CC}">
              <c16:uniqueId val="{00000000-1718-4650-919D-1745D1DB4080}"/>
            </c:ext>
          </c:extLst>
        </c:ser>
        <c:ser>
          <c:idx val="1"/>
          <c:order val="1"/>
          <c:tx>
            <c:strRef>
              <c:f>List1!$C$1</c:f>
              <c:strCache>
                <c:ptCount val="1"/>
                <c:pt idx="0">
                  <c:v>2017</c:v>
                </c:pt>
              </c:strCache>
            </c:strRef>
          </c:tx>
          <c:spPr>
            <a:solidFill>
              <a:schemeClr val="bg1">
                <a:lumMod val="75000"/>
              </a:schemeClr>
            </a:solidFill>
            <a:ln>
              <a:noFill/>
            </a:ln>
            <a:effectLst/>
          </c:spPr>
          <c:invertIfNegative val="0"/>
          <c:dLbls>
            <c:numFmt formatCode="#,##0.00" sourceLinked="0"/>
            <c:spPr>
              <a:noFill/>
              <a:ln>
                <a:noFill/>
              </a:ln>
              <a:effectLst/>
            </c:spPr>
            <c:txPr>
              <a:bodyPr wrap="square" lIns="38100" tIns="19050" rIns="38100" bIns="19050" anchor="ctr">
                <a:spAutoFit/>
              </a:bodyPr>
              <a:lstStyle/>
              <a:p>
                <a:pPr>
                  <a:defRPr sz="900"/>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List1!$A$2:$A$18</c:f>
              <c:numCache>
                <c:formatCode>General</c:formatCode>
                <c:ptCount val="17"/>
              </c:numCache>
            </c:numRef>
          </c:cat>
          <c:val>
            <c:numRef>
              <c:f>List1!$C$2:$C$18</c:f>
              <c:numCache>
                <c:formatCode>#\ ##0.00_ ;[Red]\-#\ ##0.00\ </c:formatCode>
                <c:ptCount val="17"/>
                <c:pt idx="0">
                  <c:v>2.0435959348611936</c:v>
                </c:pt>
                <c:pt idx="1">
                  <c:v>1.876992948446158</c:v>
                </c:pt>
                <c:pt idx="2">
                  <c:v>2.5508180306007686</c:v>
                </c:pt>
                <c:pt idx="3">
                  <c:v>2.3068892048114105</c:v>
                </c:pt>
                <c:pt idx="4">
                  <c:v>2.5369576548018284</c:v>
                </c:pt>
                <c:pt idx="5">
                  <c:v>2.3460395554143143</c:v>
                </c:pt>
                <c:pt idx="6">
                  <c:v>2.5640301588108456</c:v>
                </c:pt>
                <c:pt idx="7">
                  <c:v>2.4136630899113296</c:v>
                </c:pt>
                <c:pt idx="8">
                  <c:v>2.8583219290039867</c:v>
                </c:pt>
                <c:pt idx="9">
                  <c:v>2.6939630291704111</c:v>
                </c:pt>
                <c:pt idx="10">
                  <c:v>2.5207558577578482</c:v>
                </c:pt>
                <c:pt idx="11">
                  <c:v>2.6805974377605204</c:v>
                </c:pt>
                <c:pt idx="12">
                  <c:v>2.9589408490678215</c:v>
                </c:pt>
                <c:pt idx="13">
                  <c:v>2.8489080104761944</c:v>
                </c:pt>
                <c:pt idx="14">
                  <c:v>3.9164119176140062</c:v>
                </c:pt>
                <c:pt idx="15">
                  <c:v>4.2843021688453788</c:v>
                </c:pt>
                <c:pt idx="16">
                  <c:v>4.3829010530227306</c:v>
                </c:pt>
              </c:numCache>
            </c:numRef>
          </c:val>
          <c:extLst>
            <c:ext xmlns:c16="http://schemas.microsoft.com/office/drawing/2014/chart" uri="{C3380CC4-5D6E-409C-BE32-E72D297353CC}">
              <c16:uniqueId val="{00000001-1718-4650-919D-1745D1DB4080}"/>
            </c:ext>
          </c:extLst>
        </c:ser>
        <c:dLbls>
          <c:showLegendKey val="0"/>
          <c:showVal val="0"/>
          <c:showCatName val="0"/>
          <c:showSerName val="0"/>
          <c:showPercent val="0"/>
          <c:showBubbleSize val="0"/>
        </c:dLbls>
        <c:gapWidth val="150"/>
        <c:axId val="1279334976"/>
        <c:axId val="1279325728"/>
      </c:barChart>
      <c:catAx>
        <c:axId val="1279334976"/>
        <c:scaling>
          <c:orientation val="minMax"/>
        </c:scaling>
        <c:delete val="0"/>
        <c:axPos val="r"/>
        <c:numFmt formatCode="#,##0" sourceLinked="0"/>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1279325728"/>
        <c:crosses val="autoZero"/>
        <c:auto val="1"/>
        <c:lblAlgn val="ctr"/>
        <c:lblOffset val="100"/>
        <c:noMultiLvlLbl val="0"/>
      </c:catAx>
      <c:valAx>
        <c:axId val="1279325728"/>
        <c:scaling>
          <c:orientation val="maxMin"/>
          <c:max val="6"/>
        </c:scaling>
        <c:delete val="0"/>
        <c:axPos val="b"/>
        <c:majorGridlines/>
        <c:numFmt formatCode="#,##0.00" sourceLinked="0"/>
        <c:majorTickMark val="none"/>
        <c:minorTickMark val="none"/>
        <c:tickLblPos val="nextTo"/>
        <c:crossAx val="1279334976"/>
        <c:crosses val="autoZero"/>
        <c:crossBetween val="between"/>
        <c:majorUnit val="2"/>
      </c:valAx>
      <c:spPr>
        <a:noFill/>
        <a:ln>
          <a:solidFill>
            <a:schemeClr val="bg2">
              <a:lumMod val="50000"/>
              <a:lumOff val="50000"/>
            </a:schemeClr>
          </a:solidFill>
        </a:ln>
        <a:effectLst/>
      </c:spPr>
    </c:plotArea>
    <c:legend>
      <c:legendPos val="t"/>
      <c:overlay val="0"/>
      <c:txPr>
        <a:bodyPr/>
        <a:lstStyle/>
        <a:p>
          <a:pPr>
            <a:defRPr sz="1200">
              <a:solidFill>
                <a:schemeClr val="bg2"/>
              </a:solidFill>
            </a:defRPr>
          </a:pPr>
          <a:endParaRPr lang="cs-CZ"/>
        </a:p>
      </c:txPr>
    </c:legend>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9956949227863566E-2"/>
          <c:y val="5.4980483954424758E-2"/>
          <c:w val="0.869336740362182"/>
          <c:h val="0.88268196932499399"/>
        </c:manualLayout>
      </c:layout>
      <c:barChart>
        <c:barDir val="bar"/>
        <c:grouping val="clustered"/>
        <c:varyColors val="0"/>
        <c:ser>
          <c:idx val="0"/>
          <c:order val="0"/>
          <c:tx>
            <c:strRef>
              <c:f>List1!$B$1</c:f>
              <c:strCache>
                <c:ptCount val="1"/>
                <c:pt idx="0">
                  <c:v>2018</c:v>
                </c:pt>
              </c:strCache>
            </c:strRef>
          </c:tx>
          <c:spPr>
            <a:solidFill>
              <a:schemeClr val="accent2">
                <a:lumMod val="75000"/>
              </a:schemeClr>
            </a:solidFill>
            <a:ln>
              <a:noFill/>
            </a:ln>
            <a:effectLst/>
          </c:spPr>
          <c:invertIfNegative val="0"/>
          <c:dLbls>
            <c:numFmt formatCode="#,##0.00" sourceLinked="0"/>
            <c:spPr>
              <a:noFill/>
              <a:ln>
                <a:noFill/>
              </a:ln>
              <a:effectLst/>
            </c:spPr>
            <c:txPr>
              <a:bodyPr wrap="square" lIns="38100" tIns="19050" rIns="38100" bIns="19050" anchor="ctr">
                <a:spAutoFit/>
              </a:bodyPr>
              <a:lstStyle/>
              <a:p>
                <a:pPr>
                  <a:defRPr sz="800"/>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List1!$A$2:$A$17</c:f>
              <c:strCache>
                <c:ptCount val="16"/>
                <c:pt idx="0">
                  <c:v>Středočeský kraj</c:v>
                </c:pt>
                <c:pt idx="1">
                  <c:v>Karlovarský kraj</c:v>
                </c:pt>
                <c:pt idx="2">
                  <c:v>Pardubický kraj</c:v>
                </c:pt>
                <c:pt idx="3">
                  <c:v>Zlínský kraj</c:v>
                </c:pt>
                <c:pt idx="4">
                  <c:v>Jihočeský kraj</c:v>
                </c:pt>
                <c:pt idx="5">
                  <c:v>Ústecký kraj</c:v>
                </c:pt>
                <c:pt idx="6">
                  <c:v>Liberecký kraj</c:v>
                </c:pt>
                <c:pt idx="7">
                  <c:v>Plzeňský kraj</c:v>
                </c:pt>
                <c:pt idx="8">
                  <c:v>Kraj Vysočina</c:v>
                </c:pt>
                <c:pt idx="9">
                  <c:v>Moravskoslezský kraj</c:v>
                </c:pt>
                <c:pt idx="10">
                  <c:v>ČR</c:v>
                </c:pt>
                <c:pt idx="11">
                  <c:v>Olomoucký kraj</c:v>
                </c:pt>
                <c:pt idx="12">
                  <c:v>HMP+STC</c:v>
                </c:pt>
                <c:pt idx="13">
                  <c:v>Královéhradecký kraj</c:v>
                </c:pt>
                <c:pt idx="14">
                  <c:v>Jihomoravský kraj</c:v>
                </c:pt>
                <c:pt idx="15">
                  <c:v>Hlavní město Praha</c:v>
                </c:pt>
              </c:strCache>
            </c:strRef>
          </c:cat>
          <c:val>
            <c:numRef>
              <c:f>List1!$B$2:$B$17</c:f>
              <c:numCache>
                <c:formatCode>#,##0.00_ ;[Red]\-#,##0.00\ </c:formatCode>
                <c:ptCount val="16"/>
                <c:pt idx="0">
                  <c:v>2.8858193255803397</c:v>
                </c:pt>
                <c:pt idx="1">
                  <c:v>2.89130026923142</c:v>
                </c:pt>
                <c:pt idx="2">
                  <c:v>3.2022997672365352</c:v>
                </c:pt>
                <c:pt idx="3">
                  <c:v>3.7361602214368239</c:v>
                </c:pt>
                <c:pt idx="4">
                  <c:v>4.0556961024628038</c:v>
                </c:pt>
                <c:pt idx="5">
                  <c:v>4.0292567046073113</c:v>
                </c:pt>
                <c:pt idx="6">
                  <c:v>4.1202155154194049</c:v>
                </c:pt>
                <c:pt idx="7">
                  <c:v>4.1275754761835284</c:v>
                </c:pt>
                <c:pt idx="8">
                  <c:v>4.5491852628945733</c:v>
                </c:pt>
                <c:pt idx="9">
                  <c:v>4.583543781161449</c:v>
                </c:pt>
                <c:pt idx="10">
                  <c:v>4.511386097727665</c:v>
                </c:pt>
                <c:pt idx="11">
                  <c:v>4.7520826120430568</c:v>
                </c:pt>
                <c:pt idx="12">
                  <c:v>4.8643215606218249</c:v>
                </c:pt>
                <c:pt idx="13">
                  <c:v>5.1950550971390941</c:v>
                </c:pt>
                <c:pt idx="14">
                  <c:v>5.4562469740618607</c:v>
                </c:pt>
                <c:pt idx="15">
                  <c:v>6.9338513057189823</c:v>
                </c:pt>
              </c:numCache>
            </c:numRef>
          </c:val>
          <c:extLst>
            <c:ext xmlns:c16="http://schemas.microsoft.com/office/drawing/2014/chart" uri="{C3380CC4-5D6E-409C-BE32-E72D297353CC}">
              <c16:uniqueId val="{00000000-93F8-4F8F-BD45-53D0E2FD529C}"/>
            </c:ext>
          </c:extLst>
        </c:ser>
        <c:ser>
          <c:idx val="1"/>
          <c:order val="1"/>
          <c:tx>
            <c:strRef>
              <c:f>List1!$C$1</c:f>
              <c:strCache>
                <c:ptCount val="1"/>
                <c:pt idx="0">
                  <c:v>2017</c:v>
                </c:pt>
              </c:strCache>
            </c:strRef>
          </c:tx>
          <c:spPr>
            <a:solidFill>
              <a:schemeClr val="accent2">
                <a:lumMod val="40000"/>
                <a:lumOff val="60000"/>
              </a:schemeClr>
            </a:solidFill>
            <a:ln>
              <a:noFill/>
            </a:ln>
            <a:effectLst/>
          </c:spPr>
          <c:invertIfNegative val="0"/>
          <c:dLbls>
            <c:numFmt formatCode="#,##0.00" sourceLinked="0"/>
            <c:spPr>
              <a:noFill/>
              <a:ln>
                <a:noFill/>
              </a:ln>
              <a:effectLst/>
            </c:spPr>
            <c:txPr>
              <a:bodyPr wrap="square" lIns="38100" tIns="19050" rIns="38100" bIns="19050" anchor="ctr">
                <a:spAutoFit/>
              </a:bodyPr>
              <a:lstStyle/>
              <a:p>
                <a:pPr>
                  <a:defRPr sz="800"/>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List1!$A$2:$A$17</c:f>
              <c:strCache>
                <c:ptCount val="16"/>
                <c:pt idx="0">
                  <c:v>Středočeský kraj</c:v>
                </c:pt>
                <c:pt idx="1">
                  <c:v>Karlovarský kraj</c:v>
                </c:pt>
                <c:pt idx="2">
                  <c:v>Pardubický kraj</c:v>
                </c:pt>
                <c:pt idx="3">
                  <c:v>Zlínský kraj</c:v>
                </c:pt>
                <c:pt idx="4">
                  <c:v>Jihočeský kraj</c:v>
                </c:pt>
                <c:pt idx="5">
                  <c:v>Ústecký kraj</c:v>
                </c:pt>
                <c:pt idx="6">
                  <c:v>Liberecký kraj</c:v>
                </c:pt>
                <c:pt idx="7">
                  <c:v>Plzeňský kraj</c:v>
                </c:pt>
                <c:pt idx="8">
                  <c:v>Kraj Vysočina</c:v>
                </c:pt>
                <c:pt idx="9">
                  <c:v>Moravskoslezský kraj</c:v>
                </c:pt>
                <c:pt idx="10">
                  <c:v>ČR</c:v>
                </c:pt>
                <c:pt idx="11">
                  <c:v>Olomoucký kraj</c:v>
                </c:pt>
                <c:pt idx="12">
                  <c:v>HMP+STC</c:v>
                </c:pt>
                <c:pt idx="13">
                  <c:v>Královéhradecký kraj</c:v>
                </c:pt>
                <c:pt idx="14">
                  <c:v>Jihomoravský kraj</c:v>
                </c:pt>
                <c:pt idx="15">
                  <c:v>Hlavní město Praha</c:v>
                </c:pt>
              </c:strCache>
            </c:strRef>
          </c:cat>
          <c:val>
            <c:numRef>
              <c:f>List1!$C$2:$C$17</c:f>
              <c:numCache>
                <c:formatCode>#,##0.00_ ;[Red]\-#,##0.00\ </c:formatCode>
                <c:ptCount val="16"/>
                <c:pt idx="0">
                  <c:v>2.9055216891492055</c:v>
                </c:pt>
                <c:pt idx="1">
                  <c:v>3.0374793711261052</c:v>
                </c:pt>
                <c:pt idx="2">
                  <c:v>3.2245906340604589</c:v>
                </c:pt>
                <c:pt idx="3">
                  <c:v>3.7796110837639794</c:v>
                </c:pt>
                <c:pt idx="4">
                  <c:v>4.0479211906922403</c:v>
                </c:pt>
                <c:pt idx="5">
                  <c:v>4.0758581766932167</c:v>
                </c:pt>
                <c:pt idx="6">
                  <c:v>4.0860083368485975</c:v>
                </c:pt>
                <c:pt idx="7">
                  <c:v>4.2907536698271951</c:v>
                </c:pt>
                <c:pt idx="8">
                  <c:v>4.4519892633775262</c:v>
                </c:pt>
                <c:pt idx="9">
                  <c:v>4.5149223724324345</c:v>
                </c:pt>
                <c:pt idx="10">
                  <c:v>4.5397252124860152</c:v>
                </c:pt>
                <c:pt idx="11">
                  <c:v>4.6926380818353612</c:v>
                </c:pt>
                <c:pt idx="12">
                  <c:v>4.9460603001395951</c:v>
                </c:pt>
                <c:pt idx="13">
                  <c:v>5.2226252372100239</c:v>
                </c:pt>
                <c:pt idx="14">
                  <c:v>5.5051449654108771</c:v>
                </c:pt>
                <c:pt idx="15">
                  <c:v>7.0805089150293465</c:v>
                </c:pt>
              </c:numCache>
            </c:numRef>
          </c:val>
          <c:extLst>
            <c:ext xmlns:c16="http://schemas.microsoft.com/office/drawing/2014/chart" uri="{C3380CC4-5D6E-409C-BE32-E72D297353CC}">
              <c16:uniqueId val="{00000001-93F8-4F8F-BD45-53D0E2FD529C}"/>
            </c:ext>
          </c:extLst>
        </c:ser>
        <c:dLbls>
          <c:showLegendKey val="0"/>
          <c:showVal val="0"/>
          <c:showCatName val="0"/>
          <c:showSerName val="0"/>
          <c:showPercent val="0"/>
          <c:showBubbleSize val="0"/>
        </c:dLbls>
        <c:gapWidth val="150"/>
        <c:axId val="553042312"/>
        <c:axId val="553042704"/>
      </c:barChart>
      <c:catAx>
        <c:axId val="553042312"/>
        <c:scaling>
          <c:orientation val="minMax"/>
        </c:scaling>
        <c:delete val="0"/>
        <c:axPos val="r"/>
        <c:numFmt formatCode="#,##0" sourceLinked="0"/>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553042704"/>
        <c:crosses val="autoZero"/>
        <c:auto val="1"/>
        <c:lblAlgn val="ctr"/>
        <c:lblOffset val="100"/>
        <c:noMultiLvlLbl val="0"/>
      </c:catAx>
      <c:valAx>
        <c:axId val="553042704"/>
        <c:scaling>
          <c:orientation val="maxMin"/>
          <c:max val="12"/>
        </c:scaling>
        <c:delete val="0"/>
        <c:axPos val="b"/>
        <c:majorGridlines/>
        <c:numFmt formatCode="#,##0.00_ ;[Red]\-#,##0.00\ " sourceLinked="0"/>
        <c:majorTickMark val="out"/>
        <c:minorTickMark val="none"/>
        <c:tickLblPos val="nextTo"/>
        <c:spPr>
          <a:ln/>
        </c:spPr>
        <c:crossAx val="553042312"/>
        <c:crosses val="autoZero"/>
        <c:crossBetween val="between"/>
      </c:valAx>
      <c:spPr>
        <a:noFill/>
        <a:ln>
          <a:solidFill>
            <a:schemeClr val="accent4"/>
          </a:solidFill>
        </a:ln>
        <a:effectLst/>
      </c:spPr>
    </c:plotArea>
    <c:legend>
      <c:legendPos val="t"/>
      <c:layout>
        <c:manualLayout>
          <c:xMode val="edge"/>
          <c:yMode val="edge"/>
          <c:x val="0.36696478169092323"/>
          <c:y val="0"/>
          <c:w val="0.26607043661815355"/>
          <c:h val="3.8128672513914344E-2"/>
        </c:manualLayout>
      </c:layout>
      <c:overlay val="0"/>
    </c:legend>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078376546348076"/>
          <c:y val="3.9764178240740744E-2"/>
          <c:w val="0.86494548946506244"/>
          <c:h val="0.56578215422453715"/>
        </c:manualLayout>
      </c:layout>
      <c:lineChart>
        <c:grouping val="standard"/>
        <c:varyColors val="0"/>
        <c:ser>
          <c:idx val="2"/>
          <c:order val="0"/>
          <c:tx>
            <c:strRef>
              <c:f>Sheet1!$B$1</c:f>
              <c:strCache>
                <c:ptCount val="1"/>
                <c:pt idx="0">
                  <c:v>all</c:v>
                </c:pt>
              </c:strCache>
            </c:strRef>
          </c:tx>
          <c:spPr>
            <a:ln w="12711">
              <a:solidFill>
                <a:srgbClr val="C0C0C0"/>
              </a:solidFill>
              <a:prstDash val="solid"/>
            </a:ln>
          </c:spPr>
          <c:marker>
            <c:symbol val="diamond"/>
            <c:size val="6"/>
            <c:spPr>
              <a:solidFill>
                <a:srgbClr val="333333"/>
              </a:solidFill>
              <a:ln>
                <a:solidFill>
                  <a:srgbClr val="000000"/>
                </a:solidFill>
                <a:prstDash val="solid"/>
              </a:ln>
            </c:spPr>
          </c:marker>
          <c:cat>
            <c:strRef>
              <c:f>Sheet1!$A$2:$A$20</c:f>
              <c:strCache>
                <c:ptCount val="19"/>
                <c:pt idx="0">
                  <c:v>ZN varlete (C62)</c:v>
                </c:pt>
                <c:pt idx="1">
                  <c:v>ZN prostaty (C61)</c:v>
                </c:pt>
                <c:pt idx="2">
                  <c:v>ZN štítné žlázy (C73)</c:v>
                </c:pt>
                <c:pt idx="3">
                  <c:v>zhoubný melanom kůže (C43)</c:v>
                </c:pt>
                <c:pt idx="4">
                  <c:v>ZN prsu (C50) u žen</c:v>
                </c:pt>
                <c:pt idx="5">
                  <c:v>ZN dělohy (C54, C55)</c:v>
                </c:pt>
                <c:pt idx="6">
                  <c:v>ZN ledviny (C64)</c:v>
                </c:pt>
                <c:pt idx="7">
                  <c:v>ZN tl. střeva a konečníku (C18–C20)</c:v>
                </c:pt>
                <c:pt idx="8">
                  <c:v>ZN hrdla děložního (C53)</c:v>
                </c:pt>
                <c:pt idx="9">
                  <c:v>ZN močového měchýře (C67)</c:v>
                </c:pt>
                <c:pt idx="10">
                  <c:v>ZN hrtanu (C32)</c:v>
                </c:pt>
                <c:pt idx="11">
                  <c:v>ZN dutiny ústní a hltanu (C00–C14)</c:v>
                </c:pt>
                <c:pt idx="12">
                  <c:v>ZN vaječníku (C56)</c:v>
                </c:pt>
                <c:pt idx="13">
                  <c:v>ZN žaludku (C16)</c:v>
                </c:pt>
                <c:pt idx="14">
                  <c:v>ZN žlučníku a žluč. cest (C23, C24)</c:v>
                </c:pt>
                <c:pt idx="15">
                  <c:v>ZN průdušnice a plíce (C33, C34)</c:v>
                </c:pt>
                <c:pt idx="16">
                  <c:v>ZN jícnu (C15)</c:v>
                </c:pt>
                <c:pt idx="17">
                  <c:v>ZN jater a intrahep. žluč. cest (C22)</c:v>
                </c:pt>
                <c:pt idx="18">
                  <c:v>ZN slinivky břišní (C25)</c:v>
                </c:pt>
              </c:strCache>
            </c:strRef>
          </c:cat>
          <c:val>
            <c:numRef>
              <c:f>Sheet1!$B$2:$B$20</c:f>
              <c:numCache>
                <c:formatCode>0,000</c:formatCode>
                <c:ptCount val="19"/>
                <c:pt idx="0">
                  <c:v>0.96899999999999997</c:v>
                </c:pt>
                <c:pt idx="1">
                  <c:v>0.94</c:v>
                </c:pt>
                <c:pt idx="2">
                  <c:v>0.91800000000000004</c:v>
                </c:pt>
                <c:pt idx="3">
                  <c:v>0.87</c:v>
                </c:pt>
                <c:pt idx="4">
                  <c:v>0.85199999999999998</c:v>
                </c:pt>
                <c:pt idx="5">
                  <c:v>0.78100000000000003</c:v>
                </c:pt>
                <c:pt idx="6">
                  <c:v>0.69899999999999995</c:v>
                </c:pt>
                <c:pt idx="7">
                  <c:v>0.59299999999999997</c:v>
                </c:pt>
                <c:pt idx="8">
                  <c:v>0.56699999999999995</c:v>
                </c:pt>
                <c:pt idx="9">
                  <c:v>0.52700000000000002</c:v>
                </c:pt>
                <c:pt idx="10">
                  <c:v>0.434</c:v>
                </c:pt>
                <c:pt idx="11">
                  <c:v>0.42899999999999999</c:v>
                </c:pt>
                <c:pt idx="12">
                  <c:v>0.36899999999999999</c:v>
                </c:pt>
                <c:pt idx="13">
                  <c:v>0.20699999999999999</c:v>
                </c:pt>
                <c:pt idx="14">
                  <c:v>0.113</c:v>
                </c:pt>
                <c:pt idx="15">
                  <c:v>0.09</c:v>
                </c:pt>
                <c:pt idx="16">
                  <c:v>8.2000000000000003E-2</c:v>
                </c:pt>
                <c:pt idx="17">
                  <c:v>8.1000000000000003E-2</c:v>
                </c:pt>
                <c:pt idx="18">
                  <c:v>5.8999999999999997E-2</c:v>
                </c:pt>
              </c:numCache>
            </c:numRef>
          </c:val>
          <c:smooth val="0"/>
          <c:extLst>
            <c:ext xmlns:c16="http://schemas.microsoft.com/office/drawing/2014/chart" uri="{C3380CC4-5D6E-409C-BE32-E72D297353CC}">
              <c16:uniqueId val="{00000000-8B1B-4046-98A7-CE9865908358}"/>
            </c:ext>
          </c:extLst>
        </c:ser>
        <c:ser>
          <c:idx val="3"/>
          <c:order val="1"/>
          <c:tx>
            <c:strRef>
              <c:f>Sheet1!$C$1</c:f>
              <c:strCache>
                <c:ptCount val="1"/>
                <c:pt idx="0">
                  <c:v>std1</c:v>
                </c:pt>
              </c:strCache>
            </c:strRef>
          </c:tx>
          <c:spPr>
            <a:ln w="19067">
              <a:noFill/>
            </a:ln>
          </c:spPr>
          <c:marker>
            <c:symbol val="diamond"/>
            <c:size val="6"/>
            <c:spPr>
              <a:solidFill>
                <a:srgbClr val="037BC1"/>
              </a:solidFill>
              <a:ln>
                <a:solidFill>
                  <a:srgbClr val="000000"/>
                </a:solidFill>
                <a:prstDash val="solid"/>
              </a:ln>
            </c:spPr>
          </c:marker>
          <c:cat>
            <c:strRef>
              <c:f>Sheet1!$A$2:$A$20</c:f>
              <c:strCache>
                <c:ptCount val="19"/>
                <c:pt idx="0">
                  <c:v>ZN varlete (C62)</c:v>
                </c:pt>
                <c:pt idx="1">
                  <c:v>ZN prostaty (C61)</c:v>
                </c:pt>
                <c:pt idx="2">
                  <c:v>ZN štítné žlázy (C73)</c:v>
                </c:pt>
                <c:pt idx="3">
                  <c:v>zhoubný melanom kůže (C43)</c:v>
                </c:pt>
                <c:pt idx="4">
                  <c:v>ZN prsu (C50) u žen</c:v>
                </c:pt>
                <c:pt idx="5">
                  <c:v>ZN dělohy (C54, C55)</c:v>
                </c:pt>
                <c:pt idx="6">
                  <c:v>ZN ledviny (C64)</c:v>
                </c:pt>
                <c:pt idx="7">
                  <c:v>ZN tl. střeva a konečníku (C18–C20)</c:v>
                </c:pt>
                <c:pt idx="8">
                  <c:v>ZN hrdla děložního (C53)</c:v>
                </c:pt>
                <c:pt idx="9">
                  <c:v>ZN močového měchýře (C67)</c:v>
                </c:pt>
                <c:pt idx="10">
                  <c:v>ZN hrtanu (C32)</c:v>
                </c:pt>
                <c:pt idx="11">
                  <c:v>ZN dutiny ústní a hltanu (C00–C14)</c:v>
                </c:pt>
                <c:pt idx="12">
                  <c:v>ZN vaječníku (C56)</c:v>
                </c:pt>
                <c:pt idx="13">
                  <c:v>ZN žaludku (C16)</c:v>
                </c:pt>
                <c:pt idx="14">
                  <c:v>ZN žlučníku a žluč. cest (C23, C24)</c:v>
                </c:pt>
                <c:pt idx="15">
                  <c:v>ZN průdušnice a plíce (C33, C34)</c:v>
                </c:pt>
                <c:pt idx="16">
                  <c:v>ZN jícnu (C15)</c:v>
                </c:pt>
                <c:pt idx="17">
                  <c:v>ZN jater a intrahep. žluč. cest (C22)</c:v>
                </c:pt>
                <c:pt idx="18">
                  <c:v>ZN slinivky břišní (C25)</c:v>
                </c:pt>
              </c:strCache>
            </c:strRef>
          </c:cat>
          <c:val>
            <c:numRef>
              <c:f>Sheet1!$C$2:$C$20</c:f>
              <c:numCache>
                <c:formatCode>0,000</c:formatCode>
                <c:ptCount val="19"/>
                <c:pt idx="0">
                  <c:v>0.98199999999999998</c:v>
                </c:pt>
                <c:pt idx="1">
                  <c:v>1</c:v>
                </c:pt>
                <c:pt idx="2">
                  <c:v>1</c:v>
                </c:pt>
                <c:pt idx="3">
                  <c:v>1</c:v>
                </c:pt>
                <c:pt idx="4">
                  <c:v>0.99199999999999999</c:v>
                </c:pt>
                <c:pt idx="5">
                  <c:v>0.91600000000000004</c:v>
                </c:pt>
                <c:pt idx="6">
                  <c:v>0.92300000000000004</c:v>
                </c:pt>
                <c:pt idx="7">
                  <c:v>0.94499999999999995</c:v>
                </c:pt>
                <c:pt idx="8">
                  <c:v>0.88200000000000001</c:v>
                </c:pt>
                <c:pt idx="9">
                  <c:v>0.85499999999999998</c:v>
                </c:pt>
                <c:pt idx="10">
                  <c:v>0.78800000000000003</c:v>
                </c:pt>
                <c:pt idx="12">
                  <c:v>0.73199999999999998</c:v>
                </c:pt>
                <c:pt idx="15">
                  <c:v>0.59499999999999997</c:v>
                </c:pt>
              </c:numCache>
            </c:numRef>
          </c:val>
          <c:smooth val="0"/>
          <c:extLst>
            <c:ext xmlns:c16="http://schemas.microsoft.com/office/drawing/2014/chart" uri="{C3380CC4-5D6E-409C-BE32-E72D297353CC}">
              <c16:uniqueId val="{00000001-8B1B-4046-98A7-CE9865908358}"/>
            </c:ext>
          </c:extLst>
        </c:ser>
        <c:ser>
          <c:idx val="0"/>
          <c:order val="2"/>
          <c:tx>
            <c:strRef>
              <c:f>Sheet1!$D$1</c:f>
              <c:strCache>
                <c:ptCount val="1"/>
                <c:pt idx="0">
                  <c:v>std2</c:v>
                </c:pt>
              </c:strCache>
            </c:strRef>
          </c:tx>
          <c:spPr>
            <a:ln w="19067">
              <a:noFill/>
            </a:ln>
          </c:spPr>
          <c:marker>
            <c:symbol val="diamond"/>
            <c:size val="6"/>
            <c:spPr>
              <a:solidFill>
                <a:srgbClr val="8CC841"/>
              </a:solidFill>
              <a:ln>
                <a:solidFill>
                  <a:srgbClr val="000000"/>
                </a:solidFill>
                <a:prstDash val="solid"/>
              </a:ln>
            </c:spPr>
          </c:marker>
          <c:cat>
            <c:strRef>
              <c:f>Sheet1!$A$2:$A$20</c:f>
              <c:strCache>
                <c:ptCount val="19"/>
                <c:pt idx="0">
                  <c:v>ZN varlete (C62)</c:v>
                </c:pt>
                <c:pt idx="1">
                  <c:v>ZN prostaty (C61)</c:v>
                </c:pt>
                <c:pt idx="2">
                  <c:v>ZN štítné žlázy (C73)</c:v>
                </c:pt>
                <c:pt idx="3">
                  <c:v>zhoubný melanom kůže (C43)</c:v>
                </c:pt>
                <c:pt idx="4">
                  <c:v>ZN prsu (C50) u žen</c:v>
                </c:pt>
                <c:pt idx="5">
                  <c:v>ZN dělohy (C54, C55)</c:v>
                </c:pt>
                <c:pt idx="6">
                  <c:v>ZN ledviny (C64)</c:v>
                </c:pt>
                <c:pt idx="7">
                  <c:v>ZN tl. střeva a konečníku (C18–C20)</c:v>
                </c:pt>
                <c:pt idx="8">
                  <c:v>ZN hrdla děložního (C53)</c:v>
                </c:pt>
                <c:pt idx="9">
                  <c:v>ZN močového měchýře (C67)</c:v>
                </c:pt>
                <c:pt idx="10">
                  <c:v>ZN hrtanu (C32)</c:v>
                </c:pt>
                <c:pt idx="11">
                  <c:v>ZN dutiny ústní a hltanu (C00–C14)</c:v>
                </c:pt>
                <c:pt idx="12">
                  <c:v>ZN vaječníku (C56)</c:v>
                </c:pt>
                <c:pt idx="13">
                  <c:v>ZN žaludku (C16)</c:v>
                </c:pt>
                <c:pt idx="14">
                  <c:v>ZN žlučníku a žluč. cest (C23, C24)</c:v>
                </c:pt>
                <c:pt idx="15">
                  <c:v>ZN průdušnice a plíce (C33, C34)</c:v>
                </c:pt>
                <c:pt idx="16">
                  <c:v>ZN jícnu (C15)</c:v>
                </c:pt>
                <c:pt idx="17">
                  <c:v>ZN jater a intrahep. žluč. cest (C22)</c:v>
                </c:pt>
                <c:pt idx="18">
                  <c:v>ZN slinivky břišní (C25)</c:v>
                </c:pt>
              </c:strCache>
            </c:strRef>
          </c:cat>
          <c:val>
            <c:numRef>
              <c:f>Sheet1!$D$2:$D$20</c:f>
              <c:numCache>
                <c:formatCode>General</c:formatCode>
                <c:ptCount val="19"/>
                <c:pt idx="3" formatCode="0,000">
                  <c:v>0.624</c:v>
                </c:pt>
                <c:pt idx="4" formatCode="0,000">
                  <c:v>0.90200000000000002</c:v>
                </c:pt>
                <c:pt idx="5" formatCode="0,000">
                  <c:v>0.76800000000000002</c:v>
                </c:pt>
                <c:pt idx="7" formatCode="0,000">
                  <c:v>0.871</c:v>
                </c:pt>
                <c:pt idx="8" formatCode="0,000">
                  <c:v>0.48</c:v>
                </c:pt>
                <c:pt idx="9" formatCode="0,000">
                  <c:v>0.32200000000000001</c:v>
                </c:pt>
                <c:pt idx="15" formatCode="0,000">
                  <c:v>0.252</c:v>
                </c:pt>
                <c:pt idx="18" formatCode="0,000">
                  <c:v>0.114</c:v>
                </c:pt>
              </c:numCache>
            </c:numRef>
          </c:val>
          <c:smooth val="0"/>
          <c:extLst>
            <c:ext xmlns:c16="http://schemas.microsoft.com/office/drawing/2014/chart" uri="{C3380CC4-5D6E-409C-BE32-E72D297353CC}">
              <c16:uniqueId val="{00000002-8B1B-4046-98A7-CE9865908358}"/>
            </c:ext>
          </c:extLst>
        </c:ser>
        <c:ser>
          <c:idx val="4"/>
          <c:order val="3"/>
          <c:tx>
            <c:strRef>
              <c:f>Sheet1!$E$1</c:f>
              <c:strCache>
                <c:ptCount val="1"/>
                <c:pt idx="0">
                  <c:v>std3</c:v>
                </c:pt>
              </c:strCache>
            </c:strRef>
          </c:tx>
          <c:spPr>
            <a:ln w="19067">
              <a:noFill/>
            </a:ln>
          </c:spPr>
          <c:marker>
            <c:symbol val="diamond"/>
            <c:size val="6"/>
            <c:spPr>
              <a:solidFill>
                <a:srgbClr val="FFC000"/>
              </a:solidFill>
              <a:ln>
                <a:solidFill>
                  <a:srgbClr val="000000"/>
                </a:solidFill>
                <a:prstDash val="solid"/>
              </a:ln>
            </c:spPr>
          </c:marker>
          <c:cat>
            <c:strRef>
              <c:f>Sheet1!$A$2:$A$20</c:f>
              <c:strCache>
                <c:ptCount val="19"/>
                <c:pt idx="0">
                  <c:v>ZN varlete (C62)</c:v>
                </c:pt>
                <c:pt idx="1">
                  <c:v>ZN prostaty (C61)</c:v>
                </c:pt>
                <c:pt idx="2">
                  <c:v>ZN štítné žlázy (C73)</c:v>
                </c:pt>
                <c:pt idx="3">
                  <c:v>zhoubný melanom kůže (C43)</c:v>
                </c:pt>
                <c:pt idx="4">
                  <c:v>ZN prsu (C50) u žen</c:v>
                </c:pt>
                <c:pt idx="5">
                  <c:v>ZN dělohy (C54, C55)</c:v>
                </c:pt>
                <c:pt idx="6">
                  <c:v>ZN ledviny (C64)</c:v>
                </c:pt>
                <c:pt idx="7">
                  <c:v>ZN tl. střeva a konečníku (C18–C20)</c:v>
                </c:pt>
                <c:pt idx="8">
                  <c:v>ZN hrdla děložního (C53)</c:v>
                </c:pt>
                <c:pt idx="9">
                  <c:v>ZN močového měchýře (C67)</c:v>
                </c:pt>
                <c:pt idx="10">
                  <c:v>ZN hrtanu (C32)</c:v>
                </c:pt>
                <c:pt idx="11">
                  <c:v>ZN dutiny ústní a hltanu (C00–C14)</c:v>
                </c:pt>
                <c:pt idx="12">
                  <c:v>ZN vaječníku (C56)</c:v>
                </c:pt>
                <c:pt idx="13">
                  <c:v>ZN žaludku (C16)</c:v>
                </c:pt>
                <c:pt idx="14">
                  <c:v>ZN žlučníku a žluč. cest (C23, C24)</c:v>
                </c:pt>
                <c:pt idx="15">
                  <c:v>ZN průdušnice a plíce (C33, C34)</c:v>
                </c:pt>
                <c:pt idx="16">
                  <c:v>ZN jícnu (C15)</c:v>
                </c:pt>
                <c:pt idx="17">
                  <c:v>ZN jater a intrahep. žluč. cest (C22)</c:v>
                </c:pt>
                <c:pt idx="18">
                  <c:v>ZN slinivky břišní (C25)</c:v>
                </c:pt>
              </c:strCache>
            </c:strRef>
          </c:cat>
          <c:val>
            <c:numRef>
              <c:f>Sheet1!$E$2:$E$20</c:f>
              <c:numCache>
                <c:formatCode>0,000</c:formatCode>
                <c:ptCount val="19"/>
                <c:pt idx="1">
                  <c:v>0.98799999999999999</c:v>
                </c:pt>
                <c:pt idx="2">
                  <c:v>0.98199999999999998</c:v>
                </c:pt>
                <c:pt idx="4">
                  <c:v>0.66</c:v>
                </c:pt>
                <c:pt idx="6">
                  <c:v>0.627</c:v>
                </c:pt>
                <c:pt idx="7">
                  <c:v>0.59799999999999998</c:v>
                </c:pt>
                <c:pt idx="8">
                  <c:v>0.56899999999999995</c:v>
                </c:pt>
                <c:pt idx="12">
                  <c:v>0.33100000000000002</c:v>
                </c:pt>
                <c:pt idx="14">
                  <c:v>3.9E-2</c:v>
                </c:pt>
                <c:pt idx="15">
                  <c:v>8.1000000000000003E-2</c:v>
                </c:pt>
                <c:pt idx="16">
                  <c:v>5.5E-2</c:v>
                </c:pt>
              </c:numCache>
            </c:numRef>
          </c:val>
          <c:smooth val="0"/>
          <c:extLst>
            <c:ext xmlns:c16="http://schemas.microsoft.com/office/drawing/2014/chart" uri="{C3380CC4-5D6E-409C-BE32-E72D297353CC}">
              <c16:uniqueId val="{00000003-8B1B-4046-98A7-CE9865908358}"/>
            </c:ext>
          </c:extLst>
        </c:ser>
        <c:ser>
          <c:idx val="5"/>
          <c:order val="4"/>
          <c:tx>
            <c:strRef>
              <c:f>Sheet1!$F$1</c:f>
              <c:strCache>
                <c:ptCount val="1"/>
                <c:pt idx="0">
                  <c:v>std4</c:v>
                </c:pt>
              </c:strCache>
            </c:strRef>
          </c:tx>
          <c:spPr>
            <a:ln w="19067">
              <a:noFill/>
            </a:ln>
          </c:spPr>
          <c:marker>
            <c:symbol val="diamond"/>
            <c:size val="6"/>
            <c:spPr>
              <a:solidFill>
                <a:srgbClr val="DA2128"/>
              </a:solidFill>
              <a:ln>
                <a:solidFill>
                  <a:srgbClr val="000000"/>
                </a:solidFill>
                <a:prstDash val="solid"/>
              </a:ln>
            </c:spPr>
          </c:marker>
          <c:cat>
            <c:strRef>
              <c:f>Sheet1!$A$2:$A$20</c:f>
              <c:strCache>
                <c:ptCount val="19"/>
                <c:pt idx="0">
                  <c:v>ZN varlete (C62)</c:v>
                </c:pt>
                <c:pt idx="1">
                  <c:v>ZN prostaty (C61)</c:v>
                </c:pt>
                <c:pt idx="2">
                  <c:v>ZN štítné žlázy (C73)</c:v>
                </c:pt>
                <c:pt idx="3">
                  <c:v>zhoubný melanom kůže (C43)</c:v>
                </c:pt>
                <c:pt idx="4">
                  <c:v>ZN prsu (C50) u žen</c:v>
                </c:pt>
                <c:pt idx="5">
                  <c:v>ZN dělohy (C54, C55)</c:v>
                </c:pt>
                <c:pt idx="6">
                  <c:v>ZN ledviny (C64)</c:v>
                </c:pt>
                <c:pt idx="7">
                  <c:v>ZN tl. střeva a konečníku (C18–C20)</c:v>
                </c:pt>
                <c:pt idx="8">
                  <c:v>ZN hrdla děložního (C53)</c:v>
                </c:pt>
                <c:pt idx="9">
                  <c:v>ZN močového měchýře (C67)</c:v>
                </c:pt>
                <c:pt idx="10">
                  <c:v>ZN hrtanu (C32)</c:v>
                </c:pt>
                <c:pt idx="11">
                  <c:v>ZN dutiny ústní a hltanu (C00–C14)</c:v>
                </c:pt>
                <c:pt idx="12">
                  <c:v>ZN vaječníku (C56)</c:v>
                </c:pt>
                <c:pt idx="13">
                  <c:v>ZN žaludku (C16)</c:v>
                </c:pt>
                <c:pt idx="14">
                  <c:v>ZN žlučníku a žluč. cest (C23, C24)</c:v>
                </c:pt>
                <c:pt idx="15">
                  <c:v>ZN průdušnice a plíce (C33, C34)</c:v>
                </c:pt>
                <c:pt idx="16">
                  <c:v>ZN jícnu (C15)</c:v>
                </c:pt>
                <c:pt idx="17">
                  <c:v>ZN jater a intrahep. žluč. cest (C22)</c:v>
                </c:pt>
                <c:pt idx="18">
                  <c:v>ZN slinivky břišní (C25)</c:v>
                </c:pt>
              </c:strCache>
            </c:strRef>
          </c:cat>
          <c:val>
            <c:numRef>
              <c:f>Sheet1!$F$2:$F$20</c:f>
              <c:numCache>
                <c:formatCode>0,000</c:formatCode>
                <c:ptCount val="19"/>
                <c:pt idx="1">
                  <c:v>0.46</c:v>
                </c:pt>
                <c:pt idx="4">
                  <c:v>0.188</c:v>
                </c:pt>
                <c:pt idx="6">
                  <c:v>0.13300000000000001</c:v>
                </c:pt>
                <c:pt idx="7">
                  <c:v>7.8E-2</c:v>
                </c:pt>
                <c:pt idx="8">
                  <c:v>0.151</c:v>
                </c:pt>
                <c:pt idx="9">
                  <c:v>0.109</c:v>
                </c:pt>
                <c:pt idx="10">
                  <c:v>0.224</c:v>
                </c:pt>
                <c:pt idx="11">
                  <c:v>0.372</c:v>
                </c:pt>
                <c:pt idx="12">
                  <c:v>0.22600000000000001</c:v>
                </c:pt>
                <c:pt idx="13">
                  <c:v>5.0999999999999997E-2</c:v>
                </c:pt>
                <c:pt idx="14">
                  <c:v>7.0000000000000001E-3</c:v>
                </c:pt>
                <c:pt idx="15">
                  <c:v>0.02</c:v>
                </c:pt>
                <c:pt idx="17">
                  <c:v>0</c:v>
                </c:pt>
                <c:pt idx="18">
                  <c:v>2.1999999999999999E-2</c:v>
                </c:pt>
              </c:numCache>
            </c:numRef>
          </c:val>
          <c:smooth val="0"/>
          <c:extLst>
            <c:ext xmlns:c16="http://schemas.microsoft.com/office/drawing/2014/chart" uri="{C3380CC4-5D6E-409C-BE32-E72D297353CC}">
              <c16:uniqueId val="{00000004-8B1B-4046-98A7-CE9865908358}"/>
            </c:ext>
          </c:extLst>
        </c:ser>
        <c:dLbls>
          <c:showLegendKey val="0"/>
          <c:showVal val="0"/>
          <c:showCatName val="0"/>
          <c:showSerName val="0"/>
          <c:showPercent val="0"/>
          <c:showBubbleSize val="0"/>
        </c:dLbls>
        <c:marker val="1"/>
        <c:smooth val="0"/>
        <c:axId val="433073320"/>
        <c:axId val="433074104"/>
      </c:lineChart>
      <c:catAx>
        <c:axId val="433073320"/>
        <c:scaling>
          <c:orientation val="minMax"/>
        </c:scaling>
        <c:delete val="0"/>
        <c:axPos val="b"/>
        <c:numFmt formatCode="General" sourceLinked="1"/>
        <c:majorTickMark val="out"/>
        <c:minorTickMark val="none"/>
        <c:tickLblPos val="low"/>
        <c:spPr>
          <a:ln w="3175">
            <a:solidFill>
              <a:schemeClr val="tx1"/>
            </a:solidFill>
            <a:prstDash val="solid"/>
          </a:ln>
        </c:spPr>
        <c:txPr>
          <a:bodyPr rot="-3600000" vert="horz"/>
          <a:lstStyle/>
          <a:p>
            <a:pPr>
              <a:defRPr sz="1200" b="0" i="0" u="none" strike="noStrike" baseline="0">
                <a:solidFill>
                  <a:srgbClr val="000000"/>
                </a:solidFill>
                <a:latin typeface="+mn-lt"/>
                <a:ea typeface="Arial"/>
                <a:cs typeface="Arial"/>
              </a:defRPr>
            </a:pPr>
            <a:endParaRPr lang="cs-CZ"/>
          </a:p>
        </c:txPr>
        <c:crossAx val="433074104"/>
        <c:crosses val="autoZero"/>
        <c:auto val="1"/>
        <c:lblAlgn val="ctr"/>
        <c:lblOffset val="100"/>
        <c:tickLblSkip val="1"/>
        <c:tickMarkSkip val="1"/>
        <c:noMultiLvlLbl val="0"/>
      </c:catAx>
      <c:valAx>
        <c:axId val="433074104"/>
        <c:scaling>
          <c:orientation val="minMax"/>
          <c:max val="1"/>
          <c:min val="0"/>
        </c:scaling>
        <c:delete val="0"/>
        <c:axPos val="l"/>
        <c:majorGridlines>
          <c:spPr>
            <a:ln w="12711">
              <a:solidFill>
                <a:srgbClr val="C0C0C0"/>
              </a:solidFill>
              <a:prstDash val="sysDash"/>
            </a:ln>
          </c:spPr>
        </c:majorGridlines>
        <c:numFmt formatCode="0\ %" sourceLinked="0"/>
        <c:majorTickMark val="out"/>
        <c:minorTickMark val="none"/>
        <c:tickLblPos val="nextTo"/>
        <c:spPr>
          <a:ln w="3175">
            <a:solidFill>
              <a:schemeClr val="tx1"/>
            </a:solidFill>
            <a:prstDash val="solid"/>
          </a:ln>
        </c:spPr>
        <c:txPr>
          <a:bodyPr rot="0" vert="horz"/>
          <a:lstStyle/>
          <a:p>
            <a:pPr>
              <a:defRPr sz="1200" b="0" i="0" u="none" strike="noStrike" baseline="0">
                <a:solidFill>
                  <a:srgbClr val="000000"/>
                </a:solidFill>
                <a:latin typeface="+mn-lt"/>
                <a:ea typeface="Arial"/>
                <a:cs typeface="Arial"/>
              </a:defRPr>
            </a:pPr>
            <a:endParaRPr lang="cs-CZ"/>
          </a:p>
        </c:txPr>
        <c:crossAx val="433073320"/>
        <c:crosses val="autoZero"/>
        <c:crossBetween val="between"/>
        <c:majorUnit val="0.1"/>
      </c:valAx>
      <c:spPr>
        <a:noFill/>
        <a:ln w="25422">
          <a:noFill/>
        </a:ln>
      </c:spPr>
    </c:plotArea>
    <c:plotVisOnly val="1"/>
    <c:dispBlanksAs val="gap"/>
    <c:showDLblsOverMax val="0"/>
  </c:chart>
  <c:spPr>
    <a:noFill/>
    <a:ln>
      <a:noFill/>
    </a:ln>
  </c:spPr>
  <c:txPr>
    <a:bodyPr/>
    <a:lstStyle/>
    <a:p>
      <a:pPr>
        <a:defRPr sz="2202" b="1" i="0" u="none" strike="noStrike" baseline="0">
          <a:solidFill>
            <a:schemeClr val="tx1"/>
          </a:solidFill>
          <a:latin typeface="Arial"/>
          <a:ea typeface="Arial"/>
          <a:cs typeface="Arial"/>
        </a:defRPr>
      </a:pPr>
      <a:endParaRPr lang="cs-CZ"/>
    </a:p>
  </c:txPr>
  <c:externalData r:id="rId1">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7302244195089433E-2"/>
          <c:y val="5.4980483954424758E-2"/>
          <c:w val="0.89464587268081319"/>
          <c:h val="0.88268196932499399"/>
        </c:manualLayout>
      </c:layout>
      <c:barChart>
        <c:barDir val="bar"/>
        <c:grouping val="clustered"/>
        <c:varyColors val="0"/>
        <c:ser>
          <c:idx val="0"/>
          <c:order val="0"/>
          <c:tx>
            <c:strRef>
              <c:f>List1!$B$1</c:f>
              <c:strCache>
                <c:ptCount val="1"/>
                <c:pt idx="0">
                  <c:v>2018</c:v>
                </c:pt>
              </c:strCache>
            </c:strRef>
          </c:tx>
          <c:spPr>
            <a:solidFill>
              <a:srgbClr val="00B050"/>
            </a:solidFill>
            <a:ln>
              <a:noFill/>
            </a:ln>
            <a:effectLst/>
          </c:spPr>
          <c:invertIfNegative val="0"/>
          <c:dLbls>
            <c:numFmt formatCode="#,##0.00" sourceLinked="0"/>
            <c:spPr>
              <a:noFill/>
              <a:ln>
                <a:noFill/>
              </a:ln>
              <a:effectLst/>
            </c:spPr>
            <c:txPr>
              <a:bodyPr wrap="square" lIns="38100" tIns="19050" rIns="38100" bIns="19050" anchor="ctr">
                <a:spAutoFit/>
              </a:bodyPr>
              <a:lstStyle/>
              <a:p>
                <a:pPr>
                  <a:defRPr sz="800"/>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List1!$A$2:$A$17</c:f>
              <c:strCache>
                <c:ptCount val="16"/>
                <c:pt idx="0">
                  <c:v>Středočeský kraj</c:v>
                </c:pt>
                <c:pt idx="1">
                  <c:v>Karlovarský kraj</c:v>
                </c:pt>
                <c:pt idx="2">
                  <c:v>Pardubický kraj</c:v>
                </c:pt>
                <c:pt idx="3">
                  <c:v>Zlínský kraj</c:v>
                </c:pt>
                <c:pt idx="4">
                  <c:v>Jihočeský kraj</c:v>
                </c:pt>
                <c:pt idx="5">
                  <c:v>Ústecký kraj</c:v>
                </c:pt>
                <c:pt idx="6">
                  <c:v>Liberecký kraj</c:v>
                </c:pt>
                <c:pt idx="7">
                  <c:v>Plzeňský kraj</c:v>
                </c:pt>
                <c:pt idx="8">
                  <c:v>Kraj Vysočina</c:v>
                </c:pt>
                <c:pt idx="9">
                  <c:v>Moravskoslezský kraj</c:v>
                </c:pt>
                <c:pt idx="10">
                  <c:v>ČR</c:v>
                </c:pt>
                <c:pt idx="11">
                  <c:v>Olomoucký kraj</c:v>
                </c:pt>
                <c:pt idx="12">
                  <c:v>HMP+STC</c:v>
                </c:pt>
                <c:pt idx="13">
                  <c:v>Královehradecký kraj</c:v>
                </c:pt>
                <c:pt idx="14">
                  <c:v>Jihomoravský kraj</c:v>
                </c:pt>
                <c:pt idx="15">
                  <c:v>Hlavní město Praha</c:v>
                </c:pt>
              </c:strCache>
            </c:strRef>
          </c:cat>
          <c:val>
            <c:numRef>
              <c:f>List1!$B$2:$B$17</c:f>
              <c:numCache>
                <c:formatCode>#,##0.00_ ;[Red]\-#,##0.00\ </c:formatCode>
                <c:ptCount val="16"/>
                <c:pt idx="0">
                  <c:v>0.51814163821940473</c:v>
                </c:pt>
                <c:pt idx="1">
                  <c:v>0.34318122040288757</c:v>
                </c:pt>
                <c:pt idx="2">
                  <c:v>0.79128071273777978</c:v>
                </c:pt>
                <c:pt idx="3">
                  <c:v>0.79008109437372054</c:v>
                </c:pt>
                <c:pt idx="4">
                  <c:v>0.28939480227822256</c:v>
                </c:pt>
                <c:pt idx="5">
                  <c:v>0.4837761908243764</c:v>
                </c:pt>
                <c:pt idx="6">
                  <c:v>0.16067915436314556</c:v>
                </c:pt>
                <c:pt idx="7">
                  <c:v>0.88933775717286234</c:v>
                </c:pt>
                <c:pt idx="8">
                  <c:v>1.1866181812466723</c:v>
                </c:pt>
                <c:pt idx="9">
                  <c:v>0.54551333254729106</c:v>
                </c:pt>
                <c:pt idx="10">
                  <c:v>0.57059218069160245</c:v>
                </c:pt>
                <c:pt idx="11">
                  <c:v>0.62832896211664901</c:v>
                </c:pt>
                <c:pt idx="12">
                  <c:v>0.59129222068669496</c:v>
                </c:pt>
                <c:pt idx="13">
                  <c:v>0.49225211614077907</c:v>
                </c:pt>
                <c:pt idx="14">
                  <c:v>0.35078131792165124</c:v>
                </c:pt>
                <c:pt idx="15">
                  <c:v>0.66780833656768901</c:v>
                </c:pt>
              </c:numCache>
            </c:numRef>
          </c:val>
          <c:extLst>
            <c:ext xmlns:c16="http://schemas.microsoft.com/office/drawing/2014/chart" uri="{C3380CC4-5D6E-409C-BE32-E72D297353CC}">
              <c16:uniqueId val="{00000000-18C6-473C-B8A4-A9BF2173AFEF}"/>
            </c:ext>
          </c:extLst>
        </c:ser>
        <c:ser>
          <c:idx val="1"/>
          <c:order val="1"/>
          <c:tx>
            <c:strRef>
              <c:f>List1!$C$1</c:f>
              <c:strCache>
                <c:ptCount val="1"/>
                <c:pt idx="0">
                  <c:v>2017</c:v>
                </c:pt>
              </c:strCache>
            </c:strRef>
          </c:tx>
          <c:spPr>
            <a:solidFill>
              <a:srgbClr val="92D050"/>
            </a:solidFill>
            <a:ln>
              <a:noFill/>
            </a:ln>
            <a:effectLst/>
          </c:spPr>
          <c:invertIfNegative val="0"/>
          <c:dLbls>
            <c:numFmt formatCode="#,##0.00" sourceLinked="0"/>
            <c:spPr>
              <a:noFill/>
              <a:ln>
                <a:noFill/>
              </a:ln>
              <a:effectLst/>
            </c:spPr>
            <c:txPr>
              <a:bodyPr wrap="square" lIns="38100" tIns="19050" rIns="38100" bIns="19050" anchor="ctr">
                <a:spAutoFit/>
              </a:bodyPr>
              <a:lstStyle/>
              <a:p>
                <a:pPr>
                  <a:defRPr sz="800"/>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List1!$A$2:$A$17</c:f>
              <c:strCache>
                <c:ptCount val="16"/>
                <c:pt idx="0">
                  <c:v>Středočeský kraj</c:v>
                </c:pt>
                <c:pt idx="1">
                  <c:v>Karlovarský kraj</c:v>
                </c:pt>
                <c:pt idx="2">
                  <c:v>Pardubický kraj</c:v>
                </c:pt>
                <c:pt idx="3">
                  <c:v>Zlínský kraj</c:v>
                </c:pt>
                <c:pt idx="4">
                  <c:v>Jihočeský kraj</c:v>
                </c:pt>
                <c:pt idx="5">
                  <c:v>Ústecký kraj</c:v>
                </c:pt>
                <c:pt idx="6">
                  <c:v>Liberecký kraj</c:v>
                </c:pt>
                <c:pt idx="7">
                  <c:v>Plzeňský kraj</c:v>
                </c:pt>
                <c:pt idx="8">
                  <c:v>Kraj Vysočina</c:v>
                </c:pt>
                <c:pt idx="9">
                  <c:v>Moravskoslezský kraj</c:v>
                </c:pt>
                <c:pt idx="10">
                  <c:v>ČR</c:v>
                </c:pt>
                <c:pt idx="11">
                  <c:v>Olomoucký kraj</c:v>
                </c:pt>
                <c:pt idx="12">
                  <c:v>HMP+STC</c:v>
                </c:pt>
                <c:pt idx="13">
                  <c:v>Královehradecký kraj</c:v>
                </c:pt>
                <c:pt idx="14">
                  <c:v>Jihomoravský kraj</c:v>
                </c:pt>
                <c:pt idx="15">
                  <c:v>Hlavní město Praha</c:v>
                </c:pt>
              </c:strCache>
            </c:strRef>
          </c:cat>
          <c:val>
            <c:numRef>
              <c:f>List1!$C$2:$C$17</c:f>
              <c:numCache>
                <c:formatCode>#,##0.00_ ;[Red]\-#,##0.00\ </c:formatCode>
                <c:ptCount val="16"/>
                <c:pt idx="0">
                  <c:v>0.46314975483566717</c:v>
                </c:pt>
                <c:pt idx="1">
                  <c:v>0.29510197924617076</c:v>
                </c:pt>
                <c:pt idx="2">
                  <c:v>0.78980131195588932</c:v>
                </c:pt>
                <c:pt idx="3">
                  <c:v>0.80600325764371383</c:v>
                </c:pt>
                <c:pt idx="4">
                  <c:v>0.2981442890369953</c:v>
                </c:pt>
                <c:pt idx="5">
                  <c:v>0.49130038805251403</c:v>
                </c:pt>
                <c:pt idx="6">
                  <c:v>0.14940013698195198</c:v>
                </c:pt>
                <c:pt idx="7">
                  <c:v>0.89717370937408636</c:v>
                </c:pt>
                <c:pt idx="8">
                  <c:v>1.1222740355126368</c:v>
                </c:pt>
                <c:pt idx="9">
                  <c:v>0.54889722071073377</c:v>
                </c:pt>
                <c:pt idx="10">
                  <c:v>0.55579394205179722</c:v>
                </c:pt>
                <c:pt idx="11">
                  <c:v>0.65463717733872673</c:v>
                </c:pt>
                <c:pt idx="12">
                  <c:v>0.56385345539558684</c:v>
                </c:pt>
                <c:pt idx="13">
                  <c:v>0.42628238642965027</c:v>
                </c:pt>
                <c:pt idx="14">
                  <c:v>0.31612983565118169</c:v>
                </c:pt>
                <c:pt idx="15">
                  <c:v>0.66919175824204302</c:v>
                </c:pt>
              </c:numCache>
            </c:numRef>
          </c:val>
          <c:extLst>
            <c:ext xmlns:c16="http://schemas.microsoft.com/office/drawing/2014/chart" uri="{C3380CC4-5D6E-409C-BE32-E72D297353CC}">
              <c16:uniqueId val="{00000001-18C6-473C-B8A4-A9BF2173AFEF}"/>
            </c:ext>
          </c:extLst>
        </c:ser>
        <c:dLbls>
          <c:showLegendKey val="0"/>
          <c:showVal val="0"/>
          <c:showCatName val="0"/>
          <c:showSerName val="0"/>
          <c:showPercent val="0"/>
          <c:showBubbleSize val="0"/>
        </c:dLbls>
        <c:gapWidth val="150"/>
        <c:axId val="756204544"/>
        <c:axId val="756211208"/>
      </c:barChart>
      <c:catAx>
        <c:axId val="756204544"/>
        <c:scaling>
          <c:orientation val="minMax"/>
        </c:scaling>
        <c:delete val="0"/>
        <c:axPos val="l"/>
        <c:numFmt formatCode="#,##0" sourceLinked="0"/>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756211208"/>
        <c:crosses val="autoZero"/>
        <c:auto val="1"/>
        <c:lblAlgn val="ctr"/>
        <c:lblOffset val="100"/>
        <c:noMultiLvlLbl val="0"/>
      </c:catAx>
      <c:valAx>
        <c:axId val="756211208"/>
        <c:scaling>
          <c:orientation val="minMax"/>
          <c:max val="8"/>
          <c:min val="0"/>
        </c:scaling>
        <c:delete val="0"/>
        <c:axPos val="b"/>
        <c:majorGridlines/>
        <c:numFmt formatCode="#,##0.00" sourceLinked="0"/>
        <c:majorTickMark val="out"/>
        <c:minorTickMark val="none"/>
        <c:tickLblPos val="nextTo"/>
        <c:spPr>
          <a:ln/>
        </c:spPr>
        <c:crossAx val="756204544"/>
        <c:crosses val="autoZero"/>
        <c:crossBetween val="between"/>
        <c:majorUnit val="2"/>
        <c:minorUnit val="0.2"/>
      </c:valAx>
      <c:spPr>
        <a:noFill/>
        <a:ln>
          <a:solidFill>
            <a:schemeClr val="accent4"/>
          </a:solidFill>
        </a:ln>
        <a:effectLst/>
      </c:spPr>
    </c:plotArea>
    <c:legend>
      <c:legendPos val="t"/>
      <c:overlay val="0"/>
    </c:legend>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7302244195089433E-2"/>
          <c:y val="5.4980483954424758E-2"/>
          <c:w val="0.89464587268081319"/>
          <c:h val="0.90198245770450702"/>
        </c:manualLayout>
      </c:layout>
      <c:barChart>
        <c:barDir val="bar"/>
        <c:grouping val="clustered"/>
        <c:varyColors val="0"/>
        <c:ser>
          <c:idx val="0"/>
          <c:order val="0"/>
          <c:tx>
            <c:strRef>
              <c:f>List1!$B$1</c:f>
              <c:strCache>
                <c:ptCount val="1"/>
                <c:pt idx="0">
                  <c:v>2018</c:v>
                </c:pt>
              </c:strCache>
            </c:strRef>
          </c:tx>
          <c:spPr>
            <a:solidFill>
              <a:schemeClr val="accent2">
                <a:lumMod val="75000"/>
              </a:schemeClr>
            </a:solidFill>
            <a:ln>
              <a:noFill/>
            </a:ln>
            <a:effectLst/>
          </c:spPr>
          <c:invertIfNegative val="0"/>
          <c:dLbls>
            <c:numFmt formatCode="#,##0.00" sourceLinked="0"/>
            <c:spPr>
              <a:noFill/>
              <a:ln>
                <a:noFill/>
              </a:ln>
              <a:effectLst/>
            </c:spPr>
            <c:txPr>
              <a:bodyPr wrap="square" lIns="38100" tIns="19050" rIns="38100" bIns="19050" anchor="ctr">
                <a:spAutoFit/>
              </a:bodyPr>
              <a:lstStyle/>
              <a:p>
                <a:pPr>
                  <a:defRPr sz="800"/>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List1!$A$2:$A$17</c:f>
              <c:strCache>
                <c:ptCount val="16"/>
                <c:pt idx="0">
                  <c:v>Pardubický kraj</c:v>
                </c:pt>
                <c:pt idx="1">
                  <c:v>Středočeský kraj</c:v>
                </c:pt>
                <c:pt idx="2">
                  <c:v>Ústecký kraj</c:v>
                </c:pt>
                <c:pt idx="3">
                  <c:v>HMP + STC</c:v>
                </c:pt>
                <c:pt idx="4">
                  <c:v>Hl. m. Praha</c:v>
                </c:pt>
                <c:pt idx="5">
                  <c:v>Kraj Vysočina</c:v>
                </c:pt>
                <c:pt idx="6">
                  <c:v>Liberecký kraj</c:v>
                </c:pt>
                <c:pt idx="7">
                  <c:v>Plzeňský kraj</c:v>
                </c:pt>
                <c:pt idx="8">
                  <c:v>ČR</c:v>
                </c:pt>
                <c:pt idx="9">
                  <c:v>Královéhradecký kraj</c:v>
                </c:pt>
                <c:pt idx="10">
                  <c:v>Karlovarský kraj</c:v>
                </c:pt>
                <c:pt idx="11">
                  <c:v>Moravskoslezský kraj</c:v>
                </c:pt>
                <c:pt idx="12">
                  <c:v>Jihomoravský kraj</c:v>
                </c:pt>
                <c:pt idx="13">
                  <c:v>Olomoucký kraj</c:v>
                </c:pt>
                <c:pt idx="14">
                  <c:v>Jihočeský kraj</c:v>
                </c:pt>
                <c:pt idx="15">
                  <c:v>Zlínský kraj</c:v>
                </c:pt>
              </c:strCache>
            </c:strRef>
          </c:cat>
          <c:val>
            <c:numRef>
              <c:f>List1!$B$2:$B$17</c:f>
              <c:numCache>
                <c:formatCode>#,##0.00_ ;[Red]\-#,##0.00\ </c:formatCode>
                <c:ptCount val="16"/>
                <c:pt idx="0">
                  <c:v>0.39772617385022846</c:v>
                </c:pt>
                <c:pt idx="1">
                  <c:v>0.48955298979131689</c:v>
                </c:pt>
                <c:pt idx="2">
                  <c:v>0.52090667576592065</c:v>
                </c:pt>
                <c:pt idx="3">
                  <c:v>0.5232982875010399</c:v>
                </c:pt>
                <c:pt idx="4">
                  <c:v>0.5585961487470581</c:v>
                </c:pt>
                <c:pt idx="5">
                  <c:v>0.56476410507269792</c:v>
                </c:pt>
                <c:pt idx="6">
                  <c:v>0.56824740493831594</c:v>
                </c:pt>
                <c:pt idx="7">
                  <c:v>0.57375236225135107</c:v>
                </c:pt>
                <c:pt idx="8">
                  <c:v>0.5893689470499508</c:v>
                </c:pt>
                <c:pt idx="9">
                  <c:v>0.60202819019117826</c:v>
                </c:pt>
                <c:pt idx="10">
                  <c:v>0.62572226831704891</c:v>
                </c:pt>
                <c:pt idx="11">
                  <c:v>0.63186966204064532</c:v>
                </c:pt>
                <c:pt idx="12">
                  <c:v>0.65877884309407952</c:v>
                </c:pt>
                <c:pt idx="13">
                  <c:v>0.67782504699255375</c:v>
                </c:pt>
                <c:pt idx="14">
                  <c:v>0.68798606354412117</c:v>
                </c:pt>
                <c:pt idx="15">
                  <c:v>0.7475949627697881</c:v>
                </c:pt>
              </c:numCache>
            </c:numRef>
          </c:val>
          <c:extLst>
            <c:ext xmlns:c16="http://schemas.microsoft.com/office/drawing/2014/chart" uri="{C3380CC4-5D6E-409C-BE32-E72D297353CC}">
              <c16:uniqueId val="{00000000-93F8-4F8F-BD45-53D0E2FD529C}"/>
            </c:ext>
          </c:extLst>
        </c:ser>
        <c:ser>
          <c:idx val="1"/>
          <c:order val="1"/>
          <c:tx>
            <c:strRef>
              <c:f>List1!$C$1</c:f>
              <c:strCache>
                <c:ptCount val="1"/>
                <c:pt idx="0">
                  <c:v>2017</c:v>
                </c:pt>
              </c:strCache>
            </c:strRef>
          </c:tx>
          <c:spPr>
            <a:solidFill>
              <a:schemeClr val="accent2">
                <a:lumMod val="40000"/>
                <a:lumOff val="60000"/>
              </a:schemeClr>
            </a:solidFill>
            <a:ln>
              <a:noFill/>
            </a:ln>
            <a:effectLst/>
          </c:spPr>
          <c:invertIfNegative val="0"/>
          <c:dLbls>
            <c:numFmt formatCode="#,##0.00" sourceLinked="0"/>
            <c:spPr>
              <a:noFill/>
              <a:ln>
                <a:noFill/>
              </a:ln>
              <a:effectLst/>
            </c:spPr>
            <c:txPr>
              <a:bodyPr wrap="square" lIns="38100" tIns="19050" rIns="38100" bIns="19050" anchor="ctr">
                <a:spAutoFit/>
              </a:bodyPr>
              <a:lstStyle/>
              <a:p>
                <a:pPr>
                  <a:defRPr sz="800"/>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List1!$A$2:$A$17</c:f>
              <c:strCache>
                <c:ptCount val="16"/>
                <c:pt idx="0">
                  <c:v>Pardubický kraj</c:v>
                </c:pt>
                <c:pt idx="1">
                  <c:v>Středočeský kraj</c:v>
                </c:pt>
                <c:pt idx="2">
                  <c:v>Ústecký kraj</c:v>
                </c:pt>
                <c:pt idx="3">
                  <c:v>HMP + STC</c:v>
                </c:pt>
                <c:pt idx="4">
                  <c:v>Hl. m. Praha</c:v>
                </c:pt>
                <c:pt idx="5">
                  <c:v>Kraj Vysočina</c:v>
                </c:pt>
                <c:pt idx="6">
                  <c:v>Liberecký kraj</c:v>
                </c:pt>
                <c:pt idx="7">
                  <c:v>Plzeňský kraj</c:v>
                </c:pt>
                <c:pt idx="8">
                  <c:v>ČR</c:v>
                </c:pt>
                <c:pt idx="9">
                  <c:v>Královéhradecký kraj</c:v>
                </c:pt>
                <c:pt idx="10">
                  <c:v>Karlovarský kraj</c:v>
                </c:pt>
                <c:pt idx="11">
                  <c:v>Moravskoslezský kraj</c:v>
                </c:pt>
                <c:pt idx="12">
                  <c:v>Jihomoravský kraj</c:v>
                </c:pt>
                <c:pt idx="13">
                  <c:v>Olomoucký kraj</c:v>
                </c:pt>
                <c:pt idx="14">
                  <c:v>Jihočeský kraj</c:v>
                </c:pt>
                <c:pt idx="15">
                  <c:v>Zlínský kraj</c:v>
                </c:pt>
              </c:strCache>
            </c:strRef>
          </c:cat>
          <c:val>
            <c:numRef>
              <c:f>List1!$C$2:$C$17</c:f>
              <c:numCache>
                <c:formatCode>#,##0.00_ ;[Red]\-#,##0.00\ </c:formatCode>
                <c:ptCount val="16"/>
                <c:pt idx="0">
                  <c:v>0.5850056199982635</c:v>
                </c:pt>
                <c:pt idx="1">
                  <c:v>0.4971004609737702</c:v>
                </c:pt>
                <c:pt idx="2">
                  <c:v>0.58548826639849461</c:v>
                </c:pt>
                <c:pt idx="3">
                  <c:v>0.54166275346406312</c:v>
                </c:pt>
                <c:pt idx="4">
                  <c:v>0.58827589911586353</c:v>
                </c:pt>
                <c:pt idx="5">
                  <c:v>0.63106296007543206</c:v>
                </c:pt>
                <c:pt idx="6">
                  <c:v>0.56882983999117021</c:v>
                </c:pt>
                <c:pt idx="7">
                  <c:v>0.58196209519600295</c:v>
                </c:pt>
                <c:pt idx="8">
                  <c:v>0.59042959711712018</c:v>
                </c:pt>
                <c:pt idx="9">
                  <c:v>0.58856251187202757</c:v>
                </c:pt>
                <c:pt idx="10">
                  <c:v>0.60904000594381735</c:v>
                </c:pt>
                <c:pt idx="11">
                  <c:v>0.62085466392388822</c:v>
                </c:pt>
                <c:pt idx="12">
                  <c:v>0.6000303979891044</c:v>
                </c:pt>
                <c:pt idx="13">
                  <c:v>0.62586405589597671</c:v>
                </c:pt>
                <c:pt idx="14">
                  <c:v>0.62201689466215904</c:v>
                </c:pt>
                <c:pt idx="15">
                  <c:v>0.64842851727880002</c:v>
                </c:pt>
              </c:numCache>
            </c:numRef>
          </c:val>
          <c:extLst>
            <c:ext xmlns:c16="http://schemas.microsoft.com/office/drawing/2014/chart" uri="{C3380CC4-5D6E-409C-BE32-E72D297353CC}">
              <c16:uniqueId val="{00000001-93F8-4F8F-BD45-53D0E2FD529C}"/>
            </c:ext>
          </c:extLst>
        </c:ser>
        <c:dLbls>
          <c:showLegendKey val="0"/>
          <c:showVal val="0"/>
          <c:showCatName val="0"/>
          <c:showSerName val="0"/>
          <c:showPercent val="0"/>
          <c:showBubbleSize val="0"/>
        </c:dLbls>
        <c:gapWidth val="150"/>
        <c:axId val="553042312"/>
        <c:axId val="553042704"/>
      </c:barChart>
      <c:catAx>
        <c:axId val="553042312"/>
        <c:scaling>
          <c:orientation val="minMax"/>
        </c:scaling>
        <c:delete val="0"/>
        <c:axPos val="r"/>
        <c:numFmt formatCode="#,##0" sourceLinked="0"/>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553042704"/>
        <c:crosses val="autoZero"/>
        <c:auto val="1"/>
        <c:lblAlgn val="ctr"/>
        <c:lblOffset val="100"/>
        <c:noMultiLvlLbl val="0"/>
      </c:catAx>
      <c:valAx>
        <c:axId val="553042704"/>
        <c:scaling>
          <c:orientation val="maxMin"/>
          <c:max val="1.5"/>
        </c:scaling>
        <c:delete val="0"/>
        <c:axPos val="b"/>
        <c:majorGridlines/>
        <c:numFmt formatCode="#,##0.00_ ;[Red]\-#,##0.00\ " sourceLinked="0"/>
        <c:majorTickMark val="out"/>
        <c:minorTickMark val="none"/>
        <c:tickLblPos val="nextTo"/>
        <c:spPr>
          <a:ln/>
        </c:spPr>
        <c:crossAx val="553042312"/>
        <c:crosses val="autoZero"/>
        <c:crossBetween val="between"/>
      </c:valAx>
      <c:spPr>
        <a:noFill/>
        <a:ln>
          <a:solidFill>
            <a:schemeClr val="accent4"/>
          </a:solidFill>
        </a:ln>
        <a:effectLst/>
      </c:spPr>
    </c:plotArea>
    <c:legend>
      <c:legendPos val="t"/>
      <c:layout>
        <c:manualLayout>
          <c:xMode val="edge"/>
          <c:yMode val="edge"/>
          <c:x val="0.5398066881457616"/>
          <c:y val="4.322011647991549E-3"/>
          <c:w val="0.26607043661815355"/>
          <c:h val="3.7804329600692063E-2"/>
        </c:manualLayout>
      </c:layout>
      <c:overlay val="0"/>
    </c:legend>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7302244195089433E-2"/>
          <c:y val="5.4980483954424758E-2"/>
          <c:w val="0.89464587268081319"/>
          <c:h val="0.89983796408868155"/>
        </c:manualLayout>
      </c:layout>
      <c:barChart>
        <c:barDir val="bar"/>
        <c:grouping val="clustered"/>
        <c:varyColors val="0"/>
        <c:ser>
          <c:idx val="0"/>
          <c:order val="0"/>
          <c:tx>
            <c:strRef>
              <c:f>List1!$B$1</c:f>
              <c:strCache>
                <c:ptCount val="1"/>
                <c:pt idx="0">
                  <c:v>2018</c:v>
                </c:pt>
              </c:strCache>
            </c:strRef>
          </c:tx>
          <c:spPr>
            <a:solidFill>
              <a:srgbClr val="00B050"/>
            </a:solidFill>
            <a:ln>
              <a:noFill/>
            </a:ln>
            <a:effectLst/>
          </c:spPr>
          <c:invertIfNegative val="0"/>
          <c:dLbls>
            <c:numFmt formatCode="#,##0.00" sourceLinked="0"/>
            <c:spPr>
              <a:noFill/>
              <a:ln>
                <a:noFill/>
              </a:ln>
              <a:effectLst/>
            </c:spPr>
            <c:txPr>
              <a:bodyPr wrap="square" lIns="38100" tIns="19050" rIns="38100" bIns="19050" anchor="ctr">
                <a:spAutoFit/>
              </a:bodyPr>
              <a:lstStyle/>
              <a:p>
                <a:pPr>
                  <a:defRPr sz="800"/>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List1!$A$2:$A$17</c:f>
              <c:strCache>
                <c:ptCount val="16"/>
                <c:pt idx="0">
                  <c:v>Pardubický kraj</c:v>
                </c:pt>
                <c:pt idx="1">
                  <c:v>Středočeský kraj</c:v>
                </c:pt>
                <c:pt idx="2">
                  <c:v>Ústecký kraj</c:v>
                </c:pt>
                <c:pt idx="3">
                  <c:v>HMP + STC</c:v>
                </c:pt>
                <c:pt idx="4">
                  <c:v>Hl. m. Praha</c:v>
                </c:pt>
                <c:pt idx="5">
                  <c:v>Kraj Vysočina</c:v>
                </c:pt>
                <c:pt idx="6">
                  <c:v>Liberecký kraj</c:v>
                </c:pt>
                <c:pt idx="7">
                  <c:v>Plzeňský kraj</c:v>
                </c:pt>
                <c:pt idx="8">
                  <c:v>ČR</c:v>
                </c:pt>
                <c:pt idx="9">
                  <c:v>Moravskoslezský kraj</c:v>
                </c:pt>
                <c:pt idx="10">
                  <c:v>Královéhradecký kraj</c:v>
                </c:pt>
                <c:pt idx="11">
                  <c:v>Moravskoslezský kraj</c:v>
                </c:pt>
                <c:pt idx="12">
                  <c:v>Jihomoravský kraj</c:v>
                </c:pt>
                <c:pt idx="13">
                  <c:v>Olomoucký kraj</c:v>
                </c:pt>
                <c:pt idx="14">
                  <c:v>Jihočeský kraj</c:v>
                </c:pt>
                <c:pt idx="15">
                  <c:v>Zlínský kraj</c:v>
                </c:pt>
              </c:strCache>
            </c:strRef>
          </c:cat>
          <c:val>
            <c:numRef>
              <c:f>List1!$B$2:$B$17</c:f>
              <c:numCache>
                <c:formatCode>#,##0.00</c:formatCode>
                <c:ptCount val="16"/>
                <c:pt idx="0">
                  <c:v>0.68700995799555897</c:v>
                </c:pt>
                <c:pt idx="1">
                  <c:v>0.38063465309082123</c:v>
                </c:pt>
                <c:pt idx="2">
                  <c:v>0.53286638525518337</c:v>
                </c:pt>
                <c:pt idx="3" formatCode="0.00">
                  <c:v>0.65953799196907303</c:v>
                </c:pt>
                <c:pt idx="4">
                  <c:v>0.9512731973141163</c:v>
                </c:pt>
                <c:pt idx="5">
                  <c:v>0.56571431190846178</c:v>
                </c:pt>
                <c:pt idx="6">
                  <c:v>0.49300206417355569</c:v>
                </c:pt>
                <c:pt idx="7">
                  <c:v>0.59693255175892523</c:v>
                </c:pt>
                <c:pt idx="8">
                  <c:v>0.65503403336535448</c:v>
                </c:pt>
                <c:pt idx="9" formatCode="#,##0.00_ ;[Red]\-#,##0.00\ ">
                  <c:v>0.62326158585347124</c:v>
                </c:pt>
                <c:pt idx="10">
                  <c:v>0.74721664380739472</c:v>
                </c:pt>
                <c:pt idx="11">
                  <c:v>0.7171753653349473</c:v>
                </c:pt>
                <c:pt idx="12">
                  <c:v>0.76742705421065638</c:v>
                </c:pt>
                <c:pt idx="13">
                  <c:v>0.66791493328019458</c:v>
                </c:pt>
                <c:pt idx="14">
                  <c:v>0.53003905390624872</c:v>
                </c:pt>
                <c:pt idx="15">
                  <c:v>0.78675173705575518</c:v>
                </c:pt>
              </c:numCache>
            </c:numRef>
          </c:val>
          <c:extLst>
            <c:ext xmlns:c16="http://schemas.microsoft.com/office/drawing/2014/chart" uri="{C3380CC4-5D6E-409C-BE32-E72D297353CC}">
              <c16:uniqueId val="{00000000-18C6-473C-B8A4-A9BF2173AFEF}"/>
            </c:ext>
          </c:extLst>
        </c:ser>
        <c:ser>
          <c:idx val="1"/>
          <c:order val="1"/>
          <c:tx>
            <c:strRef>
              <c:f>List1!$C$1</c:f>
              <c:strCache>
                <c:ptCount val="1"/>
                <c:pt idx="0">
                  <c:v>2017</c:v>
                </c:pt>
              </c:strCache>
            </c:strRef>
          </c:tx>
          <c:spPr>
            <a:solidFill>
              <a:srgbClr val="92D050"/>
            </a:solidFill>
            <a:ln>
              <a:noFill/>
            </a:ln>
            <a:effectLst/>
          </c:spPr>
          <c:invertIfNegative val="0"/>
          <c:dLbls>
            <c:numFmt formatCode="#,##0.00" sourceLinked="0"/>
            <c:spPr>
              <a:noFill/>
              <a:ln>
                <a:noFill/>
              </a:ln>
              <a:effectLst/>
            </c:spPr>
            <c:txPr>
              <a:bodyPr wrap="square" lIns="38100" tIns="19050" rIns="38100" bIns="19050" anchor="ctr">
                <a:spAutoFit/>
              </a:bodyPr>
              <a:lstStyle/>
              <a:p>
                <a:pPr>
                  <a:defRPr sz="800"/>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List1!$A$2:$A$17</c:f>
              <c:strCache>
                <c:ptCount val="16"/>
                <c:pt idx="0">
                  <c:v>Pardubický kraj</c:v>
                </c:pt>
                <c:pt idx="1">
                  <c:v>Středočeský kraj</c:v>
                </c:pt>
                <c:pt idx="2">
                  <c:v>Ústecký kraj</c:v>
                </c:pt>
                <c:pt idx="3">
                  <c:v>HMP + STC</c:v>
                </c:pt>
                <c:pt idx="4">
                  <c:v>Hl. m. Praha</c:v>
                </c:pt>
                <c:pt idx="5">
                  <c:v>Kraj Vysočina</c:v>
                </c:pt>
                <c:pt idx="6">
                  <c:v>Liberecký kraj</c:v>
                </c:pt>
                <c:pt idx="7">
                  <c:v>Plzeňský kraj</c:v>
                </c:pt>
                <c:pt idx="8">
                  <c:v>ČR</c:v>
                </c:pt>
                <c:pt idx="9">
                  <c:v>Moravskoslezský kraj</c:v>
                </c:pt>
                <c:pt idx="10">
                  <c:v>Královéhradecký kraj</c:v>
                </c:pt>
                <c:pt idx="11">
                  <c:v>Moravskoslezský kraj</c:v>
                </c:pt>
                <c:pt idx="12">
                  <c:v>Jihomoravský kraj</c:v>
                </c:pt>
                <c:pt idx="13">
                  <c:v>Olomoucký kraj</c:v>
                </c:pt>
                <c:pt idx="14">
                  <c:v>Jihočeský kraj</c:v>
                </c:pt>
                <c:pt idx="15">
                  <c:v>Zlínský kraj</c:v>
                </c:pt>
              </c:strCache>
            </c:strRef>
          </c:cat>
          <c:val>
            <c:numRef>
              <c:f>List1!$C$2:$C$17</c:f>
              <c:numCache>
                <c:formatCode>#,##0.00</c:formatCode>
                <c:ptCount val="16"/>
                <c:pt idx="0">
                  <c:v>0.69237898652467811</c:v>
                </c:pt>
                <c:pt idx="1">
                  <c:v>0.4007768302308059</c:v>
                </c:pt>
                <c:pt idx="2">
                  <c:v>0.70449064581275689</c:v>
                </c:pt>
                <c:pt idx="3" formatCode="0.00">
                  <c:v>0.68803226655794281</c:v>
                </c:pt>
                <c:pt idx="4">
                  <c:v>0.98850781986806668</c:v>
                </c:pt>
                <c:pt idx="5">
                  <c:v>0.49505371868641135</c:v>
                </c:pt>
                <c:pt idx="6">
                  <c:v>0.47183204757059355</c:v>
                </c:pt>
                <c:pt idx="7">
                  <c:v>0.58193047538590226</c:v>
                </c:pt>
                <c:pt idx="8">
                  <c:v>0.65364079840448763</c:v>
                </c:pt>
                <c:pt idx="9" formatCode="#,##0.00_ ;[Red]\-#,##0.00\ ">
                  <c:v>0.66448695235375055</c:v>
                </c:pt>
                <c:pt idx="10">
                  <c:v>0.75650836749902628</c:v>
                </c:pt>
                <c:pt idx="11">
                  <c:v>0.67460412113221113</c:v>
                </c:pt>
                <c:pt idx="12">
                  <c:v>0.70789579329453511</c:v>
                </c:pt>
                <c:pt idx="13">
                  <c:v>0.64136758522037762</c:v>
                </c:pt>
                <c:pt idx="14">
                  <c:v>0.54102160655244269</c:v>
                </c:pt>
                <c:pt idx="15">
                  <c:v>0.66053725557360854</c:v>
                </c:pt>
              </c:numCache>
            </c:numRef>
          </c:val>
          <c:extLst>
            <c:ext xmlns:c16="http://schemas.microsoft.com/office/drawing/2014/chart" uri="{C3380CC4-5D6E-409C-BE32-E72D297353CC}">
              <c16:uniqueId val="{00000001-18C6-473C-B8A4-A9BF2173AFEF}"/>
            </c:ext>
          </c:extLst>
        </c:ser>
        <c:dLbls>
          <c:showLegendKey val="0"/>
          <c:showVal val="0"/>
          <c:showCatName val="0"/>
          <c:showSerName val="0"/>
          <c:showPercent val="0"/>
          <c:showBubbleSize val="0"/>
        </c:dLbls>
        <c:gapWidth val="150"/>
        <c:axId val="756204544"/>
        <c:axId val="756211208"/>
      </c:barChart>
      <c:catAx>
        <c:axId val="756204544"/>
        <c:scaling>
          <c:orientation val="minMax"/>
        </c:scaling>
        <c:delete val="0"/>
        <c:axPos val="l"/>
        <c:numFmt formatCode="#,##0" sourceLinked="0"/>
        <c:majorTickMark val="none"/>
        <c:minorTickMark val="none"/>
        <c:tickLblPos val="none"/>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756211208"/>
        <c:crosses val="autoZero"/>
        <c:auto val="1"/>
        <c:lblAlgn val="ctr"/>
        <c:lblOffset val="100"/>
        <c:noMultiLvlLbl val="0"/>
      </c:catAx>
      <c:valAx>
        <c:axId val="756211208"/>
        <c:scaling>
          <c:orientation val="minMax"/>
          <c:max val="1.8"/>
          <c:min val="0"/>
        </c:scaling>
        <c:delete val="0"/>
        <c:axPos val="b"/>
        <c:majorGridlines/>
        <c:numFmt formatCode="#,##0.00" sourceLinked="0"/>
        <c:majorTickMark val="out"/>
        <c:minorTickMark val="none"/>
        <c:tickLblPos val="nextTo"/>
        <c:spPr>
          <a:ln/>
        </c:spPr>
        <c:crossAx val="756204544"/>
        <c:crosses val="autoZero"/>
        <c:crossBetween val="between"/>
        <c:majorUnit val="2"/>
        <c:minorUnit val="0.2"/>
      </c:valAx>
      <c:spPr>
        <a:noFill/>
        <a:ln>
          <a:solidFill>
            <a:schemeClr val="accent4"/>
          </a:solidFill>
        </a:ln>
        <a:effectLst/>
      </c:spPr>
    </c:plotArea>
    <c:legend>
      <c:legendPos val="t"/>
      <c:layout>
        <c:manualLayout>
          <c:xMode val="edge"/>
          <c:yMode val="edge"/>
          <c:x val="0.18706810354405062"/>
          <c:y val="4.2841454403283481E-3"/>
          <c:w val="0.26607043661815355"/>
          <c:h val="3.7473116565694083E-2"/>
        </c:manualLayout>
      </c:layout>
      <c:overlay val="0"/>
    </c:legend>
    <c:plotVisOnly val="1"/>
    <c:dispBlanksAs val="gap"/>
    <c:showDLblsOverMax val="0"/>
  </c:chart>
  <c:spPr>
    <a:noFill/>
    <a:ln>
      <a:noFill/>
    </a:ln>
    <a:effectLst/>
  </c:spPr>
  <c:txPr>
    <a:bodyPr/>
    <a:lstStyle/>
    <a:p>
      <a:pPr>
        <a:defRPr/>
      </a:pPr>
      <a:endParaRPr lang="cs-CZ"/>
    </a:p>
  </c:txPr>
  <c:externalData r:id="rId2">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denní</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List1!$A$2:$A$11</c:f>
              <c:strCache>
                <c:ptCount val="10"/>
                <c:pt idx="0">
                  <c:v>do 24</c:v>
                </c:pt>
                <c:pt idx="1">
                  <c:v>25-29</c:v>
                </c:pt>
                <c:pt idx="2">
                  <c:v>30-34</c:v>
                </c:pt>
                <c:pt idx="3">
                  <c:v>35-39</c:v>
                </c:pt>
                <c:pt idx="4">
                  <c:v>40-44</c:v>
                </c:pt>
                <c:pt idx="5">
                  <c:v>45-49</c:v>
                </c:pt>
                <c:pt idx="6">
                  <c:v>50-54</c:v>
                </c:pt>
                <c:pt idx="7">
                  <c:v>55-59</c:v>
                </c:pt>
                <c:pt idx="8">
                  <c:v>60-64</c:v>
                </c:pt>
                <c:pt idx="9">
                  <c:v>65+</c:v>
                </c:pt>
              </c:strCache>
            </c:strRef>
          </c:cat>
          <c:val>
            <c:numRef>
              <c:f>List1!$B$2:$B$11</c:f>
              <c:numCache>
                <c:formatCode>#\ ##0_ ;[Red]\-#\ ##0\ </c:formatCode>
                <c:ptCount val="10"/>
                <c:pt idx="0">
                  <c:v>44.5</c:v>
                </c:pt>
                <c:pt idx="1">
                  <c:v>221.9785</c:v>
                </c:pt>
                <c:pt idx="2">
                  <c:v>571.45150000000024</c:v>
                </c:pt>
                <c:pt idx="3">
                  <c:v>1102.058</c:v>
                </c:pt>
                <c:pt idx="4">
                  <c:v>2123.1139999999996</c:v>
                </c:pt>
                <c:pt idx="5">
                  <c:v>1970.2424999999985</c:v>
                </c:pt>
                <c:pt idx="6">
                  <c:v>1845.5817999999999</c:v>
                </c:pt>
                <c:pt idx="7">
                  <c:v>1708.2689999999989</c:v>
                </c:pt>
                <c:pt idx="8">
                  <c:v>889.87499999999977</c:v>
                </c:pt>
                <c:pt idx="9">
                  <c:v>188.03849999999994</c:v>
                </c:pt>
              </c:numCache>
            </c:numRef>
          </c:val>
          <c:extLst>
            <c:ext xmlns:c16="http://schemas.microsoft.com/office/drawing/2014/chart" uri="{C3380CC4-5D6E-409C-BE32-E72D297353CC}">
              <c16:uniqueId val="{00000000-BA71-49AC-9D0B-0979E08D6879}"/>
            </c:ext>
          </c:extLst>
        </c:ser>
        <c:ser>
          <c:idx val="1"/>
          <c:order val="1"/>
          <c:tx>
            <c:strRef>
              <c:f>List1!$C$1</c:f>
              <c:strCache>
                <c:ptCount val="1"/>
                <c:pt idx="0">
                  <c:v>směnný</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List1!$A$2:$A$11</c:f>
              <c:strCache>
                <c:ptCount val="10"/>
                <c:pt idx="0">
                  <c:v>do 24</c:v>
                </c:pt>
                <c:pt idx="1">
                  <c:v>25-29</c:v>
                </c:pt>
                <c:pt idx="2">
                  <c:v>30-34</c:v>
                </c:pt>
                <c:pt idx="3">
                  <c:v>35-39</c:v>
                </c:pt>
                <c:pt idx="4">
                  <c:v>40-44</c:v>
                </c:pt>
                <c:pt idx="5">
                  <c:v>45-49</c:v>
                </c:pt>
                <c:pt idx="6">
                  <c:v>50-54</c:v>
                </c:pt>
                <c:pt idx="7">
                  <c:v>55-59</c:v>
                </c:pt>
                <c:pt idx="8">
                  <c:v>60-64</c:v>
                </c:pt>
                <c:pt idx="9">
                  <c:v>65+</c:v>
                </c:pt>
              </c:strCache>
            </c:strRef>
          </c:cat>
          <c:val>
            <c:numRef>
              <c:f>List1!$C$2:$C$11</c:f>
              <c:numCache>
                <c:formatCode>#\ ##0_ ;[Red]\-#\ ##0\ </c:formatCode>
                <c:ptCount val="10"/>
                <c:pt idx="0">
                  <c:v>460.39909999999998</c:v>
                </c:pt>
                <c:pt idx="1">
                  <c:v>1882.2583</c:v>
                </c:pt>
                <c:pt idx="2">
                  <c:v>2508.3784000000019</c:v>
                </c:pt>
                <c:pt idx="3">
                  <c:v>2661.9795666666664</c:v>
                </c:pt>
                <c:pt idx="4">
                  <c:v>3775.9745333333381</c:v>
                </c:pt>
                <c:pt idx="5">
                  <c:v>2830.9411333333323</c:v>
                </c:pt>
                <c:pt idx="6">
                  <c:v>2278.8744709677412</c:v>
                </c:pt>
                <c:pt idx="7">
                  <c:v>1871.9714999999994</c:v>
                </c:pt>
                <c:pt idx="8">
                  <c:v>888.60996666666688</c:v>
                </c:pt>
                <c:pt idx="9">
                  <c:v>108.663</c:v>
                </c:pt>
              </c:numCache>
            </c:numRef>
          </c:val>
          <c:extLst>
            <c:ext xmlns:c16="http://schemas.microsoft.com/office/drawing/2014/chart" uri="{C3380CC4-5D6E-409C-BE32-E72D297353CC}">
              <c16:uniqueId val="{00000001-BA71-49AC-9D0B-0979E08D6879}"/>
            </c:ext>
          </c:extLst>
        </c:ser>
        <c:dLbls>
          <c:showLegendKey val="0"/>
          <c:showVal val="0"/>
          <c:showCatName val="0"/>
          <c:showSerName val="0"/>
          <c:showPercent val="0"/>
          <c:showBubbleSize val="0"/>
        </c:dLbls>
        <c:gapWidth val="21"/>
        <c:overlap val="100"/>
        <c:axId val="707273728"/>
        <c:axId val="707273336"/>
      </c:barChart>
      <c:catAx>
        <c:axId val="70727372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707273336"/>
        <c:crosses val="autoZero"/>
        <c:auto val="1"/>
        <c:lblAlgn val="ctr"/>
        <c:lblOffset val="100"/>
        <c:noMultiLvlLbl val="0"/>
      </c:catAx>
      <c:valAx>
        <c:axId val="7072733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707273728"/>
        <c:crosses val="autoZero"/>
        <c:crossBetween val="between"/>
        <c:majorUnit val="0.25"/>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List1!$B$1</c:f>
              <c:strCache>
                <c:ptCount val="1"/>
                <c:pt idx="0">
                  <c:v>Prodej</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8CB7-4FDC-AA4F-B3AB39AE828D}"/>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8CB7-4FDC-AA4F-B3AB39AE828D}"/>
              </c:ext>
            </c:extLst>
          </c:dPt>
          <c:dLbls>
            <c:dLbl>
              <c:idx val="0"/>
              <c:layout>
                <c:manualLayout>
                  <c:x val="-0.20565470988313383"/>
                  <c:y val="0.12009631336735649"/>
                </c:manualLayout>
              </c:layout>
              <c:spPr>
                <a:noFill/>
                <a:ln>
                  <a:noFill/>
                </a:ln>
                <a:effectLst/>
              </c:spPr>
              <c:txPr>
                <a:bodyPr rot="0" spcFirstLastPara="1" vertOverflow="ellipsis" vert="horz" wrap="square" lIns="38100" tIns="19050" rIns="38100" bIns="19050" anchor="ctr" anchorCtr="1">
                  <a:noAutofit/>
                </a:bodyPr>
                <a:lstStyle/>
                <a:p>
                  <a:pPr>
                    <a:defRPr sz="900" b="1" i="0" u="none" strike="noStrike" kern="1200" baseline="0">
                      <a:solidFill>
                        <a:schemeClr val="tx1">
                          <a:lumMod val="75000"/>
                          <a:lumOff val="25000"/>
                        </a:schemeClr>
                      </a:solidFill>
                      <a:latin typeface="+mn-lt"/>
                      <a:ea typeface="+mn-ea"/>
                      <a:cs typeface="+mn-cs"/>
                    </a:defRPr>
                  </a:pPr>
                  <a:endParaRPr lang="cs-CZ"/>
                </a:p>
              </c:txPr>
              <c:showLegendKey val="0"/>
              <c:showVal val="1"/>
              <c:showCatName val="1"/>
              <c:showSerName val="0"/>
              <c:showPercent val="1"/>
              <c:showBubbleSize val="0"/>
              <c:extLst>
                <c:ext xmlns:c15="http://schemas.microsoft.com/office/drawing/2012/chart" uri="{CE6537A1-D6FC-4f65-9D91-7224C49458BB}">
                  <c15:layout>
                    <c:manualLayout>
                      <c:w val="0.15871341461378055"/>
                      <c:h val="0.24007632252841973"/>
                    </c:manualLayout>
                  </c15:layout>
                </c:ext>
                <c:ext xmlns:c16="http://schemas.microsoft.com/office/drawing/2014/chart" uri="{C3380CC4-5D6E-409C-BE32-E72D297353CC}">
                  <c16:uniqueId val="{00000001-8CB7-4FDC-AA4F-B3AB39AE828D}"/>
                </c:ext>
              </c:extLst>
            </c:dLbl>
            <c:dLbl>
              <c:idx val="1"/>
              <c:layout>
                <c:manualLayout>
                  <c:x val="0.25444162648476343"/>
                  <c:y val="-5.3344862619870238E-2"/>
                </c:manualLayout>
              </c:layout>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bg1"/>
                      </a:solidFill>
                      <a:latin typeface="+mn-lt"/>
                      <a:ea typeface="+mn-ea"/>
                      <a:cs typeface="+mn-cs"/>
                    </a:defRPr>
                  </a:pPr>
                  <a:endParaRPr lang="cs-CZ"/>
                </a:p>
              </c:txPr>
              <c:showLegendKey val="0"/>
              <c:showVal val="1"/>
              <c:showCatName val="1"/>
              <c:showSerName val="0"/>
              <c:showPercent val="1"/>
              <c:showBubbleSize val="0"/>
              <c:extLst>
                <c:ext xmlns:c15="http://schemas.microsoft.com/office/drawing/2012/chart" uri="{CE6537A1-D6FC-4f65-9D91-7224C49458BB}">
                  <c15:layout>
                    <c:manualLayout>
                      <c:w val="0.17651137210019516"/>
                      <c:h val="0.2316741864078308"/>
                    </c:manualLayout>
                  </c15:layout>
                </c:ext>
                <c:ext xmlns:c16="http://schemas.microsoft.com/office/drawing/2014/chart" uri="{C3380CC4-5D6E-409C-BE32-E72D297353CC}">
                  <c16:uniqueId val="{00000003-8CB7-4FDC-AA4F-B3AB39AE828D}"/>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mn-lt"/>
                    <a:ea typeface="+mn-ea"/>
                    <a:cs typeface="+mn-cs"/>
                  </a:defRPr>
                </a:pPr>
                <a:endParaRPr lang="cs-CZ"/>
              </a:p>
            </c:txPr>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List1!$A$2:$A$3</c:f>
              <c:strCache>
                <c:ptCount val="2"/>
                <c:pt idx="0">
                  <c:v>denní</c:v>
                </c:pt>
                <c:pt idx="1">
                  <c:v>směnný</c:v>
                </c:pt>
              </c:strCache>
            </c:strRef>
          </c:cat>
          <c:val>
            <c:numRef>
              <c:f>List1!$B$2:$B$3</c:f>
              <c:numCache>
                <c:formatCode>#\ ##0_ ;[Red]\-#\ ##0\ </c:formatCode>
                <c:ptCount val="2"/>
                <c:pt idx="0">
                  <c:v>10665</c:v>
                </c:pt>
                <c:pt idx="1">
                  <c:v>19268</c:v>
                </c:pt>
              </c:numCache>
            </c:numRef>
          </c:val>
          <c:extLst>
            <c:ext xmlns:c16="http://schemas.microsoft.com/office/drawing/2014/chart" uri="{C3380CC4-5D6E-409C-BE32-E72D297353CC}">
              <c16:uniqueId val="{00000004-8CB7-4FDC-AA4F-B3AB39AE828D}"/>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List1!$B$1</c:f>
              <c:strCache>
                <c:ptCount val="1"/>
                <c:pt idx="0">
                  <c:v>denní</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List1!$A$2:$A$11</c:f>
              <c:strCache>
                <c:ptCount val="10"/>
                <c:pt idx="0">
                  <c:v>do 24</c:v>
                </c:pt>
                <c:pt idx="1">
                  <c:v>25-29</c:v>
                </c:pt>
                <c:pt idx="2">
                  <c:v>30-34</c:v>
                </c:pt>
                <c:pt idx="3">
                  <c:v>35-39</c:v>
                </c:pt>
                <c:pt idx="4">
                  <c:v>40-44</c:v>
                </c:pt>
                <c:pt idx="5">
                  <c:v>45-49</c:v>
                </c:pt>
                <c:pt idx="6">
                  <c:v>50-54</c:v>
                </c:pt>
                <c:pt idx="7">
                  <c:v>55-59</c:v>
                </c:pt>
                <c:pt idx="8">
                  <c:v>60-64</c:v>
                </c:pt>
                <c:pt idx="9">
                  <c:v>65+</c:v>
                </c:pt>
              </c:strCache>
            </c:strRef>
          </c:cat>
          <c:val>
            <c:numRef>
              <c:f>List1!$B$2:$B$11</c:f>
              <c:numCache>
                <c:formatCode>#\ ##0_ ;[Red]\-#\ ##0\ </c:formatCode>
                <c:ptCount val="10"/>
                <c:pt idx="0">
                  <c:v>2</c:v>
                </c:pt>
                <c:pt idx="1">
                  <c:v>10</c:v>
                </c:pt>
                <c:pt idx="2">
                  <c:v>52</c:v>
                </c:pt>
                <c:pt idx="3">
                  <c:v>88.75</c:v>
                </c:pt>
                <c:pt idx="4">
                  <c:v>184.15499999999997</c:v>
                </c:pt>
                <c:pt idx="5">
                  <c:v>150.435</c:v>
                </c:pt>
                <c:pt idx="6">
                  <c:v>149.64999999999998</c:v>
                </c:pt>
                <c:pt idx="7">
                  <c:v>148.38</c:v>
                </c:pt>
                <c:pt idx="8">
                  <c:v>61.699999999999996</c:v>
                </c:pt>
                <c:pt idx="9">
                  <c:v>13.55</c:v>
                </c:pt>
              </c:numCache>
            </c:numRef>
          </c:val>
          <c:extLst>
            <c:ext xmlns:c16="http://schemas.microsoft.com/office/drawing/2014/chart" uri="{C3380CC4-5D6E-409C-BE32-E72D297353CC}">
              <c16:uniqueId val="{00000000-DB6C-4D7D-AB21-EA67882E75FF}"/>
            </c:ext>
          </c:extLst>
        </c:ser>
        <c:ser>
          <c:idx val="1"/>
          <c:order val="1"/>
          <c:tx>
            <c:strRef>
              <c:f>List1!$C$1</c:f>
              <c:strCache>
                <c:ptCount val="1"/>
                <c:pt idx="0">
                  <c:v>směnný</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List1!$A$2:$A$11</c:f>
              <c:strCache>
                <c:ptCount val="10"/>
                <c:pt idx="0">
                  <c:v>do 24</c:v>
                </c:pt>
                <c:pt idx="1">
                  <c:v>25-29</c:v>
                </c:pt>
                <c:pt idx="2">
                  <c:v>30-34</c:v>
                </c:pt>
                <c:pt idx="3">
                  <c:v>35-39</c:v>
                </c:pt>
                <c:pt idx="4">
                  <c:v>40-44</c:v>
                </c:pt>
                <c:pt idx="5">
                  <c:v>45-49</c:v>
                </c:pt>
                <c:pt idx="6">
                  <c:v>50-54</c:v>
                </c:pt>
                <c:pt idx="7">
                  <c:v>55-59</c:v>
                </c:pt>
                <c:pt idx="8">
                  <c:v>60-64</c:v>
                </c:pt>
                <c:pt idx="9">
                  <c:v>65+</c:v>
                </c:pt>
              </c:strCache>
            </c:strRef>
          </c:cat>
          <c:val>
            <c:numRef>
              <c:f>List1!$C$2:$C$11</c:f>
              <c:numCache>
                <c:formatCode>#\ ##0_ ;[Red]\-#\ ##0\ </c:formatCode>
                <c:ptCount val="10"/>
                <c:pt idx="0">
                  <c:v>16</c:v>
                </c:pt>
                <c:pt idx="1">
                  <c:v>80.099999999999994</c:v>
                </c:pt>
                <c:pt idx="2">
                  <c:v>192.99999999999997</c:v>
                </c:pt>
                <c:pt idx="3">
                  <c:v>229.3167</c:v>
                </c:pt>
                <c:pt idx="4">
                  <c:v>360.27979999999997</c:v>
                </c:pt>
                <c:pt idx="5">
                  <c:v>385.30989999999997</c:v>
                </c:pt>
                <c:pt idx="6">
                  <c:v>334.13680000000005</c:v>
                </c:pt>
                <c:pt idx="7">
                  <c:v>334.35000000000008</c:v>
                </c:pt>
                <c:pt idx="8">
                  <c:v>189.3</c:v>
                </c:pt>
                <c:pt idx="9">
                  <c:v>36.189999999999991</c:v>
                </c:pt>
              </c:numCache>
            </c:numRef>
          </c:val>
          <c:extLst>
            <c:ext xmlns:c16="http://schemas.microsoft.com/office/drawing/2014/chart" uri="{C3380CC4-5D6E-409C-BE32-E72D297353CC}">
              <c16:uniqueId val="{00000001-DB6C-4D7D-AB21-EA67882E75FF}"/>
            </c:ext>
          </c:extLst>
        </c:ser>
        <c:dLbls>
          <c:showLegendKey val="0"/>
          <c:showVal val="0"/>
          <c:showCatName val="0"/>
          <c:showSerName val="0"/>
          <c:showPercent val="0"/>
          <c:showBubbleSize val="0"/>
        </c:dLbls>
        <c:gapWidth val="21"/>
        <c:overlap val="100"/>
        <c:axId val="756208464"/>
        <c:axId val="756205328"/>
      </c:barChart>
      <c:catAx>
        <c:axId val="75620846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756205328"/>
        <c:crosses val="autoZero"/>
        <c:auto val="1"/>
        <c:lblAlgn val="ctr"/>
        <c:lblOffset val="100"/>
        <c:noMultiLvlLbl val="0"/>
      </c:catAx>
      <c:valAx>
        <c:axId val="7562053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crossAx val="756208464"/>
        <c:crosses val="autoZero"/>
        <c:crossBetween val="between"/>
        <c:majorUnit val="0.25"/>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List1!$B$1</c:f>
              <c:strCache>
                <c:ptCount val="1"/>
                <c:pt idx="0">
                  <c:v>Prodej</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3D1A-4C22-BC0A-BA1C555D71F2}"/>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3D1A-4C22-BC0A-BA1C555D71F2}"/>
              </c:ext>
            </c:extLst>
          </c:dPt>
          <c:dLbls>
            <c:dLbl>
              <c:idx val="0"/>
              <c:layout>
                <c:manualLayout>
                  <c:x val="-0.19151543018480144"/>
                  <c:y val="0.20037149923285572"/>
                </c:manualLayout>
              </c:layout>
              <c:spPr>
                <a:noFill/>
                <a:ln>
                  <a:noFill/>
                </a:ln>
                <a:effectLst/>
              </c:spPr>
              <c:txPr>
                <a:bodyPr rot="0" spcFirstLastPara="1" vertOverflow="ellipsis" vert="horz" wrap="square" lIns="38100" tIns="19050" rIns="38100" bIns="19050" anchor="ctr" anchorCtr="1">
                  <a:noAutofit/>
                </a:bodyPr>
                <a:lstStyle/>
                <a:p>
                  <a:pPr>
                    <a:defRPr sz="900" b="1" i="0" u="none" strike="noStrike" kern="1200" baseline="0">
                      <a:solidFill>
                        <a:schemeClr val="tx1">
                          <a:lumMod val="75000"/>
                          <a:lumOff val="25000"/>
                        </a:schemeClr>
                      </a:solidFill>
                      <a:latin typeface="+mn-lt"/>
                      <a:ea typeface="+mn-ea"/>
                      <a:cs typeface="+mn-cs"/>
                    </a:defRPr>
                  </a:pPr>
                  <a:endParaRPr lang="cs-CZ"/>
                </a:p>
              </c:txPr>
              <c:showLegendKey val="0"/>
              <c:showVal val="1"/>
              <c:showCatName val="1"/>
              <c:showSerName val="0"/>
              <c:showPercent val="1"/>
              <c:showBubbleSize val="0"/>
              <c:extLst>
                <c:ext xmlns:c15="http://schemas.microsoft.com/office/drawing/2012/chart" uri="{CE6537A1-D6FC-4f65-9D91-7224C49458BB}">
                  <c15:layout>
                    <c:manualLayout>
                      <c:w val="0.15871341461378055"/>
                      <c:h val="0.24007632252841973"/>
                    </c:manualLayout>
                  </c15:layout>
                </c:ext>
                <c:ext xmlns:c16="http://schemas.microsoft.com/office/drawing/2014/chart" uri="{C3380CC4-5D6E-409C-BE32-E72D297353CC}">
                  <c16:uniqueId val="{00000001-3D1A-4C22-BC0A-BA1C555D71F2}"/>
                </c:ext>
              </c:extLst>
            </c:dLbl>
            <c:dLbl>
              <c:idx val="1"/>
              <c:layout>
                <c:manualLayout>
                  <c:x val="0.28272018588142822"/>
                  <c:y val="-0.12291669036996968"/>
                </c:manualLayout>
              </c:layout>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bg1"/>
                      </a:solidFill>
                      <a:latin typeface="+mn-lt"/>
                      <a:ea typeface="+mn-ea"/>
                      <a:cs typeface="+mn-cs"/>
                    </a:defRPr>
                  </a:pPr>
                  <a:endParaRPr lang="cs-CZ"/>
                </a:p>
              </c:txPr>
              <c:showLegendKey val="0"/>
              <c:showVal val="1"/>
              <c:showCatName val="1"/>
              <c:showSerName val="0"/>
              <c:showPercent val="1"/>
              <c:showBubbleSize val="0"/>
              <c:extLst>
                <c:ext xmlns:c15="http://schemas.microsoft.com/office/drawing/2012/chart" uri="{CE6537A1-D6FC-4f65-9D91-7224C49458BB}">
                  <c15:layout>
                    <c:manualLayout>
                      <c:w val="0.30397697858066119"/>
                      <c:h val="0.15980113666292048"/>
                    </c:manualLayout>
                  </c15:layout>
                </c:ext>
                <c:ext xmlns:c16="http://schemas.microsoft.com/office/drawing/2014/chart" uri="{C3380CC4-5D6E-409C-BE32-E72D297353CC}">
                  <c16:uniqueId val="{00000003-3D1A-4C22-BC0A-BA1C555D71F2}"/>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mn-lt"/>
                    <a:ea typeface="+mn-ea"/>
                    <a:cs typeface="+mn-cs"/>
                  </a:defRPr>
                </a:pPr>
                <a:endParaRPr lang="cs-CZ"/>
              </a:p>
            </c:txPr>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List1!$A$2:$A$3</c:f>
              <c:strCache>
                <c:ptCount val="2"/>
                <c:pt idx="0">
                  <c:v>denní</c:v>
                </c:pt>
                <c:pt idx="1">
                  <c:v>směnný</c:v>
                </c:pt>
              </c:strCache>
            </c:strRef>
          </c:cat>
          <c:val>
            <c:numRef>
              <c:f>List1!$B$2:$B$3</c:f>
              <c:numCache>
                <c:formatCode>#\ ##0_ ;[Red]\-#\ ##0\ </c:formatCode>
                <c:ptCount val="2"/>
                <c:pt idx="0">
                  <c:v>861</c:v>
                </c:pt>
                <c:pt idx="1">
                  <c:v>2158</c:v>
                </c:pt>
              </c:numCache>
            </c:numRef>
          </c:val>
          <c:extLst>
            <c:ext xmlns:c16="http://schemas.microsoft.com/office/drawing/2014/chart" uri="{C3380CC4-5D6E-409C-BE32-E72D297353CC}">
              <c16:uniqueId val="{00000004-3D1A-4C22-BC0A-BA1C555D71F2}"/>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4"/>
    </mc:Choice>
    <mc:Fallback>
      <c:style val="4"/>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List1!$A$2</c:f>
              <c:strCache>
                <c:ptCount val="1"/>
                <c:pt idx="0">
                  <c:v>Plat</c:v>
                </c:pt>
              </c:strCache>
            </c:strRef>
          </c:tx>
          <c:spPr>
            <a:ln w="28575" cap="rnd">
              <a:solidFill>
                <a:srgbClr val="FF0000"/>
              </a:solidFill>
              <a:round/>
            </a:ln>
            <a:effectLst/>
          </c:spPr>
          <c:marker>
            <c:symbol val="none"/>
          </c:marker>
          <c:dLbls>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List1!$B$1:$J$1</c:f>
              <c:strCache>
                <c:ptCount val="9"/>
                <c:pt idx="0">
                  <c:v>2010 </c:v>
                </c:pt>
                <c:pt idx="1">
                  <c:v>2011</c:v>
                </c:pt>
                <c:pt idx="2">
                  <c:v>2012</c:v>
                </c:pt>
                <c:pt idx="3">
                  <c:v>2013 </c:v>
                </c:pt>
                <c:pt idx="4">
                  <c:v>2014</c:v>
                </c:pt>
                <c:pt idx="5">
                  <c:v>2015</c:v>
                </c:pt>
                <c:pt idx="6">
                  <c:v>2016 </c:v>
                </c:pt>
                <c:pt idx="7">
                  <c:v>2017</c:v>
                </c:pt>
                <c:pt idx="8">
                  <c:v>2018</c:v>
                </c:pt>
              </c:strCache>
            </c:strRef>
          </c:cat>
          <c:val>
            <c:numRef>
              <c:f>List1!$B$2:$J$2</c:f>
              <c:numCache>
                <c:formatCode>#,##0_ ;[Red]\-#,##0\ </c:formatCode>
                <c:ptCount val="9"/>
                <c:pt idx="0">
                  <c:v>56292.101389004412</c:v>
                </c:pt>
                <c:pt idx="1">
                  <c:v>64515.62427768475</c:v>
                </c:pt>
                <c:pt idx="2">
                  <c:v>68462.013712220723</c:v>
                </c:pt>
                <c:pt idx="3">
                  <c:v>66017.440916496053</c:v>
                </c:pt>
                <c:pt idx="4">
                  <c:v>69340.453686720968</c:v>
                </c:pt>
                <c:pt idx="5">
                  <c:v>79021.851790128596</c:v>
                </c:pt>
                <c:pt idx="6">
                  <c:v>84541.446372798368</c:v>
                </c:pt>
                <c:pt idx="7">
                  <c:v>90235.017659314282</c:v>
                </c:pt>
                <c:pt idx="8">
                  <c:v>97436.479148171784</c:v>
                </c:pt>
              </c:numCache>
            </c:numRef>
          </c:val>
          <c:smooth val="0"/>
          <c:extLst>
            <c:ext xmlns:c16="http://schemas.microsoft.com/office/drawing/2014/chart" uri="{C3380CC4-5D6E-409C-BE32-E72D297353CC}">
              <c16:uniqueId val="{00000000-AA29-435E-95A4-A148A2632B3E}"/>
            </c:ext>
          </c:extLst>
        </c:ser>
        <c:ser>
          <c:idx val="1"/>
          <c:order val="1"/>
          <c:tx>
            <c:strRef>
              <c:f>List1!$A$3</c:f>
              <c:strCache>
                <c:ptCount val="1"/>
                <c:pt idx="0">
                  <c:v>Mzda</c:v>
                </c:pt>
              </c:strCache>
            </c:strRef>
          </c:tx>
          <c:spPr>
            <a:ln w="28575" cap="rnd">
              <a:solidFill>
                <a:srgbClr val="00B050"/>
              </a:solidFill>
              <a:round/>
            </a:ln>
            <a:effectLst/>
          </c:spPr>
          <c:marker>
            <c:symbol val="none"/>
          </c:marker>
          <c:dLbls>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List1!$B$1:$J$1</c:f>
              <c:strCache>
                <c:ptCount val="9"/>
                <c:pt idx="0">
                  <c:v>2010 </c:v>
                </c:pt>
                <c:pt idx="1">
                  <c:v>2011</c:v>
                </c:pt>
                <c:pt idx="2">
                  <c:v>2012</c:v>
                </c:pt>
                <c:pt idx="3">
                  <c:v>2013 </c:v>
                </c:pt>
                <c:pt idx="4">
                  <c:v>2014</c:v>
                </c:pt>
                <c:pt idx="5">
                  <c:v>2015</c:v>
                </c:pt>
                <c:pt idx="6">
                  <c:v>2016 </c:v>
                </c:pt>
                <c:pt idx="7">
                  <c:v>2017</c:v>
                </c:pt>
                <c:pt idx="8">
                  <c:v>2018</c:v>
                </c:pt>
              </c:strCache>
            </c:strRef>
          </c:cat>
          <c:val>
            <c:numRef>
              <c:f>List1!$B$3:$J$3</c:f>
              <c:numCache>
                <c:formatCode>#,##0_ ;[Red]\-#,##0\ </c:formatCode>
                <c:ptCount val="9"/>
                <c:pt idx="0">
                  <c:v>42900.215096632113</c:v>
                </c:pt>
                <c:pt idx="1">
                  <c:v>50794.514286153659</c:v>
                </c:pt>
                <c:pt idx="2">
                  <c:v>56544.071389496712</c:v>
                </c:pt>
                <c:pt idx="3">
                  <c:v>55503.386249943665</c:v>
                </c:pt>
                <c:pt idx="4">
                  <c:v>55956.94078506677</c:v>
                </c:pt>
                <c:pt idx="5">
                  <c:v>59898.806913234155</c:v>
                </c:pt>
                <c:pt idx="6">
                  <c:v>64975.531395480873</c:v>
                </c:pt>
                <c:pt idx="7">
                  <c:v>71440.046270651932</c:v>
                </c:pt>
                <c:pt idx="8">
                  <c:v>76777.519963839091</c:v>
                </c:pt>
              </c:numCache>
            </c:numRef>
          </c:val>
          <c:smooth val="0"/>
          <c:extLst>
            <c:ext xmlns:c16="http://schemas.microsoft.com/office/drawing/2014/chart" uri="{C3380CC4-5D6E-409C-BE32-E72D297353CC}">
              <c16:uniqueId val="{00000001-AA29-435E-95A4-A148A2632B3E}"/>
            </c:ext>
          </c:extLst>
        </c:ser>
        <c:ser>
          <c:idx val="2"/>
          <c:order val="2"/>
          <c:tx>
            <c:strRef>
              <c:f>List1!$A$4</c:f>
              <c:strCache>
                <c:ptCount val="1"/>
                <c:pt idx="0">
                  <c:v>Průměr</c:v>
                </c:pt>
              </c:strCache>
            </c:strRef>
          </c:tx>
          <c:spPr>
            <a:ln w="28575" cap="rnd">
              <a:solidFill>
                <a:schemeClr val="bg2"/>
              </a:solidFill>
              <a:round/>
            </a:ln>
            <a:effectLst/>
          </c:spPr>
          <c:marker>
            <c:symbol val="none"/>
          </c:marker>
          <c:cat>
            <c:strRef>
              <c:f>List1!$B$1:$J$1</c:f>
              <c:strCache>
                <c:ptCount val="9"/>
                <c:pt idx="0">
                  <c:v>2010 </c:v>
                </c:pt>
                <c:pt idx="1">
                  <c:v>2011</c:v>
                </c:pt>
                <c:pt idx="2">
                  <c:v>2012</c:v>
                </c:pt>
                <c:pt idx="3">
                  <c:v>2013 </c:v>
                </c:pt>
                <c:pt idx="4">
                  <c:v>2014</c:v>
                </c:pt>
                <c:pt idx="5">
                  <c:v>2015</c:v>
                </c:pt>
                <c:pt idx="6">
                  <c:v>2016 </c:v>
                </c:pt>
                <c:pt idx="7">
                  <c:v>2017</c:v>
                </c:pt>
                <c:pt idx="8">
                  <c:v>2018</c:v>
                </c:pt>
              </c:strCache>
            </c:strRef>
          </c:cat>
          <c:val>
            <c:numRef>
              <c:f>List1!$B$4:$J$4</c:f>
              <c:numCache>
                <c:formatCode>#,##0_ ;[Red]\-#,##0\ </c:formatCode>
                <c:ptCount val="9"/>
                <c:pt idx="0">
                  <c:v>50640.367432618659</c:v>
                </c:pt>
                <c:pt idx="1">
                  <c:v>58711.141794904317</c:v>
                </c:pt>
                <c:pt idx="2">
                  <c:v>63435.103945340154</c:v>
                </c:pt>
                <c:pt idx="3">
                  <c:v>61571.244751068843</c:v>
                </c:pt>
                <c:pt idx="4">
                  <c:v>63648.473165250158</c:v>
                </c:pt>
                <c:pt idx="5">
                  <c:v>70906.954610718312</c:v>
                </c:pt>
                <c:pt idx="6">
                  <c:v>76424.694768674206</c:v>
                </c:pt>
                <c:pt idx="7">
                  <c:v>82427.622871606058</c:v>
                </c:pt>
                <c:pt idx="8">
                  <c:v>88763.584268579914</c:v>
                </c:pt>
              </c:numCache>
            </c:numRef>
          </c:val>
          <c:smooth val="0"/>
          <c:extLst>
            <c:ext xmlns:c16="http://schemas.microsoft.com/office/drawing/2014/chart" uri="{C3380CC4-5D6E-409C-BE32-E72D297353CC}">
              <c16:uniqueId val="{00000002-AA29-435E-95A4-A148A2632B3E}"/>
            </c:ext>
          </c:extLst>
        </c:ser>
        <c:dLbls>
          <c:showLegendKey val="0"/>
          <c:showVal val="0"/>
          <c:showCatName val="0"/>
          <c:showSerName val="0"/>
          <c:showPercent val="0"/>
          <c:showBubbleSize val="0"/>
        </c:dLbls>
        <c:smooth val="0"/>
        <c:axId val="1358517984"/>
        <c:axId val="1358516896"/>
      </c:lineChart>
      <c:catAx>
        <c:axId val="1358517984"/>
        <c:scaling>
          <c:orientation val="minMax"/>
        </c:scaling>
        <c:delete val="0"/>
        <c:axPos val="b"/>
        <c:numFmt formatCode="General" sourceLinked="1"/>
        <c:majorTickMark val="out"/>
        <c:minorTickMark val="none"/>
        <c:tickLblPos val="low"/>
        <c:spPr>
          <a:noFill/>
          <a:ln w="9525" cap="flat" cmpd="sng" algn="ctr">
            <a:solidFill>
              <a:srgbClr val="000000"/>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358516896"/>
        <c:crosses val="autoZero"/>
        <c:auto val="1"/>
        <c:lblAlgn val="ctr"/>
        <c:lblOffset val="100"/>
        <c:noMultiLvlLbl val="0"/>
      </c:catAx>
      <c:valAx>
        <c:axId val="1358516896"/>
        <c:scaling>
          <c:orientation val="minMax"/>
          <c:max val="100000"/>
          <c:min val="0"/>
        </c:scaling>
        <c:delete val="0"/>
        <c:axPos val="l"/>
        <c:majorGridlines>
          <c:spPr>
            <a:ln w="9525" cap="flat" cmpd="sng" algn="ctr">
              <a:solidFill>
                <a:schemeClr val="tx1">
                  <a:lumMod val="15000"/>
                  <a:lumOff val="85000"/>
                </a:schemeClr>
              </a:solidFill>
              <a:round/>
            </a:ln>
            <a:effectLst/>
          </c:spPr>
        </c:majorGridlines>
        <c:numFmt formatCode="#,##0_ ;[Red]\-#,##0\ "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35851798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latin typeface="+mn-lt"/>
        </a:defRPr>
      </a:pPr>
      <a:endParaRPr lang="cs-CZ"/>
    </a:p>
  </c:txPr>
  <c:externalData r:id="rId4">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4"/>
    </mc:Choice>
    <mc:Fallback>
      <c:style val="4"/>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List1!$A$2</c:f>
              <c:strCache>
                <c:ptCount val="1"/>
                <c:pt idx="0">
                  <c:v>Plat</c:v>
                </c:pt>
              </c:strCache>
            </c:strRef>
          </c:tx>
          <c:spPr>
            <a:ln w="28575" cap="rnd">
              <a:solidFill>
                <a:srgbClr val="FF0000"/>
              </a:solid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Calibri" panose="020F0502020204030204" pitchFamily="34" charset="0"/>
                    <a:ea typeface="+mn-ea"/>
                    <a:cs typeface="Calibri" panose="020F0502020204030204" pitchFamily="34" charset="0"/>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List1!$B$1:$J$1</c:f>
              <c:strCache>
                <c:ptCount val="9"/>
                <c:pt idx="0">
                  <c:v>2010</c:v>
                </c:pt>
                <c:pt idx="1">
                  <c:v>2011</c:v>
                </c:pt>
                <c:pt idx="2">
                  <c:v>2012 </c:v>
                </c:pt>
                <c:pt idx="3">
                  <c:v>2013 </c:v>
                </c:pt>
                <c:pt idx="4">
                  <c:v>2014 </c:v>
                </c:pt>
                <c:pt idx="5">
                  <c:v>2015 </c:v>
                </c:pt>
                <c:pt idx="6">
                  <c:v>2016 </c:v>
                </c:pt>
                <c:pt idx="7">
                  <c:v>2017 </c:v>
                </c:pt>
                <c:pt idx="8">
                  <c:v>2018</c:v>
                </c:pt>
              </c:strCache>
            </c:strRef>
          </c:cat>
          <c:val>
            <c:numRef>
              <c:f>List1!$B$2:$J$2</c:f>
              <c:numCache>
                <c:formatCode>#,##0_ ;[Red]\-#,##0\ </c:formatCode>
                <c:ptCount val="9"/>
                <c:pt idx="0">
                  <c:v>29429.324382765393</c:v>
                </c:pt>
                <c:pt idx="1">
                  <c:v>29615.140907371479</c:v>
                </c:pt>
                <c:pt idx="2">
                  <c:v>31059.026349951222</c:v>
                </c:pt>
                <c:pt idx="3">
                  <c:v>29886.28601325017</c:v>
                </c:pt>
                <c:pt idx="4">
                  <c:v>30607.950112224815</c:v>
                </c:pt>
                <c:pt idx="5">
                  <c:v>31924.287544359246</c:v>
                </c:pt>
                <c:pt idx="6">
                  <c:v>33189.009110735693</c:v>
                </c:pt>
                <c:pt idx="7">
                  <c:v>37023.244888914589</c:v>
                </c:pt>
                <c:pt idx="8">
                  <c:v>41295.273878755317</c:v>
                </c:pt>
              </c:numCache>
            </c:numRef>
          </c:val>
          <c:smooth val="0"/>
          <c:extLst>
            <c:ext xmlns:c16="http://schemas.microsoft.com/office/drawing/2014/chart" uri="{C3380CC4-5D6E-409C-BE32-E72D297353CC}">
              <c16:uniqueId val="{00000000-35F1-4E32-8932-DB1C86D6A617}"/>
            </c:ext>
          </c:extLst>
        </c:ser>
        <c:ser>
          <c:idx val="1"/>
          <c:order val="1"/>
          <c:tx>
            <c:strRef>
              <c:f>List1!$A$3</c:f>
              <c:strCache>
                <c:ptCount val="1"/>
                <c:pt idx="0">
                  <c:v>Mzda</c:v>
                </c:pt>
              </c:strCache>
            </c:strRef>
          </c:tx>
          <c:spPr>
            <a:ln w="28575" cap="rnd">
              <a:solidFill>
                <a:srgbClr val="00B050"/>
              </a:solid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Calibri" panose="020F0502020204030204" pitchFamily="34" charset="0"/>
                    <a:ea typeface="+mn-ea"/>
                    <a:cs typeface="Calibri" panose="020F0502020204030204" pitchFamily="34" charset="0"/>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List1!$B$1:$J$1</c:f>
              <c:strCache>
                <c:ptCount val="9"/>
                <c:pt idx="0">
                  <c:v>2010</c:v>
                </c:pt>
                <c:pt idx="1">
                  <c:v>2011</c:v>
                </c:pt>
                <c:pt idx="2">
                  <c:v>2012 </c:v>
                </c:pt>
                <c:pt idx="3">
                  <c:v>2013 </c:v>
                </c:pt>
                <c:pt idx="4">
                  <c:v>2014 </c:v>
                </c:pt>
                <c:pt idx="5">
                  <c:v>2015 </c:v>
                </c:pt>
                <c:pt idx="6">
                  <c:v>2016 </c:v>
                </c:pt>
                <c:pt idx="7">
                  <c:v>2017 </c:v>
                </c:pt>
                <c:pt idx="8">
                  <c:v>2018</c:v>
                </c:pt>
              </c:strCache>
            </c:strRef>
          </c:cat>
          <c:val>
            <c:numRef>
              <c:f>List1!$B$3:$J$3</c:f>
              <c:numCache>
                <c:formatCode>#,##0_ ;[Red]\-#,##0\ </c:formatCode>
                <c:ptCount val="9"/>
                <c:pt idx="0">
                  <c:v>23577.592129392408</c:v>
                </c:pt>
                <c:pt idx="1">
                  <c:v>24069.265619125861</c:v>
                </c:pt>
                <c:pt idx="2">
                  <c:v>24190.957678190593</c:v>
                </c:pt>
                <c:pt idx="3">
                  <c:v>23892.358272182504</c:v>
                </c:pt>
                <c:pt idx="4">
                  <c:v>24415.906665194514</c:v>
                </c:pt>
                <c:pt idx="5">
                  <c:v>25646.60089894796</c:v>
                </c:pt>
                <c:pt idx="6">
                  <c:v>27068.440441153085</c:v>
                </c:pt>
                <c:pt idx="7">
                  <c:v>32173.07356203366</c:v>
                </c:pt>
                <c:pt idx="8">
                  <c:v>35263.858255439867</c:v>
                </c:pt>
              </c:numCache>
            </c:numRef>
          </c:val>
          <c:smooth val="0"/>
          <c:extLst>
            <c:ext xmlns:c16="http://schemas.microsoft.com/office/drawing/2014/chart" uri="{C3380CC4-5D6E-409C-BE32-E72D297353CC}">
              <c16:uniqueId val="{00000001-35F1-4E32-8932-DB1C86D6A617}"/>
            </c:ext>
          </c:extLst>
        </c:ser>
        <c:ser>
          <c:idx val="2"/>
          <c:order val="2"/>
          <c:tx>
            <c:strRef>
              <c:f>List1!$A$4</c:f>
              <c:strCache>
                <c:ptCount val="1"/>
                <c:pt idx="0">
                  <c:v>Průměr</c:v>
                </c:pt>
              </c:strCache>
            </c:strRef>
          </c:tx>
          <c:spPr>
            <a:ln w="28575" cap="rnd">
              <a:solidFill>
                <a:schemeClr val="bg2"/>
              </a:solidFill>
              <a:round/>
            </a:ln>
            <a:effectLst/>
          </c:spPr>
          <c:marker>
            <c:symbol val="none"/>
          </c:marker>
          <c:cat>
            <c:strRef>
              <c:f>List1!$B$1:$J$1</c:f>
              <c:strCache>
                <c:ptCount val="9"/>
                <c:pt idx="0">
                  <c:v>2010</c:v>
                </c:pt>
                <c:pt idx="1">
                  <c:v>2011</c:v>
                </c:pt>
                <c:pt idx="2">
                  <c:v>2012 </c:v>
                </c:pt>
                <c:pt idx="3">
                  <c:v>2013 </c:v>
                </c:pt>
                <c:pt idx="4">
                  <c:v>2014 </c:v>
                </c:pt>
                <c:pt idx="5">
                  <c:v>2015 </c:v>
                </c:pt>
                <c:pt idx="6">
                  <c:v>2016 </c:v>
                </c:pt>
                <c:pt idx="7">
                  <c:v>2017 </c:v>
                </c:pt>
                <c:pt idx="8">
                  <c:v>2018</c:v>
                </c:pt>
              </c:strCache>
            </c:strRef>
          </c:cat>
          <c:val>
            <c:numRef>
              <c:f>List1!$B$4:$J$4</c:f>
              <c:numCache>
                <c:formatCode>#,##0_ ;[Red]\-#,##0\ </c:formatCode>
                <c:ptCount val="9"/>
                <c:pt idx="0">
                  <c:v>26638.103913283034</c:v>
                </c:pt>
                <c:pt idx="1">
                  <c:v>27024.913832347014</c:v>
                </c:pt>
                <c:pt idx="2">
                  <c:v>27888.878433568749</c:v>
                </c:pt>
                <c:pt idx="3">
                  <c:v>27209.964317476843</c:v>
                </c:pt>
                <c:pt idx="4">
                  <c:v>27848.594004043378</c:v>
                </c:pt>
                <c:pt idx="5">
                  <c:v>29126.490326306361</c:v>
                </c:pt>
                <c:pt idx="6">
                  <c:v>30485.860453808753</c:v>
                </c:pt>
                <c:pt idx="7">
                  <c:v>34907.169430531896</c:v>
                </c:pt>
                <c:pt idx="8">
                  <c:v>38675.865122383308</c:v>
                </c:pt>
              </c:numCache>
            </c:numRef>
          </c:val>
          <c:smooth val="0"/>
          <c:extLst>
            <c:ext xmlns:c16="http://schemas.microsoft.com/office/drawing/2014/chart" uri="{C3380CC4-5D6E-409C-BE32-E72D297353CC}">
              <c16:uniqueId val="{00000002-35F1-4E32-8932-DB1C86D6A617}"/>
            </c:ext>
          </c:extLst>
        </c:ser>
        <c:dLbls>
          <c:showLegendKey val="0"/>
          <c:showVal val="0"/>
          <c:showCatName val="0"/>
          <c:showSerName val="0"/>
          <c:showPercent val="0"/>
          <c:showBubbleSize val="0"/>
        </c:dLbls>
        <c:smooth val="0"/>
        <c:axId val="936819216"/>
        <c:axId val="936816496"/>
      </c:lineChart>
      <c:catAx>
        <c:axId val="936819216"/>
        <c:scaling>
          <c:orientation val="minMax"/>
        </c:scaling>
        <c:delete val="0"/>
        <c:axPos val="b"/>
        <c:numFmt formatCode="General" sourceLinked="1"/>
        <c:majorTickMark val="out"/>
        <c:minorTickMark val="none"/>
        <c:tickLblPos val="low"/>
        <c:spPr>
          <a:noFill/>
          <a:ln w="9525" cap="flat" cmpd="sng" algn="ctr">
            <a:solidFill>
              <a:srgbClr val="000000"/>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936816496"/>
        <c:crosses val="autoZero"/>
        <c:auto val="1"/>
        <c:lblAlgn val="ctr"/>
        <c:lblOffset val="100"/>
        <c:noMultiLvlLbl val="0"/>
      </c:catAx>
      <c:valAx>
        <c:axId val="936816496"/>
        <c:scaling>
          <c:orientation val="minMax"/>
          <c:min val="0"/>
        </c:scaling>
        <c:delete val="0"/>
        <c:axPos val="l"/>
        <c:majorGridlines>
          <c:spPr>
            <a:ln w="9525" cap="flat" cmpd="sng" algn="ctr">
              <a:solidFill>
                <a:schemeClr val="tx1">
                  <a:lumMod val="15000"/>
                  <a:lumOff val="85000"/>
                </a:schemeClr>
              </a:solidFill>
              <a:round/>
            </a:ln>
            <a:effectLst/>
          </c:spPr>
        </c:majorGridlines>
        <c:numFmt formatCode="#,##0_ ;[Red]\-#,##0\ "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93681921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1" i="0" u="none" strike="noStrike" kern="1200" spc="0" baseline="0">
                <a:solidFill>
                  <a:schemeClr val="bg2"/>
                </a:solidFill>
                <a:latin typeface="Calibri" panose="020F0502020204030204" pitchFamily="34" charset="0"/>
                <a:ea typeface="+mn-ea"/>
                <a:cs typeface="Calibri" panose="020F0502020204030204" pitchFamily="34" charset="0"/>
              </a:defRPr>
            </a:pPr>
            <a:r>
              <a:rPr lang="cs-CZ" sz="1800" b="1" dirty="0">
                <a:solidFill>
                  <a:schemeClr val="bg2"/>
                </a:solidFill>
                <a:latin typeface="Calibri" panose="020F0502020204030204" pitchFamily="34" charset="0"/>
                <a:cs typeface="Calibri" panose="020F0502020204030204" pitchFamily="34" charset="0"/>
              </a:rPr>
              <a:t>Průměrné platy a mzdy lékařů dle poskytovatelů v roce 2018</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bg2"/>
              </a:solidFill>
              <a:latin typeface="Calibri" panose="020F0502020204030204" pitchFamily="34" charset="0"/>
              <a:ea typeface="+mn-ea"/>
              <a:cs typeface="Calibri" panose="020F0502020204030204" pitchFamily="34" charset="0"/>
            </a:defRPr>
          </a:pPr>
          <a:endParaRPr lang="cs-CZ"/>
        </a:p>
      </c:txPr>
    </c:title>
    <c:autoTitleDeleted val="0"/>
    <c:plotArea>
      <c:layout/>
      <c:barChart>
        <c:barDir val="col"/>
        <c:grouping val="clustered"/>
        <c:varyColors val="0"/>
        <c:ser>
          <c:idx val="0"/>
          <c:order val="0"/>
          <c:tx>
            <c:strRef>
              <c:f>List1!$B$1</c:f>
              <c:strCache>
                <c:ptCount val="1"/>
                <c:pt idx="0">
                  <c:v>plat</c:v>
                </c:pt>
              </c:strCache>
            </c:strRef>
          </c:tx>
          <c:spPr>
            <a:solidFill>
              <a:schemeClr val="tx1">
                <a:lumMod val="25000"/>
                <a:lumOff val="75000"/>
              </a:schemeClr>
            </a:solidFill>
            <a:ln>
              <a:solidFill>
                <a:schemeClr val="tx1">
                  <a:lumMod val="25000"/>
                  <a:lumOff val="75000"/>
                </a:schemeClr>
              </a:solidFill>
            </a:ln>
            <a:effectLst/>
          </c:spPr>
          <c:invertIfNegative val="0"/>
          <c:cat>
            <c:numRef>
              <c:f>List1!$A$2:$A$145</c:f>
              <c:numCache>
                <c:formatCode>General</c:formatCode>
                <c:ptCount val="144"/>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c:v>66</c:v>
                </c:pt>
                <c:pt idx="66">
                  <c:v>67</c:v>
                </c:pt>
                <c:pt idx="67">
                  <c:v>68</c:v>
                </c:pt>
                <c:pt idx="68">
                  <c:v>69</c:v>
                </c:pt>
                <c:pt idx="69">
                  <c:v>70</c:v>
                </c:pt>
                <c:pt idx="70">
                  <c:v>71</c:v>
                </c:pt>
                <c:pt idx="71">
                  <c:v>72</c:v>
                </c:pt>
                <c:pt idx="72">
                  <c:v>73</c:v>
                </c:pt>
                <c:pt idx="73">
                  <c:v>74</c:v>
                </c:pt>
                <c:pt idx="74">
                  <c:v>75</c:v>
                </c:pt>
                <c:pt idx="75">
                  <c:v>76</c:v>
                </c:pt>
                <c:pt idx="76">
                  <c:v>77</c:v>
                </c:pt>
                <c:pt idx="77">
                  <c:v>78</c:v>
                </c:pt>
                <c:pt idx="78">
                  <c:v>79</c:v>
                </c:pt>
                <c:pt idx="79">
                  <c:v>80</c:v>
                </c:pt>
                <c:pt idx="80">
                  <c:v>81</c:v>
                </c:pt>
                <c:pt idx="81">
                  <c:v>82</c:v>
                </c:pt>
                <c:pt idx="82">
                  <c:v>83</c:v>
                </c:pt>
                <c:pt idx="83">
                  <c:v>84</c:v>
                </c:pt>
                <c:pt idx="84">
                  <c:v>85</c:v>
                </c:pt>
                <c:pt idx="85">
                  <c:v>86</c:v>
                </c:pt>
                <c:pt idx="86">
                  <c:v>87</c:v>
                </c:pt>
                <c:pt idx="87">
                  <c:v>88</c:v>
                </c:pt>
                <c:pt idx="88">
                  <c:v>89</c:v>
                </c:pt>
                <c:pt idx="89">
                  <c:v>90</c:v>
                </c:pt>
                <c:pt idx="90">
                  <c:v>91</c:v>
                </c:pt>
                <c:pt idx="91">
                  <c:v>92</c:v>
                </c:pt>
                <c:pt idx="92">
                  <c:v>93</c:v>
                </c:pt>
                <c:pt idx="93">
                  <c:v>94</c:v>
                </c:pt>
                <c:pt idx="94">
                  <c:v>95</c:v>
                </c:pt>
                <c:pt idx="95">
                  <c:v>96</c:v>
                </c:pt>
                <c:pt idx="96">
                  <c:v>97</c:v>
                </c:pt>
                <c:pt idx="97">
                  <c:v>98</c:v>
                </c:pt>
                <c:pt idx="98">
                  <c:v>99</c:v>
                </c:pt>
                <c:pt idx="99">
                  <c:v>100</c:v>
                </c:pt>
                <c:pt idx="100">
                  <c:v>101</c:v>
                </c:pt>
                <c:pt idx="101">
                  <c:v>102</c:v>
                </c:pt>
                <c:pt idx="102">
                  <c:v>103</c:v>
                </c:pt>
                <c:pt idx="103">
                  <c:v>104</c:v>
                </c:pt>
                <c:pt idx="104">
                  <c:v>105</c:v>
                </c:pt>
                <c:pt idx="105">
                  <c:v>106</c:v>
                </c:pt>
                <c:pt idx="106">
                  <c:v>107</c:v>
                </c:pt>
                <c:pt idx="107">
                  <c:v>108</c:v>
                </c:pt>
                <c:pt idx="108">
                  <c:v>109</c:v>
                </c:pt>
                <c:pt idx="109">
                  <c:v>110</c:v>
                </c:pt>
                <c:pt idx="110">
                  <c:v>111</c:v>
                </c:pt>
                <c:pt idx="111">
                  <c:v>112</c:v>
                </c:pt>
                <c:pt idx="112">
                  <c:v>113</c:v>
                </c:pt>
                <c:pt idx="113">
                  <c:v>114</c:v>
                </c:pt>
                <c:pt idx="114">
                  <c:v>115</c:v>
                </c:pt>
                <c:pt idx="115">
                  <c:v>116</c:v>
                </c:pt>
                <c:pt idx="116">
                  <c:v>117</c:v>
                </c:pt>
                <c:pt idx="117">
                  <c:v>118</c:v>
                </c:pt>
                <c:pt idx="118">
                  <c:v>119</c:v>
                </c:pt>
                <c:pt idx="119">
                  <c:v>120</c:v>
                </c:pt>
                <c:pt idx="120">
                  <c:v>121</c:v>
                </c:pt>
                <c:pt idx="121">
                  <c:v>122</c:v>
                </c:pt>
                <c:pt idx="122">
                  <c:v>123</c:v>
                </c:pt>
                <c:pt idx="123">
                  <c:v>124</c:v>
                </c:pt>
                <c:pt idx="124">
                  <c:v>125</c:v>
                </c:pt>
                <c:pt idx="125">
                  <c:v>126</c:v>
                </c:pt>
                <c:pt idx="126">
                  <c:v>127</c:v>
                </c:pt>
                <c:pt idx="127">
                  <c:v>128</c:v>
                </c:pt>
                <c:pt idx="128">
                  <c:v>129</c:v>
                </c:pt>
                <c:pt idx="129">
                  <c:v>130</c:v>
                </c:pt>
                <c:pt idx="130">
                  <c:v>131</c:v>
                </c:pt>
                <c:pt idx="131">
                  <c:v>132</c:v>
                </c:pt>
                <c:pt idx="132">
                  <c:v>133</c:v>
                </c:pt>
                <c:pt idx="133">
                  <c:v>134</c:v>
                </c:pt>
                <c:pt idx="134">
                  <c:v>135</c:v>
                </c:pt>
                <c:pt idx="135">
                  <c:v>136</c:v>
                </c:pt>
                <c:pt idx="136">
                  <c:v>137</c:v>
                </c:pt>
                <c:pt idx="137">
                  <c:v>138</c:v>
                </c:pt>
                <c:pt idx="138">
                  <c:v>139</c:v>
                </c:pt>
                <c:pt idx="139">
                  <c:v>140</c:v>
                </c:pt>
                <c:pt idx="140">
                  <c:v>141</c:v>
                </c:pt>
                <c:pt idx="141">
                  <c:v>142</c:v>
                </c:pt>
                <c:pt idx="142">
                  <c:v>143</c:v>
                </c:pt>
                <c:pt idx="143">
                  <c:v>144</c:v>
                </c:pt>
              </c:numCache>
            </c:numRef>
          </c:cat>
          <c:val>
            <c:numRef>
              <c:f>List1!$B$2:$B$145</c:f>
              <c:numCache>
                <c:formatCode>#,##0_ ;[Red]\-#,##0\ </c:formatCode>
                <c:ptCount val="144"/>
                <c:pt idx="1">
                  <c:v>0</c:v>
                </c:pt>
                <c:pt idx="2">
                  <c:v>0</c:v>
                </c:pt>
                <c:pt idx="3">
                  <c:v>0</c:v>
                </c:pt>
                <c:pt idx="4">
                  <c:v>0</c:v>
                </c:pt>
                <c:pt idx="5">
                  <c:v>0</c:v>
                </c:pt>
                <c:pt idx="6">
                  <c:v>51093.575332256856</c:v>
                </c:pt>
                <c:pt idx="7">
                  <c:v>52081.524307900072</c:v>
                </c:pt>
                <c:pt idx="10">
                  <c:v>55914.138157661015</c:v>
                </c:pt>
                <c:pt idx="11">
                  <c:v>56023.933847977554</c:v>
                </c:pt>
                <c:pt idx="12">
                  <c:v>56418.302042744122</c:v>
                </c:pt>
                <c:pt idx="14">
                  <c:v>56870.823904756086</c:v>
                </c:pt>
                <c:pt idx="15">
                  <c:v>56897.242963164092</c:v>
                </c:pt>
                <c:pt idx="23">
                  <c:v>57732.178783721989</c:v>
                </c:pt>
                <c:pt idx="32">
                  <c:v>59516.963993453355</c:v>
                </c:pt>
                <c:pt idx="44">
                  <c:v>61688.378801212471</c:v>
                </c:pt>
                <c:pt idx="48">
                  <c:v>65755.542269642712</c:v>
                </c:pt>
                <c:pt idx="49">
                  <c:v>65792.583758752487</c:v>
                </c:pt>
                <c:pt idx="51">
                  <c:v>66727.968986384265</c:v>
                </c:pt>
                <c:pt idx="52">
                  <c:v>68141.342120181405</c:v>
                </c:pt>
                <c:pt idx="53">
                  <c:v>68562.102487102486</c:v>
                </c:pt>
                <c:pt idx="54">
                  <c:v>68831.325301204823</c:v>
                </c:pt>
                <c:pt idx="59">
                  <c:v>69694.737201831726</c:v>
                </c:pt>
                <c:pt idx="62">
                  <c:v>70365.617708584759</c:v>
                </c:pt>
                <c:pt idx="64">
                  <c:v>70606.024058044801</c:v>
                </c:pt>
                <c:pt idx="69">
                  <c:v>72907.68345323742</c:v>
                </c:pt>
                <c:pt idx="71">
                  <c:v>73818.883792048931</c:v>
                </c:pt>
                <c:pt idx="75">
                  <c:v>74202.080082606699</c:v>
                </c:pt>
                <c:pt idx="77">
                  <c:v>74820.364180593664</c:v>
                </c:pt>
                <c:pt idx="79">
                  <c:v>75937.202874516297</c:v>
                </c:pt>
                <c:pt idx="80">
                  <c:v>76084.191111111111</c:v>
                </c:pt>
                <c:pt idx="84">
                  <c:v>77053.781370560391</c:v>
                </c:pt>
                <c:pt idx="86">
                  <c:v>77117.912035131056</c:v>
                </c:pt>
                <c:pt idx="90">
                  <c:v>77698.262137842379</c:v>
                </c:pt>
                <c:pt idx="91">
                  <c:v>77929.746875796991</c:v>
                </c:pt>
                <c:pt idx="93">
                  <c:v>77980.300373789316</c:v>
                </c:pt>
                <c:pt idx="95">
                  <c:v>78640.565481954938</c:v>
                </c:pt>
                <c:pt idx="100">
                  <c:v>80244.35042187669</c:v>
                </c:pt>
                <c:pt idx="102">
                  <c:v>80458.792065178888</c:v>
                </c:pt>
                <c:pt idx="104">
                  <c:v>80866.661130947439</c:v>
                </c:pt>
                <c:pt idx="108">
                  <c:v>82116.724654960621</c:v>
                </c:pt>
                <c:pt idx="109">
                  <c:v>82277.56625390581</c:v>
                </c:pt>
                <c:pt idx="114">
                  <c:v>84659.729054123294</c:v>
                </c:pt>
                <c:pt idx="115">
                  <c:v>84718.797876044569</c:v>
                </c:pt>
                <c:pt idx="118">
                  <c:v>86815.551436127993</c:v>
                </c:pt>
                <c:pt idx="121">
                  <c:v>88128.6084405851</c:v>
                </c:pt>
                <c:pt idx="122">
                  <c:v>88234.774070212021</c:v>
                </c:pt>
                <c:pt idx="126">
                  <c:v>91754.450247003886</c:v>
                </c:pt>
                <c:pt idx="128">
                  <c:v>92417.554261390222</c:v>
                </c:pt>
                <c:pt idx="129">
                  <c:v>93103.941509509998</c:v>
                </c:pt>
                <c:pt idx="131">
                  <c:v>94487.098287988789</c:v>
                </c:pt>
                <c:pt idx="135">
                  <c:v>96469.459837557399</c:v>
                </c:pt>
                <c:pt idx="136">
                  <c:v>98396.575237387777</c:v>
                </c:pt>
                <c:pt idx="137">
                  <c:v>102649.49121100786</c:v>
                </c:pt>
                <c:pt idx="138">
                  <c:v>103830.87780355763</c:v>
                </c:pt>
                <c:pt idx="140">
                  <c:v>111886.12891066716</c:v>
                </c:pt>
              </c:numCache>
            </c:numRef>
          </c:val>
          <c:extLst>
            <c:ext xmlns:c16="http://schemas.microsoft.com/office/drawing/2014/chart" uri="{C3380CC4-5D6E-409C-BE32-E72D297353CC}">
              <c16:uniqueId val="{00000000-3011-4413-81BA-CCD5E24633AD}"/>
            </c:ext>
          </c:extLst>
        </c:ser>
        <c:ser>
          <c:idx val="1"/>
          <c:order val="1"/>
          <c:tx>
            <c:strRef>
              <c:f>List1!$C$1</c:f>
              <c:strCache>
                <c:ptCount val="1"/>
                <c:pt idx="0">
                  <c:v>mzda</c:v>
                </c:pt>
              </c:strCache>
            </c:strRef>
          </c:tx>
          <c:spPr>
            <a:solidFill>
              <a:srgbClr val="0070C0"/>
            </a:solidFill>
            <a:ln>
              <a:solidFill>
                <a:srgbClr val="0070C0"/>
              </a:solidFill>
            </a:ln>
            <a:effectLst/>
          </c:spPr>
          <c:invertIfNegative val="0"/>
          <c:cat>
            <c:numRef>
              <c:f>List1!$A$2:$A$145</c:f>
              <c:numCache>
                <c:formatCode>General</c:formatCode>
                <c:ptCount val="144"/>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c:v>66</c:v>
                </c:pt>
                <c:pt idx="66">
                  <c:v>67</c:v>
                </c:pt>
                <c:pt idx="67">
                  <c:v>68</c:v>
                </c:pt>
                <c:pt idx="68">
                  <c:v>69</c:v>
                </c:pt>
                <c:pt idx="69">
                  <c:v>70</c:v>
                </c:pt>
                <c:pt idx="70">
                  <c:v>71</c:v>
                </c:pt>
                <c:pt idx="71">
                  <c:v>72</c:v>
                </c:pt>
                <c:pt idx="72">
                  <c:v>73</c:v>
                </c:pt>
                <c:pt idx="73">
                  <c:v>74</c:v>
                </c:pt>
                <c:pt idx="74">
                  <c:v>75</c:v>
                </c:pt>
                <c:pt idx="75">
                  <c:v>76</c:v>
                </c:pt>
                <c:pt idx="76">
                  <c:v>77</c:v>
                </c:pt>
                <c:pt idx="77">
                  <c:v>78</c:v>
                </c:pt>
                <c:pt idx="78">
                  <c:v>79</c:v>
                </c:pt>
                <c:pt idx="79">
                  <c:v>80</c:v>
                </c:pt>
                <c:pt idx="80">
                  <c:v>81</c:v>
                </c:pt>
                <c:pt idx="81">
                  <c:v>82</c:v>
                </c:pt>
                <c:pt idx="82">
                  <c:v>83</c:v>
                </c:pt>
                <c:pt idx="83">
                  <c:v>84</c:v>
                </c:pt>
                <c:pt idx="84">
                  <c:v>85</c:v>
                </c:pt>
                <c:pt idx="85">
                  <c:v>86</c:v>
                </c:pt>
                <c:pt idx="86">
                  <c:v>87</c:v>
                </c:pt>
                <c:pt idx="87">
                  <c:v>88</c:v>
                </c:pt>
                <c:pt idx="88">
                  <c:v>89</c:v>
                </c:pt>
                <c:pt idx="89">
                  <c:v>90</c:v>
                </c:pt>
                <c:pt idx="90">
                  <c:v>91</c:v>
                </c:pt>
                <c:pt idx="91">
                  <c:v>92</c:v>
                </c:pt>
                <c:pt idx="92">
                  <c:v>93</c:v>
                </c:pt>
                <c:pt idx="93">
                  <c:v>94</c:v>
                </c:pt>
                <c:pt idx="94">
                  <c:v>95</c:v>
                </c:pt>
                <c:pt idx="95">
                  <c:v>96</c:v>
                </c:pt>
                <c:pt idx="96">
                  <c:v>97</c:v>
                </c:pt>
                <c:pt idx="97">
                  <c:v>98</c:v>
                </c:pt>
                <c:pt idx="98">
                  <c:v>99</c:v>
                </c:pt>
                <c:pt idx="99">
                  <c:v>100</c:v>
                </c:pt>
                <c:pt idx="100">
                  <c:v>101</c:v>
                </c:pt>
                <c:pt idx="101">
                  <c:v>102</c:v>
                </c:pt>
                <c:pt idx="102">
                  <c:v>103</c:v>
                </c:pt>
                <c:pt idx="103">
                  <c:v>104</c:v>
                </c:pt>
                <c:pt idx="104">
                  <c:v>105</c:v>
                </c:pt>
                <c:pt idx="105">
                  <c:v>106</c:v>
                </c:pt>
                <c:pt idx="106">
                  <c:v>107</c:v>
                </c:pt>
                <c:pt idx="107">
                  <c:v>108</c:v>
                </c:pt>
                <c:pt idx="108">
                  <c:v>109</c:v>
                </c:pt>
                <c:pt idx="109">
                  <c:v>110</c:v>
                </c:pt>
                <c:pt idx="110">
                  <c:v>111</c:v>
                </c:pt>
                <c:pt idx="111">
                  <c:v>112</c:v>
                </c:pt>
                <c:pt idx="112">
                  <c:v>113</c:v>
                </c:pt>
                <c:pt idx="113">
                  <c:v>114</c:v>
                </c:pt>
                <c:pt idx="114">
                  <c:v>115</c:v>
                </c:pt>
                <c:pt idx="115">
                  <c:v>116</c:v>
                </c:pt>
                <c:pt idx="116">
                  <c:v>117</c:v>
                </c:pt>
                <c:pt idx="117">
                  <c:v>118</c:v>
                </c:pt>
                <c:pt idx="118">
                  <c:v>119</c:v>
                </c:pt>
                <c:pt idx="119">
                  <c:v>120</c:v>
                </c:pt>
                <c:pt idx="120">
                  <c:v>121</c:v>
                </c:pt>
                <c:pt idx="121">
                  <c:v>122</c:v>
                </c:pt>
                <c:pt idx="122">
                  <c:v>123</c:v>
                </c:pt>
                <c:pt idx="123">
                  <c:v>124</c:v>
                </c:pt>
                <c:pt idx="124">
                  <c:v>125</c:v>
                </c:pt>
                <c:pt idx="125">
                  <c:v>126</c:v>
                </c:pt>
                <c:pt idx="126">
                  <c:v>127</c:v>
                </c:pt>
                <c:pt idx="127">
                  <c:v>128</c:v>
                </c:pt>
                <c:pt idx="128">
                  <c:v>129</c:v>
                </c:pt>
                <c:pt idx="129">
                  <c:v>130</c:v>
                </c:pt>
                <c:pt idx="130">
                  <c:v>131</c:v>
                </c:pt>
                <c:pt idx="131">
                  <c:v>132</c:v>
                </c:pt>
                <c:pt idx="132">
                  <c:v>133</c:v>
                </c:pt>
                <c:pt idx="133">
                  <c:v>134</c:v>
                </c:pt>
                <c:pt idx="134">
                  <c:v>135</c:v>
                </c:pt>
                <c:pt idx="135">
                  <c:v>136</c:v>
                </c:pt>
                <c:pt idx="136">
                  <c:v>137</c:v>
                </c:pt>
                <c:pt idx="137">
                  <c:v>138</c:v>
                </c:pt>
                <c:pt idx="138">
                  <c:v>139</c:v>
                </c:pt>
                <c:pt idx="139">
                  <c:v>140</c:v>
                </c:pt>
                <c:pt idx="140">
                  <c:v>141</c:v>
                </c:pt>
                <c:pt idx="141">
                  <c:v>142</c:v>
                </c:pt>
                <c:pt idx="142">
                  <c:v>143</c:v>
                </c:pt>
                <c:pt idx="143">
                  <c:v>144</c:v>
                </c:pt>
              </c:numCache>
            </c:numRef>
          </c:cat>
          <c:val>
            <c:numRef>
              <c:f>List1!$C$2:$C$145</c:f>
              <c:numCache>
                <c:formatCode>#,##0_ ;[Red]\-#,##0\ </c:formatCode>
                <c:ptCount val="144"/>
                <c:pt idx="0">
                  <c:v>39031.666666666664</c:v>
                </c:pt>
                <c:pt idx="1">
                  <c:v>46353.667134977622</c:v>
                </c:pt>
                <c:pt idx="2">
                  <c:v>47812.596618357486</c:v>
                </c:pt>
                <c:pt idx="3">
                  <c:v>48458.982128428157</c:v>
                </c:pt>
                <c:pt idx="4">
                  <c:v>50422.518577494688</c:v>
                </c:pt>
                <c:pt idx="5">
                  <c:v>50775.96428571429</c:v>
                </c:pt>
                <c:pt idx="8">
                  <c:v>53623.097721868522</c:v>
                </c:pt>
                <c:pt idx="9">
                  <c:v>55322.113095238099</c:v>
                </c:pt>
                <c:pt idx="13">
                  <c:v>56804.490045778773</c:v>
                </c:pt>
                <c:pt idx="16">
                  <c:v>57013.854166666664</c:v>
                </c:pt>
                <c:pt idx="17">
                  <c:v>57036.722444622363</c:v>
                </c:pt>
                <c:pt idx="18">
                  <c:v>57129.814077025243</c:v>
                </c:pt>
                <c:pt idx="19">
                  <c:v>57561.500726744183</c:v>
                </c:pt>
                <c:pt idx="20">
                  <c:v>57627.057807975048</c:v>
                </c:pt>
                <c:pt idx="21">
                  <c:v>57658.910324171949</c:v>
                </c:pt>
                <c:pt idx="22">
                  <c:v>57689.302351876977</c:v>
                </c:pt>
                <c:pt idx="24">
                  <c:v>57804.190689728806</c:v>
                </c:pt>
                <c:pt idx="25">
                  <c:v>58471.583249073134</c:v>
                </c:pt>
                <c:pt idx="26">
                  <c:v>58557.10490521125</c:v>
                </c:pt>
                <c:pt idx="27">
                  <c:v>58639.845679012353</c:v>
                </c:pt>
                <c:pt idx="28">
                  <c:v>58660.492975734356</c:v>
                </c:pt>
                <c:pt idx="29">
                  <c:v>58951.997092146048</c:v>
                </c:pt>
                <c:pt idx="30">
                  <c:v>59023.176211726786</c:v>
                </c:pt>
                <c:pt idx="31">
                  <c:v>59427.06363404038</c:v>
                </c:pt>
                <c:pt idx="33">
                  <c:v>59529.455229101091</c:v>
                </c:pt>
                <c:pt idx="34">
                  <c:v>59977.238409005113</c:v>
                </c:pt>
                <c:pt idx="35">
                  <c:v>60352.305263157898</c:v>
                </c:pt>
                <c:pt idx="36">
                  <c:v>60472.380751074466</c:v>
                </c:pt>
                <c:pt idx="37">
                  <c:v>60513.953017415952</c:v>
                </c:pt>
                <c:pt idx="38">
                  <c:v>60845.441206233554</c:v>
                </c:pt>
                <c:pt idx="39">
                  <c:v>61077.225825940412</c:v>
                </c:pt>
                <c:pt idx="40">
                  <c:v>61116.937184395989</c:v>
                </c:pt>
                <c:pt idx="41">
                  <c:v>61235.773121387283</c:v>
                </c:pt>
                <c:pt idx="42">
                  <c:v>61479.903350515466</c:v>
                </c:pt>
                <c:pt idx="43">
                  <c:v>61663.268272425252</c:v>
                </c:pt>
                <c:pt idx="45">
                  <c:v>64098.023560209425</c:v>
                </c:pt>
                <c:pt idx="46">
                  <c:v>65116.182829403166</c:v>
                </c:pt>
                <c:pt idx="47">
                  <c:v>65493.21383412584</c:v>
                </c:pt>
                <c:pt idx="50">
                  <c:v>66000.537371763552</c:v>
                </c:pt>
                <c:pt idx="55">
                  <c:v>69171.801498127345</c:v>
                </c:pt>
                <c:pt idx="56">
                  <c:v>69595.587394889386</c:v>
                </c:pt>
                <c:pt idx="57">
                  <c:v>69639.294598436376</c:v>
                </c:pt>
                <c:pt idx="60">
                  <c:v>69898.693390091052</c:v>
                </c:pt>
                <c:pt idx="61">
                  <c:v>70048.994502314818</c:v>
                </c:pt>
                <c:pt idx="63">
                  <c:v>70555.1698194325</c:v>
                </c:pt>
                <c:pt idx="65">
                  <c:v>71516.59290008065</c:v>
                </c:pt>
                <c:pt idx="66">
                  <c:v>71518.24604473541</c:v>
                </c:pt>
                <c:pt idx="67">
                  <c:v>72093.160377358479</c:v>
                </c:pt>
                <c:pt idx="68">
                  <c:v>72583.198683423092</c:v>
                </c:pt>
                <c:pt idx="73">
                  <c:v>73954.462438325645</c:v>
                </c:pt>
                <c:pt idx="74">
                  <c:v>74005.566645202824</c:v>
                </c:pt>
                <c:pt idx="76">
                  <c:v>74301.785601913041</c:v>
                </c:pt>
                <c:pt idx="78">
                  <c:v>74913.993034214305</c:v>
                </c:pt>
                <c:pt idx="82">
                  <c:v>76255.428549871736</c:v>
                </c:pt>
                <c:pt idx="83">
                  <c:v>76934.883720930229</c:v>
                </c:pt>
                <c:pt idx="85">
                  <c:v>77082.0868859115</c:v>
                </c:pt>
                <c:pt idx="87">
                  <c:v>77202.080252390806</c:v>
                </c:pt>
                <c:pt idx="88">
                  <c:v>77377.169099916689</c:v>
                </c:pt>
                <c:pt idx="89">
                  <c:v>77606.509952791166</c:v>
                </c:pt>
                <c:pt idx="94">
                  <c:v>78624.963893703069</c:v>
                </c:pt>
                <c:pt idx="96">
                  <c:v>78842.428493161031</c:v>
                </c:pt>
                <c:pt idx="97">
                  <c:v>79664.129728852087</c:v>
                </c:pt>
                <c:pt idx="98">
                  <c:v>79978.412588488762</c:v>
                </c:pt>
                <c:pt idx="99">
                  <c:v>80135.081446166063</c:v>
                </c:pt>
                <c:pt idx="103">
                  <c:v>80484.330484330494</c:v>
                </c:pt>
                <c:pt idx="105">
                  <c:v>80931.713273176676</c:v>
                </c:pt>
                <c:pt idx="106">
                  <c:v>81200.785219399535</c:v>
                </c:pt>
                <c:pt idx="107">
                  <c:v>81908.782417530732</c:v>
                </c:pt>
                <c:pt idx="110">
                  <c:v>82750.256961874024</c:v>
                </c:pt>
                <c:pt idx="111">
                  <c:v>83350.156052929728</c:v>
                </c:pt>
                <c:pt idx="112">
                  <c:v>83862.281798568205</c:v>
                </c:pt>
                <c:pt idx="113">
                  <c:v>84265.280642943093</c:v>
                </c:pt>
                <c:pt idx="117">
                  <c:v>85319.067114563644</c:v>
                </c:pt>
                <c:pt idx="119">
                  <c:v>87247.84905817984</c:v>
                </c:pt>
                <c:pt idx="120">
                  <c:v>87534.513380375458</c:v>
                </c:pt>
                <c:pt idx="123">
                  <c:v>88972.576388888891</c:v>
                </c:pt>
                <c:pt idx="124">
                  <c:v>89587.787414552426</c:v>
                </c:pt>
                <c:pt idx="125">
                  <c:v>90465.624544527032</c:v>
                </c:pt>
                <c:pt idx="127">
                  <c:v>92179.453001579779</c:v>
                </c:pt>
                <c:pt idx="130">
                  <c:v>94253.875722390119</c:v>
                </c:pt>
                <c:pt idx="132">
                  <c:v>94710.452560977297</c:v>
                </c:pt>
                <c:pt idx="133">
                  <c:v>95206.990838265294</c:v>
                </c:pt>
                <c:pt idx="139">
                  <c:v>108509.32944606413</c:v>
                </c:pt>
                <c:pt idx="141">
                  <c:v>120523.1182795699</c:v>
                </c:pt>
                <c:pt idx="142">
                  <c:v>129028.98367117117</c:v>
                </c:pt>
                <c:pt idx="143">
                  <c:v>129679.96794871794</c:v>
                </c:pt>
              </c:numCache>
            </c:numRef>
          </c:val>
          <c:extLst>
            <c:ext xmlns:c16="http://schemas.microsoft.com/office/drawing/2014/chart" uri="{C3380CC4-5D6E-409C-BE32-E72D297353CC}">
              <c16:uniqueId val="{00000001-3011-4413-81BA-CCD5E24633AD}"/>
            </c:ext>
          </c:extLst>
        </c:ser>
        <c:ser>
          <c:idx val="2"/>
          <c:order val="2"/>
          <c:tx>
            <c:strRef>
              <c:f>List1!$D$1</c:f>
              <c:strCache>
                <c:ptCount val="1"/>
                <c:pt idx="0">
                  <c:v>průměr</c:v>
                </c:pt>
              </c:strCache>
            </c:strRef>
          </c:tx>
          <c:spPr>
            <a:solidFill>
              <a:srgbClr val="C00000"/>
            </a:solidFill>
            <a:ln>
              <a:solidFill>
                <a:srgbClr val="C00000"/>
              </a:solid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rgbClr val="C00000"/>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List1!$A$2:$A$145</c:f>
              <c:numCache>
                <c:formatCode>General</c:formatCode>
                <c:ptCount val="144"/>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c:v>66</c:v>
                </c:pt>
                <c:pt idx="66">
                  <c:v>67</c:v>
                </c:pt>
                <c:pt idx="67">
                  <c:v>68</c:v>
                </c:pt>
                <c:pt idx="68">
                  <c:v>69</c:v>
                </c:pt>
                <c:pt idx="69">
                  <c:v>70</c:v>
                </c:pt>
                <c:pt idx="70">
                  <c:v>71</c:v>
                </c:pt>
                <c:pt idx="71">
                  <c:v>72</c:v>
                </c:pt>
                <c:pt idx="72">
                  <c:v>73</c:v>
                </c:pt>
                <c:pt idx="73">
                  <c:v>74</c:v>
                </c:pt>
                <c:pt idx="74">
                  <c:v>75</c:v>
                </c:pt>
                <c:pt idx="75">
                  <c:v>76</c:v>
                </c:pt>
                <c:pt idx="76">
                  <c:v>77</c:v>
                </c:pt>
                <c:pt idx="77">
                  <c:v>78</c:v>
                </c:pt>
                <c:pt idx="78">
                  <c:v>79</c:v>
                </c:pt>
                <c:pt idx="79">
                  <c:v>80</c:v>
                </c:pt>
                <c:pt idx="80">
                  <c:v>81</c:v>
                </c:pt>
                <c:pt idx="81">
                  <c:v>82</c:v>
                </c:pt>
                <c:pt idx="82">
                  <c:v>83</c:v>
                </c:pt>
                <c:pt idx="83">
                  <c:v>84</c:v>
                </c:pt>
                <c:pt idx="84">
                  <c:v>85</c:v>
                </c:pt>
                <c:pt idx="85">
                  <c:v>86</c:v>
                </c:pt>
                <c:pt idx="86">
                  <c:v>87</c:v>
                </c:pt>
                <c:pt idx="87">
                  <c:v>88</c:v>
                </c:pt>
                <c:pt idx="88">
                  <c:v>89</c:v>
                </c:pt>
                <c:pt idx="89">
                  <c:v>90</c:v>
                </c:pt>
                <c:pt idx="90">
                  <c:v>91</c:v>
                </c:pt>
                <c:pt idx="91">
                  <c:v>92</c:v>
                </c:pt>
                <c:pt idx="92">
                  <c:v>93</c:v>
                </c:pt>
                <c:pt idx="93">
                  <c:v>94</c:v>
                </c:pt>
                <c:pt idx="94">
                  <c:v>95</c:v>
                </c:pt>
                <c:pt idx="95">
                  <c:v>96</c:v>
                </c:pt>
                <c:pt idx="96">
                  <c:v>97</c:v>
                </c:pt>
                <c:pt idx="97">
                  <c:v>98</c:v>
                </c:pt>
                <c:pt idx="98">
                  <c:v>99</c:v>
                </c:pt>
                <c:pt idx="99">
                  <c:v>100</c:v>
                </c:pt>
                <c:pt idx="100">
                  <c:v>101</c:v>
                </c:pt>
                <c:pt idx="101">
                  <c:v>102</c:v>
                </c:pt>
                <c:pt idx="102">
                  <c:v>103</c:v>
                </c:pt>
                <c:pt idx="103">
                  <c:v>104</c:v>
                </c:pt>
                <c:pt idx="104">
                  <c:v>105</c:v>
                </c:pt>
                <c:pt idx="105">
                  <c:v>106</c:v>
                </c:pt>
                <c:pt idx="106">
                  <c:v>107</c:v>
                </c:pt>
                <c:pt idx="107">
                  <c:v>108</c:v>
                </c:pt>
                <c:pt idx="108">
                  <c:v>109</c:v>
                </c:pt>
                <c:pt idx="109">
                  <c:v>110</c:v>
                </c:pt>
                <c:pt idx="110">
                  <c:v>111</c:v>
                </c:pt>
                <c:pt idx="111">
                  <c:v>112</c:v>
                </c:pt>
                <c:pt idx="112">
                  <c:v>113</c:v>
                </c:pt>
                <c:pt idx="113">
                  <c:v>114</c:v>
                </c:pt>
                <c:pt idx="114">
                  <c:v>115</c:v>
                </c:pt>
                <c:pt idx="115">
                  <c:v>116</c:v>
                </c:pt>
                <c:pt idx="116">
                  <c:v>117</c:v>
                </c:pt>
                <c:pt idx="117">
                  <c:v>118</c:v>
                </c:pt>
                <c:pt idx="118">
                  <c:v>119</c:v>
                </c:pt>
                <c:pt idx="119">
                  <c:v>120</c:v>
                </c:pt>
                <c:pt idx="120">
                  <c:v>121</c:v>
                </c:pt>
                <c:pt idx="121">
                  <c:v>122</c:v>
                </c:pt>
                <c:pt idx="122">
                  <c:v>123</c:v>
                </c:pt>
                <c:pt idx="123">
                  <c:v>124</c:v>
                </c:pt>
                <c:pt idx="124">
                  <c:v>125</c:v>
                </c:pt>
                <c:pt idx="125">
                  <c:v>126</c:v>
                </c:pt>
                <c:pt idx="126">
                  <c:v>127</c:v>
                </c:pt>
                <c:pt idx="127">
                  <c:v>128</c:v>
                </c:pt>
                <c:pt idx="128">
                  <c:v>129</c:v>
                </c:pt>
                <c:pt idx="129">
                  <c:v>130</c:v>
                </c:pt>
                <c:pt idx="130">
                  <c:v>131</c:v>
                </c:pt>
                <c:pt idx="131">
                  <c:v>132</c:v>
                </c:pt>
                <c:pt idx="132">
                  <c:v>133</c:v>
                </c:pt>
                <c:pt idx="133">
                  <c:v>134</c:v>
                </c:pt>
                <c:pt idx="134">
                  <c:v>135</c:v>
                </c:pt>
                <c:pt idx="135">
                  <c:v>136</c:v>
                </c:pt>
                <c:pt idx="136">
                  <c:v>137</c:v>
                </c:pt>
                <c:pt idx="137">
                  <c:v>138</c:v>
                </c:pt>
                <c:pt idx="138">
                  <c:v>139</c:v>
                </c:pt>
                <c:pt idx="139">
                  <c:v>140</c:v>
                </c:pt>
                <c:pt idx="140">
                  <c:v>141</c:v>
                </c:pt>
                <c:pt idx="141">
                  <c:v>142</c:v>
                </c:pt>
                <c:pt idx="142">
                  <c:v>143</c:v>
                </c:pt>
                <c:pt idx="143">
                  <c:v>144</c:v>
                </c:pt>
              </c:numCache>
            </c:numRef>
          </c:cat>
          <c:val>
            <c:numRef>
              <c:f>List1!$D$2:$D$145</c:f>
              <c:numCache>
                <c:formatCode>General</c:formatCode>
                <c:ptCount val="144"/>
                <c:pt idx="92" formatCode="#,##0_ ;[Red]\-#,##0\ ">
                  <c:v>77944.487365295718</c:v>
                </c:pt>
              </c:numCache>
            </c:numRef>
          </c:val>
          <c:extLst>
            <c:ext xmlns:c16="http://schemas.microsoft.com/office/drawing/2014/chart" uri="{C3380CC4-5D6E-409C-BE32-E72D297353CC}">
              <c16:uniqueId val="{00000002-3011-4413-81BA-CCD5E24633AD}"/>
            </c:ext>
          </c:extLst>
        </c:ser>
        <c:ser>
          <c:idx val="3"/>
          <c:order val="3"/>
          <c:tx>
            <c:strRef>
              <c:f>List1!$E$1</c:f>
              <c:strCache>
                <c:ptCount val="1"/>
                <c:pt idx="0">
                  <c:v>zřizovatel Kraj HKK</c:v>
                </c:pt>
              </c:strCache>
            </c:strRef>
          </c:tx>
          <c:spPr>
            <a:solidFill>
              <a:srgbClr val="FFC000"/>
            </a:solidFill>
            <a:ln>
              <a:solidFill>
                <a:srgbClr val="FFC000"/>
              </a:solid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bg2"/>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List1!$A$2:$A$145</c:f>
              <c:numCache>
                <c:formatCode>General</c:formatCode>
                <c:ptCount val="144"/>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c:v>66</c:v>
                </c:pt>
                <c:pt idx="66">
                  <c:v>67</c:v>
                </c:pt>
                <c:pt idx="67">
                  <c:v>68</c:v>
                </c:pt>
                <c:pt idx="68">
                  <c:v>69</c:v>
                </c:pt>
                <c:pt idx="69">
                  <c:v>70</c:v>
                </c:pt>
                <c:pt idx="70">
                  <c:v>71</c:v>
                </c:pt>
                <c:pt idx="71">
                  <c:v>72</c:v>
                </c:pt>
                <c:pt idx="72">
                  <c:v>73</c:v>
                </c:pt>
                <c:pt idx="73">
                  <c:v>74</c:v>
                </c:pt>
                <c:pt idx="74">
                  <c:v>75</c:v>
                </c:pt>
                <c:pt idx="75">
                  <c:v>76</c:v>
                </c:pt>
                <c:pt idx="76">
                  <c:v>77</c:v>
                </c:pt>
                <c:pt idx="77">
                  <c:v>78</c:v>
                </c:pt>
                <c:pt idx="78">
                  <c:v>79</c:v>
                </c:pt>
                <c:pt idx="79">
                  <c:v>80</c:v>
                </c:pt>
                <c:pt idx="80">
                  <c:v>81</c:v>
                </c:pt>
                <c:pt idx="81">
                  <c:v>82</c:v>
                </c:pt>
                <c:pt idx="82">
                  <c:v>83</c:v>
                </c:pt>
                <c:pt idx="83">
                  <c:v>84</c:v>
                </c:pt>
                <c:pt idx="84">
                  <c:v>85</c:v>
                </c:pt>
                <c:pt idx="85">
                  <c:v>86</c:v>
                </c:pt>
                <c:pt idx="86">
                  <c:v>87</c:v>
                </c:pt>
                <c:pt idx="87">
                  <c:v>88</c:v>
                </c:pt>
                <c:pt idx="88">
                  <c:v>89</c:v>
                </c:pt>
                <c:pt idx="89">
                  <c:v>90</c:v>
                </c:pt>
                <c:pt idx="90">
                  <c:v>91</c:v>
                </c:pt>
                <c:pt idx="91">
                  <c:v>92</c:v>
                </c:pt>
                <c:pt idx="92">
                  <c:v>93</c:v>
                </c:pt>
                <c:pt idx="93">
                  <c:v>94</c:v>
                </c:pt>
                <c:pt idx="94">
                  <c:v>95</c:v>
                </c:pt>
                <c:pt idx="95">
                  <c:v>96</c:v>
                </c:pt>
                <c:pt idx="96">
                  <c:v>97</c:v>
                </c:pt>
                <c:pt idx="97">
                  <c:v>98</c:v>
                </c:pt>
                <c:pt idx="98">
                  <c:v>99</c:v>
                </c:pt>
                <c:pt idx="99">
                  <c:v>100</c:v>
                </c:pt>
                <c:pt idx="100">
                  <c:v>101</c:v>
                </c:pt>
                <c:pt idx="101">
                  <c:v>102</c:v>
                </c:pt>
                <c:pt idx="102">
                  <c:v>103</c:v>
                </c:pt>
                <c:pt idx="103">
                  <c:v>104</c:v>
                </c:pt>
                <c:pt idx="104">
                  <c:v>105</c:v>
                </c:pt>
                <c:pt idx="105">
                  <c:v>106</c:v>
                </c:pt>
                <c:pt idx="106">
                  <c:v>107</c:v>
                </c:pt>
                <c:pt idx="107">
                  <c:v>108</c:v>
                </c:pt>
                <c:pt idx="108">
                  <c:v>109</c:v>
                </c:pt>
                <c:pt idx="109">
                  <c:v>110</c:v>
                </c:pt>
                <c:pt idx="110">
                  <c:v>111</c:v>
                </c:pt>
                <c:pt idx="111">
                  <c:v>112</c:v>
                </c:pt>
                <c:pt idx="112">
                  <c:v>113</c:v>
                </c:pt>
                <c:pt idx="113">
                  <c:v>114</c:v>
                </c:pt>
                <c:pt idx="114">
                  <c:v>115</c:v>
                </c:pt>
                <c:pt idx="115">
                  <c:v>116</c:v>
                </c:pt>
                <c:pt idx="116">
                  <c:v>117</c:v>
                </c:pt>
                <c:pt idx="117">
                  <c:v>118</c:v>
                </c:pt>
                <c:pt idx="118">
                  <c:v>119</c:v>
                </c:pt>
                <c:pt idx="119">
                  <c:v>120</c:v>
                </c:pt>
                <c:pt idx="120">
                  <c:v>121</c:v>
                </c:pt>
                <c:pt idx="121">
                  <c:v>122</c:v>
                </c:pt>
                <c:pt idx="122">
                  <c:v>123</c:v>
                </c:pt>
                <c:pt idx="123">
                  <c:v>124</c:v>
                </c:pt>
                <c:pt idx="124">
                  <c:v>125</c:v>
                </c:pt>
                <c:pt idx="125">
                  <c:v>126</c:v>
                </c:pt>
                <c:pt idx="126">
                  <c:v>127</c:v>
                </c:pt>
                <c:pt idx="127">
                  <c:v>128</c:v>
                </c:pt>
                <c:pt idx="128">
                  <c:v>129</c:v>
                </c:pt>
                <c:pt idx="129">
                  <c:v>130</c:v>
                </c:pt>
                <c:pt idx="130">
                  <c:v>131</c:v>
                </c:pt>
                <c:pt idx="131">
                  <c:v>132</c:v>
                </c:pt>
                <c:pt idx="132">
                  <c:v>133</c:v>
                </c:pt>
                <c:pt idx="133">
                  <c:v>134</c:v>
                </c:pt>
                <c:pt idx="134">
                  <c:v>135</c:v>
                </c:pt>
                <c:pt idx="135">
                  <c:v>136</c:v>
                </c:pt>
                <c:pt idx="136">
                  <c:v>137</c:v>
                </c:pt>
                <c:pt idx="137">
                  <c:v>138</c:v>
                </c:pt>
                <c:pt idx="138">
                  <c:v>139</c:v>
                </c:pt>
                <c:pt idx="139">
                  <c:v>140</c:v>
                </c:pt>
                <c:pt idx="140">
                  <c:v>141</c:v>
                </c:pt>
                <c:pt idx="141">
                  <c:v>142</c:v>
                </c:pt>
                <c:pt idx="142">
                  <c:v>143</c:v>
                </c:pt>
                <c:pt idx="143">
                  <c:v>144</c:v>
                </c:pt>
              </c:numCache>
            </c:numRef>
          </c:cat>
          <c:val>
            <c:numRef>
              <c:f>List1!$E$2:$E$145</c:f>
              <c:numCache>
                <c:formatCode>General</c:formatCode>
                <c:ptCount val="144"/>
                <c:pt idx="58" formatCode="#,##0_ ;[Red]\-#,##0\ ">
                  <c:v>69669.564079557356</c:v>
                </c:pt>
                <c:pt idx="70" formatCode="#,##0_ ;[Red]\-#,##0\ ">
                  <c:v>73088.589130214663</c:v>
                </c:pt>
                <c:pt idx="72" formatCode="#,##0_ ;[Red]\-#,##0\ ">
                  <c:v>73861.854246342511</c:v>
                </c:pt>
                <c:pt idx="81" formatCode="#,##0_ ;[Red]\-#,##0\ ">
                  <c:v>76192.409620098028</c:v>
                </c:pt>
                <c:pt idx="101" formatCode="#,##0_ ;[Red]\-#,##0\ ">
                  <c:v>80329.226158998776</c:v>
                </c:pt>
              </c:numCache>
            </c:numRef>
          </c:val>
          <c:extLst>
            <c:ext xmlns:c16="http://schemas.microsoft.com/office/drawing/2014/chart" uri="{C3380CC4-5D6E-409C-BE32-E72D297353CC}">
              <c16:uniqueId val="{00000003-3011-4413-81BA-CCD5E24633AD}"/>
            </c:ext>
          </c:extLst>
        </c:ser>
        <c:ser>
          <c:idx val="4"/>
          <c:order val="4"/>
          <c:tx>
            <c:strRef>
              <c:f>List1!$F$1</c:f>
              <c:strCache>
                <c:ptCount val="1"/>
                <c:pt idx="0">
                  <c:v>zřizovatel Jiná právnická</c:v>
                </c:pt>
              </c:strCache>
            </c:strRef>
          </c:tx>
          <c:spPr>
            <a:solidFill>
              <a:srgbClr val="7030A0"/>
            </a:solidFill>
            <a:ln>
              <a:solidFill>
                <a:srgbClr val="7030A0"/>
              </a:solid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bg2"/>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List1!$A$2:$A$145</c:f>
              <c:numCache>
                <c:formatCode>General</c:formatCode>
                <c:ptCount val="144"/>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c:v>66</c:v>
                </c:pt>
                <c:pt idx="66">
                  <c:v>67</c:v>
                </c:pt>
                <c:pt idx="67">
                  <c:v>68</c:v>
                </c:pt>
                <c:pt idx="68">
                  <c:v>69</c:v>
                </c:pt>
                <c:pt idx="69">
                  <c:v>70</c:v>
                </c:pt>
                <c:pt idx="70">
                  <c:v>71</c:v>
                </c:pt>
                <c:pt idx="71">
                  <c:v>72</c:v>
                </c:pt>
                <c:pt idx="72">
                  <c:v>73</c:v>
                </c:pt>
                <c:pt idx="73">
                  <c:v>74</c:v>
                </c:pt>
                <c:pt idx="74">
                  <c:v>75</c:v>
                </c:pt>
                <c:pt idx="75">
                  <c:v>76</c:v>
                </c:pt>
                <c:pt idx="76">
                  <c:v>77</c:v>
                </c:pt>
                <c:pt idx="77">
                  <c:v>78</c:v>
                </c:pt>
                <c:pt idx="78">
                  <c:v>79</c:v>
                </c:pt>
                <c:pt idx="79">
                  <c:v>80</c:v>
                </c:pt>
                <c:pt idx="80">
                  <c:v>81</c:v>
                </c:pt>
                <c:pt idx="81">
                  <c:v>82</c:v>
                </c:pt>
                <c:pt idx="82">
                  <c:v>83</c:v>
                </c:pt>
                <c:pt idx="83">
                  <c:v>84</c:v>
                </c:pt>
                <c:pt idx="84">
                  <c:v>85</c:v>
                </c:pt>
                <c:pt idx="85">
                  <c:v>86</c:v>
                </c:pt>
                <c:pt idx="86">
                  <c:v>87</c:v>
                </c:pt>
                <c:pt idx="87">
                  <c:v>88</c:v>
                </c:pt>
                <c:pt idx="88">
                  <c:v>89</c:v>
                </c:pt>
                <c:pt idx="89">
                  <c:v>90</c:v>
                </c:pt>
                <c:pt idx="90">
                  <c:v>91</c:v>
                </c:pt>
                <c:pt idx="91">
                  <c:v>92</c:v>
                </c:pt>
                <c:pt idx="92">
                  <c:v>93</c:v>
                </c:pt>
                <c:pt idx="93">
                  <c:v>94</c:v>
                </c:pt>
                <c:pt idx="94">
                  <c:v>95</c:v>
                </c:pt>
                <c:pt idx="95">
                  <c:v>96</c:v>
                </c:pt>
                <c:pt idx="96">
                  <c:v>97</c:v>
                </c:pt>
                <c:pt idx="97">
                  <c:v>98</c:v>
                </c:pt>
                <c:pt idx="98">
                  <c:v>99</c:v>
                </c:pt>
                <c:pt idx="99">
                  <c:v>100</c:v>
                </c:pt>
                <c:pt idx="100">
                  <c:v>101</c:v>
                </c:pt>
                <c:pt idx="101">
                  <c:v>102</c:v>
                </c:pt>
                <c:pt idx="102">
                  <c:v>103</c:v>
                </c:pt>
                <c:pt idx="103">
                  <c:v>104</c:v>
                </c:pt>
                <c:pt idx="104">
                  <c:v>105</c:v>
                </c:pt>
                <c:pt idx="105">
                  <c:v>106</c:v>
                </c:pt>
                <c:pt idx="106">
                  <c:v>107</c:v>
                </c:pt>
                <c:pt idx="107">
                  <c:v>108</c:v>
                </c:pt>
                <c:pt idx="108">
                  <c:v>109</c:v>
                </c:pt>
                <c:pt idx="109">
                  <c:v>110</c:v>
                </c:pt>
                <c:pt idx="110">
                  <c:v>111</c:v>
                </c:pt>
                <c:pt idx="111">
                  <c:v>112</c:v>
                </c:pt>
                <c:pt idx="112">
                  <c:v>113</c:v>
                </c:pt>
                <c:pt idx="113">
                  <c:v>114</c:v>
                </c:pt>
                <c:pt idx="114">
                  <c:v>115</c:v>
                </c:pt>
                <c:pt idx="115">
                  <c:v>116</c:v>
                </c:pt>
                <c:pt idx="116">
                  <c:v>117</c:v>
                </c:pt>
                <c:pt idx="117">
                  <c:v>118</c:v>
                </c:pt>
                <c:pt idx="118">
                  <c:v>119</c:v>
                </c:pt>
                <c:pt idx="119">
                  <c:v>120</c:v>
                </c:pt>
                <c:pt idx="120">
                  <c:v>121</c:v>
                </c:pt>
                <c:pt idx="121">
                  <c:v>122</c:v>
                </c:pt>
                <c:pt idx="122">
                  <c:v>123</c:v>
                </c:pt>
                <c:pt idx="123">
                  <c:v>124</c:v>
                </c:pt>
                <c:pt idx="124">
                  <c:v>125</c:v>
                </c:pt>
                <c:pt idx="125">
                  <c:v>126</c:v>
                </c:pt>
                <c:pt idx="126">
                  <c:v>127</c:v>
                </c:pt>
                <c:pt idx="127">
                  <c:v>128</c:v>
                </c:pt>
                <c:pt idx="128">
                  <c:v>129</c:v>
                </c:pt>
                <c:pt idx="129">
                  <c:v>130</c:v>
                </c:pt>
                <c:pt idx="130">
                  <c:v>131</c:v>
                </c:pt>
                <c:pt idx="131">
                  <c:v>132</c:v>
                </c:pt>
                <c:pt idx="132">
                  <c:v>133</c:v>
                </c:pt>
                <c:pt idx="133">
                  <c:v>134</c:v>
                </c:pt>
                <c:pt idx="134">
                  <c:v>135</c:v>
                </c:pt>
                <c:pt idx="135">
                  <c:v>136</c:v>
                </c:pt>
                <c:pt idx="136">
                  <c:v>137</c:v>
                </c:pt>
                <c:pt idx="137">
                  <c:v>138</c:v>
                </c:pt>
                <c:pt idx="138">
                  <c:v>139</c:v>
                </c:pt>
                <c:pt idx="139">
                  <c:v>140</c:v>
                </c:pt>
                <c:pt idx="140">
                  <c:v>141</c:v>
                </c:pt>
                <c:pt idx="141">
                  <c:v>142</c:v>
                </c:pt>
                <c:pt idx="142">
                  <c:v>143</c:v>
                </c:pt>
                <c:pt idx="143">
                  <c:v>144</c:v>
                </c:pt>
              </c:numCache>
            </c:numRef>
          </c:cat>
          <c:val>
            <c:numRef>
              <c:f>List1!$F$2:$F$145</c:f>
              <c:numCache>
                <c:formatCode>General</c:formatCode>
                <c:ptCount val="144"/>
                <c:pt idx="116" formatCode="#,##0_ ;[Red]\-#,##0\ ">
                  <c:v>85044.32575757576</c:v>
                </c:pt>
                <c:pt idx="134" formatCode="#,##0_ ;[Red]\-#,##0\ ">
                  <c:v>95409.576023391812</c:v>
                </c:pt>
              </c:numCache>
            </c:numRef>
          </c:val>
          <c:extLst>
            <c:ext xmlns:c16="http://schemas.microsoft.com/office/drawing/2014/chart" uri="{C3380CC4-5D6E-409C-BE32-E72D297353CC}">
              <c16:uniqueId val="{00000004-3011-4413-81BA-CCD5E24633AD}"/>
            </c:ext>
          </c:extLst>
        </c:ser>
        <c:dLbls>
          <c:showLegendKey val="0"/>
          <c:showVal val="0"/>
          <c:showCatName val="0"/>
          <c:showSerName val="0"/>
          <c:showPercent val="0"/>
          <c:showBubbleSize val="0"/>
        </c:dLbls>
        <c:gapWidth val="0"/>
        <c:overlap val="100"/>
        <c:axId val="756366064"/>
        <c:axId val="756338864"/>
      </c:barChart>
      <c:catAx>
        <c:axId val="756366064"/>
        <c:scaling>
          <c:orientation val="minMax"/>
        </c:scaling>
        <c:delete val="0"/>
        <c:axPos val="b"/>
        <c:title>
          <c:tx>
            <c:rich>
              <a:bodyPr rot="0" spcFirstLastPara="1" vertOverflow="ellipsis" vert="horz" wrap="square" anchor="ctr" anchorCtr="1"/>
              <a:lstStyle/>
              <a:p>
                <a:pPr>
                  <a:defRPr sz="1200" b="0" i="0" u="none" strike="noStrike" kern="1200" baseline="0">
                    <a:solidFill>
                      <a:schemeClr val="bg2"/>
                    </a:solidFill>
                    <a:latin typeface="Calibri" panose="020F0502020204030204" pitchFamily="34" charset="0"/>
                    <a:ea typeface="+mn-ea"/>
                    <a:cs typeface="Calibri" panose="020F0502020204030204" pitchFamily="34" charset="0"/>
                  </a:defRPr>
                </a:pPr>
                <a:r>
                  <a:rPr lang="cs-CZ" sz="1200" dirty="0">
                    <a:solidFill>
                      <a:schemeClr val="bg2"/>
                    </a:solidFill>
                    <a:latin typeface="Calibri" panose="020F0502020204030204" pitchFamily="34" charset="0"/>
                    <a:cs typeface="Calibri" panose="020F0502020204030204" pitchFamily="34" charset="0"/>
                  </a:rPr>
                  <a:t>Počet zdravotnických zařízení</a:t>
                </a:r>
              </a:p>
            </c:rich>
          </c:tx>
          <c:overlay val="0"/>
          <c:spPr>
            <a:noFill/>
            <a:ln>
              <a:noFill/>
            </a:ln>
            <a:effectLst/>
          </c:spPr>
          <c:txPr>
            <a:bodyPr rot="0" spcFirstLastPara="1" vertOverflow="ellipsis" vert="horz" wrap="square" anchor="ctr" anchorCtr="1"/>
            <a:lstStyle/>
            <a:p>
              <a:pPr>
                <a:defRPr sz="1200" b="0" i="0" u="none" strike="noStrike" kern="1200" baseline="0">
                  <a:solidFill>
                    <a:schemeClr val="bg2"/>
                  </a:solidFill>
                  <a:latin typeface="Calibri" panose="020F0502020204030204" pitchFamily="34" charset="0"/>
                  <a:ea typeface="+mn-ea"/>
                  <a:cs typeface="Calibri" panose="020F0502020204030204" pitchFamily="34" charset="0"/>
                </a:defRPr>
              </a:pPr>
              <a:endParaRPr lang="cs-CZ"/>
            </a:p>
          </c:txPr>
        </c:title>
        <c:numFmt formatCode="General" sourceLinked="1"/>
        <c:majorTickMark val="out"/>
        <c:minorTickMark val="none"/>
        <c:tickLblPos val="nextTo"/>
        <c:spPr>
          <a:noFill/>
          <a:ln w="9525" cap="flat" cmpd="sng" algn="ctr">
            <a:solidFill>
              <a:schemeClr val="bg2"/>
            </a:solidFill>
            <a:round/>
          </a:ln>
          <a:effectLst/>
        </c:spPr>
        <c:txPr>
          <a:bodyPr rot="-60000000" spcFirstLastPara="1" vertOverflow="ellipsis" vert="horz" wrap="square" anchor="ctr" anchorCtr="1"/>
          <a:lstStyle/>
          <a:p>
            <a:pPr>
              <a:defRPr sz="700" b="0" i="0" u="none" strike="noStrike" kern="1200" baseline="0">
                <a:solidFill>
                  <a:schemeClr val="bg2"/>
                </a:solidFill>
                <a:latin typeface="Calibri" panose="020F0502020204030204" pitchFamily="34" charset="0"/>
                <a:ea typeface="+mn-ea"/>
                <a:cs typeface="Calibri" panose="020F0502020204030204" pitchFamily="34" charset="0"/>
              </a:defRPr>
            </a:pPr>
            <a:endParaRPr lang="cs-CZ"/>
          </a:p>
        </c:txPr>
        <c:crossAx val="756338864"/>
        <c:crosses val="autoZero"/>
        <c:auto val="1"/>
        <c:lblAlgn val="ctr"/>
        <c:lblOffset val="100"/>
        <c:noMultiLvlLbl val="0"/>
      </c:catAx>
      <c:valAx>
        <c:axId val="756338864"/>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200" b="0" i="0" u="none" strike="noStrike" kern="1200" baseline="0">
                    <a:solidFill>
                      <a:schemeClr val="bg2"/>
                    </a:solidFill>
                    <a:latin typeface="Calibri" panose="020F0502020204030204" pitchFamily="34" charset="0"/>
                    <a:ea typeface="+mn-ea"/>
                    <a:cs typeface="Calibri" panose="020F0502020204030204" pitchFamily="34" charset="0"/>
                  </a:defRPr>
                </a:pPr>
                <a:r>
                  <a:rPr lang="cs-CZ" sz="1200" dirty="0">
                    <a:solidFill>
                      <a:schemeClr val="bg2"/>
                    </a:solidFill>
                    <a:latin typeface="Calibri" panose="020F0502020204030204" pitchFamily="34" charset="0"/>
                    <a:cs typeface="Calibri" panose="020F0502020204030204" pitchFamily="34" charset="0"/>
                  </a:rPr>
                  <a:t>Průměrný plat/mzda</a:t>
                </a:r>
              </a:p>
            </c:rich>
          </c:tx>
          <c:overlay val="0"/>
          <c:spPr>
            <a:noFill/>
            <a:ln>
              <a:noFill/>
            </a:ln>
            <a:effectLst/>
          </c:spPr>
          <c:txPr>
            <a:bodyPr rot="-5400000" spcFirstLastPara="1" vertOverflow="ellipsis" vert="horz" wrap="square" anchor="ctr" anchorCtr="1"/>
            <a:lstStyle/>
            <a:p>
              <a:pPr>
                <a:defRPr sz="1200" b="0" i="0" u="none" strike="noStrike" kern="1200" baseline="0">
                  <a:solidFill>
                    <a:schemeClr val="bg2"/>
                  </a:solidFill>
                  <a:latin typeface="Calibri" panose="020F0502020204030204" pitchFamily="34" charset="0"/>
                  <a:ea typeface="+mn-ea"/>
                  <a:cs typeface="Calibri" panose="020F0502020204030204" pitchFamily="34" charset="0"/>
                </a:defRPr>
              </a:pPr>
              <a:endParaRPr lang="cs-CZ"/>
            </a:p>
          </c:txPr>
        </c:title>
        <c:numFmt formatCode="#,##0_ ;[Red]\-#,##0\ "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bg2"/>
                </a:solidFill>
                <a:latin typeface="Calibri" panose="020F0502020204030204" pitchFamily="34" charset="0"/>
                <a:ea typeface="+mn-ea"/>
                <a:cs typeface="Calibri" panose="020F0502020204030204" pitchFamily="34" charset="0"/>
              </a:defRPr>
            </a:pPr>
            <a:endParaRPr lang="cs-CZ"/>
          </a:p>
        </c:txPr>
        <c:crossAx val="7563660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2"/>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733971643224312"/>
          <c:y val="4.1018337673611113E-2"/>
          <c:w val="0.87519500780031201"/>
          <c:h val="0.56864673755787032"/>
        </c:manualLayout>
      </c:layout>
      <c:lineChart>
        <c:grouping val="standard"/>
        <c:varyColors val="0"/>
        <c:ser>
          <c:idx val="3"/>
          <c:order val="0"/>
          <c:tx>
            <c:strRef>
              <c:f>Sheet1!$B$1</c:f>
              <c:strCache>
                <c:ptCount val="1"/>
                <c:pt idx="0">
                  <c:v>1990-1994</c:v>
                </c:pt>
              </c:strCache>
            </c:strRef>
          </c:tx>
          <c:spPr>
            <a:ln w="19050">
              <a:noFill/>
            </a:ln>
          </c:spPr>
          <c:marker>
            <c:symbol val="diamond"/>
            <c:size val="6"/>
            <c:spPr>
              <a:solidFill>
                <a:srgbClr val="C8C8C8"/>
              </a:solidFill>
              <a:ln>
                <a:solidFill>
                  <a:srgbClr val="000000"/>
                </a:solidFill>
                <a:prstDash val="solid"/>
              </a:ln>
            </c:spPr>
          </c:marker>
          <c:cat>
            <c:strRef>
              <c:f>Sheet1!$A$2:$A$20</c:f>
              <c:strCache>
                <c:ptCount val="19"/>
                <c:pt idx="0">
                  <c:v>ZN varlete (C62)</c:v>
                </c:pt>
                <c:pt idx="1">
                  <c:v>ZN prostaty (C61)</c:v>
                </c:pt>
                <c:pt idx="2">
                  <c:v>ZN štítné žlázy (C73)</c:v>
                </c:pt>
                <c:pt idx="3">
                  <c:v>zhoubný melanom kůže (C43)</c:v>
                </c:pt>
                <c:pt idx="4">
                  <c:v>ZN prsu (C50) u žen</c:v>
                </c:pt>
                <c:pt idx="5">
                  <c:v>ZN dělohy (C54, C55)</c:v>
                </c:pt>
                <c:pt idx="6">
                  <c:v>ZN ledviny (C64)</c:v>
                </c:pt>
                <c:pt idx="7">
                  <c:v>ZN tl. střeva a konečníku (C18–C20)</c:v>
                </c:pt>
                <c:pt idx="8">
                  <c:v>ZN hrdla děložního (C53)</c:v>
                </c:pt>
                <c:pt idx="9">
                  <c:v>ZN močového měchýře (C67)</c:v>
                </c:pt>
                <c:pt idx="10">
                  <c:v>ZN hrtanu (C32)</c:v>
                </c:pt>
                <c:pt idx="11">
                  <c:v>ZN dutiny ústní a hltanu (C00–C14)</c:v>
                </c:pt>
                <c:pt idx="12">
                  <c:v>ZN vaječníku (C56)</c:v>
                </c:pt>
                <c:pt idx="13">
                  <c:v>ZN žaludku (C16)</c:v>
                </c:pt>
                <c:pt idx="14">
                  <c:v>ZN žlučníku a žluč. cest (C23, C24)</c:v>
                </c:pt>
                <c:pt idx="15">
                  <c:v>ZN průdušnice a plíce (C33, C34)</c:v>
                </c:pt>
                <c:pt idx="16">
                  <c:v>ZN jícnu (C15)</c:v>
                </c:pt>
                <c:pt idx="17">
                  <c:v>ZN jater a intrahep. žluč. cest (C22)</c:v>
                </c:pt>
                <c:pt idx="18">
                  <c:v>ZN slinivky břišní (C25)</c:v>
                </c:pt>
              </c:strCache>
            </c:strRef>
          </c:cat>
          <c:val>
            <c:numRef>
              <c:f>Sheet1!$B$2:$B$20</c:f>
              <c:numCache>
                <c:formatCode>General</c:formatCode>
                <c:ptCount val="19"/>
                <c:pt idx="0">
                  <c:v>0.85250000000000004</c:v>
                </c:pt>
                <c:pt idx="1">
                  <c:v>0.52270000000000005</c:v>
                </c:pt>
                <c:pt idx="2">
                  <c:v>0.73089999999999999</c:v>
                </c:pt>
                <c:pt idx="3">
                  <c:v>0.63990000000000002</c:v>
                </c:pt>
                <c:pt idx="4">
                  <c:v>0.66800000000000004</c:v>
                </c:pt>
                <c:pt idx="5">
                  <c:v>0.67630000000000001</c:v>
                </c:pt>
                <c:pt idx="6">
                  <c:v>0.47849999999999998</c:v>
                </c:pt>
                <c:pt idx="7">
                  <c:v>0.31480000000000002</c:v>
                </c:pt>
                <c:pt idx="8">
                  <c:v>0.60909999999999997</c:v>
                </c:pt>
                <c:pt idx="9">
                  <c:v>0.57689999999999997</c:v>
                </c:pt>
                <c:pt idx="10">
                  <c:v>0.4955</c:v>
                </c:pt>
                <c:pt idx="11">
                  <c:v>0.46879999999999999</c:v>
                </c:pt>
                <c:pt idx="12">
                  <c:v>0.3513</c:v>
                </c:pt>
                <c:pt idx="13">
                  <c:v>0.12139999999999999</c:v>
                </c:pt>
                <c:pt idx="14">
                  <c:v>4.6699999999999998E-2</c:v>
                </c:pt>
                <c:pt idx="15">
                  <c:v>6.4600000000000005E-2</c:v>
                </c:pt>
                <c:pt idx="16">
                  <c:v>5.6800000000000003E-2</c:v>
                </c:pt>
                <c:pt idx="17">
                  <c:v>6.3200000000000006E-2</c:v>
                </c:pt>
                <c:pt idx="18">
                  <c:v>6.7100000000000007E-2</c:v>
                </c:pt>
              </c:numCache>
            </c:numRef>
          </c:val>
          <c:smooth val="0"/>
          <c:extLst>
            <c:ext xmlns:c16="http://schemas.microsoft.com/office/drawing/2014/chart" uri="{C3380CC4-5D6E-409C-BE32-E72D297353CC}">
              <c16:uniqueId val="{00000000-61EE-4C25-8C8C-20AFFFA80FCC}"/>
            </c:ext>
          </c:extLst>
        </c:ser>
        <c:ser>
          <c:idx val="0"/>
          <c:order val="1"/>
          <c:tx>
            <c:strRef>
              <c:f>Sheet1!$C$1</c:f>
              <c:strCache>
                <c:ptCount val="1"/>
                <c:pt idx="0">
                  <c:v>1995-1999</c:v>
                </c:pt>
              </c:strCache>
            </c:strRef>
          </c:tx>
          <c:spPr>
            <a:ln w="19050">
              <a:noFill/>
            </a:ln>
          </c:spPr>
          <c:marker>
            <c:symbol val="diamond"/>
            <c:size val="6"/>
            <c:spPr>
              <a:solidFill>
                <a:srgbClr val="FFC000"/>
              </a:solidFill>
              <a:ln>
                <a:solidFill>
                  <a:srgbClr val="000000"/>
                </a:solidFill>
                <a:prstDash val="solid"/>
              </a:ln>
            </c:spPr>
          </c:marker>
          <c:cat>
            <c:strRef>
              <c:f>Sheet1!$A$2:$A$20</c:f>
              <c:strCache>
                <c:ptCount val="19"/>
                <c:pt idx="0">
                  <c:v>ZN varlete (C62)</c:v>
                </c:pt>
                <c:pt idx="1">
                  <c:v>ZN prostaty (C61)</c:v>
                </c:pt>
                <c:pt idx="2">
                  <c:v>ZN štítné žlázy (C73)</c:v>
                </c:pt>
                <c:pt idx="3">
                  <c:v>zhoubný melanom kůže (C43)</c:v>
                </c:pt>
                <c:pt idx="4">
                  <c:v>ZN prsu (C50) u žen</c:v>
                </c:pt>
                <c:pt idx="5">
                  <c:v>ZN dělohy (C54, C55)</c:v>
                </c:pt>
                <c:pt idx="6">
                  <c:v>ZN ledviny (C64)</c:v>
                </c:pt>
                <c:pt idx="7">
                  <c:v>ZN tl. střeva a konečníku (C18–C20)</c:v>
                </c:pt>
                <c:pt idx="8">
                  <c:v>ZN hrdla děložního (C53)</c:v>
                </c:pt>
                <c:pt idx="9">
                  <c:v>ZN močového měchýře (C67)</c:v>
                </c:pt>
                <c:pt idx="10">
                  <c:v>ZN hrtanu (C32)</c:v>
                </c:pt>
                <c:pt idx="11">
                  <c:v>ZN dutiny ústní a hltanu (C00–C14)</c:v>
                </c:pt>
                <c:pt idx="12">
                  <c:v>ZN vaječníku (C56)</c:v>
                </c:pt>
                <c:pt idx="13">
                  <c:v>ZN žaludku (C16)</c:v>
                </c:pt>
                <c:pt idx="14">
                  <c:v>ZN žlučníku a žluč. cest (C23, C24)</c:v>
                </c:pt>
                <c:pt idx="15">
                  <c:v>ZN průdušnice a plíce (C33, C34)</c:v>
                </c:pt>
                <c:pt idx="16">
                  <c:v>ZN jícnu (C15)</c:v>
                </c:pt>
                <c:pt idx="17">
                  <c:v>ZN jater a intrahep. žluč. cest (C22)</c:v>
                </c:pt>
                <c:pt idx="18">
                  <c:v>ZN slinivky břišní (C25)</c:v>
                </c:pt>
              </c:strCache>
            </c:strRef>
          </c:cat>
          <c:val>
            <c:numRef>
              <c:f>Sheet1!$C$2:$C$20</c:f>
              <c:numCache>
                <c:formatCode>General</c:formatCode>
                <c:ptCount val="19"/>
                <c:pt idx="0">
                  <c:v>0.83889999999999998</c:v>
                </c:pt>
                <c:pt idx="1">
                  <c:v>0.66910000000000003</c:v>
                </c:pt>
                <c:pt idx="2">
                  <c:v>0.89439999999999997</c:v>
                </c:pt>
                <c:pt idx="3">
                  <c:v>0.76649999999999996</c:v>
                </c:pt>
                <c:pt idx="4">
                  <c:v>0.74199999999999999</c:v>
                </c:pt>
                <c:pt idx="5">
                  <c:v>0.71889999999999998</c:v>
                </c:pt>
                <c:pt idx="6">
                  <c:v>0.53959999999999997</c:v>
                </c:pt>
                <c:pt idx="7">
                  <c:v>0.41489999999999999</c:v>
                </c:pt>
                <c:pt idx="8">
                  <c:v>0.63619999999999999</c:v>
                </c:pt>
                <c:pt idx="9">
                  <c:v>0.63739999999999997</c:v>
                </c:pt>
                <c:pt idx="10">
                  <c:v>0.47660000000000002</c:v>
                </c:pt>
                <c:pt idx="11">
                  <c:v>0.30790000000000001</c:v>
                </c:pt>
                <c:pt idx="12">
                  <c:v>0.29420000000000002</c:v>
                </c:pt>
                <c:pt idx="13">
                  <c:v>0.13100000000000001</c:v>
                </c:pt>
                <c:pt idx="14">
                  <c:v>6.08E-2</c:v>
                </c:pt>
                <c:pt idx="15">
                  <c:v>4.5999999999999999E-2</c:v>
                </c:pt>
                <c:pt idx="16">
                  <c:v>8.0299999999999996E-2</c:v>
                </c:pt>
                <c:pt idx="17">
                  <c:v>2.8400000000000002E-2</c:v>
                </c:pt>
                <c:pt idx="18">
                  <c:v>5.2200000000000003E-2</c:v>
                </c:pt>
              </c:numCache>
            </c:numRef>
          </c:val>
          <c:smooth val="0"/>
          <c:extLst>
            <c:ext xmlns:c16="http://schemas.microsoft.com/office/drawing/2014/chart" uri="{C3380CC4-5D6E-409C-BE32-E72D297353CC}">
              <c16:uniqueId val="{00000001-61EE-4C25-8C8C-20AFFFA80FCC}"/>
            </c:ext>
          </c:extLst>
        </c:ser>
        <c:ser>
          <c:idx val="4"/>
          <c:order val="2"/>
          <c:tx>
            <c:strRef>
              <c:f>Sheet1!$D$1</c:f>
              <c:strCache>
                <c:ptCount val="1"/>
                <c:pt idx="0">
                  <c:v>2000-2004</c:v>
                </c:pt>
              </c:strCache>
            </c:strRef>
          </c:tx>
          <c:spPr>
            <a:ln w="19050">
              <a:noFill/>
            </a:ln>
          </c:spPr>
          <c:marker>
            <c:symbol val="diamond"/>
            <c:size val="6"/>
            <c:spPr>
              <a:solidFill>
                <a:srgbClr val="DA2128"/>
              </a:solidFill>
              <a:ln>
                <a:solidFill>
                  <a:srgbClr val="000000"/>
                </a:solidFill>
                <a:prstDash val="solid"/>
              </a:ln>
            </c:spPr>
          </c:marker>
          <c:cat>
            <c:strRef>
              <c:f>Sheet1!$A$2:$A$20</c:f>
              <c:strCache>
                <c:ptCount val="19"/>
                <c:pt idx="0">
                  <c:v>ZN varlete (C62)</c:v>
                </c:pt>
                <c:pt idx="1">
                  <c:v>ZN prostaty (C61)</c:v>
                </c:pt>
                <c:pt idx="2">
                  <c:v>ZN štítné žlázy (C73)</c:v>
                </c:pt>
                <c:pt idx="3">
                  <c:v>zhoubný melanom kůže (C43)</c:v>
                </c:pt>
                <c:pt idx="4">
                  <c:v>ZN prsu (C50) u žen</c:v>
                </c:pt>
                <c:pt idx="5">
                  <c:v>ZN dělohy (C54, C55)</c:v>
                </c:pt>
                <c:pt idx="6">
                  <c:v>ZN ledviny (C64)</c:v>
                </c:pt>
                <c:pt idx="7">
                  <c:v>ZN tl. střeva a konečníku (C18–C20)</c:v>
                </c:pt>
                <c:pt idx="8">
                  <c:v>ZN hrdla děložního (C53)</c:v>
                </c:pt>
                <c:pt idx="9">
                  <c:v>ZN močového měchýře (C67)</c:v>
                </c:pt>
                <c:pt idx="10">
                  <c:v>ZN hrtanu (C32)</c:v>
                </c:pt>
                <c:pt idx="11">
                  <c:v>ZN dutiny ústní a hltanu (C00–C14)</c:v>
                </c:pt>
                <c:pt idx="12">
                  <c:v>ZN vaječníku (C56)</c:v>
                </c:pt>
                <c:pt idx="13">
                  <c:v>ZN žaludku (C16)</c:v>
                </c:pt>
                <c:pt idx="14">
                  <c:v>ZN žlučníku a žluč. cest (C23, C24)</c:v>
                </c:pt>
                <c:pt idx="15">
                  <c:v>ZN průdušnice a plíce (C33, C34)</c:v>
                </c:pt>
                <c:pt idx="16">
                  <c:v>ZN jícnu (C15)</c:v>
                </c:pt>
                <c:pt idx="17">
                  <c:v>ZN jater a intrahep. žluč. cest (C22)</c:v>
                </c:pt>
                <c:pt idx="18">
                  <c:v>ZN slinivky břišní (C25)</c:v>
                </c:pt>
              </c:strCache>
            </c:strRef>
          </c:cat>
          <c:val>
            <c:numRef>
              <c:f>Sheet1!$D$2:$D$20</c:f>
              <c:numCache>
                <c:formatCode>General</c:formatCode>
                <c:ptCount val="19"/>
                <c:pt idx="0">
                  <c:v>0.90629999999999999</c:v>
                </c:pt>
                <c:pt idx="1">
                  <c:v>0.94720000000000004</c:v>
                </c:pt>
                <c:pt idx="2">
                  <c:v>0.94350000000000001</c:v>
                </c:pt>
                <c:pt idx="3">
                  <c:v>0.8649</c:v>
                </c:pt>
                <c:pt idx="4">
                  <c:v>0.84889999999999999</c:v>
                </c:pt>
                <c:pt idx="5">
                  <c:v>0.79310000000000003</c:v>
                </c:pt>
                <c:pt idx="6">
                  <c:v>0.65359999999999996</c:v>
                </c:pt>
                <c:pt idx="7">
                  <c:v>0.56879999999999997</c:v>
                </c:pt>
                <c:pt idx="8">
                  <c:v>0.62460000000000004</c:v>
                </c:pt>
                <c:pt idx="9">
                  <c:v>0.6048</c:v>
                </c:pt>
                <c:pt idx="10">
                  <c:v>0.46329999999999999</c:v>
                </c:pt>
                <c:pt idx="11">
                  <c:v>0.44</c:v>
                </c:pt>
                <c:pt idx="12">
                  <c:v>0.36199999999999999</c:v>
                </c:pt>
                <c:pt idx="13">
                  <c:v>0.224</c:v>
                </c:pt>
                <c:pt idx="14">
                  <c:v>7.1599999999999997E-2</c:v>
                </c:pt>
                <c:pt idx="15">
                  <c:v>8.48E-2</c:v>
                </c:pt>
                <c:pt idx="16">
                  <c:v>8.1299999999999997E-2</c:v>
                </c:pt>
                <c:pt idx="17">
                  <c:v>8.3400000000000002E-2</c:v>
                </c:pt>
                <c:pt idx="18">
                  <c:v>3.78E-2</c:v>
                </c:pt>
              </c:numCache>
            </c:numRef>
          </c:val>
          <c:smooth val="0"/>
          <c:extLst>
            <c:ext xmlns:c16="http://schemas.microsoft.com/office/drawing/2014/chart" uri="{C3380CC4-5D6E-409C-BE32-E72D297353CC}">
              <c16:uniqueId val="{00000002-61EE-4C25-8C8C-20AFFFA80FCC}"/>
            </c:ext>
          </c:extLst>
        </c:ser>
        <c:ser>
          <c:idx val="5"/>
          <c:order val="3"/>
          <c:tx>
            <c:strRef>
              <c:f>Sheet1!$E$1</c:f>
              <c:strCache>
                <c:ptCount val="1"/>
                <c:pt idx="0">
                  <c:v>2005-2009</c:v>
                </c:pt>
              </c:strCache>
            </c:strRef>
          </c:tx>
          <c:spPr>
            <a:ln w="19050">
              <a:noFill/>
            </a:ln>
          </c:spPr>
          <c:marker>
            <c:symbol val="diamond"/>
            <c:size val="6"/>
            <c:spPr>
              <a:solidFill>
                <a:srgbClr val="7F0506"/>
              </a:solidFill>
              <a:ln>
                <a:solidFill>
                  <a:srgbClr val="000000"/>
                </a:solidFill>
                <a:prstDash val="solid"/>
              </a:ln>
            </c:spPr>
          </c:marker>
          <c:cat>
            <c:strRef>
              <c:f>Sheet1!$A$2:$A$20</c:f>
              <c:strCache>
                <c:ptCount val="19"/>
                <c:pt idx="0">
                  <c:v>ZN varlete (C62)</c:v>
                </c:pt>
                <c:pt idx="1">
                  <c:v>ZN prostaty (C61)</c:v>
                </c:pt>
                <c:pt idx="2">
                  <c:v>ZN štítné žlázy (C73)</c:v>
                </c:pt>
                <c:pt idx="3">
                  <c:v>zhoubný melanom kůže (C43)</c:v>
                </c:pt>
                <c:pt idx="4">
                  <c:v>ZN prsu (C50) u žen</c:v>
                </c:pt>
                <c:pt idx="5">
                  <c:v>ZN dělohy (C54, C55)</c:v>
                </c:pt>
                <c:pt idx="6">
                  <c:v>ZN ledviny (C64)</c:v>
                </c:pt>
                <c:pt idx="7">
                  <c:v>ZN tl. střeva a konečníku (C18–C20)</c:v>
                </c:pt>
                <c:pt idx="8">
                  <c:v>ZN hrdla děložního (C53)</c:v>
                </c:pt>
                <c:pt idx="9">
                  <c:v>ZN močového měchýře (C67)</c:v>
                </c:pt>
                <c:pt idx="10">
                  <c:v>ZN hrtanu (C32)</c:v>
                </c:pt>
                <c:pt idx="11">
                  <c:v>ZN dutiny ústní a hltanu (C00–C14)</c:v>
                </c:pt>
                <c:pt idx="12">
                  <c:v>ZN vaječníku (C56)</c:v>
                </c:pt>
                <c:pt idx="13">
                  <c:v>ZN žaludku (C16)</c:v>
                </c:pt>
                <c:pt idx="14">
                  <c:v>ZN žlučníku a žluč. cest (C23, C24)</c:v>
                </c:pt>
                <c:pt idx="15">
                  <c:v>ZN průdušnice a plíce (C33, C34)</c:v>
                </c:pt>
                <c:pt idx="16">
                  <c:v>ZN jícnu (C15)</c:v>
                </c:pt>
                <c:pt idx="17">
                  <c:v>ZN jater a intrahep. žluč. cest (C22)</c:v>
                </c:pt>
                <c:pt idx="18">
                  <c:v>ZN slinivky břišní (C25)</c:v>
                </c:pt>
              </c:strCache>
            </c:strRef>
          </c:cat>
          <c:val>
            <c:numRef>
              <c:f>Sheet1!$E$2:$E$20</c:f>
              <c:numCache>
                <c:formatCode>General</c:formatCode>
                <c:ptCount val="19"/>
                <c:pt idx="0">
                  <c:v>0.96940000000000004</c:v>
                </c:pt>
                <c:pt idx="1">
                  <c:v>0.94010000000000005</c:v>
                </c:pt>
                <c:pt idx="2">
                  <c:v>0.91800000000000004</c:v>
                </c:pt>
                <c:pt idx="3">
                  <c:v>0.86950000000000005</c:v>
                </c:pt>
                <c:pt idx="4">
                  <c:v>0.85150000000000003</c:v>
                </c:pt>
                <c:pt idx="5">
                  <c:v>0.78139999999999998</c:v>
                </c:pt>
                <c:pt idx="6">
                  <c:v>0.69850000000000001</c:v>
                </c:pt>
                <c:pt idx="7">
                  <c:v>0.59340000000000004</c:v>
                </c:pt>
                <c:pt idx="8">
                  <c:v>0.5665</c:v>
                </c:pt>
                <c:pt idx="9">
                  <c:v>0.52659999999999996</c:v>
                </c:pt>
                <c:pt idx="10">
                  <c:v>0.43440000000000001</c:v>
                </c:pt>
                <c:pt idx="11">
                  <c:v>0.42880000000000001</c:v>
                </c:pt>
                <c:pt idx="12">
                  <c:v>0.36940000000000001</c:v>
                </c:pt>
                <c:pt idx="13">
                  <c:v>0.2069</c:v>
                </c:pt>
                <c:pt idx="14">
                  <c:v>0.1133</c:v>
                </c:pt>
                <c:pt idx="15">
                  <c:v>8.9800000000000005E-2</c:v>
                </c:pt>
                <c:pt idx="16">
                  <c:v>8.2400000000000001E-2</c:v>
                </c:pt>
                <c:pt idx="17">
                  <c:v>8.1199999999999994E-2</c:v>
                </c:pt>
                <c:pt idx="18">
                  <c:v>5.8900000000000001E-2</c:v>
                </c:pt>
              </c:numCache>
            </c:numRef>
          </c:val>
          <c:smooth val="0"/>
          <c:extLst>
            <c:ext xmlns:c16="http://schemas.microsoft.com/office/drawing/2014/chart" uri="{C3380CC4-5D6E-409C-BE32-E72D297353CC}">
              <c16:uniqueId val="{00000003-61EE-4C25-8C8C-20AFFFA80FCC}"/>
            </c:ext>
          </c:extLst>
        </c:ser>
        <c:dLbls>
          <c:showLegendKey val="0"/>
          <c:showVal val="0"/>
          <c:showCatName val="0"/>
          <c:showSerName val="0"/>
          <c:showPercent val="0"/>
          <c:showBubbleSize val="0"/>
        </c:dLbls>
        <c:marker val="1"/>
        <c:smooth val="0"/>
        <c:axId val="433076848"/>
        <c:axId val="433077240"/>
      </c:lineChart>
      <c:catAx>
        <c:axId val="433076848"/>
        <c:scaling>
          <c:orientation val="minMax"/>
        </c:scaling>
        <c:delete val="0"/>
        <c:axPos val="b"/>
        <c:numFmt formatCode="General" sourceLinked="1"/>
        <c:majorTickMark val="out"/>
        <c:minorTickMark val="none"/>
        <c:tickLblPos val="low"/>
        <c:spPr>
          <a:ln w="3175">
            <a:solidFill>
              <a:schemeClr val="tx1"/>
            </a:solidFill>
            <a:prstDash val="solid"/>
          </a:ln>
        </c:spPr>
        <c:txPr>
          <a:bodyPr rot="-3600000" vert="horz"/>
          <a:lstStyle/>
          <a:p>
            <a:pPr algn="ctr">
              <a:defRPr lang="cs-CZ" sz="1200" b="0" i="0" u="none" strike="noStrike" kern="1200" baseline="0">
                <a:solidFill>
                  <a:srgbClr val="000000"/>
                </a:solidFill>
                <a:latin typeface="+mn-lt"/>
                <a:ea typeface="Arial"/>
                <a:cs typeface="Arial"/>
              </a:defRPr>
            </a:pPr>
            <a:endParaRPr lang="cs-CZ"/>
          </a:p>
        </c:txPr>
        <c:crossAx val="433077240"/>
        <c:crosses val="autoZero"/>
        <c:auto val="1"/>
        <c:lblAlgn val="ctr"/>
        <c:lblOffset val="100"/>
        <c:tickLblSkip val="1"/>
        <c:tickMarkSkip val="1"/>
        <c:noMultiLvlLbl val="0"/>
      </c:catAx>
      <c:valAx>
        <c:axId val="433077240"/>
        <c:scaling>
          <c:orientation val="minMax"/>
          <c:max val="1"/>
        </c:scaling>
        <c:delete val="0"/>
        <c:axPos val="l"/>
        <c:majorGridlines>
          <c:spPr>
            <a:ln w="12700">
              <a:solidFill>
                <a:srgbClr val="C0C0C0"/>
              </a:solidFill>
              <a:prstDash val="sysDash"/>
            </a:ln>
          </c:spPr>
        </c:majorGridlines>
        <c:numFmt formatCode="0\ %" sourceLinked="0"/>
        <c:majorTickMark val="out"/>
        <c:minorTickMark val="none"/>
        <c:tickLblPos val="nextTo"/>
        <c:spPr>
          <a:ln w="3175">
            <a:solidFill>
              <a:schemeClr val="tx1"/>
            </a:solidFill>
            <a:prstDash val="solid"/>
          </a:ln>
        </c:spPr>
        <c:txPr>
          <a:bodyPr rot="0" vert="horz"/>
          <a:lstStyle/>
          <a:p>
            <a:pPr algn="ctr">
              <a:defRPr lang="cs-CZ" sz="1200" b="0" i="0" u="none" strike="noStrike" kern="1200" baseline="0">
                <a:solidFill>
                  <a:srgbClr val="000000"/>
                </a:solidFill>
                <a:latin typeface="+mn-lt"/>
                <a:ea typeface="Arial"/>
                <a:cs typeface="Arial"/>
              </a:defRPr>
            </a:pPr>
            <a:endParaRPr lang="cs-CZ"/>
          </a:p>
        </c:txPr>
        <c:crossAx val="433076848"/>
        <c:crosses val="autoZero"/>
        <c:crossBetween val="between"/>
      </c:valAx>
      <c:spPr>
        <a:noFill/>
        <a:ln w="25399">
          <a:noFill/>
        </a:ln>
      </c:spPr>
    </c:plotArea>
    <c:plotVisOnly val="1"/>
    <c:dispBlanksAs val="gap"/>
    <c:showDLblsOverMax val="0"/>
  </c:chart>
  <c:spPr>
    <a:noFill/>
    <a:ln>
      <a:noFill/>
    </a:ln>
  </c:spPr>
  <c:txPr>
    <a:bodyPr/>
    <a:lstStyle/>
    <a:p>
      <a:pPr>
        <a:defRPr sz="2475" b="1" i="0" u="none" strike="noStrike" baseline="0">
          <a:solidFill>
            <a:schemeClr val="tx1"/>
          </a:solidFill>
          <a:latin typeface="Arial"/>
          <a:ea typeface="Arial"/>
          <a:cs typeface="Arial"/>
        </a:defRPr>
      </a:pPr>
      <a:endParaRPr lang="cs-CZ"/>
    </a:p>
  </c:txPr>
  <c:externalData r:id="rId1">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1" i="0" u="none" strike="noStrike" kern="1200" spc="0" baseline="0">
                <a:solidFill>
                  <a:schemeClr val="bg2"/>
                </a:solidFill>
                <a:latin typeface="Calibri" panose="020F0502020204030204" pitchFamily="34" charset="0"/>
                <a:ea typeface="+mn-ea"/>
                <a:cs typeface="Calibri" panose="020F0502020204030204" pitchFamily="34" charset="0"/>
              </a:defRPr>
            </a:pPr>
            <a:r>
              <a:rPr lang="cs-CZ" sz="1800" b="1" dirty="0">
                <a:solidFill>
                  <a:schemeClr val="bg2"/>
                </a:solidFill>
                <a:latin typeface="Calibri" panose="020F0502020204030204" pitchFamily="34" charset="0"/>
                <a:cs typeface="Calibri" panose="020F0502020204030204" pitchFamily="34" charset="0"/>
              </a:rPr>
              <a:t>Průměrné platy a mzdy všeobecných sester, dětských sester a porodních asistentek dle poskytovatelů v roce 2018</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bg2"/>
              </a:solidFill>
              <a:latin typeface="Calibri" panose="020F0502020204030204" pitchFamily="34" charset="0"/>
              <a:ea typeface="+mn-ea"/>
              <a:cs typeface="Calibri" panose="020F0502020204030204" pitchFamily="34" charset="0"/>
            </a:defRPr>
          </a:pPr>
          <a:endParaRPr lang="cs-CZ"/>
        </a:p>
      </c:txPr>
    </c:title>
    <c:autoTitleDeleted val="0"/>
    <c:plotArea>
      <c:layout/>
      <c:barChart>
        <c:barDir val="col"/>
        <c:grouping val="clustered"/>
        <c:varyColors val="0"/>
        <c:ser>
          <c:idx val="0"/>
          <c:order val="0"/>
          <c:tx>
            <c:strRef>
              <c:f>List1!$B$1</c:f>
              <c:strCache>
                <c:ptCount val="1"/>
                <c:pt idx="0">
                  <c:v>plat</c:v>
                </c:pt>
              </c:strCache>
            </c:strRef>
          </c:tx>
          <c:spPr>
            <a:solidFill>
              <a:schemeClr val="tx1">
                <a:lumMod val="25000"/>
                <a:lumOff val="75000"/>
              </a:schemeClr>
            </a:solidFill>
            <a:ln>
              <a:solidFill>
                <a:schemeClr val="tx1">
                  <a:lumMod val="25000"/>
                  <a:lumOff val="75000"/>
                </a:schemeClr>
              </a:solidFill>
            </a:ln>
            <a:effectLst/>
          </c:spPr>
          <c:invertIfNegative val="0"/>
          <c:cat>
            <c:numRef>
              <c:f>List1!$A$2:$A$146</c:f>
              <c:numCache>
                <c:formatCode>General</c:formatCode>
                <c:ptCount val="14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c:v>66</c:v>
                </c:pt>
                <c:pt idx="66">
                  <c:v>67</c:v>
                </c:pt>
                <c:pt idx="67">
                  <c:v>68</c:v>
                </c:pt>
                <c:pt idx="68">
                  <c:v>69</c:v>
                </c:pt>
                <c:pt idx="69">
                  <c:v>70</c:v>
                </c:pt>
                <c:pt idx="70">
                  <c:v>71</c:v>
                </c:pt>
                <c:pt idx="71">
                  <c:v>72</c:v>
                </c:pt>
                <c:pt idx="72">
                  <c:v>73</c:v>
                </c:pt>
                <c:pt idx="73">
                  <c:v>74</c:v>
                </c:pt>
                <c:pt idx="74">
                  <c:v>75</c:v>
                </c:pt>
                <c:pt idx="75">
                  <c:v>76</c:v>
                </c:pt>
                <c:pt idx="76">
                  <c:v>77</c:v>
                </c:pt>
                <c:pt idx="77">
                  <c:v>78</c:v>
                </c:pt>
                <c:pt idx="78">
                  <c:v>79</c:v>
                </c:pt>
                <c:pt idx="79">
                  <c:v>80</c:v>
                </c:pt>
                <c:pt idx="80">
                  <c:v>81</c:v>
                </c:pt>
                <c:pt idx="81">
                  <c:v>82</c:v>
                </c:pt>
                <c:pt idx="82">
                  <c:v>83</c:v>
                </c:pt>
                <c:pt idx="83">
                  <c:v>84</c:v>
                </c:pt>
                <c:pt idx="84">
                  <c:v>85</c:v>
                </c:pt>
                <c:pt idx="85">
                  <c:v>86</c:v>
                </c:pt>
                <c:pt idx="86">
                  <c:v>87</c:v>
                </c:pt>
                <c:pt idx="87">
                  <c:v>88</c:v>
                </c:pt>
                <c:pt idx="88">
                  <c:v>89</c:v>
                </c:pt>
                <c:pt idx="89">
                  <c:v>90</c:v>
                </c:pt>
                <c:pt idx="90">
                  <c:v>91</c:v>
                </c:pt>
                <c:pt idx="91">
                  <c:v>92</c:v>
                </c:pt>
                <c:pt idx="92">
                  <c:v>93</c:v>
                </c:pt>
                <c:pt idx="93">
                  <c:v>94</c:v>
                </c:pt>
                <c:pt idx="94">
                  <c:v>95</c:v>
                </c:pt>
                <c:pt idx="95">
                  <c:v>96</c:v>
                </c:pt>
                <c:pt idx="96">
                  <c:v>97</c:v>
                </c:pt>
                <c:pt idx="97">
                  <c:v>98</c:v>
                </c:pt>
                <c:pt idx="98">
                  <c:v>99</c:v>
                </c:pt>
                <c:pt idx="99">
                  <c:v>100</c:v>
                </c:pt>
                <c:pt idx="100">
                  <c:v>101</c:v>
                </c:pt>
                <c:pt idx="101">
                  <c:v>102</c:v>
                </c:pt>
                <c:pt idx="102">
                  <c:v>103</c:v>
                </c:pt>
                <c:pt idx="103">
                  <c:v>104</c:v>
                </c:pt>
                <c:pt idx="104">
                  <c:v>105</c:v>
                </c:pt>
                <c:pt idx="105">
                  <c:v>106</c:v>
                </c:pt>
                <c:pt idx="106">
                  <c:v>107</c:v>
                </c:pt>
                <c:pt idx="107">
                  <c:v>108</c:v>
                </c:pt>
                <c:pt idx="108">
                  <c:v>109</c:v>
                </c:pt>
                <c:pt idx="109">
                  <c:v>110</c:v>
                </c:pt>
                <c:pt idx="110">
                  <c:v>111</c:v>
                </c:pt>
                <c:pt idx="111">
                  <c:v>112</c:v>
                </c:pt>
                <c:pt idx="112">
                  <c:v>113</c:v>
                </c:pt>
                <c:pt idx="113">
                  <c:v>114</c:v>
                </c:pt>
                <c:pt idx="114">
                  <c:v>115</c:v>
                </c:pt>
                <c:pt idx="115">
                  <c:v>116</c:v>
                </c:pt>
                <c:pt idx="116">
                  <c:v>117</c:v>
                </c:pt>
                <c:pt idx="117">
                  <c:v>118</c:v>
                </c:pt>
                <c:pt idx="118">
                  <c:v>119</c:v>
                </c:pt>
                <c:pt idx="119">
                  <c:v>120</c:v>
                </c:pt>
                <c:pt idx="120">
                  <c:v>121</c:v>
                </c:pt>
                <c:pt idx="121">
                  <c:v>122</c:v>
                </c:pt>
                <c:pt idx="122">
                  <c:v>123</c:v>
                </c:pt>
                <c:pt idx="123">
                  <c:v>124</c:v>
                </c:pt>
                <c:pt idx="124">
                  <c:v>125</c:v>
                </c:pt>
                <c:pt idx="125">
                  <c:v>126</c:v>
                </c:pt>
                <c:pt idx="126">
                  <c:v>127</c:v>
                </c:pt>
                <c:pt idx="127">
                  <c:v>128</c:v>
                </c:pt>
                <c:pt idx="128">
                  <c:v>129</c:v>
                </c:pt>
                <c:pt idx="129">
                  <c:v>130</c:v>
                </c:pt>
                <c:pt idx="130">
                  <c:v>131</c:v>
                </c:pt>
                <c:pt idx="131">
                  <c:v>132</c:v>
                </c:pt>
                <c:pt idx="132">
                  <c:v>133</c:v>
                </c:pt>
                <c:pt idx="133">
                  <c:v>134</c:v>
                </c:pt>
                <c:pt idx="134">
                  <c:v>135</c:v>
                </c:pt>
                <c:pt idx="135">
                  <c:v>136</c:v>
                </c:pt>
                <c:pt idx="136">
                  <c:v>137</c:v>
                </c:pt>
                <c:pt idx="137">
                  <c:v>138</c:v>
                </c:pt>
                <c:pt idx="138">
                  <c:v>139</c:v>
                </c:pt>
                <c:pt idx="139">
                  <c:v>140</c:v>
                </c:pt>
                <c:pt idx="140">
                  <c:v>141</c:v>
                </c:pt>
                <c:pt idx="141">
                  <c:v>142</c:v>
                </c:pt>
                <c:pt idx="142">
                  <c:v>143</c:v>
                </c:pt>
                <c:pt idx="143">
                  <c:v>144</c:v>
                </c:pt>
                <c:pt idx="144">
                  <c:v>145</c:v>
                </c:pt>
              </c:numCache>
            </c:numRef>
          </c:cat>
          <c:val>
            <c:numRef>
              <c:f>List1!$B$2:$B$146</c:f>
              <c:numCache>
                <c:formatCode>General</c:formatCode>
                <c:ptCount val="145"/>
                <c:pt idx="36" formatCode="#,##0_ ;[Red]\-#,##0\ ">
                  <c:v>33580.406371539691</c:v>
                </c:pt>
                <c:pt idx="47" formatCode="#,##0_ ;[Red]\-#,##0\ ">
                  <c:v>34292.245431152187</c:v>
                </c:pt>
                <c:pt idx="49" formatCode="#,##0_ ;[Red]\-#,##0\ ">
                  <c:v>34607.800651082442</c:v>
                </c:pt>
                <c:pt idx="51" formatCode="#,##0_ ;[Red]\-#,##0\ ">
                  <c:v>34666.466422978592</c:v>
                </c:pt>
                <c:pt idx="52" formatCode="#,##0_ ;[Red]\-#,##0\ ">
                  <c:v>34703.965140731154</c:v>
                </c:pt>
                <c:pt idx="58" formatCode="#,##0_ ;[Red]\-#,##0\ ">
                  <c:v>34977.813739877165</c:v>
                </c:pt>
                <c:pt idx="59" formatCode="#,##0_ ;[Red]\-#,##0\ ">
                  <c:v>35001.455181495228</c:v>
                </c:pt>
                <c:pt idx="60" formatCode="#,##0_ ;[Red]\-#,##0\ ">
                  <c:v>35146.327320354823</c:v>
                </c:pt>
                <c:pt idx="65" formatCode="#,##0_ ;[Red]\-#,##0\ ">
                  <c:v>35393.95638815737</c:v>
                </c:pt>
                <c:pt idx="73" formatCode="#,##0_ ;[Red]\-#,##0\ ">
                  <c:v>35907.805208898535</c:v>
                </c:pt>
                <c:pt idx="76" formatCode="#,##0_ ;[Red]\-#,##0\ ">
                  <c:v>35998.478486737564</c:v>
                </c:pt>
                <c:pt idx="77" formatCode="#,##0_ ;[Red]\-#,##0\ ">
                  <c:v>36042.312363585159</c:v>
                </c:pt>
                <c:pt idx="78" formatCode="#,##0_ ;[Red]\-#,##0\ ">
                  <c:v>36050.089315576639</c:v>
                </c:pt>
                <c:pt idx="88" formatCode="#,##0_ ;[Red]\-#,##0\ ">
                  <c:v>36532.514050069338</c:v>
                </c:pt>
                <c:pt idx="89" formatCode="#,##0_ ;[Red]\-#,##0\ ">
                  <c:v>36535.436655798789</c:v>
                </c:pt>
                <c:pt idx="90" formatCode="#,##0_ ;[Red]\-#,##0\ ">
                  <c:v>36567.763182850242</c:v>
                </c:pt>
                <c:pt idx="91" formatCode="#,##0_ ;[Red]\-#,##0\ ">
                  <c:v>36604.157379744232</c:v>
                </c:pt>
                <c:pt idx="93" formatCode="#,##0_ ;[Red]\-#,##0\ ">
                  <c:v>36711.699389179754</c:v>
                </c:pt>
                <c:pt idx="95" formatCode="#,##0_ ;[Red]\-#,##0\ ">
                  <c:v>36863.863535173645</c:v>
                </c:pt>
                <c:pt idx="96" formatCode="#,##0_ ;[Red]\-#,##0\ ">
                  <c:v>37000.678450276733</c:v>
                </c:pt>
                <c:pt idx="98" formatCode="#,##0_ ;[Red]\-#,##0\ ">
                  <c:v>37050.904286990175</c:v>
                </c:pt>
                <c:pt idx="102" formatCode="#,##0_ ;[Red]\-#,##0\ ">
                  <c:v>37391.099874952437</c:v>
                </c:pt>
                <c:pt idx="104" formatCode="#,##0_ ;[Red]\-#,##0\ ">
                  <c:v>37575.236453485028</c:v>
                </c:pt>
                <c:pt idx="106" formatCode="#,##0_ ;[Red]\-#,##0\ ">
                  <c:v>37608.721751412428</c:v>
                </c:pt>
                <c:pt idx="107" formatCode="#,##0_ ;[Red]\-#,##0\ ">
                  <c:v>37670.669102720261</c:v>
                </c:pt>
                <c:pt idx="108" formatCode="#,##0_ ;[Red]\-#,##0\ ">
                  <c:v>37732.700022286605</c:v>
                </c:pt>
                <c:pt idx="109" formatCode="#,##0_ ;[Red]\-#,##0\ ">
                  <c:v>37751.634143421528</c:v>
                </c:pt>
                <c:pt idx="115" formatCode="#,##0_ ;[Red]\-#,##0\ ">
                  <c:v>38578.125513806277</c:v>
                </c:pt>
                <c:pt idx="116" formatCode="#,##0_ ;[Red]\-#,##0\ ">
                  <c:v>39051.193460271556</c:v>
                </c:pt>
                <c:pt idx="118" formatCode="#,##0_ ;[Red]\-#,##0\ ">
                  <c:v>40020.336908178695</c:v>
                </c:pt>
                <c:pt idx="119" formatCode="#,##0_ ;[Red]\-#,##0\ ">
                  <c:v>40066.90615462869</c:v>
                </c:pt>
                <c:pt idx="121" formatCode="#,##0_ ;[Red]\-#,##0\ ">
                  <c:v>40549.77312615043</c:v>
                </c:pt>
                <c:pt idx="122" formatCode="#,##0_ ;[Red]\-#,##0\ ">
                  <c:v>40563.199842372298</c:v>
                </c:pt>
                <c:pt idx="123" formatCode="#,##0_ ;[Red]\-#,##0\ ">
                  <c:v>40769.432035537102</c:v>
                </c:pt>
                <c:pt idx="127" formatCode="#,##0_ ;[Red]\-#,##0\ ">
                  <c:v>41619.809189729283</c:v>
                </c:pt>
                <c:pt idx="128" formatCode="#,##0_ ;[Red]\-#,##0\ ">
                  <c:v>41777.105743182605</c:v>
                </c:pt>
                <c:pt idx="129" formatCode="#,##0_ ;[Red]\-#,##0\ ">
                  <c:v>42611.22921088968</c:v>
                </c:pt>
                <c:pt idx="130" formatCode="#,##0_ ;[Red]\-#,##0\ ">
                  <c:v>42746.874116954852</c:v>
                </c:pt>
                <c:pt idx="131" formatCode="#,##0_ ;[Red]\-#,##0\ ">
                  <c:v>42785.439464085292</c:v>
                </c:pt>
                <c:pt idx="132" formatCode="#,##0_ ;[Red]\-#,##0\ ">
                  <c:v>43512.858661399514</c:v>
                </c:pt>
                <c:pt idx="134" formatCode="#,##0_ ;[Red]\-#,##0\ ">
                  <c:v>45037.317121391854</c:v>
                </c:pt>
                <c:pt idx="135" formatCode="#,##0_ ;[Red]\-#,##0\ ">
                  <c:v>45281.785153005098</c:v>
                </c:pt>
                <c:pt idx="136" formatCode="#,##0_ ;[Red]\-#,##0\ ">
                  <c:v>45567.214353900898</c:v>
                </c:pt>
                <c:pt idx="137" formatCode="#,##0_ ;[Red]\-#,##0\ ">
                  <c:v>45609.018368666875</c:v>
                </c:pt>
                <c:pt idx="138" formatCode="#,##0_ ;[Red]\-#,##0\ ">
                  <c:v>45942.910574634479</c:v>
                </c:pt>
                <c:pt idx="139" formatCode="#,##0_ ;[Red]\-#,##0\ ">
                  <c:v>46858.032890575581</c:v>
                </c:pt>
                <c:pt idx="140" formatCode="#,##0_ ;[Red]\-#,##0\ ">
                  <c:v>47143.528755372477</c:v>
                </c:pt>
                <c:pt idx="141" formatCode="#,##0_ ;[Red]\-#,##0\ ">
                  <c:v>48187.053019888983</c:v>
                </c:pt>
                <c:pt idx="142" formatCode="#,##0_ ;[Red]\-#,##0\ ">
                  <c:v>48553.396960056562</c:v>
                </c:pt>
                <c:pt idx="143" formatCode="#,##0_ ;[Red]\-#,##0\ ">
                  <c:v>49349.151356735652</c:v>
                </c:pt>
                <c:pt idx="144" formatCode="#,##0_ ;[Red]\-#,##0\ ">
                  <c:v>50372.374959664412</c:v>
                </c:pt>
              </c:numCache>
            </c:numRef>
          </c:val>
          <c:extLst>
            <c:ext xmlns:c16="http://schemas.microsoft.com/office/drawing/2014/chart" uri="{C3380CC4-5D6E-409C-BE32-E72D297353CC}">
              <c16:uniqueId val="{00000000-317B-4BC9-B8A0-0EE618C07601}"/>
            </c:ext>
          </c:extLst>
        </c:ser>
        <c:ser>
          <c:idx val="1"/>
          <c:order val="1"/>
          <c:tx>
            <c:strRef>
              <c:f>List1!$C$1</c:f>
              <c:strCache>
                <c:ptCount val="1"/>
                <c:pt idx="0">
                  <c:v>mzda</c:v>
                </c:pt>
              </c:strCache>
            </c:strRef>
          </c:tx>
          <c:spPr>
            <a:solidFill>
              <a:srgbClr val="0070C0"/>
            </a:solidFill>
            <a:ln>
              <a:solidFill>
                <a:srgbClr val="0070C0"/>
              </a:solidFill>
            </a:ln>
            <a:effectLst/>
          </c:spPr>
          <c:invertIfNegative val="0"/>
          <c:cat>
            <c:numRef>
              <c:f>List1!$A$2:$A$146</c:f>
              <c:numCache>
                <c:formatCode>General</c:formatCode>
                <c:ptCount val="14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c:v>66</c:v>
                </c:pt>
                <c:pt idx="66">
                  <c:v>67</c:v>
                </c:pt>
                <c:pt idx="67">
                  <c:v>68</c:v>
                </c:pt>
                <c:pt idx="68">
                  <c:v>69</c:v>
                </c:pt>
                <c:pt idx="69">
                  <c:v>70</c:v>
                </c:pt>
                <c:pt idx="70">
                  <c:v>71</c:v>
                </c:pt>
                <c:pt idx="71">
                  <c:v>72</c:v>
                </c:pt>
                <c:pt idx="72">
                  <c:v>73</c:v>
                </c:pt>
                <c:pt idx="73">
                  <c:v>74</c:v>
                </c:pt>
                <c:pt idx="74">
                  <c:v>75</c:v>
                </c:pt>
                <c:pt idx="75">
                  <c:v>76</c:v>
                </c:pt>
                <c:pt idx="76">
                  <c:v>77</c:v>
                </c:pt>
                <c:pt idx="77">
                  <c:v>78</c:v>
                </c:pt>
                <c:pt idx="78">
                  <c:v>79</c:v>
                </c:pt>
                <c:pt idx="79">
                  <c:v>80</c:v>
                </c:pt>
                <c:pt idx="80">
                  <c:v>81</c:v>
                </c:pt>
                <c:pt idx="81">
                  <c:v>82</c:v>
                </c:pt>
                <c:pt idx="82">
                  <c:v>83</c:v>
                </c:pt>
                <c:pt idx="83">
                  <c:v>84</c:v>
                </c:pt>
                <c:pt idx="84">
                  <c:v>85</c:v>
                </c:pt>
                <c:pt idx="85">
                  <c:v>86</c:v>
                </c:pt>
                <c:pt idx="86">
                  <c:v>87</c:v>
                </c:pt>
                <c:pt idx="87">
                  <c:v>88</c:v>
                </c:pt>
                <c:pt idx="88">
                  <c:v>89</c:v>
                </c:pt>
                <c:pt idx="89">
                  <c:v>90</c:v>
                </c:pt>
                <c:pt idx="90">
                  <c:v>91</c:v>
                </c:pt>
                <c:pt idx="91">
                  <c:v>92</c:v>
                </c:pt>
                <c:pt idx="92">
                  <c:v>93</c:v>
                </c:pt>
                <c:pt idx="93">
                  <c:v>94</c:v>
                </c:pt>
                <c:pt idx="94">
                  <c:v>95</c:v>
                </c:pt>
                <c:pt idx="95">
                  <c:v>96</c:v>
                </c:pt>
                <c:pt idx="96">
                  <c:v>97</c:v>
                </c:pt>
                <c:pt idx="97">
                  <c:v>98</c:v>
                </c:pt>
                <c:pt idx="98">
                  <c:v>99</c:v>
                </c:pt>
                <c:pt idx="99">
                  <c:v>100</c:v>
                </c:pt>
                <c:pt idx="100">
                  <c:v>101</c:v>
                </c:pt>
                <c:pt idx="101">
                  <c:v>102</c:v>
                </c:pt>
                <c:pt idx="102">
                  <c:v>103</c:v>
                </c:pt>
                <c:pt idx="103">
                  <c:v>104</c:v>
                </c:pt>
                <c:pt idx="104">
                  <c:v>105</c:v>
                </c:pt>
                <c:pt idx="105">
                  <c:v>106</c:v>
                </c:pt>
                <c:pt idx="106">
                  <c:v>107</c:v>
                </c:pt>
                <c:pt idx="107">
                  <c:v>108</c:v>
                </c:pt>
                <c:pt idx="108">
                  <c:v>109</c:v>
                </c:pt>
                <c:pt idx="109">
                  <c:v>110</c:v>
                </c:pt>
                <c:pt idx="110">
                  <c:v>111</c:v>
                </c:pt>
                <c:pt idx="111">
                  <c:v>112</c:v>
                </c:pt>
                <c:pt idx="112">
                  <c:v>113</c:v>
                </c:pt>
                <c:pt idx="113">
                  <c:v>114</c:v>
                </c:pt>
                <c:pt idx="114">
                  <c:v>115</c:v>
                </c:pt>
                <c:pt idx="115">
                  <c:v>116</c:v>
                </c:pt>
                <c:pt idx="116">
                  <c:v>117</c:v>
                </c:pt>
                <c:pt idx="117">
                  <c:v>118</c:v>
                </c:pt>
                <c:pt idx="118">
                  <c:v>119</c:v>
                </c:pt>
                <c:pt idx="119">
                  <c:v>120</c:v>
                </c:pt>
                <c:pt idx="120">
                  <c:v>121</c:v>
                </c:pt>
                <c:pt idx="121">
                  <c:v>122</c:v>
                </c:pt>
                <c:pt idx="122">
                  <c:v>123</c:v>
                </c:pt>
                <c:pt idx="123">
                  <c:v>124</c:v>
                </c:pt>
                <c:pt idx="124">
                  <c:v>125</c:v>
                </c:pt>
                <c:pt idx="125">
                  <c:v>126</c:v>
                </c:pt>
                <c:pt idx="126">
                  <c:v>127</c:v>
                </c:pt>
                <c:pt idx="127">
                  <c:v>128</c:v>
                </c:pt>
                <c:pt idx="128">
                  <c:v>129</c:v>
                </c:pt>
                <c:pt idx="129">
                  <c:v>130</c:v>
                </c:pt>
                <c:pt idx="130">
                  <c:v>131</c:v>
                </c:pt>
                <c:pt idx="131">
                  <c:v>132</c:v>
                </c:pt>
                <c:pt idx="132">
                  <c:v>133</c:v>
                </c:pt>
                <c:pt idx="133">
                  <c:v>134</c:v>
                </c:pt>
                <c:pt idx="134">
                  <c:v>135</c:v>
                </c:pt>
                <c:pt idx="135">
                  <c:v>136</c:v>
                </c:pt>
                <c:pt idx="136">
                  <c:v>137</c:v>
                </c:pt>
                <c:pt idx="137">
                  <c:v>138</c:v>
                </c:pt>
                <c:pt idx="138">
                  <c:v>139</c:v>
                </c:pt>
                <c:pt idx="139">
                  <c:v>140</c:v>
                </c:pt>
                <c:pt idx="140">
                  <c:v>141</c:v>
                </c:pt>
                <c:pt idx="141">
                  <c:v>142</c:v>
                </c:pt>
                <c:pt idx="142">
                  <c:v>143</c:v>
                </c:pt>
                <c:pt idx="143">
                  <c:v>144</c:v>
                </c:pt>
                <c:pt idx="144">
                  <c:v>145</c:v>
                </c:pt>
              </c:numCache>
            </c:numRef>
          </c:cat>
          <c:val>
            <c:numRef>
              <c:f>List1!$C$2:$C$146</c:f>
              <c:numCache>
                <c:formatCode>#,##0_ ;[Red]\-#,##0\ </c:formatCode>
                <c:ptCount val="145"/>
                <c:pt idx="0">
                  <c:v>16716.688617121355</c:v>
                </c:pt>
                <c:pt idx="1">
                  <c:v>18972.74197530864</c:v>
                </c:pt>
                <c:pt idx="2">
                  <c:v>20289.622222222224</c:v>
                </c:pt>
                <c:pt idx="3">
                  <c:v>20691.4375</c:v>
                </c:pt>
                <c:pt idx="4">
                  <c:v>23776.17627567926</c:v>
                </c:pt>
                <c:pt idx="5">
                  <c:v>25121.433214873879</c:v>
                </c:pt>
                <c:pt idx="6">
                  <c:v>26451.240918041691</c:v>
                </c:pt>
                <c:pt idx="7">
                  <c:v>26849.498649658108</c:v>
                </c:pt>
                <c:pt idx="8">
                  <c:v>28356.160977665404</c:v>
                </c:pt>
                <c:pt idx="9">
                  <c:v>28720.673497267762</c:v>
                </c:pt>
                <c:pt idx="10">
                  <c:v>29224.491372772089</c:v>
                </c:pt>
                <c:pt idx="11">
                  <c:v>29986.569214889878</c:v>
                </c:pt>
                <c:pt idx="12">
                  <c:v>30216.885550904266</c:v>
                </c:pt>
                <c:pt idx="13">
                  <c:v>30306.199205345853</c:v>
                </c:pt>
                <c:pt idx="14">
                  <c:v>30586.965410773148</c:v>
                </c:pt>
                <c:pt idx="15">
                  <c:v>30807.728755489952</c:v>
                </c:pt>
                <c:pt idx="16">
                  <c:v>30893.754979286168</c:v>
                </c:pt>
                <c:pt idx="17">
                  <c:v>30977.543251215815</c:v>
                </c:pt>
                <c:pt idx="18">
                  <c:v>31335.331516802908</c:v>
                </c:pt>
                <c:pt idx="19">
                  <c:v>31393.501491053681</c:v>
                </c:pt>
                <c:pt idx="20">
                  <c:v>31683.010752688173</c:v>
                </c:pt>
                <c:pt idx="21">
                  <c:v>31708.962983290647</c:v>
                </c:pt>
                <c:pt idx="22">
                  <c:v>31721.857173040353</c:v>
                </c:pt>
                <c:pt idx="23">
                  <c:v>31764.819830428638</c:v>
                </c:pt>
                <c:pt idx="25">
                  <c:v>31859.968176118597</c:v>
                </c:pt>
                <c:pt idx="26">
                  <c:v>31887.856895981731</c:v>
                </c:pt>
                <c:pt idx="27">
                  <c:v>31923.486952861949</c:v>
                </c:pt>
                <c:pt idx="28">
                  <c:v>32179.533593260934</c:v>
                </c:pt>
                <c:pt idx="29">
                  <c:v>32492.264637533299</c:v>
                </c:pt>
                <c:pt idx="30">
                  <c:v>32797.980346054137</c:v>
                </c:pt>
                <c:pt idx="32">
                  <c:v>32882.18578067411</c:v>
                </c:pt>
                <c:pt idx="33">
                  <c:v>33050.200676721499</c:v>
                </c:pt>
                <c:pt idx="34">
                  <c:v>33325.105267680672</c:v>
                </c:pt>
                <c:pt idx="35">
                  <c:v>33540.057978115306</c:v>
                </c:pt>
                <c:pt idx="37">
                  <c:v>33676.850659570206</c:v>
                </c:pt>
                <c:pt idx="38">
                  <c:v>33690.00454572116</c:v>
                </c:pt>
                <c:pt idx="39">
                  <c:v>33698.080195869617</c:v>
                </c:pt>
                <c:pt idx="40">
                  <c:v>33742.633389775554</c:v>
                </c:pt>
                <c:pt idx="41">
                  <c:v>33806.169641506582</c:v>
                </c:pt>
                <c:pt idx="42">
                  <c:v>33905.62901589449</c:v>
                </c:pt>
                <c:pt idx="43">
                  <c:v>33905.76539345178</c:v>
                </c:pt>
                <c:pt idx="45">
                  <c:v>34199.643393393395</c:v>
                </c:pt>
                <c:pt idx="46">
                  <c:v>34207.015008197755</c:v>
                </c:pt>
                <c:pt idx="48">
                  <c:v>34484.854000539308</c:v>
                </c:pt>
                <c:pt idx="50">
                  <c:v>34648.474885616415</c:v>
                </c:pt>
                <c:pt idx="53">
                  <c:v>34775.265068296874</c:v>
                </c:pt>
                <c:pt idx="54">
                  <c:v>34793.999557978488</c:v>
                </c:pt>
                <c:pt idx="55">
                  <c:v>34858.784436311886</c:v>
                </c:pt>
                <c:pt idx="56">
                  <c:v>34952.47178329571</c:v>
                </c:pt>
                <c:pt idx="57">
                  <c:v>34969.982912900763</c:v>
                </c:pt>
                <c:pt idx="61">
                  <c:v>35150.341857014893</c:v>
                </c:pt>
                <c:pt idx="63">
                  <c:v>35230.680300707252</c:v>
                </c:pt>
                <c:pt idx="66">
                  <c:v>35555.973830197778</c:v>
                </c:pt>
                <c:pt idx="67">
                  <c:v>35588.446543280545</c:v>
                </c:pt>
                <c:pt idx="69">
                  <c:v>35620.331552389434</c:v>
                </c:pt>
                <c:pt idx="70">
                  <c:v>35656.256100536848</c:v>
                </c:pt>
                <c:pt idx="71">
                  <c:v>35726.19862679697</c:v>
                </c:pt>
                <c:pt idx="72">
                  <c:v>35779.20342154504</c:v>
                </c:pt>
                <c:pt idx="74">
                  <c:v>35954.304877866809</c:v>
                </c:pt>
                <c:pt idx="75">
                  <c:v>35956.746888604714</c:v>
                </c:pt>
                <c:pt idx="79">
                  <c:v>36062.275792135275</c:v>
                </c:pt>
                <c:pt idx="80">
                  <c:v>36065.567282321899</c:v>
                </c:pt>
                <c:pt idx="81">
                  <c:v>36090.441583184809</c:v>
                </c:pt>
                <c:pt idx="82">
                  <c:v>36193.960562570785</c:v>
                </c:pt>
                <c:pt idx="83">
                  <c:v>36205.59540573843</c:v>
                </c:pt>
                <c:pt idx="85">
                  <c:v>36283.046400967629</c:v>
                </c:pt>
                <c:pt idx="86">
                  <c:v>36462.014173159034</c:v>
                </c:pt>
                <c:pt idx="87">
                  <c:v>36532.132846368557</c:v>
                </c:pt>
                <c:pt idx="92">
                  <c:v>36672.901748542885</c:v>
                </c:pt>
                <c:pt idx="94">
                  <c:v>36731.165696694807</c:v>
                </c:pt>
                <c:pt idx="97">
                  <c:v>37023.796261913601</c:v>
                </c:pt>
                <c:pt idx="99">
                  <c:v>37112.509043439968</c:v>
                </c:pt>
                <c:pt idx="100">
                  <c:v>37138.889692039811</c:v>
                </c:pt>
                <c:pt idx="101">
                  <c:v>37188.979891076662</c:v>
                </c:pt>
                <c:pt idx="103">
                  <c:v>37447.799684542588</c:v>
                </c:pt>
                <c:pt idx="105">
                  <c:v>37597.034299084036</c:v>
                </c:pt>
                <c:pt idx="110">
                  <c:v>37945.492662473793</c:v>
                </c:pt>
                <c:pt idx="111">
                  <c:v>38016.546744884305</c:v>
                </c:pt>
                <c:pt idx="112">
                  <c:v>38021.615997611181</c:v>
                </c:pt>
                <c:pt idx="113">
                  <c:v>38425.501647199759</c:v>
                </c:pt>
                <c:pt idx="117">
                  <c:v>39076.471202354733</c:v>
                </c:pt>
                <c:pt idx="120">
                  <c:v>40449.237085476059</c:v>
                </c:pt>
                <c:pt idx="124">
                  <c:v>41015.732631854124</c:v>
                </c:pt>
                <c:pt idx="125">
                  <c:v>41452.046668085146</c:v>
                </c:pt>
                <c:pt idx="126">
                  <c:v>41547.34089022845</c:v>
                </c:pt>
                <c:pt idx="133">
                  <c:v>43576.262011097577</c:v>
                </c:pt>
              </c:numCache>
            </c:numRef>
          </c:val>
          <c:extLst>
            <c:ext xmlns:c16="http://schemas.microsoft.com/office/drawing/2014/chart" uri="{C3380CC4-5D6E-409C-BE32-E72D297353CC}">
              <c16:uniqueId val="{00000001-317B-4BC9-B8A0-0EE618C07601}"/>
            </c:ext>
          </c:extLst>
        </c:ser>
        <c:ser>
          <c:idx val="2"/>
          <c:order val="2"/>
          <c:tx>
            <c:strRef>
              <c:f>List1!$D$1</c:f>
              <c:strCache>
                <c:ptCount val="1"/>
                <c:pt idx="0">
                  <c:v>průměr</c:v>
                </c:pt>
              </c:strCache>
            </c:strRef>
          </c:tx>
          <c:spPr>
            <a:solidFill>
              <a:srgbClr val="C00000"/>
            </a:solidFill>
            <a:ln>
              <a:solidFill>
                <a:srgbClr val="C00000"/>
              </a:solid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rgbClr val="C00000"/>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List1!$A$2:$A$146</c:f>
              <c:numCache>
                <c:formatCode>General</c:formatCode>
                <c:ptCount val="14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c:v>66</c:v>
                </c:pt>
                <c:pt idx="66">
                  <c:v>67</c:v>
                </c:pt>
                <c:pt idx="67">
                  <c:v>68</c:v>
                </c:pt>
                <c:pt idx="68">
                  <c:v>69</c:v>
                </c:pt>
                <c:pt idx="69">
                  <c:v>70</c:v>
                </c:pt>
                <c:pt idx="70">
                  <c:v>71</c:v>
                </c:pt>
                <c:pt idx="71">
                  <c:v>72</c:v>
                </c:pt>
                <c:pt idx="72">
                  <c:v>73</c:v>
                </c:pt>
                <c:pt idx="73">
                  <c:v>74</c:v>
                </c:pt>
                <c:pt idx="74">
                  <c:v>75</c:v>
                </c:pt>
                <c:pt idx="75">
                  <c:v>76</c:v>
                </c:pt>
                <c:pt idx="76">
                  <c:v>77</c:v>
                </c:pt>
                <c:pt idx="77">
                  <c:v>78</c:v>
                </c:pt>
                <c:pt idx="78">
                  <c:v>79</c:v>
                </c:pt>
                <c:pt idx="79">
                  <c:v>80</c:v>
                </c:pt>
                <c:pt idx="80">
                  <c:v>81</c:v>
                </c:pt>
                <c:pt idx="81">
                  <c:v>82</c:v>
                </c:pt>
                <c:pt idx="82">
                  <c:v>83</c:v>
                </c:pt>
                <c:pt idx="83">
                  <c:v>84</c:v>
                </c:pt>
                <c:pt idx="84">
                  <c:v>85</c:v>
                </c:pt>
                <c:pt idx="85">
                  <c:v>86</c:v>
                </c:pt>
                <c:pt idx="86">
                  <c:v>87</c:v>
                </c:pt>
                <c:pt idx="87">
                  <c:v>88</c:v>
                </c:pt>
                <c:pt idx="88">
                  <c:v>89</c:v>
                </c:pt>
                <c:pt idx="89">
                  <c:v>90</c:v>
                </c:pt>
                <c:pt idx="90">
                  <c:v>91</c:v>
                </c:pt>
                <c:pt idx="91">
                  <c:v>92</c:v>
                </c:pt>
                <c:pt idx="92">
                  <c:v>93</c:v>
                </c:pt>
                <c:pt idx="93">
                  <c:v>94</c:v>
                </c:pt>
                <c:pt idx="94">
                  <c:v>95</c:v>
                </c:pt>
                <c:pt idx="95">
                  <c:v>96</c:v>
                </c:pt>
                <c:pt idx="96">
                  <c:v>97</c:v>
                </c:pt>
                <c:pt idx="97">
                  <c:v>98</c:v>
                </c:pt>
                <c:pt idx="98">
                  <c:v>99</c:v>
                </c:pt>
                <c:pt idx="99">
                  <c:v>100</c:v>
                </c:pt>
                <c:pt idx="100">
                  <c:v>101</c:v>
                </c:pt>
                <c:pt idx="101">
                  <c:v>102</c:v>
                </c:pt>
                <c:pt idx="102">
                  <c:v>103</c:v>
                </c:pt>
                <c:pt idx="103">
                  <c:v>104</c:v>
                </c:pt>
                <c:pt idx="104">
                  <c:v>105</c:v>
                </c:pt>
                <c:pt idx="105">
                  <c:v>106</c:v>
                </c:pt>
                <c:pt idx="106">
                  <c:v>107</c:v>
                </c:pt>
                <c:pt idx="107">
                  <c:v>108</c:v>
                </c:pt>
                <c:pt idx="108">
                  <c:v>109</c:v>
                </c:pt>
                <c:pt idx="109">
                  <c:v>110</c:v>
                </c:pt>
                <c:pt idx="110">
                  <c:v>111</c:v>
                </c:pt>
                <c:pt idx="111">
                  <c:v>112</c:v>
                </c:pt>
                <c:pt idx="112">
                  <c:v>113</c:v>
                </c:pt>
                <c:pt idx="113">
                  <c:v>114</c:v>
                </c:pt>
                <c:pt idx="114">
                  <c:v>115</c:v>
                </c:pt>
                <c:pt idx="115">
                  <c:v>116</c:v>
                </c:pt>
                <c:pt idx="116">
                  <c:v>117</c:v>
                </c:pt>
                <c:pt idx="117">
                  <c:v>118</c:v>
                </c:pt>
                <c:pt idx="118">
                  <c:v>119</c:v>
                </c:pt>
                <c:pt idx="119">
                  <c:v>120</c:v>
                </c:pt>
                <c:pt idx="120">
                  <c:v>121</c:v>
                </c:pt>
                <c:pt idx="121">
                  <c:v>122</c:v>
                </c:pt>
                <c:pt idx="122">
                  <c:v>123</c:v>
                </c:pt>
                <c:pt idx="123">
                  <c:v>124</c:v>
                </c:pt>
                <c:pt idx="124">
                  <c:v>125</c:v>
                </c:pt>
                <c:pt idx="125">
                  <c:v>126</c:v>
                </c:pt>
                <c:pt idx="126">
                  <c:v>127</c:v>
                </c:pt>
                <c:pt idx="127">
                  <c:v>128</c:v>
                </c:pt>
                <c:pt idx="128">
                  <c:v>129</c:v>
                </c:pt>
                <c:pt idx="129">
                  <c:v>130</c:v>
                </c:pt>
                <c:pt idx="130">
                  <c:v>131</c:v>
                </c:pt>
                <c:pt idx="131">
                  <c:v>132</c:v>
                </c:pt>
                <c:pt idx="132">
                  <c:v>133</c:v>
                </c:pt>
                <c:pt idx="133">
                  <c:v>134</c:v>
                </c:pt>
                <c:pt idx="134">
                  <c:v>135</c:v>
                </c:pt>
                <c:pt idx="135">
                  <c:v>136</c:v>
                </c:pt>
                <c:pt idx="136">
                  <c:v>137</c:v>
                </c:pt>
                <c:pt idx="137">
                  <c:v>138</c:v>
                </c:pt>
                <c:pt idx="138">
                  <c:v>139</c:v>
                </c:pt>
                <c:pt idx="139">
                  <c:v>140</c:v>
                </c:pt>
                <c:pt idx="140">
                  <c:v>141</c:v>
                </c:pt>
                <c:pt idx="141">
                  <c:v>142</c:v>
                </c:pt>
                <c:pt idx="142">
                  <c:v>143</c:v>
                </c:pt>
                <c:pt idx="143">
                  <c:v>144</c:v>
                </c:pt>
                <c:pt idx="144">
                  <c:v>145</c:v>
                </c:pt>
              </c:numCache>
            </c:numRef>
          </c:cat>
          <c:val>
            <c:numRef>
              <c:f>List1!$D$2:$D$146</c:f>
              <c:numCache>
                <c:formatCode>General</c:formatCode>
                <c:ptCount val="145"/>
                <c:pt idx="114" formatCode="#,##0_ ;[Red]\-#,##0\ ">
                  <c:v>38556.910076231368</c:v>
                </c:pt>
              </c:numCache>
            </c:numRef>
          </c:val>
          <c:extLst>
            <c:ext xmlns:c16="http://schemas.microsoft.com/office/drawing/2014/chart" uri="{C3380CC4-5D6E-409C-BE32-E72D297353CC}">
              <c16:uniqueId val="{00000002-317B-4BC9-B8A0-0EE618C07601}"/>
            </c:ext>
          </c:extLst>
        </c:ser>
        <c:ser>
          <c:idx val="3"/>
          <c:order val="3"/>
          <c:tx>
            <c:strRef>
              <c:f>List1!$E$1</c:f>
              <c:strCache>
                <c:ptCount val="1"/>
                <c:pt idx="0">
                  <c:v>zřizovatel Kraj</c:v>
                </c:pt>
              </c:strCache>
            </c:strRef>
          </c:tx>
          <c:spPr>
            <a:solidFill>
              <a:srgbClr val="FFC000"/>
            </a:solidFill>
            <a:ln>
              <a:solidFill>
                <a:srgbClr val="FFC000"/>
              </a:solid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bg2"/>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List1!$A$2:$A$146</c:f>
              <c:numCache>
                <c:formatCode>General</c:formatCode>
                <c:ptCount val="14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c:v>66</c:v>
                </c:pt>
                <c:pt idx="66">
                  <c:v>67</c:v>
                </c:pt>
                <c:pt idx="67">
                  <c:v>68</c:v>
                </c:pt>
                <c:pt idx="68">
                  <c:v>69</c:v>
                </c:pt>
                <c:pt idx="69">
                  <c:v>70</c:v>
                </c:pt>
                <c:pt idx="70">
                  <c:v>71</c:v>
                </c:pt>
                <c:pt idx="71">
                  <c:v>72</c:v>
                </c:pt>
                <c:pt idx="72">
                  <c:v>73</c:v>
                </c:pt>
                <c:pt idx="73">
                  <c:v>74</c:v>
                </c:pt>
                <c:pt idx="74">
                  <c:v>75</c:v>
                </c:pt>
                <c:pt idx="75">
                  <c:v>76</c:v>
                </c:pt>
                <c:pt idx="76">
                  <c:v>77</c:v>
                </c:pt>
                <c:pt idx="77">
                  <c:v>78</c:v>
                </c:pt>
                <c:pt idx="78">
                  <c:v>79</c:v>
                </c:pt>
                <c:pt idx="79">
                  <c:v>80</c:v>
                </c:pt>
                <c:pt idx="80">
                  <c:v>81</c:v>
                </c:pt>
                <c:pt idx="81">
                  <c:v>82</c:v>
                </c:pt>
                <c:pt idx="82">
                  <c:v>83</c:v>
                </c:pt>
                <c:pt idx="83">
                  <c:v>84</c:v>
                </c:pt>
                <c:pt idx="84">
                  <c:v>85</c:v>
                </c:pt>
                <c:pt idx="85">
                  <c:v>86</c:v>
                </c:pt>
                <c:pt idx="86">
                  <c:v>87</c:v>
                </c:pt>
                <c:pt idx="87">
                  <c:v>88</c:v>
                </c:pt>
                <c:pt idx="88">
                  <c:v>89</c:v>
                </c:pt>
                <c:pt idx="89">
                  <c:v>90</c:v>
                </c:pt>
                <c:pt idx="90">
                  <c:v>91</c:v>
                </c:pt>
                <c:pt idx="91">
                  <c:v>92</c:v>
                </c:pt>
                <c:pt idx="92">
                  <c:v>93</c:v>
                </c:pt>
                <c:pt idx="93">
                  <c:v>94</c:v>
                </c:pt>
                <c:pt idx="94">
                  <c:v>95</c:v>
                </c:pt>
                <c:pt idx="95">
                  <c:v>96</c:v>
                </c:pt>
                <c:pt idx="96">
                  <c:v>97</c:v>
                </c:pt>
                <c:pt idx="97">
                  <c:v>98</c:v>
                </c:pt>
                <c:pt idx="98">
                  <c:v>99</c:v>
                </c:pt>
                <c:pt idx="99">
                  <c:v>100</c:v>
                </c:pt>
                <c:pt idx="100">
                  <c:v>101</c:v>
                </c:pt>
                <c:pt idx="101">
                  <c:v>102</c:v>
                </c:pt>
                <c:pt idx="102">
                  <c:v>103</c:v>
                </c:pt>
                <c:pt idx="103">
                  <c:v>104</c:v>
                </c:pt>
                <c:pt idx="104">
                  <c:v>105</c:v>
                </c:pt>
                <c:pt idx="105">
                  <c:v>106</c:v>
                </c:pt>
                <c:pt idx="106">
                  <c:v>107</c:v>
                </c:pt>
                <c:pt idx="107">
                  <c:v>108</c:v>
                </c:pt>
                <c:pt idx="108">
                  <c:v>109</c:v>
                </c:pt>
                <c:pt idx="109">
                  <c:v>110</c:v>
                </c:pt>
                <c:pt idx="110">
                  <c:v>111</c:v>
                </c:pt>
                <c:pt idx="111">
                  <c:v>112</c:v>
                </c:pt>
                <c:pt idx="112">
                  <c:v>113</c:v>
                </c:pt>
                <c:pt idx="113">
                  <c:v>114</c:v>
                </c:pt>
                <c:pt idx="114">
                  <c:v>115</c:v>
                </c:pt>
                <c:pt idx="115">
                  <c:v>116</c:v>
                </c:pt>
                <c:pt idx="116">
                  <c:v>117</c:v>
                </c:pt>
                <c:pt idx="117">
                  <c:v>118</c:v>
                </c:pt>
                <c:pt idx="118">
                  <c:v>119</c:v>
                </c:pt>
                <c:pt idx="119">
                  <c:v>120</c:v>
                </c:pt>
                <c:pt idx="120">
                  <c:v>121</c:v>
                </c:pt>
                <c:pt idx="121">
                  <c:v>122</c:v>
                </c:pt>
                <c:pt idx="122">
                  <c:v>123</c:v>
                </c:pt>
                <c:pt idx="123">
                  <c:v>124</c:v>
                </c:pt>
                <c:pt idx="124">
                  <c:v>125</c:v>
                </c:pt>
                <c:pt idx="125">
                  <c:v>126</c:v>
                </c:pt>
                <c:pt idx="126">
                  <c:v>127</c:v>
                </c:pt>
                <c:pt idx="127">
                  <c:v>128</c:v>
                </c:pt>
                <c:pt idx="128">
                  <c:v>129</c:v>
                </c:pt>
                <c:pt idx="129">
                  <c:v>130</c:v>
                </c:pt>
                <c:pt idx="130">
                  <c:v>131</c:v>
                </c:pt>
                <c:pt idx="131">
                  <c:v>132</c:v>
                </c:pt>
                <c:pt idx="132">
                  <c:v>133</c:v>
                </c:pt>
                <c:pt idx="133">
                  <c:v>134</c:v>
                </c:pt>
                <c:pt idx="134">
                  <c:v>135</c:v>
                </c:pt>
                <c:pt idx="135">
                  <c:v>136</c:v>
                </c:pt>
                <c:pt idx="136">
                  <c:v>137</c:v>
                </c:pt>
                <c:pt idx="137">
                  <c:v>138</c:v>
                </c:pt>
                <c:pt idx="138">
                  <c:v>139</c:v>
                </c:pt>
                <c:pt idx="139">
                  <c:v>140</c:v>
                </c:pt>
                <c:pt idx="140">
                  <c:v>141</c:v>
                </c:pt>
                <c:pt idx="141">
                  <c:v>142</c:v>
                </c:pt>
                <c:pt idx="142">
                  <c:v>143</c:v>
                </c:pt>
                <c:pt idx="143">
                  <c:v>144</c:v>
                </c:pt>
                <c:pt idx="144">
                  <c:v>145</c:v>
                </c:pt>
              </c:numCache>
            </c:numRef>
          </c:cat>
          <c:val>
            <c:numRef>
              <c:f>List1!$E$2:$E$146</c:f>
              <c:numCache>
                <c:formatCode>General</c:formatCode>
                <c:ptCount val="145"/>
                <c:pt idx="44" formatCode="#,##0_ ;[Red]\-#,##0\ ">
                  <c:v>34011.780890445225</c:v>
                </c:pt>
                <c:pt idx="62" formatCode="#,##0_ ;[Red]\-#,##0\ ">
                  <c:v>35160.569389614328</c:v>
                </c:pt>
                <c:pt idx="64" formatCode="#,##0_ ;[Red]\-#,##0\ ">
                  <c:v>35296.652262291245</c:v>
                </c:pt>
                <c:pt idx="68" formatCode="#,##0_ ;[Red]\-#,##0\ ">
                  <c:v>35605.187077298193</c:v>
                </c:pt>
                <c:pt idx="84" formatCode="#,##0_ ;[Red]\-#,##0\ ">
                  <c:v>36273.047272111144</c:v>
                </c:pt>
              </c:numCache>
            </c:numRef>
          </c:val>
          <c:extLst>
            <c:ext xmlns:c16="http://schemas.microsoft.com/office/drawing/2014/chart" uri="{C3380CC4-5D6E-409C-BE32-E72D297353CC}">
              <c16:uniqueId val="{00000003-317B-4BC9-B8A0-0EE618C07601}"/>
            </c:ext>
          </c:extLst>
        </c:ser>
        <c:ser>
          <c:idx val="4"/>
          <c:order val="4"/>
          <c:tx>
            <c:strRef>
              <c:f>List1!$F$1</c:f>
              <c:strCache>
                <c:ptCount val="1"/>
                <c:pt idx="0">
                  <c:v>zřizovatel Jiná právnická</c:v>
                </c:pt>
              </c:strCache>
            </c:strRef>
          </c:tx>
          <c:spPr>
            <a:solidFill>
              <a:srgbClr val="7030A0"/>
            </a:solidFill>
            <a:ln>
              <a:solidFill>
                <a:srgbClr val="7030A0"/>
              </a:solidFill>
            </a:ln>
            <a:effectLst/>
          </c:spPr>
          <c:invertIfNegative val="0"/>
          <c:dLbls>
            <c:spPr>
              <a:noFill/>
              <a:ln>
                <a:noFill/>
              </a:ln>
              <a:effectLst/>
            </c:spPr>
            <c:txPr>
              <a:bodyPr rot="-5400000" spcFirstLastPara="1" vertOverflow="ellipsis" wrap="square" lIns="38100" tIns="19050" rIns="38100" bIns="19050" anchor="ctr" anchorCtr="1">
                <a:spAutoFit/>
              </a:bodyPr>
              <a:lstStyle/>
              <a:p>
                <a:pPr>
                  <a:defRPr sz="800" b="0" i="0" u="none" strike="noStrike" kern="1200" baseline="0">
                    <a:solidFill>
                      <a:schemeClr val="bg2"/>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List1!$A$2:$A$146</c:f>
              <c:numCache>
                <c:formatCode>General</c:formatCode>
                <c:ptCount val="145"/>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pt idx="40">
                  <c:v>41</c:v>
                </c:pt>
                <c:pt idx="41">
                  <c:v>42</c:v>
                </c:pt>
                <c:pt idx="42">
                  <c:v>43</c:v>
                </c:pt>
                <c:pt idx="43">
                  <c:v>44</c:v>
                </c:pt>
                <c:pt idx="44">
                  <c:v>45</c:v>
                </c:pt>
                <c:pt idx="45">
                  <c:v>46</c:v>
                </c:pt>
                <c:pt idx="46">
                  <c:v>47</c:v>
                </c:pt>
                <c:pt idx="47">
                  <c:v>48</c:v>
                </c:pt>
                <c:pt idx="48">
                  <c:v>49</c:v>
                </c:pt>
                <c:pt idx="49">
                  <c:v>50</c:v>
                </c:pt>
                <c:pt idx="50">
                  <c:v>51</c:v>
                </c:pt>
                <c:pt idx="51">
                  <c:v>52</c:v>
                </c:pt>
                <c:pt idx="52">
                  <c:v>53</c:v>
                </c:pt>
                <c:pt idx="53">
                  <c:v>54</c:v>
                </c:pt>
                <c:pt idx="54">
                  <c:v>55</c:v>
                </c:pt>
                <c:pt idx="55">
                  <c:v>56</c:v>
                </c:pt>
                <c:pt idx="56">
                  <c:v>57</c:v>
                </c:pt>
                <c:pt idx="57">
                  <c:v>58</c:v>
                </c:pt>
                <c:pt idx="58">
                  <c:v>59</c:v>
                </c:pt>
                <c:pt idx="59">
                  <c:v>60</c:v>
                </c:pt>
                <c:pt idx="60">
                  <c:v>61</c:v>
                </c:pt>
                <c:pt idx="61">
                  <c:v>62</c:v>
                </c:pt>
                <c:pt idx="62">
                  <c:v>63</c:v>
                </c:pt>
                <c:pt idx="63">
                  <c:v>64</c:v>
                </c:pt>
                <c:pt idx="64">
                  <c:v>65</c:v>
                </c:pt>
                <c:pt idx="65">
                  <c:v>66</c:v>
                </c:pt>
                <c:pt idx="66">
                  <c:v>67</c:v>
                </c:pt>
                <c:pt idx="67">
                  <c:v>68</c:v>
                </c:pt>
                <c:pt idx="68">
                  <c:v>69</c:v>
                </c:pt>
                <c:pt idx="69">
                  <c:v>70</c:v>
                </c:pt>
                <c:pt idx="70">
                  <c:v>71</c:v>
                </c:pt>
                <c:pt idx="71">
                  <c:v>72</c:v>
                </c:pt>
                <c:pt idx="72">
                  <c:v>73</c:v>
                </c:pt>
                <c:pt idx="73">
                  <c:v>74</c:v>
                </c:pt>
                <c:pt idx="74">
                  <c:v>75</c:v>
                </c:pt>
                <c:pt idx="75">
                  <c:v>76</c:v>
                </c:pt>
                <c:pt idx="76">
                  <c:v>77</c:v>
                </c:pt>
                <c:pt idx="77">
                  <c:v>78</c:v>
                </c:pt>
                <c:pt idx="78">
                  <c:v>79</c:v>
                </c:pt>
                <c:pt idx="79">
                  <c:v>80</c:v>
                </c:pt>
                <c:pt idx="80">
                  <c:v>81</c:v>
                </c:pt>
                <c:pt idx="81">
                  <c:v>82</c:v>
                </c:pt>
                <c:pt idx="82">
                  <c:v>83</c:v>
                </c:pt>
                <c:pt idx="83">
                  <c:v>84</c:v>
                </c:pt>
                <c:pt idx="84">
                  <c:v>85</c:v>
                </c:pt>
                <c:pt idx="85">
                  <c:v>86</c:v>
                </c:pt>
                <c:pt idx="86">
                  <c:v>87</c:v>
                </c:pt>
                <c:pt idx="87">
                  <c:v>88</c:v>
                </c:pt>
                <c:pt idx="88">
                  <c:v>89</c:v>
                </c:pt>
                <c:pt idx="89">
                  <c:v>90</c:v>
                </c:pt>
                <c:pt idx="90">
                  <c:v>91</c:v>
                </c:pt>
                <c:pt idx="91">
                  <c:v>92</c:v>
                </c:pt>
                <c:pt idx="92">
                  <c:v>93</c:v>
                </c:pt>
                <c:pt idx="93">
                  <c:v>94</c:v>
                </c:pt>
                <c:pt idx="94">
                  <c:v>95</c:v>
                </c:pt>
                <c:pt idx="95">
                  <c:v>96</c:v>
                </c:pt>
                <c:pt idx="96">
                  <c:v>97</c:v>
                </c:pt>
                <c:pt idx="97">
                  <c:v>98</c:v>
                </c:pt>
                <c:pt idx="98">
                  <c:v>99</c:v>
                </c:pt>
                <c:pt idx="99">
                  <c:v>100</c:v>
                </c:pt>
                <c:pt idx="100">
                  <c:v>101</c:v>
                </c:pt>
                <c:pt idx="101">
                  <c:v>102</c:v>
                </c:pt>
                <c:pt idx="102">
                  <c:v>103</c:v>
                </c:pt>
                <c:pt idx="103">
                  <c:v>104</c:v>
                </c:pt>
                <c:pt idx="104">
                  <c:v>105</c:v>
                </c:pt>
                <c:pt idx="105">
                  <c:v>106</c:v>
                </c:pt>
                <c:pt idx="106">
                  <c:v>107</c:v>
                </c:pt>
                <c:pt idx="107">
                  <c:v>108</c:v>
                </c:pt>
                <c:pt idx="108">
                  <c:v>109</c:v>
                </c:pt>
                <c:pt idx="109">
                  <c:v>110</c:v>
                </c:pt>
                <c:pt idx="110">
                  <c:v>111</c:v>
                </c:pt>
                <c:pt idx="111">
                  <c:v>112</c:v>
                </c:pt>
                <c:pt idx="112">
                  <c:v>113</c:v>
                </c:pt>
                <c:pt idx="113">
                  <c:v>114</c:v>
                </c:pt>
                <c:pt idx="114">
                  <c:v>115</c:v>
                </c:pt>
                <c:pt idx="115">
                  <c:v>116</c:v>
                </c:pt>
                <c:pt idx="116">
                  <c:v>117</c:v>
                </c:pt>
                <c:pt idx="117">
                  <c:v>118</c:v>
                </c:pt>
                <c:pt idx="118">
                  <c:v>119</c:v>
                </c:pt>
                <c:pt idx="119">
                  <c:v>120</c:v>
                </c:pt>
                <c:pt idx="120">
                  <c:v>121</c:v>
                </c:pt>
                <c:pt idx="121">
                  <c:v>122</c:v>
                </c:pt>
                <c:pt idx="122">
                  <c:v>123</c:v>
                </c:pt>
                <c:pt idx="123">
                  <c:v>124</c:v>
                </c:pt>
                <c:pt idx="124">
                  <c:v>125</c:v>
                </c:pt>
                <c:pt idx="125">
                  <c:v>126</c:v>
                </c:pt>
                <c:pt idx="126">
                  <c:v>127</c:v>
                </c:pt>
                <c:pt idx="127">
                  <c:v>128</c:v>
                </c:pt>
                <c:pt idx="128">
                  <c:v>129</c:v>
                </c:pt>
                <c:pt idx="129">
                  <c:v>130</c:v>
                </c:pt>
                <c:pt idx="130">
                  <c:v>131</c:v>
                </c:pt>
                <c:pt idx="131">
                  <c:v>132</c:v>
                </c:pt>
                <c:pt idx="132">
                  <c:v>133</c:v>
                </c:pt>
                <c:pt idx="133">
                  <c:v>134</c:v>
                </c:pt>
                <c:pt idx="134">
                  <c:v>135</c:v>
                </c:pt>
                <c:pt idx="135">
                  <c:v>136</c:v>
                </c:pt>
                <c:pt idx="136">
                  <c:v>137</c:v>
                </c:pt>
                <c:pt idx="137">
                  <c:v>138</c:v>
                </c:pt>
                <c:pt idx="138">
                  <c:v>139</c:v>
                </c:pt>
                <c:pt idx="139">
                  <c:v>140</c:v>
                </c:pt>
                <c:pt idx="140">
                  <c:v>141</c:v>
                </c:pt>
                <c:pt idx="141">
                  <c:v>142</c:v>
                </c:pt>
                <c:pt idx="142">
                  <c:v>143</c:v>
                </c:pt>
                <c:pt idx="143">
                  <c:v>144</c:v>
                </c:pt>
                <c:pt idx="144">
                  <c:v>145</c:v>
                </c:pt>
              </c:numCache>
            </c:numRef>
          </c:cat>
          <c:val>
            <c:numRef>
              <c:f>List1!$F$2:$F$146</c:f>
              <c:numCache>
                <c:formatCode>General</c:formatCode>
                <c:ptCount val="145"/>
                <c:pt idx="24" formatCode="#,##0_ ;[Red]\-#,##0\ ">
                  <c:v>31845.890842629353</c:v>
                </c:pt>
                <c:pt idx="31" formatCode="#,##0_ ;[Red]\-#,##0\ ">
                  <c:v>32816.472846441946</c:v>
                </c:pt>
              </c:numCache>
            </c:numRef>
          </c:val>
          <c:extLst>
            <c:ext xmlns:c16="http://schemas.microsoft.com/office/drawing/2014/chart" uri="{C3380CC4-5D6E-409C-BE32-E72D297353CC}">
              <c16:uniqueId val="{00000004-317B-4BC9-B8A0-0EE618C07601}"/>
            </c:ext>
          </c:extLst>
        </c:ser>
        <c:dLbls>
          <c:showLegendKey val="0"/>
          <c:showVal val="0"/>
          <c:showCatName val="0"/>
          <c:showSerName val="0"/>
          <c:showPercent val="0"/>
          <c:showBubbleSize val="0"/>
        </c:dLbls>
        <c:gapWidth val="0"/>
        <c:overlap val="100"/>
        <c:axId val="562616000"/>
        <c:axId val="562617632"/>
      </c:barChart>
      <c:catAx>
        <c:axId val="562616000"/>
        <c:scaling>
          <c:orientation val="minMax"/>
        </c:scaling>
        <c:delete val="0"/>
        <c:axPos val="b"/>
        <c:title>
          <c:tx>
            <c:rich>
              <a:bodyPr rot="0" spcFirstLastPara="1" vertOverflow="ellipsis" vert="horz" wrap="square" anchor="ctr" anchorCtr="1"/>
              <a:lstStyle/>
              <a:p>
                <a:pPr>
                  <a:defRPr sz="1200" b="0" i="0" u="none" strike="noStrike" kern="1200" baseline="0">
                    <a:solidFill>
                      <a:schemeClr val="bg2"/>
                    </a:solidFill>
                    <a:latin typeface="Calibri" panose="020F0502020204030204" pitchFamily="34" charset="0"/>
                    <a:ea typeface="+mn-ea"/>
                    <a:cs typeface="Calibri" panose="020F0502020204030204" pitchFamily="34" charset="0"/>
                  </a:defRPr>
                </a:pPr>
                <a:r>
                  <a:rPr lang="cs-CZ" sz="1200" dirty="0">
                    <a:solidFill>
                      <a:schemeClr val="bg2"/>
                    </a:solidFill>
                    <a:latin typeface="Calibri" panose="020F0502020204030204" pitchFamily="34" charset="0"/>
                    <a:cs typeface="Calibri" panose="020F0502020204030204" pitchFamily="34" charset="0"/>
                  </a:rPr>
                  <a:t>Počet zdravotnických zařízení</a:t>
                </a:r>
              </a:p>
            </c:rich>
          </c:tx>
          <c:overlay val="0"/>
          <c:spPr>
            <a:noFill/>
            <a:ln>
              <a:noFill/>
            </a:ln>
            <a:effectLst/>
          </c:spPr>
          <c:txPr>
            <a:bodyPr rot="0" spcFirstLastPara="1" vertOverflow="ellipsis" vert="horz" wrap="square" anchor="ctr" anchorCtr="1"/>
            <a:lstStyle/>
            <a:p>
              <a:pPr>
                <a:defRPr sz="1200" b="0" i="0" u="none" strike="noStrike" kern="1200" baseline="0">
                  <a:solidFill>
                    <a:schemeClr val="bg2"/>
                  </a:solidFill>
                  <a:latin typeface="Calibri" panose="020F0502020204030204" pitchFamily="34" charset="0"/>
                  <a:ea typeface="+mn-ea"/>
                  <a:cs typeface="Calibri" panose="020F0502020204030204" pitchFamily="34" charset="0"/>
                </a:defRPr>
              </a:pPr>
              <a:endParaRPr lang="cs-CZ"/>
            </a:p>
          </c:txPr>
        </c:title>
        <c:numFmt formatCode="General" sourceLinked="1"/>
        <c:majorTickMark val="out"/>
        <c:minorTickMark val="none"/>
        <c:tickLblPos val="nextTo"/>
        <c:spPr>
          <a:noFill/>
          <a:ln w="9525" cap="flat" cmpd="sng" algn="ctr">
            <a:solidFill>
              <a:schemeClr val="bg2"/>
            </a:solidFill>
            <a:round/>
          </a:ln>
          <a:effectLst/>
        </c:spPr>
        <c:txPr>
          <a:bodyPr rot="-60000000" spcFirstLastPara="1" vertOverflow="ellipsis" vert="horz" wrap="square" anchor="ctr" anchorCtr="1"/>
          <a:lstStyle/>
          <a:p>
            <a:pPr>
              <a:defRPr sz="700" b="0" i="0" u="none" strike="noStrike" kern="1200" baseline="0">
                <a:solidFill>
                  <a:schemeClr val="bg2"/>
                </a:solidFill>
                <a:latin typeface="Calibri" panose="020F0502020204030204" pitchFamily="34" charset="0"/>
                <a:ea typeface="+mn-ea"/>
                <a:cs typeface="Calibri" panose="020F0502020204030204" pitchFamily="34" charset="0"/>
              </a:defRPr>
            </a:pPr>
            <a:endParaRPr lang="cs-CZ"/>
          </a:p>
        </c:txPr>
        <c:crossAx val="562617632"/>
        <c:crosses val="autoZero"/>
        <c:auto val="1"/>
        <c:lblAlgn val="ctr"/>
        <c:lblOffset val="100"/>
        <c:noMultiLvlLbl val="0"/>
      </c:catAx>
      <c:valAx>
        <c:axId val="56261763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200" b="0" i="0" u="none" strike="noStrike" kern="1200" baseline="0">
                    <a:solidFill>
                      <a:schemeClr val="bg2"/>
                    </a:solidFill>
                    <a:latin typeface="Calibri" panose="020F0502020204030204" pitchFamily="34" charset="0"/>
                    <a:ea typeface="+mn-ea"/>
                    <a:cs typeface="Calibri" panose="020F0502020204030204" pitchFamily="34" charset="0"/>
                  </a:defRPr>
                </a:pPr>
                <a:r>
                  <a:rPr lang="cs-CZ" sz="1200" dirty="0">
                    <a:solidFill>
                      <a:schemeClr val="bg2"/>
                    </a:solidFill>
                    <a:latin typeface="Calibri" panose="020F0502020204030204" pitchFamily="34" charset="0"/>
                    <a:cs typeface="Calibri" panose="020F0502020204030204" pitchFamily="34" charset="0"/>
                  </a:rPr>
                  <a:t>Průměrný plat/mzda</a:t>
                </a:r>
              </a:p>
            </c:rich>
          </c:tx>
          <c:overlay val="0"/>
          <c:spPr>
            <a:noFill/>
            <a:ln>
              <a:noFill/>
            </a:ln>
            <a:effectLst/>
          </c:spPr>
          <c:txPr>
            <a:bodyPr rot="-5400000" spcFirstLastPara="1" vertOverflow="ellipsis" vert="horz" wrap="square" anchor="ctr" anchorCtr="1"/>
            <a:lstStyle/>
            <a:p>
              <a:pPr>
                <a:defRPr sz="1200" b="0" i="0" u="none" strike="noStrike" kern="1200" baseline="0">
                  <a:solidFill>
                    <a:schemeClr val="bg2"/>
                  </a:solidFill>
                  <a:latin typeface="Calibri" panose="020F0502020204030204" pitchFamily="34" charset="0"/>
                  <a:ea typeface="+mn-ea"/>
                  <a:cs typeface="Calibri" panose="020F0502020204030204" pitchFamily="34" charset="0"/>
                </a:defRPr>
              </a:pPr>
              <a:endParaRPr lang="cs-CZ"/>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bg2"/>
                </a:solidFill>
                <a:latin typeface="Calibri" panose="020F0502020204030204" pitchFamily="34" charset="0"/>
                <a:ea typeface="+mn-ea"/>
                <a:cs typeface="Calibri" panose="020F0502020204030204" pitchFamily="34" charset="0"/>
              </a:defRPr>
            </a:pPr>
            <a:endParaRPr lang="cs-CZ"/>
          </a:p>
        </c:txPr>
        <c:crossAx val="562616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2"/>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cked"/>
        <c:varyColors val="0"/>
        <c:ser>
          <c:idx val="0"/>
          <c:order val="0"/>
          <c:tx>
            <c:strRef>
              <c:f>Sheet1!$A$2</c:f>
              <c:strCache>
                <c:ptCount val="1"/>
                <c:pt idx="0">
                  <c:v>ČSÚ ženy</c:v>
                </c:pt>
              </c:strCache>
            </c:strRef>
          </c:tx>
          <c:spPr>
            <a:noFill/>
            <a:ln>
              <a:noFill/>
            </a:ln>
            <a:effectLst/>
          </c:spPr>
          <c:cat>
            <c:strRef>
              <c:f>Sheet1!$B$1:$P$1</c:f>
              <c:strCache>
                <c:ptCount val="15"/>
                <c:pt idx="0">
                  <c:v>Česká republika</c:v>
                </c:pt>
                <c:pt idx="1">
                  <c:v>Hlavní město Praha</c:v>
                </c:pt>
                <c:pt idx="2">
                  <c:v>Středočeský kraj</c:v>
                </c:pt>
                <c:pt idx="3">
                  <c:v>Jihočeský kraj</c:v>
                </c:pt>
                <c:pt idx="4">
                  <c:v>Plzeňský kraj</c:v>
                </c:pt>
                <c:pt idx="5">
                  <c:v>Karlovarský kraj</c:v>
                </c:pt>
                <c:pt idx="6">
                  <c:v>Ústecký kraj</c:v>
                </c:pt>
                <c:pt idx="7">
                  <c:v>Liberecký kraj</c:v>
                </c:pt>
                <c:pt idx="8">
                  <c:v>Královéhradecký kraj</c:v>
                </c:pt>
                <c:pt idx="9">
                  <c:v>Pardubický kraj</c:v>
                </c:pt>
                <c:pt idx="10">
                  <c:v>Kraj Vysočina</c:v>
                </c:pt>
                <c:pt idx="11">
                  <c:v>Jihomoravský kraj</c:v>
                </c:pt>
                <c:pt idx="12">
                  <c:v>Olomoucký kraj</c:v>
                </c:pt>
                <c:pt idx="13">
                  <c:v>Zlínský kraj</c:v>
                </c:pt>
                <c:pt idx="14">
                  <c:v>Moravskoslezský kraj</c:v>
                </c:pt>
              </c:strCache>
            </c:strRef>
          </c:cat>
          <c:val>
            <c:numRef>
              <c:f>Sheet1!$B$2:$P$2</c:f>
              <c:numCache>
                <c:formatCode>General</c:formatCode>
                <c:ptCount val="15"/>
                <c:pt idx="0">
                  <c:v>27187</c:v>
                </c:pt>
                <c:pt idx="1">
                  <c:v>34304</c:v>
                </c:pt>
                <c:pt idx="2">
                  <c:v>26776</c:v>
                </c:pt>
                <c:pt idx="3">
                  <c:v>24942</c:v>
                </c:pt>
                <c:pt idx="4">
                  <c:v>26927</c:v>
                </c:pt>
                <c:pt idx="5">
                  <c:v>24552</c:v>
                </c:pt>
                <c:pt idx="6">
                  <c:v>25388</c:v>
                </c:pt>
                <c:pt idx="7">
                  <c:v>25701</c:v>
                </c:pt>
                <c:pt idx="8">
                  <c:v>25185</c:v>
                </c:pt>
                <c:pt idx="9">
                  <c:v>24630</c:v>
                </c:pt>
                <c:pt idx="10">
                  <c:v>24591</c:v>
                </c:pt>
                <c:pt idx="11">
                  <c:v>26240</c:v>
                </c:pt>
                <c:pt idx="12">
                  <c:v>24723</c:v>
                </c:pt>
                <c:pt idx="13">
                  <c:v>23900</c:v>
                </c:pt>
                <c:pt idx="14">
                  <c:v>24804</c:v>
                </c:pt>
              </c:numCache>
            </c:numRef>
          </c:val>
          <c:extLst>
            <c:ext xmlns:c16="http://schemas.microsoft.com/office/drawing/2014/chart" uri="{C3380CC4-5D6E-409C-BE32-E72D297353CC}">
              <c16:uniqueId val="{00000000-3C0A-409D-9CC5-0EBD8723E615}"/>
            </c:ext>
          </c:extLst>
        </c:ser>
        <c:ser>
          <c:idx val="1"/>
          <c:order val="1"/>
          <c:tx>
            <c:strRef>
              <c:f>Sheet1!$A$3</c:f>
              <c:strCache>
                <c:ptCount val="1"/>
                <c:pt idx="0">
                  <c:v>ČSÚ celkem</c:v>
                </c:pt>
              </c:strCache>
            </c:strRef>
          </c:tx>
          <c:spPr>
            <a:solidFill>
              <a:srgbClr val="8CC841"/>
            </a:solidFill>
            <a:ln>
              <a:solidFill>
                <a:srgbClr val="00B050"/>
              </a:solidFill>
            </a:ln>
            <a:effectLst/>
          </c:spPr>
          <c:cat>
            <c:strRef>
              <c:f>Sheet1!$B$1:$P$1</c:f>
              <c:strCache>
                <c:ptCount val="15"/>
                <c:pt idx="0">
                  <c:v>Česká republika</c:v>
                </c:pt>
                <c:pt idx="1">
                  <c:v>Hlavní město Praha</c:v>
                </c:pt>
                <c:pt idx="2">
                  <c:v>Středočeský kraj</c:v>
                </c:pt>
                <c:pt idx="3">
                  <c:v>Jihočeský kraj</c:v>
                </c:pt>
                <c:pt idx="4">
                  <c:v>Plzeňský kraj</c:v>
                </c:pt>
                <c:pt idx="5">
                  <c:v>Karlovarský kraj</c:v>
                </c:pt>
                <c:pt idx="6">
                  <c:v>Ústecký kraj</c:v>
                </c:pt>
                <c:pt idx="7">
                  <c:v>Liberecký kraj</c:v>
                </c:pt>
                <c:pt idx="8">
                  <c:v>Královéhradecký kraj</c:v>
                </c:pt>
                <c:pt idx="9">
                  <c:v>Pardubický kraj</c:v>
                </c:pt>
                <c:pt idx="10">
                  <c:v>Kraj Vysočina</c:v>
                </c:pt>
                <c:pt idx="11">
                  <c:v>Jihomoravský kraj</c:v>
                </c:pt>
                <c:pt idx="12">
                  <c:v>Olomoucký kraj</c:v>
                </c:pt>
                <c:pt idx="13">
                  <c:v>Zlínský kraj</c:v>
                </c:pt>
                <c:pt idx="14">
                  <c:v>Moravskoslezský kraj</c:v>
                </c:pt>
              </c:strCache>
            </c:strRef>
          </c:cat>
          <c:val>
            <c:numRef>
              <c:f>Sheet1!$B$3:$P$3</c:f>
              <c:numCache>
                <c:formatCode>General</c:formatCode>
                <c:ptCount val="15"/>
                <c:pt idx="0">
                  <c:v>3922</c:v>
                </c:pt>
                <c:pt idx="1">
                  <c:v>5478</c:v>
                </c:pt>
                <c:pt idx="2">
                  <c:v>4681</c:v>
                </c:pt>
                <c:pt idx="3">
                  <c:v>3151</c:v>
                </c:pt>
                <c:pt idx="4">
                  <c:v>3773</c:v>
                </c:pt>
                <c:pt idx="5">
                  <c:v>2447</c:v>
                </c:pt>
                <c:pt idx="6">
                  <c:v>2981</c:v>
                </c:pt>
                <c:pt idx="7">
                  <c:v>3420</c:v>
                </c:pt>
                <c:pt idx="8">
                  <c:v>3395</c:v>
                </c:pt>
                <c:pt idx="9">
                  <c:v>3376</c:v>
                </c:pt>
                <c:pt idx="10">
                  <c:v>3977</c:v>
                </c:pt>
                <c:pt idx="11">
                  <c:v>4071</c:v>
                </c:pt>
                <c:pt idx="12">
                  <c:v>2763</c:v>
                </c:pt>
                <c:pt idx="13">
                  <c:v>3665</c:v>
                </c:pt>
                <c:pt idx="14">
                  <c:v>3187</c:v>
                </c:pt>
              </c:numCache>
            </c:numRef>
          </c:val>
          <c:extLst>
            <c:ext xmlns:c16="http://schemas.microsoft.com/office/drawing/2014/chart" uri="{C3380CC4-5D6E-409C-BE32-E72D297353CC}">
              <c16:uniqueId val="{00000001-3C0A-409D-9CC5-0EBD8723E615}"/>
            </c:ext>
          </c:extLst>
        </c:ser>
        <c:dLbls>
          <c:showLegendKey val="0"/>
          <c:showVal val="0"/>
          <c:showCatName val="0"/>
          <c:showSerName val="0"/>
          <c:showPercent val="0"/>
          <c:showBubbleSize val="0"/>
        </c:dLbls>
        <c:axId val="867754792"/>
        <c:axId val="867752440"/>
      </c:areaChart>
      <c:lineChart>
        <c:grouping val="standard"/>
        <c:varyColors val="0"/>
        <c:ser>
          <c:idx val="2"/>
          <c:order val="2"/>
          <c:tx>
            <c:strRef>
              <c:f>Sheet1!$A$4</c:f>
              <c:strCache>
                <c:ptCount val="1"/>
                <c:pt idx="0">
                  <c:v>ÚZIS sestry</c:v>
                </c:pt>
              </c:strCache>
            </c:strRef>
          </c:tx>
          <c:spPr>
            <a:ln w="28575" cap="rnd">
              <a:solidFill>
                <a:srgbClr val="037BC1"/>
              </a:solidFill>
              <a:round/>
            </a:ln>
            <a:effectLst/>
          </c:spPr>
          <c:marker>
            <c:symbol val="circle"/>
            <c:size val="5"/>
            <c:spPr>
              <a:solidFill>
                <a:srgbClr val="037BC1"/>
              </a:solidFill>
              <a:ln w="9525">
                <a:solidFill>
                  <a:srgbClr val="037BC1"/>
                </a:solidFill>
              </a:ln>
              <a:effectLst/>
            </c:spPr>
          </c:marker>
          <c:dLbls>
            <c:dLbl>
              <c:idx val="1"/>
              <c:numFmt formatCode="#,##0_ ;[Red]\-#,##0\ " sourceLinked="0"/>
              <c:spPr>
                <a:noFill/>
                <a:ln>
                  <a:noFill/>
                </a:ln>
                <a:effectLst/>
              </c:spPr>
              <c:txPr>
                <a:bodyPr rot="-5400000" spcFirstLastPara="1" vertOverflow="ellipsis" wrap="square" lIns="38100" tIns="19050" rIns="38100" bIns="19050" anchor="ctr" anchorCtr="1">
                  <a:spAutoFit/>
                </a:bodyPr>
                <a:lstStyle/>
                <a:p>
                  <a:pPr>
                    <a:defRPr sz="1000" b="1" i="0" u="none" strike="noStrike" kern="1200" baseline="0">
                      <a:solidFill>
                        <a:srgbClr val="00B050"/>
                      </a:solidFill>
                      <a:latin typeface="+mn-lt"/>
                      <a:ea typeface="+mn-ea"/>
                      <a:cs typeface="+mn-cs"/>
                    </a:defRPr>
                  </a:pPr>
                  <a:endParaRPr lang="cs-CZ"/>
                </a:p>
              </c:txPr>
              <c:dLblPos val="t"/>
              <c:showLegendKey val="0"/>
              <c:showVal val="1"/>
              <c:showCatName val="0"/>
              <c:showSerName val="0"/>
              <c:showPercent val="0"/>
              <c:showBubbleSize val="0"/>
              <c:extLst>
                <c:ext xmlns:c16="http://schemas.microsoft.com/office/drawing/2014/chart" uri="{C3380CC4-5D6E-409C-BE32-E72D297353CC}">
                  <c16:uniqueId val="{00000000-21DF-4AE3-90FA-FAB93B24987C}"/>
                </c:ext>
              </c:extLst>
            </c:dLbl>
            <c:dLbl>
              <c:idx val="4"/>
              <c:numFmt formatCode="#,##0_ ;[Red]\-#,##0\ " sourceLinked="0"/>
              <c:spPr>
                <a:noFill/>
                <a:ln>
                  <a:noFill/>
                </a:ln>
                <a:effectLst/>
              </c:spPr>
              <c:txPr>
                <a:bodyPr rot="-5400000" spcFirstLastPara="1" vertOverflow="ellipsis" wrap="square" lIns="38100" tIns="19050" rIns="38100" bIns="19050" anchor="ctr" anchorCtr="1">
                  <a:spAutoFit/>
                </a:bodyPr>
                <a:lstStyle/>
                <a:p>
                  <a:pPr>
                    <a:defRPr sz="1000" b="1" i="0" u="none" strike="noStrike" kern="1200" baseline="0">
                      <a:solidFill>
                        <a:srgbClr val="00B050"/>
                      </a:solidFill>
                      <a:latin typeface="+mn-lt"/>
                      <a:ea typeface="+mn-ea"/>
                      <a:cs typeface="+mn-cs"/>
                    </a:defRPr>
                  </a:pPr>
                  <a:endParaRPr lang="cs-CZ"/>
                </a:p>
              </c:txPr>
              <c:dLblPos val="t"/>
              <c:showLegendKey val="0"/>
              <c:showVal val="1"/>
              <c:showCatName val="0"/>
              <c:showSerName val="0"/>
              <c:showPercent val="0"/>
              <c:showBubbleSize val="0"/>
              <c:extLst>
                <c:ext xmlns:c16="http://schemas.microsoft.com/office/drawing/2014/chart" uri="{C3380CC4-5D6E-409C-BE32-E72D297353CC}">
                  <c16:uniqueId val="{00000001-21DF-4AE3-90FA-FAB93B24987C}"/>
                </c:ext>
              </c:extLst>
            </c:dLbl>
            <c:dLbl>
              <c:idx val="9"/>
              <c:numFmt formatCode="#,##0_ ;[Red]\-#,##0\ " sourceLinked="0"/>
              <c:spPr>
                <a:noFill/>
                <a:ln>
                  <a:noFill/>
                </a:ln>
                <a:effectLst/>
              </c:spPr>
              <c:txPr>
                <a:bodyPr rot="-5400000" spcFirstLastPara="1" vertOverflow="ellipsis" wrap="square" lIns="38100" tIns="19050" rIns="38100" bIns="19050" anchor="ctr" anchorCtr="1">
                  <a:spAutoFit/>
                </a:bodyPr>
                <a:lstStyle/>
                <a:p>
                  <a:pPr>
                    <a:defRPr sz="1000" b="1" i="0" u="none" strike="noStrike" kern="1200" baseline="0">
                      <a:solidFill>
                        <a:srgbClr val="FF0000"/>
                      </a:solidFill>
                      <a:latin typeface="+mn-lt"/>
                      <a:ea typeface="+mn-ea"/>
                      <a:cs typeface="+mn-cs"/>
                    </a:defRPr>
                  </a:pPr>
                  <a:endParaRPr lang="cs-CZ"/>
                </a:p>
              </c:txPr>
              <c:dLblPos val="t"/>
              <c:showLegendKey val="0"/>
              <c:showVal val="1"/>
              <c:showCatName val="0"/>
              <c:showSerName val="0"/>
              <c:showPercent val="0"/>
              <c:showBubbleSize val="0"/>
              <c:extLst>
                <c:ext xmlns:c16="http://schemas.microsoft.com/office/drawing/2014/chart" uri="{C3380CC4-5D6E-409C-BE32-E72D297353CC}">
                  <c16:uniqueId val="{00000002-21DF-4AE3-90FA-FAB93B24987C}"/>
                </c:ext>
              </c:extLst>
            </c:dLbl>
            <c:dLbl>
              <c:idx val="13"/>
              <c:numFmt formatCode="#,##0_ ;[Red]\-#,##0\ " sourceLinked="0"/>
              <c:spPr>
                <a:noFill/>
                <a:ln>
                  <a:noFill/>
                </a:ln>
                <a:effectLst/>
              </c:spPr>
              <c:txPr>
                <a:bodyPr rot="-5400000" spcFirstLastPara="1" vertOverflow="ellipsis" wrap="square" lIns="38100" tIns="19050" rIns="38100" bIns="19050" anchor="ctr" anchorCtr="1">
                  <a:spAutoFit/>
                </a:bodyPr>
                <a:lstStyle/>
                <a:p>
                  <a:pPr>
                    <a:defRPr sz="1000" b="1" i="0" u="none" strike="noStrike" kern="1200" baseline="0">
                      <a:solidFill>
                        <a:srgbClr val="FF0000"/>
                      </a:solidFill>
                      <a:latin typeface="+mn-lt"/>
                      <a:ea typeface="+mn-ea"/>
                      <a:cs typeface="+mn-cs"/>
                    </a:defRPr>
                  </a:pPr>
                  <a:endParaRPr lang="cs-CZ"/>
                </a:p>
              </c:txPr>
              <c:dLblPos val="t"/>
              <c:showLegendKey val="0"/>
              <c:showVal val="1"/>
              <c:showCatName val="0"/>
              <c:showSerName val="0"/>
              <c:showPercent val="0"/>
              <c:showBubbleSize val="0"/>
              <c:extLst>
                <c:ext xmlns:c16="http://schemas.microsoft.com/office/drawing/2014/chart" uri="{C3380CC4-5D6E-409C-BE32-E72D297353CC}">
                  <c16:uniqueId val="{00000003-21DF-4AE3-90FA-FAB93B24987C}"/>
                </c:ext>
              </c:extLst>
            </c:dLbl>
            <c:numFmt formatCode="#,##0_ ;[Red]\-#,##0\ " sourceLinked="0"/>
            <c:spPr>
              <a:noFill/>
              <a:ln>
                <a:noFill/>
              </a:ln>
              <a:effectLst/>
            </c:spPr>
            <c:txPr>
              <a:bodyPr rot="-5400000" spcFirstLastPara="1" vertOverflow="ellipsis" wrap="square" lIns="38100" tIns="19050" rIns="38100" bIns="19050" anchor="ctr" anchorCtr="1">
                <a:spAutoFit/>
              </a:bodyPr>
              <a:lstStyle/>
              <a:p>
                <a:pPr>
                  <a:defRPr sz="1000" b="0" i="0" u="none" strike="noStrike" kern="1200" baseline="0">
                    <a:solidFill>
                      <a:schemeClr val="tx2"/>
                    </a:solidFill>
                    <a:latin typeface="+mn-lt"/>
                    <a:ea typeface="+mn-ea"/>
                    <a:cs typeface="+mn-cs"/>
                  </a:defRPr>
                </a:pPr>
                <a:endParaRPr lang="cs-CZ"/>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Sheet1!$B$1:$P$1</c:f>
              <c:strCache>
                <c:ptCount val="15"/>
                <c:pt idx="0">
                  <c:v>Česká republika</c:v>
                </c:pt>
                <c:pt idx="1">
                  <c:v>Hlavní město Praha</c:v>
                </c:pt>
                <c:pt idx="2">
                  <c:v>Středočeský kraj</c:v>
                </c:pt>
                <c:pt idx="3">
                  <c:v>Jihočeský kraj</c:v>
                </c:pt>
                <c:pt idx="4">
                  <c:v>Plzeňský kraj</c:v>
                </c:pt>
                <c:pt idx="5">
                  <c:v>Karlovarský kraj</c:v>
                </c:pt>
                <c:pt idx="6">
                  <c:v>Ústecký kraj</c:v>
                </c:pt>
                <c:pt idx="7">
                  <c:v>Liberecký kraj</c:v>
                </c:pt>
                <c:pt idx="8">
                  <c:v>Královéhradecký kraj</c:v>
                </c:pt>
                <c:pt idx="9">
                  <c:v>Pardubický kraj</c:v>
                </c:pt>
                <c:pt idx="10">
                  <c:v>Kraj Vysočina</c:v>
                </c:pt>
                <c:pt idx="11">
                  <c:v>Jihomoravský kraj</c:v>
                </c:pt>
                <c:pt idx="12">
                  <c:v>Olomoucký kraj</c:v>
                </c:pt>
                <c:pt idx="13">
                  <c:v>Zlínský kraj</c:v>
                </c:pt>
                <c:pt idx="14">
                  <c:v>Moravskoslezský kraj</c:v>
                </c:pt>
              </c:strCache>
            </c:strRef>
          </c:cat>
          <c:val>
            <c:numRef>
              <c:f>Sheet1!$B$4:$P$4</c:f>
              <c:numCache>
                <c:formatCode>General</c:formatCode>
                <c:ptCount val="15"/>
                <c:pt idx="0">
                  <c:v>34322</c:v>
                </c:pt>
                <c:pt idx="1">
                  <c:v>39812</c:v>
                </c:pt>
                <c:pt idx="2">
                  <c:v>32915</c:v>
                </c:pt>
                <c:pt idx="3">
                  <c:v>32146</c:v>
                </c:pt>
                <c:pt idx="4">
                  <c:v>37050</c:v>
                </c:pt>
                <c:pt idx="5">
                  <c:v>30684</c:v>
                </c:pt>
                <c:pt idx="6">
                  <c:v>31874</c:v>
                </c:pt>
                <c:pt idx="7">
                  <c:v>33252</c:v>
                </c:pt>
                <c:pt idx="8">
                  <c:v>35021</c:v>
                </c:pt>
                <c:pt idx="9">
                  <c:v>29561</c:v>
                </c:pt>
                <c:pt idx="10">
                  <c:v>31658</c:v>
                </c:pt>
                <c:pt idx="11">
                  <c:v>34129</c:v>
                </c:pt>
                <c:pt idx="12">
                  <c:v>34653</c:v>
                </c:pt>
                <c:pt idx="13">
                  <c:v>28812</c:v>
                </c:pt>
                <c:pt idx="14">
                  <c:v>32770</c:v>
                </c:pt>
              </c:numCache>
            </c:numRef>
          </c:val>
          <c:smooth val="0"/>
          <c:extLst>
            <c:ext xmlns:c16="http://schemas.microsoft.com/office/drawing/2014/chart" uri="{C3380CC4-5D6E-409C-BE32-E72D297353CC}">
              <c16:uniqueId val="{00000006-3C0A-409D-9CC5-0EBD8723E615}"/>
            </c:ext>
          </c:extLst>
        </c:ser>
        <c:dLbls>
          <c:showLegendKey val="0"/>
          <c:showVal val="0"/>
          <c:showCatName val="0"/>
          <c:showSerName val="0"/>
          <c:showPercent val="0"/>
          <c:showBubbleSize val="0"/>
        </c:dLbls>
        <c:marker val="1"/>
        <c:smooth val="0"/>
        <c:axId val="867754792"/>
        <c:axId val="867752440"/>
      </c:lineChart>
      <c:lineChart>
        <c:grouping val="standard"/>
        <c:varyColors val="0"/>
        <c:ser>
          <c:idx val="3"/>
          <c:order val="3"/>
          <c:tx>
            <c:strRef>
              <c:f>Sheet1!$A$5</c:f>
              <c:strCache>
                <c:ptCount val="1"/>
                <c:pt idx="0">
                  <c:v>Index změny úvazků 2017/2017</c:v>
                </c:pt>
              </c:strCache>
            </c:strRef>
          </c:tx>
          <c:spPr>
            <a:ln w="28575" cap="rnd">
              <a:solidFill>
                <a:srgbClr val="7F0506"/>
              </a:solidFill>
              <a:round/>
            </a:ln>
            <a:effectLst/>
          </c:spPr>
          <c:marker>
            <c:symbol val="circle"/>
            <c:size val="5"/>
            <c:spPr>
              <a:solidFill>
                <a:srgbClr val="7F0506"/>
              </a:solidFill>
              <a:ln w="9525">
                <a:solidFill>
                  <a:srgbClr val="7F0506"/>
                </a:solidFill>
              </a:ln>
              <a:effectLst/>
            </c:spPr>
          </c:marker>
          <c:dLbls>
            <c:numFmt formatCode="0&quot; &quot;%" sourceLinked="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2"/>
                    </a:solidFill>
                    <a:latin typeface="+mn-lt"/>
                    <a:ea typeface="+mn-ea"/>
                    <a:cs typeface="+mn-cs"/>
                  </a:defRPr>
                </a:pPr>
                <a:endParaRPr lang="cs-CZ"/>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Sheet1!$B$1:$P$1</c:f>
              <c:strCache>
                <c:ptCount val="15"/>
                <c:pt idx="0">
                  <c:v>Česká republika</c:v>
                </c:pt>
                <c:pt idx="1">
                  <c:v>Hlavní město Praha</c:v>
                </c:pt>
                <c:pt idx="2">
                  <c:v>Středočeský kraj</c:v>
                </c:pt>
                <c:pt idx="3">
                  <c:v>Jihočeský kraj</c:v>
                </c:pt>
                <c:pt idx="4">
                  <c:v>Plzeňský kraj</c:v>
                </c:pt>
                <c:pt idx="5">
                  <c:v>Karlovarský kraj</c:v>
                </c:pt>
                <c:pt idx="6">
                  <c:v>Ústecký kraj</c:v>
                </c:pt>
                <c:pt idx="7">
                  <c:v>Liberecký kraj</c:v>
                </c:pt>
                <c:pt idx="8">
                  <c:v>Královéhradecký kraj</c:v>
                </c:pt>
                <c:pt idx="9">
                  <c:v>Pardubický kraj</c:v>
                </c:pt>
                <c:pt idx="10">
                  <c:v>Kraj Vysočina</c:v>
                </c:pt>
                <c:pt idx="11">
                  <c:v>Jihomoravský kraj</c:v>
                </c:pt>
                <c:pt idx="12">
                  <c:v>Olomoucký kraj</c:v>
                </c:pt>
                <c:pt idx="13">
                  <c:v>Zlínský kraj</c:v>
                </c:pt>
                <c:pt idx="14">
                  <c:v>Moravskoslezský kraj</c:v>
                </c:pt>
              </c:strCache>
            </c:strRef>
          </c:cat>
          <c:val>
            <c:numRef>
              <c:f>Sheet1!$B$5:$P$5</c:f>
              <c:numCache>
                <c:formatCode>General</c:formatCode>
                <c:ptCount val="15"/>
                <c:pt idx="0">
                  <c:v>-4.0395858566392717E-2</c:v>
                </c:pt>
                <c:pt idx="1">
                  <c:v>-6.6403371943424716E-2</c:v>
                </c:pt>
                <c:pt idx="2">
                  <c:v>-3.5643716880488396E-2</c:v>
                </c:pt>
                <c:pt idx="3">
                  <c:v>-4.1022425003922613E-2</c:v>
                </c:pt>
                <c:pt idx="4">
                  <c:v>-5.261053974449903E-2</c:v>
                </c:pt>
                <c:pt idx="5">
                  <c:v>-0.10331901035176039</c:v>
                </c:pt>
                <c:pt idx="6">
                  <c:v>-3.2188960781648346E-2</c:v>
                </c:pt>
                <c:pt idx="7">
                  <c:v>-9.0970554400694459E-2</c:v>
                </c:pt>
                <c:pt idx="8">
                  <c:v>-1.753534001315904E-2</c:v>
                </c:pt>
                <c:pt idx="9">
                  <c:v>-4.2648987869743027E-2</c:v>
                </c:pt>
                <c:pt idx="10">
                  <c:v>3.8668171074397684E-2</c:v>
                </c:pt>
                <c:pt idx="11">
                  <c:v>-1.6177733101609304E-2</c:v>
                </c:pt>
                <c:pt idx="12">
                  <c:v>2.8061856945968966E-3</c:v>
                </c:pt>
                <c:pt idx="13">
                  <c:v>-3.9594219826164845E-2</c:v>
                </c:pt>
                <c:pt idx="14">
                  <c:v>-6.140077754553197E-2</c:v>
                </c:pt>
              </c:numCache>
            </c:numRef>
          </c:val>
          <c:smooth val="0"/>
          <c:extLst>
            <c:ext xmlns:c16="http://schemas.microsoft.com/office/drawing/2014/chart" uri="{C3380CC4-5D6E-409C-BE32-E72D297353CC}">
              <c16:uniqueId val="{00000007-3C0A-409D-9CC5-0EBD8723E615}"/>
            </c:ext>
          </c:extLst>
        </c:ser>
        <c:dLbls>
          <c:showLegendKey val="0"/>
          <c:showVal val="0"/>
          <c:showCatName val="0"/>
          <c:showSerName val="0"/>
          <c:showPercent val="0"/>
          <c:showBubbleSize val="0"/>
        </c:dLbls>
        <c:marker val="1"/>
        <c:smooth val="0"/>
        <c:axId val="867755184"/>
        <c:axId val="867759888"/>
      </c:lineChart>
      <c:catAx>
        <c:axId val="867754792"/>
        <c:scaling>
          <c:orientation val="minMax"/>
        </c:scaling>
        <c:delete val="0"/>
        <c:axPos val="b"/>
        <c:majorGridlines>
          <c:spPr>
            <a:ln w="9525" cap="flat" cmpd="sng" algn="ctr">
              <a:solidFill>
                <a:schemeClr val="tx1">
                  <a:lumMod val="15000"/>
                  <a:lumOff val="85000"/>
                </a:schemeClr>
              </a:solidFill>
              <a:round/>
            </a:ln>
            <a:effectLst/>
          </c:spPr>
        </c:majorGridlines>
        <c:title>
          <c:tx>
            <c:rich>
              <a:bodyPr/>
              <a:lstStyle/>
              <a:p>
                <a:pPr>
                  <a:defRPr>
                    <a:solidFill>
                      <a:schemeClr val="tx1"/>
                    </a:solidFill>
                  </a:defRPr>
                </a:pPr>
                <a:r>
                  <a:rPr lang="cs-CZ" dirty="0">
                    <a:solidFill>
                      <a:schemeClr val="tx1"/>
                    </a:solidFill>
                  </a:rPr>
                  <a:t>Kraj</a:t>
                </a:r>
              </a:p>
            </c:rich>
          </c:tx>
          <c:overlay val="0"/>
        </c:title>
        <c:numFmt formatCode="General" sourceLinked="1"/>
        <c:majorTickMark val="out"/>
        <c:minorTickMark val="none"/>
        <c:tickLblPos val="nextTo"/>
        <c:spPr>
          <a:noFill/>
          <a:ln w="9525" cap="flat" cmpd="sng" algn="ctr">
            <a:solidFill>
              <a:schemeClr val="accent6">
                <a:lumMod val="10000"/>
              </a:schemeClr>
            </a:solidFill>
            <a:round/>
          </a:ln>
          <a:effectLst/>
        </c:spPr>
        <c:txPr>
          <a:bodyPr rot="-2700000" spcFirstLastPara="1" vertOverflow="ellipsis" wrap="square" anchor="ctr" anchorCtr="1"/>
          <a:lstStyle/>
          <a:p>
            <a:pPr>
              <a:defRPr sz="1000" b="0" i="0" u="none" strike="noStrike" kern="1200" baseline="0">
                <a:solidFill>
                  <a:schemeClr val="tx1"/>
                </a:solidFill>
                <a:latin typeface="+mn-lt"/>
                <a:ea typeface="+mn-ea"/>
                <a:cs typeface="+mn-cs"/>
              </a:defRPr>
            </a:pPr>
            <a:endParaRPr lang="cs-CZ"/>
          </a:p>
        </c:txPr>
        <c:crossAx val="867752440"/>
        <c:crosses val="autoZero"/>
        <c:auto val="1"/>
        <c:lblAlgn val="ctr"/>
        <c:lblOffset val="100"/>
        <c:tickLblSkip val="1"/>
        <c:noMultiLvlLbl val="0"/>
      </c:catAx>
      <c:valAx>
        <c:axId val="867752440"/>
        <c:scaling>
          <c:orientation val="minMax"/>
        </c:scaling>
        <c:delete val="0"/>
        <c:axPos val="l"/>
        <c:majorGridlines>
          <c:spPr>
            <a:ln w="9525" cap="flat" cmpd="sng" algn="ctr">
              <a:solidFill>
                <a:schemeClr val="tx1">
                  <a:lumMod val="15000"/>
                  <a:lumOff val="85000"/>
                </a:schemeClr>
              </a:solidFill>
              <a:round/>
            </a:ln>
            <a:effectLst/>
          </c:spPr>
        </c:majorGridlines>
        <c:title>
          <c:tx>
            <c:rich>
              <a:bodyPr/>
              <a:lstStyle/>
              <a:p>
                <a:pPr>
                  <a:defRPr>
                    <a:solidFill>
                      <a:schemeClr val="tx1"/>
                    </a:solidFill>
                  </a:defRPr>
                </a:pPr>
                <a:r>
                  <a:rPr lang="cs-CZ" dirty="0">
                    <a:solidFill>
                      <a:schemeClr val="tx1"/>
                    </a:solidFill>
                  </a:rPr>
                  <a:t>Kč</a:t>
                </a:r>
              </a:p>
            </c:rich>
          </c:tx>
          <c:overlay val="0"/>
        </c:title>
        <c:numFmt formatCode="#,##0" sourceLinked="0"/>
        <c:majorTickMark val="none"/>
        <c:minorTickMark val="none"/>
        <c:tickLblPos val="nextTo"/>
        <c:spPr>
          <a:noFill/>
          <a:ln>
            <a:solidFill>
              <a:schemeClr val="accent6">
                <a:lumMod val="10000"/>
              </a:schemeClr>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867754792"/>
        <c:crosses val="autoZero"/>
        <c:crossBetween val="between"/>
      </c:valAx>
      <c:valAx>
        <c:axId val="867759888"/>
        <c:scaling>
          <c:orientation val="minMax"/>
          <c:max val="0.12000000000000002"/>
          <c:min val="-0.12000000000000002"/>
        </c:scaling>
        <c:delete val="0"/>
        <c:axPos val="r"/>
        <c:title>
          <c:tx>
            <c:rich>
              <a:bodyPr/>
              <a:lstStyle/>
              <a:p>
                <a:pPr>
                  <a:defRPr>
                    <a:solidFill>
                      <a:schemeClr val="tx1"/>
                    </a:solidFill>
                  </a:defRPr>
                </a:pPr>
                <a:r>
                  <a:rPr lang="cs-CZ" dirty="0">
                    <a:solidFill>
                      <a:schemeClr val="tx1"/>
                    </a:solidFill>
                  </a:rPr>
                  <a:t>%</a:t>
                </a:r>
              </a:p>
            </c:rich>
          </c:tx>
          <c:overlay val="0"/>
        </c:title>
        <c:numFmt formatCode="0&quot; &quot;%" sourceLinked="0"/>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cs-CZ"/>
          </a:p>
        </c:txPr>
        <c:crossAx val="867755184"/>
        <c:crosses val="max"/>
        <c:crossBetween val="between"/>
        <c:majorUnit val="4.0000000000000022E-2"/>
      </c:valAx>
      <c:catAx>
        <c:axId val="867755184"/>
        <c:scaling>
          <c:orientation val="minMax"/>
        </c:scaling>
        <c:delete val="1"/>
        <c:axPos val="b"/>
        <c:numFmt formatCode="General" sourceLinked="1"/>
        <c:majorTickMark val="out"/>
        <c:minorTickMark val="none"/>
        <c:tickLblPos val="none"/>
        <c:crossAx val="867759888"/>
        <c:crosses val="autoZero"/>
        <c:auto val="1"/>
        <c:lblAlgn val="ctr"/>
        <c:lblOffset val="100"/>
        <c:noMultiLvlLbl val="0"/>
      </c:catAx>
      <c:spPr>
        <a:noFill/>
        <a:ln>
          <a:noFill/>
        </a:ln>
        <a:effectLst/>
      </c:spPr>
    </c:plotArea>
    <c:legend>
      <c:legendPos val="b"/>
      <c:legendEntry>
        <c:idx val="0"/>
        <c:delete val="1"/>
      </c:legendEntry>
      <c:overlay val="0"/>
      <c:txPr>
        <a:bodyPr/>
        <a:lstStyle/>
        <a:p>
          <a:pPr>
            <a:defRPr sz="1000">
              <a:solidFill>
                <a:schemeClr val="tx1"/>
              </a:solidFill>
            </a:defRPr>
          </a:pPr>
          <a:endParaRPr lang="cs-CZ"/>
        </a:p>
      </c:txPr>
    </c:legend>
    <c:plotVisOnly val="1"/>
    <c:dispBlanksAs val="zero"/>
    <c:showDLblsOverMax val="0"/>
  </c:chart>
  <c:spPr>
    <a:noFill/>
    <a:ln>
      <a:noFill/>
    </a:ln>
    <a:effectLst/>
  </c:spPr>
  <c:txPr>
    <a:bodyPr rot="2700000"/>
    <a:lstStyle/>
    <a:p>
      <a:pPr>
        <a:defRPr sz="1100">
          <a:solidFill>
            <a:schemeClr val="tx2"/>
          </a:solidFill>
        </a:defRPr>
      </a:pPr>
      <a:endParaRPr lang="cs-CZ"/>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074829931972789"/>
          <c:y val="5.9782608695652176E-2"/>
          <c:w val="0.85204081632653061"/>
          <c:h val="0.85869565217391308"/>
        </c:manualLayout>
      </c:layout>
      <c:scatterChart>
        <c:scatterStyle val="lineMarker"/>
        <c:varyColors val="0"/>
        <c:ser>
          <c:idx val="5"/>
          <c:order val="0"/>
          <c:tx>
            <c:strRef>
              <c:f>Sheet1!$B$1</c:f>
              <c:strCache>
                <c:ptCount val="1"/>
                <c:pt idx="0">
                  <c:v>1999–2004</c:v>
                </c:pt>
              </c:strCache>
            </c:strRef>
          </c:tx>
          <c:spPr>
            <a:ln w="25400">
              <a:solidFill>
                <a:srgbClr val="7F0506"/>
              </a:solidFill>
              <a:prstDash val="solid"/>
            </a:ln>
          </c:spPr>
          <c:marker>
            <c:symbol val="diamond"/>
            <c:size val="8"/>
            <c:spPr>
              <a:solidFill>
                <a:srgbClr val="7F0506"/>
              </a:solidFill>
              <a:ln>
                <a:solidFill>
                  <a:srgbClr val="7F0506"/>
                </a:solidFill>
                <a:prstDash val="solid"/>
              </a:ln>
            </c:spPr>
          </c:marker>
          <c:xVal>
            <c:numRef>
              <c:f>Sheet1!$A$2:$A$7</c:f>
              <c:numCache>
                <c:formatCode>General</c:formatCode>
                <c:ptCount val="6"/>
                <c:pt idx="0">
                  <c:v>0</c:v>
                </c:pt>
                <c:pt idx="1">
                  <c:v>1</c:v>
                </c:pt>
                <c:pt idx="2">
                  <c:v>2</c:v>
                </c:pt>
                <c:pt idx="3">
                  <c:v>3</c:v>
                </c:pt>
                <c:pt idx="4">
                  <c:v>4</c:v>
                </c:pt>
                <c:pt idx="5">
                  <c:v>5</c:v>
                </c:pt>
              </c:numCache>
            </c:numRef>
          </c:xVal>
          <c:yVal>
            <c:numRef>
              <c:f>Sheet1!$B$2:$B$7</c:f>
              <c:numCache>
                <c:formatCode>General</c:formatCode>
                <c:ptCount val="6"/>
                <c:pt idx="0">
                  <c:v>1</c:v>
                </c:pt>
                <c:pt idx="1">
                  <c:v>0.91490000000000005</c:v>
                </c:pt>
                <c:pt idx="2">
                  <c:v>0.86150000000000004</c:v>
                </c:pt>
                <c:pt idx="3">
                  <c:v>0.83160000000000001</c:v>
                </c:pt>
                <c:pt idx="4">
                  <c:v>0.81120000000000003</c:v>
                </c:pt>
                <c:pt idx="5">
                  <c:v>0.80330000000000001</c:v>
                </c:pt>
              </c:numCache>
            </c:numRef>
          </c:yVal>
          <c:smooth val="0"/>
          <c:extLst>
            <c:ext xmlns:c16="http://schemas.microsoft.com/office/drawing/2014/chart" uri="{C3380CC4-5D6E-409C-BE32-E72D297353CC}">
              <c16:uniqueId val="{00000000-DD7D-400F-A3B2-0777ADE59BDB}"/>
            </c:ext>
          </c:extLst>
        </c:ser>
        <c:ser>
          <c:idx val="0"/>
          <c:order val="1"/>
          <c:tx>
            <c:strRef>
              <c:f>Sheet1!$C$1</c:f>
              <c:strCache>
                <c:ptCount val="1"/>
                <c:pt idx="0">
                  <c:v>2005–2010</c:v>
                </c:pt>
              </c:strCache>
            </c:strRef>
          </c:tx>
          <c:spPr>
            <a:ln w="25400">
              <a:solidFill>
                <a:srgbClr val="DA2128"/>
              </a:solidFill>
              <a:prstDash val="solid"/>
            </a:ln>
          </c:spPr>
          <c:marker>
            <c:symbol val="diamond"/>
            <c:size val="8"/>
            <c:spPr>
              <a:solidFill>
                <a:srgbClr val="DA2128"/>
              </a:solidFill>
              <a:ln>
                <a:solidFill>
                  <a:srgbClr val="DA2128"/>
                </a:solidFill>
                <a:prstDash val="solid"/>
              </a:ln>
            </c:spPr>
          </c:marker>
          <c:xVal>
            <c:numRef>
              <c:f>Sheet1!$A$2:$A$7</c:f>
              <c:numCache>
                <c:formatCode>General</c:formatCode>
                <c:ptCount val="6"/>
                <c:pt idx="0">
                  <c:v>0</c:v>
                </c:pt>
                <c:pt idx="1">
                  <c:v>1</c:v>
                </c:pt>
                <c:pt idx="2">
                  <c:v>2</c:v>
                </c:pt>
                <c:pt idx="3">
                  <c:v>3</c:v>
                </c:pt>
                <c:pt idx="4">
                  <c:v>4</c:v>
                </c:pt>
                <c:pt idx="5">
                  <c:v>5</c:v>
                </c:pt>
              </c:numCache>
            </c:numRef>
          </c:xVal>
          <c:yVal>
            <c:numRef>
              <c:f>Sheet1!$C$2:$C$7</c:f>
              <c:numCache>
                <c:formatCode>General</c:formatCode>
                <c:ptCount val="6"/>
                <c:pt idx="0">
                  <c:v>1</c:v>
                </c:pt>
                <c:pt idx="1">
                  <c:v>0.93089999999999995</c:v>
                </c:pt>
                <c:pt idx="2">
                  <c:v>0.88829999999999998</c:v>
                </c:pt>
                <c:pt idx="3">
                  <c:v>0.86370000000000002</c:v>
                </c:pt>
                <c:pt idx="4">
                  <c:v>0.84550000000000003</c:v>
                </c:pt>
                <c:pt idx="5">
                  <c:v>0.83599999999999997</c:v>
                </c:pt>
              </c:numCache>
            </c:numRef>
          </c:yVal>
          <c:smooth val="0"/>
          <c:extLst>
            <c:ext xmlns:c16="http://schemas.microsoft.com/office/drawing/2014/chart" uri="{C3380CC4-5D6E-409C-BE32-E72D297353CC}">
              <c16:uniqueId val="{00000001-DD7D-400F-A3B2-0777ADE59BDB}"/>
            </c:ext>
          </c:extLst>
        </c:ser>
        <c:ser>
          <c:idx val="1"/>
          <c:order val="2"/>
          <c:tx>
            <c:strRef>
              <c:f>Sheet1!$D$1</c:f>
              <c:strCache>
                <c:ptCount val="1"/>
                <c:pt idx="0">
                  <c:v>2011–2016</c:v>
                </c:pt>
              </c:strCache>
            </c:strRef>
          </c:tx>
          <c:spPr>
            <a:ln w="25400">
              <a:solidFill>
                <a:srgbClr val="FFC000"/>
              </a:solidFill>
              <a:prstDash val="solid"/>
            </a:ln>
          </c:spPr>
          <c:marker>
            <c:symbol val="diamond"/>
            <c:size val="8"/>
            <c:spPr>
              <a:solidFill>
                <a:srgbClr val="FFC000"/>
              </a:solidFill>
              <a:ln>
                <a:solidFill>
                  <a:srgbClr val="FFC000"/>
                </a:solidFill>
                <a:prstDash val="solid"/>
              </a:ln>
            </c:spPr>
          </c:marker>
          <c:xVal>
            <c:numRef>
              <c:f>Sheet1!$A$2:$A$7</c:f>
              <c:numCache>
                <c:formatCode>General</c:formatCode>
                <c:ptCount val="6"/>
                <c:pt idx="0">
                  <c:v>0</c:v>
                </c:pt>
                <c:pt idx="1">
                  <c:v>1</c:v>
                </c:pt>
                <c:pt idx="2">
                  <c:v>2</c:v>
                </c:pt>
                <c:pt idx="3">
                  <c:v>3</c:v>
                </c:pt>
                <c:pt idx="4">
                  <c:v>4</c:v>
                </c:pt>
                <c:pt idx="5">
                  <c:v>5</c:v>
                </c:pt>
              </c:numCache>
            </c:numRef>
          </c:xVal>
          <c:yVal>
            <c:numRef>
              <c:f>Sheet1!$D$2:$D$7</c:f>
              <c:numCache>
                <c:formatCode>General</c:formatCode>
                <c:ptCount val="6"/>
                <c:pt idx="0">
                  <c:v>1</c:v>
                </c:pt>
                <c:pt idx="1">
                  <c:v>0.95009999999999994</c:v>
                </c:pt>
                <c:pt idx="2">
                  <c:v>0.91220000000000001</c:v>
                </c:pt>
                <c:pt idx="3">
                  <c:v>0.8931</c:v>
                </c:pt>
                <c:pt idx="4">
                  <c:v>0.88319999999999999</c:v>
                </c:pt>
                <c:pt idx="5">
                  <c:v>0.87519999999999998</c:v>
                </c:pt>
              </c:numCache>
            </c:numRef>
          </c:yVal>
          <c:smooth val="0"/>
          <c:extLst>
            <c:ext xmlns:c16="http://schemas.microsoft.com/office/drawing/2014/chart" uri="{C3380CC4-5D6E-409C-BE32-E72D297353CC}">
              <c16:uniqueId val="{00000002-DD7D-400F-A3B2-0777ADE59BDB}"/>
            </c:ext>
          </c:extLst>
        </c:ser>
        <c:dLbls>
          <c:showLegendKey val="0"/>
          <c:showVal val="0"/>
          <c:showCatName val="0"/>
          <c:showSerName val="0"/>
          <c:showPercent val="0"/>
          <c:showBubbleSize val="0"/>
        </c:dLbls>
        <c:axId val="867770472"/>
        <c:axId val="867774392"/>
      </c:scatterChart>
      <c:valAx>
        <c:axId val="867770472"/>
        <c:scaling>
          <c:orientation val="minMax"/>
          <c:max val="5"/>
          <c:min val="0"/>
        </c:scaling>
        <c:delete val="0"/>
        <c:axPos val="b"/>
        <c:numFmt formatCode="General" sourceLinked="1"/>
        <c:majorTickMark val="out"/>
        <c:minorTickMark val="none"/>
        <c:tickLblPos val="nextTo"/>
        <c:spPr>
          <a:ln w="3175">
            <a:solidFill>
              <a:schemeClr val="tx1"/>
            </a:solidFill>
            <a:prstDash val="solid"/>
          </a:ln>
        </c:spPr>
        <c:txPr>
          <a:bodyPr rot="0" vert="horz"/>
          <a:lstStyle/>
          <a:p>
            <a:pPr>
              <a:defRPr sz="1400">
                <a:solidFill>
                  <a:schemeClr val="tx1"/>
                </a:solidFill>
                <a:latin typeface="+mn-lt"/>
              </a:defRPr>
            </a:pPr>
            <a:endParaRPr lang="cs-CZ"/>
          </a:p>
        </c:txPr>
        <c:crossAx val="867774392"/>
        <c:crosses val="autoZero"/>
        <c:crossBetween val="midCat"/>
        <c:majorUnit val="1"/>
      </c:valAx>
      <c:valAx>
        <c:axId val="867774392"/>
        <c:scaling>
          <c:orientation val="minMax"/>
          <c:max val="1"/>
        </c:scaling>
        <c:delete val="0"/>
        <c:axPos val="l"/>
        <c:numFmt formatCode="#,##0\ %" sourceLinked="0"/>
        <c:majorTickMark val="out"/>
        <c:minorTickMark val="none"/>
        <c:tickLblPos val="nextTo"/>
        <c:spPr>
          <a:ln w="3175">
            <a:solidFill>
              <a:schemeClr val="tx1"/>
            </a:solidFill>
            <a:prstDash val="solid"/>
          </a:ln>
        </c:spPr>
        <c:txPr>
          <a:bodyPr rot="0" vert="horz"/>
          <a:lstStyle/>
          <a:p>
            <a:pPr>
              <a:defRPr sz="1400">
                <a:solidFill>
                  <a:schemeClr val="tx1"/>
                </a:solidFill>
                <a:latin typeface="+mn-lt"/>
              </a:defRPr>
            </a:pPr>
            <a:endParaRPr lang="cs-CZ"/>
          </a:p>
        </c:txPr>
        <c:crossAx val="867770472"/>
        <c:crosses val="autoZero"/>
        <c:crossBetween val="midCat"/>
        <c:majorUnit val="0.2"/>
      </c:valAx>
      <c:spPr>
        <a:noFill/>
        <a:ln w="25590">
          <a:noFill/>
        </a:ln>
      </c:spPr>
    </c:plotArea>
    <c:plotVisOnly val="1"/>
    <c:dispBlanksAs val="gap"/>
    <c:showDLblsOverMax val="0"/>
  </c:chart>
  <c:spPr>
    <a:noFill/>
    <a:ln>
      <a:noFill/>
    </a:ln>
  </c:spPr>
  <c:txPr>
    <a:bodyPr/>
    <a:lstStyle/>
    <a:p>
      <a:pPr algn="ctr">
        <a:defRPr lang="cs-CZ" sz="1000" b="0" i="0" u="none" strike="noStrike" kern="1200" baseline="0">
          <a:solidFill>
            <a:srgbClr val="5F5F5F"/>
          </a:solidFill>
          <a:latin typeface="Arial"/>
          <a:ea typeface="Arial"/>
          <a:cs typeface="Arial"/>
        </a:defRPr>
      </a:pPr>
      <a:endParaRPr lang="cs-CZ"/>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solidFill>
                <a:latin typeface="+mn-lt"/>
                <a:ea typeface="+mn-ea"/>
                <a:cs typeface="+mn-cs"/>
              </a:defRPr>
            </a:pPr>
            <a:r>
              <a:rPr lang="cs-CZ" sz="1200" b="1" dirty="0">
                <a:solidFill>
                  <a:schemeClr val="tx1"/>
                </a:solidFill>
              </a:rPr>
              <a:t>Přežití</a:t>
            </a:r>
            <a:r>
              <a:rPr lang="cs-CZ" sz="1200" b="1" baseline="0" dirty="0">
                <a:solidFill>
                  <a:schemeClr val="tx1"/>
                </a:solidFill>
              </a:rPr>
              <a:t> onkologických pacientů v Evropě v období 2000–2007</a:t>
            </a:r>
            <a:endParaRPr lang="cs-CZ" sz="1200" b="1" dirty="0">
              <a:solidFill>
                <a:schemeClr val="tx1"/>
              </a:solidFill>
            </a:endParaRPr>
          </a:p>
        </c:rich>
      </c:tx>
      <c:overlay val="0"/>
      <c:spPr>
        <a:noFill/>
        <a:ln>
          <a:noFill/>
        </a:ln>
        <a:effectLst/>
      </c:spPr>
      <c:txPr>
        <a:bodyPr rot="0" spcFirstLastPara="1" vertOverflow="ellipsis" vert="horz" wrap="square" anchor="ctr" anchorCtr="1"/>
        <a:lstStyle/>
        <a:p>
          <a:pPr>
            <a:defRPr sz="1200" b="0" i="0" u="none" strike="noStrike" kern="1200" spc="0" baseline="0">
              <a:solidFill>
                <a:schemeClr val="tx1"/>
              </a:solidFill>
              <a:latin typeface="+mn-lt"/>
              <a:ea typeface="+mn-ea"/>
              <a:cs typeface="+mn-cs"/>
            </a:defRPr>
          </a:pPr>
          <a:endParaRPr lang="cs-CZ"/>
        </a:p>
      </c:txPr>
    </c:title>
    <c:autoTitleDeleted val="0"/>
    <c:plotArea>
      <c:layout/>
      <c:lineChart>
        <c:grouping val="standard"/>
        <c:varyColors val="0"/>
        <c:ser>
          <c:idx val="0"/>
          <c:order val="0"/>
          <c:tx>
            <c:strRef>
              <c:f>List1!$B$1</c:f>
              <c:strCache>
                <c:ptCount val="1"/>
                <c:pt idx="0">
                  <c:v>Česká republika</c:v>
                </c:pt>
              </c:strCache>
            </c:strRef>
          </c:tx>
          <c:spPr>
            <a:ln w="28575" cap="rnd">
              <a:noFill/>
              <a:round/>
            </a:ln>
            <a:effectLst/>
          </c:spPr>
          <c:marker>
            <c:symbol val="circle"/>
            <c:size val="6"/>
            <c:spPr>
              <a:solidFill>
                <a:srgbClr val="7F0506"/>
              </a:solidFill>
              <a:ln w="9525">
                <a:solidFill>
                  <a:srgbClr val="7F0506"/>
                </a:solidFill>
              </a:ln>
              <a:effectLst/>
            </c:spPr>
          </c:marker>
          <c:errBars>
            <c:errDir val="y"/>
            <c:errBarType val="both"/>
            <c:errValType val="cust"/>
            <c:noEndCap val="0"/>
            <c:plus>
              <c:numRef>
                <c:f>List1!$H$2:$H$19</c:f>
                <c:numCache>
                  <c:formatCode>General</c:formatCode>
                  <c:ptCount val="18"/>
                  <c:pt idx="0">
                    <c:v>3.6000000000000085</c:v>
                  </c:pt>
                  <c:pt idx="1">
                    <c:v>1.5</c:v>
                  </c:pt>
                  <c:pt idx="2">
                    <c:v>1</c:v>
                  </c:pt>
                  <c:pt idx="3">
                    <c:v>0.69999999999998863</c:v>
                  </c:pt>
                  <c:pt idx="4">
                    <c:v>1.0999999999999943</c:v>
                  </c:pt>
                  <c:pt idx="5">
                    <c:v>1</c:v>
                  </c:pt>
                  <c:pt idx="6">
                    <c:v>1.2999999999999972</c:v>
                  </c:pt>
                  <c:pt idx="7">
                    <c:v>1</c:v>
                  </c:pt>
                  <c:pt idx="8">
                    <c:v>3</c:v>
                  </c:pt>
                  <c:pt idx="9">
                    <c:v>0.79999999999999716</c:v>
                  </c:pt>
                  <c:pt idx="10">
                    <c:v>2.2999999999999972</c:v>
                  </c:pt>
                  <c:pt idx="11">
                    <c:v>1.3000000000000043</c:v>
                  </c:pt>
                  <c:pt idx="12">
                    <c:v>0.89999999999999858</c:v>
                  </c:pt>
                  <c:pt idx="13">
                    <c:v>1.2999999999999989</c:v>
                  </c:pt>
                  <c:pt idx="14">
                    <c:v>0.40000000000000036</c:v>
                  </c:pt>
                  <c:pt idx="15">
                    <c:v>1.5999999999999996</c:v>
                  </c:pt>
                  <c:pt idx="16">
                    <c:v>1.1000000000000005</c:v>
                  </c:pt>
                  <c:pt idx="17">
                    <c:v>0.60000000000000053</c:v>
                  </c:pt>
                </c:numCache>
              </c:numRef>
            </c:plus>
            <c:minus>
              <c:numRef>
                <c:f>List1!$G$2:$G$19</c:f>
                <c:numCache>
                  <c:formatCode>General</c:formatCode>
                  <c:ptCount val="18"/>
                  <c:pt idx="0">
                    <c:v>3.5</c:v>
                  </c:pt>
                  <c:pt idx="1">
                    <c:v>1.5</c:v>
                  </c:pt>
                  <c:pt idx="2">
                    <c:v>1.0999999999999943</c:v>
                  </c:pt>
                  <c:pt idx="3">
                    <c:v>0.70000000000000284</c:v>
                  </c:pt>
                  <c:pt idx="4">
                    <c:v>1.2000000000000028</c:v>
                  </c:pt>
                  <c:pt idx="5">
                    <c:v>1</c:v>
                  </c:pt>
                  <c:pt idx="6">
                    <c:v>1.2999999999999972</c:v>
                  </c:pt>
                  <c:pt idx="7">
                    <c:v>1</c:v>
                  </c:pt>
                  <c:pt idx="8">
                    <c:v>2.8000000000000043</c:v>
                  </c:pt>
                  <c:pt idx="9">
                    <c:v>0.70000000000000284</c:v>
                  </c:pt>
                  <c:pt idx="10">
                    <c:v>2.2000000000000028</c:v>
                  </c:pt>
                  <c:pt idx="11">
                    <c:v>1.1999999999999957</c:v>
                  </c:pt>
                  <c:pt idx="12">
                    <c:v>1</c:v>
                  </c:pt>
                  <c:pt idx="13">
                    <c:v>1.0999999999999996</c:v>
                  </c:pt>
                  <c:pt idx="14">
                    <c:v>0.40000000000000036</c:v>
                  </c:pt>
                  <c:pt idx="15">
                    <c:v>1.4000000000000004</c:v>
                  </c:pt>
                  <c:pt idx="16">
                    <c:v>0.89999999999999947</c:v>
                  </c:pt>
                  <c:pt idx="17">
                    <c:v>0.59999999999999964</c:v>
                  </c:pt>
                </c:numCache>
              </c:numRef>
            </c:minus>
            <c:spPr>
              <a:noFill/>
              <a:ln w="9525" cap="flat" cmpd="sng" algn="ctr">
                <a:solidFill>
                  <a:schemeClr val="tx1">
                    <a:lumMod val="65000"/>
                    <a:lumOff val="35000"/>
                  </a:schemeClr>
                </a:solidFill>
                <a:round/>
              </a:ln>
              <a:effectLst/>
            </c:spPr>
          </c:errBars>
          <c:cat>
            <c:strRef>
              <c:f>List1!$A$2:$A$19</c:f>
              <c:strCache>
                <c:ptCount val="18"/>
                <c:pt idx="0">
                  <c:v>ZN varlete</c:v>
                </c:pt>
                <c:pt idx="1">
                  <c:v>ZN štítné žlázy</c:v>
                </c:pt>
                <c:pt idx="2">
                  <c:v>ZN prostaty</c:v>
                </c:pt>
                <c:pt idx="3">
                  <c:v>ZN prsu</c:v>
                </c:pt>
                <c:pt idx="4">
                  <c:v>ZN těla děložního</c:v>
                </c:pt>
                <c:pt idx="5">
                  <c:v>ZN močového měchýře</c:v>
                </c:pt>
                <c:pt idx="6">
                  <c:v>ZN hrdla děložního</c:v>
                </c:pt>
                <c:pt idx="7">
                  <c:v>ZN ledviny</c:v>
                </c:pt>
                <c:pt idx="8">
                  <c:v>ZN hrtanu</c:v>
                </c:pt>
                <c:pt idx="9">
                  <c:v>ZN tlustého střeva</c:v>
                </c:pt>
                <c:pt idx="10">
                  <c:v>ZN hlavy a krku</c:v>
                </c:pt>
                <c:pt idx="11">
                  <c:v>ZN vaječníku</c:v>
                </c:pt>
                <c:pt idx="12">
                  <c:v>ZN žaludku</c:v>
                </c:pt>
                <c:pt idx="13">
                  <c:v>ZN žlučníku a žluč. cest</c:v>
                </c:pt>
                <c:pt idx="14">
                  <c:v>ZN průdušnice a plíce</c:v>
                </c:pt>
                <c:pt idx="15">
                  <c:v>ZN jícnu</c:v>
                </c:pt>
                <c:pt idx="16">
                  <c:v>ZN jater a intrahep. žluč. cest</c:v>
                </c:pt>
                <c:pt idx="17">
                  <c:v>ZN slinivky břišní</c:v>
                </c:pt>
              </c:strCache>
            </c:strRef>
          </c:cat>
          <c:val>
            <c:numRef>
              <c:f>List1!$B$2:$B$19</c:f>
              <c:numCache>
                <c:formatCode>General</c:formatCode>
                <c:ptCount val="18"/>
                <c:pt idx="0">
                  <c:v>84.1</c:v>
                </c:pt>
                <c:pt idx="1">
                  <c:v>88.6</c:v>
                </c:pt>
                <c:pt idx="2">
                  <c:v>78.099999999999994</c:v>
                </c:pt>
                <c:pt idx="3">
                  <c:v>77.900000000000006</c:v>
                </c:pt>
                <c:pt idx="4">
                  <c:v>76.900000000000006</c:v>
                </c:pt>
                <c:pt idx="5">
                  <c:v>70.8</c:v>
                </c:pt>
                <c:pt idx="6">
                  <c:v>63</c:v>
                </c:pt>
                <c:pt idx="7">
                  <c:v>59.9</c:v>
                </c:pt>
                <c:pt idx="8">
                  <c:v>50.7</c:v>
                </c:pt>
                <c:pt idx="9">
                  <c:v>52.5</c:v>
                </c:pt>
                <c:pt idx="10">
                  <c:v>38.6</c:v>
                </c:pt>
                <c:pt idx="11">
                  <c:v>36.299999999999997</c:v>
                </c:pt>
                <c:pt idx="12">
                  <c:v>22.1</c:v>
                </c:pt>
                <c:pt idx="13">
                  <c:v>12.9</c:v>
                </c:pt>
                <c:pt idx="14">
                  <c:v>11.5</c:v>
                </c:pt>
                <c:pt idx="15">
                  <c:v>10.6</c:v>
                </c:pt>
                <c:pt idx="16">
                  <c:v>5.8</c:v>
                </c:pt>
                <c:pt idx="17">
                  <c:v>5.6</c:v>
                </c:pt>
              </c:numCache>
            </c:numRef>
          </c:val>
          <c:smooth val="0"/>
          <c:extLst>
            <c:ext xmlns:c16="http://schemas.microsoft.com/office/drawing/2014/chart" uri="{C3380CC4-5D6E-409C-BE32-E72D297353CC}">
              <c16:uniqueId val="{00000000-1319-428A-A9C2-E572DFD9217E}"/>
            </c:ext>
          </c:extLst>
        </c:ser>
        <c:ser>
          <c:idx val="1"/>
          <c:order val="1"/>
          <c:tx>
            <c:strRef>
              <c:f>List1!$C$1</c:f>
              <c:strCache>
                <c:ptCount val="1"/>
                <c:pt idx="0">
                  <c:v>Země východní Evropy</c:v>
                </c:pt>
              </c:strCache>
            </c:strRef>
          </c:tx>
          <c:spPr>
            <a:ln w="28575" cap="rnd">
              <a:noFill/>
              <a:round/>
            </a:ln>
            <a:effectLst/>
          </c:spPr>
          <c:marker>
            <c:symbol val="triangle"/>
            <c:size val="6"/>
            <c:spPr>
              <a:solidFill>
                <a:srgbClr val="FFC000"/>
              </a:solidFill>
              <a:ln w="9525">
                <a:solidFill>
                  <a:srgbClr val="FFC000"/>
                </a:solidFill>
              </a:ln>
              <a:effectLst/>
            </c:spPr>
          </c:marker>
          <c:cat>
            <c:strRef>
              <c:f>List1!$A$2:$A$19</c:f>
              <c:strCache>
                <c:ptCount val="18"/>
                <c:pt idx="0">
                  <c:v>ZN varlete</c:v>
                </c:pt>
                <c:pt idx="1">
                  <c:v>ZN štítné žlázy</c:v>
                </c:pt>
                <c:pt idx="2">
                  <c:v>ZN prostaty</c:v>
                </c:pt>
                <c:pt idx="3">
                  <c:v>ZN prsu</c:v>
                </c:pt>
                <c:pt idx="4">
                  <c:v>ZN těla děložního</c:v>
                </c:pt>
                <c:pt idx="5">
                  <c:v>ZN močového měchýře</c:v>
                </c:pt>
                <c:pt idx="6">
                  <c:v>ZN hrdla děložního</c:v>
                </c:pt>
                <c:pt idx="7">
                  <c:v>ZN ledviny</c:v>
                </c:pt>
                <c:pt idx="8">
                  <c:v>ZN hrtanu</c:v>
                </c:pt>
                <c:pt idx="9">
                  <c:v>ZN tlustého střeva</c:v>
                </c:pt>
                <c:pt idx="10">
                  <c:v>ZN hlavy a krku</c:v>
                </c:pt>
                <c:pt idx="11">
                  <c:v>ZN vaječníku</c:v>
                </c:pt>
                <c:pt idx="12">
                  <c:v>ZN žaludku</c:v>
                </c:pt>
                <c:pt idx="13">
                  <c:v>ZN žlučníku a žluč. cest</c:v>
                </c:pt>
                <c:pt idx="14">
                  <c:v>ZN průdušnice a plíce</c:v>
                </c:pt>
                <c:pt idx="15">
                  <c:v>ZN jícnu</c:v>
                </c:pt>
                <c:pt idx="16">
                  <c:v>ZN jater a intrahep. žluč. cest</c:v>
                </c:pt>
                <c:pt idx="17">
                  <c:v>ZN slinivky břišní</c:v>
                </c:pt>
              </c:strCache>
            </c:strRef>
          </c:cat>
          <c:val>
            <c:numRef>
              <c:f>List1!$C$2:$C$19</c:f>
              <c:numCache>
                <c:formatCode>General</c:formatCode>
                <c:ptCount val="18"/>
                <c:pt idx="0">
                  <c:v>80.099999999999994</c:v>
                </c:pt>
                <c:pt idx="1">
                  <c:v>85.7</c:v>
                </c:pt>
                <c:pt idx="2">
                  <c:v>71.900000000000006</c:v>
                </c:pt>
                <c:pt idx="3">
                  <c:v>73.599999999999994</c:v>
                </c:pt>
                <c:pt idx="4">
                  <c:v>72.900000000000006</c:v>
                </c:pt>
                <c:pt idx="5">
                  <c:v>65.2</c:v>
                </c:pt>
                <c:pt idx="6">
                  <c:v>56.9</c:v>
                </c:pt>
                <c:pt idx="7">
                  <c:v>57.5</c:v>
                </c:pt>
                <c:pt idx="8">
                  <c:v>47</c:v>
                </c:pt>
                <c:pt idx="9">
                  <c:v>49.4</c:v>
                </c:pt>
                <c:pt idx="10">
                  <c:v>27.6</c:v>
                </c:pt>
                <c:pt idx="11">
                  <c:v>34.4</c:v>
                </c:pt>
                <c:pt idx="12">
                  <c:v>18.8</c:v>
                </c:pt>
                <c:pt idx="13">
                  <c:v>12.5</c:v>
                </c:pt>
                <c:pt idx="14">
                  <c:v>10.6</c:v>
                </c:pt>
                <c:pt idx="15">
                  <c:v>7.7</c:v>
                </c:pt>
                <c:pt idx="16">
                  <c:v>5.9</c:v>
                </c:pt>
                <c:pt idx="17">
                  <c:v>5.8</c:v>
                </c:pt>
              </c:numCache>
            </c:numRef>
          </c:val>
          <c:smooth val="0"/>
          <c:extLst>
            <c:ext xmlns:c16="http://schemas.microsoft.com/office/drawing/2014/chart" uri="{C3380CC4-5D6E-409C-BE32-E72D297353CC}">
              <c16:uniqueId val="{00000001-1319-428A-A9C2-E572DFD9217E}"/>
            </c:ext>
          </c:extLst>
        </c:ser>
        <c:ser>
          <c:idx val="2"/>
          <c:order val="2"/>
          <c:tx>
            <c:strRef>
              <c:f>List1!$D$1</c:f>
              <c:strCache>
                <c:ptCount val="1"/>
                <c:pt idx="0">
                  <c:v>Evropský průměr</c:v>
                </c:pt>
              </c:strCache>
            </c:strRef>
          </c:tx>
          <c:spPr>
            <a:ln w="28575" cap="rnd">
              <a:noFill/>
              <a:round/>
            </a:ln>
            <a:effectLst/>
          </c:spPr>
          <c:marker>
            <c:symbol val="square"/>
            <c:size val="5"/>
            <c:spPr>
              <a:solidFill>
                <a:srgbClr val="037BC1"/>
              </a:solidFill>
              <a:ln w="9525">
                <a:solidFill>
                  <a:srgbClr val="037BC1"/>
                </a:solidFill>
              </a:ln>
              <a:effectLst/>
            </c:spPr>
          </c:marker>
          <c:cat>
            <c:strRef>
              <c:f>List1!$A$2:$A$19</c:f>
              <c:strCache>
                <c:ptCount val="18"/>
                <c:pt idx="0">
                  <c:v>ZN varlete</c:v>
                </c:pt>
                <c:pt idx="1">
                  <c:v>ZN štítné žlázy</c:v>
                </c:pt>
                <c:pt idx="2">
                  <c:v>ZN prostaty</c:v>
                </c:pt>
                <c:pt idx="3">
                  <c:v>ZN prsu</c:v>
                </c:pt>
                <c:pt idx="4">
                  <c:v>ZN těla děložního</c:v>
                </c:pt>
                <c:pt idx="5">
                  <c:v>ZN močového měchýře</c:v>
                </c:pt>
                <c:pt idx="6">
                  <c:v>ZN hrdla děložního</c:v>
                </c:pt>
                <c:pt idx="7">
                  <c:v>ZN ledviny</c:v>
                </c:pt>
                <c:pt idx="8">
                  <c:v>ZN hrtanu</c:v>
                </c:pt>
                <c:pt idx="9">
                  <c:v>ZN tlustého střeva</c:v>
                </c:pt>
                <c:pt idx="10">
                  <c:v>ZN hlavy a krku</c:v>
                </c:pt>
                <c:pt idx="11">
                  <c:v>ZN vaječníku</c:v>
                </c:pt>
                <c:pt idx="12">
                  <c:v>ZN žaludku</c:v>
                </c:pt>
                <c:pt idx="13">
                  <c:v>ZN žlučníku a žluč. cest</c:v>
                </c:pt>
                <c:pt idx="14">
                  <c:v>ZN průdušnice a plíce</c:v>
                </c:pt>
                <c:pt idx="15">
                  <c:v>ZN jícnu</c:v>
                </c:pt>
                <c:pt idx="16">
                  <c:v>ZN jater a intrahep. žluč. cest</c:v>
                </c:pt>
                <c:pt idx="17">
                  <c:v>ZN slinivky břišní</c:v>
                </c:pt>
              </c:strCache>
            </c:strRef>
          </c:cat>
          <c:val>
            <c:numRef>
              <c:f>List1!$D$2:$D$19</c:f>
              <c:numCache>
                <c:formatCode>General</c:formatCode>
                <c:ptCount val="18"/>
                <c:pt idx="0">
                  <c:v>88.6</c:v>
                </c:pt>
                <c:pt idx="1">
                  <c:v>86.5</c:v>
                </c:pt>
                <c:pt idx="2">
                  <c:v>83.4</c:v>
                </c:pt>
                <c:pt idx="3">
                  <c:v>81.8</c:v>
                </c:pt>
                <c:pt idx="4">
                  <c:v>76.2</c:v>
                </c:pt>
                <c:pt idx="5">
                  <c:v>68.599999999999994</c:v>
                </c:pt>
                <c:pt idx="6">
                  <c:v>62.4</c:v>
                </c:pt>
                <c:pt idx="7">
                  <c:v>60.6</c:v>
                </c:pt>
                <c:pt idx="8">
                  <c:v>58.9</c:v>
                </c:pt>
                <c:pt idx="9">
                  <c:v>57</c:v>
                </c:pt>
                <c:pt idx="10">
                  <c:v>39.9</c:v>
                </c:pt>
                <c:pt idx="11">
                  <c:v>37.6</c:v>
                </c:pt>
                <c:pt idx="12">
                  <c:v>25.1</c:v>
                </c:pt>
                <c:pt idx="13">
                  <c:v>16.7</c:v>
                </c:pt>
                <c:pt idx="14">
                  <c:v>13</c:v>
                </c:pt>
                <c:pt idx="15">
                  <c:v>12.4</c:v>
                </c:pt>
                <c:pt idx="16">
                  <c:v>11.7</c:v>
                </c:pt>
                <c:pt idx="17">
                  <c:v>6.9</c:v>
                </c:pt>
              </c:numCache>
            </c:numRef>
          </c:val>
          <c:smooth val="0"/>
          <c:extLst>
            <c:ext xmlns:c16="http://schemas.microsoft.com/office/drawing/2014/chart" uri="{C3380CC4-5D6E-409C-BE32-E72D297353CC}">
              <c16:uniqueId val="{00000002-1319-428A-A9C2-E572DFD9217E}"/>
            </c:ext>
          </c:extLst>
        </c:ser>
        <c:dLbls>
          <c:showLegendKey val="0"/>
          <c:showVal val="0"/>
          <c:showCatName val="0"/>
          <c:showSerName val="0"/>
          <c:showPercent val="0"/>
          <c:showBubbleSize val="0"/>
        </c:dLbls>
        <c:marker val="1"/>
        <c:smooth val="0"/>
        <c:axId val="867771648"/>
        <c:axId val="867775176"/>
      </c:lineChart>
      <c:catAx>
        <c:axId val="867771648"/>
        <c:scaling>
          <c:orientation val="minMax"/>
        </c:scaling>
        <c:delete val="0"/>
        <c:axPos val="b"/>
        <c:title>
          <c:tx>
            <c:rich>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Diagnóza</a:t>
                </a:r>
              </a:p>
            </c:rich>
          </c:tx>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867775176"/>
        <c:crosses val="autoZero"/>
        <c:auto val="1"/>
        <c:lblAlgn val="ctr"/>
        <c:lblOffset val="100"/>
        <c:noMultiLvlLbl val="0"/>
      </c:catAx>
      <c:valAx>
        <c:axId val="86777517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cs-CZ" sz="1000" b="1" dirty="0">
                    <a:solidFill>
                      <a:schemeClr val="tx1"/>
                    </a:solidFill>
                  </a:rPr>
                  <a:t>5leté relativní přežití (%)</a:t>
                </a:r>
              </a:p>
            </c:rich>
          </c:tx>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cs-CZ"/>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867771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r>
              <a:rPr lang="cs-CZ" sz="1200" b="1" i="0" baseline="0" dirty="0">
                <a:solidFill>
                  <a:schemeClr val="tx1"/>
                </a:solidFill>
                <a:effectLst/>
              </a:rPr>
              <a:t>Přežití onkologických pacientů v Evropě v období 2010–2014</a:t>
            </a:r>
            <a:endParaRPr lang="cs-CZ" sz="1200" dirty="0">
              <a:solidFill>
                <a:schemeClr val="tx1"/>
              </a:solidFill>
              <a:effectLst/>
            </a:endParaRP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endParaRPr lang="cs-CZ"/>
        </a:p>
      </c:txPr>
    </c:title>
    <c:autoTitleDeleted val="0"/>
    <c:plotArea>
      <c:layout/>
      <c:lineChart>
        <c:grouping val="standard"/>
        <c:varyColors val="0"/>
        <c:ser>
          <c:idx val="0"/>
          <c:order val="0"/>
          <c:tx>
            <c:strRef>
              <c:f>List1!$B$1</c:f>
              <c:strCache>
                <c:ptCount val="1"/>
                <c:pt idx="0">
                  <c:v>Rakousko</c:v>
                </c:pt>
              </c:strCache>
            </c:strRef>
          </c:tx>
          <c:spPr>
            <a:ln w="28575" cap="rnd">
              <a:noFill/>
              <a:round/>
            </a:ln>
            <a:effectLst/>
          </c:spPr>
          <c:marker>
            <c:symbol val="circle"/>
            <c:size val="5"/>
            <c:spPr>
              <a:solidFill>
                <a:schemeClr val="tx2"/>
              </a:solidFill>
              <a:ln w="9525">
                <a:solidFill>
                  <a:schemeClr val="tx2"/>
                </a:solidFill>
              </a:ln>
              <a:effectLst/>
            </c:spPr>
          </c:marker>
          <c:cat>
            <c:strRef>
              <c:f>List1!$A$2:$A$13</c:f>
              <c:strCache>
                <c:ptCount val="12"/>
                <c:pt idx="0">
                  <c:v>Zhoubný melanom kůže</c:v>
                </c:pt>
                <c:pt idx="1">
                  <c:v>ZN prostaty</c:v>
                </c:pt>
                <c:pt idx="2">
                  <c:v>ZN prsu u žen</c:v>
                </c:pt>
                <c:pt idx="3">
                  <c:v>ZN hrdla děložního</c:v>
                </c:pt>
                <c:pt idx="4">
                  <c:v>ZN tlustého střeva</c:v>
                </c:pt>
                <c:pt idx="5">
                  <c:v>ZN konečníku</c:v>
                </c:pt>
                <c:pt idx="6">
                  <c:v>ZN vaječníku</c:v>
                </c:pt>
                <c:pt idx="7">
                  <c:v>ZN žaludku</c:v>
                </c:pt>
                <c:pt idx="8">
                  <c:v>ZN plíce</c:v>
                </c:pt>
                <c:pt idx="9">
                  <c:v>ZN jícnu</c:v>
                </c:pt>
                <c:pt idx="10">
                  <c:v>ZN jater</c:v>
                </c:pt>
                <c:pt idx="11">
                  <c:v>ZN slinivky břišní</c:v>
                </c:pt>
              </c:strCache>
            </c:strRef>
          </c:cat>
          <c:val>
            <c:numRef>
              <c:f>List1!$B$2:$B$13</c:f>
              <c:numCache>
                <c:formatCode>General</c:formatCode>
                <c:ptCount val="12"/>
                <c:pt idx="0">
                  <c:v>87.8</c:v>
                </c:pt>
                <c:pt idx="1">
                  <c:v>90.2</c:v>
                </c:pt>
                <c:pt idx="2">
                  <c:v>84.8</c:v>
                </c:pt>
                <c:pt idx="3">
                  <c:v>63.9</c:v>
                </c:pt>
                <c:pt idx="4">
                  <c:v>63.7</c:v>
                </c:pt>
                <c:pt idx="5">
                  <c:v>64.2</c:v>
                </c:pt>
                <c:pt idx="6">
                  <c:v>41</c:v>
                </c:pt>
                <c:pt idx="7">
                  <c:v>35.4</c:v>
                </c:pt>
                <c:pt idx="8">
                  <c:v>19.7</c:v>
                </c:pt>
                <c:pt idx="9">
                  <c:v>18.600000000000001</c:v>
                </c:pt>
                <c:pt idx="10">
                  <c:v>14.8</c:v>
                </c:pt>
                <c:pt idx="11">
                  <c:v>10.5</c:v>
                </c:pt>
              </c:numCache>
            </c:numRef>
          </c:val>
          <c:smooth val="0"/>
          <c:extLst>
            <c:ext xmlns:c16="http://schemas.microsoft.com/office/drawing/2014/chart" uri="{C3380CC4-5D6E-409C-BE32-E72D297353CC}">
              <c16:uniqueId val="{00000000-1319-428A-A9C2-E572DFD9217E}"/>
            </c:ext>
          </c:extLst>
        </c:ser>
        <c:ser>
          <c:idx val="1"/>
          <c:order val="1"/>
          <c:tx>
            <c:strRef>
              <c:f>List1!$C$1</c:f>
              <c:strCache>
                <c:ptCount val="1"/>
                <c:pt idx="0">
                  <c:v>Česká republika</c:v>
                </c:pt>
              </c:strCache>
            </c:strRef>
          </c:tx>
          <c:spPr>
            <a:ln w="28575" cap="rnd">
              <a:noFill/>
              <a:round/>
            </a:ln>
            <a:effectLst/>
          </c:spPr>
          <c:marker>
            <c:symbol val="circle"/>
            <c:size val="6"/>
            <c:spPr>
              <a:solidFill>
                <a:srgbClr val="7F0506"/>
              </a:solidFill>
              <a:ln w="9525">
                <a:solidFill>
                  <a:srgbClr val="7F0506"/>
                </a:solidFill>
              </a:ln>
              <a:effectLst/>
            </c:spPr>
          </c:marker>
          <c:cat>
            <c:strRef>
              <c:f>List1!$A$2:$A$13</c:f>
              <c:strCache>
                <c:ptCount val="12"/>
                <c:pt idx="0">
                  <c:v>Zhoubný melanom kůže</c:v>
                </c:pt>
                <c:pt idx="1">
                  <c:v>ZN prostaty</c:v>
                </c:pt>
                <c:pt idx="2">
                  <c:v>ZN prsu u žen</c:v>
                </c:pt>
                <c:pt idx="3">
                  <c:v>ZN hrdla děložního</c:v>
                </c:pt>
                <c:pt idx="4">
                  <c:v>ZN tlustého střeva</c:v>
                </c:pt>
                <c:pt idx="5">
                  <c:v>ZN konečníku</c:v>
                </c:pt>
                <c:pt idx="6">
                  <c:v>ZN vaječníku</c:v>
                </c:pt>
                <c:pt idx="7">
                  <c:v>ZN žaludku</c:v>
                </c:pt>
                <c:pt idx="8">
                  <c:v>ZN plíce</c:v>
                </c:pt>
                <c:pt idx="9">
                  <c:v>ZN jícnu</c:v>
                </c:pt>
                <c:pt idx="10">
                  <c:v>ZN jater</c:v>
                </c:pt>
                <c:pt idx="11">
                  <c:v>ZN slinivky břišní</c:v>
                </c:pt>
              </c:strCache>
            </c:strRef>
          </c:cat>
          <c:val>
            <c:numRef>
              <c:f>List1!$C$2:$C$13</c:f>
              <c:numCache>
                <c:formatCode>General</c:formatCode>
                <c:ptCount val="12"/>
                <c:pt idx="0">
                  <c:v>85.7</c:v>
                </c:pt>
                <c:pt idx="1">
                  <c:v>85.3</c:v>
                </c:pt>
                <c:pt idx="2">
                  <c:v>81.400000000000006</c:v>
                </c:pt>
                <c:pt idx="3">
                  <c:v>61</c:v>
                </c:pt>
                <c:pt idx="4">
                  <c:v>56.1</c:v>
                </c:pt>
                <c:pt idx="5">
                  <c:v>52.3</c:v>
                </c:pt>
                <c:pt idx="6">
                  <c:v>36.5</c:v>
                </c:pt>
                <c:pt idx="7">
                  <c:v>20.6</c:v>
                </c:pt>
                <c:pt idx="8">
                  <c:v>10.6</c:v>
                </c:pt>
                <c:pt idx="9">
                  <c:v>9.8000000000000007</c:v>
                </c:pt>
                <c:pt idx="10">
                  <c:v>6.7</c:v>
                </c:pt>
                <c:pt idx="11">
                  <c:v>6.1</c:v>
                </c:pt>
              </c:numCache>
            </c:numRef>
          </c:val>
          <c:smooth val="0"/>
          <c:extLst>
            <c:ext xmlns:c16="http://schemas.microsoft.com/office/drawing/2014/chart" uri="{C3380CC4-5D6E-409C-BE32-E72D297353CC}">
              <c16:uniqueId val="{00000001-1319-428A-A9C2-E572DFD9217E}"/>
            </c:ext>
          </c:extLst>
        </c:ser>
        <c:ser>
          <c:idx val="2"/>
          <c:order val="2"/>
          <c:tx>
            <c:strRef>
              <c:f>List1!$D$1</c:f>
              <c:strCache>
                <c:ptCount val="1"/>
                <c:pt idx="0">
                  <c:v>Německo</c:v>
                </c:pt>
              </c:strCache>
            </c:strRef>
          </c:tx>
          <c:spPr>
            <a:ln w="28575" cap="rnd">
              <a:noFill/>
              <a:round/>
            </a:ln>
            <a:effectLst/>
          </c:spPr>
          <c:marker>
            <c:symbol val="square"/>
            <c:size val="5"/>
            <c:spPr>
              <a:solidFill>
                <a:srgbClr val="8CC841"/>
              </a:solidFill>
              <a:ln w="9525">
                <a:solidFill>
                  <a:srgbClr val="8CC841"/>
                </a:solidFill>
              </a:ln>
              <a:effectLst/>
            </c:spPr>
          </c:marker>
          <c:cat>
            <c:strRef>
              <c:f>List1!$A$2:$A$13</c:f>
              <c:strCache>
                <c:ptCount val="12"/>
                <c:pt idx="0">
                  <c:v>Zhoubný melanom kůže</c:v>
                </c:pt>
                <c:pt idx="1">
                  <c:v>ZN prostaty</c:v>
                </c:pt>
                <c:pt idx="2">
                  <c:v>ZN prsu u žen</c:v>
                </c:pt>
                <c:pt idx="3">
                  <c:v>ZN hrdla děložního</c:v>
                </c:pt>
                <c:pt idx="4">
                  <c:v>ZN tlustého střeva</c:v>
                </c:pt>
                <c:pt idx="5">
                  <c:v>ZN konečníku</c:v>
                </c:pt>
                <c:pt idx="6">
                  <c:v>ZN vaječníku</c:v>
                </c:pt>
                <c:pt idx="7">
                  <c:v>ZN žaludku</c:v>
                </c:pt>
                <c:pt idx="8">
                  <c:v>ZN plíce</c:v>
                </c:pt>
                <c:pt idx="9">
                  <c:v>ZN jícnu</c:v>
                </c:pt>
                <c:pt idx="10">
                  <c:v>ZN jater</c:v>
                </c:pt>
                <c:pt idx="11">
                  <c:v>ZN slinivky břišní</c:v>
                </c:pt>
              </c:strCache>
            </c:strRef>
          </c:cat>
          <c:val>
            <c:numRef>
              <c:f>List1!$D$2:$D$13</c:f>
              <c:numCache>
                <c:formatCode>General</c:formatCode>
                <c:ptCount val="12"/>
                <c:pt idx="0">
                  <c:v>93.1</c:v>
                </c:pt>
                <c:pt idx="1">
                  <c:v>91.6</c:v>
                </c:pt>
                <c:pt idx="2">
                  <c:v>86</c:v>
                </c:pt>
                <c:pt idx="3">
                  <c:v>65.2</c:v>
                </c:pt>
                <c:pt idx="4">
                  <c:v>64.8</c:v>
                </c:pt>
                <c:pt idx="5">
                  <c:v>62.3</c:v>
                </c:pt>
                <c:pt idx="6">
                  <c:v>41.2</c:v>
                </c:pt>
                <c:pt idx="7">
                  <c:v>33.5</c:v>
                </c:pt>
                <c:pt idx="8">
                  <c:v>18.3</c:v>
                </c:pt>
                <c:pt idx="9">
                  <c:v>20.8</c:v>
                </c:pt>
                <c:pt idx="10">
                  <c:v>13</c:v>
                </c:pt>
                <c:pt idx="11">
                  <c:v>10.7</c:v>
                </c:pt>
              </c:numCache>
            </c:numRef>
          </c:val>
          <c:smooth val="0"/>
          <c:extLst>
            <c:ext xmlns:c16="http://schemas.microsoft.com/office/drawing/2014/chart" uri="{C3380CC4-5D6E-409C-BE32-E72D297353CC}">
              <c16:uniqueId val="{00000002-1319-428A-A9C2-E572DFD9217E}"/>
            </c:ext>
          </c:extLst>
        </c:ser>
        <c:ser>
          <c:idx val="3"/>
          <c:order val="3"/>
          <c:tx>
            <c:strRef>
              <c:f>List1!$E$1</c:f>
              <c:strCache>
                <c:ptCount val="1"/>
                <c:pt idx="0">
                  <c:v>Polsko</c:v>
                </c:pt>
              </c:strCache>
            </c:strRef>
          </c:tx>
          <c:spPr>
            <a:ln w="28575" cap="rnd">
              <a:noFill/>
              <a:round/>
            </a:ln>
            <a:effectLst/>
          </c:spPr>
          <c:marker>
            <c:symbol val="circle"/>
            <c:size val="5"/>
            <c:spPr>
              <a:solidFill>
                <a:srgbClr val="037BC1"/>
              </a:solidFill>
              <a:ln w="9525">
                <a:solidFill>
                  <a:srgbClr val="037BC1"/>
                </a:solidFill>
              </a:ln>
              <a:effectLst/>
            </c:spPr>
          </c:marker>
          <c:cat>
            <c:strRef>
              <c:f>List1!$A$2:$A$13</c:f>
              <c:strCache>
                <c:ptCount val="12"/>
                <c:pt idx="0">
                  <c:v>Zhoubný melanom kůže</c:v>
                </c:pt>
                <c:pt idx="1">
                  <c:v>ZN prostaty</c:v>
                </c:pt>
                <c:pt idx="2">
                  <c:v>ZN prsu u žen</c:v>
                </c:pt>
                <c:pt idx="3">
                  <c:v>ZN hrdla děložního</c:v>
                </c:pt>
                <c:pt idx="4">
                  <c:v>ZN tlustého střeva</c:v>
                </c:pt>
                <c:pt idx="5">
                  <c:v>ZN konečníku</c:v>
                </c:pt>
                <c:pt idx="6">
                  <c:v>ZN vaječníku</c:v>
                </c:pt>
                <c:pt idx="7">
                  <c:v>ZN žaludku</c:v>
                </c:pt>
                <c:pt idx="8">
                  <c:v>ZN plíce</c:v>
                </c:pt>
                <c:pt idx="9">
                  <c:v>ZN jícnu</c:v>
                </c:pt>
                <c:pt idx="10">
                  <c:v>ZN jater</c:v>
                </c:pt>
                <c:pt idx="11">
                  <c:v>ZN slinivky břišní</c:v>
                </c:pt>
              </c:strCache>
            </c:strRef>
          </c:cat>
          <c:val>
            <c:numRef>
              <c:f>List1!$E$2:$E$13</c:f>
              <c:numCache>
                <c:formatCode>General</c:formatCode>
                <c:ptCount val="12"/>
                <c:pt idx="0">
                  <c:v>69.8</c:v>
                </c:pt>
                <c:pt idx="1">
                  <c:v>78.099999999999994</c:v>
                </c:pt>
                <c:pt idx="2">
                  <c:v>76.5</c:v>
                </c:pt>
                <c:pt idx="3">
                  <c:v>55.1</c:v>
                </c:pt>
                <c:pt idx="4">
                  <c:v>52.9</c:v>
                </c:pt>
                <c:pt idx="5">
                  <c:v>48.4</c:v>
                </c:pt>
                <c:pt idx="6">
                  <c:v>37.5</c:v>
                </c:pt>
                <c:pt idx="7">
                  <c:v>20.9</c:v>
                </c:pt>
                <c:pt idx="8">
                  <c:v>14.4</c:v>
                </c:pt>
                <c:pt idx="9">
                  <c:v>9.1</c:v>
                </c:pt>
                <c:pt idx="10">
                  <c:v>10.8</c:v>
                </c:pt>
                <c:pt idx="11">
                  <c:v>8</c:v>
                </c:pt>
              </c:numCache>
            </c:numRef>
          </c:val>
          <c:smooth val="0"/>
          <c:extLst>
            <c:ext xmlns:c16="http://schemas.microsoft.com/office/drawing/2014/chart" uri="{C3380CC4-5D6E-409C-BE32-E72D297353CC}">
              <c16:uniqueId val="{00000003-1319-428A-A9C2-E572DFD9217E}"/>
            </c:ext>
          </c:extLst>
        </c:ser>
        <c:ser>
          <c:idx val="4"/>
          <c:order val="4"/>
          <c:tx>
            <c:strRef>
              <c:f>List1!$F$1</c:f>
              <c:strCache>
                <c:ptCount val="1"/>
                <c:pt idx="0">
                  <c:v>Slovensko</c:v>
                </c:pt>
              </c:strCache>
            </c:strRef>
          </c:tx>
          <c:spPr>
            <a:ln w="25400" cap="rnd">
              <a:noFill/>
              <a:round/>
            </a:ln>
            <a:effectLst/>
          </c:spPr>
          <c:marker>
            <c:symbol val="triangle"/>
            <c:size val="5"/>
            <c:spPr>
              <a:solidFill>
                <a:schemeClr val="accent1">
                  <a:lumMod val="60000"/>
                  <a:lumOff val="40000"/>
                </a:schemeClr>
              </a:solidFill>
              <a:ln w="9525">
                <a:solidFill>
                  <a:schemeClr val="accent1">
                    <a:lumMod val="60000"/>
                    <a:lumOff val="40000"/>
                  </a:schemeClr>
                </a:solidFill>
              </a:ln>
              <a:effectLst/>
            </c:spPr>
          </c:marker>
          <c:cat>
            <c:strRef>
              <c:f>List1!$A$2:$A$13</c:f>
              <c:strCache>
                <c:ptCount val="12"/>
                <c:pt idx="0">
                  <c:v>Zhoubný melanom kůže</c:v>
                </c:pt>
                <c:pt idx="1">
                  <c:v>ZN prostaty</c:v>
                </c:pt>
                <c:pt idx="2">
                  <c:v>ZN prsu u žen</c:v>
                </c:pt>
                <c:pt idx="3">
                  <c:v>ZN hrdla děložního</c:v>
                </c:pt>
                <c:pt idx="4">
                  <c:v>ZN tlustého střeva</c:v>
                </c:pt>
                <c:pt idx="5">
                  <c:v>ZN konečníku</c:v>
                </c:pt>
                <c:pt idx="6">
                  <c:v>ZN vaječníku</c:v>
                </c:pt>
                <c:pt idx="7">
                  <c:v>ZN žaludku</c:v>
                </c:pt>
                <c:pt idx="8">
                  <c:v>ZN plíce</c:v>
                </c:pt>
                <c:pt idx="9">
                  <c:v>ZN jícnu</c:v>
                </c:pt>
                <c:pt idx="10">
                  <c:v>ZN jater</c:v>
                </c:pt>
                <c:pt idx="11">
                  <c:v>ZN slinivky břišní</c:v>
                </c:pt>
              </c:strCache>
            </c:strRef>
          </c:cat>
          <c:val>
            <c:numRef>
              <c:f>List1!$F$2:$F$13</c:f>
              <c:numCache>
                <c:formatCode>General</c:formatCode>
                <c:ptCount val="12"/>
                <c:pt idx="0">
                  <c:v>78.2</c:v>
                </c:pt>
                <c:pt idx="1">
                  <c:v>74.7</c:v>
                </c:pt>
                <c:pt idx="2">
                  <c:v>75.5</c:v>
                </c:pt>
                <c:pt idx="3">
                  <c:v>60.5</c:v>
                </c:pt>
                <c:pt idx="4">
                  <c:v>51.8</c:v>
                </c:pt>
                <c:pt idx="5">
                  <c:v>48.6</c:v>
                </c:pt>
                <c:pt idx="6">
                  <c:v>33.4</c:v>
                </c:pt>
                <c:pt idx="7">
                  <c:v>21.1</c:v>
                </c:pt>
                <c:pt idx="8">
                  <c:v>11.2</c:v>
                </c:pt>
                <c:pt idx="9">
                  <c:v>6.4</c:v>
                </c:pt>
                <c:pt idx="10">
                  <c:v>7.6</c:v>
                </c:pt>
                <c:pt idx="11">
                  <c:v>6.4</c:v>
                </c:pt>
              </c:numCache>
            </c:numRef>
          </c:val>
          <c:smooth val="0"/>
          <c:extLst>
            <c:ext xmlns:c16="http://schemas.microsoft.com/office/drawing/2014/chart" uri="{C3380CC4-5D6E-409C-BE32-E72D297353CC}">
              <c16:uniqueId val="{00000000-707E-4004-A92E-BCF946E83EB1}"/>
            </c:ext>
          </c:extLst>
        </c:ser>
        <c:ser>
          <c:idx val="5"/>
          <c:order val="5"/>
          <c:tx>
            <c:strRef>
              <c:f>List1!$G$1</c:f>
              <c:strCache>
                <c:ptCount val="1"/>
                <c:pt idx="0">
                  <c:v>Švédsko</c:v>
                </c:pt>
              </c:strCache>
            </c:strRef>
          </c:tx>
          <c:spPr>
            <a:ln w="25400" cap="rnd">
              <a:noFill/>
              <a:round/>
            </a:ln>
            <a:effectLst/>
          </c:spPr>
          <c:marker>
            <c:symbol val="square"/>
            <c:size val="5"/>
            <c:spPr>
              <a:solidFill>
                <a:srgbClr val="00B050"/>
              </a:solidFill>
              <a:ln w="9525">
                <a:solidFill>
                  <a:srgbClr val="00B050"/>
                </a:solidFill>
              </a:ln>
              <a:effectLst/>
            </c:spPr>
          </c:marker>
          <c:cat>
            <c:strRef>
              <c:f>List1!$A$2:$A$13</c:f>
              <c:strCache>
                <c:ptCount val="12"/>
                <c:pt idx="0">
                  <c:v>Zhoubný melanom kůže</c:v>
                </c:pt>
                <c:pt idx="1">
                  <c:v>ZN prostaty</c:v>
                </c:pt>
                <c:pt idx="2">
                  <c:v>ZN prsu u žen</c:v>
                </c:pt>
                <c:pt idx="3">
                  <c:v>ZN hrdla děložního</c:v>
                </c:pt>
                <c:pt idx="4">
                  <c:v>ZN tlustého střeva</c:v>
                </c:pt>
                <c:pt idx="5">
                  <c:v>ZN konečníku</c:v>
                </c:pt>
                <c:pt idx="6">
                  <c:v>ZN vaječníku</c:v>
                </c:pt>
                <c:pt idx="7">
                  <c:v>ZN žaludku</c:v>
                </c:pt>
                <c:pt idx="8">
                  <c:v>ZN plíce</c:v>
                </c:pt>
                <c:pt idx="9">
                  <c:v>ZN jícnu</c:v>
                </c:pt>
                <c:pt idx="10">
                  <c:v>ZN jater</c:v>
                </c:pt>
                <c:pt idx="11">
                  <c:v>ZN slinivky břišní</c:v>
                </c:pt>
              </c:strCache>
            </c:strRef>
          </c:cat>
          <c:val>
            <c:numRef>
              <c:f>List1!$G$2:$G$13</c:f>
              <c:numCache>
                <c:formatCode>General</c:formatCode>
                <c:ptCount val="12"/>
                <c:pt idx="0">
                  <c:v>91.5</c:v>
                </c:pt>
                <c:pt idx="1">
                  <c:v>90.7</c:v>
                </c:pt>
                <c:pt idx="2">
                  <c:v>88.8</c:v>
                </c:pt>
                <c:pt idx="3">
                  <c:v>68.3</c:v>
                </c:pt>
                <c:pt idx="4">
                  <c:v>64.900000000000006</c:v>
                </c:pt>
                <c:pt idx="5">
                  <c:v>64.7</c:v>
                </c:pt>
                <c:pt idx="6">
                  <c:v>46.5</c:v>
                </c:pt>
                <c:pt idx="7">
                  <c:v>24.8</c:v>
                </c:pt>
                <c:pt idx="8">
                  <c:v>19.5</c:v>
                </c:pt>
                <c:pt idx="9">
                  <c:v>14.8</c:v>
                </c:pt>
                <c:pt idx="10">
                  <c:v>16.600000000000001</c:v>
                </c:pt>
                <c:pt idx="11">
                  <c:v>9.6999999999999993</c:v>
                </c:pt>
              </c:numCache>
            </c:numRef>
          </c:val>
          <c:smooth val="0"/>
          <c:extLst>
            <c:ext xmlns:c16="http://schemas.microsoft.com/office/drawing/2014/chart" uri="{C3380CC4-5D6E-409C-BE32-E72D297353CC}">
              <c16:uniqueId val="{00000001-707E-4004-A92E-BCF946E83EB1}"/>
            </c:ext>
          </c:extLst>
        </c:ser>
        <c:dLbls>
          <c:showLegendKey val="0"/>
          <c:showVal val="0"/>
          <c:showCatName val="0"/>
          <c:showSerName val="0"/>
          <c:showPercent val="0"/>
          <c:showBubbleSize val="0"/>
        </c:dLbls>
        <c:marker val="1"/>
        <c:smooth val="0"/>
        <c:axId val="867766160"/>
        <c:axId val="867766552"/>
      </c:lineChart>
      <c:catAx>
        <c:axId val="867766160"/>
        <c:scaling>
          <c:orientation val="minMax"/>
        </c:scaling>
        <c:delete val="0"/>
        <c:axPos val="b"/>
        <c:title>
          <c:tx>
            <c:rich>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Diagnóza</a:t>
                </a:r>
              </a:p>
            </c:rich>
          </c:tx>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867766552"/>
        <c:crosses val="autoZero"/>
        <c:auto val="1"/>
        <c:lblAlgn val="ctr"/>
        <c:lblOffset val="100"/>
        <c:noMultiLvlLbl val="0"/>
      </c:catAx>
      <c:valAx>
        <c:axId val="86776655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cs-CZ" sz="1000" b="1" dirty="0">
                    <a:solidFill>
                      <a:schemeClr val="tx1"/>
                    </a:solidFill>
                  </a:rPr>
                  <a:t>5leté čisté přežití (%)</a:t>
                </a:r>
              </a:p>
            </c:rich>
          </c:tx>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cs-CZ"/>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86776616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5"/>
    </mc:Choice>
    <mc:Fallback>
      <c:style val="5"/>
    </mc:Fallback>
  </mc:AlternateContent>
  <c:clrMapOvr bg1="lt1" tx1="dk1" bg2="lt2" tx2="dk2" accent1="accent1" accent2="accent2" accent3="accent3" accent4="accent4" accent5="accent5" accent6="accent6" hlink="hlink" folHlink="folHlink"/>
  <c:chart>
    <c:autoTitleDeleted val="1"/>
    <c:plotArea>
      <c:layout/>
      <c:barChart>
        <c:barDir val="bar"/>
        <c:grouping val="stacked"/>
        <c:varyColors val="0"/>
        <c:ser>
          <c:idx val="0"/>
          <c:order val="0"/>
          <c:tx>
            <c:strRef>
              <c:f>Sheet1!$B$1</c:f>
              <c:strCache>
                <c:ptCount val="1"/>
                <c:pt idx="0">
                  <c:v>Ambulantní péče – mimo nemocnice</c:v>
                </c:pt>
              </c:strCache>
            </c:strRef>
          </c:tx>
          <c:spPr>
            <a:solidFill>
              <a:srgbClr val="FF7C8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Hlavní město Praha</c:v>
                </c:pt>
                <c:pt idx="1">
                  <c:v>Olomoucký kraj</c:v>
                </c:pt>
                <c:pt idx="2">
                  <c:v>Moravskoslezský kraj</c:v>
                </c:pt>
                <c:pt idx="3">
                  <c:v>Česká republika</c:v>
                </c:pt>
                <c:pt idx="4">
                  <c:v>Středočeský kraj</c:v>
                </c:pt>
                <c:pt idx="5">
                  <c:v>Zlínský kraj</c:v>
                </c:pt>
                <c:pt idx="6">
                  <c:v>Plzeňský kraj</c:v>
                </c:pt>
                <c:pt idx="7">
                  <c:v>Jihomoravský kraj</c:v>
                </c:pt>
                <c:pt idx="8">
                  <c:v>Královéhradecký kraj</c:v>
                </c:pt>
                <c:pt idx="9">
                  <c:v>Pardubický kraj</c:v>
                </c:pt>
                <c:pt idx="10">
                  <c:v>Ústecký kraj</c:v>
                </c:pt>
                <c:pt idx="11">
                  <c:v>Jihočeský kraj</c:v>
                </c:pt>
                <c:pt idx="12">
                  <c:v>Vysočina</c:v>
                </c:pt>
                <c:pt idx="13">
                  <c:v>Karlovarský kraj</c:v>
                </c:pt>
                <c:pt idx="14">
                  <c:v>Liberecký kraj</c:v>
                </c:pt>
              </c:strCache>
            </c:strRef>
          </c:cat>
          <c:val>
            <c:numRef>
              <c:f>Sheet1!$B$2:$B$16</c:f>
              <c:numCache>
                <c:formatCode>0.00</c:formatCode>
                <c:ptCount val="15"/>
                <c:pt idx="0">
                  <c:v>4.651110760989436</c:v>
                </c:pt>
                <c:pt idx="1">
                  <c:v>4.1326620788652937</c:v>
                </c:pt>
                <c:pt idx="2">
                  <c:v>3.9793813405782088</c:v>
                </c:pt>
                <c:pt idx="3">
                  <c:v>3.8788436944485705</c:v>
                </c:pt>
                <c:pt idx="4">
                  <c:v>3.6137731282485439</c:v>
                </c:pt>
                <c:pt idx="5">
                  <c:v>3.8120646467419181</c:v>
                </c:pt>
                <c:pt idx="6">
                  <c:v>3.9529575129462802</c:v>
                </c:pt>
                <c:pt idx="7">
                  <c:v>3.7615893592543101</c:v>
                </c:pt>
                <c:pt idx="8">
                  <c:v>3.7283725085710824</c:v>
                </c:pt>
                <c:pt idx="9">
                  <c:v>4.0686944377558412</c:v>
                </c:pt>
                <c:pt idx="10">
                  <c:v>3.675864632333234</c:v>
                </c:pt>
                <c:pt idx="11">
                  <c:v>3.4407630412429815</c:v>
                </c:pt>
                <c:pt idx="12">
                  <c:v>3.4645779430630355</c:v>
                </c:pt>
                <c:pt idx="13">
                  <c:v>3.9797788577137174</c:v>
                </c:pt>
                <c:pt idx="14">
                  <c:v>3.1570669009619454</c:v>
                </c:pt>
              </c:numCache>
            </c:numRef>
          </c:val>
          <c:extLst>
            <c:ext xmlns:c16="http://schemas.microsoft.com/office/drawing/2014/chart" uri="{C3380CC4-5D6E-409C-BE32-E72D297353CC}">
              <c16:uniqueId val="{00000000-48E1-41B8-B60E-0FB9BDA8E29C}"/>
            </c:ext>
          </c:extLst>
        </c:ser>
        <c:ser>
          <c:idx val="1"/>
          <c:order val="1"/>
          <c:tx>
            <c:strRef>
              <c:f>Sheet1!$C$1</c:f>
              <c:strCache>
                <c:ptCount val="1"/>
                <c:pt idx="0">
                  <c:v>Ambulantní péče – nemocnice</c:v>
                </c:pt>
              </c:strCache>
            </c:strRef>
          </c:tx>
          <c:spPr>
            <a:solidFill>
              <a:srgbClr val="9BC2E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Hlavní město Praha</c:v>
                </c:pt>
                <c:pt idx="1">
                  <c:v>Olomoucký kraj</c:v>
                </c:pt>
                <c:pt idx="2">
                  <c:v>Moravskoslezský kraj</c:v>
                </c:pt>
                <c:pt idx="3">
                  <c:v>Česká republika</c:v>
                </c:pt>
                <c:pt idx="4">
                  <c:v>Středočeský kraj</c:v>
                </c:pt>
                <c:pt idx="5">
                  <c:v>Zlínský kraj</c:v>
                </c:pt>
                <c:pt idx="6">
                  <c:v>Plzeňský kraj</c:v>
                </c:pt>
                <c:pt idx="7">
                  <c:v>Jihomoravský kraj</c:v>
                </c:pt>
                <c:pt idx="8">
                  <c:v>Královéhradecký kraj</c:v>
                </c:pt>
                <c:pt idx="9">
                  <c:v>Pardubický kraj</c:v>
                </c:pt>
                <c:pt idx="10">
                  <c:v>Ústecký kraj</c:v>
                </c:pt>
                <c:pt idx="11">
                  <c:v>Jihočeský kraj</c:v>
                </c:pt>
                <c:pt idx="12">
                  <c:v>Vysočina</c:v>
                </c:pt>
                <c:pt idx="13">
                  <c:v>Karlovarský kraj</c:v>
                </c:pt>
                <c:pt idx="14">
                  <c:v>Liberecký kraj</c:v>
                </c:pt>
              </c:strCache>
            </c:strRef>
          </c:cat>
          <c:val>
            <c:numRef>
              <c:f>Sheet1!$C$2:$C$16</c:f>
              <c:numCache>
                <c:formatCode>0.00</c:formatCode>
                <c:ptCount val="15"/>
                <c:pt idx="0">
                  <c:v>2.243359067275879</c:v>
                </c:pt>
                <c:pt idx="1">
                  <c:v>2.7316815983634473</c:v>
                </c:pt>
                <c:pt idx="2">
                  <c:v>2.6414510447994197</c:v>
                </c:pt>
                <c:pt idx="3">
                  <c:v>2.3938991740405684</c:v>
                </c:pt>
                <c:pt idx="4">
                  <c:v>2.6470964689147247</c:v>
                </c:pt>
                <c:pt idx="5">
                  <c:v>2.4306299969117768</c:v>
                </c:pt>
                <c:pt idx="6">
                  <c:v>2.2511341381151082</c:v>
                </c:pt>
                <c:pt idx="7">
                  <c:v>2.423438609167158</c:v>
                </c:pt>
                <c:pt idx="8">
                  <c:v>2.3864129961066878</c:v>
                </c:pt>
                <c:pt idx="9">
                  <c:v>1.9261642186371328</c:v>
                </c:pt>
                <c:pt idx="10">
                  <c:v>2.2462404640620077</c:v>
                </c:pt>
                <c:pt idx="11">
                  <c:v>2.3561628873989942</c:v>
                </c:pt>
                <c:pt idx="12">
                  <c:v>2.3138704056233701</c:v>
                </c:pt>
                <c:pt idx="13">
                  <c:v>1.653338300286163</c:v>
                </c:pt>
                <c:pt idx="14">
                  <c:v>2.0891922247785377</c:v>
                </c:pt>
              </c:numCache>
            </c:numRef>
          </c:val>
          <c:extLst>
            <c:ext xmlns:c16="http://schemas.microsoft.com/office/drawing/2014/chart" uri="{C3380CC4-5D6E-409C-BE32-E72D297353CC}">
              <c16:uniqueId val="{00000001-48E1-41B8-B60E-0FB9BDA8E29C}"/>
            </c:ext>
          </c:extLst>
        </c:ser>
        <c:dLbls>
          <c:showLegendKey val="0"/>
          <c:showVal val="0"/>
          <c:showCatName val="0"/>
          <c:showSerName val="0"/>
          <c:showPercent val="0"/>
          <c:showBubbleSize val="0"/>
        </c:dLbls>
        <c:gapWidth val="50"/>
        <c:overlap val="100"/>
        <c:axId val="613171976"/>
        <c:axId val="613172304"/>
      </c:barChart>
      <c:catAx>
        <c:axId val="613171976"/>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613172304"/>
        <c:crosses val="autoZero"/>
        <c:auto val="1"/>
        <c:lblAlgn val="ctr"/>
        <c:lblOffset val="100"/>
        <c:noMultiLvlLbl val="0"/>
      </c:catAx>
      <c:valAx>
        <c:axId val="613172304"/>
        <c:scaling>
          <c:orientation val="minMax"/>
        </c:scaling>
        <c:delete val="0"/>
        <c:axPos val="t"/>
        <c:numFmt formatCode="0" sourceLinked="0"/>
        <c:majorTickMark val="out"/>
        <c:minorTickMark val="none"/>
        <c:tickLblPos val="nextTo"/>
        <c:spPr>
          <a:noFill/>
          <a:ln>
            <a:solidFill>
              <a:sysClr val="windowText" lastClr="000000"/>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61317197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List1!$B$1</c:f>
              <c:strCache>
                <c:ptCount val="1"/>
                <c:pt idx="0">
                  <c:v>Specialists</c:v>
                </c:pt>
              </c:strCache>
            </c:strRef>
          </c:tx>
          <c:spPr>
            <a:solidFill>
              <a:srgbClr val="00B0F0"/>
            </a:solidFill>
            <a:ln>
              <a:noFill/>
            </a:ln>
            <a:effectLst/>
          </c:spPr>
          <c:invertIfNegative val="0"/>
          <c:dPt>
            <c:idx val="1"/>
            <c:invertIfNegative val="0"/>
            <c:bubble3D val="0"/>
            <c:spPr>
              <a:solidFill>
                <a:srgbClr val="FF6600"/>
              </a:solidFill>
              <a:ln>
                <a:noFill/>
              </a:ln>
              <a:effectLst/>
            </c:spPr>
            <c:extLst>
              <c:ext xmlns:c16="http://schemas.microsoft.com/office/drawing/2014/chart" uri="{C3380CC4-5D6E-409C-BE32-E72D297353CC}">
                <c16:uniqueId val="{00000001-248E-4B5D-AE62-B7FB72D59B09}"/>
              </c:ext>
            </c:extLst>
          </c:dPt>
          <c:dPt>
            <c:idx val="2"/>
            <c:invertIfNegative val="0"/>
            <c:bubble3D val="0"/>
            <c:spPr>
              <a:solidFill>
                <a:srgbClr val="92D050"/>
              </a:solidFill>
              <a:ln>
                <a:noFill/>
              </a:ln>
              <a:effectLst/>
            </c:spPr>
            <c:extLst>
              <c:ext xmlns:c16="http://schemas.microsoft.com/office/drawing/2014/chart" uri="{C3380CC4-5D6E-409C-BE32-E72D297353CC}">
                <c16:uniqueId val="{00000003-248E-4B5D-AE62-B7FB72D59B09}"/>
              </c:ext>
            </c:extLst>
          </c:dPt>
          <c:dPt>
            <c:idx val="17"/>
            <c:invertIfNegative val="0"/>
            <c:bubble3D val="0"/>
            <c:spPr>
              <a:solidFill>
                <a:srgbClr val="FF6600"/>
              </a:solidFill>
              <a:ln>
                <a:noFill/>
              </a:ln>
              <a:effectLst/>
            </c:spPr>
            <c:extLst>
              <c:ext xmlns:c16="http://schemas.microsoft.com/office/drawing/2014/chart" uri="{C3380CC4-5D6E-409C-BE32-E72D297353CC}">
                <c16:uniqueId val="{00000005-248E-4B5D-AE62-B7FB72D59B09}"/>
              </c:ext>
            </c:extLst>
          </c:dPt>
          <c:dPt>
            <c:idx val="24"/>
            <c:invertIfNegative val="0"/>
            <c:bubble3D val="0"/>
            <c:spPr>
              <a:solidFill>
                <a:srgbClr val="FF6600"/>
              </a:solidFill>
              <a:ln>
                <a:noFill/>
              </a:ln>
              <a:effectLst/>
            </c:spPr>
            <c:extLst>
              <c:ext xmlns:c16="http://schemas.microsoft.com/office/drawing/2014/chart" uri="{C3380CC4-5D6E-409C-BE32-E72D297353CC}">
                <c16:uniqueId val="{00000007-248E-4B5D-AE62-B7FB72D59B09}"/>
              </c:ext>
            </c:extLst>
          </c:dPt>
          <c:cat>
            <c:strRef>
              <c:f>List1!$A$2:$A$34</c:f>
              <c:strCache>
                <c:ptCount val="33"/>
                <c:pt idx="0">
                  <c:v>United States</c:v>
                </c:pt>
                <c:pt idx="1">
                  <c:v>Poland</c:v>
                </c:pt>
                <c:pt idx="2">
                  <c:v>Czech Republic</c:v>
                </c:pt>
                <c:pt idx="3">
                  <c:v>Latvia</c:v>
                </c:pt>
                <c:pt idx="4">
                  <c:v>Estonia</c:v>
                </c:pt>
                <c:pt idx="5">
                  <c:v>Italy</c:v>
                </c:pt>
                <c:pt idx="6">
                  <c:v>Greece</c:v>
                </c:pt>
                <c:pt idx="7">
                  <c:v>Slovenia</c:v>
                </c:pt>
                <c:pt idx="8">
                  <c:v>Korea</c:v>
                </c:pt>
                <c:pt idx="9">
                  <c:v>United Kingdom</c:v>
                </c:pt>
                <c:pt idx="10">
                  <c:v>Israel</c:v>
                </c:pt>
                <c:pt idx="11">
                  <c:v>Luxembourg</c:v>
                </c:pt>
                <c:pt idx="12">
                  <c:v>Turkey</c:v>
                </c:pt>
                <c:pt idx="13">
                  <c:v>Mexico</c:v>
                </c:pt>
                <c:pt idx="14">
                  <c:v>OECD32</c:v>
                </c:pt>
                <c:pt idx="15">
                  <c:v>Belgium</c:v>
                </c:pt>
                <c:pt idx="16">
                  <c:v>New Zealand</c:v>
                </c:pt>
                <c:pt idx="17">
                  <c:v>Germany</c:v>
                </c:pt>
                <c:pt idx="18">
                  <c:v>Switzerland</c:v>
                </c:pt>
                <c:pt idx="19">
                  <c:v>Finland</c:v>
                </c:pt>
                <c:pt idx="20">
                  <c:v>Iceland</c:v>
                </c:pt>
                <c:pt idx="21">
                  <c:v>Hungary</c:v>
                </c:pt>
                <c:pt idx="22">
                  <c:v>Netherlands</c:v>
                </c:pt>
                <c:pt idx="23">
                  <c:v>France</c:v>
                </c:pt>
                <c:pt idx="24">
                  <c:v>Austria</c:v>
                </c:pt>
                <c:pt idx="25">
                  <c:v>Sweden</c:v>
                </c:pt>
                <c:pt idx="26">
                  <c:v>Canada</c:v>
                </c:pt>
                <c:pt idx="27">
                  <c:v>Chile</c:v>
                </c:pt>
                <c:pt idx="28">
                  <c:v>Portugal</c:v>
                </c:pt>
                <c:pt idx="29">
                  <c:v>Australia</c:v>
                </c:pt>
                <c:pt idx="30">
                  <c:v>Denmark</c:v>
                </c:pt>
                <c:pt idx="31">
                  <c:v>Norway</c:v>
                </c:pt>
                <c:pt idx="32">
                  <c:v>Ireland</c:v>
                </c:pt>
              </c:strCache>
            </c:strRef>
          </c:cat>
          <c:val>
            <c:numRef>
              <c:f>List1!$B$2:$B$34</c:f>
              <c:numCache>
                <c:formatCode>0.0</c:formatCode>
                <c:ptCount val="33"/>
                <c:pt idx="0">
                  <c:v>88.11</c:v>
                </c:pt>
                <c:pt idx="1">
                  <c:v>83.47</c:v>
                </c:pt>
                <c:pt idx="2">
                  <c:v>79.66</c:v>
                </c:pt>
                <c:pt idx="3">
                  <c:v>78.19</c:v>
                </c:pt>
                <c:pt idx="4">
                  <c:v>77.05</c:v>
                </c:pt>
                <c:pt idx="5">
                  <c:v>77</c:v>
                </c:pt>
                <c:pt idx="6">
                  <c:v>75.430000000000007</c:v>
                </c:pt>
                <c:pt idx="7">
                  <c:v>73.28</c:v>
                </c:pt>
                <c:pt idx="8">
                  <c:v>73</c:v>
                </c:pt>
                <c:pt idx="9">
                  <c:v>71.95</c:v>
                </c:pt>
                <c:pt idx="10">
                  <c:v>70.31</c:v>
                </c:pt>
                <c:pt idx="11">
                  <c:v>69.930000000000007</c:v>
                </c:pt>
                <c:pt idx="12">
                  <c:v>68.48</c:v>
                </c:pt>
                <c:pt idx="13">
                  <c:v>64.31</c:v>
                </c:pt>
                <c:pt idx="14">
                  <c:v>62.825613776451171</c:v>
                </c:pt>
                <c:pt idx="15">
                  <c:v>61.38</c:v>
                </c:pt>
                <c:pt idx="16">
                  <c:v>60.58</c:v>
                </c:pt>
                <c:pt idx="17">
                  <c:v>58.82</c:v>
                </c:pt>
                <c:pt idx="18">
                  <c:v>58.43</c:v>
                </c:pt>
                <c:pt idx="19">
                  <c:v>58.32</c:v>
                </c:pt>
                <c:pt idx="20">
                  <c:v>58.05</c:v>
                </c:pt>
                <c:pt idx="21">
                  <c:v>57.56</c:v>
                </c:pt>
                <c:pt idx="22">
                  <c:v>55.39</c:v>
                </c:pt>
                <c:pt idx="23">
                  <c:v>54</c:v>
                </c:pt>
                <c:pt idx="24">
                  <c:v>53.87</c:v>
                </c:pt>
                <c:pt idx="25">
                  <c:v>53.06</c:v>
                </c:pt>
                <c:pt idx="26">
                  <c:v>52.78</c:v>
                </c:pt>
                <c:pt idx="27">
                  <c:v>51.35</c:v>
                </c:pt>
                <c:pt idx="28">
                  <c:v>49.34964084643758</c:v>
                </c:pt>
                <c:pt idx="29">
                  <c:v>48.87</c:v>
                </c:pt>
                <c:pt idx="30">
                  <c:v>46.09</c:v>
                </c:pt>
                <c:pt idx="31">
                  <c:v>41.33</c:v>
                </c:pt>
                <c:pt idx="32">
                  <c:v>41.02</c:v>
                </c:pt>
              </c:numCache>
            </c:numRef>
          </c:val>
          <c:extLst>
            <c:ext xmlns:c16="http://schemas.microsoft.com/office/drawing/2014/chart" uri="{C3380CC4-5D6E-409C-BE32-E72D297353CC}">
              <c16:uniqueId val="{00000008-248E-4B5D-AE62-B7FB72D59B09}"/>
            </c:ext>
          </c:extLst>
        </c:ser>
        <c:ser>
          <c:idx val="1"/>
          <c:order val="1"/>
          <c:tx>
            <c:strRef>
              <c:f>List1!$C$1</c:f>
              <c:strCache>
                <c:ptCount val="1"/>
                <c:pt idx="0">
                  <c:v>Generalists</c:v>
                </c:pt>
              </c:strCache>
            </c:strRef>
          </c:tx>
          <c:spPr>
            <a:solidFill>
              <a:schemeClr val="accent2"/>
            </a:solidFill>
            <a:ln>
              <a:noFill/>
            </a:ln>
            <a:effectLst/>
          </c:spPr>
          <c:invertIfNegative val="0"/>
          <c:dPt>
            <c:idx val="1"/>
            <c:invertIfNegative val="0"/>
            <c:bubble3D val="0"/>
            <c:spPr>
              <a:solidFill>
                <a:srgbClr val="C00000"/>
              </a:solidFill>
              <a:ln>
                <a:noFill/>
              </a:ln>
              <a:effectLst/>
            </c:spPr>
            <c:extLst>
              <c:ext xmlns:c16="http://schemas.microsoft.com/office/drawing/2014/chart" uri="{C3380CC4-5D6E-409C-BE32-E72D297353CC}">
                <c16:uniqueId val="{0000000A-248E-4B5D-AE62-B7FB72D59B09}"/>
              </c:ext>
            </c:extLst>
          </c:dPt>
          <c:dPt>
            <c:idx val="2"/>
            <c:invertIfNegative val="0"/>
            <c:bubble3D val="0"/>
            <c:spPr>
              <a:solidFill>
                <a:srgbClr val="00B050"/>
              </a:solidFill>
              <a:ln>
                <a:noFill/>
              </a:ln>
              <a:effectLst/>
            </c:spPr>
            <c:extLst>
              <c:ext xmlns:c16="http://schemas.microsoft.com/office/drawing/2014/chart" uri="{C3380CC4-5D6E-409C-BE32-E72D297353CC}">
                <c16:uniqueId val="{0000000C-248E-4B5D-AE62-B7FB72D59B09}"/>
              </c:ext>
            </c:extLst>
          </c:dPt>
          <c:dPt>
            <c:idx val="17"/>
            <c:invertIfNegative val="0"/>
            <c:bubble3D val="0"/>
            <c:spPr>
              <a:solidFill>
                <a:srgbClr val="C00000"/>
              </a:solidFill>
              <a:ln>
                <a:noFill/>
              </a:ln>
              <a:effectLst/>
            </c:spPr>
            <c:extLst>
              <c:ext xmlns:c16="http://schemas.microsoft.com/office/drawing/2014/chart" uri="{C3380CC4-5D6E-409C-BE32-E72D297353CC}">
                <c16:uniqueId val="{0000000E-248E-4B5D-AE62-B7FB72D59B09}"/>
              </c:ext>
            </c:extLst>
          </c:dPt>
          <c:dPt>
            <c:idx val="24"/>
            <c:invertIfNegative val="0"/>
            <c:bubble3D val="0"/>
            <c:spPr>
              <a:solidFill>
                <a:srgbClr val="C00000"/>
              </a:solidFill>
              <a:ln>
                <a:noFill/>
              </a:ln>
              <a:effectLst/>
            </c:spPr>
            <c:extLst>
              <c:ext xmlns:c16="http://schemas.microsoft.com/office/drawing/2014/chart" uri="{C3380CC4-5D6E-409C-BE32-E72D297353CC}">
                <c16:uniqueId val="{00000010-248E-4B5D-AE62-B7FB72D59B09}"/>
              </c:ext>
            </c:extLst>
          </c:dPt>
          <c:cat>
            <c:strRef>
              <c:f>List1!$A$2:$A$34</c:f>
              <c:strCache>
                <c:ptCount val="33"/>
                <c:pt idx="0">
                  <c:v>United States</c:v>
                </c:pt>
                <c:pt idx="1">
                  <c:v>Poland</c:v>
                </c:pt>
                <c:pt idx="2">
                  <c:v>Czech Republic</c:v>
                </c:pt>
                <c:pt idx="3">
                  <c:v>Latvia</c:v>
                </c:pt>
                <c:pt idx="4">
                  <c:v>Estonia</c:v>
                </c:pt>
                <c:pt idx="5">
                  <c:v>Italy</c:v>
                </c:pt>
                <c:pt idx="6">
                  <c:v>Greece</c:v>
                </c:pt>
                <c:pt idx="7">
                  <c:v>Slovenia</c:v>
                </c:pt>
                <c:pt idx="8">
                  <c:v>Korea</c:v>
                </c:pt>
                <c:pt idx="9">
                  <c:v>United Kingdom</c:v>
                </c:pt>
                <c:pt idx="10">
                  <c:v>Israel</c:v>
                </c:pt>
                <c:pt idx="11">
                  <c:v>Luxembourg</c:v>
                </c:pt>
                <c:pt idx="12">
                  <c:v>Turkey</c:v>
                </c:pt>
                <c:pt idx="13">
                  <c:v>Mexico</c:v>
                </c:pt>
                <c:pt idx="14">
                  <c:v>OECD32</c:v>
                </c:pt>
                <c:pt idx="15">
                  <c:v>Belgium</c:v>
                </c:pt>
                <c:pt idx="16">
                  <c:v>New Zealand</c:v>
                </c:pt>
                <c:pt idx="17">
                  <c:v>Germany</c:v>
                </c:pt>
                <c:pt idx="18">
                  <c:v>Switzerland</c:v>
                </c:pt>
                <c:pt idx="19">
                  <c:v>Finland</c:v>
                </c:pt>
                <c:pt idx="20">
                  <c:v>Iceland</c:v>
                </c:pt>
                <c:pt idx="21">
                  <c:v>Hungary</c:v>
                </c:pt>
                <c:pt idx="22">
                  <c:v>Netherlands</c:v>
                </c:pt>
                <c:pt idx="23">
                  <c:v>France</c:v>
                </c:pt>
                <c:pt idx="24">
                  <c:v>Austria</c:v>
                </c:pt>
                <c:pt idx="25">
                  <c:v>Sweden</c:v>
                </c:pt>
                <c:pt idx="26">
                  <c:v>Canada</c:v>
                </c:pt>
                <c:pt idx="27">
                  <c:v>Chile</c:v>
                </c:pt>
                <c:pt idx="28">
                  <c:v>Portugal</c:v>
                </c:pt>
                <c:pt idx="29">
                  <c:v>Australia</c:v>
                </c:pt>
                <c:pt idx="30">
                  <c:v>Denmark</c:v>
                </c:pt>
                <c:pt idx="31">
                  <c:v>Norway</c:v>
                </c:pt>
                <c:pt idx="32">
                  <c:v>Ireland</c:v>
                </c:pt>
              </c:strCache>
            </c:strRef>
          </c:cat>
          <c:val>
            <c:numRef>
              <c:f>List1!$C$2:$C$34</c:f>
              <c:numCache>
                <c:formatCode>0.0</c:formatCode>
                <c:ptCount val="33"/>
                <c:pt idx="0">
                  <c:v>11.89</c:v>
                </c:pt>
                <c:pt idx="1">
                  <c:v>16.53</c:v>
                </c:pt>
                <c:pt idx="2">
                  <c:v>19.010000000000002</c:v>
                </c:pt>
                <c:pt idx="3">
                  <c:v>21.81</c:v>
                </c:pt>
                <c:pt idx="4">
                  <c:v>22.95</c:v>
                </c:pt>
                <c:pt idx="5">
                  <c:v>23</c:v>
                </c:pt>
                <c:pt idx="6">
                  <c:v>6.43</c:v>
                </c:pt>
                <c:pt idx="7">
                  <c:v>23.4</c:v>
                </c:pt>
                <c:pt idx="8">
                  <c:v>27</c:v>
                </c:pt>
                <c:pt idx="9">
                  <c:v>28.29</c:v>
                </c:pt>
                <c:pt idx="10">
                  <c:v>29.69</c:v>
                </c:pt>
                <c:pt idx="11">
                  <c:v>30.07</c:v>
                </c:pt>
                <c:pt idx="12">
                  <c:v>31.52</c:v>
                </c:pt>
                <c:pt idx="13">
                  <c:v>35.69</c:v>
                </c:pt>
                <c:pt idx="14">
                  <c:v>29.896261223548819</c:v>
                </c:pt>
                <c:pt idx="15">
                  <c:v>37.31</c:v>
                </c:pt>
                <c:pt idx="16">
                  <c:v>31.8</c:v>
                </c:pt>
                <c:pt idx="17">
                  <c:v>41.18</c:v>
                </c:pt>
                <c:pt idx="18">
                  <c:v>27.53</c:v>
                </c:pt>
                <c:pt idx="19">
                  <c:v>37.450000000000003</c:v>
                </c:pt>
                <c:pt idx="20">
                  <c:v>15.29</c:v>
                </c:pt>
                <c:pt idx="21">
                  <c:v>11.69</c:v>
                </c:pt>
                <c:pt idx="22">
                  <c:v>44.61</c:v>
                </c:pt>
                <c:pt idx="23">
                  <c:v>46</c:v>
                </c:pt>
                <c:pt idx="24">
                  <c:v>32.44</c:v>
                </c:pt>
                <c:pt idx="25">
                  <c:v>15.4</c:v>
                </c:pt>
                <c:pt idx="26">
                  <c:v>47.22</c:v>
                </c:pt>
                <c:pt idx="27">
                  <c:v>48.65</c:v>
                </c:pt>
                <c:pt idx="28">
                  <c:v>50.650359153562405</c:v>
                </c:pt>
                <c:pt idx="29">
                  <c:v>44.81</c:v>
                </c:pt>
                <c:pt idx="30">
                  <c:v>19.47</c:v>
                </c:pt>
                <c:pt idx="31">
                  <c:v>18.920000000000002</c:v>
                </c:pt>
                <c:pt idx="32">
                  <c:v>58.98</c:v>
                </c:pt>
              </c:numCache>
            </c:numRef>
          </c:val>
          <c:extLst>
            <c:ext xmlns:c16="http://schemas.microsoft.com/office/drawing/2014/chart" uri="{C3380CC4-5D6E-409C-BE32-E72D297353CC}">
              <c16:uniqueId val="{00000011-248E-4B5D-AE62-B7FB72D59B09}"/>
            </c:ext>
          </c:extLst>
        </c:ser>
        <c:ser>
          <c:idx val="2"/>
          <c:order val="2"/>
          <c:tx>
            <c:strRef>
              <c:f>List1!$D$1</c:f>
              <c:strCache>
                <c:ptCount val="1"/>
                <c:pt idx="0">
                  <c:v>Medical doctors not further defined</c:v>
                </c:pt>
              </c:strCache>
            </c:strRef>
          </c:tx>
          <c:spPr>
            <a:solidFill>
              <a:schemeClr val="bg1">
                <a:lumMod val="75000"/>
              </a:schemeClr>
            </a:solidFill>
            <a:ln>
              <a:noFill/>
            </a:ln>
            <a:effectLst/>
          </c:spPr>
          <c:invertIfNegative val="0"/>
          <c:dPt>
            <c:idx val="2"/>
            <c:invertIfNegative val="0"/>
            <c:bubble3D val="0"/>
            <c:spPr>
              <a:solidFill>
                <a:schemeClr val="tx1">
                  <a:lumMod val="50000"/>
                  <a:lumOff val="50000"/>
                </a:schemeClr>
              </a:solidFill>
              <a:ln>
                <a:noFill/>
              </a:ln>
              <a:effectLst/>
            </c:spPr>
            <c:extLst>
              <c:ext xmlns:c16="http://schemas.microsoft.com/office/drawing/2014/chart" uri="{C3380CC4-5D6E-409C-BE32-E72D297353CC}">
                <c16:uniqueId val="{00000013-248E-4B5D-AE62-B7FB72D59B09}"/>
              </c:ext>
            </c:extLst>
          </c:dPt>
          <c:dPt>
            <c:idx val="24"/>
            <c:invertIfNegative val="0"/>
            <c:bubble3D val="0"/>
            <c:spPr>
              <a:solidFill>
                <a:schemeClr val="tx1">
                  <a:lumMod val="50000"/>
                  <a:lumOff val="50000"/>
                </a:schemeClr>
              </a:solidFill>
              <a:ln>
                <a:noFill/>
              </a:ln>
              <a:effectLst/>
            </c:spPr>
            <c:extLst>
              <c:ext xmlns:c16="http://schemas.microsoft.com/office/drawing/2014/chart" uri="{C3380CC4-5D6E-409C-BE32-E72D297353CC}">
                <c16:uniqueId val="{00000015-248E-4B5D-AE62-B7FB72D59B09}"/>
              </c:ext>
            </c:extLst>
          </c:dPt>
          <c:cat>
            <c:strRef>
              <c:f>List1!$A$2:$A$34</c:f>
              <c:strCache>
                <c:ptCount val="33"/>
                <c:pt idx="0">
                  <c:v>United States</c:v>
                </c:pt>
                <c:pt idx="1">
                  <c:v>Poland</c:v>
                </c:pt>
                <c:pt idx="2">
                  <c:v>Czech Republic</c:v>
                </c:pt>
                <c:pt idx="3">
                  <c:v>Latvia</c:v>
                </c:pt>
                <c:pt idx="4">
                  <c:v>Estonia</c:v>
                </c:pt>
                <c:pt idx="5">
                  <c:v>Italy</c:v>
                </c:pt>
                <c:pt idx="6">
                  <c:v>Greece</c:v>
                </c:pt>
                <c:pt idx="7">
                  <c:v>Slovenia</c:v>
                </c:pt>
                <c:pt idx="8">
                  <c:v>Korea</c:v>
                </c:pt>
                <c:pt idx="9">
                  <c:v>United Kingdom</c:v>
                </c:pt>
                <c:pt idx="10">
                  <c:v>Israel</c:v>
                </c:pt>
                <c:pt idx="11">
                  <c:v>Luxembourg</c:v>
                </c:pt>
                <c:pt idx="12">
                  <c:v>Turkey</c:v>
                </c:pt>
                <c:pt idx="13">
                  <c:v>Mexico</c:v>
                </c:pt>
                <c:pt idx="14">
                  <c:v>OECD32</c:v>
                </c:pt>
                <c:pt idx="15">
                  <c:v>Belgium</c:v>
                </c:pt>
                <c:pt idx="16">
                  <c:v>New Zealand</c:v>
                </c:pt>
                <c:pt idx="17">
                  <c:v>Germany</c:v>
                </c:pt>
                <c:pt idx="18">
                  <c:v>Switzerland</c:v>
                </c:pt>
                <c:pt idx="19">
                  <c:v>Finland</c:v>
                </c:pt>
                <c:pt idx="20">
                  <c:v>Iceland</c:v>
                </c:pt>
                <c:pt idx="21">
                  <c:v>Hungary</c:v>
                </c:pt>
                <c:pt idx="22">
                  <c:v>Netherlands</c:v>
                </c:pt>
                <c:pt idx="23">
                  <c:v>France</c:v>
                </c:pt>
                <c:pt idx="24">
                  <c:v>Austria</c:v>
                </c:pt>
                <c:pt idx="25">
                  <c:v>Sweden</c:v>
                </c:pt>
                <c:pt idx="26">
                  <c:v>Canada</c:v>
                </c:pt>
                <c:pt idx="27">
                  <c:v>Chile</c:v>
                </c:pt>
                <c:pt idx="28">
                  <c:v>Portugal</c:v>
                </c:pt>
                <c:pt idx="29">
                  <c:v>Australia</c:v>
                </c:pt>
                <c:pt idx="30">
                  <c:v>Denmark</c:v>
                </c:pt>
                <c:pt idx="31">
                  <c:v>Norway</c:v>
                </c:pt>
                <c:pt idx="32">
                  <c:v>Ireland</c:v>
                </c:pt>
              </c:strCache>
            </c:strRef>
          </c:cat>
          <c:val>
            <c:numRef>
              <c:f>List1!$D$2:$D$34</c:f>
              <c:numCache>
                <c:formatCode>0.0</c:formatCode>
                <c:ptCount val="33"/>
                <c:pt idx="1">
                  <c:v>0</c:v>
                </c:pt>
                <c:pt idx="2">
                  <c:v>1.33</c:v>
                </c:pt>
                <c:pt idx="3">
                  <c:v>0</c:v>
                </c:pt>
                <c:pt idx="4">
                  <c:v>0</c:v>
                </c:pt>
                <c:pt idx="6">
                  <c:v>18.14</c:v>
                </c:pt>
                <c:pt idx="7">
                  <c:v>3.33</c:v>
                </c:pt>
                <c:pt idx="8">
                  <c:v>0</c:v>
                </c:pt>
                <c:pt idx="11">
                  <c:v>0</c:v>
                </c:pt>
                <c:pt idx="14">
                  <c:v>7.2781250000000099</c:v>
                </c:pt>
                <c:pt idx="15">
                  <c:v>1.31</c:v>
                </c:pt>
                <c:pt idx="16">
                  <c:v>7.62</c:v>
                </c:pt>
                <c:pt idx="17">
                  <c:v>0</c:v>
                </c:pt>
                <c:pt idx="18">
                  <c:v>14.04</c:v>
                </c:pt>
                <c:pt idx="19">
                  <c:v>4.2300000000000004</c:v>
                </c:pt>
                <c:pt idx="20">
                  <c:v>26.66</c:v>
                </c:pt>
                <c:pt idx="21">
                  <c:v>30.75</c:v>
                </c:pt>
                <c:pt idx="22">
                  <c:v>0</c:v>
                </c:pt>
                <c:pt idx="24">
                  <c:v>14.35</c:v>
                </c:pt>
                <c:pt idx="25">
                  <c:v>31.54</c:v>
                </c:pt>
                <c:pt idx="29">
                  <c:v>6.32</c:v>
                </c:pt>
                <c:pt idx="30">
                  <c:v>34.44</c:v>
                </c:pt>
                <c:pt idx="31">
                  <c:v>39.75</c:v>
                </c:pt>
                <c:pt idx="32">
                  <c:v>0</c:v>
                </c:pt>
              </c:numCache>
            </c:numRef>
          </c:val>
          <c:extLst>
            <c:ext xmlns:c16="http://schemas.microsoft.com/office/drawing/2014/chart" uri="{C3380CC4-5D6E-409C-BE32-E72D297353CC}">
              <c16:uniqueId val="{00000016-248E-4B5D-AE62-B7FB72D59B09}"/>
            </c:ext>
          </c:extLst>
        </c:ser>
        <c:dLbls>
          <c:showLegendKey val="0"/>
          <c:showVal val="0"/>
          <c:showCatName val="0"/>
          <c:showSerName val="0"/>
          <c:showPercent val="0"/>
          <c:showBubbleSize val="0"/>
        </c:dLbls>
        <c:gapWidth val="50"/>
        <c:overlap val="100"/>
        <c:axId val="846528552"/>
        <c:axId val="846516400"/>
      </c:barChart>
      <c:catAx>
        <c:axId val="8465285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cs-CZ"/>
          </a:p>
        </c:txPr>
        <c:crossAx val="846516400"/>
        <c:crosses val="autoZero"/>
        <c:auto val="1"/>
        <c:lblAlgn val="ctr"/>
        <c:lblOffset val="100"/>
        <c:tickLblSkip val="1"/>
        <c:noMultiLvlLbl val="0"/>
      </c:catAx>
      <c:valAx>
        <c:axId val="846516400"/>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cs-CZ"/>
          </a:p>
        </c:txPr>
        <c:crossAx val="846528552"/>
        <c:crosses val="autoZero"/>
        <c:crossBetween val="between"/>
        <c:majorUnit val="20"/>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096620734908137"/>
          <c:y val="0.22490663039776795"/>
          <c:w val="0.69802854330708664"/>
          <c:h val="0.74638323163532494"/>
        </c:manualLayout>
      </c:layout>
      <c:barChart>
        <c:barDir val="bar"/>
        <c:grouping val="stacked"/>
        <c:varyColors val="0"/>
        <c:ser>
          <c:idx val="0"/>
          <c:order val="0"/>
          <c:tx>
            <c:strRef>
              <c:f>Sheet1!$B$1</c:f>
              <c:strCache>
                <c:ptCount val="1"/>
                <c:pt idx="0">
                  <c:v>Samostatná ordinace praktického lékaře*</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Hlavní město Praha</c:v>
                </c:pt>
                <c:pt idx="1">
                  <c:v>Jihomoravský kraj</c:v>
                </c:pt>
                <c:pt idx="2">
                  <c:v>Moravskoslezský kraj</c:v>
                </c:pt>
                <c:pt idx="3">
                  <c:v>Středočeský kraj</c:v>
                </c:pt>
                <c:pt idx="4">
                  <c:v>Ústecký kraj</c:v>
                </c:pt>
                <c:pt idx="5">
                  <c:v>Olomoucký kraj</c:v>
                </c:pt>
                <c:pt idx="6">
                  <c:v>Jihočeský kraj</c:v>
                </c:pt>
                <c:pt idx="7">
                  <c:v>Plzeňský kraj</c:v>
                </c:pt>
                <c:pt idx="8">
                  <c:v>Zlínský kraj</c:v>
                </c:pt>
                <c:pt idx="9">
                  <c:v>Královéhradecký kraj</c:v>
                </c:pt>
                <c:pt idx="10">
                  <c:v>Kraj Vysočina</c:v>
                </c:pt>
                <c:pt idx="11">
                  <c:v>Pardubický kraj</c:v>
                </c:pt>
                <c:pt idx="12">
                  <c:v>Liberecký kraj</c:v>
                </c:pt>
                <c:pt idx="13">
                  <c:v>Karlovarský kraj</c:v>
                </c:pt>
              </c:strCache>
            </c:strRef>
          </c:cat>
          <c:val>
            <c:numRef>
              <c:f>Sheet1!$B$2:$B$15</c:f>
              <c:numCache>
                <c:formatCode>#,##0</c:formatCode>
                <c:ptCount val="14"/>
                <c:pt idx="0">
                  <c:v>816</c:v>
                </c:pt>
                <c:pt idx="1">
                  <c:v>940</c:v>
                </c:pt>
                <c:pt idx="2">
                  <c:v>886</c:v>
                </c:pt>
                <c:pt idx="3">
                  <c:v>1012</c:v>
                </c:pt>
                <c:pt idx="4">
                  <c:v>610</c:v>
                </c:pt>
                <c:pt idx="5">
                  <c:v>566</c:v>
                </c:pt>
                <c:pt idx="6">
                  <c:v>547</c:v>
                </c:pt>
                <c:pt idx="7">
                  <c:v>426</c:v>
                </c:pt>
                <c:pt idx="8">
                  <c:v>492</c:v>
                </c:pt>
                <c:pt idx="9">
                  <c:v>419</c:v>
                </c:pt>
                <c:pt idx="10">
                  <c:v>472</c:v>
                </c:pt>
                <c:pt idx="11">
                  <c:v>394</c:v>
                </c:pt>
                <c:pt idx="12">
                  <c:v>310</c:v>
                </c:pt>
                <c:pt idx="13">
                  <c:v>218</c:v>
                </c:pt>
              </c:numCache>
            </c:numRef>
          </c:val>
          <c:extLst>
            <c:ext xmlns:c16="http://schemas.microsoft.com/office/drawing/2014/chart" uri="{C3380CC4-5D6E-409C-BE32-E72D297353CC}">
              <c16:uniqueId val="{00000000-D9F3-474D-8805-C3DE35F20A52}"/>
            </c:ext>
          </c:extLst>
        </c:ser>
        <c:ser>
          <c:idx val="1"/>
          <c:order val="1"/>
          <c:tx>
            <c:strRef>
              <c:f>Sheet1!$C$1</c:f>
              <c:strCache>
                <c:ptCount val="1"/>
                <c:pt idx="0">
                  <c:v>Samostatné ordinace lékaře specialisty</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Hlavní město Praha</c:v>
                </c:pt>
                <c:pt idx="1">
                  <c:v>Jihomoravský kraj</c:v>
                </c:pt>
                <c:pt idx="2">
                  <c:v>Moravskoslezský kraj</c:v>
                </c:pt>
                <c:pt idx="3">
                  <c:v>Středočeský kraj</c:v>
                </c:pt>
                <c:pt idx="4">
                  <c:v>Ústecký kraj</c:v>
                </c:pt>
                <c:pt idx="5">
                  <c:v>Olomoucký kraj</c:v>
                </c:pt>
                <c:pt idx="6">
                  <c:v>Jihočeský kraj</c:v>
                </c:pt>
                <c:pt idx="7">
                  <c:v>Plzeňský kraj</c:v>
                </c:pt>
                <c:pt idx="8">
                  <c:v>Zlínský kraj</c:v>
                </c:pt>
                <c:pt idx="9">
                  <c:v>Královéhradecký kraj</c:v>
                </c:pt>
                <c:pt idx="10">
                  <c:v>Kraj Vysočina</c:v>
                </c:pt>
                <c:pt idx="11">
                  <c:v>Pardubický kraj</c:v>
                </c:pt>
                <c:pt idx="12">
                  <c:v>Liberecký kraj</c:v>
                </c:pt>
                <c:pt idx="13">
                  <c:v>Karlovarský kraj</c:v>
                </c:pt>
              </c:strCache>
            </c:strRef>
          </c:cat>
          <c:val>
            <c:numRef>
              <c:f>Sheet1!$C$2:$C$15</c:f>
              <c:numCache>
                <c:formatCode>#,##0</c:formatCode>
                <c:ptCount val="14"/>
                <c:pt idx="0">
                  <c:v>1940</c:v>
                </c:pt>
                <c:pt idx="1">
                  <c:v>1271</c:v>
                </c:pt>
                <c:pt idx="2">
                  <c:v>1121</c:v>
                </c:pt>
                <c:pt idx="3">
                  <c:v>900</c:v>
                </c:pt>
                <c:pt idx="4">
                  <c:v>621</c:v>
                </c:pt>
                <c:pt idx="5">
                  <c:v>632</c:v>
                </c:pt>
                <c:pt idx="6">
                  <c:v>520</c:v>
                </c:pt>
                <c:pt idx="7">
                  <c:v>637</c:v>
                </c:pt>
                <c:pt idx="8">
                  <c:v>553</c:v>
                </c:pt>
                <c:pt idx="9">
                  <c:v>544</c:v>
                </c:pt>
                <c:pt idx="10">
                  <c:v>431</c:v>
                </c:pt>
                <c:pt idx="11">
                  <c:v>453</c:v>
                </c:pt>
                <c:pt idx="12">
                  <c:v>336</c:v>
                </c:pt>
                <c:pt idx="13">
                  <c:v>399</c:v>
                </c:pt>
              </c:numCache>
            </c:numRef>
          </c:val>
          <c:extLst>
            <c:ext xmlns:c16="http://schemas.microsoft.com/office/drawing/2014/chart" uri="{C3380CC4-5D6E-409C-BE32-E72D297353CC}">
              <c16:uniqueId val="{00000001-D9F3-474D-8805-C3DE35F20A52}"/>
            </c:ext>
          </c:extLst>
        </c:ser>
        <c:dLbls>
          <c:showLegendKey val="0"/>
          <c:showVal val="0"/>
          <c:showCatName val="0"/>
          <c:showSerName val="0"/>
          <c:showPercent val="0"/>
          <c:showBubbleSize val="0"/>
        </c:dLbls>
        <c:gapWidth val="50"/>
        <c:overlap val="100"/>
        <c:axId val="864149952"/>
        <c:axId val="864147600"/>
      </c:barChart>
      <c:catAx>
        <c:axId val="864149952"/>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864147600"/>
        <c:crosses val="autoZero"/>
        <c:auto val="1"/>
        <c:lblAlgn val="ctr"/>
        <c:lblOffset val="100"/>
        <c:noMultiLvlLbl val="0"/>
      </c:catAx>
      <c:valAx>
        <c:axId val="864147600"/>
        <c:scaling>
          <c:orientation val="minMax"/>
        </c:scaling>
        <c:delete val="0"/>
        <c:axPos val="t"/>
        <c:numFmt formatCode="#,##0"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864149952"/>
        <c:crosses val="autoZero"/>
        <c:crossBetween val="between"/>
      </c:valAx>
      <c:spPr>
        <a:noFill/>
        <a:ln>
          <a:noFill/>
        </a:ln>
        <a:effectLst/>
      </c:spPr>
    </c:plotArea>
    <c:legend>
      <c:legendPos val="t"/>
      <c:layout>
        <c:manualLayout>
          <c:xMode val="edge"/>
          <c:yMode val="edge"/>
          <c:x val="8.3333333333333332E-3"/>
          <c:y val="1.0265722570464183E-2"/>
          <c:w val="0.95"/>
          <c:h val="5.2519275005572387E-2"/>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193321616871705"/>
          <c:y val="6.4837905236907731E-2"/>
          <c:w val="0.87873462214411246"/>
          <c:h val="0.80049875311720697"/>
        </c:manualLayout>
      </c:layout>
      <c:areaChart>
        <c:grouping val="stacked"/>
        <c:varyColors val="0"/>
        <c:ser>
          <c:idx val="5"/>
          <c:order val="0"/>
          <c:tx>
            <c:strRef>
              <c:f>Sheet1!$A$2</c:f>
              <c:strCache>
                <c:ptCount val="1"/>
                <c:pt idx="0">
                  <c:v>min</c:v>
                </c:pt>
              </c:strCache>
            </c:strRef>
          </c:tx>
          <c:spPr>
            <a:noFill/>
            <a:ln w="25401">
              <a:noFill/>
            </a:ln>
          </c:spPr>
          <c:cat>
            <c:numRef>
              <c:f>Sheet1!$B$1:$J$1</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Sheet1!$B$2:$J$2</c:f>
              <c:numCache>
                <c:formatCode>0.0%</c:formatCode>
                <c:ptCount val="9"/>
                <c:pt idx="0">
                  <c:v>2.2360697647039032E-2</c:v>
                </c:pt>
                <c:pt idx="1">
                  <c:v>2.2262915212854586E-2</c:v>
                </c:pt>
                <c:pt idx="2">
                  <c:v>2.2105027858958334E-2</c:v>
                </c:pt>
                <c:pt idx="3">
                  <c:v>2.3076214328193189E-2</c:v>
                </c:pt>
                <c:pt idx="4">
                  <c:v>2.0882361148576375E-2</c:v>
                </c:pt>
                <c:pt idx="5">
                  <c:v>2.2172579354494529E-2</c:v>
                </c:pt>
                <c:pt idx="6">
                  <c:v>2.2068952503160794E-2</c:v>
                </c:pt>
                <c:pt idx="7">
                  <c:v>2.2326209657967101E-2</c:v>
                </c:pt>
                <c:pt idx="8">
                  <c:v>2.2142091414092194E-2</c:v>
                </c:pt>
              </c:numCache>
            </c:numRef>
          </c:val>
          <c:extLst>
            <c:ext xmlns:c16="http://schemas.microsoft.com/office/drawing/2014/chart" uri="{C3380CC4-5D6E-409C-BE32-E72D297353CC}">
              <c16:uniqueId val="{00000000-FEE8-425D-BCB4-ECDBB53001BD}"/>
            </c:ext>
          </c:extLst>
        </c:ser>
        <c:ser>
          <c:idx val="1"/>
          <c:order val="1"/>
          <c:tx>
            <c:strRef>
              <c:f>Sheet1!$A$3</c:f>
              <c:strCache>
                <c:ptCount val="1"/>
                <c:pt idx="0">
                  <c:v>max (max-min)</c:v>
                </c:pt>
              </c:strCache>
            </c:strRef>
          </c:tx>
          <c:spPr>
            <a:solidFill>
              <a:schemeClr val="accent1">
                <a:lumMod val="20000"/>
                <a:lumOff val="80000"/>
              </a:schemeClr>
            </a:solidFill>
            <a:ln w="25401">
              <a:noFill/>
            </a:ln>
          </c:spPr>
          <c:cat>
            <c:numRef>
              <c:f>Sheet1!$B$1:$J$1</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Sheet1!$B$3:$J$3</c:f>
              <c:numCache>
                <c:formatCode>0.0%</c:formatCode>
                <c:ptCount val="9"/>
                <c:pt idx="0">
                  <c:v>7.6382016595241027E-3</c:v>
                </c:pt>
                <c:pt idx="1">
                  <c:v>7.0220181798651762E-3</c:v>
                </c:pt>
                <c:pt idx="2">
                  <c:v>5.6122036620424864E-3</c:v>
                </c:pt>
                <c:pt idx="3">
                  <c:v>7.0436968175425461E-3</c:v>
                </c:pt>
                <c:pt idx="4">
                  <c:v>8.5514023489216481E-3</c:v>
                </c:pt>
                <c:pt idx="5">
                  <c:v>9.3960199407900624E-3</c:v>
                </c:pt>
                <c:pt idx="6">
                  <c:v>7.5412846946996855E-3</c:v>
                </c:pt>
                <c:pt idx="7">
                  <c:v>9.2294216250453399E-3</c:v>
                </c:pt>
                <c:pt idx="8">
                  <c:v>8.8939071052489133E-3</c:v>
                </c:pt>
              </c:numCache>
            </c:numRef>
          </c:val>
          <c:extLst>
            <c:ext xmlns:c16="http://schemas.microsoft.com/office/drawing/2014/chart" uri="{C3380CC4-5D6E-409C-BE32-E72D297353CC}">
              <c16:uniqueId val="{00000001-FEE8-425D-BCB4-ECDBB53001BD}"/>
            </c:ext>
          </c:extLst>
        </c:ser>
        <c:dLbls>
          <c:showLegendKey val="0"/>
          <c:showVal val="0"/>
          <c:showCatName val="0"/>
          <c:showSerName val="0"/>
          <c:showPercent val="0"/>
          <c:showBubbleSize val="0"/>
        </c:dLbls>
        <c:axId val="333164512"/>
        <c:axId val="326458888"/>
      </c:areaChart>
      <c:lineChart>
        <c:grouping val="standard"/>
        <c:varyColors val="0"/>
        <c:ser>
          <c:idx val="2"/>
          <c:order val="2"/>
          <c:tx>
            <c:strRef>
              <c:f>Sheet1!$A$4</c:f>
              <c:strCache>
                <c:ptCount val="1"/>
                <c:pt idx="0">
                  <c:v>Česká republika</c:v>
                </c:pt>
              </c:strCache>
            </c:strRef>
          </c:tx>
          <c:spPr>
            <a:ln w="25401">
              <a:solidFill>
                <a:srgbClr val="037BC1"/>
              </a:solidFill>
              <a:prstDash val="solid"/>
            </a:ln>
          </c:spPr>
          <c:marker>
            <c:symbol val="none"/>
          </c:marker>
          <c:cat>
            <c:numRef>
              <c:f>Sheet1!$B$1:$J$1</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Sheet1!$B$4:$J$4</c:f>
              <c:numCache>
                <c:formatCode>0.0%</c:formatCode>
                <c:ptCount val="9"/>
                <c:pt idx="0">
                  <c:v>2.5363701273798975E-2</c:v>
                </c:pt>
                <c:pt idx="1">
                  <c:v>2.5222370724842774E-2</c:v>
                </c:pt>
                <c:pt idx="2">
                  <c:v>2.4789246396204612E-2</c:v>
                </c:pt>
                <c:pt idx="3">
                  <c:v>2.5089845820494748E-2</c:v>
                </c:pt>
                <c:pt idx="4">
                  <c:v>2.3746977829660669E-2</c:v>
                </c:pt>
                <c:pt idx="5">
                  <c:v>2.5271137845874949E-2</c:v>
                </c:pt>
                <c:pt idx="6">
                  <c:v>2.4387623129852421E-2</c:v>
                </c:pt>
                <c:pt idx="7">
                  <c:v>2.527196204218296E-2</c:v>
                </c:pt>
                <c:pt idx="8">
                  <c:v>2.5706135992041482E-2</c:v>
                </c:pt>
              </c:numCache>
            </c:numRef>
          </c:val>
          <c:smooth val="0"/>
          <c:extLst>
            <c:ext xmlns:c16="http://schemas.microsoft.com/office/drawing/2014/chart" uri="{C3380CC4-5D6E-409C-BE32-E72D297353CC}">
              <c16:uniqueId val="{00000002-FEE8-425D-BCB4-ECDBB53001BD}"/>
            </c:ext>
          </c:extLst>
        </c:ser>
        <c:ser>
          <c:idx val="0"/>
          <c:order val="3"/>
          <c:tx>
            <c:strRef>
              <c:f>Sheet1!$A$5</c:f>
              <c:strCache>
                <c:ptCount val="1"/>
                <c:pt idx="0">
                  <c:v>Královéhradecký kraj</c:v>
                </c:pt>
              </c:strCache>
            </c:strRef>
          </c:tx>
          <c:spPr>
            <a:ln w="25400">
              <a:solidFill>
                <a:srgbClr val="7F0506"/>
              </a:solidFill>
            </a:ln>
          </c:spPr>
          <c:marker>
            <c:symbol val="none"/>
          </c:marker>
          <c:cat>
            <c:numRef>
              <c:f>Sheet1!$B$1:$J$1</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Sheet1!$B$5:$J$5</c:f>
              <c:numCache>
                <c:formatCode>0.0%</c:formatCode>
                <c:ptCount val="9"/>
                <c:pt idx="0">
                  <c:v>2.5627071205745436E-2</c:v>
                </c:pt>
                <c:pt idx="1">
                  <c:v>2.7361957014144057E-2</c:v>
                </c:pt>
                <c:pt idx="2">
                  <c:v>2.7509129579838677E-2</c:v>
                </c:pt>
                <c:pt idx="3">
                  <c:v>2.8577760317508284E-2</c:v>
                </c:pt>
                <c:pt idx="4">
                  <c:v>2.5488053101781757E-2</c:v>
                </c:pt>
                <c:pt idx="5">
                  <c:v>2.6963494197918225E-2</c:v>
                </c:pt>
                <c:pt idx="6">
                  <c:v>2.5993915014395689E-2</c:v>
                </c:pt>
                <c:pt idx="7">
                  <c:v>2.6349796703123523E-2</c:v>
                </c:pt>
                <c:pt idx="8">
                  <c:v>2.8018904830882117E-2</c:v>
                </c:pt>
              </c:numCache>
            </c:numRef>
          </c:val>
          <c:smooth val="0"/>
          <c:extLst>
            <c:ext xmlns:c16="http://schemas.microsoft.com/office/drawing/2014/chart" uri="{C3380CC4-5D6E-409C-BE32-E72D297353CC}">
              <c16:uniqueId val="{00000003-FEE8-425D-BCB4-ECDBB53001BD}"/>
            </c:ext>
          </c:extLst>
        </c:ser>
        <c:dLbls>
          <c:showLegendKey val="0"/>
          <c:showVal val="0"/>
          <c:showCatName val="0"/>
          <c:showSerName val="0"/>
          <c:showPercent val="0"/>
          <c:showBubbleSize val="0"/>
        </c:dLbls>
        <c:marker val="1"/>
        <c:smooth val="0"/>
        <c:axId val="333164512"/>
        <c:axId val="326458888"/>
      </c:lineChart>
      <c:catAx>
        <c:axId val="333164512"/>
        <c:scaling>
          <c:orientation val="minMax"/>
        </c:scaling>
        <c:delete val="0"/>
        <c:axPos val="b"/>
        <c:numFmt formatCode="General" sourceLinked="1"/>
        <c:majorTickMark val="out"/>
        <c:minorTickMark val="none"/>
        <c:tickLblPos val="nextTo"/>
        <c:spPr>
          <a:ln w="3175">
            <a:solidFill>
              <a:schemeClr val="tx1"/>
            </a:solidFill>
            <a:prstDash val="solid"/>
          </a:ln>
        </c:spPr>
        <c:txPr>
          <a:bodyPr rot="0" vert="horz"/>
          <a:lstStyle/>
          <a:p>
            <a:pPr>
              <a:defRPr sz="1400" b="0" i="0" u="none" strike="noStrike" baseline="0">
                <a:solidFill>
                  <a:schemeClr val="tx1"/>
                </a:solidFill>
                <a:latin typeface="Calibri"/>
                <a:ea typeface="Calibri"/>
                <a:cs typeface="Calibri"/>
              </a:defRPr>
            </a:pPr>
            <a:endParaRPr lang="cs-CZ"/>
          </a:p>
        </c:txPr>
        <c:crossAx val="326458888"/>
        <c:crosses val="autoZero"/>
        <c:auto val="1"/>
        <c:lblAlgn val="ctr"/>
        <c:lblOffset val="100"/>
        <c:tickMarkSkip val="1"/>
        <c:noMultiLvlLbl val="0"/>
      </c:catAx>
      <c:valAx>
        <c:axId val="326458888"/>
        <c:scaling>
          <c:orientation val="minMax"/>
        </c:scaling>
        <c:delete val="0"/>
        <c:axPos val="l"/>
        <c:majorGridlines>
          <c:spPr>
            <a:ln w="12700">
              <a:solidFill>
                <a:srgbClr val="EAEAEA"/>
              </a:solidFill>
              <a:prstDash val="solid"/>
            </a:ln>
          </c:spPr>
        </c:majorGridlines>
        <c:numFmt formatCode="0%" sourceLinked="0"/>
        <c:majorTickMark val="out"/>
        <c:minorTickMark val="none"/>
        <c:tickLblPos val="nextTo"/>
        <c:spPr>
          <a:ln w="3175">
            <a:solidFill>
              <a:schemeClr val="tx1"/>
            </a:solidFill>
            <a:prstDash val="solid"/>
          </a:ln>
        </c:spPr>
        <c:txPr>
          <a:bodyPr rot="0" vert="horz"/>
          <a:lstStyle/>
          <a:p>
            <a:pPr>
              <a:defRPr sz="1400" b="0" i="0" u="none" strike="noStrike" baseline="0">
                <a:solidFill>
                  <a:schemeClr val="tx1"/>
                </a:solidFill>
                <a:latin typeface="Calibri"/>
                <a:ea typeface="Calibri"/>
                <a:cs typeface="Calibri"/>
              </a:defRPr>
            </a:pPr>
            <a:endParaRPr lang="cs-CZ"/>
          </a:p>
        </c:txPr>
        <c:crossAx val="333164512"/>
        <c:crosses val="autoZero"/>
        <c:crossBetween val="midCat"/>
      </c:valAx>
      <c:spPr>
        <a:noFill/>
        <a:ln w="25401">
          <a:noFill/>
        </a:ln>
      </c:spPr>
    </c:plotArea>
    <c:plotVisOnly val="1"/>
    <c:dispBlanksAs val="gap"/>
    <c:showDLblsOverMax val="0"/>
  </c:chart>
  <c:spPr>
    <a:noFill/>
    <a:ln>
      <a:noFill/>
    </a:ln>
  </c:spPr>
  <c:txPr>
    <a:bodyPr/>
    <a:lstStyle/>
    <a:p>
      <a:pPr>
        <a:defRPr sz="800" b="0" i="0" u="none" strike="noStrike" baseline="0">
          <a:solidFill>
            <a:schemeClr val="tx1"/>
          </a:solidFill>
          <a:latin typeface="Arial"/>
          <a:ea typeface="Arial"/>
          <a:cs typeface="Arial"/>
        </a:defRPr>
      </a:pPr>
      <a:endParaRPr lang="cs-CZ"/>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Samostatná ordinace praktického lékaře</c:v>
                </c:pt>
              </c:strCache>
            </c:strRef>
          </c:tx>
          <c:spPr>
            <a:solidFill>
              <a:srgbClr val="92D050"/>
            </a:solidFill>
            <a:ln>
              <a:noFill/>
            </a:ln>
            <a:effectLst/>
          </c:spPr>
          <c:invertIfNegative val="0"/>
          <c:dPt>
            <c:idx val="1"/>
            <c:invertIfNegative val="0"/>
            <c:bubble3D val="0"/>
            <c:spPr>
              <a:solidFill>
                <a:srgbClr val="92D050"/>
              </a:solidFill>
              <a:ln>
                <a:noFill/>
              </a:ln>
              <a:effectLst/>
            </c:spPr>
            <c:extLst>
              <c:ext xmlns:c16="http://schemas.microsoft.com/office/drawing/2014/chart" uri="{C3380CC4-5D6E-409C-BE32-E72D297353CC}">
                <c16:uniqueId val="{00000004-5451-4990-A544-1C963775A563}"/>
              </c:ext>
            </c:extLst>
          </c:dPt>
          <c:dPt>
            <c:idx val="7"/>
            <c:invertIfNegative val="0"/>
            <c:bubble3D val="0"/>
            <c:spPr>
              <a:solidFill>
                <a:srgbClr val="D71440"/>
              </a:solidFill>
              <a:ln>
                <a:noFill/>
              </a:ln>
              <a:effectLst/>
            </c:spPr>
            <c:extLst>
              <c:ext xmlns:c16="http://schemas.microsoft.com/office/drawing/2014/chart" uri="{C3380CC4-5D6E-409C-BE32-E72D297353CC}">
                <c16:uniqueId val="{00000006-2C69-4482-BF10-57C642E54F93}"/>
              </c:ext>
            </c:extLst>
          </c:dPt>
          <c:dPt>
            <c:idx val="9"/>
            <c:invertIfNegative val="0"/>
            <c:bubble3D val="0"/>
            <c:spPr>
              <a:solidFill>
                <a:schemeClr val="bg1">
                  <a:lumMod val="75000"/>
                </a:schemeClr>
              </a:solidFill>
              <a:ln>
                <a:noFill/>
              </a:ln>
              <a:effectLst/>
            </c:spPr>
            <c:extLst>
              <c:ext xmlns:c16="http://schemas.microsoft.com/office/drawing/2014/chart" uri="{C3380CC4-5D6E-409C-BE32-E72D297353CC}">
                <c16:uniqueId val="{00000001-3DAC-4999-A8DD-A5E20A1D2867}"/>
              </c:ext>
            </c:extLst>
          </c:dPt>
          <c:dPt>
            <c:idx val="10"/>
            <c:invertIfNegative val="0"/>
            <c:bubble3D val="0"/>
            <c:spPr>
              <a:solidFill>
                <a:srgbClr val="92D050"/>
              </a:solidFill>
              <a:ln>
                <a:noFill/>
              </a:ln>
              <a:effectLst/>
            </c:spPr>
            <c:extLst>
              <c:ext xmlns:c16="http://schemas.microsoft.com/office/drawing/2014/chart" uri="{C3380CC4-5D6E-409C-BE32-E72D297353CC}">
                <c16:uniqueId val="{00000002-1B5F-443C-9BB2-61E0484A500C}"/>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Hlavní město Praha</c:v>
                </c:pt>
                <c:pt idx="1">
                  <c:v>Liberecký kraj</c:v>
                </c:pt>
                <c:pt idx="2">
                  <c:v>Moravskoslezský kraj</c:v>
                </c:pt>
                <c:pt idx="3">
                  <c:v>Plzeňský kraj</c:v>
                </c:pt>
                <c:pt idx="4">
                  <c:v>Karlovarský kraj</c:v>
                </c:pt>
                <c:pt idx="5">
                  <c:v>Ústecký kraj</c:v>
                </c:pt>
                <c:pt idx="6">
                  <c:v>Středočeský kraj</c:v>
                </c:pt>
                <c:pt idx="7">
                  <c:v>Královéhradecký kraj</c:v>
                </c:pt>
                <c:pt idx="8">
                  <c:v>Pardubický kraj</c:v>
                </c:pt>
                <c:pt idx="9">
                  <c:v>ČR</c:v>
                </c:pt>
                <c:pt idx="10">
                  <c:v>Jihomoravský kraj</c:v>
                </c:pt>
                <c:pt idx="11">
                  <c:v>Zlínský kraj</c:v>
                </c:pt>
                <c:pt idx="12">
                  <c:v>Jihočeský kraj</c:v>
                </c:pt>
                <c:pt idx="13">
                  <c:v>Olomoucký kraj</c:v>
                </c:pt>
                <c:pt idx="14">
                  <c:v>Kraj Vysočina</c:v>
                </c:pt>
              </c:strCache>
            </c:strRef>
          </c:cat>
          <c:val>
            <c:numRef>
              <c:f>Sheet1!$B$2:$B$16</c:f>
              <c:numCache>
                <c:formatCode>#,##0</c:formatCode>
                <c:ptCount val="15"/>
                <c:pt idx="0">
                  <c:v>1576.6593137254902</c:v>
                </c:pt>
                <c:pt idx="1">
                  <c:v>1422.367741935484</c:v>
                </c:pt>
                <c:pt idx="2">
                  <c:v>1362.7753950338601</c:v>
                </c:pt>
                <c:pt idx="3">
                  <c:v>1359.690140845069</c:v>
                </c:pt>
                <c:pt idx="4">
                  <c:v>1358.2844036697245</c:v>
                </c:pt>
                <c:pt idx="5">
                  <c:v>1345.7983606557384</c:v>
                </c:pt>
                <c:pt idx="6">
                  <c:v>1329.8063241106722</c:v>
                </c:pt>
                <c:pt idx="7">
                  <c:v>1314.6730310262533</c:v>
                </c:pt>
                <c:pt idx="8">
                  <c:v>1312.7994923857866</c:v>
                </c:pt>
                <c:pt idx="9">
                  <c:v>1306.0589541193899</c:v>
                </c:pt>
                <c:pt idx="10">
                  <c:v>1255.8265957446813</c:v>
                </c:pt>
                <c:pt idx="11">
                  <c:v>1185.0386178861791</c:v>
                </c:pt>
                <c:pt idx="12">
                  <c:v>1168.5191956124311</c:v>
                </c:pt>
                <c:pt idx="13">
                  <c:v>1118.6095406360423</c:v>
                </c:pt>
                <c:pt idx="14">
                  <c:v>1077.6779661016947</c:v>
                </c:pt>
              </c:numCache>
            </c:numRef>
          </c:val>
          <c:extLst>
            <c:ext xmlns:c16="http://schemas.microsoft.com/office/drawing/2014/chart" uri="{C3380CC4-5D6E-409C-BE32-E72D297353CC}">
              <c16:uniqueId val="{00000002-3DAC-4999-A8DD-A5E20A1D2867}"/>
            </c:ext>
          </c:extLst>
        </c:ser>
        <c:dLbls>
          <c:showLegendKey val="0"/>
          <c:showVal val="0"/>
          <c:showCatName val="0"/>
          <c:showSerName val="0"/>
          <c:showPercent val="0"/>
          <c:showBubbleSize val="0"/>
        </c:dLbls>
        <c:gapWidth val="50"/>
        <c:axId val="864141328"/>
        <c:axId val="864140936"/>
      </c:barChart>
      <c:catAx>
        <c:axId val="864141328"/>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864140936"/>
        <c:crosses val="autoZero"/>
        <c:auto val="1"/>
        <c:lblAlgn val="ctr"/>
        <c:lblOffset val="100"/>
        <c:noMultiLvlLbl val="0"/>
      </c:catAx>
      <c:valAx>
        <c:axId val="864140936"/>
        <c:scaling>
          <c:orientation val="minMax"/>
        </c:scaling>
        <c:delete val="0"/>
        <c:axPos val="t"/>
        <c:numFmt formatCode="#,##0"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864141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Samostatné ordinace lékaře specialisty</c:v>
                </c:pt>
              </c:strCache>
            </c:strRef>
          </c:tx>
          <c:spPr>
            <a:solidFill>
              <a:srgbClr val="92D050"/>
            </a:solidFill>
            <a:ln>
              <a:noFill/>
            </a:ln>
            <a:effectLst/>
          </c:spPr>
          <c:invertIfNegative val="0"/>
          <c:dPt>
            <c:idx val="2"/>
            <c:invertIfNegative val="0"/>
            <c:bubble3D val="0"/>
            <c:spPr>
              <a:solidFill>
                <a:srgbClr val="92D050"/>
              </a:solidFill>
              <a:ln>
                <a:noFill/>
              </a:ln>
              <a:effectLst/>
            </c:spPr>
            <c:extLst>
              <c:ext xmlns:c16="http://schemas.microsoft.com/office/drawing/2014/chart" uri="{C3380CC4-5D6E-409C-BE32-E72D297353CC}">
                <c16:uniqueId val="{00000006-EFE9-404D-B954-50461DE77DC8}"/>
              </c:ext>
            </c:extLst>
          </c:dPt>
          <c:dPt>
            <c:idx val="8"/>
            <c:invertIfNegative val="0"/>
            <c:bubble3D val="0"/>
            <c:spPr>
              <a:solidFill>
                <a:srgbClr val="BFBFBF"/>
              </a:solidFill>
              <a:ln>
                <a:noFill/>
              </a:ln>
              <a:effectLst/>
            </c:spPr>
            <c:extLst>
              <c:ext xmlns:c16="http://schemas.microsoft.com/office/drawing/2014/chart" uri="{C3380CC4-5D6E-409C-BE32-E72D297353CC}">
                <c16:uniqueId val="{00000001-25E4-4DC2-8595-9354F63418FA}"/>
              </c:ext>
            </c:extLst>
          </c:dPt>
          <c:dPt>
            <c:idx val="9"/>
            <c:invertIfNegative val="0"/>
            <c:bubble3D val="0"/>
            <c:spPr>
              <a:solidFill>
                <a:srgbClr val="D71440"/>
              </a:solidFill>
              <a:ln>
                <a:noFill/>
              </a:ln>
              <a:effectLst/>
            </c:spPr>
            <c:extLst>
              <c:ext xmlns:c16="http://schemas.microsoft.com/office/drawing/2014/chart" uri="{C3380CC4-5D6E-409C-BE32-E72D297353CC}">
                <c16:uniqueId val="{00000003-25E4-4DC2-8595-9354F63418FA}"/>
              </c:ext>
            </c:extLst>
          </c:dPt>
          <c:dPt>
            <c:idx val="11"/>
            <c:invertIfNegative val="0"/>
            <c:bubble3D val="0"/>
            <c:spPr>
              <a:solidFill>
                <a:srgbClr val="92D050"/>
              </a:solidFill>
              <a:ln>
                <a:noFill/>
              </a:ln>
              <a:effectLst/>
            </c:spPr>
            <c:extLst>
              <c:ext xmlns:c16="http://schemas.microsoft.com/office/drawing/2014/chart" uri="{C3380CC4-5D6E-409C-BE32-E72D297353CC}">
                <c16:uniqueId val="{00000004-0D6E-4EC1-8DF0-D6E18A144C01}"/>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Středočeský kraj</c:v>
                </c:pt>
                <c:pt idx="1">
                  <c:v>Ústecký kraj</c:v>
                </c:pt>
                <c:pt idx="2">
                  <c:v>Liberecký kraj</c:v>
                </c:pt>
                <c:pt idx="3">
                  <c:v>Jihočeský kraj</c:v>
                </c:pt>
                <c:pt idx="4">
                  <c:v>Kraj Vysočina</c:v>
                </c:pt>
                <c:pt idx="5">
                  <c:v>Pardubický kraj</c:v>
                </c:pt>
                <c:pt idx="6">
                  <c:v>Moravskoslezský kraj</c:v>
                </c:pt>
                <c:pt idx="7">
                  <c:v>Zlínský kraj</c:v>
                </c:pt>
                <c:pt idx="8">
                  <c:v>ČR</c:v>
                </c:pt>
                <c:pt idx="9">
                  <c:v>Královéhradecký kraj</c:v>
                </c:pt>
                <c:pt idx="10">
                  <c:v>Olomoucký kraj</c:v>
                </c:pt>
                <c:pt idx="11">
                  <c:v>Jihomoravský kraj</c:v>
                </c:pt>
                <c:pt idx="12">
                  <c:v>Plzeňský kraj</c:v>
                </c:pt>
                <c:pt idx="13">
                  <c:v>Karlovarský kraj</c:v>
                </c:pt>
                <c:pt idx="14">
                  <c:v>Hlavní město Praha</c:v>
                </c:pt>
              </c:strCache>
            </c:strRef>
          </c:cat>
          <c:val>
            <c:numRef>
              <c:f>Sheet1!$B$2:$B$16</c:f>
              <c:numCache>
                <c:formatCode>#,##0</c:formatCode>
                <c:ptCount val="15"/>
                <c:pt idx="0">
                  <c:v>1495.2933333333335</c:v>
                </c:pt>
                <c:pt idx="1">
                  <c:v>1321.9597423510475</c:v>
                </c:pt>
                <c:pt idx="2">
                  <c:v>1312.3035714285716</c:v>
                </c:pt>
                <c:pt idx="3">
                  <c:v>1229.1923076923072</c:v>
                </c:pt>
                <c:pt idx="4">
                  <c:v>1180.1948955916471</c:v>
                </c:pt>
                <c:pt idx="5">
                  <c:v>1141.8167770419423</c:v>
                </c:pt>
                <c:pt idx="6">
                  <c:v>1077.0909901873326</c:v>
                </c:pt>
                <c:pt idx="7">
                  <c:v>1054.3200723327307</c:v>
                </c:pt>
                <c:pt idx="8">
                  <c:v>1022.3523846302387</c:v>
                </c:pt>
                <c:pt idx="9">
                  <c:v>1012.5882352941179</c:v>
                </c:pt>
                <c:pt idx="10">
                  <c:v>1001.7927215189874</c:v>
                </c:pt>
                <c:pt idx="11">
                  <c:v>928.77812745869426</c:v>
                </c:pt>
                <c:pt idx="12">
                  <c:v>909.30612244897873</c:v>
                </c:pt>
                <c:pt idx="13">
                  <c:v>742.12030075187954</c:v>
                </c:pt>
                <c:pt idx="14">
                  <c:v>663.17216494845366</c:v>
                </c:pt>
              </c:numCache>
            </c:numRef>
          </c:val>
          <c:extLst>
            <c:ext xmlns:c16="http://schemas.microsoft.com/office/drawing/2014/chart" uri="{C3380CC4-5D6E-409C-BE32-E72D297353CC}">
              <c16:uniqueId val="{00000004-25E4-4DC2-8595-9354F63418FA}"/>
            </c:ext>
          </c:extLst>
        </c:ser>
        <c:dLbls>
          <c:showLegendKey val="0"/>
          <c:showVal val="0"/>
          <c:showCatName val="0"/>
          <c:showSerName val="0"/>
          <c:showPercent val="0"/>
          <c:showBubbleSize val="0"/>
        </c:dLbls>
        <c:gapWidth val="50"/>
        <c:axId val="864142112"/>
        <c:axId val="864148384"/>
      </c:barChart>
      <c:catAx>
        <c:axId val="864142112"/>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864148384"/>
        <c:crosses val="autoZero"/>
        <c:auto val="1"/>
        <c:lblAlgn val="ctr"/>
        <c:lblOffset val="100"/>
        <c:noMultiLvlLbl val="0"/>
      </c:catAx>
      <c:valAx>
        <c:axId val="864148384"/>
        <c:scaling>
          <c:orientation val="minMax"/>
        </c:scaling>
        <c:delete val="0"/>
        <c:axPos val="t"/>
        <c:numFmt formatCode="#,##0"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8641421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Samostatná ordinace praktického lékaře</c:v>
                </c:pt>
              </c:strCache>
            </c:strRef>
          </c:tx>
          <c:spPr>
            <a:solidFill>
              <a:srgbClr val="92D050"/>
            </a:solidFill>
            <a:ln>
              <a:noFill/>
            </a:ln>
            <a:effectLst/>
          </c:spPr>
          <c:invertIfNegative val="0"/>
          <c:dPt>
            <c:idx val="1"/>
            <c:invertIfNegative val="0"/>
            <c:bubble3D val="0"/>
            <c:spPr>
              <a:solidFill>
                <a:srgbClr val="92D050"/>
              </a:solidFill>
              <a:ln>
                <a:noFill/>
              </a:ln>
              <a:effectLst/>
            </c:spPr>
            <c:extLst>
              <c:ext xmlns:c16="http://schemas.microsoft.com/office/drawing/2014/chart" uri="{C3380CC4-5D6E-409C-BE32-E72D297353CC}">
                <c16:uniqueId val="{00000004-5451-4990-A544-1C963775A563}"/>
              </c:ext>
            </c:extLst>
          </c:dPt>
          <c:dPt>
            <c:idx val="7"/>
            <c:invertIfNegative val="0"/>
            <c:bubble3D val="0"/>
            <c:spPr>
              <a:solidFill>
                <a:srgbClr val="D71440"/>
              </a:solidFill>
              <a:ln>
                <a:noFill/>
              </a:ln>
              <a:effectLst/>
            </c:spPr>
            <c:extLst>
              <c:ext xmlns:c16="http://schemas.microsoft.com/office/drawing/2014/chart" uri="{C3380CC4-5D6E-409C-BE32-E72D297353CC}">
                <c16:uniqueId val="{00000006-2C69-4482-BF10-57C642E54F93}"/>
              </c:ext>
            </c:extLst>
          </c:dPt>
          <c:dPt>
            <c:idx val="9"/>
            <c:invertIfNegative val="0"/>
            <c:bubble3D val="0"/>
            <c:spPr>
              <a:solidFill>
                <a:schemeClr val="bg1">
                  <a:lumMod val="75000"/>
                </a:schemeClr>
              </a:solidFill>
              <a:ln>
                <a:noFill/>
              </a:ln>
              <a:effectLst/>
            </c:spPr>
            <c:extLst>
              <c:ext xmlns:c16="http://schemas.microsoft.com/office/drawing/2014/chart" uri="{C3380CC4-5D6E-409C-BE32-E72D297353CC}">
                <c16:uniqueId val="{00000001-3DAC-4999-A8DD-A5E20A1D2867}"/>
              </c:ext>
            </c:extLst>
          </c:dPt>
          <c:dPt>
            <c:idx val="10"/>
            <c:invertIfNegative val="0"/>
            <c:bubble3D val="0"/>
            <c:spPr>
              <a:solidFill>
                <a:srgbClr val="92D050"/>
              </a:solidFill>
              <a:ln>
                <a:noFill/>
              </a:ln>
              <a:effectLst/>
            </c:spPr>
            <c:extLst>
              <c:ext xmlns:c16="http://schemas.microsoft.com/office/drawing/2014/chart" uri="{C3380CC4-5D6E-409C-BE32-E72D297353CC}">
                <c16:uniqueId val="{00000002-1B5F-443C-9BB2-61E0484A500C}"/>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16"/>
                <c:pt idx="0">
                  <c:v>Hlavní město Praha</c:v>
                </c:pt>
                <c:pt idx="1">
                  <c:v>Liberecký kraj</c:v>
                </c:pt>
                <c:pt idx="2">
                  <c:v>Moravskoslezský kraj</c:v>
                </c:pt>
                <c:pt idx="3">
                  <c:v>Plzeňský kraj</c:v>
                </c:pt>
                <c:pt idx="4">
                  <c:v>Karlovarský kraj</c:v>
                </c:pt>
                <c:pt idx="5">
                  <c:v>Ústecký kraj</c:v>
                </c:pt>
                <c:pt idx="6">
                  <c:v>Středočeský kraj</c:v>
                </c:pt>
                <c:pt idx="7">
                  <c:v>Královéhradecký kraj</c:v>
                </c:pt>
                <c:pt idx="8">
                  <c:v>Pardubický kraj</c:v>
                </c:pt>
                <c:pt idx="9">
                  <c:v>ČR</c:v>
                </c:pt>
                <c:pt idx="10">
                  <c:v>Jihomoravský kraj</c:v>
                </c:pt>
                <c:pt idx="11">
                  <c:v>Hradec Králové - město</c:v>
                </c:pt>
                <c:pt idx="12">
                  <c:v>Zlínský kraj</c:v>
                </c:pt>
                <c:pt idx="13">
                  <c:v>Jihočeský kraj</c:v>
                </c:pt>
                <c:pt idx="14">
                  <c:v>Olomoucký kraj</c:v>
                </c:pt>
                <c:pt idx="15">
                  <c:v>Kraj Vysočina</c:v>
                </c:pt>
              </c:strCache>
            </c:strRef>
          </c:cat>
          <c:val>
            <c:numRef>
              <c:f>Sheet1!$B$2:$B$17</c:f>
              <c:numCache>
                <c:formatCode>#,##0</c:formatCode>
                <c:ptCount val="16"/>
                <c:pt idx="0">
                  <c:v>1576.6593137254902</c:v>
                </c:pt>
                <c:pt idx="1">
                  <c:v>1422.367741935484</c:v>
                </c:pt>
                <c:pt idx="2">
                  <c:v>1362.7753950338601</c:v>
                </c:pt>
                <c:pt idx="3">
                  <c:v>1359.690140845069</c:v>
                </c:pt>
                <c:pt idx="4">
                  <c:v>1358.2844036697245</c:v>
                </c:pt>
                <c:pt idx="5">
                  <c:v>1345.7983606557384</c:v>
                </c:pt>
                <c:pt idx="6">
                  <c:v>1329.8063241106722</c:v>
                </c:pt>
                <c:pt idx="7">
                  <c:v>1314.6730310262533</c:v>
                </c:pt>
                <c:pt idx="8">
                  <c:v>1312.7994923857866</c:v>
                </c:pt>
                <c:pt idx="9">
                  <c:v>1306.0589541193899</c:v>
                </c:pt>
                <c:pt idx="10">
                  <c:v>1255.8265957446813</c:v>
                </c:pt>
                <c:pt idx="11" formatCode="0">
                  <c:v>1253.2702702702704</c:v>
                </c:pt>
                <c:pt idx="12">
                  <c:v>1185.0386178861791</c:v>
                </c:pt>
                <c:pt idx="13">
                  <c:v>1168.5191956124311</c:v>
                </c:pt>
                <c:pt idx="14">
                  <c:v>1118.6095406360423</c:v>
                </c:pt>
                <c:pt idx="15">
                  <c:v>1077.6779661016947</c:v>
                </c:pt>
              </c:numCache>
            </c:numRef>
          </c:val>
          <c:extLst>
            <c:ext xmlns:c16="http://schemas.microsoft.com/office/drawing/2014/chart" uri="{C3380CC4-5D6E-409C-BE32-E72D297353CC}">
              <c16:uniqueId val="{00000002-3DAC-4999-A8DD-A5E20A1D2867}"/>
            </c:ext>
          </c:extLst>
        </c:ser>
        <c:dLbls>
          <c:showLegendKey val="0"/>
          <c:showVal val="0"/>
          <c:showCatName val="0"/>
          <c:showSerName val="0"/>
          <c:showPercent val="0"/>
          <c:showBubbleSize val="0"/>
        </c:dLbls>
        <c:gapWidth val="50"/>
        <c:axId val="864141328"/>
        <c:axId val="864140936"/>
      </c:barChart>
      <c:catAx>
        <c:axId val="864141328"/>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864140936"/>
        <c:crosses val="autoZero"/>
        <c:auto val="1"/>
        <c:lblAlgn val="ctr"/>
        <c:lblOffset val="100"/>
        <c:noMultiLvlLbl val="0"/>
      </c:catAx>
      <c:valAx>
        <c:axId val="864140936"/>
        <c:scaling>
          <c:orientation val="minMax"/>
        </c:scaling>
        <c:delete val="0"/>
        <c:axPos val="t"/>
        <c:numFmt formatCode="#,##0"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864141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Samostatné ordinace lékaře specialisty</c:v>
                </c:pt>
              </c:strCache>
            </c:strRef>
          </c:tx>
          <c:spPr>
            <a:solidFill>
              <a:srgbClr val="92D050"/>
            </a:solidFill>
            <a:ln>
              <a:noFill/>
            </a:ln>
            <a:effectLst/>
          </c:spPr>
          <c:invertIfNegative val="0"/>
          <c:dPt>
            <c:idx val="2"/>
            <c:invertIfNegative val="0"/>
            <c:bubble3D val="0"/>
            <c:spPr>
              <a:solidFill>
                <a:srgbClr val="92D050"/>
              </a:solidFill>
              <a:ln>
                <a:noFill/>
              </a:ln>
              <a:effectLst/>
            </c:spPr>
            <c:extLst>
              <c:ext xmlns:c16="http://schemas.microsoft.com/office/drawing/2014/chart" uri="{C3380CC4-5D6E-409C-BE32-E72D297353CC}">
                <c16:uniqueId val="{00000006-EFE9-404D-B954-50461DE77DC8}"/>
              </c:ext>
            </c:extLst>
          </c:dPt>
          <c:dPt>
            <c:idx val="8"/>
            <c:invertIfNegative val="0"/>
            <c:bubble3D val="0"/>
            <c:spPr>
              <a:solidFill>
                <a:srgbClr val="BFBFBF"/>
              </a:solidFill>
              <a:ln>
                <a:noFill/>
              </a:ln>
              <a:effectLst/>
            </c:spPr>
            <c:extLst>
              <c:ext xmlns:c16="http://schemas.microsoft.com/office/drawing/2014/chart" uri="{C3380CC4-5D6E-409C-BE32-E72D297353CC}">
                <c16:uniqueId val="{00000001-25E4-4DC2-8595-9354F63418FA}"/>
              </c:ext>
            </c:extLst>
          </c:dPt>
          <c:dPt>
            <c:idx val="9"/>
            <c:invertIfNegative val="0"/>
            <c:bubble3D val="0"/>
            <c:spPr>
              <a:solidFill>
                <a:srgbClr val="D71440"/>
              </a:solidFill>
              <a:ln>
                <a:noFill/>
              </a:ln>
              <a:effectLst/>
            </c:spPr>
            <c:extLst>
              <c:ext xmlns:c16="http://schemas.microsoft.com/office/drawing/2014/chart" uri="{C3380CC4-5D6E-409C-BE32-E72D297353CC}">
                <c16:uniqueId val="{00000003-25E4-4DC2-8595-9354F63418FA}"/>
              </c:ext>
            </c:extLst>
          </c:dPt>
          <c:dPt>
            <c:idx val="11"/>
            <c:invertIfNegative val="0"/>
            <c:bubble3D val="0"/>
            <c:spPr>
              <a:solidFill>
                <a:srgbClr val="92D050"/>
              </a:solidFill>
              <a:ln>
                <a:noFill/>
              </a:ln>
              <a:effectLst/>
            </c:spPr>
            <c:extLst>
              <c:ext xmlns:c16="http://schemas.microsoft.com/office/drawing/2014/chart" uri="{C3380CC4-5D6E-409C-BE32-E72D297353CC}">
                <c16:uniqueId val="{00000004-0D6E-4EC1-8DF0-D6E18A144C01}"/>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16"/>
                <c:pt idx="0">
                  <c:v>Středočeský kraj</c:v>
                </c:pt>
                <c:pt idx="1">
                  <c:v>Ústecký kraj</c:v>
                </c:pt>
                <c:pt idx="2">
                  <c:v>Liberecký kraj</c:v>
                </c:pt>
                <c:pt idx="3">
                  <c:v>Jihočeský kraj</c:v>
                </c:pt>
                <c:pt idx="4">
                  <c:v>Kraj Vysočina</c:v>
                </c:pt>
                <c:pt idx="5">
                  <c:v>Pardubický kraj</c:v>
                </c:pt>
                <c:pt idx="6">
                  <c:v>Moravskoslezský kraj</c:v>
                </c:pt>
                <c:pt idx="7">
                  <c:v>Zlínský kraj</c:v>
                </c:pt>
                <c:pt idx="8">
                  <c:v>ČR</c:v>
                </c:pt>
                <c:pt idx="9">
                  <c:v>Královéhradecký kraj</c:v>
                </c:pt>
                <c:pt idx="10">
                  <c:v>Olomoucký kraj</c:v>
                </c:pt>
                <c:pt idx="11">
                  <c:v>Jihomoravský kraj</c:v>
                </c:pt>
                <c:pt idx="12">
                  <c:v>Plzeňský kraj</c:v>
                </c:pt>
                <c:pt idx="13">
                  <c:v>Karlovarský kraj</c:v>
                </c:pt>
                <c:pt idx="14">
                  <c:v>Hlavní město Praha</c:v>
                </c:pt>
                <c:pt idx="15">
                  <c:v>Hradec Králové - město</c:v>
                </c:pt>
              </c:strCache>
            </c:strRef>
          </c:cat>
          <c:val>
            <c:numRef>
              <c:f>Sheet1!$B$2:$B$17</c:f>
              <c:numCache>
                <c:formatCode>#,##0</c:formatCode>
                <c:ptCount val="16"/>
                <c:pt idx="0">
                  <c:v>1495.2933333333335</c:v>
                </c:pt>
                <c:pt idx="1">
                  <c:v>1321.9597423510475</c:v>
                </c:pt>
                <c:pt idx="2">
                  <c:v>1312.3035714285716</c:v>
                </c:pt>
                <c:pt idx="3">
                  <c:v>1229.1923076923072</c:v>
                </c:pt>
                <c:pt idx="4">
                  <c:v>1180.1948955916471</c:v>
                </c:pt>
                <c:pt idx="5">
                  <c:v>1141.8167770419423</c:v>
                </c:pt>
                <c:pt idx="6">
                  <c:v>1077.0909901873326</c:v>
                </c:pt>
                <c:pt idx="7">
                  <c:v>1054.3200723327307</c:v>
                </c:pt>
                <c:pt idx="8">
                  <c:v>1022.3523846302387</c:v>
                </c:pt>
                <c:pt idx="9">
                  <c:v>1012.5882352941179</c:v>
                </c:pt>
                <c:pt idx="10">
                  <c:v>1001.7927215189874</c:v>
                </c:pt>
                <c:pt idx="11">
                  <c:v>928.77812745869426</c:v>
                </c:pt>
                <c:pt idx="12">
                  <c:v>909.30612244897873</c:v>
                </c:pt>
                <c:pt idx="13">
                  <c:v>742.12030075187954</c:v>
                </c:pt>
                <c:pt idx="14">
                  <c:v>663.17216494845366</c:v>
                </c:pt>
                <c:pt idx="15" formatCode="0">
                  <c:v>590.71337579617841</c:v>
                </c:pt>
              </c:numCache>
            </c:numRef>
          </c:val>
          <c:extLst>
            <c:ext xmlns:c16="http://schemas.microsoft.com/office/drawing/2014/chart" uri="{C3380CC4-5D6E-409C-BE32-E72D297353CC}">
              <c16:uniqueId val="{00000004-25E4-4DC2-8595-9354F63418FA}"/>
            </c:ext>
          </c:extLst>
        </c:ser>
        <c:dLbls>
          <c:showLegendKey val="0"/>
          <c:showVal val="0"/>
          <c:showCatName val="0"/>
          <c:showSerName val="0"/>
          <c:showPercent val="0"/>
          <c:showBubbleSize val="0"/>
        </c:dLbls>
        <c:gapWidth val="50"/>
        <c:axId val="864142112"/>
        <c:axId val="864148384"/>
      </c:barChart>
      <c:catAx>
        <c:axId val="864142112"/>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864148384"/>
        <c:crosses val="autoZero"/>
        <c:auto val="1"/>
        <c:lblAlgn val="ctr"/>
        <c:lblOffset val="100"/>
        <c:noMultiLvlLbl val="0"/>
      </c:catAx>
      <c:valAx>
        <c:axId val="864148384"/>
        <c:scaling>
          <c:orientation val="minMax"/>
        </c:scaling>
        <c:delete val="0"/>
        <c:axPos val="t"/>
        <c:numFmt formatCode="#,##0"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8641421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Součet z Pole1</c:v>
                </c:pt>
              </c:strCache>
            </c:strRef>
          </c:tx>
          <c:spPr>
            <a:solidFill>
              <a:srgbClr val="006699"/>
            </a:solidFill>
            <a:ln>
              <a:solidFill>
                <a:schemeClr val="tx1"/>
              </a:solidFill>
            </a:ln>
            <a:effectLst/>
          </c:spPr>
          <c:invertIfNegative val="0"/>
          <c:dPt>
            <c:idx val="2"/>
            <c:invertIfNegative val="0"/>
            <c:bubble3D val="0"/>
            <c:extLst>
              <c:ext xmlns:c16="http://schemas.microsoft.com/office/drawing/2014/chart" uri="{C3380CC4-5D6E-409C-BE32-E72D297353CC}">
                <c16:uniqueId val="{00000000-12FA-48D1-AA4C-A2C2F80DA95C}"/>
              </c:ext>
            </c:extLst>
          </c:dPt>
          <c:dPt>
            <c:idx val="3"/>
            <c:invertIfNegative val="0"/>
            <c:bubble3D val="0"/>
            <c:extLst>
              <c:ext xmlns:c16="http://schemas.microsoft.com/office/drawing/2014/chart" uri="{C3380CC4-5D6E-409C-BE32-E72D297353CC}">
                <c16:uniqueId val="{00000000-6510-487A-A123-BA51DE95D327}"/>
              </c:ext>
            </c:extLst>
          </c:dPt>
          <c:dPt>
            <c:idx val="4"/>
            <c:invertIfNegative val="0"/>
            <c:bubble3D val="0"/>
            <c:spPr>
              <a:solidFill>
                <a:srgbClr val="D9D9D9"/>
              </a:solidFill>
              <a:ln>
                <a:solidFill>
                  <a:schemeClr val="tx1"/>
                </a:solidFill>
              </a:ln>
              <a:effectLst/>
            </c:spPr>
            <c:extLst>
              <c:ext xmlns:c16="http://schemas.microsoft.com/office/drawing/2014/chart" uri="{C3380CC4-5D6E-409C-BE32-E72D297353CC}">
                <c16:uniqueId val="{00000003-8AB5-4EAE-9A98-C979E1638BE1}"/>
              </c:ext>
            </c:extLst>
          </c:dPt>
          <c:dPt>
            <c:idx val="9"/>
            <c:invertIfNegative val="0"/>
            <c:bubble3D val="0"/>
            <c:extLst>
              <c:ext xmlns:c16="http://schemas.microsoft.com/office/drawing/2014/chart" uri="{C3380CC4-5D6E-409C-BE32-E72D297353CC}">
                <c16:uniqueId val="{00000001-6510-487A-A123-BA51DE95D327}"/>
              </c:ext>
            </c:extLst>
          </c:dPt>
          <c:dPt>
            <c:idx val="10"/>
            <c:invertIfNegative val="0"/>
            <c:bubble3D val="0"/>
            <c:extLst>
              <c:ext xmlns:c16="http://schemas.microsoft.com/office/drawing/2014/chart" uri="{C3380CC4-5D6E-409C-BE32-E72D297353CC}">
                <c16:uniqueId val="{00000002-6510-487A-A123-BA51DE95D327}"/>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Trutnov</c:v>
                </c:pt>
                <c:pt idx="1">
                  <c:v>Jičín</c:v>
                </c:pt>
                <c:pt idx="2">
                  <c:v>Rychnov nad Kněžnou</c:v>
                </c:pt>
                <c:pt idx="3">
                  <c:v>Náchod</c:v>
                </c:pt>
                <c:pt idx="4">
                  <c:v>HKK</c:v>
                </c:pt>
                <c:pt idx="5">
                  <c:v>Hradec Králové</c:v>
                </c:pt>
              </c:strCache>
            </c:strRef>
          </c:cat>
          <c:val>
            <c:numRef>
              <c:f>Sheet1!$B$2:$B$7</c:f>
              <c:numCache>
                <c:formatCode>#,##0</c:formatCode>
                <c:ptCount val="6"/>
                <c:pt idx="0">
                  <c:v>1219.5773195876288</c:v>
                </c:pt>
                <c:pt idx="1">
                  <c:v>1263.3333333333333</c:v>
                </c:pt>
                <c:pt idx="2">
                  <c:v>1294.8524590163936</c:v>
                </c:pt>
                <c:pt idx="3">
                  <c:v>1313.2023809523812</c:v>
                </c:pt>
                <c:pt idx="4">
                  <c:v>1315</c:v>
                </c:pt>
                <c:pt idx="5">
                  <c:v>1434.2456140350878</c:v>
                </c:pt>
              </c:numCache>
            </c:numRef>
          </c:val>
          <c:extLst>
            <c:ext xmlns:c16="http://schemas.microsoft.com/office/drawing/2014/chart" uri="{C3380CC4-5D6E-409C-BE32-E72D297353CC}">
              <c16:uniqueId val="{00000003-6510-487A-A123-BA51DE95D327}"/>
            </c:ext>
          </c:extLst>
        </c:ser>
        <c:dLbls>
          <c:showLegendKey val="0"/>
          <c:showVal val="1"/>
          <c:showCatName val="0"/>
          <c:showSerName val="0"/>
          <c:showPercent val="0"/>
          <c:showBubbleSize val="0"/>
        </c:dLbls>
        <c:gapWidth val="50"/>
        <c:overlap val="100"/>
        <c:axId val="449806632"/>
        <c:axId val="449809768"/>
      </c:barChart>
      <c:catAx>
        <c:axId val="44980663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49809768"/>
        <c:crosses val="autoZero"/>
        <c:auto val="1"/>
        <c:lblAlgn val="ctr"/>
        <c:lblOffset val="100"/>
        <c:noMultiLvlLbl val="0"/>
      </c:catAx>
      <c:valAx>
        <c:axId val="449809768"/>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498066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Součet z Pole1</c:v>
                </c:pt>
              </c:strCache>
            </c:strRef>
          </c:tx>
          <c:spPr>
            <a:solidFill>
              <a:srgbClr val="006699"/>
            </a:solidFill>
            <a:ln>
              <a:solidFill>
                <a:schemeClr val="tx1"/>
              </a:solidFill>
            </a:ln>
            <a:effectLst/>
          </c:spPr>
          <c:invertIfNegative val="0"/>
          <c:dPt>
            <c:idx val="1"/>
            <c:invertIfNegative val="0"/>
            <c:bubble3D val="0"/>
            <c:spPr>
              <a:solidFill>
                <a:srgbClr val="D9D9D9"/>
              </a:solidFill>
              <a:ln>
                <a:solidFill>
                  <a:schemeClr val="tx1"/>
                </a:solidFill>
              </a:ln>
              <a:effectLst/>
            </c:spPr>
            <c:extLst>
              <c:ext xmlns:c16="http://schemas.microsoft.com/office/drawing/2014/chart" uri="{C3380CC4-5D6E-409C-BE32-E72D297353CC}">
                <c16:uniqueId val="{00000003-1178-421C-89DC-32D23B3BA8ED}"/>
              </c:ext>
            </c:extLst>
          </c:dPt>
          <c:dPt>
            <c:idx val="2"/>
            <c:invertIfNegative val="0"/>
            <c:bubble3D val="0"/>
            <c:extLst>
              <c:ext xmlns:c16="http://schemas.microsoft.com/office/drawing/2014/chart" uri="{C3380CC4-5D6E-409C-BE32-E72D297353CC}">
                <c16:uniqueId val="{00000000-6925-4BEC-9C6E-FFAD28E9A940}"/>
              </c:ext>
            </c:extLst>
          </c:dPt>
          <c:dPt>
            <c:idx val="3"/>
            <c:invertIfNegative val="0"/>
            <c:bubble3D val="0"/>
            <c:extLst>
              <c:ext xmlns:c16="http://schemas.microsoft.com/office/drawing/2014/chart" uri="{C3380CC4-5D6E-409C-BE32-E72D297353CC}">
                <c16:uniqueId val="{00000000-DBD2-462A-8E90-B45B18642BCA}"/>
              </c:ext>
            </c:extLst>
          </c:dPt>
          <c:dPt>
            <c:idx val="9"/>
            <c:invertIfNegative val="0"/>
            <c:bubble3D val="0"/>
            <c:extLst>
              <c:ext xmlns:c16="http://schemas.microsoft.com/office/drawing/2014/chart" uri="{C3380CC4-5D6E-409C-BE32-E72D297353CC}">
                <c16:uniqueId val="{00000001-DBD2-462A-8E90-B45B18642BCA}"/>
              </c:ext>
            </c:extLst>
          </c:dPt>
          <c:dPt>
            <c:idx val="10"/>
            <c:invertIfNegative val="0"/>
            <c:bubble3D val="0"/>
            <c:extLst>
              <c:ext xmlns:c16="http://schemas.microsoft.com/office/drawing/2014/chart" uri="{C3380CC4-5D6E-409C-BE32-E72D297353CC}">
                <c16:uniqueId val="{00000002-DBD2-462A-8E90-B45B18642BCA}"/>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Hradec Králové</c:v>
                </c:pt>
                <c:pt idx="1">
                  <c:v>HKK</c:v>
                </c:pt>
                <c:pt idx="2">
                  <c:v>Trutnov</c:v>
                </c:pt>
                <c:pt idx="3">
                  <c:v>Rychnov nad Kněžnou</c:v>
                </c:pt>
                <c:pt idx="4">
                  <c:v>Náchod</c:v>
                </c:pt>
                <c:pt idx="5">
                  <c:v>Jičín</c:v>
                </c:pt>
              </c:strCache>
            </c:strRef>
          </c:cat>
          <c:val>
            <c:numRef>
              <c:f>Sheet1!$B$2:$B$7</c:f>
              <c:numCache>
                <c:formatCode>#,##0</c:formatCode>
                <c:ptCount val="6"/>
                <c:pt idx="0">
                  <c:v>436.01066666666668</c:v>
                </c:pt>
                <c:pt idx="1">
                  <c:v>492.56529516994641</c:v>
                </c:pt>
                <c:pt idx="2">
                  <c:v>499.15189873417722</c:v>
                </c:pt>
                <c:pt idx="3">
                  <c:v>506.32051282051293</c:v>
                </c:pt>
                <c:pt idx="4">
                  <c:v>540.73039215686276</c:v>
                </c:pt>
                <c:pt idx="5">
                  <c:v>545.13698630136992</c:v>
                </c:pt>
              </c:numCache>
            </c:numRef>
          </c:val>
          <c:extLst>
            <c:ext xmlns:c16="http://schemas.microsoft.com/office/drawing/2014/chart" uri="{C3380CC4-5D6E-409C-BE32-E72D297353CC}">
              <c16:uniqueId val="{00000003-DBD2-462A-8E90-B45B18642BCA}"/>
            </c:ext>
          </c:extLst>
        </c:ser>
        <c:dLbls>
          <c:showLegendKey val="0"/>
          <c:showVal val="1"/>
          <c:showCatName val="0"/>
          <c:showSerName val="0"/>
          <c:showPercent val="0"/>
          <c:showBubbleSize val="0"/>
        </c:dLbls>
        <c:gapWidth val="50"/>
        <c:overlap val="100"/>
        <c:axId val="449806632"/>
        <c:axId val="449809768"/>
      </c:barChart>
      <c:catAx>
        <c:axId val="44980663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49809768"/>
        <c:crosses val="autoZero"/>
        <c:auto val="1"/>
        <c:lblAlgn val="ctr"/>
        <c:lblOffset val="100"/>
        <c:noMultiLvlLbl val="0"/>
      </c:catAx>
      <c:valAx>
        <c:axId val="449809768"/>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498066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praktik</c:v>
                </c:pt>
              </c:strCache>
            </c:strRef>
          </c:tx>
          <c:spPr>
            <a:solidFill>
              <a:srgbClr val="006699"/>
            </a:solidFill>
            <a:ln>
              <a:solidFill>
                <a:schemeClr val="tx1"/>
              </a:solidFill>
            </a:ln>
            <a:effectLst/>
          </c:spPr>
          <c:invertIfNegative val="0"/>
          <c:dPt>
            <c:idx val="0"/>
            <c:invertIfNegative val="0"/>
            <c:bubble3D val="0"/>
            <c:extLst>
              <c:ext xmlns:c16="http://schemas.microsoft.com/office/drawing/2014/chart" uri="{C3380CC4-5D6E-409C-BE32-E72D297353CC}">
                <c16:uniqueId val="{00000000-776F-4328-AA00-398E8D97BED8}"/>
              </c:ext>
            </c:extLst>
          </c:dPt>
          <c:dPt>
            <c:idx val="3"/>
            <c:invertIfNegative val="0"/>
            <c:bubble3D val="0"/>
            <c:extLst>
              <c:ext xmlns:c16="http://schemas.microsoft.com/office/drawing/2014/chart" uri="{C3380CC4-5D6E-409C-BE32-E72D297353CC}">
                <c16:uniqueId val="{00000001-776F-4328-AA00-398E8D97BED8}"/>
              </c:ext>
            </c:extLst>
          </c:dPt>
          <c:dPt>
            <c:idx val="5"/>
            <c:invertIfNegative val="0"/>
            <c:bubble3D val="0"/>
            <c:extLst>
              <c:ext xmlns:c16="http://schemas.microsoft.com/office/drawing/2014/chart" uri="{C3380CC4-5D6E-409C-BE32-E72D297353CC}">
                <c16:uniqueId val="{00000002-776F-4328-AA00-398E8D97BED8}"/>
              </c:ext>
            </c:extLst>
          </c:dPt>
          <c:dPt>
            <c:idx val="7"/>
            <c:invertIfNegative val="0"/>
            <c:bubble3D val="0"/>
            <c:spPr>
              <a:solidFill>
                <a:srgbClr val="C5E0B4"/>
              </a:solidFill>
              <a:ln>
                <a:solidFill>
                  <a:schemeClr val="tx1"/>
                </a:solidFill>
              </a:ln>
              <a:effectLst/>
            </c:spPr>
            <c:extLst>
              <c:ext xmlns:c16="http://schemas.microsoft.com/office/drawing/2014/chart" uri="{C3380CC4-5D6E-409C-BE32-E72D297353CC}">
                <c16:uniqueId val="{00000003-776F-4328-AA00-398E8D97BED8}"/>
              </c:ext>
            </c:extLst>
          </c:dPt>
          <c:dPt>
            <c:idx val="8"/>
            <c:invertIfNegative val="0"/>
            <c:bubble3D val="0"/>
            <c:extLst>
              <c:ext xmlns:c16="http://schemas.microsoft.com/office/drawing/2014/chart" uri="{C3380CC4-5D6E-409C-BE32-E72D297353CC}">
                <c16:uniqueId val="{00000004-776F-4328-AA00-398E8D97BED8}"/>
              </c:ext>
            </c:extLst>
          </c:dPt>
          <c:dPt>
            <c:idx val="9"/>
            <c:invertIfNegative val="0"/>
            <c:bubble3D val="0"/>
            <c:spPr>
              <a:solidFill>
                <a:schemeClr val="accent1">
                  <a:lumMod val="20000"/>
                  <a:lumOff val="80000"/>
                </a:schemeClr>
              </a:solidFill>
              <a:ln>
                <a:solidFill>
                  <a:schemeClr val="tx1"/>
                </a:solidFill>
              </a:ln>
              <a:effectLst/>
            </c:spPr>
            <c:extLst>
              <c:ext xmlns:c16="http://schemas.microsoft.com/office/drawing/2014/chart" uri="{C3380CC4-5D6E-409C-BE32-E72D297353CC}">
                <c16:uniqueId val="{00000006-776F-4328-AA00-398E8D97BED8}"/>
              </c:ext>
            </c:extLst>
          </c:dPt>
          <c:dPt>
            <c:idx val="10"/>
            <c:invertIfNegative val="0"/>
            <c:bubble3D val="0"/>
            <c:extLst>
              <c:ext xmlns:c16="http://schemas.microsoft.com/office/drawing/2014/chart" uri="{C3380CC4-5D6E-409C-BE32-E72D297353CC}">
                <c16:uniqueId val="{00000007-776F-4328-AA00-398E8D97BED8}"/>
              </c:ext>
            </c:extLst>
          </c:dPt>
          <c:dPt>
            <c:idx val="11"/>
            <c:invertIfNegative val="0"/>
            <c:bubble3D val="0"/>
            <c:extLst>
              <c:ext xmlns:c16="http://schemas.microsoft.com/office/drawing/2014/chart" uri="{C3380CC4-5D6E-409C-BE32-E72D297353CC}">
                <c16:uniqueId val="{00000008-776F-4328-AA00-398E8D97BED8}"/>
              </c:ext>
            </c:extLst>
          </c:dPt>
          <c:dPt>
            <c:idx val="12"/>
            <c:invertIfNegative val="0"/>
            <c:bubble3D val="0"/>
            <c:extLst>
              <c:ext xmlns:c16="http://schemas.microsoft.com/office/drawing/2014/chart" uri="{C3380CC4-5D6E-409C-BE32-E72D297353CC}">
                <c16:uniqueId val="{00000009-776F-4328-AA00-398E8D97BED8}"/>
              </c:ext>
            </c:extLst>
          </c:dPt>
          <c:dPt>
            <c:idx val="13"/>
            <c:invertIfNegative val="0"/>
            <c:bubble3D val="0"/>
            <c:extLst>
              <c:ext xmlns:c16="http://schemas.microsoft.com/office/drawing/2014/chart" uri="{C3380CC4-5D6E-409C-BE32-E72D297353CC}">
                <c16:uniqueId val="{0000000B-776F-4328-AA00-398E8D97BED8}"/>
              </c:ext>
            </c:extLst>
          </c:dPt>
          <c:dPt>
            <c:idx val="14"/>
            <c:invertIfNegative val="0"/>
            <c:bubble3D val="0"/>
            <c:extLst>
              <c:ext xmlns:c16="http://schemas.microsoft.com/office/drawing/2014/chart" uri="{C3380CC4-5D6E-409C-BE32-E72D297353CC}">
                <c16:uniqueId val="{0000000C-776F-4328-AA00-398E8D97BED8}"/>
              </c:ext>
            </c:extLst>
          </c:dPt>
          <c:dPt>
            <c:idx val="15"/>
            <c:invertIfNegative val="0"/>
            <c:bubble3D val="0"/>
            <c:spPr>
              <a:solidFill>
                <a:srgbClr val="C5E0B4"/>
              </a:solidFill>
              <a:ln>
                <a:solidFill>
                  <a:schemeClr val="tx1"/>
                </a:solidFill>
              </a:ln>
              <a:effectLst/>
            </c:spPr>
            <c:extLst>
              <c:ext xmlns:c16="http://schemas.microsoft.com/office/drawing/2014/chart" uri="{C3380CC4-5D6E-409C-BE32-E72D297353CC}">
                <c16:uniqueId val="{00000000-5CED-4F21-A021-A43DB4B2746F}"/>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PHA</c:v>
                </c:pt>
                <c:pt idx="1">
                  <c:v>LBK</c:v>
                </c:pt>
                <c:pt idx="2">
                  <c:v>MSK</c:v>
                </c:pt>
                <c:pt idx="3">
                  <c:v>PLK</c:v>
                </c:pt>
                <c:pt idx="4">
                  <c:v>KVK</c:v>
                </c:pt>
                <c:pt idx="5">
                  <c:v>ULK</c:v>
                </c:pt>
                <c:pt idx="6">
                  <c:v>STC</c:v>
                </c:pt>
                <c:pt idx="7">
                  <c:v>HKK</c:v>
                </c:pt>
                <c:pt idx="8">
                  <c:v>PAK</c:v>
                </c:pt>
                <c:pt idx="9">
                  <c:v>ČR</c:v>
                </c:pt>
                <c:pt idx="10">
                  <c:v>JMK</c:v>
                </c:pt>
                <c:pt idx="11">
                  <c:v>ZLK</c:v>
                </c:pt>
                <c:pt idx="12">
                  <c:v>JHC</c:v>
                </c:pt>
                <c:pt idx="13">
                  <c:v>OLK</c:v>
                </c:pt>
                <c:pt idx="14">
                  <c:v>VYS</c:v>
                </c:pt>
              </c:strCache>
            </c:strRef>
          </c:cat>
          <c:val>
            <c:numRef>
              <c:f>Sheet1!$B$2:$B$16</c:f>
              <c:numCache>
                <c:formatCode>General</c:formatCode>
                <c:ptCount val="15"/>
                <c:pt idx="0">
                  <c:v>1577</c:v>
                </c:pt>
                <c:pt idx="1">
                  <c:v>1422</c:v>
                </c:pt>
                <c:pt idx="2">
                  <c:v>1363</c:v>
                </c:pt>
                <c:pt idx="3">
                  <c:v>1360</c:v>
                </c:pt>
                <c:pt idx="4">
                  <c:v>1358</c:v>
                </c:pt>
                <c:pt idx="5">
                  <c:v>1346</c:v>
                </c:pt>
                <c:pt idx="6">
                  <c:v>1330</c:v>
                </c:pt>
                <c:pt idx="7">
                  <c:v>1315</c:v>
                </c:pt>
                <c:pt idx="8">
                  <c:v>1313</c:v>
                </c:pt>
                <c:pt idx="9">
                  <c:v>1306</c:v>
                </c:pt>
                <c:pt idx="10">
                  <c:v>1256</c:v>
                </c:pt>
                <c:pt idx="11">
                  <c:v>1185</c:v>
                </c:pt>
                <c:pt idx="12">
                  <c:v>1169</c:v>
                </c:pt>
                <c:pt idx="13">
                  <c:v>1119</c:v>
                </c:pt>
                <c:pt idx="14">
                  <c:v>1078</c:v>
                </c:pt>
              </c:numCache>
            </c:numRef>
          </c:val>
          <c:extLst>
            <c:ext xmlns:c16="http://schemas.microsoft.com/office/drawing/2014/chart" uri="{C3380CC4-5D6E-409C-BE32-E72D297353CC}">
              <c16:uniqueId val="{0000000E-776F-4328-AA00-398E8D97BED8}"/>
            </c:ext>
          </c:extLst>
        </c:ser>
        <c:dLbls>
          <c:showLegendKey val="0"/>
          <c:showVal val="1"/>
          <c:showCatName val="0"/>
          <c:showSerName val="0"/>
          <c:showPercent val="0"/>
          <c:showBubbleSize val="0"/>
        </c:dLbls>
        <c:gapWidth val="50"/>
        <c:axId val="329505792"/>
        <c:axId val="329494032"/>
      </c:barChart>
      <c:catAx>
        <c:axId val="32950579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29494032"/>
        <c:crosses val="autoZero"/>
        <c:auto val="1"/>
        <c:lblAlgn val="ctr"/>
        <c:lblOffset val="100"/>
        <c:noMultiLvlLbl val="0"/>
      </c:catAx>
      <c:valAx>
        <c:axId val="329494032"/>
        <c:scaling>
          <c:orientation val="minMax"/>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295057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specialista</c:v>
                </c:pt>
              </c:strCache>
            </c:strRef>
          </c:tx>
          <c:spPr>
            <a:solidFill>
              <a:srgbClr val="006699"/>
            </a:solidFill>
            <a:ln>
              <a:solidFill>
                <a:schemeClr val="tx1"/>
              </a:solidFill>
            </a:ln>
            <a:effectLst/>
          </c:spPr>
          <c:invertIfNegative val="0"/>
          <c:dPt>
            <c:idx val="0"/>
            <c:invertIfNegative val="0"/>
            <c:bubble3D val="0"/>
            <c:extLst>
              <c:ext xmlns:c16="http://schemas.microsoft.com/office/drawing/2014/chart" uri="{C3380CC4-5D6E-409C-BE32-E72D297353CC}">
                <c16:uniqueId val="{00000000-776F-4328-AA00-398E8D97BED8}"/>
              </c:ext>
            </c:extLst>
          </c:dPt>
          <c:dPt>
            <c:idx val="3"/>
            <c:invertIfNegative val="0"/>
            <c:bubble3D val="0"/>
            <c:extLst>
              <c:ext xmlns:c16="http://schemas.microsoft.com/office/drawing/2014/chart" uri="{C3380CC4-5D6E-409C-BE32-E72D297353CC}">
                <c16:uniqueId val="{00000001-776F-4328-AA00-398E8D97BED8}"/>
              </c:ext>
            </c:extLst>
          </c:dPt>
          <c:dPt>
            <c:idx val="4"/>
            <c:invertIfNegative val="0"/>
            <c:bubble3D val="0"/>
            <c:extLst>
              <c:ext xmlns:c16="http://schemas.microsoft.com/office/drawing/2014/chart" uri="{C3380CC4-5D6E-409C-BE32-E72D297353CC}">
                <c16:uniqueId val="{00000000-525A-4D71-9BE7-F57A00B1FC93}"/>
              </c:ext>
            </c:extLst>
          </c:dPt>
          <c:dPt>
            <c:idx val="5"/>
            <c:invertIfNegative val="0"/>
            <c:bubble3D val="0"/>
            <c:extLst>
              <c:ext xmlns:c16="http://schemas.microsoft.com/office/drawing/2014/chart" uri="{C3380CC4-5D6E-409C-BE32-E72D297353CC}">
                <c16:uniqueId val="{00000002-776F-4328-AA00-398E8D97BED8}"/>
              </c:ext>
            </c:extLst>
          </c:dPt>
          <c:dPt>
            <c:idx val="7"/>
            <c:invertIfNegative val="0"/>
            <c:bubble3D val="0"/>
            <c:extLst>
              <c:ext xmlns:c16="http://schemas.microsoft.com/office/drawing/2014/chart" uri="{C3380CC4-5D6E-409C-BE32-E72D297353CC}">
                <c16:uniqueId val="{00000003-776F-4328-AA00-398E8D97BED8}"/>
              </c:ext>
            </c:extLst>
          </c:dPt>
          <c:dPt>
            <c:idx val="8"/>
            <c:invertIfNegative val="0"/>
            <c:bubble3D val="0"/>
            <c:spPr>
              <a:solidFill>
                <a:srgbClr val="DAE3F3"/>
              </a:solidFill>
              <a:ln>
                <a:solidFill>
                  <a:schemeClr val="tx1"/>
                </a:solidFill>
              </a:ln>
              <a:effectLst/>
            </c:spPr>
            <c:extLst>
              <c:ext xmlns:c16="http://schemas.microsoft.com/office/drawing/2014/chart" uri="{C3380CC4-5D6E-409C-BE32-E72D297353CC}">
                <c16:uniqueId val="{00000004-776F-4328-AA00-398E8D97BED8}"/>
              </c:ext>
            </c:extLst>
          </c:dPt>
          <c:dPt>
            <c:idx val="9"/>
            <c:invertIfNegative val="0"/>
            <c:bubble3D val="0"/>
            <c:spPr>
              <a:solidFill>
                <a:srgbClr val="C5E0B4"/>
              </a:solidFill>
              <a:ln>
                <a:solidFill>
                  <a:schemeClr val="tx1"/>
                </a:solidFill>
              </a:ln>
              <a:effectLst/>
            </c:spPr>
            <c:extLst>
              <c:ext xmlns:c16="http://schemas.microsoft.com/office/drawing/2014/chart" uri="{C3380CC4-5D6E-409C-BE32-E72D297353CC}">
                <c16:uniqueId val="{00000006-776F-4328-AA00-398E8D97BED8}"/>
              </c:ext>
            </c:extLst>
          </c:dPt>
          <c:dPt>
            <c:idx val="10"/>
            <c:invertIfNegative val="0"/>
            <c:bubble3D val="0"/>
            <c:extLst>
              <c:ext xmlns:c16="http://schemas.microsoft.com/office/drawing/2014/chart" uri="{C3380CC4-5D6E-409C-BE32-E72D297353CC}">
                <c16:uniqueId val="{00000007-776F-4328-AA00-398E8D97BED8}"/>
              </c:ext>
            </c:extLst>
          </c:dPt>
          <c:dPt>
            <c:idx val="11"/>
            <c:invertIfNegative val="0"/>
            <c:bubble3D val="0"/>
            <c:extLst>
              <c:ext xmlns:c16="http://schemas.microsoft.com/office/drawing/2014/chart" uri="{C3380CC4-5D6E-409C-BE32-E72D297353CC}">
                <c16:uniqueId val="{00000008-776F-4328-AA00-398E8D97BED8}"/>
              </c:ext>
            </c:extLst>
          </c:dPt>
          <c:dPt>
            <c:idx val="12"/>
            <c:invertIfNegative val="0"/>
            <c:bubble3D val="0"/>
            <c:extLst>
              <c:ext xmlns:c16="http://schemas.microsoft.com/office/drawing/2014/chart" uri="{C3380CC4-5D6E-409C-BE32-E72D297353CC}">
                <c16:uniqueId val="{00000009-776F-4328-AA00-398E8D97BED8}"/>
              </c:ext>
            </c:extLst>
          </c:dPt>
          <c:dPt>
            <c:idx val="13"/>
            <c:invertIfNegative val="0"/>
            <c:bubble3D val="0"/>
            <c:extLst>
              <c:ext xmlns:c16="http://schemas.microsoft.com/office/drawing/2014/chart" uri="{C3380CC4-5D6E-409C-BE32-E72D297353CC}">
                <c16:uniqueId val="{0000000B-776F-4328-AA00-398E8D97BED8}"/>
              </c:ext>
            </c:extLst>
          </c:dPt>
          <c:dPt>
            <c:idx val="14"/>
            <c:invertIfNegative val="0"/>
            <c:bubble3D val="0"/>
            <c:extLst>
              <c:ext xmlns:c16="http://schemas.microsoft.com/office/drawing/2014/chart" uri="{C3380CC4-5D6E-409C-BE32-E72D297353CC}">
                <c16:uniqueId val="{0000000C-776F-4328-AA00-398E8D97BED8}"/>
              </c:ext>
            </c:extLst>
          </c:dPt>
          <c:dPt>
            <c:idx val="15"/>
            <c:invertIfNegative val="0"/>
            <c:bubble3D val="0"/>
            <c:spPr>
              <a:solidFill>
                <a:srgbClr val="FBE5D6"/>
              </a:solidFill>
              <a:ln>
                <a:solidFill>
                  <a:schemeClr val="tx1"/>
                </a:solidFill>
              </a:ln>
              <a:effectLst/>
            </c:spPr>
            <c:extLst>
              <c:ext xmlns:c16="http://schemas.microsoft.com/office/drawing/2014/chart" uri="{C3380CC4-5D6E-409C-BE32-E72D297353CC}">
                <c16:uniqueId val="{0000000D-776F-4328-AA00-398E8D97BED8}"/>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STC</c:v>
                </c:pt>
                <c:pt idx="1">
                  <c:v>ULK</c:v>
                </c:pt>
                <c:pt idx="2">
                  <c:v>LBK</c:v>
                </c:pt>
                <c:pt idx="3">
                  <c:v>JHC</c:v>
                </c:pt>
                <c:pt idx="4">
                  <c:v>VYS</c:v>
                </c:pt>
                <c:pt idx="5">
                  <c:v>PAK</c:v>
                </c:pt>
                <c:pt idx="6">
                  <c:v>MSK</c:v>
                </c:pt>
                <c:pt idx="7">
                  <c:v>ZLK</c:v>
                </c:pt>
                <c:pt idx="8">
                  <c:v>ČR</c:v>
                </c:pt>
                <c:pt idx="9">
                  <c:v>HKK</c:v>
                </c:pt>
                <c:pt idx="10">
                  <c:v>OLK</c:v>
                </c:pt>
                <c:pt idx="11">
                  <c:v>JMK</c:v>
                </c:pt>
                <c:pt idx="12">
                  <c:v>PLK</c:v>
                </c:pt>
                <c:pt idx="13">
                  <c:v>KVK</c:v>
                </c:pt>
                <c:pt idx="14">
                  <c:v>PHA</c:v>
                </c:pt>
              </c:strCache>
            </c:strRef>
          </c:cat>
          <c:val>
            <c:numRef>
              <c:f>Sheet1!$B$2:$B$16</c:f>
              <c:numCache>
                <c:formatCode>General</c:formatCode>
                <c:ptCount val="15"/>
                <c:pt idx="0">
                  <c:v>1495.2933333333335</c:v>
                </c:pt>
                <c:pt idx="1">
                  <c:v>1321.9597423510475</c:v>
                </c:pt>
                <c:pt idx="2">
                  <c:v>1312.3035714285716</c:v>
                </c:pt>
                <c:pt idx="3">
                  <c:v>1229.1923076923072</c:v>
                </c:pt>
                <c:pt idx="4">
                  <c:v>1180.1948955916471</c:v>
                </c:pt>
                <c:pt idx="5">
                  <c:v>1141.8167770419423</c:v>
                </c:pt>
                <c:pt idx="6">
                  <c:v>1077.0909901873326</c:v>
                </c:pt>
                <c:pt idx="7">
                  <c:v>1054.3200723327307</c:v>
                </c:pt>
                <c:pt idx="8">
                  <c:v>1022.3523846302387</c:v>
                </c:pt>
                <c:pt idx="9">
                  <c:v>1012.5882352941179</c:v>
                </c:pt>
                <c:pt idx="10">
                  <c:v>1001.7927215189874</c:v>
                </c:pt>
                <c:pt idx="11">
                  <c:v>928.77812745869426</c:v>
                </c:pt>
                <c:pt idx="12">
                  <c:v>909.30612244897873</c:v>
                </c:pt>
                <c:pt idx="13">
                  <c:v>742.12030075187954</c:v>
                </c:pt>
                <c:pt idx="14">
                  <c:v>663.17216494845366</c:v>
                </c:pt>
              </c:numCache>
            </c:numRef>
          </c:val>
          <c:extLst>
            <c:ext xmlns:c16="http://schemas.microsoft.com/office/drawing/2014/chart" uri="{C3380CC4-5D6E-409C-BE32-E72D297353CC}">
              <c16:uniqueId val="{0000000E-776F-4328-AA00-398E8D97BED8}"/>
            </c:ext>
          </c:extLst>
        </c:ser>
        <c:dLbls>
          <c:showLegendKey val="0"/>
          <c:showVal val="1"/>
          <c:showCatName val="0"/>
          <c:showSerName val="0"/>
          <c:showPercent val="0"/>
          <c:showBubbleSize val="0"/>
        </c:dLbls>
        <c:gapWidth val="50"/>
        <c:axId val="329505792"/>
        <c:axId val="329494032"/>
      </c:barChart>
      <c:catAx>
        <c:axId val="32950579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29494032"/>
        <c:crosses val="autoZero"/>
        <c:auto val="1"/>
        <c:lblAlgn val="ctr"/>
        <c:lblOffset val="100"/>
        <c:noMultiLvlLbl val="0"/>
      </c:catAx>
      <c:valAx>
        <c:axId val="329494032"/>
        <c:scaling>
          <c:orientation val="minMax"/>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295057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751286449399656"/>
          <c:y val="3.0888030888030892E-2"/>
          <c:w val="0.84048027444253859"/>
          <c:h val="0.75868725868725873"/>
        </c:manualLayout>
      </c:layout>
      <c:barChart>
        <c:barDir val="col"/>
        <c:grouping val="percentStacked"/>
        <c:varyColors val="0"/>
        <c:ser>
          <c:idx val="1"/>
          <c:order val="0"/>
          <c:tx>
            <c:strRef>
              <c:f>Sheet1!$A$2</c:f>
              <c:strCache>
                <c:ptCount val="1"/>
                <c:pt idx="0">
                  <c:v>1 Lékaři v nemocnicích akutní péče</c:v>
                </c:pt>
              </c:strCache>
            </c:strRef>
          </c:tx>
          <c:spPr>
            <a:solidFill>
              <a:srgbClr val="0070C0"/>
            </a:solidFill>
            <a:ln w="25453">
              <a:noFill/>
            </a:ln>
          </c:spPr>
          <c:invertIfNegative val="0"/>
          <c:dLbls>
            <c:numFmt formatCode="0" sourceLinked="0"/>
            <c:spPr>
              <a:noFill/>
              <a:ln w="25453">
                <a:noFill/>
              </a:ln>
            </c:spPr>
            <c:txPr>
              <a:bodyPr/>
              <a:lstStyle/>
              <a:p>
                <a:pPr>
                  <a:defRPr sz="1002" b="0" i="0" u="none" strike="noStrike" baseline="0">
                    <a:solidFill>
                      <a:schemeClr val="bg1"/>
                    </a:solidFill>
                    <a:latin typeface="Arial"/>
                    <a:ea typeface="Arial"/>
                    <a:cs typeface="Aria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Sheet1!$B$1:$K$1</c:f>
              <c:strCache>
                <c:ptCount val="10"/>
                <c:pt idx="0">
                  <c:v>do 29 let</c:v>
                </c:pt>
                <c:pt idx="1">
                  <c:v>30 - 34 let</c:v>
                </c:pt>
                <c:pt idx="2">
                  <c:v>35 - 39 let</c:v>
                </c:pt>
                <c:pt idx="3">
                  <c:v>40 - 44 let</c:v>
                </c:pt>
                <c:pt idx="4">
                  <c:v>45 - 49 let</c:v>
                </c:pt>
                <c:pt idx="5">
                  <c:v>50 - 54 let</c:v>
                </c:pt>
                <c:pt idx="6">
                  <c:v>55 - 59 let</c:v>
                </c:pt>
                <c:pt idx="7">
                  <c:v>60 - 64 let</c:v>
                </c:pt>
                <c:pt idx="8">
                  <c:v>65 - 69 let</c:v>
                </c:pt>
                <c:pt idx="9">
                  <c:v>70 a více let</c:v>
                </c:pt>
              </c:strCache>
            </c:strRef>
          </c:cat>
          <c:val>
            <c:numRef>
              <c:f>Sheet1!$B$2:$K$2</c:f>
              <c:numCache>
                <c:formatCode>General</c:formatCode>
                <c:ptCount val="10"/>
                <c:pt idx="0">
                  <c:v>94.243361876664039</c:v>
                </c:pt>
                <c:pt idx="1">
                  <c:v>88.570219070801144</c:v>
                </c:pt>
                <c:pt idx="2">
                  <c:v>74.877805224155153</c:v>
                </c:pt>
                <c:pt idx="3">
                  <c:v>57.978945768251435</c:v>
                </c:pt>
                <c:pt idx="4">
                  <c:v>45.51557700745942</c:v>
                </c:pt>
                <c:pt idx="5">
                  <c:v>36.32745635056488</c:v>
                </c:pt>
                <c:pt idx="6">
                  <c:v>28.77430321918051</c:v>
                </c:pt>
                <c:pt idx="7">
                  <c:v>28.765394490621869</c:v>
                </c:pt>
                <c:pt idx="8">
                  <c:v>26.062972078418063</c:v>
                </c:pt>
                <c:pt idx="9">
                  <c:v>28.458769072518429</c:v>
                </c:pt>
              </c:numCache>
            </c:numRef>
          </c:val>
          <c:extLst>
            <c:ext xmlns:c16="http://schemas.microsoft.com/office/drawing/2014/chart" uri="{C3380CC4-5D6E-409C-BE32-E72D297353CC}">
              <c16:uniqueId val="{00000000-DDD0-4B7E-8E31-04713439B493}"/>
            </c:ext>
          </c:extLst>
        </c:ser>
        <c:ser>
          <c:idx val="2"/>
          <c:order val="1"/>
          <c:tx>
            <c:strRef>
              <c:f>Sheet1!$A$3</c:f>
              <c:strCache>
                <c:ptCount val="1"/>
                <c:pt idx="0">
                  <c:v>2 Ambulantní lékaři</c:v>
                </c:pt>
              </c:strCache>
            </c:strRef>
          </c:tx>
          <c:spPr>
            <a:solidFill>
              <a:srgbClr val="00B050"/>
            </a:solidFill>
            <a:ln w="25453">
              <a:noFill/>
            </a:ln>
          </c:spPr>
          <c:invertIfNegative val="0"/>
          <c:dLbls>
            <c:numFmt formatCode="0" sourceLinked="0"/>
            <c:spPr>
              <a:noFill/>
              <a:ln w="25453">
                <a:noFill/>
              </a:ln>
            </c:spPr>
            <c:txPr>
              <a:bodyPr/>
              <a:lstStyle/>
              <a:p>
                <a:pPr>
                  <a:defRPr sz="1002" b="0" i="0" u="none" strike="noStrike" baseline="0">
                    <a:solidFill>
                      <a:srgbClr val="FFFFFF"/>
                    </a:solidFill>
                    <a:latin typeface="Arial"/>
                    <a:ea typeface="Arial"/>
                    <a:cs typeface="Aria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Sheet1!$B$1:$K$1</c:f>
              <c:strCache>
                <c:ptCount val="10"/>
                <c:pt idx="0">
                  <c:v>do 29 let</c:v>
                </c:pt>
                <c:pt idx="1">
                  <c:v>30 - 34 let</c:v>
                </c:pt>
                <c:pt idx="2">
                  <c:v>35 - 39 let</c:v>
                </c:pt>
                <c:pt idx="3">
                  <c:v>40 - 44 let</c:v>
                </c:pt>
                <c:pt idx="4">
                  <c:v>45 - 49 let</c:v>
                </c:pt>
                <c:pt idx="5">
                  <c:v>50 - 54 let</c:v>
                </c:pt>
                <c:pt idx="6">
                  <c:v>55 - 59 let</c:v>
                </c:pt>
                <c:pt idx="7">
                  <c:v>60 - 64 let</c:v>
                </c:pt>
                <c:pt idx="8">
                  <c:v>65 - 69 let</c:v>
                </c:pt>
                <c:pt idx="9">
                  <c:v>70 a více let</c:v>
                </c:pt>
              </c:strCache>
            </c:strRef>
          </c:cat>
          <c:val>
            <c:numRef>
              <c:f>Sheet1!$B$3:$K$3</c:f>
              <c:numCache>
                <c:formatCode>General</c:formatCode>
                <c:ptCount val="10"/>
                <c:pt idx="0">
                  <c:v>2.8783190616679861</c:v>
                </c:pt>
                <c:pt idx="1">
                  <c:v>7.9902635199492007</c:v>
                </c:pt>
                <c:pt idx="2">
                  <c:v>19.813948599358806</c:v>
                </c:pt>
                <c:pt idx="3">
                  <c:v>33.059704328658832</c:v>
                </c:pt>
                <c:pt idx="4">
                  <c:v>44.194822290478285</c:v>
                </c:pt>
                <c:pt idx="5">
                  <c:v>56.573091407052381</c:v>
                </c:pt>
                <c:pt idx="6">
                  <c:v>66.515564684633631</c:v>
                </c:pt>
                <c:pt idx="7">
                  <c:v>64.511075329648818</c:v>
                </c:pt>
                <c:pt idx="8">
                  <c:v>69.523890350504971</c:v>
                </c:pt>
                <c:pt idx="9">
                  <c:v>60.997771301217206</c:v>
                </c:pt>
              </c:numCache>
            </c:numRef>
          </c:val>
          <c:extLst>
            <c:ext xmlns:c16="http://schemas.microsoft.com/office/drawing/2014/chart" uri="{C3380CC4-5D6E-409C-BE32-E72D297353CC}">
              <c16:uniqueId val="{00000001-DDD0-4B7E-8E31-04713439B493}"/>
            </c:ext>
          </c:extLst>
        </c:ser>
        <c:ser>
          <c:idx val="3"/>
          <c:order val="2"/>
          <c:tx>
            <c:strRef>
              <c:f>Sheet1!$A$4</c:f>
              <c:strCache>
                <c:ptCount val="1"/>
                <c:pt idx="0">
                  <c:v>3 Ostatní lékaři</c:v>
                </c:pt>
              </c:strCache>
            </c:strRef>
          </c:tx>
          <c:spPr>
            <a:solidFill>
              <a:srgbClr val="969696"/>
            </a:solidFill>
            <a:ln w="25453">
              <a:noFill/>
            </a:ln>
          </c:spPr>
          <c:invertIfNegative val="0"/>
          <c:dLbls>
            <c:numFmt formatCode="0" sourceLinked="0"/>
            <c:spPr>
              <a:noFill/>
              <a:ln w="25453">
                <a:noFill/>
              </a:ln>
            </c:spPr>
            <c:txPr>
              <a:bodyPr/>
              <a:lstStyle/>
              <a:p>
                <a:pPr>
                  <a:defRPr sz="1002" b="0" i="0" u="none" strike="noStrike" baseline="0">
                    <a:solidFill>
                      <a:srgbClr val="FFFFFF"/>
                    </a:solidFill>
                    <a:latin typeface="Arial"/>
                    <a:ea typeface="Arial"/>
                    <a:cs typeface="Aria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Sheet1!$B$1:$K$1</c:f>
              <c:strCache>
                <c:ptCount val="10"/>
                <c:pt idx="0">
                  <c:v>do 29 let</c:v>
                </c:pt>
                <c:pt idx="1">
                  <c:v>30 - 34 let</c:v>
                </c:pt>
                <c:pt idx="2">
                  <c:v>35 - 39 let</c:v>
                </c:pt>
                <c:pt idx="3">
                  <c:v>40 - 44 let</c:v>
                </c:pt>
                <c:pt idx="4">
                  <c:v>45 - 49 let</c:v>
                </c:pt>
                <c:pt idx="5">
                  <c:v>50 - 54 let</c:v>
                </c:pt>
                <c:pt idx="6">
                  <c:v>55 - 59 let</c:v>
                </c:pt>
                <c:pt idx="7">
                  <c:v>60 - 64 let</c:v>
                </c:pt>
                <c:pt idx="8">
                  <c:v>65 - 69 let</c:v>
                </c:pt>
                <c:pt idx="9">
                  <c:v>70 a více let</c:v>
                </c:pt>
              </c:strCache>
            </c:strRef>
          </c:cat>
          <c:val>
            <c:numRef>
              <c:f>Sheet1!$B$4:$K$4</c:f>
              <c:numCache>
                <c:formatCode>General</c:formatCode>
                <c:ptCount val="10"/>
                <c:pt idx="0">
                  <c:v>2.8783190616679861</c:v>
                </c:pt>
                <c:pt idx="1">
                  <c:v>3.4395174092496559</c:v>
                </c:pt>
                <c:pt idx="2">
                  <c:v>5.3082461764860458</c:v>
                </c:pt>
                <c:pt idx="3">
                  <c:v>8.9613499030897277</c:v>
                </c:pt>
                <c:pt idx="4">
                  <c:v>10.289600702062309</c:v>
                </c:pt>
                <c:pt idx="5">
                  <c:v>7.0994522423827462</c:v>
                </c:pt>
                <c:pt idx="6">
                  <c:v>4.7101320961858555</c:v>
                </c:pt>
                <c:pt idx="7">
                  <c:v>6.723530179729317</c:v>
                </c:pt>
                <c:pt idx="8">
                  <c:v>4.4131375710769758</c:v>
                </c:pt>
                <c:pt idx="9">
                  <c:v>10.54345962626436</c:v>
                </c:pt>
              </c:numCache>
            </c:numRef>
          </c:val>
          <c:extLst>
            <c:ext xmlns:c16="http://schemas.microsoft.com/office/drawing/2014/chart" uri="{C3380CC4-5D6E-409C-BE32-E72D297353CC}">
              <c16:uniqueId val="{00000002-DDD0-4B7E-8E31-04713439B493}"/>
            </c:ext>
          </c:extLst>
        </c:ser>
        <c:dLbls>
          <c:showLegendKey val="0"/>
          <c:showVal val="0"/>
          <c:showCatName val="0"/>
          <c:showSerName val="0"/>
          <c:showPercent val="0"/>
          <c:showBubbleSize val="0"/>
        </c:dLbls>
        <c:gapWidth val="30"/>
        <c:overlap val="100"/>
        <c:axId val="102795904"/>
        <c:axId val="109015424"/>
      </c:barChart>
      <c:catAx>
        <c:axId val="102795904"/>
        <c:scaling>
          <c:orientation val="minMax"/>
        </c:scaling>
        <c:delete val="0"/>
        <c:axPos val="b"/>
        <c:numFmt formatCode="General" sourceLinked="1"/>
        <c:majorTickMark val="out"/>
        <c:minorTickMark val="none"/>
        <c:tickLblPos val="nextTo"/>
        <c:spPr>
          <a:ln w="3182">
            <a:solidFill>
              <a:schemeClr val="tx1"/>
            </a:solidFill>
            <a:prstDash val="solid"/>
          </a:ln>
        </c:spPr>
        <c:txPr>
          <a:bodyPr rot="-2700000" vert="horz"/>
          <a:lstStyle/>
          <a:p>
            <a:pPr>
              <a:defRPr sz="1100" b="0" i="0" u="none" strike="noStrike" baseline="0">
                <a:solidFill>
                  <a:schemeClr val="tx1"/>
                </a:solidFill>
                <a:latin typeface="+mn-lt"/>
                <a:ea typeface="Arial"/>
                <a:cs typeface="Arial"/>
              </a:defRPr>
            </a:pPr>
            <a:endParaRPr lang="cs-CZ"/>
          </a:p>
        </c:txPr>
        <c:crossAx val="109015424"/>
        <c:crosses val="autoZero"/>
        <c:auto val="1"/>
        <c:lblAlgn val="ctr"/>
        <c:lblOffset val="100"/>
        <c:tickLblSkip val="1"/>
        <c:tickMarkSkip val="1"/>
        <c:noMultiLvlLbl val="0"/>
      </c:catAx>
      <c:valAx>
        <c:axId val="109015424"/>
        <c:scaling>
          <c:orientation val="minMax"/>
        </c:scaling>
        <c:delete val="0"/>
        <c:axPos val="l"/>
        <c:majorGridlines>
          <c:spPr>
            <a:ln w="12727">
              <a:solidFill>
                <a:srgbClr val="C0C0C0"/>
              </a:solidFill>
              <a:prstDash val="solid"/>
            </a:ln>
          </c:spPr>
        </c:majorGridlines>
        <c:numFmt formatCode="0%" sourceLinked="0"/>
        <c:majorTickMark val="out"/>
        <c:minorTickMark val="none"/>
        <c:tickLblPos val="nextTo"/>
        <c:spPr>
          <a:ln w="3182">
            <a:solidFill>
              <a:schemeClr val="tx1"/>
            </a:solidFill>
            <a:prstDash val="solid"/>
          </a:ln>
        </c:spPr>
        <c:txPr>
          <a:bodyPr rot="0" vert="horz"/>
          <a:lstStyle/>
          <a:p>
            <a:pPr>
              <a:defRPr sz="1102" b="0" i="0" u="none" strike="noStrike" baseline="0">
                <a:solidFill>
                  <a:schemeClr val="tx1"/>
                </a:solidFill>
                <a:latin typeface="+mn-lt"/>
                <a:ea typeface="Arial"/>
                <a:cs typeface="Arial"/>
              </a:defRPr>
            </a:pPr>
            <a:endParaRPr lang="cs-CZ"/>
          </a:p>
        </c:txPr>
        <c:crossAx val="102795904"/>
        <c:crosses val="autoZero"/>
        <c:crossBetween val="between"/>
      </c:valAx>
      <c:spPr>
        <a:noFill/>
        <a:ln w="25453">
          <a:noFill/>
        </a:ln>
      </c:spPr>
    </c:plotArea>
    <c:plotVisOnly val="1"/>
    <c:dispBlanksAs val="gap"/>
    <c:showDLblsOverMax val="0"/>
  </c:chart>
  <c:spPr>
    <a:noFill/>
    <a:ln>
      <a:noFill/>
    </a:ln>
  </c:spPr>
  <c:txPr>
    <a:bodyPr/>
    <a:lstStyle/>
    <a:p>
      <a:pPr>
        <a:defRPr sz="802" b="0" i="0" u="none" strike="noStrike" baseline="0">
          <a:solidFill>
            <a:schemeClr val="tx1"/>
          </a:solidFill>
          <a:latin typeface="Arial"/>
          <a:ea typeface="Arial"/>
          <a:cs typeface="Arial"/>
        </a:defRPr>
      </a:pPr>
      <a:endParaRPr lang="cs-CZ"/>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1079545454545463E-2"/>
          <c:y val="3.1872509960159355E-2"/>
          <c:w val="0.93039772727272729"/>
          <c:h val="0.75099601593625487"/>
        </c:manualLayout>
      </c:layout>
      <c:barChart>
        <c:barDir val="col"/>
        <c:grouping val="clustered"/>
        <c:varyColors val="0"/>
        <c:ser>
          <c:idx val="1"/>
          <c:order val="0"/>
          <c:tx>
            <c:strRef>
              <c:f>Sheet1!$A$2</c:f>
              <c:strCache>
                <c:ptCount val="1"/>
                <c:pt idx="0">
                  <c:v>počet</c:v>
                </c:pt>
              </c:strCache>
            </c:strRef>
          </c:tx>
          <c:spPr>
            <a:solidFill>
              <a:srgbClr val="FFFFFF"/>
            </a:solidFill>
            <a:ln w="12687">
              <a:solidFill>
                <a:schemeClr val="tx1"/>
              </a:solidFill>
              <a:prstDash val="solid"/>
            </a:ln>
          </c:spPr>
          <c:invertIfNegative val="0"/>
          <c:cat>
            <c:strRef>
              <c:f>Sheet1!$B$1:$K$1</c:f>
              <c:strCache>
                <c:ptCount val="10"/>
                <c:pt idx="0">
                  <c:v>do 29 let</c:v>
                </c:pt>
                <c:pt idx="1">
                  <c:v>30 - 34 let</c:v>
                </c:pt>
                <c:pt idx="2">
                  <c:v>35 - 39 let</c:v>
                </c:pt>
                <c:pt idx="3">
                  <c:v>40 - 44 let</c:v>
                </c:pt>
                <c:pt idx="4">
                  <c:v>45 - 49 let</c:v>
                </c:pt>
                <c:pt idx="5">
                  <c:v>50 - 54 let</c:v>
                </c:pt>
                <c:pt idx="6">
                  <c:v>55 - 59 let</c:v>
                </c:pt>
                <c:pt idx="7">
                  <c:v>60 - 64 let</c:v>
                </c:pt>
                <c:pt idx="8">
                  <c:v>65 - 69 let</c:v>
                </c:pt>
                <c:pt idx="9">
                  <c:v>70 a více let</c:v>
                </c:pt>
              </c:strCache>
            </c:strRef>
          </c:cat>
          <c:val>
            <c:numRef>
              <c:f>Sheet1!$B$2:$K$2</c:f>
              <c:numCache>
                <c:formatCode>General</c:formatCode>
                <c:ptCount val="10"/>
                <c:pt idx="0">
                  <c:v>156</c:v>
                </c:pt>
                <c:pt idx="1">
                  <c:v>223</c:v>
                </c:pt>
                <c:pt idx="2">
                  <c:v>227</c:v>
                </c:pt>
                <c:pt idx="3">
                  <c:v>296</c:v>
                </c:pt>
                <c:pt idx="4">
                  <c:v>245</c:v>
                </c:pt>
                <c:pt idx="5">
                  <c:v>241</c:v>
                </c:pt>
                <c:pt idx="6">
                  <c:v>293</c:v>
                </c:pt>
                <c:pt idx="7">
                  <c:v>245</c:v>
                </c:pt>
                <c:pt idx="8">
                  <c:v>142</c:v>
                </c:pt>
                <c:pt idx="9">
                  <c:v>86</c:v>
                </c:pt>
              </c:numCache>
            </c:numRef>
          </c:val>
          <c:extLst>
            <c:ext xmlns:c16="http://schemas.microsoft.com/office/drawing/2014/chart" uri="{C3380CC4-5D6E-409C-BE32-E72D297353CC}">
              <c16:uniqueId val="{00000000-DABE-431D-BF8F-6886566989AF}"/>
            </c:ext>
          </c:extLst>
        </c:ser>
        <c:ser>
          <c:idx val="2"/>
          <c:order val="1"/>
          <c:tx>
            <c:strRef>
              <c:f>Sheet1!$A$3</c:f>
              <c:strCache>
                <c:ptCount val="1"/>
                <c:pt idx="0">
                  <c:v>úvazek</c:v>
                </c:pt>
              </c:strCache>
            </c:strRef>
          </c:tx>
          <c:spPr>
            <a:solidFill>
              <a:schemeClr val="bg1">
                <a:lumMod val="50000"/>
              </a:schemeClr>
            </a:solidFill>
            <a:ln w="12687">
              <a:solidFill>
                <a:schemeClr val="bg1">
                  <a:lumMod val="50000"/>
                </a:schemeClr>
              </a:solidFill>
              <a:prstDash val="solid"/>
            </a:ln>
          </c:spPr>
          <c:invertIfNegative val="0"/>
          <c:dPt>
            <c:idx val="0"/>
            <c:invertIfNegative val="0"/>
            <c:bubble3D val="0"/>
            <c:extLst>
              <c:ext xmlns:c16="http://schemas.microsoft.com/office/drawing/2014/chart" uri="{C3380CC4-5D6E-409C-BE32-E72D297353CC}">
                <c16:uniqueId val="{00000001-DABE-431D-BF8F-6886566989AF}"/>
              </c:ext>
            </c:extLst>
          </c:dPt>
          <c:dPt>
            <c:idx val="7"/>
            <c:invertIfNegative val="0"/>
            <c:bubble3D val="0"/>
            <c:spPr>
              <a:solidFill>
                <a:srgbClr val="FF9933"/>
              </a:solidFill>
              <a:ln w="12687">
                <a:solidFill>
                  <a:srgbClr val="FF9933"/>
                </a:solidFill>
                <a:prstDash val="solid"/>
              </a:ln>
            </c:spPr>
            <c:extLst>
              <c:ext xmlns:c16="http://schemas.microsoft.com/office/drawing/2014/chart" uri="{C3380CC4-5D6E-409C-BE32-E72D297353CC}">
                <c16:uniqueId val="{00000003-DABE-431D-BF8F-6886566989AF}"/>
              </c:ext>
            </c:extLst>
          </c:dPt>
          <c:dPt>
            <c:idx val="8"/>
            <c:invertIfNegative val="0"/>
            <c:bubble3D val="0"/>
            <c:spPr>
              <a:solidFill>
                <a:srgbClr val="FF6600"/>
              </a:solidFill>
              <a:ln w="12687">
                <a:solidFill>
                  <a:srgbClr val="FF6600"/>
                </a:solidFill>
                <a:prstDash val="solid"/>
              </a:ln>
            </c:spPr>
            <c:extLst>
              <c:ext xmlns:c16="http://schemas.microsoft.com/office/drawing/2014/chart" uri="{C3380CC4-5D6E-409C-BE32-E72D297353CC}">
                <c16:uniqueId val="{00000005-DABE-431D-BF8F-6886566989AF}"/>
              </c:ext>
            </c:extLst>
          </c:dPt>
          <c:dPt>
            <c:idx val="9"/>
            <c:invertIfNegative val="0"/>
            <c:bubble3D val="0"/>
            <c:spPr>
              <a:solidFill>
                <a:srgbClr val="FF0000"/>
              </a:solidFill>
              <a:ln w="12687">
                <a:solidFill>
                  <a:srgbClr val="FF0000"/>
                </a:solidFill>
                <a:prstDash val="solid"/>
              </a:ln>
            </c:spPr>
            <c:extLst>
              <c:ext xmlns:c16="http://schemas.microsoft.com/office/drawing/2014/chart" uri="{C3380CC4-5D6E-409C-BE32-E72D297353CC}">
                <c16:uniqueId val="{00000007-DABE-431D-BF8F-6886566989AF}"/>
              </c:ext>
            </c:extLst>
          </c:dPt>
          <c:cat>
            <c:strRef>
              <c:f>Sheet1!$B$1:$K$1</c:f>
              <c:strCache>
                <c:ptCount val="10"/>
                <c:pt idx="0">
                  <c:v>do 29 let</c:v>
                </c:pt>
                <c:pt idx="1">
                  <c:v>30 - 34 let</c:v>
                </c:pt>
                <c:pt idx="2">
                  <c:v>35 - 39 let</c:v>
                </c:pt>
                <c:pt idx="3">
                  <c:v>40 - 44 let</c:v>
                </c:pt>
                <c:pt idx="4">
                  <c:v>45 - 49 let</c:v>
                </c:pt>
                <c:pt idx="5">
                  <c:v>50 - 54 let</c:v>
                </c:pt>
                <c:pt idx="6">
                  <c:v>55 - 59 let</c:v>
                </c:pt>
                <c:pt idx="7">
                  <c:v>60 - 64 let</c:v>
                </c:pt>
                <c:pt idx="8">
                  <c:v>65 - 69 let</c:v>
                </c:pt>
                <c:pt idx="9">
                  <c:v>70 a více let</c:v>
                </c:pt>
              </c:strCache>
            </c:strRef>
          </c:cat>
          <c:val>
            <c:numRef>
              <c:f>Sheet1!$B$3:$K$3</c:f>
              <c:numCache>
                <c:formatCode>General</c:formatCode>
                <c:ptCount val="10"/>
                <c:pt idx="0">
                  <c:v>138.97</c:v>
                </c:pt>
                <c:pt idx="1">
                  <c:v>188.98</c:v>
                </c:pt>
                <c:pt idx="2">
                  <c:v>190.27</c:v>
                </c:pt>
                <c:pt idx="3">
                  <c:v>263.13</c:v>
                </c:pt>
                <c:pt idx="4">
                  <c:v>227.9</c:v>
                </c:pt>
                <c:pt idx="5">
                  <c:v>233.68</c:v>
                </c:pt>
                <c:pt idx="6">
                  <c:v>282.37</c:v>
                </c:pt>
                <c:pt idx="7">
                  <c:v>229.79</c:v>
                </c:pt>
                <c:pt idx="8">
                  <c:v>117.83</c:v>
                </c:pt>
                <c:pt idx="9">
                  <c:v>58.33</c:v>
                </c:pt>
              </c:numCache>
            </c:numRef>
          </c:val>
          <c:extLst>
            <c:ext xmlns:c16="http://schemas.microsoft.com/office/drawing/2014/chart" uri="{C3380CC4-5D6E-409C-BE32-E72D297353CC}">
              <c16:uniqueId val="{00000008-DABE-431D-BF8F-6886566989AF}"/>
            </c:ext>
          </c:extLst>
        </c:ser>
        <c:dLbls>
          <c:showLegendKey val="0"/>
          <c:showVal val="0"/>
          <c:showCatName val="0"/>
          <c:showSerName val="0"/>
          <c:showPercent val="0"/>
          <c:showBubbleSize val="0"/>
        </c:dLbls>
        <c:gapWidth val="30"/>
        <c:overlap val="100"/>
        <c:axId val="138107136"/>
        <c:axId val="138134656"/>
      </c:barChart>
      <c:catAx>
        <c:axId val="138107136"/>
        <c:scaling>
          <c:orientation val="minMax"/>
        </c:scaling>
        <c:delete val="0"/>
        <c:axPos val="b"/>
        <c:numFmt formatCode="General" sourceLinked="1"/>
        <c:majorTickMark val="out"/>
        <c:minorTickMark val="none"/>
        <c:tickLblPos val="nextTo"/>
        <c:spPr>
          <a:ln w="3172">
            <a:solidFill>
              <a:schemeClr val="tx1"/>
            </a:solidFill>
            <a:prstDash val="solid"/>
          </a:ln>
        </c:spPr>
        <c:txPr>
          <a:bodyPr rot="-2700000" vert="horz"/>
          <a:lstStyle/>
          <a:p>
            <a:pPr>
              <a:defRPr sz="1099" b="0" i="0" u="none" strike="noStrike" baseline="0">
                <a:solidFill>
                  <a:schemeClr val="tx1"/>
                </a:solidFill>
                <a:latin typeface="+mn-lt"/>
                <a:ea typeface="Arial"/>
                <a:cs typeface="Arial"/>
              </a:defRPr>
            </a:pPr>
            <a:endParaRPr lang="cs-CZ"/>
          </a:p>
        </c:txPr>
        <c:crossAx val="138134656"/>
        <c:crosses val="autoZero"/>
        <c:auto val="1"/>
        <c:lblAlgn val="ctr"/>
        <c:lblOffset val="100"/>
        <c:tickLblSkip val="1"/>
        <c:tickMarkSkip val="1"/>
        <c:noMultiLvlLbl val="0"/>
      </c:catAx>
      <c:valAx>
        <c:axId val="138134656"/>
        <c:scaling>
          <c:orientation val="minMax"/>
        </c:scaling>
        <c:delete val="0"/>
        <c:axPos val="l"/>
        <c:numFmt formatCode="General" sourceLinked="0"/>
        <c:majorTickMark val="out"/>
        <c:minorTickMark val="none"/>
        <c:tickLblPos val="nextTo"/>
        <c:spPr>
          <a:ln w="3172">
            <a:solidFill>
              <a:schemeClr val="tx1"/>
            </a:solidFill>
            <a:prstDash val="solid"/>
          </a:ln>
        </c:spPr>
        <c:txPr>
          <a:bodyPr rot="0" vert="horz"/>
          <a:lstStyle/>
          <a:p>
            <a:pPr>
              <a:defRPr sz="1099" b="0" i="0" u="none" strike="noStrike" baseline="0">
                <a:solidFill>
                  <a:schemeClr val="tx1"/>
                </a:solidFill>
                <a:latin typeface="+mn-lt"/>
                <a:ea typeface="Arial"/>
                <a:cs typeface="Arial"/>
              </a:defRPr>
            </a:pPr>
            <a:endParaRPr lang="cs-CZ"/>
          </a:p>
        </c:txPr>
        <c:crossAx val="138107136"/>
        <c:crosses val="autoZero"/>
        <c:crossBetween val="between"/>
      </c:valAx>
      <c:spPr>
        <a:noFill/>
        <a:ln w="25375">
          <a:noFill/>
        </a:ln>
      </c:spPr>
    </c:plotArea>
    <c:plotVisOnly val="1"/>
    <c:dispBlanksAs val="gap"/>
    <c:showDLblsOverMax val="0"/>
  </c:chart>
  <c:spPr>
    <a:noFill/>
    <a:ln>
      <a:noFill/>
    </a:ln>
  </c:spPr>
  <c:txPr>
    <a:bodyPr/>
    <a:lstStyle/>
    <a:p>
      <a:pPr>
        <a:defRPr sz="799" b="0" i="0" u="none" strike="noStrike" baseline="0">
          <a:solidFill>
            <a:schemeClr val="tx1"/>
          </a:solidFill>
          <a:latin typeface="Arial"/>
          <a:ea typeface="Arial"/>
          <a:cs typeface="Arial"/>
        </a:defRPr>
      </a:pPr>
      <a:endParaRPr lang="cs-CZ"/>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53978751105289968"/>
          <c:y val="0.13228122651256632"/>
          <c:w val="0.40909699308146341"/>
          <c:h val="0.84624594349326288"/>
        </c:manualLayout>
      </c:layout>
      <c:barChart>
        <c:barDir val="bar"/>
        <c:grouping val="clustered"/>
        <c:varyColors val="0"/>
        <c:ser>
          <c:idx val="0"/>
          <c:order val="0"/>
          <c:tx>
            <c:strRef>
              <c:f>List1!$B$1</c:f>
              <c:strCache>
                <c:ptCount val="1"/>
                <c:pt idx="0">
                  <c:v>ČR</c:v>
                </c:pt>
              </c:strCache>
            </c:strRef>
          </c:tx>
          <c:spPr>
            <a:solidFill>
              <a:schemeClr val="accent2">
                <a:tint val="77000"/>
              </a:schemeClr>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List1!$A$2:$A$18</c:f>
              <c:strCache>
                <c:ptCount val="17"/>
                <c:pt idx="0">
                  <c:v>IX. Nemoci oběhové soustavy</c:v>
                </c:pt>
                <c:pt idx="1">
                  <c:v>X. Nemoci dýchací soustavy</c:v>
                </c:pt>
                <c:pt idx="2">
                  <c:v>II. Novotvary</c:v>
                </c:pt>
                <c:pt idx="3">
                  <c:v>XI. Nemoci trávicí soustavy</c:v>
                </c:pt>
                <c:pt idx="4">
                  <c:v>I. Některé infekční a parazitární nemoci</c:v>
                </c:pt>
                <c:pt idx="5">
                  <c:v>XIX. Poranění, otravy a některé jiné následky vnějších příčin</c:v>
                </c:pt>
                <c:pt idx="6">
                  <c:v>XVIII. Příznaky, znaky a abnormální klinické a laboratorní nálezy</c:v>
                </c:pt>
                <c:pt idx="7">
                  <c:v>XIV. Nemoci močové a pohlavní soustavy</c:v>
                </c:pt>
                <c:pt idx="8">
                  <c:v>IV. Nemoci endokrinní, výživy a přeměny látek</c:v>
                </c:pt>
                <c:pt idx="9">
                  <c:v>VI. Nemoci nervové soustavy</c:v>
                </c:pt>
                <c:pt idx="10">
                  <c:v>XXIc. Jiné faktory ovlivňující zdravotní stav a kontakt se zdrav. službami</c:v>
                </c:pt>
                <c:pt idx="11">
                  <c:v>III. Nemoci krve a krvetvorných orgánů, poruchy mechanismu imunity</c:v>
                </c:pt>
                <c:pt idx="12">
                  <c:v>V. Poruchy duševní a poruchy chování</c:v>
                </c:pt>
                <c:pt idx="13">
                  <c:v>XII. Nemoci kůže a podkožního vaziva</c:v>
                </c:pt>
                <c:pt idx="14">
                  <c:v>XIII. Nemoci svalové a kosterní soustavy a pojivové tkáně</c:v>
                </c:pt>
                <c:pt idx="15">
                  <c:v>XVI. Některé stavy vzniklé v perinatálním období</c:v>
                </c:pt>
                <c:pt idx="16">
                  <c:v>XVII. Vrozené vady, deformace a chromozomální abnormality</c:v>
                </c:pt>
              </c:strCache>
            </c:strRef>
          </c:cat>
          <c:val>
            <c:numRef>
              <c:f>List1!$B$2:$B$18</c:f>
              <c:numCache>
                <c:formatCode>0.0%</c:formatCode>
                <c:ptCount val="17"/>
                <c:pt idx="0">
                  <c:v>0.26336190105181145</c:v>
                </c:pt>
                <c:pt idx="1">
                  <c:v>0.18424230619400078</c:v>
                </c:pt>
                <c:pt idx="2">
                  <c:v>0.16406310868718349</c:v>
                </c:pt>
                <c:pt idx="3">
                  <c:v>8.5021425788858587E-2</c:v>
                </c:pt>
                <c:pt idx="4">
                  <c:v>7.2204908453447611E-2</c:v>
                </c:pt>
                <c:pt idx="5">
                  <c:v>5.1460849240358396E-2</c:v>
                </c:pt>
                <c:pt idx="6">
                  <c:v>4.2695753798208023E-2</c:v>
                </c:pt>
                <c:pt idx="7">
                  <c:v>4.7915855083755357E-2</c:v>
                </c:pt>
                <c:pt idx="8">
                  <c:v>3.2995714842228283E-2</c:v>
                </c:pt>
                <c:pt idx="9">
                  <c:v>1.493961823139852E-2</c:v>
                </c:pt>
                <c:pt idx="10">
                  <c:v>1.353720296065446E-2</c:v>
                </c:pt>
                <c:pt idx="11">
                  <c:v>7.5964160498636539E-3</c:v>
                </c:pt>
                <c:pt idx="12">
                  <c:v>5.3174912349045582E-3</c:v>
                </c:pt>
                <c:pt idx="13">
                  <c:v>6.0186988702765872E-3</c:v>
                </c:pt>
                <c:pt idx="14">
                  <c:v>5.5317491234904556E-3</c:v>
                </c:pt>
                <c:pt idx="15">
                  <c:v>2.317880794701987E-3</c:v>
                </c:pt>
                <c:pt idx="16">
                  <c:v>5.8433969614335804E-4</c:v>
                </c:pt>
              </c:numCache>
            </c:numRef>
          </c:val>
          <c:extLst>
            <c:ext xmlns:c16="http://schemas.microsoft.com/office/drawing/2014/chart" uri="{C3380CC4-5D6E-409C-BE32-E72D297353CC}">
              <c16:uniqueId val="{00000000-E43E-45ED-AD64-A9488ECF6D01}"/>
            </c:ext>
          </c:extLst>
        </c:ser>
        <c:ser>
          <c:idx val="1"/>
          <c:order val="1"/>
          <c:tx>
            <c:strRef>
              <c:f>List1!$C$1</c:f>
              <c:strCache>
                <c:ptCount val="1"/>
                <c:pt idx="0">
                  <c:v>Královéhradecký kraj</c:v>
                </c:pt>
              </c:strCache>
            </c:strRef>
          </c:tx>
          <c:spPr>
            <a:solidFill>
              <a:schemeClr val="accent2">
                <a:shade val="76000"/>
              </a:schemeClr>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List1!$A$2:$A$18</c:f>
              <c:strCache>
                <c:ptCount val="17"/>
                <c:pt idx="0">
                  <c:v>IX. Nemoci oběhové soustavy</c:v>
                </c:pt>
                <c:pt idx="1">
                  <c:v>X. Nemoci dýchací soustavy</c:v>
                </c:pt>
                <c:pt idx="2">
                  <c:v>II. Novotvary</c:v>
                </c:pt>
                <c:pt idx="3">
                  <c:v>XI. Nemoci trávicí soustavy</c:v>
                </c:pt>
                <c:pt idx="4">
                  <c:v>I. Některé infekční a parazitární nemoci</c:v>
                </c:pt>
                <c:pt idx="5">
                  <c:v>XIX. Poranění, otravy a některé jiné následky vnějších příčin</c:v>
                </c:pt>
                <c:pt idx="6">
                  <c:v>XVIII. Příznaky, znaky a abnormální klinické a laboratorní nálezy</c:v>
                </c:pt>
                <c:pt idx="7">
                  <c:v>XIV. Nemoci močové a pohlavní soustavy</c:v>
                </c:pt>
                <c:pt idx="8">
                  <c:v>IV. Nemoci endokrinní, výživy a přeměny látek</c:v>
                </c:pt>
                <c:pt idx="9">
                  <c:v>VI. Nemoci nervové soustavy</c:v>
                </c:pt>
                <c:pt idx="10">
                  <c:v>XXIc. Jiné faktory ovlivňující zdravotní stav a kontakt se zdrav. službami</c:v>
                </c:pt>
                <c:pt idx="11">
                  <c:v>III. Nemoci krve a krvetvorných orgánů, poruchy mechanismu imunity</c:v>
                </c:pt>
                <c:pt idx="12">
                  <c:v>V. Poruchy duševní a poruchy chování</c:v>
                </c:pt>
                <c:pt idx="13">
                  <c:v>XII. Nemoci kůže a podkožního vaziva</c:v>
                </c:pt>
                <c:pt idx="14">
                  <c:v>XIII. Nemoci svalové a kosterní soustavy a pojivové tkáně</c:v>
                </c:pt>
                <c:pt idx="15">
                  <c:v>XVI. Některé stavy vzniklé v perinatálním období</c:v>
                </c:pt>
                <c:pt idx="16">
                  <c:v>XVII. Vrozené vady, deformace a chromozomální abnormality</c:v>
                </c:pt>
              </c:strCache>
            </c:strRef>
          </c:cat>
          <c:val>
            <c:numRef>
              <c:f>List1!$C$2:$C$18</c:f>
              <c:numCache>
                <c:formatCode>0.0%</c:formatCode>
                <c:ptCount val="17"/>
                <c:pt idx="0">
                  <c:v>0.26689316723291806</c:v>
                </c:pt>
                <c:pt idx="1">
                  <c:v>0.18346545866364666</c:v>
                </c:pt>
                <c:pt idx="2">
                  <c:v>0.1627029067572669</c:v>
                </c:pt>
                <c:pt idx="3">
                  <c:v>7.7387693469233673E-2</c:v>
                </c:pt>
                <c:pt idx="4">
                  <c:v>6.1155152887882216E-2</c:v>
                </c:pt>
                <c:pt idx="5">
                  <c:v>5.8135145337863348E-2</c:v>
                </c:pt>
                <c:pt idx="6">
                  <c:v>5.0962627406568518E-2</c:v>
                </c:pt>
                <c:pt idx="7">
                  <c:v>4.6055115137787844E-2</c:v>
                </c:pt>
                <c:pt idx="8">
                  <c:v>2.9822574556436391E-2</c:v>
                </c:pt>
                <c:pt idx="9">
                  <c:v>1.5100037750094376E-2</c:v>
                </c:pt>
                <c:pt idx="10">
                  <c:v>1.245753114382786E-2</c:v>
                </c:pt>
                <c:pt idx="11">
                  <c:v>1.20800302000755E-2</c:v>
                </c:pt>
                <c:pt idx="12">
                  <c:v>8.6825217063042654E-3</c:v>
                </c:pt>
                <c:pt idx="13">
                  <c:v>6.0400151000377499E-3</c:v>
                </c:pt>
                <c:pt idx="14">
                  <c:v>4.5300113250283129E-3</c:v>
                </c:pt>
                <c:pt idx="15">
                  <c:v>3.020007550018875E-3</c:v>
                </c:pt>
                <c:pt idx="16">
                  <c:v>1.1325028312570782E-3</c:v>
                </c:pt>
              </c:numCache>
            </c:numRef>
          </c:val>
          <c:extLst>
            <c:ext xmlns:c16="http://schemas.microsoft.com/office/drawing/2014/chart" uri="{C3380CC4-5D6E-409C-BE32-E72D297353CC}">
              <c16:uniqueId val="{00000001-E43E-45ED-AD64-A9488ECF6D01}"/>
            </c:ext>
          </c:extLst>
        </c:ser>
        <c:dLbls>
          <c:dLblPos val="outEnd"/>
          <c:showLegendKey val="0"/>
          <c:showVal val="1"/>
          <c:showCatName val="0"/>
          <c:showSerName val="0"/>
          <c:showPercent val="0"/>
          <c:showBubbleSize val="0"/>
        </c:dLbls>
        <c:gapWidth val="50"/>
        <c:axId val="399564752"/>
        <c:axId val="399562008"/>
      </c:barChart>
      <c:catAx>
        <c:axId val="39956475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99562008"/>
        <c:crosses val="autoZero"/>
        <c:auto val="1"/>
        <c:lblAlgn val="ctr"/>
        <c:lblOffset val="100"/>
        <c:noMultiLvlLbl val="0"/>
      </c:catAx>
      <c:valAx>
        <c:axId val="399562008"/>
        <c:scaling>
          <c:orientation val="minMax"/>
        </c:scaling>
        <c:delete val="0"/>
        <c:axPos val="t"/>
        <c:title>
          <c:tx>
            <c:rich>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sz="1400" b="1" i="0" baseline="0" dirty="0">
                    <a:effectLst/>
                  </a:rPr>
                  <a:t>% z hospitalizací s hospitalizační mortalitou</a:t>
                </a:r>
                <a:endParaRPr lang="cs-CZ" sz="1100" dirty="0">
                  <a:effectLst/>
                </a:endParaRPr>
              </a:p>
            </c:rich>
          </c:tx>
          <c:layout>
            <c:manualLayout>
              <c:xMode val="edge"/>
              <c:yMode val="edge"/>
              <c:x val="0.52962062728695025"/>
              <c:y val="2.2135306183997311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9956475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List1!$B$1</c:f>
              <c:strCache>
                <c:ptCount val="1"/>
                <c:pt idx="0">
                  <c:v>celkem</c:v>
                </c:pt>
              </c:strCache>
            </c:strRef>
          </c:tx>
          <c:spPr>
            <a:solidFill>
              <a:schemeClr val="bg1">
                <a:lumMod val="50000"/>
              </a:schemeClr>
            </a:solidFill>
            <a:ln>
              <a:noFill/>
            </a:ln>
          </c:spPr>
          <c:invertIfNegative val="0"/>
          <c:dPt>
            <c:idx val="6"/>
            <c:invertIfNegative val="0"/>
            <c:bubble3D val="0"/>
            <c:spPr>
              <a:solidFill>
                <a:sysClr val="window" lastClr="FFFFFF">
                  <a:lumMod val="50000"/>
                </a:sysClr>
              </a:solidFill>
              <a:ln>
                <a:noFill/>
              </a:ln>
            </c:spPr>
            <c:extLst>
              <c:ext xmlns:c16="http://schemas.microsoft.com/office/drawing/2014/chart" uri="{C3380CC4-5D6E-409C-BE32-E72D297353CC}">
                <c16:uniqueId val="{00000001-C8C2-440A-8FC7-0388E59A985D}"/>
              </c:ext>
            </c:extLst>
          </c:dPt>
          <c:dPt>
            <c:idx val="7"/>
            <c:invertIfNegative val="0"/>
            <c:bubble3D val="0"/>
            <c:spPr>
              <a:solidFill>
                <a:srgbClr val="FF9933"/>
              </a:solidFill>
              <a:ln>
                <a:noFill/>
              </a:ln>
            </c:spPr>
            <c:extLst>
              <c:ext xmlns:c16="http://schemas.microsoft.com/office/drawing/2014/chart" uri="{C3380CC4-5D6E-409C-BE32-E72D297353CC}">
                <c16:uniqueId val="{00000003-C8C2-440A-8FC7-0388E59A985D}"/>
              </c:ext>
            </c:extLst>
          </c:dPt>
          <c:dPt>
            <c:idx val="8"/>
            <c:invertIfNegative val="0"/>
            <c:bubble3D val="0"/>
            <c:spPr>
              <a:solidFill>
                <a:srgbClr val="FF6600"/>
              </a:solidFill>
              <a:ln>
                <a:noFill/>
              </a:ln>
            </c:spPr>
            <c:extLst>
              <c:ext xmlns:c16="http://schemas.microsoft.com/office/drawing/2014/chart" uri="{C3380CC4-5D6E-409C-BE32-E72D297353CC}">
                <c16:uniqueId val="{00000005-C8C2-440A-8FC7-0388E59A985D}"/>
              </c:ext>
            </c:extLst>
          </c:dPt>
          <c:dPt>
            <c:idx val="9"/>
            <c:invertIfNegative val="0"/>
            <c:bubble3D val="0"/>
            <c:spPr>
              <a:solidFill>
                <a:srgbClr val="FF0000"/>
              </a:solidFill>
              <a:ln>
                <a:noFill/>
              </a:ln>
            </c:spPr>
            <c:extLst>
              <c:ext xmlns:c16="http://schemas.microsoft.com/office/drawing/2014/chart" uri="{C3380CC4-5D6E-409C-BE32-E72D297353CC}">
                <c16:uniqueId val="{00000007-C8C2-440A-8FC7-0388E59A985D}"/>
              </c:ext>
            </c:extLst>
          </c:dPt>
          <c:dPt>
            <c:idx val="10"/>
            <c:invertIfNegative val="0"/>
            <c:bubble3D val="0"/>
            <c:spPr>
              <a:solidFill>
                <a:srgbClr val="FF0000"/>
              </a:solidFill>
              <a:ln>
                <a:noFill/>
              </a:ln>
            </c:spPr>
            <c:extLst>
              <c:ext xmlns:c16="http://schemas.microsoft.com/office/drawing/2014/chart" uri="{C3380CC4-5D6E-409C-BE32-E72D297353CC}">
                <c16:uniqueId val="{00000009-C8C2-440A-8FC7-0388E59A985D}"/>
              </c:ext>
            </c:extLst>
          </c:dPt>
          <c:dPt>
            <c:idx val="11"/>
            <c:invertIfNegative val="0"/>
            <c:bubble3D val="0"/>
            <c:spPr>
              <a:solidFill>
                <a:srgbClr val="FF0000"/>
              </a:solidFill>
              <a:ln>
                <a:noFill/>
              </a:ln>
            </c:spPr>
            <c:extLst>
              <c:ext xmlns:c16="http://schemas.microsoft.com/office/drawing/2014/chart" uri="{C3380CC4-5D6E-409C-BE32-E72D297353CC}">
                <c16:uniqueId val="{0000000B-C8C2-440A-8FC7-0388E59A985D}"/>
              </c:ext>
            </c:extLst>
          </c:dPt>
          <c:dPt>
            <c:idx val="12"/>
            <c:invertIfNegative val="0"/>
            <c:bubble3D val="0"/>
            <c:spPr>
              <a:solidFill>
                <a:srgbClr val="FF0000"/>
              </a:solidFill>
              <a:ln>
                <a:noFill/>
              </a:ln>
            </c:spPr>
            <c:extLst>
              <c:ext xmlns:c16="http://schemas.microsoft.com/office/drawing/2014/chart" uri="{C3380CC4-5D6E-409C-BE32-E72D297353CC}">
                <c16:uniqueId val="{0000000D-C8C2-440A-8FC7-0388E59A985D}"/>
              </c:ext>
            </c:extLst>
          </c:dPt>
          <c:dPt>
            <c:idx val="13"/>
            <c:invertIfNegative val="0"/>
            <c:bubble3D val="0"/>
            <c:spPr>
              <a:solidFill>
                <a:srgbClr val="FF0000"/>
              </a:solidFill>
              <a:ln>
                <a:noFill/>
              </a:ln>
            </c:spPr>
            <c:extLst>
              <c:ext xmlns:c16="http://schemas.microsoft.com/office/drawing/2014/chart" uri="{C3380CC4-5D6E-409C-BE32-E72D297353CC}">
                <c16:uniqueId val="{0000000F-C8C2-440A-8FC7-0388E59A985D}"/>
              </c:ext>
            </c:extLst>
          </c:dPt>
          <c:dPt>
            <c:idx val="14"/>
            <c:invertIfNegative val="0"/>
            <c:bubble3D val="0"/>
            <c:spPr>
              <a:solidFill>
                <a:srgbClr val="FF0000"/>
              </a:solidFill>
              <a:ln>
                <a:noFill/>
              </a:ln>
            </c:spPr>
            <c:extLst>
              <c:ext xmlns:c16="http://schemas.microsoft.com/office/drawing/2014/chart" uri="{C3380CC4-5D6E-409C-BE32-E72D297353CC}">
                <c16:uniqueId val="{00000011-C8C2-440A-8FC7-0388E59A985D}"/>
              </c:ext>
            </c:extLst>
          </c:dPt>
          <c:cat>
            <c:strRef>
              <c:f>List1!$A$2:$A$11</c:f>
              <c:strCache>
                <c:ptCount val="10"/>
                <c:pt idx="0">
                  <c:v>do 29</c:v>
                </c:pt>
                <c:pt idx="1">
                  <c:v>30–34</c:v>
                </c:pt>
                <c:pt idx="2">
                  <c:v>35–39</c:v>
                </c:pt>
                <c:pt idx="3">
                  <c:v>40–44</c:v>
                </c:pt>
                <c:pt idx="4">
                  <c:v>45–49</c:v>
                </c:pt>
                <c:pt idx="5">
                  <c:v>50–54</c:v>
                </c:pt>
                <c:pt idx="6">
                  <c:v>55–59</c:v>
                </c:pt>
                <c:pt idx="7">
                  <c:v>60–64</c:v>
                </c:pt>
                <c:pt idx="8">
                  <c:v>65–69</c:v>
                </c:pt>
                <c:pt idx="9">
                  <c:v>70 a více</c:v>
                </c:pt>
              </c:strCache>
            </c:strRef>
          </c:cat>
          <c:val>
            <c:numRef>
              <c:f>List1!$B$2:$B$11</c:f>
              <c:numCache>
                <c:formatCode>General</c:formatCode>
                <c:ptCount val="10"/>
                <c:pt idx="0">
                  <c:v>13</c:v>
                </c:pt>
                <c:pt idx="1">
                  <c:v>37</c:v>
                </c:pt>
                <c:pt idx="2">
                  <c:v>43</c:v>
                </c:pt>
                <c:pt idx="3">
                  <c:v>34</c:v>
                </c:pt>
                <c:pt idx="4">
                  <c:v>41</c:v>
                </c:pt>
                <c:pt idx="5">
                  <c:v>27</c:v>
                </c:pt>
                <c:pt idx="6">
                  <c:v>19</c:v>
                </c:pt>
                <c:pt idx="7">
                  <c:v>51</c:v>
                </c:pt>
                <c:pt idx="8">
                  <c:v>17</c:v>
                </c:pt>
                <c:pt idx="9">
                  <c:v>17</c:v>
                </c:pt>
              </c:numCache>
            </c:numRef>
          </c:val>
          <c:extLst>
            <c:ext xmlns:c16="http://schemas.microsoft.com/office/drawing/2014/chart" uri="{C3380CC4-5D6E-409C-BE32-E72D297353CC}">
              <c16:uniqueId val="{00000012-C8C2-440A-8FC7-0388E59A985D}"/>
            </c:ext>
          </c:extLst>
        </c:ser>
        <c:dLbls>
          <c:showLegendKey val="0"/>
          <c:showVal val="0"/>
          <c:showCatName val="0"/>
          <c:showSerName val="0"/>
          <c:showPercent val="0"/>
          <c:showBubbleSize val="0"/>
        </c:dLbls>
        <c:gapWidth val="20"/>
        <c:axId val="148007168"/>
        <c:axId val="148071552"/>
      </c:barChart>
      <c:catAx>
        <c:axId val="148007168"/>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cs-CZ"/>
          </a:p>
        </c:txPr>
        <c:crossAx val="148071552"/>
        <c:crosses val="autoZero"/>
        <c:auto val="1"/>
        <c:lblAlgn val="ctr"/>
        <c:lblOffset val="100"/>
        <c:tickLblSkip val="1"/>
        <c:noMultiLvlLbl val="0"/>
      </c:catAx>
      <c:valAx>
        <c:axId val="148071552"/>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spPr>
          <a:ln>
            <a:solidFill>
              <a:schemeClr val="tx1"/>
            </a:solidFill>
          </a:ln>
        </c:spPr>
        <c:crossAx val="148007168"/>
        <c:crosses val="autoZero"/>
        <c:crossBetween val="between"/>
      </c:valAx>
    </c:plotArea>
    <c:plotVisOnly val="1"/>
    <c:dispBlanksAs val="gap"/>
    <c:showDLblsOverMax val="0"/>
  </c:chart>
  <c:txPr>
    <a:bodyPr/>
    <a:lstStyle/>
    <a:p>
      <a:pPr>
        <a:defRPr sz="1200"/>
      </a:pPr>
      <a:endParaRPr lang="cs-CZ"/>
    </a:p>
  </c:txPr>
  <c:externalData r:id="rId2">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List1!$B$1</c:f>
              <c:strCache>
                <c:ptCount val="1"/>
                <c:pt idx="0">
                  <c:v>m</c:v>
                </c:pt>
              </c:strCache>
            </c:strRef>
          </c:tx>
          <c:spPr>
            <a:solidFill>
              <a:srgbClr val="00B0F0"/>
            </a:solidFill>
            <a:ln>
              <a:noFill/>
            </a:ln>
          </c:spPr>
          <c:invertIfNegative val="0"/>
          <c:dPt>
            <c:idx val="6"/>
            <c:invertIfNegative val="0"/>
            <c:bubble3D val="0"/>
            <c:extLst>
              <c:ext xmlns:c16="http://schemas.microsoft.com/office/drawing/2014/chart" uri="{C3380CC4-5D6E-409C-BE32-E72D297353CC}">
                <c16:uniqueId val="{00000001-7366-4DC8-9997-320DD5FDA822}"/>
              </c:ext>
            </c:extLst>
          </c:dPt>
          <c:dPt>
            <c:idx val="7"/>
            <c:invertIfNegative val="0"/>
            <c:bubble3D val="0"/>
            <c:extLst>
              <c:ext xmlns:c16="http://schemas.microsoft.com/office/drawing/2014/chart" uri="{C3380CC4-5D6E-409C-BE32-E72D297353CC}">
                <c16:uniqueId val="{00000001-58BA-4831-A4BA-68D075FF0D0A}"/>
              </c:ext>
            </c:extLst>
          </c:dPt>
          <c:dPt>
            <c:idx val="8"/>
            <c:invertIfNegative val="0"/>
            <c:bubble3D val="0"/>
            <c:extLst>
              <c:ext xmlns:c16="http://schemas.microsoft.com/office/drawing/2014/chart" uri="{C3380CC4-5D6E-409C-BE32-E72D297353CC}">
                <c16:uniqueId val="{00000001-5CA0-4D48-AFB6-EAAB08A1E6B2}"/>
              </c:ext>
            </c:extLst>
          </c:dPt>
          <c:dPt>
            <c:idx val="9"/>
            <c:invertIfNegative val="0"/>
            <c:bubble3D val="0"/>
            <c:extLst>
              <c:ext xmlns:c16="http://schemas.microsoft.com/office/drawing/2014/chart" uri="{C3380CC4-5D6E-409C-BE32-E72D297353CC}">
                <c16:uniqueId val="{00000003-5CA0-4D48-AFB6-EAAB08A1E6B2}"/>
              </c:ext>
            </c:extLst>
          </c:dPt>
          <c:dPt>
            <c:idx val="10"/>
            <c:invertIfNegative val="0"/>
            <c:bubble3D val="0"/>
            <c:extLst>
              <c:ext xmlns:c16="http://schemas.microsoft.com/office/drawing/2014/chart" uri="{C3380CC4-5D6E-409C-BE32-E72D297353CC}">
                <c16:uniqueId val="{00000005-5CA0-4D48-AFB6-EAAB08A1E6B2}"/>
              </c:ext>
            </c:extLst>
          </c:dPt>
          <c:dPt>
            <c:idx val="11"/>
            <c:invertIfNegative val="0"/>
            <c:bubble3D val="0"/>
            <c:extLst>
              <c:ext xmlns:c16="http://schemas.microsoft.com/office/drawing/2014/chart" uri="{C3380CC4-5D6E-409C-BE32-E72D297353CC}">
                <c16:uniqueId val="{00000007-5CA0-4D48-AFB6-EAAB08A1E6B2}"/>
              </c:ext>
            </c:extLst>
          </c:dPt>
          <c:dPt>
            <c:idx val="12"/>
            <c:invertIfNegative val="0"/>
            <c:bubble3D val="0"/>
            <c:extLst>
              <c:ext xmlns:c16="http://schemas.microsoft.com/office/drawing/2014/chart" uri="{C3380CC4-5D6E-409C-BE32-E72D297353CC}">
                <c16:uniqueId val="{00000009-5CA0-4D48-AFB6-EAAB08A1E6B2}"/>
              </c:ext>
            </c:extLst>
          </c:dPt>
          <c:dPt>
            <c:idx val="13"/>
            <c:invertIfNegative val="0"/>
            <c:bubble3D val="0"/>
            <c:extLst>
              <c:ext xmlns:c16="http://schemas.microsoft.com/office/drawing/2014/chart" uri="{C3380CC4-5D6E-409C-BE32-E72D297353CC}">
                <c16:uniqueId val="{0000000B-5CA0-4D48-AFB6-EAAB08A1E6B2}"/>
              </c:ext>
            </c:extLst>
          </c:dPt>
          <c:dPt>
            <c:idx val="14"/>
            <c:invertIfNegative val="0"/>
            <c:bubble3D val="0"/>
            <c:extLst>
              <c:ext xmlns:c16="http://schemas.microsoft.com/office/drawing/2014/chart" uri="{C3380CC4-5D6E-409C-BE32-E72D297353CC}">
                <c16:uniqueId val="{0000000D-5CA0-4D48-AFB6-EAAB08A1E6B2}"/>
              </c:ext>
            </c:extLst>
          </c:dPt>
          <c:dLbls>
            <c:spPr>
              <a:noFill/>
              <a:ln>
                <a:noFill/>
              </a:ln>
              <a:effectLst/>
            </c:spPr>
            <c:txPr>
              <a:bodyPr/>
              <a:lstStyle/>
              <a:p>
                <a:pPr>
                  <a:defRPr sz="600">
                    <a:solidFill>
                      <a:schemeClr val="bg1"/>
                    </a:solidFil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List1!$A$2:$A$11</c:f>
              <c:strCache>
                <c:ptCount val="10"/>
                <c:pt idx="0">
                  <c:v>do 29</c:v>
                </c:pt>
                <c:pt idx="1">
                  <c:v>30–34</c:v>
                </c:pt>
                <c:pt idx="2">
                  <c:v>35–39</c:v>
                </c:pt>
                <c:pt idx="3">
                  <c:v>40–44</c:v>
                </c:pt>
                <c:pt idx="4">
                  <c:v>45–49</c:v>
                </c:pt>
                <c:pt idx="5">
                  <c:v>50–54</c:v>
                </c:pt>
                <c:pt idx="6">
                  <c:v>55–59</c:v>
                </c:pt>
                <c:pt idx="7">
                  <c:v>60–64</c:v>
                </c:pt>
                <c:pt idx="8">
                  <c:v>65–69</c:v>
                </c:pt>
                <c:pt idx="9">
                  <c:v>70 a více</c:v>
                </c:pt>
              </c:strCache>
            </c:strRef>
          </c:cat>
          <c:val>
            <c:numRef>
              <c:f>List1!$B$2:$B$11</c:f>
              <c:numCache>
                <c:formatCode>General</c:formatCode>
                <c:ptCount val="10"/>
                <c:pt idx="0">
                  <c:v>7</c:v>
                </c:pt>
                <c:pt idx="1">
                  <c:v>16</c:v>
                </c:pt>
                <c:pt idx="2">
                  <c:v>17</c:v>
                </c:pt>
                <c:pt idx="3">
                  <c:v>15</c:v>
                </c:pt>
                <c:pt idx="4">
                  <c:v>14</c:v>
                </c:pt>
                <c:pt idx="5">
                  <c:v>16</c:v>
                </c:pt>
                <c:pt idx="6">
                  <c:v>5</c:v>
                </c:pt>
                <c:pt idx="7">
                  <c:v>25</c:v>
                </c:pt>
                <c:pt idx="8">
                  <c:v>6</c:v>
                </c:pt>
                <c:pt idx="9">
                  <c:v>7</c:v>
                </c:pt>
              </c:numCache>
            </c:numRef>
          </c:val>
          <c:extLst>
            <c:ext xmlns:c16="http://schemas.microsoft.com/office/drawing/2014/chart" uri="{C3380CC4-5D6E-409C-BE32-E72D297353CC}">
              <c16:uniqueId val="{00000000-D76E-43C7-B4D7-67F8EBE98011}"/>
            </c:ext>
          </c:extLst>
        </c:ser>
        <c:ser>
          <c:idx val="1"/>
          <c:order val="1"/>
          <c:tx>
            <c:strRef>
              <c:f>List1!$C$1</c:f>
              <c:strCache>
                <c:ptCount val="1"/>
                <c:pt idx="0">
                  <c:v>ž</c:v>
                </c:pt>
              </c:strCache>
            </c:strRef>
          </c:tx>
          <c:spPr>
            <a:solidFill>
              <a:srgbClr val="FF99FF"/>
            </a:solidFill>
          </c:spPr>
          <c:invertIfNegative val="0"/>
          <c:dLbls>
            <c:spPr>
              <a:noFill/>
              <a:ln>
                <a:noFill/>
              </a:ln>
              <a:effectLst/>
            </c:spPr>
            <c:txPr>
              <a:bodyPr/>
              <a:lstStyle/>
              <a:p>
                <a:pPr>
                  <a:defRPr sz="600"/>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List1!$A$2:$A$11</c:f>
              <c:strCache>
                <c:ptCount val="10"/>
                <c:pt idx="0">
                  <c:v>do 29</c:v>
                </c:pt>
                <c:pt idx="1">
                  <c:v>30–34</c:v>
                </c:pt>
                <c:pt idx="2">
                  <c:v>35–39</c:v>
                </c:pt>
                <c:pt idx="3">
                  <c:v>40–44</c:v>
                </c:pt>
                <c:pt idx="4">
                  <c:v>45–49</c:v>
                </c:pt>
                <c:pt idx="5">
                  <c:v>50–54</c:v>
                </c:pt>
                <c:pt idx="6">
                  <c:v>55–59</c:v>
                </c:pt>
                <c:pt idx="7">
                  <c:v>60–64</c:v>
                </c:pt>
                <c:pt idx="8">
                  <c:v>65–69</c:v>
                </c:pt>
                <c:pt idx="9">
                  <c:v>70 a více</c:v>
                </c:pt>
              </c:strCache>
            </c:strRef>
          </c:cat>
          <c:val>
            <c:numRef>
              <c:f>List1!$C$2:$C$11</c:f>
              <c:numCache>
                <c:formatCode>General</c:formatCode>
                <c:ptCount val="10"/>
                <c:pt idx="0">
                  <c:v>6</c:v>
                </c:pt>
                <c:pt idx="1">
                  <c:v>21</c:v>
                </c:pt>
                <c:pt idx="2">
                  <c:v>26</c:v>
                </c:pt>
                <c:pt idx="3">
                  <c:v>19</c:v>
                </c:pt>
                <c:pt idx="4">
                  <c:v>27</c:v>
                </c:pt>
                <c:pt idx="5">
                  <c:v>11</c:v>
                </c:pt>
                <c:pt idx="6">
                  <c:v>14</c:v>
                </c:pt>
                <c:pt idx="7">
                  <c:v>26</c:v>
                </c:pt>
                <c:pt idx="8">
                  <c:v>11</c:v>
                </c:pt>
                <c:pt idx="9">
                  <c:v>10</c:v>
                </c:pt>
              </c:numCache>
            </c:numRef>
          </c:val>
          <c:extLst>
            <c:ext xmlns:c16="http://schemas.microsoft.com/office/drawing/2014/chart" uri="{C3380CC4-5D6E-409C-BE32-E72D297353CC}">
              <c16:uniqueId val="{00000012-8CF5-45E9-AF15-9C8A1ED67994}"/>
            </c:ext>
          </c:extLst>
        </c:ser>
        <c:dLbls>
          <c:showLegendKey val="0"/>
          <c:showVal val="0"/>
          <c:showCatName val="0"/>
          <c:showSerName val="0"/>
          <c:showPercent val="0"/>
          <c:showBubbleSize val="0"/>
        </c:dLbls>
        <c:gapWidth val="20"/>
        <c:overlap val="100"/>
        <c:axId val="32635520"/>
        <c:axId val="32645504"/>
      </c:barChart>
      <c:catAx>
        <c:axId val="32635520"/>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cs-CZ"/>
          </a:p>
        </c:txPr>
        <c:crossAx val="32645504"/>
        <c:crosses val="autoZero"/>
        <c:auto val="1"/>
        <c:lblAlgn val="ctr"/>
        <c:lblOffset val="100"/>
        <c:noMultiLvlLbl val="0"/>
      </c:catAx>
      <c:valAx>
        <c:axId val="32645504"/>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spPr>
          <a:ln>
            <a:solidFill>
              <a:schemeClr val="tx1"/>
            </a:solidFill>
          </a:ln>
        </c:spPr>
        <c:crossAx val="32635520"/>
        <c:crosses val="autoZero"/>
        <c:crossBetween val="between"/>
      </c:valAx>
    </c:plotArea>
    <c:plotVisOnly val="1"/>
    <c:dispBlanksAs val="gap"/>
    <c:showDLblsOverMax val="0"/>
  </c:chart>
  <c:txPr>
    <a:bodyPr/>
    <a:lstStyle/>
    <a:p>
      <a:pPr>
        <a:defRPr sz="1200"/>
      </a:pPr>
      <a:endParaRPr lang="cs-CZ"/>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List1!$B$1</c:f>
              <c:strCache>
                <c:ptCount val="1"/>
                <c:pt idx="0">
                  <c:v>zz_amb</c:v>
                </c:pt>
              </c:strCache>
            </c:strRef>
          </c:tx>
          <c:spPr>
            <a:solidFill>
              <a:schemeClr val="bg1">
                <a:lumMod val="50000"/>
              </a:schemeClr>
            </a:solidFill>
            <a:ln>
              <a:noFill/>
            </a:ln>
          </c:spPr>
          <c:invertIfNegative val="0"/>
          <c:dPt>
            <c:idx val="6"/>
            <c:invertIfNegative val="0"/>
            <c:bubble3D val="0"/>
            <c:extLst>
              <c:ext xmlns:c16="http://schemas.microsoft.com/office/drawing/2014/chart" uri="{C3380CC4-5D6E-409C-BE32-E72D297353CC}">
                <c16:uniqueId val="{00000001-B881-452B-B40F-C7AC39AE5FEC}"/>
              </c:ext>
            </c:extLst>
          </c:dPt>
          <c:dPt>
            <c:idx val="7"/>
            <c:invertIfNegative val="0"/>
            <c:bubble3D val="0"/>
            <c:spPr>
              <a:solidFill>
                <a:srgbClr val="FF9933"/>
              </a:solidFill>
              <a:ln>
                <a:noFill/>
              </a:ln>
            </c:spPr>
            <c:extLst>
              <c:ext xmlns:c16="http://schemas.microsoft.com/office/drawing/2014/chart" uri="{C3380CC4-5D6E-409C-BE32-E72D297353CC}">
                <c16:uniqueId val="{00000001-58BA-4831-A4BA-68D075FF0D0A}"/>
              </c:ext>
            </c:extLst>
          </c:dPt>
          <c:dPt>
            <c:idx val="8"/>
            <c:invertIfNegative val="0"/>
            <c:bubble3D val="0"/>
            <c:spPr>
              <a:solidFill>
                <a:srgbClr val="FF6600"/>
              </a:solidFill>
              <a:ln>
                <a:noFill/>
              </a:ln>
            </c:spPr>
            <c:extLst>
              <c:ext xmlns:c16="http://schemas.microsoft.com/office/drawing/2014/chart" uri="{C3380CC4-5D6E-409C-BE32-E72D297353CC}">
                <c16:uniqueId val="{00000001-5CA0-4D48-AFB6-EAAB08A1E6B2}"/>
              </c:ext>
            </c:extLst>
          </c:dPt>
          <c:dPt>
            <c:idx val="9"/>
            <c:invertIfNegative val="0"/>
            <c:bubble3D val="0"/>
            <c:spPr>
              <a:solidFill>
                <a:srgbClr val="FF0000"/>
              </a:solidFill>
              <a:ln>
                <a:noFill/>
              </a:ln>
            </c:spPr>
            <c:extLst>
              <c:ext xmlns:c16="http://schemas.microsoft.com/office/drawing/2014/chart" uri="{C3380CC4-5D6E-409C-BE32-E72D297353CC}">
                <c16:uniqueId val="{00000003-5CA0-4D48-AFB6-EAAB08A1E6B2}"/>
              </c:ext>
            </c:extLst>
          </c:dPt>
          <c:dPt>
            <c:idx val="10"/>
            <c:invertIfNegative val="0"/>
            <c:bubble3D val="0"/>
            <c:spPr>
              <a:solidFill>
                <a:srgbClr val="FF0000"/>
              </a:solidFill>
              <a:ln>
                <a:noFill/>
              </a:ln>
            </c:spPr>
            <c:extLst>
              <c:ext xmlns:c16="http://schemas.microsoft.com/office/drawing/2014/chart" uri="{C3380CC4-5D6E-409C-BE32-E72D297353CC}">
                <c16:uniqueId val="{00000005-5CA0-4D48-AFB6-EAAB08A1E6B2}"/>
              </c:ext>
            </c:extLst>
          </c:dPt>
          <c:dPt>
            <c:idx val="11"/>
            <c:invertIfNegative val="0"/>
            <c:bubble3D val="0"/>
            <c:spPr>
              <a:solidFill>
                <a:srgbClr val="FF0000"/>
              </a:solidFill>
              <a:ln>
                <a:noFill/>
              </a:ln>
            </c:spPr>
            <c:extLst>
              <c:ext xmlns:c16="http://schemas.microsoft.com/office/drawing/2014/chart" uri="{C3380CC4-5D6E-409C-BE32-E72D297353CC}">
                <c16:uniqueId val="{00000007-5CA0-4D48-AFB6-EAAB08A1E6B2}"/>
              </c:ext>
            </c:extLst>
          </c:dPt>
          <c:dPt>
            <c:idx val="12"/>
            <c:invertIfNegative val="0"/>
            <c:bubble3D val="0"/>
            <c:spPr>
              <a:solidFill>
                <a:srgbClr val="FF0000"/>
              </a:solidFill>
              <a:ln>
                <a:noFill/>
              </a:ln>
            </c:spPr>
            <c:extLst>
              <c:ext xmlns:c16="http://schemas.microsoft.com/office/drawing/2014/chart" uri="{C3380CC4-5D6E-409C-BE32-E72D297353CC}">
                <c16:uniqueId val="{00000009-5CA0-4D48-AFB6-EAAB08A1E6B2}"/>
              </c:ext>
            </c:extLst>
          </c:dPt>
          <c:dPt>
            <c:idx val="13"/>
            <c:invertIfNegative val="0"/>
            <c:bubble3D val="0"/>
            <c:spPr>
              <a:solidFill>
                <a:srgbClr val="FF0000"/>
              </a:solidFill>
              <a:ln>
                <a:noFill/>
              </a:ln>
            </c:spPr>
            <c:extLst>
              <c:ext xmlns:c16="http://schemas.microsoft.com/office/drawing/2014/chart" uri="{C3380CC4-5D6E-409C-BE32-E72D297353CC}">
                <c16:uniqueId val="{0000000B-5CA0-4D48-AFB6-EAAB08A1E6B2}"/>
              </c:ext>
            </c:extLst>
          </c:dPt>
          <c:dPt>
            <c:idx val="14"/>
            <c:invertIfNegative val="0"/>
            <c:bubble3D val="0"/>
            <c:spPr>
              <a:solidFill>
                <a:srgbClr val="FF0000"/>
              </a:solidFill>
              <a:ln>
                <a:noFill/>
              </a:ln>
            </c:spPr>
            <c:extLst>
              <c:ext xmlns:c16="http://schemas.microsoft.com/office/drawing/2014/chart" uri="{C3380CC4-5D6E-409C-BE32-E72D297353CC}">
                <c16:uniqueId val="{0000000D-5CA0-4D48-AFB6-EAAB08A1E6B2}"/>
              </c:ext>
            </c:extLst>
          </c:dPt>
          <c:cat>
            <c:strRef>
              <c:f>List1!$A$2:$A$11</c:f>
              <c:strCache>
                <c:ptCount val="10"/>
                <c:pt idx="0">
                  <c:v>do 29</c:v>
                </c:pt>
                <c:pt idx="1">
                  <c:v>30–34</c:v>
                </c:pt>
                <c:pt idx="2">
                  <c:v>35–39</c:v>
                </c:pt>
                <c:pt idx="3">
                  <c:v>40–44</c:v>
                </c:pt>
                <c:pt idx="4">
                  <c:v>45–49</c:v>
                </c:pt>
                <c:pt idx="5">
                  <c:v>50–54</c:v>
                </c:pt>
                <c:pt idx="6">
                  <c:v>55–59</c:v>
                </c:pt>
                <c:pt idx="7">
                  <c:v>60–64</c:v>
                </c:pt>
                <c:pt idx="8">
                  <c:v>65–69</c:v>
                </c:pt>
                <c:pt idx="9">
                  <c:v>70 a více</c:v>
                </c:pt>
              </c:strCache>
            </c:strRef>
          </c:cat>
          <c:val>
            <c:numRef>
              <c:f>List1!$B$2:$B$11</c:f>
              <c:numCache>
                <c:formatCode>General</c:formatCode>
                <c:ptCount val="10"/>
                <c:pt idx="0">
                  <c:v>6</c:v>
                </c:pt>
                <c:pt idx="1">
                  <c:v>19</c:v>
                </c:pt>
                <c:pt idx="2">
                  <c:v>24</c:v>
                </c:pt>
                <c:pt idx="3">
                  <c:v>25</c:v>
                </c:pt>
                <c:pt idx="4">
                  <c:v>24</c:v>
                </c:pt>
                <c:pt idx="5">
                  <c:v>16</c:v>
                </c:pt>
                <c:pt idx="6">
                  <c:v>15</c:v>
                </c:pt>
                <c:pt idx="7">
                  <c:v>46</c:v>
                </c:pt>
                <c:pt idx="8">
                  <c:v>17</c:v>
                </c:pt>
                <c:pt idx="9">
                  <c:v>17</c:v>
                </c:pt>
              </c:numCache>
            </c:numRef>
          </c:val>
          <c:extLst>
            <c:ext xmlns:c16="http://schemas.microsoft.com/office/drawing/2014/chart" uri="{C3380CC4-5D6E-409C-BE32-E72D297353CC}">
              <c16:uniqueId val="{00000000-D76E-43C7-B4D7-67F8EBE98011}"/>
            </c:ext>
          </c:extLst>
        </c:ser>
        <c:dLbls>
          <c:showLegendKey val="0"/>
          <c:showVal val="0"/>
          <c:showCatName val="0"/>
          <c:showSerName val="0"/>
          <c:showPercent val="0"/>
          <c:showBubbleSize val="0"/>
        </c:dLbls>
        <c:gapWidth val="20"/>
        <c:axId val="32716288"/>
        <c:axId val="32717824"/>
      </c:barChart>
      <c:catAx>
        <c:axId val="32716288"/>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cs-CZ"/>
          </a:p>
        </c:txPr>
        <c:crossAx val="32717824"/>
        <c:crosses val="autoZero"/>
        <c:auto val="1"/>
        <c:lblAlgn val="ctr"/>
        <c:lblOffset val="100"/>
        <c:tickLblSkip val="1"/>
        <c:noMultiLvlLbl val="0"/>
      </c:catAx>
      <c:valAx>
        <c:axId val="32717824"/>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spPr>
          <a:ln>
            <a:solidFill>
              <a:schemeClr val="tx1"/>
            </a:solidFill>
          </a:ln>
        </c:spPr>
        <c:crossAx val="32716288"/>
        <c:crosses val="autoZero"/>
        <c:crossBetween val="between"/>
      </c:valAx>
    </c:plotArea>
    <c:plotVisOnly val="1"/>
    <c:dispBlanksAs val="gap"/>
    <c:showDLblsOverMax val="0"/>
  </c:chart>
  <c:txPr>
    <a:bodyPr/>
    <a:lstStyle/>
    <a:p>
      <a:pPr>
        <a:defRPr sz="1200"/>
      </a:pPr>
      <a:endParaRPr lang="cs-CZ"/>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List1!$B$1</c:f>
              <c:strCache>
                <c:ptCount val="1"/>
                <c:pt idx="0">
                  <c:v>m</c:v>
                </c:pt>
              </c:strCache>
            </c:strRef>
          </c:tx>
          <c:spPr>
            <a:solidFill>
              <a:srgbClr val="00B0F0"/>
            </a:solidFill>
            <a:ln>
              <a:noFill/>
            </a:ln>
          </c:spPr>
          <c:invertIfNegative val="0"/>
          <c:dPt>
            <c:idx val="6"/>
            <c:invertIfNegative val="0"/>
            <c:bubble3D val="0"/>
            <c:extLst>
              <c:ext xmlns:c16="http://schemas.microsoft.com/office/drawing/2014/chart" uri="{C3380CC4-5D6E-409C-BE32-E72D297353CC}">
                <c16:uniqueId val="{00000000-F133-4E7B-8080-93B9340E3EB0}"/>
              </c:ext>
            </c:extLst>
          </c:dPt>
          <c:dPt>
            <c:idx val="7"/>
            <c:invertIfNegative val="0"/>
            <c:bubble3D val="0"/>
            <c:extLst>
              <c:ext xmlns:c16="http://schemas.microsoft.com/office/drawing/2014/chart" uri="{C3380CC4-5D6E-409C-BE32-E72D297353CC}">
                <c16:uniqueId val="{00000001-F133-4E7B-8080-93B9340E3EB0}"/>
              </c:ext>
            </c:extLst>
          </c:dPt>
          <c:dPt>
            <c:idx val="8"/>
            <c:invertIfNegative val="0"/>
            <c:bubble3D val="0"/>
            <c:extLst>
              <c:ext xmlns:c16="http://schemas.microsoft.com/office/drawing/2014/chart" uri="{C3380CC4-5D6E-409C-BE32-E72D297353CC}">
                <c16:uniqueId val="{00000002-F133-4E7B-8080-93B9340E3EB0}"/>
              </c:ext>
            </c:extLst>
          </c:dPt>
          <c:dPt>
            <c:idx val="9"/>
            <c:invertIfNegative val="0"/>
            <c:bubble3D val="0"/>
            <c:extLst>
              <c:ext xmlns:c16="http://schemas.microsoft.com/office/drawing/2014/chart" uri="{C3380CC4-5D6E-409C-BE32-E72D297353CC}">
                <c16:uniqueId val="{00000003-F133-4E7B-8080-93B9340E3EB0}"/>
              </c:ext>
            </c:extLst>
          </c:dPt>
          <c:dPt>
            <c:idx val="10"/>
            <c:invertIfNegative val="0"/>
            <c:bubble3D val="0"/>
            <c:extLst>
              <c:ext xmlns:c16="http://schemas.microsoft.com/office/drawing/2014/chart" uri="{C3380CC4-5D6E-409C-BE32-E72D297353CC}">
                <c16:uniqueId val="{00000004-F133-4E7B-8080-93B9340E3EB0}"/>
              </c:ext>
            </c:extLst>
          </c:dPt>
          <c:dPt>
            <c:idx val="11"/>
            <c:invertIfNegative val="0"/>
            <c:bubble3D val="0"/>
            <c:extLst>
              <c:ext xmlns:c16="http://schemas.microsoft.com/office/drawing/2014/chart" uri="{C3380CC4-5D6E-409C-BE32-E72D297353CC}">
                <c16:uniqueId val="{00000005-F133-4E7B-8080-93B9340E3EB0}"/>
              </c:ext>
            </c:extLst>
          </c:dPt>
          <c:dPt>
            <c:idx val="12"/>
            <c:invertIfNegative val="0"/>
            <c:bubble3D val="0"/>
            <c:extLst>
              <c:ext xmlns:c16="http://schemas.microsoft.com/office/drawing/2014/chart" uri="{C3380CC4-5D6E-409C-BE32-E72D297353CC}">
                <c16:uniqueId val="{00000006-F133-4E7B-8080-93B9340E3EB0}"/>
              </c:ext>
            </c:extLst>
          </c:dPt>
          <c:dPt>
            <c:idx val="13"/>
            <c:invertIfNegative val="0"/>
            <c:bubble3D val="0"/>
            <c:extLst>
              <c:ext xmlns:c16="http://schemas.microsoft.com/office/drawing/2014/chart" uri="{C3380CC4-5D6E-409C-BE32-E72D297353CC}">
                <c16:uniqueId val="{00000007-F133-4E7B-8080-93B9340E3EB0}"/>
              </c:ext>
            </c:extLst>
          </c:dPt>
          <c:dPt>
            <c:idx val="14"/>
            <c:invertIfNegative val="0"/>
            <c:bubble3D val="0"/>
            <c:extLst>
              <c:ext xmlns:c16="http://schemas.microsoft.com/office/drawing/2014/chart" uri="{C3380CC4-5D6E-409C-BE32-E72D297353CC}">
                <c16:uniqueId val="{00000008-F133-4E7B-8080-93B9340E3EB0}"/>
              </c:ext>
            </c:extLst>
          </c:dPt>
          <c:dLbls>
            <c:spPr>
              <a:noFill/>
              <a:ln>
                <a:noFill/>
              </a:ln>
              <a:effectLst/>
            </c:spPr>
            <c:txPr>
              <a:bodyPr/>
              <a:lstStyle/>
              <a:p>
                <a:pPr>
                  <a:defRPr sz="600">
                    <a:solidFill>
                      <a:schemeClr val="bg1"/>
                    </a:solidFil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List1!$A$2:$A$11</c:f>
              <c:strCache>
                <c:ptCount val="10"/>
                <c:pt idx="0">
                  <c:v>do 29</c:v>
                </c:pt>
                <c:pt idx="1">
                  <c:v>30–34</c:v>
                </c:pt>
                <c:pt idx="2">
                  <c:v>35–39</c:v>
                </c:pt>
                <c:pt idx="3">
                  <c:v>40–44</c:v>
                </c:pt>
                <c:pt idx="4">
                  <c:v>45–49</c:v>
                </c:pt>
                <c:pt idx="5">
                  <c:v>50–54</c:v>
                </c:pt>
                <c:pt idx="6">
                  <c:v>55–59</c:v>
                </c:pt>
                <c:pt idx="7">
                  <c:v>60–64</c:v>
                </c:pt>
                <c:pt idx="8">
                  <c:v>65–69</c:v>
                </c:pt>
                <c:pt idx="9">
                  <c:v>70 a více</c:v>
                </c:pt>
              </c:strCache>
            </c:strRef>
          </c:cat>
          <c:val>
            <c:numRef>
              <c:f>List1!$B$2:$B$11</c:f>
              <c:numCache>
                <c:formatCode>General</c:formatCode>
                <c:ptCount val="10"/>
                <c:pt idx="0">
                  <c:v>7</c:v>
                </c:pt>
                <c:pt idx="1">
                  <c:v>16</c:v>
                </c:pt>
                <c:pt idx="2">
                  <c:v>17</c:v>
                </c:pt>
                <c:pt idx="3">
                  <c:v>15</c:v>
                </c:pt>
                <c:pt idx="4">
                  <c:v>14</c:v>
                </c:pt>
                <c:pt idx="5">
                  <c:v>16</c:v>
                </c:pt>
                <c:pt idx="6">
                  <c:v>5</c:v>
                </c:pt>
                <c:pt idx="7">
                  <c:v>25</c:v>
                </c:pt>
                <c:pt idx="8">
                  <c:v>6</c:v>
                </c:pt>
                <c:pt idx="9">
                  <c:v>7</c:v>
                </c:pt>
              </c:numCache>
            </c:numRef>
          </c:val>
          <c:extLst>
            <c:ext xmlns:c16="http://schemas.microsoft.com/office/drawing/2014/chart" uri="{C3380CC4-5D6E-409C-BE32-E72D297353CC}">
              <c16:uniqueId val="{00000009-F133-4E7B-8080-93B9340E3EB0}"/>
            </c:ext>
          </c:extLst>
        </c:ser>
        <c:ser>
          <c:idx val="1"/>
          <c:order val="1"/>
          <c:tx>
            <c:strRef>
              <c:f>List1!$C$1</c:f>
              <c:strCache>
                <c:ptCount val="1"/>
                <c:pt idx="0">
                  <c:v>ž</c:v>
                </c:pt>
              </c:strCache>
            </c:strRef>
          </c:tx>
          <c:spPr>
            <a:solidFill>
              <a:srgbClr val="FF99FF"/>
            </a:solidFill>
          </c:spPr>
          <c:invertIfNegative val="0"/>
          <c:dLbls>
            <c:spPr>
              <a:noFill/>
              <a:ln>
                <a:noFill/>
              </a:ln>
              <a:effectLst/>
            </c:spPr>
            <c:txPr>
              <a:bodyPr/>
              <a:lstStyle/>
              <a:p>
                <a:pPr>
                  <a:defRPr sz="600"/>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List1!$A$2:$A$11</c:f>
              <c:strCache>
                <c:ptCount val="10"/>
                <c:pt idx="0">
                  <c:v>do 29</c:v>
                </c:pt>
                <c:pt idx="1">
                  <c:v>30–34</c:v>
                </c:pt>
                <c:pt idx="2">
                  <c:v>35–39</c:v>
                </c:pt>
                <c:pt idx="3">
                  <c:v>40–44</c:v>
                </c:pt>
                <c:pt idx="4">
                  <c:v>45–49</c:v>
                </c:pt>
                <c:pt idx="5">
                  <c:v>50–54</c:v>
                </c:pt>
                <c:pt idx="6">
                  <c:v>55–59</c:v>
                </c:pt>
                <c:pt idx="7">
                  <c:v>60–64</c:v>
                </c:pt>
                <c:pt idx="8">
                  <c:v>65–69</c:v>
                </c:pt>
                <c:pt idx="9">
                  <c:v>70 a více</c:v>
                </c:pt>
              </c:strCache>
            </c:strRef>
          </c:cat>
          <c:val>
            <c:numRef>
              <c:f>List1!$C$2:$C$11</c:f>
              <c:numCache>
                <c:formatCode>General</c:formatCode>
                <c:ptCount val="10"/>
                <c:pt idx="0">
                  <c:v>6</c:v>
                </c:pt>
                <c:pt idx="1">
                  <c:v>21</c:v>
                </c:pt>
                <c:pt idx="2">
                  <c:v>26</c:v>
                </c:pt>
                <c:pt idx="3">
                  <c:v>19</c:v>
                </c:pt>
                <c:pt idx="4">
                  <c:v>27</c:v>
                </c:pt>
                <c:pt idx="5">
                  <c:v>11</c:v>
                </c:pt>
                <c:pt idx="6">
                  <c:v>14</c:v>
                </c:pt>
                <c:pt idx="7">
                  <c:v>26</c:v>
                </c:pt>
                <c:pt idx="8">
                  <c:v>11</c:v>
                </c:pt>
                <c:pt idx="9">
                  <c:v>10</c:v>
                </c:pt>
              </c:numCache>
            </c:numRef>
          </c:val>
          <c:extLst>
            <c:ext xmlns:c16="http://schemas.microsoft.com/office/drawing/2014/chart" uri="{C3380CC4-5D6E-409C-BE32-E72D297353CC}">
              <c16:uniqueId val="{0000000A-F133-4E7B-8080-93B9340E3EB0}"/>
            </c:ext>
          </c:extLst>
        </c:ser>
        <c:dLbls>
          <c:showLegendKey val="0"/>
          <c:showVal val="0"/>
          <c:showCatName val="0"/>
          <c:showSerName val="0"/>
          <c:showPercent val="0"/>
          <c:showBubbleSize val="0"/>
        </c:dLbls>
        <c:gapWidth val="20"/>
        <c:overlap val="100"/>
        <c:axId val="32635520"/>
        <c:axId val="32645504"/>
      </c:barChart>
      <c:catAx>
        <c:axId val="32635520"/>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cs-CZ"/>
          </a:p>
        </c:txPr>
        <c:crossAx val="32645504"/>
        <c:crosses val="autoZero"/>
        <c:auto val="1"/>
        <c:lblAlgn val="ctr"/>
        <c:lblOffset val="100"/>
        <c:noMultiLvlLbl val="0"/>
      </c:catAx>
      <c:valAx>
        <c:axId val="32645504"/>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spPr>
          <a:ln>
            <a:solidFill>
              <a:schemeClr val="tx1"/>
            </a:solidFill>
          </a:ln>
        </c:spPr>
        <c:crossAx val="32635520"/>
        <c:crosses val="autoZero"/>
        <c:crossBetween val="between"/>
      </c:valAx>
    </c:plotArea>
    <c:plotVisOnly val="1"/>
    <c:dispBlanksAs val="gap"/>
    <c:showDLblsOverMax val="0"/>
  </c:chart>
  <c:txPr>
    <a:bodyPr/>
    <a:lstStyle/>
    <a:p>
      <a:pPr>
        <a:defRPr sz="1200"/>
      </a:pPr>
      <a:endParaRPr lang="cs-CZ"/>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List1!$B$1</c:f>
              <c:strCache>
                <c:ptCount val="1"/>
                <c:pt idx="0">
                  <c:v>celkem</c:v>
                </c:pt>
              </c:strCache>
            </c:strRef>
          </c:tx>
          <c:spPr>
            <a:solidFill>
              <a:schemeClr val="bg1">
                <a:lumMod val="50000"/>
              </a:schemeClr>
            </a:solidFill>
            <a:ln>
              <a:noFill/>
            </a:ln>
          </c:spPr>
          <c:invertIfNegative val="0"/>
          <c:dPt>
            <c:idx val="6"/>
            <c:invertIfNegative val="0"/>
            <c:bubble3D val="0"/>
            <c:spPr>
              <a:solidFill>
                <a:sysClr val="window" lastClr="FFFFFF">
                  <a:lumMod val="50000"/>
                </a:sysClr>
              </a:solidFill>
              <a:ln>
                <a:noFill/>
              </a:ln>
            </c:spPr>
            <c:extLst>
              <c:ext xmlns:c16="http://schemas.microsoft.com/office/drawing/2014/chart" uri="{C3380CC4-5D6E-409C-BE32-E72D297353CC}">
                <c16:uniqueId val="{00000001-C8C2-440A-8FC7-0388E59A985D}"/>
              </c:ext>
            </c:extLst>
          </c:dPt>
          <c:dPt>
            <c:idx val="7"/>
            <c:invertIfNegative val="0"/>
            <c:bubble3D val="0"/>
            <c:spPr>
              <a:solidFill>
                <a:srgbClr val="FF9933"/>
              </a:solidFill>
              <a:ln>
                <a:noFill/>
              </a:ln>
            </c:spPr>
            <c:extLst>
              <c:ext xmlns:c16="http://schemas.microsoft.com/office/drawing/2014/chart" uri="{C3380CC4-5D6E-409C-BE32-E72D297353CC}">
                <c16:uniqueId val="{00000003-C8C2-440A-8FC7-0388E59A985D}"/>
              </c:ext>
            </c:extLst>
          </c:dPt>
          <c:dPt>
            <c:idx val="8"/>
            <c:invertIfNegative val="0"/>
            <c:bubble3D val="0"/>
            <c:spPr>
              <a:solidFill>
                <a:srgbClr val="FF6600"/>
              </a:solidFill>
              <a:ln>
                <a:noFill/>
              </a:ln>
            </c:spPr>
            <c:extLst>
              <c:ext xmlns:c16="http://schemas.microsoft.com/office/drawing/2014/chart" uri="{C3380CC4-5D6E-409C-BE32-E72D297353CC}">
                <c16:uniqueId val="{00000005-C8C2-440A-8FC7-0388E59A985D}"/>
              </c:ext>
            </c:extLst>
          </c:dPt>
          <c:dPt>
            <c:idx val="9"/>
            <c:invertIfNegative val="0"/>
            <c:bubble3D val="0"/>
            <c:spPr>
              <a:solidFill>
                <a:srgbClr val="FF0000"/>
              </a:solidFill>
              <a:ln>
                <a:noFill/>
              </a:ln>
            </c:spPr>
            <c:extLst>
              <c:ext xmlns:c16="http://schemas.microsoft.com/office/drawing/2014/chart" uri="{C3380CC4-5D6E-409C-BE32-E72D297353CC}">
                <c16:uniqueId val="{00000007-C8C2-440A-8FC7-0388E59A985D}"/>
              </c:ext>
            </c:extLst>
          </c:dPt>
          <c:dPt>
            <c:idx val="10"/>
            <c:invertIfNegative val="0"/>
            <c:bubble3D val="0"/>
            <c:spPr>
              <a:solidFill>
                <a:srgbClr val="FF0000"/>
              </a:solidFill>
              <a:ln>
                <a:noFill/>
              </a:ln>
            </c:spPr>
            <c:extLst>
              <c:ext xmlns:c16="http://schemas.microsoft.com/office/drawing/2014/chart" uri="{C3380CC4-5D6E-409C-BE32-E72D297353CC}">
                <c16:uniqueId val="{00000009-C8C2-440A-8FC7-0388E59A985D}"/>
              </c:ext>
            </c:extLst>
          </c:dPt>
          <c:dPt>
            <c:idx val="11"/>
            <c:invertIfNegative val="0"/>
            <c:bubble3D val="0"/>
            <c:spPr>
              <a:solidFill>
                <a:srgbClr val="FF0000"/>
              </a:solidFill>
              <a:ln>
                <a:noFill/>
              </a:ln>
            </c:spPr>
            <c:extLst>
              <c:ext xmlns:c16="http://schemas.microsoft.com/office/drawing/2014/chart" uri="{C3380CC4-5D6E-409C-BE32-E72D297353CC}">
                <c16:uniqueId val="{0000000B-C8C2-440A-8FC7-0388E59A985D}"/>
              </c:ext>
            </c:extLst>
          </c:dPt>
          <c:dPt>
            <c:idx val="12"/>
            <c:invertIfNegative val="0"/>
            <c:bubble3D val="0"/>
            <c:spPr>
              <a:solidFill>
                <a:srgbClr val="FF0000"/>
              </a:solidFill>
              <a:ln>
                <a:noFill/>
              </a:ln>
            </c:spPr>
            <c:extLst>
              <c:ext xmlns:c16="http://schemas.microsoft.com/office/drawing/2014/chart" uri="{C3380CC4-5D6E-409C-BE32-E72D297353CC}">
                <c16:uniqueId val="{0000000D-C8C2-440A-8FC7-0388E59A985D}"/>
              </c:ext>
            </c:extLst>
          </c:dPt>
          <c:dPt>
            <c:idx val="13"/>
            <c:invertIfNegative val="0"/>
            <c:bubble3D val="0"/>
            <c:spPr>
              <a:solidFill>
                <a:srgbClr val="FF0000"/>
              </a:solidFill>
              <a:ln>
                <a:noFill/>
              </a:ln>
            </c:spPr>
            <c:extLst>
              <c:ext xmlns:c16="http://schemas.microsoft.com/office/drawing/2014/chart" uri="{C3380CC4-5D6E-409C-BE32-E72D297353CC}">
                <c16:uniqueId val="{0000000F-C8C2-440A-8FC7-0388E59A985D}"/>
              </c:ext>
            </c:extLst>
          </c:dPt>
          <c:dPt>
            <c:idx val="14"/>
            <c:invertIfNegative val="0"/>
            <c:bubble3D val="0"/>
            <c:spPr>
              <a:solidFill>
                <a:srgbClr val="FF0000"/>
              </a:solidFill>
              <a:ln>
                <a:noFill/>
              </a:ln>
            </c:spPr>
            <c:extLst>
              <c:ext xmlns:c16="http://schemas.microsoft.com/office/drawing/2014/chart" uri="{C3380CC4-5D6E-409C-BE32-E72D297353CC}">
                <c16:uniqueId val="{00000011-C8C2-440A-8FC7-0388E59A985D}"/>
              </c:ext>
            </c:extLst>
          </c:dPt>
          <c:cat>
            <c:strRef>
              <c:f>List1!$A$2:$A$11</c:f>
              <c:strCache>
                <c:ptCount val="10"/>
                <c:pt idx="0">
                  <c:v>do 29</c:v>
                </c:pt>
                <c:pt idx="1">
                  <c:v>30–34</c:v>
                </c:pt>
                <c:pt idx="2">
                  <c:v>35–39</c:v>
                </c:pt>
                <c:pt idx="3">
                  <c:v>40–44</c:v>
                </c:pt>
                <c:pt idx="4">
                  <c:v>45–49</c:v>
                </c:pt>
                <c:pt idx="5">
                  <c:v>50–54</c:v>
                </c:pt>
                <c:pt idx="6">
                  <c:v>55–59</c:v>
                </c:pt>
                <c:pt idx="7">
                  <c:v>60–64</c:v>
                </c:pt>
                <c:pt idx="8">
                  <c:v>65–69</c:v>
                </c:pt>
                <c:pt idx="9">
                  <c:v>70 a více</c:v>
                </c:pt>
              </c:strCache>
            </c:strRef>
          </c:cat>
          <c:val>
            <c:numRef>
              <c:f>List1!$B$2:$B$11</c:f>
              <c:numCache>
                <c:formatCode>General</c:formatCode>
                <c:ptCount val="10"/>
                <c:pt idx="0">
                  <c:v>2</c:v>
                </c:pt>
                <c:pt idx="1">
                  <c:v>8</c:v>
                </c:pt>
                <c:pt idx="2">
                  <c:v>22</c:v>
                </c:pt>
                <c:pt idx="3">
                  <c:v>15</c:v>
                </c:pt>
                <c:pt idx="4">
                  <c:v>21</c:v>
                </c:pt>
                <c:pt idx="5">
                  <c:v>20</c:v>
                </c:pt>
                <c:pt idx="6">
                  <c:v>24</c:v>
                </c:pt>
                <c:pt idx="7">
                  <c:v>36</c:v>
                </c:pt>
                <c:pt idx="8">
                  <c:v>22</c:v>
                </c:pt>
                <c:pt idx="9">
                  <c:v>13</c:v>
                </c:pt>
              </c:numCache>
            </c:numRef>
          </c:val>
          <c:extLst>
            <c:ext xmlns:c16="http://schemas.microsoft.com/office/drawing/2014/chart" uri="{C3380CC4-5D6E-409C-BE32-E72D297353CC}">
              <c16:uniqueId val="{00000012-C8C2-440A-8FC7-0388E59A985D}"/>
            </c:ext>
          </c:extLst>
        </c:ser>
        <c:dLbls>
          <c:showLegendKey val="0"/>
          <c:showVal val="0"/>
          <c:showCatName val="0"/>
          <c:showSerName val="0"/>
          <c:showPercent val="0"/>
          <c:showBubbleSize val="0"/>
        </c:dLbls>
        <c:gapWidth val="20"/>
        <c:axId val="32955776"/>
        <c:axId val="32957568"/>
      </c:barChart>
      <c:catAx>
        <c:axId val="32955776"/>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cs-CZ"/>
          </a:p>
        </c:txPr>
        <c:crossAx val="32957568"/>
        <c:crosses val="autoZero"/>
        <c:auto val="1"/>
        <c:lblAlgn val="ctr"/>
        <c:lblOffset val="100"/>
        <c:tickLblSkip val="1"/>
        <c:noMultiLvlLbl val="0"/>
      </c:catAx>
      <c:valAx>
        <c:axId val="32957568"/>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spPr>
          <a:ln>
            <a:solidFill>
              <a:schemeClr val="tx1"/>
            </a:solidFill>
          </a:ln>
        </c:spPr>
        <c:crossAx val="32955776"/>
        <c:crosses val="autoZero"/>
        <c:crossBetween val="between"/>
      </c:valAx>
    </c:plotArea>
    <c:plotVisOnly val="1"/>
    <c:dispBlanksAs val="gap"/>
    <c:showDLblsOverMax val="0"/>
  </c:chart>
  <c:txPr>
    <a:bodyPr/>
    <a:lstStyle/>
    <a:p>
      <a:pPr>
        <a:defRPr sz="1200"/>
      </a:pPr>
      <a:endParaRPr lang="cs-CZ"/>
    </a:p>
  </c:txPr>
  <c:externalData r:id="rId2">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List1!$B$1</c:f>
              <c:strCache>
                <c:ptCount val="1"/>
                <c:pt idx="0">
                  <c:v>m</c:v>
                </c:pt>
              </c:strCache>
            </c:strRef>
          </c:tx>
          <c:spPr>
            <a:solidFill>
              <a:srgbClr val="00B0F0"/>
            </a:solidFill>
            <a:ln>
              <a:noFill/>
            </a:ln>
          </c:spPr>
          <c:invertIfNegative val="0"/>
          <c:dPt>
            <c:idx val="6"/>
            <c:invertIfNegative val="0"/>
            <c:bubble3D val="0"/>
            <c:extLst>
              <c:ext xmlns:c16="http://schemas.microsoft.com/office/drawing/2014/chart" uri="{C3380CC4-5D6E-409C-BE32-E72D297353CC}">
                <c16:uniqueId val="{00000001-7366-4DC8-9997-320DD5FDA822}"/>
              </c:ext>
            </c:extLst>
          </c:dPt>
          <c:dPt>
            <c:idx val="7"/>
            <c:invertIfNegative val="0"/>
            <c:bubble3D val="0"/>
            <c:extLst>
              <c:ext xmlns:c16="http://schemas.microsoft.com/office/drawing/2014/chart" uri="{C3380CC4-5D6E-409C-BE32-E72D297353CC}">
                <c16:uniqueId val="{00000001-58BA-4831-A4BA-68D075FF0D0A}"/>
              </c:ext>
            </c:extLst>
          </c:dPt>
          <c:dPt>
            <c:idx val="8"/>
            <c:invertIfNegative val="0"/>
            <c:bubble3D val="0"/>
            <c:extLst>
              <c:ext xmlns:c16="http://schemas.microsoft.com/office/drawing/2014/chart" uri="{C3380CC4-5D6E-409C-BE32-E72D297353CC}">
                <c16:uniqueId val="{00000001-5CA0-4D48-AFB6-EAAB08A1E6B2}"/>
              </c:ext>
            </c:extLst>
          </c:dPt>
          <c:dPt>
            <c:idx val="9"/>
            <c:invertIfNegative val="0"/>
            <c:bubble3D val="0"/>
            <c:extLst>
              <c:ext xmlns:c16="http://schemas.microsoft.com/office/drawing/2014/chart" uri="{C3380CC4-5D6E-409C-BE32-E72D297353CC}">
                <c16:uniqueId val="{00000003-5CA0-4D48-AFB6-EAAB08A1E6B2}"/>
              </c:ext>
            </c:extLst>
          </c:dPt>
          <c:dPt>
            <c:idx val="10"/>
            <c:invertIfNegative val="0"/>
            <c:bubble3D val="0"/>
            <c:extLst>
              <c:ext xmlns:c16="http://schemas.microsoft.com/office/drawing/2014/chart" uri="{C3380CC4-5D6E-409C-BE32-E72D297353CC}">
                <c16:uniqueId val="{00000005-5CA0-4D48-AFB6-EAAB08A1E6B2}"/>
              </c:ext>
            </c:extLst>
          </c:dPt>
          <c:dPt>
            <c:idx val="11"/>
            <c:invertIfNegative val="0"/>
            <c:bubble3D val="0"/>
            <c:extLst>
              <c:ext xmlns:c16="http://schemas.microsoft.com/office/drawing/2014/chart" uri="{C3380CC4-5D6E-409C-BE32-E72D297353CC}">
                <c16:uniqueId val="{00000007-5CA0-4D48-AFB6-EAAB08A1E6B2}"/>
              </c:ext>
            </c:extLst>
          </c:dPt>
          <c:dPt>
            <c:idx val="12"/>
            <c:invertIfNegative val="0"/>
            <c:bubble3D val="0"/>
            <c:extLst>
              <c:ext xmlns:c16="http://schemas.microsoft.com/office/drawing/2014/chart" uri="{C3380CC4-5D6E-409C-BE32-E72D297353CC}">
                <c16:uniqueId val="{00000009-5CA0-4D48-AFB6-EAAB08A1E6B2}"/>
              </c:ext>
            </c:extLst>
          </c:dPt>
          <c:dPt>
            <c:idx val="13"/>
            <c:invertIfNegative val="0"/>
            <c:bubble3D val="0"/>
            <c:extLst>
              <c:ext xmlns:c16="http://schemas.microsoft.com/office/drawing/2014/chart" uri="{C3380CC4-5D6E-409C-BE32-E72D297353CC}">
                <c16:uniqueId val="{0000000B-5CA0-4D48-AFB6-EAAB08A1E6B2}"/>
              </c:ext>
            </c:extLst>
          </c:dPt>
          <c:dPt>
            <c:idx val="14"/>
            <c:invertIfNegative val="0"/>
            <c:bubble3D val="0"/>
            <c:extLst>
              <c:ext xmlns:c16="http://schemas.microsoft.com/office/drawing/2014/chart" uri="{C3380CC4-5D6E-409C-BE32-E72D297353CC}">
                <c16:uniqueId val="{0000000D-5CA0-4D48-AFB6-EAAB08A1E6B2}"/>
              </c:ext>
            </c:extLst>
          </c:dPt>
          <c:dLbls>
            <c:spPr>
              <a:noFill/>
              <a:ln>
                <a:noFill/>
              </a:ln>
              <a:effectLst/>
            </c:spPr>
            <c:txPr>
              <a:bodyPr/>
              <a:lstStyle/>
              <a:p>
                <a:pPr>
                  <a:defRPr sz="600">
                    <a:solidFill>
                      <a:schemeClr val="bg1"/>
                    </a:solidFil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List1!$A$2:$A$11</c:f>
              <c:strCache>
                <c:ptCount val="10"/>
                <c:pt idx="0">
                  <c:v>do 29</c:v>
                </c:pt>
                <c:pt idx="1">
                  <c:v>30–34</c:v>
                </c:pt>
                <c:pt idx="2">
                  <c:v>35–39</c:v>
                </c:pt>
                <c:pt idx="3">
                  <c:v>40–44</c:v>
                </c:pt>
                <c:pt idx="4">
                  <c:v>45–49</c:v>
                </c:pt>
                <c:pt idx="5">
                  <c:v>50–54</c:v>
                </c:pt>
                <c:pt idx="6">
                  <c:v>55–59</c:v>
                </c:pt>
                <c:pt idx="7">
                  <c:v>60–64</c:v>
                </c:pt>
                <c:pt idx="8">
                  <c:v>65–69</c:v>
                </c:pt>
                <c:pt idx="9">
                  <c:v>70 a více</c:v>
                </c:pt>
              </c:strCache>
            </c:strRef>
          </c:cat>
          <c:val>
            <c:numRef>
              <c:f>List1!$B$2:$B$11</c:f>
              <c:numCache>
                <c:formatCode>General</c:formatCode>
                <c:ptCount val="10"/>
                <c:pt idx="1">
                  <c:v>2</c:v>
                </c:pt>
                <c:pt idx="2">
                  <c:v>3</c:v>
                </c:pt>
                <c:pt idx="3">
                  <c:v>3</c:v>
                </c:pt>
                <c:pt idx="4">
                  <c:v>5</c:v>
                </c:pt>
                <c:pt idx="5">
                  <c:v>3</c:v>
                </c:pt>
                <c:pt idx="6">
                  <c:v>3</c:v>
                </c:pt>
                <c:pt idx="7">
                  <c:v>8</c:v>
                </c:pt>
                <c:pt idx="8">
                  <c:v>6</c:v>
                </c:pt>
                <c:pt idx="9">
                  <c:v>1</c:v>
                </c:pt>
              </c:numCache>
            </c:numRef>
          </c:val>
          <c:extLst>
            <c:ext xmlns:c16="http://schemas.microsoft.com/office/drawing/2014/chart" uri="{C3380CC4-5D6E-409C-BE32-E72D297353CC}">
              <c16:uniqueId val="{00000000-D76E-43C7-B4D7-67F8EBE98011}"/>
            </c:ext>
          </c:extLst>
        </c:ser>
        <c:ser>
          <c:idx val="1"/>
          <c:order val="1"/>
          <c:tx>
            <c:strRef>
              <c:f>List1!$C$1</c:f>
              <c:strCache>
                <c:ptCount val="1"/>
                <c:pt idx="0">
                  <c:v>ž</c:v>
                </c:pt>
              </c:strCache>
            </c:strRef>
          </c:tx>
          <c:spPr>
            <a:solidFill>
              <a:srgbClr val="FF99FF"/>
            </a:solidFill>
          </c:spPr>
          <c:invertIfNegative val="0"/>
          <c:dLbls>
            <c:spPr>
              <a:noFill/>
              <a:ln>
                <a:noFill/>
              </a:ln>
              <a:effectLst/>
            </c:spPr>
            <c:txPr>
              <a:bodyPr/>
              <a:lstStyle/>
              <a:p>
                <a:pPr>
                  <a:defRPr sz="600"/>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List1!$A$2:$A$11</c:f>
              <c:strCache>
                <c:ptCount val="10"/>
                <c:pt idx="0">
                  <c:v>do 29</c:v>
                </c:pt>
                <c:pt idx="1">
                  <c:v>30–34</c:v>
                </c:pt>
                <c:pt idx="2">
                  <c:v>35–39</c:v>
                </c:pt>
                <c:pt idx="3">
                  <c:v>40–44</c:v>
                </c:pt>
                <c:pt idx="4">
                  <c:v>45–49</c:v>
                </c:pt>
                <c:pt idx="5">
                  <c:v>50–54</c:v>
                </c:pt>
                <c:pt idx="6">
                  <c:v>55–59</c:v>
                </c:pt>
                <c:pt idx="7">
                  <c:v>60–64</c:v>
                </c:pt>
                <c:pt idx="8">
                  <c:v>65–69</c:v>
                </c:pt>
                <c:pt idx="9">
                  <c:v>70 a více</c:v>
                </c:pt>
              </c:strCache>
            </c:strRef>
          </c:cat>
          <c:val>
            <c:numRef>
              <c:f>List1!$C$2:$C$11</c:f>
              <c:numCache>
                <c:formatCode>General</c:formatCode>
                <c:ptCount val="10"/>
                <c:pt idx="0">
                  <c:v>2</c:v>
                </c:pt>
                <c:pt idx="1">
                  <c:v>6</c:v>
                </c:pt>
                <c:pt idx="2">
                  <c:v>19</c:v>
                </c:pt>
                <c:pt idx="3">
                  <c:v>12</c:v>
                </c:pt>
                <c:pt idx="4">
                  <c:v>16</c:v>
                </c:pt>
                <c:pt idx="5">
                  <c:v>17</c:v>
                </c:pt>
                <c:pt idx="6">
                  <c:v>21</c:v>
                </c:pt>
                <c:pt idx="7">
                  <c:v>28</c:v>
                </c:pt>
                <c:pt idx="8">
                  <c:v>16</c:v>
                </c:pt>
                <c:pt idx="9">
                  <c:v>12</c:v>
                </c:pt>
              </c:numCache>
            </c:numRef>
          </c:val>
          <c:extLst>
            <c:ext xmlns:c16="http://schemas.microsoft.com/office/drawing/2014/chart" uri="{C3380CC4-5D6E-409C-BE32-E72D297353CC}">
              <c16:uniqueId val="{00000012-8CF5-45E9-AF15-9C8A1ED67994}"/>
            </c:ext>
          </c:extLst>
        </c:ser>
        <c:dLbls>
          <c:showLegendKey val="0"/>
          <c:showVal val="0"/>
          <c:showCatName val="0"/>
          <c:showSerName val="0"/>
          <c:showPercent val="0"/>
          <c:showBubbleSize val="0"/>
        </c:dLbls>
        <c:gapWidth val="20"/>
        <c:overlap val="100"/>
        <c:axId val="33762304"/>
        <c:axId val="33768192"/>
      </c:barChart>
      <c:catAx>
        <c:axId val="33762304"/>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cs-CZ"/>
          </a:p>
        </c:txPr>
        <c:crossAx val="33768192"/>
        <c:crosses val="autoZero"/>
        <c:auto val="1"/>
        <c:lblAlgn val="ctr"/>
        <c:lblOffset val="100"/>
        <c:noMultiLvlLbl val="0"/>
      </c:catAx>
      <c:valAx>
        <c:axId val="33768192"/>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spPr>
          <a:ln>
            <a:solidFill>
              <a:schemeClr val="tx1"/>
            </a:solidFill>
          </a:ln>
        </c:spPr>
        <c:crossAx val="33762304"/>
        <c:crosses val="autoZero"/>
        <c:crossBetween val="between"/>
      </c:valAx>
    </c:plotArea>
    <c:plotVisOnly val="1"/>
    <c:dispBlanksAs val="gap"/>
    <c:showDLblsOverMax val="0"/>
  </c:chart>
  <c:txPr>
    <a:bodyPr/>
    <a:lstStyle/>
    <a:p>
      <a:pPr>
        <a:defRPr sz="1200"/>
      </a:pPr>
      <a:endParaRPr lang="cs-CZ"/>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List1!$B$1</c:f>
              <c:strCache>
                <c:ptCount val="1"/>
                <c:pt idx="0">
                  <c:v>zz_amb</c:v>
                </c:pt>
              </c:strCache>
            </c:strRef>
          </c:tx>
          <c:spPr>
            <a:solidFill>
              <a:schemeClr val="bg1">
                <a:lumMod val="50000"/>
              </a:schemeClr>
            </a:solidFill>
            <a:ln>
              <a:noFill/>
            </a:ln>
          </c:spPr>
          <c:invertIfNegative val="0"/>
          <c:dPt>
            <c:idx val="6"/>
            <c:invertIfNegative val="0"/>
            <c:bubble3D val="0"/>
            <c:extLst>
              <c:ext xmlns:c16="http://schemas.microsoft.com/office/drawing/2014/chart" uri="{C3380CC4-5D6E-409C-BE32-E72D297353CC}">
                <c16:uniqueId val="{00000001-B881-452B-B40F-C7AC39AE5FEC}"/>
              </c:ext>
            </c:extLst>
          </c:dPt>
          <c:dPt>
            <c:idx val="7"/>
            <c:invertIfNegative val="0"/>
            <c:bubble3D val="0"/>
            <c:spPr>
              <a:solidFill>
                <a:srgbClr val="FF9933"/>
              </a:solidFill>
              <a:ln>
                <a:noFill/>
              </a:ln>
            </c:spPr>
            <c:extLst>
              <c:ext xmlns:c16="http://schemas.microsoft.com/office/drawing/2014/chart" uri="{C3380CC4-5D6E-409C-BE32-E72D297353CC}">
                <c16:uniqueId val="{00000001-58BA-4831-A4BA-68D075FF0D0A}"/>
              </c:ext>
            </c:extLst>
          </c:dPt>
          <c:dPt>
            <c:idx val="8"/>
            <c:invertIfNegative val="0"/>
            <c:bubble3D val="0"/>
            <c:spPr>
              <a:solidFill>
                <a:srgbClr val="FF6600"/>
              </a:solidFill>
              <a:ln>
                <a:noFill/>
              </a:ln>
            </c:spPr>
            <c:extLst>
              <c:ext xmlns:c16="http://schemas.microsoft.com/office/drawing/2014/chart" uri="{C3380CC4-5D6E-409C-BE32-E72D297353CC}">
                <c16:uniqueId val="{00000001-5CA0-4D48-AFB6-EAAB08A1E6B2}"/>
              </c:ext>
            </c:extLst>
          </c:dPt>
          <c:dPt>
            <c:idx val="9"/>
            <c:invertIfNegative val="0"/>
            <c:bubble3D val="0"/>
            <c:spPr>
              <a:solidFill>
                <a:srgbClr val="FF0000"/>
              </a:solidFill>
              <a:ln>
                <a:noFill/>
              </a:ln>
            </c:spPr>
            <c:extLst>
              <c:ext xmlns:c16="http://schemas.microsoft.com/office/drawing/2014/chart" uri="{C3380CC4-5D6E-409C-BE32-E72D297353CC}">
                <c16:uniqueId val="{00000003-5CA0-4D48-AFB6-EAAB08A1E6B2}"/>
              </c:ext>
            </c:extLst>
          </c:dPt>
          <c:dPt>
            <c:idx val="10"/>
            <c:invertIfNegative val="0"/>
            <c:bubble3D val="0"/>
            <c:spPr>
              <a:solidFill>
                <a:srgbClr val="FF0000"/>
              </a:solidFill>
              <a:ln>
                <a:noFill/>
              </a:ln>
            </c:spPr>
            <c:extLst>
              <c:ext xmlns:c16="http://schemas.microsoft.com/office/drawing/2014/chart" uri="{C3380CC4-5D6E-409C-BE32-E72D297353CC}">
                <c16:uniqueId val="{00000005-5CA0-4D48-AFB6-EAAB08A1E6B2}"/>
              </c:ext>
            </c:extLst>
          </c:dPt>
          <c:dPt>
            <c:idx val="11"/>
            <c:invertIfNegative val="0"/>
            <c:bubble3D val="0"/>
            <c:spPr>
              <a:solidFill>
                <a:srgbClr val="FF0000"/>
              </a:solidFill>
              <a:ln>
                <a:noFill/>
              </a:ln>
            </c:spPr>
            <c:extLst>
              <c:ext xmlns:c16="http://schemas.microsoft.com/office/drawing/2014/chart" uri="{C3380CC4-5D6E-409C-BE32-E72D297353CC}">
                <c16:uniqueId val="{00000007-5CA0-4D48-AFB6-EAAB08A1E6B2}"/>
              </c:ext>
            </c:extLst>
          </c:dPt>
          <c:dPt>
            <c:idx val="12"/>
            <c:invertIfNegative val="0"/>
            <c:bubble3D val="0"/>
            <c:spPr>
              <a:solidFill>
                <a:srgbClr val="FF0000"/>
              </a:solidFill>
              <a:ln>
                <a:noFill/>
              </a:ln>
            </c:spPr>
            <c:extLst>
              <c:ext xmlns:c16="http://schemas.microsoft.com/office/drawing/2014/chart" uri="{C3380CC4-5D6E-409C-BE32-E72D297353CC}">
                <c16:uniqueId val="{00000009-5CA0-4D48-AFB6-EAAB08A1E6B2}"/>
              </c:ext>
            </c:extLst>
          </c:dPt>
          <c:dPt>
            <c:idx val="13"/>
            <c:invertIfNegative val="0"/>
            <c:bubble3D val="0"/>
            <c:spPr>
              <a:solidFill>
                <a:srgbClr val="FF0000"/>
              </a:solidFill>
              <a:ln>
                <a:noFill/>
              </a:ln>
            </c:spPr>
            <c:extLst>
              <c:ext xmlns:c16="http://schemas.microsoft.com/office/drawing/2014/chart" uri="{C3380CC4-5D6E-409C-BE32-E72D297353CC}">
                <c16:uniqueId val="{0000000B-5CA0-4D48-AFB6-EAAB08A1E6B2}"/>
              </c:ext>
            </c:extLst>
          </c:dPt>
          <c:dPt>
            <c:idx val="14"/>
            <c:invertIfNegative val="0"/>
            <c:bubble3D val="0"/>
            <c:spPr>
              <a:solidFill>
                <a:srgbClr val="FF0000"/>
              </a:solidFill>
              <a:ln>
                <a:noFill/>
              </a:ln>
            </c:spPr>
            <c:extLst>
              <c:ext xmlns:c16="http://schemas.microsoft.com/office/drawing/2014/chart" uri="{C3380CC4-5D6E-409C-BE32-E72D297353CC}">
                <c16:uniqueId val="{0000000D-5CA0-4D48-AFB6-EAAB08A1E6B2}"/>
              </c:ext>
            </c:extLst>
          </c:dPt>
          <c:cat>
            <c:strRef>
              <c:f>List1!$A$2:$A$11</c:f>
              <c:strCache>
                <c:ptCount val="10"/>
                <c:pt idx="0">
                  <c:v>do 29</c:v>
                </c:pt>
                <c:pt idx="1">
                  <c:v>30–34</c:v>
                </c:pt>
                <c:pt idx="2">
                  <c:v>35–39</c:v>
                </c:pt>
                <c:pt idx="3">
                  <c:v>40–44</c:v>
                </c:pt>
                <c:pt idx="4">
                  <c:v>45–49</c:v>
                </c:pt>
                <c:pt idx="5">
                  <c:v>50–54</c:v>
                </c:pt>
                <c:pt idx="6">
                  <c:v>55–59</c:v>
                </c:pt>
                <c:pt idx="7">
                  <c:v>60–64</c:v>
                </c:pt>
                <c:pt idx="8">
                  <c:v>65–69</c:v>
                </c:pt>
                <c:pt idx="9">
                  <c:v>70 a více</c:v>
                </c:pt>
              </c:strCache>
            </c:strRef>
          </c:cat>
          <c:val>
            <c:numRef>
              <c:f>List1!$B$2:$B$11</c:f>
              <c:numCache>
                <c:formatCode>General</c:formatCode>
                <c:ptCount val="10"/>
                <c:pt idx="0">
                  <c:v>2</c:v>
                </c:pt>
                <c:pt idx="1">
                  <c:v>0</c:v>
                </c:pt>
                <c:pt idx="2">
                  <c:v>6</c:v>
                </c:pt>
                <c:pt idx="3">
                  <c:v>4</c:v>
                </c:pt>
                <c:pt idx="4">
                  <c:v>9</c:v>
                </c:pt>
                <c:pt idx="5">
                  <c:v>9</c:v>
                </c:pt>
                <c:pt idx="6">
                  <c:v>11</c:v>
                </c:pt>
                <c:pt idx="7">
                  <c:v>21</c:v>
                </c:pt>
                <c:pt idx="8">
                  <c:v>12</c:v>
                </c:pt>
                <c:pt idx="9">
                  <c:v>4</c:v>
                </c:pt>
              </c:numCache>
            </c:numRef>
          </c:val>
          <c:extLst>
            <c:ext xmlns:c16="http://schemas.microsoft.com/office/drawing/2014/chart" uri="{C3380CC4-5D6E-409C-BE32-E72D297353CC}">
              <c16:uniqueId val="{00000000-D76E-43C7-B4D7-67F8EBE98011}"/>
            </c:ext>
          </c:extLst>
        </c:ser>
        <c:dLbls>
          <c:showLegendKey val="0"/>
          <c:showVal val="0"/>
          <c:showCatName val="0"/>
          <c:showSerName val="0"/>
          <c:showPercent val="0"/>
          <c:showBubbleSize val="0"/>
        </c:dLbls>
        <c:gapWidth val="20"/>
        <c:axId val="34591872"/>
        <c:axId val="34593408"/>
      </c:barChart>
      <c:catAx>
        <c:axId val="34591872"/>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cs-CZ"/>
          </a:p>
        </c:txPr>
        <c:crossAx val="34593408"/>
        <c:crosses val="autoZero"/>
        <c:auto val="1"/>
        <c:lblAlgn val="ctr"/>
        <c:lblOffset val="100"/>
        <c:tickLblSkip val="1"/>
        <c:noMultiLvlLbl val="0"/>
      </c:catAx>
      <c:valAx>
        <c:axId val="34593408"/>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spPr>
          <a:ln>
            <a:solidFill>
              <a:schemeClr val="tx1"/>
            </a:solidFill>
          </a:ln>
        </c:spPr>
        <c:crossAx val="34591872"/>
        <c:crosses val="autoZero"/>
        <c:crossBetween val="between"/>
      </c:valAx>
    </c:plotArea>
    <c:plotVisOnly val="1"/>
    <c:dispBlanksAs val="gap"/>
    <c:showDLblsOverMax val="0"/>
  </c:chart>
  <c:txPr>
    <a:bodyPr/>
    <a:lstStyle/>
    <a:p>
      <a:pPr>
        <a:defRPr sz="1200"/>
      </a:pPr>
      <a:endParaRPr lang="cs-CZ"/>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List1!$B$1</c:f>
              <c:strCache>
                <c:ptCount val="1"/>
                <c:pt idx="0">
                  <c:v>m</c:v>
                </c:pt>
              </c:strCache>
            </c:strRef>
          </c:tx>
          <c:spPr>
            <a:solidFill>
              <a:srgbClr val="00B0F0"/>
            </a:solidFill>
            <a:ln>
              <a:noFill/>
            </a:ln>
          </c:spPr>
          <c:invertIfNegative val="0"/>
          <c:dPt>
            <c:idx val="6"/>
            <c:invertIfNegative val="0"/>
            <c:bubble3D val="0"/>
            <c:extLst>
              <c:ext xmlns:c16="http://schemas.microsoft.com/office/drawing/2014/chart" uri="{C3380CC4-5D6E-409C-BE32-E72D297353CC}">
                <c16:uniqueId val="{00000000-21AC-4CF5-82C9-28B2D788C065}"/>
              </c:ext>
            </c:extLst>
          </c:dPt>
          <c:dPt>
            <c:idx val="7"/>
            <c:invertIfNegative val="0"/>
            <c:bubble3D val="0"/>
            <c:extLst>
              <c:ext xmlns:c16="http://schemas.microsoft.com/office/drawing/2014/chart" uri="{C3380CC4-5D6E-409C-BE32-E72D297353CC}">
                <c16:uniqueId val="{00000001-21AC-4CF5-82C9-28B2D788C065}"/>
              </c:ext>
            </c:extLst>
          </c:dPt>
          <c:dPt>
            <c:idx val="8"/>
            <c:invertIfNegative val="0"/>
            <c:bubble3D val="0"/>
            <c:extLst>
              <c:ext xmlns:c16="http://schemas.microsoft.com/office/drawing/2014/chart" uri="{C3380CC4-5D6E-409C-BE32-E72D297353CC}">
                <c16:uniqueId val="{00000002-21AC-4CF5-82C9-28B2D788C065}"/>
              </c:ext>
            </c:extLst>
          </c:dPt>
          <c:dPt>
            <c:idx val="9"/>
            <c:invertIfNegative val="0"/>
            <c:bubble3D val="0"/>
            <c:extLst>
              <c:ext xmlns:c16="http://schemas.microsoft.com/office/drawing/2014/chart" uri="{C3380CC4-5D6E-409C-BE32-E72D297353CC}">
                <c16:uniqueId val="{00000003-21AC-4CF5-82C9-28B2D788C065}"/>
              </c:ext>
            </c:extLst>
          </c:dPt>
          <c:dPt>
            <c:idx val="10"/>
            <c:invertIfNegative val="0"/>
            <c:bubble3D val="0"/>
            <c:extLst>
              <c:ext xmlns:c16="http://schemas.microsoft.com/office/drawing/2014/chart" uri="{C3380CC4-5D6E-409C-BE32-E72D297353CC}">
                <c16:uniqueId val="{00000004-21AC-4CF5-82C9-28B2D788C065}"/>
              </c:ext>
            </c:extLst>
          </c:dPt>
          <c:dPt>
            <c:idx val="11"/>
            <c:invertIfNegative val="0"/>
            <c:bubble3D val="0"/>
            <c:extLst>
              <c:ext xmlns:c16="http://schemas.microsoft.com/office/drawing/2014/chart" uri="{C3380CC4-5D6E-409C-BE32-E72D297353CC}">
                <c16:uniqueId val="{00000005-21AC-4CF5-82C9-28B2D788C065}"/>
              </c:ext>
            </c:extLst>
          </c:dPt>
          <c:dPt>
            <c:idx val="12"/>
            <c:invertIfNegative val="0"/>
            <c:bubble3D val="0"/>
            <c:extLst>
              <c:ext xmlns:c16="http://schemas.microsoft.com/office/drawing/2014/chart" uri="{C3380CC4-5D6E-409C-BE32-E72D297353CC}">
                <c16:uniqueId val="{00000006-21AC-4CF5-82C9-28B2D788C065}"/>
              </c:ext>
            </c:extLst>
          </c:dPt>
          <c:dPt>
            <c:idx val="13"/>
            <c:invertIfNegative val="0"/>
            <c:bubble3D val="0"/>
            <c:extLst>
              <c:ext xmlns:c16="http://schemas.microsoft.com/office/drawing/2014/chart" uri="{C3380CC4-5D6E-409C-BE32-E72D297353CC}">
                <c16:uniqueId val="{00000007-21AC-4CF5-82C9-28B2D788C065}"/>
              </c:ext>
            </c:extLst>
          </c:dPt>
          <c:dPt>
            <c:idx val="14"/>
            <c:invertIfNegative val="0"/>
            <c:bubble3D val="0"/>
            <c:extLst>
              <c:ext xmlns:c16="http://schemas.microsoft.com/office/drawing/2014/chart" uri="{C3380CC4-5D6E-409C-BE32-E72D297353CC}">
                <c16:uniqueId val="{00000008-21AC-4CF5-82C9-28B2D788C065}"/>
              </c:ext>
            </c:extLst>
          </c:dPt>
          <c:dLbls>
            <c:spPr>
              <a:noFill/>
              <a:ln>
                <a:noFill/>
              </a:ln>
              <a:effectLst/>
            </c:spPr>
            <c:txPr>
              <a:bodyPr/>
              <a:lstStyle/>
              <a:p>
                <a:pPr>
                  <a:defRPr sz="600">
                    <a:solidFill>
                      <a:schemeClr val="bg1"/>
                    </a:solidFil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List1!$A$2:$A$11</c:f>
              <c:strCache>
                <c:ptCount val="10"/>
                <c:pt idx="0">
                  <c:v>do 29</c:v>
                </c:pt>
                <c:pt idx="1">
                  <c:v>30–34</c:v>
                </c:pt>
                <c:pt idx="2">
                  <c:v>35–39</c:v>
                </c:pt>
                <c:pt idx="3">
                  <c:v>40–44</c:v>
                </c:pt>
                <c:pt idx="4">
                  <c:v>45–49</c:v>
                </c:pt>
                <c:pt idx="5">
                  <c:v>50–54</c:v>
                </c:pt>
                <c:pt idx="6">
                  <c:v>55–59</c:v>
                </c:pt>
                <c:pt idx="7">
                  <c:v>60–64</c:v>
                </c:pt>
                <c:pt idx="8">
                  <c:v>65–69</c:v>
                </c:pt>
                <c:pt idx="9">
                  <c:v>70 a více</c:v>
                </c:pt>
              </c:strCache>
            </c:strRef>
          </c:cat>
          <c:val>
            <c:numRef>
              <c:f>List1!$B$2:$B$11</c:f>
              <c:numCache>
                <c:formatCode>General</c:formatCode>
                <c:ptCount val="10"/>
                <c:pt idx="1">
                  <c:v>2</c:v>
                </c:pt>
                <c:pt idx="2">
                  <c:v>3</c:v>
                </c:pt>
                <c:pt idx="3">
                  <c:v>3</c:v>
                </c:pt>
                <c:pt idx="4">
                  <c:v>5</c:v>
                </c:pt>
                <c:pt idx="5">
                  <c:v>3</c:v>
                </c:pt>
                <c:pt idx="6">
                  <c:v>3</c:v>
                </c:pt>
                <c:pt idx="7">
                  <c:v>8</c:v>
                </c:pt>
                <c:pt idx="8">
                  <c:v>6</c:v>
                </c:pt>
                <c:pt idx="9">
                  <c:v>1</c:v>
                </c:pt>
              </c:numCache>
            </c:numRef>
          </c:val>
          <c:extLst>
            <c:ext xmlns:c16="http://schemas.microsoft.com/office/drawing/2014/chart" uri="{C3380CC4-5D6E-409C-BE32-E72D297353CC}">
              <c16:uniqueId val="{00000009-21AC-4CF5-82C9-28B2D788C065}"/>
            </c:ext>
          </c:extLst>
        </c:ser>
        <c:ser>
          <c:idx val="1"/>
          <c:order val="1"/>
          <c:tx>
            <c:strRef>
              <c:f>List1!$C$1</c:f>
              <c:strCache>
                <c:ptCount val="1"/>
                <c:pt idx="0">
                  <c:v>ž</c:v>
                </c:pt>
              </c:strCache>
            </c:strRef>
          </c:tx>
          <c:spPr>
            <a:solidFill>
              <a:srgbClr val="FF99FF"/>
            </a:solidFill>
          </c:spPr>
          <c:invertIfNegative val="0"/>
          <c:dLbls>
            <c:spPr>
              <a:noFill/>
              <a:ln>
                <a:noFill/>
              </a:ln>
              <a:effectLst/>
            </c:spPr>
            <c:txPr>
              <a:bodyPr/>
              <a:lstStyle/>
              <a:p>
                <a:pPr>
                  <a:defRPr sz="600"/>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List1!$A$2:$A$11</c:f>
              <c:strCache>
                <c:ptCount val="10"/>
                <c:pt idx="0">
                  <c:v>do 29</c:v>
                </c:pt>
                <c:pt idx="1">
                  <c:v>30–34</c:v>
                </c:pt>
                <c:pt idx="2">
                  <c:v>35–39</c:v>
                </c:pt>
                <c:pt idx="3">
                  <c:v>40–44</c:v>
                </c:pt>
                <c:pt idx="4">
                  <c:v>45–49</c:v>
                </c:pt>
                <c:pt idx="5">
                  <c:v>50–54</c:v>
                </c:pt>
                <c:pt idx="6">
                  <c:v>55–59</c:v>
                </c:pt>
                <c:pt idx="7">
                  <c:v>60–64</c:v>
                </c:pt>
                <c:pt idx="8">
                  <c:v>65–69</c:v>
                </c:pt>
                <c:pt idx="9">
                  <c:v>70 a více</c:v>
                </c:pt>
              </c:strCache>
            </c:strRef>
          </c:cat>
          <c:val>
            <c:numRef>
              <c:f>List1!$C$2:$C$11</c:f>
              <c:numCache>
                <c:formatCode>General</c:formatCode>
                <c:ptCount val="10"/>
                <c:pt idx="0">
                  <c:v>2</c:v>
                </c:pt>
                <c:pt idx="1">
                  <c:v>6</c:v>
                </c:pt>
                <c:pt idx="2">
                  <c:v>19</c:v>
                </c:pt>
                <c:pt idx="3">
                  <c:v>12</c:v>
                </c:pt>
                <c:pt idx="4">
                  <c:v>16</c:v>
                </c:pt>
                <c:pt idx="5">
                  <c:v>17</c:v>
                </c:pt>
                <c:pt idx="6">
                  <c:v>21</c:v>
                </c:pt>
                <c:pt idx="7">
                  <c:v>28</c:v>
                </c:pt>
                <c:pt idx="8">
                  <c:v>16</c:v>
                </c:pt>
                <c:pt idx="9">
                  <c:v>12</c:v>
                </c:pt>
              </c:numCache>
            </c:numRef>
          </c:val>
          <c:extLst>
            <c:ext xmlns:c16="http://schemas.microsoft.com/office/drawing/2014/chart" uri="{C3380CC4-5D6E-409C-BE32-E72D297353CC}">
              <c16:uniqueId val="{0000000A-21AC-4CF5-82C9-28B2D788C065}"/>
            </c:ext>
          </c:extLst>
        </c:ser>
        <c:dLbls>
          <c:showLegendKey val="0"/>
          <c:showVal val="0"/>
          <c:showCatName val="0"/>
          <c:showSerName val="0"/>
          <c:showPercent val="0"/>
          <c:showBubbleSize val="0"/>
        </c:dLbls>
        <c:gapWidth val="20"/>
        <c:overlap val="100"/>
        <c:axId val="33762304"/>
        <c:axId val="33768192"/>
      </c:barChart>
      <c:catAx>
        <c:axId val="33762304"/>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cs-CZ"/>
          </a:p>
        </c:txPr>
        <c:crossAx val="33768192"/>
        <c:crosses val="autoZero"/>
        <c:auto val="1"/>
        <c:lblAlgn val="ctr"/>
        <c:lblOffset val="100"/>
        <c:noMultiLvlLbl val="0"/>
      </c:catAx>
      <c:valAx>
        <c:axId val="33768192"/>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spPr>
          <a:ln>
            <a:solidFill>
              <a:schemeClr val="tx1"/>
            </a:solidFill>
          </a:ln>
        </c:spPr>
        <c:crossAx val="33762304"/>
        <c:crosses val="autoZero"/>
        <c:crossBetween val="between"/>
      </c:valAx>
    </c:plotArea>
    <c:plotVisOnly val="1"/>
    <c:dispBlanksAs val="gap"/>
    <c:showDLblsOverMax val="0"/>
  </c:chart>
  <c:txPr>
    <a:bodyPr/>
    <a:lstStyle/>
    <a:p>
      <a:pPr>
        <a:defRPr sz="1200"/>
      </a:pPr>
      <a:endParaRPr lang="cs-CZ"/>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List1!$B$1</c:f>
              <c:strCache>
                <c:ptCount val="1"/>
                <c:pt idx="0">
                  <c:v>celkem</c:v>
                </c:pt>
              </c:strCache>
            </c:strRef>
          </c:tx>
          <c:spPr>
            <a:solidFill>
              <a:schemeClr val="bg1">
                <a:lumMod val="50000"/>
              </a:schemeClr>
            </a:solidFill>
            <a:ln>
              <a:noFill/>
            </a:ln>
          </c:spPr>
          <c:invertIfNegative val="0"/>
          <c:dPt>
            <c:idx val="6"/>
            <c:invertIfNegative val="0"/>
            <c:bubble3D val="0"/>
            <c:spPr>
              <a:solidFill>
                <a:sysClr val="window" lastClr="FFFFFF">
                  <a:lumMod val="50000"/>
                </a:sysClr>
              </a:solidFill>
              <a:ln>
                <a:noFill/>
              </a:ln>
            </c:spPr>
            <c:extLst>
              <c:ext xmlns:c16="http://schemas.microsoft.com/office/drawing/2014/chart" uri="{C3380CC4-5D6E-409C-BE32-E72D297353CC}">
                <c16:uniqueId val="{00000001-C8C2-440A-8FC7-0388E59A985D}"/>
              </c:ext>
            </c:extLst>
          </c:dPt>
          <c:dPt>
            <c:idx val="7"/>
            <c:invertIfNegative val="0"/>
            <c:bubble3D val="0"/>
            <c:spPr>
              <a:solidFill>
                <a:srgbClr val="FF9933"/>
              </a:solidFill>
              <a:ln>
                <a:noFill/>
              </a:ln>
            </c:spPr>
            <c:extLst>
              <c:ext xmlns:c16="http://schemas.microsoft.com/office/drawing/2014/chart" uri="{C3380CC4-5D6E-409C-BE32-E72D297353CC}">
                <c16:uniqueId val="{00000003-C8C2-440A-8FC7-0388E59A985D}"/>
              </c:ext>
            </c:extLst>
          </c:dPt>
          <c:dPt>
            <c:idx val="8"/>
            <c:invertIfNegative val="0"/>
            <c:bubble3D val="0"/>
            <c:spPr>
              <a:solidFill>
                <a:srgbClr val="FF6600"/>
              </a:solidFill>
              <a:ln>
                <a:noFill/>
              </a:ln>
            </c:spPr>
            <c:extLst>
              <c:ext xmlns:c16="http://schemas.microsoft.com/office/drawing/2014/chart" uri="{C3380CC4-5D6E-409C-BE32-E72D297353CC}">
                <c16:uniqueId val="{00000005-C8C2-440A-8FC7-0388E59A985D}"/>
              </c:ext>
            </c:extLst>
          </c:dPt>
          <c:dPt>
            <c:idx val="9"/>
            <c:invertIfNegative val="0"/>
            <c:bubble3D val="0"/>
            <c:spPr>
              <a:solidFill>
                <a:srgbClr val="FF0000"/>
              </a:solidFill>
              <a:ln>
                <a:noFill/>
              </a:ln>
            </c:spPr>
            <c:extLst>
              <c:ext xmlns:c16="http://schemas.microsoft.com/office/drawing/2014/chart" uri="{C3380CC4-5D6E-409C-BE32-E72D297353CC}">
                <c16:uniqueId val="{00000007-C8C2-440A-8FC7-0388E59A985D}"/>
              </c:ext>
            </c:extLst>
          </c:dPt>
          <c:dPt>
            <c:idx val="10"/>
            <c:invertIfNegative val="0"/>
            <c:bubble3D val="0"/>
            <c:spPr>
              <a:solidFill>
                <a:srgbClr val="FF0000"/>
              </a:solidFill>
              <a:ln>
                <a:noFill/>
              </a:ln>
            </c:spPr>
            <c:extLst>
              <c:ext xmlns:c16="http://schemas.microsoft.com/office/drawing/2014/chart" uri="{C3380CC4-5D6E-409C-BE32-E72D297353CC}">
                <c16:uniqueId val="{00000009-C8C2-440A-8FC7-0388E59A985D}"/>
              </c:ext>
            </c:extLst>
          </c:dPt>
          <c:dPt>
            <c:idx val="11"/>
            <c:invertIfNegative val="0"/>
            <c:bubble3D val="0"/>
            <c:spPr>
              <a:solidFill>
                <a:srgbClr val="FF0000"/>
              </a:solidFill>
              <a:ln>
                <a:noFill/>
              </a:ln>
            </c:spPr>
            <c:extLst>
              <c:ext xmlns:c16="http://schemas.microsoft.com/office/drawing/2014/chart" uri="{C3380CC4-5D6E-409C-BE32-E72D297353CC}">
                <c16:uniqueId val="{0000000B-C8C2-440A-8FC7-0388E59A985D}"/>
              </c:ext>
            </c:extLst>
          </c:dPt>
          <c:dPt>
            <c:idx val="12"/>
            <c:invertIfNegative val="0"/>
            <c:bubble3D val="0"/>
            <c:spPr>
              <a:solidFill>
                <a:srgbClr val="FF0000"/>
              </a:solidFill>
              <a:ln>
                <a:noFill/>
              </a:ln>
            </c:spPr>
            <c:extLst>
              <c:ext xmlns:c16="http://schemas.microsoft.com/office/drawing/2014/chart" uri="{C3380CC4-5D6E-409C-BE32-E72D297353CC}">
                <c16:uniqueId val="{0000000D-C8C2-440A-8FC7-0388E59A985D}"/>
              </c:ext>
            </c:extLst>
          </c:dPt>
          <c:dPt>
            <c:idx val="13"/>
            <c:invertIfNegative val="0"/>
            <c:bubble3D val="0"/>
            <c:spPr>
              <a:solidFill>
                <a:srgbClr val="FF0000"/>
              </a:solidFill>
              <a:ln>
                <a:noFill/>
              </a:ln>
            </c:spPr>
            <c:extLst>
              <c:ext xmlns:c16="http://schemas.microsoft.com/office/drawing/2014/chart" uri="{C3380CC4-5D6E-409C-BE32-E72D297353CC}">
                <c16:uniqueId val="{0000000F-C8C2-440A-8FC7-0388E59A985D}"/>
              </c:ext>
            </c:extLst>
          </c:dPt>
          <c:dPt>
            <c:idx val="14"/>
            <c:invertIfNegative val="0"/>
            <c:bubble3D val="0"/>
            <c:spPr>
              <a:solidFill>
                <a:srgbClr val="FF0000"/>
              </a:solidFill>
              <a:ln>
                <a:noFill/>
              </a:ln>
            </c:spPr>
            <c:extLst>
              <c:ext xmlns:c16="http://schemas.microsoft.com/office/drawing/2014/chart" uri="{C3380CC4-5D6E-409C-BE32-E72D297353CC}">
                <c16:uniqueId val="{00000011-C8C2-440A-8FC7-0388E59A985D}"/>
              </c:ext>
            </c:extLst>
          </c:dPt>
          <c:cat>
            <c:strRef>
              <c:f>List1!$A$2:$A$11</c:f>
              <c:strCache>
                <c:ptCount val="10"/>
                <c:pt idx="0">
                  <c:v>do 29</c:v>
                </c:pt>
                <c:pt idx="1">
                  <c:v>30–34</c:v>
                </c:pt>
                <c:pt idx="2">
                  <c:v>35–39</c:v>
                </c:pt>
                <c:pt idx="3">
                  <c:v>40–44</c:v>
                </c:pt>
                <c:pt idx="4">
                  <c:v>45–49</c:v>
                </c:pt>
                <c:pt idx="5">
                  <c:v>50–54</c:v>
                </c:pt>
                <c:pt idx="6">
                  <c:v>55–59</c:v>
                </c:pt>
                <c:pt idx="7">
                  <c:v>60–64</c:v>
                </c:pt>
                <c:pt idx="8">
                  <c:v>65–69</c:v>
                </c:pt>
                <c:pt idx="9">
                  <c:v>70 a více</c:v>
                </c:pt>
              </c:strCache>
            </c:strRef>
          </c:cat>
          <c:val>
            <c:numRef>
              <c:f>List1!$B$2:$B$11</c:f>
              <c:numCache>
                <c:formatCode>General</c:formatCode>
                <c:ptCount val="10"/>
                <c:pt idx="0">
                  <c:v>41</c:v>
                </c:pt>
                <c:pt idx="1">
                  <c:v>57</c:v>
                </c:pt>
                <c:pt idx="2">
                  <c:v>35</c:v>
                </c:pt>
                <c:pt idx="3">
                  <c:v>21</c:v>
                </c:pt>
                <c:pt idx="4">
                  <c:v>15</c:v>
                </c:pt>
                <c:pt idx="5">
                  <c:v>25</c:v>
                </c:pt>
                <c:pt idx="6">
                  <c:v>27</c:v>
                </c:pt>
                <c:pt idx="7">
                  <c:v>30</c:v>
                </c:pt>
                <c:pt idx="8">
                  <c:v>36</c:v>
                </c:pt>
                <c:pt idx="9">
                  <c:v>10</c:v>
                </c:pt>
              </c:numCache>
            </c:numRef>
          </c:val>
          <c:extLst>
            <c:ext xmlns:c16="http://schemas.microsoft.com/office/drawing/2014/chart" uri="{C3380CC4-5D6E-409C-BE32-E72D297353CC}">
              <c16:uniqueId val="{00000012-C8C2-440A-8FC7-0388E59A985D}"/>
            </c:ext>
          </c:extLst>
        </c:ser>
        <c:dLbls>
          <c:showLegendKey val="0"/>
          <c:showVal val="0"/>
          <c:showCatName val="0"/>
          <c:showSerName val="0"/>
          <c:showPercent val="0"/>
          <c:showBubbleSize val="0"/>
        </c:dLbls>
        <c:gapWidth val="20"/>
        <c:axId val="34688000"/>
        <c:axId val="34693888"/>
      </c:barChart>
      <c:catAx>
        <c:axId val="34688000"/>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cs-CZ"/>
          </a:p>
        </c:txPr>
        <c:crossAx val="34693888"/>
        <c:crosses val="autoZero"/>
        <c:auto val="1"/>
        <c:lblAlgn val="ctr"/>
        <c:lblOffset val="100"/>
        <c:tickLblSkip val="1"/>
        <c:noMultiLvlLbl val="0"/>
      </c:catAx>
      <c:valAx>
        <c:axId val="34693888"/>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spPr>
          <a:ln>
            <a:solidFill>
              <a:schemeClr val="tx1"/>
            </a:solidFill>
          </a:ln>
        </c:spPr>
        <c:crossAx val="34688000"/>
        <c:crosses val="autoZero"/>
        <c:crossBetween val="between"/>
      </c:valAx>
    </c:plotArea>
    <c:plotVisOnly val="1"/>
    <c:dispBlanksAs val="gap"/>
    <c:showDLblsOverMax val="0"/>
  </c:chart>
  <c:txPr>
    <a:bodyPr/>
    <a:lstStyle/>
    <a:p>
      <a:pPr>
        <a:defRPr sz="1200"/>
      </a:pPr>
      <a:endParaRPr lang="cs-CZ"/>
    </a:p>
  </c:txPr>
  <c:externalData r:id="rId2">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List1!$B$1</c:f>
              <c:strCache>
                <c:ptCount val="1"/>
                <c:pt idx="0">
                  <c:v>m</c:v>
                </c:pt>
              </c:strCache>
            </c:strRef>
          </c:tx>
          <c:spPr>
            <a:solidFill>
              <a:srgbClr val="00B0F0"/>
            </a:solidFill>
            <a:ln>
              <a:noFill/>
            </a:ln>
          </c:spPr>
          <c:invertIfNegative val="0"/>
          <c:dPt>
            <c:idx val="6"/>
            <c:invertIfNegative val="0"/>
            <c:bubble3D val="0"/>
            <c:extLst>
              <c:ext xmlns:c16="http://schemas.microsoft.com/office/drawing/2014/chart" uri="{C3380CC4-5D6E-409C-BE32-E72D297353CC}">
                <c16:uniqueId val="{00000001-7366-4DC8-9997-320DD5FDA822}"/>
              </c:ext>
            </c:extLst>
          </c:dPt>
          <c:dPt>
            <c:idx val="7"/>
            <c:invertIfNegative val="0"/>
            <c:bubble3D val="0"/>
            <c:extLst>
              <c:ext xmlns:c16="http://schemas.microsoft.com/office/drawing/2014/chart" uri="{C3380CC4-5D6E-409C-BE32-E72D297353CC}">
                <c16:uniqueId val="{00000001-58BA-4831-A4BA-68D075FF0D0A}"/>
              </c:ext>
            </c:extLst>
          </c:dPt>
          <c:dPt>
            <c:idx val="8"/>
            <c:invertIfNegative val="0"/>
            <c:bubble3D val="0"/>
            <c:extLst>
              <c:ext xmlns:c16="http://schemas.microsoft.com/office/drawing/2014/chart" uri="{C3380CC4-5D6E-409C-BE32-E72D297353CC}">
                <c16:uniqueId val="{00000001-5CA0-4D48-AFB6-EAAB08A1E6B2}"/>
              </c:ext>
            </c:extLst>
          </c:dPt>
          <c:dPt>
            <c:idx val="9"/>
            <c:invertIfNegative val="0"/>
            <c:bubble3D val="0"/>
            <c:extLst>
              <c:ext xmlns:c16="http://schemas.microsoft.com/office/drawing/2014/chart" uri="{C3380CC4-5D6E-409C-BE32-E72D297353CC}">
                <c16:uniqueId val="{00000003-5CA0-4D48-AFB6-EAAB08A1E6B2}"/>
              </c:ext>
            </c:extLst>
          </c:dPt>
          <c:dPt>
            <c:idx val="10"/>
            <c:invertIfNegative val="0"/>
            <c:bubble3D val="0"/>
            <c:extLst>
              <c:ext xmlns:c16="http://schemas.microsoft.com/office/drawing/2014/chart" uri="{C3380CC4-5D6E-409C-BE32-E72D297353CC}">
                <c16:uniqueId val="{00000005-5CA0-4D48-AFB6-EAAB08A1E6B2}"/>
              </c:ext>
            </c:extLst>
          </c:dPt>
          <c:dPt>
            <c:idx val="11"/>
            <c:invertIfNegative val="0"/>
            <c:bubble3D val="0"/>
            <c:extLst>
              <c:ext xmlns:c16="http://schemas.microsoft.com/office/drawing/2014/chart" uri="{C3380CC4-5D6E-409C-BE32-E72D297353CC}">
                <c16:uniqueId val="{00000007-5CA0-4D48-AFB6-EAAB08A1E6B2}"/>
              </c:ext>
            </c:extLst>
          </c:dPt>
          <c:dPt>
            <c:idx val="12"/>
            <c:invertIfNegative val="0"/>
            <c:bubble3D val="0"/>
            <c:extLst>
              <c:ext xmlns:c16="http://schemas.microsoft.com/office/drawing/2014/chart" uri="{C3380CC4-5D6E-409C-BE32-E72D297353CC}">
                <c16:uniqueId val="{00000009-5CA0-4D48-AFB6-EAAB08A1E6B2}"/>
              </c:ext>
            </c:extLst>
          </c:dPt>
          <c:dPt>
            <c:idx val="13"/>
            <c:invertIfNegative val="0"/>
            <c:bubble3D val="0"/>
            <c:extLst>
              <c:ext xmlns:c16="http://schemas.microsoft.com/office/drawing/2014/chart" uri="{C3380CC4-5D6E-409C-BE32-E72D297353CC}">
                <c16:uniqueId val="{0000000B-5CA0-4D48-AFB6-EAAB08A1E6B2}"/>
              </c:ext>
            </c:extLst>
          </c:dPt>
          <c:dPt>
            <c:idx val="14"/>
            <c:invertIfNegative val="0"/>
            <c:bubble3D val="0"/>
            <c:extLst>
              <c:ext xmlns:c16="http://schemas.microsoft.com/office/drawing/2014/chart" uri="{C3380CC4-5D6E-409C-BE32-E72D297353CC}">
                <c16:uniqueId val="{0000000D-5CA0-4D48-AFB6-EAAB08A1E6B2}"/>
              </c:ext>
            </c:extLst>
          </c:dPt>
          <c:dLbls>
            <c:spPr>
              <a:noFill/>
              <a:ln>
                <a:noFill/>
              </a:ln>
              <a:effectLst/>
            </c:spPr>
            <c:txPr>
              <a:bodyPr/>
              <a:lstStyle/>
              <a:p>
                <a:pPr>
                  <a:defRPr sz="600">
                    <a:solidFill>
                      <a:schemeClr val="bg1"/>
                    </a:solidFil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List1!$A$2:$A$11</c:f>
              <c:strCache>
                <c:ptCount val="10"/>
                <c:pt idx="0">
                  <c:v>do 29</c:v>
                </c:pt>
                <c:pt idx="1">
                  <c:v>30–34</c:v>
                </c:pt>
                <c:pt idx="2">
                  <c:v>35–39</c:v>
                </c:pt>
                <c:pt idx="3">
                  <c:v>40–44</c:v>
                </c:pt>
                <c:pt idx="4">
                  <c:v>45–49</c:v>
                </c:pt>
                <c:pt idx="5">
                  <c:v>50–54</c:v>
                </c:pt>
                <c:pt idx="6">
                  <c:v>55–59</c:v>
                </c:pt>
                <c:pt idx="7">
                  <c:v>60–64</c:v>
                </c:pt>
                <c:pt idx="8">
                  <c:v>65–69</c:v>
                </c:pt>
                <c:pt idx="9">
                  <c:v>70 a více</c:v>
                </c:pt>
              </c:strCache>
            </c:strRef>
          </c:cat>
          <c:val>
            <c:numRef>
              <c:f>List1!$B$2:$B$11</c:f>
              <c:numCache>
                <c:formatCode>General</c:formatCode>
                <c:ptCount val="10"/>
                <c:pt idx="0">
                  <c:v>13</c:v>
                </c:pt>
                <c:pt idx="1">
                  <c:v>22</c:v>
                </c:pt>
                <c:pt idx="2">
                  <c:v>11</c:v>
                </c:pt>
                <c:pt idx="3">
                  <c:v>11</c:v>
                </c:pt>
                <c:pt idx="4">
                  <c:v>6</c:v>
                </c:pt>
                <c:pt idx="5">
                  <c:v>6</c:v>
                </c:pt>
                <c:pt idx="6">
                  <c:v>10</c:v>
                </c:pt>
                <c:pt idx="7">
                  <c:v>11</c:v>
                </c:pt>
                <c:pt idx="8">
                  <c:v>12</c:v>
                </c:pt>
                <c:pt idx="9">
                  <c:v>4</c:v>
                </c:pt>
              </c:numCache>
            </c:numRef>
          </c:val>
          <c:extLst>
            <c:ext xmlns:c16="http://schemas.microsoft.com/office/drawing/2014/chart" uri="{C3380CC4-5D6E-409C-BE32-E72D297353CC}">
              <c16:uniqueId val="{00000000-D76E-43C7-B4D7-67F8EBE98011}"/>
            </c:ext>
          </c:extLst>
        </c:ser>
        <c:ser>
          <c:idx val="1"/>
          <c:order val="1"/>
          <c:tx>
            <c:strRef>
              <c:f>List1!$C$1</c:f>
              <c:strCache>
                <c:ptCount val="1"/>
                <c:pt idx="0">
                  <c:v>ž</c:v>
                </c:pt>
              </c:strCache>
            </c:strRef>
          </c:tx>
          <c:spPr>
            <a:solidFill>
              <a:srgbClr val="FF99FF"/>
            </a:solidFill>
          </c:spPr>
          <c:invertIfNegative val="0"/>
          <c:dLbls>
            <c:spPr>
              <a:noFill/>
              <a:ln>
                <a:noFill/>
              </a:ln>
              <a:effectLst/>
            </c:spPr>
            <c:txPr>
              <a:bodyPr/>
              <a:lstStyle/>
              <a:p>
                <a:pPr>
                  <a:defRPr sz="600"/>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List1!$A$2:$A$11</c:f>
              <c:strCache>
                <c:ptCount val="10"/>
                <c:pt idx="0">
                  <c:v>do 29</c:v>
                </c:pt>
                <c:pt idx="1">
                  <c:v>30–34</c:v>
                </c:pt>
                <c:pt idx="2">
                  <c:v>35–39</c:v>
                </c:pt>
                <c:pt idx="3">
                  <c:v>40–44</c:v>
                </c:pt>
                <c:pt idx="4">
                  <c:v>45–49</c:v>
                </c:pt>
                <c:pt idx="5">
                  <c:v>50–54</c:v>
                </c:pt>
                <c:pt idx="6">
                  <c:v>55–59</c:v>
                </c:pt>
                <c:pt idx="7">
                  <c:v>60–64</c:v>
                </c:pt>
                <c:pt idx="8">
                  <c:v>65–69</c:v>
                </c:pt>
                <c:pt idx="9">
                  <c:v>70 a více</c:v>
                </c:pt>
              </c:strCache>
            </c:strRef>
          </c:cat>
          <c:val>
            <c:numRef>
              <c:f>List1!$C$2:$C$11</c:f>
              <c:numCache>
                <c:formatCode>General</c:formatCode>
                <c:ptCount val="10"/>
                <c:pt idx="0">
                  <c:v>28</c:v>
                </c:pt>
                <c:pt idx="1">
                  <c:v>35</c:v>
                </c:pt>
                <c:pt idx="2">
                  <c:v>24</c:v>
                </c:pt>
                <c:pt idx="3">
                  <c:v>10</c:v>
                </c:pt>
                <c:pt idx="4">
                  <c:v>9</c:v>
                </c:pt>
                <c:pt idx="5">
                  <c:v>19</c:v>
                </c:pt>
                <c:pt idx="6">
                  <c:v>17</c:v>
                </c:pt>
                <c:pt idx="7">
                  <c:v>19</c:v>
                </c:pt>
                <c:pt idx="8">
                  <c:v>24</c:v>
                </c:pt>
                <c:pt idx="9">
                  <c:v>6</c:v>
                </c:pt>
              </c:numCache>
            </c:numRef>
          </c:val>
          <c:extLst>
            <c:ext xmlns:c16="http://schemas.microsoft.com/office/drawing/2014/chart" uri="{C3380CC4-5D6E-409C-BE32-E72D297353CC}">
              <c16:uniqueId val="{00000012-8CF5-45E9-AF15-9C8A1ED67994}"/>
            </c:ext>
          </c:extLst>
        </c:ser>
        <c:dLbls>
          <c:showLegendKey val="0"/>
          <c:showVal val="0"/>
          <c:showCatName val="0"/>
          <c:showSerName val="0"/>
          <c:showPercent val="0"/>
          <c:showBubbleSize val="0"/>
        </c:dLbls>
        <c:gapWidth val="20"/>
        <c:overlap val="100"/>
        <c:axId val="34778112"/>
        <c:axId val="34784000"/>
      </c:barChart>
      <c:catAx>
        <c:axId val="34778112"/>
        <c:scaling>
          <c:orientation val="minMax"/>
        </c:scaling>
        <c:delete val="0"/>
        <c:axPos val="b"/>
        <c:numFmt formatCode="General" sourceLinked="0"/>
        <c:majorTickMark val="out"/>
        <c:minorTickMark val="none"/>
        <c:tickLblPos val="nextTo"/>
        <c:spPr>
          <a:ln>
            <a:solidFill>
              <a:schemeClr val="tx1"/>
            </a:solidFill>
          </a:ln>
        </c:spPr>
        <c:txPr>
          <a:bodyPr rot="-2700000"/>
          <a:lstStyle/>
          <a:p>
            <a:pPr>
              <a:defRPr/>
            </a:pPr>
            <a:endParaRPr lang="cs-CZ"/>
          </a:p>
        </c:txPr>
        <c:crossAx val="34784000"/>
        <c:crosses val="autoZero"/>
        <c:auto val="1"/>
        <c:lblAlgn val="ctr"/>
        <c:lblOffset val="100"/>
        <c:noMultiLvlLbl val="0"/>
      </c:catAx>
      <c:valAx>
        <c:axId val="34784000"/>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spPr>
          <a:ln>
            <a:solidFill>
              <a:schemeClr val="tx1"/>
            </a:solidFill>
          </a:ln>
        </c:spPr>
        <c:crossAx val="34778112"/>
        <c:crosses val="autoZero"/>
        <c:crossBetween val="between"/>
      </c:valAx>
    </c:plotArea>
    <c:plotVisOnly val="1"/>
    <c:dispBlanksAs val="gap"/>
    <c:showDLblsOverMax val="0"/>
  </c:chart>
  <c:txPr>
    <a:bodyPr/>
    <a:lstStyle/>
    <a:p>
      <a:pPr>
        <a:defRPr sz="1200"/>
      </a:pPr>
      <a:endParaRPr lang="cs-CZ"/>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131074023507274"/>
          <c:y val="0.1557355691775468"/>
          <c:w val="0.61189273984018822"/>
          <c:h val="0.82154124498910663"/>
        </c:manualLayout>
      </c:layout>
      <c:barChart>
        <c:barDir val="bar"/>
        <c:grouping val="stacked"/>
        <c:varyColors val="0"/>
        <c:ser>
          <c:idx val="0"/>
          <c:order val="0"/>
          <c:tx>
            <c:strRef>
              <c:f>List1!$B$1</c:f>
              <c:strCache>
                <c:ptCount val="1"/>
                <c:pt idx="0">
                  <c:v>Muži</c:v>
                </c:pt>
              </c:strCache>
            </c:strRef>
          </c:tx>
          <c:spPr>
            <a:solidFill>
              <a:schemeClr val="accent1"/>
            </a:solidFill>
            <a:ln>
              <a:noFill/>
            </a:ln>
            <a:effectLst/>
          </c:spPr>
          <c:invertIfNegative val="0"/>
          <c:dLbls>
            <c:dLbl>
              <c:idx val="0"/>
              <c:layout>
                <c:manualLayout>
                  <c:x val="9.5054472949143605E-3"/>
                  <c:y val="3.233758939637078E-17"/>
                </c:manualLayout>
              </c:layout>
              <c:tx>
                <c:rich>
                  <a:bodyPr/>
                  <a:lstStyle/>
                  <a:p>
                    <a:fld id="{CB7AFAED-84A0-4CD0-B317-2DACED43BBED}" type="CELLRANGE">
                      <a:rPr lang="en-US"/>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534D-43D1-B9B5-7C09D4D6099E}"/>
                </c:ext>
              </c:extLst>
            </c:dLbl>
            <c:dLbl>
              <c:idx val="1"/>
              <c:tx>
                <c:rich>
                  <a:bodyPr/>
                  <a:lstStyle/>
                  <a:p>
                    <a:fld id="{D7B36CEE-C1D5-43FF-8743-6717ABB3E926}"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1-534D-43D1-B9B5-7C09D4D6099E}"/>
                </c:ext>
              </c:extLst>
            </c:dLbl>
            <c:dLbl>
              <c:idx val="2"/>
              <c:tx>
                <c:rich>
                  <a:bodyPr/>
                  <a:lstStyle/>
                  <a:p>
                    <a:fld id="{56767E82-4886-46E3-9A06-278ED95FB5AB}"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2-534D-43D1-B9B5-7C09D4D6099E}"/>
                </c:ext>
              </c:extLst>
            </c:dLbl>
            <c:dLbl>
              <c:idx val="3"/>
              <c:tx>
                <c:rich>
                  <a:bodyPr/>
                  <a:lstStyle/>
                  <a:p>
                    <a:fld id="{B47A1E97-6565-41D5-9DB0-37B40465987A}"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534D-43D1-B9B5-7C09D4D6099E}"/>
                </c:ext>
              </c:extLst>
            </c:dLbl>
            <c:dLbl>
              <c:idx val="4"/>
              <c:tx>
                <c:rich>
                  <a:bodyPr/>
                  <a:lstStyle/>
                  <a:p>
                    <a:fld id="{0D13DE30-38DF-4FB7-911F-61EAA23C180A}"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534D-43D1-B9B5-7C09D4D6099E}"/>
                </c:ext>
              </c:extLst>
            </c:dLbl>
            <c:dLbl>
              <c:idx val="5"/>
              <c:tx>
                <c:rich>
                  <a:bodyPr/>
                  <a:lstStyle/>
                  <a:p>
                    <a:fld id="{4E858BEB-92A8-4738-8483-3B29603E491D}"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5-534D-43D1-B9B5-7C09D4D6099E}"/>
                </c:ext>
              </c:extLst>
            </c:dLbl>
            <c:dLbl>
              <c:idx val="6"/>
              <c:tx>
                <c:rich>
                  <a:bodyPr/>
                  <a:lstStyle/>
                  <a:p>
                    <a:fld id="{A214BC82-9CE5-4824-B5DE-0E53EA377801}"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6-534D-43D1-B9B5-7C09D4D6099E}"/>
                </c:ext>
              </c:extLst>
            </c:dLbl>
            <c:dLbl>
              <c:idx val="7"/>
              <c:tx>
                <c:rich>
                  <a:bodyPr/>
                  <a:lstStyle/>
                  <a:p>
                    <a:fld id="{FEF2EE2D-C88C-4CB6-B2EF-237B51DF3ED8}"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7-534D-43D1-B9B5-7C09D4D6099E}"/>
                </c:ext>
              </c:extLst>
            </c:dLbl>
            <c:dLbl>
              <c:idx val="8"/>
              <c:tx>
                <c:rich>
                  <a:bodyPr/>
                  <a:lstStyle/>
                  <a:p>
                    <a:fld id="{67F02518-5472-4125-A373-4C88C821DF69}"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534D-43D1-B9B5-7C09D4D6099E}"/>
                </c:ext>
              </c:extLst>
            </c:dLbl>
            <c:numFmt formatCode="0.0&quot; &quot;%"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#,##0</c:formatCode>
                <c:ptCount val="9"/>
                <c:pt idx="0">
                  <c:v>41</c:v>
                </c:pt>
                <c:pt idx="1">
                  <c:v>41</c:v>
                </c:pt>
                <c:pt idx="2">
                  <c:v>41</c:v>
                </c:pt>
                <c:pt idx="3">
                  <c:v>35</c:v>
                </c:pt>
                <c:pt idx="4">
                  <c:v>43</c:v>
                </c:pt>
                <c:pt idx="5">
                  <c:v>30</c:v>
                </c:pt>
                <c:pt idx="6">
                  <c:v>28</c:v>
                </c:pt>
                <c:pt idx="7">
                  <c:v>37</c:v>
                </c:pt>
                <c:pt idx="8">
                  <c:v>34</c:v>
                </c:pt>
              </c:numCache>
            </c:numRef>
          </c:val>
          <c:extLst>
            <c:ext xmlns:c15="http://schemas.microsoft.com/office/drawing/2012/chart" uri="{02D57815-91ED-43cb-92C2-25804820EDAC}">
              <c15:datalabelsRange>
                <c15:f>List1!$E$2:$E$10</c15:f>
                <c15:dlblRangeCache>
                  <c:ptCount val="9"/>
                  <c:pt idx="0">
                    <c:v>56,9%</c:v>
                  </c:pt>
                  <c:pt idx="1">
                    <c:v>55,4%</c:v>
                  </c:pt>
                  <c:pt idx="2">
                    <c:v>51,9%</c:v>
                  </c:pt>
                  <c:pt idx="3">
                    <c:v>47,3%</c:v>
                  </c:pt>
                  <c:pt idx="4">
                    <c:v>56,6%</c:v>
                  </c:pt>
                  <c:pt idx="5">
                    <c:v>50,0%</c:v>
                  </c:pt>
                  <c:pt idx="6">
                    <c:v>45,2%</c:v>
                  </c:pt>
                  <c:pt idx="7">
                    <c:v>57,8%</c:v>
                  </c:pt>
                  <c:pt idx="8">
                    <c:v>58,6%</c:v>
                  </c:pt>
                </c15:dlblRangeCache>
              </c15:datalabelsRange>
            </c:ext>
            <c:ext xmlns:c16="http://schemas.microsoft.com/office/drawing/2014/chart" uri="{C3380CC4-5D6E-409C-BE32-E72D297353CC}">
              <c16:uniqueId val="{00000009-534D-43D1-B9B5-7C09D4D6099E}"/>
            </c:ext>
          </c:extLst>
        </c:ser>
        <c:ser>
          <c:idx val="1"/>
          <c:order val="1"/>
          <c:tx>
            <c:strRef>
              <c:f>List1!$C$1</c:f>
              <c:strCache>
                <c:ptCount val="1"/>
                <c:pt idx="0">
                  <c:v>Ženy</c:v>
                </c:pt>
              </c:strCache>
            </c:strRef>
          </c:tx>
          <c:spPr>
            <a:solidFill>
              <a:schemeClr val="accent3"/>
            </a:solidFill>
            <a:ln>
              <a:noFill/>
            </a:ln>
            <a:effectLst/>
          </c:spPr>
          <c:invertIfNegative val="0"/>
          <c:dLbls>
            <c:dLbl>
              <c:idx val="0"/>
              <c:tx>
                <c:rich>
                  <a:bodyPr/>
                  <a:lstStyle/>
                  <a:p>
                    <a:fld id="{BD1C7137-5771-4E32-BCCA-1F08377253BF}" type="CELLRANGE">
                      <a:rPr lang="en-US"/>
                      <a:pPr/>
                      <a:t>[OBLAST BUNĚK]</a:t>
                    </a:fld>
                    <a:endParaRPr lang="cs-CZ"/>
                  </a:p>
                </c:rich>
              </c:tx>
              <c:dLblPos val="ct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534D-43D1-B9B5-7C09D4D6099E}"/>
                </c:ext>
              </c:extLst>
            </c:dLbl>
            <c:dLbl>
              <c:idx val="1"/>
              <c:tx>
                <c:rich>
                  <a:bodyPr/>
                  <a:lstStyle/>
                  <a:p>
                    <a:fld id="{DFB357CB-659F-491D-8E2E-5251EA6BFAB9}" type="CELLRANGE">
                      <a:rPr lang="cs-CZ"/>
                      <a:pPr/>
                      <a:t>[OBLAST BUNĚK]</a:t>
                    </a:fld>
                    <a:endParaRPr lang="cs-CZ"/>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B-534D-43D1-B9B5-7C09D4D6099E}"/>
                </c:ext>
              </c:extLst>
            </c:dLbl>
            <c:dLbl>
              <c:idx val="2"/>
              <c:tx>
                <c:rich>
                  <a:bodyPr/>
                  <a:lstStyle/>
                  <a:p>
                    <a:fld id="{2B8DC87F-48F4-4ADC-B3A8-C5F3696D9AB5}" type="CELLRANGE">
                      <a:rPr lang="cs-CZ"/>
                      <a:pPr/>
                      <a:t>[OBLAST BUNĚK]</a:t>
                    </a:fld>
                    <a:endParaRPr lang="cs-CZ"/>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C-534D-43D1-B9B5-7C09D4D6099E}"/>
                </c:ext>
              </c:extLst>
            </c:dLbl>
            <c:dLbl>
              <c:idx val="3"/>
              <c:tx>
                <c:rich>
                  <a:bodyPr/>
                  <a:lstStyle/>
                  <a:p>
                    <a:fld id="{10E5FD34-BB58-41CD-8505-24564CF34D5C}" type="CELLRANGE">
                      <a:rPr lang="cs-CZ"/>
                      <a:pPr/>
                      <a:t>[OBLAST BUNĚK]</a:t>
                    </a:fld>
                    <a:endParaRPr lang="cs-CZ"/>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D-534D-43D1-B9B5-7C09D4D6099E}"/>
                </c:ext>
              </c:extLst>
            </c:dLbl>
            <c:dLbl>
              <c:idx val="4"/>
              <c:tx>
                <c:rich>
                  <a:bodyPr/>
                  <a:lstStyle/>
                  <a:p>
                    <a:fld id="{D1DCFDDF-7EBA-420A-B7CD-7A9FD69F0F76}" type="CELLRANGE">
                      <a:rPr lang="cs-CZ"/>
                      <a:pPr/>
                      <a:t>[OBLAST BUNĚK]</a:t>
                    </a:fld>
                    <a:endParaRPr lang="cs-CZ"/>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E-534D-43D1-B9B5-7C09D4D6099E}"/>
                </c:ext>
              </c:extLst>
            </c:dLbl>
            <c:dLbl>
              <c:idx val="5"/>
              <c:tx>
                <c:rich>
                  <a:bodyPr/>
                  <a:lstStyle/>
                  <a:p>
                    <a:fld id="{91A278CD-1B30-43AD-BF00-0D7EB0B9F453}" type="CELLRANGE">
                      <a:rPr lang="cs-CZ"/>
                      <a:pPr/>
                      <a:t>[OBLAST BUNĚK]</a:t>
                    </a:fld>
                    <a:endParaRPr lang="cs-CZ"/>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F-534D-43D1-B9B5-7C09D4D6099E}"/>
                </c:ext>
              </c:extLst>
            </c:dLbl>
            <c:dLbl>
              <c:idx val="6"/>
              <c:tx>
                <c:rich>
                  <a:bodyPr/>
                  <a:lstStyle/>
                  <a:p>
                    <a:fld id="{10564194-DB60-4C36-8F81-427A06079B60}" type="CELLRANGE">
                      <a:rPr lang="cs-CZ"/>
                      <a:pPr/>
                      <a:t>[OBLAST BUNĚK]</a:t>
                    </a:fld>
                    <a:endParaRPr lang="cs-CZ"/>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0-534D-43D1-B9B5-7C09D4D6099E}"/>
                </c:ext>
              </c:extLst>
            </c:dLbl>
            <c:dLbl>
              <c:idx val="7"/>
              <c:tx>
                <c:rich>
                  <a:bodyPr/>
                  <a:lstStyle/>
                  <a:p>
                    <a:fld id="{0268CFB0-53DD-4BC4-A750-DF3DBDFFB0CC}" type="CELLRANGE">
                      <a:rPr lang="cs-CZ"/>
                      <a:pPr/>
                      <a:t>[OBLAST BUNĚK]</a:t>
                    </a:fld>
                    <a:endParaRPr lang="cs-CZ"/>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1-534D-43D1-B9B5-7C09D4D6099E}"/>
                </c:ext>
              </c:extLst>
            </c:dLbl>
            <c:dLbl>
              <c:idx val="8"/>
              <c:tx>
                <c:rich>
                  <a:bodyPr/>
                  <a:lstStyle/>
                  <a:p>
                    <a:fld id="{641553CF-AB8A-4BDA-ADB6-C8B3ADF08B44}" type="CELLRANGE">
                      <a:rPr lang="cs-CZ"/>
                      <a:pPr/>
                      <a:t>[OBLAST BUNĚK]</a:t>
                    </a:fld>
                    <a:endParaRPr lang="cs-CZ"/>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2-534D-43D1-B9B5-7C09D4D6099E}"/>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000000"/>
                    </a:solidFill>
                    <a:latin typeface="+mn-lt"/>
                    <a:ea typeface="+mn-ea"/>
                    <a:cs typeface="+mn-cs"/>
                  </a:defRPr>
                </a:pPr>
                <a:endParaRPr lang="cs-CZ"/>
              </a:p>
            </c:txPr>
            <c:dLblPos val="ct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List1!$C$2:$C$10</c:f>
              <c:numCache>
                <c:formatCode>#,##0</c:formatCode>
                <c:ptCount val="9"/>
                <c:pt idx="0">
                  <c:v>31</c:v>
                </c:pt>
                <c:pt idx="1">
                  <c:v>33</c:v>
                </c:pt>
                <c:pt idx="2">
                  <c:v>38</c:v>
                </c:pt>
                <c:pt idx="3">
                  <c:v>39</c:v>
                </c:pt>
                <c:pt idx="4">
                  <c:v>33</c:v>
                </c:pt>
                <c:pt idx="5">
                  <c:v>30</c:v>
                </c:pt>
                <c:pt idx="6">
                  <c:v>34</c:v>
                </c:pt>
                <c:pt idx="7">
                  <c:v>27</c:v>
                </c:pt>
                <c:pt idx="8">
                  <c:v>24</c:v>
                </c:pt>
              </c:numCache>
            </c:numRef>
          </c:val>
          <c:extLst>
            <c:ext xmlns:c15="http://schemas.microsoft.com/office/drawing/2012/chart" uri="{02D57815-91ED-43cb-92C2-25804820EDAC}">
              <c15:datalabelsRange>
                <c15:f>List1!$F$2:$F$10</c15:f>
                <c15:dlblRangeCache>
                  <c:ptCount val="9"/>
                  <c:pt idx="0">
                    <c:v>43,1%</c:v>
                  </c:pt>
                  <c:pt idx="1">
                    <c:v>44,6%</c:v>
                  </c:pt>
                  <c:pt idx="2">
                    <c:v>48,1%</c:v>
                  </c:pt>
                  <c:pt idx="3">
                    <c:v>52,7%</c:v>
                  </c:pt>
                  <c:pt idx="4">
                    <c:v>43,4%</c:v>
                  </c:pt>
                  <c:pt idx="5">
                    <c:v>50,0%</c:v>
                  </c:pt>
                  <c:pt idx="6">
                    <c:v>54,8%</c:v>
                  </c:pt>
                  <c:pt idx="7">
                    <c:v>42,2%</c:v>
                  </c:pt>
                  <c:pt idx="8">
                    <c:v>41,4%</c:v>
                  </c:pt>
                </c15:dlblRangeCache>
              </c15:datalabelsRange>
            </c:ext>
            <c:ext xmlns:c16="http://schemas.microsoft.com/office/drawing/2014/chart" uri="{C3380CC4-5D6E-409C-BE32-E72D297353CC}">
              <c16:uniqueId val="{00000013-534D-43D1-B9B5-7C09D4D6099E}"/>
            </c:ext>
          </c:extLst>
        </c:ser>
        <c:dLbls>
          <c:showLegendKey val="0"/>
          <c:showVal val="1"/>
          <c:showCatName val="0"/>
          <c:showSerName val="0"/>
          <c:showPercent val="0"/>
          <c:showBubbleSize val="0"/>
        </c:dLbls>
        <c:gapWidth val="50"/>
        <c:overlap val="100"/>
        <c:axId val="846523848"/>
        <c:axId val="846515616"/>
      </c:barChart>
      <c:catAx>
        <c:axId val="84652384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846515616"/>
        <c:crosses val="autoZero"/>
        <c:auto val="1"/>
        <c:lblAlgn val="ctr"/>
        <c:lblOffset val="100"/>
        <c:noMultiLvlLbl val="0"/>
      </c:catAx>
      <c:valAx>
        <c:axId val="846515616"/>
        <c:scaling>
          <c:orientation val="minMax"/>
        </c:scaling>
        <c:delete val="0"/>
        <c:axPos val="t"/>
        <c:title>
          <c:tx>
            <c:rich>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cs-CZ" sz="1400" b="1" i="0" baseline="0" dirty="0">
                    <a:effectLst/>
                  </a:rPr>
                  <a:t>Počet pacientů s 30denní hospitalizační mortalitou</a:t>
                </a:r>
                <a:endParaRPr lang="cs-CZ" sz="1400" dirty="0">
                  <a:effectLst/>
                </a:endParaRPr>
              </a:p>
            </c:rich>
          </c:tx>
          <c:layout>
            <c:manualLayout>
              <c:xMode val="edge"/>
              <c:yMode val="edge"/>
              <c:x val="0.29313550714991216"/>
              <c:y val="2.7354939208239729E-2"/>
            </c:manualLayout>
          </c:layout>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8465238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stomatolog</c:v>
                </c:pt>
              </c:strCache>
            </c:strRef>
          </c:tx>
          <c:spPr>
            <a:solidFill>
              <a:srgbClr val="006699"/>
            </a:solidFill>
            <a:ln>
              <a:solidFill>
                <a:schemeClr val="tx1"/>
              </a:solidFill>
            </a:ln>
            <a:effectLst/>
          </c:spPr>
          <c:invertIfNegative val="0"/>
          <c:dPt>
            <c:idx val="0"/>
            <c:invertIfNegative val="0"/>
            <c:bubble3D val="0"/>
            <c:extLst>
              <c:ext xmlns:c16="http://schemas.microsoft.com/office/drawing/2014/chart" uri="{C3380CC4-5D6E-409C-BE32-E72D297353CC}">
                <c16:uniqueId val="{00000000-776F-4328-AA00-398E8D97BED8}"/>
              </c:ext>
            </c:extLst>
          </c:dPt>
          <c:dPt>
            <c:idx val="3"/>
            <c:invertIfNegative val="0"/>
            <c:bubble3D val="0"/>
            <c:extLst>
              <c:ext xmlns:c16="http://schemas.microsoft.com/office/drawing/2014/chart" uri="{C3380CC4-5D6E-409C-BE32-E72D297353CC}">
                <c16:uniqueId val="{00000001-776F-4328-AA00-398E8D97BED8}"/>
              </c:ext>
            </c:extLst>
          </c:dPt>
          <c:dPt>
            <c:idx val="5"/>
            <c:invertIfNegative val="0"/>
            <c:bubble3D val="0"/>
            <c:extLst>
              <c:ext xmlns:c16="http://schemas.microsoft.com/office/drawing/2014/chart" uri="{C3380CC4-5D6E-409C-BE32-E72D297353CC}">
                <c16:uniqueId val="{00000002-776F-4328-AA00-398E8D97BED8}"/>
              </c:ext>
            </c:extLst>
          </c:dPt>
          <c:dPt>
            <c:idx val="7"/>
            <c:invertIfNegative val="0"/>
            <c:bubble3D val="0"/>
            <c:extLst>
              <c:ext xmlns:c16="http://schemas.microsoft.com/office/drawing/2014/chart" uri="{C3380CC4-5D6E-409C-BE32-E72D297353CC}">
                <c16:uniqueId val="{00000003-776F-4328-AA00-398E8D97BED8}"/>
              </c:ext>
            </c:extLst>
          </c:dPt>
          <c:dPt>
            <c:idx val="8"/>
            <c:invertIfNegative val="0"/>
            <c:bubble3D val="0"/>
            <c:spPr>
              <a:solidFill>
                <a:srgbClr val="DAE3F3"/>
              </a:solidFill>
              <a:ln>
                <a:solidFill>
                  <a:schemeClr val="tx1"/>
                </a:solidFill>
              </a:ln>
              <a:effectLst/>
            </c:spPr>
            <c:extLst>
              <c:ext xmlns:c16="http://schemas.microsoft.com/office/drawing/2014/chart" uri="{C3380CC4-5D6E-409C-BE32-E72D297353CC}">
                <c16:uniqueId val="{00000004-776F-4328-AA00-398E8D97BED8}"/>
              </c:ext>
            </c:extLst>
          </c:dPt>
          <c:dPt>
            <c:idx val="9"/>
            <c:invertIfNegative val="0"/>
            <c:bubble3D val="0"/>
            <c:spPr>
              <a:solidFill>
                <a:srgbClr val="C5E0B4"/>
              </a:solidFill>
              <a:ln>
                <a:solidFill>
                  <a:schemeClr val="tx1"/>
                </a:solidFill>
              </a:ln>
              <a:effectLst/>
            </c:spPr>
            <c:extLst>
              <c:ext xmlns:c16="http://schemas.microsoft.com/office/drawing/2014/chart" uri="{C3380CC4-5D6E-409C-BE32-E72D297353CC}">
                <c16:uniqueId val="{00000006-776F-4328-AA00-398E8D97BED8}"/>
              </c:ext>
            </c:extLst>
          </c:dPt>
          <c:dPt>
            <c:idx val="10"/>
            <c:invertIfNegative val="0"/>
            <c:bubble3D val="0"/>
            <c:extLst>
              <c:ext xmlns:c16="http://schemas.microsoft.com/office/drawing/2014/chart" uri="{C3380CC4-5D6E-409C-BE32-E72D297353CC}">
                <c16:uniqueId val="{00000007-776F-4328-AA00-398E8D97BED8}"/>
              </c:ext>
            </c:extLst>
          </c:dPt>
          <c:dPt>
            <c:idx val="11"/>
            <c:invertIfNegative val="0"/>
            <c:bubble3D val="0"/>
            <c:extLst>
              <c:ext xmlns:c16="http://schemas.microsoft.com/office/drawing/2014/chart" uri="{C3380CC4-5D6E-409C-BE32-E72D297353CC}">
                <c16:uniqueId val="{00000008-776F-4328-AA00-398E8D97BED8}"/>
              </c:ext>
            </c:extLst>
          </c:dPt>
          <c:dPt>
            <c:idx val="12"/>
            <c:invertIfNegative val="0"/>
            <c:bubble3D val="0"/>
            <c:extLst>
              <c:ext xmlns:c16="http://schemas.microsoft.com/office/drawing/2014/chart" uri="{C3380CC4-5D6E-409C-BE32-E72D297353CC}">
                <c16:uniqueId val="{00000009-776F-4328-AA00-398E8D97BED8}"/>
              </c:ext>
            </c:extLst>
          </c:dPt>
          <c:dPt>
            <c:idx val="13"/>
            <c:invertIfNegative val="0"/>
            <c:bubble3D val="0"/>
            <c:extLst>
              <c:ext xmlns:c16="http://schemas.microsoft.com/office/drawing/2014/chart" uri="{C3380CC4-5D6E-409C-BE32-E72D297353CC}">
                <c16:uniqueId val="{0000000B-776F-4328-AA00-398E8D97BED8}"/>
              </c:ext>
            </c:extLst>
          </c:dPt>
          <c:dPt>
            <c:idx val="14"/>
            <c:invertIfNegative val="0"/>
            <c:bubble3D val="0"/>
            <c:extLst>
              <c:ext xmlns:c16="http://schemas.microsoft.com/office/drawing/2014/chart" uri="{C3380CC4-5D6E-409C-BE32-E72D297353CC}">
                <c16:uniqueId val="{0000000C-776F-4328-AA00-398E8D97BED8}"/>
              </c:ext>
            </c:extLst>
          </c:dPt>
          <c:dPt>
            <c:idx val="15"/>
            <c:invertIfNegative val="0"/>
            <c:bubble3D val="0"/>
            <c:spPr>
              <a:solidFill>
                <a:srgbClr val="FBE5D6"/>
              </a:solidFill>
              <a:ln>
                <a:solidFill>
                  <a:schemeClr val="tx1"/>
                </a:solidFill>
              </a:ln>
              <a:effectLst/>
            </c:spPr>
            <c:extLst>
              <c:ext xmlns:c16="http://schemas.microsoft.com/office/drawing/2014/chart" uri="{C3380CC4-5D6E-409C-BE32-E72D297353CC}">
                <c16:uniqueId val="{0000000D-776F-4328-AA00-398E8D97BED8}"/>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STC</c:v>
                </c:pt>
                <c:pt idx="1">
                  <c:v>ULK</c:v>
                </c:pt>
                <c:pt idx="2">
                  <c:v>PAK</c:v>
                </c:pt>
                <c:pt idx="3">
                  <c:v>KVK</c:v>
                </c:pt>
                <c:pt idx="4">
                  <c:v>VYS</c:v>
                </c:pt>
                <c:pt idx="5">
                  <c:v>MSK</c:v>
                </c:pt>
                <c:pt idx="6">
                  <c:v>LBK</c:v>
                </c:pt>
                <c:pt idx="7">
                  <c:v>JHC</c:v>
                </c:pt>
                <c:pt idx="8">
                  <c:v>ČR</c:v>
                </c:pt>
                <c:pt idx="9">
                  <c:v>HKK</c:v>
                </c:pt>
                <c:pt idx="10">
                  <c:v>JMK</c:v>
                </c:pt>
                <c:pt idx="11">
                  <c:v>PLK</c:v>
                </c:pt>
                <c:pt idx="12">
                  <c:v>OLK</c:v>
                </c:pt>
                <c:pt idx="13">
                  <c:v>ZLK</c:v>
                </c:pt>
                <c:pt idx="14">
                  <c:v>PHA</c:v>
                </c:pt>
              </c:strCache>
            </c:strRef>
          </c:cat>
          <c:val>
            <c:numRef>
              <c:f>Sheet1!$B$2:$B$16</c:f>
              <c:numCache>
                <c:formatCode>#,##0</c:formatCode>
                <c:ptCount val="15"/>
                <c:pt idx="0">
                  <c:v>2318.5655877342415</c:v>
                </c:pt>
                <c:pt idx="1">
                  <c:v>2266.7955801104972</c:v>
                </c:pt>
                <c:pt idx="2">
                  <c:v>2136.3168724279835</c:v>
                </c:pt>
                <c:pt idx="3">
                  <c:v>2022.5000000000009</c:v>
                </c:pt>
                <c:pt idx="4">
                  <c:v>1942.8206106870225</c:v>
                </c:pt>
                <c:pt idx="5">
                  <c:v>1887.6896551724137</c:v>
                </c:pt>
                <c:pt idx="6">
                  <c:v>1824.8264462809916</c:v>
                </c:pt>
                <c:pt idx="7">
                  <c:v>1820.7642045454556</c:v>
                </c:pt>
                <c:pt idx="8">
                  <c:v>1759.6340453717501</c:v>
                </c:pt>
                <c:pt idx="9">
                  <c:v>1742.6835443037978</c:v>
                </c:pt>
                <c:pt idx="10">
                  <c:v>1699.7546628407474</c:v>
                </c:pt>
                <c:pt idx="11">
                  <c:v>1693.6075581395353</c:v>
                </c:pt>
                <c:pt idx="12">
                  <c:v>1638.7227979274608</c:v>
                </c:pt>
                <c:pt idx="13">
                  <c:v>1588.1743869209809</c:v>
                </c:pt>
                <c:pt idx="14">
                  <c:v>1186.084776663628</c:v>
                </c:pt>
              </c:numCache>
            </c:numRef>
          </c:val>
          <c:extLst>
            <c:ext xmlns:c16="http://schemas.microsoft.com/office/drawing/2014/chart" uri="{C3380CC4-5D6E-409C-BE32-E72D297353CC}">
              <c16:uniqueId val="{0000000E-776F-4328-AA00-398E8D97BED8}"/>
            </c:ext>
          </c:extLst>
        </c:ser>
        <c:dLbls>
          <c:showLegendKey val="0"/>
          <c:showVal val="1"/>
          <c:showCatName val="0"/>
          <c:showSerName val="0"/>
          <c:showPercent val="0"/>
          <c:showBubbleSize val="0"/>
        </c:dLbls>
        <c:gapWidth val="50"/>
        <c:axId val="329505792"/>
        <c:axId val="329494032"/>
      </c:barChart>
      <c:catAx>
        <c:axId val="32950579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29494032"/>
        <c:crosses val="autoZero"/>
        <c:auto val="1"/>
        <c:lblAlgn val="ctr"/>
        <c:lblOffset val="100"/>
        <c:noMultiLvlLbl val="0"/>
      </c:catAx>
      <c:valAx>
        <c:axId val="329494032"/>
        <c:scaling>
          <c:orientation val="minMax"/>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295057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608695652173914E-2"/>
          <c:y val="5.7342657342657345E-2"/>
          <c:w val="0.91861144866381528"/>
          <c:h val="0.94405594405594406"/>
        </c:manualLayout>
      </c:layout>
      <c:barChart>
        <c:barDir val="bar"/>
        <c:grouping val="clustered"/>
        <c:varyColors val="0"/>
        <c:ser>
          <c:idx val="1"/>
          <c:order val="0"/>
          <c:tx>
            <c:strRef>
              <c:f>Sheet1!$B$1</c:f>
              <c:strCache>
                <c:ptCount val="1"/>
                <c:pt idx="0">
                  <c:v>Průměr</c:v>
                </c:pt>
              </c:strCache>
            </c:strRef>
          </c:tx>
          <c:spPr>
            <a:solidFill>
              <a:schemeClr val="bg1">
                <a:lumMod val="75000"/>
              </a:schemeClr>
            </a:solidFill>
            <a:ln w="25417">
              <a:noFill/>
            </a:ln>
          </c:spPr>
          <c:invertIfNegative val="0"/>
          <c:dPt>
            <c:idx val="11"/>
            <c:invertIfNegative val="0"/>
            <c:bubble3D val="0"/>
            <c:extLst>
              <c:ext xmlns:c16="http://schemas.microsoft.com/office/drawing/2014/chart" uri="{C3380CC4-5D6E-409C-BE32-E72D297353CC}">
                <c16:uniqueId val="{00000000-15DC-478A-93C1-161FCA12FB23}"/>
              </c:ext>
            </c:extLst>
          </c:dPt>
          <c:dPt>
            <c:idx val="12"/>
            <c:invertIfNegative val="0"/>
            <c:bubble3D val="0"/>
            <c:spPr>
              <a:solidFill>
                <a:srgbClr val="FFCC99"/>
              </a:solidFill>
              <a:ln w="25417">
                <a:noFill/>
              </a:ln>
            </c:spPr>
            <c:extLst>
              <c:ext xmlns:c16="http://schemas.microsoft.com/office/drawing/2014/chart" uri="{C3380CC4-5D6E-409C-BE32-E72D297353CC}">
                <c16:uniqueId val="{00000002-15DC-478A-93C1-161FCA12FB23}"/>
              </c:ext>
            </c:extLst>
          </c:dPt>
          <c:dLbls>
            <c:numFmt formatCode="0" sourceLinked="0"/>
            <c:spPr>
              <a:noFill/>
              <a:ln w="25417">
                <a:noFill/>
              </a:ln>
            </c:spPr>
            <c:txPr>
              <a:bodyPr/>
              <a:lstStyle/>
              <a:p>
                <a:pPr>
                  <a:defRPr sz="801" b="0" i="0" u="none" strike="noStrike" baseline="0">
                    <a:solidFill>
                      <a:schemeClr val="tx1"/>
                    </a:solidFill>
                    <a:latin typeface="Arial"/>
                    <a:ea typeface="Arial"/>
                    <a:cs typeface="Aria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Sheet1!$A$2:$A$24</c:f>
              <c:strCache>
                <c:ptCount val="23"/>
                <c:pt idx="0">
                  <c:v>Lékaři v nemocnici AP - klinická a radiační onkologie</c:v>
                </c:pt>
                <c:pt idx="1">
                  <c:v>Dětský lékař specialista - v nemocnici AP</c:v>
                </c:pt>
                <c:pt idx="2">
                  <c:v>Lékaři v nemocnici AP - kardiologie</c:v>
                </c:pt>
                <c:pt idx="3">
                  <c:v>Lékaři v nemocnici AP - neurologie</c:v>
                </c:pt>
                <c:pt idx="4">
                  <c:v>Lékaři v nemocnici AP - anesteziologie a intenzívní medicína</c:v>
                </c:pt>
                <c:pt idx="5">
                  <c:v>Lékaři v nemocnici AP - ostatní obory vnitřního lékařství</c:v>
                </c:pt>
                <c:pt idx="6">
                  <c:v>Lékaři v nemocnici AP - radiologie a zobrazovací metody</c:v>
                </c:pt>
                <c:pt idx="7">
                  <c:v>Lékaři v nemocnici AP - chirurgické obory</c:v>
                </c:pt>
                <c:pt idx="8">
                  <c:v>Lékaři v nemocnici AP - gynekologie a porodnictví, neonatologie</c:v>
                </c:pt>
                <c:pt idx="9">
                  <c:v>Lékaři v nemocnici AP - ostatní jiné obory</c:v>
                </c:pt>
                <c:pt idx="10">
                  <c:v>Psychiatr, dětský psychiatr </c:v>
                </c:pt>
                <c:pt idx="11">
                  <c:v>Lékař záchranné služby (urgentní medicína) </c:v>
                </c:pt>
                <c:pt idx="12">
                  <c:v>LÉKAŘI CELKEM</c:v>
                </c:pt>
                <c:pt idx="13">
                  <c:v>Ostatní lékaři </c:v>
                </c:pt>
                <c:pt idx="14">
                  <c:v>Ambulantní lékaři - jiný ambulantní lékař - specialista</c:v>
                </c:pt>
                <c:pt idx="15">
                  <c:v>Lékaři v nemocnici následné péče nebo v jiném lůžkovém zařízení </c:v>
                </c:pt>
                <c:pt idx="16">
                  <c:v>Ambulantní lékaři - všeobecný praktický lékař</c:v>
                </c:pt>
                <c:pt idx="17">
                  <c:v>Ambulantní lékaři - ambulantní gynekolog</c:v>
                </c:pt>
                <c:pt idx="18">
                  <c:v>Ambulantní lékaři - ambulantní lékař - chirurgické obory</c:v>
                </c:pt>
                <c:pt idx="19">
                  <c:v>Dětský lékař specialista - v jiném lůžkovém zařízení nebo v ambulanci</c:v>
                </c:pt>
                <c:pt idx="20">
                  <c:v>Ambulantní lékaři - praktický lékař pro děti a dorost</c:v>
                </c:pt>
                <c:pt idx="21">
                  <c:v>Ambulantní lékaři - ambulantní lékař - obory vnitřního lékařství</c:v>
                </c:pt>
                <c:pt idx="22">
                  <c:v>Lékaři v nemocnici AP - traumatologie</c:v>
                </c:pt>
              </c:strCache>
            </c:strRef>
          </c:cat>
          <c:val>
            <c:numRef>
              <c:f>Sheet1!$B$2:$B$24</c:f>
              <c:numCache>
                <c:formatCode>General</c:formatCode>
                <c:ptCount val="23"/>
                <c:pt idx="0">
                  <c:v>39.92</c:v>
                </c:pt>
                <c:pt idx="1">
                  <c:v>40.04</c:v>
                </c:pt>
                <c:pt idx="2">
                  <c:v>41.4</c:v>
                </c:pt>
                <c:pt idx="3">
                  <c:v>42.63</c:v>
                </c:pt>
                <c:pt idx="4">
                  <c:v>42.64</c:v>
                </c:pt>
                <c:pt idx="5">
                  <c:v>42.74</c:v>
                </c:pt>
                <c:pt idx="6">
                  <c:v>42.9</c:v>
                </c:pt>
                <c:pt idx="7">
                  <c:v>44.36</c:v>
                </c:pt>
                <c:pt idx="8">
                  <c:v>44.38</c:v>
                </c:pt>
                <c:pt idx="9">
                  <c:v>45.59</c:v>
                </c:pt>
                <c:pt idx="10">
                  <c:v>46.8</c:v>
                </c:pt>
                <c:pt idx="11">
                  <c:v>47.26</c:v>
                </c:pt>
                <c:pt idx="12">
                  <c:v>48.25</c:v>
                </c:pt>
                <c:pt idx="13">
                  <c:v>50.2</c:v>
                </c:pt>
                <c:pt idx="14">
                  <c:v>52.37</c:v>
                </c:pt>
                <c:pt idx="15">
                  <c:v>54.42</c:v>
                </c:pt>
                <c:pt idx="16">
                  <c:v>54.45</c:v>
                </c:pt>
                <c:pt idx="17">
                  <c:v>54.6</c:v>
                </c:pt>
                <c:pt idx="18">
                  <c:v>54.8</c:v>
                </c:pt>
                <c:pt idx="19">
                  <c:v>56.11</c:v>
                </c:pt>
                <c:pt idx="20">
                  <c:v>56.33</c:v>
                </c:pt>
                <c:pt idx="21">
                  <c:v>56.52</c:v>
                </c:pt>
              </c:numCache>
            </c:numRef>
          </c:val>
          <c:extLst>
            <c:ext xmlns:c16="http://schemas.microsoft.com/office/drawing/2014/chart" uri="{C3380CC4-5D6E-409C-BE32-E72D297353CC}">
              <c16:uniqueId val="{00000003-15DC-478A-93C1-161FCA12FB23}"/>
            </c:ext>
          </c:extLst>
        </c:ser>
        <c:ser>
          <c:idx val="2"/>
          <c:order val="1"/>
          <c:tx>
            <c:strRef>
              <c:f>Sheet1!$C$1</c:f>
              <c:strCache>
                <c:ptCount val="1"/>
                <c:pt idx="0">
                  <c:v>Medián</c:v>
                </c:pt>
              </c:strCache>
            </c:strRef>
          </c:tx>
          <c:spPr>
            <a:solidFill>
              <a:srgbClr val="969696"/>
            </a:solidFill>
            <a:ln w="25417">
              <a:noFill/>
            </a:ln>
          </c:spPr>
          <c:invertIfNegative val="0"/>
          <c:dPt>
            <c:idx val="11"/>
            <c:invertIfNegative val="0"/>
            <c:bubble3D val="0"/>
            <c:spPr>
              <a:solidFill>
                <a:schemeClr val="bg1">
                  <a:lumMod val="65000"/>
                </a:schemeClr>
              </a:solidFill>
              <a:ln w="25417">
                <a:noFill/>
              </a:ln>
            </c:spPr>
            <c:extLst>
              <c:ext xmlns:c16="http://schemas.microsoft.com/office/drawing/2014/chart" uri="{C3380CC4-5D6E-409C-BE32-E72D297353CC}">
                <c16:uniqueId val="{00000005-15DC-478A-93C1-161FCA12FB23}"/>
              </c:ext>
            </c:extLst>
          </c:dPt>
          <c:dPt>
            <c:idx val="12"/>
            <c:invertIfNegative val="0"/>
            <c:bubble3D val="0"/>
            <c:spPr>
              <a:solidFill>
                <a:srgbClr val="FF9933"/>
              </a:solidFill>
              <a:ln w="25417">
                <a:noFill/>
              </a:ln>
            </c:spPr>
            <c:extLst>
              <c:ext xmlns:c16="http://schemas.microsoft.com/office/drawing/2014/chart" uri="{C3380CC4-5D6E-409C-BE32-E72D297353CC}">
                <c16:uniqueId val="{00000007-15DC-478A-93C1-161FCA12FB23}"/>
              </c:ext>
            </c:extLst>
          </c:dPt>
          <c:dLbls>
            <c:spPr>
              <a:noFill/>
              <a:ln w="25417">
                <a:noFill/>
              </a:ln>
            </c:spPr>
            <c:txPr>
              <a:bodyPr/>
              <a:lstStyle/>
              <a:p>
                <a:pPr>
                  <a:defRPr sz="801" b="0" i="0" u="none" strike="noStrike" baseline="0">
                    <a:solidFill>
                      <a:schemeClr val="tx1"/>
                    </a:solidFill>
                    <a:latin typeface="Arial"/>
                    <a:ea typeface="Arial"/>
                    <a:cs typeface="Aria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Sheet1!$A$2:$A$24</c:f>
              <c:strCache>
                <c:ptCount val="23"/>
                <c:pt idx="0">
                  <c:v>Lékaři v nemocnici AP - klinická a radiační onkologie</c:v>
                </c:pt>
                <c:pt idx="1">
                  <c:v>Dětský lékař specialista - v nemocnici AP</c:v>
                </c:pt>
                <c:pt idx="2">
                  <c:v>Lékaři v nemocnici AP - kardiologie</c:v>
                </c:pt>
                <c:pt idx="3">
                  <c:v>Lékaři v nemocnici AP - neurologie</c:v>
                </c:pt>
                <c:pt idx="4">
                  <c:v>Lékaři v nemocnici AP - anesteziologie a intenzívní medicína</c:v>
                </c:pt>
                <c:pt idx="5">
                  <c:v>Lékaři v nemocnici AP - ostatní obory vnitřního lékařství</c:v>
                </c:pt>
                <c:pt idx="6">
                  <c:v>Lékaři v nemocnici AP - radiologie a zobrazovací metody</c:v>
                </c:pt>
                <c:pt idx="7">
                  <c:v>Lékaři v nemocnici AP - chirurgické obory</c:v>
                </c:pt>
                <c:pt idx="8">
                  <c:v>Lékaři v nemocnici AP - gynekologie a porodnictví, neonatologie</c:v>
                </c:pt>
                <c:pt idx="9">
                  <c:v>Lékaři v nemocnici AP - ostatní jiné obory</c:v>
                </c:pt>
                <c:pt idx="10">
                  <c:v>Psychiatr, dětský psychiatr </c:v>
                </c:pt>
                <c:pt idx="11">
                  <c:v>Lékař záchranné služby (urgentní medicína) </c:v>
                </c:pt>
                <c:pt idx="12">
                  <c:v>LÉKAŘI CELKEM</c:v>
                </c:pt>
                <c:pt idx="13">
                  <c:v>Ostatní lékaři </c:v>
                </c:pt>
                <c:pt idx="14">
                  <c:v>Ambulantní lékaři - jiný ambulantní lékař - specialista</c:v>
                </c:pt>
                <c:pt idx="15">
                  <c:v>Lékaři v nemocnici následné péče nebo v jiném lůžkovém zařízení </c:v>
                </c:pt>
                <c:pt idx="16">
                  <c:v>Ambulantní lékaři - všeobecný praktický lékař</c:v>
                </c:pt>
                <c:pt idx="17">
                  <c:v>Ambulantní lékaři - ambulantní gynekolog</c:v>
                </c:pt>
                <c:pt idx="18">
                  <c:v>Ambulantní lékaři - ambulantní lékař - chirurgické obory</c:v>
                </c:pt>
                <c:pt idx="19">
                  <c:v>Dětský lékař specialista - v jiném lůžkovém zařízení nebo v ambulanci</c:v>
                </c:pt>
                <c:pt idx="20">
                  <c:v>Ambulantní lékaři - praktický lékař pro děti a dorost</c:v>
                </c:pt>
                <c:pt idx="21">
                  <c:v>Ambulantní lékaři - ambulantní lékař - obory vnitřního lékařství</c:v>
                </c:pt>
                <c:pt idx="22">
                  <c:v>Lékaři v nemocnici AP - traumatologie</c:v>
                </c:pt>
              </c:strCache>
            </c:strRef>
          </c:cat>
          <c:val>
            <c:numRef>
              <c:f>Sheet1!$C$2:$C$24</c:f>
              <c:numCache>
                <c:formatCode>General</c:formatCode>
                <c:ptCount val="23"/>
                <c:pt idx="0">
                  <c:v>38</c:v>
                </c:pt>
                <c:pt idx="1">
                  <c:v>38</c:v>
                </c:pt>
                <c:pt idx="2">
                  <c:v>39</c:v>
                </c:pt>
                <c:pt idx="3">
                  <c:v>42</c:v>
                </c:pt>
                <c:pt idx="4">
                  <c:v>42</c:v>
                </c:pt>
                <c:pt idx="5">
                  <c:v>40.5</c:v>
                </c:pt>
                <c:pt idx="6">
                  <c:v>42</c:v>
                </c:pt>
                <c:pt idx="7">
                  <c:v>43</c:v>
                </c:pt>
                <c:pt idx="8">
                  <c:v>43</c:v>
                </c:pt>
                <c:pt idx="9">
                  <c:v>42</c:v>
                </c:pt>
                <c:pt idx="10">
                  <c:v>46</c:v>
                </c:pt>
                <c:pt idx="11">
                  <c:v>48</c:v>
                </c:pt>
                <c:pt idx="12">
                  <c:v>48</c:v>
                </c:pt>
                <c:pt idx="13">
                  <c:v>48</c:v>
                </c:pt>
                <c:pt idx="14">
                  <c:v>52</c:v>
                </c:pt>
                <c:pt idx="15">
                  <c:v>54.5</c:v>
                </c:pt>
                <c:pt idx="16">
                  <c:v>56</c:v>
                </c:pt>
                <c:pt idx="17">
                  <c:v>55</c:v>
                </c:pt>
                <c:pt idx="18">
                  <c:v>54</c:v>
                </c:pt>
                <c:pt idx="19">
                  <c:v>57</c:v>
                </c:pt>
                <c:pt idx="20">
                  <c:v>58</c:v>
                </c:pt>
                <c:pt idx="21">
                  <c:v>57</c:v>
                </c:pt>
              </c:numCache>
            </c:numRef>
          </c:val>
          <c:extLst>
            <c:ext xmlns:c16="http://schemas.microsoft.com/office/drawing/2014/chart" uri="{C3380CC4-5D6E-409C-BE32-E72D297353CC}">
              <c16:uniqueId val="{00000008-15DC-478A-93C1-161FCA12FB23}"/>
            </c:ext>
          </c:extLst>
        </c:ser>
        <c:dLbls>
          <c:showLegendKey val="0"/>
          <c:showVal val="0"/>
          <c:showCatName val="0"/>
          <c:showSerName val="0"/>
          <c:showPercent val="0"/>
          <c:showBubbleSize val="0"/>
        </c:dLbls>
        <c:gapWidth val="60"/>
        <c:axId val="35061760"/>
        <c:axId val="35063296"/>
      </c:barChart>
      <c:catAx>
        <c:axId val="35061760"/>
        <c:scaling>
          <c:orientation val="maxMin"/>
        </c:scaling>
        <c:delete val="0"/>
        <c:axPos val="l"/>
        <c:numFmt formatCode="General" sourceLinked="0"/>
        <c:majorTickMark val="out"/>
        <c:minorTickMark val="none"/>
        <c:tickLblPos val="none"/>
        <c:spPr>
          <a:ln w="3177">
            <a:solidFill>
              <a:schemeClr val="tx1"/>
            </a:solidFill>
            <a:prstDash val="solid"/>
          </a:ln>
        </c:spPr>
        <c:crossAx val="35063296"/>
        <c:crosses val="autoZero"/>
        <c:auto val="1"/>
        <c:lblAlgn val="ctr"/>
        <c:lblOffset val="100"/>
        <c:tickLblSkip val="1"/>
        <c:tickMarkSkip val="1"/>
        <c:noMultiLvlLbl val="0"/>
      </c:catAx>
      <c:valAx>
        <c:axId val="35063296"/>
        <c:scaling>
          <c:orientation val="minMax"/>
          <c:max val="60"/>
          <c:min val="30"/>
        </c:scaling>
        <c:delete val="0"/>
        <c:axPos val="t"/>
        <c:majorGridlines>
          <c:spPr>
            <a:ln w="12708">
              <a:solidFill>
                <a:srgbClr val="C0C0C0"/>
              </a:solidFill>
              <a:prstDash val="solid"/>
            </a:ln>
          </c:spPr>
        </c:majorGridlines>
        <c:numFmt formatCode="General" sourceLinked="0"/>
        <c:majorTickMark val="out"/>
        <c:minorTickMark val="none"/>
        <c:tickLblPos val="nextTo"/>
        <c:spPr>
          <a:ln w="3177">
            <a:solidFill>
              <a:schemeClr val="tx1"/>
            </a:solidFill>
            <a:prstDash val="solid"/>
          </a:ln>
        </c:spPr>
        <c:txPr>
          <a:bodyPr rot="0" vert="horz"/>
          <a:lstStyle/>
          <a:p>
            <a:pPr>
              <a:defRPr sz="1001" b="1" i="0" u="none" strike="noStrike" baseline="0">
                <a:solidFill>
                  <a:schemeClr val="tx1"/>
                </a:solidFill>
                <a:latin typeface="Arial"/>
                <a:ea typeface="Arial"/>
                <a:cs typeface="Arial"/>
              </a:defRPr>
            </a:pPr>
            <a:endParaRPr lang="cs-CZ"/>
          </a:p>
        </c:txPr>
        <c:crossAx val="35061760"/>
        <c:crosses val="autoZero"/>
        <c:crossBetween val="between"/>
      </c:valAx>
      <c:spPr>
        <a:noFill/>
        <a:ln w="25417">
          <a:noFill/>
        </a:ln>
      </c:spPr>
    </c:plotArea>
    <c:plotVisOnly val="1"/>
    <c:dispBlanksAs val="gap"/>
    <c:showDLblsOverMax val="0"/>
  </c:chart>
  <c:spPr>
    <a:noFill/>
    <a:ln>
      <a:noFill/>
    </a:ln>
  </c:spPr>
  <c:txPr>
    <a:bodyPr/>
    <a:lstStyle/>
    <a:p>
      <a:pPr>
        <a:defRPr sz="801" b="0" i="0" u="none" strike="noStrike" baseline="0">
          <a:solidFill>
            <a:schemeClr val="tx1"/>
          </a:solidFill>
          <a:latin typeface="Arial"/>
          <a:ea typeface="Arial"/>
          <a:cs typeface="Arial"/>
        </a:defRPr>
      </a:pPr>
      <a:endParaRPr lang="cs-CZ"/>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7724957555178265E-2"/>
          <c:y val="5.7342657342657345E-2"/>
          <c:w val="0.8743633276740238"/>
          <c:h val="0.94405594405594406"/>
        </c:manualLayout>
      </c:layout>
      <c:barChart>
        <c:barDir val="bar"/>
        <c:grouping val="percentStacked"/>
        <c:varyColors val="0"/>
        <c:ser>
          <c:idx val="1"/>
          <c:order val="0"/>
          <c:tx>
            <c:strRef>
              <c:f>Sheet1!$B$1</c:f>
              <c:strCache>
                <c:ptCount val="1"/>
                <c:pt idx="0">
                  <c:v>0 – 29 let</c:v>
                </c:pt>
              </c:strCache>
            </c:strRef>
          </c:tx>
          <c:spPr>
            <a:solidFill>
              <a:srgbClr val="99CC00"/>
            </a:solidFill>
            <a:ln w="25456">
              <a:noFill/>
            </a:ln>
          </c:spPr>
          <c:invertIfNegative val="0"/>
          <c:dLbls>
            <c:numFmt formatCode="0" sourceLinked="0"/>
            <c:spPr>
              <a:noFill/>
              <a:ln w="25456">
                <a:noFill/>
              </a:ln>
            </c:spPr>
            <c:txPr>
              <a:bodyPr/>
              <a:lstStyle/>
              <a:p>
                <a:pPr>
                  <a:defRPr sz="802" b="0" i="0" u="none" strike="noStrike" baseline="0">
                    <a:solidFill>
                      <a:schemeClr val="tx1"/>
                    </a:solidFill>
                    <a:latin typeface="Arial"/>
                    <a:ea typeface="Arial"/>
                    <a:cs typeface="Aria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Sheet1!$A$2:$A$24</c:f>
              <c:strCache>
                <c:ptCount val="23"/>
                <c:pt idx="0">
                  <c:v>Ostatní lékaři </c:v>
                </c:pt>
                <c:pt idx="1">
                  <c:v>Lékaři v nemocnici AP - kardiologie</c:v>
                </c:pt>
                <c:pt idx="2">
                  <c:v>Dětský lékař specialista - v nemocnici AP</c:v>
                </c:pt>
                <c:pt idx="3">
                  <c:v>Lékaři v nemocnici AP - klinická a radiační onkologie</c:v>
                </c:pt>
                <c:pt idx="4">
                  <c:v>Lékaři v nemocnici AP - anesteziologie a intenzívní medicína</c:v>
                </c:pt>
                <c:pt idx="5">
                  <c:v>Lékaři v nemocnici AP - neurologie</c:v>
                </c:pt>
                <c:pt idx="6">
                  <c:v>Lékaři v nemocnici AP - radiologie a zobrazovací metody</c:v>
                </c:pt>
                <c:pt idx="7">
                  <c:v>Lékař záchranné služby (urgentní medicína) </c:v>
                </c:pt>
                <c:pt idx="8">
                  <c:v>Lékaři v nemocnici AP - ostatní obory vnitřního lékařství</c:v>
                </c:pt>
                <c:pt idx="9">
                  <c:v>Dětský lékař specialista - v jiném lůžkovém zařízení nebo v ambulanci</c:v>
                </c:pt>
                <c:pt idx="10">
                  <c:v>Lékaři v nemocnici AP - chirurgické obory</c:v>
                </c:pt>
                <c:pt idx="11">
                  <c:v>Lékaři v nemocnici AP - gynekologie a porodnictví, neonatologie</c:v>
                </c:pt>
                <c:pt idx="12">
                  <c:v>Psychiatr, dětský psychiatr </c:v>
                </c:pt>
                <c:pt idx="13">
                  <c:v>LÉKAŘI CELKEM</c:v>
                </c:pt>
                <c:pt idx="14">
                  <c:v>Lékaři v nemocnici AP - ostatní jiné obory</c:v>
                </c:pt>
                <c:pt idx="15">
                  <c:v>Ambulantní lékaři - jiný ambulantní lékař - specialista</c:v>
                </c:pt>
                <c:pt idx="16">
                  <c:v>Ambulantní lékaři - všeobecný praktický lékař</c:v>
                </c:pt>
                <c:pt idx="17">
                  <c:v>Ambulantní lékaři - ambulantní lékař - chirurgické obory</c:v>
                </c:pt>
                <c:pt idx="18">
                  <c:v>Lékaři v nemocnici následné péče nebo v jiném lůžkovém zařízení </c:v>
                </c:pt>
                <c:pt idx="19">
                  <c:v>Ambulantní lékaři - ambulantní gynekolog</c:v>
                </c:pt>
                <c:pt idx="20">
                  <c:v>Ambulantní lékaři - praktický lékař pro děti a dorost</c:v>
                </c:pt>
                <c:pt idx="21">
                  <c:v>Ambulantní lékaři - ambulantní lékař - obory vnitřního lékařství</c:v>
                </c:pt>
                <c:pt idx="22">
                  <c:v>Lékaři v nemocnici AP - traumatologie</c:v>
                </c:pt>
              </c:strCache>
            </c:strRef>
          </c:cat>
          <c:val>
            <c:numRef>
              <c:f>Sheet1!$B$2:$B$24</c:f>
              <c:numCache>
                <c:formatCode>General</c:formatCode>
                <c:ptCount val="23"/>
                <c:pt idx="2">
                  <c:v>19.222554463904313</c:v>
                </c:pt>
                <c:pt idx="3">
                  <c:v>14.634146341463413</c:v>
                </c:pt>
                <c:pt idx="4">
                  <c:v>12.714558169103624</c:v>
                </c:pt>
                <c:pt idx="5">
                  <c:v>9.8554533508541411</c:v>
                </c:pt>
                <c:pt idx="6">
                  <c:v>5.532503457814661</c:v>
                </c:pt>
                <c:pt idx="8">
                  <c:v>15.209817893903404</c:v>
                </c:pt>
                <c:pt idx="10">
                  <c:v>9.8955132145052236</c:v>
                </c:pt>
                <c:pt idx="11">
                  <c:v>19.600980049002448</c:v>
                </c:pt>
                <c:pt idx="12">
                  <c:v>7.798791187365957</c:v>
                </c:pt>
                <c:pt idx="13">
                  <c:v>7.1958576051779941</c:v>
                </c:pt>
                <c:pt idx="14">
                  <c:v>15.780923648178231</c:v>
                </c:pt>
                <c:pt idx="15">
                  <c:v>1.2406178276781838</c:v>
                </c:pt>
                <c:pt idx="16">
                  <c:v>0.68140778849102246</c:v>
                </c:pt>
              </c:numCache>
            </c:numRef>
          </c:val>
          <c:extLst>
            <c:ext xmlns:c16="http://schemas.microsoft.com/office/drawing/2014/chart" uri="{C3380CC4-5D6E-409C-BE32-E72D297353CC}">
              <c16:uniqueId val="{00000000-EDD1-44B9-9508-3D1F0F45DCBB}"/>
            </c:ext>
          </c:extLst>
        </c:ser>
        <c:ser>
          <c:idx val="2"/>
          <c:order val="1"/>
          <c:tx>
            <c:strRef>
              <c:f>Sheet1!$C$1</c:f>
              <c:strCache>
                <c:ptCount val="1"/>
                <c:pt idx="0">
                  <c:v>30 – 59 let</c:v>
                </c:pt>
              </c:strCache>
            </c:strRef>
          </c:tx>
          <c:spPr>
            <a:solidFill>
              <a:srgbClr val="969696"/>
            </a:solidFill>
            <a:ln w="25456">
              <a:noFill/>
            </a:ln>
          </c:spPr>
          <c:invertIfNegative val="0"/>
          <c:dLbls>
            <c:numFmt formatCode="0" sourceLinked="0"/>
            <c:spPr>
              <a:noFill/>
              <a:ln w="25456">
                <a:noFill/>
              </a:ln>
            </c:spPr>
            <c:txPr>
              <a:bodyPr/>
              <a:lstStyle/>
              <a:p>
                <a:pPr>
                  <a:defRPr sz="802" b="0" i="0" u="none" strike="noStrike" baseline="0">
                    <a:solidFill>
                      <a:srgbClr val="FFFFFF"/>
                    </a:solidFill>
                    <a:latin typeface="Arial"/>
                    <a:ea typeface="Arial"/>
                    <a:cs typeface="Aria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Sheet1!$A$2:$A$24</c:f>
              <c:strCache>
                <c:ptCount val="23"/>
                <c:pt idx="0">
                  <c:v>Ostatní lékaři </c:v>
                </c:pt>
                <c:pt idx="1">
                  <c:v>Lékaři v nemocnici AP - kardiologie</c:v>
                </c:pt>
                <c:pt idx="2">
                  <c:v>Dětský lékař specialista - v nemocnici AP</c:v>
                </c:pt>
                <c:pt idx="3">
                  <c:v>Lékaři v nemocnici AP - klinická a radiační onkologie</c:v>
                </c:pt>
                <c:pt idx="4">
                  <c:v>Lékaři v nemocnici AP - anesteziologie a intenzívní medicína</c:v>
                </c:pt>
                <c:pt idx="5">
                  <c:v>Lékaři v nemocnici AP - neurologie</c:v>
                </c:pt>
                <c:pt idx="6">
                  <c:v>Lékaři v nemocnici AP - radiologie a zobrazovací metody</c:v>
                </c:pt>
                <c:pt idx="7">
                  <c:v>Lékař záchranné služby (urgentní medicína) </c:v>
                </c:pt>
                <c:pt idx="8">
                  <c:v>Lékaři v nemocnici AP - ostatní obory vnitřního lékařství</c:v>
                </c:pt>
                <c:pt idx="9">
                  <c:v>Dětský lékař specialista - v jiném lůžkovém zařízení nebo v ambulanci</c:v>
                </c:pt>
                <c:pt idx="10">
                  <c:v>Lékaři v nemocnici AP - chirurgické obory</c:v>
                </c:pt>
                <c:pt idx="11">
                  <c:v>Lékaři v nemocnici AP - gynekologie a porodnictví, neonatologie</c:v>
                </c:pt>
                <c:pt idx="12">
                  <c:v>Psychiatr, dětský psychiatr </c:v>
                </c:pt>
                <c:pt idx="13">
                  <c:v>LÉKAŘI CELKEM</c:v>
                </c:pt>
                <c:pt idx="14">
                  <c:v>Lékaři v nemocnici AP - ostatní jiné obory</c:v>
                </c:pt>
                <c:pt idx="15">
                  <c:v>Ambulantní lékaři - jiný ambulantní lékař - specialista</c:v>
                </c:pt>
                <c:pt idx="16">
                  <c:v>Ambulantní lékaři - všeobecný praktický lékař</c:v>
                </c:pt>
                <c:pt idx="17">
                  <c:v>Ambulantní lékaři - ambulantní lékař - chirurgické obory</c:v>
                </c:pt>
                <c:pt idx="18">
                  <c:v>Lékaři v nemocnici následné péče nebo v jiném lůžkovém zařízení </c:v>
                </c:pt>
                <c:pt idx="19">
                  <c:v>Ambulantní lékaři - ambulantní gynekolog</c:v>
                </c:pt>
                <c:pt idx="20">
                  <c:v>Ambulantní lékaři - praktický lékař pro děti a dorost</c:v>
                </c:pt>
                <c:pt idx="21">
                  <c:v>Ambulantní lékaři - ambulantní lékař - obory vnitřního lékařství</c:v>
                </c:pt>
                <c:pt idx="22">
                  <c:v>Lékaři v nemocnici AP - traumatologie</c:v>
                </c:pt>
              </c:strCache>
            </c:strRef>
          </c:cat>
          <c:val>
            <c:numRef>
              <c:f>Sheet1!$C$2:$C$24</c:f>
              <c:numCache>
                <c:formatCode>General</c:formatCode>
                <c:ptCount val="23"/>
                <c:pt idx="0">
                  <c:v>100</c:v>
                </c:pt>
                <c:pt idx="1">
                  <c:v>99.488054607508531</c:v>
                </c:pt>
                <c:pt idx="2">
                  <c:v>75.081873843086996</c:v>
                </c:pt>
                <c:pt idx="3">
                  <c:v>79.626972740315637</c:v>
                </c:pt>
                <c:pt idx="4">
                  <c:v>81.246026700572145</c:v>
                </c:pt>
                <c:pt idx="5">
                  <c:v>82.588699080157681</c:v>
                </c:pt>
                <c:pt idx="6">
                  <c:v>86.514522821576762</c:v>
                </c:pt>
                <c:pt idx="7">
                  <c:v>91.437745272921873</c:v>
                </c:pt>
                <c:pt idx="8">
                  <c:v>73.147268408551056</c:v>
                </c:pt>
                <c:pt idx="9">
                  <c:v>88.028169014084511</c:v>
                </c:pt>
                <c:pt idx="10">
                  <c:v>77.955337021102238</c:v>
                </c:pt>
                <c:pt idx="11">
                  <c:v>66.503325166258307</c:v>
                </c:pt>
                <c:pt idx="12">
                  <c:v>73.386625073113677</c:v>
                </c:pt>
                <c:pt idx="13">
                  <c:v>71.784077669902913</c:v>
                </c:pt>
                <c:pt idx="14">
                  <c:v>62.729171501508461</c:v>
                </c:pt>
                <c:pt idx="15">
                  <c:v>73.475590844240429</c:v>
                </c:pt>
                <c:pt idx="16">
                  <c:v>68.733603625089444</c:v>
                </c:pt>
                <c:pt idx="17">
                  <c:v>67.046058929901079</c:v>
                </c:pt>
                <c:pt idx="18">
                  <c:v>65.334900117508809</c:v>
                </c:pt>
                <c:pt idx="19">
                  <c:v>64.558776680471482</c:v>
                </c:pt>
                <c:pt idx="20">
                  <c:v>62.664907651715041</c:v>
                </c:pt>
                <c:pt idx="21">
                  <c:v>60.907627289192988</c:v>
                </c:pt>
              </c:numCache>
            </c:numRef>
          </c:val>
          <c:extLst>
            <c:ext xmlns:c16="http://schemas.microsoft.com/office/drawing/2014/chart" uri="{C3380CC4-5D6E-409C-BE32-E72D297353CC}">
              <c16:uniqueId val="{00000001-EDD1-44B9-9508-3D1F0F45DCBB}"/>
            </c:ext>
          </c:extLst>
        </c:ser>
        <c:ser>
          <c:idx val="3"/>
          <c:order val="2"/>
          <c:tx>
            <c:strRef>
              <c:f>Sheet1!$D$1</c:f>
              <c:strCache>
                <c:ptCount val="1"/>
                <c:pt idx="0">
                  <c:v>60 – 64 let</c:v>
                </c:pt>
              </c:strCache>
            </c:strRef>
          </c:tx>
          <c:spPr>
            <a:solidFill>
              <a:srgbClr val="FFCC00"/>
            </a:solidFill>
            <a:ln w="25456">
              <a:noFill/>
            </a:ln>
          </c:spPr>
          <c:invertIfNegative val="0"/>
          <c:dLbls>
            <c:numFmt formatCode="0" sourceLinked="0"/>
            <c:spPr>
              <a:noFill/>
              <a:ln w="25456">
                <a:noFill/>
              </a:ln>
            </c:spPr>
            <c:txPr>
              <a:bodyPr/>
              <a:lstStyle/>
              <a:p>
                <a:pPr>
                  <a:defRPr sz="802" b="0" i="0" u="none" strike="noStrike" baseline="0">
                    <a:solidFill>
                      <a:schemeClr val="tx1"/>
                    </a:solidFill>
                    <a:latin typeface="Arial"/>
                    <a:ea typeface="Arial"/>
                    <a:cs typeface="Aria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Sheet1!$A$2:$A$24</c:f>
              <c:strCache>
                <c:ptCount val="23"/>
                <c:pt idx="0">
                  <c:v>Ostatní lékaři </c:v>
                </c:pt>
                <c:pt idx="1">
                  <c:v>Lékaři v nemocnici AP - kardiologie</c:v>
                </c:pt>
                <c:pt idx="2">
                  <c:v>Dětský lékař specialista - v nemocnici AP</c:v>
                </c:pt>
                <c:pt idx="3">
                  <c:v>Lékaři v nemocnici AP - klinická a radiační onkologie</c:v>
                </c:pt>
                <c:pt idx="4">
                  <c:v>Lékaři v nemocnici AP - anesteziologie a intenzívní medicína</c:v>
                </c:pt>
                <c:pt idx="5">
                  <c:v>Lékaři v nemocnici AP - neurologie</c:v>
                </c:pt>
                <c:pt idx="6">
                  <c:v>Lékaři v nemocnici AP - radiologie a zobrazovací metody</c:v>
                </c:pt>
                <c:pt idx="7">
                  <c:v>Lékař záchranné služby (urgentní medicína) </c:v>
                </c:pt>
                <c:pt idx="8">
                  <c:v>Lékaři v nemocnici AP - ostatní obory vnitřního lékařství</c:v>
                </c:pt>
                <c:pt idx="9">
                  <c:v>Dětský lékař specialista - v jiném lůžkovém zařízení nebo v ambulanci</c:v>
                </c:pt>
                <c:pt idx="10">
                  <c:v>Lékaři v nemocnici AP - chirurgické obory</c:v>
                </c:pt>
                <c:pt idx="11">
                  <c:v>Lékaři v nemocnici AP - gynekologie a porodnictví, neonatologie</c:v>
                </c:pt>
                <c:pt idx="12">
                  <c:v>Psychiatr, dětský psychiatr </c:v>
                </c:pt>
                <c:pt idx="13">
                  <c:v>LÉKAŘI CELKEM</c:v>
                </c:pt>
                <c:pt idx="14">
                  <c:v>Lékaři v nemocnici AP - ostatní jiné obory</c:v>
                </c:pt>
                <c:pt idx="15">
                  <c:v>Ambulantní lékaři - jiný ambulantní lékař - specialista</c:v>
                </c:pt>
                <c:pt idx="16">
                  <c:v>Ambulantní lékaři - všeobecný praktický lékař</c:v>
                </c:pt>
                <c:pt idx="17">
                  <c:v>Ambulantní lékaři - ambulantní lékař - chirurgické obory</c:v>
                </c:pt>
                <c:pt idx="18">
                  <c:v>Lékaři v nemocnici následné péče nebo v jiném lůžkovém zařízení </c:v>
                </c:pt>
                <c:pt idx="19">
                  <c:v>Ambulantní lékaři - ambulantní gynekolog</c:v>
                </c:pt>
                <c:pt idx="20">
                  <c:v>Ambulantní lékaři - praktický lékař pro děti a dorost</c:v>
                </c:pt>
                <c:pt idx="21">
                  <c:v>Ambulantní lékaři - ambulantní lékař - obory vnitřního lékařství</c:v>
                </c:pt>
                <c:pt idx="22">
                  <c:v>Lékaři v nemocnici AP - traumatologie</c:v>
                </c:pt>
              </c:strCache>
            </c:strRef>
          </c:cat>
          <c:val>
            <c:numRef>
              <c:f>Sheet1!$D$2:$D$24</c:f>
              <c:numCache>
                <c:formatCode>General</c:formatCode>
                <c:ptCount val="23"/>
                <c:pt idx="1">
                  <c:v>0.51194539249146753</c:v>
                </c:pt>
                <c:pt idx="2">
                  <c:v>5.6955716930086853</c:v>
                </c:pt>
                <c:pt idx="3">
                  <c:v>2.8694404591104736</c:v>
                </c:pt>
                <c:pt idx="4">
                  <c:v>2.9667302394575121</c:v>
                </c:pt>
                <c:pt idx="5">
                  <c:v>4.2706964520367947</c:v>
                </c:pt>
                <c:pt idx="6">
                  <c:v>4.4951590594744122</c:v>
                </c:pt>
                <c:pt idx="7">
                  <c:v>8.5622547270781286</c:v>
                </c:pt>
                <c:pt idx="8">
                  <c:v>8.3333333333333321</c:v>
                </c:pt>
                <c:pt idx="9">
                  <c:v>1.7605633802816902</c:v>
                </c:pt>
                <c:pt idx="10">
                  <c:v>7.6828518746158565</c:v>
                </c:pt>
                <c:pt idx="11">
                  <c:v>3.5701785089254465</c:v>
                </c:pt>
                <c:pt idx="12">
                  <c:v>9.8459738740495215</c:v>
                </c:pt>
                <c:pt idx="13">
                  <c:v>11.898511326860842</c:v>
                </c:pt>
                <c:pt idx="14">
                  <c:v>9.692890848611432</c:v>
                </c:pt>
                <c:pt idx="15">
                  <c:v>16.438186216735936</c:v>
                </c:pt>
                <c:pt idx="16">
                  <c:v>14.980750229975129</c:v>
                </c:pt>
                <c:pt idx="17">
                  <c:v>18.742686948197001</c:v>
                </c:pt>
                <c:pt idx="18">
                  <c:v>18.801410105757931</c:v>
                </c:pt>
                <c:pt idx="19">
                  <c:v>17.441860465116278</c:v>
                </c:pt>
                <c:pt idx="20">
                  <c:v>23.790677220756375</c:v>
                </c:pt>
                <c:pt idx="21">
                  <c:v>22.187562889917491</c:v>
                </c:pt>
              </c:numCache>
            </c:numRef>
          </c:val>
          <c:extLst>
            <c:ext xmlns:c16="http://schemas.microsoft.com/office/drawing/2014/chart" uri="{C3380CC4-5D6E-409C-BE32-E72D297353CC}">
              <c16:uniqueId val="{00000002-EDD1-44B9-9508-3D1F0F45DCBB}"/>
            </c:ext>
          </c:extLst>
        </c:ser>
        <c:ser>
          <c:idx val="0"/>
          <c:order val="3"/>
          <c:tx>
            <c:strRef>
              <c:f>Sheet1!$E$1</c:f>
              <c:strCache>
                <c:ptCount val="1"/>
                <c:pt idx="0">
                  <c:v>65 a více let</c:v>
                </c:pt>
              </c:strCache>
            </c:strRef>
          </c:tx>
          <c:spPr>
            <a:solidFill>
              <a:srgbClr val="FF0000"/>
            </a:solidFill>
            <a:ln w="25456">
              <a:noFill/>
            </a:ln>
          </c:spPr>
          <c:invertIfNegative val="0"/>
          <c:dLbls>
            <c:numFmt formatCode="0" sourceLinked="0"/>
            <c:spPr>
              <a:noFill/>
              <a:ln w="25456">
                <a:noFill/>
              </a:ln>
            </c:spPr>
            <c:txPr>
              <a:bodyPr/>
              <a:lstStyle/>
              <a:p>
                <a:pPr>
                  <a:defRPr sz="802" b="0" i="0" u="none" strike="noStrike" baseline="0">
                    <a:solidFill>
                      <a:schemeClr val="tx1"/>
                    </a:solidFill>
                    <a:latin typeface="Arial"/>
                    <a:ea typeface="Arial"/>
                    <a:cs typeface="Aria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Sheet1!$A$2:$A$24</c:f>
              <c:strCache>
                <c:ptCount val="23"/>
                <c:pt idx="0">
                  <c:v>Ostatní lékaři </c:v>
                </c:pt>
                <c:pt idx="1">
                  <c:v>Lékaři v nemocnici AP - kardiologie</c:v>
                </c:pt>
                <c:pt idx="2">
                  <c:v>Dětský lékař specialista - v nemocnici AP</c:v>
                </c:pt>
                <c:pt idx="3">
                  <c:v>Lékaři v nemocnici AP - klinická a radiační onkologie</c:v>
                </c:pt>
                <c:pt idx="4">
                  <c:v>Lékaři v nemocnici AP - anesteziologie a intenzívní medicína</c:v>
                </c:pt>
                <c:pt idx="5">
                  <c:v>Lékaři v nemocnici AP - neurologie</c:v>
                </c:pt>
                <c:pt idx="6">
                  <c:v>Lékaři v nemocnici AP - radiologie a zobrazovací metody</c:v>
                </c:pt>
                <c:pt idx="7">
                  <c:v>Lékař záchranné služby (urgentní medicína) </c:v>
                </c:pt>
                <c:pt idx="8">
                  <c:v>Lékaři v nemocnici AP - ostatní obory vnitřního lékařství</c:v>
                </c:pt>
                <c:pt idx="9">
                  <c:v>Dětský lékař specialista - v jiném lůžkovém zařízení nebo v ambulanci</c:v>
                </c:pt>
                <c:pt idx="10">
                  <c:v>Lékaři v nemocnici AP - chirurgické obory</c:v>
                </c:pt>
                <c:pt idx="11">
                  <c:v>Lékaři v nemocnici AP - gynekologie a porodnictví, neonatologie</c:v>
                </c:pt>
                <c:pt idx="12">
                  <c:v>Psychiatr, dětský psychiatr </c:v>
                </c:pt>
                <c:pt idx="13">
                  <c:v>LÉKAŘI CELKEM</c:v>
                </c:pt>
                <c:pt idx="14">
                  <c:v>Lékaři v nemocnici AP - ostatní jiné obory</c:v>
                </c:pt>
                <c:pt idx="15">
                  <c:v>Ambulantní lékaři - jiný ambulantní lékař - specialista</c:v>
                </c:pt>
                <c:pt idx="16">
                  <c:v>Ambulantní lékaři - všeobecný praktický lékař</c:v>
                </c:pt>
                <c:pt idx="17">
                  <c:v>Ambulantní lékaři - ambulantní lékař - chirurgické obory</c:v>
                </c:pt>
                <c:pt idx="18">
                  <c:v>Lékaři v nemocnici následné péče nebo v jiném lůžkovém zařízení </c:v>
                </c:pt>
                <c:pt idx="19">
                  <c:v>Ambulantní lékaři - ambulantní gynekolog</c:v>
                </c:pt>
                <c:pt idx="20">
                  <c:v>Ambulantní lékaři - praktický lékař pro děti a dorost</c:v>
                </c:pt>
                <c:pt idx="21">
                  <c:v>Ambulantní lékaři - ambulantní lékař - obory vnitřního lékařství</c:v>
                </c:pt>
                <c:pt idx="22">
                  <c:v>Lékaři v nemocnici AP - traumatologie</c:v>
                </c:pt>
              </c:strCache>
            </c:strRef>
          </c:cat>
          <c:val>
            <c:numRef>
              <c:f>Sheet1!$E$2:$E$24</c:f>
              <c:numCache>
                <c:formatCode>General</c:formatCode>
                <c:ptCount val="23"/>
                <c:pt idx="3">
                  <c:v>2.8694404591104736</c:v>
                </c:pt>
                <c:pt idx="4">
                  <c:v>3.072684890866709</c:v>
                </c:pt>
                <c:pt idx="5">
                  <c:v>3.2851511169513801</c:v>
                </c:pt>
                <c:pt idx="6">
                  <c:v>3.4578146611341629</c:v>
                </c:pt>
                <c:pt idx="8">
                  <c:v>3.3095803642121924</c:v>
                </c:pt>
                <c:pt idx="9">
                  <c:v>10.211267605633804</c:v>
                </c:pt>
                <c:pt idx="10">
                  <c:v>4.4662978897766843</c:v>
                </c:pt>
                <c:pt idx="11">
                  <c:v>10.325516275813792</c:v>
                </c:pt>
                <c:pt idx="12">
                  <c:v>8.9686098654708495</c:v>
                </c:pt>
                <c:pt idx="13">
                  <c:v>9.1215533980582517</c:v>
                </c:pt>
                <c:pt idx="14">
                  <c:v>11.797014001701864</c:v>
                </c:pt>
                <c:pt idx="15">
                  <c:v>8.845605111345451</c:v>
                </c:pt>
                <c:pt idx="16">
                  <c:v>15.604238356444416</c:v>
                </c:pt>
                <c:pt idx="17">
                  <c:v>14.211254121901923</c:v>
                </c:pt>
                <c:pt idx="18">
                  <c:v>15.863689776733256</c:v>
                </c:pt>
                <c:pt idx="19">
                  <c:v>17.999362854412233</c:v>
                </c:pt>
                <c:pt idx="20">
                  <c:v>13.544415127528584</c:v>
                </c:pt>
                <c:pt idx="21">
                  <c:v>16.904809820889515</c:v>
                </c:pt>
              </c:numCache>
            </c:numRef>
          </c:val>
          <c:extLst>
            <c:ext xmlns:c16="http://schemas.microsoft.com/office/drawing/2014/chart" uri="{C3380CC4-5D6E-409C-BE32-E72D297353CC}">
              <c16:uniqueId val="{00000003-EDD1-44B9-9508-3D1F0F45DCBB}"/>
            </c:ext>
          </c:extLst>
        </c:ser>
        <c:dLbls>
          <c:showLegendKey val="0"/>
          <c:showVal val="0"/>
          <c:showCatName val="0"/>
          <c:showSerName val="0"/>
          <c:showPercent val="0"/>
          <c:showBubbleSize val="0"/>
        </c:dLbls>
        <c:gapWidth val="60"/>
        <c:overlap val="100"/>
        <c:axId val="35275904"/>
        <c:axId val="35277440"/>
      </c:barChart>
      <c:catAx>
        <c:axId val="35275904"/>
        <c:scaling>
          <c:orientation val="maxMin"/>
        </c:scaling>
        <c:delete val="0"/>
        <c:axPos val="l"/>
        <c:numFmt formatCode="General" sourceLinked="0"/>
        <c:majorTickMark val="out"/>
        <c:minorTickMark val="none"/>
        <c:tickLblPos val="none"/>
        <c:spPr>
          <a:ln w="3182">
            <a:solidFill>
              <a:schemeClr val="tx1"/>
            </a:solidFill>
            <a:prstDash val="solid"/>
          </a:ln>
        </c:spPr>
        <c:crossAx val="35277440"/>
        <c:crosses val="autoZero"/>
        <c:auto val="1"/>
        <c:lblAlgn val="ctr"/>
        <c:lblOffset val="100"/>
        <c:tickLblSkip val="1"/>
        <c:tickMarkSkip val="1"/>
        <c:noMultiLvlLbl val="0"/>
      </c:catAx>
      <c:valAx>
        <c:axId val="35277440"/>
        <c:scaling>
          <c:orientation val="minMax"/>
        </c:scaling>
        <c:delete val="0"/>
        <c:axPos val="t"/>
        <c:majorGridlines>
          <c:spPr>
            <a:ln w="12728">
              <a:solidFill>
                <a:srgbClr val="C0C0C0"/>
              </a:solidFill>
              <a:prstDash val="solid"/>
            </a:ln>
          </c:spPr>
        </c:majorGridlines>
        <c:numFmt formatCode="0%" sourceLinked="0"/>
        <c:majorTickMark val="out"/>
        <c:minorTickMark val="none"/>
        <c:tickLblPos val="nextTo"/>
        <c:spPr>
          <a:ln w="3182">
            <a:solidFill>
              <a:schemeClr val="tx1"/>
            </a:solidFill>
            <a:prstDash val="solid"/>
          </a:ln>
        </c:spPr>
        <c:txPr>
          <a:bodyPr rot="0" vert="horz"/>
          <a:lstStyle/>
          <a:p>
            <a:pPr>
              <a:defRPr sz="1002" b="1" i="0" u="none" strike="noStrike" baseline="0">
                <a:solidFill>
                  <a:schemeClr val="tx1"/>
                </a:solidFill>
                <a:latin typeface="Arial"/>
                <a:ea typeface="Arial"/>
                <a:cs typeface="Arial"/>
              </a:defRPr>
            </a:pPr>
            <a:endParaRPr lang="cs-CZ"/>
          </a:p>
        </c:txPr>
        <c:crossAx val="35275904"/>
        <c:crosses val="autoZero"/>
        <c:crossBetween val="between"/>
      </c:valAx>
      <c:spPr>
        <a:noFill/>
        <a:ln w="25456">
          <a:noFill/>
        </a:ln>
      </c:spPr>
    </c:plotArea>
    <c:plotVisOnly val="1"/>
    <c:dispBlanksAs val="gap"/>
    <c:showDLblsOverMax val="0"/>
  </c:chart>
  <c:spPr>
    <a:noFill/>
    <a:ln>
      <a:noFill/>
    </a:ln>
  </c:spPr>
  <c:txPr>
    <a:bodyPr/>
    <a:lstStyle/>
    <a:p>
      <a:pPr>
        <a:defRPr sz="802" b="0" i="0" u="none" strike="noStrike" baseline="0">
          <a:solidFill>
            <a:schemeClr val="tx1"/>
          </a:solidFill>
          <a:latin typeface="Arial"/>
          <a:ea typeface="Arial"/>
          <a:cs typeface="Arial"/>
        </a:defRPr>
      </a:pPr>
      <a:endParaRPr lang="cs-CZ"/>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Plzeňský kraj</c:v>
                </c:pt>
                <c:pt idx="1">
                  <c:v>Zlínský kraj</c:v>
                </c:pt>
                <c:pt idx="2">
                  <c:v>Středočeský kraj</c:v>
                </c:pt>
                <c:pt idx="3">
                  <c:v>Liberecký kraj</c:v>
                </c:pt>
                <c:pt idx="4">
                  <c:v>Hlavní město Praha</c:v>
                </c:pt>
                <c:pt idx="5">
                  <c:v>Olomoucký kraj</c:v>
                </c:pt>
                <c:pt idx="6">
                  <c:v>Královéhradecký kraj</c:v>
                </c:pt>
                <c:pt idx="7">
                  <c:v>Kraj Vysočina</c:v>
                </c:pt>
                <c:pt idx="8">
                  <c:v>Pardubický kraj</c:v>
                </c:pt>
                <c:pt idx="9">
                  <c:v>Moravskoslezský kraj</c:v>
                </c:pt>
                <c:pt idx="10">
                  <c:v>Ústecký kraj</c:v>
                </c:pt>
                <c:pt idx="11">
                  <c:v>Karlovarský kraj</c:v>
                </c:pt>
                <c:pt idx="12">
                  <c:v>Jihomoravský kraj</c:v>
                </c:pt>
                <c:pt idx="13">
                  <c:v>Jihočeský kraj</c:v>
                </c:pt>
                <c:pt idx="15">
                  <c:v>≤ 2000</c:v>
                </c:pt>
                <c:pt idx="16">
                  <c:v>2001 - 5000</c:v>
                </c:pt>
                <c:pt idx="17">
                  <c:v>5001 - 10000</c:v>
                </c:pt>
                <c:pt idx="18">
                  <c:v>10001 - 50000</c:v>
                </c:pt>
                <c:pt idx="19">
                  <c:v>50001 - 100000</c:v>
                </c:pt>
                <c:pt idx="20">
                  <c:v>&gt; 100 000 </c:v>
                </c:pt>
              </c:strCache>
            </c:strRef>
          </c:cat>
          <c:val>
            <c:numRef>
              <c:f>Sheet1!$B$2:$B$22</c:f>
              <c:numCache>
                <c:formatCode>General</c:formatCode>
                <c:ptCount val="21"/>
                <c:pt idx="0">
                  <c:v>2.9999999999999964</c:v>
                </c:pt>
                <c:pt idx="1">
                  <c:v>2.9999999999999893</c:v>
                </c:pt>
                <c:pt idx="2">
                  <c:v>1.0000000000001563</c:v>
                </c:pt>
                <c:pt idx="3">
                  <c:v>0</c:v>
                </c:pt>
                <c:pt idx="4">
                  <c:v>-1.0000000000000142</c:v>
                </c:pt>
                <c:pt idx="5">
                  <c:v>-2.9999999999999716</c:v>
                </c:pt>
                <c:pt idx="6">
                  <c:v>-3.0000000000000071</c:v>
                </c:pt>
                <c:pt idx="7">
                  <c:v>-3.0000000000000071</c:v>
                </c:pt>
                <c:pt idx="8">
                  <c:v>-7.0000000000000124</c:v>
                </c:pt>
                <c:pt idx="9">
                  <c:v>-7.9999999999999716</c:v>
                </c:pt>
                <c:pt idx="10">
                  <c:v>-9.000000000000032</c:v>
                </c:pt>
                <c:pt idx="11">
                  <c:v>-10</c:v>
                </c:pt>
                <c:pt idx="12">
                  <c:v>-10.999999999999986</c:v>
                </c:pt>
                <c:pt idx="13">
                  <c:v>-20.999999999999996</c:v>
                </c:pt>
                <c:pt idx="15">
                  <c:v>-42.000000000000242</c:v>
                </c:pt>
                <c:pt idx="16">
                  <c:v>-11.999999999999989</c:v>
                </c:pt>
                <c:pt idx="17">
                  <c:v>-1.0000000000000213</c:v>
                </c:pt>
                <c:pt idx="18">
                  <c:v>-10.999999999999901</c:v>
                </c:pt>
                <c:pt idx="19">
                  <c:v>0</c:v>
                </c:pt>
                <c:pt idx="20">
                  <c:v>-3.0000000000001279</c:v>
                </c:pt>
              </c:numCache>
            </c:numRef>
          </c:val>
          <c:extLst>
            <c:ext xmlns:c16="http://schemas.microsoft.com/office/drawing/2014/chart" uri="{C3380CC4-5D6E-409C-BE32-E72D297353CC}">
              <c16:uniqueId val="{00000000-C3B4-4BB4-BABB-2A70B110C036}"/>
            </c:ext>
          </c:extLst>
        </c:ser>
        <c:ser>
          <c:idx val="1"/>
          <c:order val="1"/>
          <c:tx>
            <c:strRef>
              <c:f>Sheet1!$C$1</c:f>
              <c:strCache>
                <c:ptCount val="1"/>
                <c:pt idx="0">
                  <c:v>2017</c:v>
                </c:pt>
              </c:strCache>
            </c:strRef>
          </c:tx>
          <c:spPr>
            <a:solidFill>
              <a:srgbClr val="00B050"/>
            </a:solidFill>
            <a:ln>
              <a:noFill/>
            </a:ln>
            <a:effectLst/>
          </c:spPr>
          <c:invertIfNegative val="0"/>
          <c:dLbls>
            <c:delete val="1"/>
          </c:dLbls>
          <c:cat>
            <c:strRef>
              <c:f>Sheet1!$A$2:$A$22</c:f>
              <c:strCache>
                <c:ptCount val="21"/>
                <c:pt idx="0">
                  <c:v>Plzeňský kraj</c:v>
                </c:pt>
                <c:pt idx="1">
                  <c:v>Zlínský kraj</c:v>
                </c:pt>
                <c:pt idx="2">
                  <c:v>Středočeský kraj</c:v>
                </c:pt>
                <c:pt idx="3">
                  <c:v>Liberecký kraj</c:v>
                </c:pt>
                <c:pt idx="4">
                  <c:v>Hlavní město Praha</c:v>
                </c:pt>
                <c:pt idx="5">
                  <c:v>Olomoucký kraj</c:v>
                </c:pt>
                <c:pt idx="6">
                  <c:v>Královéhradecký kraj</c:v>
                </c:pt>
                <c:pt idx="7">
                  <c:v>Kraj Vysočina</c:v>
                </c:pt>
                <c:pt idx="8">
                  <c:v>Pardubický kraj</c:v>
                </c:pt>
                <c:pt idx="9">
                  <c:v>Moravskoslezský kraj</c:v>
                </c:pt>
                <c:pt idx="10">
                  <c:v>Ústecký kraj</c:v>
                </c:pt>
                <c:pt idx="11">
                  <c:v>Karlovarský kraj</c:v>
                </c:pt>
                <c:pt idx="12">
                  <c:v>Jihomoravský kraj</c:v>
                </c:pt>
                <c:pt idx="13">
                  <c:v>Jihočeský kraj</c:v>
                </c:pt>
                <c:pt idx="15">
                  <c:v>≤ 2000</c:v>
                </c:pt>
                <c:pt idx="16">
                  <c:v>2001 - 5000</c:v>
                </c:pt>
                <c:pt idx="17">
                  <c:v>5001 - 10000</c:v>
                </c:pt>
                <c:pt idx="18">
                  <c:v>10001 - 50000</c:v>
                </c:pt>
                <c:pt idx="19">
                  <c:v>50001 - 100000</c:v>
                </c:pt>
                <c:pt idx="20">
                  <c:v>&gt; 100 000 </c:v>
                </c:pt>
              </c:strCache>
            </c:strRef>
          </c:cat>
          <c:val>
            <c:numRef>
              <c:f>Sheet1!$C$2:$C$22</c:f>
              <c:numCache>
                <c:formatCode>General</c:formatCode>
                <c:ptCount val="21"/>
                <c:pt idx="0">
                  <c:v>2.9999999999999964</c:v>
                </c:pt>
                <c:pt idx="1">
                  <c:v>2.9999999999999893</c:v>
                </c:pt>
                <c:pt idx="2">
                  <c:v>1.0000000000001563</c:v>
                </c:pt>
                <c:pt idx="3">
                  <c:v>0</c:v>
                </c:pt>
                <c:pt idx="4">
                  <c:v>0</c:v>
                </c:pt>
                <c:pt idx="5">
                  <c:v>0</c:v>
                </c:pt>
                <c:pt idx="6">
                  <c:v>0</c:v>
                </c:pt>
                <c:pt idx="7">
                  <c:v>0</c:v>
                </c:pt>
                <c:pt idx="8">
                  <c:v>0</c:v>
                </c:pt>
                <c:pt idx="9">
                  <c:v>0</c:v>
                </c:pt>
                <c:pt idx="10">
                  <c:v>0</c:v>
                </c:pt>
                <c:pt idx="11">
                  <c:v>0</c:v>
                </c:pt>
                <c:pt idx="12">
                  <c:v>0</c:v>
                </c:pt>
                <c:pt idx="13">
                  <c:v>0</c:v>
                </c:pt>
                <c:pt idx="15">
                  <c:v>0</c:v>
                </c:pt>
                <c:pt idx="16">
                  <c:v>0</c:v>
                </c:pt>
                <c:pt idx="18">
                  <c:v>0</c:v>
                </c:pt>
                <c:pt idx="19">
                  <c:v>0</c:v>
                </c:pt>
                <c:pt idx="20">
                  <c:v>0</c:v>
                </c:pt>
              </c:numCache>
            </c:numRef>
          </c:val>
          <c:extLst>
            <c:ext xmlns:c16="http://schemas.microsoft.com/office/drawing/2014/chart" uri="{C3380CC4-5D6E-409C-BE32-E72D297353CC}">
              <c16:uniqueId val="{00000001-C3B4-4BB4-BABB-2A70B110C036}"/>
            </c:ext>
          </c:extLst>
        </c:ser>
        <c:ser>
          <c:idx val="2"/>
          <c:order val="2"/>
          <c:tx>
            <c:strRef>
              <c:f>Sheet1!$D$1</c:f>
              <c:strCache>
                <c:ptCount val="1"/>
                <c:pt idx="0">
                  <c:v>2018</c:v>
                </c:pt>
              </c:strCache>
            </c:strRef>
          </c:tx>
          <c:spPr>
            <a:solidFill>
              <a:srgbClr val="FF0000"/>
            </a:solidFill>
            <a:ln>
              <a:noFill/>
            </a:ln>
            <a:effectLst/>
          </c:spPr>
          <c:invertIfNegative val="0"/>
          <c:dLbls>
            <c:delete val="1"/>
          </c:dLbls>
          <c:cat>
            <c:strRef>
              <c:f>Sheet1!$A$2:$A$22</c:f>
              <c:strCache>
                <c:ptCount val="21"/>
                <c:pt idx="0">
                  <c:v>Plzeňský kraj</c:v>
                </c:pt>
                <c:pt idx="1">
                  <c:v>Zlínský kraj</c:v>
                </c:pt>
                <c:pt idx="2">
                  <c:v>Středočeský kraj</c:v>
                </c:pt>
                <c:pt idx="3">
                  <c:v>Liberecký kraj</c:v>
                </c:pt>
                <c:pt idx="4">
                  <c:v>Hlavní město Praha</c:v>
                </c:pt>
                <c:pt idx="5">
                  <c:v>Olomoucký kraj</c:v>
                </c:pt>
                <c:pt idx="6">
                  <c:v>Královéhradecký kraj</c:v>
                </c:pt>
                <c:pt idx="7">
                  <c:v>Kraj Vysočina</c:v>
                </c:pt>
                <c:pt idx="8">
                  <c:v>Pardubický kraj</c:v>
                </c:pt>
                <c:pt idx="9">
                  <c:v>Moravskoslezský kraj</c:v>
                </c:pt>
                <c:pt idx="10">
                  <c:v>Ústecký kraj</c:v>
                </c:pt>
                <c:pt idx="11">
                  <c:v>Karlovarský kraj</c:v>
                </c:pt>
                <c:pt idx="12">
                  <c:v>Jihomoravský kraj</c:v>
                </c:pt>
                <c:pt idx="13">
                  <c:v>Jihočeský kraj</c:v>
                </c:pt>
                <c:pt idx="15">
                  <c:v>≤ 2000</c:v>
                </c:pt>
                <c:pt idx="16">
                  <c:v>2001 - 5000</c:v>
                </c:pt>
                <c:pt idx="17">
                  <c:v>5001 - 10000</c:v>
                </c:pt>
                <c:pt idx="18">
                  <c:v>10001 - 50000</c:v>
                </c:pt>
                <c:pt idx="19">
                  <c:v>50001 - 100000</c:v>
                </c:pt>
                <c:pt idx="20">
                  <c:v>&gt; 100 000 </c:v>
                </c:pt>
              </c:strCache>
            </c:strRef>
          </c:cat>
          <c:val>
            <c:numRef>
              <c:f>Sheet1!$D$2:$D$22</c:f>
              <c:numCache>
                <c:formatCode>General</c:formatCode>
                <c:ptCount val="21"/>
                <c:pt idx="0">
                  <c:v>0</c:v>
                </c:pt>
                <c:pt idx="1">
                  <c:v>0</c:v>
                </c:pt>
                <c:pt idx="4">
                  <c:v>-1.0000000000000142</c:v>
                </c:pt>
                <c:pt idx="5">
                  <c:v>-2.9999999999999716</c:v>
                </c:pt>
                <c:pt idx="6">
                  <c:v>-3.0000000000000071</c:v>
                </c:pt>
                <c:pt idx="7">
                  <c:v>-3.0000000000000071</c:v>
                </c:pt>
                <c:pt idx="8">
                  <c:v>-7.0000000000000124</c:v>
                </c:pt>
                <c:pt idx="9">
                  <c:v>-7.9999999999999716</c:v>
                </c:pt>
                <c:pt idx="10">
                  <c:v>-9.000000000000032</c:v>
                </c:pt>
                <c:pt idx="11">
                  <c:v>-10</c:v>
                </c:pt>
                <c:pt idx="12">
                  <c:v>-10.999999999999986</c:v>
                </c:pt>
                <c:pt idx="13">
                  <c:v>-20.999999999999996</c:v>
                </c:pt>
                <c:pt idx="14">
                  <c:v>0</c:v>
                </c:pt>
                <c:pt idx="15">
                  <c:v>-42.000000000000242</c:v>
                </c:pt>
                <c:pt idx="16">
                  <c:v>-11.999999999999989</c:v>
                </c:pt>
                <c:pt idx="17">
                  <c:v>-1.0000000000000213</c:v>
                </c:pt>
                <c:pt idx="18">
                  <c:v>-10.999999999999901</c:v>
                </c:pt>
                <c:pt idx="20">
                  <c:v>-3.0000000000001279</c:v>
                </c:pt>
              </c:numCache>
            </c:numRef>
          </c:val>
          <c:extLst>
            <c:ext xmlns:c16="http://schemas.microsoft.com/office/drawing/2014/chart" uri="{C3380CC4-5D6E-409C-BE32-E72D297353CC}">
              <c16:uniqueId val="{00000002-C3B4-4BB4-BABB-2A70B110C036}"/>
            </c:ext>
          </c:extLst>
        </c:ser>
        <c:dLbls>
          <c:showLegendKey val="0"/>
          <c:showVal val="1"/>
          <c:showCatName val="0"/>
          <c:showSerName val="0"/>
          <c:showPercent val="0"/>
          <c:showBubbleSize val="0"/>
        </c:dLbls>
        <c:gapWidth val="50"/>
        <c:overlap val="100"/>
        <c:axId val="411669192"/>
        <c:axId val="411666448"/>
      </c:barChart>
      <c:catAx>
        <c:axId val="411669192"/>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666448"/>
        <c:crosses val="autoZero"/>
        <c:auto val="1"/>
        <c:lblAlgn val="ctr"/>
        <c:lblOffset val="100"/>
        <c:noMultiLvlLbl val="0"/>
      </c:catAx>
      <c:valAx>
        <c:axId val="411666448"/>
        <c:scaling>
          <c:orientation val="minMax"/>
        </c:scaling>
        <c:delete val="0"/>
        <c:axPos val="t"/>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669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Sheet1!$A$2</c:f>
              <c:strCache>
                <c:ptCount val="1"/>
                <c:pt idx="0">
                  <c:v>2014</c:v>
                </c:pt>
              </c:strCache>
            </c:strRef>
          </c:tx>
          <c:spPr>
            <a:ln w="12700" cap="rnd">
              <a:solidFill>
                <a:schemeClr val="bg1">
                  <a:lumMod val="85000"/>
                </a:schemeClr>
              </a:solidFill>
              <a:round/>
            </a:ln>
            <a:effectLst/>
          </c:spPr>
          <c:marker>
            <c:symbol val="none"/>
          </c:marker>
          <c:cat>
            <c:strRef>
              <c:f>Sheet1!$B$1:$M$1</c:f>
              <c:strCache>
                <c:ptCount val="12"/>
                <c:pt idx="0">
                  <c:v>1</c:v>
                </c:pt>
                <c:pt idx="1">
                  <c:v>2</c:v>
                </c:pt>
                <c:pt idx="2">
                  <c:v>3</c:v>
                </c:pt>
                <c:pt idx="3">
                  <c:v>4</c:v>
                </c:pt>
                <c:pt idx="4">
                  <c:v>5</c:v>
                </c:pt>
                <c:pt idx="5">
                  <c:v>6</c:v>
                </c:pt>
                <c:pt idx="6">
                  <c:v>7</c:v>
                </c:pt>
                <c:pt idx="7">
                  <c:v>8</c:v>
                </c:pt>
                <c:pt idx="8">
                  <c:v>9</c:v>
                </c:pt>
                <c:pt idx="9">
                  <c:v>10</c:v>
                </c:pt>
                <c:pt idx="10">
                  <c:v>11</c:v>
                </c:pt>
                <c:pt idx="11">
                  <c:v>12</c:v>
                </c:pt>
              </c:strCache>
            </c:strRef>
          </c:cat>
          <c:val>
            <c:numRef>
              <c:f>Sheet1!$B$2:$M$2</c:f>
              <c:numCache>
                <c:formatCode>General</c:formatCode>
                <c:ptCount val="12"/>
                <c:pt idx="0">
                  <c:v>161</c:v>
                </c:pt>
                <c:pt idx="1">
                  <c:v>39</c:v>
                </c:pt>
                <c:pt idx="2">
                  <c:v>42</c:v>
                </c:pt>
                <c:pt idx="3">
                  <c:v>41</c:v>
                </c:pt>
                <c:pt idx="4">
                  <c:v>24</c:v>
                </c:pt>
                <c:pt idx="5">
                  <c:v>-2</c:v>
                </c:pt>
                <c:pt idx="6">
                  <c:v>41</c:v>
                </c:pt>
                <c:pt idx="7">
                  <c:v>5</c:v>
                </c:pt>
                <c:pt idx="8">
                  <c:v>11</c:v>
                </c:pt>
                <c:pt idx="9">
                  <c:v>13</c:v>
                </c:pt>
                <c:pt idx="10">
                  <c:v>-3</c:v>
                </c:pt>
                <c:pt idx="11">
                  <c:v>-132</c:v>
                </c:pt>
              </c:numCache>
            </c:numRef>
          </c:val>
          <c:smooth val="0"/>
          <c:extLst>
            <c:ext xmlns:c16="http://schemas.microsoft.com/office/drawing/2014/chart" uri="{C3380CC4-5D6E-409C-BE32-E72D297353CC}">
              <c16:uniqueId val="{00000000-C412-46B3-8770-EA94B9BCC9CB}"/>
            </c:ext>
          </c:extLst>
        </c:ser>
        <c:ser>
          <c:idx val="1"/>
          <c:order val="1"/>
          <c:tx>
            <c:strRef>
              <c:f>Sheet1!$A$3</c:f>
              <c:strCache>
                <c:ptCount val="1"/>
                <c:pt idx="0">
                  <c:v>2015</c:v>
                </c:pt>
              </c:strCache>
            </c:strRef>
          </c:tx>
          <c:spPr>
            <a:ln w="12700" cap="rnd">
              <a:solidFill>
                <a:schemeClr val="accent3">
                  <a:lumMod val="60000"/>
                  <a:lumOff val="40000"/>
                </a:schemeClr>
              </a:solidFill>
              <a:round/>
            </a:ln>
            <a:effectLst/>
          </c:spPr>
          <c:marker>
            <c:symbol val="none"/>
          </c:marker>
          <c:cat>
            <c:strRef>
              <c:f>Sheet1!$B$1:$M$1</c:f>
              <c:strCache>
                <c:ptCount val="12"/>
                <c:pt idx="0">
                  <c:v>1</c:v>
                </c:pt>
                <c:pt idx="1">
                  <c:v>2</c:v>
                </c:pt>
                <c:pt idx="2">
                  <c:v>3</c:v>
                </c:pt>
                <c:pt idx="3">
                  <c:v>4</c:v>
                </c:pt>
                <c:pt idx="4">
                  <c:v>5</c:v>
                </c:pt>
                <c:pt idx="5">
                  <c:v>6</c:v>
                </c:pt>
                <c:pt idx="6">
                  <c:v>7</c:v>
                </c:pt>
                <c:pt idx="7">
                  <c:v>8</c:v>
                </c:pt>
                <c:pt idx="8">
                  <c:v>9</c:v>
                </c:pt>
                <c:pt idx="9">
                  <c:v>10</c:v>
                </c:pt>
                <c:pt idx="10">
                  <c:v>11</c:v>
                </c:pt>
                <c:pt idx="11">
                  <c:v>12</c:v>
                </c:pt>
              </c:strCache>
            </c:strRef>
          </c:cat>
          <c:val>
            <c:numRef>
              <c:f>Sheet1!$B$3:$M$3</c:f>
              <c:numCache>
                <c:formatCode>General</c:formatCode>
                <c:ptCount val="12"/>
                <c:pt idx="0">
                  <c:v>86</c:v>
                </c:pt>
                <c:pt idx="1">
                  <c:v>-2</c:v>
                </c:pt>
                <c:pt idx="2">
                  <c:v>-13</c:v>
                </c:pt>
                <c:pt idx="3">
                  <c:v>15</c:v>
                </c:pt>
                <c:pt idx="4">
                  <c:v>4</c:v>
                </c:pt>
                <c:pt idx="5">
                  <c:v>4</c:v>
                </c:pt>
                <c:pt idx="6">
                  <c:v>4</c:v>
                </c:pt>
                <c:pt idx="7">
                  <c:v>-5</c:v>
                </c:pt>
                <c:pt idx="8">
                  <c:v>6</c:v>
                </c:pt>
                <c:pt idx="9">
                  <c:v>-1</c:v>
                </c:pt>
                <c:pt idx="10">
                  <c:v>1</c:v>
                </c:pt>
                <c:pt idx="11">
                  <c:v>-131</c:v>
                </c:pt>
              </c:numCache>
            </c:numRef>
          </c:val>
          <c:smooth val="0"/>
          <c:extLst>
            <c:ext xmlns:c16="http://schemas.microsoft.com/office/drawing/2014/chart" uri="{C3380CC4-5D6E-409C-BE32-E72D297353CC}">
              <c16:uniqueId val="{00000001-C412-46B3-8770-EA94B9BCC9CB}"/>
            </c:ext>
          </c:extLst>
        </c:ser>
        <c:ser>
          <c:idx val="2"/>
          <c:order val="2"/>
          <c:tx>
            <c:strRef>
              <c:f>Sheet1!$A$4</c:f>
              <c:strCache>
                <c:ptCount val="1"/>
                <c:pt idx="0">
                  <c:v>2016</c:v>
                </c:pt>
              </c:strCache>
            </c:strRef>
          </c:tx>
          <c:spPr>
            <a:ln w="12700" cap="rnd">
              <a:solidFill>
                <a:schemeClr val="tx1"/>
              </a:solidFill>
              <a:round/>
            </a:ln>
            <a:effectLst/>
          </c:spPr>
          <c:marker>
            <c:symbol val="none"/>
          </c:marker>
          <c:cat>
            <c:strRef>
              <c:f>Sheet1!$B$1:$M$1</c:f>
              <c:strCache>
                <c:ptCount val="12"/>
                <c:pt idx="0">
                  <c:v>1</c:v>
                </c:pt>
                <c:pt idx="1">
                  <c:v>2</c:v>
                </c:pt>
                <c:pt idx="2">
                  <c:v>3</c:v>
                </c:pt>
                <c:pt idx="3">
                  <c:v>4</c:v>
                </c:pt>
                <c:pt idx="4">
                  <c:v>5</c:v>
                </c:pt>
                <c:pt idx="5">
                  <c:v>6</c:v>
                </c:pt>
                <c:pt idx="6">
                  <c:v>7</c:v>
                </c:pt>
                <c:pt idx="7">
                  <c:v>8</c:v>
                </c:pt>
                <c:pt idx="8">
                  <c:v>9</c:v>
                </c:pt>
                <c:pt idx="9">
                  <c:v>10</c:v>
                </c:pt>
                <c:pt idx="10">
                  <c:v>11</c:v>
                </c:pt>
                <c:pt idx="11">
                  <c:v>12</c:v>
                </c:pt>
              </c:strCache>
            </c:strRef>
          </c:cat>
          <c:val>
            <c:numRef>
              <c:f>Sheet1!$B$4:$M$4</c:f>
              <c:numCache>
                <c:formatCode>General</c:formatCode>
                <c:ptCount val="12"/>
                <c:pt idx="0">
                  <c:v>72</c:v>
                </c:pt>
                <c:pt idx="1">
                  <c:v>-3</c:v>
                </c:pt>
                <c:pt idx="2">
                  <c:v>3</c:v>
                </c:pt>
                <c:pt idx="3">
                  <c:v>-13</c:v>
                </c:pt>
                <c:pt idx="4">
                  <c:v>-5</c:v>
                </c:pt>
                <c:pt idx="5">
                  <c:v>-2</c:v>
                </c:pt>
                <c:pt idx="6">
                  <c:v>-5</c:v>
                </c:pt>
                <c:pt idx="7">
                  <c:v>-2</c:v>
                </c:pt>
                <c:pt idx="8">
                  <c:v>-7</c:v>
                </c:pt>
                <c:pt idx="9">
                  <c:v>7</c:v>
                </c:pt>
                <c:pt idx="10">
                  <c:v>4</c:v>
                </c:pt>
                <c:pt idx="11">
                  <c:v>-75</c:v>
                </c:pt>
              </c:numCache>
            </c:numRef>
          </c:val>
          <c:smooth val="0"/>
          <c:extLst>
            <c:ext xmlns:c16="http://schemas.microsoft.com/office/drawing/2014/chart" uri="{C3380CC4-5D6E-409C-BE32-E72D297353CC}">
              <c16:uniqueId val="{00000002-C412-46B3-8770-EA94B9BCC9CB}"/>
            </c:ext>
          </c:extLst>
        </c:ser>
        <c:ser>
          <c:idx val="3"/>
          <c:order val="3"/>
          <c:tx>
            <c:strRef>
              <c:f>Sheet1!$A$5</c:f>
              <c:strCache>
                <c:ptCount val="1"/>
                <c:pt idx="0">
                  <c:v>2017</c:v>
                </c:pt>
              </c:strCache>
            </c:strRef>
          </c:tx>
          <c:spPr>
            <a:ln w="12700" cap="rnd">
              <a:solidFill>
                <a:srgbClr val="7030A0"/>
              </a:solidFill>
              <a:round/>
            </a:ln>
            <a:effectLst/>
          </c:spPr>
          <c:marker>
            <c:symbol val="none"/>
          </c:marker>
          <c:cat>
            <c:strRef>
              <c:f>Sheet1!$B$1:$M$1</c:f>
              <c:strCache>
                <c:ptCount val="12"/>
                <c:pt idx="0">
                  <c:v>1</c:v>
                </c:pt>
                <c:pt idx="1">
                  <c:v>2</c:v>
                </c:pt>
                <c:pt idx="2">
                  <c:v>3</c:v>
                </c:pt>
                <c:pt idx="3">
                  <c:v>4</c:v>
                </c:pt>
                <c:pt idx="4">
                  <c:v>5</c:v>
                </c:pt>
                <c:pt idx="5">
                  <c:v>6</c:v>
                </c:pt>
                <c:pt idx="6">
                  <c:v>7</c:v>
                </c:pt>
                <c:pt idx="7">
                  <c:v>8</c:v>
                </c:pt>
                <c:pt idx="8">
                  <c:v>9</c:v>
                </c:pt>
                <c:pt idx="9">
                  <c:v>10</c:v>
                </c:pt>
                <c:pt idx="10">
                  <c:v>11</c:v>
                </c:pt>
                <c:pt idx="11">
                  <c:v>12</c:v>
                </c:pt>
              </c:strCache>
            </c:strRef>
          </c:cat>
          <c:val>
            <c:numRef>
              <c:f>Sheet1!$B$5:$M$5</c:f>
              <c:numCache>
                <c:formatCode>General</c:formatCode>
                <c:ptCount val="12"/>
                <c:pt idx="0">
                  <c:v>25</c:v>
                </c:pt>
                <c:pt idx="1">
                  <c:v>-7</c:v>
                </c:pt>
                <c:pt idx="2">
                  <c:v>0</c:v>
                </c:pt>
                <c:pt idx="3">
                  <c:v>5</c:v>
                </c:pt>
                <c:pt idx="4">
                  <c:v>-3</c:v>
                </c:pt>
                <c:pt idx="5">
                  <c:v>-8</c:v>
                </c:pt>
                <c:pt idx="6">
                  <c:v>-2</c:v>
                </c:pt>
                <c:pt idx="7">
                  <c:v>-11</c:v>
                </c:pt>
                <c:pt idx="8">
                  <c:v>0</c:v>
                </c:pt>
                <c:pt idx="9">
                  <c:v>-5</c:v>
                </c:pt>
                <c:pt idx="10">
                  <c:v>3</c:v>
                </c:pt>
                <c:pt idx="11">
                  <c:v>-91</c:v>
                </c:pt>
              </c:numCache>
            </c:numRef>
          </c:val>
          <c:smooth val="0"/>
          <c:extLst>
            <c:ext xmlns:c16="http://schemas.microsoft.com/office/drawing/2014/chart" uri="{C3380CC4-5D6E-409C-BE32-E72D297353CC}">
              <c16:uniqueId val="{00000003-C412-46B3-8770-EA94B9BCC9CB}"/>
            </c:ext>
          </c:extLst>
        </c:ser>
        <c:ser>
          <c:idx val="4"/>
          <c:order val="4"/>
          <c:tx>
            <c:strRef>
              <c:f>Sheet1!$A$6</c:f>
              <c:strCache>
                <c:ptCount val="1"/>
                <c:pt idx="0">
                  <c:v>2018</c:v>
                </c:pt>
              </c:strCache>
            </c:strRef>
          </c:tx>
          <c:spPr>
            <a:ln w="38100" cap="rnd">
              <a:solidFill>
                <a:srgbClr val="FFC000"/>
              </a:solidFill>
              <a:round/>
            </a:ln>
            <a:effectLst/>
          </c:spPr>
          <c:marker>
            <c:symbol val="none"/>
          </c:marker>
          <c:cat>
            <c:strRef>
              <c:f>Sheet1!$B$1:$M$1</c:f>
              <c:strCache>
                <c:ptCount val="12"/>
                <c:pt idx="0">
                  <c:v>1</c:v>
                </c:pt>
                <c:pt idx="1">
                  <c:v>2</c:v>
                </c:pt>
                <c:pt idx="2">
                  <c:v>3</c:v>
                </c:pt>
                <c:pt idx="3">
                  <c:v>4</c:v>
                </c:pt>
                <c:pt idx="4">
                  <c:v>5</c:v>
                </c:pt>
                <c:pt idx="5">
                  <c:v>6</c:v>
                </c:pt>
                <c:pt idx="6">
                  <c:v>7</c:v>
                </c:pt>
                <c:pt idx="7">
                  <c:v>8</c:v>
                </c:pt>
                <c:pt idx="8">
                  <c:v>9</c:v>
                </c:pt>
                <c:pt idx="9">
                  <c:v>10</c:v>
                </c:pt>
                <c:pt idx="10">
                  <c:v>11</c:v>
                </c:pt>
                <c:pt idx="11">
                  <c:v>12</c:v>
                </c:pt>
              </c:strCache>
            </c:strRef>
          </c:cat>
          <c:val>
            <c:numRef>
              <c:f>Sheet1!$B$6:$M$6</c:f>
              <c:numCache>
                <c:formatCode>0</c:formatCode>
                <c:ptCount val="12"/>
                <c:pt idx="0">
                  <c:v>39.999999999999318</c:v>
                </c:pt>
                <c:pt idx="1">
                  <c:v>-4.9999999999999964</c:v>
                </c:pt>
                <c:pt idx="2">
                  <c:v>-10.999999999999922</c:v>
                </c:pt>
                <c:pt idx="3">
                  <c:v>-5.9999999999999929</c:v>
                </c:pt>
                <c:pt idx="4">
                  <c:v>-5.9999999999998899</c:v>
                </c:pt>
                <c:pt idx="5">
                  <c:v>-20.999999999999893</c:v>
                </c:pt>
                <c:pt idx="6">
                  <c:v>5.9999999999998828</c:v>
                </c:pt>
                <c:pt idx="7">
                  <c:v>-9.9999999999999503</c:v>
                </c:pt>
                <c:pt idx="8">
                  <c:v>7.9999999999999538</c:v>
                </c:pt>
                <c:pt idx="9">
                  <c:v>2.0605739337042905E-13</c:v>
                </c:pt>
                <c:pt idx="10">
                  <c:v>-8.0000000000000409</c:v>
                </c:pt>
                <c:pt idx="11">
                  <c:v>-56.999999999999957</c:v>
                </c:pt>
              </c:numCache>
            </c:numRef>
          </c:val>
          <c:smooth val="0"/>
          <c:extLst>
            <c:ext xmlns:c16="http://schemas.microsoft.com/office/drawing/2014/chart" uri="{C3380CC4-5D6E-409C-BE32-E72D297353CC}">
              <c16:uniqueId val="{00000004-C412-46B3-8770-EA94B9BCC9CB}"/>
            </c:ext>
          </c:extLst>
        </c:ser>
        <c:dLbls>
          <c:showLegendKey val="0"/>
          <c:showVal val="0"/>
          <c:showCatName val="0"/>
          <c:showSerName val="0"/>
          <c:showPercent val="0"/>
          <c:showBubbleSize val="0"/>
        </c:dLbls>
        <c:smooth val="0"/>
        <c:axId val="411667232"/>
        <c:axId val="411669584"/>
      </c:lineChart>
      <c:catAx>
        <c:axId val="411667232"/>
        <c:scaling>
          <c:orientation val="minMax"/>
        </c:scaling>
        <c:delete val="0"/>
        <c:axPos val="b"/>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669584"/>
        <c:crosses val="autoZero"/>
        <c:auto val="1"/>
        <c:lblAlgn val="ctr"/>
        <c:lblOffset val="100"/>
        <c:noMultiLvlLbl val="0"/>
      </c:catAx>
      <c:valAx>
        <c:axId val="411669584"/>
        <c:scaling>
          <c:orientation val="minMax"/>
        </c:scaling>
        <c:delete val="0"/>
        <c:axPos val="l"/>
        <c:numFmt formatCode="General" sourceLinked="1"/>
        <c:majorTickMark val="none"/>
        <c:minorTickMark val="none"/>
        <c:tickLblPos val="nextTo"/>
        <c:spPr>
          <a:solidFill>
            <a:schemeClr val="bg1"/>
          </a:solid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667232"/>
        <c:crosses val="autoZero"/>
        <c:crossBetween val="between"/>
      </c:valAx>
      <c:spPr>
        <a:noFill/>
        <a:ln>
          <a:noFill/>
        </a:ln>
        <a:effectLst/>
      </c:spPr>
    </c:plotArea>
    <c:legend>
      <c:legendPos val="r"/>
      <c:layout>
        <c:manualLayout>
          <c:xMode val="edge"/>
          <c:yMode val="edge"/>
          <c:x val="0.66163438486857862"/>
          <c:y val="9.2884313933440515E-2"/>
          <c:w val="0.14506329407237262"/>
          <c:h val="0.29361140989492657"/>
        </c:manualLayout>
      </c:layout>
      <c:overlay val="1"/>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Jihočeský kraj</c:v>
                </c:pt>
                <c:pt idx="1">
                  <c:v>Hlavní město Praha</c:v>
                </c:pt>
                <c:pt idx="2">
                  <c:v>Pardubický kraj</c:v>
                </c:pt>
                <c:pt idx="3">
                  <c:v>Karlovarský kraj</c:v>
                </c:pt>
                <c:pt idx="4">
                  <c:v>Královéhradecký kraj</c:v>
                </c:pt>
                <c:pt idx="5">
                  <c:v>Olomoucký kraj</c:v>
                </c:pt>
                <c:pt idx="6">
                  <c:v>Liberecký kraj</c:v>
                </c:pt>
                <c:pt idx="7">
                  <c:v>Zlínský kraj</c:v>
                </c:pt>
                <c:pt idx="8">
                  <c:v>Ústecký kraj</c:v>
                </c:pt>
                <c:pt idx="9">
                  <c:v>Plzeňský kraj</c:v>
                </c:pt>
                <c:pt idx="10">
                  <c:v>Kraj Vysočina</c:v>
                </c:pt>
                <c:pt idx="11">
                  <c:v>Středočeský kraj</c:v>
                </c:pt>
                <c:pt idx="12">
                  <c:v>Jihomoravský kraj</c:v>
                </c:pt>
                <c:pt idx="13">
                  <c:v>Moravskoslezský kraj</c:v>
                </c:pt>
                <c:pt idx="15">
                  <c:v>≤ 2000</c:v>
                </c:pt>
                <c:pt idx="16">
                  <c:v>2001 - 5000</c:v>
                </c:pt>
                <c:pt idx="17">
                  <c:v>5001 - 10000</c:v>
                </c:pt>
                <c:pt idx="18">
                  <c:v>10001 - 50000</c:v>
                </c:pt>
                <c:pt idx="19">
                  <c:v>50001 - 100000</c:v>
                </c:pt>
                <c:pt idx="20">
                  <c:v>&gt; 100 000 </c:v>
                </c:pt>
              </c:strCache>
            </c:strRef>
          </c:cat>
          <c:val>
            <c:numRef>
              <c:f>Sheet1!$B$2:$B$22</c:f>
              <c:numCache>
                <c:formatCode>General</c:formatCode>
                <c:ptCount val="21"/>
                <c:pt idx="0">
                  <c:v>2.0000000000000151</c:v>
                </c:pt>
                <c:pt idx="1">
                  <c:v>2.0000000000000071</c:v>
                </c:pt>
                <c:pt idx="2">
                  <c:v>0.99999999999999378</c:v>
                </c:pt>
                <c:pt idx="3">
                  <c:v>0</c:v>
                </c:pt>
                <c:pt idx="4">
                  <c:v>-1.9999999999999991</c:v>
                </c:pt>
                <c:pt idx="5">
                  <c:v>-2</c:v>
                </c:pt>
                <c:pt idx="6">
                  <c:v>-2.0000000000000004</c:v>
                </c:pt>
                <c:pt idx="7">
                  <c:v>-2.0000000000000062</c:v>
                </c:pt>
                <c:pt idx="8">
                  <c:v>-4.0000000000000009</c:v>
                </c:pt>
                <c:pt idx="9">
                  <c:v>-5.9999999999999982</c:v>
                </c:pt>
                <c:pt idx="10">
                  <c:v>-7.9999999999999973</c:v>
                </c:pt>
                <c:pt idx="11">
                  <c:v>-8.0000000000000036</c:v>
                </c:pt>
                <c:pt idx="12">
                  <c:v>-13.000000000000034</c:v>
                </c:pt>
                <c:pt idx="13">
                  <c:v>-19.999999999999979</c:v>
                </c:pt>
                <c:pt idx="15">
                  <c:v>-29.000000000000075</c:v>
                </c:pt>
                <c:pt idx="16">
                  <c:v>-9.9999999999999982</c:v>
                </c:pt>
                <c:pt idx="17">
                  <c:v>-5.0000000000000053</c:v>
                </c:pt>
                <c:pt idx="18">
                  <c:v>-11.000000000000025</c:v>
                </c:pt>
                <c:pt idx="19">
                  <c:v>-4.0000000000000266</c:v>
                </c:pt>
                <c:pt idx="20">
                  <c:v>-2.9999999999999787</c:v>
                </c:pt>
              </c:numCache>
            </c:numRef>
          </c:val>
          <c:extLst>
            <c:ext xmlns:c16="http://schemas.microsoft.com/office/drawing/2014/chart" uri="{C3380CC4-5D6E-409C-BE32-E72D297353CC}">
              <c16:uniqueId val="{00000000-38D1-42F8-B97F-2AA9C68AE496}"/>
            </c:ext>
          </c:extLst>
        </c:ser>
        <c:ser>
          <c:idx val="1"/>
          <c:order val="1"/>
          <c:tx>
            <c:strRef>
              <c:f>Sheet1!$C$1</c:f>
              <c:strCache>
                <c:ptCount val="1"/>
                <c:pt idx="0">
                  <c:v>2017</c:v>
                </c:pt>
              </c:strCache>
            </c:strRef>
          </c:tx>
          <c:spPr>
            <a:solidFill>
              <a:srgbClr val="00B050"/>
            </a:solidFill>
            <a:ln>
              <a:noFill/>
            </a:ln>
            <a:effectLst/>
          </c:spPr>
          <c:invertIfNegative val="0"/>
          <c:dLbls>
            <c:delete val="1"/>
          </c:dLbls>
          <c:cat>
            <c:strRef>
              <c:f>Sheet1!$A$2:$A$22</c:f>
              <c:strCache>
                <c:ptCount val="21"/>
                <c:pt idx="0">
                  <c:v>Jihočeský kraj</c:v>
                </c:pt>
                <c:pt idx="1">
                  <c:v>Hlavní město Praha</c:v>
                </c:pt>
                <c:pt idx="2">
                  <c:v>Pardubický kraj</c:v>
                </c:pt>
                <c:pt idx="3">
                  <c:v>Karlovarský kraj</c:v>
                </c:pt>
                <c:pt idx="4">
                  <c:v>Královéhradecký kraj</c:v>
                </c:pt>
                <c:pt idx="5">
                  <c:v>Olomoucký kraj</c:v>
                </c:pt>
                <c:pt idx="6">
                  <c:v>Liberecký kraj</c:v>
                </c:pt>
                <c:pt idx="7">
                  <c:v>Zlínský kraj</c:v>
                </c:pt>
                <c:pt idx="8">
                  <c:v>Ústecký kraj</c:v>
                </c:pt>
                <c:pt idx="9">
                  <c:v>Plzeňský kraj</c:v>
                </c:pt>
                <c:pt idx="10">
                  <c:v>Kraj Vysočina</c:v>
                </c:pt>
                <c:pt idx="11">
                  <c:v>Středočeský kraj</c:v>
                </c:pt>
                <c:pt idx="12">
                  <c:v>Jihomoravský kraj</c:v>
                </c:pt>
                <c:pt idx="13">
                  <c:v>Moravskoslezský kraj</c:v>
                </c:pt>
                <c:pt idx="15">
                  <c:v>≤ 2000</c:v>
                </c:pt>
                <c:pt idx="16">
                  <c:v>2001 - 5000</c:v>
                </c:pt>
                <c:pt idx="17">
                  <c:v>5001 - 10000</c:v>
                </c:pt>
                <c:pt idx="18">
                  <c:v>10001 - 50000</c:v>
                </c:pt>
                <c:pt idx="19">
                  <c:v>50001 - 100000</c:v>
                </c:pt>
                <c:pt idx="20">
                  <c:v>&gt; 100 000 </c:v>
                </c:pt>
              </c:strCache>
            </c:strRef>
          </c:cat>
          <c:val>
            <c:numRef>
              <c:f>Sheet1!$C$2:$C$22</c:f>
              <c:numCache>
                <c:formatCode>General</c:formatCode>
                <c:ptCount val="21"/>
                <c:pt idx="0">
                  <c:v>2.0000000000000151</c:v>
                </c:pt>
                <c:pt idx="1">
                  <c:v>2.0000000000000071</c:v>
                </c:pt>
                <c:pt idx="2">
                  <c:v>0.99999999999999378</c:v>
                </c:pt>
                <c:pt idx="3">
                  <c:v>0</c:v>
                </c:pt>
                <c:pt idx="4">
                  <c:v>0</c:v>
                </c:pt>
                <c:pt idx="5">
                  <c:v>0</c:v>
                </c:pt>
                <c:pt idx="6">
                  <c:v>0</c:v>
                </c:pt>
                <c:pt idx="7">
                  <c:v>0</c:v>
                </c:pt>
                <c:pt idx="8">
                  <c:v>0</c:v>
                </c:pt>
                <c:pt idx="9">
                  <c:v>0</c:v>
                </c:pt>
                <c:pt idx="10">
                  <c:v>0</c:v>
                </c:pt>
                <c:pt idx="11">
                  <c:v>0</c:v>
                </c:pt>
                <c:pt idx="12">
                  <c:v>0</c:v>
                </c:pt>
                <c:pt idx="13">
                  <c:v>0</c:v>
                </c:pt>
                <c:pt idx="15">
                  <c:v>0</c:v>
                </c:pt>
                <c:pt idx="16">
                  <c:v>0</c:v>
                </c:pt>
                <c:pt idx="17">
                  <c:v>0</c:v>
                </c:pt>
                <c:pt idx="18">
                  <c:v>0</c:v>
                </c:pt>
                <c:pt idx="20">
                  <c:v>0</c:v>
                </c:pt>
              </c:numCache>
            </c:numRef>
          </c:val>
          <c:extLst>
            <c:ext xmlns:c16="http://schemas.microsoft.com/office/drawing/2014/chart" uri="{C3380CC4-5D6E-409C-BE32-E72D297353CC}">
              <c16:uniqueId val="{00000001-38D1-42F8-B97F-2AA9C68AE496}"/>
            </c:ext>
          </c:extLst>
        </c:ser>
        <c:ser>
          <c:idx val="2"/>
          <c:order val="2"/>
          <c:tx>
            <c:strRef>
              <c:f>Sheet1!$D$1</c:f>
              <c:strCache>
                <c:ptCount val="1"/>
                <c:pt idx="0">
                  <c:v>2018</c:v>
                </c:pt>
              </c:strCache>
            </c:strRef>
          </c:tx>
          <c:spPr>
            <a:solidFill>
              <a:srgbClr val="FF0000"/>
            </a:solidFill>
            <a:ln>
              <a:noFill/>
            </a:ln>
            <a:effectLst/>
          </c:spPr>
          <c:invertIfNegative val="0"/>
          <c:dLbls>
            <c:delete val="1"/>
          </c:dLbls>
          <c:cat>
            <c:strRef>
              <c:f>Sheet1!$A$2:$A$22</c:f>
              <c:strCache>
                <c:ptCount val="21"/>
                <c:pt idx="0">
                  <c:v>Jihočeský kraj</c:v>
                </c:pt>
                <c:pt idx="1">
                  <c:v>Hlavní město Praha</c:v>
                </c:pt>
                <c:pt idx="2">
                  <c:v>Pardubický kraj</c:v>
                </c:pt>
                <c:pt idx="3">
                  <c:v>Karlovarský kraj</c:v>
                </c:pt>
                <c:pt idx="4">
                  <c:v>Královéhradecký kraj</c:v>
                </c:pt>
                <c:pt idx="5">
                  <c:v>Olomoucký kraj</c:v>
                </c:pt>
                <c:pt idx="6">
                  <c:v>Liberecký kraj</c:v>
                </c:pt>
                <c:pt idx="7">
                  <c:v>Zlínský kraj</c:v>
                </c:pt>
                <c:pt idx="8">
                  <c:v>Ústecký kraj</c:v>
                </c:pt>
                <c:pt idx="9">
                  <c:v>Plzeňský kraj</c:v>
                </c:pt>
                <c:pt idx="10">
                  <c:v>Kraj Vysočina</c:v>
                </c:pt>
                <c:pt idx="11">
                  <c:v>Středočeský kraj</c:v>
                </c:pt>
                <c:pt idx="12">
                  <c:v>Jihomoravský kraj</c:v>
                </c:pt>
                <c:pt idx="13">
                  <c:v>Moravskoslezský kraj</c:v>
                </c:pt>
                <c:pt idx="15">
                  <c:v>≤ 2000</c:v>
                </c:pt>
                <c:pt idx="16">
                  <c:v>2001 - 5000</c:v>
                </c:pt>
                <c:pt idx="17">
                  <c:v>5001 - 10000</c:v>
                </c:pt>
                <c:pt idx="18">
                  <c:v>10001 - 50000</c:v>
                </c:pt>
                <c:pt idx="19">
                  <c:v>50001 - 100000</c:v>
                </c:pt>
                <c:pt idx="20">
                  <c:v>&gt; 100 000 </c:v>
                </c:pt>
              </c:strCache>
            </c:strRef>
          </c:cat>
          <c:val>
            <c:numRef>
              <c:f>Sheet1!$D$2:$D$22</c:f>
              <c:numCache>
                <c:formatCode>General</c:formatCode>
                <c:ptCount val="21"/>
                <c:pt idx="0">
                  <c:v>0</c:v>
                </c:pt>
                <c:pt idx="4">
                  <c:v>-1.9999999999999991</c:v>
                </c:pt>
                <c:pt idx="5">
                  <c:v>-2</c:v>
                </c:pt>
                <c:pt idx="6">
                  <c:v>-2.0000000000000004</c:v>
                </c:pt>
                <c:pt idx="7">
                  <c:v>-2.0000000000000062</c:v>
                </c:pt>
                <c:pt idx="8">
                  <c:v>-4.0000000000000009</c:v>
                </c:pt>
                <c:pt idx="9">
                  <c:v>-5.9999999999999982</c:v>
                </c:pt>
                <c:pt idx="10">
                  <c:v>-7.9999999999999973</c:v>
                </c:pt>
                <c:pt idx="11">
                  <c:v>-8.0000000000000036</c:v>
                </c:pt>
                <c:pt idx="12">
                  <c:v>-13.000000000000034</c:v>
                </c:pt>
                <c:pt idx="13">
                  <c:v>-19.999999999999979</c:v>
                </c:pt>
                <c:pt idx="14">
                  <c:v>0</c:v>
                </c:pt>
                <c:pt idx="15">
                  <c:v>-29.000000000000075</c:v>
                </c:pt>
                <c:pt idx="16">
                  <c:v>-9.9999999999999982</c:v>
                </c:pt>
                <c:pt idx="17">
                  <c:v>-5.0000000000000053</c:v>
                </c:pt>
                <c:pt idx="18">
                  <c:v>-11.000000000000025</c:v>
                </c:pt>
                <c:pt idx="19">
                  <c:v>-4.0000000000000266</c:v>
                </c:pt>
                <c:pt idx="20">
                  <c:v>-2.9999999999999787</c:v>
                </c:pt>
              </c:numCache>
            </c:numRef>
          </c:val>
          <c:extLst>
            <c:ext xmlns:c16="http://schemas.microsoft.com/office/drawing/2014/chart" uri="{C3380CC4-5D6E-409C-BE32-E72D297353CC}">
              <c16:uniqueId val="{00000002-38D1-42F8-B97F-2AA9C68AE496}"/>
            </c:ext>
          </c:extLst>
        </c:ser>
        <c:dLbls>
          <c:showLegendKey val="0"/>
          <c:showVal val="1"/>
          <c:showCatName val="0"/>
          <c:showSerName val="0"/>
          <c:showPercent val="0"/>
          <c:showBubbleSize val="0"/>
        </c:dLbls>
        <c:gapWidth val="50"/>
        <c:overlap val="100"/>
        <c:axId val="411765344"/>
        <c:axId val="411764952"/>
      </c:barChart>
      <c:catAx>
        <c:axId val="411765344"/>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764952"/>
        <c:crosses val="autoZero"/>
        <c:auto val="1"/>
        <c:lblAlgn val="ctr"/>
        <c:lblOffset val="100"/>
        <c:noMultiLvlLbl val="0"/>
      </c:catAx>
      <c:valAx>
        <c:axId val="411764952"/>
        <c:scaling>
          <c:orientation val="minMax"/>
        </c:scaling>
        <c:delete val="0"/>
        <c:axPos val="t"/>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765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Sheet1!$A$2</c:f>
              <c:strCache>
                <c:ptCount val="1"/>
                <c:pt idx="0">
                  <c:v>2014</c:v>
                </c:pt>
              </c:strCache>
            </c:strRef>
          </c:tx>
          <c:spPr>
            <a:ln w="12700" cap="rnd">
              <a:solidFill>
                <a:schemeClr val="bg1">
                  <a:lumMod val="85000"/>
                </a:schemeClr>
              </a:solidFill>
              <a:round/>
            </a:ln>
            <a:effectLst/>
          </c:spPr>
          <c:marker>
            <c:symbol val="none"/>
          </c:marker>
          <c:cat>
            <c:strRef>
              <c:f>Sheet1!$B$1:$M$1</c:f>
              <c:strCache>
                <c:ptCount val="12"/>
                <c:pt idx="0">
                  <c:v>1</c:v>
                </c:pt>
                <c:pt idx="1">
                  <c:v>2</c:v>
                </c:pt>
                <c:pt idx="2">
                  <c:v>3</c:v>
                </c:pt>
                <c:pt idx="3">
                  <c:v>4</c:v>
                </c:pt>
                <c:pt idx="4">
                  <c:v>5</c:v>
                </c:pt>
                <c:pt idx="5">
                  <c:v>6</c:v>
                </c:pt>
                <c:pt idx="6">
                  <c:v>7</c:v>
                </c:pt>
                <c:pt idx="7">
                  <c:v>8</c:v>
                </c:pt>
                <c:pt idx="8">
                  <c:v>9</c:v>
                </c:pt>
                <c:pt idx="9">
                  <c:v>10</c:v>
                </c:pt>
                <c:pt idx="10">
                  <c:v>11</c:v>
                </c:pt>
                <c:pt idx="11">
                  <c:v>12</c:v>
                </c:pt>
              </c:strCache>
            </c:strRef>
          </c:cat>
          <c:val>
            <c:numRef>
              <c:f>Sheet1!$B$2:$M$2</c:f>
              <c:numCache>
                <c:formatCode>General</c:formatCode>
                <c:ptCount val="12"/>
                <c:pt idx="0">
                  <c:v>34</c:v>
                </c:pt>
                <c:pt idx="1">
                  <c:v>18</c:v>
                </c:pt>
                <c:pt idx="2">
                  <c:v>-5</c:v>
                </c:pt>
                <c:pt idx="3">
                  <c:v>23</c:v>
                </c:pt>
                <c:pt idx="4">
                  <c:v>7</c:v>
                </c:pt>
                <c:pt idx="5">
                  <c:v>15</c:v>
                </c:pt>
                <c:pt idx="6">
                  <c:v>14</c:v>
                </c:pt>
                <c:pt idx="7">
                  <c:v>-2</c:v>
                </c:pt>
                <c:pt idx="8">
                  <c:v>1</c:v>
                </c:pt>
                <c:pt idx="9">
                  <c:v>1</c:v>
                </c:pt>
                <c:pt idx="10">
                  <c:v>-5</c:v>
                </c:pt>
                <c:pt idx="11">
                  <c:v>-119</c:v>
                </c:pt>
              </c:numCache>
            </c:numRef>
          </c:val>
          <c:smooth val="0"/>
          <c:extLst>
            <c:ext xmlns:c16="http://schemas.microsoft.com/office/drawing/2014/chart" uri="{C3380CC4-5D6E-409C-BE32-E72D297353CC}">
              <c16:uniqueId val="{00000000-F9D8-412C-8199-15C17BE46B2B}"/>
            </c:ext>
          </c:extLst>
        </c:ser>
        <c:ser>
          <c:idx val="1"/>
          <c:order val="1"/>
          <c:tx>
            <c:strRef>
              <c:f>Sheet1!$A$3</c:f>
              <c:strCache>
                <c:ptCount val="1"/>
                <c:pt idx="0">
                  <c:v>2015</c:v>
                </c:pt>
              </c:strCache>
            </c:strRef>
          </c:tx>
          <c:spPr>
            <a:ln w="12700" cap="rnd">
              <a:solidFill>
                <a:schemeClr val="accent3">
                  <a:lumMod val="60000"/>
                  <a:lumOff val="40000"/>
                </a:schemeClr>
              </a:solidFill>
              <a:round/>
            </a:ln>
            <a:effectLst/>
          </c:spPr>
          <c:marker>
            <c:symbol val="none"/>
          </c:marker>
          <c:cat>
            <c:strRef>
              <c:f>Sheet1!$B$1:$M$1</c:f>
              <c:strCache>
                <c:ptCount val="12"/>
                <c:pt idx="0">
                  <c:v>1</c:v>
                </c:pt>
                <c:pt idx="1">
                  <c:v>2</c:v>
                </c:pt>
                <c:pt idx="2">
                  <c:v>3</c:v>
                </c:pt>
                <c:pt idx="3">
                  <c:v>4</c:v>
                </c:pt>
                <c:pt idx="4">
                  <c:v>5</c:v>
                </c:pt>
                <c:pt idx="5">
                  <c:v>6</c:v>
                </c:pt>
                <c:pt idx="6">
                  <c:v>7</c:v>
                </c:pt>
                <c:pt idx="7">
                  <c:v>8</c:v>
                </c:pt>
                <c:pt idx="8">
                  <c:v>9</c:v>
                </c:pt>
                <c:pt idx="9">
                  <c:v>10</c:v>
                </c:pt>
                <c:pt idx="10">
                  <c:v>11</c:v>
                </c:pt>
                <c:pt idx="11">
                  <c:v>12</c:v>
                </c:pt>
              </c:strCache>
            </c:strRef>
          </c:cat>
          <c:val>
            <c:numRef>
              <c:f>Sheet1!$B$3:$M$3</c:f>
              <c:numCache>
                <c:formatCode>General</c:formatCode>
                <c:ptCount val="12"/>
                <c:pt idx="0">
                  <c:v>20</c:v>
                </c:pt>
                <c:pt idx="1">
                  <c:v>6</c:v>
                </c:pt>
                <c:pt idx="2">
                  <c:v>-6</c:v>
                </c:pt>
                <c:pt idx="3">
                  <c:v>-2</c:v>
                </c:pt>
                <c:pt idx="4">
                  <c:v>-7</c:v>
                </c:pt>
                <c:pt idx="5">
                  <c:v>-14</c:v>
                </c:pt>
                <c:pt idx="6">
                  <c:v>-3</c:v>
                </c:pt>
                <c:pt idx="7">
                  <c:v>9</c:v>
                </c:pt>
                <c:pt idx="8">
                  <c:v>5</c:v>
                </c:pt>
                <c:pt idx="9">
                  <c:v>1</c:v>
                </c:pt>
                <c:pt idx="10">
                  <c:v>-6</c:v>
                </c:pt>
                <c:pt idx="11">
                  <c:v>-51</c:v>
                </c:pt>
              </c:numCache>
            </c:numRef>
          </c:val>
          <c:smooth val="0"/>
          <c:extLst>
            <c:ext xmlns:c16="http://schemas.microsoft.com/office/drawing/2014/chart" uri="{C3380CC4-5D6E-409C-BE32-E72D297353CC}">
              <c16:uniqueId val="{00000001-F9D8-412C-8199-15C17BE46B2B}"/>
            </c:ext>
          </c:extLst>
        </c:ser>
        <c:ser>
          <c:idx val="2"/>
          <c:order val="2"/>
          <c:tx>
            <c:strRef>
              <c:f>Sheet1!$A$4</c:f>
              <c:strCache>
                <c:ptCount val="1"/>
                <c:pt idx="0">
                  <c:v>2016</c:v>
                </c:pt>
              </c:strCache>
            </c:strRef>
          </c:tx>
          <c:spPr>
            <a:ln w="12700" cap="rnd">
              <a:solidFill>
                <a:schemeClr val="tx1"/>
              </a:solidFill>
              <a:round/>
            </a:ln>
            <a:effectLst/>
          </c:spPr>
          <c:marker>
            <c:symbol val="none"/>
          </c:marker>
          <c:cat>
            <c:strRef>
              <c:f>Sheet1!$B$1:$M$1</c:f>
              <c:strCache>
                <c:ptCount val="12"/>
                <c:pt idx="0">
                  <c:v>1</c:v>
                </c:pt>
                <c:pt idx="1">
                  <c:v>2</c:v>
                </c:pt>
                <c:pt idx="2">
                  <c:v>3</c:v>
                </c:pt>
                <c:pt idx="3">
                  <c:v>4</c:v>
                </c:pt>
                <c:pt idx="4">
                  <c:v>5</c:v>
                </c:pt>
                <c:pt idx="5">
                  <c:v>6</c:v>
                </c:pt>
                <c:pt idx="6">
                  <c:v>7</c:v>
                </c:pt>
                <c:pt idx="7">
                  <c:v>8</c:v>
                </c:pt>
                <c:pt idx="8">
                  <c:v>9</c:v>
                </c:pt>
                <c:pt idx="9">
                  <c:v>10</c:v>
                </c:pt>
                <c:pt idx="10">
                  <c:v>11</c:v>
                </c:pt>
                <c:pt idx="11">
                  <c:v>12</c:v>
                </c:pt>
              </c:strCache>
            </c:strRef>
          </c:cat>
          <c:val>
            <c:numRef>
              <c:f>Sheet1!$B$4:$M$4</c:f>
              <c:numCache>
                <c:formatCode>General</c:formatCode>
                <c:ptCount val="12"/>
                <c:pt idx="0">
                  <c:v>39</c:v>
                </c:pt>
                <c:pt idx="1">
                  <c:v>-11</c:v>
                </c:pt>
                <c:pt idx="2">
                  <c:v>-6</c:v>
                </c:pt>
                <c:pt idx="3">
                  <c:v>-3</c:v>
                </c:pt>
                <c:pt idx="4">
                  <c:v>-13</c:v>
                </c:pt>
                <c:pt idx="5">
                  <c:v>-9</c:v>
                </c:pt>
                <c:pt idx="6">
                  <c:v>-9</c:v>
                </c:pt>
                <c:pt idx="7">
                  <c:v>-4</c:v>
                </c:pt>
                <c:pt idx="8">
                  <c:v>-3</c:v>
                </c:pt>
                <c:pt idx="9">
                  <c:v>-4</c:v>
                </c:pt>
                <c:pt idx="10">
                  <c:v>-5</c:v>
                </c:pt>
                <c:pt idx="11">
                  <c:v>-26</c:v>
                </c:pt>
              </c:numCache>
            </c:numRef>
          </c:val>
          <c:smooth val="0"/>
          <c:extLst>
            <c:ext xmlns:c16="http://schemas.microsoft.com/office/drawing/2014/chart" uri="{C3380CC4-5D6E-409C-BE32-E72D297353CC}">
              <c16:uniqueId val="{00000002-F9D8-412C-8199-15C17BE46B2B}"/>
            </c:ext>
          </c:extLst>
        </c:ser>
        <c:ser>
          <c:idx val="3"/>
          <c:order val="3"/>
          <c:tx>
            <c:strRef>
              <c:f>Sheet1!$A$5</c:f>
              <c:strCache>
                <c:ptCount val="1"/>
                <c:pt idx="0">
                  <c:v>2017</c:v>
                </c:pt>
              </c:strCache>
            </c:strRef>
          </c:tx>
          <c:spPr>
            <a:ln w="12700" cap="rnd">
              <a:solidFill>
                <a:srgbClr val="7030A0"/>
              </a:solidFill>
              <a:round/>
            </a:ln>
            <a:effectLst/>
          </c:spPr>
          <c:marker>
            <c:symbol val="none"/>
          </c:marker>
          <c:cat>
            <c:strRef>
              <c:f>Sheet1!$B$1:$M$1</c:f>
              <c:strCache>
                <c:ptCount val="12"/>
                <c:pt idx="0">
                  <c:v>1</c:v>
                </c:pt>
                <c:pt idx="1">
                  <c:v>2</c:v>
                </c:pt>
                <c:pt idx="2">
                  <c:v>3</c:v>
                </c:pt>
                <c:pt idx="3">
                  <c:v>4</c:v>
                </c:pt>
                <c:pt idx="4">
                  <c:v>5</c:v>
                </c:pt>
                <c:pt idx="5">
                  <c:v>6</c:v>
                </c:pt>
                <c:pt idx="6">
                  <c:v>7</c:v>
                </c:pt>
                <c:pt idx="7">
                  <c:v>8</c:v>
                </c:pt>
                <c:pt idx="8">
                  <c:v>9</c:v>
                </c:pt>
                <c:pt idx="9">
                  <c:v>10</c:v>
                </c:pt>
                <c:pt idx="10">
                  <c:v>11</c:v>
                </c:pt>
                <c:pt idx="11">
                  <c:v>12</c:v>
                </c:pt>
              </c:strCache>
            </c:strRef>
          </c:cat>
          <c:val>
            <c:numRef>
              <c:f>Sheet1!$B$5:$M$5</c:f>
              <c:numCache>
                <c:formatCode>General</c:formatCode>
                <c:ptCount val="12"/>
                <c:pt idx="0">
                  <c:v>13</c:v>
                </c:pt>
                <c:pt idx="1">
                  <c:v>-1</c:v>
                </c:pt>
                <c:pt idx="2">
                  <c:v>-12</c:v>
                </c:pt>
                <c:pt idx="3">
                  <c:v>-2</c:v>
                </c:pt>
                <c:pt idx="4">
                  <c:v>0</c:v>
                </c:pt>
                <c:pt idx="5">
                  <c:v>-10</c:v>
                </c:pt>
                <c:pt idx="6">
                  <c:v>-1</c:v>
                </c:pt>
                <c:pt idx="7">
                  <c:v>-5</c:v>
                </c:pt>
                <c:pt idx="8">
                  <c:v>-3</c:v>
                </c:pt>
                <c:pt idx="9">
                  <c:v>-7</c:v>
                </c:pt>
                <c:pt idx="10">
                  <c:v>-7</c:v>
                </c:pt>
                <c:pt idx="11">
                  <c:v>-53</c:v>
                </c:pt>
              </c:numCache>
            </c:numRef>
          </c:val>
          <c:smooth val="0"/>
          <c:extLst>
            <c:ext xmlns:c16="http://schemas.microsoft.com/office/drawing/2014/chart" uri="{C3380CC4-5D6E-409C-BE32-E72D297353CC}">
              <c16:uniqueId val="{00000003-F9D8-412C-8199-15C17BE46B2B}"/>
            </c:ext>
          </c:extLst>
        </c:ser>
        <c:ser>
          <c:idx val="4"/>
          <c:order val="4"/>
          <c:tx>
            <c:strRef>
              <c:f>Sheet1!$A$6</c:f>
              <c:strCache>
                <c:ptCount val="1"/>
                <c:pt idx="0">
                  <c:v>2018</c:v>
                </c:pt>
              </c:strCache>
            </c:strRef>
          </c:tx>
          <c:spPr>
            <a:ln w="38100" cap="rnd">
              <a:solidFill>
                <a:srgbClr val="FFC000"/>
              </a:solidFill>
              <a:round/>
            </a:ln>
            <a:effectLst/>
          </c:spPr>
          <c:marker>
            <c:symbol val="none"/>
          </c:marker>
          <c:cat>
            <c:strRef>
              <c:f>Sheet1!$B$1:$M$1</c:f>
              <c:strCache>
                <c:ptCount val="12"/>
                <c:pt idx="0">
                  <c:v>1</c:v>
                </c:pt>
                <c:pt idx="1">
                  <c:v>2</c:v>
                </c:pt>
                <c:pt idx="2">
                  <c:v>3</c:v>
                </c:pt>
                <c:pt idx="3">
                  <c:v>4</c:v>
                </c:pt>
                <c:pt idx="4">
                  <c:v>5</c:v>
                </c:pt>
                <c:pt idx="5">
                  <c:v>6</c:v>
                </c:pt>
                <c:pt idx="6">
                  <c:v>7</c:v>
                </c:pt>
                <c:pt idx="7">
                  <c:v>8</c:v>
                </c:pt>
                <c:pt idx="8">
                  <c:v>9</c:v>
                </c:pt>
                <c:pt idx="9">
                  <c:v>10</c:v>
                </c:pt>
                <c:pt idx="10">
                  <c:v>11</c:v>
                </c:pt>
                <c:pt idx="11">
                  <c:v>12</c:v>
                </c:pt>
              </c:strCache>
            </c:strRef>
          </c:cat>
          <c:val>
            <c:numRef>
              <c:f>Sheet1!$B$6:$M$6</c:f>
              <c:numCache>
                <c:formatCode>General</c:formatCode>
                <c:ptCount val="12"/>
                <c:pt idx="0">
                  <c:v>-6.9999999999999645</c:v>
                </c:pt>
                <c:pt idx="1">
                  <c:v>-7.9999999999999787</c:v>
                </c:pt>
                <c:pt idx="2">
                  <c:v>0.99999999999999112</c:v>
                </c:pt>
                <c:pt idx="3">
                  <c:v>3.0000000000000311</c:v>
                </c:pt>
                <c:pt idx="4">
                  <c:v>-5.9999999999999982</c:v>
                </c:pt>
                <c:pt idx="5">
                  <c:v>1.9999999999999867</c:v>
                </c:pt>
                <c:pt idx="6">
                  <c:v>-6.9999999999999929</c:v>
                </c:pt>
                <c:pt idx="7">
                  <c:v>-1.9999999999999893</c:v>
                </c:pt>
                <c:pt idx="8">
                  <c:v>-1.9999999999999929</c:v>
                </c:pt>
                <c:pt idx="9">
                  <c:v>-1.0000000000000444</c:v>
                </c:pt>
                <c:pt idx="10">
                  <c:v>-5.0000000000000178</c:v>
                </c:pt>
                <c:pt idx="11">
                  <c:v>-30.000000000000039</c:v>
                </c:pt>
              </c:numCache>
            </c:numRef>
          </c:val>
          <c:smooth val="0"/>
          <c:extLst>
            <c:ext xmlns:c16="http://schemas.microsoft.com/office/drawing/2014/chart" uri="{C3380CC4-5D6E-409C-BE32-E72D297353CC}">
              <c16:uniqueId val="{00000004-F9D8-412C-8199-15C17BE46B2B}"/>
            </c:ext>
          </c:extLst>
        </c:ser>
        <c:dLbls>
          <c:showLegendKey val="0"/>
          <c:showVal val="0"/>
          <c:showCatName val="0"/>
          <c:showSerName val="0"/>
          <c:showPercent val="0"/>
          <c:showBubbleSize val="0"/>
        </c:dLbls>
        <c:smooth val="0"/>
        <c:axId val="411764168"/>
        <c:axId val="411764560"/>
      </c:lineChart>
      <c:catAx>
        <c:axId val="411764168"/>
        <c:scaling>
          <c:orientation val="minMax"/>
        </c:scaling>
        <c:delete val="0"/>
        <c:axPos val="b"/>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764560"/>
        <c:crosses val="autoZero"/>
        <c:auto val="1"/>
        <c:lblAlgn val="ctr"/>
        <c:lblOffset val="100"/>
        <c:noMultiLvlLbl val="0"/>
      </c:catAx>
      <c:valAx>
        <c:axId val="411764560"/>
        <c:scaling>
          <c:orientation val="minMax"/>
        </c:scaling>
        <c:delete val="0"/>
        <c:axPos val="l"/>
        <c:numFmt formatCode="General" sourceLinked="1"/>
        <c:majorTickMark val="none"/>
        <c:minorTickMark val="none"/>
        <c:tickLblPos val="nextTo"/>
        <c:spPr>
          <a:solidFill>
            <a:schemeClr val="bg1"/>
          </a:solid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764168"/>
        <c:crosses val="autoZero"/>
        <c:crossBetween val="between"/>
      </c:valAx>
      <c:spPr>
        <a:noFill/>
        <a:ln>
          <a:noFill/>
        </a:ln>
        <a:effectLst/>
      </c:spPr>
    </c:plotArea>
    <c:legend>
      <c:legendPos val="r"/>
      <c:layout>
        <c:manualLayout>
          <c:xMode val="edge"/>
          <c:yMode val="edge"/>
          <c:x val="0.28945528909817159"/>
          <c:y val="0.54296866838452307"/>
          <c:w val="0.14506329407237262"/>
          <c:h val="0.30368792529308508"/>
        </c:manualLayout>
      </c:layout>
      <c:overlay val="1"/>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Hlavní město Praha</c:v>
                </c:pt>
                <c:pt idx="1">
                  <c:v>Olomoucký kraj</c:v>
                </c:pt>
                <c:pt idx="2">
                  <c:v>Liberecký kraj</c:v>
                </c:pt>
                <c:pt idx="3">
                  <c:v>Moravskoslezský kraj</c:v>
                </c:pt>
                <c:pt idx="4">
                  <c:v>Ústecký kraj</c:v>
                </c:pt>
                <c:pt idx="5">
                  <c:v>Královéhradecký kraj</c:v>
                </c:pt>
                <c:pt idx="6">
                  <c:v>Karlovarský kraj</c:v>
                </c:pt>
                <c:pt idx="7">
                  <c:v>Pardubický kraj</c:v>
                </c:pt>
                <c:pt idx="8">
                  <c:v>Plzeňský kraj</c:v>
                </c:pt>
                <c:pt idx="9">
                  <c:v>Jihočeský kraj</c:v>
                </c:pt>
                <c:pt idx="10">
                  <c:v>Jihomoravský kraj</c:v>
                </c:pt>
                <c:pt idx="11">
                  <c:v>Zlínský kraj</c:v>
                </c:pt>
                <c:pt idx="12">
                  <c:v>Kraj Vysočina</c:v>
                </c:pt>
                <c:pt idx="13">
                  <c:v>Středočeský kraj</c:v>
                </c:pt>
                <c:pt idx="15">
                  <c:v>≤ 2000</c:v>
                </c:pt>
                <c:pt idx="16">
                  <c:v>2 001-5 000</c:v>
                </c:pt>
                <c:pt idx="17">
                  <c:v>5 001-10 000</c:v>
                </c:pt>
                <c:pt idx="18">
                  <c:v>10 001-50 000</c:v>
                </c:pt>
                <c:pt idx="19">
                  <c:v>50 001-100 000</c:v>
                </c:pt>
                <c:pt idx="20">
                  <c:v>&gt; 100 000</c:v>
                </c:pt>
              </c:strCache>
            </c:strRef>
          </c:cat>
          <c:val>
            <c:numRef>
              <c:f>Sheet1!$B$2:$B$22</c:f>
              <c:numCache>
                <c:formatCode>0</c:formatCode>
                <c:ptCount val="21"/>
                <c:pt idx="0">
                  <c:v>39.999999999999531</c:v>
                </c:pt>
                <c:pt idx="1">
                  <c:v>8.9999999999999822</c:v>
                </c:pt>
                <c:pt idx="2">
                  <c:v>3.0000000000000249</c:v>
                </c:pt>
                <c:pt idx="3">
                  <c:v>1.9999999999997513</c:v>
                </c:pt>
                <c:pt idx="4">
                  <c:v>1.0000000000000178</c:v>
                </c:pt>
                <c:pt idx="5">
                  <c:v>1.0000000000000178</c:v>
                </c:pt>
                <c:pt idx="6">
                  <c:v>-0.99999999999998934</c:v>
                </c:pt>
                <c:pt idx="7">
                  <c:v>-3.9999999999999929</c:v>
                </c:pt>
                <c:pt idx="8">
                  <c:v>-6.0000000000000426</c:v>
                </c:pt>
                <c:pt idx="9">
                  <c:v>-8.9999999999999574</c:v>
                </c:pt>
                <c:pt idx="10">
                  <c:v>-9.9999999999998863</c:v>
                </c:pt>
                <c:pt idx="11">
                  <c:v>-9.9999999999999929</c:v>
                </c:pt>
                <c:pt idx="12">
                  <c:v>-19.000000000000014</c:v>
                </c:pt>
                <c:pt idx="13">
                  <c:v>-29.999999999999922</c:v>
                </c:pt>
                <c:pt idx="15">
                  <c:v>-0.99999999999999112</c:v>
                </c:pt>
                <c:pt idx="16">
                  <c:v>-10.000000000000103</c:v>
                </c:pt>
                <c:pt idx="17">
                  <c:v>-25</c:v>
                </c:pt>
                <c:pt idx="18">
                  <c:v>-6.0000000000002842</c:v>
                </c:pt>
                <c:pt idx="19">
                  <c:v>-29.999999999999986</c:v>
                </c:pt>
                <c:pt idx="20">
                  <c:v>39.000000000000966</c:v>
                </c:pt>
              </c:numCache>
            </c:numRef>
          </c:val>
          <c:extLst>
            <c:ext xmlns:c16="http://schemas.microsoft.com/office/drawing/2014/chart" uri="{C3380CC4-5D6E-409C-BE32-E72D297353CC}">
              <c16:uniqueId val="{00000000-38D1-42F8-B97F-2AA9C68AE496}"/>
            </c:ext>
          </c:extLst>
        </c:ser>
        <c:ser>
          <c:idx val="1"/>
          <c:order val="1"/>
          <c:tx>
            <c:strRef>
              <c:f>Sheet1!$C$1</c:f>
              <c:strCache>
                <c:ptCount val="1"/>
                <c:pt idx="0">
                  <c:v>2017</c:v>
                </c:pt>
              </c:strCache>
            </c:strRef>
          </c:tx>
          <c:spPr>
            <a:solidFill>
              <a:srgbClr val="00B050"/>
            </a:solidFill>
            <a:ln>
              <a:noFill/>
            </a:ln>
            <a:effectLst/>
          </c:spPr>
          <c:invertIfNegative val="0"/>
          <c:dLbls>
            <c:delete val="1"/>
          </c:dLbls>
          <c:cat>
            <c:strRef>
              <c:f>Sheet1!$A$2:$A$22</c:f>
              <c:strCache>
                <c:ptCount val="21"/>
                <c:pt idx="0">
                  <c:v>Hlavní město Praha</c:v>
                </c:pt>
                <c:pt idx="1">
                  <c:v>Olomoucký kraj</c:v>
                </c:pt>
                <c:pt idx="2">
                  <c:v>Liberecký kraj</c:v>
                </c:pt>
                <c:pt idx="3">
                  <c:v>Moravskoslezský kraj</c:v>
                </c:pt>
                <c:pt idx="4">
                  <c:v>Ústecký kraj</c:v>
                </c:pt>
                <c:pt idx="5">
                  <c:v>Královéhradecký kraj</c:v>
                </c:pt>
                <c:pt idx="6">
                  <c:v>Karlovarský kraj</c:v>
                </c:pt>
                <c:pt idx="7">
                  <c:v>Pardubický kraj</c:v>
                </c:pt>
                <c:pt idx="8">
                  <c:v>Plzeňský kraj</c:v>
                </c:pt>
                <c:pt idx="9">
                  <c:v>Jihočeský kraj</c:v>
                </c:pt>
                <c:pt idx="10">
                  <c:v>Jihomoravský kraj</c:v>
                </c:pt>
                <c:pt idx="11">
                  <c:v>Zlínský kraj</c:v>
                </c:pt>
                <c:pt idx="12">
                  <c:v>Kraj Vysočina</c:v>
                </c:pt>
                <c:pt idx="13">
                  <c:v>Středočeský kraj</c:v>
                </c:pt>
                <c:pt idx="15">
                  <c:v>≤ 2000</c:v>
                </c:pt>
                <c:pt idx="16">
                  <c:v>2 001-5 000</c:v>
                </c:pt>
                <c:pt idx="17">
                  <c:v>5 001-10 000</c:v>
                </c:pt>
                <c:pt idx="18">
                  <c:v>10 001-50 000</c:v>
                </c:pt>
                <c:pt idx="19">
                  <c:v>50 001-100 000</c:v>
                </c:pt>
                <c:pt idx="20">
                  <c:v>&gt; 100 000</c:v>
                </c:pt>
              </c:strCache>
            </c:strRef>
          </c:cat>
          <c:val>
            <c:numRef>
              <c:f>Sheet1!$C$2:$C$22</c:f>
              <c:numCache>
                <c:formatCode>0</c:formatCode>
                <c:ptCount val="21"/>
                <c:pt idx="0">
                  <c:v>39.999999999999531</c:v>
                </c:pt>
                <c:pt idx="1">
                  <c:v>8.9999999999999822</c:v>
                </c:pt>
                <c:pt idx="2">
                  <c:v>3.0000000000000249</c:v>
                </c:pt>
                <c:pt idx="3">
                  <c:v>1.9999999999997513</c:v>
                </c:pt>
                <c:pt idx="4">
                  <c:v>1.0000000000000178</c:v>
                </c:pt>
                <c:pt idx="5">
                  <c:v>1.0000000000000178</c:v>
                </c:pt>
                <c:pt idx="6" formatCode="General">
                  <c:v>0</c:v>
                </c:pt>
                <c:pt idx="7" formatCode="General">
                  <c:v>0</c:v>
                </c:pt>
                <c:pt idx="8" formatCode="General">
                  <c:v>0</c:v>
                </c:pt>
                <c:pt idx="9" formatCode="General">
                  <c:v>0</c:v>
                </c:pt>
                <c:pt idx="10" formatCode="General">
                  <c:v>0</c:v>
                </c:pt>
                <c:pt idx="11" formatCode="General">
                  <c:v>0</c:v>
                </c:pt>
                <c:pt idx="12" formatCode="General">
                  <c:v>0</c:v>
                </c:pt>
                <c:pt idx="13" formatCode="General">
                  <c:v>0</c:v>
                </c:pt>
                <c:pt idx="15" formatCode="General">
                  <c:v>0</c:v>
                </c:pt>
                <c:pt idx="16" formatCode="General">
                  <c:v>0</c:v>
                </c:pt>
                <c:pt idx="17" formatCode="General">
                  <c:v>0</c:v>
                </c:pt>
                <c:pt idx="18" formatCode="General">
                  <c:v>0</c:v>
                </c:pt>
                <c:pt idx="20">
                  <c:v>39.000000000000966</c:v>
                </c:pt>
              </c:numCache>
            </c:numRef>
          </c:val>
          <c:extLst>
            <c:ext xmlns:c16="http://schemas.microsoft.com/office/drawing/2014/chart" uri="{C3380CC4-5D6E-409C-BE32-E72D297353CC}">
              <c16:uniqueId val="{00000001-38D1-42F8-B97F-2AA9C68AE496}"/>
            </c:ext>
          </c:extLst>
        </c:ser>
        <c:ser>
          <c:idx val="2"/>
          <c:order val="2"/>
          <c:tx>
            <c:strRef>
              <c:f>Sheet1!$D$1</c:f>
              <c:strCache>
                <c:ptCount val="1"/>
                <c:pt idx="0">
                  <c:v>2018</c:v>
                </c:pt>
              </c:strCache>
            </c:strRef>
          </c:tx>
          <c:spPr>
            <a:solidFill>
              <a:srgbClr val="FF0000"/>
            </a:solidFill>
            <a:ln>
              <a:noFill/>
            </a:ln>
            <a:effectLst/>
          </c:spPr>
          <c:invertIfNegative val="0"/>
          <c:dLbls>
            <c:delete val="1"/>
          </c:dLbls>
          <c:cat>
            <c:strRef>
              <c:f>Sheet1!$A$2:$A$22</c:f>
              <c:strCache>
                <c:ptCount val="21"/>
                <c:pt idx="0">
                  <c:v>Hlavní město Praha</c:v>
                </c:pt>
                <c:pt idx="1">
                  <c:v>Olomoucký kraj</c:v>
                </c:pt>
                <c:pt idx="2">
                  <c:v>Liberecký kraj</c:v>
                </c:pt>
                <c:pt idx="3">
                  <c:v>Moravskoslezský kraj</c:v>
                </c:pt>
                <c:pt idx="4">
                  <c:v>Ústecký kraj</c:v>
                </c:pt>
                <c:pt idx="5">
                  <c:v>Královéhradecký kraj</c:v>
                </c:pt>
                <c:pt idx="6">
                  <c:v>Karlovarský kraj</c:v>
                </c:pt>
                <c:pt idx="7">
                  <c:v>Pardubický kraj</c:v>
                </c:pt>
                <c:pt idx="8">
                  <c:v>Plzeňský kraj</c:v>
                </c:pt>
                <c:pt idx="9">
                  <c:v>Jihočeský kraj</c:v>
                </c:pt>
                <c:pt idx="10">
                  <c:v>Jihomoravský kraj</c:v>
                </c:pt>
                <c:pt idx="11">
                  <c:v>Zlínský kraj</c:v>
                </c:pt>
                <c:pt idx="12">
                  <c:v>Kraj Vysočina</c:v>
                </c:pt>
                <c:pt idx="13">
                  <c:v>Středočeský kraj</c:v>
                </c:pt>
                <c:pt idx="15">
                  <c:v>≤ 2000</c:v>
                </c:pt>
                <c:pt idx="16">
                  <c:v>2 001-5 000</c:v>
                </c:pt>
                <c:pt idx="17">
                  <c:v>5 001-10 000</c:v>
                </c:pt>
                <c:pt idx="18">
                  <c:v>10 001-50 000</c:v>
                </c:pt>
                <c:pt idx="19">
                  <c:v>50 001-100 000</c:v>
                </c:pt>
                <c:pt idx="20">
                  <c:v>&gt; 100 000</c:v>
                </c:pt>
              </c:strCache>
            </c:strRef>
          </c:cat>
          <c:val>
            <c:numRef>
              <c:f>Sheet1!$D$2:$D$22</c:f>
              <c:numCache>
                <c:formatCode>General</c:formatCode>
                <c:ptCount val="21"/>
                <c:pt idx="0">
                  <c:v>0</c:v>
                </c:pt>
                <c:pt idx="6" formatCode="0">
                  <c:v>-0.99999999999998934</c:v>
                </c:pt>
                <c:pt idx="7" formatCode="0">
                  <c:v>-3.9999999999999929</c:v>
                </c:pt>
                <c:pt idx="8" formatCode="0">
                  <c:v>-6.0000000000000426</c:v>
                </c:pt>
                <c:pt idx="9" formatCode="0">
                  <c:v>-8.9999999999999574</c:v>
                </c:pt>
                <c:pt idx="10" formatCode="0">
                  <c:v>-9.9999999999998863</c:v>
                </c:pt>
                <c:pt idx="11" formatCode="0">
                  <c:v>-9.9999999999999929</c:v>
                </c:pt>
                <c:pt idx="12" formatCode="0">
                  <c:v>-19.000000000000014</c:v>
                </c:pt>
                <c:pt idx="13" formatCode="0">
                  <c:v>-29.999999999999922</c:v>
                </c:pt>
                <c:pt idx="14">
                  <c:v>0</c:v>
                </c:pt>
                <c:pt idx="15" formatCode="0">
                  <c:v>-0.99999999999999112</c:v>
                </c:pt>
                <c:pt idx="16" formatCode="0">
                  <c:v>-10.000000000000103</c:v>
                </c:pt>
                <c:pt idx="17" formatCode="0">
                  <c:v>-25</c:v>
                </c:pt>
                <c:pt idx="18" formatCode="0">
                  <c:v>-6.0000000000002842</c:v>
                </c:pt>
                <c:pt idx="19" formatCode="0">
                  <c:v>-29.999999999999986</c:v>
                </c:pt>
              </c:numCache>
            </c:numRef>
          </c:val>
          <c:extLst>
            <c:ext xmlns:c16="http://schemas.microsoft.com/office/drawing/2014/chart" uri="{C3380CC4-5D6E-409C-BE32-E72D297353CC}">
              <c16:uniqueId val="{00000002-38D1-42F8-B97F-2AA9C68AE496}"/>
            </c:ext>
          </c:extLst>
        </c:ser>
        <c:dLbls>
          <c:showLegendKey val="0"/>
          <c:showVal val="1"/>
          <c:showCatName val="0"/>
          <c:showSerName val="0"/>
          <c:showPercent val="0"/>
          <c:showBubbleSize val="0"/>
        </c:dLbls>
        <c:gapWidth val="50"/>
        <c:overlap val="100"/>
        <c:axId val="411765344"/>
        <c:axId val="411764952"/>
      </c:barChart>
      <c:catAx>
        <c:axId val="411765344"/>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764952"/>
        <c:crosses val="autoZero"/>
        <c:auto val="1"/>
        <c:lblAlgn val="ctr"/>
        <c:lblOffset val="100"/>
        <c:noMultiLvlLbl val="0"/>
      </c:catAx>
      <c:valAx>
        <c:axId val="411764952"/>
        <c:scaling>
          <c:orientation val="minMax"/>
        </c:scaling>
        <c:delete val="0"/>
        <c:axPos val="t"/>
        <c:numFmt formatCode="0"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765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Sheet1!$A$2</c:f>
              <c:strCache>
                <c:ptCount val="1"/>
                <c:pt idx="0">
                  <c:v>2014</c:v>
                </c:pt>
              </c:strCache>
            </c:strRef>
          </c:tx>
          <c:spPr>
            <a:ln w="12700" cap="rnd">
              <a:solidFill>
                <a:schemeClr val="bg1">
                  <a:lumMod val="85000"/>
                </a:schemeClr>
              </a:solidFill>
              <a:round/>
            </a:ln>
            <a:effectLst/>
          </c:spPr>
          <c:marker>
            <c:symbol val="none"/>
          </c:marker>
          <c:cat>
            <c:strRef>
              <c:f>Sheet1!$B$1:$M$1</c:f>
              <c:strCache>
                <c:ptCount val="12"/>
                <c:pt idx="0">
                  <c:v>1</c:v>
                </c:pt>
                <c:pt idx="1">
                  <c:v>2</c:v>
                </c:pt>
                <c:pt idx="2">
                  <c:v>3</c:v>
                </c:pt>
                <c:pt idx="3">
                  <c:v>4</c:v>
                </c:pt>
                <c:pt idx="4">
                  <c:v>5</c:v>
                </c:pt>
                <c:pt idx="5">
                  <c:v>6</c:v>
                </c:pt>
                <c:pt idx="6">
                  <c:v>7</c:v>
                </c:pt>
                <c:pt idx="7">
                  <c:v>8</c:v>
                </c:pt>
                <c:pt idx="8">
                  <c:v>9</c:v>
                </c:pt>
                <c:pt idx="9">
                  <c:v>10</c:v>
                </c:pt>
                <c:pt idx="10">
                  <c:v>11</c:v>
                </c:pt>
                <c:pt idx="11">
                  <c:v>12</c:v>
                </c:pt>
              </c:strCache>
            </c:strRef>
          </c:cat>
          <c:val>
            <c:numRef>
              <c:f>Sheet1!$B$2:$M$2</c:f>
              <c:numCache>
                <c:formatCode>0</c:formatCode>
                <c:ptCount val="12"/>
                <c:pt idx="0">
                  <c:v>312.99999999999949</c:v>
                </c:pt>
                <c:pt idx="1">
                  <c:v>9.9999999999999218</c:v>
                </c:pt>
                <c:pt idx="2">
                  <c:v>11.000000000000107</c:v>
                </c:pt>
                <c:pt idx="3">
                  <c:v>35.999999999999872</c:v>
                </c:pt>
                <c:pt idx="4">
                  <c:v>19.000000000000071</c:v>
                </c:pt>
                <c:pt idx="5">
                  <c:v>-11.999999999999538</c:v>
                </c:pt>
                <c:pt idx="6">
                  <c:v>75.999999999999744</c:v>
                </c:pt>
                <c:pt idx="7">
                  <c:v>3.0000000000001847</c:v>
                </c:pt>
                <c:pt idx="8">
                  <c:v>32.000000000000327</c:v>
                </c:pt>
                <c:pt idx="9">
                  <c:v>28.000000000000263</c:v>
                </c:pt>
                <c:pt idx="10">
                  <c:v>5.0000000000000817</c:v>
                </c:pt>
                <c:pt idx="11">
                  <c:v>-185.00000000000125</c:v>
                </c:pt>
              </c:numCache>
            </c:numRef>
          </c:val>
          <c:smooth val="0"/>
          <c:extLst>
            <c:ext xmlns:c16="http://schemas.microsoft.com/office/drawing/2014/chart" uri="{C3380CC4-5D6E-409C-BE32-E72D297353CC}">
              <c16:uniqueId val="{00000000-F9D8-412C-8199-15C17BE46B2B}"/>
            </c:ext>
          </c:extLst>
        </c:ser>
        <c:ser>
          <c:idx val="1"/>
          <c:order val="1"/>
          <c:tx>
            <c:strRef>
              <c:f>Sheet1!$A$3</c:f>
              <c:strCache>
                <c:ptCount val="1"/>
                <c:pt idx="0">
                  <c:v>2015</c:v>
                </c:pt>
              </c:strCache>
            </c:strRef>
          </c:tx>
          <c:spPr>
            <a:ln w="12700" cap="rnd">
              <a:solidFill>
                <a:schemeClr val="accent3">
                  <a:lumMod val="60000"/>
                  <a:lumOff val="40000"/>
                </a:schemeClr>
              </a:solidFill>
              <a:round/>
            </a:ln>
            <a:effectLst/>
          </c:spPr>
          <c:marker>
            <c:symbol val="none"/>
          </c:marker>
          <c:cat>
            <c:strRef>
              <c:f>Sheet1!$B$1:$M$1</c:f>
              <c:strCache>
                <c:ptCount val="12"/>
                <c:pt idx="0">
                  <c:v>1</c:v>
                </c:pt>
                <c:pt idx="1">
                  <c:v>2</c:v>
                </c:pt>
                <c:pt idx="2">
                  <c:v>3</c:v>
                </c:pt>
                <c:pt idx="3">
                  <c:v>4</c:v>
                </c:pt>
                <c:pt idx="4">
                  <c:v>5</c:v>
                </c:pt>
                <c:pt idx="5">
                  <c:v>6</c:v>
                </c:pt>
                <c:pt idx="6">
                  <c:v>7</c:v>
                </c:pt>
                <c:pt idx="7">
                  <c:v>8</c:v>
                </c:pt>
                <c:pt idx="8">
                  <c:v>9</c:v>
                </c:pt>
                <c:pt idx="9">
                  <c:v>10</c:v>
                </c:pt>
                <c:pt idx="10">
                  <c:v>11</c:v>
                </c:pt>
                <c:pt idx="11">
                  <c:v>12</c:v>
                </c:pt>
              </c:strCache>
            </c:strRef>
          </c:cat>
          <c:val>
            <c:numRef>
              <c:f>Sheet1!$B$3:$M$3</c:f>
              <c:numCache>
                <c:formatCode>0</c:formatCode>
                <c:ptCount val="12"/>
                <c:pt idx="0">
                  <c:v>217.00000000000017</c:v>
                </c:pt>
                <c:pt idx="1">
                  <c:v>20.000000000000284</c:v>
                </c:pt>
                <c:pt idx="2">
                  <c:v>7.0000000000003268</c:v>
                </c:pt>
                <c:pt idx="3">
                  <c:v>26.999999999999815</c:v>
                </c:pt>
                <c:pt idx="4">
                  <c:v>4</c:v>
                </c:pt>
                <c:pt idx="5">
                  <c:v>-5.9999999999998721</c:v>
                </c:pt>
                <c:pt idx="6">
                  <c:v>36.000000000000135</c:v>
                </c:pt>
                <c:pt idx="7">
                  <c:v>10.000000000000057</c:v>
                </c:pt>
                <c:pt idx="8">
                  <c:v>28.999999999999986</c:v>
                </c:pt>
                <c:pt idx="9">
                  <c:v>21.00000000000059</c:v>
                </c:pt>
                <c:pt idx="10">
                  <c:v>-1.0000000000000782</c:v>
                </c:pt>
                <c:pt idx="11">
                  <c:v>-153.99999999999974</c:v>
                </c:pt>
              </c:numCache>
            </c:numRef>
          </c:val>
          <c:smooth val="0"/>
          <c:extLst>
            <c:ext xmlns:c16="http://schemas.microsoft.com/office/drawing/2014/chart" uri="{C3380CC4-5D6E-409C-BE32-E72D297353CC}">
              <c16:uniqueId val="{00000001-F9D8-412C-8199-15C17BE46B2B}"/>
            </c:ext>
          </c:extLst>
        </c:ser>
        <c:ser>
          <c:idx val="2"/>
          <c:order val="2"/>
          <c:tx>
            <c:strRef>
              <c:f>Sheet1!$A$4</c:f>
              <c:strCache>
                <c:ptCount val="1"/>
                <c:pt idx="0">
                  <c:v>2016</c:v>
                </c:pt>
              </c:strCache>
            </c:strRef>
          </c:tx>
          <c:spPr>
            <a:ln w="12700" cap="rnd">
              <a:solidFill>
                <a:schemeClr val="tx1"/>
              </a:solidFill>
              <a:round/>
            </a:ln>
            <a:effectLst/>
          </c:spPr>
          <c:marker>
            <c:symbol val="none"/>
          </c:marker>
          <c:cat>
            <c:strRef>
              <c:f>Sheet1!$B$1:$M$1</c:f>
              <c:strCache>
                <c:ptCount val="12"/>
                <c:pt idx="0">
                  <c:v>1</c:v>
                </c:pt>
                <c:pt idx="1">
                  <c:v>2</c:v>
                </c:pt>
                <c:pt idx="2">
                  <c:v>3</c:v>
                </c:pt>
                <c:pt idx="3">
                  <c:v>4</c:v>
                </c:pt>
                <c:pt idx="4">
                  <c:v>5</c:v>
                </c:pt>
                <c:pt idx="5">
                  <c:v>6</c:v>
                </c:pt>
                <c:pt idx="6">
                  <c:v>7</c:v>
                </c:pt>
                <c:pt idx="7">
                  <c:v>8</c:v>
                </c:pt>
                <c:pt idx="8">
                  <c:v>9</c:v>
                </c:pt>
                <c:pt idx="9">
                  <c:v>10</c:v>
                </c:pt>
                <c:pt idx="10">
                  <c:v>11</c:v>
                </c:pt>
                <c:pt idx="11">
                  <c:v>12</c:v>
                </c:pt>
              </c:strCache>
            </c:strRef>
          </c:cat>
          <c:val>
            <c:numRef>
              <c:f>Sheet1!$B$4:$M$4</c:f>
              <c:numCache>
                <c:formatCode>0</c:formatCode>
                <c:ptCount val="12"/>
                <c:pt idx="0">
                  <c:v>153.00000000000267</c:v>
                </c:pt>
                <c:pt idx="1">
                  <c:v>3.9999999999997513</c:v>
                </c:pt>
                <c:pt idx="2">
                  <c:v>3.99999999999973</c:v>
                </c:pt>
                <c:pt idx="3">
                  <c:v>29.999999999999989</c:v>
                </c:pt>
                <c:pt idx="4">
                  <c:v>-15.000000000000163</c:v>
                </c:pt>
                <c:pt idx="5">
                  <c:v>-21.000000000000348</c:v>
                </c:pt>
                <c:pt idx="6">
                  <c:v>3.9999999999999076</c:v>
                </c:pt>
                <c:pt idx="7">
                  <c:v>2.9999999999999432</c:v>
                </c:pt>
                <c:pt idx="8">
                  <c:v>11.999999999999972</c:v>
                </c:pt>
                <c:pt idx="9">
                  <c:v>8.00000000000027</c:v>
                </c:pt>
                <c:pt idx="10">
                  <c:v>17.999999999999662</c:v>
                </c:pt>
                <c:pt idx="11">
                  <c:v>-119.99999999999959</c:v>
                </c:pt>
              </c:numCache>
            </c:numRef>
          </c:val>
          <c:smooth val="0"/>
          <c:extLst>
            <c:ext xmlns:c16="http://schemas.microsoft.com/office/drawing/2014/chart" uri="{C3380CC4-5D6E-409C-BE32-E72D297353CC}">
              <c16:uniqueId val="{00000002-F9D8-412C-8199-15C17BE46B2B}"/>
            </c:ext>
          </c:extLst>
        </c:ser>
        <c:ser>
          <c:idx val="3"/>
          <c:order val="3"/>
          <c:tx>
            <c:strRef>
              <c:f>Sheet1!$A$5</c:f>
              <c:strCache>
                <c:ptCount val="1"/>
                <c:pt idx="0">
                  <c:v>2017</c:v>
                </c:pt>
              </c:strCache>
            </c:strRef>
          </c:tx>
          <c:spPr>
            <a:ln w="12700" cap="rnd">
              <a:solidFill>
                <a:srgbClr val="7030A0"/>
              </a:solidFill>
              <a:round/>
            </a:ln>
            <a:effectLst/>
          </c:spPr>
          <c:marker>
            <c:symbol val="none"/>
          </c:marker>
          <c:cat>
            <c:strRef>
              <c:f>Sheet1!$B$1:$M$1</c:f>
              <c:strCache>
                <c:ptCount val="12"/>
                <c:pt idx="0">
                  <c:v>1</c:v>
                </c:pt>
                <c:pt idx="1">
                  <c:v>2</c:v>
                </c:pt>
                <c:pt idx="2">
                  <c:v>3</c:v>
                </c:pt>
                <c:pt idx="3">
                  <c:v>4</c:v>
                </c:pt>
                <c:pt idx="4">
                  <c:v>5</c:v>
                </c:pt>
                <c:pt idx="5">
                  <c:v>6</c:v>
                </c:pt>
                <c:pt idx="6">
                  <c:v>7</c:v>
                </c:pt>
                <c:pt idx="7">
                  <c:v>8</c:v>
                </c:pt>
                <c:pt idx="8">
                  <c:v>9</c:v>
                </c:pt>
                <c:pt idx="9">
                  <c:v>10</c:v>
                </c:pt>
                <c:pt idx="10">
                  <c:v>11</c:v>
                </c:pt>
                <c:pt idx="11">
                  <c:v>12</c:v>
                </c:pt>
              </c:strCache>
            </c:strRef>
          </c:cat>
          <c:val>
            <c:numRef>
              <c:f>Sheet1!$B$5:$M$5</c:f>
              <c:numCache>
                <c:formatCode>0</c:formatCode>
                <c:ptCount val="12"/>
                <c:pt idx="0">
                  <c:v>79.999999999999829</c:v>
                </c:pt>
                <c:pt idx="1">
                  <c:v>-8.0000000000000711</c:v>
                </c:pt>
                <c:pt idx="2">
                  <c:v>-16.000000000000053</c:v>
                </c:pt>
                <c:pt idx="3">
                  <c:v>3.907985046680551E-14</c:v>
                </c:pt>
                <c:pt idx="4">
                  <c:v>13.000000000000249</c:v>
                </c:pt>
                <c:pt idx="5">
                  <c:v>-12.000000000000234</c:v>
                </c:pt>
                <c:pt idx="6">
                  <c:v>3.9999999999997087</c:v>
                </c:pt>
                <c:pt idx="7">
                  <c:v>-2.0000000000004476</c:v>
                </c:pt>
                <c:pt idx="8">
                  <c:v>-1.0000000000001705</c:v>
                </c:pt>
                <c:pt idx="9">
                  <c:v>34.999999999999716</c:v>
                </c:pt>
                <c:pt idx="10">
                  <c:v>0.99999999999992184</c:v>
                </c:pt>
                <c:pt idx="11">
                  <c:v>-161.99999999999886</c:v>
                </c:pt>
              </c:numCache>
            </c:numRef>
          </c:val>
          <c:smooth val="0"/>
          <c:extLst>
            <c:ext xmlns:c16="http://schemas.microsoft.com/office/drawing/2014/chart" uri="{C3380CC4-5D6E-409C-BE32-E72D297353CC}">
              <c16:uniqueId val="{00000003-F9D8-412C-8199-15C17BE46B2B}"/>
            </c:ext>
          </c:extLst>
        </c:ser>
        <c:ser>
          <c:idx val="4"/>
          <c:order val="4"/>
          <c:tx>
            <c:strRef>
              <c:f>Sheet1!$A$6</c:f>
              <c:strCache>
                <c:ptCount val="1"/>
                <c:pt idx="0">
                  <c:v>2018</c:v>
                </c:pt>
              </c:strCache>
            </c:strRef>
          </c:tx>
          <c:spPr>
            <a:ln w="38100" cap="rnd">
              <a:solidFill>
                <a:srgbClr val="FFC000"/>
              </a:solidFill>
              <a:round/>
            </a:ln>
            <a:effectLst/>
          </c:spPr>
          <c:marker>
            <c:symbol val="none"/>
          </c:marker>
          <c:cat>
            <c:strRef>
              <c:f>Sheet1!$B$1:$M$1</c:f>
              <c:strCache>
                <c:ptCount val="12"/>
                <c:pt idx="0">
                  <c:v>1</c:v>
                </c:pt>
                <c:pt idx="1">
                  <c:v>2</c:v>
                </c:pt>
                <c:pt idx="2">
                  <c:v>3</c:v>
                </c:pt>
                <c:pt idx="3">
                  <c:v>4</c:v>
                </c:pt>
                <c:pt idx="4">
                  <c:v>5</c:v>
                </c:pt>
                <c:pt idx="5">
                  <c:v>6</c:v>
                </c:pt>
                <c:pt idx="6">
                  <c:v>7</c:v>
                </c:pt>
                <c:pt idx="7">
                  <c:v>8</c:v>
                </c:pt>
                <c:pt idx="8">
                  <c:v>9</c:v>
                </c:pt>
                <c:pt idx="9">
                  <c:v>10</c:v>
                </c:pt>
                <c:pt idx="10">
                  <c:v>11</c:v>
                </c:pt>
                <c:pt idx="11">
                  <c:v>12</c:v>
                </c:pt>
              </c:strCache>
            </c:strRef>
          </c:cat>
          <c:val>
            <c:numRef>
              <c:f>Sheet1!$B$6:$M$6</c:f>
              <c:numCache>
                <c:formatCode>0</c:formatCode>
                <c:ptCount val="12"/>
                <c:pt idx="0">
                  <c:v>86.999999999999417</c:v>
                </c:pt>
                <c:pt idx="1">
                  <c:v>3.999999999999865</c:v>
                </c:pt>
                <c:pt idx="2">
                  <c:v>-20.999999999999901</c:v>
                </c:pt>
                <c:pt idx="3">
                  <c:v>11.999999999999929</c:v>
                </c:pt>
                <c:pt idx="4">
                  <c:v>-23.999999999999634</c:v>
                </c:pt>
                <c:pt idx="5">
                  <c:v>-8.0000000000000995</c:v>
                </c:pt>
                <c:pt idx="6">
                  <c:v>-1.0000000000001243</c:v>
                </c:pt>
                <c:pt idx="7">
                  <c:v>-22.000000000000266</c:v>
                </c:pt>
                <c:pt idx="8">
                  <c:v>4.0000000000000853</c:v>
                </c:pt>
                <c:pt idx="9">
                  <c:v>16.999999999999865</c:v>
                </c:pt>
                <c:pt idx="10">
                  <c:v>11.000000000000092</c:v>
                </c:pt>
                <c:pt idx="11">
                  <c:v>-92.000000000000256</c:v>
                </c:pt>
              </c:numCache>
            </c:numRef>
          </c:val>
          <c:smooth val="0"/>
          <c:extLst>
            <c:ext xmlns:c16="http://schemas.microsoft.com/office/drawing/2014/chart" uri="{C3380CC4-5D6E-409C-BE32-E72D297353CC}">
              <c16:uniqueId val="{00000004-F9D8-412C-8199-15C17BE46B2B}"/>
            </c:ext>
          </c:extLst>
        </c:ser>
        <c:dLbls>
          <c:showLegendKey val="0"/>
          <c:showVal val="0"/>
          <c:showCatName val="0"/>
          <c:showSerName val="0"/>
          <c:showPercent val="0"/>
          <c:showBubbleSize val="0"/>
        </c:dLbls>
        <c:smooth val="0"/>
        <c:axId val="411764168"/>
        <c:axId val="411764560"/>
      </c:lineChart>
      <c:catAx>
        <c:axId val="411764168"/>
        <c:scaling>
          <c:orientation val="minMax"/>
        </c:scaling>
        <c:delete val="0"/>
        <c:axPos val="b"/>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764560"/>
        <c:crosses val="autoZero"/>
        <c:auto val="1"/>
        <c:lblAlgn val="ctr"/>
        <c:lblOffset val="100"/>
        <c:noMultiLvlLbl val="0"/>
      </c:catAx>
      <c:valAx>
        <c:axId val="411764560"/>
        <c:scaling>
          <c:orientation val="minMax"/>
        </c:scaling>
        <c:delete val="0"/>
        <c:axPos val="l"/>
        <c:numFmt formatCode="0" sourceLinked="1"/>
        <c:majorTickMark val="none"/>
        <c:minorTickMark val="none"/>
        <c:tickLblPos val="nextTo"/>
        <c:spPr>
          <a:solidFill>
            <a:schemeClr val="bg1"/>
          </a:solid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764168"/>
        <c:crosses val="autoZero"/>
        <c:crossBetween val="between"/>
      </c:valAx>
      <c:spPr>
        <a:noFill/>
        <a:ln>
          <a:noFill/>
        </a:ln>
        <a:effectLst/>
      </c:spPr>
    </c:plotArea>
    <c:legend>
      <c:legendPos val="r"/>
      <c:layout>
        <c:manualLayout>
          <c:xMode val="edge"/>
          <c:yMode val="edge"/>
          <c:x val="0.56931088824336151"/>
          <c:y val="9.2884313933440474E-2"/>
          <c:w val="0.14506329407237262"/>
          <c:h val="0.30368792529308508"/>
        </c:manualLayout>
      </c:layout>
      <c:overlay val="1"/>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Hlavní město Praha</c:v>
                </c:pt>
                <c:pt idx="1">
                  <c:v>Středočeský kraj</c:v>
                </c:pt>
                <c:pt idx="2">
                  <c:v>Olomoucký kraj</c:v>
                </c:pt>
                <c:pt idx="3">
                  <c:v>Karlovarský kraj</c:v>
                </c:pt>
                <c:pt idx="4">
                  <c:v>Jihočeský kraj</c:v>
                </c:pt>
                <c:pt idx="5">
                  <c:v>Liberecký kraj</c:v>
                </c:pt>
                <c:pt idx="6">
                  <c:v>Královéhradecký kraj</c:v>
                </c:pt>
                <c:pt idx="7">
                  <c:v>Plzeňský kraj</c:v>
                </c:pt>
                <c:pt idx="8">
                  <c:v>Zlínský kraj</c:v>
                </c:pt>
                <c:pt idx="9">
                  <c:v>Ústecký kraj</c:v>
                </c:pt>
                <c:pt idx="10">
                  <c:v>Pardubický kraj</c:v>
                </c:pt>
                <c:pt idx="11">
                  <c:v>Kraj Vysočina</c:v>
                </c:pt>
                <c:pt idx="12">
                  <c:v>Jihomoravský kraj</c:v>
                </c:pt>
                <c:pt idx="13">
                  <c:v>Moravskoslezský kraj</c:v>
                </c:pt>
                <c:pt idx="15">
                  <c:v>≤ 2000</c:v>
                </c:pt>
                <c:pt idx="16">
                  <c:v>2 001-5 000</c:v>
                </c:pt>
                <c:pt idx="17">
                  <c:v>5 001-10 000</c:v>
                </c:pt>
                <c:pt idx="18">
                  <c:v>10 001-50 000</c:v>
                </c:pt>
                <c:pt idx="19">
                  <c:v>50 001-100 000</c:v>
                </c:pt>
                <c:pt idx="20">
                  <c:v>&gt; 100 000</c:v>
                </c:pt>
              </c:strCache>
            </c:strRef>
          </c:cat>
          <c:val>
            <c:numRef>
              <c:f>Sheet1!$B$2:$B$22</c:f>
              <c:numCache>
                <c:formatCode>0</c:formatCode>
                <c:ptCount val="21"/>
                <c:pt idx="0">
                  <c:v>17.000000000000128</c:v>
                </c:pt>
                <c:pt idx="1">
                  <c:v>8.0000000000000355</c:v>
                </c:pt>
                <c:pt idx="2">
                  <c:v>0</c:v>
                </c:pt>
                <c:pt idx="3">
                  <c:v>-3.0000000000000142</c:v>
                </c:pt>
                <c:pt idx="4">
                  <c:v>-4.0000000000000018</c:v>
                </c:pt>
                <c:pt idx="5">
                  <c:v>-4.0000000000000089</c:v>
                </c:pt>
                <c:pt idx="6">
                  <c:v>-4.0000000000000178</c:v>
                </c:pt>
                <c:pt idx="7">
                  <c:v>-4.0000000000000817</c:v>
                </c:pt>
                <c:pt idx="8">
                  <c:v>-6.9999999999999929</c:v>
                </c:pt>
                <c:pt idx="9">
                  <c:v>-7.9999999999999751</c:v>
                </c:pt>
                <c:pt idx="10">
                  <c:v>-8.9999999999999751</c:v>
                </c:pt>
                <c:pt idx="11">
                  <c:v>-10.000000000000021</c:v>
                </c:pt>
                <c:pt idx="12">
                  <c:v>-11.000000000000135</c:v>
                </c:pt>
                <c:pt idx="13">
                  <c:v>-18.99999999999995</c:v>
                </c:pt>
                <c:pt idx="15">
                  <c:v>-17.000000000000007</c:v>
                </c:pt>
                <c:pt idx="16">
                  <c:v>-20.999999999999964</c:v>
                </c:pt>
                <c:pt idx="17">
                  <c:v>-13.999999999999897</c:v>
                </c:pt>
                <c:pt idx="18">
                  <c:v>-14.999999999999773</c:v>
                </c:pt>
                <c:pt idx="19">
                  <c:v>-7.0000000000000711</c:v>
                </c:pt>
                <c:pt idx="20">
                  <c:v>16.000000000000171</c:v>
                </c:pt>
              </c:numCache>
            </c:numRef>
          </c:val>
          <c:extLst>
            <c:ext xmlns:c16="http://schemas.microsoft.com/office/drawing/2014/chart" uri="{C3380CC4-5D6E-409C-BE32-E72D297353CC}">
              <c16:uniqueId val="{00000000-38D1-42F8-B97F-2AA9C68AE496}"/>
            </c:ext>
          </c:extLst>
        </c:ser>
        <c:ser>
          <c:idx val="1"/>
          <c:order val="1"/>
          <c:tx>
            <c:strRef>
              <c:f>Sheet1!$C$1</c:f>
              <c:strCache>
                <c:ptCount val="1"/>
                <c:pt idx="0">
                  <c:v>2017</c:v>
                </c:pt>
              </c:strCache>
            </c:strRef>
          </c:tx>
          <c:spPr>
            <a:solidFill>
              <a:srgbClr val="00B050"/>
            </a:solidFill>
            <a:ln>
              <a:noFill/>
            </a:ln>
            <a:effectLst/>
          </c:spPr>
          <c:invertIfNegative val="0"/>
          <c:dLbls>
            <c:delete val="1"/>
          </c:dLbls>
          <c:cat>
            <c:strRef>
              <c:f>Sheet1!$A$2:$A$22</c:f>
              <c:strCache>
                <c:ptCount val="21"/>
                <c:pt idx="0">
                  <c:v>Hlavní město Praha</c:v>
                </c:pt>
                <c:pt idx="1">
                  <c:v>Středočeský kraj</c:v>
                </c:pt>
                <c:pt idx="2">
                  <c:v>Olomoucký kraj</c:v>
                </c:pt>
                <c:pt idx="3">
                  <c:v>Karlovarský kraj</c:v>
                </c:pt>
                <c:pt idx="4">
                  <c:v>Jihočeský kraj</c:v>
                </c:pt>
                <c:pt idx="5">
                  <c:v>Liberecký kraj</c:v>
                </c:pt>
                <c:pt idx="6">
                  <c:v>Královéhradecký kraj</c:v>
                </c:pt>
                <c:pt idx="7">
                  <c:v>Plzeňský kraj</c:v>
                </c:pt>
                <c:pt idx="8">
                  <c:v>Zlínský kraj</c:v>
                </c:pt>
                <c:pt idx="9">
                  <c:v>Ústecký kraj</c:v>
                </c:pt>
                <c:pt idx="10">
                  <c:v>Pardubický kraj</c:v>
                </c:pt>
                <c:pt idx="11">
                  <c:v>Kraj Vysočina</c:v>
                </c:pt>
                <c:pt idx="12">
                  <c:v>Jihomoravský kraj</c:v>
                </c:pt>
                <c:pt idx="13">
                  <c:v>Moravskoslezský kraj</c:v>
                </c:pt>
                <c:pt idx="15">
                  <c:v>≤ 2000</c:v>
                </c:pt>
                <c:pt idx="16">
                  <c:v>2 001-5 000</c:v>
                </c:pt>
                <c:pt idx="17">
                  <c:v>5 001-10 000</c:v>
                </c:pt>
                <c:pt idx="18">
                  <c:v>10 001-50 000</c:v>
                </c:pt>
                <c:pt idx="19">
                  <c:v>50 001-100 000</c:v>
                </c:pt>
                <c:pt idx="20">
                  <c:v>&gt; 100 000</c:v>
                </c:pt>
              </c:strCache>
            </c:strRef>
          </c:cat>
          <c:val>
            <c:numRef>
              <c:f>Sheet1!$C$2:$C$22</c:f>
              <c:numCache>
                <c:formatCode>0</c:formatCode>
                <c:ptCount val="21"/>
                <c:pt idx="0">
                  <c:v>17.000000000000128</c:v>
                </c:pt>
                <c:pt idx="1">
                  <c:v>8.0000000000000355</c:v>
                </c:pt>
                <c:pt idx="2">
                  <c:v>0</c:v>
                </c:pt>
                <c:pt idx="6" formatCode="General">
                  <c:v>0</c:v>
                </c:pt>
                <c:pt idx="7" formatCode="General">
                  <c:v>0</c:v>
                </c:pt>
                <c:pt idx="8" formatCode="General">
                  <c:v>0</c:v>
                </c:pt>
                <c:pt idx="9" formatCode="General">
                  <c:v>0</c:v>
                </c:pt>
                <c:pt idx="10" formatCode="General">
                  <c:v>0</c:v>
                </c:pt>
                <c:pt idx="11" formatCode="General">
                  <c:v>0</c:v>
                </c:pt>
                <c:pt idx="12" formatCode="General">
                  <c:v>0</c:v>
                </c:pt>
                <c:pt idx="13" formatCode="General">
                  <c:v>0</c:v>
                </c:pt>
                <c:pt idx="15" formatCode="General">
                  <c:v>0</c:v>
                </c:pt>
                <c:pt idx="16" formatCode="General">
                  <c:v>0</c:v>
                </c:pt>
                <c:pt idx="17" formatCode="General">
                  <c:v>0</c:v>
                </c:pt>
                <c:pt idx="18" formatCode="General">
                  <c:v>0</c:v>
                </c:pt>
                <c:pt idx="20">
                  <c:v>16.000000000000171</c:v>
                </c:pt>
              </c:numCache>
            </c:numRef>
          </c:val>
          <c:extLst>
            <c:ext xmlns:c16="http://schemas.microsoft.com/office/drawing/2014/chart" uri="{C3380CC4-5D6E-409C-BE32-E72D297353CC}">
              <c16:uniqueId val="{00000001-38D1-42F8-B97F-2AA9C68AE496}"/>
            </c:ext>
          </c:extLst>
        </c:ser>
        <c:ser>
          <c:idx val="2"/>
          <c:order val="2"/>
          <c:tx>
            <c:strRef>
              <c:f>Sheet1!$D$1</c:f>
              <c:strCache>
                <c:ptCount val="1"/>
                <c:pt idx="0">
                  <c:v>2018</c:v>
                </c:pt>
              </c:strCache>
            </c:strRef>
          </c:tx>
          <c:spPr>
            <a:solidFill>
              <a:srgbClr val="FF0000"/>
            </a:solidFill>
            <a:ln>
              <a:noFill/>
            </a:ln>
            <a:effectLst/>
          </c:spPr>
          <c:invertIfNegative val="0"/>
          <c:dLbls>
            <c:delete val="1"/>
          </c:dLbls>
          <c:cat>
            <c:strRef>
              <c:f>Sheet1!$A$2:$A$22</c:f>
              <c:strCache>
                <c:ptCount val="21"/>
                <c:pt idx="0">
                  <c:v>Hlavní město Praha</c:v>
                </c:pt>
                <c:pt idx="1">
                  <c:v>Středočeský kraj</c:v>
                </c:pt>
                <c:pt idx="2">
                  <c:v>Olomoucký kraj</c:v>
                </c:pt>
                <c:pt idx="3">
                  <c:v>Karlovarský kraj</c:v>
                </c:pt>
                <c:pt idx="4">
                  <c:v>Jihočeský kraj</c:v>
                </c:pt>
                <c:pt idx="5">
                  <c:v>Liberecký kraj</c:v>
                </c:pt>
                <c:pt idx="6">
                  <c:v>Královéhradecký kraj</c:v>
                </c:pt>
                <c:pt idx="7">
                  <c:v>Plzeňský kraj</c:v>
                </c:pt>
                <c:pt idx="8">
                  <c:v>Zlínský kraj</c:v>
                </c:pt>
                <c:pt idx="9">
                  <c:v>Ústecký kraj</c:v>
                </c:pt>
                <c:pt idx="10">
                  <c:v>Pardubický kraj</c:v>
                </c:pt>
                <c:pt idx="11">
                  <c:v>Kraj Vysočina</c:v>
                </c:pt>
                <c:pt idx="12">
                  <c:v>Jihomoravský kraj</c:v>
                </c:pt>
                <c:pt idx="13">
                  <c:v>Moravskoslezský kraj</c:v>
                </c:pt>
                <c:pt idx="15">
                  <c:v>≤ 2000</c:v>
                </c:pt>
                <c:pt idx="16">
                  <c:v>2 001-5 000</c:v>
                </c:pt>
                <c:pt idx="17">
                  <c:v>5 001-10 000</c:v>
                </c:pt>
                <c:pt idx="18">
                  <c:v>10 001-50 000</c:v>
                </c:pt>
                <c:pt idx="19">
                  <c:v>50 001-100 000</c:v>
                </c:pt>
                <c:pt idx="20">
                  <c:v>&gt; 100 000</c:v>
                </c:pt>
              </c:strCache>
            </c:strRef>
          </c:cat>
          <c:val>
            <c:numRef>
              <c:f>Sheet1!$D$2:$D$22</c:f>
              <c:numCache>
                <c:formatCode>General</c:formatCode>
                <c:ptCount val="21"/>
                <c:pt idx="0">
                  <c:v>0</c:v>
                </c:pt>
                <c:pt idx="3" formatCode="0">
                  <c:v>-3.0000000000000142</c:v>
                </c:pt>
                <c:pt idx="4" formatCode="0">
                  <c:v>-4.0000000000000018</c:v>
                </c:pt>
                <c:pt idx="5" formatCode="0">
                  <c:v>-4.0000000000000089</c:v>
                </c:pt>
                <c:pt idx="6" formatCode="0">
                  <c:v>-4.0000000000000178</c:v>
                </c:pt>
                <c:pt idx="7" formatCode="0">
                  <c:v>-4.0000000000000817</c:v>
                </c:pt>
                <c:pt idx="8" formatCode="0">
                  <c:v>-6.9999999999999929</c:v>
                </c:pt>
                <c:pt idx="9" formatCode="0">
                  <c:v>-7.9999999999999751</c:v>
                </c:pt>
                <c:pt idx="10" formatCode="0">
                  <c:v>-8.9999999999999751</c:v>
                </c:pt>
                <c:pt idx="11" formatCode="0">
                  <c:v>-10.000000000000021</c:v>
                </c:pt>
                <c:pt idx="12" formatCode="0">
                  <c:v>-11.000000000000135</c:v>
                </c:pt>
                <c:pt idx="13" formatCode="0">
                  <c:v>-18.99999999999995</c:v>
                </c:pt>
                <c:pt idx="14">
                  <c:v>0</c:v>
                </c:pt>
                <c:pt idx="15" formatCode="0">
                  <c:v>-17.000000000000007</c:v>
                </c:pt>
                <c:pt idx="16" formatCode="0">
                  <c:v>-20.999999999999964</c:v>
                </c:pt>
                <c:pt idx="17" formatCode="0">
                  <c:v>-13.999999999999897</c:v>
                </c:pt>
                <c:pt idx="18" formatCode="0">
                  <c:v>-14.999999999999773</c:v>
                </c:pt>
                <c:pt idx="19" formatCode="0">
                  <c:v>-7.0000000000000711</c:v>
                </c:pt>
              </c:numCache>
            </c:numRef>
          </c:val>
          <c:extLst>
            <c:ext xmlns:c16="http://schemas.microsoft.com/office/drawing/2014/chart" uri="{C3380CC4-5D6E-409C-BE32-E72D297353CC}">
              <c16:uniqueId val="{00000002-38D1-42F8-B97F-2AA9C68AE496}"/>
            </c:ext>
          </c:extLst>
        </c:ser>
        <c:dLbls>
          <c:showLegendKey val="0"/>
          <c:showVal val="1"/>
          <c:showCatName val="0"/>
          <c:showSerName val="0"/>
          <c:showPercent val="0"/>
          <c:showBubbleSize val="0"/>
        </c:dLbls>
        <c:gapWidth val="50"/>
        <c:overlap val="100"/>
        <c:axId val="411765344"/>
        <c:axId val="411764952"/>
      </c:barChart>
      <c:catAx>
        <c:axId val="411765344"/>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764952"/>
        <c:crosses val="autoZero"/>
        <c:auto val="1"/>
        <c:lblAlgn val="ctr"/>
        <c:lblOffset val="100"/>
        <c:noMultiLvlLbl val="0"/>
      </c:catAx>
      <c:valAx>
        <c:axId val="411764952"/>
        <c:scaling>
          <c:orientation val="minMax"/>
        </c:scaling>
        <c:delete val="0"/>
        <c:axPos val="t"/>
        <c:numFmt formatCode="0"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7653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193321616871705"/>
          <c:y val="6.4837905236907731E-2"/>
          <c:w val="0.87873462214411246"/>
          <c:h val="0.80049875311720697"/>
        </c:manualLayout>
      </c:layout>
      <c:areaChart>
        <c:grouping val="stacked"/>
        <c:varyColors val="0"/>
        <c:ser>
          <c:idx val="5"/>
          <c:order val="0"/>
          <c:tx>
            <c:strRef>
              <c:f>Sheet1!$A$2</c:f>
              <c:strCache>
                <c:ptCount val="1"/>
                <c:pt idx="0">
                  <c:v>min</c:v>
                </c:pt>
              </c:strCache>
            </c:strRef>
          </c:tx>
          <c:spPr>
            <a:noFill/>
            <a:ln w="25401">
              <a:noFill/>
            </a:ln>
          </c:spP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Sheet1!$B$2:$J$2</c:f>
              <c:numCache>
                <c:formatCode>0.0%</c:formatCode>
                <c:ptCount val="9"/>
                <c:pt idx="0">
                  <c:v>6.3053097345132744E-2</c:v>
                </c:pt>
                <c:pt idx="1">
                  <c:v>5.2910052910052907E-2</c:v>
                </c:pt>
                <c:pt idx="2">
                  <c:v>6.3291139240506333E-2</c:v>
                </c:pt>
                <c:pt idx="3">
                  <c:v>4.8300536672629693E-2</c:v>
                </c:pt>
                <c:pt idx="4">
                  <c:v>5.4679284963196635E-2</c:v>
                </c:pt>
                <c:pt idx="5">
                  <c:v>6.1643835616438353E-2</c:v>
                </c:pt>
                <c:pt idx="6">
                  <c:v>5.011389521640091E-2</c:v>
                </c:pt>
                <c:pt idx="7">
                  <c:v>5.0617283950617285E-2</c:v>
                </c:pt>
                <c:pt idx="8">
                  <c:v>5.2837573385518588E-2</c:v>
                </c:pt>
              </c:numCache>
            </c:numRef>
          </c:val>
          <c:extLst>
            <c:ext xmlns:c16="http://schemas.microsoft.com/office/drawing/2014/chart" uri="{C3380CC4-5D6E-409C-BE32-E72D297353CC}">
              <c16:uniqueId val="{00000000-2C6D-404B-A09A-BF9DCC569AA3}"/>
            </c:ext>
          </c:extLst>
        </c:ser>
        <c:ser>
          <c:idx val="1"/>
          <c:order val="1"/>
          <c:tx>
            <c:strRef>
              <c:f>Sheet1!$A$3</c:f>
              <c:strCache>
                <c:ptCount val="1"/>
                <c:pt idx="0">
                  <c:v>max (max-min)</c:v>
                </c:pt>
              </c:strCache>
            </c:strRef>
          </c:tx>
          <c:spPr>
            <a:solidFill>
              <a:schemeClr val="accent1">
                <a:lumMod val="20000"/>
                <a:lumOff val="80000"/>
              </a:schemeClr>
            </a:solidFill>
            <a:ln w="25401">
              <a:noFill/>
            </a:ln>
          </c:spP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Sheet1!$B$3:$J$3</c:f>
              <c:numCache>
                <c:formatCode>0.0%</c:formatCode>
                <c:ptCount val="9"/>
                <c:pt idx="0">
                  <c:v>6.2140102036629244E-2</c:v>
                </c:pt>
                <c:pt idx="1">
                  <c:v>6.3232728123511286E-2</c:v>
                </c:pt>
                <c:pt idx="2">
                  <c:v>3.5058241777375376E-2</c:v>
                </c:pt>
                <c:pt idx="3">
                  <c:v>5.9179492376026807E-2</c:v>
                </c:pt>
                <c:pt idx="4">
                  <c:v>3.8213831992595197E-2</c:v>
                </c:pt>
                <c:pt idx="5">
                  <c:v>4.1052664670423386E-2</c:v>
                </c:pt>
                <c:pt idx="6">
                  <c:v>4.6136104783599093E-2</c:v>
                </c:pt>
                <c:pt idx="7">
                  <c:v>4.4995027771714081E-2</c:v>
                </c:pt>
                <c:pt idx="8">
                  <c:v>3.4415323683329405E-2</c:v>
                </c:pt>
              </c:numCache>
            </c:numRef>
          </c:val>
          <c:extLst>
            <c:ext xmlns:c16="http://schemas.microsoft.com/office/drawing/2014/chart" uri="{C3380CC4-5D6E-409C-BE32-E72D297353CC}">
              <c16:uniqueId val="{00000001-2C6D-404B-A09A-BF9DCC569AA3}"/>
            </c:ext>
          </c:extLst>
        </c:ser>
        <c:dLbls>
          <c:showLegendKey val="0"/>
          <c:showVal val="0"/>
          <c:showCatName val="0"/>
          <c:showSerName val="0"/>
          <c:showPercent val="0"/>
          <c:showBubbleSize val="0"/>
        </c:dLbls>
        <c:axId val="864113496"/>
        <c:axId val="864117024"/>
      </c:areaChart>
      <c:lineChart>
        <c:grouping val="standard"/>
        <c:varyColors val="0"/>
        <c:ser>
          <c:idx val="2"/>
          <c:order val="2"/>
          <c:tx>
            <c:strRef>
              <c:f>Sheet1!$A$4</c:f>
              <c:strCache>
                <c:ptCount val="1"/>
                <c:pt idx="0">
                  <c:v>Česká republika</c:v>
                </c:pt>
              </c:strCache>
            </c:strRef>
          </c:tx>
          <c:spPr>
            <a:ln w="25401">
              <a:solidFill>
                <a:srgbClr val="037BC1"/>
              </a:solidFill>
              <a:prstDash val="solid"/>
            </a:ln>
          </c:spPr>
          <c:marker>
            <c:symbol val="none"/>
          </c:marke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Sheet1!$B$4:$J$4</c:f>
              <c:numCache>
                <c:formatCode>0.0%</c:formatCode>
                <c:ptCount val="9"/>
                <c:pt idx="0">
                  <c:v>9.3905663858311297E-2</c:v>
                </c:pt>
                <c:pt idx="1">
                  <c:v>8.7357330992098331E-2</c:v>
                </c:pt>
                <c:pt idx="2">
                  <c:v>8.0258357753722864E-2</c:v>
                </c:pt>
                <c:pt idx="3">
                  <c:v>8.7326549491211838E-2</c:v>
                </c:pt>
                <c:pt idx="4">
                  <c:v>7.5774404541527826E-2</c:v>
                </c:pt>
                <c:pt idx="5">
                  <c:v>7.7682811016144354E-2</c:v>
                </c:pt>
                <c:pt idx="6">
                  <c:v>7.4159907300115874E-2</c:v>
                </c:pt>
                <c:pt idx="7">
                  <c:v>7.5571521881123455E-2</c:v>
                </c:pt>
                <c:pt idx="8">
                  <c:v>7.1343717001055962E-2</c:v>
                </c:pt>
              </c:numCache>
            </c:numRef>
          </c:val>
          <c:smooth val="0"/>
          <c:extLst>
            <c:ext xmlns:c16="http://schemas.microsoft.com/office/drawing/2014/chart" uri="{C3380CC4-5D6E-409C-BE32-E72D297353CC}">
              <c16:uniqueId val="{00000002-2C6D-404B-A09A-BF9DCC569AA3}"/>
            </c:ext>
          </c:extLst>
        </c:ser>
        <c:ser>
          <c:idx val="0"/>
          <c:order val="3"/>
          <c:tx>
            <c:strRef>
              <c:f>Sheet1!$A$5</c:f>
              <c:strCache>
                <c:ptCount val="1"/>
                <c:pt idx="0">
                  <c:v>Královéhradecký kraj</c:v>
                </c:pt>
              </c:strCache>
            </c:strRef>
          </c:tx>
          <c:spPr>
            <a:ln w="25400">
              <a:solidFill>
                <a:srgbClr val="7F0506"/>
              </a:solidFill>
            </a:ln>
          </c:spPr>
          <c:marker>
            <c:symbol val="none"/>
          </c:marke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Sheet1!$B$5:$J$5</c:f>
              <c:numCache>
                <c:formatCode>0.0%</c:formatCode>
                <c:ptCount val="9"/>
                <c:pt idx="0">
                  <c:v>8.4606345475910699E-2</c:v>
                </c:pt>
                <c:pt idx="1">
                  <c:v>8.9805825242718448E-2</c:v>
                </c:pt>
                <c:pt idx="2">
                  <c:v>8.6622807017543865E-2</c:v>
                </c:pt>
                <c:pt idx="3">
                  <c:v>8.4378563283922459E-2</c:v>
                </c:pt>
                <c:pt idx="4">
                  <c:v>8.397790055248619E-2</c:v>
                </c:pt>
                <c:pt idx="5">
                  <c:v>7.4626865671641784E-2</c:v>
                </c:pt>
                <c:pt idx="6">
                  <c:v>7.3634204275534437E-2</c:v>
                </c:pt>
                <c:pt idx="7">
                  <c:v>8.3550913838120106E-2</c:v>
                </c:pt>
                <c:pt idx="8">
                  <c:v>7.5619295958279015E-2</c:v>
                </c:pt>
              </c:numCache>
            </c:numRef>
          </c:val>
          <c:smooth val="0"/>
          <c:extLst>
            <c:ext xmlns:c16="http://schemas.microsoft.com/office/drawing/2014/chart" uri="{C3380CC4-5D6E-409C-BE32-E72D297353CC}">
              <c16:uniqueId val="{00000003-2C6D-404B-A09A-BF9DCC569AA3}"/>
            </c:ext>
          </c:extLst>
        </c:ser>
        <c:dLbls>
          <c:showLegendKey val="0"/>
          <c:showVal val="0"/>
          <c:showCatName val="0"/>
          <c:showSerName val="0"/>
          <c:showPercent val="0"/>
          <c:showBubbleSize val="0"/>
        </c:dLbls>
        <c:marker val="1"/>
        <c:smooth val="0"/>
        <c:axId val="864113496"/>
        <c:axId val="864117024"/>
      </c:lineChart>
      <c:catAx>
        <c:axId val="864113496"/>
        <c:scaling>
          <c:orientation val="minMax"/>
        </c:scaling>
        <c:delete val="0"/>
        <c:axPos val="b"/>
        <c:numFmt formatCode="General" sourceLinked="1"/>
        <c:majorTickMark val="out"/>
        <c:minorTickMark val="none"/>
        <c:tickLblPos val="nextTo"/>
        <c:spPr>
          <a:ln w="3175">
            <a:solidFill>
              <a:schemeClr val="tx1"/>
            </a:solidFill>
            <a:prstDash val="solid"/>
          </a:ln>
        </c:spPr>
        <c:txPr>
          <a:bodyPr rot="0" vert="horz"/>
          <a:lstStyle/>
          <a:p>
            <a:pPr>
              <a:defRPr sz="1400" b="0" i="0" u="none" strike="noStrike" baseline="0">
                <a:solidFill>
                  <a:schemeClr val="tx1"/>
                </a:solidFill>
                <a:latin typeface="Calibri"/>
                <a:ea typeface="Calibri"/>
                <a:cs typeface="Calibri"/>
              </a:defRPr>
            </a:pPr>
            <a:endParaRPr lang="cs-CZ"/>
          </a:p>
        </c:txPr>
        <c:crossAx val="864117024"/>
        <c:crosses val="autoZero"/>
        <c:auto val="1"/>
        <c:lblAlgn val="ctr"/>
        <c:lblOffset val="100"/>
        <c:tickMarkSkip val="1"/>
        <c:noMultiLvlLbl val="0"/>
      </c:catAx>
      <c:valAx>
        <c:axId val="864117024"/>
        <c:scaling>
          <c:orientation val="minMax"/>
        </c:scaling>
        <c:delete val="0"/>
        <c:axPos val="l"/>
        <c:majorGridlines>
          <c:spPr>
            <a:ln w="12700">
              <a:solidFill>
                <a:srgbClr val="EAEAEA"/>
              </a:solidFill>
              <a:prstDash val="solid"/>
            </a:ln>
          </c:spPr>
        </c:majorGridlines>
        <c:numFmt formatCode="0%" sourceLinked="0"/>
        <c:majorTickMark val="out"/>
        <c:minorTickMark val="none"/>
        <c:tickLblPos val="nextTo"/>
        <c:spPr>
          <a:ln w="3175">
            <a:solidFill>
              <a:schemeClr val="tx1"/>
            </a:solidFill>
            <a:prstDash val="solid"/>
          </a:ln>
        </c:spPr>
        <c:txPr>
          <a:bodyPr rot="0" vert="horz"/>
          <a:lstStyle/>
          <a:p>
            <a:pPr>
              <a:defRPr sz="1400" b="0" i="0" u="none" strike="noStrike" baseline="0">
                <a:solidFill>
                  <a:schemeClr val="tx1"/>
                </a:solidFill>
                <a:latin typeface="Calibri"/>
                <a:ea typeface="Calibri"/>
                <a:cs typeface="Calibri"/>
              </a:defRPr>
            </a:pPr>
            <a:endParaRPr lang="cs-CZ"/>
          </a:p>
        </c:txPr>
        <c:crossAx val="864113496"/>
        <c:crosses val="autoZero"/>
        <c:crossBetween val="midCat"/>
      </c:valAx>
      <c:spPr>
        <a:noFill/>
        <a:ln w="25401">
          <a:noFill/>
        </a:ln>
      </c:spPr>
    </c:plotArea>
    <c:plotVisOnly val="1"/>
    <c:dispBlanksAs val="gap"/>
    <c:showDLblsOverMax val="0"/>
  </c:chart>
  <c:spPr>
    <a:noFill/>
    <a:ln>
      <a:noFill/>
    </a:ln>
  </c:spPr>
  <c:txPr>
    <a:bodyPr/>
    <a:lstStyle/>
    <a:p>
      <a:pPr>
        <a:defRPr sz="800" b="0" i="0" u="none" strike="noStrike" baseline="0">
          <a:solidFill>
            <a:schemeClr val="tx1"/>
          </a:solidFill>
          <a:latin typeface="Arial"/>
          <a:ea typeface="Arial"/>
          <a:cs typeface="Arial"/>
        </a:defRPr>
      </a:pPr>
      <a:endParaRPr lang="cs-CZ"/>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Sheet1!$A$2</c:f>
              <c:strCache>
                <c:ptCount val="1"/>
                <c:pt idx="0">
                  <c:v>2014</c:v>
                </c:pt>
              </c:strCache>
            </c:strRef>
          </c:tx>
          <c:spPr>
            <a:ln w="12700" cap="rnd">
              <a:solidFill>
                <a:schemeClr val="bg1">
                  <a:lumMod val="85000"/>
                </a:schemeClr>
              </a:solidFill>
              <a:round/>
            </a:ln>
            <a:effectLst/>
          </c:spPr>
          <c:marker>
            <c:symbol val="none"/>
          </c:marker>
          <c:cat>
            <c:strRef>
              <c:f>Sheet1!$B$1:$M$1</c:f>
              <c:strCache>
                <c:ptCount val="12"/>
                <c:pt idx="0">
                  <c:v>1</c:v>
                </c:pt>
                <c:pt idx="1">
                  <c:v>2</c:v>
                </c:pt>
                <c:pt idx="2">
                  <c:v>3</c:v>
                </c:pt>
                <c:pt idx="3">
                  <c:v>4</c:v>
                </c:pt>
                <c:pt idx="4">
                  <c:v>5</c:v>
                </c:pt>
                <c:pt idx="5">
                  <c:v>6</c:v>
                </c:pt>
                <c:pt idx="6">
                  <c:v>7</c:v>
                </c:pt>
                <c:pt idx="7">
                  <c:v>8</c:v>
                </c:pt>
                <c:pt idx="8">
                  <c:v>9</c:v>
                </c:pt>
                <c:pt idx="9">
                  <c:v>10</c:v>
                </c:pt>
                <c:pt idx="10">
                  <c:v>11</c:v>
                </c:pt>
                <c:pt idx="11">
                  <c:v>12</c:v>
                </c:pt>
              </c:strCache>
            </c:strRef>
          </c:cat>
          <c:val>
            <c:numRef>
              <c:f>Sheet1!$B$2:$M$2</c:f>
              <c:numCache>
                <c:formatCode>0</c:formatCode>
                <c:ptCount val="12"/>
                <c:pt idx="0">
                  <c:v>113.9999999999992</c:v>
                </c:pt>
                <c:pt idx="1">
                  <c:v>11.999999999999893</c:v>
                </c:pt>
                <c:pt idx="2">
                  <c:v>-11.999999999999787</c:v>
                </c:pt>
                <c:pt idx="3">
                  <c:v>17.999999999999869</c:v>
                </c:pt>
                <c:pt idx="4">
                  <c:v>21.000000000000206</c:v>
                </c:pt>
                <c:pt idx="5">
                  <c:v>-16.999999999999918</c:v>
                </c:pt>
                <c:pt idx="6">
                  <c:v>28.999999999999829</c:v>
                </c:pt>
                <c:pt idx="7">
                  <c:v>0.99999999999982592</c:v>
                </c:pt>
                <c:pt idx="8">
                  <c:v>6.0000000000001705</c:v>
                </c:pt>
                <c:pt idx="9">
                  <c:v>5.0000000000000533</c:v>
                </c:pt>
                <c:pt idx="10">
                  <c:v>3.0000000000001741</c:v>
                </c:pt>
                <c:pt idx="11">
                  <c:v>-97.000000000000199</c:v>
                </c:pt>
              </c:numCache>
            </c:numRef>
          </c:val>
          <c:smooth val="0"/>
          <c:extLst>
            <c:ext xmlns:c16="http://schemas.microsoft.com/office/drawing/2014/chart" uri="{C3380CC4-5D6E-409C-BE32-E72D297353CC}">
              <c16:uniqueId val="{00000000-F9D8-412C-8199-15C17BE46B2B}"/>
            </c:ext>
          </c:extLst>
        </c:ser>
        <c:ser>
          <c:idx val="1"/>
          <c:order val="1"/>
          <c:tx>
            <c:strRef>
              <c:f>Sheet1!$A$3</c:f>
              <c:strCache>
                <c:ptCount val="1"/>
                <c:pt idx="0">
                  <c:v>2015</c:v>
                </c:pt>
              </c:strCache>
            </c:strRef>
          </c:tx>
          <c:spPr>
            <a:ln w="12700" cap="rnd">
              <a:solidFill>
                <a:schemeClr val="accent3">
                  <a:lumMod val="60000"/>
                  <a:lumOff val="40000"/>
                </a:schemeClr>
              </a:solidFill>
              <a:round/>
            </a:ln>
            <a:effectLst/>
          </c:spPr>
          <c:marker>
            <c:symbol val="none"/>
          </c:marker>
          <c:cat>
            <c:strRef>
              <c:f>Sheet1!$B$1:$M$1</c:f>
              <c:strCache>
                <c:ptCount val="12"/>
                <c:pt idx="0">
                  <c:v>1</c:v>
                </c:pt>
                <c:pt idx="1">
                  <c:v>2</c:v>
                </c:pt>
                <c:pt idx="2">
                  <c:v>3</c:v>
                </c:pt>
                <c:pt idx="3">
                  <c:v>4</c:v>
                </c:pt>
                <c:pt idx="4">
                  <c:v>5</c:v>
                </c:pt>
                <c:pt idx="5">
                  <c:v>6</c:v>
                </c:pt>
                <c:pt idx="6">
                  <c:v>7</c:v>
                </c:pt>
                <c:pt idx="7">
                  <c:v>8</c:v>
                </c:pt>
                <c:pt idx="8">
                  <c:v>9</c:v>
                </c:pt>
                <c:pt idx="9">
                  <c:v>10</c:v>
                </c:pt>
                <c:pt idx="10">
                  <c:v>11</c:v>
                </c:pt>
                <c:pt idx="11">
                  <c:v>12</c:v>
                </c:pt>
              </c:strCache>
            </c:strRef>
          </c:cat>
          <c:val>
            <c:numRef>
              <c:f>Sheet1!$B$3:$M$3</c:f>
              <c:numCache>
                <c:formatCode>0</c:formatCode>
                <c:ptCount val="12"/>
                <c:pt idx="0">
                  <c:v>86.999999999999801</c:v>
                </c:pt>
                <c:pt idx="1">
                  <c:v>11.000000000000025</c:v>
                </c:pt>
                <c:pt idx="2">
                  <c:v>9.9475983006414026E-14</c:v>
                </c:pt>
                <c:pt idx="3">
                  <c:v>8.9999999999996447</c:v>
                </c:pt>
                <c:pt idx="4">
                  <c:v>-12.000000000000032</c:v>
                </c:pt>
                <c:pt idx="5">
                  <c:v>-6</c:v>
                </c:pt>
                <c:pt idx="6">
                  <c:v>17.999999999999794</c:v>
                </c:pt>
                <c:pt idx="7">
                  <c:v>-9.9999999999999218</c:v>
                </c:pt>
                <c:pt idx="8">
                  <c:v>4.9999999999999147</c:v>
                </c:pt>
                <c:pt idx="9">
                  <c:v>12.000000000000064</c:v>
                </c:pt>
                <c:pt idx="10">
                  <c:v>7.0000000000001208</c:v>
                </c:pt>
                <c:pt idx="11">
                  <c:v>-78.999999999999801</c:v>
                </c:pt>
              </c:numCache>
            </c:numRef>
          </c:val>
          <c:smooth val="0"/>
          <c:extLst>
            <c:ext xmlns:c16="http://schemas.microsoft.com/office/drawing/2014/chart" uri="{C3380CC4-5D6E-409C-BE32-E72D297353CC}">
              <c16:uniqueId val="{00000001-F9D8-412C-8199-15C17BE46B2B}"/>
            </c:ext>
          </c:extLst>
        </c:ser>
        <c:ser>
          <c:idx val="2"/>
          <c:order val="2"/>
          <c:tx>
            <c:strRef>
              <c:f>Sheet1!$A$4</c:f>
              <c:strCache>
                <c:ptCount val="1"/>
                <c:pt idx="0">
                  <c:v>2016</c:v>
                </c:pt>
              </c:strCache>
            </c:strRef>
          </c:tx>
          <c:spPr>
            <a:ln w="12700" cap="rnd">
              <a:solidFill>
                <a:schemeClr val="tx1"/>
              </a:solidFill>
              <a:round/>
            </a:ln>
            <a:effectLst/>
          </c:spPr>
          <c:marker>
            <c:symbol val="none"/>
          </c:marker>
          <c:cat>
            <c:strRef>
              <c:f>Sheet1!$B$1:$M$1</c:f>
              <c:strCache>
                <c:ptCount val="12"/>
                <c:pt idx="0">
                  <c:v>1</c:v>
                </c:pt>
                <c:pt idx="1">
                  <c:v>2</c:v>
                </c:pt>
                <c:pt idx="2">
                  <c:v>3</c:v>
                </c:pt>
                <c:pt idx="3">
                  <c:v>4</c:v>
                </c:pt>
                <c:pt idx="4">
                  <c:v>5</c:v>
                </c:pt>
                <c:pt idx="5">
                  <c:v>6</c:v>
                </c:pt>
                <c:pt idx="6">
                  <c:v>7</c:v>
                </c:pt>
                <c:pt idx="7">
                  <c:v>8</c:v>
                </c:pt>
                <c:pt idx="8">
                  <c:v>9</c:v>
                </c:pt>
                <c:pt idx="9">
                  <c:v>10</c:v>
                </c:pt>
                <c:pt idx="10">
                  <c:v>11</c:v>
                </c:pt>
                <c:pt idx="11">
                  <c:v>12</c:v>
                </c:pt>
              </c:strCache>
            </c:strRef>
          </c:cat>
          <c:val>
            <c:numRef>
              <c:f>Sheet1!$B$4:$M$4</c:f>
              <c:numCache>
                <c:formatCode>0</c:formatCode>
                <c:ptCount val="12"/>
                <c:pt idx="0">
                  <c:v>47.999999999999829</c:v>
                </c:pt>
                <c:pt idx="1">
                  <c:v>-1.0000000000000888</c:v>
                </c:pt>
                <c:pt idx="2">
                  <c:v>-6.9999999999999964</c:v>
                </c:pt>
                <c:pt idx="3">
                  <c:v>7.0000000000002913</c:v>
                </c:pt>
                <c:pt idx="4">
                  <c:v>4.9999999999997655</c:v>
                </c:pt>
                <c:pt idx="5">
                  <c:v>-8.9999999999998934</c:v>
                </c:pt>
                <c:pt idx="6">
                  <c:v>4.0000000000000391</c:v>
                </c:pt>
                <c:pt idx="7">
                  <c:v>-6.9999999999999112</c:v>
                </c:pt>
                <c:pt idx="8">
                  <c:v>-10.000000000000043</c:v>
                </c:pt>
                <c:pt idx="9">
                  <c:v>-1</c:v>
                </c:pt>
                <c:pt idx="10">
                  <c:v>2.0000000000000426</c:v>
                </c:pt>
                <c:pt idx="11">
                  <c:v>-59.000000000000028</c:v>
                </c:pt>
              </c:numCache>
            </c:numRef>
          </c:val>
          <c:smooth val="0"/>
          <c:extLst>
            <c:ext xmlns:c16="http://schemas.microsoft.com/office/drawing/2014/chart" uri="{C3380CC4-5D6E-409C-BE32-E72D297353CC}">
              <c16:uniqueId val="{00000002-F9D8-412C-8199-15C17BE46B2B}"/>
            </c:ext>
          </c:extLst>
        </c:ser>
        <c:ser>
          <c:idx val="3"/>
          <c:order val="3"/>
          <c:tx>
            <c:strRef>
              <c:f>Sheet1!$A$5</c:f>
              <c:strCache>
                <c:ptCount val="1"/>
                <c:pt idx="0">
                  <c:v>2017</c:v>
                </c:pt>
              </c:strCache>
            </c:strRef>
          </c:tx>
          <c:spPr>
            <a:ln w="12700" cap="rnd">
              <a:solidFill>
                <a:srgbClr val="7030A0"/>
              </a:solidFill>
              <a:round/>
            </a:ln>
            <a:effectLst/>
          </c:spPr>
          <c:marker>
            <c:symbol val="none"/>
          </c:marker>
          <c:cat>
            <c:strRef>
              <c:f>Sheet1!$B$1:$M$1</c:f>
              <c:strCache>
                <c:ptCount val="12"/>
                <c:pt idx="0">
                  <c:v>1</c:v>
                </c:pt>
                <c:pt idx="1">
                  <c:v>2</c:v>
                </c:pt>
                <c:pt idx="2">
                  <c:v>3</c:v>
                </c:pt>
                <c:pt idx="3">
                  <c:v>4</c:v>
                </c:pt>
                <c:pt idx="4">
                  <c:v>5</c:v>
                </c:pt>
                <c:pt idx="5">
                  <c:v>6</c:v>
                </c:pt>
                <c:pt idx="6">
                  <c:v>7</c:v>
                </c:pt>
                <c:pt idx="7">
                  <c:v>8</c:v>
                </c:pt>
                <c:pt idx="8">
                  <c:v>9</c:v>
                </c:pt>
                <c:pt idx="9">
                  <c:v>10</c:v>
                </c:pt>
                <c:pt idx="10">
                  <c:v>11</c:v>
                </c:pt>
                <c:pt idx="11">
                  <c:v>12</c:v>
                </c:pt>
              </c:strCache>
            </c:strRef>
          </c:cat>
          <c:val>
            <c:numRef>
              <c:f>Sheet1!$B$5:$M$5</c:f>
              <c:numCache>
                <c:formatCode>0</c:formatCode>
                <c:ptCount val="12"/>
                <c:pt idx="0">
                  <c:v>33.000000000000014</c:v>
                </c:pt>
                <c:pt idx="1">
                  <c:v>5.0000000000001457</c:v>
                </c:pt>
                <c:pt idx="2">
                  <c:v>1.0658141036401503E-13</c:v>
                </c:pt>
                <c:pt idx="3">
                  <c:v>4.0000000000000568</c:v>
                </c:pt>
                <c:pt idx="4">
                  <c:v>-1.4566126083082054E-13</c:v>
                </c:pt>
                <c:pt idx="5">
                  <c:v>-20.000000000000107</c:v>
                </c:pt>
                <c:pt idx="6">
                  <c:v>-6.9999999999999787</c:v>
                </c:pt>
                <c:pt idx="7">
                  <c:v>-8.9999999999999183</c:v>
                </c:pt>
                <c:pt idx="8">
                  <c:v>5.9999999999999076</c:v>
                </c:pt>
                <c:pt idx="9">
                  <c:v>6.9999999999997584</c:v>
                </c:pt>
                <c:pt idx="10">
                  <c:v>-4.000000000000032</c:v>
                </c:pt>
                <c:pt idx="11">
                  <c:v>-144.00000000000006</c:v>
                </c:pt>
              </c:numCache>
            </c:numRef>
          </c:val>
          <c:smooth val="0"/>
          <c:extLst>
            <c:ext xmlns:c16="http://schemas.microsoft.com/office/drawing/2014/chart" uri="{C3380CC4-5D6E-409C-BE32-E72D297353CC}">
              <c16:uniqueId val="{00000003-F9D8-412C-8199-15C17BE46B2B}"/>
            </c:ext>
          </c:extLst>
        </c:ser>
        <c:ser>
          <c:idx val="4"/>
          <c:order val="4"/>
          <c:tx>
            <c:strRef>
              <c:f>Sheet1!$A$6</c:f>
              <c:strCache>
                <c:ptCount val="1"/>
                <c:pt idx="0">
                  <c:v>2018</c:v>
                </c:pt>
              </c:strCache>
            </c:strRef>
          </c:tx>
          <c:spPr>
            <a:ln w="38100" cap="rnd">
              <a:solidFill>
                <a:srgbClr val="FFC000"/>
              </a:solidFill>
              <a:round/>
            </a:ln>
            <a:effectLst/>
          </c:spPr>
          <c:marker>
            <c:symbol val="none"/>
          </c:marker>
          <c:cat>
            <c:strRef>
              <c:f>Sheet1!$B$1:$M$1</c:f>
              <c:strCache>
                <c:ptCount val="12"/>
                <c:pt idx="0">
                  <c:v>1</c:v>
                </c:pt>
                <c:pt idx="1">
                  <c:v>2</c:v>
                </c:pt>
                <c:pt idx="2">
                  <c:v>3</c:v>
                </c:pt>
                <c:pt idx="3">
                  <c:v>4</c:v>
                </c:pt>
                <c:pt idx="4">
                  <c:v>5</c:v>
                </c:pt>
                <c:pt idx="5">
                  <c:v>6</c:v>
                </c:pt>
                <c:pt idx="6">
                  <c:v>7</c:v>
                </c:pt>
                <c:pt idx="7">
                  <c:v>8</c:v>
                </c:pt>
                <c:pt idx="8">
                  <c:v>9</c:v>
                </c:pt>
                <c:pt idx="9">
                  <c:v>10</c:v>
                </c:pt>
                <c:pt idx="10">
                  <c:v>11</c:v>
                </c:pt>
                <c:pt idx="11">
                  <c:v>12</c:v>
                </c:pt>
              </c:strCache>
            </c:strRef>
          </c:cat>
          <c:val>
            <c:numRef>
              <c:f>Sheet1!$B$6:$M$6</c:f>
              <c:numCache>
                <c:formatCode>0</c:formatCode>
                <c:ptCount val="12"/>
                <c:pt idx="0">
                  <c:v>49.999999999999957</c:v>
                </c:pt>
                <c:pt idx="1">
                  <c:v>-20.000000000000046</c:v>
                </c:pt>
                <c:pt idx="2">
                  <c:v>-6.9999999999997158</c:v>
                </c:pt>
                <c:pt idx="3">
                  <c:v>9.0000000000001883</c:v>
                </c:pt>
                <c:pt idx="4">
                  <c:v>-25.999999999999957</c:v>
                </c:pt>
                <c:pt idx="5">
                  <c:v>0</c:v>
                </c:pt>
                <c:pt idx="6">
                  <c:v>-7.9999999999999414</c:v>
                </c:pt>
                <c:pt idx="7">
                  <c:v>4.0000000000001776</c:v>
                </c:pt>
                <c:pt idx="8">
                  <c:v>5.9999999999999467</c:v>
                </c:pt>
                <c:pt idx="9">
                  <c:v>6.0000000000000462</c:v>
                </c:pt>
                <c:pt idx="10">
                  <c:v>-2.999999999999984</c:v>
                </c:pt>
                <c:pt idx="11">
                  <c:v>-69.000000000000071</c:v>
                </c:pt>
              </c:numCache>
            </c:numRef>
          </c:val>
          <c:smooth val="0"/>
          <c:extLst>
            <c:ext xmlns:c16="http://schemas.microsoft.com/office/drawing/2014/chart" uri="{C3380CC4-5D6E-409C-BE32-E72D297353CC}">
              <c16:uniqueId val="{00000004-F9D8-412C-8199-15C17BE46B2B}"/>
            </c:ext>
          </c:extLst>
        </c:ser>
        <c:dLbls>
          <c:showLegendKey val="0"/>
          <c:showVal val="0"/>
          <c:showCatName val="0"/>
          <c:showSerName val="0"/>
          <c:showPercent val="0"/>
          <c:showBubbleSize val="0"/>
        </c:dLbls>
        <c:smooth val="0"/>
        <c:axId val="411764168"/>
        <c:axId val="411764560"/>
      </c:lineChart>
      <c:catAx>
        <c:axId val="411764168"/>
        <c:scaling>
          <c:orientation val="minMax"/>
        </c:scaling>
        <c:delete val="0"/>
        <c:axPos val="b"/>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764560"/>
        <c:crosses val="autoZero"/>
        <c:auto val="1"/>
        <c:lblAlgn val="ctr"/>
        <c:lblOffset val="100"/>
        <c:noMultiLvlLbl val="0"/>
      </c:catAx>
      <c:valAx>
        <c:axId val="411764560"/>
        <c:scaling>
          <c:orientation val="minMax"/>
        </c:scaling>
        <c:delete val="0"/>
        <c:axPos val="l"/>
        <c:numFmt formatCode="0" sourceLinked="1"/>
        <c:majorTickMark val="none"/>
        <c:minorTickMark val="none"/>
        <c:tickLblPos val="nextTo"/>
        <c:spPr>
          <a:solidFill>
            <a:schemeClr val="bg1"/>
          </a:solid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764168"/>
        <c:crosses val="autoZero"/>
        <c:crossBetween val="between"/>
      </c:valAx>
      <c:spPr>
        <a:noFill/>
        <a:ln>
          <a:noFill/>
        </a:ln>
        <a:effectLst/>
      </c:spPr>
    </c:plotArea>
    <c:legend>
      <c:legendPos val="r"/>
      <c:layout>
        <c:manualLayout>
          <c:xMode val="edge"/>
          <c:yMode val="edge"/>
          <c:x val="0.28657017982863359"/>
          <c:y val="0.56648053764689299"/>
          <c:w val="0.14506329407237262"/>
          <c:h val="0.30368792529308508"/>
        </c:manualLayout>
      </c:layout>
      <c:overlay val="1"/>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Zlínský kraj</c:v>
                </c:pt>
                <c:pt idx="1">
                  <c:v>Olomoucký kraj</c:v>
                </c:pt>
                <c:pt idx="2">
                  <c:v>Pardubický kraj</c:v>
                </c:pt>
                <c:pt idx="3">
                  <c:v>Plzeňský kraj</c:v>
                </c:pt>
                <c:pt idx="4">
                  <c:v>Středočeský kraj</c:v>
                </c:pt>
                <c:pt idx="5">
                  <c:v>Královéhradecký kraj</c:v>
                </c:pt>
                <c:pt idx="6">
                  <c:v>Liberecký kraj</c:v>
                </c:pt>
                <c:pt idx="7">
                  <c:v>Karlovarský kraj</c:v>
                </c:pt>
                <c:pt idx="8">
                  <c:v>Moravskoslezský kraj</c:v>
                </c:pt>
                <c:pt idx="9">
                  <c:v>Kraj Vysočina</c:v>
                </c:pt>
                <c:pt idx="10">
                  <c:v>Hlavní město Praha</c:v>
                </c:pt>
                <c:pt idx="11">
                  <c:v>Ústecký kraj</c:v>
                </c:pt>
                <c:pt idx="12">
                  <c:v>Jihočeský kraj</c:v>
                </c:pt>
                <c:pt idx="13">
                  <c:v>Jihomoravský kraj</c:v>
                </c:pt>
                <c:pt idx="15">
                  <c:v>≤ 2000</c:v>
                </c:pt>
                <c:pt idx="16">
                  <c:v>2 001-5 000</c:v>
                </c:pt>
                <c:pt idx="17">
                  <c:v>5 001-10 000</c:v>
                </c:pt>
                <c:pt idx="18">
                  <c:v>10 001-50 000</c:v>
                </c:pt>
                <c:pt idx="19">
                  <c:v>50 001-100 000</c:v>
                </c:pt>
                <c:pt idx="20">
                  <c:v>&gt; 100 000</c:v>
                </c:pt>
              </c:strCache>
            </c:strRef>
          </c:cat>
          <c:val>
            <c:numRef>
              <c:f>Sheet1!$B$2:$B$22</c:f>
              <c:numCache>
                <c:formatCode>0</c:formatCode>
                <c:ptCount val="21"/>
                <c:pt idx="0">
                  <c:v>0.99999999999997868</c:v>
                </c:pt>
                <c:pt idx="1">
                  <c:v>-1.9999999999999716</c:v>
                </c:pt>
                <c:pt idx="2">
                  <c:v>-4.0000000000000071</c:v>
                </c:pt>
                <c:pt idx="3">
                  <c:v>-5.9999999999999929</c:v>
                </c:pt>
                <c:pt idx="4">
                  <c:v>-7.9999999999998437</c:v>
                </c:pt>
                <c:pt idx="5">
                  <c:v>-7.9999999999999716</c:v>
                </c:pt>
                <c:pt idx="6">
                  <c:v>-8.0000000000000497</c:v>
                </c:pt>
                <c:pt idx="7">
                  <c:v>-10.999999999999986</c:v>
                </c:pt>
                <c:pt idx="8">
                  <c:v>-15.000000000000099</c:v>
                </c:pt>
                <c:pt idx="9">
                  <c:v>-17.999999999999993</c:v>
                </c:pt>
                <c:pt idx="10">
                  <c:v>-22.000000000000227</c:v>
                </c:pt>
                <c:pt idx="11">
                  <c:v>-27.000000000000014</c:v>
                </c:pt>
                <c:pt idx="12">
                  <c:v>-28.999999999999957</c:v>
                </c:pt>
                <c:pt idx="13">
                  <c:v>-68.999999999999972</c:v>
                </c:pt>
                <c:pt idx="15">
                  <c:v>-100.00000000000014</c:v>
                </c:pt>
                <c:pt idx="16">
                  <c:v>-24.000000000000242</c:v>
                </c:pt>
                <c:pt idx="17">
                  <c:v>-8.9999999999999147</c:v>
                </c:pt>
                <c:pt idx="18">
                  <c:v>-35</c:v>
                </c:pt>
                <c:pt idx="19">
                  <c:v>-9.9999999999999147</c:v>
                </c:pt>
                <c:pt idx="20">
                  <c:v>-47.000000000000142</c:v>
                </c:pt>
              </c:numCache>
            </c:numRef>
          </c:val>
          <c:extLst>
            <c:ext xmlns:c16="http://schemas.microsoft.com/office/drawing/2014/chart" uri="{C3380CC4-5D6E-409C-BE32-E72D297353CC}">
              <c16:uniqueId val="{00000000-C3B4-4BB4-BABB-2A70B110C036}"/>
            </c:ext>
          </c:extLst>
        </c:ser>
        <c:ser>
          <c:idx val="1"/>
          <c:order val="1"/>
          <c:tx>
            <c:strRef>
              <c:f>Sheet1!$C$1</c:f>
              <c:strCache>
                <c:ptCount val="1"/>
                <c:pt idx="0">
                  <c:v>2017</c:v>
                </c:pt>
              </c:strCache>
            </c:strRef>
          </c:tx>
          <c:spPr>
            <a:solidFill>
              <a:srgbClr val="00B050"/>
            </a:solidFill>
            <a:ln>
              <a:noFill/>
            </a:ln>
            <a:effectLst/>
          </c:spPr>
          <c:invertIfNegative val="0"/>
          <c:dLbls>
            <c:delete val="1"/>
          </c:dLbls>
          <c:cat>
            <c:strRef>
              <c:f>Sheet1!$A$2:$A$22</c:f>
              <c:strCache>
                <c:ptCount val="21"/>
                <c:pt idx="0">
                  <c:v>Zlínský kraj</c:v>
                </c:pt>
                <c:pt idx="1">
                  <c:v>Olomoucký kraj</c:v>
                </c:pt>
                <c:pt idx="2">
                  <c:v>Pardubický kraj</c:v>
                </c:pt>
                <c:pt idx="3">
                  <c:v>Plzeňský kraj</c:v>
                </c:pt>
                <c:pt idx="4">
                  <c:v>Středočeský kraj</c:v>
                </c:pt>
                <c:pt idx="5">
                  <c:v>Královéhradecký kraj</c:v>
                </c:pt>
                <c:pt idx="6">
                  <c:v>Liberecký kraj</c:v>
                </c:pt>
                <c:pt idx="7">
                  <c:v>Karlovarský kraj</c:v>
                </c:pt>
                <c:pt idx="8">
                  <c:v>Moravskoslezský kraj</c:v>
                </c:pt>
                <c:pt idx="9">
                  <c:v>Kraj Vysočina</c:v>
                </c:pt>
                <c:pt idx="10">
                  <c:v>Hlavní město Praha</c:v>
                </c:pt>
                <c:pt idx="11">
                  <c:v>Ústecký kraj</c:v>
                </c:pt>
                <c:pt idx="12">
                  <c:v>Jihočeský kraj</c:v>
                </c:pt>
                <c:pt idx="13">
                  <c:v>Jihomoravský kraj</c:v>
                </c:pt>
                <c:pt idx="15">
                  <c:v>≤ 2000</c:v>
                </c:pt>
                <c:pt idx="16">
                  <c:v>2 001-5 000</c:v>
                </c:pt>
                <c:pt idx="17">
                  <c:v>5 001-10 000</c:v>
                </c:pt>
                <c:pt idx="18">
                  <c:v>10 001-50 000</c:v>
                </c:pt>
                <c:pt idx="19">
                  <c:v>50 001-100 000</c:v>
                </c:pt>
                <c:pt idx="20">
                  <c:v>&gt; 100 000</c:v>
                </c:pt>
              </c:strCache>
            </c:strRef>
          </c:cat>
          <c:val>
            <c:numRef>
              <c:f>Sheet1!$C$2:$C$22</c:f>
              <c:numCache>
                <c:formatCode>General</c:formatCode>
                <c:ptCount val="21"/>
                <c:pt idx="0">
                  <c:v>1</c:v>
                </c:pt>
                <c:pt idx="4">
                  <c:v>0</c:v>
                </c:pt>
                <c:pt idx="5">
                  <c:v>0</c:v>
                </c:pt>
                <c:pt idx="6">
                  <c:v>0</c:v>
                </c:pt>
                <c:pt idx="7">
                  <c:v>0</c:v>
                </c:pt>
                <c:pt idx="8">
                  <c:v>0</c:v>
                </c:pt>
                <c:pt idx="9">
                  <c:v>0</c:v>
                </c:pt>
                <c:pt idx="10">
                  <c:v>0</c:v>
                </c:pt>
                <c:pt idx="11">
                  <c:v>0</c:v>
                </c:pt>
                <c:pt idx="12">
                  <c:v>0</c:v>
                </c:pt>
                <c:pt idx="13">
                  <c:v>0</c:v>
                </c:pt>
                <c:pt idx="15">
                  <c:v>0</c:v>
                </c:pt>
                <c:pt idx="16">
                  <c:v>0</c:v>
                </c:pt>
                <c:pt idx="18">
                  <c:v>0</c:v>
                </c:pt>
                <c:pt idx="20">
                  <c:v>0</c:v>
                </c:pt>
              </c:numCache>
            </c:numRef>
          </c:val>
          <c:extLst>
            <c:ext xmlns:c16="http://schemas.microsoft.com/office/drawing/2014/chart" uri="{C3380CC4-5D6E-409C-BE32-E72D297353CC}">
              <c16:uniqueId val="{00000001-C3B4-4BB4-BABB-2A70B110C036}"/>
            </c:ext>
          </c:extLst>
        </c:ser>
        <c:ser>
          <c:idx val="2"/>
          <c:order val="2"/>
          <c:tx>
            <c:strRef>
              <c:f>Sheet1!$D$1</c:f>
              <c:strCache>
                <c:ptCount val="1"/>
                <c:pt idx="0">
                  <c:v>2018</c:v>
                </c:pt>
              </c:strCache>
            </c:strRef>
          </c:tx>
          <c:spPr>
            <a:solidFill>
              <a:srgbClr val="FF0000"/>
            </a:solidFill>
            <a:ln>
              <a:noFill/>
            </a:ln>
            <a:effectLst/>
          </c:spPr>
          <c:invertIfNegative val="0"/>
          <c:dLbls>
            <c:delete val="1"/>
          </c:dLbls>
          <c:cat>
            <c:strRef>
              <c:f>Sheet1!$A$2:$A$22</c:f>
              <c:strCache>
                <c:ptCount val="21"/>
                <c:pt idx="0">
                  <c:v>Zlínský kraj</c:v>
                </c:pt>
                <c:pt idx="1">
                  <c:v>Olomoucký kraj</c:v>
                </c:pt>
                <c:pt idx="2">
                  <c:v>Pardubický kraj</c:v>
                </c:pt>
                <c:pt idx="3">
                  <c:v>Plzeňský kraj</c:v>
                </c:pt>
                <c:pt idx="4">
                  <c:v>Středočeský kraj</c:v>
                </c:pt>
                <c:pt idx="5">
                  <c:v>Královéhradecký kraj</c:v>
                </c:pt>
                <c:pt idx="6">
                  <c:v>Liberecký kraj</c:v>
                </c:pt>
                <c:pt idx="7">
                  <c:v>Karlovarský kraj</c:v>
                </c:pt>
                <c:pt idx="8">
                  <c:v>Moravskoslezský kraj</c:v>
                </c:pt>
                <c:pt idx="9">
                  <c:v>Kraj Vysočina</c:v>
                </c:pt>
                <c:pt idx="10">
                  <c:v>Hlavní město Praha</c:v>
                </c:pt>
                <c:pt idx="11">
                  <c:v>Ústecký kraj</c:v>
                </c:pt>
                <c:pt idx="12">
                  <c:v>Jihočeský kraj</c:v>
                </c:pt>
                <c:pt idx="13">
                  <c:v>Jihomoravský kraj</c:v>
                </c:pt>
                <c:pt idx="15">
                  <c:v>≤ 2000</c:v>
                </c:pt>
                <c:pt idx="16">
                  <c:v>2 001-5 000</c:v>
                </c:pt>
                <c:pt idx="17">
                  <c:v>5 001-10 000</c:v>
                </c:pt>
                <c:pt idx="18">
                  <c:v>10 001-50 000</c:v>
                </c:pt>
                <c:pt idx="19">
                  <c:v>50 001-100 000</c:v>
                </c:pt>
                <c:pt idx="20">
                  <c:v>&gt; 100 000</c:v>
                </c:pt>
              </c:strCache>
            </c:strRef>
          </c:cat>
          <c:val>
            <c:numRef>
              <c:f>Sheet1!$D$2:$D$22</c:f>
              <c:numCache>
                <c:formatCode>0</c:formatCode>
                <c:ptCount val="21"/>
                <c:pt idx="0" formatCode="General">
                  <c:v>0</c:v>
                </c:pt>
                <c:pt idx="1">
                  <c:v>-1.9999999999999716</c:v>
                </c:pt>
                <c:pt idx="2">
                  <c:v>-4.0000000000000071</c:v>
                </c:pt>
                <c:pt idx="3">
                  <c:v>-5.9999999999999929</c:v>
                </c:pt>
                <c:pt idx="4">
                  <c:v>-7.9999999999998437</c:v>
                </c:pt>
                <c:pt idx="5">
                  <c:v>-7.9999999999999716</c:v>
                </c:pt>
                <c:pt idx="6">
                  <c:v>-8.0000000000000497</c:v>
                </c:pt>
                <c:pt idx="7">
                  <c:v>-10.999999999999986</c:v>
                </c:pt>
                <c:pt idx="8">
                  <c:v>-15.000000000000099</c:v>
                </c:pt>
                <c:pt idx="9">
                  <c:v>-17.999999999999993</c:v>
                </c:pt>
                <c:pt idx="10">
                  <c:v>-22.000000000000227</c:v>
                </c:pt>
                <c:pt idx="11">
                  <c:v>-27.000000000000014</c:v>
                </c:pt>
                <c:pt idx="12">
                  <c:v>-28.999999999999957</c:v>
                </c:pt>
                <c:pt idx="13">
                  <c:v>-68.999999999999972</c:v>
                </c:pt>
                <c:pt idx="14" formatCode="General">
                  <c:v>0</c:v>
                </c:pt>
                <c:pt idx="15">
                  <c:v>-100.00000000000014</c:v>
                </c:pt>
                <c:pt idx="16">
                  <c:v>-24.000000000000242</c:v>
                </c:pt>
                <c:pt idx="17">
                  <c:v>-8.9999999999999147</c:v>
                </c:pt>
                <c:pt idx="18">
                  <c:v>-35</c:v>
                </c:pt>
                <c:pt idx="19">
                  <c:v>-9.9999999999999147</c:v>
                </c:pt>
                <c:pt idx="20">
                  <c:v>-47.000000000000142</c:v>
                </c:pt>
              </c:numCache>
            </c:numRef>
          </c:val>
          <c:extLst>
            <c:ext xmlns:c16="http://schemas.microsoft.com/office/drawing/2014/chart" uri="{C3380CC4-5D6E-409C-BE32-E72D297353CC}">
              <c16:uniqueId val="{00000002-C3B4-4BB4-BABB-2A70B110C036}"/>
            </c:ext>
          </c:extLst>
        </c:ser>
        <c:dLbls>
          <c:showLegendKey val="0"/>
          <c:showVal val="1"/>
          <c:showCatName val="0"/>
          <c:showSerName val="0"/>
          <c:showPercent val="0"/>
          <c:showBubbleSize val="0"/>
        </c:dLbls>
        <c:gapWidth val="50"/>
        <c:overlap val="100"/>
        <c:axId val="411669192"/>
        <c:axId val="411666448"/>
      </c:barChart>
      <c:catAx>
        <c:axId val="411669192"/>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666448"/>
        <c:crosses val="autoZero"/>
        <c:auto val="1"/>
        <c:lblAlgn val="ctr"/>
        <c:lblOffset val="100"/>
        <c:noMultiLvlLbl val="0"/>
      </c:catAx>
      <c:valAx>
        <c:axId val="411666448"/>
        <c:scaling>
          <c:orientation val="minMax"/>
        </c:scaling>
        <c:delete val="0"/>
        <c:axPos val="t"/>
        <c:numFmt formatCode="0"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669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Pardubický kraj</c:v>
                </c:pt>
                <c:pt idx="1">
                  <c:v>Zlínský kraj</c:v>
                </c:pt>
                <c:pt idx="2">
                  <c:v>Karlovarský kraj</c:v>
                </c:pt>
                <c:pt idx="3">
                  <c:v>Královéhradecký kraj</c:v>
                </c:pt>
                <c:pt idx="4">
                  <c:v>Jihočeský kraj</c:v>
                </c:pt>
                <c:pt idx="5">
                  <c:v>Plzeňský kraj</c:v>
                </c:pt>
                <c:pt idx="6">
                  <c:v>Kraj Vysočina</c:v>
                </c:pt>
                <c:pt idx="7">
                  <c:v>Liberecký kraj</c:v>
                </c:pt>
                <c:pt idx="8">
                  <c:v>Hlavní město Praha</c:v>
                </c:pt>
                <c:pt idx="9">
                  <c:v>Olomoucký kraj</c:v>
                </c:pt>
                <c:pt idx="10">
                  <c:v>Ústecký kraj</c:v>
                </c:pt>
                <c:pt idx="11">
                  <c:v>Středočeský kraj</c:v>
                </c:pt>
                <c:pt idx="12">
                  <c:v>Moravskoslezský kraj</c:v>
                </c:pt>
                <c:pt idx="13">
                  <c:v>Jihomoravský kraj</c:v>
                </c:pt>
                <c:pt idx="15">
                  <c:v>≤ 2000</c:v>
                </c:pt>
                <c:pt idx="16">
                  <c:v>2 001-5 000</c:v>
                </c:pt>
                <c:pt idx="17">
                  <c:v>5 001-10 000</c:v>
                </c:pt>
                <c:pt idx="18">
                  <c:v>10 001-50 000</c:v>
                </c:pt>
                <c:pt idx="19">
                  <c:v>50 001-100 000</c:v>
                </c:pt>
                <c:pt idx="20">
                  <c:v>&gt; 100 000</c:v>
                </c:pt>
              </c:strCache>
            </c:strRef>
          </c:cat>
          <c:val>
            <c:numRef>
              <c:f>Sheet1!$B$2:$B$22</c:f>
              <c:numCache>
                <c:formatCode>0</c:formatCode>
                <c:ptCount val="21"/>
                <c:pt idx="0">
                  <c:v>0.99999999999999822</c:v>
                </c:pt>
                <c:pt idx="1">
                  <c:v>-2.9999999999999929</c:v>
                </c:pt>
                <c:pt idx="2">
                  <c:v>-7.0000000000000027</c:v>
                </c:pt>
                <c:pt idx="3">
                  <c:v>-8</c:v>
                </c:pt>
                <c:pt idx="4">
                  <c:v>-10.999999999999989</c:v>
                </c:pt>
                <c:pt idx="5">
                  <c:v>-14.999999999999986</c:v>
                </c:pt>
                <c:pt idx="6">
                  <c:v>-14.999999999999989</c:v>
                </c:pt>
                <c:pt idx="7">
                  <c:v>-14.999999999999993</c:v>
                </c:pt>
                <c:pt idx="8">
                  <c:v>-15.000000000000014</c:v>
                </c:pt>
                <c:pt idx="9">
                  <c:v>-18.000000000000025</c:v>
                </c:pt>
                <c:pt idx="10">
                  <c:v>-21.000000000000032</c:v>
                </c:pt>
                <c:pt idx="11">
                  <c:v>-24.999999999999972</c:v>
                </c:pt>
                <c:pt idx="12">
                  <c:v>-30.999999999999993</c:v>
                </c:pt>
                <c:pt idx="13">
                  <c:v>-41.000000000000036</c:v>
                </c:pt>
                <c:pt idx="15">
                  <c:v>-96.999999999999929</c:v>
                </c:pt>
                <c:pt idx="16">
                  <c:v>-33.999999999999929</c:v>
                </c:pt>
                <c:pt idx="17">
                  <c:v>-17.000000000000028</c:v>
                </c:pt>
                <c:pt idx="18">
                  <c:v>-39.000000000000028</c:v>
                </c:pt>
                <c:pt idx="19">
                  <c:v>-12.000000000000036</c:v>
                </c:pt>
                <c:pt idx="20">
                  <c:v>-24.999999999999886</c:v>
                </c:pt>
              </c:numCache>
            </c:numRef>
          </c:val>
          <c:extLst>
            <c:ext xmlns:c16="http://schemas.microsoft.com/office/drawing/2014/chart" uri="{C3380CC4-5D6E-409C-BE32-E72D297353CC}">
              <c16:uniqueId val="{00000000-CDD4-4DEF-BB23-71DD18CD07DE}"/>
            </c:ext>
          </c:extLst>
        </c:ser>
        <c:ser>
          <c:idx val="1"/>
          <c:order val="1"/>
          <c:tx>
            <c:strRef>
              <c:f>Sheet1!$C$1</c:f>
              <c:strCache>
                <c:ptCount val="1"/>
                <c:pt idx="0">
                  <c:v>2017</c:v>
                </c:pt>
              </c:strCache>
            </c:strRef>
          </c:tx>
          <c:spPr>
            <a:solidFill>
              <a:srgbClr val="00B050"/>
            </a:solidFill>
            <a:ln>
              <a:noFill/>
            </a:ln>
            <a:effectLst/>
          </c:spPr>
          <c:invertIfNegative val="0"/>
          <c:dLbls>
            <c:delete val="1"/>
          </c:dLbls>
          <c:cat>
            <c:strRef>
              <c:f>Sheet1!$A$2:$A$22</c:f>
              <c:strCache>
                <c:ptCount val="21"/>
                <c:pt idx="0">
                  <c:v>Pardubický kraj</c:v>
                </c:pt>
                <c:pt idx="1">
                  <c:v>Zlínský kraj</c:v>
                </c:pt>
                <c:pt idx="2">
                  <c:v>Karlovarský kraj</c:v>
                </c:pt>
                <c:pt idx="3">
                  <c:v>Královéhradecký kraj</c:v>
                </c:pt>
                <c:pt idx="4">
                  <c:v>Jihočeský kraj</c:v>
                </c:pt>
                <c:pt idx="5">
                  <c:v>Plzeňský kraj</c:v>
                </c:pt>
                <c:pt idx="6">
                  <c:v>Kraj Vysočina</c:v>
                </c:pt>
                <c:pt idx="7">
                  <c:v>Liberecký kraj</c:v>
                </c:pt>
                <c:pt idx="8">
                  <c:v>Hlavní město Praha</c:v>
                </c:pt>
                <c:pt idx="9">
                  <c:v>Olomoucký kraj</c:v>
                </c:pt>
                <c:pt idx="10">
                  <c:v>Ústecký kraj</c:v>
                </c:pt>
                <c:pt idx="11">
                  <c:v>Středočeský kraj</c:v>
                </c:pt>
                <c:pt idx="12">
                  <c:v>Moravskoslezský kraj</c:v>
                </c:pt>
                <c:pt idx="13">
                  <c:v>Jihomoravský kraj</c:v>
                </c:pt>
                <c:pt idx="15">
                  <c:v>≤ 2000</c:v>
                </c:pt>
                <c:pt idx="16">
                  <c:v>2 001-5 000</c:v>
                </c:pt>
                <c:pt idx="17">
                  <c:v>5 001-10 000</c:v>
                </c:pt>
                <c:pt idx="18">
                  <c:v>10 001-50 000</c:v>
                </c:pt>
                <c:pt idx="19">
                  <c:v>50 001-100 000</c:v>
                </c:pt>
                <c:pt idx="20">
                  <c:v>&gt; 100 000</c:v>
                </c:pt>
              </c:strCache>
            </c:strRef>
          </c:cat>
          <c:val>
            <c:numRef>
              <c:f>Sheet1!$C$2:$C$22</c:f>
              <c:numCache>
                <c:formatCode>General</c:formatCode>
                <c:ptCount val="21"/>
                <c:pt idx="0">
                  <c:v>1</c:v>
                </c:pt>
                <c:pt idx="4">
                  <c:v>0</c:v>
                </c:pt>
                <c:pt idx="5">
                  <c:v>0</c:v>
                </c:pt>
                <c:pt idx="6">
                  <c:v>0</c:v>
                </c:pt>
                <c:pt idx="7">
                  <c:v>0</c:v>
                </c:pt>
                <c:pt idx="8">
                  <c:v>0</c:v>
                </c:pt>
                <c:pt idx="9">
                  <c:v>0</c:v>
                </c:pt>
                <c:pt idx="10">
                  <c:v>0</c:v>
                </c:pt>
                <c:pt idx="11">
                  <c:v>0</c:v>
                </c:pt>
                <c:pt idx="12">
                  <c:v>0</c:v>
                </c:pt>
                <c:pt idx="13">
                  <c:v>0</c:v>
                </c:pt>
                <c:pt idx="15">
                  <c:v>0</c:v>
                </c:pt>
                <c:pt idx="16">
                  <c:v>0</c:v>
                </c:pt>
                <c:pt idx="18">
                  <c:v>0</c:v>
                </c:pt>
                <c:pt idx="20">
                  <c:v>0</c:v>
                </c:pt>
              </c:numCache>
            </c:numRef>
          </c:val>
          <c:extLst>
            <c:ext xmlns:c16="http://schemas.microsoft.com/office/drawing/2014/chart" uri="{C3380CC4-5D6E-409C-BE32-E72D297353CC}">
              <c16:uniqueId val="{00000001-CDD4-4DEF-BB23-71DD18CD07DE}"/>
            </c:ext>
          </c:extLst>
        </c:ser>
        <c:ser>
          <c:idx val="2"/>
          <c:order val="2"/>
          <c:tx>
            <c:strRef>
              <c:f>Sheet1!$D$1</c:f>
              <c:strCache>
                <c:ptCount val="1"/>
                <c:pt idx="0">
                  <c:v>2018</c:v>
                </c:pt>
              </c:strCache>
            </c:strRef>
          </c:tx>
          <c:spPr>
            <a:solidFill>
              <a:srgbClr val="FF0000"/>
            </a:solidFill>
            <a:ln>
              <a:noFill/>
            </a:ln>
            <a:effectLst/>
          </c:spPr>
          <c:invertIfNegative val="0"/>
          <c:dLbls>
            <c:delete val="1"/>
          </c:dLbls>
          <c:cat>
            <c:strRef>
              <c:f>Sheet1!$A$2:$A$22</c:f>
              <c:strCache>
                <c:ptCount val="21"/>
                <c:pt idx="0">
                  <c:v>Pardubický kraj</c:v>
                </c:pt>
                <c:pt idx="1">
                  <c:v>Zlínský kraj</c:v>
                </c:pt>
                <c:pt idx="2">
                  <c:v>Karlovarský kraj</c:v>
                </c:pt>
                <c:pt idx="3">
                  <c:v>Královéhradecký kraj</c:v>
                </c:pt>
                <c:pt idx="4">
                  <c:v>Jihočeský kraj</c:v>
                </c:pt>
                <c:pt idx="5">
                  <c:v>Plzeňský kraj</c:v>
                </c:pt>
                <c:pt idx="6">
                  <c:v>Kraj Vysočina</c:v>
                </c:pt>
                <c:pt idx="7">
                  <c:v>Liberecký kraj</c:v>
                </c:pt>
                <c:pt idx="8">
                  <c:v>Hlavní město Praha</c:v>
                </c:pt>
                <c:pt idx="9">
                  <c:v>Olomoucký kraj</c:v>
                </c:pt>
                <c:pt idx="10">
                  <c:v>Ústecký kraj</c:v>
                </c:pt>
                <c:pt idx="11">
                  <c:v>Středočeský kraj</c:v>
                </c:pt>
                <c:pt idx="12">
                  <c:v>Moravskoslezský kraj</c:v>
                </c:pt>
                <c:pt idx="13">
                  <c:v>Jihomoravský kraj</c:v>
                </c:pt>
                <c:pt idx="15">
                  <c:v>≤ 2000</c:v>
                </c:pt>
                <c:pt idx="16">
                  <c:v>2 001-5 000</c:v>
                </c:pt>
                <c:pt idx="17">
                  <c:v>5 001-10 000</c:v>
                </c:pt>
                <c:pt idx="18">
                  <c:v>10 001-50 000</c:v>
                </c:pt>
                <c:pt idx="19">
                  <c:v>50 001-100 000</c:v>
                </c:pt>
                <c:pt idx="20">
                  <c:v>&gt; 100 000</c:v>
                </c:pt>
              </c:strCache>
            </c:strRef>
          </c:cat>
          <c:val>
            <c:numRef>
              <c:f>Sheet1!$D$2:$D$22</c:f>
              <c:numCache>
                <c:formatCode>0</c:formatCode>
                <c:ptCount val="21"/>
                <c:pt idx="0" formatCode="General">
                  <c:v>0</c:v>
                </c:pt>
                <c:pt idx="1">
                  <c:v>-2.9999999999999929</c:v>
                </c:pt>
                <c:pt idx="2">
                  <c:v>-7.0000000000000027</c:v>
                </c:pt>
                <c:pt idx="3">
                  <c:v>-8</c:v>
                </c:pt>
                <c:pt idx="4">
                  <c:v>-10.999999999999989</c:v>
                </c:pt>
                <c:pt idx="5">
                  <c:v>-14.999999999999986</c:v>
                </c:pt>
                <c:pt idx="6">
                  <c:v>-14.999999999999989</c:v>
                </c:pt>
                <c:pt idx="7">
                  <c:v>-14.999999999999993</c:v>
                </c:pt>
                <c:pt idx="8">
                  <c:v>-15.000000000000014</c:v>
                </c:pt>
                <c:pt idx="9">
                  <c:v>-18.000000000000025</c:v>
                </c:pt>
                <c:pt idx="10">
                  <c:v>-21.000000000000032</c:v>
                </c:pt>
                <c:pt idx="11">
                  <c:v>-24.999999999999972</c:v>
                </c:pt>
                <c:pt idx="12">
                  <c:v>-30.999999999999993</c:v>
                </c:pt>
                <c:pt idx="13">
                  <c:v>-41.000000000000036</c:v>
                </c:pt>
                <c:pt idx="14" formatCode="General">
                  <c:v>0</c:v>
                </c:pt>
                <c:pt idx="15">
                  <c:v>-96.999999999999929</c:v>
                </c:pt>
                <c:pt idx="16">
                  <c:v>-33.999999999999929</c:v>
                </c:pt>
                <c:pt idx="17">
                  <c:v>-17.000000000000028</c:v>
                </c:pt>
                <c:pt idx="18">
                  <c:v>-39.000000000000028</c:v>
                </c:pt>
                <c:pt idx="19">
                  <c:v>-12.000000000000036</c:v>
                </c:pt>
                <c:pt idx="20">
                  <c:v>-24.999999999999886</c:v>
                </c:pt>
              </c:numCache>
            </c:numRef>
          </c:val>
          <c:extLst>
            <c:ext xmlns:c16="http://schemas.microsoft.com/office/drawing/2014/chart" uri="{C3380CC4-5D6E-409C-BE32-E72D297353CC}">
              <c16:uniqueId val="{00000002-CDD4-4DEF-BB23-71DD18CD07DE}"/>
            </c:ext>
          </c:extLst>
        </c:ser>
        <c:dLbls>
          <c:showLegendKey val="0"/>
          <c:showVal val="1"/>
          <c:showCatName val="0"/>
          <c:showSerName val="0"/>
          <c:showPercent val="0"/>
          <c:showBubbleSize val="0"/>
        </c:dLbls>
        <c:gapWidth val="50"/>
        <c:overlap val="100"/>
        <c:axId val="411669192"/>
        <c:axId val="411666448"/>
      </c:barChart>
      <c:catAx>
        <c:axId val="411669192"/>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666448"/>
        <c:crosses val="autoZero"/>
        <c:auto val="1"/>
        <c:lblAlgn val="ctr"/>
        <c:lblOffset val="100"/>
        <c:noMultiLvlLbl val="0"/>
      </c:catAx>
      <c:valAx>
        <c:axId val="411666448"/>
        <c:scaling>
          <c:orientation val="minMax"/>
        </c:scaling>
        <c:delete val="0"/>
        <c:axPos val="t"/>
        <c:numFmt formatCode="0"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669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Hlavní město Praha</c:v>
                </c:pt>
                <c:pt idx="1">
                  <c:v>Plzeňský kraj</c:v>
                </c:pt>
                <c:pt idx="2">
                  <c:v>Liberecký kraj</c:v>
                </c:pt>
                <c:pt idx="3">
                  <c:v>Karlovarský kraj</c:v>
                </c:pt>
                <c:pt idx="4">
                  <c:v>Olomoucký kraj</c:v>
                </c:pt>
                <c:pt idx="5">
                  <c:v>Zlínský kraj</c:v>
                </c:pt>
                <c:pt idx="6">
                  <c:v>Moravskoslezský kraj</c:v>
                </c:pt>
                <c:pt idx="7">
                  <c:v>Pardubický kraj</c:v>
                </c:pt>
                <c:pt idx="8">
                  <c:v>Jihomoravský kraj</c:v>
                </c:pt>
                <c:pt idx="9">
                  <c:v>Královéhradecký kraj</c:v>
                </c:pt>
                <c:pt idx="10">
                  <c:v>Jihočeský kraj</c:v>
                </c:pt>
                <c:pt idx="11">
                  <c:v>Středočeský kraj</c:v>
                </c:pt>
                <c:pt idx="12">
                  <c:v>Ústecký kraj</c:v>
                </c:pt>
                <c:pt idx="13">
                  <c:v>Kraj Vysočina</c:v>
                </c:pt>
                <c:pt idx="15">
                  <c:v>≤ 2000</c:v>
                </c:pt>
                <c:pt idx="16">
                  <c:v>2 001-5 000</c:v>
                </c:pt>
                <c:pt idx="17">
                  <c:v>5 001-10 000</c:v>
                </c:pt>
                <c:pt idx="18">
                  <c:v>10 001-50 000</c:v>
                </c:pt>
                <c:pt idx="19">
                  <c:v>50 001-100 000</c:v>
                </c:pt>
                <c:pt idx="20">
                  <c:v>&gt; 100 000</c:v>
                </c:pt>
              </c:strCache>
            </c:strRef>
          </c:cat>
          <c:val>
            <c:numRef>
              <c:f>Sheet1!$B$2:$B$22</c:f>
              <c:numCache>
                <c:formatCode>0</c:formatCode>
                <c:ptCount val="21"/>
                <c:pt idx="0">
                  <c:v>36.99999999999892</c:v>
                </c:pt>
                <c:pt idx="1">
                  <c:v>24.999999999999986</c:v>
                </c:pt>
                <c:pt idx="2">
                  <c:v>18.000000000000128</c:v>
                </c:pt>
                <c:pt idx="3">
                  <c:v>7</c:v>
                </c:pt>
                <c:pt idx="4">
                  <c:v>4.0000000000000711</c:v>
                </c:pt>
                <c:pt idx="5">
                  <c:v>1.0000000000000071</c:v>
                </c:pt>
                <c:pt idx="6">
                  <c:v>0</c:v>
                </c:pt>
                <c:pt idx="7">
                  <c:v>0</c:v>
                </c:pt>
                <c:pt idx="8">
                  <c:v>-5.9999999999996874</c:v>
                </c:pt>
                <c:pt idx="9">
                  <c:v>-7.9999999999999005</c:v>
                </c:pt>
                <c:pt idx="10">
                  <c:v>-20.000000000000014</c:v>
                </c:pt>
                <c:pt idx="11">
                  <c:v>-20.999999999999972</c:v>
                </c:pt>
                <c:pt idx="12">
                  <c:v>-26.999999999999886</c:v>
                </c:pt>
                <c:pt idx="13">
                  <c:v>-31.000000000000014</c:v>
                </c:pt>
                <c:pt idx="15">
                  <c:v>2.0000000000000071</c:v>
                </c:pt>
                <c:pt idx="16">
                  <c:v>-18.000000000000128</c:v>
                </c:pt>
                <c:pt idx="17">
                  <c:v>-32.000000000000455</c:v>
                </c:pt>
                <c:pt idx="18">
                  <c:v>-15.999999999999659</c:v>
                </c:pt>
                <c:pt idx="19">
                  <c:v>-43.999999999999972</c:v>
                </c:pt>
                <c:pt idx="20">
                  <c:v>87.000000000001819</c:v>
                </c:pt>
              </c:numCache>
            </c:numRef>
          </c:val>
          <c:extLst>
            <c:ext xmlns:c16="http://schemas.microsoft.com/office/drawing/2014/chart" uri="{C3380CC4-5D6E-409C-BE32-E72D297353CC}">
              <c16:uniqueId val="{00000000-C3B4-4BB4-BABB-2A70B110C036}"/>
            </c:ext>
          </c:extLst>
        </c:ser>
        <c:ser>
          <c:idx val="1"/>
          <c:order val="1"/>
          <c:tx>
            <c:strRef>
              <c:f>Sheet1!$C$1</c:f>
              <c:strCache>
                <c:ptCount val="1"/>
                <c:pt idx="0">
                  <c:v>2017</c:v>
                </c:pt>
              </c:strCache>
            </c:strRef>
          </c:tx>
          <c:spPr>
            <a:solidFill>
              <a:srgbClr val="00B050"/>
            </a:solidFill>
            <a:ln>
              <a:noFill/>
            </a:ln>
            <a:effectLst/>
          </c:spPr>
          <c:invertIfNegative val="0"/>
          <c:dLbls>
            <c:delete val="1"/>
          </c:dLbls>
          <c:cat>
            <c:strRef>
              <c:f>Sheet1!$A$2:$A$22</c:f>
              <c:strCache>
                <c:ptCount val="21"/>
                <c:pt idx="0">
                  <c:v>Hlavní město Praha</c:v>
                </c:pt>
                <c:pt idx="1">
                  <c:v>Plzeňský kraj</c:v>
                </c:pt>
                <c:pt idx="2">
                  <c:v>Liberecký kraj</c:v>
                </c:pt>
                <c:pt idx="3">
                  <c:v>Karlovarský kraj</c:v>
                </c:pt>
                <c:pt idx="4">
                  <c:v>Olomoucký kraj</c:v>
                </c:pt>
                <c:pt idx="5">
                  <c:v>Zlínský kraj</c:v>
                </c:pt>
                <c:pt idx="6">
                  <c:v>Moravskoslezský kraj</c:v>
                </c:pt>
                <c:pt idx="7">
                  <c:v>Pardubický kraj</c:v>
                </c:pt>
                <c:pt idx="8">
                  <c:v>Jihomoravský kraj</c:v>
                </c:pt>
                <c:pt idx="9">
                  <c:v>Královéhradecký kraj</c:v>
                </c:pt>
                <c:pt idx="10">
                  <c:v>Jihočeský kraj</c:v>
                </c:pt>
                <c:pt idx="11">
                  <c:v>Středočeský kraj</c:v>
                </c:pt>
                <c:pt idx="12">
                  <c:v>Ústecký kraj</c:v>
                </c:pt>
                <c:pt idx="13">
                  <c:v>Kraj Vysočina</c:v>
                </c:pt>
                <c:pt idx="15">
                  <c:v>≤ 2000</c:v>
                </c:pt>
                <c:pt idx="16">
                  <c:v>2 001-5 000</c:v>
                </c:pt>
                <c:pt idx="17">
                  <c:v>5 001-10 000</c:v>
                </c:pt>
                <c:pt idx="18">
                  <c:v>10 001-50 000</c:v>
                </c:pt>
                <c:pt idx="19">
                  <c:v>50 001-100 000</c:v>
                </c:pt>
                <c:pt idx="20">
                  <c:v>&gt; 100 000</c:v>
                </c:pt>
              </c:strCache>
            </c:strRef>
          </c:cat>
          <c:val>
            <c:numRef>
              <c:f>Sheet1!$C$2:$C$22</c:f>
              <c:numCache>
                <c:formatCode>0</c:formatCode>
                <c:ptCount val="21"/>
                <c:pt idx="0">
                  <c:v>36.99999999999892</c:v>
                </c:pt>
                <c:pt idx="1">
                  <c:v>24.999999999999986</c:v>
                </c:pt>
                <c:pt idx="2">
                  <c:v>18.000000000000128</c:v>
                </c:pt>
                <c:pt idx="3">
                  <c:v>7</c:v>
                </c:pt>
                <c:pt idx="4">
                  <c:v>4.0000000000000711</c:v>
                </c:pt>
                <c:pt idx="5">
                  <c:v>1.0000000000000071</c:v>
                </c:pt>
                <c:pt idx="6">
                  <c:v>0</c:v>
                </c:pt>
                <c:pt idx="7">
                  <c:v>0</c:v>
                </c:pt>
                <c:pt idx="15">
                  <c:v>2.0000000000000071</c:v>
                </c:pt>
                <c:pt idx="20">
                  <c:v>87.000000000001819</c:v>
                </c:pt>
              </c:numCache>
            </c:numRef>
          </c:val>
          <c:extLst>
            <c:ext xmlns:c16="http://schemas.microsoft.com/office/drawing/2014/chart" uri="{C3380CC4-5D6E-409C-BE32-E72D297353CC}">
              <c16:uniqueId val="{00000001-C3B4-4BB4-BABB-2A70B110C036}"/>
            </c:ext>
          </c:extLst>
        </c:ser>
        <c:ser>
          <c:idx val="2"/>
          <c:order val="2"/>
          <c:tx>
            <c:strRef>
              <c:f>Sheet1!$D$1</c:f>
              <c:strCache>
                <c:ptCount val="1"/>
                <c:pt idx="0">
                  <c:v>2018</c:v>
                </c:pt>
              </c:strCache>
            </c:strRef>
          </c:tx>
          <c:spPr>
            <a:solidFill>
              <a:srgbClr val="FF0000"/>
            </a:solidFill>
            <a:ln>
              <a:noFill/>
            </a:ln>
            <a:effectLst/>
          </c:spPr>
          <c:invertIfNegative val="0"/>
          <c:dLbls>
            <c:delete val="1"/>
          </c:dLbls>
          <c:cat>
            <c:strRef>
              <c:f>Sheet1!$A$2:$A$22</c:f>
              <c:strCache>
                <c:ptCount val="21"/>
                <c:pt idx="0">
                  <c:v>Hlavní město Praha</c:v>
                </c:pt>
                <c:pt idx="1">
                  <c:v>Plzeňský kraj</c:v>
                </c:pt>
                <c:pt idx="2">
                  <c:v>Liberecký kraj</c:v>
                </c:pt>
                <c:pt idx="3">
                  <c:v>Karlovarský kraj</c:v>
                </c:pt>
                <c:pt idx="4">
                  <c:v>Olomoucký kraj</c:v>
                </c:pt>
                <c:pt idx="5">
                  <c:v>Zlínský kraj</c:v>
                </c:pt>
                <c:pt idx="6">
                  <c:v>Moravskoslezský kraj</c:v>
                </c:pt>
                <c:pt idx="7">
                  <c:v>Pardubický kraj</c:v>
                </c:pt>
                <c:pt idx="8">
                  <c:v>Jihomoravský kraj</c:v>
                </c:pt>
                <c:pt idx="9">
                  <c:v>Královéhradecký kraj</c:v>
                </c:pt>
                <c:pt idx="10">
                  <c:v>Jihočeský kraj</c:v>
                </c:pt>
                <c:pt idx="11">
                  <c:v>Středočeský kraj</c:v>
                </c:pt>
                <c:pt idx="12">
                  <c:v>Ústecký kraj</c:v>
                </c:pt>
                <c:pt idx="13">
                  <c:v>Kraj Vysočina</c:v>
                </c:pt>
                <c:pt idx="15">
                  <c:v>≤ 2000</c:v>
                </c:pt>
                <c:pt idx="16">
                  <c:v>2 001-5 000</c:v>
                </c:pt>
                <c:pt idx="17">
                  <c:v>5 001-10 000</c:v>
                </c:pt>
                <c:pt idx="18">
                  <c:v>10 001-50 000</c:v>
                </c:pt>
                <c:pt idx="19">
                  <c:v>50 001-100 000</c:v>
                </c:pt>
                <c:pt idx="20">
                  <c:v>&gt; 100 000</c:v>
                </c:pt>
              </c:strCache>
            </c:strRef>
          </c:cat>
          <c:val>
            <c:numRef>
              <c:f>Sheet1!$D$2:$D$22</c:f>
              <c:numCache>
                <c:formatCode>General</c:formatCode>
                <c:ptCount val="21"/>
                <c:pt idx="8" formatCode="0">
                  <c:v>-5.9999999999996874</c:v>
                </c:pt>
                <c:pt idx="9" formatCode="0">
                  <c:v>-7.9999999999999005</c:v>
                </c:pt>
                <c:pt idx="10" formatCode="0">
                  <c:v>-20.000000000000014</c:v>
                </c:pt>
                <c:pt idx="11" formatCode="0">
                  <c:v>-20.999999999999972</c:v>
                </c:pt>
                <c:pt idx="12" formatCode="0">
                  <c:v>-26.999999999999886</c:v>
                </c:pt>
                <c:pt idx="13" formatCode="0">
                  <c:v>-31.000000000000014</c:v>
                </c:pt>
                <c:pt idx="14">
                  <c:v>0</c:v>
                </c:pt>
                <c:pt idx="16" formatCode="0">
                  <c:v>-18.000000000000128</c:v>
                </c:pt>
                <c:pt idx="17" formatCode="0">
                  <c:v>-32.000000000000455</c:v>
                </c:pt>
                <c:pt idx="18" formatCode="0">
                  <c:v>-15.999999999999659</c:v>
                </c:pt>
                <c:pt idx="19" formatCode="0">
                  <c:v>-43.999999999999972</c:v>
                </c:pt>
              </c:numCache>
            </c:numRef>
          </c:val>
          <c:extLst>
            <c:ext xmlns:c16="http://schemas.microsoft.com/office/drawing/2014/chart" uri="{C3380CC4-5D6E-409C-BE32-E72D297353CC}">
              <c16:uniqueId val="{00000002-C3B4-4BB4-BABB-2A70B110C036}"/>
            </c:ext>
          </c:extLst>
        </c:ser>
        <c:dLbls>
          <c:showLegendKey val="0"/>
          <c:showVal val="1"/>
          <c:showCatName val="0"/>
          <c:showSerName val="0"/>
          <c:showPercent val="0"/>
          <c:showBubbleSize val="0"/>
        </c:dLbls>
        <c:gapWidth val="50"/>
        <c:overlap val="100"/>
        <c:axId val="411669192"/>
        <c:axId val="411666448"/>
      </c:barChart>
      <c:catAx>
        <c:axId val="411669192"/>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666448"/>
        <c:crosses val="autoZero"/>
        <c:auto val="1"/>
        <c:lblAlgn val="ctr"/>
        <c:lblOffset val="100"/>
        <c:noMultiLvlLbl val="0"/>
      </c:catAx>
      <c:valAx>
        <c:axId val="411666448"/>
        <c:scaling>
          <c:orientation val="minMax"/>
        </c:scaling>
        <c:delete val="0"/>
        <c:axPos val="t"/>
        <c:numFmt formatCode="0"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669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Column2</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Hlavní město Praha</c:v>
                </c:pt>
                <c:pt idx="1">
                  <c:v>Středočeský kraj</c:v>
                </c:pt>
                <c:pt idx="2">
                  <c:v>Královéhradecký kraj</c:v>
                </c:pt>
                <c:pt idx="3">
                  <c:v>Liberecký kraj</c:v>
                </c:pt>
                <c:pt idx="4">
                  <c:v>Olomoucký kraj</c:v>
                </c:pt>
                <c:pt idx="5">
                  <c:v>Karlovarský kraj</c:v>
                </c:pt>
                <c:pt idx="6">
                  <c:v>Zlínský kraj</c:v>
                </c:pt>
                <c:pt idx="7">
                  <c:v>Jihočeský kraj</c:v>
                </c:pt>
                <c:pt idx="8">
                  <c:v>Plzeňský kraj</c:v>
                </c:pt>
                <c:pt idx="9">
                  <c:v>Ústecký kraj</c:v>
                </c:pt>
                <c:pt idx="10">
                  <c:v>Pardubický kraj</c:v>
                </c:pt>
                <c:pt idx="11">
                  <c:v>Kraj Vysočina</c:v>
                </c:pt>
                <c:pt idx="12">
                  <c:v>Jihomoravský kraj</c:v>
                </c:pt>
                <c:pt idx="13">
                  <c:v>Moravskoslezský kraj</c:v>
                </c:pt>
                <c:pt idx="15">
                  <c:v>≤ 2000</c:v>
                </c:pt>
                <c:pt idx="16">
                  <c:v>2 001-5 000</c:v>
                </c:pt>
                <c:pt idx="17">
                  <c:v>5 001-10 000</c:v>
                </c:pt>
                <c:pt idx="18">
                  <c:v>10 001-50 000</c:v>
                </c:pt>
                <c:pt idx="19">
                  <c:v>50 001-100 000</c:v>
                </c:pt>
                <c:pt idx="20">
                  <c:v>&gt; 100 000</c:v>
                </c:pt>
              </c:strCache>
            </c:strRef>
          </c:cat>
          <c:val>
            <c:numRef>
              <c:f>Sheet1!$B$2:$B$22</c:f>
              <c:numCache>
                <c:formatCode>0</c:formatCode>
                <c:ptCount val="21"/>
                <c:pt idx="0">
                  <c:v>12.000000000000057</c:v>
                </c:pt>
                <c:pt idx="1">
                  <c:v>11.000000000000028</c:v>
                </c:pt>
                <c:pt idx="2">
                  <c:v>-4.9999999999999929</c:v>
                </c:pt>
                <c:pt idx="3">
                  <c:v>-7.9999999999999929</c:v>
                </c:pt>
                <c:pt idx="4">
                  <c:v>-8.0000000000000142</c:v>
                </c:pt>
                <c:pt idx="5">
                  <c:v>-11.00000000000002</c:v>
                </c:pt>
                <c:pt idx="6">
                  <c:v>-15.999999999999957</c:v>
                </c:pt>
                <c:pt idx="7">
                  <c:v>-16.999999999999993</c:v>
                </c:pt>
                <c:pt idx="8">
                  <c:v>-17.000000000000064</c:v>
                </c:pt>
                <c:pt idx="9">
                  <c:v>-19.999999999999972</c:v>
                </c:pt>
                <c:pt idx="10">
                  <c:v>-23.999999999999986</c:v>
                </c:pt>
                <c:pt idx="11">
                  <c:v>-24.999999999999986</c:v>
                </c:pt>
                <c:pt idx="12">
                  <c:v>-42.000000000000213</c:v>
                </c:pt>
                <c:pt idx="13">
                  <c:v>-45</c:v>
                </c:pt>
                <c:pt idx="15">
                  <c:v>-56.000000000000071</c:v>
                </c:pt>
                <c:pt idx="16">
                  <c:v>-49.000000000000114</c:v>
                </c:pt>
                <c:pt idx="17">
                  <c:v>-45.999999999999829</c:v>
                </c:pt>
                <c:pt idx="18">
                  <c:v>-45.999999999999488</c:v>
                </c:pt>
                <c:pt idx="19">
                  <c:v>-18.000000000000171</c:v>
                </c:pt>
                <c:pt idx="20">
                  <c:v>5.1159076974727213E-13</c:v>
                </c:pt>
              </c:numCache>
            </c:numRef>
          </c:val>
          <c:extLst>
            <c:ext xmlns:c16="http://schemas.microsoft.com/office/drawing/2014/chart" uri="{C3380CC4-5D6E-409C-BE32-E72D297353CC}">
              <c16:uniqueId val="{00000000-CDD4-4DEF-BB23-71DD18CD07DE}"/>
            </c:ext>
          </c:extLst>
        </c:ser>
        <c:ser>
          <c:idx val="1"/>
          <c:order val="1"/>
          <c:tx>
            <c:strRef>
              <c:f>Sheet1!$C$1</c:f>
              <c:strCache>
                <c:ptCount val="1"/>
                <c:pt idx="0">
                  <c:v>2017</c:v>
                </c:pt>
              </c:strCache>
            </c:strRef>
          </c:tx>
          <c:spPr>
            <a:solidFill>
              <a:srgbClr val="00B050"/>
            </a:solidFill>
            <a:ln>
              <a:noFill/>
            </a:ln>
            <a:effectLst/>
          </c:spPr>
          <c:invertIfNegative val="0"/>
          <c:dLbls>
            <c:delete val="1"/>
          </c:dLbls>
          <c:cat>
            <c:strRef>
              <c:f>Sheet1!$A$2:$A$22</c:f>
              <c:strCache>
                <c:ptCount val="21"/>
                <c:pt idx="0">
                  <c:v>Hlavní město Praha</c:v>
                </c:pt>
                <c:pt idx="1">
                  <c:v>Středočeský kraj</c:v>
                </c:pt>
                <c:pt idx="2">
                  <c:v>Královéhradecký kraj</c:v>
                </c:pt>
                <c:pt idx="3">
                  <c:v>Liberecký kraj</c:v>
                </c:pt>
                <c:pt idx="4">
                  <c:v>Olomoucký kraj</c:v>
                </c:pt>
                <c:pt idx="5">
                  <c:v>Karlovarský kraj</c:v>
                </c:pt>
                <c:pt idx="6">
                  <c:v>Zlínský kraj</c:v>
                </c:pt>
                <c:pt idx="7">
                  <c:v>Jihočeský kraj</c:v>
                </c:pt>
                <c:pt idx="8">
                  <c:v>Plzeňský kraj</c:v>
                </c:pt>
                <c:pt idx="9">
                  <c:v>Ústecký kraj</c:v>
                </c:pt>
                <c:pt idx="10">
                  <c:v>Pardubický kraj</c:v>
                </c:pt>
                <c:pt idx="11">
                  <c:v>Kraj Vysočina</c:v>
                </c:pt>
                <c:pt idx="12">
                  <c:v>Jihomoravský kraj</c:v>
                </c:pt>
                <c:pt idx="13">
                  <c:v>Moravskoslezský kraj</c:v>
                </c:pt>
                <c:pt idx="15">
                  <c:v>≤ 2000</c:v>
                </c:pt>
                <c:pt idx="16">
                  <c:v>2 001-5 000</c:v>
                </c:pt>
                <c:pt idx="17">
                  <c:v>5 001-10 000</c:v>
                </c:pt>
                <c:pt idx="18">
                  <c:v>10 001-50 000</c:v>
                </c:pt>
                <c:pt idx="19">
                  <c:v>50 001-100 000</c:v>
                </c:pt>
                <c:pt idx="20">
                  <c:v>&gt; 100 000</c:v>
                </c:pt>
              </c:strCache>
            </c:strRef>
          </c:cat>
          <c:val>
            <c:numRef>
              <c:f>Sheet1!$C$2:$C$22</c:f>
              <c:numCache>
                <c:formatCode>0</c:formatCode>
                <c:ptCount val="21"/>
                <c:pt idx="0">
                  <c:v>12.000000000000057</c:v>
                </c:pt>
                <c:pt idx="1">
                  <c:v>11.000000000000028</c:v>
                </c:pt>
                <c:pt idx="4" formatCode="General">
                  <c:v>0</c:v>
                </c:pt>
                <c:pt idx="5" formatCode="General">
                  <c:v>0</c:v>
                </c:pt>
                <c:pt idx="6" formatCode="General">
                  <c:v>0</c:v>
                </c:pt>
                <c:pt idx="7" formatCode="General">
                  <c:v>0</c:v>
                </c:pt>
                <c:pt idx="8" formatCode="General">
                  <c:v>0</c:v>
                </c:pt>
                <c:pt idx="9" formatCode="General">
                  <c:v>0</c:v>
                </c:pt>
                <c:pt idx="10" formatCode="General">
                  <c:v>0</c:v>
                </c:pt>
                <c:pt idx="11" formatCode="General">
                  <c:v>0</c:v>
                </c:pt>
                <c:pt idx="12" formatCode="General">
                  <c:v>0</c:v>
                </c:pt>
                <c:pt idx="13" formatCode="General">
                  <c:v>0</c:v>
                </c:pt>
                <c:pt idx="15" formatCode="General">
                  <c:v>0</c:v>
                </c:pt>
                <c:pt idx="16" formatCode="General">
                  <c:v>0</c:v>
                </c:pt>
                <c:pt idx="18" formatCode="General">
                  <c:v>0</c:v>
                </c:pt>
                <c:pt idx="20" formatCode="General">
                  <c:v>0</c:v>
                </c:pt>
              </c:numCache>
            </c:numRef>
          </c:val>
          <c:extLst>
            <c:ext xmlns:c16="http://schemas.microsoft.com/office/drawing/2014/chart" uri="{C3380CC4-5D6E-409C-BE32-E72D297353CC}">
              <c16:uniqueId val="{00000001-CDD4-4DEF-BB23-71DD18CD07DE}"/>
            </c:ext>
          </c:extLst>
        </c:ser>
        <c:ser>
          <c:idx val="2"/>
          <c:order val="2"/>
          <c:tx>
            <c:strRef>
              <c:f>Sheet1!$D$1</c:f>
              <c:strCache>
                <c:ptCount val="1"/>
                <c:pt idx="0">
                  <c:v>2018</c:v>
                </c:pt>
              </c:strCache>
            </c:strRef>
          </c:tx>
          <c:spPr>
            <a:solidFill>
              <a:srgbClr val="FF0000"/>
            </a:solidFill>
            <a:ln>
              <a:noFill/>
            </a:ln>
            <a:effectLst/>
          </c:spPr>
          <c:invertIfNegative val="0"/>
          <c:dLbls>
            <c:delete val="1"/>
          </c:dLbls>
          <c:cat>
            <c:strRef>
              <c:f>Sheet1!$A$2:$A$22</c:f>
              <c:strCache>
                <c:ptCount val="21"/>
                <c:pt idx="0">
                  <c:v>Hlavní město Praha</c:v>
                </c:pt>
                <c:pt idx="1">
                  <c:v>Středočeský kraj</c:v>
                </c:pt>
                <c:pt idx="2">
                  <c:v>Královéhradecký kraj</c:v>
                </c:pt>
                <c:pt idx="3">
                  <c:v>Liberecký kraj</c:v>
                </c:pt>
                <c:pt idx="4">
                  <c:v>Olomoucký kraj</c:v>
                </c:pt>
                <c:pt idx="5">
                  <c:v>Karlovarský kraj</c:v>
                </c:pt>
                <c:pt idx="6">
                  <c:v>Zlínský kraj</c:v>
                </c:pt>
                <c:pt idx="7">
                  <c:v>Jihočeský kraj</c:v>
                </c:pt>
                <c:pt idx="8">
                  <c:v>Plzeňský kraj</c:v>
                </c:pt>
                <c:pt idx="9">
                  <c:v>Ústecký kraj</c:v>
                </c:pt>
                <c:pt idx="10">
                  <c:v>Pardubický kraj</c:v>
                </c:pt>
                <c:pt idx="11">
                  <c:v>Kraj Vysočina</c:v>
                </c:pt>
                <c:pt idx="12">
                  <c:v>Jihomoravský kraj</c:v>
                </c:pt>
                <c:pt idx="13">
                  <c:v>Moravskoslezský kraj</c:v>
                </c:pt>
                <c:pt idx="15">
                  <c:v>≤ 2000</c:v>
                </c:pt>
                <c:pt idx="16">
                  <c:v>2 001-5 000</c:v>
                </c:pt>
                <c:pt idx="17">
                  <c:v>5 001-10 000</c:v>
                </c:pt>
                <c:pt idx="18">
                  <c:v>10 001-50 000</c:v>
                </c:pt>
                <c:pt idx="19">
                  <c:v>50 001-100 000</c:v>
                </c:pt>
                <c:pt idx="20">
                  <c:v>&gt; 100 000</c:v>
                </c:pt>
              </c:strCache>
            </c:strRef>
          </c:cat>
          <c:val>
            <c:numRef>
              <c:f>Sheet1!$D$2:$D$22</c:f>
              <c:numCache>
                <c:formatCode>General</c:formatCode>
                <c:ptCount val="21"/>
                <c:pt idx="0">
                  <c:v>0</c:v>
                </c:pt>
                <c:pt idx="2" formatCode="0">
                  <c:v>-4.9999999999999929</c:v>
                </c:pt>
                <c:pt idx="3" formatCode="0">
                  <c:v>-7.9999999999999929</c:v>
                </c:pt>
                <c:pt idx="4" formatCode="0">
                  <c:v>-8.0000000000000142</c:v>
                </c:pt>
                <c:pt idx="5" formatCode="0">
                  <c:v>-11.00000000000002</c:v>
                </c:pt>
                <c:pt idx="6" formatCode="0">
                  <c:v>-15.999999999999957</c:v>
                </c:pt>
                <c:pt idx="7" formatCode="0">
                  <c:v>-16.999999999999993</c:v>
                </c:pt>
                <c:pt idx="8" formatCode="0">
                  <c:v>-17.000000000000064</c:v>
                </c:pt>
                <c:pt idx="9" formatCode="0">
                  <c:v>-19.999999999999972</c:v>
                </c:pt>
                <c:pt idx="10" formatCode="0">
                  <c:v>-23.999999999999986</c:v>
                </c:pt>
                <c:pt idx="11" formatCode="0">
                  <c:v>-24.999999999999986</c:v>
                </c:pt>
                <c:pt idx="12" formatCode="0">
                  <c:v>-42.000000000000213</c:v>
                </c:pt>
                <c:pt idx="13" formatCode="0">
                  <c:v>-45</c:v>
                </c:pt>
                <c:pt idx="14">
                  <c:v>0</c:v>
                </c:pt>
                <c:pt idx="15" formatCode="0">
                  <c:v>-56.000000000000071</c:v>
                </c:pt>
                <c:pt idx="16" formatCode="0">
                  <c:v>-49.000000000000114</c:v>
                </c:pt>
                <c:pt idx="17" formatCode="0">
                  <c:v>-45.999999999999829</c:v>
                </c:pt>
                <c:pt idx="18" formatCode="0">
                  <c:v>-45.999999999999488</c:v>
                </c:pt>
                <c:pt idx="19" formatCode="0">
                  <c:v>-18.000000000000171</c:v>
                </c:pt>
              </c:numCache>
            </c:numRef>
          </c:val>
          <c:extLst>
            <c:ext xmlns:c16="http://schemas.microsoft.com/office/drawing/2014/chart" uri="{C3380CC4-5D6E-409C-BE32-E72D297353CC}">
              <c16:uniqueId val="{00000002-CDD4-4DEF-BB23-71DD18CD07DE}"/>
            </c:ext>
          </c:extLst>
        </c:ser>
        <c:dLbls>
          <c:showLegendKey val="0"/>
          <c:showVal val="1"/>
          <c:showCatName val="0"/>
          <c:showSerName val="0"/>
          <c:showPercent val="0"/>
          <c:showBubbleSize val="0"/>
        </c:dLbls>
        <c:gapWidth val="50"/>
        <c:overlap val="100"/>
        <c:axId val="411669192"/>
        <c:axId val="411666448"/>
      </c:barChart>
      <c:catAx>
        <c:axId val="411669192"/>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666448"/>
        <c:crosses val="autoZero"/>
        <c:auto val="1"/>
        <c:lblAlgn val="ctr"/>
        <c:lblOffset val="100"/>
        <c:noMultiLvlLbl val="0"/>
      </c:catAx>
      <c:valAx>
        <c:axId val="411666448"/>
        <c:scaling>
          <c:orientation val="minMax"/>
        </c:scaling>
        <c:delete val="0"/>
        <c:axPos val="t"/>
        <c:numFmt formatCode="0"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669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none" strike="noStrike" kern="1200" spc="0" baseline="0">
                <a:solidFill>
                  <a:schemeClr val="tx1"/>
                </a:solidFill>
                <a:latin typeface="+mn-lt"/>
                <a:ea typeface="+mn-ea"/>
                <a:cs typeface="+mn-cs"/>
              </a:defRPr>
            </a:pPr>
            <a:r>
              <a:rPr lang="cs-CZ" sz="1200" b="1" dirty="0">
                <a:solidFill>
                  <a:schemeClr val="tx1"/>
                </a:solidFill>
              </a:rPr>
              <a:t>Celkový počet lékařů</a:t>
            </a:r>
          </a:p>
        </c:rich>
      </c:tx>
      <c:overlay val="0"/>
      <c:spPr>
        <a:noFill/>
        <a:ln>
          <a:noFill/>
        </a:ln>
        <a:effectLst/>
      </c:spPr>
      <c:txPr>
        <a:bodyPr rot="0" spcFirstLastPara="1" vertOverflow="ellipsis" vert="horz" wrap="square" anchor="ctr" anchorCtr="1"/>
        <a:lstStyle/>
        <a:p>
          <a:pPr>
            <a:defRPr sz="1200" b="1" i="0" u="none" strike="noStrike" kern="1200" spc="0" baseline="0">
              <a:solidFill>
                <a:schemeClr val="tx1"/>
              </a:solidFill>
              <a:latin typeface="+mn-lt"/>
              <a:ea typeface="+mn-ea"/>
              <a:cs typeface="+mn-cs"/>
            </a:defRPr>
          </a:pPr>
          <a:endParaRPr lang="cs-CZ"/>
        </a:p>
      </c:txPr>
    </c:title>
    <c:autoTitleDeleted val="0"/>
    <c:plotArea>
      <c:layout/>
      <c:lineChart>
        <c:grouping val="standard"/>
        <c:varyColors val="0"/>
        <c:ser>
          <c:idx val="0"/>
          <c:order val="0"/>
          <c:tx>
            <c:strRef>
              <c:f>List1!$B$1</c:f>
              <c:strCache>
                <c:ptCount val="1"/>
                <c:pt idx="0">
                  <c:v>CZE</c:v>
                </c:pt>
              </c:strCache>
            </c:strRef>
          </c:tx>
          <c:spPr>
            <a:ln w="28575" cap="rnd">
              <a:solidFill>
                <a:srgbClr val="7F0506"/>
              </a:solidFill>
              <a:round/>
            </a:ln>
            <a:effectLst/>
          </c:spPr>
          <c:marker>
            <c:symbol val="none"/>
          </c:marker>
          <c:dPt>
            <c:idx val="3"/>
            <c:marker>
              <c:symbol val="none"/>
            </c:marker>
            <c:bubble3D val="0"/>
            <c:spPr>
              <a:ln w="28575" cap="rnd">
                <a:solidFill>
                  <a:srgbClr val="7F0506"/>
                </a:solidFill>
                <a:round/>
              </a:ln>
              <a:effectLst/>
            </c:spPr>
            <c:extLst>
              <c:ext xmlns:c16="http://schemas.microsoft.com/office/drawing/2014/chart" uri="{C3380CC4-5D6E-409C-BE32-E72D297353CC}">
                <c16:uniqueId val="{00000001-D1B7-483A-8720-CEC6B903C70C}"/>
              </c:ext>
            </c:extLst>
          </c:dPt>
          <c:dPt>
            <c:idx val="5"/>
            <c:marker>
              <c:symbol val="none"/>
            </c:marker>
            <c:bubble3D val="0"/>
            <c:spPr>
              <a:ln w="28575" cap="rnd">
                <a:solidFill>
                  <a:srgbClr val="7F0506"/>
                </a:solidFill>
                <a:round/>
              </a:ln>
              <a:effectLst/>
            </c:spPr>
            <c:extLst>
              <c:ext xmlns:c16="http://schemas.microsoft.com/office/drawing/2014/chart" uri="{C3380CC4-5D6E-409C-BE32-E72D297353CC}">
                <c16:uniqueId val="{00000003-D1B7-483A-8720-CEC6B903C70C}"/>
              </c:ext>
            </c:extLst>
          </c:dPt>
          <c:dPt>
            <c:idx val="6"/>
            <c:marker>
              <c:symbol val="none"/>
            </c:marker>
            <c:bubble3D val="0"/>
            <c:spPr>
              <a:ln w="28575" cap="rnd">
                <a:solidFill>
                  <a:srgbClr val="7F0506"/>
                </a:solidFill>
                <a:round/>
              </a:ln>
              <a:effectLst/>
            </c:spPr>
            <c:extLst>
              <c:ext xmlns:c16="http://schemas.microsoft.com/office/drawing/2014/chart" uri="{C3380CC4-5D6E-409C-BE32-E72D297353CC}">
                <c16:uniqueId val="{00000005-D1B7-483A-8720-CEC6B903C70C}"/>
              </c:ext>
            </c:extLst>
          </c:dPt>
          <c:dPt>
            <c:idx val="7"/>
            <c:marker>
              <c:symbol val="none"/>
            </c:marker>
            <c:bubble3D val="0"/>
            <c:spPr>
              <a:ln w="28575" cap="rnd">
                <a:solidFill>
                  <a:srgbClr val="7F0506"/>
                </a:solidFill>
                <a:round/>
              </a:ln>
              <a:effectLst/>
            </c:spPr>
            <c:extLst>
              <c:ext xmlns:c16="http://schemas.microsoft.com/office/drawing/2014/chart" uri="{C3380CC4-5D6E-409C-BE32-E72D297353CC}">
                <c16:uniqueId val="{00000007-D1B7-483A-8720-CEC6B903C70C}"/>
              </c:ext>
            </c:extLst>
          </c:dPt>
          <c:dPt>
            <c:idx val="8"/>
            <c:marker>
              <c:symbol val="none"/>
            </c:marker>
            <c:bubble3D val="0"/>
            <c:spPr>
              <a:ln w="28575" cap="rnd">
                <a:solidFill>
                  <a:srgbClr val="7F0506"/>
                </a:solidFill>
                <a:round/>
              </a:ln>
              <a:effectLst/>
            </c:spPr>
            <c:extLst>
              <c:ext xmlns:c16="http://schemas.microsoft.com/office/drawing/2014/chart" uri="{C3380CC4-5D6E-409C-BE32-E72D297353CC}">
                <c16:uniqueId val="{00000000-EB24-43A7-A9DB-E465F1F06AF1}"/>
              </c:ext>
            </c:extLst>
          </c:dPt>
          <c:dPt>
            <c:idx val="13"/>
            <c:marker>
              <c:symbol val="none"/>
            </c:marker>
            <c:bubble3D val="0"/>
            <c:spPr>
              <a:ln w="28575" cap="rnd">
                <a:solidFill>
                  <a:srgbClr val="7F0506"/>
                </a:solidFill>
                <a:round/>
              </a:ln>
              <a:effectLst/>
            </c:spPr>
            <c:extLst>
              <c:ext xmlns:c16="http://schemas.microsoft.com/office/drawing/2014/chart" uri="{C3380CC4-5D6E-409C-BE32-E72D297353CC}">
                <c16:uniqueId val="{00000001-EB24-43A7-A9DB-E465F1F06AF1}"/>
              </c:ext>
            </c:extLst>
          </c:dPt>
          <c:dPt>
            <c:idx val="14"/>
            <c:marker>
              <c:symbol val="none"/>
            </c:marker>
            <c:bubble3D val="0"/>
            <c:spPr>
              <a:ln w="28575" cap="rnd">
                <a:solidFill>
                  <a:srgbClr val="7F0506"/>
                </a:solidFill>
                <a:round/>
              </a:ln>
              <a:effectLst/>
            </c:spPr>
            <c:extLst>
              <c:ext xmlns:c16="http://schemas.microsoft.com/office/drawing/2014/chart" uri="{C3380CC4-5D6E-409C-BE32-E72D297353CC}">
                <c16:uniqueId val="{00000015-D1B7-483A-8720-CEC6B903C70C}"/>
              </c:ext>
            </c:extLst>
          </c:dPt>
          <c:dPt>
            <c:idx val="16"/>
            <c:marker>
              <c:symbol val="none"/>
            </c:marker>
            <c:bubble3D val="0"/>
            <c:spPr>
              <a:ln w="28575" cap="rnd">
                <a:solidFill>
                  <a:srgbClr val="7F0506"/>
                </a:solidFill>
                <a:round/>
              </a:ln>
              <a:effectLst/>
            </c:spPr>
            <c:extLst>
              <c:ext xmlns:c16="http://schemas.microsoft.com/office/drawing/2014/chart" uri="{C3380CC4-5D6E-409C-BE32-E72D297353CC}">
                <c16:uniqueId val="{00000013-D1B7-483A-8720-CEC6B903C70C}"/>
              </c:ext>
            </c:extLst>
          </c:dPt>
          <c:cat>
            <c:numRef>
              <c:f>List1!$A$2:$A$18</c:f>
              <c:numCache>
                <c:formatCode>General</c:formatCode>
                <c:ptCount val="17"/>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numCache>
            </c:numRef>
          </c:cat>
          <c:val>
            <c:numRef>
              <c:f>List1!$B$2:$B$18</c:f>
              <c:numCache>
                <c:formatCode>General</c:formatCode>
                <c:ptCount val="17"/>
                <c:pt idx="0">
                  <c:v>3.37</c:v>
                </c:pt>
                <c:pt idx="1">
                  <c:v>3.45</c:v>
                </c:pt>
                <c:pt idx="2">
                  <c:v>3.51</c:v>
                </c:pt>
                <c:pt idx="3">
                  <c:v>3.53</c:v>
                </c:pt>
                <c:pt idx="4">
                  <c:v>3.52</c:v>
                </c:pt>
                <c:pt idx="5">
                  <c:v>3.56</c:v>
                </c:pt>
                <c:pt idx="6">
                  <c:v>3.57</c:v>
                </c:pt>
                <c:pt idx="7">
                  <c:v>3.57</c:v>
                </c:pt>
                <c:pt idx="8">
                  <c:v>3.56</c:v>
                </c:pt>
                <c:pt idx="9">
                  <c:v>3.58</c:v>
                </c:pt>
                <c:pt idx="10">
                  <c:v>3.6</c:v>
                </c:pt>
                <c:pt idx="11">
                  <c:v>3.64</c:v>
                </c:pt>
                <c:pt idx="12">
                  <c:v>3.67</c:v>
                </c:pt>
                <c:pt idx="13">
                  <c:v>3.69</c:v>
                </c:pt>
                <c:pt idx="14">
                  <c:v>3.7582204580986658</c:v>
                </c:pt>
                <c:pt idx="15">
                  <c:v>3.8031436803192178</c:v>
                </c:pt>
                <c:pt idx="16">
                  <c:v>3.8235944502723731</c:v>
                </c:pt>
              </c:numCache>
            </c:numRef>
          </c:val>
          <c:smooth val="0"/>
          <c:extLst>
            <c:ext xmlns:c16="http://schemas.microsoft.com/office/drawing/2014/chart" uri="{C3380CC4-5D6E-409C-BE32-E72D297353CC}">
              <c16:uniqueId val="{00000008-D1B7-483A-8720-CEC6B903C70C}"/>
            </c:ext>
          </c:extLst>
        </c:ser>
        <c:ser>
          <c:idx val="1"/>
          <c:order val="1"/>
          <c:tx>
            <c:strRef>
              <c:f>List1!$C$1</c:f>
              <c:strCache>
                <c:ptCount val="1"/>
                <c:pt idx="0">
                  <c:v>OECD</c:v>
                </c:pt>
              </c:strCache>
            </c:strRef>
          </c:tx>
          <c:spPr>
            <a:ln w="28575" cap="rnd">
              <a:solidFill>
                <a:srgbClr val="8CC841"/>
              </a:solidFill>
              <a:round/>
            </a:ln>
            <a:effectLst/>
          </c:spPr>
          <c:marker>
            <c:symbol val="none"/>
          </c:marker>
          <c:cat>
            <c:numRef>
              <c:f>List1!$A$2:$A$18</c:f>
              <c:numCache>
                <c:formatCode>General</c:formatCode>
                <c:ptCount val="17"/>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numCache>
            </c:numRef>
          </c:cat>
          <c:val>
            <c:numRef>
              <c:f>List1!$C$2:$C$18</c:f>
              <c:numCache>
                <c:formatCode>General</c:formatCode>
                <c:ptCount val="17"/>
                <c:pt idx="0">
                  <c:v>2.7553393075483794</c:v>
                </c:pt>
                <c:pt idx="1">
                  <c:v>2.7839856603179021</c:v>
                </c:pt>
                <c:pt idx="2">
                  <c:v>2.826581548690426</c:v>
                </c:pt>
                <c:pt idx="3">
                  <c:v>2.8766807597806356</c:v>
                </c:pt>
                <c:pt idx="4">
                  <c:v>2.9226518289849648</c:v>
                </c:pt>
                <c:pt idx="5">
                  <c:v>2.9262132671268217</c:v>
                </c:pt>
                <c:pt idx="6">
                  <c:v>2.9695910998583641</c:v>
                </c:pt>
                <c:pt idx="7">
                  <c:v>3.0091041774254568</c:v>
                </c:pt>
                <c:pt idx="8">
                  <c:v>3.0799101085683787</c:v>
                </c:pt>
                <c:pt idx="9">
                  <c:v>3.1194476820786985</c:v>
                </c:pt>
                <c:pt idx="10">
                  <c:v>3.1059407622584465</c:v>
                </c:pt>
                <c:pt idx="11">
                  <c:v>3.1536595273652548</c:v>
                </c:pt>
                <c:pt idx="12">
                  <c:v>3.1976885986874883</c:v>
                </c:pt>
                <c:pt idx="13">
                  <c:v>3.2556372993001239</c:v>
                </c:pt>
                <c:pt idx="14">
                  <c:v>3.3146781909224989</c:v>
                </c:pt>
                <c:pt idx="15">
                  <c:v>3.3496119433314968</c:v>
                </c:pt>
              </c:numCache>
            </c:numRef>
          </c:val>
          <c:smooth val="0"/>
          <c:extLst>
            <c:ext xmlns:c16="http://schemas.microsoft.com/office/drawing/2014/chart" uri="{C3380CC4-5D6E-409C-BE32-E72D297353CC}">
              <c16:uniqueId val="{00000000-B7E8-47AE-8EB2-4201C63139F5}"/>
            </c:ext>
          </c:extLst>
        </c:ser>
        <c:dLbls>
          <c:showLegendKey val="0"/>
          <c:showVal val="0"/>
          <c:showCatName val="0"/>
          <c:showSerName val="0"/>
          <c:showPercent val="0"/>
          <c:showBubbleSize val="0"/>
        </c:dLbls>
        <c:smooth val="0"/>
        <c:axId val="864848992"/>
        <c:axId val="864836840"/>
      </c:lineChart>
      <c:catAx>
        <c:axId val="864848992"/>
        <c:scaling>
          <c:orientation val="minMax"/>
        </c:scaling>
        <c:delete val="0"/>
        <c:axPos val="b"/>
        <c:title>
          <c:tx>
            <c:rich>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Rok</a:t>
                </a:r>
              </a:p>
            </c:rich>
          </c:tx>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864836840"/>
        <c:crosses val="autoZero"/>
        <c:auto val="1"/>
        <c:lblAlgn val="ctr"/>
        <c:lblOffset val="100"/>
        <c:noMultiLvlLbl val="0"/>
      </c:catAx>
      <c:valAx>
        <c:axId val="864836840"/>
        <c:scaling>
          <c:orientation val="minMax"/>
          <c:min val="2.5"/>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Počet na 1 000 obyvatel</a:t>
                </a:r>
              </a:p>
            </c:rich>
          </c:tx>
          <c:layout>
            <c:manualLayout>
              <c:xMode val="edge"/>
              <c:yMode val="edge"/>
              <c:x val="6.6145833333333334E-3"/>
              <c:y val="0.1315861111111111"/>
            </c:manualLayout>
          </c:layout>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864848992"/>
        <c:crosses val="autoZero"/>
        <c:crossBetween val="between"/>
      </c:valAx>
      <c:spPr>
        <a:noFill/>
        <a:ln>
          <a:noFill/>
        </a:ln>
        <a:effectLst/>
      </c:spPr>
    </c:plotArea>
    <c:legend>
      <c:legendPos val="b"/>
      <c:layout>
        <c:manualLayout>
          <c:xMode val="edge"/>
          <c:yMode val="edge"/>
          <c:x val="0.77223177083333339"/>
          <c:y val="0.87241500000000005"/>
          <c:w val="0.22723767361111111"/>
          <c:h val="0.127585"/>
        </c:manualLayout>
      </c:layout>
      <c:overlay val="1"/>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none" strike="noStrike" kern="1200" spc="0" baseline="0">
                <a:solidFill>
                  <a:schemeClr val="tx1"/>
                </a:solidFill>
                <a:latin typeface="+mn-lt"/>
                <a:ea typeface="+mn-ea"/>
                <a:cs typeface="+mn-cs"/>
              </a:defRPr>
            </a:pPr>
            <a:r>
              <a:rPr lang="pl-PL" sz="1200" b="1" dirty="0">
                <a:solidFill>
                  <a:schemeClr val="tx1"/>
                </a:solidFill>
              </a:rPr>
              <a:t>Lékaři ve městech a na venkově (2015 nebo nejbližší rok)</a:t>
            </a:r>
            <a:endParaRPr lang="cs-CZ" sz="1200" b="1" dirty="0">
              <a:solidFill>
                <a:schemeClr val="tx1"/>
              </a:solidFill>
            </a:endParaRPr>
          </a:p>
        </c:rich>
      </c:tx>
      <c:overlay val="0"/>
      <c:spPr>
        <a:noFill/>
        <a:ln>
          <a:noFill/>
        </a:ln>
        <a:effectLst/>
      </c:spPr>
      <c:txPr>
        <a:bodyPr rot="0" spcFirstLastPara="1" vertOverflow="ellipsis" vert="horz" wrap="square" anchor="ctr" anchorCtr="1"/>
        <a:lstStyle/>
        <a:p>
          <a:pPr>
            <a:defRPr sz="1200" b="1" i="0" u="none" strike="noStrike" kern="1200" spc="0" baseline="0">
              <a:solidFill>
                <a:schemeClr val="tx1"/>
              </a:solidFill>
              <a:latin typeface="+mn-lt"/>
              <a:ea typeface="+mn-ea"/>
              <a:cs typeface="+mn-cs"/>
            </a:defRPr>
          </a:pPr>
          <a:endParaRPr lang="cs-CZ"/>
        </a:p>
      </c:txPr>
    </c:title>
    <c:autoTitleDeleted val="0"/>
    <c:plotArea>
      <c:layout/>
      <c:barChart>
        <c:barDir val="col"/>
        <c:grouping val="clustered"/>
        <c:varyColors val="0"/>
        <c:ser>
          <c:idx val="0"/>
          <c:order val="0"/>
          <c:tx>
            <c:strRef>
              <c:f>List1!$B$1</c:f>
              <c:strCache>
                <c:ptCount val="1"/>
                <c:pt idx="0">
                  <c:v>Venkovské oblasti</c:v>
                </c:pt>
              </c:strCache>
            </c:strRef>
          </c:tx>
          <c:spPr>
            <a:solidFill>
              <a:schemeClr val="accent1">
                <a:lumMod val="60000"/>
                <a:lumOff val="40000"/>
              </a:schemeClr>
            </a:solidFill>
            <a:ln>
              <a:noFill/>
            </a:ln>
            <a:effectLst/>
          </c:spPr>
          <c:invertIfNegative val="0"/>
          <c:dPt>
            <c:idx val="1"/>
            <c:invertIfNegative val="0"/>
            <c:bubble3D val="0"/>
            <c:spPr>
              <a:solidFill>
                <a:srgbClr val="FF0000"/>
              </a:solidFill>
              <a:ln>
                <a:noFill/>
              </a:ln>
              <a:effectLst/>
            </c:spPr>
            <c:extLst>
              <c:ext xmlns:c16="http://schemas.microsoft.com/office/drawing/2014/chart" uri="{C3380CC4-5D6E-409C-BE32-E72D297353CC}">
                <c16:uniqueId val="{00000001-2736-4B65-89A3-B48D78E09C9A}"/>
              </c:ext>
            </c:extLst>
          </c:dPt>
          <c:dPt>
            <c:idx val="3"/>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1-F528-48D4-B72A-ADCEED6BD697}"/>
              </c:ext>
            </c:extLst>
          </c:dPt>
          <c:dPt>
            <c:idx val="5"/>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3-F528-48D4-B72A-ADCEED6BD697}"/>
              </c:ext>
            </c:extLst>
          </c:dPt>
          <c:dPt>
            <c:idx val="6"/>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5-F528-48D4-B72A-ADCEED6BD697}"/>
              </c:ext>
            </c:extLst>
          </c:dPt>
          <c:dPt>
            <c:idx val="7"/>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7-F528-48D4-B72A-ADCEED6BD697}"/>
              </c:ext>
            </c:extLst>
          </c:dPt>
          <c:dPt>
            <c:idx val="8"/>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D-F528-48D4-B72A-ADCEED6BD697}"/>
              </c:ext>
            </c:extLst>
          </c:dPt>
          <c:dPt>
            <c:idx val="14"/>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9-F528-48D4-B72A-ADCEED6BD697}"/>
              </c:ext>
            </c:extLst>
          </c:dPt>
          <c:dPt>
            <c:idx val="16"/>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B-F528-48D4-B72A-ADCEED6BD697}"/>
              </c:ext>
            </c:extLst>
          </c:dPt>
          <c:dPt>
            <c:idx val="20"/>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E-F528-48D4-B72A-ADCEED6BD697}"/>
              </c:ext>
            </c:extLst>
          </c:dPt>
          <c:cat>
            <c:strRef>
              <c:f>List1!$A$2:$A$17</c:f>
              <c:strCache>
                <c:ptCount val="16"/>
                <c:pt idx="0">
                  <c:v>SVK</c:v>
                </c:pt>
                <c:pt idx="1">
                  <c:v>CZE</c:v>
                </c:pt>
                <c:pt idx="2">
                  <c:v>PRT</c:v>
                </c:pt>
                <c:pt idx="3">
                  <c:v>HUN</c:v>
                </c:pt>
                <c:pt idx="4">
                  <c:v>NOR</c:v>
                </c:pt>
                <c:pt idx="5">
                  <c:v>CHE</c:v>
                </c:pt>
                <c:pt idx="6">
                  <c:v>FIN</c:v>
                </c:pt>
                <c:pt idx="7">
                  <c:v>SWE</c:v>
                </c:pt>
                <c:pt idx="8">
                  <c:v>EST</c:v>
                </c:pt>
                <c:pt idx="9">
                  <c:v>FRA</c:v>
                </c:pt>
                <c:pt idx="10">
                  <c:v>LVA</c:v>
                </c:pt>
                <c:pt idx="11">
                  <c:v>AUS</c:v>
                </c:pt>
                <c:pt idx="12">
                  <c:v>CAN</c:v>
                </c:pt>
                <c:pt idx="13">
                  <c:v>KOR</c:v>
                </c:pt>
                <c:pt idx="14">
                  <c:v>JPN</c:v>
                </c:pt>
                <c:pt idx="15">
                  <c:v>TUR</c:v>
                </c:pt>
              </c:strCache>
            </c:strRef>
          </c:cat>
          <c:val>
            <c:numRef>
              <c:f>List1!$B$2:$B$17</c:f>
              <c:numCache>
                <c:formatCode>General</c:formatCode>
                <c:ptCount val="16"/>
                <c:pt idx="0">
                  <c:v>2.7000000000000006</c:v>
                </c:pt>
                <c:pt idx="1">
                  <c:v>4.1749999999999998</c:v>
                </c:pt>
                <c:pt idx="2">
                  <c:v>3.2249999999999996</c:v>
                </c:pt>
                <c:pt idx="3">
                  <c:v>2.1666666666666665</c:v>
                </c:pt>
                <c:pt idx="4">
                  <c:v>4.2222222222222223</c:v>
                </c:pt>
                <c:pt idx="5">
                  <c:v>3.2</c:v>
                </c:pt>
                <c:pt idx="6">
                  <c:v>2.8166666666666664</c:v>
                </c:pt>
                <c:pt idx="7">
                  <c:v>3.8200000000000003</c:v>
                </c:pt>
                <c:pt idx="8">
                  <c:v>3.6333333333333329</c:v>
                </c:pt>
                <c:pt idx="9">
                  <c:v>2.685454545454546</c:v>
                </c:pt>
                <c:pt idx="10">
                  <c:v>1.9500000000000002</c:v>
                </c:pt>
                <c:pt idx="11">
                  <c:v>2.3034482758620696</c:v>
                </c:pt>
                <c:pt idx="12">
                  <c:v>0.98600939195600878</c:v>
                </c:pt>
                <c:pt idx="13">
                  <c:v>1.9599999999999997</c:v>
                </c:pt>
                <c:pt idx="14">
                  <c:v>2.3384615384615381</c:v>
                </c:pt>
                <c:pt idx="15">
                  <c:v>1.3102040816326532</c:v>
                </c:pt>
              </c:numCache>
            </c:numRef>
          </c:val>
          <c:extLst>
            <c:ext xmlns:c16="http://schemas.microsoft.com/office/drawing/2014/chart" uri="{C3380CC4-5D6E-409C-BE32-E72D297353CC}">
              <c16:uniqueId val="{0000000C-F528-48D4-B72A-ADCEED6BD697}"/>
            </c:ext>
          </c:extLst>
        </c:ser>
        <c:ser>
          <c:idx val="1"/>
          <c:order val="1"/>
          <c:tx>
            <c:strRef>
              <c:f>List1!$C$1</c:f>
              <c:strCache>
                <c:ptCount val="1"/>
                <c:pt idx="0">
                  <c:v>Městské oblasti</c:v>
                </c:pt>
              </c:strCache>
            </c:strRef>
          </c:tx>
          <c:spPr>
            <a:solidFill>
              <a:srgbClr val="037BC1"/>
            </a:solidFill>
            <a:ln>
              <a:noFill/>
            </a:ln>
            <a:effectLst/>
          </c:spPr>
          <c:invertIfNegative val="0"/>
          <c:dPt>
            <c:idx val="1"/>
            <c:invertIfNegative val="0"/>
            <c:bubble3D val="0"/>
            <c:spPr>
              <a:solidFill>
                <a:srgbClr val="7F0506"/>
              </a:solidFill>
              <a:ln>
                <a:noFill/>
              </a:ln>
              <a:effectLst/>
            </c:spPr>
            <c:extLst>
              <c:ext xmlns:c16="http://schemas.microsoft.com/office/drawing/2014/chart" uri="{C3380CC4-5D6E-409C-BE32-E72D297353CC}">
                <c16:uniqueId val="{00000002-2736-4B65-89A3-B48D78E09C9A}"/>
              </c:ext>
            </c:extLst>
          </c:dPt>
          <c:cat>
            <c:strRef>
              <c:f>List1!$A$2:$A$17</c:f>
              <c:strCache>
                <c:ptCount val="16"/>
                <c:pt idx="0">
                  <c:v>SVK</c:v>
                </c:pt>
                <c:pt idx="1">
                  <c:v>CZE</c:v>
                </c:pt>
                <c:pt idx="2">
                  <c:v>PRT</c:v>
                </c:pt>
                <c:pt idx="3">
                  <c:v>HUN</c:v>
                </c:pt>
                <c:pt idx="4">
                  <c:v>NOR</c:v>
                </c:pt>
                <c:pt idx="5">
                  <c:v>CHE</c:v>
                </c:pt>
                <c:pt idx="6">
                  <c:v>FIN</c:v>
                </c:pt>
                <c:pt idx="7">
                  <c:v>SWE</c:v>
                </c:pt>
                <c:pt idx="8">
                  <c:v>EST</c:v>
                </c:pt>
                <c:pt idx="9">
                  <c:v>FRA</c:v>
                </c:pt>
                <c:pt idx="10">
                  <c:v>LVA</c:v>
                </c:pt>
                <c:pt idx="11">
                  <c:v>AUS</c:v>
                </c:pt>
                <c:pt idx="12">
                  <c:v>CAN</c:v>
                </c:pt>
                <c:pt idx="13">
                  <c:v>KOR</c:v>
                </c:pt>
                <c:pt idx="14">
                  <c:v>JPN</c:v>
                </c:pt>
                <c:pt idx="15">
                  <c:v>TUR</c:v>
                </c:pt>
              </c:strCache>
            </c:strRef>
          </c:cat>
          <c:val>
            <c:numRef>
              <c:f>List1!$C$2:$C$17</c:f>
              <c:numCache>
                <c:formatCode>General</c:formatCode>
                <c:ptCount val="16"/>
                <c:pt idx="0">
                  <c:v>6.8</c:v>
                </c:pt>
                <c:pt idx="1">
                  <c:v>5.65</c:v>
                </c:pt>
                <c:pt idx="2">
                  <c:v>5.3666666666666671</c:v>
                </c:pt>
                <c:pt idx="3">
                  <c:v>5.0999999999999996</c:v>
                </c:pt>
                <c:pt idx="4">
                  <c:v>5.0333333333333341</c:v>
                </c:pt>
                <c:pt idx="5">
                  <c:v>4.66</c:v>
                </c:pt>
                <c:pt idx="6">
                  <c:v>4.4000000000000004</c:v>
                </c:pt>
                <c:pt idx="7">
                  <c:v>4.3599999999999994</c:v>
                </c:pt>
                <c:pt idx="8">
                  <c:v>4.2</c:v>
                </c:pt>
                <c:pt idx="9">
                  <c:v>3.9357142857142859</c:v>
                </c:pt>
                <c:pt idx="10">
                  <c:v>3.9000000000000004</c:v>
                </c:pt>
                <c:pt idx="11">
                  <c:v>3.8111111111111118</c:v>
                </c:pt>
                <c:pt idx="12">
                  <c:v>2.5794878310997928</c:v>
                </c:pt>
                <c:pt idx="13">
                  <c:v>2.4125000000000001</c:v>
                </c:pt>
                <c:pt idx="14">
                  <c:v>2.3833333333333337</c:v>
                </c:pt>
                <c:pt idx="15">
                  <c:v>2.1800000000000006</c:v>
                </c:pt>
              </c:numCache>
            </c:numRef>
          </c:val>
          <c:extLst>
            <c:ext xmlns:c16="http://schemas.microsoft.com/office/drawing/2014/chart" uri="{C3380CC4-5D6E-409C-BE32-E72D297353CC}">
              <c16:uniqueId val="{00000000-2736-4B65-89A3-B48D78E09C9A}"/>
            </c:ext>
          </c:extLst>
        </c:ser>
        <c:dLbls>
          <c:showLegendKey val="0"/>
          <c:showVal val="0"/>
          <c:showCatName val="0"/>
          <c:showSerName val="0"/>
          <c:showPercent val="0"/>
          <c:showBubbleSize val="0"/>
        </c:dLbls>
        <c:gapWidth val="50"/>
        <c:axId val="864838016"/>
        <c:axId val="864838800"/>
      </c:barChart>
      <c:catAx>
        <c:axId val="864838016"/>
        <c:scaling>
          <c:orientation val="minMax"/>
        </c:scaling>
        <c:delete val="0"/>
        <c:axPos val="b"/>
        <c:title>
          <c:tx>
            <c:rich>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Země</a:t>
                </a:r>
              </a:p>
            </c:rich>
          </c:tx>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864838800"/>
        <c:crosses val="autoZero"/>
        <c:auto val="1"/>
        <c:lblAlgn val="ctr"/>
        <c:lblOffset val="100"/>
        <c:tickLblSkip val="1"/>
        <c:noMultiLvlLbl val="0"/>
      </c:catAx>
      <c:valAx>
        <c:axId val="86483880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i="0" baseline="0" dirty="0">
                    <a:effectLst/>
                  </a:rPr>
                  <a:t>Počet na 1 000 obyvatel</a:t>
                </a:r>
                <a:endParaRPr lang="cs-CZ" sz="1000" dirty="0">
                  <a:effectLst/>
                </a:endParaRPr>
              </a:p>
            </c:rich>
          </c:tx>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864838016"/>
        <c:crosses val="autoZero"/>
        <c:crossBetween val="between"/>
      </c:valAx>
      <c:spPr>
        <a:noFill/>
        <a:ln>
          <a:noFill/>
        </a:ln>
        <a:effectLst/>
      </c:spPr>
    </c:plotArea>
    <c:legend>
      <c:legendPos val="b"/>
      <c:layout>
        <c:manualLayout>
          <c:xMode val="edge"/>
          <c:yMode val="edge"/>
          <c:x val="0.57887048611111114"/>
          <c:y val="0.87241500000000005"/>
          <c:w val="0.41993263888888888"/>
          <c:h val="0.127585"/>
        </c:manualLayout>
      </c:layout>
      <c:overlay val="1"/>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none" strike="noStrike" kern="1200" spc="0" baseline="0">
                <a:solidFill>
                  <a:schemeClr val="tx1"/>
                </a:solidFill>
                <a:latin typeface="+mn-lt"/>
                <a:ea typeface="+mn-ea"/>
                <a:cs typeface="+mn-cs"/>
              </a:defRPr>
            </a:pPr>
            <a:r>
              <a:rPr lang="cs-CZ" sz="1200" b="1" dirty="0">
                <a:solidFill>
                  <a:schemeClr val="tx1"/>
                </a:solidFill>
              </a:rPr>
              <a:t>Podíl lékařů ve věku 55 let a více (2000</a:t>
            </a:r>
            <a:r>
              <a:rPr lang="cs-CZ" sz="1200" b="1" baseline="0" dirty="0">
                <a:solidFill>
                  <a:schemeClr val="tx1"/>
                </a:solidFill>
              </a:rPr>
              <a:t> a </a:t>
            </a:r>
            <a:r>
              <a:rPr lang="pl-PL" sz="1200" b="1" i="0" u="none" strike="noStrike" baseline="0" dirty="0">
                <a:effectLst/>
              </a:rPr>
              <a:t>2015 nebo nejbližší rok)</a:t>
            </a:r>
            <a:endParaRPr lang="cs-CZ" sz="1200" b="1" dirty="0">
              <a:solidFill>
                <a:schemeClr val="tx1"/>
              </a:solidFill>
            </a:endParaRPr>
          </a:p>
        </c:rich>
      </c:tx>
      <c:overlay val="0"/>
      <c:spPr>
        <a:noFill/>
        <a:ln>
          <a:noFill/>
        </a:ln>
        <a:effectLst/>
      </c:spPr>
      <c:txPr>
        <a:bodyPr rot="0" spcFirstLastPara="1" vertOverflow="ellipsis" vert="horz" wrap="square" anchor="ctr" anchorCtr="1"/>
        <a:lstStyle/>
        <a:p>
          <a:pPr>
            <a:defRPr sz="1200" b="1" i="0" u="none" strike="noStrike" kern="1200" spc="0" baseline="0">
              <a:solidFill>
                <a:schemeClr val="tx1"/>
              </a:solidFill>
              <a:latin typeface="+mn-lt"/>
              <a:ea typeface="+mn-ea"/>
              <a:cs typeface="+mn-cs"/>
            </a:defRPr>
          </a:pPr>
          <a:endParaRPr lang="cs-CZ"/>
        </a:p>
      </c:txPr>
    </c:title>
    <c:autoTitleDeleted val="0"/>
    <c:plotArea>
      <c:layout/>
      <c:barChart>
        <c:barDir val="col"/>
        <c:grouping val="clustered"/>
        <c:varyColors val="0"/>
        <c:ser>
          <c:idx val="0"/>
          <c:order val="0"/>
          <c:tx>
            <c:strRef>
              <c:f>List1!$B$1</c:f>
              <c:strCache>
                <c:ptCount val="1"/>
                <c:pt idx="0">
                  <c:v>2000</c:v>
                </c:pt>
              </c:strCache>
            </c:strRef>
          </c:tx>
          <c:spPr>
            <a:solidFill>
              <a:schemeClr val="accent1">
                <a:lumMod val="60000"/>
                <a:lumOff val="40000"/>
              </a:schemeClr>
            </a:solidFill>
            <a:ln>
              <a:noFill/>
            </a:ln>
            <a:effectLst/>
          </c:spPr>
          <c:invertIfNegative val="0"/>
          <c:dPt>
            <c:idx val="3"/>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1-E663-463C-BAB1-02686506E159}"/>
              </c:ext>
            </c:extLst>
          </c:dPt>
          <c:dPt>
            <c:idx val="5"/>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3-E663-463C-BAB1-02686506E159}"/>
              </c:ext>
            </c:extLst>
          </c:dPt>
          <c:dPt>
            <c:idx val="6"/>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5-E663-463C-BAB1-02686506E159}"/>
              </c:ext>
            </c:extLst>
          </c:dPt>
          <c:dPt>
            <c:idx val="7"/>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7-E663-463C-BAB1-02686506E159}"/>
              </c:ext>
            </c:extLst>
          </c:dPt>
          <c:dPt>
            <c:idx val="11"/>
            <c:invertIfNegative val="0"/>
            <c:bubble3D val="0"/>
            <c:spPr>
              <a:solidFill>
                <a:srgbClr val="FF0000"/>
              </a:solidFill>
              <a:ln>
                <a:noFill/>
              </a:ln>
              <a:effectLst/>
            </c:spPr>
            <c:extLst>
              <c:ext xmlns:c16="http://schemas.microsoft.com/office/drawing/2014/chart" uri="{C3380CC4-5D6E-409C-BE32-E72D297353CC}">
                <c16:uniqueId val="{00000001-A010-4FD5-A22C-9A27CE456378}"/>
              </c:ext>
            </c:extLst>
          </c:dPt>
          <c:dPt>
            <c:idx val="14"/>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9-E663-463C-BAB1-02686506E159}"/>
              </c:ext>
            </c:extLst>
          </c:dPt>
          <c:dPt>
            <c:idx val="15"/>
            <c:invertIfNegative val="0"/>
            <c:bubble3D val="0"/>
            <c:spPr>
              <a:solidFill>
                <a:srgbClr val="8CC841"/>
              </a:solidFill>
              <a:ln>
                <a:noFill/>
              </a:ln>
              <a:effectLst/>
            </c:spPr>
            <c:extLst>
              <c:ext xmlns:c16="http://schemas.microsoft.com/office/drawing/2014/chart" uri="{C3380CC4-5D6E-409C-BE32-E72D297353CC}">
                <c16:uniqueId val="{0000000D-E663-463C-BAB1-02686506E159}"/>
              </c:ext>
            </c:extLst>
          </c:dPt>
          <c:dPt>
            <c:idx val="16"/>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B-E663-463C-BAB1-02686506E159}"/>
              </c:ext>
            </c:extLst>
          </c:dPt>
          <c:dPt>
            <c:idx val="32"/>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E-E663-463C-BAB1-02686506E159}"/>
              </c:ext>
            </c:extLst>
          </c:dPt>
          <c:cat>
            <c:strRef>
              <c:f>List1!$A$2:$A$32</c:f>
              <c:strCache>
                <c:ptCount val="31"/>
                <c:pt idx="0">
                  <c:v>ITA</c:v>
                </c:pt>
                <c:pt idx="1">
                  <c:v>ISR</c:v>
                </c:pt>
                <c:pt idx="2">
                  <c:v>EST</c:v>
                </c:pt>
                <c:pt idx="3">
                  <c:v>FRA</c:v>
                </c:pt>
                <c:pt idx="4">
                  <c:v>LVA</c:v>
                </c:pt>
                <c:pt idx="5">
                  <c:v>BEL</c:v>
                </c:pt>
                <c:pt idx="6">
                  <c:v>DEU</c:v>
                </c:pt>
                <c:pt idx="7">
                  <c:v>ISL</c:v>
                </c:pt>
                <c:pt idx="8">
                  <c:v>LUX</c:v>
                </c:pt>
                <c:pt idx="9">
                  <c:v>HUN</c:v>
                </c:pt>
                <c:pt idx="10">
                  <c:v>DNK</c:v>
                </c:pt>
                <c:pt idx="11">
                  <c:v>CZE</c:v>
                </c:pt>
                <c:pt idx="12">
                  <c:v>SVK</c:v>
                </c:pt>
                <c:pt idx="13">
                  <c:v>JPN</c:v>
                </c:pt>
                <c:pt idx="14">
                  <c:v>USA</c:v>
                </c:pt>
                <c:pt idx="15">
                  <c:v>OECD</c:v>
                </c:pt>
                <c:pt idx="16">
                  <c:v>CHE</c:v>
                </c:pt>
                <c:pt idx="17">
                  <c:v>SWE</c:v>
                </c:pt>
                <c:pt idx="18">
                  <c:v>CAN</c:v>
                </c:pt>
                <c:pt idx="19">
                  <c:v>AUT</c:v>
                </c:pt>
                <c:pt idx="20">
                  <c:v>ESP</c:v>
                </c:pt>
                <c:pt idx="21">
                  <c:v>CHL</c:v>
                </c:pt>
                <c:pt idx="22">
                  <c:v>NZL</c:v>
                </c:pt>
                <c:pt idx="23">
                  <c:v>SVN</c:v>
                </c:pt>
                <c:pt idx="24">
                  <c:v>FIN</c:v>
                </c:pt>
                <c:pt idx="25">
                  <c:v>AUS</c:v>
                </c:pt>
                <c:pt idx="26">
                  <c:v>NLD</c:v>
                </c:pt>
                <c:pt idx="27">
                  <c:v>NOR</c:v>
                </c:pt>
                <c:pt idx="28">
                  <c:v>IRL</c:v>
                </c:pt>
                <c:pt idx="29">
                  <c:v>KOR</c:v>
                </c:pt>
                <c:pt idx="30">
                  <c:v>GBR</c:v>
                </c:pt>
              </c:strCache>
            </c:strRef>
          </c:cat>
          <c:val>
            <c:numRef>
              <c:f>List1!$B$2:$B$32</c:f>
              <c:numCache>
                <c:formatCode>General</c:formatCode>
                <c:ptCount val="31"/>
                <c:pt idx="0">
                  <c:v>18.862772548724685</c:v>
                </c:pt>
                <c:pt idx="1">
                  <c:v>26.750778567435919</c:v>
                </c:pt>
                <c:pt idx="3">
                  <c:v>15.604893497729535</c:v>
                </c:pt>
                <c:pt idx="4">
                  <c:v>33.683767872161482</c:v>
                </c:pt>
                <c:pt idx="5">
                  <c:v>24.067948452897802</c:v>
                </c:pt>
                <c:pt idx="6">
                  <c:v>31.81448575893041</c:v>
                </c:pt>
                <c:pt idx="7">
                  <c:v>27.602674307545367</c:v>
                </c:pt>
                <c:pt idx="9">
                  <c:v>25.49275126242059</c:v>
                </c:pt>
                <c:pt idx="10">
                  <c:v>21.523711472878194</c:v>
                </c:pt>
                <c:pt idx="11">
                  <c:v>20.659461333949835</c:v>
                </c:pt>
                <c:pt idx="12">
                  <c:v>18.944339935819407</c:v>
                </c:pt>
                <c:pt idx="13">
                  <c:v>27.570674438986607</c:v>
                </c:pt>
                <c:pt idx="14">
                  <c:v>25.893301206308017</c:v>
                </c:pt>
                <c:pt idx="15">
                  <c:v>21.336128575911612</c:v>
                </c:pt>
                <c:pt idx="16">
                  <c:v>19.432106598984774</c:v>
                </c:pt>
                <c:pt idx="17">
                  <c:v>21.395585615068541</c:v>
                </c:pt>
                <c:pt idx="18">
                  <c:v>23.49756445657907</c:v>
                </c:pt>
                <c:pt idx="19">
                  <c:v>15.77532311878462</c:v>
                </c:pt>
                <c:pt idx="20">
                  <c:v>12.028301886792452</c:v>
                </c:pt>
                <c:pt idx="22">
                  <c:v>16.324466471123699</c:v>
                </c:pt>
                <c:pt idx="24">
                  <c:v>14.472884446545553</c:v>
                </c:pt>
                <c:pt idx="25">
                  <c:v>23.083255931774044</c:v>
                </c:pt>
                <c:pt idx="26">
                  <c:v>13.680178906511067</c:v>
                </c:pt>
                <c:pt idx="27">
                  <c:v>22.74900666711563</c:v>
                </c:pt>
                <c:pt idx="30">
                  <c:v>11.156851066811477</c:v>
                </c:pt>
              </c:numCache>
            </c:numRef>
          </c:val>
          <c:extLst>
            <c:ext xmlns:c16="http://schemas.microsoft.com/office/drawing/2014/chart" uri="{C3380CC4-5D6E-409C-BE32-E72D297353CC}">
              <c16:uniqueId val="{0000000C-E663-463C-BAB1-02686506E159}"/>
            </c:ext>
          </c:extLst>
        </c:ser>
        <c:ser>
          <c:idx val="1"/>
          <c:order val="1"/>
          <c:tx>
            <c:strRef>
              <c:f>List1!$C$1</c:f>
              <c:strCache>
                <c:ptCount val="1"/>
                <c:pt idx="0">
                  <c:v>2015</c:v>
                </c:pt>
              </c:strCache>
            </c:strRef>
          </c:tx>
          <c:spPr>
            <a:solidFill>
              <a:srgbClr val="037BC1"/>
            </a:solidFill>
            <a:ln>
              <a:noFill/>
            </a:ln>
            <a:effectLst/>
          </c:spPr>
          <c:invertIfNegative val="0"/>
          <c:dPt>
            <c:idx val="11"/>
            <c:invertIfNegative val="0"/>
            <c:bubble3D val="0"/>
            <c:spPr>
              <a:solidFill>
                <a:srgbClr val="7F0506"/>
              </a:solidFill>
              <a:ln>
                <a:noFill/>
              </a:ln>
              <a:effectLst/>
            </c:spPr>
            <c:extLst>
              <c:ext xmlns:c16="http://schemas.microsoft.com/office/drawing/2014/chart" uri="{C3380CC4-5D6E-409C-BE32-E72D297353CC}">
                <c16:uniqueId val="{00000002-A010-4FD5-A22C-9A27CE456378}"/>
              </c:ext>
            </c:extLst>
          </c:dPt>
          <c:dPt>
            <c:idx val="15"/>
            <c:invertIfNegative val="0"/>
            <c:bubble3D val="0"/>
            <c:spPr>
              <a:solidFill>
                <a:srgbClr val="00B050"/>
              </a:solidFill>
              <a:ln>
                <a:noFill/>
              </a:ln>
              <a:effectLst/>
            </c:spPr>
            <c:extLst>
              <c:ext xmlns:c16="http://schemas.microsoft.com/office/drawing/2014/chart" uri="{C3380CC4-5D6E-409C-BE32-E72D297353CC}">
                <c16:uniqueId val="{00000003-A010-4FD5-A22C-9A27CE456378}"/>
              </c:ext>
            </c:extLst>
          </c:dPt>
          <c:cat>
            <c:strRef>
              <c:f>List1!$A$2:$A$32</c:f>
              <c:strCache>
                <c:ptCount val="31"/>
                <c:pt idx="0">
                  <c:v>ITA</c:v>
                </c:pt>
                <c:pt idx="1">
                  <c:v>ISR</c:v>
                </c:pt>
                <c:pt idx="2">
                  <c:v>EST</c:v>
                </c:pt>
                <c:pt idx="3">
                  <c:v>FRA</c:v>
                </c:pt>
                <c:pt idx="4">
                  <c:v>LVA</c:v>
                </c:pt>
                <c:pt idx="5">
                  <c:v>BEL</c:v>
                </c:pt>
                <c:pt idx="6">
                  <c:v>DEU</c:v>
                </c:pt>
                <c:pt idx="7">
                  <c:v>ISL</c:v>
                </c:pt>
                <c:pt idx="8">
                  <c:v>LUX</c:v>
                </c:pt>
                <c:pt idx="9">
                  <c:v>HUN</c:v>
                </c:pt>
                <c:pt idx="10">
                  <c:v>DNK</c:v>
                </c:pt>
                <c:pt idx="11">
                  <c:v>CZE</c:v>
                </c:pt>
                <c:pt idx="12">
                  <c:v>SVK</c:v>
                </c:pt>
                <c:pt idx="13">
                  <c:v>JPN</c:v>
                </c:pt>
                <c:pt idx="14">
                  <c:v>USA</c:v>
                </c:pt>
                <c:pt idx="15">
                  <c:v>OECD</c:v>
                </c:pt>
                <c:pt idx="16">
                  <c:v>CHE</c:v>
                </c:pt>
                <c:pt idx="17">
                  <c:v>SWE</c:v>
                </c:pt>
                <c:pt idx="18">
                  <c:v>CAN</c:v>
                </c:pt>
                <c:pt idx="19">
                  <c:v>AUT</c:v>
                </c:pt>
                <c:pt idx="20">
                  <c:v>ESP</c:v>
                </c:pt>
                <c:pt idx="21">
                  <c:v>CHL</c:v>
                </c:pt>
                <c:pt idx="22">
                  <c:v>NZL</c:v>
                </c:pt>
                <c:pt idx="23">
                  <c:v>SVN</c:v>
                </c:pt>
                <c:pt idx="24">
                  <c:v>FIN</c:v>
                </c:pt>
                <c:pt idx="25">
                  <c:v>AUS</c:v>
                </c:pt>
                <c:pt idx="26">
                  <c:v>NLD</c:v>
                </c:pt>
                <c:pt idx="27">
                  <c:v>NOR</c:v>
                </c:pt>
                <c:pt idx="28">
                  <c:v>IRL</c:v>
                </c:pt>
                <c:pt idx="29">
                  <c:v>KOR</c:v>
                </c:pt>
                <c:pt idx="30">
                  <c:v>GBR</c:v>
                </c:pt>
              </c:strCache>
            </c:strRef>
          </c:cat>
          <c:val>
            <c:numRef>
              <c:f>List1!$C$2:$C$32</c:f>
              <c:numCache>
                <c:formatCode>General</c:formatCode>
                <c:ptCount val="31"/>
                <c:pt idx="0">
                  <c:v>53.280967130269154</c:v>
                </c:pt>
                <c:pt idx="1">
                  <c:v>49.892174110436414</c:v>
                </c:pt>
                <c:pt idx="2">
                  <c:v>46.697819314641748</c:v>
                </c:pt>
                <c:pt idx="3">
                  <c:v>46.558995710547372</c:v>
                </c:pt>
                <c:pt idx="4">
                  <c:v>46.157495256166982</c:v>
                </c:pt>
                <c:pt idx="5">
                  <c:v>44.447383891828338</c:v>
                </c:pt>
                <c:pt idx="6">
                  <c:v>43.91548787592901</c:v>
                </c:pt>
                <c:pt idx="7">
                  <c:v>42.91433146517214</c:v>
                </c:pt>
                <c:pt idx="8">
                  <c:v>41.158720579360292</c:v>
                </c:pt>
                <c:pt idx="9">
                  <c:v>40.54320015744932</c:v>
                </c:pt>
                <c:pt idx="10">
                  <c:v>37.390377440767473</c:v>
                </c:pt>
                <c:pt idx="11">
                  <c:v>37.175056736125441</c:v>
                </c:pt>
                <c:pt idx="12">
                  <c:v>35.968801752230355</c:v>
                </c:pt>
                <c:pt idx="13">
                  <c:v>35.211863700741489</c:v>
                </c:pt>
                <c:pt idx="14">
                  <c:v>35.070972178028427</c:v>
                </c:pt>
                <c:pt idx="15">
                  <c:v>34.52852606617067</c:v>
                </c:pt>
                <c:pt idx="16">
                  <c:v>34.068810770381447</c:v>
                </c:pt>
                <c:pt idx="17">
                  <c:v>32.672195290006641</c:v>
                </c:pt>
                <c:pt idx="18">
                  <c:v>32.422326323971177</c:v>
                </c:pt>
                <c:pt idx="19">
                  <c:v>32.139448206899679</c:v>
                </c:pt>
                <c:pt idx="20">
                  <c:v>31.000559910414331</c:v>
                </c:pt>
                <c:pt idx="21">
                  <c:v>27.905650596163813</c:v>
                </c:pt>
                <c:pt idx="22">
                  <c:v>26.955950032873112</c:v>
                </c:pt>
                <c:pt idx="23">
                  <c:v>26.912521440823326</c:v>
                </c:pt>
                <c:pt idx="24">
                  <c:v>26.678044601797829</c:v>
                </c:pt>
                <c:pt idx="25">
                  <c:v>26.220705455586845</c:v>
                </c:pt>
                <c:pt idx="26">
                  <c:v>25.590404023242382</c:v>
                </c:pt>
                <c:pt idx="27">
                  <c:v>25.249474789915965</c:v>
                </c:pt>
                <c:pt idx="28">
                  <c:v>22.160098186281196</c:v>
                </c:pt>
                <c:pt idx="29">
                  <c:v>16.693199909028884</c:v>
                </c:pt>
                <c:pt idx="30">
                  <c:v>12.802745148039538</c:v>
                </c:pt>
              </c:numCache>
            </c:numRef>
          </c:val>
          <c:extLst>
            <c:ext xmlns:c16="http://schemas.microsoft.com/office/drawing/2014/chart" uri="{C3380CC4-5D6E-409C-BE32-E72D297353CC}">
              <c16:uniqueId val="{00000000-A010-4FD5-A22C-9A27CE456378}"/>
            </c:ext>
          </c:extLst>
        </c:ser>
        <c:dLbls>
          <c:showLegendKey val="0"/>
          <c:showVal val="0"/>
          <c:showCatName val="0"/>
          <c:showSerName val="0"/>
          <c:showPercent val="0"/>
          <c:showBubbleSize val="0"/>
        </c:dLbls>
        <c:gapWidth val="50"/>
        <c:axId val="838493112"/>
        <c:axId val="838494288"/>
      </c:barChart>
      <c:catAx>
        <c:axId val="838493112"/>
        <c:scaling>
          <c:orientation val="minMax"/>
        </c:scaling>
        <c:delete val="0"/>
        <c:axPos val="b"/>
        <c:title>
          <c:tx>
            <c:rich>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Země</a:t>
                </a:r>
              </a:p>
            </c:rich>
          </c:tx>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838494288"/>
        <c:crosses val="autoZero"/>
        <c:auto val="1"/>
        <c:lblAlgn val="ctr"/>
        <c:lblOffset val="100"/>
        <c:tickLblSkip val="1"/>
        <c:noMultiLvlLbl val="0"/>
      </c:catAx>
      <c:valAx>
        <c:axId val="83849428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a:t>
                </a:r>
              </a:p>
            </c:rich>
          </c:tx>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838493112"/>
        <c:crosses val="autoZero"/>
        <c:crossBetween val="between"/>
      </c:valAx>
      <c:spPr>
        <a:noFill/>
        <a:ln>
          <a:noFill/>
        </a:ln>
        <a:effectLst/>
      </c:spPr>
    </c:plotArea>
    <c:legend>
      <c:legendPos val="b"/>
      <c:layout>
        <c:manualLayout>
          <c:xMode val="edge"/>
          <c:yMode val="edge"/>
          <c:x val="0.83399809027777783"/>
          <c:y val="0.87241500000000005"/>
          <c:w val="0.16544114583333333"/>
          <c:h val="0.127585"/>
        </c:manualLayout>
      </c:layout>
      <c:overlay val="1"/>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Practising</c:v>
                </c:pt>
              </c:strCache>
            </c:strRef>
          </c:tx>
          <c:spPr>
            <a:solidFill>
              <a:srgbClr val="2171B5"/>
            </a:solidFill>
            <a:ln>
              <a:noFill/>
            </a:ln>
            <a:effectLst/>
          </c:spPr>
          <c:invertIfNegative val="0"/>
          <c:dPt>
            <c:idx val="7"/>
            <c:invertIfNegative val="0"/>
            <c:bubble3D val="0"/>
            <c:spPr>
              <a:solidFill>
                <a:srgbClr val="2171B5"/>
              </a:solidFill>
              <a:ln>
                <a:noFill/>
              </a:ln>
              <a:effectLst/>
            </c:spPr>
            <c:extLst>
              <c:ext xmlns:c16="http://schemas.microsoft.com/office/drawing/2014/chart" uri="{C3380CC4-5D6E-409C-BE32-E72D297353CC}">
                <c16:uniqueId val="{00000001-BE79-4EB4-ABD8-E0FAEC8101A0}"/>
              </c:ext>
            </c:extLst>
          </c:dPt>
          <c:dPt>
            <c:idx val="10"/>
            <c:invertIfNegative val="0"/>
            <c:bubble3D val="0"/>
            <c:spPr>
              <a:solidFill>
                <a:srgbClr val="FF6600"/>
              </a:solidFill>
              <a:ln>
                <a:noFill/>
              </a:ln>
              <a:effectLst/>
            </c:spPr>
            <c:extLst>
              <c:ext xmlns:c16="http://schemas.microsoft.com/office/drawing/2014/chart" uri="{C3380CC4-5D6E-409C-BE32-E72D297353CC}">
                <c16:uniqueId val="{00000003-BE79-4EB4-ABD8-E0FAEC8101A0}"/>
              </c:ext>
            </c:extLst>
          </c:dPt>
          <c:dPt>
            <c:idx val="16"/>
            <c:invertIfNegative val="0"/>
            <c:bubble3D val="0"/>
            <c:spPr>
              <a:solidFill>
                <a:srgbClr val="92D050"/>
              </a:solidFill>
              <a:ln>
                <a:noFill/>
              </a:ln>
              <a:effectLst/>
            </c:spPr>
            <c:extLst>
              <c:ext xmlns:c16="http://schemas.microsoft.com/office/drawing/2014/chart" uri="{C3380CC4-5D6E-409C-BE32-E72D297353CC}">
                <c16:uniqueId val="{00000005-BE79-4EB4-ABD8-E0FAEC8101A0}"/>
              </c:ext>
            </c:extLst>
          </c:dPt>
          <c:dPt>
            <c:idx val="17"/>
            <c:invertIfNegative val="0"/>
            <c:bubble3D val="0"/>
            <c:spPr>
              <a:solidFill>
                <a:srgbClr val="FF6600"/>
              </a:solidFill>
              <a:ln>
                <a:noFill/>
              </a:ln>
              <a:effectLst/>
            </c:spPr>
            <c:extLst>
              <c:ext xmlns:c16="http://schemas.microsoft.com/office/drawing/2014/chart" uri="{C3380CC4-5D6E-409C-BE32-E72D297353CC}">
                <c16:uniqueId val="{00000007-BE79-4EB4-ABD8-E0FAEC8101A0}"/>
              </c:ext>
            </c:extLst>
          </c:dPt>
          <c:dPt>
            <c:idx val="27"/>
            <c:invertIfNegative val="0"/>
            <c:bubble3D val="0"/>
            <c:spPr>
              <a:solidFill>
                <a:srgbClr val="FF6600"/>
              </a:solidFill>
              <a:ln>
                <a:noFill/>
              </a:ln>
              <a:effectLst/>
            </c:spPr>
            <c:extLst>
              <c:ext xmlns:c16="http://schemas.microsoft.com/office/drawing/2014/chart" uri="{C3380CC4-5D6E-409C-BE32-E72D297353CC}">
                <c16:uniqueId val="{00000009-BE79-4EB4-ABD8-E0FAEC8101A0}"/>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Sheet1!$A$2:$A$30</c:f>
              <c:strCache>
                <c:ptCount val="29"/>
                <c:pt idx="0">
                  <c:v>France</c:v>
                </c:pt>
                <c:pt idx="1">
                  <c:v>Canada</c:v>
                </c:pt>
                <c:pt idx="2">
                  <c:v>Australia</c:v>
                </c:pt>
                <c:pt idx="3">
                  <c:v>Belgium</c:v>
                </c:pt>
                <c:pt idx="4">
                  <c:v>Chile</c:v>
                </c:pt>
                <c:pt idx="5">
                  <c:v>Lithuania</c:v>
                </c:pt>
                <c:pt idx="6">
                  <c:v>New Zealand</c:v>
                </c:pt>
                <c:pt idx="7">
                  <c:v>Luxembourg</c:v>
                </c:pt>
                <c:pt idx="8">
                  <c:v>Netherlands</c:v>
                </c:pt>
                <c:pt idx="9">
                  <c:v>United Kingdom</c:v>
                </c:pt>
                <c:pt idx="10">
                  <c:v>Austria</c:v>
                </c:pt>
                <c:pt idx="11">
                  <c:v>Norway</c:v>
                </c:pt>
                <c:pt idx="12">
                  <c:v>Ireland</c:v>
                </c:pt>
                <c:pt idx="13">
                  <c:v>Spain</c:v>
                </c:pt>
                <c:pt idx="14">
                  <c:v>Italy</c:v>
                </c:pt>
                <c:pt idx="15">
                  <c:v>Estonia</c:v>
                </c:pt>
                <c:pt idx="16">
                  <c:v>Czech Republic</c:v>
                </c:pt>
                <c:pt idx="17">
                  <c:v>Germany</c:v>
                </c:pt>
                <c:pt idx="18">
                  <c:v>Mexico</c:v>
                </c:pt>
                <c:pt idx="19">
                  <c:v>Sweden</c:v>
                </c:pt>
                <c:pt idx="20">
                  <c:v>Portugal</c:v>
                </c:pt>
                <c:pt idx="21">
                  <c:v>Iceland</c:v>
                </c:pt>
                <c:pt idx="22">
                  <c:v>Turkey</c:v>
                </c:pt>
                <c:pt idx="23">
                  <c:v>Slovenia</c:v>
                </c:pt>
                <c:pt idx="24">
                  <c:v>Greece</c:v>
                </c:pt>
                <c:pt idx="25">
                  <c:v>United States</c:v>
                </c:pt>
                <c:pt idx="26">
                  <c:v>Israel</c:v>
                </c:pt>
                <c:pt idx="27">
                  <c:v>Poland</c:v>
                </c:pt>
                <c:pt idx="28">
                  <c:v>Korea</c:v>
                </c:pt>
              </c:strCache>
            </c:strRef>
          </c:cat>
          <c:val>
            <c:numRef>
              <c:f>Sheet1!$B$2:$B$30</c:f>
              <c:numCache>
                <c:formatCode>General</c:formatCode>
                <c:ptCount val="29"/>
                <c:pt idx="0">
                  <c:v>154</c:v>
                </c:pt>
                <c:pt idx="1">
                  <c:v>125</c:v>
                </c:pt>
                <c:pt idx="2">
                  <c:v>117</c:v>
                </c:pt>
                <c:pt idx="3">
                  <c:v>112.99999999999999</c:v>
                </c:pt>
                <c:pt idx="4">
                  <c:v>104</c:v>
                </c:pt>
                <c:pt idx="5">
                  <c:v>91</c:v>
                </c:pt>
                <c:pt idx="6">
                  <c:v>88</c:v>
                </c:pt>
                <c:pt idx="7">
                  <c:v>87</c:v>
                </c:pt>
                <c:pt idx="8">
                  <c:v>82</c:v>
                </c:pt>
                <c:pt idx="9">
                  <c:v>79</c:v>
                </c:pt>
                <c:pt idx="10">
                  <c:v>77</c:v>
                </c:pt>
                <c:pt idx="11">
                  <c:v>76</c:v>
                </c:pt>
                <c:pt idx="12">
                  <c:v>75</c:v>
                </c:pt>
                <c:pt idx="13">
                  <c:v>75</c:v>
                </c:pt>
                <c:pt idx="14">
                  <c:v>74</c:v>
                </c:pt>
                <c:pt idx="15">
                  <c:v>71</c:v>
                </c:pt>
                <c:pt idx="16">
                  <c:v>70</c:v>
                </c:pt>
                <c:pt idx="17">
                  <c:v>66</c:v>
                </c:pt>
                <c:pt idx="18">
                  <c:v>65</c:v>
                </c:pt>
                <c:pt idx="19">
                  <c:v>65</c:v>
                </c:pt>
                <c:pt idx="20">
                  <c:v>62</c:v>
                </c:pt>
                <c:pt idx="21">
                  <c:v>57.999999999999993</c:v>
                </c:pt>
                <c:pt idx="22">
                  <c:v>56.999999999999993</c:v>
                </c:pt>
                <c:pt idx="23">
                  <c:v>55.000000000000007</c:v>
                </c:pt>
                <c:pt idx="24">
                  <c:v>32</c:v>
                </c:pt>
                <c:pt idx="25">
                  <c:v>31</c:v>
                </c:pt>
                <c:pt idx="26">
                  <c:v>27</c:v>
                </c:pt>
                <c:pt idx="27">
                  <c:v>22</c:v>
                </c:pt>
                <c:pt idx="28">
                  <c:v>13</c:v>
                </c:pt>
              </c:numCache>
            </c:numRef>
          </c:val>
          <c:extLst>
            <c:ext xmlns:c16="http://schemas.microsoft.com/office/drawing/2014/chart" uri="{C3380CC4-5D6E-409C-BE32-E72D297353CC}">
              <c16:uniqueId val="{0000000A-BE79-4EB4-ABD8-E0FAEC8101A0}"/>
            </c:ext>
          </c:extLst>
        </c:ser>
        <c:dLbls>
          <c:showLegendKey val="0"/>
          <c:showVal val="1"/>
          <c:showCatName val="0"/>
          <c:showSerName val="0"/>
          <c:showPercent val="0"/>
          <c:showBubbleSize val="0"/>
        </c:dLbls>
        <c:gapWidth val="50"/>
        <c:overlap val="100"/>
        <c:axId val="867772040"/>
        <c:axId val="867765768"/>
      </c:barChart>
      <c:catAx>
        <c:axId val="867772040"/>
        <c:scaling>
          <c:orientation val="maxMin"/>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cs-CZ"/>
          </a:p>
        </c:txPr>
        <c:crossAx val="867765768"/>
        <c:crosses val="autoZero"/>
        <c:auto val="1"/>
        <c:lblAlgn val="ctr"/>
        <c:lblOffset val="100"/>
        <c:tickLblSkip val="1"/>
        <c:noMultiLvlLbl val="0"/>
      </c:catAx>
      <c:valAx>
        <c:axId val="867765768"/>
        <c:scaling>
          <c:orientation val="minMax"/>
        </c:scaling>
        <c:delete val="0"/>
        <c:axPos val="t"/>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8677720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none" strike="noStrike" kern="1200" spc="0" baseline="0">
                <a:solidFill>
                  <a:schemeClr val="tx1"/>
                </a:solidFill>
                <a:latin typeface="+mn-lt"/>
                <a:ea typeface="+mn-ea"/>
                <a:cs typeface="+mn-cs"/>
              </a:defRPr>
            </a:pPr>
            <a:r>
              <a:rPr lang="cs-CZ" sz="1200" b="1" dirty="0">
                <a:solidFill>
                  <a:schemeClr val="tx1"/>
                </a:solidFill>
              </a:rPr>
              <a:t>Počet nemocničních lůžek</a:t>
            </a:r>
          </a:p>
        </c:rich>
      </c:tx>
      <c:overlay val="0"/>
      <c:spPr>
        <a:noFill/>
        <a:ln>
          <a:noFill/>
        </a:ln>
        <a:effectLst/>
      </c:spPr>
      <c:txPr>
        <a:bodyPr rot="0" spcFirstLastPara="1" vertOverflow="ellipsis" vert="horz" wrap="square" anchor="ctr" anchorCtr="1"/>
        <a:lstStyle/>
        <a:p>
          <a:pPr>
            <a:defRPr sz="1200" b="1" i="0" u="none" strike="noStrike" kern="1200" spc="0" baseline="0">
              <a:solidFill>
                <a:schemeClr val="tx1"/>
              </a:solidFill>
              <a:latin typeface="+mn-lt"/>
              <a:ea typeface="+mn-ea"/>
              <a:cs typeface="+mn-cs"/>
            </a:defRPr>
          </a:pPr>
          <a:endParaRPr lang="cs-CZ"/>
        </a:p>
      </c:txPr>
    </c:title>
    <c:autoTitleDeleted val="0"/>
    <c:plotArea>
      <c:layout/>
      <c:barChart>
        <c:barDir val="col"/>
        <c:grouping val="clustered"/>
        <c:varyColors val="0"/>
        <c:ser>
          <c:idx val="0"/>
          <c:order val="0"/>
          <c:tx>
            <c:strRef>
              <c:f>List1!$B$1</c:f>
              <c:strCache>
                <c:ptCount val="1"/>
                <c:pt idx="0">
                  <c:v>2005</c:v>
                </c:pt>
              </c:strCache>
            </c:strRef>
          </c:tx>
          <c:spPr>
            <a:solidFill>
              <a:schemeClr val="accent1">
                <a:lumMod val="60000"/>
                <a:lumOff val="40000"/>
              </a:schemeClr>
            </a:solidFill>
            <a:ln>
              <a:noFill/>
            </a:ln>
            <a:effectLst/>
          </c:spPr>
          <c:invertIfNegative val="0"/>
          <c:dPt>
            <c:idx val="3"/>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1-D1B7-483A-8720-CEC6B903C70C}"/>
              </c:ext>
            </c:extLst>
          </c:dPt>
          <c:dPt>
            <c:idx val="5"/>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3-D1B7-483A-8720-CEC6B903C70C}"/>
              </c:ext>
            </c:extLst>
          </c:dPt>
          <c:dPt>
            <c:idx val="6"/>
            <c:invertIfNegative val="0"/>
            <c:bubble3D val="0"/>
            <c:spPr>
              <a:solidFill>
                <a:srgbClr val="FF0000"/>
              </a:solidFill>
              <a:ln>
                <a:noFill/>
              </a:ln>
              <a:effectLst/>
            </c:spPr>
            <c:extLst>
              <c:ext xmlns:c16="http://schemas.microsoft.com/office/drawing/2014/chart" uri="{C3380CC4-5D6E-409C-BE32-E72D297353CC}">
                <c16:uniqueId val="{00000005-D1B7-483A-8720-CEC6B903C70C}"/>
              </c:ext>
            </c:extLst>
          </c:dPt>
          <c:dPt>
            <c:idx val="7"/>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7-D1B7-483A-8720-CEC6B903C70C}"/>
              </c:ext>
            </c:extLst>
          </c:dPt>
          <c:dPt>
            <c:idx val="8"/>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0-EB24-43A7-A9DB-E465F1F06AF1}"/>
              </c:ext>
            </c:extLst>
          </c:dPt>
          <c:dPt>
            <c:idx val="13"/>
            <c:invertIfNegative val="0"/>
            <c:bubble3D val="0"/>
            <c:spPr>
              <a:solidFill>
                <a:srgbClr val="8CC841"/>
              </a:solidFill>
              <a:ln>
                <a:noFill/>
              </a:ln>
              <a:effectLst/>
            </c:spPr>
            <c:extLst>
              <c:ext xmlns:c16="http://schemas.microsoft.com/office/drawing/2014/chart" uri="{C3380CC4-5D6E-409C-BE32-E72D297353CC}">
                <c16:uniqueId val="{00000001-EB24-43A7-A9DB-E465F1F06AF1}"/>
              </c:ext>
            </c:extLst>
          </c:dPt>
          <c:dPt>
            <c:idx val="14"/>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15-D1B7-483A-8720-CEC6B903C70C}"/>
              </c:ext>
            </c:extLst>
          </c:dPt>
          <c:dPt>
            <c:idx val="16"/>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13-D1B7-483A-8720-CEC6B903C70C}"/>
              </c:ext>
            </c:extLst>
          </c:dPt>
          <c:cat>
            <c:strRef>
              <c:f>List1!$A$2:$A$37</c:f>
              <c:strCache>
                <c:ptCount val="36"/>
                <c:pt idx="0">
                  <c:v>JPN</c:v>
                </c:pt>
                <c:pt idx="1">
                  <c:v>KOR</c:v>
                </c:pt>
                <c:pt idx="2">
                  <c:v>DEU</c:v>
                </c:pt>
                <c:pt idx="3">
                  <c:v>AUT</c:v>
                </c:pt>
                <c:pt idx="4">
                  <c:v>HUN</c:v>
                </c:pt>
                <c:pt idx="5">
                  <c:v>POL</c:v>
                </c:pt>
                <c:pt idx="6">
                  <c:v>CZE</c:v>
                </c:pt>
                <c:pt idx="7">
                  <c:v>BEL</c:v>
                </c:pt>
                <c:pt idx="8">
                  <c:v>FRA</c:v>
                </c:pt>
                <c:pt idx="9">
                  <c:v>SVK</c:v>
                </c:pt>
                <c:pt idx="10">
                  <c:v>LVA</c:v>
                </c:pt>
                <c:pt idx="11">
                  <c:v>EST</c:v>
                </c:pt>
                <c:pt idx="12">
                  <c:v>LUX</c:v>
                </c:pt>
                <c:pt idx="13">
                  <c:v>OECD</c:v>
                </c:pt>
                <c:pt idx="14">
                  <c:v>CHE</c:v>
                </c:pt>
                <c:pt idx="15">
                  <c:v>SVN</c:v>
                </c:pt>
                <c:pt idx="16">
                  <c:v>FIN</c:v>
                </c:pt>
                <c:pt idx="17">
                  <c:v>GRC</c:v>
                </c:pt>
                <c:pt idx="18">
                  <c:v>NLD</c:v>
                </c:pt>
                <c:pt idx="19">
                  <c:v>AUS</c:v>
                </c:pt>
                <c:pt idx="20">
                  <c:v>NOR</c:v>
                </c:pt>
                <c:pt idx="21">
                  <c:v>PRT</c:v>
                </c:pt>
                <c:pt idx="22">
                  <c:v>ITA</c:v>
                </c:pt>
                <c:pt idx="23">
                  <c:v>ISL</c:v>
                </c:pt>
                <c:pt idx="24">
                  <c:v>ISR</c:v>
                </c:pt>
                <c:pt idx="25">
                  <c:v>IRL</c:v>
                </c:pt>
                <c:pt idx="26">
                  <c:v>ESP</c:v>
                </c:pt>
                <c:pt idx="27">
                  <c:v>USA</c:v>
                </c:pt>
                <c:pt idx="28">
                  <c:v>NZL</c:v>
                </c:pt>
                <c:pt idx="29">
                  <c:v>TUR</c:v>
                </c:pt>
                <c:pt idx="30">
                  <c:v>CAN</c:v>
                </c:pt>
                <c:pt idx="31">
                  <c:v>GBR</c:v>
                </c:pt>
                <c:pt idx="32">
                  <c:v>DNK</c:v>
                </c:pt>
                <c:pt idx="33">
                  <c:v>SWE</c:v>
                </c:pt>
                <c:pt idx="34">
                  <c:v>CHL</c:v>
                </c:pt>
                <c:pt idx="35">
                  <c:v>MEX</c:v>
                </c:pt>
              </c:strCache>
            </c:strRef>
          </c:cat>
          <c:val>
            <c:numRef>
              <c:f>List1!$B$2:$B$37</c:f>
              <c:numCache>
                <c:formatCode>General</c:formatCode>
                <c:ptCount val="36"/>
                <c:pt idx="0">
                  <c:v>14.08</c:v>
                </c:pt>
                <c:pt idx="1">
                  <c:v>5.9</c:v>
                </c:pt>
                <c:pt idx="2">
                  <c:v>8.4700000000000006</c:v>
                </c:pt>
                <c:pt idx="3">
                  <c:v>7.69</c:v>
                </c:pt>
                <c:pt idx="4">
                  <c:v>7.91</c:v>
                </c:pt>
                <c:pt idx="5">
                  <c:v>6.52</c:v>
                </c:pt>
                <c:pt idx="6">
                  <c:v>7.57</c:v>
                </c:pt>
                <c:pt idx="7">
                  <c:v>7.42</c:v>
                </c:pt>
                <c:pt idx="8">
                  <c:v>7.22</c:v>
                </c:pt>
                <c:pt idx="9">
                  <c:v>6.79</c:v>
                </c:pt>
                <c:pt idx="10">
                  <c:v>7.9</c:v>
                </c:pt>
                <c:pt idx="11">
                  <c:v>5.38</c:v>
                </c:pt>
                <c:pt idx="12">
                  <c:v>5.79</c:v>
                </c:pt>
                <c:pt idx="13">
                  <c:v>5.3803030303030308</c:v>
                </c:pt>
                <c:pt idx="14">
                  <c:v>5.54</c:v>
                </c:pt>
                <c:pt idx="15">
                  <c:v>4.83</c:v>
                </c:pt>
                <c:pt idx="16">
                  <c:v>7.05</c:v>
                </c:pt>
                <c:pt idx="17">
                  <c:v>4.78</c:v>
                </c:pt>
                <c:pt idx="18">
                  <c:v>4.45</c:v>
                </c:pt>
                <c:pt idx="19">
                  <c:v>3.9</c:v>
                </c:pt>
                <c:pt idx="20">
                  <c:v>5.16</c:v>
                </c:pt>
                <c:pt idx="21">
                  <c:v>3.56</c:v>
                </c:pt>
                <c:pt idx="22">
                  <c:v>4.04</c:v>
                </c:pt>
                <c:pt idx="23">
                  <c:v>4.12</c:v>
                </c:pt>
                <c:pt idx="24">
                  <c:v>3.72</c:v>
                </c:pt>
                <c:pt idx="25">
                  <c:v>5.46</c:v>
                </c:pt>
                <c:pt idx="26">
                  <c:v>3.34</c:v>
                </c:pt>
                <c:pt idx="27">
                  <c:v>3.2</c:v>
                </c:pt>
                <c:pt idx="29">
                  <c:v>2.27</c:v>
                </c:pt>
                <c:pt idx="30">
                  <c:v>3.1</c:v>
                </c:pt>
                <c:pt idx="31">
                  <c:v>3.72</c:v>
                </c:pt>
                <c:pt idx="32">
                  <c:v>3.86</c:v>
                </c:pt>
                <c:pt idx="33">
                  <c:v>2.93</c:v>
                </c:pt>
                <c:pt idx="34">
                  <c:v>2.31</c:v>
                </c:pt>
                <c:pt idx="35">
                  <c:v>1.69</c:v>
                </c:pt>
              </c:numCache>
            </c:numRef>
          </c:val>
          <c:extLst>
            <c:ext xmlns:c16="http://schemas.microsoft.com/office/drawing/2014/chart" uri="{C3380CC4-5D6E-409C-BE32-E72D297353CC}">
              <c16:uniqueId val="{00000008-D1B7-483A-8720-CEC6B903C70C}"/>
            </c:ext>
          </c:extLst>
        </c:ser>
        <c:ser>
          <c:idx val="1"/>
          <c:order val="1"/>
          <c:tx>
            <c:strRef>
              <c:f>List1!$C$1</c:f>
              <c:strCache>
                <c:ptCount val="1"/>
                <c:pt idx="0">
                  <c:v>2015</c:v>
                </c:pt>
              </c:strCache>
            </c:strRef>
          </c:tx>
          <c:spPr>
            <a:solidFill>
              <a:srgbClr val="037BC1"/>
            </a:solidFill>
            <a:ln>
              <a:noFill/>
            </a:ln>
            <a:effectLst/>
          </c:spPr>
          <c:invertIfNegative val="0"/>
          <c:dPt>
            <c:idx val="6"/>
            <c:invertIfNegative val="0"/>
            <c:bubble3D val="0"/>
            <c:spPr>
              <a:solidFill>
                <a:srgbClr val="7F0506"/>
              </a:solidFill>
              <a:ln>
                <a:noFill/>
              </a:ln>
              <a:effectLst/>
            </c:spPr>
            <c:extLst>
              <c:ext xmlns:c16="http://schemas.microsoft.com/office/drawing/2014/chart" uri="{C3380CC4-5D6E-409C-BE32-E72D297353CC}">
                <c16:uniqueId val="{00000002-1C3F-48B3-B601-404D6BA7F133}"/>
              </c:ext>
            </c:extLst>
          </c:dPt>
          <c:dPt>
            <c:idx val="13"/>
            <c:invertIfNegative val="0"/>
            <c:bubble3D val="0"/>
            <c:spPr>
              <a:solidFill>
                <a:srgbClr val="00B050"/>
              </a:solidFill>
              <a:ln>
                <a:noFill/>
              </a:ln>
              <a:effectLst/>
            </c:spPr>
            <c:extLst>
              <c:ext xmlns:c16="http://schemas.microsoft.com/office/drawing/2014/chart" uri="{C3380CC4-5D6E-409C-BE32-E72D297353CC}">
                <c16:uniqueId val="{00000001-1C3F-48B3-B601-404D6BA7F133}"/>
              </c:ext>
            </c:extLst>
          </c:dPt>
          <c:cat>
            <c:strRef>
              <c:f>List1!$A$2:$A$37</c:f>
              <c:strCache>
                <c:ptCount val="36"/>
                <c:pt idx="0">
                  <c:v>JPN</c:v>
                </c:pt>
                <c:pt idx="1">
                  <c:v>KOR</c:v>
                </c:pt>
                <c:pt idx="2">
                  <c:v>DEU</c:v>
                </c:pt>
                <c:pt idx="3">
                  <c:v>AUT</c:v>
                </c:pt>
                <c:pt idx="4">
                  <c:v>HUN</c:v>
                </c:pt>
                <c:pt idx="5">
                  <c:v>POL</c:v>
                </c:pt>
                <c:pt idx="6">
                  <c:v>CZE</c:v>
                </c:pt>
                <c:pt idx="7">
                  <c:v>BEL</c:v>
                </c:pt>
                <c:pt idx="8">
                  <c:v>FRA</c:v>
                </c:pt>
                <c:pt idx="9">
                  <c:v>SVK</c:v>
                </c:pt>
                <c:pt idx="10">
                  <c:v>LVA</c:v>
                </c:pt>
                <c:pt idx="11">
                  <c:v>EST</c:v>
                </c:pt>
                <c:pt idx="12">
                  <c:v>LUX</c:v>
                </c:pt>
                <c:pt idx="13">
                  <c:v>OECD</c:v>
                </c:pt>
                <c:pt idx="14">
                  <c:v>CHE</c:v>
                </c:pt>
                <c:pt idx="15">
                  <c:v>SVN</c:v>
                </c:pt>
                <c:pt idx="16">
                  <c:v>FIN</c:v>
                </c:pt>
                <c:pt idx="17">
                  <c:v>GRC</c:v>
                </c:pt>
                <c:pt idx="18">
                  <c:v>NLD</c:v>
                </c:pt>
                <c:pt idx="19">
                  <c:v>AUS</c:v>
                </c:pt>
                <c:pt idx="20">
                  <c:v>NOR</c:v>
                </c:pt>
                <c:pt idx="21">
                  <c:v>PRT</c:v>
                </c:pt>
                <c:pt idx="22">
                  <c:v>ITA</c:v>
                </c:pt>
                <c:pt idx="23">
                  <c:v>ISL</c:v>
                </c:pt>
                <c:pt idx="24">
                  <c:v>ISR</c:v>
                </c:pt>
                <c:pt idx="25">
                  <c:v>IRL</c:v>
                </c:pt>
                <c:pt idx="26">
                  <c:v>ESP</c:v>
                </c:pt>
                <c:pt idx="27">
                  <c:v>USA</c:v>
                </c:pt>
                <c:pt idx="28">
                  <c:v>NZL</c:v>
                </c:pt>
                <c:pt idx="29">
                  <c:v>TUR</c:v>
                </c:pt>
                <c:pt idx="30">
                  <c:v>CAN</c:v>
                </c:pt>
                <c:pt idx="31">
                  <c:v>GBR</c:v>
                </c:pt>
                <c:pt idx="32">
                  <c:v>DNK</c:v>
                </c:pt>
                <c:pt idx="33">
                  <c:v>SWE</c:v>
                </c:pt>
                <c:pt idx="34">
                  <c:v>CHL</c:v>
                </c:pt>
                <c:pt idx="35">
                  <c:v>MEX</c:v>
                </c:pt>
              </c:strCache>
            </c:strRef>
          </c:cat>
          <c:val>
            <c:numRef>
              <c:f>List1!$C$2:$C$37</c:f>
              <c:numCache>
                <c:formatCode>General</c:formatCode>
                <c:ptCount val="36"/>
                <c:pt idx="0">
                  <c:v>13.17</c:v>
                </c:pt>
                <c:pt idx="1">
                  <c:v>11.53</c:v>
                </c:pt>
                <c:pt idx="2">
                  <c:v>8.1300000000000008</c:v>
                </c:pt>
                <c:pt idx="3">
                  <c:v>7.55</c:v>
                </c:pt>
                <c:pt idx="4">
                  <c:v>6.99</c:v>
                </c:pt>
                <c:pt idx="5">
                  <c:v>6.63</c:v>
                </c:pt>
                <c:pt idx="6">
                  <c:v>6.49</c:v>
                </c:pt>
                <c:pt idx="7">
                  <c:v>6.18</c:v>
                </c:pt>
                <c:pt idx="8">
                  <c:v>6.13</c:v>
                </c:pt>
                <c:pt idx="9">
                  <c:v>5.75</c:v>
                </c:pt>
                <c:pt idx="10">
                  <c:v>5.69</c:v>
                </c:pt>
                <c:pt idx="11">
                  <c:v>4.96</c:v>
                </c:pt>
                <c:pt idx="12">
                  <c:v>4.82</c:v>
                </c:pt>
                <c:pt idx="13">
                  <c:v>4.7950000000000008</c:v>
                </c:pt>
                <c:pt idx="14">
                  <c:v>4.58</c:v>
                </c:pt>
                <c:pt idx="15">
                  <c:v>4.51</c:v>
                </c:pt>
                <c:pt idx="16">
                  <c:v>4.3499999999999996</c:v>
                </c:pt>
                <c:pt idx="17">
                  <c:v>4.25</c:v>
                </c:pt>
                <c:pt idx="18">
                  <c:v>4.18</c:v>
                </c:pt>
                <c:pt idx="19">
                  <c:v>3.79</c:v>
                </c:pt>
                <c:pt idx="20">
                  <c:v>3.76</c:v>
                </c:pt>
                <c:pt idx="21">
                  <c:v>3.4</c:v>
                </c:pt>
                <c:pt idx="22">
                  <c:v>3.2</c:v>
                </c:pt>
                <c:pt idx="23">
                  <c:v>3.11</c:v>
                </c:pt>
                <c:pt idx="24">
                  <c:v>3.03</c:v>
                </c:pt>
                <c:pt idx="25">
                  <c:v>3.01</c:v>
                </c:pt>
                <c:pt idx="26">
                  <c:v>2.98</c:v>
                </c:pt>
                <c:pt idx="27">
                  <c:v>2.83</c:v>
                </c:pt>
                <c:pt idx="28">
                  <c:v>2.71</c:v>
                </c:pt>
                <c:pt idx="29">
                  <c:v>2.68</c:v>
                </c:pt>
                <c:pt idx="30">
                  <c:v>2.61</c:v>
                </c:pt>
                <c:pt idx="31">
                  <c:v>2.61</c:v>
                </c:pt>
                <c:pt idx="32">
                  <c:v>2.5299999999999998</c:v>
                </c:pt>
                <c:pt idx="33">
                  <c:v>2.44</c:v>
                </c:pt>
                <c:pt idx="34">
                  <c:v>2.14</c:v>
                </c:pt>
                <c:pt idx="35">
                  <c:v>1.52</c:v>
                </c:pt>
              </c:numCache>
            </c:numRef>
          </c:val>
          <c:extLst>
            <c:ext xmlns:c16="http://schemas.microsoft.com/office/drawing/2014/chart" uri="{C3380CC4-5D6E-409C-BE32-E72D297353CC}">
              <c16:uniqueId val="{00000000-1C3F-48B3-B601-404D6BA7F133}"/>
            </c:ext>
          </c:extLst>
        </c:ser>
        <c:dLbls>
          <c:showLegendKey val="0"/>
          <c:showVal val="0"/>
          <c:showCatName val="0"/>
          <c:showSerName val="0"/>
          <c:showPercent val="0"/>
          <c:showBubbleSize val="0"/>
        </c:dLbls>
        <c:gapWidth val="50"/>
        <c:axId val="867766944"/>
        <c:axId val="867773608"/>
      </c:barChart>
      <c:catAx>
        <c:axId val="867766944"/>
        <c:scaling>
          <c:orientation val="minMax"/>
        </c:scaling>
        <c:delete val="0"/>
        <c:axPos val="b"/>
        <c:title>
          <c:tx>
            <c:rich>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Země</a:t>
                </a:r>
              </a:p>
            </c:rich>
          </c:tx>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867773608"/>
        <c:crosses val="autoZero"/>
        <c:auto val="1"/>
        <c:lblAlgn val="ctr"/>
        <c:lblOffset val="100"/>
        <c:noMultiLvlLbl val="0"/>
      </c:catAx>
      <c:valAx>
        <c:axId val="86777360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900" b="1" i="0" u="none" strike="noStrike" kern="1200" baseline="0">
                    <a:solidFill>
                      <a:schemeClr val="tx1"/>
                    </a:solidFill>
                    <a:latin typeface="+mn-lt"/>
                    <a:ea typeface="+mn-ea"/>
                    <a:cs typeface="+mn-cs"/>
                  </a:defRPr>
                </a:pPr>
                <a:r>
                  <a:rPr lang="cs-CZ" sz="1000" b="1" dirty="0">
                    <a:solidFill>
                      <a:schemeClr val="tx1"/>
                    </a:solidFill>
                  </a:rPr>
                  <a:t>Počet na 1 000 obyvatel</a:t>
                </a:r>
              </a:p>
            </c:rich>
          </c:tx>
          <c:layout>
            <c:manualLayout>
              <c:xMode val="edge"/>
              <c:yMode val="edge"/>
              <c:x val="6.6145833333333334E-3"/>
              <c:y val="0.11041944444444443"/>
            </c:manualLayout>
          </c:layout>
          <c:overlay val="0"/>
          <c:spPr>
            <a:noFill/>
            <a:ln>
              <a:noFill/>
            </a:ln>
            <a:effectLst/>
          </c:spPr>
          <c:txPr>
            <a:bodyPr rot="-5400000" spcFirstLastPara="1" vertOverflow="ellipsis" vert="horz" wrap="square" anchor="ctr" anchorCtr="1"/>
            <a:lstStyle/>
            <a:p>
              <a:pPr>
                <a:defRPr sz="9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867766944"/>
        <c:crosses val="autoZero"/>
        <c:crossBetween val="between"/>
      </c:valAx>
      <c:spPr>
        <a:noFill/>
        <a:ln>
          <a:noFill/>
        </a:ln>
        <a:effectLst/>
      </c:spPr>
    </c:plotArea>
    <c:legend>
      <c:legendPos val="b"/>
      <c:layout>
        <c:manualLayout>
          <c:xMode val="edge"/>
          <c:yMode val="edge"/>
          <c:x val="0.83399809027777783"/>
          <c:y val="0.87241500000000005"/>
          <c:w val="0.16544114583333333"/>
          <c:h val="0.127585"/>
        </c:manualLayout>
      </c:layout>
      <c:overlay val="1"/>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193321616871705"/>
          <c:y val="6.4837905236907731E-2"/>
          <c:w val="0.87873462214411246"/>
          <c:h val="0.80049875311720697"/>
        </c:manualLayout>
      </c:layout>
      <c:areaChart>
        <c:grouping val="stacked"/>
        <c:varyColors val="0"/>
        <c:ser>
          <c:idx val="5"/>
          <c:order val="0"/>
          <c:tx>
            <c:strRef>
              <c:f>Sheet1!$A$2</c:f>
              <c:strCache>
                <c:ptCount val="1"/>
                <c:pt idx="0">
                  <c:v>min</c:v>
                </c:pt>
              </c:strCache>
            </c:strRef>
          </c:tx>
          <c:spPr>
            <a:noFill/>
            <a:ln w="25401">
              <a:noFill/>
            </a:ln>
          </c:spPr>
          <c:cat>
            <c:numRef>
              <c:f>Sheet1!$B$1:$C$1</c:f>
              <c:numCache>
                <c:formatCode>General</c:formatCode>
                <c:ptCount val="2"/>
                <c:pt idx="0">
                  <c:v>2018</c:v>
                </c:pt>
                <c:pt idx="1">
                  <c:v>2018</c:v>
                </c:pt>
              </c:numCache>
            </c:numRef>
          </c:cat>
          <c:val>
            <c:numRef>
              <c:f>Sheet1!$B$2:$C$2</c:f>
              <c:numCache>
                <c:formatCode>###0.00</c:formatCode>
                <c:ptCount val="2"/>
                <c:pt idx="0">
                  <c:v>4.0820637092002038E-2</c:v>
                </c:pt>
                <c:pt idx="1">
                  <c:v>4.0820637092002038E-2</c:v>
                </c:pt>
              </c:numCache>
            </c:numRef>
          </c:val>
          <c:extLst>
            <c:ext xmlns:c16="http://schemas.microsoft.com/office/drawing/2014/chart" uri="{C3380CC4-5D6E-409C-BE32-E72D297353CC}">
              <c16:uniqueId val="{00000000-21A9-404D-85AC-21C66B7FBD52}"/>
            </c:ext>
          </c:extLst>
        </c:ser>
        <c:ser>
          <c:idx val="1"/>
          <c:order val="1"/>
          <c:tx>
            <c:strRef>
              <c:f>Sheet1!$A$3</c:f>
              <c:strCache>
                <c:ptCount val="1"/>
                <c:pt idx="0">
                  <c:v>max (max-min)</c:v>
                </c:pt>
              </c:strCache>
            </c:strRef>
          </c:tx>
          <c:spPr>
            <a:solidFill>
              <a:schemeClr val="accent1">
                <a:lumMod val="20000"/>
                <a:lumOff val="80000"/>
              </a:schemeClr>
            </a:solidFill>
            <a:ln w="25401">
              <a:noFill/>
            </a:ln>
          </c:spPr>
          <c:cat>
            <c:numRef>
              <c:f>Sheet1!$B$1:$C$1</c:f>
              <c:numCache>
                <c:formatCode>General</c:formatCode>
                <c:ptCount val="2"/>
                <c:pt idx="0">
                  <c:v>2018</c:v>
                </c:pt>
                <c:pt idx="1">
                  <c:v>2018</c:v>
                </c:pt>
              </c:numCache>
            </c:numRef>
          </c:cat>
          <c:val>
            <c:numRef>
              <c:f>Sheet1!$B$3:$C$3</c:f>
              <c:numCache>
                <c:formatCode>0.00</c:formatCode>
                <c:ptCount val="2"/>
                <c:pt idx="0">
                  <c:v>3.2654802937952615E-2</c:v>
                </c:pt>
                <c:pt idx="1">
                  <c:v>3.2654802937952615E-2</c:v>
                </c:pt>
              </c:numCache>
            </c:numRef>
          </c:val>
          <c:extLst>
            <c:ext xmlns:c16="http://schemas.microsoft.com/office/drawing/2014/chart" uri="{C3380CC4-5D6E-409C-BE32-E72D297353CC}">
              <c16:uniqueId val="{00000001-21A9-404D-85AC-21C66B7FBD52}"/>
            </c:ext>
          </c:extLst>
        </c:ser>
        <c:dLbls>
          <c:showLegendKey val="0"/>
          <c:showVal val="0"/>
          <c:showCatName val="0"/>
          <c:showSerName val="0"/>
          <c:showPercent val="0"/>
          <c:showBubbleSize val="0"/>
        </c:dLbls>
        <c:axId val="864113496"/>
        <c:axId val="864117024"/>
      </c:areaChart>
      <c:lineChart>
        <c:grouping val="standard"/>
        <c:varyColors val="0"/>
        <c:ser>
          <c:idx val="2"/>
          <c:order val="2"/>
          <c:tx>
            <c:strRef>
              <c:f>Sheet1!$A$4</c:f>
              <c:strCache>
                <c:ptCount val="1"/>
                <c:pt idx="0">
                  <c:v>Česká republika</c:v>
                </c:pt>
              </c:strCache>
            </c:strRef>
          </c:tx>
          <c:spPr>
            <a:ln w="25401">
              <a:solidFill>
                <a:srgbClr val="037BC1"/>
              </a:solidFill>
              <a:prstDash val="solid"/>
            </a:ln>
          </c:spPr>
          <c:marker>
            <c:symbol val="none"/>
          </c:marker>
          <c:cat>
            <c:numRef>
              <c:f>Sheet1!$B$1:$C$1</c:f>
              <c:numCache>
                <c:formatCode>General</c:formatCode>
                <c:ptCount val="2"/>
                <c:pt idx="0">
                  <c:v>2018</c:v>
                </c:pt>
                <c:pt idx="1">
                  <c:v>2018</c:v>
                </c:pt>
              </c:numCache>
            </c:numRef>
          </c:cat>
          <c:val>
            <c:numRef>
              <c:f>Sheet1!$B$4:$C$4</c:f>
              <c:numCache>
                <c:formatCode>###0.00</c:formatCode>
                <c:ptCount val="2"/>
                <c:pt idx="0">
                  <c:v>6.0100166944908183E-2</c:v>
                </c:pt>
                <c:pt idx="1">
                  <c:v>6.0100166944908183E-2</c:v>
                </c:pt>
              </c:numCache>
            </c:numRef>
          </c:val>
          <c:smooth val="0"/>
          <c:extLst>
            <c:ext xmlns:c16="http://schemas.microsoft.com/office/drawing/2014/chart" uri="{C3380CC4-5D6E-409C-BE32-E72D297353CC}">
              <c16:uniqueId val="{00000002-21A9-404D-85AC-21C66B7FBD52}"/>
            </c:ext>
          </c:extLst>
        </c:ser>
        <c:ser>
          <c:idx val="0"/>
          <c:order val="3"/>
          <c:tx>
            <c:strRef>
              <c:f>Sheet1!$A$5</c:f>
              <c:strCache>
                <c:ptCount val="1"/>
                <c:pt idx="0">
                  <c:v>Královéhradecký kraj</c:v>
                </c:pt>
              </c:strCache>
            </c:strRef>
          </c:tx>
          <c:spPr>
            <a:ln w="25400">
              <a:solidFill>
                <a:srgbClr val="7F0506"/>
              </a:solidFill>
            </a:ln>
          </c:spPr>
          <c:marker>
            <c:symbol val="none"/>
          </c:marker>
          <c:cat>
            <c:numRef>
              <c:f>Sheet1!$B$1:$C$1</c:f>
              <c:numCache>
                <c:formatCode>General</c:formatCode>
                <c:ptCount val="2"/>
                <c:pt idx="0">
                  <c:v>2018</c:v>
                </c:pt>
                <c:pt idx="1">
                  <c:v>2018</c:v>
                </c:pt>
              </c:numCache>
            </c:numRef>
          </c:cat>
          <c:val>
            <c:numRef>
              <c:f>Sheet1!$B$5:$C$5</c:f>
              <c:numCache>
                <c:formatCode>###0.00</c:formatCode>
                <c:ptCount val="2"/>
                <c:pt idx="0">
                  <c:v>6.0075451627195499E-2</c:v>
                </c:pt>
                <c:pt idx="1">
                  <c:v>6.0075451627195499E-2</c:v>
                </c:pt>
              </c:numCache>
            </c:numRef>
          </c:val>
          <c:smooth val="0"/>
          <c:extLst>
            <c:ext xmlns:c16="http://schemas.microsoft.com/office/drawing/2014/chart" uri="{C3380CC4-5D6E-409C-BE32-E72D297353CC}">
              <c16:uniqueId val="{00000003-21A9-404D-85AC-21C66B7FBD52}"/>
            </c:ext>
          </c:extLst>
        </c:ser>
        <c:dLbls>
          <c:showLegendKey val="0"/>
          <c:showVal val="0"/>
          <c:showCatName val="0"/>
          <c:showSerName val="0"/>
          <c:showPercent val="0"/>
          <c:showBubbleSize val="0"/>
        </c:dLbls>
        <c:marker val="1"/>
        <c:smooth val="0"/>
        <c:axId val="864113496"/>
        <c:axId val="864117024"/>
      </c:lineChart>
      <c:catAx>
        <c:axId val="864113496"/>
        <c:scaling>
          <c:orientation val="minMax"/>
        </c:scaling>
        <c:delete val="1"/>
        <c:axPos val="b"/>
        <c:numFmt formatCode="General" sourceLinked="1"/>
        <c:majorTickMark val="out"/>
        <c:minorTickMark val="none"/>
        <c:tickLblPos val="nextTo"/>
        <c:crossAx val="864117024"/>
        <c:crosses val="autoZero"/>
        <c:auto val="1"/>
        <c:lblAlgn val="ctr"/>
        <c:lblOffset val="100"/>
        <c:tickMarkSkip val="1"/>
        <c:noMultiLvlLbl val="0"/>
      </c:catAx>
      <c:valAx>
        <c:axId val="864117024"/>
        <c:scaling>
          <c:orientation val="minMax"/>
        </c:scaling>
        <c:delete val="0"/>
        <c:axPos val="l"/>
        <c:majorGridlines>
          <c:spPr>
            <a:ln w="12700">
              <a:solidFill>
                <a:srgbClr val="EAEAEA"/>
              </a:solidFill>
              <a:prstDash val="solid"/>
            </a:ln>
          </c:spPr>
        </c:majorGridlines>
        <c:numFmt formatCode="0%" sourceLinked="0"/>
        <c:majorTickMark val="out"/>
        <c:minorTickMark val="none"/>
        <c:tickLblPos val="nextTo"/>
        <c:spPr>
          <a:ln w="3175">
            <a:solidFill>
              <a:schemeClr val="tx1"/>
            </a:solidFill>
            <a:prstDash val="solid"/>
          </a:ln>
        </c:spPr>
        <c:txPr>
          <a:bodyPr rot="0" vert="horz"/>
          <a:lstStyle/>
          <a:p>
            <a:pPr>
              <a:defRPr sz="1400" b="0" i="0" u="none" strike="noStrike" baseline="0">
                <a:solidFill>
                  <a:schemeClr val="tx1"/>
                </a:solidFill>
                <a:latin typeface="Calibri"/>
                <a:ea typeface="Calibri"/>
                <a:cs typeface="Calibri"/>
              </a:defRPr>
            </a:pPr>
            <a:endParaRPr lang="cs-CZ"/>
          </a:p>
        </c:txPr>
        <c:crossAx val="864113496"/>
        <c:crosses val="autoZero"/>
        <c:crossBetween val="midCat"/>
      </c:valAx>
      <c:spPr>
        <a:noFill/>
        <a:ln w="25401">
          <a:noFill/>
        </a:ln>
      </c:spPr>
    </c:plotArea>
    <c:plotVisOnly val="1"/>
    <c:dispBlanksAs val="gap"/>
    <c:showDLblsOverMax val="0"/>
  </c:chart>
  <c:spPr>
    <a:noFill/>
    <a:ln>
      <a:noFill/>
    </a:ln>
  </c:spPr>
  <c:txPr>
    <a:bodyPr/>
    <a:lstStyle/>
    <a:p>
      <a:pPr>
        <a:defRPr sz="800" b="0" i="0" u="none" strike="noStrike" baseline="0">
          <a:solidFill>
            <a:schemeClr val="tx1"/>
          </a:solidFill>
          <a:latin typeface="Arial"/>
          <a:ea typeface="Arial"/>
          <a:cs typeface="Arial"/>
        </a:defRPr>
      </a:pPr>
      <a:endParaRPr lang="cs-CZ"/>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none" strike="noStrike" kern="1200" spc="0" baseline="0">
                <a:solidFill>
                  <a:schemeClr val="tx1"/>
                </a:solidFill>
                <a:latin typeface="+mn-lt"/>
                <a:ea typeface="+mn-ea"/>
                <a:cs typeface="+mn-cs"/>
              </a:defRPr>
            </a:pPr>
            <a:r>
              <a:rPr lang="pl-PL" sz="1200" b="1" dirty="0">
                <a:solidFill>
                  <a:schemeClr val="tx1"/>
                </a:solidFill>
              </a:rPr>
              <a:t>Míra využití lůžkové kapacity akutní péče</a:t>
            </a:r>
            <a:endParaRPr lang="cs-CZ" sz="1200" b="1" dirty="0">
              <a:solidFill>
                <a:schemeClr val="tx1"/>
              </a:solidFill>
            </a:endParaRPr>
          </a:p>
        </c:rich>
      </c:tx>
      <c:overlay val="0"/>
      <c:spPr>
        <a:noFill/>
        <a:ln>
          <a:noFill/>
        </a:ln>
        <a:effectLst/>
      </c:spPr>
      <c:txPr>
        <a:bodyPr rot="0" spcFirstLastPara="1" vertOverflow="ellipsis" vert="horz" wrap="square" anchor="ctr" anchorCtr="1"/>
        <a:lstStyle/>
        <a:p>
          <a:pPr>
            <a:defRPr sz="1200" b="1" i="0" u="none" strike="noStrike" kern="1200" spc="0" baseline="0">
              <a:solidFill>
                <a:schemeClr val="tx1"/>
              </a:solidFill>
              <a:latin typeface="+mn-lt"/>
              <a:ea typeface="+mn-ea"/>
              <a:cs typeface="+mn-cs"/>
            </a:defRPr>
          </a:pPr>
          <a:endParaRPr lang="cs-CZ"/>
        </a:p>
      </c:txPr>
    </c:title>
    <c:autoTitleDeleted val="0"/>
    <c:plotArea>
      <c:layout/>
      <c:barChart>
        <c:barDir val="col"/>
        <c:grouping val="clustered"/>
        <c:varyColors val="0"/>
        <c:ser>
          <c:idx val="0"/>
          <c:order val="0"/>
          <c:tx>
            <c:strRef>
              <c:f>List1!$B$1</c:f>
              <c:strCache>
                <c:ptCount val="1"/>
                <c:pt idx="0">
                  <c:v>2005</c:v>
                </c:pt>
              </c:strCache>
            </c:strRef>
          </c:tx>
          <c:spPr>
            <a:solidFill>
              <a:schemeClr val="accent1">
                <a:lumMod val="60000"/>
                <a:lumOff val="40000"/>
              </a:schemeClr>
            </a:solidFill>
            <a:ln>
              <a:noFill/>
            </a:ln>
            <a:effectLst/>
          </c:spPr>
          <c:invertIfNegative val="0"/>
          <c:dPt>
            <c:idx val="3"/>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1-F528-48D4-B72A-ADCEED6BD697}"/>
              </c:ext>
            </c:extLst>
          </c:dPt>
          <c:dPt>
            <c:idx val="5"/>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3-F528-48D4-B72A-ADCEED6BD697}"/>
              </c:ext>
            </c:extLst>
          </c:dPt>
          <c:dPt>
            <c:idx val="6"/>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5-F528-48D4-B72A-ADCEED6BD697}"/>
              </c:ext>
            </c:extLst>
          </c:dPt>
          <c:dPt>
            <c:idx val="7"/>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7-F528-48D4-B72A-ADCEED6BD697}"/>
              </c:ext>
            </c:extLst>
          </c:dPt>
          <c:dPt>
            <c:idx val="8"/>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D-F528-48D4-B72A-ADCEED6BD697}"/>
              </c:ext>
            </c:extLst>
          </c:dPt>
          <c:dPt>
            <c:idx val="13"/>
            <c:invertIfNegative val="0"/>
            <c:bubble3D val="0"/>
            <c:spPr>
              <a:solidFill>
                <a:srgbClr val="8CC841"/>
              </a:solidFill>
              <a:ln>
                <a:noFill/>
              </a:ln>
              <a:effectLst/>
            </c:spPr>
            <c:extLst>
              <c:ext xmlns:c16="http://schemas.microsoft.com/office/drawing/2014/chart" uri="{C3380CC4-5D6E-409C-BE32-E72D297353CC}">
                <c16:uniqueId val="{00000003-06EB-4BB6-9D6A-6A24219DB396}"/>
              </c:ext>
            </c:extLst>
          </c:dPt>
          <c:dPt>
            <c:idx val="14"/>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9-F528-48D4-B72A-ADCEED6BD697}"/>
              </c:ext>
            </c:extLst>
          </c:dPt>
          <c:dPt>
            <c:idx val="15"/>
            <c:invertIfNegative val="0"/>
            <c:bubble3D val="0"/>
            <c:spPr>
              <a:solidFill>
                <a:srgbClr val="FF0000"/>
              </a:solidFill>
              <a:ln>
                <a:noFill/>
              </a:ln>
              <a:effectLst/>
            </c:spPr>
            <c:extLst>
              <c:ext xmlns:c16="http://schemas.microsoft.com/office/drawing/2014/chart" uri="{C3380CC4-5D6E-409C-BE32-E72D297353CC}">
                <c16:uniqueId val="{00000001-06EB-4BB6-9D6A-6A24219DB396}"/>
              </c:ext>
            </c:extLst>
          </c:dPt>
          <c:dPt>
            <c:idx val="16"/>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B-F528-48D4-B72A-ADCEED6BD697}"/>
              </c:ext>
            </c:extLst>
          </c:dPt>
          <c:dPt>
            <c:idx val="20"/>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E-F528-48D4-B72A-ADCEED6BD697}"/>
              </c:ext>
            </c:extLst>
          </c:dPt>
          <c:cat>
            <c:strRef>
              <c:f>List1!$A$2:$A$29</c:f>
              <c:strCache>
                <c:ptCount val="28"/>
                <c:pt idx="0">
                  <c:v>IRL</c:v>
                </c:pt>
                <c:pt idx="1">
                  <c:v>ISR</c:v>
                </c:pt>
                <c:pt idx="2">
                  <c:v>CAN</c:v>
                </c:pt>
                <c:pt idx="3">
                  <c:v>CHE</c:v>
                </c:pt>
                <c:pt idx="4">
                  <c:v>NOR</c:v>
                </c:pt>
                <c:pt idx="5">
                  <c:v>DEU</c:v>
                </c:pt>
                <c:pt idx="6">
                  <c:v>ITA</c:v>
                </c:pt>
                <c:pt idx="7">
                  <c:v>BEL</c:v>
                </c:pt>
                <c:pt idx="8">
                  <c:v>CHL</c:v>
                </c:pt>
                <c:pt idx="9">
                  <c:v>MEX</c:v>
                </c:pt>
                <c:pt idx="10">
                  <c:v>ESP</c:v>
                </c:pt>
                <c:pt idx="11">
                  <c:v>FRA</c:v>
                </c:pt>
                <c:pt idx="12">
                  <c:v>JPN</c:v>
                </c:pt>
                <c:pt idx="13">
                  <c:v>OECD</c:v>
                </c:pt>
                <c:pt idx="14">
                  <c:v>AUT</c:v>
                </c:pt>
                <c:pt idx="15">
                  <c:v>CZE</c:v>
                </c:pt>
                <c:pt idx="16">
                  <c:v>GRC</c:v>
                </c:pt>
                <c:pt idx="17">
                  <c:v>LUX</c:v>
                </c:pt>
                <c:pt idx="18">
                  <c:v>LVA</c:v>
                </c:pt>
                <c:pt idx="19">
                  <c:v>HUN</c:v>
                </c:pt>
                <c:pt idx="20">
                  <c:v>SVN</c:v>
                </c:pt>
                <c:pt idx="21">
                  <c:v>TUR</c:v>
                </c:pt>
                <c:pt idx="22">
                  <c:v>SVK</c:v>
                </c:pt>
                <c:pt idx="23">
                  <c:v>EST</c:v>
                </c:pt>
                <c:pt idx="24">
                  <c:v>KOR</c:v>
                </c:pt>
                <c:pt idx="25">
                  <c:v>PRT</c:v>
                </c:pt>
                <c:pt idx="26">
                  <c:v>USA</c:v>
                </c:pt>
                <c:pt idx="27">
                  <c:v>NLD</c:v>
                </c:pt>
              </c:strCache>
            </c:strRef>
          </c:cat>
          <c:val>
            <c:numRef>
              <c:f>List1!$B$2:$B$29</c:f>
              <c:numCache>
                <c:formatCode>General</c:formatCode>
                <c:ptCount val="28"/>
                <c:pt idx="0">
                  <c:v>85.5</c:v>
                </c:pt>
                <c:pt idx="1">
                  <c:v>89.3</c:v>
                </c:pt>
                <c:pt idx="2">
                  <c:v>90</c:v>
                </c:pt>
                <c:pt idx="3">
                  <c:v>86.1</c:v>
                </c:pt>
                <c:pt idx="4">
                  <c:v>87.6</c:v>
                </c:pt>
                <c:pt idx="5">
                  <c:v>76.099999999999994</c:v>
                </c:pt>
                <c:pt idx="6">
                  <c:v>77.3</c:v>
                </c:pt>
                <c:pt idx="7">
                  <c:v>74.8</c:v>
                </c:pt>
                <c:pt idx="8">
                  <c:v>71.900000000000006</c:v>
                </c:pt>
                <c:pt idx="9">
                  <c:v>61.3</c:v>
                </c:pt>
                <c:pt idx="10">
                  <c:v>79.099999999999994</c:v>
                </c:pt>
                <c:pt idx="11">
                  <c:v>73.5</c:v>
                </c:pt>
                <c:pt idx="12">
                  <c:v>79.2</c:v>
                </c:pt>
                <c:pt idx="13">
                  <c:v>75.135714285714272</c:v>
                </c:pt>
                <c:pt idx="14">
                  <c:v>77.400000000000006</c:v>
                </c:pt>
                <c:pt idx="15">
                  <c:v>78.400000000000006</c:v>
                </c:pt>
                <c:pt idx="16">
                  <c:v>73.400000000000006</c:v>
                </c:pt>
                <c:pt idx="17">
                  <c:v>70.099999999999994</c:v>
                </c:pt>
                <c:pt idx="18">
                  <c:v>74.2</c:v>
                </c:pt>
                <c:pt idx="19">
                  <c:v>75.7</c:v>
                </c:pt>
                <c:pt idx="20">
                  <c:v>70.099999999999994</c:v>
                </c:pt>
                <c:pt idx="21">
                  <c:v>65.3</c:v>
                </c:pt>
                <c:pt idx="22">
                  <c:v>66.7</c:v>
                </c:pt>
                <c:pt idx="23">
                  <c:v>69.3</c:v>
                </c:pt>
                <c:pt idx="24">
                  <c:v>71.599999999999994</c:v>
                </c:pt>
                <c:pt idx="25">
                  <c:v>61.4</c:v>
                </c:pt>
                <c:pt idx="26">
                  <c:v>67.400000000000006</c:v>
                </c:pt>
                <c:pt idx="27">
                  <c:v>67.400000000000006</c:v>
                </c:pt>
              </c:numCache>
            </c:numRef>
          </c:val>
          <c:extLst>
            <c:ext xmlns:c16="http://schemas.microsoft.com/office/drawing/2014/chart" uri="{C3380CC4-5D6E-409C-BE32-E72D297353CC}">
              <c16:uniqueId val="{0000000C-F528-48D4-B72A-ADCEED6BD697}"/>
            </c:ext>
          </c:extLst>
        </c:ser>
        <c:ser>
          <c:idx val="1"/>
          <c:order val="1"/>
          <c:tx>
            <c:strRef>
              <c:f>List1!$C$1</c:f>
              <c:strCache>
                <c:ptCount val="1"/>
                <c:pt idx="0">
                  <c:v>2015</c:v>
                </c:pt>
              </c:strCache>
            </c:strRef>
          </c:tx>
          <c:spPr>
            <a:solidFill>
              <a:srgbClr val="037BC1"/>
            </a:solidFill>
            <a:ln>
              <a:noFill/>
            </a:ln>
            <a:effectLst/>
          </c:spPr>
          <c:invertIfNegative val="0"/>
          <c:dPt>
            <c:idx val="13"/>
            <c:invertIfNegative val="0"/>
            <c:bubble3D val="0"/>
            <c:spPr>
              <a:solidFill>
                <a:srgbClr val="00B050"/>
              </a:solidFill>
              <a:ln>
                <a:noFill/>
              </a:ln>
              <a:effectLst/>
            </c:spPr>
            <c:extLst>
              <c:ext xmlns:c16="http://schemas.microsoft.com/office/drawing/2014/chart" uri="{C3380CC4-5D6E-409C-BE32-E72D297353CC}">
                <c16:uniqueId val="{00000004-06EB-4BB6-9D6A-6A24219DB396}"/>
              </c:ext>
            </c:extLst>
          </c:dPt>
          <c:dPt>
            <c:idx val="15"/>
            <c:invertIfNegative val="0"/>
            <c:bubble3D val="0"/>
            <c:spPr>
              <a:solidFill>
                <a:srgbClr val="7F0506"/>
              </a:solidFill>
              <a:ln>
                <a:noFill/>
              </a:ln>
              <a:effectLst/>
            </c:spPr>
            <c:extLst>
              <c:ext xmlns:c16="http://schemas.microsoft.com/office/drawing/2014/chart" uri="{C3380CC4-5D6E-409C-BE32-E72D297353CC}">
                <c16:uniqueId val="{00000002-06EB-4BB6-9D6A-6A24219DB396}"/>
              </c:ext>
            </c:extLst>
          </c:dPt>
          <c:cat>
            <c:strRef>
              <c:f>List1!$A$2:$A$29</c:f>
              <c:strCache>
                <c:ptCount val="28"/>
                <c:pt idx="0">
                  <c:v>IRL</c:v>
                </c:pt>
                <c:pt idx="1">
                  <c:v>ISR</c:v>
                </c:pt>
                <c:pt idx="2">
                  <c:v>CAN</c:v>
                </c:pt>
                <c:pt idx="3">
                  <c:v>CHE</c:v>
                </c:pt>
                <c:pt idx="4">
                  <c:v>NOR</c:v>
                </c:pt>
                <c:pt idx="5">
                  <c:v>DEU</c:v>
                </c:pt>
                <c:pt idx="6">
                  <c:v>ITA</c:v>
                </c:pt>
                <c:pt idx="7">
                  <c:v>BEL</c:v>
                </c:pt>
                <c:pt idx="8">
                  <c:v>CHL</c:v>
                </c:pt>
                <c:pt idx="9">
                  <c:v>MEX</c:v>
                </c:pt>
                <c:pt idx="10">
                  <c:v>ESP</c:v>
                </c:pt>
                <c:pt idx="11">
                  <c:v>FRA</c:v>
                </c:pt>
                <c:pt idx="12">
                  <c:v>JPN</c:v>
                </c:pt>
                <c:pt idx="13">
                  <c:v>OECD</c:v>
                </c:pt>
                <c:pt idx="14">
                  <c:v>AUT</c:v>
                </c:pt>
                <c:pt idx="15">
                  <c:v>CZE</c:v>
                </c:pt>
                <c:pt idx="16">
                  <c:v>GRC</c:v>
                </c:pt>
                <c:pt idx="17">
                  <c:v>LUX</c:v>
                </c:pt>
                <c:pt idx="18">
                  <c:v>LVA</c:v>
                </c:pt>
                <c:pt idx="19">
                  <c:v>HUN</c:v>
                </c:pt>
                <c:pt idx="20">
                  <c:v>SVN</c:v>
                </c:pt>
                <c:pt idx="21">
                  <c:v>TUR</c:v>
                </c:pt>
                <c:pt idx="22">
                  <c:v>SVK</c:v>
                </c:pt>
                <c:pt idx="23">
                  <c:v>EST</c:v>
                </c:pt>
                <c:pt idx="24">
                  <c:v>KOR</c:v>
                </c:pt>
                <c:pt idx="25">
                  <c:v>PRT</c:v>
                </c:pt>
                <c:pt idx="26">
                  <c:v>USA</c:v>
                </c:pt>
                <c:pt idx="27">
                  <c:v>NLD</c:v>
                </c:pt>
              </c:strCache>
            </c:strRef>
          </c:cat>
          <c:val>
            <c:numRef>
              <c:f>List1!$C$2:$C$29</c:f>
              <c:numCache>
                <c:formatCode>General</c:formatCode>
                <c:ptCount val="28"/>
                <c:pt idx="0">
                  <c:v>94.7</c:v>
                </c:pt>
                <c:pt idx="1">
                  <c:v>94</c:v>
                </c:pt>
                <c:pt idx="2">
                  <c:v>91.6</c:v>
                </c:pt>
                <c:pt idx="3">
                  <c:v>83.3</c:v>
                </c:pt>
                <c:pt idx="4">
                  <c:v>80.400000000000006</c:v>
                </c:pt>
                <c:pt idx="5">
                  <c:v>79.8</c:v>
                </c:pt>
                <c:pt idx="6">
                  <c:v>78.900000000000006</c:v>
                </c:pt>
                <c:pt idx="7">
                  <c:v>78.400000000000006</c:v>
                </c:pt>
                <c:pt idx="8">
                  <c:v>78.2</c:v>
                </c:pt>
                <c:pt idx="9">
                  <c:v>77.900000000000006</c:v>
                </c:pt>
                <c:pt idx="10">
                  <c:v>75.8</c:v>
                </c:pt>
                <c:pt idx="11">
                  <c:v>75.099999999999994</c:v>
                </c:pt>
                <c:pt idx="12">
                  <c:v>74.5</c:v>
                </c:pt>
                <c:pt idx="13">
                  <c:v>74.314814814814824</c:v>
                </c:pt>
                <c:pt idx="14">
                  <c:v>74.3</c:v>
                </c:pt>
                <c:pt idx="15">
                  <c:v>74.3</c:v>
                </c:pt>
                <c:pt idx="16">
                  <c:v>73.599999999999994</c:v>
                </c:pt>
                <c:pt idx="17">
                  <c:v>71.599999999999994</c:v>
                </c:pt>
                <c:pt idx="18">
                  <c:v>70.7</c:v>
                </c:pt>
                <c:pt idx="19">
                  <c:v>69.3</c:v>
                </c:pt>
                <c:pt idx="20">
                  <c:v>68.8</c:v>
                </c:pt>
                <c:pt idx="21">
                  <c:v>68.8</c:v>
                </c:pt>
                <c:pt idx="22">
                  <c:v>68.7</c:v>
                </c:pt>
                <c:pt idx="23">
                  <c:v>67</c:v>
                </c:pt>
                <c:pt idx="24">
                  <c:v>64.400000000000006</c:v>
                </c:pt>
                <c:pt idx="25">
                  <c:v>64</c:v>
                </c:pt>
                <c:pt idx="26">
                  <c:v>62.8</c:v>
                </c:pt>
                <c:pt idx="27">
                  <c:v>45.6</c:v>
                </c:pt>
              </c:numCache>
            </c:numRef>
          </c:val>
          <c:extLst>
            <c:ext xmlns:c16="http://schemas.microsoft.com/office/drawing/2014/chart" uri="{C3380CC4-5D6E-409C-BE32-E72D297353CC}">
              <c16:uniqueId val="{00000000-06EB-4BB6-9D6A-6A24219DB396}"/>
            </c:ext>
          </c:extLst>
        </c:ser>
        <c:dLbls>
          <c:showLegendKey val="0"/>
          <c:showVal val="0"/>
          <c:showCatName val="0"/>
          <c:showSerName val="0"/>
          <c:showPercent val="0"/>
          <c:showBubbleSize val="0"/>
        </c:dLbls>
        <c:gapWidth val="50"/>
        <c:axId val="867767728"/>
        <c:axId val="867768120"/>
      </c:barChart>
      <c:catAx>
        <c:axId val="867767728"/>
        <c:scaling>
          <c:orientation val="minMax"/>
        </c:scaling>
        <c:delete val="0"/>
        <c:axPos val="b"/>
        <c:title>
          <c:tx>
            <c:rich>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Země</a:t>
                </a:r>
              </a:p>
            </c:rich>
          </c:tx>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867768120"/>
        <c:crosses val="autoZero"/>
        <c:auto val="1"/>
        <c:lblAlgn val="ctr"/>
        <c:lblOffset val="100"/>
        <c:tickLblSkip val="1"/>
        <c:noMultiLvlLbl val="0"/>
      </c:catAx>
      <c:valAx>
        <c:axId val="86776812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a:t>
                </a:r>
              </a:p>
            </c:rich>
          </c:tx>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867767728"/>
        <c:crosses val="autoZero"/>
        <c:crossBetween val="between"/>
      </c:valAx>
      <c:spPr>
        <a:noFill/>
        <a:ln>
          <a:noFill/>
        </a:ln>
        <a:effectLst/>
      </c:spPr>
    </c:plotArea>
    <c:legend>
      <c:legendPos val="b"/>
      <c:layout>
        <c:manualLayout>
          <c:xMode val="edge"/>
          <c:yMode val="edge"/>
          <c:x val="0.83399809027777783"/>
          <c:y val="0.87241500000000005"/>
          <c:w val="0.16544114583333333"/>
          <c:h val="0.127585"/>
        </c:manualLayout>
      </c:layout>
      <c:overlay val="1"/>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none" strike="noStrike" kern="1200" spc="0" baseline="0">
                <a:solidFill>
                  <a:schemeClr val="tx1"/>
                </a:solidFill>
                <a:latin typeface="+mn-lt"/>
                <a:ea typeface="+mn-ea"/>
                <a:cs typeface="+mn-cs"/>
              </a:defRPr>
            </a:pPr>
            <a:r>
              <a:rPr lang="cs-CZ" sz="1200" b="1" dirty="0">
                <a:solidFill>
                  <a:schemeClr val="tx1"/>
                </a:solidFill>
              </a:rPr>
              <a:t>Počet hospitalizací</a:t>
            </a:r>
          </a:p>
        </c:rich>
      </c:tx>
      <c:overlay val="0"/>
      <c:spPr>
        <a:noFill/>
        <a:ln>
          <a:noFill/>
        </a:ln>
        <a:effectLst/>
      </c:spPr>
      <c:txPr>
        <a:bodyPr rot="0" spcFirstLastPara="1" vertOverflow="ellipsis" vert="horz" wrap="square" anchor="ctr" anchorCtr="1"/>
        <a:lstStyle/>
        <a:p>
          <a:pPr>
            <a:defRPr sz="1200" b="1" i="0" u="none" strike="noStrike" kern="1200" spc="0" baseline="0">
              <a:solidFill>
                <a:schemeClr val="tx1"/>
              </a:solidFill>
              <a:latin typeface="+mn-lt"/>
              <a:ea typeface="+mn-ea"/>
              <a:cs typeface="+mn-cs"/>
            </a:defRPr>
          </a:pPr>
          <a:endParaRPr lang="cs-CZ"/>
        </a:p>
      </c:txPr>
    </c:title>
    <c:autoTitleDeleted val="0"/>
    <c:plotArea>
      <c:layout/>
      <c:barChart>
        <c:barDir val="col"/>
        <c:grouping val="clustered"/>
        <c:varyColors val="0"/>
        <c:ser>
          <c:idx val="0"/>
          <c:order val="0"/>
          <c:tx>
            <c:strRef>
              <c:f>List1!$B$1</c:f>
              <c:strCache>
                <c:ptCount val="1"/>
                <c:pt idx="0">
                  <c:v>2005</c:v>
                </c:pt>
              </c:strCache>
            </c:strRef>
          </c:tx>
          <c:spPr>
            <a:solidFill>
              <a:schemeClr val="accent1">
                <a:lumMod val="40000"/>
                <a:lumOff val="60000"/>
              </a:schemeClr>
            </a:solidFill>
            <a:ln>
              <a:noFill/>
            </a:ln>
            <a:effectLst/>
          </c:spPr>
          <c:invertIfNegative val="0"/>
          <c:dPt>
            <c:idx val="2"/>
            <c:invertIfNegative val="0"/>
            <c:bubble3D val="0"/>
            <c:spPr>
              <a:solidFill>
                <a:srgbClr val="FF0000"/>
              </a:solidFill>
              <a:ln>
                <a:noFill/>
              </a:ln>
              <a:effectLst/>
            </c:spPr>
            <c:extLst>
              <c:ext xmlns:c16="http://schemas.microsoft.com/office/drawing/2014/chart" uri="{C3380CC4-5D6E-409C-BE32-E72D297353CC}">
                <c16:uniqueId val="{00000003-87D3-4B6E-A456-625881F9BC3C}"/>
              </c:ext>
            </c:extLst>
          </c:dPt>
          <c:dPt>
            <c:idx val="3"/>
            <c:invertIfNegative val="0"/>
            <c:bubble3D val="0"/>
            <c:spPr>
              <a:solidFill>
                <a:schemeClr val="accent1">
                  <a:lumMod val="40000"/>
                  <a:lumOff val="60000"/>
                </a:schemeClr>
              </a:solidFill>
              <a:ln>
                <a:noFill/>
              </a:ln>
              <a:effectLst/>
            </c:spPr>
            <c:extLst>
              <c:ext xmlns:c16="http://schemas.microsoft.com/office/drawing/2014/chart" uri="{C3380CC4-5D6E-409C-BE32-E72D297353CC}">
                <c16:uniqueId val="{00000001-E663-463C-BAB1-02686506E159}"/>
              </c:ext>
            </c:extLst>
          </c:dPt>
          <c:dPt>
            <c:idx val="5"/>
            <c:invertIfNegative val="0"/>
            <c:bubble3D val="0"/>
            <c:spPr>
              <a:solidFill>
                <a:schemeClr val="accent1">
                  <a:lumMod val="40000"/>
                  <a:lumOff val="60000"/>
                </a:schemeClr>
              </a:solidFill>
              <a:ln>
                <a:noFill/>
              </a:ln>
              <a:effectLst/>
            </c:spPr>
            <c:extLst>
              <c:ext xmlns:c16="http://schemas.microsoft.com/office/drawing/2014/chart" uri="{C3380CC4-5D6E-409C-BE32-E72D297353CC}">
                <c16:uniqueId val="{00000003-E663-463C-BAB1-02686506E159}"/>
              </c:ext>
            </c:extLst>
          </c:dPt>
          <c:dPt>
            <c:idx val="6"/>
            <c:invertIfNegative val="0"/>
            <c:bubble3D val="0"/>
            <c:spPr>
              <a:solidFill>
                <a:schemeClr val="accent1">
                  <a:lumMod val="40000"/>
                  <a:lumOff val="60000"/>
                </a:schemeClr>
              </a:solidFill>
              <a:ln>
                <a:noFill/>
              </a:ln>
              <a:effectLst/>
            </c:spPr>
            <c:extLst>
              <c:ext xmlns:c16="http://schemas.microsoft.com/office/drawing/2014/chart" uri="{C3380CC4-5D6E-409C-BE32-E72D297353CC}">
                <c16:uniqueId val="{00000005-E663-463C-BAB1-02686506E159}"/>
              </c:ext>
            </c:extLst>
          </c:dPt>
          <c:dPt>
            <c:idx val="7"/>
            <c:invertIfNegative val="0"/>
            <c:bubble3D val="0"/>
            <c:spPr>
              <a:solidFill>
                <a:schemeClr val="accent1">
                  <a:lumMod val="40000"/>
                  <a:lumOff val="60000"/>
                </a:schemeClr>
              </a:solidFill>
              <a:ln>
                <a:noFill/>
              </a:ln>
              <a:effectLst/>
            </c:spPr>
            <c:extLst>
              <c:ext xmlns:c16="http://schemas.microsoft.com/office/drawing/2014/chart" uri="{C3380CC4-5D6E-409C-BE32-E72D297353CC}">
                <c16:uniqueId val="{00000007-E663-463C-BAB1-02686506E159}"/>
              </c:ext>
            </c:extLst>
          </c:dPt>
          <c:dPt>
            <c:idx val="14"/>
            <c:invertIfNegative val="0"/>
            <c:bubble3D val="0"/>
            <c:spPr>
              <a:solidFill>
                <a:schemeClr val="accent1">
                  <a:lumMod val="40000"/>
                  <a:lumOff val="60000"/>
                </a:schemeClr>
              </a:solidFill>
              <a:ln>
                <a:noFill/>
              </a:ln>
              <a:effectLst/>
            </c:spPr>
            <c:extLst>
              <c:ext xmlns:c16="http://schemas.microsoft.com/office/drawing/2014/chart" uri="{C3380CC4-5D6E-409C-BE32-E72D297353CC}">
                <c16:uniqueId val="{00000009-E663-463C-BAB1-02686506E159}"/>
              </c:ext>
            </c:extLst>
          </c:dPt>
          <c:dPt>
            <c:idx val="15"/>
            <c:invertIfNegative val="0"/>
            <c:bubble3D val="0"/>
            <c:spPr>
              <a:solidFill>
                <a:schemeClr val="accent1">
                  <a:lumMod val="40000"/>
                  <a:lumOff val="60000"/>
                </a:schemeClr>
              </a:solidFill>
              <a:ln>
                <a:noFill/>
              </a:ln>
              <a:effectLst/>
            </c:spPr>
            <c:extLst>
              <c:ext xmlns:c16="http://schemas.microsoft.com/office/drawing/2014/chart" uri="{C3380CC4-5D6E-409C-BE32-E72D297353CC}">
                <c16:uniqueId val="{0000000D-E663-463C-BAB1-02686506E159}"/>
              </c:ext>
            </c:extLst>
          </c:dPt>
          <c:dPt>
            <c:idx val="16"/>
            <c:invertIfNegative val="0"/>
            <c:bubble3D val="0"/>
            <c:spPr>
              <a:solidFill>
                <a:schemeClr val="accent1">
                  <a:lumMod val="40000"/>
                  <a:lumOff val="60000"/>
                </a:schemeClr>
              </a:solidFill>
              <a:ln>
                <a:noFill/>
              </a:ln>
              <a:effectLst/>
            </c:spPr>
            <c:extLst>
              <c:ext xmlns:c16="http://schemas.microsoft.com/office/drawing/2014/chart" uri="{C3380CC4-5D6E-409C-BE32-E72D297353CC}">
                <c16:uniqueId val="{0000000B-E663-463C-BAB1-02686506E159}"/>
              </c:ext>
            </c:extLst>
          </c:dPt>
          <c:dPt>
            <c:idx val="19"/>
            <c:invertIfNegative val="0"/>
            <c:bubble3D val="0"/>
            <c:spPr>
              <a:solidFill>
                <a:srgbClr val="92D050"/>
              </a:solidFill>
              <a:ln>
                <a:noFill/>
              </a:ln>
              <a:effectLst/>
            </c:spPr>
            <c:extLst>
              <c:ext xmlns:c16="http://schemas.microsoft.com/office/drawing/2014/chart" uri="{C3380CC4-5D6E-409C-BE32-E72D297353CC}">
                <c16:uniqueId val="{00000001-87D3-4B6E-A456-625881F9BC3C}"/>
              </c:ext>
            </c:extLst>
          </c:dPt>
          <c:dPt>
            <c:idx val="32"/>
            <c:invertIfNegative val="0"/>
            <c:bubble3D val="0"/>
            <c:spPr>
              <a:solidFill>
                <a:schemeClr val="accent1">
                  <a:lumMod val="40000"/>
                  <a:lumOff val="60000"/>
                </a:schemeClr>
              </a:solidFill>
              <a:ln>
                <a:noFill/>
              </a:ln>
              <a:effectLst/>
            </c:spPr>
            <c:extLst>
              <c:ext xmlns:c16="http://schemas.microsoft.com/office/drawing/2014/chart" uri="{C3380CC4-5D6E-409C-BE32-E72D297353CC}">
                <c16:uniqueId val="{0000000E-E663-463C-BAB1-02686506E159}"/>
              </c:ext>
            </c:extLst>
          </c:dPt>
          <c:cat>
            <c:strRef>
              <c:f>List1!$A$2:$A$37</c:f>
              <c:strCache>
                <c:ptCount val="36"/>
                <c:pt idx="0">
                  <c:v>AUT</c:v>
                </c:pt>
                <c:pt idx="1">
                  <c:v>DEU</c:v>
                </c:pt>
                <c:pt idx="2">
                  <c:v>CZE</c:v>
                </c:pt>
                <c:pt idx="3">
                  <c:v>SVK</c:v>
                </c:pt>
                <c:pt idx="4">
                  <c:v>HUN</c:v>
                </c:pt>
                <c:pt idx="5">
                  <c:v>GRC</c:v>
                </c:pt>
                <c:pt idx="6">
                  <c:v>LVA</c:v>
                </c:pt>
                <c:pt idx="7">
                  <c:v>SVN</c:v>
                </c:pt>
                <c:pt idx="8">
                  <c:v>FRA</c:v>
                </c:pt>
                <c:pt idx="9">
                  <c:v>AUS</c:v>
                </c:pt>
                <c:pt idx="10">
                  <c:v>CHE</c:v>
                </c:pt>
                <c:pt idx="11">
                  <c:v>EST</c:v>
                </c:pt>
                <c:pt idx="12">
                  <c:v>TUR</c:v>
                </c:pt>
                <c:pt idx="13">
                  <c:v>POL</c:v>
                </c:pt>
                <c:pt idx="14">
                  <c:v>FIN</c:v>
                </c:pt>
                <c:pt idx="15">
                  <c:v>BEL</c:v>
                </c:pt>
                <c:pt idx="16">
                  <c:v>NOR</c:v>
                </c:pt>
                <c:pt idx="17">
                  <c:v>KOR</c:v>
                </c:pt>
                <c:pt idx="18">
                  <c:v>ISR</c:v>
                </c:pt>
                <c:pt idx="19">
                  <c:v>OECD</c:v>
                </c:pt>
                <c:pt idx="20">
                  <c:v>SWE</c:v>
                </c:pt>
                <c:pt idx="21">
                  <c:v>DNK</c:v>
                </c:pt>
                <c:pt idx="22">
                  <c:v>LUX</c:v>
                </c:pt>
                <c:pt idx="23">
                  <c:v>NZL</c:v>
                </c:pt>
                <c:pt idx="24">
                  <c:v>IRL</c:v>
                </c:pt>
                <c:pt idx="25">
                  <c:v>GBR</c:v>
                </c:pt>
                <c:pt idx="26">
                  <c:v>USA</c:v>
                </c:pt>
                <c:pt idx="27">
                  <c:v>JPN</c:v>
                </c:pt>
                <c:pt idx="28">
                  <c:v>NLD</c:v>
                </c:pt>
                <c:pt idx="29">
                  <c:v>ITA</c:v>
                </c:pt>
                <c:pt idx="30">
                  <c:v>ESP</c:v>
                </c:pt>
                <c:pt idx="31">
                  <c:v>ISL</c:v>
                </c:pt>
                <c:pt idx="32">
                  <c:v>PRT</c:v>
                </c:pt>
                <c:pt idx="33">
                  <c:v>CHL</c:v>
                </c:pt>
                <c:pt idx="34">
                  <c:v>CAN</c:v>
                </c:pt>
                <c:pt idx="35">
                  <c:v>MEX</c:v>
                </c:pt>
              </c:strCache>
            </c:strRef>
          </c:cat>
          <c:val>
            <c:numRef>
              <c:f>List1!$B$2:$B$37</c:f>
              <c:numCache>
                <c:formatCode>General</c:formatCode>
                <c:ptCount val="36"/>
                <c:pt idx="0">
                  <c:v>273.17099999999999</c:v>
                </c:pt>
                <c:pt idx="1">
                  <c:v>218.40099999999998</c:v>
                </c:pt>
                <c:pt idx="2">
                  <c:v>221.09</c:v>
                </c:pt>
                <c:pt idx="3">
                  <c:v>180.91900000000001</c:v>
                </c:pt>
                <c:pt idx="4">
                  <c:v>253.011</c:v>
                </c:pt>
                <c:pt idx="5">
                  <c:v>189.90200000000002</c:v>
                </c:pt>
                <c:pt idx="6">
                  <c:v>227.40799999999999</c:v>
                </c:pt>
                <c:pt idx="7">
                  <c:v>175.697</c:v>
                </c:pt>
                <c:pt idx="8">
                  <c:v>182.34200000000001</c:v>
                </c:pt>
                <c:pt idx="9">
                  <c:v>164.364</c:v>
                </c:pt>
                <c:pt idx="10">
                  <c:v>152.76</c:v>
                </c:pt>
                <c:pt idx="11">
                  <c:v>181.505</c:v>
                </c:pt>
                <c:pt idx="12">
                  <c:v>101.949</c:v>
                </c:pt>
                <c:pt idx="13">
                  <c:v>142.947</c:v>
                </c:pt>
                <c:pt idx="14">
                  <c:v>196.81299999999999</c:v>
                </c:pt>
                <c:pt idx="15">
                  <c:v>163.244</c:v>
                </c:pt>
                <c:pt idx="16">
                  <c:v>184.453</c:v>
                </c:pt>
                <c:pt idx="17">
                  <c:v>101.42100000000001</c:v>
                </c:pt>
                <c:pt idx="18">
                  <c:v>171.56299999999999</c:v>
                </c:pt>
                <c:pt idx="19">
                  <c:v>157.80022857142859</c:v>
                </c:pt>
                <c:pt idx="20">
                  <c:v>158.69499999999999</c:v>
                </c:pt>
                <c:pt idx="21">
                  <c:v>159.66800000000001</c:v>
                </c:pt>
                <c:pt idx="22">
                  <c:v>179.08700000000002</c:v>
                </c:pt>
                <c:pt idx="23">
                  <c:v>132.71200000000002</c:v>
                </c:pt>
                <c:pt idx="24">
                  <c:v>141.352</c:v>
                </c:pt>
                <c:pt idx="25">
                  <c:v>135.95699999999999</c:v>
                </c:pt>
                <c:pt idx="26">
                  <c:v>130.721</c:v>
                </c:pt>
                <c:pt idx="27">
                  <c:v>110.48</c:v>
                </c:pt>
                <c:pt idx="28">
                  <c:v>104.14100000000001</c:v>
                </c:pt>
                <c:pt idx="29">
                  <c:v>154.875</c:v>
                </c:pt>
                <c:pt idx="30">
                  <c:v>116.765</c:v>
                </c:pt>
                <c:pt idx="31">
                  <c:v>171.92400000000001</c:v>
                </c:pt>
                <c:pt idx="32">
                  <c:v>113.29899999999999</c:v>
                </c:pt>
                <c:pt idx="33">
                  <c:v>100.694</c:v>
                </c:pt>
                <c:pt idx="34">
                  <c:v>87.312999999999988</c:v>
                </c:pt>
                <c:pt idx="35">
                  <c:v>42.365000000000002</c:v>
                </c:pt>
              </c:numCache>
            </c:numRef>
          </c:val>
          <c:extLst>
            <c:ext xmlns:c16="http://schemas.microsoft.com/office/drawing/2014/chart" uri="{C3380CC4-5D6E-409C-BE32-E72D297353CC}">
              <c16:uniqueId val="{0000000C-E663-463C-BAB1-02686506E159}"/>
            </c:ext>
          </c:extLst>
        </c:ser>
        <c:ser>
          <c:idx val="1"/>
          <c:order val="1"/>
          <c:tx>
            <c:strRef>
              <c:f>List1!$C$1</c:f>
              <c:strCache>
                <c:ptCount val="1"/>
                <c:pt idx="0">
                  <c:v>2015</c:v>
                </c:pt>
              </c:strCache>
            </c:strRef>
          </c:tx>
          <c:spPr>
            <a:solidFill>
              <a:srgbClr val="037BC1"/>
            </a:solidFill>
            <a:ln>
              <a:noFill/>
            </a:ln>
            <a:effectLst/>
          </c:spPr>
          <c:invertIfNegative val="0"/>
          <c:dPt>
            <c:idx val="2"/>
            <c:invertIfNegative val="0"/>
            <c:bubble3D val="0"/>
            <c:spPr>
              <a:solidFill>
                <a:srgbClr val="7F0506"/>
              </a:solidFill>
              <a:ln>
                <a:noFill/>
              </a:ln>
              <a:effectLst/>
            </c:spPr>
            <c:extLst>
              <c:ext xmlns:c16="http://schemas.microsoft.com/office/drawing/2014/chart" uri="{C3380CC4-5D6E-409C-BE32-E72D297353CC}">
                <c16:uniqueId val="{00000004-87D3-4B6E-A456-625881F9BC3C}"/>
              </c:ext>
            </c:extLst>
          </c:dPt>
          <c:dPt>
            <c:idx val="19"/>
            <c:invertIfNegative val="0"/>
            <c:bubble3D val="0"/>
            <c:spPr>
              <a:solidFill>
                <a:srgbClr val="00B050"/>
              </a:solidFill>
              <a:ln>
                <a:noFill/>
              </a:ln>
              <a:effectLst/>
            </c:spPr>
            <c:extLst>
              <c:ext xmlns:c16="http://schemas.microsoft.com/office/drawing/2014/chart" uri="{C3380CC4-5D6E-409C-BE32-E72D297353CC}">
                <c16:uniqueId val="{00000002-87D3-4B6E-A456-625881F9BC3C}"/>
              </c:ext>
            </c:extLst>
          </c:dPt>
          <c:cat>
            <c:strRef>
              <c:f>List1!$A$2:$A$37</c:f>
              <c:strCache>
                <c:ptCount val="36"/>
                <c:pt idx="0">
                  <c:v>AUT</c:v>
                </c:pt>
                <c:pt idx="1">
                  <c:v>DEU</c:v>
                </c:pt>
                <c:pt idx="2">
                  <c:v>CZE</c:v>
                </c:pt>
                <c:pt idx="3">
                  <c:v>SVK</c:v>
                </c:pt>
                <c:pt idx="4">
                  <c:v>HUN</c:v>
                </c:pt>
                <c:pt idx="5">
                  <c:v>GRC</c:v>
                </c:pt>
                <c:pt idx="6">
                  <c:v>LVA</c:v>
                </c:pt>
                <c:pt idx="7">
                  <c:v>SVN</c:v>
                </c:pt>
                <c:pt idx="8">
                  <c:v>FRA</c:v>
                </c:pt>
                <c:pt idx="9">
                  <c:v>AUS</c:v>
                </c:pt>
                <c:pt idx="10">
                  <c:v>CHE</c:v>
                </c:pt>
                <c:pt idx="11">
                  <c:v>EST</c:v>
                </c:pt>
                <c:pt idx="12">
                  <c:v>TUR</c:v>
                </c:pt>
                <c:pt idx="13">
                  <c:v>POL</c:v>
                </c:pt>
                <c:pt idx="14">
                  <c:v>FIN</c:v>
                </c:pt>
                <c:pt idx="15">
                  <c:v>BEL</c:v>
                </c:pt>
                <c:pt idx="16">
                  <c:v>NOR</c:v>
                </c:pt>
                <c:pt idx="17">
                  <c:v>KOR</c:v>
                </c:pt>
                <c:pt idx="18">
                  <c:v>ISR</c:v>
                </c:pt>
                <c:pt idx="19">
                  <c:v>OECD</c:v>
                </c:pt>
                <c:pt idx="20">
                  <c:v>SWE</c:v>
                </c:pt>
                <c:pt idx="21">
                  <c:v>DNK</c:v>
                </c:pt>
                <c:pt idx="22">
                  <c:v>LUX</c:v>
                </c:pt>
                <c:pt idx="23">
                  <c:v>NZL</c:v>
                </c:pt>
                <c:pt idx="24">
                  <c:v>IRL</c:v>
                </c:pt>
                <c:pt idx="25">
                  <c:v>GBR</c:v>
                </c:pt>
                <c:pt idx="26">
                  <c:v>USA</c:v>
                </c:pt>
                <c:pt idx="27">
                  <c:v>JPN</c:v>
                </c:pt>
                <c:pt idx="28">
                  <c:v>NLD</c:v>
                </c:pt>
                <c:pt idx="29">
                  <c:v>ITA</c:v>
                </c:pt>
                <c:pt idx="30">
                  <c:v>ESP</c:v>
                </c:pt>
                <c:pt idx="31">
                  <c:v>ISL</c:v>
                </c:pt>
                <c:pt idx="32">
                  <c:v>PRT</c:v>
                </c:pt>
                <c:pt idx="33">
                  <c:v>CHL</c:v>
                </c:pt>
                <c:pt idx="34">
                  <c:v>CAN</c:v>
                </c:pt>
                <c:pt idx="35">
                  <c:v>MEX</c:v>
                </c:pt>
              </c:strCache>
            </c:strRef>
          </c:cat>
          <c:val>
            <c:numRef>
              <c:f>List1!$C$2:$C$37</c:f>
              <c:numCache>
                <c:formatCode>General</c:formatCode>
                <c:ptCount val="36"/>
                <c:pt idx="0">
                  <c:v>255.81099999999998</c:v>
                </c:pt>
                <c:pt idx="1">
                  <c:v>255.34299999999999</c:v>
                </c:pt>
                <c:pt idx="2">
                  <c:v>206.38200000000001</c:v>
                </c:pt>
                <c:pt idx="3">
                  <c:v>200.52900000000002</c:v>
                </c:pt>
                <c:pt idx="4">
                  <c:v>200.08</c:v>
                </c:pt>
                <c:pt idx="5">
                  <c:v>196.45599999999999</c:v>
                </c:pt>
                <c:pt idx="6">
                  <c:v>187.03900000000002</c:v>
                </c:pt>
                <c:pt idx="7">
                  <c:v>184.56799999999998</c:v>
                </c:pt>
                <c:pt idx="8">
                  <c:v>183.59700000000001</c:v>
                </c:pt>
                <c:pt idx="9">
                  <c:v>174.78799999999998</c:v>
                </c:pt>
                <c:pt idx="10">
                  <c:v>171.46900000000002</c:v>
                </c:pt>
                <c:pt idx="11">
                  <c:v>171.46400000000003</c:v>
                </c:pt>
                <c:pt idx="12">
                  <c:v>171.148</c:v>
                </c:pt>
                <c:pt idx="13">
                  <c:v>169.577</c:v>
                </c:pt>
                <c:pt idx="14">
                  <c:v>166.24200000000002</c:v>
                </c:pt>
                <c:pt idx="15">
                  <c:v>165.81700000000001</c:v>
                </c:pt>
                <c:pt idx="16">
                  <c:v>164.37299999999999</c:v>
                </c:pt>
                <c:pt idx="17">
                  <c:v>164.136</c:v>
                </c:pt>
                <c:pt idx="18">
                  <c:v>158.90299999999999</c:v>
                </c:pt>
                <c:pt idx="19">
                  <c:v>156.06208571428573</c:v>
                </c:pt>
                <c:pt idx="20">
                  <c:v>153.12</c:v>
                </c:pt>
                <c:pt idx="21">
                  <c:v>147.75200000000001</c:v>
                </c:pt>
                <c:pt idx="22">
                  <c:v>145.66800000000001</c:v>
                </c:pt>
                <c:pt idx="23">
                  <c:v>143.834</c:v>
                </c:pt>
                <c:pt idx="24">
                  <c:v>140.636</c:v>
                </c:pt>
                <c:pt idx="25">
                  <c:v>131.899</c:v>
                </c:pt>
                <c:pt idx="26">
                  <c:v>125.48399999999999</c:v>
                </c:pt>
                <c:pt idx="27">
                  <c:v>124.124</c:v>
                </c:pt>
                <c:pt idx="28">
                  <c:v>118.62799999999999</c:v>
                </c:pt>
                <c:pt idx="29">
                  <c:v>118.56200000000001</c:v>
                </c:pt>
                <c:pt idx="30">
                  <c:v>114.354</c:v>
                </c:pt>
                <c:pt idx="31">
                  <c:v>113.85299999999999</c:v>
                </c:pt>
                <c:pt idx="32">
                  <c:v>109.17399999999999</c:v>
                </c:pt>
                <c:pt idx="33">
                  <c:v>93.167000000000002</c:v>
                </c:pt>
                <c:pt idx="34">
                  <c:v>84.316000000000003</c:v>
                </c:pt>
                <c:pt idx="35">
                  <c:v>49.88</c:v>
                </c:pt>
              </c:numCache>
            </c:numRef>
          </c:val>
          <c:extLst>
            <c:ext xmlns:c16="http://schemas.microsoft.com/office/drawing/2014/chart" uri="{C3380CC4-5D6E-409C-BE32-E72D297353CC}">
              <c16:uniqueId val="{00000000-87D3-4B6E-A456-625881F9BC3C}"/>
            </c:ext>
          </c:extLst>
        </c:ser>
        <c:dLbls>
          <c:showLegendKey val="0"/>
          <c:showVal val="0"/>
          <c:showCatName val="0"/>
          <c:showSerName val="0"/>
          <c:showPercent val="0"/>
          <c:showBubbleSize val="0"/>
        </c:dLbls>
        <c:gapWidth val="50"/>
        <c:axId val="867768904"/>
        <c:axId val="867774000"/>
      </c:barChart>
      <c:catAx>
        <c:axId val="867768904"/>
        <c:scaling>
          <c:orientation val="minMax"/>
        </c:scaling>
        <c:delete val="0"/>
        <c:axPos val="b"/>
        <c:title>
          <c:tx>
            <c:rich>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Země</a:t>
                </a:r>
              </a:p>
            </c:rich>
          </c:tx>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867774000"/>
        <c:crosses val="autoZero"/>
        <c:auto val="1"/>
        <c:lblAlgn val="ctr"/>
        <c:lblOffset val="100"/>
        <c:tickLblSkip val="1"/>
        <c:noMultiLvlLbl val="0"/>
      </c:catAx>
      <c:valAx>
        <c:axId val="86777400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Počet na 1 000 obyvatel</a:t>
                </a:r>
              </a:p>
            </c:rich>
          </c:tx>
          <c:layout>
            <c:manualLayout>
              <c:xMode val="edge"/>
              <c:yMode val="edge"/>
              <c:x val="6.6145833333333334E-3"/>
              <c:y val="6.1030555555555553E-2"/>
            </c:manualLayout>
          </c:layout>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867768904"/>
        <c:crosses val="autoZero"/>
        <c:crossBetween val="between"/>
      </c:valAx>
      <c:spPr>
        <a:noFill/>
        <a:ln>
          <a:noFill/>
        </a:ln>
        <a:effectLst/>
      </c:spPr>
    </c:plotArea>
    <c:legend>
      <c:legendPos val="b"/>
      <c:layout>
        <c:manualLayout>
          <c:xMode val="edge"/>
          <c:yMode val="edge"/>
          <c:x val="0.83399809027777783"/>
          <c:y val="0.87241500000000005"/>
          <c:w val="0.16544114583333333"/>
          <c:h val="0.127585"/>
        </c:manualLayout>
      </c:layout>
      <c:overlay val="1"/>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cs-CZ" sz="1400" b="1" dirty="0">
                <a:solidFill>
                  <a:schemeClr val="tx1"/>
                </a:solidFill>
              </a:rPr>
              <a:t>Počet hospitalizací (2016) v přepočtu</a:t>
            </a:r>
            <a:r>
              <a:rPr lang="cs-CZ" sz="1400" b="1" baseline="0" dirty="0">
                <a:solidFill>
                  <a:schemeClr val="tx1"/>
                </a:solidFill>
              </a:rPr>
              <a:t> na 100 tisíc obyvatel </a:t>
            </a:r>
            <a:endParaRPr lang="en-US" sz="1400" b="1" dirty="0">
              <a:solidFill>
                <a:schemeClr val="tx1"/>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cs-CZ"/>
        </a:p>
      </c:txPr>
    </c:title>
    <c:autoTitleDeleted val="0"/>
    <c:plotArea>
      <c:layout/>
      <c:barChart>
        <c:barDir val="col"/>
        <c:grouping val="stacked"/>
        <c:varyColors val="0"/>
        <c:ser>
          <c:idx val="0"/>
          <c:order val="0"/>
          <c:tx>
            <c:strRef>
              <c:f>List1!$B$1</c:f>
              <c:strCache>
                <c:ptCount val="1"/>
                <c:pt idx="0">
                  <c:v>Řada 1</c:v>
                </c:pt>
              </c:strCache>
            </c:strRef>
          </c:tx>
          <c:spPr>
            <a:solidFill>
              <a:schemeClr val="accent2"/>
            </a:solidFill>
            <a:ln>
              <a:noFill/>
            </a:ln>
            <a:effectLst/>
          </c:spPr>
          <c:invertIfNegative val="0"/>
          <c:dPt>
            <c:idx val="5"/>
            <c:invertIfNegative val="0"/>
            <c:bubble3D val="0"/>
            <c:spPr>
              <a:solidFill>
                <a:schemeClr val="accent3"/>
              </a:solidFill>
              <a:ln>
                <a:noFill/>
              </a:ln>
              <a:effectLst/>
            </c:spPr>
            <c:extLst>
              <c:ext xmlns:c16="http://schemas.microsoft.com/office/drawing/2014/chart" uri="{C3380CC4-5D6E-409C-BE32-E72D297353CC}">
                <c16:uniqueId val="{00000001-2E79-411F-9BD3-11507461A2D7}"/>
              </c:ext>
            </c:extLst>
          </c:dPt>
          <c:dPt>
            <c:idx val="9"/>
            <c:invertIfNegative val="0"/>
            <c:bubble3D val="0"/>
            <c:spPr>
              <a:solidFill>
                <a:schemeClr val="accent2"/>
              </a:solidFill>
              <a:ln>
                <a:noFill/>
              </a:ln>
              <a:effectLst/>
            </c:spPr>
            <c:extLst>
              <c:ext xmlns:c16="http://schemas.microsoft.com/office/drawing/2014/chart" uri="{C3380CC4-5D6E-409C-BE32-E72D297353CC}">
                <c16:uniqueId val="{00000000-2E79-411F-9BD3-11507461A2D7}"/>
              </c:ext>
            </c:extLst>
          </c:dPt>
          <c:dPt>
            <c:idx val="24"/>
            <c:invertIfNegative val="0"/>
            <c:bubble3D val="0"/>
            <c:spPr>
              <a:solidFill>
                <a:schemeClr val="accent2"/>
              </a:solidFill>
              <a:ln>
                <a:noFill/>
              </a:ln>
              <a:effectLst/>
            </c:spPr>
            <c:extLst>
              <c:ext xmlns:c16="http://schemas.microsoft.com/office/drawing/2014/chart" uri="{C3380CC4-5D6E-409C-BE32-E72D297353CC}">
                <c16:uniqueId val="{00000001-7277-4D5D-9DD1-EA23582A6325}"/>
              </c:ext>
            </c:extLst>
          </c:dPt>
          <c:dLbls>
            <c:numFmt formatCode="#,##0" sourceLinked="0"/>
            <c:spPr>
              <a:noFill/>
              <a:ln>
                <a:noFill/>
              </a:ln>
              <a:effectLst/>
            </c:spPr>
            <c:txPr>
              <a:bodyPr rot="-5400000" spcFirstLastPara="1" vertOverflow="ellipsis"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cs-CZ"/>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List1!$A$2:$A$33</c:f>
              <c:strCache>
                <c:ptCount val="32"/>
                <c:pt idx="0">
                  <c:v>Bulgaria</c:v>
                </c:pt>
                <c:pt idx="1">
                  <c:v>Germany </c:v>
                </c:pt>
                <c:pt idx="2">
                  <c:v>Austria</c:v>
                </c:pt>
                <c:pt idx="3">
                  <c:v>Lithuania</c:v>
                </c:pt>
                <c:pt idx="4">
                  <c:v>Romania</c:v>
                </c:pt>
                <c:pt idx="5">
                  <c:v>Czechia</c:v>
                </c:pt>
                <c:pt idx="6">
                  <c:v>Hungary</c:v>
                </c:pt>
                <c:pt idx="7">
                  <c:v>Slovakia</c:v>
                </c:pt>
                <c:pt idx="8">
                  <c:v>Latvia</c:v>
                </c:pt>
                <c:pt idx="9">
                  <c:v>Slovenia</c:v>
                </c:pt>
                <c:pt idx="10">
                  <c:v>Poland</c:v>
                </c:pt>
                <c:pt idx="11">
                  <c:v>Croatia</c:v>
                </c:pt>
                <c:pt idx="12">
                  <c:v>Switzerland</c:v>
                </c:pt>
                <c:pt idx="13">
                  <c:v>Turkey</c:v>
                </c:pt>
                <c:pt idx="14">
                  <c:v>Estonia</c:v>
                </c:pt>
                <c:pt idx="15">
                  <c:v>Belgium</c:v>
                </c:pt>
                <c:pt idx="16">
                  <c:v>Finland</c:v>
                </c:pt>
                <c:pt idx="17">
                  <c:v>Norway</c:v>
                </c:pt>
                <c:pt idx="18">
                  <c:v>Malta</c:v>
                </c:pt>
                <c:pt idx="19">
                  <c:v>Sweden</c:v>
                </c:pt>
                <c:pt idx="20">
                  <c:v>Serbia</c:v>
                </c:pt>
                <c:pt idx="21">
                  <c:v>Denmark</c:v>
                </c:pt>
                <c:pt idx="22">
                  <c:v>Ireland</c:v>
                </c:pt>
                <c:pt idx="23">
                  <c:v>United Kingdom</c:v>
                </c:pt>
                <c:pt idx="24">
                  <c:v>Luxembourg</c:v>
                </c:pt>
                <c:pt idx="25">
                  <c:v>Montenegro</c:v>
                </c:pt>
                <c:pt idx="26">
                  <c:v>Italy</c:v>
                </c:pt>
                <c:pt idx="27">
                  <c:v>Iceland</c:v>
                </c:pt>
                <c:pt idx="28">
                  <c:v>Spain</c:v>
                </c:pt>
                <c:pt idx="29">
                  <c:v>Portugal</c:v>
                </c:pt>
                <c:pt idx="30">
                  <c:v>Cyprus</c:v>
                </c:pt>
                <c:pt idx="31">
                  <c:v>Liechtenstein</c:v>
                </c:pt>
              </c:strCache>
            </c:strRef>
          </c:cat>
          <c:val>
            <c:numRef>
              <c:f>List1!$B$2:$B$33</c:f>
              <c:numCache>
                <c:formatCode>General</c:formatCode>
                <c:ptCount val="32"/>
                <c:pt idx="0">
                  <c:v>31802.644913113592</c:v>
                </c:pt>
                <c:pt idx="1">
                  <c:v>25632.012000535182</c:v>
                </c:pt>
                <c:pt idx="2">
                  <c:v>25205.55143616139</c:v>
                </c:pt>
                <c:pt idx="3">
                  <c:v>23743.39163117858</c:v>
                </c:pt>
                <c:pt idx="4">
                  <c:v>20716.796432562034</c:v>
                </c:pt>
                <c:pt idx="5">
                  <c:v>19971.01756150497</c:v>
                </c:pt>
                <c:pt idx="6">
                  <c:v>19933.062932703353</c:v>
                </c:pt>
                <c:pt idx="7">
                  <c:v>19716.400602501075</c:v>
                </c:pt>
                <c:pt idx="8">
                  <c:v>19151.322280315631</c:v>
                </c:pt>
                <c:pt idx="9">
                  <c:v>18250.830753741116</c:v>
                </c:pt>
                <c:pt idx="10">
                  <c:v>17922.006299007895</c:v>
                </c:pt>
                <c:pt idx="11">
                  <c:v>17662.767893702126</c:v>
                </c:pt>
                <c:pt idx="12">
                  <c:v>17271.659411726279</c:v>
                </c:pt>
                <c:pt idx="13">
                  <c:v>16672.829052119872</c:v>
                </c:pt>
                <c:pt idx="14">
                  <c:v>16643.141904859633</c:v>
                </c:pt>
                <c:pt idx="15">
                  <c:v>16582.815989144205</c:v>
                </c:pt>
                <c:pt idx="16">
                  <c:v>16531.38109754934</c:v>
                </c:pt>
                <c:pt idx="17">
                  <c:v>16328.038039547635</c:v>
                </c:pt>
                <c:pt idx="18">
                  <c:v>15199.968715850853</c:v>
                </c:pt>
                <c:pt idx="19">
                  <c:v>14621.787180246265</c:v>
                </c:pt>
                <c:pt idx="20">
                  <c:v>14521.583825170392</c:v>
                </c:pt>
                <c:pt idx="21">
                  <c:v>14439.352146520412</c:v>
                </c:pt>
                <c:pt idx="22">
                  <c:v>13537.524065276546</c:v>
                </c:pt>
                <c:pt idx="23">
                  <c:v>13059.774142192689</c:v>
                </c:pt>
                <c:pt idx="24">
                  <c:v>12660.602336003196</c:v>
                </c:pt>
                <c:pt idx="25">
                  <c:v>11861.590939399441</c:v>
                </c:pt>
                <c:pt idx="26">
                  <c:v>11678.147901833398</c:v>
                </c:pt>
                <c:pt idx="27">
                  <c:v>11561.139533440324</c:v>
                </c:pt>
                <c:pt idx="28">
                  <c:v>11486.896585163386</c:v>
                </c:pt>
                <c:pt idx="29">
                  <c:v>10943.663719147242</c:v>
                </c:pt>
                <c:pt idx="30">
                  <c:v>7609.2475216482881</c:v>
                </c:pt>
                <c:pt idx="31">
                  <c:v>5778.8944723618088</c:v>
                </c:pt>
              </c:numCache>
            </c:numRef>
          </c:val>
          <c:extLst>
            <c:ext xmlns:c16="http://schemas.microsoft.com/office/drawing/2014/chart" uri="{C3380CC4-5D6E-409C-BE32-E72D297353CC}">
              <c16:uniqueId val="{00000000-7277-4D5D-9DD1-EA23582A6325}"/>
            </c:ext>
          </c:extLst>
        </c:ser>
        <c:dLbls>
          <c:dLblPos val="ctr"/>
          <c:showLegendKey val="0"/>
          <c:showVal val="1"/>
          <c:showCatName val="0"/>
          <c:showSerName val="0"/>
          <c:showPercent val="0"/>
          <c:showBubbleSize val="0"/>
        </c:dLbls>
        <c:gapWidth val="50"/>
        <c:overlap val="100"/>
        <c:axId val="735466704"/>
        <c:axId val="735467488"/>
      </c:barChart>
      <c:catAx>
        <c:axId val="735466704"/>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200" b="0" i="0" u="none" strike="noStrike" kern="1200" baseline="0">
                <a:solidFill>
                  <a:schemeClr val="tx1"/>
                </a:solidFill>
                <a:latin typeface="+mn-lt"/>
                <a:ea typeface="+mn-ea"/>
                <a:cs typeface="+mn-cs"/>
              </a:defRPr>
            </a:pPr>
            <a:endParaRPr lang="cs-CZ"/>
          </a:p>
        </c:txPr>
        <c:crossAx val="735467488"/>
        <c:crosses val="autoZero"/>
        <c:auto val="1"/>
        <c:lblAlgn val="ctr"/>
        <c:lblOffset val="100"/>
        <c:noMultiLvlLbl val="0"/>
      </c:catAx>
      <c:valAx>
        <c:axId val="735467488"/>
        <c:scaling>
          <c:orientation val="minMax"/>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3546670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420537315644788"/>
          <c:y val="0.14042501891216616"/>
          <c:w val="0.51657920745573271"/>
          <c:h val="0.82154124498910663"/>
        </c:manualLayout>
      </c:layout>
      <c:barChart>
        <c:barDir val="bar"/>
        <c:grouping val="clustered"/>
        <c:varyColors val="0"/>
        <c:ser>
          <c:idx val="0"/>
          <c:order val="0"/>
          <c:tx>
            <c:strRef>
              <c:f>List1!$B$1</c:f>
              <c:strCache>
                <c:ptCount val="1"/>
                <c:pt idx="0">
                  <c:v>2018</c:v>
                </c:pt>
              </c:strCache>
            </c:strRef>
          </c:tx>
          <c:spPr>
            <a:solidFill>
              <a:srgbClr val="9966FF"/>
            </a:solidFill>
            <a:ln w="3175">
              <a:solidFill>
                <a:schemeClr val="bg1">
                  <a:lumMod val="75000"/>
                </a:schemeClr>
              </a:solid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Hlavní město Praha</c:v>
                </c:pt>
                <c:pt idx="1">
                  <c:v>Jihomoravský kraj</c:v>
                </c:pt>
                <c:pt idx="2">
                  <c:v>Královéhradecký kraj</c:v>
                </c:pt>
                <c:pt idx="3">
                  <c:v>Plzeňský kraj</c:v>
                </c:pt>
                <c:pt idx="4">
                  <c:v>Ústecký kraj</c:v>
                </c:pt>
                <c:pt idx="5">
                  <c:v>Česká republika</c:v>
                </c:pt>
                <c:pt idx="6">
                  <c:v>Olomoucký kraj</c:v>
                </c:pt>
                <c:pt idx="7">
                  <c:v>Moravskoslezský kraj</c:v>
                </c:pt>
                <c:pt idx="8">
                  <c:v>Kraj Vysočina</c:v>
                </c:pt>
                <c:pt idx="9">
                  <c:v>Jihočeský kraj</c:v>
                </c:pt>
                <c:pt idx="10">
                  <c:v>Liberecký kraj</c:v>
                </c:pt>
                <c:pt idx="11">
                  <c:v>Karlovarský kraj</c:v>
                </c:pt>
                <c:pt idx="12">
                  <c:v>Pardubický kraj</c:v>
                </c:pt>
                <c:pt idx="13">
                  <c:v>Zlínský kraj</c:v>
                </c:pt>
                <c:pt idx="14">
                  <c:v>Středočeský kraj</c:v>
                </c:pt>
              </c:strCache>
            </c:strRef>
          </c:cat>
          <c:val>
            <c:numRef>
              <c:f>List1!$B$2:$B$16</c:f>
              <c:numCache>
                <c:formatCode>0.0</c:formatCode>
                <c:ptCount val="15"/>
                <c:pt idx="0">
                  <c:v>6.2653213432041994</c:v>
                </c:pt>
                <c:pt idx="1">
                  <c:v>5.1335938440657198</c:v>
                </c:pt>
                <c:pt idx="2">
                  <c:v>5.0669575206752588</c:v>
                </c:pt>
                <c:pt idx="3">
                  <c:v>4.6631300968748297</c:v>
                </c:pt>
                <c:pt idx="4">
                  <c:v>4.5992331768578785</c:v>
                </c:pt>
                <c:pt idx="5">
                  <c:v>4.471633270108371</c:v>
                </c:pt>
                <c:pt idx="6">
                  <c:v>4.4822701314799271</c:v>
                </c:pt>
                <c:pt idx="7">
                  <c:v>4.3837815871200734</c:v>
                </c:pt>
                <c:pt idx="8">
                  <c:v>4.3650372883752153</c:v>
                </c:pt>
                <c:pt idx="9">
                  <c:v>4.3059615375630935</c:v>
                </c:pt>
                <c:pt idx="10">
                  <c:v>4.283879951893951</c:v>
                </c:pt>
                <c:pt idx="11">
                  <c:v>3.7843144701861</c:v>
                </c:pt>
                <c:pt idx="12">
                  <c:v>3.7784730817426362</c:v>
                </c:pt>
                <c:pt idx="13">
                  <c:v>3.6660199237975646</c:v>
                </c:pt>
                <c:pt idx="14">
                  <c:v>2.9612979175247474</c:v>
                </c:pt>
              </c:numCache>
            </c:numRef>
          </c:val>
          <c:extLst>
            <c:ext xmlns:c16="http://schemas.microsoft.com/office/drawing/2014/chart" uri="{C3380CC4-5D6E-409C-BE32-E72D297353CC}">
              <c16:uniqueId val="{00000000-6401-4E35-9C69-8099DC949C2B}"/>
            </c:ext>
          </c:extLst>
        </c:ser>
        <c:ser>
          <c:idx val="1"/>
          <c:order val="1"/>
          <c:tx>
            <c:strRef>
              <c:f>List1!$C$1</c:f>
              <c:strCache>
                <c:ptCount val="1"/>
                <c:pt idx="0">
                  <c:v>2017</c:v>
                </c:pt>
              </c:strCache>
            </c:strRef>
          </c:tx>
          <c:spPr>
            <a:solidFill>
              <a:srgbClr val="CC66FF"/>
            </a:solidFill>
            <a:ln w="3175">
              <a:solidFill>
                <a:schemeClr val="bg1">
                  <a:lumMod val="75000"/>
                </a:schemeClr>
              </a:solidFill>
            </a:ln>
            <a:effectLst/>
          </c:spPr>
          <c:invertIfNegative val="0"/>
          <c:cat>
            <c:strRef>
              <c:f>List1!$A$2:$A$16</c:f>
              <c:strCache>
                <c:ptCount val="15"/>
                <c:pt idx="0">
                  <c:v>Hlavní město Praha</c:v>
                </c:pt>
                <c:pt idx="1">
                  <c:v>Jihomoravský kraj</c:v>
                </c:pt>
                <c:pt idx="2">
                  <c:v>Královéhradecký kraj</c:v>
                </c:pt>
                <c:pt idx="3">
                  <c:v>Plzeňský kraj</c:v>
                </c:pt>
                <c:pt idx="4">
                  <c:v>Ústecký kraj</c:v>
                </c:pt>
                <c:pt idx="5">
                  <c:v>Česká republika</c:v>
                </c:pt>
                <c:pt idx="6">
                  <c:v>Olomoucký kraj</c:v>
                </c:pt>
                <c:pt idx="7">
                  <c:v>Moravskoslezský kraj</c:v>
                </c:pt>
                <c:pt idx="8">
                  <c:v>Kraj Vysočina</c:v>
                </c:pt>
                <c:pt idx="9">
                  <c:v>Jihočeský kraj</c:v>
                </c:pt>
                <c:pt idx="10">
                  <c:v>Liberecký kraj</c:v>
                </c:pt>
                <c:pt idx="11">
                  <c:v>Karlovarský kraj</c:v>
                </c:pt>
                <c:pt idx="12">
                  <c:v>Pardubický kraj</c:v>
                </c:pt>
                <c:pt idx="13">
                  <c:v>Zlínský kraj</c:v>
                </c:pt>
                <c:pt idx="14">
                  <c:v>Středočeský kraj</c:v>
                </c:pt>
              </c:strCache>
            </c:strRef>
          </c:cat>
          <c:val>
            <c:numRef>
              <c:f>List1!$C$2:$C$16</c:f>
              <c:numCache>
                <c:formatCode>0.000</c:formatCode>
                <c:ptCount val="15"/>
                <c:pt idx="0">
                  <c:v>6.368174208000605</c:v>
                </c:pt>
                <c:pt idx="1">
                  <c:v>5.1521545951339993</c:v>
                </c:pt>
                <c:pt idx="2">
                  <c:v>5.0649180899268034</c:v>
                </c:pt>
                <c:pt idx="3">
                  <c:v>4.6682826106472755</c:v>
                </c:pt>
                <c:pt idx="4">
                  <c:v>4.610585221521263</c:v>
                </c:pt>
                <c:pt idx="5">
                  <c:v>4.5077560600918396</c:v>
                </c:pt>
                <c:pt idx="6">
                  <c:v>4.4966855305283442</c:v>
                </c:pt>
                <c:pt idx="7">
                  <c:v>4.3771052136830715</c:v>
                </c:pt>
                <c:pt idx="8">
                  <c:v>4.3702719280310767</c:v>
                </c:pt>
                <c:pt idx="9">
                  <c:v>4.3258550017209529</c:v>
                </c:pt>
                <c:pt idx="10">
                  <c:v>4.2954274335841651</c:v>
                </c:pt>
                <c:pt idx="11">
                  <c:v>3.8803671658122445</c:v>
                </c:pt>
                <c:pt idx="12">
                  <c:v>3.8009214237795401</c:v>
                </c:pt>
                <c:pt idx="13">
                  <c:v>3.7012961397093496</c:v>
                </c:pt>
                <c:pt idx="14">
                  <c:v>2.8935236787430756</c:v>
                </c:pt>
              </c:numCache>
            </c:numRef>
          </c:val>
          <c:extLst>
            <c:ext xmlns:c16="http://schemas.microsoft.com/office/drawing/2014/chart" uri="{C3380CC4-5D6E-409C-BE32-E72D297353CC}">
              <c16:uniqueId val="{00000001-6401-4E35-9C69-8099DC949C2B}"/>
            </c:ext>
          </c:extLst>
        </c:ser>
        <c:ser>
          <c:idx val="2"/>
          <c:order val="2"/>
          <c:tx>
            <c:strRef>
              <c:f>List1!$D$1</c:f>
              <c:strCache>
                <c:ptCount val="1"/>
                <c:pt idx="0">
                  <c:v>2016</c:v>
                </c:pt>
              </c:strCache>
            </c:strRef>
          </c:tx>
          <c:spPr>
            <a:solidFill>
              <a:srgbClr val="CCCCFF"/>
            </a:solidFill>
            <a:ln w="3175">
              <a:solidFill>
                <a:schemeClr val="bg1">
                  <a:lumMod val="75000"/>
                </a:schemeClr>
              </a:solidFill>
            </a:ln>
            <a:effectLst/>
          </c:spPr>
          <c:invertIfNegative val="0"/>
          <c:cat>
            <c:strRef>
              <c:f>List1!$A$2:$A$16</c:f>
              <c:strCache>
                <c:ptCount val="15"/>
                <c:pt idx="0">
                  <c:v>Hlavní město Praha</c:v>
                </c:pt>
                <c:pt idx="1">
                  <c:v>Jihomoravský kraj</c:v>
                </c:pt>
                <c:pt idx="2">
                  <c:v>Královéhradecký kraj</c:v>
                </c:pt>
                <c:pt idx="3">
                  <c:v>Plzeňský kraj</c:v>
                </c:pt>
                <c:pt idx="4">
                  <c:v>Ústecký kraj</c:v>
                </c:pt>
                <c:pt idx="5">
                  <c:v>Česká republika</c:v>
                </c:pt>
                <c:pt idx="6">
                  <c:v>Olomoucký kraj</c:v>
                </c:pt>
                <c:pt idx="7">
                  <c:v>Moravskoslezský kraj</c:v>
                </c:pt>
                <c:pt idx="8">
                  <c:v>Kraj Vysočina</c:v>
                </c:pt>
                <c:pt idx="9">
                  <c:v>Jihočeský kraj</c:v>
                </c:pt>
                <c:pt idx="10">
                  <c:v>Liberecký kraj</c:v>
                </c:pt>
                <c:pt idx="11">
                  <c:v>Karlovarský kraj</c:v>
                </c:pt>
                <c:pt idx="12">
                  <c:v>Pardubický kraj</c:v>
                </c:pt>
                <c:pt idx="13">
                  <c:v>Zlínský kraj</c:v>
                </c:pt>
                <c:pt idx="14">
                  <c:v>Středočeský kraj</c:v>
                </c:pt>
              </c:strCache>
            </c:strRef>
          </c:cat>
          <c:val>
            <c:numRef>
              <c:f>List1!$D$2:$D$16</c:f>
              <c:numCache>
                <c:formatCode>0.000</c:formatCode>
                <c:ptCount val="15"/>
                <c:pt idx="0">
                  <c:v>6.2966908980052407</c:v>
                </c:pt>
                <c:pt idx="1">
                  <c:v>5.1810918186668804</c:v>
                </c:pt>
                <c:pt idx="2">
                  <c:v>5.0764092115599846</c:v>
                </c:pt>
                <c:pt idx="3">
                  <c:v>4.8715631589334558</c:v>
                </c:pt>
                <c:pt idx="4">
                  <c:v>4.5956463577769648</c:v>
                </c:pt>
                <c:pt idx="5">
                  <c:v>4.5271854500077708</c:v>
                </c:pt>
                <c:pt idx="6">
                  <c:v>4.4994251523070368</c:v>
                </c:pt>
                <c:pt idx="7">
                  <c:v>4.4253229841915136</c:v>
                </c:pt>
                <c:pt idx="8">
                  <c:v>4.3677470163220979</c:v>
                </c:pt>
                <c:pt idx="9">
                  <c:v>4.3317713890024683</c:v>
                </c:pt>
                <c:pt idx="10">
                  <c:v>4.3482310605458219</c:v>
                </c:pt>
                <c:pt idx="11">
                  <c:v>3.9486474032766417</c:v>
                </c:pt>
                <c:pt idx="12">
                  <c:v>3.8059986100167857</c:v>
                </c:pt>
                <c:pt idx="13">
                  <c:v>3.6942249916546084</c:v>
                </c:pt>
                <c:pt idx="14">
                  <c:v>2.9349356346788822</c:v>
                </c:pt>
              </c:numCache>
            </c:numRef>
          </c:val>
          <c:extLst>
            <c:ext xmlns:c16="http://schemas.microsoft.com/office/drawing/2014/chart" uri="{C3380CC4-5D6E-409C-BE32-E72D297353CC}">
              <c16:uniqueId val="{00000002-6401-4E35-9C69-8099DC949C2B}"/>
            </c:ext>
          </c:extLst>
        </c:ser>
        <c:ser>
          <c:idx val="3"/>
          <c:order val="3"/>
          <c:tx>
            <c:strRef>
              <c:f>List1!$E$1</c:f>
              <c:strCache>
                <c:ptCount val="1"/>
                <c:pt idx="0">
                  <c:v>2015</c:v>
                </c:pt>
              </c:strCache>
            </c:strRef>
          </c:tx>
          <c:spPr>
            <a:solidFill>
              <a:schemeClr val="accent4">
                <a:lumMod val="20000"/>
                <a:lumOff val="80000"/>
              </a:schemeClr>
            </a:solidFill>
            <a:ln>
              <a:noFill/>
            </a:ln>
            <a:effectLst/>
          </c:spPr>
          <c:invertIfNegative val="0"/>
          <c:cat>
            <c:strRef>
              <c:f>List1!$A$2:$A$16</c:f>
              <c:strCache>
                <c:ptCount val="15"/>
                <c:pt idx="0">
                  <c:v>Hlavní město Praha</c:v>
                </c:pt>
                <c:pt idx="1">
                  <c:v>Jihomoravský kraj</c:v>
                </c:pt>
                <c:pt idx="2">
                  <c:v>Královéhradecký kraj</c:v>
                </c:pt>
                <c:pt idx="3">
                  <c:v>Plzeňský kraj</c:v>
                </c:pt>
                <c:pt idx="4">
                  <c:v>Ústecký kraj</c:v>
                </c:pt>
                <c:pt idx="5">
                  <c:v>Česká republika</c:v>
                </c:pt>
                <c:pt idx="6">
                  <c:v>Olomoucký kraj</c:v>
                </c:pt>
                <c:pt idx="7">
                  <c:v>Moravskoslezský kraj</c:v>
                </c:pt>
                <c:pt idx="8">
                  <c:v>Kraj Vysočina</c:v>
                </c:pt>
                <c:pt idx="9">
                  <c:v>Jihočeský kraj</c:v>
                </c:pt>
                <c:pt idx="10">
                  <c:v>Liberecký kraj</c:v>
                </c:pt>
                <c:pt idx="11">
                  <c:v>Karlovarský kraj</c:v>
                </c:pt>
                <c:pt idx="12">
                  <c:v>Pardubický kraj</c:v>
                </c:pt>
                <c:pt idx="13">
                  <c:v>Zlínský kraj</c:v>
                </c:pt>
                <c:pt idx="14">
                  <c:v>Středočeský kraj</c:v>
                </c:pt>
              </c:strCache>
            </c:strRef>
          </c:cat>
          <c:val>
            <c:numRef>
              <c:f>List1!$E$2:$E$16</c:f>
              <c:numCache>
                <c:formatCode>0.000</c:formatCode>
                <c:ptCount val="15"/>
                <c:pt idx="0">
                  <c:v>6.4126377121077311</c:v>
                </c:pt>
                <c:pt idx="1">
                  <c:v>5.1808040982887231</c:v>
                </c:pt>
                <c:pt idx="2">
                  <c:v>5.1118326772724769</c:v>
                </c:pt>
                <c:pt idx="3">
                  <c:v>4.9143164861508053</c:v>
                </c:pt>
                <c:pt idx="4">
                  <c:v>4.589612828083232</c:v>
                </c:pt>
                <c:pt idx="5">
                  <c:v>4.5474024233463872</c:v>
                </c:pt>
                <c:pt idx="6">
                  <c:v>4.4953975317039747</c:v>
                </c:pt>
                <c:pt idx="7">
                  <c:v>4.3984203540296303</c:v>
                </c:pt>
                <c:pt idx="8">
                  <c:v>4.3650038174156567</c:v>
                </c:pt>
                <c:pt idx="9">
                  <c:v>4.3323939418665205</c:v>
                </c:pt>
                <c:pt idx="10">
                  <c:v>4.4608700404415869</c:v>
                </c:pt>
                <c:pt idx="11">
                  <c:v>3.8592189101726597</c:v>
                </c:pt>
                <c:pt idx="12">
                  <c:v>3.808254575813522</c:v>
                </c:pt>
                <c:pt idx="13">
                  <c:v>3.6899738042638184</c:v>
                </c:pt>
                <c:pt idx="14">
                  <c:v>2.9688329329207246</c:v>
                </c:pt>
              </c:numCache>
            </c:numRef>
          </c:val>
          <c:extLst>
            <c:ext xmlns:c16="http://schemas.microsoft.com/office/drawing/2014/chart" uri="{C3380CC4-5D6E-409C-BE32-E72D297353CC}">
              <c16:uniqueId val="{00000003-6401-4E35-9C69-8099DC949C2B}"/>
            </c:ext>
          </c:extLst>
        </c:ser>
        <c:dLbls>
          <c:showLegendKey val="0"/>
          <c:showVal val="0"/>
          <c:showCatName val="0"/>
          <c:showSerName val="0"/>
          <c:showPercent val="0"/>
          <c:showBubbleSize val="0"/>
        </c:dLbls>
        <c:gapWidth val="50"/>
        <c:axId val="933668120"/>
        <c:axId val="933656752"/>
      </c:barChart>
      <c:catAx>
        <c:axId val="93366812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933656752"/>
        <c:crosses val="autoZero"/>
        <c:auto val="1"/>
        <c:lblAlgn val="ctr"/>
        <c:lblOffset val="100"/>
        <c:noMultiLvlLbl val="0"/>
      </c:catAx>
      <c:valAx>
        <c:axId val="933656752"/>
        <c:scaling>
          <c:orientation val="minMax"/>
        </c:scaling>
        <c:delete val="0"/>
        <c:axPos val="t"/>
        <c:title>
          <c:tx>
            <c:rich>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cs-CZ" sz="1400" b="1" dirty="0">
                    <a:solidFill>
                      <a:schemeClr val="tx1"/>
                    </a:solidFill>
                  </a:rPr>
                  <a:t>Počet lůžek na 1 000 obyvatel kraje</a:t>
                </a:r>
              </a:p>
            </c:rich>
          </c:tx>
          <c:layout>
            <c:manualLayout>
              <c:xMode val="edge"/>
              <c:yMode val="edge"/>
              <c:x val="0.45383740129899952"/>
              <c:y val="4.81145600070726E-2"/>
            </c:manualLayout>
          </c:layout>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9336681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2967116485340062"/>
          <c:y val="0.15573558800099849"/>
          <c:w val="0.51657920745573271"/>
          <c:h val="0.82154124498910663"/>
        </c:manualLayout>
      </c:layout>
      <c:barChart>
        <c:barDir val="bar"/>
        <c:grouping val="clustered"/>
        <c:varyColors val="0"/>
        <c:ser>
          <c:idx val="0"/>
          <c:order val="0"/>
          <c:tx>
            <c:strRef>
              <c:f>List1!$B$1</c:f>
              <c:strCache>
                <c:ptCount val="1"/>
                <c:pt idx="0">
                  <c:v>2018</c:v>
                </c:pt>
              </c:strCache>
            </c:strRef>
          </c:tx>
          <c:spPr>
            <a:solidFill>
              <a:srgbClr val="9966FF"/>
            </a:solidFill>
            <a:ln w="3175">
              <a:solidFill>
                <a:schemeClr val="bg1">
                  <a:lumMod val="75000"/>
                </a:schemeClr>
              </a:solidFill>
            </a:ln>
            <a:effectLst/>
          </c:spPr>
          <c:invertIfNegative val="0"/>
          <c:dPt>
            <c:idx val="1"/>
            <c:invertIfNegative val="0"/>
            <c:bubble3D val="0"/>
            <c:spPr>
              <a:solidFill>
                <a:srgbClr val="9966FF"/>
              </a:solidFill>
              <a:ln w="3175">
                <a:solidFill>
                  <a:schemeClr val="bg1">
                    <a:lumMod val="75000"/>
                  </a:schemeClr>
                </a:solidFill>
              </a:ln>
              <a:effectLst/>
            </c:spPr>
            <c:extLst>
              <c:ext xmlns:c16="http://schemas.microsoft.com/office/drawing/2014/chart" uri="{C3380CC4-5D6E-409C-BE32-E72D297353CC}">
                <c16:uniqueId val="{00000001-68CD-405F-9E8C-E372667A5CD9}"/>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List1!$A$2:$A$18</c:f>
              <c:strCache>
                <c:ptCount val="17"/>
                <c:pt idx="0">
                  <c:v>Hlavní město Praha</c:v>
                </c:pt>
                <c:pt idx="1">
                  <c:v>Jihomoravský kraj</c:v>
                </c:pt>
                <c:pt idx="2">
                  <c:v>Královéhradecký kraj</c:v>
                </c:pt>
                <c:pt idx="3">
                  <c:v>Hradec králové</c:v>
                </c:pt>
                <c:pt idx="4">
                  <c:v>HKK bez Hradce králové</c:v>
                </c:pt>
                <c:pt idx="5">
                  <c:v>Ústecký kraj</c:v>
                </c:pt>
                <c:pt idx="6">
                  <c:v>Olomoucký kraj</c:v>
                </c:pt>
                <c:pt idx="7">
                  <c:v>Česká republika</c:v>
                </c:pt>
                <c:pt idx="8">
                  <c:v>Plzeňský kraj</c:v>
                </c:pt>
                <c:pt idx="9">
                  <c:v>Moravskoslezský kraj</c:v>
                </c:pt>
                <c:pt idx="10">
                  <c:v>Kraj Vysočina</c:v>
                </c:pt>
                <c:pt idx="11">
                  <c:v>Jihočeský kraj</c:v>
                </c:pt>
                <c:pt idx="12">
                  <c:v>Liberecký kraj</c:v>
                </c:pt>
                <c:pt idx="13">
                  <c:v>Pardubický kraj</c:v>
                </c:pt>
                <c:pt idx="14">
                  <c:v>Zlínský kraj</c:v>
                </c:pt>
                <c:pt idx="15">
                  <c:v>Karlovarský kraj</c:v>
                </c:pt>
                <c:pt idx="16">
                  <c:v>Středočeský kraj</c:v>
                </c:pt>
              </c:strCache>
            </c:strRef>
          </c:cat>
          <c:val>
            <c:numRef>
              <c:f>List1!$B$2:$B$18</c:f>
              <c:numCache>
                <c:formatCode>#,##0.0</c:formatCode>
                <c:ptCount val="17"/>
                <c:pt idx="0">
                  <c:v>6.2583821048546078</c:v>
                </c:pt>
                <c:pt idx="1">
                  <c:v>5.1589857258495408</c:v>
                </c:pt>
                <c:pt idx="2">
                  <c:v>5.0700215003777087</c:v>
                </c:pt>
                <c:pt idx="3">
                  <c:v>8.256678735688423</c:v>
                </c:pt>
                <c:pt idx="4">
                  <c:v>3.7243274515475844</c:v>
                </c:pt>
                <c:pt idx="5">
                  <c:v>4.5760315874137802</c:v>
                </c:pt>
                <c:pt idx="6">
                  <c:v>4.4866231283999447</c:v>
                </c:pt>
                <c:pt idx="7">
                  <c:v>4.4769503963231303</c:v>
                </c:pt>
                <c:pt idx="8">
                  <c:v>4.3786399268109735</c:v>
                </c:pt>
                <c:pt idx="9">
                  <c:v>4.3700066260028256</c:v>
                </c:pt>
                <c:pt idx="10">
                  <c:v>4.3672240132490145</c:v>
                </c:pt>
                <c:pt idx="11">
                  <c:v>4.3141850091042562</c:v>
                </c:pt>
                <c:pt idx="12">
                  <c:v>4.2911360301443819</c:v>
                </c:pt>
                <c:pt idx="13">
                  <c:v>3.787141825186612</c:v>
                </c:pt>
                <c:pt idx="14">
                  <c:v>3.669834951789452</c:v>
                </c:pt>
                <c:pt idx="15">
                  <c:v>3.5795925969825761</c:v>
                </c:pt>
                <c:pt idx="16">
                  <c:v>2.9941263690321365</c:v>
                </c:pt>
              </c:numCache>
            </c:numRef>
          </c:val>
          <c:extLst>
            <c:ext xmlns:c16="http://schemas.microsoft.com/office/drawing/2014/chart" uri="{C3380CC4-5D6E-409C-BE32-E72D297353CC}">
              <c16:uniqueId val="{00000002-68CD-405F-9E8C-E372667A5CD9}"/>
            </c:ext>
          </c:extLst>
        </c:ser>
        <c:ser>
          <c:idx val="1"/>
          <c:order val="1"/>
          <c:tx>
            <c:strRef>
              <c:f>List1!$C$1</c:f>
              <c:strCache>
                <c:ptCount val="1"/>
                <c:pt idx="0">
                  <c:v>2017</c:v>
                </c:pt>
              </c:strCache>
            </c:strRef>
          </c:tx>
          <c:spPr>
            <a:solidFill>
              <a:srgbClr val="CC66FF"/>
            </a:solidFill>
            <a:ln w="3175">
              <a:solidFill>
                <a:schemeClr val="bg1">
                  <a:lumMod val="75000"/>
                </a:schemeClr>
              </a:solidFill>
            </a:ln>
            <a:effectLst/>
          </c:spPr>
          <c:invertIfNegative val="0"/>
          <c:dPt>
            <c:idx val="1"/>
            <c:invertIfNegative val="0"/>
            <c:bubble3D val="0"/>
            <c:spPr>
              <a:solidFill>
                <a:srgbClr val="CC66FF"/>
              </a:solidFill>
              <a:ln w="3175">
                <a:solidFill>
                  <a:schemeClr val="bg1">
                    <a:lumMod val="75000"/>
                  </a:schemeClr>
                </a:solidFill>
              </a:ln>
              <a:effectLst/>
            </c:spPr>
            <c:extLst>
              <c:ext xmlns:c16="http://schemas.microsoft.com/office/drawing/2014/chart" uri="{C3380CC4-5D6E-409C-BE32-E72D297353CC}">
                <c16:uniqueId val="{00000004-68CD-405F-9E8C-E372667A5CD9}"/>
              </c:ext>
            </c:extLst>
          </c:dPt>
          <c:cat>
            <c:strRef>
              <c:f>List1!$A$2:$A$18</c:f>
              <c:strCache>
                <c:ptCount val="17"/>
                <c:pt idx="0">
                  <c:v>Hlavní město Praha</c:v>
                </c:pt>
                <c:pt idx="1">
                  <c:v>Jihomoravský kraj</c:v>
                </c:pt>
                <c:pt idx="2">
                  <c:v>Královéhradecký kraj</c:v>
                </c:pt>
                <c:pt idx="3">
                  <c:v>Hradec králové</c:v>
                </c:pt>
                <c:pt idx="4">
                  <c:v>HKK bez Hradce králové</c:v>
                </c:pt>
                <c:pt idx="5">
                  <c:v>Ústecký kraj</c:v>
                </c:pt>
                <c:pt idx="6">
                  <c:v>Olomoucký kraj</c:v>
                </c:pt>
                <c:pt idx="7">
                  <c:v>Česká republika</c:v>
                </c:pt>
                <c:pt idx="8">
                  <c:v>Plzeňský kraj</c:v>
                </c:pt>
                <c:pt idx="9">
                  <c:v>Moravskoslezský kraj</c:v>
                </c:pt>
                <c:pt idx="10">
                  <c:v>Kraj Vysočina</c:v>
                </c:pt>
                <c:pt idx="11">
                  <c:v>Jihočeský kraj</c:v>
                </c:pt>
                <c:pt idx="12">
                  <c:v>Liberecký kraj</c:v>
                </c:pt>
                <c:pt idx="13">
                  <c:v>Pardubický kraj</c:v>
                </c:pt>
                <c:pt idx="14">
                  <c:v>Zlínský kraj</c:v>
                </c:pt>
                <c:pt idx="15">
                  <c:v>Karlovarský kraj</c:v>
                </c:pt>
                <c:pt idx="16">
                  <c:v>Středočeský kraj</c:v>
                </c:pt>
              </c:strCache>
            </c:strRef>
          </c:cat>
          <c:val>
            <c:numRef>
              <c:f>List1!$C$2:$C$18</c:f>
              <c:numCache>
                <c:formatCode>#,##0.0</c:formatCode>
                <c:ptCount val="17"/>
                <c:pt idx="0">
                  <c:v>6.368174208000597</c:v>
                </c:pt>
                <c:pt idx="1">
                  <c:v>5.164861323007564</c:v>
                </c:pt>
                <c:pt idx="2">
                  <c:v>5.0685488555826659</c:v>
                </c:pt>
                <c:pt idx="3">
                  <c:v>8.2646651892302234</c:v>
                </c:pt>
                <c:pt idx="4">
                  <c:v>3.7212711160200462</c:v>
                </c:pt>
                <c:pt idx="5">
                  <c:v>4.6105852215212622</c:v>
                </c:pt>
                <c:pt idx="6">
                  <c:v>4.4966855305283415</c:v>
                </c:pt>
                <c:pt idx="7">
                  <c:v>4.5112500786154168</c:v>
                </c:pt>
                <c:pt idx="8">
                  <c:v>4.3661563322215082</c:v>
                </c:pt>
                <c:pt idx="9">
                  <c:v>4.3771052136830715</c:v>
                </c:pt>
                <c:pt idx="10">
                  <c:v>4.3702719280310776</c:v>
                </c:pt>
                <c:pt idx="11">
                  <c:v>4.3258550017209547</c:v>
                </c:pt>
                <c:pt idx="12">
                  <c:v>4.2954274335841642</c:v>
                </c:pt>
                <c:pt idx="13">
                  <c:v>3.8009214237795388</c:v>
                </c:pt>
                <c:pt idx="14">
                  <c:v>3.7012961397093505</c:v>
                </c:pt>
                <c:pt idx="15">
                  <c:v>3.8803671658122427</c:v>
                </c:pt>
                <c:pt idx="16">
                  <c:v>3.0384227843812139</c:v>
                </c:pt>
              </c:numCache>
            </c:numRef>
          </c:val>
          <c:extLst>
            <c:ext xmlns:c16="http://schemas.microsoft.com/office/drawing/2014/chart" uri="{C3380CC4-5D6E-409C-BE32-E72D297353CC}">
              <c16:uniqueId val="{00000005-68CD-405F-9E8C-E372667A5CD9}"/>
            </c:ext>
          </c:extLst>
        </c:ser>
        <c:ser>
          <c:idx val="2"/>
          <c:order val="2"/>
          <c:tx>
            <c:strRef>
              <c:f>List1!$D$1</c:f>
              <c:strCache>
                <c:ptCount val="1"/>
                <c:pt idx="0">
                  <c:v>2016</c:v>
                </c:pt>
              </c:strCache>
            </c:strRef>
          </c:tx>
          <c:spPr>
            <a:solidFill>
              <a:srgbClr val="CCCCFF"/>
            </a:solidFill>
            <a:ln w="3175">
              <a:solidFill>
                <a:schemeClr val="bg1">
                  <a:lumMod val="75000"/>
                </a:schemeClr>
              </a:solidFill>
            </a:ln>
            <a:effectLst/>
          </c:spPr>
          <c:invertIfNegative val="0"/>
          <c:dPt>
            <c:idx val="1"/>
            <c:invertIfNegative val="0"/>
            <c:bubble3D val="0"/>
            <c:spPr>
              <a:solidFill>
                <a:srgbClr val="CCCCFF"/>
              </a:solidFill>
              <a:ln w="3175">
                <a:solidFill>
                  <a:schemeClr val="bg1">
                    <a:lumMod val="75000"/>
                  </a:schemeClr>
                </a:solidFill>
              </a:ln>
              <a:effectLst/>
            </c:spPr>
            <c:extLst>
              <c:ext xmlns:c16="http://schemas.microsoft.com/office/drawing/2014/chart" uri="{C3380CC4-5D6E-409C-BE32-E72D297353CC}">
                <c16:uniqueId val="{00000007-68CD-405F-9E8C-E372667A5CD9}"/>
              </c:ext>
            </c:extLst>
          </c:dPt>
          <c:cat>
            <c:strRef>
              <c:f>List1!$A$2:$A$18</c:f>
              <c:strCache>
                <c:ptCount val="17"/>
                <c:pt idx="0">
                  <c:v>Hlavní město Praha</c:v>
                </c:pt>
                <c:pt idx="1">
                  <c:v>Jihomoravský kraj</c:v>
                </c:pt>
                <c:pt idx="2">
                  <c:v>Královéhradecký kraj</c:v>
                </c:pt>
                <c:pt idx="3">
                  <c:v>Hradec králové</c:v>
                </c:pt>
                <c:pt idx="4">
                  <c:v>HKK bez Hradce králové</c:v>
                </c:pt>
                <c:pt idx="5">
                  <c:v>Ústecký kraj</c:v>
                </c:pt>
                <c:pt idx="6">
                  <c:v>Olomoucký kraj</c:v>
                </c:pt>
                <c:pt idx="7">
                  <c:v>Česká republika</c:v>
                </c:pt>
                <c:pt idx="8">
                  <c:v>Plzeňský kraj</c:v>
                </c:pt>
                <c:pt idx="9">
                  <c:v>Moravskoslezský kraj</c:v>
                </c:pt>
                <c:pt idx="10">
                  <c:v>Kraj Vysočina</c:v>
                </c:pt>
                <c:pt idx="11">
                  <c:v>Jihočeský kraj</c:v>
                </c:pt>
                <c:pt idx="12">
                  <c:v>Liberecký kraj</c:v>
                </c:pt>
                <c:pt idx="13">
                  <c:v>Pardubický kraj</c:v>
                </c:pt>
                <c:pt idx="14">
                  <c:v>Zlínský kraj</c:v>
                </c:pt>
                <c:pt idx="15">
                  <c:v>Karlovarský kraj</c:v>
                </c:pt>
                <c:pt idx="16">
                  <c:v>Středočeský kraj</c:v>
                </c:pt>
              </c:strCache>
            </c:strRef>
          </c:cat>
          <c:val>
            <c:numRef>
              <c:f>List1!$D$2:$D$18</c:f>
              <c:numCache>
                <c:formatCode>#,##0.0</c:formatCode>
                <c:ptCount val="17"/>
                <c:pt idx="0">
                  <c:v>6.2966908980052363</c:v>
                </c:pt>
                <c:pt idx="1">
                  <c:v>5.1938363869318893</c:v>
                </c:pt>
                <c:pt idx="2">
                  <c:v>5.076409211559989</c:v>
                </c:pt>
                <c:pt idx="3">
                  <c:v>8.3107076972107645</c:v>
                </c:pt>
                <c:pt idx="4">
                  <c:v>3.7163607498698501</c:v>
                </c:pt>
                <c:pt idx="5">
                  <c:v>4.5956463577769666</c:v>
                </c:pt>
                <c:pt idx="6">
                  <c:v>4.4994251523070394</c:v>
                </c:pt>
                <c:pt idx="7">
                  <c:v>4.5304981863241913</c:v>
                </c:pt>
                <c:pt idx="8">
                  <c:v>4.4837770368292942</c:v>
                </c:pt>
                <c:pt idx="9">
                  <c:v>4.4253229841915012</c:v>
                </c:pt>
                <c:pt idx="10">
                  <c:v>4.3677470163220979</c:v>
                </c:pt>
                <c:pt idx="11">
                  <c:v>4.3317713890024709</c:v>
                </c:pt>
                <c:pt idx="12">
                  <c:v>4.3482310605458236</c:v>
                </c:pt>
                <c:pt idx="13">
                  <c:v>3.805998610016784</c:v>
                </c:pt>
                <c:pt idx="14">
                  <c:v>3.6942249916546119</c:v>
                </c:pt>
                <c:pt idx="15">
                  <c:v>3.9486474032766372</c:v>
                </c:pt>
                <c:pt idx="16">
                  <c:v>3.1179472101610428</c:v>
                </c:pt>
              </c:numCache>
            </c:numRef>
          </c:val>
          <c:extLst>
            <c:ext xmlns:c16="http://schemas.microsoft.com/office/drawing/2014/chart" uri="{C3380CC4-5D6E-409C-BE32-E72D297353CC}">
              <c16:uniqueId val="{00000008-68CD-405F-9E8C-E372667A5CD9}"/>
            </c:ext>
          </c:extLst>
        </c:ser>
        <c:ser>
          <c:idx val="3"/>
          <c:order val="3"/>
          <c:tx>
            <c:strRef>
              <c:f>List1!$E$1</c:f>
              <c:strCache>
                <c:ptCount val="1"/>
                <c:pt idx="0">
                  <c:v>2015</c:v>
                </c:pt>
              </c:strCache>
            </c:strRef>
          </c:tx>
          <c:spPr>
            <a:solidFill>
              <a:schemeClr val="accent4">
                <a:lumMod val="20000"/>
                <a:lumOff val="80000"/>
              </a:schemeClr>
            </a:solidFill>
            <a:ln>
              <a:noFill/>
            </a:ln>
            <a:effectLst/>
          </c:spPr>
          <c:invertIfNegative val="0"/>
          <c:cat>
            <c:strRef>
              <c:f>List1!$A$2:$A$18</c:f>
              <c:strCache>
                <c:ptCount val="17"/>
                <c:pt idx="0">
                  <c:v>Hlavní město Praha</c:v>
                </c:pt>
                <c:pt idx="1">
                  <c:v>Jihomoravský kraj</c:v>
                </c:pt>
                <c:pt idx="2">
                  <c:v>Královéhradecký kraj</c:v>
                </c:pt>
                <c:pt idx="3">
                  <c:v>Hradec králové</c:v>
                </c:pt>
                <c:pt idx="4">
                  <c:v>HKK bez Hradce králové</c:v>
                </c:pt>
                <c:pt idx="5">
                  <c:v>Ústecký kraj</c:v>
                </c:pt>
                <c:pt idx="6">
                  <c:v>Olomoucký kraj</c:v>
                </c:pt>
                <c:pt idx="7">
                  <c:v>Česká republika</c:v>
                </c:pt>
                <c:pt idx="8">
                  <c:v>Plzeňský kraj</c:v>
                </c:pt>
                <c:pt idx="9">
                  <c:v>Moravskoslezský kraj</c:v>
                </c:pt>
                <c:pt idx="10">
                  <c:v>Kraj Vysočina</c:v>
                </c:pt>
                <c:pt idx="11">
                  <c:v>Jihočeský kraj</c:v>
                </c:pt>
                <c:pt idx="12">
                  <c:v>Liberecký kraj</c:v>
                </c:pt>
                <c:pt idx="13">
                  <c:v>Pardubický kraj</c:v>
                </c:pt>
                <c:pt idx="14">
                  <c:v>Zlínský kraj</c:v>
                </c:pt>
                <c:pt idx="15">
                  <c:v>Karlovarský kraj</c:v>
                </c:pt>
                <c:pt idx="16">
                  <c:v>Středočeský kraj</c:v>
                </c:pt>
              </c:strCache>
            </c:strRef>
          </c:cat>
          <c:val>
            <c:numRef>
              <c:f>List1!$E$2:$E$18</c:f>
              <c:numCache>
                <c:formatCode>#,##0.0</c:formatCode>
                <c:ptCount val="17"/>
                <c:pt idx="0">
                  <c:v>6.4126377121077347</c:v>
                </c:pt>
                <c:pt idx="1">
                  <c:v>5.1935856873469941</c:v>
                </c:pt>
                <c:pt idx="2">
                  <c:v>5.1118326772724796</c:v>
                </c:pt>
                <c:pt idx="3">
                  <c:v>8.3160338537508132</c:v>
                </c:pt>
                <c:pt idx="4">
                  <c:v>3.768805412251707</c:v>
                </c:pt>
                <c:pt idx="5">
                  <c:v>4.589612828083232</c:v>
                </c:pt>
                <c:pt idx="6">
                  <c:v>4.4953975317039685</c:v>
                </c:pt>
                <c:pt idx="7">
                  <c:v>4.5497736779733779</c:v>
                </c:pt>
                <c:pt idx="8">
                  <c:v>4.6085831169169573</c:v>
                </c:pt>
                <c:pt idx="9">
                  <c:v>4.3984203540296365</c:v>
                </c:pt>
                <c:pt idx="10">
                  <c:v>4.3650038174156585</c:v>
                </c:pt>
                <c:pt idx="11">
                  <c:v>4.3167025476547636</c:v>
                </c:pt>
                <c:pt idx="12">
                  <c:v>4.4608700404415789</c:v>
                </c:pt>
                <c:pt idx="13">
                  <c:v>3.8082545758135153</c:v>
                </c:pt>
                <c:pt idx="14">
                  <c:v>3.6899738042638179</c:v>
                </c:pt>
                <c:pt idx="15">
                  <c:v>3.6984181222487988</c:v>
                </c:pt>
                <c:pt idx="16">
                  <c:v>3.1535805064052131</c:v>
                </c:pt>
              </c:numCache>
            </c:numRef>
          </c:val>
          <c:extLst>
            <c:ext xmlns:c16="http://schemas.microsoft.com/office/drawing/2014/chart" uri="{C3380CC4-5D6E-409C-BE32-E72D297353CC}">
              <c16:uniqueId val="{00000009-68CD-405F-9E8C-E372667A5CD9}"/>
            </c:ext>
          </c:extLst>
        </c:ser>
        <c:dLbls>
          <c:showLegendKey val="0"/>
          <c:showVal val="0"/>
          <c:showCatName val="0"/>
          <c:showSerName val="0"/>
          <c:showPercent val="0"/>
          <c:showBubbleSize val="0"/>
        </c:dLbls>
        <c:gapWidth val="50"/>
        <c:axId val="312199864"/>
        <c:axId val="312196336"/>
      </c:barChart>
      <c:catAx>
        <c:axId val="31219986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12196336"/>
        <c:crosses val="autoZero"/>
        <c:auto val="1"/>
        <c:lblAlgn val="ctr"/>
        <c:lblOffset val="100"/>
        <c:noMultiLvlLbl val="0"/>
      </c:catAx>
      <c:valAx>
        <c:axId val="312196336"/>
        <c:scaling>
          <c:orientation val="minMax"/>
        </c:scaling>
        <c:delete val="0"/>
        <c:axPos val="t"/>
        <c:title>
          <c:tx>
            <c:rich>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cs-CZ" sz="1400" b="1" dirty="0">
                    <a:solidFill>
                      <a:schemeClr val="tx1"/>
                    </a:solidFill>
                  </a:rPr>
                  <a:t>Počet lůžek na 1 000 obyvatel kraje</a:t>
                </a:r>
              </a:p>
            </c:rich>
          </c:tx>
          <c:layout>
            <c:manualLayout>
              <c:xMode val="edge"/>
              <c:yMode val="edge"/>
              <c:x val="0.29772272898120244"/>
              <c:y val="4.2887443662976137E-2"/>
            </c:manualLayout>
          </c:layout>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121998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4514939751615323"/>
          <c:y val="0.15573558531270626"/>
          <c:w val="0.51657920745573271"/>
          <c:h val="0.82154124498910663"/>
        </c:manualLayout>
      </c:layout>
      <c:barChart>
        <c:barDir val="bar"/>
        <c:grouping val="clustered"/>
        <c:varyColors val="0"/>
        <c:ser>
          <c:idx val="0"/>
          <c:order val="0"/>
          <c:tx>
            <c:strRef>
              <c:f>List1!$B$1</c:f>
              <c:strCache>
                <c:ptCount val="1"/>
                <c:pt idx="0">
                  <c:v>2018</c:v>
                </c:pt>
              </c:strCache>
            </c:strRef>
          </c:tx>
          <c:spPr>
            <a:solidFill>
              <a:srgbClr val="9966FF"/>
            </a:solidFill>
            <a:ln w="3175">
              <a:solidFill>
                <a:schemeClr val="bg1">
                  <a:lumMod val="75000"/>
                </a:schemeClr>
              </a:solidFill>
            </a:ln>
            <a:effectLst/>
          </c:spPr>
          <c:invertIfNegative val="0"/>
          <c:dPt>
            <c:idx val="2"/>
            <c:invertIfNegative val="0"/>
            <c:bubble3D val="0"/>
            <c:spPr>
              <a:solidFill>
                <a:srgbClr val="9966FF"/>
              </a:solidFill>
              <a:ln w="3175">
                <a:solidFill>
                  <a:schemeClr val="bg1">
                    <a:lumMod val="75000"/>
                  </a:schemeClr>
                </a:solidFill>
              </a:ln>
              <a:effectLst/>
            </c:spPr>
            <c:extLst>
              <c:ext xmlns:c16="http://schemas.microsoft.com/office/drawing/2014/chart" uri="{C3380CC4-5D6E-409C-BE32-E72D297353CC}">
                <c16:uniqueId val="{00000001-64AD-4BA6-BBB6-3773EA558C09}"/>
              </c:ext>
            </c:extLst>
          </c:dPt>
          <c:dPt>
            <c:idx val="3"/>
            <c:invertIfNegative val="0"/>
            <c:bubble3D val="0"/>
            <c:spPr>
              <a:solidFill>
                <a:srgbClr val="9966FF"/>
              </a:solidFill>
              <a:ln w="3175">
                <a:solidFill>
                  <a:schemeClr val="bg1">
                    <a:lumMod val="75000"/>
                  </a:schemeClr>
                </a:solidFill>
              </a:ln>
              <a:effectLst/>
            </c:spPr>
            <c:extLst>
              <c:ext xmlns:c16="http://schemas.microsoft.com/office/drawing/2014/chart" uri="{C3380CC4-5D6E-409C-BE32-E72D297353CC}">
                <c16:uniqueId val="{00000003-64AD-4BA6-BBB6-3773EA558C09}"/>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Kraj Vysočina</c:v>
                </c:pt>
                <c:pt idx="1">
                  <c:v>Plzeňský kraj</c:v>
                </c:pt>
                <c:pt idx="2">
                  <c:v>Pardubický kraj</c:v>
                </c:pt>
                <c:pt idx="3">
                  <c:v>Zlínský kraj</c:v>
                </c:pt>
                <c:pt idx="4">
                  <c:v>Olomoucký kraj</c:v>
                </c:pt>
                <c:pt idx="5">
                  <c:v>Moravskoslezský kraj</c:v>
                </c:pt>
                <c:pt idx="6">
                  <c:v>Hlavní město Praha</c:v>
                </c:pt>
                <c:pt idx="7">
                  <c:v>Česká republika</c:v>
                </c:pt>
                <c:pt idx="8">
                  <c:v>Ústecký kraj</c:v>
                </c:pt>
                <c:pt idx="9">
                  <c:v>Středočeský kraj</c:v>
                </c:pt>
                <c:pt idx="10">
                  <c:v>Karlovarský kraj</c:v>
                </c:pt>
                <c:pt idx="11">
                  <c:v>Královéhradecký kraj</c:v>
                </c:pt>
                <c:pt idx="12">
                  <c:v>Jihomoravský kraj</c:v>
                </c:pt>
                <c:pt idx="13">
                  <c:v>Jihočeský kraj</c:v>
                </c:pt>
                <c:pt idx="14">
                  <c:v>Liberecký kraj</c:v>
                </c:pt>
              </c:strCache>
            </c:strRef>
          </c:cat>
          <c:val>
            <c:numRef>
              <c:f>List1!$B$2:$B$16</c:f>
              <c:numCache>
                <c:formatCode>0.0</c:formatCode>
                <c:ptCount val="15"/>
                <c:pt idx="0">
                  <c:v>4.3179113797287929</c:v>
                </c:pt>
                <c:pt idx="1">
                  <c:v>3.7816074653822991</c:v>
                </c:pt>
                <c:pt idx="2">
                  <c:v>3.37624751112785</c:v>
                </c:pt>
                <c:pt idx="3">
                  <c:v>3.0166182038389402</c:v>
                </c:pt>
                <c:pt idx="4">
                  <c:v>2.98504328908508</c:v>
                </c:pt>
                <c:pt idx="5">
                  <c:v>2.8178374618444799</c:v>
                </c:pt>
                <c:pt idx="6">
                  <c:v>2.8281441994388015</c:v>
                </c:pt>
                <c:pt idx="7">
                  <c:v>2.6261713835001599</c:v>
                </c:pt>
                <c:pt idx="8">
                  <c:v>2.5614959508472999</c:v>
                </c:pt>
                <c:pt idx="9">
                  <c:v>2.5349589434848498</c:v>
                </c:pt>
                <c:pt idx="10">
                  <c:v>2.5289946286148002</c:v>
                </c:pt>
                <c:pt idx="11">
                  <c:v>2.2807729650957</c:v>
                </c:pt>
                <c:pt idx="12">
                  <c:v>2.02873920046612</c:v>
                </c:pt>
                <c:pt idx="13">
                  <c:v>1.89782132361987</c:v>
                </c:pt>
                <c:pt idx="14">
                  <c:v>1.74599372451148</c:v>
                </c:pt>
              </c:numCache>
            </c:numRef>
          </c:val>
          <c:extLst>
            <c:ext xmlns:c16="http://schemas.microsoft.com/office/drawing/2014/chart" uri="{C3380CC4-5D6E-409C-BE32-E72D297353CC}">
              <c16:uniqueId val="{00000004-64AD-4BA6-BBB6-3773EA558C09}"/>
            </c:ext>
          </c:extLst>
        </c:ser>
        <c:ser>
          <c:idx val="1"/>
          <c:order val="1"/>
          <c:tx>
            <c:strRef>
              <c:f>List1!$C$1</c:f>
              <c:strCache>
                <c:ptCount val="1"/>
                <c:pt idx="0">
                  <c:v>2017</c:v>
                </c:pt>
              </c:strCache>
            </c:strRef>
          </c:tx>
          <c:spPr>
            <a:solidFill>
              <a:srgbClr val="CC66FF"/>
            </a:solidFill>
            <a:ln w="3175">
              <a:solidFill>
                <a:schemeClr val="bg1">
                  <a:lumMod val="75000"/>
                </a:schemeClr>
              </a:solidFill>
            </a:ln>
            <a:effectLst/>
          </c:spPr>
          <c:invertIfNegative val="0"/>
          <c:dPt>
            <c:idx val="2"/>
            <c:invertIfNegative val="0"/>
            <c:bubble3D val="0"/>
            <c:spPr>
              <a:solidFill>
                <a:srgbClr val="CC66FF"/>
              </a:solidFill>
              <a:ln w="3175">
                <a:solidFill>
                  <a:schemeClr val="bg1">
                    <a:lumMod val="75000"/>
                  </a:schemeClr>
                </a:solidFill>
              </a:ln>
              <a:effectLst/>
            </c:spPr>
            <c:extLst>
              <c:ext xmlns:c16="http://schemas.microsoft.com/office/drawing/2014/chart" uri="{C3380CC4-5D6E-409C-BE32-E72D297353CC}">
                <c16:uniqueId val="{00000006-64AD-4BA6-BBB6-3773EA558C09}"/>
              </c:ext>
            </c:extLst>
          </c:dPt>
          <c:dPt>
            <c:idx val="3"/>
            <c:invertIfNegative val="0"/>
            <c:bubble3D val="0"/>
            <c:spPr>
              <a:solidFill>
                <a:srgbClr val="CC66FF"/>
              </a:solidFill>
              <a:ln w="3175">
                <a:solidFill>
                  <a:schemeClr val="bg1">
                    <a:lumMod val="75000"/>
                  </a:schemeClr>
                </a:solidFill>
              </a:ln>
              <a:effectLst/>
            </c:spPr>
            <c:extLst>
              <c:ext xmlns:c16="http://schemas.microsoft.com/office/drawing/2014/chart" uri="{C3380CC4-5D6E-409C-BE32-E72D297353CC}">
                <c16:uniqueId val="{00000008-64AD-4BA6-BBB6-3773EA558C09}"/>
              </c:ext>
            </c:extLst>
          </c:dPt>
          <c:cat>
            <c:strRef>
              <c:f>List1!$A$2:$A$16</c:f>
              <c:strCache>
                <c:ptCount val="15"/>
                <c:pt idx="0">
                  <c:v>Kraj Vysočina</c:v>
                </c:pt>
                <c:pt idx="1">
                  <c:v>Plzeňský kraj</c:v>
                </c:pt>
                <c:pt idx="2">
                  <c:v>Pardubický kraj</c:v>
                </c:pt>
                <c:pt idx="3">
                  <c:v>Zlínský kraj</c:v>
                </c:pt>
                <c:pt idx="4">
                  <c:v>Olomoucký kraj</c:v>
                </c:pt>
                <c:pt idx="5">
                  <c:v>Moravskoslezský kraj</c:v>
                </c:pt>
                <c:pt idx="6">
                  <c:v>Hlavní město Praha</c:v>
                </c:pt>
                <c:pt idx="7">
                  <c:v>Česká republika</c:v>
                </c:pt>
                <c:pt idx="8">
                  <c:v>Ústecký kraj</c:v>
                </c:pt>
                <c:pt idx="9">
                  <c:v>Středočeský kraj</c:v>
                </c:pt>
                <c:pt idx="10">
                  <c:v>Karlovarský kraj</c:v>
                </c:pt>
                <c:pt idx="11">
                  <c:v>Královéhradecký kraj</c:v>
                </c:pt>
                <c:pt idx="12">
                  <c:v>Jihomoravský kraj</c:v>
                </c:pt>
                <c:pt idx="13">
                  <c:v>Jihočeský kraj</c:v>
                </c:pt>
                <c:pt idx="14">
                  <c:v>Liberecký kraj</c:v>
                </c:pt>
              </c:strCache>
            </c:strRef>
          </c:cat>
          <c:val>
            <c:numRef>
              <c:f>List1!$C$2:$C$16</c:f>
              <c:numCache>
                <c:formatCode>0.000</c:formatCode>
                <c:ptCount val="15"/>
                <c:pt idx="0">
                  <c:v>4.3053960964408731</c:v>
                </c:pt>
                <c:pt idx="1">
                  <c:v>3.7446394166027894</c:v>
                </c:pt>
                <c:pt idx="2">
                  <c:v>3.3755894231531403</c:v>
                </c:pt>
                <c:pt idx="3">
                  <c:v>2.9877932694039329</c:v>
                </c:pt>
                <c:pt idx="4">
                  <c:v>2.9282946868983295</c:v>
                </c:pt>
                <c:pt idx="5">
                  <c:v>2.8995733875315874</c:v>
                </c:pt>
                <c:pt idx="6">
                  <c:v>2.7204454690592068</c:v>
                </c:pt>
                <c:pt idx="7">
                  <c:v>2.6990820930039732</c:v>
                </c:pt>
                <c:pt idx="8">
                  <c:v>2.6055592572877075</c:v>
                </c:pt>
                <c:pt idx="9">
                  <c:v>2.5323905231526473</c:v>
                </c:pt>
                <c:pt idx="10">
                  <c:v>2.4585790223771209</c:v>
                </c:pt>
                <c:pt idx="11">
                  <c:v>2.2674131520855116</c:v>
                </c:pt>
                <c:pt idx="12">
                  <c:v>2.0068158888313796</c:v>
                </c:pt>
                <c:pt idx="13">
                  <c:v>1.8742764166588441</c:v>
                </c:pt>
                <c:pt idx="14">
                  <c:v>1.789383445141449</c:v>
                </c:pt>
              </c:numCache>
            </c:numRef>
          </c:val>
          <c:extLst>
            <c:ext xmlns:c16="http://schemas.microsoft.com/office/drawing/2014/chart" uri="{C3380CC4-5D6E-409C-BE32-E72D297353CC}">
              <c16:uniqueId val="{00000009-64AD-4BA6-BBB6-3773EA558C09}"/>
            </c:ext>
          </c:extLst>
        </c:ser>
        <c:ser>
          <c:idx val="2"/>
          <c:order val="2"/>
          <c:tx>
            <c:strRef>
              <c:f>List1!$D$1</c:f>
              <c:strCache>
                <c:ptCount val="1"/>
                <c:pt idx="0">
                  <c:v>2016</c:v>
                </c:pt>
              </c:strCache>
            </c:strRef>
          </c:tx>
          <c:spPr>
            <a:solidFill>
              <a:srgbClr val="CCCCFF"/>
            </a:solidFill>
            <a:ln w="3175">
              <a:solidFill>
                <a:schemeClr val="bg1">
                  <a:lumMod val="75000"/>
                </a:schemeClr>
              </a:solidFill>
            </a:ln>
            <a:effectLst/>
          </c:spPr>
          <c:invertIfNegative val="0"/>
          <c:dPt>
            <c:idx val="2"/>
            <c:invertIfNegative val="0"/>
            <c:bubble3D val="0"/>
            <c:spPr>
              <a:solidFill>
                <a:srgbClr val="CCCCFF"/>
              </a:solidFill>
              <a:ln w="3175">
                <a:solidFill>
                  <a:schemeClr val="bg1">
                    <a:lumMod val="75000"/>
                  </a:schemeClr>
                </a:solidFill>
              </a:ln>
              <a:effectLst/>
            </c:spPr>
            <c:extLst>
              <c:ext xmlns:c16="http://schemas.microsoft.com/office/drawing/2014/chart" uri="{C3380CC4-5D6E-409C-BE32-E72D297353CC}">
                <c16:uniqueId val="{0000000B-64AD-4BA6-BBB6-3773EA558C09}"/>
              </c:ext>
            </c:extLst>
          </c:dPt>
          <c:dPt>
            <c:idx val="3"/>
            <c:invertIfNegative val="0"/>
            <c:bubble3D val="0"/>
            <c:spPr>
              <a:solidFill>
                <a:srgbClr val="CCCCFF"/>
              </a:solidFill>
              <a:ln w="3175">
                <a:solidFill>
                  <a:schemeClr val="bg1">
                    <a:lumMod val="75000"/>
                  </a:schemeClr>
                </a:solidFill>
              </a:ln>
              <a:effectLst/>
            </c:spPr>
            <c:extLst>
              <c:ext xmlns:c16="http://schemas.microsoft.com/office/drawing/2014/chart" uri="{C3380CC4-5D6E-409C-BE32-E72D297353CC}">
                <c16:uniqueId val="{0000000D-64AD-4BA6-BBB6-3773EA558C09}"/>
              </c:ext>
            </c:extLst>
          </c:dPt>
          <c:cat>
            <c:strRef>
              <c:f>List1!$A$2:$A$16</c:f>
              <c:strCache>
                <c:ptCount val="15"/>
                <c:pt idx="0">
                  <c:v>Kraj Vysočina</c:v>
                </c:pt>
                <c:pt idx="1">
                  <c:v>Plzeňský kraj</c:v>
                </c:pt>
                <c:pt idx="2">
                  <c:v>Pardubický kraj</c:v>
                </c:pt>
                <c:pt idx="3">
                  <c:v>Zlínský kraj</c:v>
                </c:pt>
                <c:pt idx="4">
                  <c:v>Olomoucký kraj</c:v>
                </c:pt>
                <c:pt idx="5">
                  <c:v>Moravskoslezský kraj</c:v>
                </c:pt>
                <c:pt idx="6">
                  <c:v>Hlavní město Praha</c:v>
                </c:pt>
                <c:pt idx="7">
                  <c:v>Česká republika</c:v>
                </c:pt>
                <c:pt idx="8">
                  <c:v>Ústecký kraj</c:v>
                </c:pt>
                <c:pt idx="9">
                  <c:v>Středočeský kraj</c:v>
                </c:pt>
                <c:pt idx="10">
                  <c:v>Karlovarský kraj</c:v>
                </c:pt>
                <c:pt idx="11">
                  <c:v>Královéhradecký kraj</c:v>
                </c:pt>
                <c:pt idx="12">
                  <c:v>Jihomoravský kraj</c:v>
                </c:pt>
                <c:pt idx="13">
                  <c:v>Jihočeský kraj</c:v>
                </c:pt>
                <c:pt idx="14">
                  <c:v>Liberecký kraj</c:v>
                </c:pt>
              </c:strCache>
            </c:strRef>
          </c:cat>
          <c:val>
            <c:numRef>
              <c:f>List1!$D$2:$D$16</c:f>
              <c:numCache>
                <c:formatCode>0.000</c:formatCode>
                <c:ptCount val="15"/>
                <c:pt idx="0">
                  <c:v>4.2931182453597625</c:v>
                </c:pt>
                <c:pt idx="1">
                  <c:v>3.7636028100644388</c:v>
                </c:pt>
                <c:pt idx="2">
                  <c:v>3.4691503098423579</c:v>
                </c:pt>
                <c:pt idx="3">
                  <c:v>3.0642552062380668</c:v>
                </c:pt>
                <c:pt idx="4">
                  <c:v>2.8671415797035387</c:v>
                </c:pt>
                <c:pt idx="5">
                  <c:v>2.844555680567793</c:v>
                </c:pt>
                <c:pt idx="6">
                  <c:v>2.9118463274279263</c:v>
                </c:pt>
                <c:pt idx="7">
                  <c:v>2.7155919329759444</c:v>
                </c:pt>
                <c:pt idx="8">
                  <c:v>2.556244679557337</c:v>
                </c:pt>
                <c:pt idx="9">
                  <c:v>2.5486612028210684</c:v>
                </c:pt>
                <c:pt idx="10">
                  <c:v>2.4485649996468442</c:v>
                </c:pt>
                <c:pt idx="11">
                  <c:v>2.2588025262302303</c:v>
                </c:pt>
                <c:pt idx="12">
                  <c:v>1.9533174960831681</c:v>
                </c:pt>
                <c:pt idx="13">
                  <c:v>1.908172713130202</c:v>
                </c:pt>
                <c:pt idx="14">
                  <c:v>1.7924526158676337</c:v>
                </c:pt>
              </c:numCache>
            </c:numRef>
          </c:val>
          <c:extLst>
            <c:ext xmlns:c16="http://schemas.microsoft.com/office/drawing/2014/chart" uri="{C3380CC4-5D6E-409C-BE32-E72D297353CC}">
              <c16:uniqueId val="{0000000E-64AD-4BA6-BBB6-3773EA558C09}"/>
            </c:ext>
          </c:extLst>
        </c:ser>
        <c:ser>
          <c:idx val="3"/>
          <c:order val="3"/>
          <c:tx>
            <c:strRef>
              <c:f>List1!$E$1</c:f>
              <c:strCache>
                <c:ptCount val="1"/>
                <c:pt idx="0">
                  <c:v>2015</c:v>
                </c:pt>
              </c:strCache>
            </c:strRef>
          </c:tx>
          <c:spPr>
            <a:solidFill>
              <a:schemeClr val="accent4">
                <a:lumMod val="20000"/>
                <a:lumOff val="80000"/>
              </a:schemeClr>
            </a:solidFill>
            <a:ln>
              <a:noFill/>
            </a:ln>
            <a:effectLst/>
          </c:spPr>
          <c:invertIfNegative val="0"/>
          <c:cat>
            <c:strRef>
              <c:f>List1!$A$2:$A$16</c:f>
              <c:strCache>
                <c:ptCount val="15"/>
                <c:pt idx="0">
                  <c:v>Kraj Vysočina</c:v>
                </c:pt>
                <c:pt idx="1">
                  <c:v>Plzeňský kraj</c:v>
                </c:pt>
                <c:pt idx="2">
                  <c:v>Pardubický kraj</c:v>
                </c:pt>
                <c:pt idx="3">
                  <c:v>Zlínský kraj</c:v>
                </c:pt>
                <c:pt idx="4">
                  <c:v>Olomoucký kraj</c:v>
                </c:pt>
                <c:pt idx="5">
                  <c:v>Moravskoslezský kraj</c:v>
                </c:pt>
                <c:pt idx="6">
                  <c:v>Hlavní město Praha</c:v>
                </c:pt>
                <c:pt idx="7">
                  <c:v>Česká republika</c:v>
                </c:pt>
                <c:pt idx="8">
                  <c:v>Ústecký kraj</c:v>
                </c:pt>
                <c:pt idx="9">
                  <c:v>Středočeský kraj</c:v>
                </c:pt>
                <c:pt idx="10">
                  <c:v>Karlovarský kraj</c:v>
                </c:pt>
                <c:pt idx="11">
                  <c:v>Královéhradecký kraj</c:v>
                </c:pt>
                <c:pt idx="12">
                  <c:v>Jihomoravský kraj</c:v>
                </c:pt>
                <c:pt idx="13">
                  <c:v>Jihočeský kraj</c:v>
                </c:pt>
                <c:pt idx="14">
                  <c:v>Liberecký kraj</c:v>
                </c:pt>
              </c:strCache>
            </c:strRef>
          </c:cat>
          <c:val>
            <c:numRef>
              <c:f>List1!$E$2:$E$16</c:f>
              <c:numCache>
                <c:formatCode>0.000</c:formatCode>
                <c:ptCount val="15"/>
                <c:pt idx="0">
                  <c:v>4.2786458282221798</c:v>
                </c:pt>
                <c:pt idx="1">
                  <c:v>3.7417595302823763</c:v>
                </c:pt>
                <c:pt idx="2">
                  <c:v>3.4712066123386731</c:v>
                </c:pt>
                <c:pt idx="3">
                  <c:v>3.0419200175094221</c:v>
                </c:pt>
                <c:pt idx="4">
                  <c:v>2.8641429457686614</c:v>
                </c:pt>
                <c:pt idx="5">
                  <c:v>2.7937581107447356</c:v>
                </c:pt>
                <c:pt idx="6">
                  <c:v>2.9013700518096126</c:v>
                </c:pt>
                <c:pt idx="7">
                  <c:v>2.6915637020482697</c:v>
                </c:pt>
                <c:pt idx="8">
                  <c:v>2.5528886384310527</c:v>
                </c:pt>
                <c:pt idx="9">
                  <c:v>2.5274073782426369</c:v>
                </c:pt>
                <c:pt idx="10">
                  <c:v>2.4388119501785566</c:v>
                </c:pt>
                <c:pt idx="11">
                  <c:v>2.2203276071616447</c:v>
                </c:pt>
                <c:pt idx="12">
                  <c:v>1.9146820409300582</c:v>
                </c:pt>
                <c:pt idx="13">
                  <c:v>1.9127809544133609</c:v>
                </c:pt>
                <c:pt idx="14">
                  <c:v>1.67823441541881</c:v>
                </c:pt>
              </c:numCache>
            </c:numRef>
          </c:val>
          <c:extLst>
            <c:ext xmlns:c16="http://schemas.microsoft.com/office/drawing/2014/chart" uri="{C3380CC4-5D6E-409C-BE32-E72D297353CC}">
              <c16:uniqueId val="{0000000F-64AD-4BA6-BBB6-3773EA558C09}"/>
            </c:ext>
          </c:extLst>
        </c:ser>
        <c:dLbls>
          <c:showLegendKey val="0"/>
          <c:showVal val="0"/>
          <c:showCatName val="0"/>
          <c:showSerName val="0"/>
          <c:showPercent val="0"/>
          <c:showBubbleSize val="0"/>
        </c:dLbls>
        <c:gapWidth val="50"/>
        <c:axId val="1046861408"/>
        <c:axId val="1046866896"/>
      </c:barChart>
      <c:catAx>
        <c:axId val="1046861408"/>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1046866896"/>
        <c:crosses val="autoZero"/>
        <c:auto val="1"/>
        <c:lblAlgn val="ctr"/>
        <c:lblOffset val="100"/>
        <c:noMultiLvlLbl val="0"/>
      </c:catAx>
      <c:valAx>
        <c:axId val="1046866896"/>
        <c:scaling>
          <c:orientation val="minMax"/>
        </c:scaling>
        <c:delete val="0"/>
        <c:axPos val="t"/>
        <c:title>
          <c:tx>
            <c:rich>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cs-CZ" sz="1400" b="1" dirty="0">
                    <a:solidFill>
                      <a:schemeClr val="tx1"/>
                    </a:solidFill>
                  </a:rPr>
                  <a:t>Počet lůžek na 1 000 obyvatel kraje</a:t>
                </a:r>
              </a:p>
            </c:rich>
          </c:tx>
          <c:layout>
            <c:manualLayout>
              <c:xMode val="edge"/>
              <c:yMode val="edge"/>
              <c:x val="0.29772272898120244"/>
              <c:y val="4.2887443662976137E-2"/>
            </c:manualLayout>
          </c:layout>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10468614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2967116485340062"/>
          <c:y val="0.15573558800099849"/>
          <c:w val="0.51657920745573271"/>
          <c:h val="0.82154124498910663"/>
        </c:manualLayout>
      </c:layout>
      <c:barChart>
        <c:barDir val="bar"/>
        <c:grouping val="clustered"/>
        <c:varyColors val="0"/>
        <c:ser>
          <c:idx val="0"/>
          <c:order val="0"/>
          <c:tx>
            <c:strRef>
              <c:f>List1!$B$1</c:f>
              <c:strCache>
                <c:ptCount val="1"/>
                <c:pt idx="0">
                  <c:v>2018</c:v>
                </c:pt>
              </c:strCache>
            </c:strRef>
          </c:tx>
          <c:spPr>
            <a:solidFill>
              <a:srgbClr val="9966FF"/>
            </a:solidFill>
            <a:ln w="3175">
              <a:solidFill>
                <a:schemeClr val="bg1">
                  <a:lumMod val="75000"/>
                </a:schemeClr>
              </a:solidFill>
            </a:ln>
            <a:effectLst/>
          </c:spPr>
          <c:invertIfNegative val="0"/>
          <c:dPt>
            <c:idx val="1"/>
            <c:invertIfNegative val="0"/>
            <c:bubble3D val="0"/>
            <c:spPr>
              <a:solidFill>
                <a:srgbClr val="9966FF"/>
              </a:solidFill>
              <a:ln w="3175">
                <a:solidFill>
                  <a:schemeClr val="bg1">
                    <a:lumMod val="75000"/>
                  </a:schemeClr>
                </a:solidFill>
              </a:ln>
              <a:effectLst/>
            </c:spPr>
            <c:extLst>
              <c:ext xmlns:c16="http://schemas.microsoft.com/office/drawing/2014/chart" uri="{C3380CC4-5D6E-409C-BE32-E72D297353CC}">
                <c16:uniqueId val="{00000001-304E-41BB-B8BA-AA3D4D261A71}"/>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List1!$A$2:$A$18</c:f>
              <c:strCache>
                <c:ptCount val="17"/>
                <c:pt idx="0">
                  <c:v>Kraj Vysočina</c:v>
                </c:pt>
                <c:pt idx="1">
                  <c:v>Plzeňský kraj</c:v>
                </c:pt>
                <c:pt idx="2">
                  <c:v>Pardubický kraj</c:v>
                </c:pt>
                <c:pt idx="3">
                  <c:v>Olomoucký kraj</c:v>
                </c:pt>
                <c:pt idx="4">
                  <c:v>Zlínský kraj</c:v>
                </c:pt>
                <c:pt idx="5">
                  <c:v>Moravskoslezský kraj</c:v>
                </c:pt>
                <c:pt idx="6">
                  <c:v>Hlavní město Praha</c:v>
                </c:pt>
                <c:pt idx="7">
                  <c:v>Česká republika</c:v>
                </c:pt>
                <c:pt idx="8">
                  <c:v>Ústecký kraj</c:v>
                </c:pt>
                <c:pt idx="9">
                  <c:v>Karlovarský kraj</c:v>
                </c:pt>
                <c:pt idx="10">
                  <c:v>Středočeský kraj</c:v>
                </c:pt>
                <c:pt idx="11">
                  <c:v>Královéhradecký kraj</c:v>
                </c:pt>
                <c:pt idx="12">
                  <c:v>Hradec Králové</c:v>
                </c:pt>
                <c:pt idx="13">
                  <c:v>HKK bez Hradce Králové</c:v>
                </c:pt>
                <c:pt idx="14">
                  <c:v>Jihomoravský kraj</c:v>
                </c:pt>
                <c:pt idx="15">
                  <c:v>Liberecký kraj</c:v>
                </c:pt>
                <c:pt idx="16">
                  <c:v>Jihočeský kraj</c:v>
                </c:pt>
              </c:strCache>
            </c:strRef>
          </c:cat>
          <c:val>
            <c:numRef>
              <c:f>List1!$B$2:$B$18</c:f>
              <c:numCache>
                <c:formatCode>#,##0.0</c:formatCode>
                <c:ptCount val="17"/>
                <c:pt idx="0">
                  <c:v>4.3</c:v>
                </c:pt>
                <c:pt idx="1">
                  <c:v>3.6</c:v>
                </c:pt>
                <c:pt idx="2">
                  <c:v>3.4</c:v>
                </c:pt>
                <c:pt idx="3">
                  <c:v>3</c:v>
                </c:pt>
                <c:pt idx="4">
                  <c:v>3</c:v>
                </c:pt>
                <c:pt idx="5">
                  <c:v>2.9</c:v>
                </c:pt>
                <c:pt idx="6">
                  <c:v>2.8</c:v>
                </c:pt>
                <c:pt idx="7">
                  <c:v>2.7</c:v>
                </c:pt>
                <c:pt idx="8">
                  <c:v>2.6</c:v>
                </c:pt>
                <c:pt idx="9">
                  <c:v>2.6</c:v>
                </c:pt>
                <c:pt idx="10">
                  <c:v>2.5</c:v>
                </c:pt>
                <c:pt idx="11">
                  <c:v>2.2999999999999998</c:v>
                </c:pt>
                <c:pt idx="12">
                  <c:v>1.0274977982190037</c:v>
                </c:pt>
                <c:pt idx="13">
                  <c:v>2.8048679697508159</c:v>
                </c:pt>
                <c:pt idx="14">
                  <c:v>2.1</c:v>
                </c:pt>
                <c:pt idx="15">
                  <c:v>1.8</c:v>
                </c:pt>
                <c:pt idx="16">
                  <c:v>1.7</c:v>
                </c:pt>
              </c:numCache>
            </c:numRef>
          </c:val>
          <c:extLst>
            <c:ext xmlns:c16="http://schemas.microsoft.com/office/drawing/2014/chart" uri="{C3380CC4-5D6E-409C-BE32-E72D297353CC}">
              <c16:uniqueId val="{00000004-64AD-4BA6-BBB6-3773EA558C09}"/>
            </c:ext>
          </c:extLst>
        </c:ser>
        <c:ser>
          <c:idx val="1"/>
          <c:order val="1"/>
          <c:tx>
            <c:strRef>
              <c:f>List1!$C$1</c:f>
              <c:strCache>
                <c:ptCount val="1"/>
                <c:pt idx="0">
                  <c:v>2017</c:v>
                </c:pt>
              </c:strCache>
            </c:strRef>
          </c:tx>
          <c:spPr>
            <a:solidFill>
              <a:srgbClr val="CC66FF"/>
            </a:solidFill>
            <a:ln w="3175">
              <a:solidFill>
                <a:schemeClr val="bg1">
                  <a:lumMod val="75000"/>
                </a:schemeClr>
              </a:solidFill>
            </a:ln>
            <a:effectLst/>
          </c:spPr>
          <c:invertIfNegative val="0"/>
          <c:dPt>
            <c:idx val="1"/>
            <c:invertIfNegative val="0"/>
            <c:bubble3D val="0"/>
            <c:spPr>
              <a:solidFill>
                <a:srgbClr val="CC66FF"/>
              </a:solidFill>
              <a:ln w="3175">
                <a:solidFill>
                  <a:schemeClr val="bg1">
                    <a:lumMod val="75000"/>
                  </a:schemeClr>
                </a:solidFill>
              </a:ln>
              <a:effectLst/>
            </c:spPr>
            <c:extLst>
              <c:ext xmlns:c16="http://schemas.microsoft.com/office/drawing/2014/chart" uri="{C3380CC4-5D6E-409C-BE32-E72D297353CC}">
                <c16:uniqueId val="{00000003-304E-41BB-B8BA-AA3D4D261A71}"/>
              </c:ext>
            </c:extLst>
          </c:dPt>
          <c:cat>
            <c:strRef>
              <c:f>List1!$A$2:$A$18</c:f>
              <c:strCache>
                <c:ptCount val="17"/>
                <c:pt idx="0">
                  <c:v>Kraj Vysočina</c:v>
                </c:pt>
                <c:pt idx="1">
                  <c:v>Plzeňský kraj</c:v>
                </c:pt>
                <c:pt idx="2">
                  <c:v>Pardubický kraj</c:v>
                </c:pt>
                <c:pt idx="3">
                  <c:v>Olomoucký kraj</c:v>
                </c:pt>
                <c:pt idx="4">
                  <c:v>Zlínský kraj</c:v>
                </c:pt>
                <c:pt idx="5">
                  <c:v>Moravskoslezský kraj</c:v>
                </c:pt>
                <c:pt idx="6">
                  <c:v>Hlavní město Praha</c:v>
                </c:pt>
                <c:pt idx="7">
                  <c:v>Česká republika</c:v>
                </c:pt>
                <c:pt idx="8">
                  <c:v>Ústecký kraj</c:v>
                </c:pt>
                <c:pt idx="9">
                  <c:v>Karlovarský kraj</c:v>
                </c:pt>
                <c:pt idx="10">
                  <c:v>Středočeský kraj</c:v>
                </c:pt>
                <c:pt idx="11">
                  <c:v>Královéhradecký kraj</c:v>
                </c:pt>
                <c:pt idx="12">
                  <c:v>Hradec Králové</c:v>
                </c:pt>
                <c:pt idx="13">
                  <c:v>HKK bez Hradce Králové</c:v>
                </c:pt>
                <c:pt idx="14">
                  <c:v>Jihomoravský kraj</c:v>
                </c:pt>
                <c:pt idx="15">
                  <c:v>Liberecký kraj</c:v>
                </c:pt>
                <c:pt idx="16">
                  <c:v>Jihočeský kraj</c:v>
                </c:pt>
              </c:strCache>
            </c:strRef>
          </c:cat>
          <c:val>
            <c:numRef>
              <c:f>List1!$C$2:$C$18</c:f>
              <c:numCache>
                <c:formatCode>#,##0.0</c:formatCode>
                <c:ptCount val="17"/>
                <c:pt idx="0">
                  <c:v>4.3</c:v>
                </c:pt>
                <c:pt idx="1">
                  <c:v>3.6</c:v>
                </c:pt>
                <c:pt idx="2">
                  <c:v>3.4</c:v>
                </c:pt>
                <c:pt idx="3">
                  <c:v>2.9</c:v>
                </c:pt>
                <c:pt idx="4">
                  <c:v>3</c:v>
                </c:pt>
                <c:pt idx="5">
                  <c:v>2.9</c:v>
                </c:pt>
                <c:pt idx="6">
                  <c:v>2.8</c:v>
                </c:pt>
                <c:pt idx="7">
                  <c:v>2.7</c:v>
                </c:pt>
                <c:pt idx="8">
                  <c:v>2.6</c:v>
                </c:pt>
                <c:pt idx="9">
                  <c:v>2.5</c:v>
                </c:pt>
                <c:pt idx="10">
                  <c:v>2.6</c:v>
                </c:pt>
                <c:pt idx="11">
                  <c:v>2.2999999999999998</c:v>
                </c:pt>
                <c:pt idx="12">
                  <c:v>1.0284916679930944</c:v>
                </c:pt>
                <c:pt idx="13">
                  <c:v>2.7896630210940847</c:v>
                </c:pt>
                <c:pt idx="14">
                  <c:v>2</c:v>
                </c:pt>
                <c:pt idx="15">
                  <c:v>1.8</c:v>
                </c:pt>
                <c:pt idx="16">
                  <c:v>1.7</c:v>
                </c:pt>
              </c:numCache>
            </c:numRef>
          </c:val>
          <c:extLst>
            <c:ext xmlns:c16="http://schemas.microsoft.com/office/drawing/2014/chart" uri="{C3380CC4-5D6E-409C-BE32-E72D297353CC}">
              <c16:uniqueId val="{00000009-64AD-4BA6-BBB6-3773EA558C09}"/>
            </c:ext>
          </c:extLst>
        </c:ser>
        <c:ser>
          <c:idx val="2"/>
          <c:order val="2"/>
          <c:tx>
            <c:strRef>
              <c:f>List1!$D$1</c:f>
              <c:strCache>
                <c:ptCount val="1"/>
                <c:pt idx="0">
                  <c:v>2016</c:v>
                </c:pt>
              </c:strCache>
            </c:strRef>
          </c:tx>
          <c:spPr>
            <a:solidFill>
              <a:srgbClr val="CCCCFF"/>
            </a:solidFill>
            <a:ln w="3175">
              <a:solidFill>
                <a:schemeClr val="bg1">
                  <a:lumMod val="75000"/>
                </a:schemeClr>
              </a:solidFill>
            </a:ln>
            <a:effectLst/>
          </c:spPr>
          <c:invertIfNegative val="0"/>
          <c:dPt>
            <c:idx val="1"/>
            <c:invertIfNegative val="0"/>
            <c:bubble3D val="0"/>
            <c:spPr>
              <a:solidFill>
                <a:srgbClr val="CCCCFF"/>
              </a:solidFill>
              <a:ln w="3175">
                <a:solidFill>
                  <a:schemeClr val="bg1">
                    <a:lumMod val="75000"/>
                  </a:schemeClr>
                </a:solidFill>
              </a:ln>
              <a:effectLst/>
            </c:spPr>
            <c:extLst>
              <c:ext xmlns:c16="http://schemas.microsoft.com/office/drawing/2014/chart" uri="{C3380CC4-5D6E-409C-BE32-E72D297353CC}">
                <c16:uniqueId val="{00000005-304E-41BB-B8BA-AA3D4D261A71}"/>
              </c:ext>
            </c:extLst>
          </c:dPt>
          <c:cat>
            <c:strRef>
              <c:f>List1!$A$2:$A$18</c:f>
              <c:strCache>
                <c:ptCount val="17"/>
                <c:pt idx="0">
                  <c:v>Kraj Vysočina</c:v>
                </c:pt>
                <c:pt idx="1">
                  <c:v>Plzeňský kraj</c:v>
                </c:pt>
                <c:pt idx="2">
                  <c:v>Pardubický kraj</c:v>
                </c:pt>
                <c:pt idx="3">
                  <c:v>Olomoucký kraj</c:v>
                </c:pt>
                <c:pt idx="4">
                  <c:v>Zlínský kraj</c:v>
                </c:pt>
                <c:pt idx="5">
                  <c:v>Moravskoslezský kraj</c:v>
                </c:pt>
                <c:pt idx="6">
                  <c:v>Hlavní město Praha</c:v>
                </c:pt>
                <c:pt idx="7">
                  <c:v>Česká republika</c:v>
                </c:pt>
                <c:pt idx="8">
                  <c:v>Ústecký kraj</c:v>
                </c:pt>
                <c:pt idx="9">
                  <c:v>Karlovarský kraj</c:v>
                </c:pt>
                <c:pt idx="10">
                  <c:v>Středočeský kraj</c:v>
                </c:pt>
                <c:pt idx="11">
                  <c:v>Královéhradecký kraj</c:v>
                </c:pt>
                <c:pt idx="12">
                  <c:v>Hradec Králové</c:v>
                </c:pt>
                <c:pt idx="13">
                  <c:v>HKK bez Hradce Králové</c:v>
                </c:pt>
                <c:pt idx="14">
                  <c:v>Jihomoravský kraj</c:v>
                </c:pt>
                <c:pt idx="15">
                  <c:v>Liberecký kraj</c:v>
                </c:pt>
                <c:pt idx="16">
                  <c:v>Jihočeský kraj</c:v>
                </c:pt>
              </c:strCache>
            </c:strRef>
          </c:cat>
          <c:val>
            <c:numRef>
              <c:f>List1!$D$2:$D$18</c:f>
              <c:numCache>
                <c:formatCode>#,##0.0</c:formatCode>
                <c:ptCount val="17"/>
                <c:pt idx="0">
                  <c:v>4.3</c:v>
                </c:pt>
                <c:pt idx="1">
                  <c:v>3.6</c:v>
                </c:pt>
                <c:pt idx="2">
                  <c:v>3.5</c:v>
                </c:pt>
                <c:pt idx="3">
                  <c:v>2.9</c:v>
                </c:pt>
                <c:pt idx="4">
                  <c:v>3.1</c:v>
                </c:pt>
                <c:pt idx="5">
                  <c:v>2.8</c:v>
                </c:pt>
                <c:pt idx="6">
                  <c:v>3</c:v>
                </c:pt>
                <c:pt idx="7">
                  <c:v>2.7</c:v>
                </c:pt>
                <c:pt idx="8">
                  <c:v>2.6</c:v>
                </c:pt>
                <c:pt idx="9">
                  <c:v>2.4</c:v>
                </c:pt>
                <c:pt idx="10">
                  <c:v>2.6</c:v>
                </c:pt>
                <c:pt idx="11">
                  <c:v>2.2999999999999998</c:v>
                </c:pt>
                <c:pt idx="12">
                  <c:v>1.0296452014243425</c:v>
                </c:pt>
                <c:pt idx="13">
                  <c:v>2.7756730427252623</c:v>
                </c:pt>
                <c:pt idx="14">
                  <c:v>2</c:v>
                </c:pt>
                <c:pt idx="15">
                  <c:v>1.8</c:v>
                </c:pt>
                <c:pt idx="16">
                  <c:v>1.8</c:v>
                </c:pt>
              </c:numCache>
            </c:numRef>
          </c:val>
          <c:extLst>
            <c:ext xmlns:c16="http://schemas.microsoft.com/office/drawing/2014/chart" uri="{C3380CC4-5D6E-409C-BE32-E72D297353CC}">
              <c16:uniqueId val="{0000000E-64AD-4BA6-BBB6-3773EA558C09}"/>
            </c:ext>
          </c:extLst>
        </c:ser>
        <c:ser>
          <c:idx val="3"/>
          <c:order val="3"/>
          <c:tx>
            <c:strRef>
              <c:f>List1!$E$1</c:f>
              <c:strCache>
                <c:ptCount val="1"/>
                <c:pt idx="0">
                  <c:v>2015</c:v>
                </c:pt>
              </c:strCache>
            </c:strRef>
          </c:tx>
          <c:spPr>
            <a:solidFill>
              <a:schemeClr val="accent4">
                <a:lumMod val="20000"/>
                <a:lumOff val="80000"/>
              </a:schemeClr>
            </a:solidFill>
            <a:ln>
              <a:noFill/>
            </a:ln>
            <a:effectLst/>
          </c:spPr>
          <c:invertIfNegative val="0"/>
          <c:cat>
            <c:strRef>
              <c:f>List1!$A$2:$A$18</c:f>
              <c:strCache>
                <c:ptCount val="17"/>
                <c:pt idx="0">
                  <c:v>Kraj Vysočina</c:v>
                </c:pt>
                <c:pt idx="1">
                  <c:v>Plzeňský kraj</c:v>
                </c:pt>
                <c:pt idx="2">
                  <c:v>Pardubický kraj</c:v>
                </c:pt>
                <c:pt idx="3">
                  <c:v>Olomoucký kraj</c:v>
                </c:pt>
                <c:pt idx="4">
                  <c:v>Zlínský kraj</c:v>
                </c:pt>
                <c:pt idx="5">
                  <c:v>Moravskoslezský kraj</c:v>
                </c:pt>
                <c:pt idx="6">
                  <c:v>Hlavní město Praha</c:v>
                </c:pt>
                <c:pt idx="7">
                  <c:v>Česká republika</c:v>
                </c:pt>
                <c:pt idx="8">
                  <c:v>Ústecký kraj</c:v>
                </c:pt>
                <c:pt idx="9">
                  <c:v>Karlovarský kraj</c:v>
                </c:pt>
                <c:pt idx="10">
                  <c:v>Středočeský kraj</c:v>
                </c:pt>
                <c:pt idx="11">
                  <c:v>Královéhradecký kraj</c:v>
                </c:pt>
                <c:pt idx="12">
                  <c:v>Hradec Králové</c:v>
                </c:pt>
                <c:pt idx="13">
                  <c:v>HKK bez Hradce Králové</c:v>
                </c:pt>
                <c:pt idx="14">
                  <c:v>Jihomoravský kraj</c:v>
                </c:pt>
                <c:pt idx="15">
                  <c:v>Liberecký kraj</c:v>
                </c:pt>
                <c:pt idx="16">
                  <c:v>Jihočeský kraj</c:v>
                </c:pt>
              </c:strCache>
            </c:strRef>
          </c:cat>
          <c:val>
            <c:numRef>
              <c:f>List1!$E$2:$E$18</c:f>
              <c:numCache>
                <c:formatCode>#,##0.0</c:formatCode>
                <c:ptCount val="17"/>
                <c:pt idx="0">
                  <c:v>4.3</c:v>
                </c:pt>
                <c:pt idx="1">
                  <c:v>3.7</c:v>
                </c:pt>
                <c:pt idx="2">
                  <c:v>3.5</c:v>
                </c:pt>
                <c:pt idx="3">
                  <c:v>2.9</c:v>
                </c:pt>
                <c:pt idx="4">
                  <c:v>3</c:v>
                </c:pt>
                <c:pt idx="5">
                  <c:v>2.8</c:v>
                </c:pt>
                <c:pt idx="6">
                  <c:v>3</c:v>
                </c:pt>
                <c:pt idx="7">
                  <c:v>2.7</c:v>
                </c:pt>
                <c:pt idx="8">
                  <c:v>2.6</c:v>
                </c:pt>
                <c:pt idx="9">
                  <c:v>2.2000000000000002</c:v>
                </c:pt>
                <c:pt idx="10">
                  <c:v>2.6</c:v>
                </c:pt>
                <c:pt idx="11">
                  <c:v>2.2000000000000002</c:v>
                </c:pt>
                <c:pt idx="12">
                  <c:v>1.0625360832340405</c:v>
                </c:pt>
                <c:pt idx="13">
                  <c:v>2.705610989259934</c:v>
                </c:pt>
                <c:pt idx="14">
                  <c:v>1.9</c:v>
                </c:pt>
                <c:pt idx="15">
                  <c:v>1.7</c:v>
                </c:pt>
                <c:pt idx="16">
                  <c:v>1.8</c:v>
                </c:pt>
              </c:numCache>
            </c:numRef>
          </c:val>
          <c:extLst>
            <c:ext xmlns:c16="http://schemas.microsoft.com/office/drawing/2014/chart" uri="{C3380CC4-5D6E-409C-BE32-E72D297353CC}">
              <c16:uniqueId val="{0000000F-64AD-4BA6-BBB6-3773EA558C09}"/>
            </c:ext>
          </c:extLst>
        </c:ser>
        <c:dLbls>
          <c:showLegendKey val="0"/>
          <c:showVal val="0"/>
          <c:showCatName val="0"/>
          <c:showSerName val="0"/>
          <c:showPercent val="0"/>
          <c:showBubbleSize val="0"/>
        </c:dLbls>
        <c:gapWidth val="50"/>
        <c:axId val="312199864"/>
        <c:axId val="312196336"/>
      </c:barChart>
      <c:catAx>
        <c:axId val="31219986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12196336"/>
        <c:crosses val="autoZero"/>
        <c:auto val="1"/>
        <c:lblAlgn val="ctr"/>
        <c:lblOffset val="100"/>
        <c:noMultiLvlLbl val="0"/>
      </c:catAx>
      <c:valAx>
        <c:axId val="312196336"/>
        <c:scaling>
          <c:orientation val="minMax"/>
        </c:scaling>
        <c:delete val="0"/>
        <c:axPos val="t"/>
        <c:title>
          <c:tx>
            <c:rich>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cs-CZ" sz="1400" b="1" dirty="0">
                    <a:solidFill>
                      <a:schemeClr val="tx1"/>
                    </a:solidFill>
                  </a:rPr>
                  <a:t>Počet lůžek na 1 000 obyvatel kraje</a:t>
                </a:r>
              </a:p>
            </c:rich>
          </c:tx>
          <c:layout>
            <c:manualLayout>
              <c:xMode val="edge"/>
              <c:yMode val="edge"/>
              <c:x val="0.29772272898120244"/>
              <c:y val="4.2887443662976137E-2"/>
            </c:manualLayout>
          </c:layout>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121998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420537315644788"/>
          <c:y val="0.14042501891216616"/>
          <c:w val="0.51657920745573271"/>
          <c:h val="0.82154124498910663"/>
        </c:manualLayout>
      </c:layout>
      <c:barChart>
        <c:barDir val="bar"/>
        <c:grouping val="clustered"/>
        <c:varyColors val="0"/>
        <c:ser>
          <c:idx val="0"/>
          <c:order val="0"/>
          <c:tx>
            <c:strRef>
              <c:f>List1!$B$1</c:f>
              <c:strCache>
                <c:ptCount val="1"/>
                <c:pt idx="0">
                  <c:v>2018</c:v>
                </c:pt>
              </c:strCache>
            </c:strRef>
          </c:tx>
          <c:spPr>
            <a:solidFill>
              <a:srgbClr val="9966FF"/>
            </a:solidFill>
            <a:ln w="3175">
              <a:solidFill>
                <a:schemeClr val="bg1">
                  <a:lumMod val="75000"/>
                </a:schemeClr>
              </a:solid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List1!$A$2:$A$18</c:f>
              <c:strCache>
                <c:ptCount val="17"/>
                <c:pt idx="0">
                  <c:v>Hlavní město Praha</c:v>
                </c:pt>
                <c:pt idx="1">
                  <c:v>Jihomoravský kraj</c:v>
                </c:pt>
                <c:pt idx="2">
                  <c:v>Královéhradecký kraj</c:v>
                </c:pt>
                <c:pt idx="3">
                  <c:v>Hradec králové</c:v>
                </c:pt>
                <c:pt idx="4">
                  <c:v>HKK bez Hradce králové</c:v>
                </c:pt>
                <c:pt idx="5">
                  <c:v>Ústecký kraj</c:v>
                </c:pt>
                <c:pt idx="6">
                  <c:v>Olomoucký kraj</c:v>
                </c:pt>
                <c:pt idx="7">
                  <c:v>Česká republika</c:v>
                </c:pt>
                <c:pt idx="8">
                  <c:v>Plzeňský kraj</c:v>
                </c:pt>
                <c:pt idx="9">
                  <c:v>Moravskoslezský kraj</c:v>
                </c:pt>
                <c:pt idx="10">
                  <c:v>Kraj Vysočina</c:v>
                </c:pt>
                <c:pt idx="11">
                  <c:v>Jihočeský kraj</c:v>
                </c:pt>
                <c:pt idx="12">
                  <c:v>Liberecký kraj</c:v>
                </c:pt>
                <c:pt idx="13">
                  <c:v>Pardubický kraj</c:v>
                </c:pt>
                <c:pt idx="14">
                  <c:v>Zlínský kraj</c:v>
                </c:pt>
                <c:pt idx="15">
                  <c:v>Karlovarský kraj</c:v>
                </c:pt>
                <c:pt idx="16">
                  <c:v>Středočeský kraj</c:v>
                </c:pt>
              </c:strCache>
            </c:strRef>
          </c:cat>
          <c:val>
            <c:numRef>
              <c:f>List1!$B$2:$B$18</c:f>
              <c:numCache>
                <c:formatCode>#,##0.0</c:formatCode>
                <c:ptCount val="17"/>
                <c:pt idx="0">
                  <c:v>6.3</c:v>
                </c:pt>
                <c:pt idx="1">
                  <c:v>5.2</c:v>
                </c:pt>
                <c:pt idx="2">
                  <c:v>5.0999999999999996</c:v>
                </c:pt>
                <c:pt idx="3">
                  <c:v>8.3000000000000007</c:v>
                </c:pt>
                <c:pt idx="4">
                  <c:v>3.7</c:v>
                </c:pt>
                <c:pt idx="5">
                  <c:v>4.5999999999999996</c:v>
                </c:pt>
                <c:pt idx="6">
                  <c:v>4.5</c:v>
                </c:pt>
                <c:pt idx="7">
                  <c:v>4.5</c:v>
                </c:pt>
                <c:pt idx="8">
                  <c:v>4.4000000000000004</c:v>
                </c:pt>
                <c:pt idx="9">
                  <c:v>4.4000000000000004</c:v>
                </c:pt>
                <c:pt idx="10">
                  <c:v>4.4000000000000004</c:v>
                </c:pt>
                <c:pt idx="11">
                  <c:v>4.3</c:v>
                </c:pt>
                <c:pt idx="12">
                  <c:v>4.3</c:v>
                </c:pt>
                <c:pt idx="13">
                  <c:v>3.8</c:v>
                </c:pt>
                <c:pt idx="14">
                  <c:v>3.7</c:v>
                </c:pt>
                <c:pt idx="15">
                  <c:v>3.6</c:v>
                </c:pt>
                <c:pt idx="16">
                  <c:v>3</c:v>
                </c:pt>
              </c:numCache>
            </c:numRef>
          </c:val>
          <c:extLst>
            <c:ext xmlns:c16="http://schemas.microsoft.com/office/drawing/2014/chart" uri="{C3380CC4-5D6E-409C-BE32-E72D297353CC}">
              <c16:uniqueId val="{00000000-05A2-443E-A2D1-90CA27B1B997}"/>
            </c:ext>
          </c:extLst>
        </c:ser>
        <c:ser>
          <c:idx val="1"/>
          <c:order val="1"/>
          <c:tx>
            <c:strRef>
              <c:f>List1!$C$1</c:f>
              <c:strCache>
                <c:ptCount val="1"/>
                <c:pt idx="0">
                  <c:v>2017</c:v>
                </c:pt>
              </c:strCache>
            </c:strRef>
          </c:tx>
          <c:spPr>
            <a:solidFill>
              <a:srgbClr val="CC66FF"/>
            </a:solidFill>
            <a:ln w="3175">
              <a:solidFill>
                <a:schemeClr val="bg1">
                  <a:lumMod val="75000"/>
                </a:schemeClr>
              </a:solidFill>
            </a:ln>
            <a:effectLst/>
          </c:spPr>
          <c:invertIfNegative val="0"/>
          <c:cat>
            <c:strRef>
              <c:f>List1!$A$2:$A$18</c:f>
              <c:strCache>
                <c:ptCount val="17"/>
                <c:pt idx="0">
                  <c:v>Hlavní město Praha</c:v>
                </c:pt>
                <c:pt idx="1">
                  <c:v>Jihomoravský kraj</c:v>
                </c:pt>
                <c:pt idx="2">
                  <c:v>Královéhradecký kraj</c:v>
                </c:pt>
                <c:pt idx="3">
                  <c:v>Hradec králové</c:v>
                </c:pt>
                <c:pt idx="4">
                  <c:v>HKK bez Hradce králové</c:v>
                </c:pt>
                <c:pt idx="5">
                  <c:v>Ústecký kraj</c:v>
                </c:pt>
                <c:pt idx="6">
                  <c:v>Olomoucký kraj</c:v>
                </c:pt>
                <c:pt idx="7">
                  <c:v>Česká republika</c:v>
                </c:pt>
                <c:pt idx="8">
                  <c:v>Plzeňský kraj</c:v>
                </c:pt>
                <c:pt idx="9">
                  <c:v>Moravskoslezský kraj</c:v>
                </c:pt>
                <c:pt idx="10">
                  <c:v>Kraj Vysočina</c:v>
                </c:pt>
                <c:pt idx="11">
                  <c:v>Jihočeský kraj</c:v>
                </c:pt>
                <c:pt idx="12">
                  <c:v>Liberecký kraj</c:v>
                </c:pt>
                <c:pt idx="13">
                  <c:v>Pardubický kraj</c:v>
                </c:pt>
                <c:pt idx="14">
                  <c:v>Zlínský kraj</c:v>
                </c:pt>
                <c:pt idx="15">
                  <c:v>Karlovarský kraj</c:v>
                </c:pt>
                <c:pt idx="16">
                  <c:v>Středočeský kraj</c:v>
                </c:pt>
              </c:strCache>
            </c:strRef>
          </c:cat>
          <c:val>
            <c:numRef>
              <c:f>List1!$C$2:$C$18</c:f>
              <c:numCache>
                <c:formatCode>#,##0.0</c:formatCode>
                <c:ptCount val="17"/>
                <c:pt idx="0">
                  <c:v>6.4</c:v>
                </c:pt>
                <c:pt idx="1">
                  <c:v>5.2</c:v>
                </c:pt>
                <c:pt idx="2">
                  <c:v>5.0999999999999996</c:v>
                </c:pt>
                <c:pt idx="3">
                  <c:v>8.3000000000000007</c:v>
                </c:pt>
                <c:pt idx="4">
                  <c:v>3.7</c:v>
                </c:pt>
                <c:pt idx="5">
                  <c:v>4.5999999999999996</c:v>
                </c:pt>
                <c:pt idx="6">
                  <c:v>4.5</c:v>
                </c:pt>
                <c:pt idx="7">
                  <c:v>4.5</c:v>
                </c:pt>
                <c:pt idx="8">
                  <c:v>4.4000000000000004</c:v>
                </c:pt>
                <c:pt idx="9">
                  <c:v>4.4000000000000004</c:v>
                </c:pt>
                <c:pt idx="10">
                  <c:v>4.4000000000000004</c:v>
                </c:pt>
                <c:pt idx="11">
                  <c:v>4.3</c:v>
                </c:pt>
                <c:pt idx="12">
                  <c:v>4.3</c:v>
                </c:pt>
                <c:pt idx="13">
                  <c:v>3.8</c:v>
                </c:pt>
                <c:pt idx="14">
                  <c:v>3.7</c:v>
                </c:pt>
                <c:pt idx="15">
                  <c:v>3.9</c:v>
                </c:pt>
                <c:pt idx="16">
                  <c:v>3</c:v>
                </c:pt>
              </c:numCache>
            </c:numRef>
          </c:val>
          <c:extLst>
            <c:ext xmlns:c16="http://schemas.microsoft.com/office/drawing/2014/chart" uri="{C3380CC4-5D6E-409C-BE32-E72D297353CC}">
              <c16:uniqueId val="{00000001-05A2-443E-A2D1-90CA27B1B997}"/>
            </c:ext>
          </c:extLst>
        </c:ser>
        <c:ser>
          <c:idx val="2"/>
          <c:order val="2"/>
          <c:tx>
            <c:strRef>
              <c:f>List1!$D$1</c:f>
              <c:strCache>
                <c:ptCount val="1"/>
                <c:pt idx="0">
                  <c:v>2016</c:v>
                </c:pt>
              </c:strCache>
            </c:strRef>
          </c:tx>
          <c:spPr>
            <a:solidFill>
              <a:srgbClr val="CCCCFF"/>
            </a:solidFill>
            <a:ln w="3175">
              <a:solidFill>
                <a:schemeClr val="bg1">
                  <a:lumMod val="75000"/>
                </a:schemeClr>
              </a:solidFill>
            </a:ln>
            <a:effectLst/>
          </c:spPr>
          <c:invertIfNegative val="0"/>
          <c:cat>
            <c:strRef>
              <c:f>List1!$A$2:$A$18</c:f>
              <c:strCache>
                <c:ptCount val="17"/>
                <c:pt idx="0">
                  <c:v>Hlavní město Praha</c:v>
                </c:pt>
                <c:pt idx="1">
                  <c:v>Jihomoravský kraj</c:v>
                </c:pt>
                <c:pt idx="2">
                  <c:v>Královéhradecký kraj</c:v>
                </c:pt>
                <c:pt idx="3">
                  <c:v>Hradec králové</c:v>
                </c:pt>
                <c:pt idx="4">
                  <c:v>HKK bez Hradce králové</c:v>
                </c:pt>
                <c:pt idx="5">
                  <c:v>Ústecký kraj</c:v>
                </c:pt>
                <c:pt idx="6">
                  <c:v>Olomoucký kraj</c:v>
                </c:pt>
                <c:pt idx="7">
                  <c:v>Česká republika</c:v>
                </c:pt>
                <c:pt idx="8">
                  <c:v>Plzeňský kraj</c:v>
                </c:pt>
                <c:pt idx="9">
                  <c:v>Moravskoslezský kraj</c:v>
                </c:pt>
                <c:pt idx="10">
                  <c:v>Kraj Vysočina</c:v>
                </c:pt>
                <c:pt idx="11">
                  <c:v>Jihočeský kraj</c:v>
                </c:pt>
                <c:pt idx="12">
                  <c:v>Liberecký kraj</c:v>
                </c:pt>
                <c:pt idx="13">
                  <c:v>Pardubický kraj</c:v>
                </c:pt>
                <c:pt idx="14">
                  <c:v>Zlínský kraj</c:v>
                </c:pt>
                <c:pt idx="15">
                  <c:v>Karlovarský kraj</c:v>
                </c:pt>
                <c:pt idx="16">
                  <c:v>Středočeský kraj</c:v>
                </c:pt>
              </c:strCache>
            </c:strRef>
          </c:cat>
          <c:val>
            <c:numRef>
              <c:f>List1!$D$2:$D$18</c:f>
              <c:numCache>
                <c:formatCode>#,##0.0</c:formatCode>
                <c:ptCount val="17"/>
                <c:pt idx="0">
                  <c:v>6.3</c:v>
                </c:pt>
                <c:pt idx="1">
                  <c:v>5.2</c:v>
                </c:pt>
                <c:pt idx="2">
                  <c:v>5.0999999999999996</c:v>
                </c:pt>
                <c:pt idx="3">
                  <c:v>8.3000000000000007</c:v>
                </c:pt>
                <c:pt idx="4">
                  <c:v>3.7</c:v>
                </c:pt>
                <c:pt idx="5">
                  <c:v>4.5999999999999996</c:v>
                </c:pt>
                <c:pt idx="6">
                  <c:v>4.5</c:v>
                </c:pt>
                <c:pt idx="7">
                  <c:v>4.5</c:v>
                </c:pt>
                <c:pt idx="8">
                  <c:v>4.5</c:v>
                </c:pt>
                <c:pt idx="9">
                  <c:v>4.4000000000000004</c:v>
                </c:pt>
                <c:pt idx="10">
                  <c:v>4.4000000000000004</c:v>
                </c:pt>
                <c:pt idx="11">
                  <c:v>4.3</c:v>
                </c:pt>
                <c:pt idx="12">
                  <c:v>4.3</c:v>
                </c:pt>
                <c:pt idx="13">
                  <c:v>3.8</c:v>
                </c:pt>
                <c:pt idx="14">
                  <c:v>3.7</c:v>
                </c:pt>
                <c:pt idx="15">
                  <c:v>3.9</c:v>
                </c:pt>
                <c:pt idx="16">
                  <c:v>3.1</c:v>
                </c:pt>
              </c:numCache>
            </c:numRef>
          </c:val>
          <c:extLst>
            <c:ext xmlns:c16="http://schemas.microsoft.com/office/drawing/2014/chart" uri="{C3380CC4-5D6E-409C-BE32-E72D297353CC}">
              <c16:uniqueId val="{00000002-05A2-443E-A2D1-90CA27B1B997}"/>
            </c:ext>
          </c:extLst>
        </c:ser>
        <c:ser>
          <c:idx val="3"/>
          <c:order val="3"/>
          <c:tx>
            <c:strRef>
              <c:f>List1!$E$1</c:f>
              <c:strCache>
                <c:ptCount val="1"/>
                <c:pt idx="0">
                  <c:v>2015</c:v>
                </c:pt>
              </c:strCache>
            </c:strRef>
          </c:tx>
          <c:spPr>
            <a:solidFill>
              <a:schemeClr val="accent4">
                <a:lumMod val="20000"/>
                <a:lumOff val="80000"/>
              </a:schemeClr>
            </a:solidFill>
            <a:ln>
              <a:noFill/>
            </a:ln>
            <a:effectLst/>
          </c:spPr>
          <c:invertIfNegative val="0"/>
          <c:cat>
            <c:strRef>
              <c:f>List1!$A$2:$A$18</c:f>
              <c:strCache>
                <c:ptCount val="17"/>
                <c:pt idx="0">
                  <c:v>Hlavní město Praha</c:v>
                </c:pt>
                <c:pt idx="1">
                  <c:v>Jihomoravský kraj</c:v>
                </c:pt>
                <c:pt idx="2">
                  <c:v>Královéhradecký kraj</c:v>
                </c:pt>
                <c:pt idx="3">
                  <c:v>Hradec králové</c:v>
                </c:pt>
                <c:pt idx="4">
                  <c:v>HKK bez Hradce králové</c:v>
                </c:pt>
                <c:pt idx="5">
                  <c:v>Ústecký kraj</c:v>
                </c:pt>
                <c:pt idx="6">
                  <c:v>Olomoucký kraj</c:v>
                </c:pt>
                <c:pt idx="7">
                  <c:v>Česká republika</c:v>
                </c:pt>
                <c:pt idx="8">
                  <c:v>Plzeňský kraj</c:v>
                </c:pt>
                <c:pt idx="9">
                  <c:v>Moravskoslezský kraj</c:v>
                </c:pt>
                <c:pt idx="10">
                  <c:v>Kraj Vysočina</c:v>
                </c:pt>
                <c:pt idx="11">
                  <c:v>Jihočeský kraj</c:v>
                </c:pt>
                <c:pt idx="12">
                  <c:v>Liberecký kraj</c:v>
                </c:pt>
                <c:pt idx="13">
                  <c:v>Pardubický kraj</c:v>
                </c:pt>
                <c:pt idx="14">
                  <c:v>Zlínský kraj</c:v>
                </c:pt>
                <c:pt idx="15">
                  <c:v>Karlovarský kraj</c:v>
                </c:pt>
                <c:pt idx="16">
                  <c:v>Středočeský kraj</c:v>
                </c:pt>
              </c:strCache>
            </c:strRef>
          </c:cat>
          <c:val>
            <c:numRef>
              <c:f>List1!$E$2:$E$18</c:f>
              <c:numCache>
                <c:formatCode>#,##0.0</c:formatCode>
                <c:ptCount val="17"/>
                <c:pt idx="0">
                  <c:v>6.4</c:v>
                </c:pt>
                <c:pt idx="1">
                  <c:v>5.2</c:v>
                </c:pt>
                <c:pt idx="2">
                  <c:v>5.0999999999999996</c:v>
                </c:pt>
                <c:pt idx="3">
                  <c:v>8.3000000000000007</c:v>
                </c:pt>
                <c:pt idx="4">
                  <c:v>3.8</c:v>
                </c:pt>
                <c:pt idx="5">
                  <c:v>4.5999999999999996</c:v>
                </c:pt>
                <c:pt idx="6">
                  <c:v>4.5</c:v>
                </c:pt>
                <c:pt idx="7">
                  <c:v>4.5</c:v>
                </c:pt>
                <c:pt idx="8">
                  <c:v>4.5999999999999996</c:v>
                </c:pt>
                <c:pt idx="9">
                  <c:v>4.4000000000000004</c:v>
                </c:pt>
                <c:pt idx="10">
                  <c:v>4.4000000000000004</c:v>
                </c:pt>
                <c:pt idx="11">
                  <c:v>4.3</c:v>
                </c:pt>
                <c:pt idx="12">
                  <c:v>4.5</c:v>
                </c:pt>
                <c:pt idx="13">
                  <c:v>3.8</c:v>
                </c:pt>
                <c:pt idx="14">
                  <c:v>3.7</c:v>
                </c:pt>
                <c:pt idx="15">
                  <c:v>3.7</c:v>
                </c:pt>
                <c:pt idx="16">
                  <c:v>3.2</c:v>
                </c:pt>
              </c:numCache>
            </c:numRef>
          </c:val>
          <c:extLst>
            <c:ext xmlns:c16="http://schemas.microsoft.com/office/drawing/2014/chart" uri="{C3380CC4-5D6E-409C-BE32-E72D297353CC}">
              <c16:uniqueId val="{00000003-05A2-443E-A2D1-90CA27B1B997}"/>
            </c:ext>
          </c:extLst>
        </c:ser>
        <c:dLbls>
          <c:showLegendKey val="0"/>
          <c:showVal val="0"/>
          <c:showCatName val="0"/>
          <c:showSerName val="0"/>
          <c:showPercent val="0"/>
          <c:showBubbleSize val="0"/>
        </c:dLbls>
        <c:gapWidth val="50"/>
        <c:axId val="312199080"/>
        <c:axId val="312199472"/>
      </c:barChart>
      <c:catAx>
        <c:axId val="31219908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12199472"/>
        <c:crosses val="autoZero"/>
        <c:auto val="1"/>
        <c:lblAlgn val="ctr"/>
        <c:lblOffset val="100"/>
        <c:noMultiLvlLbl val="0"/>
      </c:catAx>
      <c:valAx>
        <c:axId val="312199472"/>
        <c:scaling>
          <c:orientation val="minMax"/>
        </c:scaling>
        <c:delete val="0"/>
        <c:axPos val="t"/>
        <c:title>
          <c:tx>
            <c:rich>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cs-CZ" sz="1400" b="1" dirty="0">
                    <a:solidFill>
                      <a:schemeClr val="tx1"/>
                    </a:solidFill>
                  </a:rPr>
                  <a:t>Počet lůžek na 1 000 obyvatel kraje</a:t>
                </a:r>
              </a:p>
            </c:rich>
          </c:tx>
          <c:layout>
            <c:manualLayout>
              <c:xMode val="edge"/>
              <c:yMode val="edge"/>
              <c:x val="0.45383740129899952"/>
              <c:y val="4.81145600070726E-2"/>
            </c:manualLayout>
          </c:layout>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121990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2967116485340062"/>
          <c:y val="0.15573558800099849"/>
          <c:w val="0.51657920745573271"/>
          <c:h val="0.82154124498910663"/>
        </c:manualLayout>
      </c:layout>
      <c:barChart>
        <c:barDir val="bar"/>
        <c:grouping val="clustered"/>
        <c:varyColors val="0"/>
        <c:ser>
          <c:idx val="0"/>
          <c:order val="0"/>
          <c:tx>
            <c:strRef>
              <c:f>List1!$B$1</c:f>
              <c:strCache>
                <c:ptCount val="1"/>
                <c:pt idx="0">
                  <c:v>2018</c:v>
                </c:pt>
              </c:strCache>
            </c:strRef>
          </c:tx>
          <c:spPr>
            <a:solidFill>
              <a:srgbClr val="9966FF"/>
            </a:solidFill>
            <a:ln w="3175">
              <a:solidFill>
                <a:schemeClr val="bg1">
                  <a:lumMod val="75000"/>
                </a:schemeClr>
              </a:solidFill>
            </a:ln>
            <a:effectLst/>
          </c:spPr>
          <c:invertIfNegative val="0"/>
          <c:dPt>
            <c:idx val="1"/>
            <c:invertIfNegative val="0"/>
            <c:bubble3D val="0"/>
            <c:spPr>
              <a:solidFill>
                <a:srgbClr val="9966FF"/>
              </a:solidFill>
              <a:ln w="3175">
                <a:solidFill>
                  <a:schemeClr val="bg1">
                    <a:lumMod val="75000"/>
                  </a:schemeClr>
                </a:solidFill>
              </a:ln>
              <a:effectLst/>
            </c:spPr>
            <c:extLst>
              <c:ext xmlns:c16="http://schemas.microsoft.com/office/drawing/2014/chart" uri="{C3380CC4-5D6E-409C-BE32-E72D297353CC}">
                <c16:uniqueId val="{00000001-B36F-47FF-A1F9-58065A39ABEB}"/>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List1!$A$2:$A$18</c:f>
              <c:strCache>
                <c:ptCount val="17"/>
                <c:pt idx="0">
                  <c:v>Kraj Vysočina</c:v>
                </c:pt>
                <c:pt idx="1">
                  <c:v>Plzeňský kraj</c:v>
                </c:pt>
                <c:pt idx="2">
                  <c:v>Pardubický kraj</c:v>
                </c:pt>
                <c:pt idx="3">
                  <c:v>Olomoucký kraj</c:v>
                </c:pt>
                <c:pt idx="4">
                  <c:v>Zlínský kraj</c:v>
                </c:pt>
                <c:pt idx="5">
                  <c:v>Moravskoslezský kraj</c:v>
                </c:pt>
                <c:pt idx="6">
                  <c:v>Hlavní město Praha</c:v>
                </c:pt>
                <c:pt idx="7">
                  <c:v>Česká republika</c:v>
                </c:pt>
                <c:pt idx="8">
                  <c:v>Ústecký kraj</c:v>
                </c:pt>
                <c:pt idx="9">
                  <c:v>Karlovarský kraj</c:v>
                </c:pt>
                <c:pt idx="10">
                  <c:v>Středočeský kraj</c:v>
                </c:pt>
                <c:pt idx="11">
                  <c:v>Královéhradecký kraj</c:v>
                </c:pt>
                <c:pt idx="12">
                  <c:v>Hradec Králové</c:v>
                </c:pt>
                <c:pt idx="13">
                  <c:v>HKK bez Hradce Králové</c:v>
                </c:pt>
                <c:pt idx="14">
                  <c:v>Jihomoravský kraj</c:v>
                </c:pt>
                <c:pt idx="15">
                  <c:v>Liberecký kraj</c:v>
                </c:pt>
                <c:pt idx="16">
                  <c:v>Jihočeský kraj</c:v>
                </c:pt>
              </c:strCache>
            </c:strRef>
          </c:cat>
          <c:val>
            <c:numRef>
              <c:f>List1!$B$2:$B$18</c:f>
              <c:numCache>
                <c:formatCode>0.00</c:formatCode>
                <c:ptCount val="17"/>
                <c:pt idx="0">
                  <c:v>4.3</c:v>
                </c:pt>
                <c:pt idx="1">
                  <c:v>3.6</c:v>
                </c:pt>
                <c:pt idx="2">
                  <c:v>3.4</c:v>
                </c:pt>
                <c:pt idx="3">
                  <c:v>3</c:v>
                </c:pt>
                <c:pt idx="4">
                  <c:v>3</c:v>
                </c:pt>
                <c:pt idx="5">
                  <c:v>2.9</c:v>
                </c:pt>
                <c:pt idx="6">
                  <c:v>2.8</c:v>
                </c:pt>
                <c:pt idx="7">
                  <c:v>2.7</c:v>
                </c:pt>
                <c:pt idx="8">
                  <c:v>2.6</c:v>
                </c:pt>
                <c:pt idx="9">
                  <c:v>2.6</c:v>
                </c:pt>
                <c:pt idx="10">
                  <c:v>2.5</c:v>
                </c:pt>
                <c:pt idx="11">
                  <c:v>2.2999999999999998</c:v>
                </c:pt>
                <c:pt idx="12">
                  <c:v>1</c:v>
                </c:pt>
                <c:pt idx="13">
                  <c:v>2.8</c:v>
                </c:pt>
                <c:pt idx="14">
                  <c:v>2.1</c:v>
                </c:pt>
                <c:pt idx="15">
                  <c:v>1.8</c:v>
                </c:pt>
                <c:pt idx="16">
                  <c:v>1.7</c:v>
                </c:pt>
              </c:numCache>
            </c:numRef>
          </c:val>
          <c:extLst>
            <c:ext xmlns:c16="http://schemas.microsoft.com/office/drawing/2014/chart" uri="{C3380CC4-5D6E-409C-BE32-E72D297353CC}">
              <c16:uniqueId val="{00000004-F913-4A30-AC37-3D9CE47C8539}"/>
            </c:ext>
          </c:extLst>
        </c:ser>
        <c:ser>
          <c:idx val="1"/>
          <c:order val="1"/>
          <c:tx>
            <c:strRef>
              <c:f>List1!$C$1</c:f>
              <c:strCache>
                <c:ptCount val="1"/>
                <c:pt idx="0">
                  <c:v>2017</c:v>
                </c:pt>
              </c:strCache>
            </c:strRef>
          </c:tx>
          <c:spPr>
            <a:solidFill>
              <a:srgbClr val="CC66FF"/>
            </a:solidFill>
            <a:ln w="3175">
              <a:solidFill>
                <a:schemeClr val="bg1">
                  <a:lumMod val="75000"/>
                </a:schemeClr>
              </a:solidFill>
            </a:ln>
            <a:effectLst/>
          </c:spPr>
          <c:invertIfNegative val="0"/>
          <c:dPt>
            <c:idx val="1"/>
            <c:invertIfNegative val="0"/>
            <c:bubble3D val="0"/>
            <c:spPr>
              <a:solidFill>
                <a:srgbClr val="CC66FF"/>
              </a:solidFill>
              <a:ln w="3175">
                <a:solidFill>
                  <a:schemeClr val="bg1">
                    <a:lumMod val="75000"/>
                  </a:schemeClr>
                </a:solidFill>
              </a:ln>
              <a:effectLst/>
            </c:spPr>
            <c:extLst>
              <c:ext xmlns:c16="http://schemas.microsoft.com/office/drawing/2014/chart" uri="{C3380CC4-5D6E-409C-BE32-E72D297353CC}">
                <c16:uniqueId val="{00000003-B36F-47FF-A1F9-58065A39ABEB}"/>
              </c:ext>
            </c:extLst>
          </c:dPt>
          <c:cat>
            <c:strRef>
              <c:f>List1!$A$2:$A$18</c:f>
              <c:strCache>
                <c:ptCount val="17"/>
                <c:pt idx="0">
                  <c:v>Kraj Vysočina</c:v>
                </c:pt>
                <c:pt idx="1">
                  <c:v>Plzeňský kraj</c:v>
                </c:pt>
                <c:pt idx="2">
                  <c:v>Pardubický kraj</c:v>
                </c:pt>
                <c:pt idx="3">
                  <c:v>Olomoucký kraj</c:v>
                </c:pt>
                <c:pt idx="4">
                  <c:v>Zlínský kraj</c:v>
                </c:pt>
                <c:pt idx="5">
                  <c:v>Moravskoslezský kraj</c:v>
                </c:pt>
                <c:pt idx="6">
                  <c:v>Hlavní město Praha</c:v>
                </c:pt>
                <c:pt idx="7">
                  <c:v>Česká republika</c:v>
                </c:pt>
                <c:pt idx="8">
                  <c:v>Ústecký kraj</c:v>
                </c:pt>
                <c:pt idx="9">
                  <c:v>Karlovarský kraj</c:v>
                </c:pt>
                <c:pt idx="10">
                  <c:v>Středočeský kraj</c:v>
                </c:pt>
                <c:pt idx="11">
                  <c:v>Královéhradecký kraj</c:v>
                </c:pt>
                <c:pt idx="12">
                  <c:v>Hradec Králové</c:v>
                </c:pt>
                <c:pt idx="13">
                  <c:v>HKK bez Hradce Králové</c:v>
                </c:pt>
                <c:pt idx="14">
                  <c:v>Jihomoravský kraj</c:v>
                </c:pt>
                <c:pt idx="15">
                  <c:v>Liberecký kraj</c:v>
                </c:pt>
                <c:pt idx="16">
                  <c:v>Jihočeský kraj</c:v>
                </c:pt>
              </c:strCache>
            </c:strRef>
          </c:cat>
          <c:val>
            <c:numRef>
              <c:f>List1!$C$2:$C$18</c:f>
              <c:numCache>
                <c:formatCode>0.00</c:formatCode>
                <c:ptCount val="17"/>
                <c:pt idx="0">
                  <c:v>4.3</c:v>
                </c:pt>
                <c:pt idx="1">
                  <c:v>3.6</c:v>
                </c:pt>
                <c:pt idx="2">
                  <c:v>3.4</c:v>
                </c:pt>
                <c:pt idx="3">
                  <c:v>2.9</c:v>
                </c:pt>
                <c:pt idx="4">
                  <c:v>3</c:v>
                </c:pt>
                <c:pt idx="5">
                  <c:v>2.9</c:v>
                </c:pt>
                <c:pt idx="6">
                  <c:v>2.8</c:v>
                </c:pt>
                <c:pt idx="7">
                  <c:v>2.7</c:v>
                </c:pt>
                <c:pt idx="8">
                  <c:v>2.6</c:v>
                </c:pt>
                <c:pt idx="9">
                  <c:v>2.5</c:v>
                </c:pt>
                <c:pt idx="10">
                  <c:v>2.6</c:v>
                </c:pt>
                <c:pt idx="11">
                  <c:v>2.2999999999999998</c:v>
                </c:pt>
                <c:pt idx="12">
                  <c:v>1</c:v>
                </c:pt>
                <c:pt idx="13">
                  <c:v>2.8</c:v>
                </c:pt>
                <c:pt idx="14">
                  <c:v>2</c:v>
                </c:pt>
                <c:pt idx="15">
                  <c:v>1.8</c:v>
                </c:pt>
                <c:pt idx="16">
                  <c:v>1.7</c:v>
                </c:pt>
              </c:numCache>
            </c:numRef>
          </c:val>
          <c:extLst>
            <c:ext xmlns:c16="http://schemas.microsoft.com/office/drawing/2014/chart" uri="{C3380CC4-5D6E-409C-BE32-E72D297353CC}">
              <c16:uniqueId val="{00000009-F913-4A30-AC37-3D9CE47C8539}"/>
            </c:ext>
          </c:extLst>
        </c:ser>
        <c:ser>
          <c:idx val="2"/>
          <c:order val="2"/>
          <c:tx>
            <c:strRef>
              <c:f>List1!$D$1</c:f>
              <c:strCache>
                <c:ptCount val="1"/>
                <c:pt idx="0">
                  <c:v>2016</c:v>
                </c:pt>
              </c:strCache>
            </c:strRef>
          </c:tx>
          <c:spPr>
            <a:solidFill>
              <a:srgbClr val="CCCCFF"/>
            </a:solidFill>
            <a:ln w="3175">
              <a:solidFill>
                <a:schemeClr val="bg1">
                  <a:lumMod val="75000"/>
                </a:schemeClr>
              </a:solidFill>
            </a:ln>
            <a:effectLst/>
          </c:spPr>
          <c:invertIfNegative val="0"/>
          <c:dPt>
            <c:idx val="1"/>
            <c:invertIfNegative val="0"/>
            <c:bubble3D val="0"/>
            <c:spPr>
              <a:solidFill>
                <a:srgbClr val="CCCCFF"/>
              </a:solidFill>
              <a:ln w="3175">
                <a:solidFill>
                  <a:schemeClr val="bg1">
                    <a:lumMod val="75000"/>
                  </a:schemeClr>
                </a:solidFill>
              </a:ln>
              <a:effectLst/>
            </c:spPr>
            <c:extLst>
              <c:ext xmlns:c16="http://schemas.microsoft.com/office/drawing/2014/chart" uri="{C3380CC4-5D6E-409C-BE32-E72D297353CC}">
                <c16:uniqueId val="{00000005-B36F-47FF-A1F9-58065A39ABEB}"/>
              </c:ext>
            </c:extLst>
          </c:dPt>
          <c:cat>
            <c:strRef>
              <c:f>List1!$A$2:$A$18</c:f>
              <c:strCache>
                <c:ptCount val="17"/>
                <c:pt idx="0">
                  <c:v>Kraj Vysočina</c:v>
                </c:pt>
                <c:pt idx="1">
                  <c:v>Plzeňský kraj</c:v>
                </c:pt>
                <c:pt idx="2">
                  <c:v>Pardubický kraj</c:v>
                </c:pt>
                <c:pt idx="3">
                  <c:v>Olomoucký kraj</c:v>
                </c:pt>
                <c:pt idx="4">
                  <c:v>Zlínský kraj</c:v>
                </c:pt>
                <c:pt idx="5">
                  <c:v>Moravskoslezský kraj</c:v>
                </c:pt>
                <c:pt idx="6">
                  <c:v>Hlavní město Praha</c:v>
                </c:pt>
                <c:pt idx="7">
                  <c:v>Česká republika</c:v>
                </c:pt>
                <c:pt idx="8">
                  <c:v>Ústecký kraj</c:v>
                </c:pt>
                <c:pt idx="9">
                  <c:v>Karlovarský kraj</c:v>
                </c:pt>
                <c:pt idx="10">
                  <c:v>Středočeský kraj</c:v>
                </c:pt>
                <c:pt idx="11">
                  <c:v>Královéhradecký kraj</c:v>
                </c:pt>
                <c:pt idx="12">
                  <c:v>Hradec Králové</c:v>
                </c:pt>
                <c:pt idx="13">
                  <c:v>HKK bez Hradce Králové</c:v>
                </c:pt>
                <c:pt idx="14">
                  <c:v>Jihomoravský kraj</c:v>
                </c:pt>
                <c:pt idx="15">
                  <c:v>Liberecký kraj</c:v>
                </c:pt>
                <c:pt idx="16">
                  <c:v>Jihočeský kraj</c:v>
                </c:pt>
              </c:strCache>
            </c:strRef>
          </c:cat>
          <c:val>
            <c:numRef>
              <c:f>List1!$D$2:$D$18</c:f>
              <c:numCache>
                <c:formatCode>0.00</c:formatCode>
                <c:ptCount val="17"/>
                <c:pt idx="0">
                  <c:v>4.3</c:v>
                </c:pt>
                <c:pt idx="1">
                  <c:v>3.6</c:v>
                </c:pt>
                <c:pt idx="2">
                  <c:v>3.5</c:v>
                </c:pt>
                <c:pt idx="3">
                  <c:v>2.9</c:v>
                </c:pt>
                <c:pt idx="4">
                  <c:v>3.1</c:v>
                </c:pt>
                <c:pt idx="5">
                  <c:v>2.8</c:v>
                </c:pt>
                <c:pt idx="6">
                  <c:v>3</c:v>
                </c:pt>
                <c:pt idx="7">
                  <c:v>2.7</c:v>
                </c:pt>
                <c:pt idx="8">
                  <c:v>2.6</c:v>
                </c:pt>
                <c:pt idx="9">
                  <c:v>2.4</c:v>
                </c:pt>
                <c:pt idx="10">
                  <c:v>2.6</c:v>
                </c:pt>
                <c:pt idx="11">
                  <c:v>2.2999999999999998</c:v>
                </c:pt>
                <c:pt idx="12">
                  <c:v>1</c:v>
                </c:pt>
                <c:pt idx="13">
                  <c:v>2.8</c:v>
                </c:pt>
                <c:pt idx="14">
                  <c:v>2</c:v>
                </c:pt>
                <c:pt idx="15">
                  <c:v>1.8</c:v>
                </c:pt>
                <c:pt idx="16">
                  <c:v>1.8</c:v>
                </c:pt>
              </c:numCache>
            </c:numRef>
          </c:val>
          <c:extLst>
            <c:ext xmlns:c16="http://schemas.microsoft.com/office/drawing/2014/chart" uri="{C3380CC4-5D6E-409C-BE32-E72D297353CC}">
              <c16:uniqueId val="{0000000E-F913-4A30-AC37-3D9CE47C8539}"/>
            </c:ext>
          </c:extLst>
        </c:ser>
        <c:ser>
          <c:idx val="3"/>
          <c:order val="3"/>
          <c:tx>
            <c:strRef>
              <c:f>List1!$E$1</c:f>
              <c:strCache>
                <c:ptCount val="1"/>
                <c:pt idx="0">
                  <c:v>2015</c:v>
                </c:pt>
              </c:strCache>
            </c:strRef>
          </c:tx>
          <c:spPr>
            <a:solidFill>
              <a:schemeClr val="accent4">
                <a:lumMod val="20000"/>
                <a:lumOff val="80000"/>
              </a:schemeClr>
            </a:solidFill>
            <a:ln>
              <a:noFill/>
            </a:ln>
            <a:effectLst/>
          </c:spPr>
          <c:invertIfNegative val="0"/>
          <c:cat>
            <c:strRef>
              <c:f>List1!$A$2:$A$18</c:f>
              <c:strCache>
                <c:ptCount val="17"/>
                <c:pt idx="0">
                  <c:v>Kraj Vysočina</c:v>
                </c:pt>
                <c:pt idx="1">
                  <c:v>Plzeňský kraj</c:v>
                </c:pt>
                <c:pt idx="2">
                  <c:v>Pardubický kraj</c:v>
                </c:pt>
                <c:pt idx="3">
                  <c:v>Olomoucký kraj</c:v>
                </c:pt>
                <c:pt idx="4">
                  <c:v>Zlínský kraj</c:v>
                </c:pt>
                <c:pt idx="5">
                  <c:v>Moravskoslezský kraj</c:v>
                </c:pt>
                <c:pt idx="6">
                  <c:v>Hlavní město Praha</c:v>
                </c:pt>
                <c:pt idx="7">
                  <c:v>Česká republika</c:v>
                </c:pt>
                <c:pt idx="8">
                  <c:v>Ústecký kraj</c:v>
                </c:pt>
                <c:pt idx="9">
                  <c:v>Karlovarský kraj</c:v>
                </c:pt>
                <c:pt idx="10">
                  <c:v>Středočeský kraj</c:v>
                </c:pt>
                <c:pt idx="11">
                  <c:v>Královéhradecký kraj</c:v>
                </c:pt>
                <c:pt idx="12">
                  <c:v>Hradec Králové</c:v>
                </c:pt>
                <c:pt idx="13">
                  <c:v>HKK bez Hradce Králové</c:v>
                </c:pt>
                <c:pt idx="14">
                  <c:v>Jihomoravský kraj</c:v>
                </c:pt>
                <c:pt idx="15">
                  <c:v>Liberecký kraj</c:v>
                </c:pt>
                <c:pt idx="16">
                  <c:v>Jihočeský kraj</c:v>
                </c:pt>
              </c:strCache>
            </c:strRef>
          </c:cat>
          <c:val>
            <c:numRef>
              <c:f>List1!$E$2:$E$18</c:f>
              <c:numCache>
                <c:formatCode>0.00</c:formatCode>
                <c:ptCount val="17"/>
                <c:pt idx="0">
                  <c:v>4.3</c:v>
                </c:pt>
                <c:pt idx="1">
                  <c:v>3.7</c:v>
                </c:pt>
                <c:pt idx="2">
                  <c:v>3.5</c:v>
                </c:pt>
                <c:pt idx="3">
                  <c:v>2.9</c:v>
                </c:pt>
                <c:pt idx="4">
                  <c:v>3</c:v>
                </c:pt>
                <c:pt idx="5">
                  <c:v>2.8</c:v>
                </c:pt>
                <c:pt idx="6">
                  <c:v>3</c:v>
                </c:pt>
                <c:pt idx="7">
                  <c:v>2.7</c:v>
                </c:pt>
                <c:pt idx="8">
                  <c:v>2.6</c:v>
                </c:pt>
                <c:pt idx="9">
                  <c:v>2.2000000000000002</c:v>
                </c:pt>
                <c:pt idx="10">
                  <c:v>2.6</c:v>
                </c:pt>
                <c:pt idx="11">
                  <c:v>2.2000000000000002</c:v>
                </c:pt>
                <c:pt idx="12">
                  <c:v>1.1000000000000001</c:v>
                </c:pt>
                <c:pt idx="13">
                  <c:v>2.7</c:v>
                </c:pt>
                <c:pt idx="14">
                  <c:v>1.9</c:v>
                </c:pt>
                <c:pt idx="15">
                  <c:v>1.7</c:v>
                </c:pt>
                <c:pt idx="16">
                  <c:v>1.8</c:v>
                </c:pt>
              </c:numCache>
            </c:numRef>
          </c:val>
          <c:extLst>
            <c:ext xmlns:c16="http://schemas.microsoft.com/office/drawing/2014/chart" uri="{C3380CC4-5D6E-409C-BE32-E72D297353CC}">
              <c16:uniqueId val="{0000000F-F913-4A30-AC37-3D9CE47C8539}"/>
            </c:ext>
          </c:extLst>
        </c:ser>
        <c:dLbls>
          <c:showLegendKey val="0"/>
          <c:showVal val="0"/>
          <c:showCatName val="0"/>
          <c:showSerName val="0"/>
          <c:showPercent val="0"/>
          <c:showBubbleSize val="0"/>
        </c:dLbls>
        <c:gapWidth val="50"/>
        <c:axId val="312199864"/>
        <c:axId val="312196336"/>
      </c:barChart>
      <c:catAx>
        <c:axId val="31219986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12196336"/>
        <c:crosses val="autoZero"/>
        <c:auto val="1"/>
        <c:lblAlgn val="ctr"/>
        <c:lblOffset val="100"/>
        <c:noMultiLvlLbl val="0"/>
      </c:catAx>
      <c:valAx>
        <c:axId val="312196336"/>
        <c:scaling>
          <c:orientation val="minMax"/>
        </c:scaling>
        <c:delete val="0"/>
        <c:axPos val="t"/>
        <c:title>
          <c:tx>
            <c:rich>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cs-CZ" sz="1400" b="1" dirty="0">
                    <a:solidFill>
                      <a:schemeClr val="tx1"/>
                    </a:solidFill>
                  </a:rPr>
                  <a:t>Počet lůžek na 1 000 obyvatel kraje</a:t>
                </a:r>
              </a:p>
            </c:rich>
          </c:tx>
          <c:layout>
            <c:manualLayout>
              <c:xMode val="edge"/>
              <c:yMode val="edge"/>
              <c:x val="0.28843580394789375"/>
              <c:y val="6.3795499458674798E-2"/>
            </c:manualLayout>
          </c:layout>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121998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1254575335846216"/>
          <c:y val="0.15573558531270626"/>
          <c:w val="0.54169333777409023"/>
          <c:h val="0.82154124498910663"/>
        </c:manualLayout>
      </c:layout>
      <c:barChart>
        <c:barDir val="bar"/>
        <c:grouping val="clustered"/>
        <c:varyColors val="0"/>
        <c:ser>
          <c:idx val="0"/>
          <c:order val="0"/>
          <c:tx>
            <c:strRef>
              <c:f>List1!$B$1</c:f>
              <c:strCache>
                <c:ptCount val="1"/>
                <c:pt idx="0">
                  <c:v>2018</c:v>
                </c:pt>
              </c:strCache>
            </c:strRef>
          </c:tx>
          <c:spPr>
            <a:solidFill>
              <a:srgbClr val="9966FF"/>
            </a:solidFill>
            <a:ln w="3175">
              <a:solidFill>
                <a:schemeClr val="bg1">
                  <a:lumMod val="75000"/>
                </a:schemeClr>
              </a:solidFill>
            </a:ln>
            <a:effectLst/>
          </c:spPr>
          <c:invertIfNegative val="0"/>
          <c:dPt>
            <c:idx val="7"/>
            <c:invertIfNegative val="0"/>
            <c:bubble3D val="0"/>
            <c:spPr>
              <a:solidFill>
                <a:srgbClr val="D8C5FF"/>
              </a:solidFill>
              <a:ln w="3175">
                <a:solidFill>
                  <a:schemeClr val="bg1">
                    <a:lumMod val="75000"/>
                  </a:schemeClr>
                </a:solidFill>
              </a:ln>
              <a:effectLst/>
            </c:spPr>
            <c:extLst>
              <c:ext xmlns:c16="http://schemas.microsoft.com/office/drawing/2014/chart" uri="{C3380CC4-5D6E-409C-BE32-E72D297353CC}">
                <c16:uniqueId val="{00000001-89DD-484E-A418-987FB154406D}"/>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List1!$A$2:$A$17</c:f>
              <c:strCache>
                <c:ptCount val="16"/>
                <c:pt idx="0">
                  <c:v>Zlínský kraj</c:v>
                </c:pt>
                <c:pt idx="1">
                  <c:v>Středočeský kraj</c:v>
                </c:pt>
                <c:pt idx="2">
                  <c:v>Moravskoslezský kraj</c:v>
                </c:pt>
                <c:pt idx="3">
                  <c:v>Jihočeský kraj</c:v>
                </c:pt>
                <c:pt idx="4">
                  <c:v>Plzeňský kraj</c:v>
                </c:pt>
                <c:pt idx="5">
                  <c:v>Olomoucký kraj</c:v>
                </c:pt>
                <c:pt idx="6">
                  <c:v>Brno-město (7 nemocnic)</c:v>
                </c:pt>
                <c:pt idx="7">
                  <c:v>Kraj Vysočina</c:v>
                </c:pt>
                <c:pt idx="8">
                  <c:v>Královéhradecký kraj</c:v>
                </c:pt>
                <c:pt idx="9">
                  <c:v>Česká republika</c:v>
                </c:pt>
                <c:pt idx="10">
                  <c:v>Jihomoravský kraj</c:v>
                </c:pt>
                <c:pt idx="11">
                  <c:v>Liberecký kraj</c:v>
                </c:pt>
                <c:pt idx="12">
                  <c:v>Karlovarský kraj</c:v>
                </c:pt>
                <c:pt idx="13">
                  <c:v>Ústecký kraj</c:v>
                </c:pt>
                <c:pt idx="14">
                  <c:v>Hlavní město Praha</c:v>
                </c:pt>
                <c:pt idx="15">
                  <c:v>Pardubický kraj</c:v>
                </c:pt>
              </c:strCache>
            </c:strRef>
          </c:cat>
          <c:val>
            <c:numRef>
              <c:f>List1!$B$2:$B$17</c:f>
              <c:numCache>
                <c:formatCode>0.0%</c:formatCode>
                <c:ptCount val="16"/>
                <c:pt idx="0">
                  <c:v>0.69543742240967266</c:v>
                </c:pt>
                <c:pt idx="1">
                  <c:v>0.68012792144542678</c:v>
                </c:pt>
                <c:pt idx="2">
                  <c:v>0.67883693652753463</c:v>
                </c:pt>
                <c:pt idx="3">
                  <c:v>0.67770682124071857</c:v>
                </c:pt>
                <c:pt idx="4">
                  <c:v>0.66969672561030813</c:v>
                </c:pt>
                <c:pt idx="5">
                  <c:v>0.65741312523656947</c:v>
                </c:pt>
                <c:pt idx="6">
                  <c:v>0.64</c:v>
                </c:pt>
                <c:pt idx="7">
                  <c:v>0.63934006659313858</c:v>
                </c:pt>
                <c:pt idx="8">
                  <c:v>0.62957667700279374</c:v>
                </c:pt>
                <c:pt idx="9">
                  <c:v>0.62945051105459837</c:v>
                </c:pt>
                <c:pt idx="10">
                  <c:v>0.62371148921954733</c:v>
                </c:pt>
                <c:pt idx="11">
                  <c:v>0.61365766677508993</c:v>
                </c:pt>
                <c:pt idx="12">
                  <c:v>0.59399869536857131</c:v>
                </c:pt>
                <c:pt idx="13">
                  <c:v>0.57563954156461705</c:v>
                </c:pt>
                <c:pt idx="14">
                  <c:v>0.57121878656548108</c:v>
                </c:pt>
                <c:pt idx="15">
                  <c:v>0.56717038977689205</c:v>
                </c:pt>
              </c:numCache>
            </c:numRef>
          </c:val>
          <c:extLst>
            <c:ext xmlns:c16="http://schemas.microsoft.com/office/drawing/2014/chart" uri="{C3380CC4-5D6E-409C-BE32-E72D297353CC}">
              <c16:uniqueId val="{00000002-89DD-484E-A418-987FB154406D}"/>
            </c:ext>
          </c:extLst>
        </c:ser>
        <c:ser>
          <c:idx val="1"/>
          <c:order val="1"/>
          <c:tx>
            <c:strRef>
              <c:f>List1!$C$1</c:f>
              <c:strCache>
                <c:ptCount val="1"/>
                <c:pt idx="0">
                  <c:v>2017</c:v>
                </c:pt>
              </c:strCache>
            </c:strRef>
          </c:tx>
          <c:spPr>
            <a:solidFill>
              <a:srgbClr val="CC66FF"/>
            </a:solidFill>
            <a:ln w="3175">
              <a:solidFill>
                <a:schemeClr val="bg1">
                  <a:lumMod val="75000"/>
                </a:schemeClr>
              </a:solidFill>
            </a:ln>
            <a:effectLst/>
          </c:spPr>
          <c:invertIfNegative val="0"/>
          <c:dPt>
            <c:idx val="7"/>
            <c:invertIfNegative val="0"/>
            <c:bubble3D val="0"/>
            <c:spPr>
              <a:solidFill>
                <a:srgbClr val="E0A3FF"/>
              </a:solidFill>
              <a:ln w="3175">
                <a:solidFill>
                  <a:schemeClr val="bg1">
                    <a:lumMod val="75000"/>
                  </a:schemeClr>
                </a:solidFill>
              </a:ln>
              <a:effectLst/>
            </c:spPr>
            <c:extLst>
              <c:ext xmlns:c16="http://schemas.microsoft.com/office/drawing/2014/chart" uri="{C3380CC4-5D6E-409C-BE32-E72D297353CC}">
                <c16:uniqueId val="{00000004-89DD-484E-A418-987FB154406D}"/>
              </c:ext>
            </c:extLst>
          </c:dPt>
          <c:cat>
            <c:strRef>
              <c:f>List1!$A$2:$A$17</c:f>
              <c:strCache>
                <c:ptCount val="16"/>
                <c:pt idx="0">
                  <c:v>Zlínský kraj</c:v>
                </c:pt>
                <c:pt idx="1">
                  <c:v>Středočeský kraj</c:v>
                </c:pt>
                <c:pt idx="2">
                  <c:v>Moravskoslezský kraj</c:v>
                </c:pt>
                <c:pt idx="3">
                  <c:v>Jihočeský kraj</c:v>
                </c:pt>
                <c:pt idx="4">
                  <c:v>Plzeňský kraj</c:v>
                </c:pt>
                <c:pt idx="5">
                  <c:v>Olomoucký kraj</c:v>
                </c:pt>
                <c:pt idx="6">
                  <c:v>Brno-město (7 nemocnic)</c:v>
                </c:pt>
                <c:pt idx="7">
                  <c:v>Kraj Vysočina</c:v>
                </c:pt>
                <c:pt idx="8">
                  <c:v>Královéhradecký kraj</c:v>
                </c:pt>
                <c:pt idx="9">
                  <c:v>Česká republika</c:v>
                </c:pt>
                <c:pt idx="10">
                  <c:v>Jihomoravský kraj</c:v>
                </c:pt>
                <c:pt idx="11">
                  <c:v>Liberecký kraj</c:v>
                </c:pt>
                <c:pt idx="12">
                  <c:v>Karlovarský kraj</c:v>
                </c:pt>
                <c:pt idx="13">
                  <c:v>Ústecký kraj</c:v>
                </c:pt>
                <c:pt idx="14">
                  <c:v>Hlavní město Praha</c:v>
                </c:pt>
                <c:pt idx="15">
                  <c:v>Pardubický kraj</c:v>
                </c:pt>
              </c:strCache>
            </c:strRef>
          </c:cat>
          <c:val>
            <c:numRef>
              <c:f>List1!$C$2:$C$17</c:f>
              <c:numCache>
                <c:formatCode>0.0%</c:formatCode>
                <c:ptCount val="16"/>
                <c:pt idx="0">
                  <c:v>0.6978150748409867</c:v>
                </c:pt>
                <c:pt idx="1">
                  <c:v>0.70282204445194252</c:v>
                </c:pt>
                <c:pt idx="2">
                  <c:v>0.69118803540649143</c:v>
                </c:pt>
                <c:pt idx="3">
                  <c:v>0.66656295672421362</c:v>
                </c:pt>
                <c:pt idx="4">
                  <c:v>0.65929014347084836</c:v>
                </c:pt>
                <c:pt idx="5">
                  <c:v>0.66400681322804922</c:v>
                </c:pt>
                <c:pt idx="6">
                  <c:v>0.62758082267947957</c:v>
                </c:pt>
                <c:pt idx="7">
                  <c:v>0.61972528793004322</c:v>
                </c:pt>
                <c:pt idx="8">
                  <c:v>0.64837924092895238</c:v>
                </c:pt>
                <c:pt idx="9">
                  <c:v>0.63596132185251819</c:v>
                </c:pt>
                <c:pt idx="10">
                  <c:v>0.65341880149373577</c:v>
                </c:pt>
                <c:pt idx="11">
                  <c:v>0.63746365595752874</c:v>
                </c:pt>
                <c:pt idx="12">
                  <c:v>0.56400205062174036</c:v>
                </c:pt>
                <c:pt idx="13">
                  <c:v>0.58219214274081554</c:v>
                </c:pt>
                <c:pt idx="14">
                  <c:v>0.55784573867769882</c:v>
                </c:pt>
                <c:pt idx="15">
                  <c:v>0.58783009796681296</c:v>
                </c:pt>
              </c:numCache>
            </c:numRef>
          </c:val>
          <c:extLst>
            <c:ext xmlns:c16="http://schemas.microsoft.com/office/drawing/2014/chart" uri="{C3380CC4-5D6E-409C-BE32-E72D297353CC}">
              <c16:uniqueId val="{00000005-89DD-484E-A418-987FB154406D}"/>
            </c:ext>
          </c:extLst>
        </c:ser>
        <c:ser>
          <c:idx val="2"/>
          <c:order val="2"/>
          <c:tx>
            <c:strRef>
              <c:f>List1!$D$1</c:f>
              <c:strCache>
                <c:ptCount val="1"/>
                <c:pt idx="0">
                  <c:v>2016</c:v>
                </c:pt>
              </c:strCache>
            </c:strRef>
          </c:tx>
          <c:spPr>
            <a:solidFill>
              <a:srgbClr val="CCCCFF"/>
            </a:solidFill>
            <a:ln w="3175">
              <a:solidFill>
                <a:schemeClr val="bg1">
                  <a:lumMod val="75000"/>
                </a:schemeClr>
              </a:solidFill>
            </a:ln>
            <a:effectLst/>
          </c:spPr>
          <c:invertIfNegative val="0"/>
          <c:dPt>
            <c:idx val="7"/>
            <c:invertIfNegative val="0"/>
            <c:bubble3D val="0"/>
            <c:spPr>
              <a:solidFill>
                <a:srgbClr val="E7E7FF"/>
              </a:solidFill>
              <a:ln w="3175">
                <a:solidFill>
                  <a:schemeClr val="bg1">
                    <a:lumMod val="75000"/>
                  </a:schemeClr>
                </a:solidFill>
              </a:ln>
              <a:effectLst/>
            </c:spPr>
            <c:extLst>
              <c:ext xmlns:c16="http://schemas.microsoft.com/office/drawing/2014/chart" uri="{C3380CC4-5D6E-409C-BE32-E72D297353CC}">
                <c16:uniqueId val="{00000007-89DD-484E-A418-987FB154406D}"/>
              </c:ext>
            </c:extLst>
          </c:dPt>
          <c:cat>
            <c:strRef>
              <c:f>List1!$A$2:$A$17</c:f>
              <c:strCache>
                <c:ptCount val="16"/>
                <c:pt idx="0">
                  <c:v>Zlínský kraj</c:v>
                </c:pt>
                <c:pt idx="1">
                  <c:v>Středočeský kraj</c:v>
                </c:pt>
                <c:pt idx="2">
                  <c:v>Moravskoslezský kraj</c:v>
                </c:pt>
                <c:pt idx="3">
                  <c:v>Jihočeský kraj</c:v>
                </c:pt>
                <c:pt idx="4">
                  <c:v>Plzeňský kraj</c:v>
                </c:pt>
                <c:pt idx="5">
                  <c:v>Olomoucký kraj</c:v>
                </c:pt>
                <c:pt idx="6">
                  <c:v>Brno-město (7 nemocnic)</c:v>
                </c:pt>
                <c:pt idx="7">
                  <c:v>Kraj Vysočina</c:v>
                </c:pt>
                <c:pt idx="8">
                  <c:v>Královéhradecký kraj</c:v>
                </c:pt>
                <c:pt idx="9">
                  <c:v>Česká republika</c:v>
                </c:pt>
                <c:pt idx="10">
                  <c:v>Jihomoravský kraj</c:v>
                </c:pt>
                <c:pt idx="11">
                  <c:v>Liberecký kraj</c:v>
                </c:pt>
                <c:pt idx="12">
                  <c:v>Karlovarský kraj</c:v>
                </c:pt>
                <c:pt idx="13">
                  <c:v>Ústecký kraj</c:v>
                </c:pt>
                <c:pt idx="14">
                  <c:v>Hlavní město Praha</c:v>
                </c:pt>
                <c:pt idx="15">
                  <c:v>Pardubický kraj</c:v>
                </c:pt>
              </c:strCache>
            </c:strRef>
          </c:cat>
          <c:val>
            <c:numRef>
              <c:f>List1!$D$2:$D$17</c:f>
              <c:numCache>
                <c:formatCode>0.0%</c:formatCode>
                <c:ptCount val="16"/>
                <c:pt idx="0">
                  <c:v>0.71958815239883689</c:v>
                </c:pt>
                <c:pt idx="1">
                  <c:v>0.69253174350339408</c:v>
                </c:pt>
                <c:pt idx="2">
                  <c:v>0.69943452586283439</c:v>
                </c:pt>
                <c:pt idx="3">
                  <c:v>0.69258193168024829</c:v>
                </c:pt>
                <c:pt idx="4">
                  <c:v>0.6583842042234983</c:v>
                </c:pt>
                <c:pt idx="5">
                  <c:v>0.68216681311189309</c:v>
                </c:pt>
                <c:pt idx="6">
                  <c:v>0.67722812257150244</c:v>
                </c:pt>
                <c:pt idx="7">
                  <c:v>0.65114935448900846</c:v>
                </c:pt>
                <c:pt idx="8">
                  <c:v>0.67813996298725854</c:v>
                </c:pt>
                <c:pt idx="9">
                  <c:v>0.66000876946025133</c:v>
                </c:pt>
                <c:pt idx="10">
                  <c:v>0.68266397696078962</c:v>
                </c:pt>
                <c:pt idx="11">
                  <c:v>0.63039177795909385</c:v>
                </c:pt>
                <c:pt idx="12">
                  <c:v>0.58386735432078529</c:v>
                </c:pt>
                <c:pt idx="13">
                  <c:v>0.59779531440876277</c:v>
                </c:pt>
                <c:pt idx="14">
                  <c:v>0.62224155672778059</c:v>
                </c:pt>
                <c:pt idx="15">
                  <c:v>0.60851461140762197</c:v>
                </c:pt>
              </c:numCache>
            </c:numRef>
          </c:val>
          <c:extLst>
            <c:ext xmlns:c16="http://schemas.microsoft.com/office/drawing/2014/chart" uri="{C3380CC4-5D6E-409C-BE32-E72D297353CC}">
              <c16:uniqueId val="{00000008-89DD-484E-A418-987FB154406D}"/>
            </c:ext>
          </c:extLst>
        </c:ser>
        <c:ser>
          <c:idx val="3"/>
          <c:order val="3"/>
          <c:tx>
            <c:strRef>
              <c:f>List1!$E$1</c:f>
              <c:strCache>
                <c:ptCount val="1"/>
                <c:pt idx="0">
                  <c:v>2015</c:v>
                </c:pt>
              </c:strCache>
            </c:strRef>
          </c:tx>
          <c:spPr>
            <a:solidFill>
              <a:schemeClr val="accent4">
                <a:lumMod val="20000"/>
                <a:lumOff val="80000"/>
              </a:schemeClr>
            </a:solidFill>
            <a:ln>
              <a:noFill/>
            </a:ln>
            <a:effectLst/>
          </c:spPr>
          <c:invertIfNegative val="0"/>
          <c:cat>
            <c:strRef>
              <c:f>List1!$A$2:$A$17</c:f>
              <c:strCache>
                <c:ptCount val="16"/>
                <c:pt idx="0">
                  <c:v>Zlínský kraj</c:v>
                </c:pt>
                <c:pt idx="1">
                  <c:v>Středočeský kraj</c:v>
                </c:pt>
                <c:pt idx="2">
                  <c:v>Moravskoslezský kraj</c:v>
                </c:pt>
                <c:pt idx="3">
                  <c:v>Jihočeský kraj</c:v>
                </c:pt>
                <c:pt idx="4">
                  <c:v>Plzeňský kraj</c:v>
                </c:pt>
                <c:pt idx="5">
                  <c:v>Olomoucký kraj</c:v>
                </c:pt>
                <c:pt idx="6">
                  <c:v>Brno-město (7 nemocnic)</c:v>
                </c:pt>
                <c:pt idx="7">
                  <c:v>Kraj Vysočina</c:v>
                </c:pt>
                <c:pt idx="8">
                  <c:v>Královéhradecký kraj</c:v>
                </c:pt>
                <c:pt idx="9">
                  <c:v>Česká republika</c:v>
                </c:pt>
                <c:pt idx="10">
                  <c:v>Jihomoravský kraj</c:v>
                </c:pt>
                <c:pt idx="11">
                  <c:v>Liberecký kraj</c:v>
                </c:pt>
                <c:pt idx="12">
                  <c:v>Karlovarský kraj</c:v>
                </c:pt>
                <c:pt idx="13">
                  <c:v>Ústecký kraj</c:v>
                </c:pt>
                <c:pt idx="14">
                  <c:v>Hlavní město Praha</c:v>
                </c:pt>
                <c:pt idx="15">
                  <c:v>Pardubický kraj</c:v>
                </c:pt>
              </c:strCache>
            </c:strRef>
          </c:cat>
          <c:val>
            <c:numRef>
              <c:f>List1!$E$2:$E$17</c:f>
              <c:numCache>
                <c:formatCode>0.0%</c:formatCode>
                <c:ptCount val="16"/>
                <c:pt idx="0">
                  <c:v>0.73015729937663376</c:v>
                </c:pt>
                <c:pt idx="1">
                  <c:v>0.70458752135497593</c:v>
                </c:pt>
                <c:pt idx="2">
                  <c:v>0.71261119725258315</c:v>
                </c:pt>
                <c:pt idx="3">
                  <c:v>0.66388989496559814</c:v>
                </c:pt>
                <c:pt idx="4">
                  <c:v>0.63489397967238115</c:v>
                </c:pt>
                <c:pt idx="5">
                  <c:v>0.68744092315811922</c:v>
                </c:pt>
                <c:pt idx="6">
                  <c:v>0.69920998941539481</c:v>
                </c:pt>
                <c:pt idx="7">
                  <c:v>0.6638846457080978</c:v>
                </c:pt>
                <c:pt idx="8">
                  <c:v>0.68803678893998821</c:v>
                </c:pt>
                <c:pt idx="9">
                  <c:v>0.67128030746556677</c:v>
                </c:pt>
                <c:pt idx="10">
                  <c:v>0.71395322638788306</c:v>
                </c:pt>
                <c:pt idx="11">
                  <c:v>0.64375170446201779</c:v>
                </c:pt>
                <c:pt idx="12">
                  <c:v>0.60502045281582462</c:v>
                </c:pt>
                <c:pt idx="13">
                  <c:v>0.60413242613288964</c:v>
                </c:pt>
                <c:pt idx="14">
                  <c:v>0.63621406140020076</c:v>
                </c:pt>
                <c:pt idx="15">
                  <c:v>0.65923577530345256</c:v>
                </c:pt>
              </c:numCache>
            </c:numRef>
          </c:val>
          <c:extLst>
            <c:ext xmlns:c16="http://schemas.microsoft.com/office/drawing/2014/chart" uri="{C3380CC4-5D6E-409C-BE32-E72D297353CC}">
              <c16:uniqueId val="{00000009-89DD-484E-A418-987FB154406D}"/>
            </c:ext>
          </c:extLst>
        </c:ser>
        <c:dLbls>
          <c:showLegendKey val="0"/>
          <c:showVal val="0"/>
          <c:showCatName val="0"/>
          <c:showSerName val="0"/>
          <c:showPercent val="0"/>
          <c:showBubbleSize val="0"/>
        </c:dLbls>
        <c:gapWidth val="50"/>
        <c:axId val="390221680"/>
        <c:axId val="390227952"/>
      </c:barChart>
      <c:catAx>
        <c:axId val="390221680"/>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90227952"/>
        <c:crosses val="autoZero"/>
        <c:auto val="1"/>
        <c:lblAlgn val="ctr"/>
        <c:lblOffset val="100"/>
        <c:noMultiLvlLbl val="0"/>
      </c:catAx>
      <c:valAx>
        <c:axId val="390227952"/>
        <c:scaling>
          <c:orientation val="minMax"/>
          <c:max val="1"/>
        </c:scaling>
        <c:delete val="0"/>
        <c:axPos val="t"/>
        <c:title>
          <c:tx>
            <c:rich>
              <a:bodyPr rot="0" spcFirstLastPara="1" vertOverflow="ellipsis" vert="horz" wrap="square" anchor="ctr" anchorCtr="1"/>
              <a:lstStyle/>
              <a:p>
                <a:pPr>
                  <a:defRPr sz="1600" b="1" i="0" u="none" strike="noStrike" kern="1200" baseline="0">
                    <a:solidFill>
                      <a:schemeClr val="tx1"/>
                    </a:solidFill>
                    <a:latin typeface="+mn-lt"/>
                    <a:ea typeface="+mn-ea"/>
                    <a:cs typeface="+mn-cs"/>
                  </a:defRPr>
                </a:pPr>
                <a:r>
                  <a:rPr lang="cs-CZ" sz="1600" b="1" dirty="0">
                    <a:solidFill>
                      <a:schemeClr val="tx1"/>
                    </a:solidFill>
                  </a:rPr>
                  <a:t>Obložnost</a:t>
                </a:r>
              </a:p>
            </c:rich>
          </c:tx>
          <c:layout>
            <c:manualLayout>
              <c:xMode val="edge"/>
              <c:yMode val="edge"/>
              <c:x val="0.58715915163646648"/>
              <c:y val="3.7907515740045868E-2"/>
            </c:manualLayout>
          </c:layout>
          <c:overlay val="0"/>
          <c:spPr>
            <a:noFill/>
            <a:ln>
              <a:noFill/>
            </a:ln>
            <a:effectLst/>
          </c:spPr>
          <c:txPr>
            <a:bodyPr rot="0" spcFirstLastPara="1" vertOverflow="ellipsis" vert="horz" wrap="square" anchor="ctr" anchorCtr="1"/>
            <a:lstStyle/>
            <a:p>
              <a:pPr>
                <a:defRPr sz="1600" b="1"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902216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193321616871705"/>
          <c:y val="6.4837905236907731E-2"/>
          <c:w val="0.87873462214411246"/>
          <c:h val="0.80049875311720697"/>
        </c:manualLayout>
      </c:layout>
      <c:areaChart>
        <c:grouping val="stacked"/>
        <c:varyColors val="0"/>
        <c:ser>
          <c:idx val="5"/>
          <c:order val="0"/>
          <c:tx>
            <c:strRef>
              <c:f>Sheet1!$A$2</c:f>
              <c:strCache>
                <c:ptCount val="1"/>
                <c:pt idx="0">
                  <c:v>min</c:v>
                </c:pt>
              </c:strCache>
            </c:strRef>
          </c:tx>
          <c:spPr>
            <a:noFill/>
            <a:ln w="25401">
              <a:noFill/>
            </a:ln>
          </c:spPr>
          <c:cat>
            <c:numRef>
              <c:f>Sheet1!$B$1:$C$1</c:f>
              <c:numCache>
                <c:formatCode>General</c:formatCode>
                <c:ptCount val="2"/>
                <c:pt idx="0">
                  <c:v>2018</c:v>
                </c:pt>
                <c:pt idx="1">
                  <c:v>2018</c:v>
                </c:pt>
              </c:numCache>
            </c:numRef>
          </c:cat>
          <c:val>
            <c:numRef>
              <c:f>Sheet1!$B$2:$C$2</c:f>
              <c:numCache>
                <c:formatCode>###0.00</c:formatCode>
                <c:ptCount val="2"/>
                <c:pt idx="0">
                  <c:v>6.5856720095091262E-2</c:v>
                </c:pt>
                <c:pt idx="1">
                  <c:v>6.5856720095091262E-2</c:v>
                </c:pt>
              </c:numCache>
            </c:numRef>
          </c:val>
          <c:extLst>
            <c:ext xmlns:c16="http://schemas.microsoft.com/office/drawing/2014/chart" uri="{C3380CC4-5D6E-409C-BE32-E72D297353CC}">
              <c16:uniqueId val="{00000000-24C5-4537-948C-854325DE3023}"/>
            </c:ext>
          </c:extLst>
        </c:ser>
        <c:ser>
          <c:idx val="1"/>
          <c:order val="1"/>
          <c:tx>
            <c:strRef>
              <c:f>Sheet1!$A$3</c:f>
              <c:strCache>
                <c:ptCount val="1"/>
                <c:pt idx="0">
                  <c:v>max (max-min)</c:v>
                </c:pt>
              </c:strCache>
            </c:strRef>
          </c:tx>
          <c:spPr>
            <a:solidFill>
              <a:schemeClr val="accent1">
                <a:lumMod val="20000"/>
                <a:lumOff val="80000"/>
              </a:schemeClr>
            </a:solidFill>
            <a:ln w="25401">
              <a:noFill/>
            </a:ln>
          </c:spPr>
          <c:cat>
            <c:numRef>
              <c:f>Sheet1!$B$1:$C$1</c:f>
              <c:numCache>
                <c:formatCode>General</c:formatCode>
                <c:ptCount val="2"/>
                <c:pt idx="0">
                  <c:v>2018</c:v>
                </c:pt>
                <c:pt idx="1">
                  <c:v>2018</c:v>
                </c:pt>
              </c:numCache>
            </c:numRef>
          </c:cat>
          <c:val>
            <c:numRef>
              <c:f>Sheet1!$B$3:$C$3</c:f>
              <c:numCache>
                <c:formatCode>0.00</c:formatCode>
                <c:ptCount val="2"/>
                <c:pt idx="0">
                  <c:v>6.5893551746098053E-2</c:v>
                </c:pt>
                <c:pt idx="1">
                  <c:v>6.5893551746098053E-2</c:v>
                </c:pt>
              </c:numCache>
            </c:numRef>
          </c:val>
          <c:extLst>
            <c:ext xmlns:c16="http://schemas.microsoft.com/office/drawing/2014/chart" uri="{C3380CC4-5D6E-409C-BE32-E72D297353CC}">
              <c16:uniqueId val="{00000001-24C5-4537-948C-854325DE3023}"/>
            </c:ext>
          </c:extLst>
        </c:ser>
        <c:dLbls>
          <c:showLegendKey val="0"/>
          <c:showVal val="0"/>
          <c:showCatName val="0"/>
          <c:showSerName val="0"/>
          <c:showPercent val="0"/>
          <c:showBubbleSize val="0"/>
        </c:dLbls>
        <c:axId val="864113496"/>
        <c:axId val="864117024"/>
      </c:areaChart>
      <c:lineChart>
        <c:grouping val="standard"/>
        <c:varyColors val="0"/>
        <c:ser>
          <c:idx val="2"/>
          <c:order val="2"/>
          <c:tx>
            <c:strRef>
              <c:f>Sheet1!$A$4</c:f>
              <c:strCache>
                <c:ptCount val="1"/>
                <c:pt idx="0">
                  <c:v>Česká republika</c:v>
                </c:pt>
              </c:strCache>
            </c:strRef>
          </c:tx>
          <c:spPr>
            <a:ln w="25401">
              <a:solidFill>
                <a:srgbClr val="037BC1"/>
              </a:solidFill>
              <a:prstDash val="solid"/>
            </a:ln>
          </c:spPr>
          <c:marker>
            <c:symbol val="none"/>
          </c:marker>
          <c:cat>
            <c:numRef>
              <c:f>Sheet1!$B$1:$C$1</c:f>
              <c:numCache>
                <c:formatCode>General</c:formatCode>
                <c:ptCount val="2"/>
                <c:pt idx="0">
                  <c:v>2018</c:v>
                </c:pt>
                <c:pt idx="1">
                  <c:v>2018</c:v>
                </c:pt>
              </c:numCache>
            </c:numRef>
          </c:cat>
          <c:val>
            <c:numRef>
              <c:f>Sheet1!$B$4:$C$4</c:f>
              <c:numCache>
                <c:formatCode>###0.00</c:formatCode>
                <c:ptCount val="2"/>
                <c:pt idx="0">
                  <c:v>9.1440826671865857E-2</c:v>
                </c:pt>
                <c:pt idx="1">
                  <c:v>9.1440826671865857E-2</c:v>
                </c:pt>
              </c:numCache>
            </c:numRef>
          </c:val>
          <c:smooth val="0"/>
          <c:extLst>
            <c:ext xmlns:c16="http://schemas.microsoft.com/office/drawing/2014/chart" uri="{C3380CC4-5D6E-409C-BE32-E72D297353CC}">
              <c16:uniqueId val="{00000002-24C5-4537-948C-854325DE3023}"/>
            </c:ext>
          </c:extLst>
        </c:ser>
        <c:ser>
          <c:idx val="0"/>
          <c:order val="3"/>
          <c:tx>
            <c:strRef>
              <c:f>Sheet1!$A$5</c:f>
              <c:strCache>
                <c:ptCount val="1"/>
                <c:pt idx="0">
                  <c:v>Liberecký kraj</c:v>
                </c:pt>
              </c:strCache>
            </c:strRef>
          </c:tx>
          <c:spPr>
            <a:ln w="25400">
              <a:solidFill>
                <a:srgbClr val="7F0506"/>
              </a:solidFill>
            </a:ln>
          </c:spPr>
          <c:marker>
            <c:symbol val="none"/>
          </c:marker>
          <c:cat>
            <c:numRef>
              <c:f>Sheet1!$B$1:$C$1</c:f>
              <c:numCache>
                <c:formatCode>General</c:formatCode>
                <c:ptCount val="2"/>
                <c:pt idx="0">
                  <c:v>2018</c:v>
                </c:pt>
                <c:pt idx="1">
                  <c:v>2018</c:v>
                </c:pt>
              </c:numCache>
            </c:numRef>
          </c:cat>
          <c:val>
            <c:numRef>
              <c:f>Sheet1!$B$5:$C$5</c:f>
              <c:numCache>
                <c:formatCode>###0.00</c:formatCode>
                <c:ptCount val="2"/>
                <c:pt idx="0">
                  <c:v>9.129458046662467E-2</c:v>
                </c:pt>
                <c:pt idx="1">
                  <c:v>9.129458046662467E-2</c:v>
                </c:pt>
              </c:numCache>
            </c:numRef>
          </c:val>
          <c:smooth val="0"/>
          <c:extLst>
            <c:ext xmlns:c16="http://schemas.microsoft.com/office/drawing/2014/chart" uri="{C3380CC4-5D6E-409C-BE32-E72D297353CC}">
              <c16:uniqueId val="{00000003-24C5-4537-948C-854325DE3023}"/>
            </c:ext>
          </c:extLst>
        </c:ser>
        <c:dLbls>
          <c:showLegendKey val="0"/>
          <c:showVal val="0"/>
          <c:showCatName val="0"/>
          <c:showSerName val="0"/>
          <c:showPercent val="0"/>
          <c:showBubbleSize val="0"/>
        </c:dLbls>
        <c:marker val="1"/>
        <c:smooth val="0"/>
        <c:axId val="864113496"/>
        <c:axId val="864117024"/>
      </c:lineChart>
      <c:catAx>
        <c:axId val="864113496"/>
        <c:scaling>
          <c:orientation val="minMax"/>
        </c:scaling>
        <c:delete val="1"/>
        <c:axPos val="b"/>
        <c:numFmt formatCode="General" sourceLinked="1"/>
        <c:majorTickMark val="out"/>
        <c:minorTickMark val="none"/>
        <c:tickLblPos val="nextTo"/>
        <c:crossAx val="864117024"/>
        <c:crosses val="autoZero"/>
        <c:auto val="1"/>
        <c:lblAlgn val="ctr"/>
        <c:lblOffset val="100"/>
        <c:tickMarkSkip val="1"/>
        <c:noMultiLvlLbl val="0"/>
      </c:catAx>
      <c:valAx>
        <c:axId val="864117024"/>
        <c:scaling>
          <c:orientation val="minMax"/>
        </c:scaling>
        <c:delete val="0"/>
        <c:axPos val="l"/>
        <c:majorGridlines>
          <c:spPr>
            <a:ln w="12700">
              <a:solidFill>
                <a:srgbClr val="EAEAEA"/>
              </a:solidFill>
              <a:prstDash val="solid"/>
            </a:ln>
          </c:spPr>
        </c:majorGridlines>
        <c:numFmt formatCode="0%" sourceLinked="0"/>
        <c:majorTickMark val="out"/>
        <c:minorTickMark val="none"/>
        <c:tickLblPos val="nextTo"/>
        <c:spPr>
          <a:ln w="3175">
            <a:solidFill>
              <a:schemeClr val="tx1"/>
            </a:solidFill>
            <a:prstDash val="solid"/>
          </a:ln>
        </c:spPr>
        <c:txPr>
          <a:bodyPr rot="0" vert="horz"/>
          <a:lstStyle/>
          <a:p>
            <a:pPr>
              <a:defRPr sz="1400" b="0" i="0" u="none" strike="noStrike" baseline="0">
                <a:solidFill>
                  <a:schemeClr val="tx1"/>
                </a:solidFill>
                <a:latin typeface="Calibri"/>
                <a:ea typeface="Calibri"/>
                <a:cs typeface="Calibri"/>
              </a:defRPr>
            </a:pPr>
            <a:endParaRPr lang="cs-CZ"/>
          </a:p>
        </c:txPr>
        <c:crossAx val="864113496"/>
        <c:crosses val="autoZero"/>
        <c:crossBetween val="midCat"/>
      </c:valAx>
      <c:spPr>
        <a:noFill/>
        <a:ln w="25401">
          <a:noFill/>
        </a:ln>
      </c:spPr>
    </c:plotArea>
    <c:plotVisOnly val="1"/>
    <c:dispBlanksAs val="gap"/>
    <c:showDLblsOverMax val="0"/>
  </c:chart>
  <c:spPr>
    <a:noFill/>
    <a:ln>
      <a:noFill/>
    </a:ln>
  </c:spPr>
  <c:txPr>
    <a:bodyPr/>
    <a:lstStyle/>
    <a:p>
      <a:pPr>
        <a:defRPr sz="800" b="0" i="0" u="none" strike="noStrike" baseline="0">
          <a:solidFill>
            <a:schemeClr val="tx1"/>
          </a:solidFill>
          <a:latin typeface="Arial"/>
          <a:ea typeface="Arial"/>
          <a:cs typeface="Arial"/>
        </a:defRPr>
      </a:pPr>
      <a:endParaRPr lang="cs-CZ"/>
    </a:p>
  </c:txPr>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Součet z Pole1</c:v>
                </c:pt>
              </c:strCache>
            </c:strRef>
          </c:tx>
          <c:spPr>
            <a:solidFill>
              <a:srgbClr val="006699"/>
            </a:solidFill>
            <a:ln>
              <a:solidFill>
                <a:schemeClr val="tx1"/>
              </a:solidFill>
            </a:ln>
            <a:effectLst/>
          </c:spPr>
          <c:invertIfNegative val="0"/>
          <c:dPt>
            <c:idx val="0"/>
            <c:invertIfNegative val="0"/>
            <c:bubble3D val="0"/>
            <c:extLst>
              <c:ext xmlns:c16="http://schemas.microsoft.com/office/drawing/2014/chart" uri="{C3380CC4-5D6E-409C-BE32-E72D297353CC}">
                <c16:uniqueId val="{00000000-776F-4328-AA00-398E8D97BED8}"/>
              </c:ext>
            </c:extLst>
          </c:dPt>
          <c:dPt>
            <c:idx val="3"/>
            <c:invertIfNegative val="0"/>
            <c:bubble3D val="0"/>
            <c:extLst>
              <c:ext xmlns:c16="http://schemas.microsoft.com/office/drawing/2014/chart" uri="{C3380CC4-5D6E-409C-BE32-E72D297353CC}">
                <c16:uniqueId val="{00000001-776F-4328-AA00-398E8D97BED8}"/>
              </c:ext>
            </c:extLst>
          </c:dPt>
          <c:dPt>
            <c:idx val="4"/>
            <c:invertIfNegative val="0"/>
            <c:bubble3D val="0"/>
            <c:extLst>
              <c:ext xmlns:c16="http://schemas.microsoft.com/office/drawing/2014/chart" uri="{C3380CC4-5D6E-409C-BE32-E72D297353CC}">
                <c16:uniqueId val="{0000000E-1208-42C1-B9DD-4746AED60459}"/>
              </c:ext>
            </c:extLst>
          </c:dPt>
          <c:dPt>
            <c:idx val="5"/>
            <c:invertIfNegative val="0"/>
            <c:bubble3D val="0"/>
            <c:extLst>
              <c:ext xmlns:c16="http://schemas.microsoft.com/office/drawing/2014/chart" uri="{C3380CC4-5D6E-409C-BE32-E72D297353CC}">
                <c16:uniqueId val="{00000002-776F-4328-AA00-398E8D97BED8}"/>
              </c:ext>
            </c:extLst>
          </c:dPt>
          <c:dPt>
            <c:idx val="7"/>
            <c:invertIfNegative val="0"/>
            <c:bubble3D val="0"/>
            <c:extLst>
              <c:ext xmlns:c16="http://schemas.microsoft.com/office/drawing/2014/chart" uri="{C3380CC4-5D6E-409C-BE32-E72D297353CC}">
                <c16:uniqueId val="{00000003-776F-4328-AA00-398E8D97BED8}"/>
              </c:ext>
            </c:extLst>
          </c:dPt>
          <c:dPt>
            <c:idx val="8"/>
            <c:invertIfNegative val="0"/>
            <c:bubble3D val="0"/>
            <c:extLst>
              <c:ext xmlns:c16="http://schemas.microsoft.com/office/drawing/2014/chart" uri="{C3380CC4-5D6E-409C-BE32-E72D297353CC}">
                <c16:uniqueId val="{00000004-776F-4328-AA00-398E8D97BED8}"/>
              </c:ext>
            </c:extLst>
          </c:dPt>
          <c:dPt>
            <c:idx val="9"/>
            <c:invertIfNegative val="0"/>
            <c:bubble3D val="0"/>
            <c:spPr>
              <a:solidFill>
                <a:schemeClr val="accent1">
                  <a:lumMod val="20000"/>
                  <a:lumOff val="80000"/>
                </a:schemeClr>
              </a:solidFill>
              <a:ln>
                <a:solidFill>
                  <a:schemeClr val="tx1"/>
                </a:solidFill>
              </a:ln>
              <a:effectLst/>
            </c:spPr>
            <c:extLst>
              <c:ext xmlns:c16="http://schemas.microsoft.com/office/drawing/2014/chart" uri="{C3380CC4-5D6E-409C-BE32-E72D297353CC}">
                <c16:uniqueId val="{00000006-776F-4328-AA00-398E8D97BED8}"/>
              </c:ext>
            </c:extLst>
          </c:dPt>
          <c:dPt>
            <c:idx val="10"/>
            <c:invertIfNegative val="0"/>
            <c:bubble3D val="0"/>
            <c:extLst>
              <c:ext xmlns:c16="http://schemas.microsoft.com/office/drawing/2014/chart" uri="{C3380CC4-5D6E-409C-BE32-E72D297353CC}">
                <c16:uniqueId val="{00000007-776F-4328-AA00-398E8D97BED8}"/>
              </c:ext>
            </c:extLst>
          </c:dPt>
          <c:dPt>
            <c:idx val="11"/>
            <c:invertIfNegative val="0"/>
            <c:bubble3D val="0"/>
            <c:extLst>
              <c:ext xmlns:c16="http://schemas.microsoft.com/office/drawing/2014/chart" uri="{C3380CC4-5D6E-409C-BE32-E72D297353CC}">
                <c16:uniqueId val="{00000008-776F-4328-AA00-398E8D97BED8}"/>
              </c:ext>
            </c:extLst>
          </c:dPt>
          <c:dPt>
            <c:idx val="12"/>
            <c:invertIfNegative val="0"/>
            <c:bubble3D val="0"/>
            <c:spPr>
              <a:solidFill>
                <a:srgbClr val="99FF66"/>
              </a:solidFill>
              <a:ln>
                <a:solidFill>
                  <a:schemeClr val="tx1"/>
                </a:solidFill>
              </a:ln>
              <a:effectLst/>
            </c:spPr>
            <c:extLst>
              <c:ext xmlns:c16="http://schemas.microsoft.com/office/drawing/2014/chart" uri="{C3380CC4-5D6E-409C-BE32-E72D297353CC}">
                <c16:uniqueId val="{00000009-776F-4328-AA00-398E8D97BED8}"/>
              </c:ext>
            </c:extLst>
          </c:dPt>
          <c:dPt>
            <c:idx val="13"/>
            <c:invertIfNegative val="0"/>
            <c:bubble3D val="0"/>
            <c:extLst>
              <c:ext xmlns:c16="http://schemas.microsoft.com/office/drawing/2014/chart" uri="{C3380CC4-5D6E-409C-BE32-E72D297353CC}">
                <c16:uniqueId val="{0000000B-776F-4328-AA00-398E8D97BED8}"/>
              </c:ext>
            </c:extLst>
          </c:dPt>
          <c:dPt>
            <c:idx val="14"/>
            <c:invertIfNegative val="0"/>
            <c:bubble3D val="0"/>
            <c:extLst>
              <c:ext xmlns:c16="http://schemas.microsoft.com/office/drawing/2014/chart" uri="{C3380CC4-5D6E-409C-BE32-E72D297353CC}">
                <c16:uniqueId val="{0000000C-776F-4328-AA00-398E8D97BED8}"/>
              </c:ext>
            </c:extLst>
          </c:dPt>
          <c:dPt>
            <c:idx val="15"/>
            <c:invertIfNegative val="0"/>
            <c:bubble3D val="0"/>
            <c:extLst>
              <c:ext xmlns:c16="http://schemas.microsoft.com/office/drawing/2014/chart" uri="{C3380CC4-5D6E-409C-BE32-E72D297353CC}">
                <c16:uniqueId val="{0000000D-776F-4328-AA00-398E8D97BED8}"/>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16"/>
                <c:pt idx="0">
                  <c:v>STC</c:v>
                </c:pt>
                <c:pt idx="1">
                  <c:v>ZLK</c:v>
                </c:pt>
                <c:pt idx="2">
                  <c:v>PAK</c:v>
                </c:pt>
                <c:pt idx="3">
                  <c:v>KVK</c:v>
                </c:pt>
                <c:pt idx="4">
                  <c:v>LBK</c:v>
                </c:pt>
                <c:pt idx="5">
                  <c:v>JHC</c:v>
                </c:pt>
                <c:pt idx="6">
                  <c:v>VYS</c:v>
                </c:pt>
                <c:pt idx="7">
                  <c:v>MSK</c:v>
                </c:pt>
                <c:pt idx="8">
                  <c:v>OLK</c:v>
                </c:pt>
                <c:pt idx="9">
                  <c:v>ČR</c:v>
                </c:pt>
                <c:pt idx="10">
                  <c:v>ULK</c:v>
                </c:pt>
                <c:pt idx="11">
                  <c:v>PLK</c:v>
                </c:pt>
                <c:pt idx="12">
                  <c:v>HKK</c:v>
                </c:pt>
                <c:pt idx="13">
                  <c:v>JHM</c:v>
                </c:pt>
                <c:pt idx="14">
                  <c:v>PHA</c:v>
                </c:pt>
                <c:pt idx="15">
                  <c:v>Brno</c:v>
                </c:pt>
              </c:strCache>
            </c:strRef>
          </c:cat>
          <c:val>
            <c:numRef>
              <c:f>Sheet1!$B$2:$B$17</c:f>
              <c:numCache>
                <c:formatCode>0.0</c:formatCode>
                <c:ptCount val="16"/>
                <c:pt idx="0">
                  <c:v>345.59938366718058</c:v>
                </c:pt>
                <c:pt idx="1">
                  <c:v>270.17562557924009</c:v>
                </c:pt>
                <c:pt idx="2">
                  <c:v>263.09409969481169</c:v>
                </c:pt>
                <c:pt idx="3">
                  <c:v>257.70757180156647</c:v>
                </c:pt>
                <c:pt idx="4">
                  <c:v>232.80570221752902</c:v>
                </c:pt>
                <c:pt idx="5">
                  <c:v>231.16817359855347</c:v>
                </c:pt>
                <c:pt idx="6">
                  <c:v>228.81871345029245</c:v>
                </c:pt>
                <c:pt idx="7">
                  <c:v>228.46149479659414</c:v>
                </c:pt>
                <c:pt idx="8">
                  <c:v>222.38602037232155</c:v>
                </c:pt>
                <c:pt idx="9">
                  <c:v>221.8398659264686</c:v>
                </c:pt>
                <c:pt idx="10">
                  <c:v>216.89220607661821</c:v>
                </c:pt>
                <c:pt idx="11">
                  <c:v>214.21153846153845</c:v>
                </c:pt>
                <c:pt idx="12">
                  <c:v>197.43655913978495</c:v>
                </c:pt>
                <c:pt idx="13">
                  <c:v>194.09355475172646</c:v>
                </c:pt>
                <c:pt idx="14">
                  <c:v>157.03088001952867</c:v>
                </c:pt>
                <c:pt idx="15">
                  <c:v>105.18710036141235</c:v>
                </c:pt>
              </c:numCache>
            </c:numRef>
          </c:val>
          <c:extLst>
            <c:ext xmlns:c16="http://schemas.microsoft.com/office/drawing/2014/chart" uri="{C3380CC4-5D6E-409C-BE32-E72D297353CC}">
              <c16:uniqueId val="{0000000E-776F-4328-AA00-398E8D97BED8}"/>
            </c:ext>
          </c:extLst>
        </c:ser>
        <c:dLbls>
          <c:showLegendKey val="0"/>
          <c:showVal val="1"/>
          <c:showCatName val="0"/>
          <c:showSerName val="0"/>
          <c:showPercent val="0"/>
          <c:showBubbleSize val="0"/>
        </c:dLbls>
        <c:gapWidth val="50"/>
        <c:axId val="329505792"/>
        <c:axId val="329494032"/>
      </c:barChart>
      <c:catAx>
        <c:axId val="32950579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29494032"/>
        <c:crosses val="autoZero"/>
        <c:auto val="1"/>
        <c:lblAlgn val="ctr"/>
        <c:lblOffset val="100"/>
        <c:noMultiLvlLbl val="0"/>
      </c:catAx>
      <c:valAx>
        <c:axId val="329494032"/>
        <c:scaling>
          <c:orientation val="minMax"/>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3295057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Součet z Pole1</c:v>
                </c:pt>
              </c:strCache>
            </c:strRef>
          </c:tx>
          <c:spPr>
            <a:solidFill>
              <a:srgbClr val="006699"/>
            </a:solidFill>
            <a:ln>
              <a:solidFill>
                <a:schemeClr val="tx1"/>
              </a:solidFill>
            </a:ln>
            <a:effectLst/>
          </c:spPr>
          <c:invertIfNegative val="0"/>
          <c:dPt>
            <c:idx val="0"/>
            <c:invertIfNegative val="0"/>
            <c:bubble3D val="0"/>
            <c:extLst>
              <c:ext xmlns:c16="http://schemas.microsoft.com/office/drawing/2014/chart" uri="{C3380CC4-5D6E-409C-BE32-E72D297353CC}">
                <c16:uniqueId val="{00000000-4639-4778-91EA-B005D7E6B4C4}"/>
              </c:ext>
            </c:extLst>
          </c:dPt>
          <c:dPt>
            <c:idx val="2"/>
            <c:invertIfNegative val="0"/>
            <c:bubble3D val="0"/>
            <c:extLst>
              <c:ext xmlns:c16="http://schemas.microsoft.com/office/drawing/2014/chart" uri="{C3380CC4-5D6E-409C-BE32-E72D297353CC}">
                <c16:uniqueId val="{00000002-4639-4778-91EA-B005D7E6B4C4}"/>
              </c:ext>
            </c:extLst>
          </c:dPt>
          <c:dPt>
            <c:idx val="3"/>
            <c:invertIfNegative val="0"/>
            <c:bubble3D val="0"/>
            <c:spPr>
              <a:solidFill>
                <a:srgbClr val="99FF66"/>
              </a:solidFill>
              <a:ln>
                <a:solidFill>
                  <a:schemeClr val="tx1"/>
                </a:solidFill>
              </a:ln>
              <a:effectLst/>
            </c:spPr>
            <c:extLst>
              <c:ext xmlns:c16="http://schemas.microsoft.com/office/drawing/2014/chart" uri="{C3380CC4-5D6E-409C-BE32-E72D297353CC}">
                <c16:uniqueId val="{00000003-4639-4778-91EA-B005D7E6B4C4}"/>
              </c:ext>
            </c:extLst>
          </c:dPt>
          <c:dPt>
            <c:idx val="5"/>
            <c:invertIfNegative val="0"/>
            <c:bubble3D val="0"/>
            <c:extLst>
              <c:ext xmlns:c16="http://schemas.microsoft.com/office/drawing/2014/chart" uri="{C3380CC4-5D6E-409C-BE32-E72D297353CC}">
                <c16:uniqueId val="{00000004-4639-4778-91EA-B005D7E6B4C4}"/>
              </c:ext>
            </c:extLst>
          </c:dPt>
          <c:dPt>
            <c:idx val="7"/>
            <c:invertIfNegative val="0"/>
            <c:bubble3D val="0"/>
            <c:spPr>
              <a:solidFill>
                <a:srgbClr val="FAEFD8"/>
              </a:solidFill>
              <a:ln>
                <a:solidFill>
                  <a:schemeClr val="tx1"/>
                </a:solidFill>
              </a:ln>
              <a:effectLst/>
            </c:spPr>
            <c:extLst>
              <c:ext xmlns:c16="http://schemas.microsoft.com/office/drawing/2014/chart" uri="{C3380CC4-5D6E-409C-BE32-E72D297353CC}">
                <c16:uniqueId val="{00000006-4639-4778-91EA-B005D7E6B4C4}"/>
              </c:ext>
            </c:extLst>
          </c:dPt>
          <c:dPt>
            <c:idx val="8"/>
            <c:invertIfNegative val="0"/>
            <c:bubble3D val="0"/>
            <c:extLst>
              <c:ext xmlns:c16="http://schemas.microsoft.com/office/drawing/2014/chart" uri="{C3380CC4-5D6E-409C-BE32-E72D297353CC}">
                <c16:uniqueId val="{00000007-4639-4778-91EA-B005D7E6B4C4}"/>
              </c:ext>
            </c:extLst>
          </c:dPt>
          <c:dPt>
            <c:idx val="9"/>
            <c:invertIfNegative val="0"/>
            <c:bubble3D val="0"/>
            <c:extLst>
              <c:ext xmlns:c16="http://schemas.microsoft.com/office/drawing/2014/chart" uri="{C3380CC4-5D6E-409C-BE32-E72D297353CC}">
                <c16:uniqueId val="{00000008-4639-4778-91EA-B005D7E6B4C4}"/>
              </c:ext>
            </c:extLst>
          </c:dPt>
          <c:dPt>
            <c:idx val="10"/>
            <c:invertIfNegative val="0"/>
            <c:bubble3D val="0"/>
            <c:extLst>
              <c:ext xmlns:c16="http://schemas.microsoft.com/office/drawing/2014/chart" uri="{C3380CC4-5D6E-409C-BE32-E72D297353CC}">
                <c16:uniqueId val="{00000009-4639-4778-91EA-B005D7E6B4C4}"/>
              </c:ext>
            </c:extLst>
          </c:dPt>
          <c:dPt>
            <c:idx val="11"/>
            <c:invertIfNegative val="0"/>
            <c:bubble3D val="0"/>
            <c:extLst>
              <c:ext xmlns:c16="http://schemas.microsoft.com/office/drawing/2014/chart" uri="{C3380CC4-5D6E-409C-BE32-E72D297353CC}">
                <c16:uniqueId val="{0000000A-4639-4778-91EA-B005D7E6B4C4}"/>
              </c:ext>
            </c:extLst>
          </c:dPt>
          <c:dPt>
            <c:idx val="12"/>
            <c:invertIfNegative val="0"/>
            <c:bubble3D val="0"/>
            <c:extLst>
              <c:ext xmlns:c16="http://schemas.microsoft.com/office/drawing/2014/chart" uri="{C3380CC4-5D6E-409C-BE32-E72D297353CC}">
                <c16:uniqueId val="{0000000B-4639-4778-91EA-B005D7E6B4C4}"/>
              </c:ext>
            </c:extLst>
          </c:dPt>
          <c:dPt>
            <c:idx val="13"/>
            <c:invertIfNegative val="0"/>
            <c:bubble3D val="0"/>
            <c:extLst>
              <c:ext xmlns:c16="http://schemas.microsoft.com/office/drawing/2014/chart" uri="{C3380CC4-5D6E-409C-BE32-E72D297353CC}">
                <c16:uniqueId val="{0000000C-4639-4778-91EA-B005D7E6B4C4}"/>
              </c:ext>
            </c:extLst>
          </c:dPt>
          <c:dPt>
            <c:idx val="14"/>
            <c:invertIfNegative val="0"/>
            <c:bubble3D val="0"/>
            <c:extLst>
              <c:ext xmlns:c16="http://schemas.microsoft.com/office/drawing/2014/chart" uri="{C3380CC4-5D6E-409C-BE32-E72D297353CC}">
                <c16:uniqueId val="{0000000D-4639-4778-91EA-B005D7E6B4C4}"/>
              </c:ext>
            </c:extLst>
          </c:dPt>
          <c:dPt>
            <c:idx val="15"/>
            <c:invertIfNegative val="0"/>
            <c:bubble3D val="0"/>
            <c:extLst>
              <c:ext xmlns:c16="http://schemas.microsoft.com/office/drawing/2014/chart" uri="{C3380CC4-5D6E-409C-BE32-E72D297353CC}">
                <c16:uniqueId val="{0000000E-4639-4778-91EA-B005D7E6B4C4}"/>
              </c:ext>
            </c:extLst>
          </c:dPt>
          <c:dLbls>
            <c:numFmt formatCode="#,##0" sourceLinked="0"/>
            <c:spPr>
              <a:noFill/>
              <a:ln>
                <a:noFill/>
              </a:ln>
              <a:effectLst/>
            </c:spPr>
            <c:txPr>
              <a:bodyPr rot="0" spcFirstLastPara="1" vertOverflow="ellipsis" vert="horz" wrap="non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16"/>
                <c:pt idx="0">
                  <c:v>LBK</c:v>
                </c:pt>
                <c:pt idx="1">
                  <c:v>JHC</c:v>
                </c:pt>
                <c:pt idx="2">
                  <c:v>JHM</c:v>
                </c:pt>
                <c:pt idx="3">
                  <c:v>HKK</c:v>
                </c:pt>
                <c:pt idx="4">
                  <c:v>KVK</c:v>
                </c:pt>
                <c:pt idx="5">
                  <c:v>STC</c:v>
                </c:pt>
                <c:pt idx="6">
                  <c:v>ULK</c:v>
                </c:pt>
                <c:pt idx="7">
                  <c:v>ČR</c:v>
                </c:pt>
                <c:pt idx="8">
                  <c:v>PHA</c:v>
                </c:pt>
                <c:pt idx="9">
                  <c:v>MSK</c:v>
                </c:pt>
                <c:pt idx="10">
                  <c:v>OLK</c:v>
                </c:pt>
                <c:pt idx="11">
                  <c:v>ZLK</c:v>
                </c:pt>
                <c:pt idx="12">
                  <c:v>PAK</c:v>
                </c:pt>
                <c:pt idx="13">
                  <c:v>Brno</c:v>
                </c:pt>
                <c:pt idx="14">
                  <c:v>PLK</c:v>
                </c:pt>
                <c:pt idx="15">
                  <c:v>VYS</c:v>
                </c:pt>
              </c:strCache>
            </c:strRef>
          </c:cat>
          <c:val>
            <c:numRef>
              <c:f>Sheet1!$B$2:$B$17</c:f>
              <c:numCache>
                <c:formatCode>0</c:formatCode>
                <c:ptCount val="16"/>
                <c:pt idx="0">
                  <c:v>558.85171102661593</c:v>
                </c:pt>
                <c:pt idx="1">
                  <c:v>533.53923205342232</c:v>
                </c:pt>
                <c:pt idx="2">
                  <c:v>498.30181511186157</c:v>
                </c:pt>
                <c:pt idx="3">
                  <c:v>441.03122497998396</c:v>
                </c:pt>
                <c:pt idx="4">
                  <c:v>406.73901098901098</c:v>
                </c:pt>
                <c:pt idx="5">
                  <c:v>394.88380281690144</c:v>
                </c:pt>
                <c:pt idx="6">
                  <c:v>383.7947639083684</c:v>
                </c:pt>
                <c:pt idx="7">
                  <c:v>370.49632635924706</c:v>
                </c:pt>
                <c:pt idx="8">
                  <c:v>367.58685714285713</c:v>
                </c:pt>
                <c:pt idx="9">
                  <c:v>344.87832047986291</c:v>
                </c:pt>
                <c:pt idx="10">
                  <c:v>341.49568500539374</c:v>
                </c:pt>
                <c:pt idx="11">
                  <c:v>334.69517795637199</c:v>
                </c:pt>
                <c:pt idx="12">
                  <c:v>296.24455899198165</c:v>
                </c:pt>
                <c:pt idx="13">
                  <c:v>276.98243045387994</c:v>
                </c:pt>
                <c:pt idx="14">
                  <c:v>267.04840940525588</c:v>
                </c:pt>
                <c:pt idx="15">
                  <c:v>232.26666666666668</c:v>
                </c:pt>
              </c:numCache>
            </c:numRef>
          </c:val>
          <c:extLst>
            <c:ext xmlns:c16="http://schemas.microsoft.com/office/drawing/2014/chart" uri="{C3380CC4-5D6E-409C-BE32-E72D297353CC}">
              <c16:uniqueId val="{0000000F-4639-4778-91EA-B005D7E6B4C4}"/>
            </c:ext>
          </c:extLst>
        </c:ser>
        <c:dLbls>
          <c:showLegendKey val="0"/>
          <c:showVal val="1"/>
          <c:showCatName val="0"/>
          <c:showSerName val="0"/>
          <c:showPercent val="0"/>
          <c:showBubbleSize val="0"/>
        </c:dLbls>
        <c:gapWidth val="50"/>
        <c:axId val="411473400"/>
        <c:axId val="411473792"/>
      </c:barChart>
      <c:catAx>
        <c:axId val="411473400"/>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473792"/>
        <c:crosses val="autoZero"/>
        <c:auto val="1"/>
        <c:lblAlgn val="ctr"/>
        <c:lblOffset val="100"/>
        <c:noMultiLvlLbl val="0"/>
      </c:catAx>
      <c:valAx>
        <c:axId val="411473792"/>
        <c:scaling>
          <c:orientation val="minMax"/>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cs-CZ"/>
          </a:p>
        </c:txPr>
        <c:crossAx val="4114734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none" strike="noStrike" kern="1200" spc="0" baseline="0">
                <a:solidFill>
                  <a:schemeClr val="tx1"/>
                </a:solidFill>
                <a:latin typeface="+mn-lt"/>
                <a:ea typeface="+mn-ea"/>
                <a:cs typeface="+mn-cs"/>
              </a:defRPr>
            </a:pPr>
            <a:r>
              <a:rPr lang="cs-CZ" sz="1200" b="1" dirty="0">
                <a:solidFill>
                  <a:schemeClr val="tx1"/>
                </a:solidFill>
              </a:rPr>
              <a:t>Výdaje na dlouhodobou</a:t>
            </a:r>
            <a:r>
              <a:rPr lang="cs-CZ" sz="1200" b="1" baseline="0" dirty="0">
                <a:solidFill>
                  <a:schemeClr val="tx1"/>
                </a:solidFill>
              </a:rPr>
              <a:t> zdravotní péči (</a:t>
            </a:r>
            <a:r>
              <a:rPr lang="cs-CZ" sz="1200" b="1" i="0" u="none" strike="noStrike" baseline="0" dirty="0">
                <a:effectLst/>
              </a:rPr>
              <a:t>2015 nebo nejbližší rok</a:t>
            </a:r>
            <a:r>
              <a:rPr lang="cs-CZ" sz="1200" b="1" baseline="0" dirty="0">
                <a:solidFill>
                  <a:schemeClr val="tx1"/>
                </a:solidFill>
              </a:rPr>
              <a:t>)</a:t>
            </a:r>
            <a:endParaRPr lang="cs-CZ" sz="1200" b="1" dirty="0">
              <a:solidFill>
                <a:schemeClr val="tx1"/>
              </a:solidFill>
            </a:endParaRPr>
          </a:p>
        </c:rich>
      </c:tx>
      <c:overlay val="0"/>
      <c:spPr>
        <a:noFill/>
        <a:ln>
          <a:noFill/>
        </a:ln>
        <a:effectLst/>
      </c:spPr>
      <c:txPr>
        <a:bodyPr rot="0" spcFirstLastPara="1" vertOverflow="ellipsis" vert="horz" wrap="square" anchor="ctr" anchorCtr="1"/>
        <a:lstStyle/>
        <a:p>
          <a:pPr>
            <a:defRPr sz="1200" b="1" i="0" u="none" strike="noStrike" kern="1200" spc="0" baseline="0">
              <a:solidFill>
                <a:schemeClr val="tx1"/>
              </a:solidFill>
              <a:latin typeface="+mn-lt"/>
              <a:ea typeface="+mn-ea"/>
              <a:cs typeface="+mn-cs"/>
            </a:defRPr>
          </a:pPr>
          <a:endParaRPr lang="cs-CZ"/>
        </a:p>
      </c:txPr>
    </c:title>
    <c:autoTitleDeleted val="0"/>
    <c:plotArea>
      <c:layout/>
      <c:barChart>
        <c:barDir val="col"/>
        <c:grouping val="clustered"/>
        <c:varyColors val="0"/>
        <c:ser>
          <c:idx val="0"/>
          <c:order val="0"/>
          <c:tx>
            <c:strRef>
              <c:f>List1!$B$1</c:f>
              <c:strCache>
                <c:ptCount val="1"/>
                <c:pt idx="0">
                  <c:v>Výdaje</c:v>
                </c:pt>
              </c:strCache>
            </c:strRef>
          </c:tx>
          <c:spPr>
            <a:solidFill>
              <a:srgbClr val="037BC1"/>
            </a:solidFill>
            <a:ln>
              <a:noFill/>
            </a:ln>
            <a:effectLst/>
          </c:spPr>
          <c:invertIfNegative val="0"/>
          <c:dPt>
            <c:idx val="3"/>
            <c:invertIfNegative val="0"/>
            <c:bubble3D val="0"/>
            <c:spPr>
              <a:solidFill>
                <a:srgbClr val="037BC1"/>
              </a:solidFill>
              <a:ln>
                <a:noFill/>
              </a:ln>
              <a:effectLst/>
            </c:spPr>
            <c:extLst>
              <c:ext xmlns:c16="http://schemas.microsoft.com/office/drawing/2014/chart" uri="{C3380CC4-5D6E-409C-BE32-E72D297353CC}">
                <c16:uniqueId val="{00000001-0AA8-4FBD-87E0-9A75F1D37896}"/>
              </c:ext>
            </c:extLst>
          </c:dPt>
          <c:dPt>
            <c:idx val="5"/>
            <c:invertIfNegative val="0"/>
            <c:bubble3D val="0"/>
            <c:spPr>
              <a:solidFill>
                <a:srgbClr val="037BC1"/>
              </a:solidFill>
              <a:ln>
                <a:noFill/>
              </a:ln>
              <a:effectLst/>
            </c:spPr>
            <c:extLst>
              <c:ext xmlns:c16="http://schemas.microsoft.com/office/drawing/2014/chart" uri="{C3380CC4-5D6E-409C-BE32-E72D297353CC}">
                <c16:uniqueId val="{00000003-0AA8-4FBD-87E0-9A75F1D37896}"/>
              </c:ext>
            </c:extLst>
          </c:dPt>
          <c:dPt>
            <c:idx val="6"/>
            <c:invertIfNegative val="0"/>
            <c:bubble3D val="0"/>
            <c:spPr>
              <a:solidFill>
                <a:srgbClr val="037BC1"/>
              </a:solidFill>
              <a:ln>
                <a:noFill/>
              </a:ln>
              <a:effectLst/>
            </c:spPr>
            <c:extLst>
              <c:ext xmlns:c16="http://schemas.microsoft.com/office/drawing/2014/chart" uri="{C3380CC4-5D6E-409C-BE32-E72D297353CC}">
                <c16:uniqueId val="{00000005-0AA8-4FBD-87E0-9A75F1D37896}"/>
              </c:ext>
            </c:extLst>
          </c:dPt>
          <c:dPt>
            <c:idx val="7"/>
            <c:invertIfNegative val="0"/>
            <c:bubble3D val="0"/>
            <c:spPr>
              <a:solidFill>
                <a:srgbClr val="037BC1"/>
              </a:solidFill>
              <a:ln>
                <a:noFill/>
              </a:ln>
              <a:effectLst/>
            </c:spPr>
            <c:extLst>
              <c:ext xmlns:c16="http://schemas.microsoft.com/office/drawing/2014/chart" uri="{C3380CC4-5D6E-409C-BE32-E72D297353CC}">
                <c16:uniqueId val="{00000007-0AA8-4FBD-87E0-9A75F1D37896}"/>
              </c:ext>
            </c:extLst>
          </c:dPt>
          <c:dPt>
            <c:idx val="15"/>
            <c:invertIfNegative val="0"/>
            <c:bubble3D val="0"/>
            <c:spPr>
              <a:solidFill>
                <a:srgbClr val="8CC841"/>
              </a:solidFill>
              <a:ln>
                <a:noFill/>
              </a:ln>
              <a:effectLst/>
            </c:spPr>
            <c:extLst>
              <c:ext xmlns:c16="http://schemas.microsoft.com/office/drawing/2014/chart" uri="{C3380CC4-5D6E-409C-BE32-E72D297353CC}">
                <c16:uniqueId val="{00000001-721B-43EA-8127-2AACBA481F42}"/>
              </c:ext>
            </c:extLst>
          </c:dPt>
          <c:dPt>
            <c:idx val="16"/>
            <c:invertIfNegative val="0"/>
            <c:bubble3D val="0"/>
            <c:spPr>
              <a:solidFill>
                <a:srgbClr val="7F0506"/>
              </a:solidFill>
              <a:ln>
                <a:noFill/>
              </a:ln>
              <a:effectLst/>
            </c:spPr>
            <c:extLst>
              <c:ext xmlns:c16="http://schemas.microsoft.com/office/drawing/2014/chart" uri="{C3380CC4-5D6E-409C-BE32-E72D297353CC}">
                <c16:uniqueId val="{00000000-721B-43EA-8127-2AACBA481F42}"/>
              </c:ext>
            </c:extLst>
          </c:dPt>
          <c:cat>
            <c:strRef>
              <c:f>List1!$A$2:$A$33</c:f>
              <c:strCache>
                <c:ptCount val="32"/>
                <c:pt idx="0">
                  <c:v>NLD</c:v>
                </c:pt>
                <c:pt idx="1">
                  <c:v>NOR</c:v>
                </c:pt>
                <c:pt idx="2">
                  <c:v>FIN</c:v>
                </c:pt>
                <c:pt idx="3">
                  <c:v>SWE</c:v>
                </c:pt>
                <c:pt idx="4">
                  <c:v>DEU</c:v>
                </c:pt>
                <c:pt idx="5">
                  <c:v>JPN</c:v>
                </c:pt>
                <c:pt idx="6">
                  <c:v>DNK</c:v>
                </c:pt>
                <c:pt idx="7">
                  <c:v>IRL</c:v>
                </c:pt>
                <c:pt idx="8">
                  <c:v>BEL</c:v>
                </c:pt>
                <c:pt idx="9">
                  <c:v>ISL</c:v>
                </c:pt>
                <c:pt idx="10">
                  <c:v>GBR</c:v>
                </c:pt>
                <c:pt idx="11">
                  <c:v>LUX</c:v>
                </c:pt>
                <c:pt idx="12">
                  <c:v>SVN</c:v>
                </c:pt>
                <c:pt idx="13">
                  <c:v>CHE</c:v>
                </c:pt>
                <c:pt idx="14">
                  <c:v>FRA</c:v>
                </c:pt>
                <c:pt idx="15">
                  <c:v>OECD</c:v>
                </c:pt>
                <c:pt idx="16">
                  <c:v>CZE</c:v>
                </c:pt>
                <c:pt idx="17">
                  <c:v>AUT</c:v>
                </c:pt>
                <c:pt idx="18">
                  <c:v>CAN</c:v>
                </c:pt>
                <c:pt idx="19">
                  <c:v>USA</c:v>
                </c:pt>
                <c:pt idx="20">
                  <c:v>ITA</c:v>
                </c:pt>
                <c:pt idx="21">
                  <c:v>KOR</c:v>
                </c:pt>
                <c:pt idx="22">
                  <c:v>PRT</c:v>
                </c:pt>
                <c:pt idx="23">
                  <c:v>LVA</c:v>
                </c:pt>
                <c:pt idx="24">
                  <c:v>ESP</c:v>
                </c:pt>
                <c:pt idx="25">
                  <c:v>ISR</c:v>
                </c:pt>
                <c:pt idx="26">
                  <c:v>EST</c:v>
                </c:pt>
                <c:pt idx="27">
                  <c:v>POL</c:v>
                </c:pt>
                <c:pt idx="28">
                  <c:v>HUN</c:v>
                </c:pt>
                <c:pt idx="29">
                  <c:v>AUS</c:v>
                </c:pt>
                <c:pt idx="30">
                  <c:v>GRC</c:v>
                </c:pt>
                <c:pt idx="31">
                  <c:v>SVK</c:v>
                </c:pt>
              </c:strCache>
            </c:strRef>
          </c:cat>
          <c:val>
            <c:numRef>
              <c:f>List1!$B$2:$B$33</c:f>
              <c:numCache>
                <c:formatCode>General</c:formatCode>
                <c:ptCount val="32"/>
                <c:pt idx="0">
                  <c:v>69.415032112480475</c:v>
                </c:pt>
                <c:pt idx="1">
                  <c:v>57.827421555252393</c:v>
                </c:pt>
                <c:pt idx="2">
                  <c:v>39.428834638415481</c:v>
                </c:pt>
                <c:pt idx="3">
                  <c:v>38.620151582701737</c:v>
                </c:pt>
                <c:pt idx="4">
                  <c:v>26.094690749863162</c:v>
                </c:pt>
                <c:pt idx="5">
                  <c:v>25.879480634779714</c:v>
                </c:pt>
                <c:pt idx="6">
                  <c:v>24.641319942611194</c:v>
                </c:pt>
                <c:pt idx="7">
                  <c:v>24.378109452736322</c:v>
                </c:pt>
                <c:pt idx="8">
                  <c:v>24.319938913811207</c:v>
                </c:pt>
                <c:pt idx="9">
                  <c:v>22.703259889189535</c:v>
                </c:pt>
                <c:pt idx="10">
                  <c:v>21.272365805168985</c:v>
                </c:pt>
                <c:pt idx="11">
                  <c:v>20.903801921255582</c:v>
                </c:pt>
                <c:pt idx="12">
                  <c:v>20.003152585119796</c:v>
                </c:pt>
                <c:pt idx="13">
                  <c:v>19.988388488015261</c:v>
                </c:pt>
                <c:pt idx="14">
                  <c:v>19.595596019479146</c:v>
                </c:pt>
                <c:pt idx="15">
                  <c:v>18.863669064399087</c:v>
                </c:pt>
                <c:pt idx="16">
                  <c:v>16.533398942059296</c:v>
                </c:pt>
                <c:pt idx="17">
                  <c:v>14.864341085271318</c:v>
                </c:pt>
                <c:pt idx="18">
                  <c:v>14.143349942506708</c:v>
                </c:pt>
                <c:pt idx="19">
                  <c:v>12.619808306709265</c:v>
                </c:pt>
                <c:pt idx="20">
                  <c:v>12.232251111410481</c:v>
                </c:pt>
                <c:pt idx="21">
                  <c:v>10.469810974490732</c:v>
                </c:pt>
                <c:pt idx="22">
                  <c:v>9.643143544506815</c:v>
                </c:pt>
                <c:pt idx="23">
                  <c:v>8.9451058201058196</c:v>
                </c:pt>
                <c:pt idx="24">
                  <c:v>8.7158628704241714</c:v>
                </c:pt>
                <c:pt idx="25">
                  <c:v>6.3937442502299922</c:v>
                </c:pt>
                <c:pt idx="26">
                  <c:v>4.0152755046372066</c:v>
                </c:pt>
                <c:pt idx="27">
                  <c:v>3.4705332086061742</c:v>
                </c:pt>
                <c:pt idx="28">
                  <c:v>3.3989266547406078</c:v>
                </c:pt>
                <c:pt idx="29">
                  <c:v>2.2689723537834561</c:v>
                </c:pt>
                <c:pt idx="30">
                  <c:v>1.741419459350005</c:v>
                </c:pt>
                <c:pt idx="31">
                  <c:v>0.24625267665952888</c:v>
                </c:pt>
              </c:numCache>
            </c:numRef>
          </c:val>
          <c:extLst>
            <c:ext xmlns:c16="http://schemas.microsoft.com/office/drawing/2014/chart" uri="{C3380CC4-5D6E-409C-BE32-E72D297353CC}">
              <c16:uniqueId val="{00000008-0AA8-4FBD-87E0-9A75F1D37896}"/>
            </c:ext>
          </c:extLst>
        </c:ser>
        <c:dLbls>
          <c:showLegendKey val="0"/>
          <c:showVal val="0"/>
          <c:showCatName val="0"/>
          <c:showSerName val="0"/>
          <c:showPercent val="0"/>
          <c:showBubbleSize val="0"/>
        </c:dLbls>
        <c:gapWidth val="50"/>
        <c:axId val="665939016"/>
        <c:axId val="665939408"/>
      </c:barChart>
      <c:catAx>
        <c:axId val="665939016"/>
        <c:scaling>
          <c:orientation val="minMax"/>
        </c:scaling>
        <c:delete val="0"/>
        <c:axPos val="b"/>
        <c:title>
          <c:tx>
            <c:rich>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Země</a:t>
                </a:r>
              </a:p>
            </c:rich>
          </c:tx>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665939408"/>
        <c:crosses val="autoZero"/>
        <c:auto val="1"/>
        <c:lblAlgn val="ctr"/>
        <c:lblOffset val="100"/>
        <c:tickLblSkip val="1"/>
        <c:noMultiLvlLbl val="0"/>
      </c:catAx>
      <c:valAx>
        <c:axId val="665939408"/>
        <c:scaling>
          <c:orientation val="minMax"/>
          <c:max val="7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 celk. výdajů</a:t>
                </a:r>
                <a:r>
                  <a:rPr lang="cs-CZ" sz="1000" b="1" baseline="0" dirty="0">
                    <a:solidFill>
                      <a:schemeClr val="tx1"/>
                    </a:solidFill>
                  </a:rPr>
                  <a:t> na zdravotnictví</a:t>
                </a:r>
                <a:endParaRPr lang="cs-CZ" sz="1000" b="1" dirty="0">
                  <a:solidFill>
                    <a:schemeClr val="tx1"/>
                  </a:solidFill>
                </a:endParaRPr>
              </a:p>
            </c:rich>
          </c:tx>
          <c:layout>
            <c:manualLayout>
              <c:xMode val="edge"/>
              <c:yMode val="edge"/>
              <c:x val="3.5277777777777776E-2"/>
              <c:y val="0.16782142857142854"/>
            </c:manualLayout>
          </c:layout>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665939016"/>
        <c:crosses val="autoZero"/>
        <c:crossBetween val="between"/>
        <c:majorUnit val="1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none" strike="noStrike" kern="1200" spc="0" baseline="0">
                <a:solidFill>
                  <a:schemeClr val="tx1"/>
                </a:solidFill>
                <a:latin typeface="+mn-lt"/>
                <a:ea typeface="+mn-ea"/>
                <a:cs typeface="+mn-cs"/>
              </a:defRPr>
            </a:pPr>
            <a:r>
              <a:rPr lang="cs-CZ" sz="1200" b="1" dirty="0">
                <a:solidFill>
                  <a:schemeClr val="tx1"/>
                </a:solidFill>
              </a:rPr>
              <a:t>Podíl příjemců nad 65 let</a:t>
            </a:r>
            <a:br>
              <a:rPr lang="cs-CZ" sz="1200" b="1" dirty="0">
                <a:solidFill>
                  <a:schemeClr val="tx1"/>
                </a:solidFill>
              </a:rPr>
            </a:br>
            <a:r>
              <a:rPr lang="cs-CZ" sz="1200" b="1" i="0" u="none" strike="noStrike" baseline="0" dirty="0">
                <a:effectLst/>
              </a:rPr>
              <a:t>(2015 nebo nejbližší rok)</a:t>
            </a:r>
            <a:endParaRPr lang="cs-CZ" sz="1200" b="1" dirty="0">
              <a:solidFill>
                <a:schemeClr val="tx1"/>
              </a:solidFill>
            </a:endParaRPr>
          </a:p>
        </c:rich>
      </c:tx>
      <c:overlay val="0"/>
      <c:spPr>
        <a:noFill/>
        <a:ln>
          <a:noFill/>
        </a:ln>
        <a:effectLst/>
      </c:spPr>
      <c:txPr>
        <a:bodyPr rot="0" spcFirstLastPara="1" vertOverflow="ellipsis" vert="horz" wrap="square" anchor="ctr" anchorCtr="1"/>
        <a:lstStyle/>
        <a:p>
          <a:pPr>
            <a:defRPr sz="1200" b="1" i="0" u="none" strike="noStrike" kern="1200" spc="0" baseline="0">
              <a:solidFill>
                <a:schemeClr val="tx1"/>
              </a:solidFill>
              <a:latin typeface="+mn-lt"/>
              <a:ea typeface="+mn-ea"/>
              <a:cs typeface="+mn-cs"/>
            </a:defRPr>
          </a:pPr>
          <a:endParaRPr lang="cs-CZ"/>
        </a:p>
      </c:txPr>
    </c:title>
    <c:autoTitleDeleted val="0"/>
    <c:plotArea>
      <c:layout/>
      <c:barChart>
        <c:barDir val="col"/>
        <c:grouping val="stacked"/>
        <c:varyColors val="0"/>
        <c:ser>
          <c:idx val="0"/>
          <c:order val="0"/>
          <c:tx>
            <c:strRef>
              <c:f>List1!$B$1</c:f>
              <c:strCache>
                <c:ptCount val="1"/>
                <c:pt idx="0">
                  <c:v>Instituce</c:v>
                </c:pt>
              </c:strCache>
            </c:strRef>
          </c:tx>
          <c:spPr>
            <a:solidFill>
              <a:schemeClr val="accent1">
                <a:lumMod val="60000"/>
                <a:lumOff val="40000"/>
              </a:schemeClr>
            </a:solidFill>
            <a:ln>
              <a:noFill/>
            </a:ln>
            <a:effectLst/>
          </c:spPr>
          <c:invertIfNegative val="0"/>
          <c:dPt>
            <c:idx val="3"/>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1-9D5B-4D16-AF91-86C3EFF66CA2}"/>
              </c:ext>
            </c:extLst>
          </c:dPt>
          <c:dPt>
            <c:idx val="4"/>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3-9D5B-4D16-AF91-86C3EFF66CA2}"/>
              </c:ext>
            </c:extLst>
          </c:dPt>
          <c:dPt>
            <c:idx val="6"/>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5-9D5B-4D16-AF91-86C3EFF66CA2}"/>
              </c:ext>
            </c:extLst>
          </c:dPt>
          <c:dPt>
            <c:idx val="7"/>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7-9D5B-4D16-AF91-86C3EFF66CA2}"/>
              </c:ext>
            </c:extLst>
          </c:dPt>
          <c:dPt>
            <c:idx val="9"/>
            <c:invertIfNegative val="0"/>
            <c:bubble3D val="0"/>
            <c:spPr>
              <a:solidFill>
                <a:srgbClr val="FF0000"/>
              </a:solidFill>
              <a:ln>
                <a:noFill/>
              </a:ln>
              <a:effectLst/>
            </c:spPr>
            <c:extLst>
              <c:ext xmlns:c16="http://schemas.microsoft.com/office/drawing/2014/chart" uri="{C3380CC4-5D6E-409C-BE32-E72D297353CC}">
                <c16:uniqueId val="{00000000-BD7D-4190-A599-F43F366953C1}"/>
              </c:ext>
            </c:extLst>
          </c:dPt>
          <c:dPt>
            <c:idx val="10"/>
            <c:invertIfNegative val="0"/>
            <c:bubble3D val="0"/>
            <c:spPr>
              <a:solidFill>
                <a:srgbClr val="8CC841"/>
              </a:solidFill>
              <a:ln>
                <a:noFill/>
              </a:ln>
              <a:effectLst/>
            </c:spPr>
            <c:extLst>
              <c:ext xmlns:c16="http://schemas.microsoft.com/office/drawing/2014/chart" uri="{C3380CC4-5D6E-409C-BE32-E72D297353CC}">
                <c16:uniqueId val="{00000002-BD7D-4190-A599-F43F366953C1}"/>
              </c:ext>
            </c:extLst>
          </c:dPt>
          <c:cat>
            <c:strRef>
              <c:f>List1!$A$2:$A$22</c:f>
              <c:strCache>
                <c:ptCount val="21"/>
                <c:pt idx="0">
                  <c:v>CHE</c:v>
                </c:pt>
                <c:pt idx="1">
                  <c:v>ISR</c:v>
                </c:pt>
                <c:pt idx="2">
                  <c:v>NLD</c:v>
                </c:pt>
                <c:pt idx="3">
                  <c:v>SWE</c:v>
                </c:pt>
                <c:pt idx="4">
                  <c:v>NZL</c:v>
                </c:pt>
                <c:pt idx="5">
                  <c:v>NOR</c:v>
                </c:pt>
                <c:pt idx="6">
                  <c:v>DNK</c:v>
                </c:pt>
                <c:pt idx="7">
                  <c:v>AUS</c:v>
                </c:pt>
                <c:pt idx="8">
                  <c:v>DEU</c:v>
                </c:pt>
                <c:pt idx="9">
                  <c:v>CZE</c:v>
                </c:pt>
                <c:pt idx="10">
                  <c:v>OECD</c:v>
                </c:pt>
                <c:pt idx="11">
                  <c:v>HUN</c:v>
                </c:pt>
                <c:pt idx="12">
                  <c:v>LUX</c:v>
                </c:pt>
                <c:pt idx="13">
                  <c:v>SVN</c:v>
                </c:pt>
                <c:pt idx="14">
                  <c:v>FIN</c:v>
                </c:pt>
                <c:pt idx="15">
                  <c:v>SVK</c:v>
                </c:pt>
                <c:pt idx="16">
                  <c:v>FRA</c:v>
                </c:pt>
                <c:pt idx="17">
                  <c:v>ESP</c:v>
                </c:pt>
                <c:pt idx="18">
                  <c:v>KOR</c:v>
                </c:pt>
                <c:pt idx="19">
                  <c:v>EST</c:v>
                </c:pt>
                <c:pt idx="20">
                  <c:v>PRT</c:v>
                </c:pt>
              </c:strCache>
            </c:strRef>
          </c:cat>
          <c:val>
            <c:numRef>
              <c:f>List1!$B$2:$B$22</c:f>
              <c:numCache>
                <c:formatCode>General</c:formatCode>
                <c:ptCount val="21"/>
                <c:pt idx="0">
                  <c:v>5.9</c:v>
                </c:pt>
                <c:pt idx="1">
                  <c:v>1.9</c:v>
                </c:pt>
                <c:pt idx="2">
                  <c:v>5.3</c:v>
                </c:pt>
                <c:pt idx="3">
                  <c:v>4.5</c:v>
                </c:pt>
                <c:pt idx="4">
                  <c:v>4.5999999999999996</c:v>
                </c:pt>
                <c:pt idx="5">
                  <c:v>4.5999999999999996</c:v>
                </c:pt>
                <c:pt idx="6">
                  <c:v>3.9</c:v>
                </c:pt>
                <c:pt idx="7">
                  <c:v>6.3</c:v>
                </c:pt>
                <c:pt idx="8">
                  <c:v>4.0999999999999996</c:v>
                </c:pt>
                <c:pt idx="9">
                  <c:v>2.2000000000000002</c:v>
                </c:pt>
                <c:pt idx="10">
                  <c:v>3.8850000000000007</c:v>
                </c:pt>
                <c:pt idx="11">
                  <c:v>3</c:v>
                </c:pt>
                <c:pt idx="12">
                  <c:v>5.5</c:v>
                </c:pt>
                <c:pt idx="13">
                  <c:v>4.9000000000000004</c:v>
                </c:pt>
                <c:pt idx="14">
                  <c:v>4.7</c:v>
                </c:pt>
                <c:pt idx="15">
                  <c:v>3.9</c:v>
                </c:pt>
                <c:pt idx="16">
                  <c:v>4.2</c:v>
                </c:pt>
                <c:pt idx="17">
                  <c:v>1.8</c:v>
                </c:pt>
                <c:pt idx="18">
                  <c:v>2.6</c:v>
                </c:pt>
                <c:pt idx="19">
                  <c:v>2.5</c:v>
                </c:pt>
                <c:pt idx="20">
                  <c:v>1.3</c:v>
                </c:pt>
              </c:numCache>
            </c:numRef>
          </c:val>
          <c:extLst>
            <c:ext xmlns:c16="http://schemas.microsoft.com/office/drawing/2014/chart" uri="{C3380CC4-5D6E-409C-BE32-E72D297353CC}">
              <c16:uniqueId val="{00000008-9D5B-4D16-AF91-86C3EFF66CA2}"/>
            </c:ext>
          </c:extLst>
        </c:ser>
        <c:ser>
          <c:idx val="1"/>
          <c:order val="1"/>
          <c:tx>
            <c:strRef>
              <c:f>List1!$C$1</c:f>
              <c:strCache>
                <c:ptCount val="1"/>
                <c:pt idx="0">
                  <c:v>Domov</c:v>
                </c:pt>
              </c:strCache>
            </c:strRef>
          </c:tx>
          <c:spPr>
            <a:solidFill>
              <a:srgbClr val="037BC1"/>
            </a:solidFill>
            <a:ln>
              <a:noFill/>
            </a:ln>
            <a:effectLst/>
          </c:spPr>
          <c:invertIfNegative val="0"/>
          <c:dPt>
            <c:idx val="3"/>
            <c:invertIfNegative val="0"/>
            <c:bubble3D val="0"/>
            <c:spPr>
              <a:solidFill>
                <a:srgbClr val="037BC1"/>
              </a:solidFill>
              <a:ln>
                <a:noFill/>
              </a:ln>
              <a:effectLst/>
            </c:spPr>
            <c:extLst>
              <c:ext xmlns:c16="http://schemas.microsoft.com/office/drawing/2014/chart" uri="{C3380CC4-5D6E-409C-BE32-E72D297353CC}">
                <c16:uniqueId val="{0000000A-9D5B-4D16-AF91-86C3EFF66CA2}"/>
              </c:ext>
            </c:extLst>
          </c:dPt>
          <c:dPt>
            <c:idx val="4"/>
            <c:invertIfNegative val="0"/>
            <c:bubble3D val="0"/>
            <c:spPr>
              <a:solidFill>
                <a:srgbClr val="037BC1"/>
              </a:solidFill>
              <a:ln>
                <a:noFill/>
              </a:ln>
              <a:effectLst/>
            </c:spPr>
            <c:extLst>
              <c:ext xmlns:c16="http://schemas.microsoft.com/office/drawing/2014/chart" uri="{C3380CC4-5D6E-409C-BE32-E72D297353CC}">
                <c16:uniqueId val="{0000000C-9D5B-4D16-AF91-86C3EFF66CA2}"/>
              </c:ext>
            </c:extLst>
          </c:dPt>
          <c:dPt>
            <c:idx val="6"/>
            <c:invertIfNegative val="0"/>
            <c:bubble3D val="0"/>
            <c:spPr>
              <a:solidFill>
                <a:srgbClr val="037BC1"/>
              </a:solidFill>
              <a:ln>
                <a:noFill/>
              </a:ln>
              <a:effectLst/>
            </c:spPr>
            <c:extLst>
              <c:ext xmlns:c16="http://schemas.microsoft.com/office/drawing/2014/chart" uri="{C3380CC4-5D6E-409C-BE32-E72D297353CC}">
                <c16:uniqueId val="{0000000E-9D5B-4D16-AF91-86C3EFF66CA2}"/>
              </c:ext>
            </c:extLst>
          </c:dPt>
          <c:dPt>
            <c:idx val="7"/>
            <c:invertIfNegative val="0"/>
            <c:bubble3D val="0"/>
            <c:spPr>
              <a:solidFill>
                <a:srgbClr val="037BC1"/>
              </a:solidFill>
              <a:ln>
                <a:noFill/>
              </a:ln>
              <a:effectLst/>
            </c:spPr>
            <c:extLst>
              <c:ext xmlns:c16="http://schemas.microsoft.com/office/drawing/2014/chart" uri="{C3380CC4-5D6E-409C-BE32-E72D297353CC}">
                <c16:uniqueId val="{00000010-9D5B-4D16-AF91-86C3EFF66CA2}"/>
              </c:ext>
            </c:extLst>
          </c:dPt>
          <c:dPt>
            <c:idx val="9"/>
            <c:invertIfNegative val="0"/>
            <c:bubble3D val="0"/>
            <c:spPr>
              <a:solidFill>
                <a:srgbClr val="7F0506"/>
              </a:solidFill>
              <a:ln>
                <a:noFill/>
              </a:ln>
              <a:effectLst/>
            </c:spPr>
            <c:extLst>
              <c:ext xmlns:c16="http://schemas.microsoft.com/office/drawing/2014/chart" uri="{C3380CC4-5D6E-409C-BE32-E72D297353CC}">
                <c16:uniqueId val="{00000001-BD7D-4190-A599-F43F366953C1}"/>
              </c:ext>
            </c:extLst>
          </c:dPt>
          <c:dPt>
            <c:idx val="10"/>
            <c:invertIfNegative val="0"/>
            <c:bubble3D val="0"/>
            <c:spPr>
              <a:solidFill>
                <a:srgbClr val="00B050"/>
              </a:solidFill>
              <a:ln>
                <a:noFill/>
              </a:ln>
              <a:effectLst/>
            </c:spPr>
            <c:extLst>
              <c:ext xmlns:c16="http://schemas.microsoft.com/office/drawing/2014/chart" uri="{C3380CC4-5D6E-409C-BE32-E72D297353CC}">
                <c16:uniqueId val="{00000003-BD7D-4190-A599-F43F366953C1}"/>
              </c:ext>
            </c:extLst>
          </c:dPt>
          <c:cat>
            <c:strRef>
              <c:f>List1!$A$2:$A$22</c:f>
              <c:strCache>
                <c:ptCount val="21"/>
                <c:pt idx="0">
                  <c:v>CHE</c:v>
                </c:pt>
                <c:pt idx="1">
                  <c:v>ISR</c:v>
                </c:pt>
                <c:pt idx="2">
                  <c:v>NLD</c:v>
                </c:pt>
                <c:pt idx="3">
                  <c:v>SWE</c:v>
                </c:pt>
                <c:pt idx="4">
                  <c:v>NZL</c:v>
                </c:pt>
                <c:pt idx="5">
                  <c:v>NOR</c:v>
                </c:pt>
                <c:pt idx="6">
                  <c:v>DNK</c:v>
                </c:pt>
                <c:pt idx="7">
                  <c:v>AUS</c:v>
                </c:pt>
                <c:pt idx="8">
                  <c:v>DEU</c:v>
                </c:pt>
                <c:pt idx="9">
                  <c:v>CZE</c:v>
                </c:pt>
                <c:pt idx="10">
                  <c:v>OECD</c:v>
                </c:pt>
                <c:pt idx="11">
                  <c:v>HUN</c:v>
                </c:pt>
                <c:pt idx="12">
                  <c:v>LUX</c:v>
                </c:pt>
                <c:pt idx="13">
                  <c:v>SVN</c:v>
                </c:pt>
                <c:pt idx="14">
                  <c:v>FIN</c:v>
                </c:pt>
                <c:pt idx="15">
                  <c:v>SVK</c:v>
                </c:pt>
                <c:pt idx="16">
                  <c:v>FRA</c:v>
                </c:pt>
                <c:pt idx="17">
                  <c:v>ESP</c:v>
                </c:pt>
                <c:pt idx="18">
                  <c:v>KOR</c:v>
                </c:pt>
                <c:pt idx="19">
                  <c:v>EST</c:v>
                </c:pt>
                <c:pt idx="20">
                  <c:v>PRT</c:v>
                </c:pt>
              </c:strCache>
            </c:strRef>
          </c:cat>
          <c:val>
            <c:numRef>
              <c:f>List1!$C$2:$C$22</c:f>
              <c:numCache>
                <c:formatCode>General</c:formatCode>
                <c:ptCount val="21"/>
                <c:pt idx="0">
                  <c:v>15.7</c:v>
                </c:pt>
                <c:pt idx="1">
                  <c:v>18.8</c:v>
                </c:pt>
                <c:pt idx="2">
                  <c:v>13.1</c:v>
                </c:pt>
                <c:pt idx="3">
                  <c:v>12.5</c:v>
                </c:pt>
                <c:pt idx="4">
                  <c:v>11.8</c:v>
                </c:pt>
                <c:pt idx="5">
                  <c:v>11.5</c:v>
                </c:pt>
                <c:pt idx="6">
                  <c:v>11.6</c:v>
                </c:pt>
                <c:pt idx="7">
                  <c:v>8.1</c:v>
                </c:pt>
                <c:pt idx="8">
                  <c:v>9.3000000000000007</c:v>
                </c:pt>
                <c:pt idx="9">
                  <c:v>11</c:v>
                </c:pt>
                <c:pt idx="10">
                  <c:v>9.1449999999999996</c:v>
                </c:pt>
                <c:pt idx="11">
                  <c:v>9.8000000000000007</c:v>
                </c:pt>
                <c:pt idx="12">
                  <c:v>7.3</c:v>
                </c:pt>
                <c:pt idx="13">
                  <c:v>6.7</c:v>
                </c:pt>
                <c:pt idx="14">
                  <c:v>6.7</c:v>
                </c:pt>
                <c:pt idx="15">
                  <c:v>7.4</c:v>
                </c:pt>
                <c:pt idx="16">
                  <c:v>6.1</c:v>
                </c:pt>
                <c:pt idx="17">
                  <c:v>6.7</c:v>
                </c:pt>
                <c:pt idx="18">
                  <c:v>4.8</c:v>
                </c:pt>
                <c:pt idx="19">
                  <c:v>3.2</c:v>
                </c:pt>
                <c:pt idx="20">
                  <c:v>0.8</c:v>
                </c:pt>
              </c:numCache>
            </c:numRef>
          </c:val>
          <c:extLst>
            <c:ext xmlns:c16="http://schemas.microsoft.com/office/drawing/2014/chart" uri="{C3380CC4-5D6E-409C-BE32-E72D297353CC}">
              <c16:uniqueId val="{00000011-9D5B-4D16-AF91-86C3EFF66CA2}"/>
            </c:ext>
          </c:extLst>
        </c:ser>
        <c:dLbls>
          <c:showLegendKey val="0"/>
          <c:showVal val="0"/>
          <c:showCatName val="0"/>
          <c:showSerName val="0"/>
          <c:showPercent val="0"/>
          <c:showBubbleSize val="0"/>
        </c:dLbls>
        <c:gapWidth val="50"/>
        <c:overlap val="100"/>
        <c:axId val="666590800"/>
        <c:axId val="666588448"/>
      </c:barChart>
      <c:catAx>
        <c:axId val="666590800"/>
        <c:scaling>
          <c:orientation val="minMax"/>
        </c:scaling>
        <c:delete val="0"/>
        <c:axPos val="b"/>
        <c:title>
          <c:tx>
            <c:rich>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Země</a:t>
                </a:r>
              </a:p>
            </c:rich>
          </c:tx>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666588448"/>
        <c:crosses val="autoZero"/>
        <c:auto val="1"/>
        <c:lblAlgn val="ctr"/>
        <c:lblOffset val="100"/>
        <c:tickLblSkip val="1"/>
        <c:noMultiLvlLbl val="0"/>
      </c:catAx>
      <c:valAx>
        <c:axId val="66658844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 příjemců v</a:t>
                </a:r>
                <a:r>
                  <a:rPr lang="cs-CZ" sz="1000" b="1" baseline="0" dirty="0">
                    <a:solidFill>
                      <a:schemeClr val="tx1"/>
                    </a:solidFill>
                  </a:rPr>
                  <a:t> populaci nad 65 let</a:t>
                </a:r>
                <a:endParaRPr lang="cs-CZ" sz="1000" b="1" dirty="0">
                  <a:solidFill>
                    <a:schemeClr val="tx1"/>
                  </a:solidFill>
                </a:endParaRPr>
              </a:p>
            </c:rich>
          </c:tx>
          <c:layout>
            <c:manualLayout>
              <c:xMode val="edge"/>
              <c:yMode val="edge"/>
              <c:x val="4.3117283950617286E-2"/>
              <c:y val="0.14766269841269838"/>
            </c:manualLayout>
          </c:layout>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666590800"/>
        <c:crosses val="autoZero"/>
        <c:crossBetween val="between"/>
      </c:valAx>
      <c:spPr>
        <a:noFill/>
        <a:ln>
          <a:noFill/>
        </a:ln>
        <a:effectLst/>
      </c:spPr>
    </c:plotArea>
    <c:legend>
      <c:legendPos val="b"/>
      <c:layout>
        <c:manualLayout>
          <c:xMode val="edge"/>
          <c:yMode val="edge"/>
          <c:x val="0.59098302469135799"/>
          <c:y val="0.90886785714285712"/>
          <c:w val="0.40599660493827161"/>
          <c:h val="9.1132142857142856E-2"/>
        </c:manualLayout>
      </c:layout>
      <c:overlay val="1"/>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w="6350">
      <a:noFill/>
    </a:ln>
    <a:effectLst/>
  </c:spPr>
  <c:txPr>
    <a:bodyPr/>
    <a:lstStyle/>
    <a:p>
      <a:pPr>
        <a:defRPr/>
      </a:pPr>
      <a:endParaRPr lang="cs-CZ"/>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none" strike="noStrike" kern="1200" spc="0" baseline="0">
                <a:solidFill>
                  <a:schemeClr val="tx1"/>
                </a:solidFill>
                <a:latin typeface="+mn-lt"/>
                <a:ea typeface="+mn-ea"/>
                <a:cs typeface="+mn-cs"/>
              </a:defRPr>
            </a:pPr>
            <a:r>
              <a:rPr lang="cs-CZ" sz="1200" b="1" dirty="0">
                <a:solidFill>
                  <a:schemeClr val="tx1"/>
                </a:solidFill>
              </a:rPr>
              <a:t>Lůžka dlouhodobé péče</a:t>
            </a:r>
            <a:br>
              <a:rPr lang="cs-CZ" sz="1200" b="1" dirty="0">
                <a:solidFill>
                  <a:schemeClr val="tx1"/>
                </a:solidFill>
              </a:rPr>
            </a:br>
            <a:r>
              <a:rPr lang="cs-CZ" sz="1200" b="1" i="0" u="none" strike="noStrike" baseline="0" dirty="0">
                <a:effectLst/>
              </a:rPr>
              <a:t>(2015 nebo nejbližší rok)</a:t>
            </a:r>
            <a:endParaRPr lang="cs-CZ" sz="1200" b="1" dirty="0">
              <a:solidFill>
                <a:schemeClr val="tx1"/>
              </a:solidFill>
            </a:endParaRPr>
          </a:p>
        </c:rich>
      </c:tx>
      <c:overlay val="0"/>
      <c:spPr>
        <a:noFill/>
        <a:ln>
          <a:noFill/>
        </a:ln>
        <a:effectLst/>
      </c:spPr>
      <c:txPr>
        <a:bodyPr rot="0" spcFirstLastPara="1" vertOverflow="ellipsis" vert="horz" wrap="square" anchor="ctr" anchorCtr="1"/>
        <a:lstStyle/>
        <a:p>
          <a:pPr>
            <a:defRPr sz="1200" b="1" i="0" u="none" strike="noStrike" kern="1200" spc="0" baseline="0">
              <a:solidFill>
                <a:schemeClr val="tx1"/>
              </a:solidFill>
              <a:latin typeface="+mn-lt"/>
              <a:ea typeface="+mn-ea"/>
              <a:cs typeface="+mn-cs"/>
            </a:defRPr>
          </a:pPr>
          <a:endParaRPr lang="cs-CZ"/>
        </a:p>
      </c:txPr>
    </c:title>
    <c:autoTitleDeleted val="0"/>
    <c:plotArea>
      <c:layout/>
      <c:barChart>
        <c:barDir val="col"/>
        <c:grouping val="stacked"/>
        <c:varyColors val="0"/>
        <c:ser>
          <c:idx val="0"/>
          <c:order val="0"/>
          <c:tx>
            <c:strRef>
              <c:f>List1!$B$1</c:f>
              <c:strCache>
                <c:ptCount val="1"/>
                <c:pt idx="0">
                  <c:v>Instituce</c:v>
                </c:pt>
              </c:strCache>
            </c:strRef>
          </c:tx>
          <c:spPr>
            <a:solidFill>
              <a:schemeClr val="accent1">
                <a:lumMod val="60000"/>
                <a:lumOff val="40000"/>
              </a:schemeClr>
            </a:solidFill>
            <a:ln>
              <a:noFill/>
            </a:ln>
            <a:effectLst/>
          </c:spPr>
          <c:invertIfNegative val="0"/>
          <c:dPt>
            <c:idx val="1"/>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1-4710-412E-96BE-127760B31BAE}"/>
              </c:ext>
            </c:extLst>
          </c:dPt>
          <c:dPt>
            <c:idx val="3"/>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3-4710-412E-96BE-127760B31BAE}"/>
              </c:ext>
            </c:extLst>
          </c:dPt>
          <c:dPt>
            <c:idx val="6"/>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5-4710-412E-96BE-127760B31BAE}"/>
              </c:ext>
            </c:extLst>
          </c:dPt>
          <c:dPt>
            <c:idx val="18"/>
            <c:invertIfNegative val="0"/>
            <c:bubble3D val="0"/>
            <c:spPr>
              <a:solidFill>
                <a:srgbClr val="8CC841"/>
              </a:solidFill>
              <a:ln>
                <a:noFill/>
              </a:ln>
              <a:effectLst/>
            </c:spPr>
            <c:extLst>
              <c:ext xmlns:c16="http://schemas.microsoft.com/office/drawing/2014/chart" uri="{C3380CC4-5D6E-409C-BE32-E72D297353CC}">
                <c16:uniqueId val="{00000000-71F9-4965-B4CD-13F962BDC76D}"/>
              </c:ext>
            </c:extLst>
          </c:dPt>
          <c:dPt>
            <c:idx val="21"/>
            <c:invertIfNegative val="0"/>
            <c:bubble3D val="0"/>
            <c:spPr>
              <a:solidFill>
                <a:srgbClr val="FF0000"/>
              </a:solidFill>
              <a:ln>
                <a:noFill/>
              </a:ln>
              <a:effectLst/>
            </c:spPr>
            <c:extLst>
              <c:ext xmlns:c16="http://schemas.microsoft.com/office/drawing/2014/chart" uri="{C3380CC4-5D6E-409C-BE32-E72D297353CC}">
                <c16:uniqueId val="{00000002-71F9-4965-B4CD-13F962BDC76D}"/>
              </c:ext>
            </c:extLst>
          </c:dPt>
          <c:cat>
            <c:strRef>
              <c:f>List1!$A$2:$A$33</c:f>
              <c:strCache>
                <c:ptCount val="32"/>
                <c:pt idx="0">
                  <c:v>NLD</c:v>
                </c:pt>
                <c:pt idx="1">
                  <c:v>LUX</c:v>
                </c:pt>
                <c:pt idx="2">
                  <c:v>BEL</c:v>
                </c:pt>
                <c:pt idx="3">
                  <c:v>SWE</c:v>
                </c:pt>
                <c:pt idx="4">
                  <c:v>CHE</c:v>
                </c:pt>
                <c:pt idx="5">
                  <c:v>FIN</c:v>
                </c:pt>
                <c:pt idx="6">
                  <c:v>ISL</c:v>
                </c:pt>
                <c:pt idx="7">
                  <c:v>SVK</c:v>
                </c:pt>
                <c:pt idx="8">
                  <c:v>KOR</c:v>
                </c:pt>
                <c:pt idx="9">
                  <c:v>HUN</c:v>
                </c:pt>
                <c:pt idx="10">
                  <c:v>NZL</c:v>
                </c:pt>
                <c:pt idx="11">
                  <c:v>FRA</c:v>
                </c:pt>
                <c:pt idx="12">
                  <c:v>DEU</c:v>
                </c:pt>
                <c:pt idx="13">
                  <c:v>AUS</c:v>
                </c:pt>
                <c:pt idx="14">
                  <c:v>SVN</c:v>
                </c:pt>
                <c:pt idx="15">
                  <c:v>CAN</c:v>
                </c:pt>
                <c:pt idx="16">
                  <c:v>IRL</c:v>
                </c:pt>
                <c:pt idx="17">
                  <c:v>EST</c:v>
                </c:pt>
                <c:pt idx="18">
                  <c:v>OECD</c:v>
                </c:pt>
                <c:pt idx="19">
                  <c:v>DNK</c:v>
                </c:pt>
                <c:pt idx="20">
                  <c:v>NOR</c:v>
                </c:pt>
                <c:pt idx="21">
                  <c:v>CZE</c:v>
                </c:pt>
                <c:pt idx="22">
                  <c:v>GBR</c:v>
                </c:pt>
                <c:pt idx="23">
                  <c:v>ESP</c:v>
                </c:pt>
                <c:pt idx="24">
                  <c:v>AUT</c:v>
                </c:pt>
                <c:pt idx="25">
                  <c:v>USA</c:v>
                </c:pt>
                <c:pt idx="26">
                  <c:v>JPN</c:v>
                </c:pt>
                <c:pt idx="27">
                  <c:v>ISR</c:v>
                </c:pt>
                <c:pt idx="28">
                  <c:v>ITA</c:v>
                </c:pt>
                <c:pt idx="29">
                  <c:v>LVA</c:v>
                </c:pt>
                <c:pt idx="30">
                  <c:v>POL</c:v>
                </c:pt>
                <c:pt idx="31">
                  <c:v>TUR</c:v>
                </c:pt>
              </c:strCache>
            </c:strRef>
          </c:cat>
          <c:val>
            <c:numRef>
              <c:f>List1!$B$2:$B$33</c:f>
              <c:numCache>
                <c:formatCode>General</c:formatCode>
                <c:ptCount val="32"/>
                <c:pt idx="0">
                  <c:v>84.7</c:v>
                </c:pt>
                <c:pt idx="1">
                  <c:v>86.3</c:v>
                </c:pt>
                <c:pt idx="2">
                  <c:v>71.2</c:v>
                </c:pt>
                <c:pt idx="3">
                  <c:v>65.5</c:v>
                </c:pt>
                <c:pt idx="4">
                  <c:v>65.900000000000006</c:v>
                </c:pt>
                <c:pt idx="5">
                  <c:v>59.3</c:v>
                </c:pt>
                <c:pt idx="6">
                  <c:v>58.3</c:v>
                </c:pt>
                <c:pt idx="7">
                  <c:v>53.1</c:v>
                </c:pt>
                <c:pt idx="8">
                  <c:v>24.1</c:v>
                </c:pt>
                <c:pt idx="9">
                  <c:v>47.5</c:v>
                </c:pt>
                <c:pt idx="10">
                  <c:v>55.9</c:v>
                </c:pt>
                <c:pt idx="11">
                  <c:v>53.1</c:v>
                </c:pt>
                <c:pt idx="12">
                  <c:v>54.4</c:v>
                </c:pt>
                <c:pt idx="13">
                  <c:v>52.2</c:v>
                </c:pt>
                <c:pt idx="14">
                  <c:v>50.9</c:v>
                </c:pt>
                <c:pt idx="15">
                  <c:v>48.5</c:v>
                </c:pt>
                <c:pt idx="16">
                  <c:v>50.1</c:v>
                </c:pt>
                <c:pt idx="17">
                  <c:v>45.9</c:v>
                </c:pt>
                <c:pt idx="18">
                  <c:v>46.170967741935485</c:v>
                </c:pt>
                <c:pt idx="19">
                  <c:v>48.7</c:v>
                </c:pt>
                <c:pt idx="20">
                  <c:v>48.8</c:v>
                </c:pt>
                <c:pt idx="21">
                  <c:v>39.200000000000003</c:v>
                </c:pt>
                <c:pt idx="22">
                  <c:v>47.6</c:v>
                </c:pt>
                <c:pt idx="23">
                  <c:v>44.4</c:v>
                </c:pt>
                <c:pt idx="24">
                  <c:v>42.1</c:v>
                </c:pt>
                <c:pt idx="25">
                  <c:v>35.5</c:v>
                </c:pt>
                <c:pt idx="26">
                  <c:v>24.3</c:v>
                </c:pt>
                <c:pt idx="27">
                  <c:v>21.1</c:v>
                </c:pt>
                <c:pt idx="28">
                  <c:v>18.5</c:v>
                </c:pt>
                <c:pt idx="29">
                  <c:v>14</c:v>
                </c:pt>
                <c:pt idx="30">
                  <c:v>12.2</c:v>
                </c:pt>
                <c:pt idx="31">
                  <c:v>8</c:v>
                </c:pt>
              </c:numCache>
            </c:numRef>
          </c:val>
          <c:extLst>
            <c:ext xmlns:c16="http://schemas.microsoft.com/office/drawing/2014/chart" uri="{C3380CC4-5D6E-409C-BE32-E72D297353CC}">
              <c16:uniqueId val="{00000006-4710-412E-96BE-127760B31BAE}"/>
            </c:ext>
          </c:extLst>
        </c:ser>
        <c:ser>
          <c:idx val="1"/>
          <c:order val="1"/>
          <c:tx>
            <c:strRef>
              <c:f>List1!$C$1</c:f>
              <c:strCache>
                <c:ptCount val="1"/>
                <c:pt idx="0">
                  <c:v>Nemocnice</c:v>
                </c:pt>
              </c:strCache>
            </c:strRef>
          </c:tx>
          <c:spPr>
            <a:solidFill>
              <a:srgbClr val="037BC1"/>
            </a:solidFill>
            <a:ln>
              <a:noFill/>
            </a:ln>
            <a:effectLst/>
          </c:spPr>
          <c:invertIfNegative val="0"/>
          <c:dPt>
            <c:idx val="1"/>
            <c:invertIfNegative val="0"/>
            <c:bubble3D val="0"/>
            <c:spPr>
              <a:solidFill>
                <a:srgbClr val="037BC1"/>
              </a:solidFill>
              <a:ln>
                <a:noFill/>
              </a:ln>
              <a:effectLst/>
            </c:spPr>
            <c:extLst>
              <c:ext xmlns:c16="http://schemas.microsoft.com/office/drawing/2014/chart" uri="{C3380CC4-5D6E-409C-BE32-E72D297353CC}">
                <c16:uniqueId val="{00000008-4710-412E-96BE-127760B31BAE}"/>
              </c:ext>
            </c:extLst>
          </c:dPt>
          <c:dPt>
            <c:idx val="3"/>
            <c:invertIfNegative val="0"/>
            <c:bubble3D val="0"/>
            <c:spPr>
              <a:solidFill>
                <a:srgbClr val="037BC1"/>
              </a:solidFill>
              <a:ln>
                <a:noFill/>
              </a:ln>
              <a:effectLst/>
            </c:spPr>
            <c:extLst>
              <c:ext xmlns:c16="http://schemas.microsoft.com/office/drawing/2014/chart" uri="{C3380CC4-5D6E-409C-BE32-E72D297353CC}">
                <c16:uniqueId val="{0000000A-4710-412E-96BE-127760B31BAE}"/>
              </c:ext>
            </c:extLst>
          </c:dPt>
          <c:dPt>
            <c:idx val="6"/>
            <c:invertIfNegative val="0"/>
            <c:bubble3D val="0"/>
            <c:spPr>
              <a:solidFill>
                <a:srgbClr val="037BC1"/>
              </a:solidFill>
              <a:ln>
                <a:noFill/>
              </a:ln>
              <a:effectLst/>
            </c:spPr>
            <c:extLst>
              <c:ext xmlns:c16="http://schemas.microsoft.com/office/drawing/2014/chart" uri="{C3380CC4-5D6E-409C-BE32-E72D297353CC}">
                <c16:uniqueId val="{0000000C-4710-412E-96BE-127760B31BAE}"/>
              </c:ext>
            </c:extLst>
          </c:dPt>
          <c:dPt>
            <c:idx val="18"/>
            <c:invertIfNegative val="0"/>
            <c:bubble3D val="0"/>
            <c:spPr>
              <a:solidFill>
                <a:srgbClr val="00B050"/>
              </a:solidFill>
              <a:ln>
                <a:noFill/>
              </a:ln>
              <a:effectLst/>
            </c:spPr>
            <c:extLst>
              <c:ext xmlns:c16="http://schemas.microsoft.com/office/drawing/2014/chart" uri="{C3380CC4-5D6E-409C-BE32-E72D297353CC}">
                <c16:uniqueId val="{00000001-71F9-4965-B4CD-13F962BDC76D}"/>
              </c:ext>
            </c:extLst>
          </c:dPt>
          <c:dPt>
            <c:idx val="21"/>
            <c:invertIfNegative val="0"/>
            <c:bubble3D val="0"/>
            <c:spPr>
              <a:solidFill>
                <a:srgbClr val="7F0506"/>
              </a:solidFill>
              <a:ln>
                <a:noFill/>
              </a:ln>
              <a:effectLst/>
            </c:spPr>
            <c:extLst>
              <c:ext xmlns:c16="http://schemas.microsoft.com/office/drawing/2014/chart" uri="{C3380CC4-5D6E-409C-BE32-E72D297353CC}">
                <c16:uniqueId val="{00000003-71F9-4965-B4CD-13F962BDC76D}"/>
              </c:ext>
            </c:extLst>
          </c:dPt>
          <c:cat>
            <c:strRef>
              <c:f>List1!$A$2:$A$33</c:f>
              <c:strCache>
                <c:ptCount val="32"/>
                <c:pt idx="0">
                  <c:v>NLD</c:v>
                </c:pt>
                <c:pt idx="1">
                  <c:v>LUX</c:v>
                </c:pt>
                <c:pt idx="2">
                  <c:v>BEL</c:v>
                </c:pt>
                <c:pt idx="3">
                  <c:v>SWE</c:v>
                </c:pt>
                <c:pt idx="4">
                  <c:v>CHE</c:v>
                </c:pt>
                <c:pt idx="5">
                  <c:v>FIN</c:v>
                </c:pt>
                <c:pt idx="6">
                  <c:v>ISL</c:v>
                </c:pt>
                <c:pt idx="7">
                  <c:v>SVK</c:v>
                </c:pt>
                <c:pt idx="8">
                  <c:v>KOR</c:v>
                </c:pt>
                <c:pt idx="9">
                  <c:v>HUN</c:v>
                </c:pt>
                <c:pt idx="10">
                  <c:v>NZL</c:v>
                </c:pt>
                <c:pt idx="11">
                  <c:v>FRA</c:v>
                </c:pt>
                <c:pt idx="12">
                  <c:v>DEU</c:v>
                </c:pt>
                <c:pt idx="13">
                  <c:v>AUS</c:v>
                </c:pt>
                <c:pt idx="14">
                  <c:v>SVN</c:v>
                </c:pt>
                <c:pt idx="15">
                  <c:v>CAN</c:v>
                </c:pt>
                <c:pt idx="16">
                  <c:v>IRL</c:v>
                </c:pt>
                <c:pt idx="17">
                  <c:v>EST</c:v>
                </c:pt>
                <c:pt idx="18">
                  <c:v>OECD</c:v>
                </c:pt>
                <c:pt idx="19">
                  <c:v>DNK</c:v>
                </c:pt>
                <c:pt idx="20">
                  <c:v>NOR</c:v>
                </c:pt>
                <c:pt idx="21">
                  <c:v>CZE</c:v>
                </c:pt>
                <c:pt idx="22">
                  <c:v>GBR</c:v>
                </c:pt>
                <c:pt idx="23">
                  <c:v>ESP</c:v>
                </c:pt>
                <c:pt idx="24">
                  <c:v>AUT</c:v>
                </c:pt>
                <c:pt idx="25">
                  <c:v>USA</c:v>
                </c:pt>
                <c:pt idx="26">
                  <c:v>JPN</c:v>
                </c:pt>
                <c:pt idx="27">
                  <c:v>ISR</c:v>
                </c:pt>
                <c:pt idx="28">
                  <c:v>ITA</c:v>
                </c:pt>
                <c:pt idx="29">
                  <c:v>LVA</c:v>
                </c:pt>
                <c:pt idx="30">
                  <c:v>POL</c:v>
                </c:pt>
                <c:pt idx="31">
                  <c:v>TUR</c:v>
                </c:pt>
              </c:strCache>
            </c:strRef>
          </c:cat>
          <c:val>
            <c:numRef>
              <c:f>List1!$C$2:$C$33</c:f>
              <c:numCache>
                <c:formatCode>General</c:formatCode>
                <c:ptCount val="32"/>
                <c:pt idx="0">
                  <c:v>2.69</c:v>
                </c:pt>
                <c:pt idx="1">
                  <c:v>0</c:v>
                </c:pt>
                <c:pt idx="2">
                  <c:v>0.91</c:v>
                </c:pt>
                <c:pt idx="3">
                  <c:v>0.86</c:v>
                </c:pt>
                <c:pt idx="5">
                  <c:v>6</c:v>
                </c:pt>
                <c:pt idx="6">
                  <c:v>2.29</c:v>
                </c:pt>
                <c:pt idx="7">
                  <c:v>5.19</c:v>
                </c:pt>
                <c:pt idx="8">
                  <c:v>34.090000000000003</c:v>
                </c:pt>
                <c:pt idx="9">
                  <c:v>9.98</c:v>
                </c:pt>
                <c:pt idx="10">
                  <c:v>0.17</c:v>
                </c:pt>
                <c:pt idx="11">
                  <c:v>2.59</c:v>
                </c:pt>
                <c:pt idx="12">
                  <c:v>0</c:v>
                </c:pt>
                <c:pt idx="14">
                  <c:v>0.81</c:v>
                </c:pt>
                <c:pt idx="15">
                  <c:v>2.8</c:v>
                </c:pt>
                <c:pt idx="16">
                  <c:v>1.07</c:v>
                </c:pt>
                <c:pt idx="17">
                  <c:v>4.91</c:v>
                </c:pt>
                <c:pt idx="18">
                  <c:v>3.534516129032248</c:v>
                </c:pt>
                <c:pt idx="19">
                  <c:v>0.22</c:v>
                </c:pt>
                <c:pt idx="20">
                  <c:v>0</c:v>
                </c:pt>
                <c:pt idx="21">
                  <c:v>8.7799999999999994</c:v>
                </c:pt>
                <c:pt idx="23">
                  <c:v>2.88</c:v>
                </c:pt>
                <c:pt idx="24">
                  <c:v>3.47</c:v>
                </c:pt>
                <c:pt idx="25">
                  <c:v>1.27</c:v>
                </c:pt>
                <c:pt idx="26">
                  <c:v>10.01</c:v>
                </c:pt>
                <c:pt idx="27">
                  <c:v>4.5</c:v>
                </c:pt>
                <c:pt idx="28">
                  <c:v>0.69</c:v>
                </c:pt>
                <c:pt idx="29">
                  <c:v>3.3</c:v>
                </c:pt>
                <c:pt idx="30">
                  <c:v>0.09</c:v>
                </c:pt>
              </c:numCache>
            </c:numRef>
          </c:val>
          <c:extLst>
            <c:ext xmlns:c16="http://schemas.microsoft.com/office/drawing/2014/chart" uri="{C3380CC4-5D6E-409C-BE32-E72D297353CC}">
              <c16:uniqueId val="{0000000D-4710-412E-96BE-127760B31BAE}"/>
            </c:ext>
          </c:extLst>
        </c:ser>
        <c:dLbls>
          <c:showLegendKey val="0"/>
          <c:showVal val="0"/>
          <c:showCatName val="0"/>
          <c:showSerName val="0"/>
          <c:showPercent val="0"/>
          <c:showBubbleSize val="0"/>
        </c:dLbls>
        <c:gapWidth val="50"/>
        <c:overlap val="100"/>
        <c:axId val="310207832"/>
        <c:axId val="936485760"/>
      </c:barChart>
      <c:catAx>
        <c:axId val="310207832"/>
        <c:scaling>
          <c:orientation val="minMax"/>
        </c:scaling>
        <c:delete val="0"/>
        <c:axPos val="b"/>
        <c:title>
          <c:tx>
            <c:rich>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Země</a:t>
                </a:r>
              </a:p>
            </c:rich>
          </c:tx>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936485760"/>
        <c:crosses val="autoZero"/>
        <c:auto val="1"/>
        <c:lblAlgn val="ctr"/>
        <c:lblOffset val="100"/>
        <c:tickLblSkip val="1"/>
        <c:noMultiLvlLbl val="0"/>
      </c:catAx>
      <c:valAx>
        <c:axId val="936485760"/>
        <c:scaling>
          <c:orientation val="minMax"/>
          <c:max val="9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Počet lůžek na 1 000 obyv. 65+</a:t>
                </a:r>
              </a:p>
            </c:rich>
          </c:tx>
          <c:layout>
            <c:manualLayout>
              <c:xMode val="edge"/>
              <c:yMode val="edge"/>
              <c:x val="3.9197530864197534E-2"/>
              <c:y val="0.16782142857142854"/>
            </c:manualLayout>
          </c:layout>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310207832"/>
        <c:crosses val="autoZero"/>
        <c:crossBetween val="between"/>
      </c:valAx>
      <c:spPr>
        <a:noFill/>
        <a:ln>
          <a:noFill/>
        </a:ln>
        <a:effectLst/>
      </c:spPr>
    </c:plotArea>
    <c:legend>
      <c:legendPos val="b"/>
      <c:layout>
        <c:manualLayout>
          <c:xMode val="edge"/>
          <c:yMode val="edge"/>
          <c:x val="0.51303858024691362"/>
          <c:y val="0.90886785714285712"/>
          <c:w val="0.48349074074074072"/>
          <c:h val="9.1132142857142856E-2"/>
        </c:manualLayout>
      </c:layout>
      <c:overlay val="1"/>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cs-CZ"/>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none" strike="noStrike" kern="1200" spc="0" baseline="0">
                <a:solidFill>
                  <a:schemeClr val="tx1"/>
                </a:solidFill>
                <a:latin typeface="+mn-lt"/>
                <a:ea typeface="+mn-ea"/>
                <a:cs typeface="+mn-cs"/>
              </a:defRPr>
            </a:pPr>
            <a:r>
              <a:rPr lang="cs-CZ" sz="1200" b="1" dirty="0">
                <a:solidFill>
                  <a:schemeClr val="tx1"/>
                </a:solidFill>
              </a:rPr>
              <a:t>Pracovníci v dlouhodobé zdravotní péči</a:t>
            </a:r>
            <a:br>
              <a:rPr lang="cs-CZ" sz="1200" b="1" dirty="0">
                <a:solidFill>
                  <a:schemeClr val="tx1"/>
                </a:solidFill>
              </a:rPr>
            </a:br>
            <a:r>
              <a:rPr lang="cs-CZ" sz="1200" b="1" i="0" u="none" strike="noStrike" baseline="0" dirty="0">
                <a:effectLst/>
              </a:rPr>
              <a:t>(2015 nebo nejbližší rok)</a:t>
            </a:r>
            <a:endParaRPr lang="cs-CZ" sz="1200" b="1" dirty="0">
              <a:solidFill>
                <a:schemeClr val="tx1"/>
              </a:solidFill>
            </a:endParaRPr>
          </a:p>
        </c:rich>
      </c:tx>
      <c:overlay val="0"/>
      <c:spPr>
        <a:noFill/>
        <a:ln>
          <a:noFill/>
        </a:ln>
        <a:effectLst/>
      </c:spPr>
      <c:txPr>
        <a:bodyPr rot="0" spcFirstLastPara="1" vertOverflow="ellipsis" vert="horz" wrap="square" anchor="ctr" anchorCtr="1"/>
        <a:lstStyle/>
        <a:p>
          <a:pPr>
            <a:defRPr sz="1200" b="1" i="0" u="none" strike="noStrike" kern="1200" spc="0" baseline="0">
              <a:solidFill>
                <a:schemeClr val="tx1"/>
              </a:solidFill>
              <a:latin typeface="+mn-lt"/>
              <a:ea typeface="+mn-ea"/>
              <a:cs typeface="+mn-cs"/>
            </a:defRPr>
          </a:pPr>
          <a:endParaRPr lang="cs-CZ"/>
        </a:p>
      </c:txPr>
    </c:title>
    <c:autoTitleDeleted val="0"/>
    <c:plotArea>
      <c:layout/>
      <c:barChart>
        <c:barDir val="col"/>
        <c:grouping val="clustered"/>
        <c:varyColors val="0"/>
        <c:ser>
          <c:idx val="0"/>
          <c:order val="0"/>
          <c:tx>
            <c:strRef>
              <c:f>List1!$B$1</c:f>
              <c:strCache>
                <c:ptCount val="1"/>
                <c:pt idx="0">
                  <c:v>Počet</c:v>
                </c:pt>
              </c:strCache>
            </c:strRef>
          </c:tx>
          <c:spPr>
            <a:solidFill>
              <a:srgbClr val="037BC1"/>
            </a:solidFill>
            <a:ln>
              <a:noFill/>
            </a:ln>
            <a:effectLst/>
          </c:spPr>
          <c:invertIfNegative val="0"/>
          <c:dPt>
            <c:idx val="3"/>
            <c:invertIfNegative val="0"/>
            <c:bubble3D val="0"/>
            <c:spPr>
              <a:solidFill>
                <a:srgbClr val="037BC1"/>
              </a:solidFill>
              <a:ln>
                <a:noFill/>
              </a:ln>
              <a:effectLst/>
            </c:spPr>
            <c:extLst>
              <c:ext xmlns:c16="http://schemas.microsoft.com/office/drawing/2014/chart" uri="{C3380CC4-5D6E-409C-BE32-E72D297353CC}">
                <c16:uniqueId val="{00000001-D473-4F7C-B9E5-FA78C36A5FE4}"/>
              </c:ext>
            </c:extLst>
          </c:dPt>
          <c:dPt>
            <c:idx val="5"/>
            <c:invertIfNegative val="0"/>
            <c:bubble3D val="0"/>
            <c:spPr>
              <a:solidFill>
                <a:srgbClr val="037BC1"/>
              </a:solidFill>
              <a:ln>
                <a:noFill/>
              </a:ln>
              <a:effectLst/>
            </c:spPr>
            <c:extLst>
              <c:ext xmlns:c16="http://schemas.microsoft.com/office/drawing/2014/chart" uri="{C3380CC4-5D6E-409C-BE32-E72D297353CC}">
                <c16:uniqueId val="{00000003-D473-4F7C-B9E5-FA78C36A5FE4}"/>
              </c:ext>
            </c:extLst>
          </c:dPt>
          <c:dPt>
            <c:idx val="6"/>
            <c:invertIfNegative val="0"/>
            <c:bubble3D val="0"/>
            <c:spPr>
              <a:solidFill>
                <a:srgbClr val="037BC1"/>
              </a:solidFill>
              <a:ln>
                <a:noFill/>
              </a:ln>
              <a:effectLst/>
            </c:spPr>
            <c:extLst>
              <c:ext xmlns:c16="http://schemas.microsoft.com/office/drawing/2014/chart" uri="{C3380CC4-5D6E-409C-BE32-E72D297353CC}">
                <c16:uniqueId val="{00000005-D473-4F7C-B9E5-FA78C36A5FE4}"/>
              </c:ext>
            </c:extLst>
          </c:dPt>
          <c:dPt>
            <c:idx val="10"/>
            <c:invertIfNegative val="0"/>
            <c:bubble3D val="0"/>
            <c:spPr>
              <a:solidFill>
                <a:srgbClr val="8CC841"/>
              </a:solidFill>
              <a:ln>
                <a:noFill/>
              </a:ln>
              <a:effectLst/>
            </c:spPr>
            <c:extLst>
              <c:ext xmlns:c16="http://schemas.microsoft.com/office/drawing/2014/chart" uri="{C3380CC4-5D6E-409C-BE32-E72D297353CC}">
                <c16:uniqueId val="{00000000-9EBF-4EC8-B644-4B5A87630E9C}"/>
              </c:ext>
            </c:extLst>
          </c:dPt>
          <c:dPt>
            <c:idx val="18"/>
            <c:invertIfNegative val="0"/>
            <c:bubble3D val="0"/>
            <c:spPr>
              <a:solidFill>
                <a:srgbClr val="7F0506"/>
              </a:solidFill>
              <a:ln>
                <a:noFill/>
              </a:ln>
              <a:effectLst/>
            </c:spPr>
            <c:extLst>
              <c:ext xmlns:c16="http://schemas.microsoft.com/office/drawing/2014/chart" uri="{C3380CC4-5D6E-409C-BE32-E72D297353CC}">
                <c16:uniqueId val="{00000001-9EBF-4EC8-B644-4B5A87630E9C}"/>
              </c:ext>
            </c:extLst>
          </c:dPt>
          <c:cat>
            <c:strRef>
              <c:f>List1!$A$2:$A$23</c:f>
              <c:strCache>
                <c:ptCount val="22"/>
                <c:pt idx="0">
                  <c:v>NOR</c:v>
                </c:pt>
                <c:pt idx="1">
                  <c:v>SWE</c:v>
                </c:pt>
                <c:pt idx="2">
                  <c:v>USA</c:v>
                </c:pt>
                <c:pt idx="3">
                  <c:v>ISR</c:v>
                </c:pt>
                <c:pt idx="4">
                  <c:v>CHE</c:v>
                </c:pt>
                <c:pt idx="5">
                  <c:v>DNK</c:v>
                </c:pt>
                <c:pt idx="6">
                  <c:v>NLD</c:v>
                </c:pt>
                <c:pt idx="7">
                  <c:v>NZL</c:v>
                </c:pt>
                <c:pt idx="8">
                  <c:v>AUS</c:v>
                </c:pt>
                <c:pt idx="9">
                  <c:v>JPN</c:v>
                </c:pt>
                <c:pt idx="10">
                  <c:v>OECD</c:v>
                </c:pt>
                <c:pt idx="11">
                  <c:v>EST</c:v>
                </c:pt>
                <c:pt idx="12">
                  <c:v>CAN</c:v>
                </c:pt>
                <c:pt idx="13">
                  <c:v>DEU</c:v>
                </c:pt>
                <c:pt idx="14">
                  <c:v>ESP</c:v>
                </c:pt>
                <c:pt idx="15">
                  <c:v>AUT</c:v>
                </c:pt>
                <c:pt idx="16">
                  <c:v>IRL</c:v>
                </c:pt>
                <c:pt idx="17">
                  <c:v>KOR</c:v>
                </c:pt>
                <c:pt idx="18">
                  <c:v>CZE</c:v>
                </c:pt>
                <c:pt idx="19">
                  <c:v>HUN</c:v>
                </c:pt>
                <c:pt idx="20">
                  <c:v>SVK</c:v>
                </c:pt>
                <c:pt idx="21">
                  <c:v>PRT</c:v>
                </c:pt>
              </c:strCache>
            </c:strRef>
          </c:cat>
          <c:val>
            <c:numRef>
              <c:f>List1!$B$2:$B$23</c:f>
              <c:numCache>
                <c:formatCode>General</c:formatCode>
                <c:ptCount val="22"/>
                <c:pt idx="0">
                  <c:v>12.8</c:v>
                </c:pt>
                <c:pt idx="1">
                  <c:v>12.4</c:v>
                </c:pt>
                <c:pt idx="2">
                  <c:v>11.4</c:v>
                </c:pt>
                <c:pt idx="3">
                  <c:v>11</c:v>
                </c:pt>
                <c:pt idx="4">
                  <c:v>8.5</c:v>
                </c:pt>
                <c:pt idx="5">
                  <c:v>8.1</c:v>
                </c:pt>
                <c:pt idx="6">
                  <c:v>8</c:v>
                </c:pt>
                <c:pt idx="7">
                  <c:v>7.6000000000000005</c:v>
                </c:pt>
                <c:pt idx="8">
                  <c:v>7</c:v>
                </c:pt>
                <c:pt idx="9">
                  <c:v>5.9</c:v>
                </c:pt>
                <c:pt idx="10">
                  <c:v>5.65</c:v>
                </c:pt>
                <c:pt idx="11">
                  <c:v>5.2</c:v>
                </c:pt>
                <c:pt idx="12">
                  <c:v>5.0999999999999996</c:v>
                </c:pt>
                <c:pt idx="13">
                  <c:v>5.0999999999999996</c:v>
                </c:pt>
                <c:pt idx="14">
                  <c:v>4.3</c:v>
                </c:pt>
                <c:pt idx="15">
                  <c:v>4.0999999999999996</c:v>
                </c:pt>
                <c:pt idx="16">
                  <c:v>4</c:v>
                </c:pt>
                <c:pt idx="17">
                  <c:v>3.3</c:v>
                </c:pt>
                <c:pt idx="18">
                  <c:v>2.9</c:v>
                </c:pt>
                <c:pt idx="19">
                  <c:v>2.4</c:v>
                </c:pt>
                <c:pt idx="20">
                  <c:v>1.4</c:v>
                </c:pt>
                <c:pt idx="21">
                  <c:v>0.7</c:v>
                </c:pt>
              </c:numCache>
            </c:numRef>
          </c:val>
          <c:extLst>
            <c:ext xmlns:c16="http://schemas.microsoft.com/office/drawing/2014/chart" uri="{C3380CC4-5D6E-409C-BE32-E72D297353CC}">
              <c16:uniqueId val="{00000006-D473-4F7C-B9E5-FA78C36A5FE4}"/>
            </c:ext>
          </c:extLst>
        </c:ser>
        <c:dLbls>
          <c:showLegendKey val="0"/>
          <c:showVal val="0"/>
          <c:showCatName val="0"/>
          <c:showSerName val="0"/>
          <c:showPercent val="0"/>
          <c:showBubbleSize val="0"/>
        </c:dLbls>
        <c:gapWidth val="50"/>
        <c:axId val="936481840"/>
        <c:axId val="936488504"/>
      </c:barChart>
      <c:catAx>
        <c:axId val="936481840"/>
        <c:scaling>
          <c:orientation val="minMax"/>
        </c:scaling>
        <c:delete val="0"/>
        <c:axPos val="b"/>
        <c:title>
          <c:tx>
            <c:rich>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Země</a:t>
                </a:r>
              </a:p>
            </c:rich>
          </c:tx>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936488504"/>
        <c:crosses val="autoZero"/>
        <c:auto val="1"/>
        <c:lblAlgn val="ctr"/>
        <c:lblOffset val="100"/>
        <c:tickLblSkip val="1"/>
        <c:noMultiLvlLbl val="0"/>
      </c:catAx>
      <c:valAx>
        <c:axId val="936488504"/>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r>
                  <a:rPr lang="cs-CZ" sz="1000" b="1" dirty="0">
                    <a:solidFill>
                      <a:schemeClr val="tx1"/>
                    </a:solidFill>
                  </a:rPr>
                  <a:t>Počet pracovníků na 100 obyv. 65+</a:t>
                </a:r>
              </a:p>
            </c:rich>
          </c:tx>
          <c:layout>
            <c:manualLayout>
              <c:xMode val="edge"/>
              <c:yMode val="edge"/>
              <c:x val="2.3518518518518518E-2"/>
              <c:y val="0.162781746031746"/>
            </c:manualLayout>
          </c:layout>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cs-CZ"/>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cs-CZ"/>
          </a:p>
        </c:txPr>
        <c:crossAx val="936481840"/>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cs-CZ"/>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7349056769188494E-2"/>
          <c:y val="6.2835126048701118E-2"/>
          <c:w val="0.78878643415307947"/>
          <c:h val="0.90468985670079005"/>
        </c:manualLayout>
      </c:layout>
      <c:barChart>
        <c:barDir val="bar"/>
        <c:grouping val="clustered"/>
        <c:varyColors val="0"/>
        <c:ser>
          <c:idx val="0"/>
          <c:order val="0"/>
          <c:tx>
            <c:strRef>
              <c:f>List1!$B$1</c:f>
              <c:strCache>
                <c:ptCount val="1"/>
                <c:pt idx="0">
                  <c:v>Zemřel v ZZ v jiném kraji</c:v>
                </c:pt>
              </c:strCache>
            </c:strRef>
          </c:tx>
          <c:spPr>
            <a:solidFill>
              <a:schemeClr val="accent2"/>
            </a:solidFill>
            <a:ln>
              <a:solidFill>
                <a:schemeClr val="bg1"/>
              </a:solidFill>
            </a:ln>
          </c:spPr>
          <c:invertIfNegative val="0"/>
          <c:dPt>
            <c:idx val="2"/>
            <c:invertIfNegative val="0"/>
            <c:bubble3D val="0"/>
            <c:extLst>
              <c:ext xmlns:c16="http://schemas.microsoft.com/office/drawing/2014/chart" uri="{C3380CC4-5D6E-409C-BE32-E72D297353CC}">
                <c16:uniqueId val="{00000001-27BC-495A-97A7-79D1F547FB48}"/>
              </c:ext>
            </c:extLst>
          </c:dPt>
          <c:dPt>
            <c:idx val="10"/>
            <c:invertIfNegative val="0"/>
            <c:bubble3D val="0"/>
            <c:extLst>
              <c:ext xmlns:c16="http://schemas.microsoft.com/office/drawing/2014/chart" uri="{C3380CC4-5D6E-409C-BE32-E72D297353CC}">
                <c16:uniqueId val="{00000002-27BC-495A-97A7-79D1F547FB48}"/>
              </c:ext>
            </c:extLst>
          </c:dPt>
          <c:dLbls>
            <c:numFmt formatCode="0.0&quot; &quot;%" sourceLinked="0"/>
            <c:spPr>
              <a:noFill/>
              <a:ln>
                <a:noFill/>
              </a:ln>
              <a:effectLst/>
            </c:spPr>
            <c:txPr>
              <a:bodyPr/>
              <a:lstStyle/>
              <a:p>
                <a:pPr>
                  <a:defRPr sz="1600">
                    <a:solidFill>
                      <a:schemeClr val="tx1"/>
                    </a:solidFill>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List1!$A$2:$A$12</c:f>
              <c:strCache>
                <c:ptCount val="11"/>
                <c:pt idx="0">
                  <c:v>Srdeční onemocnění, včetně cerebrovaskulárních onemocnění</c:v>
                </c:pt>
                <c:pt idx="1">
                  <c:v>Zhoubné novotvary</c:v>
                </c:pt>
                <c:pt idx="2">
                  <c:v>Úrazy, otravy</c:v>
                </c:pt>
                <c:pt idx="3">
                  <c:v>Respirační onemocnění</c:v>
                </c:pt>
                <c:pt idx="4">
                  <c:v>Diabetes mellitus</c:v>
                </c:pt>
                <c:pt idx="5">
                  <c:v>Onemocnění jater</c:v>
                </c:pt>
                <c:pt idx="6">
                  <c:v>Neurodegenerativní onemocnění</c:v>
                </c:pt>
                <c:pt idx="7">
                  <c:v>Onemocnění ledvin</c:v>
                </c:pt>
                <c:pt idx="8">
                  <c:v>Alzheimerova nemoc, demence a senilita</c:v>
                </c:pt>
                <c:pt idx="9">
                  <c:v>HIV / AIDS</c:v>
                </c:pt>
                <c:pt idx="10">
                  <c:v>Ostatní</c:v>
                </c:pt>
              </c:strCache>
            </c:strRef>
          </c:cat>
          <c:val>
            <c:numRef>
              <c:f>List1!$B$2:$B$12</c:f>
              <c:numCache>
                <c:formatCode>###0.0%</c:formatCode>
                <c:ptCount val="11"/>
                <c:pt idx="0">
                  <c:v>0.40811092137399912</c:v>
                </c:pt>
                <c:pt idx="1">
                  <c:v>0.2664997584820426</c:v>
                </c:pt>
                <c:pt idx="2">
                  <c:v>4.9194826753386357E-2</c:v>
                </c:pt>
                <c:pt idx="3">
                  <c:v>4.3405199099240066E-2</c:v>
                </c:pt>
                <c:pt idx="4">
                  <c:v>2.1702599549620033E-2</c:v>
                </c:pt>
                <c:pt idx="5">
                  <c:v>1.8777170770204167E-2</c:v>
                </c:pt>
                <c:pt idx="6">
                  <c:v>5.912087463517182E-3</c:v>
                </c:pt>
                <c:pt idx="7">
                  <c:v>3.0955118479865569E-3</c:v>
                </c:pt>
                <c:pt idx="8">
                  <c:v>2.9662487158728323E-3</c:v>
                </c:pt>
                <c:pt idx="9">
                  <c:v>2.449196187417935E-4</c:v>
                </c:pt>
                <c:pt idx="10">
                  <c:v>0.18009075632538932</c:v>
                </c:pt>
              </c:numCache>
            </c:numRef>
          </c:val>
          <c:extLst>
            <c:ext xmlns:c16="http://schemas.microsoft.com/office/drawing/2014/chart" uri="{C3380CC4-5D6E-409C-BE32-E72D297353CC}">
              <c16:uniqueId val="{00000000-27BC-495A-97A7-79D1F547FB48}"/>
            </c:ext>
          </c:extLst>
        </c:ser>
        <c:dLbls>
          <c:showLegendKey val="0"/>
          <c:showVal val="0"/>
          <c:showCatName val="0"/>
          <c:showSerName val="0"/>
          <c:showPercent val="0"/>
          <c:showBubbleSize val="0"/>
        </c:dLbls>
        <c:gapWidth val="40"/>
        <c:axId val="553035256"/>
        <c:axId val="553034080"/>
      </c:barChart>
      <c:catAx>
        <c:axId val="553035256"/>
        <c:scaling>
          <c:orientation val="maxMin"/>
        </c:scaling>
        <c:delete val="1"/>
        <c:axPos val="l"/>
        <c:numFmt formatCode="General" sourceLinked="1"/>
        <c:majorTickMark val="out"/>
        <c:minorTickMark val="none"/>
        <c:tickLblPos val="none"/>
        <c:crossAx val="553034080"/>
        <c:crosses val="autoZero"/>
        <c:auto val="1"/>
        <c:lblAlgn val="ctr"/>
        <c:lblOffset val="100"/>
        <c:noMultiLvlLbl val="0"/>
      </c:catAx>
      <c:valAx>
        <c:axId val="553034080"/>
        <c:scaling>
          <c:orientation val="minMax"/>
        </c:scaling>
        <c:delete val="0"/>
        <c:axPos val="t"/>
        <c:numFmt formatCode="0&quot; &quot;%" sourceLinked="0"/>
        <c:majorTickMark val="out"/>
        <c:minorTickMark val="none"/>
        <c:tickLblPos val="nextTo"/>
        <c:txPr>
          <a:bodyPr/>
          <a:lstStyle/>
          <a:p>
            <a:pPr>
              <a:defRPr sz="1400"/>
            </a:pPr>
            <a:endParaRPr lang="cs-CZ"/>
          </a:p>
        </c:txPr>
        <c:crossAx val="553035256"/>
        <c:crosses val="autoZero"/>
        <c:crossBetween val="between"/>
      </c:valAx>
    </c:plotArea>
    <c:plotVisOnly val="1"/>
    <c:dispBlanksAs val="gap"/>
    <c:showDLblsOverMax val="0"/>
  </c:chart>
  <c:txPr>
    <a:bodyPr/>
    <a:lstStyle/>
    <a:p>
      <a:pPr>
        <a:defRPr sz="1800"/>
      </a:pPr>
      <a:endParaRPr lang="cs-CZ"/>
    </a:p>
  </c:txPr>
  <c:externalData r:id="rId1">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5705634947750826E-2"/>
          <c:y val="6.9798919353452532E-2"/>
          <c:w val="0.80675121640885883"/>
          <c:h val="0.93020108064654772"/>
        </c:manualLayout>
      </c:layout>
      <c:pieChart>
        <c:varyColors val="1"/>
        <c:ser>
          <c:idx val="0"/>
          <c:order val="0"/>
          <c:tx>
            <c:strRef>
              <c:f>List1!$B$1</c:f>
              <c:strCache>
                <c:ptCount val="1"/>
                <c:pt idx="0">
                  <c:v>Prodej</c:v>
                </c:pt>
              </c:strCache>
            </c:strRef>
          </c:tx>
          <c:spPr>
            <a:ln w="19050">
              <a:solidFill>
                <a:schemeClr val="bg1"/>
              </a:solidFill>
            </a:ln>
          </c:spPr>
          <c:dPt>
            <c:idx val="0"/>
            <c:bubble3D val="0"/>
            <c:spPr>
              <a:solidFill>
                <a:schemeClr val="accent3"/>
              </a:solidFill>
              <a:ln w="19050">
                <a:solidFill>
                  <a:schemeClr val="bg1"/>
                </a:solidFill>
              </a:ln>
            </c:spPr>
            <c:extLst>
              <c:ext xmlns:c16="http://schemas.microsoft.com/office/drawing/2014/chart" uri="{C3380CC4-5D6E-409C-BE32-E72D297353CC}">
                <c16:uniqueId val="{00000001-851A-40FE-BBB1-5B292BBDD8AA}"/>
              </c:ext>
            </c:extLst>
          </c:dPt>
          <c:dPt>
            <c:idx val="1"/>
            <c:bubble3D val="0"/>
            <c:spPr>
              <a:solidFill>
                <a:srgbClr val="037BC1"/>
              </a:solidFill>
              <a:ln w="19050">
                <a:solidFill>
                  <a:schemeClr val="bg1"/>
                </a:solidFill>
              </a:ln>
            </c:spPr>
            <c:extLst>
              <c:ext xmlns:c16="http://schemas.microsoft.com/office/drawing/2014/chart" uri="{C3380CC4-5D6E-409C-BE32-E72D297353CC}">
                <c16:uniqueId val="{00000003-851A-40FE-BBB1-5B292BBDD8AA}"/>
              </c:ext>
            </c:extLst>
          </c:dPt>
          <c:dPt>
            <c:idx val="2"/>
            <c:bubble3D val="0"/>
            <c:spPr>
              <a:solidFill>
                <a:schemeClr val="accent4">
                  <a:lumMod val="75000"/>
                </a:schemeClr>
              </a:solidFill>
              <a:ln w="19050">
                <a:solidFill>
                  <a:schemeClr val="bg1"/>
                </a:solidFill>
              </a:ln>
            </c:spPr>
            <c:extLst>
              <c:ext xmlns:c16="http://schemas.microsoft.com/office/drawing/2014/chart" uri="{C3380CC4-5D6E-409C-BE32-E72D297353CC}">
                <c16:uniqueId val="{00000005-851A-40FE-BBB1-5B292BBDD8AA}"/>
              </c:ext>
            </c:extLst>
          </c:dPt>
          <c:dLbls>
            <c:dLbl>
              <c:idx val="0"/>
              <c:numFmt formatCode="0.0&quot; &quot;%" sourceLinked="0"/>
              <c:spPr/>
              <c:txPr>
                <a:bodyPr/>
                <a:lstStyle/>
                <a:p>
                  <a:pPr>
                    <a:defRPr sz="1400">
                      <a:solidFill>
                        <a:schemeClr val="bg1"/>
                      </a:solidFill>
                    </a:defRPr>
                  </a:pPr>
                  <a:endParaRPr lang="cs-CZ"/>
                </a:p>
              </c:txPr>
              <c:showLegendKey val="0"/>
              <c:showVal val="0"/>
              <c:showCatName val="0"/>
              <c:showSerName val="0"/>
              <c:showPercent val="1"/>
              <c:showBubbleSize val="0"/>
              <c:extLst>
                <c:ext xmlns:c16="http://schemas.microsoft.com/office/drawing/2014/chart" uri="{C3380CC4-5D6E-409C-BE32-E72D297353CC}">
                  <c16:uniqueId val="{00000001-851A-40FE-BBB1-5B292BBDD8AA}"/>
                </c:ext>
              </c:extLst>
            </c:dLbl>
            <c:dLbl>
              <c:idx val="1"/>
              <c:layout>
                <c:manualLayout>
                  <c:x val="-8.1816640616471578E-2"/>
                  <c:y val="-0.18559636476443897"/>
                </c:manualLayout>
              </c:layout>
              <c:numFmt formatCode="0.0&quot; &quot;%" sourceLinked="0"/>
              <c:spPr>
                <a:noFill/>
                <a:ln>
                  <a:noFill/>
                </a:ln>
                <a:effectLst/>
              </c:spPr>
              <c:txPr>
                <a:bodyPr/>
                <a:lstStyle/>
                <a:p>
                  <a:pPr>
                    <a:defRPr sz="1400">
                      <a:solidFill>
                        <a:schemeClr val="bg1"/>
                      </a:solidFill>
                    </a:defRPr>
                  </a:pPr>
                  <a:endParaRPr lang="cs-CZ"/>
                </a:p>
              </c:txPr>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3-851A-40FE-BBB1-5B292BBDD8AA}"/>
                </c:ext>
              </c:extLst>
            </c:dLbl>
            <c:dLbl>
              <c:idx val="2"/>
              <c:layout>
                <c:manualLayout>
                  <c:x val="0.2275311202605666"/>
                  <c:y val="0.21228603564022394"/>
                </c:manualLayout>
              </c:layout>
              <c:numFmt formatCode="0.0&quot; &quot;%" sourceLinked="0"/>
              <c:spPr/>
              <c:txPr>
                <a:bodyPr/>
                <a:lstStyle/>
                <a:p>
                  <a:pPr>
                    <a:defRPr sz="1400">
                      <a:solidFill>
                        <a:schemeClr val="bg1"/>
                      </a:solidFill>
                    </a:defRPr>
                  </a:pPr>
                  <a:endParaRPr lang="cs-CZ"/>
                </a:p>
              </c:txPr>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5-851A-40FE-BBB1-5B292BBDD8AA}"/>
                </c:ext>
              </c:extLst>
            </c:dLbl>
            <c:numFmt formatCode="0.0&quot; &quot;%" sourceLinked="0"/>
            <c:spPr>
              <a:noFill/>
              <a:ln>
                <a:noFill/>
              </a:ln>
              <a:effectLst/>
            </c:spPr>
            <c:txPr>
              <a:bodyPr/>
              <a:lstStyle/>
              <a:p>
                <a:pPr>
                  <a:defRPr sz="1400"/>
                </a:pPr>
                <a:endParaRPr lang="cs-CZ"/>
              </a:p>
            </c:txPr>
            <c:showLegendKey val="0"/>
            <c:showVal val="0"/>
            <c:showCatName val="0"/>
            <c:showSerName val="0"/>
            <c:showPercent val="1"/>
            <c:showBubbleSize val="0"/>
            <c:showLeaderLines val="0"/>
            <c:extLst>
              <c:ext xmlns:c15="http://schemas.microsoft.com/office/drawing/2012/chart" uri="{CE6537A1-D6FC-4f65-9D91-7224C49458BB}"/>
            </c:extLst>
          </c:dLbls>
          <c:cat>
            <c:strRef>
              <c:f>List1!$A$2:$A$4</c:f>
              <c:strCache>
                <c:ptCount val="3"/>
                <c:pt idx="0">
                  <c:v>A</c:v>
                </c:pt>
                <c:pt idx="1">
                  <c:v>CH</c:v>
                </c:pt>
                <c:pt idx="2">
                  <c:v>X</c:v>
                </c:pt>
              </c:strCache>
            </c:strRef>
          </c:cat>
          <c:val>
            <c:numRef>
              <c:f>List1!$B$2:$B$4</c:f>
              <c:numCache>
                <c:formatCode>###0.0</c:formatCode>
                <c:ptCount val="3"/>
                <c:pt idx="0">
                  <c:v>17.630881181683534</c:v>
                </c:pt>
                <c:pt idx="1">
                  <c:v>59.512859320414769</c:v>
                </c:pt>
                <c:pt idx="2">
                  <c:v>22.856259497901689</c:v>
                </c:pt>
              </c:numCache>
            </c:numRef>
          </c:val>
          <c:extLst>
            <c:ext xmlns:c16="http://schemas.microsoft.com/office/drawing/2014/chart" uri="{C3380CC4-5D6E-409C-BE32-E72D297353CC}">
              <c16:uniqueId val="{00000006-851A-40FE-BBB1-5B292BBDD8AA}"/>
            </c:ext>
          </c:extLst>
        </c:ser>
        <c:dLbls>
          <c:showLegendKey val="0"/>
          <c:showVal val="0"/>
          <c:showCatName val="0"/>
          <c:showSerName val="0"/>
          <c:showPercent val="0"/>
          <c:showBubbleSize val="0"/>
          <c:showLeaderLines val="0"/>
        </c:dLbls>
        <c:firstSliceAng val="0"/>
      </c:pieChart>
    </c:plotArea>
    <c:plotVisOnly val="1"/>
    <c:dispBlanksAs val="zero"/>
    <c:showDLblsOverMax val="0"/>
  </c:chart>
  <c:txPr>
    <a:bodyPr/>
    <a:lstStyle/>
    <a:p>
      <a:pPr>
        <a:defRPr sz="1800"/>
      </a:pPr>
      <a:endParaRPr lang="cs-CZ"/>
    </a:p>
  </c:txPr>
  <c:externalData r:id="rId1">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9878689600675179E-2"/>
          <c:y val="4.6191957507366897E-2"/>
          <c:w val="0.8023949932996266"/>
          <c:h val="0.90761608498526236"/>
        </c:manualLayout>
      </c:layout>
      <c:barChart>
        <c:barDir val="bar"/>
        <c:grouping val="clustered"/>
        <c:varyColors val="0"/>
        <c:ser>
          <c:idx val="0"/>
          <c:order val="0"/>
          <c:tx>
            <c:strRef>
              <c:f>List1!$B$1</c:f>
              <c:strCache>
                <c:ptCount val="1"/>
                <c:pt idx="0">
                  <c:v>Sloupec1</c:v>
                </c:pt>
              </c:strCache>
            </c:strRef>
          </c:tx>
          <c:spPr>
            <a:solidFill>
              <a:srgbClr val="8CC841"/>
            </a:solidFill>
          </c:spPr>
          <c:invertIfNegative val="0"/>
          <c:dLbls>
            <c:numFmt formatCode="#,##0.0" sourceLinked="0"/>
            <c:spPr>
              <a:noFill/>
              <a:ln>
                <a:noFill/>
              </a:ln>
              <a:effectLst/>
            </c:spPr>
            <c:txPr>
              <a:bodyPr/>
              <a:lstStyle/>
              <a:p>
                <a:pPr>
                  <a:defRPr sz="1000">
                    <a:solidFill>
                      <a:schemeClr val="tx1"/>
                    </a:solidFill>
                    <a:latin typeface="Arial" pitchFamily="34" charset="0"/>
                    <a:cs typeface="Arial" pitchFamily="34" charset="0"/>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List1!$A$2:$A$12</c:f>
              <c:strCache>
                <c:ptCount val="11"/>
                <c:pt idx="0">
                  <c:v>Zhoubné novotvary</c:v>
                </c:pt>
                <c:pt idx="1">
                  <c:v>Srdeční onemocnění, včetně cerebrovaskulárních onemocnění</c:v>
                </c:pt>
                <c:pt idx="2">
                  <c:v>Neurodegenerativní onemocnění</c:v>
                </c:pt>
                <c:pt idx="3">
                  <c:v>Respirační onemocnění</c:v>
                </c:pt>
                <c:pt idx="4">
                  <c:v>Diabetes mellitus</c:v>
                </c:pt>
                <c:pt idx="5">
                  <c:v>Onemocnění jater</c:v>
                </c:pt>
                <c:pt idx="6">
                  <c:v>Úrazy, otravy</c:v>
                </c:pt>
                <c:pt idx="7">
                  <c:v>Alzheimerova nemoc, demence a senilita</c:v>
                </c:pt>
                <c:pt idx="8">
                  <c:v>Onemocnění ledvin</c:v>
                </c:pt>
                <c:pt idx="9">
                  <c:v>HIV / AIDS</c:v>
                </c:pt>
                <c:pt idx="10">
                  <c:v>Ostatní</c:v>
                </c:pt>
              </c:strCache>
            </c:strRef>
          </c:cat>
          <c:val>
            <c:numRef>
              <c:f>List1!$B$2:$B$12</c:f>
              <c:numCache>
                <c:formatCode>General</c:formatCode>
                <c:ptCount val="11"/>
                <c:pt idx="0">
                  <c:v>84.694222703287778</c:v>
                </c:pt>
                <c:pt idx="1">
                  <c:v>7.8845893654444597</c:v>
                </c:pt>
                <c:pt idx="2">
                  <c:v>0.65620349073197126</c:v>
                </c:pt>
                <c:pt idx="3">
                  <c:v>0.47016641861723724</c:v>
                </c:pt>
                <c:pt idx="4">
                  <c:v>0.45663644973616563</c:v>
                </c:pt>
                <c:pt idx="5">
                  <c:v>0.42957651197402247</c:v>
                </c:pt>
                <c:pt idx="6">
                  <c:v>0.39236909755107563</c:v>
                </c:pt>
                <c:pt idx="7">
                  <c:v>0.1522121499120552</c:v>
                </c:pt>
                <c:pt idx="8">
                  <c:v>7.7797321066161551E-2</c:v>
                </c:pt>
                <c:pt idx="9">
                  <c:v>6.7649844405357866E-3</c:v>
                </c:pt>
                <c:pt idx="10">
                  <c:v>4.7794615072385334</c:v>
                </c:pt>
              </c:numCache>
            </c:numRef>
          </c:val>
          <c:extLst>
            <c:ext xmlns:c16="http://schemas.microsoft.com/office/drawing/2014/chart" uri="{C3380CC4-5D6E-409C-BE32-E72D297353CC}">
              <c16:uniqueId val="{00000000-6401-4943-A6D8-C1CAC50D1297}"/>
            </c:ext>
          </c:extLst>
        </c:ser>
        <c:dLbls>
          <c:showLegendKey val="0"/>
          <c:showVal val="0"/>
          <c:showCatName val="0"/>
          <c:showSerName val="0"/>
          <c:showPercent val="0"/>
          <c:showBubbleSize val="0"/>
        </c:dLbls>
        <c:gapWidth val="55"/>
        <c:axId val="748511296"/>
        <c:axId val="748514432"/>
      </c:barChart>
      <c:catAx>
        <c:axId val="748511296"/>
        <c:scaling>
          <c:orientation val="maxMin"/>
        </c:scaling>
        <c:delete val="1"/>
        <c:axPos val="l"/>
        <c:numFmt formatCode="General" sourceLinked="1"/>
        <c:majorTickMark val="out"/>
        <c:minorTickMark val="none"/>
        <c:tickLblPos val="none"/>
        <c:crossAx val="748514432"/>
        <c:crosses val="autoZero"/>
        <c:auto val="1"/>
        <c:lblAlgn val="ctr"/>
        <c:lblOffset val="100"/>
        <c:noMultiLvlLbl val="0"/>
      </c:catAx>
      <c:valAx>
        <c:axId val="748514432"/>
        <c:scaling>
          <c:orientation val="minMax"/>
          <c:max val="100"/>
          <c:min val="0"/>
        </c:scaling>
        <c:delete val="1"/>
        <c:axPos val="t"/>
        <c:numFmt formatCode="General" sourceLinked="1"/>
        <c:majorTickMark val="out"/>
        <c:minorTickMark val="none"/>
        <c:tickLblPos val="none"/>
        <c:crossAx val="748511296"/>
        <c:crosses val="autoZero"/>
        <c:crossBetween val="between"/>
      </c:valAx>
    </c:plotArea>
    <c:plotVisOnly val="1"/>
    <c:dispBlanksAs val="gap"/>
    <c:showDLblsOverMax val="0"/>
  </c:chart>
  <c:txPr>
    <a:bodyPr/>
    <a:lstStyle/>
    <a:p>
      <a:pPr>
        <a:defRPr sz="1800"/>
      </a:pPr>
      <a:endParaRPr lang="cs-CZ"/>
    </a:p>
  </c:txPr>
  <c:externalData r:id="rId2">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9878689600675179E-2"/>
          <c:y val="4.6191957507366897E-2"/>
          <c:w val="0.8023949932996266"/>
          <c:h val="0.90761608498526236"/>
        </c:manualLayout>
      </c:layout>
      <c:barChart>
        <c:barDir val="bar"/>
        <c:grouping val="clustered"/>
        <c:varyColors val="0"/>
        <c:ser>
          <c:idx val="0"/>
          <c:order val="0"/>
          <c:tx>
            <c:strRef>
              <c:f>List1!$B$1</c:f>
              <c:strCache>
                <c:ptCount val="1"/>
                <c:pt idx="0">
                  <c:v>Sloupec1</c:v>
                </c:pt>
              </c:strCache>
            </c:strRef>
          </c:tx>
          <c:spPr>
            <a:solidFill>
              <a:srgbClr val="8CC841"/>
            </a:solidFill>
          </c:spPr>
          <c:invertIfNegative val="0"/>
          <c:dLbls>
            <c:numFmt formatCode="#,##0.0" sourceLinked="0"/>
            <c:spPr>
              <a:noFill/>
              <a:ln>
                <a:noFill/>
              </a:ln>
              <a:effectLst/>
            </c:spPr>
            <c:txPr>
              <a:bodyPr/>
              <a:lstStyle/>
              <a:p>
                <a:pPr>
                  <a:defRPr sz="1000">
                    <a:solidFill>
                      <a:schemeClr val="tx1"/>
                    </a:solidFill>
                    <a:latin typeface="Arial" pitchFamily="34" charset="0"/>
                    <a:cs typeface="Arial" pitchFamily="34" charset="0"/>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List1!$A$2:$A$12</c:f>
              <c:numCache>
                <c:formatCode>General</c:formatCode>
                <c:ptCount val="11"/>
              </c:numCache>
            </c:numRef>
          </c:cat>
          <c:val>
            <c:numRef>
              <c:f>List1!$B$2:$B$12</c:f>
              <c:numCache>
                <c:formatCode>General</c:formatCode>
                <c:ptCount val="11"/>
                <c:pt idx="0">
                  <c:v>28.327144173727298</c:v>
                </c:pt>
                <c:pt idx="1">
                  <c:v>37.138777777600914</c:v>
                </c:pt>
                <c:pt idx="2">
                  <c:v>0.39029111069018813</c:v>
                </c:pt>
                <c:pt idx="3">
                  <c:v>5.4363795246789088</c:v>
                </c:pt>
                <c:pt idx="4">
                  <c:v>2.8789540452909592</c:v>
                </c:pt>
                <c:pt idx="5">
                  <c:v>2.838365043159639</c:v>
                </c:pt>
                <c:pt idx="6">
                  <c:v>3.287868345194342</c:v>
                </c:pt>
                <c:pt idx="7">
                  <c:v>0.14325530163995487</c:v>
                </c:pt>
                <c:pt idx="8">
                  <c:v>0.41528120219849135</c:v>
                </c:pt>
                <c:pt idx="9">
                  <c:v>1.2097114360707298E-2</c:v>
                </c:pt>
                <c:pt idx="10">
                  <c:v>19.131586361458595</c:v>
                </c:pt>
              </c:numCache>
            </c:numRef>
          </c:val>
          <c:extLst>
            <c:ext xmlns:c16="http://schemas.microsoft.com/office/drawing/2014/chart" uri="{C3380CC4-5D6E-409C-BE32-E72D297353CC}">
              <c16:uniqueId val="{00000000-03DB-4BA6-8828-2F2C997EFE3D}"/>
            </c:ext>
          </c:extLst>
        </c:ser>
        <c:dLbls>
          <c:showLegendKey val="0"/>
          <c:showVal val="0"/>
          <c:showCatName val="0"/>
          <c:showSerName val="0"/>
          <c:showPercent val="0"/>
          <c:showBubbleSize val="0"/>
        </c:dLbls>
        <c:gapWidth val="55"/>
        <c:axId val="748509336"/>
        <c:axId val="748514824"/>
      </c:barChart>
      <c:catAx>
        <c:axId val="748509336"/>
        <c:scaling>
          <c:orientation val="maxMin"/>
        </c:scaling>
        <c:delete val="1"/>
        <c:axPos val="l"/>
        <c:numFmt formatCode="General" sourceLinked="1"/>
        <c:majorTickMark val="out"/>
        <c:minorTickMark val="none"/>
        <c:tickLblPos val="none"/>
        <c:crossAx val="748514824"/>
        <c:crosses val="autoZero"/>
        <c:auto val="1"/>
        <c:lblAlgn val="ctr"/>
        <c:lblOffset val="100"/>
        <c:noMultiLvlLbl val="0"/>
      </c:catAx>
      <c:valAx>
        <c:axId val="748514824"/>
        <c:scaling>
          <c:orientation val="minMax"/>
          <c:max val="100"/>
          <c:min val="0"/>
        </c:scaling>
        <c:delete val="1"/>
        <c:axPos val="t"/>
        <c:numFmt formatCode="General" sourceLinked="1"/>
        <c:majorTickMark val="out"/>
        <c:minorTickMark val="none"/>
        <c:tickLblPos val="none"/>
        <c:crossAx val="748509336"/>
        <c:crosses val="autoZero"/>
        <c:crossBetween val="between"/>
      </c:valAx>
    </c:plotArea>
    <c:plotVisOnly val="1"/>
    <c:dispBlanksAs val="gap"/>
    <c:showDLblsOverMax val="0"/>
  </c:chart>
  <c:txPr>
    <a:bodyPr/>
    <a:lstStyle/>
    <a:p>
      <a:pPr>
        <a:defRPr sz="1800"/>
      </a:pPr>
      <a:endParaRPr lang="cs-CZ"/>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131074023507274"/>
          <c:y val="0.1557355691775468"/>
          <c:w val="0.61189273984018822"/>
          <c:h val="0.82154124498910663"/>
        </c:manualLayout>
      </c:layout>
      <c:barChart>
        <c:barDir val="bar"/>
        <c:grouping val="stacked"/>
        <c:varyColors val="0"/>
        <c:ser>
          <c:idx val="0"/>
          <c:order val="0"/>
          <c:tx>
            <c:strRef>
              <c:f>List1!$B$1</c:f>
              <c:strCache>
                <c:ptCount val="1"/>
                <c:pt idx="0">
                  <c:v>Muži</c:v>
                </c:pt>
              </c:strCache>
            </c:strRef>
          </c:tx>
          <c:spPr>
            <a:solidFill>
              <a:schemeClr val="accent1"/>
            </a:solidFill>
            <a:ln>
              <a:noFill/>
            </a:ln>
            <a:effectLst/>
          </c:spPr>
          <c:invertIfNegative val="0"/>
          <c:dLbls>
            <c:dLbl>
              <c:idx val="0"/>
              <c:layout>
                <c:manualLayout>
                  <c:x val="9.5054472949143605E-3"/>
                  <c:y val="3.233758939637078E-17"/>
                </c:manualLayout>
              </c:layout>
              <c:tx>
                <c:rich>
                  <a:bodyPr/>
                  <a:lstStyle/>
                  <a:p>
                    <a:fld id="{75FFB663-624D-4007-903D-940CB1329D58}" type="CELLRANGE">
                      <a:rPr lang="en-US"/>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CF77-494A-A4B7-60229E95F349}"/>
                </c:ext>
              </c:extLst>
            </c:dLbl>
            <c:dLbl>
              <c:idx val="1"/>
              <c:tx>
                <c:rich>
                  <a:bodyPr/>
                  <a:lstStyle/>
                  <a:p>
                    <a:fld id="{5CD27B91-6440-4ED3-97CD-69DC2990D301}"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1-CF77-494A-A4B7-60229E95F349}"/>
                </c:ext>
              </c:extLst>
            </c:dLbl>
            <c:dLbl>
              <c:idx val="2"/>
              <c:tx>
                <c:rich>
                  <a:bodyPr/>
                  <a:lstStyle/>
                  <a:p>
                    <a:fld id="{B8213117-7A9B-47C6-83B0-3455814B2E69}"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2-CF77-494A-A4B7-60229E95F349}"/>
                </c:ext>
              </c:extLst>
            </c:dLbl>
            <c:dLbl>
              <c:idx val="3"/>
              <c:tx>
                <c:rich>
                  <a:bodyPr/>
                  <a:lstStyle/>
                  <a:p>
                    <a:fld id="{DAA5BA43-F0F8-4AEC-B916-5A472A2DB188}"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CF77-494A-A4B7-60229E95F349}"/>
                </c:ext>
              </c:extLst>
            </c:dLbl>
            <c:dLbl>
              <c:idx val="4"/>
              <c:tx>
                <c:rich>
                  <a:bodyPr/>
                  <a:lstStyle/>
                  <a:p>
                    <a:fld id="{C8AE186B-B294-4440-B76C-6350230C4B82}"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CF77-494A-A4B7-60229E95F349}"/>
                </c:ext>
              </c:extLst>
            </c:dLbl>
            <c:dLbl>
              <c:idx val="5"/>
              <c:tx>
                <c:rich>
                  <a:bodyPr/>
                  <a:lstStyle/>
                  <a:p>
                    <a:fld id="{E8EFBB7D-370A-43DA-8BAD-6A150D6467FE}"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5-CF77-494A-A4B7-60229E95F349}"/>
                </c:ext>
              </c:extLst>
            </c:dLbl>
            <c:dLbl>
              <c:idx val="6"/>
              <c:tx>
                <c:rich>
                  <a:bodyPr/>
                  <a:lstStyle/>
                  <a:p>
                    <a:fld id="{3B2DF91B-3A36-4E54-8671-E5FA8F949248}"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6-CF77-494A-A4B7-60229E95F349}"/>
                </c:ext>
              </c:extLst>
            </c:dLbl>
            <c:dLbl>
              <c:idx val="7"/>
              <c:tx>
                <c:rich>
                  <a:bodyPr/>
                  <a:lstStyle/>
                  <a:p>
                    <a:fld id="{5A7C0471-76D9-48D2-AAFD-F7DA3211BBF7}"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7-CF77-494A-A4B7-60229E95F349}"/>
                </c:ext>
              </c:extLst>
            </c:dLbl>
            <c:dLbl>
              <c:idx val="8"/>
              <c:tx>
                <c:rich>
                  <a:bodyPr/>
                  <a:lstStyle/>
                  <a:p>
                    <a:fld id="{4CD0163D-36A6-4E74-88A2-3F0C1AF4072A}" type="CELLRANGE">
                      <a:rPr lang="cs-CZ"/>
                      <a:pPr/>
                      <a:t>[OBLAST BUNĚK]</a:t>
                    </a:fld>
                    <a:endParaRPr lang="cs-CZ"/>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CF77-494A-A4B7-60229E95F349}"/>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List1!$B$2:$B$10</c:f>
              <c:numCache>
                <c:formatCode>#,##0</c:formatCode>
                <c:ptCount val="9"/>
                <c:pt idx="0">
                  <c:v>99</c:v>
                </c:pt>
                <c:pt idx="1">
                  <c:v>106</c:v>
                </c:pt>
                <c:pt idx="2">
                  <c:v>92</c:v>
                </c:pt>
                <c:pt idx="3">
                  <c:v>91</c:v>
                </c:pt>
                <c:pt idx="4">
                  <c:v>91</c:v>
                </c:pt>
                <c:pt idx="5">
                  <c:v>97</c:v>
                </c:pt>
                <c:pt idx="6">
                  <c:v>70</c:v>
                </c:pt>
                <c:pt idx="7">
                  <c:v>75</c:v>
                </c:pt>
                <c:pt idx="8">
                  <c:v>82</c:v>
                </c:pt>
              </c:numCache>
            </c:numRef>
          </c:val>
          <c:extLst>
            <c:ext xmlns:c15="http://schemas.microsoft.com/office/drawing/2012/chart" uri="{02D57815-91ED-43cb-92C2-25804820EDAC}">
              <c15:datalabelsRange>
                <c15:f>List1!$E$2:$E$10</c15:f>
                <c15:dlblRangeCache>
                  <c:ptCount val="9"/>
                  <c:pt idx="0">
                    <c:v>47,8%</c:v>
                  </c:pt>
                  <c:pt idx="1">
                    <c:v>47,7%</c:v>
                  </c:pt>
                  <c:pt idx="2">
                    <c:v>45,5%</c:v>
                  </c:pt>
                  <c:pt idx="3">
                    <c:v>43,3%</c:v>
                  </c:pt>
                  <c:pt idx="4">
                    <c:v>45,0%</c:v>
                  </c:pt>
                  <c:pt idx="5">
                    <c:v>48,3%</c:v>
                  </c:pt>
                  <c:pt idx="6">
                    <c:v>43,8%</c:v>
                  </c:pt>
                  <c:pt idx="7">
                    <c:v>49,0%</c:v>
                  </c:pt>
                  <c:pt idx="8">
                    <c:v>51,3%</c:v>
                  </c:pt>
                </c15:dlblRangeCache>
              </c15:datalabelsRange>
            </c:ext>
            <c:ext xmlns:c16="http://schemas.microsoft.com/office/drawing/2014/chart" uri="{C3380CC4-5D6E-409C-BE32-E72D297353CC}">
              <c16:uniqueId val="{00000009-CF77-494A-A4B7-60229E95F349}"/>
            </c:ext>
          </c:extLst>
        </c:ser>
        <c:ser>
          <c:idx val="1"/>
          <c:order val="1"/>
          <c:tx>
            <c:strRef>
              <c:f>List1!$C$1</c:f>
              <c:strCache>
                <c:ptCount val="1"/>
                <c:pt idx="0">
                  <c:v>Ženy</c:v>
                </c:pt>
              </c:strCache>
            </c:strRef>
          </c:tx>
          <c:spPr>
            <a:solidFill>
              <a:schemeClr val="accent3"/>
            </a:solidFill>
            <a:ln>
              <a:noFill/>
            </a:ln>
            <a:effectLst/>
          </c:spPr>
          <c:invertIfNegative val="0"/>
          <c:dLbls>
            <c:dLbl>
              <c:idx val="0"/>
              <c:tx>
                <c:rich>
                  <a:bodyPr/>
                  <a:lstStyle/>
                  <a:p>
                    <a:fld id="{12C50CF4-11EC-488A-A630-FB4F7D81FB2A}" type="CELLRANGE">
                      <a:rPr lang="en-US"/>
                      <a:pPr/>
                      <a:t>[OBLAST BUNĚK]</a:t>
                    </a:fld>
                    <a:endParaRPr lang="cs-CZ"/>
                  </a:p>
                </c:rich>
              </c:tx>
              <c:dLblPos val="ct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CF77-494A-A4B7-60229E95F349}"/>
                </c:ext>
              </c:extLst>
            </c:dLbl>
            <c:dLbl>
              <c:idx val="1"/>
              <c:tx>
                <c:rich>
                  <a:bodyPr/>
                  <a:lstStyle/>
                  <a:p>
                    <a:fld id="{CF6E2E25-81D7-42D8-B588-B19ABC60DBDD}" type="CELLRANGE">
                      <a:rPr lang="cs-CZ"/>
                      <a:pPr/>
                      <a:t>[OBLAST BUNĚK]</a:t>
                    </a:fld>
                    <a:endParaRPr lang="cs-CZ"/>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B-CF77-494A-A4B7-60229E95F349}"/>
                </c:ext>
              </c:extLst>
            </c:dLbl>
            <c:dLbl>
              <c:idx val="2"/>
              <c:tx>
                <c:rich>
                  <a:bodyPr/>
                  <a:lstStyle/>
                  <a:p>
                    <a:fld id="{B3102421-BD69-460D-A09A-28CF5A9D33DB}" type="CELLRANGE">
                      <a:rPr lang="cs-CZ"/>
                      <a:pPr/>
                      <a:t>[OBLAST BUNĚK]</a:t>
                    </a:fld>
                    <a:endParaRPr lang="cs-CZ"/>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C-CF77-494A-A4B7-60229E95F349}"/>
                </c:ext>
              </c:extLst>
            </c:dLbl>
            <c:dLbl>
              <c:idx val="3"/>
              <c:tx>
                <c:rich>
                  <a:bodyPr/>
                  <a:lstStyle/>
                  <a:p>
                    <a:fld id="{DD55A95D-06E0-42E5-83ED-710B7A0C00ED}" type="CELLRANGE">
                      <a:rPr lang="cs-CZ"/>
                      <a:pPr/>
                      <a:t>[OBLAST BUNĚK]</a:t>
                    </a:fld>
                    <a:endParaRPr lang="cs-CZ"/>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D-CF77-494A-A4B7-60229E95F349}"/>
                </c:ext>
              </c:extLst>
            </c:dLbl>
            <c:dLbl>
              <c:idx val="4"/>
              <c:tx>
                <c:rich>
                  <a:bodyPr/>
                  <a:lstStyle/>
                  <a:p>
                    <a:fld id="{F975FD6F-C03C-4CB7-B71C-DB8D58F3DAE8}" type="CELLRANGE">
                      <a:rPr lang="cs-CZ"/>
                      <a:pPr/>
                      <a:t>[OBLAST BUNĚK]</a:t>
                    </a:fld>
                    <a:endParaRPr lang="cs-CZ"/>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E-CF77-494A-A4B7-60229E95F349}"/>
                </c:ext>
              </c:extLst>
            </c:dLbl>
            <c:dLbl>
              <c:idx val="5"/>
              <c:tx>
                <c:rich>
                  <a:bodyPr/>
                  <a:lstStyle/>
                  <a:p>
                    <a:fld id="{385A5A78-104B-423B-AF12-6C7837531553}" type="CELLRANGE">
                      <a:rPr lang="cs-CZ"/>
                      <a:pPr/>
                      <a:t>[OBLAST BUNĚK]</a:t>
                    </a:fld>
                    <a:endParaRPr lang="cs-CZ"/>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F-CF77-494A-A4B7-60229E95F349}"/>
                </c:ext>
              </c:extLst>
            </c:dLbl>
            <c:dLbl>
              <c:idx val="6"/>
              <c:tx>
                <c:rich>
                  <a:bodyPr/>
                  <a:lstStyle/>
                  <a:p>
                    <a:fld id="{64166E25-029F-4155-8EA5-6DC8B30CFE1C}" type="CELLRANGE">
                      <a:rPr lang="cs-CZ"/>
                      <a:pPr/>
                      <a:t>[OBLAST BUNĚK]</a:t>
                    </a:fld>
                    <a:endParaRPr lang="cs-CZ"/>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0-CF77-494A-A4B7-60229E95F349}"/>
                </c:ext>
              </c:extLst>
            </c:dLbl>
            <c:dLbl>
              <c:idx val="7"/>
              <c:tx>
                <c:rich>
                  <a:bodyPr/>
                  <a:lstStyle/>
                  <a:p>
                    <a:fld id="{6CC5B6E2-883B-4F24-9254-419F7FD1A20C}" type="CELLRANGE">
                      <a:rPr lang="cs-CZ"/>
                      <a:pPr/>
                      <a:t>[OBLAST BUNĚK]</a:t>
                    </a:fld>
                    <a:endParaRPr lang="cs-CZ"/>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1-CF77-494A-A4B7-60229E95F349}"/>
                </c:ext>
              </c:extLst>
            </c:dLbl>
            <c:dLbl>
              <c:idx val="8"/>
              <c:tx>
                <c:rich>
                  <a:bodyPr/>
                  <a:lstStyle/>
                  <a:p>
                    <a:fld id="{3125AF5B-56E9-48F6-805F-82EB522F1F43}" type="CELLRANGE">
                      <a:rPr lang="cs-CZ"/>
                      <a:pPr/>
                      <a:t>[OBLAST BUNĚK]</a:t>
                    </a:fld>
                    <a:endParaRPr lang="cs-CZ"/>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2-CF77-494A-A4B7-60229E95F349}"/>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000000"/>
                    </a:solidFill>
                    <a:latin typeface="+mn-lt"/>
                    <a:ea typeface="+mn-ea"/>
                    <a:cs typeface="+mn-cs"/>
                  </a:defRPr>
                </a:pPr>
                <a:endParaRPr lang="cs-CZ"/>
              </a:p>
            </c:txPr>
            <c:dLblPos val="ct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List1!$A$2:$A$10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List1!$C$2:$C$10</c:f>
              <c:numCache>
                <c:formatCode>#,##0</c:formatCode>
                <c:ptCount val="9"/>
                <c:pt idx="0">
                  <c:v>108</c:v>
                </c:pt>
                <c:pt idx="1">
                  <c:v>116</c:v>
                </c:pt>
                <c:pt idx="2">
                  <c:v>110</c:v>
                </c:pt>
                <c:pt idx="3">
                  <c:v>119</c:v>
                </c:pt>
                <c:pt idx="4">
                  <c:v>111</c:v>
                </c:pt>
                <c:pt idx="5">
                  <c:v>104</c:v>
                </c:pt>
                <c:pt idx="6">
                  <c:v>90</c:v>
                </c:pt>
                <c:pt idx="7">
                  <c:v>78</c:v>
                </c:pt>
                <c:pt idx="8">
                  <c:v>78</c:v>
                </c:pt>
              </c:numCache>
            </c:numRef>
          </c:val>
          <c:extLst>
            <c:ext xmlns:c15="http://schemas.microsoft.com/office/drawing/2012/chart" uri="{02D57815-91ED-43cb-92C2-25804820EDAC}">
              <c15:datalabelsRange>
                <c15:f>List1!$F$2:$F$10</c15:f>
                <c15:dlblRangeCache>
                  <c:ptCount val="9"/>
                  <c:pt idx="0">
                    <c:v>52,2%</c:v>
                  </c:pt>
                  <c:pt idx="1">
                    <c:v>52,3%</c:v>
                  </c:pt>
                  <c:pt idx="2">
                    <c:v>54,5%</c:v>
                  </c:pt>
                  <c:pt idx="3">
                    <c:v>56,7%</c:v>
                  </c:pt>
                  <c:pt idx="4">
                    <c:v>55,0%</c:v>
                  </c:pt>
                  <c:pt idx="5">
                    <c:v>51,7%</c:v>
                  </c:pt>
                  <c:pt idx="6">
                    <c:v>56,3%</c:v>
                  </c:pt>
                  <c:pt idx="7">
                    <c:v>51,0%</c:v>
                  </c:pt>
                  <c:pt idx="8">
                    <c:v>48,8%</c:v>
                  </c:pt>
                </c15:dlblRangeCache>
              </c15:datalabelsRange>
            </c:ext>
            <c:ext xmlns:c16="http://schemas.microsoft.com/office/drawing/2014/chart" uri="{C3380CC4-5D6E-409C-BE32-E72D297353CC}">
              <c16:uniqueId val="{00000013-CF77-494A-A4B7-60229E95F349}"/>
            </c:ext>
          </c:extLst>
        </c:ser>
        <c:dLbls>
          <c:showLegendKey val="0"/>
          <c:showVal val="1"/>
          <c:showCatName val="0"/>
          <c:showSerName val="0"/>
          <c:showPercent val="0"/>
          <c:showBubbleSize val="0"/>
        </c:dLbls>
        <c:gapWidth val="50"/>
        <c:overlap val="100"/>
        <c:axId val="838473904"/>
        <c:axId val="838471944"/>
      </c:barChart>
      <c:catAx>
        <c:axId val="838473904"/>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838471944"/>
        <c:crosses val="autoZero"/>
        <c:auto val="1"/>
        <c:lblAlgn val="ctr"/>
        <c:lblOffset val="100"/>
        <c:noMultiLvlLbl val="0"/>
      </c:catAx>
      <c:valAx>
        <c:axId val="838471944"/>
        <c:scaling>
          <c:orientation val="minMax"/>
        </c:scaling>
        <c:delete val="0"/>
        <c:axPos val="t"/>
        <c:title>
          <c:tx>
            <c:rich>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cs-CZ" sz="1400" b="1" i="0" baseline="0" dirty="0">
                    <a:effectLst/>
                  </a:rPr>
                  <a:t>Počet pacientů s 30denní hospitalizační mortalitou</a:t>
                </a:r>
                <a:endParaRPr lang="cs-CZ" sz="1400" dirty="0">
                  <a:effectLst/>
                </a:endParaRPr>
              </a:p>
            </c:rich>
          </c:tx>
          <c:layout>
            <c:manualLayout>
              <c:xMode val="edge"/>
              <c:yMode val="edge"/>
              <c:x val="0.29313550714991216"/>
              <c:y val="2.9998330708674536E-2"/>
            </c:manualLayout>
          </c:layout>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8384739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4">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9878689600675179E-2"/>
          <c:y val="4.6191957507366897E-2"/>
          <c:w val="0.8023949932996266"/>
          <c:h val="0.90761608498526236"/>
        </c:manualLayout>
      </c:layout>
      <c:barChart>
        <c:barDir val="bar"/>
        <c:grouping val="clustered"/>
        <c:varyColors val="0"/>
        <c:ser>
          <c:idx val="0"/>
          <c:order val="0"/>
          <c:tx>
            <c:strRef>
              <c:f>List1!$B$1</c:f>
              <c:strCache>
                <c:ptCount val="1"/>
                <c:pt idx="0">
                  <c:v>Sloupec1</c:v>
                </c:pt>
              </c:strCache>
            </c:strRef>
          </c:tx>
          <c:spPr>
            <a:solidFill>
              <a:srgbClr val="8CC841"/>
            </a:solidFill>
          </c:spPr>
          <c:invertIfNegative val="0"/>
          <c:dLbls>
            <c:numFmt formatCode="#,##0.0" sourceLinked="0"/>
            <c:spPr>
              <a:noFill/>
              <a:ln>
                <a:noFill/>
              </a:ln>
              <a:effectLst/>
            </c:spPr>
            <c:txPr>
              <a:bodyPr/>
              <a:lstStyle/>
              <a:p>
                <a:pPr>
                  <a:defRPr sz="1000">
                    <a:solidFill>
                      <a:schemeClr val="tx1"/>
                    </a:solidFill>
                    <a:latin typeface="Arial" pitchFamily="34" charset="0"/>
                    <a:cs typeface="Arial" pitchFamily="34" charset="0"/>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List1!$A$2:$A$12</c:f>
              <c:numCache>
                <c:formatCode>General</c:formatCode>
                <c:ptCount val="11"/>
              </c:numCache>
            </c:numRef>
          </c:cat>
          <c:val>
            <c:numRef>
              <c:f>List1!$B$2:$B$12</c:f>
              <c:numCache>
                <c:formatCode>General</c:formatCode>
                <c:ptCount val="11"/>
                <c:pt idx="0">
                  <c:v>21.866308829417687</c:v>
                </c:pt>
                <c:pt idx="1">
                  <c:v>49.399937234192215</c:v>
                </c:pt>
                <c:pt idx="2">
                  <c:v>0.70449208393303542</c:v>
                </c:pt>
                <c:pt idx="3">
                  <c:v>3.1014966398649451</c:v>
                </c:pt>
                <c:pt idx="4">
                  <c:v>3.5192139123659461</c:v>
                </c:pt>
                <c:pt idx="5">
                  <c:v>1.5940350839222135</c:v>
                </c:pt>
                <c:pt idx="6">
                  <c:v>3.1783306459467355</c:v>
                </c:pt>
                <c:pt idx="7">
                  <c:v>0.31923988442434015</c:v>
                </c:pt>
                <c:pt idx="8">
                  <c:v>0.37118400121202938</c:v>
                </c:pt>
                <c:pt idx="9">
                  <c:v>1.082169099743526E-3</c:v>
                </c:pt>
                <c:pt idx="10">
                  <c:v>15.944679515621111</c:v>
                </c:pt>
              </c:numCache>
            </c:numRef>
          </c:val>
          <c:extLst>
            <c:ext xmlns:c16="http://schemas.microsoft.com/office/drawing/2014/chart" uri="{C3380CC4-5D6E-409C-BE32-E72D297353CC}">
              <c16:uniqueId val="{00000000-4625-4FAC-B03C-B658A7B49C07}"/>
            </c:ext>
          </c:extLst>
        </c:ser>
        <c:dLbls>
          <c:showLegendKey val="0"/>
          <c:showVal val="0"/>
          <c:showCatName val="0"/>
          <c:showSerName val="0"/>
          <c:showPercent val="0"/>
          <c:showBubbleSize val="0"/>
        </c:dLbls>
        <c:gapWidth val="55"/>
        <c:axId val="748512864"/>
        <c:axId val="748512472"/>
      </c:barChart>
      <c:catAx>
        <c:axId val="748512864"/>
        <c:scaling>
          <c:orientation val="maxMin"/>
        </c:scaling>
        <c:delete val="1"/>
        <c:axPos val="l"/>
        <c:numFmt formatCode="General" sourceLinked="1"/>
        <c:majorTickMark val="out"/>
        <c:minorTickMark val="none"/>
        <c:tickLblPos val="none"/>
        <c:crossAx val="748512472"/>
        <c:crosses val="autoZero"/>
        <c:auto val="1"/>
        <c:lblAlgn val="ctr"/>
        <c:lblOffset val="100"/>
        <c:noMultiLvlLbl val="0"/>
      </c:catAx>
      <c:valAx>
        <c:axId val="748512472"/>
        <c:scaling>
          <c:orientation val="minMax"/>
          <c:max val="100"/>
          <c:min val="0"/>
        </c:scaling>
        <c:delete val="1"/>
        <c:axPos val="t"/>
        <c:numFmt formatCode="General" sourceLinked="1"/>
        <c:majorTickMark val="out"/>
        <c:minorTickMark val="none"/>
        <c:tickLblPos val="none"/>
        <c:crossAx val="748512864"/>
        <c:crosses val="autoZero"/>
        <c:crossBetween val="between"/>
      </c:valAx>
    </c:plotArea>
    <c:plotVisOnly val="1"/>
    <c:dispBlanksAs val="gap"/>
    <c:showDLblsOverMax val="0"/>
  </c:chart>
  <c:txPr>
    <a:bodyPr/>
    <a:lstStyle/>
    <a:p>
      <a:pPr>
        <a:defRPr sz="1800"/>
      </a:pPr>
      <a:endParaRPr lang="cs-CZ"/>
    </a:p>
  </c:txPr>
  <c:externalData r:id="rId2">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9878689600675179E-2"/>
          <c:y val="4.6191957507366897E-2"/>
          <c:w val="0.8023949932996266"/>
          <c:h val="0.90761608498526236"/>
        </c:manualLayout>
      </c:layout>
      <c:barChart>
        <c:barDir val="bar"/>
        <c:grouping val="clustered"/>
        <c:varyColors val="0"/>
        <c:ser>
          <c:idx val="0"/>
          <c:order val="0"/>
          <c:tx>
            <c:strRef>
              <c:f>List1!$B$1</c:f>
              <c:strCache>
                <c:ptCount val="1"/>
                <c:pt idx="0">
                  <c:v>Sloupec1</c:v>
                </c:pt>
              </c:strCache>
            </c:strRef>
          </c:tx>
          <c:spPr>
            <a:solidFill>
              <a:srgbClr val="8CC841"/>
            </a:solidFill>
          </c:spPr>
          <c:invertIfNegative val="0"/>
          <c:dLbls>
            <c:numFmt formatCode="#,##0.0" sourceLinked="0"/>
            <c:spPr>
              <a:noFill/>
              <a:ln>
                <a:noFill/>
              </a:ln>
              <a:effectLst/>
            </c:spPr>
            <c:txPr>
              <a:bodyPr/>
              <a:lstStyle/>
              <a:p>
                <a:pPr>
                  <a:defRPr sz="1000">
                    <a:solidFill>
                      <a:schemeClr val="tx1"/>
                    </a:solidFill>
                    <a:latin typeface="Arial" pitchFamily="34" charset="0"/>
                    <a:cs typeface="Arial" pitchFamily="34" charset="0"/>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List1!$A$2:$A$12</c:f>
              <c:numCache>
                <c:formatCode>General</c:formatCode>
                <c:ptCount val="11"/>
              </c:numCache>
            </c:numRef>
          </c:cat>
          <c:val>
            <c:numRef>
              <c:f>List1!$B$2:$B$12</c:f>
              <c:numCache>
                <c:formatCode>General</c:formatCode>
                <c:ptCount val="11"/>
                <c:pt idx="0">
                  <c:v>20.643104267010379</c:v>
                </c:pt>
                <c:pt idx="1">
                  <c:v>51.238043551997826</c:v>
                </c:pt>
                <c:pt idx="2">
                  <c:v>0.52574452208126987</c:v>
                </c:pt>
                <c:pt idx="3">
                  <c:v>3.2087375347669762</c:v>
                </c:pt>
                <c:pt idx="4">
                  <c:v>4.02618546909979</c:v>
                </c:pt>
                <c:pt idx="5">
                  <c:v>1.3398005562716233</c:v>
                </c:pt>
                <c:pt idx="6">
                  <c:v>3.4631300454514617</c:v>
                </c:pt>
                <c:pt idx="7">
                  <c:v>0.33240621396106101</c:v>
                </c:pt>
                <c:pt idx="8">
                  <c:v>0.41720371752255614</c:v>
                </c:pt>
                <c:pt idx="9">
                  <c:v>0</c:v>
                </c:pt>
                <c:pt idx="10">
                  <c:v>14.805644121837053</c:v>
                </c:pt>
              </c:numCache>
            </c:numRef>
          </c:val>
          <c:extLst>
            <c:ext xmlns:c16="http://schemas.microsoft.com/office/drawing/2014/chart" uri="{C3380CC4-5D6E-409C-BE32-E72D297353CC}">
              <c16:uniqueId val="{00000000-6602-4358-B26A-0CAA9D5CDEFB}"/>
            </c:ext>
          </c:extLst>
        </c:ser>
        <c:dLbls>
          <c:showLegendKey val="0"/>
          <c:showVal val="0"/>
          <c:showCatName val="0"/>
          <c:showSerName val="0"/>
          <c:showPercent val="0"/>
          <c:showBubbleSize val="0"/>
        </c:dLbls>
        <c:gapWidth val="55"/>
        <c:axId val="748512080"/>
        <c:axId val="748515216"/>
      </c:barChart>
      <c:catAx>
        <c:axId val="748512080"/>
        <c:scaling>
          <c:orientation val="maxMin"/>
        </c:scaling>
        <c:delete val="1"/>
        <c:axPos val="l"/>
        <c:numFmt formatCode="General" sourceLinked="1"/>
        <c:majorTickMark val="out"/>
        <c:minorTickMark val="none"/>
        <c:tickLblPos val="none"/>
        <c:crossAx val="748515216"/>
        <c:crosses val="autoZero"/>
        <c:auto val="1"/>
        <c:lblAlgn val="ctr"/>
        <c:lblOffset val="100"/>
        <c:noMultiLvlLbl val="0"/>
      </c:catAx>
      <c:valAx>
        <c:axId val="748515216"/>
        <c:scaling>
          <c:orientation val="minMax"/>
          <c:max val="100"/>
          <c:min val="0"/>
        </c:scaling>
        <c:delete val="1"/>
        <c:axPos val="t"/>
        <c:numFmt formatCode="General" sourceLinked="1"/>
        <c:majorTickMark val="out"/>
        <c:minorTickMark val="none"/>
        <c:tickLblPos val="none"/>
        <c:crossAx val="748512080"/>
        <c:crosses val="autoZero"/>
        <c:crossBetween val="between"/>
      </c:valAx>
    </c:plotArea>
    <c:plotVisOnly val="1"/>
    <c:dispBlanksAs val="gap"/>
    <c:showDLblsOverMax val="0"/>
  </c:chart>
  <c:txPr>
    <a:bodyPr/>
    <a:lstStyle/>
    <a:p>
      <a:pPr>
        <a:defRPr sz="1800"/>
      </a:pPr>
      <a:endParaRPr lang="cs-CZ"/>
    </a:p>
  </c:txPr>
  <c:externalData r:id="rId2">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570582716341111E-2"/>
          <c:y val="8.9261576309071881E-3"/>
          <c:w val="0.80675121640885827"/>
          <c:h val="0.93020108064654772"/>
        </c:manualLayout>
      </c:layout>
      <c:pieChart>
        <c:varyColors val="1"/>
        <c:ser>
          <c:idx val="0"/>
          <c:order val="0"/>
          <c:tx>
            <c:strRef>
              <c:f>List1!$B$1</c:f>
              <c:strCache>
                <c:ptCount val="1"/>
                <c:pt idx="0">
                  <c:v>Prodej</c:v>
                </c:pt>
              </c:strCache>
            </c:strRef>
          </c:tx>
          <c:spPr>
            <a:ln w="19050">
              <a:solidFill>
                <a:schemeClr val="bg1"/>
              </a:solidFill>
            </a:ln>
          </c:spPr>
          <c:dPt>
            <c:idx val="0"/>
            <c:bubble3D val="0"/>
            <c:spPr>
              <a:solidFill>
                <a:schemeClr val="accent5"/>
              </a:solidFill>
              <a:ln w="19050">
                <a:solidFill>
                  <a:schemeClr val="bg1"/>
                </a:solidFill>
              </a:ln>
            </c:spPr>
            <c:extLst>
              <c:ext xmlns:c16="http://schemas.microsoft.com/office/drawing/2014/chart" uri="{C3380CC4-5D6E-409C-BE32-E72D297353CC}">
                <c16:uniqueId val="{00000001-4E5E-432D-ABB0-4295C0FCACF9}"/>
              </c:ext>
            </c:extLst>
          </c:dPt>
          <c:dPt>
            <c:idx val="1"/>
            <c:bubble3D val="0"/>
            <c:spPr>
              <a:solidFill>
                <a:schemeClr val="accent1"/>
              </a:solidFill>
              <a:ln w="19050">
                <a:solidFill>
                  <a:schemeClr val="bg1"/>
                </a:solidFill>
              </a:ln>
            </c:spPr>
            <c:extLst>
              <c:ext xmlns:c16="http://schemas.microsoft.com/office/drawing/2014/chart" uri="{C3380CC4-5D6E-409C-BE32-E72D297353CC}">
                <c16:uniqueId val="{00000003-4E5E-432D-ABB0-4295C0FCACF9}"/>
              </c:ext>
            </c:extLst>
          </c:dPt>
          <c:dPt>
            <c:idx val="2"/>
            <c:bubble3D val="0"/>
            <c:spPr>
              <a:solidFill>
                <a:schemeClr val="accent4"/>
              </a:solidFill>
              <a:ln w="19050">
                <a:solidFill>
                  <a:schemeClr val="bg1"/>
                </a:solidFill>
              </a:ln>
            </c:spPr>
            <c:extLst>
              <c:ext xmlns:c16="http://schemas.microsoft.com/office/drawing/2014/chart" uri="{C3380CC4-5D6E-409C-BE32-E72D297353CC}">
                <c16:uniqueId val="{00000005-4E5E-432D-ABB0-4295C0FCACF9}"/>
              </c:ext>
            </c:extLst>
          </c:dPt>
          <c:dLbls>
            <c:dLbl>
              <c:idx val="0"/>
              <c:layout>
                <c:manualLayout>
                  <c:x val="-0.3041308548614356"/>
                  <c:y val="-0.14742266736918661"/>
                </c:manualLayout>
              </c:layout>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1-4E5E-432D-ABB0-4295C0FCACF9}"/>
                </c:ext>
              </c:extLst>
            </c:dLbl>
            <c:dLbl>
              <c:idx val="1"/>
              <c:layout>
                <c:manualLayout>
                  <c:x val="0.17364625132874811"/>
                  <c:y val="0.14908781921022021"/>
                </c:manualLayout>
              </c:layout>
              <c:numFmt formatCode="0.0&quot; &quot;%" sourceLinked="0"/>
              <c:spPr/>
              <c:txPr>
                <a:bodyPr/>
                <a:lstStyle/>
                <a:p>
                  <a:pPr>
                    <a:defRPr sz="1100" b="1">
                      <a:solidFill>
                        <a:schemeClr val="bg1"/>
                      </a:solidFill>
                    </a:defRPr>
                  </a:pPr>
                  <a:endParaRPr lang="cs-CZ"/>
                </a:p>
              </c:txPr>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3-4E5E-432D-ABB0-4295C0FCACF9}"/>
                </c:ext>
              </c:extLst>
            </c:dLbl>
            <c:dLbl>
              <c:idx val="2"/>
              <c:delete val="1"/>
              <c:extLst>
                <c:ext xmlns:c15="http://schemas.microsoft.com/office/drawing/2012/chart" uri="{CE6537A1-D6FC-4f65-9D91-7224C49458BB}"/>
                <c:ext xmlns:c16="http://schemas.microsoft.com/office/drawing/2014/chart" uri="{C3380CC4-5D6E-409C-BE32-E72D297353CC}">
                  <c16:uniqueId val="{00000005-4E5E-432D-ABB0-4295C0FCACF9}"/>
                </c:ext>
              </c:extLst>
            </c:dLbl>
            <c:numFmt formatCode="0.0&quot; &quot;%" sourceLinked="0"/>
            <c:spPr>
              <a:noFill/>
              <a:ln>
                <a:noFill/>
              </a:ln>
              <a:effectLst/>
            </c:spPr>
            <c:txPr>
              <a:bodyPr/>
              <a:lstStyle/>
              <a:p>
                <a:pPr>
                  <a:defRPr sz="1100" b="1"/>
                </a:pPr>
                <a:endParaRPr lang="cs-CZ"/>
              </a:p>
            </c:txPr>
            <c:showLegendKey val="0"/>
            <c:showVal val="0"/>
            <c:showCatName val="0"/>
            <c:showSerName val="0"/>
            <c:showPercent val="1"/>
            <c:showBubbleSize val="0"/>
            <c:showLeaderLines val="0"/>
            <c:extLst>
              <c:ext xmlns:c15="http://schemas.microsoft.com/office/drawing/2012/chart" uri="{CE6537A1-D6FC-4f65-9D91-7224C49458BB}"/>
            </c:extLst>
          </c:dLbls>
          <c:cat>
            <c:strRef>
              <c:f>List1!$A$2:$A$4</c:f>
              <c:strCache>
                <c:ptCount val="3"/>
                <c:pt idx="0">
                  <c:v>A</c:v>
                </c:pt>
                <c:pt idx="1">
                  <c:v>N</c:v>
                </c:pt>
                <c:pt idx="2">
                  <c:v>X</c:v>
                </c:pt>
              </c:strCache>
            </c:strRef>
          </c:cat>
          <c:val>
            <c:numRef>
              <c:f>List1!$B$2:$B$4</c:f>
              <c:numCache>
                <c:formatCode>###0</c:formatCode>
                <c:ptCount val="3"/>
                <c:pt idx="0">
                  <c:v>585986</c:v>
                </c:pt>
                <c:pt idx="1">
                  <c:v>244629</c:v>
                </c:pt>
                <c:pt idx="2">
                  <c:v>50901</c:v>
                </c:pt>
              </c:numCache>
            </c:numRef>
          </c:val>
          <c:extLst>
            <c:ext xmlns:c16="http://schemas.microsoft.com/office/drawing/2014/chart" uri="{C3380CC4-5D6E-409C-BE32-E72D297353CC}">
              <c16:uniqueId val="{00000006-4E5E-432D-ABB0-4295C0FCACF9}"/>
            </c:ext>
          </c:extLst>
        </c:ser>
        <c:dLbls>
          <c:showLegendKey val="0"/>
          <c:showVal val="0"/>
          <c:showCatName val="0"/>
          <c:showSerName val="0"/>
          <c:showPercent val="0"/>
          <c:showBubbleSize val="0"/>
          <c:showLeaderLines val="0"/>
        </c:dLbls>
        <c:firstSliceAng val="0"/>
      </c:pieChart>
    </c:plotArea>
    <c:plotVisOnly val="1"/>
    <c:dispBlanksAs val="zero"/>
    <c:showDLblsOverMax val="0"/>
  </c:chart>
  <c:txPr>
    <a:bodyPr/>
    <a:lstStyle/>
    <a:p>
      <a:pPr>
        <a:defRPr sz="1800"/>
      </a:pPr>
      <a:endParaRPr lang="cs-CZ"/>
    </a:p>
  </c:txPr>
  <c:externalData r:id="rId2">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9878689600675179E-2"/>
          <c:y val="4.6191957507366897E-2"/>
          <c:w val="0.82571922268944076"/>
          <c:h val="0.90761608498526203"/>
        </c:manualLayout>
      </c:layout>
      <c:barChart>
        <c:barDir val="bar"/>
        <c:grouping val="clustered"/>
        <c:varyColors val="0"/>
        <c:ser>
          <c:idx val="0"/>
          <c:order val="0"/>
          <c:tx>
            <c:strRef>
              <c:f>List1!$B$1</c:f>
              <c:strCache>
                <c:ptCount val="1"/>
                <c:pt idx="0">
                  <c:v>Sloupec1</c:v>
                </c:pt>
              </c:strCache>
            </c:strRef>
          </c:tx>
          <c:spPr>
            <a:solidFill>
              <a:srgbClr val="8CC841"/>
            </a:solidFill>
            <a:ln>
              <a:solidFill>
                <a:schemeClr val="bg1"/>
              </a:solidFill>
            </a:ln>
          </c:spPr>
          <c:invertIfNegative val="0"/>
          <c:dLbls>
            <c:numFmt formatCode="#,##0.0" sourceLinked="0"/>
            <c:spPr>
              <a:noFill/>
              <a:ln>
                <a:noFill/>
              </a:ln>
              <a:effectLst/>
            </c:spPr>
            <c:txPr>
              <a:bodyPr/>
              <a:lstStyle/>
              <a:p>
                <a:pPr>
                  <a:defRPr sz="1200">
                    <a:solidFill>
                      <a:schemeClr val="tx1"/>
                    </a:solidFill>
                    <a:latin typeface="Arial" pitchFamily="34" charset="0"/>
                    <a:cs typeface="Arial" pitchFamily="34" charset="0"/>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List1!$A$2:$A$9</c:f>
              <c:strCache>
                <c:ptCount val="8"/>
                <c:pt idx="0">
                  <c:v>A</c:v>
                </c:pt>
                <c:pt idx="1">
                  <c:v>N</c:v>
                </c:pt>
                <c:pt idx="2">
                  <c:v>AA</c:v>
                </c:pt>
                <c:pt idx="3">
                  <c:v>AN</c:v>
                </c:pt>
                <c:pt idx="4">
                  <c:v>AAA</c:v>
                </c:pt>
                <c:pt idx="5">
                  <c:v>AAN</c:v>
                </c:pt>
                <c:pt idx="6">
                  <c:v>NA</c:v>
                </c:pt>
                <c:pt idx="7">
                  <c:v>Jiné</c:v>
                </c:pt>
              </c:strCache>
            </c:strRef>
          </c:cat>
          <c:val>
            <c:numRef>
              <c:f>List1!$B$2:$B$9</c:f>
              <c:numCache>
                <c:formatCode>###0.0</c:formatCode>
                <c:ptCount val="8"/>
                <c:pt idx="0">
                  <c:v>55.995693782075428</c:v>
                </c:pt>
                <c:pt idx="1">
                  <c:v>22.718249016467087</c:v>
                </c:pt>
                <c:pt idx="2">
                  <c:v>10.124943846736759</c:v>
                </c:pt>
                <c:pt idx="3">
                  <c:v>4.3387754731621433</c:v>
                </c:pt>
                <c:pt idx="4">
                  <c:v>1.44637193198989</c:v>
                </c:pt>
                <c:pt idx="5">
                  <c:v>0.58036382776943352</c:v>
                </c:pt>
                <c:pt idx="6">
                  <c:v>0.35121313736789805</c:v>
                </c:pt>
                <c:pt idx="7" formatCode="0.00000000000000">
                  <c:v>4.4443889844313702</c:v>
                </c:pt>
              </c:numCache>
            </c:numRef>
          </c:val>
          <c:extLst>
            <c:ext xmlns:c16="http://schemas.microsoft.com/office/drawing/2014/chart" uri="{C3380CC4-5D6E-409C-BE32-E72D297353CC}">
              <c16:uniqueId val="{00000000-27FE-4655-9988-FBC37BFF794C}"/>
            </c:ext>
          </c:extLst>
        </c:ser>
        <c:dLbls>
          <c:showLegendKey val="0"/>
          <c:showVal val="0"/>
          <c:showCatName val="0"/>
          <c:showSerName val="0"/>
          <c:showPercent val="0"/>
          <c:showBubbleSize val="0"/>
        </c:dLbls>
        <c:gapWidth val="55"/>
        <c:axId val="748517960"/>
        <c:axId val="748520312"/>
      </c:barChart>
      <c:catAx>
        <c:axId val="748517960"/>
        <c:scaling>
          <c:orientation val="maxMin"/>
        </c:scaling>
        <c:delete val="1"/>
        <c:axPos val="l"/>
        <c:numFmt formatCode="General" sourceLinked="1"/>
        <c:majorTickMark val="out"/>
        <c:minorTickMark val="none"/>
        <c:tickLblPos val="none"/>
        <c:crossAx val="748520312"/>
        <c:crosses val="autoZero"/>
        <c:auto val="1"/>
        <c:lblAlgn val="ctr"/>
        <c:lblOffset val="100"/>
        <c:noMultiLvlLbl val="0"/>
      </c:catAx>
      <c:valAx>
        <c:axId val="748520312"/>
        <c:scaling>
          <c:orientation val="minMax"/>
          <c:max val="100"/>
          <c:min val="0"/>
        </c:scaling>
        <c:delete val="1"/>
        <c:axPos val="t"/>
        <c:numFmt formatCode="###0.0" sourceLinked="1"/>
        <c:majorTickMark val="out"/>
        <c:minorTickMark val="none"/>
        <c:tickLblPos val="none"/>
        <c:crossAx val="748517960"/>
        <c:crosses val="autoZero"/>
        <c:crossBetween val="between"/>
      </c:valAx>
    </c:plotArea>
    <c:plotVisOnly val="1"/>
    <c:dispBlanksAs val="gap"/>
    <c:showDLblsOverMax val="0"/>
  </c:chart>
  <c:txPr>
    <a:bodyPr/>
    <a:lstStyle/>
    <a:p>
      <a:pPr>
        <a:defRPr sz="1800"/>
      </a:pPr>
      <a:endParaRPr lang="cs-CZ"/>
    </a:p>
  </c:txPr>
  <c:externalData r:id="rId2">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4"/>
            <c:invertIfNegative val="0"/>
            <c:bubble3D val="0"/>
            <c:spPr>
              <a:solidFill>
                <a:srgbClr val="FF5050"/>
              </a:solidFill>
              <a:ln>
                <a:noFill/>
              </a:ln>
              <a:effectLst/>
            </c:spPr>
            <c:extLst>
              <c:ext xmlns:c16="http://schemas.microsoft.com/office/drawing/2014/chart" uri="{C3380CC4-5D6E-409C-BE32-E72D297353CC}">
                <c16:uniqueId val="{00000004-0063-4E17-B2C4-1EF5D6DE2D9B}"/>
              </c:ext>
            </c:extLst>
          </c:dPt>
          <c:dPt>
            <c:idx val="5"/>
            <c:invertIfNegative val="0"/>
            <c:bubble3D val="0"/>
            <c:spPr>
              <a:solidFill>
                <a:srgbClr val="FF5050"/>
              </a:solidFill>
              <a:ln>
                <a:noFill/>
              </a:ln>
              <a:effectLst/>
            </c:spPr>
            <c:extLst>
              <c:ext xmlns:c16="http://schemas.microsoft.com/office/drawing/2014/chart" uri="{C3380CC4-5D6E-409C-BE32-E72D297353CC}">
                <c16:uniqueId val="{00000005-0063-4E17-B2C4-1EF5D6DE2D9B}"/>
              </c:ext>
            </c:extLst>
          </c:dPt>
          <c:dPt>
            <c:idx val="6"/>
            <c:invertIfNegative val="0"/>
            <c:bubble3D val="0"/>
            <c:spPr>
              <a:solidFill>
                <a:srgbClr val="FF5050"/>
              </a:solidFill>
              <a:ln>
                <a:noFill/>
              </a:ln>
              <a:effectLst/>
            </c:spPr>
            <c:extLst>
              <c:ext xmlns:c16="http://schemas.microsoft.com/office/drawing/2014/chart" uri="{C3380CC4-5D6E-409C-BE32-E72D297353CC}">
                <c16:uniqueId val="{00000005-3651-4CFE-8B98-B18AE40AAB81}"/>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Bez hospitalizace</c:v>
                </c:pt>
                <c:pt idx="1">
                  <c:v>1</c:v>
                </c:pt>
                <c:pt idx="2">
                  <c:v>2</c:v>
                </c:pt>
                <c:pt idx="3">
                  <c:v>3</c:v>
                </c:pt>
                <c:pt idx="4">
                  <c:v>4</c:v>
                </c:pt>
                <c:pt idx="5">
                  <c:v>5</c:v>
                </c:pt>
                <c:pt idx="6">
                  <c:v>&gt;5</c:v>
                </c:pt>
              </c:strCache>
            </c:strRef>
          </c:cat>
          <c:val>
            <c:numRef>
              <c:f>Sheet1!$B$2:$B$8</c:f>
              <c:numCache>
                <c:formatCode>General</c:formatCode>
                <c:ptCount val="7"/>
                <c:pt idx="0">
                  <c:v>0.27831171337357985</c:v>
                </c:pt>
                <c:pt idx="1">
                  <c:v>0.28499447661564692</c:v>
                </c:pt>
                <c:pt idx="2">
                  <c:v>0.20779929221666255</c:v>
                </c:pt>
                <c:pt idx="3">
                  <c:v>0.11371030114980604</c:v>
                </c:pt>
                <c:pt idx="4">
                  <c:v>5.8710460697359565E-2</c:v>
                </c:pt>
                <c:pt idx="5">
                  <c:v>2.8762625149860738E-2</c:v>
                </c:pt>
                <c:pt idx="6">
                  <c:v>2.7711130797084382E-2</c:v>
                </c:pt>
              </c:numCache>
            </c:numRef>
          </c:val>
          <c:extLst>
            <c:ext xmlns:c16="http://schemas.microsoft.com/office/drawing/2014/chart" uri="{C3380CC4-5D6E-409C-BE32-E72D297353CC}">
              <c16:uniqueId val="{00000000-0063-4E17-B2C4-1EF5D6DE2D9B}"/>
            </c:ext>
          </c:extLst>
        </c:ser>
        <c:dLbls>
          <c:showLegendKey val="0"/>
          <c:showVal val="0"/>
          <c:showCatName val="0"/>
          <c:showSerName val="0"/>
          <c:showPercent val="0"/>
          <c:showBubbleSize val="0"/>
        </c:dLbls>
        <c:gapWidth val="100"/>
        <c:overlap val="-27"/>
        <c:axId val="748514040"/>
        <c:axId val="748516000"/>
      </c:barChart>
      <c:catAx>
        <c:axId val="7485140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748516000"/>
        <c:crosses val="autoZero"/>
        <c:auto val="1"/>
        <c:lblAlgn val="ctr"/>
        <c:lblOffset val="100"/>
        <c:noMultiLvlLbl val="0"/>
      </c:catAx>
      <c:valAx>
        <c:axId val="748516000"/>
        <c:scaling>
          <c:orientation val="minMax"/>
        </c:scaling>
        <c:delete val="0"/>
        <c:axPos val="l"/>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7485140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2013-2014</c:v>
                </c:pt>
              </c:strCache>
            </c:strRef>
          </c:tx>
          <c:spPr>
            <a:solidFill>
              <a:schemeClr val="accent3">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Karlovarský kraj</c:v>
                </c:pt>
                <c:pt idx="1">
                  <c:v>Ústecký kraj</c:v>
                </c:pt>
                <c:pt idx="2">
                  <c:v>Zlínský kraj</c:v>
                </c:pt>
                <c:pt idx="3">
                  <c:v>Pardubický kraj</c:v>
                </c:pt>
                <c:pt idx="4">
                  <c:v>Olomoucký kraj</c:v>
                </c:pt>
                <c:pt idx="5">
                  <c:v>Moravskoslezský kraj</c:v>
                </c:pt>
                <c:pt idx="6">
                  <c:v>Středočeský kraj</c:v>
                </c:pt>
                <c:pt idx="7">
                  <c:v>Celkem ČR</c:v>
                </c:pt>
                <c:pt idx="8">
                  <c:v>Jihočeský kraj</c:v>
                </c:pt>
                <c:pt idx="9">
                  <c:v>Jihomoravský kraj</c:v>
                </c:pt>
                <c:pt idx="10">
                  <c:v>Plzeňský kraj</c:v>
                </c:pt>
                <c:pt idx="11">
                  <c:v>Kraj Vysočina</c:v>
                </c:pt>
                <c:pt idx="12">
                  <c:v>Královéhradecký kraj</c:v>
                </c:pt>
                <c:pt idx="13">
                  <c:v>Liberecký kraj</c:v>
                </c:pt>
                <c:pt idx="14">
                  <c:v>hl. m. Praha</c:v>
                </c:pt>
              </c:strCache>
            </c:strRef>
          </c:cat>
          <c:val>
            <c:numRef>
              <c:f>Sheet1!$B$2:$B$16</c:f>
              <c:numCache>
                <c:formatCode>###0.00</c:formatCode>
                <c:ptCount val="15"/>
                <c:pt idx="0">
                  <c:v>2.6544881889763774</c:v>
                </c:pt>
                <c:pt idx="1">
                  <c:v>2.6392117230924708</c:v>
                </c:pt>
                <c:pt idx="2">
                  <c:v>2.5986999657885681</c:v>
                </c:pt>
                <c:pt idx="3">
                  <c:v>2.5791187739463584</c:v>
                </c:pt>
                <c:pt idx="4">
                  <c:v>2.5554859915479762</c:v>
                </c:pt>
                <c:pt idx="5">
                  <c:v>2.5792738970588229</c:v>
                </c:pt>
                <c:pt idx="6">
                  <c:v>2.6001485884101019</c:v>
                </c:pt>
                <c:pt idx="7">
                  <c:v>2.5673545441841159</c:v>
                </c:pt>
                <c:pt idx="8">
                  <c:v>2.5490469549046906</c:v>
                </c:pt>
                <c:pt idx="9">
                  <c:v>2.5526756589967241</c:v>
                </c:pt>
                <c:pt idx="10">
                  <c:v>2.5110359558561739</c:v>
                </c:pt>
                <c:pt idx="11">
                  <c:v>2.5501377994487995</c:v>
                </c:pt>
                <c:pt idx="12">
                  <c:v>2.5213778777912439</c:v>
                </c:pt>
                <c:pt idx="13">
                  <c:v>2.5429544264012587</c:v>
                </c:pt>
                <c:pt idx="14">
                  <c:v>2.5106619987269285</c:v>
                </c:pt>
              </c:numCache>
            </c:numRef>
          </c:val>
          <c:extLst>
            <c:ext xmlns:c16="http://schemas.microsoft.com/office/drawing/2014/chart" uri="{C3380CC4-5D6E-409C-BE32-E72D297353CC}">
              <c16:uniqueId val="{00000000-25C6-4FE9-99E2-17DC1455D7C3}"/>
            </c:ext>
          </c:extLst>
        </c:ser>
        <c:ser>
          <c:idx val="1"/>
          <c:order val="1"/>
          <c:tx>
            <c:strRef>
              <c:f>Sheet1!$C$1</c:f>
              <c:strCache>
                <c:ptCount val="1"/>
                <c:pt idx="0">
                  <c:v>2015-2016</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Karlovarský kraj</c:v>
                </c:pt>
                <c:pt idx="1">
                  <c:v>Ústecký kraj</c:v>
                </c:pt>
                <c:pt idx="2">
                  <c:v>Zlínský kraj</c:v>
                </c:pt>
                <c:pt idx="3">
                  <c:v>Pardubický kraj</c:v>
                </c:pt>
                <c:pt idx="4">
                  <c:v>Olomoucký kraj</c:v>
                </c:pt>
                <c:pt idx="5">
                  <c:v>Moravskoslezský kraj</c:v>
                </c:pt>
                <c:pt idx="6">
                  <c:v>Středočeský kraj</c:v>
                </c:pt>
                <c:pt idx="7">
                  <c:v>Celkem ČR</c:v>
                </c:pt>
                <c:pt idx="8">
                  <c:v>Jihočeský kraj</c:v>
                </c:pt>
                <c:pt idx="9">
                  <c:v>Jihomoravský kraj</c:v>
                </c:pt>
                <c:pt idx="10">
                  <c:v>Plzeňský kraj</c:v>
                </c:pt>
                <c:pt idx="11">
                  <c:v>Kraj Vysočina</c:v>
                </c:pt>
                <c:pt idx="12">
                  <c:v>Královéhradecký kraj</c:v>
                </c:pt>
                <c:pt idx="13">
                  <c:v>Liberecký kraj</c:v>
                </c:pt>
                <c:pt idx="14">
                  <c:v>hl. m. Praha</c:v>
                </c:pt>
              </c:strCache>
            </c:strRef>
          </c:cat>
          <c:val>
            <c:numRef>
              <c:f>Sheet1!$C$2:$C$16</c:f>
              <c:numCache>
                <c:formatCode>###0.00</c:formatCode>
                <c:ptCount val="15"/>
                <c:pt idx="0">
                  <c:v>2.6992497793468604</c:v>
                </c:pt>
                <c:pt idx="1">
                  <c:v>2.7141031103536357</c:v>
                </c:pt>
                <c:pt idx="2">
                  <c:v>2.7025301489713813</c:v>
                </c:pt>
                <c:pt idx="3">
                  <c:v>2.6621998883305382</c:v>
                </c:pt>
                <c:pt idx="4">
                  <c:v>2.6521876314682271</c:v>
                </c:pt>
                <c:pt idx="5">
                  <c:v>2.6637029005150361</c:v>
                </c:pt>
                <c:pt idx="6">
                  <c:v>2.6903522033708627</c:v>
                </c:pt>
                <c:pt idx="7">
                  <c:v>2.6325994983220595</c:v>
                </c:pt>
                <c:pt idx="8">
                  <c:v>2.5922294398823333</c:v>
                </c:pt>
                <c:pt idx="9">
                  <c:v>2.5993406445536005</c:v>
                </c:pt>
                <c:pt idx="10">
                  <c:v>2.5425627817128156</c:v>
                </c:pt>
                <c:pt idx="11">
                  <c:v>2.622385096961374</c:v>
                </c:pt>
                <c:pt idx="12">
                  <c:v>2.5606727037516253</c:v>
                </c:pt>
                <c:pt idx="13">
                  <c:v>2.5593862096452824</c:v>
                </c:pt>
                <c:pt idx="14">
                  <c:v>2.5379242133893762</c:v>
                </c:pt>
              </c:numCache>
            </c:numRef>
          </c:val>
          <c:extLst>
            <c:ext xmlns:c16="http://schemas.microsoft.com/office/drawing/2014/chart" uri="{C3380CC4-5D6E-409C-BE32-E72D297353CC}">
              <c16:uniqueId val="{00000001-25C6-4FE9-99E2-17DC1455D7C3}"/>
            </c:ext>
          </c:extLst>
        </c:ser>
        <c:ser>
          <c:idx val="2"/>
          <c:order val="2"/>
          <c:tx>
            <c:strRef>
              <c:f>Sheet1!$D$1</c:f>
              <c:strCache>
                <c:ptCount val="1"/>
                <c:pt idx="0">
                  <c:v>2017-2018</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Karlovarský kraj</c:v>
                </c:pt>
                <c:pt idx="1">
                  <c:v>Ústecký kraj</c:v>
                </c:pt>
                <c:pt idx="2">
                  <c:v>Zlínský kraj</c:v>
                </c:pt>
                <c:pt idx="3">
                  <c:v>Pardubický kraj</c:v>
                </c:pt>
                <c:pt idx="4">
                  <c:v>Olomoucký kraj</c:v>
                </c:pt>
                <c:pt idx="5">
                  <c:v>Moravskoslezský kraj</c:v>
                </c:pt>
                <c:pt idx="6">
                  <c:v>Středočeský kraj</c:v>
                </c:pt>
                <c:pt idx="7">
                  <c:v>Celkem ČR</c:v>
                </c:pt>
                <c:pt idx="8">
                  <c:v>Jihočeský kraj</c:v>
                </c:pt>
                <c:pt idx="9">
                  <c:v>Jihomoravský kraj</c:v>
                </c:pt>
                <c:pt idx="10">
                  <c:v>Plzeňský kraj</c:v>
                </c:pt>
                <c:pt idx="11">
                  <c:v>Kraj Vysočina</c:v>
                </c:pt>
                <c:pt idx="12">
                  <c:v>Královéhradecký kraj</c:v>
                </c:pt>
                <c:pt idx="13">
                  <c:v>Liberecký kraj</c:v>
                </c:pt>
                <c:pt idx="14">
                  <c:v>hl. m. Praha</c:v>
                </c:pt>
              </c:strCache>
            </c:strRef>
          </c:cat>
          <c:val>
            <c:numRef>
              <c:f>Sheet1!$D$2:$D$16</c:f>
              <c:numCache>
                <c:formatCode>###0.00</c:formatCode>
                <c:ptCount val="15"/>
                <c:pt idx="0">
                  <c:v>2.7381342062193079</c:v>
                </c:pt>
                <c:pt idx="1">
                  <c:v>2.7247156658921265</c:v>
                </c:pt>
                <c:pt idx="2">
                  <c:v>2.7166241496598684</c:v>
                </c:pt>
                <c:pt idx="3">
                  <c:v>2.6942767447476501</c:v>
                </c:pt>
                <c:pt idx="4">
                  <c:v>2.6663560111835918</c:v>
                </c:pt>
                <c:pt idx="5">
                  <c:v>2.6636199276818031</c:v>
                </c:pt>
                <c:pt idx="6">
                  <c:v>2.6587263927114022</c:v>
                </c:pt>
                <c:pt idx="7">
                  <c:v>2.6344549482656436</c:v>
                </c:pt>
                <c:pt idx="8">
                  <c:v>2.6086680761099292</c:v>
                </c:pt>
                <c:pt idx="9">
                  <c:v>2.6026200873362386</c:v>
                </c:pt>
                <c:pt idx="10">
                  <c:v>2.599200177738282</c:v>
                </c:pt>
                <c:pt idx="11">
                  <c:v>2.5637718543995378</c:v>
                </c:pt>
                <c:pt idx="12">
                  <c:v>2.5467730239303785</c:v>
                </c:pt>
                <c:pt idx="13">
                  <c:v>2.5330232558139434</c:v>
                </c:pt>
                <c:pt idx="14">
                  <c:v>2.5262666355358432</c:v>
                </c:pt>
              </c:numCache>
            </c:numRef>
          </c:val>
          <c:extLst>
            <c:ext xmlns:c16="http://schemas.microsoft.com/office/drawing/2014/chart" uri="{C3380CC4-5D6E-409C-BE32-E72D297353CC}">
              <c16:uniqueId val="{00000002-25C6-4FE9-99E2-17DC1455D7C3}"/>
            </c:ext>
          </c:extLst>
        </c:ser>
        <c:dLbls>
          <c:showLegendKey val="0"/>
          <c:showVal val="0"/>
          <c:showCatName val="0"/>
          <c:showSerName val="0"/>
          <c:showPercent val="0"/>
          <c:showBubbleSize val="0"/>
        </c:dLbls>
        <c:gapWidth val="50"/>
        <c:axId val="748518744"/>
        <c:axId val="748519136"/>
      </c:barChart>
      <c:catAx>
        <c:axId val="748518744"/>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748519136"/>
        <c:crosses val="autoZero"/>
        <c:auto val="1"/>
        <c:lblAlgn val="ctr"/>
        <c:lblOffset val="100"/>
        <c:noMultiLvlLbl val="0"/>
      </c:catAx>
      <c:valAx>
        <c:axId val="748519136"/>
        <c:scaling>
          <c:orientation val="minMax"/>
        </c:scaling>
        <c:delete val="0"/>
        <c:axPos val="t"/>
        <c:numFmt formatCode="#,##0.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748518744"/>
        <c:crosses val="autoZero"/>
        <c:crossBetween val="between"/>
      </c:valAx>
      <c:spPr>
        <a:noFill/>
        <a:ln>
          <a:noFill/>
        </a:ln>
        <a:effectLst/>
      </c:spPr>
    </c:plotArea>
    <c:legend>
      <c:legendPos val="r"/>
      <c:layout>
        <c:manualLayout>
          <c:xMode val="edge"/>
          <c:yMode val="edge"/>
          <c:x val="0.63601239323992165"/>
          <c:y val="0.70962846999995399"/>
          <c:w val="0.1941248074672472"/>
          <c:h val="0.24035269795518066"/>
        </c:manualLayout>
      </c:layout>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cs-CZ"/>
        </a:p>
      </c:txPr>
    </c:legend>
    <c:plotVisOnly val="1"/>
    <c:dispBlanksAs val="gap"/>
    <c:showDLblsOverMax val="0"/>
  </c:chart>
  <c:spPr>
    <a:noFill/>
    <a:ln>
      <a:noFill/>
    </a:ln>
    <a:effectLst/>
  </c:spPr>
  <c:txPr>
    <a:bodyPr/>
    <a:lstStyle/>
    <a:p>
      <a:pPr>
        <a:defRPr/>
      </a:pPr>
      <a:endParaRPr lang="cs-CZ"/>
    </a:p>
  </c:txPr>
  <c:externalData r:id="rId3">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1583439734808354"/>
          <c:y val="0.12924526168833789"/>
          <c:w val="0.79411289852598599"/>
          <c:h val="0.68985778071375314"/>
        </c:manualLayout>
      </c:layout>
      <c:lineChart>
        <c:grouping val="standard"/>
        <c:varyColors val="0"/>
        <c:ser>
          <c:idx val="0"/>
          <c:order val="0"/>
          <c:tx>
            <c:strRef>
              <c:f>Sheet1!$B$1</c:f>
              <c:strCache>
                <c:ptCount val="1"/>
                <c:pt idx="0">
                  <c:v>Lůžková péče</c:v>
                </c:pt>
              </c:strCache>
            </c:strRef>
          </c:tx>
          <c:spPr>
            <a:ln w="28575">
              <a:solidFill>
                <a:srgbClr val="FF5050"/>
              </a:solidFill>
              <a:prstDash val="sysDash"/>
            </a:ln>
          </c:spPr>
          <c:marker>
            <c:symbol val="none"/>
          </c:marker>
          <c:dLbls>
            <c:dLbl>
              <c:idx val="11"/>
              <c:layout>
                <c:manualLayout>
                  <c:x val="1.3898458218303674E-2"/>
                  <c:y val="2.1100070824084691E-2"/>
                </c:manualLayout>
              </c:layout>
              <c:tx>
                <c:rich>
                  <a:bodyPr/>
                  <a:lstStyle/>
                  <a:p>
                    <a:r>
                      <a:rPr lang="en-US" dirty="0"/>
                      <a:t>HKK: 77,7 %</a:t>
                    </a:r>
                  </a:p>
                </c:rich>
              </c:tx>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696-4BBF-BFD4-4AD4663E4F40}"/>
                </c:ext>
              </c:extLst>
            </c:dLbl>
            <c:dLbl>
              <c:idx val="36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696-4BBF-BFD4-4AD4663E4F40}"/>
                </c:ext>
              </c:extLst>
            </c:dLbl>
            <c:numFmt formatCode="0.0\ %" sourceLinked="0"/>
            <c:spPr>
              <a:noFill/>
              <a:ln>
                <a:noFill/>
              </a:ln>
              <a:effectLst/>
            </c:spPr>
            <c:txPr>
              <a:bodyPr wrap="square" lIns="38100" tIns="19050" rIns="38100" bIns="19050" anchor="ctr">
                <a:spAutoFit/>
              </a:bodyPr>
              <a:lstStyle/>
              <a:p>
                <a:pPr>
                  <a:defRPr b="1">
                    <a:solidFill>
                      <a:srgbClr val="FF5050"/>
                    </a:solidFill>
                  </a:defRPr>
                </a:pPr>
                <a:endParaRPr lang="cs-CZ"/>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Sheet1!$A$2:$A$13</c:f>
              <c:numCache>
                <c:formatCode>General</c:formatCode>
                <c:ptCount val="12"/>
                <c:pt idx="0">
                  <c:v>12</c:v>
                </c:pt>
                <c:pt idx="1">
                  <c:v>11</c:v>
                </c:pt>
                <c:pt idx="2">
                  <c:v>10</c:v>
                </c:pt>
                <c:pt idx="3">
                  <c:v>9</c:v>
                </c:pt>
                <c:pt idx="4">
                  <c:v>8</c:v>
                </c:pt>
                <c:pt idx="5">
                  <c:v>7</c:v>
                </c:pt>
                <c:pt idx="6">
                  <c:v>6</c:v>
                </c:pt>
                <c:pt idx="7">
                  <c:v>5</c:v>
                </c:pt>
                <c:pt idx="8">
                  <c:v>4</c:v>
                </c:pt>
                <c:pt idx="9">
                  <c:v>3</c:v>
                </c:pt>
                <c:pt idx="10">
                  <c:v>2</c:v>
                </c:pt>
                <c:pt idx="11">
                  <c:v>1</c:v>
                </c:pt>
              </c:numCache>
            </c:numRef>
          </c:cat>
          <c:val>
            <c:numRef>
              <c:f>Sheet1!$B$2:$B$13</c:f>
              <c:numCache>
                <c:formatCode>0.0%</c:formatCode>
                <c:ptCount val="12"/>
                <c:pt idx="0">
                  <c:v>0.11400337430706194</c:v>
                </c:pt>
                <c:pt idx="1">
                  <c:v>0.11761870330200049</c:v>
                </c:pt>
                <c:pt idx="2">
                  <c:v>0.12533140515786936</c:v>
                </c:pt>
                <c:pt idx="3">
                  <c:v>0.13473126054470957</c:v>
                </c:pt>
                <c:pt idx="4">
                  <c:v>0.1463003133285129</c:v>
                </c:pt>
                <c:pt idx="5">
                  <c:v>0.15268739455290431</c:v>
                </c:pt>
                <c:pt idx="6">
                  <c:v>0.1730537478910581</c:v>
                </c:pt>
                <c:pt idx="7">
                  <c:v>0.20040973728609304</c:v>
                </c:pt>
                <c:pt idx="8">
                  <c:v>0.23680404916847433</c:v>
                </c:pt>
                <c:pt idx="9">
                  <c:v>0.29802362014943362</c:v>
                </c:pt>
                <c:pt idx="10">
                  <c:v>0.40551940226560618</c:v>
                </c:pt>
                <c:pt idx="11">
                  <c:v>0.76283441793203177</c:v>
                </c:pt>
              </c:numCache>
            </c:numRef>
          </c:val>
          <c:smooth val="0"/>
          <c:extLst>
            <c:ext xmlns:c16="http://schemas.microsoft.com/office/drawing/2014/chart" uri="{C3380CC4-5D6E-409C-BE32-E72D297353CC}">
              <c16:uniqueId val="{00000002-1696-4BBF-BFD4-4AD4663E4F40}"/>
            </c:ext>
          </c:extLst>
        </c:ser>
        <c:ser>
          <c:idx val="1"/>
          <c:order val="1"/>
          <c:tx>
            <c:strRef>
              <c:f>Sheet1!$C$1</c:f>
              <c:strCache>
                <c:ptCount val="1"/>
                <c:pt idx="0">
                  <c:v>Ambulantní péče</c:v>
                </c:pt>
              </c:strCache>
            </c:strRef>
          </c:tx>
          <c:spPr>
            <a:ln>
              <a:solidFill>
                <a:srgbClr val="FFC000"/>
              </a:solidFill>
              <a:prstDash val="sysDash"/>
            </a:ln>
          </c:spPr>
          <c:marker>
            <c:symbol val="none"/>
          </c:marker>
          <c:dLbls>
            <c:dLbl>
              <c:idx val="11"/>
              <c:layout>
                <c:manualLayout>
                  <c:x val="1.3898458218303674E-2"/>
                  <c:y val="-3.0142958320121094E-2"/>
                </c:manualLayout>
              </c:layout>
              <c:tx>
                <c:rich>
                  <a:bodyPr/>
                  <a:lstStyle/>
                  <a:p>
                    <a:r>
                      <a:rPr lang="en-US" dirty="0"/>
                      <a:t>HKK: 78,5 %</a:t>
                    </a:r>
                  </a:p>
                </c:rich>
              </c:tx>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696-4BBF-BFD4-4AD4663E4F40}"/>
                </c:ext>
              </c:extLst>
            </c:dLbl>
            <c:dLbl>
              <c:idx val="36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696-4BBF-BFD4-4AD4663E4F40}"/>
                </c:ext>
              </c:extLst>
            </c:dLbl>
            <c:numFmt formatCode="0.0\ %" sourceLinked="0"/>
            <c:spPr>
              <a:noFill/>
              <a:ln>
                <a:noFill/>
              </a:ln>
              <a:effectLst/>
            </c:spPr>
            <c:txPr>
              <a:bodyPr wrap="square" lIns="38100" tIns="19050" rIns="38100" bIns="19050" anchor="ctr">
                <a:spAutoFit/>
              </a:bodyPr>
              <a:lstStyle/>
              <a:p>
                <a:pPr>
                  <a:defRPr b="1">
                    <a:solidFill>
                      <a:srgbClr val="FFC000"/>
                    </a:solidFill>
                  </a:defRPr>
                </a:pPr>
                <a:endParaRPr lang="cs-CZ"/>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Sheet1!$A$2:$A$13</c:f>
              <c:numCache>
                <c:formatCode>General</c:formatCode>
                <c:ptCount val="12"/>
                <c:pt idx="0">
                  <c:v>12</c:v>
                </c:pt>
                <c:pt idx="1">
                  <c:v>11</c:v>
                </c:pt>
                <c:pt idx="2">
                  <c:v>10</c:v>
                </c:pt>
                <c:pt idx="3">
                  <c:v>9</c:v>
                </c:pt>
                <c:pt idx="4">
                  <c:v>8</c:v>
                </c:pt>
                <c:pt idx="5">
                  <c:v>7</c:v>
                </c:pt>
                <c:pt idx="6">
                  <c:v>6</c:v>
                </c:pt>
                <c:pt idx="7">
                  <c:v>5</c:v>
                </c:pt>
                <c:pt idx="8">
                  <c:v>4</c:v>
                </c:pt>
                <c:pt idx="9">
                  <c:v>3</c:v>
                </c:pt>
                <c:pt idx="10">
                  <c:v>2</c:v>
                </c:pt>
                <c:pt idx="11">
                  <c:v>1</c:v>
                </c:pt>
              </c:numCache>
            </c:numRef>
          </c:cat>
          <c:val>
            <c:numRef>
              <c:f>Sheet1!$C$2:$C$13</c:f>
              <c:numCache>
                <c:formatCode>0.0%</c:formatCode>
                <c:ptCount val="12"/>
                <c:pt idx="0">
                  <c:v>0.65582067968185109</c:v>
                </c:pt>
                <c:pt idx="1">
                  <c:v>0.65545914678235717</c:v>
                </c:pt>
                <c:pt idx="2">
                  <c:v>0.68594842130633893</c:v>
                </c:pt>
                <c:pt idx="3">
                  <c:v>0.68486382260785728</c:v>
                </c:pt>
                <c:pt idx="4">
                  <c:v>0.69426367799469757</c:v>
                </c:pt>
                <c:pt idx="5">
                  <c:v>0.69655338635815855</c:v>
                </c:pt>
                <c:pt idx="6">
                  <c:v>0.70281995661605201</c:v>
                </c:pt>
                <c:pt idx="7">
                  <c:v>0.72402988671969148</c:v>
                </c:pt>
                <c:pt idx="8">
                  <c:v>0.72511448541817303</c:v>
                </c:pt>
                <c:pt idx="9">
                  <c:v>0.73957580139792722</c:v>
                </c:pt>
                <c:pt idx="10">
                  <c:v>0.74186550976138832</c:v>
                </c:pt>
                <c:pt idx="11">
                  <c:v>0.75512171607616296</c:v>
                </c:pt>
              </c:numCache>
            </c:numRef>
          </c:val>
          <c:smooth val="0"/>
          <c:extLst>
            <c:ext xmlns:c16="http://schemas.microsoft.com/office/drawing/2014/chart" uri="{C3380CC4-5D6E-409C-BE32-E72D297353CC}">
              <c16:uniqueId val="{00000005-1696-4BBF-BFD4-4AD4663E4F40}"/>
            </c:ext>
          </c:extLst>
        </c:ser>
        <c:ser>
          <c:idx val="2"/>
          <c:order val="2"/>
          <c:tx>
            <c:strRef>
              <c:f>Sheet1!$D$1</c:f>
              <c:strCache>
                <c:ptCount val="1"/>
                <c:pt idx="0">
                  <c:v>Cesta lékaře</c:v>
                </c:pt>
              </c:strCache>
            </c:strRef>
          </c:tx>
          <c:spPr>
            <a:ln>
              <a:solidFill>
                <a:srgbClr val="9999FF"/>
              </a:solidFill>
              <a:prstDash val="sysDash"/>
            </a:ln>
          </c:spPr>
          <c:marker>
            <c:symbol val="none"/>
          </c:marker>
          <c:dLbls>
            <c:dLbl>
              <c:idx val="11"/>
              <c:layout>
                <c:manualLayout>
                  <c:x val="1.3898458218303674E-2"/>
                  <c:y val="-3.9185845816157389E-2"/>
                </c:manualLayout>
              </c:layout>
              <c:tx>
                <c:rich>
                  <a:bodyPr/>
                  <a:lstStyle/>
                  <a:p>
                    <a:r>
                      <a:rPr lang="en-US" dirty="0"/>
                      <a:t>HKK: 27,2</a:t>
                    </a:r>
                    <a:r>
                      <a:rPr lang="en-US" baseline="0" dirty="0"/>
                      <a:t> </a:t>
                    </a:r>
                    <a:r>
                      <a:rPr lang="en-US" dirty="0"/>
                      <a:t>%</a:t>
                    </a:r>
                  </a:p>
                </c:rich>
              </c:tx>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696-4BBF-BFD4-4AD4663E4F40}"/>
                </c:ext>
              </c:extLst>
            </c:dLbl>
            <c:dLbl>
              <c:idx val="36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696-4BBF-BFD4-4AD4663E4F40}"/>
                </c:ext>
              </c:extLst>
            </c:dLbl>
            <c:numFmt formatCode="0.0\ %" sourceLinked="0"/>
            <c:spPr>
              <a:noFill/>
              <a:ln>
                <a:noFill/>
              </a:ln>
              <a:effectLst/>
            </c:spPr>
            <c:txPr>
              <a:bodyPr wrap="square" lIns="38100" tIns="19050" rIns="38100" bIns="19050" anchor="ctr">
                <a:spAutoFit/>
              </a:bodyPr>
              <a:lstStyle/>
              <a:p>
                <a:pPr>
                  <a:defRPr b="1">
                    <a:solidFill>
                      <a:srgbClr val="9999FF"/>
                    </a:solidFill>
                  </a:defRPr>
                </a:pPr>
                <a:endParaRPr lang="cs-CZ"/>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Sheet1!$A$2:$A$13</c:f>
              <c:numCache>
                <c:formatCode>General</c:formatCode>
                <c:ptCount val="12"/>
                <c:pt idx="0">
                  <c:v>12</c:v>
                </c:pt>
                <c:pt idx="1">
                  <c:v>11</c:v>
                </c:pt>
                <c:pt idx="2">
                  <c:v>10</c:v>
                </c:pt>
                <c:pt idx="3">
                  <c:v>9</c:v>
                </c:pt>
                <c:pt idx="4">
                  <c:v>8</c:v>
                </c:pt>
                <c:pt idx="5">
                  <c:v>7</c:v>
                </c:pt>
                <c:pt idx="6">
                  <c:v>6</c:v>
                </c:pt>
                <c:pt idx="7">
                  <c:v>5</c:v>
                </c:pt>
                <c:pt idx="8">
                  <c:v>4</c:v>
                </c:pt>
                <c:pt idx="9">
                  <c:v>3</c:v>
                </c:pt>
                <c:pt idx="10">
                  <c:v>2</c:v>
                </c:pt>
                <c:pt idx="11">
                  <c:v>1</c:v>
                </c:pt>
              </c:numCache>
            </c:numRef>
          </c:cat>
          <c:val>
            <c:numRef>
              <c:f>Sheet1!$D$2:$D$13</c:f>
              <c:numCache>
                <c:formatCode>0.0%</c:formatCode>
                <c:ptCount val="12"/>
                <c:pt idx="0">
                  <c:v>0.11520848397204146</c:v>
                </c:pt>
                <c:pt idx="1">
                  <c:v>0.11966738973246566</c:v>
                </c:pt>
                <c:pt idx="2">
                  <c:v>0.12268016389491444</c:v>
                </c:pt>
                <c:pt idx="3">
                  <c:v>0.12629549288985298</c:v>
                </c:pt>
                <c:pt idx="4">
                  <c:v>0.13003133285128946</c:v>
                </c:pt>
                <c:pt idx="5">
                  <c:v>0.12629549288985298</c:v>
                </c:pt>
                <c:pt idx="6">
                  <c:v>0.13400819474572187</c:v>
                </c:pt>
                <c:pt idx="7">
                  <c:v>0.13943118823812967</c:v>
                </c:pt>
                <c:pt idx="8">
                  <c:v>0.14304651723306822</c:v>
                </c:pt>
                <c:pt idx="9">
                  <c:v>0.14774644492648831</c:v>
                </c:pt>
                <c:pt idx="10">
                  <c:v>0.15461557001687154</c:v>
                </c:pt>
                <c:pt idx="11">
                  <c:v>0.1920944805977344</c:v>
                </c:pt>
              </c:numCache>
            </c:numRef>
          </c:val>
          <c:smooth val="0"/>
          <c:extLst>
            <c:ext xmlns:c16="http://schemas.microsoft.com/office/drawing/2014/chart" uri="{C3380CC4-5D6E-409C-BE32-E72D297353CC}">
              <c16:uniqueId val="{00000008-1696-4BBF-BFD4-4AD4663E4F40}"/>
            </c:ext>
          </c:extLst>
        </c:ser>
        <c:ser>
          <c:idx val="3"/>
          <c:order val="3"/>
          <c:tx>
            <c:strRef>
              <c:f>Sheet1!$E$1</c:f>
              <c:strCache>
                <c:ptCount val="1"/>
                <c:pt idx="0">
                  <c:v>Převoz RZS</c:v>
                </c:pt>
              </c:strCache>
            </c:strRef>
          </c:tx>
          <c:spPr>
            <a:ln>
              <a:prstDash val="sysDash"/>
            </a:ln>
          </c:spPr>
          <c:marker>
            <c:symbol val="none"/>
          </c:marker>
          <c:dLbls>
            <c:dLbl>
              <c:idx val="11"/>
              <c:layout>
                <c:manualLayout>
                  <c:x val="1.3898458218303674E-2"/>
                  <c:y val="-4.2200141648169494E-2"/>
                </c:manualLayout>
              </c:layout>
              <c:tx>
                <c:rich>
                  <a:bodyPr wrap="square" lIns="38100" tIns="19050" rIns="38100" bIns="19050" anchor="ctr">
                    <a:spAutoFit/>
                  </a:bodyPr>
                  <a:lstStyle/>
                  <a:p>
                    <a:pPr>
                      <a:defRPr b="1">
                        <a:solidFill>
                          <a:schemeClr val="bg1">
                            <a:lumMod val="50000"/>
                          </a:schemeClr>
                        </a:solidFill>
                      </a:defRPr>
                    </a:pPr>
                    <a:r>
                      <a:rPr lang="en-US" dirty="0"/>
                      <a:t>HKK: 48,7</a:t>
                    </a:r>
                    <a:r>
                      <a:rPr lang="en-US" baseline="0" dirty="0"/>
                      <a:t> </a:t>
                    </a:r>
                    <a:r>
                      <a:rPr lang="en-US" dirty="0"/>
                      <a:t>%</a:t>
                    </a:r>
                  </a:p>
                </c:rich>
              </c:tx>
              <c:numFmt formatCode="0.0\ %" sourceLinked="0"/>
              <c:spPr>
                <a:noFill/>
                <a:ln>
                  <a:noFill/>
                </a:ln>
                <a:effectLst/>
              </c:sp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696-4BBF-BFD4-4AD4663E4F40}"/>
                </c:ext>
              </c:extLst>
            </c:dLbl>
            <c:spPr>
              <a:noFill/>
              <a:ln>
                <a:noFill/>
              </a:ln>
              <a:effectLst/>
            </c:spPr>
            <c:txPr>
              <a:bodyPr wrap="square" lIns="38100" tIns="19050" rIns="38100" bIns="19050" anchor="ctr">
                <a:spAutoFit/>
              </a:bodyPr>
              <a:lstStyle/>
              <a:p>
                <a:pPr>
                  <a:defRPr b="1">
                    <a:solidFill>
                      <a:schemeClr val="bg1">
                        <a:lumMod val="50000"/>
                      </a:schemeClr>
                    </a:solidFill>
                  </a:defRPr>
                </a:pPr>
                <a:endParaRPr lang="cs-CZ"/>
              </a:p>
            </c:txPr>
            <c:dLblPos val="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Sheet1!$A$2:$A$13</c:f>
              <c:numCache>
                <c:formatCode>General</c:formatCode>
                <c:ptCount val="12"/>
                <c:pt idx="0">
                  <c:v>12</c:v>
                </c:pt>
                <c:pt idx="1">
                  <c:v>11</c:v>
                </c:pt>
                <c:pt idx="2">
                  <c:v>10</c:v>
                </c:pt>
                <c:pt idx="3">
                  <c:v>9</c:v>
                </c:pt>
                <c:pt idx="4">
                  <c:v>8</c:v>
                </c:pt>
                <c:pt idx="5">
                  <c:v>7</c:v>
                </c:pt>
                <c:pt idx="6">
                  <c:v>6</c:v>
                </c:pt>
                <c:pt idx="7">
                  <c:v>5</c:v>
                </c:pt>
                <c:pt idx="8">
                  <c:v>4</c:v>
                </c:pt>
                <c:pt idx="9">
                  <c:v>3</c:v>
                </c:pt>
                <c:pt idx="10">
                  <c:v>2</c:v>
                </c:pt>
                <c:pt idx="11">
                  <c:v>1</c:v>
                </c:pt>
              </c:numCache>
            </c:numRef>
          </c:cat>
          <c:val>
            <c:numRef>
              <c:f>Sheet1!$E$2:$E$13</c:f>
              <c:numCache>
                <c:formatCode>0.0%</c:formatCode>
                <c:ptCount val="12"/>
                <c:pt idx="0">
                  <c:v>5.603759942154736E-2</c:v>
                </c:pt>
                <c:pt idx="1">
                  <c:v>5.7604241986020731E-2</c:v>
                </c:pt>
                <c:pt idx="2">
                  <c:v>6.1581103880453118E-2</c:v>
                </c:pt>
                <c:pt idx="3">
                  <c:v>7.1221981200289219E-2</c:v>
                </c:pt>
                <c:pt idx="4">
                  <c:v>7.1824536032778982E-2</c:v>
                </c:pt>
                <c:pt idx="5">
                  <c:v>6.9173294769824048E-2</c:v>
                </c:pt>
                <c:pt idx="6">
                  <c:v>8.1706435285610987E-2</c:v>
                </c:pt>
                <c:pt idx="7">
                  <c:v>9.7011328030850802E-2</c:v>
                </c:pt>
                <c:pt idx="8">
                  <c:v>0.10761629308267052</c:v>
                </c:pt>
                <c:pt idx="9">
                  <c:v>0.14364907206555796</c:v>
                </c:pt>
                <c:pt idx="10">
                  <c:v>0.18438177874186551</c:v>
                </c:pt>
                <c:pt idx="11">
                  <c:v>0.49204627621113523</c:v>
                </c:pt>
              </c:numCache>
            </c:numRef>
          </c:val>
          <c:smooth val="0"/>
          <c:extLst>
            <c:ext xmlns:c16="http://schemas.microsoft.com/office/drawing/2014/chart" uri="{C3380CC4-5D6E-409C-BE32-E72D297353CC}">
              <c16:uniqueId val="{0000000A-1696-4BBF-BFD4-4AD4663E4F40}"/>
            </c:ext>
          </c:extLst>
        </c:ser>
        <c:ser>
          <c:idx val="4"/>
          <c:order val="4"/>
          <c:tx>
            <c:strRef>
              <c:f>Sheet1!$F$1</c:f>
              <c:strCache>
                <c:ptCount val="1"/>
                <c:pt idx="0">
                  <c:v>Jakákoliv péče</c:v>
                </c:pt>
              </c:strCache>
            </c:strRef>
          </c:tx>
          <c:spPr>
            <a:ln>
              <a:solidFill>
                <a:sysClr val="windowText" lastClr="000000"/>
              </a:solidFill>
              <a:prstDash val="sysDash"/>
            </a:ln>
          </c:spPr>
          <c:marker>
            <c:symbol val="none"/>
          </c:marker>
          <c:dLbls>
            <c:dLbl>
              <c:idx val="11"/>
              <c:layout>
                <c:manualLayout>
                  <c:x val="2.7812732951409111E-2"/>
                  <c:y val="-1.3815362967136914E-17"/>
                </c:manualLayout>
              </c:layout>
              <c:tx>
                <c:rich>
                  <a:bodyPr/>
                  <a:lstStyle/>
                  <a:p>
                    <a:r>
                      <a:rPr lang="en-US" dirty="0"/>
                      <a:t>HKK:</a:t>
                    </a:r>
                    <a:r>
                      <a:rPr lang="en-US" baseline="0" dirty="0"/>
                      <a:t> 97,8 %</a:t>
                    </a:r>
                    <a:endParaRPr lang="en-US" dirty="0"/>
                  </a:p>
                </c:rich>
              </c:tx>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1696-4BBF-BFD4-4AD4663E4F40}"/>
                </c:ext>
              </c:extLst>
            </c:dLbl>
            <c:numFmt formatCode="0.0\ %" sourceLinked="0"/>
            <c:spPr>
              <a:noFill/>
              <a:ln>
                <a:noFill/>
              </a:ln>
              <a:effectLst/>
            </c:spPr>
            <c:txPr>
              <a:bodyPr wrap="square" lIns="38100" tIns="19050" rIns="38100" bIns="19050" anchor="ctr">
                <a:spAutoFit/>
              </a:bodyPr>
              <a:lstStyle/>
              <a:p>
                <a:pPr>
                  <a:defRPr b="1"/>
                </a:pPr>
                <a:endParaRPr lang="cs-CZ"/>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Sheet1!$A$2:$A$13</c:f>
              <c:numCache>
                <c:formatCode>General</c:formatCode>
                <c:ptCount val="12"/>
                <c:pt idx="0">
                  <c:v>12</c:v>
                </c:pt>
                <c:pt idx="1">
                  <c:v>11</c:v>
                </c:pt>
                <c:pt idx="2">
                  <c:v>10</c:v>
                </c:pt>
                <c:pt idx="3">
                  <c:v>9</c:v>
                </c:pt>
                <c:pt idx="4">
                  <c:v>8</c:v>
                </c:pt>
                <c:pt idx="5">
                  <c:v>7</c:v>
                </c:pt>
                <c:pt idx="6">
                  <c:v>6</c:v>
                </c:pt>
                <c:pt idx="7">
                  <c:v>5</c:v>
                </c:pt>
                <c:pt idx="8">
                  <c:v>4</c:v>
                </c:pt>
                <c:pt idx="9">
                  <c:v>3</c:v>
                </c:pt>
                <c:pt idx="10">
                  <c:v>2</c:v>
                </c:pt>
                <c:pt idx="11">
                  <c:v>1</c:v>
                </c:pt>
              </c:numCache>
            </c:numRef>
          </c:cat>
          <c:val>
            <c:numRef>
              <c:f>Sheet1!$F$2:$F$13</c:f>
              <c:numCache>
                <c:formatCode>0.0%</c:formatCode>
                <c:ptCount val="12"/>
                <c:pt idx="0">
                  <c:v>0.71740178356230422</c:v>
                </c:pt>
                <c:pt idx="1">
                  <c:v>0.72306579898770784</c:v>
                </c:pt>
                <c:pt idx="2">
                  <c:v>0.75198843094721624</c:v>
                </c:pt>
                <c:pt idx="3">
                  <c:v>0.75620631477464451</c:v>
                </c:pt>
                <c:pt idx="4">
                  <c:v>0.76801638949144369</c:v>
                </c:pt>
                <c:pt idx="5">
                  <c:v>0.77970595324174496</c:v>
                </c:pt>
                <c:pt idx="6">
                  <c:v>0.78898529766208725</c:v>
                </c:pt>
                <c:pt idx="7">
                  <c:v>0.82236683538201971</c:v>
                </c:pt>
                <c:pt idx="8">
                  <c:v>0.83453844299831281</c:v>
                </c:pt>
                <c:pt idx="9">
                  <c:v>0.86623282718727401</c:v>
                </c:pt>
                <c:pt idx="10">
                  <c:v>0.89949385394070858</c:v>
                </c:pt>
                <c:pt idx="11">
                  <c:v>0.97613882863340562</c:v>
                </c:pt>
              </c:numCache>
            </c:numRef>
          </c:val>
          <c:smooth val="0"/>
          <c:extLst>
            <c:ext xmlns:c16="http://schemas.microsoft.com/office/drawing/2014/chart" uri="{C3380CC4-5D6E-409C-BE32-E72D297353CC}">
              <c16:uniqueId val="{0000000C-1696-4BBF-BFD4-4AD4663E4F40}"/>
            </c:ext>
          </c:extLst>
        </c:ser>
        <c:ser>
          <c:idx val="5"/>
          <c:order val="5"/>
          <c:tx>
            <c:strRef>
              <c:f>Sheet1!$G$1</c:f>
              <c:strCache>
                <c:ptCount val="1"/>
                <c:pt idx="0">
                  <c:v>% hosp.</c:v>
                </c:pt>
              </c:strCache>
            </c:strRef>
          </c:tx>
          <c:spPr>
            <a:ln>
              <a:solidFill>
                <a:srgbClr val="FF5050"/>
              </a:solidFill>
            </a:ln>
          </c:spPr>
          <c:marker>
            <c:symbol val="none"/>
          </c:marker>
          <c:cat>
            <c:numRef>
              <c:f>Sheet1!$A$2:$A$13</c:f>
              <c:numCache>
                <c:formatCode>General</c:formatCode>
                <c:ptCount val="12"/>
                <c:pt idx="0">
                  <c:v>12</c:v>
                </c:pt>
                <c:pt idx="1">
                  <c:v>11</c:v>
                </c:pt>
                <c:pt idx="2">
                  <c:v>10</c:v>
                </c:pt>
                <c:pt idx="3">
                  <c:v>9</c:v>
                </c:pt>
                <c:pt idx="4">
                  <c:v>8</c:v>
                </c:pt>
                <c:pt idx="5">
                  <c:v>7</c:v>
                </c:pt>
                <c:pt idx="6">
                  <c:v>6</c:v>
                </c:pt>
                <c:pt idx="7">
                  <c:v>5</c:v>
                </c:pt>
                <c:pt idx="8">
                  <c:v>4</c:v>
                </c:pt>
                <c:pt idx="9">
                  <c:v>3</c:v>
                </c:pt>
                <c:pt idx="10">
                  <c:v>2</c:v>
                </c:pt>
                <c:pt idx="11">
                  <c:v>1</c:v>
                </c:pt>
              </c:numCache>
            </c:numRef>
          </c:cat>
          <c:val>
            <c:numRef>
              <c:f>Sheet1!$G$2:$G$13</c:f>
              <c:numCache>
                <c:formatCode>0.0%</c:formatCode>
                <c:ptCount val="12"/>
                <c:pt idx="0">
                  <c:v>0.11946902654867257</c:v>
                </c:pt>
                <c:pt idx="1">
                  <c:v>0.11283185840707964</c:v>
                </c:pt>
                <c:pt idx="2">
                  <c:v>0.13716814159292035</c:v>
                </c:pt>
                <c:pt idx="3">
                  <c:v>0.14380530973451328</c:v>
                </c:pt>
                <c:pt idx="4">
                  <c:v>0.16592920353982302</c:v>
                </c:pt>
                <c:pt idx="5">
                  <c:v>0.14823008849557523</c:v>
                </c:pt>
                <c:pt idx="6">
                  <c:v>0.16814159292035399</c:v>
                </c:pt>
                <c:pt idx="7">
                  <c:v>0.19911504424778761</c:v>
                </c:pt>
                <c:pt idx="8">
                  <c:v>0.26106194690265488</c:v>
                </c:pt>
                <c:pt idx="9">
                  <c:v>0.29203539823008851</c:v>
                </c:pt>
                <c:pt idx="10">
                  <c:v>0.37389380530973454</c:v>
                </c:pt>
                <c:pt idx="11">
                  <c:v>0.77654867256637172</c:v>
                </c:pt>
              </c:numCache>
            </c:numRef>
          </c:val>
          <c:smooth val="0"/>
          <c:extLst>
            <c:ext xmlns:c16="http://schemas.microsoft.com/office/drawing/2014/chart" uri="{C3380CC4-5D6E-409C-BE32-E72D297353CC}">
              <c16:uniqueId val="{0000000D-1696-4BBF-BFD4-4AD4663E4F40}"/>
            </c:ext>
          </c:extLst>
        </c:ser>
        <c:ser>
          <c:idx val="6"/>
          <c:order val="6"/>
          <c:tx>
            <c:strRef>
              <c:f>Sheet1!$H$1</c:f>
              <c:strCache>
                <c:ptCount val="1"/>
                <c:pt idx="0">
                  <c:v>% amb.</c:v>
                </c:pt>
              </c:strCache>
            </c:strRef>
          </c:tx>
          <c:spPr>
            <a:ln>
              <a:solidFill>
                <a:srgbClr val="FFC000"/>
              </a:solidFill>
            </a:ln>
          </c:spPr>
          <c:marker>
            <c:symbol val="none"/>
          </c:marker>
          <c:cat>
            <c:numRef>
              <c:f>Sheet1!$A$2:$A$13</c:f>
              <c:numCache>
                <c:formatCode>General</c:formatCode>
                <c:ptCount val="12"/>
                <c:pt idx="0">
                  <c:v>12</c:v>
                </c:pt>
                <c:pt idx="1">
                  <c:v>11</c:v>
                </c:pt>
                <c:pt idx="2">
                  <c:v>10</c:v>
                </c:pt>
                <c:pt idx="3">
                  <c:v>9</c:v>
                </c:pt>
                <c:pt idx="4">
                  <c:v>8</c:v>
                </c:pt>
                <c:pt idx="5">
                  <c:v>7</c:v>
                </c:pt>
                <c:pt idx="6">
                  <c:v>6</c:v>
                </c:pt>
                <c:pt idx="7">
                  <c:v>5</c:v>
                </c:pt>
                <c:pt idx="8">
                  <c:v>4</c:v>
                </c:pt>
                <c:pt idx="9">
                  <c:v>3</c:v>
                </c:pt>
                <c:pt idx="10">
                  <c:v>2</c:v>
                </c:pt>
                <c:pt idx="11">
                  <c:v>1</c:v>
                </c:pt>
              </c:numCache>
            </c:numRef>
          </c:cat>
          <c:val>
            <c:numRef>
              <c:f>Sheet1!$H$2:$H$13</c:f>
              <c:numCache>
                <c:formatCode>0.0%</c:formatCode>
                <c:ptCount val="12"/>
                <c:pt idx="0">
                  <c:v>0.6747787610619469</c:v>
                </c:pt>
                <c:pt idx="1">
                  <c:v>0.65929203539823011</c:v>
                </c:pt>
                <c:pt idx="2">
                  <c:v>0.69690265486725667</c:v>
                </c:pt>
                <c:pt idx="3">
                  <c:v>0.70796460176991149</c:v>
                </c:pt>
                <c:pt idx="4">
                  <c:v>0.69469026548672563</c:v>
                </c:pt>
                <c:pt idx="5">
                  <c:v>0.72123893805309736</c:v>
                </c:pt>
                <c:pt idx="6">
                  <c:v>0.73893805309734517</c:v>
                </c:pt>
                <c:pt idx="7">
                  <c:v>0.70353982300884954</c:v>
                </c:pt>
                <c:pt idx="8">
                  <c:v>0.73893805309734517</c:v>
                </c:pt>
                <c:pt idx="9">
                  <c:v>0.76769911504424782</c:v>
                </c:pt>
                <c:pt idx="10">
                  <c:v>0.74115044247787609</c:v>
                </c:pt>
                <c:pt idx="11">
                  <c:v>0.78539823008849563</c:v>
                </c:pt>
              </c:numCache>
            </c:numRef>
          </c:val>
          <c:smooth val="0"/>
          <c:extLst>
            <c:ext xmlns:c16="http://schemas.microsoft.com/office/drawing/2014/chart" uri="{C3380CC4-5D6E-409C-BE32-E72D297353CC}">
              <c16:uniqueId val="{0000000E-1696-4BBF-BFD4-4AD4663E4F40}"/>
            </c:ext>
          </c:extLst>
        </c:ser>
        <c:ser>
          <c:idx val="7"/>
          <c:order val="7"/>
          <c:tx>
            <c:strRef>
              <c:f>Sheet1!$I$1</c:f>
              <c:strCache>
                <c:ptCount val="1"/>
                <c:pt idx="0">
                  <c:v>% cesta lekare</c:v>
                </c:pt>
              </c:strCache>
            </c:strRef>
          </c:tx>
          <c:spPr>
            <a:ln>
              <a:solidFill>
                <a:srgbClr val="9999FF"/>
              </a:solidFill>
            </a:ln>
          </c:spPr>
          <c:marker>
            <c:symbol val="none"/>
          </c:marker>
          <c:cat>
            <c:numRef>
              <c:f>Sheet1!$A$2:$A$13</c:f>
              <c:numCache>
                <c:formatCode>General</c:formatCode>
                <c:ptCount val="12"/>
                <c:pt idx="0">
                  <c:v>12</c:v>
                </c:pt>
                <c:pt idx="1">
                  <c:v>11</c:v>
                </c:pt>
                <c:pt idx="2">
                  <c:v>10</c:v>
                </c:pt>
                <c:pt idx="3">
                  <c:v>9</c:v>
                </c:pt>
                <c:pt idx="4">
                  <c:v>8</c:v>
                </c:pt>
                <c:pt idx="5">
                  <c:v>7</c:v>
                </c:pt>
                <c:pt idx="6">
                  <c:v>6</c:v>
                </c:pt>
                <c:pt idx="7">
                  <c:v>5</c:v>
                </c:pt>
                <c:pt idx="8">
                  <c:v>4</c:v>
                </c:pt>
                <c:pt idx="9">
                  <c:v>3</c:v>
                </c:pt>
                <c:pt idx="10">
                  <c:v>2</c:v>
                </c:pt>
                <c:pt idx="11">
                  <c:v>1</c:v>
                </c:pt>
              </c:numCache>
            </c:numRef>
          </c:cat>
          <c:val>
            <c:numRef>
              <c:f>Sheet1!$I$2:$I$13</c:f>
              <c:numCache>
                <c:formatCode>0.0%</c:formatCode>
                <c:ptCount val="12"/>
                <c:pt idx="0">
                  <c:v>0.16592920353982302</c:v>
                </c:pt>
                <c:pt idx="1">
                  <c:v>0.17699115044247787</c:v>
                </c:pt>
                <c:pt idx="2">
                  <c:v>0.16592920353982302</c:v>
                </c:pt>
                <c:pt idx="3">
                  <c:v>0.17920353982300885</c:v>
                </c:pt>
                <c:pt idx="4">
                  <c:v>0.15265486725663716</c:v>
                </c:pt>
                <c:pt idx="5">
                  <c:v>0.15929203539823009</c:v>
                </c:pt>
                <c:pt idx="6">
                  <c:v>0.1836283185840708</c:v>
                </c:pt>
                <c:pt idx="7">
                  <c:v>0.16814159292035399</c:v>
                </c:pt>
                <c:pt idx="8">
                  <c:v>0.20132743362831859</c:v>
                </c:pt>
                <c:pt idx="9">
                  <c:v>0.18584070796460178</c:v>
                </c:pt>
                <c:pt idx="10">
                  <c:v>0.21238938053097345</c:v>
                </c:pt>
                <c:pt idx="11">
                  <c:v>0.27212389380530971</c:v>
                </c:pt>
              </c:numCache>
            </c:numRef>
          </c:val>
          <c:smooth val="0"/>
          <c:extLst>
            <c:ext xmlns:c16="http://schemas.microsoft.com/office/drawing/2014/chart" uri="{C3380CC4-5D6E-409C-BE32-E72D297353CC}">
              <c16:uniqueId val="{0000000F-1696-4BBF-BFD4-4AD4663E4F40}"/>
            </c:ext>
          </c:extLst>
        </c:ser>
        <c:ser>
          <c:idx val="8"/>
          <c:order val="8"/>
          <c:tx>
            <c:strRef>
              <c:f>Sheet1!$J$1</c:f>
              <c:strCache>
                <c:ptCount val="1"/>
                <c:pt idx="0">
                  <c:v>% sanitka</c:v>
                </c:pt>
              </c:strCache>
            </c:strRef>
          </c:tx>
          <c:spPr>
            <a:ln>
              <a:solidFill>
                <a:srgbClr val="71717A"/>
              </a:solidFill>
            </a:ln>
          </c:spPr>
          <c:marker>
            <c:symbol val="none"/>
          </c:marker>
          <c:cat>
            <c:numRef>
              <c:f>Sheet1!$A$2:$A$13</c:f>
              <c:numCache>
                <c:formatCode>General</c:formatCode>
                <c:ptCount val="12"/>
                <c:pt idx="0">
                  <c:v>12</c:v>
                </c:pt>
                <c:pt idx="1">
                  <c:v>11</c:v>
                </c:pt>
                <c:pt idx="2">
                  <c:v>10</c:v>
                </c:pt>
                <c:pt idx="3">
                  <c:v>9</c:v>
                </c:pt>
                <c:pt idx="4">
                  <c:v>8</c:v>
                </c:pt>
                <c:pt idx="5">
                  <c:v>7</c:v>
                </c:pt>
                <c:pt idx="6">
                  <c:v>6</c:v>
                </c:pt>
                <c:pt idx="7">
                  <c:v>5</c:v>
                </c:pt>
                <c:pt idx="8">
                  <c:v>4</c:v>
                </c:pt>
                <c:pt idx="9">
                  <c:v>3</c:v>
                </c:pt>
                <c:pt idx="10">
                  <c:v>2</c:v>
                </c:pt>
                <c:pt idx="11">
                  <c:v>1</c:v>
                </c:pt>
              </c:numCache>
            </c:numRef>
          </c:cat>
          <c:val>
            <c:numRef>
              <c:f>Sheet1!$J$2:$J$13</c:f>
              <c:numCache>
                <c:formatCode>0.0%</c:formatCode>
                <c:ptCount val="12"/>
                <c:pt idx="0">
                  <c:v>3.9823008849557522E-2</c:v>
                </c:pt>
                <c:pt idx="1">
                  <c:v>3.9823008849557522E-2</c:v>
                </c:pt>
                <c:pt idx="2">
                  <c:v>4.4247787610619468E-2</c:v>
                </c:pt>
                <c:pt idx="3">
                  <c:v>7.9646017699115043E-2</c:v>
                </c:pt>
                <c:pt idx="4">
                  <c:v>9.2920353982300891E-2</c:v>
                </c:pt>
                <c:pt idx="5">
                  <c:v>4.8672566371681415E-2</c:v>
                </c:pt>
                <c:pt idx="6">
                  <c:v>6.1946902654867256E-2</c:v>
                </c:pt>
                <c:pt idx="7">
                  <c:v>7.0796460176991149E-2</c:v>
                </c:pt>
                <c:pt idx="8">
                  <c:v>0.10176991150442478</c:v>
                </c:pt>
                <c:pt idx="9">
                  <c:v>0.12389380530973451</c:v>
                </c:pt>
                <c:pt idx="10">
                  <c:v>0.12389380530973451</c:v>
                </c:pt>
                <c:pt idx="11">
                  <c:v>0.48672566371681414</c:v>
                </c:pt>
              </c:numCache>
            </c:numRef>
          </c:val>
          <c:smooth val="0"/>
          <c:extLst>
            <c:ext xmlns:c16="http://schemas.microsoft.com/office/drawing/2014/chart" uri="{C3380CC4-5D6E-409C-BE32-E72D297353CC}">
              <c16:uniqueId val="{00000010-1696-4BBF-BFD4-4AD4663E4F40}"/>
            </c:ext>
          </c:extLst>
        </c:ser>
        <c:ser>
          <c:idx val="9"/>
          <c:order val="9"/>
          <c:tx>
            <c:strRef>
              <c:f>Sheet1!$K$1</c:f>
              <c:strCache>
                <c:ptCount val="1"/>
                <c:pt idx="0">
                  <c:v>% any</c:v>
                </c:pt>
              </c:strCache>
            </c:strRef>
          </c:tx>
          <c:spPr>
            <a:ln>
              <a:solidFill>
                <a:sysClr val="windowText" lastClr="000000"/>
              </a:solidFill>
              <a:prstDash val="solid"/>
            </a:ln>
          </c:spPr>
          <c:marker>
            <c:symbol val="none"/>
          </c:marker>
          <c:cat>
            <c:numRef>
              <c:f>Sheet1!$A$2:$A$13</c:f>
              <c:numCache>
                <c:formatCode>General</c:formatCode>
                <c:ptCount val="12"/>
                <c:pt idx="0">
                  <c:v>12</c:v>
                </c:pt>
                <c:pt idx="1">
                  <c:v>11</c:v>
                </c:pt>
                <c:pt idx="2">
                  <c:v>10</c:v>
                </c:pt>
                <c:pt idx="3">
                  <c:v>9</c:v>
                </c:pt>
                <c:pt idx="4">
                  <c:v>8</c:v>
                </c:pt>
                <c:pt idx="5">
                  <c:v>7</c:v>
                </c:pt>
                <c:pt idx="6">
                  <c:v>6</c:v>
                </c:pt>
                <c:pt idx="7">
                  <c:v>5</c:v>
                </c:pt>
                <c:pt idx="8">
                  <c:v>4</c:v>
                </c:pt>
                <c:pt idx="9">
                  <c:v>3</c:v>
                </c:pt>
                <c:pt idx="10">
                  <c:v>2</c:v>
                </c:pt>
                <c:pt idx="11">
                  <c:v>1</c:v>
                </c:pt>
              </c:numCache>
            </c:numRef>
          </c:cat>
          <c:val>
            <c:numRef>
              <c:f>Sheet1!$K$2:$K$13</c:f>
              <c:numCache>
                <c:formatCode>0.0%</c:formatCode>
                <c:ptCount val="12"/>
                <c:pt idx="0">
                  <c:v>0.74115044247787609</c:v>
                </c:pt>
                <c:pt idx="1">
                  <c:v>0.74336283185840712</c:v>
                </c:pt>
                <c:pt idx="2">
                  <c:v>0.77433628318584069</c:v>
                </c:pt>
                <c:pt idx="3">
                  <c:v>0.78097345132743368</c:v>
                </c:pt>
                <c:pt idx="4">
                  <c:v>0.7831858407079646</c:v>
                </c:pt>
                <c:pt idx="5">
                  <c:v>0.81415929203539827</c:v>
                </c:pt>
                <c:pt idx="6">
                  <c:v>0.82300884955752207</c:v>
                </c:pt>
                <c:pt idx="7">
                  <c:v>0.83849557522123896</c:v>
                </c:pt>
                <c:pt idx="8">
                  <c:v>0.86061946902654862</c:v>
                </c:pt>
                <c:pt idx="9">
                  <c:v>0.89823008849557517</c:v>
                </c:pt>
                <c:pt idx="10">
                  <c:v>0.89823008849557517</c:v>
                </c:pt>
                <c:pt idx="11">
                  <c:v>0.97787610619469023</c:v>
                </c:pt>
              </c:numCache>
            </c:numRef>
          </c:val>
          <c:smooth val="0"/>
          <c:extLst>
            <c:ext xmlns:c16="http://schemas.microsoft.com/office/drawing/2014/chart" uri="{C3380CC4-5D6E-409C-BE32-E72D297353CC}">
              <c16:uniqueId val="{00000011-1696-4BBF-BFD4-4AD4663E4F40}"/>
            </c:ext>
          </c:extLst>
        </c:ser>
        <c:dLbls>
          <c:showLegendKey val="0"/>
          <c:showVal val="0"/>
          <c:showCatName val="0"/>
          <c:showSerName val="0"/>
          <c:showPercent val="0"/>
          <c:showBubbleSize val="0"/>
        </c:dLbls>
        <c:smooth val="0"/>
        <c:axId val="280404520"/>
        <c:axId val="280410792"/>
      </c:lineChart>
      <c:catAx>
        <c:axId val="280404520"/>
        <c:scaling>
          <c:orientation val="minMax"/>
        </c:scaling>
        <c:delete val="0"/>
        <c:axPos val="b"/>
        <c:title>
          <c:tx>
            <c:rich>
              <a:bodyPr/>
              <a:lstStyle/>
              <a:p>
                <a:pPr>
                  <a:defRPr/>
                </a:pPr>
                <a:r>
                  <a:rPr lang="cs-CZ" dirty="0"/>
                  <a:t>Počet měsíců do</a:t>
                </a:r>
                <a:r>
                  <a:rPr lang="cs-CZ" baseline="0" dirty="0"/>
                  <a:t> úmrtí</a:t>
                </a:r>
                <a:endParaRPr lang="cs-CZ" dirty="0"/>
              </a:p>
            </c:rich>
          </c:tx>
          <c:overlay val="0"/>
        </c:title>
        <c:numFmt formatCode="General" sourceLinked="1"/>
        <c:majorTickMark val="out"/>
        <c:minorTickMark val="none"/>
        <c:tickLblPos val="nextTo"/>
        <c:spPr>
          <a:ln w="4001">
            <a:solidFill>
              <a:schemeClr val="tx1"/>
            </a:solidFill>
            <a:prstDash val="solid"/>
          </a:ln>
        </c:spPr>
        <c:txPr>
          <a:bodyPr rot="0" vert="horz"/>
          <a:lstStyle/>
          <a:p>
            <a:pPr>
              <a:defRPr/>
            </a:pPr>
            <a:endParaRPr lang="cs-CZ"/>
          </a:p>
        </c:txPr>
        <c:crossAx val="280410792"/>
        <c:crosses val="autoZero"/>
        <c:auto val="1"/>
        <c:lblAlgn val="ctr"/>
        <c:lblOffset val="100"/>
        <c:tickLblSkip val="1"/>
        <c:tickMarkSkip val="1"/>
        <c:noMultiLvlLbl val="0"/>
      </c:catAx>
      <c:valAx>
        <c:axId val="280410792"/>
        <c:scaling>
          <c:orientation val="minMax"/>
          <c:max val="1"/>
          <c:min val="0"/>
        </c:scaling>
        <c:delete val="0"/>
        <c:axPos val="l"/>
        <c:majorGridlines>
          <c:spPr>
            <a:ln>
              <a:solidFill>
                <a:schemeClr val="bg1">
                  <a:lumMod val="75000"/>
                </a:schemeClr>
              </a:solidFill>
            </a:ln>
          </c:spPr>
        </c:majorGridlines>
        <c:title>
          <c:tx>
            <c:rich>
              <a:bodyPr/>
              <a:lstStyle/>
              <a:p>
                <a:pPr>
                  <a:defRPr/>
                </a:pPr>
                <a:r>
                  <a:rPr lang="cs-CZ" dirty="0"/>
                  <a:t>Podíl pacientů s danou péčí</a:t>
                </a:r>
                <a:r>
                  <a:rPr lang="cs-CZ" baseline="0" dirty="0"/>
                  <a:t> v jednotlivých měsících</a:t>
                </a:r>
                <a:endParaRPr lang="cs-CZ" dirty="0"/>
              </a:p>
            </c:rich>
          </c:tx>
          <c:layout>
            <c:manualLayout>
              <c:xMode val="edge"/>
              <c:yMode val="edge"/>
              <c:x val="2.0586144939393331E-2"/>
              <c:y val="0.12669322728075386"/>
            </c:manualLayout>
          </c:layout>
          <c:overlay val="0"/>
        </c:title>
        <c:numFmt formatCode="0\ %" sourceLinked="0"/>
        <c:majorTickMark val="out"/>
        <c:minorTickMark val="none"/>
        <c:tickLblPos val="nextTo"/>
        <c:spPr>
          <a:ln w="4001">
            <a:solidFill>
              <a:schemeClr val="tx1"/>
            </a:solidFill>
            <a:prstDash val="solid"/>
          </a:ln>
        </c:spPr>
        <c:txPr>
          <a:bodyPr rot="0" vert="horz"/>
          <a:lstStyle/>
          <a:p>
            <a:pPr>
              <a:defRPr/>
            </a:pPr>
            <a:endParaRPr lang="cs-CZ"/>
          </a:p>
        </c:txPr>
        <c:crossAx val="280404520"/>
        <c:crosses val="autoZero"/>
        <c:crossBetween val="between"/>
      </c:valAx>
      <c:spPr>
        <a:noFill/>
        <a:ln w="32008">
          <a:noFill/>
        </a:ln>
      </c:spPr>
    </c:plotArea>
    <c:plotVisOnly val="1"/>
    <c:dispBlanksAs val="gap"/>
    <c:showDLblsOverMax val="0"/>
  </c:chart>
  <c:spPr>
    <a:noFill/>
    <a:ln>
      <a:noFill/>
    </a:ln>
  </c:spPr>
  <c:txPr>
    <a:bodyPr/>
    <a:lstStyle/>
    <a:p>
      <a:pPr>
        <a:defRPr sz="1200" b="0" i="0" u="none" strike="noStrike" baseline="0">
          <a:solidFill>
            <a:schemeClr val="tx1"/>
          </a:solidFill>
          <a:latin typeface="Calibri"/>
          <a:ea typeface="Calibri"/>
          <a:cs typeface="Calibri"/>
        </a:defRPr>
      </a:pPr>
      <a:endParaRPr lang="cs-CZ"/>
    </a:p>
  </c:txPr>
  <c:externalData r:id="rId2">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9878689600675179E-2"/>
          <c:y val="4.6191957507366897E-2"/>
          <c:w val="0.82571922268944042"/>
          <c:h val="0.90761608498526236"/>
        </c:manualLayout>
      </c:layout>
      <c:barChart>
        <c:barDir val="bar"/>
        <c:grouping val="clustered"/>
        <c:varyColors val="0"/>
        <c:ser>
          <c:idx val="0"/>
          <c:order val="0"/>
          <c:tx>
            <c:strRef>
              <c:f>List1!$B$1</c:f>
              <c:strCache>
                <c:ptCount val="1"/>
                <c:pt idx="0">
                  <c:v>Sloupec1</c:v>
                </c:pt>
              </c:strCache>
            </c:strRef>
          </c:tx>
          <c:spPr>
            <a:solidFill>
              <a:schemeClr val="accent1"/>
            </a:solidFill>
          </c:spPr>
          <c:invertIfNegative val="0"/>
          <c:dPt>
            <c:idx val="1"/>
            <c:invertIfNegative val="0"/>
            <c:bubble3D val="0"/>
            <c:spPr>
              <a:solidFill>
                <a:schemeClr val="accent2"/>
              </a:solidFill>
            </c:spPr>
            <c:extLst>
              <c:ext xmlns:c16="http://schemas.microsoft.com/office/drawing/2014/chart" uri="{C3380CC4-5D6E-409C-BE32-E72D297353CC}">
                <c16:uniqueId val="{00000001-EF72-4448-9C84-1320F0B023D4}"/>
              </c:ext>
            </c:extLst>
          </c:dPt>
          <c:dPt>
            <c:idx val="4"/>
            <c:invertIfNegative val="0"/>
            <c:bubble3D val="0"/>
            <c:spPr>
              <a:solidFill>
                <a:schemeClr val="accent3"/>
              </a:solidFill>
            </c:spPr>
            <c:extLst>
              <c:ext xmlns:c16="http://schemas.microsoft.com/office/drawing/2014/chart" uri="{C3380CC4-5D6E-409C-BE32-E72D297353CC}">
                <c16:uniqueId val="{00000003-EF72-4448-9C84-1320F0B023D4}"/>
              </c:ext>
            </c:extLst>
          </c:dPt>
          <c:dPt>
            <c:idx val="6"/>
            <c:invertIfNegative val="0"/>
            <c:bubble3D val="0"/>
            <c:extLst>
              <c:ext xmlns:c16="http://schemas.microsoft.com/office/drawing/2014/chart" uri="{C3380CC4-5D6E-409C-BE32-E72D297353CC}">
                <c16:uniqueId val="{00000004-EF72-4448-9C84-1320F0B023D4}"/>
              </c:ext>
            </c:extLst>
          </c:dPt>
          <c:dPt>
            <c:idx val="9"/>
            <c:invertIfNegative val="0"/>
            <c:bubble3D val="0"/>
            <c:spPr>
              <a:solidFill>
                <a:schemeClr val="accent4"/>
              </a:solidFill>
            </c:spPr>
            <c:extLst>
              <c:ext xmlns:c16="http://schemas.microsoft.com/office/drawing/2014/chart" uri="{C3380CC4-5D6E-409C-BE32-E72D297353CC}">
                <c16:uniqueId val="{00000006-EF72-4448-9C84-1320F0B023D4}"/>
              </c:ext>
            </c:extLst>
          </c:dPt>
          <c:dLbls>
            <c:numFmt formatCode="#,##0.0" sourceLinked="0"/>
            <c:spPr>
              <a:noFill/>
              <a:ln>
                <a:noFill/>
              </a:ln>
              <a:effectLst/>
            </c:spPr>
            <c:txPr>
              <a:bodyPr/>
              <a:lstStyle/>
              <a:p>
                <a:pPr>
                  <a:defRPr sz="1100">
                    <a:solidFill>
                      <a:schemeClr val="tx1"/>
                    </a:solidFill>
                    <a:latin typeface="+mj-lt"/>
                    <a:cs typeface="Arial" pitchFamily="34" charset="0"/>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List1!$A$2:$A$11</c:f>
              <c:strCache>
                <c:ptCount val="10"/>
                <c:pt idx="0">
                  <c:v>Nemocnice</c:v>
                </c:pt>
                <c:pt idx="1">
                  <c:v>Doma, v zařízení sociálních služeb</c:v>
                </c:pt>
                <c:pt idx="2">
                  <c:v>Fakultní nemocnice</c:v>
                </c:pt>
                <c:pt idx="3">
                  <c:v>Léčebna pro dlouhodobě nemocné (LDN)</c:v>
                </c:pt>
                <c:pt idx="4">
                  <c:v>Na ulici, při převozu</c:v>
                </c:pt>
                <c:pt idx="5">
                  <c:v>Nemocnice následné péče</c:v>
                </c:pt>
                <c:pt idx="6">
                  <c:v>Hospic</c:v>
                </c:pt>
                <c:pt idx="7">
                  <c:v>Psychiatrická léčebna</c:v>
                </c:pt>
                <c:pt idx="8">
                  <c:v>Ostatní ZZ</c:v>
                </c:pt>
                <c:pt idx="9">
                  <c:v>Jiné, nezjištěno</c:v>
                </c:pt>
              </c:strCache>
            </c:strRef>
          </c:cat>
          <c:val>
            <c:numRef>
              <c:f>List1!$B$2:$B$11</c:f>
              <c:numCache>
                <c:formatCode>#\ ##0.0</c:formatCode>
                <c:ptCount val="10"/>
                <c:pt idx="0">
                  <c:v>35.041549062583769</c:v>
                </c:pt>
                <c:pt idx="1">
                  <c:v>29.451741591636576</c:v>
                </c:pt>
                <c:pt idx="2">
                  <c:v>13.085983695737871</c:v>
                </c:pt>
                <c:pt idx="3">
                  <c:v>8.3350415490625842</c:v>
                </c:pt>
                <c:pt idx="4">
                  <c:v>2.133430044623851</c:v>
                </c:pt>
                <c:pt idx="5">
                  <c:v>0.22548447626105744</c:v>
                </c:pt>
                <c:pt idx="6">
                  <c:v>4.6579100900361086</c:v>
                </c:pt>
                <c:pt idx="7">
                  <c:v>0.61022721897223231</c:v>
                </c:pt>
                <c:pt idx="8">
                  <c:v>4.0114161371197907</c:v>
                </c:pt>
                <c:pt idx="9">
                  <c:v>2.4472161339661613</c:v>
                </c:pt>
              </c:numCache>
            </c:numRef>
          </c:val>
          <c:extLst>
            <c:ext xmlns:c16="http://schemas.microsoft.com/office/drawing/2014/chart" uri="{C3380CC4-5D6E-409C-BE32-E72D297353CC}">
              <c16:uniqueId val="{00000007-EF72-4448-9C84-1320F0B023D4}"/>
            </c:ext>
          </c:extLst>
        </c:ser>
        <c:dLbls>
          <c:showLegendKey val="0"/>
          <c:showVal val="0"/>
          <c:showCatName val="0"/>
          <c:showSerName val="0"/>
          <c:showPercent val="0"/>
          <c:showBubbleSize val="0"/>
        </c:dLbls>
        <c:gapWidth val="55"/>
        <c:axId val="228629888"/>
        <c:axId val="228648064"/>
      </c:barChart>
      <c:catAx>
        <c:axId val="228629888"/>
        <c:scaling>
          <c:orientation val="maxMin"/>
        </c:scaling>
        <c:delete val="1"/>
        <c:axPos val="l"/>
        <c:numFmt formatCode="General" sourceLinked="1"/>
        <c:majorTickMark val="out"/>
        <c:minorTickMark val="none"/>
        <c:tickLblPos val="none"/>
        <c:crossAx val="228648064"/>
        <c:crosses val="autoZero"/>
        <c:auto val="1"/>
        <c:lblAlgn val="ctr"/>
        <c:lblOffset val="100"/>
        <c:noMultiLvlLbl val="0"/>
      </c:catAx>
      <c:valAx>
        <c:axId val="228648064"/>
        <c:scaling>
          <c:orientation val="minMax"/>
          <c:max val="50"/>
          <c:min val="0"/>
        </c:scaling>
        <c:delete val="1"/>
        <c:axPos val="t"/>
        <c:numFmt formatCode="#\ ##0.0" sourceLinked="1"/>
        <c:majorTickMark val="out"/>
        <c:minorTickMark val="none"/>
        <c:tickLblPos val="none"/>
        <c:crossAx val="228629888"/>
        <c:crosses val="autoZero"/>
        <c:crossBetween val="between"/>
      </c:valAx>
    </c:plotArea>
    <c:plotVisOnly val="1"/>
    <c:dispBlanksAs val="gap"/>
    <c:showDLblsOverMax val="0"/>
  </c:chart>
  <c:txPr>
    <a:bodyPr/>
    <a:lstStyle/>
    <a:p>
      <a:pPr>
        <a:defRPr sz="1800"/>
      </a:pPr>
      <a:endParaRPr lang="cs-CZ"/>
    </a:p>
  </c:txPr>
  <c:externalData r:id="rId2">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9878689600675179E-2"/>
          <c:y val="4.6191957507366897E-2"/>
          <c:w val="0.70122528734666401"/>
          <c:h val="0.90761608498526236"/>
        </c:manualLayout>
      </c:layout>
      <c:barChart>
        <c:barDir val="bar"/>
        <c:grouping val="clustered"/>
        <c:varyColors val="0"/>
        <c:ser>
          <c:idx val="0"/>
          <c:order val="0"/>
          <c:tx>
            <c:strRef>
              <c:f>List1!$B$1</c:f>
              <c:strCache>
                <c:ptCount val="1"/>
                <c:pt idx="0">
                  <c:v>Sloupec1</c:v>
                </c:pt>
              </c:strCache>
            </c:strRef>
          </c:tx>
          <c:spPr>
            <a:solidFill>
              <a:srgbClr val="FFC000"/>
            </a:solidFill>
          </c:spPr>
          <c:invertIfNegative val="0"/>
          <c:dPt>
            <c:idx val="1"/>
            <c:invertIfNegative val="0"/>
            <c:bubble3D val="0"/>
            <c:extLst>
              <c:ext xmlns:c16="http://schemas.microsoft.com/office/drawing/2014/chart" uri="{C3380CC4-5D6E-409C-BE32-E72D297353CC}">
                <c16:uniqueId val="{00000000-7445-47C1-82A9-7349327CC409}"/>
              </c:ext>
            </c:extLst>
          </c:dPt>
          <c:dPt>
            <c:idx val="4"/>
            <c:invertIfNegative val="0"/>
            <c:bubble3D val="0"/>
            <c:extLst>
              <c:ext xmlns:c16="http://schemas.microsoft.com/office/drawing/2014/chart" uri="{C3380CC4-5D6E-409C-BE32-E72D297353CC}">
                <c16:uniqueId val="{00000001-7445-47C1-82A9-7349327CC409}"/>
              </c:ext>
            </c:extLst>
          </c:dPt>
          <c:dPt>
            <c:idx val="6"/>
            <c:invertIfNegative val="0"/>
            <c:bubble3D val="0"/>
            <c:extLst>
              <c:ext xmlns:c16="http://schemas.microsoft.com/office/drawing/2014/chart" uri="{C3380CC4-5D6E-409C-BE32-E72D297353CC}">
                <c16:uniqueId val="{00000002-7445-47C1-82A9-7349327CC409}"/>
              </c:ext>
            </c:extLst>
          </c:dPt>
          <c:dPt>
            <c:idx val="9"/>
            <c:invertIfNegative val="0"/>
            <c:bubble3D val="0"/>
            <c:extLst>
              <c:ext xmlns:c16="http://schemas.microsoft.com/office/drawing/2014/chart" uri="{C3380CC4-5D6E-409C-BE32-E72D297353CC}">
                <c16:uniqueId val="{00000003-7445-47C1-82A9-7349327CC409}"/>
              </c:ext>
            </c:extLst>
          </c:dPt>
          <c:dLbls>
            <c:numFmt formatCode="0.0%" sourceLinked="0"/>
            <c:spPr>
              <a:noFill/>
              <a:ln>
                <a:noFill/>
              </a:ln>
              <a:effectLst/>
            </c:spPr>
            <c:txPr>
              <a:bodyPr/>
              <a:lstStyle/>
              <a:p>
                <a:pPr>
                  <a:defRPr sz="1100">
                    <a:solidFill>
                      <a:schemeClr val="tx1"/>
                    </a:solidFill>
                    <a:latin typeface="+mj-lt"/>
                    <a:cs typeface="Arial" pitchFamily="34" charset="0"/>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List1!$A$2:$A$11</c:f>
              <c:strCache>
                <c:ptCount val="10"/>
                <c:pt idx="0">
                  <c:v>Fakultní nemocnice</c:v>
                </c:pt>
                <c:pt idx="1">
                  <c:v>Doma, v zařízení sociálních služeb</c:v>
                </c:pt>
                <c:pt idx="2">
                  <c:v>Léčebna pro dlouhodobě nemocné (LDN)</c:v>
                </c:pt>
                <c:pt idx="3">
                  <c:v>Hospic</c:v>
                </c:pt>
                <c:pt idx="4">
                  <c:v>Nemocnice</c:v>
                </c:pt>
                <c:pt idx="5">
                  <c:v>Na ulici, při převozu</c:v>
                </c:pt>
                <c:pt idx="6">
                  <c:v>Psychiatrická léčebna</c:v>
                </c:pt>
                <c:pt idx="7">
                  <c:v>Nemocnice následné péče</c:v>
                </c:pt>
                <c:pt idx="8">
                  <c:v>Ostatní ZZ</c:v>
                </c:pt>
                <c:pt idx="9">
                  <c:v>Jiné, nezjištěno</c:v>
                </c:pt>
              </c:strCache>
            </c:strRef>
          </c:cat>
          <c:val>
            <c:numRef>
              <c:f>List1!$B$2:$B$11</c:f>
              <c:numCache>
                <c:formatCode>###0.0%</c:formatCode>
                <c:ptCount val="10"/>
                <c:pt idx="0">
                  <c:v>0.37349191409258148</c:v>
                </c:pt>
                <c:pt idx="1">
                  <c:v>0.29434414306494394</c:v>
                </c:pt>
                <c:pt idx="2">
                  <c:v>0.13921451185077435</c:v>
                </c:pt>
                <c:pt idx="3">
                  <c:v>5.5788482929751006E-2</c:v>
                </c:pt>
                <c:pt idx="4">
                  <c:v>4.167023188157782E-2</c:v>
                </c:pt>
                <c:pt idx="5">
                  <c:v>1.8482074099426715E-2</c:v>
                </c:pt>
                <c:pt idx="6">
                  <c:v>7.7864293659621799E-3</c:v>
                </c:pt>
                <c:pt idx="7">
                  <c:v>3.8504321040472318E-3</c:v>
                </c:pt>
                <c:pt idx="8">
                  <c:v>4.0985710618636088E-2</c:v>
                </c:pt>
                <c:pt idx="9">
                  <c:v>2.4386069992299135E-2</c:v>
                </c:pt>
              </c:numCache>
            </c:numRef>
          </c:val>
          <c:extLst>
            <c:ext xmlns:c16="http://schemas.microsoft.com/office/drawing/2014/chart" uri="{C3380CC4-5D6E-409C-BE32-E72D297353CC}">
              <c16:uniqueId val="{00000004-7445-47C1-82A9-7349327CC409}"/>
            </c:ext>
          </c:extLst>
        </c:ser>
        <c:dLbls>
          <c:showLegendKey val="0"/>
          <c:showVal val="0"/>
          <c:showCatName val="0"/>
          <c:showSerName val="0"/>
          <c:showPercent val="0"/>
          <c:showBubbleSize val="0"/>
        </c:dLbls>
        <c:gapWidth val="55"/>
        <c:axId val="228629888"/>
        <c:axId val="228648064"/>
      </c:barChart>
      <c:catAx>
        <c:axId val="228629888"/>
        <c:scaling>
          <c:orientation val="maxMin"/>
        </c:scaling>
        <c:delete val="1"/>
        <c:axPos val="l"/>
        <c:numFmt formatCode="General" sourceLinked="1"/>
        <c:majorTickMark val="out"/>
        <c:minorTickMark val="none"/>
        <c:tickLblPos val="none"/>
        <c:crossAx val="228648064"/>
        <c:crosses val="autoZero"/>
        <c:auto val="1"/>
        <c:lblAlgn val="ctr"/>
        <c:lblOffset val="100"/>
        <c:noMultiLvlLbl val="0"/>
      </c:catAx>
      <c:valAx>
        <c:axId val="228648064"/>
        <c:scaling>
          <c:orientation val="minMax"/>
          <c:max val="0.60000000000000009"/>
          <c:min val="0"/>
        </c:scaling>
        <c:delete val="1"/>
        <c:axPos val="t"/>
        <c:numFmt formatCode="0%" sourceLinked="0"/>
        <c:majorTickMark val="out"/>
        <c:minorTickMark val="none"/>
        <c:tickLblPos val="nextTo"/>
        <c:crossAx val="228629888"/>
        <c:crosses val="autoZero"/>
        <c:crossBetween val="between"/>
      </c:valAx>
    </c:plotArea>
    <c:plotVisOnly val="1"/>
    <c:dispBlanksAs val="gap"/>
    <c:showDLblsOverMax val="0"/>
  </c:chart>
  <c:txPr>
    <a:bodyPr/>
    <a:lstStyle/>
    <a:p>
      <a:pPr>
        <a:defRPr sz="1800"/>
      </a:pPr>
      <a:endParaRPr lang="cs-CZ"/>
    </a:p>
  </c:txPr>
  <c:externalData r:id="rId2">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9878689600675179E-2"/>
          <c:y val="4.6191957507366897E-2"/>
          <c:w val="0.82571922268944042"/>
          <c:h val="0.90761608498526236"/>
        </c:manualLayout>
      </c:layout>
      <c:barChart>
        <c:barDir val="bar"/>
        <c:grouping val="clustered"/>
        <c:varyColors val="0"/>
        <c:ser>
          <c:idx val="0"/>
          <c:order val="0"/>
          <c:tx>
            <c:strRef>
              <c:f>List1!$B$1</c:f>
              <c:strCache>
                <c:ptCount val="1"/>
                <c:pt idx="0">
                  <c:v>Sloupec1</c:v>
                </c:pt>
              </c:strCache>
            </c:strRef>
          </c:tx>
          <c:spPr>
            <a:solidFill>
              <a:schemeClr val="accent1"/>
            </a:solidFill>
          </c:spPr>
          <c:invertIfNegative val="0"/>
          <c:dPt>
            <c:idx val="1"/>
            <c:invertIfNegative val="0"/>
            <c:bubble3D val="0"/>
            <c:spPr>
              <a:solidFill>
                <a:schemeClr val="accent2"/>
              </a:solidFill>
            </c:spPr>
            <c:extLst>
              <c:ext xmlns:c16="http://schemas.microsoft.com/office/drawing/2014/chart" uri="{C3380CC4-5D6E-409C-BE32-E72D297353CC}">
                <c16:uniqueId val="{00000001-61F6-4B2B-A96F-04BDD3616B56}"/>
              </c:ext>
            </c:extLst>
          </c:dPt>
          <c:dPt>
            <c:idx val="4"/>
            <c:invertIfNegative val="0"/>
            <c:bubble3D val="0"/>
            <c:spPr>
              <a:solidFill>
                <a:schemeClr val="accent3"/>
              </a:solidFill>
            </c:spPr>
            <c:extLst>
              <c:ext xmlns:c16="http://schemas.microsoft.com/office/drawing/2014/chart" uri="{C3380CC4-5D6E-409C-BE32-E72D297353CC}">
                <c16:uniqueId val="{00000003-61F6-4B2B-A96F-04BDD3616B56}"/>
              </c:ext>
            </c:extLst>
          </c:dPt>
          <c:dPt>
            <c:idx val="6"/>
            <c:invertIfNegative val="0"/>
            <c:bubble3D val="0"/>
            <c:extLst>
              <c:ext xmlns:c16="http://schemas.microsoft.com/office/drawing/2014/chart" uri="{C3380CC4-5D6E-409C-BE32-E72D297353CC}">
                <c16:uniqueId val="{00000004-61F6-4B2B-A96F-04BDD3616B56}"/>
              </c:ext>
            </c:extLst>
          </c:dPt>
          <c:dPt>
            <c:idx val="9"/>
            <c:invertIfNegative val="0"/>
            <c:bubble3D val="0"/>
            <c:spPr>
              <a:solidFill>
                <a:schemeClr val="accent4"/>
              </a:solidFill>
            </c:spPr>
            <c:extLst>
              <c:ext xmlns:c16="http://schemas.microsoft.com/office/drawing/2014/chart" uri="{C3380CC4-5D6E-409C-BE32-E72D297353CC}">
                <c16:uniqueId val="{00000006-61F6-4B2B-A96F-04BDD3616B56}"/>
              </c:ext>
            </c:extLst>
          </c:dPt>
          <c:dLbls>
            <c:numFmt formatCode="#,##0.0" sourceLinked="0"/>
            <c:spPr>
              <a:noFill/>
              <a:ln>
                <a:noFill/>
              </a:ln>
              <a:effectLst/>
            </c:spPr>
            <c:txPr>
              <a:bodyPr/>
              <a:lstStyle/>
              <a:p>
                <a:pPr>
                  <a:defRPr sz="1100">
                    <a:solidFill>
                      <a:schemeClr val="tx1"/>
                    </a:solidFill>
                    <a:latin typeface="+mj-lt"/>
                    <a:cs typeface="Arial" pitchFamily="34" charset="0"/>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List1!$A$2:$A$11</c:f>
              <c:numCache>
                <c:formatCode>General</c:formatCode>
                <c:ptCount val="10"/>
              </c:numCache>
            </c:numRef>
          </c:cat>
          <c:val>
            <c:numRef>
              <c:f>List1!$B$2:$B$11</c:f>
              <c:numCache>
                <c:formatCode>#\ ##0.0</c:formatCode>
                <c:ptCount val="10"/>
                <c:pt idx="0">
                  <c:v>39.219246520139457</c:v>
                </c:pt>
                <c:pt idx="1">
                  <c:v>27.249130087280616</c:v>
                </c:pt>
                <c:pt idx="2">
                  <c:v>9.2013240956388209</c:v>
                </c:pt>
                <c:pt idx="3">
                  <c:v>7.143222564307286</c:v>
                </c:pt>
                <c:pt idx="4">
                  <c:v>2.3237090109455107</c:v>
                </c:pt>
                <c:pt idx="5">
                  <c:v>2.3098709199646752</c:v>
                </c:pt>
                <c:pt idx="6">
                  <c:v>2.2896589204108491</c:v>
                </c:pt>
                <c:pt idx="7">
                  <c:v>1.321160286188495</c:v>
                </c:pt>
                <c:pt idx="8">
                  <c:v>6.1749755317391291</c:v>
                </c:pt>
                <c:pt idx="9">
                  <c:v>2.7677020633851663</c:v>
                </c:pt>
              </c:numCache>
            </c:numRef>
          </c:val>
          <c:extLst>
            <c:ext xmlns:c16="http://schemas.microsoft.com/office/drawing/2014/chart" uri="{C3380CC4-5D6E-409C-BE32-E72D297353CC}">
              <c16:uniqueId val="{00000007-61F6-4B2B-A96F-04BDD3616B56}"/>
            </c:ext>
          </c:extLst>
        </c:ser>
        <c:dLbls>
          <c:showLegendKey val="0"/>
          <c:showVal val="0"/>
          <c:showCatName val="0"/>
          <c:showSerName val="0"/>
          <c:showPercent val="0"/>
          <c:showBubbleSize val="0"/>
        </c:dLbls>
        <c:gapWidth val="55"/>
        <c:axId val="228629888"/>
        <c:axId val="228648064"/>
      </c:barChart>
      <c:catAx>
        <c:axId val="228629888"/>
        <c:scaling>
          <c:orientation val="maxMin"/>
        </c:scaling>
        <c:delete val="1"/>
        <c:axPos val="l"/>
        <c:numFmt formatCode="General" sourceLinked="1"/>
        <c:majorTickMark val="out"/>
        <c:minorTickMark val="none"/>
        <c:tickLblPos val="none"/>
        <c:crossAx val="228648064"/>
        <c:crosses val="autoZero"/>
        <c:auto val="1"/>
        <c:lblAlgn val="ctr"/>
        <c:lblOffset val="100"/>
        <c:noMultiLvlLbl val="0"/>
      </c:catAx>
      <c:valAx>
        <c:axId val="228648064"/>
        <c:scaling>
          <c:orientation val="minMax"/>
          <c:max val="50"/>
          <c:min val="0"/>
        </c:scaling>
        <c:delete val="1"/>
        <c:axPos val="t"/>
        <c:numFmt formatCode="#\ ##0.0" sourceLinked="1"/>
        <c:majorTickMark val="out"/>
        <c:minorTickMark val="none"/>
        <c:tickLblPos val="none"/>
        <c:crossAx val="228629888"/>
        <c:crosses val="autoZero"/>
        <c:crossBetween val="between"/>
      </c:valAx>
    </c:plotArea>
    <c:plotVisOnly val="1"/>
    <c:dispBlanksAs val="gap"/>
    <c:showDLblsOverMax val="0"/>
  </c:chart>
  <c:txPr>
    <a:bodyPr/>
    <a:lstStyle/>
    <a:p>
      <a:pPr>
        <a:defRPr sz="1800"/>
      </a:pPr>
      <a:endParaRPr lang="cs-CZ"/>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193321616871705"/>
          <c:y val="6.4837905236907731E-2"/>
          <c:w val="0.87873462214411246"/>
          <c:h val="0.80049875311720697"/>
        </c:manualLayout>
      </c:layout>
      <c:areaChart>
        <c:grouping val="stacked"/>
        <c:varyColors val="0"/>
        <c:ser>
          <c:idx val="5"/>
          <c:order val="0"/>
          <c:tx>
            <c:strRef>
              <c:f>Sheet1!$A$2</c:f>
              <c:strCache>
                <c:ptCount val="1"/>
                <c:pt idx="0">
                  <c:v>min</c:v>
                </c:pt>
              </c:strCache>
            </c:strRef>
          </c:tx>
          <c:spPr>
            <a:noFill/>
            <a:ln w="25401">
              <a:noFill/>
            </a:ln>
          </c:spP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Sheet1!$B$2:$J$2</c:f>
              <c:numCache>
                <c:formatCode>0.0%</c:formatCode>
                <c:ptCount val="9"/>
                <c:pt idx="0">
                  <c:v>0.10643330179754021</c:v>
                </c:pt>
                <c:pt idx="1">
                  <c:v>0.10739191073919108</c:v>
                </c:pt>
                <c:pt idx="2">
                  <c:v>0.10338680926916222</c:v>
                </c:pt>
                <c:pt idx="3">
                  <c:v>0.12273741631539797</c:v>
                </c:pt>
                <c:pt idx="4">
                  <c:v>8.8541666666666671E-2</c:v>
                </c:pt>
                <c:pt idx="5">
                  <c:v>0.11274509803921569</c:v>
                </c:pt>
                <c:pt idx="6">
                  <c:v>0.11302521008403361</c:v>
                </c:pt>
                <c:pt idx="7">
                  <c:v>0.10243055555555555</c:v>
                </c:pt>
                <c:pt idx="8">
                  <c:v>0.10907541542394546</c:v>
                </c:pt>
              </c:numCache>
            </c:numRef>
          </c:val>
          <c:extLst>
            <c:ext xmlns:c16="http://schemas.microsoft.com/office/drawing/2014/chart" uri="{C3380CC4-5D6E-409C-BE32-E72D297353CC}">
              <c16:uniqueId val="{00000000-D058-427F-8A5B-F5703F33FAA7}"/>
            </c:ext>
          </c:extLst>
        </c:ser>
        <c:ser>
          <c:idx val="1"/>
          <c:order val="1"/>
          <c:tx>
            <c:strRef>
              <c:f>Sheet1!$A$3</c:f>
              <c:strCache>
                <c:ptCount val="1"/>
                <c:pt idx="0">
                  <c:v>max (max-min)</c:v>
                </c:pt>
              </c:strCache>
            </c:strRef>
          </c:tx>
          <c:spPr>
            <a:solidFill>
              <a:schemeClr val="accent1">
                <a:lumMod val="20000"/>
                <a:lumOff val="80000"/>
              </a:schemeClr>
            </a:solidFill>
            <a:ln w="25401">
              <a:noFill/>
            </a:ln>
          </c:spP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Sheet1!$B$3:$J$3</c:f>
              <c:numCache>
                <c:formatCode>0.0%</c:formatCode>
                <c:ptCount val="9"/>
                <c:pt idx="0">
                  <c:v>4.9670767582046194E-2</c:v>
                </c:pt>
                <c:pt idx="1">
                  <c:v>4.3731302330924648E-2</c:v>
                </c:pt>
                <c:pt idx="2">
                  <c:v>4.4449053575132319E-2</c:v>
                </c:pt>
                <c:pt idx="3">
                  <c:v>3.0212328768360219E-2</c:v>
                </c:pt>
                <c:pt idx="4">
                  <c:v>5.5538219210651454E-2</c:v>
                </c:pt>
                <c:pt idx="5">
                  <c:v>4.4285594323382457E-2</c:v>
                </c:pt>
                <c:pt idx="6">
                  <c:v>5.1091618845034534E-2</c:v>
                </c:pt>
                <c:pt idx="7">
                  <c:v>5.3307149362477241E-2</c:v>
                </c:pt>
                <c:pt idx="8">
                  <c:v>4.3349526839333977E-2</c:v>
                </c:pt>
              </c:numCache>
            </c:numRef>
          </c:val>
          <c:extLst>
            <c:ext xmlns:c16="http://schemas.microsoft.com/office/drawing/2014/chart" uri="{C3380CC4-5D6E-409C-BE32-E72D297353CC}">
              <c16:uniqueId val="{00000001-D058-427F-8A5B-F5703F33FAA7}"/>
            </c:ext>
          </c:extLst>
        </c:ser>
        <c:dLbls>
          <c:showLegendKey val="0"/>
          <c:showVal val="0"/>
          <c:showCatName val="0"/>
          <c:showSerName val="0"/>
          <c:showPercent val="0"/>
          <c:showBubbleSize val="0"/>
        </c:dLbls>
        <c:axId val="867761848"/>
        <c:axId val="867756360"/>
      </c:areaChart>
      <c:lineChart>
        <c:grouping val="standard"/>
        <c:varyColors val="0"/>
        <c:ser>
          <c:idx val="2"/>
          <c:order val="2"/>
          <c:tx>
            <c:strRef>
              <c:f>Sheet1!$A$4</c:f>
              <c:strCache>
                <c:ptCount val="1"/>
                <c:pt idx="0">
                  <c:v>Česká republika</c:v>
                </c:pt>
              </c:strCache>
            </c:strRef>
          </c:tx>
          <c:spPr>
            <a:ln w="25401">
              <a:solidFill>
                <a:srgbClr val="037BC1"/>
              </a:solidFill>
              <a:prstDash val="solid"/>
            </a:ln>
          </c:spPr>
          <c:marker>
            <c:symbol val="none"/>
          </c:marke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Sheet1!$B$4:$J$4</c:f>
              <c:numCache>
                <c:formatCode>0.0%</c:formatCode>
                <c:ptCount val="9"/>
                <c:pt idx="0">
                  <c:v>0.13211408952858841</c:v>
                </c:pt>
                <c:pt idx="1">
                  <c:v>0.12790852723514901</c:v>
                </c:pt>
                <c:pt idx="2">
                  <c:v>0.13097768331562168</c:v>
                </c:pt>
                <c:pt idx="3">
                  <c:v>0.13178506686732566</c:v>
                </c:pt>
                <c:pt idx="4">
                  <c:v>0.1270991448882173</c:v>
                </c:pt>
                <c:pt idx="5">
                  <c:v>0.12935010482180292</c:v>
                </c:pt>
                <c:pt idx="6">
                  <c:v>0.12854435584796367</c:v>
                </c:pt>
                <c:pt idx="7">
                  <c:v>0.12715638214272348</c:v>
                </c:pt>
                <c:pt idx="8">
                  <c:v>0.12490944446562703</c:v>
                </c:pt>
              </c:numCache>
            </c:numRef>
          </c:val>
          <c:smooth val="0"/>
          <c:extLst>
            <c:ext xmlns:c16="http://schemas.microsoft.com/office/drawing/2014/chart" uri="{C3380CC4-5D6E-409C-BE32-E72D297353CC}">
              <c16:uniqueId val="{00000002-D058-427F-8A5B-F5703F33FAA7}"/>
            </c:ext>
          </c:extLst>
        </c:ser>
        <c:ser>
          <c:idx val="0"/>
          <c:order val="3"/>
          <c:tx>
            <c:strRef>
              <c:f>Sheet1!$A$5</c:f>
              <c:strCache>
                <c:ptCount val="1"/>
                <c:pt idx="0">
                  <c:v>Jihomoravský kraj</c:v>
                </c:pt>
              </c:strCache>
            </c:strRef>
          </c:tx>
          <c:spPr>
            <a:ln w="25400">
              <a:solidFill>
                <a:srgbClr val="7F0506"/>
              </a:solidFill>
            </a:ln>
          </c:spPr>
          <c:marker>
            <c:symbol val="none"/>
          </c:marker>
          <c:cat>
            <c:strRef>
              <c:f>Sheet1!$B$1:$J$1</c:f>
              <c:strCache>
                <c:ptCount val="9"/>
                <c:pt idx="0">
                  <c:v>2010</c:v>
                </c:pt>
                <c:pt idx="1">
                  <c:v>2011</c:v>
                </c:pt>
                <c:pt idx="2">
                  <c:v>2012</c:v>
                </c:pt>
                <c:pt idx="3">
                  <c:v>2013</c:v>
                </c:pt>
                <c:pt idx="4">
                  <c:v>2014</c:v>
                </c:pt>
                <c:pt idx="5">
                  <c:v>2015</c:v>
                </c:pt>
                <c:pt idx="6">
                  <c:v>2016</c:v>
                </c:pt>
                <c:pt idx="7">
                  <c:v>2017</c:v>
                </c:pt>
                <c:pt idx="8">
                  <c:v>2018</c:v>
                </c:pt>
              </c:strCache>
            </c:strRef>
          </c:cat>
          <c:val>
            <c:numRef>
              <c:f>Sheet1!$B$5:$J$5</c:f>
              <c:numCache>
                <c:formatCode>0.0%</c:formatCode>
                <c:ptCount val="9"/>
                <c:pt idx="0">
                  <c:v>0.13467794404684449</c:v>
                </c:pt>
                <c:pt idx="1">
                  <c:v>0.15112321307011573</c:v>
                </c:pt>
                <c:pt idx="2">
                  <c:v>0.13950276243093923</c:v>
                </c:pt>
                <c:pt idx="3">
                  <c:v>0.15294974508375819</c:v>
                </c:pt>
                <c:pt idx="4">
                  <c:v>0.14407988587731813</c:v>
                </c:pt>
                <c:pt idx="5">
                  <c:v>0.14387974230493916</c:v>
                </c:pt>
                <c:pt idx="6">
                  <c:v>0.1171303074670571</c:v>
                </c:pt>
                <c:pt idx="7">
                  <c:v>0.12</c:v>
                </c:pt>
                <c:pt idx="8">
                  <c:v>0.12422360248447205</c:v>
                </c:pt>
              </c:numCache>
            </c:numRef>
          </c:val>
          <c:smooth val="0"/>
          <c:extLst>
            <c:ext xmlns:c16="http://schemas.microsoft.com/office/drawing/2014/chart" uri="{C3380CC4-5D6E-409C-BE32-E72D297353CC}">
              <c16:uniqueId val="{00000003-D058-427F-8A5B-F5703F33FAA7}"/>
            </c:ext>
          </c:extLst>
        </c:ser>
        <c:dLbls>
          <c:showLegendKey val="0"/>
          <c:showVal val="0"/>
          <c:showCatName val="0"/>
          <c:showSerName val="0"/>
          <c:showPercent val="0"/>
          <c:showBubbleSize val="0"/>
        </c:dLbls>
        <c:marker val="1"/>
        <c:smooth val="0"/>
        <c:axId val="867761848"/>
        <c:axId val="867756360"/>
      </c:lineChart>
      <c:catAx>
        <c:axId val="867761848"/>
        <c:scaling>
          <c:orientation val="minMax"/>
        </c:scaling>
        <c:delete val="0"/>
        <c:axPos val="b"/>
        <c:numFmt formatCode="General" sourceLinked="1"/>
        <c:majorTickMark val="out"/>
        <c:minorTickMark val="none"/>
        <c:tickLblPos val="nextTo"/>
        <c:spPr>
          <a:ln w="3175">
            <a:solidFill>
              <a:schemeClr val="tx1"/>
            </a:solidFill>
            <a:prstDash val="solid"/>
          </a:ln>
        </c:spPr>
        <c:txPr>
          <a:bodyPr rot="0" vert="horz"/>
          <a:lstStyle/>
          <a:p>
            <a:pPr>
              <a:defRPr sz="1400" b="0" i="0" u="none" strike="noStrike" baseline="0">
                <a:solidFill>
                  <a:schemeClr val="tx1"/>
                </a:solidFill>
                <a:latin typeface="Calibri"/>
                <a:ea typeface="Calibri"/>
                <a:cs typeface="Calibri"/>
              </a:defRPr>
            </a:pPr>
            <a:endParaRPr lang="cs-CZ"/>
          </a:p>
        </c:txPr>
        <c:crossAx val="867756360"/>
        <c:crosses val="autoZero"/>
        <c:auto val="1"/>
        <c:lblAlgn val="ctr"/>
        <c:lblOffset val="100"/>
        <c:tickMarkSkip val="1"/>
        <c:noMultiLvlLbl val="0"/>
      </c:catAx>
      <c:valAx>
        <c:axId val="867756360"/>
        <c:scaling>
          <c:orientation val="minMax"/>
        </c:scaling>
        <c:delete val="0"/>
        <c:axPos val="l"/>
        <c:majorGridlines>
          <c:spPr>
            <a:ln w="12700">
              <a:solidFill>
                <a:srgbClr val="EAEAEA"/>
              </a:solidFill>
              <a:prstDash val="solid"/>
            </a:ln>
          </c:spPr>
        </c:majorGridlines>
        <c:numFmt formatCode="0%" sourceLinked="0"/>
        <c:majorTickMark val="out"/>
        <c:minorTickMark val="none"/>
        <c:tickLblPos val="nextTo"/>
        <c:spPr>
          <a:ln w="3175">
            <a:solidFill>
              <a:schemeClr val="tx1"/>
            </a:solidFill>
            <a:prstDash val="solid"/>
          </a:ln>
        </c:spPr>
        <c:txPr>
          <a:bodyPr rot="0" vert="horz"/>
          <a:lstStyle/>
          <a:p>
            <a:pPr>
              <a:defRPr sz="1400" b="0" i="0" u="none" strike="noStrike" baseline="0">
                <a:solidFill>
                  <a:schemeClr val="tx1"/>
                </a:solidFill>
                <a:latin typeface="Calibri"/>
                <a:ea typeface="Calibri"/>
                <a:cs typeface="Calibri"/>
              </a:defRPr>
            </a:pPr>
            <a:endParaRPr lang="cs-CZ"/>
          </a:p>
        </c:txPr>
        <c:crossAx val="867761848"/>
        <c:crosses val="autoZero"/>
        <c:crossBetween val="midCat"/>
      </c:valAx>
      <c:spPr>
        <a:noFill/>
        <a:ln w="25401">
          <a:noFill/>
        </a:ln>
      </c:spPr>
    </c:plotArea>
    <c:plotVisOnly val="1"/>
    <c:dispBlanksAs val="gap"/>
    <c:showDLblsOverMax val="0"/>
  </c:chart>
  <c:spPr>
    <a:noFill/>
    <a:ln>
      <a:noFill/>
    </a:ln>
  </c:spPr>
  <c:txPr>
    <a:bodyPr/>
    <a:lstStyle/>
    <a:p>
      <a:pPr>
        <a:defRPr sz="800" b="0" i="0" u="none" strike="noStrike" baseline="0">
          <a:solidFill>
            <a:schemeClr val="tx1"/>
          </a:solidFill>
          <a:latin typeface="Arial"/>
          <a:ea typeface="Arial"/>
          <a:cs typeface="Arial"/>
        </a:defRPr>
      </a:pPr>
      <a:endParaRPr lang="cs-CZ"/>
    </a:p>
  </c:txPr>
  <c:externalData r:id="rId1">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9878689600675179E-2"/>
          <c:y val="4.6191957507366897E-2"/>
          <c:w val="0.82571922268944042"/>
          <c:h val="0.90761608498526236"/>
        </c:manualLayout>
      </c:layout>
      <c:barChart>
        <c:barDir val="bar"/>
        <c:grouping val="clustered"/>
        <c:varyColors val="0"/>
        <c:ser>
          <c:idx val="0"/>
          <c:order val="0"/>
          <c:tx>
            <c:strRef>
              <c:f>List1!$B$1</c:f>
              <c:strCache>
                <c:ptCount val="1"/>
                <c:pt idx="0">
                  <c:v>Sloupec1</c:v>
                </c:pt>
              </c:strCache>
            </c:strRef>
          </c:tx>
          <c:spPr>
            <a:solidFill>
              <a:schemeClr val="accent1"/>
            </a:solidFill>
          </c:spPr>
          <c:invertIfNegative val="0"/>
          <c:dPt>
            <c:idx val="1"/>
            <c:invertIfNegative val="0"/>
            <c:bubble3D val="0"/>
            <c:spPr>
              <a:solidFill>
                <a:schemeClr val="accent2"/>
              </a:solidFill>
            </c:spPr>
            <c:extLst>
              <c:ext xmlns:c16="http://schemas.microsoft.com/office/drawing/2014/chart" uri="{C3380CC4-5D6E-409C-BE32-E72D297353CC}">
                <c16:uniqueId val="{00000001-084E-4905-859F-0643D59C58B5}"/>
              </c:ext>
            </c:extLst>
          </c:dPt>
          <c:dPt>
            <c:idx val="4"/>
            <c:invertIfNegative val="0"/>
            <c:bubble3D val="0"/>
            <c:spPr>
              <a:solidFill>
                <a:schemeClr val="accent3"/>
              </a:solidFill>
            </c:spPr>
            <c:extLst>
              <c:ext xmlns:c16="http://schemas.microsoft.com/office/drawing/2014/chart" uri="{C3380CC4-5D6E-409C-BE32-E72D297353CC}">
                <c16:uniqueId val="{00000003-084E-4905-859F-0643D59C58B5}"/>
              </c:ext>
            </c:extLst>
          </c:dPt>
          <c:dPt>
            <c:idx val="6"/>
            <c:invertIfNegative val="0"/>
            <c:bubble3D val="0"/>
            <c:extLst>
              <c:ext xmlns:c16="http://schemas.microsoft.com/office/drawing/2014/chart" uri="{C3380CC4-5D6E-409C-BE32-E72D297353CC}">
                <c16:uniqueId val="{00000004-084E-4905-859F-0643D59C58B5}"/>
              </c:ext>
            </c:extLst>
          </c:dPt>
          <c:dPt>
            <c:idx val="9"/>
            <c:invertIfNegative val="0"/>
            <c:bubble3D val="0"/>
            <c:spPr>
              <a:solidFill>
                <a:schemeClr val="accent4"/>
              </a:solidFill>
            </c:spPr>
            <c:extLst>
              <c:ext xmlns:c16="http://schemas.microsoft.com/office/drawing/2014/chart" uri="{C3380CC4-5D6E-409C-BE32-E72D297353CC}">
                <c16:uniqueId val="{00000006-084E-4905-859F-0643D59C58B5}"/>
              </c:ext>
            </c:extLst>
          </c:dPt>
          <c:dLbls>
            <c:numFmt formatCode="#,##0.0" sourceLinked="0"/>
            <c:spPr>
              <a:noFill/>
              <a:ln>
                <a:noFill/>
              </a:ln>
              <a:effectLst/>
            </c:spPr>
            <c:txPr>
              <a:bodyPr/>
              <a:lstStyle/>
              <a:p>
                <a:pPr>
                  <a:defRPr sz="1100">
                    <a:solidFill>
                      <a:schemeClr val="tx1"/>
                    </a:solidFill>
                    <a:latin typeface="+mj-lt"/>
                    <a:cs typeface="Arial" pitchFamily="34" charset="0"/>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List1!$A$2:$A$11</c:f>
              <c:strCache>
                <c:ptCount val="10"/>
                <c:pt idx="0">
                  <c:v>Nemocnice</c:v>
                </c:pt>
                <c:pt idx="1">
                  <c:v>Doma, v zařízení sociálních služeb</c:v>
                </c:pt>
                <c:pt idx="2">
                  <c:v>Fakultní nemocnice</c:v>
                </c:pt>
                <c:pt idx="3">
                  <c:v>Léčebna pro dlouhodobě nemocné (LDN)</c:v>
                </c:pt>
                <c:pt idx="4">
                  <c:v>Hospic</c:v>
                </c:pt>
                <c:pt idx="5">
                  <c:v>Na ulici, při převozu</c:v>
                </c:pt>
                <c:pt idx="6">
                  <c:v>Nemocnice následné péče</c:v>
                </c:pt>
                <c:pt idx="7">
                  <c:v>Psychiatrická léčebna</c:v>
                </c:pt>
                <c:pt idx="8">
                  <c:v>Ostatní ZZ</c:v>
                </c:pt>
                <c:pt idx="9">
                  <c:v>Jiné, nezjištěno</c:v>
                </c:pt>
              </c:strCache>
            </c:strRef>
          </c:cat>
          <c:val>
            <c:numRef>
              <c:f>List1!$B$2:$B$11</c:f>
              <c:numCache>
                <c:formatCode>#\ ##0.0</c:formatCode>
                <c:ptCount val="10"/>
                <c:pt idx="0">
                  <c:v>35.041549062583769</c:v>
                </c:pt>
                <c:pt idx="1">
                  <c:v>29.451741591636576</c:v>
                </c:pt>
                <c:pt idx="2">
                  <c:v>13.085983695737871</c:v>
                </c:pt>
                <c:pt idx="3">
                  <c:v>8.3350415490625842</c:v>
                </c:pt>
                <c:pt idx="4">
                  <c:v>2.133430044623851</c:v>
                </c:pt>
                <c:pt idx="5">
                  <c:v>0.22548447626105744</c:v>
                </c:pt>
                <c:pt idx="6">
                  <c:v>4.6579100900361086</c:v>
                </c:pt>
                <c:pt idx="7">
                  <c:v>0.61022721897223231</c:v>
                </c:pt>
                <c:pt idx="8">
                  <c:v>4.0114161371197907</c:v>
                </c:pt>
                <c:pt idx="9">
                  <c:v>2.4472161339661613</c:v>
                </c:pt>
              </c:numCache>
            </c:numRef>
          </c:val>
          <c:extLst>
            <c:ext xmlns:c16="http://schemas.microsoft.com/office/drawing/2014/chart" uri="{C3380CC4-5D6E-409C-BE32-E72D297353CC}">
              <c16:uniqueId val="{00000007-084E-4905-859F-0643D59C58B5}"/>
            </c:ext>
          </c:extLst>
        </c:ser>
        <c:dLbls>
          <c:showLegendKey val="0"/>
          <c:showVal val="0"/>
          <c:showCatName val="0"/>
          <c:showSerName val="0"/>
          <c:showPercent val="0"/>
          <c:showBubbleSize val="0"/>
        </c:dLbls>
        <c:gapWidth val="55"/>
        <c:axId val="228629888"/>
        <c:axId val="228648064"/>
      </c:barChart>
      <c:catAx>
        <c:axId val="228629888"/>
        <c:scaling>
          <c:orientation val="maxMin"/>
        </c:scaling>
        <c:delete val="1"/>
        <c:axPos val="l"/>
        <c:numFmt formatCode="General" sourceLinked="1"/>
        <c:majorTickMark val="out"/>
        <c:minorTickMark val="none"/>
        <c:tickLblPos val="none"/>
        <c:crossAx val="228648064"/>
        <c:crosses val="autoZero"/>
        <c:auto val="1"/>
        <c:lblAlgn val="ctr"/>
        <c:lblOffset val="100"/>
        <c:noMultiLvlLbl val="0"/>
      </c:catAx>
      <c:valAx>
        <c:axId val="228648064"/>
        <c:scaling>
          <c:orientation val="minMax"/>
          <c:max val="50"/>
          <c:min val="0"/>
        </c:scaling>
        <c:delete val="1"/>
        <c:axPos val="t"/>
        <c:numFmt formatCode="#\ ##0.0" sourceLinked="1"/>
        <c:majorTickMark val="out"/>
        <c:minorTickMark val="none"/>
        <c:tickLblPos val="none"/>
        <c:crossAx val="228629888"/>
        <c:crosses val="autoZero"/>
        <c:crossBetween val="between"/>
      </c:valAx>
    </c:plotArea>
    <c:plotVisOnly val="1"/>
    <c:dispBlanksAs val="gap"/>
    <c:showDLblsOverMax val="0"/>
  </c:chart>
  <c:txPr>
    <a:bodyPr/>
    <a:lstStyle/>
    <a:p>
      <a:pPr>
        <a:defRPr sz="1800"/>
      </a:pPr>
      <a:endParaRPr lang="cs-CZ"/>
    </a:p>
  </c:txPr>
  <c:externalData r:id="rId2">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1385869771747149"/>
          <c:y val="2.7832328679253865E-2"/>
          <c:w val="0.76528689313145348"/>
          <c:h val="0.83903932083077226"/>
        </c:manualLayout>
      </c:layout>
      <c:barChart>
        <c:barDir val="col"/>
        <c:grouping val="clustered"/>
        <c:varyColors val="0"/>
        <c:ser>
          <c:idx val="0"/>
          <c:order val="0"/>
          <c:tx>
            <c:strRef>
              <c:f>Sheet1!$B$1</c:f>
              <c:strCache>
                <c:ptCount val="1"/>
                <c:pt idx="0">
                  <c:v>Počet osob v domácí péči</c:v>
                </c:pt>
              </c:strCache>
            </c:strRef>
          </c:tx>
          <c:spPr>
            <a:solidFill>
              <a:srgbClr val="FFC000"/>
            </a:solidFill>
            <a:ln w="9525">
              <a:solidFill>
                <a:sysClr val="windowText" lastClr="000000"/>
              </a:solidFill>
              <a:prstDash val="solid"/>
            </a:ln>
          </c:spPr>
          <c:invertIfNegative val="0"/>
          <c:dLbls>
            <c:numFmt formatCode="#,##0" sourceLinked="0"/>
            <c:spPr>
              <a:noFill/>
              <a:ln>
                <a:noFill/>
              </a:ln>
              <a:effectLst/>
            </c:spPr>
            <c:txPr>
              <a:bodyPr rot="-5400000" vert="horz"/>
              <a:lstStyle/>
              <a:p>
                <a:pPr>
                  <a:defRPr/>
                </a:pPr>
                <a:endParaRPr lang="cs-CZ"/>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Sheet1!$A$2:$A$10</c:f>
              <c:numCache>
                <c:formatCode>General</c:formatCode>
                <c:ptCount val="9"/>
                <c:pt idx="0">
                  <c:v>2010</c:v>
                </c:pt>
                <c:pt idx="1">
                  <c:v>2011</c:v>
                </c:pt>
                <c:pt idx="2">
                  <c:v>2012</c:v>
                </c:pt>
                <c:pt idx="3">
                  <c:v>2013</c:v>
                </c:pt>
                <c:pt idx="4">
                  <c:v>2014</c:v>
                </c:pt>
                <c:pt idx="5">
                  <c:v>2015</c:v>
                </c:pt>
                <c:pt idx="6">
                  <c:v>2016</c:v>
                </c:pt>
                <c:pt idx="7">
                  <c:v>2017</c:v>
                </c:pt>
                <c:pt idx="8">
                  <c:v>2018</c:v>
                </c:pt>
              </c:numCache>
            </c:numRef>
          </c:cat>
          <c:val>
            <c:numRef>
              <c:f>Sheet1!$B$2:$B$10</c:f>
              <c:numCache>
                <c:formatCode>General</c:formatCode>
                <c:ptCount val="9"/>
                <c:pt idx="0">
                  <c:v>115697</c:v>
                </c:pt>
                <c:pt idx="1">
                  <c:v>115961</c:v>
                </c:pt>
                <c:pt idx="2">
                  <c:v>117964</c:v>
                </c:pt>
                <c:pt idx="3">
                  <c:v>123288</c:v>
                </c:pt>
                <c:pt idx="4">
                  <c:v>128844</c:v>
                </c:pt>
                <c:pt idx="5">
                  <c:v>133796</c:v>
                </c:pt>
                <c:pt idx="6">
                  <c:v>138743</c:v>
                </c:pt>
                <c:pt idx="7">
                  <c:v>143808</c:v>
                </c:pt>
                <c:pt idx="8">
                  <c:v>147579</c:v>
                </c:pt>
              </c:numCache>
            </c:numRef>
          </c:val>
          <c:extLst>
            <c:ext xmlns:c16="http://schemas.microsoft.com/office/drawing/2014/chart" uri="{C3380CC4-5D6E-409C-BE32-E72D297353CC}">
              <c16:uniqueId val="{00000000-230B-4864-A549-0744F5F88248}"/>
            </c:ext>
          </c:extLst>
        </c:ser>
        <c:dLbls>
          <c:showLegendKey val="0"/>
          <c:showVal val="0"/>
          <c:showCatName val="0"/>
          <c:showSerName val="0"/>
          <c:showPercent val="0"/>
          <c:showBubbleSize val="0"/>
        </c:dLbls>
        <c:gapWidth val="30"/>
        <c:axId val="348392640"/>
        <c:axId val="348400088"/>
      </c:barChart>
      <c:catAx>
        <c:axId val="348392640"/>
        <c:scaling>
          <c:orientation val="minMax"/>
        </c:scaling>
        <c:delete val="0"/>
        <c:axPos val="b"/>
        <c:numFmt formatCode="General" sourceLinked="1"/>
        <c:majorTickMark val="out"/>
        <c:minorTickMark val="none"/>
        <c:tickLblPos val="nextTo"/>
        <c:spPr>
          <a:ln w="4001">
            <a:solidFill>
              <a:schemeClr val="tx1"/>
            </a:solidFill>
            <a:prstDash val="solid"/>
          </a:ln>
        </c:spPr>
        <c:txPr>
          <a:bodyPr rot="-2700000" vert="horz"/>
          <a:lstStyle/>
          <a:p>
            <a:pPr>
              <a:defRPr/>
            </a:pPr>
            <a:endParaRPr lang="cs-CZ"/>
          </a:p>
        </c:txPr>
        <c:crossAx val="348400088"/>
        <c:crosses val="autoZero"/>
        <c:auto val="1"/>
        <c:lblAlgn val="ctr"/>
        <c:lblOffset val="0"/>
        <c:noMultiLvlLbl val="0"/>
      </c:catAx>
      <c:valAx>
        <c:axId val="348400088"/>
        <c:scaling>
          <c:orientation val="minMax"/>
          <c:min val="0"/>
        </c:scaling>
        <c:delete val="0"/>
        <c:axPos val="l"/>
        <c:numFmt formatCode="#,##0" sourceLinked="0"/>
        <c:majorTickMark val="out"/>
        <c:minorTickMark val="none"/>
        <c:tickLblPos val="nextTo"/>
        <c:spPr>
          <a:ln w="4001">
            <a:solidFill>
              <a:schemeClr val="tx1"/>
            </a:solidFill>
            <a:prstDash val="solid"/>
          </a:ln>
        </c:spPr>
        <c:txPr>
          <a:bodyPr rot="0" vert="horz"/>
          <a:lstStyle/>
          <a:p>
            <a:pPr>
              <a:defRPr/>
            </a:pPr>
            <a:endParaRPr lang="cs-CZ"/>
          </a:p>
        </c:txPr>
        <c:crossAx val="348392640"/>
        <c:crosses val="autoZero"/>
        <c:crossBetween val="between"/>
      </c:valAx>
      <c:spPr>
        <a:noFill/>
        <a:ln w="32008">
          <a:noFill/>
        </a:ln>
      </c:spPr>
    </c:plotArea>
    <c:plotVisOnly val="1"/>
    <c:dispBlanksAs val="gap"/>
    <c:showDLblsOverMax val="0"/>
  </c:chart>
  <c:spPr>
    <a:noFill/>
    <a:ln>
      <a:noFill/>
    </a:ln>
  </c:spPr>
  <c:txPr>
    <a:bodyPr/>
    <a:lstStyle/>
    <a:p>
      <a:pPr>
        <a:defRPr sz="1400" b="0" i="0" u="none" strike="noStrike" baseline="0">
          <a:solidFill>
            <a:schemeClr val="tx1"/>
          </a:solidFill>
          <a:latin typeface="Calibri"/>
          <a:ea typeface="Calibri"/>
          <a:cs typeface="Calibri"/>
        </a:defRPr>
      </a:pPr>
      <a:endParaRPr lang="cs-CZ"/>
    </a:p>
  </c:txPr>
  <c:externalData r:id="rId2">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131074023507296"/>
          <c:y val="0.15573556917754688"/>
          <c:w val="0.61189273984018855"/>
          <c:h val="0.82154124498910663"/>
        </c:manualLayout>
      </c:layout>
      <c:barChart>
        <c:barDir val="bar"/>
        <c:grouping val="clustered"/>
        <c:varyColors val="0"/>
        <c:ser>
          <c:idx val="0"/>
          <c:order val="0"/>
          <c:tx>
            <c:strRef>
              <c:f>List1!$B$1</c:f>
              <c:strCache>
                <c:ptCount val="1"/>
                <c:pt idx="0">
                  <c:v>Řada 1</c:v>
                </c:pt>
              </c:strCache>
            </c:strRef>
          </c:tx>
          <c:spPr>
            <a:solidFill>
              <a:srgbClr val="037BC1"/>
            </a:solidFill>
            <a:ln w="3175">
              <a:solidFill>
                <a:sysClr val="windowText" lastClr="000000"/>
              </a:solidFill>
            </a:ln>
            <a:effectLst/>
          </c:spPr>
          <c:invertIfNegative val="0"/>
          <c:dPt>
            <c:idx val="0"/>
            <c:invertIfNegative val="0"/>
            <c:bubble3D val="0"/>
            <c:spPr>
              <a:solidFill>
                <a:srgbClr val="DA2128"/>
              </a:solidFill>
              <a:ln w="3175">
                <a:solidFill>
                  <a:sysClr val="windowText" lastClr="000000"/>
                </a:solidFill>
              </a:ln>
              <a:effectLst/>
            </c:spPr>
            <c:extLst>
              <c:ext xmlns:c16="http://schemas.microsoft.com/office/drawing/2014/chart" uri="{C3380CC4-5D6E-409C-BE32-E72D297353CC}">
                <c16:uniqueId val="{00000000-CC9F-4A66-BC2E-422C43E6EA0A}"/>
              </c:ext>
            </c:extLst>
          </c:dPt>
          <c:dPt>
            <c:idx val="7"/>
            <c:invertIfNegative val="0"/>
            <c:bubble3D val="0"/>
            <c:spPr>
              <a:solidFill>
                <a:srgbClr val="FFC000"/>
              </a:solidFill>
              <a:ln w="3175">
                <a:solidFill>
                  <a:sysClr val="windowText" lastClr="000000"/>
                </a:solidFill>
              </a:ln>
              <a:effectLst/>
            </c:spPr>
            <c:extLst>
              <c:ext xmlns:c16="http://schemas.microsoft.com/office/drawing/2014/chart" uri="{C3380CC4-5D6E-409C-BE32-E72D297353CC}">
                <c16:uniqueId val="{00000002-CC9F-4A66-BC2E-422C43E6EA0A}"/>
              </c:ext>
            </c:extLst>
          </c:dPt>
          <c:dPt>
            <c:idx val="9"/>
            <c:invertIfNegative val="0"/>
            <c:bubble3D val="0"/>
            <c:extLst>
              <c:ext xmlns:c16="http://schemas.microsoft.com/office/drawing/2014/chart" uri="{C3380CC4-5D6E-409C-BE32-E72D297353CC}">
                <c16:uniqueId val="{00000003-CC9F-4A66-BC2E-422C43E6EA0A}"/>
              </c:ext>
            </c:extLst>
          </c:dPt>
          <c:dPt>
            <c:idx val="14"/>
            <c:invertIfNegative val="0"/>
            <c:bubble3D val="0"/>
            <c:extLst>
              <c:ext xmlns:c16="http://schemas.microsoft.com/office/drawing/2014/chart" uri="{C3380CC4-5D6E-409C-BE32-E72D297353CC}">
                <c16:uniqueId val="{00000005-CC9F-4A66-BC2E-422C43E6EA0A}"/>
              </c:ext>
            </c:extLst>
          </c:dPt>
          <c:dLbls>
            <c:numFmt formatCode="#,##0.0" sourceLinked="0"/>
            <c:spPr>
              <a:noFill/>
              <a:ln>
                <a:noFill/>
              </a:ln>
              <a:effectLst/>
            </c:spPr>
            <c:txPr>
              <a:bodyPr rot="0" vert="horz"/>
              <a:lstStyle/>
              <a:p>
                <a:pPr>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Královéhradecký kraj</c:v>
                </c:pt>
                <c:pt idx="1">
                  <c:v>Pardubický kraj</c:v>
                </c:pt>
                <c:pt idx="2">
                  <c:v>Moravskoslezský kraj</c:v>
                </c:pt>
                <c:pt idx="3">
                  <c:v>Ústecký kraj</c:v>
                </c:pt>
                <c:pt idx="4">
                  <c:v>Liberecký kraj</c:v>
                </c:pt>
                <c:pt idx="5">
                  <c:v>Jihočeský kraj</c:v>
                </c:pt>
                <c:pt idx="6">
                  <c:v>Karlovarský kraj</c:v>
                </c:pt>
                <c:pt idx="7">
                  <c:v>Česká republika</c:v>
                </c:pt>
                <c:pt idx="8">
                  <c:v>Vysočina</c:v>
                </c:pt>
                <c:pt idx="9">
                  <c:v>Jihomoravský kraj</c:v>
                </c:pt>
                <c:pt idx="10">
                  <c:v>Plzeňský kraj</c:v>
                </c:pt>
                <c:pt idx="11">
                  <c:v>Středočeský kraj</c:v>
                </c:pt>
                <c:pt idx="12">
                  <c:v>Olomoucký kraj</c:v>
                </c:pt>
                <c:pt idx="13">
                  <c:v>Hlavní město Praha</c:v>
                </c:pt>
                <c:pt idx="14">
                  <c:v>Zlínský kraj</c:v>
                </c:pt>
              </c:strCache>
            </c:strRef>
          </c:cat>
          <c:val>
            <c:numRef>
              <c:f>List1!$B$2:$B$16</c:f>
              <c:numCache>
                <c:formatCode>General</c:formatCode>
                <c:ptCount val="15"/>
                <c:pt idx="0">
                  <c:v>23.514222209309079</c:v>
                </c:pt>
                <c:pt idx="1">
                  <c:v>21.075848784011558</c:v>
                </c:pt>
                <c:pt idx="2">
                  <c:v>16.227894641573101</c:v>
                </c:pt>
                <c:pt idx="3">
                  <c:v>15.714494625752517</c:v>
                </c:pt>
                <c:pt idx="4">
                  <c:v>14.857067806742634</c:v>
                </c:pt>
                <c:pt idx="5">
                  <c:v>14.565250292943295</c:v>
                </c:pt>
                <c:pt idx="6">
                  <c:v>14.111790304282298</c:v>
                </c:pt>
                <c:pt idx="7">
                  <c:v>13.887919084772593</c:v>
                </c:pt>
                <c:pt idx="8">
                  <c:v>13.123282235044275</c:v>
                </c:pt>
                <c:pt idx="9">
                  <c:v>12.120071341209668</c:v>
                </c:pt>
                <c:pt idx="10">
                  <c:v>11.991053911682263</c:v>
                </c:pt>
                <c:pt idx="11">
                  <c:v>11.963279887259205</c:v>
                </c:pt>
                <c:pt idx="12">
                  <c:v>11.769876388631992</c:v>
                </c:pt>
                <c:pt idx="13">
                  <c:v>10.368639687657316</c:v>
                </c:pt>
                <c:pt idx="14">
                  <c:v>9.3933363071749643</c:v>
                </c:pt>
              </c:numCache>
            </c:numRef>
          </c:val>
          <c:extLst>
            <c:ext xmlns:c16="http://schemas.microsoft.com/office/drawing/2014/chart" uri="{C3380CC4-5D6E-409C-BE32-E72D297353CC}">
              <c16:uniqueId val="{00000006-CC9F-4A66-BC2E-422C43E6EA0A}"/>
            </c:ext>
          </c:extLst>
        </c:ser>
        <c:dLbls>
          <c:showLegendKey val="0"/>
          <c:showVal val="1"/>
          <c:showCatName val="0"/>
          <c:showSerName val="0"/>
          <c:showPercent val="0"/>
          <c:showBubbleSize val="0"/>
        </c:dLbls>
        <c:gapWidth val="50"/>
        <c:overlap val="100"/>
        <c:axId val="348399696"/>
        <c:axId val="348391464"/>
      </c:barChart>
      <c:catAx>
        <c:axId val="348399696"/>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vert="horz"/>
          <a:lstStyle/>
          <a:p>
            <a:pPr>
              <a:defRPr/>
            </a:pPr>
            <a:endParaRPr lang="cs-CZ"/>
          </a:p>
        </c:txPr>
        <c:crossAx val="348391464"/>
        <c:crosses val="autoZero"/>
        <c:auto val="1"/>
        <c:lblAlgn val="ctr"/>
        <c:lblOffset val="100"/>
        <c:tickLblSkip val="1"/>
        <c:noMultiLvlLbl val="0"/>
      </c:catAx>
      <c:valAx>
        <c:axId val="348391464"/>
        <c:scaling>
          <c:orientation val="minMax"/>
          <c:max val="30"/>
        </c:scaling>
        <c:delete val="0"/>
        <c:axPos val="t"/>
        <c:numFmt formatCode="#,##0" sourceLinked="0"/>
        <c:majorTickMark val="out"/>
        <c:minorTickMark val="none"/>
        <c:tickLblPos val="nextTo"/>
        <c:spPr>
          <a:noFill/>
          <a:ln>
            <a:solidFill>
              <a:schemeClr val="tx1"/>
            </a:solidFill>
          </a:ln>
          <a:effectLst/>
        </c:spPr>
        <c:txPr>
          <a:bodyPr rot="-60000000" vert="horz"/>
          <a:lstStyle/>
          <a:p>
            <a:pPr>
              <a:defRPr/>
            </a:pPr>
            <a:endParaRPr lang="cs-CZ"/>
          </a:p>
        </c:txPr>
        <c:crossAx val="348399696"/>
        <c:crosses val="autoZero"/>
        <c:crossBetween val="between"/>
      </c:valAx>
      <c:spPr>
        <a:noFill/>
        <a:ln>
          <a:noFill/>
        </a:ln>
        <a:effectLst/>
      </c:spPr>
    </c:plotArea>
    <c:plotVisOnly val="1"/>
    <c:dispBlanksAs val="gap"/>
    <c:showDLblsOverMax val="0"/>
  </c:chart>
  <c:spPr>
    <a:noFill/>
    <a:ln>
      <a:noFill/>
    </a:ln>
    <a:effectLst/>
  </c:spPr>
  <c:txPr>
    <a:bodyPr/>
    <a:lstStyle/>
    <a:p>
      <a:pPr>
        <a:defRPr sz="1400"/>
      </a:pPr>
      <a:endParaRPr lang="cs-CZ"/>
    </a:p>
  </c:txPr>
  <c:externalData r:id="rId2">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List6!$B$2</c:f>
              <c:strCache>
                <c:ptCount val="1"/>
                <c:pt idx="0">
                  <c:v>I. stupeň</c:v>
                </c:pt>
              </c:strCache>
            </c:strRef>
          </c:tx>
          <c:invertIfNegative val="0"/>
          <c:cat>
            <c:strRef>
              <c:f>List6!$A$3:$A$17</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List6!$B$3:$B$17</c:f>
              <c:numCache>
                <c:formatCode>#,##0</c:formatCode>
                <c:ptCount val="15"/>
                <c:pt idx="0">
                  <c:v>1472</c:v>
                </c:pt>
                <c:pt idx="1">
                  <c:v>1943</c:v>
                </c:pt>
                <c:pt idx="2">
                  <c:v>1094</c:v>
                </c:pt>
                <c:pt idx="3">
                  <c:v>998</c:v>
                </c:pt>
                <c:pt idx="4">
                  <c:v>510</c:v>
                </c:pt>
                <c:pt idx="5">
                  <c:v>2006</c:v>
                </c:pt>
                <c:pt idx="6">
                  <c:v>867</c:v>
                </c:pt>
                <c:pt idx="7">
                  <c:v>1012</c:v>
                </c:pt>
                <c:pt idx="8">
                  <c:v>898</c:v>
                </c:pt>
                <c:pt idx="9">
                  <c:v>822</c:v>
                </c:pt>
                <c:pt idx="10">
                  <c:v>2067</c:v>
                </c:pt>
                <c:pt idx="11">
                  <c:v>1216</c:v>
                </c:pt>
                <c:pt idx="12">
                  <c:v>1015</c:v>
                </c:pt>
                <c:pt idx="13">
                  <c:v>2207</c:v>
                </c:pt>
                <c:pt idx="14">
                  <c:v>18127</c:v>
                </c:pt>
              </c:numCache>
            </c:numRef>
          </c:val>
          <c:extLst>
            <c:ext xmlns:c16="http://schemas.microsoft.com/office/drawing/2014/chart" uri="{C3380CC4-5D6E-409C-BE32-E72D297353CC}">
              <c16:uniqueId val="{00000000-95C2-4272-96FC-E2F62DA7B8AF}"/>
            </c:ext>
          </c:extLst>
        </c:ser>
        <c:ser>
          <c:idx val="1"/>
          <c:order val="1"/>
          <c:tx>
            <c:strRef>
              <c:f>List6!$C$2</c:f>
              <c:strCache>
                <c:ptCount val="1"/>
                <c:pt idx="0">
                  <c:v>II. stupeň</c:v>
                </c:pt>
              </c:strCache>
            </c:strRef>
          </c:tx>
          <c:invertIfNegative val="0"/>
          <c:cat>
            <c:strRef>
              <c:f>List6!$A$3:$A$17</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List6!$C$3:$C$17</c:f>
              <c:numCache>
                <c:formatCode>#,##0</c:formatCode>
                <c:ptCount val="15"/>
                <c:pt idx="0">
                  <c:v>1725</c:v>
                </c:pt>
                <c:pt idx="1">
                  <c:v>2127</c:v>
                </c:pt>
                <c:pt idx="2">
                  <c:v>1085</c:v>
                </c:pt>
                <c:pt idx="3">
                  <c:v>1148</c:v>
                </c:pt>
                <c:pt idx="4">
                  <c:v>542</c:v>
                </c:pt>
                <c:pt idx="5">
                  <c:v>2071</c:v>
                </c:pt>
                <c:pt idx="6">
                  <c:v>921</c:v>
                </c:pt>
                <c:pt idx="7">
                  <c:v>1122</c:v>
                </c:pt>
                <c:pt idx="8">
                  <c:v>1096</c:v>
                </c:pt>
                <c:pt idx="9">
                  <c:v>901</c:v>
                </c:pt>
                <c:pt idx="10">
                  <c:v>2204</c:v>
                </c:pt>
                <c:pt idx="11">
                  <c:v>1152</c:v>
                </c:pt>
                <c:pt idx="12">
                  <c:v>1080</c:v>
                </c:pt>
                <c:pt idx="13">
                  <c:v>2346</c:v>
                </c:pt>
                <c:pt idx="14">
                  <c:v>19520</c:v>
                </c:pt>
              </c:numCache>
            </c:numRef>
          </c:val>
          <c:extLst>
            <c:ext xmlns:c16="http://schemas.microsoft.com/office/drawing/2014/chart" uri="{C3380CC4-5D6E-409C-BE32-E72D297353CC}">
              <c16:uniqueId val="{00000001-95C2-4272-96FC-E2F62DA7B8AF}"/>
            </c:ext>
          </c:extLst>
        </c:ser>
        <c:ser>
          <c:idx val="2"/>
          <c:order val="2"/>
          <c:tx>
            <c:strRef>
              <c:f>List6!$D$2</c:f>
              <c:strCache>
                <c:ptCount val="1"/>
                <c:pt idx="0">
                  <c:v>III. stupeň</c:v>
                </c:pt>
              </c:strCache>
            </c:strRef>
          </c:tx>
          <c:invertIfNegative val="0"/>
          <c:cat>
            <c:strRef>
              <c:f>List6!$A$3:$A$17</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List6!$D$3:$D$17</c:f>
              <c:numCache>
                <c:formatCode>#,##0</c:formatCode>
                <c:ptCount val="15"/>
                <c:pt idx="0">
                  <c:v>979</c:v>
                </c:pt>
                <c:pt idx="1">
                  <c:v>1394</c:v>
                </c:pt>
                <c:pt idx="2">
                  <c:v>722</c:v>
                </c:pt>
                <c:pt idx="3">
                  <c:v>821</c:v>
                </c:pt>
                <c:pt idx="4">
                  <c:v>385</c:v>
                </c:pt>
                <c:pt idx="5">
                  <c:v>1211</c:v>
                </c:pt>
                <c:pt idx="6">
                  <c:v>600</c:v>
                </c:pt>
                <c:pt idx="7">
                  <c:v>723</c:v>
                </c:pt>
                <c:pt idx="8">
                  <c:v>754</c:v>
                </c:pt>
                <c:pt idx="9">
                  <c:v>718</c:v>
                </c:pt>
                <c:pt idx="10">
                  <c:v>1522</c:v>
                </c:pt>
                <c:pt idx="11">
                  <c:v>802</c:v>
                </c:pt>
                <c:pt idx="12">
                  <c:v>830</c:v>
                </c:pt>
                <c:pt idx="13">
                  <c:v>1678</c:v>
                </c:pt>
                <c:pt idx="14">
                  <c:v>13139</c:v>
                </c:pt>
              </c:numCache>
            </c:numRef>
          </c:val>
          <c:extLst>
            <c:ext xmlns:c16="http://schemas.microsoft.com/office/drawing/2014/chart" uri="{C3380CC4-5D6E-409C-BE32-E72D297353CC}">
              <c16:uniqueId val="{00000002-95C2-4272-96FC-E2F62DA7B8AF}"/>
            </c:ext>
          </c:extLst>
        </c:ser>
        <c:ser>
          <c:idx val="3"/>
          <c:order val="3"/>
          <c:tx>
            <c:strRef>
              <c:f>List6!$E$2</c:f>
              <c:strCache>
                <c:ptCount val="1"/>
                <c:pt idx="0">
                  <c:v>IV. stupeň</c:v>
                </c:pt>
              </c:strCache>
            </c:strRef>
          </c:tx>
          <c:invertIfNegative val="0"/>
          <c:cat>
            <c:strRef>
              <c:f>List6!$A$3:$A$17</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List6!$E$3:$E$17</c:f>
              <c:numCache>
                <c:formatCode>#,##0</c:formatCode>
                <c:ptCount val="15"/>
                <c:pt idx="0">
                  <c:v>364</c:v>
                </c:pt>
                <c:pt idx="1">
                  <c:v>598</c:v>
                </c:pt>
                <c:pt idx="2">
                  <c:v>341</c:v>
                </c:pt>
                <c:pt idx="3">
                  <c:v>348</c:v>
                </c:pt>
                <c:pt idx="4">
                  <c:v>180</c:v>
                </c:pt>
                <c:pt idx="5">
                  <c:v>465</c:v>
                </c:pt>
                <c:pt idx="6">
                  <c:v>236</c:v>
                </c:pt>
                <c:pt idx="7">
                  <c:v>298</c:v>
                </c:pt>
                <c:pt idx="8">
                  <c:v>292</c:v>
                </c:pt>
                <c:pt idx="9">
                  <c:v>334</c:v>
                </c:pt>
                <c:pt idx="10">
                  <c:v>791</c:v>
                </c:pt>
                <c:pt idx="11">
                  <c:v>354</c:v>
                </c:pt>
                <c:pt idx="12">
                  <c:v>466</c:v>
                </c:pt>
                <c:pt idx="13">
                  <c:v>908</c:v>
                </c:pt>
                <c:pt idx="14">
                  <c:v>5975</c:v>
                </c:pt>
              </c:numCache>
            </c:numRef>
          </c:val>
          <c:extLst>
            <c:ext xmlns:c16="http://schemas.microsoft.com/office/drawing/2014/chart" uri="{C3380CC4-5D6E-409C-BE32-E72D297353CC}">
              <c16:uniqueId val="{00000003-95C2-4272-96FC-E2F62DA7B8AF}"/>
            </c:ext>
          </c:extLst>
        </c:ser>
        <c:dLbls>
          <c:showLegendKey val="0"/>
          <c:showVal val="0"/>
          <c:showCatName val="0"/>
          <c:showSerName val="0"/>
          <c:showPercent val="0"/>
          <c:showBubbleSize val="0"/>
        </c:dLbls>
        <c:gapWidth val="75"/>
        <c:overlap val="100"/>
        <c:axId val="246958720"/>
        <c:axId val="246960512"/>
      </c:barChart>
      <c:catAx>
        <c:axId val="246958720"/>
        <c:scaling>
          <c:orientation val="minMax"/>
        </c:scaling>
        <c:delete val="0"/>
        <c:axPos val="b"/>
        <c:numFmt formatCode="General" sourceLinked="0"/>
        <c:majorTickMark val="none"/>
        <c:minorTickMark val="none"/>
        <c:tickLblPos val="nextTo"/>
        <c:crossAx val="246960512"/>
        <c:crosses val="autoZero"/>
        <c:auto val="1"/>
        <c:lblAlgn val="ctr"/>
        <c:lblOffset val="100"/>
        <c:noMultiLvlLbl val="0"/>
      </c:catAx>
      <c:valAx>
        <c:axId val="246960512"/>
        <c:scaling>
          <c:orientation val="minMax"/>
        </c:scaling>
        <c:delete val="0"/>
        <c:axPos val="l"/>
        <c:majorGridlines/>
        <c:numFmt formatCode="0%" sourceLinked="1"/>
        <c:majorTickMark val="none"/>
        <c:minorTickMark val="none"/>
        <c:tickLblPos val="nextTo"/>
        <c:spPr>
          <a:ln w="9525">
            <a:noFill/>
          </a:ln>
        </c:spPr>
        <c:crossAx val="246958720"/>
        <c:crosses val="autoZero"/>
        <c:crossBetween val="between"/>
        <c:majorUnit val="0.2"/>
      </c:valAx>
    </c:plotArea>
    <c:plotVisOnly val="1"/>
    <c:dispBlanksAs val="gap"/>
    <c:showDLblsOverMax val="0"/>
  </c:chart>
  <c:externalData r:id="rId1">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List6!$F$2</c:f>
              <c:strCache>
                <c:ptCount val="1"/>
                <c:pt idx="0">
                  <c:v>I. stupeň</c:v>
                </c:pt>
              </c:strCache>
            </c:strRef>
          </c:tx>
          <c:invertIfNegative val="0"/>
          <c:cat>
            <c:strRef>
              <c:f>List6!$A$3:$A$17</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List6!$F$3:$F$17</c:f>
              <c:numCache>
                <c:formatCode>#,##0</c:formatCode>
                <c:ptCount val="15"/>
                <c:pt idx="0">
                  <c:v>2302</c:v>
                </c:pt>
                <c:pt idx="1">
                  <c:v>3220</c:v>
                </c:pt>
                <c:pt idx="2">
                  <c:v>1873</c:v>
                </c:pt>
                <c:pt idx="3">
                  <c:v>1381</c:v>
                </c:pt>
                <c:pt idx="4">
                  <c:v>744</c:v>
                </c:pt>
                <c:pt idx="5">
                  <c:v>2399</c:v>
                </c:pt>
                <c:pt idx="6">
                  <c:v>1175</c:v>
                </c:pt>
                <c:pt idx="7">
                  <c:v>1659</c:v>
                </c:pt>
                <c:pt idx="8">
                  <c:v>1550</c:v>
                </c:pt>
                <c:pt idx="9">
                  <c:v>1583</c:v>
                </c:pt>
                <c:pt idx="10">
                  <c:v>3720</c:v>
                </c:pt>
                <c:pt idx="11">
                  <c:v>2146</c:v>
                </c:pt>
                <c:pt idx="12">
                  <c:v>1975</c:v>
                </c:pt>
                <c:pt idx="13">
                  <c:v>3792</c:v>
                </c:pt>
                <c:pt idx="14">
                  <c:v>29519</c:v>
                </c:pt>
              </c:numCache>
            </c:numRef>
          </c:val>
          <c:extLst>
            <c:ext xmlns:c16="http://schemas.microsoft.com/office/drawing/2014/chart" uri="{C3380CC4-5D6E-409C-BE32-E72D297353CC}">
              <c16:uniqueId val="{00000000-6F57-442B-957D-D57C2A479AD3}"/>
            </c:ext>
          </c:extLst>
        </c:ser>
        <c:ser>
          <c:idx val="1"/>
          <c:order val="1"/>
          <c:tx>
            <c:strRef>
              <c:f>List6!$G$2</c:f>
              <c:strCache>
                <c:ptCount val="1"/>
                <c:pt idx="0">
                  <c:v>II. stupeň</c:v>
                </c:pt>
              </c:strCache>
            </c:strRef>
          </c:tx>
          <c:invertIfNegative val="0"/>
          <c:cat>
            <c:strRef>
              <c:f>List6!$A$3:$A$17</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List6!$G$3:$G$17</c:f>
              <c:numCache>
                <c:formatCode>#,##0</c:formatCode>
                <c:ptCount val="15"/>
                <c:pt idx="0">
                  <c:v>2302</c:v>
                </c:pt>
                <c:pt idx="1">
                  <c:v>3160</c:v>
                </c:pt>
                <c:pt idx="2">
                  <c:v>1802</c:v>
                </c:pt>
                <c:pt idx="3">
                  <c:v>1807</c:v>
                </c:pt>
                <c:pt idx="4">
                  <c:v>790</c:v>
                </c:pt>
                <c:pt idx="5">
                  <c:v>2503</c:v>
                </c:pt>
                <c:pt idx="6">
                  <c:v>1200</c:v>
                </c:pt>
                <c:pt idx="7">
                  <c:v>1654</c:v>
                </c:pt>
                <c:pt idx="8">
                  <c:v>1674</c:v>
                </c:pt>
                <c:pt idx="9">
                  <c:v>1699</c:v>
                </c:pt>
                <c:pt idx="10">
                  <c:v>3723</c:v>
                </c:pt>
                <c:pt idx="11">
                  <c:v>1861</c:v>
                </c:pt>
                <c:pt idx="12">
                  <c:v>2062</c:v>
                </c:pt>
                <c:pt idx="13">
                  <c:v>3697</c:v>
                </c:pt>
                <c:pt idx="14">
                  <c:v>29934</c:v>
                </c:pt>
              </c:numCache>
            </c:numRef>
          </c:val>
          <c:extLst>
            <c:ext xmlns:c16="http://schemas.microsoft.com/office/drawing/2014/chart" uri="{C3380CC4-5D6E-409C-BE32-E72D297353CC}">
              <c16:uniqueId val="{00000001-6F57-442B-957D-D57C2A479AD3}"/>
            </c:ext>
          </c:extLst>
        </c:ser>
        <c:ser>
          <c:idx val="2"/>
          <c:order val="2"/>
          <c:tx>
            <c:strRef>
              <c:f>List6!$H$2</c:f>
              <c:strCache>
                <c:ptCount val="1"/>
                <c:pt idx="0">
                  <c:v>III. stupeň</c:v>
                </c:pt>
              </c:strCache>
            </c:strRef>
          </c:tx>
          <c:invertIfNegative val="0"/>
          <c:cat>
            <c:strRef>
              <c:f>List6!$A$3:$A$17</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List6!$H$3:$H$17</c:f>
              <c:numCache>
                <c:formatCode>#,##0</c:formatCode>
                <c:ptCount val="15"/>
                <c:pt idx="0">
                  <c:v>1419</c:v>
                </c:pt>
                <c:pt idx="1">
                  <c:v>2036</c:v>
                </c:pt>
                <c:pt idx="2">
                  <c:v>1280</c:v>
                </c:pt>
                <c:pt idx="3">
                  <c:v>1244</c:v>
                </c:pt>
                <c:pt idx="4">
                  <c:v>469</c:v>
                </c:pt>
                <c:pt idx="5">
                  <c:v>1532</c:v>
                </c:pt>
                <c:pt idx="6">
                  <c:v>853</c:v>
                </c:pt>
                <c:pt idx="7">
                  <c:v>1068</c:v>
                </c:pt>
                <c:pt idx="8">
                  <c:v>1237</c:v>
                </c:pt>
                <c:pt idx="9">
                  <c:v>1225</c:v>
                </c:pt>
                <c:pt idx="10">
                  <c:v>2593</c:v>
                </c:pt>
                <c:pt idx="11">
                  <c:v>1234</c:v>
                </c:pt>
                <c:pt idx="12">
                  <c:v>1543</c:v>
                </c:pt>
                <c:pt idx="13">
                  <c:v>2629</c:v>
                </c:pt>
                <c:pt idx="14">
                  <c:v>20362</c:v>
                </c:pt>
              </c:numCache>
            </c:numRef>
          </c:val>
          <c:extLst>
            <c:ext xmlns:c16="http://schemas.microsoft.com/office/drawing/2014/chart" uri="{C3380CC4-5D6E-409C-BE32-E72D297353CC}">
              <c16:uniqueId val="{00000002-6F57-442B-957D-D57C2A479AD3}"/>
            </c:ext>
          </c:extLst>
        </c:ser>
        <c:ser>
          <c:idx val="3"/>
          <c:order val="3"/>
          <c:tx>
            <c:strRef>
              <c:f>List6!$I$2</c:f>
              <c:strCache>
                <c:ptCount val="1"/>
                <c:pt idx="0">
                  <c:v>IV. stupeň</c:v>
                </c:pt>
              </c:strCache>
            </c:strRef>
          </c:tx>
          <c:invertIfNegative val="0"/>
          <c:cat>
            <c:strRef>
              <c:f>List6!$A$3:$A$17</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List6!$I$3:$I$17</c:f>
              <c:numCache>
                <c:formatCode>#,##0</c:formatCode>
                <c:ptCount val="15"/>
                <c:pt idx="0">
                  <c:v>626</c:v>
                </c:pt>
                <c:pt idx="1">
                  <c:v>1036</c:v>
                </c:pt>
                <c:pt idx="2">
                  <c:v>744</c:v>
                </c:pt>
                <c:pt idx="3">
                  <c:v>660</c:v>
                </c:pt>
                <c:pt idx="4">
                  <c:v>278</c:v>
                </c:pt>
                <c:pt idx="5">
                  <c:v>697</c:v>
                </c:pt>
                <c:pt idx="6">
                  <c:v>353</c:v>
                </c:pt>
                <c:pt idx="7">
                  <c:v>580</c:v>
                </c:pt>
                <c:pt idx="8">
                  <c:v>587</c:v>
                </c:pt>
                <c:pt idx="9">
                  <c:v>684</c:v>
                </c:pt>
                <c:pt idx="10">
                  <c:v>1462</c:v>
                </c:pt>
                <c:pt idx="11">
                  <c:v>729</c:v>
                </c:pt>
                <c:pt idx="12">
                  <c:v>969</c:v>
                </c:pt>
                <c:pt idx="13">
                  <c:v>1628</c:v>
                </c:pt>
                <c:pt idx="14">
                  <c:v>11033</c:v>
                </c:pt>
              </c:numCache>
            </c:numRef>
          </c:val>
          <c:extLst>
            <c:ext xmlns:c16="http://schemas.microsoft.com/office/drawing/2014/chart" uri="{C3380CC4-5D6E-409C-BE32-E72D297353CC}">
              <c16:uniqueId val="{00000003-6F57-442B-957D-D57C2A479AD3}"/>
            </c:ext>
          </c:extLst>
        </c:ser>
        <c:dLbls>
          <c:showLegendKey val="0"/>
          <c:showVal val="0"/>
          <c:showCatName val="0"/>
          <c:showSerName val="0"/>
          <c:showPercent val="0"/>
          <c:showBubbleSize val="0"/>
        </c:dLbls>
        <c:gapWidth val="75"/>
        <c:overlap val="100"/>
        <c:axId val="246974336"/>
        <c:axId val="246975872"/>
      </c:barChart>
      <c:catAx>
        <c:axId val="246974336"/>
        <c:scaling>
          <c:orientation val="minMax"/>
        </c:scaling>
        <c:delete val="0"/>
        <c:axPos val="b"/>
        <c:numFmt formatCode="General" sourceLinked="0"/>
        <c:majorTickMark val="none"/>
        <c:minorTickMark val="none"/>
        <c:tickLblPos val="nextTo"/>
        <c:crossAx val="246975872"/>
        <c:crosses val="autoZero"/>
        <c:auto val="1"/>
        <c:lblAlgn val="ctr"/>
        <c:lblOffset val="100"/>
        <c:noMultiLvlLbl val="0"/>
      </c:catAx>
      <c:valAx>
        <c:axId val="246975872"/>
        <c:scaling>
          <c:orientation val="minMax"/>
        </c:scaling>
        <c:delete val="0"/>
        <c:axPos val="l"/>
        <c:majorGridlines/>
        <c:numFmt formatCode="0%" sourceLinked="1"/>
        <c:majorTickMark val="none"/>
        <c:minorTickMark val="none"/>
        <c:tickLblPos val="nextTo"/>
        <c:spPr>
          <a:ln w="9525">
            <a:noFill/>
          </a:ln>
        </c:spPr>
        <c:crossAx val="246974336"/>
        <c:crosses val="autoZero"/>
        <c:crossBetween val="between"/>
        <c:majorUnit val="0.2"/>
      </c:valAx>
    </c:plotArea>
    <c:plotVisOnly val="1"/>
    <c:dispBlanksAs val="gap"/>
    <c:showDLblsOverMax val="0"/>
  </c:chart>
  <c:externalData r:id="rId1">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List6!$J$2</c:f>
              <c:strCache>
                <c:ptCount val="1"/>
                <c:pt idx="0">
                  <c:v>I. stupeň</c:v>
                </c:pt>
              </c:strCache>
            </c:strRef>
          </c:tx>
          <c:invertIfNegative val="0"/>
          <c:cat>
            <c:strRef>
              <c:f>List6!$A$3:$A$17</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List6!$J$3:$J$17</c:f>
              <c:numCache>
                <c:formatCode>#,##0</c:formatCode>
                <c:ptCount val="15"/>
                <c:pt idx="0">
                  <c:v>2834</c:v>
                </c:pt>
                <c:pt idx="1">
                  <c:v>2517</c:v>
                </c:pt>
                <c:pt idx="2">
                  <c:v>1458</c:v>
                </c:pt>
                <c:pt idx="3">
                  <c:v>988</c:v>
                </c:pt>
                <c:pt idx="4">
                  <c:v>553</c:v>
                </c:pt>
                <c:pt idx="5">
                  <c:v>1514</c:v>
                </c:pt>
                <c:pt idx="6">
                  <c:v>910</c:v>
                </c:pt>
                <c:pt idx="7">
                  <c:v>1364</c:v>
                </c:pt>
                <c:pt idx="8">
                  <c:v>1088</c:v>
                </c:pt>
                <c:pt idx="9">
                  <c:v>1190</c:v>
                </c:pt>
                <c:pt idx="10">
                  <c:v>2938</c:v>
                </c:pt>
                <c:pt idx="11">
                  <c:v>1791</c:v>
                </c:pt>
                <c:pt idx="12">
                  <c:v>1446</c:v>
                </c:pt>
                <c:pt idx="13">
                  <c:v>2588</c:v>
                </c:pt>
                <c:pt idx="14">
                  <c:v>23179</c:v>
                </c:pt>
              </c:numCache>
            </c:numRef>
          </c:val>
          <c:extLst>
            <c:ext xmlns:c16="http://schemas.microsoft.com/office/drawing/2014/chart" uri="{C3380CC4-5D6E-409C-BE32-E72D297353CC}">
              <c16:uniqueId val="{00000000-BCF6-4CF2-9C42-14A4AAC36DEF}"/>
            </c:ext>
          </c:extLst>
        </c:ser>
        <c:ser>
          <c:idx val="1"/>
          <c:order val="1"/>
          <c:tx>
            <c:strRef>
              <c:f>List6!$K$2</c:f>
              <c:strCache>
                <c:ptCount val="1"/>
                <c:pt idx="0">
                  <c:v>II. stupeň</c:v>
                </c:pt>
              </c:strCache>
            </c:strRef>
          </c:tx>
          <c:invertIfNegative val="0"/>
          <c:cat>
            <c:strRef>
              <c:f>List6!$A$3:$A$17</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List6!$K$3:$K$17</c:f>
              <c:numCache>
                <c:formatCode>#,##0</c:formatCode>
                <c:ptCount val="15"/>
                <c:pt idx="0">
                  <c:v>3137</c:v>
                </c:pt>
                <c:pt idx="1">
                  <c:v>3214</c:v>
                </c:pt>
                <c:pt idx="2">
                  <c:v>1829</c:v>
                </c:pt>
                <c:pt idx="3">
                  <c:v>1576</c:v>
                </c:pt>
                <c:pt idx="4">
                  <c:v>642</c:v>
                </c:pt>
                <c:pt idx="5">
                  <c:v>1908</c:v>
                </c:pt>
                <c:pt idx="6">
                  <c:v>1217</c:v>
                </c:pt>
                <c:pt idx="7">
                  <c:v>1748</c:v>
                </c:pt>
                <c:pt idx="8">
                  <c:v>1655</c:v>
                </c:pt>
                <c:pt idx="9">
                  <c:v>1589</c:v>
                </c:pt>
                <c:pt idx="10">
                  <c:v>3972</c:v>
                </c:pt>
                <c:pt idx="11">
                  <c:v>1853</c:v>
                </c:pt>
                <c:pt idx="12">
                  <c:v>1975</c:v>
                </c:pt>
                <c:pt idx="13">
                  <c:v>3315</c:v>
                </c:pt>
                <c:pt idx="14">
                  <c:v>29630</c:v>
                </c:pt>
              </c:numCache>
            </c:numRef>
          </c:val>
          <c:extLst>
            <c:ext xmlns:c16="http://schemas.microsoft.com/office/drawing/2014/chart" uri="{C3380CC4-5D6E-409C-BE32-E72D297353CC}">
              <c16:uniqueId val="{00000001-BCF6-4CF2-9C42-14A4AAC36DEF}"/>
            </c:ext>
          </c:extLst>
        </c:ser>
        <c:ser>
          <c:idx val="2"/>
          <c:order val="2"/>
          <c:tx>
            <c:strRef>
              <c:f>List6!$L$2</c:f>
              <c:strCache>
                <c:ptCount val="1"/>
                <c:pt idx="0">
                  <c:v>III. stupeň</c:v>
                </c:pt>
              </c:strCache>
            </c:strRef>
          </c:tx>
          <c:invertIfNegative val="0"/>
          <c:cat>
            <c:strRef>
              <c:f>List6!$A$3:$A$17</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List6!$L$3:$L$17</c:f>
              <c:numCache>
                <c:formatCode>#,##0</c:formatCode>
                <c:ptCount val="15"/>
                <c:pt idx="0">
                  <c:v>2087</c:v>
                </c:pt>
                <c:pt idx="1">
                  <c:v>2281</c:v>
                </c:pt>
                <c:pt idx="2">
                  <c:v>1615</c:v>
                </c:pt>
                <c:pt idx="3">
                  <c:v>1374</c:v>
                </c:pt>
                <c:pt idx="4">
                  <c:v>490</c:v>
                </c:pt>
                <c:pt idx="5">
                  <c:v>1440</c:v>
                </c:pt>
                <c:pt idx="6">
                  <c:v>1001</c:v>
                </c:pt>
                <c:pt idx="7">
                  <c:v>1419</c:v>
                </c:pt>
                <c:pt idx="8">
                  <c:v>1437</c:v>
                </c:pt>
                <c:pt idx="9">
                  <c:v>1451</c:v>
                </c:pt>
                <c:pt idx="10">
                  <c:v>3182</c:v>
                </c:pt>
                <c:pt idx="11">
                  <c:v>1514</c:v>
                </c:pt>
                <c:pt idx="12">
                  <c:v>1795</c:v>
                </c:pt>
                <c:pt idx="13">
                  <c:v>2869</c:v>
                </c:pt>
                <c:pt idx="14">
                  <c:v>23955</c:v>
                </c:pt>
              </c:numCache>
            </c:numRef>
          </c:val>
          <c:extLst>
            <c:ext xmlns:c16="http://schemas.microsoft.com/office/drawing/2014/chart" uri="{C3380CC4-5D6E-409C-BE32-E72D297353CC}">
              <c16:uniqueId val="{00000002-BCF6-4CF2-9C42-14A4AAC36DEF}"/>
            </c:ext>
          </c:extLst>
        </c:ser>
        <c:ser>
          <c:idx val="3"/>
          <c:order val="3"/>
          <c:tx>
            <c:strRef>
              <c:f>List6!$M$2</c:f>
              <c:strCache>
                <c:ptCount val="1"/>
                <c:pt idx="0">
                  <c:v>IV. stupeň</c:v>
                </c:pt>
              </c:strCache>
            </c:strRef>
          </c:tx>
          <c:invertIfNegative val="0"/>
          <c:cat>
            <c:strRef>
              <c:f>List6!$A$3:$A$17</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List6!$M$3:$M$17</c:f>
              <c:numCache>
                <c:formatCode>#,##0</c:formatCode>
                <c:ptCount val="15"/>
                <c:pt idx="0">
                  <c:v>1066</c:v>
                </c:pt>
                <c:pt idx="1">
                  <c:v>1385</c:v>
                </c:pt>
                <c:pt idx="2">
                  <c:v>1047</c:v>
                </c:pt>
                <c:pt idx="3">
                  <c:v>825</c:v>
                </c:pt>
                <c:pt idx="4">
                  <c:v>276</c:v>
                </c:pt>
                <c:pt idx="5">
                  <c:v>744</c:v>
                </c:pt>
                <c:pt idx="6">
                  <c:v>507</c:v>
                </c:pt>
                <c:pt idx="7">
                  <c:v>845</c:v>
                </c:pt>
                <c:pt idx="8">
                  <c:v>810</c:v>
                </c:pt>
                <c:pt idx="9">
                  <c:v>1028</c:v>
                </c:pt>
                <c:pt idx="10">
                  <c:v>1950</c:v>
                </c:pt>
                <c:pt idx="11">
                  <c:v>891</c:v>
                </c:pt>
                <c:pt idx="12">
                  <c:v>1207</c:v>
                </c:pt>
                <c:pt idx="13">
                  <c:v>1891</c:v>
                </c:pt>
                <c:pt idx="14">
                  <c:v>14472</c:v>
                </c:pt>
              </c:numCache>
            </c:numRef>
          </c:val>
          <c:extLst>
            <c:ext xmlns:c16="http://schemas.microsoft.com/office/drawing/2014/chart" uri="{C3380CC4-5D6E-409C-BE32-E72D297353CC}">
              <c16:uniqueId val="{00000003-BCF6-4CF2-9C42-14A4AAC36DEF}"/>
            </c:ext>
          </c:extLst>
        </c:ser>
        <c:dLbls>
          <c:showLegendKey val="0"/>
          <c:showVal val="0"/>
          <c:showCatName val="0"/>
          <c:showSerName val="0"/>
          <c:showPercent val="0"/>
          <c:showBubbleSize val="0"/>
        </c:dLbls>
        <c:gapWidth val="75"/>
        <c:overlap val="100"/>
        <c:axId val="247153792"/>
        <c:axId val="247155328"/>
      </c:barChart>
      <c:catAx>
        <c:axId val="247153792"/>
        <c:scaling>
          <c:orientation val="minMax"/>
        </c:scaling>
        <c:delete val="0"/>
        <c:axPos val="b"/>
        <c:numFmt formatCode="General" sourceLinked="0"/>
        <c:majorTickMark val="none"/>
        <c:minorTickMark val="none"/>
        <c:tickLblPos val="nextTo"/>
        <c:crossAx val="247155328"/>
        <c:crosses val="autoZero"/>
        <c:auto val="1"/>
        <c:lblAlgn val="ctr"/>
        <c:lblOffset val="100"/>
        <c:noMultiLvlLbl val="0"/>
      </c:catAx>
      <c:valAx>
        <c:axId val="247155328"/>
        <c:scaling>
          <c:orientation val="minMax"/>
        </c:scaling>
        <c:delete val="0"/>
        <c:axPos val="l"/>
        <c:majorGridlines/>
        <c:numFmt formatCode="0%" sourceLinked="1"/>
        <c:majorTickMark val="none"/>
        <c:minorTickMark val="none"/>
        <c:tickLblPos val="nextTo"/>
        <c:spPr>
          <a:ln w="9525">
            <a:noFill/>
          </a:ln>
        </c:spPr>
        <c:crossAx val="247153792"/>
        <c:crosses val="autoZero"/>
        <c:crossBetween val="between"/>
        <c:majorUnit val="0.2"/>
      </c:valAx>
    </c:plotArea>
    <c:plotVisOnly val="1"/>
    <c:dispBlanksAs val="gap"/>
    <c:showDLblsOverMax val="0"/>
  </c:chart>
  <c:externalData r:id="rId1">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List6!$N$2</c:f>
              <c:strCache>
                <c:ptCount val="1"/>
                <c:pt idx="0">
                  <c:v>I. stupeň</c:v>
                </c:pt>
              </c:strCache>
            </c:strRef>
          </c:tx>
          <c:invertIfNegative val="0"/>
          <c:cat>
            <c:strRef>
              <c:f>List6!$A$3:$A$17</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List6!$N$3:$N$17</c:f>
              <c:numCache>
                <c:formatCode>#,##0</c:formatCode>
                <c:ptCount val="15"/>
                <c:pt idx="0">
                  <c:v>240</c:v>
                </c:pt>
                <c:pt idx="1">
                  <c:v>110</c:v>
                </c:pt>
                <c:pt idx="2">
                  <c:v>65</c:v>
                </c:pt>
                <c:pt idx="3">
                  <c:v>35</c:v>
                </c:pt>
                <c:pt idx="4">
                  <c:v>17</c:v>
                </c:pt>
                <c:pt idx="5">
                  <c:v>65</c:v>
                </c:pt>
                <c:pt idx="6">
                  <c:v>40</c:v>
                </c:pt>
                <c:pt idx="7">
                  <c:v>62</c:v>
                </c:pt>
                <c:pt idx="8">
                  <c:v>41</c:v>
                </c:pt>
                <c:pt idx="9">
                  <c:v>25</c:v>
                </c:pt>
                <c:pt idx="10">
                  <c:v>116</c:v>
                </c:pt>
                <c:pt idx="11">
                  <c:v>61</c:v>
                </c:pt>
                <c:pt idx="12">
                  <c:v>44</c:v>
                </c:pt>
                <c:pt idx="13">
                  <c:v>102</c:v>
                </c:pt>
                <c:pt idx="14">
                  <c:v>1023</c:v>
                </c:pt>
              </c:numCache>
            </c:numRef>
          </c:val>
          <c:extLst>
            <c:ext xmlns:c16="http://schemas.microsoft.com/office/drawing/2014/chart" uri="{C3380CC4-5D6E-409C-BE32-E72D297353CC}">
              <c16:uniqueId val="{00000000-5B2C-45E7-AA04-71BB98617975}"/>
            </c:ext>
          </c:extLst>
        </c:ser>
        <c:ser>
          <c:idx val="1"/>
          <c:order val="1"/>
          <c:tx>
            <c:strRef>
              <c:f>List6!$O$2</c:f>
              <c:strCache>
                <c:ptCount val="1"/>
                <c:pt idx="0">
                  <c:v>II. stupeň</c:v>
                </c:pt>
              </c:strCache>
            </c:strRef>
          </c:tx>
          <c:invertIfNegative val="0"/>
          <c:cat>
            <c:strRef>
              <c:f>List6!$A$3:$A$17</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List6!$O$3:$O$17</c:f>
              <c:numCache>
                <c:formatCode>#,##0</c:formatCode>
                <c:ptCount val="15"/>
                <c:pt idx="0">
                  <c:v>333</c:v>
                </c:pt>
                <c:pt idx="1">
                  <c:v>223</c:v>
                </c:pt>
                <c:pt idx="2">
                  <c:v>121</c:v>
                </c:pt>
                <c:pt idx="3">
                  <c:v>99</c:v>
                </c:pt>
                <c:pt idx="4">
                  <c:v>55</c:v>
                </c:pt>
                <c:pt idx="5">
                  <c:v>155</c:v>
                </c:pt>
                <c:pt idx="6">
                  <c:v>94</c:v>
                </c:pt>
                <c:pt idx="7">
                  <c:v>121</c:v>
                </c:pt>
                <c:pt idx="8">
                  <c:v>107</c:v>
                </c:pt>
                <c:pt idx="9">
                  <c:v>76</c:v>
                </c:pt>
                <c:pt idx="10">
                  <c:v>274</c:v>
                </c:pt>
                <c:pt idx="11">
                  <c:v>136</c:v>
                </c:pt>
                <c:pt idx="12">
                  <c:v>104</c:v>
                </c:pt>
                <c:pt idx="13">
                  <c:v>209</c:v>
                </c:pt>
                <c:pt idx="14">
                  <c:v>2107</c:v>
                </c:pt>
              </c:numCache>
            </c:numRef>
          </c:val>
          <c:extLst>
            <c:ext xmlns:c16="http://schemas.microsoft.com/office/drawing/2014/chart" uri="{C3380CC4-5D6E-409C-BE32-E72D297353CC}">
              <c16:uniqueId val="{00000001-5B2C-45E7-AA04-71BB98617975}"/>
            </c:ext>
          </c:extLst>
        </c:ser>
        <c:ser>
          <c:idx val="2"/>
          <c:order val="2"/>
          <c:tx>
            <c:strRef>
              <c:f>List6!$P$2</c:f>
              <c:strCache>
                <c:ptCount val="1"/>
                <c:pt idx="0">
                  <c:v>III. stupeň</c:v>
                </c:pt>
              </c:strCache>
            </c:strRef>
          </c:tx>
          <c:invertIfNegative val="0"/>
          <c:cat>
            <c:strRef>
              <c:f>List6!$A$3:$A$17</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List6!$P$3:$P$17</c:f>
              <c:numCache>
                <c:formatCode>#,##0</c:formatCode>
                <c:ptCount val="15"/>
                <c:pt idx="0">
                  <c:v>337</c:v>
                </c:pt>
                <c:pt idx="1">
                  <c:v>252</c:v>
                </c:pt>
                <c:pt idx="2">
                  <c:v>191</c:v>
                </c:pt>
                <c:pt idx="3">
                  <c:v>115</c:v>
                </c:pt>
                <c:pt idx="4">
                  <c:v>53</c:v>
                </c:pt>
                <c:pt idx="5">
                  <c:v>147</c:v>
                </c:pt>
                <c:pt idx="6">
                  <c:v>118</c:v>
                </c:pt>
                <c:pt idx="7">
                  <c:v>156</c:v>
                </c:pt>
                <c:pt idx="8">
                  <c:v>128</c:v>
                </c:pt>
                <c:pt idx="9">
                  <c:v>121</c:v>
                </c:pt>
                <c:pt idx="10">
                  <c:v>394</c:v>
                </c:pt>
                <c:pt idx="11">
                  <c:v>168</c:v>
                </c:pt>
                <c:pt idx="12">
                  <c:v>167</c:v>
                </c:pt>
                <c:pt idx="13">
                  <c:v>284</c:v>
                </c:pt>
                <c:pt idx="14">
                  <c:v>2631</c:v>
                </c:pt>
              </c:numCache>
            </c:numRef>
          </c:val>
          <c:extLst>
            <c:ext xmlns:c16="http://schemas.microsoft.com/office/drawing/2014/chart" uri="{C3380CC4-5D6E-409C-BE32-E72D297353CC}">
              <c16:uniqueId val="{00000002-5B2C-45E7-AA04-71BB98617975}"/>
            </c:ext>
          </c:extLst>
        </c:ser>
        <c:ser>
          <c:idx val="3"/>
          <c:order val="3"/>
          <c:tx>
            <c:strRef>
              <c:f>List6!$Q$2</c:f>
              <c:strCache>
                <c:ptCount val="1"/>
                <c:pt idx="0">
                  <c:v>IV. stupeň</c:v>
                </c:pt>
              </c:strCache>
            </c:strRef>
          </c:tx>
          <c:invertIfNegative val="0"/>
          <c:cat>
            <c:strRef>
              <c:f>List6!$A$3:$A$17</c:f>
              <c:strCache>
                <c:ptCount val="15"/>
                <c:pt idx="0">
                  <c:v>PHA</c:v>
                </c:pt>
                <c:pt idx="1">
                  <c:v>STC</c:v>
                </c:pt>
                <c:pt idx="2">
                  <c:v>JHC</c:v>
                </c:pt>
                <c:pt idx="3">
                  <c:v>PLK</c:v>
                </c:pt>
                <c:pt idx="4">
                  <c:v>KVK</c:v>
                </c:pt>
                <c:pt idx="5">
                  <c:v>ULK</c:v>
                </c:pt>
                <c:pt idx="6">
                  <c:v>LBK</c:v>
                </c:pt>
                <c:pt idx="7">
                  <c:v>HKK</c:v>
                </c:pt>
                <c:pt idx="8">
                  <c:v>PAK</c:v>
                </c:pt>
                <c:pt idx="9">
                  <c:v>VYS</c:v>
                </c:pt>
                <c:pt idx="10">
                  <c:v>JHM</c:v>
                </c:pt>
                <c:pt idx="11">
                  <c:v>OLK</c:v>
                </c:pt>
                <c:pt idx="12">
                  <c:v>ZLK</c:v>
                </c:pt>
                <c:pt idx="13">
                  <c:v>MSK</c:v>
                </c:pt>
                <c:pt idx="14">
                  <c:v>ČR</c:v>
                </c:pt>
              </c:strCache>
            </c:strRef>
          </c:cat>
          <c:val>
            <c:numRef>
              <c:f>List6!$Q$3:$Q$17</c:f>
              <c:numCache>
                <c:formatCode>#,##0</c:formatCode>
                <c:ptCount val="15"/>
                <c:pt idx="0">
                  <c:v>218</c:v>
                </c:pt>
                <c:pt idx="1">
                  <c:v>181</c:v>
                </c:pt>
                <c:pt idx="2">
                  <c:v>135</c:v>
                </c:pt>
                <c:pt idx="3">
                  <c:v>120</c:v>
                </c:pt>
                <c:pt idx="4">
                  <c:v>33</c:v>
                </c:pt>
                <c:pt idx="5">
                  <c:v>137</c:v>
                </c:pt>
                <c:pt idx="6">
                  <c:v>83</c:v>
                </c:pt>
                <c:pt idx="7">
                  <c:v>105</c:v>
                </c:pt>
                <c:pt idx="8">
                  <c:v>107</c:v>
                </c:pt>
                <c:pt idx="9">
                  <c:v>128</c:v>
                </c:pt>
                <c:pt idx="10">
                  <c:v>309</c:v>
                </c:pt>
                <c:pt idx="11">
                  <c:v>137</c:v>
                </c:pt>
                <c:pt idx="12">
                  <c:v>166</c:v>
                </c:pt>
                <c:pt idx="13">
                  <c:v>290</c:v>
                </c:pt>
                <c:pt idx="14">
                  <c:v>2149</c:v>
                </c:pt>
              </c:numCache>
            </c:numRef>
          </c:val>
          <c:extLst>
            <c:ext xmlns:c16="http://schemas.microsoft.com/office/drawing/2014/chart" uri="{C3380CC4-5D6E-409C-BE32-E72D297353CC}">
              <c16:uniqueId val="{00000003-5B2C-45E7-AA04-71BB98617975}"/>
            </c:ext>
          </c:extLst>
        </c:ser>
        <c:dLbls>
          <c:showLegendKey val="0"/>
          <c:showVal val="0"/>
          <c:showCatName val="0"/>
          <c:showSerName val="0"/>
          <c:showPercent val="0"/>
          <c:showBubbleSize val="0"/>
        </c:dLbls>
        <c:gapWidth val="75"/>
        <c:overlap val="100"/>
        <c:axId val="247173504"/>
        <c:axId val="247175040"/>
      </c:barChart>
      <c:catAx>
        <c:axId val="247173504"/>
        <c:scaling>
          <c:orientation val="minMax"/>
        </c:scaling>
        <c:delete val="0"/>
        <c:axPos val="b"/>
        <c:numFmt formatCode="General" sourceLinked="0"/>
        <c:majorTickMark val="none"/>
        <c:minorTickMark val="none"/>
        <c:tickLblPos val="nextTo"/>
        <c:crossAx val="247175040"/>
        <c:crosses val="autoZero"/>
        <c:auto val="1"/>
        <c:lblAlgn val="ctr"/>
        <c:lblOffset val="100"/>
        <c:noMultiLvlLbl val="0"/>
      </c:catAx>
      <c:valAx>
        <c:axId val="247175040"/>
        <c:scaling>
          <c:orientation val="minMax"/>
        </c:scaling>
        <c:delete val="0"/>
        <c:axPos val="l"/>
        <c:majorGridlines/>
        <c:numFmt formatCode="0%" sourceLinked="1"/>
        <c:majorTickMark val="none"/>
        <c:minorTickMark val="none"/>
        <c:tickLblPos val="nextTo"/>
        <c:spPr>
          <a:ln w="9525">
            <a:noFill/>
          </a:ln>
        </c:spPr>
        <c:crossAx val="247173504"/>
        <c:crosses val="autoZero"/>
        <c:crossBetween val="between"/>
        <c:majorUnit val="0.2"/>
      </c:valAx>
    </c:plotArea>
    <c:plotVisOnly val="1"/>
    <c:dispBlanksAs val="gap"/>
    <c:showDLblsOverMax val="0"/>
  </c:chart>
  <c:externalData r:id="rId1">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pPr>
            <a:r>
              <a:rPr lang="cs-CZ" sz="1200"/>
              <a:t>65 - 74 let</a:t>
            </a:r>
          </a:p>
        </c:rich>
      </c:tx>
      <c:overlay val="0"/>
    </c:title>
    <c:autoTitleDeleted val="0"/>
    <c:plotArea>
      <c:layout/>
      <c:barChart>
        <c:barDir val="col"/>
        <c:grouping val="stacked"/>
        <c:varyColors val="0"/>
        <c:ser>
          <c:idx val="0"/>
          <c:order val="0"/>
          <c:tx>
            <c:strRef>
              <c:f>'grafy vývoj'!$B$3</c:f>
              <c:strCache>
                <c:ptCount val="1"/>
                <c:pt idx="0">
                  <c:v>I. stupeň</c:v>
                </c:pt>
              </c:strCache>
            </c:strRef>
          </c:tx>
          <c:invertIfNegative val="0"/>
          <c:cat>
            <c:numRef>
              <c:f>'grafy vývoj'!$A$4:$A$8</c:f>
              <c:numCache>
                <c:formatCode>General</c:formatCode>
                <c:ptCount val="5"/>
                <c:pt idx="0">
                  <c:v>2014</c:v>
                </c:pt>
                <c:pt idx="1">
                  <c:v>2015</c:v>
                </c:pt>
                <c:pt idx="2">
                  <c:v>2016</c:v>
                </c:pt>
                <c:pt idx="3">
                  <c:v>2017</c:v>
                </c:pt>
                <c:pt idx="4">
                  <c:v>2018</c:v>
                </c:pt>
              </c:numCache>
            </c:numRef>
          </c:cat>
          <c:val>
            <c:numRef>
              <c:f>'grafy vývoj'!$B$4:$B$8</c:f>
              <c:numCache>
                <c:formatCode>#,##0</c:formatCode>
                <c:ptCount val="5"/>
                <c:pt idx="0">
                  <c:v>987</c:v>
                </c:pt>
                <c:pt idx="1">
                  <c:v>960</c:v>
                </c:pt>
                <c:pt idx="2">
                  <c:v>998</c:v>
                </c:pt>
                <c:pt idx="3">
                  <c:v>973</c:v>
                </c:pt>
                <c:pt idx="4">
                  <c:v>1012</c:v>
                </c:pt>
              </c:numCache>
            </c:numRef>
          </c:val>
          <c:extLst>
            <c:ext xmlns:c16="http://schemas.microsoft.com/office/drawing/2014/chart" uri="{C3380CC4-5D6E-409C-BE32-E72D297353CC}">
              <c16:uniqueId val="{00000000-DD69-40D5-8254-8E05F616ADC9}"/>
            </c:ext>
          </c:extLst>
        </c:ser>
        <c:ser>
          <c:idx val="1"/>
          <c:order val="1"/>
          <c:tx>
            <c:strRef>
              <c:f>'grafy vývoj'!$C$3</c:f>
              <c:strCache>
                <c:ptCount val="1"/>
                <c:pt idx="0">
                  <c:v>II. stupeň</c:v>
                </c:pt>
              </c:strCache>
            </c:strRef>
          </c:tx>
          <c:invertIfNegative val="0"/>
          <c:cat>
            <c:numRef>
              <c:f>'grafy vývoj'!$A$4:$A$8</c:f>
              <c:numCache>
                <c:formatCode>General</c:formatCode>
                <c:ptCount val="5"/>
                <c:pt idx="0">
                  <c:v>2014</c:v>
                </c:pt>
                <c:pt idx="1">
                  <c:v>2015</c:v>
                </c:pt>
                <c:pt idx="2">
                  <c:v>2016</c:v>
                </c:pt>
                <c:pt idx="3">
                  <c:v>2017</c:v>
                </c:pt>
                <c:pt idx="4">
                  <c:v>2018</c:v>
                </c:pt>
              </c:numCache>
            </c:numRef>
          </c:cat>
          <c:val>
            <c:numRef>
              <c:f>'grafy vývoj'!$C$4:$C$8</c:f>
              <c:numCache>
                <c:formatCode>#,##0</c:formatCode>
                <c:ptCount val="5"/>
                <c:pt idx="0">
                  <c:v>876</c:v>
                </c:pt>
                <c:pt idx="1">
                  <c:v>960</c:v>
                </c:pt>
                <c:pt idx="2">
                  <c:v>1024</c:v>
                </c:pt>
                <c:pt idx="3">
                  <c:v>1064</c:v>
                </c:pt>
                <c:pt idx="4">
                  <c:v>1122</c:v>
                </c:pt>
              </c:numCache>
            </c:numRef>
          </c:val>
          <c:extLst>
            <c:ext xmlns:c16="http://schemas.microsoft.com/office/drawing/2014/chart" uri="{C3380CC4-5D6E-409C-BE32-E72D297353CC}">
              <c16:uniqueId val="{00000001-DD69-40D5-8254-8E05F616ADC9}"/>
            </c:ext>
          </c:extLst>
        </c:ser>
        <c:ser>
          <c:idx val="2"/>
          <c:order val="2"/>
          <c:tx>
            <c:strRef>
              <c:f>'grafy vývoj'!$D$3</c:f>
              <c:strCache>
                <c:ptCount val="1"/>
                <c:pt idx="0">
                  <c:v>III. stupeň</c:v>
                </c:pt>
              </c:strCache>
            </c:strRef>
          </c:tx>
          <c:invertIfNegative val="0"/>
          <c:cat>
            <c:numRef>
              <c:f>'grafy vývoj'!$A$4:$A$8</c:f>
              <c:numCache>
                <c:formatCode>General</c:formatCode>
                <c:ptCount val="5"/>
                <c:pt idx="0">
                  <c:v>2014</c:v>
                </c:pt>
                <c:pt idx="1">
                  <c:v>2015</c:v>
                </c:pt>
                <c:pt idx="2">
                  <c:v>2016</c:v>
                </c:pt>
                <c:pt idx="3">
                  <c:v>2017</c:v>
                </c:pt>
                <c:pt idx="4">
                  <c:v>2018</c:v>
                </c:pt>
              </c:numCache>
            </c:numRef>
          </c:cat>
          <c:val>
            <c:numRef>
              <c:f>'grafy vývoj'!$D$4:$D$8</c:f>
              <c:numCache>
                <c:formatCode>#,##0</c:formatCode>
                <c:ptCount val="5"/>
                <c:pt idx="0">
                  <c:v>500</c:v>
                </c:pt>
                <c:pt idx="1">
                  <c:v>586</c:v>
                </c:pt>
                <c:pt idx="2">
                  <c:v>635</c:v>
                </c:pt>
                <c:pt idx="3">
                  <c:v>670</c:v>
                </c:pt>
                <c:pt idx="4">
                  <c:v>723</c:v>
                </c:pt>
              </c:numCache>
            </c:numRef>
          </c:val>
          <c:extLst>
            <c:ext xmlns:c16="http://schemas.microsoft.com/office/drawing/2014/chart" uri="{C3380CC4-5D6E-409C-BE32-E72D297353CC}">
              <c16:uniqueId val="{00000002-DD69-40D5-8254-8E05F616ADC9}"/>
            </c:ext>
          </c:extLst>
        </c:ser>
        <c:ser>
          <c:idx val="3"/>
          <c:order val="3"/>
          <c:tx>
            <c:strRef>
              <c:f>'grafy vývoj'!$E$3</c:f>
              <c:strCache>
                <c:ptCount val="1"/>
                <c:pt idx="0">
                  <c:v>IV. stupeň</c:v>
                </c:pt>
              </c:strCache>
            </c:strRef>
          </c:tx>
          <c:invertIfNegative val="0"/>
          <c:cat>
            <c:numRef>
              <c:f>'grafy vývoj'!$A$4:$A$8</c:f>
              <c:numCache>
                <c:formatCode>General</c:formatCode>
                <c:ptCount val="5"/>
                <c:pt idx="0">
                  <c:v>2014</c:v>
                </c:pt>
                <c:pt idx="1">
                  <c:v>2015</c:v>
                </c:pt>
                <c:pt idx="2">
                  <c:v>2016</c:v>
                </c:pt>
                <c:pt idx="3">
                  <c:v>2017</c:v>
                </c:pt>
                <c:pt idx="4">
                  <c:v>2018</c:v>
                </c:pt>
              </c:numCache>
            </c:numRef>
          </c:cat>
          <c:val>
            <c:numRef>
              <c:f>'grafy vývoj'!$E$4:$E$8</c:f>
              <c:numCache>
                <c:formatCode>#,##0</c:formatCode>
                <c:ptCount val="5"/>
                <c:pt idx="0">
                  <c:v>233</c:v>
                </c:pt>
                <c:pt idx="1">
                  <c:v>281</c:v>
                </c:pt>
                <c:pt idx="2">
                  <c:v>301</c:v>
                </c:pt>
                <c:pt idx="3">
                  <c:v>316</c:v>
                </c:pt>
                <c:pt idx="4">
                  <c:v>298</c:v>
                </c:pt>
              </c:numCache>
            </c:numRef>
          </c:val>
          <c:extLst>
            <c:ext xmlns:c16="http://schemas.microsoft.com/office/drawing/2014/chart" uri="{C3380CC4-5D6E-409C-BE32-E72D297353CC}">
              <c16:uniqueId val="{00000003-DD69-40D5-8254-8E05F616ADC9}"/>
            </c:ext>
          </c:extLst>
        </c:ser>
        <c:dLbls>
          <c:showLegendKey val="0"/>
          <c:showVal val="0"/>
          <c:showCatName val="0"/>
          <c:showSerName val="0"/>
          <c:showPercent val="0"/>
          <c:showBubbleSize val="0"/>
        </c:dLbls>
        <c:gapWidth val="75"/>
        <c:overlap val="100"/>
        <c:axId val="1393885056"/>
        <c:axId val="1393899200"/>
      </c:barChart>
      <c:catAx>
        <c:axId val="1393885056"/>
        <c:scaling>
          <c:orientation val="minMax"/>
        </c:scaling>
        <c:delete val="0"/>
        <c:axPos val="b"/>
        <c:numFmt formatCode="General" sourceLinked="1"/>
        <c:majorTickMark val="none"/>
        <c:minorTickMark val="none"/>
        <c:tickLblPos val="nextTo"/>
        <c:crossAx val="1393899200"/>
        <c:crossesAt val="0"/>
        <c:auto val="1"/>
        <c:lblAlgn val="ctr"/>
        <c:lblOffset val="100"/>
        <c:noMultiLvlLbl val="0"/>
      </c:catAx>
      <c:valAx>
        <c:axId val="1393899200"/>
        <c:scaling>
          <c:orientation val="minMax"/>
          <c:min val="0"/>
        </c:scaling>
        <c:delete val="0"/>
        <c:axPos val="l"/>
        <c:majorGridlines/>
        <c:numFmt formatCode="#,##0" sourceLinked="1"/>
        <c:majorTickMark val="none"/>
        <c:minorTickMark val="none"/>
        <c:tickLblPos val="nextTo"/>
        <c:spPr>
          <a:ln w="9525">
            <a:noFill/>
          </a:ln>
        </c:spPr>
        <c:crossAx val="1393885056"/>
        <c:crosses val="autoZero"/>
        <c:crossBetween val="between"/>
        <c:majorUnit val="500"/>
      </c:valAx>
    </c:plotArea>
    <c:plotVisOnly val="1"/>
    <c:dispBlanksAs val="gap"/>
    <c:showDLblsOverMax val="0"/>
  </c:chart>
  <c:externalData r:id="rId1">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pPr>
            <a:r>
              <a:rPr lang="cs-CZ" sz="1200"/>
              <a:t>75 - 84 let</a:t>
            </a:r>
          </a:p>
        </c:rich>
      </c:tx>
      <c:overlay val="0"/>
    </c:title>
    <c:autoTitleDeleted val="0"/>
    <c:plotArea>
      <c:layout/>
      <c:barChart>
        <c:barDir val="col"/>
        <c:grouping val="stacked"/>
        <c:varyColors val="0"/>
        <c:ser>
          <c:idx val="0"/>
          <c:order val="0"/>
          <c:tx>
            <c:strRef>
              <c:f>'grafy vývoj'!$F$3</c:f>
              <c:strCache>
                <c:ptCount val="1"/>
                <c:pt idx="0">
                  <c:v>I. stupeň</c:v>
                </c:pt>
              </c:strCache>
            </c:strRef>
          </c:tx>
          <c:invertIfNegative val="0"/>
          <c:cat>
            <c:numRef>
              <c:f>'grafy vývoj'!$A$4:$A$8</c:f>
              <c:numCache>
                <c:formatCode>General</c:formatCode>
                <c:ptCount val="5"/>
                <c:pt idx="0">
                  <c:v>2014</c:v>
                </c:pt>
                <c:pt idx="1">
                  <c:v>2015</c:v>
                </c:pt>
                <c:pt idx="2">
                  <c:v>2016</c:v>
                </c:pt>
                <c:pt idx="3">
                  <c:v>2017</c:v>
                </c:pt>
                <c:pt idx="4">
                  <c:v>2018</c:v>
                </c:pt>
              </c:numCache>
            </c:numRef>
          </c:cat>
          <c:val>
            <c:numRef>
              <c:f>'grafy vývoj'!$F$4:$F$8</c:f>
              <c:numCache>
                <c:formatCode>#,##0</c:formatCode>
                <c:ptCount val="5"/>
                <c:pt idx="0">
                  <c:v>1951</c:v>
                </c:pt>
                <c:pt idx="1">
                  <c:v>1817</c:v>
                </c:pt>
                <c:pt idx="2">
                  <c:v>1709</c:v>
                </c:pt>
                <c:pt idx="3">
                  <c:v>1667</c:v>
                </c:pt>
                <c:pt idx="4">
                  <c:v>1659</c:v>
                </c:pt>
              </c:numCache>
            </c:numRef>
          </c:val>
          <c:extLst>
            <c:ext xmlns:c16="http://schemas.microsoft.com/office/drawing/2014/chart" uri="{C3380CC4-5D6E-409C-BE32-E72D297353CC}">
              <c16:uniqueId val="{00000000-5D53-4EE5-AFCC-F14CD4C32F17}"/>
            </c:ext>
          </c:extLst>
        </c:ser>
        <c:ser>
          <c:idx val="1"/>
          <c:order val="1"/>
          <c:tx>
            <c:strRef>
              <c:f>'grafy vývoj'!$G$3</c:f>
              <c:strCache>
                <c:ptCount val="1"/>
                <c:pt idx="0">
                  <c:v>II. stupeň</c:v>
                </c:pt>
              </c:strCache>
            </c:strRef>
          </c:tx>
          <c:invertIfNegative val="0"/>
          <c:cat>
            <c:numRef>
              <c:f>'grafy vývoj'!$A$4:$A$8</c:f>
              <c:numCache>
                <c:formatCode>General</c:formatCode>
                <c:ptCount val="5"/>
                <c:pt idx="0">
                  <c:v>2014</c:v>
                </c:pt>
                <c:pt idx="1">
                  <c:v>2015</c:v>
                </c:pt>
                <c:pt idx="2">
                  <c:v>2016</c:v>
                </c:pt>
                <c:pt idx="3">
                  <c:v>2017</c:v>
                </c:pt>
                <c:pt idx="4">
                  <c:v>2018</c:v>
                </c:pt>
              </c:numCache>
            </c:numRef>
          </c:cat>
          <c:val>
            <c:numRef>
              <c:f>'grafy vývoj'!$G$4:$G$8</c:f>
              <c:numCache>
                <c:formatCode>#,##0</c:formatCode>
                <c:ptCount val="5"/>
                <c:pt idx="0">
                  <c:v>1525</c:v>
                </c:pt>
                <c:pt idx="1">
                  <c:v>1477</c:v>
                </c:pt>
                <c:pt idx="2">
                  <c:v>1478</c:v>
                </c:pt>
                <c:pt idx="3">
                  <c:v>1538</c:v>
                </c:pt>
                <c:pt idx="4">
                  <c:v>1654</c:v>
                </c:pt>
              </c:numCache>
            </c:numRef>
          </c:val>
          <c:extLst>
            <c:ext xmlns:c16="http://schemas.microsoft.com/office/drawing/2014/chart" uri="{C3380CC4-5D6E-409C-BE32-E72D297353CC}">
              <c16:uniqueId val="{00000001-5D53-4EE5-AFCC-F14CD4C32F17}"/>
            </c:ext>
          </c:extLst>
        </c:ser>
        <c:ser>
          <c:idx val="2"/>
          <c:order val="2"/>
          <c:tx>
            <c:strRef>
              <c:f>'grafy vývoj'!$H$3</c:f>
              <c:strCache>
                <c:ptCount val="1"/>
                <c:pt idx="0">
                  <c:v>III. stupeň</c:v>
                </c:pt>
              </c:strCache>
            </c:strRef>
          </c:tx>
          <c:invertIfNegative val="0"/>
          <c:cat>
            <c:numRef>
              <c:f>'grafy vývoj'!$A$4:$A$8</c:f>
              <c:numCache>
                <c:formatCode>General</c:formatCode>
                <c:ptCount val="5"/>
                <c:pt idx="0">
                  <c:v>2014</c:v>
                </c:pt>
                <c:pt idx="1">
                  <c:v>2015</c:v>
                </c:pt>
                <c:pt idx="2">
                  <c:v>2016</c:v>
                </c:pt>
                <c:pt idx="3">
                  <c:v>2017</c:v>
                </c:pt>
                <c:pt idx="4">
                  <c:v>2018</c:v>
                </c:pt>
              </c:numCache>
            </c:numRef>
          </c:cat>
          <c:val>
            <c:numRef>
              <c:f>'grafy vývoj'!$H$4:$H$8</c:f>
              <c:numCache>
                <c:formatCode>#,##0</c:formatCode>
                <c:ptCount val="5"/>
                <c:pt idx="0">
                  <c:v>852</c:v>
                </c:pt>
                <c:pt idx="1">
                  <c:v>956</c:v>
                </c:pt>
                <c:pt idx="2">
                  <c:v>991</c:v>
                </c:pt>
                <c:pt idx="3">
                  <c:v>1016</c:v>
                </c:pt>
                <c:pt idx="4">
                  <c:v>1068</c:v>
                </c:pt>
              </c:numCache>
            </c:numRef>
          </c:val>
          <c:extLst>
            <c:ext xmlns:c16="http://schemas.microsoft.com/office/drawing/2014/chart" uri="{C3380CC4-5D6E-409C-BE32-E72D297353CC}">
              <c16:uniqueId val="{00000002-5D53-4EE5-AFCC-F14CD4C32F17}"/>
            </c:ext>
          </c:extLst>
        </c:ser>
        <c:ser>
          <c:idx val="3"/>
          <c:order val="3"/>
          <c:tx>
            <c:strRef>
              <c:f>'grafy vývoj'!$I$3</c:f>
              <c:strCache>
                <c:ptCount val="1"/>
                <c:pt idx="0">
                  <c:v>IV. stupeň</c:v>
                </c:pt>
              </c:strCache>
            </c:strRef>
          </c:tx>
          <c:invertIfNegative val="0"/>
          <c:cat>
            <c:numRef>
              <c:f>'grafy vývoj'!$A$4:$A$8</c:f>
              <c:numCache>
                <c:formatCode>General</c:formatCode>
                <c:ptCount val="5"/>
                <c:pt idx="0">
                  <c:v>2014</c:v>
                </c:pt>
                <c:pt idx="1">
                  <c:v>2015</c:v>
                </c:pt>
                <c:pt idx="2">
                  <c:v>2016</c:v>
                </c:pt>
                <c:pt idx="3">
                  <c:v>2017</c:v>
                </c:pt>
                <c:pt idx="4">
                  <c:v>2018</c:v>
                </c:pt>
              </c:numCache>
            </c:numRef>
          </c:cat>
          <c:val>
            <c:numRef>
              <c:f>'grafy vývoj'!$I$4:$I$8</c:f>
              <c:numCache>
                <c:formatCode>#,##0</c:formatCode>
                <c:ptCount val="5"/>
                <c:pt idx="0">
                  <c:v>421</c:v>
                </c:pt>
                <c:pt idx="1">
                  <c:v>498</c:v>
                </c:pt>
                <c:pt idx="2">
                  <c:v>533</c:v>
                </c:pt>
                <c:pt idx="3">
                  <c:v>560</c:v>
                </c:pt>
                <c:pt idx="4">
                  <c:v>580</c:v>
                </c:pt>
              </c:numCache>
            </c:numRef>
          </c:val>
          <c:extLst>
            <c:ext xmlns:c16="http://schemas.microsoft.com/office/drawing/2014/chart" uri="{C3380CC4-5D6E-409C-BE32-E72D297353CC}">
              <c16:uniqueId val="{00000003-5D53-4EE5-AFCC-F14CD4C32F17}"/>
            </c:ext>
          </c:extLst>
        </c:ser>
        <c:dLbls>
          <c:showLegendKey val="0"/>
          <c:showVal val="0"/>
          <c:showCatName val="0"/>
          <c:showSerName val="0"/>
          <c:showPercent val="0"/>
          <c:showBubbleSize val="0"/>
        </c:dLbls>
        <c:gapWidth val="75"/>
        <c:overlap val="100"/>
        <c:axId val="1394399344"/>
        <c:axId val="1394399888"/>
      </c:barChart>
      <c:catAx>
        <c:axId val="1394399344"/>
        <c:scaling>
          <c:orientation val="minMax"/>
        </c:scaling>
        <c:delete val="0"/>
        <c:axPos val="b"/>
        <c:numFmt formatCode="General" sourceLinked="1"/>
        <c:majorTickMark val="none"/>
        <c:minorTickMark val="none"/>
        <c:tickLblPos val="nextTo"/>
        <c:crossAx val="1394399888"/>
        <c:crosses val="autoZero"/>
        <c:auto val="1"/>
        <c:lblAlgn val="ctr"/>
        <c:lblOffset val="100"/>
        <c:noMultiLvlLbl val="0"/>
      </c:catAx>
      <c:valAx>
        <c:axId val="1394399888"/>
        <c:scaling>
          <c:orientation val="minMax"/>
        </c:scaling>
        <c:delete val="0"/>
        <c:axPos val="l"/>
        <c:majorGridlines/>
        <c:numFmt formatCode="#,##0" sourceLinked="1"/>
        <c:majorTickMark val="none"/>
        <c:minorTickMark val="none"/>
        <c:tickLblPos val="nextTo"/>
        <c:spPr>
          <a:ln w="9525">
            <a:noFill/>
          </a:ln>
        </c:spPr>
        <c:crossAx val="1394399344"/>
        <c:crosses val="autoZero"/>
        <c:crossBetween val="between"/>
        <c:majorUnit val="1000"/>
      </c:valAx>
    </c:plotArea>
    <c:plotVisOnly val="1"/>
    <c:dispBlanksAs val="gap"/>
    <c:showDLblsOverMax val="0"/>
  </c:chart>
  <c:externalData r:id="rId1">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pPr>
            <a:r>
              <a:rPr lang="cs-CZ" sz="1200"/>
              <a:t>85 - 94 let</a:t>
            </a:r>
          </a:p>
        </c:rich>
      </c:tx>
      <c:overlay val="0"/>
    </c:title>
    <c:autoTitleDeleted val="0"/>
    <c:plotArea>
      <c:layout/>
      <c:barChart>
        <c:barDir val="col"/>
        <c:grouping val="stacked"/>
        <c:varyColors val="0"/>
        <c:ser>
          <c:idx val="0"/>
          <c:order val="0"/>
          <c:tx>
            <c:strRef>
              <c:f>'grafy vývoj'!$J$3</c:f>
              <c:strCache>
                <c:ptCount val="1"/>
                <c:pt idx="0">
                  <c:v>I. stupeň</c:v>
                </c:pt>
              </c:strCache>
            </c:strRef>
          </c:tx>
          <c:invertIfNegative val="0"/>
          <c:cat>
            <c:numRef>
              <c:f>'grafy vývoj'!$A$4:$A$8</c:f>
              <c:numCache>
                <c:formatCode>General</c:formatCode>
                <c:ptCount val="5"/>
                <c:pt idx="0">
                  <c:v>2014</c:v>
                </c:pt>
                <c:pt idx="1">
                  <c:v>2015</c:v>
                </c:pt>
                <c:pt idx="2">
                  <c:v>2016</c:v>
                </c:pt>
                <c:pt idx="3">
                  <c:v>2017</c:v>
                </c:pt>
                <c:pt idx="4">
                  <c:v>2018</c:v>
                </c:pt>
              </c:numCache>
            </c:numRef>
          </c:cat>
          <c:val>
            <c:numRef>
              <c:f>'grafy vývoj'!$J$4:$J$8</c:f>
              <c:numCache>
                <c:formatCode>#,##0</c:formatCode>
                <c:ptCount val="5"/>
                <c:pt idx="0">
                  <c:v>1523</c:v>
                </c:pt>
                <c:pt idx="1">
                  <c:v>1517</c:v>
                </c:pt>
                <c:pt idx="2">
                  <c:v>1529</c:v>
                </c:pt>
                <c:pt idx="3">
                  <c:v>1478</c:v>
                </c:pt>
                <c:pt idx="4">
                  <c:v>1364</c:v>
                </c:pt>
              </c:numCache>
            </c:numRef>
          </c:val>
          <c:extLst>
            <c:ext xmlns:c16="http://schemas.microsoft.com/office/drawing/2014/chart" uri="{C3380CC4-5D6E-409C-BE32-E72D297353CC}">
              <c16:uniqueId val="{00000000-0B71-4239-B44C-1B0C1C1BA5F2}"/>
            </c:ext>
          </c:extLst>
        </c:ser>
        <c:ser>
          <c:idx val="1"/>
          <c:order val="1"/>
          <c:tx>
            <c:strRef>
              <c:f>'grafy vývoj'!$K$3</c:f>
              <c:strCache>
                <c:ptCount val="1"/>
                <c:pt idx="0">
                  <c:v>II. stupeň</c:v>
                </c:pt>
              </c:strCache>
            </c:strRef>
          </c:tx>
          <c:invertIfNegative val="0"/>
          <c:cat>
            <c:numRef>
              <c:f>'grafy vývoj'!$A$4:$A$8</c:f>
              <c:numCache>
                <c:formatCode>General</c:formatCode>
                <c:ptCount val="5"/>
                <c:pt idx="0">
                  <c:v>2014</c:v>
                </c:pt>
                <c:pt idx="1">
                  <c:v>2015</c:v>
                </c:pt>
                <c:pt idx="2">
                  <c:v>2016</c:v>
                </c:pt>
                <c:pt idx="3">
                  <c:v>2017</c:v>
                </c:pt>
                <c:pt idx="4">
                  <c:v>2018</c:v>
                </c:pt>
              </c:numCache>
            </c:numRef>
          </c:cat>
          <c:val>
            <c:numRef>
              <c:f>'grafy vývoj'!$K$4:$K$8</c:f>
              <c:numCache>
                <c:formatCode>#,##0</c:formatCode>
                <c:ptCount val="5"/>
                <c:pt idx="0">
                  <c:v>1677</c:v>
                </c:pt>
                <c:pt idx="1">
                  <c:v>1645</c:v>
                </c:pt>
                <c:pt idx="2">
                  <c:v>1748</c:v>
                </c:pt>
                <c:pt idx="3">
                  <c:v>1743</c:v>
                </c:pt>
                <c:pt idx="4">
                  <c:v>1748</c:v>
                </c:pt>
              </c:numCache>
            </c:numRef>
          </c:val>
          <c:extLst>
            <c:ext xmlns:c16="http://schemas.microsoft.com/office/drawing/2014/chart" uri="{C3380CC4-5D6E-409C-BE32-E72D297353CC}">
              <c16:uniqueId val="{00000001-0B71-4239-B44C-1B0C1C1BA5F2}"/>
            </c:ext>
          </c:extLst>
        </c:ser>
        <c:ser>
          <c:idx val="2"/>
          <c:order val="2"/>
          <c:tx>
            <c:strRef>
              <c:f>'grafy vývoj'!$L$3</c:f>
              <c:strCache>
                <c:ptCount val="1"/>
                <c:pt idx="0">
                  <c:v>III. stupeň</c:v>
                </c:pt>
              </c:strCache>
            </c:strRef>
          </c:tx>
          <c:invertIfNegative val="0"/>
          <c:cat>
            <c:numRef>
              <c:f>'grafy vývoj'!$A$4:$A$8</c:f>
              <c:numCache>
                <c:formatCode>General</c:formatCode>
                <c:ptCount val="5"/>
                <c:pt idx="0">
                  <c:v>2014</c:v>
                </c:pt>
                <c:pt idx="1">
                  <c:v>2015</c:v>
                </c:pt>
                <c:pt idx="2">
                  <c:v>2016</c:v>
                </c:pt>
                <c:pt idx="3">
                  <c:v>2017</c:v>
                </c:pt>
                <c:pt idx="4">
                  <c:v>2018</c:v>
                </c:pt>
              </c:numCache>
            </c:numRef>
          </c:cat>
          <c:val>
            <c:numRef>
              <c:f>'grafy vývoj'!$L$4:$L$8</c:f>
              <c:numCache>
                <c:formatCode>#,##0</c:formatCode>
                <c:ptCount val="5"/>
                <c:pt idx="0">
                  <c:v>1052</c:v>
                </c:pt>
                <c:pt idx="1">
                  <c:v>1178</c:v>
                </c:pt>
                <c:pt idx="2">
                  <c:v>1265</c:v>
                </c:pt>
                <c:pt idx="3">
                  <c:v>1338</c:v>
                </c:pt>
                <c:pt idx="4">
                  <c:v>1419</c:v>
                </c:pt>
              </c:numCache>
            </c:numRef>
          </c:val>
          <c:extLst>
            <c:ext xmlns:c16="http://schemas.microsoft.com/office/drawing/2014/chart" uri="{C3380CC4-5D6E-409C-BE32-E72D297353CC}">
              <c16:uniqueId val="{00000002-0B71-4239-B44C-1B0C1C1BA5F2}"/>
            </c:ext>
          </c:extLst>
        </c:ser>
        <c:ser>
          <c:idx val="3"/>
          <c:order val="3"/>
          <c:tx>
            <c:strRef>
              <c:f>'grafy vývoj'!$M$3</c:f>
              <c:strCache>
                <c:ptCount val="1"/>
                <c:pt idx="0">
                  <c:v>IV. stupeň</c:v>
                </c:pt>
              </c:strCache>
            </c:strRef>
          </c:tx>
          <c:invertIfNegative val="0"/>
          <c:cat>
            <c:numRef>
              <c:f>'grafy vývoj'!$A$4:$A$8</c:f>
              <c:numCache>
                <c:formatCode>General</c:formatCode>
                <c:ptCount val="5"/>
                <c:pt idx="0">
                  <c:v>2014</c:v>
                </c:pt>
                <c:pt idx="1">
                  <c:v>2015</c:v>
                </c:pt>
                <c:pt idx="2">
                  <c:v>2016</c:v>
                </c:pt>
                <c:pt idx="3">
                  <c:v>2017</c:v>
                </c:pt>
                <c:pt idx="4">
                  <c:v>2018</c:v>
                </c:pt>
              </c:numCache>
            </c:numRef>
          </c:cat>
          <c:val>
            <c:numRef>
              <c:f>'grafy vývoj'!$M$4:$M$8</c:f>
              <c:numCache>
                <c:formatCode>#,##0</c:formatCode>
                <c:ptCount val="5"/>
                <c:pt idx="0">
                  <c:v>622</c:v>
                </c:pt>
                <c:pt idx="1">
                  <c:v>716</c:v>
                </c:pt>
                <c:pt idx="2">
                  <c:v>763</c:v>
                </c:pt>
                <c:pt idx="3">
                  <c:v>785</c:v>
                </c:pt>
                <c:pt idx="4">
                  <c:v>845</c:v>
                </c:pt>
              </c:numCache>
            </c:numRef>
          </c:val>
          <c:extLst>
            <c:ext xmlns:c16="http://schemas.microsoft.com/office/drawing/2014/chart" uri="{C3380CC4-5D6E-409C-BE32-E72D297353CC}">
              <c16:uniqueId val="{00000003-0B71-4239-B44C-1B0C1C1BA5F2}"/>
            </c:ext>
          </c:extLst>
        </c:ser>
        <c:dLbls>
          <c:showLegendKey val="0"/>
          <c:showVal val="0"/>
          <c:showCatName val="0"/>
          <c:showSerName val="0"/>
          <c:showPercent val="0"/>
          <c:showBubbleSize val="0"/>
        </c:dLbls>
        <c:gapWidth val="75"/>
        <c:overlap val="100"/>
        <c:axId val="1253984864"/>
        <c:axId val="1253979968"/>
      </c:barChart>
      <c:catAx>
        <c:axId val="1253984864"/>
        <c:scaling>
          <c:orientation val="minMax"/>
        </c:scaling>
        <c:delete val="0"/>
        <c:axPos val="b"/>
        <c:numFmt formatCode="General" sourceLinked="1"/>
        <c:majorTickMark val="none"/>
        <c:minorTickMark val="none"/>
        <c:tickLblPos val="nextTo"/>
        <c:crossAx val="1253979968"/>
        <c:crosses val="autoZero"/>
        <c:auto val="1"/>
        <c:lblAlgn val="ctr"/>
        <c:lblOffset val="100"/>
        <c:noMultiLvlLbl val="0"/>
      </c:catAx>
      <c:valAx>
        <c:axId val="1253979968"/>
        <c:scaling>
          <c:orientation val="minMax"/>
          <c:min val="0"/>
        </c:scaling>
        <c:delete val="0"/>
        <c:axPos val="l"/>
        <c:majorGridlines/>
        <c:numFmt formatCode="#,##0" sourceLinked="1"/>
        <c:majorTickMark val="none"/>
        <c:minorTickMark val="none"/>
        <c:tickLblPos val="nextTo"/>
        <c:spPr>
          <a:ln w="9525">
            <a:noFill/>
          </a:ln>
        </c:spPr>
        <c:crossAx val="1253984864"/>
        <c:crosses val="autoZero"/>
        <c:crossBetween val="between"/>
        <c:majorUnit val="1000"/>
      </c:valAx>
    </c:plotArea>
    <c:plotVisOnly val="1"/>
    <c:dispBlanksAs val="gap"/>
    <c:showDLblsOverMax val="0"/>
  </c:chart>
  <c:externalData r:id="rId1">
    <c:autoUpdate val="0"/>
  </c:externalData>
</c:chartSpace>
</file>

<file path=ppt/charts/colors1.xml><?xml version="1.0" encoding="utf-8"?>
<cs:colorStyle xmlns:cs="http://schemas.microsoft.com/office/drawing/2012/chartStyle" xmlns:a="http://schemas.openxmlformats.org/drawingml/2006/main" meth="withinLinearReversed" id="22">
  <a:schemeClr val="accent2"/>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withinLinear" id="15">
  <a:schemeClr val="accent2"/>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withinLinear" id="15">
  <a:schemeClr val="accent2"/>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withinLinear" id="15">
  <a:schemeClr val="accent2"/>
</cs:colorStyle>
</file>

<file path=ppt/charts/colors58.xml><?xml version="1.0" encoding="utf-8"?>
<cs:colorStyle xmlns:cs="http://schemas.microsoft.com/office/drawing/2012/chartStyle" xmlns:a="http://schemas.openxmlformats.org/drawingml/2006/main" meth="withinLinear" id="15">
  <a:schemeClr val="accent2"/>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withinLinear" id="16">
  <a:schemeClr val="accent3"/>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1">
  <dgm:title val=""/>
  <dgm:desc val=""/>
  <dgm:catLst>
    <dgm:cat type="accent1" pri="11100"/>
  </dgm:catLst>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1">
  <dgm:title val=""/>
  <dgm:desc val=""/>
  <dgm:catLst>
    <dgm:cat type="accent1" pri="11100"/>
  </dgm:catLst>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1">
  <dgm:title val=""/>
  <dgm:desc val=""/>
  <dgm:catLst>
    <dgm:cat type="accent1" pri="11100"/>
  </dgm:catLst>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1">
  <dgm:title val=""/>
  <dgm:desc val=""/>
  <dgm:catLst>
    <dgm:cat type="accent1" pri="11100"/>
  </dgm:catLst>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1">
  <dgm:title val=""/>
  <dgm:desc val=""/>
  <dgm:catLst>
    <dgm:cat type="accent1" pri="11100"/>
  </dgm:catLst>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1">
  <dgm:title val=""/>
  <dgm:desc val=""/>
  <dgm:catLst>
    <dgm:cat type="accent1" pri="11100"/>
  </dgm:catLst>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6E5FD6D-6433-4C8F-9881-AC506DFA0357}" type="doc">
      <dgm:prSet loTypeId="urn:microsoft.com/office/officeart/2008/layout/NameandTitleOrganizationalChart" loCatId="hierarchy" qsTypeId="urn:microsoft.com/office/officeart/2005/8/quickstyle/3d3" qsCatId="3D" csTypeId="urn:microsoft.com/office/officeart/2005/8/colors/accent2_1" csCatId="accent2" phldr="1"/>
      <dgm:spPr/>
      <dgm:t>
        <a:bodyPr/>
        <a:lstStyle/>
        <a:p>
          <a:endParaRPr lang="cs-CZ"/>
        </a:p>
      </dgm:t>
    </dgm:pt>
    <dgm:pt modelId="{55AADC86-7E54-4684-BD98-BEAFA9F8BB6B}">
      <dgm:prSet/>
      <dgm:spPr/>
      <dgm:t>
        <a:bodyPr/>
        <a:lstStyle/>
        <a:p>
          <a:r>
            <a:rPr lang="cs-CZ" b="0" i="0" u="none" dirty="0"/>
            <a:t> 42 488</a:t>
          </a:r>
          <a:endParaRPr lang="cs-CZ" dirty="0"/>
        </a:p>
      </dgm:t>
    </dgm:pt>
    <dgm:pt modelId="{CEBDF97F-49C9-4E90-94DB-D80EBC4EF071}" type="parTrans" cxnId="{F0B94E27-D0DA-4ED6-A101-9EF337D08C8F}">
      <dgm:prSet/>
      <dgm:spPr/>
      <dgm:t>
        <a:bodyPr/>
        <a:lstStyle/>
        <a:p>
          <a:endParaRPr lang="cs-CZ"/>
        </a:p>
      </dgm:t>
    </dgm:pt>
    <dgm:pt modelId="{30E76389-CC98-4E29-9D7B-0B8430C82028}" type="sibTrans" cxnId="{F0B94E27-D0DA-4ED6-A101-9EF337D08C8F}">
      <dgm:prSet/>
      <dgm:spPr>
        <a:solidFill>
          <a:srgbClr val="C00000">
            <a:alpha val="90000"/>
          </a:srgbClr>
        </a:solidFill>
      </dgm:spPr>
      <dgm:t>
        <a:bodyPr/>
        <a:lstStyle/>
        <a:p>
          <a:r>
            <a:rPr lang="cs-CZ" dirty="0">
              <a:solidFill>
                <a:schemeClr val="bg1"/>
              </a:solidFill>
            </a:rPr>
            <a:t>CELÁ ČR</a:t>
          </a:r>
        </a:p>
      </dgm:t>
    </dgm:pt>
    <dgm:pt modelId="{2D00E497-57D2-4A1F-9665-62A11BC972C7}">
      <dgm:prSet/>
      <dgm:spPr/>
      <dgm:t>
        <a:bodyPr/>
        <a:lstStyle/>
        <a:p>
          <a:r>
            <a:rPr lang="cs-CZ" b="0" i="0" u="none" dirty="0"/>
            <a:t> 21 488</a:t>
          </a:r>
          <a:endParaRPr lang="cs-CZ" dirty="0"/>
        </a:p>
      </dgm:t>
    </dgm:pt>
    <dgm:pt modelId="{636841AC-D44C-4622-A2C2-C2DBE03E192D}" type="parTrans" cxnId="{0337B2C3-A94A-4530-A6E1-205AD39BD086}">
      <dgm:prSet/>
      <dgm:spPr/>
      <dgm:t>
        <a:bodyPr/>
        <a:lstStyle/>
        <a:p>
          <a:endParaRPr lang="cs-CZ"/>
        </a:p>
      </dgm:t>
    </dgm:pt>
    <dgm:pt modelId="{7AE4B02B-CECA-492C-96A7-AEFB98517B58}" type="sibTrans" cxnId="{0337B2C3-A94A-4530-A6E1-205AD39BD086}">
      <dgm:prSet/>
      <dgm:spPr/>
      <dgm:t>
        <a:bodyPr/>
        <a:lstStyle/>
        <a:p>
          <a:r>
            <a:rPr lang="cs-CZ" dirty="0"/>
            <a:t>AKUTNÍ PÉČE</a:t>
          </a:r>
        </a:p>
      </dgm:t>
    </dgm:pt>
    <dgm:pt modelId="{F97FB331-3FCC-40AE-8032-30A9CDA96985}">
      <dgm:prSet/>
      <dgm:spPr/>
      <dgm:t>
        <a:bodyPr/>
        <a:lstStyle/>
        <a:p>
          <a:r>
            <a:rPr lang="cs-CZ" b="0" i="0" u="none" dirty="0"/>
            <a:t> 1 471</a:t>
          </a:r>
          <a:endParaRPr lang="cs-CZ" dirty="0"/>
        </a:p>
      </dgm:t>
    </dgm:pt>
    <dgm:pt modelId="{818F1AF1-9776-42D5-8B2C-E628255F92CF}" type="parTrans" cxnId="{F436D0C2-B2D2-494B-8A35-7669F10998C8}">
      <dgm:prSet/>
      <dgm:spPr/>
      <dgm:t>
        <a:bodyPr/>
        <a:lstStyle/>
        <a:p>
          <a:endParaRPr lang="cs-CZ"/>
        </a:p>
      </dgm:t>
    </dgm:pt>
    <dgm:pt modelId="{16E81B42-4CBA-4D00-AF1F-47BD171A6CB7}" type="sibTrans" cxnId="{F436D0C2-B2D2-494B-8A35-7669F10998C8}">
      <dgm:prSet/>
      <dgm:spPr/>
      <dgm:t>
        <a:bodyPr/>
        <a:lstStyle/>
        <a:p>
          <a:r>
            <a:rPr lang="cs-CZ" dirty="0"/>
            <a:t>OST. LŮŽKOVÁ</a:t>
          </a:r>
        </a:p>
      </dgm:t>
    </dgm:pt>
    <dgm:pt modelId="{90824AB4-E327-4BC9-8946-2E3EE32E3B32}">
      <dgm:prSet/>
      <dgm:spPr/>
      <dgm:t>
        <a:bodyPr/>
        <a:lstStyle/>
        <a:p>
          <a:r>
            <a:rPr lang="cs-CZ" b="0" i="0" u="none" dirty="0"/>
            <a:t> 19 529</a:t>
          </a:r>
          <a:endParaRPr lang="cs-CZ" dirty="0"/>
        </a:p>
      </dgm:t>
    </dgm:pt>
    <dgm:pt modelId="{75258A07-F642-4E2B-B1CC-1B2123DCE5DB}" type="parTrans" cxnId="{BC0342F1-488D-4E66-9301-C03CD0724230}">
      <dgm:prSet/>
      <dgm:spPr/>
      <dgm:t>
        <a:bodyPr/>
        <a:lstStyle/>
        <a:p>
          <a:endParaRPr lang="cs-CZ"/>
        </a:p>
      </dgm:t>
    </dgm:pt>
    <dgm:pt modelId="{58E7A6E7-9987-487A-A746-9CFA4EA6EF84}" type="sibTrans" cxnId="{BC0342F1-488D-4E66-9301-C03CD0724230}">
      <dgm:prSet/>
      <dgm:spPr/>
      <dgm:t>
        <a:bodyPr/>
        <a:lstStyle/>
        <a:p>
          <a:r>
            <a:rPr lang="cs-CZ" dirty="0"/>
            <a:t>NELŮŽKOVÁ</a:t>
          </a:r>
        </a:p>
      </dgm:t>
    </dgm:pt>
    <dgm:pt modelId="{D6457C79-54CA-4B9E-85D8-9E80D7CF15CD}" type="pres">
      <dgm:prSet presAssocID="{C6E5FD6D-6433-4C8F-9881-AC506DFA0357}" presName="hierChild1" presStyleCnt="0">
        <dgm:presLayoutVars>
          <dgm:orgChart val="1"/>
          <dgm:chPref val="1"/>
          <dgm:dir/>
          <dgm:animOne val="branch"/>
          <dgm:animLvl val="lvl"/>
          <dgm:resizeHandles/>
        </dgm:presLayoutVars>
      </dgm:prSet>
      <dgm:spPr/>
      <dgm:t>
        <a:bodyPr/>
        <a:lstStyle/>
        <a:p>
          <a:endParaRPr lang="en-US"/>
        </a:p>
      </dgm:t>
    </dgm:pt>
    <dgm:pt modelId="{601E69F9-659F-44C9-BD57-21C995FAFCC1}" type="pres">
      <dgm:prSet presAssocID="{55AADC86-7E54-4684-BD98-BEAFA9F8BB6B}" presName="hierRoot1" presStyleCnt="0">
        <dgm:presLayoutVars>
          <dgm:hierBranch val="init"/>
        </dgm:presLayoutVars>
      </dgm:prSet>
      <dgm:spPr/>
    </dgm:pt>
    <dgm:pt modelId="{DF19AFC7-58E4-455D-93DF-3C204628FCF5}" type="pres">
      <dgm:prSet presAssocID="{55AADC86-7E54-4684-BD98-BEAFA9F8BB6B}" presName="rootComposite1" presStyleCnt="0"/>
      <dgm:spPr/>
    </dgm:pt>
    <dgm:pt modelId="{0B9E4B24-F38E-475E-A4CA-F705ECF5D1D5}" type="pres">
      <dgm:prSet presAssocID="{55AADC86-7E54-4684-BD98-BEAFA9F8BB6B}" presName="rootText1" presStyleLbl="node0" presStyleIdx="0" presStyleCnt="1">
        <dgm:presLayoutVars>
          <dgm:chMax/>
          <dgm:chPref val="3"/>
        </dgm:presLayoutVars>
      </dgm:prSet>
      <dgm:spPr/>
      <dgm:t>
        <a:bodyPr/>
        <a:lstStyle/>
        <a:p>
          <a:endParaRPr lang="en-US"/>
        </a:p>
      </dgm:t>
    </dgm:pt>
    <dgm:pt modelId="{6F893F8C-2B7C-4C8C-AED1-32D5A2DE3B55}" type="pres">
      <dgm:prSet presAssocID="{55AADC86-7E54-4684-BD98-BEAFA9F8BB6B}" presName="titleText1" presStyleLbl="fgAcc0" presStyleIdx="0" presStyleCnt="1">
        <dgm:presLayoutVars>
          <dgm:chMax val="0"/>
          <dgm:chPref val="0"/>
        </dgm:presLayoutVars>
      </dgm:prSet>
      <dgm:spPr/>
      <dgm:t>
        <a:bodyPr/>
        <a:lstStyle/>
        <a:p>
          <a:endParaRPr lang="en-US"/>
        </a:p>
      </dgm:t>
    </dgm:pt>
    <dgm:pt modelId="{4EB94CF4-8E8B-4D31-882E-513C9AB63623}" type="pres">
      <dgm:prSet presAssocID="{55AADC86-7E54-4684-BD98-BEAFA9F8BB6B}" presName="rootConnector1" presStyleLbl="node1" presStyleIdx="0" presStyleCnt="3"/>
      <dgm:spPr/>
      <dgm:t>
        <a:bodyPr/>
        <a:lstStyle/>
        <a:p>
          <a:endParaRPr lang="en-US"/>
        </a:p>
      </dgm:t>
    </dgm:pt>
    <dgm:pt modelId="{812B4071-9475-4A5C-B439-1B4252CAEBC5}" type="pres">
      <dgm:prSet presAssocID="{55AADC86-7E54-4684-BD98-BEAFA9F8BB6B}" presName="hierChild2" presStyleCnt="0"/>
      <dgm:spPr/>
    </dgm:pt>
    <dgm:pt modelId="{F099DA32-441B-4183-8B95-0F85F44174B9}" type="pres">
      <dgm:prSet presAssocID="{636841AC-D44C-4622-A2C2-C2DBE03E192D}" presName="Name37" presStyleLbl="parChTrans1D2" presStyleIdx="0" presStyleCnt="3"/>
      <dgm:spPr/>
      <dgm:t>
        <a:bodyPr/>
        <a:lstStyle/>
        <a:p>
          <a:endParaRPr lang="en-US"/>
        </a:p>
      </dgm:t>
    </dgm:pt>
    <dgm:pt modelId="{3933543C-43C1-481C-83F8-ABCE58FDEF96}" type="pres">
      <dgm:prSet presAssocID="{2D00E497-57D2-4A1F-9665-62A11BC972C7}" presName="hierRoot2" presStyleCnt="0">
        <dgm:presLayoutVars>
          <dgm:hierBranch val="init"/>
        </dgm:presLayoutVars>
      </dgm:prSet>
      <dgm:spPr/>
    </dgm:pt>
    <dgm:pt modelId="{A6261749-3E8C-43E6-AC71-D3964FC49687}" type="pres">
      <dgm:prSet presAssocID="{2D00E497-57D2-4A1F-9665-62A11BC972C7}" presName="rootComposite" presStyleCnt="0"/>
      <dgm:spPr/>
    </dgm:pt>
    <dgm:pt modelId="{24AAABBD-1CCB-4D72-96D4-75742E0A3B58}" type="pres">
      <dgm:prSet presAssocID="{2D00E497-57D2-4A1F-9665-62A11BC972C7}" presName="rootText" presStyleLbl="node1" presStyleIdx="0" presStyleCnt="3">
        <dgm:presLayoutVars>
          <dgm:chMax/>
          <dgm:chPref val="3"/>
        </dgm:presLayoutVars>
      </dgm:prSet>
      <dgm:spPr/>
      <dgm:t>
        <a:bodyPr/>
        <a:lstStyle/>
        <a:p>
          <a:endParaRPr lang="en-US"/>
        </a:p>
      </dgm:t>
    </dgm:pt>
    <dgm:pt modelId="{C9101A84-600B-4FA7-B65E-3B1B5966960D}" type="pres">
      <dgm:prSet presAssocID="{2D00E497-57D2-4A1F-9665-62A11BC972C7}" presName="titleText2" presStyleLbl="fgAcc1" presStyleIdx="0" presStyleCnt="3">
        <dgm:presLayoutVars>
          <dgm:chMax val="0"/>
          <dgm:chPref val="0"/>
        </dgm:presLayoutVars>
      </dgm:prSet>
      <dgm:spPr/>
      <dgm:t>
        <a:bodyPr/>
        <a:lstStyle/>
        <a:p>
          <a:endParaRPr lang="en-US"/>
        </a:p>
      </dgm:t>
    </dgm:pt>
    <dgm:pt modelId="{D431663C-E565-40C0-9F8F-3318BD1CF8C8}" type="pres">
      <dgm:prSet presAssocID="{2D00E497-57D2-4A1F-9665-62A11BC972C7}" presName="rootConnector" presStyleLbl="node2" presStyleIdx="0" presStyleCnt="0"/>
      <dgm:spPr/>
      <dgm:t>
        <a:bodyPr/>
        <a:lstStyle/>
        <a:p>
          <a:endParaRPr lang="en-US"/>
        </a:p>
      </dgm:t>
    </dgm:pt>
    <dgm:pt modelId="{5FB50D92-C8B3-40F6-9FE3-CDAF43BA7769}" type="pres">
      <dgm:prSet presAssocID="{2D00E497-57D2-4A1F-9665-62A11BC972C7}" presName="hierChild4" presStyleCnt="0"/>
      <dgm:spPr/>
    </dgm:pt>
    <dgm:pt modelId="{8959507F-BD4C-4A05-B004-B08D1A9FA928}" type="pres">
      <dgm:prSet presAssocID="{2D00E497-57D2-4A1F-9665-62A11BC972C7}" presName="hierChild5" presStyleCnt="0"/>
      <dgm:spPr/>
    </dgm:pt>
    <dgm:pt modelId="{CE07C122-08AB-48C3-8087-4CFB757349BC}" type="pres">
      <dgm:prSet presAssocID="{818F1AF1-9776-42D5-8B2C-E628255F92CF}" presName="Name37" presStyleLbl="parChTrans1D2" presStyleIdx="1" presStyleCnt="3"/>
      <dgm:spPr/>
      <dgm:t>
        <a:bodyPr/>
        <a:lstStyle/>
        <a:p>
          <a:endParaRPr lang="en-US"/>
        </a:p>
      </dgm:t>
    </dgm:pt>
    <dgm:pt modelId="{77581395-AD62-42ED-9B34-834B0D2D7499}" type="pres">
      <dgm:prSet presAssocID="{F97FB331-3FCC-40AE-8032-30A9CDA96985}" presName="hierRoot2" presStyleCnt="0">
        <dgm:presLayoutVars>
          <dgm:hierBranch val="init"/>
        </dgm:presLayoutVars>
      </dgm:prSet>
      <dgm:spPr/>
    </dgm:pt>
    <dgm:pt modelId="{4F7AE76D-2860-469A-89C8-AE5E9440923C}" type="pres">
      <dgm:prSet presAssocID="{F97FB331-3FCC-40AE-8032-30A9CDA96985}" presName="rootComposite" presStyleCnt="0"/>
      <dgm:spPr/>
    </dgm:pt>
    <dgm:pt modelId="{44D6D8C2-65D0-4E7B-807B-EFC4FEFCB4C0}" type="pres">
      <dgm:prSet presAssocID="{F97FB331-3FCC-40AE-8032-30A9CDA96985}" presName="rootText" presStyleLbl="node1" presStyleIdx="1" presStyleCnt="3">
        <dgm:presLayoutVars>
          <dgm:chMax/>
          <dgm:chPref val="3"/>
        </dgm:presLayoutVars>
      </dgm:prSet>
      <dgm:spPr/>
      <dgm:t>
        <a:bodyPr/>
        <a:lstStyle/>
        <a:p>
          <a:endParaRPr lang="en-US"/>
        </a:p>
      </dgm:t>
    </dgm:pt>
    <dgm:pt modelId="{A7D33A96-1CC1-4B11-B774-D66C3C98CF6F}" type="pres">
      <dgm:prSet presAssocID="{F97FB331-3FCC-40AE-8032-30A9CDA96985}" presName="titleText2" presStyleLbl="fgAcc1" presStyleIdx="1" presStyleCnt="3">
        <dgm:presLayoutVars>
          <dgm:chMax val="0"/>
          <dgm:chPref val="0"/>
        </dgm:presLayoutVars>
      </dgm:prSet>
      <dgm:spPr/>
      <dgm:t>
        <a:bodyPr/>
        <a:lstStyle/>
        <a:p>
          <a:endParaRPr lang="en-US"/>
        </a:p>
      </dgm:t>
    </dgm:pt>
    <dgm:pt modelId="{45F6C988-A142-4627-A52D-1FD65EE36DBF}" type="pres">
      <dgm:prSet presAssocID="{F97FB331-3FCC-40AE-8032-30A9CDA96985}" presName="rootConnector" presStyleLbl="node2" presStyleIdx="0" presStyleCnt="0"/>
      <dgm:spPr/>
      <dgm:t>
        <a:bodyPr/>
        <a:lstStyle/>
        <a:p>
          <a:endParaRPr lang="en-US"/>
        </a:p>
      </dgm:t>
    </dgm:pt>
    <dgm:pt modelId="{644AA198-C40A-4496-884A-925796E4371E}" type="pres">
      <dgm:prSet presAssocID="{F97FB331-3FCC-40AE-8032-30A9CDA96985}" presName="hierChild4" presStyleCnt="0"/>
      <dgm:spPr/>
    </dgm:pt>
    <dgm:pt modelId="{32C07829-870D-4D2C-8933-9DB54418A967}" type="pres">
      <dgm:prSet presAssocID="{F97FB331-3FCC-40AE-8032-30A9CDA96985}" presName="hierChild5" presStyleCnt="0"/>
      <dgm:spPr/>
    </dgm:pt>
    <dgm:pt modelId="{50E6EFCD-FEF2-4123-A760-43FFB74EAD7D}" type="pres">
      <dgm:prSet presAssocID="{75258A07-F642-4E2B-B1CC-1B2123DCE5DB}" presName="Name37" presStyleLbl="parChTrans1D2" presStyleIdx="2" presStyleCnt="3"/>
      <dgm:spPr/>
      <dgm:t>
        <a:bodyPr/>
        <a:lstStyle/>
        <a:p>
          <a:endParaRPr lang="en-US"/>
        </a:p>
      </dgm:t>
    </dgm:pt>
    <dgm:pt modelId="{FD1B03B0-502F-4957-9A69-40EA716FF1D7}" type="pres">
      <dgm:prSet presAssocID="{90824AB4-E327-4BC9-8946-2E3EE32E3B32}" presName="hierRoot2" presStyleCnt="0">
        <dgm:presLayoutVars>
          <dgm:hierBranch val="init"/>
        </dgm:presLayoutVars>
      </dgm:prSet>
      <dgm:spPr/>
    </dgm:pt>
    <dgm:pt modelId="{C88C6154-CA31-48E7-9EDC-C7F738A41166}" type="pres">
      <dgm:prSet presAssocID="{90824AB4-E327-4BC9-8946-2E3EE32E3B32}" presName="rootComposite" presStyleCnt="0"/>
      <dgm:spPr/>
    </dgm:pt>
    <dgm:pt modelId="{092183EA-3DFA-49B2-92EE-4D0863785688}" type="pres">
      <dgm:prSet presAssocID="{90824AB4-E327-4BC9-8946-2E3EE32E3B32}" presName="rootText" presStyleLbl="node1" presStyleIdx="2" presStyleCnt="3">
        <dgm:presLayoutVars>
          <dgm:chMax/>
          <dgm:chPref val="3"/>
        </dgm:presLayoutVars>
      </dgm:prSet>
      <dgm:spPr/>
      <dgm:t>
        <a:bodyPr/>
        <a:lstStyle/>
        <a:p>
          <a:endParaRPr lang="en-US"/>
        </a:p>
      </dgm:t>
    </dgm:pt>
    <dgm:pt modelId="{E9160BF4-AD1E-4419-8D8D-C294D5A09E79}" type="pres">
      <dgm:prSet presAssocID="{90824AB4-E327-4BC9-8946-2E3EE32E3B32}" presName="titleText2" presStyleLbl="fgAcc1" presStyleIdx="2" presStyleCnt="3">
        <dgm:presLayoutVars>
          <dgm:chMax val="0"/>
          <dgm:chPref val="0"/>
        </dgm:presLayoutVars>
      </dgm:prSet>
      <dgm:spPr/>
      <dgm:t>
        <a:bodyPr/>
        <a:lstStyle/>
        <a:p>
          <a:endParaRPr lang="en-US"/>
        </a:p>
      </dgm:t>
    </dgm:pt>
    <dgm:pt modelId="{932375CB-AFB1-4822-B123-B3A98B2A1E0D}" type="pres">
      <dgm:prSet presAssocID="{90824AB4-E327-4BC9-8946-2E3EE32E3B32}" presName="rootConnector" presStyleLbl="node2" presStyleIdx="0" presStyleCnt="0"/>
      <dgm:spPr/>
      <dgm:t>
        <a:bodyPr/>
        <a:lstStyle/>
        <a:p>
          <a:endParaRPr lang="en-US"/>
        </a:p>
      </dgm:t>
    </dgm:pt>
    <dgm:pt modelId="{8BA85AE4-46E1-42F6-9AF1-08AE9244BFE2}" type="pres">
      <dgm:prSet presAssocID="{90824AB4-E327-4BC9-8946-2E3EE32E3B32}" presName="hierChild4" presStyleCnt="0"/>
      <dgm:spPr/>
    </dgm:pt>
    <dgm:pt modelId="{1EEE48F9-6F52-449B-A086-C33FAA31CA0D}" type="pres">
      <dgm:prSet presAssocID="{90824AB4-E327-4BC9-8946-2E3EE32E3B32}" presName="hierChild5" presStyleCnt="0"/>
      <dgm:spPr/>
    </dgm:pt>
    <dgm:pt modelId="{EBAFEB86-9E45-4CEE-83FD-6D551981EC55}" type="pres">
      <dgm:prSet presAssocID="{55AADC86-7E54-4684-BD98-BEAFA9F8BB6B}" presName="hierChild3" presStyleCnt="0"/>
      <dgm:spPr/>
    </dgm:pt>
  </dgm:ptLst>
  <dgm:cxnLst>
    <dgm:cxn modelId="{36233DF7-DBBD-44D0-92A6-3F91FCEFA898}" type="presOf" srcId="{818F1AF1-9776-42D5-8B2C-E628255F92CF}" destId="{CE07C122-08AB-48C3-8087-4CFB757349BC}" srcOrd="0" destOrd="0" presId="urn:microsoft.com/office/officeart/2008/layout/NameandTitleOrganizationalChart"/>
    <dgm:cxn modelId="{4A1016FD-33CD-4BFD-A72B-A19E1133ECA6}" type="presOf" srcId="{2D00E497-57D2-4A1F-9665-62A11BC972C7}" destId="{D431663C-E565-40C0-9F8F-3318BD1CF8C8}" srcOrd="1" destOrd="0" presId="urn:microsoft.com/office/officeart/2008/layout/NameandTitleOrganizationalChart"/>
    <dgm:cxn modelId="{81A08060-16AD-4D58-89CA-FCA1C9DFA9A7}" type="presOf" srcId="{2D00E497-57D2-4A1F-9665-62A11BC972C7}" destId="{24AAABBD-1CCB-4D72-96D4-75742E0A3B58}" srcOrd="0" destOrd="0" presId="urn:microsoft.com/office/officeart/2008/layout/NameandTitleOrganizationalChart"/>
    <dgm:cxn modelId="{BC0342F1-488D-4E66-9301-C03CD0724230}" srcId="{55AADC86-7E54-4684-BD98-BEAFA9F8BB6B}" destId="{90824AB4-E327-4BC9-8946-2E3EE32E3B32}" srcOrd="2" destOrd="0" parTransId="{75258A07-F642-4E2B-B1CC-1B2123DCE5DB}" sibTransId="{58E7A6E7-9987-487A-A746-9CFA4EA6EF84}"/>
    <dgm:cxn modelId="{908D0028-FAF9-4B1E-9E3F-7A0B39DC5A2A}" type="presOf" srcId="{636841AC-D44C-4622-A2C2-C2DBE03E192D}" destId="{F099DA32-441B-4183-8B95-0F85F44174B9}" srcOrd="0" destOrd="0" presId="urn:microsoft.com/office/officeart/2008/layout/NameandTitleOrganizationalChart"/>
    <dgm:cxn modelId="{BE5BF84A-A2DC-47F4-92F5-9D531A8E7421}" type="presOf" srcId="{90824AB4-E327-4BC9-8946-2E3EE32E3B32}" destId="{092183EA-3DFA-49B2-92EE-4D0863785688}" srcOrd="0" destOrd="0" presId="urn:microsoft.com/office/officeart/2008/layout/NameandTitleOrganizationalChart"/>
    <dgm:cxn modelId="{F436D0C2-B2D2-494B-8A35-7669F10998C8}" srcId="{55AADC86-7E54-4684-BD98-BEAFA9F8BB6B}" destId="{F97FB331-3FCC-40AE-8032-30A9CDA96985}" srcOrd="1" destOrd="0" parTransId="{818F1AF1-9776-42D5-8B2C-E628255F92CF}" sibTransId="{16E81B42-4CBA-4D00-AF1F-47BD171A6CB7}"/>
    <dgm:cxn modelId="{39A8B2CB-5AAA-4C8B-98D2-ED17D5C5AEA4}" type="presOf" srcId="{16E81B42-4CBA-4D00-AF1F-47BD171A6CB7}" destId="{A7D33A96-1CC1-4B11-B774-D66C3C98CF6F}" srcOrd="0" destOrd="0" presId="urn:microsoft.com/office/officeart/2008/layout/NameandTitleOrganizationalChart"/>
    <dgm:cxn modelId="{0337B2C3-A94A-4530-A6E1-205AD39BD086}" srcId="{55AADC86-7E54-4684-BD98-BEAFA9F8BB6B}" destId="{2D00E497-57D2-4A1F-9665-62A11BC972C7}" srcOrd="0" destOrd="0" parTransId="{636841AC-D44C-4622-A2C2-C2DBE03E192D}" sibTransId="{7AE4B02B-CECA-492C-96A7-AEFB98517B58}"/>
    <dgm:cxn modelId="{1E8635E2-DABA-4936-9417-1CC771F56CB7}" type="presOf" srcId="{C6E5FD6D-6433-4C8F-9881-AC506DFA0357}" destId="{D6457C79-54CA-4B9E-85D8-9E80D7CF15CD}" srcOrd="0" destOrd="0" presId="urn:microsoft.com/office/officeart/2008/layout/NameandTitleOrganizationalChart"/>
    <dgm:cxn modelId="{5C813465-4822-4DBF-B6FE-3D1FDE9AE205}" type="presOf" srcId="{7AE4B02B-CECA-492C-96A7-AEFB98517B58}" destId="{C9101A84-600B-4FA7-B65E-3B1B5966960D}" srcOrd="0" destOrd="0" presId="urn:microsoft.com/office/officeart/2008/layout/NameandTitleOrganizationalChart"/>
    <dgm:cxn modelId="{071A74B2-2819-433C-9869-031F2D46BEFF}" type="presOf" srcId="{55AADC86-7E54-4684-BD98-BEAFA9F8BB6B}" destId="{4EB94CF4-8E8B-4D31-882E-513C9AB63623}" srcOrd="1" destOrd="0" presId="urn:microsoft.com/office/officeart/2008/layout/NameandTitleOrganizationalChart"/>
    <dgm:cxn modelId="{294C8826-F885-4B1D-B8F1-AD76869D41F3}" type="presOf" srcId="{90824AB4-E327-4BC9-8946-2E3EE32E3B32}" destId="{932375CB-AFB1-4822-B123-B3A98B2A1E0D}" srcOrd="1" destOrd="0" presId="urn:microsoft.com/office/officeart/2008/layout/NameandTitleOrganizationalChart"/>
    <dgm:cxn modelId="{63D46883-7552-43A4-BCDA-99B51D88C4C0}" type="presOf" srcId="{F97FB331-3FCC-40AE-8032-30A9CDA96985}" destId="{44D6D8C2-65D0-4E7B-807B-EFC4FEFCB4C0}" srcOrd="0" destOrd="0" presId="urn:microsoft.com/office/officeart/2008/layout/NameandTitleOrganizationalChart"/>
    <dgm:cxn modelId="{F0B94E27-D0DA-4ED6-A101-9EF337D08C8F}" srcId="{C6E5FD6D-6433-4C8F-9881-AC506DFA0357}" destId="{55AADC86-7E54-4684-BD98-BEAFA9F8BB6B}" srcOrd="0" destOrd="0" parTransId="{CEBDF97F-49C9-4E90-94DB-D80EBC4EF071}" sibTransId="{30E76389-CC98-4E29-9D7B-0B8430C82028}"/>
    <dgm:cxn modelId="{B3364C55-AD95-48E7-B8E9-C7947601533A}" type="presOf" srcId="{F97FB331-3FCC-40AE-8032-30A9CDA96985}" destId="{45F6C988-A142-4627-A52D-1FD65EE36DBF}" srcOrd="1" destOrd="0" presId="urn:microsoft.com/office/officeart/2008/layout/NameandTitleOrganizationalChart"/>
    <dgm:cxn modelId="{D2938ED9-CB16-4645-A84C-6206DB923BC6}" type="presOf" srcId="{55AADC86-7E54-4684-BD98-BEAFA9F8BB6B}" destId="{0B9E4B24-F38E-475E-A4CA-F705ECF5D1D5}" srcOrd="0" destOrd="0" presId="urn:microsoft.com/office/officeart/2008/layout/NameandTitleOrganizationalChart"/>
    <dgm:cxn modelId="{4E93766B-A078-4782-B2E5-5F61BDC5F0D2}" type="presOf" srcId="{75258A07-F642-4E2B-B1CC-1B2123DCE5DB}" destId="{50E6EFCD-FEF2-4123-A760-43FFB74EAD7D}" srcOrd="0" destOrd="0" presId="urn:microsoft.com/office/officeart/2008/layout/NameandTitleOrganizationalChart"/>
    <dgm:cxn modelId="{01B221FF-5CAE-40FF-B217-1038D859785C}" type="presOf" srcId="{58E7A6E7-9987-487A-A746-9CFA4EA6EF84}" destId="{E9160BF4-AD1E-4419-8D8D-C294D5A09E79}" srcOrd="0" destOrd="0" presId="urn:microsoft.com/office/officeart/2008/layout/NameandTitleOrganizationalChart"/>
    <dgm:cxn modelId="{442E19A6-3D04-4878-8D23-53AE721176B8}" type="presOf" srcId="{30E76389-CC98-4E29-9D7B-0B8430C82028}" destId="{6F893F8C-2B7C-4C8C-AED1-32D5A2DE3B55}" srcOrd="0" destOrd="0" presId="urn:microsoft.com/office/officeart/2008/layout/NameandTitleOrganizationalChart"/>
    <dgm:cxn modelId="{8627E2C9-C325-49A3-83C8-7AA2BA1E0657}" type="presParOf" srcId="{D6457C79-54CA-4B9E-85D8-9E80D7CF15CD}" destId="{601E69F9-659F-44C9-BD57-21C995FAFCC1}" srcOrd="0" destOrd="0" presId="urn:microsoft.com/office/officeart/2008/layout/NameandTitleOrganizationalChart"/>
    <dgm:cxn modelId="{C8F037F4-CFB2-42D8-BAB2-2BDCEC6215AE}" type="presParOf" srcId="{601E69F9-659F-44C9-BD57-21C995FAFCC1}" destId="{DF19AFC7-58E4-455D-93DF-3C204628FCF5}" srcOrd="0" destOrd="0" presId="urn:microsoft.com/office/officeart/2008/layout/NameandTitleOrganizationalChart"/>
    <dgm:cxn modelId="{207BE7F4-1AE3-4D93-84E5-BCA588BCBFF3}" type="presParOf" srcId="{DF19AFC7-58E4-455D-93DF-3C204628FCF5}" destId="{0B9E4B24-F38E-475E-A4CA-F705ECF5D1D5}" srcOrd="0" destOrd="0" presId="urn:microsoft.com/office/officeart/2008/layout/NameandTitleOrganizationalChart"/>
    <dgm:cxn modelId="{63827C35-B5C9-46F8-BC02-AA9B2A8AB7FA}" type="presParOf" srcId="{DF19AFC7-58E4-455D-93DF-3C204628FCF5}" destId="{6F893F8C-2B7C-4C8C-AED1-32D5A2DE3B55}" srcOrd="1" destOrd="0" presId="urn:microsoft.com/office/officeart/2008/layout/NameandTitleOrganizationalChart"/>
    <dgm:cxn modelId="{55B14BB3-E3FE-4D8C-9437-E72847B24481}" type="presParOf" srcId="{DF19AFC7-58E4-455D-93DF-3C204628FCF5}" destId="{4EB94CF4-8E8B-4D31-882E-513C9AB63623}" srcOrd="2" destOrd="0" presId="urn:microsoft.com/office/officeart/2008/layout/NameandTitleOrganizationalChart"/>
    <dgm:cxn modelId="{6813C520-728D-4BCD-9FCA-456BB351F4E2}" type="presParOf" srcId="{601E69F9-659F-44C9-BD57-21C995FAFCC1}" destId="{812B4071-9475-4A5C-B439-1B4252CAEBC5}" srcOrd="1" destOrd="0" presId="urn:microsoft.com/office/officeart/2008/layout/NameandTitleOrganizationalChart"/>
    <dgm:cxn modelId="{8F9D11CC-AF05-44F3-9256-F1B1DBAD396D}" type="presParOf" srcId="{812B4071-9475-4A5C-B439-1B4252CAEBC5}" destId="{F099DA32-441B-4183-8B95-0F85F44174B9}" srcOrd="0" destOrd="0" presId="urn:microsoft.com/office/officeart/2008/layout/NameandTitleOrganizationalChart"/>
    <dgm:cxn modelId="{0137A41E-6FDD-4786-96F6-72F356AF6A6F}" type="presParOf" srcId="{812B4071-9475-4A5C-B439-1B4252CAEBC5}" destId="{3933543C-43C1-481C-83F8-ABCE58FDEF96}" srcOrd="1" destOrd="0" presId="urn:microsoft.com/office/officeart/2008/layout/NameandTitleOrganizationalChart"/>
    <dgm:cxn modelId="{2049B850-E6AD-46A2-86B7-2A0CE73BE6D4}" type="presParOf" srcId="{3933543C-43C1-481C-83F8-ABCE58FDEF96}" destId="{A6261749-3E8C-43E6-AC71-D3964FC49687}" srcOrd="0" destOrd="0" presId="urn:microsoft.com/office/officeart/2008/layout/NameandTitleOrganizationalChart"/>
    <dgm:cxn modelId="{DEC9FE82-D87B-41C0-8DF4-6DE45A7B2D19}" type="presParOf" srcId="{A6261749-3E8C-43E6-AC71-D3964FC49687}" destId="{24AAABBD-1CCB-4D72-96D4-75742E0A3B58}" srcOrd="0" destOrd="0" presId="urn:microsoft.com/office/officeart/2008/layout/NameandTitleOrganizationalChart"/>
    <dgm:cxn modelId="{8EE1EFA7-40AB-4918-AE8F-06EB647C5701}" type="presParOf" srcId="{A6261749-3E8C-43E6-AC71-D3964FC49687}" destId="{C9101A84-600B-4FA7-B65E-3B1B5966960D}" srcOrd="1" destOrd="0" presId="urn:microsoft.com/office/officeart/2008/layout/NameandTitleOrganizationalChart"/>
    <dgm:cxn modelId="{EE462DC1-C6C5-4CA1-BFA2-E15492BDADA1}" type="presParOf" srcId="{A6261749-3E8C-43E6-AC71-D3964FC49687}" destId="{D431663C-E565-40C0-9F8F-3318BD1CF8C8}" srcOrd="2" destOrd="0" presId="urn:microsoft.com/office/officeart/2008/layout/NameandTitleOrganizationalChart"/>
    <dgm:cxn modelId="{D83F2A15-F972-4FAB-AD1E-50A2D0F57333}" type="presParOf" srcId="{3933543C-43C1-481C-83F8-ABCE58FDEF96}" destId="{5FB50D92-C8B3-40F6-9FE3-CDAF43BA7769}" srcOrd="1" destOrd="0" presId="urn:microsoft.com/office/officeart/2008/layout/NameandTitleOrganizationalChart"/>
    <dgm:cxn modelId="{BFD90101-EE8A-4ADE-9B6A-C9F30B7719D0}" type="presParOf" srcId="{3933543C-43C1-481C-83F8-ABCE58FDEF96}" destId="{8959507F-BD4C-4A05-B004-B08D1A9FA928}" srcOrd="2" destOrd="0" presId="urn:microsoft.com/office/officeart/2008/layout/NameandTitleOrganizationalChart"/>
    <dgm:cxn modelId="{2F124151-F19C-4AD3-8F74-E66A1389849D}" type="presParOf" srcId="{812B4071-9475-4A5C-B439-1B4252CAEBC5}" destId="{CE07C122-08AB-48C3-8087-4CFB757349BC}" srcOrd="2" destOrd="0" presId="urn:microsoft.com/office/officeart/2008/layout/NameandTitleOrganizationalChart"/>
    <dgm:cxn modelId="{782A37FC-A329-423E-8AE7-8EE7406A3A43}" type="presParOf" srcId="{812B4071-9475-4A5C-B439-1B4252CAEBC5}" destId="{77581395-AD62-42ED-9B34-834B0D2D7499}" srcOrd="3" destOrd="0" presId="urn:microsoft.com/office/officeart/2008/layout/NameandTitleOrganizationalChart"/>
    <dgm:cxn modelId="{BDDA27DE-0FFD-4981-8FED-59A37B3DB634}" type="presParOf" srcId="{77581395-AD62-42ED-9B34-834B0D2D7499}" destId="{4F7AE76D-2860-469A-89C8-AE5E9440923C}" srcOrd="0" destOrd="0" presId="urn:microsoft.com/office/officeart/2008/layout/NameandTitleOrganizationalChart"/>
    <dgm:cxn modelId="{98386575-64F4-4E76-9B87-BDCF7F8765F2}" type="presParOf" srcId="{4F7AE76D-2860-469A-89C8-AE5E9440923C}" destId="{44D6D8C2-65D0-4E7B-807B-EFC4FEFCB4C0}" srcOrd="0" destOrd="0" presId="urn:microsoft.com/office/officeart/2008/layout/NameandTitleOrganizationalChart"/>
    <dgm:cxn modelId="{D2D5246B-5AA9-44A3-8D5A-587A94880A6B}" type="presParOf" srcId="{4F7AE76D-2860-469A-89C8-AE5E9440923C}" destId="{A7D33A96-1CC1-4B11-B774-D66C3C98CF6F}" srcOrd="1" destOrd="0" presId="urn:microsoft.com/office/officeart/2008/layout/NameandTitleOrganizationalChart"/>
    <dgm:cxn modelId="{25A2ADEE-AF52-40F5-9D5D-F3C8CAA59610}" type="presParOf" srcId="{4F7AE76D-2860-469A-89C8-AE5E9440923C}" destId="{45F6C988-A142-4627-A52D-1FD65EE36DBF}" srcOrd="2" destOrd="0" presId="urn:microsoft.com/office/officeart/2008/layout/NameandTitleOrganizationalChart"/>
    <dgm:cxn modelId="{A4443D63-0367-43A8-A5C3-D46A269C2376}" type="presParOf" srcId="{77581395-AD62-42ED-9B34-834B0D2D7499}" destId="{644AA198-C40A-4496-884A-925796E4371E}" srcOrd="1" destOrd="0" presId="urn:microsoft.com/office/officeart/2008/layout/NameandTitleOrganizationalChart"/>
    <dgm:cxn modelId="{D5EE6ED0-2EA4-4A25-AAFA-C4701830A3D6}" type="presParOf" srcId="{77581395-AD62-42ED-9B34-834B0D2D7499}" destId="{32C07829-870D-4D2C-8933-9DB54418A967}" srcOrd="2" destOrd="0" presId="urn:microsoft.com/office/officeart/2008/layout/NameandTitleOrganizationalChart"/>
    <dgm:cxn modelId="{A4319A62-BD92-4BBF-B39A-1FDA70EBD7FD}" type="presParOf" srcId="{812B4071-9475-4A5C-B439-1B4252CAEBC5}" destId="{50E6EFCD-FEF2-4123-A760-43FFB74EAD7D}" srcOrd="4" destOrd="0" presId="urn:microsoft.com/office/officeart/2008/layout/NameandTitleOrganizationalChart"/>
    <dgm:cxn modelId="{275D6BC0-9250-4B8B-9F37-75DDB637CA24}" type="presParOf" srcId="{812B4071-9475-4A5C-B439-1B4252CAEBC5}" destId="{FD1B03B0-502F-4957-9A69-40EA716FF1D7}" srcOrd="5" destOrd="0" presId="urn:microsoft.com/office/officeart/2008/layout/NameandTitleOrganizationalChart"/>
    <dgm:cxn modelId="{4E6A66AF-6BB5-4579-9FFA-45338DBDB270}" type="presParOf" srcId="{FD1B03B0-502F-4957-9A69-40EA716FF1D7}" destId="{C88C6154-CA31-48E7-9EDC-C7F738A41166}" srcOrd="0" destOrd="0" presId="urn:microsoft.com/office/officeart/2008/layout/NameandTitleOrganizationalChart"/>
    <dgm:cxn modelId="{65B799FE-273F-427D-B9FC-83445D2909E5}" type="presParOf" srcId="{C88C6154-CA31-48E7-9EDC-C7F738A41166}" destId="{092183EA-3DFA-49B2-92EE-4D0863785688}" srcOrd="0" destOrd="0" presId="urn:microsoft.com/office/officeart/2008/layout/NameandTitleOrganizationalChart"/>
    <dgm:cxn modelId="{A5BB84C1-B345-4025-A38E-F275CE09CC49}" type="presParOf" srcId="{C88C6154-CA31-48E7-9EDC-C7F738A41166}" destId="{E9160BF4-AD1E-4419-8D8D-C294D5A09E79}" srcOrd="1" destOrd="0" presId="urn:microsoft.com/office/officeart/2008/layout/NameandTitleOrganizationalChart"/>
    <dgm:cxn modelId="{A2BEE505-C3CE-4015-8568-FBC624716430}" type="presParOf" srcId="{C88C6154-CA31-48E7-9EDC-C7F738A41166}" destId="{932375CB-AFB1-4822-B123-B3A98B2A1E0D}" srcOrd="2" destOrd="0" presId="urn:microsoft.com/office/officeart/2008/layout/NameandTitleOrganizationalChart"/>
    <dgm:cxn modelId="{0B775293-320C-40DF-8383-68C58F63A7AC}" type="presParOf" srcId="{FD1B03B0-502F-4957-9A69-40EA716FF1D7}" destId="{8BA85AE4-46E1-42F6-9AF1-08AE9244BFE2}" srcOrd="1" destOrd="0" presId="urn:microsoft.com/office/officeart/2008/layout/NameandTitleOrganizationalChart"/>
    <dgm:cxn modelId="{DD73C5A6-E8DE-4B99-934C-0FFBBDF00DC9}" type="presParOf" srcId="{FD1B03B0-502F-4957-9A69-40EA716FF1D7}" destId="{1EEE48F9-6F52-449B-A086-C33FAA31CA0D}" srcOrd="2" destOrd="0" presId="urn:microsoft.com/office/officeart/2008/layout/NameandTitleOrganizationalChart"/>
    <dgm:cxn modelId="{4261D3B5-2079-4E7B-9C0C-B62F996B5367}" type="presParOf" srcId="{601E69F9-659F-44C9-BD57-21C995FAFCC1}" destId="{EBAFEB86-9E45-4CEE-83FD-6D551981EC55}" srcOrd="2" destOrd="0" presId="urn:microsoft.com/office/officeart/2008/layout/NameandTitleOrganizational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C6E5FD6D-6433-4C8F-9881-AC506DFA0357}" type="doc">
      <dgm:prSet loTypeId="urn:microsoft.com/office/officeart/2008/layout/NameandTitleOrganizationalChart" loCatId="hierarchy" qsTypeId="urn:microsoft.com/office/officeart/2005/8/quickstyle/3d3" qsCatId="3D" csTypeId="urn:microsoft.com/office/officeart/2005/8/colors/accent2_1" csCatId="accent2" phldr="1"/>
      <dgm:spPr/>
      <dgm:t>
        <a:bodyPr/>
        <a:lstStyle/>
        <a:p>
          <a:endParaRPr lang="cs-CZ"/>
        </a:p>
      </dgm:t>
    </dgm:pt>
    <dgm:pt modelId="{6BA52C6D-D9A9-410D-BCE3-FC4BCFAAB379}">
      <dgm:prSet phldrT="[Text]" custT="1"/>
      <dgm:spPr>
        <a:xfrm>
          <a:off x="1074127" y="934307"/>
          <a:ext cx="1355892" cy="509965"/>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400" dirty="0">
              <a:solidFill>
                <a:srgbClr val="292929">
                  <a:hueOff val="0"/>
                  <a:satOff val="0"/>
                  <a:lumOff val="0"/>
                  <a:alphaOff val="0"/>
                </a:srgbClr>
              </a:solidFill>
              <a:latin typeface="Trebuchet MS"/>
              <a:ea typeface="+mn-ea"/>
              <a:cs typeface="+mn-cs"/>
            </a:rPr>
            <a:t>97 436</a:t>
          </a:r>
        </a:p>
      </dgm:t>
    </dgm:pt>
    <dgm:pt modelId="{0E507347-1007-4A23-A022-E992C5641041}" type="parTrans" cxnId="{ADEFEA4C-CF83-4988-9D89-69EDF0307074}">
      <dgm:prSet/>
      <dgm:spPr>
        <a:xfrm>
          <a:off x="1752074" y="592391"/>
          <a:ext cx="890777" cy="341916"/>
        </a:xfrm>
        <a:noFill/>
        <a:ln w="25400" cap="flat" cmpd="sng" algn="ctr">
          <a:solidFill>
            <a:srgbClr val="4C9ED0">
              <a:shade val="6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0DDA565D-D8DB-4056-B700-792E65FB2941}" type="sibTrans" cxnId="{ADEFEA4C-CF83-4988-9D89-69EDF0307074}">
      <dgm:prSet custT="1"/>
      <dgm:spPr>
        <a:xfrm>
          <a:off x="1285120" y="1345903"/>
          <a:ext cx="1276797" cy="212799"/>
        </a:xfr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1100" b="1" dirty="0">
              <a:solidFill>
                <a:srgbClr val="292929">
                  <a:hueOff val="0"/>
                  <a:satOff val="0"/>
                  <a:lumOff val="0"/>
                  <a:alphaOff val="0"/>
                </a:srgbClr>
              </a:solidFill>
              <a:latin typeface="Trebuchet MS"/>
              <a:ea typeface="+mn-ea"/>
              <a:cs typeface="+mn-cs"/>
            </a:rPr>
            <a:t>PRŮMĚR </a:t>
          </a:r>
          <a:r>
            <a:rPr lang="cs-CZ" sz="1100" b="1" dirty="0">
              <a:solidFill>
                <a:srgbClr val="FF0000"/>
              </a:solidFill>
              <a:latin typeface="Trebuchet MS"/>
              <a:ea typeface="+mn-ea"/>
              <a:cs typeface="+mn-cs"/>
            </a:rPr>
            <a:t>PLAT</a:t>
          </a:r>
        </a:p>
      </dgm:t>
    </dgm:pt>
    <dgm:pt modelId="{021DD6A4-A429-44D2-A5E7-44529D1A3DFF}">
      <dgm:prSet phldrT="[Text]" custT="1"/>
      <dgm:spPr>
        <a:xfrm>
          <a:off x="2838081" y="934307"/>
          <a:ext cx="1355892" cy="508462"/>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400" b="0" i="0" u="none" dirty="0">
              <a:solidFill>
                <a:srgbClr val="292929">
                  <a:hueOff val="0"/>
                  <a:satOff val="0"/>
                  <a:lumOff val="0"/>
                  <a:alphaOff val="0"/>
                </a:srgbClr>
              </a:solidFill>
              <a:latin typeface="Trebuchet MS"/>
              <a:ea typeface="+mn-ea"/>
              <a:cs typeface="+mn-cs"/>
            </a:rPr>
            <a:t> 76 778</a:t>
          </a:r>
          <a:endParaRPr lang="cs-CZ" sz="2400" dirty="0">
            <a:solidFill>
              <a:srgbClr val="292929">
                <a:hueOff val="0"/>
                <a:satOff val="0"/>
                <a:lumOff val="0"/>
                <a:alphaOff val="0"/>
              </a:srgbClr>
            </a:solidFill>
            <a:latin typeface="Trebuchet MS"/>
            <a:ea typeface="+mn-ea"/>
            <a:cs typeface="+mn-cs"/>
          </a:endParaRPr>
        </a:p>
      </dgm:t>
    </dgm:pt>
    <dgm:pt modelId="{84BF9338-901B-4F5B-AAFC-028D7CACBB39}" type="parTrans" cxnId="{A74D768A-183F-48EF-A657-62D65EE0CB7D}">
      <dgm:prSet/>
      <dgm:spPr>
        <a:xfrm>
          <a:off x="2642851" y="592391"/>
          <a:ext cx="873176" cy="341916"/>
        </a:xfrm>
        <a:noFill/>
        <a:ln w="25400" cap="flat" cmpd="sng" algn="ctr">
          <a:solidFill>
            <a:srgbClr val="4C9ED0">
              <a:shade val="6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9E230ABC-FD2B-4FE9-A285-78219C97A807}" type="sibTrans" cxnId="{A74D768A-183F-48EF-A657-62D65EE0CB7D}">
      <dgm:prSet custT="1"/>
      <dgm:spPr>
        <a:xfrm>
          <a:off x="3049074" y="1345151"/>
          <a:ext cx="1276797" cy="212799"/>
        </a:xfr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1100" b="1" dirty="0">
              <a:solidFill>
                <a:srgbClr val="292929">
                  <a:hueOff val="0"/>
                  <a:satOff val="0"/>
                  <a:lumOff val="0"/>
                  <a:alphaOff val="0"/>
                </a:srgbClr>
              </a:solidFill>
              <a:latin typeface="Trebuchet MS"/>
              <a:ea typeface="+mn-ea"/>
              <a:cs typeface="+mn-cs"/>
            </a:rPr>
            <a:t>PRŮMĚR </a:t>
          </a:r>
          <a:r>
            <a:rPr lang="cs-CZ" sz="1100" b="1" dirty="0">
              <a:solidFill>
                <a:srgbClr val="FF0000"/>
              </a:solidFill>
              <a:latin typeface="Trebuchet MS"/>
              <a:ea typeface="+mn-ea"/>
              <a:cs typeface="+mn-cs"/>
            </a:rPr>
            <a:t>MZDA</a:t>
          </a:r>
        </a:p>
      </dgm:t>
    </dgm:pt>
    <dgm:pt modelId="{6C0D2D98-8758-48C9-B6A5-E305E2696B3C}">
      <dgm:prSet custT="1"/>
      <dgm:spPr>
        <a:xfrm>
          <a:off x="932705" y="1834866"/>
          <a:ext cx="1142968" cy="591778"/>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000" dirty="0">
              <a:solidFill>
                <a:srgbClr val="292929">
                  <a:hueOff val="0"/>
                  <a:satOff val="0"/>
                  <a:lumOff val="0"/>
                  <a:alphaOff val="0"/>
                </a:srgbClr>
              </a:solidFill>
              <a:latin typeface="Trebuchet MS"/>
              <a:ea typeface="+mn-ea"/>
              <a:cs typeface="+mn-cs"/>
            </a:rPr>
            <a:t>*</a:t>
          </a:r>
        </a:p>
      </dgm:t>
    </dgm:pt>
    <dgm:pt modelId="{4608F231-4C97-4A02-8226-E0391B160E74}" type="parTrans" cxnId="{7B48C368-F083-44C0-A91D-AE579776CFB2}">
      <dgm:prSet/>
      <dgm:spPr>
        <a:xfrm>
          <a:off x="2075673" y="1444273"/>
          <a:ext cx="218757" cy="686482"/>
        </a:xfrm>
        <a:noFill/>
        <a:ln w="25400" cap="flat" cmpd="sng" algn="ctr">
          <a:solidFill>
            <a:srgbClr val="4C9ED0">
              <a:shade val="8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93E52966-BD43-4EA9-A1FF-B8B8C17FC99E}" type="sibTrans" cxnId="{7B48C368-F083-44C0-A91D-AE579776CFB2}">
      <dgm:prSet custT="1"/>
      <dgm:spPr>
        <a:xfrm>
          <a:off x="1161298" y="2295138"/>
          <a:ext cx="1028671" cy="197259"/>
        </a:xfr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900" dirty="0">
              <a:solidFill>
                <a:srgbClr val="292929">
                  <a:hueOff val="0"/>
                  <a:satOff val="0"/>
                  <a:lumOff val="0"/>
                  <a:alphaOff val="0"/>
                </a:srgbClr>
              </a:solidFill>
              <a:latin typeface="Trebuchet MS"/>
              <a:ea typeface="+mn-ea"/>
              <a:cs typeface="+mn-cs"/>
            </a:rPr>
            <a:t>AKUTNÍ PÉČE</a:t>
          </a:r>
        </a:p>
      </dgm:t>
    </dgm:pt>
    <dgm:pt modelId="{201D0768-32EF-4BED-BA11-4875740F1955}">
      <dgm:prSet custT="1"/>
      <dgm:spPr>
        <a:xfrm>
          <a:off x="932705" y="2768561"/>
          <a:ext cx="1142968" cy="591778"/>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000" dirty="0">
              <a:solidFill>
                <a:srgbClr val="292929">
                  <a:hueOff val="0"/>
                  <a:satOff val="0"/>
                  <a:lumOff val="0"/>
                  <a:alphaOff val="0"/>
                </a:srgbClr>
              </a:solidFill>
              <a:latin typeface="Trebuchet MS"/>
              <a:ea typeface="+mn-ea"/>
              <a:cs typeface="+mn-cs"/>
            </a:rPr>
            <a:t>71 395</a:t>
          </a:r>
        </a:p>
      </dgm:t>
    </dgm:pt>
    <dgm:pt modelId="{521626D2-1AA4-4A0B-B8CA-DB8B8F9B5C2D}" type="parTrans" cxnId="{4AC15777-E65E-4D6E-A864-398BC1262CC5}">
      <dgm:prSet/>
      <dgm:spPr>
        <a:xfrm>
          <a:off x="2075673" y="1444273"/>
          <a:ext cx="218757" cy="1620177"/>
        </a:xfrm>
        <a:noFill/>
        <a:ln w="25400" cap="flat" cmpd="sng" algn="ctr">
          <a:solidFill>
            <a:srgbClr val="4C9ED0">
              <a:shade val="8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AC3E0D2E-91EA-4F80-87B0-56F93A2FAA35}" type="sibTrans" cxnId="{4AC15777-E65E-4D6E-A864-398BC1262CC5}">
      <dgm:prSet custT="1"/>
      <dgm:spPr>
        <a:xfrm>
          <a:off x="1161298" y="3228833"/>
          <a:ext cx="1028671" cy="197259"/>
        </a:xfr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900" dirty="0">
              <a:solidFill>
                <a:srgbClr val="292929">
                  <a:hueOff val="0"/>
                  <a:satOff val="0"/>
                  <a:lumOff val="0"/>
                  <a:alphaOff val="0"/>
                </a:srgbClr>
              </a:solidFill>
              <a:latin typeface="Trebuchet MS"/>
              <a:ea typeface="+mn-ea"/>
              <a:cs typeface="+mn-cs"/>
            </a:rPr>
            <a:t>OST. LŮŽKOVÁ</a:t>
          </a:r>
        </a:p>
      </dgm:t>
    </dgm:pt>
    <dgm:pt modelId="{C186984A-CC09-43B8-8C44-B3184F2AC3D8}">
      <dgm:prSet custT="1"/>
      <dgm:spPr>
        <a:xfrm>
          <a:off x="3210029" y="1834114"/>
          <a:ext cx="1142968" cy="591778"/>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000" dirty="0">
              <a:solidFill>
                <a:srgbClr val="292929">
                  <a:hueOff val="0"/>
                  <a:satOff val="0"/>
                  <a:lumOff val="0"/>
                  <a:alphaOff val="0"/>
                </a:srgbClr>
              </a:solidFill>
              <a:latin typeface="Trebuchet MS"/>
              <a:ea typeface="+mn-ea"/>
              <a:cs typeface="+mn-cs"/>
            </a:rPr>
            <a:t>77 025</a:t>
          </a:r>
        </a:p>
      </dgm:t>
    </dgm:pt>
    <dgm:pt modelId="{6AAAEF08-E813-4C03-806E-D133C2ECC82F}" type="parTrans" cxnId="{3E3FFD3A-6619-40D1-97CD-0CE67117028D}">
      <dgm:prSet/>
      <dgm:spPr>
        <a:xfrm>
          <a:off x="2973670" y="1442769"/>
          <a:ext cx="236358" cy="687234"/>
        </a:xfrm>
        <a:noFill/>
        <a:ln w="25400" cap="flat" cmpd="sng" algn="ctr">
          <a:solidFill>
            <a:srgbClr val="4C9ED0">
              <a:shade val="8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70D7CF31-5CBC-4875-91C6-7D2483C65F54}" type="sibTrans" cxnId="{3E3FFD3A-6619-40D1-97CD-0CE67117028D}">
      <dgm:prSet custT="1"/>
      <dgm:spPr>
        <a:xfrm>
          <a:off x="3438623" y="2294386"/>
          <a:ext cx="1028671" cy="197259"/>
        </a:xfr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900" dirty="0">
              <a:solidFill>
                <a:srgbClr val="292929">
                  <a:hueOff val="0"/>
                  <a:satOff val="0"/>
                  <a:lumOff val="0"/>
                  <a:alphaOff val="0"/>
                </a:srgbClr>
              </a:solidFill>
              <a:latin typeface="Trebuchet MS"/>
              <a:ea typeface="+mn-ea"/>
              <a:cs typeface="+mn-cs"/>
            </a:rPr>
            <a:t>AKUTNÍ PÉČE</a:t>
          </a:r>
        </a:p>
      </dgm:t>
    </dgm:pt>
    <dgm:pt modelId="{58D1D295-B23B-49F2-8095-59654B1E822E}">
      <dgm:prSet phldrT="[Text]" custT="1"/>
      <dgm:spPr>
        <a:xfrm>
          <a:off x="2071367" y="612"/>
          <a:ext cx="1142968" cy="591778"/>
        </a:xfrm>
        <a:solidFill>
          <a:srgbClr val="FFFFFF">
            <a:hueOff val="0"/>
            <a:satOff val="0"/>
            <a:lumOff val="0"/>
            <a:alphaOff val="0"/>
          </a:srgb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400" dirty="0">
              <a:solidFill>
                <a:srgbClr val="292929">
                  <a:hueOff val="0"/>
                  <a:satOff val="0"/>
                  <a:lumOff val="0"/>
                  <a:alphaOff val="0"/>
                </a:srgbClr>
              </a:solidFill>
              <a:latin typeface="Trebuchet MS"/>
              <a:ea typeface="+mn-ea"/>
              <a:cs typeface="+mn-cs"/>
            </a:rPr>
            <a:t>88 764</a:t>
          </a:r>
        </a:p>
      </dgm:t>
    </dgm:pt>
    <dgm:pt modelId="{7EDFBA98-4C0F-4991-9773-DDC29962243D}" type="sibTrans" cxnId="{36878A9E-63AB-40A7-A123-F635A1B6D28B}">
      <dgm:prSet/>
      <dgm:spPr>
        <a:xfrm>
          <a:off x="2299960" y="460884"/>
          <a:ext cx="1028671" cy="197259"/>
        </a:xfr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dirty="0">
              <a:solidFill>
                <a:srgbClr val="292929">
                  <a:hueOff val="0"/>
                  <a:satOff val="0"/>
                  <a:lumOff val="0"/>
                  <a:alphaOff val="0"/>
                </a:srgbClr>
              </a:solidFill>
              <a:latin typeface="Trebuchet MS"/>
              <a:ea typeface="+mn-ea"/>
              <a:cs typeface="+mn-cs"/>
            </a:rPr>
            <a:t>PRŮMĚR HKK</a:t>
          </a:r>
        </a:p>
      </dgm:t>
    </dgm:pt>
    <dgm:pt modelId="{701BB3B9-4F8D-49DA-8356-249C3FF89BC7}" type="parTrans" cxnId="{36878A9E-63AB-40A7-A123-F635A1B6D28B}">
      <dgm:prSet/>
      <dgm:spPr/>
      <dgm:t>
        <a:bodyPr/>
        <a:lstStyle/>
        <a:p>
          <a:endParaRPr lang="cs-CZ"/>
        </a:p>
      </dgm:t>
    </dgm:pt>
    <dgm:pt modelId="{FAA0C953-B05A-43B0-8FB2-87D0F5661D5A}">
      <dgm:prSet custT="1"/>
      <dgm:spPr>
        <a:xfrm>
          <a:off x="3210029" y="2767809"/>
          <a:ext cx="1142968" cy="591778"/>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000" dirty="0">
              <a:solidFill>
                <a:srgbClr val="292929">
                  <a:hueOff val="0"/>
                  <a:satOff val="0"/>
                  <a:lumOff val="0"/>
                  <a:alphaOff val="0"/>
                </a:srgbClr>
              </a:solidFill>
              <a:latin typeface="Trebuchet MS"/>
              <a:ea typeface="+mn-ea"/>
              <a:cs typeface="+mn-cs"/>
            </a:rPr>
            <a:t>67 955</a:t>
          </a:r>
        </a:p>
      </dgm:t>
    </dgm:pt>
    <dgm:pt modelId="{CB9F12AE-7F8E-4D07-8290-57D4575772F6}" type="sibTrans" cxnId="{3559BA75-6E5F-4372-AFAA-32DEFB019841}">
      <dgm:prSet custT="1"/>
      <dgm:spPr>
        <a:xfrm>
          <a:off x="3438623" y="3228082"/>
          <a:ext cx="1028671" cy="197259"/>
        </a:xfr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900" dirty="0">
              <a:solidFill>
                <a:srgbClr val="292929">
                  <a:hueOff val="0"/>
                  <a:satOff val="0"/>
                  <a:lumOff val="0"/>
                  <a:alphaOff val="0"/>
                </a:srgbClr>
              </a:solidFill>
              <a:latin typeface="Trebuchet MS"/>
              <a:ea typeface="+mn-ea"/>
              <a:cs typeface="+mn-cs"/>
            </a:rPr>
            <a:t>OST. LŮŽKOVÁ</a:t>
          </a:r>
        </a:p>
      </dgm:t>
    </dgm:pt>
    <dgm:pt modelId="{48880F7C-DE55-4379-B846-525ED0EDFE81}" type="parTrans" cxnId="{3559BA75-6E5F-4372-AFAA-32DEFB019841}">
      <dgm:prSet/>
      <dgm:spPr>
        <a:xfrm>
          <a:off x="2973670" y="1442769"/>
          <a:ext cx="236358" cy="1620929"/>
        </a:xfrm>
        <a:noFill/>
        <a:ln w="25400" cap="flat" cmpd="sng" algn="ctr">
          <a:solidFill>
            <a:srgbClr val="4C9ED0">
              <a:shade val="8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D6457C79-54CA-4B9E-85D8-9E80D7CF15CD}" type="pres">
      <dgm:prSet presAssocID="{C6E5FD6D-6433-4C8F-9881-AC506DFA0357}" presName="hierChild1" presStyleCnt="0">
        <dgm:presLayoutVars>
          <dgm:orgChart val="1"/>
          <dgm:chPref val="1"/>
          <dgm:dir/>
          <dgm:animOne val="branch"/>
          <dgm:animLvl val="lvl"/>
          <dgm:resizeHandles/>
        </dgm:presLayoutVars>
      </dgm:prSet>
      <dgm:spPr/>
      <dgm:t>
        <a:bodyPr/>
        <a:lstStyle/>
        <a:p>
          <a:endParaRPr lang="en-US"/>
        </a:p>
      </dgm:t>
    </dgm:pt>
    <dgm:pt modelId="{992729F9-8C0A-402C-BE26-5C7C80E6E7A7}" type="pres">
      <dgm:prSet presAssocID="{58D1D295-B23B-49F2-8095-59654B1E822E}" presName="hierRoot1" presStyleCnt="0">
        <dgm:presLayoutVars>
          <dgm:hierBranch val="init"/>
        </dgm:presLayoutVars>
      </dgm:prSet>
      <dgm:spPr/>
    </dgm:pt>
    <dgm:pt modelId="{14F3CE92-64C2-4011-80DD-AD2EC0645404}" type="pres">
      <dgm:prSet presAssocID="{58D1D295-B23B-49F2-8095-59654B1E822E}" presName="rootComposite1" presStyleCnt="0"/>
      <dgm:spPr/>
    </dgm:pt>
    <dgm:pt modelId="{B26A6118-09C0-4829-BA4E-AACB7EEDEBB0}" type="pres">
      <dgm:prSet presAssocID="{58D1D295-B23B-49F2-8095-59654B1E822E}" presName="rootText1" presStyleLbl="node0" presStyleIdx="0" presStyleCnt="1">
        <dgm:presLayoutVars>
          <dgm:chMax/>
          <dgm:chPref val="3"/>
        </dgm:presLayoutVars>
      </dgm:prSet>
      <dgm:spPr>
        <a:prstGeom prst="rect">
          <a:avLst/>
        </a:prstGeom>
      </dgm:spPr>
      <dgm:t>
        <a:bodyPr/>
        <a:lstStyle/>
        <a:p>
          <a:endParaRPr lang="en-US"/>
        </a:p>
      </dgm:t>
    </dgm:pt>
    <dgm:pt modelId="{F5989329-36ED-4CCD-88F9-3D63590BE288}" type="pres">
      <dgm:prSet presAssocID="{58D1D295-B23B-49F2-8095-59654B1E822E}" presName="titleText1" presStyleLbl="fgAcc0" presStyleIdx="0" presStyleCnt="1">
        <dgm:presLayoutVars>
          <dgm:chMax val="0"/>
          <dgm:chPref val="0"/>
        </dgm:presLayoutVars>
      </dgm:prSet>
      <dgm:spPr>
        <a:prstGeom prst="rect">
          <a:avLst/>
        </a:prstGeom>
      </dgm:spPr>
      <dgm:t>
        <a:bodyPr/>
        <a:lstStyle/>
        <a:p>
          <a:endParaRPr lang="en-US"/>
        </a:p>
      </dgm:t>
    </dgm:pt>
    <dgm:pt modelId="{0FD30FBA-578F-4A5A-88F2-BA94F0C2B82D}" type="pres">
      <dgm:prSet presAssocID="{58D1D295-B23B-49F2-8095-59654B1E822E}" presName="rootConnector1" presStyleLbl="node1" presStyleIdx="0" presStyleCnt="6"/>
      <dgm:spPr/>
      <dgm:t>
        <a:bodyPr/>
        <a:lstStyle/>
        <a:p>
          <a:endParaRPr lang="en-US"/>
        </a:p>
      </dgm:t>
    </dgm:pt>
    <dgm:pt modelId="{DDFF03CC-2347-4CE3-828E-3253147A1B67}" type="pres">
      <dgm:prSet presAssocID="{58D1D295-B23B-49F2-8095-59654B1E822E}" presName="hierChild2" presStyleCnt="0"/>
      <dgm:spPr/>
    </dgm:pt>
    <dgm:pt modelId="{B9AB3A63-703D-491C-9725-96BDA855BBBC}" type="pres">
      <dgm:prSet presAssocID="{0E507347-1007-4A23-A022-E992C5641041}" presName="Name37" presStyleLbl="parChTrans1D2" presStyleIdx="0" presStyleCnt="2"/>
      <dgm:spPr>
        <a:custGeom>
          <a:avLst/>
          <a:gdLst/>
          <a:ahLst/>
          <a:cxnLst/>
          <a:rect l="0" t="0" r="0" b="0"/>
          <a:pathLst>
            <a:path>
              <a:moveTo>
                <a:pt x="890777" y="0"/>
              </a:moveTo>
              <a:lnTo>
                <a:pt x="890777" y="203834"/>
              </a:lnTo>
              <a:lnTo>
                <a:pt x="0" y="203834"/>
              </a:lnTo>
              <a:lnTo>
                <a:pt x="0" y="341916"/>
              </a:lnTo>
            </a:path>
          </a:pathLst>
        </a:custGeom>
      </dgm:spPr>
      <dgm:t>
        <a:bodyPr/>
        <a:lstStyle/>
        <a:p>
          <a:endParaRPr lang="en-US"/>
        </a:p>
      </dgm:t>
    </dgm:pt>
    <dgm:pt modelId="{745D535C-D74B-4E9A-AB41-D895826FCEC8}" type="pres">
      <dgm:prSet presAssocID="{6BA52C6D-D9A9-410D-BCE3-FC4BCFAAB379}" presName="hierRoot2" presStyleCnt="0">
        <dgm:presLayoutVars>
          <dgm:hierBranch val="l"/>
        </dgm:presLayoutVars>
      </dgm:prSet>
      <dgm:spPr/>
    </dgm:pt>
    <dgm:pt modelId="{F203FF0A-BAB4-44CE-99AF-E2E46A742F24}" type="pres">
      <dgm:prSet presAssocID="{6BA52C6D-D9A9-410D-BCE3-FC4BCFAAB379}" presName="rootComposite" presStyleCnt="0"/>
      <dgm:spPr/>
    </dgm:pt>
    <dgm:pt modelId="{C51F6FDE-A23F-43B0-A635-FB684F814C62}" type="pres">
      <dgm:prSet presAssocID="{6BA52C6D-D9A9-410D-BCE3-FC4BCFAAB379}" presName="rootText" presStyleLbl="node1" presStyleIdx="0" presStyleCnt="6" custScaleX="118629" custScaleY="86175">
        <dgm:presLayoutVars>
          <dgm:chMax/>
          <dgm:chPref val="3"/>
        </dgm:presLayoutVars>
      </dgm:prSet>
      <dgm:spPr>
        <a:prstGeom prst="rect">
          <a:avLst/>
        </a:prstGeom>
      </dgm:spPr>
      <dgm:t>
        <a:bodyPr/>
        <a:lstStyle/>
        <a:p>
          <a:endParaRPr lang="en-US"/>
        </a:p>
      </dgm:t>
    </dgm:pt>
    <dgm:pt modelId="{DEF75702-A32A-4E34-AC0D-1EC0CF417E64}" type="pres">
      <dgm:prSet presAssocID="{6BA52C6D-D9A9-410D-BCE3-FC4BCFAAB379}" presName="titleText2" presStyleLbl="fgAcc1" presStyleIdx="0" presStyleCnt="6" custScaleX="124121" custScaleY="107878">
        <dgm:presLayoutVars>
          <dgm:chMax val="0"/>
          <dgm:chPref val="0"/>
        </dgm:presLayoutVars>
      </dgm:prSet>
      <dgm:spPr>
        <a:prstGeom prst="rect">
          <a:avLst/>
        </a:prstGeom>
      </dgm:spPr>
      <dgm:t>
        <a:bodyPr/>
        <a:lstStyle/>
        <a:p>
          <a:endParaRPr lang="en-US"/>
        </a:p>
      </dgm:t>
    </dgm:pt>
    <dgm:pt modelId="{0EFB7D64-8FBC-4D5B-9BDC-E47ABF43F79D}" type="pres">
      <dgm:prSet presAssocID="{6BA52C6D-D9A9-410D-BCE3-FC4BCFAAB379}" presName="rootConnector" presStyleLbl="node2" presStyleIdx="0" presStyleCnt="0"/>
      <dgm:spPr/>
      <dgm:t>
        <a:bodyPr/>
        <a:lstStyle/>
        <a:p>
          <a:endParaRPr lang="en-US"/>
        </a:p>
      </dgm:t>
    </dgm:pt>
    <dgm:pt modelId="{E08F0B24-BA81-459E-B55D-8626012CA345}" type="pres">
      <dgm:prSet presAssocID="{6BA52C6D-D9A9-410D-BCE3-FC4BCFAAB379}" presName="hierChild4" presStyleCnt="0"/>
      <dgm:spPr/>
    </dgm:pt>
    <dgm:pt modelId="{364066E8-5087-4D16-9481-77E08633C7A7}" type="pres">
      <dgm:prSet presAssocID="{4608F231-4C97-4A02-8226-E0391B160E74}" presName="Name44" presStyleLbl="parChTrans1D3" presStyleIdx="0" presStyleCnt="4"/>
      <dgm:spPr>
        <a:custGeom>
          <a:avLst/>
          <a:gdLst/>
          <a:ahLst/>
          <a:cxnLst/>
          <a:rect l="0" t="0" r="0" b="0"/>
          <a:pathLst>
            <a:path>
              <a:moveTo>
                <a:pt x="218757" y="0"/>
              </a:moveTo>
              <a:lnTo>
                <a:pt x="218757" y="686482"/>
              </a:lnTo>
              <a:lnTo>
                <a:pt x="0" y="686482"/>
              </a:lnTo>
            </a:path>
          </a:pathLst>
        </a:custGeom>
      </dgm:spPr>
      <dgm:t>
        <a:bodyPr/>
        <a:lstStyle/>
        <a:p>
          <a:endParaRPr lang="en-US"/>
        </a:p>
      </dgm:t>
    </dgm:pt>
    <dgm:pt modelId="{0EF4EE71-D36C-43E5-A0F4-1EE57B1BDE24}" type="pres">
      <dgm:prSet presAssocID="{6C0D2D98-8758-48C9-B6A5-E305E2696B3C}" presName="hierRoot2" presStyleCnt="0">
        <dgm:presLayoutVars>
          <dgm:hierBranch val="hang"/>
        </dgm:presLayoutVars>
      </dgm:prSet>
      <dgm:spPr/>
    </dgm:pt>
    <dgm:pt modelId="{4C0CF9A4-3E0D-4633-B61B-82B2A39D24DE}" type="pres">
      <dgm:prSet presAssocID="{6C0D2D98-8758-48C9-B6A5-E305E2696B3C}" presName="rootComposite" presStyleCnt="0"/>
      <dgm:spPr/>
    </dgm:pt>
    <dgm:pt modelId="{F2506DE1-AF8C-4E41-BE2F-C7B933949F63}" type="pres">
      <dgm:prSet presAssocID="{6C0D2D98-8758-48C9-B6A5-E305E2696B3C}" presName="rootText" presStyleLbl="node1" presStyleIdx="1" presStyleCnt="6">
        <dgm:presLayoutVars>
          <dgm:chMax/>
          <dgm:chPref val="3"/>
        </dgm:presLayoutVars>
      </dgm:prSet>
      <dgm:spPr>
        <a:prstGeom prst="rect">
          <a:avLst/>
        </a:prstGeom>
      </dgm:spPr>
      <dgm:t>
        <a:bodyPr/>
        <a:lstStyle/>
        <a:p>
          <a:endParaRPr lang="en-US"/>
        </a:p>
      </dgm:t>
    </dgm:pt>
    <dgm:pt modelId="{804EFE49-64C9-4B85-8E96-6B47CD1FE236}" type="pres">
      <dgm:prSet presAssocID="{6C0D2D98-8758-48C9-B6A5-E305E2696B3C}" presName="titleText2" presStyleLbl="fgAcc1" presStyleIdx="1" presStyleCnt="6">
        <dgm:presLayoutVars>
          <dgm:chMax val="0"/>
          <dgm:chPref val="0"/>
        </dgm:presLayoutVars>
      </dgm:prSet>
      <dgm:spPr>
        <a:prstGeom prst="rect">
          <a:avLst/>
        </a:prstGeom>
      </dgm:spPr>
      <dgm:t>
        <a:bodyPr/>
        <a:lstStyle/>
        <a:p>
          <a:endParaRPr lang="en-US"/>
        </a:p>
      </dgm:t>
    </dgm:pt>
    <dgm:pt modelId="{B54D09B7-ABE4-41A2-B443-F1883B2A7492}" type="pres">
      <dgm:prSet presAssocID="{6C0D2D98-8758-48C9-B6A5-E305E2696B3C}" presName="rootConnector" presStyleLbl="node3" presStyleIdx="0" presStyleCnt="0"/>
      <dgm:spPr/>
      <dgm:t>
        <a:bodyPr/>
        <a:lstStyle/>
        <a:p>
          <a:endParaRPr lang="en-US"/>
        </a:p>
      </dgm:t>
    </dgm:pt>
    <dgm:pt modelId="{F7922105-CC37-4578-993E-B088BCF1C072}" type="pres">
      <dgm:prSet presAssocID="{6C0D2D98-8758-48C9-B6A5-E305E2696B3C}" presName="hierChild4" presStyleCnt="0"/>
      <dgm:spPr/>
    </dgm:pt>
    <dgm:pt modelId="{46C4CF19-0548-4E50-89AB-62653DF01412}" type="pres">
      <dgm:prSet presAssocID="{6C0D2D98-8758-48C9-B6A5-E305E2696B3C}" presName="hierChild5" presStyleCnt="0"/>
      <dgm:spPr/>
    </dgm:pt>
    <dgm:pt modelId="{71E8FAAF-B2EC-4F49-A806-521A2618339B}" type="pres">
      <dgm:prSet presAssocID="{521626D2-1AA4-4A0B-B8CA-DB8B8F9B5C2D}" presName="Name44" presStyleLbl="parChTrans1D3" presStyleIdx="1" presStyleCnt="4"/>
      <dgm:spPr>
        <a:custGeom>
          <a:avLst/>
          <a:gdLst/>
          <a:ahLst/>
          <a:cxnLst/>
          <a:rect l="0" t="0" r="0" b="0"/>
          <a:pathLst>
            <a:path>
              <a:moveTo>
                <a:pt x="218757" y="0"/>
              </a:moveTo>
              <a:lnTo>
                <a:pt x="218757" y="1620177"/>
              </a:lnTo>
              <a:lnTo>
                <a:pt x="0" y="1620177"/>
              </a:lnTo>
            </a:path>
          </a:pathLst>
        </a:custGeom>
      </dgm:spPr>
      <dgm:t>
        <a:bodyPr/>
        <a:lstStyle/>
        <a:p>
          <a:endParaRPr lang="en-US"/>
        </a:p>
      </dgm:t>
    </dgm:pt>
    <dgm:pt modelId="{30B22AB8-6F6E-43E4-B4A8-5EF1CEB4A66D}" type="pres">
      <dgm:prSet presAssocID="{201D0768-32EF-4BED-BA11-4875740F1955}" presName="hierRoot2" presStyleCnt="0">
        <dgm:presLayoutVars>
          <dgm:hierBranch val="init"/>
        </dgm:presLayoutVars>
      </dgm:prSet>
      <dgm:spPr/>
    </dgm:pt>
    <dgm:pt modelId="{3237DB51-6654-47C8-B5D0-421C048D75DA}" type="pres">
      <dgm:prSet presAssocID="{201D0768-32EF-4BED-BA11-4875740F1955}" presName="rootComposite" presStyleCnt="0"/>
      <dgm:spPr/>
    </dgm:pt>
    <dgm:pt modelId="{733632BE-50A0-4375-8D96-E147C12A2753}" type="pres">
      <dgm:prSet presAssocID="{201D0768-32EF-4BED-BA11-4875740F1955}" presName="rootText" presStyleLbl="node1" presStyleIdx="2" presStyleCnt="6">
        <dgm:presLayoutVars>
          <dgm:chMax/>
          <dgm:chPref val="3"/>
        </dgm:presLayoutVars>
      </dgm:prSet>
      <dgm:spPr>
        <a:prstGeom prst="rect">
          <a:avLst/>
        </a:prstGeom>
      </dgm:spPr>
      <dgm:t>
        <a:bodyPr/>
        <a:lstStyle/>
        <a:p>
          <a:endParaRPr lang="en-US"/>
        </a:p>
      </dgm:t>
    </dgm:pt>
    <dgm:pt modelId="{76BD5BEC-7193-420E-BCF5-B6D0A72BD945}" type="pres">
      <dgm:prSet presAssocID="{201D0768-32EF-4BED-BA11-4875740F1955}" presName="titleText2" presStyleLbl="fgAcc1" presStyleIdx="2" presStyleCnt="6">
        <dgm:presLayoutVars>
          <dgm:chMax val="0"/>
          <dgm:chPref val="0"/>
        </dgm:presLayoutVars>
      </dgm:prSet>
      <dgm:spPr>
        <a:prstGeom prst="rect">
          <a:avLst/>
        </a:prstGeom>
      </dgm:spPr>
      <dgm:t>
        <a:bodyPr/>
        <a:lstStyle/>
        <a:p>
          <a:endParaRPr lang="en-US"/>
        </a:p>
      </dgm:t>
    </dgm:pt>
    <dgm:pt modelId="{E12B601F-A238-4939-8C98-26E66925C7A6}" type="pres">
      <dgm:prSet presAssocID="{201D0768-32EF-4BED-BA11-4875740F1955}" presName="rootConnector" presStyleLbl="node3" presStyleIdx="0" presStyleCnt="0"/>
      <dgm:spPr/>
      <dgm:t>
        <a:bodyPr/>
        <a:lstStyle/>
        <a:p>
          <a:endParaRPr lang="en-US"/>
        </a:p>
      </dgm:t>
    </dgm:pt>
    <dgm:pt modelId="{C8945B3B-F683-430D-A44E-C11EB50C8D75}" type="pres">
      <dgm:prSet presAssocID="{201D0768-32EF-4BED-BA11-4875740F1955}" presName="hierChild4" presStyleCnt="0"/>
      <dgm:spPr/>
    </dgm:pt>
    <dgm:pt modelId="{C83C2EDB-F743-48D6-8B74-66171B7856A3}" type="pres">
      <dgm:prSet presAssocID="{201D0768-32EF-4BED-BA11-4875740F1955}" presName="hierChild5" presStyleCnt="0"/>
      <dgm:spPr/>
    </dgm:pt>
    <dgm:pt modelId="{AAAC38DD-4D31-4F30-BE4E-66D45DD8C986}" type="pres">
      <dgm:prSet presAssocID="{6BA52C6D-D9A9-410D-BCE3-FC4BCFAAB379}" presName="hierChild5" presStyleCnt="0"/>
      <dgm:spPr/>
    </dgm:pt>
    <dgm:pt modelId="{7498D5BC-CFD7-4E0D-BBE2-F7D5311E155A}" type="pres">
      <dgm:prSet presAssocID="{84BF9338-901B-4F5B-AAFC-028D7CACBB39}" presName="Name37" presStyleLbl="parChTrans1D2" presStyleIdx="1" presStyleCnt="2"/>
      <dgm:spPr>
        <a:custGeom>
          <a:avLst/>
          <a:gdLst/>
          <a:ahLst/>
          <a:cxnLst/>
          <a:rect l="0" t="0" r="0" b="0"/>
          <a:pathLst>
            <a:path>
              <a:moveTo>
                <a:pt x="0" y="0"/>
              </a:moveTo>
              <a:lnTo>
                <a:pt x="0" y="203834"/>
              </a:lnTo>
              <a:lnTo>
                <a:pt x="873176" y="203834"/>
              </a:lnTo>
              <a:lnTo>
                <a:pt x="873176" y="341916"/>
              </a:lnTo>
            </a:path>
          </a:pathLst>
        </a:custGeom>
      </dgm:spPr>
      <dgm:t>
        <a:bodyPr/>
        <a:lstStyle/>
        <a:p>
          <a:endParaRPr lang="en-US"/>
        </a:p>
      </dgm:t>
    </dgm:pt>
    <dgm:pt modelId="{70E246E5-97FC-4E93-9608-AD2B1668F102}" type="pres">
      <dgm:prSet presAssocID="{021DD6A4-A429-44D2-A5E7-44529D1A3DFF}" presName="hierRoot2" presStyleCnt="0">
        <dgm:presLayoutVars>
          <dgm:hierBranch val="r"/>
        </dgm:presLayoutVars>
      </dgm:prSet>
      <dgm:spPr/>
    </dgm:pt>
    <dgm:pt modelId="{4848F85A-40C8-45A7-8C74-C061B1654A46}" type="pres">
      <dgm:prSet presAssocID="{021DD6A4-A429-44D2-A5E7-44529D1A3DFF}" presName="rootComposite" presStyleCnt="0"/>
      <dgm:spPr/>
    </dgm:pt>
    <dgm:pt modelId="{5A5E18A2-8A9B-4FAC-8007-DFB48051284C}" type="pres">
      <dgm:prSet presAssocID="{021DD6A4-A429-44D2-A5E7-44529D1A3DFF}" presName="rootText" presStyleLbl="node1" presStyleIdx="3" presStyleCnt="6" custScaleX="118629" custScaleY="85921">
        <dgm:presLayoutVars>
          <dgm:chMax/>
          <dgm:chPref val="3"/>
        </dgm:presLayoutVars>
      </dgm:prSet>
      <dgm:spPr>
        <a:prstGeom prst="rect">
          <a:avLst/>
        </a:prstGeom>
      </dgm:spPr>
      <dgm:t>
        <a:bodyPr/>
        <a:lstStyle/>
        <a:p>
          <a:endParaRPr lang="en-US"/>
        </a:p>
      </dgm:t>
    </dgm:pt>
    <dgm:pt modelId="{1593AEE5-ECBC-49A3-9FDF-7CE915E27CF8}" type="pres">
      <dgm:prSet presAssocID="{021DD6A4-A429-44D2-A5E7-44529D1A3DFF}" presName="titleText2" presStyleLbl="fgAcc1" presStyleIdx="3" presStyleCnt="6" custScaleX="124121" custScaleY="107878">
        <dgm:presLayoutVars>
          <dgm:chMax val="0"/>
          <dgm:chPref val="0"/>
        </dgm:presLayoutVars>
      </dgm:prSet>
      <dgm:spPr>
        <a:prstGeom prst="rect">
          <a:avLst/>
        </a:prstGeom>
      </dgm:spPr>
      <dgm:t>
        <a:bodyPr/>
        <a:lstStyle/>
        <a:p>
          <a:endParaRPr lang="en-US"/>
        </a:p>
      </dgm:t>
    </dgm:pt>
    <dgm:pt modelId="{96A9FFCB-97F2-4F3B-B65A-3CAEC7DA25BA}" type="pres">
      <dgm:prSet presAssocID="{021DD6A4-A429-44D2-A5E7-44529D1A3DFF}" presName="rootConnector" presStyleLbl="node2" presStyleIdx="0" presStyleCnt="0"/>
      <dgm:spPr/>
      <dgm:t>
        <a:bodyPr/>
        <a:lstStyle/>
        <a:p>
          <a:endParaRPr lang="en-US"/>
        </a:p>
      </dgm:t>
    </dgm:pt>
    <dgm:pt modelId="{6AC34909-6CA2-4456-AF08-660EE8360847}" type="pres">
      <dgm:prSet presAssocID="{021DD6A4-A429-44D2-A5E7-44529D1A3DFF}" presName="hierChild4" presStyleCnt="0"/>
      <dgm:spPr/>
    </dgm:pt>
    <dgm:pt modelId="{8049937B-7DFA-4334-8463-C070603869A2}" type="pres">
      <dgm:prSet presAssocID="{6AAAEF08-E813-4C03-806E-D133C2ECC82F}" presName="Name44" presStyleLbl="parChTrans1D3" presStyleIdx="2" presStyleCnt="4"/>
      <dgm:spPr>
        <a:custGeom>
          <a:avLst/>
          <a:gdLst/>
          <a:ahLst/>
          <a:cxnLst/>
          <a:rect l="0" t="0" r="0" b="0"/>
          <a:pathLst>
            <a:path>
              <a:moveTo>
                <a:pt x="0" y="0"/>
              </a:moveTo>
              <a:lnTo>
                <a:pt x="0" y="687234"/>
              </a:lnTo>
              <a:lnTo>
                <a:pt x="236358" y="687234"/>
              </a:lnTo>
            </a:path>
          </a:pathLst>
        </a:custGeom>
      </dgm:spPr>
      <dgm:t>
        <a:bodyPr/>
        <a:lstStyle/>
        <a:p>
          <a:endParaRPr lang="en-US"/>
        </a:p>
      </dgm:t>
    </dgm:pt>
    <dgm:pt modelId="{5C76CFAC-CB2F-4DBE-94E9-137A8163504E}" type="pres">
      <dgm:prSet presAssocID="{C186984A-CC09-43B8-8C44-B3184F2AC3D8}" presName="hierRoot2" presStyleCnt="0">
        <dgm:presLayoutVars>
          <dgm:hierBranch val="init"/>
        </dgm:presLayoutVars>
      </dgm:prSet>
      <dgm:spPr/>
    </dgm:pt>
    <dgm:pt modelId="{1A1F7309-12A2-41C1-A483-33B693C1E2F9}" type="pres">
      <dgm:prSet presAssocID="{C186984A-CC09-43B8-8C44-B3184F2AC3D8}" presName="rootComposite" presStyleCnt="0"/>
      <dgm:spPr/>
    </dgm:pt>
    <dgm:pt modelId="{7F56C9DB-DC4C-40BF-9BB9-7FAC8476E80E}" type="pres">
      <dgm:prSet presAssocID="{C186984A-CC09-43B8-8C44-B3184F2AC3D8}" presName="rootText" presStyleLbl="node1" presStyleIdx="4" presStyleCnt="6">
        <dgm:presLayoutVars>
          <dgm:chMax/>
          <dgm:chPref val="3"/>
        </dgm:presLayoutVars>
      </dgm:prSet>
      <dgm:spPr>
        <a:prstGeom prst="rect">
          <a:avLst/>
        </a:prstGeom>
      </dgm:spPr>
      <dgm:t>
        <a:bodyPr/>
        <a:lstStyle/>
        <a:p>
          <a:endParaRPr lang="en-US"/>
        </a:p>
      </dgm:t>
    </dgm:pt>
    <dgm:pt modelId="{7537C30B-4115-43DF-9DCF-806358722E0B}" type="pres">
      <dgm:prSet presAssocID="{C186984A-CC09-43B8-8C44-B3184F2AC3D8}" presName="titleText2" presStyleLbl="fgAcc1" presStyleIdx="4" presStyleCnt="6">
        <dgm:presLayoutVars>
          <dgm:chMax val="0"/>
          <dgm:chPref val="0"/>
        </dgm:presLayoutVars>
      </dgm:prSet>
      <dgm:spPr>
        <a:prstGeom prst="rect">
          <a:avLst/>
        </a:prstGeom>
      </dgm:spPr>
      <dgm:t>
        <a:bodyPr/>
        <a:lstStyle/>
        <a:p>
          <a:endParaRPr lang="en-US"/>
        </a:p>
      </dgm:t>
    </dgm:pt>
    <dgm:pt modelId="{5FF4D1E7-CCDF-4F9C-9B08-7015B0591ABE}" type="pres">
      <dgm:prSet presAssocID="{C186984A-CC09-43B8-8C44-B3184F2AC3D8}" presName="rootConnector" presStyleLbl="node3" presStyleIdx="0" presStyleCnt="0"/>
      <dgm:spPr/>
      <dgm:t>
        <a:bodyPr/>
        <a:lstStyle/>
        <a:p>
          <a:endParaRPr lang="en-US"/>
        </a:p>
      </dgm:t>
    </dgm:pt>
    <dgm:pt modelId="{72DB05D8-969C-401D-99C2-A724C1EB82D0}" type="pres">
      <dgm:prSet presAssocID="{C186984A-CC09-43B8-8C44-B3184F2AC3D8}" presName="hierChild4" presStyleCnt="0"/>
      <dgm:spPr/>
    </dgm:pt>
    <dgm:pt modelId="{5D8B5467-D1FA-4C1C-BA8C-873A8BAD86F0}" type="pres">
      <dgm:prSet presAssocID="{C186984A-CC09-43B8-8C44-B3184F2AC3D8}" presName="hierChild5" presStyleCnt="0"/>
      <dgm:spPr/>
    </dgm:pt>
    <dgm:pt modelId="{7F221210-AE9A-4E0A-9AAE-B0271C70B4B2}" type="pres">
      <dgm:prSet presAssocID="{48880F7C-DE55-4379-B846-525ED0EDFE81}" presName="Name44" presStyleLbl="parChTrans1D3" presStyleIdx="3" presStyleCnt="4"/>
      <dgm:spPr>
        <a:custGeom>
          <a:avLst/>
          <a:gdLst/>
          <a:ahLst/>
          <a:cxnLst/>
          <a:rect l="0" t="0" r="0" b="0"/>
          <a:pathLst>
            <a:path>
              <a:moveTo>
                <a:pt x="0" y="0"/>
              </a:moveTo>
              <a:lnTo>
                <a:pt x="0" y="1620929"/>
              </a:lnTo>
              <a:lnTo>
                <a:pt x="236358" y="1620929"/>
              </a:lnTo>
            </a:path>
          </a:pathLst>
        </a:custGeom>
      </dgm:spPr>
      <dgm:t>
        <a:bodyPr/>
        <a:lstStyle/>
        <a:p>
          <a:endParaRPr lang="en-US"/>
        </a:p>
      </dgm:t>
    </dgm:pt>
    <dgm:pt modelId="{C8878A1F-7C6F-405F-A324-CAC8213EC4D4}" type="pres">
      <dgm:prSet presAssocID="{FAA0C953-B05A-43B0-8FB2-87D0F5661D5A}" presName="hierRoot2" presStyleCnt="0">
        <dgm:presLayoutVars>
          <dgm:hierBranch val="init"/>
        </dgm:presLayoutVars>
      </dgm:prSet>
      <dgm:spPr/>
    </dgm:pt>
    <dgm:pt modelId="{AAC8F037-A2FB-4861-9AAE-BBAFE5086EDB}" type="pres">
      <dgm:prSet presAssocID="{FAA0C953-B05A-43B0-8FB2-87D0F5661D5A}" presName="rootComposite" presStyleCnt="0"/>
      <dgm:spPr/>
    </dgm:pt>
    <dgm:pt modelId="{580412D8-79B1-4B23-B7B5-DD129EE160CC}" type="pres">
      <dgm:prSet presAssocID="{FAA0C953-B05A-43B0-8FB2-87D0F5661D5A}" presName="rootText" presStyleLbl="node1" presStyleIdx="5" presStyleCnt="6">
        <dgm:presLayoutVars>
          <dgm:chMax/>
          <dgm:chPref val="3"/>
        </dgm:presLayoutVars>
      </dgm:prSet>
      <dgm:spPr>
        <a:prstGeom prst="rect">
          <a:avLst/>
        </a:prstGeom>
      </dgm:spPr>
      <dgm:t>
        <a:bodyPr/>
        <a:lstStyle/>
        <a:p>
          <a:endParaRPr lang="en-US"/>
        </a:p>
      </dgm:t>
    </dgm:pt>
    <dgm:pt modelId="{04D4C9EC-D281-4CDF-AFE0-86048CD8880E}" type="pres">
      <dgm:prSet presAssocID="{FAA0C953-B05A-43B0-8FB2-87D0F5661D5A}" presName="titleText2" presStyleLbl="fgAcc1" presStyleIdx="5" presStyleCnt="6">
        <dgm:presLayoutVars>
          <dgm:chMax val="0"/>
          <dgm:chPref val="0"/>
        </dgm:presLayoutVars>
      </dgm:prSet>
      <dgm:spPr>
        <a:prstGeom prst="rect">
          <a:avLst/>
        </a:prstGeom>
      </dgm:spPr>
      <dgm:t>
        <a:bodyPr/>
        <a:lstStyle/>
        <a:p>
          <a:endParaRPr lang="en-US"/>
        </a:p>
      </dgm:t>
    </dgm:pt>
    <dgm:pt modelId="{41F6C2AF-E4C2-493D-824F-954382EBDA13}" type="pres">
      <dgm:prSet presAssocID="{FAA0C953-B05A-43B0-8FB2-87D0F5661D5A}" presName="rootConnector" presStyleLbl="node3" presStyleIdx="0" presStyleCnt="0"/>
      <dgm:spPr/>
      <dgm:t>
        <a:bodyPr/>
        <a:lstStyle/>
        <a:p>
          <a:endParaRPr lang="en-US"/>
        </a:p>
      </dgm:t>
    </dgm:pt>
    <dgm:pt modelId="{A7B82488-3FE5-42BD-BE3C-7F75D6F879BD}" type="pres">
      <dgm:prSet presAssocID="{FAA0C953-B05A-43B0-8FB2-87D0F5661D5A}" presName="hierChild4" presStyleCnt="0"/>
      <dgm:spPr/>
    </dgm:pt>
    <dgm:pt modelId="{6CA00F93-5D40-4EF7-B9C3-C00B03D017D4}" type="pres">
      <dgm:prSet presAssocID="{FAA0C953-B05A-43B0-8FB2-87D0F5661D5A}" presName="hierChild5" presStyleCnt="0"/>
      <dgm:spPr/>
    </dgm:pt>
    <dgm:pt modelId="{EE972BA0-FDCF-4B80-BDCF-E672CACA4104}" type="pres">
      <dgm:prSet presAssocID="{021DD6A4-A429-44D2-A5E7-44529D1A3DFF}" presName="hierChild5" presStyleCnt="0"/>
      <dgm:spPr/>
    </dgm:pt>
    <dgm:pt modelId="{3ACBD90F-D009-4E46-9FF7-564D2068B72C}" type="pres">
      <dgm:prSet presAssocID="{58D1D295-B23B-49F2-8095-59654B1E822E}" presName="hierChild3" presStyleCnt="0"/>
      <dgm:spPr/>
    </dgm:pt>
  </dgm:ptLst>
  <dgm:cxnLst>
    <dgm:cxn modelId="{77808838-6C37-46E1-A429-A1DB6C7D3D8B}" type="presOf" srcId="{0E507347-1007-4A23-A022-E992C5641041}" destId="{B9AB3A63-703D-491C-9725-96BDA855BBBC}" srcOrd="0" destOrd="0" presId="urn:microsoft.com/office/officeart/2008/layout/NameandTitleOrganizationalChart"/>
    <dgm:cxn modelId="{4A4B4B4F-A315-45B5-ACF1-6F0C4C0D297E}" type="presOf" srcId="{84BF9338-901B-4F5B-AAFC-028D7CACBB39}" destId="{7498D5BC-CFD7-4E0D-BBE2-F7D5311E155A}" srcOrd="0" destOrd="0" presId="urn:microsoft.com/office/officeart/2008/layout/NameandTitleOrganizationalChart"/>
    <dgm:cxn modelId="{7B48C368-F083-44C0-A91D-AE579776CFB2}" srcId="{6BA52C6D-D9A9-410D-BCE3-FC4BCFAAB379}" destId="{6C0D2D98-8758-48C9-B6A5-E305E2696B3C}" srcOrd="0" destOrd="0" parTransId="{4608F231-4C97-4A02-8226-E0391B160E74}" sibTransId="{93E52966-BD43-4EA9-A1FF-B8B8C17FC99E}"/>
    <dgm:cxn modelId="{ADAB146E-E3F0-4FCE-AE31-F2D7BE16E62B}" type="presOf" srcId="{0DDA565D-D8DB-4056-B700-792E65FB2941}" destId="{DEF75702-A32A-4E34-AC0D-1EC0CF417E64}" srcOrd="0" destOrd="0" presId="urn:microsoft.com/office/officeart/2008/layout/NameandTitleOrganizationalChart"/>
    <dgm:cxn modelId="{EE4430FD-760C-4AF6-A0C3-478401254093}" type="presOf" srcId="{48880F7C-DE55-4379-B846-525ED0EDFE81}" destId="{7F221210-AE9A-4E0A-9AAE-B0271C70B4B2}" srcOrd="0" destOrd="0" presId="urn:microsoft.com/office/officeart/2008/layout/NameandTitleOrganizationalChart"/>
    <dgm:cxn modelId="{3559BA75-6E5F-4372-AFAA-32DEFB019841}" srcId="{021DD6A4-A429-44D2-A5E7-44529D1A3DFF}" destId="{FAA0C953-B05A-43B0-8FB2-87D0F5661D5A}" srcOrd="1" destOrd="0" parTransId="{48880F7C-DE55-4379-B846-525ED0EDFE81}" sibTransId="{CB9F12AE-7F8E-4D07-8290-57D4575772F6}"/>
    <dgm:cxn modelId="{5597EF0F-37B8-4C3E-AE0B-E53FB325D388}" type="presOf" srcId="{521626D2-1AA4-4A0B-B8CA-DB8B8F9B5C2D}" destId="{71E8FAAF-B2EC-4F49-A806-521A2618339B}" srcOrd="0" destOrd="0" presId="urn:microsoft.com/office/officeart/2008/layout/NameandTitleOrganizationalChart"/>
    <dgm:cxn modelId="{4D4E5A2D-4694-43DE-827B-B21B727EC07D}" type="presOf" srcId="{70D7CF31-5CBC-4875-91C6-7D2483C65F54}" destId="{7537C30B-4115-43DF-9DCF-806358722E0B}" srcOrd="0" destOrd="0" presId="urn:microsoft.com/office/officeart/2008/layout/NameandTitleOrganizationalChart"/>
    <dgm:cxn modelId="{EE1D94F2-2D8A-4B24-A2E1-B2432471EB0B}" type="presOf" srcId="{93E52966-BD43-4EA9-A1FF-B8B8C17FC99E}" destId="{804EFE49-64C9-4B85-8E96-6B47CD1FE236}" srcOrd="0" destOrd="0" presId="urn:microsoft.com/office/officeart/2008/layout/NameandTitleOrganizationalChart"/>
    <dgm:cxn modelId="{6F03E66B-3BEE-4A5F-8529-B2F62F9559E9}" type="presOf" srcId="{4608F231-4C97-4A02-8226-E0391B160E74}" destId="{364066E8-5087-4D16-9481-77E08633C7A7}" srcOrd="0" destOrd="0" presId="urn:microsoft.com/office/officeart/2008/layout/NameandTitleOrganizationalChart"/>
    <dgm:cxn modelId="{EA10585B-930A-4019-AAB2-28D443A5897E}" type="presOf" srcId="{C6E5FD6D-6433-4C8F-9881-AC506DFA0357}" destId="{D6457C79-54CA-4B9E-85D8-9E80D7CF15CD}" srcOrd="0" destOrd="0" presId="urn:microsoft.com/office/officeart/2008/layout/NameandTitleOrganizationalChart"/>
    <dgm:cxn modelId="{36878A9E-63AB-40A7-A123-F635A1B6D28B}" srcId="{C6E5FD6D-6433-4C8F-9881-AC506DFA0357}" destId="{58D1D295-B23B-49F2-8095-59654B1E822E}" srcOrd="0" destOrd="0" parTransId="{701BB3B9-4F8D-49DA-8356-249C3FF89BC7}" sibTransId="{7EDFBA98-4C0F-4991-9773-DDC29962243D}"/>
    <dgm:cxn modelId="{AD916A87-78A7-43B1-9C08-D5E2CF5996AD}" type="presOf" srcId="{6BA52C6D-D9A9-410D-BCE3-FC4BCFAAB379}" destId="{0EFB7D64-8FBC-4D5B-9BDC-E47ABF43F79D}" srcOrd="1" destOrd="0" presId="urn:microsoft.com/office/officeart/2008/layout/NameandTitleOrganizationalChart"/>
    <dgm:cxn modelId="{4AC15777-E65E-4D6E-A864-398BC1262CC5}" srcId="{6BA52C6D-D9A9-410D-BCE3-FC4BCFAAB379}" destId="{201D0768-32EF-4BED-BA11-4875740F1955}" srcOrd="1" destOrd="0" parTransId="{521626D2-1AA4-4A0B-B8CA-DB8B8F9B5C2D}" sibTransId="{AC3E0D2E-91EA-4F80-87B0-56F93A2FAA35}"/>
    <dgm:cxn modelId="{7CFD23C2-5C3C-4C9D-B5BB-E74CCBF581FB}" type="presOf" srcId="{FAA0C953-B05A-43B0-8FB2-87D0F5661D5A}" destId="{41F6C2AF-E4C2-493D-824F-954382EBDA13}" srcOrd="1" destOrd="0" presId="urn:microsoft.com/office/officeart/2008/layout/NameandTitleOrganizationalChart"/>
    <dgm:cxn modelId="{BCB5555E-9E11-46C3-9D08-F403C3452E5A}" type="presOf" srcId="{CB9F12AE-7F8E-4D07-8290-57D4575772F6}" destId="{04D4C9EC-D281-4CDF-AFE0-86048CD8880E}" srcOrd="0" destOrd="0" presId="urn:microsoft.com/office/officeart/2008/layout/NameandTitleOrganizationalChart"/>
    <dgm:cxn modelId="{B1C016C3-1371-4EFA-924E-F95D69753D14}" type="presOf" srcId="{6C0D2D98-8758-48C9-B6A5-E305E2696B3C}" destId="{B54D09B7-ABE4-41A2-B443-F1883B2A7492}" srcOrd="1" destOrd="0" presId="urn:microsoft.com/office/officeart/2008/layout/NameandTitleOrganizationalChart"/>
    <dgm:cxn modelId="{B722D010-522A-4284-B297-BDCB09F7DB41}" type="presOf" srcId="{021DD6A4-A429-44D2-A5E7-44529D1A3DFF}" destId="{96A9FFCB-97F2-4F3B-B65A-3CAEC7DA25BA}" srcOrd="1" destOrd="0" presId="urn:microsoft.com/office/officeart/2008/layout/NameandTitleOrganizationalChart"/>
    <dgm:cxn modelId="{14193F3A-A536-45D3-92E7-FDB1C77D6D96}" type="presOf" srcId="{FAA0C953-B05A-43B0-8FB2-87D0F5661D5A}" destId="{580412D8-79B1-4B23-B7B5-DD129EE160CC}" srcOrd="0" destOrd="0" presId="urn:microsoft.com/office/officeart/2008/layout/NameandTitleOrganizationalChart"/>
    <dgm:cxn modelId="{4FE2178D-9082-451C-8920-4104B34847AF}" type="presOf" srcId="{9E230ABC-FD2B-4FE9-A285-78219C97A807}" destId="{1593AEE5-ECBC-49A3-9FDF-7CE915E27CF8}" srcOrd="0" destOrd="0" presId="urn:microsoft.com/office/officeart/2008/layout/NameandTitleOrganizationalChart"/>
    <dgm:cxn modelId="{2983358F-DC41-46F6-9575-CC325FFCE76E}" type="presOf" srcId="{AC3E0D2E-91EA-4F80-87B0-56F93A2FAA35}" destId="{76BD5BEC-7193-420E-BCF5-B6D0A72BD945}" srcOrd="0" destOrd="0" presId="urn:microsoft.com/office/officeart/2008/layout/NameandTitleOrganizationalChart"/>
    <dgm:cxn modelId="{30434CA5-1603-4E00-80A5-95E04B3DEB4B}" type="presOf" srcId="{6AAAEF08-E813-4C03-806E-D133C2ECC82F}" destId="{8049937B-7DFA-4334-8463-C070603869A2}" srcOrd="0" destOrd="0" presId="urn:microsoft.com/office/officeart/2008/layout/NameandTitleOrganizationalChart"/>
    <dgm:cxn modelId="{A614B4DA-7430-48C4-99FB-6F9FB8BC15B5}" type="presOf" srcId="{201D0768-32EF-4BED-BA11-4875740F1955}" destId="{733632BE-50A0-4375-8D96-E147C12A2753}" srcOrd="0" destOrd="0" presId="urn:microsoft.com/office/officeart/2008/layout/NameandTitleOrganizationalChart"/>
    <dgm:cxn modelId="{A74D768A-183F-48EF-A657-62D65EE0CB7D}" srcId="{58D1D295-B23B-49F2-8095-59654B1E822E}" destId="{021DD6A4-A429-44D2-A5E7-44529D1A3DFF}" srcOrd="1" destOrd="0" parTransId="{84BF9338-901B-4F5B-AAFC-028D7CACBB39}" sibTransId="{9E230ABC-FD2B-4FE9-A285-78219C97A807}"/>
    <dgm:cxn modelId="{2879D8B3-F669-4881-8A66-2C60BCC5262C}" type="presOf" srcId="{C186984A-CC09-43B8-8C44-B3184F2AC3D8}" destId="{7F56C9DB-DC4C-40BF-9BB9-7FAC8476E80E}" srcOrd="0" destOrd="0" presId="urn:microsoft.com/office/officeart/2008/layout/NameandTitleOrganizationalChart"/>
    <dgm:cxn modelId="{CE259D9B-0A6D-4CF9-AA9A-0391910AEE5E}" type="presOf" srcId="{6C0D2D98-8758-48C9-B6A5-E305E2696B3C}" destId="{F2506DE1-AF8C-4E41-BE2F-C7B933949F63}" srcOrd="0" destOrd="0" presId="urn:microsoft.com/office/officeart/2008/layout/NameandTitleOrganizationalChart"/>
    <dgm:cxn modelId="{B14C6F9F-2A69-4BDE-B7CE-23AE3095B6D7}" type="presOf" srcId="{7EDFBA98-4C0F-4991-9773-DDC29962243D}" destId="{F5989329-36ED-4CCD-88F9-3D63590BE288}" srcOrd="0" destOrd="0" presId="urn:microsoft.com/office/officeart/2008/layout/NameandTitleOrganizationalChart"/>
    <dgm:cxn modelId="{DA17328F-48FB-48EB-94DA-FB1CB3487F94}" type="presOf" srcId="{021DD6A4-A429-44D2-A5E7-44529D1A3DFF}" destId="{5A5E18A2-8A9B-4FAC-8007-DFB48051284C}" srcOrd="0" destOrd="0" presId="urn:microsoft.com/office/officeart/2008/layout/NameandTitleOrganizationalChart"/>
    <dgm:cxn modelId="{7F3E32C5-ABF8-48FE-9AA4-77677523F501}" type="presOf" srcId="{201D0768-32EF-4BED-BA11-4875740F1955}" destId="{E12B601F-A238-4939-8C98-26E66925C7A6}" srcOrd="1" destOrd="0" presId="urn:microsoft.com/office/officeart/2008/layout/NameandTitleOrganizationalChart"/>
    <dgm:cxn modelId="{ADEFEA4C-CF83-4988-9D89-69EDF0307074}" srcId="{58D1D295-B23B-49F2-8095-59654B1E822E}" destId="{6BA52C6D-D9A9-410D-BCE3-FC4BCFAAB379}" srcOrd="0" destOrd="0" parTransId="{0E507347-1007-4A23-A022-E992C5641041}" sibTransId="{0DDA565D-D8DB-4056-B700-792E65FB2941}"/>
    <dgm:cxn modelId="{3F427350-76CF-46E2-A3CA-1F105304D03C}" type="presOf" srcId="{58D1D295-B23B-49F2-8095-59654B1E822E}" destId="{B26A6118-09C0-4829-BA4E-AACB7EEDEBB0}" srcOrd="0" destOrd="0" presId="urn:microsoft.com/office/officeart/2008/layout/NameandTitleOrganizationalChart"/>
    <dgm:cxn modelId="{BCF1FF97-6861-4CB9-8889-F0FEAFB97F7B}" type="presOf" srcId="{6BA52C6D-D9A9-410D-BCE3-FC4BCFAAB379}" destId="{C51F6FDE-A23F-43B0-A635-FB684F814C62}" srcOrd="0" destOrd="0" presId="urn:microsoft.com/office/officeart/2008/layout/NameandTitleOrganizationalChart"/>
    <dgm:cxn modelId="{3E3FFD3A-6619-40D1-97CD-0CE67117028D}" srcId="{021DD6A4-A429-44D2-A5E7-44529D1A3DFF}" destId="{C186984A-CC09-43B8-8C44-B3184F2AC3D8}" srcOrd="0" destOrd="0" parTransId="{6AAAEF08-E813-4C03-806E-D133C2ECC82F}" sibTransId="{70D7CF31-5CBC-4875-91C6-7D2483C65F54}"/>
    <dgm:cxn modelId="{9F0FA9D2-4A61-4121-A463-C91B44F71E49}" type="presOf" srcId="{C186984A-CC09-43B8-8C44-B3184F2AC3D8}" destId="{5FF4D1E7-CCDF-4F9C-9B08-7015B0591ABE}" srcOrd="1" destOrd="0" presId="urn:microsoft.com/office/officeart/2008/layout/NameandTitleOrganizationalChart"/>
    <dgm:cxn modelId="{66EA262A-B56C-422A-85B6-B9F2E46259C1}" type="presOf" srcId="{58D1D295-B23B-49F2-8095-59654B1E822E}" destId="{0FD30FBA-578F-4A5A-88F2-BA94F0C2B82D}" srcOrd="1" destOrd="0" presId="urn:microsoft.com/office/officeart/2008/layout/NameandTitleOrganizationalChart"/>
    <dgm:cxn modelId="{11F30772-A01A-4169-B2CC-EC23ADEDB476}" type="presParOf" srcId="{D6457C79-54CA-4B9E-85D8-9E80D7CF15CD}" destId="{992729F9-8C0A-402C-BE26-5C7C80E6E7A7}" srcOrd="0" destOrd="0" presId="urn:microsoft.com/office/officeart/2008/layout/NameandTitleOrganizationalChart"/>
    <dgm:cxn modelId="{80CB7BA5-9AD2-448D-B92F-1356D1AEDD58}" type="presParOf" srcId="{992729F9-8C0A-402C-BE26-5C7C80E6E7A7}" destId="{14F3CE92-64C2-4011-80DD-AD2EC0645404}" srcOrd="0" destOrd="0" presId="urn:microsoft.com/office/officeart/2008/layout/NameandTitleOrganizationalChart"/>
    <dgm:cxn modelId="{C7278A73-176F-4274-ADAC-EC11EDB2FE06}" type="presParOf" srcId="{14F3CE92-64C2-4011-80DD-AD2EC0645404}" destId="{B26A6118-09C0-4829-BA4E-AACB7EEDEBB0}" srcOrd="0" destOrd="0" presId="urn:microsoft.com/office/officeart/2008/layout/NameandTitleOrganizationalChart"/>
    <dgm:cxn modelId="{A4055A24-9919-4B99-AC13-7FEC16A812DB}" type="presParOf" srcId="{14F3CE92-64C2-4011-80DD-AD2EC0645404}" destId="{F5989329-36ED-4CCD-88F9-3D63590BE288}" srcOrd="1" destOrd="0" presId="urn:microsoft.com/office/officeart/2008/layout/NameandTitleOrganizationalChart"/>
    <dgm:cxn modelId="{8AC8A763-2AC6-4B53-B9F2-F9CF35EF4E74}" type="presParOf" srcId="{14F3CE92-64C2-4011-80DD-AD2EC0645404}" destId="{0FD30FBA-578F-4A5A-88F2-BA94F0C2B82D}" srcOrd="2" destOrd="0" presId="urn:microsoft.com/office/officeart/2008/layout/NameandTitleOrganizationalChart"/>
    <dgm:cxn modelId="{AEE2BC62-80DE-4F4C-876F-8631313E60E5}" type="presParOf" srcId="{992729F9-8C0A-402C-BE26-5C7C80E6E7A7}" destId="{DDFF03CC-2347-4CE3-828E-3253147A1B67}" srcOrd="1" destOrd="0" presId="urn:microsoft.com/office/officeart/2008/layout/NameandTitleOrganizationalChart"/>
    <dgm:cxn modelId="{D7A46295-2CFA-47FE-BC16-E23D55CF9E48}" type="presParOf" srcId="{DDFF03CC-2347-4CE3-828E-3253147A1B67}" destId="{B9AB3A63-703D-491C-9725-96BDA855BBBC}" srcOrd="0" destOrd="0" presId="urn:microsoft.com/office/officeart/2008/layout/NameandTitleOrganizationalChart"/>
    <dgm:cxn modelId="{D150E496-11F8-4CAB-8201-D0F1A0A54F04}" type="presParOf" srcId="{DDFF03CC-2347-4CE3-828E-3253147A1B67}" destId="{745D535C-D74B-4E9A-AB41-D895826FCEC8}" srcOrd="1" destOrd="0" presId="urn:microsoft.com/office/officeart/2008/layout/NameandTitleOrganizationalChart"/>
    <dgm:cxn modelId="{7E36CFF5-614D-4D46-AD95-BF724A806741}" type="presParOf" srcId="{745D535C-D74B-4E9A-AB41-D895826FCEC8}" destId="{F203FF0A-BAB4-44CE-99AF-E2E46A742F24}" srcOrd="0" destOrd="0" presId="urn:microsoft.com/office/officeart/2008/layout/NameandTitleOrganizationalChart"/>
    <dgm:cxn modelId="{A06D232B-31A7-4AB2-A41F-6B42DCB257A0}" type="presParOf" srcId="{F203FF0A-BAB4-44CE-99AF-E2E46A742F24}" destId="{C51F6FDE-A23F-43B0-A635-FB684F814C62}" srcOrd="0" destOrd="0" presId="urn:microsoft.com/office/officeart/2008/layout/NameandTitleOrganizationalChart"/>
    <dgm:cxn modelId="{7313A3D5-3009-4DEF-ACEE-8FE1F1654CD7}" type="presParOf" srcId="{F203FF0A-BAB4-44CE-99AF-E2E46A742F24}" destId="{DEF75702-A32A-4E34-AC0D-1EC0CF417E64}" srcOrd="1" destOrd="0" presId="urn:microsoft.com/office/officeart/2008/layout/NameandTitleOrganizationalChart"/>
    <dgm:cxn modelId="{FA58DD12-0F7A-4B9B-A9DC-46AADF965E96}" type="presParOf" srcId="{F203FF0A-BAB4-44CE-99AF-E2E46A742F24}" destId="{0EFB7D64-8FBC-4D5B-9BDC-E47ABF43F79D}" srcOrd="2" destOrd="0" presId="urn:microsoft.com/office/officeart/2008/layout/NameandTitleOrganizationalChart"/>
    <dgm:cxn modelId="{2074CC8B-BC51-44F5-B765-E27AFA56C1F6}" type="presParOf" srcId="{745D535C-D74B-4E9A-AB41-D895826FCEC8}" destId="{E08F0B24-BA81-459E-B55D-8626012CA345}" srcOrd="1" destOrd="0" presId="urn:microsoft.com/office/officeart/2008/layout/NameandTitleOrganizationalChart"/>
    <dgm:cxn modelId="{6522930D-0153-4349-89E4-1834954331B7}" type="presParOf" srcId="{E08F0B24-BA81-459E-B55D-8626012CA345}" destId="{364066E8-5087-4D16-9481-77E08633C7A7}" srcOrd="0" destOrd="0" presId="urn:microsoft.com/office/officeart/2008/layout/NameandTitleOrganizationalChart"/>
    <dgm:cxn modelId="{0DB933D4-197E-40CA-A81E-A8A33E4957F7}" type="presParOf" srcId="{E08F0B24-BA81-459E-B55D-8626012CA345}" destId="{0EF4EE71-D36C-43E5-A0F4-1EE57B1BDE24}" srcOrd="1" destOrd="0" presId="urn:microsoft.com/office/officeart/2008/layout/NameandTitleOrganizationalChart"/>
    <dgm:cxn modelId="{C8B68EE4-4B04-4122-B351-8164CC3546C5}" type="presParOf" srcId="{0EF4EE71-D36C-43E5-A0F4-1EE57B1BDE24}" destId="{4C0CF9A4-3E0D-4633-B61B-82B2A39D24DE}" srcOrd="0" destOrd="0" presId="urn:microsoft.com/office/officeart/2008/layout/NameandTitleOrganizationalChart"/>
    <dgm:cxn modelId="{4030690A-321B-4798-A631-CB427918D77A}" type="presParOf" srcId="{4C0CF9A4-3E0D-4633-B61B-82B2A39D24DE}" destId="{F2506DE1-AF8C-4E41-BE2F-C7B933949F63}" srcOrd="0" destOrd="0" presId="urn:microsoft.com/office/officeart/2008/layout/NameandTitleOrganizationalChart"/>
    <dgm:cxn modelId="{0E6A0609-EA22-405B-8C49-F130DEFB19F0}" type="presParOf" srcId="{4C0CF9A4-3E0D-4633-B61B-82B2A39D24DE}" destId="{804EFE49-64C9-4B85-8E96-6B47CD1FE236}" srcOrd="1" destOrd="0" presId="urn:microsoft.com/office/officeart/2008/layout/NameandTitleOrganizationalChart"/>
    <dgm:cxn modelId="{4EDABEC6-1488-45D8-9747-19372493B5DE}" type="presParOf" srcId="{4C0CF9A4-3E0D-4633-B61B-82B2A39D24DE}" destId="{B54D09B7-ABE4-41A2-B443-F1883B2A7492}" srcOrd="2" destOrd="0" presId="urn:microsoft.com/office/officeart/2008/layout/NameandTitleOrganizationalChart"/>
    <dgm:cxn modelId="{D6744943-EFC3-4622-AC45-70B91CFD4491}" type="presParOf" srcId="{0EF4EE71-D36C-43E5-A0F4-1EE57B1BDE24}" destId="{F7922105-CC37-4578-993E-B088BCF1C072}" srcOrd="1" destOrd="0" presId="urn:microsoft.com/office/officeart/2008/layout/NameandTitleOrganizationalChart"/>
    <dgm:cxn modelId="{DFE4BFBD-F68F-4A69-83F1-60E8B102BC03}" type="presParOf" srcId="{0EF4EE71-D36C-43E5-A0F4-1EE57B1BDE24}" destId="{46C4CF19-0548-4E50-89AB-62653DF01412}" srcOrd="2" destOrd="0" presId="urn:microsoft.com/office/officeart/2008/layout/NameandTitleOrganizationalChart"/>
    <dgm:cxn modelId="{FA2DFCFE-9DCF-49CC-83BD-7AB098C44C57}" type="presParOf" srcId="{E08F0B24-BA81-459E-B55D-8626012CA345}" destId="{71E8FAAF-B2EC-4F49-A806-521A2618339B}" srcOrd="2" destOrd="0" presId="urn:microsoft.com/office/officeart/2008/layout/NameandTitleOrganizationalChart"/>
    <dgm:cxn modelId="{C549B58F-6A2E-4155-A985-03DD7D329EDD}" type="presParOf" srcId="{E08F0B24-BA81-459E-B55D-8626012CA345}" destId="{30B22AB8-6F6E-43E4-B4A8-5EF1CEB4A66D}" srcOrd="3" destOrd="0" presId="urn:microsoft.com/office/officeart/2008/layout/NameandTitleOrganizationalChart"/>
    <dgm:cxn modelId="{F96F7F6A-7F9E-4331-AEE2-76B77A57A9E4}" type="presParOf" srcId="{30B22AB8-6F6E-43E4-B4A8-5EF1CEB4A66D}" destId="{3237DB51-6654-47C8-B5D0-421C048D75DA}" srcOrd="0" destOrd="0" presId="urn:microsoft.com/office/officeart/2008/layout/NameandTitleOrganizationalChart"/>
    <dgm:cxn modelId="{DED522A5-3AC6-419C-A714-AB450D328408}" type="presParOf" srcId="{3237DB51-6654-47C8-B5D0-421C048D75DA}" destId="{733632BE-50A0-4375-8D96-E147C12A2753}" srcOrd="0" destOrd="0" presId="urn:microsoft.com/office/officeart/2008/layout/NameandTitleOrganizationalChart"/>
    <dgm:cxn modelId="{928C9A38-AF0D-41B6-9642-E6BC44BD3A75}" type="presParOf" srcId="{3237DB51-6654-47C8-B5D0-421C048D75DA}" destId="{76BD5BEC-7193-420E-BCF5-B6D0A72BD945}" srcOrd="1" destOrd="0" presId="urn:microsoft.com/office/officeart/2008/layout/NameandTitleOrganizationalChart"/>
    <dgm:cxn modelId="{2A771242-2615-49B3-B2B9-4E2908305DD3}" type="presParOf" srcId="{3237DB51-6654-47C8-B5D0-421C048D75DA}" destId="{E12B601F-A238-4939-8C98-26E66925C7A6}" srcOrd="2" destOrd="0" presId="urn:microsoft.com/office/officeart/2008/layout/NameandTitleOrganizationalChart"/>
    <dgm:cxn modelId="{8F740E46-8127-4750-B0BD-97649AD56982}" type="presParOf" srcId="{30B22AB8-6F6E-43E4-B4A8-5EF1CEB4A66D}" destId="{C8945B3B-F683-430D-A44E-C11EB50C8D75}" srcOrd="1" destOrd="0" presId="urn:microsoft.com/office/officeart/2008/layout/NameandTitleOrganizationalChart"/>
    <dgm:cxn modelId="{4D771041-13D3-4E88-ABEB-9E81450F1618}" type="presParOf" srcId="{30B22AB8-6F6E-43E4-B4A8-5EF1CEB4A66D}" destId="{C83C2EDB-F743-48D6-8B74-66171B7856A3}" srcOrd="2" destOrd="0" presId="urn:microsoft.com/office/officeart/2008/layout/NameandTitleOrganizationalChart"/>
    <dgm:cxn modelId="{BBA1F1C4-1217-4BA8-8F82-597798AB2E6E}" type="presParOf" srcId="{745D535C-D74B-4E9A-AB41-D895826FCEC8}" destId="{AAAC38DD-4D31-4F30-BE4E-66D45DD8C986}" srcOrd="2" destOrd="0" presId="urn:microsoft.com/office/officeart/2008/layout/NameandTitleOrganizationalChart"/>
    <dgm:cxn modelId="{0BC22142-4F12-4C67-ACC5-E85C23D9D5A0}" type="presParOf" srcId="{DDFF03CC-2347-4CE3-828E-3253147A1B67}" destId="{7498D5BC-CFD7-4E0D-BBE2-F7D5311E155A}" srcOrd="2" destOrd="0" presId="urn:microsoft.com/office/officeart/2008/layout/NameandTitleOrganizationalChart"/>
    <dgm:cxn modelId="{02E32667-A60D-4C0E-A3ED-25A96C4ACDB2}" type="presParOf" srcId="{DDFF03CC-2347-4CE3-828E-3253147A1B67}" destId="{70E246E5-97FC-4E93-9608-AD2B1668F102}" srcOrd="3" destOrd="0" presId="urn:microsoft.com/office/officeart/2008/layout/NameandTitleOrganizationalChart"/>
    <dgm:cxn modelId="{9957CCAF-648D-48BE-AC24-F28400335B54}" type="presParOf" srcId="{70E246E5-97FC-4E93-9608-AD2B1668F102}" destId="{4848F85A-40C8-45A7-8C74-C061B1654A46}" srcOrd="0" destOrd="0" presId="urn:microsoft.com/office/officeart/2008/layout/NameandTitleOrganizationalChart"/>
    <dgm:cxn modelId="{14BA8144-6373-450F-AC74-DA007D3C6AF0}" type="presParOf" srcId="{4848F85A-40C8-45A7-8C74-C061B1654A46}" destId="{5A5E18A2-8A9B-4FAC-8007-DFB48051284C}" srcOrd="0" destOrd="0" presId="urn:microsoft.com/office/officeart/2008/layout/NameandTitleOrganizationalChart"/>
    <dgm:cxn modelId="{BAC9DB2D-0E74-473C-A62A-78E876797946}" type="presParOf" srcId="{4848F85A-40C8-45A7-8C74-C061B1654A46}" destId="{1593AEE5-ECBC-49A3-9FDF-7CE915E27CF8}" srcOrd="1" destOrd="0" presId="urn:microsoft.com/office/officeart/2008/layout/NameandTitleOrganizationalChart"/>
    <dgm:cxn modelId="{46739E46-0279-4512-98E4-4B170E5D3AA9}" type="presParOf" srcId="{4848F85A-40C8-45A7-8C74-C061B1654A46}" destId="{96A9FFCB-97F2-4F3B-B65A-3CAEC7DA25BA}" srcOrd="2" destOrd="0" presId="urn:microsoft.com/office/officeart/2008/layout/NameandTitleOrganizationalChart"/>
    <dgm:cxn modelId="{323A15DA-7CC9-4AE5-8FB9-0B62D505EC6A}" type="presParOf" srcId="{70E246E5-97FC-4E93-9608-AD2B1668F102}" destId="{6AC34909-6CA2-4456-AF08-660EE8360847}" srcOrd="1" destOrd="0" presId="urn:microsoft.com/office/officeart/2008/layout/NameandTitleOrganizationalChart"/>
    <dgm:cxn modelId="{3E1F453B-D426-4A4D-B7EF-CA17D7471ADE}" type="presParOf" srcId="{6AC34909-6CA2-4456-AF08-660EE8360847}" destId="{8049937B-7DFA-4334-8463-C070603869A2}" srcOrd="0" destOrd="0" presId="urn:microsoft.com/office/officeart/2008/layout/NameandTitleOrganizationalChart"/>
    <dgm:cxn modelId="{6146002A-DBA6-4EC7-8945-56E852E80CCF}" type="presParOf" srcId="{6AC34909-6CA2-4456-AF08-660EE8360847}" destId="{5C76CFAC-CB2F-4DBE-94E9-137A8163504E}" srcOrd="1" destOrd="0" presId="urn:microsoft.com/office/officeart/2008/layout/NameandTitleOrganizationalChart"/>
    <dgm:cxn modelId="{C0623870-29D2-4DB1-9917-552FD75B1835}" type="presParOf" srcId="{5C76CFAC-CB2F-4DBE-94E9-137A8163504E}" destId="{1A1F7309-12A2-41C1-A483-33B693C1E2F9}" srcOrd="0" destOrd="0" presId="urn:microsoft.com/office/officeart/2008/layout/NameandTitleOrganizationalChart"/>
    <dgm:cxn modelId="{9653B67A-BB70-4E80-A3F5-72290FF68C07}" type="presParOf" srcId="{1A1F7309-12A2-41C1-A483-33B693C1E2F9}" destId="{7F56C9DB-DC4C-40BF-9BB9-7FAC8476E80E}" srcOrd="0" destOrd="0" presId="urn:microsoft.com/office/officeart/2008/layout/NameandTitleOrganizationalChart"/>
    <dgm:cxn modelId="{7D966A7B-4EDA-4C05-922D-C1F6183E1C6E}" type="presParOf" srcId="{1A1F7309-12A2-41C1-A483-33B693C1E2F9}" destId="{7537C30B-4115-43DF-9DCF-806358722E0B}" srcOrd="1" destOrd="0" presId="urn:microsoft.com/office/officeart/2008/layout/NameandTitleOrganizationalChart"/>
    <dgm:cxn modelId="{E120C48C-C4D3-4C92-8161-F950F1197C99}" type="presParOf" srcId="{1A1F7309-12A2-41C1-A483-33B693C1E2F9}" destId="{5FF4D1E7-CCDF-4F9C-9B08-7015B0591ABE}" srcOrd="2" destOrd="0" presId="urn:microsoft.com/office/officeart/2008/layout/NameandTitleOrganizationalChart"/>
    <dgm:cxn modelId="{11EE30CB-3A42-475F-93E4-3E26D8AD8660}" type="presParOf" srcId="{5C76CFAC-CB2F-4DBE-94E9-137A8163504E}" destId="{72DB05D8-969C-401D-99C2-A724C1EB82D0}" srcOrd="1" destOrd="0" presId="urn:microsoft.com/office/officeart/2008/layout/NameandTitleOrganizationalChart"/>
    <dgm:cxn modelId="{774A6F9F-D832-4825-8CFF-3FDB6315E82A}" type="presParOf" srcId="{5C76CFAC-CB2F-4DBE-94E9-137A8163504E}" destId="{5D8B5467-D1FA-4C1C-BA8C-873A8BAD86F0}" srcOrd="2" destOrd="0" presId="urn:microsoft.com/office/officeart/2008/layout/NameandTitleOrganizationalChart"/>
    <dgm:cxn modelId="{E8310A53-E81C-4C1D-9431-2D236CF23B73}" type="presParOf" srcId="{6AC34909-6CA2-4456-AF08-660EE8360847}" destId="{7F221210-AE9A-4E0A-9AAE-B0271C70B4B2}" srcOrd="2" destOrd="0" presId="urn:microsoft.com/office/officeart/2008/layout/NameandTitleOrganizationalChart"/>
    <dgm:cxn modelId="{4DB752DC-926F-4CAF-BF1C-4D133AB5B884}" type="presParOf" srcId="{6AC34909-6CA2-4456-AF08-660EE8360847}" destId="{C8878A1F-7C6F-405F-A324-CAC8213EC4D4}" srcOrd="3" destOrd="0" presId="urn:microsoft.com/office/officeart/2008/layout/NameandTitleOrganizationalChart"/>
    <dgm:cxn modelId="{2E7A6666-F411-44D5-AD6A-3EABE26E926A}" type="presParOf" srcId="{C8878A1F-7C6F-405F-A324-CAC8213EC4D4}" destId="{AAC8F037-A2FB-4861-9AAE-BBAFE5086EDB}" srcOrd="0" destOrd="0" presId="urn:microsoft.com/office/officeart/2008/layout/NameandTitleOrganizationalChart"/>
    <dgm:cxn modelId="{3D10291E-555C-4FC0-A36B-D9F3C03F2580}" type="presParOf" srcId="{AAC8F037-A2FB-4861-9AAE-BBAFE5086EDB}" destId="{580412D8-79B1-4B23-B7B5-DD129EE160CC}" srcOrd="0" destOrd="0" presId="urn:microsoft.com/office/officeart/2008/layout/NameandTitleOrganizationalChart"/>
    <dgm:cxn modelId="{B94160BA-34E0-454B-9029-4D33069B1A9F}" type="presParOf" srcId="{AAC8F037-A2FB-4861-9AAE-BBAFE5086EDB}" destId="{04D4C9EC-D281-4CDF-AFE0-86048CD8880E}" srcOrd="1" destOrd="0" presId="urn:microsoft.com/office/officeart/2008/layout/NameandTitleOrganizationalChart"/>
    <dgm:cxn modelId="{5B1FA348-9C92-47D0-957B-404680FA18EA}" type="presParOf" srcId="{AAC8F037-A2FB-4861-9AAE-BBAFE5086EDB}" destId="{41F6C2AF-E4C2-493D-824F-954382EBDA13}" srcOrd="2" destOrd="0" presId="urn:microsoft.com/office/officeart/2008/layout/NameandTitleOrganizationalChart"/>
    <dgm:cxn modelId="{BF9E2CB5-AAAC-4525-BB06-C892F0A2837F}" type="presParOf" srcId="{C8878A1F-7C6F-405F-A324-CAC8213EC4D4}" destId="{A7B82488-3FE5-42BD-BE3C-7F75D6F879BD}" srcOrd="1" destOrd="0" presId="urn:microsoft.com/office/officeart/2008/layout/NameandTitleOrganizationalChart"/>
    <dgm:cxn modelId="{0A9288A8-076C-4137-8460-663B949376F7}" type="presParOf" srcId="{C8878A1F-7C6F-405F-A324-CAC8213EC4D4}" destId="{6CA00F93-5D40-4EF7-B9C3-C00B03D017D4}" srcOrd="2" destOrd="0" presId="urn:microsoft.com/office/officeart/2008/layout/NameandTitleOrganizationalChart"/>
    <dgm:cxn modelId="{A8B483D9-4155-4A1D-A0EE-A0FFDB6486E9}" type="presParOf" srcId="{70E246E5-97FC-4E93-9608-AD2B1668F102}" destId="{EE972BA0-FDCF-4B80-BDCF-E672CACA4104}" srcOrd="2" destOrd="0" presId="urn:microsoft.com/office/officeart/2008/layout/NameandTitleOrganizationalChart"/>
    <dgm:cxn modelId="{C63776B3-F519-4F5F-B172-A295896487EC}" type="presParOf" srcId="{992729F9-8C0A-402C-BE26-5C7C80E6E7A7}" destId="{3ACBD90F-D009-4E46-9FF7-564D2068B72C}" srcOrd="2" destOrd="0" presId="urn:microsoft.com/office/officeart/2008/layout/NameandTitleOrganizationalChart"/>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C6E5FD6D-6433-4C8F-9881-AC506DFA0357}" type="doc">
      <dgm:prSet loTypeId="urn:microsoft.com/office/officeart/2008/layout/NameandTitleOrganizationalChart" loCatId="hierarchy" qsTypeId="urn:microsoft.com/office/officeart/2005/8/quickstyle/3d3" qsCatId="3D" csTypeId="urn:microsoft.com/office/officeart/2005/8/colors/accent1_1" csCatId="accent1" phldr="1"/>
      <dgm:spPr/>
      <dgm:t>
        <a:bodyPr/>
        <a:lstStyle/>
        <a:p>
          <a:endParaRPr lang="cs-CZ"/>
        </a:p>
      </dgm:t>
    </dgm:pt>
    <dgm:pt modelId="{58D1D295-B23B-49F2-8095-59654B1E822E}">
      <dgm:prSet phldrT="[Text]" custT="1"/>
      <dgm:spPr>
        <a:xfrm>
          <a:off x="2071367" y="612"/>
          <a:ext cx="1142968" cy="591778"/>
        </a:xfrm>
        <a:solidFill>
          <a:srgbClr val="FFFFFF">
            <a:hueOff val="0"/>
            <a:satOff val="0"/>
            <a:lumOff val="0"/>
            <a:alphaOff val="0"/>
          </a:srgb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400" dirty="0">
              <a:solidFill>
                <a:srgbClr val="292929">
                  <a:hueOff val="0"/>
                  <a:satOff val="0"/>
                  <a:lumOff val="0"/>
                  <a:alphaOff val="0"/>
                </a:srgbClr>
              </a:solidFill>
              <a:latin typeface="Trebuchet MS"/>
              <a:ea typeface="+mn-ea"/>
              <a:cs typeface="+mn-cs"/>
            </a:rPr>
            <a:t>34 907</a:t>
          </a:r>
        </a:p>
      </dgm:t>
    </dgm:pt>
    <dgm:pt modelId="{701BB3B9-4F8D-49DA-8356-249C3FF89BC7}" type="parTrans" cxnId="{36878A9E-63AB-40A7-A123-F635A1B6D28B}">
      <dgm:prSet/>
      <dgm:spPr/>
      <dgm:t>
        <a:bodyPr/>
        <a:lstStyle/>
        <a:p>
          <a:endParaRPr lang="cs-CZ"/>
        </a:p>
      </dgm:t>
    </dgm:pt>
    <dgm:pt modelId="{7EDFBA98-4C0F-4991-9773-DDC29962243D}" type="sibTrans" cxnId="{36878A9E-63AB-40A7-A123-F635A1B6D28B}">
      <dgm:prSet/>
      <dgm:spPr>
        <a:xfrm>
          <a:off x="2299960" y="460884"/>
          <a:ext cx="1028671" cy="197259"/>
        </a:xfrm>
        <a:solidFill>
          <a:srgbClr val="FF0000">
            <a:alpha val="9000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dirty="0">
              <a:solidFill>
                <a:srgbClr val="FFFFFF"/>
              </a:solidFill>
              <a:latin typeface="Trebuchet MS"/>
              <a:ea typeface="+mn-ea"/>
              <a:cs typeface="+mn-cs"/>
            </a:rPr>
            <a:t>PRŮMĚR HKK</a:t>
          </a:r>
        </a:p>
      </dgm:t>
    </dgm:pt>
    <dgm:pt modelId="{6BA52C6D-D9A9-410D-BCE3-FC4BCFAAB379}">
      <dgm:prSet phldrT="[Text]" custT="1"/>
      <dgm:spPr>
        <a:xfrm>
          <a:off x="1074127" y="934307"/>
          <a:ext cx="1355892" cy="509965"/>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400" dirty="0">
              <a:solidFill>
                <a:srgbClr val="292929">
                  <a:hueOff val="0"/>
                  <a:satOff val="0"/>
                  <a:lumOff val="0"/>
                  <a:alphaOff val="0"/>
                </a:srgbClr>
              </a:solidFill>
              <a:latin typeface="Trebuchet MS"/>
              <a:ea typeface="+mn-ea"/>
              <a:cs typeface="+mn-cs"/>
            </a:rPr>
            <a:t>37 023</a:t>
          </a:r>
        </a:p>
      </dgm:t>
    </dgm:pt>
    <dgm:pt modelId="{0E507347-1007-4A23-A022-E992C5641041}" type="parTrans" cxnId="{ADEFEA4C-CF83-4988-9D89-69EDF0307074}">
      <dgm:prSet/>
      <dgm:spPr>
        <a:xfrm>
          <a:off x="1752074" y="592391"/>
          <a:ext cx="890777" cy="341916"/>
        </a:xfrm>
        <a:noFill/>
        <a:ln w="25400" cap="flat" cmpd="sng" algn="ctr">
          <a:solidFill>
            <a:srgbClr val="A38B69">
              <a:shade val="6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0DDA565D-D8DB-4056-B700-792E65FB2941}" type="sibTrans" cxnId="{ADEFEA4C-CF83-4988-9D89-69EDF0307074}">
      <dgm:prSet custT="1"/>
      <dgm:spPr>
        <a:xfrm>
          <a:off x="1285120" y="1345903"/>
          <a:ext cx="1276797" cy="212799"/>
        </a:xfr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1100" b="1" dirty="0">
              <a:solidFill>
                <a:srgbClr val="292929">
                  <a:hueOff val="0"/>
                  <a:satOff val="0"/>
                  <a:lumOff val="0"/>
                  <a:alphaOff val="0"/>
                </a:srgbClr>
              </a:solidFill>
              <a:latin typeface="Trebuchet MS"/>
              <a:ea typeface="+mn-ea"/>
              <a:cs typeface="+mn-cs"/>
            </a:rPr>
            <a:t>PRŮMĚR </a:t>
          </a:r>
          <a:r>
            <a:rPr lang="cs-CZ" sz="1100" b="1" dirty="0">
              <a:solidFill>
                <a:srgbClr val="FF0000"/>
              </a:solidFill>
              <a:latin typeface="Trebuchet MS"/>
              <a:ea typeface="+mn-ea"/>
              <a:cs typeface="+mn-cs"/>
            </a:rPr>
            <a:t>PLAT</a:t>
          </a:r>
        </a:p>
      </dgm:t>
    </dgm:pt>
    <dgm:pt modelId="{021DD6A4-A429-44D2-A5E7-44529D1A3DFF}">
      <dgm:prSet phldrT="[Text]" custT="1"/>
      <dgm:spPr>
        <a:xfrm>
          <a:off x="2838081" y="934307"/>
          <a:ext cx="1355892" cy="508462"/>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400" b="0" i="0" u="none" dirty="0">
              <a:solidFill>
                <a:srgbClr val="292929">
                  <a:hueOff val="0"/>
                  <a:satOff val="0"/>
                  <a:lumOff val="0"/>
                  <a:alphaOff val="0"/>
                </a:srgbClr>
              </a:solidFill>
              <a:latin typeface="Trebuchet MS"/>
              <a:ea typeface="+mn-ea"/>
              <a:cs typeface="+mn-cs"/>
            </a:rPr>
            <a:t> 32 173</a:t>
          </a:r>
          <a:endParaRPr lang="cs-CZ" sz="2400" dirty="0">
            <a:solidFill>
              <a:srgbClr val="292929">
                <a:hueOff val="0"/>
                <a:satOff val="0"/>
                <a:lumOff val="0"/>
                <a:alphaOff val="0"/>
              </a:srgbClr>
            </a:solidFill>
            <a:latin typeface="Trebuchet MS"/>
            <a:ea typeface="+mn-ea"/>
            <a:cs typeface="+mn-cs"/>
          </a:endParaRPr>
        </a:p>
      </dgm:t>
    </dgm:pt>
    <dgm:pt modelId="{84BF9338-901B-4F5B-AAFC-028D7CACBB39}" type="parTrans" cxnId="{A74D768A-183F-48EF-A657-62D65EE0CB7D}">
      <dgm:prSet/>
      <dgm:spPr>
        <a:xfrm>
          <a:off x="2642851" y="592391"/>
          <a:ext cx="873176" cy="341916"/>
        </a:xfrm>
        <a:noFill/>
        <a:ln w="25400" cap="flat" cmpd="sng" algn="ctr">
          <a:solidFill>
            <a:srgbClr val="A38B69">
              <a:shade val="6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9E230ABC-FD2B-4FE9-A285-78219C97A807}" type="sibTrans" cxnId="{A74D768A-183F-48EF-A657-62D65EE0CB7D}">
      <dgm:prSet custT="1"/>
      <dgm:spPr>
        <a:xfrm>
          <a:off x="3049074" y="1345151"/>
          <a:ext cx="1276797" cy="212799"/>
        </a:xfr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1100" b="1" dirty="0">
              <a:solidFill>
                <a:srgbClr val="292929">
                  <a:hueOff val="0"/>
                  <a:satOff val="0"/>
                  <a:lumOff val="0"/>
                  <a:alphaOff val="0"/>
                </a:srgbClr>
              </a:solidFill>
              <a:latin typeface="Trebuchet MS"/>
              <a:ea typeface="+mn-ea"/>
              <a:cs typeface="+mn-cs"/>
            </a:rPr>
            <a:t>PRŮMĚR </a:t>
          </a:r>
          <a:r>
            <a:rPr lang="cs-CZ" sz="1100" b="1" dirty="0">
              <a:solidFill>
                <a:srgbClr val="FF0000"/>
              </a:solidFill>
              <a:latin typeface="Trebuchet MS"/>
              <a:ea typeface="+mn-ea"/>
              <a:cs typeface="+mn-cs"/>
            </a:rPr>
            <a:t>MZDA</a:t>
          </a:r>
        </a:p>
      </dgm:t>
    </dgm:pt>
    <dgm:pt modelId="{6C0D2D98-8758-48C9-B6A5-E305E2696B3C}">
      <dgm:prSet custT="1"/>
      <dgm:spPr>
        <a:xfrm>
          <a:off x="932705" y="1834866"/>
          <a:ext cx="1142968" cy="591778"/>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000" dirty="0">
              <a:solidFill>
                <a:srgbClr val="292929">
                  <a:hueOff val="0"/>
                  <a:satOff val="0"/>
                  <a:lumOff val="0"/>
                  <a:alphaOff val="0"/>
                </a:srgbClr>
              </a:solidFill>
              <a:latin typeface="Trebuchet MS"/>
              <a:ea typeface="+mn-ea"/>
              <a:cs typeface="+mn-cs"/>
            </a:rPr>
            <a:t>*</a:t>
          </a:r>
        </a:p>
      </dgm:t>
    </dgm:pt>
    <dgm:pt modelId="{4608F231-4C97-4A02-8226-E0391B160E74}" type="parTrans" cxnId="{7B48C368-F083-44C0-A91D-AE579776CFB2}">
      <dgm:prSet/>
      <dgm:spPr>
        <a:xfrm>
          <a:off x="2075673" y="1444273"/>
          <a:ext cx="218757" cy="686482"/>
        </a:xfrm>
        <a:noFill/>
        <a:ln w="25400" cap="flat" cmpd="sng" algn="ctr">
          <a:solidFill>
            <a:srgbClr val="A38B69">
              <a:shade val="8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93E52966-BD43-4EA9-A1FF-B8B8C17FC99E}" type="sibTrans" cxnId="{7B48C368-F083-44C0-A91D-AE579776CFB2}">
      <dgm:prSet custT="1"/>
      <dgm:spPr>
        <a:xfrm>
          <a:off x="1161298" y="2295138"/>
          <a:ext cx="1028671" cy="197259"/>
        </a:xfr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900" dirty="0">
              <a:solidFill>
                <a:srgbClr val="292929">
                  <a:hueOff val="0"/>
                  <a:satOff val="0"/>
                  <a:lumOff val="0"/>
                  <a:alphaOff val="0"/>
                </a:srgbClr>
              </a:solidFill>
              <a:latin typeface="Trebuchet MS"/>
              <a:ea typeface="+mn-ea"/>
              <a:cs typeface="+mn-cs"/>
            </a:rPr>
            <a:t>AKUTNÍ PÉČE</a:t>
          </a:r>
        </a:p>
      </dgm:t>
    </dgm:pt>
    <dgm:pt modelId="{201D0768-32EF-4BED-BA11-4875740F1955}">
      <dgm:prSet custT="1"/>
      <dgm:spPr>
        <a:xfrm>
          <a:off x="932705" y="2768561"/>
          <a:ext cx="1142968" cy="591778"/>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000" dirty="0">
              <a:solidFill>
                <a:srgbClr val="292929">
                  <a:hueOff val="0"/>
                  <a:satOff val="0"/>
                  <a:lumOff val="0"/>
                  <a:alphaOff val="0"/>
                </a:srgbClr>
              </a:solidFill>
              <a:latin typeface="Trebuchet MS"/>
              <a:ea typeface="+mn-ea"/>
              <a:cs typeface="+mn-cs"/>
            </a:rPr>
            <a:t>34 215</a:t>
          </a:r>
        </a:p>
      </dgm:t>
    </dgm:pt>
    <dgm:pt modelId="{521626D2-1AA4-4A0B-B8CA-DB8B8F9B5C2D}" type="parTrans" cxnId="{4AC15777-E65E-4D6E-A864-398BC1262CC5}">
      <dgm:prSet/>
      <dgm:spPr>
        <a:xfrm>
          <a:off x="2075673" y="1444273"/>
          <a:ext cx="218757" cy="1620177"/>
        </a:xfrm>
        <a:noFill/>
        <a:ln w="25400" cap="flat" cmpd="sng" algn="ctr">
          <a:solidFill>
            <a:srgbClr val="A38B69">
              <a:shade val="8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AC3E0D2E-91EA-4F80-87B0-56F93A2FAA35}" type="sibTrans" cxnId="{4AC15777-E65E-4D6E-A864-398BC1262CC5}">
      <dgm:prSet custT="1"/>
      <dgm:spPr>
        <a:xfrm>
          <a:off x="1161298" y="3228833"/>
          <a:ext cx="1028671" cy="197259"/>
        </a:xfr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900" dirty="0">
              <a:solidFill>
                <a:srgbClr val="292929">
                  <a:hueOff val="0"/>
                  <a:satOff val="0"/>
                  <a:lumOff val="0"/>
                  <a:alphaOff val="0"/>
                </a:srgbClr>
              </a:solidFill>
              <a:latin typeface="Trebuchet MS"/>
              <a:ea typeface="+mn-ea"/>
              <a:cs typeface="+mn-cs"/>
            </a:rPr>
            <a:t>OST. LŮŽKOVÁ</a:t>
          </a:r>
        </a:p>
      </dgm:t>
    </dgm:pt>
    <dgm:pt modelId="{C186984A-CC09-43B8-8C44-B3184F2AC3D8}">
      <dgm:prSet custT="1"/>
      <dgm:spPr>
        <a:xfrm>
          <a:off x="3210029" y="1834114"/>
          <a:ext cx="1142968" cy="591778"/>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000" dirty="0">
              <a:solidFill>
                <a:srgbClr val="292929">
                  <a:hueOff val="0"/>
                  <a:satOff val="0"/>
                  <a:lumOff val="0"/>
                  <a:alphaOff val="0"/>
                </a:srgbClr>
              </a:solidFill>
              <a:latin typeface="Trebuchet MS"/>
              <a:ea typeface="+mn-ea"/>
              <a:cs typeface="+mn-cs"/>
            </a:rPr>
            <a:t>32 212</a:t>
          </a:r>
        </a:p>
      </dgm:t>
    </dgm:pt>
    <dgm:pt modelId="{6AAAEF08-E813-4C03-806E-D133C2ECC82F}" type="parTrans" cxnId="{3E3FFD3A-6619-40D1-97CD-0CE67117028D}">
      <dgm:prSet/>
      <dgm:spPr>
        <a:xfrm>
          <a:off x="2973670" y="1442769"/>
          <a:ext cx="236358" cy="687234"/>
        </a:xfrm>
        <a:noFill/>
        <a:ln w="25400" cap="flat" cmpd="sng" algn="ctr">
          <a:solidFill>
            <a:srgbClr val="A38B69">
              <a:shade val="8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70D7CF31-5CBC-4875-91C6-7D2483C65F54}" type="sibTrans" cxnId="{3E3FFD3A-6619-40D1-97CD-0CE67117028D}">
      <dgm:prSet custT="1"/>
      <dgm:spPr>
        <a:xfrm>
          <a:off x="3438623" y="2294386"/>
          <a:ext cx="1028671" cy="197259"/>
        </a:xfr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900" dirty="0">
              <a:solidFill>
                <a:srgbClr val="292929">
                  <a:hueOff val="0"/>
                  <a:satOff val="0"/>
                  <a:lumOff val="0"/>
                  <a:alphaOff val="0"/>
                </a:srgbClr>
              </a:solidFill>
              <a:latin typeface="Trebuchet MS"/>
              <a:ea typeface="+mn-ea"/>
              <a:cs typeface="+mn-cs"/>
            </a:rPr>
            <a:t>AKUTNÍ PÉČE</a:t>
          </a:r>
        </a:p>
      </dgm:t>
    </dgm:pt>
    <dgm:pt modelId="{FAA0C953-B05A-43B0-8FB2-87D0F5661D5A}">
      <dgm:prSet custT="1"/>
      <dgm:spPr>
        <a:xfrm>
          <a:off x="3210029" y="2767809"/>
          <a:ext cx="1142968" cy="591778"/>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000" dirty="0">
              <a:solidFill>
                <a:srgbClr val="292929">
                  <a:hueOff val="0"/>
                  <a:satOff val="0"/>
                  <a:lumOff val="0"/>
                  <a:alphaOff val="0"/>
                </a:srgbClr>
              </a:solidFill>
              <a:latin typeface="Trebuchet MS"/>
              <a:ea typeface="+mn-ea"/>
              <a:cs typeface="+mn-cs"/>
            </a:rPr>
            <a:t>31 241</a:t>
          </a:r>
        </a:p>
      </dgm:t>
    </dgm:pt>
    <dgm:pt modelId="{48880F7C-DE55-4379-B846-525ED0EDFE81}" type="parTrans" cxnId="{3559BA75-6E5F-4372-AFAA-32DEFB019841}">
      <dgm:prSet/>
      <dgm:spPr>
        <a:xfrm>
          <a:off x="2973670" y="1442769"/>
          <a:ext cx="236358" cy="1620929"/>
        </a:xfrm>
        <a:noFill/>
        <a:ln w="25400" cap="flat" cmpd="sng" algn="ctr">
          <a:solidFill>
            <a:srgbClr val="A38B69">
              <a:shade val="8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CB9F12AE-7F8E-4D07-8290-57D4575772F6}" type="sibTrans" cxnId="{3559BA75-6E5F-4372-AFAA-32DEFB019841}">
      <dgm:prSet custT="1"/>
      <dgm:spPr>
        <a:xfrm>
          <a:off x="3438623" y="3228082"/>
          <a:ext cx="1028671" cy="197259"/>
        </a:xfr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900" dirty="0">
              <a:solidFill>
                <a:srgbClr val="292929">
                  <a:hueOff val="0"/>
                  <a:satOff val="0"/>
                  <a:lumOff val="0"/>
                  <a:alphaOff val="0"/>
                </a:srgbClr>
              </a:solidFill>
              <a:latin typeface="Trebuchet MS"/>
              <a:ea typeface="+mn-ea"/>
              <a:cs typeface="+mn-cs"/>
            </a:rPr>
            <a:t>OST. LŮŽKOVÁ</a:t>
          </a:r>
        </a:p>
      </dgm:t>
    </dgm:pt>
    <dgm:pt modelId="{D6457C79-54CA-4B9E-85D8-9E80D7CF15CD}" type="pres">
      <dgm:prSet presAssocID="{C6E5FD6D-6433-4C8F-9881-AC506DFA0357}" presName="hierChild1" presStyleCnt="0">
        <dgm:presLayoutVars>
          <dgm:orgChart val="1"/>
          <dgm:chPref val="1"/>
          <dgm:dir/>
          <dgm:animOne val="branch"/>
          <dgm:animLvl val="lvl"/>
          <dgm:resizeHandles/>
        </dgm:presLayoutVars>
      </dgm:prSet>
      <dgm:spPr/>
      <dgm:t>
        <a:bodyPr/>
        <a:lstStyle/>
        <a:p>
          <a:endParaRPr lang="en-US"/>
        </a:p>
      </dgm:t>
    </dgm:pt>
    <dgm:pt modelId="{992729F9-8C0A-402C-BE26-5C7C80E6E7A7}" type="pres">
      <dgm:prSet presAssocID="{58D1D295-B23B-49F2-8095-59654B1E822E}" presName="hierRoot1" presStyleCnt="0">
        <dgm:presLayoutVars>
          <dgm:hierBranch val="init"/>
        </dgm:presLayoutVars>
      </dgm:prSet>
      <dgm:spPr/>
    </dgm:pt>
    <dgm:pt modelId="{14F3CE92-64C2-4011-80DD-AD2EC0645404}" type="pres">
      <dgm:prSet presAssocID="{58D1D295-B23B-49F2-8095-59654B1E822E}" presName="rootComposite1" presStyleCnt="0"/>
      <dgm:spPr/>
    </dgm:pt>
    <dgm:pt modelId="{B26A6118-09C0-4829-BA4E-AACB7EEDEBB0}" type="pres">
      <dgm:prSet presAssocID="{58D1D295-B23B-49F2-8095-59654B1E822E}" presName="rootText1" presStyleLbl="node0" presStyleIdx="0" presStyleCnt="1">
        <dgm:presLayoutVars>
          <dgm:chMax/>
          <dgm:chPref val="3"/>
        </dgm:presLayoutVars>
      </dgm:prSet>
      <dgm:spPr>
        <a:prstGeom prst="rect">
          <a:avLst/>
        </a:prstGeom>
      </dgm:spPr>
      <dgm:t>
        <a:bodyPr/>
        <a:lstStyle/>
        <a:p>
          <a:endParaRPr lang="en-US"/>
        </a:p>
      </dgm:t>
    </dgm:pt>
    <dgm:pt modelId="{F5989329-36ED-4CCD-88F9-3D63590BE288}" type="pres">
      <dgm:prSet presAssocID="{58D1D295-B23B-49F2-8095-59654B1E822E}" presName="titleText1" presStyleLbl="fgAcc0" presStyleIdx="0" presStyleCnt="1">
        <dgm:presLayoutVars>
          <dgm:chMax val="0"/>
          <dgm:chPref val="0"/>
        </dgm:presLayoutVars>
      </dgm:prSet>
      <dgm:spPr>
        <a:prstGeom prst="rect">
          <a:avLst/>
        </a:prstGeom>
      </dgm:spPr>
      <dgm:t>
        <a:bodyPr/>
        <a:lstStyle/>
        <a:p>
          <a:endParaRPr lang="en-US"/>
        </a:p>
      </dgm:t>
    </dgm:pt>
    <dgm:pt modelId="{0FD30FBA-578F-4A5A-88F2-BA94F0C2B82D}" type="pres">
      <dgm:prSet presAssocID="{58D1D295-B23B-49F2-8095-59654B1E822E}" presName="rootConnector1" presStyleLbl="node1" presStyleIdx="0" presStyleCnt="6"/>
      <dgm:spPr/>
      <dgm:t>
        <a:bodyPr/>
        <a:lstStyle/>
        <a:p>
          <a:endParaRPr lang="en-US"/>
        </a:p>
      </dgm:t>
    </dgm:pt>
    <dgm:pt modelId="{DDFF03CC-2347-4CE3-828E-3253147A1B67}" type="pres">
      <dgm:prSet presAssocID="{58D1D295-B23B-49F2-8095-59654B1E822E}" presName="hierChild2" presStyleCnt="0"/>
      <dgm:spPr/>
    </dgm:pt>
    <dgm:pt modelId="{B9AB3A63-703D-491C-9725-96BDA855BBBC}" type="pres">
      <dgm:prSet presAssocID="{0E507347-1007-4A23-A022-E992C5641041}" presName="Name37" presStyleLbl="parChTrans1D2" presStyleIdx="0" presStyleCnt="2"/>
      <dgm:spPr>
        <a:custGeom>
          <a:avLst/>
          <a:gdLst/>
          <a:ahLst/>
          <a:cxnLst/>
          <a:rect l="0" t="0" r="0" b="0"/>
          <a:pathLst>
            <a:path>
              <a:moveTo>
                <a:pt x="890777" y="0"/>
              </a:moveTo>
              <a:lnTo>
                <a:pt x="890777" y="203834"/>
              </a:lnTo>
              <a:lnTo>
                <a:pt x="0" y="203834"/>
              </a:lnTo>
              <a:lnTo>
                <a:pt x="0" y="341916"/>
              </a:lnTo>
            </a:path>
          </a:pathLst>
        </a:custGeom>
      </dgm:spPr>
      <dgm:t>
        <a:bodyPr/>
        <a:lstStyle/>
        <a:p>
          <a:endParaRPr lang="en-US"/>
        </a:p>
      </dgm:t>
    </dgm:pt>
    <dgm:pt modelId="{745D535C-D74B-4E9A-AB41-D895826FCEC8}" type="pres">
      <dgm:prSet presAssocID="{6BA52C6D-D9A9-410D-BCE3-FC4BCFAAB379}" presName="hierRoot2" presStyleCnt="0">
        <dgm:presLayoutVars>
          <dgm:hierBranch val="l"/>
        </dgm:presLayoutVars>
      </dgm:prSet>
      <dgm:spPr/>
    </dgm:pt>
    <dgm:pt modelId="{F203FF0A-BAB4-44CE-99AF-E2E46A742F24}" type="pres">
      <dgm:prSet presAssocID="{6BA52C6D-D9A9-410D-BCE3-FC4BCFAAB379}" presName="rootComposite" presStyleCnt="0"/>
      <dgm:spPr/>
    </dgm:pt>
    <dgm:pt modelId="{C51F6FDE-A23F-43B0-A635-FB684F814C62}" type="pres">
      <dgm:prSet presAssocID="{6BA52C6D-D9A9-410D-BCE3-FC4BCFAAB379}" presName="rootText" presStyleLbl="node1" presStyleIdx="0" presStyleCnt="6" custScaleX="118629" custScaleY="86175">
        <dgm:presLayoutVars>
          <dgm:chMax/>
          <dgm:chPref val="3"/>
        </dgm:presLayoutVars>
      </dgm:prSet>
      <dgm:spPr>
        <a:prstGeom prst="rect">
          <a:avLst/>
        </a:prstGeom>
      </dgm:spPr>
      <dgm:t>
        <a:bodyPr/>
        <a:lstStyle/>
        <a:p>
          <a:endParaRPr lang="en-US"/>
        </a:p>
      </dgm:t>
    </dgm:pt>
    <dgm:pt modelId="{DEF75702-A32A-4E34-AC0D-1EC0CF417E64}" type="pres">
      <dgm:prSet presAssocID="{6BA52C6D-D9A9-410D-BCE3-FC4BCFAAB379}" presName="titleText2" presStyleLbl="fgAcc1" presStyleIdx="0" presStyleCnt="6" custScaleX="124121" custScaleY="107878">
        <dgm:presLayoutVars>
          <dgm:chMax val="0"/>
          <dgm:chPref val="0"/>
        </dgm:presLayoutVars>
      </dgm:prSet>
      <dgm:spPr>
        <a:prstGeom prst="rect">
          <a:avLst/>
        </a:prstGeom>
      </dgm:spPr>
      <dgm:t>
        <a:bodyPr/>
        <a:lstStyle/>
        <a:p>
          <a:endParaRPr lang="en-US"/>
        </a:p>
      </dgm:t>
    </dgm:pt>
    <dgm:pt modelId="{0EFB7D64-8FBC-4D5B-9BDC-E47ABF43F79D}" type="pres">
      <dgm:prSet presAssocID="{6BA52C6D-D9A9-410D-BCE3-FC4BCFAAB379}" presName="rootConnector" presStyleLbl="node2" presStyleIdx="0" presStyleCnt="0"/>
      <dgm:spPr/>
      <dgm:t>
        <a:bodyPr/>
        <a:lstStyle/>
        <a:p>
          <a:endParaRPr lang="en-US"/>
        </a:p>
      </dgm:t>
    </dgm:pt>
    <dgm:pt modelId="{E08F0B24-BA81-459E-B55D-8626012CA345}" type="pres">
      <dgm:prSet presAssocID="{6BA52C6D-D9A9-410D-BCE3-FC4BCFAAB379}" presName="hierChild4" presStyleCnt="0"/>
      <dgm:spPr/>
    </dgm:pt>
    <dgm:pt modelId="{364066E8-5087-4D16-9481-77E08633C7A7}" type="pres">
      <dgm:prSet presAssocID="{4608F231-4C97-4A02-8226-E0391B160E74}" presName="Name44" presStyleLbl="parChTrans1D3" presStyleIdx="0" presStyleCnt="4"/>
      <dgm:spPr>
        <a:custGeom>
          <a:avLst/>
          <a:gdLst/>
          <a:ahLst/>
          <a:cxnLst/>
          <a:rect l="0" t="0" r="0" b="0"/>
          <a:pathLst>
            <a:path>
              <a:moveTo>
                <a:pt x="218757" y="0"/>
              </a:moveTo>
              <a:lnTo>
                <a:pt x="218757" y="686482"/>
              </a:lnTo>
              <a:lnTo>
                <a:pt x="0" y="686482"/>
              </a:lnTo>
            </a:path>
          </a:pathLst>
        </a:custGeom>
      </dgm:spPr>
      <dgm:t>
        <a:bodyPr/>
        <a:lstStyle/>
        <a:p>
          <a:endParaRPr lang="en-US"/>
        </a:p>
      </dgm:t>
    </dgm:pt>
    <dgm:pt modelId="{0EF4EE71-D36C-43E5-A0F4-1EE57B1BDE24}" type="pres">
      <dgm:prSet presAssocID="{6C0D2D98-8758-48C9-B6A5-E305E2696B3C}" presName="hierRoot2" presStyleCnt="0">
        <dgm:presLayoutVars>
          <dgm:hierBranch val="hang"/>
        </dgm:presLayoutVars>
      </dgm:prSet>
      <dgm:spPr/>
    </dgm:pt>
    <dgm:pt modelId="{4C0CF9A4-3E0D-4633-B61B-82B2A39D24DE}" type="pres">
      <dgm:prSet presAssocID="{6C0D2D98-8758-48C9-B6A5-E305E2696B3C}" presName="rootComposite" presStyleCnt="0"/>
      <dgm:spPr/>
    </dgm:pt>
    <dgm:pt modelId="{F2506DE1-AF8C-4E41-BE2F-C7B933949F63}" type="pres">
      <dgm:prSet presAssocID="{6C0D2D98-8758-48C9-B6A5-E305E2696B3C}" presName="rootText" presStyleLbl="node1" presStyleIdx="1" presStyleCnt="6">
        <dgm:presLayoutVars>
          <dgm:chMax/>
          <dgm:chPref val="3"/>
        </dgm:presLayoutVars>
      </dgm:prSet>
      <dgm:spPr>
        <a:prstGeom prst="rect">
          <a:avLst/>
        </a:prstGeom>
      </dgm:spPr>
      <dgm:t>
        <a:bodyPr/>
        <a:lstStyle/>
        <a:p>
          <a:endParaRPr lang="en-US"/>
        </a:p>
      </dgm:t>
    </dgm:pt>
    <dgm:pt modelId="{804EFE49-64C9-4B85-8E96-6B47CD1FE236}" type="pres">
      <dgm:prSet presAssocID="{6C0D2D98-8758-48C9-B6A5-E305E2696B3C}" presName="titleText2" presStyleLbl="fgAcc1" presStyleIdx="1" presStyleCnt="6">
        <dgm:presLayoutVars>
          <dgm:chMax val="0"/>
          <dgm:chPref val="0"/>
        </dgm:presLayoutVars>
      </dgm:prSet>
      <dgm:spPr>
        <a:prstGeom prst="rect">
          <a:avLst/>
        </a:prstGeom>
      </dgm:spPr>
      <dgm:t>
        <a:bodyPr/>
        <a:lstStyle/>
        <a:p>
          <a:endParaRPr lang="en-US"/>
        </a:p>
      </dgm:t>
    </dgm:pt>
    <dgm:pt modelId="{B54D09B7-ABE4-41A2-B443-F1883B2A7492}" type="pres">
      <dgm:prSet presAssocID="{6C0D2D98-8758-48C9-B6A5-E305E2696B3C}" presName="rootConnector" presStyleLbl="node3" presStyleIdx="0" presStyleCnt="0"/>
      <dgm:spPr/>
      <dgm:t>
        <a:bodyPr/>
        <a:lstStyle/>
        <a:p>
          <a:endParaRPr lang="en-US"/>
        </a:p>
      </dgm:t>
    </dgm:pt>
    <dgm:pt modelId="{F7922105-CC37-4578-993E-B088BCF1C072}" type="pres">
      <dgm:prSet presAssocID="{6C0D2D98-8758-48C9-B6A5-E305E2696B3C}" presName="hierChild4" presStyleCnt="0"/>
      <dgm:spPr/>
    </dgm:pt>
    <dgm:pt modelId="{46C4CF19-0548-4E50-89AB-62653DF01412}" type="pres">
      <dgm:prSet presAssocID="{6C0D2D98-8758-48C9-B6A5-E305E2696B3C}" presName="hierChild5" presStyleCnt="0"/>
      <dgm:spPr/>
    </dgm:pt>
    <dgm:pt modelId="{71E8FAAF-B2EC-4F49-A806-521A2618339B}" type="pres">
      <dgm:prSet presAssocID="{521626D2-1AA4-4A0B-B8CA-DB8B8F9B5C2D}" presName="Name44" presStyleLbl="parChTrans1D3" presStyleIdx="1" presStyleCnt="4"/>
      <dgm:spPr>
        <a:custGeom>
          <a:avLst/>
          <a:gdLst/>
          <a:ahLst/>
          <a:cxnLst/>
          <a:rect l="0" t="0" r="0" b="0"/>
          <a:pathLst>
            <a:path>
              <a:moveTo>
                <a:pt x="218757" y="0"/>
              </a:moveTo>
              <a:lnTo>
                <a:pt x="218757" y="1620177"/>
              </a:lnTo>
              <a:lnTo>
                <a:pt x="0" y="1620177"/>
              </a:lnTo>
            </a:path>
          </a:pathLst>
        </a:custGeom>
      </dgm:spPr>
      <dgm:t>
        <a:bodyPr/>
        <a:lstStyle/>
        <a:p>
          <a:endParaRPr lang="en-US"/>
        </a:p>
      </dgm:t>
    </dgm:pt>
    <dgm:pt modelId="{30B22AB8-6F6E-43E4-B4A8-5EF1CEB4A66D}" type="pres">
      <dgm:prSet presAssocID="{201D0768-32EF-4BED-BA11-4875740F1955}" presName="hierRoot2" presStyleCnt="0">
        <dgm:presLayoutVars>
          <dgm:hierBranch val="init"/>
        </dgm:presLayoutVars>
      </dgm:prSet>
      <dgm:spPr/>
    </dgm:pt>
    <dgm:pt modelId="{3237DB51-6654-47C8-B5D0-421C048D75DA}" type="pres">
      <dgm:prSet presAssocID="{201D0768-32EF-4BED-BA11-4875740F1955}" presName="rootComposite" presStyleCnt="0"/>
      <dgm:spPr/>
    </dgm:pt>
    <dgm:pt modelId="{733632BE-50A0-4375-8D96-E147C12A2753}" type="pres">
      <dgm:prSet presAssocID="{201D0768-32EF-4BED-BA11-4875740F1955}" presName="rootText" presStyleLbl="node1" presStyleIdx="2" presStyleCnt="6">
        <dgm:presLayoutVars>
          <dgm:chMax/>
          <dgm:chPref val="3"/>
        </dgm:presLayoutVars>
      </dgm:prSet>
      <dgm:spPr>
        <a:prstGeom prst="rect">
          <a:avLst/>
        </a:prstGeom>
      </dgm:spPr>
      <dgm:t>
        <a:bodyPr/>
        <a:lstStyle/>
        <a:p>
          <a:endParaRPr lang="en-US"/>
        </a:p>
      </dgm:t>
    </dgm:pt>
    <dgm:pt modelId="{76BD5BEC-7193-420E-BCF5-B6D0A72BD945}" type="pres">
      <dgm:prSet presAssocID="{201D0768-32EF-4BED-BA11-4875740F1955}" presName="titleText2" presStyleLbl="fgAcc1" presStyleIdx="2" presStyleCnt="6">
        <dgm:presLayoutVars>
          <dgm:chMax val="0"/>
          <dgm:chPref val="0"/>
        </dgm:presLayoutVars>
      </dgm:prSet>
      <dgm:spPr>
        <a:prstGeom prst="rect">
          <a:avLst/>
        </a:prstGeom>
      </dgm:spPr>
      <dgm:t>
        <a:bodyPr/>
        <a:lstStyle/>
        <a:p>
          <a:endParaRPr lang="en-US"/>
        </a:p>
      </dgm:t>
    </dgm:pt>
    <dgm:pt modelId="{E12B601F-A238-4939-8C98-26E66925C7A6}" type="pres">
      <dgm:prSet presAssocID="{201D0768-32EF-4BED-BA11-4875740F1955}" presName="rootConnector" presStyleLbl="node3" presStyleIdx="0" presStyleCnt="0"/>
      <dgm:spPr/>
      <dgm:t>
        <a:bodyPr/>
        <a:lstStyle/>
        <a:p>
          <a:endParaRPr lang="en-US"/>
        </a:p>
      </dgm:t>
    </dgm:pt>
    <dgm:pt modelId="{C8945B3B-F683-430D-A44E-C11EB50C8D75}" type="pres">
      <dgm:prSet presAssocID="{201D0768-32EF-4BED-BA11-4875740F1955}" presName="hierChild4" presStyleCnt="0"/>
      <dgm:spPr/>
    </dgm:pt>
    <dgm:pt modelId="{C83C2EDB-F743-48D6-8B74-66171B7856A3}" type="pres">
      <dgm:prSet presAssocID="{201D0768-32EF-4BED-BA11-4875740F1955}" presName="hierChild5" presStyleCnt="0"/>
      <dgm:spPr/>
    </dgm:pt>
    <dgm:pt modelId="{AAAC38DD-4D31-4F30-BE4E-66D45DD8C986}" type="pres">
      <dgm:prSet presAssocID="{6BA52C6D-D9A9-410D-BCE3-FC4BCFAAB379}" presName="hierChild5" presStyleCnt="0"/>
      <dgm:spPr/>
    </dgm:pt>
    <dgm:pt modelId="{7498D5BC-CFD7-4E0D-BBE2-F7D5311E155A}" type="pres">
      <dgm:prSet presAssocID="{84BF9338-901B-4F5B-AAFC-028D7CACBB39}" presName="Name37" presStyleLbl="parChTrans1D2" presStyleIdx="1" presStyleCnt="2"/>
      <dgm:spPr>
        <a:custGeom>
          <a:avLst/>
          <a:gdLst/>
          <a:ahLst/>
          <a:cxnLst/>
          <a:rect l="0" t="0" r="0" b="0"/>
          <a:pathLst>
            <a:path>
              <a:moveTo>
                <a:pt x="0" y="0"/>
              </a:moveTo>
              <a:lnTo>
                <a:pt x="0" y="203834"/>
              </a:lnTo>
              <a:lnTo>
                <a:pt x="873176" y="203834"/>
              </a:lnTo>
              <a:lnTo>
                <a:pt x="873176" y="341916"/>
              </a:lnTo>
            </a:path>
          </a:pathLst>
        </a:custGeom>
      </dgm:spPr>
      <dgm:t>
        <a:bodyPr/>
        <a:lstStyle/>
        <a:p>
          <a:endParaRPr lang="en-US"/>
        </a:p>
      </dgm:t>
    </dgm:pt>
    <dgm:pt modelId="{70E246E5-97FC-4E93-9608-AD2B1668F102}" type="pres">
      <dgm:prSet presAssocID="{021DD6A4-A429-44D2-A5E7-44529D1A3DFF}" presName="hierRoot2" presStyleCnt="0">
        <dgm:presLayoutVars>
          <dgm:hierBranch val="r"/>
        </dgm:presLayoutVars>
      </dgm:prSet>
      <dgm:spPr/>
    </dgm:pt>
    <dgm:pt modelId="{4848F85A-40C8-45A7-8C74-C061B1654A46}" type="pres">
      <dgm:prSet presAssocID="{021DD6A4-A429-44D2-A5E7-44529D1A3DFF}" presName="rootComposite" presStyleCnt="0"/>
      <dgm:spPr/>
    </dgm:pt>
    <dgm:pt modelId="{5A5E18A2-8A9B-4FAC-8007-DFB48051284C}" type="pres">
      <dgm:prSet presAssocID="{021DD6A4-A429-44D2-A5E7-44529D1A3DFF}" presName="rootText" presStyleLbl="node1" presStyleIdx="3" presStyleCnt="6" custScaleX="118629" custScaleY="85921">
        <dgm:presLayoutVars>
          <dgm:chMax/>
          <dgm:chPref val="3"/>
        </dgm:presLayoutVars>
      </dgm:prSet>
      <dgm:spPr>
        <a:prstGeom prst="rect">
          <a:avLst/>
        </a:prstGeom>
      </dgm:spPr>
      <dgm:t>
        <a:bodyPr/>
        <a:lstStyle/>
        <a:p>
          <a:endParaRPr lang="en-US"/>
        </a:p>
      </dgm:t>
    </dgm:pt>
    <dgm:pt modelId="{1593AEE5-ECBC-49A3-9FDF-7CE915E27CF8}" type="pres">
      <dgm:prSet presAssocID="{021DD6A4-A429-44D2-A5E7-44529D1A3DFF}" presName="titleText2" presStyleLbl="fgAcc1" presStyleIdx="3" presStyleCnt="6" custScaleX="124121" custScaleY="107878">
        <dgm:presLayoutVars>
          <dgm:chMax val="0"/>
          <dgm:chPref val="0"/>
        </dgm:presLayoutVars>
      </dgm:prSet>
      <dgm:spPr>
        <a:prstGeom prst="rect">
          <a:avLst/>
        </a:prstGeom>
      </dgm:spPr>
      <dgm:t>
        <a:bodyPr/>
        <a:lstStyle/>
        <a:p>
          <a:endParaRPr lang="en-US"/>
        </a:p>
      </dgm:t>
    </dgm:pt>
    <dgm:pt modelId="{96A9FFCB-97F2-4F3B-B65A-3CAEC7DA25BA}" type="pres">
      <dgm:prSet presAssocID="{021DD6A4-A429-44D2-A5E7-44529D1A3DFF}" presName="rootConnector" presStyleLbl="node2" presStyleIdx="0" presStyleCnt="0"/>
      <dgm:spPr/>
      <dgm:t>
        <a:bodyPr/>
        <a:lstStyle/>
        <a:p>
          <a:endParaRPr lang="en-US"/>
        </a:p>
      </dgm:t>
    </dgm:pt>
    <dgm:pt modelId="{6AC34909-6CA2-4456-AF08-660EE8360847}" type="pres">
      <dgm:prSet presAssocID="{021DD6A4-A429-44D2-A5E7-44529D1A3DFF}" presName="hierChild4" presStyleCnt="0"/>
      <dgm:spPr/>
    </dgm:pt>
    <dgm:pt modelId="{8049937B-7DFA-4334-8463-C070603869A2}" type="pres">
      <dgm:prSet presAssocID="{6AAAEF08-E813-4C03-806E-D133C2ECC82F}" presName="Name44" presStyleLbl="parChTrans1D3" presStyleIdx="2" presStyleCnt="4"/>
      <dgm:spPr>
        <a:custGeom>
          <a:avLst/>
          <a:gdLst/>
          <a:ahLst/>
          <a:cxnLst/>
          <a:rect l="0" t="0" r="0" b="0"/>
          <a:pathLst>
            <a:path>
              <a:moveTo>
                <a:pt x="0" y="0"/>
              </a:moveTo>
              <a:lnTo>
                <a:pt x="0" y="687234"/>
              </a:lnTo>
              <a:lnTo>
                <a:pt x="236358" y="687234"/>
              </a:lnTo>
            </a:path>
          </a:pathLst>
        </a:custGeom>
      </dgm:spPr>
      <dgm:t>
        <a:bodyPr/>
        <a:lstStyle/>
        <a:p>
          <a:endParaRPr lang="en-US"/>
        </a:p>
      </dgm:t>
    </dgm:pt>
    <dgm:pt modelId="{5C76CFAC-CB2F-4DBE-94E9-137A8163504E}" type="pres">
      <dgm:prSet presAssocID="{C186984A-CC09-43B8-8C44-B3184F2AC3D8}" presName="hierRoot2" presStyleCnt="0">
        <dgm:presLayoutVars>
          <dgm:hierBranch val="init"/>
        </dgm:presLayoutVars>
      </dgm:prSet>
      <dgm:spPr/>
    </dgm:pt>
    <dgm:pt modelId="{1A1F7309-12A2-41C1-A483-33B693C1E2F9}" type="pres">
      <dgm:prSet presAssocID="{C186984A-CC09-43B8-8C44-B3184F2AC3D8}" presName="rootComposite" presStyleCnt="0"/>
      <dgm:spPr/>
    </dgm:pt>
    <dgm:pt modelId="{7F56C9DB-DC4C-40BF-9BB9-7FAC8476E80E}" type="pres">
      <dgm:prSet presAssocID="{C186984A-CC09-43B8-8C44-B3184F2AC3D8}" presName="rootText" presStyleLbl="node1" presStyleIdx="4" presStyleCnt="6">
        <dgm:presLayoutVars>
          <dgm:chMax/>
          <dgm:chPref val="3"/>
        </dgm:presLayoutVars>
      </dgm:prSet>
      <dgm:spPr>
        <a:prstGeom prst="rect">
          <a:avLst/>
        </a:prstGeom>
      </dgm:spPr>
      <dgm:t>
        <a:bodyPr/>
        <a:lstStyle/>
        <a:p>
          <a:endParaRPr lang="en-US"/>
        </a:p>
      </dgm:t>
    </dgm:pt>
    <dgm:pt modelId="{7537C30B-4115-43DF-9DCF-806358722E0B}" type="pres">
      <dgm:prSet presAssocID="{C186984A-CC09-43B8-8C44-B3184F2AC3D8}" presName="titleText2" presStyleLbl="fgAcc1" presStyleIdx="4" presStyleCnt="6">
        <dgm:presLayoutVars>
          <dgm:chMax val="0"/>
          <dgm:chPref val="0"/>
        </dgm:presLayoutVars>
      </dgm:prSet>
      <dgm:spPr>
        <a:prstGeom prst="rect">
          <a:avLst/>
        </a:prstGeom>
      </dgm:spPr>
      <dgm:t>
        <a:bodyPr/>
        <a:lstStyle/>
        <a:p>
          <a:endParaRPr lang="en-US"/>
        </a:p>
      </dgm:t>
    </dgm:pt>
    <dgm:pt modelId="{5FF4D1E7-CCDF-4F9C-9B08-7015B0591ABE}" type="pres">
      <dgm:prSet presAssocID="{C186984A-CC09-43B8-8C44-B3184F2AC3D8}" presName="rootConnector" presStyleLbl="node3" presStyleIdx="0" presStyleCnt="0"/>
      <dgm:spPr/>
      <dgm:t>
        <a:bodyPr/>
        <a:lstStyle/>
        <a:p>
          <a:endParaRPr lang="en-US"/>
        </a:p>
      </dgm:t>
    </dgm:pt>
    <dgm:pt modelId="{72DB05D8-969C-401D-99C2-A724C1EB82D0}" type="pres">
      <dgm:prSet presAssocID="{C186984A-CC09-43B8-8C44-B3184F2AC3D8}" presName="hierChild4" presStyleCnt="0"/>
      <dgm:spPr/>
    </dgm:pt>
    <dgm:pt modelId="{5D8B5467-D1FA-4C1C-BA8C-873A8BAD86F0}" type="pres">
      <dgm:prSet presAssocID="{C186984A-CC09-43B8-8C44-B3184F2AC3D8}" presName="hierChild5" presStyleCnt="0"/>
      <dgm:spPr/>
    </dgm:pt>
    <dgm:pt modelId="{7F221210-AE9A-4E0A-9AAE-B0271C70B4B2}" type="pres">
      <dgm:prSet presAssocID="{48880F7C-DE55-4379-B846-525ED0EDFE81}" presName="Name44" presStyleLbl="parChTrans1D3" presStyleIdx="3" presStyleCnt="4"/>
      <dgm:spPr>
        <a:custGeom>
          <a:avLst/>
          <a:gdLst/>
          <a:ahLst/>
          <a:cxnLst/>
          <a:rect l="0" t="0" r="0" b="0"/>
          <a:pathLst>
            <a:path>
              <a:moveTo>
                <a:pt x="0" y="0"/>
              </a:moveTo>
              <a:lnTo>
                <a:pt x="0" y="1620929"/>
              </a:lnTo>
              <a:lnTo>
                <a:pt x="236358" y="1620929"/>
              </a:lnTo>
            </a:path>
          </a:pathLst>
        </a:custGeom>
      </dgm:spPr>
      <dgm:t>
        <a:bodyPr/>
        <a:lstStyle/>
        <a:p>
          <a:endParaRPr lang="en-US"/>
        </a:p>
      </dgm:t>
    </dgm:pt>
    <dgm:pt modelId="{C8878A1F-7C6F-405F-A324-CAC8213EC4D4}" type="pres">
      <dgm:prSet presAssocID="{FAA0C953-B05A-43B0-8FB2-87D0F5661D5A}" presName="hierRoot2" presStyleCnt="0">
        <dgm:presLayoutVars>
          <dgm:hierBranch val="init"/>
        </dgm:presLayoutVars>
      </dgm:prSet>
      <dgm:spPr/>
    </dgm:pt>
    <dgm:pt modelId="{AAC8F037-A2FB-4861-9AAE-BBAFE5086EDB}" type="pres">
      <dgm:prSet presAssocID="{FAA0C953-B05A-43B0-8FB2-87D0F5661D5A}" presName="rootComposite" presStyleCnt="0"/>
      <dgm:spPr/>
    </dgm:pt>
    <dgm:pt modelId="{580412D8-79B1-4B23-B7B5-DD129EE160CC}" type="pres">
      <dgm:prSet presAssocID="{FAA0C953-B05A-43B0-8FB2-87D0F5661D5A}" presName="rootText" presStyleLbl="node1" presStyleIdx="5" presStyleCnt="6">
        <dgm:presLayoutVars>
          <dgm:chMax/>
          <dgm:chPref val="3"/>
        </dgm:presLayoutVars>
      </dgm:prSet>
      <dgm:spPr>
        <a:prstGeom prst="rect">
          <a:avLst/>
        </a:prstGeom>
      </dgm:spPr>
      <dgm:t>
        <a:bodyPr/>
        <a:lstStyle/>
        <a:p>
          <a:endParaRPr lang="en-US"/>
        </a:p>
      </dgm:t>
    </dgm:pt>
    <dgm:pt modelId="{04D4C9EC-D281-4CDF-AFE0-86048CD8880E}" type="pres">
      <dgm:prSet presAssocID="{FAA0C953-B05A-43B0-8FB2-87D0F5661D5A}" presName="titleText2" presStyleLbl="fgAcc1" presStyleIdx="5" presStyleCnt="6">
        <dgm:presLayoutVars>
          <dgm:chMax val="0"/>
          <dgm:chPref val="0"/>
        </dgm:presLayoutVars>
      </dgm:prSet>
      <dgm:spPr>
        <a:prstGeom prst="rect">
          <a:avLst/>
        </a:prstGeom>
      </dgm:spPr>
      <dgm:t>
        <a:bodyPr/>
        <a:lstStyle/>
        <a:p>
          <a:endParaRPr lang="en-US"/>
        </a:p>
      </dgm:t>
    </dgm:pt>
    <dgm:pt modelId="{41F6C2AF-E4C2-493D-824F-954382EBDA13}" type="pres">
      <dgm:prSet presAssocID="{FAA0C953-B05A-43B0-8FB2-87D0F5661D5A}" presName="rootConnector" presStyleLbl="node3" presStyleIdx="0" presStyleCnt="0"/>
      <dgm:spPr/>
      <dgm:t>
        <a:bodyPr/>
        <a:lstStyle/>
        <a:p>
          <a:endParaRPr lang="en-US"/>
        </a:p>
      </dgm:t>
    </dgm:pt>
    <dgm:pt modelId="{A7B82488-3FE5-42BD-BE3C-7F75D6F879BD}" type="pres">
      <dgm:prSet presAssocID="{FAA0C953-B05A-43B0-8FB2-87D0F5661D5A}" presName="hierChild4" presStyleCnt="0"/>
      <dgm:spPr/>
    </dgm:pt>
    <dgm:pt modelId="{6CA00F93-5D40-4EF7-B9C3-C00B03D017D4}" type="pres">
      <dgm:prSet presAssocID="{FAA0C953-B05A-43B0-8FB2-87D0F5661D5A}" presName="hierChild5" presStyleCnt="0"/>
      <dgm:spPr/>
    </dgm:pt>
    <dgm:pt modelId="{EE972BA0-FDCF-4B80-BDCF-E672CACA4104}" type="pres">
      <dgm:prSet presAssocID="{021DD6A4-A429-44D2-A5E7-44529D1A3DFF}" presName="hierChild5" presStyleCnt="0"/>
      <dgm:spPr/>
    </dgm:pt>
    <dgm:pt modelId="{3ACBD90F-D009-4E46-9FF7-564D2068B72C}" type="pres">
      <dgm:prSet presAssocID="{58D1D295-B23B-49F2-8095-59654B1E822E}" presName="hierChild3" presStyleCnt="0"/>
      <dgm:spPr/>
    </dgm:pt>
  </dgm:ptLst>
  <dgm:cxnLst>
    <dgm:cxn modelId="{37D693B6-5061-450C-B1C5-5319F8195A76}" type="presOf" srcId="{84BF9338-901B-4F5B-AAFC-028D7CACBB39}" destId="{7498D5BC-CFD7-4E0D-BBE2-F7D5311E155A}" srcOrd="0" destOrd="0" presId="urn:microsoft.com/office/officeart/2008/layout/NameandTitleOrganizationalChart"/>
    <dgm:cxn modelId="{7B48C368-F083-44C0-A91D-AE579776CFB2}" srcId="{6BA52C6D-D9A9-410D-BCE3-FC4BCFAAB379}" destId="{6C0D2D98-8758-48C9-B6A5-E305E2696B3C}" srcOrd="0" destOrd="0" parTransId="{4608F231-4C97-4A02-8226-E0391B160E74}" sibTransId="{93E52966-BD43-4EA9-A1FF-B8B8C17FC99E}"/>
    <dgm:cxn modelId="{53604FF9-CD1B-4C9E-BD40-992992304CAF}" type="presOf" srcId="{4608F231-4C97-4A02-8226-E0391B160E74}" destId="{364066E8-5087-4D16-9481-77E08633C7A7}" srcOrd="0" destOrd="0" presId="urn:microsoft.com/office/officeart/2008/layout/NameandTitleOrganizationalChart"/>
    <dgm:cxn modelId="{3559BA75-6E5F-4372-AFAA-32DEFB019841}" srcId="{021DD6A4-A429-44D2-A5E7-44529D1A3DFF}" destId="{FAA0C953-B05A-43B0-8FB2-87D0F5661D5A}" srcOrd="1" destOrd="0" parTransId="{48880F7C-DE55-4379-B846-525ED0EDFE81}" sibTransId="{CB9F12AE-7F8E-4D07-8290-57D4575772F6}"/>
    <dgm:cxn modelId="{3189DA5F-922B-4139-8317-3EBA8C9A2E5E}" type="presOf" srcId="{6AAAEF08-E813-4C03-806E-D133C2ECC82F}" destId="{8049937B-7DFA-4334-8463-C070603869A2}" srcOrd="0" destOrd="0" presId="urn:microsoft.com/office/officeart/2008/layout/NameandTitleOrganizationalChart"/>
    <dgm:cxn modelId="{9F42B477-41EF-4892-9D14-20761AD11083}" type="presOf" srcId="{7EDFBA98-4C0F-4991-9773-DDC29962243D}" destId="{F5989329-36ED-4CCD-88F9-3D63590BE288}" srcOrd="0" destOrd="0" presId="urn:microsoft.com/office/officeart/2008/layout/NameandTitleOrganizationalChart"/>
    <dgm:cxn modelId="{AE462727-6677-4860-A27B-E230474AFBC2}" type="presOf" srcId="{C186984A-CC09-43B8-8C44-B3184F2AC3D8}" destId="{7F56C9DB-DC4C-40BF-9BB9-7FAC8476E80E}" srcOrd="0" destOrd="0" presId="urn:microsoft.com/office/officeart/2008/layout/NameandTitleOrganizationalChart"/>
    <dgm:cxn modelId="{7FB91924-5401-43B2-A4B6-528C92927E96}" type="presOf" srcId="{0DDA565D-D8DB-4056-B700-792E65FB2941}" destId="{DEF75702-A32A-4E34-AC0D-1EC0CF417E64}" srcOrd="0" destOrd="0" presId="urn:microsoft.com/office/officeart/2008/layout/NameandTitleOrganizationalChart"/>
    <dgm:cxn modelId="{F46C2E2C-88D5-4DF0-86E5-9F22FDFDB932}" type="presOf" srcId="{521626D2-1AA4-4A0B-B8CA-DB8B8F9B5C2D}" destId="{71E8FAAF-B2EC-4F49-A806-521A2618339B}" srcOrd="0" destOrd="0" presId="urn:microsoft.com/office/officeart/2008/layout/NameandTitleOrganizationalChart"/>
    <dgm:cxn modelId="{EC7DFC40-DE3F-4F43-8FAA-123DBB7FF317}" type="presOf" srcId="{C6E5FD6D-6433-4C8F-9881-AC506DFA0357}" destId="{D6457C79-54CA-4B9E-85D8-9E80D7CF15CD}" srcOrd="0" destOrd="0" presId="urn:microsoft.com/office/officeart/2008/layout/NameandTitleOrganizationalChart"/>
    <dgm:cxn modelId="{1E127E57-C7B1-4C44-8C94-CDA41A61DF97}" type="presOf" srcId="{021DD6A4-A429-44D2-A5E7-44529D1A3DFF}" destId="{5A5E18A2-8A9B-4FAC-8007-DFB48051284C}" srcOrd="0" destOrd="0" presId="urn:microsoft.com/office/officeart/2008/layout/NameandTitleOrganizationalChart"/>
    <dgm:cxn modelId="{D153C054-4DE6-4CFF-B789-99F7E5DFC488}" type="presOf" srcId="{C186984A-CC09-43B8-8C44-B3184F2AC3D8}" destId="{5FF4D1E7-CCDF-4F9C-9B08-7015B0591ABE}" srcOrd="1" destOrd="0" presId="urn:microsoft.com/office/officeart/2008/layout/NameandTitleOrganizationalChart"/>
    <dgm:cxn modelId="{36878A9E-63AB-40A7-A123-F635A1B6D28B}" srcId="{C6E5FD6D-6433-4C8F-9881-AC506DFA0357}" destId="{58D1D295-B23B-49F2-8095-59654B1E822E}" srcOrd="0" destOrd="0" parTransId="{701BB3B9-4F8D-49DA-8356-249C3FF89BC7}" sibTransId="{7EDFBA98-4C0F-4991-9773-DDC29962243D}"/>
    <dgm:cxn modelId="{42B6560C-BEB6-47A7-9594-5A62C932870D}" type="presOf" srcId="{0E507347-1007-4A23-A022-E992C5641041}" destId="{B9AB3A63-703D-491C-9725-96BDA855BBBC}" srcOrd="0" destOrd="0" presId="urn:microsoft.com/office/officeart/2008/layout/NameandTitleOrganizationalChart"/>
    <dgm:cxn modelId="{1B1381A0-E74A-4B31-99FF-B899CFD1AD99}" type="presOf" srcId="{58D1D295-B23B-49F2-8095-59654B1E822E}" destId="{0FD30FBA-578F-4A5A-88F2-BA94F0C2B82D}" srcOrd="1" destOrd="0" presId="urn:microsoft.com/office/officeart/2008/layout/NameandTitleOrganizationalChart"/>
    <dgm:cxn modelId="{4AC15777-E65E-4D6E-A864-398BC1262CC5}" srcId="{6BA52C6D-D9A9-410D-BCE3-FC4BCFAAB379}" destId="{201D0768-32EF-4BED-BA11-4875740F1955}" srcOrd="1" destOrd="0" parTransId="{521626D2-1AA4-4A0B-B8CA-DB8B8F9B5C2D}" sibTransId="{AC3E0D2E-91EA-4F80-87B0-56F93A2FAA35}"/>
    <dgm:cxn modelId="{7A279C7B-E8B3-436A-A858-6F4890BFDBE6}" type="presOf" srcId="{93E52966-BD43-4EA9-A1FF-B8B8C17FC99E}" destId="{804EFE49-64C9-4B85-8E96-6B47CD1FE236}" srcOrd="0" destOrd="0" presId="urn:microsoft.com/office/officeart/2008/layout/NameandTitleOrganizationalChart"/>
    <dgm:cxn modelId="{4AD86CB7-6351-49F1-B242-53BC6BFEF7C2}" type="presOf" srcId="{201D0768-32EF-4BED-BA11-4875740F1955}" destId="{733632BE-50A0-4375-8D96-E147C12A2753}" srcOrd="0" destOrd="0" presId="urn:microsoft.com/office/officeart/2008/layout/NameandTitleOrganizationalChart"/>
    <dgm:cxn modelId="{CACDE428-ABE1-4783-BC40-137641D8D884}" type="presOf" srcId="{CB9F12AE-7F8E-4D07-8290-57D4575772F6}" destId="{04D4C9EC-D281-4CDF-AFE0-86048CD8880E}" srcOrd="0" destOrd="0" presId="urn:microsoft.com/office/officeart/2008/layout/NameandTitleOrganizationalChart"/>
    <dgm:cxn modelId="{C392BC4C-EF14-4E3E-A7B4-2BEF2AAD22E1}" type="presOf" srcId="{6BA52C6D-D9A9-410D-BCE3-FC4BCFAAB379}" destId="{0EFB7D64-8FBC-4D5B-9BDC-E47ABF43F79D}" srcOrd="1" destOrd="0" presId="urn:microsoft.com/office/officeart/2008/layout/NameandTitleOrganizationalChart"/>
    <dgm:cxn modelId="{393310E7-6235-4A0E-BD8D-675EC93718E2}" type="presOf" srcId="{FAA0C953-B05A-43B0-8FB2-87D0F5661D5A}" destId="{41F6C2AF-E4C2-493D-824F-954382EBDA13}" srcOrd="1" destOrd="0" presId="urn:microsoft.com/office/officeart/2008/layout/NameandTitleOrganizationalChart"/>
    <dgm:cxn modelId="{C00B7459-16F7-40B9-9CB5-0B35C0738DCA}" type="presOf" srcId="{021DD6A4-A429-44D2-A5E7-44529D1A3DFF}" destId="{96A9FFCB-97F2-4F3B-B65A-3CAEC7DA25BA}" srcOrd="1" destOrd="0" presId="urn:microsoft.com/office/officeart/2008/layout/NameandTitleOrganizationalChart"/>
    <dgm:cxn modelId="{83611100-68A8-4869-A7D1-98E08E6B9275}" type="presOf" srcId="{201D0768-32EF-4BED-BA11-4875740F1955}" destId="{E12B601F-A238-4939-8C98-26E66925C7A6}" srcOrd="1" destOrd="0" presId="urn:microsoft.com/office/officeart/2008/layout/NameandTitleOrganizationalChart"/>
    <dgm:cxn modelId="{02AE3B0F-8035-4B53-A8B1-305F44E46A90}" type="presOf" srcId="{FAA0C953-B05A-43B0-8FB2-87D0F5661D5A}" destId="{580412D8-79B1-4B23-B7B5-DD129EE160CC}" srcOrd="0" destOrd="0" presId="urn:microsoft.com/office/officeart/2008/layout/NameandTitleOrganizationalChart"/>
    <dgm:cxn modelId="{A74D768A-183F-48EF-A657-62D65EE0CB7D}" srcId="{58D1D295-B23B-49F2-8095-59654B1E822E}" destId="{021DD6A4-A429-44D2-A5E7-44529D1A3DFF}" srcOrd="1" destOrd="0" parTransId="{84BF9338-901B-4F5B-AAFC-028D7CACBB39}" sibTransId="{9E230ABC-FD2B-4FE9-A285-78219C97A807}"/>
    <dgm:cxn modelId="{9A40B6C4-C189-4AD4-A1D1-02B459A109B0}" type="presOf" srcId="{6C0D2D98-8758-48C9-B6A5-E305E2696B3C}" destId="{F2506DE1-AF8C-4E41-BE2F-C7B933949F63}" srcOrd="0" destOrd="0" presId="urn:microsoft.com/office/officeart/2008/layout/NameandTitleOrganizationalChart"/>
    <dgm:cxn modelId="{4903F49E-34C0-4DDD-A9F8-DFDA0763F573}" type="presOf" srcId="{70D7CF31-5CBC-4875-91C6-7D2483C65F54}" destId="{7537C30B-4115-43DF-9DCF-806358722E0B}" srcOrd="0" destOrd="0" presId="urn:microsoft.com/office/officeart/2008/layout/NameandTitleOrganizationalChart"/>
    <dgm:cxn modelId="{EE4499C0-3E12-4465-A269-3509BC69D394}" type="presOf" srcId="{6C0D2D98-8758-48C9-B6A5-E305E2696B3C}" destId="{B54D09B7-ABE4-41A2-B443-F1883B2A7492}" srcOrd="1" destOrd="0" presId="urn:microsoft.com/office/officeart/2008/layout/NameandTitleOrganizationalChart"/>
    <dgm:cxn modelId="{D552E108-589B-4D5F-9ECA-590B226DF36A}" type="presOf" srcId="{48880F7C-DE55-4379-B846-525ED0EDFE81}" destId="{7F221210-AE9A-4E0A-9AAE-B0271C70B4B2}" srcOrd="0" destOrd="0" presId="urn:microsoft.com/office/officeart/2008/layout/NameandTitleOrganizationalChart"/>
    <dgm:cxn modelId="{ADEFEA4C-CF83-4988-9D89-69EDF0307074}" srcId="{58D1D295-B23B-49F2-8095-59654B1E822E}" destId="{6BA52C6D-D9A9-410D-BCE3-FC4BCFAAB379}" srcOrd="0" destOrd="0" parTransId="{0E507347-1007-4A23-A022-E992C5641041}" sibTransId="{0DDA565D-D8DB-4056-B700-792E65FB2941}"/>
    <dgm:cxn modelId="{6ADF7717-0554-4B78-A382-883F76DA802D}" type="presOf" srcId="{9E230ABC-FD2B-4FE9-A285-78219C97A807}" destId="{1593AEE5-ECBC-49A3-9FDF-7CE915E27CF8}" srcOrd="0" destOrd="0" presId="urn:microsoft.com/office/officeart/2008/layout/NameandTitleOrganizationalChart"/>
    <dgm:cxn modelId="{DE475338-BB62-4DD4-B951-FC57B9C5D304}" type="presOf" srcId="{AC3E0D2E-91EA-4F80-87B0-56F93A2FAA35}" destId="{76BD5BEC-7193-420E-BCF5-B6D0A72BD945}" srcOrd="0" destOrd="0" presId="urn:microsoft.com/office/officeart/2008/layout/NameandTitleOrganizationalChart"/>
    <dgm:cxn modelId="{47A3C801-32F6-4BB2-A118-34AD6C332A80}" type="presOf" srcId="{58D1D295-B23B-49F2-8095-59654B1E822E}" destId="{B26A6118-09C0-4829-BA4E-AACB7EEDEBB0}" srcOrd="0" destOrd="0" presId="urn:microsoft.com/office/officeart/2008/layout/NameandTitleOrganizationalChart"/>
    <dgm:cxn modelId="{3E3FFD3A-6619-40D1-97CD-0CE67117028D}" srcId="{021DD6A4-A429-44D2-A5E7-44529D1A3DFF}" destId="{C186984A-CC09-43B8-8C44-B3184F2AC3D8}" srcOrd="0" destOrd="0" parTransId="{6AAAEF08-E813-4C03-806E-D133C2ECC82F}" sibTransId="{70D7CF31-5CBC-4875-91C6-7D2483C65F54}"/>
    <dgm:cxn modelId="{94E8FF8A-6CCE-4DC1-A07B-8925115466C3}" type="presOf" srcId="{6BA52C6D-D9A9-410D-BCE3-FC4BCFAAB379}" destId="{C51F6FDE-A23F-43B0-A635-FB684F814C62}" srcOrd="0" destOrd="0" presId="urn:microsoft.com/office/officeart/2008/layout/NameandTitleOrganizationalChart"/>
    <dgm:cxn modelId="{D0002C09-D85E-47E5-8379-5D4C36026BC6}" type="presParOf" srcId="{D6457C79-54CA-4B9E-85D8-9E80D7CF15CD}" destId="{992729F9-8C0A-402C-BE26-5C7C80E6E7A7}" srcOrd="0" destOrd="0" presId="urn:microsoft.com/office/officeart/2008/layout/NameandTitleOrganizationalChart"/>
    <dgm:cxn modelId="{DDEF4E30-B2B9-448D-9310-13AFCB379EBE}" type="presParOf" srcId="{992729F9-8C0A-402C-BE26-5C7C80E6E7A7}" destId="{14F3CE92-64C2-4011-80DD-AD2EC0645404}" srcOrd="0" destOrd="0" presId="urn:microsoft.com/office/officeart/2008/layout/NameandTitleOrganizationalChart"/>
    <dgm:cxn modelId="{2FC7FB0E-27E5-4CCD-9559-76F4E3CF361E}" type="presParOf" srcId="{14F3CE92-64C2-4011-80DD-AD2EC0645404}" destId="{B26A6118-09C0-4829-BA4E-AACB7EEDEBB0}" srcOrd="0" destOrd="0" presId="urn:microsoft.com/office/officeart/2008/layout/NameandTitleOrganizationalChart"/>
    <dgm:cxn modelId="{089D3E72-6742-4064-91BA-6B3E252033C9}" type="presParOf" srcId="{14F3CE92-64C2-4011-80DD-AD2EC0645404}" destId="{F5989329-36ED-4CCD-88F9-3D63590BE288}" srcOrd="1" destOrd="0" presId="urn:microsoft.com/office/officeart/2008/layout/NameandTitleOrganizationalChart"/>
    <dgm:cxn modelId="{7884FA9A-5C6D-445B-B7A3-6CCD1F1493D9}" type="presParOf" srcId="{14F3CE92-64C2-4011-80DD-AD2EC0645404}" destId="{0FD30FBA-578F-4A5A-88F2-BA94F0C2B82D}" srcOrd="2" destOrd="0" presId="urn:microsoft.com/office/officeart/2008/layout/NameandTitleOrganizationalChart"/>
    <dgm:cxn modelId="{3C65A664-7863-47EC-81A4-0FE691519736}" type="presParOf" srcId="{992729F9-8C0A-402C-BE26-5C7C80E6E7A7}" destId="{DDFF03CC-2347-4CE3-828E-3253147A1B67}" srcOrd="1" destOrd="0" presId="urn:microsoft.com/office/officeart/2008/layout/NameandTitleOrganizationalChart"/>
    <dgm:cxn modelId="{7DFFD24C-538C-4608-8AB3-AD14DE9CFBDC}" type="presParOf" srcId="{DDFF03CC-2347-4CE3-828E-3253147A1B67}" destId="{B9AB3A63-703D-491C-9725-96BDA855BBBC}" srcOrd="0" destOrd="0" presId="urn:microsoft.com/office/officeart/2008/layout/NameandTitleOrganizationalChart"/>
    <dgm:cxn modelId="{53FA7B3D-E7B5-4964-8987-5ED5070195CC}" type="presParOf" srcId="{DDFF03CC-2347-4CE3-828E-3253147A1B67}" destId="{745D535C-D74B-4E9A-AB41-D895826FCEC8}" srcOrd="1" destOrd="0" presId="urn:microsoft.com/office/officeart/2008/layout/NameandTitleOrganizationalChart"/>
    <dgm:cxn modelId="{87BB0897-F8E1-4110-A888-B8106D37F7DA}" type="presParOf" srcId="{745D535C-D74B-4E9A-AB41-D895826FCEC8}" destId="{F203FF0A-BAB4-44CE-99AF-E2E46A742F24}" srcOrd="0" destOrd="0" presId="urn:microsoft.com/office/officeart/2008/layout/NameandTitleOrganizationalChart"/>
    <dgm:cxn modelId="{6FFE07AF-AFF1-4D81-89FE-A13E9E76A1EA}" type="presParOf" srcId="{F203FF0A-BAB4-44CE-99AF-E2E46A742F24}" destId="{C51F6FDE-A23F-43B0-A635-FB684F814C62}" srcOrd="0" destOrd="0" presId="urn:microsoft.com/office/officeart/2008/layout/NameandTitleOrganizationalChart"/>
    <dgm:cxn modelId="{C00E0E0C-25B8-4134-9175-78D08713675E}" type="presParOf" srcId="{F203FF0A-BAB4-44CE-99AF-E2E46A742F24}" destId="{DEF75702-A32A-4E34-AC0D-1EC0CF417E64}" srcOrd="1" destOrd="0" presId="urn:microsoft.com/office/officeart/2008/layout/NameandTitleOrganizationalChart"/>
    <dgm:cxn modelId="{7B758137-E955-425D-B723-2A550D2D8B29}" type="presParOf" srcId="{F203FF0A-BAB4-44CE-99AF-E2E46A742F24}" destId="{0EFB7D64-8FBC-4D5B-9BDC-E47ABF43F79D}" srcOrd="2" destOrd="0" presId="urn:microsoft.com/office/officeart/2008/layout/NameandTitleOrganizationalChart"/>
    <dgm:cxn modelId="{DE85D72A-5EAF-4304-9661-0D933073132B}" type="presParOf" srcId="{745D535C-D74B-4E9A-AB41-D895826FCEC8}" destId="{E08F0B24-BA81-459E-B55D-8626012CA345}" srcOrd="1" destOrd="0" presId="urn:microsoft.com/office/officeart/2008/layout/NameandTitleOrganizationalChart"/>
    <dgm:cxn modelId="{D7B59ED2-DA8B-40ED-87A6-337DD25E8725}" type="presParOf" srcId="{E08F0B24-BA81-459E-B55D-8626012CA345}" destId="{364066E8-5087-4D16-9481-77E08633C7A7}" srcOrd="0" destOrd="0" presId="urn:microsoft.com/office/officeart/2008/layout/NameandTitleOrganizationalChart"/>
    <dgm:cxn modelId="{228F0D36-0E83-415C-9A57-0F6D605316B5}" type="presParOf" srcId="{E08F0B24-BA81-459E-B55D-8626012CA345}" destId="{0EF4EE71-D36C-43E5-A0F4-1EE57B1BDE24}" srcOrd="1" destOrd="0" presId="urn:microsoft.com/office/officeart/2008/layout/NameandTitleOrganizationalChart"/>
    <dgm:cxn modelId="{98B1900F-7A25-459D-84F8-6849A856CE23}" type="presParOf" srcId="{0EF4EE71-D36C-43E5-A0F4-1EE57B1BDE24}" destId="{4C0CF9A4-3E0D-4633-B61B-82B2A39D24DE}" srcOrd="0" destOrd="0" presId="urn:microsoft.com/office/officeart/2008/layout/NameandTitleOrganizationalChart"/>
    <dgm:cxn modelId="{234529A3-A32E-4232-8D3D-7EFED70F3FC0}" type="presParOf" srcId="{4C0CF9A4-3E0D-4633-B61B-82B2A39D24DE}" destId="{F2506DE1-AF8C-4E41-BE2F-C7B933949F63}" srcOrd="0" destOrd="0" presId="urn:microsoft.com/office/officeart/2008/layout/NameandTitleOrganizationalChart"/>
    <dgm:cxn modelId="{4EDF80A9-EDA8-4C8A-94F7-C9E5DDA7FE1B}" type="presParOf" srcId="{4C0CF9A4-3E0D-4633-B61B-82B2A39D24DE}" destId="{804EFE49-64C9-4B85-8E96-6B47CD1FE236}" srcOrd="1" destOrd="0" presId="urn:microsoft.com/office/officeart/2008/layout/NameandTitleOrganizationalChart"/>
    <dgm:cxn modelId="{1B96167E-94FA-405F-9B15-91638F6E4FC2}" type="presParOf" srcId="{4C0CF9A4-3E0D-4633-B61B-82B2A39D24DE}" destId="{B54D09B7-ABE4-41A2-B443-F1883B2A7492}" srcOrd="2" destOrd="0" presId="urn:microsoft.com/office/officeart/2008/layout/NameandTitleOrganizationalChart"/>
    <dgm:cxn modelId="{C643F058-2A41-4549-955A-D6815D9941E7}" type="presParOf" srcId="{0EF4EE71-D36C-43E5-A0F4-1EE57B1BDE24}" destId="{F7922105-CC37-4578-993E-B088BCF1C072}" srcOrd="1" destOrd="0" presId="urn:microsoft.com/office/officeart/2008/layout/NameandTitleOrganizationalChart"/>
    <dgm:cxn modelId="{9EC0F1B3-CE89-47E7-BFFD-1FBEBAE0F103}" type="presParOf" srcId="{0EF4EE71-D36C-43E5-A0F4-1EE57B1BDE24}" destId="{46C4CF19-0548-4E50-89AB-62653DF01412}" srcOrd="2" destOrd="0" presId="urn:microsoft.com/office/officeart/2008/layout/NameandTitleOrganizationalChart"/>
    <dgm:cxn modelId="{068E7BC6-862D-4CEC-A5C8-B704A89EC66B}" type="presParOf" srcId="{E08F0B24-BA81-459E-B55D-8626012CA345}" destId="{71E8FAAF-B2EC-4F49-A806-521A2618339B}" srcOrd="2" destOrd="0" presId="urn:microsoft.com/office/officeart/2008/layout/NameandTitleOrganizationalChart"/>
    <dgm:cxn modelId="{B8128C10-73E1-439E-8426-3D04B779EEBD}" type="presParOf" srcId="{E08F0B24-BA81-459E-B55D-8626012CA345}" destId="{30B22AB8-6F6E-43E4-B4A8-5EF1CEB4A66D}" srcOrd="3" destOrd="0" presId="urn:microsoft.com/office/officeart/2008/layout/NameandTitleOrganizationalChart"/>
    <dgm:cxn modelId="{A30F8233-B4D2-40C5-8C73-25F63821A973}" type="presParOf" srcId="{30B22AB8-6F6E-43E4-B4A8-5EF1CEB4A66D}" destId="{3237DB51-6654-47C8-B5D0-421C048D75DA}" srcOrd="0" destOrd="0" presId="urn:microsoft.com/office/officeart/2008/layout/NameandTitleOrganizationalChart"/>
    <dgm:cxn modelId="{956967E9-D224-4849-B54D-8911033C42C4}" type="presParOf" srcId="{3237DB51-6654-47C8-B5D0-421C048D75DA}" destId="{733632BE-50A0-4375-8D96-E147C12A2753}" srcOrd="0" destOrd="0" presId="urn:microsoft.com/office/officeart/2008/layout/NameandTitleOrganizationalChart"/>
    <dgm:cxn modelId="{DF907FB0-6D32-487D-AAAA-F6832BA4F4BE}" type="presParOf" srcId="{3237DB51-6654-47C8-B5D0-421C048D75DA}" destId="{76BD5BEC-7193-420E-BCF5-B6D0A72BD945}" srcOrd="1" destOrd="0" presId="urn:microsoft.com/office/officeart/2008/layout/NameandTitleOrganizationalChart"/>
    <dgm:cxn modelId="{196C7199-55E7-43F2-B6BE-6446F2CDD6B8}" type="presParOf" srcId="{3237DB51-6654-47C8-B5D0-421C048D75DA}" destId="{E12B601F-A238-4939-8C98-26E66925C7A6}" srcOrd="2" destOrd="0" presId="urn:microsoft.com/office/officeart/2008/layout/NameandTitleOrganizationalChart"/>
    <dgm:cxn modelId="{181597A2-97BE-47E5-A78B-BB96E3C212E9}" type="presParOf" srcId="{30B22AB8-6F6E-43E4-B4A8-5EF1CEB4A66D}" destId="{C8945B3B-F683-430D-A44E-C11EB50C8D75}" srcOrd="1" destOrd="0" presId="urn:microsoft.com/office/officeart/2008/layout/NameandTitleOrganizationalChart"/>
    <dgm:cxn modelId="{BD9652A8-8CEE-4148-9159-B726891ABA9E}" type="presParOf" srcId="{30B22AB8-6F6E-43E4-B4A8-5EF1CEB4A66D}" destId="{C83C2EDB-F743-48D6-8B74-66171B7856A3}" srcOrd="2" destOrd="0" presId="urn:microsoft.com/office/officeart/2008/layout/NameandTitleOrganizationalChart"/>
    <dgm:cxn modelId="{4FE6D6A6-F49D-4797-B748-5154AB914814}" type="presParOf" srcId="{745D535C-D74B-4E9A-AB41-D895826FCEC8}" destId="{AAAC38DD-4D31-4F30-BE4E-66D45DD8C986}" srcOrd="2" destOrd="0" presId="urn:microsoft.com/office/officeart/2008/layout/NameandTitleOrganizationalChart"/>
    <dgm:cxn modelId="{16758D7D-57FA-4AF7-B7CA-E66F51451397}" type="presParOf" srcId="{DDFF03CC-2347-4CE3-828E-3253147A1B67}" destId="{7498D5BC-CFD7-4E0D-BBE2-F7D5311E155A}" srcOrd="2" destOrd="0" presId="urn:microsoft.com/office/officeart/2008/layout/NameandTitleOrganizationalChart"/>
    <dgm:cxn modelId="{A7869C7B-0E41-4F4E-9434-97672DE4E8D2}" type="presParOf" srcId="{DDFF03CC-2347-4CE3-828E-3253147A1B67}" destId="{70E246E5-97FC-4E93-9608-AD2B1668F102}" srcOrd="3" destOrd="0" presId="urn:microsoft.com/office/officeart/2008/layout/NameandTitleOrganizationalChart"/>
    <dgm:cxn modelId="{A676D9CB-AC43-49AA-8001-7BEA0060EF8C}" type="presParOf" srcId="{70E246E5-97FC-4E93-9608-AD2B1668F102}" destId="{4848F85A-40C8-45A7-8C74-C061B1654A46}" srcOrd="0" destOrd="0" presId="urn:microsoft.com/office/officeart/2008/layout/NameandTitleOrganizationalChart"/>
    <dgm:cxn modelId="{BDBCA7DE-F0FD-45C8-B328-9E989770E054}" type="presParOf" srcId="{4848F85A-40C8-45A7-8C74-C061B1654A46}" destId="{5A5E18A2-8A9B-4FAC-8007-DFB48051284C}" srcOrd="0" destOrd="0" presId="urn:microsoft.com/office/officeart/2008/layout/NameandTitleOrganizationalChart"/>
    <dgm:cxn modelId="{C17CB2AF-F076-44F7-9145-040F73AB526A}" type="presParOf" srcId="{4848F85A-40C8-45A7-8C74-C061B1654A46}" destId="{1593AEE5-ECBC-49A3-9FDF-7CE915E27CF8}" srcOrd="1" destOrd="0" presId="urn:microsoft.com/office/officeart/2008/layout/NameandTitleOrganizationalChart"/>
    <dgm:cxn modelId="{43675AC2-B099-48B0-87A1-CF2775F0BD0B}" type="presParOf" srcId="{4848F85A-40C8-45A7-8C74-C061B1654A46}" destId="{96A9FFCB-97F2-4F3B-B65A-3CAEC7DA25BA}" srcOrd="2" destOrd="0" presId="urn:microsoft.com/office/officeart/2008/layout/NameandTitleOrganizationalChart"/>
    <dgm:cxn modelId="{D194BA01-8C4A-4E0E-BA30-CF7D612C22A0}" type="presParOf" srcId="{70E246E5-97FC-4E93-9608-AD2B1668F102}" destId="{6AC34909-6CA2-4456-AF08-660EE8360847}" srcOrd="1" destOrd="0" presId="urn:microsoft.com/office/officeart/2008/layout/NameandTitleOrganizationalChart"/>
    <dgm:cxn modelId="{280FC03C-02AF-4E00-B486-41846C73B7F0}" type="presParOf" srcId="{6AC34909-6CA2-4456-AF08-660EE8360847}" destId="{8049937B-7DFA-4334-8463-C070603869A2}" srcOrd="0" destOrd="0" presId="urn:microsoft.com/office/officeart/2008/layout/NameandTitleOrganizationalChart"/>
    <dgm:cxn modelId="{BEE7767B-25ED-4900-A506-5ACCBBBC294B}" type="presParOf" srcId="{6AC34909-6CA2-4456-AF08-660EE8360847}" destId="{5C76CFAC-CB2F-4DBE-94E9-137A8163504E}" srcOrd="1" destOrd="0" presId="urn:microsoft.com/office/officeart/2008/layout/NameandTitleOrganizationalChart"/>
    <dgm:cxn modelId="{3232A7AA-FC95-473F-ADCA-BAB9824D3907}" type="presParOf" srcId="{5C76CFAC-CB2F-4DBE-94E9-137A8163504E}" destId="{1A1F7309-12A2-41C1-A483-33B693C1E2F9}" srcOrd="0" destOrd="0" presId="urn:microsoft.com/office/officeart/2008/layout/NameandTitleOrganizationalChart"/>
    <dgm:cxn modelId="{6CC66911-A18A-4E9F-AC58-751ECAA07E30}" type="presParOf" srcId="{1A1F7309-12A2-41C1-A483-33B693C1E2F9}" destId="{7F56C9DB-DC4C-40BF-9BB9-7FAC8476E80E}" srcOrd="0" destOrd="0" presId="urn:microsoft.com/office/officeart/2008/layout/NameandTitleOrganizationalChart"/>
    <dgm:cxn modelId="{DE640009-049D-4279-99FA-F37EE9A45DFD}" type="presParOf" srcId="{1A1F7309-12A2-41C1-A483-33B693C1E2F9}" destId="{7537C30B-4115-43DF-9DCF-806358722E0B}" srcOrd="1" destOrd="0" presId="urn:microsoft.com/office/officeart/2008/layout/NameandTitleOrganizationalChart"/>
    <dgm:cxn modelId="{6737E852-9EDE-4D56-9DAF-7916AD505A60}" type="presParOf" srcId="{1A1F7309-12A2-41C1-A483-33B693C1E2F9}" destId="{5FF4D1E7-CCDF-4F9C-9B08-7015B0591ABE}" srcOrd="2" destOrd="0" presId="urn:microsoft.com/office/officeart/2008/layout/NameandTitleOrganizationalChart"/>
    <dgm:cxn modelId="{53A0BAB4-7315-4925-AB05-135F00979A69}" type="presParOf" srcId="{5C76CFAC-CB2F-4DBE-94E9-137A8163504E}" destId="{72DB05D8-969C-401D-99C2-A724C1EB82D0}" srcOrd="1" destOrd="0" presId="urn:microsoft.com/office/officeart/2008/layout/NameandTitleOrganizationalChart"/>
    <dgm:cxn modelId="{9F785090-C331-4D2E-8261-59E5B0E37EC2}" type="presParOf" srcId="{5C76CFAC-CB2F-4DBE-94E9-137A8163504E}" destId="{5D8B5467-D1FA-4C1C-BA8C-873A8BAD86F0}" srcOrd="2" destOrd="0" presId="urn:microsoft.com/office/officeart/2008/layout/NameandTitleOrganizationalChart"/>
    <dgm:cxn modelId="{CE960D0E-C91A-4B8D-A987-0F8121A31498}" type="presParOf" srcId="{6AC34909-6CA2-4456-AF08-660EE8360847}" destId="{7F221210-AE9A-4E0A-9AAE-B0271C70B4B2}" srcOrd="2" destOrd="0" presId="urn:microsoft.com/office/officeart/2008/layout/NameandTitleOrganizationalChart"/>
    <dgm:cxn modelId="{AAAEEE91-7B62-4642-8337-637D2E484C0F}" type="presParOf" srcId="{6AC34909-6CA2-4456-AF08-660EE8360847}" destId="{C8878A1F-7C6F-405F-A324-CAC8213EC4D4}" srcOrd="3" destOrd="0" presId="urn:microsoft.com/office/officeart/2008/layout/NameandTitleOrganizationalChart"/>
    <dgm:cxn modelId="{7659221D-8E13-4518-8551-DE8401E739AD}" type="presParOf" srcId="{C8878A1F-7C6F-405F-A324-CAC8213EC4D4}" destId="{AAC8F037-A2FB-4861-9AAE-BBAFE5086EDB}" srcOrd="0" destOrd="0" presId="urn:microsoft.com/office/officeart/2008/layout/NameandTitleOrganizationalChart"/>
    <dgm:cxn modelId="{F25666DB-B77B-47E3-ACA7-ACDA526D62F3}" type="presParOf" srcId="{AAC8F037-A2FB-4861-9AAE-BBAFE5086EDB}" destId="{580412D8-79B1-4B23-B7B5-DD129EE160CC}" srcOrd="0" destOrd="0" presId="urn:microsoft.com/office/officeart/2008/layout/NameandTitleOrganizationalChart"/>
    <dgm:cxn modelId="{E52EA3F9-3B52-49A3-B53C-434FB0518355}" type="presParOf" srcId="{AAC8F037-A2FB-4861-9AAE-BBAFE5086EDB}" destId="{04D4C9EC-D281-4CDF-AFE0-86048CD8880E}" srcOrd="1" destOrd="0" presId="urn:microsoft.com/office/officeart/2008/layout/NameandTitleOrganizationalChart"/>
    <dgm:cxn modelId="{F189A7CF-D451-4AAA-9A63-CD490D294E85}" type="presParOf" srcId="{AAC8F037-A2FB-4861-9AAE-BBAFE5086EDB}" destId="{41F6C2AF-E4C2-493D-824F-954382EBDA13}" srcOrd="2" destOrd="0" presId="urn:microsoft.com/office/officeart/2008/layout/NameandTitleOrganizationalChart"/>
    <dgm:cxn modelId="{01F32EA3-1E3E-4BB6-9F0D-578E15F47032}" type="presParOf" srcId="{C8878A1F-7C6F-405F-A324-CAC8213EC4D4}" destId="{A7B82488-3FE5-42BD-BE3C-7F75D6F879BD}" srcOrd="1" destOrd="0" presId="urn:microsoft.com/office/officeart/2008/layout/NameandTitleOrganizationalChart"/>
    <dgm:cxn modelId="{B4ACDA78-84B7-4C6C-A4BE-A4260848ED7E}" type="presParOf" srcId="{C8878A1F-7C6F-405F-A324-CAC8213EC4D4}" destId="{6CA00F93-5D40-4EF7-B9C3-C00B03D017D4}" srcOrd="2" destOrd="0" presId="urn:microsoft.com/office/officeart/2008/layout/NameandTitleOrganizationalChart"/>
    <dgm:cxn modelId="{2BFEEDE3-05EB-4EC2-AD61-B483DAFF49D2}" type="presParOf" srcId="{70E246E5-97FC-4E93-9608-AD2B1668F102}" destId="{EE972BA0-FDCF-4B80-BDCF-E672CACA4104}" srcOrd="2" destOrd="0" presId="urn:microsoft.com/office/officeart/2008/layout/NameandTitleOrganizationalChart"/>
    <dgm:cxn modelId="{86D33391-7A8F-4EB4-9EA6-C5E72B40DD8B}" type="presParOf" srcId="{992729F9-8C0A-402C-BE26-5C7C80E6E7A7}" destId="{3ACBD90F-D009-4E46-9FF7-564D2068B72C}" srcOrd="2" destOrd="0" presId="urn:microsoft.com/office/officeart/2008/layout/NameandTitleOrganizational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C6E5FD6D-6433-4C8F-9881-AC506DFA0357}" type="doc">
      <dgm:prSet loTypeId="urn:microsoft.com/office/officeart/2008/layout/NameandTitleOrganizationalChart" loCatId="hierarchy" qsTypeId="urn:microsoft.com/office/officeart/2005/8/quickstyle/3d3" qsCatId="3D" csTypeId="urn:microsoft.com/office/officeart/2005/8/colors/accent2_1" csCatId="accent2" phldr="1"/>
      <dgm:spPr/>
      <dgm:t>
        <a:bodyPr/>
        <a:lstStyle/>
        <a:p>
          <a:endParaRPr lang="cs-CZ"/>
        </a:p>
      </dgm:t>
    </dgm:pt>
    <dgm:pt modelId="{6BA52C6D-D9A9-410D-BCE3-FC4BCFAAB379}">
      <dgm:prSet phldrT="[Text]" custT="1"/>
      <dgm:spPr>
        <a:xfrm>
          <a:off x="1074127" y="934307"/>
          <a:ext cx="1355892" cy="509965"/>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400" dirty="0">
              <a:solidFill>
                <a:srgbClr val="292929">
                  <a:hueOff val="0"/>
                  <a:satOff val="0"/>
                  <a:lumOff val="0"/>
                  <a:alphaOff val="0"/>
                </a:srgbClr>
              </a:solidFill>
              <a:latin typeface="Trebuchet MS"/>
              <a:ea typeface="+mn-ea"/>
              <a:cs typeface="+mn-cs"/>
            </a:rPr>
            <a:t>41 295</a:t>
          </a:r>
        </a:p>
      </dgm:t>
    </dgm:pt>
    <dgm:pt modelId="{0E507347-1007-4A23-A022-E992C5641041}" type="parTrans" cxnId="{ADEFEA4C-CF83-4988-9D89-69EDF0307074}">
      <dgm:prSet/>
      <dgm:spPr>
        <a:xfrm>
          <a:off x="1752074" y="592391"/>
          <a:ext cx="890777" cy="341916"/>
        </a:xfrm>
        <a:noFill/>
        <a:ln w="25400" cap="flat" cmpd="sng" algn="ctr">
          <a:solidFill>
            <a:srgbClr val="4C9ED0">
              <a:shade val="6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0DDA565D-D8DB-4056-B700-792E65FB2941}" type="sibTrans" cxnId="{ADEFEA4C-CF83-4988-9D89-69EDF0307074}">
      <dgm:prSet custT="1"/>
      <dgm:spPr>
        <a:xfrm>
          <a:off x="1285120" y="1345903"/>
          <a:ext cx="1276797" cy="212799"/>
        </a:xfr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1100" b="1" dirty="0">
              <a:solidFill>
                <a:srgbClr val="292929">
                  <a:hueOff val="0"/>
                  <a:satOff val="0"/>
                  <a:lumOff val="0"/>
                  <a:alphaOff val="0"/>
                </a:srgbClr>
              </a:solidFill>
              <a:latin typeface="Trebuchet MS"/>
              <a:ea typeface="+mn-ea"/>
              <a:cs typeface="+mn-cs"/>
            </a:rPr>
            <a:t>PRŮMĚR </a:t>
          </a:r>
          <a:r>
            <a:rPr lang="cs-CZ" sz="1100" b="1" dirty="0">
              <a:solidFill>
                <a:srgbClr val="FF0000"/>
              </a:solidFill>
              <a:latin typeface="Trebuchet MS"/>
              <a:ea typeface="+mn-ea"/>
              <a:cs typeface="+mn-cs"/>
            </a:rPr>
            <a:t>PLAT</a:t>
          </a:r>
        </a:p>
      </dgm:t>
    </dgm:pt>
    <dgm:pt modelId="{021DD6A4-A429-44D2-A5E7-44529D1A3DFF}">
      <dgm:prSet phldrT="[Text]" custT="1"/>
      <dgm:spPr>
        <a:xfrm>
          <a:off x="2838081" y="934307"/>
          <a:ext cx="1355892" cy="508462"/>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400" b="0" i="0" u="none" dirty="0">
              <a:solidFill>
                <a:srgbClr val="292929">
                  <a:hueOff val="0"/>
                  <a:satOff val="0"/>
                  <a:lumOff val="0"/>
                  <a:alphaOff val="0"/>
                </a:srgbClr>
              </a:solidFill>
              <a:latin typeface="Trebuchet MS"/>
              <a:ea typeface="+mn-ea"/>
              <a:cs typeface="+mn-cs"/>
            </a:rPr>
            <a:t> 35 264</a:t>
          </a:r>
          <a:endParaRPr lang="cs-CZ" sz="2400" dirty="0">
            <a:solidFill>
              <a:srgbClr val="292929">
                <a:hueOff val="0"/>
                <a:satOff val="0"/>
                <a:lumOff val="0"/>
                <a:alphaOff val="0"/>
              </a:srgbClr>
            </a:solidFill>
            <a:latin typeface="Trebuchet MS"/>
            <a:ea typeface="+mn-ea"/>
            <a:cs typeface="+mn-cs"/>
          </a:endParaRPr>
        </a:p>
      </dgm:t>
    </dgm:pt>
    <dgm:pt modelId="{84BF9338-901B-4F5B-AAFC-028D7CACBB39}" type="parTrans" cxnId="{A74D768A-183F-48EF-A657-62D65EE0CB7D}">
      <dgm:prSet/>
      <dgm:spPr>
        <a:xfrm>
          <a:off x="2642851" y="592391"/>
          <a:ext cx="873176" cy="341916"/>
        </a:xfrm>
        <a:noFill/>
        <a:ln w="25400" cap="flat" cmpd="sng" algn="ctr">
          <a:solidFill>
            <a:srgbClr val="4C9ED0">
              <a:shade val="6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9E230ABC-FD2B-4FE9-A285-78219C97A807}" type="sibTrans" cxnId="{A74D768A-183F-48EF-A657-62D65EE0CB7D}">
      <dgm:prSet custT="1"/>
      <dgm:spPr>
        <a:xfrm>
          <a:off x="3049074" y="1345151"/>
          <a:ext cx="1276797" cy="212799"/>
        </a:xfr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1100" b="1" dirty="0">
              <a:solidFill>
                <a:srgbClr val="292929">
                  <a:hueOff val="0"/>
                  <a:satOff val="0"/>
                  <a:lumOff val="0"/>
                  <a:alphaOff val="0"/>
                </a:srgbClr>
              </a:solidFill>
              <a:latin typeface="Trebuchet MS"/>
              <a:ea typeface="+mn-ea"/>
              <a:cs typeface="+mn-cs"/>
            </a:rPr>
            <a:t>PRŮMĚR </a:t>
          </a:r>
          <a:r>
            <a:rPr lang="cs-CZ" sz="1100" b="1" dirty="0">
              <a:solidFill>
                <a:srgbClr val="FF0000"/>
              </a:solidFill>
              <a:latin typeface="Trebuchet MS"/>
              <a:ea typeface="+mn-ea"/>
              <a:cs typeface="+mn-cs"/>
            </a:rPr>
            <a:t>MZDA</a:t>
          </a:r>
        </a:p>
      </dgm:t>
    </dgm:pt>
    <dgm:pt modelId="{6C0D2D98-8758-48C9-B6A5-E305E2696B3C}">
      <dgm:prSet custT="1"/>
      <dgm:spPr>
        <a:xfrm>
          <a:off x="932705" y="1834866"/>
          <a:ext cx="1142968" cy="591778"/>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000" dirty="0">
              <a:solidFill>
                <a:srgbClr val="292929">
                  <a:hueOff val="0"/>
                  <a:satOff val="0"/>
                  <a:lumOff val="0"/>
                  <a:alphaOff val="0"/>
                </a:srgbClr>
              </a:solidFill>
              <a:latin typeface="Trebuchet MS"/>
              <a:ea typeface="+mn-ea"/>
              <a:cs typeface="+mn-cs"/>
            </a:rPr>
            <a:t> *</a:t>
          </a:r>
        </a:p>
      </dgm:t>
    </dgm:pt>
    <dgm:pt modelId="{4608F231-4C97-4A02-8226-E0391B160E74}" type="parTrans" cxnId="{7B48C368-F083-44C0-A91D-AE579776CFB2}">
      <dgm:prSet/>
      <dgm:spPr>
        <a:xfrm>
          <a:off x="2075673" y="1444273"/>
          <a:ext cx="218757" cy="686482"/>
        </a:xfrm>
        <a:noFill/>
        <a:ln w="25400" cap="flat" cmpd="sng" algn="ctr">
          <a:solidFill>
            <a:srgbClr val="4C9ED0">
              <a:shade val="8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93E52966-BD43-4EA9-A1FF-B8B8C17FC99E}" type="sibTrans" cxnId="{7B48C368-F083-44C0-A91D-AE579776CFB2}">
      <dgm:prSet custT="1"/>
      <dgm:spPr>
        <a:xfrm>
          <a:off x="1161298" y="2295138"/>
          <a:ext cx="1028671" cy="197259"/>
        </a:xfr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900" dirty="0">
              <a:solidFill>
                <a:srgbClr val="292929">
                  <a:hueOff val="0"/>
                  <a:satOff val="0"/>
                  <a:lumOff val="0"/>
                  <a:alphaOff val="0"/>
                </a:srgbClr>
              </a:solidFill>
              <a:latin typeface="Trebuchet MS"/>
              <a:ea typeface="+mn-ea"/>
              <a:cs typeface="+mn-cs"/>
            </a:rPr>
            <a:t>AKUTNÍ PÉČE</a:t>
          </a:r>
        </a:p>
      </dgm:t>
    </dgm:pt>
    <dgm:pt modelId="{201D0768-32EF-4BED-BA11-4875740F1955}">
      <dgm:prSet custT="1"/>
      <dgm:spPr>
        <a:xfrm>
          <a:off x="932705" y="2768561"/>
          <a:ext cx="1142968" cy="591778"/>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000" dirty="0">
              <a:solidFill>
                <a:srgbClr val="292929">
                  <a:hueOff val="0"/>
                  <a:satOff val="0"/>
                  <a:lumOff val="0"/>
                  <a:alphaOff val="0"/>
                </a:srgbClr>
              </a:solidFill>
              <a:latin typeface="Trebuchet MS"/>
              <a:ea typeface="+mn-ea"/>
              <a:cs typeface="+mn-cs"/>
            </a:rPr>
            <a:t>38 245</a:t>
          </a:r>
        </a:p>
      </dgm:t>
    </dgm:pt>
    <dgm:pt modelId="{521626D2-1AA4-4A0B-B8CA-DB8B8F9B5C2D}" type="parTrans" cxnId="{4AC15777-E65E-4D6E-A864-398BC1262CC5}">
      <dgm:prSet/>
      <dgm:spPr>
        <a:xfrm>
          <a:off x="2075673" y="1444273"/>
          <a:ext cx="218757" cy="1620177"/>
        </a:xfrm>
        <a:noFill/>
        <a:ln w="25400" cap="flat" cmpd="sng" algn="ctr">
          <a:solidFill>
            <a:srgbClr val="4C9ED0">
              <a:shade val="8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AC3E0D2E-91EA-4F80-87B0-56F93A2FAA35}" type="sibTrans" cxnId="{4AC15777-E65E-4D6E-A864-398BC1262CC5}">
      <dgm:prSet custT="1"/>
      <dgm:spPr>
        <a:xfrm>
          <a:off x="1161298" y="3228833"/>
          <a:ext cx="1028671" cy="197259"/>
        </a:xfr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900" dirty="0">
              <a:solidFill>
                <a:srgbClr val="292929">
                  <a:hueOff val="0"/>
                  <a:satOff val="0"/>
                  <a:lumOff val="0"/>
                  <a:alphaOff val="0"/>
                </a:srgbClr>
              </a:solidFill>
              <a:latin typeface="Trebuchet MS"/>
              <a:ea typeface="+mn-ea"/>
              <a:cs typeface="+mn-cs"/>
            </a:rPr>
            <a:t>OST. LŮŽKOVÁ</a:t>
          </a:r>
        </a:p>
      </dgm:t>
    </dgm:pt>
    <dgm:pt modelId="{C186984A-CC09-43B8-8C44-B3184F2AC3D8}">
      <dgm:prSet custT="1"/>
      <dgm:spPr>
        <a:xfrm>
          <a:off x="3210029" y="1834114"/>
          <a:ext cx="1142968" cy="591778"/>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000" dirty="0">
              <a:solidFill>
                <a:srgbClr val="292929">
                  <a:hueOff val="0"/>
                  <a:satOff val="0"/>
                  <a:lumOff val="0"/>
                  <a:alphaOff val="0"/>
                </a:srgbClr>
              </a:solidFill>
              <a:latin typeface="Trebuchet MS"/>
              <a:ea typeface="+mn-ea"/>
              <a:cs typeface="+mn-cs"/>
            </a:rPr>
            <a:t>35 190</a:t>
          </a:r>
        </a:p>
      </dgm:t>
    </dgm:pt>
    <dgm:pt modelId="{6AAAEF08-E813-4C03-806E-D133C2ECC82F}" type="parTrans" cxnId="{3E3FFD3A-6619-40D1-97CD-0CE67117028D}">
      <dgm:prSet/>
      <dgm:spPr>
        <a:xfrm>
          <a:off x="2973670" y="1442769"/>
          <a:ext cx="236358" cy="687234"/>
        </a:xfrm>
        <a:noFill/>
        <a:ln w="25400" cap="flat" cmpd="sng" algn="ctr">
          <a:solidFill>
            <a:srgbClr val="4C9ED0">
              <a:shade val="8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70D7CF31-5CBC-4875-91C6-7D2483C65F54}" type="sibTrans" cxnId="{3E3FFD3A-6619-40D1-97CD-0CE67117028D}">
      <dgm:prSet custT="1"/>
      <dgm:spPr>
        <a:xfrm>
          <a:off x="3438623" y="2294386"/>
          <a:ext cx="1028671" cy="197259"/>
        </a:xfr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900" dirty="0">
              <a:solidFill>
                <a:srgbClr val="292929">
                  <a:hueOff val="0"/>
                  <a:satOff val="0"/>
                  <a:lumOff val="0"/>
                  <a:alphaOff val="0"/>
                </a:srgbClr>
              </a:solidFill>
              <a:latin typeface="Trebuchet MS"/>
              <a:ea typeface="+mn-ea"/>
              <a:cs typeface="+mn-cs"/>
            </a:rPr>
            <a:t>AKUTNÍ PÉČE</a:t>
          </a:r>
        </a:p>
      </dgm:t>
    </dgm:pt>
    <dgm:pt modelId="{58D1D295-B23B-49F2-8095-59654B1E822E}">
      <dgm:prSet phldrT="[Text]" custT="1"/>
      <dgm:spPr>
        <a:xfrm>
          <a:off x="2071367" y="612"/>
          <a:ext cx="1142968" cy="591778"/>
        </a:xfrm>
        <a:solidFill>
          <a:srgbClr val="FFFFFF">
            <a:hueOff val="0"/>
            <a:satOff val="0"/>
            <a:lumOff val="0"/>
            <a:alphaOff val="0"/>
          </a:srgb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400" dirty="0">
              <a:solidFill>
                <a:srgbClr val="292929">
                  <a:hueOff val="0"/>
                  <a:satOff val="0"/>
                  <a:lumOff val="0"/>
                  <a:alphaOff val="0"/>
                </a:srgbClr>
              </a:solidFill>
              <a:latin typeface="Trebuchet MS"/>
              <a:ea typeface="+mn-ea"/>
              <a:cs typeface="+mn-cs"/>
            </a:rPr>
            <a:t>38 676</a:t>
          </a:r>
        </a:p>
      </dgm:t>
    </dgm:pt>
    <dgm:pt modelId="{7EDFBA98-4C0F-4991-9773-DDC29962243D}" type="sibTrans" cxnId="{36878A9E-63AB-40A7-A123-F635A1B6D28B}">
      <dgm:prSet/>
      <dgm:spPr>
        <a:xfrm>
          <a:off x="2299960" y="460884"/>
          <a:ext cx="1028671" cy="197259"/>
        </a:xfr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dirty="0">
              <a:solidFill>
                <a:srgbClr val="292929">
                  <a:hueOff val="0"/>
                  <a:satOff val="0"/>
                  <a:lumOff val="0"/>
                  <a:alphaOff val="0"/>
                </a:srgbClr>
              </a:solidFill>
              <a:latin typeface="Trebuchet MS"/>
              <a:ea typeface="+mn-ea"/>
              <a:cs typeface="+mn-cs"/>
            </a:rPr>
            <a:t>PRŮMĚR HKK</a:t>
          </a:r>
        </a:p>
      </dgm:t>
    </dgm:pt>
    <dgm:pt modelId="{701BB3B9-4F8D-49DA-8356-249C3FF89BC7}" type="parTrans" cxnId="{36878A9E-63AB-40A7-A123-F635A1B6D28B}">
      <dgm:prSet/>
      <dgm:spPr/>
      <dgm:t>
        <a:bodyPr/>
        <a:lstStyle/>
        <a:p>
          <a:endParaRPr lang="cs-CZ"/>
        </a:p>
      </dgm:t>
    </dgm:pt>
    <dgm:pt modelId="{FAA0C953-B05A-43B0-8FB2-87D0F5661D5A}">
      <dgm:prSet custT="1"/>
      <dgm:spPr>
        <a:xfrm>
          <a:off x="3210029" y="2767809"/>
          <a:ext cx="1142968" cy="591778"/>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000" dirty="0">
              <a:solidFill>
                <a:srgbClr val="292929">
                  <a:hueOff val="0"/>
                  <a:satOff val="0"/>
                  <a:lumOff val="0"/>
                  <a:alphaOff val="0"/>
                </a:srgbClr>
              </a:solidFill>
              <a:latin typeface="Trebuchet MS"/>
              <a:ea typeface="+mn-ea"/>
              <a:cs typeface="+mn-cs"/>
            </a:rPr>
            <a:t>36 791</a:t>
          </a:r>
        </a:p>
      </dgm:t>
    </dgm:pt>
    <dgm:pt modelId="{CB9F12AE-7F8E-4D07-8290-57D4575772F6}" type="sibTrans" cxnId="{3559BA75-6E5F-4372-AFAA-32DEFB019841}">
      <dgm:prSet custT="1"/>
      <dgm:spPr>
        <a:xfrm>
          <a:off x="3438623" y="3228082"/>
          <a:ext cx="1028671" cy="197259"/>
        </a:xfr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900" dirty="0">
              <a:solidFill>
                <a:srgbClr val="292929">
                  <a:hueOff val="0"/>
                  <a:satOff val="0"/>
                  <a:lumOff val="0"/>
                  <a:alphaOff val="0"/>
                </a:srgbClr>
              </a:solidFill>
              <a:latin typeface="Trebuchet MS"/>
              <a:ea typeface="+mn-ea"/>
              <a:cs typeface="+mn-cs"/>
            </a:rPr>
            <a:t>OST. LŮŽKOVÁ</a:t>
          </a:r>
        </a:p>
      </dgm:t>
    </dgm:pt>
    <dgm:pt modelId="{48880F7C-DE55-4379-B846-525ED0EDFE81}" type="parTrans" cxnId="{3559BA75-6E5F-4372-AFAA-32DEFB019841}">
      <dgm:prSet/>
      <dgm:spPr>
        <a:xfrm>
          <a:off x="2973670" y="1442769"/>
          <a:ext cx="236358" cy="1620929"/>
        </a:xfrm>
        <a:noFill/>
        <a:ln w="25400" cap="flat" cmpd="sng" algn="ctr">
          <a:solidFill>
            <a:srgbClr val="4C9ED0">
              <a:shade val="8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D6457C79-54CA-4B9E-85D8-9E80D7CF15CD}" type="pres">
      <dgm:prSet presAssocID="{C6E5FD6D-6433-4C8F-9881-AC506DFA0357}" presName="hierChild1" presStyleCnt="0">
        <dgm:presLayoutVars>
          <dgm:orgChart val="1"/>
          <dgm:chPref val="1"/>
          <dgm:dir/>
          <dgm:animOne val="branch"/>
          <dgm:animLvl val="lvl"/>
          <dgm:resizeHandles/>
        </dgm:presLayoutVars>
      </dgm:prSet>
      <dgm:spPr/>
      <dgm:t>
        <a:bodyPr/>
        <a:lstStyle/>
        <a:p>
          <a:endParaRPr lang="en-US"/>
        </a:p>
      </dgm:t>
    </dgm:pt>
    <dgm:pt modelId="{992729F9-8C0A-402C-BE26-5C7C80E6E7A7}" type="pres">
      <dgm:prSet presAssocID="{58D1D295-B23B-49F2-8095-59654B1E822E}" presName="hierRoot1" presStyleCnt="0">
        <dgm:presLayoutVars>
          <dgm:hierBranch val="init"/>
        </dgm:presLayoutVars>
      </dgm:prSet>
      <dgm:spPr/>
    </dgm:pt>
    <dgm:pt modelId="{14F3CE92-64C2-4011-80DD-AD2EC0645404}" type="pres">
      <dgm:prSet presAssocID="{58D1D295-B23B-49F2-8095-59654B1E822E}" presName="rootComposite1" presStyleCnt="0"/>
      <dgm:spPr/>
    </dgm:pt>
    <dgm:pt modelId="{B26A6118-09C0-4829-BA4E-AACB7EEDEBB0}" type="pres">
      <dgm:prSet presAssocID="{58D1D295-B23B-49F2-8095-59654B1E822E}" presName="rootText1" presStyleLbl="node0" presStyleIdx="0" presStyleCnt="1">
        <dgm:presLayoutVars>
          <dgm:chMax/>
          <dgm:chPref val="3"/>
        </dgm:presLayoutVars>
      </dgm:prSet>
      <dgm:spPr>
        <a:prstGeom prst="rect">
          <a:avLst/>
        </a:prstGeom>
      </dgm:spPr>
      <dgm:t>
        <a:bodyPr/>
        <a:lstStyle/>
        <a:p>
          <a:endParaRPr lang="en-US"/>
        </a:p>
      </dgm:t>
    </dgm:pt>
    <dgm:pt modelId="{F5989329-36ED-4CCD-88F9-3D63590BE288}" type="pres">
      <dgm:prSet presAssocID="{58D1D295-B23B-49F2-8095-59654B1E822E}" presName="titleText1" presStyleLbl="fgAcc0" presStyleIdx="0" presStyleCnt="1">
        <dgm:presLayoutVars>
          <dgm:chMax val="0"/>
          <dgm:chPref val="0"/>
        </dgm:presLayoutVars>
      </dgm:prSet>
      <dgm:spPr>
        <a:prstGeom prst="rect">
          <a:avLst/>
        </a:prstGeom>
      </dgm:spPr>
      <dgm:t>
        <a:bodyPr/>
        <a:lstStyle/>
        <a:p>
          <a:endParaRPr lang="en-US"/>
        </a:p>
      </dgm:t>
    </dgm:pt>
    <dgm:pt modelId="{0FD30FBA-578F-4A5A-88F2-BA94F0C2B82D}" type="pres">
      <dgm:prSet presAssocID="{58D1D295-B23B-49F2-8095-59654B1E822E}" presName="rootConnector1" presStyleLbl="node1" presStyleIdx="0" presStyleCnt="6"/>
      <dgm:spPr/>
      <dgm:t>
        <a:bodyPr/>
        <a:lstStyle/>
        <a:p>
          <a:endParaRPr lang="en-US"/>
        </a:p>
      </dgm:t>
    </dgm:pt>
    <dgm:pt modelId="{DDFF03CC-2347-4CE3-828E-3253147A1B67}" type="pres">
      <dgm:prSet presAssocID="{58D1D295-B23B-49F2-8095-59654B1E822E}" presName="hierChild2" presStyleCnt="0"/>
      <dgm:spPr/>
    </dgm:pt>
    <dgm:pt modelId="{B9AB3A63-703D-491C-9725-96BDA855BBBC}" type="pres">
      <dgm:prSet presAssocID="{0E507347-1007-4A23-A022-E992C5641041}" presName="Name37" presStyleLbl="parChTrans1D2" presStyleIdx="0" presStyleCnt="2"/>
      <dgm:spPr>
        <a:custGeom>
          <a:avLst/>
          <a:gdLst/>
          <a:ahLst/>
          <a:cxnLst/>
          <a:rect l="0" t="0" r="0" b="0"/>
          <a:pathLst>
            <a:path>
              <a:moveTo>
                <a:pt x="890777" y="0"/>
              </a:moveTo>
              <a:lnTo>
                <a:pt x="890777" y="203834"/>
              </a:lnTo>
              <a:lnTo>
                <a:pt x="0" y="203834"/>
              </a:lnTo>
              <a:lnTo>
                <a:pt x="0" y="341916"/>
              </a:lnTo>
            </a:path>
          </a:pathLst>
        </a:custGeom>
      </dgm:spPr>
      <dgm:t>
        <a:bodyPr/>
        <a:lstStyle/>
        <a:p>
          <a:endParaRPr lang="en-US"/>
        </a:p>
      </dgm:t>
    </dgm:pt>
    <dgm:pt modelId="{745D535C-D74B-4E9A-AB41-D895826FCEC8}" type="pres">
      <dgm:prSet presAssocID="{6BA52C6D-D9A9-410D-BCE3-FC4BCFAAB379}" presName="hierRoot2" presStyleCnt="0">
        <dgm:presLayoutVars>
          <dgm:hierBranch val="l"/>
        </dgm:presLayoutVars>
      </dgm:prSet>
      <dgm:spPr/>
    </dgm:pt>
    <dgm:pt modelId="{F203FF0A-BAB4-44CE-99AF-E2E46A742F24}" type="pres">
      <dgm:prSet presAssocID="{6BA52C6D-D9A9-410D-BCE3-FC4BCFAAB379}" presName="rootComposite" presStyleCnt="0"/>
      <dgm:spPr/>
    </dgm:pt>
    <dgm:pt modelId="{C51F6FDE-A23F-43B0-A635-FB684F814C62}" type="pres">
      <dgm:prSet presAssocID="{6BA52C6D-D9A9-410D-BCE3-FC4BCFAAB379}" presName="rootText" presStyleLbl="node1" presStyleIdx="0" presStyleCnt="6" custScaleX="118629" custScaleY="86175">
        <dgm:presLayoutVars>
          <dgm:chMax/>
          <dgm:chPref val="3"/>
        </dgm:presLayoutVars>
      </dgm:prSet>
      <dgm:spPr>
        <a:prstGeom prst="rect">
          <a:avLst/>
        </a:prstGeom>
      </dgm:spPr>
      <dgm:t>
        <a:bodyPr/>
        <a:lstStyle/>
        <a:p>
          <a:endParaRPr lang="en-US"/>
        </a:p>
      </dgm:t>
    </dgm:pt>
    <dgm:pt modelId="{DEF75702-A32A-4E34-AC0D-1EC0CF417E64}" type="pres">
      <dgm:prSet presAssocID="{6BA52C6D-D9A9-410D-BCE3-FC4BCFAAB379}" presName="titleText2" presStyleLbl="fgAcc1" presStyleIdx="0" presStyleCnt="6" custScaleX="124121" custScaleY="107878">
        <dgm:presLayoutVars>
          <dgm:chMax val="0"/>
          <dgm:chPref val="0"/>
        </dgm:presLayoutVars>
      </dgm:prSet>
      <dgm:spPr>
        <a:prstGeom prst="rect">
          <a:avLst/>
        </a:prstGeom>
      </dgm:spPr>
      <dgm:t>
        <a:bodyPr/>
        <a:lstStyle/>
        <a:p>
          <a:endParaRPr lang="en-US"/>
        </a:p>
      </dgm:t>
    </dgm:pt>
    <dgm:pt modelId="{0EFB7D64-8FBC-4D5B-9BDC-E47ABF43F79D}" type="pres">
      <dgm:prSet presAssocID="{6BA52C6D-D9A9-410D-BCE3-FC4BCFAAB379}" presName="rootConnector" presStyleLbl="node2" presStyleIdx="0" presStyleCnt="0"/>
      <dgm:spPr/>
      <dgm:t>
        <a:bodyPr/>
        <a:lstStyle/>
        <a:p>
          <a:endParaRPr lang="en-US"/>
        </a:p>
      </dgm:t>
    </dgm:pt>
    <dgm:pt modelId="{E08F0B24-BA81-459E-B55D-8626012CA345}" type="pres">
      <dgm:prSet presAssocID="{6BA52C6D-D9A9-410D-BCE3-FC4BCFAAB379}" presName="hierChild4" presStyleCnt="0"/>
      <dgm:spPr/>
    </dgm:pt>
    <dgm:pt modelId="{364066E8-5087-4D16-9481-77E08633C7A7}" type="pres">
      <dgm:prSet presAssocID="{4608F231-4C97-4A02-8226-E0391B160E74}" presName="Name44" presStyleLbl="parChTrans1D3" presStyleIdx="0" presStyleCnt="4"/>
      <dgm:spPr>
        <a:custGeom>
          <a:avLst/>
          <a:gdLst/>
          <a:ahLst/>
          <a:cxnLst/>
          <a:rect l="0" t="0" r="0" b="0"/>
          <a:pathLst>
            <a:path>
              <a:moveTo>
                <a:pt x="218757" y="0"/>
              </a:moveTo>
              <a:lnTo>
                <a:pt x="218757" y="686482"/>
              </a:lnTo>
              <a:lnTo>
                <a:pt x="0" y="686482"/>
              </a:lnTo>
            </a:path>
          </a:pathLst>
        </a:custGeom>
      </dgm:spPr>
      <dgm:t>
        <a:bodyPr/>
        <a:lstStyle/>
        <a:p>
          <a:endParaRPr lang="en-US"/>
        </a:p>
      </dgm:t>
    </dgm:pt>
    <dgm:pt modelId="{0EF4EE71-D36C-43E5-A0F4-1EE57B1BDE24}" type="pres">
      <dgm:prSet presAssocID="{6C0D2D98-8758-48C9-B6A5-E305E2696B3C}" presName="hierRoot2" presStyleCnt="0">
        <dgm:presLayoutVars>
          <dgm:hierBranch val="hang"/>
        </dgm:presLayoutVars>
      </dgm:prSet>
      <dgm:spPr/>
    </dgm:pt>
    <dgm:pt modelId="{4C0CF9A4-3E0D-4633-B61B-82B2A39D24DE}" type="pres">
      <dgm:prSet presAssocID="{6C0D2D98-8758-48C9-B6A5-E305E2696B3C}" presName="rootComposite" presStyleCnt="0"/>
      <dgm:spPr/>
    </dgm:pt>
    <dgm:pt modelId="{F2506DE1-AF8C-4E41-BE2F-C7B933949F63}" type="pres">
      <dgm:prSet presAssocID="{6C0D2D98-8758-48C9-B6A5-E305E2696B3C}" presName="rootText" presStyleLbl="node1" presStyleIdx="1" presStyleCnt="6">
        <dgm:presLayoutVars>
          <dgm:chMax/>
          <dgm:chPref val="3"/>
        </dgm:presLayoutVars>
      </dgm:prSet>
      <dgm:spPr>
        <a:prstGeom prst="rect">
          <a:avLst/>
        </a:prstGeom>
      </dgm:spPr>
      <dgm:t>
        <a:bodyPr/>
        <a:lstStyle/>
        <a:p>
          <a:endParaRPr lang="en-US"/>
        </a:p>
      </dgm:t>
    </dgm:pt>
    <dgm:pt modelId="{804EFE49-64C9-4B85-8E96-6B47CD1FE236}" type="pres">
      <dgm:prSet presAssocID="{6C0D2D98-8758-48C9-B6A5-E305E2696B3C}" presName="titleText2" presStyleLbl="fgAcc1" presStyleIdx="1" presStyleCnt="6">
        <dgm:presLayoutVars>
          <dgm:chMax val="0"/>
          <dgm:chPref val="0"/>
        </dgm:presLayoutVars>
      </dgm:prSet>
      <dgm:spPr>
        <a:prstGeom prst="rect">
          <a:avLst/>
        </a:prstGeom>
      </dgm:spPr>
      <dgm:t>
        <a:bodyPr/>
        <a:lstStyle/>
        <a:p>
          <a:endParaRPr lang="en-US"/>
        </a:p>
      </dgm:t>
    </dgm:pt>
    <dgm:pt modelId="{B54D09B7-ABE4-41A2-B443-F1883B2A7492}" type="pres">
      <dgm:prSet presAssocID="{6C0D2D98-8758-48C9-B6A5-E305E2696B3C}" presName="rootConnector" presStyleLbl="node3" presStyleIdx="0" presStyleCnt="0"/>
      <dgm:spPr/>
      <dgm:t>
        <a:bodyPr/>
        <a:lstStyle/>
        <a:p>
          <a:endParaRPr lang="en-US"/>
        </a:p>
      </dgm:t>
    </dgm:pt>
    <dgm:pt modelId="{F7922105-CC37-4578-993E-B088BCF1C072}" type="pres">
      <dgm:prSet presAssocID="{6C0D2D98-8758-48C9-B6A5-E305E2696B3C}" presName="hierChild4" presStyleCnt="0"/>
      <dgm:spPr/>
    </dgm:pt>
    <dgm:pt modelId="{46C4CF19-0548-4E50-89AB-62653DF01412}" type="pres">
      <dgm:prSet presAssocID="{6C0D2D98-8758-48C9-B6A5-E305E2696B3C}" presName="hierChild5" presStyleCnt="0"/>
      <dgm:spPr/>
    </dgm:pt>
    <dgm:pt modelId="{71E8FAAF-B2EC-4F49-A806-521A2618339B}" type="pres">
      <dgm:prSet presAssocID="{521626D2-1AA4-4A0B-B8CA-DB8B8F9B5C2D}" presName="Name44" presStyleLbl="parChTrans1D3" presStyleIdx="1" presStyleCnt="4"/>
      <dgm:spPr>
        <a:custGeom>
          <a:avLst/>
          <a:gdLst/>
          <a:ahLst/>
          <a:cxnLst/>
          <a:rect l="0" t="0" r="0" b="0"/>
          <a:pathLst>
            <a:path>
              <a:moveTo>
                <a:pt x="218757" y="0"/>
              </a:moveTo>
              <a:lnTo>
                <a:pt x="218757" y="1620177"/>
              </a:lnTo>
              <a:lnTo>
                <a:pt x="0" y="1620177"/>
              </a:lnTo>
            </a:path>
          </a:pathLst>
        </a:custGeom>
      </dgm:spPr>
      <dgm:t>
        <a:bodyPr/>
        <a:lstStyle/>
        <a:p>
          <a:endParaRPr lang="en-US"/>
        </a:p>
      </dgm:t>
    </dgm:pt>
    <dgm:pt modelId="{30B22AB8-6F6E-43E4-B4A8-5EF1CEB4A66D}" type="pres">
      <dgm:prSet presAssocID="{201D0768-32EF-4BED-BA11-4875740F1955}" presName="hierRoot2" presStyleCnt="0">
        <dgm:presLayoutVars>
          <dgm:hierBranch val="init"/>
        </dgm:presLayoutVars>
      </dgm:prSet>
      <dgm:spPr/>
    </dgm:pt>
    <dgm:pt modelId="{3237DB51-6654-47C8-B5D0-421C048D75DA}" type="pres">
      <dgm:prSet presAssocID="{201D0768-32EF-4BED-BA11-4875740F1955}" presName="rootComposite" presStyleCnt="0"/>
      <dgm:spPr/>
    </dgm:pt>
    <dgm:pt modelId="{733632BE-50A0-4375-8D96-E147C12A2753}" type="pres">
      <dgm:prSet presAssocID="{201D0768-32EF-4BED-BA11-4875740F1955}" presName="rootText" presStyleLbl="node1" presStyleIdx="2" presStyleCnt="6">
        <dgm:presLayoutVars>
          <dgm:chMax/>
          <dgm:chPref val="3"/>
        </dgm:presLayoutVars>
      </dgm:prSet>
      <dgm:spPr>
        <a:prstGeom prst="rect">
          <a:avLst/>
        </a:prstGeom>
      </dgm:spPr>
      <dgm:t>
        <a:bodyPr/>
        <a:lstStyle/>
        <a:p>
          <a:endParaRPr lang="en-US"/>
        </a:p>
      </dgm:t>
    </dgm:pt>
    <dgm:pt modelId="{76BD5BEC-7193-420E-BCF5-B6D0A72BD945}" type="pres">
      <dgm:prSet presAssocID="{201D0768-32EF-4BED-BA11-4875740F1955}" presName="titleText2" presStyleLbl="fgAcc1" presStyleIdx="2" presStyleCnt="6">
        <dgm:presLayoutVars>
          <dgm:chMax val="0"/>
          <dgm:chPref val="0"/>
        </dgm:presLayoutVars>
      </dgm:prSet>
      <dgm:spPr>
        <a:prstGeom prst="rect">
          <a:avLst/>
        </a:prstGeom>
      </dgm:spPr>
      <dgm:t>
        <a:bodyPr/>
        <a:lstStyle/>
        <a:p>
          <a:endParaRPr lang="en-US"/>
        </a:p>
      </dgm:t>
    </dgm:pt>
    <dgm:pt modelId="{E12B601F-A238-4939-8C98-26E66925C7A6}" type="pres">
      <dgm:prSet presAssocID="{201D0768-32EF-4BED-BA11-4875740F1955}" presName="rootConnector" presStyleLbl="node3" presStyleIdx="0" presStyleCnt="0"/>
      <dgm:spPr/>
      <dgm:t>
        <a:bodyPr/>
        <a:lstStyle/>
        <a:p>
          <a:endParaRPr lang="en-US"/>
        </a:p>
      </dgm:t>
    </dgm:pt>
    <dgm:pt modelId="{C8945B3B-F683-430D-A44E-C11EB50C8D75}" type="pres">
      <dgm:prSet presAssocID="{201D0768-32EF-4BED-BA11-4875740F1955}" presName="hierChild4" presStyleCnt="0"/>
      <dgm:spPr/>
    </dgm:pt>
    <dgm:pt modelId="{C83C2EDB-F743-48D6-8B74-66171B7856A3}" type="pres">
      <dgm:prSet presAssocID="{201D0768-32EF-4BED-BA11-4875740F1955}" presName="hierChild5" presStyleCnt="0"/>
      <dgm:spPr/>
    </dgm:pt>
    <dgm:pt modelId="{AAAC38DD-4D31-4F30-BE4E-66D45DD8C986}" type="pres">
      <dgm:prSet presAssocID="{6BA52C6D-D9A9-410D-BCE3-FC4BCFAAB379}" presName="hierChild5" presStyleCnt="0"/>
      <dgm:spPr/>
    </dgm:pt>
    <dgm:pt modelId="{7498D5BC-CFD7-4E0D-BBE2-F7D5311E155A}" type="pres">
      <dgm:prSet presAssocID="{84BF9338-901B-4F5B-AAFC-028D7CACBB39}" presName="Name37" presStyleLbl="parChTrans1D2" presStyleIdx="1" presStyleCnt="2"/>
      <dgm:spPr>
        <a:custGeom>
          <a:avLst/>
          <a:gdLst/>
          <a:ahLst/>
          <a:cxnLst/>
          <a:rect l="0" t="0" r="0" b="0"/>
          <a:pathLst>
            <a:path>
              <a:moveTo>
                <a:pt x="0" y="0"/>
              </a:moveTo>
              <a:lnTo>
                <a:pt x="0" y="203834"/>
              </a:lnTo>
              <a:lnTo>
                <a:pt x="873176" y="203834"/>
              </a:lnTo>
              <a:lnTo>
                <a:pt x="873176" y="341916"/>
              </a:lnTo>
            </a:path>
          </a:pathLst>
        </a:custGeom>
      </dgm:spPr>
      <dgm:t>
        <a:bodyPr/>
        <a:lstStyle/>
        <a:p>
          <a:endParaRPr lang="en-US"/>
        </a:p>
      </dgm:t>
    </dgm:pt>
    <dgm:pt modelId="{70E246E5-97FC-4E93-9608-AD2B1668F102}" type="pres">
      <dgm:prSet presAssocID="{021DD6A4-A429-44D2-A5E7-44529D1A3DFF}" presName="hierRoot2" presStyleCnt="0">
        <dgm:presLayoutVars>
          <dgm:hierBranch val="r"/>
        </dgm:presLayoutVars>
      </dgm:prSet>
      <dgm:spPr/>
    </dgm:pt>
    <dgm:pt modelId="{4848F85A-40C8-45A7-8C74-C061B1654A46}" type="pres">
      <dgm:prSet presAssocID="{021DD6A4-A429-44D2-A5E7-44529D1A3DFF}" presName="rootComposite" presStyleCnt="0"/>
      <dgm:spPr/>
    </dgm:pt>
    <dgm:pt modelId="{5A5E18A2-8A9B-4FAC-8007-DFB48051284C}" type="pres">
      <dgm:prSet presAssocID="{021DD6A4-A429-44D2-A5E7-44529D1A3DFF}" presName="rootText" presStyleLbl="node1" presStyleIdx="3" presStyleCnt="6" custScaleX="118629" custScaleY="85921">
        <dgm:presLayoutVars>
          <dgm:chMax/>
          <dgm:chPref val="3"/>
        </dgm:presLayoutVars>
      </dgm:prSet>
      <dgm:spPr>
        <a:prstGeom prst="rect">
          <a:avLst/>
        </a:prstGeom>
      </dgm:spPr>
      <dgm:t>
        <a:bodyPr/>
        <a:lstStyle/>
        <a:p>
          <a:endParaRPr lang="en-US"/>
        </a:p>
      </dgm:t>
    </dgm:pt>
    <dgm:pt modelId="{1593AEE5-ECBC-49A3-9FDF-7CE915E27CF8}" type="pres">
      <dgm:prSet presAssocID="{021DD6A4-A429-44D2-A5E7-44529D1A3DFF}" presName="titleText2" presStyleLbl="fgAcc1" presStyleIdx="3" presStyleCnt="6" custScaleX="124121" custScaleY="107878">
        <dgm:presLayoutVars>
          <dgm:chMax val="0"/>
          <dgm:chPref val="0"/>
        </dgm:presLayoutVars>
      </dgm:prSet>
      <dgm:spPr>
        <a:prstGeom prst="rect">
          <a:avLst/>
        </a:prstGeom>
      </dgm:spPr>
      <dgm:t>
        <a:bodyPr/>
        <a:lstStyle/>
        <a:p>
          <a:endParaRPr lang="en-US"/>
        </a:p>
      </dgm:t>
    </dgm:pt>
    <dgm:pt modelId="{96A9FFCB-97F2-4F3B-B65A-3CAEC7DA25BA}" type="pres">
      <dgm:prSet presAssocID="{021DD6A4-A429-44D2-A5E7-44529D1A3DFF}" presName="rootConnector" presStyleLbl="node2" presStyleIdx="0" presStyleCnt="0"/>
      <dgm:spPr/>
      <dgm:t>
        <a:bodyPr/>
        <a:lstStyle/>
        <a:p>
          <a:endParaRPr lang="en-US"/>
        </a:p>
      </dgm:t>
    </dgm:pt>
    <dgm:pt modelId="{6AC34909-6CA2-4456-AF08-660EE8360847}" type="pres">
      <dgm:prSet presAssocID="{021DD6A4-A429-44D2-A5E7-44529D1A3DFF}" presName="hierChild4" presStyleCnt="0"/>
      <dgm:spPr/>
    </dgm:pt>
    <dgm:pt modelId="{8049937B-7DFA-4334-8463-C070603869A2}" type="pres">
      <dgm:prSet presAssocID="{6AAAEF08-E813-4C03-806E-D133C2ECC82F}" presName="Name44" presStyleLbl="parChTrans1D3" presStyleIdx="2" presStyleCnt="4"/>
      <dgm:spPr>
        <a:custGeom>
          <a:avLst/>
          <a:gdLst/>
          <a:ahLst/>
          <a:cxnLst/>
          <a:rect l="0" t="0" r="0" b="0"/>
          <a:pathLst>
            <a:path>
              <a:moveTo>
                <a:pt x="0" y="0"/>
              </a:moveTo>
              <a:lnTo>
                <a:pt x="0" y="687234"/>
              </a:lnTo>
              <a:lnTo>
                <a:pt x="236358" y="687234"/>
              </a:lnTo>
            </a:path>
          </a:pathLst>
        </a:custGeom>
      </dgm:spPr>
      <dgm:t>
        <a:bodyPr/>
        <a:lstStyle/>
        <a:p>
          <a:endParaRPr lang="en-US"/>
        </a:p>
      </dgm:t>
    </dgm:pt>
    <dgm:pt modelId="{5C76CFAC-CB2F-4DBE-94E9-137A8163504E}" type="pres">
      <dgm:prSet presAssocID="{C186984A-CC09-43B8-8C44-B3184F2AC3D8}" presName="hierRoot2" presStyleCnt="0">
        <dgm:presLayoutVars>
          <dgm:hierBranch val="init"/>
        </dgm:presLayoutVars>
      </dgm:prSet>
      <dgm:spPr/>
    </dgm:pt>
    <dgm:pt modelId="{1A1F7309-12A2-41C1-A483-33B693C1E2F9}" type="pres">
      <dgm:prSet presAssocID="{C186984A-CC09-43B8-8C44-B3184F2AC3D8}" presName="rootComposite" presStyleCnt="0"/>
      <dgm:spPr/>
    </dgm:pt>
    <dgm:pt modelId="{7F56C9DB-DC4C-40BF-9BB9-7FAC8476E80E}" type="pres">
      <dgm:prSet presAssocID="{C186984A-CC09-43B8-8C44-B3184F2AC3D8}" presName="rootText" presStyleLbl="node1" presStyleIdx="4" presStyleCnt="6">
        <dgm:presLayoutVars>
          <dgm:chMax/>
          <dgm:chPref val="3"/>
        </dgm:presLayoutVars>
      </dgm:prSet>
      <dgm:spPr>
        <a:prstGeom prst="rect">
          <a:avLst/>
        </a:prstGeom>
      </dgm:spPr>
      <dgm:t>
        <a:bodyPr/>
        <a:lstStyle/>
        <a:p>
          <a:endParaRPr lang="en-US"/>
        </a:p>
      </dgm:t>
    </dgm:pt>
    <dgm:pt modelId="{7537C30B-4115-43DF-9DCF-806358722E0B}" type="pres">
      <dgm:prSet presAssocID="{C186984A-CC09-43B8-8C44-B3184F2AC3D8}" presName="titleText2" presStyleLbl="fgAcc1" presStyleIdx="4" presStyleCnt="6">
        <dgm:presLayoutVars>
          <dgm:chMax val="0"/>
          <dgm:chPref val="0"/>
        </dgm:presLayoutVars>
      </dgm:prSet>
      <dgm:spPr>
        <a:prstGeom prst="rect">
          <a:avLst/>
        </a:prstGeom>
      </dgm:spPr>
      <dgm:t>
        <a:bodyPr/>
        <a:lstStyle/>
        <a:p>
          <a:endParaRPr lang="en-US"/>
        </a:p>
      </dgm:t>
    </dgm:pt>
    <dgm:pt modelId="{5FF4D1E7-CCDF-4F9C-9B08-7015B0591ABE}" type="pres">
      <dgm:prSet presAssocID="{C186984A-CC09-43B8-8C44-B3184F2AC3D8}" presName="rootConnector" presStyleLbl="node3" presStyleIdx="0" presStyleCnt="0"/>
      <dgm:spPr/>
      <dgm:t>
        <a:bodyPr/>
        <a:lstStyle/>
        <a:p>
          <a:endParaRPr lang="en-US"/>
        </a:p>
      </dgm:t>
    </dgm:pt>
    <dgm:pt modelId="{72DB05D8-969C-401D-99C2-A724C1EB82D0}" type="pres">
      <dgm:prSet presAssocID="{C186984A-CC09-43B8-8C44-B3184F2AC3D8}" presName="hierChild4" presStyleCnt="0"/>
      <dgm:spPr/>
    </dgm:pt>
    <dgm:pt modelId="{5D8B5467-D1FA-4C1C-BA8C-873A8BAD86F0}" type="pres">
      <dgm:prSet presAssocID="{C186984A-CC09-43B8-8C44-B3184F2AC3D8}" presName="hierChild5" presStyleCnt="0"/>
      <dgm:spPr/>
    </dgm:pt>
    <dgm:pt modelId="{7F221210-AE9A-4E0A-9AAE-B0271C70B4B2}" type="pres">
      <dgm:prSet presAssocID="{48880F7C-DE55-4379-B846-525ED0EDFE81}" presName="Name44" presStyleLbl="parChTrans1D3" presStyleIdx="3" presStyleCnt="4"/>
      <dgm:spPr>
        <a:custGeom>
          <a:avLst/>
          <a:gdLst/>
          <a:ahLst/>
          <a:cxnLst/>
          <a:rect l="0" t="0" r="0" b="0"/>
          <a:pathLst>
            <a:path>
              <a:moveTo>
                <a:pt x="0" y="0"/>
              </a:moveTo>
              <a:lnTo>
                <a:pt x="0" y="1620929"/>
              </a:lnTo>
              <a:lnTo>
                <a:pt x="236358" y="1620929"/>
              </a:lnTo>
            </a:path>
          </a:pathLst>
        </a:custGeom>
      </dgm:spPr>
      <dgm:t>
        <a:bodyPr/>
        <a:lstStyle/>
        <a:p>
          <a:endParaRPr lang="en-US"/>
        </a:p>
      </dgm:t>
    </dgm:pt>
    <dgm:pt modelId="{C8878A1F-7C6F-405F-A324-CAC8213EC4D4}" type="pres">
      <dgm:prSet presAssocID="{FAA0C953-B05A-43B0-8FB2-87D0F5661D5A}" presName="hierRoot2" presStyleCnt="0">
        <dgm:presLayoutVars>
          <dgm:hierBranch val="init"/>
        </dgm:presLayoutVars>
      </dgm:prSet>
      <dgm:spPr/>
    </dgm:pt>
    <dgm:pt modelId="{AAC8F037-A2FB-4861-9AAE-BBAFE5086EDB}" type="pres">
      <dgm:prSet presAssocID="{FAA0C953-B05A-43B0-8FB2-87D0F5661D5A}" presName="rootComposite" presStyleCnt="0"/>
      <dgm:spPr/>
    </dgm:pt>
    <dgm:pt modelId="{580412D8-79B1-4B23-B7B5-DD129EE160CC}" type="pres">
      <dgm:prSet presAssocID="{FAA0C953-B05A-43B0-8FB2-87D0F5661D5A}" presName="rootText" presStyleLbl="node1" presStyleIdx="5" presStyleCnt="6">
        <dgm:presLayoutVars>
          <dgm:chMax/>
          <dgm:chPref val="3"/>
        </dgm:presLayoutVars>
      </dgm:prSet>
      <dgm:spPr>
        <a:prstGeom prst="rect">
          <a:avLst/>
        </a:prstGeom>
      </dgm:spPr>
      <dgm:t>
        <a:bodyPr/>
        <a:lstStyle/>
        <a:p>
          <a:endParaRPr lang="en-US"/>
        </a:p>
      </dgm:t>
    </dgm:pt>
    <dgm:pt modelId="{04D4C9EC-D281-4CDF-AFE0-86048CD8880E}" type="pres">
      <dgm:prSet presAssocID="{FAA0C953-B05A-43B0-8FB2-87D0F5661D5A}" presName="titleText2" presStyleLbl="fgAcc1" presStyleIdx="5" presStyleCnt="6">
        <dgm:presLayoutVars>
          <dgm:chMax val="0"/>
          <dgm:chPref val="0"/>
        </dgm:presLayoutVars>
      </dgm:prSet>
      <dgm:spPr>
        <a:prstGeom prst="rect">
          <a:avLst/>
        </a:prstGeom>
      </dgm:spPr>
      <dgm:t>
        <a:bodyPr/>
        <a:lstStyle/>
        <a:p>
          <a:endParaRPr lang="en-US"/>
        </a:p>
      </dgm:t>
    </dgm:pt>
    <dgm:pt modelId="{41F6C2AF-E4C2-493D-824F-954382EBDA13}" type="pres">
      <dgm:prSet presAssocID="{FAA0C953-B05A-43B0-8FB2-87D0F5661D5A}" presName="rootConnector" presStyleLbl="node3" presStyleIdx="0" presStyleCnt="0"/>
      <dgm:spPr/>
      <dgm:t>
        <a:bodyPr/>
        <a:lstStyle/>
        <a:p>
          <a:endParaRPr lang="en-US"/>
        </a:p>
      </dgm:t>
    </dgm:pt>
    <dgm:pt modelId="{A7B82488-3FE5-42BD-BE3C-7F75D6F879BD}" type="pres">
      <dgm:prSet presAssocID="{FAA0C953-B05A-43B0-8FB2-87D0F5661D5A}" presName="hierChild4" presStyleCnt="0"/>
      <dgm:spPr/>
    </dgm:pt>
    <dgm:pt modelId="{6CA00F93-5D40-4EF7-B9C3-C00B03D017D4}" type="pres">
      <dgm:prSet presAssocID="{FAA0C953-B05A-43B0-8FB2-87D0F5661D5A}" presName="hierChild5" presStyleCnt="0"/>
      <dgm:spPr/>
    </dgm:pt>
    <dgm:pt modelId="{EE972BA0-FDCF-4B80-BDCF-E672CACA4104}" type="pres">
      <dgm:prSet presAssocID="{021DD6A4-A429-44D2-A5E7-44529D1A3DFF}" presName="hierChild5" presStyleCnt="0"/>
      <dgm:spPr/>
    </dgm:pt>
    <dgm:pt modelId="{3ACBD90F-D009-4E46-9FF7-564D2068B72C}" type="pres">
      <dgm:prSet presAssocID="{58D1D295-B23B-49F2-8095-59654B1E822E}" presName="hierChild3" presStyleCnt="0"/>
      <dgm:spPr/>
    </dgm:pt>
  </dgm:ptLst>
  <dgm:cxnLst>
    <dgm:cxn modelId="{8529D6D6-06B9-4015-9037-494A50711A5B}" type="presOf" srcId="{70D7CF31-5CBC-4875-91C6-7D2483C65F54}" destId="{7537C30B-4115-43DF-9DCF-806358722E0B}" srcOrd="0" destOrd="0" presId="urn:microsoft.com/office/officeart/2008/layout/NameandTitleOrganizationalChart"/>
    <dgm:cxn modelId="{FBEE49B6-9011-465B-A66D-F56F7D574583}" type="presOf" srcId="{C186984A-CC09-43B8-8C44-B3184F2AC3D8}" destId="{5FF4D1E7-CCDF-4F9C-9B08-7015B0591ABE}" srcOrd="1" destOrd="0" presId="urn:microsoft.com/office/officeart/2008/layout/NameandTitleOrganizationalChart"/>
    <dgm:cxn modelId="{7D1F127D-FF26-4D5B-9EA1-D23C94C7934D}" type="presOf" srcId="{9E230ABC-FD2B-4FE9-A285-78219C97A807}" destId="{1593AEE5-ECBC-49A3-9FDF-7CE915E27CF8}" srcOrd="0" destOrd="0" presId="urn:microsoft.com/office/officeart/2008/layout/NameandTitleOrganizationalChart"/>
    <dgm:cxn modelId="{29A48895-3132-493A-A4A6-84B119FD80D9}" type="presOf" srcId="{6BA52C6D-D9A9-410D-BCE3-FC4BCFAAB379}" destId="{0EFB7D64-8FBC-4D5B-9BDC-E47ABF43F79D}" srcOrd="1" destOrd="0" presId="urn:microsoft.com/office/officeart/2008/layout/NameandTitleOrganizationalChart"/>
    <dgm:cxn modelId="{C674638A-732A-46A9-A6C7-F8647F66FC2B}" type="presOf" srcId="{58D1D295-B23B-49F2-8095-59654B1E822E}" destId="{0FD30FBA-578F-4A5A-88F2-BA94F0C2B82D}" srcOrd="1" destOrd="0" presId="urn:microsoft.com/office/officeart/2008/layout/NameandTitleOrganizationalChart"/>
    <dgm:cxn modelId="{55DB969D-7F31-4BD0-AF75-D9FFFDE90FF7}" type="presOf" srcId="{0DDA565D-D8DB-4056-B700-792E65FB2941}" destId="{DEF75702-A32A-4E34-AC0D-1EC0CF417E64}" srcOrd="0" destOrd="0" presId="urn:microsoft.com/office/officeart/2008/layout/NameandTitleOrganizationalChart"/>
    <dgm:cxn modelId="{E632B2E0-C654-4CF5-8831-E87E3014A061}" type="presOf" srcId="{0E507347-1007-4A23-A022-E992C5641041}" destId="{B9AB3A63-703D-491C-9725-96BDA855BBBC}" srcOrd="0" destOrd="0" presId="urn:microsoft.com/office/officeart/2008/layout/NameandTitleOrganizationalChart"/>
    <dgm:cxn modelId="{E4B19577-AA3D-4D93-9E6F-101ABE448CC5}" type="presOf" srcId="{FAA0C953-B05A-43B0-8FB2-87D0F5661D5A}" destId="{580412D8-79B1-4B23-B7B5-DD129EE160CC}" srcOrd="0" destOrd="0" presId="urn:microsoft.com/office/officeart/2008/layout/NameandTitleOrganizationalChart"/>
    <dgm:cxn modelId="{5F88E34C-160E-4D38-8BBD-214B08473979}" type="presOf" srcId="{6C0D2D98-8758-48C9-B6A5-E305E2696B3C}" destId="{F2506DE1-AF8C-4E41-BE2F-C7B933949F63}" srcOrd="0" destOrd="0" presId="urn:microsoft.com/office/officeart/2008/layout/NameandTitleOrganizationalChart"/>
    <dgm:cxn modelId="{0206D2CF-F563-42A7-8976-5BF591339363}" type="presOf" srcId="{6C0D2D98-8758-48C9-B6A5-E305E2696B3C}" destId="{B54D09B7-ABE4-41A2-B443-F1883B2A7492}" srcOrd="1" destOrd="0" presId="urn:microsoft.com/office/officeart/2008/layout/NameandTitleOrganizationalChart"/>
    <dgm:cxn modelId="{45D7C8E8-AE2D-476A-93CC-7BD68E08D4CC}" type="presOf" srcId="{021DD6A4-A429-44D2-A5E7-44529D1A3DFF}" destId="{5A5E18A2-8A9B-4FAC-8007-DFB48051284C}" srcOrd="0" destOrd="0" presId="urn:microsoft.com/office/officeart/2008/layout/NameandTitleOrganizationalChart"/>
    <dgm:cxn modelId="{7A647C37-69FF-4BC8-80C9-8DEFC6B81ACA}" type="presOf" srcId="{7EDFBA98-4C0F-4991-9773-DDC29962243D}" destId="{F5989329-36ED-4CCD-88F9-3D63590BE288}" srcOrd="0" destOrd="0" presId="urn:microsoft.com/office/officeart/2008/layout/NameandTitleOrganizationalChart"/>
    <dgm:cxn modelId="{B4B1A87F-3298-43A1-B7B4-6AE8DB72BDE3}" type="presOf" srcId="{201D0768-32EF-4BED-BA11-4875740F1955}" destId="{E12B601F-A238-4939-8C98-26E66925C7A6}" srcOrd="1" destOrd="0" presId="urn:microsoft.com/office/officeart/2008/layout/NameandTitleOrganizationalChart"/>
    <dgm:cxn modelId="{6DAF54DF-EA03-4F39-BFAF-222972DA794A}" type="presOf" srcId="{C186984A-CC09-43B8-8C44-B3184F2AC3D8}" destId="{7F56C9DB-DC4C-40BF-9BB9-7FAC8476E80E}" srcOrd="0" destOrd="0" presId="urn:microsoft.com/office/officeart/2008/layout/NameandTitleOrganizationalChart"/>
    <dgm:cxn modelId="{4C2CE802-15E3-4CD2-BBB3-9131826A8692}" type="presOf" srcId="{CB9F12AE-7F8E-4D07-8290-57D4575772F6}" destId="{04D4C9EC-D281-4CDF-AFE0-86048CD8880E}" srcOrd="0" destOrd="0" presId="urn:microsoft.com/office/officeart/2008/layout/NameandTitleOrganizationalChart"/>
    <dgm:cxn modelId="{EFF7F561-4E3A-4BF0-8152-2DA5B987FA1E}" type="presOf" srcId="{FAA0C953-B05A-43B0-8FB2-87D0F5661D5A}" destId="{41F6C2AF-E4C2-493D-824F-954382EBDA13}" srcOrd="1" destOrd="0" presId="urn:microsoft.com/office/officeart/2008/layout/NameandTitleOrganizationalChart"/>
    <dgm:cxn modelId="{248EFFE1-01A3-4A50-8716-883E9A177831}" type="presOf" srcId="{58D1D295-B23B-49F2-8095-59654B1E822E}" destId="{B26A6118-09C0-4829-BA4E-AACB7EEDEBB0}" srcOrd="0" destOrd="0" presId="urn:microsoft.com/office/officeart/2008/layout/NameandTitleOrganizationalChart"/>
    <dgm:cxn modelId="{C8D5E706-5561-4558-B946-A5085F1A967E}" type="presOf" srcId="{4608F231-4C97-4A02-8226-E0391B160E74}" destId="{364066E8-5087-4D16-9481-77E08633C7A7}" srcOrd="0" destOrd="0" presId="urn:microsoft.com/office/officeart/2008/layout/NameandTitleOrganizationalChart"/>
    <dgm:cxn modelId="{791566B7-5BD7-40EE-B96C-26B75F68D43F}" type="presOf" srcId="{521626D2-1AA4-4A0B-B8CA-DB8B8F9B5C2D}" destId="{71E8FAAF-B2EC-4F49-A806-521A2618339B}" srcOrd="0" destOrd="0" presId="urn:microsoft.com/office/officeart/2008/layout/NameandTitleOrganizationalChart"/>
    <dgm:cxn modelId="{A74D768A-183F-48EF-A657-62D65EE0CB7D}" srcId="{58D1D295-B23B-49F2-8095-59654B1E822E}" destId="{021DD6A4-A429-44D2-A5E7-44529D1A3DFF}" srcOrd="1" destOrd="0" parTransId="{84BF9338-901B-4F5B-AAFC-028D7CACBB39}" sibTransId="{9E230ABC-FD2B-4FE9-A285-78219C97A807}"/>
    <dgm:cxn modelId="{7B48C368-F083-44C0-A91D-AE579776CFB2}" srcId="{6BA52C6D-D9A9-410D-BCE3-FC4BCFAAB379}" destId="{6C0D2D98-8758-48C9-B6A5-E305E2696B3C}" srcOrd="0" destOrd="0" parTransId="{4608F231-4C97-4A02-8226-E0391B160E74}" sibTransId="{93E52966-BD43-4EA9-A1FF-B8B8C17FC99E}"/>
    <dgm:cxn modelId="{451289E9-9B3D-4E0A-A20F-AF59256A7FAD}" type="presOf" srcId="{AC3E0D2E-91EA-4F80-87B0-56F93A2FAA35}" destId="{76BD5BEC-7193-420E-BCF5-B6D0A72BD945}" srcOrd="0" destOrd="0" presId="urn:microsoft.com/office/officeart/2008/layout/NameandTitleOrganizationalChart"/>
    <dgm:cxn modelId="{4EFB1714-966D-42E9-B858-265252E44ED2}" type="presOf" srcId="{84BF9338-901B-4F5B-AAFC-028D7CACBB39}" destId="{7498D5BC-CFD7-4E0D-BBE2-F7D5311E155A}" srcOrd="0" destOrd="0" presId="urn:microsoft.com/office/officeart/2008/layout/NameandTitleOrganizationalChart"/>
    <dgm:cxn modelId="{8A4446DD-7262-4EC1-B4BB-BE8D15047071}" type="presOf" srcId="{6BA52C6D-D9A9-410D-BCE3-FC4BCFAAB379}" destId="{C51F6FDE-A23F-43B0-A635-FB684F814C62}" srcOrd="0" destOrd="0" presId="urn:microsoft.com/office/officeart/2008/layout/NameandTitleOrganizationalChart"/>
    <dgm:cxn modelId="{3E3FFD3A-6619-40D1-97CD-0CE67117028D}" srcId="{021DD6A4-A429-44D2-A5E7-44529D1A3DFF}" destId="{C186984A-CC09-43B8-8C44-B3184F2AC3D8}" srcOrd="0" destOrd="0" parTransId="{6AAAEF08-E813-4C03-806E-D133C2ECC82F}" sibTransId="{70D7CF31-5CBC-4875-91C6-7D2483C65F54}"/>
    <dgm:cxn modelId="{ADEFEA4C-CF83-4988-9D89-69EDF0307074}" srcId="{58D1D295-B23B-49F2-8095-59654B1E822E}" destId="{6BA52C6D-D9A9-410D-BCE3-FC4BCFAAB379}" srcOrd="0" destOrd="0" parTransId="{0E507347-1007-4A23-A022-E992C5641041}" sibTransId="{0DDA565D-D8DB-4056-B700-792E65FB2941}"/>
    <dgm:cxn modelId="{F5E52B38-AB20-4645-8731-DE6FFE1FD851}" type="presOf" srcId="{48880F7C-DE55-4379-B846-525ED0EDFE81}" destId="{7F221210-AE9A-4E0A-9AAE-B0271C70B4B2}" srcOrd="0" destOrd="0" presId="urn:microsoft.com/office/officeart/2008/layout/NameandTitleOrganizationalChart"/>
    <dgm:cxn modelId="{15539FC5-C514-4BFD-9C64-C774C806752F}" type="presOf" srcId="{021DD6A4-A429-44D2-A5E7-44529D1A3DFF}" destId="{96A9FFCB-97F2-4F3B-B65A-3CAEC7DA25BA}" srcOrd="1" destOrd="0" presId="urn:microsoft.com/office/officeart/2008/layout/NameandTitleOrganizationalChart"/>
    <dgm:cxn modelId="{4AC15777-E65E-4D6E-A864-398BC1262CC5}" srcId="{6BA52C6D-D9A9-410D-BCE3-FC4BCFAAB379}" destId="{201D0768-32EF-4BED-BA11-4875740F1955}" srcOrd="1" destOrd="0" parTransId="{521626D2-1AA4-4A0B-B8CA-DB8B8F9B5C2D}" sibTransId="{AC3E0D2E-91EA-4F80-87B0-56F93A2FAA35}"/>
    <dgm:cxn modelId="{FD2C6122-096F-4C8F-8332-6AB94293A1AA}" type="presOf" srcId="{C6E5FD6D-6433-4C8F-9881-AC506DFA0357}" destId="{D6457C79-54CA-4B9E-85D8-9E80D7CF15CD}" srcOrd="0" destOrd="0" presId="urn:microsoft.com/office/officeart/2008/layout/NameandTitleOrganizationalChart"/>
    <dgm:cxn modelId="{59ABA1C3-0221-4F77-92DE-D9AF42F77D5E}" type="presOf" srcId="{201D0768-32EF-4BED-BA11-4875740F1955}" destId="{733632BE-50A0-4375-8D96-E147C12A2753}" srcOrd="0" destOrd="0" presId="urn:microsoft.com/office/officeart/2008/layout/NameandTitleOrganizationalChart"/>
    <dgm:cxn modelId="{36878A9E-63AB-40A7-A123-F635A1B6D28B}" srcId="{C6E5FD6D-6433-4C8F-9881-AC506DFA0357}" destId="{58D1D295-B23B-49F2-8095-59654B1E822E}" srcOrd="0" destOrd="0" parTransId="{701BB3B9-4F8D-49DA-8356-249C3FF89BC7}" sibTransId="{7EDFBA98-4C0F-4991-9773-DDC29962243D}"/>
    <dgm:cxn modelId="{511C7D58-6285-4F14-8DB5-4FF1C94536B2}" type="presOf" srcId="{93E52966-BD43-4EA9-A1FF-B8B8C17FC99E}" destId="{804EFE49-64C9-4B85-8E96-6B47CD1FE236}" srcOrd="0" destOrd="0" presId="urn:microsoft.com/office/officeart/2008/layout/NameandTitleOrganizationalChart"/>
    <dgm:cxn modelId="{3559BA75-6E5F-4372-AFAA-32DEFB019841}" srcId="{021DD6A4-A429-44D2-A5E7-44529D1A3DFF}" destId="{FAA0C953-B05A-43B0-8FB2-87D0F5661D5A}" srcOrd="1" destOrd="0" parTransId="{48880F7C-DE55-4379-B846-525ED0EDFE81}" sibTransId="{CB9F12AE-7F8E-4D07-8290-57D4575772F6}"/>
    <dgm:cxn modelId="{0D4A704C-FCE1-4D74-9249-59F07FD75AC6}" type="presOf" srcId="{6AAAEF08-E813-4C03-806E-D133C2ECC82F}" destId="{8049937B-7DFA-4334-8463-C070603869A2}" srcOrd="0" destOrd="0" presId="urn:microsoft.com/office/officeart/2008/layout/NameandTitleOrganizationalChart"/>
    <dgm:cxn modelId="{E0514963-FC1C-4F6A-9EB4-B4D24C62E891}" type="presParOf" srcId="{D6457C79-54CA-4B9E-85D8-9E80D7CF15CD}" destId="{992729F9-8C0A-402C-BE26-5C7C80E6E7A7}" srcOrd="0" destOrd="0" presId="urn:microsoft.com/office/officeart/2008/layout/NameandTitleOrganizationalChart"/>
    <dgm:cxn modelId="{C6223F71-C73A-431E-9A8B-D2B302DE6989}" type="presParOf" srcId="{992729F9-8C0A-402C-BE26-5C7C80E6E7A7}" destId="{14F3CE92-64C2-4011-80DD-AD2EC0645404}" srcOrd="0" destOrd="0" presId="urn:microsoft.com/office/officeart/2008/layout/NameandTitleOrganizationalChart"/>
    <dgm:cxn modelId="{BF5134CD-89BF-4850-BF4F-D065B136DEAB}" type="presParOf" srcId="{14F3CE92-64C2-4011-80DD-AD2EC0645404}" destId="{B26A6118-09C0-4829-BA4E-AACB7EEDEBB0}" srcOrd="0" destOrd="0" presId="urn:microsoft.com/office/officeart/2008/layout/NameandTitleOrganizationalChart"/>
    <dgm:cxn modelId="{241BD92F-870D-4FB1-9C91-BABA6FD43996}" type="presParOf" srcId="{14F3CE92-64C2-4011-80DD-AD2EC0645404}" destId="{F5989329-36ED-4CCD-88F9-3D63590BE288}" srcOrd="1" destOrd="0" presId="urn:microsoft.com/office/officeart/2008/layout/NameandTitleOrganizationalChart"/>
    <dgm:cxn modelId="{EEBBB2D4-35DD-4E45-9405-BBD313E609DF}" type="presParOf" srcId="{14F3CE92-64C2-4011-80DD-AD2EC0645404}" destId="{0FD30FBA-578F-4A5A-88F2-BA94F0C2B82D}" srcOrd="2" destOrd="0" presId="urn:microsoft.com/office/officeart/2008/layout/NameandTitleOrganizationalChart"/>
    <dgm:cxn modelId="{D322809E-5A58-4D4A-B4C2-2C95FD158804}" type="presParOf" srcId="{992729F9-8C0A-402C-BE26-5C7C80E6E7A7}" destId="{DDFF03CC-2347-4CE3-828E-3253147A1B67}" srcOrd="1" destOrd="0" presId="urn:microsoft.com/office/officeart/2008/layout/NameandTitleOrganizationalChart"/>
    <dgm:cxn modelId="{0D5E642D-6D04-4D63-8859-0A16B60BBCC5}" type="presParOf" srcId="{DDFF03CC-2347-4CE3-828E-3253147A1B67}" destId="{B9AB3A63-703D-491C-9725-96BDA855BBBC}" srcOrd="0" destOrd="0" presId="urn:microsoft.com/office/officeart/2008/layout/NameandTitleOrganizationalChart"/>
    <dgm:cxn modelId="{5D975C58-18F2-4EAE-8CC0-560FAB0A1D06}" type="presParOf" srcId="{DDFF03CC-2347-4CE3-828E-3253147A1B67}" destId="{745D535C-D74B-4E9A-AB41-D895826FCEC8}" srcOrd="1" destOrd="0" presId="urn:microsoft.com/office/officeart/2008/layout/NameandTitleOrganizationalChart"/>
    <dgm:cxn modelId="{ACCE3459-D28F-4714-8C28-EE216356AEA7}" type="presParOf" srcId="{745D535C-D74B-4E9A-AB41-D895826FCEC8}" destId="{F203FF0A-BAB4-44CE-99AF-E2E46A742F24}" srcOrd="0" destOrd="0" presId="urn:microsoft.com/office/officeart/2008/layout/NameandTitleOrganizationalChart"/>
    <dgm:cxn modelId="{06193021-9190-450E-A5B1-B115310D02D1}" type="presParOf" srcId="{F203FF0A-BAB4-44CE-99AF-E2E46A742F24}" destId="{C51F6FDE-A23F-43B0-A635-FB684F814C62}" srcOrd="0" destOrd="0" presId="urn:microsoft.com/office/officeart/2008/layout/NameandTitleOrganizationalChart"/>
    <dgm:cxn modelId="{64FE5E9C-FE58-4473-9FCD-3D20C3A72AA8}" type="presParOf" srcId="{F203FF0A-BAB4-44CE-99AF-E2E46A742F24}" destId="{DEF75702-A32A-4E34-AC0D-1EC0CF417E64}" srcOrd="1" destOrd="0" presId="urn:microsoft.com/office/officeart/2008/layout/NameandTitleOrganizationalChart"/>
    <dgm:cxn modelId="{0FF3404A-351A-44AF-B5A2-90EA5138441F}" type="presParOf" srcId="{F203FF0A-BAB4-44CE-99AF-E2E46A742F24}" destId="{0EFB7D64-8FBC-4D5B-9BDC-E47ABF43F79D}" srcOrd="2" destOrd="0" presId="urn:microsoft.com/office/officeart/2008/layout/NameandTitleOrganizationalChart"/>
    <dgm:cxn modelId="{ED461016-4A18-46A9-AD0B-35FBBC7DF9BB}" type="presParOf" srcId="{745D535C-D74B-4E9A-AB41-D895826FCEC8}" destId="{E08F0B24-BA81-459E-B55D-8626012CA345}" srcOrd="1" destOrd="0" presId="urn:microsoft.com/office/officeart/2008/layout/NameandTitleOrganizationalChart"/>
    <dgm:cxn modelId="{D9E742A6-89CD-4637-8971-6455304AF228}" type="presParOf" srcId="{E08F0B24-BA81-459E-B55D-8626012CA345}" destId="{364066E8-5087-4D16-9481-77E08633C7A7}" srcOrd="0" destOrd="0" presId="urn:microsoft.com/office/officeart/2008/layout/NameandTitleOrganizationalChart"/>
    <dgm:cxn modelId="{16A9A4CD-54D6-42DA-A06C-01D2CE5B53BD}" type="presParOf" srcId="{E08F0B24-BA81-459E-B55D-8626012CA345}" destId="{0EF4EE71-D36C-43E5-A0F4-1EE57B1BDE24}" srcOrd="1" destOrd="0" presId="urn:microsoft.com/office/officeart/2008/layout/NameandTitleOrganizationalChart"/>
    <dgm:cxn modelId="{D5037C72-BE42-4924-9D20-4AD546ED50D0}" type="presParOf" srcId="{0EF4EE71-D36C-43E5-A0F4-1EE57B1BDE24}" destId="{4C0CF9A4-3E0D-4633-B61B-82B2A39D24DE}" srcOrd="0" destOrd="0" presId="urn:microsoft.com/office/officeart/2008/layout/NameandTitleOrganizationalChart"/>
    <dgm:cxn modelId="{C35DE810-6930-4F7F-B29E-517C1FC78202}" type="presParOf" srcId="{4C0CF9A4-3E0D-4633-B61B-82B2A39D24DE}" destId="{F2506DE1-AF8C-4E41-BE2F-C7B933949F63}" srcOrd="0" destOrd="0" presId="urn:microsoft.com/office/officeart/2008/layout/NameandTitleOrganizationalChart"/>
    <dgm:cxn modelId="{8953C101-C3D0-489B-9E49-89A56D11BF60}" type="presParOf" srcId="{4C0CF9A4-3E0D-4633-B61B-82B2A39D24DE}" destId="{804EFE49-64C9-4B85-8E96-6B47CD1FE236}" srcOrd="1" destOrd="0" presId="urn:microsoft.com/office/officeart/2008/layout/NameandTitleOrganizationalChart"/>
    <dgm:cxn modelId="{A73CFA7E-85C9-4471-8FFC-69F57A7C7C5B}" type="presParOf" srcId="{4C0CF9A4-3E0D-4633-B61B-82B2A39D24DE}" destId="{B54D09B7-ABE4-41A2-B443-F1883B2A7492}" srcOrd="2" destOrd="0" presId="urn:microsoft.com/office/officeart/2008/layout/NameandTitleOrganizationalChart"/>
    <dgm:cxn modelId="{5AF73F7B-9B29-4C08-BBC1-961F08C0664E}" type="presParOf" srcId="{0EF4EE71-D36C-43E5-A0F4-1EE57B1BDE24}" destId="{F7922105-CC37-4578-993E-B088BCF1C072}" srcOrd="1" destOrd="0" presId="urn:microsoft.com/office/officeart/2008/layout/NameandTitleOrganizationalChart"/>
    <dgm:cxn modelId="{65C9F9C9-A9DA-4C17-95CF-B2DB8F1804C1}" type="presParOf" srcId="{0EF4EE71-D36C-43E5-A0F4-1EE57B1BDE24}" destId="{46C4CF19-0548-4E50-89AB-62653DF01412}" srcOrd="2" destOrd="0" presId="urn:microsoft.com/office/officeart/2008/layout/NameandTitleOrganizationalChart"/>
    <dgm:cxn modelId="{7B514CD7-9186-484F-BE2A-285FEEA74B19}" type="presParOf" srcId="{E08F0B24-BA81-459E-B55D-8626012CA345}" destId="{71E8FAAF-B2EC-4F49-A806-521A2618339B}" srcOrd="2" destOrd="0" presId="urn:microsoft.com/office/officeart/2008/layout/NameandTitleOrganizationalChart"/>
    <dgm:cxn modelId="{9460B227-092E-460B-85C4-28398EB4E8F8}" type="presParOf" srcId="{E08F0B24-BA81-459E-B55D-8626012CA345}" destId="{30B22AB8-6F6E-43E4-B4A8-5EF1CEB4A66D}" srcOrd="3" destOrd="0" presId="urn:microsoft.com/office/officeart/2008/layout/NameandTitleOrganizationalChart"/>
    <dgm:cxn modelId="{C3BA40BC-5BFB-4287-8319-02F572091EFA}" type="presParOf" srcId="{30B22AB8-6F6E-43E4-B4A8-5EF1CEB4A66D}" destId="{3237DB51-6654-47C8-B5D0-421C048D75DA}" srcOrd="0" destOrd="0" presId="urn:microsoft.com/office/officeart/2008/layout/NameandTitleOrganizationalChart"/>
    <dgm:cxn modelId="{E748E292-153F-4AD8-B52B-A06A6303B593}" type="presParOf" srcId="{3237DB51-6654-47C8-B5D0-421C048D75DA}" destId="{733632BE-50A0-4375-8D96-E147C12A2753}" srcOrd="0" destOrd="0" presId="urn:microsoft.com/office/officeart/2008/layout/NameandTitleOrganizationalChart"/>
    <dgm:cxn modelId="{BF7DAB38-1AE9-4E2F-9DEF-A148D87634B5}" type="presParOf" srcId="{3237DB51-6654-47C8-B5D0-421C048D75DA}" destId="{76BD5BEC-7193-420E-BCF5-B6D0A72BD945}" srcOrd="1" destOrd="0" presId="urn:microsoft.com/office/officeart/2008/layout/NameandTitleOrganizationalChart"/>
    <dgm:cxn modelId="{3E39256A-EE0F-4B59-9221-48717AC14058}" type="presParOf" srcId="{3237DB51-6654-47C8-B5D0-421C048D75DA}" destId="{E12B601F-A238-4939-8C98-26E66925C7A6}" srcOrd="2" destOrd="0" presId="urn:microsoft.com/office/officeart/2008/layout/NameandTitleOrganizationalChart"/>
    <dgm:cxn modelId="{3DEBAF0B-E45B-4604-8C01-6A8F3DD92F5A}" type="presParOf" srcId="{30B22AB8-6F6E-43E4-B4A8-5EF1CEB4A66D}" destId="{C8945B3B-F683-430D-A44E-C11EB50C8D75}" srcOrd="1" destOrd="0" presId="urn:microsoft.com/office/officeart/2008/layout/NameandTitleOrganizationalChart"/>
    <dgm:cxn modelId="{9729B9F8-18AF-49EB-B32F-E51DE193B1DA}" type="presParOf" srcId="{30B22AB8-6F6E-43E4-B4A8-5EF1CEB4A66D}" destId="{C83C2EDB-F743-48D6-8B74-66171B7856A3}" srcOrd="2" destOrd="0" presId="urn:microsoft.com/office/officeart/2008/layout/NameandTitleOrganizationalChart"/>
    <dgm:cxn modelId="{C8FCDB62-7BE9-4467-A3EE-B53252D563B5}" type="presParOf" srcId="{745D535C-D74B-4E9A-AB41-D895826FCEC8}" destId="{AAAC38DD-4D31-4F30-BE4E-66D45DD8C986}" srcOrd="2" destOrd="0" presId="urn:microsoft.com/office/officeart/2008/layout/NameandTitleOrganizationalChart"/>
    <dgm:cxn modelId="{3BE6162E-0A56-41F2-ABEB-56B3C8FAB63F}" type="presParOf" srcId="{DDFF03CC-2347-4CE3-828E-3253147A1B67}" destId="{7498D5BC-CFD7-4E0D-BBE2-F7D5311E155A}" srcOrd="2" destOrd="0" presId="urn:microsoft.com/office/officeart/2008/layout/NameandTitleOrganizationalChart"/>
    <dgm:cxn modelId="{19DD1509-E575-4AE4-9014-35EAE1FFD2D5}" type="presParOf" srcId="{DDFF03CC-2347-4CE3-828E-3253147A1B67}" destId="{70E246E5-97FC-4E93-9608-AD2B1668F102}" srcOrd="3" destOrd="0" presId="urn:microsoft.com/office/officeart/2008/layout/NameandTitleOrganizationalChart"/>
    <dgm:cxn modelId="{5D4CC434-0F3E-4A2A-993C-A44F80368529}" type="presParOf" srcId="{70E246E5-97FC-4E93-9608-AD2B1668F102}" destId="{4848F85A-40C8-45A7-8C74-C061B1654A46}" srcOrd="0" destOrd="0" presId="urn:microsoft.com/office/officeart/2008/layout/NameandTitleOrganizationalChart"/>
    <dgm:cxn modelId="{48046AC6-1DF9-440A-94B9-3A6A094E5D9D}" type="presParOf" srcId="{4848F85A-40C8-45A7-8C74-C061B1654A46}" destId="{5A5E18A2-8A9B-4FAC-8007-DFB48051284C}" srcOrd="0" destOrd="0" presId="urn:microsoft.com/office/officeart/2008/layout/NameandTitleOrganizationalChart"/>
    <dgm:cxn modelId="{4FB2655F-68E9-4C31-BE66-334C14940102}" type="presParOf" srcId="{4848F85A-40C8-45A7-8C74-C061B1654A46}" destId="{1593AEE5-ECBC-49A3-9FDF-7CE915E27CF8}" srcOrd="1" destOrd="0" presId="urn:microsoft.com/office/officeart/2008/layout/NameandTitleOrganizationalChart"/>
    <dgm:cxn modelId="{1F99CC90-11C5-41BE-8751-DAB0E087B1E6}" type="presParOf" srcId="{4848F85A-40C8-45A7-8C74-C061B1654A46}" destId="{96A9FFCB-97F2-4F3B-B65A-3CAEC7DA25BA}" srcOrd="2" destOrd="0" presId="urn:microsoft.com/office/officeart/2008/layout/NameandTitleOrganizationalChart"/>
    <dgm:cxn modelId="{B27B41B8-114D-4034-97E9-D8C89BFF23C8}" type="presParOf" srcId="{70E246E5-97FC-4E93-9608-AD2B1668F102}" destId="{6AC34909-6CA2-4456-AF08-660EE8360847}" srcOrd="1" destOrd="0" presId="urn:microsoft.com/office/officeart/2008/layout/NameandTitleOrganizationalChart"/>
    <dgm:cxn modelId="{B6F98A09-4BC9-4D8A-9CF0-BBC52564179B}" type="presParOf" srcId="{6AC34909-6CA2-4456-AF08-660EE8360847}" destId="{8049937B-7DFA-4334-8463-C070603869A2}" srcOrd="0" destOrd="0" presId="urn:microsoft.com/office/officeart/2008/layout/NameandTitleOrganizationalChart"/>
    <dgm:cxn modelId="{0CC9E02A-5C2E-4F85-8B50-361323104081}" type="presParOf" srcId="{6AC34909-6CA2-4456-AF08-660EE8360847}" destId="{5C76CFAC-CB2F-4DBE-94E9-137A8163504E}" srcOrd="1" destOrd="0" presId="urn:microsoft.com/office/officeart/2008/layout/NameandTitleOrganizationalChart"/>
    <dgm:cxn modelId="{CA6C0128-1A77-4E71-A683-B087A81EB0F0}" type="presParOf" srcId="{5C76CFAC-CB2F-4DBE-94E9-137A8163504E}" destId="{1A1F7309-12A2-41C1-A483-33B693C1E2F9}" srcOrd="0" destOrd="0" presId="urn:microsoft.com/office/officeart/2008/layout/NameandTitleOrganizationalChart"/>
    <dgm:cxn modelId="{C14FC792-8D91-4C50-A6C8-ECD79275184F}" type="presParOf" srcId="{1A1F7309-12A2-41C1-A483-33B693C1E2F9}" destId="{7F56C9DB-DC4C-40BF-9BB9-7FAC8476E80E}" srcOrd="0" destOrd="0" presId="urn:microsoft.com/office/officeart/2008/layout/NameandTitleOrganizationalChart"/>
    <dgm:cxn modelId="{E8B466D9-1D03-4BA9-B953-D21A7A9E1132}" type="presParOf" srcId="{1A1F7309-12A2-41C1-A483-33B693C1E2F9}" destId="{7537C30B-4115-43DF-9DCF-806358722E0B}" srcOrd="1" destOrd="0" presId="urn:microsoft.com/office/officeart/2008/layout/NameandTitleOrganizationalChart"/>
    <dgm:cxn modelId="{D8007087-8B2A-47BA-A9EA-B4D1EA9309F5}" type="presParOf" srcId="{1A1F7309-12A2-41C1-A483-33B693C1E2F9}" destId="{5FF4D1E7-CCDF-4F9C-9B08-7015B0591ABE}" srcOrd="2" destOrd="0" presId="urn:microsoft.com/office/officeart/2008/layout/NameandTitleOrganizationalChart"/>
    <dgm:cxn modelId="{9593CF73-45D4-4B8B-B5AD-B39689B5EA28}" type="presParOf" srcId="{5C76CFAC-CB2F-4DBE-94E9-137A8163504E}" destId="{72DB05D8-969C-401D-99C2-A724C1EB82D0}" srcOrd="1" destOrd="0" presId="urn:microsoft.com/office/officeart/2008/layout/NameandTitleOrganizationalChart"/>
    <dgm:cxn modelId="{F40E2AD0-2E2C-464E-B616-A39525704B9A}" type="presParOf" srcId="{5C76CFAC-CB2F-4DBE-94E9-137A8163504E}" destId="{5D8B5467-D1FA-4C1C-BA8C-873A8BAD86F0}" srcOrd="2" destOrd="0" presId="urn:microsoft.com/office/officeart/2008/layout/NameandTitleOrganizationalChart"/>
    <dgm:cxn modelId="{EB3881B9-A91B-43A6-AFF4-3A3DD452F7FE}" type="presParOf" srcId="{6AC34909-6CA2-4456-AF08-660EE8360847}" destId="{7F221210-AE9A-4E0A-9AAE-B0271C70B4B2}" srcOrd="2" destOrd="0" presId="urn:microsoft.com/office/officeart/2008/layout/NameandTitleOrganizationalChart"/>
    <dgm:cxn modelId="{B4880082-F096-433E-A44D-6DC231D96AA7}" type="presParOf" srcId="{6AC34909-6CA2-4456-AF08-660EE8360847}" destId="{C8878A1F-7C6F-405F-A324-CAC8213EC4D4}" srcOrd="3" destOrd="0" presId="urn:microsoft.com/office/officeart/2008/layout/NameandTitleOrganizationalChart"/>
    <dgm:cxn modelId="{6D7E6660-428F-466D-A460-E17DAB6E3B9C}" type="presParOf" srcId="{C8878A1F-7C6F-405F-A324-CAC8213EC4D4}" destId="{AAC8F037-A2FB-4861-9AAE-BBAFE5086EDB}" srcOrd="0" destOrd="0" presId="urn:microsoft.com/office/officeart/2008/layout/NameandTitleOrganizationalChart"/>
    <dgm:cxn modelId="{73B95F14-3834-47DB-9C48-4DF955B519FB}" type="presParOf" srcId="{AAC8F037-A2FB-4861-9AAE-BBAFE5086EDB}" destId="{580412D8-79B1-4B23-B7B5-DD129EE160CC}" srcOrd="0" destOrd="0" presId="urn:microsoft.com/office/officeart/2008/layout/NameandTitleOrganizationalChart"/>
    <dgm:cxn modelId="{32E8EE4B-5CB3-47EE-B975-400A924363C7}" type="presParOf" srcId="{AAC8F037-A2FB-4861-9AAE-BBAFE5086EDB}" destId="{04D4C9EC-D281-4CDF-AFE0-86048CD8880E}" srcOrd="1" destOrd="0" presId="urn:microsoft.com/office/officeart/2008/layout/NameandTitleOrganizationalChart"/>
    <dgm:cxn modelId="{D4644401-F56B-49A7-B758-E22E7922665A}" type="presParOf" srcId="{AAC8F037-A2FB-4861-9AAE-BBAFE5086EDB}" destId="{41F6C2AF-E4C2-493D-824F-954382EBDA13}" srcOrd="2" destOrd="0" presId="urn:microsoft.com/office/officeart/2008/layout/NameandTitleOrganizationalChart"/>
    <dgm:cxn modelId="{E7183D9D-DD58-4624-8A99-6348B7743F7C}" type="presParOf" srcId="{C8878A1F-7C6F-405F-A324-CAC8213EC4D4}" destId="{A7B82488-3FE5-42BD-BE3C-7F75D6F879BD}" srcOrd="1" destOrd="0" presId="urn:microsoft.com/office/officeart/2008/layout/NameandTitleOrganizationalChart"/>
    <dgm:cxn modelId="{ED74D112-2B79-48FF-A1C3-0C1782F05325}" type="presParOf" srcId="{C8878A1F-7C6F-405F-A324-CAC8213EC4D4}" destId="{6CA00F93-5D40-4EF7-B9C3-C00B03D017D4}" srcOrd="2" destOrd="0" presId="urn:microsoft.com/office/officeart/2008/layout/NameandTitleOrganizationalChart"/>
    <dgm:cxn modelId="{2070B0CA-328D-4CFD-990E-AF796C076150}" type="presParOf" srcId="{70E246E5-97FC-4E93-9608-AD2B1668F102}" destId="{EE972BA0-FDCF-4B80-BDCF-E672CACA4104}" srcOrd="2" destOrd="0" presId="urn:microsoft.com/office/officeart/2008/layout/NameandTitleOrganizationalChart"/>
    <dgm:cxn modelId="{677E79CD-61CF-4115-805C-70D034B015E9}" type="presParOf" srcId="{992729F9-8C0A-402C-BE26-5C7C80E6E7A7}" destId="{3ACBD90F-D009-4E46-9FF7-564D2068B72C}" srcOrd="2" destOrd="0" presId="urn:microsoft.com/office/officeart/2008/layout/NameandTitleOrganizationalChart"/>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6E5FD6D-6433-4C8F-9881-AC506DFA0357}" type="doc">
      <dgm:prSet loTypeId="urn:microsoft.com/office/officeart/2008/layout/NameandTitleOrganizationalChart" loCatId="hierarchy" qsTypeId="urn:microsoft.com/office/officeart/2005/8/quickstyle/3d3" qsCatId="3D" csTypeId="urn:microsoft.com/office/officeart/2005/8/colors/accent1_1" csCatId="accent1" phldr="1"/>
      <dgm:spPr/>
      <dgm:t>
        <a:bodyPr/>
        <a:lstStyle/>
        <a:p>
          <a:endParaRPr lang="cs-CZ"/>
        </a:p>
      </dgm:t>
    </dgm:pt>
    <dgm:pt modelId="{55AADC86-7E54-4684-BD98-BEAFA9F8BB6B}">
      <dgm:prSet/>
      <dgm:spPr/>
      <dgm:t>
        <a:bodyPr/>
        <a:lstStyle/>
        <a:p>
          <a:r>
            <a:rPr lang="cs-CZ" dirty="0"/>
            <a:t>42 012</a:t>
          </a:r>
        </a:p>
      </dgm:t>
    </dgm:pt>
    <dgm:pt modelId="{CEBDF97F-49C9-4E90-94DB-D80EBC4EF071}" type="parTrans" cxnId="{F0B94E27-D0DA-4ED6-A101-9EF337D08C8F}">
      <dgm:prSet/>
      <dgm:spPr/>
      <dgm:t>
        <a:bodyPr/>
        <a:lstStyle/>
        <a:p>
          <a:endParaRPr lang="cs-CZ"/>
        </a:p>
      </dgm:t>
    </dgm:pt>
    <dgm:pt modelId="{30E76389-CC98-4E29-9D7B-0B8430C82028}" type="sibTrans" cxnId="{F0B94E27-D0DA-4ED6-A101-9EF337D08C8F}">
      <dgm:prSet/>
      <dgm:spPr>
        <a:solidFill>
          <a:srgbClr val="C00000">
            <a:alpha val="90000"/>
          </a:srgbClr>
        </a:solidFill>
      </dgm:spPr>
      <dgm:t>
        <a:bodyPr/>
        <a:lstStyle/>
        <a:p>
          <a:r>
            <a:rPr lang="cs-CZ">
              <a:solidFill>
                <a:schemeClr val="bg1"/>
              </a:solidFill>
            </a:rPr>
            <a:t>CELÁ ČR</a:t>
          </a:r>
          <a:endParaRPr lang="cs-CZ" dirty="0">
            <a:solidFill>
              <a:schemeClr val="bg1"/>
            </a:solidFill>
          </a:endParaRPr>
        </a:p>
      </dgm:t>
    </dgm:pt>
    <dgm:pt modelId="{C51B2C34-9D08-489A-A978-8BADA4A867DF}">
      <dgm:prSet/>
      <dgm:spPr/>
      <dgm:t>
        <a:bodyPr/>
        <a:lstStyle/>
        <a:p>
          <a:r>
            <a:rPr lang="cs-CZ" dirty="0"/>
            <a:t>21 193</a:t>
          </a:r>
        </a:p>
      </dgm:t>
    </dgm:pt>
    <dgm:pt modelId="{13A74AA5-B5F1-49B1-8068-04362D8B0241}" type="parTrans" cxnId="{B06B358D-6F2A-408D-8B63-68DCDC62D3C1}">
      <dgm:prSet/>
      <dgm:spPr/>
      <dgm:t>
        <a:bodyPr/>
        <a:lstStyle/>
        <a:p>
          <a:endParaRPr lang="cs-CZ"/>
        </a:p>
      </dgm:t>
    </dgm:pt>
    <dgm:pt modelId="{8838FD26-D3A9-4423-8F14-46FA59594E05}" type="sibTrans" cxnId="{B06B358D-6F2A-408D-8B63-68DCDC62D3C1}">
      <dgm:prSet/>
      <dgm:spPr/>
      <dgm:t>
        <a:bodyPr/>
        <a:lstStyle/>
        <a:p>
          <a:r>
            <a:rPr lang="cs-CZ" dirty="0"/>
            <a:t>AKUTNÍ PÉČE</a:t>
          </a:r>
        </a:p>
      </dgm:t>
    </dgm:pt>
    <dgm:pt modelId="{C5A4CDC4-04EE-4B66-9EE8-08CE938C624C}">
      <dgm:prSet/>
      <dgm:spPr/>
      <dgm:t>
        <a:bodyPr/>
        <a:lstStyle/>
        <a:p>
          <a:r>
            <a:rPr lang="cs-CZ" dirty="0"/>
            <a:t>1 430</a:t>
          </a:r>
        </a:p>
      </dgm:t>
    </dgm:pt>
    <dgm:pt modelId="{7DEE706F-FD0F-44B6-8840-909ADBF47E35}" type="parTrans" cxnId="{9E665695-38FE-4F0E-9359-4791ABBFBBBD}">
      <dgm:prSet/>
      <dgm:spPr/>
      <dgm:t>
        <a:bodyPr/>
        <a:lstStyle/>
        <a:p>
          <a:endParaRPr lang="cs-CZ"/>
        </a:p>
      </dgm:t>
    </dgm:pt>
    <dgm:pt modelId="{8455244F-E707-4FD8-B0A7-B982436C5A97}" type="sibTrans" cxnId="{9E665695-38FE-4F0E-9359-4791ABBFBBBD}">
      <dgm:prSet/>
      <dgm:spPr/>
      <dgm:t>
        <a:bodyPr/>
        <a:lstStyle/>
        <a:p>
          <a:r>
            <a:rPr lang="cs-CZ" dirty="0"/>
            <a:t>OST. LŮŽKOVÁ</a:t>
          </a:r>
        </a:p>
      </dgm:t>
    </dgm:pt>
    <dgm:pt modelId="{E65D292B-5A29-4082-A3B3-A8B0B72177F4}">
      <dgm:prSet/>
      <dgm:spPr/>
      <dgm:t>
        <a:bodyPr/>
        <a:lstStyle/>
        <a:p>
          <a:r>
            <a:rPr lang="cs-CZ" b="0" i="0" u="none" dirty="0"/>
            <a:t>19 389 </a:t>
          </a:r>
          <a:endParaRPr lang="cs-CZ" dirty="0"/>
        </a:p>
      </dgm:t>
    </dgm:pt>
    <dgm:pt modelId="{8097E827-48C4-45C5-A327-A7A038772CCE}" type="parTrans" cxnId="{68A0FB6D-6D37-44B7-B5A7-734456089EA7}">
      <dgm:prSet/>
      <dgm:spPr/>
      <dgm:t>
        <a:bodyPr/>
        <a:lstStyle/>
        <a:p>
          <a:endParaRPr lang="cs-CZ"/>
        </a:p>
      </dgm:t>
    </dgm:pt>
    <dgm:pt modelId="{B86B69BE-0417-4770-A922-D6536D642839}" type="sibTrans" cxnId="{68A0FB6D-6D37-44B7-B5A7-734456089EA7}">
      <dgm:prSet/>
      <dgm:spPr/>
      <dgm:t>
        <a:bodyPr/>
        <a:lstStyle/>
        <a:p>
          <a:r>
            <a:rPr lang="cs-CZ" dirty="0"/>
            <a:t>NELŮŽKOVÁ</a:t>
          </a:r>
        </a:p>
      </dgm:t>
    </dgm:pt>
    <dgm:pt modelId="{D6457C79-54CA-4B9E-85D8-9E80D7CF15CD}" type="pres">
      <dgm:prSet presAssocID="{C6E5FD6D-6433-4C8F-9881-AC506DFA0357}" presName="hierChild1" presStyleCnt="0">
        <dgm:presLayoutVars>
          <dgm:orgChart val="1"/>
          <dgm:chPref val="1"/>
          <dgm:dir/>
          <dgm:animOne val="branch"/>
          <dgm:animLvl val="lvl"/>
          <dgm:resizeHandles/>
        </dgm:presLayoutVars>
      </dgm:prSet>
      <dgm:spPr/>
      <dgm:t>
        <a:bodyPr/>
        <a:lstStyle/>
        <a:p>
          <a:endParaRPr lang="en-US"/>
        </a:p>
      </dgm:t>
    </dgm:pt>
    <dgm:pt modelId="{601E69F9-659F-44C9-BD57-21C995FAFCC1}" type="pres">
      <dgm:prSet presAssocID="{55AADC86-7E54-4684-BD98-BEAFA9F8BB6B}" presName="hierRoot1" presStyleCnt="0">
        <dgm:presLayoutVars>
          <dgm:hierBranch val="init"/>
        </dgm:presLayoutVars>
      </dgm:prSet>
      <dgm:spPr/>
    </dgm:pt>
    <dgm:pt modelId="{DF19AFC7-58E4-455D-93DF-3C204628FCF5}" type="pres">
      <dgm:prSet presAssocID="{55AADC86-7E54-4684-BD98-BEAFA9F8BB6B}" presName="rootComposite1" presStyleCnt="0"/>
      <dgm:spPr/>
    </dgm:pt>
    <dgm:pt modelId="{0B9E4B24-F38E-475E-A4CA-F705ECF5D1D5}" type="pres">
      <dgm:prSet presAssocID="{55AADC86-7E54-4684-BD98-BEAFA9F8BB6B}" presName="rootText1" presStyleLbl="node0" presStyleIdx="0" presStyleCnt="1">
        <dgm:presLayoutVars>
          <dgm:chMax/>
          <dgm:chPref val="3"/>
        </dgm:presLayoutVars>
      </dgm:prSet>
      <dgm:spPr/>
      <dgm:t>
        <a:bodyPr/>
        <a:lstStyle/>
        <a:p>
          <a:endParaRPr lang="en-US"/>
        </a:p>
      </dgm:t>
    </dgm:pt>
    <dgm:pt modelId="{6F893F8C-2B7C-4C8C-AED1-32D5A2DE3B55}" type="pres">
      <dgm:prSet presAssocID="{55AADC86-7E54-4684-BD98-BEAFA9F8BB6B}" presName="titleText1" presStyleLbl="fgAcc0" presStyleIdx="0" presStyleCnt="1">
        <dgm:presLayoutVars>
          <dgm:chMax val="0"/>
          <dgm:chPref val="0"/>
        </dgm:presLayoutVars>
      </dgm:prSet>
      <dgm:spPr/>
      <dgm:t>
        <a:bodyPr/>
        <a:lstStyle/>
        <a:p>
          <a:endParaRPr lang="en-US"/>
        </a:p>
      </dgm:t>
    </dgm:pt>
    <dgm:pt modelId="{4EB94CF4-8E8B-4D31-882E-513C9AB63623}" type="pres">
      <dgm:prSet presAssocID="{55AADC86-7E54-4684-BD98-BEAFA9F8BB6B}" presName="rootConnector1" presStyleLbl="node1" presStyleIdx="0" presStyleCnt="3"/>
      <dgm:spPr/>
      <dgm:t>
        <a:bodyPr/>
        <a:lstStyle/>
        <a:p>
          <a:endParaRPr lang="en-US"/>
        </a:p>
      </dgm:t>
    </dgm:pt>
    <dgm:pt modelId="{812B4071-9475-4A5C-B439-1B4252CAEBC5}" type="pres">
      <dgm:prSet presAssocID="{55AADC86-7E54-4684-BD98-BEAFA9F8BB6B}" presName="hierChild2" presStyleCnt="0"/>
      <dgm:spPr/>
    </dgm:pt>
    <dgm:pt modelId="{6E51B170-BB8F-47C9-9143-E8D3CE3D2BCE}" type="pres">
      <dgm:prSet presAssocID="{13A74AA5-B5F1-49B1-8068-04362D8B0241}" presName="Name37" presStyleLbl="parChTrans1D2" presStyleIdx="0" presStyleCnt="3"/>
      <dgm:spPr/>
      <dgm:t>
        <a:bodyPr/>
        <a:lstStyle/>
        <a:p>
          <a:endParaRPr lang="en-US"/>
        </a:p>
      </dgm:t>
    </dgm:pt>
    <dgm:pt modelId="{69C02A16-44B5-4C54-9DC1-15B6DF43AB19}" type="pres">
      <dgm:prSet presAssocID="{C51B2C34-9D08-489A-A978-8BADA4A867DF}" presName="hierRoot2" presStyleCnt="0">
        <dgm:presLayoutVars>
          <dgm:hierBranch val="init"/>
        </dgm:presLayoutVars>
      </dgm:prSet>
      <dgm:spPr/>
    </dgm:pt>
    <dgm:pt modelId="{EA8829E0-93A9-48BB-B76D-D2A254E3AC34}" type="pres">
      <dgm:prSet presAssocID="{C51B2C34-9D08-489A-A978-8BADA4A867DF}" presName="rootComposite" presStyleCnt="0"/>
      <dgm:spPr/>
    </dgm:pt>
    <dgm:pt modelId="{9FAD18E7-24CC-49EB-ABB8-7CE1EB44275B}" type="pres">
      <dgm:prSet presAssocID="{C51B2C34-9D08-489A-A978-8BADA4A867DF}" presName="rootText" presStyleLbl="node1" presStyleIdx="0" presStyleCnt="3">
        <dgm:presLayoutVars>
          <dgm:chMax/>
          <dgm:chPref val="3"/>
        </dgm:presLayoutVars>
      </dgm:prSet>
      <dgm:spPr/>
      <dgm:t>
        <a:bodyPr/>
        <a:lstStyle/>
        <a:p>
          <a:endParaRPr lang="en-US"/>
        </a:p>
      </dgm:t>
    </dgm:pt>
    <dgm:pt modelId="{55A7C367-BAED-426C-9A88-7C838D286526}" type="pres">
      <dgm:prSet presAssocID="{C51B2C34-9D08-489A-A978-8BADA4A867DF}" presName="titleText2" presStyleLbl="fgAcc1" presStyleIdx="0" presStyleCnt="3">
        <dgm:presLayoutVars>
          <dgm:chMax val="0"/>
          <dgm:chPref val="0"/>
        </dgm:presLayoutVars>
      </dgm:prSet>
      <dgm:spPr/>
      <dgm:t>
        <a:bodyPr/>
        <a:lstStyle/>
        <a:p>
          <a:endParaRPr lang="en-US"/>
        </a:p>
      </dgm:t>
    </dgm:pt>
    <dgm:pt modelId="{25DA894E-AE3D-4FF9-8928-8E2492AC802F}" type="pres">
      <dgm:prSet presAssocID="{C51B2C34-9D08-489A-A978-8BADA4A867DF}" presName="rootConnector" presStyleLbl="node2" presStyleIdx="0" presStyleCnt="0"/>
      <dgm:spPr/>
      <dgm:t>
        <a:bodyPr/>
        <a:lstStyle/>
        <a:p>
          <a:endParaRPr lang="en-US"/>
        </a:p>
      </dgm:t>
    </dgm:pt>
    <dgm:pt modelId="{1939CB5E-5CC2-4AFF-8738-BFEF479E294C}" type="pres">
      <dgm:prSet presAssocID="{C51B2C34-9D08-489A-A978-8BADA4A867DF}" presName="hierChild4" presStyleCnt="0"/>
      <dgm:spPr/>
    </dgm:pt>
    <dgm:pt modelId="{5E0506C3-3A34-493D-8B08-13A13D5E029C}" type="pres">
      <dgm:prSet presAssocID="{C51B2C34-9D08-489A-A978-8BADA4A867DF}" presName="hierChild5" presStyleCnt="0"/>
      <dgm:spPr/>
    </dgm:pt>
    <dgm:pt modelId="{8119FBC6-6124-4DF3-9DE5-70F75F50940B}" type="pres">
      <dgm:prSet presAssocID="{7DEE706F-FD0F-44B6-8840-909ADBF47E35}" presName="Name37" presStyleLbl="parChTrans1D2" presStyleIdx="1" presStyleCnt="3"/>
      <dgm:spPr/>
      <dgm:t>
        <a:bodyPr/>
        <a:lstStyle/>
        <a:p>
          <a:endParaRPr lang="en-US"/>
        </a:p>
      </dgm:t>
    </dgm:pt>
    <dgm:pt modelId="{946B6C95-0F4B-4B33-814D-254D4456CCD3}" type="pres">
      <dgm:prSet presAssocID="{C5A4CDC4-04EE-4B66-9EE8-08CE938C624C}" presName="hierRoot2" presStyleCnt="0">
        <dgm:presLayoutVars>
          <dgm:hierBranch val="init"/>
        </dgm:presLayoutVars>
      </dgm:prSet>
      <dgm:spPr/>
    </dgm:pt>
    <dgm:pt modelId="{BC65EF84-BF99-45FE-B247-2BF34D3BFAEE}" type="pres">
      <dgm:prSet presAssocID="{C5A4CDC4-04EE-4B66-9EE8-08CE938C624C}" presName="rootComposite" presStyleCnt="0"/>
      <dgm:spPr/>
    </dgm:pt>
    <dgm:pt modelId="{98A22515-904D-4782-8B6A-5E9482DF0943}" type="pres">
      <dgm:prSet presAssocID="{C5A4CDC4-04EE-4B66-9EE8-08CE938C624C}" presName="rootText" presStyleLbl="node1" presStyleIdx="1" presStyleCnt="3">
        <dgm:presLayoutVars>
          <dgm:chMax/>
          <dgm:chPref val="3"/>
        </dgm:presLayoutVars>
      </dgm:prSet>
      <dgm:spPr/>
      <dgm:t>
        <a:bodyPr/>
        <a:lstStyle/>
        <a:p>
          <a:endParaRPr lang="en-US"/>
        </a:p>
      </dgm:t>
    </dgm:pt>
    <dgm:pt modelId="{493B8408-4851-48D7-80F4-FCF134CA9E3D}" type="pres">
      <dgm:prSet presAssocID="{C5A4CDC4-04EE-4B66-9EE8-08CE938C624C}" presName="titleText2" presStyleLbl="fgAcc1" presStyleIdx="1" presStyleCnt="3">
        <dgm:presLayoutVars>
          <dgm:chMax val="0"/>
          <dgm:chPref val="0"/>
        </dgm:presLayoutVars>
      </dgm:prSet>
      <dgm:spPr/>
      <dgm:t>
        <a:bodyPr/>
        <a:lstStyle/>
        <a:p>
          <a:endParaRPr lang="en-US"/>
        </a:p>
      </dgm:t>
    </dgm:pt>
    <dgm:pt modelId="{C3E2CED4-F2A5-41AC-9A2E-7E9409F47890}" type="pres">
      <dgm:prSet presAssocID="{C5A4CDC4-04EE-4B66-9EE8-08CE938C624C}" presName="rootConnector" presStyleLbl="node2" presStyleIdx="0" presStyleCnt="0"/>
      <dgm:spPr/>
      <dgm:t>
        <a:bodyPr/>
        <a:lstStyle/>
        <a:p>
          <a:endParaRPr lang="en-US"/>
        </a:p>
      </dgm:t>
    </dgm:pt>
    <dgm:pt modelId="{8CC8FBDB-BA45-4927-9C58-C3F1F9C4012D}" type="pres">
      <dgm:prSet presAssocID="{C5A4CDC4-04EE-4B66-9EE8-08CE938C624C}" presName="hierChild4" presStyleCnt="0"/>
      <dgm:spPr/>
    </dgm:pt>
    <dgm:pt modelId="{70094417-6CC1-4587-9A7A-3C54699248E6}" type="pres">
      <dgm:prSet presAssocID="{C5A4CDC4-04EE-4B66-9EE8-08CE938C624C}" presName="hierChild5" presStyleCnt="0"/>
      <dgm:spPr/>
    </dgm:pt>
    <dgm:pt modelId="{8EA08F1A-3F65-42D6-94B8-11617146E763}" type="pres">
      <dgm:prSet presAssocID="{8097E827-48C4-45C5-A327-A7A038772CCE}" presName="Name37" presStyleLbl="parChTrans1D2" presStyleIdx="2" presStyleCnt="3"/>
      <dgm:spPr/>
      <dgm:t>
        <a:bodyPr/>
        <a:lstStyle/>
        <a:p>
          <a:endParaRPr lang="en-US"/>
        </a:p>
      </dgm:t>
    </dgm:pt>
    <dgm:pt modelId="{E15F0856-6C92-46F5-9C8E-6D67D6E05E72}" type="pres">
      <dgm:prSet presAssocID="{E65D292B-5A29-4082-A3B3-A8B0B72177F4}" presName="hierRoot2" presStyleCnt="0">
        <dgm:presLayoutVars>
          <dgm:hierBranch val="init"/>
        </dgm:presLayoutVars>
      </dgm:prSet>
      <dgm:spPr/>
    </dgm:pt>
    <dgm:pt modelId="{750F9E4B-AD87-4072-B440-36C25BDF09B3}" type="pres">
      <dgm:prSet presAssocID="{E65D292B-5A29-4082-A3B3-A8B0B72177F4}" presName="rootComposite" presStyleCnt="0"/>
      <dgm:spPr/>
    </dgm:pt>
    <dgm:pt modelId="{6FA36926-2C90-454D-AFBF-48A093EEBAA8}" type="pres">
      <dgm:prSet presAssocID="{E65D292B-5A29-4082-A3B3-A8B0B72177F4}" presName="rootText" presStyleLbl="node1" presStyleIdx="2" presStyleCnt="3">
        <dgm:presLayoutVars>
          <dgm:chMax/>
          <dgm:chPref val="3"/>
        </dgm:presLayoutVars>
      </dgm:prSet>
      <dgm:spPr/>
      <dgm:t>
        <a:bodyPr/>
        <a:lstStyle/>
        <a:p>
          <a:endParaRPr lang="en-US"/>
        </a:p>
      </dgm:t>
    </dgm:pt>
    <dgm:pt modelId="{F21673AD-4100-470F-962D-886598F3006C}" type="pres">
      <dgm:prSet presAssocID="{E65D292B-5A29-4082-A3B3-A8B0B72177F4}" presName="titleText2" presStyleLbl="fgAcc1" presStyleIdx="2" presStyleCnt="3">
        <dgm:presLayoutVars>
          <dgm:chMax val="0"/>
          <dgm:chPref val="0"/>
        </dgm:presLayoutVars>
      </dgm:prSet>
      <dgm:spPr/>
      <dgm:t>
        <a:bodyPr/>
        <a:lstStyle/>
        <a:p>
          <a:endParaRPr lang="en-US"/>
        </a:p>
      </dgm:t>
    </dgm:pt>
    <dgm:pt modelId="{00E286B6-F141-4D2A-9E9F-02FA9DFED666}" type="pres">
      <dgm:prSet presAssocID="{E65D292B-5A29-4082-A3B3-A8B0B72177F4}" presName="rootConnector" presStyleLbl="node2" presStyleIdx="0" presStyleCnt="0"/>
      <dgm:spPr/>
      <dgm:t>
        <a:bodyPr/>
        <a:lstStyle/>
        <a:p>
          <a:endParaRPr lang="en-US"/>
        </a:p>
      </dgm:t>
    </dgm:pt>
    <dgm:pt modelId="{A6D093F7-A9C9-43AA-9256-2187400DD279}" type="pres">
      <dgm:prSet presAssocID="{E65D292B-5A29-4082-A3B3-A8B0B72177F4}" presName="hierChild4" presStyleCnt="0"/>
      <dgm:spPr/>
    </dgm:pt>
    <dgm:pt modelId="{FCF73790-3AC0-4EE9-9B19-F7474E97D8A7}" type="pres">
      <dgm:prSet presAssocID="{E65D292B-5A29-4082-A3B3-A8B0B72177F4}" presName="hierChild5" presStyleCnt="0"/>
      <dgm:spPr/>
    </dgm:pt>
    <dgm:pt modelId="{EBAFEB86-9E45-4CEE-83FD-6D551981EC55}" type="pres">
      <dgm:prSet presAssocID="{55AADC86-7E54-4684-BD98-BEAFA9F8BB6B}" presName="hierChild3" presStyleCnt="0"/>
      <dgm:spPr/>
    </dgm:pt>
  </dgm:ptLst>
  <dgm:cxnLst>
    <dgm:cxn modelId="{BF0F8E6B-4C46-45A9-83D5-94E82852D976}" type="presOf" srcId="{8838FD26-D3A9-4423-8F14-46FA59594E05}" destId="{55A7C367-BAED-426C-9A88-7C838D286526}" srcOrd="0" destOrd="0" presId="urn:microsoft.com/office/officeart/2008/layout/NameandTitleOrganizationalChart"/>
    <dgm:cxn modelId="{7A1DD5EC-F3B2-4B68-B359-D749AA910897}" type="presOf" srcId="{8097E827-48C4-45C5-A327-A7A038772CCE}" destId="{8EA08F1A-3F65-42D6-94B8-11617146E763}" srcOrd="0" destOrd="0" presId="urn:microsoft.com/office/officeart/2008/layout/NameandTitleOrganizationalChart"/>
    <dgm:cxn modelId="{FE20834C-9115-425A-B923-30EDD7F5C7A1}" type="presOf" srcId="{C51B2C34-9D08-489A-A978-8BADA4A867DF}" destId="{25DA894E-AE3D-4FF9-8928-8E2492AC802F}" srcOrd="1" destOrd="0" presId="urn:microsoft.com/office/officeart/2008/layout/NameandTitleOrganizationalChart"/>
    <dgm:cxn modelId="{68A0FB6D-6D37-44B7-B5A7-734456089EA7}" srcId="{55AADC86-7E54-4684-BD98-BEAFA9F8BB6B}" destId="{E65D292B-5A29-4082-A3B3-A8B0B72177F4}" srcOrd="2" destOrd="0" parTransId="{8097E827-48C4-45C5-A327-A7A038772CCE}" sibTransId="{B86B69BE-0417-4770-A922-D6536D642839}"/>
    <dgm:cxn modelId="{5E6601B9-3168-40B6-B14D-68F2239FD458}" type="presOf" srcId="{13A74AA5-B5F1-49B1-8068-04362D8B0241}" destId="{6E51B170-BB8F-47C9-9143-E8D3CE3D2BCE}" srcOrd="0" destOrd="0" presId="urn:microsoft.com/office/officeart/2008/layout/NameandTitleOrganizationalChart"/>
    <dgm:cxn modelId="{EF5F47DA-30A4-4702-89E0-0368276754DB}" type="presOf" srcId="{55AADC86-7E54-4684-BD98-BEAFA9F8BB6B}" destId="{4EB94CF4-8E8B-4D31-882E-513C9AB63623}" srcOrd="1" destOrd="0" presId="urn:microsoft.com/office/officeart/2008/layout/NameandTitleOrganizationalChart"/>
    <dgm:cxn modelId="{B06B358D-6F2A-408D-8B63-68DCDC62D3C1}" srcId="{55AADC86-7E54-4684-BD98-BEAFA9F8BB6B}" destId="{C51B2C34-9D08-489A-A978-8BADA4A867DF}" srcOrd="0" destOrd="0" parTransId="{13A74AA5-B5F1-49B1-8068-04362D8B0241}" sibTransId="{8838FD26-D3A9-4423-8F14-46FA59594E05}"/>
    <dgm:cxn modelId="{5020C4D9-0C06-4513-9161-F74CD6974DCD}" type="presOf" srcId="{55AADC86-7E54-4684-BD98-BEAFA9F8BB6B}" destId="{0B9E4B24-F38E-475E-A4CA-F705ECF5D1D5}" srcOrd="0" destOrd="0" presId="urn:microsoft.com/office/officeart/2008/layout/NameandTitleOrganizationalChart"/>
    <dgm:cxn modelId="{73C348C0-13D4-4F00-B949-3796EE262C7F}" type="presOf" srcId="{E65D292B-5A29-4082-A3B3-A8B0B72177F4}" destId="{00E286B6-F141-4D2A-9E9F-02FA9DFED666}" srcOrd="1" destOrd="0" presId="urn:microsoft.com/office/officeart/2008/layout/NameandTitleOrganizationalChart"/>
    <dgm:cxn modelId="{56BF6DE4-3037-4781-803C-8101650F21CC}" type="presOf" srcId="{30E76389-CC98-4E29-9D7B-0B8430C82028}" destId="{6F893F8C-2B7C-4C8C-AED1-32D5A2DE3B55}" srcOrd="0" destOrd="0" presId="urn:microsoft.com/office/officeart/2008/layout/NameandTitleOrganizationalChart"/>
    <dgm:cxn modelId="{9E665695-38FE-4F0E-9359-4791ABBFBBBD}" srcId="{55AADC86-7E54-4684-BD98-BEAFA9F8BB6B}" destId="{C5A4CDC4-04EE-4B66-9EE8-08CE938C624C}" srcOrd="1" destOrd="0" parTransId="{7DEE706F-FD0F-44B6-8840-909ADBF47E35}" sibTransId="{8455244F-E707-4FD8-B0A7-B982436C5A97}"/>
    <dgm:cxn modelId="{B6F70ED8-CFB4-4C94-9AAB-04CA86C3134C}" type="presOf" srcId="{C5A4CDC4-04EE-4B66-9EE8-08CE938C624C}" destId="{C3E2CED4-F2A5-41AC-9A2E-7E9409F47890}" srcOrd="1" destOrd="0" presId="urn:microsoft.com/office/officeart/2008/layout/NameandTitleOrganizationalChart"/>
    <dgm:cxn modelId="{F0B94E27-D0DA-4ED6-A101-9EF337D08C8F}" srcId="{C6E5FD6D-6433-4C8F-9881-AC506DFA0357}" destId="{55AADC86-7E54-4684-BD98-BEAFA9F8BB6B}" srcOrd="0" destOrd="0" parTransId="{CEBDF97F-49C9-4E90-94DB-D80EBC4EF071}" sibTransId="{30E76389-CC98-4E29-9D7B-0B8430C82028}"/>
    <dgm:cxn modelId="{2546C136-D540-4886-BF0C-002B9E4C323E}" type="presOf" srcId="{B86B69BE-0417-4770-A922-D6536D642839}" destId="{F21673AD-4100-470F-962D-886598F3006C}" srcOrd="0" destOrd="0" presId="urn:microsoft.com/office/officeart/2008/layout/NameandTitleOrganizationalChart"/>
    <dgm:cxn modelId="{B000F2B2-7682-4575-A4B2-A4045B1D2242}" type="presOf" srcId="{C51B2C34-9D08-489A-A978-8BADA4A867DF}" destId="{9FAD18E7-24CC-49EB-ABB8-7CE1EB44275B}" srcOrd="0" destOrd="0" presId="urn:microsoft.com/office/officeart/2008/layout/NameandTitleOrganizationalChart"/>
    <dgm:cxn modelId="{07AAEF9D-59D4-4CB9-83E3-E3BA9849DAB0}" type="presOf" srcId="{C6E5FD6D-6433-4C8F-9881-AC506DFA0357}" destId="{D6457C79-54CA-4B9E-85D8-9E80D7CF15CD}" srcOrd="0" destOrd="0" presId="urn:microsoft.com/office/officeart/2008/layout/NameandTitleOrganizationalChart"/>
    <dgm:cxn modelId="{EDE00C25-AF81-4C3E-9D13-C1A54986CCBF}" type="presOf" srcId="{8455244F-E707-4FD8-B0A7-B982436C5A97}" destId="{493B8408-4851-48D7-80F4-FCF134CA9E3D}" srcOrd="0" destOrd="0" presId="urn:microsoft.com/office/officeart/2008/layout/NameandTitleOrganizationalChart"/>
    <dgm:cxn modelId="{0A547DAF-5942-4411-B9F3-2E8C2C27E116}" type="presOf" srcId="{C5A4CDC4-04EE-4B66-9EE8-08CE938C624C}" destId="{98A22515-904D-4782-8B6A-5E9482DF0943}" srcOrd="0" destOrd="0" presId="urn:microsoft.com/office/officeart/2008/layout/NameandTitleOrganizationalChart"/>
    <dgm:cxn modelId="{E728DB84-BAE4-467D-BA7C-AA75E76D8891}" type="presOf" srcId="{E65D292B-5A29-4082-A3B3-A8B0B72177F4}" destId="{6FA36926-2C90-454D-AFBF-48A093EEBAA8}" srcOrd="0" destOrd="0" presId="urn:microsoft.com/office/officeart/2008/layout/NameandTitleOrganizationalChart"/>
    <dgm:cxn modelId="{4C0E45FA-3B76-4456-B528-8BB732A6216D}" type="presOf" srcId="{7DEE706F-FD0F-44B6-8840-909ADBF47E35}" destId="{8119FBC6-6124-4DF3-9DE5-70F75F50940B}" srcOrd="0" destOrd="0" presId="urn:microsoft.com/office/officeart/2008/layout/NameandTitleOrganizationalChart"/>
    <dgm:cxn modelId="{380A4948-5317-4486-BAA8-C3053A752C09}" type="presParOf" srcId="{D6457C79-54CA-4B9E-85D8-9E80D7CF15CD}" destId="{601E69F9-659F-44C9-BD57-21C995FAFCC1}" srcOrd="0" destOrd="0" presId="urn:microsoft.com/office/officeart/2008/layout/NameandTitleOrganizationalChart"/>
    <dgm:cxn modelId="{8FCC574E-7A01-4071-AB17-C4FFE5D85E7F}" type="presParOf" srcId="{601E69F9-659F-44C9-BD57-21C995FAFCC1}" destId="{DF19AFC7-58E4-455D-93DF-3C204628FCF5}" srcOrd="0" destOrd="0" presId="urn:microsoft.com/office/officeart/2008/layout/NameandTitleOrganizationalChart"/>
    <dgm:cxn modelId="{0942377D-B9CB-481D-BBDF-C1F0DECFEC1E}" type="presParOf" srcId="{DF19AFC7-58E4-455D-93DF-3C204628FCF5}" destId="{0B9E4B24-F38E-475E-A4CA-F705ECF5D1D5}" srcOrd="0" destOrd="0" presId="urn:microsoft.com/office/officeart/2008/layout/NameandTitleOrganizationalChart"/>
    <dgm:cxn modelId="{EAADBF2A-7548-46BD-8AB5-F36543B1DC5D}" type="presParOf" srcId="{DF19AFC7-58E4-455D-93DF-3C204628FCF5}" destId="{6F893F8C-2B7C-4C8C-AED1-32D5A2DE3B55}" srcOrd="1" destOrd="0" presId="urn:microsoft.com/office/officeart/2008/layout/NameandTitleOrganizationalChart"/>
    <dgm:cxn modelId="{C6B8A718-0AE6-4BA9-A095-45AFE22FCA46}" type="presParOf" srcId="{DF19AFC7-58E4-455D-93DF-3C204628FCF5}" destId="{4EB94CF4-8E8B-4D31-882E-513C9AB63623}" srcOrd="2" destOrd="0" presId="urn:microsoft.com/office/officeart/2008/layout/NameandTitleOrganizationalChart"/>
    <dgm:cxn modelId="{0822BA34-5E61-468A-8D87-E25657E9F7AC}" type="presParOf" srcId="{601E69F9-659F-44C9-BD57-21C995FAFCC1}" destId="{812B4071-9475-4A5C-B439-1B4252CAEBC5}" srcOrd="1" destOrd="0" presId="urn:microsoft.com/office/officeart/2008/layout/NameandTitleOrganizationalChart"/>
    <dgm:cxn modelId="{41441719-BB9B-4FB8-B6FF-6CCC8B92825F}" type="presParOf" srcId="{812B4071-9475-4A5C-B439-1B4252CAEBC5}" destId="{6E51B170-BB8F-47C9-9143-E8D3CE3D2BCE}" srcOrd="0" destOrd="0" presId="urn:microsoft.com/office/officeart/2008/layout/NameandTitleOrganizationalChart"/>
    <dgm:cxn modelId="{701FA139-0A2F-418D-B008-543855EDB879}" type="presParOf" srcId="{812B4071-9475-4A5C-B439-1B4252CAEBC5}" destId="{69C02A16-44B5-4C54-9DC1-15B6DF43AB19}" srcOrd="1" destOrd="0" presId="urn:microsoft.com/office/officeart/2008/layout/NameandTitleOrganizationalChart"/>
    <dgm:cxn modelId="{6E0EB0A0-0637-4074-A6D4-A8F70EF094BF}" type="presParOf" srcId="{69C02A16-44B5-4C54-9DC1-15B6DF43AB19}" destId="{EA8829E0-93A9-48BB-B76D-D2A254E3AC34}" srcOrd="0" destOrd="0" presId="urn:microsoft.com/office/officeart/2008/layout/NameandTitleOrganizationalChart"/>
    <dgm:cxn modelId="{6D2A92BC-6A79-4FFB-8C24-60EB33FCB773}" type="presParOf" srcId="{EA8829E0-93A9-48BB-B76D-D2A254E3AC34}" destId="{9FAD18E7-24CC-49EB-ABB8-7CE1EB44275B}" srcOrd="0" destOrd="0" presId="urn:microsoft.com/office/officeart/2008/layout/NameandTitleOrganizationalChart"/>
    <dgm:cxn modelId="{51906696-44DB-4204-851C-D4C39E4B5D73}" type="presParOf" srcId="{EA8829E0-93A9-48BB-B76D-D2A254E3AC34}" destId="{55A7C367-BAED-426C-9A88-7C838D286526}" srcOrd="1" destOrd="0" presId="urn:microsoft.com/office/officeart/2008/layout/NameandTitleOrganizationalChart"/>
    <dgm:cxn modelId="{88DE5EAF-E68D-4ACE-9923-3CD7AE92F1DD}" type="presParOf" srcId="{EA8829E0-93A9-48BB-B76D-D2A254E3AC34}" destId="{25DA894E-AE3D-4FF9-8928-8E2492AC802F}" srcOrd="2" destOrd="0" presId="urn:microsoft.com/office/officeart/2008/layout/NameandTitleOrganizationalChart"/>
    <dgm:cxn modelId="{403E347E-E736-4F61-B31D-C54AE7FA6035}" type="presParOf" srcId="{69C02A16-44B5-4C54-9DC1-15B6DF43AB19}" destId="{1939CB5E-5CC2-4AFF-8738-BFEF479E294C}" srcOrd="1" destOrd="0" presId="urn:microsoft.com/office/officeart/2008/layout/NameandTitleOrganizationalChart"/>
    <dgm:cxn modelId="{33874F5B-D086-442E-84F2-7A2259B95657}" type="presParOf" srcId="{69C02A16-44B5-4C54-9DC1-15B6DF43AB19}" destId="{5E0506C3-3A34-493D-8B08-13A13D5E029C}" srcOrd="2" destOrd="0" presId="urn:microsoft.com/office/officeart/2008/layout/NameandTitleOrganizationalChart"/>
    <dgm:cxn modelId="{F1310F78-DEBC-48AD-A601-3A9016233234}" type="presParOf" srcId="{812B4071-9475-4A5C-B439-1B4252CAEBC5}" destId="{8119FBC6-6124-4DF3-9DE5-70F75F50940B}" srcOrd="2" destOrd="0" presId="urn:microsoft.com/office/officeart/2008/layout/NameandTitleOrganizationalChart"/>
    <dgm:cxn modelId="{BF6D7F17-B5FE-4558-B5E5-82B78760D091}" type="presParOf" srcId="{812B4071-9475-4A5C-B439-1B4252CAEBC5}" destId="{946B6C95-0F4B-4B33-814D-254D4456CCD3}" srcOrd="3" destOrd="0" presId="urn:microsoft.com/office/officeart/2008/layout/NameandTitleOrganizationalChart"/>
    <dgm:cxn modelId="{FA745612-B039-4DF9-8A85-645610E3EC8D}" type="presParOf" srcId="{946B6C95-0F4B-4B33-814D-254D4456CCD3}" destId="{BC65EF84-BF99-45FE-B247-2BF34D3BFAEE}" srcOrd="0" destOrd="0" presId="urn:microsoft.com/office/officeart/2008/layout/NameandTitleOrganizationalChart"/>
    <dgm:cxn modelId="{4F5F1D6F-E981-47AF-AB47-7357D5187BC3}" type="presParOf" srcId="{BC65EF84-BF99-45FE-B247-2BF34D3BFAEE}" destId="{98A22515-904D-4782-8B6A-5E9482DF0943}" srcOrd="0" destOrd="0" presId="urn:microsoft.com/office/officeart/2008/layout/NameandTitleOrganizationalChart"/>
    <dgm:cxn modelId="{C917D3E5-26D6-4319-9B2F-99D8A32C22AB}" type="presParOf" srcId="{BC65EF84-BF99-45FE-B247-2BF34D3BFAEE}" destId="{493B8408-4851-48D7-80F4-FCF134CA9E3D}" srcOrd="1" destOrd="0" presId="urn:microsoft.com/office/officeart/2008/layout/NameandTitleOrganizationalChart"/>
    <dgm:cxn modelId="{ECA56E04-F0E4-49D3-BD56-AAE5798A93AA}" type="presParOf" srcId="{BC65EF84-BF99-45FE-B247-2BF34D3BFAEE}" destId="{C3E2CED4-F2A5-41AC-9A2E-7E9409F47890}" srcOrd="2" destOrd="0" presId="urn:microsoft.com/office/officeart/2008/layout/NameandTitleOrganizationalChart"/>
    <dgm:cxn modelId="{D21078EF-B305-4022-AD2C-EC19D8034B2A}" type="presParOf" srcId="{946B6C95-0F4B-4B33-814D-254D4456CCD3}" destId="{8CC8FBDB-BA45-4927-9C58-C3F1F9C4012D}" srcOrd="1" destOrd="0" presId="urn:microsoft.com/office/officeart/2008/layout/NameandTitleOrganizationalChart"/>
    <dgm:cxn modelId="{B61BC219-5842-4E9E-8AC9-A640EFF48C02}" type="presParOf" srcId="{946B6C95-0F4B-4B33-814D-254D4456CCD3}" destId="{70094417-6CC1-4587-9A7A-3C54699248E6}" srcOrd="2" destOrd="0" presId="urn:microsoft.com/office/officeart/2008/layout/NameandTitleOrganizationalChart"/>
    <dgm:cxn modelId="{29987CF4-92D3-4F73-9908-F903ECBD2F9C}" type="presParOf" srcId="{812B4071-9475-4A5C-B439-1B4252CAEBC5}" destId="{8EA08F1A-3F65-42D6-94B8-11617146E763}" srcOrd="4" destOrd="0" presId="urn:microsoft.com/office/officeart/2008/layout/NameandTitleOrganizationalChart"/>
    <dgm:cxn modelId="{50F8DB82-FDDA-4172-825A-6A7C4E9989D8}" type="presParOf" srcId="{812B4071-9475-4A5C-B439-1B4252CAEBC5}" destId="{E15F0856-6C92-46F5-9C8E-6D67D6E05E72}" srcOrd="5" destOrd="0" presId="urn:microsoft.com/office/officeart/2008/layout/NameandTitleOrganizationalChart"/>
    <dgm:cxn modelId="{3B5BA799-9946-4DB8-955F-940ECBBCF3DF}" type="presParOf" srcId="{E15F0856-6C92-46F5-9C8E-6D67D6E05E72}" destId="{750F9E4B-AD87-4072-B440-36C25BDF09B3}" srcOrd="0" destOrd="0" presId="urn:microsoft.com/office/officeart/2008/layout/NameandTitleOrganizationalChart"/>
    <dgm:cxn modelId="{7574C6B8-274D-4054-ADC4-91073ED96FE3}" type="presParOf" srcId="{750F9E4B-AD87-4072-B440-36C25BDF09B3}" destId="{6FA36926-2C90-454D-AFBF-48A093EEBAA8}" srcOrd="0" destOrd="0" presId="urn:microsoft.com/office/officeart/2008/layout/NameandTitleOrganizationalChart"/>
    <dgm:cxn modelId="{F4BFEEFF-1263-4FE2-81FF-3B29E9EB74C2}" type="presParOf" srcId="{750F9E4B-AD87-4072-B440-36C25BDF09B3}" destId="{F21673AD-4100-470F-962D-886598F3006C}" srcOrd="1" destOrd="0" presId="urn:microsoft.com/office/officeart/2008/layout/NameandTitleOrganizationalChart"/>
    <dgm:cxn modelId="{61A6931A-6886-4DAE-AFE8-6223FFA1ECA1}" type="presParOf" srcId="{750F9E4B-AD87-4072-B440-36C25BDF09B3}" destId="{00E286B6-F141-4D2A-9E9F-02FA9DFED666}" srcOrd="2" destOrd="0" presId="urn:microsoft.com/office/officeart/2008/layout/NameandTitleOrganizationalChart"/>
    <dgm:cxn modelId="{FE86769D-7986-455A-9BE9-EB41AC5B1B13}" type="presParOf" srcId="{E15F0856-6C92-46F5-9C8E-6D67D6E05E72}" destId="{A6D093F7-A9C9-43AA-9256-2187400DD279}" srcOrd="1" destOrd="0" presId="urn:microsoft.com/office/officeart/2008/layout/NameandTitleOrganizationalChart"/>
    <dgm:cxn modelId="{5B508BF6-C1BB-4761-9A0A-EB3D2FB5D11C}" type="presParOf" srcId="{E15F0856-6C92-46F5-9C8E-6D67D6E05E72}" destId="{FCF73790-3AC0-4EE9-9B19-F7474E97D8A7}" srcOrd="2" destOrd="0" presId="urn:microsoft.com/office/officeart/2008/layout/NameandTitleOrganizationalChart"/>
    <dgm:cxn modelId="{51B7CEFB-38C2-4E4C-9A06-2689F99A08A1}" type="presParOf" srcId="{601E69F9-659F-44C9-BD57-21C995FAFCC1}" destId="{EBAFEB86-9E45-4CEE-83FD-6D551981EC55}" srcOrd="2" destOrd="0" presId="urn:microsoft.com/office/officeart/2008/layout/NameandTitleOrganizationalChart"/>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C6E5FD6D-6433-4C8F-9881-AC506DFA0357}" type="doc">
      <dgm:prSet loTypeId="urn:microsoft.com/office/officeart/2008/layout/NameandTitleOrganizationalChart" loCatId="hierarchy" qsTypeId="urn:microsoft.com/office/officeart/2005/8/quickstyle/3d3" qsCatId="3D" csTypeId="urn:microsoft.com/office/officeart/2005/8/colors/accent2_1" csCatId="accent2" phldr="1"/>
      <dgm:spPr/>
      <dgm:t>
        <a:bodyPr/>
        <a:lstStyle/>
        <a:p>
          <a:endParaRPr lang="cs-CZ"/>
        </a:p>
      </dgm:t>
    </dgm:pt>
    <dgm:pt modelId="{55AADC86-7E54-4684-BD98-BEAFA9F8BB6B}">
      <dgm:prSet/>
      <dgm:spPr/>
      <dgm:t>
        <a:bodyPr/>
        <a:lstStyle/>
        <a:p>
          <a:r>
            <a:rPr lang="cs-CZ" b="0" i="0" u="none" dirty="0"/>
            <a:t> 2 173</a:t>
          </a:r>
          <a:endParaRPr lang="cs-CZ" dirty="0"/>
        </a:p>
      </dgm:t>
    </dgm:pt>
    <dgm:pt modelId="{CEBDF97F-49C9-4E90-94DB-D80EBC4EF071}" type="parTrans" cxnId="{F0B94E27-D0DA-4ED6-A101-9EF337D08C8F}">
      <dgm:prSet/>
      <dgm:spPr/>
      <dgm:t>
        <a:bodyPr/>
        <a:lstStyle/>
        <a:p>
          <a:endParaRPr lang="cs-CZ"/>
        </a:p>
      </dgm:t>
    </dgm:pt>
    <dgm:pt modelId="{30E76389-CC98-4E29-9D7B-0B8430C82028}" type="sibTrans" cxnId="{F0B94E27-D0DA-4ED6-A101-9EF337D08C8F}">
      <dgm:prSet/>
      <dgm:spPr>
        <a:solidFill>
          <a:srgbClr val="C00000">
            <a:alpha val="90000"/>
          </a:srgbClr>
        </a:solidFill>
      </dgm:spPr>
      <dgm:t>
        <a:bodyPr/>
        <a:lstStyle/>
        <a:p>
          <a:r>
            <a:rPr lang="cs-CZ" dirty="0">
              <a:solidFill>
                <a:schemeClr val="bg1"/>
              </a:solidFill>
            </a:rPr>
            <a:t>HKK</a:t>
          </a:r>
        </a:p>
      </dgm:t>
    </dgm:pt>
    <dgm:pt modelId="{2D00E497-57D2-4A1F-9665-62A11BC972C7}">
      <dgm:prSet/>
      <dgm:spPr/>
      <dgm:t>
        <a:bodyPr/>
        <a:lstStyle/>
        <a:p>
          <a:r>
            <a:rPr lang="cs-CZ" b="0" i="0" u="none" dirty="0"/>
            <a:t> 1 182</a:t>
          </a:r>
          <a:endParaRPr lang="cs-CZ" dirty="0"/>
        </a:p>
      </dgm:t>
    </dgm:pt>
    <dgm:pt modelId="{636841AC-D44C-4622-A2C2-C2DBE03E192D}" type="parTrans" cxnId="{0337B2C3-A94A-4530-A6E1-205AD39BD086}">
      <dgm:prSet/>
      <dgm:spPr/>
      <dgm:t>
        <a:bodyPr/>
        <a:lstStyle/>
        <a:p>
          <a:endParaRPr lang="cs-CZ"/>
        </a:p>
      </dgm:t>
    </dgm:pt>
    <dgm:pt modelId="{7AE4B02B-CECA-492C-96A7-AEFB98517B58}" type="sibTrans" cxnId="{0337B2C3-A94A-4530-A6E1-205AD39BD086}">
      <dgm:prSet/>
      <dgm:spPr/>
      <dgm:t>
        <a:bodyPr/>
        <a:lstStyle/>
        <a:p>
          <a:r>
            <a:rPr lang="cs-CZ" dirty="0"/>
            <a:t>AKUTNÍ PÉČE</a:t>
          </a:r>
        </a:p>
      </dgm:t>
    </dgm:pt>
    <dgm:pt modelId="{F97FB331-3FCC-40AE-8032-30A9CDA96985}">
      <dgm:prSet/>
      <dgm:spPr/>
      <dgm:t>
        <a:bodyPr/>
        <a:lstStyle/>
        <a:p>
          <a:r>
            <a:rPr lang="cs-CZ" b="0" i="0" u="none" dirty="0"/>
            <a:t> 51</a:t>
          </a:r>
          <a:endParaRPr lang="cs-CZ" dirty="0"/>
        </a:p>
      </dgm:t>
    </dgm:pt>
    <dgm:pt modelId="{818F1AF1-9776-42D5-8B2C-E628255F92CF}" type="parTrans" cxnId="{F436D0C2-B2D2-494B-8A35-7669F10998C8}">
      <dgm:prSet/>
      <dgm:spPr/>
      <dgm:t>
        <a:bodyPr/>
        <a:lstStyle/>
        <a:p>
          <a:endParaRPr lang="cs-CZ"/>
        </a:p>
      </dgm:t>
    </dgm:pt>
    <dgm:pt modelId="{16E81B42-4CBA-4D00-AF1F-47BD171A6CB7}" type="sibTrans" cxnId="{F436D0C2-B2D2-494B-8A35-7669F10998C8}">
      <dgm:prSet/>
      <dgm:spPr/>
      <dgm:t>
        <a:bodyPr/>
        <a:lstStyle/>
        <a:p>
          <a:r>
            <a:rPr lang="cs-CZ" dirty="0"/>
            <a:t>OST. LŮŽKOVÁ</a:t>
          </a:r>
        </a:p>
      </dgm:t>
    </dgm:pt>
    <dgm:pt modelId="{90824AB4-E327-4BC9-8946-2E3EE32E3B32}">
      <dgm:prSet/>
      <dgm:spPr/>
      <dgm:t>
        <a:bodyPr/>
        <a:lstStyle/>
        <a:p>
          <a:r>
            <a:rPr lang="cs-CZ" b="0" i="0" u="none" dirty="0"/>
            <a:t> 940</a:t>
          </a:r>
          <a:endParaRPr lang="cs-CZ" dirty="0"/>
        </a:p>
      </dgm:t>
    </dgm:pt>
    <dgm:pt modelId="{75258A07-F642-4E2B-B1CC-1B2123DCE5DB}" type="parTrans" cxnId="{BC0342F1-488D-4E66-9301-C03CD0724230}">
      <dgm:prSet/>
      <dgm:spPr/>
      <dgm:t>
        <a:bodyPr/>
        <a:lstStyle/>
        <a:p>
          <a:endParaRPr lang="cs-CZ"/>
        </a:p>
      </dgm:t>
    </dgm:pt>
    <dgm:pt modelId="{58E7A6E7-9987-487A-A746-9CFA4EA6EF84}" type="sibTrans" cxnId="{BC0342F1-488D-4E66-9301-C03CD0724230}">
      <dgm:prSet/>
      <dgm:spPr/>
      <dgm:t>
        <a:bodyPr/>
        <a:lstStyle/>
        <a:p>
          <a:r>
            <a:rPr lang="cs-CZ" dirty="0"/>
            <a:t>NELŮŽKOVÁ</a:t>
          </a:r>
        </a:p>
      </dgm:t>
    </dgm:pt>
    <dgm:pt modelId="{D6457C79-54CA-4B9E-85D8-9E80D7CF15CD}" type="pres">
      <dgm:prSet presAssocID="{C6E5FD6D-6433-4C8F-9881-AC506DFA0357}" presName="hierChild1" presStyleCnt="0">
        <dgm:presLayoutVars>
          <dgm:orgChart val="1"/>
          <dgm:chPref val="1"/>
          <dgm:dir/>
          <dgm:animOne val="branch"/>
          <dgm:animLvl val="lvl"/>
          <dgm:resizeHandles/>
        </dgm:presLayoutVars>
      </dgm:prSet>
      <dgm:spPr/>
      <dgm:t>
        <a:bodyPr/>
        <a:lstStyle/>
        <a:p>
          <a:endParaRPr lang="en-US"/>
        </a:p>
      </dgm:t>
    </dgm:pt>
    <dgm:pt modelId="{601E69F9-659F-44C9-BD57-21C995FAFCC1}" type="pres">
      <dgm:prSet presAssocID="{55AADC86-7E54-4684-BD98-BEAFA9F8BB6B}" presName="hierRoot1" presStyleCnt="0">
        <dgm:presLayoutVars>
          <dgm:hierBranch val="init"/>
        </dgm:presLayoutVars>
      </dgm:prSet>
      <dgm:spPr/>
    </dgm:pt>
    <dgm:pt modelId="{DF19AFC7-58E4-455D-93DF-3C204628FCF5}" type="pres">
      <dgm:prSet presAssocID="{55AADC86-7E54-4684-BD98-BEAFA9F8BB6B}" presName="rootComposite1" presStyleCnt="0"/>
      <dgm:spPr/>
    </dgm:pt>
    <dgm:pt modelId="{0B9E4B24-F38E-475E-A4CA-F705ECF5D1D5}" type="pres">
      <dgm:prSet presAssocID="{55AADC86-7E54-4684-BD98-BEAFA9F8BB6B}" presName="rootText1" presStyleLbl="node0" presStyleIdx="0" presStyleCnt="1">
        <dgm:presLayoutVars>
          <dgm:chMax/>
          <dgm:chPref val="3"/>
        </dgm:presLayoutVars>
      </dgm:prSet>
      <dgm:spPr/>
      <dgm:t>
        <a:bodyPr/>
        <a:lstStyle/>
        <a:p>
          <a:endParaRPr lang="en-US"/>
        </a:p>
      </dgm:t>
    </dgm:pt>
    <dgm:pt modelId="{6F893F8C-2B7C-4C8C-AED1-32D5A2DE3B55}" type="pres">
      <dgm:prSet presAssocID="{55AADC86-7E54-4684-BD98-BEAFA9F8BB6B}" presName="titleText1" presStyleLbl="fgAcc0" presStyleIdx="0" presStyleCnt="1">
        <dgm:presLayoutVars>
          <dgm:chMax val="0"/>
          <dgm:chPref val="0"/>
        </dgm:presLayoutVars>
      </dgm:prSet>
      <dgm:spPr/>
      <dgm:t>
        <a:bodyPr/>
        <a:lstStyle/>
        <a:p>
          <a:endParaRPr lang="en-US"/>
        </a:p>
      </dgm:t>
    </dgm:pt>
    <dgm:pt modelId="{4EB94CF4-8E8B-4D31-882E-513C9AB63623}" type="pres">
      <dgm:prSet presAssocID="{55AADC86-7E54-4684-BD98-BEAFA9F8BB6B}" presName="rootConnector1" presStyleLbl="node1" presStyleIdx="0" presStyleCnt="3"/>
      <dgm:spPr/>
      <dgm:t>
        <a:bodyPr/>
        <a:lstStyle/>
        <a:p>
          <a:endParaRPr lang="en-US"/>
        </a:p>
      </dgm:t>
    </dgm:pt>
    <dgm:pt modelId="{812B4071-9475-4A5C-B439-1B4252CAEBC5}" type="pres">
      <dgm:prSet presAssocID="{55AADC86-7E54-4684-BD98-BEAFA9F8BB6B}" presName="hierChild2" presStyleCnt="0"/>
      <dgm:spPr/>
    </dgm:pt>
    <dgm:pt modelId="{F099DA32-441B-4183-8B95-0F85F44174B9}" type="pres">
      <dgm:prSet presAssocID="{636841AC-D44C-4622-A2C2-C2DBE03E192D}" presName="Name37" presStyleLbl="parChTrans1D2" presStyleIdx="0" presStyleCnt="3"/>
      <dgm:spPr/>
      <dgm:t>
        <a:bodyPr/>
        <a:lstStyle/>
        <a:p>
          <a:endParaRPr lang="en-US"/>
        </a:p>
      </dgm:t>
    </dgm:pt>
    <dgm:pt modelId="{3933543C-43C1-481C-83F8-ABCE58FDEF96}" type="pres">
      <dgm:prSet presAssocID="{2D00E497-57D2-4A1F-9665-62A11BC972C7}" presName="hierRoot2" presStyleCnt="0">
        <dgm:presLayoutVars>
          <dgm:hierBranch val="init"/>
        </dgm:presLayoutVars>
      </dgm:prSet>
      <dgm:spPr/>
    </dgm:pt>
    <dgm:pt modelId="{A6261749-3E8C-43E6-AC71-D3964FC49687}" type="pres">
      <dgm:prSet presAssocID="{2D00E497-57D2-4A1F-9665-62A11BC972C7}" presName="rootComposite" presStyleCnt="0"/>
      <dgm:spPr/>
    </dgm:pt>
    <dgm:pt modelId="{24AAABBD-1CCB-4D72-96D4-75742E0A3B58}" type="pres">
      <dgm:prSet presAssocID="{2D00E497-57D2-4A1F-9665-62A11BC972C7}" presName="rootText" presStyleLbl="node1" presStyleIdx="0" presStyleCnt="3">
        <dgm:presLayoutVars>
          <dgm:chMax/>
          <dgm:chPref val="3"/>
        </dgm:presLayoutVars>
      </dgm:prSet>
      <dgm:spPr/>
      <dgm:t>
        <a:bodyPr/>
        <a:lstStyle/>
        <a:p>
          <a:endParaRPr lang="en-US"/>
        </a:p>
      </dgm:t>
    </dgm:pt>
    <dgm:pt modelId="{C9101A84-600B-4FA7-B65E-3B1B5966960D}" type="pres">
      <dgm:prSet presAssocID="{2D00E497-57D2-4A1F-9665-62A11BC972C7}" presName="titleText2" presStyleLbl="fgAcc1" presStyleIdx="0" presStyleCnt="3">
        <dgm:presLayoutVars>
          <dgm:chMax val="0"/>
          <dgm:chPref val="0"/>
        </dgm:presLayoutVars>
      </dgm:prSet>
      <dgm:spPr/>
      <dgm:t>
        <a:bodyPr/>
        <a:lstStyle/>
        <a:p>
          <a:endParaRPr lang="en-US"/>
        </a:p>
      </dgm:t>
    </dgm:pt>
    <dgm:pt modelId="{D431663C-E565-40C0-9F8F-3318BD1CF8C8}" type="pres">
      <dgm:prSet presAssocID="{2D00E497-57D2-4A1F-9665-62A11BC972C7}" presName="rootConnector" presStyleLbl="node2" presStyleIdx="0" presStyleCnt="0"/>
      <dgm:spPr/>
      <dgm:t>
        <a:bodyPr/>
        <a:lstStyle/>
        <a:p>
          <a:endParaRPr lang="en-US"/>
        </a:p>
      </dgm:t>
    </dgm:pt>
    <dgm:pt modelId="{5FB50D92-C8B3-40F6-9FE3-CDAF43BA7769}" type="pres">
      <dgm:prSet presAssocID="{2D00E497-57D2-4A1F-9665-62A11BC972C7}" presName="hierChild4" presStyleCnt="0"/>
      <dgm:spPr/>
    </dgm:pt>
    <dgm:pt modelId="{8959507F-BD4C-4A05-B004-B08D1A9FA928}" type="pres">
      <dgm:prSet presAssocID="{2D00E497-57D2-4A1F-9665-62A11BC972C7}" presName="hierChild5" presStyleCnt="0"/>
      <dgm:spPr/>
    </dgm:pt>
    <dgm:pt modelId="{CE07C122-08AB-48C3-8087-4CFB757349BC}" type="pres">
      <dgm:prSet presAssocID="{818F1AF1-9776-42D5-8B2C-E628255F92CF}" presName="Name37" presStyleLbl="parChTrans1D2" presStyleIdx="1" presStyleCnt="3"/>
      <dgm:spPr/>
      <dgm:t>
        <a:bodyPr/>
        <a:lstStyle/>
        <a:p>
          <a:endParaRPr lang="en-US"/>
        </a:p>
      </dgm:t>
    </dgm:pt>
    <dgm:pt modelId="{77581395-AD62-42ED-9B34-834B0D2D7499}" type="pres">
      <dgm:prSet presAssocID="{F97FB331-3FCC-40AE-8032-30A9CDA96985}" presName="hierRoot2" presStyleCnt="0">
        <dgm:presLayoutVars>
          <dgm:hierBranch val="init"/>
        </dgm:presLayoutVars>
      </dgm:prSet>
      <dgm:spPr/>
    </dgm:pt>
    <dgm:pt modelId="{4F7AE76D-2860-469A-89C8-AE5E9440923C}" type="pres">
      <dgm:prSet presAssocID="{F97FB331-3FCC-40AE-8032-30A9CDA96985}" presName="rootComposite" presStyleCnt="0"/>
      <dgm:spPr/>
    </dgm:pt>
    <dgm:pt modelId="{44D6D8C2-65D0-4E7B-807B-EFC4FEFCB4C0}" type="pres">
      <dgm:prSet presAssocID="{F97FB331-3FCC-40AE-8032-30A9CDA96985}" presName="rootText" presStyleLbl="node1" presStyleIdx="1" presStyleCnt="3">
        <dgm:presLayoutVars>
          <dgm:chMax/>
          <dgm:chPref val="3"/>
        </dgm:presLayoutVars>
      </dgm:prSet>
      <dgm:spPr/>
      <dgm:t>
        <a:bodyPr/>
        <a:lstStyle/>
        <a:p>
          <a:endParaRPr lang="en-US"/>
        </a:p>
      </dgm:t>
    </dgm:pt>
    <dgm:pt modelId="{A7D33A96-1CC1-4B11-B774-D66C3C98CF6F}" type="pres">
      <dgm:prSet presAssocID="{F97FB331-3FCC-40AE-8032-30A9CDA96985}" presName="titleText2" presStyleLbl="fgAcc1" presStyleIdx="1" presStyleCnt="3">
        <dgm:presLayoutVars>
          <dgm:chMax val="0"/>
          <dgm:chPref val="0"/>
        </dgm:presLayoutVars>
      </dgm:prSet>
      <dgm:spPr/>
      <dgm:t>
        <a:bodyPr/>
        <a:lstStyle/>
        <a:p>
          <a:endParaRPr lang="en-US"/>
        </a:p>
      </dgm:t>
    </dgm:pt>
    <dgm:pt modelId="{45F6C988-A142-4627-A52D-1FD65EE36DBF}" type="pres">
      <dgm:prSet presAssocID="{F97FB331-3FCC-40AE-8032-30A9CDA96985}" presName="rootConnector" presStyleLbl="node2" presStyleIdx="0" presStyleCnt="0"/>
      <dgm:spPr/>
      <dgm:t>
        <a:bodyPr/>
        <a:lstStyle/>
        <a:p>
          <a:endParaRPr lang="en-US"/>
        </a:p>
      </dgm:t>
    </dgm:pt>
    <dgm:pt modelId="{644AA198-C40A-4496-884A-925796E4371E}" type="pres">
      <dgm:prSet presAssocID="{F97FB331-3FCC-40AE-8032-30A9CDA96985}" presName="hierChild4" presStyleCnt="0"/>
      <dgm:spPr/>
    </dgm:pt>
    <dgm:pt modelId="{32C07829-870D-4D2C-8933-9DB54418A967}" type="pres">
      <dgm:prSet presAssocID="{F97FB331-3FCC-40AE-8032-30A9CDA96985}" presName="hierChild5" presStyleCnt="0"/>
      <dgm:spPr/>
    </dgm:pt>
    <dgm:pt modelId="{50E6EFCD-FEF2-4123-A760-43FFB74EAD7D}" type="pres">
      <dgm:prSet presAssocID="{75258A07-F642-4E2B-B1CC-1B2123DCE5DB}" presName="Name37" presStyleLbl="parChTrans1D2" presStyleIdx="2" presStyleCnt="3"/>
      <dgm:spPr/>
      <dgm:t>
        <a:bodyPr/>
        <a:lstStyle/>
        <a:p>
          <a:endParaRPr lang="en-US"/>
        </a:p>
      </dgm:t>
    </dgm:pt>
    <dgm:pt modelId="{FD1B03B0-502F-4957-9A69-40EA716FF1D7}" type="pres">
      <dgm:prSet presAssocID="{90824AB4-E327-4BC9-8946-2E3EE32E3B32}" presName="hierRoot2" presStyleCnt="0">
        <dgm:presLayoutVars>
          <dgm:hierBranch val="init"/>
        </dgm:presLayoutVars>
      </dgm:prSet>
      <dgm:spPr/>
    </dgm:pt>
    <dgm:pt modelId="{C88C6154-CA31-48E7-9EDC-C7F738A41166}" type="pres">
      <dgm:prSet presAssocID="{90824AB4-E327-4BC9-8946-2E3EE32E3B32}" presName="rootComposite" presStyleCnt="0"/>
      <dgm:spPr/>
    </dgm:pt>
    <dgm:pt modelId="{092183EA-3DFA-49B2-92EE-4D0863785688}" type="pres">
      <dgm:prSet presAssocID="{90824AB4-E327-4BC9-8946-2E3EE32E3B32}" presName="rootText" presStyleLbl="node1" presStyleIdx="2" presStyleCnt="3">
        <dgm:presLayoutVars>
          <dgm:chMax/>
          <dgm:chPref val="3"/>
        </dgm:presLayoutVars>
      </dgm:prSet>
      <dgm:spPr/>
      <dgm:t>
        <a:bodyPr/>
        <a:lstStyle/>
        <a:p>
          <a:endParaRPr lang="en-US"/>
        </a:p>
      </dgm:t>
    </dgm:pt>
    <dgm:pt modelId="{E9160BF4-AD1E-4419-8D8D-C294D5A09E79}" type="pres">
      <dgm:prSet presAssocID="{90824AB4-E327-4BC9-8946-2E3EE32E3B32}" presName="titleText2" presStyleLbl="fgAcc1" presStyleIdx="2" presStyleCnt="3">
        <dgm:presLayoutVars>
          <dgm:chMax val="0"/>
          <dgm:chPref val="0"/>
        </dgm:presLayoutVars>
      </dgm:prSet>
      <dgm:spPr/>
      <dgm:t>
        <a:bodyPr/>
        <a:lstStyle/>
        <a:p>
          <a:endParaRPr lang="en-US"/>
        </a:p>
      </dgm:t>
    </dgm:pt>
    <dgm:pt modelId="{932375CB-AFB1-4822-B123-B3A98B2A1E0D}" type="pres">
      <dgm:prSet presAssocID="{90824AB4-E327-4BC9-8946-2E3EE32E3B32}" presName="rootConnector" presStyleLbl="node2" presStyleIdx="0" presStyleCnt="0"/>
      <dgm:spPr/>
      <dgm:t>
        <a:bodyPr/>
        <a:lstStyle/>
        <a:p>
          <a:endParaRPr lang="en-US"/>
        </a:p>
      </dgm:t>
    </dgm:pt>
    <dgm:pt modelId="{8BA85AE4-46E1-42F6-9AF1-08AE9244BFE2}" type="pres">
      <dgm:prSet presAssocID="{90824AB4-E327-4BC9-8946-2E3EE32E3B32}" presName="hierChild4" presStyleCnt="0"/>
      <dgm:spPr/>
    </dgm:pt>
    <dgm:pt modelId="{1EEE48F9-6F52-449B-A086-C33FAA31CA0D}" type="pres">
      <dgm:prSet presAssocID="{90824AB4-E327-4BC9-8946-2E3EE32E3B32}" presName="hierChild5" presStyleCnt="0"/>
      <dgm:spPr/>
    </dgm:pt>
    <dgm:pt modelId="{EBAFEB86-9E45-4CEE-83FD-6D551981EC55}" type="pres">
      <dgm:prSet presAssocID="{55AADC86-7E54-4684-BD98-BEAFA9F8BB6B}" presName="hierChild3" presStyleCnt="0"/>
      <dgm:spPr/>
    </dgm:pt>
  </dgm:ptLst>
  <dgm:cxnLst>
    <dgm:cxn modelId="{2FBB6FB2-2668-4EB1-9B68-10C65ABF52C8}" type="presOf" srcId="{90824AB4-E327-4BC9-8946-2E3EE32E3B32}" destId="{092183EA-3DFA-49B2-92EE-4D0863785688}" srcOrd="0" destOrd="0" presId="urn:microsoft.com/office/officeart/2008/layout/NameandTitleOrganizationalChart"/>
    <dgm:cxn modelId="{CAB14E5F-7697-4AF7-BF11-328646A92F67}" type="presOf" srcId="{F97FB331-3FCC-40AE-8032-30A9CDA96985}" destId="{44D6D8C2-65D0-4E7B-807B-EFC4FEFCB4C0}" srcOrd="0" destOrd="0" presId="urn:microsoft.com/office/officeart/2008/layout/NameandTitleOrganizationalChart"/>
    <dgm:cxn modelId="{BC0342F1-488D-4E66-9301-C03CD0724230}" srcId="{55AADC86-7E54-4684-BD98-BEAFA9F8BB6B}" destId="{90824AB4-E327-4BC9-8946-2E3EE32E3B32}" srcOrd="2" destOrd="0" parTransId="{75258A07-F642-4E2B-B1CC-1B2123DCE5DB}" sibTransId="{58E7A6E7-9987-487A-A746-9CFA4EA6EF84}"/>
    <dgm:cxn modelId="{33124619-A62B-497E-9469-15BC5C509C33}" type="presOf" srcId="{2D00E497-57D2-4A1F-9665-62A11BC972C7}" destId="{24AAABBD-1CCB-4D72-96D4-75742E0A3B58}" srcOrd="0" destOrd="0" presId="urn:microsoft.com/office/officeart/2008/layout/NameandTitleOrganizationalChart"/>
    <dgm:cxn modelId="{8EC83FFF-ACFE-448B-A1CC-9E0D55890AC9}" type="presOf" srcId="{75258A07-F642-4E2B-B1CC-1B2123DCE5DB}" destId="{50E6EFCD-FEF2-4123-A760-43FFB74EAD7D}" srcOrd="0" destOrd="0" presId="urn:microsoft.com/office/officeart/2008/layout/NameandTitleOrganizationalChart"/>
    <dgm:cxn modelId="{7EF1984A-66EF-49DC-A8CE-821052D55E1C}" type="presOf" srcId="{F97FB331-3FCC-40AE-8032-30A9CDA96985}" destId="{45F6C988-A142-4627-A52D-1FD65EE36DBF}" srcOrd="1" destOrd="0" presId="urn:microsoft.com/office/officeart/2008/layout/NameandTitleOrganizationalChart"/>
    <dgm:cxn modelId="{ADD63302-ADC5-4749-888B-213B292174EF}" type="presOf" srcId="{58E7A6E7-9987-487A-A746-9CFA4EA6EF84}" destId="{E9160BF4-AD1E-4419-8D8D-C294D5A09E79}" srcOrd="0" destOrd="0" presId="urn:microsoft.com/office/officeart/2008/layout/NameandTitleOrganizationalChart"/>
    <dgm:cxn modelId="{22F3767E-E8BC-4DAA-926B-7041ECB8B9D4}" type="presOf" srcId="{55AADC86-7E54-4684-BD98-BEAFA9F8BB6B}" destId="{0B9E4B24-F38E-475E-A4CA-F705ECF5D1D5}" srcOrd="0" destOrd="0" presId="urn:microsoft.com/office/officeart/2008/layout/NameandTitleOrganizationalChart"/>
    <dgm:cxn modelId="{F436D0C2-B2D2-494B-8A35-7669F10998C8}" srcId="{55AADC86-7E54-4684-BD98-BEAFA9F8BB6B}" destId="{F97FB331-3FCC-40AE-8032-30A9CDA96985}" srcOrd="1" destOrd="0" parTransId="{818F1AF1-9776-42D5-8B2C-E628255F92CF}" sibTransId="{16E81B42-4CBA-4D00-AF1F-47BD171A6CB7}"/>
    <dgm:cxn modelId="{0337B2C3-A94A-4530-A6E1-205AD39BD086}" srcId="{55AADC86-7E54-4684-BD98-BEAFA9F8BB6B}" destId="{2D00E497-57D2-4A1F-9665-62A11BC972C7}" srcOrd="0" destOrd="0" parTransId="{636841AC-D44C-4622-A2C2-C2DBE03E192D}" sibTransId="{7AE4B02B-CECA-492C-96A7-AEFB98517B58}"/>
    <dgm:cxn modelId="{C685FE1A-C089-4008-A3EA-5DAC7E613DF4}" type="presOf" srcId="{C6E5FD6D-6433-4C8F-9881-AC506DFA0357}" destId="{D6457C79-54CA-4B9E-85D8-9E80D7CF15CD}" srcOrd="0" destOrd="0" presId="urn:microsoft.com/office/officeart/2008/layout/NameandTitleOrganizationalChart"/>
    <dgm:cxn modelId="{F7887DF0-6765-4269-8C2F-10054914DF3E}" type="presOf" srcId="{90824AB4-E327-4BC9-8946-2E3EE32E3B32}" destId="{932375CB-AFB1-4822-B123-B3A98B2A1E0D}" srcOrd="1" destOrd="0" presId="urn:microsoft.com/office/officeart/2008/layout/NameandTitleOrganizationalChart"/>
    <dgm:cxn modelId="{F44C627E-242F-44E0-B617-1C686ECB0311}" type="presOf" srcId="{30E76389-CC98-4E29-9D7B-0B8430C82028}" destId="{6F893F8C-2B7C-4C8C-AED1-32D5A2DE3B55}" srcOrd="0" destOrd="0" presId="urn:microsoft.com/office/officeart/2008/layout/NameandTitleOrganizationalChart"/>
    <dgm:cxn modelId="{F0B94E27-D0DA-4ED6-A101-9EF337D08C8F}" srcId="{C6E5FD6D-6433-4C8F-9881-AC506DFA0357}" destId="{55AADC86-7E54-4684-BD98-BEAFA9F8BB6B}" srcOrd="0" destOrd="0" parTransId="{CEBDF97F-49C9-4E90-94DB-D80EBC4EF071}" sibTransId="{30E76389-CC98-4E29-9D7B-0B8430C82028}"/>
    <dgm:cxn modelId="{1B62D8BD-5DFD-4A82-9B0C-6CF735687928}" type="presOf" srcId="{636841AC-D44C-4622-A2C2-C2DBE03E192D}" destId="{F099DA32-441B-4183-8B95-0F85F44174B9}" srcOrd="0" destOrd="0" presId="urn:microsoft.com/office/officeart/2008/layout/NameandTitleOrganizationalChart"/>
    <dgm:cxn modelId="{B79BEDDD-06A3-4155-A962-AD9E41419004}" type="presOf" srcId="{2D00E497-57D2-4A1F-9665-62A11BC972C7}" destId="{D431663C-E565-40C0-9F8F-3318BD1CF8C8}" srcOrd="1" destOrd="0" presId="urn:microsoft.com/office/officeart/2008/layout/NameandTitleOrganizationalChart"/>
    <dgm:cxn modelId="{315AE055-56D3-4611-955E-0D4C421FE063}" type="presOf" srcId="{7AE4B02B-CECA-492C-96A7-AEFB98517B58}" destId="{C9101A84-600B-4FA7-B65E-3B1B5966960D}" srcOrd="0" destOrd="0" presId="urn:microsoft.com/office/officeart/2008/layout/NameandTitleOrganizationalChart"/>
    <dgm:cxn modelId="{E0794DD9-C0AC-462C-A195-9C00B8A8BA91}" type="presOf" srcId="{55AADC86-7E54-4684-BD98-BEAFA9F8BB6B}" destId="{4EB94CF4-8E8B-4D31-882E-513C9AB63623}" srcOrd="1" destOrd="0" presId="urn:microsoft.com/office/officeart/2008/layout/NameandTitleOrganizationalChart"/>
    <dgm:cxn modelId="{BEEEC43F-614C-412A-820C-042609CCEEE2}" type="presOf" srcId="{16E81B42-4CBA-4D00-AF1F-47BD171A6CB7}" destId="{A7D33A96-1CC1-4B11-B774-D66C3C98CF6F}" srcOrd="0" destOrd="0" presId="urn:microsoft.com/office/officeart/2008/layout/NameandTitleOrganizationalChart"/>
    <dgm:cxn modelId="{629BEEE4-6D0E-4902-A1E3-963C90864BA3}" type="presOf" srcId="{818F1AF1-9776-42D5-8B2C-E628255F92CF}" destId="{CE07C122-08AB-48C3-8087-4CFB757349BC}" srcOrd="0" destOrd="0" presId="urn:microsoft.com/office/officeart/2008/layout/NameandTitleOrganizationalChart"/>
    <dgm:cxn modelId="{651850B9-8924-4C52-9160-BE929702D584}" type="presParOf" srcId="{D6457C79-54CA-4B9E-85D8-9E80D7CF15CD}" destId="{601E69F9-659F-44C9-BD57-21C995FAFCC1}" srcOrd="0" destOrd="0" presId="urn:microsoft.com/office/officeart/2008/layout/NameandTitleOrganizationalChart"/>
    <dgm:cxn modelId="{D21E6FA2-BD85-4817-B71E-0FE0C992E158}" type="presParOf" srcId="{601E69F9-659F-44C9-BD57-21C995FAFCC1}" destId="{DF19AFC7-58E4-455D-93DF-3C204628FCF5}" srcOrd="0" destOrd="0" presId="urn:microsoft.com/office/officeart/2008/layout/NameandTitleOrganizationalChart"/>
    <dgm:cxn modelId="{3096471C-E7B4-4DD0-A038-BFED079AB840}" type="presParOf" srcId="{DF19AFC7-58E4-455D-93DF-3C204628FCF5}" destId="{0B9E4B24-F38E-475E-A4CA-F705ECF5D1D5}" srcOrd="0" destOrd="0" presId="urn:microsoft.com/office/officeart/2008/layout/NameandTitleOrganizationalChart"/>
    <dgm:cxn modelId="{D15C065F-4E4B-4F8A-9CE0-83576DC92A46}" type="presParOf" srcId="{DF19AFC7-58E4-455D-93DF-3C204628FCF5}" destId="{6F893F8C-2B7C-4C8C-AED1-32D5A2DE3B55}" srcOrd="1" destOrd="0" presId="urn:microsoft.com/office/officeart/2008/layout/NameandTitleOrganizationalChart"/>
    <dgm:cxn modelId="{9892E55C-D801-4C67-91BF-72616895AF46}" type="presParOf" srcId="{DF19AFC7-58E4-455D-93DF-3C204628FCF5}" destId="{4EB94CF4-8E8B-4D31-882E-513C9AB63623}" srcOrd="2" destOrd="0" presId="urn:microsoft.com/office/officeart/2008/layout/NameandTitleOrganizationalChart"/>
    <dgm:cxn modelId="{182F1DA0-E599-49A3-9540-2D210AFEF257}" type="presParOf" srcId="{601E69F9-659F-44C9-BD57-21C995FAFCC1}" destId="{812B4071-9475-4A5C-B439-1B4252CAEBC5}" srcOrd="1" destOrd="0" presId="urn:microsoft.com/office/officeart/2008/layout/NameandTitleOrganizationalChart"/>
    <dgm:cxn modelId="{20766F83-ED4C-46AA-9C5A-31073872F7C6}" type="presParOf" srcId="{812B4071-9475-4A5C-B439-1B4252CAEBC5}" destId="{F099DA32-441B-4183-8B95-0F85F44174B9}" srcOrd="0" destOrd="0" presId="urn:microsoft.com/office/officeart/2008/layout/NameandTitleOrganizationalChart"/>
    <dgm:cxn modelId="{F6AE0338-C747-4617-84FD-A6A132E0A097}" type="presParOf" srcId="{812B4071-9475-4A5C-B439-1B4252CAEBC5}" destId="{3933543C-43C1-481C-83F8-ABCE58FDEF96}" srcOrd="1" destOrd="0" presId="urn:microsoft.com/office/officeart/2008/layout/NameandTitleOrganizationalChart"/>
    <dgm:cxn modelId="{92A3AF37-9842-4834-A5D0-42590DBBFDB1}" type="presParOf" srcId="{3933543C-43C1-481C-83F8-ABCE58FDEF96}" destId="{A6261749-3E8C-43E6-AC71-D3964FC49687}" srcOrd="0" destOrd="0" presId="urn:microsoft.com/office/officeart/2008/layout/NameandTitleOrganizationalChart"/>
    <dgm:cxn modelId="{F28EF1E6-444D-4D0F-B2B6-09D7846DDED1}" type="presParOf" srcId="{A6261749-3E8C-43E6-AC71-D3964FC49687}" destId="{24AAABBD-1CCB-4D72-96D4-75742E0A3B58}" srcOrd="0" destOrd="0" presId="urn:microsoft.com/office/officeart/2008/layout/NameandTitleOrganizationalChart"/>
    <dgm:cxn modelId="{0F630042-4BC3-4F15-A417-AFE9E8CCD69B}" type="presParOf" srcId="{A6261749-3E8C-43E6-AC71-D3964FC49687}" destId="{C9101A84-600B-4FA7-B65E-3B1B5966960D}" srcOrd="1" destOrd="0" presId="urn:microsoft.com/office/officeart/2008/layout/NameandTitleOrganizationalChart"/>
    <dgm:cxn modelId="{92564ABA-C128-47A4-8B5D-BDA3B544DC30}" type="presParOf" srcId="{A6261749-3E8C-43E6-AC71-D3964FC49687}" destId="{D431663C-E565-40C0-9F8F-3318BD1CF8C8}" srcOrd="2" destOrd="0" presId="urn:microsoft.com/office/officeart/2008/layout/NameandTitleOrganizationalChart"/>
    <dgm:cxn modelId="{9A381B12-0F08-40D0-9E35-E3F7CAC92797}" type="presParOf" srcId="{3933543C-43C1-481C-83F8-ABCE58FDEF96}" destId="{5FB50D92-C8B3-40F6-9FE3-CDAF43BA7769}" srcOrd="1" destOrd="0" presId="urn:microsoft.com/office/officeart/2008/layout/NameandTitleOrganizationalChart"/>
    <dgm:cxn modelId="{4E20D3D3-66D9-4305-A9A6-C0E1EF86B683}" type="presParOf" srcId="{3933543C-43C1-481C-83F8-ABCE58FDEF96}" destId="{8959507F-BD4C-4A05-B004-B08D1A9FA928}" srcOrd="2" destOrd="0" presId="urn:microsoft.com/office/officeart/2008/layout/NameandTitleOrganizationalChart"/>
    <dgm:cxn modelId="{7295972B-43A4-440A-B8B0-0752CE12EF6A}" type="presParOf" srcId="{812B4071-9475-4A5C-B439-1B4252CAEBC5}" destId="{CE07C122-08AB-48C3-8087-4CFB757349BC}" srcOrd="2" destOrd="0" presId="urn:microsoft.com/office/officeart/2008/layout/NameandTitleOrganizationalChart"/>
    <dgm:cxn modelId="{8AD13934-7A93-42BE-B863-1A8EEDEC0F60}" type="presParOf" srcId="{812B4071-9475-4A5C-B439-1B4252CAEBC5}" destId="{77581395-AD62-42ED-9B34-834B0D2D7499}" srcOrd="3" destOrd="0" presId="urn:microsoft.com/office/officeart/2008/layout/NameandTitleOrganizationalChart"/>
    <dgm:cxn modelId="{20BD1023-0BC0-4056-B42C-45FABCF669FD}" type="presParOf" srcId="{77581395-AD62-42ED-9B34-834B0D2D7499}" destId="{4F7AE76D-2860-469A-89C8-AE5E9440923C}" srcOrd="0" destOrd="0" presId="urn:microsoft.com/office/officeart/2008/layout/NameandTitleOrganizationalChart"/>
    <dgm:cxn modelId="{3C0BCDCE-796F-4765-A805-A46128BA26F8}" type="presParOf" srcId="{4F7AE76D-2860-469A-89C8-AE5E9440923C}" destId="{44D6D8C2-65D0-4E7B-807B-EFC4FEFCB4C0}" srcOrd="0" destOrd="0" presId="urn:microsoft.com/office/officeart/2008/layout/NameandTitleOrganizationalChart"/>
    <dgm:cxn modelId="{5DE5E707-4ECB-4399-A6C5-262244062892}" type="presParOf" srcId="{4F7AE76D-2860-469A-89C8-AE5E9440923C}" destId="{A7D33A96-1CC1-4B11-B774-D66C3C98CF6F}" srcOrd="1" destOrd="0" presId="urn:microsoft.com/office/officeart/2008/layout/NameandTitleOrganizationalChart"/>
    <dgm:cxn modelId="{17BBFBF0-AA07-4442-BCAE-E8E34279E745}" type="presParOf" srcId="{4F7AE76D-2860-469A-89C8-AE5E9440923C}" destId="{45F6C988-A142-4627-A52D-1FD65EE36DBF}" srcOrd="2" destOrd="0" presId="urn:microsoft.com/office/officeart/2008/layout/NameandTitleOrganizationalChart"/>
    <dgm:cxn modelId="{4BC640E1-0EA2-4566-8764-591D82EAD4CC}" type="presParOf" srcId="{77581395-AD62-42ED-9B34-834B0D2D7499}" destId="{644AA198-C40A-4496-884A-925796E4371E}" srcOrd="1" destOrd="0" presId="urn:microsoft.com/office/officeart/2008/layout/NameandTitleOrganizationalChart"/>
    <dgm:cxn modelId="{E9EE6B47-6121-4F72-BB0F-63AE09A75311}" type="presParOf" srcId="{77581395-AD62-42ED-9B34-834B0D2D7499}" destId="{32C07829-870D-4D2C-8933-9DB54418A967}" srcOrd="2" destOrd="0" presId="urn:microsoft.com/office/officeart/2008/layout/NameandTitleOrganizationalChart"/>
    <dgm:cxn modelId="{2444CB3F-247D-4B68-BA8B-CB193C9D321E}" type="presParOf" srcId="{812B4071-9475-4A5C-B439-1B4252CAEBC5}" destId="{50E6EFCD-FEF2-4123-A760-43FFB74EAD7D}" srcOrd="4" destOrd="0" presId="urn:microsoft.com/office/officeart/2008/layout/NameandTitleOrganizationalChart"/>
    <dgm:cxn modelId="{70B6C123-C8DD-4CFE-9602-579FE07C6EAE}" type="presParOf" srcId="{812B4071-9475-4A5C-B439-1B4252CAEBC5}" destId="{FD1B03B0-502F-4957-9A69-40EA716FF1D7}" srcOrd="5" destOrd="0" presId="urn:microsoft.com/office/officeart/2008/layout/NameandTitleOrganizationalChart"/>
    <dgm:cxn modelId="{612BED61-DCD1-4879-9481-7105ADB0861C}" type="presParOf" srcId="{FD1B03B0-502F-4957-9A69-40EA716FF1D7}" destId="{C88C6154-CA31-48E7-9EDC-C7F738A41166}" srcOrd="0" destOrd="0" presId="urn:microsoft.com/office/officeart/2008/layout/NameandTitleOrganizationalChart"/>
    <dgm:cxn modelId="{B61B9EA7-8480-45A3-84E8-B84B3BDE5DCD}" type="presParOf" srcId="{C88C6154-CA31-48E7-9EDC-C7F738A41166}" destId="{092183EA-3DFA-49B2-92EE-4D0863785688}" srcOrd="0" destOrd="0" presId="urn:microsoft.com/office/officeart/2008/layout/NameandTitleOrganizationalChart"/>
    <dgm:cxn modelId="{C48C39E9-6710-4D3E-9333-B04E00D6F979}" type="presParOf" srcId="{C88C6154-CA31-48E7-9EDC-C7F738A41166}" destId="{E9160BF4-AD1E-4419-8D8D-C294D5A09E79}" srcOrd="1" destOrd="0" presId="urn:microsoft.com/office/officeart/2008/layout/NameandTitleOrganizationalChart"/>
    <dgm:cxn modelId="{2D8D63BA-99BB-4720-A2EC-39AE3E64DC75}" type="presParOf" srcId="{C88C6154-CA31-48E7-9EDC-C7F738A41166}" destId="{932375CB-AFB1-4822-B123-B3A98B2A1E0D}" srcOrd="2" destOrd="0" presId="urn:microsoft.com/office/officeart/2008/layout/NameandTitleOrganizationalChart"/>
    <dgm:cxn modelId="{8A8C64FC-25EF-4256-A237-2B1E8F4F45AA}" type="presParOf" srcId="{FD1B03B0-502F-4957-9A69-40EA716FF1D7}" destId="{8BA85AE4-46E1-42F6-9AF1-08AE9244BFE2}" srcOrd="1" destOrd="0" presId="urn:microsoft.com/office/officeart/2008/layout/NameandTitleOrganizationalChart"/>
    <dgm:cxn modelId="{E780E3D9-3EEF-47CF-BCE0-EE17BEA76FF7}" type="presParOf" srcId="{FD1B03B0-502F-4957-9A69-40EA716FF1D7}" destId="{1EEE48F9-6F52-449B-A086-C33FAA31CA0D}" srcOrd="2" destOrd="0" presId="urn:microsoft.com/office/officeart/2008/layout/NameandTitleOrganizationalChart"/>
    <dgm:cxn modelId="{92A26387-FA3A-4666-BC8E-7AE078248938}" type="presParOf" srcId="{601E69F9-659F-44C9-BD57-21C995FAFCC1}" destId="{EBAFEB86-9E45-4CEE-83FD-6D551981EC55}" srcOrd="2" destOrd="0" presId="urn:microsoft.com/office/officeart/2008/layout/NameandTitleOrganizational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C6E5FD6D-6433-4C8F-9881-AC506DFA0357}" type="doc">
      <dgm:prSet loTypeId="urn:microsoft.com/office/officeart/2008/layout/NameandTitleOrganizationalChart" loCatId="hierarchy" qsTypeId="urn:microsoft.com/office/officeart/2005/8/quickstyle/3d3" qsCatId="3D" csTypeId="urn:microsoft.com/office/officeart/2005/8/colors/accent1_1" csCatId="accent1" phldr="1"/>
      <dgm:spPr/>
      <dgm:t>
        <a:bodyPr/>
        <a:lstStyle/>
        <a:p>
          <a:endParaRPr lang="cs-CZ"/>
        </a:p>
      </dgm:t>
    </dgm:pt>
    <dgm:pt modelId="{55AADC86-7E54-4684-BD98-BEAFA9F8BB6B}">
      <dgm:prSet/>
      <dgm:spPr/>
      <dgm:t>
        <a:bodyPr/>
        <a:lstStyle/>
        <a:p>
          <a:r>
            <a:rPr lang="cs-CZ" dirty="0"/>
            <a:t>2 124</a:t>
          </a:r>
        </a:p>
      </dgm:t>
    </dgm:pt>
    <dgm:pt modelId="{CEBDF97F-49C9-4E90-94DB-D80EBC4EF071}" type="parTrans" cxnId="{F0B94E27-D0DA-4ED6-A101-9EF337D08C8F}">
      <dgm:prSet/>
      <dgm:spPr/>
      <dgm:t>
        <a:bodyPr/>
        <a:lstStyle/>
        <a:p>
          <a:endParaRPr lang="cs-CZ"/>
        </a:p>
      </dgm:t>
    </dgm:pt>
    <dgm:pt modelId="{30E76389-CC98-4E29-9D7B-0B8430C82028}" type="sibTrans" cxnId="{F0B94E27-D0DA-4ED6-A101-9EF337D08C8F}">
      <dgm:prSet/>
      <dgm:spPr>
        <a:solidFill>
          <a:srgbClr val="C00000">
            <a:alpha val="90000"/>
          </a:srgbClr>
        </a:solidFill>
      </dgm:spPr>
      <dgm:t>
        <a:bodyPr/>
        <a:lstStyle/>
        <a:p>
          <a:r>
            <a:rPr lang="cs-CZ" dirty="0">
              <a:solidFill>
                <a:schemeClr val="bg1"/>
              </a:solidFill>
            </a:rPr>
            <a:t>HKK</a:t>
          </a:r>
        </a:p>
      </dgm:t>
    </dgm:pt>
    <dgm:pt modelId="{C51B2C34-9D08-489A-A978-8BADA4A867DF}">
      <dgm:prSet/>
      <dgm:spPr/>
      <dgm:t>
        <a:bodyPr/>
        <a:lstStyle/>
        <a:p>
          <a:r>
            <a:rPr lang="cs-CZ" dirty="0"/>
            <a:t>1 150</a:t>
          </a:r>
        </a:p>
      </dgm:t>
    </dgm:pt>
    <dgm:pt modelId="{13A74AA5-B5F1-49B1-8068-04362D8B0241}" type="parTrans" cxnId="{B06B358D-6F2A-408D-8B63-68DCDC62D3C1}">
      <dgm:prSet/>
      <dgm:spPr/>
      <dgm:t>
        <a:bodyPr/>
        <a:lstStyle/>
        <a:p>
          <a:endParaRPr lang="cs-CZ"/>
        </a:p>
      </dgm:t>
    </dgm:pt>
    <dgm:pt modelId="{8838FD26-D3A9-4423-8F14-46FA59594E05}" type="sibTrans" cxnId="{B06B358D-6F2A-408D-8B63-68DCDC62D3C1}">
      <dgm:prSet/>
      <dgm:spPr/>
      <dgm:t>
        <a:bodyPr/>
        <a:lstStyle/>
        <a:p>
          <a:r>
            <a:rPr lang="cs-CZ" dirty="0"/>
            <a:t>AKUTNÍ PÉČE</a:t>
          </a:r>
        </a:p>
      </dgm:t>
    </dgm:pt>
    <dgm:pt modelId="{C5A4CDC4-04EE-4B66-9EE8-08CE938C624C}">
      <dgm:prSet/>
      <dgm:spPr/>
      <dgm:t>
        <a:bodyPr/>
        <a:lstStyle/>
        <a:p>
          <a:r>
            <a:rPr lang="cs-CZ" dirty="0"/>
            <a:t>37</a:t>
          </a:r>
        </a:p>
      </dgm:t>
    </dgm:pt>
    <dgm:pt modelId="{7DEE706F-FD0F-44B6-8840-909ADBF47E35}" type="parTrans" cxnId="{9E665695-38FE-4F0E-9359-4791ABBFBBBD}">
      <dgm:prSet/>
      <dgm:spPr/>
      <dgm:t>
        <a:bodyPr/>
        <a:lstStyle/>
        <a:p>
          <a:endParaRPr lang="cs-CZ"/>
        </a:p>
      </dgm:t>
    </dgm:pt>
    <dgm:pt modelId="{8455244F-E707-4FD8-B0A7-B982436C5A97}" type="sibTrans" cxnId="{9E665695-38FE-4F0E-9359-4791ABBFBBBD}">
      <dgm:prSet/>
      <dgm:spPr/>
      <dgm:t>
        <a:bodyPr/>
        <a:lstStyle/>
        <a:p>
          <a:r>
            <a:rPr lang="cs-CZ" dirty="0"/>
            <a:t>OST. LŮŽKOVÁ</a:t>
          </a:r>
        </a:p>
      </dgm:t>
    </dgm:pt>
    <dgm:pt modelId="{E65D292B-5A29-4082-A3B3-A8B0B72177F4}">
      <dgm:prSet/>
      <dgm:spPr/>
      <dgm:t>
        <a:bodyPr/>
        <a:lstStyle/>
        <a:p>
          <a:r>
            <a:rPr lang="cs-CZ" dirty="0"/>
            <a:t>937</a:t>
          </a:r>
        </a:p>
      </dgm:t>
    </dgm:pt>
    <dgm:pt modelId="{8097E827-48C4-45C5-A327-A7A038772CCE}" type="parTrans" cxnId="{68A0FB6D-6D37-44B7-B5A7-734456089EA7}">
      <dgm:prSet/>
      <dgm:spPr/>
      <dgm:t>
        <a:bodyPr/>
        <a:lstStyle/>
        <a:p>
          <a:endParaRPr lang="cs-CZ"/>
        </a:p>
      </dgm:t>
    </dgm:pt>
    <dgm:pt modelId="{B86B69BE-0417-4770-A922-D6536D642839}" type="sibTrans" cxnId="{68A0FB6D-6D37-44B7-B5A7-734456089EA7}">
      <dgm:prSet/>
      <dgm:spPr/>
      <dgm:t>
        <a:bodyPr/>
        <a:lstStyle/>
        <a:p>
          <a:r>
            <a:rPr lang="cs-CZ" dirty="0"/>
            <a:t>NELŮŽKOVÁ</a:t>
          </a:r>
        </a:p>
      </dgm:t>
    </dgm:pt>
    <dgm:pt modelId="{D6457C79-54CA-4B9E-85D8-9E80D7CF15CD}" type="pres">
      <dgm:prSet presAssocID="{C6E5FD6D-6433-4C8F-9881-AC506DFA0357}" presName="hierChild1" presStyleCnt="0">
        <dgm:presLayoutVars>
          <dgm:orgChart val="1"/>
          <dgm:chPref val="1"/>
          <dgm:dir/>
          <dgm:animOne val="branch"/>
          <dgm:animLvl val="lvl"/>
          <dgm:resizeHandles/>
        </dgm:presLayoutVars>
      </dgm:prSet>
      <dgm:spPr/>
      <dgm:t>
        <a:bodyPr/>
        <a:lstStyle/>
        <a:p>
          <a:endParaRPr lang="en-US"/>
        </a:p>
      </dgm:t>
    </dgm:pt>
    <dgm:pt modelId="{601E69F9-659F-44C9-BD57-21C995FAFCC1}" type="pres">
      <dgm:prSet presAssocID="{55AADC86-7E54-4684-BD98-BEAFA9F8BB6B}" presName="hierRoot1" presStyleCnt="0">
        <dgm:presLayoutVars>
          <dgm:hierBranch val="init"/>
        </dgm:presLayoutVars>
      </dgm:prSet>
      <dgm:spPr/>
    </dgm:pt>
    <dgm:pt modelId="{DF19AFC7-58E4-455D-93DF-3C204628FCF5}" type="pres">
      <dgm:prSet presAssocID="{55AADC86-7E54-4684-BD98-BEAFA9F8BB6B}" presName="rootComposite1" presStyleCnt="0"/>
      <dgm:spPr/>
    </dgm:pt>
    <dgm:pt modelId="{0B9E4B24-F38E-475E-A4CA-F705ECF5D1D5}" type="pres">
      <dgm:prSet presAssocID="{55AADC86-7E54-4684-BD98-BEAFA9F8BB6B}" presName="rootText1" presStyleLbl="node0" presStyleIdx="0" presStyleCnt="1">
        <dgm:presLayoutVars>
          <dgm:chMax/>
          <dgm:chPref val="3"/>
        </dgm:presLayoutVars>
      </dgm:prSet>
      <dgm:spPr/>
      <dgm:t>
        <a:bodyPr/>
        <a:lstStyle/>
        <a:p>
          <a:endParaRPr lang="en-US"/>
        </a:p>
      </dgm:t>
    </dgm:pt>
    <dgm:pt modelId="{6F893F8C-2B7C-4C8C-AED1-32D5A2DE3B55}" type="pres">
      <dgm:prSet presAssocID="{55AADC86-7E54-4684-BD98-BEAFA9F8BB6B}" presName="titleText1" presStyleLbl="fgAcc0" presStyleIdx="0" presStyleCnt="1">
        <dgm:presLayoutVars>
          <dgm:chMax val="0"/>
          <dgm:chPref val="0"/>
        </dgm:presLayoutVars>
      </dgm:prSet>
      <dgm:spPr/>
      <dgm:t>
        <a:bodyPr/>
        <a:lstStyle/>
        <a:p>
          <a:endParaRPr lang="en-US"/>
        </a:p>
      </dgm:t>
    </dgm:pt>
    <dgm:pt modelId="{4EB94CF4-8E8B-4D31-882E-513C9AB63623}" type="pres">
      <dgm:prSet presAssocID="{55AADC86-7E54-4684-BD98-BEAFA9F8BB6B}" presName="rootConnector1" presStyleLbl="node1" presStyleIdx="0" presStyleCnt="3"/>
      <dgm:spPr/>
      <dgm:t>
        <a:bodyPr/>
        <a:lstStyle/>
        <a:p>
          <a:endParaRPr lang="en-US"/>
        </a:p>
      </dgm:t>
    </dgm:pt>
    <dgm:pt modelId="{812B4071-9475-4A5C-B439-1B4252CAEBC5}" type="pres">
      <dgm:prSet presAssocID="{55AADC86-7E54-4684-BD98-BEAFA9F8BB6B}" presName="hierChild2" presStyleCnt="0"/>
      <dgm:spPr/>
    </dgm:pt>
    <dgm:pt modelId="{6E51B170-BB8F-47C9-9143-E8D3CE3D2BCE}" type="pres">
      <dgm:prSet presAssocID="{13A74AA5-B5F1-49B1-8068-04362D8B0241}" presName="Name37" presStyleLbl="parChTrans1D2" presStyleIdx="0" presStyleCnt="3"/>
      <dgm:spPr/>
      <dgm:t>
        <a:bodyPr/>
        <a:lstStyle/>
        <a:p>
          <a:endParaRPr lang="en-US"/>
        </a:p>
      </dgm:t>
    </dgm:pt>
    <dgm:pt modelId="{69C02A16-44B5-4C54-9DC1-15B6DF43AB19}" type="pres">
      <dgm:prSet presAssocID="{C51B2C34-9D08-489A-A978-8BADA4A867DF}" presName="hierRoot2" presStyleCnt="0">
        <dgm:presLayoutVars>
          <dgm:hierBranch val="init"/>
        </dgm:presLayoutVars>
      </dgm:prSet>
      <dgm:spPr/>
    </dgm:pt>
    <dgm:pt modelId="{EA8829E0-93A9-48BB-B76D-D2A254E3AC34}" type="pres">
      <dgm:prSet presAssocID="{C51B2C34-9D08-489A-A978-8BADA4A867DF}" presName="rootComposite" presStyleCnt="0"/>
      <dgm:spPr/>
    </dgm:pt>
    <dgm:pt modelId="{9FAD18E7-24CC-49EB-ABB8-7CE1EB44275B}" type="pres">
      <dgm:prSet presAssocID="{C51B2C34-9D08-489A-A978-8BADA4A867DF}" presName="rootText" presStyleLbl="node1" presStyleIdx="0" presStyleCnt="3">
        <dgm:presLayoutVars>
          <dgm:chMax/>
          <dgm:chPref val="3"/>
        </dgm:presLayoutVars>
      </dgm:prSet>
      <dgm:spPr/>
      <dgm:t>
        <a:bodyPr/>
        <a:lstStyle/>
        <a:p>
          <a:endParaRPr lang="en-US"/>
        </a:p>
      </dgm:t>
    </dgm:pt>
    <dgm:pt modelId="{55A7C367-BAED-426C-9A88-7C838D286526}" type="pres">
      <dgm:prSet presAssocID="{C51B2C34-9D08-489A-A978-8BADA4A867DF}" presName="titleText2" presStyleLbl="fgAcc1" presStyleIdx="0" presStyleCnt="3">
        <dgm:presLayoutVars>
          <dgm:chMax val="0"/>
          <dgm:chPref val="0"/>
        </dgm:presLayoutVars>
      </dgm:prSet>
      <dgm:spPr/>
      <dgm:t>
        <a:bodyPr/>
        <a:lstStyle/>
        <a:p>
          <a:endParaRPr lang="en-US"/>
        </a:p>
      </dgm:t>
    </dgm:pt>
    <dgm:pt modelId="{25DA894E-AE3D-4FF9-8928-8E2492AC802F}" type="pres">
      <dgm:prSet presAssocID="{C51B2C34-9D08-489A-A978-8BADA4A867DF}" presName="rootConnector" presStyleLbl="node2" presStyleIdx="0" presStyleCnt="0"/>
      <dgm:spPr/>
      <dgm:t>
        <a:bodyPr/>
        <a:lstStyle/>
        <a:p>
          <a:endParaRPr lang="en-US"/>
        </a:p>
      </dgm:t>
    </dgm:pt>
    <dgm:pt modelId="{1939CB5E-5CC2-4AFF-8738-BFEF479E294C}" type="pres">
      <dgm:prSet presAssocID="{C51B2C34-9D08-489A-A978-8BADA4A867DF}" presName="hierChild4" presStyleCnt="0"/>
      <dgm:spPr/>
    </dgm:pt>
    <dgm:pt modelId="{5E0506C3-3A34-493D-8B08-13A13D5E029C}" type="pres">
      <dgm:prSet presAssocID="{C51B2C34-9D08-489A-A978-8BADA4A867DF}" presName="hierChild5" presStyleCnt="0"/>
      <dgm:spPr/>
    </dgm:pt>
    <dgm:pt modelId="{8119FBC6-6124-4DF3-9DE5-70F75F50940B}" type="pres">
      <dgm:prSet presAssocID="{7DEE706F-FD0F-44B6-8840-909ADBF47E35}" presName="Name37" presStyleLbl="parChTrans1D2" presStyleIdx="1" presStyleCnt="3"/>
      <dgm:spPr/>
      <dgm:t>
        <a:bodyPr/>
        <a:lstStyle/>
        <a:p>
          <a:endParaRPr lang="en-US"/>
        </a:p>
      </dgm:t>
    </dgm:pt>
    <dgm:pt modelId="{946B6C95-0F4B-4B33-814D-254D4456CCD3}" type="pres">
      <dgm:prSet presAssocID="{C5A4CDC4-04EE-4B66-9EE8-08CE938C624C}" presName="hierRoot2" presStyleCnt="0">
        <dgm:presLayoutVars>
          <dgm:hierBranch val="init"/>
        </dgm:presLayoutVars>
      </dgm:prSet>
      <dgm:spPr/>
    </dgm:pt>
    <dgm:pt modelId="{BC65EF84-BF99-45FE-B247-2BF34D3BFAEE}" type="pres">
      <dgm:prSet presAssocID="{C5A4CDC4-04EE-4B66-9EE8-08CE938C624C}" presName="rootComposite" presStyleCnt="0"/>
      <dgm:spPr/>
    </dgm:pt>
    <dgm:pt modelId="{98A22515-904D-4782-8B6A-5E9482DF0943}" type="pres">
      <dgm:prSet presAssocID="{C5A4CDC4-04EE-4B66-9EE8-08CE938C624C}" presName="rootText" presStyleLbl="node1" presStyleIdx="1" presStyleCnt="3">
        <dgm:presLayoutVars>
          <dgm:chMax/>
          <dgm:chPref val="3"/>
        </dgm:presLayoutVars>
      </dgm:prSet>
      <dgm:spPr/>
      <dgm:t>
        <a:bodyPr/>
        <a:lstStyle/>
        <a:p>
          <a:endParaRPr lang="en-US"/>
        </a:p>
      </dgm:t>
    </dgm:pt>
    <dgm:pt modelId="{493B8408-4851-48D7-80F4-FCF134CA9E3D}" type="pres">
      <dgm:prSet presAssocID="{C5A4CDC4-04EE-4B66-9EE8-08CE938C624C}" presName="titleText2" presStyleLbl="fgAcc1" presStyleIdx="1" presStyleCnt="3">
        <dgm:presLayoutVars>
          <dgm:chMax val="0"/>
          <dgm:chPref val="0"/>
        </dgm:presLayoutVars>
      </dgm:prSet>
      <dgm:spPr/>
      <dgm:t>
        <a:bodyPr/>
        <a:lstStyle/>
        <a:p>
          <a:endParaRPr lang="en-US"/>
        </a:p>
      </dgm:t>
    </dgm:pt>
    <dgm:pt modelId="{C3E2CED4-F2A5-41AC-9A2E-7E9409F47890}" type="pres">
      <dgm:prSet presAssocID="{C5A4CDC4-04EE-4B66-9EE8-08CE938C624C}" presName="rootConnector" presStyleLbl="node2" presStyleIdx="0" presStyleCnt="0"/>
      <dgm:spPr/>
      <dgm:t>
        <a:bodyPr/>
        <a:lstStyle/>
        <a:p>
          <a:endParaRPr lang="en-US"/>
        </a:p>
      </dgm:t>
    </dgm:pt>
    <dgm:pt modelId="{8CC8FBDB-BA45-4927-9C58-C3F1F9C4012D}" type="pres">
      <dgm:prSet presAssocID="{C5A4CDC4-04EE-4B66-9EE8-08CE938C624C}" presName="hierChild4" presStyleCnt="0"/>
      <dgm:spPr/>
    </dgm:pt>
    <dgm:pt modelId="{70094417-6CC1-4587-9A7A-3C54699248E6}" type="pres">
      <dgm:prSet presAssocID="{C5A4CDC4-04EE-4B66-9EE8-08CE938C624C}" presName="hierChild5" presStyleCnt="0"/>
      <dgm:spPr/>
    </dgm:pt>
    <dgm:pt modelId="{8EA08F1A-3F65-42D6-94B8-11617146E763}" type="pres">
      <dgm:prSet presAssocID="{8097E827-48C4-45C5-A327-A7A038772CCE}" presName="Name37" presStyleLbl="parChTrans1D2" presStyleIdx="2" presStyleCnt="3"/>
      <dgm:spPr/>
      <dgm:t>
        <a:bodyPr/>
        <a:lstStyle/>
        <a:p>
          <a:endParaRPr lang="en-US"/>
        </a:p>
      </dgm:t>
    </dgm:pt>
    <dgm:pt modelId="{E15F0856-6C92-46F5-9C8E-6D67D6E05E72}" type="pres">
      <dgm:prSet presAssocID="{E65D292B-5A29-4082-A3B3-A8B0B72177F4}" presName="hierRoot2" presStyleCnt="0">
        <dgm:presLayoutVars>
          <dgm:hierBranch val="init"/>
        </dgm:presLayoutVars>
      </dgm:prSet>
      <dgm:spPr/>
    </dgm:pt>
    <dgm:pt modelId="{750F9E4B-AD87-4072-B440-36C25BDF09B3}" type="pres">
      <dgm:prSet presAssocID="{E65D292B-5A29-4082-A3B3-A8B0B72177F4}" presName="rootComposite" presStyleCnt="0"/>
      <dgm:spPr/>
    </dgm:pt>
    <dgm:pt modelId="{6FA36926-2C90-454D-AFBF-48A093EEBAA8}" type="pres">
      <dgm:prSet presAssocID="{E65D292B-5A29-4082-A3B3-A8B0B72177F4}" presName="rootText" presStyleLbl="node1" presStyleIdx="2" presStyleCnt="3">
        <dgm:presLayoutVars>
          <dgm:chMax/>
          <dgm:chPref val="3"/>
        </dgm:presLayoutVars>
      </dgm:prSet>
      <dgm:spPr/>
      <dgm:t>
        <a:bodyPr/>
        <a:lstStyle/>
        <a:p>
          <a:endParaRPr lang="en-US"/>
        </a:p>
      </dgm:t>
    </dgm:pt>
    <dgm:pt modelId="{F21673AD-4100-470F-962D-886598F3006C}" type="pres">
      <dgm:prSet presAssocID="{E65D292B-5A29-4082-A3B3-A8B0B72177F4}" presName="titleText2" presStyleLbl="fgAcc1" presStyleIdx="2" presStyleCnt="3">
        <dgm:presLayoutVars>
          <dgm:chMax val="0"/>
          <dgm:chPref val="0"/>
        </dgm:presLayoutVars>
      </dgm:prSet>
      <dgm:spPr/>
      <dgm:t>
        <a:bodyPr/>
        <a:lstStyle/>
        <a:p>
          <a:endParaRPr lang="en-US"/>
        </a:p>
      </dgm:t>
    </dgm:pt>
    <dgm:pt modelId="{00E286B6-F141-4D2A-9E9F-02FA9DFED666}" type="pres">
      <dgm:prSet presAssocID="{E65D292B-5A29-4082-A3B3-A8B0B72177F4}" presName="rootConnector" presStyleLbl="node2" presStyleIdx="0" presStyleCnt="0"/>
      <dgm:spPr/>
      <dgm:t>
        <a:bodyPr/>
        <a:lstStyle/>
        <a:p>
          <a:endParaRPr lang="en-US"/>
        </a:p>
      </dgm:t>
    </dgm:pt>
    <dgm:pt modelId="{A6D093F7-A9C9-43AA-9256-2187400DD279}" type="pres">
      <dgm:prSet presAssocID="{E65D292B-5A29-4082-A3B3-A8B0B72177F4}" presName="hierChild4" presStyleCnt="0"/>
      <dgm:spPr/>
    </dgm:pt>
    <dgm:pt modelId="{FCF73790-3AC0-4EE9-9B19-F7474E97D8A7}" type="pres">
      <dgm:prSet presAssocID="{E65D292B-5A29-4082-A3B3-A8B0B72177F4}" presName="hierChild5" presStyleCnt="0"/>
      <dgm:spPr/>
    </dgm:pt>
    <dgm:pt modelId="{EBAFEB86-9E45-4CEE-83FD-6D551981EC55}" type="pres">
      <dgm:prSet presAssocID="{55AADC86-7E54-4684-BD98-BEAFA9F8BB6B}" presName="hierChild3" presStyleCnt="0"/>
      <dgm:spPr/>
    </dgm:pt>
  </dgm:ptLst>
  <dgm:cxnLst>
    <dgm:cxn modelId="{DBE56B2C-78EB-451A-9BFC-1EBF95D1F336}" type="presOf" srcId="{13A74AA5-B5F1-49B1-8068-04362D8B0241}" destId="{6E51B170-BB8F-47C9-9143-E8D3CE3D2BCE}" srcOrd="0" destOrd="0" presId="urn:microsoft.com/office/officeart/2008/layout/NameandTitleOrganizationalChart"/>
    <dgm:cxn modelId="{6233E745-92DD-4DA7-AB31-EA8C275F4700}" type="presOf" srcId="{8838FD26-D3A9-4423-8F14-46FA59594E05}" destId="{55A7C367-BAED-426C-9A88-7C838D286526}" srcOrd="0" destOrd="0" presId="urn:microsoft.com/office/officeart/2008/layout/NameandTitleOrganizationalChart"/>
    <dgm:cxn modelId="{62FB14A5-8985-4470-94D1-D638F493A2C7}" type="presOf" srcId="{C5A4CDC4-04EE-4B66-9EE8-08CE938C624C}" destId="{98A22515-904D-4782-8B6A-5E9482DF0943}" srcOrd="0" destOrd="0" presId="urn:microsoft.com/office/officeart/2008/layout/NameandTitleOrganizationalChart"/>
    <dgm:cxn modelId="{41747868-715B-467B-960C-177F0035BC36}" type="presOf" srcId="{B86B69BE-0417-4770-A922-D6536D642839}" destId="{F21673AD-4100-470F-962D-886598F3006C}" srcOrd="0" destOrd="0" presId="urn:microsoft.com/office/officeart/2008/layout/NameandTitleOrganizationalChart"/>
    <dgm:cxn modelId="{125EEC6E-4E30-45D6-B6FD-E7AD2D052A31}" type="presOf" srcId="{C51B2C34-9D08-489A-A978-8BADA4A867DF}" destId="{25DA894E-AE3D-4FF9-8928-8E2492AC802F}" srcOrd="1" destOrd="0" presId="urn:microsoft.com/office/officeart/2008/layout/NameandTitleOrganizationalChart"/>
    <dgm:cxn modelId="{1ED08400-82C4-4CEE-935E-1F6606FF0238}" type="presOf" srcId="{7DEE706F-FD0F-44B6-8840-909ADBF47E35}" destId="{8119FBC6-6124-4DF3-9DE5-70F75F50940B}" srcOrd="0" destOrd="0" presId="urn:microsoft.com/office/officeart/2008/layout/NameandTitleOrganizationalChart"/>
    <dgm:cxn modelId="{68A0FB6D-6D37-44B7-B5A7-734456089EA7}" srcId="{55AADC86-7E54-4684-BD98-BEAFA9F8BB6B}" destId="{E65D292B-5A29-4082-A3B3-A8B0B72177F4}" srcOrd="2" destOrd="0" parTransId="{8097E827-48C4-45C5-A327-A7A038772CCE}" sibTransId="{B86B69BE-0417-4770-A922-D6536D642839}"/>
    <dgm:cxn modelId="{0E463E19-81FD-4964-91E6-1175265ADA90}" type="presOf" srcId="{C51B2C34-9D08-489A-A978-8BADA4A867DF}" destId="{9FAD18E7-24CC-49EB-ABB8-7CE1EB44275B}" srcOrd="0" destOrd="0" presId="urn:microsoft.com/office/officeart/2008/layout/NameandTitleOrganizationalChart"/>
    <dgm:cxn modelId="{0D069863-5F96-4A65-8F6A-9666AECD7138}" type="presOf" srcId="{55AADC86-7E54-4684-BD98-BEAFA9F8BB6B}" destId="{4EB94CF4-8E8B-4D31-882E-513C9AB63623}" srcOrd="1" destOrd="0" presId="urn:microsoft.com/office/officeart/2008/layout/NameandTitleOrganizationalChart"/>
    <dgm:cxn modelId="{B06B358D-6F2A-408D-8B63-68DCDC62D3C1}" srcId="{55AADC86-7E54-4684-BD98-BEAFA9F8BB6B}" destId="{C51B2C34-9D08-489A-A978-8BADA4A867DF}" srcOrd="0" destOrd="0" parTransId="{13A74AA5-B5F1-49B1-8068-04362D8B0241}" sibTransId="{8838FD26-D3A9-4423-8F14-46FA59594E05}"/>
    <dgm:cxn modelId="{100A5682-16C9-4664-A62E-629EEFE410A5}" type="presOf" srcId="{8097E827-48C4-45C5-A327-A7A038772CCE}" destId="{8EA08F1A-3F65-42D6-94B8-11617146E763}" srcOrd="0" destOrd="0" presId="urn:microsoft.com/office/officeart/2008/layout/NameandTitleOrganizationalChart"/>
    <dgm:cxn modelId="{9E665695-38FE-4F0E-9359-4791ABBFBBBD}" srcId="{55AADC86-7E54-4684-BD98-BEAFA9F8BB6B}" destId="{C5A4CDC4-04EE-4B66-9EE8-08CE938C624C}" srcOrd="1" destOrd="0" parTransId="{7DEE706F-FD0F-44B6-8840-909ADBF47E35}" sibTransId="{8455244F-E707-4FD8-B0A7-B982436C5A97}"/>
    <dgm:cxn modelId="{61461577-00B8-46FA-B593-5BC23518524B}" type="presOf" srcId="{30E76389-CC98-4E29-9D7B-0B8430C82028}" destId="{6F893F8C-2B7C-4C8C-AED1-32D5A2DE3B55}" srcOrd="0" destOrd="0" presId="urn:microsoft.com/office/officeart/2008/layout/NameandTitleOrganizationalChart"/>
    <dgm:cxn modelId="{A235BBC8-C560-474D-8C10-DAB251044198}" type="presOf" srcId="{8455244F-E707-4FD8-B0A7-B982436C5A97}" destId="{493B8408-4851-48D7-80F4-FCF134CA9E3D}" srcOrd="0" destOrd="0" presId="urn:microsoft.com/office/officeart/2008/layout/NameandTitleOrganizationalChart"/>
    <dgm:cxn modelId="{F0B94E27-D0DA-4ED6-A101-9EF337D08C8F}" srcId="{C6E5FD6D-6433-4C8F-9881-AC506DFA0357}" destId="{55AADC86-7E54-4684-BD98-BEAFA9F8BB6B}" srcOrd="0" destOrd="0" parTransId="{CEBDF97F-49C9-4E90-94DB-D80EBC4EF071}" sibTransId="{30E76389-CC98-4E29-9D7B-0B8430C82028}"/>
    <dgm:cxn modelId="{EDEB3095-AAC9-46CA-A534-63F39167AB01}" type="presOf" srcId="{E65D292B-5A29-4082-A3B3-A8B0B72177F4}" destId="{00E286B6-F141-4D2A-9E9F-02FA9DFED666}" srcOrd="1" destOrd="0" presId="urn:microsoft.com/office/officeart/2008/layout/NameandTitleOrganizationalChart"/>
    <dgm:cxn modelId="{7DDBFDA3-29B8-43CE-8C26-56E905C3EDFE}" type="presOf" srcId="{C6E5FD6D-6433-4C8F-9881-AC506DFA0357}" destId="{D6457C79-54CA-4B9E-85D8-9E80D7CF15CD}" srcOrd="0" destOrd="0" presId="urn:microsoft.com/office/officeart/2008/layout/NameandTitleOrganizationalChart"/>
    <dgm:cxn modelId="{9E76307E-20CE-4C6F-A828-F05B4546C58A}" type="presOf" srcId="{C5A4CDC4-04EE-4B66-9EE8-08CE938C624C}" destId="{C3E2CED4-F2A5-41AC-9A2E-7E9409F47890}" srcOrd="1" destOrd="0" presId="urn:microsoft.com/office/officeart/2008/layout/NameandTitleOrganizationalChart"/>
    <dgm:cxn modelId="{F9B520F6-0B2A-438D-B930-8C4CFBB66CE3}" type="presOf" srcId="{55AADC86-7E54-4684-BD98-BEAFA9F8BB6B}" destId="{0B9E4B24-F38E-475E-A4CA-F705ECF5D1D5}" srcOrd="0" destOrd="0" presId="urn:microsoft.com/office/officeart/2008/layout/NameandTitleOrganizationalChart"/>
    <dgm:cxn modelId="{270C24C3-2971-4A83-9683-A1DFEB83C423}" type="presOf" srcId="{E65D292B-5A29-4082-A3B3-A8B0B72177F4}" destId="{6FA36926-2C90-454D-AFBF-48A093EEBAA8}" srcOrd="0" destOrd="0" presId="urn:microsoft.com/office/officeart/2008/layout/NameandTitleOrganizationalChart"/>
    <dgm:cxn modelId="{5E5F4187-2BDC-4982-97C6-3CCA876878E1}" type="presParOf" srcId="{D6457C79-54CA-4B9E-85D8-9E80D7CF15CD}" destId="{601E69F9-659F-44C9-BD57-21C995FAFCC1}" srcOrd="0" destOrd="0" presId="urn:microsoft.com/office/officeart/2008/layout/NameandTitleOrganizationalChart"/>
    <dgm:cxn modelId="{3D173427-756D-4DAA-8ED3-9DC298722A33}" type="presParOf" srcId="{601E69F9-659F-44C9-BD57-21C995FAFCC1}" destId="{DF19AFC7-58E4-455D-93DF-3C204628FCF5}" srcOrd="0" destOrd="0" presId="urn:microsoft.com/office/officeart/2008/layout/NameandTitleOrganizationalChart"/>
    <dgm:cxn modelId="{F885951F-347B-4357-A1C3-4C7319788169}" type="presParOf" srcId="{DF19AFC7-58E4-455D-93DF-3C204628FCF5}" destId="{0B9E4B24-F38E-475E-A4CA-F705ECF5D1D5}" srcOrd="0" destOrd="0" presId="urn:microsoft.com/office/officeart/2008/layout/NameandTitleOrganizationalChart"/>
    <dgm:cxn modelId="{B649261D-5A31-4395-BF70-3550B772A3B4}" type="presParOf" srcId="{DF19AFC7-58E4-455D-93DF-3C204628FCF5}" destId="{6F893F8C-2B7C-4C8C-AED1-32D5A2DE3B55}" srcOrd="1" destOrd="0" presId="urn:microsoft.com/office/officeart/2008/layout/NameandTitleOrganizationalChart"/>
    <dgm:cxn modelId="{B6C45DF5-BC7A-4FEB-8F5F-84B0A5D05505}" type="presParOf" srcId="{DF19AFC7-58E4-455D-93DF-3C204628FCF5}" destId="{4EB94CF4-8E8B-4D31-882E-513C9AB63623}" srcOrd="2" destOrd="0" presId="urn:microsoft.com/office/officeart/2008/layout/NameandTitleOrganizationalChart"/>
    <dgm:cxn modelId="{51AE66FF-C0D1-4753-8887-DA5F165B38F7}" type="presParOf" srcId="{601E69F9-659F-44C9-BD57-21C995FAFCC1}" destId="{812B4071-9475-4A5C-B439-1B4252CAEBC5}" srcOrd="1" destOrd="0" presId="urn:microsoft.com/office/officeart/2008/layout/NameandTitleOrganizationalChart"/>
    <dgm:cxn modelId="{0B8CA5DE-E2CD-4285-AC34-4A1206E5500B}" type="presParOf" srcId="{812B4071-9475-4A5C-B439-1B4252CAEBC5}" destId="{6E51B170-BB8F-47C9-9143-E8D3CE3D2BCE}" srcOrd="0" destOrd="0" presId="urn:microsoft.com/office/officeart/2008/layout/NameandTitleOrganizationalChart"/>
    <dgm:cxn modelId="{2467BFFA-7682-4820-B03E-1D71BC6C5E8D}" type="presParOf" srcId="{812B4071-9475-4A5C-B439-1B4252CAEBC5}" destId="{69C02A16-44B5-4C54-9DC1-15B6DF43AB19}" srcOrd="1" destOrd="0" presId="urn:microsoft.com/office/officeart/2008/layout/NameandTitleOrganizationalChart"/>
    <dgm:cxn modelId="{91E09C5F-7577-4A8E-AD01-9D4F283A85CB}" type="presParOf" srcId="{69C02A16-44B5-4C54-9DC1-15B6DF43AB19}" destId="{EA8829E0-93A9-48BB-B76D-D2A254E3AC34}" srcOrd="0" destOrd="0" presId="urn:microsoft.com/office/officeart/2008/layout/NameandTitleOrganizationalChart"/>
    <dgm:cxn modelId="{B961D10D-7743-46A6-BC32-BC0BCE706B71}" type="presParOf" srcId="{EA8829E0-93A9-48BB-B76D-D2A254E3AC34}" destId="{9FAD18E7-24CC-49EB-ABB8-7CE1EB44275B}" srcOrd="0" destOrd="0" presId="urn:microsoft.com/office/officeart/2008/layout/NameandTitleOrganizationalChart"/>
    <dgm:cxn modelId="{C4E676DD-C8C8-4F90-AE64-2C0B6065C8B8}" type="presParOf" srcId="{EA8829E0-93A9-48BB-B76D-D2A254E3AC34}" destId="{55A7C367-BAED-426C-9A88-7C838D286526}" srcOrd="1" destOrd="0" presId="urn:microsoft.com/office/officeart/2008/layout/NameandTitleOrganizationalChart"/>
    <dgm:cxn modelId="{8DEB7F9D-61DC-4D65-A8F5-D100E2A16866}" type="presParOf" srcId="{EA8829E0-93A9-48BB-B76D-D2A254E3AC34}" destId="{25DA894E-AE3D-4FF9-8928-8E2492AC802F}" srcOrd="2" destOrd="0" presId="urn:microsoft.com/office/officeart/2008/layout/NameandTitleOrganizationalChart"/>
    <dgm:cxn modelId="{8E3B20CF-8D75-4E79-9A44-BBB13C6884EB}" type="presParOf" srcId="{69C02A16-44B5-4C54-9DC1-15B6DF43AB19}" destId="{1939CB5E-5CC2-4AFF-8738-BFEF479E294C}" srcOrd="1" destOrd="0" presId="urn:microsoft.com/office/officeart/2008/layout/NameandTitleOrganizationalChart"/>
    <dgm:cxn modelId="{FDC4C1E4-C296-4B53-B169-651935766633}" type="presParOf" srcId="{69C02A16-44B5-4C54-9DC1-15B6DF43AB19}" destId="{5E0506C3-3A34-493D-8B08-13A13D5E029C}" srcOrd="2" destOrd="0" presId="urn:microsoft.com/office/officeart/2008/layout/NameandTitleOrganizationalChart"/>
    <dgm:cxn modelId="{2A2DCB39-A83A-4FC1-9F59-D70A4DDF39ED}" type="presParOf" srcId="{812B4071-9475-4A5C-B439-1B4252CAEBC5}" destId="{8119FBC6-6124-4DF3-9DE5-70F75F50940B}" srcOrd="2" destOrd="0" presId="urn:microsoft.com/office/officeart/2008/layout/NameandTitleOrganizationalChart"/>
    <dgm:cxn modelId="{0605C219-C624-4C41-BA02-F4FDEC8251AC}" type="presParOf" srcId="{812B4071-9475-4A5C-B439-1B4252CAEBC5}" destId="{946B6C95-0F4B-4B33-814D-254D4456CCD3}" srcOrd="3" destOrd="0" presId="urn:microsoft.com/office/officeart/2008/layout/NameandTitleOrganizationalChart"/>
    <dgm:cxn modelId="{97799813-E5C6-4A65-BC3F-73F71E42BCF3}" type="presParOf" srcId="{946B6C95-0F4B-4B33-814D-254D4456CCD3}" destId="{BC65EF84-BF99-45FE-B247-2BF34D3BFAEE}" srcOrd="0" destOrd="0" presId="urn:microsoft.com/office/officeart/2008/layout/NameandTitleOrganizationalChart"/>
    <dgm:cxn modelId="{073DCB00-3340-4AB8-BD78-E69897D6D634}" type="presParOf" srcId="{BC65EF84-BF99-45FE-B247-2BF34D3BFAEE}" destId="{98A22515-904D-4782-8B6A-5E9482DF0943}" srcOrd="0" destOrd="0" presId="urn:microsoft.com/office/officeart/2008/layout/NameandTitleOrganizationalChart"/>
    <dgm:cxn modelId="{12A6E3C6-8114-4D6D-A8DC-2E5F18F44EF0}" type="presParOf" srcId="{BC65EF84-BF99-45FE-B247-2BF34D3BFAEE}" destId="{493B8408-4851-48D7-80F4-FCF134CA9E3D}" srcOrd="1" destOrd="0" presId="urn:microsoft.com/office/officeart/2008/layout/NameandTitleOrganizationalChart"/>
    <dgm:cxn modelId="{24E87DC5-0DDB-4F9E-B0CB-23FF4995AE97}" type="presParOf" srcId="{BC65EF84-BF99-45FE-B247-2BF34D3BFAEE}" destId="{C3E2CED4-F2A5-41AC-9A2E-7E9409F47890}" srcOrd="2" destOrd="0" presId="urn:microsoft.com/office/officeart/2008/layout/NameandTitleOrganizationalChart"/>
    <dgm:cxn modelId="{9813DBF2-EE7E-4468-B1F8-E877CCB2C499}" type="presParOf" srcId="{946B6C95-0F4B-4B33-814D-254D4456CCD3}" destId="{8CC8FBDB-BA45-4927-9C58-C3F1F9C4012D}" srcOrd="1" destOrd="0" presId="urn:microsoft.com/office/officeart/2008/layout/NameandTitleOrganizationalChart"/>
    <dgm:cxn modelId="{4CDF024B-189C-4D9D-9DA3-6306717FA7AE}" type="presParOf" srcId="{946B6C95-0F4B-4B33-814D-254D4456CCD3}" destId="{70094417-6CC1-4587-9A7A-3C54699248E6}" srcOrd="2" destOrd="0" presId="urn:microsoft.com/office/officeart/2008/layout/NameandTitleOrganizationalChart"/>
    <dgm:cxn modelId="{A4CE50B6-D4BD-4A55-B28F-F2250E280428}" type="presParOf" srcId="{812B4071-9475-4A5C-B439-1B4252CAEBC5}" destId="{8EA08F1A-3F65-42D6-94B8-11617146E763}" srcOrd="4" destOrd="0" presId="urn:microsoft.com/office/officeart/2008/layout/NameandTitleOrganizationalChart"/>
    <dgm:cxn modelId="{F28D856B-33D4-4CAB-B0D4-9B159D1C3A10}" type="presParOf" srcId="{812B4071-9475-4A5C-B439-1B4252CAEBC5}" destId="{E15F0856-6C92-46F5-9C8E-6D67D6E05E72}" srcOrd="5" destOrd="0" presId="urn:microsoft.com/office/officeart/2008/layout/NameandTitleOrganizationalChart"/>
    <dgm:cxn modelId="{1272F5D9-D4A8-40EC-9BC9-1D80540D45AB}" type="presParOf" srcId="{E15F0856-6C92-46F5-9C8E-6D67D6E05E72}" destId="{750F9E4B-AD87-4072-B440-36C25BDF09B3}" srcOrd="0" destOrd="0" presId="urn:microsoft.com/office/officeart/2008/layout/NameandTitleOrganizationalChart"/>
    <dgm:cxn modelId="{7C77C6E6-C9A6-4FB0-A2CE-ADFE5B39AE79}" type="presParOf" srcId="{750F9E4B-AD87-4072-B440-36C25BDF09B3}" destId="{6FA36926-2C90-454D-AFBF-48A093EEBAA8}" srcOrd="0" destOrd="0" presId="urn:microsoft.com/office/officeart/2008/layout/NameandTitleOrganizationalChart"/>
    <dgm:cxn modelId="{7B348798-93BD-427B-990F-1A4E8B59D9CA}" type="presParOf" srcId="{750F9E4B-AD87-4072-B440-36C25BDF09B3}" destId="{F21673AD-4100-470F-962D-886598F3006C}" srcOrd="1" destOrd="0" presId="urn:microsoft.com/office/officeart/2008/layout/NameandTitleOrganizationalChart"/>
    <dgm:cxn modelId="{D37B215D-A427-4319-9F7B-5CB78F98C9BF}" type="presParOf" srcId="{750F9E4B-AD87-4072-B440-36C25BDF09B3}" destId="{00E286B6-F141-4D2A-9E9F-02FA9DFED666}" srcOrd="2" destOrd="0" presId="urn:microsoft.com/office/officeart/2008/layout/NameandTitleOrganizationalChart"/>
    <dgm:cxn modelId="{588DC094-03E7-4D9D-B1B9-207B86EA0729}" type="presParOf" srcId="{E15F0856-6C92-46F5-9C8E-6D67D6E05E72}" destId="{A6D093F7-A9C9-43AA-9256-2187400DD279}" srcOrd="1" destOrd="0" presId="urn:microsoft.com/office/officeart/2008/layout/NameandTitleOrganizationalChart"/>
    <dgm:cxn modelId="{552317B9-B75D-444D-926A-82A5C0CCDCF5}" type="presParOf" srcId="{E15F0856-6C92-46F5-9C8E-6D67D6E05E72}" destId="{FCF73790-3AC0-4EE9-9B19-F7474E97D8A7}" srcOrd="2" destOrd="0" presId="urn:microsoft.com/office/officeart/2008/layout/NameandTitleOrganizationalChart"/>
    <dgm:cxn modelId="{C1FBB867-CD55-4D23-8D24-726726096CCF}" type="presParOf" srcId="{601E69F9-659F-44C9-BD57-21C995FAFCC1}" destId="{EBAFEB86-9E45-4CEE-83FD-6D551981EC55}" srcOrd="2" destOrd="0" presId="urn:microsoft.com/office/officeart/2008/layout/NameandTitleOrganizationalChart"/>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C6E5FD6D-6433-4C8F-9881-AC506DFA0357}" type="doc">
      <dgm:prSet loTypeId="urn:microsoft.com/office/officeart/2008/layout/NameandTitleOrganizationalChart" loCatId="hierarchy" qsTypeId="urn:microsoft.com/office/officeart/2005/8/quickstyle/3d3" qsCatId="3D" csTypeId="urn:microsoft.com/office/officeart/2005/8/colors/accent2_1" csCatId="accent2" phldr="1"/>
      <dgm:spPr/>
      <dgm:t>
        <a:bodyPr/>
        <a:lstStyle/>
        <a:p>
          <a:endParaRPr lang="cs-CZ"/>
        </a:p>
      </dgm:t>
    </dgm:pt>
    <dgm:pt modelId="{55AADC86-7E54-4684-BD98-BEAFA9F8BB6B}">
      <dgm:prSet/>
      <dgm:spPr/>
      <dgm:t>
        <a:bodyPr/>
        <a:lstStyle/>
        <a:p>
          <a:r>
            <a:rPr lang="cs-CZ" dirty="0"/>
            <a:t>82 328</a:t>
          </a:r>
        </a:p>
      </dgm:t>
    </dgm:pt>
    <dgm:pt modelId="{CEBDF97F-49C9-4E90-94DB-D80EBC4EF071}" type="parTrans" cxnId="{F0B94E27-D0DA-4ED6-A101-9EF337D08C8F}">
      <dgm:prSet/>
      <dgm:spPr/>
      <dgm:t>
        <a:bodyPr/>
        <a:lstStyle/>
        <a:p>
          <a:endParaRPr lang="cs-CZ"/>
        </a:p>
      </dgm:t>
    </dgm:pt>
    <dgm:pt modelId="{30E76389-CC98-4E29-9D7B-0B8430C82028}" type="sibTrans" cxnId="{F0B94E27-D0DA-4ED6-A101-9EF337D08C8F}">
      <dgm:prSet/>
      <dgm:spPr>
        <a:solidFill>
          <a:srgbClr val="C00000">
            <a:alpha val="90000"/>
          </a:srgbClr>
        </a:solidFill>
      </dgm:spPr>
      <dgm:t>
        <a:bodyPr/>
        <a:lstStyle/>
        <a:p>
          <a:r>
            <a:rPr lang="cs-CZ" dirty="0">
              <a:solidFill>
                <a:schemeClr val="bg1"/>
              </a:solidFill>
            </a:rPr>
            <a:t>CELÁ ČR</a:t>
          </a:r>
        </a:p>
      </dgm:t>
    </dgm:pt>
    <dgm:pt modelId="{2D00E497-57D2-4A1F-9665-62A11BC972C7}">
      <dgm:prSet/>
      <dgm:spPr/>
      <dgm:t>
        <a:bodyPr/>
        <a:lstStyle/>
        <a:p>
          <a:r>
            <a:rPr lang="cs-CZ" dirty="0"/>
            <a:t>47 940</a:t>
          </a:r>
        </a:p>
      </dgm:t>
    </dgm:pt>
    <dgm:pt modelId="{636841AC-D44C-4622-A2C2-C2DBE03E192D}" type="parTrans" cxnId="{0337B2C3-A94A-4530-A6E1-205AD39BD086}">
      <dgm:prSet/>
      <dgm:spPr/>
      <dgm:t>
        <a:bodyPr/>
        <a:lstStyle/>
        <a:p>
          <a:endParaRPr lang="cs-CZ"/>
        </a:p>
      </dgm:t>
    </dgm:pt>
    <dgm:pt modelId="{7AE4B02B-CECA-492C-96A7-AEFB98517B58}" type="sibTrans" cxnId="{0337B2C3-A94A-4530-A6E1-205AD39BD086}">
      <dgm:prSet/>
      <dgm:spPr/>
      <dgm:t>
        <a:bodyPr/>
        <a:lstStyle/>
        <a:p>
          <a:r>
            <a:rPr lang="cs-CZ" dirty="0"/>
            <a:t>AKUTNÍ PÉČE</a:t>
          </a:r>
        </a:p>
      </dgm:t>
    </dgm:pt>
    <dgm:pt modelId="{F97FB331-3FCC-40AE-8032-30A9CDA96985}">
      <dgm:prSet/>
      <dgm:spPr/>
      <dgm:t>
        <a:bodyPr/>
        <a:lstStyle/>
        <a:p>
          <a:r>
            <a:rPr lang="cs-CZ" dirty="0"/>
            <a:t>6 063</a:t>
          </a:r>
        </a:p>
      </dgm:t>
    </dgm:pt>
    <dgm:pt modelId="{818F1AF1-9776-42D5-8B2C-E628255F92CF}" type="parTrans" cxnId="{F436D0C2-B2D2-494B-8A35-7669F10998C8}">
      <dgm:prSet/>
      <dgm:spPr/>
      <dgm:t>
        <a:bodyPr/>
        <a:lstStyle/>
        <a:p>
          <a:endParaRPr lang="cs-CZ"/>
        </a:p>
      </dgm:t>
    </dgm:pt>
    <dgm:pt modelId="{16E81B42-4CBA-4D00-AF1F-47BD171A6CB7}" type="sibTrans" cxnId="{F436D0C2-B2D2-494B-8A35-7669F10998C8}">
      <dgm:prSet/>
      <dgm:spPr/>
      <dgm:t>
        <a:bodyPr/>
        <a:lstStyle/>
        <a:p>
          <a:r>
            <a:rPr lang="cs-CZ" dirty="0"/>
            <a:t>OST. LŮŽKOVÁ</a:t>
          </a:r>
        </a:p>
      </dgm:t>
    </dgm:pt>
    <dgm:pt modelId="{90824AB4-E327-4BC9-8946-2E3EE32E3B32}">
      <dgm:prSet/>
      <dgm:spPr/>
      <dgm:t>
        <a:bodyPr/>
        <a:lstStyle/>
        <a:p>
          <a:r>
            <a:rPr lang="cs-CZ" dirty="0"/>
            <a:t>28 325</a:t>
          </a:r>
        </a:p>
      </dgm:t>
    </dgm:pt>
    <dgm:pt modelId="{75258A07-F642-4E2B-B1CC-1B2123DCE5DB}" type="parTrans" cxnId="{BC0342F1-488D-4E66-9301-C03CD0724230}">
      <dgm:prSet/>
      <dgm:spPr/>
      <dgm:t>
        <a:bodyPr/>
        <a:lstStyle/>
        <a:p>
          <a:endParaRPr lang="cs-CZ"/>
        </a:p>
      </dgm:t>
    </dgm:pt>
    <dgm:pt modelId="{58E7A6E7-9987-487A-A746-9CFA4EA6EF84}" type="sibTrans" cxnId="{BC0342F1-488D-4E66-9301-C03CD0724230}">
      <dgm:prSet/>
      <dgm:spPr/>
      <dgm:t>
        <a:bodyPr/>
        <a:lstStyle/>
        <a:p>
          <a:r>
            <a:rPr lang="cs-CZ" dirty="0"/>
            <a:t>NELŮŽKOVÁ</a:t>
          </a:r>
        </a:p>
      </dgm:t>
    </dgm:pt>
    <dgm:pt modelId="{D6457C79-54CA-4B9E-85D8-9E80D7CF15CD}" type="pres">
      <dgm:prSet presAssocID="{C6E5FD6D-6433-4C8F-9881-AC506DFA0357}" presName="hierChild1" presStyleCnt="0">
        <dgm:presLayoutVars>
          <dgm:orgChart val="1"/>
          <dgm:chPref val="1"/>
          <dgm:dir/>
          <dgm:animOne val="branch"/>
          <dgm:animLvl val="lvl"/>
          <dgm:resizeHandles/>
        </dgm:presLayoutVars>
      </dgm:prSet>
      <dgm:spPr/>
      <dgm:t>
        <a:bodyPr/>
        <a:lstStyle/>
        <a:p>
          <a:endParaRPr lang="en-US"/>
        </a:p>
      </dgm:t>
    </dgm:pt>
    <dgm:pt modelId="{601E69F9-659F-44C9-BD57-21C995FAFCC1}" type="pres">
      <dgm:prSet presAssocID="{55AADC86-7E54-4684-BD98-BEAFA9F8BB6B}" presName="hierRoot1" presStyleCnt="0">
        <dgm:presLayoutVars>
          <dgm:hierBranch val="init"/>
        </dgm:presLayoutVars>
      </dgm:prSet>
      <dgm:spPr/>
    </dgm:pt>
    <dgm:pt modelId="{DF19AFC7-58E4-455D-93DF-3C204628FCF5}" type="pres">
      <dgm:prSet presAssocID="{55AADC86-7E54-4684-BD98-BEAFA9F8BB6B}" presName="rootComposite1" presStyleCnt="0"/>
      <dgm:spPr/>
    </dgm:pt>
    <dgm:pt modelId="{0B9E4B24-F38E-475E-A4CA-F705ECF5D1D5}" type="pres">
      <dgm:prSet presAssocID="{55AADC86-7E54-4684-BD98-BEAFA9F8BB6B}" presName="rootText1" presStyleLbl="node0" presStyleIdx="0" presStyleCnt="1">
        <dgm:presLayoutVars>
          <dgm:chMax/>
          <dgm:chPref val="3"/>
        </dgm:presLayoutVars>
      </dgm:prSet>
      <dgm:spPr/>
      <dgm:t>
        <a:bodyPr/>
        <a:lstStyle/>
        <a:p>
          <a:endParaRPr lang="en-US"/>
        </a:p>
      </dgm:t>
    </dgm:pt>
    <dgm:pt modelId="{6F893F8C-2B7C-4C8C-AED1-32D5A2DE3B55}" type="pres">
      <dgm:prSet presAssocID="{55AADC86-7E54-4684-BD98-BEAFA9F8BB6B}" presName="titleText1" presStyleLbl="fgAcc0" presStyleIdx="0" presStyleCnt="1">
        <dgm:presLayoutVars>
          <dgm:chMax val="0"/>
          <dgm:chPref val="0"/>
        </dgm:presLayoutVars>
      </dgm:prSet>
      <dgm:spPr/>
      <dgm:t>
        <a:bodyPr/>
        <a:lstStyle/>
        <a:p>
          <a:endParaRPr lang="en-US"/>
        </a:p>
      </dgm:t>
    </dgm:pt>
    <dgm:pt modelId="{4EB94CF4-8E8B-4D31-882E-513C9AB63623}" type="pres">
      <dgm:prSet presAssocID="{55AADC86-7E54-4684-BD98-BEAFA9F8BB6B}" presName="rootConnector1" presStyleLbl="node1" presStyleIdx="0" presStyleCnt="3"/>
      <dgm:spPr/>
      <dgm:t>
        <a:bodyPr/>
        <a:lstStyle/>
        <a:p>
          <a:endParaRPr lang="en-US"/>
        </a:p>
      </dgm:t>
    </dgm:pt>
    <dgm:pt modelId="{812B4071-9475-4A5C-B439-1B4252CAEBC5}" type="pres">
      <dgm:prSet presAssocID="{55AADC86-7E54-4684-BD98-BEAFA9F8BB6B}" presName="hierChild2" presStyleCnt="0"/>
      <dgm:spPr/>
    </dgm:pt>
    <dgm:pt modelId="{F099DA32-441B-4183-8B95-0F85F44174B9}" type="pres">
      <dgm:prSet presAssocID="{636841AC-D44C-4622-A2C2-C2DBE03E192D}" presName="Name37" presStyleLbl="parChTrans1D2" presStyleIdx="0" presStyleCnt="3"/>
      <dgm:spPr/>
      <dgm:t>
        <a:bodyPr/>
        <a:lstStyle/>
        <a:p>
          <a:endParaRPr lang="en-US"/>
        </a:p>
      </dgm:t>
    </dgm:pt>
    <dgm:pt modelId="{3933543C-43C1-481C-83F8-ABCE58FDEF96}" type="pres">
      <dgm:prSet presAssocID="{2D00E497-57D2-4A1F-9665-62A11BC972C7}" presName="hierRoot2" presStyleCnt="0">
        <dgm:presLayoutVars>
          <dgm:hierBranch val="init"/>
        </dgm:presLayoutVars>
      </dgm:prSet>
      <dgm:spPr/>
    </dgm:pt>
    <dgm:pt modelId="{A6261749-3E8C-43E6-AC71-D3964FC49687}" type="pres">
      <dgm:prSet presAssocID="{2D00E497-57D2-4A1F-9665-62A11BC972C7}" presName="rootComposite" presStyleCnt="0"/>
      <dgm:spPr/>
    </dgm:pt>
    <dgm:pt modelId="{24AAABBD-1CCB-4D72-96D4-75742E0A3B58}" type="pres">
      <dgm:prSet presAssocID="{2D00E497-57D2-4A1F-9665-62A11BC972C7}" presName="rootText" presStyleLbl="node1" presStyleIdx="0" presStyleCnt="3">
        <dgm:presLayoutVars>
          <dgm:chMax/>
          <dgm:chPref val="3"/>
        </dgm:presLayoutVars>
      </dgm:prSet>
      <dgm:spPr/>
      <dgm:t>
        <a:bodyPr/>
        <a:lstStyle/>
        <a:p>
          <a:endParaRPr lang="en-US"/>
        </a:p>
      </dgm:t>
    </dgm:pt>
    <dgm:pt modelId="{C9101A84-600B-4FA7-B65E-3B1B5966960D}" type="pres">
      <dgm:prSet presAssocID="{2D00E497-57D2-4A1F-9665-62A11BC972C7}" presName="titleText2" presStyleLbl="fgAcc1" presStyleIdx="0" presStyleCnt="3">
        <dgm:presLayoutVars>
          <dgm:chMax val="0"/>
          <dgm:chPref val="0"/>
        </dgm:presLayoutVars>
      </dgm:prSet>
      <dgm:spPr/>
      <dgm:t>
        <a:bodyPr/>
        <a:lstStyle/>
        <a:p>
          <a:endParaRPr lang="en-US"/>
        </a:p>
      </dgm:t>
    </dgm:pt>
    <dgm:pt modelId="{D431663C-E565-40C0-9F8F-3318BD1CF8C8}" type="pres">
      <dgm:prSet presAssocID="{2D00E497-57D2-4A1F-9665-62A11BC972C7}" presName="rootConnector" presStyleLbl="node2" presStyleIdx="0" presStyleCnt="0"/>
      <dgm:spPr/>
      <dgm:t>
        <a:bodyPr/>
        <a:lstStyle/>
        <a:p>
          <a:endParaRPr lang="en-US"/>
        </a:p>
      </dgm:t>
    </dgm:pt>
    <dgm:pt modelId="{5FB50D92-C8B3-40F6-9FE3-CDAF43BA7769}" type="pres">
      <dgm:prSet presAssocID="{2D00E497-57D2-4A1F-9665-62A11BC972C7}" presName="hierChild4" presStyleCnt="0"/>
      <dgm:spPr/>
    </dgm:pt>
    <dgm:pt modelId="{8959507F-BD4C-4A05-B004-B08D1A9FA928}" type="pres">
      <dgm:prSet presAssocID="{2D00E497-57D2-4A1F-9665-62A11BC972C7}" presName="hierChild5" presStyleCnt="0"/>
      <dgm:spPr/>
    </dgm:pt>
    <dgm:pt modelId="{CE07C122-08AB-48C3-8087-4CFB757349BC}" type="pres">
      <dgm:prSet presAssocID="{818F1AF1-9776-42D5-8B2C-E628255F92CF}" presName="Name37" presStyleLbl="parChTrans1D2" presStyleIdx="1" presStyleCnt="3"/>
      <dgm:spPr/>
      <dgm:t>
        <a:bodyPr/>
        <a:lstStyle/>
        <a:p>
          <a:endParaRPr lang="en-US"/>
        </a:p>
      </dgm:t>
    </dgm:pt>
    <dgm:pt modelId="{77581395-AD62-42ED-9B34-834B0D2D7499}" type="pres">
      <dgm:prSet presAssocID="{F97FB331-3FCC-40AE-8032-30A9CDA96985}" presName="hierRoot2" presStyleCnt="0">
        <dgm:presLayoutVars>
          <dgm:hierBranch val="init"/>
        </dgm:presLayoutVars>
      </dgm:prSet>
      <dgm:spPr/>
    </dgm:pt>
    <dgm:pt modelId="{4F7AE76D-2860-469A-89C8-AE5E9440923C}" type="pres">
      <dgm:prSet presAssocID="{F97FB331-3FCC-40AE-8032-30A9CDA96985}" presName="rootComposite" presStyleCnt="0"/>
      <dgm:spPr/>
    </dgm:pt>
    <dgm:pt modelId="{44D6D8C2-65D0-4E7B-807B-EFC4FEFCB4C0}" type="pres">
      <dgm:prSet presAssocID="{F97FB331-3FCC-40AE-8032-30A9CDA96985}" presName="rootText" presStyleLbl="node1" presStyleIdx="1" presStyleCnt="3">
        <dgm:presLayoutVars>
          <dgm:chMax/>
          <dgm:chPref val="3"/>
        </dgm:presLayoutVars>
      </dgm:prSet>
      <dgm:spPr/>
      <dgm:t>
        <a:bodyPr/>
        <a:lstStyle/>
        <a:p>
          <a:endParaRPr lang="en-US"/>
        </a:p>
      </dgm:t>
    </dgm:pt>
    <dgm:pt modelId="{A7D33A96-1CC1-4B11-B774-D66C3C98CF6F}" type="pres">
      <dgm:prSet presAssocID="{F97FB331-3FCC-40AE-8032-30A9CDA96985}" presName="titleText2" presStyleLbl="fgAcc1" presStyleIdx="1" presStyleCnt="3">
        <dgm:presLayoutVars>
          <dgm:chMax val="0"/>
          <dgm:chPref val="0"/>
        </dgm:presLayoutVars>
      </dgm:prSet>
      <dgm:spPr/>
      <dgm:t>
        <a:bodyPr/>
        <a:lstStyle/>
        <a:p>
          <a:endParaRPr lang="en-US"/>
        </a:p>
      </dgm:t>
    </dgm:pt>
    <dgm:pt modelId="{45F6C988-A142-4627-A52D-1FD65EE36DBF}" type="pres">
      <dgm:prSet presAssocID="{F97FB331-3FCC-40AE-8032-30A9CDA96985}" presName="rootConnector" presStyleLbl="node2" presStyleIdx="0" presStyleCnt="0"/>
      <dgm:spPr/>
      <dgm:t>
        <a:bodyPr/>
        <a:lstStyle/>
        <a:p>
          <a:endParaRPr lang="en-US"/>
        </a:p>
      </dgm:t>
    </dgm:pt>
    <dgm:pt modelId="{644AA198-C40A-4496-884A-925796E4371E}" type="pres">
      <dgm:prSet presAssocID="{F97FB331-3FCC-40AE-8032-30A9CDA96985}" presName="hierChild4" presStyleCnt="0"/>
      <dgm:spPr/>
    </dgm:pt>
    <dgm:pt modelId="{32C07829-870D-4D2C-8933-9DB54418A967}" type="pres">
      <dgm:prSet presAssocID="{F97FB331-3FCC-40AE-8032-30A9CDA96985}" presName="hierChild5" presStyleCnt="0"/>
      <dgm:spPr/>
    </dgm:pt>
    <dgm:pt modelId="{50E6EFCD-FEF2-4123-A760-43FFB74EAD7D}" type="pres">
      <dgm:prSet presAssocID="{75258A07-F642-4E2B-B1CC-1B2123DCE5DB}" presName="Name37" presStyleLbl="parChTrans1D2" presStyleIdx="2" presStyleCnt="3"/>
      <dgm:spPr/>
      <dgm:t>
        <a:bodyPr/>
        <a:lstStyle/>
        <a:p>
          <a:endParaRPr lang="en-US"/>
        </a:p>
      </dgm:t>
    </dgm:pt>
    <dgm:pt modelId="{FD1B03B0-502F-4957-9A69-40EA716FF1D7}" type="pres">
      <dgm:prSet presAssocID="{90824AB4-E327-4BC9-8946-2E3EE32E3B32}" presName="hierRoot2" presStyleCnt="0">
        <dgm:presLayoutVars>
          <dgm:hierBranch val="init"/>
        </dgm:presLayoutVars>
      </dgm:prSet>
      <dgm:spPr/>
    </dgm:pt>
    <dgm:pt modelId="{C88C6154-CA31-48E7-9EDC-C7F738A41166}" type="pres">
      <dgm:prSet presAssocID="{90824AB4-E327-4BC9-8946-2E3EE32E3B32}" presName="rootComposite" presStyleCnt="0"/>
      <dgm:spPr/>
    </dgm:pt>
    <dgm:pt modelId="{092183EA-3DFA-49B2-92EE-4D0863785688}" type="pres">
      <dgm:prSet presAssocID="{90824AB4-E327-4BC9-8946-2E3EE32E3B32}" presName="rootText" presStyleLbl="node1" presStyleIdx="2" presStyleCnt="3">
        <dgm:presLayoutVars>
          <dgm:chMax/>
          <dgm:chPref val="3"/>
        </dgm:presLayoutVars>
      </dgm:prSet>
      <dgm:spPr/>
      <dgm:t>
        <a:bodyPr/>
        <a:lstStyle/>
        <a:p>
          <a:endParaRPr lang="en-US"/>
        </a:p>
      </dgm:t>
    </dgm:pt>
    <dgm:pt modelId="{E9160BF4-AD1E-4419-8D8D-C294D5A09E79}" type="pres">
      <dgm:prSet presAssocID="{90824AB4-E327-4BC9-8946-2E3EE32E3B32}" presName="titleText2" presStyleLbl="fgAcc1" presStyleIdx="2" presStyleCnt="3">
        <dgm:presLayoutVars>
          <dgm:chMax val="0"/>
          <dgm:chPref val="0"/>
        </dgm:presLayoutVars>
      </dgm:prSet>
      <dgm:spPr/>
      <dgm:t>
        <a:bodyPr/>
        <a:lstStyle/>
        <a:p>
          <a:endParaRPr lang="en-US"/>
        </a:p>
      </dgm:t>
    </dgm:pt>
    <dgm:pt modelId="{932375CB-AFB1-4822-B123-B3A98B2A1E0D}" type="pres">
      <dgm:prSet presAssocID="{90824AB4-E327-4BC9-8946-2E3EE32E3B32}" presName="rootConnector" presStyleLbl="node2" presStyleIdx="0" presStyleCnt="0"/>
      <dgm:spPr/>
      <dgm:t>
        <a:bodyPr/>
        <a:lstStyle/>
        <a:p>
          <a:endParaRPr lang="en-US"/>
        </a:p>
      </dgm:t>
    </dgm:pt>
    <dgm:pt modelId="{8BA85AE4-46E1-42F6-9AF1-08AE9244BFE2}" type="pres">
      <dgm:prSet presAssocID="{90824AB4-E327-4BC9-8946-2E3EE32E3B32}" presName="hierChild4" presStyleCnt="0"/>
      <dgm:spPr/>
    </dgm:pt>
    <dgm:pt modelId="{1EEE48F9-6F52-449B-A086-C33FAA31CA0D}" type="pres">
      <dgm:prSet presAssocID="{90824AB4-E327-4BC9-8946-2E3EE32E3B32}" presName="hierChild5" presStyleCnt="0"/>
      <dgm:spPr/>
    </dgm:pt>
    <dgm:pt modelId="{EBAFEB86-9E45-4CEE-83FD-6D551981EC55}" type="pres">
      <dgm:prSet presAssocID="{55AADC86-7E54-4684-BD98-BEAFA9F8BB6B}" presName="hierChild3" presStyleCnt="0"/>
      <dgm:spPr/>
    </dgm:pt>
  </dgm:ptLst>
  <dgm:cxnLst>
    <dgm:cxn modelId="{F436D0C2-B2D2-494B-8A35-7669F10998C8}" srcId="{55AADC86-7E54-4684-BD98-BEAFA9F8BB6B}" destId="{F97FB331-3FCC-40AE-8032-30A9CDA96985}" srcOrd="1" destOrd="0" parTransId="{818F1AF1-9776-42D5-8B2C-E628255F92CF}" sibTransId="{16E81B42-4CBA-4D00-AF1F-47BD171A6CB7}"/>
    <dgm:cxn modelId="{0337B2C3-A94A-4530-A6E1-205AD39BD086}" srcId="{55AADC86-7E54-4684-BD98-BEAFA9F8BB6B}" destId="{2D00E497-57D2-4A1F-9665-62A11BC972C7}" srcOrd="0" destOrd="0" parTransId="{636841AC-D44C-4622-A2C2-C2DBE03E192D}" sibTransId="{7AE4B02B-CECA-492C-96A7-AEFB98517B58}"/>
    <dgm:cxn modelId="{41F70D3E-E8BB-47DC-977C-204E230F9BEA}" type="presOf" srcId="{F97FB331-3FCC-40AE-8032-30A9CDA96985}" destId="{45F6C988-A142-4627-A52D-1FD65EE36DBF}" srcOrd="1" destOrd="0" presId="urn:microsoft.com/office/officeart/2008/layout/NameandTitleOrganizationalChart"/>
    <dgm:cxn modelId="{22E23BFC-76B9-40CF-B33D-81D895835461}" type="presOf" srcId="{90824AB4-E327-4BC9-8946-2E3EE32E3B32}" destId="{092183EA-3DFA-49B2-92EE-4D0863785688}" srcOrd="0" destOrd="0" presId="urn:microsoft.com/office/officeart/2008/layout/NameandTitleOrganizationalChart"/>
    <dgm:cxn modelId="{F0B94E27-D0DA-4ED6-A101-9EF337D08C8F}" srcId="{C6E5FD6D-6433-4C8F-9881-AC506DFA0357}" destId="{55AADC86-7E54-4684-BD98-BEAFA9F8BB6B}" srcOrd="0" destOrd="0" parTransId="{CEBDF97F-49C9-4E90-94DB-D80EBC4EF071}" sibTransId="{30E76389-CC98-4E29-9D7B-0B8430C82028}"/>
    <dgm:cxn modelId="{721AD113-3E36-4959-98A8-7DE9C00C7023}" type="presOf" srcId="{75258A07-F642-4E2B-B1CC-1B2123DCE5DB}" destId="{50E6EFCD-FEF2-4123-A760-43FFB74EAD7D}" srcOrd="0" destOrd="0" presId="urn:microsoft.com/office/officeart/2008/layout/NameandTitleOrganizationalChart"/>
    <dgm:cxn modelId="{34096BCB-358B-4814-9CEB-FABA37A11D71}" type="presOf" srcId="{55AADC86-7E54-4684-BD98-BEAFA9F8BB6B}" destId="{0B9E4B24-F38E-475E-A4CA-F705ECF5D1D5}" srcOrd="0" destOrd="0" presId="urn:microsoft.com/office/officeart/2008/layout/NameandTitleOrganizationalChart"/>
    <dgm:cxn modelId="{BC0342F1-488D-4E66-9301-C03CD0724230}" srcId="{55AADC86-7E54-4684-BD98-BEAFA9F8BB6B}" destId="{90824AB4-E327-4BC9-8946-2E3EE32E3B32}" srcOrd="2" destOrd="0" parTransId="{75258A07-F642-4E2B-B1CC-1B2123DCE5DB}" sibTransId="{58E7A6E7-9987-487A-A746-9CFA4EA6EF84}"/>
    <dgm:cxn modelId="{BA7F768A-A304-472E-BA50-E800BA4E0079}" type="presOf" srcId="{90824AB4-E327-4BC9-8946-2E3EE32E3B32}" destId="{932375CB-AFB1-4822-B123-B3A98B2A1E0D}" srcOrd="1" destOrd="0" presId="urn:microsoft.com/office/officeart/2008/layout/NameandTitleOrganizationalChart"/>
    <dgm:cxn modelId="{E9F3317E-42DA-46D7-8DB2-0D1C549EC67D}" type="presOf" srcId="{30E76389-CC98-4E29-9D7B-0B8430C82028}" destId="{6F893F8C-2B7C-4C8C-AED1-32D5A2DE3B55}" srcOrd="0" destOrd="0" presId="urn:microsoft.com/office/officeart/2008/layout/NameandTitleOrganizationalChart"/>
    <dgm:cxn modelId="{B1727683-1124-4ACF-BEE5-C173815DDAD0}" type="presOf" srcId="{2D00E497-57D2-4A1F-9665-62A11BC972C7}" destId="{24AAABBD-1CCB-4D72-96D4-75742E0A3B58}" srcOrd="0" destOrd="0" presId="urn:microsoft.com/office/officeart/2008/layout/NameandTitleOrganizationalChart"/>
    <dgm:cxn modelId="{815D9A74-1B5B-43E6-83F6-468C4E4BD3D1}" type="presOf" srcId="{2D00E497-57D2-4A1F-9665-62A11BC972C7}" destId="{D431663C-E565-40C0-9F8F-3318BD1CF8C8}" srcOrd="1" destOrd="0" presId="urn:microsoft.com/office/officeart/2008/layout/NameandTitleOrganizationalChart"/>
    <dgm:cxn modelId="{4F82B5A5-ED7D-4033-8391-4C66115D7241}" type="presOf" srcId="{58E7A6E7-9987-487A-A746-9CFA4EA6EF84}" destId="{E9160BF4-AD1E-4419-8D8D-C294D5A09E79}" srcOrd="0" destOrd="0" presId="urn:microsoft.com/office/officeart/2008/layout/NameandTitleOrganizationalChart"/>
    <dgm:cxn modelId="{BD12C66A-CD50-493D-B7CB-B25166FB13B6}" type="presOf" srcId="{F97FB331-3FCC-40AE-8032-30A9CDA96985}" destId="{44D6D8C2-65D0-4E7B-807B-EFC4FEFCB4C0}" srcOrd="0" destOrd="0" presId="urn:microsoft.com/office/officeart/2008/layout/NameandTitleOrganizationalChart"/>
    <dgm:cxn modelId="{F878531C-3D9E-4D09-B7D1-B23AA0980498}" type="presOf" srcId="{7AE4B02B-CECA-492C-96A7-AEFB98517B58}" destId="{C9101A84-600B-4FA7-B65E-3B1B5966960D}" srcOrd="0" destOrd="0" presId="urn:microsoft.com/office/officeart/2008/layout/NameandTitleOrganizationalChart"/>
    <dgm:cxn modelId="{CA6EC980-62DB-44EC-95CB-FDD0F42590AE}" type="presOf" srcId="{C6E5FD6D-6433-4C8F-9881-AC506DFA0357}" destId="{D6457C79-54CA-4B9E-85D8-9E80D7CF15CD}" srcOrd="0" destOrd="0" presId="urn:microsoft.com/office/officeart/2008/layout/NameandTitleOrganizationalChart"/>
    <dgm:cxn modelId="{9BF57EC4-29C7-463D-8934-5720F292A25D}" type="presOf" srcId="{55AADC86-7E54-4684-BD98-BEAFA9F8BB6B}" destId="{4EB94CF4-8E8B-4D31-882E-513C9AB63623}" srcOrd="1" destOrd="0" presId="urn:microsoft.com/office/officeart/2008/layout/NameandTitleOrganizationalChart"/>
    <dgm:cxn modelId="{F510F24D-FB52-4580-8FBB-B2049B55659B}" type="presOf" srcId="{636841AC-D44C-4622-A2C2-C2DBE03E192D}" destId="{F099DA32-441B-4183-8B95-0F85F44174B9}" srcOrd="0" destOrd="0" presId="urn:microsoft.com/office/officeart/2008/layout/NameandTitleOrganizationalChart"/>
    <dgm:cxn modelId="{CAC5A4A0-CB3F-4B5F-91C6-6D6B94B70CCD}" type="presOf" srcId="{16E81B42-4CBA-4D00-AF1F-47BD171A6CB7}" destId="{A7D33A96-1CC1-4B11-B774-D66C3C98CF6F}" srcOrd="0" destOrd="0" presId="urn:microsoft.com/office/officeart/2008/layout/NameandTitleOrganizationalChart"/>
    <dgm:cxn modelId="{B9EC9F57-EBDB-4B9C-AFD0-B1DF8DDE4DBF}" type="presOf" srcId="{818F1AF1-9776-42D5-8B2C-E628255F92CF}" destId="{CE07C122-08AB-48C3-8087-4CFB757349BC}" srcOrd="0" destOrd="0" presId="urn:microsoft.com/office/officeart/2008/layout/NameandTitleOrganizationalChart"/>
    <dgm:cxn modelId="{F8288C11-975F-40A1-B084-AD0E4862639D}" type="presParOf" srcId="{D6457C79-54CA-4B9E-85D8-9E80D7CF15CD}" destId="{601E69F9-659F-44C9-BD57-21C995FAFCC1}" srcOrd="0" destOrd="0" presId="urn:microsoft.com/office/officeart/2008/layout/NameandTitleOrganizationalChart"/>
    <dgm:cxn modelId="{367B477D-64B4-4896-A764-75B98E43C4D3}" type="presParOf" srcId="{601E69F9-659F-44C9-BD57-21C995FAFCC1}" destId="{DF19AFC7-58E4-455D-93DF-3C204628FCF5}" srcOrd="0" destOrd="0" presId="urn:microsoft.com/office/officeart/2008/layout/NameandTitleOrganizationalChart"/>
    <dgm:cxn modelId="{AC345A45-8468-4FA4-93E8-BBB43728D20D}" type="presParOf" srcId="{DF19AFC7-58E4-455D-93DF-3C204628FCF5}" destId="{0B9E4B24-F38E-475E-A4CA-F705ECF5D1D5}" srcOrd="0" destOrd="0" presId="urn:microsoft.com/office/officeart/2008/layout/NameandTitleOrganizationalChart"/>
    <dgm:cxn modelId="{0A063CFB-2E4F-49A8-BE9A-A2A530D39EE1}" type="presParOf" srcId="{DF19AFC7-58E4-455D-93DF-3C204628FCF5}" destId="{6F893F8C-2B7C-4C8C-AED1-32D5A2DE3B55}" srcOrd="1" destOrd="0" presId="urn:microsoft.com/office/officeart/2008/layout/NameandTitleOrganizationalChart"/>
    <dgm:cxn modelId="{2100F549-6151-42AC-8E15-C3ACA7D3A9D4}" type="presParOf" srcId="{DF19AFC7-58E4-455D-93DF-3C204628FCF5}" destId="{4EB94CF4-8E8B-4D31-882E-513C9AB63623}" srcOrd="2" destOrd="0" presId="urn:microsoft.com/office/officeart/2008/layout/NameandTitleOrganizationalChart"/>
    <dgm:cxn modelId="{2BBCB23C-9AE3-4534-883E-83744246736A}" type="presParOf" srcId="{601E69F9-659F-44C9-BD57-21C995FAFCC1}" destId="{812B4071-9475-4A5C-B439-1B4252CAEBC5}" srcOrd="1" destOrd="0" presId="urn:microsoft.com/office/officeart/2008/layout/NameandTitleOrganizationalChart"/>
    <dgm:cxn modelId="{D91EA0E2-AFC8-4B0B-BF37-57AEE2040174}" type="presParOf" srcId="{812B4071-9475-4A5C-B439-1B4252CAEBC5}" destId="{F099DA32-441B-4183-8B95-0F85F44174B9}" srcOrd="0" destOrd="0" presId="urn:microsoft.com/office/officeart/2008/layout/NameandTitleOrganizationalChart"/>
    <dgm:cxn modelId="{BE323BC2-62A1-4C82-B792-EC914ED78C06}" type="presParOf" srcId="{812B4071-9475-4A5C-B439-1B4252CAEBC5}" destId="{3933543C-43C1-481C-83F8-ABCE58FDEF96}" srcOrd="1" destOrd="0" presId="urn:microsoft.com/office/officeart/2008/layout/NameandTitleOrganizationalChart"/>
    <dgm:cxn modelId="{2E363786-4E78-4E17-98DA-EE78A0BBA72C}" type="presParOf" srcId="{3933543C-43C1-481C-83F8-ABCE58FDEF96}" destId="{A6261749-3E8C-43E6-AC71-D3964FC49687}" srcOrd="0" destOrd="0" presId="urn:microsoft.com/office/officeart/2008/layout/NameandTitleOrganizationalChart"/>
    <dgm:cxn modelId="{099D1EAB-9E77-484A-845D-E874292F7D7F}" type="presParOf" srcId="{A6261749-3E8C-43E6-AC71-D3964FC49687}" destId="{24AAABBD-1CCB-4D72-96D4-75742E0A3B58}" srcOrd="0" destOrd="0" presId="urn:microsoft.com/office/officeart/2008/layout/NameandTitleOrganizationalChart"/>
    <dgm:cxn modelId="{6D5C595B-A81E-48BF-9088-A60B0200207F}" type="presParOf" srcId="{A6261749-3E8C-43E6-AC71-D3964FC49687}" destId="{C9101A84-600B-4FA7-B65E-3B1B5966960D}" srcOrd="1" destOrd="0" presId="urn:microsoft.com/office/officeart/2008/layout/NameandTitleOrganizationalChart"/>
    <dgm:cxn modelId="{1D8F3527-7A43-4451-A6A3-85B9648B7C43}" type="presParOf" srcId="{A6261749-3E8C-43E6-AC71-D3964FC49687}" destId="{D431663C-E565-40C0-9F8F-3318BD1CF8C8}" srcOrd="2" destOrd="0" presId="urn:microsoft.com/office/officeart/2008/layout/NameandTitleOrganizationalChart"/>
    <dgm:cxn modelId="{538A72FD-51FF-4F35-8454-C9840BD5822E}" type="presParOf" srcId="{3933543C-43C1-481C-83F8-ABCE58FDEF96}" destId="{5FB50D92-C8B3-40F6-9FE3-CDAF43BA7769}" srcOrd="1" destOrd="0" presId="urn:microsoft.com/office/officeart/2008/layout/NameandTitleOrganizationalChart"/>
    <dgm:cxn modelId="{27F7F92E-A296-4063-B622-BEEE13FAE99B}" type="presParOf" srcId="{3933543C-43C1-481C-83F8-ABCE58FDEF96}" destId="{8959507F-BD4C-4A05-B004-B08D1A9FA928}" srcOrd="2" destOrd="0" presId="urn:microsoft.com/office/officeart/2008/layout/NameandTitleOrganizationalChart"/>
    <dgm:cxn modelId="{EEA7F538-45A5-4A44-B5E2-D433BE7DA4AA}" type="presParOf" srcId="{812B4071-9475-4A5C-B439-1B4252CAEBC5}" destId="{CE07C122-08AB-48C3-8087-4CFB757349BC}" srcOrd="2" destOrd="0" presId="urn:microsoft.com/office/officeart/2008/layout/NameandTitleOrganizationalChart"/>
    <dgm:cxn modelId="{B2BCF341-E22F-4B3A-8414-7FF99CCEEA95}" type="presParOf" srcId="{812B4071-9475-4A5C-B439-1B4252CAEBC5}" destId="{77581395-AD62-42ED-9B34-834B0D2D7499}" srcOrd="3" destOrd="0" presId="urn:microsoft.com/office/officeart/2008/layout/NameandTitleOrganizationalChart"/>
    <dgm:cxn modelId="{3010DFA9-BDDD-4DF7-80C0-E71FE81B9589}" type="presParOf" srcId="{77581395-AD62-42ED-9B34-834B0D2D7499}" destId="{4F7AE76D-2860-469A-89C8-AE5E9440923C}" srcOrd="0" destOrd="0" presId="urn:microsoft.com/office/officeart/2008/layout/NameandTitleOrganizationalChart"/>
    <dgm:cxn modelId="{39814EF7-FE23-48D3-A3DC-C3B1DD6E2974}" type="presParOf" srcId="{4F7AE76D-2860-469A-89C8-AE5E9440923C}" destId="{44D6D8C2-65D0-4E7B-807B-EFC4FEFCB4C0}" srcOrd="0" destOrd="0" presId="urn:microsoft.com/office/officeart/2008/layout/NameandTitleOrganizationalChart"/>
    <dgm:cxn modelId="{DE145176-03C7-4F08-AECC-73831C1D4DE8}" type="presParOf" srcId="{4F7AE76D-2860-469A-89C8-AE5E9440923C}" destId="{A7D33A96-1CC1-4B11-B774-D66C3C98CF6F}" srcOrd="1" destOrd="0" presId="urn:microsoft.com/office/officeart/2008/layout/NameandTitleOrganizationalChart"/>
    <dgm:cxn modelId="{16D25687-13B3-433B-992E-81B27CE111A0}" type="presParOf" srcId="{4F7AE76D-2860-469A-89C8-AE5E9440923C}" destId="{45F6C988-A142-4627-A52D-1FD65EE36DBF}" srcOrd="2" destOrd="0" presId="urn:microsoft.com/office/officeart/2008/layout/NameandTitleOrganizationalChart"/>
    <dgm:cxn modelId="{8B7570F9-3C21-4508-AFE4-2925B7757240}" type="presParOf" srcId="{77581395-AD62-42ED-9B34-834B0D2D7499}" destId="{644AA198-C40A-4496-884A-925796E4371E}" srcOrd="1" destOrd="0" presId="urn:microsoft.com/office/officeart/2008/layout/NameandTitleOrganizationalChart"/>
    <dgm:cxn modelId="{10D53DC7-8547-495C-B652-76967F0FC776}" type="presParOf" srcId="{77581395-AD62-42ED-9B34-834B0D2D7499}" destId="{32C07829-870D-4D2C-8933-9DB54418A967}" srcOrd="2" destOrd="0" presId="urn:microsoft.com/office/officeart/2008/layout/NameandTitleOrganizationalChart"/>
    <dgm:cxn modelId="{7BCFCD6C-FB3D-4EB9-A4EC-E860887E0279}" type="presParOf" srcId="{812B4071-9475-4A5C-B439-1B4252CAEBC5}" destId="{50E6EFCD-FEF2-4123-A760-43FFB74EAD7D}" srcOrd="4" destOrd="0" presId="urn:microsoft.com/office/officeart/2008/layout/NameandTitleOrganizationalChart"/>
    <dgm:cxn modelId="{8A5642C2-89A4-4E4B-81D9-4AB480D5260A}" type="presParOf" srcId="{812B4071-9475-4A5C-B439-1B4252CAEBC5}" destId="{FD1B03B0-502F-4957-9A69-40EA716FF1D7}" srcOrd="5" destOrd="0" presId="urn:microsoft.com/office/officeart/2008/layout/NameandTitleOrganizationalChart"/>
    <dgm:cxn modelId="{B140F0BD-993A-40FF-9448-669A32B80EBA}" type="presParOf" srcId="{FD1B03B0-502F-4957-9A69-40EA716FF1D7}" destId="{C88C6154-CA31-48E7-9EDC-C7F738A41166}" srcOrd="0" destOrd="0" presId="urn:microsoft.com/office/officeart/2008/layout/NameandTitleOrganizationalChart"/>
    <dgm:cxn modelId="{4DA301A9-DF35-4A2F-B039-B6BE0BB62CA0}" type="presParOf" srcId="{C88C6154-CA31-48E7-9EDC-C7F738A41166}" destId="{092183EA-3DFA-49B2-92EE-4D0863785688}" srcOrd="0" destOrd="0" presId="urn:microsoft.com/office/officeart/2008/layout/NameandTitleOrganizationalChart"/>
    <dgm:cxn modelId="{548E21FA-8501-403C-8467-BEA1D23A3123}" type="presParOf" srcId="{C88C6154-CA31-48E7-9EDC-C7F738A41166}" destId="{E9160BF4-AD1E-4419-8D8D-C294D5A09E79}" srcOrd="1" destOrd="0" presId="urn:microsoft.com/office/officeart/2008/layout/NameandTitleOrganizationalChart"/>
    <dgm:cxn modelId="{06929417-4046-47DE-8C60-DE7CF10DA4CD}" type="presParOf" srcId="{C88C6154-CA31-48E7-9EDC-C7F738A41166}" destId="{932375CB-AFB1-4822-B123-B3A98B2A1E0D}" srcOrd="2" destOrd="0" presId="urn:microsoft.com/office/officeart/2008/layout/NameandTitleOrganizationalChart"/>
    <dgm:cxn modelId="{0B474EEF-22D8-4AF1-9BAE-86363BE92088}" type="presParOf" srcId="{FD1B03B0-502F-4957-9A69-40EA716FF1D7}" destId="{8BA85AE4-46E1-42F6-9AF1-08AE9244BFE2}" srcOrd="1" destOrd="0" presId="urn:microsoft.com/office/officeart/2008/layout/NameandTitleOrganizationalChart"/>
    <dgm:cxn modelId="{42C155A5-B8EC-4177-A279-3B1B3ADBB936}" type="presParOf" srcId="{FD1B03B0-502F-4957-9A69-40EA716FF1D7}" destId="{1EEE48F9-6F52-449B-A086-C33FAA31CA0D}" srcOrd="2" destOrd="0" presId="urn:microsoft.com/office/officeart/2008/layout/NameandTitleOrganizationalChart"/>
    <dgm:cxn modelId="{DC83B47F-C777-4BBB-839C-17D29CCD0EEA}" type="presParOf" srcId="{601E69F9-659F-44C9-BD57-21C995FAFCC1}" destId="{EBAFEB86-9E45-4CEE-83FD-6D551981EC55}" srcOrd="2" destOrd="0" presId="urn:microsoft.com/office/officeart/2008/layout/NameandTitleOrganizational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C6E5FD6D-6433-4C8F-9881-AC506DFA0357}" type="doc">
      <dgm:prSet loTypeId="urn:microsoft.com/office/officeart/2008/layout/NameandTitleOrganizationalChart" loCatId="hierarchy" qsTypeId="urn:microsoft.com/office/officeart/2005/8/quickstyle/3d3" qsCatId="3D" csTypeId="urn:microsoft.com/office/officeart/2005/8/colors/accent1_1" csCatId="accent1" phldr="1"/>
      <dgm:spPr/>
      <dgm:t>
        <a:bodyPr/>
        <a:lstStyle/>
        <a:p>
          <a:endParaRPr lang="cs-CZ"/>
        </a:p>
      </dgm:t>
    </dgm:pt>
    <dgm:pt modelId="{55AADC86-7E54-4684-BD98-BEAFA9F8BB6B}">
      <dgm:prSet/>
      <dgm:spPr/>
      <dgm:t>
        <a:bodyPr/>
        <a:lstStyle/>
        <a:p>
          <a:r>
            <a:rPr lang="cs-CZ" dirty="0"/>
            <a:t>82 345</a:t>
          </a:r>
        </a:p>
      </dgm:t>
    </dgm:pt>
    <dgm:pt modelId="{CEBDF97F-49C9-4E90-94DB-D80EBC4EF071}" type="parTrans" cxnId="{F0B94E27-D0DA-4ED6-A101-9EF337D08C8F}">
      <dgm:prSet/>
      <dgm:spPr/>
      <dgm:t>
        <a:bodyPr/>
        <a:lstStyle/>
        <a:p>
          <a:endParaRPr lang="cs-CZ"/>
        </a:p>
      </dgm:t>
    </dgm:pt>
    <dgm:pt modelId="{30E76389-CC98-4E29-9D7B-0B8430C82028}" type="sibTrans" cxnId="{F0B94E27-D0DA-4ED6-A101-9EF337D08C8F}">
      <dgm:prSet/>
      <dgm:spPr>
        <a:solidFill>
          <a:srgbClr val="C00000">
            <a:alpha val="90000"/>
          </a:srgbClr>
        </a:solidFill>
      </dgm:spPr>
      <dgm:t>
        <a:bodyPr/>
        <a:lstStyle/>
        <a:p>
          <a:r>
            <a:rPr lang="cs-CZ" dirty="0">
              <a:solidFill>
                <a:schemeClr val="bg1"/>
              </a:solidFill>
            </a:rPr>
            <a:t>CELÁ ČR</a:t>
          </a:r>
        </a:p>
      </dgm:t>
    </dgm:pt>
    <dgm:pt modelId="{C51B2C34-9D08-489A-A978-8BADA4A867DF}">
      <dgm:prSet/>
      <dgm:spPr/>
      <dgm:t>
        <a:bodyPr/>
        <a:lstStyle/>
        <a:p>
          <a:r>
            <a:rPr lang="cs-CZ" dirty="0"/>
            <a:t>48 074</a:t>
          </a:r>
        </a:p>
      </dgm:t>
    </dgm:pt>
    <dgm:pt modelId="{13A74AA5-B5F1-49B1-8068-04362D8B0241}" type="parTrans" cxnId="{B06B358D-6F2A-408D-8B63-68DCDC62D3C1}">
      <dgm:prSet/>
      <dgm:spPr/>
      <dgm:t>
        <a:bodyPr/>
        <a:lstStyle/>
        <a:p>
          <a:endParaRPr lang="cs-CZ"/>
        </a:p>
      </dgm:t>
    </dgm:pt>
    <dgm:pt modelId="{8838FD26-D3A9-4423-8F14-46FA59594E05}" type="sibTrans" cxnId="{B06B358D-6F2A-408D-8B63-68DCDC62D3C1}">
      <dgm:prSet/>
      <dgm:spPr/>
      <dgm:t>
        <a:bodyPr/>
        <a:lstStyle/>
        <a:p>
          <a:r>
            <a:rPr lang="cs-CZ" dirty="0"/>
            <a:t>AKUTNÍ PÉČE</a:t>
          </a:r>
        </a:p>
      </dgm:t>
    </dgm:pt>
    <dgm:pt modelId="{C5A4CDC4-04EE-4B66-9EE8-08CE938C624C}">
      <dgm:prSet/>
      <dgm:spPr/>
      <dgm:t>
        <a:bodyPr/>
        <a:lstStyle/>
        <a:p>
          <a:r>
            <a:rPr lang="cs-CZ" dirty="0"/>
            <a:t>5 886</a:t>
          </a:r>
        </a:p>
      </dgm:t>
    </dgm:pt>
    <dgm:pt modelId="{7DEE706F-FD0F-44B6-8840-909ADBF47E35}" type="parTrans" cxnId="{9E665695-38FE-4F0E-9359-4791ABBFBBBD}">
      <dgm:prSet/>
      <dgm:spPr/>
      <dgm:t>
        <a:bodyPr/>
        <a:lstStyle/>
        <a:p>
          <a:endParaRPr lang="cs-CZ"/>
        </a:p>
      </dgm:t>
    </dgm:pt>
    <dgm:pt modelId="{8455244F-E707-4FD8-B0A7-B982436C5A97}" type="sibTrans" cxnId="{9E665695-38FE-4F0E-9359-4791ABBFBBBD}">
      <dgm:prSet/>
      <dgm:spPr/>
      <dgm:t>
        <a:bodyPr/>
        <a:lstStyle/>
        <a:p>
          <a:r>
            <a:rPr lang="cs-CZ" dirty="0"/>
            <a:t>OST. LŮŽKOVÁ</a:t>
          </a:r>
        </a:p>
      </dgm:t>
    </dgm:pt>
    <dgm:pt modelId="{E65D292B-5A29-4082-A3B3-A8B0B72177F4}">
      <dgm:prSet/>
      <dgm:spPr/>
      <dgm:t>
        <a:bodyPr/>
        <a:lstStyle/>
        <a:p>
          <a:r>
            <a:rPr lang="cs-CZ" dirty="0"/>
            <a:t>28 386</a:t>
          </a:r>
        </a:p>
      </dgm:t>
    </dgm:pt>
    <dgm:pt modelId="{8097E827-48C4-45C5-A327-A7A038772CCE}" type="parTrans" cxnId="{68A0FB6D-6D37-44B7-B5A7-734456089EA7}">
      <dgm:prSet/>
      <dgm:spPr/>
      <dgm:t>
        <a:bodyPr/>
        <a:lstStyle/>
        <a:p>
          <a:endParaRPr lang="cs-CZ"/>
        </a:p>
      </dgm:t>
    </dgm:pt>
    <dgm:pt modelId="{B86B69BE-0417-4770-A922-D6536D642839}" type="sibTrans" cxnId="{68A0FB6D-6D37-44B7-B5A7-734456089EA7}">
      <dgm:prSet/>
      <dgm:spPr/>
      <dgm:t>
        <a:bodyPr/>
        <a:lstStyle/>
        <a:p>
          <a:r>
            <a:rPr lang="cs-CZ" dirty="0"/>
            <a:t>NELŮŽKOVÁ</a:t>
          </a:r>
        </a:p>
      </dgm:t>
    </dgm:pt>
    <dgm:pt modelId="{D6457C79-54CA-4B9E-85D8-9E80D7CF15CD}" type="pres">
      <dgm:prSet presAssocID="{C6E5FD6D-6433-4C8F-9881-AC506DFA0357}" presName="hierChild1" presStyleCnt="0">
        <dgm:presLayoutVars>
          <dgm:orgChart val="1"/>
          <dgm:chPref val="1"/>
          <dgm:dir/>
          <dgm:animOne val="branch"/>
          <dgm:animLvl val="lvl"/>
          <dgm:resizeHandles/>
        </dgm:presLayoutVars>
      </dgm:prSet>
      <dgm:spPr/>
      <dgm:t>
        <a:bodyPr/>
        <a:lstStyle/>
        <a:p>
          <a:endParaRPr lang="en-US"/>
        </a:p>
      </dgm:t>
    </dgm:pt>
    <dgm:pt modelId="{601E69F9-659F-44C9-BD57-21C995FAFCC1}" type="pres">
      <dgm:prSet presAssocID="{55AADC86-7E54-4684-BD98-BEAFA9F8BB6B}" presName="hierRoot1" presStyleCnt="0">
        <dgm:presLayoutVars>
          <dgm:hierBranch val="init"/>
        </dgm:presLayoutVars>
      </dgm:prSet>
      <dgm:spPr/>
    </dgm:pt>
    <dgm:pt modelId="{DF19AFC7-58E4-455D-93DF-3C204628FCF5}" type="pres">
      <dgm:prSet presAssocID="{55AADC86-7E54-4684-BD98-BEAFA9F8BB6B}" presName="rootComposite1" presStyleCnt="0"/>
      <dgm:spPr/>
    </dgm:pt>
    <dgm:pt modelId="{0B9E4B24-F38E-475E-A4CA-F705ECF5D1D5}" type="pres">
      <dgm:prSet presAssocID="{55AADC86-7E54-4684-BD98-BEAFA9F8BB6B}" presName="rootText1" presStyleLbl="node0" presStyleIdx="0" presStyleCnt="1">
        <dgm:presLayoutVars>
          <dgm:chMax/>
          <dgm:chPref val="3"/>
        </dgm:presLayoutVars>
      </dgm:prSet>
      <dgm:spPr/>
      <dgm:t>
        <a:bodyPr/>
        <a:lstStyle/>
        <a:p>
          <a:endParaRPr lang="en-US"/>
        </a:p>
      </dgm:t>
    </dgm:pt>
    <dgm:pt modelId="{6F893F8C-2B7C-4C8C-AED1-32D5A2DE3B55}" type="pres">
      <dgm:prSet presAssocID="{55AADC86-7E54-4684-BD98-BEAFA9F8BB6B}" presName="titleText1" presStyleLbl="fgAcc0" presStyleIdx="0" presStyleCnt="1">
        <dgm:presLayoutVars>
          <dgm:chMax val="0"/>
          <dgm:chPref val="0"/>
        </dgm:presLayoutVars>
      </dgm:prSet>
      <dgm:spPr/>
      <dgm:t>
        <a:bodyPr/>
        <a:lstStyle/>
        <a:p>
          <a:endParaRPr lang="en-US"/>
        </a:p>
      </dgm:t>
    </dgm:pt>
    <dgm:pt modelId="{4EB94CF4-8E8B-4D31-882E-513C9AB63623}" type="pres">
      <dgm:prSet presAssocID="{55AADC86-7E54-4684-BD98-BEAFA9F8BB6B}" presName="rootConnector1" presStyleLbl="node1" presStyleIdx="0" presStyleCnt="3"/>
      <dgm:spPr/>
      <dgm:t>
        <a:bodyPr/>
        <a:lstStyle/>
        <a:p>
          <a:endParaRPr lang="en-US"/>
        </a:p>
      </dgm:t>
    </dgm:pt>
    <dgm:pt modelId="{812B4071-9475-4A5C-B439-1B4252CAEBC5}" type="pres">
      <dgm:prSet presAssocID="{55AADC86-7E54-4684-BD98-BEAFA9F8BB6B}" presName="hierChild2" presStyleCnt="0"/>
      <dgm:spPr/>
    </dgm:pt>
    <dgm:pt modelId="{6E51B170-BB8F-47C9-9143-E8D3CE3D2BCE}" type="pres">
      <dgm:prSet presAssocID="{13A74AA5-B5F1-49B1-8068-04362D8B0241}" presName="Name37" presStyleLbl="parChTrans1D2" presStyleIdx="0" presStyleCnt="3"/>
      <dgm:spPr/>
      <dgm:t>
        <a:bodyPr/>
        <a:lstStyle/>
        <a:p>
          <a:endParaRPr lang="en-US"/>
        </a:p>
      </dgm:t>
    </dgm:pt>
    <dgm:pt modelId="{69C02A16-44B5-4C54-9DC1-15B6DF43AB19}" type="pres">
      <dgm:prSet presAssocID="{C51B2C34-9D08-489A-A978-8BADA4A867DF}" presName="hierRoot2" presStyleCnt="0">
        <dgm:presLayoutVars>
          <dgm:hierBranch val="init"/>
        </dgm:presLayoutVars>
      </dgm:prSet>
      <dgm:spPr/>
    </dgm:pt>
    <dgm:pt modelId="{EA8829E0-93A9-48BB-B76D-D2A254E3AC34}" type="pres">
      <dgm:prSet presAssocID="{C51B2C34-9D08-489A-A978-8BADA4A867DF}" presName="rootComposite" presStyleCnt="0"/>
      <dgm:spPr/>
    </dgm:pt>
    <dgm:pt modelId="{9FAD18E7-24CC-49EB-ABB8-7CE1EB44275B}" type="pres">
      <dgm:prSet presAssocID="{C51B2C34-9D08-489A-A978-8BADA4A867DF}" presName="rootText" presStyleLbl="node1" presStyleIdx="0" presStyleCnt="3">
        <dgm:presLayoutVars>
          <dgm:chMax/>
          <dgm:chPref val="3"/>
        </dgm:presLayoutVars>
      </dgm:prSet>
      <dgm:spPr/>
      <dgm:t>
        <a:bodyPr/>
        <a:lstStyle/>
        <a:p>
          <a:endParaRPr lang="en-US"/>
        </a:p>
      </dgm:t>
    </dgm:pt>
    <dgm:pt modelId="{55A7C367-BAED-426C-9A88-7C838D286526}" type="pres">
      <dgm:prSet presAssocID="{C51B2C34-9D08-489A-A978-8BADA4A867DF}" presName="titleText2" presStyleLbl="fgAcc1" presStyleIdx="0" presStyleCnt="3">
        <dgm:presLayoutVars>
          <dgm:chMax val="0"/>
          <dgm:chPref val="0"/>
        </dgm:presLayoutVars>
      </dgm:prSet>
      <dgm:spPr/>
      <dgm:t>
        <a:bodyPr/>
        <a:lstStyle/>
        <a:p>
          <a:endParaRPr lang="en-US"/>
        </a:p>
      </dgm:t>
    </dgm:pt>
    <dgm:pt modelId="{25DA894E-AE3D-4FF9-8928-8E2492AC802F}" type="pres">
      <dgm:prSet presAssocID="{C51B2C34-9D08-489A-A978-8BADA4A867DF}" presName="rootConnector" presStyleLbl="node2" presStyleIdx="0" presStyleCnt="0"/>
      <dgm:spPr/>
      <dgm:t>
        <a:bodyPr/>
        <a:lstStyle/>
        <a:p>
          <a:endParaRPr lang="en-US"/>
        </a:p>
      </dgm:t>
    </dgm:pt>
    <dgm:pt modelId="{1939CB5E-5CC2-4AFF-8738-BFEF479E294C}" type="pres">
      <dgm:prSet presAssocID="{C51B2C34-9D08-489A-A978-8BADA4A867DF}" presName="hierChild4" presStyleCnt="0"/>
      <dgm:spPr/>
    </dgm:pt>
    <dgm:pt modelId="{5E0506C3-3A34-493D-8B08-13A13D5E029C}" type="pres">
      <dgm:prSet presAssocID="{C51B2C34-9D08-489A-A978-8BADA4A867DF}" presName="hierChild5" presStyleCnt="0"/>
      <dgm:spPr/>
    </dgm:pt>
    <dgm:pt modelId="{8119FBC6-6124-4DF3-9DE5-70F75F50940B}" type="pres">
      <dgm:prSet presAssocID="{7DEE706F-FD0F-44B6-8840-909ADBF47E35}" presName="Name37" presStyleLbl="parChTrans1D2" presStyleIdx="1" presStyleCnt="3"/>
      <dgm:spPr/>
      <dgm:t>
        <a:bodyPr/>
        <a:lstStyle/>
        <a:p>
          <a:endParaRPr lang="en-US"/>
        </a:p>
      </dgm:t>
    </dgm:pt>
    <dgm:pt modelId="{946B6C95-0F4B-4B33-814D-254D4456CCD3}" type="pres">
      <dgm:prSet presAssocID="{C5A4CDC4-04EE-4B66-9EE8-08CE938C624C}" presName="hierRoot2" presStyleCnt="0">
        <dgm:presLayoutVars>
          <dgm:hierBranch val="init"/>
        </dgm:presLayoutVars>
      </dgm:prSet>
      <dgm:spPr/>
    </dgm:pt>
    <dgm:pt modelId="{BC65EF84-BF99-45FE-B247-2BF34D3BFAEE}" type="pres">
      <dgm:prSet presAssocID="{C5A4CDC4-04EE-4B66-9EE8-08CE938C624C}" presName="rootComposite" presStyleCnt="0"/>
      <dgm:spPr/>
    </dgm:pt>
    <dgm:pt modelId="{98A22515-904D-4782-8B6A-5E9482DF0943}" type="pres">
      <dgm:prSet presAssocID="{C5A4CDC4-04EE-4B66-9EE8-08CE938C624C}" presName="rootText" presStyleLbl="node1" presStyleIdx="1" presStyleCnt="3">
        <dgm:presLayoutVars>
          <dgm:chMax/>
          <dgm:chPref val="3"/>
        </dgm:presLayoutVars>
      </dgm:prSet>
      <dgm:spPr/>
      <dgm:t>
        <a:bodyPr/>
        <a:lstStyle/>
        <a:p>
          <a:endParaRPr lang="en-US"/>
        </a:p>
      </dgm:t>
    </dgm:pt>
    <dgm:pt modelId="{493B8408-4851-48D7-80F4-FCF134CA9E3D}" type="pres">
      <dgm:prSet presAssocID="{C5A4CDC4-04EE-4B66-9EE8-08CE938C624C}" presName="titleText2" presStyleLbl="fgAcc1" presStyleIdx="1" presStyleCnt="3">
        <dgm:presLayoutVars>
          <dgm:chMax val="0"/>
          <dgm:chPref val="0"/>
        </dgm:presLayoutVars>
      </dgm:prSet>
      <dgm:spPr/>
      <dgm:t>
        <a:bodyPr/>
        <a:lstStyle/>
        <a:p>
          <a:endParaRPr lang="en-US"/>
        </a:p>
      </dgm:t>
    </dgm:pt>
    <dgm:pt modelId="{C3E2CED4-F2A5-41AC-9A2E-7E9409F47890}" type="pres">
      <dgm:prSet presAssocID="{C5A4CDC4-04EE-4B66-9EE8-08CE938C624C}" presName="rootConnector" presStyleLbl="node2" presStyleIdx="0" presStyleCnt="0"/>
      <dgm:spPr/>
      <dgm:t>
        <a:bodyPr/>
        <a:lstStyle/>
        <a:p>
          <a:endParaRPr lang="en-US"/>
        </a:p>
      </dgm:t>
    </dgm:pt>
    <dgm:pt modelId="{8CC8FBDB-BA45-4927-9C58-C3F1F9C4012D}" type="pres">
      <dgm:prSet presAssocID="{C5A4CDC4-04EE-4B66-9EE8-08CE938C624C}" presName="hierChild4" presStyleCnt="0"/>
      <dgm:spPr/>
    </dgm:pt>
    <dgm:pt modelId="{70094417-6CC1-4587-9A7A-3C54699248E6}" type="pres">
      <dgm:prSet presAssocID="{C5A4CDC4-04EE-4B66-9EE8-08CE938C624C}" presName="hierChild5" presStyleCnt="0"/>
      <dgm:spPr/>
    </dgm:pt>
    <dgm:pt modelId="{8EA08F1A-3F65-42D6-94B8-11617146E763}" type="pres">
      <dgm:prSet presAssocID="{8097E827-48C4-45C5-A327-A7A038772CCE}" presName="Name37" presStyleLbl="parChTrans1D2" presStyleIdx="2" presStyleCnt="3"/>
      <dgm:spPr/>
      <dgm:t>
        <a:bodyPr/>
        <a:lstStyle/>
        <a:p>
          <a:endParaRPr lang="en-US"/>
        </a:p>
      </dgm:t>
    </dgm:pt>
    <dgm:pt modelId="{E15F0856-6C92-46F5-9C8E-6D67D6E05E72}" type="pres">
      <dgm:prSet presAssocID="{E65D292B-5A29-4082-A3B3-A8B0B72177F4}" presName="hierRoot2" presStyleCnt="0">
        <dgm:presLayoutVars>
          <dgm:hierBranch val="init"/>
        </dgm:presLayoutVars>
      </dgm:prSet>
      <dgm:spPr/>
    </dgm:pt>
    <dgm:pt modelId="{750F9E4B-AD87-4072-B440-36C25BDF09B3}" type="pres">
      <dgm:prSet presAssocID="{E65D292B-5A29-4082-A3B3-A8B0B72177F4}" presName="rootComposite" presStyleCnt="0"/>
      <dgm:spPr/>
    </dgm:pt>
    <dgm:pt modelId="{6FA36926-2C90-454D-AFBF-48A093EEBAA8}" type="pres">
      <dgm:prSet presAssocID="{E65D292B-5A29-4082-A3B3-A8B0B72177F4}" presName="rootText" presStyleLbl="node1" presStyleIdx="2" presStyleCnt="3">
        <dgm:presLayoutVars>
          <dgm:chMax/>
          <dgm:chPref val="3"/>
        </dgm:presLayoutVars>
      </dgm:prSet>
      <dgm:spPr/>
      <dgm:t>
        <a:bodyPr/>
        <a:lstStyle/>
        <a:p>
          <a:endParaRPr lang="en-US"/>
        </a:p>
      </dgm:t>
    </dgm:pt>
    <dgm:pt modelId="{F21673AD-4100-470F-962D-886598F3006C}" type="pres">
      <dgm:prSet presAssocID="{E65D292B-5A29-4082-A3B3-A8B0B72177F4}" presName="titleText2" presStyleLbl="fgAcc1" presStyleIdx="2" presStyleCnt="3">
        <dgm:presLayoutVars>
          <dgm:chMax val="0"/>
          <dgm:chPref val="0"/>
        </dgm:presLayoutVars>
      </dgm:prSet>
      <dgm:spPr/>
      <dgm:t>
        <a:bodyPr/>
        <a:lstStyle/>
        <a:p>
          <a:endParaRPr lang="en-US"/>
        </a:p>
      </dgm:t>
    </dgm:pt>
    <dgm:pt modelId="{00E286B6-F141-4D2A-9E9F-02FA9DFED666}" type="pres">
      <dgm:prSet presAssocID="{E65D292B-5A29-4082-A3B3-A8B0B72177F4}" presName="rootConnector" presStyleLbl="node2" presStyleIdx="0" presStyleCnt="0"/>
      <dgm:spPr/>
      <dgm:t>
        <a:bodyPr/>
        <a:lstStyle/>
        <a:p>
          <a:endParaRPr lang="en-US"/>
        </a:p>
      </dgm:t>
    </dgm:pt>
    <dgm:pt modelId="{A6D093F7-A9C9-43AA-9256-2187400DD279}" type="pres">
      <dgm:prSet presAssocID="{E65D292B-5A29-4082-A3B3-A8B0B72177F4}" presName="hierChild4" presStyleCnt="0"/>
      <dgm:spPr/>
    </dgm:pt>
    <dgm:pt modelId="{FCF73790-3AC0-4EE9-9B19-F7474E97D8A7}" type="pres">
      <dgm:prSet presAssocID="{E65D292B-5A29-4082-A3B3-A8B0B72177F4}" presName="hierChild5" presStyleCnt="0"/>
      <dgm:spPr/>
    </dgm:pt>
    <dgm:pt modelId="{EBAFEB86-9E45-4CEE-83FD-6D551981EC55}" type="pres">
      <dgm:prSet presAssocID="{55AADC86-7E54-4684-BD98-BEAFA9F8BB6B}" presName="hierChild3" presStyleCnt="0"/>
      <dgm:spPr/>
    </dgm:pt>
  </dgm:ptLst>
  <dgm:cxnLst>
    <dgm:cxn modelId="{AF642E45-6E01-4FF6-8C4C-B762FC39430B}" type="presOf" srcId="{C51B2C34-9D08-489A-A978-8BADA4A867DF}" destId="{25DA894E-AE3D-4FF9-8928-8E2492AC802F}" srcOrd="1" destOrd="0" presId="urn:microsoft.com/office/officeart/2008/layout/NameandTitleOrganizationalChart"/>
    <dgm:cxn modelId="{483C3DC2-90F7-4E25-9865-DEA21F53584C}" type="presOf" srcId="{C5A4CDC4-04EE-4B66-9EE8-08CE938C624C}" destId="{98A22515-904D-4782-8B6A-5E9482DF0943}" srcOrd="0" destOrd="0" presId="urn:microsoft.com/office/officeart/2008/layout/NameandTitleOrganizationalChart"/>
    <dgm:cxn modelId="{68A0FB6D-6D37-44B7-B5A7-734456089EA7}" srcId="{55AADC86-7E54-4684-BD98-BEAFA9F8BB6B}" destId="{E65D292B-5A29-4082-A3B3-A8B0B72177F4}" srcOrd="2" destOrd="0" parTransId="{8097E827-48C4-45C5-A327-A7A038772CCE}" sibTransId="{B86B69BE-0417-4770-A922-D6536D642839}"/>
    <dgm:cxn modelId="{CD6F0052-95C1-491F-9C77-C73DFCA71354}" type="presOf" srcId="{30E76389-CC98-4E29-9D7B-0B8430C82028}" destId="{6F893F8C-2B7C-4C8C-AED1-32D5A2DE3B55}" srcOrd="0" destOrd="0" presId="urn:microsoft.com/office/officeart/2008/layout/NameandTitleOrganizationalChart"/>
    <dgm:cxn modelId="{F6DB62C3-9D51-4A18-8C0B-4581C9BDA60A}" type="presOf" srcId="{7DEE706F-FD0F-44B6-8840-909ADBF47E35}" destId="{8119FBC6-6124-4DF3-9DE5-70F75F50940B}" srcOrd="0" destOrd="0" presId="urn:microsoft.com/office/officeart/2008/layout/NameandTitleOrganizationalChart"/>
    <dgm:cxn modelId="{561B1AE3-E5A6-431E-B237-C12201C851A6}" type="presOf" srcId="{55AADC86-7E54-4684-BD98-BEAFA9F8BB6B}" destId="{4EB94CF4-8E8B-4D31-882E-513C9AB63623}" srcOrd="1" destOrd="0" presId="urn:microsoft.com/office/officeart/2008/layout/NameandTitleOrganizationalChart"/>
    <dgm:cxn modelId="{C12EE3A2-E3AA-4974-8198-E054F501EFB9}" type="presOf" srcId="{E65D292B-5A29-4082-A3B3-A8B0B72177F4}" destId="{6FA36926-2C90-454D-AFBF-48A093EEBAA8}" srcOrd="0" destOrd="0" presId="urn:microsoft.com/office/officeart/2008/layout/NameandTitleOrganizationalChart"/>
    <dgm:cxn modelId="{B06B358D-6F2A-408D-8B63-68DCDC62D3C1}" srcId="{55AADC86-7E54-4684-BD98-BEAFA9F8BB6B}" destId="{C51B2C34-9D08-489A-A978-8BADA4A867DF}" srcOrd="0" destOrd="0" parTransId="{13A74AA5-B5F1-49B1-8068-04362D8B0241}" sibTransId="{8838FD26-D3A9-4423-8F14-46FA59594E05}"/>
    <dgm:cxn modelId="{3197BD24-ACE1-4C4B-BFCE-A13561EEFD93}" type="presOf" srcId="{8838FD26-D3A9-4423-8F14-46FA59594E05}" destId="{55A7C367-BAED-426C-9A88-7C838D286526}" srcOrd="0" destOrd="0" presId="urn:microsoft.com/office/officeart/2008/layout/NameandTitleOrganizationalChart"/>
    <dgm:cxn modelId="{FD8C820C-7E28-4D96-898A-C5F8EAD80DE5}" type="presOf" srcId="{C6E5FD6D-6433-4C8F-9881-AC506DFA0357}" destId="{D6457C79-54CA-4B9E-85D8-9E80D7CF15CD}" srcOrd="0" destOrd="0" presId="urn:microsoft.com/office/officeart/2008/layout/NameandTitleOrganizationalChart"/>
    <dgm:cxn modelId="{8785791B-9ECF-46EF-A19E-7A86978EF172}" type="presOf" srcId="{C51B2C34-9D08-489A-A978-8BADA4A867DF}" destId="{9FAD18E7-24CC-49EB-ABB8-7CE1EB44275B}" srcOrd="0" destOrd="0" presId="urn:microsoft.com/office/officeart/2008/layout/NameandTitleOrganizationalChart"/>
    <dgm:cxn modelId="{9E665695-38FE-4F0E-9359-4791ABBFBBBD}" srcId="{55AADC86-7E54-4684-BD98-BEAFA9F8BB6B}" destId="{C5A4CDC4-04EE-4B66-9EE8-08CE938C624C}" srcOrd="1" destOrd="0" parTransId="{7DEE706F-FD0F-44B6-8840-909ADBF47E35}" sibTransId="{8455244F-E707-4FD8-B0A7-B982436C5A97}"/>
    <dgm:cxn modelId="{F3FBE963-9B73-4870-9FE2-C403160BEC14}" type="presOf" srcId="{8097E827-48C4-45C5-A327-A7A038772CCE}" destId="{8EA08F1A-3F65-42D6-94B8-11617146E763}" srcOrd="0" destOrd="0" presId="urn:microsoft.com/office/officeart/2008/layout/NameandTitleOrganizationalChart"/>
    <dgm:cxn modelId="{4FC286C3-6C72-44B6-AF39-3B1A1B6F5A31}" type="presOf" srcId="{B86B69BE-0417-4770-A922-D6536D642839}" destId="{F21673AD-4100-470F-962D-886598F3006C}" srcOrd="0" destOrd="0" presId="urn:microsoft.com/office/officeart/2008/layout/NameandTitleOrganizationalChart"/>
    <dgm:cxn modelId="{5F832B21-06FA-4785-932E-5683E0B93758}" type="presOf" srcId="{13A74AA5-B5F1-49B1-8068-04362D8B0241}" destId="{6E51B170-BB8F-47C9-9143-E8D3CE3D2BCE}" srcOrd="0" destOrd="0" presId="urn:microsoft.com/office/officeart/2008/layout/NameandTitleOrganizationalChart"/>
    <dgm:cxn modelId="{F0B94E27-D0DA-4ED6-A101-9EF337D08C8F}" srcId="{C6E5FD6D-6433-4C8F-9881-AC506DFA0357}" destId="{55AADC86-7E54-4684-BD98-BEAFA9F8BB6B}" srcOrd="0" destOrd="0" parTransId="{CEBDF97F-49C9-4E90-94DB-D80EBC4EF071}" sibTransId="{30E76389-CC98-4E29-9D7B-0B8430C82028}"/>
    <dgm:cxn modelId="{C953E4D4-0A3B-4A44-B4ED-28DB986C95F7}" type="presOf" srcId="{E65D292B-5A29-4082-A3B3-A8B0B72177F4}" destId="{00E286B6-F141-4D2A-9E9F-02FA9DFED666}" srcOrd="1" destOrd="0" presId="urn:microsoft.com/office/officeart/2008/layout/NameandTitleOrganizationalChart"/>
    <dgm:cxn modelId="{DC452B0D-3C4D-4500-B1F2-F2273E21C48B}" type="presOf" srcId="{8455244F-E707-4FD8-B0A7-B982436C5A97}" destId="{493B8408-4851-48D7-80F4-FCF134CA9E3D}" srcOrd="0" destOrd="0" presId="urn:microsoft.com/office/officeart/2008/layout/NameandTitleOrganizationalChart"/>
    <dgm:cxn modelId="{27241FC3-D15A-41A1-B4C9-6BC416E56FD5}" type="presOf" srcId="{55AADC86-7E54-4684-BD98-BEAFA9F8BB6B}" destId="{0B9E4B24-F38E-475E-A4CA-F705ECF5D1D5}" srcOrd="0" destOrd="0" presId="urn:microsoft.com/office/officeart/2008/layout/NameandTitleOrganizationalChart"/>
    <dgm:cxn modelId="{06F3B3F1-A0C7-4721-B371-254F8568A70D}" type="presOf" srcId="{C5A4CDC4-04EE-4B66-9EE8-08CE938C624C}" destId="{C3E2CED4-F2A5-41AC-9A2E-7E9409F47890}" srcOrd="1" destOrd="0" presId="urn:microsoft.com/office/officeart/2008/layout/NameandTitleOrganizationalChart"/>
    <dgm:cxn modelId="{24B57E93-3B23-46BC-BDFC-238FC117300E}" type="presParOf" srcId="{D6457C79-54CA-4B9E-85D8-9E80D7CF15CD}" destId="{601E69F9-659F-44C9-BD57-21C995FAFCC1}" srcOrd="0" destOrd="0" presId="urn:microsoft.com/office/officeart/2008/layout/NameandTitleOrganizationalChart"/>
    <dgm:cxn modelId="{2FD0F5F5-47CD-4510-9453-FEC5FF080EFB}" type="presParOf" srcId="{601E69F9-659F-44C9-BD57-21C995FAFCC1}" destId="{DF19AFC7-58E4-455D-93DF-3C204628FCF5}" srcOrd="0" destOrd="0" presId="urn:microsoft.com/office/officeart/2008/layout/NameandTitleOrganizationalChart"/>
    <dgm:cxn modelId="{01EE64D9-2142-445B-A0A2-DA4F73F38027}" type="presParOf" srcId="{DF19AFC7-58E4-455D-93DF-3C204628FCF5}" destId="{0B9E4B24-F38E-475E-A4CA-F705ECF5D1D5}" srcOrd="0" destOrd="0" presId="urn:microsoft.com/office/officeart/2008/layout/NameandTitleOrganizationalChart"/>
    <dgm:cxn modelId="{7CD609E8-5498-4743-A475-BDEA0D541960}" type="presParOf" srcId="{DF19AFC7-58E4-455D-93DF-3C204628FCF5}" destId="{6F893F8C-2B7C-4C8C-AED1-32D5A2DE3B55}" srcOrd="1" destOrd="0" presId="urn:microsoft.com/office/officeart/2008/layout/NameandTitleOrganizationalChart"/>
    <dgm:cxn modelId="{516BF8C1-500C-4D05-AA3F-5AFCB67F81B1}" type="presParOf" srcId="{DF19AFC7-58E4-455D-93DF-3C204628FCF5}" destId="{4EB94CF4-8E8B-4D31-882E-513C9AB63623}" srcOrd="2" destOrd="0" presId="urn:microsoft.com/office/officeart/2008/layout/NameandTitleOrganizationalChart"/>
    <dgm:cxn modelId="{22595997-7207-4F15-889E-E953593C9474}" type="presParOf" srcId="{601E69F9-659F-44C9-BD57-21C995FAFCC1}" destId="{812B4071-9475-4A5C-B439-1B4252CAEBC5}" srcOrd="1" destOrd="0" presId="urn:microsoft.com/office/officeart/2008/layout/NameandTitleOrganizationalChart"/>
    <dgm:cxn modelId="{D4A4A4FE-3EBA-48BF-BA38-6C1AD873D615}" type="presParOf" srcId="{812B4071-9475-4A5C-B439-1B4252CAEBC5}" destId="{6E51B170-BB8F-47C9-9143-E8D3CE3D2BCE}" srcOrd="0" destOrd="0" presId="urn:microsoft.com/office/officeart/2008/layout/NameandTitleOrganizationalChart"/>
    <dgm:cxn modelId="{B322BB18-1C80-4D28-9A5D-6E3532FE3D29}" type="presParOf" srcId="{812B4071-9475-4A5C-B439-1B4252CAEBC5}" destId="{69C02A16-44B5-4C54-9DC1-15B6DF43AB19}" srcOrd="1" destOrd="0" presId="urn:microsoft.com/office/officeart/2008/layout/NameandTitleOrganizationalChart"/>
    <dgm:cxn modelId="{C5199D87-3345-4BF3-873F-9C7FF6E05B4E}" type="presParOf" srcId="{69C02A16-44B5-4C54-9DC1-15B6DF43AB19}" destId="{EA8829E0-93A9-48BB-B76D-D2A254E3AC34}" srcOrd="0" destOrd="0" presId="urn:microsoft.com/office/officeart/2008/layout/NameandTitleOrganizationalChart"/>
    <dgm:cxn modelId="{2A94AAA1-FA39-4DE9-95F6-2E6B4B78A3D3}" type="presParOf" srcId="{EA8829E0-93A9-48BB-B76D-D2A254E3AC34}" destId="{9FAD18E7-24CC-49EB-ABB8-7CE1EB44275B}" srcOrd="0" destOrd="0" presId="urn:microsoft.com/office/officeart/2008/layout/NameandTitleOrganizationalChart"/>
    <dgm:cxn modelId="{FD93A7B7-1451-4DE5-AB2D-C044A25CB9D4}" type="presParOf" srcId="{EA8829E0-93A9-48BB-B76D-D2A254E3AC34}" destId="{55A7C367-BAED-426C-9A88-7C838D286526}" srcOrd="1" destOrd="0" presId="urn:microsoft.com/office/officeart/2008/layout/NameandTitleOrganizationalChart"/>
    <dgm:cxn modelId="{4492A830-54B6-4DAD-9E88-2871B4F6FAD5}" type="presParOf" srcId="{EA8829E0-93A9-48BB-B76D-D2A254E3AC34}" destId="{25DA894E-AE3D-4FF9-8928-8E2492AC802F}" srcOrd="2" destOrd="0" presId="urn:microsoft.com/office/officeart/2008/layout/NameandTitleOrganizationalChart"/>
    <dgm:cxn modelId="{5EF12038-465C-4865-83BA-5DC80705EE76}" type="presParOf" srcId="{69C02A16-44B5-4C54-9DC1-15B6DF43AB19}" destId="{1939CB5E-5CC2-4AFF-8738-BFEF479E294C}" srcOrd="1" destOrd="0" presId="urn:microsoft.com/office/officeart/2008/layout/NameandTitleOrganizationalChart"/>
    <dgm:cxn modelId="{FE460302-BDFA-4F07-8F4F-69D55AFA312B}" type="presParOf" srcId="{69C02A16-44B5-4C54-9DC1-15B6DF43AB19}" destId="{5E0506C3-3A34-493D-8B08-13A13D5E029C}" srcOrd="2" destOrd="0" presId="urn:microsoft.com/office/officeart/2008/layout/NameandTitleOrganizationalChart"/>
    <dgm:cxn modelId="{39F1B391-E541-46A8-AD1F-5C56975F977C}" type="presParOf" srcId="{812B4071-9475-4A5C-B439-1B4252CAEBC5}" destId="{8119FBC6-6124-4DF3-9DE5-70F75F50940B}" srcOrd="2" destOrd="0" presId="urn:microsoft.com/office/officeart/2008/layout/NameandTitleOrganizationalChart"/>
    <dgm:cxn modelId="{47B0A724-40A9-4D4A-9C4E-5C8500FEF527}" type="presParOf" srcId="{812B4071-9475-4A5C-B439-1B4252CAEBC5}" destId="{946B6C95-0F4B-4B33-814D-254D4456CCD3}" srcOrd="3" destOrd="0" presId="urn:microsoft.com/office/officeart/2008/layout/NameandTitleOrganizationalChart"/>
    <dgm:cxn modelId="{D1858B92-D54C-4042-99C9-ADBFB2BA846F}" type="presParOf" srcId="{946B6C95-0F4B-4B33-814D-254D4456CCD3}" destId="{BC65EF84-BF99-45FE-B247-2BF34D3BFAEE}" srcOrd="0" destOrd="0" presId="urn:microsoft.com/office/officeart/2008/layout/NameandTitleOrganizationalChart"/>
    <dgm:cxn modelId="{C404808B-4AA2-42C3-AFE6-285EA4C89FE5}" type="presParOf" srcId="{BC65EF84-BF99-45FE-B247-2BF34D3BFAEE}" destId="{98A22515-904D-4782-8B6A-5E9482DF0943}" srcOrd="0" destOrd="0" presId="urn:microsoft.com/office/officeart/2008/layout/NameandTitleOrganizationalChart"/>
    <dgm:cxn modelId="{66E5767D-CFB6-4329-B712-0C76856FA5B4}" type="presParOf" srcId="{BC65EF84-BF99-45FE-B247-2BF34D3BFAEE}" destId="{493B8408-4851-48D7-80F4-FCF134CA9E3D}" srcOrd="1" destOrd="0" presId="urn:microsoft.com/office/officeart/2008/layout/NameandTitleOrganizationalChart"/>
    <dgm:cxn modelId="{3E482680-8A0D-44D5-88A5-481724D5C15B}" type="presParOf" srcId="{BC65EF84-BF99-45FE-B247-2BF34D3BFAEE}" destId="{C3E2CED4-F2A5-41AC-9A2E-7E9409F47890}" srcOrd="2" destOrd="0" presId="urn:microsoft.com/office/officeart/2008/layout/NameandTitleOrganizationalChart"/>
    <dgm:cxn modelId="{C9AF63A5-67C4-4C11-A443-2276B478FA58}" type="presParOf" srcId="{946B6C95-0F4B-4B33-814D-254D4456CCD3}" destId="{8CC8FBDB-BA45-4927-9C58-C3F1F9C4012D}" srcOrd="1" destOrd="0" presId="urn:microsoft.com/office/officeart/2008/layout/NameandTitleOrganizationalChart"/>
    <dgm:cxn modelId="{E87BBC45-5643-4305-BFC1-C56242300782}" type="presParOf" srcId="{946B6C95-0F4B-4B33-814D-254D4456CCD3}" destId="{70094417-6CC1-4587-9A7A-3C54699248E6}" srcOrd="2" destOrd="0" presId="urn:microsoft.com/office/officeart/2008/layout/NameandTitleOrganizationalChart"/>
    <dgm:cxn modelId="{AB807D73-89EF-49DD-AD7C-77CD25442691}" type="presParOf" srcId="{812B4071-9475-4A5C-B439-1B4252CAEBC5}" destId="{8EA08F1A-3F65-42D6-94B8-11617146E763}" srcOrd="4" destOrd="0" presId="urn:microsoft.com/office/officeart/2008/layout/NameandTitleOrganizationalChart"/>
    <dgm:cxn modelId="{47B39458-A213-4D40-8009-23B057C14E6B}" type="presParOf" srcId="{812B4071-9475-4A5C-B439-1B4252CAEBC5}" destId="{E15F0856-6C92-46F5-9C8E-6D67D6E05E72}" srcOrd="5" destOrd="0" presId="urn:microsoft.com/office/officeart/2008/layout/NameandTitleOrganizationalChart"/>
    <dgm:cxn modelId="{C804E6E7-9AE7-4247-8690-6B2F52BD831C}" type="presParOf" srcId="{E15F0856-6C92-46F5-9C8E-6D67D6E05E72}" destId="{750F9E4B-AD87-4072-B440-36C25BDF09B3}" srcOrd="0" destOrd="0" presId="urn:microsoft.com/office/officeart/2008/layout/NameandTitleOrganizationalChart"/>
    <dgm:cxn modelId="{3E1F3D54-5FAB-4444-A067-9FD6DB8C2274}" type="presParOf" srcId="{750F9E4B-AD87-4072-B440-36C25BDF09B3}" destId="{6FA36926-2C90-454D-AFBF-48A093EEBAA8}" srcOrd="0" destOrd="0" presId="urn:microsoft.com/office/officeart/2008/layout/NameandTitleOrganizationalChart"/>
    <dgm:cxn modelId="{908FAF56-5320-41F5-AB6D-29876EA4B3E6}" type="presParOf" srcId="{750F9E4B-AD87-4072-B440-36C25BDF09B3}" destId="{F21673AD-4100-470F-962D-886598F3006C}" srcOrd="1" destOrd="0" presId="urn:microsoft.com/office/officeart/2008/layout/NameandTitleOrganizationalChart"/>
    <dgm:cxn modelId="{EE0B4577-880F-4BB7-8C62-3E492F9A3AB0}" type="presParOf" srcId="{750F9E4B-AD87-4072-B440-36C25BDF09B3}" destId="{00E286B6-F141-4D2A-9E9F-02FA9DFED666}" srcOrd="2" destOrd="0" presId="urn:microsoft.com/office/officeart/2008/layout/NameandTitleOrganizationalChart"/>
    <dgm:cxn modelId="{5C51122F-5F48-42B5-A3DB-2B60397584D7}" type="presParOf" srcId="{E15F0856-6C92-46F5-9C8E-6D67D6E05E72}" destId="{A6D093F7-A9C9-43AA-9256-2187400DD279}" srcOrd="1" destOrd="0" presId="urn:microsoft.com/office/officeart/2008/layout/NameandTitleOrganizationalChart"/>
    <dgm:cxn modelId="{5B8AF62B-AB8E-4050-8281-672F4AF0BB92}" type="presParOf" srcId="{E15F0856-6C92-46F5-9C8E-6D67D6E05E72}" destId="{FCF73790-3AC0-4EE9-9B19-F7474E97D8A7}" srcOrd="2" destOrd="0" presId="urn:microsoft.com/office/officeart/2008/layout/NameandTitleOrganizationalChart"/>
    <dgm:cxn modelId="{8279F692-479F-49ED-9EDD-B0DCD92B3AEF}" type="presParOf" srcId="{601E69F9-659F-44C9-BD57-21C995FAFCC1}" destId="{EBAFEB86-9E45-4CEE-83FD-6D551981EC55}" srcOrd="2" destOrd="0" presId="urn:microsoft.com/office/officeart/2008/layout/NameandTitleOrganizationalChart"/>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C6E5FD6D-6433-4C8F-9881-AC506DFA0357}" type="doc">
      <dgm:prSet loTypeId="urn:microsoft.com/office/officeart/2008/layout/NameandTitleOrganizationalChart" loCatId="hierarchy" qsTypeId="urn:microsoft.com/office/officeart/2005/8/quickstyle/3d3" qsCatId="3D" csTypeId="urn:microsoft.com/office/officeart/2005/8/colors/accent2_1" csCatId="accent2" phldr="1"/>
      <dgm:spPr/>
      <dgm:t>
        <a:bodyPr/>
        <a:lstStyle/>
        <a:p>
          <a:endParaRPr lang="cs-CZ"/>
        </a:p>
      </dgm:t>
    </dgm:pt>
    <dgm:pt modelId="{55AADC86-7E54-4684-BD98-BEAFA9F8BB6B}">
      <dgm:prSet/>
      <dgm:spPr/>
      <dgm:t>
        <a:bodyPr/>
        <a:lstStyle/>
        <a:p>
          <a:r>
            <a:rPr lang="cs-CZ" b="0" i="0" u="none" dirty="0"/>
            <a:t> 4 536</a:t>
          </a:r>
          <a:endParaRPr lang="cs-CZ" dirty="0"/>
        </a:p>
      </dgm:t>
    </dgm:pt>
    <dgm:pt modelId="{CEBDF97F-49C9-4E90-94DB-D80EBC4EF071}" type="parTrans" cxnId="{F0B94E27-D0DA-4ED6-A101-9EF337D08C8F}">
      <dgm:prSet/>
      <dgm:spPr/>
      <dgm:t>
        <a:bodyPr/>
        <a:lstStyle/>
        <a:p>
          <a:endParaRPr lang="cs-CZ"/>
        </a:p>
      </dgm:t>
    </dgm:pt>
    <dgm:pt modelId="{30E76389-CC98-4E29-9D7B-0B8430C82028}" type="sibTrans" cxnId="{F0B94E27-D0DA-4ED6-A101-9EF337D08C8F}">
      <dgm:prSet/>
      <dgm:spPr>
        <a:solidFill>
          <a:srgbClr val="C00000">
            <a:alpha val="90000"/>
          </a:srgbClr>
        </a:solidFill>
      </dgm:spPr>
      <dgm:t>
        <a:bodyPr/>
        <a:lstStyle/>
        <a:p>
          <a:r>
            <a:rPr lang="cs-CZ" dirty="0">
              <a:solidFill>
                <a:schemeClr val="bg1"/>
              </a:solidFill>
            </a:rPr>
            <a:t>HKK</a:t>
          </a:r>
        </a:p>
      </dgm:t>
    </dgm:pt>
    <dgm:pt modelId="{2D00E497-57D2-4A1F-9665-62A11BC972C7}">
      <dgm:prSet/>
      <dgm:spPr/>
      <dgm:t>
        <a:bodyPr/>
        <a:lstStyle/>
        <a:p>
          <a:r>
            <a:rPr lang="cs-CZ" b="0" i="0" u="none" dirty="0"/>
            <a:t> 2 861</a:t>
          </a:r>
          <a:endParaRPr lang="cs-CZ" dirty="0"/>
        </a:p>
      </dgm:t>
    </dgm:pt>
    <dgm:pt modelId="{636841AC-D44C-4622-A2C2-C2DBE03E192D}" type="parTrans" cxnId="{0337B2C3-A94A-4530-A6E1-205AD39BD086}">
      <dgm:prSet/>
      <dgm:spPr/>
      <dgm:t>
        <a:bodyPr/>
        <a:lstStyle/>
        <a:p>
          <a:endParaRPr lang="cs-CZ"/>
        </a:p>
      </dgm:t>
    </dgm:pt>
    <dgm:pt modelId="{7AE4B02B-CECA-492C-96A7-AEFB98517B58}" type="sibTrans" cxnId="{0337B2C3-A94A-4530-A6E1-205AD39BD086}">
      <dgm:prSet/>
      <dgm:spPr/>
      <dgm:t>
        <a:bodyPr/>
        <a:lstStyle/>
        <a:p>
          <a:r>
            <a:rPr lang="cs-CZ" dirty="0"/>
            <a:t>AKUTNÍ PÉČE</a:t>
          </a:r>
        </a:p>
      </dgm:t>
    </dgm:pt>
    <dgm:pt modelId="{F97FB331-3FCC-40AE-8032-30A9CDA96985}">
      <dgm:prSet/>
      <dgm:spPr/>
      <dgm:t>
        <a:bodyPr/>
        <a:lstStyle/>
        <a:p>
          <a:r>
            <a:rPr lang="cs-CZ" b="0" i="0" u="none" dirty="0"/>
            <a:t> 271</a:t>
          </a:r>
          <a:endParaRPr lang="cs-CZ" dirty="0"/>
        </a:p>
      </dgm:t>
    </dgm:pt>
    <dgm:pt modelId="{818F1AF1-9776-42D5-8B2C-E628255F92CF}" type="parTrans" cxnId="{F436D0C2-B2D2-494B-8A35-7669F10998C8}">
      <dgm:prSet/>
      <dgm:spPr/>
      <dgm:t>
        <a:bodyPr/>
        <a:lstStyle/>
        <a:p>
          <a:endParaRPr lang="cs-CZ"/>
        </a:p>
      </dgm:t>
    </dgm:pt>
    <dgm:pt modelId="{16E81B42-4CBA-4D00-AF1F-47BD171A6CB7}" type="sibTrans" cxnId="{F436D0C2-B2D2-494B-8A35-7669F10998C8}">
      <dgm:prSet/>
      <dgm:spPr/>
      <dgm:t>
        <a:bodyPr/>
        <a:lstStyle/>
        <a:p>
          <a:r>
            <a:rPr lang="cs-CZ" dirty="0"/>
            <a:t>OST. LŮŽKOVÁ</a:t>
          </a:r>
        </a:p>
      </dgm:t>
    </dgm:pt>
    <dgm:pt modelId="{90824AB4-E327-4BC9-8946-2E3EE32E3B32}">
      <dgm:prSet/>
      <dgm:spPr/>
      <dgm:t>
        <a:bodyPr/>
        <a:lstStyle/>
        <a:p>
          <a:r>
            <a:rPr lang="cs-CZ" b="0" i="0" u="none" dirty="0"/>
            <a:t> 1 404</a:t>
          </a:r>
          <a:endParaRPr lang="cs-CZ" dirty="0"/>
        </a:p>
      </dgm:t>
    </dgm:pt>
    <dgm:pt modelId="{75258A07-F642-4E2B-B1CC-1B2123DCE5DB}" type="parTrans" cxnId="{BC0342F1-488D-4E66-9301-C03CD0724230}">
      <dgm:prSet/>
      <dgm:spPr/>
      <dgm:t>
        <a:bodyPr/>
        <a:lstStyle/>
        <a:p>
          <a:endParaRPr lang="cs-CZ"/>
        </a:p>
      </dgm:t>
    </dgm:pt>
    <dgm:pt modelId="{58E7A6E7-9987-487A-A746-9CFA4EA6EF84}" type="sibTrans" cxnId="{BC0342F1-488D-4E66-9301-C03CD0724230}">
      <dgm:prSet/>
      <dgm:spPr/>
      <dgm:t>
        <a:bodyPr/>
        <a:lstStyle/>
        <a:p>
          <a:r>
            <a:rPr lang="cs-CZ" dirty="0"/>
            <a:t>NELŮŽKOVÁ</a:t>
          </a:r>
        </a:p>
      </dgm:t>
    </dgm:pt>
    <dgm:pt modelId="{D6457C79-54CA-4B9E-85D8-9E80D7CF15CD}" type="pres">
      <dgm:prSet presAssocID="{C6E5FD6D-6433-4C8F-9881-AC506DFA0357}" presName="hierChild1" presStyleCnt="0">
        <dgm:presLayoutVars>
          <dgm:orgChart val="1"/>
          <dgm:chPref val="1"/>
          <dgm:dir/>
          <dgm:animOne val="branch"/>
          <dgm:animLvl val="lvl"/>
          <dgm:resizeHandles/>
        </dgm:presLayoutVars>
      </dgm:prSet>
      <dgm:spPr/>
      <dgm:t>
        <a:bodyPr/>
        <a:lstStyle/>
        <a:p>
          <a:endParaRPr lang="en-US"/>
        </a:p>
      </dgm:t>
    </dgm:pt>
    <dgm:pt modelId="{601E69F9-659F-44C9-BD57-21C995FAFCC1}" type="pres">
      <dgm:prSet presAssocID="{55AADC86-7E54-4684-BD98-BEAFA9F8BB6B}" presName="hierRoot1" presStyleCnt="0">
        <dgm:presLayoutVars>
          <dgm:hierBranch val="init"/>
        </dgm:presLayoutVars>
      </dgm:prSet>
      <dgm:spPr/>
    </dgm:pt>
    <dgm:pt modelId="{DF19AFC7-58E4-455D-93DF-3C204628FCF5}" type="pres">
      <dgm:prSet presAssocID="{55AADC86-7E54-4684-BD98-BEAFA9F8BB6B}" presName="rootComposite1" presStyleCnt="0"/>
      <dgm:spPr/>
    </dgm:pt>
    <dgm:pt modelId="{0B9E4B24-F38E-475E-A4CA-F705ECF5D1D5}" type="pres">
      <dgm:prSet presAssocID="{55AADC86-7E54-4684-BD98-BEAFA9F8BB6B}" presName="rootText1" presStyleLbl="node0" presStyleIdx="0" presStyleCnt="1">
        <dgm:presLayoutVars>
          <dgm:chMax/>
          <dgm:chPref val="3"/>
        </dgm:presLayoutVars>
      </dgm:prSet>
      <dgm:spPr/>
      <dgm:t>
        <a:bodyPr/>
        <a:lstStyle/>
        <a:p>
          <a:endParaRPr lang="en-US"/>
        </a:p>
      </dgm:t>
    </dgm:pt>
    <dgm:pt modelId="{6F893F8C-2B7C-4C8C-AED1-32D5A2DE3B55}" type="pres">
      <dgm:prSet presAssocID="{55AADC86-7E54-4684-BD98-BEAFA9F8BB6B}" presName="titleText1" presStyleLbl="fgAcc0" presStyleIdx="0" presStyleCnt="1">
        <dgm:presLayoutVars>
          <dgm:chMax val="0"/>
          <dgm:chPref val="0"/>
        </dgm:presLayoutVars>
      </dgm:prSet>
      <dgm:spPr/>
      <dgm:t>
        <a:bodyPr/>
        <a:lstStyle/>
        <a:p>
          <a:endParaRPr lang="en-US"/>
        </a:p>
      </dgm:t>
    </dgm:pt>
    <dgm:pt modelId="{4EB94CF4-8E8B-4D31-882E-513C9AB63623}" type="pres">
      <dgm:prSet presAssocID="{55AADC86-7E54-4684-BD98-BEAFA9F8BB6B}" presName="rootConnector1" presStyleLbl="node1" presStyleIdx="0" presStyleCnt="3"/>
      <dgm:spPr/>
      <dgm:t>
        <a:bodyPr/>
        <a:lstStyle/>
        <a:p>
          <a:endParaRPr lang="en-US"/>
        </a:p>
      </dgm:t>
    </dgm:pt>
    <dgm:pt modelId="{812B4071-9475-4A5C-B439-1B4252CAEBC5}" type="pres">
      <dgm:prSet presAssocID="{55AADC86-7E54-4684-BD98-BEAFA9F8BB6B}" presName="hierChild2" presStyleCnt="0"/>
      <dgm:spPr/>
    </dgm:pt>
    <dgm:pt modelId="{F099DA32-441B-4183-8B95-0F85F44174B9}" type="pres">
      <dgm:prSet presAssocID="{636841AC-D44C-4622-A2C2-C2DBE03E192D}" presName="Name37" presStyleLbl="parChTrans1D2" presStyleIdx="0" presStyleCnt="3"/>
      <dgm:spPr/>
      <dgm:t>
        <a:bodyPr/>
        <a:lstStyle/>
        <a:p>
          <a:endParaRPr lang="en-US"/>
        </a:p>
      </dgm:t>
    </dgm:pt>
    <dgm:pt modelId="{3933543C-43C1-481C-83F8-ABCE58FDEF96}" type="pres">
      <dgm:prSet presAssocID="{2D00E497-57D2-4A1F-9665-62A11BC972C7}" presName="hierRoot2" presStyleCnt="0">
        <dgm:presLayoutVars>
          <dgm:hierBranch val="init"/>
        </dgm:presLayoutVars>
      </dgm:prSet>
      <dgm:spPr/>
    </dgm:pt>
    <dgm:pt modelId="{A6261749-3E8C-43E6-AC71-D3964FC49687}" type="pres">
      <dgm:prSet presAssocID="{2D00E497-57D2-4A1F-9665-62A11BC972C7}" presName="rootComposite" presStyleCnt="0"/>
      <dgm:spPr/>
    </dgm:pt>
    <dgm:pt modelId="{24AAABBD-1CCB-4D72-96D4-75742E0A3B58}" type="pres">
      <dgm:prSet presAssocID="{2D00E497-57D2-4A1F-9665-62A11BC972C7}" presName="rootText" presStyleLbl="node1" presStyleIdx="0" presStyleCnt="3">
        <dgm:presLayoutVars>
          <dgm:chMax/>
          <dgm:chPref val="3"/>
        </dgm:presLayoutVars>
      </dgm:prSet>
      <dgm:spPr/>
      <dgm:t>
        <a:bodyPr/>
        <a:lstStyle/>
        <a:p>
          <a:endParaRPr lang="en-US"/>
        </a:p>
      </dgm:t>
    </dgm:pt>
    <dgm:pt modelId="{C9101A84-600B-4FA7-B65E-3B1B5966960D}" type="pres">
      <dgm:prSet presAssocID="{2D00E497-57D2-4A1F-9665-62A11BC972C7}" presName="titleText2" presStyleLbl="fgAcc1" presStyleIdx="0" presStyleCnt="3">
        <dgm:presLayoutVars>
          <dgm:chMax val="0"/>
          <dgm:chPref val="0"/>
        </dgm:presLayoutVars>
      </dgm:prSet>
      <dgm:spPr/>
      <dgm:t>
        <a:bodyPr/>
        <a:lstStyle/>
        <a:p>
          <a:endParaRPr lang="en-US"/>
        </a:p>
      </dgm:t>
    </dgm:pt>
    <dgm:pt modelId="{D431663C-E565-40C0-9F8F-3318BD1CF8C8}" type="pres">
      <dgm:prSet presAssocID="{2D00E497-57D2-4A1F-9665-62A11BC972C7}" presName="rootConnector" presStyleLbl="node2" presStyleIdx="0" presStyleCnt="0"/>
      <dgm:spPr/>
      <dgm:t>
        <a:bodyPr/>
        <a:lstStyle/>
        <a:p>
          <a:endParaRPr lang="en-US"/>
        </a:p>
      </dgm:t>
    </dgm:pt>
    <dgm:pt modelId="{5FB50D92-C8B3-40F6-9FE3-CDAF43BA7769}" type="pres">
      <dgm:prSet presAssocID="{2D00E497-57D2-4A1F-9665-62A11BC972C7}" presName="hierChild4" presStyleCnt="0"/>
      <dgm:spPr/>
    </dgm:pt>
    <dgm:pt modelId="{8959507F-BD4C-4A05-B004-B08D1A9FA928}" type="pres">
      <dgm:prSet presAssocID="{2D00E497-57D2-4A1F-9665-62A11BC972C7}" presName="hierChild5" presStyleCnt="0"/>
      <dgm:spPr/>
    </dgm:pt>
    <dgm:pt modelId="{CE07C122-08AB-48C3-8087-4CFB757349BC}" type="pres">
      <dgm:prSet presAssocID="{818F1AF1-9776-42D5-8B2C-E628255F92CF}" presName="Name37" presStyleLbl="parChTrans1D2" presStyleIdx="1" presStyleCnt="3"/>
      <dgm:spPr/>
      <dgm:t>
        <a:bodyPr/>
        <a:lstStyle/>
        <a:p>
          <a:endParaRPr lang="en-US"/>
        </a:p>
      </dgm:t>
    </dgm:pt>
    <dgm:pt modelId="{77581395-AD62-42ED-9B34-834B0D2D7499}" type="pres">
      <dgm:prSet presAssocID="{F97FB331-3FCC-40AE-8032-30A9CDA96985}" presName="hierRoot2" presStyleCnt="0">
        <dgm:presLayoutVars>
          <dgm:hierBranch val="init"/>
        </dgm:presLayoutVars>
      </dgm:prSet>
      <dgm:spPr/>
    </dgm:pt>
    <dgm:pt modelId="{4F7AE76D-2860-469A-89C8-AE5E9440923C}" type="pres">
      <dgm:prSet presAssocID="{F97FB331-3FCC-40AE-8032-30A9CDA96985}" presName="rootComposite" presStyleCnt="0"/>
      <dgm:spPr/>
    </dgm:pt>
    <dgm:pt modelId="{44D6D8C2-65D0-4E7B-807B-EFC4FEFCB4C0}" type="pres">
      <dgm:prSet presAssocID="{F97FB331-3FCC-40AE-8032-30A9CDA96985}" presName="rootText" presStyleLbl="node1" presStyleIdx="1" presStyleCnt="3">
        <dgm:presLayoutVars>
          <dgm:chMax/>
          <dgm:chPref val="3"/>
        </dgm:presLayoutVars>
      </dgm:prSet>
      <dgm:spPr/>
      <dgm:t>
        <a:bodyPr/>
        <a:lstStyle/>
        <a:p>
          <a:endParaRPr lang="en-US"/>
        </a:p>
      </dgm:t>
    </dgm:pt>
    <dgm:pt modelId="{A7D33A96-1CC1-4B11-B774-D66C3C98CF6F}" type="pres">
      <dgm:prSet presAssocID="{F97FB331-3FCC-40AE-8032-30A9CDA96985}" presName="titleText2" presStyleLbl="fgAcc1" presStyleIdx="1" presStyleCnt="3">
        <dgm:presLayoutVars>
          <dgm:chMax val="0"/>
          <dgm:chPref val="0"/>
        </dgm:presLayoutVars>
      </dgm:prSet>
      <dgm:spPr/>
      <dgm:t>
        <a:bodyPr/>
        <a:lstStyle/>
        <a:p>
          <a:endParaRPr lang="en-US"/>
        </a:p>
      </dgm:t>
    </dgm:pt>
    <dgm:pt modelId="{45F6C988-A142-4627-A52D-1FD65EE36DBF}" type="pres">
      <dgm:prSet presAssocID="{F97FB331-3FCC-40AE-8032-30A9CDA96985}" presName="rootConnector" presStyleLbl="node2" presStyleIdx="0" presStyleCnt="0"/>
      <dgm:spPr/>
      <dgm:t>
        <a:bodyPr/>
        <a:lstStyle/>
        <a:p>
          <a:endParaRPr lang="en-US"/>
        </a:p>
      </dgm:t>
    </dgm:pt>
    <dgm:pt modelId="{644AA198-C40A-4496-884A-925796E4371E}" type="pres">
      <dgm:prSet presAssocID="{F97FB331-3FCC-40AE-8032-30A9CDA96985}" presName="hierChild4" presStyleCnt="0"/>
      <dgm:spPr/>
    </dgm:pt>
    <dgm:pt modelId="{32C07829-870D-4D2C-8933-9DB54418A967}" type="pres">
      <dgm:prSet presAssocID="{F97FB331-3FCC-40AE-8032-30A9CDA96985}" presName="hierChild5" presStyleCnt="0"/>
      <dgm:spPr/>
    </dgm:pt>
    <dgm:pt modelId="{50E6EFCD-FEF2-4123-A760-43FFB74EAD7D}" type="pres">
      <dgm:prSet presAssocID="{75258A07-F642-4E2B-B1CC-1B2123DCE5DB}" presName="Name37" presStyleLbl="parChTrans1D2" presStyleIdx="2" presStyleCnt="3"/>
      <dgm:spPr/>
      <dgm:t>
        <a:bodyPr/>
        <a:lstStyle/>
        <a:p>
          <a:endParaRPr lang="en-US"/>
        </a:p>
      </dgm:t>
    </dgm:pt>
    <dgm:pt modelId="{FD1B03B0-502F-4957-9A69-40EA716FF1D7}" type="pres">
      <dgm:prSet presAssocID="{90824AB4-E327-4BC9-8946-2E3EE32E3B32}" presName="hierRoot2" presStyleCnt="0">
        <dgm:presLayoutVars>
          <dgm:hierBranch val="init"/>
        </dgm:presLayoutVars>
      </dgm:prSet>
      <dgm:spPr/>
    </dgm:pt>
    <dgm:pt modelId="{C88C6154-CA31-48E7-9EDC-C7F738A41166}" type="pres">
      <dgm:prSet presAssocID="{90824AB4-E327-4BC9-8946-2E3EE32E3B32}" presName="rootComposite" presStyleCnt="0"/>
      <dgm:spPr/>
    </dgm:pt>
    <dgm:pt modelId="{092183EA-3DFA-49B2-92EE-4D0863785688}" type="pres">
      <dgm:prSet presAssocID="{90824AB4-E327-4BC9-8946-2E3EE32E3B32}" presName="rootText" presStyleLbl="node1" presStyleIdx="2" presStyleCnt="3">
        <dgm:presLayoutVars>
          <dgm:chMax/>
          <dgm:chPref val="3"/>
        </dgm:presLayoutVars>
      </dgm:prSet>
      <dgm:spPr/>
      <dgm:t>
        <a:bodyPr/>
        <a:lstStyle/>
        <a:p>
          <a:endParaRPr lang="en-US"/>
        </a:p>
      </dgm:t>
    </dgm:pt>
    <dgm:pt modelId="{E9160BF4-AD1E-4419-8D8D-C294D5A09E79}" type="pres">
      <dgm:prSet presAssocID="{90824AB4-E327-4BC9-8946-2E3EE32E3B32}" presName="titleText2" presStyleLbl="fgAcc1" presStyleIdx="2" presStyleCnt="3">
        <dgm:presLayoutVars>
          <dgm:chMax val="0"/>
          <dgm:chPref val="0"/>
        </dgm:presLayoutVars>
      </dgm:prSet>
      <dgm:spPr/>
      <dgm:t>
        <a:bodyPr/>
        <a:lstStyle/>
        <a:p>
          <a:endParaRPr lang="en-US"/>
        </a:p>
      </dgm:t>
    </dgm:pt>
    <dgm:pt modelId="{932375CB-AFB1-4822-B123-B3A98B2A1E0D}" type="pres">
      <dgm:prSet presAssocID="{90824AB4-E327-4BC9-8946-2E3EE32E3B32}" presName="rootConnector" presStyleLbl="node2" presStyleIdx="0" presStyleCnt="0"/>
      <dgm:spPr/>
      <dgm:t>
        <a:bodyPr/>
        <a:lstStyle/>
        <a:p>
          <a:endParaRPr lang="en-US"/>
        </a:p>
      </dgm:t>
    </dgm:pt>
    <dgm:pt modelId="{8BA85AE4-46E1-42F6-9AF1-08AE9244BFE2}" type="pres">
      <dgm:prSet presAssocID="{90824AB4-E327-4BC9-8946-2E3EE32E3B32}" presName="hierChild4" presStyleCnt="0"/>
      <dgm:spPr/>
    </dgm:pt>
    <dgm:pt modelId="{1EEE48F9-6F52-449B-A086-C33FAA31CA0D}" type="pres">
      <dgm:prSet presAssocID="{90824AB4-E327-4BC9-8946-2E3EE32E3B32}" presName="hierChild5" presStyleCnt="0"/>
      <dgm:spPr/>
    </dgm:pt>
    <dgm:pt modelId="{EBAFEB86-9E45-4CEE-83FD-6D551981EC55}" type="pres">
      <dgm:prSet presAssocID="{55AADC86-7E54-4684-BD98-BEAFA9F8BB6B}" presName="hierChild3" presStyleCnt="0"/>
      <dgm:spPr/>
    </dgm:pt>
  </dgm:ptLst>
  <dgm:cxnLst>
    <dgm:cxn modelId="{FE9F24D4-AA15-4821-BBCD-C8677540B08E}" type="presOf" srcId="{16E81B42-4CBA-4D00-AF1F-47BD171A6CB7}" destId="{A7D33A96-1CC1-4B11-B774-D66C3C98CF6F}" srcOrd="0" destOrd="0" presId="urn:microsoft.com/office/officeart/2008/layout/NameandTitleOrganizationalChart"/>
    <dgm:cxn modelId="{E88C250D-9F4C-484D-9AC3-6A182AE0C4C3}" type="presOf" srcId="{2D00E497-57D2-4A1F-9665-62A11BC972C7}" destId="{24AAABBD-1CCB-4D72-96D4-75742E0A3B58}" srcOrd="0" destOrd="0" presId="urn:microsoft.com/office/officeart/2008/layout/NameandTitleOrganizationalChart"/>
    <dgm:cxn modelId="{211CC074-BCEE-4047-8530-0FC6EB7DC0F0}" type="presOf" srcId="{F97FB331-3FCC-40AE-8032-30A9CDA96985}" destId="{45F6C988-A142-4627-A52D-1FD65EE36DBF}" srcOrd="1" destOrd="0" presId="urn:microsoft.com/office/officeart/2008/layout/NameandTitleOrganizationalChart"/>
    <dgm:cxn modelId="{BC0342F1-488D-4E66-9301-C03CD0724230}" srcId="{55AADC86-7E54-4684-BD98-BEAFA9F8BB6B}" destId="{90824AB4-E327-4BC9-8946-2E3EE32E3B32}" srcOrd="2" destOrd="0" parTransId="{75258A07-F642-4E2B-B1CC-1B2123DCE5DB}" sibTransId="{58E7A6E7-9987-487A-A746-9CFA4EA6EF84}"/>
    <dgm:cxn modelId="{110F196B-AEE2-4CA5-A5FE-187A870CA79E}" type="presOf" srcId="{30E76389-CC98-4E29-9D7B-0B8430C82028}" destId="{6F893F8C-2B7C-4C8C-AED1-32D5A2DE3B55}" srcOrd="0" destOrd="0" presId="urn:microsoft.com/office/officeart/2008/layout/NameandTitleOrganizationalChart"/>
    <dgm:cxn modelId="{20A86E18-D2FC-415F-A6C1-1E6C6A58B8A2}" type="presOf" srcId="{F97FB331-3FCC-40AE-8032-30A9CDA96985}" destId="{44D6D8C2-65D0-4E7B-807B-EFC4FEFCB4C0}" srcOrd="0" destOrd="0" presId="urn:microsoft.com/office/officeart/2008/layout/NameandTitleOrganizationalChart"/>
    <dgm:cxn modelId="{F436D0C2-B2D2-494B-8A35-7669F10998C8}" srcId="{55AADC86-7E54-4684-BD98-BEAFA9F8BB6B}" destId="{F97FB331-3FCC-40AE-8032-30A9CDA96985}" srcOrd="1" destOrd="0" parTransId="{818F1AF1-9776-42D5-8B2C-E628255F92CF}" sibTransId="{16E81B42-4CBA-4D00-AF1F-47BD171A6CB7}"/>
    <dgm:cxn modelId="{D99CC0E2-DF6B-4415-B289-491E3C88DCED}" type="presOf" srcId="{636841AC-D44C-4622-A2C2-C2DBE03E192D}" destId="{F099DA32-441B-4183-8B95-0F85F44174B9}" srcOrd="0" destOrd="0" presId="urn:microsoft.com/office/officeart/2008/layout/NameandTitleOrganizationalChart"/>
    <dgm:cxn modelId="{0337B2C3-A94A-4530-A6E1-205AD39BD086}" srcId="{55AADC86-7E54-4684-BD98-BEAFA9F8BB6B}" destId="{2D00E497-57D2-4A1F-9665-62A11BC972C7}" srcOrd="0" destOrd="0" parTransId="{636841AC-D44C-4622-A2C2-C2DBE03E192D}" sibTransId="{7AE4B02B-CECA-492C-96A7-AEFB98517B58}"/>
    <dgm:cxn modelId="{9C1C88AA-ECE1-40FC-878D-5EAE51B98610}" type="presOf" srcId="{818F1AF1-9776-42D5-8B2C-E628255F92CF}" destId="{CE07C122-08AB-48C3-8087-4CFB757349BC}" srcOrd="0" destOrd="0" presId="urn:microsoft.com/office/officeart/2008/layout/NameandTitleOrganizationalChart"/>
    <dgm:cxn modelId="{FF0C901D-D24B-4848-BE80-79627C627660}" type="presOf" srcId="{90824AB4-E327-4BC9-8946-2E3EE32E3B32}" destId="{932375CB-AFB1-4822-B123-B3A98B2A1E0D}" srcOrd="1" destOrd="0" presId="urn:microsoft.com/office/officeart/2008/layout/NameandTitleOrganizationalChart"/>
    <dgm:cxn modelId="{6AC45B6E-EFE1-4D23-A2BA-219DF68AE8E4}" type="presOf" srcId="{58E7A6E7-9987-487A-A746-9CFA4EA6EF84}" destId="{E9160BF4-AD1E-4419-8D8D-C294D5A09E79}" srcOrd="0" destOrd="0" presId="urn:microsoft.com/office/officeart/2008/layout/NameandTitleOrganizationalChart"/>
    <dgm:cxn modelId="{9A93C324-A088-406C-9A09-3DC78F6D8AD8}" type="presOf" srcId="{C6E5FD6D-6433-4C8F-9881-AC506DFA0357}" destId="{D6457C79-54CA-4B9E-85D8-9E80D7CF15CD}" srcOrd="0" destOrd="0" presId="urn:microsoft.com/office/officeart/2008/layout/NameandTitleOrganizationalChart"/>
    <dgm:cxn modelId="{F0B94E27-D0DA-4ED6-A101-9EF337D08C8F}" srcId="{C6E5FD6D-6433-4C8F-9881-AC506DFA0357}" destId="{55AADC86-7E54-4684-BD98-BEAFA9F8BB6B}" srcOrd="0" destOrd="0" parTransId="{CEBDF97F-49C9-4E90-94DB-D80EBC4EF071}" sibTransId="{30E76389-CC98-4E29-9D7B-0B8430C82028}"/>
    <dgm:cxn modelId="{755D84A8-EC53-4DAB-815B-B4D7C63F2963}" type="presOf" srcId="{90824AB4-E327-4BC9-8946-2E3EE32E3B32}" destId="{092183EA-3DFA-49B2-92EE-4D0863785688}" srcOrd="0" destOrd="0" presId="urn:microsoft.com/office/officeart/2008/layout/NameandTitleOrganizationalChart"/>
    <dgm:cxn modelId="{8885FBDD-BA4E-425D-BC5C-4FB0F86D9E37}" type="presOf" srcId="{55AADC86-7E54-4684-BD98-BEAFA9F8BB6B}" destId="{0B9E4B24-F38E-475E-A4CA-F705ECF5D1D5}" srcOrd="0" destOrd="0" presId="urn:microsoft.com/office/officeart/2008/layout/NameandTitleOrganizationalChart"/>
    <dgm:cxn modelId="{99D94B16-88BB-4024-B74D-0B0DA8FCB907}" type="presOf" srcId="{2D00E497-57D2-4A1F-9665-62A11BC972C7}" destId="{D431663C-E565-40C0-9F8F-3318BD1CF8C8}" srcOrd="1" destOrd="0" presId="urn:microsoft.com/office/officeart/2008/layout/NameandTitleOrganizationalChart"/>
    <dgm:cxn modelId="{98F4EB0B-BAFD-4C72-8682-447EFF0EFBA2}" type="presOf" srcId="{55AADC86-7E54-4684-BD98-BEAFA9F8BB6B}" destId="{4EB94CF4-8E8B-4D31-882E-513C9AB63623}" srcOrd="1" destOrd="0" presId="urn:microsoft.com/office/officeart/2008/layout/NameandTitleOrganizationalChart"/>
    <dgm:cxn modelId="{97421DA1-1C80-42A4-8D74-B392741E4D5F}" type="presOf" srcId="{75258A07-F642-4E2B-B1CC-1B2123DCE5DB}" destId="{50E6EFCD-FEF2-4123-A760-43FFB74EAD7D}" srcOrd="0" destOrd="0" presId="urn:microsoft.com/office/officeart/2008/layout/NameandTitleOrganizationalChart"/>
    <dgm:cxn modelId="{9D3B11D1-979B-468B-8904-76FFCD8CE839}" type="presOf" srcId="{7AE4B02B-CECA-492C-96A7-AEFB98517B58}" destId="{C9101A84-600B-4FA7-B65E-3B1B5966960D}" srcOrd="0" destOrd="0" presId="urn:microsoft.com/office/officeart/2008/layout/NameandTitleOrganizationalChart"/>
    <dgm:cxn modelId="{215BD6FD-20D7-4EE3-8B29-3C3B0FE256A8}" type="presParOf" srcId="{D6457C79-54CA-4B9E-85D8-9E80D7CF15CD}" destId="{601E69F9-659F-44C9-BD57-21C995FAFCC1}" srcOrd="0" destOrd="0" presId="urn:microsoft.com/office/officeart/2008/layout/NameandTitleOrganizationalChart"/>
    <dgm:cxn modelId="{EC40DBF2-6303-4374-B359-B30D916E9BC4}" type="presParOf" srcId="{601E69F9-659F-44C9-BD57-21C995FAFCC1}" destId="{DF19AFC7-58E4-455D-93DF-3C204628FCF5}" srcOrd="0" destOrd="0" presId="urn:microsoft.com/office/officeart/2008/layout/NameandTitleOrganizationalChart"/>
    <dgm:cxn modelId="{222D77EF-C58F-446A-85D7-5D3077DCC32F}" type="presParOf" srcId="{DF19AFC7-58E4-455D-93DF-3C204628FCF5}" destId="{0B9E4B24-F38E-475E-A4CA-F705ECF5D1D5}" srcOrd="0" destOrd="0" presId="urn:microsoft.com/office/officeart/2008/layout/NameandTitleOrganizationalChart"/>
    <dgm:cxn modelId="{B959E5EB-449A-4AD2-9A9D-40F40D840CC5}" type="presParOf" srcId="{DF19AFC7-58E4-455D-93DF-3C204628FCF5}" destId="{6F893F8C-2B7C-4C8C-AED1-32D5A2DE3B55}" srcOrd="1" destOrd="0" presId="urn:microsoft.com/office/officeart/2008/layout/NameandTitleOrganizationalChart"/>
    <dgm:cxn modelId="{F3868D64-DA31-4C70-BD04-3549CD2EA18F}" type="presParOf" srcId="{DF19AFC7-58E4-455D-93DF-3C204628FCF5}" destId="{4EB94CF4-8E8B-4D31-882E-513C9AB63623}" srcOrd="2" destOrd="0" presId="urn:microsoft.com/office/officeart/2008/layout/NameandTitleOrganizationalChart"/>
    <dgm:cxn modelId="{BA9FA58D-1339-48FC-B66A-D78C649F6781}" type="presParOf" srcId="{601E69F9-659F-44C9-BD57-21C995FAFCC1}" destId="{812B4071-9475-4A5C-B439-1B4252CAEBC5}" srcOrd="1" destOrd="0" presId="urn:microsoft.com/office/officeart/2008/layout/NameandTitleOrganizationalChart"/>
    <dgm:cxn modelId="{7A342D95-0F36-407A-92A7-0FDE4FC323CC}" type="presParOf" srcId="{812B4071-9475-4A5C-B439-1B4252CAEBC5}" destId="{F099DA32-441B-4183-8B95-0F85F44174B9}" srcOrd="0" destOrd="0" presId="urn:microsoft.com/office/officeart/2008/layout/NameandTitleOrganizationalChart"/>
    <dgm:cxn modelId="{C9F258E1-9719-4947-AD35-97650EE20B59}" type="presParOf" srcId="{812B4071-9475-4A5C-B439-1B4252CAEBC5}" destId="{3933543C-43C1-481C-83F8-ABCE58FDEF96}" srcOrd="1" destOrd="0" presId="urn:microsoft.com/office/officeart/2008/layout/NameandTitleOrganizationalChart"/>
    <dgm:cxn modelId="{D0792077-83DD-4153-B792-7443AF4F689E}" type="presParOf" srcId="{3933543C-43C1-481C-83F8-ABCE58FDEF96}" destId="{A6261749-3E8C-43E6-AC71-D3964FC49687}" srcOrd="0" destOrd="0" presId="urn:microsoft.com/office/officeart/2008/layout/NameandTitleOrganizationalChart"/>
    <dgm:cxn modelId="{AA6CFF54-FE15-4BCF-AF30-F1C9E73F1961}" type="presParOf" srcId="{A6261749-3E8C-43E6-AC71-D3964FC49687}" destId="{24AAABBD-1CCB-4D72-96D4-75742E0A3B58}" srcOrd="0" destOrd="0" presId="urn:microsoft.com/office/officeart/2008/layout/NameandTitleOrganizationalChart"/>
    <dgm:cxn modelId="{BFD33769-E39A-403E-911D-E99615417937}" type="presParOf" srcId="{A6261749-3E8C-43E6-AC71-D3964FC49687}" destId="{C9101A84-600B-4FA7-B65E-3B1B5966960D}" srcOrd="1" destOrd="0" presId="urn:microsoft.com/office/officeart/2008/layout/NameandTitleOrganizationalChart"/>
    <dgm:cxn modelId="{246AC615-4551-4DA6-8778-925EEA7704BD}" type="presParOf" srcId="{A6261749-3E8C-43E6-AC71-D3964FC49687}" destId="{D431663C-E565-40C0-9F8F-3318BD1CF8C8}" srcOrd="2" destOrd="0" presId="urn:microsoft.com/office/officeart/2008/layout/NameandTitleOrganizationalChart"/>
    <dgm:cxn modelId="{BD7D9FB8-D992-499C-B5FB-F920EA697168}" type="presParOf" srcId="{3933543C-43C1-481C-83F8-ABCE58FDEF96}" destId="{5FB50D92-C8B3-40F6-9FE3-CDAF43BA7769}" srcOrd="1" destOrd="0" presId="urn:microsoft.com/office/officeart/2008/layout/NameandTitleOrganizationalChart"/>
    <dgm:cxn modelId="{D7E22438-B3CF-48F4-838A-BD723A102F15}" type="presParOf" srcId="{3933543C-43C1-481C-83F8-ABCE58FDEF96}" destId="{8959507F-BD4C-4A05-B004-B08D1A9FA928}" srcOrd="2" destOrd="0" presId="urn:microsoft.com/office/officeart/2008/layout/NameandTitleOrganizationalChart"/>
    <dgm:cxn modelId="{AC6E99A8-97AD-46AC-BD52-2752B29F42DD}" type="presParOf" srcId="{812B4071-9475-4A5C-B439-1B4252CAEBC5}" destId="{CE07C122-08AB-48C3-8087-4CFB757349BC}" srcOrd="2" destOrd="0" presId="urn:microsoft.com/office/officeart/2008/layout/NameandTitleOrganizationalChart"/>
    <dgm:cxn modelId="{1AFD6D47-6B4C-4476-B4B5-C8372F2C8AFB}" type="presParOf" srcId="{812B4071-9475-4A5C-B439-1B4252CAEBC5}" destId="{77581395-AD62-42ED-9B34-834B0D2D7499}" srcOrd="3" destOrd="0" presId="urn:microsoft.com/office/officeart/2008/layout/NameandTitleOrganizationalChart"/>
    <dgm:cxn modelId="{1BF1B3D3-7C52-4D02-8DA5-760EDDD84EDB}" type="presParOf" srcId="{77581395-AD62-42ED-9B34-834B0D2D7499}" destId="{4F7AE76D-2860-469A-89C8-AE5E9440923C}" srcOrd="0" destOrd="0" presId="urn:microsoft.com/office/officeart/2008/layout/NameandTitleOrganizationalChart"/>
    <dgm:cxn modelId="{FA483D12-1EB6-4384-B6BA-1013AD4761FE}" type="presParOf" srcId="{4F7AE76D-2860-469A-89C8-AE5E9440923C}" destId="{44D6D8C2-65D0-4E7B-807B-EFC4FEFCB4C0}" srcOrd="0" destOrd="0" presId="urn:microsoft.com/office/officeart/2008/layout/NameandTitleOrganizationalChart"/>
    <dgm:cxn modelId="{EE982AEF-04F2-4FC3-9544-35E435E71E41}" type="presParOf" srcId="{4F7AE76D-2860-469A-89C8-AE5E9440923C}" destId="{A7D33A96-1CC1-4B11-B774-D66C3C98CF6F}" srcOrd="1" destOrd="0" presId="urn:microsoft.com/office/officeart/2008/layout/NameandTitleOrganizationalChart"/>
    <dgm:cxn modelId="{C1B0F190-30FF-468D-A3A3-7353F3BBE569}" type="presParOf" srcId="{4F7AE76D-2860-469A-89C8-AE5E9440923C}" destId="{45F6C988-A142-4627-A52D-1FD65EE36DBF}" srcOrd="2" destOrd="0" presId="urn:microsoft.com/office/officeart/2008/layout/NameandTitleOrganizationalChart"/>
    <dgm:cxn modelId="{D9ACB305-DD3A-4CE4-8467-1F9220B4D884}" type="presParOf" srcId="{77581395-AD62-42ED-9B34-834B0D2D7499}" destId="{644AA198-C40A-4496-884A-925796E4371E}" srcOrd="1" destOrd="0" presId="urn:microsoft.com/office/officeart/2008/layout/NameandTitleOrganizationalChart"/>
    <dgm:cxn modelId="{1A68A088-74A7-4B07-B6E8-D3FCE80E00F2}" type="presParOf" srcId="{77581395-AD62-42ED-9B34-834B0D2D7499}" destId="{32C07829-870D-4D2C-8933-9DB54418A967}" srcOrd="2" destOrd="0" presId="urn:microsoft.com/office/officeart/2008/layout/NameandTitleOrganizationalChart"/>
    <dgm:cxn modelId="{6E1C64EA-99CE-4122-A103-F680211D5307}" type="presParOf" srcId="{812B4071-9475-4A5C-B439-1B4252CAEBC5}" destId="{50E6EFCD-FEF2-4123-A760-43FFB74EAD7D}" srcOrd="4" destOrd="0" presId="urn:microsoft.com/office/officeart/2008/layout/NameandTitleOrganizationalChart"/>
    <dgm:cxn modelId="{B05ABD15-3C26-471A-AF57-4C3AAB56CFA4}" type="presParOf" srcId="{812B4071-9475-4A5C-B439-1B4252CAEBC5}" destId="{FD1B03B0-502F-4957-9A69-40EA716FF1D7}" srcOrd="5" destOrd="0" presId="urn:microsoft.com/office/officeart/2008/layout/NameandTitleOrganizationalChart"/>
    <dgm:cxn modelId="{31951497-4646-4217-AA12-EA9563859180}" type="presParOf" srcId="{FD1B03B0-502F-4957-9A69-40EA716FF1D7}" destId="{C88C6154-CA31-48E7-9EDC-C7F738A41166}" srcOrd="0" destOrd="0" presId="urn:microsoft.com/office/officeart/2008/layout/NameandTitleOrganizationalChart"/>
    <dgm:cxn modelId="{B313878D-BD09-4BA4-B85B-20231E8A0546}" type="presParOf" srcId="{C88C6154-CA31-48E7-9EDC-C7F738A41166}" destId="{092183EA-3DFA-49B2-92EE-4D0863785688}" srcOrd="0" destOrd="0" presId="urn:microsoft.com/office/officeart/2008/layout/NameandTitleOrganizationalChart"/>
    <dgm:cxn modelId="{C13E8215-02D4-4D77-9025-E329383D70F0}" type="presParOf" srcId="{C88C6154-CA31-48E7-9EDC-C7F738A41166}" destId="{E9160BF4-AD1E-4419-8D8D-C294D5A09E79}" srcOrd="1" destOrd="0" presId="urn:microsoft.com/office/officeart/2008/layout/NameandTitleOrganizationalChart"/>
    <dgm:cxn modelId="{499BF383-8709-4ED4-BAB1-96BFEDBD9D21}" type="presParOf" srcId="{C88C6154-CA31-48E7-9EDC-C7F738A41166}" destId="{932375CB-AFB1-4822-B123-B3A98B2A1E0D}" srcOrd="2" destOrd="0" presId="urn:microsoft.com/office/officeart/2008/layout/NameandTitleOrganizationalChart"/>
    <dgm:cxn modelId="{4359CCCC-4E74-453C-AB72-A5E10240B67C}" type="presParOf" srcId="{FD1B03B0-502F-4957-9A69-40EA716FF1D7}" destId="{8BA85AE4-46E1-42F6-9AF1-08AE9244BFE2}" srcOrd="1" destOrd="0" presId="urn:microsoft.com/office/officeart/2008/layout/NameandTitleOrganizationalChart"/>
    <dgm:cxn modelId="{E24109B2-2EE3-411E-AEED-239E618E789B}" type="presParOf" srcId="{FD1B03B0-502F-4957-9A69-40EA716FF1D7}" destId="{1EEE48F9-6F52-449B-A086-C33FAA31CA0D}" srcOrd="2" destOrd="0" presId="urn:microsoft.com/office/officeart/2008/layout/NameandTitleOrganizationalChart"/>
    <dgm:cxn modelId="{2CFCF5C3-56AC-4128-A3D6-5D34D3D65F10}" type="presParOf" srcId="{601E69F9-659F-44C9-BD57-21C995FAFCC1}" destId="{EBAFEB86-9E45-4CEE-83FD-6D551981EC55}" srcOrd="2" destOrd="0" presId="urn:microsoft.com/office/officeart/2008/layout/NameandTitleOrganizational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C6E5FD6D-6433-4C8F-9881-AC506DFA0357}" type="doc">
      <dgm:prSet loTypeId="urn:microsoft.com/office/officeart/2008/layout/NameandTitleOrganizationalChart" loCatId="hierarchy" qsTypeId="urn:microsoft.com/office/officeart/2005/8/quickstyle/3d3" qsCatId="3D" csTypeId="urn:microsoft.com/office/officeart/2005/8/colors/accent1_1" csCatId="accent1" phldr="1"/>
      <dgm:spPr/>
      <dgm:t>
        <a:bodyPr/>
        <a:lstStyle/>
        <a:p>
          <a:endParaRPr lang="cs-CZ"/>
        </a:p>
      </dgm:t>
    </dgm:pt>
    <dgm:pt modelId="{55AADC86-7E54-4684-BD98-BEAFA9F8BB6B}">
      <dgm:prSet/>
      <dgm:spPr/>
      <dgm:t>
        <a:bodyPr/>
        <a:lstStyle/>
        <a:p>
          <a:r>
            <a:rPr lang="cs-CZ" dirty="0"/>
            <a:t>4 524</a:t>
          </a:r>
        </a:p>
      </dgm:t>
    </dgm:pt>
    <dgm:pt modelId="{CEBDF97F-49C9-4E90-94DB-D80EBC4EF071}" type="parTrans" cxnId="{F0B94E27-D0DA-4ED6-A101-9EF337D08C8F}">
      <dgm:prSet/>
      <dgm:spPr/>
      <dgm:t>
        <a:bodyPr/>
        <a:lstStyle/>
        <a:p>
          <a:endParaRPr lang="cs-CZ"/>
        </a:p>
      </dgm:t>
    </dgm:pt>
    <dgm:pt modelId="{30E76389-CC98-4E29-9D7B-0B8430C82028}" type="sibTrans" cxnId="{F0B94E27-D0DA-4ED6-A101-9EF337D08C8F}">
      <dgm:prSet/>
      <dgm:spPr>
        <a:solidFill>
          <a:srgbClr val="C00000">
            <a:alpha val="90000"/>
          </a:srgbClr>
        </a:solidFill>
      </dgm:spPr>
      <dgm:t>
        <a:bodyPr/>
        <a:lstStyle/>
        <a:p>
          <a:r>
            <a:rPr lang="cs-CZ" dirty="0">
              <a:solidFill>
                <a:schemeClr val="bg1"/>
              </a:solidFill>
            </a:rPr>
            <a:t>HKK</a:t>
          </a:r>
        </a:p>
      </dgm:t>
    </dgm:pt>
    <dgm:pt modelId="{C51B2C34-9D08-489A-A978-8BADA4A867DF}">
      <dgm:prSet/>
      <dgm:spPr/>
      <dgm:t>
        <a:bodyPr/>
        <a:lstStyle/>
        <a:p>
          <a:r>
            <a:rPr lang="cs-CZ" dirty="0"/>
            <a:t>2 877</a:t>
          </a:r>
        </a:p>
      </dgm:t>
    </dgm:pt>
    <dgm:pt modelId="{13A74AA5-B5F1-49B1-8068-04362D8B0241}" type="parTrans" cxnId="{B06B358D-6F2A-408D-8B63-68DCDC62D3C1}">
      <dgm:prSet/>
      <dgm:spPr/>
      <dgm:t>
        <a:bodyPr/>
        <a:lstStyle/>
        <a:p>
          <a:endParaRPr lang="cs-CZ"/>
        </a:p>
      </dgm:t>
    </dgm:pt>
    <dgm:pt modelId="{8838FD26-D3A9-4423-8F14-46FA59594E05}" type="sibTrans" cxnId="{B06B358D-6F2A-408D-8B63-68DCDC62D3C1}">
      <dgm:prSet/>
      <dgm:spPr/>
      <dgm:t>
        <a:bodyPr/>
        <a:lstStyle/>
        <a:p>
          <a:r>
            <a:rPr lang="cs-CZ" dirty="0"/>
            <a:t>AKUTNÍ PÉČE</a:t>
          </a:r>
        </a:p>
      </dgm:t>
    </dgm:pt>
    <dgm:pt modelId="{C5A4CDC4-04EE-4B66-9EE8-08CE938C624C}">
      <dgm:prSet/>
      <dgm:spPr/>
      <dgm:t>
        <a:bodyPr/>
        <a:lstStyle/>
        <a:p>
          <a:r>
            <a:rPr lang="cs-CZ" dirty="0"/>
            <a:t>235</a:t>
          </a:r>
        </a:p>
      </dgm:t>
    </dgm:pt>
    <dgm:pt modelId="{7DEE706F-FD0F-44B6-8840-909ADBF47E35}" type="parTrans" cxnId="{9E665695-38FE-4F0E-9359-4791ABBFBBBD}">
      <dgm:prSet/>
      <dgm:spPr/>
      <dgm:t>
        <a:bodyPr/>
        <a:lstStyle/>
        <a:p>
          <a:endParaRPr lang="cs-CZ"/>
        </a:p>
      </dgm:t>
    </dgm:pt>
    <dgm:pt modelId="{8455244F-E707-4FD8-B0A7-B982436C5A97}" type="sibTrans" cxnId="{9E665695-38FE-4F0E-9359-4791ABBFBBBD}">
      <dgm:prSet/>
      <dgm:spPr/>
      <dgm:t>
        <a:bodyPr/>
        <a:lstStyle/>
        <a:p>
          <a:r>
            <a:rPr lang="cs-CZ" dirty="0"/>
            <a:t>OST. LŮŽKOVÁ</a:t>
          </a:r>
        </a:p>
      </dgm:t>
    </dgm:pt>
    <dgm:pt modelId="{E65D292B-5A29-4082-A3B3-A8B0B72177F4}">
      <dgm:prSet/>
      <dgm:spPr/>
      <dgm:t>
        <a:bodyPr/>
        <a:lstStyle/>
        <a:p>
          <a:r>
            <a:rPr lang="cs-CZ" dirty="0"/>
            <a:t>1 412</a:t>
          </a:r>
        </a:p>
      </dgm:t>
    </dgm:pt>
    <dgm:pt modelId="{8097E827-48C4-45C5-A327-A7A038772CCE}" type="parTrans" cxnId="{68A0FB6D-6D37-44B7-B5A7-734456089EA7}">
      <dgm:prSet/>
      <dgm:spPr/>
      <dgm:t>
        <a:bodyPr/>
        <a:lstStyle/>
        <a:p>
          <a:endParaRPr lang="cs-CZ"/>
        </a:p>
      </dgm:t>
    </dgm:pt>
    <dgm:pt modelId="{B86B69BE-0417-4770-A922-D6536D642839}" type="sibTrans" cxnId="{68A0FB6D-6D37-44B7-B5A7-734456089EA7}">
      <dgm:prSet/>
      <dgm:spPr/>
      <dgm:t>
        <a:bodyPr/>
        <a:lstStyle/>
        <a:p>
          <a:r>
            <a:rPr lang="cs-CZ" dirty="0"/>
            <a:t>NELŮŽKOVÁ</a:t>
          </a:r>
        </a:p>
      </dgm:t>
    </dgm:pt>
    <dgm:pt modelId="{D6457C79-54CA-4B9E-85D8-9E80D7CF15CD}" type="pres">
      <dgm:prSet presAssocID="{C6E5FD6D-6433-4C8F-9881-AC506DFA0357}" presName="hierChild1" presStyleCnt="0">
        <dgm:presLayoutVars>
          <dgm:orgChart val="1"/>
          <dgm:chPref val="1"/>
          <dgm:dir/>
          <dgm:animOne val="branch"/>
          <dgm:animLvl val="lvl"/>
          <dgm:resizeHandles/>
        </dgm:presLayoutVars>
      </dgm:prSet>
      <dgm:spPr/>
      <dgm:t>
        <a:bodyPr/>
        <a:lstStyle/>
        <a:p>
          <a:endParaRPr lang="en-US"/>
        </a:p>
      </dgm:t>
    </dgm:pt>
    <dgm:pt modelId="{601E69F9-659F-44C9-BD57-21C995FAFCC1}" type="pres">
      <dgm:prSet presAssocID="{55AADC86-7E54-4684-BD98-BEAFA9F8BB6B}" presName="hierRoot1" presStyleCnt="0">
        <dgm:presLayoutVars>
          <dgm:hierBranch val="init"/>
        </dgm:presLayoutVars>
      </dgm:prSet>
      <dgm:spPr/>
    </dgm:pt>
    <dgm:pt modelId="{DF19AFC7-58E4-455D-93DF-3C204628FCF5}" type="pres">
      <dgm:prSet presAssocID="{55AADC86-7E54-4684-BD98-BEAFA9F8BB6B}" presName="rootComposite1" presStyleCnt="0"/>
      <dgm:spPr/>
    </dgm:pt>
    <dgm:pt modelId="{0B9E4B24-F38E-475E-A4CA-F705ECF5D1D5}" type="pres">
      <dgm:prSet presAssocID="{55AADC86-7E54-4684-BD98-BEAFA9F8BB6B}" presName="rootText1" presStyleLbl="node0" presStyleIdx="0" presStyleCnt="1">
        <dgm:presLayoutVars>
          <dgm:chMax/>
          <dgm:chPref val="3"/>
        </dgm:presLayoutVars>
      </dgm:prSet>
      <dgm:spPr/>
      <dgm:t>
        <a:bodyPr/>
        <a:lstStyle/>
        <a:p>
          <a:endParaRPr lang="en-US"/>
        </a:p>
      </dgm:t>
    </dgm:pt>
    <dgm:pt modelId="{6F893F8C-2B7C-4C8C-AED1-32D5A2DE3B55}" type="pres">
      <dgm:prSet presAssocID="{55AADC86-7E54-4684-BD98-BEAFA9F8BB6B}" presName="titleText1" presStyleLbl="fgAcc0" presStyleIdx="0" presStyleCnt="1">
        <dgm:presLayoutVars>
          <dgm:chMax val="0"/>
          <dgm:chPref val="0"/>
        </dgm:presLayoutVars>
      </dgm:prSet>
      <dgm:spPr/>
      <dgm:t>
        <a:bodyPr/>
        <a:lstStyle/>
        <a:p>
          <a:endParaRPr lang="en-US"/>
        </a:p>
      </dgm:t>
    </dgm:pt>
    <dgm:pt modelId="{4EB94CF4-8E8B-4D31-882E-513C9AB63623}" type="pres">
      <dgm:prSet presAssocID="{55AADC86-7E54-4684-BD98-BEAFA9F8BB6B}" presName="rootConnector1" presStyleLbl="node1" presStyleIdx="0" presStyleCnt="3"/>
      <dgm:spPr/>
      <dgm:t>
        <a:bodyPr/>
        <a:lstStyle/>
        <a:p>
          <a:endParaRPr lang="en-US"/>
        </a:p>
      </dgm:t>
    </dgm:pt>
    <dgm:pt modelId="{812B4071-9475-4A5C-B439-1B4252CAEBC5}" type="pres">
      <dgm:prSet presAssocID="{55AADC86-7E54-4684-BD98-BEAFA9F8BB6B}" presName="hierChild2" presStyleCnt="0"/>
      <dgm:spPr/>
    </dgm:pt>
    <dgm:pt modelId="{6E51B170-BB8F-47C9-9143-E8D3CE3D2BCE}" type="pres">
      <dgm:prSet presAssocID="{13A74AA5-B5F1-49B1-8068-04362D8B0241}" presName="Name37" presStyleLbl="parChTrans1D2" presStyleIdx="0" presStyleCnt="3"/>
      <dgm:spPr/>
      <dgm:t>
        <a:bodyPr/>
        <a:lstStyle/>
        <a:p>
          <a:endParaRPr lang="en-US"/>
        </a:p>
      </dgm:t>
    </dgm:pt>
    <dgm:pt modelId="{69C02A16-44B5-4C54-9DC1-15B6DF43AB19}" type="pres">
      <dgm:prSet presAssocID="{C51B2C34-9D08-489A-A978-8BADA4A867DF}" presName="hierRoot2" presStyleCnt="0">
        <dgm:presLayoutVars>
          <dgm:hierBranch val="init"/>
        </dgm:presLayoutVars>
      </dgm:prSet>
      <dgm:spPr/>
    </dgm:pt>
    <dgm:pt modelId="{EA8829E0-93A9-48BB-B76D-D2A254E3AC34}" type="pres">
      <dgm:prSet presAssocID="{C51B2C34-9D08-489A-A978-8BADA4A867DF}" presName="rootComposite" presStyleCnt="0"/>
      <dgm:spPr/>
    </dgm:pt>
    <dgm:pt modelId="{9FAD18E7-24CC-49EB-ABB8-7CE1EB44275B}" type="pres">
      <dgm:prSet presAssocID="{C51B2C34-9D08-489A-A978-8BADA4A867DF}" presName="rootText" presStyleLbl="node1" presStyleIdx="0" presStyleCnt="3">
        <dgm:presLayoutVars>
          <dgm:chMax/>
          <dgm:chPref val="3"/>
        </dgm:presLayoutVars>
      </dgm:prSet>
      <dgm:spPr/>
      <dgm:t>
        <a:bodyPr/>
        <a:lstStyle/>
        <a:p>
          <a:endParaRPr lang="en-US"/>
        </a:p>
      </dgm:t>
    </dgm:pt>
    <dgm:pt modelId="{55A7C367-BAED-426C-9A88-7C838D286526}" type="pres">
      <dgm:prSet presAssocID="{C51B2C34-9D08-489A-A978-8BADA4A867DF}" presName="titleText2" presStyleLbl="fgAcc1" presStyleIdx="0" presStyleCnt="3">
        <dgm:presLayoutVars>
          <dgm:chMax val="0"/>
          <dgm:chPref val="0"/>
        </dgm:presLayoutVars>
      </dgm:prSet>
      <dgm:spPr/>
      <dgm:t>
        <a:bodyPr/>
        <a:lstStyle/>
        <a:p>
          <a:endParaRPr lang="en-US"/>
        </a:p>
      </dgm:t>
    </dgm:pt>
    <dgm:pt modelId="{25DA894E-AE3D-4FF9-8928-8E2492AC802F}" type="pres">
      <dgm:prSet presAssocID="{C51B2C34-9D08-489A-A978-8BADA4A867DF}" presName="rootConnector" presStyleLbl="node2" presStyleIdx="0" presStyleCnt="0"/>
      <dgm:spPr/>
      <dgm:t>
        <a:bodyPr/>
        <a:lstStyle/>
        <a:p>
          <a:endParaRPr lang="en-US"/>
        </a:p>
      </dgm:t>
    </dgm:pt>
    <dgm:pt modelId="{1939CB5E-5CC2-4AFF-8738-BFEF479E294C}" type="pres">
      <dgm:prSet presAssocID="{C51B2C34-9D08-489A-A978-8BADA4A867DF}" presName="hierChild4" presStyleCnt="0"/>
      <dgm:spPr/>
    </dgm:pt>
    <dgm:pt modelId="{5E0506C3-3A34-493D-8B08-13A13D5E029C}" type="pres">
      <dgm:prSet presAssocID="{C51B2C34-9D08-489A-A978-8BADA4A867DF}" presName="hierChild5" presStyleCnt="0"/>
      <dgm:spPr/>
    </dgm:pt>
    <dgm:pt modelId="{8119FBC6-6124-4DF3-9DE5-70F75F50940B}" type="pres">
      <dgm:prSet presAssocID="{7DEE706F-FD0F-44B6-8840-909ADBF47E35}" presName="Name37" presStyleLbl="parChTrans1D2" presStyleIdx="1" presStyleCnt="3"/>
      <dgm:spPr/>
      <dgm:t>
        <a:bodyPr/>
        <a:lstStyle/>
        <a:p>
          <a:endParaRPr lang="en-US"/>
        </a:p>
      </dgm:t>
    </dgm:pt>
    <dgm:pt modelId="{946B6C95-0F4B-4B33-814D-254D4456CCD3}" type="pres">
      <dgm:prSet presAssocID="{C5A4CDC4-04EE-4B66-9EE8-08CE938C624C}" presName="hierRoot2" presStyleCnt="0">
        <dgm:presLayoutVars>
          <dgm:hierBranch val="init"/>
        </dgm:presLayoutVars>
      </dgm:prSet>
      <dgm:spPr/>
    </dgm:pt>
    <dgm:pt modelId="{BC65EF84-BF99-45FE-B247-2BF34D3BFAEE}" type="pres">
      <dgm:prSet presAssocID="{C5A4CDC4-04EE-4B66-9EE8-08CE938C624C}" presName="rootComposite" presStyleCnt="0"/>
      <dgm:spPr/>
    </dgm:pt>
    <dgm:pt modelId="{98A22515-904D-4782-8B6A-5E9482DF0943}" type="pres">
      <dgm:prSet presAssocID="{C5A4CDC4-04EE-4B66-9EE8-08CE938C624C}" presName="rootText" presStyleLbl="node1" presStyleIdx="1" presStyleCnt="3">
        <dgm:presLayoutVars>
          <dgm:chMax/>
          <dgm:chPref val="3"/>
        </dgm:presLayoutVars>
      </dgm:prSet>
      <dgm:spPr/>
      <dgm:t>
        <a:bodyPr/>
        <a:lstStyle/>
        <a:p>
          <a:endParaRPr lang="en-US"/>
        </a:p>
      </dgm:t>
    </dgm:pt>
    <dgm:pt modelId="{493B8408-4851-48D7-80F4-FCF134CA9E3D}" type="pres">
      <dgm:prSet presAssocID="{C5A4CDC4-04EE-4B66-9EE8-08CE938C624C}" presName="titleText2" presStyleLbl="fgAcc1" presStyleIdx="1" presStyleCnt="3">
        <dgm:presLayoutVars>
          <dgm:chMax val="0"/>
          <dgm:chPref val="0"/>
        </dgm:presLayoutVars>
      </dgm:prSet>
      <dgm:spPr/>
      <dgm:t>
        <a:bodyPr/>
        <a:lstStyle/>
        <a:p>
          <a:endParaRPr lang="en-US"/>
        </a:p>
      </dgm:t>
    </dgm:pt>
    <dgm:pt modelId="{C3E2CED4-F2A5-41AC-9A2E-7E9409F47890}" type="pres">
      <dgm:prSet presAssocID="{C5A4CDC4-04EE-4B66-9EE8-08CE938C624C}" presName="rootConnector" presStyleLbl="node2" presStyleIdx="0" presStyleCnt="0"/>
      <dgm:spPr/>
      <dgm:t>
        <a:bodyPr/>
        <a:lstStyle/>
        <a:p>
          <a:endParaRPr lang="en-US"/>
        </a:p>
      </dgm:t>
    </dgm:pt>
    <dgm:pt modelId="{8CC8FBDB-BA45-4927-9C58-C3F1F9C4012D}" type="pres">
      <dgm:prSet presAssocID="{C5A4CDC4-04EE-4B66-9EE8-08CE938C624C}" presName="hierChild4" presStyleCnt="0"/>
      <dgm:spPr/>
    </dgm:pt>
    <dgm:pt modelId="{70094417-6CC1-4587-9A7A-3C54699248E6}" type="pres">
      <dgm:prSet presAssocID="{C5A4CDC4-04EE-4B66-9EE8-08CE938C624C}" presName="hierChild5" presStyleCnt="0"/>
      <dgm:spPr/>
    </dgm:pt>
    <dgm:pt modelId="{8EA08F1A-3F65-42D6-94B8-11617146E763}" type="pres">
      <dgm:prSet presAssocID="{8097E827-48C4-45C5-A327-A7A038772CCE}" presName="Name37" presStyleLbl="parChTrans1D2" presStyleIdx="2" presStyleCnt="3"/>
      <dgm:spPr/>
      <dgm:t>
        <a:bodyPr/>
        <a:lstStyle/>
        <a:p>
          <a:endParaRPr lang="en-US"/>
        </a:p>
      </dgm:t>
    </dgm:pt>
    <dgm:pt modelId="{E15F0856-6C92-46F5-9C8E-6D67D6E05E72}" type="pres">
      <dgm:prSet presAssocID="{E65D292B-5A29-4082-A3B3-A8B0B72177F4}" presName="hierRoot2" presStyleCnt="0">
        <dgm:presLayoutVars>
          <dgm:hierBranch val="init"/>
        </dgm:presLayoutVars>
      </dgm:prSet>
      <dgm:spPr/>
    </dgm:pt>
    <dgm:pt modelId="{750F9E4B-AD87-4072-B440-36C25BDF09B3}" type="pres">
      <dgm:prSet presAssocID="{E65D292B-5A29-4082-A3B3-A8B0B72177F4}" presName="rootComposite" presStyleCnt="0"/>
      <dgm:spPr/>
    </dgm:pt>
    <dgm:pt modelId="{6FA36926-2C90-454D-AFBF-48A093EEBAA8}" type="pres">
      <dgm:prSet presAssocID="{E65D292B-5A29-4082-A3B3-A8B0B72177F4}" presName="rootText" presStyleLbl="node1" presStyleIdx="2" presStyleCnt="3">
        <dgm:presLayoutVars>
          <dgm:chMax/>
          <dgm:chPref val="3"/>
        </dgm:presLayoutVars>
      </dgm:prSet>
      <dgm:spPr/>
      <dgm:t>
        <a:bodyPr/>
        <a:lstStyle/>
        <a:p>
          <a:endParaRPr lang="en-US"/>
        </a:p>
      </dgm:t>
    </dgm:pt>
    <dgm:pt modelId="{F21673AD-4100-470F-962D-886598F3006C}" type="pres">
      <dgm:prSet presAssocID="{E65D292B-5A29-4082-A3B3-A8B0B72177F4}" presName="titleText2" presStyleLbl="fgAcc1" presStyleIdx="2" presStyleCnt="3">
        <dgm:presLayoutVars>
          <dgm:chMax val="0"/>
          <dgm:chPref val="0"/>
        </dgm:presLayoutVars>
      </dgm:prSet>
      <dgm:spPr/>
      <dgm:t>
        <a:bodyPr/>
        <a:lstStyle/>
        <a:p>
          <a:endParaRPr lang="en-US"/>
        </a:p>
      </dgm:t>
    </dgm:pt>
    <dgm:pt modelId="{00E286B6-F141-4D2A-9E9F-02FA9DFED666}" type="pres">
      <dgm:prSet presAssocID="{E65D292B-5A29-4082-A3B3-A8B0B72177F4}" presName="rootConnector" presStyleLbl="node2" presStyleIdx="0" presStyleCnt="0"/>
      <dgm:spPr/>
      <dgm:t>
        <a:bodyPr/>
        <a:lstStyle/>
        <a:p>
          <a:endParaRPr lang="en-US"/>
        </a:p>
      </dgm:t>
    </dgm:pt>
    <dgm:pt modelId="{A6D093F7-A9C9-43AA-9256-2187400DD279}" type="pres">
      <dgm:prSet presAssocID="{E65D292B-5A29-4082-A3B3-A8B0B72177F4}" presName="hierChild4" presStyleCnt="0"/>
      <dgm:spPr/>
    </dgm:pt>
    <dgm:pt modelId="{FCF73790-3AC0-4EE9-9B19-F7474E97D8A7}" type="pres">
      <dgm:prSet presAssocID="{E65D292B-5A29-4082-A3B3-A8B0B72177F4}" presName="hierChild5" presStyleCnt="0"/>
      <dgm:spPr/>
    </dgm:pt>
    <dgm:pt modelId="{EBAFEB86-9E45-4CEE-83FD-6D551981EC55}" type="pres">
      <dgm:prSet presAssocID="{55AADC86-7E54-4684-BD98-BEAFA9F8BB6B}" presName="hierChild3" presStyleCnt="0"/>
      <dgm:spPr/>
    </dgm:pt>
  </dgm:ptLst>
  <dgm:cxnLst>
    <dgm:cxn modelId="{63426C89-A806-46A4-BB8B-1261B3004A8F}" type="presOf" srcId="{8097E827-48C4-45C5-A327-A7A038772CCE}" destId="{8EA08F1A-3F65-42D6-94B8-11617146E763}" srcOrd="0" destOrd="0" presId="urn:microsoft.com/office/officeart/2008/layout/NameandTitleOrganizationalChart"/>
    <dgm:cxn modelId="{DFD63303-7161-4503-AF57-41E49BCA9793}" type="presOf" srcId="{B86B69BE-0417-4770-A922-D6536D642839}" destId="{F21673AD-4100-470F-962D-886598F3006C}" srcOrd="0" destOrd="0" presId="urn:microsoft.com/office/officeart/2008/layout/NameandTitleOrganizationalChart"/>
    <dgm:cxn modelId="{2A988EF9-C6EF-4918-B673-77577C227AC1}" type="presOf" srcId="{C51B2C34-9D08-489A-A978-8BADA4A867DF}" destId="{25DA894E-AE3D-4FF9-8928-8E2492AC802F}" srcOrd="1" destOrd="0" presId="urn:microsoft.com/office/officeart/2008/layout/NameandTitleOrganizationalChart"/>
    <dgm:cxn modelId="{03DC4D85-B54B-4D46-8D23-0C4C384C32DA}" type="presOf" srcId="{13A74AA5-B5F1-49B1-8068-04362D8B0241}" destId="{6E51B170-BB8F-47C9-9143-E8D3CE3D2BCE}" srcOrd="0" destOrd="0" presId="urn:microsoft.com/office/officeart/2008/layout/NameandTitleOrganizationalChart"/>
    <dgm:cxn modelId="{E0C847C9-FFA0-4859-8831-EDA2D12B375B}" type="presOf" srcId="{55AADC86-7E54-4684-BD98-BEAFA9F8BB6B}" destId="{0B9E4B24-F38E-475E-A4CA-F705ECF5D1D5}" srcOrd="0" destOrd="0" presId="urn:microsoft.com/office/officeart/2008/layout/NameandTitleOrganizationalChart"/>
    <dgm:cxn modelId="{68A0FB6D-6D37-44B7-B5A7-734456089EA7}" srcId="{55AADC86-7E54-4684-BD98-BEAFA9F8BB6B}" destId="{E65D292B-5A29-4082-A3B3-A8B0B72177F4}" srcOrd="2" destOrd="0" parTransId="{8097E827-48C4-45C5-A327-A7A038772CCE}" sibTransId="{B86B69BE-0417-4770-A922-D6536D642839}"/>
    <dgm:cxn modelId="{B06B358D-6F2A-408D-8B63-68DCDC62D3C1}" srcId="{55AADC86-7E54-4684-BD98-BEAFA9F8BB6B}" destId="{C51B2C34-9D08-489A-A978-8BADA4A867DF}" srcOrd="0" destOrd="0" parTransId="{13A74AA5-B5F1-49B1-8068-04362D8B0241}" sibTransId="{8838FD26-D3A9-4423-8F14-46FA59594E05}"/>
    <dgm:cxn modelId="{4CBADAB5-93CD-4096-804C-A9965E0B76EC}" type="presOf" srcId="{E65D292B-5A29-4082-A3B3-A8B0B72177F4}" destId="{6FA36926-2C90-454D-AFBF-48A093EEBAA8}" srcOrd="0" destOrd="0" presId="urn:microsoft.com/office/officeart/2008/layout/NameandTitleOrganizationalChart"/>
    <dgm:cxn modelId="{274AA220-ED04-4E6F-8313-E8F95DA03F4E}" type="presOf" srcId="{C5A4CDC4-04EE-4B66-9EE8-08CE938C624C}" destId="{C3E2CED4-F2A5-41AC-9A2E-7E9409F47890}" srcOrd="1" destOrd="0" presId="urn:microsoft.com/office/officeart/2008/layout/NameandTitleOrganizationalChart"/>
    <dgm:cxn modelId="{D9BE97C7-F77F-4111-8C56-816A2B1250B3}" type="presOf" srcId="{C6E5FD6D-6433-4C8F-9881-AC506DFA0357}" destId="{D6457C79-54CA-4B9E-85D8-9E80D7CF15CD}" srcOrd="0" destOrd="0" presId="urn:microsoft.com/office/officeart/2008/layout/NameandTitleOrganizationalChart"/>
    <dgm:cxn modelId="{9E665695-38FE-4F0E-9359-4791ABBFBBBD}" srcId="{55AADC86-7E54-4684-BD98-BEAFA9F8BB6B}" destId="{C5A4CDC4-04EE-4B66-9EE8-08CE938C624C}" srcOrd="1" destOrd="0" parTransId="{7DEE706F-FD0F-44B6-8840-909ADBF47E35}" sibTransId="{8455244F-E707-4FD8-B0A7-B982436C5A97}"/>
    <dgm:cxn modelId="{F0B94E27-D0DA-4ED6-A101-9EF337D08C8F}" srcId="{C6E5FD6D-6433-4C8F-9881-AC506DFA0357}" destId="{55AADC86-7E54-4684-BD98-BEAFA9F8BB6B}" srcOrd="0" destOrd="0" parTransId="{CEBDF97F-49C9-4E90-94DB-D80EBC4EF071}" sibTransId="{30E76389-CC98-4E29-9D7B-0B8430C82028}"/>
    <dgm:cxn modelId="{4433E5EB-3D5D-401C-A953-16F7BB6EB144}" type="presOf" srcId="{7DEE706F-FD0F-44B6-8840-909ADBF47E35}" destId="{8119FBC6-6124-4DF3-9DE5-70F75F50940B}" srcOrd="0" destOrd="0" presId="urn:microsoft.com/office/officeart/2008/layout/NameandTitleOrganizationalChart"/>
    <dgm:cxn modelId="{974B5C22-02EA-449E-BBFF-4A97283057B0}" type="presOf" srcId="{8455244F-E707-4FD8-B0A7-B982436C5A97}" destId="{493B8408-4851-48D7-80F4-FCF134CA9E3D}" srcOrd="0" destOrd="0" presId="urn:microsoft.com/office/officeart/2008/layout/NameandTitleOrganizationalChart"/>
    <dgm:cxn modelId="{1B5824E1-BDF5-4890-8D5C-72A279EE46CC}" type="presOf" srcId="{8838FD26-D3A9-4423-8F14-46FA59594E05}" destId="{55A7C367-BAED-426C-9A88-7C838D286526}" srcOrd="0" destOrd="0" presId="urn:microsoft.com/office/officeart/2008/layout/NameandTitleOrganizationalChart"/>
    <dgm:cxn modelId="{48C48623-F74A-4A45-B0A0-0638BBB7D572}" type="presOf" srcId="{C5A4CDC4-04EE-4B66-9EE8-08CE938C624C}" destId="{98A22515-904D-4782-8B6A-5E9482DF0943}" srcOrd="0" destOrd="0" presId="urn:microsoft.com/office/officeart/2008/layout/NameandTitleOrganizationalChart"/>
    <dgm:cxn modelId="{44013125-CCF9-4749-8A70-8BF2A0CF1A76}" type="presOf" srcId="{E65D292B-5A29-4082-A3B3-A8B0B72177F4}" destId="{00E286B6-F141-4D2A-9E9F-02FA9DFED666}" srcOrd="1" destOrd="0" presId="urn:microsoft.com/office/officeart/2008/layout/NameandTitleOrganizationalChart"/>
    <dgm:cxn modelId="{9217F78C-AFD9-43DD-A8D8-265FBCF39ECF}" type="presOf" srcId="{C51B2C34-9D08-489A-A978-8BADA4A867DF}" destId="{9FAD18E7-24CC-49EB-ABB8-7CE1EB44275B}" srcOrd="0" destOrd="0" presId="urn:microsoft.com/office/officeart/2008/layout/NameandTitleOrganizationalChart"/>
    <dgm:cxn modelId="{2EAC03E1-C8E1-4C71-948D-8EF67BD4A760}" type="presOf" srcId="{30E76389-CC98-4E29-9D7B-0B8430C82028}" destId="{6F893F8C-2B7C-4C8C-AED1-32D5A2DE3B55}" srcOrd="0" destOrd="0" presId="urn:microsoft.com/office/officeart/2008/layout/NameandTitleOrganizationalChart"/>
    <dgm:cxn modelId="{149CDC31-7DAE-4C63-8A0B-7744BE804782}" type="presOf" srcId="{55AADC86-7E54-4684-BD98-BEAFA9F8BB6B}" destId="{4EB94CF4-8E8B-4D31-882E-513C9AB63623}" srcOrd="1" destOrd="0" presId="urn:microsoft.com/office/officeart/2008/layout/NameandTitleOrganizationalChart"/>
    <dgm:cxn modelId="{79BB7678-9281-4264-A307-8CAA9AD4B183}" type="presParOf" srcId="{D6457C79-54CA-4B9E-85D8-9E80D7CF15CD}" destId="{601E69F9-659F-44C9-BD57-21C995FAFCC1}" srcOrd="0" destOrd="0" presId="urn:microsoft.com/office/officeart/2008/layout/NameandTitleOrganizationalChart"/>
    <dgm:cxn modelId="{5C9D07F3-0D85-4304-8284-7005E764F999}" type="presParOf" srcId="{601E69F9-659F-44C9-BD57-21C995FAFCC1}" destId="{DF19AFC7-58E4-455D-93DF-3C204628FCF5}" srcOrd="0" destOrd="0" presId="urn:microsoft.com/office/officeart/2008/layout/NameandTitleOrganizationalChart"/>
    <dgm:cxn modelId="{BB5EB27C-57CE-4CC6-ACAA-32205E194D1F}" type="presParOf" srcId="{DF19AFC7-58E4-455D-93DF-3C204628FCF5}" destId="{0B9E4B24-F38E-475E-A4CA-F705ECF5D1D5}" srcOrd="0" destOrd="0" presId="urn:microsoft.com/office/officeart/2008/layout/NameandTitleOrganizationalChart"/>
    <dgm:cxn modelId="{C6649C03-CD36-4A8E-AD3A-9A6B6EC079E0}" type="presParOf" srcId="{DF19AFC7-58E4-455D-93DF-3C204628FCF5}" destId="{6F893F8C-2B7C-4C8C-AED1-32D5A2DE3B55}" srcOrd="1" destOrd="0" presId="urn:microsoft.com/office/officeart/2008/layout/NameandTitleOrganizationalChart"/>
    <dgm:cxn modelId="{F3C8C7C9-B077-4D3D-B237-C687BBC62EE0}" type="presParOf" srcId="{DF19AFC7-58E4-455D-93DF-3C204628FCF5}" destId="{4EB94CF4-8E8B-4D31-882E-513C9AB63623}" srcOrd="2" destOrd="0" presId="urn:microsoft.com/office/officeart/2008/layout/NameandTitleOrganizationalChart"/>
    <dgm:cxn modelId="{0C6C2973-3001-46B2-96D5-C363F504D23D}" type="presParOf" srcId="{601E69F9-659F-44C9-BD57-21C995FAFCC1}" destId="{812B4071-9475-4A5C-B439-1B4252CAEBC5}" srcOrd="1" destOrd="0" presId="urn:microsoft.com/office/officeart/2008/layout/NameandTitleOrganizationalChart"/>
    <dgm:cxn modelId="{F55AF5D9-675E-415C-AA99-000E71B6F653}" type="presParOf" srcId="{812B4071-9475-4A5C-B439-1B4252CAEBC5}" destId="{6E51B170-BB8F-47C9-9143-E8D3CE3D2BCE}" srcOrd="0" destOrd="0" presId="urn:microsoft.com/office/officeart/2008/layout/NameandTitleOrganizationalChart"/>
    <dgm:cxn modelId="{E108D556-5D22-44D9-9A29-065B0CECCE84}" type="presParOf" srcId="{812B4071-9475-4A5C-B439-1B4252CAEBC5}" destId="{69C02A16-44B5-4C54-9DC1-15B6DF43AB19}" srcOrd="1" destOrd="0" presId="urn:microsoft.com/office/officeart/2008/layout/NameandTitleOrganizationalChart"/>
    <dgm:cxn modelId="{A678E221-B9A1-4066-895F-8C456DAC6733}" type="presParOf" srcId="{69C02A16-44B5-4C54-9DC1-15B6DF43AB19}" destId="{EA8829E0-93A9-48BB-B76D-D2A254E3AC34}" srcOrd="0" destOrd="0" presId="urn:microsoft.com/office/officeart/2008/layout/NameandTitleOrganizationalChart"/>
    <dgm:cxn modelId="{EA03B353-F3AB-4E82-B3F7-9E6D7C083D85}" type="presParOf" srcId="{EA8829E0-93A9-48BB-B76D-D2A254E3AC34}" destId="{9FAD18E7-24CC-49EB-ABB8-7CE1EB44275B}" srcOrd="0" destOrd="0" presId="urn:microsoft.com/office/officeart/2008/layout/NameandTitleOrganizationalChart"/>
    <dgm:cxn modelId="{C2E27C2C-FD01-4D0C-95B9-42D609ECB4A3}" type="presParOf" srcId="{EA8829E0-93A9-48BB-B76D-D2A254E3AC34}" destId="{55A7C367-BAED-426C-9A88-7C838D286526}" srcOrd="1" destOrd="0" presId="urn:microsoft.com/office/officeart/2008/layout/NameandTitleOrganizationalChart"/>
    <dgm:cxn modelId="{FD1A458F-7DAF-47F8-BA04-A2AE7F202E1A}" type="presParOf" srcId="{EA8829E0-93A9-48BB-B76D-D2A254E3AC34}" destId="{25DA894E-AE3D-4FF9-8928-8E2492AC802F}" srcOrd="2" destOrd="0" presId="urn:microsoft.com/office/officeart/2008/layout/NameandTitleOrganizationalChart"/>
    <dgm:cxn modelId="{93D967FA-EA3D-4D77-B404-C38FD93A9312}" type="presParOf" srcId="{69C02A16-44B5-4C54-9DC1-15B6DF43AB19}" destId="{1939CB5E-5CC2-4AFF-8738-BFEF479E294C}" srcOrd="1" destOrd="0" presId="urn:microsoft.com/office/officeart/2008/layout/NameandTitleOrganizationalChart"/>
    <dgm:cxn modelId="{2626957F-A1DF-4FAA-A457-628817D48130}" type="presParOf" srcId="{69C02A16-44B5-4C54-9DC1-15B6DF43AB19}" destId="{5E0506C3-3A34-493D-8B08-13A13D5E029C}" srcOrd="2" destOrd="0" presId="urn:microsoft.com/office/officeart/2008/layout/NameandTitleOrganizationalChart"/>
    <dgm:cxn modelId="{41E0295F-9D00-4497-A7F7-30B429EA5457}" type="presParOf" srcId="{812B4071-9475-4A5C-B439-1B4252CAEBC5}" destId="{8119FBC6-6124-4DF3-9DE5-70F75F50940B}" srcOrd="2" destOrd="0" presId="urn:microsoft.com/office/officeart/2008/layout/NameandTitleOrganizationalChart"/>
    <dgm:cxn modelId="{46ED2413-1B5F-4552-9AF3-D6683EE0A201}" type="presParOf" srcId="{812B4071-9475-4A5C-B439-1B4252CAEBC5}" destId="{946B6C95-0F4B-4B33-814D-254D4456CCD3}" srcOrd="3" destOrd="0" presId="urn:microsoft.com/office/officeart/2008/layout/NameandTitleOrganizationalChart"/>
    <dgm:cxn modelId="{5BAD8FFB-C522-427A-ABA4-6F3E2A06D9E3}" type="presParOf" srcId="{946B6C95-0F4B-4B33-814D-254D4456CCD3}" destId="{BC65EF84-BF99-45FE-B247-2BF34D3BFAEE}" srcOrd="0" destOrd="0" presId="urn:microsoft.com/office/officeart/2008/layout/NameandTitleOrganizationalChart"/>
    <dgm:cxn modelId="{8EE94BDE-6DEE-4181-8E8C-58CC8624A893}" type="presParOf" srcId="{BC65EF84-BF99-45FE-B247-2BF34D3BFAEE}" destId="{98A22515-904D-4782-8B6A-5E9482DF0943}" srcOrd="0" destOrd="0" presId="urn:microsoft.com/office/officeart/2008/layout/NameandTitleOrganizationalChart"/>
    <dgm:cxn modelId="{59E251C6-E9BA-4AAA-8AB3-52C19B4B74C5}" type="presParOf" srcId="{BC65EF84-BF99-45FE-B247-2BF34D3BFAEE}" destId="{493B8408-4851-48D7-80F4-FCF134CA9E3D}" srcOrd="1" destOrd="0" presId="urn:microsoft.com/office/officeart/2008/layout/NameandTitleOrganizationalChart"/>
    <dgm:cxn modelId="{B851FFFC-82C0-45D7-BCDB-3B0BA825CB61}" type="presParOf" srcId="{BC65EF84-BF99-45FE-B247-2BF34D3BFAEE}" destId="{C3E2CED4-F2A5-41AC-9A2E-7E9409F47890}" srcOrd="2" destOrd="0" presId="urn:microsoft.com/office/officeart/2008/layout/NameandTitleOrganizationalChart"/>
    <dgm:cxn modelId="{381D8D4B-1270-4DED-A4F2-D5F2FC0F1324}" type="presParOf" srcId="{946B6C95-0F4B-4B33-814D-254D4456CCD3}" destId="{8CC8FBDB-BA45-4927-9C58-C3F1F9C4012D}" srcOrd="1" destOrd="0" presId="urn:microsoft.com/office/officeart/2008/layout/NameandTitleOrganizationalChart"/>
    <dgm:cxn modelId="{49136A1B-06C8-4EF3-B4B8-123A9AE30D53}" type="presParOf" srcId="{946B6C95-0F4B-4B33-814D-254D4456CCD3}" destId="{70094417-6CC1-4587-9A7A-3C54699248E6}" srcOrd="2" destOrd="0" presId="urn:microsoft.com/office/officeart/2008/layout/NameandTitleOrganizationalChart"/>
    <dgm:cxn modelId="{EFEAFB4D-4C99-48EF-B63C-0BBD5E842457}" type="presParOf" srcId="{812B4071-9475-4A5C-B439-1B4252CAEBC5}" destId="{8EA08F1A-3F65-42D6-94B8-11617146E763}" srcOrd="4" destOrd="0" presId="urn:microsoft.com/office/officeart/2008/layout/NameandTitleOrganizationalChart"/>
    <dgm:cxn modelId="{E97E0738-2BA2-4B86-8EE6-77A9436A921D}" type="presParOf" srcId="{812B4071-9475-4A5C-B439-1B4252CAEBC5}" destId="{E15F0856-6C92-46F5-9C8E-6D67D6E05E72}" srcOrd="5" destOrd="0" presId="urn:microsoft.com/office/officeart/2008/layout/NameandTitleOrganizationalChart"/>
    <dgm:cxn modelId="{9BAC0F76-950F-4D0D-99F4-1638C64694F4}" type="presParOf" srcId="{E15F0856-6C92-46F5-9C8E-6D67D6E05E72}" destId="{750F9E4B-AD87-4072-B440-36C25BDF09B3}" srcOrd="0" destOrd="0" presId="urn:microsoft.com/office/officeart/2008/layout/NameandTitleOrganizationalChart"/>
    <dgm:cxn modelId="{38B45A2F-145D-4B1F-A62A-79623829891D}" type="presParOf" srcId="{750F9E4B-AD87-4072-B440-36C25BDF09B3}" destId="{6FA36926-2C90-454D-AFBF-48A093EEBAA8}" srcOrd="0" destOrd="0" presId="urn:microsoft.com/office/officeart/2008/layout/NameandTitleOrganizationalChart"/>
    <dgm:cxn modelId="{390F4BE2-DB20-4B3A-8A5E-04B322B6A9C3}" type="presParOf" srcId="{750F9E4B-AD87-4072-B440-36C25BDF09B3}" destId="{F21673AD-4100-470F-962D-886598F3006C}" srcOrd="1" destOrd="0" presId="urn:microsoft.com/office/officeart/2008/layout/NameandTitleOrganizationalChart"/>
    <dgm:cxn modelId="{0913ACAF-ED92-4D0B-BFFF-9CB3256B57FA}" type="presParOf" srcId="{750F9E4B-AD87-4072-B440-36C25BDF09B3}" destId="{00E286B6-F141-4D2A-9E9F-02FA9DFED666}" srcOrd="2" destOrd="0" presId="urn:microsoft.com/office/officeart/2008/layout/NameandTitleOrganizationalChart"/>
    <dgm:cxn modelId="{B0476FF7-94F8-4B3E-A262-535B63F0332D}" type="presParOf" srcId="{E15F0856-6C92-46F5-9C8E-6D67D6E05E72}" destId="{A6D093F7-A9C9-43AA-9256-2187400DD279}" srcOrd="1" destOrd="0" presId="urn:microsoft.com/office/officeart/2008/layout/NameandTitleOrganizationalChart"/>
    <dgm:cxn modelId="{7C58FE40-FC01-4E0C-87B2-092A9C44EC63}" type="presParOf" srcId="{E15F0856-6C92-46F5-9C8E-6D67D6E05E72}" destId="{FCF73790-3AC0-4EE9-9B19-F7474E97D8A7}" srcOrd="2" destOrd="0" presId="urn:microsoft.com/office/officeart/2008/layout/NameandTitleOrganizationalChart"/>
    <dgm:cxn modelId="{A9F7E75E-5D92-4D3E-BE6E-69A01310A6EB}" type="presParOf" srcId="{601E69F9-659F-44C9-BD57-21C995FAFCC1}" destId="{EBAFEB86-9E45-4CEE-83FD-6D551981EC55}" srcOrd="2" destOrd="0" presId="urn:microsoft.com/office/officeart/2008/layout/NameandTitleOrganizationalChart"/>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C6E5FD6D-6433-4C8F-9881-AC506DFA0357}" type="doc">
      <dgm:prSet loTypeId="urn:microsoft.com/office/officeart/2008/layout/NameandTitleOrganizationalChart" loCatId="hierarchy" qsTypeId="urn:microsoft.com/office/officeart/2005/8/quickstyle/3d3" qsCatId="3D" csTypeId="urn:microsoft.com/office/officeart/2005/8/colors/accent1_1" csCatId="accent1" phldr="1"/>
      <dgm:spPr/>
      <dgm:t>
        <a:bodyPr/>
        <a:lstStyle/>
        <a:p>
          <a:endParaRPr lang="cs-CZ"/>
        </a:p>
      </dgm:t>
    </dgm:pt>
    <dgm:pt modelId="{6BA52C6D-D9A9-410D-BCE3-FC4BCFAAB379}">
      <dgm:prSet phldrT="[Text]" custT="1"/>
      <dgm:spPr>
        <a:xfrm>
          <a:off x="1074127" y="934307"/>
          <a:ext cx="1355892" cy="509965"/>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400" dirty="0">
              <a:solidFill>
                <a:srgbClr val="292929">
                  <a:hueOff val="0"/>
                  <a:satOff val="0"/>
                  <a:lumOff val="0"/>
                  <a:alphaOff val="0"/>
                </a:srgbClr>
              </a:solidFill>
              <a:latin typeface="Trebuchet MS"/>
              <a:ea typeface="+mn-ea"/>
              <a:cs typeface="+mn-cs"/>
            </a:rPr>
            <a:t>90 235</a:t>
          </a:r>
        </a:p>
      </dgm:t>
    </dgm:pt>
    <dgm:pt modelId="{0E507347-1007-4A23-A022-E992C5641041}" type="parTrans" cxnId="{ADEFEA4C-CF83-4988-9D89-69EDF0307074}">
      <dgm:prSet/>
      <dgm:spPr>
        <a:xfrm>
          <a:off x="1752074" y="592391"/>
          <a:ext cx="890777" cy="341916"/>
        </a:xfrm>
        <a:noFill/>
        <a:ln w="25400" cap="flat" cmpd="sng" algn="ctr">
          <a:solidFill>
            <a:srgbClr val="A38B69">
              <a:shade val="6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0DDA565D-D8DB-4056-B700-792E65FB2941}" type="sibTrans" cxnId="{ADEFEA4C-CF83-4988-9D89-69EDF0307074}">
      <dgm:prSet custT="1"/>
      <dgm:spPr>
        <a:xfrm>
          <a:off x="1285120" y="1345903"/>
          <a:ext cx="1276797" cy="212799"/>
        </a:xfr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1100" b="1" dirty="0">
              <a:solidFill>
                <a:srgbClr val="292929">
                  <a:hueOff val="0"/>
                  <a:satOff val="0"/>
                  <a:lumOff val="0"/>
                  <a:alphaOff val="0"/>
                </a:srgbClr>
              </a:solidFill>
              <a:latin typeface="Trebuchet MS"/>
              <a:ea typeface="+mn-ea"/>
              <a:cs typeface="+mn-cs"/>
            </a:rPr>
            <a:t>PRŮMĚR </a:t>
          </a:r>
          <a:r>
            <a:rPr lang="cs-CZ" sz="1100" b="1" dirty="0">
              <a:solidFill>
                <a:srgbClr val="FF0000"/>
              </a:solidFill>
              <a:latin typeface="Trebuchet MS"/>
              <a:ea typeface="+mn-ea"/>
              <a:cs typeface="+mn-cs"/>
            </a:rPr>
            <a:t>PLAT</a:t>
          </a:r>
        </a:p>
      </dgm:t>
    </dgm:pt>
    <dgm:pt modelId="{021DD6A4-A429-44D2-A5E7-44529D1A3DFF}">
      <dgm:prSet phldrT="[Text]" custT="1"/>
      <dgm:spPr>
        <a:xfrm>
          <a:off x="2838081" y="934307"/>
          <a:ext cx="1355892" cy="508462"/>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400" b="0" i="0" u="none" dirty="0">
              <a:solidFill>
                <a:srgbClr val="292929">
                  <a:hueOff val="0"/>
                  <a:satOff val="0"/>
                  <a:lumOff val="0"/>
                  <a:alphaOff val="0"/>
                </a:srgbClr>
              </a:solidFill>
              <a:latin typeface="Trebuchet MS"/>
              <a:ea typeface="+mn-ea"/>
              <a:cs typeface="+mn-cs"/>
            </a:rPr>
            <a:t> 71 440</a:t>
          </a:r>
          <a:endParaRPr lang="cs-CZ" sz="2400" dirty="0">
            <a:solidFill>
              <a:srgbClr val="292929">
                <a:hueOff val="0"/>
                <a:satOff val="0"/>
                <a:lumOff val="0"/>
                <a:alphaOff val="0"/>
              </a:srgbClr>
            </a:solidFill>
            <a:latin typeface="Trebuchet MS"/>
            <a:ea typeface="+mn-ea"/>
            <a:cs typeface="+mn-cs"/>
          </a:endParaRPr>
        </a:p>
      </dgm:t>
    </dgm:pt>
    <dgm:pt modelId="{84BF9338-901B-4F5B-AAFC-028D7CACBB39}" type="parTrans" cxnId="{A74D768A-183F-48EF-A657-62D65EE0CB7D}">
      <dgm:prSet/>
      <dgm:spPr>
        <a:xfrm>
          <a:off x="2642851" y="592391"/>
          <a:ext cx="873176" cy="341916"/>
        </a:xfrm>
        <a:noFill/>
        <a:ln w="25400" cap="flat" cmpd="sng" algn="ctr">
          <a:solidFill>
            <a:srgbClr val="A38B69">
              <a:shade val="6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9E230ABC-FD2B-4FE9-A285-78219C97A807}" type="sibTrans" cxnId="{A74D768A-183F-48EF-A657-62D65EE0CB7D}">
      <dgm:prSet custT="1"/>
      <dgm:spPr>
        <a:xfrm>
          <a:off x="3049074" y="1345151"/>
          <a:ext cx="1276797" cy="212799"/>
        </a:xfr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1100" b="1" dirty="0">
              <a:solidFill>
                <a:srgbClr val="292929">
                  <a:hueOff val="0"/>
                  <a:satOff val="0"/>
                  <a:lumOff val="0"/>
                  <a:alphaOff val="0"/>
                </a:srgbClr>
              </a:solidFill>
              <a:latin typeface="Trebuchet MS"/>
              <a:ea typeface="+mn-ea"/>
              <a:cs typeface="+mn-cs"/>
            </a:rPr>
            <a:t>PRŮMĚR </a:t>
          </a:r>
          <a:r>
            <a:rPr lang="cs-CZ" sz="1100" b="1" dirty="0">
              <a:solidFill>
                <a:srgbClr val="FF0000"/>
              </a:solidFill>
              <a:latin typeface="Trebuchet MS"/>
              <a:ea typeface="+mn-ea"/>
              <a:cs typeface="+mn-cs"/>
            </a:rPr>
            <a:t>MZDA</a:t>
          </a:r>
        </a:p>
      </dgm:t>
    </dgm:pt>
    <dgm:pt modelId="{6C0D2D98-8758-48C9-B6A5-E305E2696B3C}">
      <dgm:prSet custT="1"/>
      <dgm:spPr>
        <a:xfrm>
          <a:off x="932705" y="1834866"/>
          <a:ext cx="1142968" cy="591778"/>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000" dirty="0">
              <a:solidFill>
                <a:srgbClr val="292929">
                  <a:hueOff val="0"/>
                  <a:satOff val="0"/>
                  <a:lumOff val="0"/>
                  <a:alphaOff val="0"/>
                </a:srgbClr>
              </a:solidFill>
              <a:latin typeface="Trebuchet MS"/>
              <a:ea typeface="+mn-ea"/>
              <a:cs typeface="+mn-cs"/>
            </a:rPr>
            <a:t>*</a:t>
          </a:r>
        </a:p>
      </dgm:t>
    </dgm:pt>
    <dgm:pt modelId="{4608F231-4C97-4A02-8226-E0391B160E74}" type="parTrans" cxnId="{7B48C368-F083-44C0-A91D-AE579776CFB2}">
      <dgm:prSet/>
      <dgm:spPr>
        <a:xfrm>
          <a:off x="2075673" y="1444273"/>
          <a:ext cx="218757" cy="686482"/>
        </a:xfrm>
        <a:noFill/>
        <a:ln w="25400" cap="flat" cmpd="sng" algn="ctr">
          <a:solidFill>
            <a:srgbClr val="A38B69">
              <a:shade val="8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93E52966-BD43-4EA9-A1FF-B8B8C17FC99E}" type="sibTrans" cxnId="{7B48C368-F083-44C0-A91D-AE579776CFB2}">
      <dgm:prSet custT="1"/>
      <dgm:spPr>
        <a:xfrm>
          <a:off x="1161298" y="2295138"/>
          <a:ext cx="1028671" cy="197259"/>
        </a:xfr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900" dirty="0">
              <a:solidFill>
                <a:srgbClr val="292929">
                  <a:hueOff val="0"/>
                  <a:satOff val="0"/>
                  <a:lumOff val="0"/>
                  <a:alphaOff val="0"/>
                </a:srgbClr>
              </a:solidFill>
              <a:latin typeface="Trebuchet MS"/>
              <a:ea typeface="+mn-ea"/>
              <a:cs typeface="+mn-cs"/>
            </a:rPr>
            <a:t>AKUTNÍ PÉČE</a:t>
          </a:r>
        </a:p>
      </dgm:t>
    </dgm:pt>
    <dgm:pt modelId="{201D0768-32EF-4BED-BA11-4875740F1955}">
      <dgm:prSet custT="1"/>
      <dgm:spPr>
        <a:xfrm>
          <a:off x="932705" y="2768561"/>
          <a:ext cx="1142968" cy="591778"/>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000" dirty="0">
              <a:solidFill>
                <a:srgbClr val="292929">
                  <a:hueOff val="0"/>
                  <a:satOff val="0"/>
                  <a:lumOff val="0"/>
                  <a:alphaOff val="0"/>
                </a:srgbClr>
              </a:solidFill>
              <a:latin typeface="Trebuchet MS"/>
              <a:ea typeface="+mn-ea"/>
              <a:cs typeface="+mn-cs"/>
            </a:rPr>
            <a:t>68 267</a:t>
          </a:r>
        </a:p>
      </dgm:t>
    </dgm:pt>
    <dgm:pt modelId="{521626D2-1AA4-4A0B-B8CA-DB8B8F9B5C2D}" type="parTrans" cxnId="{4AC15777-E65E-4D6E-A864-398BC1262CC5}">
      <dgm:prSet/>
      <dgm:spPr>
        <a:xfrm>
          <a:off x="2075673" y="1444273"/>
          <a:ext cx="218757" cy="1620177"/>
        </a:xfrm>
        <a:noFill/>
        <a:ln w="25400" cap="flat" cmpd="sng" algn="ctr">
          <a:solidFill>
            <a:srgbClr val="A38B69">
              <a:shade val="8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AC3E0D2E-91EA-4F80-87B0-56F93A2FAA35}" type="sibTrans" cxnId="{4AC15777-E65E-4D6E-A864-398BC1262CC5}">
      <dgm:prSet custT="1"/>
      <dgm:spPr>
        <a:xfrm>
          <a:off x="1161298" y="3228833"/>
          <a:ext cx="1028671" cy="197259"/>
        </a:xfr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900" dirty="0">
              <a:solidFill>
                <a:srgbClr val="292929">
                  <a:hueOff val="0"/>
                  <a:satOff val="0"/>
                  <a:lumOff val="0"/>
                  <a:alphaOff val="0"/>
                </a:srgbClr>
              </a:solidFill>
              <a:latin typeface="Trebuchet MS"/>
              <a:ea typeface="+mn-ea"/>
              <a:cs typeface="+mn-cs"/>
            </a:rPr>
            <a:t>OST. LŮŽKOVÁ</a:t>
          </a:r>
        </a:p>
      </dgm:t>
    </dgm:pt>
    <dgm:pt modelId="{C186984A-CC09-43B8-8C44-B3184F2AC3D8}">
      <dgm:prSet custT="1"/>
      <dgm:spPr>
        <a:xfrm>
          <a:off x="3210029" y="1834114"/>
          <a:ext cx="1142968" cy="591778"/>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000" dirty="0">
              <a:solidFill>
                <a:srgbClr val="292929">
                  <a:hueOff val="0"/>
                  <a:satOff val="0"/>
                  <a:lumOff val="0"/>
                  <a:alphaOff val="0"/>
                </a:srgbClr>
              </a:solidFill>
              <a:latin typeface="Trebuchet MS"/>
              <a:ea typeface="+mn-ea"/>
              <a:cs typeface="+mn-cs"/>
            </a:rPr>
            <a:t>71 575</a:t>
          </a:r>
        </a:p>
      </dgm:t>
    </dgm:pt>
    <dgm:pt modelId="{6AAAEF08-E813-4C03-806E-D133C2ECC82F}" type="parTrans" cxnId="{3E3FFD3A-6619-40D1-97CD-0CE67117028D}">
      <dgm:prSet/>
      <dgm:spPr>
        <a:xfrm>
          <a:off x="2973670" y="1442769"/>
          <a:ext cx="236358" cy="687234"/>
        </a:xfrm>
        <a:noFill/>
        <a:ln w="25400" cap="flat" cmpd="sng" algn="ctr">
          <a:solidFill>
            <a:srgbClr val="A38B69">
              <a:shade val="8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70D7CF31-5CBC-4875-91C6-7D2483C65F54}" type="sibTrans" cxnId="{3E3FFD3A-6619-40D1-97CD-0CE67117028D}">
      <dgm:prSet custT="1"/>
      <dgm:spPr>
        <a:xfrm>
          <a:off x="3438623" y="2294386"/>
          <a:ext cx="1028671" cy="197259"/>
        </a:xfr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900" dirty="0">
              <a:solidFill>
                <a:srgbClr val="292929">
                  <a:hueOff val="0"/>
                  <a:satOff val="0"/>
                  <a:lumOff val="0"/>
                  <a:alphaOff val="0"/>
                </a:srgbClr>
              </a:solidFill>
              <a:latin typeface="Trebuchet MS"/>
              <a:ea typeface="+mn-ea"/>
              <a:cs typeface="+mn-cs"/>
            </a:rPr>
            <a:t>AKUTNÍ PÉČE</a:t>
          </a:r>
        </a:p>
      </dgm:t>
    </dgm:pt>
    <dgm:pt modelId="{FAA0C953-B05A-43B0-8FB2-87D0F5661D5A}">
      <dgm:prSet custT="1"/>
      <dgm:spPr>
        <a:xfrm>
          <a:off x="3210029" y="2767809"/>
          <a:ext cx="1142968" cy="591778"/>
        </a:xfr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000" dirty="0">
              <a:solidFill>
                <a:srgbClr val="292929">
                  <a:hueOff val="0"/>
                  <a:satOff val="0"/>
                  <a:lumOff val="0"/>
                  <a:alphaOff val="0"/>
                </a:srgbClr>
              </a:solidFill>
              <a:latin typeface="Trebuchet MS"/>
              <a:ea typeface="+mn-ea"/>
              <a:cs typeface="+mn-cs"/>
            </a:rPr>
            <a:t>61 012</a:t>
          </a:r>
        </a:p>
      </dgm:t>
    </dgm:pt>
    <dgm:pt modelId="{48880F7C-DE55-4379-B846-525ED0EDFE81}" type="parTrans" cxnId="{3559BA75-6E5F-4372-AFAA-32DEFB019841}">
      <dgm:prSet/>
      <dgm:spPr>
        <a:xfrm>
          <a:off x="2973670" y="1442769"/>
          <a:ext cx="236358" cy="1620929"/>
        </a:xfrm>
        <a:noFill/>
        <a:ln w="25400" cap="flat" cmpd="sng" algn="ctr">
          <a:solidFill>
            <a:srgbClr val="A38B69">
              <a:shade val="80000"/>
              <a:hueOff val="0"/>
              <a:satOff val="0"/>
              <a:lumOff val="0"/>
              <a:alphaOff val="0"/>
            </a:srgbClr>
          </a:solidFill>
          <a:prstDash val="solid"/>
        </a:ln>
        <a:effectLst/>
        <a:scene3d>
          <a:camera prst="orthographicFront">
            <a:rot lat="0" lon="0" rev="0"/>
          </a:camera>
          <a:lightRig rig="contrasting" dir="t">
            <a:rot lat="0" lon="0" rev="1200000"/>
          </a:lightRig>
        </a:scene3d>
        <a:sp3d z="-110000"/>
      </dgm:spPr>
      <dgm:t>
        <a:bodyPr/>
        <a:lstStyle/>
        <a:p>
          <a:endParaRPr lang="cs-CZ"/>
        </a:p>
      </dgm:t>
    </dgm:pt>
    <dgm:pt modelId="{CB9F12AE-7F8E-4D07-8290-57D4575772F6}" type="sibTrans" cxnId="{3559BA75-6E5F-4372-AFAA-32DEFB019841}">
      <dgm:prSet custT="1"/>
      <dgm:spPr>
        <a:xfrm>
          <a:off x="3438623" y="3228082"/>
          <a:ext cx="1028671" cy="197259"/>
        </a:xfr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sz="900" dirty="0">
              <a:solidFill>
                <a:srgbClr val="292929">
                  <a:hueOff val="0"/>
                  <a:satOff val="0"/>
                  <a:lumOff val="0"/>
                  <a:alphaOff val="0"/>
                </a:srgbClr>
              </a:solidFill>
              <a:latin typeface="Trebuchet MS"/>
              <a:ea typeface="+mn-ea"/>
              <a:cs typeface="+mn-cs"/>
            </a:rPr>
            <a:t>OST. LŮŽKOVÁ</a:t>
          </a:r>
        </a:p>
      </dgm:t>
    </dgm:pt>
    <dgm:pt modelId="{58D1D295-B23B-49F2-8095-59654B1E822E}">
      <dgm:prSet phldrT="[Text]" custT="1"/>
      <dgm:spPr>
        <a:xfrm>
          <a:off x="2071367" y="612"/>
          <a:ext cx="1142968" cy="591778"/>
        </a:xfrm>
        <a:solidFill>
          <a:srgbClr val="FFFFFF">
            <a:hueOff val="0"/>
            <a:satOff val="0"/>
            <a:lumOff val="0"/>
            <a:alphaOff val="0"/>
          </a:srgb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gm:spPr>
      <dgm:t>
        <a:bodyPr/>
        <a:lstStyle/>
        <a:p>
          <a:r>
            <a:rPr lang="cs-CZ" sz="2400" dirty="0">
              <a:solidFill>
                <a:srgbClr val="292929">
                  <a:hueOff val="0"/>
                  <a:satOff val="0"/>
                  <a:lumOff val="0"/>
                  <a:alphaOff val="0"/>
                </a:srgbClr>
              </a:solidFill>
              <a:latin typeface="Trebuchet MS"/>
              <a:ea typeface="+mn-ea"/>
              <a:cs typeface="+mn-cs"/>
            </a:rPr>
            <a:t>82 428</a:t>
          </a:r>
        </a:p>
      </dgm:t>
    </dgm:pt>
    <dgm:pt modelId="{7EDFBA98-4C0F-4991-9773-DDC29962243D}" type="sibTrans" cxnId="{36878A9E-63AB-40A7-A123-F635A1B6D28B}">
      <dgm:prSet/>
      <dgm:spPr>
        <a:xfrm>
          <a:off x="2299960" y="460884"/>
          <a:ext cx="1028671" cy="197259"/>
        </a:xfrm>
        <a:solidFill>
          <a:srgbClr val="FF0000">
            <a:alpha val="9000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gm:spPr>
      <dgm:t>
        <a:bodyPr/>
        <a:lstStyle/>
        <a:p>
          <a:r>
            <a:rPr lang="cs-CZ" dirty="0">
              <a:solidFill>
                <a:srgbClr val="FFFFFF"/>
              </a:solidFill>
              <a:latin typeface="Trebuchet MS"/>
              <a:ea typeface="+mn-ea"/>
              <a:cs typeface="+mn-cs"/>
            </a:rPr>
            <a:t>PRŮMĚR HKK</a:t>
          </a:r>
        </a:p>
      </dgm:t>
    </dgm:pt>
    <dgm:pt modelId="{701BB3B9-4F8D-49DA-8356-249C3FF89BC7}" type="parTrans" cxnId="{36878A9E-63AB-40A7-A123-F635A1B6D28B}">
      <dgm:prSet/>
      <dgm:spPr/>
      <dgm:t>
        <a:bodyPr/>
        <a:lstStyle/>
        <a:p>
          <a:endParaRPr lang="cs-CZ"/>
        </a:p>
      </dgm:t>
    </dgm:pt>
    <dgm:pt modelId="{D6457C79-54CA-4B9E-85D8-9E80D7CF15CD}" type="pres">
      <dgm:prSet presAssocID="{C6E5FD6D-6433-4C8F-9881-AC506DFA0357}" presName="hierChild1" presStyleCnt="0">
        <dgm:presLayoutVars>
          <dgm:orgChart val="1"/>
          <dgm:chPref val="1"/>
          <dgm:dir/>
          <dgm:animOne val="branch"/>
          <dgm:animLvl val="lvl"/>
          <dgm:resizeHandles/>
        </dgm:presLayoutVars>
      </dgm:prSet>
      <dgm:spPr/>
      <dgm:t>
        <a:bodyPr/>
        <a:lstStyle/>
        <a:p>
          <a:endParaRPr lang="en-US"/>
        </a:p>
      </dgm:t>
    </dgm:pt>
    <dgm:pt modelId="{992729F9-8C0A-402C-BE26-5C7C80E6E7A7}" type="pres">
      <dgm:prSet presAssocID="{58D1D295-B23B-49F2-8095-59654B1E822E}" presName="hierRoot1" presStyleCnt="0">
        <dgm:presLayoutVars>
          <dgm:hierBranch val="init"/>
        </dgm:presLayoutVars>
      </dgm:prSet>
      <dgm:spPr/>
    </dgm:pt>
    <dgm:pt modelId="{14F3CE92-64C2-4011-80DD-AD2EC0645404}" type="pres">
      <dgm:prSet presAssocID="{58D1D295-B23B-49F2-8095-59654B1E822E}" presName="rootComposite1" presStyleCnt="0"/>
      <dgm:spPr/>
    </dgm:pt>
    <dgm:pt modelId="{B26A6118-09C0-4829-BA4E-AACB7EEDEBB0}" type="pres">
      <dgm:prSet presAssocID="{58D1D295-B23B-49F2-8095-59654B1E822E}" presName="rootText1" presStyleLbl="node0" presStyleIdx="0" presStyleCnt="1">
        <dgm:presLayoutVars>
          <dgm:chMax/>
          <dgm:chPref val="3"/>
        </dgm:presLayoutVars>
      </dgm:prSet>
      <dgm:spPr>
        <a:prstGeom prst="rect">
          <a:avLst/>
        </a:prstGeom>
      </dgm:spPr>
      <dgm:t>
        <a:bodyPr/>
        <a:lstStyle/>
        <a:p>
          <a:endParaRPr lang="en-US"/>
        </a:p>
      </dgm:t>
    </dgm:pt>
    <dgm:pt modelId="{F5989329-36ED-4CCD-88F9-3D63590BE288}" type="pres">
      <dgm:prSet presAssocID="{58D1D295-B23B-49F2-8095-59654B1E822E}" presName="titleText1" presStyleLbl="fgAcc0" presStyleIdx="0" presStyleCnt="1">
        <dgm:presLayoutVars>
          <dgm:chMax val="0"/>
          <dgm:chPref val="0"/>
        </dgm:presLayoutVars>
      </dgm:prSet>
      <dgm:spPr>
        <a:prstGeom prst="rect">
          <a:avLst/>
        </a:prstGeom>
      </dgm:spPr>
      <dgm:t>
        <a:bodyPr/>
        <a:lstStyle/>
        <a:p>
          <a:endParaRPr lang="en-US"/>
        </a:p>
      </dgm:t>
    </dgm:pt>
    <dgm:pt modelId="{0FD30FBA-578F-4A5A-88F2-BA94F0C2B82D}" type="pres">
      <dgm:prSet presAssocID="{58D1D295-B23B-49F2-8095-59654B1E822E}" presName="rootConnector1" presStyleLbl="node1" presStyleIdx="0" presStyleCnt="6"/>
      <dgm:spPr/>
      <dgm:t>
        <a:bodyPr/>
        <a:lstStyle/>
        <a:p>
          <a:endParaRPr lang="en-US"/>
        </a:p>
      </dgm:t>
    </dgm:pt>
    <dgm:pt modelId="{DDFF03CC-2347-4CE3-828E-3253147A1B67}" type="pres">
      <dgm:prSet presAssocID="{58D1D295-B23B-49F2-8095-59654B1E822E}" presName="hierChild2" presStyleCnt="0"/>
      <dgm:spPr/>
    </dgm:pt>
    <dgm:pt modelId="{B9AB3A63-703D-491C-9725-96BDA855BBBC}" type="pres">
      <dgm:prSet presAssocID="{0E507347-1007-4A23-A022-E992C5641041}" presName="Name37" presStyleLbl="parChTrans1D2" presStyleIdx="0" presStyleCnt="2"/>
      <dgm:spPr>
        <a:custGeom>
          <a:avLst/>
          <a:gdLst/>
          <a:ahLst/>
          <a:cxnLst/>
          <a:rect l="0" t="0" r="0" b="0"/>
          <a:pathLst>
            <a:path>
              <a:moveTo>
                <a:pt x="890777" y="0"/>
              </a:moveTo>
              <a:lnTo>
                <a:pt x="890777" y="203834"/>
              </a:lnTo>
              <a:lnTo>
                <a:pt x="0" y="203834"/>
              </a:lnTo>
              <a:lnTo>
                <a:pt x="0" y="341916"/>
              </a:lnTo>
            </a:path>
          </a:pathLst>
        </a:custGeom>
      </dgm:spPr>
      <dgm:t>
        <a:bodyPr/>
        <a:lstStyle/>
        <a:p>
          <a:endParaRPr lang="en-US"/>
        </a:p>
      </dgm:t>
    </dgm:pt>
    <dgm:pt modelId="{745D535C-D74B-4E9A-AB41-D895826FCEC8}" type="pres">
      <dgm:prSet presAssocID="{6BA52C6D-D9A9-410D-BCE3-FC4BCFAAB379}" presName="hierRoot2" presStyleCnt="0">
        <dgm:presLayoutVars>
          <dgm:hierBranch val="l"/>
        </dgm:presLayoutVars>
      </dgm:prSet>
      <dgm:spPr/>
    </dgm:pt>
    <dgm:pt modelId="{F203FF0A-BAB4-44CE-99AF-E2E46A742F24}" type="pres">
      <dgm:prSet presAssocID="{6BA52C6D-D9A9-410D-BCE3-FC4BCFAAB379}" presName="rootComposite" presStyleCnt="0"/>
      <dgm:spPr/>
    </dgm:pt>
    <dgm:pt modelId="{C51F6FDE-A23F-43B0-A635-FB684F814C62}" type="pres">
      <dgm:prSet presAssocID="{6BA52C6D-D9A9-410D-BCE3-FC4BCFAAB379}" presName="rootText" presStyleLbl="node1" presStyleIdx="0" presStyleCnt="6" custScaleX="118629" custScaleY="86175">
        <dgm:presLayoutVars>
          <dgm:chMax/>
          <dgm:chPref val="3"/>
        </dgm:presLayoutVars>
      </dgm:prSet>
      <dgm:spPr>
        <a:prstGeom prst="rect">
          <a:avLst/>
        </a:prstGeom>
      </dgm:spPr>
      <dgm:t>
        <a:bodyPr/>
        <a:lstStyle/>
        <a:p>
          <a:endParaRPr lang="en-US"/>
        </a:p>
      </dgm:t>
    </dgm:pt>
    <dgm:pt modelId="{DEF75702-A32A-4E34-AC0D-1EC0CF417E64}" type="pres">
      <dgm:prSet presAssocID="{6BA52C6D-D9A9-410D-BCE3-FC4BCFAAB379}" presName="titleText2" presStyleLbl="fgAcc1" presStyleIdx="0" presStyleCnt="6" custScaleX="124121" custScaleY="107878">
        <dgm:presLayoutVars>
          <dgm:chMax val="0"/>
          <dgm:chPref val="0"/>
        </dgm:presLayoutVars>
      </dgm:prSet>
      <dgm:spPr>
        <a:prstGeom prst="rect">
          <a:avLst/>
        </a:prstGeom>
      </dgm:spPr>
      <dgm:t>
        <a:bodyPr/>
        <a:lstStyle/>
        <a:p>
          <a:endParaRPr lang="en-US"/>
        </a:p>
      </dgm:t>
    </dgm:pt>
    <dgm:pt modelId="{0EFB7D64-8FBC-4D5B-9BDC-E47ABF43F79D}" type="pres">
      <dgm:prSet presAssocID="{6BA52C6D-D9A9-410D-BCE3-FC4BCFAAB379}" presName="rootConnector" presStyleLbl="node2" presStyleIdx="0" presStyleCnt="0"/>
      <dgm:spPr/>
      <dgm:t>
        <a:bodyPr/>
        <a:lstStyle/>
        <a:p>
          <a:endParaRPr lang="en-US"/>
        </a:p>
      </dgm:t>
    </dgm:pt>
    <dgm:pt modelId="{E08F0B24-BA81-459E-B55D-8626012CA345}" type="pres">
      <dgm:prSet presAssocID="{6BA52C6D-D9A9-410D-BCE3-FC4BCFAAB379}" presName="hierChild4" presStyleCnt="0"/>
      <dgm:spPr/>
    </dgm:pt>
    <dgm:pt modelId="{364066E8-5087-4D16-9481-77E08633C7A7}" type="pres">
      <dgm:prSet presAssocID="{4608F231-4C97-4A02-8226-E0391B160E74}" presName="Name44" presStyleLbl="parChTrans1D3" presStyleIdx="0" presStyleCnt="4"/>
      <dgm:spPr>
        <a:custGeom>
          <a:avLst/>
          <a:gdLst/>
          <a:ahLst/>
          <a:cxnLst/>
          <a:rect l="0" t="0" r="0" b="0"/>
          <a:pathLst>
            <a:path>
              <a:moveTo>
                <a:pt x="218757" y="0"/>
              </a:moveTo>
              <a:lnTo>
                <a:pt x="218757" y="686482"/>
              </a:lnTo>
              <a:lnTo>
                <a:pt x="0" y="686482"/>
              </a:lnTo>
            </a:path>
          </a:pathLst>
        </a:custGeom>
      </dgm:spPr>
      <dgm:t>
        <a:bodyPr/>
        <a:lstStyle/>
        <a:p>
          <a:endParaRPr lang="en-US"/>
        </a:p>
      </dgm:t>
    </dgm:pt>
    <dgm:pt modelId="{0EF4EE71-D36C-43E5-A0F4-1EE57B1BDE24}" type="pres">
      <dgm:prSet presAssocID="{6C0D2D98-8758-48C9-B6A5-E305E2696B3C}" presName="hierRoot2" presStyleCnt="0">
        <dgm:presLayoutVars>
          <dgm:hierBranch val="hang"/>
        </dgm:presLayoutVars>
      </dgm:prSet>
      <dgm:spPr/>
    </dgm:pt>
    <dgm:pt modelId="{4C0CF9A4-3E0D-4633-B61B-82B2A39D24DE}" type="pres">
      <dgm:prSet presAssocID="{6C0D2D98-8758-48C9-B6A5-E305E2696B3C}" presName="rootComposite" presStyleCnt="0"/>
      <dgm:spPr/>
    </dgm:pt>
    <dgm:pt modelId="{F2506DE1-AF8C-4E41-BE2F-C7B933949F63}" type="pres">
      <dgm:prSet presAssocID="{6C0D2D98-8758-48C9-B6A5-E305E2696B3C}" presName="rootText" presStyleLbl="node1" presStyleIdx="1" presStyleCnt="6">
        <dgm:presLayoutVars>
          <dgm:chMax/>
          <dgm:chPref val="3"/>
        </dgm:presLayoutVars>
      </dgm:prSet>
      <dgm:spPr>
        <a:prstGeom prst="rect">
          <a:avLst/>
        </a:prstGeom>
      </dgm:spPr>
      <dgm:t>
        <a:bodyPr/>
        <a:lstStyle/>
        <a:p>
          <a:endParaRPr lang="en-US"/>
        </a:p>
      </dgm:t>
    </dgm:pt>
    <dgm:pt modelId="{804EFE49-64C9-4B85-8E96-6B47CD1FE236}" type="pres">
      <dgm:prSet presAssocID="{6C0D2D98-8758-48C9-B6A5-E305E2696B3C}" presName="titleText2" presStyleLbl="fgAcc1" presStyleIdx="1" presStyleCnt="6">
        <dgm:presLayoutVars>
          <dgm:chMax val="0"/>
          <dgm:chPref val="0"/>
        </dgm:presLayoutVars>
      </dgm:prSet>
      <dgm:spPr>
        <a:prstGeom prst="rect">
          <a:avLst/>
        </a:prstGeom>
      </dgm:spPr>
      <dgm:t>
        <a:bodyPr/>
        <a:lstStyle/>
        <a:p>
          <a:endParaRPr lang="en-US"/>
        </a:p>
      </dgm:t>
    </dgm:pt>
    <dgm:pt modelId="{B54D09B7-ABE4-41A2-B443-F1883B2A7492}" type="pres">
      <dgm:prSet presAssocID="{6C0D2D98-8758-48C9-B6A5-E305E2696B3C}" presName="rootConnector" presStyleLbl="node3" presStyleIdx="0" presStyleCnt="0"/>
      <dgm:spPr/>
      <dgm:t>
        <a:bodyPr/>
        <a:lstStyle/>
        <a:p>
          <a:endParaRPr lang="en-US"/>
        </a:p>
      </dgm:t>
    </dgm:pt>
    <dgm:pt modelId="{F7922105-CC37-4578-993E-B088BCF1C072}" type="pres">
      <dgm:prSet presAssocID="{6C0D2D98-8758-48C9-B6A5-E305E2696B3C}" presName="hierChild4" presStyleCnt="0"/>
      <dgm:spPr/>
    </dgm:pt>
    <dgm:pt modelId="{46C4CF19-0548-4E50-89AB-62653DF01412}" type="pres">
      <dgm:prSet presAssocID="{6C0D2D98-8758-48C9-B6A5-E305E2696B3C}" presName="hierChild5" presStyleCnt="0"/>
      <dgm:spPr/>
    </dgm:pt>
    <dgm:pt modelId="{71E8FAAF-B2EC-4F49-A806-521A2618339B}" type="pres">
      <dgm:prSet presAssocID="{521626D2-1AA4-4A0B-B8CA-DB8B8F9B5C2D}" presName="Name44" presStyleLbl="parChTrans1D3" presStyleIdx="1" presStyleCnt="4"/>
      <dgm:spPr>
        <a:custGeom>
          <a:avLst/>
          <a:gdLst/>
          <a:ahLst/>
          <a:cxnLst/>
          <a:rect l="0" t="0" r="0" b="0"/>
          <a:pathLst>
            <a:path>
              <a:moveTo>
                <a:pt x="218757" y="0"/>
              </a:moveTo>
              <a:lnTo>
                <a:pt x="218757" y="1620177"/>
              </a:lnTo>
              <a:lnTo>
                <a:pt x="0" y="1620177"/>
              </a:lnTo>
            </a:path>
          </a:pathLst>
        </a:custGeom>
      </dgm:spPr>
      <dgm:t>
        <a:bodyPr/>
        <a:lstStyle/>
        <a:p>
          <a:endParaRPr lang="en-US"/>
        </a:p>
      </dgm:t>
    </dgm:pt>
    <dgm:pt modelId="{30B22AB8-6F6E-43E4-B4A8-5EF1CEB4A66D}" type="pres">
      <dgm:prSet presAssocID="{201D0768-32EF-4BED-BA11-4875740F1955}" presName="hierRoot2" presStyleCnt="0">
        <dgm:presLayoutVars>
          <dgm:hierBranch val="init"/>
        </dgm:presLayoutVars>
      </dgm:prSet>
      <dgm:spPr/>
    </dgm:pt>
    <dgm:pt modelId="{3237DB51-6654-47C8-B5D0-421C048D75DA}" type="pres">
      <dgm:prSet presAssocID="{201D0768-32EF-4BED-BA11-4875740F1955}" presName="rootComposite" presStyleCnt="0"/>
      <dgm:spPr/>
    </dgm:pt>
    <dgm:pt modelId="{733632BE-50A0-4375-8D96-E147C12A2753}" type="pres">
      <dgm:prSet presAssocID="{201D0768-32EF-4BED-BA11-4875740F1955}" presName="rootText" presStyleLbl="node1" presStyleIdx="2" presStyleCnt="6">
        <dgm:presLayoutVars>
          <dgm:chMax/>
          <dgm:chPref val="3"/>
        </dgm:presLayoutVars>
      </dgm:prSet>
      <dgm:spPr>
        <a:prstGeom prst="rect">
          <a:avLst/>
        </a:prstGeom>
      </dgm:spPr>
      <dgm:t>
        <a:bodyPr/>
        <a:lstStyle/>
        <a:p>
          <a:endParaRPr lang="en-US"/>
        </a:p>
      </dgm:t>
    </dgm:pt>
    <dgm:pt modelId="{76BD5BEC-7193-420E-BCF5-B6D0A72BD945}" type="pres">
      <dgm:prSet presAssocID="{201D0768-32EF-4BED-BA11-4875740F1955}" presName="titleText2" presStyleLbl="fgAcc1" presStyleIdx="2" presStyleCnt="6">
        <dgm:presLayoutVars>
          <dgm:chMax val="0"/>
          <dgm:chPref val="0"/>
        </dgm:presLayoutVars>
      </dgm:prSet>
      <dgm:spPr>
        <a:prstGeom prst="rect">
          <a:avLst/>
        </a:prstGeom>
      </dgm:spPr>
      <dgm:t>
        <a:bodyPr/>
        <a:lstStyle/>
        <a:p>
          <a:endParaRPr lang="en-US"/>
        </a:p>
      </dgm:t>
    </dgm:pt>
    <dgm:pt modelId="{E12B601F-A238-4939-8C98-26E66925C7A6}" type="pres">
      <dgm:prSet presAssocID="{201D0768-32EF-4BED-BA11-4875740F1955}" presName="rootConnector" presStyleLbl="node3" presStyleIdx="0" presStyleCnt="0"/>
      <dgm:spPr/>
      <dgm:t>
        <a:bodyPr/>
        <a:lstStyle/>
        <a:p>
          <a:endParaRPr lang="en-US"/>
        </a:p>
      </dgm:t>
    </dgm:pt>
    <dgm:pt modelId="{C8945B3B-F683-430D-A44E-C11EB50C8D75}" type="pres">
      <dgm:prSet presAssocID="{201D0768-32EF-4BED-BA11-4875740F1955}" presName="hierChild4" presStyleCnt="0"/>
      <dgm:spPr/>
    </dgm:pt>
    <dgm:pt modelId="{C83C2EDB-F743-48D6-8B74-66171B7856A3}" type="pres">
      <dgm:prSet presAssocID="{201D0768-32EF-4BED-BA11-4875740F1955}" presName="hierChild5" presStyleCnt="0"/>
      <dgm:spPr/>
    </dgm:pt>
    <dgm:pt modelId="{AAAC38DD-4D31-4F30-BE4E-66D45DD8C986}" type="pres">
      <dgm:prSet presAssocID="{6BA52C6D-D9A9-410D-BCE3-FC4BCFAAB379}" presName="hierChild5" presStyleCnt="0"/>
      <dgm:spPr/>
    </dgm:pt>
    <dgm:pt modelId="{7498D5BC-CFD7-4E0D-BBE2-F7D5311E155A}" type="pres">
      <dgm:prSet presAssocID="{84BF9338-901B-4F5B-AAFC-028D7CACBB39}" presName="Name37" presStyleLbl="parChTrans1D2" presStyleIdx="1" presStyleCnt="2"/>
      <dgm:spPr>
        <a:custGeom>
          <a:avLst/>
          <a:gdLst/>
          <a:ahLst/>
          <a:cxnLst/>
          <a:rect l="0" t="0" r="0" b="0"/>
          <a:pathLst>
            <a:path>
              <a:moveTo>
                <a:pt x="0" y="0"/>
              </a:moveTo>
              <a:lnTo>
                <a:pt x="0" y="203834"/>
              </a:lnTo>
              <a:lnTo>
                <a:pt x="873176" y="203834"/>
              </a:lnTo>
              <a:lnTo>
                <a:pt x="873176" y="341916"/>
              </a:lnTo>
            </a:path>
          </a:pathLst>
        </a:custGeom>
      </dgm:spPr>
      <dgm:t>
        <a:bodyPr/>
        <a:lstStyle/>
        <a:p>
          <a:endParaRPr lang="en-US"/>
        </a:p>
      </dgm:t>
    </dgm:pt>
    <dgm:pt modelId="{70E246E5-97FC-4E93-9608-AD2B1668F102}" type="pres">
      <dgm:prSet presAssocID="{021DD6A4-A429-44D2-A5E7-44529D1A3DFF}" presName="hierRoot2" presStyleCnt="0">
        <dgm:presLayoutVars>
          <dgm:hierBranch val="r"/>
        </dgm:presLayoutVars>
      </dgm:prSet>
      <dgm:spPr/>
    </dgm:pt>
    <dgm:pt modelId="{4848F85A-40C8-45A7-8C74-C061B1654A46}" type="pres">
      <dgm:prSet presAssocID="{021DD6A4-A429-44D2-A5E7-44529D1A3DFF}" presName="rootComposite" presStyleCnt="0"/>
      <dgm:spPr/>
    </dgm:pt>
    <dgm:pt modelId="{5A5E18A2-8A9B-4FAC-8007-DFB48051284C}" type="pres">
      <dgm:prSet presAssocID="{021DD6A4-A429-44D2-A5E7-44529D1A3DFF}" presName="rootText" presStyleLbl="node1" presStyleIdx="3" presStyleCnt="6" custScaleX="118629" custScaleY="85921">
        <dgm:presLayoutVars>
          <dgm:chMax/>
          <dgm:chPref val="3"/>
        </dgm:presLayoutVars>
      </dgm:prSet>
      <dgm:spPr>
        <a:prstGeom prst="rect">
          <a:avLst/>
        </a:prstGeom>
      </dgm:spPr>
      <dgm:t>
        <a:bodyPr/>
        <a:lstStyle/>
        <a:p>
          <a:endParaRPr lang="en-US"/>
        </a:p>
      </dgm:t>
    </dgm:pt>
    <dgm:pt modelId="{1593AEE5-ECBC-49A3-9FDF-7CE915E27CF8}" type="pres">
      <dgm:prSet presAssocID="{021DD6A4-A429-44D2-A5E7-44529D1A3DFF}" presName="titleText2" presStyleLbl="fgAcc1" presStyleIdx="3" presStyleCnt="6" custScaleX="124121" custScaleY="107878">
        <dgm:presLayoutVars>
          <dgm:chMax val="0"/>
          <dgm:chPref val="0"/>
        </dgm:presLayoutVars>
      </dgm:prSet>
      <dgm:spPr>
        <a:prstGeom prst="rect">
          <a:avLst/>
        </a:prstGeom>
      </dgm:spPr>
      <dgm:t>
        <a:bodyPr/>
        <a:lstStyle/>
        <a:p>
          <a:endParaRPr lang="en-US"/>
        </a:p>
      </dgm:t>
    </dgm:pt>
    <dgm:pt modelId="{96A9FFCB-97F2-4F3B-B65A-3CAEC7DA25BA}" type="pres">
      <dgm:prSet presAssocID="{021DD6A4-A429-44D2-A5E7-44529D1A3DFF}" presName="rootConnector" presStyleLbl="node2" presStyleIdx="0" presStyleCnt="0"/>
      <dgm:spPr/>
      <dgm:t>
        <a:bodyPr/>
        <a:lstStyle/>
        <a:p>
          <a:endParaRPr lang="en-US"/>
        </a:p>
      </dgm:t>
    </dgm:pt>
    <dgm:pt modelId="{6AC34909-6CA2-4456-AF08-660EE8360847}" type="pres">
      <dgm:prSet presAssocID="{021DD6A4-A429-44D2-A5E7-44529D1A3DFF}" presName="hierChild4" presStyleCnt="0"/>
      <dgm:spPr/>
    </dgm:pt>
    <dgm:pt modelId="{8049937B-7DFA-4334-8463-C070603869A2}" type="pres">
      <dgm:prSet presAssocID="{6AAAEF08-E813-4C03-806E-D133C2ECC82F}" presName="Name44" presStyleLbl="parChTrans1D3" presStyleIdx="2" presStyleCnt="4"/>
      <dgm:spPr>
        <a:custGeom>
          <a:avLst/>
          <a:gdLst/>
          <a:ahLst/>
          <a:cxnLst/>
          <a:rect l="0" t="0" r="0" b="0"/>
          <a:pathLst>
            <a:path>
              <a:moveTo>
                <a:pt x="0" y="0"/>
              </a:moveTo>
              <a:lnTo>
                <a:pt x="0" y="687234"/>
              </a:lnTo>
              <a:lnTo>
                <a:pt x="236358" y="687234"/>
              </a:lnTo>
            </a:path>
          </a:pathLst>
        </a:custGeom>
      </dgm:spPr>
      <dgm:t>
        <a:bodyPr/>
        <a:lstStyle/>
        <a:p>
          <a:endParaRPr lang="en-US"/>
        </a:p>
      </dgm:t>
    </dgm:pt>
    <dgm:pt modelId="{5C76CFAC-CB2F-4DBE-94E9-137A8163504E}" type="pres">
      <dgm:prSet presAssocID="{C186984A-CC09-43B8-8C44-B3184F2AC3D8}" presName="hierRoot2" presStyleCnt="0">
        <dgm:presLayoutVars>
          <dgm:hierBranch val="init"/>
        </dgm:presLayoutVars>
      </dgm:prSet>
      <dgm:spPr/>
    </dgm:pt>
    <dgm:pt modelId="{1A1F7309-12A2-41C1-A483-33B693C1E2F9}" type="pres">
      <dgm:prSet presAssocID="{C186984A-CC09-43B8-8C44-B3184F2AC3D8}" presName="rootComposite" presStyleCnt="0"/>
      <dgm:spPr/>
    </dgm:pt>
    <dgm:pt modelId="{7F56C9DB-DC4C-40BF-9BB9-7FAC8476E80E}" type="pres">
      <dgm:prSet presAssocID="{C186984A-CC09-43B8-8C44-B3184F2AC3D8}" presName="rootText" presStyleLbl="node1" presStyleIdx="4" presStyleCnt="6">
        <dgm:presLayoutVars>
          <dgm:chMax/>
          <dgm:chPref val="3"/>
        </dgm:presLayoutVars>
      </dgm:prSet>
      <dgm:spPr>
        <a:prstGeom prst="rect">
          <a:avLst/>
        </a:prstGeom>
      </dgm:spPr>
      <dgm:t>
        <a:bodyPr/>
        <a:lstStyle/>
        <a:p>
          <a:endParaRPr lang="en-US"/>
        </a:p>
      </dgm:t>
    </dgm:pt>
    <dgm:pt modelId="{7537C30B-4115-43DF-9DCF-806358722E0B}" type="pres">
      <dgm:prSet presAssocID="{C186984A-CC09-43B8-8C44-B3184F2AC3D8}" presName="titleText2" presStyleLbl="fgAcc1" presStyleIdx="4" presStyleCnt="6">
        <dgm:presLayoutVars>
          <dgm:chMax val="0"/>
          <dgm:chPref val="0"/>
        </dgm:presLayoutVars>
      </dgm:prSet>
      <dgm:spPr>
        <a:prstGeom prst="rect">
          <a:avLst/>
        </a:prstGeom>
      </dgm:spPr>
      <dgm:t>
        <a:bodyPr/>
        <a:lstStyle/>
        <a:p>
          <a:endParaRPr lang="en-US"/>
        </a:p>
      </dgm:t>
    </dgm:pt>
    <dgm:pt modelId="{5FF4D1E7-CCDF-4F9C-9B08-7015B0591ABE}" type="pres">
      <dgm:prSet presAssocID="{C186984A-CC09-43B8-8C44-B3184F2AC3D8}" presName="rootConnector" presStyleLbl="node3" presStyleIdx="0" presStyleCnt="0"/>
      <dgm:spPr/>
      <dgm:t>
        <a:bodyPr/>
        <a:lstStyle/>
        <a:p>
          <a:endParaRPr lang="en-US"/>
        </a:p>
      </dgm:t>
    </dgm:pt>
    <dgm:pt modelId="{72DB05D8-969C-401D-99C2-A724C1EB82D0}" type="pres">
      <dgm:prSet presAssocID="{C186984A-CC09-43B8-8C44-B3184F2AC3D8}" presName="hierChild4" presStyleCnt="0"/>
      <dgm:spPr/>
    </dgm:pt>
    <dgm:pt modelId="{5D8B5467-D1FA-4C1C-BA8C-873A8BAD86F0}" type="pres">
      <dgm:prSet presAssocID="{C186984A-CC09-43B8-8C44-B3184F2AC3D8}" presName="hierChild5" presStyleCnt="0"/>
      <dgm:spPr/>
    </dgm:pt>
    <dgm:pt modelId="{7F221210-AE9A-4E0A-9AAE-B0271C70B4B2}" type="pres">
      <dgm:prSet presAssocID="{48880F7C-DE55-4379-B846-525ED0EDFE81}" presName="Name44" presStyleLbl="parChTrans1D3" presStyleIdx="3" presStyleCnt="4"/>
      <dgm:spPr>
        <a:custGeom>
          <a:avLst/>
          <a:gdLst/>
          <a:ahLst/>
          <a:cxnLst/>
          <a:rect l="0" t="0" r="0" b="0"/>
          <a:pathLst>
            <a:path>
              <a:moveTo>
                <a:pt x="0" y="0"/>
              </a:moveTo>
              <a:lnTo>
                <a:pt x="0" y="1620929"/>
              </a:lnTo>
              <a:lnTo>
                <a:pt x="236358" y="1620929"/>
              </a:lnTo>
            </a:path>
          </a:pathLst>
        </a:custGeom>
      </dgm:spPr>
      <dgm:t>
        <a:bodyPr/>
        <a:lstStyle/>
        <a:p>
          <a:endParaRPr lang="en-US"/>
        </a:p>
      </dgm:t>
    </dgm:pt>
    <dgm:pt modelId="{C8878A1F-7C6F-405F-A324-CAC8213EC4D4}" type="pres">
      <dgm:prSet presAssocID="{FAA0C953-B05A-43B0-8FB2-87D0F5661D5A}" presName="hierRoot2" presStyleCnt="0">
        <dgm:presLayoutVars>
          <dgm:hierBranch val="init"/>
        </dgm:presLayoutVars>
      </dgm:prSet>
      <dgm:spPr/>
    </dgm:pt>
    <dgm:pt modelId="{AAC8F037-A2FB-4861-9AAE-BBAFE5086EDB}" type="pres">
      <dgm:prSet presAssocID="{FAA0C953-B05A-43B0-8FB2-87D0F5661D5A}" presName="rootComposite" presStyleCnt="0"/>
      <dgm:spPr/>
    </dgm:pt>
    <dgm:pt modelId="{580412D8-79B1-4B23-B7B5-DD129EE160CC}" type="pres">
      <dgm:prSet presAssocID="{FAA0C953-B05A-43B0-8FB2-87D0F5661D5A}" presName="rootText" presStyleLbl="node1" presStyleIdx="5" presStyleCnt="6">
        <dgm:presLayoutVars>
          <dgm:chMax/>
          <dgm:chPref val="3"/>
        </dgm:presLayoutVars>
      </dgm:prSet>
      <dgm:spPr>
        <a:prstGeom prst="rect">
          <a:avLst/>
        </a:prstGeom>
      </dgm:spPr>
      <dgm:t>
        <a:bodyPr/>
        <a:lstStyle/>
        <a:p>
          <a:endParaRPr lang="en-US"/>
        </a:p>
      </dgm:t>
    </dgm:pt>
    <dgm:pt modelId="{04D4C9EC-D281-4CDF-AFE0-86048CD8880E}" type="pres">
      <dgm:prSet presAssocID="{FAA0C953-B05A-43B0-8FB2-87D0F5661D5A}" presName="titleText2" presStyleLbl="fgAcc1" presStyleIdx="5" presStyleCnt="6">
        <dgm:presLayoutVars>
          <dgm:chMax val="0"/>
          <dgm:chPref val="0"/>
        </dgm:presLayoutVars>
      </dgm:prSet>
      <dgm:spPr>
        <a:prstGeom prst="rect">
          <a:avLst/>
        </a:prstGeom>
      </dgm:spPr>
      <dgm:t>
        <a:bodyPr/>
        <a:lstStyle/>
        <a:p>
          <a:endParaRPr lang="en-US"/>
        </a:p>
      </dgm:t>
    </dgm:pt>
    <dgm:pt modelId="{41F6C2AF-E4C2-493D-824F-954382EBDA13}" type="pres">
      <dgm:prSet presAssocID="{FAA0C953-B05A-43B0-8FB2-87D0F5661D5A}" presName="rootConnector" presStyleLbl="node3" presStyleIdx="0" presStyleCnt="0"/>
      <dgm:spPr/>
      <dgm:t>
        <a:bodyPr/>
        <a:lstStyle/>
        <a:p>
          <a:endParaRPr lang="en-US"/>
        </a:p>
      </dgm:t>
    </dgm:pt>
    <dgm:pt modelId="{A7B82488-3FE5-42BD-BE3C-7F75D6F879BD}" type="pres">
      <dgm:prSet presAssocID="{FAA0C953-B05A-43B0-8FB2-87D0F5661D5A}" presName="hierChild4" presStyleCnt="0"/>
      <dgm:spPr/>
    </dgm:pt>
    <dgm:pt modelId="{6CA00F93-5D40-4EF7-B9C3-C00B03D017D4}" type="pres">
      <dgm:prSet presAssocID="{FAA0C953-B05A-43B0-8FB2-87D0F5661D5A}" presName="hierChild5" presStyleCnt="0"/>
      <dgm:spPr/>
    </dgm:pt>
    <dgm:pt modelId="{EE972BA0-FDCF-4B80-BDCF-E672CACA4104}" type="pres">
      <dgm:prSet presAssocID="{021DD6A4-A429-44D2-A5E7-44529D1A3DFF}" presName="hierChild5" presStyleCnt="0"/>
      <dgm:spPr/>
    </dgm:pt>
    <dgm:pt modelId="{3ACBD90F-D009-4E46-9FF7-564D2068B72C}" type="pres">
      <dgm:prSet presAssocID="{58D1D295-B23B-49F2-8095-59654B1E822E}" presName="hierChild3" presStyleCnt="0"/>
      <dgm:spPr/>
    </dgm:pt>
  </dgm:ptLst>
  <dgm:cxnLst>
    <dgm:cxn modelId="{19A92DB5-3473-43B0-9D0D-98823F60D579}" type="presOf" srcId="{C6E5FD6D-6433-4C8F-9881-AC506DFA0357}" destId="{D6457C79-54CA-4B9E-85D8-9E80D7CF15CD}" srcOrd="0" destOrd="0" presId="urn:microsoft.com/office/officeart/2008/layout/NameandTitleOrganizationalChart"/>
    <dgm:cxn modelId="{CD2FA5B3-A414-405A-8598-5A8B7C0F01F1}" type="presOf" srcId="{C186984A-CC09-43B8-8C44-B3184F2AC3D8}" destId="{5FF4D1E7-CCDF-4F9C-9B08-7015B0591ABE}" srcOrd="1" destOrd="0" presId="urn:microsoft.com/office/officeart/2008/layout/NameandTitleOrganizationalChart"/>
    <dgm:cxn modelId="{76B7A88C-9B0A-41BC-A16B-1AF011A99053}" type="presOf" srcId="{7EDFBA98-4C0F-4991-9773-DDC29962243D}" destId="{F5989329-36ED-4CCD-88F9-3D63590BE288}" srcOrd="0" destOrd="0" presId="urn:microsoft.com/office/officeart/2008/layout/NameandTitleOrganizationalChart"/>
    <dgm:cxn modelId="{A913342D-806F-425F-AD2A-EC5E19D7A1FE}" type="presOf" srcId="{021DD6A4-A429-44D2-A5E7-44529D1A3DFF}" destId="{5A5E18A2-8A9B-4FAC-8007-DFB48051284C}" srcOrd="0" destOrd="0" presId="urn:microsoft.com/office/officeart/2008/layout/NameandTitleOrganizationalChart"/>
    <dgm:cxn modelId="{2399004D-9592-4784-BBDC-F818677CE895}" type="presOf" srcId="{CB9F12AE-7F8E-4D07-8290-57D4575772F6}" destId="{04D4C9EC-D281-4CDF-AFE0-86048CD8880E}" srcOrd="0" destOrd="0" presId="urn:microsoft.com/office/officeart/2008/layout/NameandTitleOrganizationalChart"/>
    <dgm:cxn modelId="{6F5DBC9A-9F00-4E78-B611-91B1C3CEDFDE}" type="presOf" srcId="{201D0768-32EF-4BED-BA11-4875740F1955}" destId="{E12B601F-A238-4939-8C98-26E66925C7A6}" srcOrd="1" destOrd="0" presId="urn:microsoft.com/office/officeart/2008/layout/NameandTitleOrganizationalChart"/>
    <dgm:cxn modelId="{AA4BBBBA-CD85-4010-B736-F9415A9D52C5}" type="presOf" srcId="{6C0D2D98-8758-48C9-B6A5-E305E2696B3C}" destId="{B54D09B7-ABE4-41A2-B443-F1883B2A7492}" srcOrd="1" destOrd="0" presId="urn:microsoft.com/office/officeart/2008/layout/NameandTitleOrganizationalChart"/>
    <dgm:cxn modelId="{458FD95E-2019-4166-9841-D3828638C6B4}" type="presOf" srcId="{021DD6A4-A429-44D2-A5E7-44529D1A3DFF}" destId="{96A9FFCB-97F2-4F3B-B65A-3CAEC7DA25BA}" srcOrd="1" destOrd="0" presId="urn:microsoft.com/office/officeart/2008/layout/NameandTitleOrganizationalChart"/>
    <dgm:cxn modelId="{7722DECA-4DCF-4699-B6E3-15AE9EF5165C}" type="presOf" srcId="{0E507347-1007-4A23-A022-E992C5641041}" destId="{B9AB3A63-703D-491C-9725-96BDA855BBBC}" srcOrd="0" destOrd="0" presId="urn:microsoft.com/office/officeart/2008/layout/NameandTitleOrganizationalChart"/>
    <dgm:cxn modelId="{C3D437F7-B959-4707-BF49-EB2FD6DEC7A7}" type="presOf" srcId="{84BF9338-901B-4F5B-AAFC-028D7CACBB39}" destId="{7498D5BC-CFD7-4E0D-BBE2-F7D5311E155A}" srcOrd="0" destOrd="0" presId="urn:microsoft.com/office/officeart/2008/layout/NameandTitleOrganizationalChart"/>
    <dgm:cxn modelId="{248FAC62-2440-4080-9AA2-190BC2F8AB75}" type="presOf" srcId="{6BA52C6D-D9A9-410D-BCE3-FC4BCFAAB379}" destId="{C51F6FDE-A23F-43B0-A635-FB684F814C62}" srcOrd="0" destOrd="0" presId="urn:microsoft.com/office/officeart/2008/layout/NameandTitleOrganizationalChart"/>
    <dgm:cxn modelId="{CA4086A4-6B4F-4126-9DF6-11AD846F823D}" type="presOf" srcId="{9E230ABC-FD2B-4FE9-A285-78219C97A807}" destId="{1593AEE5-ECBC-49A3-9FDF-7CE915E27CF8}" srcOrd="0" destOrd="0" presId="urn:microsoft.com/office/officeart/2008/layout/NameandTitleOrganizationalChart"/>
    <dgm:cxn modelId="{A981BBBD-6241-4542-BCF0-79DCE493767D}" type="presOf" srcId="{0DDA565D-D8DB-4056-B700-792E65FB2941}" destId="{DEF75702-A32A-4E34-AC0D-1EC0CF417E64}" srcOrd="0" destOrd="0" presId="urn:microsoft.com/office/officeart/2008/layout/NameandTitleOrganizationalChart"/>
    <dgm:cxn modelId="{11B690B0-7350-4C9B-9B7D-5ED9F83B5696}" type="presOf" srcId="{C186984A-CC09-43B8-8C44-B3184F2AC3D8}" destId="{7F56C9DB-DC4C-40BF-9BB9-7FAC8476E80E}" srcOrd="0" destOrd="0" presId="urn:microsoft.com/office/officeart/2008/layout/NameandTitleOrganizationalChart"/>
    <dgm:cxn modelId="{4168FD67-93E6-4E44-AF14-62EDF61650C6}" type="presOf" srcId="{4608F231-4C97-4A02-8226-E0391B160E74}" destId="{364066E8-5087-4D16-9481-77E08633C7A7}" srcOrd="0" destOrd="0" presId="urn:microsoft.com/office/officeart/2008/layout/NameandTitleOrganizationalChart"/>
    <dgm:cxn modelId="{AD5857F6-660B-4418-87BC-B813A03DC786}" type="presOf" srcId="{6AAAEF08-E813-4C03-806E-D133C2ECC82F}" destId="{8049937B-7DFA-4334-8463-C070603869A2}" srcOrd="0" destOrd="0" presId="urn:microsoft.com/office/officeart/2008/layout/NameandTitleOrganizationalChart"/>
    <dgm:cxn modelId="{22FEF76F-AAC0-493F-BB36-8AB38ED18979}" type="presOf" srcId="{201D0768-32EF-4BED-BA11-4875740F1955}" destId="{733632BE-50A0-4375-8D96-E147C12A2753}" srcOrd="0" destOrd="0" presId="urn:microsoft.com/office/officeart/2008/layout/NameandTitleOrganizationalChart"/>
    <dgm:cxn modelId="{B9C48856-AA80-4F2A-A969-D96A7019DAA5}" type="presOf" srcId="{58D1D295-B23B-49F2-8095-59654B1E822E}" destId="{B26A6118-09C0-4829-BA4E-AACB7EEDEBB0}" srcOrd="0" destOrd="0" presId="urn:microsoft.com/office/officeart/2008/layout/NameandTitleOrganizationalChart"/>
    <dgm:cxn modelId="{A74D768A-183F-48EF-A657-62D65EE0CB7D}" srcId="{58D1D295-B23B-49F2-8095-59654B1E822E}" destId="{021DD6A4-A429-44D2-A5E7-44529D1A3DFF}" srcOrd="1" destOrd="0" parTransId="{84BF9338-901B-4F5B-AAFC-028D7CACBB39}" sibTransId="{9E230ABC-FD2B-4FE9-A285-78219C97A807}"/>
    <dgm:cxn modelId="{493891AA-C633-4724-8F8F-54420E398F65}" type="presOf" srcId="{521626D2-1AA4-4A0B-B8CA-DB8B8F9B5C2D}" destId="{71E8FAAF-B2EC-4F49-A806-521A2618339B}" srcOrd="0" destOrd="0" presId="urn:microsoft.com/office/officeart/2008/layout/NameandTitleOrganizationalChart"/>
    <dgm:cxn modelId="{7B48C368-F083-44C0-A91D-AE579776CFB2}" srcId="{6BA52C6D-D9A9-410D-BCE3-FC4BCFAAB379}" destId="{6C0D2D98-8758-48C9-B6A5-E305E2696B3C}" srcOrd="0" destOrd="0" parTransId="{4608F231-4C97-4A02-8226-E0391B160E74}" sibTransId="{93E52966-BD43-4EA9-A1FF-B8B8C17FC99E}"/>
    <dgm:cxn modelId="{FAAA4AA3-1F12-4466-AD10-C290C60FAC61}" type="presOf" srcId="{48880F7C-DE55-4379-B846-525ED0EDFE81}" destId="{7F221210-AE9A-4E0A-9AAE-B0271C70B4B2}" srcOrd="0" destOrd="0" presId="urn:microsoft.com/office/officeart/2008/layout/NameandTitleOrganizationalChart"/>
    <dgm:cxn modelId="{C273ADC6-0B6D-4E77-B477-4C7C98844291}" type="presOf" srcId="{6C0D2D98-8758-48C9-B6A5-E305E2696B3C}" destId="{F2506DE1-AF8C-4E41-BE2F-C7B933949F63}" srcOrd="0" destOrd="0" presId="urn:microsoft.com/office/officeart/2008/layout/NameandTitleOrganizationalChart"/>
    <dgm:cxn modelId="{818865B4-105E-48AE-9F75-0FC7D441F1A8}" type="presOf" srcId="{FAA0C953-B05A-43B0-8FB2-87D0F5661D5A}" destId="{41F6C2AF-E4C2-493D-824F-954382EBDA13}" srcOrd="1" destOrd="0" presId="urn:microsoft.com/office/officeart/2008/layout/NameandTitleOrganizationalChart"/>
    <dgm:cxn modelId="{3E3FFD3A-6619-40D1-97CD-0CE67117028D}" srcId="{021DD6A4-A429-44D2-A5E7-44529D1A3DFF}" destId="{C186984A-CC09-43B8-8C44-B3184F2AC3D8}" srcOrd="0" destOrd="0" parTransId="{6AAAEF08-E813-4C03-806E-D133C2ECC82F}" sibTransId="{70D7CF31-5CBC-4875-91C6-7D2483C65F54}"/>
    <dgm:cxn modelId="{ADEFEA4C-CF83-4988-9D89-69EDF0307074}" srcId="{58D1D295-B23B-49F2-8095-59654B1E822E}" destId="{6BA52C6D-D9A9-410D-BCE3-FC4BCFAAB379}" srcOrd="0" destOrd="0" parTransId="{0E507347-1007-4A23-A022-E992C5641041}" sibTransId="{0DDA565D-D8DB-4056-B700-792E65FB2941}"/>
    <dgm:cxn modelId="{C28B3E11-9C68-4E59-B046-D41794817056}" type="presOf" srcId="{58D1D295-B23B-49F2-8095-59654B1E822E}" destId="{0FD30FBA-578F-4A5A-88F2-BA94F0C2B82D}" srcOrd="1" destOrd="0" presId="urn:microsoft.com/office/officeart/2008/layout/NameandTitleOrganizationalChart"/>
    <dgm:cxn modelId="{4AC15777-E65E-4D6E-A864-398BC1262CC5}" srcId="{6BA52C6D-D9A9-410D-BCE3-FC4BCFAAB379}" destId="{201D0768-32EF-4BED-BA11-4875740F1955}" srcOrd="1" destOrd="0" parTransId="{521626D2-1AA4-4A0B-B8CA-DB8B8F9B5C2D}" sibTransId="{AC3E0D2E-91EA-4F80-87B0-56F93A2FAA35}"/>
    <dgm:cxn modelId="{EA5BAF76-977B-409F-8927-A2F00A449E99}" type="presOf" srcId="{6BA52C6D-D9A9-410D-BCE3-FC4BCFAAB379}" destId="{0EFB7D64-8FBC-4D5B-9BDC-E47ABF43F79D}" srcOrd="1" destOrd="0" presId="urn:microsoft.com/office/officeart/2008/layout/NameandTitleOrganizationalChart"/>
    <dgm:cxn modelId="{4B52B4B5-0695-438F-A0BD-493DEB2EB58F}" type="presOf" srcId="{AC3E0D2E-91EA-4F80-87B0-56F93A2FAA35}" destId="{76BD5BEC-7193-420E-BCF5-B6D0A72BD945}" srcOrd="0" destOrd="0" presId="urn:microsoft.com/office/officeart/2008/layout/NameandTitleOrganizationalChart"/>
    <dgm:cxn modelId="{F78D14CE-5EC2-4FA7-A50B-086FDDE33AB8}" type="presOf" srcId="{FAA0C953-B05A-43B0-8FB2-87D0F5661D5A}" destId="{580412D8-79B1-4B23-B7B5-DD129EE160CC}" srcOrd="0" destOrd="0" presId="urn:microsoft.com/office/officeart/2008/layout/NameandTitleOrganizationalChart"/>
    <dgm:cxn modelId="{2D84E3E8-D46E-4510-A647-B8216F4C4D06}" type="presOf" srcId="{70D7CF31-5CBC-4875-91C6-7D2483C65F54}" destId="{7537C30B-4115-43DF-9DCF-806358722E0B}" srcOrd="0" destOrd="0" presId="urn:microsoft.com/office/officeart/2008/layout/NameandTitleOrganizationalChart"/>
    <dgm:cxn modelId="{36878A9E-63AB-40A7-A123-F635A1B6D28B}" srcId="{C6E5FD6D-6433-4C8F-9881-AC506DFA0357}" destId="{58D1D295-B23B-49F2-8095-59654B1E822E}" srcOrd="0" destOrd="0" parTransId="{701BB3B9-4F8D-49DA-8356-249C3FF89BC7}" sibTransId="{7EDFBA98-4C0F-4991-9773-DDC29962243D}"/>
    <dgm:cxn modelId="{62BDC52B-6EFB-454B-A336-A6982ADF67FE}" type="presOf" srcId="{93E52966-BD43-4EA9-A1FF-B8B8C17FC99E}" destId="{804EFE49-64C9-4B85-8E96-6B47CD1FE236}" srcOrd="0" destOrd="0" presId="urn:microsoft.com/office/officeart/2008/layout/NameandTitleOrganizationalChart"/>
    <dgm:cxn modelId="{3559BA75-6E5F-4372-AFAA-32DEFB019841}" srcId="{021DD6A4-A429-44D2-A5E7-44529D1A3DFF}" destId="{FAA0C953-B05A-43B0-8FB2-87D0F5661D5A}" srcOrd="1" destOrd="0" parTransId="{48880F7C-DE55-4379-B846-525ED0EDFE81}" sibTransId="{CB9F12AE-7F8E-4D07-8290-57D4575772F6}"/>
    <dgm:cxn modelId="{FC463D64-E040-436B-8949-53110B62000F}" type="presParOf" srcId="{D6457C79-54CA-4B9E-85D8-9E80D7CF15CD}" destId="{992729F9-8C0A-402C-BE26-5C7C80E6E7A7}" srcOrd="0" destOrd="0" presId="urn:microsoft.com/office/officeart/2008/layout/NameandTitleOrganizationalChart"/>
    <dgm:cxn modelId="{67AD059E-4224-4148-8E61-8C8083DE4840}" type="presParOf" srcId="{992729F9-8C0A-402C-BE26-5C7C80E6E7A7}" destId="{14F3CE92-64C2-4011-80DD-AD2EC0645404}" srcOrd="0" destOrd="0" presId="urn:microsoft.com/office/officeart/2008/layout/NameandTitleOrganizationalChart"/>
    <dgm:cxn modelId="{6B2C5CB4-1381-4115-BF5E-564A3F7DA681}" type="presParOf" srcId="{14F3CE92-64C2-4011-80DD-AD2EC0645404}" destId="{B26A6118-09C0-4829-BA4E-AACB7EEDEBB0}" srcOrd="0" destOrd="0" presId="urn:microsoft.com/office/officeart/2008/layout/NameandTitleOrganizationalChart"/>
    <dgm:cxn modelId="{C3BD7A8B-3548-4235-86B0-1C84553FB1EE}" type="presParOf" srcId="{14F3CE92-64C2-4011-80DD-AD2EC0645404}" destId="{F5989329-36ED-4CCD-88F9-3D63590BE288}" srcOrd="1" destOrd="0" presId="urn:microsoft.com/office/officeart/2008/layout/NameandTitleOrganizationalChart"/>
    <dgm:cxn modelId="{A0281B45-797C-4F18-8F55-D4CEB131B5E2}" type="presParOf" srcId="{14F3CE92-64C2-4011-80DD-AD2EC0645404}" destId="{0FD30FBA-578F-4A5A-88F2-BA94F0C2B82D}" srcOrd="2" destOrd="0" presId="urn:microsoft.com/office/officeart/2008/layout/NameandTitleOrganizationalChart"/>
    <dgm:cxn modelId="{8C882663-7E35-45E5-AEF3-8F8544D2421D}" type="presParOf" srcId="{992729F9-8C0A-402C-BE26-5C7C80E6E7A7}" destId="{DDFF03CC-2347-4CE3-828E-3253147A1B67}" srcOrd="1" destOrd="0" presId="urn:microsoft.com/office/officeart/2008/layout/NameandTitleOrganizationalChart"/>
    <dgm:cxn modelId="{35CF860B-5D05-4406-AA9B-4CB650AF8A7E}" type="presParOf" srcId="{DDFF03CC-2347-4CE3-828E-3253147A1B67}" destId="{B9AB3A63-703D-491C-9725-96BDA855BBBC}" srcOrd="0" destOrd="0" presId="urn:microsoft.com/office/officeart/2008/layout/NameandTitleOrganizationalChart"/>
    <dgm:cxn modelId="{1E6505A7-D529-4EAA-A0C2-4E5950F7A2AF}" type="presParOf" srcId="{DDFF03CC-2347-4CE3-828E-3253147A1B67}" destId="{745D535C-D74B-4E9A-AB41-D895826FCEC8}" srcOrd="1" destOrd="0" presId="urn:microsoft.com/office/officeart/2008/layout/NameandTitleOrganizationalChart"/>
    <dgm:cxn modelId="{FAAD9600-268B-4B45-9338-13E272F2C49D}" type="presParOf" srcId="{745D535C-D74B-4E9A-AB41-D895826FCEC8}" destId="{F203FF0A-BAB4-44CE-99AF-E2E46A742F24}" srcOrd="0" destOrd="0" presId="urn:microsoft.com/office/officeart/2008/layout/NameandTitleOrganizationalChart"/>
    <dgm:cxn modelId="{2DCBF49B-F966-4741-A9C9-06244EF95757}" type="presParOf" srcId="{F203FF0A-BAB4-44CE-99AF-E2E46A742F24}" destId="{C51F6FDE-A23F-43B0-A635-FB684F814C62}" srcOrd="0" destOrd="0" presId="urn:microsoft.com/office/officeart/2008/layout/NameandTitleOrganizationalChart"/>
    <dgm:cxn modelId="{93310E4C-5EF9-4EF5-AFCD-9C9F0ED1932F}" type="presParOf" srcId="{F203FF0A-BAB4-44CE-99AF-E2E46A742F24}" destId="{DEF75702-A32A-4E34-AC0D-1EC0CF417E64}" srcOrd="1" destOrd="0" presId="urn:microsoft.com/office/officeart/2008/layout/NameandTitleOrganizationalChart"/>
    <dgm:cxn modelId="{25ACAED7-0018-4D1C-A55B-CA41215F01A2}" type="presParOf" srcId="{F203FF0A-BAB4-44CE-99AF-E2E46A742F24}" destId="{0EFB7D64-8FBC-4D5B-9BDC-E47ABF43F79D}" srcOrd="2" destOrd="0" presId="urn:microsoft.com/office/officeart/2008/layout/NameandTitleOrganizationalChart"/>
    <dgm:cxn modelId="{E12AFC58-86E8-4110-B0C3-331B66F4CC32}" type="presParOf" srcId="{745D535C-D74B-4E9A-AB41-D895826FCEC8}" destId="{E08F0B24-BA81-459E-B55D-8626012CA345}" srcOrd="1" destOrd="0" presId="urn:microsoft.com/office/officeart/2008/layout/NameandTitleOrganizationalChart"/>
    <dgm:cxn modelId="{6391DE5C-57CD-446F-AFB6-0CBE3AE585E6}" type="presParOf" srcId="{E08F0B24-BA81-459E-B55D-8626012CA345}" destId="{364066E8-5087-4D16-9481-77E08633C7A7}" srcOrd="0" destOrd="0" presId="urn:microsoft.com/office/officeart/2008/layout/NameandTitleOrganizationalChart"/>
    <dgm:cxn modelId="{059303F0-1553-483F-B7E9-564E0782849D}" type="presParOf" srcId="{E08F0B24-BA81-459E-B55D-8626012CA345}" destId="{0EF4EE71-D36C-43E5-A0F4-1EE57B1BDE24}" srcOrd="1" destOrd="0" presId="urn:microsoft.com/office/officeart/2008/layout/NameandTitleOrganizationalChart"/>
    <dgm:cxn modelId="{2B075A09-C6AE-4286-83D7-83FE62A4C542}" type="presParOf" srcId="{0EF4EE71-D36C-43E5-A0F4-1EE57B1BDE24}" destId="{4C0CF9A4-3E0D-4633-B61B-82B2A39D24DE}" srcOrd="0" destOrd="0" presId="urn:microsoft.com/office/officeart/2008/layout/NameandTitleOrganizationalChart"/>
    <dgm:cxn modelId="{F1CAE74B-21FE-449E-A5A9-189BF8A10C20}" type="presParOf" srcId="{4C0CF9A4-3E0D-4633-B61B-82B2A39D24DE}" destId="{F2506DE1-AF8C-4E41-BE2F-C7B933949F63}" srcOrd="0" destOrd="0" presId="urn:microsoft.com/office/officeart/2008/layout/NameandTitleOrganizationalChart"/>
    <dgm:cxn modelId="{DA35924A-222B-4E13-B8F6-4FEB7F58AC04}" type="presParOf" srcId="{4C0CF9A4-3E0D-4633-B61B-82B2A39D24DE}" destId="{804EFE49-64C9-4B85-8E96-6B47CD1FE236}" srcOrd="1" destOrd="0" presId="urn:microsoft.com/office/officeart/2008/layout/NameandTitleOrganizationalChart"/>
    <dgm:cxn modelId="{EC2BD163-CE14-45EE-88F4-DFB1A2677080}" type="presParOf" srcId="{4C0CF9A4-3E0D-4633-B61B-82B2A39D24DE}" destId="{B54D09B7-ABE4-41A2-B443-F1883B2A7492}" srcOrd="2" destOrd="0" presId="urn:microsoft.com/office/officeart/2008/layout/NameandTitleOrganizationalChart"/>
    <dgm:cxn modelId="{85B7B0E2-23CF-4466-9093-CDB495AD56A0}" type="presParOf" srcId="{0EF4EE71-D36C-43E5-A0F4-1EE57B1BDE24}" destId="{F7922105-CC37-4578-993E-B088BCF1C072}" srcOrd="1" destOrd="0" presId="urn:microsoft.com/office/officeart/2008/layout/NameandTitleOrganizationalChart"/>
    <dgm:cxn modelId="{AC5885F3-896C-4A93-B424-74B50760C35C}" type="presParOf" srcId="{0EF4EE71-D36C-43E5-A0F4-1EE57B1BDE24}" destId="{46C4CF19-0548-4E50-89AB-62653DF01412}" srcOrd="2" destOrd="0" presId="urn:microsoft.com/office/officeart/2008/layout/NameandTitleOrganizationalChart"/>
    <dgm:cxn modelId="{204394D8-7E5F-4BAD-9EDB-19C556B413ED}" type="presParOf" srcId="{E08F0B24-BA81-459E-B55D-8626012CA345}" destId="{71E8FAAF-B2EC-4F49-A806-521A2618339B}" srcOrd="2" destOrd="0" presId="urn:microsoft.com/office/officeart/2008/layout/NameandTitleOrganizationalChart"/>
    <dgm:cxn modelId="{50D6D18C-1CBA-462B-826A-3F279DD1A185}" type="presParOf" srcId="{E08F0B24-BA81-459E-B55D-8626012CA345}" destId="{30B22AB8-6F6E-43E4-B4A8-5EF1CEB4A66D}" srcOrd="3" destOrd="0" presId="urn:microsoft.com/office/officeart/2008/layout/NameandTitleOrganizationalChart"/>
    <dgm:cxn modelId="{7A7C032D-6730-4B76-9623-6B6FDB581546}" type="presParOf" srcId="{30B22AB8-6F6E-43E4-B4A8-5EF1CEB4A66D}" destId="{3237DB51-6654-47C8-B5D0-421C048D75DA}" srcOrd="0" destOrd="0" presId="urn:microsoft.com/office/officeart/2008/layout/NameandTitleOrganizationalChart"/>
    <dgm:cxn modelId="{AD21957C-D7EF-4A35-BD79-7A16B84F841C}" type="presParOf" srcId="{3237DB51-6654-47C8-B5D0-421C048D75DA}" destId="{733632BE-50A0-4375-8D96-E147C12A2753}" srcOrd="0" destOrd="0" presId="urn:microsoft.com/office/officeart/2008/layout/NameandTitleOrganizationalChart"/>
    <dgm:cxn modelId="{D6725A11-3414-49E6-9C8B-BFD0BAB07B5C}" type="presParOf" srcId="{3237DB51-6654-47C8-B5D0-421C048D75DA}" destId="{76BD5BEC-7193-420E-BCF5-B6D0A72BD945}" srcOrd="1" destOrd="0" presId="urn:microsoft.com/office/officeart/2008/layout/NameandTitleOrganizationalChart"/>
    <dgm:cxn modelId="{6AA82323-0A91-4D4A-BBFA-F2FD64114084}" type="presParOf" srcId="{3237DB51-6654-47C8-B5D0-421C048D75DA}" destId="{E12B601F-A238-4939-8C98-26E66925C7A6}" srcOrd="2" destOrd="0" presId="urn:microsoft.com/office/officeart/2008/layout/NameandTitleOrganizationalChart"/>
    <dgm:cxn modelId="{D3FED545-3E1B-4367-B392-F81528DC3DFF}" type="presParOf" srcId="{30B22AB8-6F6E-43E4-B4A8-5EF1CEB4A66D}" destId="{C8945B3B-F683-430D-A44E-C11EB50C8D75}" srcOrd="1" destOrd="0" presId="urn:microsoft.com/office/officeart/2008/layout/NameandTitleOrganizationalChart"/>
    <dgm:cxn modelId="{3C92C8BA-354F-4152-9894-3CC05306FA94}" type="presParOf" srcId="{30B22AB8-6F6E-43E4-B4A8-5EF1CEB4A66D}" destId="{C83C2EDB-F743-48D6-8B74-66171B7856A3}" srcOrd="2" destOrd="0" presId="urn:microsoft.com/office/officeart/2008/layout/NameandTitleOrganizationalChart"/>
    <dgm:cxn modelId="{49D11449-065B-40BC-A7F2-DACB70BCD3C7}" type="presParOf" srcId="{745D535C-D74B-4E9A-AB41-D895826FCEC8}" destId="{AAAC38DD-4D31-4F30-BE4E-66D45DD8C986}" srcOrd="2" destOrd="0" presId="urn:microsoft.com/office/officeart/2008/layout/NameandTitleOrganizationalChart"/>
    <dgm:cxn modelId="{FFDFE993-07B4-4B9F-8924-F3FF624714A8}" type="presParOf" srcId="{DDFF03CC-2347-4CE3-828E-3253147A1B67}" destId="{7498D5BC-CFD7-4E0D-BBE2-F7D5311E155A}" srcOrd="2" destOrd="0" presId="urn:microsoft.com/office/officeart/2008/layout/NameandTitleOrganizationalChart"/>
    <dgm:cxn modelId="{563844E7-27F3-488E-A4F6-B5D67AE71136}" type="presParOf" srcId="{DDFF03CC-2347-4CE3-828E-3253147A1B67}" destId="{70E246E5-97FC-4E93-9608-AD2B1668F102}" srcOrd="3" destOrd="0" presId="urn:microsoft.com/office/officeart/2008/layout/NameandTitleOrganizationalChart"/>
    <dgm:cxn modelId="{0C2C3C21-FF28-44DF-B9DD-25B5C73331B1}" type="presParOf" srcId="{70E246E5-97FC-4E93-9608-AD2B1668F102}" destId="{4848F85A-40C8-45A7-8C74-C061B1654A46}" srcOrd="0" destOrd="0" presId="urn:microsoft.com/office/officeart/2008/layout/NameandTitleOrganizationalChart"/>
    <dgm:cxn modelId="{74D2265B-C392-4A52-98B4-08153A989B7A}" type="presParOf" srcId="{4848F85A-40C8-45A7-8C74-C061B1654A46}" destId="{5A5E18A2-8A9B-4FAC-8007-DFB48051284C}" srcOrd="0" destOrd="0" presId="urn:microsoft.com/office/officeart/2008/layout/NameandTitleOrganizationalChart"/>
    <dgm:cxn modelId="{74BFFE07-32B6-4F52-A9C0-66940F5B5499}" type="presParOf" srcId="{4848F85A-40C8-45A7-8C74-C061B1654A46}" destId="{1593AEE5-ECBC-49A3-9FDF-7CE915E27CF8}" srcOrd="1" destOrd="0" presId="urn:microsoft.com/office/officeart/2008/layout/NameandTitleOrganizationalChart"/>
    <dgm:cxn modelId="{DEDF1C57-121D-43F2-B00C-1C88AA700857}" type="presParOf" srcId="{4848F85A-40C8-45A7-8C74-C061B1654A46}" destId="{96A9FFCB-97F2-4F3B-B65A-3CAEC7DA25BA}" srcOrd="2" destOrd="0" presId="urn:microsoft.com/office/officeart/2008/layout/NameandTitleOrganizationalChart"/>
    <dgm:cxn modelId="{8F2E9BF8-27C8-49D1-B13F-2BCACAB79D14}" type="presParOf" srcId="{70E246E5-97FC-4E93-9608-AD2B1668F102}" destId="{6AC34909-6CA2-4456-AF08-660EE8360847}" srcOrd="1" destOrd="0" presId="urn:microsoft.com/office/officeart/2008/layout/NameandTitleOrganizationalChart"/>
    <dgm:cxn modelId="{40AA1B35-92B7-4BAB-8414-84B627DCFC17}" type="presParOf" srcId="{6AC34909-6CA2-4456-AF08-660EE8360847}" destId="{8049937B-7DFA-4334-8463-C070603869A2}" srcOrd="0" destOrd="0" presId="urn:microsoft.com/office/officeart/2008/layout/NameandTitleOrganizationalChart"/>
    <dgm:cxn modelId="{D2CCA245-79D2-4714-9202-9AE3598E4D28}" type="presParOf" srcId="{6AC34909-6CA2-4456-AF08-660EE8360847}" destId="{5C76CFAC-CB2F-4DBE-94E9-137A8163504E}" srcOrd="1" destOrd="0" presId="urn:microsoft.com/office/officeart/2008/layout/NameandTitleOrganizationalChart"/>
    <dgm:cxn modelId="{4A553030-49E1-4D0C-847E-70E96FB59895}" type="presParOf" srcId="{5C76CFAC-CB2F-4DBE-94E9-137A8163504E}" destId="{1A1F7309-12A2-41C1-A483-33B693C1E2F9}" srcOrd="0" destOrd="0" presId="urn:microsoft.com/office/officeart/2008/layout/NameandTitleOrganizationalChart"/>
    <dgm:cxn modelId="{682AD67D-36CD-4A03-9D3D-E9231E06A8C0}" type="presParOf" srcId="{1A1F7309-12A2-41C1-A483-33B693C1E2F9}" destId="{7F56C9DB-DC4C-40BF-9BB9-7FAC8476E80E}" srcOrd="0" destOrd="0" presId="urn:microsoft.com/office/officeart/2008/layout/NameandTitleOrganizationalChart"/>
    <dgm:cxn modelId="{FC7C7AF4-3889-45C0-BB0E-734925D5B5F1}" type="presParOf" srcId="{1A1F7309-12A2-41C1-A483-33B693C1E2F9}" destId="{7537C30B-4115-43DF-9DCF-806358722E0B}" srcOrd="1" destOrd="0" presId="urn:microsoft.com/office/officeart/2008/layout/NameandTitleOrganizationalChart"/>
    <dgm:cxn modelId="{2FA1BB05-D93D-47EE-A40C-819D36205D39}" type="presParOf" srcId="{1A1F7309-12A2-41C1-A483-33B693C1E2F9}" destId="{5FF4D1E7-CCDF-4F9C-9B08-7015B0591ABE}" srcOrd="2" destOrd="0" presId="urn:microsoft.com/office/officeart/2008/layout/NameandTitleOrganizationalChart"/>
    <dgm:cxn modelId="{CC1447B6-E1CC-4F45-80B8-74E747B31BA8}" type="presParOf" srcId="{5C76CFAC-CB2F-4DBE-94E9-137A8163504E}" destId="{72DB05D8-969C-401D-99C2-A724C1EB82D0}" srcOrd="1" destOrd="0" presId="urn:microsoft.com/office/officeart/2008/layout/NameandTitleOrganizationalChart"/>
    <dgm:cxn modelId="{6F257B65-7782-4191-8F90-94F6356A3402}" type="presParOf" srcId="{5C76CFAC-CB2F-4DBE-94E9-137A8163504E}" destId="{5D8B5467-D1FA-4C1C-BA8C-873A8BAD86F0}" srcOrd="2" destOrd="0" presId="urn:microsoft.com/office/officeart/2008/layout/NameandTitleOrganizationalChart"/>
    <dgm:cxn modelId="{00A94333-A5C3-4768-9823-A0451D027929}" type="presParOf" srcId="{6AC34909-6CA2-4456-AF08-660EE8360847}" destId="{7F221210-AE9A-4E0A-9AAE-B0271C70B4B2}" srcOrd="2" destOrd="0" presId="urn:microsoft.com/office/officeart/2008/layout/NameandTitleOrganizationalChart"/>
    <dgm:cxn modelId="{B73F432D-064D-40D7-8295-38F650303630}" type="presParOf" srcId="{6AC34909-6CA2-4456-AF08-660EE8360847}" destId="{C8878A1F-7C6F-405F-A324-CAC8213EC4D4}" srcOrd="3" destOrd="0" presId="urn:microsoft.com/office/officeart/2008/layout/NameandTitleOrganizationalChart"/>
    <dgm:cxn modelId="{EC9B5878-A431-4B7C-8D32-3034EFF38C73}" type="presParOf" srcId="{C8878A1F-7C6F-405F-A324-CAC8213EC4D4}" destId="{AAC8F037-A2FB-4861-9AAE-BBAFE5086EDB}" srcOrd="0" destOrd="0" presId="urn:microsoft.com/office/officeart/2008/layout/NameandTitleOrganizationalChart"/>
    <dgm:cxn modelId="{5BED5C01-F268-4477-A015-9D16E0EC2952}" type="presParOf" srcId="{AAC8F037-A2FB-4861-9AAE-BBAFE5086EDB}" destId="{580412D8-79B1-4B23-B7B5-DD129EE160CC}" srcOrd="0" destOrd="0" presId="urn:microsoft.com/office/officeart/2008/layout/NameandTitleOrganizationalChart"/>
    <dgm:cxn modelId="{6087CE0F-0991-4386-8DCE-B0EBEA1C82CC}" type="presParOf" srcId="{AAC8F037-A2FB-4861-9AAE-BBAFE5086EDB}" destId="{04D4C9EC-D281-4CDF-AFE0-86048CD8880E}" srcOrd="1" destOrd="0" presId="urn:microsoft.com/office/officeart/2008/layout/NameandTitleOrganizationalChart"/>
    <dgm:cxn modelId="{60112DA8-6920-4668-AFC9-45950071E6D8}" type="presParOf" srcId="{AAC8F037-A2FB-4861-9AAE-BBAFE5086EDB}" destId="{41F6C2AF-E4C2-493D-824F-954382EBDA13}" srcOrd="2" destOrd="0" presId="urn:microsoft.com/office/officeart/2008/layout/NameandTitleOrganizationalChart"/>
    <dgm:cxn modelId="{CD7EDA69-60A4-4CEB-9F6F-9FD393218421}" type="presParOf" srcId="{C8878A1F-7C6F-405F-A324-CAC8213EC4D4}" destId="{A7B82488-3FE5-42BD-BE3C-7F75D6F879BD}" srcOrd="1" destOrd="0" presId="urn:microsoft.com/office/officeart/2008/layout/NameandTitleOrganizationalChart"/>
    <dgm:cxn modelId="{9729C749-1A01-4E23-9033-F2D885FE3F62}" type="presParOf" srcId="{C8878A1F-7C6F-405F-A324-CAC8213EC4D4}" destId="{6CA00F93-5D40-4EF7-B9C3-C00B03D017D4}" srcOrd="2" destOrd="0" presId="urn:microsoft.com/office/officeart/2008/layout/NameandTitleOrganizationalChart"/>
    <dgm:cxn modelId="{1F06D27C-BC1A-480E-98C2-0AF685E9FE0C}" type="presParOf" srcId="{70E246E5-97FC-4E93-9608-AD2B1668F102}" destId="{EE972BA0-FDCF-4B80-BDCF-E672CACA4104}" srcOrd="2" destOrd="0" presId="urn:microsoft.com/office/officeart/2008/layout/NameandTitleOrganizationalChart"/>
    <dgm:cxn modelId="{5EE8E21F-4D04-4FBA-9B2B-6B90C9A3E8E5}" type="presParOf" srcId="{992729F9-8C0A-402C-BE26-5C7C80E6E7A7}" destId="{3ACBD90F-D009-4E46-9FF7-564D2068B72C}" srcOrd="2" destOrd="0" presId="urn:microsoft.com/office/officeart/2008/layout/NameandTitleOrganizational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E6EFCD-FEF2-4123-A760-43FFB74EAD7D}">
      <dsp:nvSpPr>
        <dsp:cNvPr id="0" name=""/>
        <dsp:cNvSpPr/>
      </dsp:nvSpPr>
      <dsp:spPr>
        <a:xfrm>
          <a:off x="3156389" y="962405"/>
          <a:ext cx="2253122" cy="502390"/>
        </a:xfrm>
        <a:custGeom>
          <a:avLst/>
          <a:gdLst/>
          <a:ahLst/>
          <a:cxnLst/>
          <a:rect l="0" t="0" r="0" b="0"/>
          <a:pathLst>
            <a:path>
              <a:moveTo>
                <a:pt x="0" y="0"/>
              </a:moveTo>
              <a:lnTo>
                <a:pt x="0" y="299501"/>
              </a:lnTo>
              <a:lnTo>
                <a:pt x="2253122" y="299501"/>
              </a:lnTo>
              <a:lnTo>
                <a:pt x="2253122" y="502390"/>
              </a:lnTo>
            </a:path>
          </a:pathLst>
        </a:custGeom>
        <a:noFill/>
        <a:ln w="12700" cap="flat" cmpd="sng" algn="ctr">
          <a:solidFill>
            <a:schemeClr val="accent2">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CE07C122-08AB-48C3-8087-4CFB757349BC}">
      <dsp:nvSpPr>
        <dsp:cNvPr id="0" name=""/>
        <dsp:cNvSpPr/>
      </dsp:nvSpPr>
      <dsp:spPr>
        <a:xfrm>
          <a:off x="3110669" y="962405"/>
          <a:ext cx="91440" cy="502390"/>
        </a:xfrm>
        <a:custGeom>
          <a:avLst/>
          <a:gdLst/>
          <a:ahLst/>
          <a:cxnLst/>
          <a:rect l="0" t="0" r="0" b="0"/>
          <a:pathLst>
            <a:path>
              <a:moveTo>
                <a:pt x="45720" y="0"/>
              </a:moveTo>
              <a:lnTo>
                <a:pt x="45720" y="502390"/>
              </a:lnTo>
            </a:path>
          </a:pathLst>
        </a:custGeom>
        <a:noFill/>
        <a:ln w="12700" cap="flat" cmpd="sng" algn="ctr">
          <a:solidFill>
            <a:schemeClr val="accent2">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F099DA32-441B-4183-8B95-0F85F44174B9}">
      <dsp:nvSpPr>
        <dsp:cNvPr id="0" name=""/>
        <dsp:cNvSpPr/>
      </dsp:nvSpPr>
      <dsp:spPr>
        <a:xfrm>
          <a:off x="903267" y="962405"/>
          <a:ext cx="2253122" cy="502390"/>
        </a:xfrm>
        <a:custGeom>
          <a:avLst/>
          <a:gdLst/>
          <a:ahLst/>
          <a:cxnLst/>
          <a:rect l="0" t="0" r="0" b="0"/>
          <a:pathLst>
            <a:path>
              <a:moveTo>
                <a:pt x="2253122" y="0"/>
              </a:moveTo>
              <a:lnTo>
                <a:pt x="2253122" y="299501"/>
              </a:lnTo>
              <a:lnTo>
                <a:pt x="0" y="299501"/>
              </a:lnTo>
              <a:lnTo>
                <a:pt x="0" y="502390"/>
              </a:lnTo>
            </a:path>
          </a:pathLst>
        </a:custGeom>
        <a:noFill/>
        <a:ln w="12700" cap="flat" cmpd="sng" algn="ctr">
          <a:solidFill>
            <a:schemeClr val="accent2">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0B9E4B24-F38E-475E-A4CA-F705ECF5D1D5}">
      <dsp:nvSpPr>
        <dsp:cNvPr id="0" name=""/>
        <dsp:cNvSpPr/>
      </dsp:nvSpPr>
      <dsp:spPr>
        <a:xfrm>
          <a:off x="2316687" y="92883"/>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26670" tIns="26670" rIns="26670" bIns="122699" numCol="1" spcCol="1270" anchor="ctr" anchorCtr="0">
          <a:noAutofit/>
        </a:bodyPr>
        <a:lstStyle/>
        <a:p>
          <a:pPr lvl="0" algn="ctr" defTabSz="1866900">
            <a:lnSpc>
              <a:spcPct val="90000"/>
            </a:lnSpc>
            <a:spcBef>
              <a:spcPct val="0"/>
            </a:spcBef>
            <a:spcAft>
              <a:spcPct val="35000"/>
            </a:spcAft>
          </a:pPr>
          <a:r>
            <a:rPr lang="cs-CZ" sz="4200" b="0" i="0" u="none" kern="1200" dirty="0"/>
            <a:t> 42 488</a:t>
          </a:r>
          <a:endParaRPr lang="cs-CZ" sz="4200" kern="1200" dirty="0"/>
        </a:p>
      </dsp:txBody>
      <dsp:txXfrm>
        <a:off x="2316687" y="92883"/>
        <a:ext cx="1679405" cy="869521"/>
      </dsp:txXfrm>
    </dsp:sp>
    <dsp:sp modelId="{6F893F8C-2B7C-4C8C-AED1-32D5A2DE3B55}">
      <dsp:nvSpPr>
        <dsp:cNvPr id="0" name=""/>
        <dsp:cNvSpPr/>
      </dsp:nvSpPr>
      <dsp:spPr>
        <a:xfrm>
          <a:off x="2652568" y="769178"/>
          <a:ext cx="1511464" cy="289840"/>
        </a:xfrm>
        <a:prstGeom prst="rect">
          <a:avLst/>
        </a:prstGeom>
        <a:solidFill>
          <a:srgbClr val="C00000">
            <a:alpha val="9000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solidFill>
                <a:schemeClr val="bg1"/>
              </a:solidFill>
            </a:rPr>
            <a:t>CELÁ ČR</a:t>
          </a:r>
        </a:p>
      </dsp:txBody>
      <dsp:txXfrm>
        <a:off x="2652568" y="769178"/>
        <a:ext cx="1511464" cy="289840"/>
      </dsp:txXfrm>
    </dsp:sp>
    <dsp:sp modelId="{24AAABBD-1CCB-4D72-96D4-75742E0A3B58}">
      <dsp:nvSpPr>
        <dsp:cNvPr id="0" name=""/>
        <dsp:cNvSpPr/>
      </dsp:nvSpPr>
      <dsp:spPr>
        <a:xfrm>
          <a:off x="63564"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6670" tIns="26670" rIns="26670" bIns="122699" numCol="1" spcCol="1270" anchor="ctr" anchorCtr="0">
          <a:noAutofit/>
        </a:bodyPr>
        <a:lstStyle/>
        <a:p>
          <a:pPr lvl="0" algn="ctr" defTabSz="1866900">
            <a:lnSpc>
              <a:spcPct val="90000"/>
            </a:lnSpc>
            <a:spcBef>
              <a:spcPct val="0"/>
            </a:spcBef>
            <a:spcAft>
              <a:spcPct val="35000"/>
            </a:spcAft>
          </a:pPr>
          <a:r>
            <a:rPr lang="cs-CZ" sz="4200" b="0" i="0" u="none" kern="1200" dirty="0"/>
            <a:t> 21 488</a:t>
          </a:r>
          <a:endParaRPr lang="cs-CZ" sz="4200" kern="1200" dirty="0"/>
        </a:p>
      </dsp:txBody>
      <dsp:txXfrm>
        <a:off x="63564" y="1464795"/>
        <a:ext cx="1679405" cy="869521"/>
      </dsp:txXfrm>
    </dsp:sp>
    <dsp:sp modelId="{C9101A84-600B-4FA7-B65E-3B1B5966960D}">
      <dsp:nvSpPr>
        <dsp:cNvPr id="0" name=""/>
        <dsp:cNvSpPr/>
      </dsp:nvSpPr>
      <dsp:spPr>
        <a:xfrm>
          <a:off x="399445" y="2141090"/>
          <a:ext cx="1511464" cy="289840"/>
        </a:xfrm>
        <a:prstGeom prst="rect">
          <a:avLst/>
        </a:prstGeom>
        <a:solidFill>
          <a:schemeClr val="accent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AKUTNÍ PÉČE</a:t>
          </a:r>
        </a:p>
      </dsp:txBody>
      <dsp:txXfrm>
        <a:off x="399445" y="2141090"/>
        <a:ext cx="1511464" cy="289840"/>
      </dsp:txXfrm>
    </dsp:sp>
    <dsp:sp modelId="{44D6D8C2-65D0-4E7B-807B-EFC4FEFCB4C0}">
      <dsp:nvSpPr>
        <dsp:cNvPr id="0" name=""/>
        <dsp:cNvSpPr/>
      </dsp:nvSpPr>
      <dsp:spPr>
        <a:xfrm>
          <a:off x="2316687"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6670" tIns="26670" rIns="26670" bIns="122699" numCol="1" spcCol="1270" anchor="ctr" anchorCtr="0">
          <a:noAutofit/>
        </a:bodyPr>
        <a:lstStyle/>
        <a:p>
          <a:pPr lvl="0" algn="ctr" defTabSz="1866900">
            <a:lnSpc>
              <a:spcPct val="90000"/>
            </a:lnSpc>
            <a:spcBef>
              <a:spcPct val="0"/>
            </a:spcBef>
            <a:spcAft>
              <a:spcPct val="35000"/>
            </a:spcAft>
          </a:pPr>
          <a:r>
            <a:rPr lang="cs-CZ" sz="4200" b="0" i="0" u="none" kern="1200" dirty="0"/>
            <a:t> 1 471</a:t>
          </a:r>
          <a:endParaRPr lang="cs-CZ" sz="4200" kern="1200" dirty="0"/>
        </a:p>
      </dsp:txBody>
      <dsp:txXfrm>
        <a:off x="2316687" y="1464795"/>
        <a:ext cx="1679405" cy="869521"/>
      </dsp:txXfrm>
    </dsp:sp>
    <dsp:sp modelId="{A7D33A96-1CC1-4B11-B774-D66C3C98CF6F}">
      <dsp:nvSpPr>
        <dsp:cNvPr id="0" name=""/>
        <dsp:cNvSpPr/>
      </dsp:nvSpPr>
      <dsp:spPr>
        <a:xfrm>
          <a:off x="2652568" y="2141090"/>
          <a:ext cx="1511464" cy="289840"/>
        </a:xfrm>
        <a:prstGeom prst="rect">
          <a:avLst/>
        </a:prstGeom>
        <a:solidFill>
          <a:schemeClr val="accent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OST. LŮŽKOVÁ</a:t>
          </a:r>
        </a:p>
      </dsp:txBody>
      <dsp:txXfrm>
        <a:off x="2652568" y="2141090"/>
        <a:ext cx="1511464" cy="289840"/>
      </dsp:txXfrm>
    </dsp:sp>
    <dsp:sp modelId="{092183EA-3DFA-49B2-92EE-4D0863785688}">
      <dsp:nvSpPr>
        <dsp:cNvPr id="0" name=""/>
        <dsp:cNvSpPr/>
      </dsp:nvSpPr>
      <dsp:spPr>
        <a:xfrm>
          <a:off x="4569809"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6670" tIns="26670" rIns="26670" bIns="122699" numCol="1" spcCol="1270" anchor="ctr" anchorCtr="0">
          <a:noAutofit/>
        </a:bodyPr>
        <a:lstStyle/>
        <a:p>
          <a:pPr lvl="0" algn="ctr" defTabSz="1866900">
            <a:lnSpc>
              <a:spcPct val="90000"/>
            </a:lnSpc>
            <a:spcBef>
              <a:spcPct val="0"/>
            </a:spcBef>
            <a:spcAft>
              <a:spcPct val="35000"/>
            </a:spcAft>
          </a:pPr>
          <a:r>
            <a:rPr lang="cs-CZ" sz="4200" b="0" i="0" u="none" kern="1200" dirty="0"/>
            <a:t> 19 529</a:t>
          </a:r>
          <a:endParaRPr lang="cs-CZ" sz="4200" kern="1200" dirty="0"/>
        </a:p>
      </dsp:txBody>
      <dsp:txXfrm>
        <a:off x="4569809" y="1464795"/>
        <a:ext cx="1679405" cy="869521"/>
      </dsp:txXfrm>
    </dsp:sp>
    <dsp:sp modelId="{E9160BF4-AD1E-4419-8D8D-C294D5A09E79}">
      <dsp:nvSpPr>
        <dsp:cNvPr id="0" name=""/>
        <dsp:cNvSpPr/>
      </dsp:nvSpPr>
      <dsp:spPr>
        <a:xfrm>
          <a:off x="4905690" y="2141090"/>
          <a:ext cx="1511464" cy="289840"/>
        </a:xfrm>
        <a:prstGeom prst="rect">
          <a:avLst/>
        </a:prstGeom>
        <a:solidFill>
          <a:schemeClr val="accent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NELŮŽKOVÁ</a:t>
          </a:r>
        </a:p>
      </dsp:txBody>
      <dsp:txXfrm>
        <a:off x="4905690" y="2141090"/>
        <a:ext cx="1511464" cy="289840"/>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F221210-AE9A-4E0A-9AAE-B0271C70B4B2}">
      <dsp:nvSpPr>
        <dsp:cNvPr id="0" name=""/>
        <dsp:cNvSpPr/>
      </dsp:nvSpPr>
      <dsp:spPr>
        <a:xfrm>
          <a:off x="2487582" y="2323162"/>
          <a:ext cx="282919" cy="1940240"/>
        </a:xfrm>
        <a:custGeom>
          <a:avLst/>
          <a:gdLst/>
          <a:ahLst/>
          <a:cxnLst/>
          <a:rect l="0" t="0" r="0" b="0"/>
          <a:pathLst>
            <a:path>
              <a:moveTo>
                <a:pt x="0" y="0"/>
              </a:moveTo>
              <a:lnTo>
                <a:pt x="0" y="1620929"/>
              </a:lnTo>
              <a:lnTo>
                <a:pt x="236358" y="1620929"/>
              </a:lnTo>
            </a:path>
          </a:pathLst>
        </a:custGeom>
        <a:noFill/>
        <a:ln w="25400" cap="flat" cmpd="sng" algn="ctr">
          <a:solidFill>
            <a:srgbClr val="4C9ED0">
              <a:shade val="8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8049937B-7DFA-4334-8463-C070603869A2}">
      <dsp:nvSpPr>
        <dsp:cNvPr id="0" name=""/>
        <dsp:cNvSpPr/>
      </dsp:nvSpPr>
      <dsp:spPr>
        <a:xfrm>
          <a:off x="2487582" y="2323162"/>
          <a:ext cx="282919" cy="822614"/>
        </a:xfrm>
        <a:custGeom>
          <a:avLst/>
          <a:gdLst/>
          <a:ahLst/>
          <a:cxnLst/>
          <a:rect l="0" t="0" r="0" b="0"/>
          <a:pathLst>
            <a:path>
              <a:moveTo>
                <a:pt x="0" y="0"/>
              </a:moveTo>
              <a:lnTo>
                <a:pt x="0" y="687234"/>
              </a:lnTo>
              <a:lnTo>
                <a:pt x="236358" y="687234"/>
              </a:lnTo>
            </a:path>
          </a:pathLst>
        </a:custGeom>
        <a:noFill/>
        <a:ln w="25400" cap="flat" cmpd="sng" algn="ctr">
          <a:solidFill>
            <a:srgbClr val="4C9ED0">
              <a:shade val="8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7498D5BC-CFD7-4E0D-BBE2-F7D5311E155A}">
      <dsp:nvSpPr>
        <dsp:cNvPr id="0" name=""/>
        <dsp:cNvSpPr/>
      </dsp:nvSpPr>
      <dsp:spPr>
        <a:xfrm>
          <a:off x="2091593" y="1305265"/>
          <a:ext cx="1045185" cy="409271"/>
        </a:xfrm>
        <a:custGeom>
          <a:avLst/>
          <a:gdLst/>
          <a:ahLst/>
          <a:cxnLst/>
          <a:rect l="0" t="0" r="0" b="0"/>
          <a:pathLst>
            <a:path>
              <a:moveTo>
                <a:pt x="0" y="0"/>
              </a:moveTo>
              <a:lnTo>
                <a:pt x="0" y="203834"/>
              </a:lnTo>
              <a:lnTo>
                <a:pt x="873176" y="203834"/>
              </a:lnTo>
              <a:lnTo>
                <a:pt x="873176" y="341916"/>
              </a:lnTo>
            </a:path>
          </a:pathLst>
        </a:custGeom>
        <a:noFill/>
        <a:ln w="25400" cap="flat" cmpd="sng" algn="ctr">
          <a:solidFill>
            <a:srgbClr val="4C9ED0">
              <a:shade val="6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71E8FAAF-B2EC-4F49-A806-521A2618339B}">
      <dsp:nvSpPr>
        <dsp:cNvPr id="0" name=""/>
        <dsp:cNvSpPr/>
      </dsp:nvSpPr>
      <dsp:spPr>
        <a:xfrm>
          <a:off x="1412686" y="2324961"/>
          <a:ext cx="261850" cy="1939340"/>
        </a:xfrm>
        <a:custGeom>
          <a:avLst/>
          <a:gdLst/>
          <a:ahLst/>
          <a:cxnLst/>
          <a:rect l="0" t="0" r="0" b="0"/>
          <a:pathLst>
            <a:path>
              <a:moveTo>
                <a:pt x="218757" y="0"/>
              </a:moveTo>
              <a:lnTo>
                <a:pt x="218757" y="1620177"/>
              </a:lnTo>
              <a:lnTo>
                <a:pt x="0" y="1620177"/>
              </a:lnTo>
            </a:path>
          </a:pathLst>
        </a:custGeom>
        <a:noFill/>
        <a:ln w="25400" cap="flat" cmpd="sng" algn="ctr">
          <a:solidFill>
            <a:srgbClr val="4C9ED0">
              <a:shade val="8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364066E8-5087-4D16-9481-77E08633C7A7}">
      <dsp:nvSpPr>
        <dsp:cNvPr id="0" name=""/>
        <dsp:cNvSpPr/>
      </dsp:nvSpPr>
      <dsp:spPr>
        <a:xfrm>
          <a:off x="1412686" y="2324961"/>
          <a:ext cx="261850" cy="821714"/>
        </a:xfrm>
        <a:custGeom>
          <a:avLst/>
          <a:gdLst/>
          <a:ahLst/>
          <a:cxnLst/>
          <a:rect l="0" t="0" r="0" b="0"/>
          <a:pathLst>
            <a:path>
              <a:moveTo>
                <a:pt x="218757" y="0"/>
              </a:moveTo>
              <a:lnTo>
                <a:pt x="218757" y="686482"/>
              </a:lnTo>
              <a:lnTo>
                <a:pt x="0" y="686482"/>
              </a:lnTo>
            </a:path>
          </a:pathLst>
        </a:custGeom>
        <a:noFill/>
        <a:ln w="25400" cap="flat" cmpd="sng" algn="ctr">
          <a:solidFill>
            <a:srgbClr val="4C9ED0">
              <a:shade val="8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B9AB3A63-703D-491C-9725-96BDA855BBBC}">
      <dsp:nvSpPr>
        <dsp:cNvPr id="0" name=""/>
        <dsp:cNvSpPr/>
      </dsp:nvSpPr>
      <dsp:spPr>
        <a:xfrm>
          <a:off x="1025339" y="1305265"/>
          <a:ext cx="1066253" cy="409271"/>
        </a:xfrm>
        <a:custGeom>
          <a:avLst/>
          <a:gdLst/>
          <a:ahLst/>
          <a:cxnLst/>
          <a:rect l="0" t="0" r="0" b="0"/>
          <a:pathLst>
            <a:path>
              <a:moveTo>
                <a:pt x="890777" y="0"/>
              </a:moveTo>
              <a:lnTo>
                <a:pt x="890777" y="203834"/>
              </a:lnTo>
              <a:lnTo>
                <a:pt x="0" y="203834"/>
              </a:lnTo>
              <a:lnTo>
                <a:pt x="0" y="341916"/>
              </a:lnTo>
            </a:path>
          </a:pathLst>
        </a:custGeom>
        <a:noFill/>
        <a:ln w="25400" cap="flat" cmpd="sng" algn="ctr">
          <a:solidFill>
            <a:srgbClr val="4C9ED0">
              <a:shade val="6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B26A6118-09C0-4829-BA4E-AACB7EEDEBB0}">
      <dsp:nvSpPr>
        <dsp:cNvPr id="0" name=""/>
        <dsp:cNvSpPr/>
      </dsp:nvSpPr>
      <dsp:spPr>
        <a:xfrm>
          <a:off x="1407531" y="596910"/>
          <a:ext cx="1368125" cy="708354"/>
        </a:xfrm>
        <a:prstGeom prst="rect">
          <a:avLst/>
        </a:prstGeom>
        <a:solidFill>
          <a:srgbClr val="FFFFFF">
            <a:hueOff val="0"/>
            <a:satOff val="0"/>
            <a:lumOff val="0"/>
            <a:alphaOff val="0"/>
          </a:srgb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15240" tIns="15240" rIns="15240" bIns="99957" numCol="1" spcCol="1270" anchor="ctr" anchorCtr="0">
          <a:noAutofit/>
        </a:bodyPr>
        <a:lstStyle/>
        <a:p>
          <a:pPr lvl="0" algn="ctr" defTabSz="1066800">
            <a:lnSpc>
              <a:spcPct val="90000"/>
            </a:lnSpc>
            <a:spcBef>
              <a:spcPct val="0"/>
            </a:spcBef>
            <a:spcAft>
              <a:spcPct val="35000"/>
            </a:spcAft>
          </a:pPr>
          <a:r>
            <a:rPr lang="cs-CZ" sz="2400" kern="1200" dirty="0">
              <a:solidFill>
                <a:srgbClr val="292929">
                  <a:hueOff val="0"/>
                  <a:satOff val="0"/>
                  <a:lumOff val="0"/>
                  <a:alphaOff val="0"/>
                </a:srgbClr>
              </a:solidFill>
              <a:latin typeface="Trebuchet MS"/>
              <a:ea typeface="+mn-ea"/>
              <a:cs typeface="+mn-cs"/>
            </a:rPr>
            <a:t>88 764</a:t>
          </a:r>
        </a:p>
      </dsp:txBody>
      <dsp:txXfrm>
        <a:off x="1407531" y="596910"/>
        <a:ext cx="1368125" cy="708354"/>
      </dsp:txXfrm>
    </dsp:sp>
    <dsp:sp modelId="{F5989329-36ED-4CCD-88F9-3D63590BE288}">
      <dsp:nvSpPr>
        <dsp:cNvPr id="0" name=""/>
        <dsp:cNvSpPr/>
      </dsp:nvSpPr>
      <dsp:spPr>
        <a:xfrm>
          <a:off x="1681156" y="1147853"/>
          <a:ext cx="1231312" cy="236118"/>
        </a:xfrm>
        <a:prstGeom prst="rect">
          <a:avLst/>
        </a:prstGeo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38100" tIns="9525" rIns="38100" bIns="9525" numCol="1" spcCol="1270" anchor="ctr" anchorCtr="0">
          <a:noAutofit/>
        </a:bodyPr>
        <a:lstStyle/>
        <a:p>
          <a:pPr lvl="0" algn="r" defTabSz="666750">
            <a:lnSpc>
              <a:spcPct val="90000"/>
            </a:lnSpc>
            <a:spcBef>
              <a:spcPct val="0"/>
            </a:spcBef>
            <a:spcAft>
              <a:spcPct val="35000"/>
            </a:spcAft>
          </a:pPr>
          <a:r>
            <a:rPr lang="cs-CZ" sz="1500" kern="1200" dirty="0">
              <a:solidFill>
                <a:srgbClr val="292929">
                  <a:hueOff val="0"/>
                  <a:satOff val="0"/>
                  <a:lumOff val="0"/>
                  <a:alphaOff val="0"/>
                </a:srgbClr>
              </a:solidFill>
              <a:latin typeface="Trebuchet MS"/>
              <a:ea typeface="+mn-ea"/>
              <a:cs typeface="+mn-cs"/>
            </a:rPr>
            <a:t>PRŮMĚR HKK</a:t>
          </a:r>
        </a:p>
      </dsp:txBody>
      <dsp:txXfrm>
        <a:off x="1681156" y="1147853"/>
        <a:ext cx="1231312" cy="236118"/>
      </dsp:txXfrm>
    </dsp:sp>
    <dsp:sp modelId="{C51F6FDE-A23F-43B0-A635-FB684F814C62}">
      <dsp:nvSpPr>
        <dsp:cNvPr id="0" name=""/>
        <dsp:cNvSpPr/>
      </dsp:nvSpPr>
      <dsp:spPr>
        <a:xfrm>
          <a:off x="213843" y="1714536"/>
          <a:ext cx="1622993" cy="610424"/>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5240" tIns="15240" rIns="15240" bIns="99957" numCol="1" spcCol="1270" anchor="ctr" anchorCtr="0">
          <a:noAutofit/>
        </a:bodyPr>
        <a:lstStyle/>
        <a:p>
          <a:pPr lvl="0" algn="ctr" defTabSz="1066800">
            <a:lnSpc>
              <a:spcPct val="90000"/>
            </a:lnSpc>
            <a:spcBef>
              <a:spcPct val="0"/>
            </a:spcBef>
            <a:spcAft>
              <a:spcPct val="35000"/>
            </a:spcAft>
          </a:pPr>
          <a:r>
            <a:rPr lang="cs-CZ" sz="2400" kern="1200" dirty="0">
              <a:solidFill>
                <a:srgbClr val="292929">
                  <a:hueOff val="0"/>
                  <a:satOff val="0"/>
                  <a:lumOff val="0"/>
                  <a:alphaOff val="0"/>
                </a:srgbClr>
              </a:solidFill>
              <a:latin typeface="Trebuchet MS"/>
              <a:ea typeface="+mn-ea"/>
              <a:cs typeface="+mn-cs"/>
            </a:rPr>
            <a:t>97 436</a:t>
          </a:r>
        </a:p>
      </dsp:txBody>
      <dsp:txXfrm>
        <a:off x="213843" y="1714536"/>
        <a:ext cx="1622993" cy="610424"/>
      </dsp:txXfrm>
    </dsp:sp>
    <dsp:sp modelId="{DEF75702-A32A-4E34-AC0D-1EC0CF417E64}">
      <dsp:nvSpPr>
        <dsp:cNvPr id="0" name=""/>
        <dsp:cNvSpPr/>
      </dsp:nvSpPr>
      <dsp:spPr>
        <a:xfrm>
          <a:off x="466399" y="2207213"/>
          <a:ext cx="1528317" cy="254719"/>
        </a:xfrm>
        <a:prstGeom prst="rect">
          <a:avLst/>
        </a:prstGeo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7940" tIns="6985" rIns="27940" bIns="6985" numCol="1" spcCol="1270" anchor="ctr" anchorCtr="0">
          <a:noAutofit/>
        </a:bodyPr>
        <a:lstStyle/>
        <a:p>
          <a:pPr lvl="0" algn="r" defTabSz="488950">
            <a:lnSpc>
              <a:spcPct val="90000"/>
            </a:lnSpc>
            <a:spcBef>
              <a:spcPct val="0"/>
            </a:spcBef>
            <a:spcAft>
              <a:spcPct val="35000"/>
            </a:spcAft>
          </a:pPr>
          <a:r>
            <a:rPr lang="cs-CZ" sz="1100" b="1" kern="1200" dirty="0">
              <a:solidFill>
                <a:srgbClr val="292929">
                  <a:hueOff val="0"/>
                  <a:satOff val="0"/>
                  <a:lumOff val="0"/>
                  <a:alphaOff val="0"/>
                </a:srgbClr>
              </a:solidFill>
              <a:latin typeface="Trebuchet MS"/>
              <a:ea typeface="+mn-ea"/>
              <a:cs typeface="+mn-cs"/>
            </a:rPr>
            <a:t>PRŮMĚR </a:t>
          </a:r>
          <a:r>
            <a:rPr lang="cs-CZ" sz="1100" b="1" kern="1200" dirty="0">
              <a:solidFill>
                <a:srgbClr val="FF0000"/>
              </a:solidFill>
              <a:latin typeface="Trebuchet MS"/>
              <a:ea typeface="+mn-ea"/>
              <a:cs typeface="+mn-cs"/>
            </a:rPr>
            <a:t>PLAT</a:t>
          </a:r>
        </a:p>
      </dsp:txBody>
      <dsp:txXfrm>
        <a:off x="466399" y="2207213"/>
        <a:ext cx="1528317" cy="254719"/>
      </dsp:txXfrm>
    </dsp:sp>
    <dsp:sp modelId="{F2506DE1-AF8C-4E41-BE2F-C7B933949F63}">
      <dsp:nvSpPr>
        <dsp:cNvPr id="0" name=""/>
        <dsp:cNvSpPr/>
      </dsp:nvSpPr>
      <dsp:spPr>
        <a:xfrm>
          <a:off x="44561" y="2792498"/>
          <a:ext cx="1368125" cy="708354"/>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99957" numCol="1" spcCol="1270" anchor="ctr" anchorCtr="0">
          <a:noAutofit/>
        </a:bodyPr>
        <a:lstStyle/>
        <a:p>
          <a:pPr lvl="0" algn="ctr" defTabSz="889000">
            <a:lnSpc>
              <a:spcPct val="90000"/>
            </a:lnSpc>
            <a:spcBef>
              <a:spcPct val="0"/>
            </a:spcBef>
            <a:spcAft>
              <a:spcPct val="35000"/>
            </a:spcAft>
          </a:pPr>
          <a:r>
            <a:rPr lang="cs-CZ" sz="2000" kern="1200" dirty="0">
              <a:solidFill>
                <a:srgbClr val="292929">
                  <a:hueOff val="0"/>
                  <a:satOff val="0"/>
                  <a:lumOff val="0"/>
                  <a:alphaOff val="0"/>
                </a:srgbClr>
              </a:solidFill>
              <a:latin typeface="Trebuchet MS"/>
              <a:ea typeface="+mn-ea"/>
              <a:cs typeface="+mn-cs"/>
            </a:rPr>
            <a:t>*</a:t>
          </a:r>
        </a:p>
      </dsp:txBody>
      <dsp:txXfrm>
        <a:off x="44561" y="2792498"/>
        <a:ext cx="1368125" cy="708354"/>
      </dsp:txXfrm>
    </dsp:sp>
    <dsp:sp modelId="{804EFE49-64C9-4B85-8E96-6B47CD1FE236}">
      <dsp:nvSpPr>
        <dsp:cNvPr id="0" name=""/>
        <dsp:cNvSpPr/>
      </dsp:nvSpPr>
      <dsp:spPr>
        <a:xfrm>
          <a:off x="318186" y="3343440"/>
          <a:ext cx="1231312" cy="236118"/>
        </a:xfrm>
        <a:prstGeom prst="rect">
          <a:avLst/>
        </a:prstGeo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5715" rIns="22860" bIns="5715" numCol="1" spcCol="1270" anchor="ctr" anchorCtr="0">
          <a:noAutofit/>
        </a:bodyPr>
        <a:lstStyle/>
        <a:p>
          <a:pPr lvl="0" algn="r" defTabSz="400050">
            <a:lnSpc>
              <a:spcPct val="90000"/>
            </a:lnSpc>
            <a:spcBef>
              <a:spcPct val="0"/>
            </a:spcBef>
            <a:spcAft>
              <a:spcPct val="35000"/>
            </a:spcAft>
          </a:pPr>
          <a:r>
            <a:rPr lang="cs-CZ" sz="900" kern="1200" dirty="0">
              <a:solidFill>
                <a:srgbClr val="292929">
                  <a:hueOff val="0"/>
                  <a:satOff val="0"/>
                  <a:lumOff val="0"/>
                  <a:alphaOff val="0"/>
                </a:srgbClr>
              </a:solidFill>
              <a:latin typeface="Trebuchet MS"/>
              <a:ea typeface="+mn-ea"/>
              <a:cs typeface="+mn-cs"/>
            </a:rPr>
            <a:t>AKUTNÍ PÉČE</a:t>
          </a:r>
        </a:p>
      </dsp:txBody>
      <dsp:txXfrm>
        <a:off x="318186" y="3343440"/>
        <a:ext cx="1231312" cy="236118"/>
      </dsp:txXfrm>
    </dsp:sp>
    <dsp:sp modelId="{733632BE-50A0-4375-8D96-E147C12A2753}">
      <dsp:nvSpPr>
        <dsp:cNvPr id="0" name=""/>
        <dsp:cNvSpPr/>
      </dsp:nvSpPr>
      <dsp:spPr>
        <a:xfrm>
          <a:off x="44561" y="3910124"/>
          <a:ext cx="1368125" cy="708354"/>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99957" numCol="1" spcCol="1270" anchor="ctr" anchorCtr="0">
          <a:noAutofit/>
        </a:bodyPr>
        <a:lstStyle/>
        <a:p>
          <a:pPr lvl="0" algn="ctr" defTabSz="889000">
            <a:lnSpc>
              <a:spcPct val="90000"/>
            </a:lnSpc>
            <a:spcBef>
              <a:spcPct val="0"/>
            </a:spcBef>
            <a:spcAft>
              <a:spcPct val="35000"/>
            </a:spcAft>
          </a:pPr>
          <a:r>
            <a:rPr lang="cs-CZ" sz="2000" kern="1200" dirty="0">
              <a:solidFill>
                <a:srgbClr val="292929">
                  <a:hueOff val="0"/>
                  <a:satOff val="0"/>
                  <a:lumOff val="0"/>
                  <a:alphaOff val="0"/>
                </a:srgbClr>
              </a:solidFill>
              <a:latin typeface="Trebuchet MS"/>
              <a:ea typeface="+mn-ea"/>
              <a:cs typeface="+mn-cs"/>
            </a:rPr>
            <a:t>71 395</a:t>
          </a:r>
        </a:p>
      </dsp:txBody>
      <dsp:txXfrm>
        <a:off x="44561" y="3910124"/>
        <a:ext cx="1368125" cy="708354"/>
      </dsp:txXfrm>
    </dsp:sp>
    <dsp:sp modelId="{76BD5BEC-7193-420E-BCF5-B6D0A72BD945}">
      <dsp:nvSpPr>
        <dsp:cNvPr id="0" name=""/>
        <dsp:cNvSpPr/>
      </dsp:nvSpPr>
      <dsp:spPr>
        <a:xfrm>
          <a:off x="318186" y="4461066"/>
          <a:ext cx="1231312" cy="236118"/>
        </a:xfrm>
        <a:prstGeom prst="rect">
          <a:avLst/>
        </a:prstGeo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5715" rIns="22860" bIns="5715" numCol="1" spcCol="1270" anchor="ctr" anchorCtr="0">
          <a:noAutofit/>
        </a:bodyPr>
        <a:lstStyle/>
        <a:p>
          <a:pPr lvl="0" algn="r" defTabSz="400050">
            <a:lnSpc>
              <a:spcPct val="90000"/>
            </a:lnSpc>
            <a:spcBef>
              <a:spcPct val="0"/>
            </a:spcBef>
            <a:spcAft>
              <a:spcPct val="35000"/>
            </a:spcAft>
          </a:pPr>
          <a:r>
            <a:rPr lang="cs-CZ" sz="900" kern="1200" dirty="0">
              <a:solidFill>
                <a:srgbClr val="292929">
                  <a:hueOff val="0"/>
                  <a:satOff val="0"/>
                  <a:lumOff val="0"/>
                  <a:alphaOff val="0"/>
                </a:srgbClr>
              </a:solidFill>
              <a:latin typeface="Trebuchet MS"/>
              <a:ea typeface="+mn-ea"/>
              <a:cs typeface="+mn-cs"/>
            </a:rPr>
            <a:t>OST. LŮŽKOVÁ</a:t>
          </a:r>
        </a:p>
      </dsp:txBody>
      <dsp:txXfrm>
        <a:off x="318186" y="4461066"/>
        <a:ext cx="1231312" cy="236118"/>
      </dsp:txXfrm>
    </dsp:sp>
    <dsp:sp modelId="{5A5E18A2-8A9B-4FAC-8007-DFB48051284C}">
      <dsp:nvSpPr>
        <dsp:cNvPr id="0" name=""/>
        <dsp:cNvSpPr/>
      </dsp:nvSpPr>
      <dsp:spPr>
        <a:xfrm>
          <a:off x="2325282" y="1714536"/>
          <a:ext cx="1622993" cy="608625"/>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5240" tIns="15240" rIns="15240" bIns="99957" numCol="1" spcCol="1270" anchor="ctr" anchorCtr="0">
          <a:noAutofit/>
        </a:bodyPr>
        <a:lstStyle/>
        <a:p>
          <a:pPr lvl="0" algn="ctr" defTabSz="1066800">
            <a:lnSpc>
              <a:spcPct val="90000"/>
            </a:lnSpc>
            <a:spcBef>
              <a:spcPct val="0"/>
            </a:spcBef>
            <a:spcAft>
              <a:spcPct val="35000"/>
            </a:spcAft>
          </a:pPr>
          <a:r>
            <a:rPr lang="cs-CZ" sz="2400" b="0" i="0" u="none" kern="1200" dirty="0">
              <a:solidFill>
                <a:srgbClr val="292929">
                  <a:hueOff val="0"/>
                  <a:satOff val="0"/>
                  <a:lumOff val="0"/>
                  <a:alphaOff val="0"/>
                </a:srgbClr>
              </a:solidFill>
              <a:latin typeface="Trebuchet MS"/>
              <a:ea typeface="+mn-ea"/>
              <a:cs typeface="+mn-cs"/>
            </a:rPr>
            <a:t> 76 778</a:t>
          </a:r>
          <a:endParaRPr lang="cs-CZ" sz="2400" kern="1200" dirty="0">
            <a:solidFill>
              <a:srgbClr val="292929">
                <a:hueOff val="0"/>
                <a:satOff val="0"/>
                <a:lumOff val="0"/>
                <a:alphaOff val="0"/>
              </a:srgbClr>
            </a:solidFill>
            <a:latin typeface="Trebuchet MS"/>
            <a:ea typeface="+mn-ea"/>
            <a:cs typeface="+mn-cs"/>
          </a:endParaRPr>
        </a:p>
      </dsp:txBody>
      <dsp:txXfrm>
        <a:off x="2325282" y="1714536"/>
        <a:ext cx="1622993" cy="608625"/>
      </dsp:txXfrm>
    </dsp:sp>
    <dsp:sp modelId="{1593AEE5-ECBC-49A3-9FDF-7CE915E27CF8}">
      <dsp:nvSpPr>
        <dsp:cNvPr id="0" name=""/>
        <dsp:cNvSpPr/>
      </dsp:nvSpPr>
      <dsp:spPr>
        <a:xfrm>
          <a:off x="2577839" y="2206313"/>
          <a:ext cx="1528317" cy="254719"/>
        </a:xfrm>
        <a:prstGeom prst="rect">
          <a:avLst/>
        </a:prstGeo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7940" tIns="6985" rIns="27940" bIns="6985" numCol="1" spcCol="1270" anchor="ctr" anchorCtr="0">
          <a:noAutofit/>
        </a:bodyPr>
        <a:lstStyle/>
        <a:p>
          <a:pPr lvl="0" algn="r" defTabSz="488950">
            <a:lnSpc>
              <a:spcPct val="90000"/>
            </a:lnSpc>
            <a:spcBef>
              <a:spcPct val="0"/>
            </a:spcBef>
            <a:spcAft>
              <a:spcPct val="35000"/>
            </a:spcAft>
          </a:pPr>
          <a:r>
            <a:rPr lang="cs-CZ" sz="1100" b="1" kern="1200" dirty="0">
              <a:solidFill>
                <a:srgbClr val="292929">
                  <a:hueOff val="0"/>
                  <a:satOff val="0"/>
                  <a:lumOff val="0"/>
                  <a:alphaOff val="0"/>
                </a:srgbClr>
              </a:solidFill>
              <a:latin typeface="Trebuchet MS"/>
              <a:ea typeface="+mn-ea"/>
              <a:cs typeface="+mn-cs"/>
            </a:rPr>
            <a:t>PRŮMĚR </a:t>
          </a:r>
          <a:r>
            <a:rPr lang="cs-CZ" sz="1100" b="1" kern="1200" dirty="0">
              <a:solidFill>
                <a:srgbClr val="FF0000"/>
              </a:solidFill>
              <a:latin typeface="Trebuchet MS"/>
              <a:ea typeface="+mn-ea"/>
              <a:cs typeface="+mn-cs"/>
            </a:rPr>
            <a:t>MZDA</a:t>
          </a:r>
        </a:p>
      </dsp:txBody>
      <dsp:txXfrm>
        <a:off x="2577839" y="2206313"/>
        <a:ext cx="1528317" cy="254719"/>
      </dsp:txXfrm>
    </dsp:sp>
    <dsp:sp modelId="{7F56C9DB-DC4C-40BF-9BB9-7FAC8476E80E}">
      <dsp:nvSpPr>
        <dsp:cNvPr id="0" name=""/>
        <dsp:cNvSpPr/>
      </dsp:nvSpPr>
      <dsp:spPr>
        <a:xfrm>
          <a:off x="2770501" y="2791598"/>
          <a:ext cx="1368125" cy="708354"/>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99957" numCol="1" spcCol="1270" anchor="ctr" anchorCtr="0">
          <a:noAutofit/>
        </a:bodyPr>
        <a:lstStyle/>
        <a:p>
          <a:pPr lvl="0" algn="ctr" defTabSz="889000">
            <a:lnSpc>
              <a:spcPct val="90000"/>
            </a:lnSpc>
            <a:spcBef>
              <a:spcPct val="0"/>
            </a:spcBef>
            <a:spcAft>
              <a:spcPct val="35000"/>
            </a:spcAft>
          </a:pPr>
          <a:r>
            <a:rPr lang="cs-CZ" sz="2000" kern="1200" dirty="0">
              <a:solidFill>
                <a:srgbClr val="292929">
                  <a:hueOff val="0"/>
                  <a:satOff val="0"/>
                  <a:lumOff val="0"/>
                  <a:alphaOff val="0"/>
                </a:srgbClr>
              </a:solidFill>
              <a:latin typeface="Trebuchet MS"/>
              <a:ea typeface="+mn-ea"/>
              <a:cs typeface="+mn-cs"/>
            </a:rPr>
            <a:t>77 025</a:t>
          </a:r>
        </a:p>
      </dsp:txBody>
      <dsp:txXfrm>
        <a:off x="2770501" y="2791598"/>
        <a:ext cx="1368125" cy="708354"/>
      </dsp:txXfrm>
    </dsp:sp>
    <dsp:sp modelId="{7537C30B-4115-43DF-9DCF-806358722E0B}">
      <dsp:nvSpPr>
        <dsp:cNvPr id="0" name=""/>
        <dsp:cNvSpPr/>
      </dsp:nvSpPr>
      <dsp:spPr>
        <a:xfrm>
          <a:off x="3044126" y="3342541"/>
          <a:ext cx="1231312" cy="236118"/>
        </a:xfrm>
        <a:prstGeom prst="rect">
          <a:avLst/>
        </a:prstGeo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5715" rIns="22860" bIns="5715" numCol="1" spcCol="1270" anchor="ctr" anchorCtr="0">
          <a:noAutofit/>
        </a:bodyPr>
        <a:lstStyle/>
        <a:p>
          <a:pPr lvl="0" algn="r" defTabSz="400050">
            <a:lnSpc>
              <a:spcPct val="90000"/>
            </a:lnSpc>
            <a:spcBef>
              <a:spcPct val="0"/>
            </a:spcBef>
            <a:spcAft>
              <a:spcPct val="35000"/>
            </a:spcAft>
          </a:pPr>
          <a:r>
            <a:rPr lang="cs-CZ" sz="900" kern="1200" dirty="0">
              <a:solidFill>
                <a:srgbClr val="292929">
                  <a:hueOff val="0"/>
                  <a:satOff val="0"/>
                  <a:lumOff val="0"/>
                  <a:alphaOff val="0"/>
                </a:srgbClr>
              </a:solidFill>
              <a:latin typeface="Trebuchet MS"/>
              <a:ea typeface="+mn-ea"/>
              <a:cs typeface="+mn-cs"/>
            </a:rPr>
            <a:t>AKUTNÍ PÉČE</a:t>
          </a:r>
        </a:p>
      </dsp:txBody>
      <dsp:txXfrm>
        <a:off x="3044126" y="3342541"/>
        <a:ext cx="1231312" cy="236118"/>
      </dsp:txXfrm>
    </dsp:sp>
    <dsp:sp modelId="{580412D8-79B1-4B23-B7B5-DD129EE160CC}">
      <dsp:nvSpPr>
        <dsp:cNvPr id="0" name=""/>
        <dsp:cNvSpPr/>
      </dsp:nvSpPr>
      <dsp:spPr>
        <a:xfrm>
          <a:off x="2770501" y="3909224"/>
          <a:ext cx="1368125" cy="708354"/>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99957" numCol="1" spcCol="1270" anchor="ctr" anchorCtr="0">
          <a:noAutofit/>
        </a:bodyPr>
        <a:lstStyle/>
        <a:p>
          <a:pPr lvl="0" algn="ctr" defTabSz="889000">
            <a:lnSpc>
              <a:spcPct val="90000"/>
            </a:lnSpc>
            <a:spcBef>
              <a:spcPct val="0"/>
            </a:spcBef>
            <a:spcAft>
              <a:spcPct val="35000"/>
            </a:spcAft>
          </a:pPr>
          <a:r>
            <a:rPr lang="cs-CZ" sz="2000" kern="1200" dirty="0">
              <a:solidFill>
                <a:srgbClr val="292929">
                  <a:hueOff val="0"/>
                  <a:satOff val="0"/>
                  <a:lumOff val="0"/>
                  <a:alphaOff val="0"/>
                </a:srgbClr>
              </a:solidFill>
              <a:latin typeface="Trebuchet MS"/>
              <a:ea typeface="+mn-ea"/>
              <a:cs typeface="+mn-cs"/>
            </a:rPr>
            <a:t>67 955</a:t>
          </a:r>
        </a:p>
      </dsp:txBody>
      <dsp:txXfrm>
        <a:off x="2770501" y="3909224"/>
        <a:ext cx="1368125" cy="708354"/>
      </dsp:txXfrm>
    </dsp:sp>
    <dsp:sp modelId="{04D4C9EC-D281-4CDF-AFE0-86048CD8880E}">
      <dsp:nvSpPr>
        <dsp:cNvPr id="0" name=""/>
        <dsp:cNvSpPr/>
      </dsp:nvSpPr>
      <dsp:spPr>
        <a:xfrm>
          <a:off x="3044126" y="4460167"/>
          <a:ext cx="1231312" cy="236118"/>
        </a:xfrm>
        <a:prstGeom prst="rect">
          <a:avLst/>
        </a:prstGeo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5715" rIns="22860" bIns="5715" numCol="1" spcCol="1270" anchor="ctr" anchorCtr="0">
          <a:noAutofit/>
        </a:bodyPr>
        <a:lstStyle/>
        <a:p>
          <a:pPr lvl="0" algn="r" defTabSz="400050">
            <a:lnSpc>
              <a:spcPct val="90000"/>
            </a:lnSpc>
            <a:spcBef>
              <a:spcPct val="0"/>
            </a:spcBef>
            <a:spcAft>
              <a:spcPct val="35000"/>
            </a:spcAft>
          </a:pPr>
          <a:r>
            <a:rPr lang="cs-CZ" sz="900" kern="1200" dirty="0">
              <a:solidFill>
                <a:srgbClr val="292929">
                  <a:hueOff val="0"/>
                  <a:satOff val="0"/>
                  <a:lumOff val="0"/>
                  <a:alphaOff val="0"/>
                </a:srgbClr>
              </a:solidFill>
              <a:latin typeface="Trebuchet MS"/>
              <a:ea typeface="+mn-ea"/>
              <a:cs typeface="+mn-cs"/>
            </a:rPr>
            <a:t>OST. LŮŽKOVÁ</a:t>
          </a:r>
        </a:p>
      </dsp:txBody>
      <dsp:txXfrm>
        <a:off x="3044126" y="4460167"/>
        <a:ext cx="1231312" cy="236118"/>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F221210-AE9A-4E0A-9AAE-B0271C70B4B2}">
      <dsp:nvSpPr>
        <dsp:cNvPr id="0" name=""/>
        <dsp:cNvSpPr/>
      </dsp:nvSpPr>
      <dsp:spPr>
        <a:xfrm>
          <a:off x="2487582" y="2323162"/>
          <a:ext cx="282919" cy="1940240"/>
        </a:xfrm>
        <a:custGeom>
          <a:avLst/>
          <a:gdLst/>
          <a:ahLst/>
          <a:cxnLst/>
          <a:rect l="0" t="0" r="0" b="0"/>
          <a:pathLst>
            <a:path>
              <a:moveTo>
                <a:pt x="0" y="0"/>
              </a:moveTo>
              <a:lnTo>
                <a:pt x="0" y="1620929"/>
              </a:lnTo>
              <a:lnTo>
                <a:pt x="236358" y="1620929"/>
              </a:lnTo>
            </a:path>
          </a:pathLst>
        </a:custGeom>
        <a:noFill/>
        <a:ln w="25400" cap="flat" cmpd="sng" algn="ctr">
          <a:solidFill>
            <a:srgbClr val="A38B69">
              <a:shade val="8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8049937B-7DFA-4334-8463-C070603869A2}">
      <dsp:nvSpPr>
        <dsp:cNvPr id="0" name=""/>
        <dsp:cNvSpPr/>
      </dsp:nvSpPr>
      <dsp:spPr>
        <a:xfrm>
          <a:off x="2487582" y="2323162"/>
          <a:ext cx="282919" cy="822614"/>
        </a:xfrm>
        <a:custGeom>
          <a:avLst/>
          <a:gdLst/>
          <a:ahLst/>
          <a:cxnLst/>
          <a:rect l="0" t="0" r="0" b="0"/>
          <a:pathLst>
            <a:path>
              <a:moveTo>
                <a:pt x="0" y="0"/>
              </a:moveTo>
              <a:lnTo>
                <a:pt x="0" y="687234"/>
              </a:lnTo>
              <a:lnTo>
                <a:pt x="236358" y="687234"/>
              </a:lnTo>
            </a:path>
          </a:pathLst>
        </a:custGeom>
        <a:noFill/>
        <a:ln w="25400" cap="flat" cmpd="sng" algn="ctr">
          <a:solidFill>
            <a:srgbClr val="A38B69">
              <a:shade val="8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7498D5BC-CFD7-4E0D-BBE2-F7D5311E155A}">
      <dsp:nvSpPr>
        <dsp:cNvPr id="0" name=""/>
        <dsp:cNvSpPr/>
      </dsp:nvSpPr>
      <dsp:spPr>
        <a:xfrm>
          <a:off x="2091593" y="1305265"/>
          <a:ext cx="1045185" cy="409271"/>
        </a:xfrm>
        <a:custGeom>
          <a:avLst/>
          <a:gdLst/>
          <a:ahLst/>
          <a:cxnLst/>
          <a:rect l="0" t="0" r="0" b="0"/>
          <a:pathLst>
            <a:path>
              <a:moveTo>
                <a:pt x="0" y="0"/>
              </a:moveTo>
              <a:lnTo>
                <a:pt x="0" y="203834"/>
              </a:lnTo>
              <a:lnTo>
                <a:pt x="873176" y="203834"/>
              </a:lnTo>
              <a:lnTo>
                <a:pt x="873176" y="341916"/>
              </a:lnTo>
            </a:path>
          </a:pathLst>
        </a:custGeom>
        <a:noFill/>
        <a:ln w="25400" cap="flat" cmpd="sng" algn="ctr">
          <a:solidFill>
            <a:srgbClr val="A38B69">
              <a:shade val="6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71E8FAAF-B2EC-4F49-A806-521A2618339B}">
      <dsp:nvSpPr>
        <dsp:cNvPr id="0" name=""/>
        <dsp:cNvSpPr/>
      </dsp:nvSpPr>
      <dsp:spPr>
        <a:xfrm>
          <a:off x="1412686" y="2324961"/>
          <a:ext cx="261850" cy="1939340"/>
        </a:xfrm>
        <a:custGeom>
          <a:avLst/>
          <a:gdLst/>
          <a:ahLst/>
          <a:cxnLst/>
          <a:rect l="0" t="0" r="0" b="0"/>
          <a:pathLst>
            <a:path>
              <a:moveTo>
                <a:pt x="218757" y="0"/>
              </a:moveTo>
              <a:lnTo>
                <a:pt x="218757" y="1620177"/>
              </a:lnTo>
              <a:lnTo>
                <a:pt x="0" y="1620177"/>
              </a:lnTo>
            </a:path>
          </a:pathLst>
        </a:custGeom>
        <a:noFill/>
        <a:ln w="25400" cap="flat" cmpd="sng" algn="ctr">
          <a:solidFill>
            <a:srgbClr val="A38B69">
              <a:shade val="8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364066E8-5087-4D16-9481-77E08633C7A7}">
      <dsp:nvSpPr>
        <dsp:cNvPr id="0" name=""/>
        <dsp:cNvSpPr/>
      </dsp:nvSpPr>
      <dsp:spPr>
        <a:xfrm>
          <a:off x="1412686" y="2324961"/>
          <a:ext cx="261850" cy="821714"/>
        </a:xfrm>
        <a:custGeom>
          <a:avLst/>
          <a:gdLst/>
          <a:ahLst/>
          <a:cxnLst/>
          <a:rect l="0" t="0" r="0" b="0"/>
          <a:pathLst>
            <a:path>
              <a:moveTo>
                <a:pt x="218757" y="0"/>
              </a:moveTo>
              <a:lnTo>
                <a:pt x="218757" y="686482"/>
              </a:lnTo>
              <a:lnTo>
                <a:pt x="0" y="686482"/>
              </a:lnTo>
            </a:path>
          </a:pathLst>
        </a:custGeom>
        <a:noFill/>
        <a:ln w="25400" cap="flat" cmpd="sng" algn="ctr">
          <a:solidFill>
            <a:srgbClr val="A38B69">
              <a:shade val="8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B9AB3A63-703D-491C-9725-96BDA855BBBC}">
      <dsp:nvSpPr>
        <dsp:cNvPr id="0" name=""/>
        <dsp:cNvSpPr/>
      </dsp:nvSpPr>
      <dsp:spPr>
        <a:xfrm>
          <a:off x="1025339" y="1305265"/>
          <a:ext cx="1066253" cy="409271"/>
        </a:xfrm>
        <a:custGeom>
          <a:avLst/>
          <a:gdLst/>
          <a:ahLst/>
          <a:cxnLst/>
          <a:rect l="0" t="0" r="0" b="0"/>
          <a:pathLst>
            <a:path>
              <a:moveTo>
                <a:pt x="890777" y="0"/>
              </a:moveTo>
              <a:lnTo>
                <a:pt x="890777" y="203834"/>
              </a:lnTo>
              <a:lnTo>
                <a:pt x="0" y="203834"/>
              </a:lnTo>
              <a:lnTo>
                <a:pt x="0" y="341916"/>
              </a:lnTo>
            </a:path>
          </a:pathLst>
        </a:custGeom>
        <a:noFill/>
        <a:ln w="25400" cap="flat" cmpd="sng" algn="ctr">
          <a:solidFill>
            <a:srgbClr val="A38B69">
              <a:shade val="6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B26A6118-09C0-4829-BA4E-AACB7EEDEBB0}">
      <dsp:nvSpPr>
        <dsp:cNvPr id="0" name=""/>
        <dsp:cNvSpPr/>
      </dsp:nvSpPr>
      <dsp:spPr>
        <a:xfrm>
          <a:off x="1407531" y="596910"/>
          <a:ext cx="1368125" cy="708354"/>
        </a:xfrm>
        <a:prstGeom prst="rect">
          <a:avLst/>
        </a:prstGeom>
        <a:solidFill>
          <a:srgbClr val="FFFFFF">
            <a:hueOff val="0"/>
            <a:satOff val="0"/>
            <a:lumOff val="0"/>
            <a:alphaOff val="0"/>
          </a:srgb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15240" tIns="15240" rIns="15240" bIns="99957" numCol="1" spcCol="1270" anchor="ctr" anchorCtr="0">
          <a:noAutofit/>
        </a:bodyPr>
        <a:lstStyle/>
        <a:p>
          <a:pPr lvl="0" algn="ctr" defTabSz="1066800">
            <a:lnSpc>
              <a:spcPct val="90000"/>
            </a:lnSpc>
            <a:spcBef>
              <a:spcPct val="0"/>
            </a:spcBef>
            <a:spcAft>
              <a:spcPct val="35000"/>
            </a:spcAft>
          </a:pPr>
          <a:r>
            <a:rPr lang="cs-CZ" sz="2400" kern="1200" dirty="0">
              <a:solidFill>
                <a:srgbClr val="292929">
                  <a:hueOff val="0"/>
                  <a:satOff val="0"/>
                  <a:lumOff val="0"/>
                  <a:alphaOff val="0"/>
                </a:srgbClr>
              </a:solidFill>
              <a:latin typeface="Trebuchet MS"/>
              <a:ea typeface="+mn-ea"/>
              <a:cs typeface="+mn-cs"/>
            </a:rPr>
            <a:t>34 907</a:t>
          </a:r>
        </a:p>
      </dsp:txBody>
      <dsp:txXfrm>
        <a:off x="1407531" y="596910"/>
        <a:ext cx="1368125" cy="708354"/>
      </dsp:txXfrm>
    </dsp:sp>
    <dsp:sp modelId="{F5989329-36ED-4CCD-88F9-3D63590BE288}">
      <dsp:nvSpPr>
        <dsp:cNvPr id="0" name=""/>
        <dsp:cNvSpPr/>
      </dsp:nvSpPr>
      <dsp:spPr>
        <a:xfrm>
          <a:off x="1681156" y="1147853"/>
          <a:ext cx="1231312" cy="236118"/>
        </a:xfrm>
        <a:prstGeom prst="rect">
          <a:avLst/>
        </a:prstGeom>
        <a:solidFill>
          <a:srgbClr val="FF0000">
            <a:alpha val="9000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38100" tIns="9525" rIns="38100" bIns="9525" numCol="1" spcCol="1270" anchor="ctr" anchorCtr="0">
          <a:noAutofit/>
        </a:bodyPr>
        <a:lstStyle/>
        <a:p>
          <a:pPr lvl="0" algn="r" defTabSz="666750">
            <a:lnSpc>
              <a:spcPct val="90000"/>
            </a:lnSpc>
            <a:spcBef>
              <a:spcPct val="0"/>
            </a:spcBef>
            <a:spcAft>
              <a:spcPct val="35000"/>
            </a:spcAft>
          </a:pPr>
          <a:r>
            <a:rPr lang="cs-CZ" sz="1500" kern="1200" dirty="0">
              <a:solidFill>
                <a:srgbClr val="FFFFFF"/>
              </a:solidFill>
              <a:latin typeface="Trebuchet MS"/>
              <a:ea typeface="+mn-ea"/>
              <a:cs typeface="+mn-cs"/>
            </a:rPr>
            <a:t>PRŮMĚR HKK</a:t>
          </a:r>
        </a:p>
      </dsp:txBody>
      <dsp:txXfrm>
        <a:off x="1681156" y="1147853"/>
        <a:ext cx="1231312" cy="236118"/>
      </dsp:txXfrm>
    </dsp:sp>
    <dsp:sp modelId="{C51F6FDE-A23F-43B0-A635-FB684F814C62}">
      <dsp:nvSpPr>
        <dsp:cNvPr id="0" name=""/>
        <dsp:cNvSpPr/>
      </dsp:nvSpPr>
      <dsp:spPr>
        <a:xfrm>
          <a:off x="213843" y="1714536"/>
          <a:ext cx="1622993" cy="610424"/>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5240" tIns="15240" rIns="15240" bIns="99957" numCol="1" spcCol="1270" anchor="ctr" anchorCtr="0">
          <a:noAutofit/>
        </a:bodyPr>
        <a:lstStyle/>
        <a:p>
          <a:pPr lvl="0" algn="ctr" defTabSz="1066800">
            <a:lnSpc>
              <a:spcPct val="90000"/>
            </a:lnSpc>
            <a:spcBef>
              <a:spcPct val="0"/>
            </a:spcBef>
            <a:spcAft>
              <a:spcPct val="35000"/>
            </a:spcAft>
          </a:pPr>
          <a:r>
            <a:rPr lang="cs-CZ" sz="2400" kern="1200" dirty="0">
              <a:solidFill>
                <a:srgbClr val="292929">
                  <a:hueOff val="0"/>
                  <a:satOff val="0"/>
                  <a:lumOff val="0"/>
                  <a:alphaOff val="0"/>
                </a:srgbClr>
              </a:solidFill>
              <a:latin typeface="Trebuchet MS"/>
              <a:ea typeface="+mn-ea"/>
              <a:cs typeface="+mn-cs"/>
            </a:rPr>
            <a:t>37 023</a:t>
          </a:r>
        </a:p>
      </dsp:txBody>
      <dsp:txXfrm>
        <a:off x="213843" y="1714536"/>
        <a:ext cx="1622993" cy="610424"/>
      </dsp:txXfrm>
    </dsp:sp>
    <dsp:sp modelId="{DEF75702-A32A-4E34-AC0D-1EC0CF417E64}">
      <dsp:nvSpPr>
        <dsp:cNvPr id="0" name=""/>
        <dsp:cNvSpPr/>
      </dsp:nvSpPr>
      <dsp:spPr>
        <a:xfrm>
          <a:off x="466399" y="2207213"/>
          <a:ext cx="1528317" cy="254719"/>
        </a:xfrm>
        <a:prstGeom prst="rect">
          <a:avLst/>
        </a:prstGeo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7940" tIns="6985" rIns="27940" bIns="6985" numCol="1" spcCol="1270" anchor="ctr" anchorCtr="0">
          <a:noAutofit/>
        </a:bodyPr>
        <a:lstStyle/>
        <a:p>
          <a:pPr lvl="0" algn="r" defTabSz="488950">
            <a:lnSpc>
              <a:spcPct val="90000"/>
            </a:lnSpc>
            <a:spcBef>
              <a:spcPct val="0"/>
            </a:spcBef>
            <a:spcAft>
              <a:spcPct val="35000"/>
            </a:spcAft>
          </a:pPr>
          <a:r>
            <a:rPr lang="cs-CZ" sz="1100" b="1" kern="1200" dirty="0">
              <a:solidFill>
                <a:srgbClr val="292929">
                  <a:hueOff val="0"/>
                  <a:satOff val="0"/>
                  <a:lumOff val="0"/>
                  <a:alphaOff val="0"/>
                </a:srgbClr>
              </a:solidFill>
              <a:latin typeface="Trebuchet MS"/>
              <a:ea typeface="+mn-ea"/>
              <a:cs typeface="+mn-cs"/>
            </a:rPr>
            <a:t>PRŮMĚR </a:t>
          </a:r>
          <a:r>
            <a:rPr lang="cs-CZ" sz="1100" b="1" kern="1200" dirty="0">
              <a:solidFill>
                <a:srgbClr val="FF0000"/>
              </a:solidFill>
              <a:latin typeface="Trebuchet MS"/>
              <a:ea typeface="+mn-ea"/>
              <a:cs typeface="+mn-cs"/>
            </a:rPr>
            <a:t>PLAT</a:t>
          </a:r>
        </a:p>
      </dsp:txBody>
      <dsp:txXfrm>
        <a:off x="466399" y="2207213"/>
        <a:ext cx="1528317" cy="254719"/>
      </dsp:txXfrm>
    </dsp:sp>
    <dsp:sp modelId="{F2506DE1-AF8C-4E41-BE2F-C7B933949F63}">
      <dsp:nvSpPr>
        <dsp:cNvPr id="0" name=""/>
        <dsp:cNvSpPr/>
      </dsp:nvSpPr>
      <dsp:spPr>
        <a:xfrm>
          <a:off x="44561" y="2792498"/>
          <a:ext cx="1368125" cy="708354"/>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99957" numCol="1" spcCol="1270" anchor="ctr" anchorCtr="0">
          <a:noAutofit/>
        </a:bodyPr>
        <a:lstStyle/>
        <a:p>
          <a:pPr lvl="0" algn="ctr" defTabSz="889000">
            <a:lnSpc>
              <a:spcPct val="90000"/>
            </a:lnSpc>
            <a:spcBef>
              <a:spcPct val="0"/>
            </a:spcBef>
            <a:spcAft>
              <a:spcPct val="35000"/>
            </a:spcAft>
          </a:pPr>
          <a:r>
            <a:rPr lang="cs-CZ" sz="2000" kern="1200" dirty="0">
              <a:solidFill>
                <a:srgbClr val="292929">
                  <a:hueOff val="0"/>
                  <a:satOff val="0"/>
                  <a:lumOff val="0"/>
                  <a:alphaOff val="0"/>
                </a:srgbClr>
              </a:solidFill>
              <a:latin typeface="Trebuchet MS"/>
              <a:ea typeface="+mn-ea"/>
              <a:cs typeface="+mn-cs"/>
            </a:rPr>
            <a:t>*</a:t>
          </a:r>
        </a:p>
      </dsp:txBody>
      <dsp:txXfrm>
        <a:off x="44561" y="2792498"/>
        <a:ext cx="1368125" cy="708354"/>
      </dsp:txXfrm>
    </dsp:sp>
    <dsp:sp modelId="{804EFE49-64C9-4B85-8E96-6B47CD1FE236}">
      <dsp:nvSpPr>
        <dsp:cNvPr id="0" name=""/>
        <dsp:cNvSpPr/>
      </dsp:nvSpPr>
      <dsp:spPr>
        <a:xfrm>
          <a:off x="318186" y="3343440"/>
          <a:ext cx="1231312" cy="236118"/>
        </a:xfrm>
        <a:prstGeom prst="rect">
          <a:avLst/>
        </a:prstGeo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5715" rIns="22860" bIns="5715" numCol="1" spcCol="1270" anchor="ctr" anchorCtr="0">
          <a:noAutofit/>
        </a:bodyPr>
        <a:lstStyle/>
        <a:p>
          <a:pPr lvl="0" algn="r" defTabSz="400050">
            <a:lnSpc>
              <a:spcPct val="90000"/>
            </a:lnSpc>
            <a:spcBef>
              <a:spcPct val="0"/>
            </a:spcBef>
            <a:spcAft>
              <a:spcPct val="35000"/>
            </a:spcAft>
          </a:pPr>
          <a:r>
            <a:rPr lang="cs-CZ" sz="900" kern="1200" dirty="0">
              <a:solidFill>
                <a:srgbClr val="292929">
                  <a:hueOff val="0"/>
                  <a:satOff val="0"/>
                  <a:lumOff val="0"/>
                  <a:alphaOff val="0"/>
                </a:srgbClr>
              </a:solidFill>
              <a:latin typeface="Trebuchet MS"/>
              <a:ea typeface="+mn-ea"/>
              <a:cs typeface="+mn-cs"/>
            </a:rPr>
            <a:t>AKUTNÍ PÉČE</a:t>
          </a:r>
        </a:p>
      </dsp:txBody>
      <dsp:txXfrm>
        <a:off x="318186" y="3343440"/>
        <a:ext cx="1231312" cy="236118"/>
      </dsp:txXfrm>
    </dsp:sp>
    <dsp:sp modelId="{733632BE-50A0-4375-8D96-E147C12A2753}">
      <dsp:nvSpPr>
        <dsp:cNvPr id="0" name=""/>
        <dsp:cNvSpPr/>
      </dsp:nvSpPr>
      <dsp:spPr>
        <a:xfrm>
          <a:off x="44561" y="3910124"/>
          <a:ext cx="1368125" cy="708354"/>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99957" numCol="1" spcCol="1270" anchor="ctr" anchorCtr="0">
          <a:noAutofit/>
        </a:bodyPr>
        <a:lstStyle/>
        <a:p>
          <a:pPr lvl="0" algn="ctr" defTabSz="889000">
            <a:lnSpc>
              <a:spcPct val="90000"/>
            </a:lnSpc>
            <a:spcBef>
              <a:spcPct val="0"/>
            </a:spcBef>
            <a:spcAft>
              <a:spcPct val="35000"/>
            </a:spcAft>
          </a:pPr>
          <a:r>
            <a:rPr lang="cs-CZ" sz="2000" kern="1200" dirty="0">
              <a:solidFill>
                <a:srgbClr val="292929">
                  <a:hueOff val="0"/>
                  <a:satOff val="0"/>
                  <a:lumOff val="0"/>
                  <a:alphaOff val="0"/>
                </a:srgbClr>
              </a:solidFill>
              <a:latin typeface="Trebuchet MS"/>
              <a:ea typeface="+mn-ea"/>
              <a:cs typeface="+mn-cs"/>
            </a:rPr>
            <a:t>34 215</a:t>
          </a:r>
        </a:p>
      </dsp:txBody>
      <dsp:txXfrm>
        <a:off x="44561" y="3910124"/>
        <a:ext cx="1368125" cy="708354"/>
      </dsp:txXfrm>
    </dsp:sp>
    <dsp:sp modelId="{76BD5BEC-7193-420E-BCF5-B6D0A72BD945}">
      <dsp:nvSpPr>
        <dsp:cNvPr id="0" name=""/>
        <dsp:cNvSpPr/>
      </dsp:nvSpPr>
      <dsp:spPr>
        <a:xfrm>
          <a:off x="318186" y="4461066"/>
          <a:ext cx="1231312" cy="236118"/>
        </a:xfrm>
        <a:prstGeom prst="rect">
          <a:avLst/>
        </a:prstGeo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5715" rIns="22860" bIns="5715" numCol="1" spcCol="1270" anchor="ctr" anchorCtr="0">
          <a:noAutofit/>
        </a:bodyPr>
        <a:lstStyle/>
        <a:p>
          <a:pPr lvl="0" algn="r" defTabSz="400050">
            <a:lnSpc>
              <a:spcPct val="90000"/>
            </a:lnSpc>
            <a:spcBef>
              <a:spcPct val="0"/>
            </a:spcBef>
            <a:spcAft>
              <a:spcPct val="35000"/>
            </a:spcAft>
          </a:pPr>
          <a:r>
            <a:rPr lang="cs-CZ" sz="900" kern="1200" dirty="0">
              <a:solidFill>
                <a:srgbClr val="292929">
                  <a:hueOff val="0"/>
                  <a:satOff val="0"/>
                  <a:lumOff val="0"/>
                  <a:alphaOff val="0"/>
                </a:srgbClr>
              </a:solidFill>
              <a:latin typeface="Trebuchet MS"/>
              <a:ea typeface="+mn-ea"/>
              <a:cs typeface="+mn-cs"/>
            </a:rPr>
            <a:t>OST. LŮŽKOVÁ</a:t>
          </a:r>
        </a:p>
      </dsp:txBody>
      <dsp:txXfrm>
        <a:off x="318186" y="4461066"/>
        <a:ext cx="1231312" cy="236118"/>
      </dsp:txXfrm>
    </dsp:sp>
    <dsp:sp modelId="{5A5E18A2-8A9B-4FAC-8007-DFB48051284C}">
      <dsp:nvSpPr>
        <dsp:cNvPr id="0" name=""/>
        <dsp:cNvSpPr/>
      </dsp:nvSpPr>
      <dsp:spPr>
        <a:xfrm>
          <a:off x="2325282" y="1714536"/>
          <a:ext cx="1622993" cy="608625"/>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5240" tIns="15240" rIns="15240" bIns="99957" numCol="1" spcCol="1270" anchor="ctr" anchorCtr="0">
          <a:noAutofit/>
        </a:bodyPr>
        <a:lstStyle/>
        <a:p>
          <a:pPr lvl="0" algn="ctr" defTabSz="1066800">
            <a:lnSpc>
              <a:spcPct val="90000"/>
            </a:lnSpc>
            <a:spcBef>
              <a:spcPct val="0"/>
            </a:spcBef>
            <a:spcAft>
              <a:spcPct val="35000"/>
            </a:spcAft>
          </a:pPr>
          <a:r>
            <a:rPr lang="cs-CZ" sz="2400" b="0" i="0" u="none" kern="1200" dirty="0">
              <a:solidFill>
                <a:srgbClr val="292929">
                  <a:hueOff val="0"/>
                  <a:satOff val="0"/>
                  <a:lumOff val="0"/>
                  <a:alphaOff val="0"/>
                </a:srgbClr>
              </a:solidFill>
              <a:latin typeface="Trebuchet MS"/>
              <a:ea typeface="+mn-ea"/>
              <a:cs typeface="+mn-cs"/>
            </a:rPr>
            <a:t> 32 173</a:t>
          </a:r>
          <a:endParaRPr lang="cs-CZ" sz="2400" kern="1200" dirty="0">
            <a:solidFill>
              <a:srgbClr val="292929">
                <a:hueOff val="0"/>
                <a:satOff val="0"/>
                <a:lumOff val="0"/>
                <a:alphaOff val="0"/>
              </a:srgbClr>
            </a:solidFill>
            <a:latin typeface="Trebuchet MS"/>
            <a:ea typeface="+mn-ea"/>
            <a:cs typeface="+mn-cs"/>
          </a:endParaRPr>
        </a:p>
      </dsp:txBody>
      <dsp:txXfrm>
        <a:off x="2325282" y="1714536"/>
        <a:ext cx="1622993" cy="608625"/>
      </dsp:txXfrm>
    </dsp:sp>
    <dsp:sp modelId="{1593AEE5-ECBC-49A3-9FDF-7CE915E27CF8}">
      <dsp:nvSpPr>
        <dsp:cNvPr id="0" name=""/>
        <dsp:cNvSpPr/>
      </dsp:nvSpPr>
      <dsp:spPr>
        <a:xfrm>
          <a:off x="2577839" y="2206313"/>
          <a:ext cx="1528317" cy="254719"/>
        </a:xfrm>
        <a:prstGeom prst="rect">
          <a:avLst/>
        </a:prstGeo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7940" tIns="6985" rIns="27940" bIns="6985" numCol="1" spcCol="1270" anchor="ctr" anchorCtr="0">
          <a:noAutofit/>
        </a:bodyPr>
        <a:lstStyle/>
        <a:p>
          <a:pPr lvl="0" algn="r" defTabSz="488950">
            <a:lnSpc>
              <a:spcPct val="90000"/>
            </a:lnSpc>
            <a:spcBef>
              <a:spcPct val="0"/>
            </a:spcBef>
            <a:spcAft>
              <a:spcPct val="35000"/>
            </a:spcAft>
          </a:pPr>
          <a:r>
            <a:rPr lang="cs-CZ" sz="1100" b="1" kern="1200" dirty="0">
              <a:solidFill>
                <a:srgbClr val="292929">
                  <a:hueOff val="0"/>
                  <a:satOff val="0"/>
                  <a:lumOff val="0"/>
                  <a:alphaOff val="0"/>
                </a:srgbClr>
              </a:solidFill>
              <a:latin typeface="Trebuchet MS"/>
              <a:ea typeface="+mn-ea"/>
              <a:cs typeface="+mn-cs"/>
            </a:rPr>
            <a:t>PRŮMĚR </a:t>
          </a:r>
          <a:r>
            <a:rPr lang="cs-CZ" sz="1100" b="1" kern="1200" dirty="0">
              <a:solidFill>
                <a:srgbClr val="FF0000"/>
              </a:solidFill>
              <a:latin typeface="Trebuchet MS"/>
              <a:ea typeface="+mn-ea"/>
              <a:cs typeface="+mn-cs"/>
            </a:rPr>
            <a:t>MZDA</a:t>
          </a:r>
        </a:p>
      </dsp:txBody>
      <dsp:txXfrm>
        <a:off x="2577839" y="2206313"/>
        <a:ext cx="1528317" cy="254719"/>
      </dsp:txXfrm>
    </dsp:sp>
    <dsp:sp modelId="{7F56C9DB-DC4C-40BF-9BB9-7FAC8476E80E}">
      <dsp:nvSpPr>
        <dsp:cNvPr id="0" name=""/>
        <dsp:cNvSpPr/>
      </dsp:nvSpPr>
      <dsp:spPr>
        <a:xfrm>
          <a:off x="2770501" y="2791598"/>
          <a:ext cx="1368125" cy="708354"/>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99957" numCol="1" spcCol="1270" anchor="ctr" anchorCtr="0">
          <a:noAutofit/>
        </a:bodyPr>
        <a:lstStyle/>
        <a:p>
          <a:pPr lvl="0" algn="ctr" defTabSz="889000">
            <a:lnSpc>
              <a:spcPct val="90000"/>
            </a:lnSpc>
            <a:spcBef>
              <a:spcPct val="0"/>
            </a:spcBef>
            <a:spcAft>
              <a:spcPct val="35000"/>
            </a:spcAft>
          </a:pPr>
          <a:r>
            <a:rPr lang="cs-CZ" sz="2000" kern="1200" dirty="0">
              <a:solidFill>
                <a:srgbClr val="292929">
                  <a:hueOff val="0"/>
                  <a:satOff val="0"/>
                  <a:lumOff val="0"/>
                  <a:alphaOff val="0"/>
                </a:srgbClr>
              </a:solidFill>
              <a:latin typeface="Trebuchet MS"/>
              <a:ea typeface="+mn-ea"/>
              <a:cs typeface="+mn-cs"/>
            </a:rPr>
            <a:t>32 212</a:t>
          </a:r>
        </a:p>
      </dsp:txBody>
      <dsp:txXfrm>
        <a:off x="2770501" y="2791598"/>
        <a:ext cx="1368125" cy="708354"/>
      </dsp:txXfrm>
    </dsp:sp>
    <dsp:sp modelId="{7537C30B-4115-43DF-9DCF-806358722E0B}">
      <dsp:nvSpPr>
        <dsp:cNvPr id="0" name=""/>
        <dsp:cNvSpPr/>
      </dsp:nvSpPr>
      <dsp:spPr>
        <a:xfrm>
          <a:off x="3044126" y="3342541"/>
          <a:ext cx="1231312" cy="236118"/>
        </a:xfrm>
        <a:prstGeom prst="rect">
          <a:avLst/>
        </a:prstGeo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5715" rIns="22860" bIns="5715" numCol="1" spcCol="1270" anchor="ctr" anchorCtr="0">
          <a:noAutofit/>
        </a:bodyPr>
        <a:lstStyle/>
        <a:p>
          <a:pPr lvl="0" algn="r" defTabSz="400050">
            <a:lnSpc>
              <a:spcPct val="90000"/>
            </a:lnSpc>
            <a:spcBef>
              <a:spcPct val="0"/>
            </a:spcBef>
            <a:spcAft>
              <a:spcPct val="35000"/>
            </a:spcAft>
          </a:pPr>
          <a:r>
            <a:rPr lang="cs-CZ" sz="900" kern="1200" dirty="0">
              <a:solidFill>
                <a:srgbClr val="292929">
                  <a:hueOff val="0"/>
                  <a:satOff val="0"/>
                  <a:lumOff val="0"/>
                  <a:alphaOff val="0"/>
                </a:srgbClr>
              </a:solidFill>
              <a:latin typeface="Trebuchet MS"/>
              <a:ea typeface="+mn-ea"/>
              <a:cs typeface="+mn-cs"/>
            </a:rPr>
            <a:t>AKUTNÍ PÉČE</a:t>
          </a:r>
        </a:p>
      </dsp:txBody>
      <dsp:txXfrm>
        <a:off x="3044126" y="3342541"/>
        <a:ext cx="1231312" cy="236118"/>
      </dsp:txXfrm>
    </dsp:sp>
    <dsp:sp modelId="{580412D8-79B1-4B23-B7B5-DD129EE160CC}">
      <dsp:nvSpPr>
        <dsp:cNvPr id="0" name=""/>
        <dsp:cNvSpPr/>
      </dsp:nvSpPr>
      <dsp:spPr>
        <a:xfrm>
          <a:off x="2770501" y="3909224"/>
          <a:ext cx="1368125" cy="708354"/>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99957" numCol="1" spcCol="1270" anchor="ctr" anchorCtr="0">
          <a:noAutofit/>
        </a:bodyPr>
        <a:lstStyle/>
        <a:p>
          <a:pPr lvl="0" algn="ctr" defTabSz="889000">
            <a:lnSpc>
              <a:spcPct val="90000"/>
            </a:lnSpc>
            <a:spcBef>
              <a:spcPct val="0"/>
            </a:spcBef>
            <a:spcAft>
              <a:spcPct val="35000"/>
            </a:spcAft>
          </a:pPr>
          <a:r>
            <a:rPr lang="cs-CZ" sz="2000" kern="1200" dirty="0">
              <a:solidFill>
                <a:srgbClr val="292929">
                  <a:hueOff val="0"/>
                  <a:satOff val="0"/>
                  <a:lumOff val="0"/>
                  <a:alphaOff val="0"/>
                </a:srgbClr>
              </a:solidFill>
              <a:latin typeface="Trebuchet MS"/>
              <a:ea typeface="+mn-ea"/>
              <a:cs typeface="+mn-cs"/>
            </a:rPr>
            <a:t>31 241</a:t>
          </a:r>
        </a:p>
      </dsp:txBody>
      <dsp:txXfrm>
        <a:off x="2770501" y="3909224"/>
        <a:ext cx="1368125" cy="708354"/>
      </dsp:txXfrm>
    </dsp:sp>
    <dsp:sp modelId="{04D4C9EC-D281-4CDF-AFE0-86048CD8880E}">
      <dsp:nvSpPr>
        <dsp:cNvPr id="0" name=""/>
        <dsp:cNvSpPr/>
      </dsp:nvSpPr>
      <dsp:spPr>
        <a:xfrm>
          <a:off x="3044126" y="4460167"/>
          <a:ext cx="1231312" cy="236118"/>
        </a:xfrm>
        <a:prstGeom prst="rect">
          <a:avLst/>
        </a:prstGeo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5715" rIns="22860" bIns="5715" numCol="1" spcCol="1270" anchor="ctr" anchorCtr="0">
          <a:noAutofit/>
        </a:bodyPr>
        <a:lstStyle/>
        <a:p>
          <a:pPr lvl="0" algn="r" defTabSz="400050">
            <a:lnSpc>
              <a:spcPct val="90000"/>
            </a:lnSpc>
            <a:spcBef>
              <a:spcPct val="0"/>
            </a:spcBef>
            <a:spcAft>
              <a:spcPct val="35000"/>
            </a:spcAft>
          </a:pPr>
          <a:r>
            <a:rPr lang="cs-CZ" sz="900" kern="1200" dirty="0">
              <a:solidFill>
                <a:srgbClr val="292929">
                  <a:hueOff val="0"/>
                  <a:satOff val="0"/>
                  <a:lumOff val="0"/>
                  <a:alphaOff val="0"/>
                </a:srgbClr>
              </a:solidFill>
              <a:latin typeface="Trebuchet MS"/>
              <a:ea typeface="+mn-ea"/>
              <a:cs typeface="+mn-cs"/>
            </a:rPr>
            <a:t>OST. LŮŽKOVÁ</a:t>
          </a:r>
        </a:p>
      </dsp:txBody>
      <dsp:txXfrm>
        <a:off x="3044126" y="4460167"/>
        <a:ext cx="1231312" cy="236118"/>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F221210-AE9A-4E0A-9AAE-B0271C70B4B2}">
      <dsp:nvSpPr>
        <dsp:cNvPr id="0" name=""/>
        <dsp:cNvSpPr/>
      </dsp:nvSpPr>
      <dsp:spPr>
        <a:xfrm>
          <a:off x="2487582" y="2323162"/>
          <a:ext cx="282919" cy="1940240"/>
        </a:xfrm>
        <a:custGeom>
          <a:avLst/>
          <a:gdLst/>
          <a:ahLst/>
          <a:cxnLst/>
          <a:rect l="0" t="0" r="0" b="0"/>
          <a:pathLst>
            <a:path>
              <a:moveTo>
                <a:pt x="0" y="0"/>
              </a:moveTo>
              <a:lnTo>
                <a:pt x="0" y="1620929"/>
              </a:lnTo>
              <a:lnTo>
                <a:pt x="236358" y="1620929"/>
              </a:lnTo>
            </a:path>
          </a:pathLst>
        </a:custGeom>
        <a:noFill/>
        <a:ln w="25400" cap="flat" cmpd="sng" algn="ctr">
          <a:solidFill>
            <a:srgbClr val="4C9ED0">
              <a:shade val="8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8049937B-7DFA-4334-8463-C070603869A2}">
      <dsp:nvSpPr>
        <dsp:cNvPr id="0" name=""/>
        <dsp:cNvSpPr/>
      </dsp:nvSpPr>
      <dsp:spPr>
        <a:xfrm>
          <a:off x="2487582" y="2323162"/>
          <a:ext cx="282919" cy="822614"/>
        </a:xfrm>
        <a:custGeom>
          <a:avLst/>
          <a:gdLst/>
          <a:ahLst/>
          <a:cxnLst/>
          <a:rect l="0" t="0" r="0" b="0"/>
          <a:pathLst>
            <a:path>
              <a:moveTo>
                <a:pt x="0" y="0"/>
              </a:moveTo>
              <a:lnTo>
                <a:pt x="0" y="687234"/>
              </a:lnTo>
              <a:lnTo>
                <a:pt x="236358" y="687234"/>
              </a:lnTo>
            </a:path>
          </a:pathLst>
        </a:custGeom>
        <a:noFill/>
        <a:ln w="25400" cap="flat" cmpd="sng" algn="ctr">
          <a:solidFill>
            <a:srgbClr val="4C9ED0">
              <a:shade val="8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7498D5BC-CFD7-4E0D-BBE2-F7D5311E155A}">
      <dsp:nvSpPr>
        <dsp:cNvPr id="0" name=""/>
        <dsp:cNvSpPr/>
      </dsp:nvSpPr>
      <dsp:spPr>
        <a:xfrm>
          <a:off x="2091593" y="1305265"/>
          <a:ext cx="1045185" cy="409271"/>
        </a:xfrm>
        <a:custGeom>
          <a:avLst/>
          <a:gdLst/>
          <a:ahLst/>
          <a:cxnLst/>
          <a:rect l="0" t="0" r="0" b="0"/>
          <a:pathLst>
            <a:path>
              <a:moveTo>
                <a:pt x="0" y="0"/>
              </a:moveTo>
              <a:lnTo>
                <a:pt x="0" y="203834"/>
              </a:lnTo>
              <a:lnTo>
                <a:pt x="873176" y="203834"/>
              </a:lnTo>
              <a:lnTo>
                <a:pt x="873176" y="341916"/>
              </a:lnTo>
            </a:path>
          </a:pathLst>
        </a:custGeom>
        <a:noFill/>
        <a:ln w="25400" cap="flat" cmpd="sng" algn="ctr">
          <a:solidFill>
            <a:srgbClr val="4C9ED0">
              <a:shade val="6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71E8FAAF-B2EC-4F49-A806-521A2618339B}">
      <dsp:nvSpPr>
        <dsp:cNvPr id="0" name=""/>
        <dsp:cNvSpPr/>
      </dsp:nvSpPr>
      <dsp:spPr>
        <a:xfrm>
          <a:off x="1412686" y="2324961"/>
          <a:ext cx="261850" cy="1939340"/>
        </a:xfrm>
        <a:custGeom>
          <a:avLst/>
          <a:gdLst/>
          <a:ahLst/>
          <a:cxnLst/>
          <a:rect l="0" t="0" r="0" b="0"/>
          <a:pathLst>
            <a:path>
              <a:moveTo>
                <a:pt x="218757" y="0"/>
              </a:moveTo>
              <a:lnTo>
                <a:pt x="218757" y="1620177"/>
              </a:lnTo>
              <a:lnTo>
                <a:pt x="0" y="1620177"/>
              </a:lnTo>
            </a:path>
          </a:pathLst>
        </a:custGeom>
        <a:noFill/>
        <a:ln w="25400" cap="flat" cmpd="sng" algn="ctr">
          <a:solidFill>
            <a:srgbClr val="4C9ED0">
              <a:shade val="8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364066E8-5087-4D16-9481-77E08633C7A7}">
      <dsp:nvSpPr>
        <dsp:cNvPr id="0" name=""/>
        <dsp:cNvSpPr/>
      </dsp:nvSpPr>
      <dsp:spPr>
        <a:xfrm>
          <a:off x="1412686" y="2324961"/>
          <a:ext cx="261850" cy="821714"/>
        </a:xfrm>
        <a:custGeom>
          <a:avLst/>
          <a:gdLst/>
          <a:ahLst/>
          <a:cxnLst/>
          <a:rect l="0" t="0" r="0" b="0"/>
          <a:pathLst>
            <a:path>
              <a:moveTo>
                <a:pt x="218757" y="0"/>
              </a:moveTo>
              <a:lnTo>
                <a:pt x="218757" y="686482"/>
              </a:lnTo>
              <a:lnTo>
                <a:pt x="0" y="686482"/>
              </a:lnTo>
            </a:path>
          </a:pathLst>
        </a:custGeom>
        <a:noFill/>
        <a:ln w="25400" cap="flat" cmpd="sng" algn="ctr">
          <a:solidFill>
            <a:srgbClr val="4C9ED0">
              <a:shade val="8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B9AB3A63-703D-491C-9725-96BDA855BBBC}">
      <dsp:nvSpPr>
        <dsp:cNvPr id="0" name=""/>
        <dsp:cNvSpPr/>
      </dsp:nvSpPr>
      <dsp:spPr>
        <a:xfrm>
          <a:off x="1025339" y="1305265"/>
          <a:ext cx="1066253" cy="409271"/>
        </a:xfrm>
        <a:custGeom>
          <a:avLst/>
          <a:gdLst/>
          <a:ahLst/>
          <a:cxnLst/>
          <a:rect l="0" t="0" r="0" b="0"/>
          <a:pathLst>
            <a:path>
              <a:moveTo>
                <a:pt x="890777" y="0"/>
              </a:moveTo>
              <a:lnTo>
                <a:pt x="890777" y="203834"/>
              </a:lnTo>
              <a:lnTo>
                <a:pt x="0" y="203834"/>
              </a:lnTo>
              <a:lnTo>
                <a:pt x="0" y="341916"/>
              </a:lnTo>
            </a:path>
          </a:pathLst>
        </a:custGeom>
        <a:noFill/>
        <a:ln w="25400" cap="flat" cmpd="sng" algn="ctr">
          <a:solidFill>
            <a:srgbClr val="4C9ED0">
              <a:shade val="6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B26A6118-09C0-4829-BA4E-AACB7EEDEBB0}">
      <dsp:nvSpPr>
        <dsp:cNvPr id="0" name=""/>
        <dsp:cNvSpPr/>
      </dsp:nvSpPr>
      <dsp:spPr>
        <a:xfrm>
          <a:off x="1407531" y="596910"/>
          <a:ext cx="1368125" cy="708354"/>
        </a:xfrm>
        <a:prstGeom prst="rect">
          <a:avLst/>
        </a:prstGeom>
        <a:solidFill>
          <a:srgbClr val="FFFFFF">
            <a:hueOff val="0"/>
            <a:satOff val="0"/>
            <a:lumOff val="0"/>
            <a:alphaOff val="0"/>
          </a:srgb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15240" tIns="15240" rIns="15240" bIns="99957" numCol="1" spcCol="1270" anchor="ctr" anchorCtr="0">
          <a:noAutofit/>
        </a:bodyPr>
        <a:lstStyle/>
        <a:p>
          <a:pPr lvl="0" algn="ctr" defTabSz="1066800">
            <a:lnSpc>
              <a:spcPct val="90000"/>
            </a:lnSpc>
            <a:spcBef>
              <a:spcPct val="0"/>
            </a:spcBef>
            <a:spcAft>
              <a:spcPct val="35000"/>
            </a:spcAft>
          </a:pPr>
          <a:r>
            <a:rPr lang="cs-CZ" sz="2400" kern="1200" dirty="0">
              <a:solidFill>
                <a:srgbClr val="292929">
                  <a:hueOff val="0"/>
                  <a:satOff val="0"/>
                  <a:lumOff val="0"/>
                  <a:alphaOff val="0"/>
                </a:srgbClr>
              </a:solidFill>
              <a:latin typeface="Trebuchet MS"/>
              <a:ea typeface="+mn-ea"/>
              <a:cs typeface="+mn-cs"/>
            </a:rPr>
            <a:t>38 676</a:t>
          </a:r>
        </a:p>
      </dsp:txBody>
      <dsp:txXfrm>
        <a:off x="1407531" y="596910"/>
        <a:ext cx="1368125" cy="708354"/>
      </dsp:txXfrm>
    </dsp:sp>
    <dsp:sp modelId="{F5989329-36ED-4CCD-88F9-3D63590BE288}">
      <dsp:nvSpPr>
        <dsp:cNvPr id="0" name=""/>
        <dsp:cNvSpPr/>
      </dsp:nvSpPr>
      <dsp:spPr>
        <a:xfrm>
          <a:off x="1681156" y="1147853"/>
          <a:ext cx="1231312" cy="236118"/>
        </a:xfrm>
        <a:prstGeom prst="rect">
          <a:avLst/>
        </a:prstGeo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38100" tIns="9525" rIns="38100" bIns="9525" numCol="1" spcCol="1270" anchor="ctr" anchorCtr="0">
          <a:noAutofit/>
        </a:bodyPr>
        <a:lstStyle/>
        <a:p>
          <a:pPr lvl="0" algn="r" defTabSz="666750">
            <a:lnSpc>
              <a:spcPct val="90000"/>
            </a:lnSpc>
            <a:spcBef>
              <a:spcPct val="0"/>
            </a:spcBef>
            <a:spcAft>
              <a:spcPct val="35000"/>
            </a:spcAft>
          </a:pPr>
          <a:r>
            <a:rPr lang="cs-CZ" sz="1500" kern="1200" dirty="0">
              <a:solidFill>
                <a:srgbClr val="292929">
                  <a:hueOff val="0"/>
                  <a:satOff val="0"/>
                  <a:lumOff val="0"/>
                  <a:alphaOff val="0"/>
                </a:srgbClr>
              </a:solidFill>
              <a:latin typeface="Trebuchet MS"/>
              <a:ea typeface="+mn-ea"/>
              <a:cs typeface="+mn-cs"/>
            </a:rPr>
            <a:t>PRŮMĚR HKK</a:t>
          </a:r>
        </a:p>
      </dsp:txBody>
      <dsp:txXfrm>
        <a:off x="1681156" y="1147853"/>
        <a:ext cx="1231312" cy="236118"/>
      </dsp:txXfrm>
    </dsp:sp>
    <dsp:sp modelId="{C51F6FDE-A23F-43B0-A635-FB684F814C62}">
      <dsp:nvSpPr>
        <dsp:cNvPr id="0" name=""/>
        <dsp:cNvSpPr/>
      </dsp:nvSpPr>
      <dsp:spPr>
        <a:xfrm>
          <a:off x="213843" y="1714536"/>
          <a:ext cx="1622993" cy="610424"/>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5240" tIns="15240" rIns="15240" bIns="99957" numCol="1" spcCol="1270" anchor="ctr" anchorCtr="0">
          <a:noAutofit/>
        </a:bodyPr>
        <a:lstStyle/>
        <a:p>
          <a:pPr lvl="0" algn="ctr" defTabSz="1066800">
            <a:lnSpc>
              <a:spcPct val="90000"/>
            </a:lnSpc>
            <a:spcBef>
              <a:spcPct val="0"/>
            </a:spcBef>
            <a:spcAft>
              <a:spcPct val="35000"/>
            </a:spcAft>
          </a:pPr>
          <a:r>
            <a:rPr lang="cs-CZ" sz="2400" kern="1200" dirty="0">
              <a:solidFill>
                <a:srgbClr val="292929">
                  <a:hueOff val="0"/>
                  <a:satOff val="0"/>
                  <a:lumOff val="0"/>
                  <a:alphaOff val="0"/>
                </a:srgbClr>
              </a:solidFill>
              <a:latin typeface="Trebuchet MS"/>
              <a:ea typeface="+mn-ea"/>
              <a:cs typeface="+mn-cs"/>
            </a:rPr>
            <a:t>41 295</a:t>
          </a:r>
        </a:p>
      </dsp:txBody>
      <dsp:txXfrm>
        <a:off x="213843" y="1714536"/>
        <a:ext cx="1622993" cy="610424"/>
      </dsp:txXfrm>
    </dsp:sp>
    <dsp:sp modelId="{DEF75702-A32A-4E34-AC0D-1EC0CF417E64}">
      <dsp:nvSpPr>
        <dsp:cNvPr id="0" name=""/>
        <dsp:cNvSpPr/>
      </dsp:nvSpPr>
      <dsp:spPr>
        <a:xfrm>
          <a:off x="466399" y="2207213"/>
          <a:ext cx="1528317" cy="254719"/>
        </a:xfrm>
        <a:prstGeom prst="rect">
          <a:avLst/>
        </a:prstGeo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7940" tIns="6985" rIns="27940" bIns="6985" numCol="1" spcCol="1270" anchor="ctr" anchorCtr="0">
          <a:noAutofit/>
        </a:bodyPr>
        <a:lstStyle/>
        <a:p>
          <a:pPr lvl="0" algn="r" defTabSz="488950">
            <a:lnSpc>
              <a:spcPct val="90000"/>
            </a:lnSpc>
            <a:spcBef>
              <a:spcPct val="0"/>
            </a:spcBef>
            <a:spcAft>
              <a:spcPct val="35000"/>
            </a:spcAft>
          </a:pPr>
          <a:r>
            <a:rPr lang="cs-CZ" sz="1100" b="1" kern="1200" dirty="0">
              <a:solidFill>
                <a:srgbClr val="292929">
                  <a:hueOff val="0"/>
                  <a:satOff val="0"/>
                  <a:lumOff val="0"/>
                  <a:alphaOff val="0"/>
                </a:srgbClr>
              </a:solidFill>
              <a:latin typeface="Trebuchet MS"/>
              <a:ea typeface="+mn-ea"/>
              <a:cs typeface="+mn-cs"/>
            </a:rPr>
            <a:t>PRŮMĚR </a:t>
          </a:r>
          <a:r>
            <a:rPr lang="cs-CZ" sz="1100" b="1" kern="1200" dirty="0">
              <a:solidFill>
                <a:srgbClr val="FF0000"/>
              </a:solidFill>
              <a:latin typeface="Trebuchet MS"/>
              <a:ea typeface="+mn-ea"/>
              <a:cs typeface="+mn-cs"/>
            </a:rPr>
            <a:t>PLAT</a:t>
          </a:r>
        </a:p>
      </dsp:txBody>
      <dsp:txXfrm>
        <a:off x="466399" y="2207213"/>
        <a:ext cx="1528317" cy="254719"/>
      </dsp:txXfrm>
    </dsp:sp>
    <dsp:sp modelId="{F2506DE1-AF8C-4E41-BE2F-C7B933949F63}">
      <dsp:nvSpPr>
        <dsp:cNvPr id="0" name=""/>
        <dsp:cNvSpPr/>
      </dsp:nvSpPr>
      <dsp:spPr>
        <a:xfrm>
          <a:off x="44561" y="2792498"/>
          <a:ext cx="1368125" cy="708354"/>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99957" numCol="1" spcCol="1270" anchor="ctr" anchorCtr="0">
          <a:noAutofit/>
        </a:bodyPr>
        <a:lstStyle/>
        <a:p>
          <a:pPr lvl="0" algn="ctr" defTabSz="889000">
            <a:lnSpc>
              <a:spcPct val="90000"/>
            </a:lnSpc>
            <a:spcBef>
              <a:spcPct val="0"/>
            </a:spcBef>
            <a:spcAft>
              <a:spcPct val="35000"/>
            </a:spcAft>
          </a:pPr>
          <a:r>
            <a:rPr lang="cs-CZ" sz="2000" kern="1200" dirty="0">
              <a:solidFill>
                <a:srgbClr val="292929">
                  <a:hueOff val="0"/>
                  <a:satOff val="0"/>
                  <a:lumOff val="0"/>
                  <a:alphaOff val="0"/>
                </a:srgbClr>
              </a:solidFill>
              <a:latin typeface="Trebuchet MS"/>
              <a:ea typeface="+mn-ea"/>
              <a:cs typeface="+mn-cs"/>
            </a:rPr>
            <a:t> *</a:t>
          </a:r>
        </a:p>
      </dsp:txBody>
      <dsp:txXfrm>
        <a:off x="44561" y="2792498"/>
        <a:ext cx="1368125" cy="708354"/>
      </dsp:txXfrm>
    </dsp:sp>
    <dsp:sp modelId="{804EFE49-64C9-4B85-8E96-6B47CD1FE236}">
      <dsp:nvSpPr>
        <dsp:cNvPr id="0" name=""/>
        <dsp:cNvSpPr/>
      </dsp:nvSpPr>
      <dsp:spPr>
        <a:xfrm>
          <a:off x="318186" y="3343440"/>
          <a:ext cx="1231312" cy="236118"/>
        </a:xfrm>
        <a:prstGeom prst="rect">
          <a:avLst/>
        </a:prstGeo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5715" rIns="22860" bIns="5715" numCol="1" spcCol="1270" anchor="ctr" anchorCtr="0">
          <a:noAutofit/>
        </a:bodyPr>
        <a:lstStyle/>
        <a:p>
          <a:pPr lvl="0" algn="r" defTabSz="400050">
            <a:lnSpc>
              <a:spcPct val="90000"/>
            </a:lnSpc>
            <a:spcBef>
              <a:spcPct val="0"/>
            </a:spcBef>
            <a:spcAft>
              <a:spcPct val="35000"/>
            </a:spcAft>
          </a:pPr>
          <a:r>
            <a:rPr lang="cs-CZ" sz="900" kern="1200" dirty="0">
              <a:solidFill>
                <a:srgbClr val="292929">
                  <a:hueOff val="0"/>
                  <a:satOff val="0"/>
                  <a:lumOff val="0"/>
                  <a:alphaOff val="0"/>
                </a:srgbClr>
              </a:solidFill>
              <a:latin typeface="Trebuchet MS"/>
              <a:ea typeface="+mn-ea"/>
              <a:cs typeface="+mn-cs"/>
            </a:rPr>
            <a:t>AKUTNÍ PÉČE</a:t>
          </a:r>
        </a:p>
      </dsp:txBody>
      <dsp:txXfrm>
        <a:off x="318186" y="3343440"/>
        <a:ext cx="1231312" cy="236118"/>
      </dsp:txXfrm>
    </dsp:sp>
    <dsp:sp modelId="{733632BE-50A0-4375-8D96-E147C12A2753}">
      <dsp:nvSpPr>
        <dsp:cNvPr id="0" name=""/>
        <dsp:cNvSpPr/>
      </dsp:nvSpPr>
      <dsp:spPr>
        <a:xfrm>
          <a:off x="44561" y="3910124"/>
          <a:ext cx="1368125" cy="708354"/>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99957" numCol="1" spcCol="1270" anchor="ctr" anchorCtr="0">
          <a:noAutofit/>
        </a:bodyPr>
        <a:lstStyle/>
        <a:p>
          <a:pPr lvl="0" algn="ctr" defTabSz="889000">
            <a:lnSpc>
              <a:spcPct val="90000"/>
            </a:lnSpc>
            <a:spcBef>
              <a:spcPct val="0"/>
            </a:spcBef>
            <a:spcAft>
              <a:spcPct val="35000"/>
            </a:spcAft>
          </a:pPr>
          <a:r>
            <a:rPr lang="cs-CZ" sz="2000" kern="1200" dirty="0">
              <a:solidFill>
                <a:srgbClr val="292929">
                  <a:hueOff val="0"/>
                  <a:satOff val="0"/>
                  <a:lumOff val="0"/>
                  <a:alphaOff val="0"/>
                </a:srgbClr>
              </a:solidFill>
              <a:latin typeface="Trebuchet MS"/>
              <a:ea typeface="+mn-ea"/>
              <a:cs typeface="+mn-cs"/>
            </a:rPr>
            <a:t>38 245</a:t>
          </a:r>
        </a:p>
      </dsp:txBody>
      <dsp:txXfrm>
        <a:off x="44561" y="3910124"/>
        <a:ext cx="1368125" cy="708354"/>
      </dsp:txXfrm>
    </dsp:sp>
    <dsp:sp modelId="{76BD5BEC-7193-420E-BCF5-B6D0A72BD945}">
      <dsp:nvSpPr>
        <dsp:cNvPr id="0" name=""/>
        <dsp:cNvSpPr/>
      </dsp:nvSpPr>
      <dsp:spPr>
        <a:xfrm>
          <a:off x="318186" y="4461066"/>
          <a:ext cx="1231312" cy="236118"/>
        </a:xfrm>
        <a:prstGeom prst="rect">
          <a:avLst/>
        </a:prstGeo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5715" rIns="22860" bIns="5715" numCol="1" spcCol="1270" anchor="ctr" anchorCtr="0">
          <a:noAutofit/>
        </a:bodyPr>
        <a:lstStyle/>
        <a:p>
          <a:pPr lvl="0" algn="r" defTabSz="400050">
            <a:lnSpc>
              <a:spcPct val="90000"/>
            </a:lnSpc>
            <a:spcBef>
              <a:spcPct val="0"/>
            </a:spcBef>
            <a:spcAft>
              <a:spcPct val="35000"/>
            </a:spcAft>
          </a:pPr>
          <a:r>
            <a:rPr lang="cs-CZ" sz="900" kern="1200" dirty="0">
              <a:solidFill>
                <a:srgbClr val="292929">
                  <a:hueOff val="0"/>
                  <a:satOff val="0"/>
                  <a:lumOff val="0"/>
                  <a:alphaOff val="0"/>
                </a:srgbClr>
              </a:solidFill>
              <a:latin typeface="Trebuchet MS"/>
              <a:ea typeface="+mn-ea"/>
              <a:cs typeface="+mn-cs"/>
            </a:rPr>
            <a:t>OST. LŮŽKOVÁ</a:t>
          </a:r>
        </a:p>
      </dsp:txBody>
      <dsp:txXfrm>
        <a:off x="318186" y="4461066"/>
        <a:ext cx="1231312" cy="236118"/>
      </dsp:txXfrm>
    </dsp:sp>
    <dsp:sp modelId="{5A5E18A2-8A9B-4FAC-8007-DFB48051284C}">
      <dsp:nvSpPr>
        <dsp:cNvPr id="0" name=""/>
        <dsp:cNvSpPr/>
      </dsp:nvSpPr>
      <dsp:spPr>
        <a:xfrm>
          <a:off x="2325282" y="1714536"/>
          <a:ext cx="1622993" cy="608625"/>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5240" tIns="15240" rIns="15240" bIns="99957" numCol="1" spcCol="1270" anchor="ctr" anchorCtr="0">
          <a:noAutofit/>
        </a:bodyPr>
        <a:lstStyle/>
        <a:p>
          <a:pPr lvl="0" algn="ctr" defTabSz="1066800">
            <a:lnSpc>
              <a:spcPct val="90000"/>
            </a:lnSpc>
            <a:spcBef>
              <a:spcPct val="0"/>
            </a:spcBef>
            <a:spcAft>
              <a:spcPct val="35000"/>
            </a:spcAft>
          </a:pPr>
          <a:r>
            <a:rPr lang="cs-CZ" sz="2400" b="0" i="0" u="none" kern="1200" dirty="0">
              <a:solidFill>
                <a:srgbClr val="292929">
                  <a:hueOff val="0"/>
                  <a:satOff val="0"/>
                  <a:lumOff val="0"/>
                  <a:alphaOff val="0"/>
                </a:srgbClr>
              </a:solidFill>
              <a:latin typeface="Trebuchet MS"/>
              <a:ea typeface="+mn-ea"/>
              <a:cs typeface="+mn-cs"/>
            </a:rPr>
            <a:t> 35 264</a:t>
          </a:r>
          <a:endParaRPr lang="cs-CZ" sz="2400" kern="1200" dirty="0">
            <a:solidFill>
              <a:srgbClr val="292929">
                <a:hueOff val="0"/>
                <a:satOff val="0"/>
                <a:lumOff val="0"/>
                <a:alphaOff val="0"/>
              </a:srgbClr>
            </a:solidFill>
            <a:latin typeface="Trebuchet MS"/>
            <a:ea typeface="+mn-ea"/>
            <a:cs typeface="+mn-cs"/>
          </a:endParaRPr>
        </a:p>
      </dsp:txBody>
      <dsp:txXfrm>
        <a:off x="2325282" y="1714536"/>
        <a:ext cx="1622993" cy="608625"/>
      </dsp:txXfrm>
    </dsp:sp>
    <dsp:sp modelId="{1593AEE5-ECBC-49A3-9FDF-7CE915E27CF8}">
      <dsp:nvSpPr>
        <dsp:cNvPr id="0" name=""/>
        <dsp:cNvSpPr/>
      </dsp:nvSpPr>
      <dsp:spPr>
        <a:xfrm>
          <a:off x="2577839" y="2206313"/>
          <a:ext cx="1528317" cy="254719"/>
        </a:xfrm>
        <a:prstGeom prst="rect">
          <a:avLst/>
        </a:prstGeo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7940" tIns="6985" rIns="27940" bIns="6985" numCol="1" spcCol="1270" anchor="ctr" anchorCtr="0">
          <a:noAutofit/>
        </a:bodyPr>
        <a:lstStyle/>
        <a:p>
          <a:pPr lvl="0" algn="r" defTabSz="488950">
            <a:lnSpc>
              <a:spcPct val="90000"/>
            </a:lnSpc>
            <a:spcBef>
              <a:spcPct val="0"/>
            </a:spcBef>
            <a:spcAft>
              <a:spcPct val="35000"/>
            </a:spcAft>
          </a:pPr>
          <a:r>
            <a:rPr lang="cs-CZ" sz="1100" b="1" kern="1200" dirty="0">
              <a:solidFill>
                <a:srgbClr val="292929">
                  <a:hueOff val="0"/>
                  <a:satOff val="0"/>
                  <a:lumOff val="0"/>
                  <a:alphaOff val="0"/>
                </a:srgbClr>
              </a:solidFill>
              <a:latin typeface="Trebuchet MS"/>
              <a:ea typeface="+mn-ea"/>
              <a:cs typeface="+mn-cs"/>
            </a:rPr>
            <a:t>PRŮMĚR </a:t>
          </a:r>
          <a:r>
            <a:rPr lang="cs-CZ" sz="1100" b="1" kern="1200" dirty="0">
              <a:solidFill>
                <a:srgbClr val="FF0000"/>
              </a:solidFill>
              <a:latin typeface="Trebuchet MS"/>
              <a:ea typeface="+mn-ea"/>
              <a:cs typeface="+mn-cs"/>
            </a:rPr>
            <a:t>MZDA</a:t>
          </a:r>
        </a:p>
      </dsp:txBody>
      <dsp:txXfrm>
        <a:off x="2577839" y="2206313"/>
        <a:ext cx="1528317" cy="254719"/>
      </dsp:txXfrm>
    </dsp:sp>
    <dsp:sp modelId="{7F56C9DB-DC4C-40BF-9BB9-7FAC8476E80E}">
      <dsp:nvSpPr>
        <dsp:cNvPr id="0" name=""/>
        <dsp:cNvSpPr/>
      </dsp:nvSpPr>
      <dsp:spPr>
        <a:xfrm>
          <a:off x="2770501" y="2791598"/>
          <a:ext cx="1368125" cy="708354"/>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99957" numCol="1" spcCol="1270" anchor="ctr" anchorCtr="0">
          <a:noAutofit/>
        </a:bodyPr>
        <a:lstStyle/>
        <a:p>
          <a:pPr lvl="0" algn="ctr" defTabSz="889000">
            <a:lnSpc>
              <a:spcPct val="90000"/>
            </a:lnSpc>
            <a:spcBef>
              <a:spcPct val="0"/>
            </a:spcBef>
            <a:spcAft>
              <a:spcPct val="35000"/>
            </a:spcAft>
          </a:pPr>
          <a:r>
            <a:rPr lang="cs-CZ" sz="2000" kern="1200" dirty="0">
              <a:solidFill>
                <a:srgbClr val="292929">
                  <a:hueOff val="0"/>
                  <a:satOff val="0"/>
                  <a:lumOff val="0"/>
                  <a:alphaOff val="0"/>
                </a:srgbClr>
              </a:solidFill>
              <a:latin typeface="Trebuchet MS"/>
              <a:ea typeface="+mn-ea"/>
              <a:cs typeface="+mn-cs"/>
            </a:rPr>
            <a:t>35 190</a:t>
          </a:r>
        </a:p>
      </dsp:txBody>
      <dsp:txXfrm>
        <a:off x="2770501" y="2791598"/>
        <a:ext cx="1368125" cy="708354"/>
      </dsp:txXfrm>
    </dsp:sp>
    <dsp:sp modelId="{7537C30B-4115-43DF-9DCF-806358722E0B}">
      <dsp:nvSpPr>
        <dsp:cNvPr id="0" name=""/>
        <dsp:cNvSpPr/>
      </dsp:nvSpPr>
      <dsp:spPr>
        <a:xfrm>
          <a:off x="3044126" y="3342541"/>
          <a:ext cx="1231312" cy="236118"/>
        </a:xfrm>
        <a:prstGeom prst="rect">
          <a:avLst/>
        </a:prstGeo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5715" rIns="22860" bIns="5715" numCol="1" spcCol="1270" anchor="ctr" anchorCtr="0">
          <a:noAutofit/>
        </a:bodyPr>
        <a:lstStyle/>
        <a:p>
          <a:pPr lvl="0" algn="r" defTabSz="400050">
            <a:lnSpc>
              <a:spcPct val="90000"/>
            </a:lnSpc>
            <a:spcBef>
              <a:spcPct val="0"/>
            </a:spcBef>
            <a:spcAft>
              <a:spcPct val="35000"/>
            </a:spcAft>
          </a:pPr>
          <a:r>
            <a:rPr lang="cs-CZ" sz="900" kern="1200" dirty="0">
              <a:solidFill>
                <a:srgbClr val="292929">
                  <a:hueOff val="0"/>
                  <a:satOff val="0"/>
                  <a:lumOff val="0"/>
                  <a:alphaOff val="0"/>
                </a:srgbClr>
              </a:solidFill>
              <a:latin typeface="Trebuchet MS"/>
              <a:ea typeface="+mn-ea"/>
              <a:cs typeface="+mn-cs"/>
            </a:rPr>
            <a:t>AKUTNÍ PÉČE</a:t>
          </a:r>
        </a:p>
      </dsp:txBody>
      <dsp:txXfrm>
        <a:off x="3044126" y="3342541"/>
        <a:ext cx="1231312" cy="236118"/>
      </dsp:txXfrm>
    </dsp:sp>
    <dsp:sp modelId="{580412D8-79B1-4B23-B7B5-DD129EE160CC}">
      <dsp:nvSpPr>
        <dsp:cNvPr id="0" name=""/>
        <dsp:cNvSpPr/>
      </dsp:nvSpPr>
      <dsp:spPr>
        <a:xfrm>
          <a:off x="2770501" y="3909224"/>
          <a:ext cx="1368125" cy="708354"/>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99957" numCol="1" spcCol="1270" anchor="ctr" anchorCtr="0">
          <a:noAutofit/>
        </a:bodyPr>
        <a:lstStyle/>
        <a:p>
          <a:pPr lvl="0" algn="ctr" defTabSz="889000">
            <a:lnSpc>
              <a:spcPct val="90000"/>
            </a:lnSpc>
            <a:spcBef>
              <a:spcPct val="0"/>
            </a:spcBef>
            <a:spcAft>
              <a:spcPct val="35000"/>
            </a:spcAft>
          </a:pPr>
          <a:r>
            <a:rPr lang="cs-CZ" sz="2000" kern="1200" dirty="0">
              <a:solidFill>
                <a:srgbClr val="292929">
                  <a:hueOff val="0"/>
                  <a:satOff val="0"/>
                  <a:lumOff val="0"/>
                  <a:alphaOff val="0"/>
                </a:srgbClr>
              </a:solidFill>
              <a:latin typeface="Trebuchet MS"/>
              <a:ea typeface="+mn-ea"/>
              <a:cs typeface="+mn-cs"/>
            </a:rPr>
            <a:t>36 791</a:t>
          </a:r>
        </a:p>
      </dsp:txBody>
      <dsp:txXfrm>
        <a:off x="2770501" y="3909224"/>
        <a:ext cx="1368125" cy="708354"/>
      </dsp:txXfrm>
    </dsp:sp>
    <dsp:sp modelId="{04D4C9EC-D281-4CDF-AFE0-86048CD8880E}">
      <dsp:nvSpPr>
        <dsp:cNvPr id="0" name=""/>
        <dsp:cNvSpPr/>
      </dsp:nvSpPr>
      <dsp:spPr>
        <a:xfrm>
          <a:off x="3044126" y="4460167"/>
          <a:ext cx="1231312" cy="236118"/>
        </a:xfrm>
        <a:prstGeom prst="rect">
          <a:avLst/>
        </a:prstGeom>
        <a:solidFill>
          <a:srgbClr val="4C9ED0">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5715" rIns="22860" bIns="5715" numCol="1" spcCol="1270" anchor="ctr" anchorCtr="0">
          <a:noAutofit/>
        </a:bodyPr>
        <a:lstStyle/>
        <a:p>
          <a:pPr lvl="0" algn="r" defTabSz="400050">
            <a:lnSpc>
              <a:spcPct val="90000"/>
            </a:lnSpc>
            <a:spcBef>
              <a:spcPct val="0"/>
            </a:spcBef>
            <a:spcAft>
              <a:spcPct val="35000"/>
            </a:spcAft>
          </a:pPr>
          <a:r>
            <a:rPr lang="cs-CZ" sz="900" kern="1200" dirty="0">
              <a:solidFill>
                <a:srgbClr val="292929">
                  <a:hueOff val="0"/>
                  <a:satOff val="0"/>
                  <a:lumOff val="0"/>
                  <a:alphaOff val="0"/>
                </a:srgbClr>
              </a:solidFill>
              <a:latin typeface="Trebuchet MS"/>
              <a:ea typeface="+mn-ea"/>
              <a:cs typeface="+mn-cs"/>
            </a:rPr>
            <a:t>OST. LŮŽKOVÁ</a:t>
          </a:r>
        </a:p>
      </dsp:txBody>
      <dsp:txXfrm>
        <a:off x="3044126" y="4460167"/>
        <a:ext cx="1231312" cy="23611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EA08F1A-3F65-42D6-94B8-11617146E763}">
      <dsp:nvSpPr>
        <dsp:cNvPr id="0" name=""/>
        <dsp:cNvSpPr/>
      </dsp:nvSpPr>
      <dsp:spPr>
        <a:xfrm>
          <a:off x="3156389" y="962405"/>
          <a:ext cx="2253122" cy="502390"/>
        </a:xfrm>
        <a:custGeom>
          <a:avLst/>
          <a:gdLst/>
          <a:ahLst/>
          <a:cxnLst/>
          <a:rect l="0" t="0" r="0" b="0"/>
          <a:pathLst>
            <a:path>
              <a:moveTo>
                <a:pt x="0" y="0"/>
              </a:moveTo>
              <a:lnTo>
                <a:pt x="0" y="299501"/>
              </a:lnTo>
              <a:lnTo>
                <a:pt x="2253122" y="299501"/>
              </a:lnTo>
              <a:lnTo>
                <a:pt x="2253122" y="502390"/>
              </a:lnTo>
            </a:path>
          </a:pathLst>
        </a:custGeom>
        <a:noFill/>
        <a:ln w="12700" cap="flat" cmpd="sng" algn="ctr">
          <a:solidFill>
            <a:schemeClr val="accent1">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8119FBC6-6124-4DF3-9DE5-70F75F50940B}">
      <dsp:nvSpPr>
        <dsp:cNvPr id="0" name=""/>
        <dsp:cNvSpPr/>
      </dsp:nvSpPr>
      <dsp:spPr>
        <a:xfrm>
          <a:off x="3110669" y="962405"/>
          <a:ext cx="91440" cy="502390"/>
        </a:xfrm>
        <a:custGeom>
          <a:avLst/>
          <a:gdLst/>
          <a:ahLst/>
          <a:cxnLst/>
          <a:rect l="0" t="0" r="0" b="0"/>
          <a:pathLst>
            <a:path>
              <a:moveTo>
                <a:pt x="45720" y="0"/>
              </a:moveTo>
              <a:lnTo>
                <a:pt x="45720" y="502390"/>
              </a:lnTo>
            </a:path>
          </a:pathLst>
        </a:custGeom>
        <a:noFill/>
        <a:ln w="12700" cap="flat" cmpd="sng" algn="ctr">
          <a:solidFill>
            <a:schemeClr val="accent1">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6E51B170-BB8F-47C9-9143-E8D3CE3D2BCE}">
      <dsp:nvSpPr>
        <dsp:cNvPr id="0" name=""/>
        <dsp:cNvSpPr/>
      </dsp:nvSpPr>
      <dsp:spPr>
        <a:xfrm>
          <a:off x="903267" y="962405"/>
          <a:ext cx="2253122" cy="502390"/>
        </a:xfrm>
        <a:custGeom>
          <a:avLst/>
          <a:gdLst/>
          <a:ahLst/>
          <a:cxnLst/>
          <a:rect l="0" t="0" r="0" b="0"/>
          <a:pathLst>
            <a:path>
              <a:moveTo>
                <a:pt x="2253122" y="0"/>
              </a:moveTo>
              <a:lnTo>
                <a:pt x="2253122" y="299501"/>
              </a:lnTo>
              <a:lnTo>
                <a:pt x="0" y="299501"/>
              </a:lnTo>
              <a:lnTo>
                <a:pt x="0" y="502390"/>
              </a:lnTo>
            </a:path>
          </a:pathLst>
        </a:custGeom>
        <a:noFill/>
        <a:ln w="12700" cap="flat" cmpd="sng" algn="ctr">
          <a:solidFill>
            <a:schemeClr val="accent1">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0B9E4B24-F38E-475E-A4CA-F705ECF5D1D5}">
      <dsp:nvSpPr>
        <dsp:cNvPr id="0" name=""/>
        <dsp:cNvSpPr/>
      </dsp:nvSpPr>
      <dsp:spPr>
        <a:xfrm>
          <a:off x="2316687" y="92883"/>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29210" tIns="29210" rIns="29210" bIns="122699" numCol="1" spcCol="1270" anchor="ctr" anchorCtr="0">
          <a:noAutofit/>
        </a:bodyPr>
        <a:lstStyle/>
        <a:p>
          <a:pPr lvl="0" algn="ctr" defTabSz="2044700">
            <a:lnSpc>
              <a:spcPct val="90000"/>
            </a:lnSpc>
            <a:spcBef>
              <a:spcPct val="0"/>
            </a:spcBef>
            <a:spcAft>
              <a:spcPct val="35000"/>
            </a:spcAft>
          </a:pPr>
          <a:r>
            <a:rPr lang="cs-CZ" sz="4600" kern="1200" dirty="0"/>
            <a:t>42 012</a:t>
          </a:r>
        </a:p>
      </dsp:txBody>
      <dsp:txXfrm>
        <a:off x="2316687" y="92883"/>
        <a:ext cx="1679405" cy="869521"/>
      </dsp:txXfrm>
    </dsp:sp>
    <dsp:sp modelId="{6F893F8C-2B7C-4C8C-AED1-32D5A2DE3B55}">
      <dsp:nvSpPr>
        <dsp:cNvPr id="0" name=""/>
        <dsp:cNvSpPr/>
      </dsp:nvSpPr>
      <dsp:spPr>
        <a:xfrm>
          <a:off x="2652568" y="769178"/>
          <a:ext cx="1511464" cy="289840"/>
        </a:xfrm>
        <a:prstGeom prst="rect">
          <a:avLst/>
        </a:prstGeom>
        <a:solidFill>
          <a:srgbClr val="C00000">
            <a:alpha val="9000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a:solidFill>
                <a:schemeClr val="bg1"/>
              </a:solidFill>
            </a:rPr>
            <a:t>CELÁ ČR</a:t>
          </a:r>
          <a:endParaRPr lang="cs-CZ" sz="1900" kern="1200" dirty="0">
            <a:solidFill>
              <a:schemeClr val="bg1"/>
            </a:solidFill>
          </a:endParaRPr>
        </a:p>
      </dsp:txBody>
      <dsp:txXfrm>
        <a:off x="2652568" y="769178"/>
        <a:ext cx="1511464" cy="289840"/>
      </dsp:txXfrm>
    </dsp:sp>
    <dsp:sp modelId="{9FAD18E7-24CC-49EB-ABB8-7CE1EB44275B}">
      <dsp:nvSpPr>
        <dsp:cNvPr id="0" name=""/>
        <dsp:cNvSpPr/>
      </dsp:nvSpPr>
      <dsp:spPr>
        <a:xfrm>
          <a:off x="63564"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9210" tIns="29210" rIns="29210" bIns="122699" numCol="1" spcCol="1270" anchor="ctr" anchorCtr="0">
          <a:noAutofit/>
        </a:bodyPr>
        <a:lstStyle/>
        <a:p>
          <a:pPr lvl="0" algn="ctr" defTabSz="2044700">
            <a:lnSpc>
              <a:spcPct val="90000"/>
            </a:lnSpc>
            <a:spcBef>
              <a:spcPct val="0"/>
            </a:spcBef>
            <a:spcAft>
              <a:spcPct val="35000"/>
            </a:spcAft>
          </a:pPr>
          <a:r>
            <a:rPr lang="cs-CZ" sz="4600" kern="1200" dirty="0"/>
            <a:t>21 193</a:t>
          </a:r>
        </a:p>
      </dsp:txBody>
      <dsp:txXfrm>
        <a:off x="63564" y="1464795"/>
        <a:ext cx="1679405" cy="869521"/>
      </dsp:txXfrm>
    </dsp:sp>
    <dsp:sp modelId="{55A7C367-BAED-426C-9A88-7C838D286526}">
      <dsp:nvSpPr>
        <dsp:cNvPr id="0" name=""/>
        <dsp:cNvSpPr/>
      </dsp:nvSpPr>
      <dsp:spPr>
        <a:xfrm>
          <a:off x="399445" y="2141090"/>
          <a:ext cx="1511464" cy="289840"/>
        </a:xfrm>
        <a:prstGeom prst="rect">
          <a:avLst/>
        </a:prstGeom>
        <a:solidFill>
          <a:schemeClr val="accent1">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AKUTNÍ PÉČE</a:t>
          </a:r>
        </a:p>
      </dsp:txBody>
      <dsp:txXfrm>
        <a:off x="399445" y="2141090"/>
        <a:ext cx="1511464" cy="289840"/>
      </dsp:txXfrm>
    </dsp:sp>
    <dsp:sp modelId="{98A22515-904D-4782-8B6A-5E9482DF0943}">
      <dsp:nvSpPr>
        <dsp:cNvPr id="0" name=""/>
        <dsp:cNvSpPr/>
      </dsp:nvSpPr>
      <dsp:spPr>
        <a:xfrm>
          <a:off x="2316687"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9210" tIns="29210" rIns="29210" bIns="122699" numCol="1" spcCol="1270" anchor="ctr" anchorCtr="0">
          <a:noAutofit/>
        </a:bodyPr>
        <a:lstStyle/>
        <a:p>
          <a:pPr lvl="0" algn="ctr" defTabSz="2044700">
            <a:lnSpc>
              <a:spcPct val="90000"/>
            </a:lnSpc>
            <a:spcBef>
              <a:spcPct val="0"/>
            </a:spcBef>
            <a:spcAft>
              <a:spcPct val="35000"/>
            </a:spcAft>
          </a:pPr>
          <a:r>
            <a:rPr lang="cs-CZ" sz="4600" kern="1200" dirty="0"/>
            <a:t>1 430</a:t>
          </a:r>
        </a:p>
      </dsp:txBody>
      <dsp:txXfrm>
        <a:off x="2316687" y="1464795"/>
        <a:ext cx="1679405" cy="869521"/>
      </dsp:txXfrm>
    </dsp:sp>
    <dsp:sp modelId="{493B8408-4851-48D7-80F4-FCF134CA9E3D}">
      <dsp:nvSpPr>
        <dsp:cNvPr id="0" name=""/>
        <dsp:cNvSpPr/>
      </dsp:nvSpPr>
      <dsp:spPr>
        <a:xfrm>
          <a:off x="2652568" y="2141090"/>
          <a:ext cx="1511464" cy="289840"/>
        </a:xfrm>
        <a:prstGeom prst="rect">
          <a:avLst/>
        </a:prstGeom>
        <a:solidFill>
          <a:schemeClr val="accent1">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OST. LŮŽKOVÁ</a:t>
          </a:r>
        </a:p>
      </dsp:txBody>
      <dsp:txXfrm>
        <a:off x="2652568" y="2141090"/>
        <a:ext cx="1511464" cy="289840"/>
      </dsp:txXfrm>
    </dsp:sp>
    <dsp:sp modelId="{6FA36926-2C90-454D-AFBF-48A093EEBAA8}">
      <dsp:nvSpPr>
        <dsp:cNvPr id="0" name=""/>
        <dsp:cNvSpPr/>
      </dsp:nvSpPr>
      <dsp:spPr>
        <a:xfrm>
          <a:off x="4569809"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9210" tIns="29210" rIns="29210" bIns="122699" numCol="1" spcCol="1270" anchor="ctr" anchorCtr="0">
          <a:noAutofit/>
        </a:bodyPr>
        <a:lstStyle/>
        <a:p>
          <a:pPr lvl="0" algn="ctr" defTabSz="2044700">
            <a:lnSpc>
              <a:spcPct val="90000"/>
            </a:lnSpc>
            <a:spcBef>
              <a:spcPct val="0"/>
            </a:spcBef>
            <a:spcAft>
              <a:spcPct val="35000"/>
            </a:spcAft>
          </a:pPr>
          <a:r>
            <a:rPr lang="cs-CZ" sz="4600" b="0" i="0" u="none" kern="1200" dirty="0"/>
            <a:t>19 389 </a:t>
          </a:r>
          <a:endParaRPr lang="cs-CZ" sz="4600" kern="1200" dirty="0"/>
        </a:p>
      </dsp:txBody>
      <dsp:txXfrm>
        <a:off x="4569809" y="1464795"/>
        <a:ext cx="1679405" cy="869521"/>
      </dsp:txXfrm>
    </dsp:sp>
    <dsp:sp modelId="{F21673AD-4100-470F-962D-886598F3006C}">
      <dsp:nvSpPr>
        <dsp:cNvPr id="0" name=""/>
        <dsp:cNvSpPr/>
      </dsp:nvSpPr>
      <dsp:spPr>
        <a:xfrm>
          <a:off x="4905690" y="2141090"/>
          <a:ext cx="1511464" cy="289840"/>
        </a:xfrm>
        <a:prstGeom prst="rect">
          <a:avLst/>
        </a:prstGeom>
        <a:solidFill>
          <a:schemeClr val="accent1">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NELŮŽKOVÁ</a:t>
          </a:r>
        </a:p>
      </dsp:txBody>
      <dsp:txXfrm>
        <a:off x="4905690" y="2141090"/>
        <a:ext cx="1511464" cy="28984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E6EFCD-FEF2-4123-A760-43FFB74EAD7D}">
      <dsp:nvSpPr>
        <dsp:cNvPr id="0" name=""/>
        <dsp:cNvSpPr/>
      </dsp:nvSpPr>
      <dsp:spPr>
        <a:xfrm>
          <a:off x="3156389" y="962405"/>
          <a:ext cx="2253122" cy="502390"/>
        </a:xfrm>
        <a:custGeom>
          <a:avLst/>
          <a:gdLst/>
          <a:ahLst/>
          <a:cxnLst/>
          <a:rect l="0" t="0" r="0" b="0"/>
          <a:pathLst>
            <a:path>
              <a:moveTo>
                <a:pt x="0" y="0"/>
              </a:moveTo>
              <a:lnTo>
                <a:pt x="0" y="299501"/>
              </a:lnTo>
              <a:lnTo>
                <a:pt x="2253122" y="299501"/>
              </a:lnTo>
              <a:lnTo>
                <a:pt x="2253122" y="502390"/>
              </a:lnTo>
            </a:path>
          </a:pathLst>
        </a:custGeom>
        <a:noFill/>
        <a:ln w="12700" cap="flat" cmpd="sng" algn="ctr">
          <a:solidFill>
            <a:schemeClr val="accent2">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CE07C122-08AB-48C3-8087-4CFB757349BC}">
      <dsp:nvSpPr>
        <dsp:cNvPr id="0" name=""/>
        <dsp:cNvSpPr/>
      </dsp:nvSpPr>
      <dsp:spPr>
        <a:xfrm>
          <a:off x="3110669" y="962405"/>
          <a:ext cx="91440" cy="502390"/>
        </a:xfrm>
        <a:custGeom>
          <a:avLst/>
          <a:gdLst/>
          <a:ahLst/>
          <a:cxnLst/>
          <a:rect l="0" t="0" r="0" b="0"/>
          <a:pathLst>
            <a:path>
              <a:moveTo>
                <a:pt x="45720" y="0"/>
              </a:moveTo>
              <a:lnTo>
                <a:pt x="45720" y="502390"/>
              </a:lnTo>
            </a:path>
          </a:pathLst>
        </a:custGeom>
        <a:noFill/>
        <a:ln w="12700" cap="flat" cmpd="sng" algn="ctr">
          <a:solidFill>
            <a:schemeClr val="accent2">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F099DA32-441B-4183-8B95-0F85F44174B9}">
      <dsp:nvSpPr>
        <dsp:cNvPr id="0" name=""/>
        <dsp:cNvSpPr/>
      </dsp:nvSpPr>
      <dsp:spPr>
        <a:xfrm>
          <a:off x="903267" y="962405"/>
          <a:ext cx="2253122" cy="502390"/>
        </a:xfrm>
        <a:custGeom>
          <a:avLst/>
          <a:gdLst/>
          <a:ahLst/>
          <a:cxnLst/>
          <a:rect l="0" t="0" r="0" b="0"/>
          <a:pathLst>
            <a:path>
              <a:moveTo>
                <a:pt x="2253122" y="0"/>
              </a:moveTo>
              <a:lnTo>
                <a:pt x="2253122" y="299501"/>
              </a:lnTo>
              <a:lnTo>
                <a:pt x="0" y="299501"/>
              </a:lnTo>
              <a:lnTo>
                <a:pt x="0" y="502390"/>
              </a:lnTo>
            </a:path>
          </a:pathLst>
        </a:custGeom>
        <a:noFill/>
        <a:ln w="12700" cap="flat" cmpd="sng" algn="ctr">
          <a:solidFill>
            <a:schemeClr val="accent2">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0B9E4B24-F38E-475E-A4CA-F705ECF5D1D5}">
      <dsp:nvSpPr>
        <dsp:cNvPr id="0" name=""/>
        <dsp:cNvSpPr/>
      </dsp:nvSpPr>
      <dsp:spPr>
        <a:xfrm>
          <a:off x="2316687" y="92883"/>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32385" tIns="32385" rIns="32385" bIns="122699" numCol="1" spcCol="1270" anchor="ctr" anchorCtr="0">
          <a:noAutofit/>
        </a:bodyPr>
        <a:lstStyle/>
        <a:p>
          <a:pPr lvl="0" algn="ctr" defTabSz="2266950">
            <a:lnSpc>
              <a:spcPct val="90000"/>
            </a:lnSpc>
            <a:spcBef>
              <a:spcPct val="0"/>
            </a:spcBef>
            <a:spcAft>
              <a:spcPct val="35000"/>
            </a:spcAft>
          </a:pPr>
          <a:r>
            <a:rPr lang="cs-CZ" sz="5100" b="0" i="0" u="none" kern="1200" dirty="0"/>
            <a:t> 2 173</a:t>
          </a:r>
          <a:endParaRPr lang="cs-CZ" sz="5100" kern="1200" dirty="0"/>
        </a:p>
      </dsp:txBody>
      <dsp:txXfrm>
        <a:off x="2316687" y="92883"/>
        <a:ext cx="1679405" cy="869521"/>
      </dsp:txXfrm>
    </dsp:sp>
    <dsp:sp modelId="{6F893F8C-2B7C-4C8C-AED1-32D5A2DE3B55}">
      <dsp:nvSpPr>
        <dsp:cNvPr id="0" name=""/>
        <dsp:cNvSpPr/>
      </dsp:nvSpPr>
      <dsp:spPr>
        <a:xfrm>
          <a:off x="2652568" y="769178"/>
          <a:ext cx="1511464" cy="289840"/>
        </a:xfrm>
        <a:prstGeom prst="rect">
          <a:avLst/>
        </a:prstGeom>
        <a:solidFill>
          <a:srgbClr val="C00000">
            <a:alpha val="9000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solidFill>
                <a:schemeClr val="bg1"/>
              </a:solidFill>
            </a:rPr>
            <a:t>HKK</a:t>
          </a:r>
        </a:p>
      </dsp:txBody>
      <dsp:txXfrm>
        <a:off x="2652568" y="769178"/>
        <a:ext cx="1511464" cy="289840"/>
      </dsp:txXfrm>
    </dsp:sp>
    <dsp:sp modelId="{24AAABBD-1CCB-4D72-96D4-75742E0A3B58}">
      <dsp:nvSpPr>
        <dsp:cNvPr id="0" name=""/>
        <dsp:cNvSpPr/>
      </dsp:nvSpPr>
      <dsp:spPr>
        <a:xfrm>
          <a:off x="63564"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2385" tIns="32385" rIns="32385" bIns="122699" numCol="1" spcCol="1270" anchor="ctr" anchorCtr="0">
          <a:noAutofit/>
        </a:bodyPr>
        <a:lstStyle/>
        <a:p>
          <a:pPr lvl="0" algn="ctr" defTabSz="2266950">
            <a:lnSpc>
              <a:spcPct val="90000"/>
            </a:lnSpc>
            <a:spcBef>
              <a:spcPct val="0"/>
            </a:spcBef>
            <a:spcAft>
              <a:spcPct val="35000"/>
            </a:spcAft>
          </a:pPr>
          <a:r>
            <a:rPr lang="cs-CZ" sz="5100" b="0" i="0" u="none" kern="1200" dirty="0"/>
            <a:t> 1 182</a:t>
          </a:r>
          <a:endParaRPr lang="cs-CZ" sz="5100" kern="1200" dirty="0"/>
        </a:p>
      </dsp:txBody>
      <dsp:txXfrm>
        <a:off x="63564" y="1464795"/>
        <a:ext cx="1679405" cy="869521"/>
      </dsp:txXfrm>
    </dsp:sp>
    <dsp:sp modelId="{C9101A84-600B-4FA7-B65E-3B1B5966960D}">
      <dsp:nvSpPr>
        <dsp:cNvPr id="0" name=""/>
        <dsp:cNvSpPr/>
      </dsp:nvSpPr>
      <dsp:spPr>
        <a:xfrm>
          <a:off x="399445" y="2141090"/>
          <a:ext cx="1511464" cy="289840"/>
        </a:xfrm>
        <a:prstGeom prst="rect">
          <a:avLst/>
        </a:prstGeom>
        <a:solidFill>
          <a:schemeClr val="accent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AKUTNÍ PÉČE</a:t>
          </a:r>
        </a:p>
      </dsp:txBody>
      <dsp:txXfrm>
        <a:off x="399445" y="2141090"/>
        <a:ext cx="1511464" cy="289840"/>
      </dsp:txXfrm>
    </dsp:sp>
    <dsp:sp modelId="{44D6D8C2-65D0-4E7B-807B-EFC4FEFCB4C0}">
      <dsp:nvSpPr>
        <dsp:cNvPr id="0" name=""/>
        <dsp:cNvSpPr/>
      </dsp:nvSpPr>
      <dsp:spPr>
        <a:xfrm>
          <a:off x="2316687"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2385" tIns="32385" rIns="32385" bIns="122699" numCol="1" spcCol="1270" anchor="ctr" anchorCtr="0">
          <a:noAutofit/>
        </a:bodyPr>
        <a:lstStyle/>
        <a:p>
          <a:pPr lvl="0" algn="ctr" defTabSz="2266950">
            <a:lnSpc>
              <a:spcPct val="90000"/>
            </a:lnSpc>
            <a:spcBef>
              <a:spcPct val="0"/>
            </a:spcBef>
            <a:spcAft>
              <a:spcPct val="35000"/>
            </a:spcAft>
          </a:pPr>
          <a:r>
            <a:rPr lang="cs-CZ" sz="5100" b="0" i="0" u="none" kern="1200" dirty="0"/>
            <a:t> 51</a:t>
          </a:r>
          <a:endParaRPr lang="cs-CZ" sz="5100" kern="1200" dirty="0"/>
        </a:p>
      </dsp:txBody>
      <dsp:txXfrm>
        <a:off x="2316687" y="1464795"/>
        <a:ext cx="1679405" cy="869521"/>
      </dsp:txXfrm>
    </dsp:sp>
    <dsp:sp modelId="{A7D33A96-1CC1-4B11-B774-D66C3C98CF6F}">
      <dsp:nvSpPr>
        <dsp:cNvPr id="0" name=""/>
        <dsp:cNvSpPr/>
      </dsp:nvSpPr>
      <dsp:spPr>
        <a:xfrm>
          <a:off x="2652568" y="2141090"/>
          <a:ext cx="1511464" cy="289840"/>
        </a:xfrm>
        <a:prstGeom prst="rect">
          <a:avLst/>
        </a:prstGeom>
        <a:solidFill>
          <a:schemeClr val="accent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OST. LŮŽKOVÁ</a:t>
          </a:r>
        </a:p>
      </dsp:txBody>
      <dsp:txXfrm>
        <a:off x="2652568" y="2141090"/>
        <a:ext cx="1511464" cy="289840"/>
      </dsp:txXfrm>
    </dsp:sp>
    <dsp:sp modelId="{092183EA-3DFA-49B2-92EE-4D0863785688}">
      <dsp:nvSpPr>
        <dsp:cNvPr id="0" name=""/>
        <dsp:cNvSpPr/>
      </dsp:nvSpPr>
      <dsp:spPr>
        <a:xfrm>
          <a:off x="4569809"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2385" tIns="32385" rIns="32385" bIns="122699" numCol="1" spcCol="1270" anchor="ctr" anchorCtr="0">
          <a:noAutofit/>
        </a:bodyPr>
        <a:lstStyle/>
        <a:p>
          <a:pPr lvl="0" algn="ctr" defTabSz="2266950">
            <a:lnSpc>
              <a:spcPct val="90000"/>
            </a:lnSpc>
            <a:spcBef>
              <a:spcPct val="0"/>
            </a:spcBef>
            <a:spcAft>
              <a:spcPct val="35000"/>
            </a:spcAft>
          </a:pPr>
          <a:r>
            <a:rPr lang="cs-CZ" sz="5100" b="0" i="0" u="none" kern="1200" dirty="0"/>
            <a:t> 940</a:t>
          </a:r>
          <a:endParaRPr lang="cs-CZ" sz="5100" kern="1200" dirty="0"/>
        </a:p>
      </dsp:txBody>
      <dsp:txXfrm>
        <a:off x="4569809" y="1464795"/>
        <a:ext cx="1679405" cy="869521"/>
      </dsp:txXfrm>
    </dsp:sp>
    <dsp:sp modelId="{E9160BF4-AD1E-4419-8D8D-C294D5A09E79}">
      <dsp:nvSpPr>
        <dsp:cNvPr id="0" name=""/>
        <dsp:cNvSpPr/>
      </dsp:nvSpPr>
      <dsp:spPr>
        <a:xfrm>
          <a:off x="4905690" y="2141090"/>
          <a:ext cx="1511464" cy="289840"/>
        </a:xfrm>
        <a:prstGeom prst="rect">
          <a:avLst/>
        </a:prstGeom>
        <a:solidFill>
          <a:schemeClr val="accent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NELŮŽKOVÁ</a:t>
          </a:r>
        </a:p>
      </dsp:txBody>
      <dsp:txXfrm>
        <a:off x="4905690" y="2141090"/>
        <a:ext cx="1511464" cy="289840"/>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EA08F1A-3F65-42D6-94B8-11617146E763}">
      <dsp:nvSpPr>
        <dsp:cNvPr id="0" name=""/>
        <dsp:cNvSpPr/>
      </dsp:nvSpPr>
      <dsp:spPr>
        <a:xfrm>
          <a:off x="3156389" y="962405"/>
          <a:ext cx="2253122" cy="502390"/>
        </a:xfrm>
        <a:custGeom>
          <a:avLst/>
          <a:gdLst/>
          <a:ahLst/>
          <a:cxnLst/>
          <a:rect l="0" t="0" r="0" b="0"/>
          <a:pathLst>
            <a:path>
              <a:moveTo>
                <a:pt x="0" y="0"/>
              </a:moveTo>
              <a:lnTo>
                <a:pt x="0" y="299501"/>
              </a:lnTo>
              <a:lnTo>
                <a:pt x="2253122" y="299501"/>
              </a:lnTo>
              <a:lnTo>
                <a:pt x="2253122" y="502390"/>
              </a:lnTo>
            </a:path>
          </a:pathLst>
        </a:custGeom>
        <a:noFill/>
        <a:ln w="12700" cap="flat" cmpd="sng" algn="ctr">
          <a:solidFill>
            <a:schemeClr val="accent1">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8119FBC6-6124-4DF3-9DE5-70F75F50940B}">
      <dsp:nvSpPr>
        <dsp:cNvPr id="0" name=""/>
        <dsp:cNvSpPr/>
      </dsp:nvSpPr>
      <dsp:spPr>
        <a:xfrm>
          <a:off x="3110669" y="962405"/>
          <a:ext cx="91440" cy="502390"/>
        </a:xfrm>
        <a:custGeom>
          <a:avLst/>
          <a:gdLst/>
          <a:ahLst/>
          <a:cxnLst/>
          <a:rect l="0" t="0" r="0" b="0"/>
          <a:pathLst>
            <a:path>
              <a:moveTo>
                <a:pt x="45720" y="0"/>
              </a:moveTo>
              <a:lnTo>
                <a:pt x="45720" y="502390"/>
              </a:lnTo>
            </a:path>
          </a:pathLst>
        </a:custGeom>
        <a:noFill/>
        <a:ln w="12700" cap="flat" cmpd="sng" algn="ctr">
          <a:solidFill>
            <a:schemeClr val="accent1">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6E51B170-BB8F-47C9-9143-E8D3CE3D2BCE}">
      <dsp:nvSpPr>
        <dsp:cNvPr id="0" name=""/>
        <dsp:cNvSpPr/>
      </dsp:nvSpPr>
      <dsp:spPr>
        <a:xfrm>
          <a:off x="903267" y="962405"/>
          <a:ext cx="2253122" cy="502390"/>
        </a:xfrm>
        <a:custGeom>
          <a:avLst/>
          <a:gdLst/>
          <a:ahLst/>
          <a:cxnLst/>
          <a:rect l="0" t="0" r="0" b="0"/>
          <a:pathLst>
            <a:path>
              <a:moveTo>
                <a:pt x="2253122" y="0"/>
              </a:moveTo>
              <a:lnTo>
                <a:pt x="2253122" y="299501"/>
              </a:lnTo>
              <a:lnTo>
                <a:pt x="0" y="299501"/>
              </a:lnTo>
              <a:lnTo>
                <a:pt x="0" y="502390"/>
              </a:lnTo>
            </a:path>
          </a:pathLst>
        </a:custGeom>
        <a:noFill/>
        <a:ln w="12700" cap="flat" cmpd="sng" algn="ctr">
          <a:solidFill>
            <a:schemeClr val="accent1">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0B9E4B24-F38E-475E-A4CA-F705ECF5D1D5}">
      <dsp:nvSpPr>
        <dsp:cNvPr id="0" name=""/>
        <dsp:cNvSpPr/>
      </dsp:nvSpPr>
      <dsp:spPr>
        <a:xfrm>
          <a:off x="2316687" y="92883"/>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32385" tIns="32385" rIns="32385" bIns="122699" numCol="1" spcCol="1270" anchor="ctr" anchorCtr="0">
          <a:noAutofit/>
        </a:bodyPr>
        <a:lstStyle/>
        <a:p>
          <a:pPr lvl="0" algn="ctr" defTabSz="2266950">
            <a:lnSpc>
              <a:spcPct val="90000"/>
            </a:lnSpc>
            <a:spcBef>
              <a:spcPct val="0"/>
            </a:spcBef>
            <a:spcAft>
              <a:spcPct val="35000"/>
            </a:spcAft>
          </a:pPr>
          <a:r>
            <a:rPr lang="cs-CZ" sz="5100" kern="1200" dirty="0"/>
            <a:t>2 124</a:t>
          </a:r>
        </a:p>
      </dsp:txBody>
      <dsp:txXfrm>
        <a:off x="2316687" y="92883"/>
        <a:ext cx="1679405" cy="869521"/>
      </dsp:txXfrm>
    </dsp:sp>
    <dsp:sp modelId="{6F893F8C-2B7C-4C8C-AED1-32D5A2DE3B55}">
      <dsp:nvSpPr>
        <dsp:cNvPr id="0" name=""/>
        <dsp:cNvSpPr/>
      </dsp:nvSpPr>
      <dsp:spPr>
        <a:xfrm>
          <a:off x="2652568" y="769178"/>
          <a:ext cx="1511464" cy="289840"/>
        </a:xfrm>
        <a:prstGeom prst="rect">
          <a:avLst/>
        </a:prstGeom>
        <a:solidFill>
          <a:srgbClr val="C00000">
            <a:alpha val="9000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solidFill>
                <a:schemeClr val="bg1"/>
              </a:solidFill>
            </a:rPr>
            <a:t>HKK</a:t>
          </a:r>
        </a:p>
      </dsp:txBody>
      <dsp:txXfrm>
        <a:off x="2652568" y="769178"/>
        <a:ext cx="1511464" cy="289840"/>
      </dsp:txXfrm>
    </dsp:sp>
    <dsp:sp modelId="{9FAD18E7-24CC-49EB-ABB8-7CE1EB44275B}">
      <dsp:nvSpPr>
        <dsp:cNvPr id="0" name=""/>
        <dsp:cNvSpPr/>
      </dsp:nvSpPr>
      <dsp:spPr>
        <a:xfrm>
          <a:off x="63564"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2385" tIns="32385" rIns="32385" bIns="122699" numCol="1" spcCol="1270" anchor="ctr" anchorCtr="0">
          <a:noAutofit/>
        </a:bodyPr>
        <a:lstStyle/>
        <a:p>
          <a:pPr lvl="0" algn="ctr" defTabSz="2266950">
            <a:lnSpc>
              <a:spcPct val="90000"/>
            </a:lnSpc>
            <a:spcBef>
              <a:spcPct val="0"/>
            </a:spcBef>
            <a:spcAft>
              <a:spcPct val="35000"/>
            </a:spcAft>
          </a:pPr>
          <a:r>
            <a:rPr lang="cs-CZ" sz="5100" kern="1200" dirty="0"/>
            <a:t>1 150</a:t>
          </a:r>
        </a:p>
      </dsp:txBody>
      <dsp:txXfrm>
        <a:off x="63564" y="1464795"/>
        <a:ext cx="1679405" cy="869521"/>
      </dsp:txXfrm>
    </dsp:sp>
    <dsp:sp modelId="{55A7C367-BAED-426C-9A88-7C838D286526}">
      <dsp:nvSpPr>
        <dsp:cNvPr id="0" name=""/>
        <dsp:cNvSpPr/>
      </dsp:nvSpPr>
      <dsp:spPr>
        <a:xfrm>
          <a:off x="399445" y="2141090"/>
          <a:ext cx="1511464" cy="289840"/>
        </a:xfrm>
        <a:prstGeom prst="rect">
          <a:avLst/>
        </a:prstGeom>
        <a:solidFill>
          <a:schemeClr val="accent1">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AKUTNÍ PÉČE</a:t>
          </a:r>
        </a:p>
      </dsp:txBody>
      <dsp:txXfrm>
        <a:off x="399445" y="2141090"/>
        <a:ext cx="1511464" cy="289840"/>
      </dsp:txXfrm>
    </dsp:sp>
    <dsp:sp modelId="{98A22515-904D-4782-8B6A-5E9482DF0943}">
      <dsp:nvSpPr>
        <dsp:cNvPr id="0" name=""/>
        <dsp:cNvSpPr/>
      </dsp:nvSpPr>
      <dsp:spPr>
        <a:xfrm>
          <a:off x="2316687"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2385" tIns="32385" rIns="32385" bIns="122699" numCol="1" spcCol="1270" anchor="ctr" anchorCtr="0">
          <a:noAutofit/>
        </a:bodyPr>
        <a:lstStyle/>
        <a:p>
          <a:pPr lvl="0" algn="ctr" defTabSz="2266950">
            <a:lnSpc>
              <a:spcPct val="90000"/>
            </a:lnSpc>
            <a:spcBef>
              <a:spcPct val="0"/>
            </a:spcBef>
            <a:spcAft>
              <a:spcPct val="35000"/>
            </a:spcAft>
          </a:pPr>
          <a:r>
            <a:rPr lang="cs-CZ" sz="5100" kern="1200" dirty="0"/>
            <a:t>37</a:t>
          </a:r>
        </a:p>
      </dsp:txBody>
      <dsp:txXfrm>
        <a:off x="2316687" y="1464795"/>
        <a:ext cx="1679405" cy="869521"/>
      </dsp:txXfrm>
    </dsp:sp>
    <dsp:sp modelId="{493B8408-4851-48D7-80F4-FCF134CA9E3D}">
      <dsp:nvSpPr>
        <dsp:cNvPr id="0" name=""/>
        <dsp:cNvSpPr/>
      </dsp:nvSpPr>
      <dsp:spPr>
        <a:xfrm>
          <a:off x="2652568" y="2141090"/>
          <a:ext cx="1511464" cy="289840"/>
        </a:xfrm>
        <a:prstGeom prst="rect">
          <a:avLst/>
        </a:prstGeom>
        <a:solidFill>
          <a:schemeClr val="accent1">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OST. LŮŽKOVÁ</a:t>
          </a:r>
        </a:p>
      </dsp:txBody>
      <dsp:txXfrm>
        <a:off x="2652568" y="2141090"/>
        <a:ext cx="1511464" cy="289840"/>
      </dsp:txXfrm>
    </dsp:sp>
    <dsp:sp modelId="{6FA36926-2C90-454D-AFBF-48A093EEBAA8}">
      <dsp:nvSpPr>
        <dsp:cNvPr id="0" name=""/>
        <dsp:cNvSpPr/>
      </dsp:nvSpPr>
      <dsp:spPr>
        <a:xfrm>
          <a:off x="4569809"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2385" tIns="32385" rIns="32385" bIns="122699" numCol="1" spcCol="1270" anchor="ctr" anchorCtr="0">
          <a:noAutofit/>
        </a:bodyPr>
        <a:lstStyle/>
        <a:p>
          <a:pPr lvl="0" algn="ctr" defTabSz="2266950">
            <a:lnSpc>
              <a:spcPct val="90000"/>
            </a:lnSpc>
            <a:spcBef>
              <a:spcPct val="0"/>
            </a:spcBef>
            <a:spcAft>
              <a:spcPct val="35000"/>
            </a:spcAft>
          </a:pPr>
          <a:r>
            <a:rPr lang="cs-CZ" sz="5100" kern="1200" dirty="0"/>
            <a:t>937</a:t>
          </a:r>
        </a:p>
      </dsp:txBody>
      <dsp:txXfrm>
        <a:off x="4569809" y="1464795"/>
        <a:ext cx="1679405" cy="869521"/>
      </dsp:txXfrm>
    </dsp:sp>
    <dsp:sp modelId="{F21673AD-4100-470F-962D-886598F3006C}">
      <dsp:nvSpPr>
        <dsp:cNvPr id="0" name=""/>
        <dsp:cNvSpPr/>
      </dsp:nvSpPr>
      <dsp:spPr>
        <a:xfrm>
          <a:off x="4905690" y="2141090"/>
          <a:ext cx="1511464" cy="289840"/>
        </a:xfrm>
        <a:prstGeom prst="rect">
          <a:avLst/>
        </a:prstGeom>
        <a:solidFill>
          <a:schemeClr val="accent1">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NELŮŽKOVÁ</a:t>
          </a:r>
        </a:p>
      </dsp:txBody>
      <dsp:txXfrm>
        <a:off x="4905690" y="2141090"/>
        <a:ext cx="1511464" cy="289840"/>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E6EFCD-FEF2-4123-A760-43FFB74EAD7D}">
      <dsp:nvSpPr>
        <dsp:cNvPr id="0" name=""/>
        <dsp:cNvSpPr/>
      </dsp:nvSpPr>
      <dsp:spPr>
        <a:xfrm>
          <a:off x="3156389" y="962405"/>
          <a:ext cx="2253122" cy="502390"/>
        </a:xfrm>
        <a:custGeom>
          <a:avLst/>
          <a:gdLst/>
          <a:ahLst/>
          <a:cxnLst/>
          <a:rect l="0" t="0" r="0" b="0"/>
          <a:pathLst>
            <a:path>
              <a:moveTo>
                <a:pt x="0" y="0"/>
              </a:moveTo>
              <a:lnTo>
                <a:pt x="0" y="299501"/>
              </a:lnTo>
              <a:lnTo>
                <a:pt x="2253122" y="299501"/>
              </a:lnTo>
              <a:lnTo>
                <a:pt x="2253122" y="502390"/>
              </a:lnTo>
            </a:path>
          </a:pathLst>
        </a:custGeom>
        <a:noFill/>
        <a:ln w="12700" cap="flat" cmpd="sng" algn="ctr">
          <a:solidFill>
            <a:schemeClr val="accent2">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CE07C122-08AB-48C3-8087-4CFB757349BC}">
      <dsp:nvSpPr>
        <dsp:cNvPr id="0" name=""/>
        <dsp:cNvSpPr/>
      </dsp:nvSpPr>
      <dsp:spPr>
        <a:xfrm>
          <a:off x="3110669" y="962405"/>
          <a:ext cx="91440" cy="502390"/>
        </a:xfrm>
        <a:custGeom>
          <a:avLst/>
          <a:gdLst/>
          <a:ahLst/>
          <a:cxnLst/>
          <a:rect l="0" t="0" r="0" b="0"/>
          <a:pathLst>
            <a:path>
              <a:moveTo>
                <a:pt x="45720" y="0"/>
              </a:moveTo>
              <a:lnTo>
                <a:pt x="45720" y="502390"/>
              </a:lnTo>
            </a:path>
          </a:pathLst>
        </a:custGeom>
        <a:noFill/>
        <a:ln w="12700" cap="flat" cmpd="sng" algn="ctr">
          <a:solidFill>
            <a:schemeClr val="accent2">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F099DA32-441B-4183-8B95-0F85F44174B9}">
      <dsp:nvSpPr>
        <dsp:cNvPr id="0" name=""/>
        <dsp:cNvSpPr/>
      </dsp:nvSpPr>
      <dsp:spPr>
        <a:xfrm>
          <a:off x="903267" y="962405"/>
          <a:ext cx="2253122" cy="502390"/>
        </a:xfrm>
        <a:custGeom>
          <a:avLst/>
          <a:gdLst/>
          <a:ahLst/>
          <a:cxnLst/>
          <a:rect l="0" t="0" r="0" b="0"/>
          <a:pathLst>
            <a:path>
              <a:moveTo>
                <a:pt x="2253122" y="0"/>
              </a:moveTo>
              <a:lnTo>
                <a:pt x="2253122" y="299501"/>
              </a:lnTo>
              <a:lnTo>
                <a:pt x="0" y="299501"/>
              </a:lnTo>
              <a:lnTo>
                <a:pt x="0" y="502390"/>
              </a:lnTo>
            </a:path>
          </a:pathLst>
        </a:custGeom>
        <a:noFill/>
        <a:ln w="12700" cap="flat" cmpd="sng" algn="ctr">
          <a:solidFill>
            <a:schemeClr val="accent2">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0B9E4B24-F38E-475E-A4CA-F705ECF5D1D5}">
      <dsp:nvSpPr>
        <dsp:cNvPr id="0" name=""/>
        <dsp:cNvSpPr/>
      </dsp:nvSpPr>
      <dsp:spPr>
        <a:xfrm>
          <a:off x="2316687" y="92883"/>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29210" tIns="29210" rIns="29210" bIns="122699" numCol="1" spcCol="1270" anchor="ctr" anchorCtr="0">
          <a:noAutofit/>
        </a:bodyPr>
        <a:lstStyle/>
        <a:p>
          <a:pPr lvl="0" algn="ctr" defTabSz="2044700">
            <a:lnSpc>
              <a:spcPct val="90000"/>
            </a:lnSpc>
            <a:spcBef>
              <a:spcPct val="0"/>
            </a:spcBef>
            <a:spcAft>
              <a:spcPct val="35000"/>
            </a:spcAft>
          </a:pPr>
          <a:r>
            <a:rPr lang="cs-CZ" sz="4600" kern="1200" dirty="0"/>
            <a:t>82 328</a:t>
          </a:r>
        </a:p>
      </dsp:txBody>
      <dsp:txXfrm>
        <a:off x="2316687" y="92883"/>
        <a:ext cx="1679405" cy="869521"/>
      </dsp:txXfrm>
    </dsp:sp>
    <dsp:sp modelId="{6F893F8C-2B7C-4C8C-AED1-32D5A2DE3B55}">
      <dsp:nvSpPr>
        <dsp:cNvPr id="0" name=""/>
        <dsp:cNvSpPr/>
      </dsp:nvSpPr>
      <dsp:spPr>
        <a:xfrm>
          <a:off x="2652568" y="769178"/>
          <a:ext cx="1511464" cy="289840"/>
        </a:xfrm>
        <a:prstGeom prst="rect">
          <a:avLst/>
        </a:prstGeom>
        <a:solidFill>
          <a:srgbClr val="C00000">
            <a:alpha val="9000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solidFill>
                <a:schemeClr val="bg1"/>
              </a:solidFill>
            </a:rPr>
            <a:t>CELÁ ČR</a:t>
          </a:r>
        </a:p>
      </dsp:txBody>
      <dsp:txXfrm>
        <a:off x="2652568" y="769178"/>
        <a:ext cx="1511464" cy="289840"/>
      </dsp:txXfrm>
    </dsp:sp>
    <dsp:sp modelId="{24AAABBD-1CCB-4D72-96D4-75742E0A3B58}">
      <dsp:nvSpPr>
        <dsp:cNvPr id="0" name=""/>
        <dsp:cNvSpPr/>
      </dsp:nvSpPr>
      <dsp:spPr>
        <a:xfrm>
          <a:off x="63564"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9210" tIns="29210" rIns="29210" bIns="122699" numCol="1" spcCol="1270" anchor="ctr" anchorCtr="0">
          <a:noAutofit/>
        </a:bodyPr>
        <a:lstStyle/>
        <a:p>
          <a:pPr lvl="0" algn="ctr" defTabSz="2044700">
            <a:lnSpc>
              <a:spcPct val="90000"/>
            </a:lnSpc>
            <a:spcBef>
              <a:spcPct val="0"/>
            </a:spcBef>
            <a:spcAft>
              <a:spcPct val="35000"/>
            </a:spcAft>
          </a:pPr>
          <a:r>
            <a:rPr lang="cs-CZ" sz="4600" kern="1200" dirty="0"/>
            <a:t>47 940</a:t>
          </a:r>
        </a:p>
      </dsp:txBody>
      <dsp:txXfrm>
        <a:off x="63564" y="1464795"/>
        <a:ext cx="1679405" cy="869521"/>
      </dsp:txXfrm>
    </dsp:sp>
    <dsp:sp modelId="{C9101A84-600B-4FA7-B65E-3B1B5966960D}">
      <dsp:nvSpPr>
        <dsp:cNvPr id="0" name=""/>
        <dsp:cNvSpPr/>
      </dsp:nvSpPr>
      <dsp:spPr>
        <a:xfrm>
          <a:off x="399445" y="2141090"/>
          <a:ext cx="1511464" cy="289840"/>
        </a:xfrm>
        <a:prstGeom prst="rect">
          <a:avLst/>
        </a:prstGeom>
        <a:solidFill>
          <a:schemeClr val="accent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AKUTNÍ PÉČE</a:t>
          </a:r>
        </a:p>
      </dsp:txBody>
      <dsp:txXfrm>
        <a:off x="399445" y="2141090"/>
        <a:ext cx="1511464" cy="289840"/>
      </dsp:txXfrm>
    </dsp:sp>
    <dsp:sp modelId="{44D6D8C2-65D0-4E7B-807B-EFC4FEFCB4C0}">
      <dsp:nvSpPr>
        <dsp:cNvPr id="0" name=""/>
        <dsp:cNvSpPr/>
      </dsp:nvSpPr>
      <dsp:spPr>
        <a:xfrm>
          <a:off x="2316687"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9210" tIns="29210" rIns="29210" bIns="122699" numCol="1" spcCol="1270" anchor="ctr" anchorCtr="0">
          <a:noAutofit/>
        </a:bodyPr>
        <a:lstStyle/>
        <a:p>
          <a:pPr lvl="0" algn="ctr" defTabSz="2044700">
            <a:lnSpc>
              <a:spcPct val="90000"/>
            </a:lnSpc>
            <a:spcBef>
              <a:spcPct val="0"/>
            </a:spcBef>
            <a:spcAft>
              <a:spcPct val="35000"/>
            </a:spcAft>
          </a:pPr>
          <a:r>
            <a:rPr lang="cs-CZ" sz="4600" kern="1200" dirty="0"/>
            <a:t>6 063</a:t>
          </a:r>
        </a:p>
      </dsp:txBody>
      <dsp:txXfrm>
        <a:off x="2316687" y="1464795"/>
        <a:ext cx="1679405" cy="869521"/>
      </dsp:txXfrm>
    </dsp:sp>
    <dsp:sp modelId="{A7D33A96-1CC1-4B11-B774-D66C3C98CF6F}">
      <dsp:nvSpPr>
        <dsp:cNvPr id="0" name=""/>
        <dsp:cNvSpPr/>
      </dsp:nvSpPr>
      <dsp:spPr>
        <a:xfrm>
          <a:off x="2652568" y="2141090"/>
          <a:ext cx="1511464" cy="289840"/>
        </a:xfrm>
        <a:prstGeom prst="rect">
          <a:avLst/>
        </a:prstGeom>
        <a:solidFill>
          <a:schemeClr val="accent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OST. LŮŽKOVÁ</a:t>
          </a:r>
        </a:p>
      </dsp:txBody>
      <dsp:txXfrm>
        <a:off x="2652568" y="2141090"/>
        <a:ext cx="1511464" cy="289840"/>
      </dsp:txXfrm>
    </dsp:sp>
    <dsp:sp modelId="{092183EA-3DFA-49B2-92EE-4D0863785688}">
      <dsp:nvSpPr>
        <dsp:cNvPr id="0" name=""/>
        <dsp:cNvSpPr/>
      </dsp:nvSpPr>
      <dsp:spPr>
        <a:xfrm>
          <a:off x="4569809"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9210" tIns="29210" rIns="29210" bIns="122699" numCol="1" spcCol="1270" anchor="ctr" anchorCtr="0">
          <a:noAutofit/>
        </a:bodyPr>
        <a:lstStyle/>
        <a:p>
          <a:pPr lvl="0" algn="ctr" defTabSz="2044700">
            <a:lnSpc>
              <a:spcPct val="90000"/>
            </a:lnSpc>
            <a:spcBef>
              <a:spcPct val="0"/>
            </a:spcBef>
            <a:spcAft>
              <a:spcPct val="35000"/>
            </a:spcAft>
          </a:pPr>
          <a:r>
            <a:rPr lang="cs-CZ" sz="4600" kern="1200" dirty="0"/>
            <a:t>28 325</a:t>
          </a:r>
        </a:p>
      </dsp:txBody>
      <dsp:txXfrm>
        <a:off x="4569809" y="1464795"/>
        <a:ext cx="1679405" cy="869521"/>
      </dsp:txXfrm>
    </dsp:sp>
    <dsp:sp modelId="{E9160BF4-AD1E-4419-8D8D-C294D5A09E79}">
      <dsp:nvSpPr>
        <dsp:cNvPr id="0" name=""/>
        <dsp:cNvSpPr/>
      </dsp:nvSpPr>
      <dsp:spPr>
        <a:xfrm>
          <a:off x="4905690" y="2141090"/>
          <a:ext cx="1511464" cy="289840"/>
        </a:xfrm>
        <a:prstGeom prst="rect">
          <a:avLst/>
        </a:prstGeom>
        <a:solidFill>
          <a:schemeClr val="accent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NELŮŽKOVÁ</a:t>
          </a:r>
        </a:p>
      </dsp:txBody>
      <dsp:txXfrm>
        <a:off x="4905690" y="2141090"/>
        <a:ext cx="1511464" cy="289840"/>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EA08F1A-3F65-42D6-94B8-11617146E763}">
      <dsp:nvSpPr>
        <dsp:cNvPr id="0" name=""/>
        <dsp:cNvSpPr/>
      </dsp:nvSpPr>
      <dsp:spPr>
        <a:xfrm>
          <a:off x="3156389" y="962405"/>
          <a:ext cx="2253122" cy="502390"/>
        </a:xfrm>
        <a:custGeom>
          <a:avLst/>
          <a:gdLst/>
          <a:ahLst/>
          <a:cxnLst/>
          <a:rect l="0" t="0" r="0" b="0"/>
          <a:pathLst>
            <a:path>
              <a:moveTo>
                <a:pt x="0" y="0"/>
              </a:moveTo>
              <a:lnTo>
                <a:pt x="0" y="299501"/>
              </a:lnTo>
              <a:lnTo>
                <a:pt x="2253122" y="299501"/>
              </a:lnTo>
              <a:lnTo>
                <a:pt x="2253122" y="502390"/>
              </a:lnTo>
            </a:path>
          </a:pathLst>
        </a:custGeom>
        <a:noFill/>
        <a:ln w="12700" cap="flat" cmpd="sng" algn="ctr">
          <a:solidFill>
            <a:schemeClr val="accent1">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8119FBC6-6124-4DF3-9DE5-70F75F50940B}">
      <dsp:nvSpPr>
        <dsp:cNvPr id="0" name=""/>
        <dsp:cNvSpPr/>
      </dsp:nvSpPr>
      <dsp:spPr>
        <a:xfrm>
          <a:off x="3110669" y="962405"/>
          <a:ext cx="91440" cy="502390"/>
        </a:xfrm>
        <a:custGeom>
          <a:avLst/>
          <a:gdLst/>
          <a:ahLst/>
          <a:cxnLst/>
          <a:rect l="0" t="0" r="0" b="0"/>
          <a:pathLst>
            <a:path>
              <a:moveTo>
                <a:pt x="45720" y="0"/>
              </a:moveTo>
              <a:lnTo>
                <a:pt x="45720" y="502390"/>
              </a:lnTo>
            </a:path>
          </a:pathLst>
        </a:custGeom>
        <a:noFill/>
        <a:ln w="12700" cap="flat" cmpd="sng" algn="ctr">
          <a:solidFill>
            <a:schemeClr val="accent1">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6E51B170-BB8F-47C9-9143-E8D3CE3D2BCE}">
      <dsp:nvSpPr>
        <dsp:cNvPr id="0" name=""/>
        <dsp:cNvSpPr/>
      </dsp:nvSpPr>
      <dsp:spPr>
        <a:xfrm>
          <a:off x="903267" y="962405"/>
          <a:ext cx="2253122" cy="502390"/>
        </a:xfrm>
        <a:custGeom>
          <a:avLst/>
          <a:gdLst/>
          <a:ahLst/>
          <a:cxnLst/>
          <a:rect l="0" t="0" r="0" b="0"/>
          <a:pathLst>
            <a:path>
              <a:moveTo>
                <a:pt x="2253122" y="0"/>
              </a:moveTo>
              <a:lnTo>
                <a:pt x="2253122" y="299501"/>
              </a:lnTo>
              <a:lnTo>
                <a:pt x="0" y="299501"/>
              </a:lnTo>
              <a:lnTo>
                <a:pt x="0" y="502390"/>
              </a:lnTo>
            </a:path>
          </a:pathLst>
        </a:custGeom>
        <a:noFill/>
        <a:ln w="12700" cap="flat" cmpd="sng" algn="ctr">
          <a:solidFill>
            <a:schemeClr val="accent1">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0B9E4B24-F38E-475E-A4CA-F705ECF5D1D5}">
      <dsp:nvSpPr>
        <dsp:cNvPr id="0" name=""/>
        <dsp:cNvSpPr/>
      </dsp:nvSpPr>
      <dsp:spPr>
        <a:xfrm>
          <a:off x="2316687" y="92883"/>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29210" tIns="29210" rIns="29210" bIns="122699" numCol="1" spcCol="1270" anchor="ctr" anchorCtr="0">
          <a:noAutofit/>
        </a:bodyPr>
        <a:lstStyle/>
        <a:p>
          <a:pPr lvl="0" algn="ctr" defTabSz="2044700">
            <a:lnSpc>
              <a:spcPct val="90000"/>
            </a:lnSpc>
            <a:spcBef>
              <a:spcPct val="0"/>
            </a:spcBef>
            <a:spcAft>
              <a:spcPct val="35000"/>
            </a:spcAft>
          </a:pPr>
          <a:r>
            <a:rPr lang="cs-CZ" sz="4600" kern="1200" dirty="0"/>
            <a:t>82 345</a:t>
          </a:r>
        </a:p>
      </dsp:txBody>
      <dsp:txXfrm>
        <a:off x="2316687" y="92883"/>
        <a:ext cx="1679405" cy="869521"/>
      </dsp:txXfrm>
    </dsp:sp>
    <dsp:sp modelId="{6F893F8C-2B7C-4C8C-AED1-32D5A2DE3B55}">
      <dsp:nvSpPr>
        <dsp:cNvPr id="0" name=""/>
        <dsp:cNvSpPr/>
      </dsp:nvSpPr>
      <dsp:spPr>
        <a:xfrm>
          <a:off x="2652568" y="769178"/>
          <a:ext cx="1511464" cy="289840"/>
        </a:xfrm>
        <a:prstGeom prst="rect">
          <a:avLst/>
        </a:prstGeom>
        <a:solidFill>
          <a:srgbClr val="C00000">
            <a:alpha val="9000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solidFill>
                <a:schemeClr val="bg1"/>
              </a:solidFill>
            </a:rPr>
            <a:t>CELÁ ČR</a:t>
          </a:r>
        </a:p>
      </dsp:txBody>
      <dsp:txXfrm>
        <a:off x="2652568" y="769178"/>
        <a:ext cx="1511464" cy="289840"/>
      </dsp:txXfrm>
    </dsp:sp>
    <dsp:sp modelId="{9FAD18E7-24CC-49EB-ABB8-7CE1EB44275B}">
      <dsp:nvSpPr>
        <dsp:cNvPr id="0" name=""/>
        <dsp:cNvSpPr/>
      </dsp:nvSpPr>
      <dsp:spPr>
        <a:xfrm>
          <a:off x="63564"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9210" tIns="29210" rIns="29210" bIns="122699" numCol="1" spcCol="1270" anchor="ctr" anchorCtr="0">
          <a:noAutofit/>
        </a:bodyPr>
        <a:lstStyle/>
        <a:p>
          <a:pPr lvl="0" algn="ctr" defTabSz="2044700">
            <a:lnSpc>
              <a:spcPct val="90000"/>
            </a:lnSpc>
            <a:spcBef>
              <a:spcPct val="0"/>
            </a:spcBef>
            <a:spcAft>
              <a:spcPct val="35000"/>
            </a:spcAft>
          </a:pPr>
          <a:r>
            <a:rPr lang="cs-CZ" sz="4600" kern="1200" dirty="0"/>
            <a:t>48 074</a:t>
          </a:r>
        </a:p>
      </dsp:txBody>
      <dsp:txXfrm>
        <a:off x="63564" y="1464795"/>
        <a:ext cx="1679405" cy="869521"/>
      </dsp:txXfrm>
    </dsp:sp>
    <dsp:sp modelId="{55A7C367-BAED-426C-9A88-7C838D286526}">
      <dsp:nvSpPr>
        <dsp:cNvPr id="0" name=""/>
        <dsp:cNvSpPr/>
      </dsp:nvSpPr>
      <dsp:spPr>
        <a:xfrm>
          <a:off x="399445" y="2141090"/>
          <a:ext cx="1511464" cy="289840"/>
        </a:xfrm>
        <a:prstGeom prst="rect">
          <a:avLst/>
        </a:prstGeom>
        <a:solidFill>
          <a:schemeClr val="accent1">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AKUTNÍ PÉČE</a:t>
          </a:r>
        </a:p>
      </dsp:txBody>
      <dsp:txXfrm>
        <a:off x="399445" y="2141090"/>
        <a:ext cx="1511464" cy="289840"/>
      </dsp:txXfrm>
    </dsp:sp>
    <dsp:sp modelId="{98A22515-904D-4782-8B6A-5E9482DF0943}">
      <dsp:nvSpPr>
        <dsp:cNvPr id="0" name=""/>
        <dsp:cNvSpPr/>
      </dsp:nvSpPr>
      <dsp:spPr>
        <a:xfrm>
          <a:off x="2316687"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9210" tIns="29210" rIns="29210" bIns="122699" numCol="1" spcCol="1270" anchor="ctr" anchorCtr="0">
          <a:noAutofit/>
        </a:bodyPr>
        <a:lstStyle/>
        <a:p>
          <a:pPr lvl="0" algn="ctr" defTabSz="2044700">
            <a:lnSpc>
              <a:spcPct val="90000"/>
            </a:lnSpc>
            <a:spcBef>
              <a:spcPct val="0"/>
            </a:spcBef>
            <a:spcAft>
              <a:spcPct val="35000"/>
            </a:spcAft>
          </a:pPr>
          <a:r>
            <a:rPr lang="cs-CZ" sz="4600" kern="1200" dirty="0"/>
            <a:t>5 886</a:t>
          </a:r>
        </a:p>
      </dsp:txBody>
      <dsp:txXfrm>
        <a:off x="2316687" y="1464795"/>
        <a:ext cx="1679405" cy="869521"/>
      </dsp:txXfrm>
    </dsp:sp>
    <dsp:sp modelId="{493B8408-4851-48D7-80F4-FCF134CA9E3D}">
      <dsp:nvSpPr>
        <dsp:cNvPr id="0" name=""/>
        <dsp:cNvSpPr/>
      </dsp:nvSpPr>
      <dsp:spPr>
        <a:xfrm>
          <a:off x="2652568" y="2141090"/>
          <a:ext cx="1511464" cy="289840"/>
        </a:xfrm>
        <a:prstGeom prst="rect">
          <a:avLst/>
        </a:prstGeom>
        <a:solidFill>
          <a:schemeClr val="accent1">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OST. LŮŽKOVÁ</a:t>
          </a:r>
        </a:p>
      </dsp:txBody>
      <dsp:txXfrm>
        <a:off x="2652568" y="2141090"/>
        <a:ext cx="1511464" cy="289840"/>
      </dsp:txXfrm>
    </dsp:sp>
    <dsp:sp modelId="{6FA36926-2C90-454D-AFBF-48A093EEBAA8}">
      <dsp:nvSpPr>
        <dsp:cNvPr id="0" name=""/>
        <dsp:cNvSpPr/>
      </dsp:nvSpPr>
      <dsp:spPr>
        <a:xfrm>
          <a:off x="4569809"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29210" tIns="29210" rIns="29210" bIns="122699" numCol="1" spcCol="1270" anchor="ctr" anchorCtr="0">
          <a:noAutofit/>
        </a:bodyPr>
        <a:lstStyle/>
        <a:p>
          <a:pPr lvl="0" algn="ctr" defTabSz="2044700">
            <a:lnSpc>
              <a:spcPct val="90000"/>
            </a:lnSpc>
            <a:spcBef>
              <a:spcPct val="0"/>
            </a:spcBef>
            <a:spcAft>
              <a:spcPct val="35000"/>
            </a:spcAft>
          </a:pPr>
          <a:r>
            <a:rPr lang="cs-CZ" sz="4600" kern="1200" dirty="0"/>
            <a:t>28 386</a:t>
          </a:r>
        </a:p>
      </dsp:txBody>
      <dsp:txXfrm>
        <a:off x="4569809" y="1464795"/>
        <a:ext cx="1679405" cy="869521"/>
      </dsp:txXfrm>
    </dsp:sp>
    <dsp:sp modelId="{F21673AD-4100-470F-962D-886598F3006C}">
      <dsp:nvSpPr>
        <dsp:cNvPr id="0" name=""/>
        <dsp:cNvSpPr/>
      </dsp:nvSpPr>
      <dsp:spPr>
        <a:xfrm>
          <a:off x="4905690" y="2141090"/>
          <a:ext cx="1511464" cy="289840"/>
        </a:xfrm>
        <a:prstGeom prst="rect">
          <a:avLst/>
        </a:prstGeom>
        <a:solidFill>
          <a:schemeClr val="accent1">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NELŮŽKOVÁ</a:t>
          </a:r>
        </a:p>
      </dsp:txBody>
      <dsp:txXfrm>
        <a:off x="4905690" y="2141090"/>
        <a:ext cx="1511464" cy="289840"/>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E6EFCD-FEF2-4123-A760-43FFB74EAD7D}">
      <dsp:nvSpPr>
        <dsp:cNvPr id="0" name=""/>
        <dsp:cNvSpPr/>
      </dsp:nvSpPr>
      <dsp:spPr>
        <a:xfrm>
          <a:off x="3156389" y="962405"/>
          <a:ext cx="2253122" cy="502390"/>
        </a:xfrm>
        <a:custGeom>
          <a:avLst/>
          <a:gdLst/>
          <a:ahLst/>
          <a:cxnLst/>
          <a:rect l="0" t="0" r="0" b="0"/>
          <a:pathLst>
            <a:path>
              <a:moveTo>
                <a:pt x="0" y="0"/>
              </a:moveTo>
              <a:lnTo>
                <a:pt x="0" y="299501"/>
              </a:lnTo>
              <a:lnTo>
                <a:pt x="2253122" y="299501"/>
              </a:lnTo>
              <a:lnTo>
                <a:pt x="2253122" y="502390"/>
              </a:lnTo>
            </a:path>
          </a:pathLst>
        </a:custGeom>
        <a:noFill/>
        <a:ln w="12700" cap="flat" cmpd="sng" algn="ctr">
          <a:solidFill>
            <a:schemeClr val="accent2">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CE07C122-08AB-48C3-8087-4CFB757349BC}">
      <dsp:nvSpPr>
        <dsp:cNvPr id="0" name=""/>
        <dsp:cNvSpPr/>
      </dsp:nvSpPr>
      <dsp:spPr>
        <a:xfrm>
          <a:off x="3110669" y="962405"/>
          <a:ext cx="91440" cy="502390"/>
        </a:xfrm>
        <a:custGeom>
          <a:avLst/>
          <a:gdLst/>
          <a:ahLst/>
          <a:cxnLst/>
          <a:rect l="0" t="0" r="0" b="0"/>
          <a:pathLst>
            <a:path>
              <a:moveTo>
                <a:pt x="45720" y="0"/>
              </a:moveTo>
              <a:lnTo>
                <a:pt x="45720" y="502390"/>
              </a:lnTo>
            </a:path>
          </a:pathLst>
        </a:custGeom>
        <a:noFill/>
        <a:ln w="12700" cap="flat" cmpd="sng" algn="ctr">
          <a:solidFill>
            <a:schemeClr val="accent2">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F099DA32-441B-4183-8B95-0F85F44174B9}">
      <dsp:nvSpPr>
        <dsp:cNvPr id="0" name=""/>
        <dsp:cNvSpPr/>
      </dsp:nvSpPr>
      <dsp:spPr>
        <a:xfrm>
          <a:off x="903267" y="962405"/>
          <a:ext cx="2253122" cy="502390"/>
        </a:xfrm>
        <a:custGeom>
          <a:avLst/>
          <a:gdLst/>
          <a:ahLst/>
          <a:cxnLst/>
          <a:rect l="0" t="0" r="0" b="0"/>
          <a:pathLst>
            <a:path>
              <a:moveTo>
                <a:pt x="2253122" y="0"/>
              </a:moveTo>
              <a:lnTo>
                <a:pt x="2253122" y="299501"/>
              </a:lnTo>
              <a:lnTo>
                <a:pt x="0" y="299501"/>
              </a:lnTo>
              <a:lnTo>
                <a:pt x="0" y="502390"/>
              </a:lnTo>
            </a:path>
          </a:pathLst>
        </a:custGeom>
        <a:noFill/>
        <a:ln w="12700" cap="flat" cmpd="sng" algn="ctr">
          <a:solidFill>
            <a:schemeClr val="accent2">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0B9E4B24-F38E-475E-A4CA-F705ECF5D1D5}">
      <dsp:nvSpPr>
        <dsp:cNvPr id="0" name=""/>
        <dsp:cNvSpPr/>
      </dsp:nvSpPr>
      <dsp:spPr>
        <a:xfrm>
          <a:off x="2316687" y="92883"/>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32385" tIns="32385" rIns="32385" bIns="122699" numCol="1" spcCol="1270" anchor="ctr" anchorCtr="0">
          <a:noAutofit/>
        </a:bodyPr>
        <a:lstStyle/>
        <a:p>
          <a:pPr lvl="0" algn="ctr" defTabSz="2266950">
            <a:lnSpc>
              <a:spcPct val="90000"/>
            </a:lnSpc>
            <a:spcBef>
              <a:spcPct val="0"/>
            </a:spcBef>
            <a:spcAft>
              <a:spcPct val="35000"/>
            </a:spcAft>
          </a:pPr>
          <a:r>
            <a:rPr lang="cs-CZ" sz="5100" b="0" i="0" u="none" kern="1200" dirty="0"/>
            <a:t> 4 536</a:t>
          </a:r>
          <a:endParaRPr lang="cs-CZ" sz="5100" kern="1200" dirty="0"/>
        </a:p>
      </dsp:txBody>
      <dsp:txXfrm>
        <a:off x="2316687" y="92883"/>
        <a:ext cx="1679405" cy="869521"/>
      </dsp:txXfrm>
    </dsp:sp>
    <dsp:sp modelId="{6F893F8C-2B7C-4C8C-AED1-32D5A2DE3B55}">
      <dsp:nvSpPr>
        <dsp:cNvPr id="0" name=""/>
        <dsp:cNvSpPr/>
      </dsp:nvSpPr>
      <dsp:spPr>
        <a:xfrm>
          <a:off x="2652568" y="769178"/>
          <a:ext cx="1511464" cy="289840"/>
        </a:xfrm>
        <a:prstGeom prst="rect">
          <a:avLst/>
        </a:prstGeom>
        <a:solidFill>
          <a:srgbClr val="C00000">
            <a:alpha val="9000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solidFill>
                <a:schemeClr val="bg1"/>
              </a:solidFill>
            </a:rPr>
            <a:t>HKK</a:t>
          </a:r>
        </a:p>
      </dsp:txBody>
      <dsp:txXfrm>
        <a:off x="2652568" y="769178"/>
        <a:ext cx="1511464" cy="289840"/>
      </dsp:txXfrm>
    </dsp:sp>
    <dsp:sp modelId="{24AAABBD-1CCB-4D72-96D4-75742E0A3B58}">
      <dsp:nvSpPr>
        <dsp:cNvPr id="0" name=""/>
        <dsp:cNvSpPr/>
      </dsp:nvSpPr>
      <dsp:spPr>
        <a:xfrm>
          <a:off x="63564"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2385" tIns="32385" rIns="32385" bIns="122699" numCol="1" spcCol="1270" anchor="ctr" anchorCtr="0">
          <a:noAutofit/>
        </a:bodyPr>
        <a:lstStyle/>
        <a:p>
          <a:pPr lvl="0" algn="ctr" defTabSz="2266950">
            <a:lnSpc>
              <a:spcPct val="90000"/>
            </a:lnSpc>
            <a:spcBef>
              <a:spcPct val="0"/>
            </a:spcBef>
            <a:spcAft>
              <a:spcPct val="35000"/>
            </a:spcAft>
          </a:pPr>
          <a:r>
            <a:rPr lang="cs-CZ" sz="5100" b="0" i="0" u="none" kern="1200" dirty="0"/>
            <a:t> 2 861</a:t>
          </a:r>
          <a:endParaRPr lang="cs-CZ" sz="5100" kern="1200" dirty="0"/>
        </a:p>
      </dsp:txBody>
      <dsp:txXfrm>
        <a:off x="63564" y="1464795"/>
        <a:ext cx="1679405" cy="869521"/>
      </dsp:txXfrm>
    </dsp:sp>
    <dsp:sp modelId="{C9101A84-600B-4FA7-B65E-3B1B5966960D}">
      <dsp:nvSpPr>
        <dsp:cNvPr id="0" name=""/>
        <dsp:cNvSpPr/>
      </dsp:nvSpPr>
      <dsp:spPr>
        <a:xfrm>
          <a:off x="399445" y="2141090"/>
          <a:ext cx="1511464" cy="289840"/>
        </a:xfrm>
        <a:prstGeom prst="rect">
          <a:avLst/>
        </a:prstGeom>
        <a:solidFill>
          <a:schemeClr val="accent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AKUTNÍ PÉČE</a:t>
          </a:r>
        </a:p>
      </dsp:txBody>
      <dsp:txXfrm>
        <a:off x="399445" y="2141090"/>
        <a:ext cx="1511464" cy="289840"/>
      </dsp:txXfrm>
    </dsp:sp>
    <dsp:sp modelId="{44D6D8C2-65D0-4E7B-807B-EFC4FEFCB4C0}">
      <dsp:nvSpPr>
        <dsp:cNvPr id="0" name=""/>
        <dsp:cNvSpPr/>
      </dsp:nvSpPr>
      <dsp:spPr>
        <a:xfrm>
          <a:off x="2316687"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2385" tIns="32385" rIns="32385" bIns="122699" numCol="1" spcCol="1270" anchor="ctr" anchorCtr="0">
          <a:noAutofit/>
        </a:bodyPr>
        <a:lstStyle/>
        <a:p>
          <a:pPr lvl="0" algn="ctr" defTabSz="2266950">
            <a:lnSpc>
              <a:spcPct val="90000"/>
            </a:lnSpc>
            <a:spcBef>
              <a:spcPct val="0"/>
            </a:spcBef>
            <a:spcAft>
              <a:spcPct val="35000"/>
            </a:spcAft>
          </a:pPr>
          <a:r>
            <a:rPr lang="cs-CZ" sz="5100" b="0" i="0" u="none" kern="1200" dirty="0"/>
            <a:t> 271</a:t>
          </a:r>
          <a:endParaRPr lang="cs-CZ" sz="5100" kern="1200" dirty="0"/>
        </a:p>
      </dsp:txBody>
      <dsp:txXfrm>
        <a:off x="2316687" y="1464795"/>
        <a:ext cx="1679405" cy="869521"/>
      </dsp:txXfrm>
    </dsp:sp>
    <dsp:sp modelId="{A7D33A96-1CC1-4B11-B774-D66C3C98CF6F}">
      <dsp:nvSpPr>
        <dsp:cNvPr id="0" name=""/>
        <dsp:cNvSpPr/>
      </dsp:nvSpPr>
      <dsp:spPr>
        <a:xfrm>
          <a:off x="2652568" y="2141090"/>
          <a:ext cx="1511464" cy="289840"/>
        </a:xfrm>
        <a:prstGeom prst="rect">
          <a:avLst/>
        </a:prstGeom>
        <a:solidFill>
          <a:schemeClr val="accent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OST. LŮŽKOVÁ</a:t>
          </a:r>
        </a:p>
      </dsp:txBody>
      <dsp:txXfrm>
        <a:off x="2652568" y="2141090"/>
        <a:ext cx="1511464" cy="289840"/>
      </dsp:txXfrm>
    </dsp:sp>
    <dsp:sp modelId="{092183EA-3DFA-49B2-92EE-4D0863785688}">
      <dsp:nvSpPr>
        <dsp:cNvPr id="0" name=""/>
        <dsp:cNvSpPr/>
      </dsp:nvSpPr>
      <dsp:spPr>
        <a:xfrm>
          <a:off x="4569809"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2385" tIns="32385" rIns="32385" bIns="122699" numCol="1" spcCol="1270" anchor="ctr" anchorCtr="0">
          <a:noAutofit/>
        </a:bodyPr>
        <a:lstStyle/>
        <a:p>
          <a:pPr lvl="0" algn="ctr" defTabSz="2266950">
            <a:lnSpc>
              <a:spcPct val="90000"/>
            </a:lnSpc>
            <a:spcBef>
              <a:spcPct val="0"/>
            </a:spcBef>
            <a:spcAft>
              <a:spcPct val="35000"/>
            </a:spcAft>
          </a:pPr>
          <a:r>
            <a:rPr lang="cs-CZ" sz="5100" b="0" i="0" u="none" kern="1200" dirty="0"/>
            <a:t> 1 404</a:t>
          </a:r>
          <a:endParaRPr lang="cs-CZ" sz="5100" kern="1200" dirty="0"/>
        </a:p>
      </dsp:txBody>
      <dsp:txXfrm>
        <a:off x="4569809" y="1464795"/>
        <a:ext cx="1679405" cy="869521"/>
      </dsp:txXfrm>
    </dsp:sp>
    <dsp:sp modelId="{E9160BF4-AD1E-4419-8D8D-C294D5A09E79}">
      <dsp:nvSpPr>
        <dsp:cNvPr id="0" name=""/>
        <dsp:cNvSpPr/>
      </dsp:nvSpPr>
      <dsp:spPr>
        <a:xfrm>
          <a:off x="4905690" y="2141090"/>
          <a:ext cx="1511464" cy="289840"/>
        </a:xfrm>
        <a:prstGeom prst="rect">
          <a:avLst/>
        </a:prstGeom>
        <a:solidFill>
          <a:schemeClr val="accent2">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NELŮŽKOVÁ</a:t>
          </a:r>
        </a:p>
      </dsp:txBody>
      <dsp:txXfrm>
        <a:off x="4905690" y="2141090"/>
        <a:ext cx="1511464" cy="289840"/>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EA08F1A-3F65-42D6-94B8-11617146E763}">
      <dsp:nvSpPr>
        <dsp:cNvPr id="0" name=""/>
        <dsp:cNvSpPr/>
      </dsp:nvSpPr>
      <dsp:spPr>
        <a:xfrm>
          <a:off x="3156389" y="962405"/>
          <a:ext cx="2253122" cy="502390"/>
        </a:xfrm>
        <a:custGeom>
          <a:avLst/>
          <a:gdLst/>
          <a:ahLst/>
          <a:cxnLst/>
          <a:rect l="0" t="0" r="0" b="0"/>
          <a:pathLst>
            <a:path>
              <a:moveTo>
                <a:pt x="0" y="0"/>
              </a:moveTo>
              <a:lnTo>
                <a:pt x="0" y="299501"/>
              </a:lnTo>
              <a:lnTo>
                <a:pt x="2253122" y="299501"/>
              </a:lnTo>
              <a:lnTo>
                <a:pt x="2253122" y="502390"/>
              </a:lnTo>
            </a:path>
          </a:pathLst>
        </a:custGeom>
        <a:noFill/>
        <a:ln w="12700" cap="flat" cmpd="sng" algn="ctr">
          <a:solidFill>
            <a:schemeClr val="accent1">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8119FBC6-6124-4DF3-9DE5-70F75F50940B}">
      <dsp:nvSpPr>
        <dsp:cNvPr id="0" name=""/>
        <dsp:cNvSpPr/>
      </dsp:nvSpPr>
      <dsp:spPr>
        <a:xfrm>
          <a:off x="3110669" y="962405"/>
          <a:ext cx="91440" cy="502390"/>
        </a:xfrm>
        <a:custGeom>
          <a:avLst/>
          <a:gdLst/>
          <a:ahLst/>
          <a:cxnLst/>
          <a:rect l="0" t="0" r="0" b="0"/>
          <a:pathLst>
            <a:path>
              <a:moveTo>
                <a:pt x="45720" y="0"/>
              </a:moveTo>
              <a:lnTo>
                <a:pt x="45720" y="502390"/>
              </a:lnTo>
            </a:path>
          </a:pathLst>
        </a:custGeom>
        <a:noFill/>
        <a:ln w="12700" cap="flat" cmpd="sng" algn="ctr">
          <a:solidFill>
            <a:schemeClr val="accent1">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6E51B170-BB8F-47C9-9143-E8D3CE3D2BCE}">
      <dsp:nvSpPr>
        <dsp:cNvPr id="0" name=""/>
        <dsp:cNvSpPr/>
      </dsp:nvSpPr>
      <dsp:spPr>
        <a:xfrm>
          <a:off x="903267" y="962405"/>
          <a:ext cx="2253122" cy="502390"/>
        </a:xfrm>
        <a:custGeom>
          <a:avLst/>
          <a:gdLst/>
          <a:ahLst/>
          <a:cxnLst/>
          <a:rect l="0" t="0" r="0" b="0"/>
          <a:pathLst>
            <a:path>
              <a:moveTo>
                <a:pt x="2253122" y="0"/>
              </a:moveTo>
              <a:lnTo>
                <a:pt x="2253122" y="299501"/>
              </a:lnTo>
              <a:lnTo>
                <a:pt x="0" y="299501"/>
              </a:lnTo>
              <a:lnTo>
                <a:pt x="0" y="502390"/>
              </a:lnTo>
            </a:path>
          </a:pathLst>
        </a:custGeom>
        <a:noFill/>
        <a:ln w="12700" cap="flat" cmpd="sng" algn="ctr">
          <a:solidFill>
            <a:schemeClr val="accent1">
              <a:shade val="60000"/>
              <a:hueOff val="0"/>
              <a:satOff val="0"/>
              <a:lumOff val="0"/>
              <a:alphaOff val="0"/>
            </a:scheme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0B9E4B24-F38E-475E-A4CA-F705ECF5D1D5}">
      <dsp:nvSpPr>
        <dsp:cNvPr id="0" name=""/>
        <dsp:cNvSpPr/>
      </dsp:nvSpPr>
      <dsp:spPr>
        <a:xfrm>
          <a:off x="2316687" y="92883"/>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32385" tIns="32385" rIns="32385" bIns="122699" numCol="1" spcCol="1270" anchor="ctr" anchorCtr="0">
          <a:noAutofit/>
        </a:bodyPr>
        <a:lstStyle/>
        <a:p>
          <a:pPr lvl="0" algn="ctr" defTabSz="2266950">
            <a:lnSpc>
              <a:spcPct val="90000"/>
            </a:lnSpc>
            <a:spcBef>
              <a:spcPct val="0"/>
            </a:spcBef>
            <a:spcAft>
              <a:spcPct val="35000"/>
            </a:spcAft>
          </a:pPr>
          <a:r>
            <a:rPr lang="cs-CZ" sz="5100" kern="1200" dirty="0"/>
            <a:t>4 524</a:t>
          </a:r>
        </a:p>
      </dsp:txBody>
      <dsp:txXfrm>
        <a:off x="2316687" y="92883"/>
        <a:ext cx="1679405" cy="869521"/>
      </dsp:txXfrm>
    </dsp:sp>
    <dsp:sp modelId="{6F893F8C-2B7C-4C8C-AED1-32D5A2DE3B55}">
      <dsp:nvSpPr>
        <dsp:cNvPr id="0" name=""/>
        <dsp:cNvSpPr/>
      </dsp:nvSpPr>
      <dsp:spPr>
        <a:xfrm>
          <a:off x="2652568" y="769178"/>
          <a:ext cx="1511464" cy="289840"/>
        </a:xfrm>
        <a:prstGeom prst="rect">
          <a:avLst/>
        </a:prstGeom>
        <a:solidFill>
          <a:srgbClr val="C00000">
            <a:alpha val="9000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solidFill>
                <a:schemeClr val="bg1"/>
              </a:solidFill>
            </a:rPr>
            <a:t>HKK</a:t>
          </a:r>
        </a:p>
      </dsp:txBody>
      <dsp:txXfrm>
        <a:off x="2652568" y="769178"/>
        <a:ext cx="1511464" cy="289840"/>
      </dsp:txXfrm>
    </dsp:sp>
    <dsp:sp modelId="{9FAD18E7-24CC-49EB-ABB8-7CE1EB44275B}">
      <dsp:nvSpPr>
        <dsp:cNvPr id="0" name=""/>
        <dsp:cNvSpPr/>
      </dsp:nvSpPr>
      <dsp:spPr>
        <a:xfrm>
          <a:off x="63564"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2385" tIns="32385" rIns="32385" bIns="122699" numCol="1" spcCol="1270" anchor="ctr" anchorCtr="0">
          <a:noAutofit/>
        </a:bodyPr>
        <a:lstStyle/>
        <a:p>
          <a:pPr lvl="0" algn="ctr" defTabSz="2266950">
            <a:lnSpc>
              <a:spcPct val="90000"/>
            </a:lnSpc>
            <a:spcBef>
              <a:spcPct val="0"/>
            </a:spcBef>
            <a:spcAft>
              <a:spcPct val="35000"/>
            </a:spcAft>
          </a:pPr>
          <a:r>
            <a:rPr lang="cs-CZ" sz="5100" kern="1200" dirty="0"/>
            <a:t>2 877</a:t>
          </a:r>
        </a:p>
      </dsp:txBody>
      <dsp:txXfrm>
        <a:off x="63564" y="1464795"/>
        <a:ext cx="1679405" cy="869521"/>
      </dsp:txXfrm>
    </dsp:sp>
    <dsp:sp modelId="{55A7C367-BAED-426C-9A88-7C838D286526}">
      <dsp:nvSpPr>
        <dsp:cNvPr id="0" name=""/>
        <dsp:cNvSpPr/>
      </dsp:nvSpPr>
      <dsp:spPr>
        <a:xfrm>
          <a:off x="399445" y="2141090"/>
          <a:ext cx="1511464" cy="289840"/>
        </a:xfrm>
        <a:prstGeom prst="rect">
          <a:avLst/>
        </a:prstGeom>
        <a:solidFill>
          <a:schemeClr val="accent1">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AKUTNÍ PÉČE</a:t>
          </a:r>
        </a:p>
      </dsp:txBody>
      <dsp:txXfrm>
        <a:off x="399445" y="2141090"/>
        <a:ext cx="1511464" cy="289840"/>
      </dsp:txXfrm>
    </dsp:sp>
    <dsp:sp modelId="{98A22515-904D-4782-8B6A-5E9482DF0943}">
      <dsp:nvSpPr>
        <dsp:cNvPr id="0" name=""/>
        <dsp:cNvSpPr/>
      </dsp:nvSpPr>
      <dsp:spPr>
        <a:xfrm>
          <a:off x="2316687"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2385" tIns="32385" rIns="32385" bIns="122699" numCol="1" spcCol="1270" anchor="ctr" anchorCtr="0">
          <a:noAutofit/>
        </a:bodyPr>
        <a:lstStyle/>
        <a:p>
          <a:pPr lvl="0" algn="ctr" defTabSz="2266950">
            <a:lnSpc>
              <a:spcPct val="90000"/>
            </a:lnSpc>
            <a:spcBef>
              <a:spcPct val="0"/>
            </a:spcBef>
            <a:spcAft>
              <a:spcPct val="35000"/>
            </a:spcAft>
          </a:pPr>
          <a:r>
            <a:rPr lang="cs-CZ" sz="5100" kern="1200" dirty="0"/>
            <a:t>235</a:t>
          </a:r>
        </a:p>
      </dsp:txBody>
      <dsp:txXfrm>
        <a:off x="2316687" y="1464795"/>
        <a:ext cx="1679405" cy="869521"/>
      </dsp:txXfrm>
    </dsp:sp>
    <dsp:sp modelId="{493B8408-4851-48D7-80F4-FCF134CA9E3D}">
      <dsp:nvSpPr>
        <dsp:cNvPr id="0" name=""/>
        <dsp:cNvSpPr/>
      </dsp:nvSpPr>
      <dsp:spPr>
        <a:xfrm>
          <a:off x="2652568" y="2141090"/>
          <a:ext cx="1511464" cy="289840"/>
        </a:xfrm>
        <a:prstGeom prst="rect">
          <a:avLst/>
        </a:prstGeom>
        <a:solidFill>
          <a:schemeClr val="accent1">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OST. LŮŽKOVÁ</a:t>
          </a:r>
        </a:p>
      </dsp:txBody>
      <dsp:txXfrm>
        <a:off x="2652568" y="2141090"/>
        <a:ext cx="1511464" cy="289840"/>
      </dsp:txXfrm>
    </dsp:sp>
    <dsp:sp modelId="{6FA36926-2C90-454D-AFBF-48A093EEBAA8}">
      <dsp:nvSpPr>
        <dsp:cNvPr id="0" name=""/>
        <dsp:cNvSpPr/>
      </dsp:nvSpPr>
      <dsp:spPr>
        <a:xfrm>
          <a:off x="4569809" y="1464795"/>
          <a:ext cx="1679405" cy="869521"/>
        </a:xfrm>
        <a:prstGeom prst="rect">
          <a:avLst/>
        </a:prstGeom>
        <a:solidFill>
          <a:schemeClr val="lt1">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32385" tIns="32385" rIns="32385" bIns="122699" numCol="1" spcCol="1270" anchor="ctr" anchorCtr="0">
          <a:noAutofit/>
        </a:bodyPr>
        <a:lstStyle/>
        <a:p>
          <a:pPr lvl="0" algn="ctr" defTabSz="2266950">
            <a:lnSpc>
              <a:spcPct val="90000"/>
            </a:lnSpc>
            <a:spcBef>
              <a:spcPct val="0"/>
            </a:spcBef>
            <a:spcAft>
              <a:spcPct val="35000"/>
            </a:spcAft>
          </a:pPr>
          <a:r>
            <a:rPr lang="cs-CZ" sz="5100" kern="1200" dirty="0"/>
            <a:t>1 412</a:t>
          </a:r>
        </a:p>
      </dsp:txBody>
      <dsp:txXfrm>
        <a:off x="4569809" y="1464795"/>
        <a:ext cx="1679405" cy="869521"/>
      </dsp:txXfrm>
    </dsp:sp>
    <dsp:sp modelId="{F21673AD-4100-470F-962D-886598F3006C}">
      <dsp:nvSpPr>
        <dsp:cNvPr id="0" name=""/>
        <dsp:cNvSpPr/>
      </dsp:nvSpPr>
      <dsp:spPr>
        <a:xfrm>
          <a:off x="4905690" y="2141090"/>
          <a:ext cx="1511464" cy="289840"/>
        </a:xfrm>
        <a:prstGeom prst="rect">
          <a:avLst/>
        </a:prstGeom>
        <a:solidFill>
          <a:schemeClr val="accent1">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lvl="0" algn="r" defTabSz="844550">
            <a:lnSpc>
              <a:spcPct val="90000"/>
            </a:lnSpc>
            <a:spcBef>
              <a:spcPct val="0"/>
            </a:spcBef>
            <a:spcAft>
              <a:spcPct val="35000"/>
            </a:spcAft>
          </a:pPr>
          <a:r>
            <a:rPr lang="cs-CZ" sz="1900" kern="1200" dirty="0"/>
            <a:t>NELŮŽKOVÁ</a:t>
          </a:r>
        </a:p>
      </dsp:txBody>
      <dsp:txXfrm>
        <a:off x="4905690" y="2141090"/>
        <a:ext cx="1511464" cy="289840"/>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F221210-AE9A-4E0A-9AAE-B0271C70B4B2}">
      <dsp:nvSpPr>
        <dsp:cNvPr id="0" name=""/>
        <dsp:cNvSpPr/>
      </dsp:nvSpPr>
      <dsp:spPr>
        <a:xfrm>
          <a:off x="2487582" y="2323162"/>
          <a:ext cx="282919" cy="1940240"/>
        </a:xfrm>
        <a:custGeom>
          <a:avLst/>
          <a:gdLst/>
          <a:ahLst/>
          <a:cxnLst/>
          <a:rect l="0" t="0" r="0" b="0"/>
          <a:pathLst>
            <a:path>
              <a:moveTo>
                <a:pt x="0" y="0"/>
              </a:moveTo>
              <a:lnTo>
                <a:pt x="0" y="1620929"/>
              </a:lnTo>
              <a:lnTo>
                <a:pt x="236358" y="1620929"/>
              </a:lnTo>
            </a:path>
          </a:pathLst>
        </a:custGeom>
        <a:noFill/>
        <a:ln w="25400" cap="flat" cmpd="sng" algn="ctr">
          <a:solidFill>
            <a:srgbClr val="A38B69">
              <a:shade val="8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8049937B-7DFA-4334-8463-C070603869A2}">
      <dsp:nvSpPr>
        <dsp:cNvPr id="0" name=""/>
        <dsp:cNvSpPr/>
      </dsp:nvSpPr>
      <dsp:spPr>
        <a:xfrm>
          <a:off x="2487582" y="2323162"/>
          <a:ext cx="282919" cy="822614"/>
        </a:xfrm>
        <a:custGeom>
          <a:avLst/>
          <a:gdLst/>
          <a:ahLst/>
          <a:cxnLst/>
          <a:rect l="0" t="0" r="0" b="0"/>
          <a:pathLst>
            <a:path>
              <a:moveTo>
                <a:pt x="0" y="0"/>
              </a:moveTo>
              <a:lnTo>
                <a:pt x="0" y="687234"/>
              </a:lnTo>
              <a:lnTo>
                <a:pt x="236358" y="687234"/>
              </a:lnTo>
            </a:path>
          </a:pathLst>
        </a:custGeom>
        <a:noFill/>
        <a:ln w="25400" cap="flat" cmpd="sng" algn="ctr">
          <a:solidFill>
            <a:srgbClr val="A38B69">
              <a:shade val="8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7498D5BC-CFD7-4E0D-BBE2-F7D5311E155A}">
      <dsp:nvSpPr>
        <dsp:cNvPr id="0" name=""/>
        <dsp:cNvSpPr/>
      </dsp:nvSpPr>
      <dsp:spPr>
        <a:xfrm>
          <a:off x="2091593" y="1305265"/>
          <a:ext cx="1045185" cy="409271"/>
        </a:xfrm>
        <a:custGeom>
          <a:avLst/>
          <a:gdLst/>
          <a:ahLst/>
          <a:cxnLst/>
          <a:rect l="0" t="0" r="0" b="0"/>
          <a:pathLst>
            <a:path>
              <a:moveTo>
                <a:pt x="0" y="0"/>
              </a:moveTo>
              <a:lnTo>
                <a:pt x="0" y="203834"/>
              </a:lnTo>
              <a:lnTo>
                <a:pt x="873176" y="203834"/>
              </a:lnTo>
              <a:lnTo>
                <a:pt x="873176" y="341916"/>
              </a:lnTo>
            </a:path>
          </a:pathLst>
        </a:custGeom>
        <a:noFill/>
        <a:ln w="25400" cap="flat" cmpd="sng" algn="ctr">
          <a:solidFill>
            <a:srgbClr val="A38B69">
              <a:shade val="6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71E8FAAF-B2EC-4F49-A806-521A2618339B}">
      <dsp:nvSpPr>
        <dsp:cNvPr id="0" name=""/>
        <dsp:cNvSpPr/>
      </dsp:nvSpPr>
      <dsp:spPr>
        <a:xfrm>
          <a:off x="1412686" y="2324961"/>
          <a:ext cx="261850" cy="1939340"/>
        </a:xfrm>
        <a:custGeom>
          <a:avLst/>
          <a:gdLst/>
          <a:ahLst/>
          <a:cxnLst/>
          <a:rect l="0" t="0" r="0" b="0"/>
          <a:pathLst>
            <a:path>
              <a:moveTo>
                <a:pt x="218757" y="0"/>
              </a:moveTo>
              <a:lnTo>
                <a:pt x="218757" y="1620177"/>
              </a:lnTo>
              <a:lnTo>
                <a:pt x="0" y="1620177"/>
              </a:lnTo>
            </a:path>
          </a:pathLst>
        </a:custGeom>
        <a:noFill/>
        <a:ln w="25400" cap="flat" cmpd="sng" algn="ctr">
          <a:solidFill>
            <a:srgbClr val="A38B69">
              <a:shade val="8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364066E8-5087-4D16-9481-77E08633C7A7}">
      <dsp:nvSpPr>
        <dsp:cNvPr id="0" name=""/>
        <dsp:cNvSpPr/>
      </dsp:nvSpPr>
      <dsp:spPr>
        <a:xfrm>
          <a:off x="1412686" y="2324961"/>
          <a:ext cx="261850" cy="821714"/>
        </a:xfrm>
        <a:custGeom>
          <a:avLst/>
          <a:gdLst/>
          <a:ahLst/>
          <a:cxnLst/>
          <a:rect l="0" t="0" r="0" b="0"/>
          <a:pathLst>
            <a:path>
              <a:moveTo>
                <a:pt x="218757" y="0"/>
              </a:moveTo>
              <a:lnTo>
                <a:pt x="218757" y="686482"/>
              </a:lnTo>
              <a:lnTo>
                <a:pt x="0" y="686482"/>
              </a:lnTo>
            </a:path>
          </a:pathLst>
        </a:custGeom>
        <a:noFill/>
        <a:ln w="25400" cap="flat" cmpd="sng" algn="ctr">
          <a:solidFill>
            <a:srgbClr val="A38B69">
              <a:shade val="8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B9AB3A63-703D-491C-9725-96BDA855BBBC}">
      <dsp:nvSpPr>
        <dsp:cNvPr id="0" name=""/>
        <dsp:cNvSpPr/>
      </dsp:nvSpPr>
      <dsp:spPr>
        <a:xfrm>
          <a:off x="1025339" y="1305265"/>
          <a:ext cx="1066253" cy="409271"/>
        </a:xfrm>
        <a:custGeom>
          <a:avLst/>
          <a:gdLst/>
          <a:ahLst/>
          <a:cxnLst/>
          <a:rect l="0" t="0" r="0" b="0"/>
          <a:pathLst>
            <a:path>
              <a:moveTo>
                <a:pt x="890777" y="0"/>
              </a:moveTo>
              <a:lnTo>
                <a:pt x="890777" y="203834"/>
              </a:lnTo>
              <a:lnTo>
                <a:pt x="0" y="203834"/>
              </a:lnTo>
              <a:lnTo>
                <a:pt x="0" y="341916"/>
              </a:lnTo>
            </a:path>
          </a:pathLst>
        </a:custGeom>
        <a:noFill/>
        <a:ln w="25400" cap="flat" cmpd="sng" algn="ctr">
          <a:solidFill>
            <a:srgbClr val="A38B69">
              <a:shade val="60000"/>
              <a:hueOff val="0"/>
              <a:satOff val="0"/>
              <a:lumOff val="0"/>
              <a:alphaOff val="0"/>
            </a:srgbClr>
          </a:solidFill>
          <a:prstDash val="solid"/>
          <a:miter lim="800000"/>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B26A6118-09C0-4829-BA4E-AACB7EEDEBB0}">
      <dsp:nvSpPr>
        <dsp:cNvPr id="0" name=""/>
        <dsp:cNvSpPr/>
      </dsp:nvSpPr>
      <dsp:spPr>
        <a:xfrm>
          <a:off x="1407531" y="596910"/>
          <a:ext cx="1368125" cy="708354"/>
        </a:xfrm>
        <a:prstGeom prst="rect">
          <a:avLst/>
        </a:prstGeom>
        <a:solidFill>
          <a:srgbClr val="FFFFFF">
            <a:hueOff val="0"/>
            <a:satOff val="0"/>
            <a:lumOff val="0"/>
            <a:alphaOff val="0"/>
          </a:srgb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15240" tIns="15240" rIns="15240" bIns="99957" numCol="1" spcCol="1270" anchor="ctr" anchorCtr="0">
          <a:noAutofit/>
        </a:bodyPr>
        <a:lstStyle/>
        <a:p>
          <a:pPr lvl="0" algn="ctr" defTabSz="1066800">
            <a:lnSpc>
              <a:spcPct val="90000"/>
            </a:lnSpc>
            <a:spcBef>
              <a:spcPct val="0"/>
            </a:spcBef>
            <a:spcAft>
              <a:spcPct val="35000"/>
            </a:spcAft>
          </a:pPr>
          <a:r>
            <a:rPr lang="cs-CZ" sz="2400" kern="1200" dirty="0">
              <a:solidFill>
                <a:srgbClr val="292929">
                  <a:hueOff val="0"/>
                  <a:satOff val="0"/>
                  <a:lumOff val="0"/>
                  <a:alphaOff val="0"/>
                </a:srgbClr>
              </a:solidFill>
              <a:latin typeface="Trebuchet MS"/>
              <a:ea typeface="+mn-ea"/>
              <a:cs typeface="+mn-cs"/>
            </a:rPr>
            <a:t>82 428</a:t>
          </a:r>
        </a:p>
      </dsp:txBody>
      <dsp:txXfrm>
        <a:off x="1407531" y="596910"/>
        <a:ext cx="1368125" cy="708354"/>
      </dsp:txXfrm>
    </dsp:sp>
    <dsp:sp modelId="{F5989329-36ED-4CCD-88F9-3D63590BE288}">
      <dsp:nvSpPr>
        <dsp:cNvPr id="0" name=""/>
        <dsp:cNvSpPr/>
      </dsp:nvSpPr>
      <dsp:spPr>
        <a:xfrm>
          <a:off x="1681156" y="1147853"/>
          <a:ext cx="1231312" cy="236118"/>
        </a:xfrm>
        <a:prstGeom prst="rect">
          <a:avLst/>
        </a:prstGeom>
        <a:solidFill>
          <a:srgbClr val="FF0000">
            <a:alpha val="9000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38100" tIns="9525" rIns="38100" bIns="9525" numCol="1" spcCol="1270" anchor="ctr" anchorCtr="0">
          <a:noAutofit/>
        </a:bodyPr>
        <a:lstStyle/>
        <a:p>
          <a:pPr lvl="0" algn="r" defTabSz="666750">
            <a:lnSpc>
              <a:spcPct val="90000"/>
            </a:lnSpc>
            <a:spcBef>
              <a:spcPct val="0"/>
            </a:spcBef>
            <a:spcAft>
              <a:spcPct val="35000"/>
            </a:spcAft>
          </a:pPr>
          <a:r>
            <a:rPr lang="cs-CZ" sz="1500" kern="1200" dirty="0">
              <a:solidFill>
                <a:srgbClr val="FFFFFF"/>
              </a:solidFill>
              <a:latin typeface="Trebuchet MS"/>
              <a:ea typeface="+mn-ea"/>
              <a:cs typeface="+mn-cs"/>
            </a:rPr>
            <a:t>PRŮMĚR HKK</a:t>
          </a:r>
        </a:p>
      </dsp:txBody>
      <dsp:txXfrm>
        <a:off x="1681156" y="1147853"/>
        <a:ext cx="1231312" cy="236118"/>
      </dsp:txXfrm>
    </dsp:sp>
    <dsp:sp modelId="{C51F6FDE-A23F-43B0-A635-FB684F814C62}">
      <dsp:nvSpPr>
        <dsp:cNvPr id="0" name=""/>
        <dsp:cNvSpPr/>
      </dsp:nvSpPr>
      <dsp:spPr>
        <a:xfrm>
          <a:off x="213843" y="1714536"/>
          <a:ext cx="1622993" cy="610424"/>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5240" tIns="15240" rIns="15240" bIns="99957" numCol="1" spcCol="1270" anchor="ctr" anchorCtr="0">
          <a:noAutofit/>
        </a:bodyPr>
        <a:lstStyle/>
        <a:p>
          <a:pPr lvl="0" algn="ctr" defTabSz="1066800">
            <a:lnSpc>
              <a:spcPct val="90000"/>
            </a:lnSpc>
            <a:spcBef>
              <a:spcPct val="0"/>
            </a:spcBef>
            <a:spcAft>
              <a:spcPct val="35000"/>
            </a:spcAft>
          </a:pPr>
          <a:r>
            <a:rPr lang="cs-CZ" sz="2400" kern="1200" dirty="0">
              <a:solidFill>
                <a:srgbClr val="292929">
                  <a:hueOff val="0"/>
                  <a:satOff val="0"/>
                  <a:lumOff val="0"/>
                  <a:alphaOff val="0"/>
                </a:srgbClr>
              </a:solidFill>
              <a:latin typeface="Trebuchet MS"/>
              <a:ea typeface="+mn-ea"/>
              <a:cs typeface="+mn-cs"/>
            </a:rPr>
            <a:t>90 235</a:t>
          </a:r>
        </a:p>
      </dsp:txBody>
      <dsp:txXfrm>
        <a:off x="213843" y="1714536"/>
        <a:ext cx="1622993" cy="610424"/>
      </dsp:txXfrm>
    </dsp:sp>
    <dsp:sp modelId="{DEF75702-A32A-4E34-AC0D-1EC0CF417E64}">
      <dsp:nvSpPr>
        <dsp:cNvPr id="0" name=""/>
        <dsp:cNvSpPr/>
      </dsp:nvSpPr>
      <dsp:spPr>
        <a:xfrm>
          <a:off x="466399" y="2207213"/>
          <a:ext cx="1528317" cy="254719"/>
        </a:xfrm>
        <a:prstGeom prst="rect">
          <a:avLst/>
        </a:prstGeo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7940" tIns="6985" rIns="27940" bIns="6985" numCol="1" spcCol="1270" anchor="ctr" anchorCtr="0">
          <a:noAutofit/>
        </a:bodyPr>
        <a:lstStyle/>
        <a:p>
          <a:pPr lvl="0" algn="r" defTabSz="488950">
            <a:lnSpc>
              <a:spcPct val="90000"/>
            </a:lnSpc>
            <a:spcBef>
              <a:spcPct val="0"/>
            </a:spcBef>
            <a:spcAft>
              <a:spcPct val="35000"/>
            </a:spcAft>
          </a:pPr>
          <a:r>
            <a:rPr lang="cs-CZ" sz="1100" b="1" kern="1200" dirty="0">
              <a:solidFill>
                <a:srgbClr val="292929">
                  <a:hueOff val="0"/>
                  <a:satOff val="0"/>
                  <a:lumOff val="0"/>
                  <a:alphaOff val="0"/>
                </a:srgbClr>
              </a:solidFill>
              <a:latin typeface="Trebuchet MS"/>
              <a:ea typeface="+mn-ea"/>
              <a:cs typeface="+mn-cs"/>
            </a:rPr>
            <a:t>PRŮMĚR </a:t>
          </a:r>
          <a:r>
            <a:rPr lang="cs-CZ" sz="1100" b="1" kern="1200" dirty="0">
              <a:solidFill>
                <a:srgbClr val="FF0000"/>
              </a:solidFill>
              <a:latin typeface="Trebuchet MS"/>
              <a:ea typeface="+mn-ea"/>
              <a:cs typeface="+mn-cs"/>
            </a:rPr>
            <a:t>PLAT</a:t>
          </a:r>
        </a:p>
      </dsp:txBody>
      <dsp:txXfrm>
        <a:off x="466399" y="2207213"/>
        <a:ext cx="1528317" cy="254719"/>
      </dsp:txXfrm>
    </dsp:sp>
    <dsp:sp modelId="{F2506DE1-AF8C-4E41-BE2F-C7B933949F63}">
      <dsp:nvSpPr>
        <dsp:cNvPr id="0" name=""/>
        <dsp:cNvSpPr/>
      </dsp:nvSpPr>
      <dsp:spPr>
        <a:xfrm>
          <a:off x="44561" y="2792498"/>
          <a:ext cx="1368125" cy="708354"/>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99957" numCol="1" spcCol="1270" anchor="ctr" anchorCtr="0">
          <a:noAutofit/>
        </a:bodyPr>
        <a:lstStyle/>
        <a:p>
          <a:pPr lvl="0" algn="ctr" defTabSz="889000">
            <a:lnSpc>
              <a:spcPct val="90000"/>
            </a:lnSpc>
            <a:spcBef>
              <a:spcPct val="0"/>
            </a:spcBef>
            <a:spcAft>
              <a:spcPct val="35000"/>
            </a:spcAft>
          </a:pPr>
          <a:r>
            <a:rPr lang="cs-CZ" sz="2000" kern="1200" dirty="0">
              <a:solidFill>
                <a:srgbClr val="292929">
                  <a:hueOff val="0"/>
                  <a:satOff val="0"/>
                  <a:lumOff val="0"/>
                  <a:alphaOff val="0"/>
                </a:srgbClr>
              </a:solidFill>
              <a:latin typeface="Trebuchet MS"/>
              <a:ea typeface="+mn-ea"/>
              <a:cs typeface="+mn-cs"/>
            </a:rPr>
            <a:t>*</a:t>
          </a:r>
        </a:p>
      </dsp:txBody>
      <dsp:txXfrm>
        <a:off x="44561" y="2792498"/>
        <a:ext cx="1368125" cy="708354"/>
      </dsp:txXfrm>
    </dsp:sp>
    <dsp:sp modelId="{804EFE49-64C9-4B85-8E96-6B47CD1FE236}">
      <dsp:nvSpPr>
        <dsp:cNvPr id="0" name=""/>
        <dsp:cNvSpPr/>
      </dsp:nvSpPr>
      <dsp:spPr>
        <a:xfrm>
          <a:off x="318186" y="3343440"/>
          <a:ext cx="1231312" cy="236118"/>
        </a:xfrm>
        <a:prstGeom prst="rect">
          <a:avLst/>
        </a:prstGeo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5715" rIns="22860" bIns="5715" numCol="1" spcCol="1270" anchor="ctr" anchorCtr="0">
          <a:noAutofit/>
        </a:bodyPr>
        <a:lstStyle/>
        <a:p>
          <a:pPr lvl="0" algn="r" defTabSz="400050">
            <a:lnSpc>
              <a:spcPct val="90000"/>
            </a:lnSpc>
            <a:spcBef>
              <a:spcPct val="0"/>
            </a:spcBef>
            <a:spcAft>
              <a:spcPct val="35000"/>
            </a:spcAft>
          </a:pPr>
          <a:r>
            <a:rPr lang="cs-CZ" sz="900" kern="1200" dirty="0">
              <a:solidFill>
                <a:srgbClr val="292929">
                  <a:hueOff val="0"/>
                  <a:satOff val="0"/>
                  <a:lumOff val="0"/>
                  <a:alphaOff val="0"/>
                </a:srgbClr>
              </a:solidFill>
              <a:latin typeface="Trebuchet MS"/>
              <a:ea typeface="+mn-ea"/>
              <a:cs typeface="+mn-cs"/>
            </a:rPr>
            <a:t>AKUTNÍ PÉČE</a:t>
          </a:r>
        </a:p>
      </dsp:txBody>
      <dsp:txXfrm>
        <a:off x="318186" y="3343440"/>
        <a:ext cx="1231312" cy="236118"/>
      </dsp:txXfrm>
    </dsp:sp>
    <dsp:sp modelId="{733632BE-50A0-4375-8D96-E147C12A2753}">
      <dsp:nvSpPr>
        <dsp:cNvPr id="0" name=""/>
        <dsp:cNvSpPr/>
      </dsp:nvSpPr>
      <dsp:spPr>
        <a:xfrm>
          <a:off x="44561" y="3910124"/>
          <a:ext cx="1368125" cy="708354"/>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99957" numCol="1" spcCol="1270" anchor="ctr" anchorCtr="0">
          <a:noAutofit/>
        </a:bodyPr>
        <a:lstStyle/>
        <a:p>
          <a:pPr lvl="0" algn="ctr" defTabSz="889000">
            <a:lnSpc>
              <a:spcPct val="90000"/>
            </a:lnSpc>
            <a:spcBef>
              <a:spcPct val="0"/>
            </a:spcBef>
            <a:spcAft>
              <a:spcPct val="35000"/>
            </a:spcAft>
          </a:pPr>
          <a:r>
            <a:rPr lang="cs-CZ" sz="2000" kern="1200" dirty="0">
              <a:solidFill>
                <a:srgbClr val="292929">
                  <a:hueOff val="0"/>
                  <a:satOff val="0"/>
                  <a:lumOff val="0"/>
                  <a:alphaOff val="0"/>
                </a:srgbClr>
              </a:solidFill>
              <a:latin typeface="Trebuchet MS"/>
              <a:ea typeface="+mn-ea"/>
              <a:cs typeface="+mn-cs"/>
            </a:rPr>
            <a:t>68 267</a:t>
          </a:r>
        </a:p>
      </dsp:txBody>
      <dsp:txXfrm>
        <a:off x="44561" y="3910124"/>
        <a:ext cx="1368125" cy="708354"/>
      </dsp:txXfrm>
    </dsp:sp>
    <dsp:sp modelId="{76BD5BEC-7193-420E-BCF5-B6D0A72BD945}">
      <dsp:nvSpPr>
        <dsp:cNvPr id="0" name=""/>
        <dsp:cNvSpPr/>
      </dsp:nvSpPr>
      <dsp:spPr>
        <a:xfrm>
          <a:off x="318186" y="4461066"/>
          <a:ext cx="1231312" cy="236118"/>
        </a:xfrm>
        <a:prstGeom prst="rect">
          <a:avLst/>
        </a:prstGeo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5715" rIns="22860" bIns="5715" numCol="1" spcCol="1270" anchor="ctr" anchorCtr="0">
          <a:noAutofit/>
        </a:bodyPr>
        <a:lstStyle/>
        <a:p>
          <a:pPr lvl="0" algn="r" defTabSz="400050">
            <a:lnSpc>
              <a:spcPct val="90000"/>
            </a:lnSpc>
            <a:spcBef>
              <a:spcPct val="0"/>
            </a:spcBef>
            <a:spcAft>
              <a:spcPct val="35000"/>
            </a:spcAft>
          </a:pPr>
          <a:r>
            <a:rPr lang="cs-CZ" sz="900" kern="1200" dirty="0">
              <a:solidFill>
                <a:srgbClr val="292929">
                  <a:hueOff val="0"/>
                  <a:satOff val="0"/>
                  <a:lumOff val="0"/>
                  <a:alphaOff val="0"/>
                </a:srgbClr>
              </a:solidFill>
              <a:latin typeface="Trebuchet MS"/>
              <a:ea typeface="+mn-ea"/>
              <a:cs typeface="+mn-cs"/>
            </a:rPr>
            <a:t>OST. LŮŽKOVÁ</a:t>
          </a:r>
        </a:p>
      </dsp:txBody>
      <dsp:txXfrm>
        <a:off x="318186" y="4461066"/>
        <a:ext cx="1231312" cy="236118"/>
      </dsp:txXfrm>
    </dsp:sp>
    <dsp:sp modelId="{5A5E18A2-8A9B-4FAC-8007-DFB48051284C}">
      <dsp:nvSpPr>
        <dsp:cNvPr id="0" name=""/>
        <dsp:cNvSpPr/>
      </dsp:nvSpPr>
      <dsp:spPr>
        <a:xfrm>
          <a:off x="2325282" y="1714536"/>
          <a:ext cx="1622993" cy="608625"/>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5240" tIns="15240" rIns="15240" bIns="99957" numCol="1" spcCol="1270" anchor="ctr" anchorCtr="0">
          <a:noAutofit/>
        </a:bodyPr>
        <a:lstStyle/>
        <a:p>
          <a:pPr lvl="0" algn="ctr" defTabSz="1066800">
            <a:lnSpc>
              <a:spcPct val="90000"/>
            </a:lnSpc>
            <a:spcBef>
              <a:spcPct val="0"/>
            </a:spcBef>
            <a:spcAft>
              <a:spcPct val="35000"/>
            </a:spcAft>
          </a:pPr>
          <a:r>
            <a:rPr lang="cs-CZ" sz="2400" b="0" i="0" u="none" kern="1200" dirty="0">
              <a:solidFill>
                <a:srgbClr val="292929">
                  <a:hueOff val="0"/>
                  <a:satOff val="0"/>
                  <a:lumOff val="0"/>
                  <a:alphaOff val="0"/>
                </a:srgbClr>
              </a:solidFill>
              <a:latin typeface="Trebuchet MS"/>
              <a:ea typeface="+mn-ea"/>
              <a:cs typeface="+mn-cs"/>
            </a:rPr>
            <a:t> 71 440</a:t>
          </a:r>
          <a:endParaRPr lang="cs-CZ" sz="2400" kern="1200" dirty="0">
            <a:solidFill>
              <a:srgbClr val="292929">
                <a:hueOff val="0"/>
                <a:satOff val="0"/>
                <a:lumOff val="0"/>
                <a:alphaOff val="0"/>
              </a:srgbClr>
            </a:solidFill>
            <a:latin typeface="Trebuchet MS"/>
            <a:ea typeface="+mn-ea"/>
            <a:cs typeface="+mn-cs"/>
          </a:endParaRPr>
        </a:p>
      </dsp:txBody>
      <dsp:txXfrm>
        <a:off x="2325282" y="1714536"/>
        <a:ext cx="1622993" cy="608625"/>
      </dsp:txXfrm>
    </dsp:sp>
    <dsp:sp modelId="{1593AEE5-ECBC-49A3-9FDF-7CE915E27CF8}">
      <dsp:nvSpPr>
        <dsp:cNvPr id="0" name=""/>
        <dsp:cNvSpPr/>
      </dsp:nvSpPr>
      <dsp:spPr>
        <a:xfrm>
          <a:off x="2577839" y="2206313"/>
          <a:ext cx="1528317" cy="254719"/>
        </a:xfrm>
        <a:prstGeom prst="rect">
          <a:avLst/>
        </a:prstGeo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7940" tIns="6985" rIns="27940" bIns="6985" numCol="1" spcCol="1270" anchor="ctr" anchorCtr="0">
          <a:noAutofit/>
        </a:bodyPr>
        <a:lstStyle/>
        <a:p>
          <a:pPr lvl="0" algn="r" defTabSz="488950">
            <a:lnSpc>
              <a:spcPct val="90000"/>
            </a:lnSpc>
            <a:spcBef>
              <a:spcPct val="0"/>
            </a:spcBef>
            <a:spcAft>
              <a:spcPct val="35000"/>
            </a:spcAft>
          </a:pPr>
          <a:r>
            <a:rPr lang="cs-CZ" sz="1100" b="1" kern="1200" dirty="0">
              <a:solidFill>
                <a:srgbClr val="292929">
                  <a:hueOff val="0"/>
                  <a:satOff val="0"/>
                  <a:lumOff val="0"/>
                  <a:alphaOff val="0"/>
                </a:srgbClr>
              </a:solidFill>
              <a:latin typeface="Trebuchet MS"/>
              <a:ea typeface="+mn-ea"/>
              <a:cs typeface="+mn-cs"/>
            </a:rPr>
            <a:t>PRŮMĚR </a:t>
          </a:r>
          <a:r>
            <a:rPr lang="cs-CZ" sz="1100" b="1" kern="1200" dirty="0">
              <a:solidFill>
                <a:srgbClr val="FF0000"/>
              </a:solidFill>
              <a:latin typeface="Trebuchet MS"/>
              <a:ea typeface="+mn-ea"/>
              <a:cs typeface="+mn-cs"/>
            </a:rPr>
            <a:t>MZDA</a:t>
          </a:r>
        </a:p>
      </dsp:txBody>
      <dsp:txXfrm>
        <a:off x="2577839" y="2206313"/>
        <a:ext cx="1528317" cy="254719"/>
      </dsp:txXfrm>
    </dsp:sp>
    <dsp:sp modelId="{7F56C9DB-DC4C-40BF-9BB9-7FAC8476E80E}">
      <dsp:nvSpPr>
        <dsp:cNvPr id="0" name=""/>
        <dsp:cNvSpPr/>
      </dsp:nvSpPr>
      <dsp:spPr>
        <a:xfrm>
          <a:off x="2770501" y="2791598"/>
          <a:ext cx="1368125" cy="708354"/>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99957" numCol="1" spcCol="1270" anchor="ctr" anchorCtr="0">
          <a:noAutofit/>
        </a:bodyPr>
        <a:lstStyle/>
        <a:p>
          <a:pPr lvl="0" algn="ctr" defTabSz="889000">
            <a:lnSpc>
              <a:spcPct val="90000"/>
            </a:lnSpc>
            <a:spcBef>
              <a:spcPct val="0"/>
            </a:spcBef>
            <a:spcAft>
              <a:spcPct val="35000"/>
            </a:spcAft>
          </a:pPr>
          <a:r>
            <a:rPr lang="cs-CZ" sz="2000" kern="1200" dirty="0">
              <a:solidFill>
                <a:srgbClr val="292929">
                  <a:hueOff val="0"/>
                  <a:satOff val="0"/>
                  <a:lumOff val="0"/>
                  <a:alphaOff val="0"/>
                </a:srgbClr>
              </a:solidFill>
              <a:latin typeface="Trebuchet MS"/>
              <a:ea typeface="+mn-ea"/>
              <a:cs typeface="+mn-cs"/>
            </a:rPr>
            <a:t>71 575</a:t>
          </a:r>
        </a:p>
      </dsp:txBody>
      <dsp:txXfrm>
        <a:off x="2770501" y="2791598"/>
        <a:ext cx="1368125" cy="708354"/>
      </dsp:txXfrm>
    </dsp:sp>
    <dsp:sp modelId="{7537C30B-4115-43DF-9DCF-806358722E0B}">
      <dsp:nvSpPr>
        <dsp:cNvPr id="0" name=""/>
        <dsp:cNvSpPr/>
      </dsp:nvSpPr>
      <dsp:spPr>
        <a:xfrm>
          <a:off x="3044126" y="3342541"/>
          <a:ext cx="1231312" cy="236118"/>
        </a:xfrm>
        <a:prstGeom prst="rect">
          <a:avLst/>
        </a:prstGeo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5715" rIns="22860" bIns="5715" numCol="1" spcCol="1270" anchor="ctr" anchorCtr="0">
          <a:noAutofit/>
        </a:bodyPr>
        <a:lstStyle/>
        <a:p>
          <a:pPr lvl="0" algn="r" defTabSz="400050">
            <a:lnSpc>
              <a:spcPct val="90000"/>
            </a:lnSpc>
            <a:spcBef>
              <a:spcPct val="0"/>
            </a:spcBef>
            <a:spcAft>
              <a:spcPct val="35000"/>
            </a:spcAft>
          </a:pPr>
          <a:r>
            <a:rPr lang="cs-CZ" sz="900" kern="1200" dirty="0">
              <a:solidFill>
                <a:srgbClr val="292929">
                  <a:hueOff val="0"/>
                  <a:satOff val="0"/>
                  <a:lumOff val="0"/>
                  <a:alphaOff val="0"/>
                </a:srgbClr>
              </a:solidFill>
              <a:latin typeface="Trebuchet MS"/>
              <a:ea typeface="+mn-ea"/>
              <a:cs typeface="+mn-cs"/>
            </a:rPr>
            <a:t>AKUTNÍ PÉČE</a:t>
          </a:r>
        </a:p>
      </dsp:txBody>
      <dsp:txXfrm>
        <a:off x="3044126" y="3342541"/>
        <a:ext cx="1231312" cy="236118"/>
      </dsp:txXfrm>
    </dsp:sp>
    <dsp:sp modelId="{580412D8-79B1-4B23-B7B5-DD129EE160CC}">
      <dsp:nvSpPr>
        <dsp:cNvPr id="0" name=""/>
        <dsp:cNvSpPr/>
      </dsp:nvSpPr>
      <dsp:spPr>
        <a:xfrm>
          <a:off x="2770501" y="3909224"/>
          <a:ext cx="1368125" cy="708354"/>
        </a:xfrm>
        <a:prstGeom prst="rect">
          <a:avLst/>
        </a:prstGeom>
        <a:solidFill>
          <a:srgbClr val="FFFFFF">
            <a:hueOff val="0"/>
            <a:satOff val="0"/>
            <a:lumOff val="0"/>
            <a:alphaOff val="0"/>
          </a:srgb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2700" tIns="12700" rIns="12700" bIns="99957" numCol="1" spcCol="1270" anchor="ctr" anchorCtr="0">
          <a:noAutofit/>
        </a:bodyPr>
        <a:lstStyle/>
        <a:p>
          <a:pPr lvl="0" algn="ctr" defTabSz="889000">
            <a:lnSpc>
              <a:spcPct val="90000"/>
            </a:lnSpc>
            <a:spcBef>
              <a:spcPct val="0"/>
            </a:spcBef>
            <a:spcAft>
              <a:spcPct val="35000"/>
            </a:spcAft>
          </a:pPr>
          <a:r>
            <a:rPr lang="cs-CZ" sz="2000" kern="1200" dirty="0">
              <a:solidFill>
                <a:srgbClr val="292929">
                  <a:hueOff val="0"/>
                  <a:satOff val="0"/>
                  <a:lumOff val="0"/>
                  <a:alphaOff val="0"/>
                </a:srgbClr>
              </a:solidFill>
              <a:latin typeface="Trebuchet MS"/>
              <a:ea typeface="+mn-ea"/>
              <a:cs typeface="+mn-cs"/>
            </a:rPr>
            <a:t>61 012</a:t>
          </a:r>
        </a:p>
      </dsp:txBody>
      <dsp:txXfrm>
        <a:off x="2770501" y="3909224"/>
        <a:ext cx="1368125" cy="708354"/>
      </dsp:txXfrm>
    </dsp:sp>
    <dsp:sp modelId="{04D4C9EC-D281-4CDF-AFE0-86048CD8880E}">
      <dsp:nvSpPr>
        <dsp:cNvPr id="0" name=""/>
        <dsp:cNvSpPr/>
      </dsp:nvSpPr>
      <dsp:spPr>
        <a:xfrm>
          <a:off x="3044126" y="4460167"/>
          <a:ext cx="1231312" cy="236118"/>
        </a:xfrm>
        <a:prstGeom prst="rect">
          <a:avLst/>
        </a:prstGeom>
        <a:solidFill>
          <a:srgbClr val="A38B69">
            <a:alpha val="90000"/>
            <a:tint val="40000"/>
            <a:hueOff val="0"/>
            <a:satOff val="0"/>
            <a:lumOff val="0"/>
            <a:alphaOff val="0"/>
          </a:srgb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5715" rIns="22860" bIns="5715" numCol="1" spcCol="1270" anchor="ctr" anchorCtr="0">
          <a:noAutofit/>
        </a:bodyPr>
        <a:lstStyle/>
        <a:p>
          <a:pPr lvl="0" algn="r" defTabSz="400050">
            <a:lnSpc>
              <a:spcPct val="90000"/>
            </a:lnSpc>
            <a:spcBef>
              <a:spcPct val="0"/>
            </a:spcBef>
            <a:spcAft>
              <a:spcPct val="35000"/>
            </a:spcAft>
          </a:pPr>
          <a:r>
            <a:rPr lang="cs-CZ" sz="900" kern="1200" dirty="0">
              <a:solidFill>
                <a:srgbClr val="292929">
                  <a:hueOff val="0"/>
                  <a:satOff val="0"/>
                  <a:lumOff val="0"/>
                  <a:alphaOff val="0"/>
                </a:srgbClr>
              </a:solidFill>
              <a:latin typeface="Trebuchet MS"/>
              <a:ea typeface="+mn-ea"/>
              <a:cs typeface="+mn-cs"/>
            </a:rPr>
            <a:t>OST. LŮŽKOVÁ</a:t>
          </a:r>
        </a:p>
      </dsp:txBody>
      <dsp:txXfrm>
        <a:off x="3044126" y="4460167"/>
        <a:ext cx="1231312" cy="236118"/>
      </dsp:txXfrm>
    </dsp:sp>
  </dsp:spTree>
</dsp:drawing>
</file>

<file path=ppt/diagrams/layout1.xml><?xml version="1.0" encoding="utf-8"?>
<dgm:layoutDef xmlns:dgm="http://schemas.openxmlformats.org/drawingml/2006/diagram" xmlns:a="http://schemas.openxmlformats.org/drawingml/2006/main" uniqueId="urn:microsoft.com/office/officeart/2008/layout/NameandTitleOrganizationalChart">
  <dgm:title val=""/>
  <dgm:desc val=""/>
  <dgm:catLst>
    <dgm:cat type="hierarchy" pri="125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1" styleLbl="fgAcc0">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alg type="conn">
                            <dgm:param type="connRout" val="bend"/>
                            <dgm:param type="dim" val="1D"/>
                            <dgm:param type="endSty" val="noArr"/>
                            <dgm:param type="begPts" val="bCtr"/>
                            <dgm:param type="endPts" val="tCtr"/>
                            <dgm:param type="bendPt" val="end"/>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41" func="var" arg="hierBranch" op="equ" val="hang">
                    <dgm:layoutNode name="Name42">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3">
                    <dgm:layoutNode name="Name44">
                      <dgm:choose name="Name45">
                        <dgm:if name="Name46" axis="self" func="depth" op="lte" val="2">
                          <dgm:choose name="Name47">
                            <dgm:if name="Name48" axis="par ch" ptType="node asst" func="cnt" op="gte" val="1">
                              <dgm:alg type="conn">
                                <dgm:param type="connRout" val="bend"/>
                                <dgm:param type="dim" val="1D"/>
                                <dgm:param type="endSty" val="noArr"/>
                                <dgm:param type="begPts" val="bCtr"/>
                                <dgm:param type="endPts" val="midL midR"/>
                              </dgm:alg>
                            </dgm:if>
                            <dgm:else name="Name49">
                              <dgm:alg type="conn">
                                <dgm:param type="connRout" val="bend"/>
                                <dgm:param type="dim" val="1D"/>
                                <dgm:param type="endSty" val="noArr"/>
                                <dgm:param type="begPts" val="bCtr"/>
                                <dgm:param type="endPts" val="midL midR"/>
                                <dgm:param type="srcNode" val="rootConnector1"/>
                              </dgm:alg>
                            </dgm:else>
                          </dgm:choose>
                        </dgm:if>
                        <dgm:else name="Name50">
                          <dgm:choose name="Name51">
                            <dgm:if name="Name52" axis="par ch" ptType="node asst" func="cnt" op="gte" val="1">
                              <dgm:alg type="conn">
                                <dgm:param type="connRout" val="bend"/>
                                <dgm:param type="dim" val="1D"/>
                                <dgm:param type="endSty" val="noArr"/>
                                <dgm:param type="begPts" val="bCtr"/>
                                <dgm:param type="endPts" val="midL midR"/>
                              </dgm:alg>
                            </dgm:if>
                            <dgm:else name="Name53">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54">
                  <dgm:if name="Name55" func="var" arg="hierBranch" op="equ" val="l">
                    <dgm:choose name="Name56">
                      <dgm:if name="Name57"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58">
                        <dgm:alg type="hierRoot">
                          <dgm:param type="hierAlign" val="tR"/>
                        </dgm:alg>
                        <dgm:shape xmlns:r="http://schemas.openxmlformats.org/officeDocument/2006/relationships" r:blip="">
                          <dgm:adjLst/>
                        </dgm:shape>
                        <dgm:presOf/>
                        <dgm:constrLst>
                          <dgm:constr type="alignOff" val="0.25"/>
                        </dgm:constrLst>
                      </dgm:else>
                    </dgm:choose>
                  </dgm:if>
                  <dgm:if name="Name59" func="var" arg="hierBranch" op="equ" val="r">
                    <dgm:choose name="Name60">
                      <dgm:if name="Name61"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2">
                        <dgm:alg type="hierRoot">
                          <dgm:param type="hierAlign" val="tL"/>
                        </dgm:alg>
                        <dgm:shape xmlns:r="http://schemas.openxmlformats.org/officeDocument/2006/relationships" r:blip="">
                          <dgm:adjLst/>
                        </dgm:shape>
                        <dgm:presOf/>
                        <dgm:constrLst>
                          <dgm:constr type="alignOff" val="0.25"/>
                        </dgm:constrLst>
                      </dgm:else>
                    </dgm:choose>
                  </dgm:if>
                  <dgm:if name="Name63"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64"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65">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66">
                    <dgm:if name="Name67" func="var" arg="hierBranch" op="equ" val="init">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68" func="var" arg="hierBranch" op="equ" val="l">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69" func="var" arg="hierBranch" op="equ" val="r">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70">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2" styleLbl="fgAcc1">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71">
                    <dgm:if name="Name72" func="var" arg="hierBranch" op="equ" val="l">
                      <dgm:alg type="hierChild">
                        <dgm:param type="chAlign" val="r"/>
                        <dgm:param type="linDir" val="fromT"/>
                      </dgm:alg>
                    </dgm:if>
                    <dgm:if name="Name73" func="var" arg="hierBranch" op="equ" val="r">
                      <dgm:alg type="hierChild">
                        <dgm:param type="chAlign" val="l"/>
                        <dgm:param type="linDir" val="fromT"/>
                      </dgm:alg>
                    </dgm:if>
                    <dgm:if name="Name74" func="var" arg="hierBranch" op="equ" val="hang">
                      <dgm:choose name="Name75">
                        <dgm:if name="Name76" func="var" arg="dir" op="equ" val="norm">
                          <dgm:alg type="hierChild">
                            <dgm:param type="chAlign" val="l"/>
                            <dgm:param type="linDir" val="fromL"/>
                            <dgm:param type="secChAlign" val="t"/>
                            <dgm:param type="secLinDir" val="fromT"/>
                          </dgm:alg>
                        </dgm:if>
                        <dgm:else name="Name77">
                          <dgm:alg type="hierChild">
                            <dgm:param type="chAlign" val="l"/>
                            <dgm:param type="linDir" val="fromR"/>
                            <dgm:param type="secChAlign" val="t"/>
                            <dgm:param type="secLinDir" val="fromT"/>
                          </dgm:alg>
                        </dgm:else>
                      </dgm:choose>
                    </dgm:if>
                    <dgm:if name="Name78" func="var" arg="hierBranch" op="equ" val="std">
                      <dgm:choose name="Name79">
                        <dgm:if name="Name80" func="var" arg="dir" op="equ" val="norm">
                          <dgm:alg type="hierChild"/>
                        </dgm:if>
                        <dgm:else name="Name81">
                          <dgm:alg type="hierChild">
                            <dgm:param type="linDir" val="fromR"/>
                          </dgm:alg>
                        </dgm:else>
                      </dgm:choose>
                    </dgm:if>
                    <dgm:if name="Name82" func="var" arg="hierBranch" op="equ" val="init">
                      <dgm:choose name="Name83">
                        <dgm:if name="Name84" func="var" arg="dir" op="equ" val="norm">
                          <dgm:alg type="hierChild"/>
                        </dgm:if>
                        <dgm:else name="Name85">
                          <dgm:alg type="hierChild">
                            <dgm:param type="linDir" val="fromR"/>
                          </dgm:alg>
                        </dgm:else>
                      </dgm:choose>
                    </dgm:if>
                    <dgm:else name="Name86"/>
                  </dgm:choose>
                  <dgm:shape xmlns:r="http://schemas.openxmlformats.org/officeDocument/2006/relationships" r:blip="">
                    <dgm:adjLst/>
                  </dgm:shape>
                  <dgm:presOf/>
                  <dgm:constrLst/>
                  <dgm:ruleLst/>
                  <dgm:forEach name="Name87" ref="rep2a"/>
                </dgm:layoutNode>
                <dgm:layoutNode name="hierChild5">
                  <dgm:choose name="Name88">
                    <dgm:if name="Name89" func="var" arg="dir" op="equ" val="norm">
                      <dgm:alg type="hierChild">
                        <dgm:param type="chAlign" val="l"/>
                        <dgm:param type="linDir" val="fromL"/>
                        <dgm:param type="secChAlign" val="t"/>
                        <dgm:param type="secLinDir" val="fromT"/>
                      </dgm:alg>
                    </dgm:if>
                    <dgm:else name="Name90">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91" ref="rep2b"/>
                </dgm:layoutNode>
              </dgm:layoutNode>
            </dgm:forEach>
          </dgm:layoutNode>
          <dgm:layoutNode name="hierChild3">
            <dgm:choose name="Name92">
              <dgm:if name="Name93" func="var" arg="dir" op="equ" val="norm">
                <dgm:alg type="hierChild">
                  <dgm:param type="chAlign" val="l"/>
                  <dgm:param type="linDir" val="fromL"/>
                  <dgm:param type="secChAlign" val="t"/>
                  <dgm:param type="secLinDir" val="fromT"/>
                </dgm:alg>
              </dgm:if>
              <dgm:else name="Name94">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95" axis="precedSib" ptType="parTrans" st="-1" cnt="1">
                <dgm:layoutNode name="Name96">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97">
                  <dgm:if name="Name98" func="var" arg="hierBranch" op="equ" val="l">
                    <dgm:alg type="hierRoot">
                      <dgm:param type="hierAlign" val="tR"/>
                    </dgm:alg>
                    <dgm:shape xmlns:r="http://schemas.openxmlformats.org/officeDocument/2006/relationships" r:blip="">
                      <dgm:adjLst/>
                    </dgm:shape>
                    <dgm:presOf/>
                    <dgm:constrLst>
                      <dgm:constr type="alignOff" val="0.65"/>
                    </dgm:constrLst>
                  </dgm:if>
                  <dgm:if name="Name99" func="var" arg="hierBranch" op="equ" val="r">
                    <dgm:alg type="hierRoot">
                      <dgm:param type="hierAlign" val="tL"/>
                    </dgm:alg>
                    <dgm:shape xmlns:r="http://schemas.openxmlformats.org/officeDocument/2006/relationships" r:blip="">
                      <dgm:adjLst/>
                    </dgm:shape>
                    <dgm:presOf/>
                    <dgm:constrLst>
                      <dgm:constr type="alignOff" val="0.65"/>
                    </dgm:constrLst>
                  </dgm:if>
                  <dgm:if name="Name100" func="var" arg="hierBranch" op="equ" val="hang">
                    <dgm:alg type="hierRoot"/>
                    <dgm:shape xmlns:r="http://schemas.openxmlformats.org/officeDocument/2006/relationships" r:blip="">
                      <dgm:adjLst/>
                    </dgm:shape>
                    <dgm:presOf/>
                    <dgm:constrLst>
                      <dgm:constr type="alignOff" val="0.65"/>
                    </dgm:constrLst>
                  </dgm:if>
                  <dgm:if name="Name101"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02"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103"/>
                </dgm:choose>
                <dgm:ruleLst/>
                <dgm:layoutNode name="rootComposite3">
                  <dgm:alg type="composite"/>
                  <dgm:shape xmlns:r="http://schemas.openxmlformats.org/officeDocument/2006/relationships" r:blip="">
                    <dgm:adjLst/>
                  </dgm:shape>
                  <dgm:presOf axis="self" ptType="node" cnt="1"/>
                  <dgm:choose name="Name104">
                    <dgm:if name="Name105" func="var" arg="hierBranch" op="equ" val="init">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06" func="var" arg="hierBranch" op="equ" val="l">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07" func="var" arg="hierBranch" op="equ" val="r">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08">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styleLbl="asst1">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3" styleLbl="fgAcc2">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09">
                    <dgm:if name="Name110" func="var" arg="hierBranch" op="equ" val="l">
                      <dgm:alg type="hierChild">
                        <dgm:param type="chAlign" val="r"/>
                        <dgm:param type="linDir" val="fromT"/>
                      </dgm:alg>
                    </dgm:if>
                    <dgm:if name="Name111" func="var" arg="hierBranch" op="equ" val="r">
                      <dgm:alg type="hierChild">
                        <dgm:param type="chAlign" val="l"/>
                        <dgm:param type="linDir" val="fromT"/>
                      </dgm:alg>
                    </dgm:if>
                    <dgm:if name="Name112" func="var" arg="hierBranch" op="equ" val="hang">
                      <dgm:choose name="Name113">
                        <dgm:if name="Name114" func="var" arg="dir" op="equ" val="norm">
                          <dgm:alg type="hierChild">
                            <dgm:param type="chAlign" val="l"/>
                            <dgm:param type="linDir" val="fromL"/>
                            <dgm:param type="secChAlign" val="t"/>
                            <dgm:param type="secLinDir" val="fromT"/>
                          </dgm:alg>
                        </dgm:if>
                        <dgm:else name="Name115">
                          <dgm:alg type="hierChild">
                            <dgm:param type="chAlign" val="l"/>
                            <dgm:param type="linDir" val="fromR"/>
                            <dgm:param type="secChAlign" val="t"/>
                            <dgm:param type="secLinDir" val="fromT"/>
                          </dgm:alg>
                        </dgm:else>
                      </dgm:choose>
                    </dgm:if>
                    <dgm:if name="Name116" func="var" arg="hierBranch" op="equ" val="std">
                      <dgm:choose name="Name117">
                        <dgm:if name="Name118" func="var" arg="dir" op="equ" val="norm">
                          <dgm:alg type="hierChild"/>
                        </dgm:if>
                        <dgm:else name="Name119">
                          <dgm:alg type="hierChild">
                            <dgm:param type="linDir" val="fromR"/>
                          </dgm:alg>
                        </dgm:else>
                      </dgm:choose>
                    </dgm:if>
                    <dgm:if name="Name120" func="var" arg="hierBranch" op="equ" val="init">
                      <dgm:alg type="hierChild"/>
                    </dgm:if>
                    <dgm:else name="Name121"/>
                  </dgm:choose>
                  <dgm:shape xmlns:r="http://schemas.openxmlformats.org/officeDocument/2006/relationships" r:blip="">
                    <dgm:adjLst/>
                  </dgm:shape>
                  <dgm:presOf/>
                  <dgm:constrLst/>
                  <dgm:ruleLst/>
                  <dgm:forEach name="Name122" ref="rep2a"/>
                </dgm:layoutNode>
                <dgm:layoutNode name="hierChild7">
                  <dgm:choose name="Name123">
                    <dgm:if name="Name124" func="var" arg="dir" op="equ" val="norm">
                      <dgm:alg type="hierChild">
                        <dgm:param type="chAlign" val="l"/>
                        <dgm:param type="linDir" val="fromL"/>
                        <dgm:param type="secChAlign" val="t"/>
                        <dgm:param type="secLinDir" val="fromT"/>
                      </dgm:alg>
                    </dgm:if>
                    <dgm:else name="Name12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26" ref="rep2b"/>
                </dgm:layoutNode>
              </dgm:layoutNode>
            </dgm:forEach>
          </dgm:layoutNode>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8/layout/NameandTitleOrganizationalChart">
  <dgm:title val=""/>
  <dgm:desc val=""/>
  <dgm:catLst>
    <dgm:cat type="hierarchy" pri="125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1" styleLbl="fgAcc0">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alg type="conn">
                            <dgm:param type="connRout" val="bend"/>
                            <dgm:param type="dim" val="1D"/>
                            <dgm:param type="endSty" val="noArr"/>
                            <dgm:param type="begPts" val="bCtr"/>
                            <dgm:param type="endPts" val="tCtr"/>
                            <dgm:param type="bendPt" val="end"/>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41" func="var" arg="hierBranch" op="equ" val="hang">
                    <dgm:layoutNode name="Name42">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3">
                    <dgm:layoutNode name="Name44">
                      <dgm:choose name="Name45">
                        <dgm:if name="Name46" axis="self" func="depth" op="lte" val="2">
                          <dgm:choose name="Name47">
                            <dgm:if name="Name48" axis="par ch" ptType="node asst" func="cnt" op="gte" val="1">
                              <dgm:alg type="conn">
                                <dgm:param type="connRout" val="bend"/>
                                <dgm:param type="dim" val="1D"/>
                                <dgm:param type="endSty" val="noArr"/>
                                <dgm:param type="begPts" val="bCtr"/>
                                <dgm:param type="endPts" val="midL midR"/>
                              </dgm:alg>
                            </dgm:if>
                            <dgm:else name="Name49">
                              <dgm:alg type="conn">
                                <dgm:param type="connRout" val="bend"/>
                                <dgm:param type="dim" val="1D"/>
                                <dgm:param type="endSty" val="noArr"/>
                                <dgm:param type="begPts" val="bCtr"/>
                                <dgm:param type="endPts" val="midL midR"/>
                                <dgm:param type="srcNode" val="rootConnector1"/>
                              </dgm:alg>
                            </dgm:else>
                          </dgm:choose>
                        </dgm:if>
                        <dgm:else name="Name50">
                          <dgm:choose name="Name51">
                            <dgm:if name="Name52" axis="par ch" ptType="node asst" func="cnt" op="gte" val="1">
                              <dgm:alg type="conn">
                                <dgm:param type="connRout" val="bend"/>
                                <dgm:param type="dim" val="1D"/>
                                <dgm:param type="endSty" val="noArr"/>
                                <dgm:param type="begPts" val="bCtr"/>
                                <dgm:param type="endPts" val="midL midR"/>
                              </dgm:alg>
                            </dgm:if>
                            <dgm:else name="Name53">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54">
                  <dgm:if name="Name55" func="var" arg="hierBranch" op="equ" val="l">
                    <dgm:choose name="Name56">
                      <dgm:if name="Name57"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58">
                        <dgm:alg type="hierRoot">
                          <dgm:param type="hierAlign" val="tR"/>
                        </dgm:alg>
                        <dgm:shape xmlns:r="http://schemas.openxmlformats.org/officeDocument/2006/relationships" r:blip="">
                          <dgm:adjLst/>
                        </dgm:shape>
                        <dgm:presOf/>
                        <dgm:constrLst>
                          <dgm:constr type="alignOff" val="0.25"/>
                        </dgm:constrLst>
                      </dgm:else>
                    </dgm:choose>
                  </dgm:if>
                  <dgm:if name="Name59" func="var" arg="hierBranch" op="equ" val="r">
                    <dgm:choose name="Name60">
                      <dgm:if name="Name61"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2">
                        <dgm:alg type="hierRoot">
                          <dgm:param type="hierAlign" val="tL"/>
                        </dgm:alg>
                        <dgm:shape xmlns:r="http://schemas.openxmlformats.org/officeDocument/2006/relationships" r:blip="">
                          <dgm:adjLst/>
                        </dgm:shape>
                        <dgm:presOf/>
                        <dgm:constrLst>
                          <dgm:constr type="alignOff" val="0.25"/>
                        </dgm:constrLst>
                      </dgm:else>
                    </dgm:choose>
                  </dgm:if>
                  <dgm:if name="Name63"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64"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65">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66">
                    <dgm:if name="Name67" func="var" arg="hierBranch" op="equ" val="init">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68" func="var" arg="hierBranch" op="equ" val="l">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69" func="var" arg="hierBranch" op="equ" val="r">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70">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2" styleLbl="fgAcc1">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71">
                    <dgm:if name="Name72" func="var" arg="hierBranch" op="equ" val="l">
                      <dgm:alg type="hierChild">
                        <dgm:param type="chAlign" val="r"/>
                        <dgm:param type="linDir" val="fromT"/>
                      </dgm:alg>
                    </dgm:if>
                    <dgm:if name="Name73" func="var" arg="hierBranch" op="equ" val="r">
                      <dgm:alg type="hierChild">
                        <dgm:param type="chAlign" val="l"/>
                        <dgm:param type="linDir" val="fromT"/>
                      </dgm:alg>
                    </dgm:if>
                    <dgm:if name="Name74" func="var" arg="hierBranch" op="equ" val="hang">
                      <dgm:choose name="Name75">
                        <dgm:if name="Name76" func="var" arg="dir" op="equ" val="norm">
                          <dgm:alg type="hierChild">
                            <dgm:param type="chAlign" val="l"/>
                            <dgm:param type="linDir" val="fromL"/>
                            <dgm:param type="secChAlign" val="t"/>
                            <dgm:param type="secLinDir" val="fromT"/>
                          </dgm:alg>
                        </dgm:if>
                        <dgm:else name="Name77">
                          <dgm:alg type="hierChild">
                            <dgm:param type="chAlign" val="l"/>
                            <dgm:param type="linDir" val="fromR"/>
                            <dgm:param type="secChAlign" val="t"/>
                            <dgm:param type="secLinDir" val="fromT"/>
                          </dgm:alg>
                        </dgm:else>
                      </dgm:choose>
                    </dgm:if>
                    <dgm:if name="Name78" func="var" arg="hierBranch" op="equ" val="std">
                      <dgm:choose name="Name79">
                        <dgm:if name="Name80" func="var" arg="dir" op="equ" val="norm">
                          <dgm:alg type="hierChild"/>
                        </dgm:if>
                        <dgm:else name="Name81">
                          <dgm:alg type="hierChild">
                            <dgm:param type="linDir" val="fromR"/>
                          </dgm:alg>
                        </dgm:else>
                      </dgm:choose>
                    </dgm:if>
                    <dgm:if name="Name82" func="var" arg="hierBranch" op="equ" val="init">
                      <dgm:choose name="Name83">
                        <dgm:if name="Name84" func="var" arg="dir" op="equ" val="norm">
                          <dgm:alg type="hierChild"/>
                        </dgm:if>
                        <dgm:else name="Name85">
                          <dgm:alg type="hierChild">
                            <dgm:param type="linDir" val="fromR"/>
                          </dgm:alg>
                        </dgm:else>
                      </dgm:choose>
                    </dgm:if>
                    <dgm:else name="Name86"/>
                  </dgm:choose>
                  <dgm:shape xmlns:r="http://schemas.openxmlformats.org/officeDocument/2006/relationships" r:blip="">
                    <dgm:adjLst/>
                  </dgm:shape>
                  <dgm:presOf/>
                  <dgm:constrLst/>
                  <dgm:ruleLst/>
                  <dgm:forEach name="Name87" ref="rep2a"/>
                </dgm:layoutNode>
                <dgm:layoutNode name="hierChild5">
                  <dgm:choose name="Name88">
                    <dgm:if name="Name89" func="var" arg="dir" op="equ" val="norm">
                      <dgm:alg type="hierChild">
                        <dgm:param type="chAlign" val="l"/>
                        <dgm:param type="linDir" val="fromL"/>
                        <dgm:param type="secChAlign" val="t"/>
                        <dgm:param type="secLinDir" val="fromT"/>
                      </dgm:alg>
                    </dgm:if>
                    <dgm:else name="Name90">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91" ref="rep2b"/>
                </dgm:layoutNode>
              </dgm:layoutNode>
            </dgm:forEach>
          </dgm:layoutNode>
          <dgm:layoutNode name="hierChild3">
            <dgm:choose name="Name92">
              <dgm:if name="Name93" func="var" arg="dir" op="equ" val="norm">
                <dgm:alg type="hierChild">
                  <dgm:param type="chAlign" val="l"/>
                  <dgm:param type="linDir" val="fromL"/>
                  <dgm:param type="secChAlign" val="t"/>
                  <dgm:param type="secLinDir" val="fromT"/>
                </dgm:alg>
              </dgm:if>
              <dgm:else name="Name94">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95" axis="precedSib" ptType="parTrans" st="-1" cnt="1">
                <dgm:layoutNode name="Name96">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97">
                  <dgm:if name="Name98" func="var" arg="hierBranch" op="equ" val="l">
                    <dgm:alg type="hierRoot">
                      <dgm:param type="hierAlign" val="tR"/>
                    </dgm:alg>
                    <dgm:shape xmlns:r="http://schemas.openxmlformats.org/officeDocument/2006/relationships" r:blip="">
                      <dgm:adjLst/>
                    </dgm:shape>
                    <dgm:presOf/>
                    <dgm:constrLst>
                      <dgm:constr type="alignOff" val="0.65"/>
                    </dgm:constrLst>
                  </dgm:if>
                  <dgm:if name="Name99" func="var" arg="hierBranch" op="equ" val="r">
                    <dgm:alg type="hierRoot">
                      <dgm:param type="hierAlign" val="tL"/>
                    </dgm:alg>
                    <dgm:shape xmlns:r="http://schemas.openxmlformats.org/officeDocument/2006/relationships" r:blip="">
                      <dgm:adjLst/>
                    </dgm:shape>
                    <dgm:presOf/>
                    <dgm:constrLst>
                      <dgm:constr type="alignOff" val="0.65"/>
                    </dgm:constrLst>
                  </dgm:if>
                  <dgm:if name="Name100" func="var" arg="hierBranch" op="equ" val="hang">
                    <dgm:alg type="hierRoot"/>
                    <dgm:shape xmlns:r="http://schemas.openxmlformats.org/officeDocument/2006/relationships" r:blip="">
                      <dgm:adjLst/>
                    </dgm:shape>
                    <dgm:presOf/>
                    <dgm:constrLst>
                      <dgm:constr type="alignOff" val="0.65"/>
                    </dgm:constrLst>
                  </dgm:if>
                  <dgm:if name="Name101"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02"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103"/>
                </dgm:choose>
                <dgm:ruleLst/>
                <dgm:layoutNode name="rootComposite3">
                  <dgm:alg type="composite"/>
                  <dgm:shape xmlns:r="http://schemas.openxmlformats.org/officeDocument/2006/relationships" r:blip="">
                    <dgm:adjLst/>
                  </dgm:shape>
                  <dgm:presOf axis="self" ptType="node" cnt="1"/>
                  <dgm:choose name="Name104">
                    <dgm:if name="Name105" func="var" arg="hierBranch" op="equ" val="init">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06" func="var" arg="hierBranch" op="equ" val="l">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07" func="var" arg="hierBranch" op="equ" val="r">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08">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styleLbl="asst1">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3" styleLbl="fgAcc2">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09">
                    <dgm:if name="Name110" func="var" arg="hierBranch" op="equ" val="l">
                      <dgm:alg type="hierChild">
                        <dgm:param type="chAlign" val="r"/>
                        <dgm:param type="linDir" val="fromT"/>
                      </dgm:alg>
                    </dgm:if>
                    <dgm:if name="Name111" func="var" arg="hierBranch" op="equ" val="r">
                      <dgm:alg type="hierChild">
                        <dgm:param type="chAlign" val="l"/>
                        <dgm:param type="linDir" val="fromT"/>
                      </dgm:alg>
                    </dgm:if>
                    <dgm:if name="Name112" func="var" arg="hierBranch" op="equ" val="hang">
                      <dgm:choose name="Name113">
                        <dgm:if name="Name114" func="var" arg="dir" op="equ" val="norm">
                          <dgm:alg type="hierChild">
                            <dgm:param type="chAlign" val="l"/>
                            <dgm:param type="linDir" val="fromL"/>
                            <dgm:param type="secChAlign" val="t"/>
                            <dgm:param type="secLinDir" val="fromT"/>
                          </dgm:alg>
                        </dgm:if>
                        <dgm:else name="Name115">
                          <dgm:alg type="hierChild">
                            <dgm:param type="chAlign" val="l"/>
                            <dgm:param type="linDir" val="fromR"/>
                            <dgm:param type="secChAlign" val="t"/>
                            <dgm:param type="secLinDir" val="fromT"/>
                          </dgm:alg>
                        </dgm:else>
                      </dgm:choose>
                    </dgm:if>
                    <dgm:if name="Name116" func="var" arg="hierBranch" op="equ" val="std">
                      <dgm:choose name="Name117">
                        <dgm:if name="Name118" func="var" arg="dir" op="equ" val="norm">
                          <dgm:alg type="hierChild"/>
                        </dgm:if>
                        <dgm:else name="Name119">
                          <dgm:alg type="hierChild">
                            <dgm:param type="linDir" val="fromR"/>
                          </dgm:alg>
                        </dgm:else>
                      </dgm:choose>
                    </dgm:if>
                    <dgm:if name="Name120" func="var" arg="hierBranch" op="equ" val="init">
                      <dgm:alg type="hierChild"/>
                    </dgm:if>
                    <dgm:else name="Name121"/>
                  </dgm:choose>
                  <dgm:shape xmlns:r="http://schemas.openxmlformats.org/officeDocument/2006/relationships" r:blip="">
                    <dgm:adjLst/>
                  </dgm:shape>
                  <dgm:presOf/>
                  <dgm:constrLst/>
                  <dgm:ruleLst/>
                  <dgm:forEach name="Name122" ref="rep2a"/>
                </dgm:layoutNode>
                <dgm:layoutNode name="hierChild7">
                  <dgm:choose name="Name123">
                    <dgm:if name="Name124" func="var" arg="dir" op="equ" val="norm">
                      <dgm:alg type="hierChild">
                        <dgm:param type="chAlign" val="l"/>
                        <dgm:param type="linDir" val="fromL"/>
                        <dgm:param type="secChAlign" val="t"/>
                        <dgm:param type="secLinDir" val="fromT"/>
                      </dgm:alg>
                    </dgm:if>
                    <dgm:else name="Name12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26" ref="rep2b"/>
                </dgm:layoutNode>
              </dgm:layoutNode>
            </dgm:forEach>
          </dgm:layoutNode>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08/layout/NameandTitleOrganizationalChart">
  <dgm:title val=""/>
  <dgm:desc val=""/>
  <dgm:catLst>
    <dgm:cat type="hierarchy" pri="125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1" styleLbl="fgAcc0">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alg type="conn">
                            <dgm:param type="connRout" val="bend"/>
                            <dgm:param type="dim" val="1D"/>
                            <dgm:param type="endSty" val="noArr"/>
                            <dgm:param type="begPts" val="bCtr"/>
                            <dgm:param type="endPts" val="tCtr"/>
                            <dgm:param type="bendPt" val="end"/>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41" func="var" arg="hierBranch" op="equ" val="hang">
                    <dgm:layoutNode name="Name42">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3">
                    <dgm:layoutNode name="Name44">
                      <dgm:choose name="Name45">
                        <dgm:if name="Name46" axis="self" func="depth" op="lte" val="2">
                          <dgm:choose name="Name47">
                            <dgm:if name="Name48" axis="par ch" ptType="node asst" func="cnt" op="gte" val="1">
                              <dgm:alg type="conn">
                                <dgm:param type="connRout" val="bend"/>
                                <dgm:param type="dim" val="1D"/>
                                <dgm:param type="endSty" val="noArr"/>
                                <dgm:param type="begPts" val="bCtr"/>
                                <dgm:param type="endPts" val="midL midR"/>
                              </dgm:alg>
                            </dgm:if>
                            <dgm:else name="Name49">
                              <dgm:alg type="conn">
                                <dgm:param type="connRout" val="bend"/>
                                <dgm:param type="dim" val="1D"/>
                                <dgm:param type="endSty" val="noArr"/>
                                <dgm:param type="begPts" val="bCtr"/>
                                <dgm:param type="endPts" val="midL midR"/>
                                <dgm:param type="srcNode" val="rootConnector1"/>
                              </dgm:alg>
                            </dgm:else>
                          </dgm:choose>
                        </dgm:if>
                        <dgm:else name="Name50">
                          <dgm:choose name="Name51">
                            <dgm:if name="Name52" axis="par ch" ptType="node asst" func="cnt" op="gte" val="1">
                              <dgm:alg type="conn">
                                <dgm:param type="connRout" val="bend"/>
                                <dgm:param type="dim" val="1D"/>
                                <dgm:param type="endSty" val="noArr"/>
                                <dgm:param type="begPts" val="bCtr"/>
                                <dgm:param type="endPts" val="midL midR"/>
                              </dgm:alg>
                            </dgm:if>
                            <dgm:else name="Name53">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54">
                  <dgm:if name="Name55" func="var" arg="hierBranch" op="equ" val="l">
                    <dgm:choose name="Name56">
                      <dgm:if name="Name57"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58">
                        <dgm:alg type="hierRoot">
                          <dgm:param type="hierAlign" val="tR"/>
                        </dgm:alg>
                        <dgm:shape xmlns:r="http://schemas.openxmlformats.org/officeDocument/2006/relationships" r:blip="">
                          <dgm:adjLst/>
                        </dgm:shape>
                        <dgm:presOf/>
                        <dgm:constrLst>
                          <dgm:constr type="alignOff" val="0.25"/>
                        </dgm:constrLst>
                      </dgm:else>
                    </dgm:choose>
                  </dgm:if>
                  <dgm:if name="Name59" func="var" arg="hierBranch" op="equ" val="r">
                    <dgm:choose name="Name60">
                      <dgm:if name="Name61"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2">
                        <dgm:alg type="hierRoot">
                          <dgm:param type="hierAlign" val="tL"/>
                        </dgm:alg>
                        <dgm:shape xmlns:r="http://schemas.openxmlformats.org/officeDocument/2006/relationships" r:blip="">
                          <dgm:adjLst/>
                        </dgm:shape>
                        <dgm:presOf/>
                        <dgm:constrLst>
                          <dgm:constr type="alignOff" val="0.25"/>
                        </dgm:constrLst>
                      </dgm:else>
                    </dgm:choose>
                  </dgm:if>
                  <dgm:if name="Name63"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64"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65">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66">
                    <dgm:if name="Name67" func="var" arg="hierBranch" op="equ" val="init">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68" func="var" arg="hierBranch" op="equ" val="l">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69" func="var" arg="hierBranch" op="equ" val="r">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70">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2" styleLbl="fgAcc1">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71">
                    <dgm:if name="Name72" func="var" arg="hierBranch" op="equ" val="l">
                      <dgm:alg type="hierChild">
                        <dgm:param type="chAlign" val="r"/>
                        <dgm:param type="linDir" val="fromT"/>
                      </dgm:alg>
                    </dgm:if>
                    <dgm:if name="Name73" func="var" arg="hierBranch" op="equ" val="r">
                      <dgm:alg type="hierChild">
                        <dgm:param type="chAlign" val="l"/>
                        <dgm:param type="linDir" val="fromT"/>
                      </dgm:alg>
                    </dgm:if>
                    <dgm:if name="Name74" func="var" arg="hierBranch" op="equ" val="hang">
                      <dgm:choose name="Name75">
                        <dgm:if name="Name76" func="var" arg="dir" op="equ" val="norm">
                          <dgm:alg type="hierChild">
                            <dgm:param type="chAlign" val="l"/>
                            <dgm:param type="linDir" val="fromL"/>
                            <dgm:param type="secChAlign" val="t"/>
                            <dgm:param type="secLinDir" val="fromT"/>
                          </dgm:alg>
                        </dgm:if>
                        <dgm:else name="Name77">
                          <dgm:alg type="hierChild">
                            <dgm:param type="chAlign" val="l"/>
                            <dgm:param type="linDir" val="fromR"/>
                            <dgm:param type="secChAlign" val="t"/>
                            <dgm:param type="secLinDir" val="fromT"/>
                          </dgm:alg>
                        </dgm:else>
                      </dgm:choose>
                    </dgm:if>
                    <dgm:if name="Name78" func="var" arg="hierBranch" op="equ" val="std">
                      <dgm:choose name="Name79">
                        <dgm:if name="Name80" func="var" arg="dir" op="equ" val="norm">
                          <dgm:alg type="hierChild"/>
                        </dgm:if>
                        <dgm:else name="Name81">
                          <dgm:alg type="hierChild">
                            <dgm:param type="linDir" val="fromR"/>
                          </dgm:alg>
                        </dgm:else>
                      </dgm:choose>
                    </dgm:if>
                    <dgm:if name="Name82" func="var" arg="hierBranch" op="equ" val="init">
                      <dgm:choose name="Name83">
                        <dgm:if name="Name84" func="var" arg="dir" op="equ" val="norm">
                          <dgm:alg type="hierChild"/>
                        </dgm:if>
                        <dgm:else name="Name85">
                          <dgm:alg type="hierChild">
                            <dgm:param type="linDir" val="fromR"/>
                          </dgm:alg>
                        </dgm:else>
                      </dgm:choose>
                    </dgm:if>
                    <dgm:else name="Name86"/>
                  </dgm:choose>
                  <dgm:shape xmlns:r="http://schemas.openxmlformats.org/officeDocument/2006/relationships" r:blip="">
                    <dgm:adjLst/>
                  </dgm:shape>
                  <dgm:presOf/>
                  <dgm:constrLst/>
                  <dgm:ruleLst/>
                  <dgm:forEach name="Name87" ref="rep2a"/>
                </dgm:layoutNode>
                <dgm:layoutNode name="hierChild5">
                  <dgm:choose name="Name88">
                    <dgm:if name="Name89" func="var" arg="dir" op="equ" val="norm">
                      <dgm:alg type="hierChild">
                        <dgm:param type="chAlign" val="l"/>
                        <dgm:param type="linDir" val="fromL"/>
                        <dgm:param type="secChAlign" val="t"/>
                        <dgm:param type="secLinDir" val="fromT"/>
                      </dgm:alg>
                    </dgm:if>
                    <dgm:else name="Name90">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91" ref="rep2b"/>
                </dgm:layoutNode>
              </dgm:layoutNode>
            </dgm:forEach>
          </dgm:layoutNode>
          <dgm:layoutNode name="hierChild3">
            <dgm:choose name="Name92">
              <dgm:if name="Name93" func="var" arg="dir" op="equ" val="norm">
                <dgm:alg type="hierChild">
                  <dgm:param type="chAlign" val="l"/>
                  <dgm:param type="linDir" val="fromL"/>
                  <dgm:param type="secChAlign" val="t"/>
                  <dgm:param type="secLinDir" val="fromT"/>
                </dgm:alg>
              </dgm:if>
              <dgm:else name="Name94">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95" axis="precedSib" ptType="parTrans" st="-1" cnt="1">
                <dgm:layoutNode name="Name96">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97">
                  <dgm:if name="Name98" func="var" arg="hierBranch" op="equ" val="l">
                    <dgm:alg type="hierRoot">
                      <dgm:param type="hierAlign" val="tR"/>
                    </dgm:alg>
                    <dgm:shape xmlns:r="http://schemas.openxmlformats.org/officeDocument/2006/relationships" r:blip="">
                      <dgm:adjLst/>
                    </dgm:shape>
                    <dgm:presOf/>
                    <dgm:constrLst>
                      <dgm:constr type="alignOff" val="0.65"/>
                    </dgm:constrLst>
                  </dgm:if>
                  <dgm:if name="Name99" func="var" arg="hierBranch" op="equ" val="r">
                    <dgm:alg type="hierRoot">
                      <dgm:param type="hierAlign" val="tL"/>
                    </dgm:alg>
                    <dgm:shape xmlns:r="http://schemas.openxmlformats.org/officeDocument/2006/relationships" r:blip="">
                      <dgm:adjLst/>
                    </dgm:shape>
                    <dgm:presOf/>
                    <dgm:constrLst>
                      <dgm:constr type="alignOff" val="0.65"/>
                    </dgm:constrLst>
                  </dgm:if>
                  <dgm:if name="Name100" func="var" arg="hierBranch" op="equ" val="hang">
                    <dgm:alg type="hierRoot"/>
                    <dgm:shape xmlns:r="http://schemas.openxmlformats.org/officeDocument/2006/relationships" r:blip="">
                      <dgm:adjLst/>
                    </dgm:shape>
                    <dgm:presOf/>
                    <dgm:constrLst>
                      <dgm:constr type="alignOff" val="0.65"/>
                    </dgm:constrLst>
                  </dgm:if>
                  <dgm:if name="Name101"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02"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103"/>
                </dgm:choose>
                <dgm:ruleLst/>
                <dgm:layoutNode name="rootComposite3">
                  <dgm:alg type="composite"/>
                  <dgm:shape xmlns:r="http://schemas.openxmlformats.org/officeDocument/2006/relationships" r:blip="">
                    <dgm:adjLst/>
                  </dgm:shape>
                  <dgm:presOf axis="self" ptType="node" cnt="1"/>
                  <dgm:choose name="Name104">
                    <dgm:if name="Name105" func="var" arg="hierBranch" op="equ" val="init">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06" func="var" arg="hierBranch" op="equ" val="l">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07" func="var" arg="hierBranch" op="equ" val="r">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08">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styleLbl="asst1">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3" styleLbl="fgAcc2">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09">
                    <dgm:if name="Name110" func="var" arg="hierBranch" op="equ" val="l">
                      <dgm:alg type="hierChild">
                        <dgm:param type="chAlign" val="r"/>
                        <dgm:param type="linDir" val="fromT"/>
                      </dgm:alg>
                    </dgm:if>
                    <dgm:if name="Name111" func="var" arg="hierBranch" op="equ" val="r">
                      <dgm:alg type="hierChild">
                        <dgm:param type="chAlign" val="l"/>
                        <dgm:param type="linDir" val="fromT"/>
                      </dgm:alg>
                    </dgm:if>
                    <dgm:if name="Name112" func="var" arg="hierBranch" op="equ" val="hang">
                      <dgm:choose name="Name113">
                        <dgm:if name="Name114" func="var" arg="dir" op="equ" val="norm">
                          <dgm:alg type="hierChild">
                            <dgm:param type="chAlign" val="l"/>
                            <dgm:param type="linDir" val="fromL"/>
                            <dgm:param type="secChAlign" val="t"/>
                            <dgm:param type="secLinDir" val="fromT"/>
                          </dgm:alg>
                        </dgm:if>
                        <dgm:else name="Name115">
                          <dgm:alg type="hierChild">
                            <dgm:param type="chAlign" val="l"/>
                            <dgm:param type="linDir" val="fromR"/>
                            <dgm:param type="secChAlign" val="t"/>
                            <dgm:param type="secLinDir" val="fromT"/>
                          </dgm:alg>
                        </dgm:else>
                      </dgm:choose>
                    </dgm:if>
                    <dgm:if name="Name116" func="var" arg="hierBranch" op="equ" val="std">
                      <dgm:choose name="Name117">
                        <dgm:if name="Name118" func="var" arg="dir" op="equ" val="norm">
                          <dgm:alg type="hierChild"/>
                        </dgm:if>
                        <dgm:else name="Name119">
                          <dgm:alg type="hierChild">
                            <dgm:param type="linDir" val="fromR"/>
                          </dgm:alg>
                        </dgm:else>
                      </dgm:choose>
                    </dgm:if>
                    <dgm:if name="Name120" func="var" arg="hierBranch" op="equ" val="init">
                      <dgm:alg type="hierChild"/>
                    </dgm:if>
                    <dgm:else name="Name121"/>
                  </dgm:choose>
                  <dgm:shape xmlns:r="http://schemas.openxmlformats.org/officeDocument/2006/relationships" r:blip="">
                    <dgm:adjLst/>
                  </dgm:shape>
                  <dgm:presOf/>
                  <dgm:constrLst/>
                  <dgm:ruleLst/>
                  <dgm:forEach name="Name122" ref="rep2a"/>
                </dgm:layoutNode>
                <dgm:layoutNode name="hierChild7">
                  <dgm:choose name="Name123">
                    <dgm:if name="Name124" func="var" arg="dir" op="equ" val="norm">
                      <dgm:alg type="hierChild">
                        <dgm:param type="chAlign" val="l"/>
                        <dgm:param type="linDir" val="fromL"/>
                        <dgm:param type="secChAlign" val="t"/>
                        <dgm:param type="secLinDir" val="fromT"/>
                      </dgm:alg>
                    </dgm:if>
                    <dgm:else name="Name12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26" ref="rep2b"/>
                </dgm:layoutNode>
              </dgm:layoutNode>
            </dgm:forEach>
          </dgm:layoutNode>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8/layout/NameandTitleOrganizationalChart">
  <dgm:title val=""/>
  <dgm:desc val=""/>
  <dgm:catLst>
    <dgm:cat type="hierarchy" pri="125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1" styleLbl="fgAcc0">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alg type="conn">
                            <dgm:param type="connRout" val="bend"/>
                            <dgm:param type="dim" val="1D"/>
                            <dgm:param type="endSty" val="noArr"/>
                            <dgm:param type="begPts" val="bCtr"/>
                            <dgm:param type="endPts" val="tCtr"/>
                            <dgm:param type="bendPt" val="end"/>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41" func="var" arg="hierBranch" op="equ" val="hang">
                    <dgm:layoutNode name="Name42">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3">
                    <dgm:layoutNode name="Name44">
                      <dgm:choose name="Name45">
                        <dgm:if name="Name46" axis="self" func="depth" op="lte" val="2">
                          <dgm:choose name="Name47">
                            <dgm:if name="Name48" axis="par ch" ptType="node asst" func="cnt" op="gte" val="1">
                              <dgm:alg type="conn">
                                <dgm:param type="connRout" val="bend"/>
                                <dgm:param type="dim" val="1D"/>
                                <dgm:param type="endSty" val="noArr"/>
                                <dgm:param type="begPts" val="bCtr"/>
                                <dgm:param type="endPts" val="midL midR"/>
                              </dgm:alg>
                            </dgm:if>
                            <dgm:else name="Name49">
                              <dgm:alg type="conn">
                                <dgm:param type="connRout" val="bend"/>
                                <dgm:param type="dim" val="1D"/>
                                <dgm:param type="endSty" val="noArr"/>
                                <dgm:param type="begPts" val="bCtr"/>
                                <dgm:param type="endPts" val="midL midR"/>
                                <dgm:param type="srcNode" val="rootConnector1"/>
                              </dgm:alg>
                            </dgm:else>
                          </dgm:choose>
                        </dgm:if>
                        <dgm:else name="Name50">
                          <dgm:choose name="Name51">
                            <dgm:if name="Name52" axis="par ch" ptType="node asst" func="cnt" op="gte" val="1">
                              <dgm:alg type="conn">
                                <dgm:param type="connRout" val="bend"/>
                                <dgm:param type="dim" val="1D"/>
                                <dgm:param type="endSty" val="noArr"/>
                                <dgm:param type="begPts" val="bCtr"/>
                                <dgm:param type="endPts" val="midL midR"/>
                              </dgm:alg>
                            </dgm:if>
                            <dgm:else name="Name53">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54">
                  <dgm:if name="Name55" func="var" arg="hierBranch" op="equ" val="l">
                    <dgm:choose name="Name56">
                      <dgm:if name="Name57"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58">
                        <dgm:alg type="hierRoot">
                          <dgm:param type="hierAlign" val="tR"/>
                        </dgm:alg>
                        <dgm:shape xmlns:r="http://schemas.openxmlformats.org/officeDocument/2006/relationships" r:blip="">
                          <dgm:adjLst/>
                        </dgm:shape>
                        <dgm:presOf/>
                        <dgm:constrLst>
                          <dgm:constr type="alignOff" val="0.25"/>
                        </dgm:constrLst>
                      </dgm:else>
                    </dgm:choose>
                  </dgm:if>
                  <dgm:if name="Name59" func="var" arg="hierBranch" op="equ" val="r">
                    <dgm:choose name="Name60">
                      <dgm:if name="Name61"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2">
                        <dgm:alg type="hierRoot">
                          <dgm:param type="hierAlign" val="tL"/>
                        </dgm:alg>
                        <dgm:shape xmlns:r="http://schemas.openxmlformats.org/officeDocument/2006/relationships" r:blip="">
                          <dgm:adjLst/>
                        </dgm:shape>
                        <dgm:presOf/>
                        <dgm:constrLst>
                          <dgm:constr type="alignOff" val="0.25"/>
                        </dgm:constrLst>
                      </dgm:else>
                    </dgm:choose>
                  </dgm:if>
                  <dgm:if name="Name63"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64"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65">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66">
                    <dgm:if name="Name67" func="var" arg="hierBranch" op="equ" val="init">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68" func="var" arg="hierBranch" op="equ" val="l">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69" func="var" arg="hierBranch" op="equ" val="r">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70">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2" styleLbl="fgAcc1">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71">
                    <dgm:if name="Name72" func="var" arg="hierBranch" op="equ" val="l">
                      <dgm:alg type="hierChild">
                        <dgm:param type="chAlign" val="r"/>
                        <dgm:param type="linDir" val="fromT"/>
                      </dgm:alg>
                    </dgm:if>
                    <dgm:if name="Name73" func="var" arg="hierBranch" op="equ" val="r">
                      <dgm:alg type="hierChild">
                        <dgm:param type="chAlign" val="l"/>
                        <dgm:param type="linDir" val="fromT"/>
                      </dgm:alg>
                    </dgm:if>
                    <dgm:if name="Name74" func="var" arg="hierBranch" op="equ" val="hang">
                      <dgm:choose name="Name75">
                        <dgm:if name="Name76" func="var" arg="dir" op="equ" val="norm">
                          <dgm:alg type="hierChild">
                            <dgm:param type="chAlign" val="l"/>
                            <dgm:param type="linDir" val="fromL"/>
                            <dgm:param type="secChAlign" val="t"/>
                            <dgm:param type="secLinDir" val="fromT"/>
                          </dgm:alg>
                        </dgm:if>
                        <dgm:else name="Name77">
                          <dgm:alg type="hierChild">
                            <dgm:param type="chAlign" val="l"/>
                            <dgm:param type="linDir" val="fromR"/>
                            <dgm:param type="secChAlign" val="t"/>
                            <dgm:param type="secLinDir" val="fromT"/>
                          </dgm:alg>
                        </dgm:else>
                      </dgm:choose>
                    </dgm:if>
                    <dgm:if name="Name78" func="var" arg="hierBranch" op="equ" val="std">
                      <dgm:choose name="Name79">
                        <dgm:if name="Name80" func="var" arg="dir" op="equ" val="norm">
                          <dgm:alg type="hierChild"/>
                        </dgm:if>
                        <dgm:else name="Name81">
                          <dgm:alg type="hierChild">
                            <dgm:param type="linDir" val="fromR"/>
                          </dgm:alg>
                        </dgm:else>
                      </dgm:choose>
                    </dgm:if>
                    <dgm:if name="Name82" func="var" arg="hierBranch" op="equ" val="init">
                      <dgm:choose name="Name83">
                        <dgm:if name="Name84" func="var" arg="dir" op="equ" val="norm">
                          <dgm:alg type="hierChild"/>
                        </dgm:if>
                        <dgm:else name="Name85">
                          <dgm:alg type="hierChild">
                            <dgm:param type="linDir" val="fromR"/>
                          </dgm:alg>
                        </dgm:else>
                      </dgm:choose>
                    </dgm:if>
                    <dgm:else name="Name86"/>
                  </dgm:choose>
                  <dgm:shape xmlns:r="http://schemas.openxmlformats.org/officeDocument/2006/relationships" r:blip="">
                    <dgm:adjLst/>
                  </dgm:shape>
                  <dgm:presOf/>
                  <dgm:constrLst/>
                  <dgm:ruleLst/>
                  <dgm:forEach name="Name87" ref="rep2a"/>
                </dgm:layoutNode>
                <dgm:layoutNode name="hierChild5">
                  <dgm:choose name="Name88">
                    <dgm:if name="Name89" func="var" arg="dir" op="equ" val="norm">
                      <dgm:alg type="hierChild">
                        <dgm:param type="chAlign" val="l"/>
                        <dgm:param type="linDir" val="fromL"/>
                        <dgm:param type="secChAlign" val="t"/>
                        <dgm:param type="secLinDir" val="fromT"/>
                      </dgm:alg>
                    </dgm:if>
                    <dgm:else name="Name90">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91" ref="rep2b"/>
                </dgm:layoutNode>
              </dgm:layoutNode>
            </dgm:forEach>
          </dgm:layoutNode>
          <dgm:layoutNode name="hierChild3">
            <dgm:choose name="Name92">
              <dgm:if name="Name93" func="var" arg="dir" op="equ" val="norm">
                <dgm:alg type="hierChild">
                  <dgm:param type="chAlign" val="l"/>
                  <dgm:param type="linDir" val="fromL"/>
                  <dgm:param type="secChAlign" val="t"/>
                  <dgm:param type="secLinDir" val="fromT"/>
                </dgm:alg>
              </dgm:if>
              <dgm:else name="Name94">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95" axis="precedSib" ptType="parTrans" st="-1" cnt="1">
                <dgm:layoutNode name="Name96">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97">
                  <dgm:if name="Name98" func="var" arg="hierBranch" op="equ" val="l">
                    <dgm:alg type="hierRoot">
                      <dgm:param type="hierAlign" val="tR"/>
                    </dgm:alg>
                    <dgm:shape xmlns:r="http://schemas.openxmlformats.org/officeDocument/2006/relationships" r:blip="">
                      <dgm:adjLst/>
                    </dgm:shape>
                    <dgm:presOf/>
                    <dgm:constrLst>
                      <dgm:constr type="alignOff" val="0.65"/>
                    </dgm:constrLst>
                  </dgm:if>
                  <dgm:if name="Name99" func="var" arg="hierBranch" op="equ" val="r">
                    <dgm:alg type="hierRoot">
                      <dgm:param type="hierAlign" val="tL"/>
                    </dgm:alg>
                    <dgm:shape xmlns:r="http://schemas.openxmlformats.org/officeDocument/2006/relationships" r:blip="">
                      <dgm:adjLst/>
                    </dgm:shape>
                    <dgm:presOf/>
                    <dgm:constrLst>
                      <dgm:constr type="alignOff" val="0.65"/>
                    </dgm:constrLst>
                  </dgm:if>
                  <dgm:if name="Name100" func="var" arg="hierBranch" op="equ" val="hang">
                    <dgm:alg type="hierRoot"/>
                    <dgm:shape xmlns:r="http://schemas.openxmlformats.org/officeDocument/2006/relationships" r:blip="">
                      <dgm:adjLst/>
                    </dgm:shape>
                    <dgm:presOf/>
                    <dgm:constrLst>
                      <dgm:constr type="alignOff" val="0.65"/>
                    </dgm:constrLst>
                  </dgm:if>
                  <dgm:if name="Name101"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02"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103"/>
                </dgm:choose>
                <dgm:ruleLst/>
                <dgm:layoutNode name="rootComposite3">
                  <dgm:alg type="composite"/>
                  <dgm:shape xmlns:r="http://schemas.openxmlformats.org/officeDocument/2006/relationships" r:blip="">
                    <dgm:adjLst/>
                  </dgm:shape>
                  <dgm:presOf axis="self" ptType="node" cnt="1"/>
                  <dgm:choose name="Name104">
                    <dgm:if name="Name105" func="var" arg="hierBranch" op="equ" val="init">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06" func="var" arg="hierBranch" op="equ" val="l">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07" func="var" arg="hierBranch" op="equ" val="r">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08">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styleLbl="asst1">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3" styleLbl="fgAcc2">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09">
                    <dgm:if name="Name110" func="var" arg="hierBranch" op="equ" val="l">
                      <dgm:alg type="hierChild">
                        <dgm:param type="chAlign" val="r"/>
                        <dgm:param type="linDir" val="fromT"/>
                      </dgm:alg>
                    </dgm:if>
                    <dgm:if name="Name111" func="var" arg="hierBranch" op="equ" val="r">
                      <dgm:alg type="hierChild">
                        <dgm:param type="chAlign" val="l"/>
                        <dgm:param type="linDir" val="fromT"/>
                      </dgm:alg>
                    </dgm:if>
                    <dgm:if name="Name112" func="var" arg="hierBranch" op="equ" val="hang">
                      <dgm:choose name="Name113">
                        <dgm:if name="Name114" func="var" arg="dir" op="equ" val="norm">
                          <dgm:alg type="hierChild">
                            <dgm:param type="chAlign" val="l"/>
                            <dgm:param type="linDir" val="fromL"/>
                            <dgm:param type="secChAlign" val="t"/>
                            <dgm:param type="secLinDir" val="fromT"/>
                          </dgm:alg>
                        </dgm:if>
                        <dgm:else name="Name115">
                          <dgm:alg type="hierChild">
                            <dgm:param type="chAlign" val="l"/>
                            <dgm:param type="linDir" val="fromR"/>
                            <dgm:param type="secChAlign" val="t"/>
                            <dgm:param type="secLinDir" val="fromT"/>
                          </dgm:alg>
                        </dgm:else>
                      </dgm:choose>
                    </dgm:if>
                    <dgm:if name="Name116" func="var" arg="hierBranch" op="equ" val="std">
                      <dgm:choose name="Name117">
                        <dgm:if name="Name118" func="var" arg="dir" op="equ" val="norm">
                          <dgm:alg type="hierChild"/>
                        </dgm:if>
                        <dgm:else name="Name119">
                          <dgm:alg type="hierChild">
                            <dgm:param type="linDir" val="fromR"/>
                          </dgm:alg>
                        </dgm:else>
                      </dgm:choose>
                    </dgm:if>
                    <dgm:if name="Name120" func="var" arg="hierBranch" op="equ" val="init">
                      <dgm:alg type="hierChild"/>
                    </dgm:if>
                    <dgm:else name="Name121"/>
                  </dgm:choose>
                  <dgm:shape xmlns:r="http://schemas.openxmlformats.org/officeDocument/2006/relationships" r:blip="">
                    <dgm:adjLst/>
                  </dgm:shape>
                  <dgm:presOf/>
                  <dgm:constrLst/>
                  <dgm:ruleLst/>
                  <dgm:forEach name="Name122" ref="rep2a"/>
                </dgm:layoutNode>
                <dgm:layoutNode name="hierChild7">
                  <dgm:choose name="Name123">
                    <dgm:if name="Name124" func="var" arg="dir" op="equ" val="norm">
                      <dgm:alg type="hierChild">
                        <dgm:param type="chAlign" val="l"/>
                        <dgm:param type="linDir" val="fromL"/>
                        <dgm:param type="secChAlign" val="t"/>
                        <dgm:param type="secLinDir" val="fromT"/>
                      </dgm:alg>
                    </dgm:if>
                    <dgm:else name="Name12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26" ref="rep2b"/>
                </dgm:layoutNode>
              </dgm:layoutNode>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8/layout/NameandTitleOrganizationalChart">
  <dgm:title val=""/>
  <dgm:desc val=""/>
  <dgm:catLst>
    <dgm:cat type="hierarchy" pri="125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1" styleLbl="fgAcc0">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alg type="conn">
                            <dgm:param type="connRout" val="bend"/>
                            <dgm:param type="dim" val="1D"/>
                            <dgm:param type="endSty" val="noArr"/>
                            <dgm:param type="begPts" val="bCtr"/>
                            <dgm:param type="endPts" val="tCtr"/>
                            <dgm:param type="bendPt" val="end"/>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41" func="var" arg="hierBranch" op="equ" val="hang">
                    <dgm:layoutNode name="Name42">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3">
                    <dgm:layoutNode name="Name44">
                      <dgm:choose name="Name45">
                        <dgm:if name="Name46" axis="self" func="depth" op="lte" val="2">
                          <dgm:choose name="Name47">
                            <dgm:if name="Name48" axis="par ch" ptType="node asst" func="cnt" op="gte" val="1">
                              <dgm:alg type="conn">
                                <dgm:param type="connRout" val="bend"/>
                                <dgm:param type="dim" val="1D"/>
                                <dgm:param type="endSty" val="noArr"/>
                                <dgm:param type="begPts" val="bCtr"/>
                                <dgm:param type="endPts" val="midL midR"/>
                              </dgm:alg>
                            </dgm:if>
                            <dgm:else name="Name49">
                              <dgm:alg type="conn">
                                <dgm:param type="connRout" val="bend"/>
                                <dgm:param type="dim" val="1D"/>
                                <dgm:param type="endSty" val="noArr"/>
                                <dgm:param type="begPts" val="bCtr"/>
                                <dgm:param type="endPts" val="midL midR"/>
                                <dgm:param type="srcNode" val="rootConnector1"/>
                              </dgm:alg>
                            </dgm:else>
                          </dgm:choose>
                        </dgm:if>
                        <dgm:else name="Name50">
                          <dgm:choose name="Name51">
                            <dgm:if name="Name52" axis="par ch" ptType="node asst" func="cnt" op="gte" val="1">
                              <dgm:alg type="conn">
                                <dgm:param type="connRout" val="bend"/>
                                <dgm:param type="dim" val="1D"/>
                                <dgm:param type="endSty" val="noArr"/>
                                <dgm:param type="begPts" val="bCtr"/>
                                <dgm:param type="endPts" val="midL midR"/>
                              </dgm:alg>
                            </dgm:if>
                            <dgm:else name="Name53">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54">
                  <dgm:if name="Name55" func="var" arg="hierBranch" op="equ" val="l">
                    <dgm:choose name="Name56">
                      <dgm:if name="Name57"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58">
                        <dgm:alg type="hierRoot">
                          <dgm:param type="hierAlign" val="tR"/>
                        </dgm:alg>
                        <dgm:shape xmlns:r="http://schemas.openxmlformats.org/officeDocument/2006/relationships" r:blip="">
                          <dgm:adjLst/>
                        </dgm:shape>
                        <dgm:presOf/>
                        <dgm:constrLst>
                          <dgm:constr type="alignOff" val="0.25"/>
                        </dgm:constrLst>
                      </dgm:else>
                    </dgm:choose>
                  </dgm:if>
                  <dgm:if name="Name59" func="var" arg="hierBranch" op="equ" val="r">
                    <dgm:choose name="Name60">
                      <dgm:if name="Name61"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2">
                        <dgm:alg type="hierRoot">
                          <dgm:param type="hierAlign" val="tL"/>
                        </dgm:alg>
                        <dgm:shape xmlns:r="http://schemas.openxmlformats.org/officeDocument/2006/relationships" r:blip="">
                          <dgm:adjLst/>
                        </dgm:shape>
                        <dgm:presOf/>
                        <dgm:constrLst>
                          <dgm:constr type="alignOff" val="0.25"/>
                        </dgm:constrLst>
                      </dgm:else>
                    </dgm:choose>
                  </dgm:if>
                  <dgm:if name="Name63"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64"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65">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66">
                    <dgm:if name="Name67" func="var" arg="hierBranch" op="equ" val="init">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68" func="var" arg="hierBranch" op="equ" val="l">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69" func="var" arg="hierBranch" op="equ" val="r">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70">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2" styleLbl="fgAcc1">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71">
                    <dgm:if name="Name72" func="var" arg="hierBranch" op="equ" val="l">
                      <dgm:alg type="hierChild">
                        <dgm:param type="chAlign" val="r"/>
                        <dgm:param type="linDir" val="fromT"/>
                      </dgm:alg>
                    </dgm:if>
                    <dgm:if name="Name73" func="var" arg="hierBranch" op="equ" val="r">
                      <dgm:alg type="hierChild">
                        <dgm:param type="chAlign" val="l"/>
                        <dgm:param type="linDir" val="fromT"/>
                      </dgm:alg>
                    </dgm:if>
                    <dgm:if name="Name74" func="var" arg="hierBranch" op="equ" val="hang">
                      <dgm:choose name="Name75">
                        <dgm:if name="Name76" func="var" arg="dir" op="equ" val="norm">
                          <dgm:alg type="hierChild">
                            <dgm:param type="chAlign" val="l"/>
                            <dgm:param type="linDir" val="fromL"/>
                            <dgm:param type="secChAlign" val="t"/>
                            <dgm:param type="secLinDir" val="fromT"/>
                          </dgm:alg>
                        </dgm:if>
                        <dgm:else name="Name77">
                          <dgm:alg type="hierChild">
                            <dgm:param type="chAlign" val="l"/>
                            <dgm:param type="linDir" val="fromR"/>
                            <dgm:param type="secChAlign" val="t"/>
                            <dgm:param type="secLinDir" val="fromT"/>
                          </dgm:alg>
                        </dgm:else>
                      </dgm:choose>
                    </dgm:if>
                    <dgm:if name="Name78" func="var" arg="hierBranch" op="equ" val="std">
                      <dgm:choose name="Name79">
                        <dgm:if name="Name80" func="var" arg="dir" op="equ" val="norm">
                          <dgm:alg type="hierChild"/>
                        </dgm:if>
                        <dgm:else name="Name81">
                          <dgm:alg type="hierChild">
                            <dgm:param type="linDir" val="fromR"/>
                          </dgm:alg>
                        </dgm:else>
                      </dgm:choose>
                    </dgm:if>
                    <dgm:if name="Name82" func="var" arg="hierBranch" op="equ" val="init">
                      <dgm:choose name="Name83">
                        <dgm:if name="Name84" func="var" arg="dir" op="equ" val="norm">
                          <dgm:alg type="hierChild"/>
                        </dgm:if>
                        <dgm:else name="Name85">
                          <dgm:alg type="hierChild">
                            <dgm:param type="linDir" val="fromR"/>
                          </dgm:alg>
                        </dgm:else>
                      </dgm:choose>
                    </dgm:if>
                    <dgm:else name="Name86"/>
                  </dgm:choose>
                  <dgm:shape xmlns:r="http://schemas.openxmlformats.org/officeDocument/2006/relationships" r:blip="">
                    <dgm:adjLst/>
                  </dgm:shape>
                  <dgm:presOf/>
                  <dgm:constrLst/>
                  <dgm:ruleLst/>
                  <dgm:forEach name="Name87" ref="rep2a"/>
                </dgm:layoutNode>
                <dgm:layoutNode name="hierChild5">
                  <dgm:choose name="Name88">
                    <dgm:if name="Name89" func="var" arg="dir" op="equ" val="norm">
                      <dgm:alg type="hierChild">
                        <dgm:param type="chAlign" val="l"/>
                        <dgm:param type="linDir" val="fromL"/>
                        <dgm:param type="secChAlign" val="t"/>
                        <dgm:param type="secLinDir" val="fromT"/>
                      </dgm:alg>
                    </dgm:if>
                    <dgm:else name="Name90">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91" ref="rep2b"/>
                </dgm:layoutNode>
              </dgm:layoutNode>
            </dgm:forEach>
          </dgm:layoutNode>
          <dgm:layoutNode name="hierChild3">
            <dgm:choose name="Name92">
              <dgm:if name="Name93" func="var" arg="dir" op="equ" val="norm">
                <dgm:alg type="hierChild">
                  <dgm:param type="chAlign" val="l"/>
                  <dgm:param type="linDir" val="fromL"/>
                  <dgm:param type="secChAlign" val="t"/>
                  <dgm:param type="secLinDir" val="fromT"/>
                </dgm:alg>
              </dgm:if>
              <dgm:else name="Name94">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95" axis="precedSib" ptType="parTrans" st="-1" cnt="1">
                <dgm:layoutNode name="Name96">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97">
                  <dgm:if name="Name98" func="var" arg="hierBranch" op="equ" val="l">
                    <dgm:alg type="hierRoot">
                      <dgm:param type="hierAlign" val="tR"/>
                    </dgm:alg>
                    <dgm:shape xmlns:r="http://schemas.openxmlformats.org/officeDocument/2006/relationships" r:blip="">
                      <dgm:adjLst/>
                    </dgm:shape>
                    <dgm:presOf/>
                    <dgm:constrLst>
                      <dgm:constr type="alignOff" val="0.65"/>
                    </dgm:constrLst>
                  </dgm:if>
                  <dgm:if name="Name99" func="var" arg="hierBranch" op="equ" val="r">
                    <dgm:alg type="hierRoot">
                      <dgm:param type="hierAlign" val="tL"/>
                    </dgm:alg>
                    <dgm:shape xmlns:r="http://schemas.openxmlformats.org/officeDocument/2006/relationships" r:blip="">
                      <dgm:adjLst/>
                    </dgm:shape>
                    <dgm:presOf/>
                    <dgm:constrLst>
                      <dgm:constr type="alignOff" val="0.65"/>
                    </dgm:constrLst>
                  </dgm:if>
                  <dgm:if name="Name100" func="var" arg="hierBranch" op="equ" val="hang">
                    <dgm:alg type="hierRoot"/>
                    <dgm:shape xmlns:r="http://schemas.openxmlformats.org/officeDocument/2006/relationships" r:blip="">
                      <dgm:adjLst/>
                    </dgm:shape>
                    <dgm:presOf/>
                    <dgm:constrLst>
                      <dgm:constr type="alignOff" val="0.65"/>
                    </dgm:constrLst>
                  </dgm:if>
                  <dgm:if name="Name101"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02"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103"/>
                </dgm:choose>
                <dgm:ruleLst/>
                <dgm:layoutNode name="rootComposite3">
                  <dgm:alg type="composite"/>
                  <dgm:shape xmlns:r="http://schemas.openxmlformats.org/officeDocument/2006/relationships" r:blip="">
                    <dgm:adjLst/>
                  </dgm:shape>
                  <dgm:presOf axis="self" ptType="node" cnt="1"/>
                  <dgm:choose name="Name104">
                    <dgm:if name="Name105" func="var" arg="hierBranch" op="equ" val="init">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06" func="var" arg="hierBranch" op="equ" val="l">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07" func="var" arg="hierBranch" op="equ" val="r">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08">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styleLbl="asst1">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3" styleLbl="fgAcc2">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09">
                    <dgm:if name="Name110" func="var" arg="hierBranch" op="equ" val="l">
                      <dgm:alg type="hierChild">
                        <dgm:param type="chAlign" val="r"/>
                        <dgm:param type="linDir" val="fromT"/>
                      </dgm:alg>
                    </dgm:if>
                    <dgm:if name="Name111" func="var" arg="hierBranch" op="equ" val="r">
                      <dgm:alg type="hierChild">
                        <dgm:param type="chAlign" val="l"/>
                        <dgm:param type="linDir" val="fromT"/>
                      </dgm:alg>
                    </dgm:if>
                    <dgm:if name="Name112" func="var" arg="hierBranch" op="equ" val="hang">
                      <dgm:choose name="Name113">
                        <dgm:if name="Name114" func="var" arg="dir" op="equ" val="norm">
                          <dgm:alg type="hierChild">
                            <dgm:param type="chAlign" val="l"/>
                            <dgm:param type="linDir" val="fromL"/>
                            <dgm:param type="secChAlign" val="t"/>
                            <dgm:param type="secLinDir" val="fromT"/>
                          </dgm:alg>
                        </dgm:if>
                        <dgm:else name="Name115">
                          <dgm:alg type="hierChild">
                            <dgm:param type="chAlign" val="l"/>
                            <dgm:param type="linDir" val="fromR"/>
                            <dgm:param type="secChAlign" val="t"/>
                            <dgm:param type="secLinDir" val="fromT"/>
                          </dgm:alg>
                        </dgm:else>
                      </dgm:choose>
                    </dgm:if>
                    <dgm:if name="Name116" func="var" arg="hierBranch" op="equ" val="std">
                      <dgm:choose name="Name117">
                        <dgm:if name="Name118" func="var" arg="dir" op="equ" val="norm">
                          <dgm:alg type="hierChild"/>
                        </dgm:if>
                        <dgm:else name="Name119">
                          <dgm:alg type="hierChild">
                            <dgm:param type="linDir" val="fromR"/>
                          </dgm:alg>
                        </dgm:else>
                      </dgm:choose>
                    </dgm:if>
                    <dgm:if name="Name120" func="var" arg="hierBranch" op="equ" val="init">
                      <dgm:alg type="hierChild"/>
                    </dgm:if>
                    <dgm:else name="Name121"/>
                  </dgm:choose>
                  <dgm:shape xmlns:r="http://schemas.openxmlformats.org/officeDocument/2006/relationships" r:blip="">
                    <dgm:adjLst/>
                  </dgm:shape>
                  <dgm:presOf/>
                  <dgm:constrLst/>
                  <dgm:ruleLst/>
                  <dgm:forEach name="Name122" ref="rep2a"/>
                </dgm:layoutNode>
                <dgm:layoutNode name="hierChild7">
                  <dgm:choose name="Name123">
                    <dgm:if name="Name124" func="var" arg="dir" op="equ" val="norm">
                      <dgm:alg type="hierChild">
                        <dgm:param type="chAlign" val="l"/>
                        <dgm:param type="linDir" val="fromL"/>
                        <dgm:param type="secChAlign" val="t"/>
                        <dgm:param type="secLinDir" val="fromT"/>
                      </dgm:alg>
                    </dgm:if>
                    <dgm:else name="Name12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26" ref="rep2b"/>
                </dgm:layoutNode>
              </dgm:layoutNode>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8/layout/NameandTitleOrganizationalChart">
  <dgm:title val=""/>
  <dgm:desc val=""/>
  <dgm:catLst>
    <dgm:cat type="hierarchy" pri="125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1" styleLbl="fgAcc0">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alg type="conn">
                            <dgm:param type="connRout" val="bend"/>
                            <dgm:param type="dim" val="1D"/>
                            <dgm:param type="endSty" val="noArr"/>
                            <dgm:param type="begPts" val="bCtr"/>
                            <dgm:param type="endPts" val="tCtr"/>
                            <dgm:param type="bendPt" val="end"/>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41" func="var" arg="hierBranch" op="equ" val="hang">
                    <dgm:layoutNode name="Name42">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3">
                    <dgm:layoutNode name="Name44">
                      <dgm:choose name="Name45">
                        <dgm:if name="Name46" axis="self" func="depth" op="lte" val="2">
                          <dgm:choose name="Name47">
                            <dgm:if name="Name48" axis="par ch" ptType="node asst" func="cnt" op="gte" val="1">
                              <dgm:alg type="conn">
                                <dgm:param type="connRout" val="bend"/>
                                <dgm:param type="dim" val="1D"/>
                                <dgm:param type="endSty" val="noArr"/>
                                <dgm:param type="begPts" val="bCtr"/>
                                <dgm:param type="endPts" val="midL midR"/>
                              </dgm:alg>
                            </dgm:if>
                            <dgm:else name="Name49">
                              <dgm:alg type="conn">
                                <dgm:param type="connRout" val="bend"/>
                                <dgm:param type="dim" val="1D"/>
                                <dgm:param type="endSty" val="noArr"/>
                                <dgm:param type="begPts" val="bCtr"/>
                                <dgm:param type="endPts" val="midL midR"/>
                                <dgm:param type="srcNode" val="rootConnector1"/>
                              </dgm:alg>
                            </dgm:else>
                          </dgm:choose>
                        </dgm:if>
                        <dgm:else name="Name50">
                          <dgm:choose name="Name51">
                            <dgm:if name="Name52" axis="par ch" ptType="node asst" func="cnt" op="gte" val="1">
                              <dgm:alg type="conn">
                                <dgm:param type="connRout" val="bend"/>
                                <dgm:param type="dim" val="1D"/>
                                <dgm:param type="endSty" val="noArr"/>
                                <dgm:param type="begPts" val="bCtr"/>
                                <dgm:param type="endPts" val="midL midR"/>
                              </dgm:alg>
                            </dgm:if>
                            <dgm:else name="Name53">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54">
                  <dgm:if name="Name55" func="var" arg="hierBranch" op="equ" val="l">
                    <dgm:choose name="Name56">
                      <dgm:if name="Name57"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58">
                        <dgm:alg type="hierRoot">
                          <dgm:param type="hierAlign" val="tR"/>
                        </dgm:alg>
                        <dgm:shape xmlns:r="http://schemas.openxmlformats.org/officeDocument/2006/relationships" r:blip="">
                          <dgm:adjLst/>
                        </dgm:shape>
                        <dgm:presOf/>
                        <dgm:constrLst>
                          <dgm:constr type="alignOff" val="0.25"/>
                        </dgm:constrLst>
                      </dgm:else>
                    </dgm:choose>
                  </dgm:if>
                  <dgm:if name="Name59" func="var" arg="hierBranch" op="equ" val="r">
                    <dgm:choose name="Name60">
                      <dgm:if name="Name61"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2">
                        <dgm:alg type="hierRoot">
                          <dgm:param type="hierAlign" val="tL"/>
                        </dgm:alg>
                        <dgm:shape xmlns:r="http://schemas.openxmlformats.org/officeDocument/2006/relationships" r:blip="">
                          <dgm:adjLst/>
                        </dgm:shape>
                        <dgm:presOf/>
                        <dgm:constrLst>
                          <dgm:constr type="alignOff" val="0.25"/>
                        </dgm:constrLst>
                      </dgm:else>
                    </dgm:choose>
                  </dgm:if>
                  <dgm:if name="Name63"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64"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65">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66">
                    <dgm:if name="Name67" func="var" arg="hierBranch" op="equ" val="init">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68" func="var" arg="hierBranch" op="equ" val="l">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69" func="var" arg="hierBranch" op="equ" val="r">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70">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2" styleLbl="fgAcc1">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71">
                    <dgm:if name="Name72" func="var" arg="hierBranch" op="equ" val="l">
                      <dgm:alg type="hierChild">
                        <dgm:param type="chAlign" val="r"/>
                        <dgm:param type="linDir" val="fromT"/>
                      </dgm:alg>
                    </dgm:if>
                    <dgm:if name="Name73" func="var" arg="hierBranch" op="equ" val="r">
                      <dgm:alg type="hierChild">
                        <dgm:param type="chAlign" val="l"/>
                        <dgm:param type="linDir" val="fromT"/>
                      </dgm:alg>
                    </dgm:if>
                    <dgm:if name="Name74" func="var" arg="hierBranch" op="equ" val="hang">
                      <dgm:choose name="Name75">
                        <dgm:if name="Name76" func="var" arg="dir" op="equ" val="norm">
                          <dgm:alg type="hierChild">
                            <dgm:param type="chAlign" val="l"/>
                            <dgm:param type="linDir" val="fromL"/>
                            <dgm:param type="secChAlign" val="t"/>
                            <dgm:param type="secLinDir" val="fromT"/>
                          </dgm:alg>
                        </dgm:if>
                        <dgm:else name="Name77">
                          <dgm:alg type="hierChild">
                            <dgm:param type="chAlign" val="l"/>
                            <dgm:param type="linDir" val="fromR"/>
                            <dgm:param type="secChAlign" val="t"/>
                            <dgm:param type="secLinDir" val="fromT"/>
                          </dgm:alg>
                        </dgm:else>
                      </dgm:choose>
                    </dgm:if>
                    <dgm:if name="Name78" func="var" arg="hierBranch" op="equ" val="std">
                      <dgm:choose name="Name79">
                        <dgm:if name="Name80" func="var" arg="dir" op="equ" val="norm">
                          <dgm:alg type="hierChild"/>
                        </dgm:if>
                        <dgm:else name="Name81">
                          <dgm:alg type="hierChild">
                            <dgm:param type="linDir" val="fromR"/>
                          </dgm:alg>
                        </dgm:else>
                      </dgm:choose>
                    </dgm:if>
                    <dgm:if name="Name82" func="var" arg="hierBranch" op="equ" val="init">
                      <dgm:choose name="Name83">
                        <dgm:if name="Name84" func="var" arg="dir" op="equ" val="norm">
                          <dgm:alg type="hierChild"/>
                        </dgm:if>
                        <dgm:else name="Name85">
                          <dgm:alg type="hierChild">
                            <dgm:param type="linDir" val="fromR"/>
                          </dgm:alg>
                        </dgm:else>
                      </dgm:choose>
                    </dgm:if>
                    <dgm:else name="Name86"/>
                  </dgm:choose>
                  <dgm:shape xmlns:r="http://schemas.openxmlformats.org/officeDocument/2006/relationships" r:blip="">
                    <dgm:adjLst/>
                  </dgm:shape>
                  <dgm:presOf/>
                  <dgm:constrLst/>
                  <dgm:ruleLst/>
                  <dgm:forEach name="Name87" ref="rep2a"/>
                </dgm:layoutNode>
                <dgm:layoutNode name="hierChild5">
                  <dgm:choose name="Name88">
                    <dgm:if name="Name89" func="var" arg="dir" op="equ" val="norm">
                      <dgm:alg type="hierChild">
                        <dgm:param type="chAlign" val="l"/>
                        <dgm:param type="linDir" val="fromL"/>
                        <dgm:param type="secChAlign" val="t"/>
                        <dgm:param type="secLinDir" val="fromT"/>
                      </dgm:alg>
                    </dgm:if>
                    <dgm:else name="Name90">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91" ref="rep2b"/>
                </dgm:layoutNode>
              </dgm:layoutNode>
            </dgm:forEach>
          </dgm:layoutNode>
          <dgm:layoutNode name="hierChild3">
            <dgm:choose name="Name92">
              <dgm:if name="Name93" func="var" arg="dir" op="equ" val="norm">
                <dgm:alg type="hierChild">
                  <dgm:param type="chAlign" val="l"/>
                  <dgm:param type="linDir" val="fromL"/>
                  <dgm:param type="secChAlign" val="t"/>
                  <dgm:param type="secLinDir" val="fromT"/>
                </dgm:alg>
              </dgm:if>
              <dgm:else name="Name94">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95" axis="precedSib" ptType="parTrans" st="-1" cnt="1">
                <dgm:layoutNode name="Name96">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97">
                  <dgm:if name="Name98" func="var" arg="hierBranch" op="equ" val="l">
                    <dgm:alg type="hierRoot">
                      <dgm:param type="hierAlign" val="tR"/>
                    </dgm:alg>
                    <dgm:shape xmlns:r="http://schemas.openxmlformats.org/officeDocument/2006/relationships" r:blip="">
                      <dgm:adjLst/>
                    </dgm:shape>
                    <dgm:presOf/>
                    <dgm:constrLst>
                      <dgm:constr type="alignOff" val="0.65"/>
                    </dgm:constrLst>
                  </dgm:if>
                  <dgm:if name="Name99" func="var" arg="hierBranch" op="equ" val="r">
                    <dgm:alg type="hierRoot">
                      <dgm:param type="hierAlign" val="tL"/>
                    </dgm:alg>
                    <dgm:shape xmlns:r="http://schemas.openxmlformats.org/officeDocument/2006/relationships" r:blip="">
                      <dgm:adjLst/>
                    </dgm:shape>
                    <dgm:presOf/>
                    <dgm:constrLst>
                      <dgm:constr type="alignOff" val="0.65"/>
                    </dgm:constrLst>
                  </dgm:if>
                  <dgm:if name="Name100" func="var" arg="hierBranch" op="equ" val="hang">
                    <dgm:alg type="hierRoot"/>
                    <dgm:shape xmlns:r="http://schemas.openxmlformats.org/officeDocument/2006/relationships" r:blip="">
                      <dgm:adjLst/>
                    </dgm:shape>
                    <dgm:presOf/>
                    <dgm:constrLst>
                      <dgm:constr type="alignOff" val="0.65"/>
                    </dgm:constrLst>
                  </dgm:if>
                  <dgm:if name="Name101"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02"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103"/>
                </dgm:choose>
                <dgm:ruleLst/>
                <dgm:layoutNode name="rootComposite3">
                  <dgm:alg type="composite"/>
                  <dgm:shape xmlns:r="http://schemas.openxmlformats.org/officeDocument/2006/relationships" r:blip="">
                    <dgm:adjLst/>
                  </dgm:shape>
                  <dgm:presOf axis="self" ptType="node" cnt="1"/>
                  <dgm:choose name="Name104">
                    <dgm:if name="Name105" func="var" arg="hierBranch" op="equ" val="init">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06" func="var" arg="hierBranch" op="equ" val="l">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07" func="var" arg="hierBranch" op="equ" val="r">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08">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styleLbl="asst1">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3" styleLbl="fgAcc2">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09">
                    <dgm:if name="Name110" func="var" arg="hierBranch" op="equ" val="l">
                      <dgm:alg type="hierChild">
                        <dgm:param type="chAlign" val="r"/>
                        <dgm:param type="linDir" val="fromT"/>
                      </dgm:alg>
                    </dgm:if>
                    <dgm:if name="Name111" func="var" arg="hierBranch" op="equ" val="r">
                      <dgm:alg type="hierChild">
                        <dgm:param type="chAlign" val="l"/>
                        <dgm:param type="linDir" val="fromT"/>
                      </dgm:alg>
                    </dgm:if>
                    <dgm:if name="Name112" func="var" arg="hierBranch" op="equ" val="hang">
                      <dgm:choose name="Name113">
                        <dgm:if name="Name114" func="var" arg="dir" op="equ" val="norm">
                          <dgm:alg type="hierChild">
                            <dgm:param type="chAlign" val="l"/>
                            <dgm:param type="linDir" val="fromL"/>
                            <dgm:param type="secChAlign" val="t"/>
                            <dgm:param type="secLinDir" val="fromT"/>
                          </dgm:alg>
                        </dgm:if>
                        <dgm:else name="Name115">
                          <dgm:alg type="hierChild">
                            <dgm:param type="chAlign" val="l"/>
                            <dgm:param type="linDir" val="fromR"/>
                            <dgm:param type="secChAlign" val="t"/>
                            <dgm:param type="secLinDir" val="fromT"/>
                          </dgm:alg>
                        </dgm:else>
                      </dgm:choose>
                    </dgm:if>
                    <dgm:if name="Name116" func="var" arg="hierBranch" op="equ" val="std">
                      <dgm:choose name="Name117">
                        <dgm:if name="Name118" func="var" arg="dir" op="equ" val="norm">
                          <dgm:alg type="hierChild"/>
                        </dgm:if>
                        <dgm:else name="Name119">
                          <dgm:alg type="hierChild">
                            <dgm:param type="linDir" val="fromR"/>
                          </dgm:alg>
                        </dgm:else>
                      </dgm:choose>
                    </dgm:if>
                    <dgm:if name="Name120" func="var" arg="hierBranch" op="equ" val="init">
                      <dgm:alg type="hierChild"/>
                    </dgm:if>
                    <dgm:else name="Name121"/>
                  </dgm:choose>
                  <dgm:shape xmlns:r="http://schemas.openxmlformats.org/officeDocument/2006/relationships" r:blip="">
                    <dgm:adjLst/>
                  </dgm:shape>
                  <dgm:presOf/>
                  <dgm:constrLst/>
                  <dgm:ruleLst/>
                  <dgm:forEach name="Name122" ref="rep2a"/>
                </dgm:layoutNode>
                <dgm:layoutNode name="hierChild7">
                  <dgm:choose name="Name123">
                    <dgm:if name="Name124" func="var" arg="dir" op="equ" val="norm">
                      <dgm:alg type="hierChild">
                        <dgm:param type="chAlign" val="l"/>
                        <dgm:param type="linDir" val="fromL"/>
                        <dgm:param type="secChAlign" val="t"/>
                        <dgm:param type="secLinDir" val="fromT"/>
                      </dgm:alg>
                    </dgm:if>
                    <dgm:else name="Name12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26" ref="rep2b"/>
                </dgm:layoutNode>
              </dgm:layoutNode>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8/layout/NameandTitleOrganizationalChart">
  <dgm:title val=""/>
  <dgm:desc val=""/>
  <dgm:catLst>
    <dgm:cat type="hierarchy" pri="125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1" styleLbl="fgAcc0">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alg type="conn">
                            <dgm:param type="connRout" val="bend"/>
                            <dgm:param type="dim" val="1D"/>
                            <dgm:param type="endSty" val="noArr"/>
                            <dgm:param type="begPts" val="bCtr"/>
                            <dgm:param type="endPts" val="tCtr"/>
                            <dgm:param type="bendPt" val="end"/>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41" func="var" arg="hierBranch" op="equ" val="hang">
                    <dgm:layoutNode name="Name42">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3">
                    <dgm:layoutNode name="Name44">
                      <dgm:choose name="Name45">
                        <dgm:if name="Name46" axis="self" func="depth" op="lte" val="2">
                          <dgm:choose name="Name47">
                            <dgm:if name="Name48" axis="par ch" ptType="node asst" func="cnt" op="gte" val="1">
                              <dgm:alg type="conn">
                                <dgm:param type="connRout" val="bend"/>
                                <dgm:param type="dim" val="1D"/>
                                <dgm:param type="endSty" val="noArr"/>
                                <dgm:param type="begPts" val="bCtr"/>
                                <dgm:param type="endPts" val="midL midR"/>
                              </dgm:alg>
                            </dgm:if>
                            <dgm:else name="Name49">
                              <dgm:alg type="conn">
                                <dgm:param type="connRout" val="bend"/>
                                <dgm:param type="dim" val="1D"/>
                                <dgm:param type="endSty" val="noArr"/>
                                <dgm:param type="begPts" val="bCtr"/>
                                <dgm:param type="endPts" val="midL midR"/>
                                <dgm:param type="srcNode" val="rootConnector1"/>
                              </dgm:alg>
                            </dgm:else>
                          </dgm:choose>
                        </dgm:if>
                        <dgm:else name="Name50">
                          <dgm:choose name="Name51">
                            <dgm:if name="Name52" axis="par ch" ptType="node asst" func="cnt" op="gte" val="1">
                              <dgm:alg type="conn">
                                <dgm:param type="connRout" val="bend"/>
                                <dgm:param type="dim" val="1D"/>
                                <dgm:param type="endSty" val="noArr"/>
                                <dgm:param type="begPts" val="bCtr"/>
                                <dgm:param type="endPts" val="midL midR"/>
                              </dgm:alg>
                            </dgm:if>
                            <dgm:else name="Name53">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54">
                  <dgm:if name="Name55" func="var" arg="hierBranch" op="equ" val="l">
                    <dgm:choose name="Name56">
                      <dgm:if name="Name57"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58">
                        <dgm:alg type="hierRoot">
                          <dgm:param type="hierAlign" val="tR"/>
                        </dgm:alg>
                        <dgm:shape xmlns:r="http://schemas.openxmlformats.org/officeDocument/2006/relationships" r:blip="">
                          <dgm:adjLst/>
                        </dgm:shape>
                        <dgm:presOf/>
                        <dgm:constrLst>
                          <dgm:constr type="alignOff" val="0.25"/>
                        </dgm:constrLst>
                      </dgm:else>
                    </dgm:choose>
                  </dgm:if>
                  <dgm:if name="Name59" func="var" arg="hierBranch" op="equ" val="r">
                    <dgm:choose name="Name60">
                      <dgm:if name="Name61"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2">
                        <dgm:alg type="hierRoot">
                          <dgm:param type="hierAlign" val="tL"/>
                        </dgm:alg>
                        <dgm:shape xmlns:r="http://schemas.openxmlformats.org/officeDocument/2006/relationships" r:blip="">
                          <dgm:adjLst/>
                        </dgm:shape>
                        <dgm:presOf/>
                        <dgm:constrLst>
                          <dgm:constr type="alignOff" val="0.25"/>
                        </dgm:constrLst>
                      </dgm:else>
                    </dgm:choose>
                  </dgm:if>
                  <dgm:if name="Name63"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64"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65">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66">
                    <dgm:if name="Name67" func="var" arg="hierBranch" op="equ" val="init">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68" func="var" arg="hierBranch" op="equ" val="l">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69" func="var" arg="hierBranch" op="equ" val="r">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70">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2" styleLbl="fgAcc1">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71">
                    <dgm:if name="Name72" func="var" arg="hierBranch" op="equ" val="l">
                      <dgm:alg type="hierChild">
                        <dgm:param type="chAlign" val="r"/>
                        <dgm:param type="linDir" val="fromT"/>
                      </dgm:alg>
                    </dgm:if>
                    <dgm:if name="Name73" func="var" arg="hierBranch" op="equ" val="r">
                      <dgm:alg type="hierChild">
                        <dgm:param type="chAlign" val="l"/>
                        <dgm:param type="linDir" val="fromT"/>
                      </dgm:alg>
                    </dgm:if>
                    <dgm:if name="Name74" func="var" arg="hierBranch" op="equ" val="hang">
                      <dgm:choose name="Name75">
                        <dgm:if name="Name76" func="var" arg="dir" op="equ" val="norm">
                          <dgm:alg type="hierChild">
                            <dgm:param type="chAlign" val="l"/>
                            <dgm:param type="linDir" val="fromL"/>
                            <dgm:param type="secChAlign" val="t"/>
                            <dgm:param type="secLinDir" val="fromT"/>
                          </dgm:alg>
                        </dgm:if>
                        <dgm:else name="Name77">
                          <dgm:alg type="hierChild">
                            <dgm:param type="chAlign" val="l"/>
                            <dgm:param type="linDir" val="fromR"/>
                            <dgm:param type="secChAlign" val="t"/>
                            <dgm:param type="secLinDir" val="fromT"/>
                          </dgm:alg>
                        </dgm:else>
                      </dgm:choose>
                    </dgm:if>
                    <dgm:if name="Name78" func="var" arg="hierBranch" op="equ" val="std">
                      <dgm:choose name="Name79">
                        <dgm:if name="Name80" func="var" arg="dir" op="equ" val="norm">
                          <dgm:alg type="hierChild"/>
                        </dgm:if>
                        <dgm:else name="Name81">
                          <dgm:alg type="hierChild">
                            <dgm:param type="linDir" val="fromR"/>
                          </dgm:alg>
                        </dgm:else>
                      </dgm:choose>
                    </dgm:if>
                    <dgm:if name="Name82" func="var" arg="hierBranch" op="equ" val="init">
                      <dgm:choose name="Name83">
                        <dgm:if name="Name84" func="var" arg="dir" op="equ" val="norm">
                          <dgm:alg type="hierChild"/>
                        </dgm:if>
                        <dgm:else name="Name85">
                          <dgm:alg type="hierChild">
                            <dgm:param type="linDir" val="fromR"/>
                          </dgm:alg>
                        </dgm:else>
                      </dgm:choose>
                    </dgm:if>
                    <dgm:else name="Name86"/>
                  </dgm:choose>
                  <dgm:shape xmlns:r="http://schemas.openxmlformats.org/officeDocument/2006/relationships" r:blip="">
                    <dgm:adjLst/>
                  </dgm:shape>
                  <dgm:presOf/>
                  <dgm:constrLst/>
                  <dgm:ruleLst/>
                  <dgm:forEach name="Name87" ref="rep2a"/>
                </dgm:layoutNode>
                <dgm:layoutNode name="hierChild5">
                  <dgm:choose name="Name88">
                    <dgm:if name="Name89" func="var" arg="dir" op="equ" val="norm">
                      <dgm:alg type="hierChild">
                        <dgm:param type="chAlign" val="l"/>
                        <dgm:param type="linDir" val="fromL"/>
                        <dgm:param type="secChAlign" val="t"/>
                        <dgm:param type="secLinDir" val="fromT"/>
                      </dgm:alg>
                    </dgm:if>
                    <dgm:else name="Name90">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91" ref="rep2b"/>
                </dgm:layoutNode>
              </dgm:layoutNode>
            </dgm:forEach>
          </dgm:layoutNode>
          <dgm:layoutNode name="hierChild3">
            <dgm:choose name="Name92">
              <dgm:if name="Name93" func="var" arg="dir" op="equ" val="norm">
                <dgm:alg type="hierChild">
                  <dgm:param type="chAlign" val="l"/>
                  <dgm:param type="linDir" val="fromL"/>
                  <dgm:param type="secChAlign" val="t"/>
                  <dgm:param type="secLinDir" val="fromT"/>
                </dgm:alg>
              </dgm:if>
              <dgm:else name="Name94">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95" axis="precedSib" ptType="parTrans" st="-1" cnt="1">
                <dgm:layoutNode name="Name96">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97">
                  <dgm:if name="Name98" func="var" arg="hierBranch" op="equ" val="l">
                    <dgm:alg type="hierRoot">
                      <dgm:param type="hierAlign" val="tR"/>
                    </dgm:alg>
                    <dgm:shape xmlns:r="http://schemas.openxmlformats.org/officeDocument/2006/relationships" r:blip="">
                      <dgm:adjLst/>
                    </dgm:shape>
                    <dgm:presOf/>
                    <dgm:constrLst>
                      <dgm:constr type="alignOff" val="0.65"/>
                    </dgm:constrLst>
                  </dgm:if>
                  <dgm:if name="Name99" func="var" arg="hierBranch" op="equ" val="r">
                    <dgm:alg type="hierRoot">
                      <dgm:param type="hierAlign" val="tL"/>
                    </dgm:alg>
                    <dgm:shape xmlns:r="http://schemas.openxmlformats.org/officeDocument/2006/relationships" r:blip="">
                      <dgm:adjLst/>
                    </dgm:shape>
                    <dgm:presOf/>
                    <dgm:constrLst>
                      <dgm:constr type="alignOff" val="0.65"/>
                    </dgm:constrLst>
                  </dgm:if>
                  <dgm:if name="Name100" func="var" arg="hierBranch" op="equ" val="hang">
                    <dgm:alg type="hierRoot"/>
                    <dgm:shape xmlns:r="http://schemas.openxmlformats.org/officeDocument/2006/relationships" r:blip="">
                      <dgm:adjLst/>
                    </dgm:shape>
                    <dgm:presOf/>
                    <dgm:constrLst>
                      <dgm:constr type="alignOff" val="0.65"/>
                    </dgm:constrLst>
                  </dgm:if>
                  <dgm:if name="Name101"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02"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103"/>
                </dgm:choose>
                <dgm:ruleLst/>
                <dgm:layoutNode name="rootComposite3">
                  <dgm:alg type="composite"/>
                  <dgm:shape xmlns:r="http://schemas.openxmlformats.org/officeDocument/2006/relationships" r:blip="">
                    <dgm:adjLst/>
                  </dgm:shape>
                  <dgm:presOf axis="self" ptType="node" cnt="1"/>
                  <dgm:choose name="Name104">
                    <dgm:if name="Name105" func="var" arg="hierBranch" op="equ" val="init">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06" func="var" arg="hierBranch" op="equ" val="l">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07" func="var" arg="hierBranch" op="equ" val="r">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08">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styleLbl="asst1">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3" styleLbl="fgAcc2">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09">
                    <dgm:if name="Name110" func="var" arg="hierBranch" op="equ" val="l">
                      <dgm:alg type="hierChild">
                        <dgm:param type="chAlign" val="r"/>
                        <dgm:param type="linDir" val="fromT"/>
                      </dgm:alg>
                    </dgm:if>
                    <dgm:if name="Name111" func="var" arg="hierBranch" op="equ" val="r">
                      <dgm:alg type="hierChild">
                        <dgm:param type="chAlign" val="l"/>
                        <dgm:param type="linDir" val="fromT"/>
                      </dgm:alg>
                    </dgm:if>
                    <dgm:if name="Name112" func="var" arg="hierBranch" op="equ" val="hang">
                      <dgm:choose name="Name113">
                        <dgm:if name="Name114" func="var" arg="dir" op="equ" val="norm">
                          <dgm:alg type="hierChild">
                            <dgm:param type="chAlign" val="l"/>
                            <dgm:param type="linDir" val="fromL"/>
                            <dgm:param type="secChAlign" val="t"/>
                            <dgm:param type="secLinDir" val="fromT"/>
                          </dgm:alg>
                        </dgm:if>
                        <dgm:else name="Name115">
                          <dgm:alg type="hierChild">
                            <dgm:param type="chAlign" val="l"/>
                            <dgm:param type="linDir" val="fromR"/>
                            <dgm:param type="secChAlign" val="t"/>
                            <dgm:param type="secLinDir" val="fromT"/>
                          </dgm:alg>
                        </dgm:else>
                      </dgm:choose>
                    </dgm:if>
                    <dgm:if name="Name116" func="var" arg="hierBranch" op="equ" val="std">
                      <dgm:choose name="Name117">
                        <dgm:if name="Name118" func="var" arg="dir" op="equ" val="norm">
                          <dgm:alg type="hierChild"/>
                        </dgm:if>
                        <dgm:else name="Name119">
                          <dgm:alg type="hierChild">
                            <dgm:param type="linDir" val="fromR"/>
                          </dgm:alg>
                        </dgm:else>
                      </dgm:choose>
                    </dgm:if>
                    <dgm:if name="Name120" func="var" arg="hierBranch" op="equ" val="init">
                      <dgm:alg type="hierChild"/>
                    </dgm:if>
                    <dgm:else name="Name121"/>
                  </dgm:choose>
                  <dgm:shape xmlns:r="http://schemas.openxmlformats.org/officeDocument/2006/relationships" r:blip="">
                    <dgm:adjLst/>
                  </dgm:shape>
                  <dgm:presOf/>
                  <dgm:constrLst/>
                  <dgm:ruleLst/>
                  <dgm:forEach name="Name122" ref="rep2a"/>
                </dgm:layoutNode>
                <dgm:layoutNode name="hierChild7">
                  <dgm:choose name="Name123">
                    <dgm:if name="Name124" func="var" arg="dir" op="equ" val="norm">
                      <dgm:alg type="hierChild">
                        <dgm:param type="chAlign" val="l"/>
                        <dgm:param type="linDir" val="fromL"/>
                        <dgm:param type="secChAlign" val="t"/>
                        <dgm:param type="secLinDir" val="fromT"/>
                      </dgm:alg>
                    </dgm:if>
                    <dgm:else name="Name12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26" ref="rep2b"/>
                </dgm:layoutNode>
              </dgm:layoutNode>
            </dgm:forEach>
          </dgm:layoutNod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8/layout/NameandTitleOrganizationalChart">
  <dgm:title val=""/>
  <dgm:desc val=""/>
  <dgm:catLst>
    <dgm:cat type="hierarchy" pri="125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1" styleLbl="fgAcc0">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alg type="conn">
                            <dgm:param type="connRout" val="bend"/>
                            <dgm:param type="dim" val="1D"/>
                            <dgm:param type="endSty" val="noArr"/>
                            <dgm:param type="begPts" val="bCtr"/>
                            <dgm:param type="endPts" val="tCtr"/>
                            <dgm:param type="bendPt" val="end"/>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41" func="var" arg="hierBranch" op="equ" val="hang">
                    <dgm:layoutNode name="Name42">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3">
                    <dgm:layoutNode name="Name44">
                      <dgm:choose name="Name45">
                        <dgm:if name="Name46" axis="self" func="depth" op="lte" val="2">
                          <dgm:choose name="Name47">
                            <dgm:if name="Name48" axis="par ch" ptType="node asst" func="cnt" op="gte" val="1">
                              <dgm:alg type="conn">
                                <dgm:param type="connRout" val="bend"/>
                                <dgm:param type="dim" val="1D"/>
                                <dgm:param type="endSty" val="noArr"/>
                                <dgm:param type="begPts" val="bCtr"/>
                                <dgm:param type="endPts" val="midL midR"/>
                              </dgm:alg>
                            </dgm:if>
                            <dgm:else name="Name49">
                              <dgm:alg type="conn">
                                <dgm:param type="connRout" val="bend"/>
                                <dgm:param type="dim" val="1D"/>
                                <dgm:param type="endSty" val="noArr"/>
                                <dgm:param type="begPts" val="bCtr"/>
                                <dgm:param type="endPts" val="midL midR"/>
                                <dgm:param type="srcNode" val="rootConnector1"/>
                              </dgm:alg>
                            </dgm:else>
                          </dgm:choose>
                        </dgm:if>
                        <dgm:else name="Name50">
                          <dgm:choose name="Name51">
                            <dgm:if name="Name52" axis="par ch" ptType="node asst" func="cnt" op="gte" val="1">
                              <dgm:alg type="conn">
                                <dgm:param type="connRout" val="bend"/>
                                <dgm:param type="dim" val="1D"/>
                                <dgm:param type="endSty" val="noArr"/>
                                <dgm:param type="begPts" val="bCtr"/>
                                <dgm:param type="endPts" val="midL midR"/>
                              </dgm:alg>
                            </dgm:if>
                            <dgm:else name="Name53">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54">
                  <dgm:if name="Name55" func="var" arg="hierBranch" op="equ" val="l">
                    <dgm:choose name="Name56">
                      <dgm:if name="Name57"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58">
                        <dgm:alg type="hierRoot">
                          <dgm:param type="hierAlign" val="tR"/>
                        </dgm:alg>
                        <dgm:shape xmlns:r="http://schemas.openxmlformats.org/officeDocument/2006/relationships" r:blip="">
                          <dgm:adjLst/>
                        </dgm:shape>
                        <dgm:presOf/>
                        <dgm:constrLst>
                          <dgm:constr type="alignOff" val="0.25"/>
                        </dgm:constrLst>
                      </dgm:else>
                    </dgm:choose>
                  </dgm:if>
                  <dgm:if name="Name59" func="var" arg="hierBranch" op="equ" val="r">
                    <dgm:choose name="Name60">
                      <dgm:if name="Name61"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2">
                        <dgm:alg type="hierRoot">
                          <dgm:param type="hierAlign" val="tL"/>
                        </dgm:alg>
                        <dgm:shape xmlns:r="http://schemas.openxmlformats.org/officeDocument/2006/relationships" r:blip="">
                          <dgm:adjLst/>
                        </dgm:shape>
                        <dgm:presOf/>
                        <dgm:constrLst>
                          <dgm:constr type="alignOff" val="0.25"/>
                        </dgm:constrLst>
                      </dgm:else>
                    </dgm:choose>
                  </dgm:if>
                  <dgm:if name="Name63"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64"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65">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66">
                    <dgm:if name="Name67" func="var" arg="hierBranch" op="equ" val="init">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68" func="var" arg="hierBranch" op="equ" val="l">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69" func="var" arg="hierBranch" op="equ" val="r">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70">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2" styleLbl="fgAcc1">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71">
                    <dgm:if name="Name72" func="var" arg="hierBranch" op="equ" val="l">
                      <dgm:alg type="hierChild">
                        <dgm:param type="chAlign" val="r"/>
                        <dgm:param type="linDir" val="fromT"/>
                      </dgm:alg>
                    </dgm:if>
                    <dgm:if name="Name73" func="var" arg="hierBranch" op="equ" val="r">
                      <dgm:alg type="hierChild">
                        <dgm:param type="chAlign" val="l"/>
                        <dgm:param type="linDir" val="fromT"/>
                      </dgm:alg>
                    </dgm:if>
                    <dgm:if name="Name74" func="var" arg="hierBranch" op="equ" val="hang">
                      <dgm:choose name="Name75">
                        <dgm:if name="Name76" func="var" arg="dir" op="equ" val="norm">
                          <dgm:alg type="hierChild">
                            <dgm:param type="chAlign" val="l"/>
                            <dgm:param type="linDir" val="fromL"/>
                            <dgm:param type="secChAlign" val="t"/>
                            <dgm:param type="secLinDir" val="fromT"/>
                          </dgm:alg>
                        </dgm:if>
                        <dgm:else name="Name77">
                          <dgm:alg type="hierChild">
                            <dgm:param type="chAlign" val="l"/>
                            <dgm:param type="linDir" val="fromR"/>
                            <dgm:param type="secChAlign" val="t"/>
                            <dgm:param type="secLinDir" val="fromT"/>
                          </dgm:alg>
                        </dgm:else>
                      </dgm:choose>
                    </dgm:if>
                    <dgm:if name="Name78" func="var" arg="hierBranch" op="equ" val="std">
                      <dgm:choose name="Name79">
                        <dgm:if name="Name80" func="var" arg="dir" op="equ" val="norm">
                          <dgm:alg type="hierChild"/>
                        </dgm:if>
                        <dgm:else name="Name81">
                          <dgm:alg type="hierChild">
                            <dgm:param type="linDir" val="fromR"/>
                          </dgm:alg>
                        </dgm:else>
                      </dgm:choose>
                    </dgm:if>
                    <dgm:if name="Name82" func="var" arg="hierBranch" op="equ" val="init">
                      <dgm:choose name="Name83">
                        <dgm:if name="Name84" func="var" arg="dir" op="equ" val="norm">
                          <dgm:alg type="hierChild"/>
                        </dgm:if>
                        <dgm:else name="Name85">
                          <dgm:alg type="hierChild">
                            <dgm:param type="linDir" val="fromR"/>
                          </dgm:alg>
                        </dgm:else>
                      </dgm:choose>
                    </dgm:if>
                    <dgm:else name="Name86"/>
                  </dgm:choose>
                  <dgm:shape xmlns:r="http://schemas.openxmlformats.org/officeDocument/2006/relationships" r:blip="">
                    <dgm:adjLst/>
                  </dgm:shape>
                  <dgm:presOf/>
                  <dgm:constrLst/>
                  <dgm:ruleLst/>
                  <dgm:forEach name="Name87" ref="rep2a"/>
                </dgm:layoutNode>
                <dgm:layoutNode name="hierChild5">
                  <dgm:choose name="Name88">
                    <dgm:if name="Name89" func="var" arg="dir" op="equ" val="norm">
                      <dgm:alg type="hierChild">
                        <dgm:param type="chAlign" val="l"/>
                        <dgm:param type="linDir" val="fromL"/>
                        <dgm:param type="secChAlign" val="t"/>
                        <dgm:param type="secLinDir" val="fromT"/>
                      </dgm:alg>
                    </dgm:if>
                    <dgm:else name="Name90">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91" ref="rep2b"/>
                </dgm:layoutNode>
              </dgm:layoutNode>
            </dgm:forEach>
          </dgm:layoutNode>
          <dgm:layoutNode name="hierChild3">
            <dgm:choose name="Name92">
              <dgm:if name="Name93" func="var" arg="dir" op="equ" val="norm">
                <dgm:alg type="hierChild">
                  <dgm:param type="chAlign" val="l"/>
                  <dgm:param type="linDir" val="fromL"/>
                  <dgm:param type="secChAlign" val="t"/>
                  <dgm:param type="secLinDir" val="fromT"/>
                </dgm:alg>
              </dgm:if>
              <dgm:else name="Name94">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95" axis="precedSib" ptType="parTrans" st="-1" cnt="1">
                <dgm:layoutNode name="Name96">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97">
                  <dgm:if name="Name98" func="var" arg="hierBranch" op="equ" val="l">
                    <dgm:alg type="hierRoot">
                      <dgm:param type="hierAlign" val="tR"/>
                    </dgm:alg>
                    <dgm:shape xmlns:r="http://schemas.openxmlformats.org/officeDocument/2006/relationships" r:blip="">
                      <dgm:adjLst/>
                    </dgm:shape>
                    <dgm:presOf/>
                    <dgm:constrLst>
                      <dgm:constr type="alignOff" val="0.65"/>
                    </dgm:constrLst>
                  </dgm:if>
                  <dgm:if name="Name99" func="var" arg="hierBranch" op="equ" val="r">
                    <dgm:alg type="hierRoot">
                      <dgm:param type="hierAlign" val="tL"/>
                    </dgm:alg>
                    <dgm:shape xmlns:r="http://schemas.openxmlformats.org/officeDocument/2006/relationships" r:blip="">
                      <dgm:adjLst/>
                    </dgm:shape>
                    <dgm:presOf/>
                    <dgm:constrLst>
                      <dgm:constr type="alignOff" val="0.65"/>
                    </dgm:constrLst>
                  </dgm:if>
                  <dgm:if name="Name100" func="var" arg="hierBranch" op="equ" val="hang">
                    <dgm:alg type="hierRoot"/>
                    <dgm:shape xmlns:r="http://schemas.openxmlformats.org/officeDocument/2006/relationships" r:blip="">
                      <dgm:adjLst/>
                    </dgm:shape>
                    <dgm:presOf/>
                    <dgm:constrLst>
                      <dgm:constr type="alignOff" val="0.65"/>
                    </dgm:constrLst>
                  </dgm:if>
                  <dgm:if name="Name101"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02"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103"/>
                </dgm:choose>
                <dgm:ruleLst/>
                <dgm:layoutNode name="rootComposite3">
                  <dgm:alg type="composite"/>
                  <dgm:shape xmlns:r="http://schemas.openxmlformats.org/officeDocument/2006/relationships" r:blip="">
                    <dgm:adjLst/>
                  </dgm:shape>
                  <dgm:presOf axis="self" ptType="node" cnt="1"/>
                  <dgm:choose name="Name104">
                    <dgm:if name="Name105" func="var" arg="hierBranch" op="equ" val="init">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06" func="var" arg="hierBranch" op="equ" val="l">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07" func="var" arg="hierBranch" op="equ" val="r">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08">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styleLbl="asst1">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3" styleLbl="fgAcc2">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09">
                    <dgm:if name="Name110" func="var" arg="hierBranch" op="equ" val="l">
                      <dgm:alg type="hierChild">
                        <dgm:param type="chAlign" val="r"/>
                        <dgm:param type="linDir" val="fromT"/>
                      </dgm:alg>
                    </dgm:if>
                    <dgm:if name="Name111" func="var" arg="hierBranch" op="equ" val="r">
                      <dgm:alg type="hierChild">
                        <dgm:param type="chAlign" val="l"/>
                        <dgm:param type="linDir" val="fromT"/>
                      </dgm:alg>
                    </dgm:if>
                    <dgm:if name="Name112" func="var" arg="hierBranch" op="equ" val="hang">
                      <dgm:choose name="Name113">
                        <dgm:if name="Name114" func="var" arg="dir" op="equ" val="norm">
                          <dgm:alg type="hierChild">
                            <dgm:param type="chAlign" val="l"/>
                            <dgm:param type="linDir" val="fromL"/>
                            <dgm:param type="secChAlign" val="t"/>
                            <dgm:param type="secLinDir" val="fromT"/>
                          </dgm:alg>
                        </dgm:if>
                        <dgm:else name="Name115">
                          <dgm:alg type="hierChild">
                            <dgm:param type="chAlign" val="l"/>
                            <dgm:param type="linDir" val="fromR"/>
                            <dgm:param type="secChAlign" val="t"/>
                            <dgm:param type="secLinDir" val="fromT"/>
                          </dgm:alg>
                        </dgm:else>
                      </dgm:choose>
                    </dgm:if>
                    <dgm:if name="Name116" func="var" arg="hierBranch" op="equ" val="std">
                      <dgm:choose name="Name117">
                        <dgm:if name="Name118" func="var" arg="dir" op="equ" val="norm">
                          <dgm:alg type="hierChild"/>
                        </dgm:if>
                        <dgm:else name="Name119">
                          <dgm:alg type="hierChild">
                            <dgm:param type="linDir" val="fromR"/>
                          </dgm:alg>
                        </dgm:else>
                      </dgm:choose>
                    </dgm:if>
                    <dgm:if name="Name120" func="var" arg="hierBranch" op="equ" val="init">
                      <dgm:alg type="hierChild"/>
                    </dgm:if>
                    <dgm:else name="Name121"/>
                  </dgm:choose>
                  <dgm:shape xmlns:r="http://schemas.openxmlformats.org/officeDocument/2006/relationships" r:blip="">
                    <dgm:adjLst/>
                  </dgm:shape>
                  <dgm:presOf/>
                  <dgm:constrLst/>
                  <dgm:ruleLst/>
                  <dgm:forEach name="Name122" ref="rep2a"/>
                </dgm:layoutNode>
                <dgm:layoutNode name="hierChild7">
                  <dgm:choose name="Name123">
                    <dgm:if name="Name124" func="var" arg="dir" op="equ" val="norm">
                      <dgm:alg type="hierChild">
                        <dgm:param type="chAlign" val="l"/>
                        <dgm:param type="linDir" val="fromL"/>
                        <dgm:param type="secChAlign" val="t"/>
                        <dgm:param type="secLinDir" val="fromT"/>
                      </dgm:alg>
                    </dgm:if>
                    <dgm:else name="Name12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26" ref="rep2b"/>
                </dgm:layoutNode>
              </dgm:layoutNode>
            </dgm:forEach>
          </dgm:layoutNode>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8/layout/NameandTitleOrganizationalChart">
  <dgm:title val=""/>
  <dgm:desc val=""/>
  <dgm:catLst>
    <dgm:cat type="hierarchy" pri="125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1" styleLbl="fgAcc0">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alg type="conn">
                            <dgm:param type="connRout" val="bend"/>
                            <dgm:param type="dim" val="1D"/>
                            <dgm:param type="endSty" val="noArr"/>
                            <dgm:param type="begPts" val="bCtr"/>
                            <dgm:param type="endPts" val="tCtr"/>
                            <dgm:param type="bendPt" val="end"/>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41" func="var" arg="hierBranch" op="equ" val="hang">
                    <dgm:layoutNode name="Name42">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3">
                    <dgm:layoutNode name="Name44">
                      <dgm:choose name="Name45">
                        <dgm:if name="Name46" axis="self" func="depth" op="lte" val="2">
                          <dgm:choose name="Name47">
                            <dgm:if name="Name48" axis="par ch" ptType="node asst" func="cnt" op="gte" val="1">
                              <dgm:alg type="conn">
                                <dgm:param type="connRout" val="bend"/>
                                <dgm:param type="dim" val="1D"/>
                                <dgm:param type="endSty" val="noArr"/>
                                <dgm:param type="begPts" val="bCtr"/>
                                <dgm:param type="endPts" val="midL midR"/>
                              </dgm:alg>
                            </dgm:if>
                            <dgm:else name="Name49">
                              <dgm:alg type="conn">
                                <dgm:param type="connRout" val="bend"/>
                                <dgm:param type="dim" val="1D"/>
                                <dgm:param type="endSty" val="noArr"/>
                                <dgm:param type="begPts" val="bCtr"/>
                                <dgm:param type="endPts" val="midL midR"/>
                                <dgm:param type="srcNode" val="rootConnector1"/>
                              </dgm:alg>
                            </dgm:else>
                          </dgm:choose>
                        </dgm:if>
                        <dgm:else name="Name50">
                          <dgm:choose name="Name51">
                            <dgm:if name="Name52" axis="par ch" ptType="node asst" func="cnt" op="gte" val="1">
                              <dgm:alg type="conn">
                                <dgm:param type="connRout" val="bend"/>
                                <dgm:param type="dim" val="1D"/>
                                <dgm:param type="endSty" val="noArr"/>
                                <dgm:param type="begPts" val="bCtr"/>
                                <dgm:param type="endPts" val="midL midR"/>
                              </dgm:alg>
                            </dgm:if>
                            <dgm:else name="Name53">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54">
                  <dgm:if name="Name55" func="var" arg="hierBranch" op="equ" val="l">
                    <dgm:choose name="Name56">
                      <dgm:if name="Name57"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58">
                        <dgm:alg type="hierRoot">
                          <dgm:param type="hierAlign" val="tR"/>
                        </dgm:alg>
                        <dgm:shape xmlns:r="http://schemas.openxmlformats.org/officeDocument/2006/relationships" r:blip="">
                          <dgm:adjLst/>
                        </dgm:shape>
                        <dgm:presOf/>
                        <dgm:constrLst>
                          <dgm:constr type="alignOff" val="0.25"/>
                        </dgm:constrLst>
                      </dgm:else>
                    </dgm:choose>
                  </dgm:if>
                  <dgm:if name="Name59" func="var" arg="hierBranch" op="equ" val="r">
                    <dgm:choose name="Name60">
                      <dgm:if name="Name61"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2">
                        <dgm:alg type="hierRoot">
                          <dgm:param type="hierAlign" val="tL"/>
                        </dgm:alg>
                        <dgm:shape xmlns:r="http://schemas.openxmlformats.org/officeDocument/2006/relationships" r:blip="">
                          <dgm:adjLst/>
                        </dgm:shape>
                        <dgm:presOf/>
                        <dgm:constrLst>
                          <dgm:constr type="alignOff" val="0.25"/>
                        </dgm:constrLst>
                      </dgm:else>
                    </dgm:choose>
                  </dgm:if>
                  <dgm:if name="Name63"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64"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65">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66">
                    <dgm:if name="Name67" func="var" arg="hierBranch" op="equ" val="init">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68" func="var" arg="hierBranch" op="equ" val="l">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69" func="var" arg="hierBranch" op="equ" val="r">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70">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2" styleLbl="fgAcc1">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71">
                    <dgm:if name="Name72" func="var" arg="hierBranch" op="equ" val="l">
                      <dgm:alg type="hierChild">
                        <dgm:param type="chAlign" val="r"/>
                        <dgm:param type="linDir" val="fromT"/>
                      </dgm:alg>
                    </dgm:if>
                    <dgm:if name="Name73" func="var" arg="hierBranch" op="equ" val="r">
                      <dgm:alg type="hierChild">
                        <dgm:param type="chAlign" val="l"/>
                        <dgm:param type="linDir" val="fromT"/>
                      </dgm:alg>
                    </dgm:if>
                    <dgm:if name="Name74" func="var" arg="hierBranch" op="equ" val="hang">
                      <dgm:choose name="Name75">
                        <dgm:if name="Name76" func="var" arg="dir" op="equ" val="norm">
                          <dgm:alg type="hierChild">
                            <dgm:param type="chAlign" val="l"/>
                            <dgm:param type="linDir" val="fromL"/>
                            <dgm:param type="secChAlign" val="t"/>
                            <dgm:param type="secLinDir" val="fromT"/>
                          </dgm:alg>
                        </dgm:if>
                        <dgm:else name="Name77">
                          <dgm:alg type="hierChild">
                            <dgm:param type="chAlign" val="l"/>
                            <dgm:param type="linDir" val="fromR"/>
                            <dgm:param type="secChAlign" val="t"/>
                            <dgm:param type="secLinDir" val="fromT"/>
                          </dgm:alg>
                        </dgm:else>
                      </dgm:choose>
                    </dgm:if>
                    <dgm:if name="Name78" func="var" arg="hierBranch" op="equ" val="std">
                      <dgm:choose name="Name79">
                        <dgm:if name="Name80" func="var" arg="dir" op="equ" val="norm">
                          <dgm:alg type="hierChild"/>
                        </dgm:if>
                        <dgm:else name="Name81">
                          <dgm:alg type="hierChild">
                            <dgm:param type="linDir" val="fromR"/>
                          </dgm:alg>
                        </dgm:else>
                      </dgm:choose>
                    </dgm:if>
                    <dgm:if name="Name82" func="var" arg="hierBranch" op="equ" val="init">
                      <dgm:choose name="Name83">
                        <dgm:if name="Name84" func="var" arg="dir" op="equ" val="norm">
                          <dgm:alg type="hierChild"/>
                        </dgm:if>
                        <dgm:else name="Name85">
                          <dgm:alg type="hierChild">
                            <dgm:param type="linDir" val="fromR"/>
                          </dgm:alg>
                        </dgm:else>
                      </dgm:choose>
                    </dgm:if>
                    <dgm:else name="Name86"/>
                  </dgm:choose>
                  <dgm:shape xmlns:r="http://schemas.openxmlformats.org/officeDocument/2006/relationships" r:blip="">
                    <dgm:adjLst/>
                  </dgm:shape>
                  <dgm:presOf/>
                  <dgm:constrLst/>
                  <dgm:ruleLst/>
                  <dgm:forEach name="Name87" ref="rep2a"/>
                </dgm:layoutNode>
                <dgm:layoutNode name="hierChild5">
                  <dgm:choose name="Name88">
                    <dgm:if name="Name89" func="var" arg="dir" op="equ" val="norm">
                      <dgm:alg type="hierChild">
                        <dgm:param type="chAlign" val="l"/>
                        <dgm:param type="linDir" val="fromL"/>
                        <dgm:param type="secChAlign" val="t"/>
                        <dgm:param type="secLinDir" val="fromT"/>
                      </dgm:alg>
                    </dgm:if>
                    <dgm:else name="Name90">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91" ref="rep2b"/>
                </dgm:layoutNode>
              </dgm:layoutNode>
            </dgm:forEach>
          </dgm:layoutNode>
          <dgm:layoutNode name="hierChild3">
            <dgm:choose name="Name92">
              <dgm:if name="Name93" func="var" arg="dir" op="equ" val="norm">
                <dgm:alg type="hierChild">
                  <dgm:param type="chAlign" val="l"/>
                  <dgm:param type="linDir" val="fromL"/>
                  <dgm:param type="secChAlign" val="t"/>
                  <dgm:param type="secLinDir" val="fromT"/>
                </dgm:alg>
              </dgm:if>
              <dgm:else name="Name94">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95" axis="precedSib" ptType="parTrans" st="-1" cnt="1">
                <dgm:layoutNode name="Name96">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97">
                  <dgm:if name="Name98" func="var" arg="hierBranch" op="equ" val="l">
                    <dgm:alg type="hierRoot">
                      <dgm:param type="hierAlign" val="tR"/>
                    </dgm:alg>
                    <dgm:shape xmlns:r="http://schemas.openxmlformats.org/officeDocument/2006/relationships" r:blip="">
                      <dgm:adjLst/>
                    </dgm:shape>
                    <dgm:presOf/>
                    <dgm:constrLst>
                      <dgm:constr type="alignOff" val="0.65"/>
                    </dgm:constrLst>
                  </dgm:if>
                  <dgm:if name="Name99" func="var" arg="hierBranch" op="equ" val="r">
                    <dgm:alg type="hierRoot">
                      <dgm:param type="hierAlign" val="tL"/>
                    </dgm:alg>
                    <dgm:shape xmlns:r="http://schemas.openxmlformats.org/officeDocument/2006/relationships" r:blip="">
                      <dgm:adjLst/>
                    </dgm:shape>
                    <dgm:presOf/>
                    <dgm:constrLst>
                      <dgm:constr type="alignOff" val="0.65"/>
                    </dgm:constrLst>
                  </dgm:if>
                  <dgm:if name="Name100" func="var" arg="hierBranch" op="equ" val="hang">
                    <dgm:alg type="hierRoot"/>
                    <dgm:shape xmlns:r="http://schemas.openxmlformats.org/officeDocument/2006/relationships" r:blip="">
                      <dgm:adjLst/>
                    </dgm:shape>
                    <dgm:presOf/>
                    <dgm:constrLst>
                      <dgm:constr type="alignOff" val="0.65"/>
                    </dgm:constrLst>
                  </dgm:if>
                  <dgm:if name="Name101"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02"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103"/>
                </dgm:choose>
                <dgm:ruleLst/>
                <dgm:layoutNode name="rootComposite3">
                  <dgm:alg type="composite"/>
                  <dgm:shape xmlns:r="http://schemas.openxmlformats.org/officeDocument/2006/relationships" r:blip="">
                    <dgm:adjLst/>
                  </dgm:shape>
                  <dgm:presOf axis="self" ptType="node" cnt="1"/>
                  <dgm:choose name="Name104">
                    <dgm:if name="Name105" func="var" arg="hierBranch" op="equ" val="init">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06" func="var" arg="hierBranch" op="equ" val="l">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07" func="var" arg="hierBranch" op="equ" val="r">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08">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styleLbl="asst1">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3" styleLbl="fgAcc2">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09">
                    <dgm:if name="Name110" func="var" arg="hierBranch" op="equ" val="l">
                      <dgm:alg type="hierChild">
                        <dgm:param type="chAlign" val="r"/>
                        <dgm:param type="linDir" val="fromT"/>
                      </dgm:alg>
                    </dgm:if>
                    <dgm:if name="Name111" func="var" arg="hierBranch" op="equ" val="r">
                      <dgm:alg type="hierChild">
                        <dgm:param type="chAlign" val="l"/>
                        <dgm:param type="linDir" val="fromT"/>
                      </dgm:alg>
                    </dgm:if>
                    <dgm:if name="Name112" func="var" arg="hierBranch" op="equ" val="hang">
                      <dgm:choose name="Name113">
                        <dgm:if name="Name114" func="var" arg="dir" op="equ" val="norm">
                          <dgm:alg type="hierChild">
                            <dgm:param type="chAlign" val="l"/>
                            <dgm:param type="linDir" val="fromL"/>
                            <dgm:param type="secChAlign" val="t"/>
                            <dgm:param type="secLinDir" val="fromT"/>
                          </dgm:alg>
                        </dgm:if>
                        <dgm:else name="Name115">
                          <dgm:alg type="hierChild">
                            <dgm:param type="chAlign" val="l"/>
                            <dgm:param type="linDir" val="fromR"/>
                            <dgm:param type="secChAlign" val="t"/>
                            <dgm:param type="secLinDir" val="fromT"/>
                          </dgm:alg>
                        </dgm:else>
                      </dgm:choose>
                    </dgm:if>
                    <dgm:if name="Name116" func="var" arg="hierBranch" op="equ" val="std">
                      <dgm:choose name="Name117">
                        <dgm:if name="Name118" func="var" arg="dir" op="equ" val="norm">
                          <dgm:alg type="hierChild"/>
                        </dgm:if>
                        <dgm:else name="Name119">
                          <dgm:alg type="hierChild">
                            <dgm:param type="linDir" val="fromR"/>
                          </dgm:alg>
                        </dgm:else>
                      </dgm:choose>
                    </dgm:if>
                    <dgm:if name="Name120" func="var" arg="hierBranch" op="equ" val="init">
                      <dgm:alg type="hierChild"/>
                    </dgm:if>
                    <dgm:else name="Name121"/>
                  </dgm:choose>
                  <dgm:shape xmlns:r="http://schemas.openxmlformats.org/officeDocument/2006/relationships" r:blip="">
                    <dgm:adjLst/>
                  </dgm:shape>
                  <dgm:presOf/>
                  <dgm:constrLst/>
                  <dgm:ruleLst/>
                  <dgm:forEach name="Name122" ref="rep2a"/>
                </dgm:layoutNode>
                <dgm:layoutNode name="hierChild7">
                  <dgm:choose name="Name123">
                    <dgm:if name="Name124" func="var" arg="dir" op="equ" val="norm">
                      <dgm:alg type="hierChild">
                        <dgm:param type="chAlign" val="l"/>
                        <dgm:param type="linDir" val="fromL"/>
                        <dgm:param type="secChAlign" val="t"/>
                        <dgm:param type="secLinDir" val="fromT"/>
                      </dgm:alg>
                    </dgm:if>
                    <dgm:else name="Name12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26" ref="rep2b"/>
                </dgm:layoutNode>
              </dgm:layoutNode>
            </dgm:forEach>
          </dgm:layoutNode>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8/layout/NameandTitleOrganizationalChart">
  <dgm:title val=""/>
  <dgm:desc val=""/>
  <dgm:catLst>
    <dgm:cat type="hierarchy" pri="125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1" styleLbl="fgAcc0">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alg type="conn">
                            <dgm:param type="connRout" val="bend"/>
                            <dgm:param type="dim" val="1D"/>
                            <dgm:param type="endSty" val="noArr"/>
                            <dgm:param type="begPts" val="bCtr"/>
                            <dgm:param type="endPts" val="tCtr"/>
                            <dgm:param type="bendPt" val="end"/>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41" func="var" arg="hierBranch" op="equ" val="hang">
                    <dgm:layoutNode name="Name42">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3">
                    <dgm:layoutNode name="Name44">
                      <dgm:choose name="Name45">
                        <dgm:if name="Name46" axis="self" func="depth" op="lte" val="2">
                          <dgm:choose name="Name47">
                            <dgm:if name="Name48" axis="par ch" ptType="node asst" func="cnt" op="gte" val="1">
                              <dgm:alg type="conn">
                                <dgm:param type="connRout" val="bend"/>
                                <dgm:param type="dim" val="1D"/>
                                <dgm:param type="endSty" val="noArr"/>
                                <dgm:param type="begPts" val="bCtr"/>
                                <dgm:param type="endPts" val="midL midR"/>
                              </dgm:alg>
                            </dgm:if>
                            <dgm:else name="Name49">
                              <dgm:alg type="conn">
                                <dgm:param type="connRout" val="bend"/>
                                <dgm:param type="dim" val="1D"/>
                                <dgm:param type="endSty" val="noArr"/>
                                <dgm:param type="begPts" val="bCtr"/>
                                <dgm:param type="endPts" val="midL midR"/>
                                <dgm:param type="srcNode" val="rootConnector1"/>
                              </dgm:alg>
                            </dgm:else>
                          </dgm:choose>
                        </dgm:if>
                        <dgm:else name="Name50">
                          <dgm:choose name="Name51">
                            <dgm:if name="Name52" axis="par ch" ptType="node asst" func="cnt" op="gte" val="1">
                              <dgm:alg type="conn">
                                <dgm:param type="connRout" val="bend"/>
                                <dgm:param type="dim" val="1D"/>
                                <dgm:param type="endSty" val="noArr"/>
                                <dgm:param type="begPts" val="bCtr"/>
                                <dgm:param type="endPts" val="midL midR"/>
                              </dgm:alg>
                            </dgm:if>
                            <dgm:else name="Name53">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54">
                  <dgm:if name="Name55" func="var" arg="hierBranch" op="equ" val="l">
                    <dgm:choose name="Name56">
                      <dgm:if name="Name57"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58">
                        <dgm:alg type="hierRoot">
                          <dgm:param type="hierAlign" val="tR"/>
                        </dgm:alg>
                        <dgm:shape xmlns:r="http://schemas.openxmlformats.org/officeDocument/2006/relationships" r:blip="">
                          <dgm:adjLst/>
                        </dgm:shape>
                        <dgm:presOf/>
                        <dgm:constrLst>
                          <dgm:constr type="alignOff" val="0.25"/>
                        </dgm:constrLst>
                      </dgm:else>
                    </dgm:choose>
                  </dgm:if>
                  <dgm:if name="Name59" func="var" arg="hierBranch" op="equ" val="r">
                    <dgm:choose name="Name60">
                      <dgm:if name="Name61"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2">
                        <dgm:alg type="hierRoot">
                          <dgm:param type="hierAlign" val="tL"/>
                        </dgm:alg>
                        <dgm:shape xmlns:r="http://schemas.openxmlformats.org/officeDocument/2006/relationships" r:blip="">
                          <dgm:adjLst/>
                        </dgm:shape>
                        <dgm:presOf/>
                        <dgm:constrLst>
                          <dgm:constr type="alignOff" val="0.25"/>
                        </dgm:constrLst>
                      </dgm:else>
                    </dgm:choose>
                  </dgm:if>
                  <dgm:if name="Name63"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64"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65">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66">
                    <dgm:if name="Name67" func="var" arg="hierBranch" op="equ" val="init">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68" func="var" arg="hierBranch" op="equ" val="l">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69" func="var" arg="hierBranch" op="equ" val="r">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70">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2" styleLbl="fgAcc1">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71">
                    <dgm:if name="Name72" func="var" arg="hierBranch" op="equ" val="l">
                      <dgm:alg type="hierChild">
                        <dgm:param type="chAlign" val="r"/>
                        <dgm:param type="linDir" val="fromT"/>
                      </dgm:alg>
                    </dgm:if>
                    <dgm:if name="Name73" func="var" arg="hierBranch" op="equ" val="r">
                      <dgm:alg type="hierChild">
                        <dgm:param type="chAlign" val="l"/>
                        <dgm:param type="linDir" val="fromT"/>
                      </dgm:alg>
                    </dgm:if>
                    <dgm:if name="Name74" func="var" arg="hierBranch" op="equ" val="hang">
                      <dgm:choose name="Name75">
                        <dgm:if name="Name76" func="var" arg="dir" op="equ" val="norm">
                          <dgm:alg type="hierChild">
                            <dgm:param type="chAlign" val="l"/>
                            <dgm:param type="linDir" val="fromL"/>
                            <dgm:param type="secChAlign" val="t"/>
                            <dgm:param type="secLinDir" val="fromT"/>
                          </dgm:alg>
                        </dgm:if>
                        <dgm:else name="Name77">
                          <dgm:alg type="hierChild">
                            <dgm:param type="chAlign" val="l"/>
                            <dgm:param type="linDir" val="fromR"/>
                            <dgm:param type="secChAlign" val="t"/>
                            <dgm:param type="secLinDir" val="fromT"/>
                          </dgm:alg>
                        </dgm:else>
                      </dgm:choose>
                    </dgm:if>
                    <dgm:if name="Name78" func="var" arg="hierBranch" op="equ" val="std">
                      <dgm:choose name="Name79">
                        <dgm:if name="Name80" func="var" arg="dir" op="equ" val="norm">
                          <dgm:alg type="hierChild"/>
                        </dgm:if>
                        <dgm:else name="Name81">
                          <dgm:alg type="hierChild">
                            <dgm:param type="linDir" val="fromR"/>
                          </dgm:alg>
                        </dgm:else>
                      </dgm:choose>
                    </dgm:if>
                    <dgm:if name="Name82" func="var" arg="hierBranch" op="equ" val="init">
                      <dgm:choose name="Name83">
                        <dgm:if name="Name84" func="var" arg="dir" op="equ" val="norm">
                          <dgm:alg type="hierChild"/>
                        </dgm:if>
                        <dgm:else name="Name85">
                          <dgm:alg type="hierChild">
                            <dgm:param type="linDir" val="fromR"/>
                          </dgm:alg>
                        </dgm:else>
                      </dgm:choose>
                    </dgm:if>
                    <dgm:else name="Name86"/>
                  </dgm:choose>
                  <dgm:shape xmlns:r="http://schemas.openxmlformats.org/officeDocument/2006/relationships" r:blip="">
                    <dgm:adjLst/>
                  </dgm:shape>
                  <dgm:presOf/>
                  <dgm:constrLst/>
                  <dgm:ruleLst/>
                  <dgm:forEach name="Name87" ref="rep2a"/>
                </dgm:layoutNode>
                <dgm:layoutNode name="hierChild5">
                  <dgm:choose name="Name88">
                    <dgm:if name="Name89" func="var" arg="dir" op="equ" val="norm">
                      <dgm:alg type="hierChild">
                        <dgm:param type="chAlign" val="l"/>
                        <dgm:param type="linDir" val="fromL"/>
                        <dgm:param type="secChAlign" val="t"/>
                        <dgm:param type="secLinDir" val="fromT"/>
                      </dgm:alg>
                    </dgm:if>
                    <dgm:else name="Name90">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91" ref="rep2b"/>
                </dgm:layoutNode>
              </dgm:layoutNode>
            </dgm:forEach>
          </dgm:layoutNode>
          <dgm:layoutNode name="hierChild3">
            <dgm:choose name="Name92">
              <dgm:if name="Name93" func="var" arg="dir" op="equ" val="norm">
                <dgm:alg type="hierChild">
                  <dgm:param type="chAlign" val="l"/>
                  <dgm:param type="linDir" val="fromL"/>
                  <dgm:param type="secChAlign" val="t"/>
                  <dgm:param type="secLinDir" val="fromT"/>
                </dgm:alg>
              </dgm:if>
              <dgm:else name="Name94">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95" axis="precedSib" ptType="parTrans" st="-1" cnt="1">
                <dgm:layoutNode name="Name96">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97">
                  <dgm:if name="Name98" func="var" arg="hierBranch" op="equ" val="l">
                    <dgm:alg type="hierRoot">
                      <dgm:param type="hierAlign" val="tR"/>
                    </dgm:alg>
                    <dgm:shape xmlns:r="http://schemas.openxmlformats.org/officeDocument/2006/relationships" r:blip="">
                      <dgm:adjLst/>
                    </dgm:shape>
                    <dgm:presOf/>
                    <dgm:constrLst>
                      <dgm:constr type="alignOff" val="0.65"/>
                    </dgm:constrLst>
                  </dgm:if>
                  <dgm:if name="Name99" func="var" arg="hierBranch" op="equ" val="r">
                    <dgm:alg type="hierRoot">
                      <dgm:param type="hierAlign" val="tL"/>
                    </dgm:alg>
                    <dgm:shape xmlns:r="http://schemas.openxmlformats.org/officeDocument/2006/relationships" r:blip="">
                      <dgm:adjLst/>
                    </dgm:shape>
                    <dgm:presOf/>
                    <dgm:constrLst>
                      <dgm:constr type="alignOff" val="0.65"/>
                    </dgm:constrLst>
                  </dgm:if>
                  <dgm:if name="Name100" func="var" arg="hierBranch" op="equ" val="hang">
                    <dgm:alg type="hierRoot"/>
                    <dgm:shape xmlns:r="http://schemas.openxmlformats.org/officeDocument/2006/relationships" r:blip="">
                      <dgm:adjLst/>
                    </dgm:shape>
                    <dgm:presOf/>
                    <dgm:constrLst>
                      <dgm:constr type="alignOff" val="0.65"/>
                    </dgm:constrLst>
                  </dgm:if>
                  <dgm:if name="Name101"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02"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103"/>
                </dgm:choose>
                <dgm:ruleLst/>
                <dgm:layoutNode name="rootComposite3">
                  <dgm:alg type="composite"/>
                  <dgm:shape xmlns:r="http://schemas.openxmlformats.org/officeDocument/2006/relationships" r:blip="">
                    <dgm:adjLst/>
                  </dgm:shape>
                  <dgm:presOf axis="self" ptType="node" cnt="1"/>
                  <dgm:choose name="Name104">
                    <dgm:if name="Name105" func="var" arg="hierBranch" op="equ" val="init">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06" func="var" arg="hierBranch" op="equ" val="l">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07" func="var" arg="hierBranch" op="equ" val="r">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08">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styleLbl="asst1">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3" styleLbl="fgAcc2">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09">
                    <dgm:if name="Name110" func="var" arg="hierBranch" op="equ" val="l">
                      <dgm:alg type="hierChild">
                        <dgm:param type="chAlign" val="r"/>
                        <dgm:param type="linDir" val="fromT"/>
                      </dgm:alg>
                    </dgm:if>
                    <dgm:if name="Name111" func="var" arg="hierBranch" op="equ" val="r">
                      <dgm:alg type="hierChild">
                        <dgm:param type="chAlign" val="l"/>
                        <dgm:param type="linDir" val="fromT"/>
                      </dgm:alg>
                    </dgm:if>
                    <dgm:if name="Name112" func="var" arg="hierBranch" op="equ" val="hang">
                      <dgm:choose name="Name113">
                        <dgm:if name="Name114" func="var" arg="dir" op="equ" val="norm">
                          <dgm:alg type="hierChild">
                            <dgm:param type="chAlign" val="l"/>
                            <dgm:param type="linDir" val="fromL"/>
                            <dgm:param type="secChAlign" val="t"/>
                            <dgm:param type="secLinDir" val="fromT"/>
                          </dgm:alg>
                        </dgm:if>
                        <dgm:else name="Name115">
                          <dgm:alg type="hierChild">
                            <dgm:param type="chAlign" val="l"/>
                            <dgm:param type="linDir" val="fromR"/>
                            <dgm:param type="secChAlign" val="t"/>
                            <dgm:param type="secLinDir" val="fromT"/>
                          </dgm:alg>
                        </dgm:else>
                      </dgm:choose>
                    </dgm:if>
                    <dgm:if name="Name116" func="var" arg="hierBranch" op="equ" val="std">
                      <dgm:choose name="Name117">
                        <dgm:if name="Name118" func="var" arg="dir" op="equ" val="norm">
                          <dgm:alg type="hierChild"/>
                        </dgm:if>
                        <dgm:else name="Name119">
                          <dgm:alg type="hierChild">
                            <dgm:param type="linDir" val="fromR"/>
                          </dgm:alg>
                        </dgm:else>
                      </dgm:choose>
                    </dgm:if>
                    <dgm:if name="Name120" func="var" arg="hierBranch" op="equ" val="init">
                      <dgm:alg type="hierChild"/>
                    </dgm:if>
                    <dgm:else name="Name121"/>
                  </dgm:choose>
                  <dgm:shape xmlns:r="http://schemas.openxmlformats.org/officeDocument/2006/relationships" r:blip="">
                    <dgm:adjLst/>
                  </dgm:shape>
                  <dgm:presOf/>
                  <dgm:constrLst/>
                  <dgm:ruleLst/>
                  <dgm:forEach name="Name122" ref="rep2a"/>
                </dgm:layoutNode>
                <dgm:layoutNode name="hierChild7">
                  <dgm:choose name="Name123">
                    <dgm:if name="Name124" func="var" arg="dir" op="equ" val="norm">
                      <dgm:alg type="hierChild">
                        <dgm:param type="chAlign" val="l"/>
                        <dgm:param type="linDir" val="fromL"/>
                        <dgm:param type="secChAlign" val="t"/>
                        <dgm:param type="secLinDir" val="fromT"/>
                      </dgm:alg>
                    </dgm:if>
                    <dgm:else name="Name12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26" ref="rep2b"/>
                </dgm:layoutNode>
              </dgm:layoutNode>
            </dgm:forEach>
          </dgm:layoutNode>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8/layout/NameandTitleOrganizationalChart">
  <dgm:title val=""/>
  <dgm:desc val=""/>
  <dgm:catLst>
    <dgm:cat type="hierarchy" pri="125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1" styleLbl="fgAcc0">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alg type="conn">
                            <dgm:param type="connRout" val="bend"/>
                            <dgm:param type="dim" val="1D"/>
                            <dgm:param type="endSty" val="noArr"/>
                            <dgm:param type="begPts" val="bCtr"/>
                            <dgm:param type="endPts" val="tCtr"/>
                            <dgm:param type="bendPt" val="end"/>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41" func="var" arg="hierBranch" op="equ" val="hang">
                    <dgm:layoutNode name="Name42">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3">
                    <dgm:layoutNode name="Name44">
                      <dgm:choose name="Name45">
                        <dgm:if name="Name46" axis="self" func="depth" op="lte" val="2">
                          <dgm:choose name="Name47">
                            <dgm:if name="Name48" axis="par ch" ptType="node asst" func="cnt" op="gte" val="1">
                              <dgm:alg type="conn">
                                <dgm:param type="connRout" val="bend"/>
                                <dgm:param type="dim" val="1D"/>
                                <dgm:param type="endSty" val="noArr"/>
                                <dgm:param type="begPts" val="bCtr"/>
                                <dgm:param type="endPts" val="midL midR"/>
                              </dgm:alg>
                            </dgm:if>
                            <dgm:else name="Name49">
                              <dgm:alg type="conn">
                                <dgm:param type="connRout" val="bend"/>
                                <dgm:param type="dim" val="1D"/>
                                <dgm:param type="endSty" val="noArr"/>
                                <dgm:param type="begPts" val="bCtr"/>
                                <dgm:param type="endPts" val="midL midR"/>
                                <dgm:param type="srcNode" val="rootConnector1"/>
                              </dgm:alg>
                            </dgm:else>
                          </dgm:choose>
                        </dgm:if>
                        <dgm:else name="Name50">
                          <dgm:choose name="Name51">
                            <dgm:if name="Name52" axis="par ch" ptType="node asst" func="cnt" op="gte" val="1">
                              <dgm:alg type="conn">
                                <dgm:param type="connRout" val="bend"/>
                                <dgm:param type="dim" val="1D"/>
                                <dgm:param type="endSty" val="noArr"/>
                                <dgm:param type="begPts" val="bCtr"/>
                                <dgm:param type="endPts" val="midL midR"/>
                              </dgm:alg>
                            </dgm:if>
                            <dgm:else name="Name53">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54">
                  <dgm:if name="Name55" func="var" arg="hierBranch" op="equ" val="l">
                    <dgm:choose name="Name56">
                      <dgm:if name="Name57"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58">
                        <dgm:alg type="hierRoot">
                          <dgm:param type="hierAlign" val="tR"/>
                        </dgm:alg>
                        <dgm:shape xmlns:r="http://schemas.openxmlformats.org/officeDocument/2006/relationships" r:blip="">
                          <dgm:adjLst/>
                        </dgm:shape>
                        <dgm:presOf/>
                        <dgm:constrLst>
                          <dgm:constr type="alignOff" val="0.25"/>
                        </dgm:constrLst>
                      </dgm:else>
                    </dgm:choose>
                  </dgm:if>
                  <dgm:if name="Name59" func="var" arg="hierBranch" op="equ" val="r">
                    <dgm:choose name="Name60">
                      <dgm:if name="Name61"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2">
                        <dgm:alg type="hierRoot">
                          <dgm:param type="hierAlign" val="tL"/>
                        </dgm:alg>
                        <dgm:shape xmlns:r="http://schemas.openxmlformats.org/officeDocument/2006/relationships" r:blip="">
                          <dgm:adjLst/>
                        </dgm:shape>
                        <dgm:presOf/>
                        <dgm:constrLst>
                          <dgm:constr type="alignOff" val="0.25"/>
                        </dgm:constrLst>
                      </dgm:else>
                    </dgm:choose>
                  </dgm:if>
                  <dgm:if name="Name63"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64"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65">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66">
                    <dgm:if name="Name67" func="var" arg="hierBranch" op="equ" val="init">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68" func="var" arg="hierBranch" op="equ" val="l">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69" func="var" arg="hierBranch" op="equ" val="r">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70">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2" styleLbl="fgAcc1">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71">
                    <dgm:if name="Name72" func="var" arg="hierBranch" op="equ" val="l">
                      <dgm:alg type="hierChild">
                        <dgm:param type="chAlign" val="r"/>
                        <dgm:param type="linDir" val="fromT"/>
                      </dgm:alg>
                    </dgm:if>
                    <dgm:if name="Name73" func="var" arg="hierBranch" op="equ" val="r">
                      <dgm:alg type="hierChild">
                        <dgm:param type="chAlign" val="l"/>
                        <dgm:param type="linDir" val="fromT"/>
                      </dgm:alg>
                    </dgm:if>
                    <dgm:if name="Name74" func="var" arg="hierBranch" op="equ" val="hang">
                      <dgm:choose name="Name75">
                        <dgm:if name="Name76" func="var" arg="dir" op="equ" val="norm">
                          <dgm:alg type="hierChild">
                            <dgm:param type="chAlign" val="l"/>
                            <dgm:param type="linDir" val="fromL"/>
                            <dgm:param type="secChAlign" val="t"/>
                            <dgm:param type="secLinDir" val="fromT"/>
                          </dgm:alg>
                        </dgm:if>
                        <dgm:else name="Name77">
                          <dgm:alg type="hierChild">
                            <dgm:param type="chAlign" val="l"/>
                            <dgm:param type="linDir" val="fromR"/>
                            <dgm:param type="secChAlign" val="t"/>
                            <dgm:param type="secLinDir" val="fromT"/>
                          </dgm:alg>
                        </dgm:else>
                      </dgm:choose>
                    </dgm:if>
                    <dgm:if name="Name78" func="var" arg="hierBranch" op="equ" val="std">
                      <dgm:choose name="Name79">
                        <dgm:if name="Name80" func="var" arg="dir" op="equ" val="norm">
                          <dgm:alg type="hierChild"/>
                        </dgm:if>
                        <dgm:else name="Name81">
                          <dgm:alg type="hierChild">
                            <dgm:param type="linDir" val="fromR"/>
                          </dgm:alg>
                        </dgm:else>
                      </dgm:choose>
                    </dgm:if>
                    <dgm:if name="Name82" func="var" arg="hierBranch" op="equ" val="init">
                      <dgm:choose name="Name83">
                        <dgm:if name="Name84" func="var" arg="dir" op="equ" val="norm">
                          <dgm:alg type="hierChild"/>
                        </dgm:if>
                        <dgm:else name="Name85">
                          <dgm:alg type="hierChild">
                            <dgm:param type="linDir" val="fromR"/>
                          </dgm:alg>
                        </dgm:else>
                      </dgm:choose>
                    </dgm:if>
                    <dgm:else name="Name86"/>
                  </dgm:choose>
                  <dgm:shape xmlns:r="http://schemas.openxmlformats.org/officeDocument/2006/relationships" r:blip="">
                    <dgm:adjLst/>
                  </dgm:shape>
                  <dgm:presOf/>
                  <dgm:constrLst/>
                  <dgm:ruleLst/>
                  <dgm:forEach name="Name87" ref="rep2a"/>
                </dgm:layoutNode>
                <dgm:layoutNode name="hierChild5">
                  <dgm:choose name="Name88">
                    <dgm:if name="Name89" func="var" arg="dir" op="equ" val="norm">
                      <dgm:alg type="hierChild">
                        <dgm:param type="chAlign" val="l"/>
                        <dgm:param type="linDir" val="fromL"/>
                        <dgm:param type="secChAlign" val="t"/>
                        <dgm:param type="secLinDir" val="fromT"/>
                      </dgm:alg>
                    </dgm:if>
                    <dgm:else name="Name90">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91" ref="rep2b"/>
                </dgm:layoutNode>
              </dgm:layoutNode>
            </dgm:forEach>
          </dgm:layoutNode>
          <dgm:layoutNode name="hierChild3">
            <dgm:choose name="Name92">
              <dgm:if name="Name93" func="var" arg="dir" op="equ" val="norm">
                <dgm:alg type="hierChild">
                  <dgm:param type="chAlign" val="l"/>
                  <dgm:param type="linDir" val="fromL"/>
                  <dgm:param type="secChAlign" val="t"/>
                  <dgm:param type="secLinDir" val="fromT"/>
                </dgm:alg>
              </dgm:if>
              <dgm:else name="Name94">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95" axis="precedSib" ptType="parTrans" st="-1" cnt="1">
                <dgm:layoutNode name="Name96">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97">
                  <dgm:if name="Name98" func="var" arg="hierBranch" op="equ" val="l">
                    <dgm:alg type="hierRoot">
                      <dgm:param type="hierAlign" val="tR"/>
                    </dgm:alg>
                    <dgm:shape xmlns:r="http://schemas.openxmlformats.org/officeDocument/2006/relationships" r:blip="">
                      <dgm:adjLst/>
                    </dgm:shape>
                    <dgm:presOf/>
                    <dgm:constrLst>
                      <dgm:constr type="alignOff" val="0.65"/>
                    </dgm:constrLst>
                  </dgm:if>
                  <dgm:if name="Name99" func="var" arg="hierBranch" op="equ" val="r">
                    <dgm:alg type="hierRoot">
                      <dgm:param type="hierAlign" val="tL"/>
                    </dgm:alg>
                    <dgm:shape xmlns:r="http://schemas.openxmlformats.org/officeDocument/2006/relationships" r:blip="">
                      <dgm:adjLst/>
                    </dgm:shape>
                    <dgm:presOf/>
                    <dgm:constrLst>
                      <dgm:constr type="alignOff" val="0.65"/>
                    </dgm:constrLst>
                  </dgm:if>
                  <dgm:if name="Name100" func="var" arg="hierBranch" op="equ" val="hang">
                    <dgm:alg type="hierRoot"/>
                    <dgm:shape xmlns:r="http://schemas.openxmlformats.org/officeDocument/2006/relationships" r:blip="">
                      <dgm:adjLst/>
                    </dgm:shape>
                    <dgm:presOf/>
                    <dgm:constrLst>
                      <dgm:constr type="alignOff" val="0.65"/>
                    </dgm:constrLst>
                  </dgm:if>
                  <dgm:if name="Name101"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02"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103"/>
                </dgm:choose>
                <dgm:ruleLst/>
                <dgm:layoutNode name="rootComposite3">
                  <dgm:alg type="composite"/>
                  <dgm:shape xmlns:r="http://schemas.openxmlformats.org/officeDocument/2006/relationships" r:blip="">
                    <dgm:adjLst/>
                  </dgm:shape>
                  <dgm:presOf axis="self" ptType="node" cnt="1"/>
                  <dgm:choose name="Name104">
                    <dgm:if name="Name105" func="var" arg="hierBranch" op="equ" val="init">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06" func="var" arg="hierBranch" op="equ" val="l">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07" func="var" arg="hierBranch" op="equ" val="r">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08">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styleLbl="asst1">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3" styleLbl="fgAcc2">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09">
                    <dgm:if name="Name110" func="var" arg="hierBranch" op="equ" val="l">
                      <dgm:alg type="hierChild">
                        <dgm:param type="chAlign" val="r"/>
                        <dgm:param type="linDir" val="fromT"/>
                      </dgm:alg>
                    </dgm:if>
                    <dgm:if name="Name111" func="var" arg="hierBranch" op="equ" val="r">
                      <dgm:alg type="hierChild">
                        <dgm:param type="chAlign" val="l"/>
                        <dgm:param type="linDir" val="fromT"/>
                      </dgm:alg>
                    </dgm:if>
                    <dgm:if name="Name112" func="var" arg="hierBranch" op="equ" val="hang">
                      <dgm:choose name="Name113">
                        <dgm:if name="Name114" func="var" arg="dir" op="equ" val="norm">
                          <dgm:alg type="hierChild">
                            <dgm:param type="chAlign" val="l"/>
                            <dgm:param type="linDir" val="fromL"/>
                            <dgm:param type="secChAlign" val="t"/>
                            <dgm:param type="secLinDir" val="fromT"/>
                          </dgm:alg>
                        </dgm:if>
                        <dgm:else name="Name115">
                          <dgm:alg type="hierChild">
                            <dgm:param type="chAlign" val="l"/>
                            <dgm:param type="linDir" val="fromR"/>
                            <dgm:param type="secChAlign" val="t"/>
                            <dgm:param type="secLinDir" val="fromT"/>
                          </dgm:alg>
                        </dgm:else>
                      </dgm:choose>
                    </dgm:if>
                    <dgm:if name="Name116" func="var" arg="hierBranch" op="equ" val="std">
                      <dgm:choose name="Name117">
                        <dgm:if name="Name118" func="var" arg="dir" op="equ" val="norm">
                          <dgm:alg type="hierChild"/>
                        </dgm:if>
                        <dgm:else name="Name119">
                          <dgm:alg type="hierChild">
                            <dgm:param type="linDir" val="fromR"/>
                          </dgm:alg>
                        </dgm:else>
                      </dgm:choose>
                    </dgm:if>
                    <dgm:if name="Name120" func="var" arg="hierBranch" op="equ" val="init">
                      <dgm:alg type="hierChild"/>
                    </dgm:if>
                    <dgm:else name="Name121"/>
                  </dgm:choose>
                  <dgm:shape xmlns:r="http://schemas.openxmlformats.org/officeDocument/2006/relationships" r:blip="">
                    <dgm:adjLst/>
                  </dgm:shape>
                  <dgm:presOf/>
                  <dgm:constrLst/>
                  <dgm:ruleLst/>
                  <dgm:forEach name="Name122" ref="rep2a"/>
                </dgm:layoutNode>
                <dgm:layoutNode name="hierChild7">
                  <dgm:choose name="Name123">
                    <dgm:if name="Name124" func="var" arg="dir" op="equ" val="norm">
                      <dgm:alg type="hierChild">
                        <dgm:param type="chAlign" val="l"/>
                        <dgm:param type="linDir" val="fromL"/>
                        <dgm:param type="secChAlign" val="t"/>
                        <dgm:param type="secLinDir" val="fromT"/>
                      </dgm:alg>
                    </dgm:if>
                    <dgm:else name="Name12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26" ref="rep2b"/>
                </dgm:layoutNode>
              </dgm:layoutNode>
            </dgm:forEach>
          </dgm:layoutNode>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8/layout/NameandTitleOrganizationalChart">
  <dgm:title val=""/>
  <dgm:desc val=""/>
  <dgm:catLst>
    <dgm:cat type="hierarchy" pri="125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1" styleLbl="fgAcc0">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alg type="conn">
                            <dgm:param type="connRout" val="bend"/>
                            <dgm:param type="dim" val="1D"/>
                            <dgm:param type="endSty" val="noArr"/>
                            <dgm:param type="begPts" val="bCtr"/>
                            <dgm:param type="endPts" val="tCtr"/>
                            <dgm:param type="bendPt" val="end"/>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41" func="var" arg="hierBranch" op="equ" val="hang">
                    <dgm:layoutNode name="Name42">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3">
                    <dgm:layoutNode name="Name44">
                      <dgm:choose name="Name45">
                        <dgm:if name="Name46" axis="self" func="depth" op="lte" val="2">
                          <dgm:choose name="Name47">
                            <dgm:if name="Name48" axis="par ch" ptType="node asst" func="cnt" op="gte" val="1">
                              <dgm:alg type="conn">
                                <dgm:param type="connRout" val="bend"/>
                                <dgm:param type="dim" val="1D"/>
                                <dgm:param type="endSty" val="noArr"/>
                                <dgm:param type="begPts" val="bCtr"/>
                                <dgm:param type="endPts" val="midL midR"/>
                              </dgm:alg>
                            </dgm:if>
                            <dgm:else name="Name49">
                              <dgm:alg type="conn">
                                <dgm:param type="connRout" val="bend"/>
                                <dgm:param type="dim" val="1D"/>
                                <dgm:param type="endSty" val="noArr"/>
                                <dgm:param type="begPts" val="bCtr"/>
                                <dgm:param type="endPts" val="midL midR"/>
                                <dgm:param type="srcNode" val="rootConnector1"/>
                              </dgm:alg>
                            </dgm:else>
                          </dgm:choose>
                        </dgm:if>
                        <dgm:else name="Name50">
                          <dgm:choose name="Name51">
                            <dgm:if name="Name52" axis="par ch" ptType="node asst" func="cnt" op="gte" val="1">
                              <dgm:alg type="conn">
                                <dgm:param type="connRout" val="bend"/>
                                <dgm:param type="dim" val="1D"/>
                                <dgm:param type="endSty" val="noArr"/>
                                <dgm:param type="begPts" val="bCtr"/>
                                <dgm:param type="endPts" val="midL midR"/>
                              </dgm:alg>
                            </dgm:if>
                            <dgm:else name="Name53">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54">
                  <dgm:if name="Name55" func="var" arg="hierBranch" op="equ" val="l">
                    <dgm:choose name="Name56">
                      <dgm:if name="Name57"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58">
                        <dgm:alg type="hierRoot">
                          <dgm:param type="hierAlign" val="tR"/>
                        </dgm:alg>
                        <dgm:shape xmlns:r="http://schemas.openxmlformats.org/officeDocument/2006/relationships" r:blip="">
                          <dgm:adjLst/>
                        </dgm:shape>
                        <dgm:presOf/>
                        <dgm:constrLst>
                          <dgm:constr type="alignOff" val="0.25"/>
                        </dgm:constrLst>
                      </dgm:else>
                    </dgm:choose>
                  </dgm:if>
                  <dgm:if name="Name59" func="var" arg="hierBranch" op="equ" val="r">
                    <dgm:choose name="Name60">
                      <dgm:if name="Name61"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2">
                        <dgm:alg type="hierRoot">
                          <dgm:param type="hierAlign" val="tL"/>
                        </dgm:alg>
                        <dgm:shape xmlns:r="http://schemas.openxmlformats.org/officeDocument/2006/relationships" r:blip="">
                          <dgm:adjLst/>
                        </dgm:shape>
                        <dgm:presOf/>
                        <dgm:constrLst>
                          <dgm:constr type="alignOff" val="0.25"/>
                        </dgm:constrLst>
                      </dgm:else>
                    </dgm:choose>
                  </dgm:if>
                  <dgm:if name="Name63"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64"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65">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66">
                    <dgm:if name="Name67" func="var" arg="hierBranch" op="equ" val="init">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68" func="var" arg="hierBranch" op="equ" val="l">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69" func="var" arg="hierBranch" op="equ" val="r">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70">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2" styleLbl="fgAcc1">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71">
                    <dgm:if name="Name72" func="var" arg="hierBranch" op="equ" val="l">
                      <dgm:alg type="hierChild">
                        <dgm:param type="chAlign" val="r"/>
                        <dgm:param type="linDir" val="fromT"/>
                      </dgm:alg>
                    </dgm:if>
                    <dgm:if name="Name73" func="var" arg="hierBranch" op="equ" val="r">
                      <dgm:alg type="hierChild">
                        <dgm:param type="chAlign" val="l"/>
                        <dgm:param type="linDir" val="fromT"/>
                      </dgm:alg>
                    </dgm:if>
                    <dgm:if name="Name74" func="var" arg="hierBranch" op="equ" val="hang">
                      <dgm:choose name="Name75">
                        <dgm:if name="Name76" func="var" arg="dir" op="equ" val="norm">
                          <dgm:alg type="hierChild">
                            <dgm:param type="chAlign" val="l"/>
                            <dgm:param type="linDir" val="fromL"/>
                            <dgm:param type="secChAlign" val="t"/>
                            <dgm:param type="secLinDir" val="fromT"/>
                          </dgm:alg>
                        </dgm:if>
                        <dgm:else name="Name77">
                          <dgm:alg type="hierChild">
                            <dgm:param type="chAlign" val="l"/>
                            <dgm:param type="linDir" val="fromR"/>
                            <dgm:param type="secChAlign" val="t"/>
                            <dgm:param type="secLinDir" val="fromT"/>
                          </dgm:alg>
                        </dgm:else>
                      </dgm:choose>
                    </dgm:if>
                    <dgm:if name="Name78" func="var" arg="hierBranch" op="equ" val="std">
                      <dgm:choose name="Name79">
                        <dgm:if name="Name80" func="var" arg="dir" op="equ" val="norm">
                          <dgm:alg type="hierChild"/>
                        </dgm:if>
                        <dgm:else name="Name81">
                          <dgm:alg type="hierChild">
                            <dgm:param type="linDir" val="fromR"/>
                          </dgm:alg>
                        </dgm:else>
                      </dgm:choose>
                    </dgm:if>
                    <dgm:if name="Name82" func="var" arg="hierBranch" op="equ" val="init">
                      <dgm:choose name="Name83">
                        <dgm:if name="Name84" func="var" arg="dir" op="equ" val="norm">
                          <dgm:alg type="hierChild"/>
                        </dgm:if>
                        <dgm:else name="Name85">
                          <dgm:alg type="hierChild">
                            <dgm:param type="linDir" val="fromR"/>
                          </dgm:alg>
                        </dgm:else>
                      </dgm:choose>
                    </dgm:if>
                    <dgm:else name="Name86"/>
                  </dgm:choose>
                  <dgm:shape xmlns:r="http://schemas.openxmlformats.org/officeDocument/2006/relationships" r:blip="">
                    <dgm:adjLst/>
                  </dgm:shape>
                  <dgm:presOf/>
                  <dgm:constrLst/>
                  <dgm:ruleLst/>
                  <dgm:forEach name="Name87" ref="rep2a"/>
                </dgm:layoutNode>
                <dgm:layoutNode name="hierChild5">
                  <dgm:choose name="Name88">
                    <dgm:if name="Name89" func="var" arg="dir" op="equ" val="norm">
                      <dgm:alg type="hierChild">
                        <dgm:param type="chAlign" val="l"/>
                        <dgm:param type="linDir" val="fromL"/>
                        <dgm:param type="secChAlign" val="t"/>
                        <dgm:param type="secLinDir" val="fromT"/>
                      </dgm:alg>
                    </dgm:if>
                    <dgm:else name="Name90">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91" ref="rep2b"/>
                </dgm:layoutNode>
              </dgm:layoutNode>
            </dgm:forEach>
          </dgm:layoutNode>
          <dgm:layoutNode name="hierChild3">
            <dgm:choose name="Name92">
              <dgm:if name="Name93" func="var" arg="dir" op="equ" val="norm">
                <dgm:alg type="hierChild">
                  <dgm:param type="chAlign" val="l"/>
                  <dgm:param type="linDir" val="fromL"/>
                  <dgm:param type="secChAlign" val="t"/>
                  <dgm:param type="secLinDir" val="fromT"/>
                </dgm:alg>
              </dgm:if>
              <dgm:else name="Name94">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95" axis="precedSib" ptType="parTrans" st="-1" cnt="1">
                <dgm:layoutNode name="Name96">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97">
                  <dgm:if name="Name98" func="var" arg="hierBranch" op="equ" val="l">
                    <dgm:alg type="hierRoot">
                      <dgm:param type="hierAlign" val="tR"/>
                    </dgm:alg>
                    <dgm:shape xmlns:r="http://schemas.openxmlformats.org/officeDocument/2006/relationships" r:blip="">
                      <dgm:adjLst/>
                    </dgm:shape>
                    <dgm:presOf/>
                    <dgm:constrLst>
                      <dgm:constr type="alignOff" val="0.65"/>
                    </dgm:constrLst>
                  </dgm:if>
                  <dgm:if name="Name99" func="var" arg="hierBranch" op="equ" val="r">
                    <dgm:alg type="hierRoot">
                      <dgm:param type="hierAlign" val="tL"/>
                    </dgm:alg>
                    <dgm:shape xmlns:r="http://schemas.openxmlformats.org/officeDocument/2006/relationships" r:blip="">
                      <dgm:adjLst/>
                    </dgm:shape>
                    <dgm:presOf/>
                    <dgm:constrLst>
                      <dgm:constr type="alignOff" val="0.65"/>
                    </dgm:constrLst>
                  </dgm:if>
                  <dgm:if name="Name100" func="var" arg="hierBranch" op="equ" val="hang">
                    <dgm:alg type="hierRoot"/>
                    <dgm:shape xmlns:r="http://schemas.openxmlformats.org/officeDocument/2006/relationships" r:blip="">
                      <dgm:adjLst/>
                    </dgm:shape>
                    <dgm:presOf/>
                    <dgm:constrLst>
                      <dgm:constr type="alignOff" val="0.65"/>
                    </dgm:constrLst>
                  </dgm:if>
                  <dgm:if name="Name101"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02"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103"/>
                </dgm:choose>
                <dgm:ruleLst/>
                <dgm:layoutNode name="rootComposite3">
                  <dgm:alg type="composite"/>
                  <dgm:shape xmlns:r="http://schemas.openxmlformats.org/officeDocument/2006/relationships" r:blip="">
                    <dgm:adjLst/>
                  </dgm:shape>
                  <dgm:presOf axis="self" ptType="node" cnt="1"/>
                  <dgm:choose name="Name104">
                    <dgm:if name="Name105" func="var" arg="hierBranch" op="equ" val="init">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06" func="var" arg="hierBranch" op="equ" val="l">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07" func="var" arg="hierBranch" op="equ" val="r">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08">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styleLbl="asst1">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3" styleLbl="fgAcc2">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09">
                    <dgm:if name="Name110" func="var" arg="hierBranch" op="equ" val="l">
                      <dgm:alg type="hierChild">
                        <dgm:param type="chAlign" val="r"/>
                        <dgm:param type="linDir" val="fromT"/>
                      </dgm:alg>
                    </dgm:if>
                    <dgm:if name="Name111" func="var" arg="hierBranch" op="equ" val="r">
                      <dgm:alg type="hierChild">
                        <dgm:param type="chAlign" val="l"/>
                        <dgm:param type="linDir" val="fromT"/>
                      </dgm:alg>
                    </dgm:if>
                    <dgm:if name="Name112" func="var" arg="hierBranch" op="equ" val="hang">
                      <dgm:choose name="Name113">
                        <dgm:if name="Name114" func="var" arg="dir" op="equ" val="norm">
                          <dgm:alg type="hierChild">
                            <dgm:param type="chAlign" val="l"/>
                            <dgm:param type="linDir" val="fromL"/>
                            <dgm:param type="secChAlign" val="t"/>
                            <dgm:param type="secLinDir" val="fromT"/>
                          </dgm:alg>
                        </dgm:if>
                        <dgm:else name="Name115">
                          <dgm:alg type="hierChild">
                            <dgm:param type="chAlign" val="l"/>
                            <dgm:param type="linDir" val="fromR"/>
                            <dgm:param type="secChAlign" val="t"/>
                            <dgm:param type="secLinDir" val="fromT"/>
                          </dgm:alg>
                        </dgm:else>
                      </dgm:choose>
                    </dgm:if>
                    <dgm:if name="Name116" func="var" arg="hierBranch" op="equ" val="std">
                      <dgm:choose name="Name117">
                        <dgm:if name="Name118" func="var" arg="dir" op="equ" val="norm">
                          <dgm:alg type="hierChild"/>
                        </dgm:if>
                        <dgm:else name="Name119">
                          <dgm:alg type="hierChild">
                            <dgm:param type="linDir" val="fromR"/>
                          </dgm:alg>
                        </dgm:else>
                      </dgm:choose>
                    </dgm:if>
                    <dgm:if name="Name120" func="var" arg="hierBranch" op="equ" val="init">
                      <dgm:alg type="hierChild"/>
                    </dgm:if>
                    <dgm:else name="Name121"/>
                  </dgm:choose>
                  <dgm:shape xmlns:r="http://schemas.openxmlformats.org/officeDocument/2006/relationships" r:blip="">
                    <dgm:adjLst/>
                  </dgm:shape>
                  <dgm:presOf/>
                  <dgm:constrLst/>
                  <dgm:ruleLst/>
                  <dgm:forEach name="Name122" ref="rep2a"/>
                </dgm:layoutNode>
                <dgm:layoutNode name="hierChild7">
                  <dgm:choose name="Name123">
                    <dgm:if name="Name124" func="var" arg="dir" op="equ" val="norm">
                      <dgm:alg type="hierChild">
                        <dgm:param type="chAlign" val="l"/>
                        <dgm:param type="linDir" val="fromL"/>
                        <dgm:param type="secChAlign" val="t"/>
                        <dgm:param type="secLinDir" val="fromT"/>
                      </dgm:alg>
                    </dgm:if>
                    <dgm:else name="Name12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26"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55.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symbol pro záhlaví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cs-CZ"/>
          </a:p>
        </p:txBody>
      </p:sp>
      <p:sp>
        <p:nvSpPr>
          <p:cNvPr id="3" name="Zástupný symbol pro datum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67F3C2F4-6109-4E0D-A4A4-F1A4CE89923A}" type="datetimeFigureOut">
              <a:rPr lang="cs-CZ" smtClean="0"/>
              <a:t>21.02.2020</a:t>
            </a:fld>
            <a:endParaRPr lang="cs-CZ"/>
          </a:p>
        </p:txBody>
      </p:sp>
      <p:sp>
        <p:nvSpPr>
          <p:cNvPr id="4" name="Zástupný symbol pro zápatí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cs-CZ"/>
          </a:p>
        </p:txBody>
      </p:sp>
      <p:sp>
        <p:nvSpPr>
          <p:cNvPr id="5" name="Zástupný symbol pro číslo snímku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C4154419-307D-408D-8F27-1B28E647236C}" type="slidenum">
              <a:rPr lang="cs-CZ" smtClean="0"/>
              <a:t>‹#›</a:t>
            </a:fld>
            <a:endParaRPr lang="cs-CZ"/>
          </a:p>
        </p:txBody>
      </p:sp>
    </p:spTree>
    <p:extLst>
      <p:ext uri="{BB962C8B-B14F-4D97-AF65-F5344CB8AC3E}">
        <p14:creationId xmlns:p14="http://schemas.microsoft.com/office/powerpoint/2010/main" val="159295392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1715494-898A-4609-973F-F31EEEAEE1B9}" type="datetimeFigureOut">
              <a:rPr lang="en-US" smtClean="0"/>
              <a:t>2/21/2020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852C68A-7414-47CD-B786-53FC7BDEE6B0}" type="slidenum">
              <a:rPr lang="en-US" smtClean="0"/>
              <a:t>‹#›</a:t>
            </a:fld>
            <a:endParaRPr lang="en-US"/>
          </a:p>
        </p:txBody>
      </p:sp>
    </p:spTree>
    <p:extLst>
      <p:ext uri="{BB962C8B-B14F-4D97-AF65-F5344CB8AC3E}">
        <p14:creationId xmlns:p14="http://schemas.microsoft.com/office/powerpoint/2010/main" val="224816197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pPr/>
              <a:t>20</a:t>
            </a:fld>
            <a:endParaRPr lang="cs-CZ"/>
          </a:p>
        </p:txBody>
      </p:sp>
    </p:spTree>
    <p:extLst>
      <p:ext uri="{BB962C8B-B14F-4D97-AF65-F5344CB8AC3E}">
        <p14:creationId xmlns:p14="http://schemas.microsoft.com/office/powerpoint/2010/main" val="26400075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pPr/>
              <a:t>21</a:t>
            </a:fld>
            <a:endParaRPr lang="cs-CZ"/>
          </a:p>
        </p:txBody>
      </p:sp>
    </p:spTree>
    <p:extLst>
      <p:ext uri="{BB962C8B-B14F-4D97-AF65-F5344CB8AC3E}">
        <p14:creationId xmlns:p14="http://schemas.microsoft.com/office/powerpoint/2010/main" val="38511892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a:xfrm>
            <a:off x="685800" y="1143000"/>
            <a:ext cx="5486400" cy="3086100"/>
          </a:xfrm>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t>25</a:t>
            </a:fld>
            <a:endParaRPr lang="cs-CZ"/>
          </a:p>
        </p:txBody>
      </p:sp>
    </p:spTree>
    <p:extLst>
      <p:ext uri="{BB962C8B-B14F-4D97-AF65-F5344CB8AC3E}">
        <p14:creationId xmlns:p14="http://schemas.microsoft.com/office/powerpoint/2010/main" val="252162968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en-US"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3843A1-A00A-4A9E-979C-6778C0D76F64}"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432103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a:xfrm>
            <a:off x="685800" y="1143000"/>
            <a:ext cx="5486400" cy="3086100"/>
          </a:xfrm>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377F5C0A-D15A-40B7-9AD0-1092460FC3E4}" type="slidenum">
              <a:rPr lang="cs-CZ" smtClean="0"/>
              <a:t>79</a:t>
            </a:fld>
            <a:endParaRPr lang="cs-CZ"/>
          </a:p>
        </p:txBody>
      </p:sp>
    </p:spTree>
    <p:extLst>
      <p:ext uri="{BB962C8B-B14F-4D97-AF65-F5344CB8AC3E}">
        <p14:creationId xmlns:p14="http://schemas.microsoft.com/office/powerpoint/2010/main" val="216044721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en-US"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3843A1-A00A-4A9E-979C-6778C0D76F64}"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3759067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en-US"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3843A1-A00A-4A9E-979C-6778C0D76F64}"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527747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en-US" dirty="0"/>
          </a:p>
        </p:txBody>
      </p:sp>
      <p:sp>
        <p:nvSpPr>
          <p:cNvPr id="4" name="Zástupný symbol pro číslo snímku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B3843A1-A00A-4A9E-979C-6778C0D76F64}"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0846830"/>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6.emf"/><Relationship Id="rId13" Type="http://schemas.openxmlformats.org/officeDocument/2006/relationships/image" Target="../media/image11.emf"/><Relationship Id="rId3" Type="http://schemas.openxmlformats.org/officeDocument/2006/relationships/image" Target="../media/image1.emf"/><Relationship Id="rId7" Type="http://schemas.openxmlformats.org/officeDocument/2006/relationships/image" Target="../media/image5.emf"/><Relationship Id="rId12" Type="http://schemas.openxmlformats.org/officeDocument/2006/relationships/image" Target="../media/image10.emf"/><Relationship Id="rId2" Type="http://schemas.openxmlformats.org/officeDocument/2006/relationships/slideMaster" Target="../slideMasters/slideMaster1.xml"/><Relationship Id="rId1" Type="http://schemas.openxmlformats.org/officeDocument/2006/relationships/tags" Target="../tags/tag1.xml"/><Relationship Id="rId6" Type="http://schemas.openxmlformats.org/officeDocument/2006/relationships/image" Target="../media/image4.emf"/><Relationship Id="rId11" Type="http://schemas.openxmlformats.org/officeDocument/2006/relationships/image" Target="../media/image9.emf"/><Relationship Id="rId5" Type="http://schemas.openxmlformats.org/officeDocument/2006/relationships/image" Target="../media/image3.png"/><Relationship Id="rId15" Type="http://schemas.openxmlformats.org/officeDocument/2006/relationships/image" Target="../media/image13.png"/><Relationship Id="rId10" Type="http://schemas.openxmlformats.org/officeDocument/2006/relationships/image" Target="../media/image8.emf"/><Relationship Id="rId4" Type="http://schemas.openxmlformats.org/officeDocument/2006/relationships/image" Target="../media/image2.emf"/><Relationship Id="rId9" Type="http://schemas.openxmlformats.org/officeDocument/2006/relationships/image" Target="../media/image7.emf"/><Relationship Id="rId14" Type="http://schemas.openxmlformats.org/officeDocument/2006/relationships/image" Target="../media/image12.jpeg"/></Relationships>
</file>

<file path=ppt/slideLayouts/_rels/slideLayout2.xml.rels><?xml version="1.0" encoding="UTF-8" standalone="yes"?>
<Relationships xmlns="http://schemas.openxmlformats.org/package/2006/relationships"><Relationship Id="rId8" Type="http://schemas.openxmlformats.org/officeDocument/2006/relationships/image" Target="../media/image18.jpeg"/><Relationship Id="rId3" Type="http://schemas.openxmlformats.org/officeDocument/2006/relationships/image" Target="../media/image15.tiff"/><Relationship Id="rId7" Type="http://schemas.openxmlformats.org/officeDocument/2006/relationships/image" Target="../media/image17.gif"/><Relationship Id="rId2" Type="http://schemas.openxmlformats.org/officeDocument/2006/relationships/image" Target="../media/image14.png"/><Relationship Id="rId1" Type="http://schemas.openxmlformats.org/officeDocument/2006/relationships/slideMaster" Target="../slideMasters/slideMaster1.xml"/><Relationship Id="rId6" Type="http://schemas.openxmlformats.org/officeDocument/2006/relationships/image" Target="../media/image16.png"/><Relationship Id="rId5" Type="http://schemas.openxmlformats.org/officeDocument/2006/relationships/image" Target="../media/image1.emf"/><Relationship Id="rId4" Type="http://schemas.openxmlformats.org/officeDocument/2006/relationships/image" Target="../media/image2.emf"/></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9.png"/><Relationship Id="rId1" Type="http://schemas.openxmlformats.org/officeDocument/2006/relationships/slideMaster" Target="../slideMasters/slideMaster1.xml"/><Relationship Id="rId6" Type="http://schemas.openxmlformats.org/officeDocument/2006/relationships/image" Target="../media/image18.jpeg"/><Relationship Id="rId5" Type="http://schemas.openxmlformats.org/officeDocument/2006/relationships/image" Target="../media/image17.gif"/><Relationship Id="rId4" Type="http://schemas.openxmlformats.org/officeDocument/2006/relationships/image" Target="../media/image2.emf"/></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Úvodní snímek">
    <p:spTree>
      <p:nvGrpSpPr>
        <p:cNvPr id="1" name=""/>
        <p:cNvGrpSpPr/>
        <p:nvPr/>
      </p:nvGrpSpPr>
      <p:grpSpPr>
        <a:xfrm>
          <a:off x="0" y="0"/>
          <a:ext cx="0" cy="0"/>
          <a:chOff x="0" y="0"/>
          <a:chExt cx="0" cy="0"/>
        </a:xfrm>
      </p:grpSpPr>
      <p:sp>
        <p:nvSpPr>
          <p:cNvPr id="7" name="pozadi seda">
            <a:extLst>
              <a:ext uri="{FF2B5EF4-FFF2-40B4-BE49-F238E27FC236}">
                <a16:creationId xmlns:a16="http://schemas.microsoft.com/office/drawing/2014/main" id="{C6DB6EA3-D18B-4247-B7E0-D3F0ED4ABC66}"/>
              </a:ext>
            </a:extLst>
          </p:cNvPr>
          <p:cNvSpPr/>
          <p:nvPr userDrawn="1"/>
        </p:nvSpPr>
        <p:spPr bwMode="gray">
          <a:xfrm>
            <a:off x="0" y="1899462"/>
            <a:ext cx="12192000" cy="4028858"/>
          </a:xfrm>
          <a:prstGeom prst="rect">
            <a:avLst/>
          </a:prstGeom>
          <a:solidFill>
            <a:schemeClr val="bg1">
              <a:lumMod val="95000"/>
              <a:alpha val="61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marL="285750" indent="-285750">
              <a:buFont typeface="Arial" panose="020B0604020202020204" pitchFamily="34" charset="0"/>
              <a:buChar char="•"/>
            </a:pPr>
            <a:endParaRPr lang="en-US" sz="1400" b="1" dirty="0">
              <a:solidFill>
                <a:schemeClr val="tx1"/>
              </a:solidFill>
              <a:cs typeface="Arial" pitchFamily="34" charset="0"/>
            </a:endParaRPr>
          </a:p>
        </p:txBody>
      </p:sp>
      <p:sp>
        <p:nvSpPr>
          <p:cNvPr id="12" name="Linka cervena">
            <a:extLst>
              <a:ext uri="{FF2B5EF4-FFF2-40B4-BE49-F238E27FC236}">
                <a16:creationId xmlns:a16="http://schemas.microsoft.com/office/drawing/2014/main" id="{B9205121-7638-4ABD-95F5-177B33D17428}"/>
              </a:ext>
            </a:extLst>
          </p:cNvPr>
          <p:cNvSpPr/>
          <p:nvPr userDrawn="1"/>
        </p:nvSpPr>
        <p:spPr>
          <a:xfrm flipV="1">
            <a:off x="5552" y="5881971"/>
            <a:ext cx="12173011" cy="36000"/>
          </a:xfrm>
          <a:prstGeom prst="rect">
            <a:avLst/>
          </a:prstGeom>
          <a:solidFill>
            <a:srgbClr val="D71440"/>
          </a:solidFill>
          <a:ln>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8"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200805" y="6275298"/>
            <a:ext cx="3763463" cy="324000"/>
          </a:xfrm>
          <a:prstGeom prst="rect">
            <a:avLst/>
          </a:prstGeom>
        </p:spPr>
      </p:pic>
      <p:pic>
        <p:nvPicPr>
          <p:cNvPr id="6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39537" y="6124324"/>
            <a:ext cx="822458" cy="540000"/>
          </a:xfrm>
          <a:prstGeom prst="rect">
            <a:avLst/>
          </a:prstGeom>
        </p:spPr>
      </p:pic>
      <p:pic>
        <p:nvPicPr>
          <p:cNvPr id="11"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316113" y="2607870"/>
            <a:ext cx="5715760" cy="2224771"/>
          </a:xfrm>
          <a:prstGeom prst="rect">
            <a:avLst/>
          </a:prstGeom>
        </p:spPr>
      </p:pic>
      <p:pic>
        <p:nvPicPr>
          <p:cNvPr id="61" name="Ikona 7">
            <a:extLst>
              <a:ext uri="{FF2B5EF4-FFF2-40B4-BE49-F238E27FC236}">
                <a16:creationId xmlns:a16="http://schemas.microsoft.com/office/drawing/2014/main" id="{1E522FD7-51BC-4B8E-A68D-8A0B5E4169EC}"/>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6845605" y="3727037"/>
            <a:ext cx="791389" cy="792000"/>
          </a:xfrm>
          <a:prstGeom prst="rect">
            <a:avLst/>
          </a:prstGeom>
        </p:spPr>
      </p:pic>
      <p:pic>
        <p:nvPicPr>
          <p:cNvPr id="62" name="Ikona 6">
            <a:extLst>
              <a:ext uri="{FF2B5EF4-FFF2-40B4-BE49-F238E27FC236}">
                <a16:creationId xmlns:a16="http://schemas.microsoft.com/office/drawing/2014/main" id="{E01AA11B-D042-44CE-8E91-BAD234FB4903}"/>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715916" y="2819547"/>
            <a:ext cx="791389" cy="792000"/>
          </a:xfrm>
          <a:prstGeom prst="rect">
            <a:avLst/>
          </a:prstGeom>
        </p:spPr>
      </p:pic>
      <p:pic>
        <p:nvPicPr>
          <p:cNvPr id="63" name="Ikona 5">
            <a:extLst>
              <a:ext uri="{FF2B5EF4-FFF2-40B4-BE49-F238E27FC236}">
                <a16:creationId xmlns:a16="http://schemas.microsoft.com/office/drawing/2014/main" id="{6E1D9AE5-9B01-4D1E-A130-EA1856689D64}"/>
              </a:ext>
            </a:extLst>
          </p:cNvPr>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5944327" y="2821182"/>
            <a:ext cx="791389" cy="792000"/>
          </a:xfrm>
          <a:prstGeom prst="rect">
            <a:avLst/>
          </a:prstGeom>
        </p:spPr>
      </p:pic>
      <p:pic>
        <p:nvPicPr>
          <p:cNvPr id="64" name="Ikona 4">
            <a:extLst>
              <a:ext uri="{FF2B5EF4-FFF2-40B4-BE49-F238E27FC236}">
                <a16:creationId xmlns:a16="http://schemas.microsoft.com/office/drawing/2014/main" id="{78221017-9FB8-4EF8-A88B-38444E30A279}"/>
              </a:ext>
            </a:extLst>
          </p:cNvPr>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11274197" y="2826357"/>
            <a:ext cx="788298" cy="792000"/>
          </a:xfrm>
          <a:prstGeom prst="rect">
            <a:avLst/>
          </a:prstGeom>
        </p:spPr>
      </p:pic>
      <p:pic>
        <p:nvPicPr>
          <p:cNvPr id="65" name="Ikona 3">
            <a:extLst>
              <a:ext uri="{FF2B5EF4-FFF2-40B4-BE49-F238E27FC236}">
                <a16:creationId xmlns:a16="http://schemas.microsoft.com/office/drawing/2014/main" id="{D435ECA9-9699-4A70-9ABD-16C688E3468C}"/>
              </a:ext>
            </a:extLst>
          </p:cNvPr>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9491468" y="2827327"/>
            <a:ext cx="788298" cy="792000"/>
          </a:xfrm>
          <a:prstGeom prst="rect">
            <a:avLst/>
          </a:prstGeom>
        </p:spPr>
      </p:pic>
      <p:pic>
        <p:nvPicPr>
          <p:cNvPr id="66" name="Ikona 2">
            <a:extLst>
              <a:ext uri="{FF2B5EF4-FFF2-40B4-BE49-F238E27FC236}">
                <a16:creationId xmlns:a16="http://schemas.microsoft.com/office/drawing/2014/main" id="{06B998D0-4DD3-4617-8B85-7A97769C7BF7}"/>
              </a:ext>
            </a:extLst>
          </p:cNvPr>
          <p:cNvPicPr>
            <a:picLocks noChangeAspect="1"/>
          </p:cNvPicPr>
          <p:nvPr userDrawn="1"/>
        </p:nvPicPr>
        <p:blipFill>
          <a:blip r:embed="rId11" cstate="print">
            <a:extLst>
              <a:ext uri="{28A0092B-C50C-407E-A947-70E740481C1C}">
                <a14:useLocalDpi xmlns:a14="http://schemas.microsoft.com/office/drawing/2010/main" val="0"/>
              </a:ext>
            </a:extLst>
          </a:blip>
          <a:stretch>
            <a:fillRect/>
          </a:stretch>
        </p:blipFill>
        <p:spPr>
          <a:xfrm>
            <a:off x="10421592" y="3720280"/>
            <a:ext cx="791389" cy="792000"/>
          </a:xfrm>
          <a:prstGeom prst="rect">
            <a:avLst/>
          </a:prstGeom>
        </p:spPr>
      </p:pic>
      <p:pic>
        <p:nvPicPr>
          <p:cNvPr id="67" name="Ikona 1">
            <a:extLst>
              <a:ext uri="{FF2B5EF4-FFF2-40B4-BE49-F238E27FC236}">
                <a16:creationId xmlns:a16="http://schemas.microsoft.com/office/drawing/2014/main" id="{CDFE4053-986D-4CF5-BB65-55DDA986CB79}"/>
              </a:ext>
            </a:extLst>
          </p:cNvPr>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8615004" y="3714480"/>
            <a:ext cx="794492" cy="792000"/>
          </a:xfrm>
          <a:prstGeom prst="rect">
            <a:avLst/>
          </a:prstGeom>
        </p:spPr>
      </p:pic>
      <p:pic>
        <p:nvPicPr>
          <p:cNvPr id="9" name="Vlajka CR">
            <a:extLst>
              <a:ext uri="{FF2B5EF4-FFF2-40B4-BE49-F238E27FC236}">
                <a16:creationId xmlns:a16="http://schemas.microsoft.com/office/drawing/2014/main" id="{471DD38C-87B2-4EF0-9C4F-92FAABA3B665}"/>
              </a:ext>
            </a:extLst>
          </p:cNvPr>
          <p:cNvPicPr>
            <a:picLocks noChangeArrowheads="1"/>
          </p:cNvPicPr>
          <p:nvPr userDrawn="1">
            <p:custDataLst>
              <p:tags r:id="rId1"/>
            </p:custDataLst>
          </p:nvPr>
        </p:nvPicPr>
        <p:blipFill>
          <a:blip r:embed="rId13" cstate="print">
            <a:extLst>
              <a:ext uri="{28A0092B-C50C-407E-A947-70E740481C1C}">
                <a14:useLocalDpi xmlns:a14="http://schemas.microsoft.com/office/drawing/2010/main"/>
              </a:ext>
            </a:extLst>
          </a:blip>
          <a:srcRect/>
          <a:stretch>
            <a:fillRect/>
          </a:stretch>
        </p:blipFill>
        <p:spPr bwMode="gray">
          <a:xfrm>
            <a:off x="11525177" y="249066"/>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 name="Vlajka EU">
            <a:extLst>
              <a:ext uri="{FF2B5EF4-FFF2-40B4-BE49-F238E27FC236}">
                <a16:creationId xmlns:a16="http://schemas.microsoft.com/office/drawing/2014/main" id="{F0605D3E-9EE4-4CE0-8944-A11CBF44BEF9}"/>
              </a:ext>
            </a:extLst>
          </p:cNvPr>
          <p:cNvPicPr>
            <a:picLocks noChangeAspect="1"/>
          </p:cNvPicPr>
          <p:nvPr userDrawn="1"/>
        </p:nvPicPr>
        <p:blipFill rotWithShape="1">
          <a:blip r:embed="rId14" cstate="print">
            <a:extLst>
              <a:ext uri="{28A0092B-C50C-407E-A947-70E740481C1C}">
                <a14:useLocalDpi xmlns:a14="http://schemas.microsoft.com/office/drawing/2010/main" val="0"/>
              </a:ext>
            </a:extLst>
          </a:blip>
          <a:srcRect b="18118"/>
          <a:stretch/>
        </p:blipFill>
        <p:spPr>
          <a:xfrm>
            <a:off x="10876478" y="245794"/>
            <a:ext cx="538775" cy="360000"/>
          </a:xfrm>
          <a:prstGeom prst="rect">
            <a:avLst/>
          </a:prstGeom>
        </p:spPr>
      </p:pic>
      <p:sp>
        <p:nvSpPr>
          <p:cNvPr id="41" name="Podnadpis">
            <a:extLst>
              <a:ext uri="{FF2B5EF4-FFF2-40B4-BE49-F238E27FC236}">
                <a16:creationId xmlns:a16="http://schemas.microsoft.com/office/drawing/2014/main" id="{A48B58A5-C806-4673-B1BA-E9829457EAA9}"/>
              </a:ext>
            </a:extLst>
          </p:cNvPr>
          <p:cNvSpPr>
            <a:spLocks noGrp="1"/>
          </p:cNvSpPr>
          <p:nvPr>
            <p:ph type="body" sz="quarter" idx="11" hasCustomPrompt="1"/>
          </p:nvPr>
        </p:nvSpPr>
        <p:spPr>
          <a:xfrm>
            <a:off x="700806" y="5471177"/>
            <a:ext cx="8608732" cy="468000"/>
          </a:xfrm>
          <a:noFill/>
        </p:spPr>
        <p:txBody>
          <a:bodyPr anchor="ctr"/>
          <a:lstStyle>
            <a:lvl1pPr marL="0" indent="0">
              <a:buNone/>
              <a:defRPr lang="cs-CZ" sz="28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ct val="20000"/>
              </a:spcBef>
              <a:buFont typeface="Arial" panose="020B0604020202020204" pitchFamily="34" charset="0"/>
              <a:buNone/>
            </a:pPr>
            <a:r>
              <a:rPr lang="cs-CZ" dirty="0"/>
              <a:t>Vložte podnadpis</a:t>
            </a:r>
          </a:p>
        </p:txBody>
      </p:sp>
      <p:sp>
        <p:nvSpPr>
          <p:cNvPr id="13" name="Nadpis">
            <a:extLst>
              <a:ext uri="{FF2B5EF4-FFF2-40B4-BE49-F238E27FC236}">
                <a16:creationId xmlns:a16="http://schemas.microsoft.com/office/drawing/2014/main" id="{99BDED9C-93B2-4C0D-BE31-6A2F4570EB70}"/>
              </a:ext>
            </a:extLst>
          </p:cNvPr>
          <p:cNvSpPr>
            <a:spLocks noGrp="1"/>
          </p:cNvSpPr>
          <p:nvPr>
            <p:ph type="title" hasCustomPrompt="1"/>
          </p:nvPr>
        </p:nvSpPr>
        <p:spPr>
          <a:xfrm>
            <a:off x="661391" y="240974"/>
            <a:ext cx="8648147" cy="1598025"/>
          </a:xfrm>
        </p:spPr>
        <p:txBody>
          <a:bodyPr>
            <a:normAutofit/>
          </a:bodyPr>
          <a:lstStyle>
            <a:lvl1pPr marL="0" algn="l" defTabSz="914400" rtl="0" eaLnBrk="1" latinLnBrk="0" hangingPunct="1">
              <a:defRPr lang="cs-CZ" sz="3600" b="1" kern="1200">
                <a:solidFill>
                  <a:srgbClr val="2E5980"/>
                </a:solidFill>
                <a:latin typeface="+mn-lt"/>
                <a:ea typeface="+mn-ea"/>
                <a:cs typeface="+mn-cs"/>
              </a:defRPr>
            </a:lvl1pPr>
          </a:lstStyle>
          <a:p>
            <a:r>
              <a:rPr lang="cs-CZ" dirty="0"/>
              <a:t>KLIKNUTÍM LZE UPRAVIT STYL.</a:t>
            </a:r>
          </a:p>
        </p:txBody>
      </p:sp>
      <p:sp>
        <p:nvSpPr>
          <p:cNvPr id="23" name="Ovál 22">
            <a:extLst>
              <a:ext uri="{FF2B5EF4-FFF2-40B4-BE49-F238E27FC236}">
                <a16:creationId xmlns:a16="http://schemas.microsoft.com/office/drawing/2014/main" id="{9785ABD2-38F0-493D-B48E-6F704B997210}"/>
              </a:ext>
            </a:extLst>
          </p:cNvPr>
          <p:cNvSpPr/>
          <p:nvPr userDrawn="1"/>
        </p:nvSpPr>
        <p:spPr>
          <a:xfrm>
            <a:off x="8139289" y="752121"/>
            <a:ext cx="1747911" cy="1747911"/>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Ovál 23">
            <a:extLst>
              <a:ext uri="{FF2B5EF4-FFF2-40B4-BE49-F238E27FC236}">
                <a16:creationId xmlns:a16="http://schemas.microsoft.com/office/drawing/2014/main" id="{3A01445E-8069-4E76-A280-35A17EC83E5D}"/>
              </a:ext>
            </a:extLst>
          </p:cNvPr>
          <p:cNvSpPr/>
          <p:nvPr userDrawn="1"/>
        </p:nvSpPr>
        <p:spPr>
          <a:xfrm>
            <a:off x="8256659" y="869491"/>
            <a:ext cx="1513171" cy="1513171"/>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21" name="Obrázek 20">
            <a:extLst>
              <a:ext uri="{FF2B5EF4-FFF2-40B4-BE49-F238E27FC236}">
                <a16:creationId xmlns:a16="http://schemas.microsoft.com/office/drawing/2014/main" id="{CA2C712D-6B86-481E-8F6A-0EA0E3FFD4F2}"/>
              </a:ext>
            </a:extLst>
          </p:cNvPr>
          <p:cNvPicPr>
            <a:picLocks noChangeAspect="1"/>
          </p:cNvPicPr>
          <p:nvPr userDrawn="1"/>
        </p:nvPicPr>
        <p:blipFill>
          <a:blip r:embed="rId15" cstate="hqprint">
            <a:extLst>
              <a:ext uri="{28A0092B-C50C-407E-A947-70E740481C1C}">
                <a14:useLocalDpi xmlns:a14="http://schemas.microsoft.com/office/drawing/2010/main" val="0"/>
              </a:ext>
            </a:extLst>
          </a:blip>
          <a:stretch>
            <a:fillRect/>
          </a:stretch>
        </p:blipFill>
        <p:spPr>
          <a:xfrm>
            <a:off x="8260729" y="1265655"/>
            <a:ext cx="1500937" cy="864000"/>
          </a:xfrm>
          <a:prstGeom prst="rect">
            <a:avLst/>
          </a:prstGeom>
        </p:spPr>
      </p:pic>
    </p:spTree>
    <p:extLst>
      <p:ext uri="{BB962C8B-B14F-4D97-AF65-F5344CB8AC3E}">
        <p14:creationId xmlns:p14="http://schemas.microsoft.com/office/powerpoint/2010/main" val="144895064"/>
      </p:ext>
    </p:extLst>
  </p:cSld>
  <p:clrMapOvr>
    <a:masterClrMapping/>
  </p:clrMapOvr>
  <p:extLst>
    <p:ext uri="{DCECCB84-F9BA-43D5-87BE-67443E8EF086}">
      <p15:sldGuideLst xmlns:p15="http://schemas.microsoft.com/office/powerpoint/2012/main">
        <p15:guide id="1" orient="horz" pos="391">
          <p15:clr>
            <a:srgbClr val="FBAE40"/>
          </p15:clr>
        </p15:guide>
        <p15:guide id="2" pos="7605">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Úvodní snímek">
    <p:spTree>
      <p:nvGrpSpPr>
        <p:cNvPr id="1" name=""/>
        <p:cNvGrpSpPr/>
        <p:nvPr/>
      </p:nvGrpSpPr>
      <p:grpSpPr>
        <a:xfrm>
          <a:off x="0" y="0"/>
          <a:ext cx="0" cy="0"/>
          <a:chOff x="0" y="0"/>
          <a:chExt cx="0" cy="0"/>
        </a:xfrm>
      </p:grpSpPr>
      <p:pic>
        <p:nvPicPr>
          <p:cNvPr id="65" name="Obrázek 64">
            <a:extLst>
              <a:ext uri="{FF2B5EF4-FFF2-40B4-BE49-F238E27FC236}">
                <a16:creationId xmlns:a16="http://schemas.microsoft.com/office/drawing/2014/main" id="{1903806D-B11F-4777-91AC-14AF29D6B23F}"/>
              </a:ext>
            </a:extLst>
          </p:cNvPr>
          <p:cNvPicPr>
            <a:picLocks noChangeAspect="1"/>
          </p:cNvPicPr>
          <p:nvPr userDrawn="1"/>
        </p:nvPicPr>
        <p:blipFill>
          <a:blip r:embed="rId2"/>
          <a:stretch>
            <a:fillRect/>
          </a:stretch>
        </p:blipFill>
        <p:spPr>
          <a:xfrm>
            <a:off x="0" y="612658"/>
            <a:ext cx="12192000" cy="3424240"/>
          </a:xfrm>
          <a:prstGeom prst="rect">
            <a:avLst/>
          </a:prstGeom>
        </p:spPr>
      </p:pic>
      <p:pic>
        <p:nvPicPr>
          <p:cNvPr id="76" name="Obrázek 75">
            <a:extLst>
              <a:ext uri="{FF2B5EF4-FFF2-40B4-BE49-F238E27FC236}">
                <a16:creationId xmlns:a16="http://schemas.microsoft.com/office/drawing/2014/main" id="{F014DE85-7BF6-41C3-95C4-EC65E5EAD6E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055763" y="1354230"/>
            <a:ext cx="3136237" cy="3656116"/>
          </a:xfrm>
          <a:prstGeom prst="rect">
            <a:avLst/>
          </a:prstGeom>
        </p:spPr>
      </p:pic>
      <p:sp>
        <p:nvSpPr>
          <p:cNvPr id="69" name="Obdélník 50">
            <a:extLst>
              <a:ext uri="{FF2B5EF4-FFF2-40B4-BE49-F238E27FC236}">
                <a16:creationId xmlns:a16="http://schemas.microsoft.com/office/drawing/2014/main" id="{C6455D4C-929B-4BB2-BB4B-AA4BD3BB752C}"/>
              </a:ext>
            </a:extLst>
          </p:cNvPr>
          <p:cNvSpPr/>
          <p:nvPr userDrawn="1"/>
        </p:nvSpPr>
        <p:spPr>
          <a:xfrm>
            <a:off x="0" y="3760440"/>
            <a:ext cx="9379670" cy="276458"/>
          </a:xfrm>
          <a:custGeom>
            <a:avLst/>
            <a:gdLst>
              <a:gd name="connsiteX0" fmla="*/ 0 w 7559571"/>
              <a:gd name="connsiteY0" fmla="*/ 0 h 200385"/>
              <a:gd name="connsiteX1" fmla="*/ 7559571 w 7559571"/>
              <a:gd name="connsiteY1" fmla="*/ 0 h 200385"/>
              <a:gd name="connsiteX2" fmla="*/ 7559571 w 7559571"/>
              <a:gd name="connsiteY2" fmla="*/ 200385 h 200385"/>
              <a:gd name="connsiteX3" fmla="*/ 0 w 7559571"/>
              <a:gd name="connsiteY3" fmla="*/ 200385 h 200385"/>
              <a:gd name="connsiteX4" fmla="*/ 0 w 7559571"/>
              <a:gd name="connsiteY4" fmla="*/ 0 h 200385"/>
              <a:gd name="connsiteX0" fmla="*/ 0 w 7559571"/>
              <a:gd name="connsiteY0" fmla="*/ 9427 h 209812"/>
              <a:gd name="connsiteX1" fmla="*/ 7136091 w 7559571"/>
              <a:gd name="connsiteY1" fmla="*/ 0 h 209812"/>
              <a:gd name="connsiteX2" fmla="*/ 7559571 w 7559571"/>
              <a:gd name="connsiteY2" fmla="*/ 9427 h 209812"/>
              <a:gd name="connsiteX3" fmla="*/ 7559571 w 7559571"/>
              <a:gd name="connsiteY3" fmla="*/ 209812 h 209812"/>
              <a:gd name="connsiteX4" fmla="*/ 0 w 7559571"/>
              <a:gd name="connsiteY4" fmla="*/ 209812 h 209812"/>
              <a:gd name="connsiteX5" fmla="*/ 0 w 7559571"/>
              <a:gd name="connsiteY5" fmla="*/ 9427 h 209812"/>
              <a:gd name="connsiteX0" fmla="*/ 0 w 7673419"/>
              <a:gd name="connsiteY0" fmla="*/ 292231 h 492616"/>
              <a:gd name="connsiteX1" fmla="*/ 7673419 w 7673419"/>
              <a:gd name="connsiteY1" fmla="*/ 0 h 492616"/>
              <a:gd name="connsiteX2" fmla="*/ 7559571 w 7673419"/>
              <a:gd name="connsiteY2" fmla="*/ 292231 h 492616"/>
              <a:gd name="connsiteX3" fmla="*/ 7559571 w 7673419"/>
              <a:gd name="connsiteY3" fmla="*/ 492616 h 492616"/>
              <a:gd name="connsiteX4" fmla="*/ 0 w 7673419"/>
              <a:gd name="connsiteY4" fmla="*/ 492616 h 492616"/>
              <a:gd name="connsiteX5" fmla="*/ 0 w 7673419"/>
              <a:gd name="connsiteY5" fmla="*/ 292231 h 49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3419" h="492616">
                <a:moveTo>
                  <a:pt x="0" y="292231"/>
                </a:moveTo>
                <a:lnTo>
                  <a:pt x="7673419" y="0"/>
                </a:lnTo>
                <a:lnTo>
                  <a:pt x="7559571" y="292231"/>
                </a:lnTo>
                <a:lnTo>
                  <a:pt x="7559571" y="492616"/>
                </a:lnTo>
                <a:lnTo>
                  <a:pt x="0" y="492616"/>
                </a:lnTo>
                <a:lnTo>
                  <a:pt x="0" y="292231"/>
                </a:lnTo>
                <a:close/>
              </a:path>
            </a:pathLst>
          </a:custGeom>
          <a:solidFill>
            <a:srgbClr val="0842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Slza pozadi">
            <a:extLst>
              <a:ext uri="{FF2B5EF4-FFF2-40B4-BE49-F238E27FC236}">
                <a16:creationId xmlns:a16="http://schemas.microsoft.com/office/drawing/2014/main" id="{5B472087-BEB7-43F0-96A3-BDC392C6630F}"/>
              </a:ext>
            </a:extLst>
          </p:cNvPr>
          <p:cNvSpPr/>
          <p:nvPr userDrawn="1"/>
        </p:nvSpPr>
        <p:spPr>
          <a:xfrm rot="16200000">
            <a:off x="1560424" y="-947766"/>
            <a:ext cx="3157403" cy="6278252"/>
          </a:xfrm>
          <a:prstGeom prst="teardrop">
            <a:avLst/>
          </a:prstGeom>
          <a:solidFill>
            <a:srgbClr val="244865">
              <a:alpha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mn-lt"/>
              <a:ea typeface="+mn-ea"/>
              <a:cs typeface="Calibri" panose="020F0502020204030204" pitchFamily="34" charset="0"/>
            </a:endParaRPr>
          </a:p>
        </p:txBody>
      </p:sp>
      <p:grpSp>
        <p:nvGrpSpPr>
          <p:cNvPr id="9" name="Logo UZIS - skupina">
            <a:extLst>
              <a:ext uri="{FF2B5EF4-FFF2-40B4-BE49-F238E27FC236}">
                <a16:creationId xmlns:a16="http://schemas.microsoft.com/office/drawing/2014/main" id="{E1E7BBD5-891B-4A2F-BD63-5F5DA00EFD2A}"/>
              </a:ext>
            </a:extLst>
          </p:cNvPr>
          <p:cNvGrpSpPr>
            <a:grpSpLocks noChangeAspect="1"/>
          </p:cNvGrpSpPr>
          <p:nvPr userDrawn="1"/>
        </p:nvGrpSpPr>
        <p:grpSpPr>
          <a:xfrm>
            <a:off x="7573965" y="6090002"/>
            <a:ext cx="4524251" cy="612428"/>
            <a:chOff x="4084311" y="378348"/>
            <a:chExt cx="5627053" cy="709095"/>
          </a:xfrm>
        </p:grpSpPr>
        <p:sp>
          <p:nvSpPr>
            <p:cNvPr id="10" name="Nazev">
              <a:extLst>
                <a:ext uri="{FF2B5EF4-FFF2-40B4-BE49-F238E27FC236}">
                  <a16:creationId xmlns:a16="http://schemas.microsoft.com/office/drawing/2014/main" id="{4C1916FE-4B88-49CD-BA58-7B74C639AF98}"/>
                </a:ext>
              </a:extLst>
            </p:cNvPr>
            <p:cNvSpPr txBox="1"/>
            <p:nvPr userDrawn="1"/>
          </p:nvSpPr>
          <p:spPr>
            <a:xfrm>
              <a:off x="5237394" y="599696"/>
              <a:ext cx="4473970" cy="427628"/>
            </a:xfrm>
            <a:prstGeom prst="rect">
              <a:avLst/>
            </a:prstGeom>
            <a:noFill/>
          </p:spPr>
          <p:txBody>
            <a:bodyPr wrap="square" rtlCol="0">
              <a:spAutoFit/>
            </a:bodyPr>
            <a:lstStyle/>
            <a:p>
              <a:r>
                <a:rPr lang="cs-CZ" sz="900" noProof="0" dirty="0">
                  <a:solidFill>
                    <a:srgbClr val="2B297E"/>
                  </a:solidFill>
                  <a:latin typeface="Arial" panose="020B0604020202020204" pitchFamily="34" charset="0"/>
                  <a:cs typeface="Arial" panose="020B0604020202020204" pitchFamily="34" charset="0"/>
                </a:rPr>
                <a:t>Ústav zdravotnických informací a statistiky České republiky</a:t>
              </a:r>
            </a:p>
            <a:p>
              <a:r>
                <a:rPr lang="en-US" sz="900" i="1" dirty="0">
                  <a:solidFill>
                    <a:srgbClr val="2B297E"/>
                  </a:solidFill>
                  <a:latin typeface="Arial" panose="020B0604020202020204" pitchFamily="34" charset="0"/>
                  <a:cs typeface="Arial" panose="020B0604020202020204" pitchFamily="34" charset="0"/>
                </a:rPr>
                <a:t>Institute of Health Information and Statistics of the Czech Republic</a:t>
              </a:r>
            </a:p>
          </p:txBody>
        </p:sp>
        <p:pic>
          <p:nvPicPr>
            <p:cNvPr id="11" name="Logo">
              <a:extLst>
                <a:ext uri="{FF2B5EF4-FFF2-40B4-BE49-F238E27FC236}">
                  <a16:creationId xmlns:a16="http://schemas.microsoft.com/office/drawing/2014/main" id="{9F92AC57-7FC1-4571-BECE-7125420930C3}"/>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4084311" y="378348"/>
              <a:ext cx="1080000" cy="709095"/>
            </a:xfrm>
            <a:prstGeom prst="rect">
              <a:avLst/>
            </a:prstGeom>
          </p:spPr>
        </p:pic>
      </p:grpSp>
      <p:pic>
        <p:nvPicPr>
          <p:cNvPr id="8" name="Logo MZ CR">
            <a:extLst>
              <a:ext uri="{FF2B5EF4-FFF2-40B4-BE49-F238E27FC236}">
                <a16:creationId xmlns:a16="http://schemas.microsoft.com/office/drawing/2014/main" id="{5B7C4270-13A2-4527-A4C7-32FE9859D7F1}"/>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575311" y="156482"/>
            <a:ext cx="3763463" cy="324000"/>
          </a:xfrm>
          <a:prstGeom prst="rect">
            <a:avLst/>
          </a:prstGeom>
        </p:spPr>
      </p:pic>
      <p:sp>
        <p:nvSpPr>
          <p:cNvPr id="2" name="Nadpis 1">
            <a:extLst>
              <a:ext uri="{FF2B5EF4-FFF2-40B4-BE49-F238E27FC236}">
                <a16:creationId xmlns:a16="http://schemas.microsoft.com/office/drawing/2014/main" id="{DBF05EC1-AC34-4998-A874-C476BF92C77D}"/>
              </a:ext>
            </a:extLst>
          </p:cNvPr>
          <p:cNvSpPr>
            <a:spLocks noGrp="1"/>
          </p:cNvSpPr>
          <p:nvPr>
            <p:ph type="title"/>
          </p:nvPr>
        </p:nvSpPr>
        <p:spPr>
          <a:xfrm>
            <a:off x="452490" y="1382511"/>
            <a:ext cx="5246408" cy="1404481"/>
          </a:xfrm>
        </p:spPr>
        <p:txBody>
          <a:bodyPr>
            <a:normAutofit/>
          </a:bodyPr>
          <a:lstStyle>
            <a:lvl1pPr algn="l">
              <a:defRPr sz="3600" b="1">
                <a:solidFill>
                  <a:schemeClr val="bg1"/>
                </a:solidFill>
                <a:effectLst>
                  <a:outerShdw blurRad="38100" dist="38100" dir="2700000" algn="tl">
                    <a:srgbClr val="000000">
                      <a:alpha val="43137"/>
                    </a:srgbClr>
                  </a:outerShdw>
                </a:effectLst>
                <a:latin typeface="+mn-lt"/>
              </a:defRPr>
            </a:lvl1pPr>
          </a:lstStyle>
          <a:p>
            <a:r>
              <a:rPr lang="cs-CZ" dirty="0"/>
              <a:t>Kliknutím lze upravit styl.</a:t>
            </a:r>
          </a:p>
        </p:txBody>
      </p:sp>
      <p:sp>
        <p:nvSpPr>
          <p:cNvPr id="4" name="Zástupný text 3">
            <a:extLst>
              <a:ext uri="{FF2B5EF4-FFF2-40B4-BE49-F238E27FC236}">
                <a16:creationId xmlns:a16="http://schemas.microsoft.com/office/drawing/2014/main" id="{30F5E0A5-FA60-44D8-9106-C4F05A37F6A9}"/>
              </a:ext>
            </a:extLst>
          </p:cNvPr>
          <p:cNvSpPr>
            <a:spLocks noGrp="1"/>
          </p:cNvSpPr>
          <p:nvPr>
            <p:ph type="body" sz="quarter" idx="10" hasCustomPrompt="1"/>
          </p:nvPr>
        </p:nvSpPr>
        <p:spPr>
          <a:xfrm>
            <a:off x="478506" y="5213021"/>
            <a:ext cx="11116463" cy="468000"/>
          </a:xfrm>
        </p:spPr>
        <p:txBody>
          <a:bodyPr anchor="ctr">
            <a:noAutofit/>
          </a:bodyPr>
          <a:lstStyle>
            <a:lvl1pPr marL="0" indent="0" algn="l">
              <a:buNone/>
              <a:defRPr lang="cs-CZ" sz="3200" b="1" kern="1200" dirty="0" smtClean="0">
                <a:solidFill>
                  <a:srgbClr val="D71440"/>
                </a:solidFill>
                <a:latin typeface="+mn-lt"/>
                <a:ea typeface="+mn-ea"/>
                <a:cs typeface="+mn-cs"/>
              </a:defRPr>
            </a:lvl1pPr>
            <a:lvl2pPr marL="457200" indent="0">
              <a:buNone/>
              <a:defRPr/>
            </a:lvl2pPr>
          </a:lstStyle>
          <a:p>
            <a:pPr lvl="0"/>
            <a:r>
              <a:rPr lang="cs-CZ" dirty="0"/>
              <a:t>Vložte podnadpis</a:t>
            </a:r>
          </a:p>
        </p:txBody>
      </p:sp>
      <p:sp>
        <p:nvSpPr>
          <p:cNvPr id="18" name="Rovnoramenný trojúhelník 17">
            <a:extLst>
              <a:ext uri="{FF2B5EF4-FFF2-40B4-BE49-F238E27FC236}">
                <a16:creationId xmlns:a16="http://schemas.microsoft.com/office/drawing/2014/main" id="{5F0787A1-1367-48B0-8D6F-9395D092CB15}"/>
              </a:ext>
            </a:extLst>
          </p:cNvPr>
          <p:cNvSpPr/>
          <p:nvPr userDrawn="1"/>
        </p:nvSpPr>
        <p:spPr>
          <a:xfrm rot="1106797">
            <a:off x="9887333" y="3816493"/>
            <a:ext cx="962460" cy="1401667"/>
          </a:xfrm>
          <a:prstGeom prst="triangle">
            <a:avLst>
              <a:gd name="adj" fmla="val 44358"/>
            </a:avLst>
          </a:prstGeom>
          <a:solidFill>
            <a:srgbClr val="FFC000">
              <a:alpha val="44000"/>
            </a:srgbClr>
          </a:solidFill>
          <a:ln w="15875">
            <a:solidFill>
              <a:srgbClr val="2E5980"/>
            </a:solidFill>
          </a:ln>
          <a:effectLst>
            <a:outerShdw blurRad="50800" dist="50800" dir="5400000" algn="ctr" rotWithShape="0">
              <a:srgbClr val="2E598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Ovál 23">
            <a:extLst>
              <a:ext uri="{FF2B5EF4-FFF2-40B4-BE49-F238E27FC236}">
                <a16:creationId xmlns:a16="http://schemas.microsoft.com/office/drawing/2014/main" id="{14CA370E-ADFE-4C96-845A-A6A6B84E26B1}"/>
              </a:ext>
            </a:extLst>
          </p:cNvPr>
          <p:cNvSpPr/>
          <p:nvPr userDrawn="1"/>
        </p:nvSpPr>
        <p:spPr>
          <a:xfrm>
            <a:off x="9573906" y="4835335"/>
            <a:ext cx="1029600" cy="1029600"/>
          </a:xfrm>
          <a:prstGeom prst="ellipse">
            <a:avLst/>
          </a:prstGeom>
          <a:solidFill>
            <a:schemeClr val="bg1"/>
          </a:solidFill>
          <a:ln w="19050">
            <a:solidFill>
              <a:srgbClr val="D714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5" name="Ovál 24">
            <a:extLst>
              <a:ext uri="{FF2B5EF4-FFF2-40B4-BE49-F238E27FC236}">
                <a16:creationId xmlns:a16="http://schemas.microsoft.com/office/drawing/2014/main" id="{ECD1A508-E6B9-4C70-87A7-872B8FE52EA5}"/>
              </a:ext>
            </a:extLst>
          </p:cNvPr>
          <p:cNvSpPr/>
          <p:nvPr userDrawn="1"/>
        </p:nvSpPr>
        <p:spPr>
          <a:xfrm>
            <a:off x="9643042" y="4904471"/>
            <a:ext cx="891327" cy="891327"/>
          </a:xfrm>
          <a:prstGeom prst="ellipse">
            <a:avLst/>
          </a:prstGeom>
          <a:solidFill>
            <a:srgbClr val="D714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26" name="Obrázek 25">
            <a:extLst>
              <a:ext uri="{FF2B5EF4-FFF2-40B4-BE49-F238E27FC236}">
                <a16:creationId xmlns:a16="http://schemas.microsoft.com/office/drawing/2014/main" id="{8FD64608-A9A7-4109-9CD9-D337E14020AB}"/>
              </a:ext>
            </a:extLst>
          </p:cNvPr>
          <p:cNvPicPr>
            <a:picLocks noChangeAspect="1"/>
          </p:cNvPicPr>
          <p:nvPr userDrawn="1"/>
        </p:nvPicPr>
        <p:blipFill>
          <a:blip r:embed="rId6" cstate="hqprint">
            <a:extLst>
              <a:ext uri="{28A0092B-C50C-407E-A947-70E740481C1C}">
                <a14:useLocalDpi xmlns:a14="http://schemas.microsoft.com/office/drawing/2010/main" val="0"/>
              </a:ext>
            </a:extLst>
          </a:blip>
          <a:stretch>
            <a:fillRect/>
          </a:stretch>
        </p:blipFill>
        <p:spPr>
          <a:xfrm>
            <a:off x="9643042" y="4999085"/>
            <a:ext cx="856076" cy="670674"/>
          </a:xfrm>
          <a:prstGeom prst="rect">
            <a:avLst/>
          </a:prstGeom>
        </p:spPr>
      </p:pic>
      <p:pic>
        <p:nvPicPr>
          <p:cNvPr id="27" name="Obrázek 26">
            <a:extLst>
              <a:ext uri="{FF2B5EF4-FFF2-40B4-BE49-F238E27FC236}">
                <a16:creationId xmlns:a16="http://schemas.microsoft.com/office/drawing/2014/main" id="{9B42B2D5-C526-42B3-A5BC-0C1EFB5951B3}"/>
              </a:ext>
            </a:extLst>
          </p:cNvPr>
          <p:cNvPicPr>
            <a:picLocks noChangeAspect="1"/>
          </p:cNvPicPr>
          <p:nvPr userDrawn="1"/>
        </p:nvPicPr>
        <p:blipFill>
          <a:blip r:embed="rId7" cstate="hqprint">
            <a:extLst>
              <a:ext uri="{28A0092B-C50C-407E-A947-70E740481C1C}">
                <a14:useLocalDpi xmlns:a14="http://schemas.microsoft.com/office/drawing/2010/main" val="0"/>
              </a:ext>
            </a:extLst>
          </a:blip>
          <a:stretch>
            <a:fillRect/>
          </a:stretch>
        </p:blipFill>
        <p:spPr>
          <a:xfrm>
            <a:off x="9876095" y="110646"/>
            <a:ext cx="367200" cy="411266"/>
          </a:xfrm>
          <a:prstGeom prst="rect">
            <a:avLst/>
          </a:prstGeom>
        </p:spPr>
      </p:pic>
      <p:pic>
        <p:nvPicPr>
          <p:cNvPr id="29" name="Obrázek 28">
            <a:extLst>
              <a:ext uri="{FF2B5EF4-FFF2-40B4-BE49-F238E27FC236}">
                <a16:creationId xmlns:a16="http://schemas.microsoft.com/office/drawing/2014/main" id="{FDF8C9FD-0EE4-4959-933C-810C9D423570}"/>
              </a:ext>
            </a:extLst>
          </p:cNvPr>
          <p:cNvPicPr>
            <a:picLocks noChangeAspect="1"/>
          </p:cNvPicPr>
          <p:nvPr userDrawn="1"/>
        </p:nvPicPr>
        <p:blipFill>
          <a:blip r:embed="rId8" cstate="hqprint">
            <a:extLst>
              <a:ext uri="{28A0092B-C50C-407E-A947-70E740481C1C}">
                <a14:useLocalDpi xmlns:a14="http://schemas.microsoft.com/office/drawing/2010/main" val="0"/>
              </a:ext>
            </a:extLst>
          </a:blip>
          <a:stretch>
            <a:fillRect/>
          </a:stretch>
        </p:blipFill>
        <p:spPr>
          <a:xfrm>
            <a:off x="10518041" y="102811"/>
            <a:ext cx="1100002" cy="486943"/>
          </a:xfrm>
          <a:prstGeom prst="rect">
            <a:avLst/>
          </a:prstGeom>
        </p:spPr>
      </p:pic>
    </p:spTree>
    <p:extLst>
      <p:ext uri="{BB962C8B-B14F-4D97-AF65-F5344CB8AC3E}">
        <p14:creationId xmlns:p14="http://schemas.microsoft.com/office/powerpoint/2010/main" val="101324204"/>
      </p:ext>
    </p:extLst>
  </p:cSld>
  <p:clrMapOvr>
    <a:masterClrMapping/>
  </p:clrMapOvr>
  <p:extLst>
    <p:ext uri="{DCECCB84-F9BA-43D5-87BE-67443E8EF086}">
      <p15:sldGuideLst xmlns:p15="http://schemas.microsoft.com/office/powerpoint/2012/main">
        <p15:guide id="1" orient="horz" pos="3430">
          <p15:clr>
            <a:srgbClr val="FBAE40"/>
          </p15:clr>
        </p15:guide>
        <p15:guide id="2" pos="347">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0515600" cy="631595"/>
          </a:xfrm>
        </p:spPr>
        <p:txBody>
          <a:bodyPr anchor="t">
            <a:normAutofit/>
          </a:bodyPr>
          <a:lstStyle>
            <a:lvl1pPr>
              <a:defRPr lang="cs-CZ" sz="3200" b="1" kern="1200" dirty="0" smtClean="0">
                <a:solidFill>
                  <a:srgbClr val="D71440"/>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5" name="Logo Zdravi 2030" descr="Obsah obrázku objekt&#10;&#10;Popis byl vytvořen automaticky">
            <a:extLst>
              <a:ext uri="{FF2B5EF4-FFF2-40B4-BE49-F238E27FC236}">
                <a16:creationId xmlns:a16="http://schemas.microsoft.com/office/drawing/2014/main" id="{347605E1-604F-4661-8EEB-564973C25C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74751" y="6272815"/>
            <a:ext cx="778907" cy="303178"/>
          </a:xfrm>
          <a:prstGeom prst="rect">
            <a:avLst/>
          </a:prstGeom>
        </p:spPr>
      </p:pic>
      <p:pic>
        <p:nvPicPr>
          <p:cNvPr id="6" name="Logo MZ CR">
            <a:extLst>
              <a:ext uri="{FF2B5EF4-FFF2-40B4-BE49-F238E27FC236}">
                <a16:creationId xmlns:a16="http://schemas.microsoft.com/office/drawing/2014/main" id="{0A674D63-7E08-40FA-BBE8-52A456EE327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9168609" y="6593923"/>
            <a:ext cx="2303581" cy="198318"/>
          </a:xfrm>
          <a:prstGeom prst="rect">
            <a:avLst/>
          </a:prstGeom>
        </p:spPr>
      </p:pic>
      <p:pic>
        <p:nvPicPr>
          <p:cNvPr id="9" name="Logo UZIS">
            <a:extLst>
              <a:ext uri="{FF2B5EF4-FFF2-40B4-BE49-F238E27FC236}">
                <a16:creationId xmlns:a16="http://schemas.microsoft.com/office/drawing/2014/main" id="{14527FAE-EF2D-4E64-BD3F-E8E8C7BCC2F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555505" y="6508808"/>
            <a:ext cx="503419" cy="330529"/>
          </a:xfrm>
          <a:prstGeom prst="rect">
            <a:avLst/>
          </a:prstGeom>
        </p:spPr>
      </p:pic>
      <p:cxnSp>
        <p:nvCxnSpPr>
          <p:cNvPr id="4" name="Přímá spojnice 3"/>
          <p:cNvCxnSpPr/>
          <p:nvPr userDrawn="1"/>
        </p:nvCxnSpPr>
        <p:spPr>
          <a:xfrm>
            <a:off x="1326763" y="6460191"/>
            <a:ext cx="10332000" cy="7961"/>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2" name="Obdélník 14">
            <a:extLst>
              <a:ext uri="{FF2B5EF4-FFF2-40B4-BE49-F238E27FC236}">
                <a16:creationId xmlns:a16="http://schemas.microsoft.com/office/drawing/2014/main" id="{E9BDE39F-24C5-492B-BE14-D4F4A34897CE}"/>
              </a:ext>
            </a:extLst>
          </p:cNvPr>
          <p:cNvSpPr/>
          <p:nvPr userDrawn="1"/>
        </p:nvSpPr>
        <p:spPr>
          <a:xfrm>
            <a:off x="1535268" y="6539370"/>
            <a:ext cx="7505773" cy="276999"/>
          </a:xfrm>
          <a:prstGeom prst="rect">
            <a:avLst/>
          </a:prstGeom>
        </p:spPr>
        <p:txBody>
          <a:bodyPr wrap="square">
            <a:spAutoFit/>
          </a:bodyPr>
          <a:lstStyle/>
          <a:p>
            <a:pPr algn="ctr"/>
            <a:r>
              <a:rPr lang="cs-CZ" sz="1200" b="1" i="0" dirty="0">
                <a:solidFill>
                  <a:schemeClr val="accent5">
                    <a:lumMod val="50000"/>
                  </a:schemeClr>
                </a:solidFill>
              </a:rPr>
              <a:t>Strategický rámec rozvoje péče o zdraví v České republice do roku 2030: analytická</a:t>
            </a:r>
            <a:r>
              <a:rPr lang="cs-CZ" sz="1200" b="1" i="0" baseline="0" dirty="0">
                <a:solidFill>
                  <a:schemeClr val="accent5">
                    <a:lumMod val="50000"/>
                  </a:schemeClr>
                </a:solidFill>
              </a:rPr>
              <a:t> studie pro regiony ČR – září 2019</a:t>
            </a:r>
            <a:endParaRPr lang="en-US" sz="1200" b="1" i="0" dirty="0">
              <a:solidFill>
                <a:schemeClr val="accent5">
                  <a:lumMod val="50000"/>
                </a:schemeClr>
              </a:solidFill>
            </a:endParaRPr>
          </a:p>
        </p:txBody>
      </p:sp>
      <p:pic>
        <p:nvPicPr>
          <p:cNvPr id="13" name="Obrázek 12">
            <a:extLst>
              <a:ext uri="{FF2B5EF4-FFF2-40B4-BE49-F238E27FC236}">
                <a16:creationId xmlns:a16="http://schemas.microsoft.com/office/drawing/2014/main" id="{555025E6-61D5-4B9A-B98C-7F54C9E4C9B2}"/>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10368000" y="184215"/>
            <a:ext cx="367200" cy="411266"/>
          </a:xfrm>
          <a:prstGeom prst="rect">
            <a:avLst/>
          </a:prstGeom>
        </p:spPr>
      </p:pic>
      <p:pic>
        <p:nvPicPr>
          <p:cNvPr id="15" name="Obrázek 14">
            <a:extLst>
              <a:ext uri="{FF2B5EF4-FFF2-40B4-BE49-F238E27FC236}">
                <a16:creationId xmlns:a16="http://schemas.microsoft.com/office/drawing/2014/main" id="{DDA67D6B-78EC-4550-BAC1-847994C1B688}"/>
              </a:ext>
            </a:extLst>
          </p:cNvPr>
          <p:cNvPicPr>
            <a:picLocks noChangeAspect="1"/>
          </p:cNvPicPr>
          <p:nvPr userDrawn="1"/>
        </p:nvPicPr>
        <p:blipFill>
          <a:blip r:embed="rId6" cstate="hqprint">
            <a:extLst>
              <a:ext uri="{28A0092B-C50C-407E-A947-70E740481C1C}">
                <a14:useLocalDpi xmlns:a14="http://schemas.microsoft.com/office/drawing/2010/main" val="0"/>
              </a:ext>
            </a:extLst>
          </a:blip>
          <a:stretch>
            <a:fillRect/>
          </a:stretch>
        </p:blipFill>
        <p:spPr>
          <a:xfrm>
            <a:off x="10907435" y="166525"/>
            <a:ext cx="1100002" cy="486943"/>
          </a:xfrm>
          <a:prstGeom prst="rect">
            <a:avLst/>
          </a:prstGeom>
        </p:spPr>
      </p:pic>
    </p:spTree>
    <p:extLst>
      <p:ext uri="{BB962C8B-B14F-4D97-AF65-F5344CB8AC3E}">
        <p14:creationId xmlns:p14="http://schemas.microsoft.com/office/powerpoint/2010/main" val="838840619"/>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F2E18D3E-0080-41D8-A636-9F205DA281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47A485CB-C3A3-43A2-806E-55CBAC815D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4F37910D-F120-4114-8358-60F61E2E80E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DA996E8-D44D-4D29-B5B3-6A5042537ABD}" type="datetimeFigureOut">
              <a:rPr lang="cs-CZ" smtClean="0"/>
              <a:t>21.02.2020</a:t>
            </a:fld>
            <a:endParaRPr lang="cs-CZ"/>
          </a:p>
        </p:txBody>
      </p:sp>
      <p:sp>
        <p:nvSpPr>
          <p:cNvPr id="5" name="Zástupný symbol pro zápatí 4">
            <a:extLst>
              <a:ext uri="{FF2B5EF4-FFF2-40B4-BE49-F238E27FC236}">
                <a16:creationId xmlns:a16="http://schemas.microsoft.com/office/drawing/2014/main" id="{37A43518-2B36-4A43-975E-CA24246CE7A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27FA21C1-724A-4575-BEF1-4E328ABE7AB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43C84DE-2398-4D7B-94B3-F67D47F3B35D}" type="slidenum">
              <a:rPr lang="cs-CZ" smtClean="0"/>
              <a:t>‹#›</a:t>
            </a:fld>
            <a:endParaRPr lang="cs-CZ"/>
          </a:p>
        </p:txBody>
      </p:sp>
    </p:spTree>
    <p:extLst>
      <p:ext uri="{BB962C8B-B14F-4D97-AF65-F5344CB8AC3E}">
        <p14:creationId xmlns:p14="http://schemas.microsoft.com/office/powerpoint/2010/main" val="2570146517"/>
      </p:ext>
    </p:extLst>
  </p:cSld>
  <p:clrMap bg1="lt1" tx1="dk1" bg2="lt2" tx2="dk2" accent1="accent1" accent2="accent2" accent3="accent3" accent4="accent4" accent5="accent5" accent6="accent6" hlink="hlink" folHlink="folHlink"/>
  <p:sldLayoutIdLst>
    <p:sldLayoutId id="2147483696" r:id="rId1"/>
    <p:sldLayoutId id="2147483697" r:id="rId2"/>
    <p:sldLayoutId id="2147483698" r:id="rId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slideLayout" Target="../slideLayouts/slideLayout3.xml"/><Relationship Id="rId1" Type="http://schemas.openxmlformats.org/officeDocument/2006/relationships/tags" Target="../tags/tag2.xml"/><Relationship Id="rId4" Type="http://schemas.openxmlformats.org/officeDocument/2006/relationships/image" Target="../media/image11.emf"/></Relationships>
</file>

<file path=ppt/slides/_rels/slide100.xml.rels><?xml version="1.0" encoding="UTF-8" standalone="yes"?>
<Relationships xmlns="http://schemas.openxmlformats.org/package/2006/relationships"><Relationship Id="rId3" Type="http://schemas.openxmlformats.org/officeDocument/2006/relationships/chart" Target="../charts/chart109.xml"/><Relationship Id="rId2" Type="http://schemas.openxmlformats.org/officeDocument/2006/relationships/chart" Target="../charts/chart108.xml"/><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8" Type="http://schemas.openxmlformats.org/officeDocument/2006/relationships/diagramLayout" Target="../diagrams/layout2.xml"/><Relationship Id="rId13" Type="http://schemas.openxmlformats.org/officeDocument/2006/relationships/image" Target="../media/image48.jpeg"/><Relationship Id="rId3" Type="http://schemas.openxmlformats.org/officeDocument/2006/relationships/diagramLayout" Target="../diagrams/layout1.xml"/><Relationship Id="rId7" Type="http://schemas.openxmlformats.org/officeDocument/2006/relationships/diagramData" Target="../diagrams/data2.xml"/><Relationship Id="rId12" Type="http://schemas.openxmlformats.org/officeDocument/2006/relationships/image" Target="../media/image47.jpeg"/><Relationship Id="rId2" Type="http://schemas.openxmlformats.org/officeDocument/2006/relationships/diagramData" Target="../diagrams/data1.xml"/><Relationship Id="rId1" Type="http://schemas.openxmlformats.org/officeDocument/2006/relationships/slideLayout" Target="../slideLayouts/slideLayout3.xml"/><Relationship Id="rId6" Type="http://schemas.microsoft.com/office/2007/relationships/diagramDrawing" Target="../diagrams/drawing1.xml"/><Relationship Id="rId11" Type="http://schemas.microsoft.com/office/2007/relationships/diagramDrawing" Target="../diagrams/drawing2.xml"/><Relationship Id="rId5" Type="http://schemas.openxmlformats.org/officeDocument/2006/relationships/diagramColors" Target="../diagrams/colors1.xml"/><Relationship Id="rId10" Type="http://schemas.openxmlformats.org/officeDocument/2006/relationships/diagramColors" Target="../diagrams/colors2.xml"/><Relationship Id="rId4" Type="http://schemas.openxmlformats.org/officeDocument/2006/relationships/diagramQuickStyle" Target="../diagrams/quickStyle1.xml"/><Relationship Id="rId9" Type="http://schemas.openxmlformats.org/officeDocument/2006/relationships/diagramQuickStyle" Target="../diagrams/quickStyle2.xml"/></Relationships>
</file>

<file path=ppt/slides/_rels/slide102.xml.rels><?xml version="1.0" encoding="UTF-8" standalone="yes"?>
<Relationships xmlns="http://schemas.openxmlformats.org/package/2006/relationships"><Relationship Id="rId8" Type="http://schemas.openxmlformats.org/officeDocument/2006/relationships/diagramLayout" Target="../diagrams/layout4.xml"/><Relationship Id="rId13" Type="http://schemas.openxmlformats.org/officeDocument/2006/relationships/image" Target="../media/image50.png"/><Relationship Id="rId3" Type="http://schemas.openxmlformats.org/officeDocument/2006/relationships/diagramLayout" Target="../diagrams/layout3.xml"/><Relationship Id="rId7" Type="http://schemas.openxmlformats.org/officeDocument/2006/relationships/diagramData" Target="../diagrams/data4.xml"/><Relationship Id="rId12" Type="http://schemas.openxmlformats.org/officeDocument/2006/relationships/image" Target="../media/image49.png"/><Relationship Id="rId2" Type="http://schemas.openxmlformats.org/officeDocument/2006/relationships/diagramData" Target="../diagrams/data3.xml"/><Relationship Id="rId1" Type="http://schemas.openxmlformats.org/officeDocument/2006/relationships/slideLayout" Target="../slideLayouts/slideLayout3.xml"/><Relationship Id="rId6" Type="http://schemas.microsoft.com/office/2007/relationships/diagramDrawing" Target="../diagrams/drawing3.xml"/><Relationship Id="rId11" Type="http://schemas.microsoft.com/office/2007/relationships/diagramDrawing" Target="../diagrams/drawing4.xml"/><Relationship Id="rId5" Type="http://schemas.openxmlformats.org/officeDocument/2006/relationships/diagramColors" Target="../diagrams/colors3.xml"/><Relationship Id="rId10" Type="http://schemas.openxmlformats.org/officeDocument/2006/relationships/diagramColors" Target="../diagrams/colors4.xml"/><Relationship Id="rId4" Type="http://schemas.openxmlformats.org/officeDocument/2006/relationships/diagramQuickStyle" Target="../diagrams/quickStyle3.xml"/><Relationship Id="rId9" Type="http://schemas.openxmlformats.org/officeDocument/2006/relationships/diagramQuickStyle" Target="../diagrams/quickStyle4.xml"/></Relationships>
</file>

<file path=ppt/slides/_rels/slide103.xml.rels><?xml version="1.0" encoding="UTF-8" standalone="yes"?>
<Relationships xmlns="http://schemas.openxmlformats.org/package/2006/relationships"><Relationship Id="rId2" Type="http://schemas.openxmlformats.org/officeDocument/2006/relationships/chart" Target="../charts/chart110.xml"/><Relationship Id="rId1" Type="http://schemas.openxmlformats.org/officeDocument/2006/relationships/slideLayout" Target="../slideLayouts/slideLayout3.xml"/></Relationships>
</file>

<file path=ppt/slides/_rels/slide104.xml.rels><?xml version="1.0" encoding="UTF-8" standalone="yes"?>
<Relationships xmlns="http://schemas.openxmlformats.org/package/2006/relationships"><Relationship Id="rId3" Type="http://schemas.openxmlformats.org/officeDocument/2006/relationships/chart" Target="../charts/chart112.xml"/><Relationship Id="rId2" Type="http://schemas.openxmlformats.org/officeDocument/2006/relationships/chart" Target="../charts/chart111.xml"/><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2" Type="http://schemas.openxmlformats.org/officeDocument/2006/relationships/chart" Target="../charts/chart113.xml"/><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slideLayout" Target="../slideLayouts/slideLayout3.xml"/><Relationship Id="rId1" Type="http://schemas.openxmlformats.org/officeDocument/2006/relationships/tags" Target="../tags/tag2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2" Type="http://schemas.openxmlformats.org/officeDocument/2006/relationships/chart" Target="../charts/chart114.xml"/><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8" Type="http://schemas.openxmlformats.org/officeDocument/2006/relationships/diagramLayout" Target="../diagrams/layout6.xml"/><Relationship Id="rId13" Type="http://schemas.openxmlformats.org/officeDocument/2006/relationships/image" Target="../media/image52.jpeg"/><Relationship Id="rId3" Type="http://schemas.openxmlformats.org/officeDocument/2006/relationships/diagramLayout" Target="../diagrams/layout5.xml"/><Relationship Id="rId7" Type="http://schemas.openxmlformats.org/officeDocument/2006/relationships/diagramData" Target="../diagrams/data6.xml"/><Relationship Id="rId12" Type="http://schemas.openxmlformats.org/officeDocument/2006/relationships/image" Target="../media/image51.jpeg"/><Relationship Id="rId2" Type="http://schemas.openxmlformats.org/officeDocument/2006/relationships/diagramData" Target="../diagrams/data5.xml"/><Relationship Id="rId1" Type="http://schemas.openxmlformats.org/officeDocument/2006/relationships/slideLayout" Target="../slideLayouts/slideLayout3.xml"/><Relationship Id="rId6" Type="http://schemas.microsoft.com/office/2007/relationships/diagramDrawing" Target="../diagrams/drawing5.xml"/><Relationship Id="rId11" Type="http://schemas.microsoft.com/office/2007/relationships/diagramDrawing" Target="../diagrams/drawing6.xml"/><Relationship Id="rId5" Type="http://schemas.openxmlformats.org/officeDocument/2006/relationships/diagramColors" Target="../diagrams/colors5.xml"/><Relationship Id="rId10" Type="http://schemas.openxmlformats.org/officeDocument/2006/relationships/diagramColors" Target="../diagrams/colors6.xml"/><Relationship Id="rId4" Type="http://schemas.openxmlformats.org/officeDocument/2006/relationships/diagramQuickStyle" Target="../diagrams/quickStyle5.xml"/><Relationship Id="rId9" Type="http://schemas.openxmlformats.org/officeDocument/2006/relationships/diagramQuickStyle" Target="../diagrams/quickStyle6.xml"/></Relationships>
</file>

<file path=ppt/slides/_rels/slide112.xml.rels><?xml version="1.0" encoding="UTF-8" standalone="yes"?>
<Relationships xmlns="http://schemas.openxmlformats.org/package/2006/relationships"><Relationship Id="rId8" Type="http://schemas.openxmlformats.org/officeDocument/2006/relationships/diagramLayout" Target="../diagrams/layout8.xml"/><Relationship Id="rId13" Type="http://schemas.openxmlformats.org/officeDocument/2006/relationships/image" Target="../media/image54.png"/><Relationship Id="rId3" Type="http://schemas.openxmlformats.org/officeDocument/2006/relationships/diagramLayout" Target="../diagrams/layout7.xml"/><Relationship Id="rId7" Type="http://schemas.openxmlformats.org/officeDocument/2006/relationships/diagramData" Target="../diagrams/data8.xml"/><Relationship Id="rId12" Type="http://schemas.openxmlformats.org/officeDocument/2006/relationships/image" Target="../media/image53.png"/><Relationship Id="rId2" Type="http://schemas.openxmlformats.org/officeDocument/2006/relationships/diagramData" Target="../diagrams/data7.xml"/><Relationship Id="rId1" Type="http://schemas.openxmlformats.org/officeDocument/2006/relationships/slideLayout" Target="../slideLayouts/slideLayout3.xml"/><Relationship Id="rId6" Type="http://schemas.microsoft.com/office/2007/relationships/diagramDrawing" Target="../diagrams/drawing7.xml"/><Relationship Id="rId11" Type="http://schemas.microsoft.com/office/2007/relationships/diagramDrawing" Target="../diagrams/drawing8.xml"/><Relationship Id="rId5" Type="http://schemas.openxmlformats.org/officeDocument/2006/relationships/diagramColors" Target="../diagrams/colors7.xml"/><Relationship Id="rId10" Type="http://schemas.openxmlformats.org/officeDocument/2006/relationships/diagramColors" Target="../diagrams/colors8.xml"/><Relationship Id="rId4" Type="http://schemas.openxmlformats.org/officeDocument/2006/relationships/diagramQuickStyle" Target="../diagrams/quickStyle7.xml"/><Relationship Id="rId9" Type="http://schemas.openxmlformats.org/officeDocument/2006/relationships/diagramQuickStyle" Target="../diagrams/quickStyle8.xml"/></Relationships>
</file>

<file path=ppt/slides/_rels/slide113.xml.rels><?xml version="1.0" encoding="UTF-8" standalone="yes"?>
<Relationships xmlns="http://schemas.openxmlformats.org/package/2006/relationships"><Relationship Id="rId2" Type="http://schemas.openxmlformats.org/officeDocument/2006/relationships/chart" Target="../charts/chart115.xml"/><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3" Type="http://schemas.openxmlformats.org/officeDocument/2006/relationships/chart" Target="../charts/chart117.xml"/><Relationship Id="rId2" Type="http://schemas.openxmlformats.org/officeDocument/2006/relationships/chart" Target="../charts/chart116.xml"/><Relationship Id="rId1" Type="http://schemas.openxmlformats.org/officeDocument/2006/relationships/slideLayout" Target="../slideLayouts/slideLayout3.xml"/></Relationships>
</file>

<file path=ppt/slides/_rels/slide115.xml.rels><?xml version="1.0" encoding="UTF-8" standalone="yes"?>
<Relationships xmlns="http://schemas.openxmlformats.org/package/2006/relationships"><Relationship Id="rId2" Type="http://schemas.openxmlformats.org/officeDocument/2006/relationships/chart" Target="../charts/chart118.xml"/><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3" Type="http://schemas.openxmlformats.org/officeDocument/2006/relationships/chart" Target="../charts/chart119.xml"/><Relationship Id="rId2" Type="http://schemas.openxmlformats.org/officeDocument/2006/relationships/notesSlide" Target="../notesSlides/notesSlide6.xml"/><Relationship Id="rId1" Type="http://schemas.openxmlformats.org/officeDocument/2006/relationships/slideLayout" Target="../slideLayouts/slideLayout3.xml"/><Relationship Id="rId4" Type="http://schemas.openxmlformats.org/officeDocument/2006/relationships/chart" Target="../charts/chart120.xml"/></Relationships>
</file>

<file path=ppt/slides/_rels/slide117.xml.rels><?xml version="1.0" encoding="UTF-8" standalone="yes"?>
<Relationships xmlns="http://schemas.openxmlformats.org/package/2006/relationships"><Relationship Id="rId3" Type="http://schemas.openxmlformats.org/officeDocument/2006/relationships/chart" Target="../charts/chart121.xml"/><Relationship Id="rId2" Type="http://schemas.openxmlformats.org/officeDocument/2006/relationships/notesSlide" Target="../notesSlides/notesSlide7.xml"/><Relationship Id="rId1" Type="http://schemas.openxmlformats.org/officeDocument/2006/relationships/slideLayout" Target="../slideLayouts/slideLayout3.xml"/><Relationship Id="rId4" Type="http://schemas.openxmlformats.org/officeDocument/2006/relationships/chart" Target="../charts/chart122.xml"/></Relationships>
</file>

<file path=ppt/slides/_rels/slide118.xml.rels><?xml version="1.0" encoding="UTF-8" standalone="yes"?>
<Relationships xmlns="http://schemas.openxmlformats.org/package/2006/relationships"><Relationship Id="rId3" Type="http://schemas.openxmlformats.org/officeDocument/2006/relationships/chart" Target="../charts/chart123.xml"/><Relationship Id="rId2" Type="http://schemas.openxmlformats.org/officeDocument/2006/relationships/notesSlide" Target="../notesSlides/notesSlide8.xml"/><Relationship Id="rId1" Type="http://schemas.openxmlformats.org/officeDocument/2006/relationships/slideLayout" Target="../slideLayouts/slideLayout3.xml"/><Relationship Id="rId6" Type="http://schemas.openxmlformats.org/officeDocument/2006/relationships/chart" Target="../charts/chart126.xml"/><Relationship Id="rId5" Type="http://schemas.openxmlformats.org/officeDocument/2006/relationships/chart" Target="../charts/chart125.xml"/><Relationship Id="rId4" Type="http://schemas.openxmlformats.org/officeDocument/2006/relationships/chart" Target="../charts/chart124.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3.xml"/></Relationships>
</file>

<file path=ppt/slides/_rels/slide120.xml.rels><?xml version="1.0" encoding="UTF-8" standalone="yes"?>
<Relationships xmlns="http://schemas.openxmlformats.org/package/2006/relationships"><Relationship Id="rId8" Type="http://schemas.openxmlformats.org/officeDocument/2006/relationships/diagramLayout" Target="../diagrams/layout10.xml"/><Relationship Id="rId3" Type="http://schemas.openxmlformats.org/officeDocument/2006/relationships/diagramLayout" Target="../diagrams/layout9.xml"/><Relationship Id="rId7" Type="http://schemas.openxmlformats.org/officeDocument/2006/relationships/diagramData" Target="../diagrams/data10.xml"/><Relationship Id="rId2" Type="http://schemas.openxmlformats.org/officeDocument/2006/relationships/diagramData" Target="../diagrams/data9.xml"/><Relationship Id="rId1" Type="http://schemas.openxmlformats.org/officeDocument/2006/relationships/slideLayout" Target="../slideLayouts/slideLayout3.xml"/><Relationship Id="rId6" Type="http://schemas.microsoft.com/office/2007/relationships/diagramDrawing" Target="../diagrams/drawing9.xml"/><Relationship Id="rId11" Type="http://schemas.microsoft.com/office/2007/relationships/diagramDrawing" Target="../diagrams/drawing10.xml"/><Relationship Id="rId5" Type="http://schemas.openxmlformats.org/officeDocument/2006/relationships/diagramColors" Target="../diagrams/colors9.xml"/><Relationship Id="rId10" Type="http://schemas.openxmlformats.org/officeDocument/2006/relationships/diagramColors" Target="../diagrams/colors10.xml"/><Relationship Id="rId4" Type="http://schemas.openxmlformats.org/officeDocument/2006/relationships/diagramQuickStyle" Target="../diagrams/quickStyle9.xml"/><Relationship Id="rId9" Type="http://schemas.openxmlformats.org/officeDocument/2006/relationships/diagramQuickStyle" Target="../diagrams/quickStyle10.xml"/></Relationships>
</file>

<file path=ppt/slides/_rels/slide121.xml.rels><?xml version="1.0" encoding="UTF-8" standalone="yes"?>
<Relationships xmlns="http://schemas.openxmlformats.org/package/2006/relationships"><Relationship Id="rId2" Type="http://schemas.openxmlformats.org/officeDocument/2006/relationships/chart" Target="../charts/chart127.xml"/><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3.xml.rels><?xml version="1.0" encoding="UTF-8" standalone="yes"?>
<Relationships xmlns="http://schemas.openxmlformats.org/package/2006/relationships"><Relationship Id="rId8" Type="http://schemas.openxmlformats.org/officeDocument/2006/relationships/diagramLayout" Target="../diagrams/layout12.xml"/><Relationship Id="rId3" Type="http://schemas.openxmlformats.org/officeDocument/2006/relationships/diagramLayout" Target="../diagrams/layout11.xml"/><Relationship Id="rId7" Type="http://schemas.openxmlformats.org/officeDocument/2006/relationships/diagramData" Target="../diagrams/data12.xml"/><Relationship Id="rId2" Type="http://schemas.openxmlformats.org/officeDocument/2006/relationships/diagramData" Target="../diagrams/data11.xml"/><Relationship Id="rId1" Type="http://schemas.openxmlformats.org/officeDocument/2006/relationships/slideLayout" Target="../slideLayouts/slideLayout3.xml"/><Relationship Id="rId6" Type="http://schemas.microsoft.com/office/2007/relationships/diagramDrawing" Target="../diagrams/drawing11.xml"/><Relationship Id="rId11" Type="http://schemas.microsoft.com/office/2007/relationships/diagramDrawing" Target="../diagrams/drawing12.xml"/><Relationship Id="rId5" Type="http://schemas.openxmlformats.org/officeDocument/2006/relationships/diagramColors" Target="../diagrams/colors11.xml"/><Relationship Id="rId10" Type="http://schemas.openxmlformats.org/officeDocument/2006/relationships/diagramColors" Target="../diagrams/colors12.xml"/><Relationship Id="rId4" Type="http://schemas.openxmlformats.org/officeDocument/2006/relationships/diagramQuickStyle" Target="../diagrams/quickStyle11.xml"/><Relationship Id="rId9" Type="http://schemas.openxmlformats.org/officeDocument/2006/relationships/diagramQuickStyle" Target="../diagrams/quickStyle12.xml"/></Relationships>
</file>

<file path=ppt/slides/_rels/slide124.xml.rels><?xml version="1.0" encoding="UTF-8" standalone="yes"?>
<Relationships xmlns="http://schemas.openxmlformats.org/package/2006/relationships"><Relationship Id="rId2" Type="http://schemas.openxmlformats.org/officeDocument/2006/relationships/chart" Target="../charts/chart128.xml"/><Relationship Id="rId1" Type="http://schemas.openxmlformats.org/officeDocument/2006/relationships/slideLayout" Target="../slideLayouts/slideLayout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6.xml.rels><?xml version="1.0" encoding="UTF-8" standalone="yes"?>
<Relationships xmlns="http://schemas.openxmlformats.org/package/2006/relationships"><Relationship Id="rId2" Type="http://schemas.openxmlformats.org/officeDocument/2006/relationships/chart" Target="../charts/chart129.xml"/><Relationship Id="rId1" Type="http://schemas.openxmlformats.org/officeDocument/2006/relationships/slideLayout" Target="../slideLayouts/slideLayout3.xml"/></Relationships>
</file>

<file path=ppt/slides/_rels/slide127.xml.rels><?xml version="1.0" encoding="UTF-8" standalone="yes"?>
<Relationships xmlns="http://schemas.openxmlformats.org/package/2006/relationships"><Relationship Id="rId2" Type="http://schemas.openxmlformats.org/officeDocument/2006/relationships/chart" Target="../charts/chart130.xml"/><Relationship Id="rId1" Type="http://schemas.openxmlformats.org/officeDocument/2006/relationships/slideLayout" Target="../slideLayouts/slideLayout3.xml"/></Relationships>
</file>

<file path=ppt/slides/_rels/slide128.xml.rels><?xml version="1.0" encoding="UTF-8" standalone="yes"?>
<Relationships xmlns="http://schemas.openxmlformats.org/package/2006/relationships"><Relationship Id="rId3" Type="http://schemas.openxmlformats.org/officeDocument/2006/relationships/chart" Target="../charts/chart131.xml"/><Relationship Id="rId2" Type="http://schemas.openxmlformats.org/officeDocument/2006/relationships/slideLayout" Target="../slideLayouts/slideLayout3.xml"/><Relationship Id="rId1" Type="http://schemas.openxmlformats.org/officeDocument/2006/relationships/vmlDrawing" Target="../drawings/vmlDrawing1.vml"/><Relationship Id="rId5" Type="http://schemas.openxmlformats.org/officeDocument/2006/relationships/image" Target="../media/image55.png"/><Relationship Id="rId4" Type="http://schemas.openxmlformats.org/officeDocument/2006/relationships/oleObject" Target="../embeddings/oleObject1.bin"/></Relationships>
</file>

<file path=ppt/slides/_rels/slide13.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slideLayout" Target="../slideLayouts/slideLayout3.xml"/><Relationship Id="rId1" Type="http://schemas.openxmlformats.org/officeDocument/2006/relationships/tags" Target="../tags/tag3.xml"/><Relationship Id="rId4" Type="http://schemas.openxmlformats.org/officeDocument/2006/relationships/image" Target="../media/image11.emf"/></Relationships>
</file>

<file path=ppt/slides/_rels/slide15.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slideLayout" Target="../slideLayouts/slideLayout3.xml"/><Relationship Id="rId1" Type="http://schemas.openxmlformats.org/officeDocument/2006/relationships/tags" Target="../tags/tag4.xml"/><Relationship Id="rId4" Type="http://schemas.openxmlformats.org/officeDocument/2006/relationships/image" Target="../media/image11.emf"/></Relationships>
</file>

<file path=ppt/slides/_rels/slide16.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slideLayout" Target="../slideLayouts/slideLayout3.xml"/><Relationship Id="rId1" Type="http://schemas.openxmlformats.org/officeDocument/2006/relationships/tags" Target="../tags/tag5.xml"/><Relationship Id="rId4" Type="http://schemas.openxmlformats.org/officeDocument/2006/relationships/image" Target="../media/image11.emf"/></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slideLayout" Target="../slideLayouts/slideLayout3.xml"/><Relationship Id="rId1" Type="http://schemas.openxmlformats.org/officeDocument/2006/relationships/tags" Target="../tags/tag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slideLayout" Target="../slideLayouts/slideLayout3.xml"/><Relationship Id="rId1" Type="http://schemas.openxmlformats.org/officeDocument/2006/relationships/tags" Target="../tags/tag7.xml"/><Relationship Id="rId4" Type="http://schemas.openxmlformats.org/officeDocument/2006/relationships/image" Target="../media/image11.emf"/></Relationships>
</file>

<file path=ppt/slides/_rels/slide28.xml.rels><?xml version="1.0" encoding="UTF-8" standalone="yes"?>
<Relationships xmlns="http://schemas.openxmlformats.org/package/2006/relationships"><Relationship Id="rId2" Type="http://schemas.openxmlformats.org/officeDocument/2006/relationships/chart" Target="../charts/chart19.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chart" Target="../charts/chart20.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chart" Target="../charts/chart22.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chart" Target="../charts/chart24.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chart" Target="../charts/chart26.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chart" Target="../charts/chart27.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chart" Target="../charts/chart28.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chart" Target="../charts/chart30.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chart" Target="../charts/chart32.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chart" Target="../charts/chart34.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chart" Target="../charts/chart36.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chart" Target="../charts/chart38.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chart" Target="../charts/chart40.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chart" Target="../charts/chart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chart" Target="../charts/chart42.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chart" Target="../charts/chart43.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chart" Target="../charts/chart45.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chart" Target="../charts/chart47.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chart" Target="../charts/chart49.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chart" Target="../charts/chart51.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chart" Target="../charts/chart53.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slideLayout" Target="../slideLayouts/slideLayout3.xml"/><Relationship Id="rId1" Type="http://schemas.openxmlformats.org/officeDocument/2006/relationships/tags" Target="../tags/tag8.xml"/><Relationship Id="rId6" Type="http://schemas.openxmlformats.org/officeDocument/2006/relationships/image" Target="../media/image11.emf"/><Relationship Id="rId5" Type="http://schemas.openxmlformats.org/officeDocument/2006/relationships/chart" Target="../charts/chart57.xml"/><Relationship Id="rId4" Type="http://schemas.openxmlformats.org/officeDocument/2006/relationships/chart" Target="../charts/chart56.xml"/></Relationships>
</file>

<file path=ppt/slides/_rels/slide5.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3.xml"/><Relationship Id="rId1" Type="http://schemas.openxmlformats.org/officeDocument/2006/relationships/tags" Target="../tags/tag9.xml"/><Relationship Id="rId5" Type="http://schemas.openxmlformats.org/officeDocument/2006/relationships/image" Target="../media/image11.emf"/><Relationship Id="rId4" Type="http://schemas.openxmlformats.org/officeDocument/2006/relationships/chart" Target="../charts/chart5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slideLayout" Target="../slideLayouts/slideLayout3.xml"/><Relationship Id="rId1" Type="http://schemas.openxmlformats.org/officeDocument/2006/relationships/tags" Target="../tags/tag10.xml"/><Relationship Id="rId6" Type="http://schemas.openxmlformats.org/officeDocument/2006/relationships/image" Target="../media/image11.emf"/><Relationship Id="rId5" Type="http://schemas.openxmlformats.org/officeDocument/2006/relationships/chart" Target="../charts/chart61.xml"/><Relationship Id="rId4" Type="http://schemas.openxmlformats.org/officeDocument/2006/relationships/chart" Target="../charts/chart60.xml"/></Relationships>
</file>

<file path=ppt/slides/_rels/slide53.xml.rels><?xml version="1.0" encoding="UTF-8" standalone="yes"?>
<Relationships xmlns="http://schemas.openxmlformats.org/package/2006/relationships"><Relationship Id="rId3" Type="http://schemas.openxmlformats.org/officeDocument/2006/relationships/hyperlink" Target="https://ec.europa.eu/eurostat/web/products-datasets/-/hlth_co_dischls" TargetMode="External"/><Relationship Id="rId2" Type="http://schemas.openxmlformats.org/officeDocument/2006/relationships/slideLayout" Target="../slideLayouts/slideLayout3.xml"/><Relationship Id="rId1" Type="http://schemas.openxmlformats.org/officeDocument/2006/relationships/tags" Target="../tags/tag11.xml"/><Relationship Id="rId6" Type="http://schemas.openxmlformats.org/officeDocument/2006/relationships/image" Target="../media/image11.emf"/><Relationship Id="rId5" Type="http://schemas.openxmlformats.org/officeDocument/2006/relationships/chart" Target="../charts/chart62.xml"/><Relationship Id="rId4" Type="http://schemas.openxmlformats.org/officeDocument/2006/relationships/hyperlink" Target="http://ec.europa.eu/health/dyna/echi/datatool/index.cfm" TargetMode="External"/></Relationships>
</file>

<file path=ppt/slides/_rels/slide54.xml.rels><?xml version="1.0" encoding="UTF-8" standalone="yes"?>
<Relationships xmlns="http://schemas.openxmlformats.org/package/2006/relationships"><Relationship Id="rId2" Type="http://schemas.openxmlformats.org/officeDocument/2006/relationships/chart" Target="../charts/chart63.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2" Type="http://schemas.openxmlformats.org/officeDocument/2006/relationships/chart" Target="../charts/chart64.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2" Type="http://schemas.openxmlformats.org/officeDocument/2006/relationships/chart" Target="../charts/chart65.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2" Type="http://schemas.openxmlformats.org/officeDocument/2006/relationships/chart" Target="../charts/chart66.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3" Type="http://schemas.openxmlformats.org/officeDocument/2006/relationships/chart" Target="../charts/chart68.xml"/><Relationship Id="rId2" Type="http://schemas.openxmlformats.org/officeDocument/2006/relationships/chart" Target="../charts/chart67.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chart" Target="../charts/chart69.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chart" Target="../charts/chart70.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2" Type="http://schemas.openxmlformats.org/officeDocument/2006/relationships/chart" Target="../charts/chart71.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3" Type="http://schemas.openxmlformats.org/officeDocument/2006/relationships/chart" Target="../charts/chart72.xml"/><Relationship Id="rId7" Type="http://schemas.openxmlformats.org/officeDocument/2006/relationships/image" Target="../media/image11.emf"/><Relationship Id="rId2" Type="http://schemas.openxmlformats.org/officeDocument/2006/relationships/slideLayout" Target="../slideLayouts/slideLayout3.xml"/><Relationship Id="rId1" Type="http://schemas.openxmlformats.org/officeDocument/2006/relationships/tags" Target="../tags/tag12.xml"/><Relationship Id="rId6" Type="http://schemas.openxmlformats.org/officeDocument/2006/relationships/chart" Target="../charts/chart75.xml"/><Relationship Id="rId5" Type="http://schemas.openxmlformats.org/officeDocument/2006/relationships/chart" Target="../charts/chart74.xml"/><Relationship Id="rId4" Type="http://schemas.openxmlformats.org/officeDocument/2006/relationships/chart" Target="../charts/chart73.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chart" Target="../charts/chart76.xml"/><Relationship Id="rId2" Type="http://schemas.openxmlformats.org/officeDocument/2006/relationships/slideLayout" Target="../slideLayouts/slideLayout3.xml"/><Relationship Id="rId1" Type="http://schemas.openxmlformats.org/officeDocument/2006/relationships/tags" Target="../tags/tag13.xml"/><Relationship Id="rId4" Type="http://schemas.openxmlformats.org/officeDocument/2006/relationships/image" Target="../media/image11.emf"/></Relationships>
</file>

<file path=ppt/slides/_rels/slide65.xml.rels><?xml version="1.0" encoding="UTF-8" standalone="yes"?>
<Relationships xmlns="http://schemas.openxmlformats.org/package/2006/relationships"><Relationship Id="rId3" Type="http://schemas.openxmlformats.org/officeDocument/2006/relationships/chart" Target="../charts/chart77.xml"/><Relationship Id="rId7" Type="http://schemas.openxmlformats.org/officeDocument/2006/relationships/image" Target="../media/image11.emf"/><Relationship Id="rId2" Type="http://schemas.openxmlformats.org/officeDocument/2006/relationships/slideLayout" Target="../slideLayouts/slideLayout3.xml"/><Relationship Id="rId1" Type="http://schemas.openxmlformats.org/officeDocument/2006/relationships/tags" Target="../tags/tag14.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66.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slideLayout" Target="../slideLayouts/slideLayout3.xml"/><Relationship Id="rId1" Type="http://schemas.openxmlformats.org/officeDocument/2006/relationships/tags" Target="../tags/tag15.xml"/></Relationships>
</file>

<file path=ppt/slides/_rels/slide67.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slideLayout" Target="../slideLayouts/slideLayout3.xml"/><Relationship Id="rId1" Type="http://schemas.openxmlformats.org/officeDocument/2006/relationships/tags" Target="../tags/tag16.xml"/></Relationships>
</file>

<file path=ppt/slides/_rels/slide6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Layout" Target="../slideLayouts/slideLayout3.xml"/><Relationship Id="rId1" Type="http://schemas.openxmlformats.org/officeDocument/2006/relationships/tags" Target="../tags/tag17.xml"/><Relationship Id="rId4" Type="http://schemas.openxmlformats.org/officeDocument/2006/relationships/image" Target="../media/image11.emf"/></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chart" Target="../charts/chart6.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3" Type="http://schemas.openxmlformats.org/officeDocument/2006/relationships/chart" Target="../charts/chart78.xml"/><Relationship Id="rId7" Type="http://schemas.openxmlformats.org/officeDocument/2006/relationships/image" Target="../media/image11.emf"/><Relationship Id="rId2" Type="http://schemas.openxmlformats.org/officeDocument/2006/relationships/slideLayout" Target="../slideLayouts/slideLayout3.xml"/><Relationship Id="rId1" Type="http://schemas.openxmlformats.org/officeDocument/2006/relationships/tags" Target="../tags/tag18.xml"/><Relationship Id="rId6" Type="http://schemas.openxmlformats.org/officeDocument/2006/relationships/chart" Target="../charts/chart81.xml"/><Relationship Id="rId5" Type="http://schemas.openxmlformats.org/officeDocument/2006/relationships/chart" Target="../charts/chart80.xml"/><Relationship Id="rId4" Type="http://schemas.openxmlformats.org/officeDocument/2006/relationships/chart" Target="../charts/chart79.xml"/></Relationships>
</file>

<file path=ppt/slides/_rels/slide71.xml.rels><?xml version="1.0" encoding="UTF-8" standalone="yes"?>
<Relationships xmlns="http://schemas.openxmlformats.org/package/2006/relationships"><Relationship Id="rId3" Type="http://schemas.openxmlformats.org/officeDocument/2006/relationships/chart" Target="../charts/chart82.xml"/><Relationship Id="rId2" Type="http://schemas.openxmlformats.org/officeDocument/2006/relationships/slideLayout" Target="../slideLayouts/slideLayout3.xml"/><Relationship Id="rId1" Type="http://schemas.openxmlformats.org/officeDocument/2006/relationships/tags" Target="../tags/tag19.xml"/><Relationship Id="rId5" Type="http://schemas.openxmlformats.org/officeDocument/2006/relationships/image" Target="../media/image11.emf"/><Relationship Id="rId4" Type="http://schemas.openxmlformats.org/officeDocument/2006/relationships/chart" Target="../charts/chart83.xml"/></Relationships>
</file>

<file path=ppt/slides/_rels/slide72.xml.rels><?xml version="1.0" encoding="UTF-8" standalone="yes"?>
<Relationships xmlns="http://schemas.openxmlformats.org/package/2006/relationships"><Relationship Id="rId2" Type="http://schemas.openxmlformats.org/officeDocument/2006/relationships/chart" Target="../charts/chart84.xm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2" Type="http://schemas.openxmlformats.org/officeDocument/2006/relationships/chart" Target="../charts/chart85.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2" Type="http://schemas.openxmlformats.org/officeDocument/2006/relationships/chart" Target="../charts/chart86.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2" Type="http://schemas.openxmlformats.org/officeDocument/2006/relationships/chart" Target="../charts/chart87.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2" Type="http://schemas.openxmlformats.org/officeDocument/2006/relationships/chart" Target="../charts/chart88.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3" Type="http://schemas.openxmlformats.org/officeDocument/2006/relationships/chart" Target="../charts/chart90.xml"/><Relationship Id="rId2" Type="http://schemas.openxmlformats.org/officeDocument/2006/relationships/chart" Target="../charts/chart89.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3" Type="http://schemas.openxmlformats.org/officeDocument/2006/relationships/chart" Target="../charts/chart92.xml"/><Relationship Id="rId2" Type="http://schemas.openxmlformats.org/officeDocument/2006/relationships/chart" Target="../charts/chart91.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3" Type="http://schemas.openxmlformats.org/officeDocument/2006/relationships/chart" Target="../charts/chart93.xml"/><Relationship Id="rId2" Type="http://schemas.openxmlformats.org/officeDocument/2006/relationships/image" Target="../media/image24.png"/><Relationship Id="rId1" Type="http://schemas.openxmlformats.org/officeDocument/2006/relationships/slideLayout" Target="../slideLayouts/slideLayout3.xml"/><Relationship Id="rId6" Type="http://schemas.openxmlformats.org/officeDocument/2006/relationships/chart" Target="../charts/chart96.xml"/><Relationship Id="rId5" Type="http://schemas.openxmlformats.org/officeDocument/2006/relationships/chart" Target="../charts/chart95.xml"/><Relationship Id="rId4" Type="http://schemas.openxmlformats.org/officeDocument/2006/relationships/chart" Target="../charts/chart94.xml"/></Relationships>
</file>

<file path=ppt/slides/_rels/slide83.xml.rels><?xml version="1.0" encoding="UTF-8" standalone="yes"?>
<Relationships xmlns="http://schemas.openxmlformats.org/package/2006/relationships"><Relationship Id="rId3" Type="http://schemas.openxmlformats.org/officeDocument/2006/relationships/chart" Target="../charts/chart97.xml"/><Relationship Id="rId2" Type="http://schemas.openxmlformats.org/officeDocument/2006/relationships/image" Target="../media/image25.png"/><Relationship Id="rId1" Type="http://schemas.openxmlformats.org/officeDocument/2006/relationships/slideLayout" Target="../slideLayouts/slideLayout3.xml"/><Relationship Id="rId6" Type="http://schemas.openxmlformats.org/officeDocument/2006/relationships/chart" Target="../charts/chart100.xml"/><Relationship Id="rId5" Type="http://schemas.openxmlformats.org/officeDocument/2006/relationships/chart" Target="../charts/chart99.xml"/><Relationship Id="rId4" Type="http://schemas.openxmlformats.org/officeDocument/2006/relationships/chart" Target="../charts/chart98.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image" Target="../media/image28.png"/><Relationship Id="rId7" Type="http://schemas.openxmlformats.org/officeDocument/2006/relationships/image" Target="../media/image32.png"/><Relationship Id="rId2" Type="http://schemas.openxmlformats.org/officeDocument/2006/relationships/image" Target="../media/image27.png"/><Relationship Id="rId1" Type="http://schemas.openxmlformats.org/officeDocument/2006/relationships/slideLayout" Target="../slideLayouts/slideLayout3.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 Id="rId9" Type="http://schemas.openxmlformats.org/officeDocument/2006/relationships/image" Target="../media/image34.png"/></Relationships>
</file>

<file path=ppt/slides/_rels/slide87.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6.png"/><Relationship Id="rId7" Type="http://schemas.openxmlformats.org/officeDocument/2006/relationships/image" Target="../media/image40.png"/><Relationship Id="rId2" Type="http://schemas.openxmlformats.org/officeDocument/2006/relationships/image" Target="../media/image35.png"/><Relationship Id="rId1" Type="http://schemas.openxmlformats.org/officeDocument/2006/relationships/slideLayout" Target="../slideLayouts/slideLayout3.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 Id="rId9" Type="http://schemas.openxmlformats.org/officeDocument/2006/relationships/image" Target="../media/image42.png"/></Relationships>
</file>

<file path=ppt/slides/_rels/slide8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3.xml"/><Relationship Id="rId5" Type="http://schemas.openxmlformats.org/officeDocument/2006/relationships/image" Target="../media/image46.png"/><Relationship Id="rId4" Type="http://schemas.openxmlformats.org/officeDocument/2006/relationships/image" Target="../media/image45.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2" Type="http://schemas.openxmlformats.org/officeDocument/2006/relationships/chart" Target="../charts/chart101.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2" Type="http://schemas.openxmlformats.org/officeDocument/2006/relationships/chart" Target="../charts/chart102.xml"/><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slideLayout" Target="../slideLayouts/slideLayout3.xml"/><Relationship Id="rId1" Type="http://schemas.openxmlformats.org/officeDocument/2006/relationships/tags" Target="../tags/tag20.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3" Type="http://schemas.openxmlformats.org/officeDocument/2006/relationships/chart" Target="../charts/chart104.xml"/><Relationship Id="rId2" Type="http://schemas.openxmlformats.org/officeDocument/2006/relationships/chart" Target="../charts/chart103.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2" Type="http://schemas.openxmlformats.org/officeDocument/2006/relationships/chart" Target="../charts/chart105.xml"/><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3" Type="http://schemas.openxmlformats.org/officeDocument/2006/relationships/chart" Target="../charts/chart107.xml"/><Relationship Id="rId2" Type="http://schemas.openxmlformats.org/officeDocument/2006/relationships/chart" Target="../charts/chart106.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a:xfrm>
            <a:off x="377923" y="4416552"/>
            <a:ext cx="8800666" cy="1591056"/>
          </a:xfrm>
        </p:spPr>
        <p:txBody>
          <a:bodyPr/>
          <a:lstStyle/>
          <a:p>
            <a:r>
              <a:rPr lang="cs-CZ" dirty="0"/>
              <a:t>Kvalita zdravotních služeb – </a:t>
            </a:r>
            <a:r>
              <a:rPr lang="cs-CZ" dirty="0" smtClean="0"/>
              <a:t>vybrané ukazatele: </a:t>
            </a:r>
            <a:endParaRPr lang="cs-CZ" dirty="0"/>
          </a:p>
          <a:p>
            <a:pPr marL="457200" indent="-457200">
              <a:buFontTx/>
              <a:buChar char="-"/>
            </a:pPr>
            <a:r>
              <a:rPr lang="cs-CZ" dirty="0"/>
              <a:t>hospitalizační mortalita</a:t>
            </a:r>
          </a:p>
          <a:p>
            <a:pPr marL="457200" indent="-457200">
              <a:buFontTx/>
              <a:buChar char="-"/>
            </a:pPr>
            <a:r>
              <a:rPr lang="cs-CZ" dirty="0"/>
              <a:t>přežití onkologických pacientů</a:t>
            </a:r>
          </a:p>
        </p:txBody>
      </p:sp>
    </p:spTree>
    <p:extLst>
      <p:ext uri="{BB962C8B-B14F-4D97-AF65-F5344CB8AC3E}">
        <p14:creationId xmlns:p14="http://schemas.microsoft.com/office/powerpoint/2010/main" val="73910020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Graf 2">
            <a:extLst>
              <a:ext uri="{FF2B5EF4-FFF2-40B4-BE49-F238E27FC236}">
                <a16:creationId xmlns:a16="http://schemas.microsoft.com/office/drawing/2014/main" id="{A90CC830-7BF0-477F-B8A6-BC2F032354CA}"/>
              </a:ext>
            </a:extLst>
          </p:cNvPr>
          <p:cNvGraphicFramePr/>
          <p:nvPr/>
        </p:nvGraphicFramePr>
        <p:xfrm>
          <a:off x="540000" y="1260000"/>
          <a:ext cx="5400000" cy="43200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7">
            <a:extLst>
              <a:ext uri="{FF2B5EF4-FFF2-40B4-BE49-F238E27FC236}">
                <a16:creationId xmlns:a16="http://schemas.microsoft.com/office/drawing/2014/main" id="{C5DE19A4-FA6C-4ACA-B2F7-D46309CD98AD}"/>
              </a:ext>
            </a:extLst>
          </p:cNvPr>
          <p:cNvSpPr txBox="1"/>
          <p:nvPr/>
        </p:nvSpPr>
        <p:spPr>
          <a:xfrm>
            <a:off x="7115174" y="2739736"/>
            <a:ext cx="4257675" cy="1384995"/>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Úmrtnost po hospitalizaci pro ischemickou cévní mozkovou příhodu nevykazuje mezi lety 2010 a 2015 žádný významný trend (hodnoceno v mezinárodním srovnání pro pacienty nad 45 let věku). Ve srovnání s průměrem zemí OECD hodnoty dosahované v ČR mírně nadprůměrné.</a:t>
            </a:r>
          </a:p>
        </p:txBody>
      </p:sp>
      <p:sp>
        <p:nvSpPr>
          <p:cNvPr id="6" name="TextBox 6">
            <a:extLst>
              <a:ext uri="{FF2B5EF4-FFF2-40B4-BE49-F238E27FC236}">
                <a16:creationId xmlns:a16="http://schemas.microsoft.com/office/drawing/2014/main" id="{8F8945EF-7231-498B-A74A-FE1182443AD0}"/>
              </a:ext>
            </a:extLst>
          </p:cNvPr>
          <p:cNvSpPr txBox="1"/>
          <p:nvPr/>
        </p:nvSpPr>
        <p:spPr>
          <a:xfrm>
            <a:off x="257557" y="653725"/>
            <a:ext cx="7733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OECD (2017), Health at a Glance 2017: OECD Indicators, OECD Publishing, Paris</a:t>
            </a:r>
          </a:p>
        </p:txBody>
      </p:sp>
      <p:sp>
        <p:nvSpPr>
          <p:cNvPr id="2" name="Title 1"/>
          <p:cNvSpPr>
            <a:spLocks noGrp="1"/>
          </p:cNvSpPr>
          <p:nvPr>
            <p:ph type="title"/>
          </p:nvPr>
        </p:nvSpPr>
        <p:spPr/>
        <p:txBody>
          <a:bodyPr>
            <a:normAutofit/>
          </a:bodyPr>
          <a:lstStyle/>
          <a:p>
            <a:r>
              <a:rPr lang="en-US" dirty="0" err="1"/>
              <a:t>Úmrtnost</a:t>
            </a:r>
            <a:r>
              <a:rPr lang="en-US" dirty="0"/>
              <a:t> </a:t>
            </a:r>
            <a:r>
              <a:rPr lang="en-US" dirty="0" err="1"/>
              <a:t>na</a:t>
            </a:r>
            <a:r>
              <a:rPr lang="en-US" dirty="0"/>
              <a:t> </a:t>
            </a:r>
            <a:r>
              <a:rPr lang="en-US" dirty="0" err="1"/>
              <a:t>ischemickou</a:t>
            </a:r>
            <a:r>
              <a:rPr lang="en-US" dirty="0"/>
              <a:t> </a:t>
            </a:r>
            <a:r>
              <a:rPr lang="en-US" dirty="0" err="1"/>
              <a:t>cévní</a:t>
            </a:r>
            <a:r>
              <a:rPr lang="en-US" dirty="0"/>
              <a:t> </a:t>
            </a:r>
            <a:r>
              <a:rPr lang="en-US" dirty="0" err="1"/>
              <a:t>příhodu</a:t>
            </a:r>
            <a:r>
              <a:rPr lang="en-US" dirty="0"/>
              <a:t> </a:t>
            </a:r>
            <a:r>
              <a:rPr lang="en-US" dirty="0" err="1"/>
              <a:t>mozkovou</a:t>
            </a:r>
            <a:endParaRPr lang="en-US" dirty="0"/>
          </a:p>
        </p:txBody>
      </p:sp>
      <p:grpSp>
        <p:nvGrpSpPr>
          <p:cNvPr id="7" name="Group 6"/>
          <p:cNvGrpSpPr/>
          <p:nvPr/>
        </p:nvGrpSpPr>
        <p:grpSpPr>
          <a:xfrm>
            <a:off x="10367729" y="150210"/>
            <a:ext cx="1697024" cy="580110"/>
            <a:chOff x="9868966" y="545145"/>
            <a:chExt cx="1621130" cy="580110"/>
          </a:xfrm>
        </p:grpSpPr>
        <p:sp>
          <p:nvSpPr>
            <p:cNvPr id="8" name="Rectangle 7"/>
            <p:cNvSpPr/>
            <p:nvPr/>
          </p:nvSpPr>
          <p:spPr>
            <a:xfrm>
              <a:off x="9868966" y="545145"/>
              <a:ext cx="1474258" cy="56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Vlajka CR">
              <a:extLst>
                <a:ext uri="{FF2B5EF4-FFF2-40B4-BE49-F238E27FC236}">
                  <a16:creationId xmlns:a16="http://schemas.microsoft.com/office/drawing/2014/main" id="{471DD38C-87B2-4EF0-9C4F-92FAABA3B665}"/>
                </a:ext>
              </a:extLst>
            </p:cNvPr>
            <p:cNvPicPr>
              <a:picLocks noChangeArrowheads="1"/>
            </p:cNvPicPr>
            <p:nvPr>
              <p:custDataLst>
                <p:tags r:id="rId1"/>
              </p:custDataLst>
            </p:nvPr>
          </p:nvPicPr>
          <p:blipFill>
            <a:blip r:embed="rId4" cstate="print">
              <a:extLst>
                <a:ext uri="{28A0092B-C50C-407E-A947-70E740481C1C}">
                  <a14:useLocalDpi xmlns:a14="http://schemas.microsoft.com/office/drawing/2010/main"/>
                </a:ext>
              </a:extLst>
            </a:blip>
            <a:srcRect/>
            <a:stretch>
              <a:fillRect/>
            </a:stretch>
          </p:blipFill>
          <p:spPr bwMode="gray">
            <a:xfrm>
              <a:off x="10803224" y="545145"/>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Rectangle 9"/>
            <p:cNvSpPr/>
            <p:nvPr/>
          </p:nvSpPr>
          <p:spPr>
            <a:xfrm>
              <a:off x="9868966" y="725145"/>
              <a:ext cx="1621130" cy="400110"/>
            </a:xfrm>
            <a:prstGeom prst="rect">
              <a:avLst/>
            </a:prstGeom>
          </p:spPr>
          <p:txBody>
            <a:bodyPr wrap="square">
              <a:spAutoFit/>
            </a:bodyPr>
            <a:lstStyle/>
            <a:p>
              <a:endParaRPr lang="cs-CZ" sz="1000" dirty="0"/>
            </a:p>
            <a:p>
              <a:endParaRPr lang="en-US" sz="1000" dirty="0"/>
            </a:p>
          </p:txBody>
        </p:sp>
      </p:grpSp>
    </p:spTree>
    <p:extLst>
      <p:ext uri="{BB962C8B-B14F-4D97-AF65-F5344CB8AC3E}">
        <p14:creationId xmlns:p14="http://schemas.microsoft.com/office/powerpoint/2010/main" val="2129338213"/>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596348" y="6217920"/>
            <a:ext cx="11595652" cy="64803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287602" y="5907219"/>
            <a:ext cx="10895455" cy="904987"/>
          </a:xfrm>
          <a:prstGeom prst="rect">
            <a:avLst/>
          </a:prstGeom>
          <a:noFill/>
          <a:ln>
            <a:noFill/>
          </a:ln>
        </p:spPr>
        <p:txBody>
          <a:bodyPr wrap="square" rtlCol="0">
            <a:noAutofit/>
          </a:bodyPr>
          <a:lstStyle/>
          <a:p>
            <a:r>
              <a:rPr lang="cs-CZ" sz="1200" dirty="0"/>
              <a:t>Počty</a:t>
            </a:r>
            <a:r>
              <a:rPr lang="en-US" sz="1200" dirty="0"/>
              <a:t> </a:t>
            </a:r>
            <a:r>
              <a:rPr lang="cs-CZ" sz="1200" dirty="0"/>
              <a:t>zubních lékařů</a:t>
            </a:r>
            <a:r>
              <a:rPr lang="en-US" sz="1200" dirty="0"/>
              <a:t> v </a:t>
            </a:r>
            <a:r>
              <a:rPr lang="cs-CZ" sz="1200" dirty="0"/>
              <a:t>ambulantní</a:t>
            </a:r>
            <a:r>
              <a:rPr lang="en-US" sz="1200" dirty="0"/>
              <a:t> </a:t>
            </a:r>
            <a:r>
              <a:rPr lang="cs-CZ" sz="1200" dirty="0"/>
              <a:t>péči </a:t>
            </a:r>
            <a:r>
              <a:rPr lang="en-US" sz="1200" dirty="0"/>
              <a:t>v </a:t>
            </a:r>
            <a:r>
              <a:rPr lang="cs-CZ" sz="1200" dirty="0"/>
              <a:t>období 2010 – 2018 zaznamenávají</a:t>
            </a:r>
            <a:r>
              <a:rPr lang="en-US" sz="1200" dirty="0"/>
              <a:t> </a:t>
            </a:r>
            <a:r>
              <a:rPr lang="cs-CZ" sz="1200" dirty="0"/>
              <a:t>mírný nárůst, navíc dochází ke zvětšování kategorie LZ1 (k 31.12.2018 se jednalo o 6 619 pracovníků kategorie LZ1, což je 83% ze všech zubních lékařů v ambulantní péči). Tento trend je pozitivní a velmi žádoucí, neboť vede k omlazení této skupiny specialistů. V HKK počty zubních lékařů v ambulantní péči v období 2010–2018 zaznamenávají mírný nárůst, navíc dochází ke zvětšování kategorie LZ1 (k 31. 12. 2018 se jednalo o 337 pracovníků kategorie LZ1, což je 80 % ze všech zubních lékařů v ambulantní péči). Tento trend je pozitivní a velmi žádoucí, neboť vede k omlazení této skupiny specialistů. </a:t>
            </a:r>
          </a:p>
          <a:p>
            <a:endParaRPr lang="en-US" sz="1200" dirty="0"/>
          </a:p>
        </p:txBody>
      </p:sp>
      <p:graphicFrame>
        <p:nvGraphicFramePr>
          <p:cNvPr id="10" name="Zástupný symbol pro obsah 9"/>
          <p:cNvGraphicFramePr>
            <a:graphicFrameLocks/>
          </p:cNvGraphicFramePr>
          <p:nvPr/>
        </p:nvGraphicFramePr>
        <p:xfrm>
          <a:off x="3319125" y="930725"/>
          <a:ext cx="2070456" cy="4736337"/>
        </p:xfrm>
        <a:graphic>
          <a:graphicData uri="http://schemas.openxmlformats.org/drawingml/2006/table">
            <a:tbl>
              <a:tblPr firstRow="1" bandRow="1">
                <a:tableStyleId>{93296810-A885-4BE3-A3E7-6D5BEEA58F35}</a:tableStyleId>
              </a:tblPr>
              <a:tblGrid>
                <a:gridCol w="517614">
                  <a:extLst>
                    <a:ext uri="{9D8B030D-6E8A-4147-A177-3AD203B41FA5}">
                      <a16:colId xmlns:a16="http://schemas.microsoft.com/office/drawing/2014/main" val="20000"/>
                    </a:ext>
                  </a:extLst>
                </a:gridCol>
                <a:gridCol w="517614">
                  <a:extLst>
                    <a:ext uri="{9D8B030D-6E8A-4147-A177-3AD203B41FA5}">
                      <a16:colId xmlns:a16="http://schemas.microsoft.com/office/drawing/2014/main" val="20001"/>
                    </a:ext>
                  </a:extLst>
                </a:gridCol>
                <a:gridCol w="517614">
                  <a:extLst>
                    <a:ext uri="{9D8B030D-6E8A-4147-A177-3AD203B41FA5}">
                      <a16:colId xmlns:a16="http://schemas.microsoft.com/office/drawing/2014/main" val="20002"/>
                    </a:ext>
                  </a:extLst>
                </a:gridCol>
                <a:gridCol w="517614">
                  <a:extLst>
                    <a:ext uri="{9D8B030D-6E8A-4147-A177-3AD203B41FA5}">
                      <a16:colId xmlns:a16="http://schemas.microsoft.com/office/drawing/2014/main" val="20003"/>
                    </a:ext>
                  </a:extLst>
                </a:gridCol>
              </a:tblGrid>
              <a:tr h="788235">
                <a:tc>
                  <a:txBody>
                    <a:bodyPr/>
                    <a:lstStyle/>
                    <a:p>
                      <a:pPr algn="ctr" fontAlgn="b"/>
                      <a:r>
                        <a:rPr lang="cs-CZ" sz="1100" b="0" i="0" u="none" strike="noStrike" dirty="0">
                          <a:solidFill>
                            <a:srgbClr val="000000"/>
                          </a:solidFill>
                          <a:effectLst/>
                          <a:latin typeface="+mn-lt"/>
                        </a:rPr>
                        <a:t>N</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000" b="0" i="0" u="none" strike="noStrike" dirty="0">
                          <a:solidFill>
                            <a:srgbClr val="000000"/>
                          </a:solidFill>
                          <a:effectLst/>
                          <a:latin typeface="+mn-lt"/>
                        </a:rPr>
                        <a:t>Počet obyvatel na jednoho lékaře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mn-lt"/>
                        </a:rPr>
                        <a:t>N</a:t>
                      </a:r>
                      <a:r>
                        <a:rPr lang="cs-CZ" sz="1100" b="0" i="0" u="none" strike="noStrike" baseline="0" dirty="0">
                          <a:solidFill>
                            <a:srgbClr val="000000"/>
                          </a:solidFill>
                          <a:effectLst/>
                          <a:latin typeface="+mn-lt"/>
                        </a:rPr>
                        <a:t> </a:t>
                      </a:r>
                      <a:r>
                        <a:rPr lang="cs-CZ" sz="1000" b="0" i="0" u="none" strike="noStrike" baseline="0" dirty="0">
                          <a:solidFill>
                            <a:srgbClr val="000000"/>
                          </a:solidFill>
                          <a:effectLst/>
                          <a:latin typeface="+mn-lt"/>
                        </a:rPr>
                        <a:t>kategorie</a:t>
                      </a:r>
                      <a:endParaRPr lang="cs-CZ" sz="1000" b="0" i="0" u="none" strike="noStrike" dirty="0">
                        <a:solidFill>
                          <a:srgbClr val="000000"/>
                        </a:solidFill>
                        <a:effectLst/>
                        <a:latin typeface="+mn-lt"/>
                      </a:endParaRPr>
                    </a:p>
                    <a:p>
                      <a:pPr algn="ctr" fontAlgn="b"/>
                      <a:r>
                        <a:rPr lang="cs-CZ" sz="1000" b="0" i="0" u="none" strike="noStrike" dirty="0">
                          <a:solidFill>
                            <a:srgbClr val="000000"/>
                          </a:solidFill>
                          <a:effectLst/>
                          <a:latin typeface="+mn-lt"/>
                        </a:rPr>
                        <a:t>LZ1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mn-lt"/>
                        </a:rPr>
                        <a:t>N</a:t>
                      </a:r>
                      <a:r>
                        <a:rPr lang="cs-CZ" sz="1100" b="0" i="0" u="none" strike="noStrike" baseline="0" dirty="0">
                          <a:solidFill>
                            <a:srgbClr val="000000"/>
                          </a:solidFill>
                          <a:effectLst/>
                          <a:latin typeface="+mn-lt"/>
                        </a:rPr>
                        <a:t> </a:t>
                      </a:r>
                      <a:r>
                        <a:rPr lang="cs-CZ" sz="1000" b="0" i="0" u="none" strike="noStrike" baseline="0" dirty="0">
                          <a:solidFill>
                            <a:srgbClr val="000000"/>
                          </a:solidFill>
                          <a:effectLst/>
                          <a:latin typeface="+mn-lt"/>
                        </a:rPr>
                        <a:t>kategorie</a:t>
                      </a:r>
                      <a:endParaRPr lang="cs-CZ" sz="1000" b="0" i="0" u="none" strike="noStrike" dirty="0">
                        <a:solidFill>
                          <a:srgbClr val="000000"/>
                        </a:solidFill>
                        <a:effectLst/>
                        <a:latin typeface="+mn-lt"/>
                      </a:endParaRPr>
                    </a:p>
                    <a:p>
                      <a:pPr algn="ctr" fontAlgn="b"/>
                      <a:r>
                        <a:rPr lang="cs-CZ" sz="1000" b="0" i="0" u="none" strike="noStrike" dirty="0">
                          <a:solidFill>
                            <a:srgbClr val="000000"/>
                          </a:solidFill>
                          <a:effectLst/>
                          <a:latin typeface="+mn-lt"/>
                        </a:rPr>
                        <a:t>LZ3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438678">
                <a:tc>
                  <a:txBody>
                    <a:bodyPr/>
                    <a:lstStyle/>
                    <a:p>
                      <a:pPr algn="ctr" fontAlgn="b"/>
                      <a:r>
                        <a:rPr lang="cs-CZ" sz="1100" b="0" i="0" u="none" strike="noStrike" dirty="0">
                          <a:solidFill>
                            <a:srgbClr val="000000"/>
                          </a:solidFill>
                          <a:effectLst/>
                          <a:latin typeface="Calibri" panose="020F0502020204030204" pitchFamily="34" charset="0"/>
                        </a:rPr>
                        <a:t>7 073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1 487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5 379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1 694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38678">
                <a:tc>
                  <a:txBody>
                    <a:bodyPr/>
                    <a:lstStyle/>
                    <a:p>
                      <a:pPr algn="ctr" fontAlgn="b"/>
                      <a:r>
                        <a:rPr lang="cs-CZ" sz="1100" b="0" i="0" u="none" strike="noStrike" dirty="0">
                          <a:solidFill>
                            <a:srgbClr val="000000"/>
                          </a:solidFill>
                          <a:effectLst/>
                          <a:latin typeface="Calibri" panose="020F0502020204030204" pitchFamily="34" charset="0"/>
                        </a:rPr>
                        <a:t>7 225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1 453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5 503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1 722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38678">
                <a:tc>
                  <a:txBody>
                    <a:bodyPr/>
                    <a:lstStyle/>
                    <a:p>
                      <a:pPr algn="ctr" fontAlgn="b"/>
                      <a:r>
                        <a:rPr lang="cs-CZ" sz="1100" b="0" i="0" u="none" strike="noStrike">
                          <a:solidFill>
                            <a:srgbClr val="000000"/>
                          </a:solidFill>
                          <a:effectLst/>
                          <a:latin typeface="Calibri" panose="020F0502020204030204" pitchFamily="34" charset="0"/>
                        </a:rPr>
                        <a:t>7 326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1 435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5 617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1 709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38678">
                <a:tc>
                  <a:txBody>
                    <a:bodyPr/>
                    <a:lstStyle/>
                    <a:p>
                      <a:pPr algn="ctr" fontAlgn="b"/>
                      <a:r>
                        <a:rPr lang="cs-CZ" sz="1100" b="0" i="0" u="none" strike="noStrike">
                          <a:solidFill>
                            <a:srgbClr val="000000"/>
                          </a:solidFill>
                          <a:effectLst/>
                          <a:latin typeface="Calibri" panose="020F0502020204030204" pitchFamily="34" charset="0"/>
                        </a:rPr>
                        <a:t>7 451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1 411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5 812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1 639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438678">
                <a:tc>
                  <a:txBody>
                    <a:bodyPr/>
                    <a:lstStyle/>
                    <a:p>
                      <a:pPr algn="ctr" fontAlgn="b"/>
                      <a:r>
                        <a:rPr lang="cs-CZ" sz="1100" b="0" i="0" u="none" strike="noStrike">
                          <a:solidFill>
                            <a:srgbClr val="000000"/>
                          </a:solidFill>
                          <a:effectLst/>
                          <a:latin typeface="Calibri" panose="020F0502020204030204" pitchFamily="34" charset="0"/>
                        </a:rPr>
                        <a:t>7 638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1 378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6 033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1 605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438678">
                <a:tc>
                  <a:txBody>
                    <a:bodyPr/>
                    <a:lstStyle/>
                    <a:p>
                      <a:pPr algn="ctr" fontAlgn="b"/>
                      <a:r>
                        <a:rPr lang="cs-CZ" sz="1100" b="0" i="0" u="none" strike="noStrike">
                          <a:solidFill>
                            <a:srgbClr val="000000"/>
                          </a:solidFill>
                          <a:effectLst/>
                          <a:latin typeface="Calibri" panose="020F0502020204030204" pitchFamily="34" charset="0"/>
                        </a:rPr>
                        <a:t>7 818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1 349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6 233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1 585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438678">
                <a:tc>
                  <a:txBody>
                    <a:bodyPr/>
                    <a:lstStyle/>
                    <a:p>
                      <a:pPr algn="ctr" fontAlgn="b"/>
                      <a:r>
                        <a:rPr lang="cs-CZ" sz="1100" b="0" i="0" u="none" strike="noStrike">
                          <a:solidFill>
                            <a:srgbClr val="000000"/>
                          </a:solidFill>
                          <a:effectLst/>
                          <a:latin typeface="Calibri" panose="020F0502020204030204" pitchFamily="34" charset="0"/>
                        </a:rPr>
                        <a:t>7 929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1 332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6 372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1 557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438678">
                <a:tc>
                  <a:txBody>
                    <a:bodyPr/>
                    <a:lstStyle/>
                    <a:p>
                      <a:pPr algn="ctr" fontAlgn="b"/>
                      <a:r>
                        <a:rPr lang="cs-CZ" sz="1100" b="0" i="0" u="none" strike="noStrike">
                          <a:solidFill>
                            <a:srgbClr val="000000"/>
                          </a:solidFill>
                          <a:effectLst/>
                          <a:latin typeface="Calibri" panose="020F0502020204030204" pitchFamily="34" charset="0"/>
                        </a:rPr>
                        <a:t>7 987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1 326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6 502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1 485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438678">
                <a:tc>
                  <a:txBody>
                    <a:bodyPr/>
                    <a:lstStyle/>
                    <a:p>
                      <a:pPr algn="ctr" fontAlgn="b"/>
                      <a:r>
                        <a:rPr lang="cs-CZ" sz="1100" b="0" i="0" u="none" strike="noStrike" dirty="0">
                          <a:solidFill>
                            <a:srgbClr val="000000"/>
                          </a:solidFill>
                          <a:effectLst/>
                          <a:latin typeface="Calibri" panose="020F0502020204030204" pitchFamily="34" charset="0"/>
                        </a:rPr>
                        <a:t>7 961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dirty="0">
                          <a:solidFill>
                            <a:srgbClr val="000000"/>
                          </a:solidFill>
                          <a:effectLst/>
                          <a:latin typeface="Calibri" panose="020F0502020204030204" pitchFamily="34" charset="0"/>
                        </a:rPr>
                        <a:t>1 335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6 619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1 342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bl>
          </a:graphicData>
        </a:graphic>
      </p:graphicFrame>
      <p:graphicFrame>
        <p:nvGraphicFramePr>
          <p:cNvPr id="11" name="Zástupný symbol pro obsah 8"/>
          <p:cNvGraphicFramePr>
            <a:graphicFrameLocks/>
          </p:cNvGraphicFramePr>
          <p:nvPr/>
        </p:nvGraphicFramePr>
        <p:xfrm>
          <a:off x="257558" y="1422623"/>
          <a:ext cx="3409200" cy="4351338"/>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6"/>
          <p:cNvSpPr txBox="1"/>
          <p:nvPr/>
        </p:nvSpPr>
        <p:spPr>
          <a:xfrm>
            <a:off x="257558" y="653725"/>
            <a:ext cx="2752998" cy="523220"/>
          </a:xfrm>
          <a:prstGeom prst="rect">
            <a:avLst/>
          </a:prstGeom>
          <a:noFill/>
        </p:spPr>
        <p:txBody>
          <a:bodyPr wrap="none" rtlCol="0">
            <a:spAutoFit/>
          </a:bodyPr>
          <a:lstStyle/>
          <a:p>
            <a:r>
              <a:rPr lang="cs-CZ" sz="1400" dirty="0"/>
              <a:t>Zdroj: NRHZS</a:t>
            </a:r>
            <a:r>
              <a:rPr lang="cs-CZ" sz="1400" kern="0" dirty="0">
                <a:solidFill>
                  <a:srgbClr val="000000"/>
                </a:solidFill>
              </a:rPr>
              <a:t>, Královehradecký kraj</a:t>
            </a:r>
            <a:endParaRPr lang="cs-CZ" sz="1400" dirty="0"/>
          </a:p>
          <a:p>
            <a:r>
              <a:rPr lang="pl-PL" sz="1400" dirty="0"/>
              <a:t>Stav k 31. 12. daného roku.</a:t>
            </a:r>
          </a:p>
        </p:txBody>
      </p:sp>
      <p:sp>
        <p:nvSpPr>
          <p:cNvPr id="13" name="TextovéPole 12"/>
          <p:cNvSpPr txBox="1"/>
          <p:nvPr/>
        </p:nvSpPr>
        <p:spPr>
          <a:xfrm>
            <a:off x="0" y="1083517"/>
            <a:ext cx="3894322" cy="461665"/>
          </a:xfrm>
          <a:prstGeom prst="rect">
            <a:avLst/>
          </a:prstGeom>
          <a:noFill/>
        </p:spPr>
        <p:txBody>
          <a:bodyPr wrap="square" rtlCol="0">
            <a:spAutoFit/>
          </a:bodyPr>
          <a:lstStyle/>
          <a:p>
            <a:pPr algn="ctr"/>
            <a:r>
              <a:rPr lang="cs-CZ" sz="1200" dirty="0"/>
              <a:t>Struktura lékařů se sídlem zdravotnického </a:t>
            </a:r>
          </a:p>
          <a:p>
            <a:pPr algn="ctr"/>
            <a:r>
              <a:rPr lang="cs-CZ" sz="1200" dirty="0"/>
              <a:t>zařízení pro ČR</a:t>
            </a:r>
          </a:p>
        </p:txBody>
      </p:sp>
      <p:sp>
        <p:nvSpPr>
          <p:cNvPr id="17" name="TextovéPole 16"/>
          <p:cNvSpPr txBox="1"/>
          <p:nvPr/>
        </p:nvSpPr>
        <p:spPr>
          <a:xfrm>
            <a:off x="4201581" y="5596675"/>
            <a:ext cx="2376000" cy="307777"/>
          </a:xfrm>
          <a:prstGeom prst="rect">
            <a:avLst/>
          </a:prstGeom>
          <a:noFill/>
        </p:spPr>
        <p:txBody>
          <a:bodyPr wrap="square" rtlCol="0">
            <a:spAutoFit/>
          </a:bodyPr>
          <a:lstStyle/>
          <a:p>
            <a:r>
              <a:rPr lang="cs-CZ" sz="1400" dirty="0"/>
              <a:t>Kategorie pracovníků:</a:t>
            </a:r>
          </a:p>
        </p:txBody>
      </p:sp>
      <p:sp>
        <p:nvSpPr>
          <p:cNvPr id="18" name="Obdélník 17"/>
          <p:cNvSpPr/>
          <p:nvPr/>
        </p:nvSpPr>
        <p:spPr>
          <a:xfrm>
            <a:off x="6062278" y="5667060"/>
            <a:ext cx="174928" cy="167007"/>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9" name="Obdélník 18"/>
          <p:cNvSpPr/>
          <p:nvPr/>
        </p:nvSpPr>
        <p:spPr>
          <a:xfrm>
            <a:off x="6909800" y="5669126"/>
            <a:ext cx="174928" cy="167007"/>
          </a:xfrm>
          <a:prstGeom prst="rect">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0" name="TextovéPole 19"/>
          <p:cNvSpPr txBox="1"/>
          <p:nvPr/>
        </p:nvSpPr>
        <p:spPr>
          <a:xfrm>
            <a:off x="6237206" y="5596675"/>
            <a:ext cx="497666" cy="307777"/>
          </a:xfrm>
          <a:prstGeom prst="rect">
            <a:avLst/>
          </a:prstGeom>
          <a:noFill/>
        </p:spPr>
        <p:txBody>
          <a:bodyPr wrap="square" rtlCol="0">
            <a:spAutoFit/>
          </a:bodyPr>
          <a:lstStyle/>
          <a:p>
            <a:r>
              <a:rPr lang="cs-CZ" sz="1400" dirty="0"/>
              <a:t>LZ1</a:t>
            </a:r>
          </a:p>
        </p:txBody>
      </p:sp>
      <p:sp>
        <p:nvSpPr>
          <p:cNvPr id="21" name="TextovéPole 20"/>
          <p:cNvSpPr txBox="1"/>
          <p:nvPr/>
        </p:nvSpPr>
        <p:spPr>
          <a:xfrm>
            <a:off x="7090333" y="5587768"/>
            <a:ext cx="497666" cy="307777"/>
          </a:xfrm>
          <a:prstGeom prst="rect">
            <a:avLst/>
          </a:prstGeom>
          <a:noFill/>
        </p:spPr>
        <p:txBody>
          <a:bodyPr wrap="square" rtlCol="0">
            <a:spAutoFit/>
          </a:bodyPr>
          <a:lstStyle/>
          <a:p>
            <a:r>
              <a:rPr lang="cs-CZ" sz="1400" dirty="0"/>
              <a:t>LZ3</a:t>
            </a:r>
          </a:p>
        </p:txBody>
      </p:sp>
      <p:sp>
        <p:nvSpPr>
          <p:cNvPr id="2" name="Title 1"/>
          <p:cNvSpPr>
            <a:spLocks noGrp="1"/>
          </p:cNvSpPr>
          <p:nvPr>
            <p:ph type="title"/>
          </p:nvPr>
        </p:nvSpPr>
        <p:spPr/>
        <p:txBody>
          <a:bodyPr>
            <a:normAutofit/>
          </a:bodyPr>
          <a:lstStyle/>
          <a:p>
            <a:r>
              <a:rPr lang="en-US" dirty="0" err="1"/>
              <a:t>Počty</a:t>
            </a:r>
            <a:r>
              <a:rPr lang="en-US" dirty="0"/>
              <a:t> </a:t>
            </a:r>
            <a:r>
              <a:rPr lang="en-US" dirty="0" err="1"/>
              <a:t>zubních</a:t>
            </a:r>
            <a:r>
              <a:rPr lang="en-US" dirty="0"/>
              <a:t> </a:t>
            </a:r>
            <a:r>
              <a:rPr lang="en-US" dirty="0" err="1"/>
              <a:t>lékařů</a:t>
            </a:r>
            <a:r>
              <a:rPr lang="en-US" dirty="0"/>
              <a:t> v </a:t>
            </a:r>
            <a:r>
              <a:rPr lang="en-US" dirty="0" err="1"/>
              <a:t>ambulantní</a:t>
            </a:r>
            <a:r>
              <a:rPr lang="en-US" dirty="0"/>
              <a:t> </a:t>
            </a:r>
            <a:r>
              <a:rPr lang="en-US" dirty="0" err="1"/>
              <a:t>péči</a:t>
            </a:r>
            <a:endParaRPr lang="en-US" dirty="0"/>
          </a:p>
        </p:txBody>
      </p:sp>
      <p:graphicFrame>
        <p:nvGraphicFramePr>
          <p:cNvPr id="27" name="Zástupný symbol pro obsah 9">
            <a:extLst>
              <a:ext uri="{FF2B5EF4-FFF2-40B4-BE49-F238E27FC236}">
                <a16:creationId xmlns:a16="http://schemas.microsoft.com/office/drawing/2014/main" id="{0C039B04-44C4-48F3-83A0-99918B30ED8F}"/>
              </a:ext>
            </a:extLst>
          </p:cNvPr>
          <p:cNvGraphicFramePr>
            <a:graphicFrameLocks/>
          </p:cNvGraphicFramePr>
          <p:nvPr/>
        </p:nvGraphicFramePr>
        <p:xfrm>
          <a:off x="9464381" y="930725"/>
          <a:ext cx="2090312" cy="4739931"/>
        </p:xfrm>
        <a:graphic>
          <a:graphicData uri="http://schemas.openxmlformats.org/drawingml/2006/table">
            <a:tbl>
              <a:tblPr firstRow="1" bandRow="1">
                <a:tableStyleId>{93296810-A885-4BE3-A3E7-6D5BEEA58F35}</a:tableStyleId>
              </a:tblPr>
              <a:tblGrid>
                <a:gridCol w="522578">
                  <a:extLst>
                    <a:ext uri="{9D8B030D-6E8A-4147-A177-3AD203B41FA5}">
                      <a16:colId xmlns:a16="http://schemas.microsoft.com/office/drawing/2014/main" val="20000"/>
                    </a:ext>
                  </a:extLst>
                </a:gridCol>
                <a:gridCol w="522578">
                  <a:extLst>
                    <a:ext uri="{9D8B030D-6E8A-4147-A177-3AD203B41FA5}">
                      <a16:colId xmlns:a16="http://schemas.microsoft.com/office/drawing/2014/main" val="20001"/>
                    </a:ext>
                  </a:extLst>
                </a:gridCol>
                <a:gridCol w="522578">
                  <a:extLst>
                    <a:ext uri="{9D8B030D-6E8A-4147-A177-3AD203B41FA5}">
                      <a16:colId xmlns:a16="http://schemas.microsoft.com/office/drawing/2014/main" val="20002"/>
                    </a:ext>
                  </a:extLst>
                </a:gridCol>
                <a:gridCol w="522578">
                  <a:extLst>
                    <a:ext uri="{9D8B030D-6E8A-4147-A177-3AD203B41FA5}">
                      <a16:colId xmlns:a16="http://schemas.microsoft.com/office/drawing/2014/main" val="20003"/>
                    </a:ext>
                  </a:extLst>
                </a:gridCol>
              </a:tblGrid>
              <a:tr h="767928">
                <a:tc>
                  <a:txBody>
                    <a:bodyPr/>
                    <a:lstStyle/>
                    <a:p>
                      <a:pPr algn="ctr" fontAlgn="b"/>
                      <a:r>
                        <a:rPr lang="cs-CZ" sz="1100" b="0" i="0" u="none" strike="noStrike" dirty="0">
                          <a:solidFill>
                            <a:srgbClr val="000000"/>
                          </a:solidFill>
                          <a:effectLst/>
                          <a:latin typeface="+mn-lt"/>
                        </a:rPr>
                        <a:t>N</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000" b="0" i="0" u="none" strike="noStrike" dirty="0">
                          <a:solidFill>
                            <a:srgbClr val="000000"/>
                          </a:solidFill>
                          <a:effectLst/>
                          <a:latin typeface="+mn-lt"/>
                        </a:rPr>
                        <a:t>Počet obyvatel na jednoho lékaře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mn-lt"/>
                        </a:rPr>
                        <a:t>N</a:t>
                      </a:r>
                      <a:r>
                        <a:rPr lang="cs-CZ" sz="1100" b="0" i="0" u="none" strike="noStrike" baseline="0" dirty="0">
                          <a:solidFill>
                            <a:srgbClr val="000000"/>
                          </a:solidFill>
                          <a:effectLst/>
                          <a:latin typeface="+mn-lt"/>
                        </a:rPr>
                        <a:t> </a:t>
                      </a:r>
                      <a:r>
                        <a:rPr lang="cs-CZ" sz="1000" b="0" i="0" u="none" strike="noStrike" baseline="0" dirty="0">
                          <a:solidFill>
                            <a:srgbClr val="000000"/>
                          </a:solidFill>
                          <a:effectLst/>
                          <a:latin typeface="+mn-lt"/>
                        </a:rPr>
                        <a:t>kategorie</a:t>
                      </a:r>
                      <a:endParaRPr lang="cs-CZ" sz="1000" b="0" i="0" u="none" strike="noStrike" dirty="0">
                        <a:solidFill>
                          <a:srgbClr val="000000"/>
                        </a:solidFill>
                        <a:effectLst/>
                        <a:latin typeface="+mn-lt"/>
                      </a:endParaRPr>
                    </a:p>
                    <a:p>
                      <a:pPr algn="ctr" fontAlgn="b"/>
                      <a:r>
                        <a:rPr lang="cs-CZ" sz="1000" b="0" i="0" u="none" strike="noStrike" dirty="0">
                          <a:solidFill>
                            <a:srgbClr val="000000"/>
                          </a:solidFill>
                          <a:effectLst/>
                          <a:latin typeface="+mn-lt"/>
                        </a:rPr>
                        <a:t>LZ1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mn-lt"/>
                        </a:rPr>
                        <a:t>N</a:t>
                      </a:r>
                      <a:r>
                        <a:rPr lang="cs-CZ" sz="1100" b="0" i="0" u="none" strike="noStrike" baseline="0" dirty="0">
                          <a:solidFill>
                            <a:srgbClr val="000000"/>
                          </a:solidFill>
                          <a:effectLst/>
                          <a:latin typeface="+mn-lt"/>
                        </a:rPr>
                        <a:t> </a:t>
                      </a:r>
                      <a:r>
                        <a:rPr lang="cs-CZ" sz="1000" b="0" i="0" u="none" strike="noStrike" baseline="0" dirty="0">
                          <a:solidFill>
                            <a:srgbClr val="000000"/>
                          </a:solidFill>
                          <a:effectLst/>
                          <a:latin typeface="+mn-lt"/>
                        </a:rPr>
                        <a:t>kategorie</a:t>
                      </a:r>
                      <a:endParaRPr lang="cs-CZ" sz="1000" b="0" i="0" u="none" strike="noStrike" dirty="0">
                        <a:solidFill>
                          <a:srgbClr val="000000"/>
                        </a:solidFill>
                        <a:effectLst/>
                        <a:latin typeface="+mn-lt"/>
                      </a:endParaRPr>
                    </a:p>
                    <a:p>
                      <a:pPr algn="ctr" fontAlgn="b"/>
                      <a:r>
                        <a:rPr lang="cs-CZ" sz="1000" b="0" i="0" u="none" strike="noStrike" dirty="0">
                          <a:solidFill>
                            <a:srgbClr val="000000"/>
                          </a:solidFill>
                          <a:effectLst/>
                          <a:latin typeface="+mn-lt"/>
                        </a:rPr>
                        <a:t>LZ3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440934">
                <a:tc>
                  <a:txBody>
                    <a:bodyPr/>
                    <a:lstStyle/>
                    <a:p>
                      <a:pPr algn="ctr" fontAlgn="ctr"/>
                      <a:r>
                        <a:rPr lang="cs-CZ" sz="1100" b="0" i="0" u="none" strike="noStrike" dirty="0">
                          <a:solidFill>
                            <a:srgbClr val="000000"/>
                          </a:solidFill>
                          <a:effectLst/>
                          <a:latin typeface="Calibri" panose="020F0502020204030204" pitchFamily="34" charset="0"/>
                        </a:rPr>
                        <a:t>406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1 365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317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89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40934">
                <a:tc>
                  <a:txBody>
                    <a:bodyPr/>
                    <a:lstStyle/>
                    <a:p>
                      <a:pPr algn="ctr" fontAlgn="ctr"/>
                      <a:r>
                        <a:rPr lang="cs-CZ" sz="1100" b="0" i="0" u="none" strike="noStrike">
                          <a:solidFill>
                            <a:srgbClr val="000000"/>
                          </a:solidFill>
                          <a:effectLst/>
                          <a:latin typeface="Calibri" panose="020F0502020204030204" pitchFamily="34" charset="0"/>
                        </a:rPr>
                        <a:t>411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1 348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290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121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40934">
                <a:tc>
                  <a:txBody>
                    <a:bodyPr/>
                    <a:lstStyle/>
                    <a:p>
                      <a:pPr algn="ctr" fontAlgn="ctr"/>
                      <a:r>
                        <a:rPr lang="cs-CZ" sz="1100" b="0" i="0" u="none" strike="noStrike">
                          <a:solidFill>
                            <a:srgbClr val="000000"/>
                          </a:solidFill>
                          <a:effectLst/>
                          <a:latin typeface="Calibri" panose="020F0502020204030204" pitchFamily="34" charset="0"/>
                        </a:rPr>
                        <a:t>416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1 330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299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117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40934">
                <a:tc>
                  <a:txBody>
                    <a:bodyPr/>
                    <a:lstStyle/>
                    <a:p>
                      <a:pPr algn="ctr" fontAlgn="ctr"/>
                      <a:r>
                        <a:rPr lang="cs-CZ" sz="1100" b="0" i="0" u="none" strike="noStrike">
                          <a:solidFill>
                            <a:srgbClr val="000000"/>
                          </a:solidFill>
                          <a:effectLst/>
                          <a:latin typeface="Calibri" panose="020F0502020204030204" pitchFamily="34" charset="0"/>
                        </a:rPr>
                        <a:t>397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1 391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302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95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440934">
                <a:tc>
                  <a:txBody>
                    <a:bodyPr/>
                    <a:lstStyle/>
                    <a:p>
                      <a:pPr algn="ctr" fontAlgn="ctr"/>
                      <a:r>
                        <a:rPr lang="cs-CZ" sz="1100" b="0" i="0" u="none" strike="noStrike">
                          <a:solidFill>
                            <a:srgbClr val="000000"/>
                          </a:solidFill>
                          <a:effectLst/>
                          <a:latin typeface="Calibri" panose="020F0502020204030204" pitchFamily="34" charset="0"/>
                        </a:rPr>
                        <a:t>423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1 304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329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94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440934">
                <a:tc>
                  <a:txBody>
                    <a:bodyPr/>
                    <a:lstStyle/>
                    <a:p>
                      <a:pPr algn="ctr" fontAlgn="ctr"/>
                      <a:r>
                        <a:rPr lang="cs-CZ" sz="1100" b="0" i="0" u="none" strike="noStrike">
                          <a:solidFill>
                            <a:srgbClr val="000000"/>
                          </a:solidFill>
                          <a:effectLst/>
                          <a:latin typeface="Calibri" panose="020F0502020204030204" pitchFamily="34" charset="0"/>
                        </a:rPr>
                        <a:t>423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1 303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332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91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440934">
                <a:tc>
                  <a:txBody>
                    <a:bodyPr/>
                    <a:lstStyle/>
                    <a:p>
                      <a:pPr algn="ctr" fontAlgn="ctr"/>
                      <a:r>
                        <a:rPr lang="cs-CZ" sz="1100" b="0" i="0" u="none" strike="noStrike">
                          <a:solidFill>
                            <a:srgbClr val="000000"/>
                          </a:solidFill>
                          <a:effectLst/>
                          <a:latin typeface="Calibri" panose="020F0502020204030204" pitchFamily="34" charset="0"/>
                        </a:rPr>
                        <a:t>429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1 285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336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93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440934">
                <a:tc>
                  <a:txBody>
                    <a:bodyPr/>
                    <a:lstStyle/>
                    <a:p>
                      <a:pPr algn="ctr" fontAlgn="ctr"/>
                      <a:r>
                        <a:rPr lang="cs-CZ" sz="1100" b="0" i="0" u="none" strike="noStrike">
                          <a:solidFill>
                            <a:srgbClr val="000000"/>
                          </a:solidFill>
                          <a:effectLst/>
                          <a:latin typeface="Calibri" panose="020F0502020204030204" pitchFamily="34" charset="0"/>
                        </a:rPr>
                        <a:t>427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1 290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344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83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440934">
                <a:tc>
                  <a:txBody>
                    <a:bodyPr/>
                    <a:lstStyle/>
                    <a:p>
                      <a:pPr algn="ctr" fontAlgn="ctr"/>
                      <a:r>
                        <a:rPr lang="cs-CZ" sz="1100" b="0" i="0" u="none" strike="noStrike">
                          <a:solidFill>
                            <a:srgbClr val="000000"/>
                          </a:solidFill>
                          <a:effectLst/>
                          <a:latin typeface="Calibri" panose="020F0502020204030204" pitchFamily="34" charset="0"/>
                        </a:rPr>
                        <a:t>419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1 314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337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dirty="0">
                          <a:solidFill>
                            <a:srgbClr val="000000"/>
                          </a:solidFill>
                          <a:effectLst/>
                          <a:latin typeface="Calibri" panose="020F0502020204030204" pitchFamily="34" charset="0"/>
                        </a:rPr>
                        <a:t>82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bl>
          </a:graphicData>
        </a:graphic>
      </p:graphicFrame>
      <p:graphicFrame>
        <p:nvGraphicFramePr>
          <p:cNvPr id="28" name="Zástupný symbol pro obsah 8">
            <a:extLst>
              <a:ext uri="{FF2B5EF4-FFF2-40B4-BE49-F238E27FC236}">
                <a16:creationId xmlns:a16="http://schemas.microsoft.com/office/drawing/2014/main" id="{E3D6EFB0-8EE7-4B8E-90D2-E9983BBC0DF6}"/>
              </a:ext>
            </a:extLst>
          </p:cNvPr>
          <p:cNvGraphicFramePr>
            <a:graphicFrameLocks/>
          </p:cNvGraphicFramePr>
          <p:nvPr/>
        </p:nvGraphicFramePr>
        <p:xfrm>
          <a:off x="6422315" y="1422623"/>
          <a:ext cx="3409200" cy="4351338"/>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ovéPole 24">
            <a:extLst>
              <a:ext uri="{FF2B5EF4-FFF2-40B4-BE49-F238E27FC236}">
                <a16:creationId xmlns:a16="http://schemas.microsoft.com/office/drawing/2014/main" id="{4F360872-44AB-4CE7-8A3F-50C59982026C}"/>
              </a:ext>
            </a:extLst>
          </p:cNvPr>
          <p:cNvSpPr txBox="1"/>
          <p:nvPr/>
        </p:nvSpPr>
        <p:spPr>
          <a:xfrm>
            <a:off x="6295493" y="1073095"/>
            <a:ext cx="3619500" cy="461665"/>
          </a:xfrm>
          <a:prstGeom prst="rect">
            <a:avLst/>
          </a:prstGeom>
          <a:noFill/>
        </p:spPr>
        <p:txBody>
          <a:bodyPr wrap="square" rtlCol="0">
            <a:spAutoFit/>
          </a:bodyPr>
          <a:lstStyle/>
          <a:p>
            <a:pPr algn="ctr"/>
            <a:r>
              <a:rPr lang="cs-CZ" sz="1200" dirty="0"/>
              <a:t>Struktura zubních lékařů se sídlem zdravotnického zařízení v </a:t>
            </a:r>
            <a:r>
              <a:rPr lang="cs-CZ" sz="1200" dirty="0" smtClean="0"/>
              <a:t>Královehradeckém </a:t>
            </a:r>
            <a:r>
              <a:rPr lang="cs-CZ" sz="1200" dirty="0"/>
              <a:t>kraji</a:t>
            </a:r>
          </a:p>
        </p:txBody>
      </p:sp>
    </p:spTree>
    <p:extLst>
      <p:ext uri="{BB962C8B-B14F-4D97-AF65-F5344CB8AC3E}">
        <p14:creationId xmlns:p14="http://schemas.microsoft.com/office/powerpoint/2010/main" val="2269352682"/>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305183" y="620766"/>
            <a:ext cx="3884974" cy="52322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 a E (MZ) 4-01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400" b="0" i="0" u="none" strike="noStrike" kern="1200" cap="none" spc="0" normalizeH="0" baseline="0" noProof="0" dirty="0">
                <a:ln>
                  <a:noFill/>
                </a:ln>
                <a:solidFill>
                  <a:prstClr val="black"/>
                </a:solidFill>
                <a:effectLst/>
                <a:uLnTx/>
                <a:uFillTx/>
                <a:latin typeface="Calibri" panose="020F0502020204030204"/>
                <a:ea typeface="+mn-ea"/>
                <a:cs typeface="+mn-cs"/>
              </a:rPr>
              <a:t>Stav k 31.12. daného roku.</a:t>
            </a:r>
          </a:p>
        </p:txBody>
      </p:sp>
      <p:sp>
        <p:nvSpPr>
          <p:cNvPr id="4" name="Title 3"/>
          <p:cNvSpPr>
            <a:spLocks noGrp="1"/>
          </p:cNvSpPr>
          <p:nvPr>
            <p:ph type="title"/>
          </p:nvPr>
        </p:nvSpPr>
        <p:spPr/>
        <p:txBody>
          <a:bodyPr>
            <a:normAutofit/>
          </a:bodyPr>
          <a:lstStyle/>
          <a:p>
            <a:r>
              <a:rPr lang="en-US" dirty="0" err="1"/>
              <a:t>Kapacity</a:t>
            </a:r>
            <a:r>
              <a:rPr lang="en-US" dirty="0"/>
              <a:t> </a:t>
            </a:r>
            <a:r>
              <a:rPr lang="en-US" dirty="0" err="1"/>
              <a:t>lékařů</a:t>
            </a:r>
            <a:r>
              <a:rPr lang="en-US" dirty="0"/>
              <a:t> v ČR v </a:t>
            </a:r>
            <a:r>
              <a:rPr lang="en-US" dirty="0" err="1"/>
              <a:t>počtu</a:t>
            </a:r>
            <a:r>
              <a:rPr lang="en-US" dirty="0"/>
              <a:t> </a:t>
            </a:r>
            <a:r>
              <a:rPr lang="en-US" dirty="0" err="1"/>
              <a:t>úvazků</a:t>
            </a:r>
            <a:r>
              <a:rPr lang="en-US" dirty="0"/>
              <a:t> </a:t>
            </a:r>
            <a:r>
              <a:rPr lang="en-US" dirty="0" err="1"/>
              <a:t>dle</a:t>
            </a:r>
            <a:r>
              <a:rPr lang="en-US" dirty="0"/>
              <a:t> </a:t>
            </a:r>
            <a:r>
              <a:rPr lang="en-US" dirty="0" err="1"/>
              <a:t>segmentů</a:t>
            </a:r>
            <a:r>
              <a:rPr lang="en-US" dirty="0"/>
              <a:t> </a:t>
            </a:r>
            <a:r>
              <a:rPr lang="en-US" dirty="0" err="1"/>
              <a:t>péče</a:t>
            </a:r>
            <a:endParaRPr lang="en-US" dirty="0"/>
          </a:p>
        </p:txBody>
      </p:sp>
      <p:graphicFrame>
        <p:nvGraphicFramePr>
          <p:cNvPr id="10" name="Zástupný symbol pro obsah 3"/>
          <p:cNvGraphicFramePr>
            <a:graphicFrameLocks/>
          </p:cNvGraphicFramePr>
          <p:nvPr>
            <p:extLst>
              <p:ext uri="{D42A27DB-BD31-4B8C-83A1-F6EECF244321}">
                <p14:modId xmlns:p14="http://schemas.microsoft.com/office/powerpoint/2010/main" val="1878993141"/>
              </p:ext>
            </p:extLst>
          </p:nvPr>
        </p:nvGraphicFramePr>
        <p:xfrm>
          <a:off x="1039604" y="930724"/>
          <a:ext cx="6480720" cy="25238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TextovéPole 10"/>
          <p:cNvSpPr txBox="1"/>
          <p:nvPr/>
        </p:nvSpPr>
        <p:spPr>
          <a:xfrm>
            <a:off x="165468" y="1434780"/>
            <a:ext cx="1080120" cy="523220"/>
          </a:xfrm>
          <a:prstGeom prst="rect">
            <a:avLst/>
          </a:prstGeom>
          <a:solidFill>
            <a:srgbClr val="009999"/>
          </a:solidFill>
        </p:spPr>
        <p:txBody>
          <a:bodyPr wrap="square" rtlCol="0">
            <a:spAutoFit/>
          </a:bodyPr>
          <a:lstStyle/>
          <a:p>
            <a:pPr algn="ctr"/>
            <a:r>
              <a:rPr lang="cs-CZ" sz="2800" b="1" dirty="0">
                <a:solidFill>
                  <a:schemeClr val="bg1"/>
                </a:solidFill>
              </a:rPr>
              <a:t>2018</a:t>
            </a:r>
          </a:p>
        </p:txBody>
      </p:sp>
      <p:sp>
        <p:nvSpPr>
          <p:cNvPr id="12" name="TextovéPole 11"/>
          <p:cNvSpPr txBox="1"/>
          <p:nvPr/>
        </p:nvSpPr>
        <p:spPr>
          <a:xfrm>
            <a:off x="159855" y="4099076"/>
            <a:ext cx="1080120" cy="523220"/>
          </a:xfrm>
          <a:prstGeom prst="rect">
            <a:avLst/>
          </a:prstGeom>
          <a:solidFill>
            <a:srgbClr val="009999"/>
          </a:solidFill>
        </p:spPr>
        <p:txBody>
          <a:bodyPr wrap="square" rtlCol="0">
            <a:spAutoFit/>
          </a:bodyPr>
          <a:lstStyle/>
          <a:p>
            <a:pPr algn="ctr"/>
            <a:r>
              <a:rPr lang="cs-CZ" sz="2800" b="1" dirty="0">
                <a:solidFill>
                  <a:schemeClr val="bg1"/>
                </a:solidFill>
              </a:rPr>
              <a:t>2017</a:t>
            </a:r>
          </a:p>
        </p:txBody>
      </p:sp>
      <p:graphicFrame>
        <p:nvGraphicFramePr>
          <p:cNvPr id="17" name="Zástupný symbol pro obsah 3"/>
          <p:cNvGraphicFramePr>
            <a:graphicFrameLocks/>
          </p:cNvGraphicFramePr>
          <p:nvPr>
            <p:extLst>
              <p:ext uri="{D42A27DB-BD31-4B8C-83A1-F6EECF244321}">
                <p14:modId xmlns:p14="http://schemas.microsoft.com/office/powerpoint/2010/main" val="299396655"/>
              </p:ext>
            </p:extLst>
          </p:nvPr>
        </p:nvGraphicFramePr>
        <p:xfrm>
          <a:off x="1039604" y="3869460"/>
          <a:ext cx="6480720" cy="252381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pic>
        <p:nvPicPr>
          <p:cNvPr id="5" name="Obrázek 4"/>
          <p:cNvPicPr>
            <a:picLocks noChangeAspect="1"/>
          </p:cNvPicPr>
          <p:nvPr/>
        </p:nvPicPr>
        <p:blipFill>
          <a:blip r:embed="rId12"/>
          <a:stretch>
            <a:fillRect/>
          </a:stretch>
        </p:blipFill>
        <p:spPr>
          <a:xfrm>
            <a:off x="7749417" y="764420"/>
            <a:ext cx="4225194" cy="2643611"/>
          </a:xfrm>
          <a:prstGeom prst="rect">
            <a:avLst/>
          </a:prstGeom>
          <a:ln>
            <a:solidFill>
              <a:schemeClr val="tx1"/>
            </a:solidFill>
          </a:ln>
        </p:spPr>
      </p:pic>
      <p:pic>
        <p:nvPicPr>
          <p:cNvPr id="6" name="Obrázek 5"/>
          <p:cNvPicPr>
            <a:picLocks noChangeAspect="1"/>
          </p:cNvPicPr>
          <p:nvPr/>
        </p:nvPicPr>
        <p:blipFill>
          <a:blip r:embed="rId13"/>
          <a:stretch>
            <a:fillRect/>
          </a:stretch>
        </p:blipFill>
        <p:spPr>
          <a:xfrm>
            <a:off x="7749417" y="3519080"/>
            <a:ext cx="4225193" cy="2869800"/>
          </a:xfrm>
          <a:prstGeom prst="rect">
            <a:avLst/>
          </a:prstGeom>
          <a:ln>
            <a:solidFill>
              <a:schemeClr val="tx1"/>
            </a:solidFill>
          </a:ln>
        </p:spPr>
      </p:pic>
    </p:spTree>
    <p:extLst>
      <p:ext uri="{BB962C8B-B14F-4D97-AF65-F5344CB8AC3E}">
        <p14:creationId xmlns:p14="http://schemas.microsoft.com/office/powerpoint/2010/main" val="3348513749"/>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305183" y="620766"/>
            <a:ext cx="3884974" cy="52322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 a E (MZ) 4-01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400" b="0" i="0" u="none" strike="noStrike" kern="1200" cap="none" spc="0" normalizeH="0" baseline="0" noProof="0" dirty="0">
                <a:ln>
                  <a:noFill/>
                </a:ln>
                <a:solidFill>
                  <a:prstClr val="black"/>
                </a:solidFill>
                <a:effectLst/>
                <a:uLnTx/>
                <a:uFillTx/>
                <a:latin typeface="Calibri" panose="020F0502020204030204"/>
                <a:ea typeface="+mn-ea"/>
                <a:cs typeface="+mn-cs"/>
              </a:rPr>
              <a:t>Stav k 31.12. daného roku.</a:t>
            </a:r>
          </a:p>
        </p:txBody>
      </p:sp>
      <p:sp>
        <p:nvSpPr>
          <p:cNvPr id="4" name="Title 3"/>
          <p:cNvSpPr>
            <a:spLocks noGrp="1"/>
          </p:cNvSpPr>
          <p:nvPr>
            <p:ph type="title"/>
          </p:nvPr>
        </p:nvSpPr>
        <p:spPr/>
        <p:txBody>
          <a:bodyPr>
            <a:normAutofit/>
          </a:bodyPr>
          <a:lstStyle/>
          <a:p>
            <a:r>
              <a:rPr lang="en-US" dirty="0" err="1"/>
              <a:t>Kapacity</a:t>
            </a:r>
            <a:r>
              <a:rPr lang="en-US" dirty="0"/>
              <a:t> </a:t>
            </a:r>
            <a:r>
              <a:rPr lang="en-US" dirty="0" err="1"/>
              <a:t>lékařů</a:t>
            </a:r>
            <a:r>
              <a:rPr lang="en-US" dirty="0"/>
              <a:t> v </a:t>
            </a:r>
            <a:r>
              <a:rPr lang="cs-CZ" dirty="0"/>
              <a:t>HKK</a:t>
            </a:r>
            <a:r>
              <a:rPr lang="en-US" dirty="0"/>
              <a:t> v </a:t>
            </a:r>
            <a:r>
              <a:rPr lang="en-US" dirty="0" err="1"/>
              <a:t>počtu</a:t>
            </a:r>
            <a:r>
              <a:rPr lang="en-US" dirty="0"/>
              <a:t> </a:t>
            </a:r>
            <a:r>
              <a:rPr lang="en-US" dirty="0" err="1"/>
              <a:t>úvazků</a:t>
            </a:r>
            <a:r>
              <a:rPr lang="en-US" dirty="0"/>
              <a:t> </a:t>
            </a:r>
            <a:r>
              <a:rPr lang="en-US" dirty="0" err="1"/>
              <a:t>dle</a:t>
            </a:r>
            <a:r>
              <a:rPr lang="en-US" dirty="0"/>
              <a:t> </a:t>
            </a:r>
            <a:r>
              <a:rPr lang="en-US" dirty="0" err="1"/>
              <a:t>segmentů</a:t>
            </a:r>
            <a:r>
              <a:rPr lang="en-US" dirty="0"/>
              <a:t> </a:t>
            </a:r>
            <a:r>
              <a:rPr lang="en-US" dirty="0" err="1"/>
              <a:t>péče</a:t>
            </a:r>
            <a:endParaRPr lang="en-US" dirty="0"/>
          </a:p>
        </p:txBody>
      </p:sp>
      <p:sp>
        <p:nvSpPr>
          <p:cNvPr id="14" name="TextovéPole 13"/>
          <p:cNvSpPr txBox="1"/>
          <p:nvPr/>
        </p:nvSpPr>
        <p:spPr>
          <a:xfrm>
            <a:off x="229476" y="1333912"/>
            <a:ext cx="1080120" cy="523220"/>
          </a:xfrm>
          <a:prstGeom prst="rect">
            <a:avLst/>
          </a:prstGeom>
          <a:solidFill>
            <a:srgbClr val="009999"/>
          </a:solidFill>
        </p:spPr>
        <p:txBody>
          <a:bodyPr wrap="square" rtlCol="0">
            <a:spAutoFit/>
          </a:bodyPr>
          <a:lstStyle/>
          <a:p>
            <a:pPr algn="ctr"/>
            <a:r>
              <a:rPr lang="cs-CZ" sz="2800" b="1" dirty="0">
                <a:solidFill>
                  <a:schemeClr val="bg1"/>
                </a:solidFill>
              </a:rPr>
              <a:t>2018</a:t>
            </a:r>
          </a:p>
        </p:txBody>
      </p:sp>
      <p:sp>
        <p:nvSpPr>
          <p:cNvPr id="15" name="TextovéPole 14"/>
          <p:cNvSpPr txBox="1"/>
          <p:nvPr/>
        </p:nvSpPr>
        <p:spPr>
          <a:xfrm>
            <a:off x="223863" y="3998208"/>
            <a:ext cx="1080120" cy="523220"/>
          </a:xfrm>
          <a:prstGeom prst="rect">
            <a:avLst/>
          </a:prstGeom>
          <a:solidFill>
            <a:srgbClr val="009999"/>
          </a:solidFill>
        </p:spPr>
        <p:txBody>
          <a:bodyPr wrap="square" rtlCol="0">
            <a:spAutoFit/>
          </a:bodyPr>
          <a:lstStyle/>
          <a:p>
            <a:pPr algn="ctr"/>
            <a:r>
              <a:rPr lang="cs-CZ" sz="2800" b="1" dirty="0">
                <a:solidFill>
                  <a:schemeClr val="bg1"/>
                </a:solidFill>
              </a:rPr>
              <a:t>2017</a:t>
            </a:r>
          </a:p>
        </p:txBody>
      </p:sp>
      <p:graphicFrame>
        <p:nvGraphicFramePr>
          <p:cNvPr id="13" name="Zástupný symbol pro obsah 3">
            <a:extLst>
              <a:ext uri="{FF2B5EF4-FFF2-40B4-BE49-F238E27FC236}">
                <a16:creationId xmlns:a16="http://schemas.microsoft.com/office/drawing/2014/main" id="{A356CE7A-ABE5-4A77-8A0F-C968F18C4D31}"/>
              </a:ext>
            </a:extLst>
          </p:cNvPr>
          <p:cNvGraphicFramePr>
            <a:graphicFrameLocks/>
          </p:cNvGraphicFramePr>
          <p:nvPr>
            <p:extLst>
              <p:ext uri="{D42A27DB-BD31-4B8C-83A1-F6EECF244321}">
                <p14:modId xmlns:p14="http://schemas.microsoft.com/office/powerpoint/2010/main" val="4219258763"/>
              </p:ext>
            </p:extLst>
          </p:nvPr>
        </p:nvGraphicFramePr>
        <p:xfrm>
          <a:off x="576545" y="882376"/>
          <a:ext cx="6480720" cy="25238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16" name="Zástupný symbol pro obsah 3">
            <a:extLst>
              <a:ext uri="{FF2B5EF4-FFF2-40B4-BE49-F238E27FC236}">
                <a16:creationId xmlns:a16="http://schemas.microsoft.com/office/drawing/2014/main" id="{1E2BF82C-A31A-4F53-AB7E-E989BAE7A265}"/>
              </a:ext>
            </a:extLst>
          </p:cNvPr>
          <p:cNvGraphicFramePr>
            <a:graphicFrameLocks/>
          </p:cNvGraphicFramePr>
          <p:nvPr>
            <p:extLst>
              <p:ext uri="{D42A27DB-BD31-4B8C-83A1-F6EECF244321}">
                <p14:modId xmlns:p14="http://schemas.microsoft.com/office/powerpoint/2010/main" val="1420421093"/>
              </p:ext>
            </p:extLst>
          </p:nvPr>
        </p:nvGraphicFramePr>
        <p:xfrm>
          <a:off x="576545" y="3821112"/>
          <a:ext cx="6480720" cy="252381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pic>
        <p:nvPicPr>
          <p:cNvPr id="2" name="Obrázek 1">
            <a:extLst>
              <a:ext uri="{FF2B5EF4-FFF2-40B4-BE49-F238E27FC236}">
                <a16:creationId xmlns:a16="http://schemas.microsoft.com/office/drawing/2014/main" id="{9A97DE3B-84C2-4D5D-BDF4-E162E3C37CC0}"/>
              </a:ext>
            </a:extLst>
          </p:cNvPr>
          <p:cNvPicPr>
            <a:picLocks noChangeAspect="1"/>
          </p:cNvPicPr>
          <p:nvPr/>
        </p:nvPicPr>
        <p:blipFill>
          <a:blip r:embed="rId12"/>
          <a:stretch>
            <a:fillRect/>
          </a:stretch>
        </p:blipFill>
        <p:spPr>
          <a:xfrm>
            <a:off x="7306012" y="751985"/>
            <a:ext cx="4773752" cy="2654206"/>
          </a:xfrm>
          <a:prstGeom prst="rect">
            <a:avLst/>
          </a:prstGeom>
          <a:ln w="3175">
            <a:solidFill>
              <a:schemeClr val="tx1"/>
            </a:solidFill>
          </a:ln>
        </p:spPr>
      </p:pic>
      <p:pic>
        <p:nvPicPr>
          <p:cNvPr id="3" name="Obrázek 2">
            <a:extLst>
              <a:ext uri="{FF2B5EF4-FFF2-40B4-BE49-F238E27FC236}">
                <a16:creationId xmlns:a16="http://schemas.microsoft.com/office/drawing/2014/main" id="{6F6777BA-F559-4EDA-8C6D-3DCD3CCDA52E}"/>
              </a:ext>
            </a:extLst>
          </p:cNvPr>
          <p:cNvPicPr>
            <a:picLocks noChangeAspect="1"/>
          </p:cNvPicPr>
          <p:nvPr/>
        </p:nvPicPr>
        <p:blipFill>
          <a:blip r:embed="rId13"/>
          <a:stretch>
            <a:fillRect/>
          </a:stretch>
        </p:blipFill>
        <p:spPr>
          <a:xfrm>
            <a:off x="7306012" y="3451810"/>
            <a:ext cx="4788027" cy="2883554"/>
          </a:xfrm>
          <a:prstGeom prst="rect">
            <a:avLst/>
          </a:prstGeom>
          <a:ln>
            <a:solidFill>
              <a:schemeClr val="tx1"/>
            </a:solidFill>
          </a:ln>
        </p:spPr>
      </p:pic>
    </p:spTree>
    <p:extLst>
      <p:ext uri="{BB962C8B-B14F-4D97-AF65-F5344CB8AC3E}">
        <p14:creationId xmlns:p14="http://schemas.microsoft.com/office/powerpoint/2010/main" val="1520475619"/>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542927" y="6207575"/>
            <a:ext cx="11587701" cy="6260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339941" y="3458835"/>
            <a:ext cx="4998337" cy="28319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12" name="Graf 11"/>
          <p:cNvGraphicFramePr/>
          <p:nvPr>
            <p:extLst>
              <p:ext uri="{D42A27DB-BD31-4B8C-83A1-F6EECF244321}">
                <p14:modId xmlns:p14="http://schemas.microsoft.com/office/powerpoint/2010/main" val="3591312999"/>
              </p:ext>
            </p:extLst>
          </p:nvPr>
        </p:nvGraphicFramePr>
        <p:xfrm>
          <a:off x="369191" y="1143986"/>
          <a:ext cx="3685732" cy="5415859"/>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332615" y="611622"/>
            <a:ext cx="3884974" cy="52322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 a E (MZ) 4-01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400" b="0" i="0" u="none" strike="noStrike" kern="1200" cap="none" spc="0" normalizeH="0" baseline="0" noProof="0" dirty="0">
                <a:ln>
                  <a:noFill/>
                </a:ln>
                <a:solidFill>
                  <a:prstClr val="black"/>
                </a:solidFill>
                <a:effectLst/>
                <a:uLnTx/>
                <a:uFillTx/>
                <a:latin typeface="Calibri" panose="020F0502020204030204"/>
                <a:ea typeface="+mn-ea"/>
                <a:cs typeface="+mn-cs"/>
              </a:rPr>
              <a:t>Stav k 31. 12. daného roku.</a:t>
            </a:r>
          </a:p>
        </p:txBody>
      </p:sp>
      <p:sp>
        <p:nvSpPr>
          <p:cNvPr id="28" name="TextovéPole 27"/>
          <p:cNvSpPr txBox="1"/>
          <p:nvPr/>
        </p:nvSpPr>
        <p:spPr>
          <a:xfrm>
            <a:off x="577201" y="6451676"/>
            <a:ext cx="3395802"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600" b="0" i="0" u="none" strike="noStrike" kern="1200" spc="0" baseline="0">
                <a:solidFill>
                  <a:srgbClr val="292929">
                    <a:lumMod val="65000"/>
                    <a:lumOff val="35000"/>
                  </a:srgbClr>
                </a:solidFill>
                <a:latin typeface="+mn-lt"/>
                <a:ea typeface="+mn-ea"/>
                <a:cs typeface="+mn-cs"/>
              </a:defRPr>
            </a:pPr>
            <a:r>
              <a:rPr kumimoji="0" lang="cs-CZ" sz="1400" b="1" i="0" u="none" strike="noStrike" kern="1200" cap="none" spc="0" normalizeH="0" baseline="0" noProof="0" dirty="0">
                <a:ln>
                  <a:noFill/>
                </a:ln>
                <a:solidFill>
                  <a:prstClr val="black">
                    <a:lumMod val="95000"/>
                    <a:lumOff val="5000"/>
                  </a:prstClr>
                </a:solidFill>
                <a:effectLst/>
                <a:uLnTx/>
                <a:uFillTx/>
                <a:latin typeface="Calibri" panose="020F0502020204030204"/>
                <a:ea typeface="+mn-ea"/>
                <a:cs typeface="+mn-cs"/>
              </a:rPr>
              <a:t>Úvazky lékařů na 1000 obyvatel</a:t>
            </a:r>
          </a:p>
        </p:txBody>
      </p:sp>
      <p:sp>
        <p:nvSpPr>
          <p:cNvPr id="29" name="TextovéPole 28"/>
          <p:cNvSpPr txBox="1"/>
          <p:nvPr/>
        </p:nvSpPr>
        <p:spPr>
          <a:xfrm>
            <a:off x="4100481" y="973258"/>
            <a:ext cx="2681987" cy="369332"/>
          </a:xfrm>
          <a:prstGeom prst="rect">
            <a:avLst/>
          </a:prstGeom>
          <a:solidFill>
            <a:srgbClr val="9D353B"/>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rPr>
              <a:t>Všechny segmenty péče</a:t>
            </a:r>
          </a:p>
        </p:txBody>
      </p:sp>
      <p:sp>
        <p:nvSpPr>
          <p:cNvPr id="30" name="TextBox 7"/>
          <p:cNvSpPr txBox="1"/>
          <p:nvPr/>
        </p:nvSpPr>
        <p:spPr>
          <a:xfrm>
            <a:off x="7540752" y="2103391"/>
            <a:ext cx="3823855" cy="3863340"/>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V ČR působí celkově přibližně 4,0 úvazků lékařů </a:t>
            </a:r>
            <a:b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na 1000 obyvatel, což je hodnota mírně nadprůměrná v mezinárodním srovnání zemí OECD, nicméně ale podprůměrná ve srovnání </a:t>
            </a:r>
            <a:b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s obdobnými zdravotnickými systémy jako je Německo či Rakousko (4,1–4,3 úvazku na 1000 obyvatel).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Velkým problémem ČR je nerovnoměrná distribuce kapacit lékařů v systému. Na té je jasně patrný vliv velkých měst a fakultních nemocnic, zejména v Brně a Praze, kde dostupné kapacity přesahují 6,7 úvazku lékaře na 1000 obyvatel. Naopak v krajích Středočeském, Ústeckém, Libereckém a Zlínském jsou hodnoty nižší než 3,3 úvazku na 1000 obyvatel a tyto lze interpretovat jako podprůměrné i z  mezinárodního evropského hlediska. </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itle 1"/>
          <p:cNvSpPr>
            <a:spLocks noGrp="1"/>
          </p:cNvSpPr>
          <p:nvPr>
            <p:ph type="title"/>
          </p:nvPr>
        </p:nvSpPr>
        <p:spPr/>
        <p:txBody>
          <a:bodyPr>
            <a:normAutofit/>
          </a:bodyPr>
          <a:lstStyle/>
          <a:p>
            <a:r>
              <a:rPr lang="en-US" dirty="0" err="1"/>
              <a:t>Regionální</a:t>
            </a:r>
            <a:r>
              <a:rPr lang="en-US" dirty="0"/>
              <a:t> </a:t>
            </a:r>
            <a:r>
              <a:rPr lang="en-US" dirty="0" err="1"/>
              <a:t>rozložení</a:t>
            </a:r>
            <a:r>
              <a:rPr lang="en-US" dirty="0"/>
              <a:t> </a:t>
            </a:r>
            <a:r>
              <a:rPr lang="en-US" dirty="0" err="1"/>
              <a:t>úvazků</a:t>
            </a:r>
            <a:r>
              <a:rPr lang="en-US" dirty="0"/>
              <a:t> </a:t>
            </a:r>
            <a:r>
              <a:rPr lang="en-US" dirty="0" err="1"/>
              <a:t>lékařů</a:t>
            </a:r>
            <a:r>
              <a:rPr lang="en-US" dirty="0"/>
              <a:t> v ČR</a:t>
            </a:r>
          </a:p>
        </p:txBody>
      </p:sp>
      <p:graphicFrame>
        <p:nvGraphicFramePr>
          <p:cNvPr id="11" name="Tabulka 10"/>
          <p:cNvGraphicFramePr>
            <a:graphicFrameLocks noGrp="1"/>
          </p:cNvGraphicFramePr>
          <p:nvPr>
            <p:extLst>
              <p:ext uri="{D42A27DB-BD31-4B8C-83A1-F6EECF244321}">
                <p14:modId xmlns:p14="http://schemas.microsoft.com/office/powerpoint/2010/main" val="1186839411"/>
              </p:ext>
            </p:extLst>
          </p:nvPr>
        </p:nvGraphicFramePr>
        <p:xfrm>
          <a:off x="3972627" y="1479197"/>
          <a:ext cx="1905209" cy="4772869"/>
        </p:xfrm>
        <a:graphic>
          <a:graphicData uri="http://schemas.openxmlformats.org/drawingml/2006/table">
            <a:tbl>
              <a:tblPr firstRow="1" bandRow="1">
                <a:tableStyleId>{2D5ABB26-0587-4C30-8999-92F81FD0307C}</a:tableStyleId>
              </a:tblPr>
              <a:tblGrid>
                <a:gridCol w="1905209">
                  <a:extLst>
                    <a:ext uri="{9D8B030D-6E8A-4147-A177-3AD203B41FA5}">
                      <a16:colId xmlns:a16="http://schemas.microsoft.com/office/drawing/2014/main" val="20000"/>
                    </a:ext>
                  </a:extLst>
                </a:gridCol>
              </a:tblGrid>
              <a:tr h="280757">
                <a:tc>
                  <a:txBody>
                    <a:bodyPr/>
                    <a:lstStyle/>
                    <a:p>
                      <a:pPr algn="l" fontAlgn="b"/>
                      <a:r>
                        <a:rPr lang="cs-CZ" sz="1200" b="0" i="0" u="none" strike="noStrike" dirty="0">
                          <a:solidFill>
                            <a:schemeClr val="tx1"/>
                          </a:solidFill>
                          <a:effectLst/>
                          <a:latin typeface="+mn-lt"/>
                        </a:rPr>
                        <a:t>Brno</a:t>
                      </a:r>
                    </a:p>
                  </a:txBody>
                  <a:tcPr marL="9525" marR="9525" marT="9525" marB="0" anchor="ctr"/>
                </a:tc>
                <a:extLst>
                  <a:ext uri="{0D108BD9-81ED-4DB2-BD59-A6C34878D82A}">
                    <a16:rowId xmlns:a16="http://schemas.microsoft.com/office/drawing/2014/main" val="10000"/>
                  </a:ext>
                </a:extLst>
              </a:tr>
              <a:tr h="280757">
                <a:tc>
                  <a:txBody>
                    <a:bodyPr/>
                    <a:lstStyle/>
                    <a:p>
                      <a:pPr algn="l" fontAlgn="b"/>
                      <a:r>
                        <a:rPr lang="cs-CZ" sz="1200" b="0" i="0" u="none" strike="noStrike" dirty="0">
                          <a:solidFill>
                            <a:schemeClr val="tx1"/>
                          </a:solidFill>
                          <a:effectLst/>
                          <a:latin typeface="+mn-lt"/>
                        </a:rPr>
                        <a:t>Hlavní město Praha</a:t>
                      </a:r>
                    </a:p>
                  </a:txBody>
                  <a:tcPr marL="9525" marR="9525" marT="9525" marB="0" anchor="ctr"/>
                </a:tc>
                <a:extLst>
                  <a:ext uri="{0D108BD9-81ED-4DB2-BD59-A6C34878D82A}">
                    <a16:rowId xmlns:a16="http://schemas.microsoft.com/office/drawing/2014/main" val="10001"/>
                  </a:ext>
                </a:extLst>
              </a:tr>
              <a:tr h="280757">
                <a:tc>
                  <a:txBody>
                    <a:bodyPr/>
                    <a:lstStyle/>
                    <a:p>
                      <a:pPr algn="l" fontAlgn="b"/>
                      <a:r>
                        <a:rPr lang="cs-CZ" sz="1200" b="0" i="0" u="none" strike="noStrike" dirty="0">
                          <a:solidFill>
                            <a:schemeClr val="tx1"/>
                          </a:solidFill>
                          <a:effectLst/>
                          <a:latin typeface="+mn-lt"/>
                        </a:rPr>
                        <a:t>PHA+STC</a:t>
                      </a:r>
                    </a:p>
                  </a:txBody>
                  <a:tcPr marL="9525" marR="9525" marT="9525" marB="0" anchor="ctr"/>
                </a:tc>
                <a:extLst>
                  <a:ext uri="{0D108BD9-81ED-4DB2-BD59-A6C34878D82A}">
                    <a16:rowId xmlns:a16="http://schemas.microsoft.com/office/drawing/2014/main" val="10002"/>
                  </a:ext>
                </a:extLst>
              </a:tr>
              <a:tr h="280757">
                <a:tc>
                  <a:txBody>
                    <a:bodyPr/>
                    <a:lstStyle/>
                    <a:p>
                      <a:pPr algn="l" fontAlgn="b"/>
                      <a:r>
                        <a:rPr lang="cs-CZ" sz="1200" b="0" i="0" u="none" strike="noStrike" dirty="0">
                          <a:solidFill>
                            <a:schemeClr val="tx1"/>
                          </a:solidFill>
                          <a:effectLst/>
                          <a:latin typeface="+mn-lt"/>
                        </a:rPr>
                        <a:t>Jihomoravský kraj</a:t>
                      </a:r>
                    </a:p>
                  </a:txBody>
                  <a:tcPr marL="9525" marR="9525" marT="9525" marB="0" anchor="ctr"/>
                </a:tc>
                <a:extLst>
                  <a:ext uri="{0D108BD9-81ED-4DB2-BD59-A6C34878D82A}">
                    <a16:rowId xmlns:a16="http://schemas.microsoft.com/office/drawing/2014/main" val="10003"/>
                  </a:ext>
                </a:extLst>
              </a:tr>
              <a:tr h="280757">
                <a:tc>
                  <a:txBody>
                    <a:bodyPr/>
                    <a:lstStyle/>
                    <a:p>
                      <a:pPr algn="l" fontAlgn="b"/>
                      <a:r>
                        <a:rPr lang="cs-CZ" sz="1200" b="0" i="0" u="none" strike="noStrike">
                          <a:solidFill>
                            <a:srgbClr val="000000"/>
                          </a:solidFill>
                          <a:effectLst/>
                          <a:latin typeface="+mn-lt"/>
                        </a:rPr>
                        <a:t>Olomoucký kraj</a:t>
                      </a:r>
                    </a:p>
                  </a:txBody>
                  <a:tcPr marL="9525" marR="9525" marT="9525" marB="0" anchor="ctr"/>
                </a:tc>
                <a:extLst>
                  <a:ext uri="{0D108BD9-81ED-4DB2-BD59-A6C34878D82A}">
                    <a16:rowId xmlns:a16="http://schemas.microsoft.com/office/drawing/2014/main" val="10004"/>
                  </a:ext>
                </a:extLst>
              </a:tr>
              <a:tr h="280757">
                <a:tc>
                  <a:txBody>
                    <a:bodyPr/>
                    <a:lstStyle/>
                    <a:p>
                      <a:pPr algn="l" fontAlgn="b"/>
                      <a:r>
                        <a:rPr lang="cs-CZ" sz="1200" b="1" i="0" u="none" strike="noStrike">
                          <a:solidFill>
                            <a:srgbClr val="000000"/>
                          </a:solidFill>
                          <a:effectLst/>
                          <a:latin typeface="+mn-lt"/>
                        </a:rPr>
                        <a:t>ČR</a:t>
                      </a:r>
                    </a:p>
                  </a:txBody>
                  <a:tcPr marL="9525" marR="9525" marT="9525" marB="0" anchor="ctr"/>
                </a:tc>
                <a:extLst>
                  <a:ext uri="{0D108BD9-81ED-4DB2-BD59-A6C34878D82A}">
                    <a16:rowId xmlns:a16="http://schemas.microsoft.com/office/drawing/2014/main" val="10005"/>
                  </a:ext>
                </a:extLst>
              </a:tr>
              <a:tr h="280757">
                <a:tc>
                  <a:txBody>
                    <a:bodyPr/>
                    <a:lstStyle/>
                    <a:p>
                      <a:pPr algn="l" fontAlgn="b"/>
                      <a:r>
                        <a:rPr lang="cs-CZ" sz="1200" b="0" i="0" u="none" strike="noStrike">
                          <a:solidFill>
                            <a:srgbClr val="000000"/>
                          </a:solidFill>
                          <a:effectLst/>
                          <a:latin typeface="+mn-lt"/>
                        </a:rPr>
                        <a:t>Karlovarský kraj</a:t>
                      </a:r>
                    </a:p>
                  </a:txBody>
                  <a:tcPr marL="9525" marR="9525" marT="9525" marB="0" anchor="ctr"/>
                </a:tc>
                <a:extLst>
                  <a:ext uri="{0D108BD9-81ED-4DB2-BD59-A6C34878D82A}">
                    <a16:rowId xmlns:a16="http://schemas.microsoft.com/office/drawing/2014/main" val="10006"/>
                  </a:ext>
                </a:extLst>
              </a:tr>
              <a:tr h="280757">
                <a:tc>
                  <a:txBody>
                    <a:bodyPr/>
                    <a:lstStyle/>
                    <a:p>
                      <a:pPr algn="l" fontAlgn="b"/>
                      <a:r>
                        <a:rPr lang="cs-CZ" sz="1200" b="1" i="0" u="none" strike="noStrike" dirty="0">
                          <a:solidFill>
                            <a:srgbClr val="000000"/>
                          </a:solidFill>
                          <a:effectLst/>
                          <a:latin typeface="+mn-lt"/>
                        </a:rPr>
                        <a:t>Královéhradecký kraj</a:t>
                      </a:r>
                    </a:p>
                  </a:txBody>
                  <a:tcPr marL="9525" marR="9525" marT="9525" marB="0" anchor="ctr"/>
                </a:tc>
                <a:extLst>
                  <a:ext uri="{0D108BD9-81ED-4DB2-BD59-A6C34878D82A}">
                    <a16:rowId xmlns:a16="http://schemas.microsoft.com/office/drawing/2014/main" val="10007"/>
                  </a:ext>
                </a:extLst>
              </a:tr>
              <a:tr h="280757">
                <a:tc>
                  <a:txBody>
                    <a:bodyPr/>
                    <a:lstStyle/>
                    <a:p>
                      <a:pPr algn="l" fontAlgn="b"/>
                      <a:r>
                        <a:rPr lang="cs-CZ" sz="1200" b="0" i="0" u="none" strike="noStrike">
                          <a:solidFill>
                            <a:srgbClr val="000000"/>
                          </a:solidFill>
                          <a:effectLst/>
                          <a:latin typeface="+mn-lt"/>
                        </a:rPr>
                        <a:t>Plzeňský kraj</a:t>
                      </a:r>
                    </a:p>
                  </a:txBody>
                  <a:tcPr marL="9525" marR="9525" marT="9525" marB="0" anchor="ctr"/>
                </a:tc>
                <a:extLst>
                  <a:ext uri="{0D108BD9-81ED-4DB2-BD59-A6C34878D82A}">
                    <a16:rowId xmlns:a16="http://schemas.microsoft.com/office/drawing/2014/main" val="10008"/>
                  </a:ext>
                </a:extLst>
              </a:tr>
              <a:tr h="280757">
                <a:tc>
                  <a:txBody>
                    <a:bodyPr/>
                    <a:lstStyle/>
                    <a:p>
                      <a:pPr algn="l" fontAlgn="b"/>
                      <a:r>
                        <a:rPr lang="cs-CZ" sz="1200" b="0" i="0" u="none" strike="noStrike" dirty="0">
                          <a:solidFill>
                            <a:srgbClr val="000000"/>
                          </a:solidFill>
                          <a:effectLst/>
                          <a:latin typeface="+mn-lt"/>
                        </a:rPr>
                        <a:t>Moravskoslezský kraj</a:t>
                      </a:r>
                    </a:p>
                  </a:txBody>
                  <a:tcPr marL="9525" marR="9525" marT="9525" marB="0" anchor="ctr"/>
                </a:tc>
                <a:extLst>
                  <a:ext uri="{0D108BD9-81ED-4DB2-BD59-A6C34878D82A}">
                    <a16:rowId xmlns:a16="http://schemas.microsoft.com/office/drawing/2014/main" val="10009"/>
                  </a:ext>
                </a:extLst>
              </a:tr>
              <a:tr h="280757">
                <a:tc>
                  <a:txBody>
                    <a:bodyPr/>
                    <a:lstStyle/>
                    <a:p>
                      <a:pPr algn="l" fontAlgn="b"/>
                      <a:r>
                        <a:rPr lang="cs-CZ" sz="1200" b="0" i="0" u="none" strike="noStrike">
                          <a:solidFill>
                            <a:srgbClr val="000000"/>
                          </a:solidFill>
                          <a:effectLst/>
                          <a:latin typeface="+mn-lt"/>
                        </a:rPr>
                        <a:t>Jihočeský kraj</a:t>
                      </a:r>
                    </a:p>
                  </a:txBody>
                  <a:tcPr marL="9525" marR="9525" marT="9525" marB="0" anchor="ctr"/>
                </a:tc>
                <a:extLst>
                  <a:ext uri="{0D108BD9-81ED-4DB2-BD59-A6C34878D82A}">
                    <a16:rowId xmlns:a16="http://schemas.microsoft.com/office/drawing/2014/main" val="10010"/>
                  </a:ext>
                </a:extLst>
              </a:tr>
              <a:tr h="280757">
                <a:tc>
                  <a:txBody>
                    <a:bodyPr/>
                    <a:lstStyle/>
                    <a:p>
                      <a:pPr algn="l" fontAlgn="b"/>
                      <a:r>
                        <a:rPr lang="cs-CZ" sz="1200" b="0" i="0" u="none" strike="noStrike">
                          <a:solidFill>
                            <a:srgbClr val="000000"/>
                          </a:solidFill>
                          <a:effectLst/>
                          <a:latin typeface="+mn-lt"/>
                        </a:rPr>
                        <a:t>Pardubický kraj</a:t>
                      </a:r>
                    </a:p>
                  </a:txBody>
                  <a:tcPr marL="9525" marR="9525" marT="9525" marB="0" anchor="ctr"/>
                </a:tc>
                <a:extLst>
                  <a:ext uri="{0D108BD9-81ED-4DB2-BD59-A6C34878D82A}">
                    <a16:rowId xmlns:a16="http://schemas.microsoft.com/office/drawing/2014/main" val="10011"/>
                  </a:ext>
                </a:extLst>
              </a:tr>
              <a:tr h="280757">
                <a:tc>
                  <a:txBody>
                    <a:bodyPr/>
                    <a:lstStyle/>
                    <a:p>
                      <a:pPr algn="l" fontAlgn="b"/>
                      <a:r>
                        <a:rPr lang="cs-CZ" sz="1200" b="0" i="0" u="none" strike="noStrike">
                          <a:solidFill>
                            <a:srgbClr val="000000"/>
                          </a:solidFill>
                          <a:effectLst/>
                          <a:latin typeface="+mn-lt"/>
                        </a:rPr>
                        <a:t>Kraj Vysočina</a:t>
                      </a:r>
                    </a:p>
                  </a:txBody>
                  <a:tcPr marL="9525" marR="9525" marT="9525" marB="0" anchor="ctr"/>
                </a:tc>
                <a:extLst>
                  <a:ext uri="{0D108BD9-81ED-4DB2-BD59-A6C34878D82A}">
                    <a16:rowId xmlns:a16="http://schemas.microsoft.com/office/drawing/2014/main" val="10012"/>
                  </a:ext>
                </a:extLst>
              </a:tr>
              <a:tr h="280757">
                <a:tc>
                  <a:txBody>
                    <a:bodyPr/>
                    <a:lstStyle/>
                    <a:p>
                      <a:pPr algn="l" fontAlgn="b"/>
                      <a:r>
                        <a:rPr lang="cs-CZ" sz="1200" b="0" i="0" u="none" strike="noStrike">
                          <a:solidFill>
                            <a:srgbClr val="000000"/>
                          </a:solidFill>
                          <a:effectLst/>
                          <a:latin typeface="+mn-lt"/>
                        </a:rPr>
                        <a:t>Zlínský kraj</a:t>
                      </a:r>
                    </a:p>
                  </a:txBody>
                  <a:tcPr marL="9525" marR="9525" marT="9525" marB="0" anchor="ctr"/>
                </a:tc>
                <a:extLst>
                  <a:ext uri="{0D108BD9-81ED-4DB2-BD59-A6C34878D82A}">
                    <a16:rowId xmlns:a16="http://schemas.microsoft.com/office/drawing/2014/main" val="10013"/>
                  </a:ext>
                </a:extLst>
              </a:tr>
              <a:tr h="280757">
                <a:tc>
                  <a:txBody>
                    <a:bodyPr/>
                    <a:lstStyle/>
                    <a:p>
                      <a:pPr algn="l" fontAlgn="b"/>
                      <a:r>
                        <a:rPr lang="cs-CZ" sz="1200" b="0" i="0" u="none" strike="noStrike" dirty="0">
                          <a:solidFill>
                            <a:srgbClr val="000000"/>
                          </a:solidFill>
                          <a:effectLst/>
                          <a:latin typeface="+mn-lt"/>
                        </a:rPr>
                        <a:t>Liberecký kraj</a:t>
                      </a:r>
                    </a:p>
                  </a:txBody>
                  <a:tcPr marL="9525" marR="9525" marT="9525" marB="0" anchor="ctr"/>
                </a:tc>
                <a:extLst>
                  <a:ext uri="{0D108BD9-81ED-4DB2-BD59-A6C34878D82A}">
                    <a16:rowId xmlns:a16="http://schemas.microsoft.com/office/drawing/2014/main" val="10014"/>
                  </a:ext>
                </a:extLst>
              </a:tr>
              <a:tr h="280757">
                <a:tc>
                  <a:txBody>
                    <a:bodyPr/>
                    <a:lstStyle/>
                    <a:p>
                      <a:pPr algn="l" fontAlgn="b"/>
                      <a:r>
                        <a:rPr lang="cs-CZ" sz="1200" b="0" i="0" u="none" strike="noStrike">
                          <a:solidFill>
                            <a:srgbClr val="000000"/>
                          </a:solidFill>
                          <a:effectLst/>
                          <a:latin typeface="+mn-lt"/>
                        </a:rPr>
                        <a:t>Ústecký kraj</a:t>
                      </a:r>
                    </a:p>
                  </a:txBody>
                  <a:tcPr marL="9525" marR="9525" marT="9525" marB="0" anchor="ctr"/>
                </a:tc>
                <a:extLst>
                  <a:ext uri="{0D108BD9-81ED-4DB2-BD59-A6C34878D82A}">
                    <a16:rowId xmlns:a16="http://schemas.microsoft.com/office/drawing/2014/main" val="10015"/>
                  </a:ext>
                </a:extLst>
              </a:tr>
              <a:tr h="280757">
                <a:tc>
                  <a:txBody>
                    <a:bodyPr/>
                    <a:lstStyle/>
                    <a:p>
                      <a:pPr algn="l" fontAlgn="b"/>
                      <a:r>
                        <a:rPr lang="cs-CZ" sz="1200" b="0" i="0" u="none" strike="noStrike" dirty="0">
                          <a:solidFill>
                            <a:srgbClr val="000000"/>
                          </a:solidFill>
                          <a:effectLst/>
                          <a:latin typeface="+mn-lt"/>
                        </a:rPr>
                        <a:t>Středočeský kraj</a:t>
                      </a:r>
                    </a:p>
                  </a:txBody>
                  <a:tcPr marL="9525" marR="9525" marT="9525" marB="0" anchor="ctr"/>
                </a:tc>
                <a:extLst>
                  <a:ext uri="{0D108BD9-81ED-4DB2-BD59-A6C34878D82A}">
                    <a16:rowId xmlns:a16="http://schemas.microsoft.com/office/drawing/2014/main" val="10016"/>
                  </a:ext>
                </a:extLst>
              </a:tr>
            </a:tbl>
          </a:graphicData>
        </a:graphic>
      </p:graphicFrame>
    </p:spTree>
    <p:extLst>
      <p:ext uri="{BB962C8B-B14F-4D97-AF65-F5344CB8AC3E}">
        <p14:creationId xmlns:p14="http://schemas.microsoft.com/office/powerpoint/2010/main" val="2122798679"/>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
          <p:cNvSpPr/>
          <p:nvPr/>
        </p:nvSpPr>
        <p:spPr>
          <a:xfrm>
            <a:off x="6526397" y="5050742"/>
            <a:ext cx="4998337" cy="28319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1" name="Tabulka 20"/>
          <p:cNvGraphicFramePr>
            <a:graphicFrameLocks noGrp="1"/>
          </p:cNvGraphicFramePr>
          <p:nvPr>
            <p:extLst>
              <p:ext uri="{D42A27DB-BD31-4B8C-83A1-F6EECF244321}">
                <p14:modId xmlns:p14="http://schemas.microsoft.com/office/powerpoint/2010/main" val="474669295"/>
              </p:ext>
            </p:extLst>
          </p:nvPr>
        </p:nvGraphicFramePr>
        <p:xfrm>
          <a:off x="10098215" y="1374968"/>
          <a:ext cx="1905209" cy="4832607"/>
        </p:xfrm>
        <a:graphic>
          <a:graphicData uri="http://schemas.openxmlformats.org/drawingml/2006/table">
            <a:tbl>
              <a:tblPr firstRow="1" bandRow="1"/>
              <a:tblGrid>
                <a:gridCol w="1905209">
                  <a:extLst>
                    <a:ext uri="{9D8B030D-6E8A-4147-A177-3AD203B41FA5}">
                      <a16:colId xmlns:a16="http://schemas.microsoft.com/office/drawing/2014/main" val="20000"/>
                    </a:ext>
                  </a:extLst>
                </a:gridCol>
              </a:tblGrid>
              <a:tr h="284271">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Hlavní město Praha</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84271">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Kraj Vysočina</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84271">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PHA+STC</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84271">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Plzeňský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84271">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Pardubický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84271">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Brno</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84271">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1" i="0" u="none" strike="noStrike">
                          <a:solidFill>
                            <a:srgbClr val="000000"/>
                          </a:solidFill>
                          <a:effectLst/>
                          <a:latin typeface="+mn-lt"/>
                        </a:rPr>
                        <a:t>ČR</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84271">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Zlínský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84271">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Olomoucký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84271">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Ústecký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84271">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Středočeský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84271">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Moravskoslezský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84271">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Karlovarský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84271">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1" i="0" u="none" strike="noStrike" dirty="0">
                          <a:solidFill>
                            <a:srgbClr val="000000"/>
                          </a:solidFill>
                          <a:effectLst/>
                          <a:latin typeface="+mn-lt"/>
                        </a:rPr>
                        <a:t>Královéhradecký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284271">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Jihomoravský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84271">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Jihočeský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284271">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Liberecký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bl>
          </a:graphicData>
        </a:graphic>
      </p:graphicFrame>
      <p:sp>
        <p:nvSpPr>
          <p:cNvPr id="4" name="Rectangle 3"/>
          <p:cNvSpPr/>
          <p:nvPr/>
        </p:nvSpPr>
        <p:spPr>
          <a:xfrm>
            <a:off x="542927" y="6207575"/>
            <a:ext cx="11587701" cy="6260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2" name="Graf 21"/>
          <p:cNvGraphicFramePr/>
          <p:nvPr>
            <p:extLst>
              <p:ext uri="{D42A27DB-BD31-4B8C-83A1-F6EECF244321}">
                <p14:modId xmlns:p14="http://schemas.microsoft.com/office/powerpoint/2010/main" val="3368433275"/>
              </p:ext>
            </p:extLst>
          </p:nvPr>
        </p:nvGraphicFramePr>
        <p:xfrm>
          <a:off x="6381432" y="976513"/>
          <a:ext cx="3685732" cy="5508061"/>
        </p:xfrm>
        <a:graphic>
          <a:graphicData uri="http://schemas.openxmlformats.org/drawingml/2006/chart">
            <c:chart xmlns:c="http://schemas.openxmlformats.org/drawingml/2006/chart" xmlns:r="http://schemas.openxmlformats.org/officeDocument/2006/relationships" r:id="rId2"/>
          </a:graphicData>
        </a:graphic>
      </p:graphicFrame>
      <p:sp>
        <p:nvSpPr>
          <p:cNvPr id="17" name="Rectangle 2"/>
          <p:cNvSpPr/>
          <p:nvPr/>
        </p:nvSpPr>
        <p:spPr>
          <a:xfrm>
            <a:off x="227363" y="2543278"/>
            <a:ext cx="4998337" cy="28319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16" name="Graf 15"/>
          <p:cNvGraphicFramePr/>
          <p:nvPr>
            <p:extLst>
              <p:ext uri="{D42A27DB-BD31-4B8C-83A1-F6EECF244321}">
                <p14:modId xmlns:p14="http://schemas.microsoft.com/office/powerpoint/2010/main" val="2643760707"/>
              </p:ext>
            </p:extLst>
          </p:nvPr>
        </p:nvGraphicFramePr>
        <p:xfrm>
          <a:off x="332615" y="1032696"/>
          <a:ext cx="3685732" cy="5522903"/>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332615" y="611622"/>
            <a:ext cx="3884974" cy="52322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 a E (MZ) 4-01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400" b="0" i="0" u="none" strike="noStrike" kern="1200" cap="none" spc="0" normalizeH="0" baseline="0" noProof="0" dirty="0">
                <a:ln>
                  <a:noFill/>
                </a:ln>
                <a:solidFill>
                  <a:prstClr val="black"/>
                </a:solidFill>
                <a:effectLst/>
                <a:uLnTx/>
                <a:uFillTx/>
                <a:latin typeface="Calibri" panose="020F0502020204030204"/>
                <a:ea typeface="+mn-ea"/>
                <a:cs typeface="+mn-cs"/>
              </a:rPr>
              <a:t>Stav k 31. 12. daného roku.</a:t>
            </a:r>
          </a:p>
        </p:txBody>
      </p:sp>
      <p:sp>
        <p:nvSpPr>
          <p:cNvPr id="28" name="TextovéPole 27"/>
          <p:cNvSpPr txBox="1"/>
          <p:nvPr/>
        </p:nvSpPr>
        <p:spPr>
          <a:xfrm>
            <a:off x="577201" y="6451676"/>
            <a:ext cx="3395802"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600" b="0" i="0" u="none" strike="noStrike" kern="1200" spc="0" baseline="0">
                <a:solidFill>
                  <a:srgbClr val="292929">
                    <a:lumMod val="65000"/>
                    <a:lumOff val="35000"/>
                  </a:srgbClr>
                </a:solidFill>
                <a:latin typeface="+mn-lt"/>
                <a:ea typeface="+mn-ea"/>
                <a:cs typeface="+mn-cs"/>
              </a:defRPr>
            </a:pPr>
            <a:r>
              <a:rPr kumimoji="0" lang="cs-CZ" sz="1400" b="1" i="0" u="none" strike="noStrike" kern="1200" cap="none" spc="0" normalizeH="0" baseline="0" noProof="0" dirty="0">
                <a:ln>
                  <a:noFill/>
                </a:ln>
                <a:solidFill>
                  <a:prstClr val="black">
                    <a:lumMod val="95000"/>
                    <a:lumOff val="5000"/>
                  </a:prstClr>
                </a:solidFill>
                <a:effectLst/>
                <a:uLnTx/>
                <a:uFillTx/>
                <a:latin typeface="Calibri" panose="020F0502020204030204"/>
                <a:ea typeface="+mn-ea"/>
                <a:cs typeface="+mn-cs"/>
              </a:rPr>
              <a:t>Úvazky lékařů na 1000 obyvatel</a:t>
            </a:r>
          </a:p>
        </p:txBody>
      </p:sp>
      <p:sp>
        <p:nvSpPr>
          <p:cNvPr id="29" name="TextovéPole 28"/>
          <p:cNvSpPr txBox="1"/>
          <p:nvPr/>
        </p:nvSpPr>
        <p:spPr>
          <a:xfrm>
            <a:off x="3165492" y="948906"/>
            <a:ext cx="2681987" cy="369332"/>
          </a:xfrm>
          <a:prstGeom prst="rect">
            <a:avLst/>
          </a:prstGeom>
          <a:solidFill>
            <a:srgbClr val="9D353B"/>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rPr>
              <a:t>Akutní lůžková péče</a:t>
            </a:r>
          </a:p>
        </p:txBody>
      </p:sp>
      <p:sp>
        <p:nvSpPr>
          <p:cNvPr id="2" name="Title 1"/>
          <p:cNvSpPr>
            <a:spLocks noGrp="1"/>
          </p:cNvSpPr>
          <p:nvPr>
            <p:ph type="title"/>
          </p:nvPr>
        </p:nvSpPr>
        <p:spPr/>
        <p:txBody>
          <a:bodyPr>
            <a:normAutofit/>
          </a:bodyPr>
          <a:lstStyle/>
          <a:p>
            <a:r>
              <a:rPr lang="en-US" dirty="0" err="1"/>
              <a:t>Regionální</a:t>
            </a:r>
            <a:r>
              <a:rPr lang="en-US" dirty="0"/>
              <a:t> </a:t>
            </a:r>
            <a:r>
              <a:rPr lang="en-US" dirty="0" err="1"/>
              <a:t>rozložení</a:t>
            </a:r>
            <a:r>
              <a:rPr lang="en-US" dirty="0"/>
              <a:t> </a:t>
            </a:r>
            <a:r>
              <a:rPr lang="en-US" dirty="0" err="1"/>
              <a:t>úvazků</a:t>
            </a:r>
            <a:r>
              <a:rPr lang="en-US" dirty="0"/>
              <a:t> </a:t>
            </a:r>
            <a:r>
              <a:rPr lang="en-US" dirty="0" err="1"/>
              <a:t>lékařů</a:t>
            </a:r>
            <a:r>
              <a:rPr lang="en-US" dirty="0"/>
              <a:t> v ČR</a:t>
            </a:r>
          </a:p>
        </p:txBody>
      </p:sp>
      <p:graphicFrame>
        <p:nvGraphicFramePr>
          <p:cNvPr id="15" name="Tabulka 14"/>
          <p:cNvGraphicFramePr>
            <a:graphicFrameLocks noGrp="1"/>
          </p:cNvGraphicFramePr>
          <p:nvPr>
            <p:extLst>
              <p:ext uri="{D42A27DB-BD31-4B8C-83A1-F6EECF244321}">
                <p14:modId xmlns:p14="http://schemas.microsoft.com/office/powerpoint/2010/main" val="325446848"/>
              </p:ext>
            </p:extLst>
          </p:nvPr>
        </p:nvGraphicFramePr>
        <p:xfrm>
          <a:off x="3908074" y="1411585"/>
          <a:ext cx="1905209" cy="4867015"/>
        </p:xfrm>
        <a:graphic>
          <a:graphicData uri="http://schemas.openxmlformats.org/drawingml/2006/table">
            <a:tbl>
              <a:tblPr firstRow="1" bandRow="1"/>
              <a:tblGrid>
                <a:gridCol w="1905209">
                  <a:extLst>
                    <a:ext uri="{9D8B030D-6E8A-4147-A177-3AD203B41FA5}">
                      <a16:colId xmlns:a16="http://schemas.microsoft.com/office/drawing/2014/main" val="20000"/>
                    </a:ext>
                  </a:extLst>
                </a:gridCol>
              </a:tblGrid>
              <a:tr h="286295">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Brno</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86295">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Hlavní město Praha</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86295">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Jihomoravský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86295">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PHA+STC</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86295">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1" i="0" u="none" strike="noStrike" dirty="0">
                          <a:solidFill>
                            <a:srgbClr val="000000"/>
                          </a:solidFill>
                          <a:effectLst/>
                          <a:latin typeface="+mn-lt"/>
                        </a:rPr>
                        <a:t>Královéhradecký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86295">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Olomoucký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86295">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1" i="0" u="none" strike="noStrike">
                          <a:solidFill>
                            <a:srgbClr val="000000"/>
                          </a:solidFill>
                          <a:effectLst/>
                          <a:latin typeface="+mn-lt"/>
                        </a:rPr>
                        <a:t>ČR</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86295">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Plzeňský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86295">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Moravskoslezský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86295">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Liberecký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86295">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Jihočeský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86295">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Pardubický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86295">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Kraj Vysočina</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86295">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Zlínský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286295">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Ústecký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86295">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Karlovarský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286295">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Středočeský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bl>
          </a:graphicData>
        </a:graphic>
      </p:graphicFrame>
      <p:sp>
        <p:nvSpPr>
          <p:cNvPr id="23" name="TextovéPole 22"/>
          <p:cNvSpPr txBox="1"/>
          <p:nvPr/>
        </p:nvSpPr>
        <p:spPr>
          <a:xfrm>
            <a:off x="6526397" y="6423443"/>
            <a:ext cx="3395802" cy="307777"/>
          </a:xfrm>
          <a:prstGeom prst="rect">
            <a:avLst/>
          </a:prstGeom>
          <a:noFill/>
        </p:spPr>
        <p:txBody>
          <a:bodyPr wrap="square" rtlCol="0">
            <a:spAutoFit/>
          </a:bodyPr>
          <a:lstStyle/>
          <a:p>
            <a:pPr algn="ctr">
              <a:defRPr sz="1600" b="0" i="0" u="none" strike="noStrike" kern="1200" spc="0" baseline="0">
                <a:solidFill>
                  <a:srgbClr val="292929">
                    <a:lumMod val="65000"/>
                    <a:lumOff val="35000"/>
                  </a:srgbClr>
                </a:solidFill>
                <a:latin typeface="+mn-lt"/>
                <a:ea typeface="+mn-ea"/>
                <a:cs typeface="+mn-cs"/>
              </a:defRPr>
            </a:pPr>
            <a:r>
              <a:rPr lang="cs-CZ" sz="1400" b="1" dirty="0">
                <a:solidFill>
                  <a:srgbClr val="000000"/>
                </a:solidFill>
                <a:latin typeface="Trebuchet MS"/>
              </a:rPr>
              <a:t>Úvazky lékařů na 1000 obyvatel</a:t>
            </a:r>
          </a:p>
        </p:txBody>
      </p:sp>
      <p:sp>
        <p:nvSpPr>
          <p:cNvPr id="25" name="TextovéPole 24"/>
          <p:cNvSpPr txBox="1"/>
          <p:nvPr/>
        </p:nvSpPr>
        <p:spPr>
          <a:xfrm>
            <a:off x="9294319" y="913306"/>
            <a:ext cx="2681987" cy="369332"/>
          </a:xfrm>
          <a:prstGeom prst="rect">
            <a:avLst/>
          </a:prstGeom>
          <a:solidFill>
            <a:srgbClr val="9D353B"/>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rPr>
              <a:t>Ostatní lůžková péče</a:t>
            </a:r>
          </a:p>
        </p:txBody>
      </p:sp>
    </p:spTree>
    <p:extLst>
      <p:ext uri="{BB962C8B-B14F-4D97-AF65-F5344CB8AC3E}">
        <p14:creationId xmlns:p14="http://schemas.microsoft.com/office/powerpoint/2010/main" val="264369595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2">
            <a:extLst>
              <a:ext uri="{FF2B5EF4-FFF2-40B4-BE49-F238E27FC236}">
                <a16:creationId xmlns:a16="http://schemas.microsoft.com/office/drawing/2014/main" id="{872D5814-27E8-43E2-AE83-5ED235883517}"/>
              </a:ext>
            </a:extLst>
          </p:cNvPr>
          <p:cNvSpPr/>
          <p:nvPr/>
        </p:nvSpPr>
        <p:spPr>
          <a:xfrm>
            <a:off x="495084" y="4035061"/>
            <a:ext cx="4998337" cy="28319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Rectangle 3"/>
          <p:cNvSpPr/>
          <p:nvPr/>
        </p:nvSpPr>
        <p:spPr>
          <a:xfrm>
            <a:off x="542927" y="6207575"/>
            <a:ext cx="11587701" cy="6260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2615" y="611622"/>
            <a:ext cx="3884974" cy="52322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 a E (MZ) 4-01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400" b="0" i="0" u="none" strike="noStrike" kern="1200" cap="none" spc="0" normalizeH="0" baseline="0" noProof="0" dirty="0">
                <a:ln>
                  <a:noFill/>
                </a:ln>
                <a:solidFill>
                  <a:prstClr val="black"/>
                </a:solidFill>
                <a:effectLst/>
                <a:uLnTx/>
                <a:uFillTx/>
                <a:latin typeface="Calibri" panose="020F0502020204030204"/>
                <a:ea typeface="+mn-ea"/>
                <a:cs typeface="+mn-cs"/>
              </a:rPr>
              <a:t>Stav k 31. 12. daného roku.</a:t>
            </a:r>
          </a:p>
        </p:txBody>
      </p:sp>
      <p:sp>
        <p:nvSpPr>
          <p:cNvPr id="29" name="TextovéPole 28"/>
          <p:cNvSpPr txBox="1"/>
          <p:nvPr/>
        </p:nvSpPr>
        <p:spPr>
          <a:xfrm>
            <a:off x="4100481" y="973258"/>
            <a:ext cx="2681987" cy="369332"/>
          </a:xfrm>
          <a:prstGeom prst="rect">
            <a:avLst/>
          </a:prstGeom>
          <a:solidFill>
            <a:srgbClr val="9D353B"/>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rPr>
              <a:t>Nelůžková péče</a:t>
            </a:r>
          </a:p>
        </p:txBody>
      </p:sp>
      <p:sp>
        <p:nvSpPr>
          <p:cNvPr id="30" name="TextBox 7"/>
          <p:cNvSpPr txBox="1"/>
          <p:nvPr/>
        </p:nvSpPr>
        <p:spPr>
          <a:xfrm>
            <a:off x="7540752" y="2103391"/>
            <a:ext cx="3823855" cy="3863340"/>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V ČR působí přibližně 1,8 úvazků lékařů v nelůžkové</a:t>
            </a:r>
            <a:r>
              <a:rPr lang="cs-CZ" sz="1400" dirty="0">
                <a:solidFill>
                  <a:prstClr val="black"/>
                </a:solidFill>
                <a:latin typeface="Calibri" panose="020F0502020204030204"/>
              </a:rPr>
              <a:t> péči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na 1000 obyvatel. Nejméně úvazků má Středočeský a Liberecký kraj (</a:t>
            </a:r>
            <a:r>
              <a:rPr kumimoji="0" lang="en-GB" sz="1400" b="0" i="0" u="none" strike="noStrike" kern="1200" cap="none" spc="0" normalizeH="0" baseline="0" noProof="0" dirty="0">
                <a:ln>
                  <a:noFill/>
                </a:ln>
                <a:solidFill>
                  <a:prstClr val="black"/>
                </a:solidFill>
                <a:effectLst/>
                <a:uLnTx/>
                <a:uFillTx/>
                <a:latin typeface="Calibri" panose="020F0502020204030204"/>
                <a:ea typeface="+mn-ea"/>
                <a:cs typeface="+mn-cs"/>
              </a:rPr>
              <a:t>&lt;1,5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úvazku na 1000 obyvatel).</a:t>
            </a:r>
            <a:r>
              <a:rPr kumimoji="0" lang="cs-CZ" sz="1400" b="0" i="0" u="none" strike="noStrike" kern="1200" cap="none" spc="0" normalizeH="0" noProof="0" dirty="0">
                <a:ln>
                  <a:noFill/>
                </a:ln>
                <a:solidFill>
                  <a:prstClr val="black"/>
                </a:solidFill>
                <a:effectLst/>
                <a:uLnTx/>
                <a:uFillTx/>
                <a:latin typeface="Calibri" panose="020F0502020204030204"/>
                <a:ea typeface="+mn-ea"/>
                <a:cs typeface="+mn-cs"/>
              </a:rPr>
              <a:t> Nejvyšší objem dostupné úvazkové kapacity je hlášen z města Brna a z Prahy ( &gt; 3 úvazky na 1000 obyvatel).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2" name="Title 1"/>
          <p:cNvSpPr>
            <a:spLocks noGrp="1"/>
          </p:cNvSpPr>
          <p:nvPr>
            <p:ph type="title"/>
          </p:nvPr>
        </p:nvSpPr>
        <p:spPr/>
        <p:txBody>
          <a:bodyPr>
            <a:normAutofit/>
          </a:bodyPr>
          <a:lstStyle/>
          <a:p>
            <a:r>
              <a:rPr lang="en-US" dirty="0" err="1"/>
              <a:t>Regionální</a:t>
            </a:r>
            <a:r>
              <a:rPr lang="en-US" dirty="0"/>
              <a:t> </a:t>
            </a:r>
            <a:r>
              <a:rPr lang="en-US" dirty="0" err="1"/>
              <a:t>rozložení</a:t>
            </a:r>
            <a:r>
              <a:rPr lang="en-US" dirty="0"/>
              <a:t> </a:t>
            </a:r>
            <a:r>
              <a:rPr lang="en-US" dirty="0" err="1"/>
              <a:t>úvazků</a:t>
            </a:r>
            <a:r>
              <a:rPr lang="en-US" dirty="0"/>
              <a:t> </a:t>
            </a:r>
            <a:r>
              <a:rPr lang="en-US" dirty="0" err="1"/>
              <a:t>lékařů</a:t>
            </a:r>
            <a:r>
              <a:rPr lang="en-US" dirty="0"/>
              <a:t> v ČR</a:t>
            </a:r>
          </a:p>
        </p:txBody>
      </p:sp>
      <p:graphicFrame>
        <p:nvGraphicFramePr>
          <p:cNvPr id="16" name="Tabulka 15"/>
          <p:cNvGraphicFramePr>
            <a:graphicFrameLocks noGrp="1"/>
          </p:cNvGraphicFramePr>
          <p:nvPr>
            <p:extLst>
              <p:ext uri="{D42A27DB-BD31-4B8C-83A1-F6EECF244321}">
                <p14:modId xmlns:p14="http://schemas.microsoft.com/office/powerpoint/2010/main" val="420611980"/>
              </p:ext>
            </p:extLst>
          </p:nvPr>
        </p:nvGraphicFramePr>
        <p:xfrm>
          <a:off x="4186719" y="1547440"/>
          <a:ext cx="1905209" cy="4802228"/>
        </p:xfrm>
        <a:graphic>
          <a:graphicData uri="http://schemas.openxmlformats.org/drawingml/2006/table">
            <a:tbl>
              <a:tblPr firstRow="1" bandRow="1"/>
              <a:tblGrid>
                <a:gridCol w="1905209">
                  <a:extLst>
                    <a:ext uri="{9D8B030D-6E8A-4147-A177-3AD203B41FA5}">
                      <a16:colId xmlns:a16="http://schemas.microsoft.com/office/drawing/2014/main" val="20000"/>
                    </a:ext>
                  </a:extLst>
                </a:gridCol>
              </a:tblGrid>
              <a:tr h="282484">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Brno</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82484">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Hlavní město Praha</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82484">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Karlovarský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82484">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PHA+STC</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82484">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Olomoucký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82484">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1" i="0" u="none" strike="noStrike" dirty="0">
                          <a:solidFill>
                            <a:srgbClr val="000000"/>
                          </a:solidFill>
                          <a:effectLst/>
                          <a:latin typeface="+mn-lt"/>
                        </a:rPr>
                        <a:t>ČR</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82484">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Jihomoravský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82484">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Moravskoslezský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82484">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Plzeňský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82484">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1" i="0" u="none" strike="noStrike" dirty="0">
                          <a:solidFill>
                            <a:srgbClr val="000000"/>
                          </a:solidFill>
                          <a:effectLst/>
                          <a:latin typeface="+mn-lt"/>
                        </a:rPr>
                        <a:t>Královéhradecký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82484">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Zlínský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82484">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Jihočeský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82484">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Ústecký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82484">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Pardubický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282484">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Kraj Vysočina</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82484">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Liberecký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282484">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Středočeský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bl>
          </a:graphicData>
        </a:graphic>
      </p:graphicFrame>
      <p:graphicFrame>
        <p:nvGraphicFramePr>
          <p:cNvPr id="17" name="Graf 16"/>
          <p:cNvGraphicFramePr/>
          <p:nvPr>
            <p:extLst>
              <p:ext uri="{D42A27DB-BD31-4B8C-83A1-F6EECF244321}">
                <p14:modId xmlns:p14="http://schemas.microsoft.com/office/powerpoint/2010/main" val="1773656317"/>
              </p:ext>
            </p:extLst>
          </p:nvPr>
        </p:nvGraphicFramePr>
        <p:xfrm>
          <a:off x="673384" y="1158354"/>
          <a:ext cx="3685732" cy="5488961"/>
        </p:xfrm>
        <a:graphic>
          <a:graphicData uri="http://schemas.openxmlformats.org/drawingml/2006/chart">
            <c:chart xmlns:c="http://schemas.openxmlformats.org/drawingml/2006/chart" xmlns:r="http://schemas.openxmlformats.org/officeDocument/2006/relationships" r:id="rId2"/>
          </a:graphicData>
        </a:graphic>
      </p:graphicFrame>
      <p:sp>
        <p:nvSpPr>
          <p:cNvPr id="18" name="TextovéPole 17"/>
          <p:cNvSpPr txBox="1"/>
          <p:nvPr/>
        </p:nvSpPr>
        <p:spPr>
          <a:xfrm>
            <a:off x="818349" y="6569622"/>
            <a:ext cx="3395802" cy="307777"/>
          </a:xfrm>
          <a:prstGeom prst="rect">
            <a:avLst/>
          </a:prstGeom>
          <a:noFill/>
        </p:spPr>
        <p:txBody>
          <a:bodyPr wrap="square" rtlCol="0">
            <a:spAutoFit/>
          </a:bodyPr>
          <a:lstStyle/>
          <a:p>
            <a:pPr algn="ctr">
              <a:defRPr sz="1600" b="0" i="0" u="none" strike="noStrike" kern="1200" spc="0" baseline="0">
                <a:solidFill>
                  <a:srgbClr val="292929">
                    <a:lumMod val="65000"/>
                    <a:lumOff val="35000"/>
                  </a:srgbClr>
                </a:solidFill>
                <a:latin typeface="+mn-lt"/>
                <a:ea typeface="+mn-ea"/>
                <a:cs typeface="+mn-cs"/>
              </a:defRPr>
            </a:pPr>
            <a:r>
              <a:rPr lang="cs-CZ" sz="1400" b="1" dirty="0">
                <a:solidFill>
                  <a:srgbClr val="000000"/>
                </a:solidFill>
                <a:latin typeface="Trebuchet MS"/>
              </a:rPr>
              <a:t>Úvazky lékařů na 1000 obyvatel</a:t>
            </a:r>
          </a:p>
        </p:txBody>
      </p:sp>
    </p:spTree>
    <p:extLst>
      <p:ext uri="{BB962C8B-B14F-4D97-AF65-F5344CB8AC3E}">
        <p14:creationId xmlns:p14="http://schemas.microsoft.com/office/powerpoint/2010/main" val="1155472195"/>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4">
            <a:extLst>
              <a:ext uri="{FF2B5EF4-FFF2-40B4-BE49-F238E27FC236}">
                <a16:creationId xmlns:a16="http://schemas.microsoft.com/office/drawing/2014/main" id="{8A75B256-5030-482F-A969-E1303F1768E5}"/>
              </a:ext>
            </a:extLst>
          </p:cNvPr>
          <p:cNvGrpSpPr/>
          <p:nvPr/>
        </p:nvGrpSpPr>
        <p:grpSpPr>
          <a:xfrm>
            <a:off x="10112072" y="165146"/>
            <a:ext cx="2079928" cy="561419"/>
            <a:chOff x="9926515" y="150210"/>
            <a:chExt cx="2079928" cy="561419"/>
          </a:xfrm>
        </p:grpSpPr>
        <p:sp>
          <p:nvSpPr>
            <p:cNvPr id="10" name="Rectangle 5">
              <a:extLst>
                <a:ext uri="{FF2B5EF4-FFF2-40B4-BE49-F238E27FC236}">
                  <a16:creationId xmlns:a16="http://schemas.microsoft.com/office/drawing/2014/main" id="{14CF05B3-5529-4E9D-B23E-F8DA6553A260}"/>
                </a:ext>
              </a:extLst>
            </p:cNvPr>
            <p:cNvSpPr/>
            <p:nvPr/>
          </p:nvSpPr>
          <p:spPr>
            <a:xfrm>
              <a:off x="9926515" y="150210"/>
              <a:ext cx="1933056" cy="56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Vlajka CR">
              <a:extLst>
                <a:ext uri="{FF2B5EF4-FFF2-40B4-BE49-F238E27FC236}">
                  <a16:creationId xmlns:a16="http://schemas.microsoft.com/office/drawing/2014/main" id="{1A199CF2-4D4A-430C-8FC0-B2B705C3A5DD}"/>
                </a:ext>
              </a:extLst>
            </p:cNvPr>
            <p:cNvPicPr>
              <a:picLocks noChangeArrowheads="1"/>
            </p:cNvPicPr>
            <p:nvPr>
              <p:custDataLst>
                <p:tags r:id="rId1"/>
              </p:custDataLst>
            </p:nvPr>
          </p:nvPicPr>
          <p:blipFill>
            <a:blip r:embed="rId3" cstate="print">
              <a:extLst>
                <a:ext uri="{28A0092B-C50C-407E-A947-70E740481C1C}">
                  <a14:useLocalDpi xmlns:a14="http://schemas.microsoft.com/office/drawing/2010/main"/>
                </a:ext>
              </a:extLst>
            </a:blip>
            <a:srcRect/>
            <a:stretch>
              <a:fillRect/>
            </a:stretch>
          </p:blipFill>
          <p:spPr bwMode="gray">
            <a:xfrm>
              <a:off x="11319571" y="150210"/>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Rectangle 8">
              <a:extLst>
                <a:ext uri="{FF2B5EF4-FFF2-40B4-BE49-F238E27FC236}">
                  <a16:creationId xmlns:a16="http://schemas.microsoft.com/office/drawing/2014/main" id="{A09732C8-66CC-4B8A-BA92-DD218F12020B}"/>
                </a:ext>
              </a:extLst>
            </p:cNvPr>
            <p:cNvSpPr/>
            <p:nvPr/>
          </p:nvSpPr>
          <p:spPr>
            <a:xfrm>
              <a:off x="10385313" y="330210"/>
              <a:ext cx="1621130" cy="246221"/>
            </a:xfrm>
            <a:prstGeom prst="rect">
              <a:avLst/>
            </a:prstGeom>
          </p:spPr>
          <p:txBody>
            <a:bodyPr wrap="square">
              <a:spAutoFit/>
            </a:bodyPr>
            <a:lstStyle/>
            <a:p>
              <a:endParaRPr lang="en-US" sz="1000" dirty="0"/>
            </a:p>
          </p:txBody>
        </p:sp>
      </p:grpSp>
      <p:sp>
        <p:nvSpPr>
          <p:cNvPr id="3" name="Title 2"/>
          <p:cNvSpPr>
            <a:spLocks noGrp="1"/>
          </p:cNvSpPr>
          <p:nvPr>
            <p:ph type="title"/>
          </p:nvPr>
        </p:nvSpPr>
        <p:spPr>
          <a:xfrm>
            <a:off x="50458" y="68376"/>
            <a:ext cx="10515600" cy="631595"/>
          </a:xfrm>
        </p:spPr>
        <p:txBody>
          <a:bodyPr>
            <a:normAutofit fontScale="90000"/>
          </a:bodyPr>
          <a:lstStyle/>
          <a:p>
            <a:r>
              <a:rPr lang="en-US" dirty="0" err="1"/>
              <a:t>Celkové</a:t>
            </a:r>
            <a:r>
              <a:rPr lang="en-US" dirty="0"/>
              <a:t> </a:t>
            </a:r>
            <a:r>
              <a:rPr lang="en-US" dirty="0" err="1"/>
              <a:t>počty</a:t>
            </a:r>
            <a:r>
              <a:rPr lang="en-US" dirty="0"/>
              <a:t> NLZP v </a:t>
            </a:r>
            <a:r>
              <a:rPr lang="en-US" dirty="0" err="1"/>
              <a:t>Národním</a:t>
            </a:r>
            <a:r>
              <a:rPr lang="en-US" dirty="0"/>
              <a:t> </a:t>
            </a:r>
            <a:r>
              <a:rPr lang="en-US" dirty="0" err="1"/>
              <a:t>registru</a:t>
            </a:r>
            <a:r>
              <a:rPr lang="en-US" dirty="0"/>
              <a:t> </a:t>
            </a:r>
            <a:r>
              <a:rPr lang="en-US" dirty="0" err="1"/>
              <a:t>zdravotnických</a:t>
            </a:r>
            <a:r>
              <a:rPr lang="en-US" dirty="0"/>
              <a:t> </a:t>
            </a:r>
            <a:r>
              <a:rPr lang="en-US" dirty="0" err="1"/>
              <a:t>pracovníků</a:t>
            </a:r>
            <a:endParaRPr lang="en-US" dirty="0"/>
          </a:p>
        </p:txBody>
      </p:sp>
      <p:sp>
        <p:nvSpPr>
          <p:cNvPr id="14" name="TextBox 6">
            <a:extLst>
              <a:ext uri="{FF2B5EF4-FFF2-40B4-BE49-F238E27FC236}">
                <a16:creationId xmlns:a16="http://schemas.microsoft.com/office/drawing/2014/main" id="{A3F1FB72-14C7-47B6-B8E9-8316E69464EC}"/>
              </a:ext>
            </a:extLst>
          </p:cNvPr>
          <p:cNvSpPr txBox="1"/>
          <p:nvPr/>
        </p:nvSpPr>
        <p:spPr>
          <a:xfrm>
            <a:off x="79862" y="454003"/>
            <a:ext cx="10659258" cy="738664"/>
          </a:xfrm>
          <a:prstGeom prst="rect">
            <a:avLst/>
          </a:prstGeom>
          <a:noFill/>
        </p:spPr>
        <p:txBody>
          <a:bodyPr wrap="square" rtlCol="0">
            <a:spAutoFit/>
          </a:bodyPr>
          <a:lstStyle/>
          <a:p>
            <a:pPr lvl="0">
              <a:defRPr/>
            </a:pPr>
            <a:r>
              <a:rPr kumimoji="0" lang="cs-CZ" sz="1400" b="0" i="0" u="none" strike="noStrike" kern="1200" cap="none" spc="0" normalizeH="0" baseline="0" noProof="0" dirty="0">
                <a:ln>
                  <a:noFill/>
                </a:ln>
                <a:solidFill>
                  <a:prstClr val="black"/>
                </a:solidFill>
                <a:effectLst/>
                <a:uLnTx/>
                <a:uFillTx/>
                <a:latin typeface="Calibri" panose="020F0502020204030204"/>
              </a:rPr>
              <a:t>Zdroj: Národní registr zdravotnických pracovníků (NR-ZP), stav ke </a:t>
            </a:r>
            <a:r>
              <a:rPr lang="cs-CZ" sz="1400" dirty="0"/>
              <a:t>22. 10. 2019</a:t>
            </a:r>
            <a:endParaRPr kumimoji="0" lang="cs-CZ" sz="1400" b="0" i="0" u="none" strike="noStrike" kern="1200" cap="none" spc="0" normalizeH="0" baseline="0" noProof="0" dirty="0">
              <a:ln>
                <a:noFill/>
              </a:ln>
              <a:solidFill>
                <a:prstClr val="black"/>
              </a:solidFill>
              <a:effectLst/>
              <a:uLnTx/>
              <a:uFillTx/>
              <a:latin typeface="Calibri" panose="020F0502020204030204"/>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rPr>
              <a:t>Uvedené počty jsou v NRZP evidovány, což </a:t>
            </a:r>
            <a:r>
              <a:rPr kumimoji="0" lang="cs-CZ" sz="1400" b="0" i="0" u="none" strike="noStrike" kern="1200" cap="none" spc="0" normalizeH="0" baseline="0" noProof="0" dirty="0" smtClean="0">
                <a:ln>
                  <a:noFill/>
                </a:ln>
                <a:solidFill>
                  <a:prstClr val="black"/>
                </a:solidFill>
                <a:effectLst/>
                <a:uLnTx/>
                <a:uFillTx/>
                <a:latin typeface="Calibri" panose="020F0502020204030204"/>
              </a:rPr>
              <a:t>znamená,</a:t>
            </a:r>
            <a:r>
              <a:rPr kumimoji="0" lang="cs-CZ" sz="1400" b="0" i="0" u="none" strike="noStrike" kern="1200" cap="none" spc="0" normalizeH="0" noProof="0" dirty="0" smtClean="0">
                <a:ln>
                  <a:noFill/>
                </a:ln>
                <a:solidFill>
                  <a:prstClr val="black"/>
                </a:solidFill>
                <a:effectLst/>
                <a:uLnTx/>
                <a:uFillTx/>
                <a:latin typeface="Calibri" panose="020F0502020204030204"/>
              </a:rPr>
              <a:t> že tito pracovníci </a:t>
            </a:r>
            <a:r>
              <a:rPr kumimoji="0" lang="cs-CZ" sz="1400" b="0" i="0" u="none" strike="noStrike" kern="1200" cap="none" spc="0" normalizeH="0" baseline="0" noProof="0" dirty="0" smtClean="0">
                <a:ln>
                  <a:noFill/>
                </a:ln>
                <a:solidFill>
                  <a:prstClr val="black"/>
                </a:solidFill>
                <a:effectLst/>
                <a:uLnTx/>
                <a:uFillTx/>
                <a:latin typeface="Calibri" panose="020F0502020204030204"/>
              </a:rPr>
              <a:t>získali příslušnou </a:t>
            </a:r>
            <a:r>
              <a:rPr kumimoji="0" lang="cs-CZ" sz="1400" b="0" i="0" u="none" strike="noStrike" kern="1200" cap="none" spc="0" normalizeH="0" baseline="0" noProof="0" dirty="0">
                <a:ln>
                  <a:noFill/>
                </a:ln>
                <a:solidFill>
                  <a:prstClr val="black"/>
                </a:solidFill>
                <a:effectLst/>
                <a:uLnTx/>
                <a:uFillTx/>
                <a:latin typeface="Calibri" panose="020F0502020204030204"/>
              </a:rPr>
              <a:t>odbornost. Hodnoty jsou tak celkovým součtem </a:t>
            </a:r>
            <a:r>
              <a:rPr kumimoji="0" lang="cs-CZ" sz="1400" b="0" i="0" u="none" strike="noStrike" kern="1200" cap="none" spc="0" normalizeH="0" baseline="0" noProof="0" dirty="0" smtClean="0">
                <a:ln>
                  <a:noFill/>
                </a:ln>
                <a:solidFill>
                  <a:prstClr val="black"/>
                </a:solidFill>
                <a:effectLst/>
                <a:uLnTx/>
                <a:uFillTx/>
                <a:latin typeface="Calibri" panose="020F0502020204030204"/>
              </a:rPr>
              <a:t>NLZP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smtClean="0">
                <a:ln>
                  <a:noFill/>
                </a:ln>
                <a:solidFill>
                  <a:prstClr val="black"/>
                </a:solidFill>
                <a:effectLst/>
                <a:uLnTx/>
                <a:uFillTx/>
                <a:latin typeface="Calibri" panose="020F0502020204030204"/>
              </a:rPr>
              <a:t>s </a:t>
            </a:r>
            <a:r>
              <a:rPr kumimoji="0" lang="cs-CZ" sz="1400" b="0" i="0" u="none" strike="noStrike" kern="1200" cap="none" spc="0" normalizeH="0" baseline="0" noProof="0" dirty="0">
                <a:ln>
                  <a:noFill/>
                </a:ln>
                <a:solidFill>
                  <a:prstClr val="black"/>
                </a:solidFill>
                <a:effectLst/>
                <a:uLnTx/>
                <a:uFillTx/>
                <a:latin typeface="Calibri" panose="020F0502020204030204"/>
              </a:rPr>
              <a:t>daným vzděláním, tito pracovníci </a:t>
            </a:r>
            <a:r>
              <a:rPr kumimoji="0" lang="cs-CZ" sz="1400" b="0" i="0" u="none" strike="noStrike" kern="1200" cap="none" spc="0" normalizeH="0" baseline="0" noProof="0" dirty="0" smtClean="0">
                <a:ln>
                  <a:noFill/>
                </a:ln>
                <a:solidFill>
                  <a:prstClr val="black"/>
                </a:solidFill>
                <a:effectLst/>
                <a:uLnTx/>
                <a:uFillTx/>
                <a:latin typeface="Calibri" panose="020F0502020204030204"/>
              </a:rPr>
              <a:t>avšak</a:t>
            </a:r>
            <a:r>
              <a:rPr kumimoji="0" lang="cs-CZ" sz="1400" b="0" i="0" u="none" strike="noStrike" kern="1200" cap="none" spc="0" normalizeH="0" noProof="0" dirty="0" smtClean="0">
                <a:ln>
                  <a:noFill/>
                </a:ln>
                <a:solidFill>
                  <a:prstClr val="black"/>
                </a:solidFill>
                <a:effectLst/>
                <a:uLnTx/>
                <a:uFillTx/>
                <a:latin typeface="Calibri" panose="020F0502020204030204"/>
              </a:rPr>
              <a:t> </a:t>
            </a:r>
            <a:r>
              <a:rPr kumimoji="0" lang="cs-CZ" sz="1400" b="0" i="0" u="none" strike="noStrike" kern="1200" cap="none" spc="0" normalizeH="0" baseline="0" noProof="0" dirty="0" smtClean="0">
                <a:ln>
                  <a:noFill/>
                </a:ln>
                <a:solidFill>
                  <a:prstClr val="black"/>
                </a:solidFill>
                <a:effectLst/>
                <a:uLnTx/>
                <a:uFillTx/>
                <a:latin typeface="Calibri" panose="020F0502020204030204"/>
              </a:rPr>
              <a:t>nemusí </a:t>
            </a:r>
            <a:r>
              <a:rPr kumimoji="0" lang="cs-CZ" sz="1400" b="0" i="0" u="none" strike="noStrike" kern="1200" cap="none" spc="0" normalizeH="0" baseline="0" noProof="0" dirty="0">
                <a:ln>
                  <a:noFill/>
                </a:ln>
                <a:solidFill>
                  <a:prstClr val="black"/>
                </a:solidFill>
                <a:effectLst/>
                <a:uLnTx/>
                <a:uFillTx/>
                <a:latin typeface="Calibri" panose="020F0502020204030204"/>
              </a:rPr>
              <a:t>být v systému zdravotnictví aktivní. </a:t>
            </a:r>
          </a:p>
        </p:txBody>
      </p:sp>
      <p:graphicFrame>
        <p:nvGraphicFramePr>
          <p:cNvPr id="15" name="Tabulka 6">
            <a:extLst>
              <a:ext uri="{FF2B5EF4-FFF2-40B4-BE49-F238E27FC236}">
                <a16:creationId xmlns:a16="http://schemas.microsoft.com/office/drawing/2014/main" id="{54FF64A3-23AB-47DA-A8A9-E49918A146D7}"/>
              </a:ext>
            </a:extLst>
          </p:cNvPr>
          <p:cNvGraphicFramePr>
            <a:graphicFrameLocks noGrp="1"/>
          </p:cNvGraphicFramePr>
          <p:nvPr>
            <p:extLst>
              <p:ext uri="{D42A27DB-BD31-4B8C-83A1-F6EECF244321}">
                <p14:modId xmlns:p14="http://schemas.microsoft.com/office/powerpoint/2010/main" val="990150241"/>
              </p:ext>
            </p:extLst>
          </p:nvPr>
        </p:nvGraphicFramePr>
        <p:xfrm>
          <a:off x="257558" y="1408403"/>
          <a:ext cx="10101403" cy="4412602"/>
        </p:xfrm>
        <a:graphic>
          <a:graphicData uri="http://schemas.openxmlformats.org/drawingml/2006/table">
            <a:tbl>
              <a:tblPr/>
              <a:tblGrid>
                <a:gridCol w="6160684">
                  <a:extLst>
                    <a:ext uri="{9D8B030D-6E8A-4147-A177-3AD203B41FA5}">
                      <a16:colId xmlns:a16="http://schemas.microsoft.com/office/drawing/2014/main" val="20000"/>
                    </a:ext>
                  </a:extLst>
                </a:gridCol>
                <a:gridCol w="989400">
                  <a:extLst>
                    <a:ext uri="{9D8B030D-6E8A-4147-A177-3AD203B41FA5}">
                      <a16:colId xmlns:a16="http://schemas.microsoft.com/office/drawing/2014/main" val="20001"/>
                    </a:ext>
                  </a:extLst>
                </a:gridCol>
                <a:gridCol w="1032417">
                  <a:extLst>
                    <a:ext uri="{9D8B030D-6E8A-4147-A177-3AD203B41FA5}">
                      <a16:colId xmlns:a16="http://schemas.microsoft.com/office/drawing/2014/main" val="20002"/>
                    </a:ext>
                  </a:extLst>
                </a:gridCol>
                <a:gridCol w="1918902">
                  <a:extLst>
                    <a:ext uri="{9D8B030D-6E8A-4147-A177-3AD203B41FA5}">
                      <a16:colId xmlns:a16="http://schemas.microsoft.com/office/drawing/2014/main" val="20003"/>
                    </a:ext>
                  </a:extLst>
                </a:gridCol>
              </a:tblGrid>
              <a:tr h="722993">
                <a:tc>
                  <a:txBody>
                    <a:bodyPr/>
                    <a:lstStyle/>
                    <a:p>
                      <a:pPr algn="l" fontAlgn="ctr"/>
                      <a:r>
                        <a:rPr lang="cs-CZ" sz="1400" b="1" i="0" u="none" strike="noStrike" dirty="0">
                          <a:solidFill>
                            <a:srgbClr val="000000"/>
                          </a:solidFill>
                          <a:effectLst/>
                          <a:latin typeface="+mn-lt"/>
                        </a:rPr>
                        <a:t>Obor </a:t>
                      </a:r>
                    </a:p>
                    <a:p>
                      <a:pPr algn="l" fontAlgn="ctr"/>
                      <a:r>
                        <a:rPr lang="cs-CZ" sz="1400" b="0" i="0" u="none" strike="noStrike" dirty="0">
                          <a:solidFill>
                            <a:srgbClr val="000000"/>
                          </a:solidFill>
                          <a:effectLst/>
                          <a:latin typeface="+mn-lt"/>
                        </a:rPr>
                        <a:t>podle zákona č. 96/2004 Sb.</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ctr"/>
                      <a:r>
                        <a:rPr lang="cs-CZ" sz="1400" b="1" i="0" u="none" strike="noStrike" dirty="0">
                          <a:solidFill>
                            <a:srgbClr val="000000"/>
                          </a:solidFill>
                          <a:effectLst/>
                          <a:latin typeface="+mn-lt"/>
                        </a:rPr>
                        <a:t>Celkový počet</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ctr"/>
                      <a:r>
                        <a:rPr lang="cs-CZ" sz="1400" b="1" i="0" u="none" strike="noStrike" dirty="0">
                          <a:solidFill>
                            <a:srgbClr val="000000"/>
                          </a:solidFill>
                          <a:effectLst/>
                          <a:latin typeface="+mn-lt"/>
                        </a:rPr>
                        <a:t>Počet na 1000 obyvatel</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tc>
                  <a:txBody>
                    <a:bodyPr/>
                    <a:lstStyle/>
                    <a:p>
                      <a:pPr algn="ctr" fontAlgn="ctr"/>
                      <a:r>
                        <a:rPr lang="cs-CZ" sz="1400" b="1" i="0" u="none" strike="noStrike" dirty="0">
                          <a:solidFill>
                            <a:srgbClr val="000000"/>
                          </a:solidFill>
                          <a:effectLst/>
                          <a:latin typeface="+mn-lt"/>
                        </a:rPr>
                        <a:t>Počet (podíl) </a:t>
                      </a:r>
                    </a:p>
                    <a:p>
                      <a:pPr algn="ctr" fontAlgn="ctr"/>
                      <a:r>
                        <a:rPr lang="cs-CZ" sz="1400" b="1" i="0" u="none" strike="noStrike" dirty="0">
                          <a:solidFill>
                            <a:srgbClr val="000000"/>
                          </a:solidFill>
                          <a:effectLst/>
                          <a:latin typeface="+mn-lt"/>
                        </a:rPr>
                        <a:t>s pracovním zařazením*</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0"/>
                  </a:ext>
                </a:extLst>
              </a:tr>
              <a:tr h="329624">
                <a:tc>
                  <a:txBody>
                    <a:bodyPr/>
                    <a:lstStyle/>
                    <a:p>
                      <a:pPr algn="l" fontAlgn="ctr"/>
                      <a:r>
                        <a:rPr lang="cs-CZ" sz="1400" b="1" i="0" u="none" strike="noStrike" dirty="0">
                          <a:solidFill>
                            <a:srgbClr val="000000"/>
                          </a:solidFill>
                          <a:effectLst/>
                          <a:latin typeface="+mn-lt"/>
                        </a:rPr>
                        <a:t>§ 5 Všeobecná sestra</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120 919</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11,35</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77 601 (64,2 %)</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29624">
                <a:tc>
                  <a:txBody>
                    <a:bodyPr/>
                    <a:lstStyle/>
                    <a:p>
                      <a:pPr algn="l" fontAlgn="ctr"/>
                      <a:r>
                        <a:rPr lang="cs-CZ" sz="1400" b="1" i="0" u="none" strike="noStrike" dirty="0">
                          <a:solidFill>
                            <a:srgbClr val="000000"/>
                          </a:solidFill>
                          <a:effectLst/>
                          <a:latin typeface="+mn-lt"/>
                        </a:rPr>
                        <a:t>§ 6 Porodní asistentka</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8 042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0,76</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4 134 (51,4 %)</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329624">
                <a:tc>
                  <a:txBody>
                    <a:bodyPr/>
                    <a:lstStyle/>
                    <a:p>
                      <a:pPr algn="l" fontAlgn="ctr"/>
                      <a:r>
                        <a:rPr lang="cs-CZ" sz="1400" b="1" i="0" u="none" strike="noStrike" dirty="0">
                          <a:solidFill>
                            <a:srgbClr val="000000"/>
                          </a:solidFill>
                          <a:effectLst/>
                          <a:latin typeface="+mn-lt"/>
                        </a:rPr>
                        <a:t>§ 7 Ergoterapeut</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1 380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0,13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633 (45,9 %)</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29624">
                <a:tc>
                  <a:txBody>
                    <a:bodyPr/>
                    <a:lstStyle/>
                    <a:p>
                      <a:pPr algn="l" fontAlgn="ctr"/>
                      <a:r>
                        <a:rPr lang="cs-CZ" sz="1400" b="1" i="0" u="none" strike="noStrike" dirty="0">
                          <a:solidFill>
                            <a:srgbClr val="000000"/>
                          </a:solidFill>
                          <a:effectLst/>
                          <a:latin typeface="+mn-lt"/>
                        </a:rPr>
                        <a:t>§ 8 Radiologický asistent</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4 741</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0,45</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3 386 (71,4 %)</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29624">
                <a:tc>
                  <a:txBody>
                    <a:bodyPr/>
                    <a:lstStyle/>
                    <a:p>
                      <a:pPr algn="l" fontAlgn="ctr"/>
                      <a:r>
                        <a:rPr lang="cs-CZ" sz="1400" b="1" i="0" u="none" strike="noStrike" dirty="0">
                          <a:solidFill>
                            <a:srgbClr val="000000"/>
                          </a:solidFill>
                          <a:effectLst/>
                          <a:latin typeface="+mn-lt"/>
                        </a:rPr>
                        <a:t>§ 9 Zdravotní laborant</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12 071</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1,13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6 658 (55,2 %)</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29624">
                <a:tc>
                  <a:txBody>
                    <a:bodyPr/>
                    <a:lstStyle/>
                    <a:p>
                      <a:pPr algn="l" fontAlgn="ctr"/>
                      <a:r>
                        <a:rPr lang="cs-CZ" sz="1400" b="1" i="0" u="none" strike="noStrike" dirty="0">
                          <a:solidFill>
                            <a:srgbClr val="000000"/>
                          </a:solidFill>
                          <a:effectLst/>
                          <a:latin typeface="+mn-lt"/>
                        </a:rPr>
                        <a:t>§ 18 Zdravotnický záchranář</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5 609</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0,53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3 895 (69,4 %)</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29624">
                <a:tc>
                  <a:txBody>
                    <a:bodyPr/>
                    <a:lstStyle/>
                    <a:p>
                      <a:pPr algn="l" fontAlgn="ctr"/>
                      <a:r>
                        <a:rPr lang="pl-PL" sz="1400" b="1" i="0" u="none" strike="noStrike" dirty="0">
                          <a:solidFill>
                            <a:srgbClr val="000000"/>
                          </a:solidFill>
                          <a:effectLst/>
                          <a:latin typeface="+mn-lt"/>
                        </a:rPr>
                        <a:t>§ 22 Psycholog ve zdravotnictví</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1 584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0,15</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1 202 (75,9 %)</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29624">
                <a:tc>
                  <a:txBody>
                    <a:bodyPr/>
                    <a:lstStyle/>
                    <a:p>
                      <a:pPr algn="l" fontAlgn="ctr"/>
                      <a:r>
                        <a:rPr lang="cs-CZ" sz="1400" b="1" i="0" u="none" strike="noStrike" dirty="0">
                          <a:solidFill>
                            <a:srgbClr val="000000"/>
                          </a:solidFill>
                          <a:effectLst/>
                          <a:latin typeface="+mn-lt"/>
                        </a:rPr>
                        <a:t>§ 23 Logoped ve zdravotnictví</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a:rPr>
                        <a:t>692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0,06</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500 (72,3 %)</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29624">
                <a:tc>
                  <a:txBody>
                    <a:bodyPr/>
                    <a:lstStyle/>
                    <a:p>
                      <a:pPr algn="l" fontAlgn="ctr"/>
                      <a:r>
                        <a:rPr lang="cs-CZ" sz="1400" b="1" i="0" u="none" strike="noStrike" dirty="0">
                          <a:solidFill>
                            <a:srgbClr val="000000"/>
                          </a:solidFill>
                          <a:effectLst/>
                          <a:latin typeface="+mn-lt"/>
                        </a:rPr>
                        <a:t>§ 24 Fyzioterapeut</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a:rPr>
                        <a:t>14 729</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1,38</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a:solidFill>
                            <a:srgbClr val="000000"/>
                          </a:solidFill>
                          <a:effectLst/>
                          <a:latin typeface="Calibri"/>
                        </a:rPr>
                        <a:t>7 585 (51,5 %)</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722993">
                <a:tc>
                  <a:txBody>
                    <a:bodyPr/>
                    <a:lstStyle/>
                    <a:p>
                      <a:pPr algn="l" fontAlgn="ctr"/>
                      <a:r>
                        <a:rPr lang="cs-CZ" sz="1400" b="1" i="0" u="none" strike="noStrike" dirty="0">
                          <a:solidFill>
                            <a:srgbClr val="000000"/>
                          </a:solidFill>
                          <a:effectLst/>
                          <a:latin typeface="+mn-lt"/>
                        </a:rPr>
                        <a:t>Zdravotnický pracovník způsobilý k výkonu zdravotnického povolání bez odborného dohledu (ZPBOD) po získání odborné způsobilosti (§ 5 - §</a:t>
                      </a:r>
                      <a:r>
                        <a:rPr lang="cs-CZ" sz="1400" b="1" i="0" u="none" strike="noStrike" baseline="0" dirty="0">
                          <a:solidFill>
                            <a:srgbClr val="000000"/>
                          </a:solidFill>
                          <a:effectLst/>
                          <a:latin typeface="+mn-lt"/>
                        </a:rPr>
                        <a:t> 21e) nebo </a:t>
                      </a:r>
                      <a:r>
                        <a:rPr lang="it-IT" sz="1400" b="1" i="0" u="none" strike="noStrike" baseline="0" dirty="0">
                          <a:solidFill>
                            <a:srgbClr val="000000"/>
                          </a:solidFill>
                          <a:effectLst/>
                          <a:latin typeface="+mn-lt"/>
                        </a:rPr>
                        <a:t>po získání odborné a specializované způsobilosti </a:t>
                      </a:r>
                      <a:r>
                        <a:rPr lang="cs-CZ" sz="1400" b="1" i="0" u="none" strike="noStrike" baseline="0" dirty="0">
                          <a:solidFill>
                            <a:srgbClr val="000000"/>
                          </a:solidFill>
                          <a:effectLst/>
                          <a:latin typeface="+mn-lt"/>
                        </a:rPr>
                        <a:t>(</a:t>
                      </a:r>
                      <a:r>
                        <a:rPr lang="cs-CZ" sz="1400" b="1" i="0" u="none" strike="noStrike" dirty="0">
                          <a:solidFill>
                            <a:srgbClr val="000000"/>
                          </a:solidFill>
                          <a:effectLst/>
                          <a:latin typeface="+mn-lt"/>
                        </a:rPr>
                        <a:t>§ 22 - § 28)</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a:rPr>
                        <a:t>196 415</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a:rPr>
                        <a:t>18,44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cs-CZ" sz="1400" b="0" i="0" u="none" strike="noStrike" dirty="0">
                          <a:solidFill>
                            <a:srgbClr val="000000"/>
                          </a:solidFill>
                          <a:effectLst/>
                          <a:latin typeface="Calibri"/>
                        </a:rPr>
                        <a:t>128 260 (65,3 %)</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16" name="Obdélník 15">
            <a:extLst>
              <a:ext uri="{FF2B5EF4-FFF2-40B4-BE49-F238E27FC236}">
                <a16:creationId xmlns:a16="http://schemas.microsoft.com/office/drawing/2014/main" id="{701B6683-1DB0-44D7-A380-E7B6CD18266B}"/>
              </a:ext>
            </a:extLst>
          </p:cNvPr>
          <p:cNvSpPr/>
          <p:nvPr/>
        </p:nvSpPr>
        <p:spPr>
          <a:xfrm>
            <a:off x="207567" y="5831165"/>
            <a:ext cx="10531553" cy="430887"/>
          </a:xfrm>
          <a:prstGeom prst="rect">
            <a:avLst/>
          </a:prstGeom>
        </p:spPr>
        <p:txBody>
          <a:bodyPr wrap="square">
            <a:spAutoFit/>
          </a:bodyPr>
          <a:lstStyle/>
          <a:p>
            <a:r>
              <a:rPr lang="cs-CZ" sz="1100" dirty="0">
                <a:solidFill>
                  <a:srgbClr val="000000"/>
                </a:solidFill>
              </a:rPr>
              <a:t>* Pracovní zařazení je známo, pokud poskytovatel zdravotních služeb v NR-ZP uvedl, že pracovník je zaměstnán v daném oboru. Údaje do NR-ZP dosud odevzdalo 100 % (138 ze 138) poskytovatelů nemocnic akutní péče, pouze 56,5 % (15 064 z 26 676) poskytovatelů ambulantní péče a pouze 55,8 % (1 326 z 2 376) poskytovatelů ostatních typů.</a:t>
            </a:r>
            <a:endParaRPr lang="cs-CZ" sz="1100" dirty="0"/>
          </a:p>
        </p:txBody>
      </p:sp>
    </p:spTree>
    <p:extLst>
      <p:ext uri="{BB962C8B-B14F-4D97-AF65-F5344CB8AC3E}">
        <p14:creationId xmlns:p14="http://schemas.microsoft.com/office/powerpoint/2010/main" val="1527695150"/>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04299" y="6257676"/>
            <a:ext cx="11587701" cy="60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7" name="TextBox 6"/>
          <p:cNvSpPr txBox="1"/>
          <p:nvPr/>
        </p:nvSpPr>
        <p:spPr>
          <a:xfrm>
            <a:off x="257558" y="609765"/>
            <a:ext cx="11676303" cy="954107"/>
          </a:xfrm>
          <a:prstGeom prst="rect">
            <a:avLst/>
          </a:prstGeom>
          <a:noFill/>
        </p:spPr>
        <p:txBody>
          <a:bodyPr wrap="square" rtlCol="0">
            <a:spAutoFit/>
          </a:bodyPr>
          <a:lstStyle/>
          <a:p>
            <a:pPr lvl="0">
              <a:defRPr/>
            </a:pPr>
            <a:r>
              <a:rPr kumimoji="0" lang="cs-CZ" sz="1400" b="0" i="0" u="none" strike="noStrike" kern="1200" cap="none" spc="0" normalizeH="0" baseline="0" noProof="0" dirty="0">
                <a:ln>
                  <a:noFill/>
                </a:ln>
                <a:solidFill>
                  <a:prstClr val="black"/>
                </a:solidFill>
                <a:effectLst/>
                <a:uLnTx/>
                <a:uFillTx/>
                <a:latin typeface="Calibri" panose="020F0502020204030204"/>
              </a:rPr>
              <a:t>Zdroj: Národní registr zdravotnických pracovníků (NR-ZP), stav ke </a:t>
            </a:r>
            <a:r>
              <a:rPr lang="cs-CZ" sz="1400" dirty="0"/>
              <a:t>22. 10. 2019</a:t>
            </a:r>
            <a:r>
              <a:rPr kumimoji="0" lang="cs-CZ" sz="1400" b="0" i="0" u="none" strike="noStrike" kern="1200" cap="none" spc="0" normalizeH="0" baseline="0" noProof="0" dirty="0">
                <a:ln>
                  <a:noFill/>
                </a:ln>
                <a:solidFill>
                  <a:prstClr val="black"/>
                </a:solidFill>
                <a:effectLst/>
                <a:uLnTx/>
                <a:uFillTx/>
                <a:latin typeface="Calibri" panose="020F0502020204030204"/>
              </a:rPr>
              <a:t>. </a:t>
            </a:r>
            <a:r>
              <a:rPr lang="cs-CZ" sz="1400" dirty="0">
                <a:solidFill>
                  <a:prstClr val="black"/>
                </a:solidFill>
              </a:rPr>
              <a:t>Uvedené počty jsou v NRZP evidovány, což znamená, že tito pracovníci získali příslušnou odbornost. Hodnoty jsou tak celkovým součtem </a:t>
            </a:r>
            <a:r>
              <a:rPr lang="cs-CZ" sz="1400" dirty="0" smtClean="0">
                <a:solidFill>
                  <a:prstClr val="black"/>
                </a:solidFill>
              </a:rPr>
              <a:t>NLZP s </a:t>
            </a:r>
            <a:r>
              <a:rPr lang="cs-CZ" sz="1400" dirty="0">
                <a:solidFill>
                  <a:prstClr val="black"/>
                </a:solidFill>
              </a:rPr>
              <a:t>daným vzděláním, tito pracovníci avšak nemusí být v systému zdravotnictví aktivní. </a:t>
            </a:r>
          </a:p>
          <a:p>
            <a:pPr lvl="0">
              <a:defRPr/>
            </a:pPr>
            <a:endParaRPr kumimoji="0" lang="cs-CZ" sz="1400" b="0" i="0" u="none" strike="noStrike" kern="1200" cap="none" spc="0" normalizeH="0" baseline="0" noProof="0" dirty="0">
              <a:ln>
                <a:noFill/>
              </a:ln>
              <a:solidFill>
                <a:prstClr val="black"/>
              </a:solidFill>
              <a:effectLst/>
              <a:uLnTx/>
              <a:uFillTx/>
              <a:latin typeface="Calibri" panose="020F0502020204030204"/>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1200" cap="none" spc="0" normalizeH="0" baseline="0" noProof="0" dirty="0">
              <a:ln>
                <a:noFill/>
              </a:ln>
              <a:solidFill>
                <a:prstClr val="black"/>
              </a:solidFill>
              <a:effectLst/>
              <a:uLnTx/>
              <a:uFillTx/>
              <a:latin typeface="Calibri" panose="020F0502020204030204"/>
            </a:endParaRPr>
          </a:p>
        </p:txBody>
      </p:sp>
      <p:graphicFrame>
        <p:nvGraphicFramePr>
          <p:cNvPr id="5" name="Tabulka 3"/>
          <p:cNvGraphicFramePr>
            <a:graphicFrameLocks noGrp="1"/>
          </p:cNvGraphicFramePr>
          <p:nvPr>
            <p:extLst>
              <p:ext uri="{D42A27DB-BD31-4B8C-83A1-F6EECF244321}">
                <p14:modId xmlns:p14="http://schemas.microsoft.com/office/powerpoint/2010/main" val="3440536984"/>
              </p:ext>
            </p:extLst>
          </p:nvPr>
        </p:nvGraphicFramePr>
        <p:xfrm>
          <a:off x="257554" y="1165786"/>
          <a:ext cx="11676307" cy="5277519"/>
        </p:xfrm>
        <a:graphic>
          <a:graphicData uri="http://schemas.openxmlformats.org/drawingml/2006/table">
            <a:tbl>
              <a:tblPr>
                <a:tableStyleId>{5C22544A-7EE6-4342-B048-85BDC9FD1C3A}</a:tableStyleId>
              </a:tblPr>
              <a:tblGrid>
                <a:gridCol w="2527713">
                  <a:extLst>
                    <a:ext uri="{9D8B030D-6E8A-4147-A177-3AD203B41FA5}">
                      <a16:colId xmlns:a16="http://schemas.microsoft.com/office/drawing/2014/main" val="20000"/>
                    </a:ext>
                  </a:extLst>
                </a:gridCol>
                <a:gridCol w="743839">
                  <a:extLst>
                    <a:ext uri="{9D8B030D-6E8A-4147-A177-3AD203B41FA5}">
                      <a16:colId xmlns:a16="http://schemas.microsoft.com/office/drawing/2014/main" val="20001"/>
                    </a:ext>
                  </a:extLst>
                </a:gridCol>
                <a:gridCol w="560317">
                  <a:extLst>
                    <a:ext uri="{9D8B030D-6E8A-4147-A177-3AD203B41FA5}">
                      <a16:colId xmlns:a16="http://schemas.microsoft.com/office/drawing/2014/main" val="20002"/>
                    </a:ext>
                  </a:extLst>
                </a:gridCol>
                <a:gridCol w="560317">
                  <a:extLst>
                    <a:ext uri="{9D8B030D-6E8A-4147-A177-3AD203B41FA5}">
                      <a16:colId xmlns:a16="http://schemas.microsoft.com/office/drawing/2014/main" val="20003"/>
                    </a:ext>
                  </a:extLst>
                </a:gridCol>
                <a:gridCol w="560317">
                  <a:extLst>
                    <a:ext uri="{9D8B030D-6E8A-4147-A177-3AD203B41FA5}">
                      <a16:colId xmlns:a16="http://schemas.microsoft.com/office/drawing/2014/main" val="20004"/>
                    </a:ext>
                  </a:extLst>
                </a:gridCol>
                <a:gridCol w="560317">
                  <a:extLst>
                    <a:ext uri="{9D8B030D-6E8A-4147-A177-3AD203B41FA5}">
                      <a16:colId xmlns:a16="http://schemas.microsoft.com/office/drawing/2014/main" val="20005"/>
                    </a:ext>
                  </a:extLst>
                </a:gridCol>
                <a:gridCol w="560317">
                  <a:extLst>
                    <a:ext uri="{9D8B030D-6E8A-4147-A177-3AD203B41FA5}">
                      <a16:colId xmlns:a16="http://schemas.microsoft.com/office/drawing/2014/main" val="20006"/>
                    </a:ext>
                  </a:extLst>
                </a:gridCol>
                <a:gridCol w="560317">
                  <a:extLst>
                    <a:ext uri="{9D8B030D-6E8A-4147-A177-3AD203B41FA5}">
                      <a16:colId xmlns:a16="http://schemas.microsoft.com/office/drawing/2014/main" val="20007"/>
                    </a:ext>
                  </a:extLst>
                </a:gridCol>
                <a:gridCol w="560317">
                  <a:extLst>
                    <a:ext uri="{9D8B030D-6E8A-4147-A177-3AD203B41FA5}">
                      <a16:colId xmlns:a16="http://schemas.microsoft.com/office/drawing/2014/main" val="20008"/>
                    </a:ext>
                  </a:extLst>
                </a:gridCol>
                <a:gridCol w="560317">
                  <a:extLst>
                    <a:ext uri="{9D8B030D-6E8A-4147-A177-3AD203B41FA5}">
                      <a16:colId xmlns:a16="http://schemas.microsoft.com/office/drawing/2014/main" val="20009"/>
                    </a:ext>
                  </a:extLst>
                </a:gridCol>
                <a:gridCol w="560317">
                  <a:extLst>
                    <a:ext uri="{9D8B030D-6E8A-4147-A177-3AD203B41FA5}">
                      <a16:colId xmlns:a16="http://schemas.microsoft.com/office/drawing/2014/main" val="20010"/>
                    </a:ext>
                  </a:extLst>
                </a:gridCol>
                <a:gridCol w="560317">
                  <a:extLst>
                    <a:ext uri="{9D8B030D-6E8A-4147-A177-3AD203B41FA5}">
                      <a16:colId xmlns:a16="http://schemas.microsoft.com/office/drawing/2014/main" val="20011"/>
                    </a:ext>
                  </a:extLst>
                </a:gridCol>
                <a:gridCol w="560317">
                  <a:extLst>
                    <a:ext uri="{9D8B030D-6E8A-4147-A177-3AD203B41FA5}">
                      <a16:colId xmlns:a16="http://schemas.microsoft.com/office/drawing/2014/main" val="20012"/>
                    </a:ext>
                  </a:extLst>
                </a:gridCol>
                <a:gridCol w="560317">
                  <a:extLst>
                    <a:ext uri="{9D8B030D-6E8A-4147-A177-3AD203B41FA5}">
                      <a16:colId xmlns:a16="http://schemas.microsoft.com/office/drawing/2014/main" val="20013"/>
                    </a:ext>
                  </a:extLst>
                </a:gridCol>
                <a:gridCol w="560317">
                  <a:extLst>
                    <a:ext uri="{9D8B030D-6E8A-4147-A177-3AD203B41FA5}">
                      <a16:colId xmlns:a16="http://schemas.microsoft.com/office/drawing/2014/main" val="20014"/>
                    </a:ext>
                  </a:extLst>
                </a:gridCol>
                <a:gridCol w="560317">
                  <a:extLst>
                    <a:ext uri="{9D8B030D-6E8A-4147-A177-3AD203B41FA5}">
                      <a16:colId xmlns:a16="http://schemas.microsoft.com/office/drawing/2014/main" val="20015"/>
                    </a:ext>
                  </a:extLst>
                </a:gridCol>
                <a:gridCol w="560317">
                  <a:extLst>
                    <a:ext uri="{9D8B030D-6E8A-4147-A177-3AD203B41FA5}">
                      <a16:colId xmlns:a16="http://schemas.microsoft.com/office/drawing/2014/main" val="20016"/>
                    </a:ext>
                  </a:extLst>
                </a:gridCol>
              </a:tblGrid>
              <a:tr h="397587">
                <a:tc rowSpan="2">
                  <a:txBody>
                    <a:bodyPr/>
                    <a:lstStyle/>
                    <a:p>
                      <a:pPr algn="l" fontAlgn="ctr"/>
                      <a:r>
                        <a:rPr lang="cs-CZ" sz="1400" b="1" u="none" strike="noStrike" dirty="0">
                          <a:effectLst/>
                          <a:latin typeface="+mn-lt"/>
                        </a:rPr>
                        <a:t>Obor</a:t>
                      </a:r>
                      <a:endParaRPr lang="cs-CZ" sz="1400" b="1" i="0" u="none" strike="noStrike" dirty="0">
                        <a:solidFill>
                          <a:srgbClr val="000000"/>
                        </a:solidFill>
                        <a:effectLst/>
                        <a:latin typeface="+mn-lt"/>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2">
                  <a:txBody>
                    <a:bodyPr/>
                    <a:lstStyle/>
                    <a:p>
                      <a:pPr algn="l" fontAlgn="ctr"/>
                      <a:r>
                        <a:rPr lang="cs-CZ" sz="1400" b="1" u="none" strike="noStrike" dirty="0">
                          <a:effectLst/>
                          <a:latin typeface="+mn-lt"/>
                        </a:rPr>
                        <a:t>Celkem</a:t>
                      </a:r>
                      <a:endParaRPr lang="cs-CZ" sz="1400" b="1" i="0" u="none" strike="noStrike" dirty="0">
                        <a:solidFill>
                          <a:srgbClr val="000000"/>
                        </a:solidFill>
                        <a:effectLst/>
                        <a:latin typeface="+mn-lt"/>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15">
                  <a:txBody>
                    <a:bodyPr/>
                    <a:lstStyle/>
                    <a:p>
                      <a:pPr algn="ctr" fontAlgn="ctr"/>
                      <a:r>
                        <a:rPr lang="cs-CZ" sz="1400" b="1" i="0" u="none" strike="noStrike" dirty="0">
                          <a:solidFill>
                            <a:srgbClr val="000000"/>
                          </a:solidFill>
                          <a:effectLst/>
                          <a:latin typeface="+mn-lt"/>
                        </a:rPr>
                        <a:t>Kraj</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330052">
                <a:tc vMerge="1">
                  <a:txBody>
                    <a:bodyPr/>
                    <a:lstStyle/>
                    <a:p>
                      <a:pPr algn="l" fontAlgn="ctr"/>
                      <a:endParaRPr lang="cs-CZ" sz="1000" b="1" i="0" u="none" strike="noStrike" dirty="0">
                        <a:solidFill>
                          <a:srgbClr val="000000"/>
                        </a:solidFill>
                        <a:effectLst/>
                        <a:latin typeface="Calibri"/>
                      </a:endParaRPr>
                    </a:p>
                  </a:txBody>
                  <a:tcPr marL="36000" marR="36000" marT="12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l" fontAlgn="ctr"/>
                      <a:endParaRPr lang="cs-CZ" sz="1000" b="1" i="0" u="none" strike="noStrike" dirty="0">
                        <a:solidFill>
                          <a:srgbClr val="000000"/>
                        </a:solidFill>
                        <a:effectLst/>
                        <a:latin typeface="Calibri"/>
                      </a:endParaRPr>
                    </a:p>
                  </a:txBody>
                  <a:tcPr marL="36000" marR="36000" marT="12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cs-CZ" sz="1400" b="1" u="none" strike="noStrike" dirty="0">
                          <a:effectLst/>
                          <a:latin typeface="+mn-lt"/>
                        </a:rPr>
                        <a:t>Neznámo*</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Hl. m. Praha</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2F2F2"/>
                    </a:solidFill>
                  </a:tcPr>
                </a:tc>
                <a:tc>
                  <a:txBody>
                    <a:bodyPr/>
                    <a:lstStyle/>
                    <a:p>
                      <a:pPr algn="l" fontAlgn="ctr"/>
                      <a:r>
                        <a:rPr lang="cs-CZ" sz="1400" b="1" u="none" strike="noStrike" dirty="0">
                          <a:effectLst/>
                          <a:latin typeface="+mn-lt"/>
                        </a:rPr>
                        <a:t>Středočeský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Jihočeský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Plzeňský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Karlovarský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Ústecký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Liberecký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2F2F2"/>
                    </a:solidFill>
                  </a:tcPr>
                </a:tc>
                <a:tc>
                  <a:txBody>
                    <a:bodyPr/>
                    <a:lstStyle/>
                    <a:p>
                      <a:pPr algn="l" fontAlgn="ctr"/>
                      <a:r>
                        <a:rPr lang="cs-CZ" sz="1400" b="1" u="none" strike="noStrike" dirty="0">
                          <a:effectLst/>
                          <a:latin typeface="+mn-lt"/>
                        </a:rPr>
                        <a:t>Královéhradecký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l" fontAlgn="ctr"/>
                      <a:r>
                        <a:rPr lang="cs-CZ" sz="1400" b="1" u="none" strike="noStrike" dirty="0">
                          <a:effectLst/>
                          <a:latin typeface="+mn-lt"/>
                        </a:rPr>
                        <a:t>Pardubický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Vysočina</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Jihomoravský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Olomoucký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Zlínský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Moravskoslezský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354988">
                <a:tc>
                  <a:txBody>
                    <a:bodyPr/>
                    <a:lstStyle/>
                    <a:p>
                      <a:pPr algn="l" fontAlgn="ctr"/>
                      <a:r>
                        <a:rPr lang="cs-CZ" sz="1400" b="1" i="0" u="none" strike="noStrike" dirty="0">
                          <a:solidFill>
                            <a:srgbClr val="000000"/>
                          </a:solidFill>
                          <a:effectLst/>
                          <a:latin typeface="Calibri"/>
                        </a:rPr>
                        <a:t>§ 5 Všeobecná sestra</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dirty="0">
                          <a:solidFill>
                            <a:srgbClr val="000000"/>
                          </a:solidFill>
                          <a:effectLst/>
                          <a:latin typeface="Calibri"/>
                        </a:rPr>
                        <a:t>120 919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43 318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14 516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6 527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4 222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4 243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2 153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5 002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2 622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4 306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ctr"/>
                      <a:r>
                        <a:rPr lang="cs-CZ" sz="1000" b="0" i="0" u="none" strike="noStrike">
                          <a:solidFill>
                            <a:srgbClr val="000000"/>
                          </a:solidFill>
                          <a:effectLst/>
                          <a:latin typeface="Calibri"/>
                        </a:rPr>
                        <a:t>3 533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4 036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9 105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5 160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4 063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9 112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54988">
                <a:tc>
                  <a:txBody>
                    <a:bodyPr/>
                    <a:lstStyle/>
                    <a:p>
                      <a:pPr algn="l" fontAlgn="ctr"/>
                      <a:r>
                        <a:rPr lang="cs-CZ" sz="1400" b="1" i="0" u="none" strike="noStrike" dirty="0">
                          <a:solidFill>
                            <a:srgbClr val="000000"/>
                          </a:solidFill>
                          <a:effectLst/>
                          <a:latin typeface="Calibri"/>
                        </a:rPr>
                        <a:t>§ 6 Porodní asistentka</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dirty="0">
                          <a:solidFill>
                            <a:srgbClr val="000000"/>
                          </a:solidFill>
                          <a:effectLst/>
                          <a:latin typeface="Calibri"/>
                        </a:rPr>
                        <a:t>8 042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3 908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685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387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239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268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39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311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129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205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ctr"/>
                      <a:r>
                        <a:rPr lang="cs-CZ" sz="1000" b="0" i="0" u="none" strike="noStrike">
                          <a:solidFill>
                            <a:srgbClr val="000000"/>
                          </a:solidFill>
                          <a:effectLst/>
                          <a:latin typeface="Calibri"/>
                        </a:rPr>
                        <a:t>223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162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452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292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270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491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54988">
                <a:tc>
                  <a:txBody>
                    <a:bodyPr/>
                    <a:lstStyle/>
                    <a:p>
                      <a:pPr algn="l" fontAlgn="ctr"/>
                      <a:r>
                        <a:rPr lang="cs-CZ" sz="1400" b="1" i="0" u="none" strike="noStrike" dirty="0">
                          <a:solidFill>
                            <a:srgbClr val="000000"/>
                          </a:solidFill>
                          <a:effectLst/>
                          <a:latin typeface="Calibri"/>
                        </a:rPr>
                        <a:t>§ 7 Ergoterapeut</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dirty="0">
                          <a:solidFill>
                            <a:srgbClr val="000000"/>
                          </a:solidFill>
                          <a:effectLst/>
                          <a:latin typeface="Calibri"/>
                        </a:rPr>
                        <a:t>1 380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747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104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55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37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25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91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26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22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ctr"/>
                      <a:r>
                        <a:rPr lang="cs-CZ" sz="1000" b="0" i="0" u="none" strike="noStrike">
                          <a:solidFill>
                            <a:srgbClr val="000000"/>
                          </a:solidFill>
                          <a:effectLst/>
                          <a:latin typeface="Calibri"/>
                        </a:rPr>
                        <a:t>30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43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143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354988">
                <a:tc>
                  <a:txBody>
                    <a:bodyPr/>
                    <a:lstStyle/>
                    <a:p>
                      <a:pPr algn="l" fontAlgn="ctr"/>
                      <a:r>
                        <a:rPr lang="cs-CZ" sz="1400" b="1" i="0" u="none" strike="noStrike">
                          <a:solidFill>
                            <a:srgbClr val="000000"/>
                          </a:solidFill>
                          <a:effectLst/>
                          <a:latin typeface="Calibri"/>
                        </a:rPr>
                        <a:t>§ 8 Radiologický asistent</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dirty="0">
                          <a:solidFill>
                            <a:srgbClr val="000000"/>
                          </a:solidFill>
                          <a:effectLst/>
                          <a:latin typeface="Calibri"/>
                        </a:rPr>
                        <a:t>4 741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1 355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631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228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167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223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73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203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124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218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ctr"/>
                      <a:r>
                        <a:rPr lang="cs-CZ" sz="1000" b="0" i="0" u="none" strike="noStrike" dirty="0">
                          <a:solidFill>
                            <a:srgbClr val="000000"/>
                          </a:solidFill>
                          <a:effectLst/>
                          <a:latin typeface="Calibri"/>
                        </a:rPr>
                        <a:t>156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136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438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246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137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414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354988">
                <a:tc>
                  <a:txBody>
                    <a:bodyPr/>
                    <a:lstStyle/>
                    <a:p>
                      <a:pPr algn="l" fontAlgn="ctr"/>
                      <a:r>
                        <a:rPr lang="cs-CZ" sz="1400" b="1" i="0" u="none" strike="noStrike" dirty="0">
                          <a:solidFill>
                            <a:srgbClr val="000000"/>
                          </a:solidFill>
                          <a:effectLst/>
                          <a:latin typeface="Calibri"/>
                        </a:rPr>
                        <a:t>§ 9 Zdravotní laborant</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dirty="0">
                          <a:solidFill>
                            <a:srgbClr val="000000"/>
                          </a:solidFill>
                          <a:effectLst/>
                          <a:latin typeface="Calibri"/>
                        </a:rPr>
                        <a:t>12 071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5 413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1 649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365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357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407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121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481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166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412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ctr"/>
                      <a:r>
                        <a:rPr lang="cs-CZ" sz="1000" b="0" i="0" u="none" strike="noStrike">
                          <a:solidFill>
                            <a:srgbClr val="000000"/>
                          </a:solidFill>
                          <a:effectLst/>
                          <a:latin typeface="Calibri"/>
                        </a:rPr>
                        <a:t>205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198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768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442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287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846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354988">
                <a:tc>
                  <a:txBody>
                    <a:bodyPr/>
                    <a:lstStyle/>
                    <a:p>
                      <a:pPr algn="l" fontAlgn="ctr"/>
                      <a:r>
                        <a:rPr lang="cs-CZ" sz="1400" b="1" i="0" u="none" strike="noStrike" dirty="0">
                          <a:solidFill>
                            <a:srgbClr val="000000"/>
                          </a:solidFill>
                          <a:effectLst/>
                          <a:latin typeface="Calibri"/>
                        </a:rPr>
                        <a:t>§ 18 Zdravotnický záchranář</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a:solidFill>
                            <a:srgbClr val="000000"/>
                          </a:solidFill>
                          <a:effectLst/>
                          <a:latin typeface="Calibri"/>
                        </a:rPr>
                        <a:t>5 609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1 714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708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526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407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232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61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294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197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373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ctr"/>
                      <a:r>
                        <a:rPr lang="cs-CZ" sz="1000" b="0" i="0" u="none" strike="noStrike">
                          <a:solidFill>
                            <a:srgbClr val="000000"/>
                          </a:solidFill>
                          <a:effectLst/>
                          <a:latin typeface="Calibri"/>
                        </a:rPr>
                        <a:t>173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213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273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150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228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243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354988">
                <a:tc>
                  <a:txBody>
                    <a:bodyPr/>
                    <a:lstStyle/>
                    <a:p>
                      <a:pPr algn="l" fontAlgn="ctr"/>
                      <a:r>
                        <a:rPr lang="pl-PL" sz="1400" b="1" i="0" u="none" strike="noStrike" dirty="0">
                          <a:solidFill>
                            <a:srgbClr val="000000"/>
                          </a:solidFill>
                          <a:effectLst/>
                          <a:latin typeface="Calibri"/>
                        </a:rPr>
                        <a:t>§ 22 Psycholog ve zdravotnictví</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dirty="0">
                          <a:solidFill>
                            <a:srgbClr val="000000"/>
                          </a:solidFill>
                          <a:effectLst/>
                          <a:latin typeface="Calibri"/>
                        </a:rPr>
                        <a:t>1 584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382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358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86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35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84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55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31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44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ctr"/>
                      <a:r>
                        <a:rPr lang="cs-CZ" sz="1000" b="0" i="0" u="none" strike="noStrike">
                          <a:solidFill>
                            <a:srgbClr val="000000"/>
                          </a:solidFill>
                          <a:effectLst/>
                          <a:latin typeface="Calibri"/>
                        </a:rPr>
                        <a:t>39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59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158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90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50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121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354988">
                <a:tc>
                  <a:txBody>
                    <a:bodyPr/>
                    <a:lstStyle/>
                    <a:p>
                      <a:pPr algn="l" fontAlgn="ctr"/>
                      <a:r>
                        <a:rPr lang="cs-CZ" sz="1400" b="1" i="0" u="none" strike="noStrike" dirty="0">
                          <a:solidFill>
                            <a:srgbClr val="000000"/>
                          </a:solidFill>
                          <a:effectLst/>
                          <a:latin typeface="Calibri"/>
                        </a:rPr>
                        <a:t>§ 23 Logoped ve zdravotnictví</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dirty="0">
                          <a:solidFill>
                            <a:srgbClr val="000000"/>
                          </a:solidFill>
                          <a:effectLst/>
                          <a:latin typeface="Calibri"/>
                        </a:rPr>
                        <a:t>692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192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106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59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21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23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20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15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32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ctr"/>
                      <a:r>
                        <a:rPr lang="cs-CZ" sz="1000" b="0" i="0" u="none" strike="noStrike">
                          <a:solidFill>
                            <a:srgbClr val="000000"/>
                          </a:solidFill>
                          <a:effectLst/>
                          <a:latin typeface="Calibri"/>
                        </a:rPr>
                        <a:t>27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68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33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72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354988">
                <a:tc>
                  <a:txBody>
                    <a:bodyPr/>
                    <a:lstStyle/>
                    <a:p>
                      <a:pPr algn="l" fontAlgn="ctr"/>
                      <a:r>
                        <a:rPr lang="cs-CZ" sz="1400" b="1" i="0" u="none" strike="noStrike" dirty="0">
                          <a:solidFill>
                            <a:srgbClr val="000000"/>
                          </a:solidFill>
                          <a:effectLst/>
                          <a:latin typeface="Calibri"/>
                        </a:rPr>
                        <a:t>§ 24 Fyzioterapeut</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dirty="0">
                          <a:solidFill>
                            <a:srgbClr val="000000"/>
                          </a:solidFill>
                          <a:effectLst/>
                          <a:latin typeface="Calibri"/>
                        </a:rPr>
                        <a:t>14 729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7 144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1 426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737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461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328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340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530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254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409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ctr"/>
                      <a:r>
                        <a:rPr lang="cs-CZ" sz="1000" b="0" i="0" u="none" strike="noStrike">
                          <a:solidFill>
                            <a:srgbClr val="000000"/>
                          </a:solidFill>
                          <a:effectLst/>
                          <a:latin typeface="Calibri"/>
                        </a:rPr>
                        <a:t>375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255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741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524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314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952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r h="354988">
                <a:tc>
                  <a:txBody>
                    <a:bodyPr/>
                    <a:lstStyle/>
                    <a:p>
                      <a:pPr algn="l" fontAlgn="ctr"/>
                      <a:r>
                        <a:rPr lang="cs-CZ" sz="1400" b="1" i="0" u="none" strike="noStrike" dirty="0">
                          <a:solidFill>
                            <a:srgbClr val="000000"/>
                          </a:solidFill>
                          <a:effectLst/>
                          <a:latin typeface="Calibri"/>
                        </a:rPr>
                        <a:t>§ 5 - § 28 ZPBOD</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dirty="0">
                          <a:solidFill>
                            <a:srgbClr val="000000"/>
                          </a:solidFill>
                          <a:effectLst/>
                          <a:latin typeface="Calibri"/>
                        </a:rPr>
                        <a:t>196 415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68 155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25 044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10 591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7 161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6 875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3 367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8 816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4 264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7 094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9D9D9"/>
                    </a:solidFill>
                  </a:tcPr>
                </a:tc>
                <a:tc>
                  <a:txBody>
                    <a:bodyPr/>
                    <a:lstStyle/>
                    <a:p>
                      <a:pPr algn="ctr" fontAlgn="ctr"/>
                      <a:r>
                        <a:rPr lang="cs-CZ" sz="1000" b="0" i="0" u="none" strike="noStrike">
                          <a:solidFill>
                            <a:srgbClr val="000000"/>
                          </a:solidFill>
                          <a:effectLst/>
                          <a:latin typeface="Calibri"/>
                        </a:rPr>
                        <a:t>5 660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5 923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14 946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a:solidFill>
                            <a:srgbClr val="000000"/>
                          </a:solidFill>
                          <a:effectLst/>
                          <a:latin typeface="Calibri"/>
                        </a:rPr>
                        <a:t>8 412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6 489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00" b="0" i="0" u="none" strike="noStrike" dirty="0">
                          <a:solidFill>
                            <a:srgbClr val="000000"/>
                          </a:solidFill>
                          <a:effectLst/>
                          <a:latin typeface="Calibri"/>
                        </a:rPr>
                        <a:t>15 433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1"/>
                  </a:ext>
                </a:extLst>
              </a:tr>
            </a:tbl>
          </a:graphicData>
        </a:graphic>
      </p:graphicFrame>
      <p:sp>
        <p:nvSpPr>
          <p:cNvPr id="2" name="Title 1"/>
          <p:cNvSpPr>
            <a:spLocks noGrp="1"/>
          </p:cNvSpPr>
          <p:nvPr>
            <p:ph type="title"/>
          </p:nvPr>
        </p:nvSpPr>
        <p:spPr/>
        <p:txBody>
          <a:bodyPr>
            <a:normAutofit/>
          </a:bodyPr>
          <a:lstStyle/>
          <a:p>
            <a:r>
              <a:rPr lang="cs-CZ" dirty="0"/>
              <a:t>Celkové počty pracovníků NLZP podle oborů v krajích</a:t>
            </a:r>
          </a:p>
        </p:txBody>
      </p:sp>
      <p:sp>
        <p:nvSpPr>
          <p:cNvPr id="10" name="Obdélník 9"/>
          <p:cNvSpPr/>
          <p:nvPr/>
        </p:nvSpPr>
        <p:spPr>
          <a:xfrm>
            <a:off x="591064" y="6443304"/>
            <a:ext cx="11471982" cy="430887"/>
          </a:xfrm>
          <a:prstGeom prst="rect">
            <a:avLst/>
          </a:prstGeom>
        </p:spPr>
        <p:txBody>
          <a:bodyPr wrap="square">
            <a:spAutoFit/>
          </a:bodyPr>
          <a:lstStyle/>
          <a:p>
            <a:r>
              <a:rPr lang="cs-CZ" sz="1100" dirty="0">
                <a:solidFill>
                  <a:srgbClr val="000000"/>
                </a:solidFill>
              </a:rPr>
              <a:t>* Kraj je znám, pokud poskytovatel zdravotních služeb v NR-ZP uvedl, že pracovník je zaměstnán v daném oboru. Údaje do NR-ZP dosud odevzdalo 100 % (138 ze 138) poskytovatelů nemocnic akutní péče, pouze 56,5 % (15 064 z 26 676) poskytovatelů ambulantní péče a pouze 55,8 % (1 326 z 2 376) poskytovatelů ostatních typů.</a:t>
            </a:r>
            <a:endParaRPr lang="cs-CZ" sz="1100" dirty="0"/>
          </a:p>
        </p:txBody>
      </p:sp>
    </p:spTree>
    <p:extLst>
      <p:ext uri="{BB962C8B-B14F-4D97-AF65-F5344CB8AC3E}">
        <p14:creationId xmlns:p14="http://schemas.microsoft.com/office/powerpoint/2010/main" val="2775007662"/>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04299" y="6257676"/>
            <a:ext cx="11587701" cy="60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7" name="TextBox 6"/>
          <p:cNvSpPr txBox="1"/>
          <p:nvPr/>
        </p:nvSpPr>
        <p:spPr>
          <a:xfrm>
            <a:off x="2974125" y="536449"/>
            <a:ext cx="7504899" cy="830997"/>
          </a:xfrm>
          <a:prstGeom prst="rect">
            <a:avLst/>
          </a:prstGeom>
          <a:noFill/>
        </p:spPr>
        <p:txBody>
          <a:bodyPr wrap="square" rtlCol="0">
            <a:spAutoFit/>
          </a:bodyPr>
          <a:lstStyle/>
          <a:p>
            <a:pPr lvl="0">
              <a:defRPr/>
            </a:pPr>
            <a:r>
              <a:rPr kumimoji="0" lang="cs-CZ" sz="1200" b="0" i="0" u="none" strike="noStrike" kern="1200" cap="none" spc="0" normalizeH="0" baseline="0" noProof="0" dirty="0">
                <a:ln>
                  <a:noFill/>
                </a:ln>
                <a:solidFill>
                  <a:prstClr val="black"/>
                </a:solidFill>
                <a:effectLst/>
                <a:uLnTx/>
                <a:uFillTx/>
                <a:latin typeface="Calibri" panose="020F0502020204030204"/>
              </a:rPr>
              <a:t>Zdroj: Národní registr zdravotnických pracovníků (NR-ZP), stav ke </a:t>
            </a:r>
            <a:r>
              <a:rPr lang="cs-CZ" sz="1200" dirty="0"/>
              <a:t>22. 10. 2019</a:t>
            </a:r>
            <a:r>
              <a:rPr kumimoji="0" lang="cs-CZ" sz="1200" b="0" i="0" u="none" strike="noStrike" kern="1200" cap="none" spc="0" normalizeH="0" baseline="0" noProof="0" dirty="0">
                <a:ln>
                  <a:noFill/>
                </a:ln>
                <a:solidFill>
                  <a:prstClr val="black"/>
                </a:solidFill>
                <a:effectLst/>
                <a:uLnTx/>
                <a:uFillTx/>
                <a:latin typeface="Calibri" panose="020F0502020204030204"/>
              </a:rPr>
              <a:t>. </a:t>
            </a:r>
            <a:r>
              <a:rPr lang="cs-CZ" sz="1200" dirty="0">
                <a:solidFill>
                  <a:prstClr val="black"/>
                </a:solidFill>
              </a:rPr>
              <a:t>Uvedené počty jsou v NRZP evidovány, což znamená, že tito pracovníci získali příslušnou odbornost. Hodnoty jsou tak celkovým součtem </a:t>
            </a:r>
            <a:r>
              <a:rPr lang="cs-CZ" sz="1200" dirty="0" smtClean="0">
                <a:solidFill>
                  <a:prstClr val="black"/>
                </a:solidFill>
              </a:rPr>
              <a:t>NLZP s </a:t>
            </a:r>
            <a:r>
              <a:rPr lang="cs-CZ" sz="1200" dirty="0">
                <a:solidFill>
                  <a:prstClr val="black"/>
                </a:solidFill>
              </a:rPr>
              <a:t>daným vzděláním, tito pracovníci avšak nemusí být v systému zdravotnictví aktivní.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dirty="0">
              <a:ln>
                <a:noFill/>
              </a:ln>
              <a:solidFill>
                <a:prstClr val="black"/>
              </a:solidFill>
              <a:effectLst/>
              <a:uLnTx/>
              <a:uFillTx/>
              <a:latin typeface="Calibri" panose="020F0502020204030204"/>
            </a:endParaRPr>
          </a:p>
        </p:txBody>
      </p:sp>
      <p:sp>
        <p:nvSpPr>
          <p:cNvPr id="2" name="Title 1"/>
          <p:cNvSpPr>
            <a:spLocks noGrp="1"/>
          </p:cNvSpPr>
          <p:nvPr>
            <p:ph type="title"/>
          </p:nvPr>
        </p:nvSpPr>
        <p:spPr>
          <a:xfrm>
            <a:off x="8430" y="160257"/>
            <a:ext cx="12183570" cy="631595"/>
          </a:xfrm>
        </p:spPr>
        <p:txBody>
          <a:bodyPr>
            <a:noAutofit/>
          </a:bodyPr>
          <a:lstStyle/>
          <a:p>
            <a:r>
              <a:rPr lang="cs-CZ" dirty="0"/>
              <a:t>Celkové počty pracovníků NLZP podle oborů v krajích </a:t>
            </a:r>
            <a:br>
              <a:rPr lang="cs-CZ" dirty="0"/>
            </a:br>
            <a:r>
              <a:rPr lang="cs-CZ" dirty="0"/>
              <a:t>na 1000 obyvatel</a:t>
            </a:r>
          </a:p>
        </p:txBody>
      </p:sp>
      <p:sp>
        <p:nvSpPr>
          <p:cNvPr id="10" name="Obdélník 9"/>
          <p:cNvSpPr/>
          <p:nvPr/>
        </p:nvSpPr>
        <p:spPr>
          <a:xfrm>
            <a:off x="591064" y="6443304"/>
            <a:ext cx="11471982" cy="430887"/>
          </a:xfrm>
          <a:prstGeom prst="rect">
            <a:avLst/>
          </a:prstGeom>
        </p:spPr>
        <p:txBody>
          <a:bodyPr wrap="square">
            <a:spAutoFit/>
          </a:bodyPr>
          <a:lstStyle/>
          <a:p>
            <a:r>
              <a:rPr lang="cs-CZ" sz="1100" dirty="0">
                <a:solidFill>
                  <a:srgbClr val="000000"/>
                </a:solidFill>
              </a:rPr>
              <a:t>* Kraj je znám, pokud poskytovatel zdravotních služeb v NR-ZP uvedl, že pracovník je zaměstnán v daném oboru. Údaje do NR-ZP dosud odevzdalo 100 % (138 ze 138) poskytovatelů nemocnic akutní péče, pouze 56,5 % (15 064 z 26 676) poskytovatelů ambulantní péče a pouze 55,8 % (1 326 z 2 376) poskytovatelů ostatních typů.</a:t>
            </a:r>
            <a:endParaRPr lang="cs-CZ" sz="1100" dirty="0"/>
          </a:p>
        </p:txBody>
      </p:sp>
      <p:graphicFrame>
        <p:nvGraphicFramePr>
          <p:cNvPr id="8" name="Tabulka 7"/>
          <p:cNvGraphicFramePr>
            <a:graphicFrameLocks noGrp="1"/>
          </p:cNvGraphicFramePr>
          <p:nvPr>
            <p:extLst>
              <p:ext uri="{D42A27DB-BD31-4B8C-83A1-F6EECF244321}">
                <p14:modId xmlns:p14="http://schemas.microsoft.com/office/powerpoint/2010/main" val="3555251980"/>
              </p:ext>
            </p:extLst>
          </p:nvPr>
        </p:nvGraphicFramePr>
        <p:xfrm>
          <a:off x="178617" y="1145295"/>
          <a:ext cx="11749222" cy="5306750"/>
        </p:xfrm>
        <a:graphic>
          <a:graphicData uri="http://schemas.openxmlformats.org/drawingml/2006/table">
            <a:tbl>
              <a:tblPr>
                <a:tableStyleId>{5C22544A-7EE6-4342-B048-85BDC9FD1C3A}</a:tableStyleId>
              </a:tblPr>
              <a:tblGrid>
                <a:gridCol w="2741368">
                  <a:extLst>
                    <a:ext uri="{9D8B030D-6E8A-4147-A177-3AD203B41FA5}">
                      <a16:colId xmlns:a16="http://schemas.microsoft.com/office/drawing/2014/main" val="20000"/>
                    </a:ext>
                  </a:extLst>
                </a:gridCol>
                <a:gridCol w="757696">
                  <a:extLst>
                    <a:ext uri="{9D8B030D-6E8A-4147-A177-3AD203B41FA5}">
                      <a16:colId xmlns:a16="http://schemas.microsoft.com/office/drawing/2014/main" val="20001"/>
                    </a:ext>
                  </a:extLst>
                </a:gridCol>
                <a:gridCol w="930159">
                  <a:extLst>
                    <a:ext uri="{9D8B030D-6E8A-4147-A177-3AD203B41FA5}">
                      <a16:colId xmlns:a16="http://schemas.microsoft.com/office/drawing/2014/main" val="20002"/>
                    </a:ext>
                  </a:extLst>
                </a:gridCol>
                <a:gridCol w="522857">
                  <a:extLst>
                    <a:ext uri="{9D8B030D-6E8A-4147-A177-3AD203B41FA5}">
                      <a16:colId xmlns:a16="http://schemas.microsoft.com/office/drawing/2014/main" val="20003"/>
                    </a:ext>
                  </a:extLst>
                </a:gridCol>
                <a:gridCol w="522857">
                  <a:extLst>
                    <a:ext uri="{9D8B030D-6E8A-4147-A177-3AD203B41FA5}">
                      <a16:colId xmlns:a16="http://schemas.microsoft.com/office/drawing/2014/main" val="20004"/>
                    </a:ext>
                  </a:extLst>
                </a:gridCol>
                <a:gridCol w="522857">
                  <a:extLst>
                    <a:ext uri="{9D8B030D-6E8A-4147-A177-3AD203B41FA5}">
                      <a16:colId xmlns:a16="http://schemas.microsoft.com/office/drawing/2014/main" val="20005"/>
                    </a:ext>
                  </a:extLst>
                </a:gridCol>
                <a:gridCol w="522857">
                  <a:extLst>
                    <a:ext uri="{9D8B030D-6E8A-4147-A177-3AD203B41FA5}">
                      <a16:colId xmlns:a16="http://schemas.microsoft.com/office/drawing/2014/main" val="20006"/>
                    </a:ext>
                  </a:extLst>
                </a:gridCol>
                <a:gridCol w="522857">
                  <a:extLst>
                    <a:ext uri="{9D8B030D-6E8A-4147-A177-3AD203B41FA5}">
                      <a16:colId xmlns:a16="http://schemas.microsoft.com/office/drawing/2014/main" val="20007"/>
                    </a:ext>
                  </a:extLst>
                </a:gridCol>
                <a:gridCol w="522857">
                  <a:extLst>
                    <a:ext uri="{9D8B030D-6E8A-4147-A177-3AD203B41FA5}">
                      <a16:colId xmlns:a16="http://schemas.microsoft.com/office/drawing/2014/main" val="20008"/>
                    </a:ext>
                  </a:extLst>
                </a:gridCol>
                <a:gridCol w="522858">
                  <a:extLst>
                    <a:ext uri="{9D8B030D-6E8A-4147-A177-3AD203B41FA5}">
                      <a16:colId xmlns:a16="http://schemas.microsoft.com/office/drawing/2014/main" val="20009"/>
                    </a:ext>
                  </a:extLst>
                </a:gridCol>
                <a:gridCol w="522857">
                  <a:extLst>
                    <a:ext uri="{9D8B030D-6E8A-4147-A177-3AD203B41FA5}">
                      <a16:colId xmlns:a16="http://schemas.microsoft.com/office/drawing/2014/main" val="20010"/>
                    </a:ext>
                  </a:extLst>
                </a:gridCol>
                <a:gridCol w="522857">
                  <a:extLst>
                    <a:ext uri="{9D8B030D-6E8A-4147-A177-3AD203B41FA5}">
                      <a16:colId xmlns:a16="http://schemas.microsoft.com/office/drawing/2014/main" val="20011"/>
                    </a:ext>
                  </a:extLst>
                </a:gridCol>
                <a:gridCol w="522857">
                  <a:extLst>
                    <a:ext uri="{9D8B030D-6E8A-4147-A177-3AD203B41FA5}">
                      <a16:colId xmlns:a16="http://schemas.microsoft.com/office/drawing/2014/main" val="20012"/>
                    </a:ext>
                  </a:extLst>
                </a:gridCol>
                <a:gridCol w="522857">
                  <a:extLst>
                    <a:ext uri="{9D8B030D-6E8A-4147-A177-3AD203B41FA5}">
                      <a16:colId xmlns:a16="http://schemas.microsoft.com/office/drawing/2014/main" val="20013"/>
                    </a:ext>
                  </a:extLst>
                </a:gridCol>
                <a:gridCol w="522857">
                  <a:extLst>
                    <a:ext uri="{9D8B030D-6E8A-4147-A177-3AD203B41FA5}">
                      <a16:colId xmlns:a16="http://schemas.microsoft.com/office/drawing/2014/main" val="20014"/>
                    </a:ext>
                  </a:extLst>
                </a:gridCol>
                <a:gridCol w="522857">
                  <a:extLst>
                    <a:ext uri="{9D8B030D-6E8A-4147-A177-3AD203B41FA5}">
                      <a16:colId xmlns:a16="http://schemas.microsoft.com/office/drawing/2014/main" val="20015"/>
                    </a:ext>
                  </a:extLst>
                </a:gridCol>
                <a:gridCol w="522857">
                  <a:extLst>
                    <a:ext uri="{9D8B030D-6E8A-4147-A177-3AD203B41FA5}">
                      <a16:colId xmlns:a16="http://schemas.microsoft.com/office/drawing/2014/main" val="20016"/>
                    </a:ext>
                  </a:extLst>
                </a:gridCol>
              </a:tblGrid>
              <a:tr h="210573">
                <a:tc rowSpan="2">
                  <a:txBody>
                    <a:bodyPr/>
                    <a:lstStyle/>
                    <a:p>
                      <a:pPr algn="l" fontAlgn="ctr"/>
                      <a:r>
                        <a:rPr lang="cs-CZ" sz="1400" b="1" u="none" strike="noStrike" dirty="0">
                          <a:effectLst/>
                          <a:latin typeface="+mn-lt"/>
                        </a:rPr>
                        <a:t>Obor - specializace</a:t>
                      </a:r>
                      <a:endParaRPr lang="cs-CZ" sz="1400" b="1" i="0" u="none" strike="noStrike" dirty="0">
                        <a:solidFill>
                          <a:srgbClr val="000000"/>
                        </a:solidFill>
                        <a:effectLst/>
                        <a:latin typeface="+mn-lt"/>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2">
                  <a:txBody>
                    <a:bodyPr/>
                    <a:lstStyle/>
                    <a:p>
                      <a:pPr algn="l" fontAlgn="ctr"/>
                      <a:r>
                        <a:rPr lang="cs-CZ" sz="1400" b="1" u="none" strike="noStrike" dirty="0">
                          <a:effectLst/>
                          <a:latin typeface="+mn-lt"/>
                        </a:rPr>
                        <a:t>Celkem</a:t>
                      </a:r>
                      <a:endParaRPr lang="cs-CZ" sz="1400" b="1" i="0" u="none" strike="noStrike" dirty="0">
                        <a:solidFill>
                          <a:srgbClr val="000000"/>
                        </a:solidFill>
                        <a:effectLst/>
                        <a:latin typeface="+mn-lt"/>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2">
                  <a:txBody>
                    <a:bodyPr/>
                    <a:lstStyle/>
                    <a:p>
                      <a:pPr algn="ctr" fontAlgn="ctr"/>
                      <a:r>
                        <a:rPr lang="cs-CZ" sz="1400" b="1" u="none" strike="noStrike" dirty="0">
                          <a:effectLst/>
                          <a:latin typeface="+mn-lt"/>
                        </a:rPr>
                        <a:t>Kraj neznámý*</a:t>
                      </a:r>
                      <a:endParaRPr lang="cs-CZ" sz="1400" b="1" i="0" u="none" strike="noStrike" dirty="0">
                        <a:solidFill>
                          <a:srgbClr val="000000"/>
                        </a:solidFill>
                        <a:effectLst/>
                        <a:latin typeface="+mn-lt"/>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14">
                  <a:txBody>
                    <a:bodyPr/>
                    <a:lstStyle/>
                    <a:p>
                      <a:pPr algn="ctr" fontAlgn="ctr"/>
                      <a:r>
                        <a:rPr lang="cs-CZ" sz="1400" b="1" i="0" u="none" strike="noStrike" dirty="0">
                          <a:solidFill>
                            <a:srgbClr val="000000"/>
                          </a:solidFill>
                          <a:effectLst/>
                          <a:latin typeface="+mn-lt"/>
                        </a:rPr>
                        <a:t>Kraj</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l" fontAlgn="ctr"/>
                      <a:endParaRPr lang="cs-CZ" sz="1000" b="1" i="0" u="none" strike="noStrike" dirty="0">
                        <a:solidFill>
                          <a:srgbClr val="000000"/>
                        </a:solidFill>
                        <a:effectLst/>
                        <a:latin typeface="Calibri"/>
                      </a:endParaRPr>
                    </a:p>
                  </a:txBody>
                  <a:tcPr marL="36000" marR="36000" marT="1247"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374250">
                <a:tc vMerge="1">
                  <a:txBody>
                    <a:bodyPr/>
                    <a:lstStyle/>
                    <a:p>
                      <a:pPr algn="l" fontAlgn="ctr"/>
                      <a:endParaRPr lang="cs-CZ" sz="1000" b="1" i="0" u="none" strike="noStrike" dirty="0">
                        <a:solidFill>
                          <a:srgbClr val="000000"/>
                        </a:solidFill>
                        <a:effectLst/>
                        <a:latin typeface="Calibri"/>
                      </a:endParaRPr>
                    </a:p>
                  </a:txBody>
                  <a:tcPr marL="36000" marR="36000" marT="12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l" fontAlgn="ctr"/>
                      <a:endParaRPr lang="cs-CZ" sz="1000" b="1" i="0" u="none" strike="noStrike" dirty="0">
                        <a:solidFill>
                          <a:srgbClr val="000000"/>
                        </a:solidFill>
                        <a:effectLst/>
                        <a:latin typeface="Calibri"/>
                      </a:endParaRPr>
                    </a:p>
                  </a:txBody>
                  <a:tcPr marL="36000" marR="36000" marT="124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l" fontAlgn="ctr"/>
                      <a:endParaRPr lang="cs-CZ" sz="1100" b="1" i="0" u="none" strike="noStrike" dirty="0">
                        <a:solidFill>
                          <a:srgbClr val="000000"/>
                        </a:solidFill>
                        <a:effectLst/>
                        <a:latin typeface="+mn-lt"/>
                      </a:endParaRPr>
                    </a:p>
                  </a:txBody>
                  <a:tcPr marL="36000" marR="36000" marT="1247"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Hl. m. Praha</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Středočeský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Jihočeský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Plzeňský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Karlovarský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Ústecký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Liberecký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2F2F2"/>
                    </a:solidFill>
                  </a:tcPr>
                </a:tc>
                <a:tc>
                  <a:txBody>
                    <a:bodyPr/>
                    <a:lstStyle/>
                    <a:p>
                      <a:pPr algn="l" fontAlgn="ctr"/>
                      <a:r>
                        <a:rPr lang="cs-CZ" sz="1400" b="1" u="none" strike="noStrike" dirty="0">
                          <a:effectLst/>
                          <a:latin typeface="+mn-lt"/>
                        </a:rPr>
                        <a:t>Královéhradecký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CCCC"/>
                    </a:solidFill>
                  </a:tcPr>
                </a:tc>
                <a:tc>
                  <a:txBody>
                    <a:bodyPr/>
                    <a:lstStyle/>
                    <a:p>
                      <a:pPr algn="l" fontAlgn="ctr"/>
                      <a:r>
                        <a:rPr lang="cs-CZ" sz="1400" b="1" u="none" strike="noStrike" dirty="0">
                          <a:effectLst/>
                          <a:latin typeface="+mn-lt"/>
                        </a:rPr>
                        <a:t>Pardubický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Vysočina</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Jihomoravský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Olomoucký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Zlínský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l" fontAlgn="ctr"/>
                      <a:r>
                        <a:rPr lang="cs-CZ" sz="1400" b="1" u="none" strike="noStrike" dirty="0">
                          <a:effectLst/>
                          <a:latin typeface="+mn-lt"/>
                        </a:rPr>
                        <a:t>Moravskoslezský</a:t>
                      </a:r>
                      <a:endParaRPr lang="cs-CZ" sz="1400" b="1" i="0" u="none" strike="noStrike" dirty="0">
                        <a:solidFill>
                          <a:srgbClr val="000000"/>
                        </a:solidFill>
                        <a:effectLst/>
                        <a:latin typeface="+mn-lt"/>
                      </a:endParaRPr>
                    </a:p>
                  </a:txBody>
                  <a:tcPr marL="36000" marR="36000" marT="0" marB="3600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371914">
                <a:tc>
                  <a:txBody>
                    <a:bodyPr/>
                    <a:lstStyle/>
                    <a:p>
                      <a:pPr algn="l" fontAlgn="ctr"/>
                      <a:r>
                        <a:rPr lang="cs-CZ" sz="1400" b="1" i="0" u="none" strike="noStrike" dirty="0">
                          <a:solidFill>
                            <a:srgbClr val="000000"/>
                          </a:solidFill>
                          <a:effectLst/>
                          <a:latin typeface="Calibri"/>
                        </a:rPr>
                        <a:t>§ 5 Všeobecná sestra</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dirty="0">
                          <a:solidFill>
                            <a:srgbClr val="000000"/>
                          </a:solidFill>
                          <a:effectLst/>
                          <a:latin typeface="Calibri"/>
                        </a:rPr>
                        <a:t>11,354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a:solidFill>
                            <a:srgbClr val="000000"/>
                          </a:solidFill>
                          <a:effectLst/>
                          <a:latin typeface="Calibri"/>
                        </a:rPr>
                        <a:t>4,067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11,092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4,767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6,575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7,257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7,301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6,094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5,927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7,815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CCCC"/>
                    </a:solidFill>
                  </a:tcPr>
                </a:tc>
                <a:tc>
                  <a:txBody>
                    <a:bodyPr/>
                    <a:lstStyle/>
                    <a:p>
                      <a:pPr algn="ctr" fontAlgn="ctr"/>
                      <a:r>
                        <a:rPr lang="cs-CZ" sz="1050" b="0" i="0" u="none" strike="noStrike">
                          <a:solidFill>
                            <a:srgbClr val="000000"/>
                          </a:solidFill>
                          <a:effectLst/>
                          <a:latin typeface="Calibri"/>
                        </a:rPr>
                        <a:t>6,790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7,925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7,666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8,158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6,970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7,573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1914">
                <a:tc>
                  <a:txBody>
                    <a:bodyPr/>
                    <a:lstStyle/>
                    <a:p>
                      <a:pPr algn="l" fontAlgn="ctr"/>
                      <a:r>
                        <a:rPr lang="cs-CZ" sz="1400" b="1" i="0" u="none" strike="noStrike">
                          <a:solidFill>
                            <a:srgbClr val="000000"/>
                          </a:solidFill>
                          <a:effectLst/>
                          <a:latin typeface="Calibri"/>
                        </a:rPr>
                        <a:t>§ 6 Porodní asistentka</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a:solidFill>
                            <a:srgbClr val="000000"/>
                          </a:solidFill>
                          <a:effectLst/>
                          <a:latin typeface="Calibri"/>
                        </a:rPr>
                        <a:t>0,755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a:solidFill>
                            <a:srgbClr val="000000"/>
                          </a:solidFill>
                          <a:effectLst/>
                          <a:latin typeface="Calibri"/>
                        </a:rPr>
                        <a:t>0,367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0,523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0,283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0,372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0,458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0,132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0,379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0,292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0,372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CCCC"/>
                    </a:solidFill>
                  </a:tcPr>
                </a:tc>
                <a:tc>
                  <a:txBody>
                    <a:bodyPr/>
                    <a:lstStyle/>
                    <a:p>
                      <a:pPr algn="ctr" fontAlgn="ctr"/>
                      <a:r>
                        <a:rPr lang="cs-CZ" sz="1050" b="0" i="0" u="none" strike="noStrike">
                          <a:solidFill>
                            <a:srgbClr val="000000"/>
                          </a:solidFill>
                          <a:effectLst/>
                          <a:latin typeface="Calibri"/>
                        </a:rPr>
                        <a:t>0,429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0,318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0,381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0,462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0,463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0,408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1914">
                <a:tc>
                  <a:txBody>
                    <a:bodyPr/>
                    <a:lstStyle/>
                    <a:p>
                      <a:pPr algn="l" fontAlgn="ctr"/>
                      <a:r>
                        <a:rPr lang="cs-CZ" sz="1400" b="1" i="0" u="none" strike="noStrike">
                          <a:solidFill>
                            <a:srgbClr val="000000"/>
                          </a:solidFill>
                          <a:effectLst/>
                          <a:latin typeface="Calibri"/>
                        </a:rPr>
                        <a:t>§ 7 Ergoterapeut</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a:solidFill>
                            <a:srgbClr val="000000"/>
                          </a:solidFill>
                          <a:effectLst/>
                          <a:latin typeface="Calibri"/>
                        </a:rPr>
                        <a:t>0,130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a:solidFill>
                            <a:srgbClr val="000000"/>
                          </a:solidFill>
                          <a:effectLst/>
                          <a:latin typeface="Calibri"/>
                        </a:rPr>
                        <a:t>0,070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0,079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0,040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0,030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0,063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0,085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0,111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0,059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0,040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CCCC"/>
                    </a:solidFill>
                  </a:tcPr>
                </a:tc>
                <a:tc>
                  <a:txBody>
                    <a:bodyPr/>
                    <a:lstStyle/>
                    <a:p>
                      <a:pPr algn="ctr" fontAlgn="ctr"/>
                      <a:r>
                        <a:rPr lang="cs-CZ" sz="1050" b="0" i="0" u="none" strike="noStrike">
                          <a:solidFill>
                            <a:srgbClr val="000000"/>
                          </a:solidFill>
                          <a:effectLst/>
                          <a:latin typeface="Calibri"/>
                        </a:rPr>
                        <a:t>0,058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0,022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0,036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0,025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0,027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0,119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371914">
                <a:tc>
                  <a:txBody>
                    <a:bodyPr/>
                    <a:lstStyle/>
                    <a:p>
                      <a:pPr algn="l" fontAlgn="ctr"/>
                      <a:r>
                        <a:rPr lang="cs-CZ" sz="1400" b="1" i="0" u="none" strike="noStrike" dirty="0">
                          <a:solidFill>
                            <a:srgbClr val="000000"/>
                          </a:solidFill>
                          <a:effectLst/>
                          <a:latin typeface="Calibri"/>
                        </a:rPr>
                        <a:t>§ 8 Radiologický asistent</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a:solidFill>
                            <a:srgbClr val="000000"/>
                          </a:solidFill>
                          <a:effectLst/>
                          <a:latin typeface="Calibri"/>
                        </a:rPr>
                        <a:t>0,445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a:solidFill>
                            <a:srgbClr val="000000"/>
                          </a:solidFill>
                          <a:effectLst/>
                          <a:latin typeface="Calibri"/>
                        </a:rPr>
                        <a:t>0,127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0,482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0,167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0,260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0,381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0,248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0,247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0,280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0,396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CCCC"/>
                    </a:solidFill>
                  </a:tcPr>
                </a:tc>
                <a:tc>
                  <a:txBody>
                    <a:bodyPr/>
                    <a:lstStyle/>
                    <a:p>
                      <a:pPr algn="ctr" fontAlgn="ctr"/>
                      <a:r>
                        <a:rPr lang="cs-CZ" sz="1050" b="0" i="0" u="none" strike="noStrike">
                          <a:solidFill>
                            <a:srgbClr val="000000"/>
                          </a:solidFill>
                          <a:effectLst/>
                          <a:latin typeface="Calibri"/>
                        </a:rPr>
                        <a:t>0,300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0,267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0,369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0,389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0,235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0,344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371914">
                <a:tc>
                  <a:txBody>
                    <a:bodyPr/>
                    <a:lstStyle/>
                    <a:p>
                      <a:pPr algn="l" fontAlgn="ctr"/>
                      <a:r>
                        <a:rPr lang="cs-CZ" sz="1400" b="1" i="0" u="none" strike="noStrike" dirty="0">
                          <a:solidFill>
                            <a:srgbClr val="000000"/>
                          </a:solidFill>
                          <a:effectLst/>
                          <a:latin typeface="Calibri"/>
                        </a:rPr>
                        <a:t>§ 9 Zdravotní laborant</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a:solidFill>
                            <a:srgbClr val="000000"/>
                          </a:solidFill>
                          <a:effectLst/>
                          <a:latin typeface="Calibri"/>
                        </a:rPr>
                        <a:t>1,133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a:solidFill>
                            <a:srgbClr val="000000"/>
                          </a:solidFill>
                          <a:effectLst/>
                          <a:latin typeface="Calibri"/>
                        </a:rPr>
                        <a:t>0,508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1,260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0,267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0,556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0,696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0,410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0,586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0,375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0,748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CCCC"/>
                    </a:solidFill>
                  </a:tcPr>
                </a:tc>
                <a:tc>
                  <a:txBody>
                    <a:bodyPr/>
                    <a:lstStyle/>
                    <a:p>
                      <a:pPr algn="ctr" fontAlgn="ctr"/>
                      <a:r>
                        <a:rPr lang="cs-CZ" sz="1050" b="0" i="0" u="none" strike="noStrike">
                          <a:solidFill>
                            <a:srgbClr val="000000"/>
                          </a:solidFill>
                          <a:effectLst/>
                          <a:latin typeface="Calibri"/>
                        </a:rPr>
                        <a:t>0,394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0,389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0,647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0,699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0,492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0,703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371914">
                <a:tc>
                  <a:txBody>
                    <a:bodyPr/>
                    <a:lstStyle/>
                    <a:p>
                      <a:pPr algn="l" fontAlgn="ctr"/>
                      <a:r>
                        <a:rPr lang="cs-CZ" sz="1400" b="1" i="0" u="none" strike="noStrike">
                          <a:solidFill>
                            <a:srgbClr val="000000"/>
                          </a:solidFill>
                          <a:effectLst/>
                          <a:latin typeface="Calibri"/>
                        </a:rPr>
                        <a:t>§ 18 Zdravotnický záchranář</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a:solidFill>
                            <a:srgbClr val="000000"/>
                          </a:solidFill>
                          <a:effectLst/>
                          <a:latin typeface="Calibri"/>
                        </a:rPr>
                        <a:t>0,527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a:solidFill>
                            <a:srgbClr val="000000"/>
                          </a:solidFill>
                          <a:effectLst/>
                          <a:latin typeface="Calibri"/>
                        </a:rPr>
                        <a:t>0,161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0,541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0,384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0,634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0,397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0,207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0,358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0,445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0,677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CCCC"/>
                    </a:solidFill>
                  </a:tcPr>
                </a:tc>
                <a:tc>
                  <a:txBody>
                    <a:bodyPr/>
                    <a:lstStyle/>
                    <a:p>
                      <a:pPr algn="ctr" fontAlgn="ctr"/>
                      <a:r>
                        <a:rPr lang="cs-CZ" sz="1050" b="0" i="0" u="none" strike="noStrike">
                          <a:solidFill>
                            <a:srgbClr val="000000"/>
                          </a:solidFill>
                          <a:effectLst/>
                          <a:latin typeface="Calibri"/>
                        </a:rPr>
                        <a:t>0,332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0,418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0,230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0,237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0,391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0,202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371914">
                <a:tc>
                  <a:txBody>
                    <a:bodyPr/>
                    <a:lstStyle/>
                    <a:p>
                      <a:pPr algn="l" fontAlgn="ctr"/>
                      <a:r>
                        <a:rPr lang="pl-PL" sz="1400" b="1" i="0" u="none" strike="noStrike" dirty="0">
                          <a:solidFill>
                            <a:srgbClr val="000000"/>
                          </a:solidFill>
                          <a:effectLst/>
                          <a:latin typeface="Calibri"/>
                        </a:rPr>
                        <a:t>§ 22 Psycholog ve zdravotnictví</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a:solidFill>
                            <a:srgbClr val="000000"/>
                          </a:solidFill>
                          <a:effectLst/>
                          <a:latin typeface="Calibri"/>
                        </a:rPr>
                        <a:t>0,149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a:solidFill>
                            <a:srgbClr val="000000"/>
                          </a:solidFill>
                          <a:effectLst/>
                          <a:latin typeface="Calibri"/>
                        </a:rPr>
                        <a:t>0,036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0,274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0,063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0,055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0,144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0,054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0,067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0,070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0,080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CCCC"/>
                    </a:solidFill>
                  </a:tcPr>
                </a:tc>
                <a:tc>
                  <a:txBody>
                    <a:bodyPr/>
                    <a:lstStyle/>
                    <a:p>
                      <a:pPr algn="ctr" fontAlgn="ctr"/>
                      <a:r>
                        <a:rPr lang="cs-CZ" sz="1050" b="0" i="0" u="none" strike="noStrike">
                          <a:solidFill>
                            <a:srgbClr val="000000"/>
                          </a:solidFill>
                          <a:effectLst/>
                          <a:latin typeface="Calibri"/>
                        </a:rPr>
                        <a:t>0,075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0,116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0,133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0,142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0,086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0,101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371914">
                <a:tc>
                  <a:txBody>
                    <a:bodyPr/>
                    <a:lstStyle/>
                    <a:p>
                      <a:pPr algn="l" fontAlgn="ctr"/>
                      <a:r>
                        <a:rPr lang="cs-CZ" sz="1400" b="1" i="0" u="none" strike="noStrike" dirty="0">
                          <a:solidFill>
                            <a:srgbClr val="000000"/>
                          </a:solidFill>
                          <a:effectLst/>
                          <a:latin typeface="Calibri"/>
                        </a:rPr>
                        <a:t>§ 23 Logoped ve zdravotnictví</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a:solidFill>
                            <a:srgbClr val="000000"/>
                          </a:solidFill>
                          <a:effectLst/>
                          <a:latin typeface="Calibri"/>
                        </a:rPr>
                        <a:t>0,065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a:solidFill>
                            <a:srgbClr val="000000"/>
                          </a:solidFill>
                          <a:effectLst/>
                          <a:latin typeface="Calibri"/>
                        </a:rPr>
                        <a:t>0,018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0,081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0,043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0,033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0,039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0,014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0,024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0,034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0,058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CCCC"/>
                    </a:solidFill>
                  </a:tcPr>
                </a:tc>
                <a:tc>
                  <a:txBody>
                    <a:bodyPr/>
                    <a:lstStyle/>
                    <a:p>
                      <a:pPr algn="ctr" fontAlgn="ctr"/>
                      <a:r>
                        <a:rPr lang="cs-CZ" sz="1050" b="0" i="0" u="none" strike="noStrike">
                          <a:solidFill>
                            <a:srgbClr val="000000"/>
                          </a:solidFill>
                          <a:effectLst/>
                          <a:latin typeface="Calibri"/>
                        </a:rPr>
                        <a:t>0,052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0,029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0,057</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0,052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0,021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0,060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371914">
                <a:tc>
                  <a:txBody>
                    <a:bodyPr/>
                    <a:lstStyle/>
                    <a:p>
                      <a:pPr algn="l" fontAlgn="ctr"/>
                      <a:r>
                        <a:rPr lang="cs-CZ" sz="1400" b="1" i="0" u="none" strike="noStrike" dirty="0">
                          <a:solidFill>
                            <a:srgbClr val="000000"/>
                          </a:solidFill>
                          <a:effectLst/>
                          <a:latin typeface="Calibri"/>
                        </a:rPr>
                        <a:t>§ 24 Fyzioterapeut</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a:solidFill>
                            <a:srgbClr val="000000"/>
                          </a:solidFill>
                          <a:effectLst/>
                          <a:latin typeface="Calibri"/>
                        </a:rPr>
                        <a:t>1,383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a:solidFill>
                            <a:srgbClr val="000000"/>
                          </a:solidFill>
                          <a:effectLst/>
                          <a:latin typeface="Calibri"/>
                        </a:rPr>
                        <a:t>0,671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1,090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0,538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0,718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0,561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1,153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0,646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0,574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0,742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CCCC"/>
                    </a:solidFill>
                  </a:tcPr>
                </a:tc>
                <a:tc>
                  <a:txBody>
                    <a:bodyPr/>
                    <a:lstStyle/>
                    <a:p>
                      <a:pPr algn="ctr" fontAlgn="ctr"/>
                      <a:r>
                        <a:rPr lang="cs-CZ" sz="1050" b="0" i="0" u="none" strike="noStrike">
                          <a:solidFill>
                            <a:srgbClr val="000000"/>
                          </a:solidFill>
                          <a:effectLst/>
                          <a:latin typeface="Calibri"/>
                        </a:rPr>
                        <a:t>0,721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0,501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0,624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0,828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0,539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0,791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r h="371914">
                <a:tc>
                  <a:txBody>
                    <a:bodyPr/>
                    <a:lstStyle/>
                    <a:p>
                      <a:pPr algn="l" fontAlgn="ctr"/>
                      <a:r>
                        <a:rPr lang="cs-CZ" sz="1400" b="1" i="0" u="none" strike="noStrike">
                          <a:solidFill>
                            <a:srgbClr val="000000"/>
                          </a:solidFill>
                          <a:effectLst/>
                          <a:latin typeface="Calibri"/>
                        </a:rPr>
                        <a:t>§ 5 - § 28 ZPBOD</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a:solidFill>
                            <a:srgbClr val="000000"/>
                          </a:solidFill>
                          <a:effectLst/>
                          <a:latin typeface="Calibri"/>
                        </a:rPr>
                        <a:t>18,443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400" b="0" i="0" u="none" strike="noStrike">
                          <a:solidFill>
                            <a:srgbClr val="000000"/>
                          </a:solidFill>
                          <a:effectLst/>
                          <a:latin typeface="Calibri"/>
                        </a:rPr>
                        <a:t>6,400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19,138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7,734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11,152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11,759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11,418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10,741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9,639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12,874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CCCC"/>
                    </a:solidFill>
                  </a:tcPr>
                </a:tc>
                <a:tc>
                  <a:txBody>
                    <a:bodyPr/>
                    <a:lstStyle/>
                    <a:p>
                      <a:pPr algn="ctr" fontAlgn="ctr"/>
                      <a:r>
                        <a:rPr lang="cs-CZ" sz="1050" b="0" i="0" u="none" strike="noStrike">
                          <a:solidFill>
                            <a:srgbClr val="000000"/>
                          </a:solidFill>
                          <a:effectLst/>
                          <a:latin typeface="Calibri"/>
                        </a:rPr>
                        <a:t>10,878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11,630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12,584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13,300</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a:solidFill>
                            <a:srgbClr val="000000"/>
                          </a:solidFill>
                          <a:effectLst/>
                          <a:latin typeface="Calibri"/>
                        </a:rPr>
                        <a:t>11,132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cs-CZ" sz="1050" b="0" i="0" u="none" strike="noStrike" dirty="0">
                          <a:solidFill>
                            <a:srgbClr val="000000"/>
                          </a:solidFill>
                          <a:effectLst/>
                          <a:latin typeface="Calibri"/>
                        </a:rPr>
                        <a:t>12,826</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1"/>
                  </a:ext>
                </a:extLst>
              </a:tr>
            </a:tbl>
          </a:graphicData>
        </a:graphic>
      </p:graphicFrame>
    </p:spTree>
    <p:extLst>
      <p:ext uri="{BB962C8B-B14F-4D97-AF65-F5344CB8AC3E}">
        <p14:creationId xmlns:p14="http://schemas.microsoft.com/office/powerpoint/2010/main" val="880442135"/>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60" y="133951"/>
            <a:ext cx="10732532" cy="631595"/>
          </a:xfrm>
        </p:spPr>
        <p:txBody>
          <a:bodyPr>
            <a:noAutofit/>
          </a:bodyPr>
          <a:lstStyle/>
          <a:p>
            <a:r>
              <a:rPr lang="cs-CZ" sz="2800" dirty="0"/>
              <a:t>Úvazky sester v lůžkové péči HKK </a:t>
            </a:r>
            <a:endParaRPr lang="en-US" sz="2800" dirty="0"/>
          </a:p>
        </p:txBody>
      </p:sp>
      <p:sp>
        <p:nvSpPr>
          <p:cNvPr id="14" name="Nadpis 1"/>
          <p:cNvSpPr txBox="1">
            <a:spLocks/>
          </p:cNvSpPr>
          <p:nvPr/>
        </p:nvSpPr>
        <p:spPr>
          <a:xfrm>
            <a:off x="173736" y="632199"/>
            <a:ext cx="5001768" cy="586060"/>
          </a:xfrm>
          <a:prstGeom prst="rect">
            <a:avLst/>
          </a:prstGeom>
        </p:spPr>
        <p:txBody>
          <a:bodyPr anchor="ctr"/>
          <a:lstStyle>
            <a:lvl1pPr algn="l" defTabSz="914400" rtl="0" eaLnBrk="1" latinLnBrk="0" hangingPunct="1">
              <a:spcBef>
                <a:spcPct val="0"/>
              </a:spcBef>
              <a:buNone/>
              <a:defRPr sz="3200" b="1" kern="1200">
                <a:solidFill>
                  <a:schemeClr val="accent2"/>
                </a:solidFill>
                <a:latin typeface="+mj-lt"/>
                <a:ea typeface="+mj-ea"/>
                <a:cs typeface="+mj-cs"/>
              </a:defRPr>
            </a:lvl1pPr>
          </a:lstStyle>
          <a:p>
            <a:r>
              <a:rPr lang="cs-CZ" sz="1600" dirty="0">
                <a:solidFill>
                  <a:srgbClr val="C00000"/>
                </a:solidFill>
                <a:latin typeface="Calibri"/>
              </a:rPr>
              <a:t>Akutní lůžková péče </a:t>
            </a:r>
          </a:p>
        </p:txBody>
      </p:sp>
      <p:sp>
        <p:nvSpPr>
          <p:cNvPr id="15" name="Nadpis 1"/>
          <p:cNvSpPr txBox="1">
            <a:spLocks/>
          </p:cNvSpPr>
          <p:nvPr/>
        </p:nvSpPr>
        <p:spPr>
          <a:xfrm>
            <a:off x="169164" y="3374648"/>
            <a:ext cx="5001768" cy="586060"/>
          </a:xfrm>
          <a:prstGeom prst="rect">
            <a:avLst/>
          </a:prstGeom>
        </p:spPr>
        <p:txBody>
          <a:bodyPr anchor="ctr"/>
          <a:lstStyle>
            <a:lvl1pPr algn="l" defTabSz="914400" rtl="0" eaLnBrk="1" latinLnBrk="0" hangingPunct="1">
              <a:spcBef>
                <a:spcPct val="0"/>
              </a:spcBef>
              <a:buNone/>
              <a:defRPr sz="3200" b="1" kern="1200">
                <a:solidFill>
                  <a:schemeClr val="accent2"/>
                </a:solidFill>
                <a:latin typeface="+mj-lt"/>
                <a:ea typeface="+mj-ea"/>
                <a:cs typeface="+mj-cs"/>
              </a:defRPr>
            </a:lvl1pPr>
          </a:lstStyle>
          <a:p>
            <a:r>
              <a:rPr lang="cs-CZ" sz="1600" dirty="0">
                <a:solidFill>
                  <a:srgbClr val="C00000"/>
                </a:solidFill>
                <a:latin typeface="Calibri"/>
              </a:rPr>
              <a:t>Ostatní lůžková péče </a:t>
            </a:r>
          </a:p>
        </p:txBody>
      </p:sp>
      <p:sp>
        <p:nvSpPr>
          <p:cNvPr id="16" name="TextBox 6"/>
          <p:cNvSpPr txBox="1"/>
          <p:nvPr/>
        </p:nvSpPr>
        <p:spPr>
          <a:xfrm>
            <a:off x="175262" y="507421"/>
            <a:ext cx="8216263" cy="307777"/>
          </a:xfrm>
          <a:prstGeom prst="rect">
            <a:avLst/>
          </a:prstGeom>
          <a:noFill/>
        </p:spPr>
        <p:txBody>
          <a:bodyPr wrap="square" rtlCol="0">
            <a:spAutoFit/>
          </a:bodyPr>
          <a:lstStyle/>
          <a:p>
            <a:r>
              <a:rPr lang="cs-CZ" sz="1400" dirty="0"/>
              <a:t>Zdroj: </a:t>
            </a:r>
            <a:r>
              <a:rPr lang="cs-CZ" sz="1400" kern="0" dirty="0"/>
              <a:t>Výkaz E (MZ) 2-01, E (MZ) 3-01, </a:t>
            </a:r>
            <a:r>
              <a:rPr lang="cs-CZ" sz="1400" b="1" kern="0" dirty="0"/>
              <a:t>Královehradecký kraj, </a:t>
            </a:r>
            <a:r>
              <a:rPr lang="pl-PL" sz="1400" dirty="0"/>
              <a:t>Stav k 31. 12. daného roku.</a:t>
            </a:r>
          </a:p>
        </p:txBody>
      </p:sp>
      <p:graphicFrame>
        <p:nvGraphicFramePr>
          <p:cNvPr id="11" name="Tabulka 10">
            <a:extLst>
              <a:ext uri="{FF2B5EF4-FFF2-40B4-BE49-F238E27FC236}">
                <a16:creationId xmlns:a16="http://schemas.microsoft.com/office/drawing/2014/main" id="{8E051AD4-6185-4E42-B9A4-39D9BA201F81}"/>
              </a:ext>
            </a:extLst>
          </p:cNvPr>
          <p:cNvGraphicFramePr>
            <a:graphicFrameLocks noGrp="1"/>
          </p:cNvGraphicFramePr>
          <p:nvPr>
            <p:extLst>
              <p:ext uri="{D42A27DB-BD31-4B8C-83A1-F6EECF244321}">
                <p14:modId xmlns:p14="http://schemas.microsoft.com/office/powerpoint/2010/main" val="83084333"/>
              </p:ext>
            </p:extLst>
          </p:nvPr>
        </p:nvGraphicFramePr>
        <p:xfrm>
          <a:off x="274154" y="1067729"/>
          <a:ext cx="10086249" cy="2396924"/>
        </p:xfrm>
        <a:graphic>
          <a:graphicData uri="http://schemas.openxmlformats.org/drawingml/2006/table">
            <a:tbl>
              <a:tblPr/>
              <a:tblGrid>
                <a:gridCol w="1642660">
                  <a:extLst>
                    <a:ext uri="{9D8B030D-6E8A-4147-A177-3AD203B41FA5}">
                      <a16:colId xmlns:a16="http://schemas.microsoft.com/office/drawing/2014/main" val="3104676158"/>
                    </a:ext>
                  </a:extLst>
                </a:gridCol>
                <a:gridCol w="736895">
                  <a:extLst>
                    <a:ext uri="{9D8B030D-6E8A-4147-A177-3AD203B41FA5}">
                      <a16:colId xmlns:a16="http://schemas.microsoft.com/office/drawing/2014/main" val="2743657432"/>
                    </a:ext>
                  </a:extLst>
                </a:gridCol>
                <a:gridCol w="736895">
                  <a:extLst>
                    <a:ext uri="{9D8B030D-6E8A-4147-A177-3AD203B41FA5}">
                      <a16:colId xmlns:a16="http://schemas.microsoft.com/office/drawing/2014/main" val="4285737794"/>
                    </a:ext>
                  </a:extLst>
                </a:gridCol>
                <a:gridCol w="736895">
                  <a:extLst>
                    <a:ext uri="{9D8B030D-6E8A-4147-A177-3AD203B41FA5}">
                      <a16:colId xmlns:a16="http://schemas.microsoft.com/office/drawing/2014/main" val="3793895573"/>
                    </a:ext>
                  </a:extLst>
                </a:gridCol>
                <a:gridCol w="736895">
                  <a:extLst>
                    <a:ext uri="{9D8B030D-6E8A-4147-A177-3AD203B41FA5}">
                      <a16:colId xmlns:a16="http://schemas.microsoft.com/office/drawing/2014/main" val="2515845177"/>
                    </a:ext>
                  </a:extLst>
                </a:gridCol>
                <a:gridCol w="736895">
                  <a:extLst>
                    <a:ext uri="{9D8B030D-6E8A-4147-A177-3AD203B41FA5}">
                      <a16:colId xmlns:a16="http://schemas.microsoft.com/office/drawing/2014/main" val="3689462974"/>
                    </a:ext>
                  </a:extLst>
                </a:gridCol>
                <a:gridCol w="736895">
                  <a:extLst>
                    <a:ext uri="{9D8B030D-6E8A-4147-A177-3AD203B41FA5}">
                      <a16:colId xmlns:a16="http://schemas.microsoft.com/office/drawing/2014/main" val="3662616403"/>
                    </a:ext>
                  </a:extLst>
                </a:gridCol>
                <a:gridCol w="736895">
                  <a:extLst>
                    <a:ext uri="{9D8B030D-6E8A-4147-A177-3AD203B41FA5}">
                      <a16:colId xmlns:a16="http://schemas.microsoft.com/office/drawing/2014/main" val="1532033196"/>
                    </a:ext>
                  </a:extLst>
                </a:gridCol>
                <a:gridCol w="736895">
                  <a:extLst>
                    <a:ext uri="{9D8B030D-6E8A-4147-A177-3AD203B41FA5}">
                      <a16:colId xmlns:a16="http://schemas.microsoft.com/office/drawing/2014/main" val="1057607575"/>
                    </a:ext>
                  </a:extLst>
                </a:gridCol>
                <a:gridCol w="736895">
                  <a:extLst>
                    <a:ext uri="{9D8B030D-6E8A-4147-A177-3AD203B41FA5}">
                      <a16:colId xmlns:a16="http://schemas.microsoft.com/office/drawing/2014/main" val="1783222667"/>
                    </a:ext>
                  </a:extLst>
                </a:gridCol>
                <a:gridCol w="905767">
                  <a:extLst>
                    <a:ext uri="{9D8B030D-6E8A-4147-A177-3AD203B41FA5}">
                      <a16:colId xmlns:a16="http://schemas.microsoft.com/office/drawing/2014/main" val="2749639183"/>
                    </a:ext>
                  </a:extLst>
                </a:gridCol>
                <a:gridCol w="905767">
                  <a:extLst>
                    <a:ext uri="{9D8B030D-6E8A-4147-A177-3AD203B41FA5}">
                      <a16:colId xmlns:a16="http://schemas.microsoft.com/office/drawing/2014/main" val="2783904199"/>
                    </a:ext>
                  </a:extLst>
                </a:gridCol>
              </a:tblGrid>
              <a:tr h="238125">
                <a:tc rowSpan="2">
                  <a:txBody>
                    <a:bodyPr/>
                    <a:lstStyle/>
                    <a:p>
                      <a:pPr algn="l" rtl="0" fontAlgn="ctr"/>
                      <a:r>
                        <a:rPr lang="cs-CZ" sz="1400" b="1" i="0" u="none" strike="noStrike">
                          <a:solidFill>
                            <a:srgbClr val="FFFFFF"/>
                          </a:solidFill>
                          <a:effectLst/>
                          <a:latin typeface="Calibri" panose="020F0502020204030204" pitchFamily="34" charset="0"/>
                        </a:rPr>
                        <a:t>Kategorie</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2012</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2014</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2015</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2016</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2017</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2018</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a:txBody>
                    <a:bodyPr/>
                    <a:lstStyle/>
                    <a:p>
                      <a:pPr algn="ctr" rtl="0" fontAlgn="ctr"/>
                      <a:r>
                        <a:rPr lang="cs-CZ" sz="1400" b="1" i="0" u="none" strike="noStrike">
                          <a:solidFill>
                            <a:srgbClr val="FFFFFF"/>
                          </a:solidFill>
                          <a:effectLst/>
                          <a:latin typeface="Calibri" panose="020F0502020204030204" pitchFamily="34" charset="0"/>
                        </a:rPr>
                        <a:t>Rozdíl </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a:noFill/>
                    </a:lnB>
                    <a:solidFill>
                      <a:srgbClr val="5F82C9"/>
                    </a:solidFill>
                  </a:tcPr>
                </a:tc>
                <a:tc>
                  <a:txBody>
                    <a:bodyPr/>
                    <a:lstStyle/>
                    <a:p>
                      <a:pPr algn="ctr" rtl="0" fontAlgn="ctr"/>
                      <a:r>
                        <a:rPr lang="cs-CZ" sz="1400" b="1" i="0" u="none" strike="noStrike">
                          <a:solidFill>
                            <a:srgbClr val="FFFFFF"/>
                          </a:solidFill>
                          <a:effectLst/>
                          <a:latin typeface="Calibri" panose="020F0502020204030204" pitchFamily="34" charset="0"/>
                        </a:rPr>
                        <a:t>Rozdíl</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a:noFill/>
                    </a:lnB>
                    <a:solidFill>
                      <a:srgbClr val="5F82C9"/>
                    </a:solidFill>
                  </a:tcPr>
                </a:tc>
                <a:extLst>
                  <a:ext uri="{0D108BD9-81ED-4DB2-BD59-A6C34878D82A}">
                    <a16:rowId xmlns:a16="http://schemas.microsoft.com/office/drawing/2014/main" val="2665043157"/>
                  </a:ext>
                </a:extLst>
              </a:tr>
              <a:tr h="247650">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a:txBody>
                    <a:bodyPr/>
                    <a:lstStyle/>
                    <a:p>
                      <a:pPr algn="ctr" rtl="0" fontAlgn="ctr"/>
                      <a:r>
                        <a:rPr lang="cs-CZ" sz="1400" b="1" i="0" u="none" strike="noStrike">
                          <a:solidFill>
                            <a:srgbClr val="FFFFFF"/>
                          </a:solidFill>
                          <a:effectLst/>
                          <a:latin typeface="Calibri" panose="020F0502020204030204" pitchFamily="34" charset="0"/>
                        </a:rPr>
                        <a:t>18-17</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a:noFill/>
                    </a:lnT>
                    <a:lnB w="12700" cap="flat" cmpd="sng" algn="ctr">
                      <a:solidFill>
                        <a:srgbClr val="D9D9D9"/>
                      </a:solidFill>
                      <a:prstDash val="solid"/>
                      <a:round/>
                      <a:headEnd type="none" w="med" len="med"/>
                      <a:tailEnd type="none" w="med" len="med"/>
                    </a:lnB>
                    <a:solidFill>
                      <a:srgbClr val="5F82C9"/>
                    </a:solidFill>
                  </a:tcPr>
                </a:tc>
                <a:tc>
                  <a:txBody>
                    <a:bodyPr/>
                    <a:lstStyle/>
                    <a:p>
                      <a:pPr algn="ctr" rtl="0" fontAlgn="ctr"/>
                      <a:r>
                        <a:rPr lang="cs-CZ" sz="1400" b="1" i="0" u="none" strike="noStrike">
                          <a:solidFill>
                            <a:srgbClr val="FFFFFF"/>
                          </a:solidFill>
                          <a:effectLst/>
                          <a:latin typeface="Calibri" panose="020F0502020204030204" pitchFamily="34" charset="0"/>
                        </a:rPr>
                        <a:t>v %</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a:noFill/>
                    </a:lnT>
                    <a:lnB w="12700" cap="flat" cmpd="sng" algn="ctr">
                      <a:solidFill>
                        <a:srgbClr val="D9D9D9"/>
                      </a:solidFill>
                      <a:prstDash val="solid"/>
                      <a:round/>
                      <a:headEnd type="none" w="med" len="med"/>
                      <a:tailEnd type="none" w="med" len="med"/>
                    </a:lnB>
                    <a:solidFill>
                      <a:srgbClr val="5F82C9"/>
                    </a:solidFill>
                  </a:tcPr>
                </a:tc>
                <a:extLst>
                  <a:ext uri="{0D108BD9-81ED-4DB2-BD59-A6C34878D82A}">
                    <a16:rowId xmlns:a16="http://schemas.microsoft.com/office/drawing/2014/main" val="1046512540"/>
                  </a:ext>
                </a:extLst>
              </a:tr>
              <a:tr h="577300">
                <a:tc>
                  <a:txBody>
                    <a:bodyPr/>
                    <a:lstStyle/>
                    <a:p>
                      <a:pPr algn="l" rtl="0" fontAlgn="ctr"/>
                      <a:r>
                        <a:rPr lang="cs-CZ" sz="1400" b="1" i="0" u="none" strike="noStrike">
                          <a:solidFill>
                            <a:srgbClr val="000000"/>
                          </a:solidFill>
                          <a:effectLst/>
                          <a:latin typeface="Calibri" panose="020F0502020204030204" pitchFamily="34" charset="0"/>
                        </a:rPr>
                        <a:t>Všeobecné sestry a dětské sestry</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2 737</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2 696</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2 731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2 714</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2 702</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2 701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2 693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2 731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2 711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-20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99,3%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extLst>
                  <a:ext uri="{0D108BD9-81ED-4DB2-BD59-A6C34878D82A}">
                    <a16:rowId xmlns:a16="http://schemas.microsoft.com/office/drawing/2014/main" val="4262960705"/>
                  </a:ext>
                </a:extLst>
              </a:tr>
              <a:tr h="419449">
                <a:tc>
                  <a:txBody>
                    <a:bodyPr/>
                    <a:lstStyle/>
                    <a:p>
                      <a:pPr algn="l" rtl="0" fontAlgn="ctr"/>
                      <a:r>
                        <a:rPr lang="cs-CZ" sz="1400" b="1" i="0" u="none" strike="noStrike">
                          <a:solidFill>
                            <a:srgbClr val="292929"/>
                          </a:solidFill>
                          <a:effectLst/>
                          <a:latin typeface="Calibri" panose="020F0502020204030204" pitchFamily="34" charset="0"/>
                        </a:rPr>
                        <a:t>Porodní asistentky</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153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153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153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146</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153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151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154</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146</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a:solidFill>
                            <a:srgbClr val="000000"/>
                          </a:solidFill>
                          <a:effectLst/>
                          <a:latin typeface="Calibri" panose="020F0502020204030204" pitchFamily="34" charset="0"/>
                        </a:rPr>
                        <a:t>150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a:solidFill>
                            <a:srgbClr val="000000"/>
                          </a:solidFill>
                          <a:effectLst/>
                          <a:latin typeface="Calibri" panose="020F0502020204030204" pitchFamily="34" charset="0"/>
                        </a:rPr>
                        <a:t>4</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a:solidFill>
                            <a:srgbClr val="000000"/>
                          </a:solidFill>
                          <a:effectLst/>
                          <a:latin typeface="Calibri" panose="020F0502020204030204" pitchFamily="34" charset="0"/>
                        </a:rPr>
                        <a:t>102,8%</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extLst>
                  <a:ext uri="{0D108BD9-81ED-4DB2-BD59-A6C34878D82A}">
                    <a16:rowId xmlns:a16="http://schemas.microsoft.com/office/drawing/2014/main" val="3002129782"/>
                  </a:ext>
                </a:extLst>
              </a:tr>
              <a:tr h="485775">
                <a:tc>
                  <a:txBody>
                    <a:bodyPr/>
                    <a:lstStyle/>
                    <a:p>
                      <a:pPr algn="l" rtl="0" fontAlgn="ctr"/>
                      <a:r>
                        <a:rPr lang="cs-CZ" sz="1400" b="1" i="0" u="none" strike="noStrike">
                          <a:solidFill>
                            <a:srgbClr val="000000"/>
                          </a:solidFill>
                          <a:effectLst/>
                          <a:latin typeface="Calibri" panose="020F0502020204030204" pitchFamily="34" charset="0"/>
                        </a:rPr>
                        <a:t>Praktické sestry (zdrav. asistent)</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56</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54</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65</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66</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86</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110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126</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136</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145</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9</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106,7%</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extLst>
                  <a:ext uri="{0D108BD9-81ED-4DB2-BD59-A6C34878D82A}">
                    <a16:rowId xmlns:a16="http://schemas.microsoft.com/office/drawing/2014/main" val="2564110529"/>
                  </a:ext>
                </a:extLst>
              </a:tr>
              <a:tr h="428625">
                <a:tc>
                  <a:txBody>
                    <a:bodyPr/>
                    <a:lstStyle/>
                    <a:p>
                      <a:pPr algn="l" rtl="0" fontAlgn="ctr"/>
                      <a:r>
                        <a:rPr lang="cs-CZ" sz="1400" b="1" i="0" u="none" strike="noStrike">
                          <a:solidFill>
                            <a:srgbClr val="000000"/>
                          </a:solidFill>
                          <a:effectLst/>
                          <a:latin typeface="Calibri" panose="020F0502020204030204" pitchFamily="34" charset="0"/>
                        </a:rPr>
                        <a:t>Celkem </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2 945</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2 902</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2 950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2 926</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2 940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2 962</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2 973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3 013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a:solidFill>
                            <a:srgbClr val="000000"/>
                          </a:solidFill>
                          <a:effectLst/>
                          <a:latin typeface="Calibri" panose="020F0502020204030204" pitchFamily="34" charset="0"/>
                        </a:rPr>
                        <a:t>3 006</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a:solidFill>
                            <a:srgbClr val="000000"/>
                          </a:solidFill>
                          <a:effectLst/>
                          <a:latin typeface="Calibri" panose="020F0502020204030204" pitchFamily="34" charset="0"/>
                        </a:rPr>
                        <a:t>-7</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dirty="0">
                          <a:solidFill>
                            <a:srgbClr val="000000"/>
                          </a:solidFill>
                          <a:effectLst/>
                          <a:latin typeface="Calibri" panose="020F0502020204030204" pitchFamily="34" charset="0"/>
                        </a:rPr>
                        <a:t>99,8%</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extLst>
                  <a:ext uri="{0D108BD9-81ED-4DB2-BD59-A6C34878D82A}">
                    <a16:rowId xmlns:a16="http://schemas.microsoft.com/office/drawing/2014/main" val="243850700"/>
                  </a:ext>
                </a:extLst>
              </a:tr>
            </a:tbl>
          </a:graphicData>
        </a:graphic>
      </p:graphicFrame>
      <p:graphicFrame>
        <p:nvGraphicFramePr>
          <p:cNvPr id="12" name="Tabulka 11">
            <a:extLst>
              <a:ext uri="{FF2B5EF4-FFF2-40B4-BE49-F238E27FC236}">
                <a16:creationId xmlns:a16="http://schemas.microsoft.com/office/drawing/2014/main" id="{B6DAC424-2E41-486C-8A6F-4E8127C7E6C9}"/>
              </a:ext>
            </a:extLst>
          </p:cNvPr>
          <p:cNvGraphicFramePr>
            <a:graphicFrameLocks noGrp="1"/>
          </p:cNvGraphicFramePr>
          <p:nvPr>
            <p:extLst>
              <p:ext uri="{D42A27DB-BD31-4B8C-83A1-F6EECF244321}">
                <p14:modId xmlns:p14="http://schemas.microsoft.com/office/powerpoint/2010/main" val="449073554"/>
              </p:ext>
            </p:extLst>
          </p:nvPr>
        </p:nvGraphicFramePr>
        <p:xfrm>
          <a:off x="274154" y="3827361"/>
          <a:ext cx="10086249" cy="2346935"/>
        </p:xfrm>
        <a:graphic>
          <a:graphicData uri="http://schemas.openxmlformats.org/drawingml/2006/table">
            <a:tbl>
              <a:tblPr/>
              <a:tblGrid>
                <a:gridCol w="1642660">
                  <a:extLst>
                    <a:ext uri="{9D8B030D-6E8A-4147-A177-3AD203B41FA5}">
                      <a16:colId xmlns:a16="http://schemas.microsoft.com/office/drawing/2014/main" val="3257971074"/>
                    </a:ext>
                  </a:extLst>
                </a:gridCol>
                <a:gridCol w="736895">
                  <a:extLst>
                    <a:ext uri="{9D8B030D-6E8A-4147-A177-3AD203B41FA5}">
                      <a16:colId xmlns:a16="http://schemas.microsoft.com/office/drawing/2014/main" val="1138010820"/>
                    </a:ext>
                  </a:extLst>
                </a:gridCol>
                <a:gridCol w="736895">
                  <a:extLst>
                    <a:ext uri="{9D8B030D-6E8A-4147-A177-3AD203B41FA5}">
                      <a16:colId xmlns:a16="http://schemas.microsoft.com/office/drawing/2014/main" val="749257928"/>
                    </a:ext>
                  </a:extLst>
                </a:gridCol>
                <a:gridCol w="736895">
                  <a:extLst>
                    <a:ext uri="{9D8B030D-6E8A-4147-A177-3AD203B41FA5}">
                      <a16:colId xmlns:a16="http://schemas.microsoft.com/office/drawing/2014/main" val="1983176672"/>
                    </a:ext>
                  </a:extLst>
                </a:gridCol>
                <a:gridCol w="736895">
                  <a:extLst>
                    <a:ext uri="{9D8B030D-6E8A-4147-A177-3AD203B41FA5}">
                      <a16:colId xmlns:a16="http://schemas.microsoft.com/office/drawing/2014/main" val="752614731"/>
                    </a:ext>
                  </a:extLst>
                </a:gridCol>
                <a:gridCol w="736895">
                  <a:extLst>
                    <a:ext uri="{9D8B030D-6E8A-4147-A177-3AD203B41FA5}">
                      <a16:colId xmlns:a16="http://schemas.microsoft.com/office/drawing/2014/main" val="1736802404"/>
                    </a:ext>
                  </a:extLst>
                </a:gridCol>
                <a:gridCol w="736895">
                  <a:extLst>
                    <a:ext uri="{9D8B030D-6E8A-4147-A177-3AD203B41FA5}">
                      <a16:colId xmlns:a16="http://schemas.microsoft.com/office/drawing/2014/main" val="1892866411"/>
                    </a:ext>
                  </a:extLst>
                </a:gridCol>
                <a:gridCol w="736895">
                  <a:extLst>
                    <a:ext uri="{9D8B030D-6E8A-4147-A177-3AD203B41FA5}">
                      <a16:colId xmlns:a16="http://schemas.microsoft.com/office/drawing/2014/main" val="1976294043"/>
                    </a:ext>
                  </a:extLst>
                </a:gridCol>
                <a:gridCol w="736895">
                  <a:extLst>
                    <a:ext uri="{9D8B030D-6E8A-4147-A177-3AD203B41FA5}">
                      <a16:colId xmlns:a16="http://schemas.microsoft.com/office/drawing/2014/main" val="2463315264"/>
                    </a:ext>
                  </a:extLst>
                </a:gridCol>
                <a:gridCol w="736895">
                  <a:extLst>
                    <a:ext uri="{9D8B030D-6E8A-4147-A177-3AD203B41FA5}">
                      <a16:colId xmlns:a16="http://schemas.microsoft.com/office/drawing/2014/main" val="2682143662"/>
                    </a:ext>
                  </a:extLst>
                </a:gridCol>
                <a:gridCol w="905767">
                  <a:extLst>
                    <a:ext uri="{9D8B030D-6E8A-4147-A177-3AD203B41FA5}">
                      <a16:colId xmlns:a16="http://schemas.microsoft.com/office/drawing/2014/main" val="855348212"/>
                    </a:ext>
                  </a:extLst>
                </a:gridCol>
                <a:gridCol w="905767">
                  <a:extLst>
                    <a:ext uri="{9D8B030D-6E8A-4147-A177-3AD203B41FA5}">
                      <a16:colId xmlns:a16="http://schemas.microsoft.com/office/drawing/2014/main" val="3511832135"/>
                    </a:ext>
                  </a:extLst>
                </a:gridCol>
              </a:tblGrid>
              <a:tr h="229744">
                <a:tc rowSpan="2">
                  <a:txBody>
                    <a:bodyPr/>
                    <a:lstStyle/>
                    <a:p>
                      <a:pPr algn="l" rtl="0" fontAlgn="ctr"/>
                      <a:r>
                        <a:rPr lang="cs-CZ" sz="1400" b="1" i="0" u="none" strike="noStrike">
                          <a:solidFill>
                            <a:srgbClr val="FFFFFF"/>
                          </a:solidFill>
                          <a:effectLst/>
                          <a:latin typeface="Calibri" panose="020F0502020204030204" pitchFamily="34" charset="0"/>
                        </a:rPr>
                        <a:t>Kategorie</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2012</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2014</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2015</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2016</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2017</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2018</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a:txBody>
                    <a:bodyPr/>
                    <a:lstStyle/>
                    <a:p>
                      <a:pPr algn="ctr" rtl="0" fontAlgn="ctr"/>
                      <a:r>
                        <a:rPr lang="cs-CZ" sz="1400" b="1" i="0" u="none" strike="noStrike">
                          <a:solidFill>
                            <a:srgbClr val="FFFFFF"/>
                          </a:solidFill>
                          <a:effectLst/>
                          <a:latin typeface="Calibri" panose="020F0502020204030204" pitchFamily="34" charset="0"/>
                        </a:rPr>
                        <a:t>Rozdíl </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a:noFill/>
                    </a:lnB>
                    <a:solidFill>
                      <a:srgbClr val="5F82C9"/>
                    </a:solidFill>
                  </a:tcPr>
                </a:tc>
                <a:tc>
                  <a:txBody>
                    <a:bodyPr/>
                    <a:lstStyle/>
                    <a:p>
                      <a:pPr algn="ctr" rtl="0" fontAlgn="ctr"/>
                      <a:r>
                        <a:rPr lang="cs-CZ" sz="1400" b="1" i="0" u="none" strike="noStrike">
                          <a:solidFill>
                            <a:srgbClr val="FFFFFF"/>
                          </a:solidFill>
                          <a:effectLst/>
                          <a:latin typeface="Calibri" panose="020F0502020204030204" pitchFamily="34" charset="0"/>
                        </a:rPr>
                        <a:t>Rozdíl</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a:noFill/>
                    </a:lnB>
                    <a:solidFill>
                      <a:srgbClr val="5F82C9"/>
                    </a:solidFill>
                  </a:tcPr>
                </a:tc>
                <a:extLst>
                  <a:ext uri="{0D108BD9-81ED-4DB2-BD59-A6C34878D82A}">
                    <a16:rowId xmlns:a16="http://schemas.microsoft.com/office/drawing/2014/main" val="1343363316"/>
                  </a:ext>
                </a:extLst>
              </a:tr>
              <a:tr h="238934">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a:txBody>
                    <a:bodyPr/>
                    <a:lstStyle/>
                    <a:p>
                      <a:pPr algn="ctr" rtl="0" fontAlgn="ctr"/>
                      <a:r>
                        <a:rPr lang="cs-CZ" sz="1400" b="1" i="0" u="none" strike="noStrike">
                          <a:solidFill>
                            <a:srgbClr val="FFFFFF"/>
                          </a:solidFill>
                          <a:effectLst/>
                          <a:latin typeface="Calibri" panose="020F0502020204030204" pitchFamily="34" charset="0"/>
                        </a:rPr>
                        <a:t>18-17</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a:noFill/>
                    </a:lnT>
                    <a:lnB w="12700" cap="flat" cmpd="sng" algn="ctr">
                      <a:solidFill>
                        <a:srgbClr val="D9D9D9"/>
                      </a:solidFill>
                      <a:prstDash val="solid"/>
                      <a:round/>
                      <a:headEnd type="none" w="med" len="med"/>
                      <a:tailEnd type="none" w="med" len="med"/>
                    </a:lnB>
                    <a:solidFill>
                      <a:srgbClr val="5F82C9"/>
                    </a:solidFill>
                  </a:tcPr>
                </a:tc>
                <a:tc>
                  <a:txBody>
                    <a:bodyPr/>
                    <a:lstStyle/>
                    <a:p>
                      <a:pPr algn="ctr" rtl="0" fontAlgn="ctr"/>
                      <a:r>
                        <a:rPr lang="cs-CZ" sz="1400" b="1" i="0" u="none" strike="noStrike">
                          <a:solidFill>
                            <a:srgbClr val="FFFFFF"/>
                          </a:solidFill>
                          <a:effectLst/>
                          <a:latin typeface="Calibri" panose="020F0502020204030204" pitchFamily="34" charset="0"/>
                        </a:rPr>
                        <a:t>v %</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a:noFill/>
                    </a:lnT>
                    <a:lnB w="12700" cap="flat" cmpd="sng" algn="ctr">
                      <a:solidFill>
                        <a:srgbClr val="D9D9D9"/>
                      </a:solidFill>
                      <a:prstDash val="solid"/>
                      <a:round/>
                      <a:headEnd type="none" w="med" len="med"/>
                      <a:tailEnd type="none" w="med" len="med"/>
                    </a:lnB>
                    <a:solidFill>
                      <a:srgbClr val="5F82C9"/>
                    </a:solidFill>
                  </a:tcPr>
                </a:tc>
                <a:extLst>
                  <a:ext uri="{0D108BD9-81ED-4DB2-BD59-A6C34878D82A}">
                    <a16:rowId xmlns:a16="http://schemas.microsoft.com/office/drawing/2014/main" val="1340595712"/>
                  </a:ext>
                </a:extLst>
              </a:tr>
              <a:tr h="550885">
                <a:tc>
                  <a:txBody>
                    <a:bodyPr/>
                    <a:lstStyle/>
                    <a:p>
                      <a:pPr algn="l" rtl="0" fontAlgn="ctr"/>
                      <a:r>
                        <a:rPr lang="cs-CZ" sz="1400" b="1" i="0" u="none" strike="noStrike" dirty="0">
                          <a:solidFill>
                            <a:srgbClr val="000000"/>
                          </a:solidFill>
                          <a:effectLst/>
                          <a:latin typeface="Calibri" panose="020F0502020204030204" pitchFamily="34" charset="0"/>
                        </a:rPr>
                        <a:t>Všeobecné sestry a dětské sestry</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237</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243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245</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250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253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282</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325</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235</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271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36</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115,4%</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extLst>
                  <a:ext uri="{0D108BD9-81ED-4DB2-BD59-A6C34878D82A}">
                    <a16:rowId xmlns:a16="http://schemas.microsoft.com/office/drawing/2014/main" val="4143888362"/>
                  </a:ext>
                </a:extLst>
              </a:tr>
              <a:tr h="404686">
                <a:tc>
                  <a:txBody>
                    <a:bodyPr/>
                    <a:lstStyle/>
                    <a:p>
                      <a:pPr algn="l" rtl="0" fontAlgn="ctr"/>
                      <a:r>
                        <a:rPr lang="cs-CZ" sz="1400" b="1" i="0" u="none" strike="noStrike">
                          <a:solidFill>
                            <a:srgbClr val="292929"/>
                          </a:solidFill>
                          <a:effectLst/>
                          <a:latin typeface="Calibri" panose="020F0502020204030204" pitchFamily="34" charset="0"/>
                        </a:rPr>
                        <a:t>Porodní asistentky</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a:solidFill>
                            <a:srgbClr val="000000"/>
                          </a:solidFill>
                          <a:effectLst/>
                          <a:latin typeface="Calibri" panose="020F0502020204030204" pitchFamily="34" charset="0"/>
                        </a:rPr>
                        <a:t>-</a:t>
                      </a:r>
                    </a:p>
                  </a:txBody>
                  <a:tcPr marL="9525" marR="9525" marT="9525" marB="0" anchor="ctr">
                    <a:lnL w="12700" cap="flat" cmpd="sng" algn="ctr">
                      <a:solidFill>
                        <a:srgbClr val="D9D9D9"/>
                      </a:solidFill>
                      <a:prstDash val="solid"/>
                      <a:round/>
                      <a:headEnd type="none" w="med" len="med"/>
                      <a:tailEnd type="none" w="med" len="med"/>
                    </a:lnL>
                    <a:lnR>
                      <a:noFill/>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extLst>
                  <a:ext uri="{0D108BD9-81ED-4DB2-BD59-A6C34878D82A}">
                    <a16:rowId xmlns:a16="http://schemas.microsoft.com/office/drawing/2014/main" val="2961889970"/>
                  </a:ext>
                </a:extLst>
              </a:tr>
              <a:tr h="459488">
                <a:tc>
                  <a:txBody>
                    <a:bodyPr/>
                    <a:lstStyle/>
                    <a:p>
                      <a:pPr algn="l" rtl="0" fontAlgn="ctr"/>
                      <a:r>
                        <a:rPr lang="cs-CZ" sz="1400" b="1" i="0" u="none" strike="noStrike">
                          <a:solidFill>
                            <a:srgbClr val="000000"/>
                          </a:solidFill>
                          <a:effectLst/>
                          <a:latin typeface="Calibri" panose="020F0502020204030204" pitchFamily="34" charset="0"/>
                        </a:rPr>
                        <a:t>Praktické sestry (zdrav. asistent)</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6</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7</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6</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10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19</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21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20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7</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10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153,0%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extLst>
                  <a:ext uri="{0D108BD9-81ED-4DB2-BD59-A6C34878D82A}">
                    <a16:rowId xmlns:a16="http://schemas.microsoft.com/office/drawing/2014/main" val="3888510347"/>
                  </a:ext>
                </a:extLst>
              </a:tr>
              <a:tr h="463198">
                <a:tc>
                  <a:txBody>
                    <a:bodyPr/>
                    <a:lstStyle/>
                    <a:p>
                      <a:pPr algn="l" rtl="0" fontAlgn="ctr"/>
                      <a:r>
                        <a:rPr lang="cs-CZ" sz="1400" b="1" i="0" u="none" strike="noStrike">
                          <a:solidFill>
                            <a:srgbClr val="000000"/>
                          </a:solidFill>
                          <a:effectLst/>
                          <a:latin typeface="Calibri" panose="020F0502020204030204" pitchFamily="34" charset="0"/>
                        </a:rPr>
                        <a:t>Celkem </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243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250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251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260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272</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303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345</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242</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a:solidFill>
                            <a:srgbClr val="000000"/>
                          </a:solidFill>
                          <a:effectLst/>
                          <a:latin typeface="Calibri" panose="020F0502020204030204" pitchFamily="34" charset="0"/>
                        </a:rPr>
                        <a:t>282</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a:solidFill>
                            <a:srgbClr val="000000"/>
                          </a:solidFill>
                          <a:effectLst/>
                          <a:latin typeface="Calibri" panose="020F0502020204030204" pitchFamily="34" charset="0"/>
                        </a:rPr>
                        <a:t>40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dirty="0">
                          <a:solidFill>
                            <a:srgbClr val="000000"/>
                          </a:solidFill>
                          <a:effectLst/>
                          <a:latin typeface="Calibri" panose="020F0502020204030204" pitchFamily="34" charset="0"/>
                        </a:rPr>
                        <a:t>116,5%</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extLst>
                  <a:ext uri="{0D108BD9-81ED-4DB2-BD59-A6C34878D82A}">
                    <a16:rowId xmlns:a16="http://schemas.microsoft.com/office/drawing/2014/main" val="2839588683"/>
                  </a:ext>
                </a:extLst>
              </a:tr>
            </a:tbl>
          </a:graphicData>
        </a:graphic>
      </p:graphicFrame>
    </p:spTree>
    <p:extLst>
      <p:ext uri="{BB962C8B-B14F-4D97-AF65-F5344CB8AC3E}">
        <p14:creationId xmlns:p14="http://schemas.microsoft.com/office/powerpoint/2010/main" val="68688209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pt-BR" sz="2800" dirty="0"/>
              <a:t>5leté relativní přežití pacientů se zhoubnými novotvary v ČR a </a:t>
            </a:r>
            <a:r>
              <a:rPr lang="cs-CZ" sz="2800" dirty="0"/>
              <a:t>HKK</a:t>
            </a:r>
            <a:endParaRPr lang="pt-BR" sz="2800" dirty="0"/>
          </a:p>
        </p:txBody>
      </p:sp>
      <p:sp>
        <p:nvSpPr>
          <p:cNvPr id="34" name="TextBox 33"/>
          <p:cNvSpPr txBox="1"/>
          <p:nvPr/>
        </p:nvSpPr>
        <p:spPr>
          <a:xfrm>
            <a:off x="257558" y="653725"/>
            <a:ext cx="5978753" cy="738664"/>
          </a:xfrm>
          <a:prstGeom prst="rect">
            <a:avLst/>
          </a:prstGeom>
          <a:noFill/>
        </p:spPr>
        <p:txBody>
          <a:bodyPr wrap="none" rtlCol="0">
            <a:spAutoFit/>
          </a:bodyPr>
          <a:lstStyle/>
          <a:p>
            <a:r>
              <a:rPr lang="cs-CZ" sz="1400" dirty="0"/>
              <a:t>Zdroj: Národní onkologický registr, ÚZIS ČR</a:t>
            </a:r>
          </a:p>
          <a:p>
            <a:r>
              <a:rPr lang="cs-CZ" sz="1400" dirty="0"/>
              <a:t>Analýza periody 2013–2016, všichni pacienti s diagnostikovaným onemocněním</a:t>
            </a:r>
          </a:p>
          <a:p>
            <a:r>
              <a:rPr lang="cs-CZ" sz="1400" dirty="0"/>
              <a:t>Diagnózy jsou seřazeny sestupně dle 5letého přežití v ČR</a:t>
            </a:r>
            <a:endParaRPr lang="en-US" sz="1400" dirty="0"/>
          </a:p>
        </p:txBody>
      </p:sp>
      <p:sp>
        <p:nvSpPr>
          <p:cNvPr id="35" name="TextBox 34"/>
          <p:cNvSpPr txBox="1"/>
          <p:nvPr/>
        </p:nvSpPr>
        <p:spPr>
          <a:xfrm>
            <a:off x="7915656" y="1332000"/>
            <a:ext cx="3823855" cy="4170218"/>
          </a:xfrm>
          <a:prstGeom prst="rect">
            <a:avLst/>
          </a:prstGeom>
          <a:noFill/>
          <a:ln>
            <a:noFill/>
          </a:ln>
        </p:spPr>
        <p:txBody>
          <a:bodyPr wrap="square" rtlCol="0">
            <a:noAutofit/>
          </a:bodyPr>
          <a:lstStyle/>
          <a:p>
            <a:r>
              <a:rPr lang="cs-CZ" sz="1400" dirty="0"/>
              <a:t>Přežití pacientů se zhoubnými novotvary se z celkového pohledu mezi jednotlivými diagnózami výrazně liší: </a:t>
            </a:r>
          </a:p>
          <a:p>
            <a:pPr marL="285750" indent="-285750">
              <a:buFontTx/>
              <a:buChar char="-"/>
            </a:pPr>
            <a:r>
              <a:rPr lang="cs-CZ" sz="1400" dirty="0"/>
              <a:t>nejvyšší pětileté relativní přežití bylo pozorováno u pacientů se zhoubným novotvarem štítné žlázy, varlete, prostaty a u pacientek se ZN prsu, </a:t>
            </a:r>
          </a:p>
          <a:p>
            <a:pPr marL="285750" indent="-285750">
              <a:buFontTx/>
              <a:buChar char="-"/>
            </a:pPr>
            <a:r>
              <a:rPr lang="cs-CZ" sz="1400" dirty="0"/>
              <a:t>nejnižší naopak u pacientů se zhoubným novotvarem slinivky břišní, jater a </a:t>
            </a:r>
            <a:r>
              <a:rPr lang="cs-CZ" sz="1400" dirty="0" err="1"/>
              <a:t>intrahepatálních</a:t>
            </a:r>
            <a:r>
              <a:rPr lang="cs-CZ" sz="1400" dirty="0"/>
              <a:t> žlučových cest, jícnu a u pacientů se ZN žlučníku a žlučových cest.</a:t>
            </a:r>
          </a:p>
          <a:p>
            <a:endParaRPr lang="cs-CZ" sz="1400" dirty="0"/>
          </a:p>
          <a:p>
            <a:r>
              <a:rPr lang="cs-CZ" sz="1400" dirty="0"/>
              <a:t>Tyto rozdíly jsou způsobeny více faktory, mezi hlavní patří biologická povaha nádoru a pokročilost onemocnění (stadium), ve kterém je nádor u pacientů zjištěn. </a:t>
            </a:r>
          </a:p>
          <a:p>
            <a:endParaRPr lang="cs-CZ" sz="1400" dirty="0"/>
          </a:p>
          <a:p>
            <a:r>
              <a:rPr lang="cs-CZ" sz="1400" dirty="0"/>
              <a:t>Přežití pacientů v Královehradeckém kraji je srovnatelné s</a:t>
            </a:r>
            <a:r>
              <a:rPr lang="cs-CZ" altLang="ja-JP" sz="1400" dirty="0"/>
              <a:t> </a:t>
            </a:r>
            <a:r>
              <a:rPr lang="cs-CZ" sz="1400" dirty="0"/>
              <a:t>přežitím v celé ČR.</a:t>
            </a:r>
          </a:p>
        </p:txBody>
      </p:sp>
      <p:sp>
        <p:nvSpPr>
          <p:cNvPr id="36" name="Text Box 3"/>
          <p:cNvSpPr txBox="1">
            <a:spLocks noChangeArrowheads="1"/>
          </p:cNvSpPr>
          <p:nvPr/>
        </p:nvSpPr>
        <p:spPr bwMode="auto">
          <a:xfrm rot="16200000">
            <a:off x="-595711" y="2972947"/>
            <a:ext cx="1834609" cy="307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400" i="0" u="none" strike="noStrike" kern="1200" cap="none" spc="0" normalizeH="0" baseline="0" noProof="0" dirty="0">
                <a:ln>
                  <a:noFill/>
                </a:ln>
                <a:solidFill>
                  <a:srgbClr val="000000"/>
                </a:solidFill>
                <a:effectLst/>
                <a:uLnTx/>
                <a:uFillTx/>
                <a:latin typeface="+mn-lt"/>
                <a:ea typeface="+mn-ea"/>
                <a:cs typeface="Arial" panose="020B0604020202020204" pitchFamily="34" charset="0"/>
              </a:rPr>
              <a:t>5leté relativní přežití</a:t>
            </a:r>
          </a:p>
        </p:txBody>
      </p:sp>
      <p:graphicFrame>
        <p:nvGraphicFramePr>
          <p:cNvPr id="20" name="Object 28">
            <a:extLst>
              <a:ext uri="{FF2B5EF4-FFF2-40B4-BE49-F238E27FC236}">
                <a16:creationId xmlns:a16="http://schemas.microsoft.com/office/drawing/2014/main" id="{5F37E0D8-535A-411D-B8AC-782CFE9257C6}"/>
              </a:ext>
            </a:extLst>
          </p:cNvPr>
          <p:cNvGraphicFramePr>
            <a:graphicFrameLocks/>
          </p:cNvGraphicFramePr>
          <p:nvPr>
            <p:extLst>
              <p:ext uri="{D42A27DB-BD31-4B8C-83A1-F6EECF244321}">
                <p14:modId xmlns:p14="http://schemas.microsoft.com/office/powerpoint/2010/main" val="1597492849"/>
              </p:ext>
            </p:extLst>
          </p:nvPr>
        </p:nvGraphicFramePr>
        <p:xfrm>
          <a:off x="-71511" y="1193343"/>
          <a:ext cx="7254000" cy="5385010"/>
        </p:xfrm>
        <a:graphic>
          <a:graphicData uri="http://schemas.openxmlformats.org/drawingml/2006/chart">
            <c:chart xmlns:c="http://schemas.openxmlformats.org/drawingml/2006/chart" xmlns:r="http://schemas.openxmlformats.org/officeDocument/2006/relationships" r:id="rId2"/>
          </a:graphicData>
        </a:graphic>
      </p:graphicFrame>
      <p:grpSp>
        <p:nvGrpSpPr>
          <p:cNvPr id="21" name="Skupina 1">
            <a:extLst>
              <a:ext uri="{FF2B5EF4-FFF2-40B4-BE49-F238E27FC236}">
                <a16:creationId xmlns:a16="http://schemas.microsoft.com/office/drawing/2014/main" id="{7CCC21D4-A955-434B-A5E0-273B5E0346E1}"/>
              </a:ext>
            </a:extLst>
          </p:cNvPr>
          <p:cNvGrpSpPr/>
          <p:nvPr/>
        </p:nvGrpSpPr>
        <p:grpSpPr>
          <a:xfrm>
            <a:off x="5870613" y="1466978"/>
            <a:ext cx="1334616" cy="983554"/>
            <a:chOff x="5906124" y="1605635"/>
            <a:chExt cx="1334616" cy="983554"/>
          </a:xfrm>
        </p:grpSpPr>
        <p:sp>
          <p:nvSpPr>
            <p:cNvPr id="22" name="Obdélník 21">
              <a:extLst>
                <a:ext uri="{FF2B5EF4-FFF2-40B4-BE49-F238E27FC236}">
                  <a16:creationId xmlns:a16="http://schemas.microsoft.com/office/drawing/2014/main" id="{6EC58B46-76C7-40A0-80A2-DC7A1D2FADD2}"/>
                </a:ext>
              </a:extLst>
            </p:cNvPr>
            <p:cNvSpPr/>
            <p:nvPr/>
          </p:nvSpPr>
          <p:spPr>
            <a:xfrm>
              <a:off x="5906124" y="1605635"/>
              <a:ext cx="1334616" cy="983554"/>
            </a:xfrm>
            <a:prstGeom prst="rect">
              <a:avLst/>
            </a:prstGeom>
            <a:ln w="9525"/>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3" name="Skupina 22">
              <a:extLst>
                <a:ext uri="{FF2B5EF4-FFF2-40B4-BE49-F238E27FC236}">
                  <a16:creationId xmlns:a16="http://schemas.microsoft.com/office/drawing/2014/main" id="{21C7F0DC-10AB-48E6-BFEE-FA4B35402D9E}"/>
                </a:ext>
              </a:extLst>
            </p:cNvPr>
            <p:cNvGrpSpPr/>
            <p:nvPr/>
          </p:nvGrpSpPr>
          <p:grpSpPr>
            <a:xfrm>
              <a:off x="5983451" y="1702610"/>
              <a:ext cx="72000" cy="184763"/>
              <a:chOff x="6440572" y="1595437"/>
              <a:chExt cx="72000" cy="184763"/>
            </a:xfrm>
          </p:grpSpPr>
          <p:cxnSp>
            <p:nvCxnSpPr>
              <p:cNvPr id="29" name="Přímá spojnice 24">
                <a:extLst>
                  <a:ext uri="{FF2B5EF4-FFF2-40B4-BE49-F238E27FC236}">
                    <a16:creationId xmlns:a16="http://schemas.microsoft.com/office/drawing/2014/main" id="{A7C13487-6C94-4AE7-BC35-8BE44CB178E4}"/>
                  </a:ext>
                </a:extLst>
              </p:cNvPr>
              <p:cNvCxnSpPr/>
              <p:nvPr/>
            </p:nvCxnSpPr>
            <p:spPr>
              <a:xfrm flipH="1">
                <a:off x="6476572" y="1600200"/>
                <a:ext cx="0" cy="180000"/>
              </a:xfrm>
              <a:prstGeom prst="line">
                <a:avLst/>
              </a:prstGeom>
              <a:ln>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 name="Přímá spojnice 25">
                <a:extLst>
                  <a:ext uri="{FF2B5EF4-FFF2-40B4-BE49-F238E27FC236}">
                    <a16:creationId xmlns:a16="http://schemas.microsoft.com/office/drawing/2014/main" id="{0C8E0133-3ACC-42E9-AF65-568F15424BE6}"/>
                  </a:ext>
                </a:extLst>
              </p:cNvPr>
              <p:cNvCxnSpPr/>
              <p:nvPr/>
            </p:nvCxnSpPr>
            <p:spPr>
              <a:xfrm flipH="1">
                <a:off x="6440572" y="1595437"/>
                <a:ext cx="72000" cy="0"/>
              </a:xfrm>
              <a:prstGeom prst="line">
                <a:avLst/>
              </a:prstGeom>
              <a:ln w="19050">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1" name="Přímá spojnice 26">
                <a:extLst>
                  <a:ext uri="{FF2B5EF4-FFF2-40B4-BE49-F238E27FC236}">
                    <a16:creationId xmlns:a16="http://schemas.microsoft.com/office/drawing/2014/main" id="{127D5F91-8E19-4DF3-9822-E411BDD90C49}"/>
                  </a:ext>
                </a:extLst>
              </p:cNvPr>
              <p:cNvCxnSpPr/>
              <p:nvPr/>
            </p:nvCxnSpPr>
            <p:spPr>
              <a:xfrm flipH="1">
                <a:off x="6440572" y="1780200"/>
                <a:ext cx="72000" cy="0"/>
              </a:xfrm>
              <a:prstGeom prst="line">
                <a:avLst/>
              </a:prstGeom>
              <a:ln w="19050">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4" name="Text Box 3">
              <a:extLst>
                <a:ext uri="{FF2B5EF4-FFF2-40B4-BE49-F238E27FC236}">
                  <a16:creationId xmlns:a16="http://schemas.microsoft.com/office/drawing/2014/main" id="{06C76966-37C5-4E5F-BF1B-E5863F5F01A7}"/>
                </a:ext>
              </a:extLst>
            </p:cNvPr>
            <p:cNvSpPr txBox="1">
              <a:spLocks noChangeArrowheads="1"/>
            </p:cNvSpPr>
            <p:nvPr/>
          </p:nvSpPr>
          <p:spPr bwMode="auto">
            <a:xfrm>
              <a:off x="6128619" y="1609695"/>
              <a:ext cx="8399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200" b="0" i="0" u="none" strike="noStrike" kern="1200" cap="none" spc="0" normalizeH="0" baseline="0" noProof="0" dirty="0">
                  <a:ln>
                    <a:noFill/>
                  </a:ln>
                  <a:solidFill>
                    <a:srgbClr val="000000"/>
                  </a:solidFill>
                  <a:effectLst/>
                  <a:uLnTx/>
                  <a:uFillTx/>
                  <a:latin typeface="+mn-lt"/>
                  <a:ea typeface="+mn-ea"/>
                  <a:cs typeface="Arial" panose="020B0604020202020204" pitchFamily="34" charset="0"/>
                </a:rPr>
                <a:t>95% interval spolehlivosti</a:t>
              </a:r>
            </a:p>
          </p:txBody>
        </p:sp>
        <p:sp>
          <p:nvSpPr>
            <p:cNvPr id="25" name="Text Box 3">
              <a:extLst>
                <a:ext uri="{FF2B5EF4-FFF2-40B4-BE49-F238E27FC236}">
                  <a16:creationId xmlns:a16="http://schemas.microsoft.com/office/drawing/2014/main" id="{B36E6F6A-1288-44D9-B700-2B46DC827B84}"/>
                </a:ext>
              </a:extLst>
            </p:cNvPr>
            <p:cNvSpPr txBox="1">
              <a:spLocks noChangeArrowheads="1"/>
            </p:cNvSpPr>
            <p:nvPr/>
          </p:nvSpPr>
          <p:spPr bwMode="auto">
            <a:xfrm>
              <a:off x="6128618" y="2002721"/>
              <a:ext cx="83995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200" b="1" i="0" u="none" strike="noStrike" kern="1200" cap="none" spc="0" normalizeH="0" baseline="0" noProof="0" dirty="0">
                  <a:ln>
                    <a:noFill/>
                  </a:ln>
                  <a:solidFill>
                    <a:srgbClr val="000000"/>
                  </a:solidFill>
                  <a:effectLst/>
                  <a:uLnTx/>
                  <a:uFillTx/>
                  <a:latin typeface="+mn-lt"/>
                  <a:ea typeface="+mn-ea"/>
                  <a:cs typeface="Arial" panose="020B0604020202020204" pitchFamily="34" charset="0"/>
                </a:rPr>
                <a:t>ČR</a:t>
              </a:r>
            </a:p>
          </p:txBody>
        </p:sp>
        <p:sp>
          <p:nvSpPr>
            <p:cNvPr id="26" name="Obdélník 20">
              <a:extLst>
                <a:ext uri="{FF2B5EF4-FFF2-40B4-BE49-F238E27FC236}">
                  <a16:creationId xmlns:a16="http://schemas.microsoft.com/office/drawing/2014/main" id="{DC365B64-6CCE-453A-9AC0-682ECBCE8F12}"/>
                </a:ext>
              </a:extLst>
            </p:cNvPr>
            <p:cNvSpPr/>
            <p:nvPr/>
          </p:nvSpPr>
          <p:spPr>
            <a:xfrm>
              <a:off x="5965451" y="2034438"/>
              <a:ext cx="108000" cy="108000"/>
            </a:xfrm>
            <a:prstGeom prst="rect">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000000"/>
                </a:solidFill>
                <a:effectLst/>
                <a:uLnTx/>
                <a:uFillTx/>
                <a:latin typeface="Calibri"/>
                <a:ea typeface="+mn-ea"/>
                <a:cs typeface="+mn-cs"/>
              </a:endParaRPr>
            </a:p>
          </p:txBody>
        </p:sp>
        <p:sp>
          <p:nvSpPr>
            <p:cNvPr id="27" name="Text Box 3">
              <a:extLst>
                <a:ext uri="{FF2B5EF4-FFF2-40B4-BE49-F238E27FC236}">
                  <a16:creationId xmlns:a16="http://schemas.microsoft.com/office/drawing/2014/main" id="{C250B59B-9D5F-461B-B588-3E4B9ABCD755}"/>
                </a:ext>
              </a:extLst>
            </p:cNvPr>
            <p:cNvSpPr txBox="1">
              <a:spLocks noChangeArrowheads="1"/>
            </p:cNvSpPr>
            <p:nvPr/>
          </p:nvSpPr>
          <p:spPr bwMode="auto">
            <a:xfrm>
              <a:off x="6128618" y="2219857"/>
              <a:ext cx="11121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t">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200" b="1" i="0" u="none" strike="noStrike" kern="1200" cap="none" spc="0" normalizeH="0" baseline="0" noProof="0" dirty="0">
                  <a:ln>
                    <a:noFill/>
                  </a:ln>
                  <a:solidFill>
                    <a:srgbClr val="000000"/>
                  </a:solidFill>
                  <a:effectLst/>
                  <a:uLnTx/>
                  <a:uFillTx/>
                  <a:latin typeface="+mn-lt"/>
                  <a:ea typeface="+mn-ea"/>
                  <a:cs typeface="Arial" panose="020B0604020202020204" pitchFamily="34" charset="0"/>
                </a:rPr>
                <a:t>Královéhradecký kraj</a:t>
              </a:r>
            </a:p>
          </p:txBody>
        </p:sp>
        <p:sp>
          <p:nvSpPr>
            <p:cNvPr id="28" name="Obdélník 40">
              <a:extLst>
                <a:ext uri="{FF2B5EF4-FFF2-40B4-BE49-F238E27FC236}">
                  <a16:creationId xmlns:a16="http://schemas.microsoft.com/office/drawing/2014/main" id="{8E84A185-0F5C-418E-BC04-E8E532116D71}"/>
                </a:ext>
              </a:extLst>
            </p:cNvPr>
            <p:cNvSpPr/>
            <p:nvPr/>
          </p:nvSpPr>
          <p:spPr>
            <a:xfrm>
              <a:off x="5965451" y="2251574"/>
              <a:ext cx="108000" cy="108000"/>
            </a:xfrm>
            <a:prstGeom prst="rect">
              <a:avLst/>
            </a:prstGeom>
            <a:solidFill>
              <a:srgbClr val="DA2128"/>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000000"/>
                </a:solidFill>
                <a:effectLst/>
                <a:uLnTx/>
                <a:uFillTx/>
                <a:latin typeface="Calibri"/>
                <a:ea typeface="+mn-ea"/>
                <a:cs typeface="+mn-cs"/>
              </a:endParaRPr>
            </a:p>
          </p:txBody>
        </p:sp>
      </p:grpSp>
    </p:spTree>
    <p:extLst>
      <p:ext uri="{BB962C8B-B14F-4D97-AF65-F5344CB8AC3E}">
        <p14:creationId xmlns:p14="http://schemas.microsoft.com/office/powerpoint/2010/main" val="3172208083"/>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160" y="133951"/>
            <a:ext cx="10732532" cy="631595"/>
          </a:xfrm>
        </p:spPr>
        <p:txBody>
          <a:bodyPr>
            <a:noAutofit/>
          </a:bodyPr>
          <a:lstStyle/>
          <a:p>
            <a:r>
              <a:rPr lang="cs-CZ" sz="2800" dirty="0"/>
              <a:t>Úvazky sester v lůžkové péči HKK: kumulativní změna od r. 2010* </a:t>
            </a:r>
            <a:endParaRPr lang="en-US" sz="2800" dirty="0"/>
          </a:p>
        </p:txBody>
      </p:sp>
      <p:sp>
        <p:nvSpPr>
          <p:cNvPr id="16" name="TextBox 6"/>
          <p:cNvSpPr txBox="1"/>
          <p:nvPr/>
        </p:nvSpPr>
        <p:spPr>
          <a:xfrm>
            <a:off x="175262" y="507421"/>
            <a:ext cx="8216263" cy="307777"/>
          </a:xfrm>
          <a:prstGeom prst="rect">
            <a:avLst/>
          </a:prstGeom>
          <a:noFill/>
        </p:spPr>
        <p:txBody>
          <a:bodyPr wrap="square" rtlCol="0">
            <a:spAutoFit/>
          </a:bodyPr>
          <a:lstStyle/>
          <a:p>
            <a:r>
              <a:rPr lang="cs-CZ" sz="1400" dirty="0"/>
              <a:t>Zdroj: </a:t>
            </a:r>
            <a:r>
              <a:rPr lang="cs-CZ" sz="1400" kern="0" dirty="0"/>
              <a:t>Výkaz E (MZ) 2-01, E (MZ) 3-01, </a:t>
            </a:r>
            <a:r>
              <a:rPr lang="cs-CZ" sz="1400" b="1" kern="0" dirty="0"/>
              <a:t>Královehradecký kraj, </a:t>
            </a:r>
            <a:r>
              <a:rPr lang="pl-PL" sz="1400" dirty="0"/>
              <a:t>Stav k 31. 12. daného roku.</a:t>
            </a:r>
          </a:p>
        </p:txBody>
      </p:sp>
      <p:sp>
        <p:nvSpPr>
          <p:cNvPr id="8" name="TextovéPole 7"/>
          <p:cNvSpPr txBox="1"/>
          <p:nvPr/>
        </p:nvSpPr>
        <p:spPr>
          <a:xfrm>
            <a:off x="1426464" y="6008401"/>
            <a:ext cx="8725611" cy="400110"/>
          </a:xfrm>
          <a:prstGeom prst="rect">
            <a:avLst/>
          </a:prstGeom>
          <a:noFill/>
        </p:spPr>
        <p:txBody>
          <a:bodyPr wrap="square" rtlCol="0">
            <a:spAutoFit/>
          </a:bodyPr>
          <a:lstStyle/>
          <a:p>
            <a:pPr>
              <a:defRPr/>
            </a:pPr>
            <a:r>
              <a:rPr lang="cs-CZ" sz="1000" dirty="0">
                <a:solidFill>
                  <a:srgbClr val="292929"/>
                </a:solidFill>
                <a:latin typeface="Trebuchet MS"/>
              </a:rPr>
              <a:t>* Včetně práce na dohody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srgbClr val="292929"/>
                </a:solidFill>
                <a:effectLst/>
                <a:uLnTx/>
                <a:uFillTx/>
                <a:latin typeface="Trebuchet MS"/>
                <a:ea typeface="+mn-ea"/>
                <a:cs typeface="+mn-cs"/>
              </a:rPr>
              <a:t>Zdroj: Výkaz E (MZ) 2-01, E (MZ) 3-01 - roční výkazy o zaměstnavatelích, evidenčním počtu zaměstnanců a smluvních pracovnících</a:t>
            </a:r>
          </a:p>
        </p:txBody>
      </p:sp>
      <p:sp>
        <p:nvSpPr>
          <p:cNvPr id="9" name="TextovéPole 8"/>
          <p:cNvSpPr txBox="1"/>
          <p:nvPr/>
        </p:nvSpPr>
        <p:spPr>
          <a:xfrm>
            <a:off x="9416099" y="4256424"/>
            <a:ext cx="2399795" cy="523220"/>
          </a:xfrm>
          <a:prstGeom prst="rect">
            <a:avLst/>
          </a:prstGeom>
          <a:solidFill>
            <a:srgbClr val="FF0000"/>
          </a:solidFill>
        </p:spPr>
        <p:txBody>
          <a:bodyPr wrap="square" rtlCol="0">
            <a:spAutoFit/>
          </a:bodyPr>
          <a:lstStyle/>
          <a:p>
            <a:r>
              <a:rPr lang="cs-CZ" sz="1400" b="1" dirty="0">
                <a:solidFill>
                  <a:schemeClr val="bg1"/>
                </a:solidFill>
              </a:rPr>
              <a:t>v roce 2018 pokles o -</a:t>
            </a:r>
            <a:r>
              <a:rPr lang="cs-CZ" sz="1400" b="1" dirty="0" smtClean="0">
                <a:solidFill>
                  <a:schemeClr val="bg1"/>
                </a:solidFill>
              </a:rPr>
              <a:t>0,23% </a:t>
            </a:r>
            <a:r>
              <a:rPr lang="cs-CZ" sz="1400" b="1" dirty="0">
                <a:solidFill>
                  <a:schemeClr val="bg1"/>
                </a:solidFill>
              </a:rPr>
              <a:t>oproti roku 2017</a:t>
            </a:r>
          </a:p>
        </p:txBody>
      </p:sp>
      <p:sp>
        <p:nvSpPr>
          <p:cNvPr id="10" name="TextovéPole 9"/>
          <p:cNvSpPr txBox="1"/>
          <p:nvPr/>
        </p:nvSpPr>
        <p:spPr>
          <a:xfrm>
            <a:off x="4679694" y="1312068"/>
            <a:ext cx="2219150" cy="523220"/>
          </a:xfrm>
          <a:prstGeom prst="rect">
            <a:avLst/>
          </a:prstGeom>
          <a:solidFill>
            <a:srgbClr val="008000"/>
          </a:solidFill>
        </p:spPr>
        <p:txBody>
          <a:bodyPr wrap="square" rtlCol="0">
            <a:spAutoFit/>
          </a:bodyPr>
          <a:lstStyle/>
          <a:p>
            <a:pPr algn="r"/>
            <a:r>
              <a:rPr lang="cs-CZ" sz="1400" dirty="0">
                <a:solidFill>
                  <a:schemeClr val="bg1"/>
                </a:solidFill>
              </a:rPr>
              <a:t>v roce 2018 </a:t>
            </a:r>
            <a:r>
              <a:rPr lang="cs-CZ" sz="1400" dirty="0" smtClean="0">
                <a:solidFill>
                  <a:schemeClr val="bg1"/>
                </a:solidFill>
              </a:rPr>
              <a:t>vzestup</a:t>
            </a:r>
            <a:r>
              <a:rPr lang="cs-CZ" sz="1400" b="1" dirty="0" smtClean="0">
                <a:solidFill>
                  <a:schemeClr val="bg1"/>
                </a:solidFill>
              </a:rPr>
              <a:t> </a:t>
            </a:r>
            <a:r>
              <a:rPr lang="cs-CZ" sz="1400" b="1" dirty="0">
                <a:solidFill>
                  <a:schemeClr val="bg1"/>
                </a:solidFill>
              </a:rPr>
              <a:t>o </a:t>
            </a:r>
            <a:r>
              <a:rPr lang="cs-CZ" sz="1400" b="1" dirty="0" smtClean="0">
                <a:solidFill>
                  <a:schemeClr val="bg1"/>
                </a:solidFill>
              </a:rPr>
              <a:t>16,52% </a:t>
            </a:r>
            <a:r>
              <a:rPr lang="cs-CZ" sz="1400" dirty="0">
                <a:solidFill>
                  <a:schemeClr val="bg1"/>
                </a:solidFill>
              </a:rPr>
              <a:t>oproti roku 2017</a:t>
            </a:r>
          </a:p>
        </p:txBody>
      </p:sp>
      <p:sp>
        <p:nvSpPr>
          <p:cNvPr id="11" name="TextovéPole 10"/>
          <p:cNvSpPr txBox="1"/>
          <p:nvPr/>
        </p:nvSpPr>
        <p:spPr>
          <a:xfrm>
            <a:off x="8069090" y="4207765"/>
            <a:ext cx="1271016" cy="584775"/>
          </a:xfrm>
          <a:prstGeom prst="rect">
            <a:avLst/>
          </a:prstGeom>
          <a:noFill/>
        </p:spPr>
        <p:txBody>
          <a:bodyPr wrap="square" rtlCol="0">
            <a:spAutoFit/>
          </a:bodyPr>
          <a:lstStyle/>
          <a:p>
            <a:pPr algn="r"/>
            <a:r>
              <a:rPr lang="cs-CZ" sz="1600" b="1" dirty="0">
                <a:solidFill>
                  <a:srgbClr val="FF0000"/>
                </a:solidFill>
              </a:rPr>
              <a:t>Akutní lůžková péče </a:t>
            </a:r>
            <a:endParaRPr lang="en-US" sz="1600" b="1" dirty="0">
              <a:solidFill>
                <a:srgbClr val="FF0000"/>
              </a:solidFill>
            </a:endParaRPr>
          </a:p>
        </p:txBody>
      </p:sp>
      <p:sp>
        <p:nvSpPr>
          <p:cNvPr id="17" name="TextovéPole 16"/>
          <p:cNvSpPr txBox="1"/>
          <p:nvPr/>
        </p:nvSpPr>
        <p:spPr>
          <a:xfrm>
            <a:off x="2744113" y="1381310"/>
            <a:ext cx="2028965" cy="338554"/>
          </a:xfrm>
          <a:prstGeom prst="rect">
            <a:avLst/>
          </a:prstGeom>
          <a:noFill/>
        </p:spPr>
        <p:txBody>
          <a:bodyPr wrap="square" rtlCol="0">
            <a:spAutoFit/>
          </a:bodyPr>
          <a:lstStyle/>
          <a:p>
            <a:r>
              <a:rPr lang="cs-CZ" sz="1600" b="1" dirty="0">
                <a:solidFill>
                  <a:srgbClr val="008000"/>
                </a:solidFill>
              </a:rPr>
              <a:t>Ostatní lůžková péče</a:t>
            </a:r>
            <a:endParaRPr lang="en-US" sz="1600" b="1" dirty="0">
              <a:solidFill>
                <a:srgbClr val="008000"/>
              </a:solidFill>
            </a:endParaRPr>
          </a:p>
        </p:txBody>
      </p:sp>
      <p:graphicFrame>
        <p:nvGraphicFramePr>
          <p:cNvPr id="13" name="Zástupný symbol pro obsah 23">
            <a:extLst>
              <a:ext uri="{FF2B5EF4-FFF2-40B4-BE49-F238E27FC236}">
                <a16:creationId xmlns:a16="http://schemas.microsoft.com/office/drawing/2014/main" id="{58264EF1-060E-4F29-A57A-546D1D54AA47}"/>
              </a:ext>
            </a:extLst>
          </p:cNvPr>
          <p:cNvGraphicFramePr>
            <a:graphicFrameLocks/>
          </p:cNvGraphicFramePr>
          <p:nvPr>
            <p:extLst>
              <p:ext uri="{D42A27DB-BD31-4B8C-83A1-F6EECF244321}">
                <p14:modId xmlns:p14="http://schemas.microsoft.com/office/powerpoint/2010/main" val="1894308324"/>
              </p:ext>
            </p:extLst>
          </p:nvPr>
        </p:nvGraphicFramePr>
        <p:xfrm>
          <a:off x="1265548" y="1726906"/>
          <a:ext cx="7920880" cy="433114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969914277"/>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80492" y="568372"/>
            <a:ext cx="6862525"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 a E (MZ) 4-01: všeobecné sestry a porodní asistentky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400" b="0" i="0" u="none" strike="noStrike" kern="1200" cap="none" spc="0" normalizeH="0" baseline="0" noProof="0" dirty="0">
                <a:ln>
                  <a:noFill/>
                </a:ln>
                <a:solidFill>
                  <a:prstClr val="black"/>
                </a:solidFill>
                <a:effectLst/>
                <a:uLnTx/>
                <a:uFillTx/>
                <a:latin typeface="Calibri" panose="020F0502020204030204"/>
                <a:ea typeface="+mn-ea"/>
                <a:cs typeface="+mn-cs"/>
              </a:rPr>
              <a:t>Stav k 31.12. daného roku.</a:t>
            </a:r>
          </a:p>
        </p:txBody>
      </p:sp>
      <p:sp>
        <p:nvSpPr>
          <p:cNvPr id="2" name="Title 1"/>
          <p:cNvSpPr>
            <a:spLocks noGrp="1"/>
          </p:cNvSpPr>
          <p:nvPr>
            <p:ph type="title"/>
          </p:nvPr>
        </p:nvSpPr>
        <p:spPr/>
        <p:txBody>
          <a:bodyPr>
            <a:normAutofit/>
          </a:bodyPr>
          <a:lstStyle/>
          <a:p>
            <a:r>
              <a:rPr lang="en-US" dirty="0" err="1"/>
              <a:t>Kapacity</a:t>
            </a:r>
            <a:r>
              <a:rPr lang="en-US" dirty="0"/>
              <a:t> </a:t>
            </a:r>
            <a:r>
              <a:rPr lang="en-US" dirty="0" err="1"/>
              <a:t>sester</a:t>
            </a:r>
            <a:r>
              <a:rPr lang="en-US" dirty="0"/>
              <a:t> v Č</a:t>
            </a:r>
            <a:r>
              <a:rPr lang="cs-CZ" dirty="0"/>
              <a:t>R:</a:t>
            </a:r>
            <a:r>
              <a:rPr lang="en-US" dirty="0"/>
              <a:t> </a:t>
            </a:r>
            <a:r>
              <a:rPr lang="en-US" dirty="0" err="1"/>
              <a:t>úvazk</a:t>
            </a:r>
            <a:r>
              <a:rPr lang="cs-CZ" dirty="0"/>
              <a:t>y</a:t>
            </a:r>
            <a:r>
              <a:rPr lang="en-US" dirty="0"/>
              <a:t> </a:t>
            </a:r>
            <a:r>
              <a:rPr lang="cs-CZ" dirty="0"/>
              <a:t>dle </a:t>
            </a:r>
            <a:r>
              <a:rPr lang="en-US" dirty="0"/>
              <a:t>segment</a:t>
            </a:r>
            <a:r>
              <a:rPr lang="cs-CZ" dirty="0"/>
              <a:t>ů</a:t>
            </a:r>
            <a:r>
              <a:rPr lang="en-US" dirty="0"/>
              <a:t> </a:t>
            </a:r>
            <a:r>
              <a:rPr lang="en-US" dirty="0" err="1"/>
              <a:t>péče</a:t>
            </a:r>
            <a:endParaRPr lang="en-US" dirty="0"/>
          </a:p>
        </p:txBody>
      </p:sp>
      <p:graphicFrame>
        <p:nvGraphicFramePr>
          <p:cNvPr id="10" name="Zástupný symbol pro obsah 3"/>
          <p:cNvGraphicFramePr>
            <a:graphicFrameLocks/>
          </p:cNvGraphicFramePr>
          <p:nvPr>
            <p:extLst>
              <p:ext uri="{D42A27DB-BD31-4B8C-83A1-F6EECF244321}">
                <p14:modId xmlns:p14="http://schemas.microsoft.com/office/powerpoint/2010/main" val="136858238"/>
              </p:ext>
            </p:extLst>
          </p:nvPr>
        </p:nvGraphicFramePr>
        <p:xfrm>
          <a:off x="1152340" y="965322"/>
          <a:ext cx="6480720" cy="25238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11" name="Zástupný symbol pro obsah 3"/>
          <p:cNvGraphicFramePr>
            <a:graphicFrameLocks/>
          </p:cNvGraphicFramePr>
          <p:nvPr>
            <p:extLst>
              <p:ext uri="{D42A27DB-BD31-4B8C-83A1-F6EECF244321}">
                <p14:modId xmlns:p14="http://schemas.microsoft.com/office/powerpoint/2010/main" val="246216466"/>
              </p:ext>
            </p:extLst>
          </p:nvPr>
        </p:nvGraphicFramePr>
        <p:xfrm>
          <a:off x="1152340" y="3846392"/>
          <a:ext cx="6480720" cy="252381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12" name="TextovéPole 11"/>
          <p:cNvSpPr txBox="1"/>
          <p:nvPr/>
        </p:nvSpPr>
        <p:spPr>
          <a:xfrm>
            <a:off x="278204" y="1239762"/>
            <a:ext cx="1080120" cy="523220"/>
          </a:xfrm>
          <a:prstGeom prst="rect">
            <a:avLst/>
          </a:prstGeom>
          <a:solidFill>
            <a:srgbClr val="009999"/>
          </a:solidFill>
        </p:spPr>
        <p:txBody>
          <a:bodyPr wrap="square" rtlCol="0">
            <a:spAutoFit/>
          </a:bodyPr>
          <a:lstStyle/>
          <a:p>
            <a:pPr algn="ctr"/>
            <a:r>
              <a:rPr lang="cs-CZ" sz="2800" b="1" dirty="0">
                <a:solidFill>
                  <a:schemeClr val="bg1"/>
                </a:solidFill>
              </a:rPr>
              <a:t>2018</a:t>
            </a:r>
          </a:p>
        </p:txBody>
      </p:sp>
      <p:sp>
        <p:nvSpPr>
          <p:cNvPr id="13" name="TextovéPole 12"/>
          <p:cNvSpPr txBox="1"/>
          <p:nvPr/>
        </p:nvSpPr>
        <p:spPr>
          <a:xfrm>
            <a:off x="272591" y="3846392"/>
            <a:ext cx="1080120" cy="523220"/>
          </a:xfrm>
          <a:prstGeom prst="rect">
            <a:avLst/>
          </a:prstGeom>
          <a:solidFill>
            <a:srgbClr val="009999"/>
          </a:solidFill>
        </p:spPr>
        <p:txBody>
          <a:bodyPr wrap="square" rtlCol="0">
            <a:spAutoFit/>
          </a:bodyPr>
          <a:lstStyle/>
          <a:p>
            <a:pPr algn="ctr"/>
            <a:r>
              <a:rPr lang="cs-CZ" sz="2800" b="1" dirty="0">
                <a:solidFill>
                  <a:schemeClr val="bg1"/>
                </a:solidFill>
              </a:rPr>
              <a:t>2017</a:t>
            </a:r>
          </a:p>
        </p:txBody>
      </p:sp>
      <p:pic>
        <p:nvPicPr>
          <p:cNvPr id="8" name="Obrázek 7"/>
          <p:cNvPicPr>
            <a:picLocks noChangeAspect="1"/>
          </p:cNvPicPr>
          <p:nvPr/>
        </p:nvPicPr>
        <p:blipFill>
          <a:blip r:embed="rId12"/>
          <a:stretch>
            <a:fillRect/>
          </a:stretch>
        </p:blipFill>
        <p:spPr>
          <a:xfrm>
            <a:off x="7925522" y="3590049"/>
            <a:ext cx="4062261" cy="2649908"/>
          </a:xfrm>
          <a:prstGeom prst="rect">
            <a:avLst/>
          </a:prstGeom>
          <a:ln>
            <a:solidFill>
              <a:schemeClr val="tx1"/>
            </a:solidFill>
          </a:ln>
        </p:spPr>
      </p:pic>
      <p:pic>
        <p:nvPicPr>
          <p:cNvPr id="9" name="Obrázek 8"/>
          <p:cNvPicPr>
            <a:picLocks noChangeAspect="1"/>
          </p:cNvPicPr>
          <p:nvPr/>
        </p:nvPicPr>
        <p:blipFill>
          <a:blip r:embed="rId13"/>
          <a:stretch>
            <a:fillRect/>
          </a:stretch>
        </p:blipFill>
        <p:spPr>
          <a:xfrm>
            <a:off x="7925522" y="850779"/>
            <a:ext cx="4062261" cy="2617033"/>
          </a:xfrm>
          <a:prstGeom prst="rect">
            <a:avLst/>
          </a:prstGeom>
          <a:ln>
            <a:solidFill>
              <a:schemeClr val="tx1"/>
            </a:solidFill>
          </a:ln>
        </p:spPr>
      </p:pic>
    </p:spTree>
    <p:extLst>
      <p:ext uri="{BB962C8B-B14F-4D97-AF65-F5344CB8AC3E}">
        <p14:creationId xmlns:p14="http://schemas.microsoft.com/office/powerpoint/2010/main" val="991049750"/>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80492" y="568372"/>
            <a:ext cx="6862525"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 a E (MZ) 4-01: všeobecné sestry a porodní asistentky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400" b="0" i="0" u="none" strike="noStrike" kern="1200" cap="none" spc="0" normalizeH="0" baseline="0" noProof="0" dirty="0">
                <a:ln>
                  <a:noFill/>
                </a:ln>
                <a:solidFill>
                  <a:prstClr val="black"/>
                </a:solidFill>
                <a:effectLst/>
                <a:uLnTx/>
                <a:uFillTx/>
                <a:latin typeface="Calibri" panose="020F0502020204030204"/>
                <a:ea typeface="+mn-ea"/>
                <a:cs typeface="+mn-cs"/>
              </a:rPr>
              <a:t>Stav k 31.12. daného roku.</a:t>
            </a:r>
          </a:p>
        </p:txBody>
      </p:sp>
      <p:sp>
        <p:nvSpPr>
          <p:cNvPr id="2" name="Title 1"/>
          <p:cNvSpPr>
            <a:spLocks noGrp="1"/>
          </p:cNvSpPr>
          <p:nvPr>
            <p:ph type="title"/>
          </p:nvPr>
        </p:nvSpPr>
        <p:spPr>
          <a:xfrm>
            <a:off x="272591" y="105393"/>
            <a:ext cx="10515600" cy="631595"/>
          </a:xfrm>
        </p:spPr>
        <p:txBody>
          <a:bodyPr>
            <a:normAutofit/>
          </a:bodyPr>
          <a:lstStyle/>
          <a:p>
            <a:r>
              <a:rPr lang="en-US" dirty="0" err="1"/>
              <a:t>Kapacity</a:t>
            </a:r>
            <a:r>
              <a:rPr lang="en-US" dirty="0"/>
              <a:t> </a:t>
            </a:r>
            <a:r>
              <a:rPr lang="en-US" dirty="0" err="1"/>
              <a:t>sester</a:t>
            </a:r>
            <a:r>
              <a:rPr lang="en-US" dirty="0"/>
              <a:t> v </a:t>
            </a:r>
            <a:r>
              <a:rPr lang="cs-CZ" dirty="0"/>
              <a:t>HKK:</a:t>
            </a:r>
            <a:r>
              <a:rPr lang="en-US" dirty="0"/>
              <a:t> </a:t>
            </a:r>
            <a:r>
              <a:rPr lang="en-US" dirty="0" err="1"/>
              <a:t>úvazk</a:t>
            </a:r>
            <a:r>
              <a:rPr lang="cs-CZ" dirty="0"/>
              <a:t>y</a:t>
            </a:r>
            <a:r>
              <a:rPr lang="en-US" dirty="0"/>
              <a:t> </a:t>
            </a:r>
            <a:r>
              <a:rPr lang="cs-CZ" dirty="0"/>
              <a:t>dle </a:t>
            </a:r>
            <a:r>
              <a:rPr lang="en-US" dirty="0"/>
              <a:t>segment</a:t>
            </a:r>
            <a:r>
              <a:rPr lang="cs-CZ" dirty="0"/>
              <a:t>ů</a:t>
            </a:r>
            <a:r>
              <a:rPr lang="en-US" dirty="0"/>
              <a:t> </a:t>
            </a:r>
            <a:r>
              <a:rPr lang="en-US" dirty="0" err="1"/>
              <a:t>péče</a:t>
            </a:r>
            <a:endParaRPr lang="en-US" dirty="0"/>
          </a:p>
        </p:txBody>
      </p:sp>
      <p:sp>
        <p:nvSpPr>
          <p:cNvPr id="15" name="TextovéPole 14"/>
          <p:cNvSpPr txBox="1"/>
          <p:nvPr/>
        </p:nvSpPr>
        <p:spPr>
          <a:xfrm>
            <a:off x="324234" y="1430590"/>
            <a:ext cx="1080120" cy="523220"/>
          </a:xfrm>
          <a:prstGeom prst="rect">
            <a:avLst/>
          </a:prstGeom>
          <a:solidFill>
            <a:srgbClr val="009999"/>
          </a:solidFill>
        </p:spPr>
        <p:txBody>
          <a:bodyPr wrap="square" rtlCol="0">
            <a:spAutoFit/>
          </a:bodyPr>
          <a:lstStyle/>
          <a:p>
            <a:pPr algn="ctr"/>
            <a:r>
              <a:rPr lang="cs-CZ" sz="2800" b="1" dirty="0">
                <a:solidFill>
                  <a:schemeClr val="bg1"/>
                </a:solidFill>
              </a:rPr>
              <a:t>2018</a:t>
            </a:r>
          </a:p>
        </p:txBody>
      </p:sp>
      <p:sp>
        <p:nvSpPr>
          <p:cNvPr id="16" name="TextovéPole 15"/>
          <p:cNvSpPr txBox="1"/>
          <p:nvPr/>
        </p:nvSpPr>
        <p:spPr>
          <a:xfrm>
            <a:off x="318621" y="4094886"/>
            <a:ext cx="1080120" cy="523220"/>
          </a:xfrm>
          <a:prstGeom prst="rect">
            <a:avLst/>
          </a:prstGeom>
          <a:solidFill>
            <a:srgbClr val="009999"/>
          </a:solidFill>
        </p:spPr>
        <p:txBody>
          <a:bodyPr wrap="square" rtlCol="0">
            <a:spAutoFit/>
          </a:bodyPr>
          <a:lstStyle/>
          <a:p>
            <a:pPr algn="ctr"/>
            <a:r>
              <a:rPr lang="cs-CZ" sz="2800" b="1" dirty="0">
                <a:solidFill>
                  <a:schemeClr val="bg1"/>
                </a:solidFill>
              </a:rPr>
              <a:t>2017</a:t>
            </a:r>
          </a:p>
        </p:txBody>
      </p:sp>
      <p:graphicFrame>
        <p:nvGraphicFramePr>
          <p:cNvPr id="11" name="Zástupný symbol pro obsah 3">
            <a:extLst>
              <a:ext uri="{FF2B5EF4-FFF2-40B4-BE49-F238E27FC236}">
                <a16:creationId xmlns:a16="http://schemas.microsoft.com/office/drawing/2014/main" id="{E32D5C69-60C8-436E-B900-F72D35DB860B}"/>
              </a:ext>
            </a:extLst>
          </p:cNvPr>
          <p:cNvGraphicFramePr>
            <a:graphicFrameLocks/>
          </p:cNvGraphicFramePr>
          <p:nvPr>
            <p:extLst>
              <p:ext uri="{D42A27DB-BD31-4B8C-83A1-F6EECF244321}">
                <p14:modId xmlns:p14="http://schemas.microsoft.com/office/powerpoint/2010/main" val="4230217179"/>
              </p:ext>
            </p:extLst>
          </p:nvPr>
        </p:nvGraphicFramePr>
        <p:xfrm>
          <a:off x="272591" y="827554"/>
          <a:ext cx="6480720" cy="25238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12" name="Zástupný symbol pro obsah 3">
            <a:extLst>
              <a:ext uri="{FF2B5EF4-FFF2-40B4-BE49-F238E27FC236}">
                <a16:creationId xmlns:a16="http://schemas.microsoft.com/office/drawing/2014/main" id="{E87C8CC4-1D47-4938-A02E-68702E3E7E96}"/>
              </a:ext>
            </a:extLst>
          </p:cNvPr>
          <p:cNvGraphicFramePr>
            <a:graphicFrameLocks/>
          </p:cNvGraphicFramePr>
          <p:nvPr>
            <p:extLst>
              <p:ext uri="{D42A27DB-BD31-4B8C-83A1-F6EECF244321}">
                <p14:modId xmlns:p14="http://schemas.microsoft.com/office/powerpoint/2010/main" val="2297209529"/>
              </p:ext>
            </p:extLst>
          </p:nvPr>
        </p:nvGraphicFramePr>
        <p:xfrm>
          <a:off x="272591" y="3766290"/>
          <a:ext cx="6480720" cy="252381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pic>
        <p:nvPicPr>
          <p:cNvPr id="6" name="Obrázek 5">
            <a:extLst>
              <a:ext uri="{FF2B5EF4-FFF2-40B4-BE49-F238E27FC236}">
                <a16:creationId xmlns:a16="http://schemas.microsoft.com/office/drawing/2014/main" id="{ADFF3FAB-7D23-4589-A530-0299A5BC7F76}"/>
              </a:ext>
            </a:extLst>
          </p:cNvPr>
          <p:cNvPicPr>
            <a:picLocks noChangeAspect="1"/>
          </p:cNvPicPr>
          <p:nvPr/>
        </p:nvPicPr>
        <p:blipFill>
          <a:blip r:embed="rId12"/>
          <a:stretch>
            <a:fillRect/>
          </a:stretch>
        </p:blipFill>
        <p:spPr>
          <a:xfrm>
            <a:off x="7143017" y="706885"/>
            <a:ext cx="4896736" cy="2627915"/>
          </a:xfrm>
          <a:prstGeom prst="rect">
            <a:avLst/>
          </a:prstGeom>
          <a:ln>
            <a:solidFill>
              <a:schemeClr val="tx1"/>
            </a:solidFill>
          </a:ln>
        </p:spPr>
      </p:pic>
      <p:pic>
        <p:nvPicPr>
          <p:cNvPr id="8" name="Obrázek 7">
            <a:extLst>
              <a:ext uri="{FF2B5EF4-FFF2-40B4-BE49-F238E27FC236}">
                <a16:creationId xmlns:a16="http://schemas.microsoft.com/office/drawing/2014/main" id="{F03F74FB-11D7-4FC7-940E-45B5022EBE57}"/>
              </a:ext>
            </a:extLst>
          </p:cNvPr>
          <p:cNvPicPr>
            <a:picLocks noChangeAspect="1"/>
          </p:cNvPicPr>
          <p:nvPr/>
        </p:nvPicPr>
        <p:blipFill>
          <a:blip r:embed="rId13"/>
          <a:stretch>
            <a:fillRect/>
          </a:stretch>
        </p:blipFill>
        <p:spPr>
          <a:xfrm>
            <a:off x="7143017" y="3460612"/>
            <a:ext cx="4896736" cy="2903317"/>
          </a:xfrm>
          <a:prstGeom prst="rect">
            <a:avLst/>
          </a:prstGeom>
          <a:ln>
            <a:solidFill>
              <a:schemeClr val="tx1"/>
            </a:solidFill>
          </a:ln>
        </p:spPr>
      </p:pic>
    </p:spTree>
    <p:extLst>
      <p:ext uri="{BB962C8B-B14F-4D97-AF65-F5344CB8AC3E}">
        <p14:creationId xmlns:p14="http://schemas.microsoft.com/office/powerpoint/2010/main" val="3534942390"/>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588397" y="6209638"/>
            <a:ext cx="11603603" cy="6563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369191" y="2808504"/>
            <a:ext cx="4992624" cy="27730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16" name="Graf 15"/>
          <p:cNvGraphicFramePr/>
          <p:nvPr>
            <p:extLst>
              <p:ext uri="{D42A27DB-BD31-4B8C-83A1-F6EECF244321}">
                <p14:modId xmlns:p14="http://schemas.microsoft.com/office/powerpoint/2010/main" val="1017775864"/>
              </p:ext>
            </p:extLst>
          </p:nvPr>
        </p:nvGraphicFramePr>
        <p:xfrm>
          <a:off x="369191" y="1118747"/>
          <a:ext cx="3600400" cy="5355070"/>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305183" y="620766"/>
            <a:ext cx="678249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 a E (MZ) 4-01: všeobecné sestry a porodní asistentky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400" b="0" i="0" u="none" strike="noStrike" kern="1200" cap="none" spc="0" normalizeH="0" baseline="0" noProof="0" dirty="0">
                <a:ln>
                  <a:noFill/>
                </a:ln>
                <a:solidFill>
                  <a:prstClr val="black"/>
                </a:solidFill>
                <a:effectLst/>
                <a:uLnTx/>
                <a:uFillTx/>
                <a:latin typeface="Calibri" panose="020F0502020204030204"/>
                <a:ea typeface="+mn-ea"/>
                <a:cs typeface="+mn-cs"/>
              </a:rPr>
              <a:t>Stav k 31. 12. daného roku.</a:t>
            </a:r>
          </a:p>
        </p:txBody>
      </p:sp>
      <p:sp>
        <p:nvSpPr>
          <p:cNvPr id="29" name="TextovéPole 28"/>
          <p:cNvSpPr txBox="1"/>
          <p:nvPr/>
        </p:nvSpPr>
        <p:spPr>
          <a:xfrm>
            <a:off x="4623745" y="1020450"/>
            <a:ext cx="2681987" cy="369332"/>
          </a:xfrm>
          <a:prstGeom prst="rect">
            <a:avLst/>
          </a:prstGeom>
          <a:solidFill>
            <a:srgbClr val="9D353B"/>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rPr>
              <a:t>Všechny segmenty péče</a:t>
            </a:r>
          </a:p>
        </p:txBody>
      </p:sp>
      <p:sp>
        <p:nvSpPr>
          <p:cNvPr id="30" name="TextBox 7"/>
          <p:cNvSpPr txBox="1"/>
          <p:nvPr/>
        </p:nvSpPr>
        <p:spPr>
          <a:xfrm>
            <a:off x="7007854" y="1748368"/>
            <a:ext cx="4605990" cy="3863340"/>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V ČR působí celkově přibližně 7,8 úvazků sester </a:t>
            </a:r>
            <a:b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na 1000 obyvatel, což je hodnota celkově mírně podprůměrná ve srovnání se zeměmi OECD. Zásadním problémem v dostupnosti kapacit avšak není absolutní počet dostupných úvazků, ale:</a:t>
            </a:r>
          </a:p>
          <a:p>
            <a:pPr marL="285750" marR="0" lvl="0" indent="-285750" algn="l" defTabSz="914400" rtl="0" eaLnBrk="1" fontAlgn="auto" latinLnBrk="0" hangingPunct="1">
              <a:lnSpc>
                <a:spcPct val="100000"/>
              </a:lnSpc>
              <a:spcBef>
                <a:spcPts val="0"/>
              </a:spcBef>
              <a:spcAft>
                <a:spcPts val="0"/>
              </a:spcAft>
              <a:buClrTx/>
              <a:buSzTx/>
              <a:buFontTx/>
              <a:buChar char="-"/>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jejich nerovnoměrná distribuce v regionech </a:t>
            </a:r>
            <a:b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 v různých segmentech péče </a:t>
            </a:r>
          </a:p>
          <a:p>
            <a:pPr marL="285750" marR="0" lvl="0" indent="-285750" algn="l" defTabSz="914400" rtl="0" eaLnBrk="1" fontAlgn="auto" latinLnBrk="0" hangingPunct="1">
              <a:lnSpc>
                <a:spcPct val="100000"/>
              </a:lnSpc>
              <a:spcBef>
                <a:spcPts val="0"/>
              </a:spcBef>
              <a:spcAft>
                <a:spcPts val="0"/>
              </a:spcAft>
              <a:buClrTx/>
              <a:buSzTx/>
              <a:buFontTx/>
              <a:buChar char="-"/>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kontinuálně klesající kapacita úvazků sester </a:t>
            </a:r>
            <a:b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v akutní lůžkové péči.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Na regionální distribuci úvazků všeobecných sester a porodních asistentek je stále jasně patrný vliv velkých měst, avšak nikoli poskytovatelů akutní lůžkové péče v těchto městech. Naopak v krajích Středočeském a Libereckém hodnoty nižší než 6,5 úvazku na 1000 obyvatel a tyto lze interpretovat jako silně podprůměrné i z  mezinárodního (evropského) hlediska. </a:t>
            </a:r>
          </a:p>
          <a:p>
            <a:pPr marL="0" marR="0" lvl="0" indent="0" algn="l" defTabSz="914400" rtl="0" eaLnBrk="1" fontAlgn="auto" latinLnBrk="0" hangingPunct="1">
              <a:lnSpc>
                <a:spcPct val="100000"/>
              </a:lnSpc>
              <a:spcBef>
                <a:spcPts val="0"/>
              </a:spcBef>
              <a:spcAft>
                <a:spcPts val="0"/>
              </a:spcAft>
              <a:buClrTx/>
              <a:buSzTx/>
              <a:buFontTx/>
              <a:buNone/>
              <a:tabLst/>
              <a:defRPr/>
            </a:pPr>
            <a:endParaRPr lang="cs-CZ" sz="1400" dirty="0">
              <a:solidFill>
                <a:prstClr val="black"/>
              </a:solidFill>
              <a:latin typeface="Calibri" panose="020F0502020204030204"/>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Úvazková kapacita sester Královehradeckého kraje v celkovém součtu odpovídá </a:t>
            </a:r>
            <a:r>
              <a:rPr lang="cs-CZ" sz="1400" dirty="0">
                <a:solidFill>
                  <a:prstClr val="black"/>
                </a:solidFill>
                <a:latin typeface="Calibri" panose="020F0502020204030204"/>
              </a:rPr>
              <a:t>nad</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průměru ČR. </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TextovéPole 13"/>
          <p:cNvSpPr txBox="1"/>
          <p:nvPr/>
        </p:nvSpPr>
        <p:spPr>
          <a:xfrm>
            <a:off x="853453" y="6455434"/>
            <a:ext cx="324036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600" b="0" i="0" u="none" strike="noStrike" kern="1200" spc="0" baseline="0">
                <a:solidFill>
                  <a:srgbClr val="292929">
                    <a:lumMod val="65000"/>
                    <a:lumOff val="35000"/>
                  </a:srgbClr>
                </a:solidFill>
                <a:latin typeface="+mn-lt"/>
                <a:ea typeface="+mn-ea"/>
                <a:cs typeface="+mn-cs"/>
              </a:defRPr>
            </a:pPr>
            <a:r>
              <a:rPr kumimoji="0" lang="cs-CZ" sz="1400" b="1" i="0" u="none" strike="noStrike" kern="1200" cap="none" spc="0" normalizeH="0" baseline="0" noProof="0" dirty="0">
                <a:ln>
                  <a:noFill/>
                </a:ln>
                <a:solidFill>
                  <a:prstClr val="black">
                    <a:lumMod val="95000"/>
                    <a:lumOff val="5000"/>
                  </a:prstClr>
                </a:solidFill>
                <a:effectLst/>
                <a:uLnTx/>
                <a:uFillTx/>
                <a:latin typeface="Calibri" panose="020F0502020204030204"/>
                <a:ea typeface="+mn-ea"/>
                <a:cs typeface="+mn-cs"/>
              </a:rPr>
              <a:t>Počet úvazků na 1000 obyvatel</a:t>
            </a:r>
          </a:p>
        </p:txBody>
      </p:sp>
      <p:sp>
        <p:nvSpPr>
          <p:cNvPr id="3" name="Title 2"/>
          <p:cNvSpPr>
            <a:spLocks noGrp="1"/>
          </p:cNvSpPr>
          <p:nvPr>
            <p:ph type="title"/>
          </p:nvPr>
        </p:nvSpPr>
        <p:spPr/>
        <p:txBody>
          <a:bodyPr>
            <a:normAutofit/>
          </a:bodyPr>
          <a:lstStyle/>
          <a:p>
            <a:r>
              <a:rPr lang="en-US" dirty="0" err="1"/>
              <a:t>Regionální</a:t>
            </a:r>
            <a:r>
              <a:rPr lang="en-US" dirty="0"/>
              <a:t> </a:t>
            </a:r>
            <a:r>
              <a:rPr lang="en-US" dirty="0" err="1"/>
              <a:t>rozložení</a:t>
            </a:r>
            <a:r>
              <a:rPr lang="en-US" dirty="0"/>
              <a:t> </a:t>
            </a:r>
            <a:r>
              <a:rPr lang="en-US" dirty="0" err="1"/>
              <a:t>úvazků</a:t>
            </a:r>
            <a:r>
              <a:rPr lang="en-US" dirty="0"/>
              <a:t> </a:t>
            </a:r>
            <a:r>
              <a:rPr lang="en-US" dirty="0" err="1"/>
              <a:t>sester</a:t>
            </a:r>
            <a:r>
              <a:rPr lang="en-US" dirty="0"/>
              <a:t> v ČR</a:t>
            </a:r>
          </a:p>
        </p:txBody>
      </p:sp>
      <p:graphicFrame>
        <p:nvGraphicFramePr>
          <p:cNvPr id="17" name="Tabulka 16"/>
          <p:cNvGraphicFramePr>
            <a:graphicFrameLocks noGrp="1"/>
          </p:cNvGraphicFramePr>
          <p:nvPr>
            <p:extLst>
              <p:ext uri="{D42A27DB-BD31-4B8C-83A1-F6EECF244321}">
                <p14:modId xmlns:p14="http://schemas.microsoft.com/office/powerpoint/2010/main" val="2882899030"/>
              </p:ext>
            </p:extLst>
          </p:nvPr>
        </p:nvGraphicFramePr>
        <p:xfrm>
          <a:off x="3969591" y="1389782"/>
          <a:ext cx="1960064" cy="4837809"/>
        </p:xfrm>
        <a:graphic>
          <a:graphicData uri="http://schemas.openxmlformats.org/drawingml/2006/table">
            <a:tbl>
              <a:tblPr firstRow="1" bandRow="1"/>
              <a:tblGrid>
                <a:gridCol w="1960064">
                  <a:extLst>
                    <a:ext uri="{9D8B030D-6E8A-4147-A177-3AD203B41FA5}">
                      <a16:colId xmlns:a16="http://schemas.microsoft.com/office/drawing/2014/main" val="20000"/>
                    </a:ext>
                  </a:extLst>
                </a:gridCol>
              </a:tblGrid>
              <a:tr h="284577">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Brno</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84577">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Hlavní město Praha</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84577">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Jihomoravský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84577">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Olomoucký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84577">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PHA+STC</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84577">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1" i="0" u="none" strike="noStrike" dirty="0">
                          <a:solidFill>
                            <a:srgbClr val="000000"/>
                          </a:solidFill>
                          <a:effectLst/>
                          <a:latin typeface="+mn-lt"/>
                        </a:rPr>
                        <a:t>Královéhradecký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84577">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Kraj Vysočina</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84577">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1" i="0" u="none" strike="noStrike">
                          <a:solidFill>
                            <a:srgbClr val="000000"/>
                          </a:solidFill>
                          <a:effectLst/>
                          <a:latin typeface="+mn-lt"/>
                        </a:rPr>
                        <a:t>ČR</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84577">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Moravskoslezský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84577">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Plzeňský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84577">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Karlovarský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84577">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Zlínský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84577">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Jihočeský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84577">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Ústecký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284577">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Pardubický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84577">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Liberecký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284577">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Středočeský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bl>
          </a:graphicData>
        </a:graphic>
      </p:graphicFrame>
    </p:spTree>
    <p:extLst>
      <p:ext uri="{BB962C8B-B14F-4D97-AF65-F5344CB8AC3E}">
        <p14:creationId xmlns:p14="http://schemas.microsoft.com/office/powerpoint/2010/main" val="2490634979"/>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
            <a:extLst>
              <a:ext uri="{FF2B5EF4-FFF2-40B4-BE49-F238E27FC236}">
                <a16:creationId xmlns:a16="http://schemas.microsoft.com/office/drawing/2014/main" id="{697B219C-0B55-4591-AE5A-1DC49B4FA252}"/>
              </a:ext>
            </a:extLst>
          </p:cNvPr>
          <p:cNvSpPr/>
          <p:nvPr/>
        </p:nvSpPr>
        <p:spPr>
          <a:xfrm>
            <a:off x="332615" y="2242006"/>
            <a:ext cx="4992624" cy="27730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6" name="Tabulka 25"/>
          <p:cNvGraphicFramePr>
            <a:graphicFrameLocks noGrp="1"/>
          </p:cNvGraphicFramePr>
          <p:nvPr>
            <p:extLst>
              <p:ext uri="{D42A27DB-BD31-4B8C-83A1-F6EECF244321}">
                <p14:modId xmlns:p14="http://schemas.microsoft.com/office/powerpoint/2010/main" val="2366189163"/>
              </p:ext>
            </p:extLst>
          </p:nvPr>
        </p:nvGraphicFramePr>
        <p:xfrm>
          <a:off x="3920449" y="1413976"/>
          <a:ext cx="1960064" cy="4762822"/>
        </p:xfrm>
        <a:graphic>
          <a:graphicData uri="http://schemas.openxmlformats.org/drawingml/2006/table">
            <a:tbl>
              <a:tblPr firstRow="1" bandRow="1"/>
              <a:tblGrid>
                <a:gridCol w="1960064">
                  <a:extLst>
                    <a:ext uri="{9D8B030D-6E8A-4147-A177-3AD203B41FA5}">
                      <a16:colId xmlns:a16="http://schemas.microsoft.com/office/drawing/2014/main" val="20000"/>
                    </a:ext>
                  </a:extLst>
                </a:gridCol>
              </a:tblGrid>
              <a:tr h="280166">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Brno</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80166">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Hlavní město Praha</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80166">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Jihomoravský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80166">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1" i="0" u="none" strike="noStrike" dirty="0">
                          <a:solidFill>
                            <a:schemeClr val="tx1"/>
                          </a:solidFill>
                          <a:effectLst/>
                          <a:latin typeface="+mn-lt"/>
                        </a:rPr>
                        <a:t>Královéhradecký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80166">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PHA+STC</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80166">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Olomoucký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80166">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Moravskoslezský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80166">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Kraj Vysočina</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80166">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1" i="0" u="none" strike="noStrike">
                          <a:solidFill>
                            <a:srgbClr val="000000"/>
                          </a:solidFill>
                          <a:effectLst/>
                          <a:latin typeface="+mn-lt"/>
                        </a:rPr>
                        <a:t>ČR</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80166">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Plzeňský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80166">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Liberecký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80166">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Jihočeský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80166">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Ústecký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80166">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Zlínský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280166">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Pardubický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80166">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Karlovarský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280166">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Středočeský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bl>
          </a:graphicData>
        </a:graphic>
      </p:graphicFrame>
      <p:sp>
        <p:nvSpPr>
          <p:cNvPr id="14" name="Rectangle 1">
            <a:extLst>
              <a:ext uri="{FF2B5EF4-FFF2-40B4-BE49-F238E27FC236}">
                <a16:creationId xmlns:a16="http://schemas.microsoft.com/office/drawing/2014/main" id="{94448620-90CE-4C9D-8287-9E5399A7B4EF}"/>
              </a:ext>
            </a:extLst>
          </p:cNvPr>
          <p:cNvSpPr/>
          <p:nvPr/>
        </p:nvSpPr>
        <p:spPr>
          <a:xfrm>
            <a:off x="6471370" y="4520764"/>
            <a:ext cx="4992624" cy="27730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Rectangle 3"/>
          <p:cNvSpPr/>
          <p:nvPr/>
        </p:nvSpPr>
        <p:spPr>
          <a:xfrm>
            <a:off x="542927" y="6207575"/>
            <a:ext cx="11587701" cy="6260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2615" y="611622"/>
            <a:ext cx="3884974" cy="52322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 a E (MZ) 4-01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400" b="0" i="0" u="none" strike="noStrike" kern="1200" cap="none" spc="0" normalizeH="0" baseline="0" noProof="0" dirty="0">
                <a:ln>
                  <a:noFill/>
                </a:ln>
                <a:solidFill>
                  <a:prstClr val="black"/>
                </a:solidFill>
                <a:effectLst/>
                <a:uLnTx/>
                <a:uFillTx/>
                <a:latin typeface="Calibri" panose="020F0502020204030204"/>
                <a:ea typeface="+mn-ea"/>
                <a:cs typeface="+mn-cs"/>
              </a:rPr>
              <a:t>Stav k 31. 12. daného roku.</a:t>
            </a:r>
          </a:p>
        </p:txBody>
      </p:sp>
      <p:sp>
        <p:nvSpPr>
          <p:cNvPr id="28" name="TextovéPole 27"/>
          <p:cNvSpPr txBox="1"/>
          <p:nvPr/>
        </p:nvSpPr>
        <p:spPr>
          <a:xfrm>
            <a:off x="577201" y="6451676"/>
            <a:ext cx="3395802"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600" b="0" i="0" u="none" strike="noStrike" kern="1200" spc="0" baseline="0">
                <a:solidFill>
                  <a:srgbClr val="292929">
                    <a:lumMod val="65000"/>
                    <a:lumOff val="35000"/>
                  </a:srgbClr>
                </a:solidFill>
                <a:latin typeface="+mn-lt"/>
                <a:ea typeface="+mn-ea"/>
                <a:cs typeface="+mn-cs"/>
              </a:defRPr>
            </a:pPr>
            <a:r>
              <a:rPr kumimoji="0" lang="cs-CZ" sz="1400" b="1" i="0" u="none" strike="noStrike" kern="1200" cap="none" spc="0" normalizeH="0" baseline="0" noProof="0" dirty="0">
                <a:ln>
                  <a:noFill/>
                </a:ln>
                <a:solidFill>
                  <a:prstClr val="black">
                    <a:lumMod val="95000"/>
                    <a:lumOff val="5000"/>
                  </a:prstClr>
                </a:solidFill>
                <a:effectLst/>
                <a:uLnTx/>
                <a:uFillTx/>
                <a:ea typeface="+mn-ea"/>
                <a:cs typeface="+mn-cs"/>
              </a:rPr>
              <a:t>Úvazky lékařů na 1000 obyvatel</a:t>
            </a:r>
          </a:p>
        </p:txBody>
      </p:sp>
      <p:sp>
        <p:nvSpPr>
          <p:cNvPr id="29" name="TextovéPole 28"/>
          <p:cNvSpPr txBox="1"/>
          <p:nvPr/>
        </p:nvSpPr>
        <p:spPr>
          <a:xfrm>
            <a:off x="3165492" y="921474"/>
            <a:ext cx="2681987" cy="369332"/>
          </a:xfrm>
          <a:prstGeom prst="rect">
            <a:avLst/>
          </a:prstGeom>
          <a:solidFill>
            <a:srgbClr val="9D353B"/>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rPr>
              <a:t>Akutní lůžková péče</a:t>
            </a:r>
          </a:p>
        </p:txBody>
      </p:sp>
      <p:sp>
        <p:nvSpPr>
          <p:cNvPr id="2" name="Title 1"/>
          <p:cNvSpPr>
            <a:spLocks noGrp="1"/>
          </p:cNvSpPr>
          <p:nvPr>
            <p:ph type="title"/>
          </p:nvPr>
        </p:nvSpPr>
        <p:spPr/>
        <p:txBody>
          <a:bodyPr>
            <a:normAutofit/>
          </a:bodyPr>
          <a:lstStyle/>
          <a:p>
            <a:r>
              <a:rPr lang="en-US" dirty="0" err="1"/>
              <a:t>Regionální</a:t>
            </a:r>
            <a:r>
              <a:rPr lang="en-US" dirty="0"/>
              <a:t> </a:t>
            </a:r>
            <a:r>
              <a:rPr lang="en-US" dirty="0" err="1"/>
              <a:t>rozložení</a:t>
            </a:r>
            <a:r>
              <a:rPr lang="en-US" dirty="0"/>
              <a:t> </a:t>
            </a:r>
            <a:r>
              <a:rPr lang="en-US" dirty="0" err="1"/>
              <a:t>úvazků</a:t>
            </a:r>
            <a:r>
              <a:rPr lang="en-US" dirty="0"/>
              <a:t> </a:t>
            </a:r>
            <a:r>
              <a:rPr lang="cs-CZ" dirty="0"/>
              <a:t>sester </a:t>
            </a:r>
            <a:r>
              <a:rPr lang="en-US" dirty="0"/>
              <a:t>v ČR</a:t>
            </a:r>
          </a:p>
        </p:txBody>
      </p:sp>
      <p:sp>
        <p:nvSpPr>
          <p:cNvPr id="23" name="TextovéPole 22"/>
          <p:cNvSpPr txBox="1"/>
          <p:nvPr/>
        </p:nvSpPr>
        <p:spPr>
          <a:xfrm>
            <a:off x="7020173" y="6478307"/>
            <a:ext cx="3395802" cy="307777"/>
          </a:xfrm>
          <a:prstGeom prst="rect">
            <a:avLst/>
          </a:prstGeom>
          <a:noFill/>
        </p:spPr>
        <p:txBody>
          <a:bodyPr wrap="square" rtlCol="0">
            <a:spAutoFit/>
          </a:bodyPr>
          <a:lstStyle/>
          <a:p>
            <a:pPr algn="ctr">
              <a:defRPr sz="1600" b="0" i="0" u="none" strike="noStrike" kern="1200" spc="0" baseline="0">
                <a:solidFill>
                  <a:srgbClr val="292929">
                    <a:lumMod val="65000"/>
                    <a:lumOff val="35000"/>
                  </a:srgbClr>
                </a:solidFill>
                <a:latin typeface="+mn-lt"/>
                <a:ea typeface="+mn-ea"/>
                <a:cs typeface="+mn-cs"/>
              </a:defRPr>
            </a:pPr>
            <a:r>
              <a:rPr lang="cs-CZ" sz="1400" b="1" dirty="0">
                <a:solidFill>
                  <a:srgbClr val="000000"/>
                </a:solidFill>
              </a:rPr>
              <a:t>Úvazky lékařů na 1000 obyvatel</a:t>
            </a:r>
          </a:p>
        </p:txBody>
      </p:sp>
      <p:sp>
        <p:nvSpPr>
          <p:cNvPr id="25" name="TextovéPole 24"/>
          <p:cNvSpPr txBox="1"/>
          <p:nvPr/>
        </p:nvSpPr>
        <p:spPr>
          <a:xfrm>
            <a:off x="9294319" y="885874"/>
            <a:ext cx="2681987" cy="369332"/>
          </a:xfrm>
          <a:prstGeom prst="rect">
            <a:avLst/>
          </a:prstGeom>
          <a:solidFill>
            <a:srgbClr val="9D353B"/>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rPr>
              <a:t>Ostatní lůžková péče</a:t>
            </a:r>
          </a:p>
        </p:txBody>
      </p:sp>
      <p:graphicFrame>
        <p:nvGraphicFramePr>
          <p:cNvPr id="20" name="Graf 19"/>
          <p:cNvGraphicFramePr/>
          <p:nvPr>
            <p:extLst>
              <p:ext uri="{D42A27DB-BD31-4B8C-83A1-F6EECF244321}">
                <p14:modId xmlns:p14="http://schemas.microsoft.com/office/powerpoint/2010/main" val="4072370965"/>
              </p:ext>
            </p:extLst>
          </p:nvPr>
        </p:nvGraphicFramePr>
        <p:xfrm>
          <a:off x="332615" y="1156917"/>
          <a:ext cx="3600400" cy="526652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2" name="Graf 31"/>
          <p:cNvGraphicFramePr/>
          <p:nvPr>
            <p:extLst>
              <p:ext uri="{D42A27DB-BD31-4B8C-83A1-F6EECF244321}">
                <p14:modId xmlns:p14="http://schemas.microsoft.com/office/powerpoint/2010/main" val="2526770393"/>
              </p:ext>
            </p:extLst>
          </p:nvPr>
        </p:nvGraphicFramePr>
        <p:xfrm>
          <a:off x="6566385" y="1093346"/>
          <a:ext cx="3600400" cy="55013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3" name="Tabulka 32"/>
          <p:cNvGraphicFramePr>
            <a:graphicFrameLocks noGrp="1"/>
          </p:cNvGraphicFramePr>
          <p:nvPr>
            <p:extLst>
              <p:ext uri="{D42A27DB-BD31-4B8C-83A1-F6EECF244321}">
                <p14:modId xmlns:p14="http://schemas.microsoft.com/office/powerpoint/2010/main" val="1554826586"/>
              </p:ext>
            </p:extLst>
          </p:nvPr>
        </p:nvGraphicFramePr>
        <p:xfrm>
          <a:off x="10150020" y="1335121"/>
          <a:ext cx="1960064" cy="4903990"/>
        </p:xfrm>
        <a:graphic>
          <a:graphicData uri="http://schemas.openxmlformats.org/drawingml/2006/table">
            <a:tbl>
              <a:tblPr firstRow="1" bandRow="1"/>
              <a:tblGrid>
                <a:gridCol w="1960064">
                  <a:extLst>
                    <a:ext uri="{9D8B030D-6E8A-4147-A177-3AD203B41FA5}">
                      <a16:colId xmlns:a16="http://schemas.microsoft.com/office/drawing/2014/main" val="20000"/>
                    </a:ext>
                  </a:extLst>
                </a:gridCol>
              </a:tblGrid>
              <a:tr h="288470">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Kraj Vysočina</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88470">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Plzeňský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88470">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Pardubický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88470">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Zlínský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88470">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Hlavní město Praha</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88470">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Brno</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88470">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Olomoucký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88470">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PHA+STC</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88470">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1" i="0" u="none" strike="noStrike" dirty="0">
                          <a:solidFill>
                            <a:srgbClr val="000000"/>
                          </a:solidFill>
                          <a:effectLst/>
                          <a:latin typeface="+mn-lt"/>
                        </a:rPr>
                        <a:t>ČR</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88470">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Moravskoslezský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88470">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Středočeský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88470">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1" i="0" u="none" strike="noStrike" dirty="0">
                          <a:solidFill>
                            <a:srgbClr val="000000"/>
                          </a:solidFill>
                          <a:effectLst/>
                          <a:latin typeface="+mn-lt"/>
                        </a:rPr>
                        <a:t>Královéhradecký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88470">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Ústecký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88470">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Jihomoravský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288470">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Karlovarský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88470">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Jihočeský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288470">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Liberecký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bl>
          </a:graphicData>
        </a:graphic>
      </p:graphicFrame>
    </p:spTree>
    <p:extLst>
      <p:ext uri="{BB962C8B-B14F-4D97-AF65-F5344CB8AC3E}">
        <p14:creationId xmlns:p14="http://schemas.microsoft.com/office/powerpoint/2010/main" val="3147302791"/>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1">
            <a:extLst>
              <a:ext uri="{FF2B5EF4-FFF2-40B4-BE49-F238E27FC236}">
                <a16:creationId xmlns:a16="http://schemas.microsoft.com/office/drawing/2014/main" id="{456859A0-5B7C-4F2E-93D8-4AB18F55E7E1}"/>
              </a:ext>
            </a:extLst>
          </p:cNvPr>
          <p:cNvSpPr/>
          <p:nvPr/>
        </p:nvSpPr>
        <p:spPr>
          <a:xfrm>
            <a:off x="537767" y="4233492"/>
            <a:ext cx="4992624" cy="27730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Rectangle 3"/>
          <p:cNvSpPr/>
          <p:nvPr/>
        </p:nvSpPr>
        <p:spPr>
          <a:xfrm>
            <a:off x="542927" y="6207575"/>
            <a:ext cx="11587701" cy="6260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2615" y="611622"/>
            <a:ext cx="3884974" cy="52322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 a E (MZ) 4-01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400" b="0" i="0" u="none" strike="noStrike" kern="1200" cap="none" spc="0" normalizeH="0" baseline="0" noProof="0" dirty="0">
                <a:ln>
                  <a:noFill/>
                </a:ln>
                <a:solidFill>
                  <a:prstClr val="black"/>
                </a:solidFill>
                <a:effectLst/>
                <a:uLnTx/>
                <a:uFillTx/>
                <a:latin typeface="Calibri" panose="020F0502020204030204"/>
                <a:ea typeface="+mn-ea"/>
                <a:cs typeface="+mn-cs"/>
              </a:rPr>
              <a:t>Stav k 31. 12. daného roku.</a:t>
            </a:r>
          </a:p>
        </p:txBody>
      </p:sp>
      <p:sp>
        <p:nvSpPr>
          <p:cNvPr id="29" name="TextovéPole 28"/>
          <p:cNvSpPr txBox="1"/>
          <p:nvPr/>
        </p:nvSpPr>
        <p:spPr>
          <a:xfrm>
            <a:off x="4100481" y="973258"/>
            <a:ext cx="2681987" cy="369332"/>
          </a:xfrm>
          <a:prstGeom prst="rect">
            <a:avLst/>
          </a:prstGeom>
          <a:solidFill>
            <a:srgbClr val="9D353B"/>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rPr>
              <a:t>Nelůžková péče</a:t>
            </a:r>
          </a:p>
        </p:txBody>
      </p:sp>
      <p:sp>
        <p:nvSpPr>
          <p:cNvPr id="30" name="TextBox 7"/>
          <p:cNvSpPr txBox="1"/>
          <p:nvPr/>
        </p:nvSpPr>
        <p:spPr>
          <a:xfrm>
            <a:off x="7110984" y="2001245"/>
            <a:ext cx="3823855" cy="3863340"/>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V ČR působí přibližně 2,7 úvazků lékařů v nelůžkové</a:t>
            </a:r>
            <a:r>
              <a:rPr lang="cs-CZ" sz="1400" dirty="0">
                <a:solidFill>
                  <a:prstClr val="black"/>
                </a:solidFill>
                <a:latin typeface="Calibri" panose="020F0502020204030204"/>
              </a:rPr>
              <a:t> péči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na 1000 obyvatel. </a:t>
            </a:r>
            <a:r>
              <a:rPr kumimoji="0" lang="cs-CZ" sz="1400" b="0" i="0" u="none" strike="noStrike" kern="1200" cap="none" spc="0" normalizeH="0" noProof="0" dirty="0">
                <a:ln>
                  <a:noFill/>
                </a:ln>
                <a:solidFill>
                  <a:prstClr val="black"/>
                </a:solidFill>
                <a:effectLst/>
                <a:uLnTx/>
                <a:uFillTx/>
                <a:latin typeface="Calibri" panose="020F0502020204030204"/>
                <a:ea typeface="+mn-ea"/>
                <a:cs typeface="+mn-cs"/>
              </a:rPr>
              <a:t>Nejvyšší objem dostupné úvazkové kapacity je hlášen z Karlovarského kraje, města Brna a z Prahy ( cca 3 úvazky a více na 1000 obyvatel), nejméně úvazkové kapacity se vyskytuje v Libereckém a Středočeském kraji.</a:t>
            </a: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itle 1"/>
          <p:cNvSpPr>
            <a:spLocks noGrp="1"/>
          </p:cNvSpPr>
          <p:nvPr>
            <p:ph type="title"/>
          </p:nvPr>
        </p:nvSpPr>
        <p:spPr/>
        <p:txBody>
          <a:bodyPr>
            <a:normAutofit/>
          </a:bodyPr>
          <a:lstStyle/>
          <a:p>
            <a:r>
              <a:rPr lang="en-US" dirty="0" err="1"/>
              <a:t>Regionální</a:t>
            </a:r>
            <a:r>
              <a:rPr lang="en-US" dirty="0"/>
              <a:t> </a:t>
            </a:r>
            <a:r>
              <a:rPr lang="en-US" dirty="0" err="1"/>
              <a:t>rozložení</a:t>
            </a:r>
            <a:r>
              <a:rPr lang="en-US" dirty="0"/>
              <a:t> </a:t>
            </a:r>
            <a:r>
              <a:rPr lang="en-US" dirty="0" err="1"/>
              <a:t>úvazků</a:t>
            </a:r>
            <a:r>
              <a:rPr lang="en-US" dirty="0"/>
              <a:t> </a:t>
            </a:r>
            <a:r>
              <a:rPr lang="cs-CZ" dirty="0"/>
              <a:t>sester</a:t>
            </a:r>
            <a:r>
              <a:rPr lang="en-US" dirty="0"/>
              <a:t> v ČR</a:t>
            </a:r>
          </a:p>
        </p:txBody>
      </p:sp>
      <p:sp>
        <p:nvSpPr>
          <p:cNvPr id="18" name="TextovéPole 17"/>
          <p:cNvSpPr txBox="1"/>
          <p:nvPr/>
        </p:nvSpPr>
        <p:spPr>
          <a:xfrm>
            <a:off x="818349" y="6569622"/>
            <a:ext cx="3395802" cy="307777"/>
          </a:xfrm>
          <a:prstGeom prst="rect">
            <a:avLst/>
          </a:prstGeom>
          <a:noFill/>
        </p:spPr>
        <p:txBody>
          <a:bodyPr wrap="square" rtlCol="0">
            <a:spAutoFit/>
          </a:bodyPr>
          <a:lstStyle/>
          <a:p>
            <a:pPr algn="ctr">
              <a:defRPr sz="1600" b="0" i="0" u="none" strike="noStrike" kern="1200" spc="0" baseline="0">
                <a:solidFill>
                  <a:srgbClr val="292929">
                    <a:lumMod val="65000"/>
                    <a:lumOff val="35000"/>
                  </a:srgbClr>
                </a:solidFill>
                <a:latin typeface="+mn-lt"/>
                <a:ea typeface="+mn-ea"/>
                <a:cs typeface="+mn-cs"/>
              </a:defRPr>
            </a:pPr>
            <a:r>
              <a:rPr lang="cs-CZ" sz="1400" b="1" dirty="0">
                <a:solidFill>
                  <a:srgbClr val="000000"/>
                </a:solidFill>
                <a:latin typeface="Trebuchet MS"/>
              </a:rPr>
              <a:t>Úvazky sester na 1000 obyvatel</a:t>
            </a:r>
          </a:p>
        </p:txBody>
      </p:sp>
      <p:graphicFrame>
        <p:nvGraphicFramePr>
          <p:cNvPr id="12" name="Graf 11"/>
          <p:cNvGraphicFramePr/>
          <p:nvPr>
            <p:extLst>
              <p:ext uri="{D42A27DB-BD31-4B8C-83A1-F6EECF244321}">
                <p14:modId xmlns:p14="http://schemas.microsoft.com/office/powerpoint/2010/main" val="1501530646"/>
              </p:ext>
            </p:extLst>
          </p:nvPr>
        </p:nvGraphicFramePr>
        <p:xfrm>
          <a:off x="613751" y="1046536"/>
          <a:ext cx="3600400" cy="558588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Tabulka 12"/>
          <p:cNvGraphicFramePr>
            <a:graphicFrameLocks noGrp="1"/>
          </p:cNvGraphicFramePr>
          <p:nvPr>
            <p:extLst>
              <p:ext uri="{D42A27DB-BD31-4B8C-83A1-F6EECF244321}">
                <p14:modId xmlns:p14="http://schemas.microsoft.com/office/powerpoint/2010/main" val="563819490"/>
              </p:ext>
            </p:extLst>
          </p:nvPr>
        </p:nvGraphicFramePr>
        <p:xfrm>
          <a:off x="4214151" y="1375686"/>
          <a:ext cx="1960064" cy="4884831"/>
        </p:xfrm>
        <a:graphic>
          <a:graphicData uri="http://schemas.openxmlformats.org/drawingml/2006/table">
            <a:tbl>
              <a:tblPr firstRow="1" bandRow="1"/>
              <a:tblGrid>
                <a:gridCol w="1960064">
                  <a:extLst>
                    <a:ext uri="{9D8B030D-6E8A-4147-A177-3AD203B41FA5}">
                      <a16:colId xmlns:a16="http://schemas.microsoft.com/office/drawing/2014/main" val="20000"/>
                    </a:ext>
                  </a:extLst>
                </a:gridCol>
              </a:tblGrid>
              <a:tr h="287343">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Karlovarský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87343">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Brno</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87343">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Hlavní město Praha</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87343">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Olomoucký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87343">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chemeClr val="tx1"/>
                          </a:solidFill>
                          <a:effectLst/>
                          <a:latin typeface="+mn-lt"/>
                        </a:rPr>
                        <a:t>PHA+STC</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87343">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1" i="0" u="none" strike="noStrike">
                          <a:solidFill>
                            <a:srgbClr val="000000"/>
                          </a:solidFill>
                          <a:effectLst/>
                          <a:latin typeface="+mn-lt"/>
                        </a:rPr>
                        <a:t>ČR</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87343">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Jihomoravský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87343">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Plzeňský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87343">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Pardubický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87343">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Jihočeský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87343">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1" i="0" u="none" strike="noStrike" dirty="0">
                          <a:solidFill>
                            <a:srgbClr val="000000"/>
                          </a:solidFill>
                          <a:effectLst/>
                          <a:latin typeface="+mn-lt"/>
                        </a:rPr>
                        <a:t>Královéhradecký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87343">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Zlínský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87343">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Moravskoslezský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87343">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Kraj Vysočina</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287343">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a:solidFill>
                            <a:srgbClr val="000000"/>
                          </a:solidFill>
                          <a:effectLst/>
                          <a:latin typeface="+mn-lt"/>
                        </a:rPr>
                        <a:t>Ústecký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87343">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Liberecký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287343">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200" b="0" i="0" u="none" strike="noStrike" dirty="0">
                          <a:solidFill>
                            <a:srgbClr val="000000"/>
                          </a:solidFill>
                          <a:effectLst/>
                          <a:latin typeface="+mn-lt"/>
                        </a:rPr>
                        <a:t>Středočeský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bl>
          </a:graphicData>
        </a:graphic>
      </p:graphicFrame>
    </p:spTree>
    <p:extLst>
      <p:ext uri="{BB962C8B-B14F-4D97-AF65-F5344CB8AC3E}">
        <p14:creationId xmlns:p14="http://schemas.microsoft.com/office/powerpoint/2010/main" val="2931879447"/>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48640" y="6361043"/>
            <a:ext cx="11643360" cy="5049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05183" y="529326"/>
            <a:ext cx="678249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 a E (MZ) 4-01: všeobecné sestry a porodní asistentky </a:t>
            </a:r>
          </a:p>
        </p:txBody>
      </p:sp>
      <p:sp>
        <p:nvSpPr>
          <p:cNvPr id="30" name="TextBox 7"/>
          <p:cNvSpPr txBox="1"/>
          <p:nvPr/>
        </p:nvSpPr>
        <p:spPr>
          <a:xfrm>
            <a:off x="8677246" y="2037104"/>
            <a:ext cx="3251885" cy="3863340"/>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V regionálních přehledech dostupné kapacity sester je rovněž patrný významný nepoměr mezi kapacitou dostupnou </a:t>
            </a:r>
            <a:b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pro akutní lůžkovou péči a pro péči dlouhodobou a následnou. Řádově nižší počty úvazků sester v neakutní lůžkové péči reflektují nízký počet lůžek v tomto segmentu péče. Tato situace nevyhnutelně vede ke zvýšené zátěži akutní lůžkové péče, včetně jejího využívání pro řešení zdravotních problémů umírajících. </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19" name="Tabulka 18"/>
          <p:cNvGraphicFramePr>
            <a:graphicFrameLocks noGrp="1"/>
          </p:cNvGraphicFramePr>
          <p:nvPr>
            <p:extLst>
              <p:ext uri="{D42A27DB-BD31-4B8C-83A1-F6EECF244321}">
                <p14:modId xmlns:p14="http://schemas.microsoft.com/office/powerpoint/2010/main" val="2604126634"/>
              </p:ext>
            </p:extLst>
          </p:nvPr>
        </p:nvGraphicFramePr>
        <p:xfrm>
          <a:off x="204780" y="1404637"/>
          <a:ext cx="8244000" cy="5063806"/>
        </p:xfrm>
        <a:graphic>
          <a:graphicData uri="http://schemas.openxmlformats.org/drawingml/2006/table">
            <a:tbl>
              <a:tblPr firstRow="1" bandRow="1"/>
              <a:tblGrid>
                <a:gridCol w="8244000">
                  <a:extLst>
                    <a:ext uri="{9D8B030D-6E8A-4147-A177-3AD203B41FA5}">
                      <a16:colId xmlns:a16="http://schemas.microsoft.com/office/drawing/2014/main" val="20000"/>
                    </a:ext>
                  </a:extLst>
                </a:gridCol>
              </a:tblGrid>
              <a:tr h="3142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chemeClr val="tx1"/>
                          </a:solidFill>
                          <a:effectLst/>
                          <a:latin typeface="+mn-lt"/>
                        </a:rPr>
                        <a:t>Hlavní město Praha</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142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chemeClr val="tx1"/>
                          </a:solidFill>
                          <a:effectLst/>
                          <a:latin typeface="+mn-lt"/>
                        </a:rPr>
                        <a:t>Jihomoravský kraj</a:t>
                      </a: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1"/>
                  </a:ext>
                </a:extLst>
              </a:tr>
              <a:tr h="3142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1" i="0" u="none" strike="noStrike" dirty="0">
                          <a:solidFill>
                            <a:srgbClr val="C00000"/>
                          </a:solidFill>
                          <a:effectLst/>
                          <a:latin typeface="+mn-lt"/>
                        </a:rPr>
                        <a:t>Královéhradecký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142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chemeClr val="tx1"/>
                          </a:solidFill>
                          <a:effectLst/>
                          <a:latin typeface="+mn-lt"/>
                        </a:rPr>
                        <a:t>HMP+STC</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3"/>
                  </a:ext>
                </a:extLst>
              </a:tr>
              <a:tr h="3142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rgbClr val="000000"/>
                          </a:solidFill>
                          <a:effectLst/>
                          <a:latin typeface="+mn-lt"/>
                        </a:rPr>
                        <a:t>Olomoucký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142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1" i="0" u="none" strike="noStrike" dirty="0">
                          <a:solidFill>
                            <a:srgbClr val="FF0000"/>
                          </a:solidFill>
                          <a:effectLst/>
                          <a:latin typeface="+mn-lt"/>
                        </a:rPr>
                        <a:t>ČR</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5"/>
                  </a:ext>
                </a:extLst>
              </a:tr>
              <a:tr h="3142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rgbClr val="000000"/>
                          </a:solidFill>
                          <a:effectLst/>
                          <a:latin typeface="+mn-lt"/>
                        </a:rPr>
                        <a:t>Moravskoslezský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142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rgbClr val="000000"/>
                          </a:solidFill>
                          <a:effectLst/>
                          <a:latin typeface="+mn-lt"/>
                        </a:rPr>
                        <a:t>Kraj Vysočina</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7"/>
                  </a:ext>
                </a:extLst>
              </a:tr>
              <a:tr h="3142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rgbClr val="000000"/>
                          </a:solidFill>
                          <a:effectLst/>
                          <a:latin typeface="+mn-lt"/>
                        </a:rPr>
                        <a:t>Plzeňský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3142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rgbClr val="000000"/>
                          </a:solidFill>
                          <a:effectLst/>
                          <a:latin typeface="+mn-lt"/>
                        </a:rPr>
                        <a:t>Liberecký kraj</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9"/>
                  </a:ext>
                </a:extLst>
              </a:tr>
              <a:tr h="3142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rgbClr val="000000"/>
                          </a:solidFill>
                          <a:effectLst/>
                          <a:latin typeface="+mn-lt"/>
                        </a:rPr>
                        <a:t>Ústecký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3142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rgbClr val="000000"/>
                          </a:solidFill>
                          <a:effectLst/>
                          <a:latin typeface="+mn-lt"/>
                        </a:rPr>
                        <a:t>Jihočeský kraj</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11"/>
                  </a:ext>
                </a:extLst>
              </a:tr>
              <a:tr h="350686">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chemeClr val="tx1"/>
                          </a:solidFill>
                          <a:effectLst/>
                          <a:latin typeface="+mn-lt"/>
                        </a:rPr>
                        <a:t>Zlínský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3142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rgbClr val="000000"/>
                          </a:solidFill>
                          <a:effectLst/>
                          <a:latin typeface="+mn-lt"/>
                        </a:rPr>
                        <a:t>Pardubický kraj</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13"/>
                  </a:ext>
                </a:extLst>
              </a:tr>
              <a:tr h="3142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rgbClr val="000000"/>
                          </a:solidFill>
                          <a:effectLst/>
                          <a:latin typeface="+mn-lt"/>
                        </a:rPr>
                        <a:t>Karlovarský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3142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rgbClr val="000000"/>
                          </a:solidFill>
                          <a:effectLst/>
                          <a:latin typeface="+mn-lt"/>
                        </a:rPr>
                        <a:t>Středočeský kraj</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15"/>
                  </a:ext>
                </a:extLst>
              </a:tr>
            </a:tbl>
          </a:graphicData>
        </a:graphic>
      </p:graphicFrame>
      <p:sp>
        <p:nvSpPr>
          <p:cNvPr id="20" name="TextovéPole 19"/>
          <p:cNvSpPr txBox="1"/>
          <p:nvPr/>
        </p:nvSpPr>
        <p:spPr>
          <a:xfrm>
            <a:off x="3600901" y="6603207"/>
            <a:ext cx="324036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600" b="0" i="0" u="none" strike="noStrike" kern="1200" spc="0" baseline="0">
                <a:solidFill>
                  <a:srgbClr val="292929">
                    <a:lumMod val="65000"/>
                    <a:lumOff val="35000"/>
                  </a:srgbClr>
                </a:solidFill>
                <a:latin typeface="+mn-lt"/>
                <a:ea typeface="+mn-ea"/>
                <a:cs typeface="+mn-cs"/>
              </a:defRPr>
            </a:pPr>
            <a:r>
              <a:rPr kumimoji="0" lang="cs-CZ" sz="1400" b="1" i="0" u="none" strike="noStrike" kern="1200" cap="none" spc="0" normalizeH="0" baseline="0" noProof="0" dirty="0">
                <a:ln>
                  <a:noFill/>
                </a:ln>
                <a:solidFill>
                  <a:srgbClr val="000000"/>
                </a:solidFill>
                <a:effectLst/>
                <a:uLnTx/>
                <a:uFillTx/>
                <a:latin typeface="Trebuchet MS"/>
                <a:ea typeface="+mn-ea"/>
                <a:cs typeface="+mn-cs"/>
              </a:rPr>
              <a:t>Počet úvazků na 1000 obyvatel</a:t>
            </a:r>
          </a:p>
        </p:txBody>
      </p:sp>
      <p:graphicFrame>
        <p:nvGraphicFramePr>
          <p:cNvPr id="21" name="Graf 20"/>
          <p:cNvGraphicFramePr/>
          <p:nvPr/>
        </p:nvGraphicFramePr>
        <p:xfrm>
          <a:off x="1560482" y="950901"/>
          <a:ext cx="3600400" cy="591174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Graf 21"/>
          <p:cNvGraphicFramePr/>
          <p:nvPr/>
        </p:nvGraphicFramePr>
        <p:xfrm>
          <a:off x="4848380" y="954218"/>
          <a:ext cx="3600400" cy="5903782"/>
        </p:xfrm>
        <a:graphic>
          <a:graphicData uri="http://schemas.openxmlformats.org/drawingml/2006/chart">
            <c:chart xmlns:c="http://schemas.openxmlformats.org/drawingml/2006/chart" xmlns:r="http://schemas.openxmlformats.org/officeDocument/2006/relationships" r:id="rId4"/>
          </a:graphicData>
        </a:graphic>
      </p:graphicFrame>
      <p:sp>
        <p:nvSpPr>
          <p:cNvPr id="23" name="TextovéPole 22"/>
          <p:cNvSpPr txBox="1"/>
          <p:nvPr/>
        </p:nvSpPr>
        <p:spPr>
          <a:xfrm>
            <a:off x="4984962" y="6465563"/>
            <a:ext cx="566057" cy="246221"/>
          </a:xfrm>
          <a:prstGeom prst="rect">
            <a:avLst/>
          </a:prstGeom>
          <a:solidFill>
            <a:srgbClr val="FFFFFF"/>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a:ln>
                  <a:noFill/>
                </a:ln>
                <a:solidFill>
                  <a:srgbClr val="292929"/>
                </a:solidFill>
                <a:effectLst/>
                <a:uLnTx/>
                <a:uFillTx/>
                <a:latin typeface="Trebuchet MS"/>
                <a:ea typeface="+mn-ea"/>
                <a:cs typeface="+mn-cs"/>
              </a:rPr>
              <a:t>0,00</a:t>
            </a:r>
          </a:p>
        </p:txBody>
      </p:sp>
      <p:sp>
        <p:nvSpPr>
          <p:cNvPr id="24" name="TextovéPole 23"/>
          <p:cNvSpPr txBox="1"/>
          <p:nvPr/>
        </p:nvSpPr>
        <p:spPr>
          <a:xfrm>
            <a:off x="308728" y="815573"/>
            <a:ext cx="2177931" cy="369332"/>
          </a:xfrm>
          <a:prstGeom prst="rect">
            <a:avLst/>
          </a:prstGeom>
          <a:solidFill>
            <a:srgbClr val="4C9ED0">
              <a:lumMod val="75000"/>
            </a:srgb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0" cap="none" spc="0" normalizeH="0" baseline="0" noProof="0" dirty="0">
                <a:ln>
                  <a:noFill/>
                </a:ln>
                <a:solidFill>
                  <a:srgbClr val="FFFFFF"/>
                </a:solidFill>
                <a:effectLst/>
                <a:uLnTx/>
                <a:uFillTx/>
                <a:latin typeface="Trebuchet MS"/>
                <a:ea typeface="+mn-ea"/>
                <a:cs typeface="+mn-cs"/>
              </a:rPr>
              <a:t>Akutní péče</a:t>
            </a:r>
          </a:p>
        </p:txBody>
      </p:sp>
      <p:sp>
        <p:nvSpPr>
          <p:cNvPr id="25" name="TextovéPole 24"/>
          <p:cNvSpPr txBox="1"/>
          <p:nvPr/>
        </p:nvSpPr>
        <p:spPr>
          <a:xfrm>
            <a:off x="7652950" y="717568"/>
            <a:ext cx="2385825" cy="369332"/>
          </a:xfrm>
          <a:prstGeom prst="rect">
            <a:avLst/>
          </a:prstGeom>
          <a:solidFill>
            <a:srgbClr val="00B05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1200" cap="none" spc="0" normalizeH="0" baseline="0" noProof="0" dirty="0">
                <a:ln>
                  <a:noFill/>
                </a:ln>
                <a:solidFill>
                  <a:srgbClr val="FFFFFF"/>
                </a:solidFill>
                <a:effectLst/>
                <a:uLnTx/>
                <a:uFillTx/>
                <a:latin typeface="Trebuchet MS"/>
                <a:ea typeface="+mn-ea"/>
                <a:cs typeface="+mn-cs"/>
              </a:rPr>
              <a:t>Ostatní lůžková péče</a:t>
            </a:r>
          </a:p>
        </p:txBody>
      </p:sp>
      <p:sp>
        <p:nvSpPr>
          <p:cNvPr id="2" name="Title 1"/>
          <p:cNvSpPr>
            <a:spLocks noGrp="1"/>
          </p:cNvSpPr>
          <p:nvPr>
            <p:ph type="title"/>
          </p:nvPr>
        </p:nvSpPr>
        <p:spPr/>
        <p:txBody>
          <a:bodyPr>
            <a:noAutofit/>
          </a:bodyPr>
          <a:lstStyle/>
          <a:p>
            <a:r>
              <a:rPr lang="en-US" sz="2400" dirty="0" err="1"/>
              <a:t>Regionální</a:t>
            </a:r>
            <a:r>
              <a:rPr lang="en-US" sz="2400" dirty="0"/>
              <a:t> </a:t>
            </a:r>
            <a:r>
              <a:rPr lang="en-US" sz="2400" dirty="0" err="1"/>
              <a:t>rozložení</a:t>
            </a:r>
            <a:r>
              <a:rPr lang="en-US" sz="2400" dirty="0"/>
              <a:t> </a:t>
            </a:r>
            <a:r>
              <a:rPr lang="en-US" sz="2400" dirty="0" err="1"/>
              <a:t>úvazků</a:t>
            </a:r>
            <a:r>
              <a:rPr lang="en-US" sz="2400" dirty="0"/>
              <a:t> </a:t>
            </a:r>
            <a:r>
              <a:rPr lang="en-US" sz="2400" dirty="0" err="1"/>
              <a:t>sester</a:t>
            </a:r>
            <a:r>
              <a:rPr lang="en-US" sz="2400" dirty="0"/>
              <a:t> v </a:t>
            </a:r>
            <a:r>
              <a:rPr lang="en-US" sz="2400" dirty="0" err="1"/>
              <a:t>různých</a:t>
            </a:r>
            <a:r>
              <a:rPr lang="en-US" sz="2400" dirty="0"/>
              <a:t> </a:t>
            </a:r>
            <a:r>
              <a:rPr lang="en-US" sz="2400" dirty="0" err="1"/>
              <a:t>segmentech</a:t>
            </a:r>
            <a:r>
              <a:rPr lang="en-US" sz="2400" dirty="0"/>
              <a:t> </a:t>
            </a:r>
            <a:r>
              <a:rPr lang="en-US" sz="2400" dirty="0" err="1"/>
              <a:t>lůžkové</a:t>
            </a:r>
            <a:r>
              <a:rPr lang="en-US" sz="2400" dirty="0"/>
              <a:t> </a:t>
            </a:r>
            <a:r>
              <a:rPr lang="en-US" sz="2400" dirty="0" err="1"/>
              <a:t>péče</a:t>
            </a:r>
            <a:endParaRPr lang="en-US" sz="2400" dirty="0"/>
          </a:p>
        </p:txBody>
      </p:sp>
    </p:spTree>
    <p:extLst>
      <p:ext uri="{BB962C8B-B14F-4D97-AF65-F5344CB8AC3E}">
        <p14:creationId xmlns:p14="http://schemas.microsoft.com/office/powerpoint/2010/main" val="475490489"/>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48640" y="6361043"/>
            <a:ext cx="11643360" cy="5049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05183" y="529326"/>
            <a:ext cx="678249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 a E (MZ) 4-01: všeobecné sestry a porodní asistentky </a:t>
            </a:r>
          </a:p>
        </p:txBody>
      </p:sp>
      <p:sp>
        <p:nvSpPr>
          <p:cNvPr id="30" name="TextBox 7"/>
          <p:cNvSpPr txBox="1"/>
          <p:nvPr/>
        </p:nvSpPr>
        <p:spPr>
          <a:xfrm>
            <a:off x="8677246" y="2037104"/>
            <a:ext cx="3251885" cy="3863340"/>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Rozdíly mezi jednotlivými kraji, např. v hl. m. Praze odrážejí</a:t>
            </a:r>
            <a:r>
              <a:rPr kumimoji="0" lang="cs-CZ" sz="1400" b="0" i="0" u="none" strike="noStrike" kern="1200" cap="none" spc="0" normalizeH="0" noProof="0" dirty="0">
                <a:ln>
                  <a:noFill/>
                </a:ln>
                <a:solidFill>
                  <a:prstClr val="black"/>
                </a:solidFill>
                <a:effectLst/>
                <a:uLnTx/>
                <a:uFillTx/>
                <a:latin typeface="Calibri" panose="020F0502020204030204"/>
                <a:ea typeface="+mn-ea"/>
                <a:cs typeface="+mn-cs"/>
              </a:rPr>
              <a:t>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nepoměr mezi PLD/PLDD a ordinacemi specialistů</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19" name="Tabulka 18"/>
          <p:cNvGraphicFramePr>
            <a:graphicFrameLocks noGrp="1"/>
          </p:cNvGraphicFramePr>
          <p:nvPr>
            <p:extLst>
              <p:ext uri="{D42A27DB-BD31-4B8C-83A1-F6EECF244321}">
                <p14:modId xmlns:p14="http://schemas.microsoft.com/office/powerpoint/2010/main" val="3279106292"/>
              </p:ext>
            </p:extLst>
          </p:nvPr>
        </p:nvGraphicFramePr>
        <p:xfrm>
          <a:off x="176169" y="1137603"/>
          <a:ext cx="8272611" cy="5407831"/>
        </p:xfrm>
        <a:graphic>
          <a:graphicData uri="http://schemas.openxmlformats.org/drawingml/2006/table">
            <a:tbl>
              <a:tblPr firstRow="1" bandRow="1"/>
              <a:tblGrid>
                <a:gridCol w="8272611">
                  <a:extLst>
                    <a:ext uri="{9D8B030D-6E8A-4147-A177-3AD203B41FA5}">
                      <a16:colId xmlns:a16="http://schemas.microsoft.com/office/drawing/2014/main" val="20000"/>
                    </a:ext>
                  </a:extLst>
                </a:gridCol>
              </a:tblGrid>
              <a:tr h="445711">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chemeClr val="tx1"/>
                          </a:solidFill>
                          <a:effectLst/>
                          <a:latin typeface="+mn-lt"/>
                        </a:rPr>
                        <a:t>Zlínský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308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chemeClr val="tx1"/>
                          </a:solidFill>
                          <a:effectLst/>
                          <a:latin typeface="+mn-lt"/>
                        </a:rPr>
                        <a:t>Jihočeský kraj</a:t>
                      </a:r>
                    </a:p>
                  </a:txBody>
                  <a:tcPr marL="9525" marR="9525" marT="9525" marB="0" anchor="ctr">
                    <a:lnL>
                      <a:noFill/>
                    </a:lnL>
                    <a:lnR>
                      <a:noFill/>
                    </a:lnR>
                    <a:lnT>
                      <a:noFill/>
                    </a:lnT>
                    <a:lnB>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1"/>
                  </a:ext>
                </a:extLst>
              </a:tr>
              <a:tr h="3308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chemeClr val="tx1"/>
                          </a:solidFill>
                          <a:effectLst/>
                          <a:latin typeface="+mn-lt"/>
                        </a:rPr>
                        <a:t>Olomoucký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308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chemeClr val="tx1"/>
                          </a:solidFill>
                          <a:effectLst/>
                          <a:latin typeface="+mn-lt"/>
                        </a:rPr>
                        <a:t>Jihomoravský kraj</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3"/>
                  </a:ext>
                </a:extLst>
              </a:tr>
              <a:tr h="3308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rgbClr val="000000"/>
                          </a:solidFill>
                          <a:effectLst/>
                          <a:latin typeface="+mn-lt"/>
                        </a:rPr>
                        <a:t>Moravskoslezský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308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chemeClr val="tx1"/>
                          </a:solidFill>
                          <a:effectLst/>
                          <a:latin typeface="+mn-lt"/>
                        </a:rPr>
                        <a:t>Karlovarský kraj</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5"/>
                  </a:ext>
                </a:extLst>
              </a:tr>
              <a:tr h="3308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1" i="0" u="none" strike="noStrike" kern="1200" dirty="0">
                          <a:solidFill>
                            <a:srgbClr val="C00000"/>
                          </a:solidFill>
                          <a:effectLst/>
                          <a:latin typeface="+mn-lt"/>
                          <a:ea typeface="+mn-ea"/>
                          <a:cs typeface="+mn-cs"/>
                        </a:rPr>
                        <a:t>Královéhradecký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308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1" i="0" u="none" strike="noStrike" kern="1200" dirty="0">
                          <a:solidFill>
                            <a:srgbClr val="FF0000"/>
                          </a:solidFill>
                          <a:effectLst/>
                          <a:latin typeface="Trebuchet MS"/>
                          <a:ea typeface="+mn-ea"/>
                          <a:cs typeface="+mn-cs"/>
                        </a:rPr>
                        <a:t>ČR</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7"/>
                  </a:ext>
                </a:extLst>
              </a:tr>
              <a:tr h="3308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rgbClr val="000000"/>
                          </a:solidFill>
                          <a:effectLst/>
                          <a:latin typeface="+mn-lt"/>
                        </a:rPr>
                        <a:t>Plzeňský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3308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rgbClr val="000000"/>
                          </a:solidFill>
                          <a:effectLst/>
                          <a:latin typeface="+mn-lt"/>
                        </a:rPr>
                        <a:t>Liberecký kraj</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9"/>
                  </a:ext>
                </a:extLst>
              </a:tr>
              <a:tr h="3308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rgbClr val="000000"/>
                          </a:solidFill>
                          <a:effectLst/>
                          <a:latin typeface="+mn-lt"/>
                        </a:rPr>
                        <a:t>Kraj Vysočina</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3308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kern="1200" dirty="0">
                          <a:solidFill>
                            <a:schemeClr val="tx1"/>
                          </a:solidFill>
                          <a:effectLst/>
                          <a:latin typeface="+mn-lt"/>
                          <a:ea typeface="+mn-ea"/>
                          <a:cs typeface="+mn-cs"/>
                        </a:rPr>
                        <a:t>Hlavní město Praha</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11"/>
                  </a:ext>
                </a:extLst>
              </a:tr>
              <a:tr h="3308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kern="1200" dirty="0">
                          <a:solidFill>
                            <a:schemeClr val="tx1"/>
                          </a:solidFill>
                          <a:effectLst/>
                          <a:latin typeface="+mn-lt"/>
                          <a:ea typeface="+mn-ea"/>
                          <a:cs typeface="+mn-cs"/>
                        </a:rPr>
                        <a:t>HMP+STC</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3308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rgbClr val="000000"/>
                          </a:solidFill>
                          <a:effectLst/>
                          <a:latin typeface="+mn-lt"/>
                        </a:rPr>
                        <a:t>Ústecký kraj</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13"/>
                  </a:ext>
                </a:extLst>
              </a:tr>
              <a:tr h="3308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dirty="0">
                          <a:solidFill>
                            <a:srgbClr val="000000"/>
                          </a:solidFill>
                          <a:effectLst/>
                          <a:latin typeface="+mn-lt"/>
                        </a:rPr>
                        <a:t>Středočeský kraj</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330808">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l" fontAlgn="b"/>
                      <a:r>
                        <a:rPr lang="cs-CZ" sz="1400" b="0" i="0" u="none" strike="noStrike" kern="1200" dirty="0">
                          <a:solidFill>
                            <a:srgbClr val="000000"/>
                          </a:solidFill>
                          <a:effectLst/>
                          <a:latin typeface="+mn-lt"/>
                          <a:ea typeface="+mn-ea"/>
                          <a:cs typeface="+mn-cs"/>
                        </a:rPr>
                        <a:t>Pardubický</a:t>
                      </a:r>
                      <a:r>
                        <a:rPr lang="cs-CZ" sz="1400" b="0" i="0" u="none" strike="noStrike" dirty="0">
                          <a:solidFill>
                            <a:srgbClr val="000000"/>
                          </a:solidFill>
                          <a:effectLst/>
                          <a:latin typeface="+mn-lt"/>
                        </a:rPr>
                        <a:t> kraj</a:t>
                      </a:r>
                    </a:p>
                  </a:txBody>
                  <a:tcPr marL="9525" marR="9525" marT="9525" marB="0" anchor="ctr">
                    <a:lnL>
                      <a:noFill/>
                    </a:lnL>
                    <a:lnR>
                      <a:noFill/>
                    </a:lnR>
                    <a:lnT>
                      <a:noFill/>
                    </a:lnT>
                    <a:lnB>
                      <a:noFill/>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15"/>
                  </a:ext>
                </a:extLst>
              </a:tr>
            </a:tbl>
          </a:graphicData>
        </a:graphic>
      </p:graphicFrame>
      <p:sp>
        <p:nvSpPr>
          <p:cNvPr id="20" name="TextovéPole 19"/>
          <p:cNvSpPr txBox="1"/>
          <p:nvPr/>
        </p:nvSpPr>
        <p:spPr>
          <a:xfrm>
            <a:off x="3600901" y="6603207"/>
            <a:ext cx="324036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600" b="0" i="0" u="none" strike="noStrike" kern="1200" spc="0" baseline="0">
                <a:solidFill>
                  <a:srgbClr val="292929">
                    <a:lumMod val="65000"/>
                    <a:lumOff val="35000"/>
                  </a:srgbClr>
                </a:solidFill>
                <a:latin typeface="+mn-lt"/>
                <a:ea typeface="+mn-ea"/>
                <a:cs typeface="+mn-cs"/>
              </a:defRPr>
            </a:pPr>
            <a:r>
              <a:rPr kumimoji="0" lang="cs-CZ" sz="1400" b="1" i="0" u="none" strike="noStrike" kern="1200" cap="none" spc="0" normalizeH="0" baseline="0" noProof="0" dirty="0">
                <a:ln>
                  <a:noFill/>
                </a:ln>
                <a:solidFill>
                  <a:srgbClr val="000000"/>
                </a:solidFill>
                <a:effectLst/>
                <a:uLnTx/>
                <a:uFillTx/>
                <a:latin typeface="Trebuchet MS"/>
                <a:ea typeface="+mn-ea"/>
                <a:cs typeface="+mn-cs"/>
              </a:rPr>
              <a:t>Počet úvazků na 1000 obyvatel</a:t>
            </a:r>
          </a:p>
        </p:txBody>
      </p:sp>
      <p:graphicFrame>
        <p:nvGraphicFramePr>
          <p:cNvPr id="21" name="Graf 20"/>
          <p:cNvGraphicFramePr/>
          <p:nvPr/>
        </p:nvGraphicFramePr>
        <p:xfrm>
          <a:off x="1824961" y="849619"/>
          <a:ext cx="3600400" cy="592214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Graf 21"/>
          <p:cNvGraphicFramePr/>
          <p:nvPr/>
        </p:nvGraphicFramePr>
        <p:xfrm>
          <a:off x="5076846" y="849620"/>
          <a:ext cx="3600400" cy="5922144"/>
        </p:xfrm>
        <a:graphic>
          <a:graphicData uri="http://schemas.openxmlformats.org/drawingml/2006/chart">
            <c:chart xmlns:c="http://schemas.openxmlformats.org/drawingml/2006/chart" xmlns:r="http://schemas.openxmlformats.org/officeDocument/2006/relationships" r:id="rId4"/>
          </a:graphicData>
        </a:graphic>
      </p:graphicFrame>
      <p:sp>
        <p:nvSpPr>
          <p:cNvPr id="23" name="TextovéPole 22"/>
          <p:cNvSpPr txBox="1"/>
          <p:nvPr/>
        </p:nvSpPr>
        <p:spPr>
          <a:xfrm>
            <a:off x="4984962" y="6465563"/>
            <a:ext cx="566057" cy="246221"/>
          </a:xfrm>
          <a:prstGeom prst="rect">
            <a:avLst/>
          </a:prstGeom>
          <a:solidFill>
            <a:srgbClr val="FFFFFF"/>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0" cap="none" spc="0" normalizeH="0" baseline="0" noProof="0" dirty="0">
                <a:ln>
                  <a:noFill/>
                </a:ln>
                <a:solidFill>
                  <a:srgbClr val="292929"/>
                </a:solidFill>
                <a:effectLst/>
                <a:uLnTx/>
                <a:uFillTx/>
                <a:latin typeface="Trebuchet MS"/>
                <a:ea typeface="+mn-ea"/>
                <a:cs typeface="+mn-cs"/>
              </a:rPr>
              <a:t>0,00</a:t>
            </a:r>
          </a:p>
        </p:txBody>
      </p:sp>
      <p:sp>
        <p:nvSpPr>
          <p:cNvPr id="24" name="TextovéPole 23"/>
          <p:cNvSpPr txBox="1"/>
          <p:nvPr/>
        </p:nvSpPr>
        <p:spPr>
          <a:xfrm>
            <a:off x="49620" y="768271"/>
            <a:ext cx="3600400" cy="369332"/>
          </a:xfrm>
          <a:prstGeom prst="rect">
            <a:avLst/>
          </a:prstGeom>
          <a:solidFill>
            <a:srgbClr val="4C9ED0">
              <a:lumMod val="75000"/>
            </a:srgb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0" i="0" u="none" strike="noStrike" kern="0" cap="none" spc="0" normalizeH="0" baseline="0" noProof="0" dirty="0">
                <a:ln>
                  <a:noFill/>
                </a:ln>
                <a:solidFill>
                  <a:srgbClr val="FFFFFF"/>
                </a:solidFill>
                <a:effectLst/>
                <a:uLnTx/>
                <a:uFillTx/>
                <a:latin typeface="Trebuchet MS"/>
                <a:ea typeface="+mn-ea"/>
                <a:cs typeface="+mn-cs"/>
              </a:rPr>
              <a:t>Samostatná ordinace PLD+PLDD</a:t>
            </a:r>
          </a:p>
        </p:txBody>
      </p:sp>
      <p:sp>
        <p:nvSpPr>
          <p:cNvPr id="25" name="TextovéPole 24"/>
          <p:cNvSpPr txBox="1"/>
          <p:nvPr/>
        </p:nvSpPr>
        <p:spPr>
          <a:xfrm>
            <a:off x="7424416" y="736509"/>
            <a:ext cx="4494993" cy="369332"/>
          </a:xfrm>
          <a:prstGeom prst="rect">
            <a:avLst/>
          </a:prstGeom>
          <a:solidFill>
            <a:srgbClr val="00B05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dirty="0">
                <a:solidFill>
                  <a:srgbClr val="FFFFFF"/>
                </a:solidFill>
                <a:latin typeface="Trebuchet MS"/>
              </a:rPr>
              <a:t>Samostatná ordinace lékaře specialisty</a:t>
            </a:r>
            <a:endParaRPr kumimoji="0" lang="cs-CZ" sz="1800" b="0" i="0" u="none" strike="noStrike" kern="1200" cap="none" spc="0" normalizeH="0" baseline="0" noProof="0" dirty="0">
              <a:ln>
                <a:noFill/>
              </a:ln>
              <a:solidFill>
                <a:srgbClr val="FFFFFF"/>
              </a:solidFill>
              <a:effectLst/>
              <a:uLnTx/>
              <a:uFillTx/>
              <a:latin typeface="Trebuchet MS"/>
              <a:ea typeface="+mn-ea"/>
              <a:cs typeface="+mn-cs"/>
            </a:endParaRPr>
          </a:p>
        </p:txBody>
      </p:sp>
      <p:sp>
        <p:nvSpPr>
          <p:cNvPr id="2" name="Title 1"/>
          <p:cNvSpPr>
            <a:spLocks noGrp="1"/>
          </p:cNvSpPr>
          <p:nvPr>
            <p:ph type="title"/>
          </p:nvPr>
        </p:nvSpPr>
        <p:spPr/>
        <p:txBody>
          <a:bodyPr>
            <a:noAutofit/>
          </a:bodyPr>
          <a:lstStyle/>
          <a:p>
            <a:r>
              <a:rPr lang="en-US" sz="2400" dirty="0" err="1"/>
              <a:t>Regionální</a:t>
            </a:r>
            <a:r>
              <a:rPr lang="en-US" sz="2400" dirty="0"/>
              <a:t> </a:t>
            </a:r>
            <a:r>
              <a:rPr lang="en-US" sz="2400" dirty="0" err="1"/>
              <a:t>rozložení</a:t>
            </a:r>
            <a:r>
              <a:rPr lang="en-US" sz="2400" dirty="0"/>
              <a:t> </a:t>
            </a:r>
            <a:r>
              <a:rPr lang="en-US" sz="2400" dirty="0" err="1"/>
              <a:t>úvazků</a:t>
            </a:r>
            <a:r>
              <a:rPr lang="en-US" sz="2400" dirty="0"/>
              <a:t> </a:t>
            </a:r>
            <a:r>
              <a:rPr lang="en-US" sz="2400" dirty="0" err="1"/>
              <a:t>sester</a:t>
            </a:r>
            <a:r>
              <a:rPr lang="en-US" sz="2400" dirty="0"/>
              <a:t> v </a:t>
            </a:r>
            <a:r>
              <a:rPr lang="cs-CZ" sz="2400" dirty="0"/>
              <a:t>samostatných ambulantních ordinacích</a:t>
            </a:r>
            <a:endParaRPr lang="en-US" sz="2400" dirty="0"/>
          </a:p>
        </p:txBody>
      </p:sp>
    </p:spTree>
    <p:extLst>
      <p:ext uri="{BB962C8B-B14F-4D97-AF65-F5344CB8AC3E}">
        <p14:creationId xmlns:p14="http://schemas.microsoft.com/office/powerpoint/2010/main" val="1477014674"/>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305183" y="620766"/>
            <a:ext cx="720569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Národní registr zdravotnických pracovníků a mimořádné resortní statistické šetření (2018) </a:t>
            </a:r>
          </a:p>
        </p:txBody>
      </p:sp>
      <p:sp>
        <p:nvSpPr>
          <p:cNvPr id="30" name="TextBox 7"/>
          <p:cNvSpPr txBox="1"/>
          <p:nvPr/>
        </p:nvSpPr>
        <p:spPr>
          <a:xfrm>
            <a:off x="8842616" y="939437"/>
            <a:ext cx="3251885" cy="5192919"/>
          </a:xfrm>
          <a:prstGeom prst="rect">
            <a:avLst/>
          </a:prstGeom>
          <a:noFill/>
          <a:ln>
            <a:noFill/>
          </a:ln>
        </p:spPr>
        <p:txBody>
          <a:bodyPr wrap="square" rtlCol="0">
            <a:noAutofit/>
          </a:body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Práce sester ve směnném provozu je velmi náročná a je uváděna jako jeden z hlavních důvodů odchodu sester z tohoto segmentu lůžkové péče. D</a:t>
            </a: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mn-cs"/>
              </a:rPr>
              <a:t>le Národního registru zdravotnických pracovníků celkově v ČR pracuje ve směnném provozu cca 39 800 sester jako fyzických osob; tyto osoby pokrývají cca 35 000 plných přepočtených úvazků (dle výsledků resortních statistických šetření). Vztaženo na celkový počet všeobecných sester, dětských sester a porodních asistentek v ČR, pak ve směnném provozu jakékoli lůžkové péče pracuje 48% z celkového počtu fyzických osob a 42% z celkového objemu úvazků sester v ČR.</a:t>
            </a:r>
          </a:p>
          <a:p>
            <a:pPr marL="228600" marR="0" lvl="0" indent="-228600" algn="l" defTabSz="914400" rtl="0" eaLnBrk="1" fontAlgn="auto" latinLnBrk="0" hangingPunct="1">
              <a:lnSpc>
                <a:spcPct val="90000"/>
              </a:lnSpc>
              <a:spcBef>
                <a:spcPts val="1000"/>
              </a:spcBef>
              <a:spcAft>
                <a:spcPts val="0"/>
              </a:spcAft>
              <a:buClrTx/>
              <a:buSzTx/>
              <a:buFont typeface="Wingdings" panose="05000000000000000000" pitchFamily="2" charset="2"/>
              <a:buChar char="q"/>
              <a:tabLst/>
              <a:defRPr/>
            </a:pP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mn-cs"/>
              </a:rPr>
              <a:t>v akutní lůžkové péči pracuje ve směnném provozu 64% sester, což činí cca 35 600 fyzických osob pokrývajících cca plných přepočtených 30 800 úvazků  </a:t>
            </a:r>
          </a:p>
          <a:p>
            <a:pPr marL="228600" marR="0" lvl="0" indent="-228600" algn="l" defTabSz="914400" rtl="0" eaLnBrk="1" fontAlgn="auto" latinLnBrk="0" hangingPunct="1">
              <a:lnSpc>
                <a:spcPct val="90000"/>
              </a:lnSpc>
              <a:spcBef>
                <a:spcPts val="1000"/>
              </a:spcBef>
              <a:spcAft>
                <a:spcPts val="0"/>
              </a:spcAft>
              <a:buClrTx/>
              <a:buSzTx/>
              <a:buFont typeface="Wingdings" panose="05000000000000000000" pitchFamily="2" charset="2"/>
              <a:buChar char="q"/>
              <a:tabLst/>
              <a:defRPr/>
            </a:pP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mn-cs"/>
              </a:rPr>
              <a:t>v ostatní lůžkové péči pracuje ve směnném provozu 71% sester, což činí cca 4 190 fyzických osob pokrývajících cca plných přepočtených 4 180 úvazků  </a:t>
            </a:r>
          </a:p>
        </p:txBody>
      </p:sp>
      <p:sp>
        <p:nvSpPr>
          <p:cNvPr id="27" name="TextovéPole 26"/>
          <p:cNvSpPr txBox="1"/>
          <p:nvPr/>
        </p:nvSpPr>
        <p:spPr>
          <a:xfrm>
            <a:off x="12855" y="1739976"/>
            <a:ext cx="188388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0" cap="none" spc="0" normalizeH="0" baseline="0" noProof="0" dirty="0">
                <a:ln>
                  <a:noFill/>
                </a:ln>
                <a:solidFill>
                  <a:srgbClr val="000000"/>
                </a:solidFill>
                <a:effectLst/>
                <a:uLnTx/>
                <a:uFillTx/>
                <a:latin typeface="Calibri" panose="020F0502020204030204"/>
                <a:ea typeface="+mn-ea"/>
                <a:cs typeface="+mn-cs"/>
              </a:rPr>
              <a:t>PZS </a:t>
            </a:r>
            <a:r>
              <a:rPr kumimoji="0" lang="cs-CZ" sz="2000" b="1" i="0" u="none" strike="noStrike" kern="0" cap="none" spc="0" normalizeH="0" baseline="0" noProof="0" dirty="0">
                <a:ln>
                  <a:noFill/>
                </a:ln>
                <a:solidFill>
                  <a:srgbClr val="FF0000"/>
                </a:solidFill>
                <a:effectLst/>
                <a:uLnTx/>
                <a:uFillTx/>
                <a:latin typeface="Calibri" panose="020F0502020204030204"/>
                <a:ea typeface="+mn-ea"/>
                <a:cs typeface="+mn-cs"/>
              </a:rPr>
              <a:t>akutní</a:t>
            </a:r>
            <a:r>
              <a:rPr kumimoji="0" lang="cs-CZ" sz="2000" b="1" i="0" u="none" strike="noStrike" kern="0" cap="none" spc="0" normalizeH="0" baseline="0" noProof="0" dirty="0">
                <a:ln>
                  <a:noFill/>
                </a:ln>
                <a:solidFill>
                  <a:srgbClr val="000000"/>
                </a:solidFill>
                <a:effectLst/>
                <a:uLnTx/>
                <a:uFillTx/>
                <a:latin typeface="Calibri" panose="020F0502020204030204"/>
                <a:ea typeface="+mn-ea"/>
                <a:cs typeface="+mn-cs"/>
              </a:rPr>
              <a:t> lůžkové péče</a:t>
            </a:r>
          </a:p>
        </p:txBody>
      </p:sp>
      <p:graphicFrame>
        <p:nvGraphicFramePr>
          <p:cNvPr id="28" name="Graf 27"/>
          <p:cNvGraphicFramePr/>
          <p:nvPr/>
        </p:nvGraphicFramePr>
        <p:xfrm>
          <a:off x="2095042" y="999923"/>
          <a:ext cx="5040087" cy="265700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9" name="Graf 28"/>
          <p:cNvGraphicFramePr/>
          <p:nvPr/>
        </p:nvGraphicFramePr>
        <p:xfrm>
          <a:off x="6147879" y="999923"/>
          <a:ext cx="3424137" cy="2282936"/>
        </p:xfrm>
        <a:graphic>
          <a:graphicData uri="http://schemas.openxmlformats.org/drawingml/2006/chart">
            <c:chart xmlns:c="http://schemas.openxmlformats.org/drawingml/2006/chart" xmlns:r="http://schemas.openxmlformats.org/officeDocument/2006/relationships" r:id="rId4"/>
          </a:graphicData>
        </a:graphic>
      </p:graphicFrame>
      <p:sp>
        <p:nvSpPr>
          <p:cNvPr id="31" name="TextovéPole 30"/>
          <p:cNvSpPr txBox="1"/>
          <p:nvPr/>
        </p:nvSpPr>
        <p:spPr>
          <a:xfrm rot="16200000">
            <a:off x="1245087" y="1940030"/>
            <a:ext cx="130330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rPr>
              <a:t>Věk pracovníků</a:t>
            </a:r>
          </a:p>
        </p:txBody>
      </p:sp>
      <p:graphicFrame>
        <p:nvGraphicFramePr>
          <p:cNvPr id="32" name="Graf 31"/>
          <p:cNvGraphicFramePr/>
          <p:nvPr/>
        </p:nvGraphicFramePr>
        <p:xfrm>
          <a:off x="2050629" y="3842287"/>
          <a:ext cx="5040087" cy="265700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3" name="Graf 32"/>
          <p:cNvGraphicFramePr/>
          <p:nvPr/>
        </p:nvGraphicFramePr>
        <p:xfrm>
          <a:off x="6147879" y="3842287"/>
          <a:ext cx="3424137" cy="2282936"/>
        </p:xfrm>
        <a:graphic>
          <a:graphicData uri="http://schemas.openxmlformats.org/drawingml/2006/chart">
            <c:chart xmlns:c="http://schemas.openxmlformats.org/drawingml/2006/chart" xmlns:r="http://schemas.openxmlformats.org/officeDocument/2006/relationships" r:id="rId6"/>
          </a:graphicData>
        </a:graphic>
      </p:graphicFrame>
      <p:sp>
        <p:nvSpPr>
          <p:cNvPr id="34" name="TextovéPole 33"/>
          <p:cNvSpPr txBox="1"/>
          <p:nvPr/>
        </p:nvSpPr>
        <p:spPr>
          <a:xfrm>
            <a:off x="0" y="4591516"/>
            <a:ext cx="1883884"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2000" b="1" i="0" u="none" strike="noStrike" kern="0" cap="none" spc="0" normalizeH="0" baseline="0" noProof="0" dirty="0">
                <a:ln>
                  <a:noFill/>
                </a:ln>
                <a:solidFill>
                  <a:srgbClr val="000000"/>
                </a:solidFill>
                <a:effectLst/>
                <a:uLnTx/>
                <a:uFillTx/>
                <a:latin typeface="Calibri" panose="020F0502020204030204"/>
                <a:ea typeface="+mn-ea"/>
                <a:cs typeface="+mn-cs"/>
              </a:rPr>
              <a:t>PZS </a:t>
            </a:r>
            <a:r>
              <a:rPr kumimoji="0" lang="cs-CZ" sz="2000" b="1" i="0" u="none" strike="noStrike" kern="0" cap="none" spc="0" normalizeH="0" baseline="0" noProof="0" dirty="0">
                <a:ln>
                  <a:noFill/>
                </a:ln>
                <a:solidFill>
                  <a:srgbClr val="FF0000"/>
                </a:solidFill>
                <a:effectLst/>
                <a:uLnTx/>
                <a:uFillTx/>
                <a:latin typeface="Calibri" panose="020F0502020204030204"/>
                <a:ea typeface="+mn-ea"/>
                <a:cs typeface="+mn-cs"/>
              </a:rPr>
              <a:t>následné </a:t>
            </a:r>
            <a:r>
              <a:rPr kumimoji="0" lang="cs-CZ" sz="2000" b="1" i="0" u="none" strike="noStrike" kern="0" cap="none" spc="0" normalizeH="0" baseline="0" noProof="0" dirty="0">
                <a:ln>
                  <a:noFill/>
                </a:ln>
                <a:solidFill>
                  <a:srgbClr val="000000"/>
                </a:solidFill>
                <a:effectLst/>
                <a:uLnTx/>
                <a:uFillTx/>
                <a:latin typeface="Calibri" panose="020F0502020204030204"/>
                <a:ea typeface="+mn-ea"/>
                <a:cs typeface="+mn-cs"/>
              </a:rPr>
              <a:t>lůžkové péče</a:t>
            </a:r>
          </a:p>
        </p:txBody>
      </p:sp>
      <p:sp>
        <p:nvSpPr>
          <p:cNvPr id="35" name="TextovéPole 34"/>
          <p:cNvSpPr txBox="1"/>
          <p:nvPr/>
        </p:nvSpPr>
        <p:spPr>
          <a:xfrm rot="16200000">
            <a:off x="1232232" y="4791570"/>
            <a:ext cx="130330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rPr>
              <a:t>Věk pracovníků</a:t>
            </a:r>
          </a:p>
        </p:txBody>
      </p:sp>
      <p:sp>
        <p:nvSpPr>
          <p:cNvPr id="2" name="Title 1"/>
          <p:cNvSpPr>
            <a:spLocks noGrp="1"/>
          </p:cNvSpPr>
          <p:nvPr>
            <p:ph type="title"/>
          </p:nvPr>
        </p:nvSpPr>
        <p:spPr/>
        <p:txBody>
          <a:bodyPr>
            <a:normAutofit/>
          </a:bodyPr>
          <a:lstStyle/>
          <a:p>
            <a:r>
              <a:rPr lang="en-US" dirty="0" err="1"/>
              <a:t>Práce</a:t>
            </a:r>
            <a:r>
              <a:rPr lang="en-US" dirty="0"/>
              <a:t> </a:t>
            </a:r>
            <a:r>
              <a:rPr lang="en-US" dirty="0" err="1"/>
              <a:t>sester</a:t>
            </a:r>
            <a:r>
              <a:rPr lang="en-US" dirty="0"/>
              <a:t> </a:t>
            </a:r>
            <a:r>
              <a:rPr lang="en-US" dirty="0" err="1"/>
              <a:t>ve</a:t>
            </a:r>
            <a:r>
              <a:rPr lang="en-US" dirty="0"/>
              <a:t> </a:t>
            </a:r>
            <a:r>
              <a:rPr lang="en-US" dirty="0" err="1"/>
              <a:t>směnném</a:t>
            </a:r>
            <a:r>
              <a:rPr lang="en-US" dirty="0"/>
              <a:t> </a:t>
            </a:r>
            <a:r>
              <a:rPr lang="en-US" dirty="0" err="1"/>
              <a:t>provozu</a:t>
            </a:r>
            <a:r>
              <a:rPr lang="en-US" dirty="0"/>
              <a:t> </a:t>
            </a:r>
            <a:r>
              <a:rPr lang="en-US" dirty="0" err="1"/>
              <a:t>lůžkové</a:t>
            </a:r>
            <a:r>
              <a:rPr lang="en-US" dirty="0"/>
              <a:t> </a:t>
            </a:r>
            <a:r>
              <a:rPr lang="en-US" dirty="0" err="1"/>
              <a:t>péče</a:t>
            </a:r>
            <a:r>
              <a:rPr lang="cs-CZ" dirty="0"/>
              <a:t> - ČR</a:t>
            </a:r>
            <a:endParaRPr lang="en-US" dirty="0"/>
          </a:p>
        </p:txBody>
      </p:sp>
    </p:spTree>
    <p:extLst>
      <p:ext uri="{BB962C8B-B14F-4D97-AF65-F5344CB8AC3E}">
        <p14:creationId xmlns:p14="http://schemas.microsoft.com/office/powerpoint/2010/main" val="13726000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a:xfrm>
            <a:off x="452490" y="4690872"/>
            <a:ext cx="9166426" cy="1045013"/>
          </a:xfrm>
        </p:spPr>
        <p:txBody>
          <a:bodyPr/>
          <a:lstStyle/>
          <a:p>
            <a:r>
              <a:rPr lang="cs-CZ" dirty="0"/>
              <a:t>Odměňování zdravotnických pracovníků </a:t>
            </a:r>
          </a:p>
          <a:p>
            <a:r>
              <a:rPr lang="cs-CZ" dirty="0"/>
              <a:t>v lůžkové péči v základních přehledech</a:t>
            </a:r>
          </a:p>
        </p:txBody>
      </p:sp>
    </p:spTree>
    <p:extLst>
      <p:ext uri="{BB962C8B-B14F-4D97-AF65-F5344CB8AC3E}">
        <p14:creationId xmlns:p14="http://schemas.microsoft.com/office/powerpoint/2010/main" val="102936648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04299" y="6138407"/>
            <a:ext cx="11587701" cy="72319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noAutofit/>
          </a:bodyPr>
          <a:lstStyle/>
          <a:p>
            <a:r>
              <a:rPr lang="pt-BR" sz="2400" dirty="0"/>
              <a:t>5leté relativní přežití pacientů se zhoubnými novotvary v </a:t>
            </a:r>
            <a:r>
              <a:rPr lang="cs-CZ" sz="2400" dirty="0"/>
              <a:t>HKK</a:t>
            </a:r>
            <a:r>
              <a:rPr lang="pt-BR" sz="2400" dirty="0"/>
              <a:t> podle stádií</a:t>
            </a:r>
          </a:p>
        </p:txBody>
      </p:sp>
      <p:sp>
        <p:nvSpPr>
          <p:cNvPr id="18" name="TextBox 17"/>
          <p:cNvSpPr txBox="1"/>
          <p:nvPr/>
        </p:nvSpPr>
        <p:spPr>
          <a:xfrm>
            <a:off x="284990" y="553141"/>
            <a:ext cx="7365350" cy="738664"/>
          </a:xfrm>
          <a:prstGeom prst="rect">
            <a:avLst/>
          </a:prstGeom>
          <a:noFill/>
        </p:spPr>
        <p:txBody>
          <a:bodyPr wrap="none" rtlCol="0">
            <a:spAutoFit/>
          </a:bodyPr>
          <a:lstStyle/>
          <a:p>
            <a:r>
              <a:rPr lang="cs-CZ" sz="1400" dirty="0"/>
              <a:t>Zdroj: Národní onkologický registr, ÚZIS ČR</a:t>
            </a:r>
          </a:p>
          <a:p>
            <a:r>
              <a:rPr lang="cs-CZ" sz="1400" dirty="0"/>
              <a:t>Analýza periody 2013–2016, všichni pacienti s diagnostikovaným onemocněním</a:t>
            </a:r>
          </a:p>
          <a:p>
            <a:r>
              <a:rPr lang="cs-CZ" sz="1400" dirty="0"/>
              <a:t>Diagnózy jsou seřazeny sestupně dle celkového 5letého přežití; zobrazeno pouze pro stadia s N ≥ 50</a:t>
            </a:r>
          </a:p>
        </p:txBody>
      </p:sp>
      <p:sp>
        <p:nvSpPr>
          <p:cNvPr id="19" name="TextBox 18"/>
          <p:cNvSpPr txBox="1"/>
          <p:nvPr/>
        </p:nvSpPr>
        <p:spPr>
          <a:xfrm>
            <a:off x="7467600" y="1330036"/>
            <a:ext cx="3823855" cy="3147696"/>
          </a:xfrm>
          <a:prstGeom prst="rect">
            <a:avLst/>
          </a:prstGeom>
          <a:noFill/>
          <a:ln>
            <a:noFill/>
          </a:ln>
        </p:spPr>
        <p:txBody>
          <a:bodyPr wrap="square" rtlCol="0">
            <a:noAutofit/>
          </a:bodyPr>
          <a:lstStyle/>
          <a:p>
            <a:r>
              <a:rPr lang="cs-CZ" sz="1400" dirty="0"/>
              <a:t>Mezi hlavní faktory, které ovlivňují přežití pacientů s nádory, patří pokročilost onemocnění – stadium, ve kterém je nádor zjištěn. Zatímco u stadia 1 pozorujeme u většiny diagnóz přežití pacientů téměř srovnatelné s běžnou populací, u nejpokročilejších onemocnění ve stadiu 4 je naděje na delší přežití velmi malá. </a:t>
            </a:r>
          </a:p>
          <a:p>
            <a:endParaRPr lang="cs-CZ" sz="1400" dirty="0"/>
          </a:p>
          <a:p>
            <a:r>
              <a:rPr lang="cs-CZ" sz="1400" dirty="0"/>
              <a:t>Jednoznačným závěrem z těchto zjištění je potřeba včasného záchytu onemocnění pro zajištění dobré prognózy a úspěšné léčby pacientů.</a:t>
            </a:r>
          </a:p>
        </p:txBody>
      </p:sp>
      <p:sp>
        <p:nvSpPr>
          <p:cNvPr id="20" name="Text Box 3"/>
          <p:cNvSpPr txBox="1">
            <a:spLocks noChangeArrowheads="1"/>
          </p:cNvSpPr>
          <p:nvPr/>
        </p:nvSpPr>
        <p:spPr bwMode="auto">
          <a:xfrm rot="16200000">
            <a:off x="-595711" y="2972947"/>
            <a:ext cx="1834609" cy="307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400" i="0" u="none" strike="noStrike" kern="1200" cap="none" spc="0" normalizeH="0" baseline="0" noProof="0" dirty="0">
                <a:ln>
                  <a:noFill/>
                </a:ln>
                <a:solidFill>
                  <a:srgbClr val="000000"/>
                </a:solidFill>
                <a:effectLst/>
                <a:uLnTx/>
                <a:uFillTx/>
                <a:latin typeface="+mn-lt"/>
                <a:ea typeface="+mn-ea"/>
                <a:cs typeface="Arial" panose="020B0604020202020204" pitchFamily="34" charset="0"/>
              </a:rPr>
              <a:t>5leté relativní přežití</a:t>
            </a:r>
          </a:p>
        </p:txBody>
      </p:sp>
      <p:sp>
        <p:nvSpPr>
          <p:cNvPr id="23" name="Text Box 4"/>
          <p:cNvSpPr txBox="1">
            <a:spLocks noChangeArrowheads="1"/>
          </p:cNvSpPr>
          <p:nvPr/>
        </p:nvSpPr>
        <p:spPr bwMode="auto">
          <a:xfrm>
            <a:off x="7655711" y="4659437"/>
            <a:ext cx="2154274" cy="538609"/>
          </a:xfrm>
          <a:prstGeom prst="rect">
            <a:avLst/>
          </a:prstGeom>
          <a:solidFill>
            <a:schemeClr val="bg1"/>
          </a:solidFill>
          <a:ln w="9525">
            <a:noFill/>
            <a:miter lim="800000"/>
            <a:headEnd/>
            <a:tailEnd/>
          </a:ln>
        </p:spPr>
        <p:txBody>
          <a:bodyPr wrap="square" lIns="0" tIns="0" rIns="0" bIns="0">
            <a:spAutoFit/>
          </a:bodyPr>
          <a:lstStyle/>
          <a:p>
            <a:pPr marL="0" marR="0" lvl="0" indent="0" algn="l" defTabSz="914400" rtl="0" eaLnBrk="1" fontAlgn="base" latinLnBrk="0" hangingPunct="1">
              <a:lnSpc>
                <a:spcPts val="1400"/>
              </a:lnSpc>
              <a:spcBef>
                <a:spcPts val="0"/>
              </a:spcBef>
              <a:spcAft>
                <a:spcPct val="0"/>
              </a:spcAft>
              <a:buClrTx/>
              <a:buSzTx/>
              <a:buFontTx/>
              <a:buNone/>
              <a:tabLst/>
              <a:defRPr/>
            </a:pPr>
            <a:r>
              <a:rPr kumimoji="0" lang="cs-CZ" sz="1200" i="0" u="none" strike="noStrike" kern="1200" cap="none" spc="0" normalizeH="0" baseline="0" noProof="0" dirty="0">
                <a:ln>
                  <a:noFill/>
                </a:ln>
                <a:solidFill>
                  <a:srgbClr val="000000"/>
                </a:solidFill>
                <a:effectLst/>
                <a:uLnTx/>
                <a:uFillTx/>
                <a:ea typeface="+mn-ea"/>
                <a:cs typeface="Arial" panose="020B0604020202020204" pitchFamily="34" charset="0"/>
              </a:rPr>
              <a:t>Všichni diagnostikovaní pacienti</a:t>
            </a:r>
          </a:p>
          <a:p>
            <a:pPr marL="0" marR="0" lvl="0" indent="0" algn="l" defTabSz="914400" rtl="0" eaLnBrk="1" fontAlgn="base" latinLnBrk="0" hangingPunct="1">
              <a:lnSpc>
                <a:spcPts val="1400"/>
              </a:lnSpc>
              <a:spcBef>
                <a:spcPts val="0"/>
              </a:spcBef>
              <a:spcAft>
                <a:spcPct val="0"/>
              </a:spcAft>
              <a:buClrTx/>
              <a:buSzTx/>
              <a:buFontTx/>
              <a:buNone/>
              <a:tabLst/>
              <a:defRPr/>
            </a:pPr>
            <a:r>
              <a:rPr kumimoji="0" lang="cs-CZ" sz="1200" i="0" u="none" strike="noStrike" kern="1200" cap="none" spc="0" normalizeH="0" baseline="0" noProof="0" dirty="0">
                <a:ln>
                  <a:noFill/>
                </a:ln>
                <a:solidFill>
                  <a:srgbClr val="000000"/>
                </a:solidFill>
                <a:effectLst/>
                <a:uLnTx/>
                <a:uFillTx/>
                <a:ea typeface="+mn-ea"/>
                <a:cs typeface="Arial" panose="020B0604020202020204" pitchFamily="34" charset="0"/>
              </a:rPr>
              <a:t>Stadium 1</a:t>
            </a:r>
          </a:p>
          <a:p>
            <a:pPr marL="0" marR="0" lvl="0" indent="0" algn="l" defTabSz="914400" rtl="0" eaLnBrk="1" fontAlgn="base" latinLnBrk="0" hangingPunct="1">
              <a:lnSpc>
                <a:spcPts val="1400"/>
              </a:lnSpc>
              <a:spcBef>
                <a:spcPts val="0"/>
              </a:spcBef>
              <a:spcAft>
                <a:spcPct val="0"/>
              </a:spcAft>
              <a:buClrTx/>
              <a:buSzTx/>
              <a:buFontTx/>
              <a:buNone/>
              <a:tabLst/>
              <a:defRPr/>
            </a:pPr>
            <a:r>
              <a:rPr kumimoji="0" lang="cs-CZ" sz="1200" i="0" u="none" strike="noStrike" kern="1200" cap="none" spc="0" normalizeH="0" baseline="0" noProof="0" dirty="0">
                <a:ln>
                  <a:noFill/>
                </a:ln>
                <a:solidFill>
                  <a:srgbClr val="000000"/>
                </a:solidFill>
                <a:effectLst/>
                <a:uLnTx/>
                <a:uFillTx/>
                <a:ea typeface="+mn-ea"/>
                <a:cs typeface="Arial" panose="020B0604020202020204" pitchFamily="34" charset="0"/>
              </a:rPr>
              <a:t>Stadium 2</a:t>
            </a:r>
          </a:p>
        </p:txBody>
      </p:sp>
      <p:sp>
        <p:nvSpPr>
          <p:cNvPr id="24" name="AutoShape 5"/>
          <p:cNvSpPr>
            <a:spLocks noChangeArrowheads="1"/>
          </p:cNvSpPr>
          <p:nvPr/>
        </p:nvSpPr>
        <p:spPr bwMode="auto">
          <a:xfrm>
            <a:off x="7503918" y="4691516"/>
            <a:ext cx="108000" cy="108000"/>
          </a:xfrm>
          <a:prstGeom prst="diamond">
            <a:avLst/>
          </a:prstGeom>
          <a:solidFill>
            <a:srgbClr val="333333"/>
          </a:solidFill>
          <a:ln w="9525">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sz="1200" i="0" u="none" strike="noStrike" kern="1200" cap="none" spc="0" normalizeH="0" baseline="0" noProof="0">
              <a:ln>
                <a:noFill/>
              </a:ln>
              <a:solidFill>
                <a:srgbClr val="000000"/>
              </a:solidFill>
              <a:effectLst/>
              <a:uLnTx/>
              <a:uFillTx/>
              <a:ea typeface="+mn-ea"/>
              <a:cs typeface="Arial" charset="0"/>
            </a:endParaRPr>
          </a:p>
        </p:txBody>
      </p:sp>
      <p:sp>
        <p:nvSpPr>
          <p:cNvPr id="25" name="AutoShape 6"/>
          <p:cNvSpPr>
            <a:spLocks noChangeArrowheads="1"/>
          </p:cNvSpPr>
          <p:nvPr/>
        </p:nvSpPr>
        <p:spPr bwMode="auto">
          <a:xfrm>
            <a:off x="7503918" y="4868773"/>
            <a:ext cx="108000" cy="108000"/>
          </a:xfrm>
          <a:prstGeom prst="diamond">
            <a:avLst/>
          </a:prstGeom>
          <a:solidFill>
            <a:srgbClr val="037BC1"/>
          </a:solidFill>
          <a:ln w="9525">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sz="1200" i="0" u="none" strike="noStrike" kern="1200" cap="none" spc="0" normalizeH="0" baseline="0" noProof="0">
              <a:ln>
                <a:noFill/>
              </a:ln>
              <a:solidFill>
                <a:srgbClr val="000000"/>
              </a:solidFill>
              <a:effectLst/>
              <a:uLnTx/>
              <a:uFillTx/>
              <a:ea typeface="+mn-ea"/>
              <a:cs typeface="Arial" charset="0"/>
            </a:endParaRPr>
          </a:p>
        </p:txBody>
      </p:sp>
      <p:sp>
        <p:nvSpPr>
          <p:cNvPr id="26" name="AutoShape 7"/>
          <p:cNvSpPr>
            <a:spLocks noChangeArrowheads="1"/>
          </p:cNvSpPr>
          <p:nvPr/>
        </p:nvSpPr>
        <p:spPr bwMode="auto">
          <a:xfrm>
            <a:off x="8663823" y="4865223"/>
            <a:ext cx="108000" cy="108000"/>
          </a:xfrm>
          <a:prstGeom prst="diamond">
            <a:avLst/>
          </a:prstGeom>
          <a:solidFill>
            <a:srgbClr val="FFC000"/>
          </a:solidFill>
          <a:ln w="9525">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sz="1200" i="0" u="none" strike="noStrike" kern="1200" cap="none" spc="0" normalizeH="0" baseline="0" noProof="0">
              <a:ln>
                <a:noFill/>
              </a:ln>
              <a:solidFill>
                <a:srgbClr val="000000"/>
              </a:solidFill>
              <a:effectLst/>
              <a:uLnTx/>
              <a:uFillTx/>
              <a:ea typeface="+mn-ea"/>
              <a:cs typeface="Arial" charset="0"/>
            </a:endParaRPr>
          </a:p>
        </p:txBody>
      </p:sp>
      <p:sp>
        <p:nvSpPr>
          <p:cNvPr id="27" name="AutoShape 8"/>
          <p:cNvSpPr>
            <a:spLocks noChangeArrowheads="1"/>
          </p:cNvSpPr>
          <p:nvPr/>
        </p:nvSpPr>
        <p:spPr bwMode="auto">
          <a:xfrm>
            <a:off x="8663823" y="5042480"/>
            <a:ext cx="108000" cy="108000"/>
          </a:xfrm>
          <a:prstGeom prst="diamond">
            <a:avLst/>
          </a:prstGeom>
          <a:solidFill>
            <a:srgbClr val="DA2128"/>
          </a:solidFill>
          <a:ln w="9525">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sz="1200" i="0" u="none" strike="noStrike" kern="1200" cap="none" spc="0" normalizeH="0" baseline="0" noProof="0">
              <a:ln>
                <a:noFill/>
              </a:ln>
              <a:solidFill>
                <a:srgbClr val="000000"/>
              </a:solidFill>
              <a:effectLst/>
              <a:uLnTx/>
              <a:uFillTx/>
              <a:ea typeface="+mn-ea"/>
              <a:cs typeface="Arial" charset="0"/>
            </a:endParaRPr>
          </a:p>
        </p:txBody>
      </p:sp>
      <p:sp>
        <p:nvSpPr>
          <p:cNvPr id="28" name="AutoShape 9"/>
          <p:cNvSpPr>
            <a:spLocks noChangeArrowheads="1"/>
          </p:cNvSpPr>
          <p:nvPr/>
        </p:nvSpPr>
        <p:spPr bwMode="auto">
          <a:xfrm>
            <a:off x="7503918" y="5046030"/>
            <a:ext cx="108000" cy="108000"/>
          </a:xfrm>
          <a:prstGeom prst="diamond">
            <a:avLst/>
          </a:prstGeom>
          <a:solidFill>
            <a:srgbClr val="8CC841"/>
          </a:solidFill>
          <a:ln w="9525">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sz="1200" i="0" u="none" strike="noStrike" kern="1200" cap="none" spc="0" normalizeH="0" baseline="0" noProof="0">
              <a:ln>
                <a:noFill/>
              </a:ln>
              <a:solidFill>
                <a:srgbClr val="000000"/>
              </a:solidFill>
              <a:effectLst/>
              <a:uLnTx/>
              <a:uFillTx/>
              <a:ea typeface="+mn-ea"/>
              <a:cs typeface="Arial" charset="0"/>
            </a:endParaRPr>
          </a:p>
        </p:txBody>
      </p:sp>
      <p:sp>
        <p:nvSpPr>
          <p:cNvPr id="29" name="Text Box 4"/>
          <p:cNvSpPr txBox="1">
            <a:spLocks noChangeArrowheads="1"/>
          </p:cNvSpPr>
          <p:nvPr/>
        </p:nvSpPr>
        <p:spPr bwMode="auto">
          <a:xfrm>
            <a:off x="8895519" y="4825711"/>
            <a:ext cx="1081294" cy="359073"/>
          </a:xfrm>
          <a:prstGeom prst="rect">
            <a:avLst/>
          </a:prstGeom>
          <a:solidFill>
            <a:schemeClr val="bg1"/>
          </a:solidFill>
          <a:ln w="9525">
            <a:noFill/>
            <a:miter lim="800000"/>
            <a:headEnd/>
            <a:tailEnd/>
          </a:ln>
        </p:spPr>
        <p:txBody>
          <a:bodyPr wrap="square" lIns="0" tIns="0" rIns="0" bIns="0">
            <a:spAutoFit/>
          </a:bodyPr>
          <a:lstStyle/>
          <a:p>
            <a:pPr marL="0" marR="0" lvl="0" indent="0" algn="l" defTabSz="914400" rtl="0" eaLnBrk="1" fontAlgn="base" latinLnBrk="0" hangingPunct="1">
              <a:lnSpc>
                <a:spcPts val="1400"/>
              </a:lnSpc>
              <a:spcBef>
                <a:spcPts val="0"/>
              </a:spcBef>
              <a:spcAft>
                <a:spcPct val="0"/>
              </a:spcAft>
              <a:buClrTx/>
              <a:buSzTx/>
              <a:buFontTx/>
              <a:buNone/>
              <a:tabLst/>
              <a:defRPr/>
            </a:pPr>
            <a:r>
              <a:rPr kumimoji="0" lang="cs-CZ" sz="1200" i="0" u="none" strike="noStrike" kern="1200" cap="none" spc="0" normalizeH="0" baseline="0" noProof="0" dirty="0">
                <a:ln>
                  <a:noFill/>
                </a:ln>
                <a:solidFill>
                  <a:srgbClr val="000000"/>
                </a:solidFill>
                <a:effectLst/>
                <a:uLnTx/>
                <a:uFillTx/>
                <a:ea typeface="+mn-ea"/>
                <a:cs typeface="Arial" panose="020B0604020202020204" pitchFamily="34" charset="0"/>
              </a:rPr>
              <a:t>Stadium 3</a:t>
            </a:r>
          </a:p>
          <a:p>
            <a:pPr marL="0" marR="0" lvl="0" indent="0" algn="l" defTabSz="914400" rtl="0" eaLnBrk="1" fontAlgn="base" latinLnBrk="0" hangingPunct="1">
              <a:lnSpc>
                <a:spcPts val="1400"/>
              </a:lnSpc>
              <a:spcBef>
                <a:spcPts val="0"/>
              </a:spcBef>
              <a:spcAft>
                <a:spcPct val="0"/>
              </a:spcAft>
              <a:buClrTx/>
              <a:buSzTx/>
              <a:buFontTx/>
              <a:buNone/>
              <a:tabLst/>
              <a:defRPr/>
            </a:pPr>
            <a:r>
              <a:rPr kumimoji="0" lang="cs-CZ" sz="1200" i="0" u="none" strike="noStrike" kern="1200" cap="none" spc="0" normalizeH="0" baseline="0" noProof="0" dirty="0">
                <a:ln>
                  <a:noFill/>
                </a:ln>
                <a:solidFill>
                  <a:srgbClr val="000000"/>
                </a:solidFill>
                <a:effectLst/>
                <a:uLnTx/>
                <a:uFillTx/>
                <a:ea typeface="+mn-ea"/>
                <a:cs typeface="Arial" panose="020B0604020202020204" pitchFamily="34" charset="0"/>
              </a:rPr>
              <a:t>Stadium 4</a:t>
            </a:r>
          </a:p>
        </p:txBody>
      </p:sp>
      <p:sp>
        <p:nvSpPr>
          <p:cNvPr id="30" name="TextovéPole 20"/>
          <p:cNvSpPr txBox="1">
            <a:spLocks noChangeArrowheads="1"/>
          </p:cNvSpPr>
          <p:nvPr/>
        </p:nvSpPr>
        <p:spPr bwMode="auto">
          <a:xfrm>
            <a:off x="7401758" y="5211483"/>
            <a:ext cx="29309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lgn="l" eaLnBrk="0" hangingPunct="0">
              <a:spcBef>
                <a:spcPct val="20000"/>
              </a:spcBef>
              <a:buChar char="•"/>
              <a:defRPr sz="3200">
                <a:solidFill>
                  <a:schemeClr val="tx1"/>
                </a:solidFill>
                <a:latin typeface="Arial" panose="020B0604020202020204" pitchFamily="34" charset="0"/>
              </a:defRPr>
            </a:lvl1pPr>
            <a:lvl2pPr marL="742950" indent="-285750" algn="l" eaLnBrk="0" hangingPunct="0">
              <a:spcBef>
                <a:spcPct val="20000"/>
              </a:spcBef>
              <a:buChar char="–"/>
              <a:defRPr sz="2800">
                <a:solidFill>
                  <a:schemeClr val="tx1"/>
                </a:solidFill>
                <a:latin typeface="Arial" panose="020B0604020202020204" pitchFamily="34" charset="0"/>
              </a:defRPr>
            </a:lvl2pPr>
            <a:lvl3pPr marL="1143000" indent="-228600" algn="l" eaLnBrk="0" hangingPunct="0">
              <a:spcBef>
                <a:spcPct val="20000"/>
              </a:spcBef>
              <a:buChar char="•"/>
              <a:defRPr sz="2400">
                <a:solidFill>
                  <a:schemeClr val="tx1"/>
                </a:solidFill>
                <a:latin typeface="Arial" panose="020B0604020202020204" pitchFamily="34" charset="0"/>
              </a:defRPr>
            </a:lvl3pPr>
            <a:lvl4pPr marL="1600200" indent="-228600" algn="l" eaLnBrk="0" hangingPunct="0">
              <a:spcBef>
                <a:spcPct val="20000"/>
              </a:spcBef>
              <a:buChar char="–"/>
              <a:defRPr sz="2000">
                <a:solidFill>
                  <a:schemeClr val="tx1"/>
                </a:solidFill>
                <a:latin typeface="Arial" panose="020B0604020202020204" pitchFamily="34" charset="0"/>
              </a:defRPr>
            </a:lvl4pPr>
            <a:lvl5pPr marL="2057400" indent="-228600" algn="l" eaLnBrk="0" hangingPunct="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pl-PL" altLang="cs-CZ" sz="1200" i="1" dirty="0">
                <a:solidFill>
                  <a:srgbClr val="000000"/>
                </a:solidFill>
                <a:latin typeface="+mn-lt"/>
              </a:rPr>
              <a:t>Diagnózy C61, C64: sloučena stadia I + II. Diagnóza C62: Stadium IV není definováno.</a:t>
            </a:r>
          </a:p>
        </p:txBody>
      </p:sp>
      <p:graphicFrame>
        <p:nvGraphicFramePr>
          <p:cNvPr id="21" name="Object 2">
            <a:extLst>
              <a:ext uri="{FF2B5EF4-FFF2-40B4-BE49-F238E27FC236}">
                <a16:creationId xmlns:a16="http://schemas.microsoft.com/office/drawing/2014/main" id="{3C81BD06-4DA9-42FD-BFD1-1A908BC9F71A}"/>
              </a:ext>
            </a:extLst>
          </p:cNvPr>
          <p:cNvGraphicFramePr>
            <a:graphicFrameLocks/>
          </p:cNvGraphicFramePr>
          <p:nvPr/>
        </p:nvGraphicFramePr>
        <p:xfrm>
          <a:off x="190800" y="1332000"/>
          <a:ext cx="7081200" cy="5529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772215641"/>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644F3FF-1396-4853-8BC3-8668E9FA7146}"/>
              </a:ext>
            </a:extLst>
          </p:cNvPr>
          <p:cNvSpPr txBox="1"/>
          <p:nvPr/>
        </p:nvSpPr>
        <p:spPr>
          <a:xfrm>
            <a:off x="286158" y="653299"/>
            <a:ext cx="7733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a:t>
            </a:r>
          </a:p>
        </p:txBody>
      </p:sp>
      <p:sp>
        <p:nvSpPr>
          <p:cNvPr id="2" name="Title 1"/>
          <p:cNvSpPr>
            <a:spLocks noGrp="1"/>
          </p:cNvSpPr>
          <p:nvPr>
            <p:ph type="title"/>
          </p:nvPr>
        </p:nvSpPr>
        <p:spPr/>
        <p:txBody>
          <a:bodyPr>
            <a:normAutofit/>
          </a:bodyPr>
          <a:lstStyle/>
          <a:p>
            <a:r>
              <a:rPr lang="en-US" dirty="0" err="1"/>
              <a:t>Odměňování</a:t>
            </a:r>
            <a:r>
              <a:rPr lang="en-US" dirty="0"/>
              <a:t> </a:t>
            </a:r>
            <a:r>
              <a:rPr lang="en-US" dirty="0" err="1"/>
              <a:t>lékařů</a:t>
            </a:r>
            <a:r>
              <a:rPr lang="cs-CZ" dirty="0"/>
              <a:t> a zubních lékařů v HKK – lůžková péče</a:t>
            </a:r>
            <a:endParaRPr lang="en-US" dirty="0"/>
          </a:p>
        </p:txBody>
      </p:sp>
      <p:sp>
        <p:nvSpPr>
          <p:cNvPr id="11" name="TextovéPole 10">
            <a:extLst>
              <a:ext uri="{FF2B5EF4-FFF2-40B4-BE49-F238E27FC236}">
                <a16:creationId xmlns:a16="http://schemas.microsoft.com/office/drawing/2014/main" id="{D3D2CAD0-99F2-400C-BBF1-93A79F89735F}"/>
              </a:ext>
            </a:extLst>
          </p:cNvPr>
          <p:cNvSpPr txBox="1"/>
          <p:nvPr/>
        </p:nvSpPr>
        <p:spPr>
          <a:xfrm>
            <a:off x="8462097" y="5695636"/>
            <a:ext cx="2448560" cy="215444"/>
          </a:xfrm>
          <a:prstGeom prst="rect">
            <a:avLst/>
          </a:prstGeom>
          <a:noFill/>
        </p:spPr>
        <p:txBody>
          <a:bodyPr wrap="square" rtlCol="0">
            <a:spAutoFit/>
          </a:bodyPr>
          <a:lstStyle/>
          <a:p>
            <a:r>
              <a:rPr lang="cs-CZ" sz="800" dirty="0">
                <a:solidFill>
                  <a:srgbClr val="C00000"/>
                </a:solidFill>
              </a:rPr>
              <a:t>*samostatně neprezentováno – individuální údaj</a:t>
            </a:r>
          </a:p>
        </p:txBody>
      </p:sp>
      <p:sp>
        <p:nvSpPr>
          <p:cNvPr id="12" name="TextovéPole 31"/>
          <p:cNvSpPr txBox="1"/>
          <p:nvPr/>
        </p:nvSpPr>
        <p:spPr>
          <a:xfrm>
            <a:off x="6210024" y="1020674"/>
            <a:ext cx="1080120" cy="400110"/>
          </a:xfrm>
          <a:prstGeom prst="rect">
            <a:avLst/>
          </a:prstGeom>
          <a:solidFill>
            <a:srgbClr val="0070C0"/>
          </a:solidFill>
        </p:spPr>
        <p:txBody>
          <a:bodyPr wrap="square" rtlCol="0">
            <a:spAutoFit/>
          </a:bodyPr>
          <a:lstStyle/>
          <a:p>
            <a:pPr algn="ctr"/>
            <a:r>
              <a:rPr lang="cs-CZ" sz="2000" b="1" dirty="0">
                <a:solidFill>
                  <a:srgbClr val="FFFFFF"/>
                </a:solidFill>
                <a:latin typeface="Trebuchet MS"/>
              </a:rPr>
              <a:t>2018</a:t>
            </a:r>
          </a:p>
        </p:txBody>
      </p:sp>
      <p:graphicFrame>
        <p:nvGraphicFramePr>
          <p:cNvPr id="13" name="Zástupný symbol pro obsah 3"/>
          <p:cNvGraphicFramePr>
            <a:graphicFrameLocks/>
          </p:cNvGraphicFramePr>
          <p:nvPr>
            <p:extLst/>
          </p:nvPr>
        </p:nvGraphicFramePr>
        <p:xfrm>
          <a:off x="1582303" y="961076"/>
          <a:ext cx="4320000" cy="52940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4" name="TextovéPole 33"/>
          <p:cNvSpPr txBox="1"/>
          <p:nvPr/>
        </p:nvSpPr>
        <p:spPr>
          <a:xfrm>
            <a:off x="1659178" y="1037150"/>
            <a:ext cx="1080120" cy="400110"/>
          </a:xfrm>
          <a:prstGeom prst="rect">
            <a:avLst/>
          </a:prstGeom>
          <a:solidFill>
            <a:srgbClr val="0070C0"/>
          </a:solidFill>
        </p:spPr>
        <p:txBody>
          <a:bodyPr wrap="square" rtlCol="0">
            <a:spAutoFit/>
          </a:bodyPr>
          <a:lstStyle/>
          <a:p>
            <a:pPr algn="ctr"/>
            <a:r>
              <a:rPr lang="cs-CZ" sz="2000" b="1" dirty="0">
                <a:solidFill>
                  <a:srgbClr val="FFFFFF"/>
                </a:solidFill>
                <a:latin typeface="Trebuchet MS"/>
              </a:rPr>
              <a:t>2017</a:t>
            </a:r>
          </a:p>
        </p:txBody>
      </p:sp>
      <p:graphicFrame>
        <p:nvGraphicFramePr>
          <p:cNvPr id="16" name="Zástupný symbol pro obsah 3"/>
          <p:cNvGraphicFramePr>
            <a:graphicFrameLocks/>
          </p:cNvGraphicFramePr>
          <p:nvPr>
            <p:extLst/>
          </p:nvPr>
        </p:nvGraphicFramePr>
        <p:xfrm>
          <a:off x="6102498" y="961076"/>
          <a:ext cx="4320000" cy="5294096"/>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21519412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644F3FF-1396-4853-8BC3-8668E9FA7146}"/>
              </a:ext>
            </a:extLst>
          </p:cNvPr>
          <p:cNvSpPr txBox="1"/>
          <p:nvPr/>
        </p:nvSpPr>
        <p:spPr>
          <a:xfrm>
            <a:off x="286158" y="653299"/>
            <a:ext cx="7733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a:t>
            </a:r>
          </a:p>
        </p:txBody>
      </p:sp>
      <p:sp>
        <p:nvSpPr>
          <p:cNvPr id="2" name="Title 1"/>
          <p:cNvSpPr>
            <a:spLocks noGrp="1"/>
          </p:cNvSpPr>
          <p:nvPr>
            <p:ph type="title"/>
          </p:nvPr>
        </p:nvSpPr>
        <p:spPr/>
        <p:txBody>
          <a:bodyPr>
            <a:normAutofit/>
          </a:bodyPr>
          <a:lstStyle/>
          <a:p>
            <a:r>
              <a:rPr lang="cs-CZ" dirty="0"/>
              <a:t>Trend v o</a:t>
            </a:r>
            <a:r>
              <a:rPr lang="en-US" dirty="0" err="1"/>
              <a:t>dměňování</a:t>
            </a:r>
            <a:r>
              <a:rPr lang="en-US" dirty="0"/>
              <a:t> </a:t>
            </a:r>
            <a:r>
              <a:rPr lang="en-US" dirty="0" err="1"/>
              <a:t>lékařů</a:t>
            </a:r>
            <a:r>
              <a:rPr lang="cs-CZ" dirty="0"/>
              <a:t> v HKK – lůžková péče</a:t>
            </a:r>
            <a:endParaRPr lang="en-US" dirty="0"/>
          </a:p>
        </p:txBody>
      </p:sp>
      <p:graphicFrame>
        <p:nvGraphicFramePr>
          <p:cNvPr id="20" name="Zástupný symbol pro obsah 23">
            <a:extLst>
              <a:ext uri="{FF2B5EF4-FFF2-40B4-BE49-F238E27FC236}">
                <a16:creationId xmlns:a16="http://schemas.microsoft.com/office/drawing/2014/main" id="{F9EEF3B4-A933-4DBD-B856-4D88804E0C26}"/>
              </a:ext>
            </a:extLst>
          </p:cNvPr>
          <p:cNvGraphicFramePr>
            <a:graphicFrameLocks/>
          </p:cNvGraphicFramePr>
          <p:nvPr>
            <p:extLst>
              <p:ext uri="{D42A27DB-BD31-4B8C-83A1-F6EECF244321}">
                <p14:modId xmlns:p14="http://schemas.microsoft.com/office/powerpoint/2010/main" val="1078186511"/>
              </p:ext>
            </p:extLst>
          </p:nvPr>
        </p:nvGraphicFramePr>
        <p:xfrm>
          <a:off x="1074122" y="1364550"/>
          <a:ext cx="7875782" cy="4835203"/>
        </p:xfrm>
        <a:graphic>
          <a:graphicData uri="http://schemas.openxmlformats.org/drawingml/2006/chart">
            <c:chart xmlns:c="http://schemas.openxmlformats.org/drawingml/2006/chart" xmlns:r="http://schemas.openxmlformats.org/officeDocument/2006/relationships" r:id="rId2"/>
          </a:graphicData>
        </a:graphic>
      </p:graphicFrame>
      <p:sp>
        <p:nvSpPr>
          <p:cNvPr id="21" name="TextovéPole 20">
            <a:extLst>
              <a:ext uri="{FF2B5EF4-FFF2-40B4-BE49-F238E27FC236}">
                <a16:creationId xmlns:a16="http://schemas.microsoft.com/office/drawing/2014/main" id="{F30BE650-56A7-4CE2-9F37-9EC73F2B65A0}"/>
              </a:ext>
            </a:extLst>
          </p:cNvPr>
          <p:cNvSpPr txBox="1"/>
          <p:nvPr/>
        </p:nvSpPr>
        <p:spPr>
          <a:xfrm>
            <a:off x="8312909" y="1357368"/>
            <a:ext cx="1647837" cy="430887"/>
          </a:xfrm>
          <a:prstGeom prst="rect">
            <a:avLst/>
          </a:prstGeom>
          <a:noFill/>
        </p:spPr>
        <p:txBody>
          <a:bodyPr wrap="square" rtlCol="0">
            <a:spAutoFit/>
          </a:bodyPr>
          <a:lstStyle/>
          <a:p>
            <a:pPr algn="r"/>
            <a:r>
              <a:rPr lang="cs-CZ" sz="1100" dirty="0">
                <a:solidFill>
                  <a:srgbClr val="FF0000"/>
                </a:solidFill>
              </a:rPr>
              <a:t>v roce 2018 </a:t>
            </a:r>
            <a:r>
              <a:rPr lang="cs-CZ" sz="1100" b="1" dirty="0">
                <a:solidFill>
                  <a:srgbClr val="FF0000"/>
                </a:solidFill>
              </a:rPr>
              <a:t>nárůst o</a:t>
            </a:r>
            <a:r>
              <a:rPr lang="cs-CZ" sz="1100" dirty="0">
                <a:solidFill>
                  <a:srgbClr val="FF0000"/>
                </a:solidFill>
              </a:rPr>
              <a:t> 7,98</a:t>
            </a:r>
            <a:r>
              <a:rPr lang="cs-CZ" sz="1100" b="1" dirty="0">
                <a:solidFill>
                  <a:srgbClr val="FF0000"/>
                </a:solidFill>
              </a:rPr>
              <a:t>%</a:t>
            </a:r>
            <a:r>
              <a:rPr lang="cs-CZ" sz="1100" dirty="0">
                <a:solidFill>
                  <a:srgbClr val="FF0000"/>
                </a:solidFill>
              </a:rPr>
              <a:t> oproti roku 2017</a:t>
            </a:r>
            <a:endParaRPr lang="cs-CZ" sz="1100" dirty="0">
              <a:solidFill>
                <a:srgbClr val="292929"/>
              </a:solidFill>
            </a:endParaRPr>
          </a:p>
        </p:txBody>
      </p:sp>
      <p:sp>
        <p:nvSpPr>
          <p:cNvPr id="22" name="TextovéPole 1">
            <a:extLst>
              <a:ext uri="{FF2B5EF4-FFF2-40B4-BE49-F238E27FC236}">
                <a16:creationId xmlns:a16="http://schemas.microsoft.com/office/drawing/2014/main" id="{3CBBE4BA-4939-41BB-8208-193F7F31CE0C}"/>
              </a:ext>
            </a:extLst>
          </p:cNvPr>
          <p:cNvSpPr txBox="1"/>
          <p:nvPr/>
        </p:nvSpPr>
        <p:spPr>
          <a:xfrm>
            <a:off x="8760596" y="1981611"/>
            <a:ext cx="1188660" cy="6001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cs-CZ" dirty="0">
                <a:solidFill>
                  <a:srgbClr val="000000"/>
                </a:solidFill>
              </a:rPr>
              <a:t>v roce 2018 </a:t>
            </a:r>
            <a:r>
              <a:rPr lang="cs-CZ" b="1" dirty="0">
                <a:solidFill>
                  <a:srgbClr val="000000"/>
                </a:solidFill>
              </a:rPr>
              <a:t>nárůst o</a:t>
            </a:r>
            <a:r>
              <a:rPr lang="cs-CZ" dirty="0">
                <a:solidFill>
                  <a:srgbClr val="000000"/>
                </a:solidFill>
              </a:rPr>
              <a:t> 7,69</a:t>
            </a:r>
            <a:r>
              <a:rPr lang="cs-CZ" b="1" dirty="0">
                <a:solidFill>
                  <a:srgbClr val="000000"/>
                </a:solidFill>
              </a:rPr>
              <a:t>%</a:t>
            </a:r>
            <a:r>
              <a:rPr lang="cs-CZ" dirty="0">
                <a:solidFill>
                  <a:srgbClr val="000000"/>
                </a:solidFill>
              </a:rPr>
              <a:t> oproti roku 2017</a:t>
            </a:r>
          </a:p>
        </p:txBody>
      </p:sp>
      <p:sp>
        <p:nvSpPr>
          <p:cNvPr id="23" name="TextovéPole 22">
            <a:extLst>
              <a:ext uri="{FF2B5EF4-FFF2-40B4-BE49-F238E27FC236}">
                <a16:creationId xmlns:a16="http://schemas.microsoft.com/office/drawing/2014/main" id="{1EAED4D0-BF09-4504-8FC9-CD2B06A575E9}"/>
              </a:ext>
            </a:extLst>
          </p:cNvPr>
          <p:cNvSpPr txBox="1"/>
          <p:nvPr/>
        </p:nvSpPr>
        <p:spPr>
          <a:xfrm>
            <a:off x="8312909" y="3035552"/>
            <a:ext cx="1636347" cy="430887"/>
          </a:xfrm>
          <a:prstGeom prst="rect">
            <a:avLst/>
          </a:prstGeom>
          <a:noFill/>
        </p:spPr>
        <p:txBody>
          <a:bodyPr wrap="square" rtlCol="0">
            <a:spAutoFit/>
          </a:bodyPr>
          <a:lstStyle/>
          <a:p>
            <a:pPr algn="r"/>
            <a:r>
              <a:rPr lang="cs-CZ" sz="1100" dirty="0">
                <a:solidFill>
                  <a:srgbClr val="00B050"/>
                </a:solidFill>
              </a:rPr>
              <a:t>v roce 2018 </a:t>
            </a:r>
            <a:r>
              <a:rPr lang="cs-CZ" sz="1100" b="1" dirty="0">
                <a:solidFill>
                  <a:srgbClr val="00B050"/>
                </a:solidFill>
              </a:rPr>
              <a:t>nárůst o</a:t>
            </a:r>
            <a:r>
              <a:rPr lang="cs-CZ" sz="1100" dirty="0">
                <a:solidFill>
                  <a:srgbClr val="00B050"/>
                </a:solidFill>
              </a:rPr>
              <a:t> 7,47</a:t>
            </a:r>
            <a:r>
              <a:rPr lang="cs-CZ" sz="1100" b="1" dirty="0">
                <a:solidFill>
                  <a:srgbClr val="00B050"/>
                </a:solidFill>
              </a:rPr>
              <a:t>%</a:t>
            </a:r>
            <a:r>
              <a:rPr lang="cs-CZ" sz="1100" dirty="0">
                <a:solidFill>
                  <a:srgbClr val="00B050"/>
                </a:solidFill>
              </a:rPr>
              <a:t> oproti roku 2017</a:t>
            </a:r>
            <a:endParaRPr lang="cs-CZ" sz="1100" dirty="0">
              <a:solidFill>
                <a:srgbClr val="292929"/>
              </a:solidFill>
            </a:endParaRPr>
          </a:p>
        </p:txBody>
      </p:sp>
      <p:graphicFrame>
        <p:nvGraphicFramePr>
          <p:cNvPr id="24" name="Tabulka 23">
            <a:extLst>
              <a:ext uri="{FF2B5EF4-FFF2-40B4-BE49-F238E27FC236}">
                <a16:creationId xmlns:a16="http://schemas.microsoft.com/office/drawing/2014/main" id="{5DE8EEC3-68E3-46E0-BB5C-0730AD7E2F86}"/>
              </a:ext>
            </a:extLst>
          </p:cNvPr>
          <p:cNvGraphicFramePr>
            <a:graphicFrameLocks noGrp="1"/>
          </p:cNvGraphicFramePr>
          <p:nvPr>
            <p:extLst>
              <p:ext uri="{D42A27DB-BD31-4B8C-83A1-F6EECF244321}">
                <p14:modId xmlns:p14="http://schemas.microsoft.com/office/powerpoint/2010/main" val="1239949847"/>
              </p:ext>
            </p:extLst>
          </p:nvPr>
        </p:nvGraphicFramePr>
        <p:xfrm>
          <a:off x="2506067" y="4327545"/>
          <a:ext cx="1403277" cy="370840"/>
        </p:xfrm>
        <a:graphic>
          <a:graphicData uri="http://schemas.openxmlformats.org/drawingml/2006/table">
            <a:tbl>
              <a:tblPr firstRow="1" bandRow="1"/>
              <a:tblGrid>
                <a:gridCol w="1403277">
                  <a:extLst>
                    <a:ext uri="{9D8B030D-6E8A-4147-A177-3AD203B41FA5}">
                      <a16:colId xmlns:a16="http://schemas.microsoft.com/office/drawing/2014/main" val="20000"/>
                    </a:ext>
                  </a:extLst>
                </a:gridCol>
              </a:tblGrid>
              <a:tr h="370840">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r"/>
                      <a:r>
                        <a:rPr lang="cs-CZ" sz="1200" b="1" dirty="0">
                          <a:solidFill>
                            <a:schemeClr val="tx1"/>
                          </a:solidFill>
                          <a:latin typeface="+mn-lt"/>
                        </a:rPr>
                        <a:t>Celkový průměr</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cxnSp>
        <p:nvCxnSpPr>
          <p:cNvPr id="25" name="Přímá spojnice 24">
            <a:extLst>
              <a:ext uri="{FF2B5EF4-FFF2-40B4-BE49-F238E27FC236}">
                <a16:creationId xmlns:a16="http://schemas.microsoft.com/office/drawing/2014/main" id="{98BBE1F2-59E6-4317-AE77-6EBA1904378B}"/>
              </a:ext>
            </a:extLst>
          </p:cNvPr>
          <p:cNvCxnSpPr/>
          <p:nvPr/>
        </p:nvCxnSpPr>
        <p:spPr bwMode="auto">
          <a:xfrm>
            <a:off x="2035759" y="4512965"/>
            <a:ext cx="504056" cy="0"/>
          </a:xfrm>
          <a:prstGeom prst="line">
            <a:avLst/>
          </a:prstGeom>
          <a:noFill/>
          <a:ln w="25400" cap="flat" cmpd="sng" algn="ctr">
            <a:solidFill>
              <a:srgbClr val="292929"/>
            </a:solidFill>
            <a:prstDash val="solid"/>
            <a:headEnd type="none" w="med" len="med"/>
            <a:tailEnd type="none" w="med" len="med"/>
          </a:ln>
          <a:effectLst>
            <a:outerShdw blurRad="40000" dist="20000" dir="5400000" rotWithShape="0">
              <a:srgbClr val="000000">
                <a:alpha val="38000"/>
              </a:srgbClr>
            </a:outerShdw>
          </a:effectLst>
        </p:spPr>
      </p:cxnSp>
      <p:graphicFrame>
        <p:nvGraphicFramePr>
          <p:cNvPr id="26" name="Tabulka 25">
            <a:extLst>
              <a:ext uri="{FF2B5EF4-FFF2-40B4-BE49-F238E27FC236}">
                <a16:creationId xmlns:a16="http://schemas.microsoft.com/office/drawing/2014/main" id="{04FF1351-422D-416B-A84A-04E0FA3F2E9F}"/>
              </a:ext>
            </a:extLst>
          </p:cNvPr>
          <p:cNvGraphicFramePr>
            <a:graphicFrameLocks noGrp="1"/>
          </p:cNvGraphicFramePr>
          <p:nvPr>
            <p:extLst>
              <p:ext uri="{D42A27DB-BD31-4B8C-83A1-F6EECF244321}">
                <p14:modId xmlns:p14="http://schemas.microsoft.com/office/powerpoint/2010/main" val="780745970"/>
              </p:ext>
            </p:extLst>
          </p:nvPr>
        </p:nvGraphicFramePr>
        <p:xfrm>
          <a:off x="1832909" y="4736621"/>
          <a:ext cx="6912000" cy="370840"/>
        </p:xfrm>
        <a:graphic>
          <a:graphicData uri="http://schemas.openxmlformats.org/drawingml/2006/table">
            <a:tbl>
              <a:tblPr firstRow="1" bandRow="1"/>
              <a:tblGrid>
                <a:gridCol w="792000">
                  <a:extLst>
                    <a:ext uri="{9D8B030D-6E8A-4147-A177-3AD203B41FA5}">
                      <a16:colId xmlns:a16="http://schemas.microsoft.com/office/drawing/2014/main" val="20000"/>
                    </a:ext>
                  </a:extLst>
                </a:gridCol>
                <a:gridCol w="792000">
                  <a:extLst>
                    <a:ext uri="{9D8B030D-6E8A-4147-A177-3AD203B41FA5}">
                      <a16:colId xmlns:a16="http://schemas.microsoft.com/office/drawing/2014/main" val="20001"/>
                    </a:ext>
                  </a:extLst>
                </a:gridCol>
                <a:gridCol w="792000">
                  <a:extLst>
                    <a:ext uri="{9D8B030D-6E8A-4147-A177-3AD203B41FA5}">
                      <a16:colId xmlns:a16="http://schemas.microsoft.com/office/drawing/2014/main" val="20002"/>
                    </a:ext>
                  </a:extLst>
                </a:gridCol>
                <a:gridCol w="756000">
                  <a:extLst>
                    <a:ext uri="{9D8B030D-6E8A-4147-A177-3AD203B41FA5}">
                      <a16:colId xmlns:a16="http://schemas.microsoft.com/office/drawing/2014/main" val="20006"/>
                    </a:ext>
                  </a:extLst>
                </a:gridCol>
                <a:gridCol w="756000">
                  <a:extLst>
                    <a:ext uri="{9D8B030D-6E8A-4147-A177-3AD203B41FA5}">
                      <a16:colId xmlns:a16="http://schemas.microsoft.com/office/drawing/2014/main" val="20007"/>
                    </a:ext>
                  </a:extLst>
                </a:gridCol>
                <a:gridCol w="756000">
                  <a:extLst>
                    <a:ext uri="{9D8B030D-6E8A-4147-A177-3AD203B41FA5}">
                      <a16:colId xmlns:a16="http://schemas.microsoft.com/office/drawing/2014/main" val="20008"/>
                    </a:ext>
                  </a:extLst>
                </a:gridCol>
                <a:gridCol w="756000">
                  <a:extLst>
                    <a:ext uri="{9D8B030D-6E8A-4147-A177-3AD203B41FA5}">
                      <a16:colId xmlns:a16="http://schemas.microsoft.com/office/drawing/2014/main" val="20003"/>
                    </a:ext>
                  </a:extLst>
                </a:gridCol>
                <a:gridCol w="756000">
                  <a:extLst>
                    <a:ext uri="{9D8B030D-6E8A-4147-A177-3AD203B41FA5}">
                      <a16:colId xmlns:a16="http://schemas.microsoft.com/office/drawing/2014/main" val="20004"/>
                    </a:ext>
                  </a:extLst>
                </a:gridCol>
                <a:gridCol w="756000">
                  <a:extLst>
                    <a:ext uri="{9D8B030D-6E8A-4147-A177-3AD203B41FA5}">
                      <a16:colId xmlns:a16="http://schemas.microsoft.com/office/drawing/2014/main" val="20005"/>
                    </a:ext>
                  </a:extLst>
                </a:gridCol>
              </a:tblGrid>
              <a:tr h="370840">
                <a:tc>
                  <a:txBody>
                    <a:bodyPr/>
                    <a:lstStyle/>
                    <a:p>
                      <a:pPr algn="ctr" fontAlgn="b"/>
                      <a:r>
                        <a:rPr lang="cs-CZ" sz="1200" b="1" i="0" u="none" strike="noStrike" dirty="0">
                          <a:solidFill>
                            <a:srgbClr val="000000"/>
                          </a:solidFill>
                          <a:effectLst/>
                          <a:latin typeface="+mn-lt"/>
                        </a:rPr>
                        <a:t>50 640</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8F8F8"/>
                    </a:solidFill>
                  </a:tcPr>
                </a:tc>
                <a:tc>
                  <a:txBody>
                    <a:bodyPr/>
                    <a:lstStyle/>
                    <a:p>
                      <a:pPr algn="ctr" fontAlgn="b"/>
                      <a:r>
                        <a:rPr lang="cs-CZ" sz="1200" b="1" i="0" u="none" strike="noStrike" dirty="0">
                          <a:solidFill>
                            <a:srgbClr val="000000"/>
                          </a:solidFill>
                          <a:effectLst/>
                          <a:latin typeface="+mn-lt"/>
                        </a:rPr>
                        <a:t>58 711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8F8F8"/>
                    </a:solidFill>
                  </a:tcPr>
                </a:tc>
                <a:tc>
                  <a:txBody>
                    <a:bodyPr/>
                    <a:lstStyle/>
                    <a:p>
                      <a:pPr algn="ctr" fontAlgn="b"/>
                      <a:r>
                        <a:rPr lang="cs-CZ" sz="1200" b="1" i="0" u="none" strike="noStrike" dirty="0">
                          <a:solidFill>
                            <a:srgbClr val="000000"/>
                          </a:solidFill>
                          <a:effectLst/>
                          <a:latin typeface="+mn-lt"/>
                        </a:rPr>
                        <a:t>63 435</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8F8F8"/>
                    </a:solidFill>
                  </a:tcPr>
                </a:tc>
                <a:tc>
                  <a:txBody>
                    <a:bodyPr/>
                    <a:lstStyle/>
                    <a:p>
                      <a:pPr algn="ctr" fontAlgn="b"/>
                      <a:r>
                        <a:rPr lang="cs-CZ" sz="1200" b="1" i="0" u="none" strike="noStrike" dirty="0">
                          <a:solidFill>
                            <a:srgbClr val="000000"/>
                          </a:solidFill>
                          <a:effectLst/>
                          <a:latin typeface="+mn-lt"/>
                        </a:rPr>
                        <a:t>61 571</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8F8F8"/>
                    </a:solidFill>
                  </a:tcPr>
                </a:tc>
                <a:tc>
                  <a:txBody>
                    <a:bodyPr/>
                    <a:lstStyle/>
                    <a:p>
                      <a:pPr algn="ctr" fontAlgn="b"/>
                      <a:r>
                        <a:rPr lang="cs-CZ" sz="1200" b="1" i="0" u="none" strike="noStrike" dirty="0">
                          <a:solidFill>
                            <a:srgbClr val="000000"/>
                          </a:solidFill>
                          <a:effectLst/>
                          <a:latin typeface="+mn-lt"/>
                        </a:rPr>
                        <a:t>63 648</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8F8F8"/>
                    </a:solidFill>
                  </a:tcPr>
                </a:tc>
                <a:tc>
                  <a:txBody>
                    <a:bodyPr/>
                    <a:lstStyle/>
                    <a:p>
                      <a:pPr algn="ctr" fontAlgn="b"/>
                      <a:r>
                        <a:rPr lang="cs-CZ" sz="1200" b="1" i="0" u="none" strike="noStrike" dirty="0">
                          <a:solidFill>
                            <a:srgbClr val="000000"/>
                          </a:solidFill>
                          <a:effectLst/>
                          <a:latin typeface="+mn-lt"/>
                        </a:rPr>
                        <a:t>70 907</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8F8F8"/>
                    </a:solidFill>
                  </a:tcPr>
                </a:tc>
                <a:tc>
                  <a:txBody>
                    <a:bodyPr/>
                    <a:lstStyle/>
                    <a:p>
                      <a:pPr algn="ctr" fontAlgn="b"/>
                      <a:r>
                        <a:rPr lang="cs-CZ" sz="1200" b="1" i="0" u="none" strike="noStrike" dirty="0">
                          <a:solidFill>
                            <a:srgbClr val="000000"/>
                          </a:solidFill>
                          <a:effectLst/>
                          <a:latin typeface="+mn-lt"/>
                        </a:rPr>
                        <a:t>76 425</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8F8F8"/>
                    </a:solidFill>
                  </a:tcPr>
                </a:tc>
                <a:tc>
                  <a:txBody>
                    <a:bodyPr/>
                    <a:lstStyle/>
                    <a:p>
                      <a:pPr algn="ctr" fontAlgn="b"/>
                      <a:r>
                        <a:rPr lang="cs-CZ" sz="1200" b="1" i="0" u="none" strike="noStrike" dirty="0">
                          <a:solidFill>
                            <a:srgbClr val="000000"/>
                          </a:solidFill>
                          <a:effectLst/>
                          <a:latin typeface="+mn-lt"/>
                        </a:rPr>
                        <a:t>82 428</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8F8F8"/>
                    </a:solidFill>
                  </a:tcPr>
                </a:tc>
                <a:tc>
                  <a:txBody>
                    <a:bodyPr/>
                    <a:lstStyle/>
                    <a:p>
                      <a:pPr algn="ctr" fontAlgn="b"/>
                      <a:r>
                        <a:rPr lang="cs-CZ" sz="1200" b="1" i="0" u="none" strike="noStrike" dirty="0">
                          <a:solidFill>
                            <a:srgbClr val="000000"/>
                          </a:solidFill>
                          <a:effectLst/>
                          <a:latin typeface="+mn-lt"/>
                        </a:rPr>
                        <a:t>88 764</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8F8F8"/>
                    </a:solid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039147117"/>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644F3FF-1396-4853-8BC3-8668E9FA7146}"/>
              </a:ext>
            </a:extLst>
          </p:cNvPr>
          <p:cNvSpPr txBox="1"/>
          <p:nvPr/>
        </p:nvSpPr>
        <p:spPr>
          <a:xfrm>
            <a:off x="286158" y="653299"/>
            <a:ext cx="7733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a:t>
            </a:r>
          </a:p>
        </p:txBody>
      </p:sp>
      <p:sp>
        <p:nvSpPr>
          <p:cNvPr id="2" name="Title 1"/>
          <p:cNvSpPr>
            <a:spLocks noGrp="1"/>
          </p:cNvSpPr>
          <p:nvPr>
            <p:ph type="title"/>
          </p:nvPr>
        </p:nvSpPr>
        <p:spPr/>
        <p:txBody>
          <a:bodyPr>
            <a:normAutofit/>
          </a:bodyPr>
          <a:lstStyle/>
          <a:p>
            <a:r>
              <a:rPr lang="en-US" dirty="0" err="1"/>
              <a:t>Odměňování</a:t>
            </a:r>
            <a:r>
              <a:rPr lang="en-US" dirty="0"/>
              <a:t> </a:t>
            </a:r>
            <a:r>
              <a:rPr lang="en-US" dirty="0" err="1"/>
              <a:t>lékařů</a:t>
            </a:r>
            <a:r>
              <a:rPr lang="cs-CZ" dirty="0"/>
              <a:t> ve srovnání HKK a ČR – lůžková péče</a:t>
            </a:r>
            <a:endParaRPr lang="en-US" dirty="0"/>
          </a:p>
        </p:txBody>
      </p:sp>
      <p:graphicFrame>
        <p:nvGraphicFramePr>
          <p:cNvPr id="8" name="Tabulka 7"/>
          <p:cNvGraphicFramePr>
            <a:graphicFrameLocks noGrp="1"/>
          </p:cNvGraphicFramePr>
          <p:nvPr>
            <p:extLst>
              <p:ext uri="{D42A27DB-BD31-4B8C-83A1-F6EECF244321}">
                <p14:modId xmlns:p14="http://schemas.microsoft.com/office/powerpoint/2010/main" val="2575710975"/>
              </p:ext>
            </p:extLst>
          </p:nvPr>
        </p:nvGraphicFramePr>
        <p:xfrm>
          <a:off x="359252" y="1207230"/>
          <a:ext cx="7936742" cy="2975229"/>
        </p:xfrm>
        <a:graphic>
          <a:graphicData uri="http://schemas.openxmlformats.org/drawingml/2006/table">
            <a:tbl>
              <a:tblPr>
                <a:tableStyleId>{5C22544A-7EE6-4342-B048-85BDC9FD1C3A}</a:tableStyleId>
              </a:tblPr>
              <a:tblGrid>
                <a:gridCol w="2553862">
                  <a:extLst>
                    <a:ext uri="{9D8B030D-6E8A-4147-A177-3AD203B41FA5}">
                      <a16:colId xmlns:a16="http://schemas.microsoft.com/office/drawing/2014/main" val="20000"/>
                    </a:ext>
                  </a:extLst>
                </a:gridCol>
                <a:gridCol w="889006">
                  <a:extLst>
                    <a:ext uri="{9D8B030D-6E8A-4147-A177-3AD203B41FA5}">
                      <a16:colId xmlns:a16="http://schemas.microsoft.com/office/drawing/2014/main" val="2673925453"/>
                    </a:ext>
                  </a:extLst>
                </a:gridCol>
                <a:gridCol w="918313">
                  <a:extLst>
                    <a:ext uri="{9D8B030D-6E8A-4147-A177-3AD203B41FA5}">
                      <a16:colId xmlns:a16="http://schemas.microsoft.com/office/drawing/2014/main" val="1928404485"/>
                    </a:ext>
                  </a:extLst>
                </a:gridCol>
                <a:gridCol w="810851">
                  <a:extLst>
                    <a:ext uri="{9D8B030D-6E8A-4147-A177-3AD203B41FA5}">
                      <a16:colId xmlns:a16="http://schemas.microsoft.com/office/drawing/2014/main" val="60278710"/>
                    </a:ext>
                  </a:extLst>
                </a:gridCol>
                <a:gridCol w="898775">
                  <a:extLst>
                    <a:ext uri="{9D8B030D-6E8A-4147-A177-3AD203B41FA5}">
                      <a16:colId xmlns:a16="http://schemas.microsoft.com/office/drawing/2014/main" val="2349720418"/>
                    </a:ext>
                  </a:extLst>
                </a:gridCol>
                <a:gridCol w="898775">
                  <a:extLst>
                    <a:ext uri="{9D8B030D-6E8A-4147-A177-3AD203B41FA5}">
                      <a16:colId xmlns:a16="http://schemas.microsoft.com/office/drawing/2014/main" val="20005"/>
                    </a:ext>
                  </a:extLst>
                </a:gridCol>
                <a:gridCol w="967160">
                  <a:extLst>
                    <a:ext uri="{9D8B030D-6E8A-4147-A177-3AD203B41FA5}">
                      <a16:colId xmlns:a16="http://schemas.microsoft.com/office/drawing/2014/main" val="2878488545"/>
                    </a:ext>
                  </a:extLst>
                </a:gridCol>
              </a:tblGrid>
              <a:tr h="247172">
                <a:tc gridSpan="7">
                  <a:txBody>
                    <a:bodyPr/>
                    <a:lstStyle/>
                    <a:p>
                      <a:pPr algn="l">
                        <a:lnSpc>
                          <a:spcPct val="120000"/>
                        </a:lnSpc>
                        <a:spcBef>
                          <a:spcPts val="600"/>
                        </a:spcBef>
                        <a:spcAft>
                          <a:spcPts val="600"/>
                        </a:spcAft>
                      </a:pPr>
                      <a:r>
                        <a:rPr lang="cs-CZ" sz="1600" b="1" dirty="0">
                          <a:latin typeface="Calibri" panose="020F0502020204030204" pitchFamily="34" charset="0"/>
                          <a:cs typeface="Calibri" panose="020F0502020204030204" pitchFamily="34" charset="0"/>
                        </a:rPr>
                        <a:t>Vývoj odměňování </a:t>
                      </a:r>
                      <a:r>
                        <a:rPr lang="cs-CZ" sz="1600" b="1" dirty="0">
                          <a:solidFill>
                            <a:srgbClr val="C00000"/>
                          </a:solidFill>
                          <a:latin typeface="Calibri" panose="020F0502020204030204" pitchFamily="34" charset="0"/>
                          <a:cs typeface="Calibri" panose="020F0502020204030204" pitchFamily="34" charset="0"/>
                        </a:rPr>
                        <a:t>v akutní péči </a:t>
                      </a:r>
                      <a:r>
                        <a:rPr lang="cs-CZ" sz="1600" b="1" dirty="0">
                          <a:latin typeface="Calibri" panose="020F0502020204030204" pitchFamily="34" charset="0"/>
                          <a:cs typeface="Calibri" panose="020F0502020204030204" pitchFamily="34" charset="0"/>
                        </a:rPr>
                        <a:t>(průměr platy a mzdy)</a:t>
                      </a:r>
                    </a:p>
                  </a:txBody>
                  <a:tcPr marL="9525" marR="9525" marT="9525" marB="0" anchor="c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cs-CZ"/>
                    </a:p>
                  </a:txBody>
                  <a:tcPr/>
                </a:tc>
                <a:tc hMerge="1">
                  <a:txBody>
                    <a:bodyPr/>
                    <a:lstStyle/>
                    <a:p>
                      <a:endParaRPr lang="en-US"/>
                    </a:p>
                  </a:txBody>
                  <a:tcPr/>
                </a:tc>
                <a:extLst>
                  <a:ext uri="{0D108BD9-81ED-4DB2-BD59-A6C34878D82A}">
                    <a16:rowId xmlns:a16="http://schemas.microsoft.com/office/drawing/2014/main" val="10005"/>
                  </a:ext>
                </a:extLst>
              </a:tr>
              <a:tr h="425583">
                <a:tc>
                  <a:txBody>
                    <a:bodyPr/>
                    <a:lstStyle/>
                    <a:p>
                      <a:pPr marL="0" algn="l" defTabSz="914400" rtl="0" eaLnBrk="1" fontAlgn="b" latinLnBrk="0" hangingPunct="1">
                        <a:lnSpc>
                          <a:spcPct val="120000"/>
                        </a:lnSpc>
                        <a:spcBef>
                          <a:spcPts val="600"/>
                        </a:spcBef>
                        <a:spcAft>
                          <a:spcPts val="600"/>
                        </a:spcAft>
                      </a:pPr>
                      <a:r>
                        <a:rPr lang="cs-CZ" sz="1400" b="1" u="none" strike="noStrike" kern="1200" dirty="0">
                          <a:solidFill>
                            <a:schemeClr val="dk1"/>
                          </a:solidFill>
                          <a:effectLst/>
                          <a:latin typeface="Calibri" panose="020F0502020204030204" pitchFamily="34" charset="0"/>
                          <a:ea typeface="+mn-ea"/>
                          <a:cs typeface="Calibri" panose="020F0502020204030204" pitchFamily="34" charset="0"/>
                        </a:rPr>
                        <a:t>Kategorie pracovníka</a:t>
                      </a:r>
                    </a:p>
                  </a:txBody>
                  <a:tcPr marL="9525" marR="9525" marT="9525" marB="0" anchor="ctr"/>
                </a:tc>
                <a:tc>
                  <a:txBody>
                    <a:bodyPr/>
                    <a:lstStyle/>
                    <a:p>
                      <a:pPr algn="ctr" fontAlgn="b">
                        <a:lnSpc>
                          <a:spcPct val="120000"/>
                        </a:lnSpc>
                        <a:spcBef>
                          <a:spcPts val="600"/>
                        </a:spcBef>
                        <a:spcAft>
                          <a:spcPts val="600"/>
                        </a:spcAft>
                      </a:pPr>
                      <a:r>
                        <a:rPr lang="cs-CZ" sz="1400" b="1" u="none" strike="noStrike" dirty="0">
                          <a:effectLst/>
                          <a:latin typeface="Calibri" panose="020F0502020204030204" pitchFamily="34" charset="0"/>
                          <a:cs typeface="Calibri" panose="020F0502020204030204" pitchFamily="34" charset="0"/>
                        </a:rPr>
                        <a:t>2014</a:t>
                      </a:r>
                      <a:endParaRPr lang="cs-CZ" sz="1400" b="1"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b="1" u="none" strike="noStrike" dirty="0">
                          <a:effectLst/>
                          <a:latin typeface="Calibri" panose="020F0502020204030204" pitchFamily="34" charset="0"/>
                          <a:cs typeface="Calibri" panose="020F0502020204030204" pitchFamily="34" charset="0"/>
                        </a:rPr>
                        <a:t>2015</a:t>
                      </a:r>
                      <a:endParaRPr lang="cs-CZ" sz="1400" b="1"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b="1" u="none" strike="noStrike" dirty="0">
                          <a:effectLst/>
                          <a:latin typeface="Calibri" panose="020F0502020204030204" pitchFamily="34" charset="0"/>
                          <a:cs typeface="Calibri" panose="020F0502020204030204" pitchFamily="34" charset="0"/>
                        </a:rPr>
                        <a:t>2016</a:t>
                      </a:r>
                      <a:endParaRPr lang="cs-CZ" sz="1400" b="1"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b="1" u="none" strike="noStrike" dirty="0">
                          <a:effectLst/>
                          <a:latin typeface="Calibri" panose="020F0502020204030204" pitchFamily="34" charset="0"/>
                          <a:cs typeface="Calibri" panose="020F0502020204030204" pitchFamily="34" charset="0"/>
                        </a:rPr>
                        <a:t>2017</a:t>
                      </a:r>
                      <a:endParaRPr lang="cs-CZ" sz="1400" b="1"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b="1" i="0" u="none" strike="noStrike" dirty="0">
                          <a:solidFill>
                            <a:srgbClr val="000000"/>
                          </a:solidFill>
                          <a:effectLst/>
                          <a:latin typeface="Calibri" panose="020F0502020204030204" pitchFamily="34" charset="0"/>
                          <a:cs typeface="Calibri" panose="020F0502020204030204" pitchFamily="34" charset="0"/>
                        </a:rPr>
                        <a:t>2018</a:t>
                      </a:r>
                    </a:p>
                  </a:txBody>
                  <a:tcPr marL="9525" marR="9525" marT="9525" marB="0" anchor="ctr"/>
                </a:tc>
                <a:tc>
                  <a:txBody>
                    <a:bodyPr/>
                    <a:lstStyle/>
                    <a:p>
                      <a:pPr algn="ctr" fontAlgn="b">
                        <a:lnSpc>
                          <a:spcPct val="120000"/>
                        </a:lnSpc>
                        <a:spcBef>
                          <a:spcPts val="600"/>
                        </a:spcBef>
                        <a:spcAft>
                          <a:spcPts val="600"/>
                        </a:spcAft>
                      </a:pPr>
                      <a:r>
                        <a:rPr lang="cs-CZ" sz="1400" b="1" u="none" strike="noStrike" dirty="0">
                          <a:effectLst/>
                          <a:latin typeface="Calibri" panose="020F0502020204030204" pitchFamily="34" charset="0"/>
                          <a:cs typeface="Calibri" panose="020F0502020204030204" pitchFamily="34" charset="0"/>
                        </a:rPr>
                        <a:t>Index růstu 18/17</a:t>
                      </a:r>
                      <a:endParaRPr lang="cs-CZ" sz="1400" b="1"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0006"/>
                  </a:ext>
                </a:extLst>
              </a:tr>
              <a:tr h="217437">
                <a:tc>
                  <a:txBody>
                    <a:bodyPr/>
                    <a:lstStyle/>
                    <a:p>
                      <a:pPr algn="l" rtl="0" fontAlgn="b">
                        <a:lnSpc>
                          <a:spcPct val="120000"/>
                        </a:lnSpc>
                        <a:spcBef>
                          <a:spcPts val="600"/>
                        </a:spcBef>
                        <a:spcAft>
                          <a:spcPts val="600"/>
                        </a:spcAft>
                      </a:pPr>
                      <a:r>
                        <a:rPr lang="cs-CZ" sz="1400" u="none" strike="noStrike" dirty="0">
                          <a:effectLst/>
                          <a:latin typeface="Calibri" panose="020F0502020204030204" pitchFamily="34" charset="0"/>
                          <a:cs typeface="Calibri" panose="020F0502020204030204" pitchFamily="34" charset="0"/>
                        </a:rPr>
                        <a:t>Lékaři a zubní lékaři ČR</a:t>
                      </a:r>
                      <a:endParaRPr lang="cs-CZ" sz="1400" b="0" i="0" u="none" strike="noStrike" dirty="0">
                        <a:solidFill>
                          <a:srgbClr val="292929"/>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u="none" strike="noStrike" dirty="0">
                          <a:effectLst/>
                          <a:latin typeface="Calibri" panose="020F0502020204030204" pitchFamily="34" charset="0"/>
                          <a:cs typeface="Calibri" panose="020F0502020204030204" pitchFamily="34" charset="0"/>
                        </a:rPr>
                        <a:t>59 349 </a:t>
                      </a:r>
                      <a:endParaRPr lang="cs-CZ" sz="14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u="none" strike="noStrike" dirty="0">
                          <a:effectLst/>
                          <a:latin typeface="Calibri" panose="020F0502020204030204" pitchFamily="34" charset="0"/>
                          <a:cs typeface="Calibri" panose="020F0502020204030204" pitchFamily="34" charset="0"/>
                        </a:rPr>
                        <a:t>64 113 </a:t>
                      </a:r>
                      <a:endParaRPr lang="cs-CZ" sz="14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b="0" i="0" u="none" strike="noStrike" dirty="0">
                          <a:solidFill>
                            <a:srgbClr val="000000"/>
                          </a:solidFill>
                          <a:effectLst/>
                          <a:latin typeface="Calibri" panose="020F0502020204030204" pitchFamily="34" charset="0"/>
                          <a:cs typeface="Calibri" panose="020F0502020204030204" pitchFamily="34" charset="0"/>
                        </a:rPr>
                        <a:t>67 035 </a:t>
                      </a:r>
                    </a:p>
                  </a:txBody>
                  <a:tcPr marL="9525" marR="9525" marT="9525" marB="0" anchor="ctr"/>
                </a:tc>
                <a:tc>
                  <a:txBody>
                    <a:bodyPr/>
                    <a:lstStyle/>
                    <a:p>
                      <a:pPr algn="ctr" fontAlgn="b">
                        <a:lnSpc>
                          <a:spcPct val="120000"/>
                        </a:lnSpc>
                        <a:spcBef>
                          <a:spcPts val="600"/>
                        </a:spcBef>
                        <a:spcAft>
                          <a:spcPts val="600"/>
                        </a:spcAft>
                      </a:pPr>
                      <a:r>
                        <a:rPr lang="cs-CZ" sz="1400" b="0" i="0" u="none" strike="noStrike" dirty="0">
                          <a:solidFill>
                            <a:srgbClr val="000000"/>
                          </a:solidFill>
                          <a:effectLst/>
                          <a:latin typeface="Calibri" panose="020F0502020204030204" pitchFamily="34" charset="0"/>
                          <a:cs typeface="Calibri" panose="020F0502020204030204" pitchFamily="34" charset="0"/>
                        </a:rPr>
                        <a:t>72 275 </a:t>
                      </a:r>
                    </a:p>
                  </a:txBody>
                  <a:tcPr marL="9525" marR="9525" marT="9525" marB="0" anchor="ctr"/>
                </a:tc>
                <a:tc>
                  <a:txBody>
                    <a:bodyPr/>
                    <a:lstStyle/>
                    <a:p>
                      <a:pPr algn="ctr" fontAlgn="b"/>
                      <a:r>
                        <a:rPr lang="cs-CZ" sz="1400" b="0" i="0" u="none" strike="noStrike" dirty="0">
                          <a:solidFill>
                            <a:srgbClr val="000000"/>
                          </a:solidFill>
                          <a:effectLst/>
                          <a:latin typeface="Calibri" panose="020F0502020204030204" pitchFamily="34" charset="0"/>
                        </a:rPr>
                        <a:t>77 944 </a:t>
                      </a:r>
                    </a:p>
                  </a:txBody>
                  <a:tcPr marL="9525" marR="9525" marT="9525" marB="0" anchor="ctr"/>
                </a:tc>
                <a:tc>
                  <a:txBody>
                    <a:bodyPr/>
                    <a:lstStyle/>
                    <a:p>
                      <a:pPr algn="ctr" fontAlgn="b">
                        <a:lnSpc>
                          <a:spcPct val="120000"/>
                        </a:lnSpc>
                        <a:spcBef>
                          <a:spcPts val="600"/>
                        </a:spcBef>
                        <a:spcAft>
                          <a:spcPts val="600"/>
                        </a:spcAft>
                      </a:pPr>
                      <a:r>
                        <a:rPr lang="cs-CZ" sz="1400" b="0" i="0" u="none" strike="noStrike" dirty="0">
                          <a:solidFill>
                            <a:srgbClr val="000000"/>
                          </a:solidFill>
                          <a:effectLst/>
                          <a:latin typeface="Calibri" panose="020F0502020204030204" pitchFamily="34" charset="0"/>
                          <a:cs typeface="Calibri" panose="020F0502020204030204" pitchFamily="34" charset="0"/>
                        </a:rPr>
                        <a:t>108%</a:t>
                      </a:r>
                    </a:p>
                  </a:txBody>
                  <a:tcPr marL="9525" marR="9525" marT="9525" marB="0" anchor="ctr"/>
                </a:tc>
                <a:extLst>
                  <a:ext uri="{0D108BD9-81ED-4DB2-BD59-A6C34878D82A}">
                    <a16:rowId xmlns:a16="http://schemas.microsoft.com/office/drawing/2014/main" val="10007"/>
                  </a:ext>
                </a:extLst>
              </a:tr>
              <a:tr h="217437">
                <a:tc>
                  <a:txBody>
                    <a:bodyPr/>
                    <a:lstStyle/>
                    <a:p>
                      <a:pPr marL="0" marR="0" lvl="0" indent="0" algn="l" defTabSz="914400" rtl="0" eaLnBrk="1" fontAlgn="b" latinLnBrk="0" hangingPunct="1">
                        <a:lnSpc>
                          <a:spcPct val="120000"/>
                        </a:lnSpc>
                        <a:spcBef>
                          <a:spcPts val="600"/>
                        </a:spcBef>
                        <a:spcAft>
                          <a:spcPts val="600"/>
                        </a:spcAft>
                        <a:buClrTx/>
                        <a:buSzTx/>
                        <a:buFontTx/>
                        <a:buNone/>
                        <a:tabLst/>
                        <a:defRPr/>
                      </a:pPr>
                      <a:r>
                        <a:rPr lang="cs-CZ" sz="1400" u="none" strike="noStrike" dirty="0">
                          <a:effectLst/>
                          <a:latin typeface="Calibri" panose="020F0502020204030204" pitchFamily="34" charset="0"/>
                          <a:cs typeface="Calibri" panose="020F0502020204030204" pitchFamily="34" charset="0"/>
                        </a:rPr>
                        <a:t>Lékaři a zubní lékaři HKK</a:t>
                      </a:r>
                      <a:endParaRPr lang="cs-CZ" sz="1400" b="0" i="0" u="none" strike="noStrike" dirty="0">
                        <a:solidFill>
                          <a:srgbClr val="292929"/>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r>
                        <a:rPr lang="cs-CZ" sz="1400" b="0" i="0" u="none" strike="noStrike" dirty="0">
                          <a:solidFill>
                            <a:srgbClr val="000000"/>
                          </a:solidFill>
                          <a:effectLst/>
                          <a:latin typeface="Calibri" panose="020F0502020204030204" pitchFamily="34" charset="0"/>
                        </a:rPr>
                        <a:t>63 748 </a:t>
                      </a:r>
                    </a:p>
                  </a:txBody>
                  <a:tcPr marL="6350" marR="6350" marT="6350" marB="0" anchor="ctr"/>
                </a:tc>
                <a:tc>
                  <a:txBody>
                    <a:bodyPr/>
                    <a:lstStyle/>
                    <a:p>
                      <a:pPr algn="ctr" fontAlgn="b"/>
                      <a:r>
                        <a:rPr lang="cs-CZ" sz="1400" b="0" i="0" u="none" strike="noStrike" dirty="0">
                          <a:solidFill>
                            <a:srgbClr val="000000"/>
                          </a:solidFill>
                          <a:effectLst/>
                          <a:latin typeface="Calibri" panose="020F0502020204030204" pitchFamily="34" charset="0"/>
                        </a:rPr>
                        <a:t>71 116 </a:t>
                      </a:r>
                    </a:p>
                  </a:txBody>
                  <a:tcPr marL="6350" marR="6350" marT="6350" marB="0" anchor="ctr"/>
                </a:tc>
                <a:tc>
                  <a:txBody>
                    <a:bodyPr/>
                    <a:lstStyle/>
                    <a:p>
                      <a:pPr algn="ctr" fontAlgn="b"/>
                      <a:r>
                        <a:rPr lang="cs-CZ" sz="1400" b="0" i="0" u="none" strike="noStrike" dirty="0">
                          <a:solidFill>
                            <a:srgbClr val="000000"/>
                          </a:solidFill>
                          <a:effectLst/>
                          <a:latin typeface="Calibri" panose="020F0502020204030204" pitchFamily="34" charset="0"/>
                        </a:rPr>
                        <a:t>76 810 </a:t>
                      </a:r>
                    </a:p>
                  </a:txBody>
                  <a:tcPr marL="6350" marR="6350" marT="6350" marB="0" anchor="ctr"/>
                </a:tc>
                <a:tc>
                  <a:txBody>
                    <a:bodyPr/>
                    <a:lstStyle/>
                    <a:p>
                      <a:pPr algn="ctr" fontAlgn="b"/>
                      <a:r>
                        <a:rPr lang="cs-CZ" sz="1400" b="0" i="0" u="none" strike="noStrike" dirty="0">
                          <a:solidFill>
                            <a:srgbClr val="000000"/>
                          </a:solidFill>
                          <a:effectLst/>
                          <a:latin typeface="Calibri" panose="020F0502020204030204" pitchFamily="34" charset="0"/>
                        </a:rPr>
                        <a:t>82 881 </a:t>
                      </a:r>
                    </a:p>
                  </a:txBody>
                  <a:tcPr marL="6350" marR="6350" marT="6350" marB="0" anchor="ctr"/>
                </a:tc>
                <a:tc>
                  <a:txBody>
                    <a:bodyPr/>
                    <a:lstStyle/>
                    <a:p>
                      <a:pPr algn="ctr" fontAlgn="b"/>
                      <a:r>
                        <a:rPr lang="cs-CZ" sz="1400" b="0" i="0" u="none" strike="noStrike" dirty="0">
                          <a:solidFill>
                            <a:srgbClr val="000000"/>
                          </a:solidFill>
                          <a:effectLst/>
                          <a:latin typeface="Calibri" panose="020F0502020204030204" pitchFamily="34" charset="0"/>
                        </a:rPr>
                        <a:t>89 380 </a:t>
                      </a:r>
                    </a:p>
                  </a:txBody>
                  <a:tcPr marL="6350" marR="6350" marT="6350" marB="0" anchor="ctr"/>
                </a:tc>
                <a:tc>
                  <a:txBody>
                    <a:bodyPr/>
                    <a:lstStyle/>
                    <a:p>
                      <a:pPr algn="ctr" fontAlgn="b">
                        <a:lnSpc>
                          <a:spcPct val="120000"/>
                        </a:lnSpc>
                        <a:spcBef>
                          <a:spcPts val="600"/>
                        </a:spcBef>
                        <a:spcAft>
                          <a:spcPts val="600"/>
                        </a:spcAft>
                      </a:pPr>
                      <a:r>
                        <a:rPr lang="cs-CZ" sz="1400" b="0" i="0" u="none" strike="noStrike" dirty="0">
                          <a:solidFill>
                            <a:srgbClr val="000000"/>
                          </a:solidFill>
                          <a:effectLst/>
                          <a:latin typeface="Calibri" panose="020F0502020204030204" pitchFamily="34" charset="0"/>
                          <a:cs typeface="Calibri" panose="020F0502020204030204" pitchFamily="34" charset="0"/>
                        </a:rPr>
                        <a:t>108%</a:t>
                      </a:r>
                    </a:p>
                  </a:txBody>
                  <a:tcPr marL="9525" marR="9525" marT="9525" marB="0" anchor="ctr"/>
                </a:tc>
                <a:extLst>
                  <a:ext uri="{0D108BD9-81ED-4DB2-BD59-A6C34878D82A}">
                    <a16:rowId xmlns:a16="http://schemas.microsoft.com/office/drawing/2014/main" val="10003"/>
                  </a:ext>
                </a:extLst>
              </a:tr>
              <a:tr h="247172">
                <a:tc>
                  <a:txBody>
                    <a:bodyPr/>
                    <a:lstStyle/>
                    <a:p>
                      <a:pPr algn="l" fontAlgn="b">
                        <a:lnSpc>
                          <a:spcPct val="120000"/>
                        </a:lnSpc>
                        <a:spcBef>
                          <a:spcPts val="600"/>
                        </a:spcBef>
                        <a:spcAft>
                          <a:spcPts val="600"/>
                        </a:spcAft>
                      </a:pPr>
                      <a:endParaRPr lang="cs-CZ" sz="14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noFill/>
                  </a:tcPr>
                </a:tc>
                <a:tc>
                  <a:txBody>
                    <a:bodyPr/>
                    <a:lstStyle/>
                    <a:p>
                      <a:endParaRPr lang="en-US" sz="1400">
                        <a:latin typeface="Calibri" panose="020F0502020204030204" pitchFamily="34" charset="0"/>
                        <a:cs typeface="Calibri" panose="020F0502020204030204" pitchFamily="34" charset="0"/>
                      </a:endParaRPr>
                    </a:p>
                  </a:txBody>
                  <a:tcPr marL="9525" marR="9525" marT="9525" marB="0" anchor="ctr">
                    <a:noFill/>
                  </a:tcPr>
                </a:tc>
                <a:tc>
                  <a:txBody>
                    <a:bodyPr/>
                    <a:lstStyle/>
                    <a:p>
                      <a:endParaRPr lang="en-US" sz="1400">
                        <a:latin typeface="Calibri" panose="020F0502020204030204" pitchFamily="34" charset="0"/>
                        <a:cs typeface="Calibri" panose="020F0502020204030204" pitchFamily="34" charset="0"/>
                      </a:endParaRPr>
                    </a:p>
                  </a:txBody>
                  <a:tcPr marL="9525" marR="9525" marT="9525" marB="0" anchor="ctr">
                    <a:noFill/>
                  </a:tcPr>
                </a:tc>
                <a:tc>
                  <a:txBody>
                    <a:bodyPr/>
                    <a:lstStyle/>
                    <a:p>
                      <a:endParaRPr lang="en-US" sz="1400">
                        <a:latin typeface="Calibri" panose="020F0502020204030204" pitchFamily="34" charset="0"/>
                        <a:cs typeface="Calibri" panose="020F0502020204030204" pitchFamily="34" charset="0"/>
                      </a:endParaRPr>
                    </a:p>
                  </a:txBody>
                  <a:tcPr marL="9525" marR="9525" marT="9525" marB="0" anchor="ctr">
                    <a:noFill/>
                  </a:tcPr>
                </a:tc>
                <a:tc>
                  <a:txBody>
                    <a:bodyPr/>
                    <a:lstStyle/>
                    <a:p>
                      <a:endParaRPr lang="en-US" sz="1400">
                        <a:latin typeface="Calibri" panose="020F0502020204030204" pitchFamily="34" charset="0"/>
                        <a:cs typeface="Calibri" panose="020F0502020204030204" pitchFamily="34" charset="0"/>
                      </a:endParaRPr>
                    </a:p>
                  </a:txBody>
                  <a:tcPr marL="9525" marR="9525" marT="9525" marB="0" anchor="ctr">
                    <a:noFill/>
                  </a:tcPr>
                </a:tc>
                <a:tc>
                  <a:txBody>
                    <a:bodyPr/>
                    <a:lstStyle/>
                    <a:p>
                      <a:endParaRPr lang="en-US" sz="1400">
                        <a:latin typeface="Calibri" panose="020F0502020204030204" pitchFamily="34" charset="0"/>
                        <a:cs typeface="Calibri" panose="020F0502020204030204" pitchFamily="34" charset="0"/>
                      </a:endParaRPr>
                    </a:p>
                  </a:txBody>
                  <a:tcPr marL="9525" marR="9525" marT="9525" marB="0" anchor="ctr">
                    <a:noFill/>
                  </a:tcPr>
                </a:tc>
                <a:tc>
                  <a:txBody>
                    <a:bodyPr/>
                    <a:lstStyle/>
                    <a:p>
                      <a:endParaRPr lang="en-US" sz="1400">
                        <a:latin typeface="Calibri" panose="020F0502020204030204" pitchFamily="34" charset="0"/>
                        <a:cs typeface="Calibri" panose="020F0502020204030204" pitchFamily="34" charset="0"/>
                      </a:endParaRPr>
                    </a:p>
                  </a:txBody>
                  <a:tcPr marL="9525" marR="9525" marT="9525" marB="0" anchor="ctr">
                    <a:noFill/>
                  </a:tcPr>
                </a:tc>
                <a:extLst>
                  <a:ext uri="{0D108BD9-81ED-4DB2-BD59-A6C34878D82A}">
                    <a16:rowId xmlns:a16="http://schemas.microsoft.com/office/drawing/2014/main" val="10009"/>
                  </a:ext>
                </a:extLst>
              </a:tr>
              <a:tr h="247172">
                <a:tc gridSpan="7">
                  <a:txBody>
                    <a:bodyPr/>
                    <a:lstStyle/>
                    <a:p>
                      <a:pPr algn="l">
                        <a:lnSpc>
                          <a:spcPct val="120000"/>
                        </a:lnSpc>
                        <a:spcBef>
                          <a:spcPts val="600"/>
                        </a:spcBef>
                        <a:spcAft>
                          <a:spcPts val="600"/>
                        </a:spcAft>
                      </a:pPr>
                      <a:r>
                        <a:rPr lang="cs-CZ" sz="1600" b="1" dirty="0">
                          <a:latin typeface="Calibri" panose="020F0502020204030204" pitchFamily="34" charset="0"/>
                          <a:cs typeface="Calibri" panose="020F0502020204030204" pitchFamily="34" charset="0"/>
                        </a:rPr>
                        <a:t>Vývoj odměňování </a:t>
                      </a:r>
                      <a:r>
                        <a:rPr lang="cs-CZ" sz="1600" b="1" dirty="0">
                          <a:solidFill>
                            <a:srgbClr val="C00000"/>
                          </a:solidFill>
                          <a:latin typeface="Calibri" panose="020F0502020204030204" pitchFamily="34" charset="0"/>
                          <a:cs typeface="Calibri" panose="020F0502020204030204" pitchFamily="34" charset="0"/>
                        </a:rPr>
                        <a:t>v </a:t>
                      </a:r>
                      <a:r>
                        <a:rPr lang="cs-CZ" sz="1600" b="1" dirty="0" err="1">
                          <a:solidFill>
                            <a:srgbClr val="C00000"/>
                          </a:solidFill>
                          <a:latin typeface="Calibri" panose="020F0502020204030204" pitchFamily="34" charset="0"/>
                          <a:cs typeface="Calibri" panose="020F0502020204030204" pitchFamily="34" charset="0"/>
                        </a:rPr>
                        <a:t>ost</a:t>
                      </a:r>
                      <a:r>
                        <a:rPr lang="cs-CZ" sz="1600" b="1" dirty="0">
                          <a:solidFill>
                            <a:srgbClr val="C00000"/>
                          </a:solidFill>
                          <a:latin typeface="Calibri" panose="020F0502020204030204" pitchFamily="34" charset="0"/>
                          <a:cs typeface="Calibri" panose="020F0502020204030204" pitchFamily="34" charset="0"/>
                        </a:rPr>
                        <a:t>. lůžkové péči </a:t>
                      </a:r>
                      <a:r>
                        <a:rPr lang="cs-CZ" sz="1600" b="1" dirty="0">
                          <a:latin typeface="Calibri" panose="020F0502020204030204" pitchFamily="34" charset="0"/>
                          <a:cs typeface="Calibri" panose="020F0502020204030204" pitchFamily="34" charset="0"/>
                        </a:rPr>
                        <a:t>(průměr platy a mzdy)</a:t>
                      </a:r>
                    </a:p>
                  </a:txBody>
                  <a:tcPr marL="9525" marR="9525" marT="9525" marB="0" anchor="c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cs-CZ"/>
                    </a:p>
                  </a:txBody>
                  <a:tcPr/>
                </a:tc>
                <a:tc hMerge="1">
                  <a:txBody>
                    <a:bodyPr/>
                    <a:lstStyle/>
                    <a:p>
                      <a:endParaRPr lang="en-US"/>
                    </a:p>
                  </a:txBody>
                  <a:tcPr/>
                </a:tc>
                <a:extLst>
                  <a:ext uri="{0D108BD9-81ED-4DB2-BD59-A6C34878D82A}">
                    <a16:rowId xmlns:a16="http://schemas.microsoft.com/office/drawing/2014/main" val="10010"/>
                  </a:ext>
                </a:extLst>
              </a:tr>
              <a:tr h="425583">
                <a:tc>
                  <a:txBody>
                    <a:bodyPr/>
                    <a:lstStyle/>
                    <a:p>
                      <a:pPr marL="0" algn="l" defTabSz="914400" rtl="0" eaLnBrk="1" fontAlgn="b" latinLnBrk="0" hangingPunct="1">
                        <a:lnSpc>
                          <a:spcPct val="120000"/>
                        </a:lnSpc>
                        <a:spcBef>
                          <a:spcPts val="600"/>
                        </a:spcBef>
                        <a:spcAft>
                          <a:spcPts val="600"/>
                        </a:spcAft>
                      </a:pPr>
                      <a:r>
                        <a:rPr lang="cs-CZ" sz="1400" b="1" u="none" strike="noStrike" kern="1200" dirty="0">
                          <a:solidFill>
                            <a:schemeClr val="dk1"/>
                          </a:solidFill>
                          <a:effectLst/>
                          <a:latin typeface="Calibri" panose="020F0502020204030204" pitchFamily="34" charset="0"/>
                          <a:ea typeface="+mn-ea"/>
                          <a:cs typeface="Calibri" panose="020F0502020204030204" pitchFamily="34" charset="0"/>
                        </a:rPr>
                        <a:t>Kategorie pracovníka</a:t>
                      </a:r>
                    </a:p>
                  </a:txBody>
                  <a:tcPr marL="9525" marR="9525" marT="9525" marB="0" anchor="ctr"/>
                </a:tc>
                <a:tc>
                  <a:txBody>
                    <a:bodyPr/>
                    <a:lstStyle/>
                    <a:p>
                      <a:pPr algn="ctr" fontAlgn="b">
                        <a:lnSpc>
                          <a:spcPct val="120000"/>
                        </a:lnSpc>
                        <a:spcBef>
                          <a:spcPts val="600"/>
                        </a:spcBef>
                        <a:spcAft>
                          <a:spcPts val="600"/>
                        </a:spcAft>
                      </a:pPr>
                      <a:r>
                        <a:rPr lang="cs-CZ" sz="1400" b="1" u="none" strike="noStrike" dirty="0">
                          <a:effectLst/>
                          <a:latin typeface="Calibri" panose="020F0502020204030204" pitchFamily="34" charset="0"/>
                          <a:cs typeface="Calibri" panose="020F0502020204030204" pitchFamily="34" charset="0"/>
                        </a:rPr>
                        <a:t>2014</a:t>
                      </a:r>
                      <a:endParaRPr lang="cs-CZ" sz="1400" b="1"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b="1" u="none" strike="noStrike" dirty="0">
                          <a:effectLst/>
                          <a:latin typeface="Calibri" panose="020F0502020204030204" pitchFamily="34" charset="0"/>
                          <a:cs typeface="Calibri" panose="020F0502020204030204" pitchFamily="34" charset="0"/>
                        </a:rPr>
                        <a:t>2015</a:t>
                      </a:r>
                      <a:endParaRPr lang="cs-CZ" sz="1400" b="1"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b="1" u="none" strike="noStrike" dirty="0">
                          <a:effectLst/>
                          <a:latin typeface="Calibri" panose="020F0502020204030204" pitchFamily="34" charset="0"/>
                          <a:cs typeface="Calibri" panose="020F0502020204030204" pitchFamily="34" charset="0"/>
                        </a:rPr>
                        <a:t>2016</a:t>
                      </a:r>
                      <a:endParaRPr lang="cs-CZ" sz="1400" b="1"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b="1" u="none" strike="noStrike" dirty="0">
                          <a:effectLst/>
                          <a:latin typeface="Calibri" panose="020F0502020204030204" pitchFamily="34" charset="0"/>
                          <a:cs typeface="Calibri" panose="020F0502020204030204" pitchFamily="34" charset="0"/>
                        </a:rPr>
                        <a:t>2017</a:t>
                      </a:r>
                      <a:endParaRPr lang="cs-CZ" sz="1400" b="1"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b="1" i="0" u="none" strike="noStrike" dirty="0">
                          <a:solidFill>
                            <a:srgbClr val="000000"/>
                          </a:solidFill>
                          <a:effectLst/>
                          <a:latin typeface="Calibri" panose="020F0502020204030204" pitchFamily="34" charset="0"/>
                          <a:cs typeface="Calibri" panose="020F0502020204030204" pitchFamily="34" charset="0"/>
                        </a:rPr>
                        <a:t>2018</a:t>
                      </a:r>
                    </a:p>
                  </a:txBody>
                  <a:tcPr marL="9525" marR="9525" marT="9525" marB="0" anchor="ctr"/>
                </a:tc>
                <a:tc>
                  <a:txBody>
                    <a:bodyPr/>
                    <a:lstStyle/>
                    <a:p>
                      <a:pPr algn="ctr" fontAlgn="b">
                        <a:lnSpc>
                          <a:spcPct val="120000"/>
                        </a:lnSpc>
                        <a:spcBef>
                          <a:spcPts val="600"/>
                        </a:spcBef>
                        <a:spcAft>
                          <a:spcPts val="600"/>
                        </a:spcAft>
                      </a:pPr>
                      <a:r>
                        <a:rPr lang="cs-CZ" sz="1400" b="1" u="none" strike="noStrike" dirty="0">
                          <a:effectLst/>
                          <a:latin typeface="Calibri" panose="020F0502020204030204" pitchFamily="34" charset="0"/>
                          <a:cs typeface="Calibri" panose="020F0502020204030204" pitchFamily="34" charset="0"/>
                        </a:rPr>
                        <a:t>Index růstu 18/17</a:t>
                      </a:r>
                      <a:endParaRPr lang="cs-CZ" sz="1400" b="1"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0011"/>
                  </a:ext>
                </a:extLst>
              </a:tr>
              <a:tr h="217437">
                <a:tc>
                  <a:txBody>
                    <a:bodyPr/>
                    <a:lstStyle/>
                    <a:p>
                      <a:pPr algn="l" rtl="0" fontAlgn="b">
                        <a:lnSpc>
                          <a:spcPct val="120000"/>
                        </a:lnSpc>
                        <a:spcBef>
                          <a:spcPts val="600"/>
                        </a:spcBef>
                        <a:spcAft>
                          <a:spcPts val="600"/>
                        </a:spcAft>
                      </a:pPr>
                      <a:r>
                        <a:rPr lang="cs-CZ" sz="1400" u="none" strike="noStrike" dirty="0">
                          <a:effectLst/>
                          <a:latin typeface="Calibri" panose="020F0502020204030204" pitchFamily="34" charset="0"/>
                          <a:cs typeface="Calibri" panose="020F0502020204030204" pitchFamily="34" charset="0"/>
                        </a:rPr>
                        <a:t>Lékaři a zubní lékaři</a:t>
                      </a:r>
                      <a:endParaRPr lang="cs-CZ" sz="1400" b="0" i="0" u="none" strike="noStrike" dirty="0">
                        <a:solidFill>
                          <a:srgbClr val="292929"/>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u="none" strike="noStrike" dirty="0">
                          <a:effectLst/>
                          <a:latin typeface="Calibri" panose="020F0502020204030204" pitchFamily="34" charset="0"/>
                          <a:cs typeface="Calibri" panose="020F0502020204030204" pitchFamily="34" charset="0"/>
                        </a:rPr>
                        <a:t>53 787 </a:t>
                      </a:r>
                      <a:endParaRPr lang="cs-CZ" sz="14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u="none" strike="noStrike" dirty="0">
                          <a:effectLst/>
                          <a:latin typeface="Calibri" panose="020F0502020204030204" pitchFamily="34" charset="0"/>
                          <a:cs typeface="Calibri" panose="020F0502020204030204" pitchFamily="34" charset="0"/>
                        </a:rPr>
                        <a:t>57 927 </a:t>
                      </a:r>
                      <a:endParaRPr lang="cs-CZ" sz="14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b="0" i="0" u="none" strike="noStrike" dirty="0">
                          <a:solidFill>
                            <a:srgbClr val="000000"/>
                          </a:solidFill>
                          <a:effectLst/>
                          <a:latin typeface="Calibri" panose="020F0502020204030204" pitchFamily="34" charset="0"/>
                          <a:cs typeface="Calibri" panose="020F0502020204030204" pitchFamily="34" charset="0"/>
                        </a:rPr>
                        <a:t>62 661 </a:t>
                      </a:r>
                    </a:p>
                  </a:txBody>
                  <a:tcPr marL="9525" marR="9525" marT="9525" marB="0" anchor="ctr"/>
                </a:tc>
                <a:tc>
                  <a:txBody>
                    <a:bodyPr/>
                    <a:lstStyle/>
                    <a:p>
                      <a:pPr algn="ctr" fontAlgn="b">
                        <a:lnSpc>
                          <a:spcPct val="120000"/>
                        </a:lnSpc>
                        <a:spcBef>
                          <a:spcPts val="600"/>
                        </a:spcBef>
                        <a:spcAft>
                          <a:spcPts val="600"/>
                        </a:spcAft>
                      </a:pPr>
                      <a:r>
                        <a:rPr lang="cs-CZ" sz="1400" b="0" i="0" u="none" strike="noStrike" dirty="0">
                          <a:solidFill>
                            <a:srgbClr val="000000"/>
                          </a:solidFill>
                          <a:effectLst/>
                          <a:latin typeface="Calibri" panose="020F0502020204030204" pitchFamily="34" charset="0"/>
                          <a:cs typeface="Calibri" panose="020F0502020204030204" pitchFamily="34" charset="0"/>
                        </a:rPr>
                        <a:t>65 464 </a:t>
                      </a:r>
                    </a:p>
                  </a:txBody>
                  <a:tcPr marL="9525" marR="9525" marT="9525" marB="0" anchor="ctr"/>
                </a:tc>
                <a:tc>
                  <a:txBody>
                    <a:bodyPr/>
                    <a:lstStyle/>
                    <a:p>
                      <a:pPr algn="ctr" fontAlgn="b"/>
                      <a:r>
                        <a:rPr lang="cs-CZ" sz="1400" b="0" i="0" u="none" strike="noStrike" dirty="0">
                          <a:solidFill>
                            <a:srgbClr val="000000"/>
                          </a:solidFill>
                          <a:effectLst/>
                          <a:latin typeface="Calibri" panose="020F0502020204030204" pitchFamily="34" charset="0"/>
                        </a:rPr>
                        <a:t>71 896</a:t>
                      </a:r>
                    </a:p>
                  </a:txBody>
                  <a:tcPr marL="9525" marR="9525" marT="9525" marB="0" anchor="ctr"/>
                </a:tc>
                <a:tc>
                  <a:txBody>
                    <a:bodyPr/>
                    <a:lstStyle/>
                    <a:p>
                      <a:pPr algn="ctr" fontAlgn="b">
                        <a:lnSpc>
                          <a:spcPct val="120000"/>
                        </a:lnSpc>
                        <a:spcBef>
                          <a:spcPts val="600"/>
                        </a:spcBef>
                        <a:spcAft>
                          <a:spcPts val="600"/>
                        </a:spcAft>
                      </a:pPr>
                      <a:r>
                        <a:rPr lang="cs-CZ" sz="1400" b="0" i="0" u="none" strike="noStrike" dirty="0">
                          <a:solidFill>
                            <a:srgbClr val="000000"/>
                          </a:solidFill>
                          <a:effectLst/>
                          <a:latin typeface="Calibri" panose="020F0502020204030204" pitchFamily="34" charset="0"/>
                          <a:cs typeface="Calibri" panose="020F0502020204030204" pitchFamily="34" charset="0"/>
                        </a:rPr>
                        <a:t>110%</a:t>
                      </a:r>
                    </a:p>
                  </a:txBody>
                  <a:tcPr marL="9525" marR="9525" marT="9525" marB="0" anchor="ctr"/>
                </a:tc>
                <a:extLst>
                  <a:ext uri="{0D108BD9-81ED-4DB2-BD59-A6C34878D82A}">
                    <a16:rowId xmlns:a16="http://schemas.microsoft.com/office/drawing/2014/main" val="10012"/>
                  </a:ext>
                </a:extLst>
              </a:tr>
              <a:tr h="217437">
                <a:tc>
                  <a:txBody>
                    <a:bodyPr/>
                    <a:lstStyle/>
                    <a:p>
                      <a:pPr marL="0" marR="0" lvl="0" indent="0" algn="l" defTabSz="914400" rtl="0" eaLnBrk="1" fontAlgn="b" latinLnBrk="0" hangingPunct="1">
                        <a:lnSpc>
                          <a:spcPct val="120000"/>
                        </a:lnSpc>
                        <a:spcBef>
                          <a:spcPts val="600"/>
                        </a:spcBef>
                        <a:spcAft>
                          <a:spcPts val="600"/>
                        </a:spcAft>
                        <a:buClrTx/>
                        <a:buSzTx/>
                        <a:buFontTx/>
                        <a:buNone/>
                        <a:tabLst/>
                        <a:defRPr/>
                      </a:pPr>
                      <a:r>
                        <a:rPr lang="cs-CZ" sz="1400" u="none" strike="noStrike" dirty="0">
                          <a:effectLst/>
                          <a:latin typeface="Calibri" panose="020F0502020204030204" pitchFamily="34" charset="0"/>
                          <a:cs typeface="Calibri" panose="020F0502020204030204" pitchFamily="34" charset="0"/>
                        </a:rPr>
                        <a:t>Lékaři a zubní lékaři HKK</a:t>
                      </a:r>
                      <a:endParaRPr lang="cs-CZ" sz="1400" b="0" i="0" u="none" strike="noStrike" dirty="0">
                        <a:solidFill>
                          <a:srgbClr val="292929"/>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r>
                        <a:rPr lang="cs-CZ" sz="1400" b="0" i="0" u="none" strike="noStrike" dirty="0">
                          <a:solidFill>
                            <a:srgbClr val="000000"/>
                          </a:solidFill>
                          <a:effectLst/>
                          <a:latin typeface="Calibri" panose="020F0502020204030204" pitchFamily="34" charset="0"/>
                        </a:rPr>
                        <a:t>58 879 </a:t>
                      </a:r>
                    </a:p>
                  </a:txBody>
                  <a:tcPr marL="6350" marR="6350" marT="6350" marB="0" anchor="ctr"/>
                </a:tc>
                <a:tc>
                  <a:txBody>
                    <a:bodyPr/>
                    <a:lstStyle/>
                    <a:p>
                      <a:pPr algn="ctr" fontAlgn="b"/>
                      <a:r>
                        <a:rPr lang="cs-CZ" sz="1400" b="0" i="0" u="none" strike="noStrike" dirty="0">
                          <a:solidFill>
                            <a:srgbClr val="000000"/>
                          </a:solidFill>
                          <a:effectLst/>
                          <a:latin typeface="Calibri" panose="020F0502020204030204" pitchFamily="34" charset="0"/>
                        </a:rPr>
                        <a:t>61 067 </a:t>
                      </a:r>
                    </a:p>
                  </a:txBody>
                  <a:tcPr marL="6350" marR="6350" marT="6350" marB="0" anchor="ctr"/>
                </a:tc>
                <a:tc>
                  <a:txBody>
                    <a:bodyPr/>
                    <a:lstStyle/>
                    <a:p>
                      <a:pPr algn="ctr" fontAlgn="b"/>
                      <a:r>
                        <a:rPr lang="cs-CZ" sz="1400" b="0" i="0" u="none" strike="noStrike" dirty="0">
                          <a:solidFill>
                            <a:srgbClr val="000000"/>
                          </a:solidFill>
                          <a:effectLst/>
                          <a:latin typeface="Calibri" panose="020F0502020204030204" pitchFamily="34" charset="0"/>
                        </a:rPr>
                        <a:t>65 213 </a:t>
                      </a:r>
                    </a:p>
                  </a:txBody>
                  <a:tcPr marL="6350" marR="6350" marT="6350" marB="0" anchor="ctr"/>
                </a:tc>
                <a:tc>
                  <a:txBody>
                    <a:bodyPr/>
                    <a:lstStyle/>
                    <a:p>
                      <a:pPr algn="ctr" fontAlgn="b"/>
                      <a:r>
                        <a:rPr lang="cs-CZ" sz="1400" b="0" i="0" u="none" strike="noStrike" dirty="0">
                          <a:solidFill>
                            <a:srgbClr val="000000"/>
                          </a:solidFill>
                          <a:effectLst/>
                          <a:latin typeface="Calibri" panose="020F0502020204030204" pitchFamily="34" charset="0"/>
                        </a:rPr>
                        <a:t>66 908 </a:t>
                      </a:r>
                    </a:p>
                  </a:txBody>
                  <a:tcPr marL="6350" marR="6350" marT="6350" marB="0" anchor="ctr"/>
                </a:tc>
                <a:tc>
                  <a:txBody>
                    <a:bodyPr/>
                    <a:lstStyle/>
                    <a:p>
                      <a:pPr algn="ctr" fontAlgn="b"/>
                      <a:r>
                        <a:rPr lang="cs-CZ" sz="1400" b="0" i="0" u="none" strike="noStrike" dirty="0">
                          <a:solidFill>
                            <a:srgbClr val="000000"/>
                          </a:solidFill>
                          <a:effectLst/>
                          <a:latin typeface="Calibri" panose="020F0502020204030204" pitchFamily="34" charset="0"/>
                        </a:rPr>
                        <a:t>70 166 </a:t>
                      </a:r>
                    </a:p>
                  </a:txBody>
                  <a:tcPr marL="6350" marR="6350" marT="6350" marB="0" anchor="ctr"/>
                </a:tc>
                <a:tc>
                  <a:txBody>
                    <a:bodyPr/>
                    <a:lstStyle/>
                    <a:p>
                      <a:pPr algn="ctr" fontAlgn="b">
                        <a:lnSpc>
                          <a:spcPct val="120000"/>
                        </a:lnSpc>
                        <a:spcBef>
                          <a:spcPts val="600"/>
                        </a:spcBef>
                        <a:spcAft>
                          <a:spcPts val="600"/>
                        </a:spcAft>
                      </a:pPr>
                      <a:r>
                        <a:rPr lang="cs-CZ" sz="1400" b="0" i="0" u="none" strike="noStrike" dirty="0">
                          <a:solidFill>
                            <a:srgbClr val="000000"/>
                          </a:solidFill>
                          <a:effectLst/>
                          <a:latin typeface="Calibri" panose="020F0502020204030204" pitchFamily="34" charset="0"/>
                          <a:cs typeface="Calibri" panose="020F0502020204030204" pitchFamily="34" charset="0"/>
                        </a:rPr>
                        <a:t>105%</a:t>
                      </a:r>
                    </a:p>
                  </a:txBody>
                  <a:tcPr marL="9525" marR="9525" marT="9525" marB="0" anchor="ct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292601611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644F3FF-1396-4853-8BC3-8668E9FA7146}"/>
              </a:ext>
            </a:extLst>
          </p:cNvPr>
          <p:cNvSpPr txBox="1"/>
          <p:nvPr/>
        </p:nvSpPr>
        <p:spPr>
          <a:xfrm>
            <a:off x="286158" y="653299"/>
            <a:ext cx="7733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a:t>
            </a:r>
          </a:p>
        </p:txBody>
      </p:sp>
      <p:sp>
        <p:nvSpPr>
          <p:cNvPr id="2" name="Title 1"/>
          <p:cNvSpPr>
            <a:spLocks noGrp="1"/>
          </p:cNvSpPr>
          <p:nvPr>
            <p:ph type="title"/>
          </p:nvPr>
        </p:nvSpPr>
        <p:spPr/>
        <p:txBody>
          <a:bodyPr>
            <a:normAutofit/>
          </a:bodyPr>
          <a:lstStyle/>
          <a:p>
            <a:r>
              <a:rPr lang="en-US" dirty="0" err="1"/>
              <a:t>Odměňování</a:t>
            </a:r>
            <a:r>
              <a:rPr lang="en-US" dirty="0"/>
              <a:t> </a:t>
            </a:r>
            <a:r>
              <a:rPr lang="cs-CZ" dirty="0"/>
              <a:t>sester v HKK – lůžková péče</a:t>
            </a:r>
            <a:endParaRPr lang="en-US" dirty="0"/>
          </a:p>
        </p:txBody>
      </p:sp>
      <p:sp>
        <p:nvSpPr>
          <p:cNvPr id="12" name="TextovéPole 11"/>
          <p:cNvSpPr txBox="1"/>
          <p:nvPr/>
        </p:nvSpPr>
        <p:spPr>
          <a:xfrm>
            <a:off x="5434446" y="1265337"/>
            <a:ext cx="1080120" cy="400110"/>
          </a:xfrm>
          <a:prstGeom prst="rect">
            <a:avLst/>
          </a:prstGeom>
          <a:solidFill>
            <a:srgbClr val="0070C0"/>
          </a:solidFill>
        </p:spPr>
        <p:txBody>
          <a:bodyPr wrap="square" rtlCol="0">
            <a:spAutoFit/>
          </a:bodyPr>
          <a:lstStyle/>
          <a:p>
            <a:pPr algn="ctr"/>
            <a:r>
              <a:rPr lang="cs-CZ" sz="2000" b="1" dirty="0">
                <a:solidFill>
                  <a:srgbClr val="FFFFFF"/>
                </a:solidFill>
                <a:latin typeface="Trebuchet MS"/>
              </a:rPr>
              <a:t>2018</a:t>
            </a:r>
          </a:p>
        </p:txBody>
      </p:sp>
      <p:sp>
        <p:nvSpPr>
          <p:cNvPr id="14" name="TextovéPole 13"/>
          <p:cNvSpPr txBox="1"/>
          <p:nvPr/>
        </p:nvSpPr>
        <p:spPr>
          <a:xfrm>
            <a:off x="508696" y="1281813"/>
            <a:ext cx="1080120" cy="400110"/>
          </a:xfrm>
          <a:prstGeom prst="rect">
            <a:avLst/>
          </a:prstGeom>
          <a:solidFill>
            <a:srgbClr val="0070C0"/>
          </a:solidFill>
        </p:spPr>
        <p:txBody>
          <a:bodyPr wrap="square" rtlCol="0">
            <a:spAutoFit/>
          </a:bodyPr>
          <a:lstStyle/>
          <a:p>
            <a:pPr algn="ctr"/>
            <a:r>
              <a:rPr lang="cs-CZ" sz="2000" b="1" dirty="0">
                <a:solidFill>
                  <a:srgbClr val="FFFFFF"/>
                </a:solidFill>
                <a:latin typeface="Trebuchet MS"/>
              </a:rPr>
              <a:t>2017</a:t>
            </a:r>
          </a:p>
        </p:txBody>
      </p:sp>
      <p:graphicFrame>
        <p:nvGraphicFramePr>
          <p:cNvPr id="9" name="Zástupný symbol pro obsah 3">
            <a:extLst>
              <a:ext uri="{FF2B5EF4-FFF2-40B4-BE49-F238E27FC236}">
                <a16:creationId xmlns:a16="http://schemas.microsoft.com/office/drawing/2014/main" id="{A7A0F9ED-A313-498A-82F1-38AC37B6B10D}"/>
              </a:ext>
            </a:extLst>
          </p:cNvPr>
          <p:cNvGraphicFramePr>
            <a:graphicFrameLocks/>
          </p:cNvGraphicFramePr>
          <p:nvPr>
            <p:extLst>
              <p:ext uri="{D42A27DB-BD31-4B8C-83A1-F6EECF244321}">
                <p14:modId xmlns:p14="http://schemas.microsoft.com/office/powerpoint/2010/main" val="2615214395"/>
              </p:ext>
            </p:extLst>
          </p:nvPr>
        </p:nvGraphicFramePr>
        <p:xfrm>
          <a:off x="901628" y="961076"/>
          <a:ext cx="4320000" cy="52940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10" name="Zástupný symbol pro obsah 3">
            <a:extLst>
              <a:ext uri="{FF2B5EF4-FFF2-40B4-BE49-F238E27FC236}">
                <a16:creationId xmlns:a16="http://schemas.microsoft.com/office/drawing/2014/main" id="{1FD8A9D9-B05A-43DC-BC62-2267E7276888}"/>
              </a:ext>
            </a:extLst>
          </p:cNvPr>
          <p:cNvGraphicFramePr>
            <a:graphicFrameLocks/>
          </p:cNvGraphicFramePr>
          <p:nvPr>
            <p:extLst>
              <p:ext uri="{D42A27DB-BD31-4B8C-83A1-F6EECF244321}">
                <p14:modId xmlns:p14="http://schemas.microsoft.com/office/powerpoint/2010/main" val="740742589"/>
              </p:ext>
            </p:extLst>
          </p:nvPr>
        </p:nvGraphicFramePr>
        <p:xfrm>
          <a:off x="5495429" y="961076"/>
          <a:ext cx="4320000" cy="5294096"/>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11" name="TextovéPole 10">
            <a:extLst>
              <a:ext uri="{FF2B5EF4-FFF2-40B4-BE49-F238E27FC236}">
                <a16:creationId xmlns:a16="http://schemas.microsoft.com/office/drawing/2014/main" id="{7E24C28E-50D7-46FC-82F4-60315E8879FA}"/>
              </a:ext>
            </a:extLst>
          </p:cNvPr>
          <p:cNvSpPr txBox="1"/>
          <p:nvPr/>
        </p:nvSpPr>
        <p:spPr>
          <a:xfrm>
            <a:off x="7494431" y="5921668"/>
            <a:ext cx="2448560" cy="215444"/>
          </a:xfrm>
          <a:prstGeom prst="rect">
            <a:avLst/>
          </a:prstGeom>
          <a:noFill/>
        </p:spPr>
        <p:txBody>
          <a:bodyPr wrap="square" rtlCol="0">
            <a:spAutoFit/>
          </a:bodyPr>
          <a:lstStyle/>
          <a:p>
            <a:r>
              <a:rPr lang="cs-CZ" sz="800" dirty="0">
                <a:solidFill>
                  <a:srgbClr val="C00000"/>
                </a:solidFill>
              </a:rPr>
              <a:t>*samostatně neprezentováno – individuální údaj</a:t>
            </a:r>
          </a:p>
        </p:txBody>
      </p:sp>
    </p:spTree>
    <p:extLst>
      <p:ext uri="{BB962C8B-B14F-4D97-AF65-F5344CB8AC3E}">
        <p14:creationId xmlns:p14="http://schemas.microsoft.com/office/powerpoint/2010/main" val="1051618187"/>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644F3FF-1396-4853-8BC3-8668E9FA7146}"/>
              </a:ext>
            </a:extLst>
          </p:cNvPr>
          <p:cNvSpPr txBox="1"/>
          <p:nvPr/>
        </p:nvSpPr>
        <p:spPr>
          <a:xfrm>
            <a:off x="286158" y="653299"/>
            <a:ext cx="7733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a:t>
            </a:r>
          </a:p>
        </p:txBody>
      </p:sp>
      <p:sp>
        <p:nvSpPr>
          <p:cNvPr id="2" name="Title 1"/>
          <p:cNvSpPr>
            <a:spLocks noGrp="1"/>
          </p:cNvSpPr>
          <p:nvPr>
            <p:ph type="title"/>
          </p:nvPr>
        </p:nvSpPr>
        <p:spPr/>
        <p:txBody>
          <a:bodyPr>
            <a:normAutofit/>
          </a:bodyPr>
          <a:lstStyle/>
          <a:p>
            <a:r>
              <a:rPr lang="cs-CZ" dirty="0"/>
              <a:t>Trend v o</a:t>
            </a:r>
            <a:r>
              <a:rPr lang="en-US" dirty="0" err="1"/>
              <a:t>dměňování</a:t>
            </a:r>
            <a:r>
              <a:rPr lang="en-US" dirty="0"/>
              <a:t> </a:t>
            </a:r>
            <a:r>
              <a:rPr lang="cs-CZ" dirty="0"/>
              <a:t>sester v HKK – lůžková péče</a:t>
            </a:r>
            <a:endParaRPr lang="en-US" dirty="0"/>
          </a:p>
        </p:txBody>
      </p:sp>
      <p:graphicFrame>
        <p:nvGraphicFramePr>
          <p:cNvPr id="12" name="Zástupný symbol pro obsah 23">
            <a:extLst>
              <a:ext uri="{FF2B5EF4-FFF2-40B4-BE49-F238E27FC236}">
                <a16:creationId xmlns:a16="http://schemas.microsoft.com/office/drawing/2014/main" id="{D0A0F01E-C196-4C8E-A632-0DCE49B61A98}"/>
              </a:ext>
            </a:extLst>
          </p:cNvPr>
          <p:cNvGraphicFramePr>
            <a:graphicFrameLocks/>
          </p:cNvGraphicFramePr>
          <p:nvPr>
            <p:extLst>
              <p:ext uri="{D42A27DB-BD31-4B8C-83A1-F6EECF244321}">
                <p14:modId xmlns:p14="http://schemas.microsoft.com/office/powerpoint/2010/main" val="2342153402"/>
              </p:ext>
            </p:extLst>
          </p:nvPr>
        </p:nvGraphicFramePr>
        <p:xfrm>
          <a:off x="907832" y="1673703"/>
          <a:ext cx="7920880" cy="4187131"/>
        </p:xfrm>
        <a:graphic>
          <a:graphicData uri="http://schemas.openxmlformats.org/drawingml/2006/chart">
            <c:chart xmlns:c="http://schemas.openxmlformats.org/drawingml/2006/chart" xmlns:r="http://schemas.openxmlformats.org/officeDocument/2006/relationships" r:id="rId2"/>
          </a:graphicData>
        </a:graphic>
      </p:graphicFrame>
      <p:sp>
        <p:nvSpPr>
          <p:cNvPr id="13" name="TextovéPole 12">
            <a:extLst>
              <a:ext uri="{FF2B5EF4-FFF2-40B4-BE49-F238E27FC236}">
                <a16:creationId xmlns:a16="http://schemas.microsoft.com/office/drawing/2014/main" id="{8BEF37F8-2DFF-4A6B-83B0-A61EE1E9D2C2}"/>
              </a:ext>
            </a:extLst>
          </p:cNvPr>
          <p:cNvSpPr txBox="1"/>
          <p:nvPr/>
        </p:nvSpPr>
        <p:spPr>
          <a:xfrm>
            <a:off x="8337752" y="1364550"/>
            <a:ext cx="1635896" cy="400110"/>
          </a:xfrm>
          <a:prstGeom prst="rect">
            <a:avLst/>
          </a:prstGeom>
          <a:noFill/>
        </p:spPr>
        <p:txBody>
          <a:bodyPr wrap="square" rtlCol="0">
            <a:spAutoFit/>
          </a:bodyPr>
          <a:lstStyle/>
          <a:p>
            <a:r>
              <a:rPr lang="cs-CZ" sz="1000" dirty="0">
                <a:solidFill>
                  <a:srgbClr val="FF0000"/>
                </a:solidFill>
                <a:latin typeface="Trebuchet MS"/>
              </a:rPr>
              <a:t>v roce 2018 </a:t>
            </a:r>
            <a:r>
              <a:rPr lang="cs-CZ" sz="1000" b="1" dirty="0">
                <a:solidFill>
                  <a:srgbClr val="FF0000"/>
                </a:solidFill>
                <a:latin typeface="Trebuchet MS"/>
              </a:rPr>
              <a:t>nárůst o</a:t>
            </a:r>
            <a:r>
              <a:rPr lang="cs-CZ" sz="1000" dirty="0">
                <a:solidFill>
                  <a:srgbClr val="FF0000"/>
                </a:solidFill>
                <a:latin typeface="Trebuchet MS"/>
              </a:rPr>
              <a:t> 11,54</a:t>
            </a:r>
            <a:r>
              <a:rPr lang="cs-CZ" sz="1000" b="1" dirty="0">
                <a:solidFill>
                  <a:srgbClr val="FF0000"/>
                </a:solidFill>
                <a:latin typeface="Trebuchet MS"/>
              </a:rPr>
              <a:t>%</a:t>
            </a:r>
            <a:r>
              <a:rPr lang="cs-CZ" sz="1000" dirty="0">
                <a:solidFill>
                  <a:srgbClr val="FF0000"/>
                </a:solidFill>
                <a:latin typeface="Trebuchet MS"/>
              </a:rPr>
              <a:t> oproti roku 2017</a:t>
            </a:r>
            <a:endParaRPr lang="cs-CZ" sz="1000" dirty="0">
              <a:solidFill>
                <a:srgbClr val="292929"/>
              </a:solidFill>
              <a:latin typeface="Trebuchet MS"/>
            </a:endParaRPr>
          </a:p>
        </p:txBody>
      </p:sp>
      <p:sp>
        <p:nvSpPr>
          <p:cNvPr id="14" name="TextovéPole 1">
            <a:extLst>
              <a:ext uri="{FF2B5EF4-FFF2-40B4-BE49-F238E27FC236}">
                <a16:creationId xmlns:a16="http://schemas.microsoft.com/office/drawing/2014/main" id="{88B11D5B-E122-4620-8217-93D3CCF260BC}"/>
              </a:ext>
            </a:extLst>
          </p:cNvPr>
          <p:cNvSpPr txBox="1"/>
          <p:nvPr/>
        </p:nvSpPr>
        <p:spPr>
          <a:xfrm>
            <a:off x="8218317" y="3120991"/>
            <a:ext cx="1635896" cy="40011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cs-CZ" sz="1000" dirty="0">
                <a:solidFill>
                  <a:srgbClr val="006600"/>
                </a:solidFill>
                <a:latin typeface="Trebuchet MS"/>
              </a:rPr>
              <a:t>v roce 2018 </a:t>
            </a:r>
            <a:r>
              <a:rPr lang="cs-CZ" sz="1000" b="1" dirty="0">
                <a:solidFill>
                  <a:srgbClr val="006600"/>
                </a:solidFill>
                <a:latin typeface="Trebuchet MS"/>
              </a:rPr>
              <a:t>nárůst o</a:t>
            </a:r>
            <a:r>
              <a:rPr lang="cs-CZ" sz="1000" dirty="0">
                <a:solidFill>
                  <a:srgbClr val="006600"/>
                </a:solidFill>
                <a:latin typeface="Trebuchet MS"/>
              </a:rPr>
              <a:t> 9,61</a:t>
            </a:r>
            <a:r>
              <a:rPr lang="cs-CZ" sz="1000" b="1" dirty="0">
                <a:solidFill>
                  <a:srgbClr val="006600"/>
                </a:solidFill>
                <a:latin typeface="Trebuchet MS"/>
              </a:rPr>
              <a:t>%</a:t>
            </a:r>
            <a:r>
              <a:rPr lang="cs-CZ" sz="1000" dirty="0">
                <a:solidFill>
                  <a:srgbClr val="006600"/>
                </a:solidFill>
                <a:latin typeface="Trebuchet MS"/>
              </a:rPr>
              <a:t> oproti roku 2017</a:t>
            </a:r>
          </a:p>
        </p:txBody>
      </p:sp>
      <p:sp>
        <p:nvSpPr>
          <p:cNvPr id="22" name="TextovéPole 1">
            <a:extLst>
              <a:ext uri="{FF2B5EF4-FFF2-40B4-BE49-F238E27FC236}">
                <a16:creationId xmlns:a16="http://schemas.microsoft.com/office/drawing/2014/main" id="{D0E85794-4E3A-4390-95D4-B871A0FAB28E}"/>
              </a:ext>
            </a:extLst>
          </p:cNvPr>
          <p:cNvSpPr txBox="1"/>
          <p:nvPr/>
        </p:nvSpPr>
        <p:spPr>
          <a:xfrm>
            <a:off x="8296510" y="2175837"/>
            <a:ext cx="1635896" cy="40011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cs-CZ" sz="1000" dirty="0">
                <a:solidFill>
                  <a:srgbClr val="000000"/>
                </a:solidFill>
                <a:latin typeface="Trebuchet MS"/>
              </a:rPr>
              <a:t>v roce 2018 </a:t>
            </a:r>
            <a:r>
              <a:rPr lang="cs-CZ" sz="1000" b="1" dirty="0">
                <a:solidFill>
                  <a:srgbClr val="000000"/>
                </a:solidFill>
                <a:latin typeface="Trebuchet MS"/>
              </a:rPr>
              <a:t>nárůst o</a:t>
            </a:r>
            <a:r>
              <a:rPr lang="cs-CZ" sz="1000" dirty="0">
                <a:solidFill>
                  <a:srgbClr val="000000"/>
                </a:solidFill>
                <a:latin typeface="Trebuchet MS"/>
              </a:rPr>
              <a:t> 10,80</a:t>
            </a:r>
            <a:r>
              <a:rPr lang="cs-CZ" sz="1000" b="1" dirty="0">
                <a:solidFill>
                  <a:srgbClr val="000000"/>
                </a:solidFill>
                <a:latin typeface="Trebuchet MS"/>
              </a:rPr>
              <a:t>%</a:t>
            </a:r>
            <a:r>
              <a:rPr lang="cs-CZ" sz="1000" dirty="0">
                <a:solidFill>
                  <a:srgbClr val="000000"/>
                </a:solidFill>
                <a:latin typeface="Trebuchet MS"/>
              </a:rPr>
              <a:t> oproti roku 2017</a:t>
            </a:r>
          </a:p>
        </p:txBody>
      </p:sp>
      <p:graphicFrame>
        <p:nvGraphicFramePr>
          <p:cNvPr id="23" name="Tabulka 22">
            <a:extLst>
              <a:ext uri="{FF2B5EF4-FFF2-40B4-BE49-F238E27FC236}">
                <a16:creationId xmlns:a16="http://schemas.microsoft.com/office/drawing/2014/main" id="{A08EDF85-3E0D-4C8F-AF4A-E2151C172934}"/>
              </a:ext>
            </a:extLst>
          </p:cNvPr>
          <p:cNvGraphicFramePr>
            <a:graphicFrameLocks noGrp="1"/>
          </p:cNvGraphicFramePr>
          <p:nvPr>
            <p:extLst>
              <p:ext uri="{D42A27DB-BD31-4B8C-83A1-F6EECF244321}">
                <p14:modId xmlns:p14="http://schemas.microsoft.com/office/powerpoint/2010/main" val="378076100"/>
              </p:ext>
            </p:extLst>
          </p:nvPr>
        </p:nvGraphicFramePr>
        <p:xfrm>
          <a:off x="1595288" y="4634467"/>
          <a:ext cx="7128000" cy="370840"/>
        </p:xfrm>
        <a:graphic>
          <a:graphicData uri="http://schemas.openxmlformats.org/drawingml/2006/table">
            <a:tbl>
              <a:tblPr firstRow="1" bandRow="1"/>
              <a:tblGrid>
                <a:gridCol w="792000">
                  <a:extLst>
                    <a:ext uri="{9D8B030D-6E8A-4147-A177-3AD203B41FA5}">
                      <a16:colId xmlns:a16="http://schemas.microsoft.com/office/drawing/2014/main" val="20000"/>
                    </a:ext>
                  </a:extLst>
                </a:gridCol>
                <a:gridCol w="792000">
                  <a:extLst>
                    <a:ext uri="{9D8B030D-6E8A-4147-A177-3AD203B41FA5}">
                      <a16:colId xmlns:a16="http://schemas.microsoft.com/office/drawing/2014/main" val="20001"/>
                    </a:ext>
                  </a:extLst>
                </a:gridCol>
                <a:gridCol w="792000">
                  <a:extLst>
                    <a:ext uri="{9D8B030D-6E8A-4147-A177-3AD203B41FA5}">
                      <a16:colId xmlns:a16="http://schemas.microsoft.com/office/drawing/2014/main" val="20002"/>
                    </a:ext>
                  </a:extLst>
                </a:gridCol>
                <a:gridCol w="792000">
                  <a:extLst>
                    <a:ext uri="{9D8B030D-6E8A-4147-A177-3AD203B41FA5}">
                      <a16:colId xmlns:a16="http://schemas.microsoft.com/office/drawing/2014/main" val="20003"/>
                    </a:ext>
                  </a:extLst>
                </a:gridCol>
                <a:gridCol w="792000">
                  <a:extLst>
                    <a:ext uri="{9D8B030D-6E8A-4147-A177-3AD203B41FA5}">
                      <a16:colId xmlns:a16="http://schemas.microsoft.com/office/drawing/2014/main" val="20004"/>
                    </a:ext>
                  </a:extLst>
                </a:gridCol>
                <a:gridCol w="792000">
                  <a:extLst>
                    <a:ext uri="{9D8B030D-6E8A-4147-A177-3AD203B41FA5}">
                      <a16:colId xmlns:a16="http://schemas.microsoft.com/office/drawing/2014/main" val="20005"/>
                    </a:ext>
                  </a:extLst>
                </a:gridCol>
                <a:gridCol w="792000">
                  <a:extLst>
                    <a:ext uri="{9D8B030D-6E8A-4147-A177-3AD203B41FA5}">
                      <a16:colId xmlns:a16="http://schemas.microsoft.com/office/drawing/2014/main" val="20006"/>
                    </a:ext>
                  </a:extLst>
                </a:gridCol>
                <a:gridCol w="792000">
                  <a:extLst>
                    <a:ext uri="{9D8B030D-6E8A-4147-A177-3AD203B41FA5}">
                      <a16:colId xmlns:a16="http://schemas.microsoft.com/office/drawing/2014/main" val="20007"/>
                    </a:ext>
                  </a:extLst>
                </a:gridCol>
                <a:gridCol w="792000">
                  <a:extLst>
                    <a:ext uri="{9D8B030D-6E8A-4147-A177-3AD203B41FA5}">
                      <a16:colId xmlns:a16="http://schemas.microsoft.com/office/drawing/2014/main" val="20008"/>
                    </a:ext>
                  </a:extLst>
                </a:gridCol>
              </a:tblGrid>
              <a:tr h="370840">
                <a:tc>
                  <a:txBody>
                    <a:bodyPr/>
                    <a:lstStyle/>
                    <a:p>
                      <a:pPr algn="ctr" fontAlgn="b"/>
                      <a:r>
                        <a:rPr lang="cs-CZ" sz="1200" b="1" i="0" u="none" strike="noStrike" dirty="0">
                          <a:solidFill>
                            <a:srgbClr val="000000"/>
                          </a:solidFill>
                          <a:effectLst/>
                          <a:latin typeface="+mn-lt"/>
                        </a:rPr>
                        <a:t>26 638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fontAlgn="b"/>
                      <a:r>
                        <a:rPr lang="cs-CZ" sz="1200" b="1" i="0" u="none" strike="noStrike" dirty="0">
                          <a:solidFill>
                            <a:srgbClr val="000000"/>
                          </a:solidFill>
                          <a:effectLst/>
                          <a:latin typeface="+mn-lt"/>
                        </a:rPr>
                        <a:t>27 025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fontAlgn="b"/>
                      <a:r>
                        <a:rPr lang="cs-CZ" sz="1200" b="1" i="0" u="none" strike="noStrike" dirty="0">
                          <a:solidFill>
                            <a:srgbClr val="000000"/>
                          </a:solidFill>
                          <a:effectLst/>
                          <a:latin typeface="+mn-lt"/>
                        </a:rPr>
                        <a:t>27 889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fontAlgn="b"/>
                      <a:r>
                        <a:rPr lang="cs-CZ" sz="1200" b="1" i="0" u="none" strike="noStrike" dirty="0">
                          <a:solidFill>
                            <a:srgbClr val="000000"/>
                          </a:solidFill>
                          <a:effectLst/>
                          <a:latin typeface="+mn-lt"/>
                        </a:rPr>
                        <a:t>27 210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fontAlgn="b"/>
                      <a:r>
                        <a:rPr lang="cs-CZ" sz="1200" b="1" i="0" u="none" strike="noStrike" dirty="0">
                          <a:solidFill>
                            <a:srgbClr val="000000"/>
                          </a:solidFill>
                          <a:effectLst/>
                          <a:latin typeface="+mn-lt"/>
                        </a:rPr>
                        <a:t>27 849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fontAlgn="b"/>
                      <a:r>
                        <a:rPr lang="cs-CZ" sz="1200" b="1" i="0" u="none" strike="noStrike" dirty="0">
                          <a:solidFill>
                            <a:srgbClr val="000000"/>
                          </a:solidFill>
                          <a:effectLst/>
                          <a:latin typeface="+mn-lt"/>
                        </a:rPr>
                        <a:t>29 126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fontAlgn="b"/>
                      <a:r>
                        <a:rPr lang="cs-CZ" sz="1200" b="1" i="0" u="none" strike="noStrike" dirty="0">
                          <a:solidFill>
                            <a:srgbClr val="000000"/>
                          </a:solidFill>
                          <a:effectLst/>
                          <a:latin typeface="+mn-lt"/>
                        </a:rPr>
                        <a:t>30 486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fontAlgn="b"/>
                      <a:r>
                        <a:rPr lang="cs-CZ" sz="1200" b="1" i="0" u="none" strike="noStrike" dirty="0">
                          <a:solidFill>
                            <a:srgbClr val="000000"/>
                          </a:solidFill>
                          <a:effectLst/>
                          <a:latin typeface="+mn-lt"/>
                        </a:rPr>
                        <a:t>34 907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fontAlgn="b"/>
                      <a:r>
                        <a:rPr lang="cs-CZ" sz="1200" b="1" i="0" u="none" strike="noStrike" dirty="0">
                          <a:solidFill>
                            <a:srgbClr val="000000"/>
                          </a:solidFill>
                          <a:effectLst/>
                          <a:latin typeface="+mn-lt"/>
                        </a:rPr>
                        <a:t>38 676 </a:t>
                      </a:r>
                    </a:p>
                  </a:txBody>
                  <a:tcPr marL="6350" marR="6350" marT="635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10000"/>
                  </a:ext>
                </a:extLst>
              </a:tr>
            </a:tbl>
          </a:graphicData>
        </a:graphic>
      </p:graphicFrame>
      <p:graphicFrame>
        <p:nvGraphicFramePr>
          <p:cNvPr id="24" name="Tabulka 23">
            <a:extLst>
              <a:ext uri="{FF2B5EF4-FFF2-40B4-BE49-F238E27FC236}">
                <a16:creationId xmlns:a16="http://schemas.microsoft.com/office/drawing/2014/main" id="{27B79CCE-35DE-4095-9ED3-271630646FB3}"/>
              </a:ext>
            </a:extLst>
          </p:cNvPr>
          <p:cNvGraphicFramePr>
            <a:graphicFrameLocks noGrp="1"/>
          </p:cNvGraphicFramePr>
          <p:nvPr>
            <p:extLst>
              <p:ext uri="{D42A27DB-BD31-4B8C-83A1-F6EECF244321}">
                <p14:modId xmlns:p14="http://schemas.microsoft.com/office/powerpoint/2010/main" val="787728353"/>
              </p:ext>
            </p:extLst>
          </p:nvPr>
        </p:nvGraphicFramePr>
        <p:xfrm>
          <a:off x="2146235" y="4215005"/>
          <a:ext cx="1403277" cy="370840"/>
        </p:xfrm>
        <a:graphic>
          <a:graphicData uri="http://schemas.openxmlformats.org/drawingml/2006/table">
            <a:tbl>
              <a:tblPr firstRow="1" bandRow="1"/>
              <a:tblGrid>
                <a:gridCol w="1403277">
                  <a:extLst>
                    <a:ext uri="{9D8B030D-6E8A-4147-A177-3AD203B41FA5}">
                      <a16:colId xmlns:a16="http://schemas.microsoft.com/office/drawing/2014/main" val="20000"/>
                    </a:ext>
                  </a:extLst>
                </a:gridCol>
              </a:tblGrid>
              <a:tr h="370840">
                <a:tc>
                  <a:txBody>
                    <a:bodyPr/>
                    <a:lstStyle>
                      <a:lvl1pPr marL="0" algn="l" defTabSz="914400" rtl="0" eaLnBrk="1" latinLnBrk="0" hangingPunct="1">
                        <a:defRPr sz="1800" kern="1200">
                          <a:solidFill>
                            <a:schemeClr val="tx1"/>
                          </a:solidFill>
                          <a:latin typeface="Trebuchet MS"/>
                        </a:defRPr>
                      </a:lvl1pPr>
                      <a:lvl2pPr marL="457200" algn="l" defTabSz="914400" rtl="0" eaLnBrk="1" latinLnBrk="0" hangingPunct="1">
                        <a:defRPr sz="1800" kern="1200">
                          <a:solidFill>
                            <a:schemeClr val="tx1"/>
                          </a:solidFill>
                          <a:latin typeface="Trebuchet MS"/>
                        </a:defRPr>
                      </a:lvl2pPr>
                      <a:lvl3pPr marL="914400" algn="l" defTabSz="914400" rtl="0" eaLnBrk="1" latinLnBrk="0" hangingPunct="1">
                        <a:defRPr sz="1800" kern="1200">
                          <a:solidFill>
                            <a:schemeClr val="tx1"/>
                          </a:solidFill>
                          <a:latin typeface="Trebuchet MS"/>
                        </a:defRPr>
                      </a:lvl3pPr>
                      <a:lvl4pPr marL="1371600" algn="l" defTabSz="914400" rtl="0" eaLnBrk="1" latinLnBrk="0" hangingPunct="1">
                        <a:defRPr sz="1800" kern="1200">
                          <a:solidFill>
                            <a:schemeClr val="tx1"/>
                          </a:solidFill>
                          <a:latin typeface="Trebuchet MS"/>
                        </a:defRPr>
                      </a:lvl4pPr>
                      <a:lvl5pPr marL="1828800" algn="l" defTabSz="914400" rtl="0" eaLnBrk="1" latinLnBrk="0" hangingPunct="1">
                        <a:defRPr sz="1800" kern="1200">
                          <a:solidFill>
                            <a:schemeClr val="tx1"/>
                          </a:solidFill>
                          <a:latin typeface="Trebuchet MS"/>
                        </a:defRPr>
                      </a:lvl5pPr>
                      <a:lvl6pPr marL="2286000" algn="l" defTabSz="914400" rtl="0" eaLnBrk="1" latinLnBrk="0" hangingPunct="1">
                        <a:defRPr sz="1800" kern="1200">
                          <a:solidFill>
                            <a:schemeClr val="tx1"/>
                          </a:solidFill>
                          <a:latin typeface="Trebuchet MS"/>
                        </a:defRPr>
                      </a:lvl6pPr>
                      <a:lvl7pPr marL="2743200" algn="l" defTabSz="914400" rtl="0" eaLnBrk="1" latinLnBrk="0" hangingPunct="1">
                        <a:defRPr sz="1800" kern="1200">
                          <a:solidFill>
                            <a:schemeClr val="tx1"/>
                          </a:solidFill>
                          <a:latin typeface="Trebuchet MS"/>
                        </a:defRPr>
                      </a:lvl7pPr>
                      <a:lvl8pPr marL="3200400" algn="l" defTabSz="914400" rtl="0" eaLnBrk="1" latinLnBrk="0" hangingPunct="1">
                        <a:defRPr sz="1800" kern="1200">
                          <a:solidFill>
                            <a:schemeClr val="tx1"/>
                          </a:solidFill>
                          <a:latin typeface="Trebuchet MS"/>
                        </a:defRPr>
                      </a:lvl8pPr>
                      <a:lvl9pPr marL="3657600" algn="l" defTabSz="914400" rtl="0" eaLnBrk="1" latinLnBrk="0" hangingPunct="1">
                        <a:defRPr sz="1800" kern="1200">
                          <a:solidFill>
                            <a:schemeClr val="tx1"/>
                          </a:solidFill>
                          <a:latin typeface="Trebuchet MS"/>
                        </a:defRPr>
                      </a:lvl9pPr>
                    </a:lstStyle>
                    <a:p>
                      <a:pPr algn="r"/>
                      <a:r>
                        <a:rPr lang="cs-CZ" sz="1200" b="1" dirty="0">
                          <a:solidFill>
                            <a:schemeClr val="tx1"/>
                          </a:solidFill>
                          <a:latin typeface="Calibri" panose="020F0502020204030204" pitchFamily="34" charset="0"/>
                          <a:cs typeface="Calibri" panose="020F0502020204030204" pitchFamily="34" charset="0"/>
                        </a:rPr>
                        <a:t>Celkový průměr</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cxnSp>
        <p:nvCxnSpPr>
          <p:cNvPr id="25" name="Přímá spojnice 24">
            <a:extLst>
              <a:ext uri="{FF2B5EF4-FFF2-40B4-BE49-F238E27FC236}">
                <a16:creationId xmlns:a16="http://schemas.microsoft.com/office/drawing/2014/main" id="{8A741893-E017-4A28-B279-C9CFA4B7DBCC}"/>
              </a:ext>
            </a:extLst>
          </p:cNvPr>
          <p:cNvCxnSpPr/>
          <p:nvPr/>
        </p:nvCxnSpPr>
        <p:spPr bwMode="auto">
          <a:xfrm>
            <a:off x="1630088" y="4400425"/>
            <a:ext cx="591329" cy="0"/>
          </a:xfrm>
          <a:prstGeom prst="line">
            <a:avLst/>
          </a:prstGeom>
          <a:noFill/>
          <a:ln w="25400" cap="flat" cmpd="sng" algn="ctr">
            <a:solidFill>
              <a:srgbClr val="292929"/>
            </a:solidFill>
            <a:prstDash val="solid"/>
            <a:headEnd type="none" w="med" len="med"/>
            <a:tailEnd type="none" w="med" len="med"/>
          </a:ln>
          <a:effectLst>
            <a:outerShdw blurRad="40000" dist="20000" dir="5400000" rotWithShape="0">
              <a:srgbClr val="000000">
                <a:alpha val="38000"/>
              </a:srgbClr>
            </a:outerShdw>
          </a:effectLst>
        </p:spPr>
      </p:cxnSp>
    </p:spTree>
    <p:extLst>
      <p:ext uri="{BB962C8B-B14F-4D97-AF65-F5344CB8AC3E}">
        <p14:creationId xmlns:p14="http://schemas.microsoft.com/office/powerpoint/2010/main" val="2947427743"/>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644F3FF-1396-4853-8BC3-8668E9FA7146}"/>
              </a:ext>
            </a:extLst>
          </p:cNvPr>
          <p:cNvSpPr txBox="1"/>
          <p:nvPr/>
        </p:nvSpPr>
        <p:spPr>
          <a:xfrm>
            <a:off x="286158" y="653299"/>
            <a:ext cx="7733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a:t>
            </a:r>
          </a:p>
        </p:txBody>
      </p:sp>
      <p:sp>
        <p:nvSpPr>
          <p:cNvPr id="2" name="Title 1"/>
          <p:cNvSpPr>
            <a:spLocks noGrp="1"/>
          </p:cNvSpPr>
          <p:nvPr>
            <p:ph type="title"/>
          </p:nvPr>
        </p:nvSpPr>
        <p:spPr/>
        <p:txBody>
          <a:bodyPr>
            <a:normAutofit/>
          </a:bodyPr>
          <a:lstStyle/>
          <a:p>
            <a:r>
              <a:rPr lang="en-US" dirty="0" err="1"/>
              <a:t>Odměňování</a:t>
            </a:r>
            <a:r>
              <a:rPr lang="en-US" dirty="0"/>
              <a:t> </a:t>
            </a:r>
            <a:r>
              <a:rPr lang="cs-CZ" dirty="0"/>
              <a:t>sester ve srovnání HKK a ČR – lůžková péče</a:t>
            </a:r>
            <a:endParaRPr lang="en-US" dirty="0"/>
          </a:p>
        </p:txBody>
      </p:sp>
      <p:graphicFrame>
        <p:nvGraphicFramePr>
          <p:cNvPr id="5" name="Tabulka 4"/>
          <p:cNvGraphicFramePr>
            <a:graphicFrameLocks noGrp="1"/>
          </p:cNvGraphicFramePr>
          <p:nvPr>
            <p:extLst>
              <p:ext uri="{D42A27DB-BD31-4B8C-83A1-F6EECF244321}">
                <p14:modId xmlns:p14="http://schemas.microsoft.com/office/powerpoint/2010/main" val="1632317492"/>
              </p:ext>
            </p:extLst>
          </p:nvPr>
        </p:nvGraphicFramePr>
        <p:xfrm>
          <a:off x="286158" y="1197845"/>
          <a:ext cx="8553742" cy="2975229"/>
        </p:xfrm>
        <a:graphic>
          <a:graphicData uri="http://schemas.openxmlformats.org/drawingml/2006/table">
            <a:tbl>
              <a:tblPr>
                <a:tableStyleId>{5C22544A-7EE6-4342-B048-85BDC9FD1C3A}</a:tableStyleId>
              </a:tblPr>
              <a:tblGrid>
                <a:gridCol w="3132000">
                  <a:extLst>
                    <a:ext uri="{9D8B030D-6E8A-4147-A177-3AD203B41FA5}">
                      <a16:colId xmlns:a16="http://schemas.microsoft.com/office/drawing/2014/main" val="20000"/>
                    </a:ext>
                  </a:extLst>
                </a:gridCol>
                <a:gridCol w="895424">
                  <a:extLst>
                    <a:ext uri="{9D8B030D-6E8A-4147-A177-3AD203B41FA5}">
                      <a16:colId xmlns:a16="http://schemas.microsoft.com/office/drawing/2014/main" val="2673925453"/>
                    </a:ext>
                  </a:extLst>
                </a:gridCol>
                <a:gridCol w="924943">
                  <a:extLst>
                    <a:ext uri="{9D8B030D-6E8A-4147-A177-3AD203B41FA5}">
                      <a16:colId xmlns:a16="http://schemas.microsoft.com/office/drawing/2014/main" val="1928404485"/>
                    </a:ext>
                  </a:extLst>
                </a:gridCol>
                <a:gridCol w="816705">
                  <a:extLst>
                    <a:ext uri="{9D8B030D-6E8A-4147-A177-3AD203B41FA5}">
                      <a16:colId xmlns:a16="http://schemas.microsoft.com/office/drawing/2014/main" val="60278710"/>
                    </a:ext>
                  </a:extLst>
                </a:gridCol>
                <a:gridCol w="905264">
                  <a:extLst>
                    <a:ext uri="{9D8B030D-6E8A-4147-A177-3AD203B41FA5}">
                      <a16:colId xmlns:a16="http://schemas.microsoft.com/office/drawing/2014/main" val="2349720418"/>
                    </a:ext>
                  </a:extLst>
                </a:gridCol>
                <a:gridCol w="905264">
                  <a:extLst>
                    <a:ext uri="{9D8B030D-6E8A-4147-A177-3AD203B41FA5}">
                      <a16:colId xmlns:a16="http://schemas.microsoft.com/office/drawing/2014/main" val="20005"/>
                    </a:ext>
                  </a:extLst>
                </a:gridCol>
                <a:gridCol w="974142">
                  <a:extLst>
                    <a:ext uri="{9D8B030D-6E8A-4147-A177-3AD203B41FA5}">
                      <a16:colId xmlns:a16="http://schemas.microsoft.com/office/drawing/2014/main" val="2878488545"/>
                    </a:ext>
                  </a:extLst>
                </a:gridCol>
              </a:tblGrid>
              <a:tr h="247172">
                <a:tc gridSpan="7">
                  <a:txBody>
                    <a:bodyPr/>
                    <a:lstStyle/>
                    <a:p>
                      <a:pPr algn="l">
                        <a:lnSpc>
                          <a:spcPct val="120000"/>
                        </a:lnSpc>
                        <a:spcBef>
                          <a:spcPts val="600"/>
                        </a:spcBef>
                        <a:spcAft>
                          <a:spcPts val="600"/>
                        </a:spcAft>
                      </a:pPr>
                      <a:r>
                        <a:rPr lang="cs-CZ" sz="1600" b="1" dirty="0">
                          <a:latin typeface="Calibri" panose="020F0502020204030204" pitchFamily="34" charset="0"/>
                          <a:cs typeface="Calibri" panose="020F0502020204030204" pitchFamily="34" charset="0"/>
                        </a:rPr>
                        <a:t>Vývoj odměňování </a:t>
                      </a:r>
                      <a:r>
                        <a:rPr lang="cs-CZ" sz="1600" b="1" dirty="0">
                          <a:solidFill>
                            <a:srgbClr val="C00000"/>
                          </a:solidFill>
                          <a:latin typeface="Calibri" panose="020F0502020204030204" pitchFamily="34" charset="0"/>
                          <a:cs typeface="Calibri" panose="020F0502020204030204" pitchFamily="34" charset="0"/>
                        </a:rPr>
                        <a:t>v akutní péči </a:t>
                      </a:r>
                      <a:r>
                        <a:rPr lang="cs-CZ" sz="1600" b="1" dirty="0">
                          <a:latin typeface="Calibri" panose="020F0502020204030204" pitchFamily="34" charset="0"/>
                          <a:cs typeface="Calibri" panose="020F0502020204030204" pitchFamily="34" charset="0"/>
                        </a:rPr>
                        <a:t>(průměr platy a mzdy)</a:t>
                      </a:r>
                    </a:p>
                  </a:txBody>
                  <a:tcPr marL="9525" marR="9525" marT="9525" marB="0" anchor="c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cs-CZ"/>
                    </a:p>
                  </a:txBody>
                  <a:tcPr/>
                </a:tc>
                <a:tc hMerge="1">
                  <a:txBody>
                    <a:bodyPr/>
                    <a:lstStyle/>
                    <a:p>
                      <a:endParaRPr lang="en-US"/>
                    </a:p>
                  </a:txBody>
                  <a:tcPr/>
                </a:tc>
                <a:extLst>
                  <a:ext uri="{0D108BD9-81ED-4DB2-BD59-A6C34878D82A}">
                    <a16:rowId xmlns:a16="http://schemas.microsoft.com/office/drawing/2014/main" val="10005"/>
                  </a:ext>
                </a:extLst>
              </a:tr>
              <a:tr h="425583">
                <a:tc>
                  <a:txBody>
                    <a:bodyPr/>
                    <a:lstStyle/>
                    <a:p>
                      <a:pPr marL="0" algn="l" defTabSz="914400" rtl="0" eaLnBrk="1" fontAlgn="b" latinLnBrk="0" hangingPunct="1">
                        <a:lnSpc>
                          <a:spcPct val="120000"/>
                        </a:lnSpc>
                        <a:spcBef>
                          <a:spcPts val="600"/>
                        </a:spcBef>
                        <a:spcAft>
                          <a:spcPts val="600"/>
                        </a:spcAft>
                      </a:pPr>
                      <a:r>
                        <a:rPr lang="cs-CZ" sz="1400" b="1" u="none" strike="noStrike" kern="1200" dirty="0">
                          <a:solidFill>
                            <a:schemeClr val="dk1"/>
                          </a:solidFill>
                          <a:effectLst/>
                          <a:latin typeface="Calibri" panose="020F0502020204030204" pitchFamily="34" charset="0"/>
                          <a:ea typeface="+mn-ea"/>
                          <a:cs typeface="Calibri" panose="020F0502020204030204" pitchFamily="34" charset="0"/>
                        </a:rPr>
                        <a:t>Kategorie pracovníka</a:t>
                      </a:r>
                    </a:p>
                  </a:txBody>
                  <a:tcPr marL="9525" marR="9525" marT="9525" marB="0" anchor="ctr"/>
                </a:tc>
                <a:tc>
                  <a:txBody>
                    <a:bodyPr/>
                    <a:lstStyle/>
                    <a:p>
                      <a:pPr algn="ctr" fontAlgn="b">
                        <a:lnSpc>
                          <a:spcPct val="120000"/>
                        </a:lnSpc>
                        <a:spcBef>
                          <a:spcPts val="600"/>
                        </a:spcBef>
                        <a:spcAft>
                          <a:spcPts val="600"/>
                        </a:spcAft>
                      </a:pPr>
                      <a:r>
                        <a:rPr lang="cs-CZ" sz="1400" b="1" u="none" strike="noStrike" dirty="0">
                          <a:effectLst/>
                          <a:latin typeface="Calibri" panose="020F0502020204030204" pitchFamily="34" charset="0"/>
                          <a:cs typeface="Calibri" panose="020F0502020204030204" pitchFamily="34" charset="0"/>
                        </a:rPr>
                        <a:t>2014</a:t>
                      </a:r>
                      <a:endParaRPr lang="cs-CZ" sz="1400" b="1"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b="1" u="none" strike="noStrike" dirty="0">
                          <a:effectLst/>
                          <a:latin typeface="Calibri" panose="020F0502020204030204" pitchFamily="34" charset="0"/>
                          <a:cs typeface="Calibri" panose="020F0502020204030204" pitchFamily="34" charset="0"/>
                        </a:rPr>
                        <a:t>2015</a:t>
                      </a:r>
                      <a:endParaRPr lang="cs-CZ" sz="1400" b="1"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b="1" u="none" strike="noStrike" dirty="0">
                          <a:effectLst/>
                          <a:latin typeface="Calibri" panose="020F0502020204030204" pitchFamily="34" charset="0"/>
                          <a:cs typeface="Calibri" panose="020F0502020204030204" pitchFamily="34" charset="0"/>
                        </a:rPr>
                        <a:t>2016</a:t>
                      </a:r>
                      <a:endParaRPr lang="cs-CZ" sz="1400" b="1"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b="1" u="none" strike="noStrike" dirty="0">
                          <a:effectLst/>
                          <a:latin typeface="Calibri" panose="020F0502020204030204" pitchFamily="34" charset="0"/>
                          <a:cs typeface="Calibri" panose="020F0502020204030204" pitchFamily="34" charset="0"/>
                        </a:rPr>
                        <a:t>2017</a:t>
                      </a:r>
                      <a:endParaRPr lang="cs-CZ" sz="1400" b="1"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b="1" i="0" u="none" strike="noStrike" dirty="0">
                          <a:solidFill>
                            <a:srgbClr val="000000"/>
                          </a:solidFill>
                          <a:effectLst/>
                          <a:latin typeface="Calibri" panose="020F0502020204030204" pitchFamily="34" charset="0"/>
                          <a:cs typeface="Calibri" panose="020F0502020204030204" pitchFamily="34" charset="0"/>
                        </a:rPr>
                        <a:t>2018</a:t>
                      </a:r>
                    </a:p>
                  </a:txBody>
                  <a:tcPr marL="9525" marR="9525" marT="9525" marB="0" anchor="ctr"/>
                </a:tc>
                <a:tc>
                  <a:txBody>
                    <a:bodyPr/>
                    <a:lstStyle/>
                    <a:p>
                      <a:pPr algn="ctr" fontAlgn="b">
                        <a:lnSpc>
                          <a:spcPct val="120000"/>
                        </a:lnSpc>
                        <a:spcBef>
                          <a:spcPts val="600"/>
                        </a:spcBef>
                        <a:spcAft>
                          <a:spcPts val="600"/>
                        </a:spcAft>
                      </a:pPr>
                      <a:r>
                        <a:rPr lang="cs-CZ" sz="1400" b="1" u="none" strike="noStrike" dirty="0">
                          <a:effectLst/>
                          <a:latin typeface="Calibri" panose="020F0502020204030204" pitchFamily="34" charset="0"/>
                          <a:cs typeface="Calibri" panose="020F0502020204030204" pitchFamily="34" charset="0"/>
                        </a:rPr>
                        <a:t>Index růstu 18/17</a:t>
                      </a:r>
                      <a:endParaRPr lang="cs-CZ" sz="1400" b="1"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0006"/>
                  </a:ext>
                </a:extLst>
              </a:tr>
              <a:tr h="217437">
                <a:tc>
                  <a:txBody>
                    <a:bodyPr/>
                    <a:lstStyle/>
                    <a:p>
                      <a:pPr algn="l" rtl="0" fontAlgn="b">
                        <a:lnSpc>
                          <a:spcPct val="120000"/>
                        </a:lnSpc>
                        <a:spcBef>
                          <a:spcPts val="600"/>
                        </a:spcBef>
                        <a:spcAft>
                          <a:spcPts val="600"/>
                        </a:spcAft>
                      </a:pPr>
                      <a:r>
                        <a:rPr lang="cs-CZ" sz="1400" u="none" strike="noStrike" dirty="0">
                          <a:effectLst/>
                          <a:latin typeface="Calibri" panose="020F0502020204030204" pitchFamily="34" charset="0"/>
                          <a:cs typeface="Calibri" panose="020F0502020204030204" pitchFamily="34" charset="0"/>
                        </a:rPr>
                        <a:t>Všeobecné sestry a porodní asistentky ČR</a:t>
                      </a:r>
                      <a:endParaRPr lang="cs-CZ" sz="1400" b="0" i="0" u="none" strike="noStrike" dirty="0">
                        <a:solidFill>
                          <a:srgbClr val="292929"/>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u="none" strike="noStrike" dirty="0">
                          <a:effectLst/>
                          <a:latin typeface="Calibri" panose="020F0502020204030204" pitchFamily="34" charset="0"/>
                          <a:cs typeface="Calibri" panose="020F0502020204030204" pitchFamily="34" charset="0"/>
                        </a:rPr>
                        <a:t>27 175 </a:t>
                      </a:r>
                      <a:endParaRPr lang="cs-CZ" sz="14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u="none" strike="noStrike" dirty="0">
                          <a:effectLst/>
                          <a:latin typeface="Calibri" panose="020F0502020204030204" pitchFamily="34" charset="0"/>
                          <a:cs typeface="Calibri" panose="020F0502020204030204" pitchFamily="34" charset="0"/>
                        </a:rPr>
                        <a:t>28 632 </a:t>
                      </a:r>
                      <a:endParaRPr lang="cs-CZ" sz="14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b="0" i="0" u="none" strike="noStrike">
                          <a:solidFill>
                            <a:srgbClr val="000000"/>
                          </a:solidFill>
                          <a:effectLst/>
                          <a:latin typeface="Calibri" panose="020F0502020204030204" pitchFamily="34" charset="0"/>
                          <a:cs typeface="Calibri" panose="020F0502020204030204" pitchFamily="34" charset="0"/>
                        </a:rPr>
                        <a:t>30 490 </a:t>
                      </a:r>
                    </a:p>
                  </a:txBody>
                  <a:tcPr marL="9525" marR="9525" marT="9525" marB="0" anchor="ctr"/>
                </a:tc>
                <a:tc>
                  <a:txBody>
                    <a:bodyPr/>
                    <a:lstStyle/>
                    <a:p>
                      <a:pPr algn="ctr" fontAlgn="b">
                        <a:lnSpc>
                          <a:spcPct val="120000"/>
                        </a:lnSpc>
                        <a:spcBef>
                          <a:spcPts val="600"/>
                        </a:spcBef>
                        <a:spcAft>
                          <a:spcPts val="600"/>
                        </a:spcAft>
                      </a:pPr>
                      <a:r>
                        <a:rPr lang="cs-CZ" sz="1400" b="0" i="0" u="none" strike="noStrike" dirty="0">
                          <a:solidFill>
                            <a:srgbClr val="000000"/>
                          </a:solidFill>
                          <a:effectLst/>
                          <a:latin typeface="Calibri" panose="020F0502020204030204" pitchFamily="34" charset="0"/>
                          <a:cs typeface="Calibri" panose="020F0502020204030204" pitchFamily="34" charset="0"/>
                        </a:rPr>
                        <a:t>34 322 </a:t>
                      </a:r>
                    </a:p>
                  </a:txBody>
                  <a:tcPr marL="9525" marR="9525" marT="9525" marB="0" anchor="ctr"/>
                </a:tc>
                <a:tc>
                  <a:txBody>
                    <a:bodyPr/>
                    <a:lstStyle/>
                    <a:p>
                      <a:pPr algn="ctr" fontAlgn="b"/>
                      <a:r>
                        <a:rPr lang="cs-CZ" sz="1400" b="0" i="0" u="none" strike="noStrike" dirty="0">
                          <a:solidFill>
                            <a:srgbClr val="000000"/>
                          </a:solidFill>
                          <a:effectLst/>
                          <a:latin typeface="Calibri" panose="020F0502020204030204" pitchFamily="34" charset="0"/>
                        </a:rPr>
                        <a:t>38 557 </a:t>
                      </a:r>
                    </a:p>
                  </a:txBody>
                  <a:tcPr marL="9525" marR="9525" marT="9525" marB="0" anchor="ctr"/>
                </a:tc>
                <a:tc>
                  <a:txBody>
                    <a:bodyPr/>
                    <a:lstStyle/>
                    <a:p>
                      <a:pPr algn="ctr" fontAlgn="b">
                        <a:lnSpc>
                          <a:spcPct val="120000"/>
                        </a:lnSpc>
                        <a:spcBef>
                          <a:spcPts val="600"/>
                        </a:spcBef>
                        <a:spcAft>
                          <a:spcPts val="600"/>
                        </a:spcAft>
                      </a:pPr>
                      <a:r>
                        <a:rPr lang="cs-CZ" sz="1400" b="0" i="0" u="none" strike="noStrike" dirty="0">
                          <a:solidFill>
                            <a:srgbClr val="000000"/>
                          </a:solidFill>
                          <a:effectLst/>
                          <a:latin typeface="Calibri" panose="020F0502020204030204" pitchFamily="34" charset="0"/>
                          <a:cs typeface="Calibri" panose="020F0502020204030204" pitchFamily="34" charset="0"/>
                        </a:rPr>
                        <a:t>112%</a:t>
                      </a:r>
                    </a:p>
                  </a:txBody>
                  <a:tcPr marL="9525" marR="9525" marT="9525" marB="0" anchor="ctr"/>
                </a:tc>
                <a:extLst>
                  <a:ext uri="{0D108BD9-81ED-4DB2-BD59-A6C34878D82A}">
                    <a16:rowId xmlns:a16="http://schemas.microsoft.com/office/drawing/2014/main" val="10008"/>
                  </a:ext>
                </a:extLst>
              </a:tr>
              <a:tr h="217437">
                <a:tc>
                  <a:txBody>
                    <a:bodyPr/>
                    <a:lstStyle/>
                    <a:p>
                      <a:pPr marL="0" marR="0" lvl="0" indent="0" algn="l" defTabSz="914400" rtl="0" eaLnBrk="1" fontAlgn="b" latinLnBrk="0" hangingPunct="1">
                        <a:lnSpc>
                          <a:spcPct val="120000"/>
                        </a:lnSpc>
                        <a:spcBef>
                          <a:spcPts val="600"/>
                        </a:spcBef>
                        <a:spcAft>
                          <a:spcPts val="600"/>
                        </a:spcAft>
                        <a:buClrTx/>
                        <a:buSzTx/>
                        <a:buFontTx/>
                        <a:buNone/>
                        <a:tabLst/>
                        <a:defRPr/>
                      </a:pPr>
                      <a:r>
                        <a:rPr lang="cs-CZ" sz="1400" u="none" strike="noStrike" dirty="0">
                          <a:effectLst/>
                          <a:latin typeface="Calibri" panose="020F0502020204030204" pitchFamily="34" charset="0"/>
                          <a:cs typeface="Calibri" panose="020F0502020204030204" pitchFamily="34" charset="0"/>
                        </a:rPr>
                        <a:t>Všeobecné sestry a porodní asistentky HKK</a:t>
                      </a:r>
                      <a:endParaRPr lang="cs-CZ" sz="1400" b="0" i="0" u="none" strike="noStrike" dirty="0">
                        <a:solidFill>
                          <a:srgbClr val="292929"/>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r>
                        <a:rPr lang="cs-CZ" sz="1400" b="0" i="0" u="none" strike="noStrike" dirty="0">
                          <a:solidFill>
                            <a:srgbClr val="000000"/>
                          </a:solidFill>
                          <a:effectLst/>
                          <a:latin typeface="Calibri" panose="020F0502020204030204" pitchFamily="34" charset="0"/>
                        </a:rPr>
                        <a:t>27 976 </a:t>
                      </a:r>
                    </a:p>
                  </a:txBody>
                  <a:tcPr marL="6350" marR="6350" marT="6350" marB="0" anchor="ctr"/>
                </a:tc>
                <a:tc>
                  <a:txBody>
                    <a:bodyPr/>
                    <a:lstStyle/>
                    <a:p>
                      <a:pPr algn="ctr" fontAlgn="b"/>
                      <a:r>
                        <a:rPr lang="cs-CZ" sz="1400" b="0" i="0" u="none" strike="noStrike" dirty="0">
                          <a:solidFill>
                            <a:srgbClr val="000000"/>
                          </a:solidFill>
                          <a:effectLst/>
                          <a:latin typeface="Calibri" panose="020F0502020204030204" pitchFamily="34" charset="0"/>
                        </a:rPr>
                        <a:t>29 191 </a:t>
                      </a:r>
                    </a:p>
                  </a:txBody>
                  <a:tcPr marL="6350" marR="6350" marT="6350" marB="0" anchor="ctr"/>
                </a:tc>
                <a:tc>
                  <a:txBody>
                    <a:bodyPr/>
                    <a:lstStyle/>
                    <a:p>
                      <a:pPr algn="ctr" fontAlgn="b"/>
                      <a:r>
                        <a:rPr lang="cs-CZ" sz="1400" b="0" i="0" u="none" strike="noStrike" dirty="0">
                          <a:solidFill>
                            <a:srgbClr val="000000"/>
                          </a:solidFill>
                          <a:effectLst/>
                          <a:latin typeface="Calibri" panose="020F0502020204030204" pitchFamily="34" charset="0"/>
                        </a:rPr>
                        <a:t>30 558 </a:t>
                      </a:r>
                    </a:p>
                  </a:txBody>
                  <a:tcPr marL="6350" marR="6350" marT="6350" marB="0" anchor="ctr"/>
                </a:tc>
                <a:tc>
                  <a:txBody>
                    <a:bodyPr/>
                    <a:lstStyle/>
                    <a:p>
                      <a:pPr algn="ctr" fontAlgn="b"/>
                      <a:r>
                        <a:rPr lang="cs-CZ" sz="1400" b="0" i="0" u="none" strike="noStrike" dirty="0">
                          <a:solidFill>
                            <a:srgbClr val="000000"/>
                          </a:solidFill>
                          <a:effectLst/>
                          <a:latin typeface="Calibri" panose="020F0502020204030204" pitchFamily="34" charset="0"/>
                        </a:rPr>
                        <a:t>35 021 </a:t>
                      </a:r>
                    </a:p>
                  </a:txBody>
                  <a:tcPr marL="6350" marR="6350" marT="6350" marB="0" anchor="ctr"/>
                </a:tc>
                <a:tc>
                  <a:txBody>
                    <a:bodyPr/>
                    <a:lstStyle/>
                    <a:p>
                      <a:pPr algn="ctr" fontAlgn="b"/>
                      <a:r>
                        <a:rPr lang="cs-CZ" sz="1400" b="0" i="0" u="none" strike="noStrike" dirty="0">
                          <a:solidFill>
                            <a:srgbClr val="000000"/>
                          </a:solidFill>
                          <a:effectLst/>
                          <a:latin typeface="Calibri" panose="020F0502020204030204" pitchFamily="34" charset="0"/>
                        </a:rPr>
                        <a:t>38 742 </a:t>
                      </a:r>
                    </a:p>
                  </a:txBody>
                  <a:tcPr marL="6350" marR="6350" marT="6350" marB="0" anchor="ctr"/>
                </a:tc>
                <a:tc>
                  <a:txBody>
                    <a:bodyPr/>
                    <a:lstStyle/>
                    <a:p>
                      <a:pPr algn="ctr" fontAlgn="b">
                        <a:lnSpc>
                          <a:spcPct val="120000"/>
                        </a:lnSpc>
                        <a:spcBef>
                          <a:spcPts val="600"/>
                        </a:spcBef>
                        <a:spcAft>
                          <a:spcPts val="600"/>
                        </a:spcAft>
                      </a:pPr>
                      <a:r>
                        <a:rPr lang="cs-CZ" sz="1400" b="0" i="0" u="none" strike="noStrike" dirty="0">
                          <a:solidFill>
                            <a:srgbClr val="000000"/>
                          </a:solidFill>
                          <a:effectLst/>
                          <a:latin typeface="Calibri" panose="020F0502020204030204" pitchFamily="34" charset="0"/>
                          <a:cs typeface="Calibri" panose="020F0502020204030204" pitchFamily="34" charset="0"/>
                        </a:rPr>
                        <a:t>111%</a:t>
                      </a:r>
                    </a:p>
                  </a:txBody>
                  <a:tcPr marL="9525" marR="9525" marT="9525" marB="0" anchor="ctr"/>
                </a:tc>
                <a:extLst>
                  <a:ext uri="{0D108BD9-81ED-4DB2-BD59-A6C34878D82A}">
                    <a16:rowId xmlns:a16="http://schemas.microsoft.com/office/drawing/2014/main" val="10003"/>
                  </a:ext>
                </a:extLst>
              </a:tr>
              <a:tr h="247172">
                <a:tc>
                  <a:txBody>
                    <a:bodyPr/>
                    <a:lstStyle/>
                    <a:p>
                      <a:pPr algn="l" fontAlgn="b">
                        <a:lnSpc>
                          <a:spcPct val="120000"/>
                        </a:lnSpc>
                        <a:spcBef>
                          <a:spcPts val="600"/>
                        </a:spcBef>
                        <a:spcAft>
                          <a:spcPts val="600"/>
                        </a:spcAft>
                      </a:pPr>
                      <a:endParaRPr lang="cs-CZ" sz="14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noFill/>
                  </a:tcPr>
                </a:tc>
                <a:tc>
                  <a:txBody>
                    <a:bodyPr/>
                    <a:lstStyle/>
                    <a:p>
                      <a:endParaRPr lang="en-US" sz="1400">
                        <a:latin typeface="Calibri" panose="020F0502020204030204" pitchFamily="34" charset="0"/>
                        <a:cs typeface="Calibri" panose="020F0502020204030204" pitchFamily="34" charset="0"/>
                      </a:endParaRPr>
                    </a:p>
                  </a:txBody>
                  <a:tcPr marL="9525" marR="9525" marT="9525" marB="0" anchor="ctr">
                    <a:noFill/>
                  </a:tcPr>
                </a:tc>
                <a:tc>
                  <a:txBody>
                    <a:bodyPr/>
                    <a:lstStyle/>
                    <a:p>
                      <a:endParaRPr lang="en-US" sz="1400" dirty="0">
                        <a:latin typeface="Calibri" panose="020F0502020204030204" pitchFamily="34" charset="0"/>
                        <a:cs typeface="Calibri" panose="020F0502020204030204" pitchFamily="34" charset="0"/>
                      </a:endParaRPr>
                    </a:p>
                  </a:txBody>
                  <a:tcPr marL="9525" marR="9525" marT="9525" marB="0" anchor="ctr">
                    <a:noFill/>
                  </a:tcPr>
                </a:tc>
                <a:tc>
                  <a:txBody>
                    <a:bodyPr/>
                    <a:lstStyle/>
                    <a:p>
                      <a:endParaRPr lang="en-US" sz="1400" dirty="0">
                        <a:latin typeface="Calibri" panose="020F0502020204030204" pitchFamily="34" charset="0"/>
                        <a:cs typeface="Calibri" panose="020F0502020204030204" pitchFamily="34" charset="0"/>
                      </a:endParaRPr>
                    </a:p>
                  </a:txBody>
                  <a:tcPr marL="9525" marR="9525" marT="9525" marB="0" anchor="ctr">
                    <a:noFill/>
                  </a:tcPr>
                </a:tc>
                <a:tc>
                  <a:txBody>
                    <a:bodyPr/>
                    <a:lstStyle/>
                    <a:p>
                      <a:endParaRPr lang="en-US" sz="1400" dirty="0">
                        <a:latin typeface="Calibri" panose="020F0502020204030204" pitchFamily="34" charset="0"/>
                        <a:cs typeface="Calibri" panose="020F0502020204030204" pitchFamily="34" charset="0"/>
                      </a:endParaRPr>
                    </a:p>
                  </a:txBody>
                  <a:tcPr marL="9525" marR="9525" marT="9525" marB="0" anchor="ctr">
                    <a:noFill/>
                  </a:tcPr>
                </a:tc>
                <a:tc>
                  <a:txBody>
                    <a:bodyPr/>
                    <a:lstStyle/>
                    <a:p>
                      <a:endParaRPr lang="en-US" sz="1400" dirty="0">
                        <a:latin typeface="Calibri" panose="020F0502020204030204" pitchFamily="34" charset="0"/>
                        <a:cs typeface="Calibri" panose="020F0502020204030204" pitchFamily="34" charset="0"/>
                      </a:endParaRPr>
                    </a:p>
                  </a:txBody>
                  <a:tcPr marL="9525" marR="9525" marT="9525" marB="0" anchor="ctr">
                    <a:noFill/>
                  </a:tcPr>
                </a:tc>
                <a:tc>
                  <a:txBody>
                    <a:bodyPr/>
                    <a:lstStyle/>
                    <a:p>
                      <a:endParaRPr lang="en-US" sz="1400">
                        <a:latin typeface="Calibri" panose="020F0502020204030204" pitchFamily="34" charset="0"/>
                        <a:cs typeface="Calibri" panose="020F0502020204030204" pitchFamily="34" charset="0"/>
                      </a:endParaRPr>
                    </a:p>
                  </a:txBody>
                  <a:tcPr marL="9525" marR="9525" marT="9525" marB="0" anchor="ctr">
                    <a:noFill/>
                  </a:tcPr>
                </a:tc>
                <a:extLst>
                  <a:ext uri="{0D108BD9-81ED-4DB2-BD59-A6C34878D82A}">
                    <a16:rowId xmlns:a16="http://schemas.microsoft.com/office/drawing/2014/main" val="10009"/>
                  </a:ext>
                </a:extLst>
              </a:tr>
              <a:tr h="247172">
                <a:tc gridSpan="7">
                  <a:txBody>
                    <a:bodyPr/>
                    <a:lstStyle/>
                    <a:p>
                      <a:pPr algn="l">
                        <a:lnSpc>
                          <a:spcPct val="120000"/>
                        </a:lnSpc>
                        <a:spcBef>
                          <a:spcPts val="600"/>
                        </a:spcBef>
                        <a:spcAft>
                          <a:spcPts val="600"/>
                        </a:spcAft>
                      </a:pPr>
                      <a:r>
                        <a:rPr lang="cs-CZ" sz="1600" b="1" dirty="0">
                          <a:latin typeface="Calibri" panose="020F0502020204030204" pitchFamily="34" charset="0"/>
                          <a:cs typeface="Calibri" panose="020F0502020204030204" pitchFamily="34" charset="0"/>
                        </a:rPr>
                        <a:t>Vývoj odměňování </a:t>
                      </a:r>
                      <a:r>
                        <a:rPr lang="cs-CZ" sz="1600" b="1" dirty="0">
                          <a:solidFill>
                            <a:srgbClr val="C00000"/>
                          </a:solidFill>
                          <a:latin typeface="Calibri" panose="020F0502020204030204" pitchFamily="34" charset="0"/>
                          <a:cs typeface="Calibri" panose="020F0502020204030204" pitchFamily="34" charset="0"/>
                        </a:rPr>
                        <a:t>v </a:t>
                      </a:r>
                      <a:r>
                        <a:rPr lang="cs-CZ" sz="1600" b="1" dirty="0" err="1">
                          <a:solidFill>
                            <a:srgbClr val="C00000"/>
                          </a:solidFill>
                          <a:latin typeface="Calibri" panose="020F0502020204030204" pitchFamily="34" charset="0"/>
                          <a:cs typeface="Calibri" panose="020F0502020204030204" pitchFamily="34" charset="0"/>
                        </a:rPr>
                        <a:t>ost</a:t>
                      </a:r>
                      <a:r>
                        <a:rPr lang="cs-CZ" sz="1600" b="1" dirty="0">
                          <a:solidFill>
                            <a:srgbClr val="C00000"/>
                          </a:solidFill>
                          <a:latin typeface="Calibri" panose="020F0502020204030204" pitchFamily="34" charset="0"/>
                          <a:cs typeface="Calibri" panose="020F0502020204030204" pitchFamily="34" charset="0"/>
                        </a:rPr>
                        <a:t>. lůžkové péči </a:t>
                      </a:r>
                      <a:r>
                        <a:rPr lang="cs-CZ" sz="1600" b="1" dirty="0">
                          <a:latin typeface="Calibri" panose="020F0502020204030204" pitchFamily="34" charset="0"/>
                          <a:cs typeface="Calibri" panose="020F0502020204030204" pitchFamily="34" charset="0"/>
                        </a:rPr>
                        <a:t>(průměr platy a mzdy)</a:t>
                      </a:r>
                    </a:p>
                  </a:txBody>
                  <a:tcPr marL="9525" marR="9525" marT="9525" marB="0" anchor="c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cs-CZ"/>
                    </a:p>
                  </a:txBody>
                  <a:tcPr/>
                </a:tc>
                <a:tc hMerge="1">
                  <a:txBody>
                    <a:bodyPr/>
                    <a:lstStyle/>
                    <a:p>
                      <a:endParaRPr lang="en-US"/>
                    </a:p>
                  </a:txBody>
                  <a:tcPr/>
                </a:tc>
                <a:extLst>
                  <a:ext uri="{0D108BD9-81ED-4DB2-BD59-A6C34878D82A}">
                    <a16:rowId xmlns:a16="http://schemas.microsoft.com/office/drawing/2014/main" val="10010"/>
                  </a:ext>
                </a:extLst>
              </a:tr>
              <a:tr h="425583">
                <a:tc>
                  <a:txBody>
                    <a:bodyPr/>
                    <a:lstStyle/>
                    <a:p>
                      <a:pPr marL="0" algn="l" defTabSz="914400" rtl="0" eaLnBrk="1" fontAlgn="b" latinLnBrk="0" hangingPunct="1">
                        <a:lnSpc>
                          <a:spcPct val="120000"/>
                        </a:lnSpc>
                        <a:spcBef>
                          <a:spcPts val="600"/>
                        </a:spcBef>
                        <a:spcAft>
                          <a:spcPts val="600"/>
                        </a:spcAft>
                      </a:pPr>
                      <a:r>
                        <a:rPr lang="cs-CZ" sz="1400" b="1" u="none" strike="noStrike" kern="1200" dirty="0">
                          <a:solidFill>
                            <a:schemeClr val="dk1"/>
                          </a:solidFill>
                          <a:effectLst/>
                          <a:latin typeface="Calibri" panose="020F0502020204030204" pitchFamily="34" charset="0"/>
                          <a:ea typeface="+mn-ea"/>
                          <a:cs typeface="Calibri" panose="020F0502020204030204" pitchFamily="34" charset="0"/>
                        </a:rPr>
                        <a:t>Kategorie pracovníka</a:t>
                      </a:r>
                    </a:p>
                  </a:txBody>
                  <a:tcPr marL="9525" marR="9525" marT="9525" marB="0" anchor="ctr"/>
                </a:tc>
                <a:tc>
                  <a:txBody>
                    <a:bodyPr/>
                    <a:lstStyle/>
                    <a:p>
                      <a:pPr algn="ctr" fontAlgn="b">
                        <a:lnSpc>
                          <a:spcPct val="120000"/>
                        </a:lnSpc>
                        <a:spcBef>
                          <a:spcPts val="600"/>
                        </a:spcBef>
                        <a:spcAft>
                          <a:spcPts val="600"/>
                        </a:spcAft>
                      </a:pPr>
                      <a:r>
                        <a:rPr lang="cs-CZ" sz="1400" b="1" u="none" strike="noStrike" dirty="0">
                          <a:effectLst/>
                          <a:latin typeface="Calibri" panose="020F0502020204030204" pitchFamily="34" charset="0"/>
                          <a:cs typeface="Calibri" panose="020F0502020204030204" pitchFamily="34" charset="0"/>
                        </a:rPr>
                        <a:t>2014</a:t>
                      </a:r>
                      <a:endParaRPr lang="cs-CZ" sz="1400" b="1"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b="1" u="none" strike="noStrike" dirty="0">
                          <a:effectLst/>
                          <a:latin typeface="Calibri" panose="020F0502020204030204" pitchFamily="34" charset="0"/>
                          <a:cs typeface="Calibri" panose="020F0502020204030204" pitchFamily="34" charset="0"/>
                        </a:rPr>
                        <a:t>2015</a:t>
                      </a:r>
                      <a:endParaRPr lang="cs-CZ" sz="1400" b="1"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b="1" u="none" strike="noStrike" dirty="0">
                          <a:effectLst/>
                          <a:latin typeface="Calibri" panose="020F0502020204030204" pitchFamily="34" charset="0"/>
                          <a:cs typeface="Calibri" panose="020F0502020204030204" pitchFamily="34" charset="0"/>
                        </a:rPr>
                        <a:t>2016</a:t>
                      </a:r>
                      <a:endParaRPr lang="cs-CZ" sz="1400" b="1"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b="1" u="none" strike="noStrike" dirty="0">
                          <a:effectLst/>
                          <a:latin typeface="Calibri" panose="020F0502020204030204" pitchFamily="34" charset="0"/>
                          <a:cs typeface="Calibri" panose="020F0502020204030204" pitchFamily="34" charset="0"/>
                        </a:rPr>
                        <a:t>2017</a:t>
                      </a:r>
                      <a:endParaRPr lang="cs-CZ" sz="1400" b="1"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b="1" i="0" u="none" strike="noStrike" dirty="0">
                          <a:solidFill>
                            <a:srgbClr val="000000"/>
                          </a:solidFill>
                          <a:effectLst/>
                          <a:latin typeface="Calibri" panose="020F0502020204030204" pitchFamily="34" charset="0"/>
                          <a:cs typeface="Calibri" panose="020F0502020204030204" pitchFamily="34" charset="0"/>
                        </a:rPr>
                        <a:t>2018</a:t>
                      </a:r>
                    </a:p>
                  </a:txBody>
                  <a:tcPr marL="9525" marR="9525" marT="9525" marB="0" anchor="ctr"/>
                </a:tc>
                <a:tc>
                  <a:txBody>
                    <a:bodyPr/>
                    <a:lstStyle/>
                    <a:p>
                      <a:pPr algn="ctr" fontAlgn="b">
                        <a:lnSpc>
                          <a:spcPct val="120000"/>
                        </a:lnSpc>
                        <a:spcBef>
                          <a:spcPts val="600"/>
                        </a:spcBef>
                        <a:spcAft>
                          <a:spcPts val="600"/>
                        </a:spcAft>
                      </a:pPr>
                      <a:r>
                        <a:rPr lang="cs-CZ" sz="1400" b="1" u="none" strike="noStrike" dirty="0">
                          <a:effectLst/>
                          <a:latin typeface="Calibri" panose="020F0502020204030204" pitchFamily="34" charset="0"/>
                          <a:cs typeface="Calibri" panose="020F0502020204030204" pitchFamily="34" charset="0"/>
                        </a:rPr>
                        <a:t>Index růstu 18/17</a:t>
                      </a:r>
                      <a:endParaRPr lang="cs-CZ" sz="1400" b="1"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0011"/>
                  </a:ext>
                </a:extLst>
              </a:tr>
              <a:tr h="217437">
                <a:tc>
                  <a:txBody>
                    <a:bodyPr/>
                    <a:lstStyle/>
                    <a:p>
                      <a:pPr algn="l" rtl="0" fontAlgn="b">
                        <a:lnSpc>
                          <a:spcPct val="120000"/>
                        </a:lnSpc>
                        <a:spcBef>
                          <a:spcPts val="600"/>
                        </a:spcBef>
                        <a:spcAft>
                          <a:spcPts val="600"/>
                        </a:spcAft>
                      </a:pPr>
                      <a:r>
                        <a:rPr lang="cs-CZ" sz="1400" u="none" strike="noStrike" dirty="0">
                          <a:effectLst/>
                          <a:latin typeface="Calibri" panose="020F0502020204030204" pitchFamily="34" charset="0"/>
                          <a:cs typeface="Calibri" panose="020F0502020204030204" pitchFamily="34" charset="0"/>
                        </a:rPr>
                        <a:t>Všeobecné sestry a porodní asistentky ČR</a:t>
                      </a:r>
                      <a:endParaRPr lang="cs-CZ" sz="1400" b="0" i="0" u="none" strike="noStrike" dirty="0">
                        <a:solidFill>
                          <a:srgbClr val="292929"/>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u="none" strike="noStrike" dirty="0">
                          <a:effectLst/>
                          <a:latin typeface="Calibri" panose="020F0502020204030204" pitchFamily="34" charset="0"/>
                          <a:cs typeface="Calibri" panose="020F0502020204030204" pitchFamily="34" charset="0"/>
                        </a:rPr>
                        <a:t>27 780 </a:t>
                      </a:r>
                      <a:endParaRPr lang="cs-CZ" sz="14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u="none" strike="noStrike" dirty="0">
                          <a:effectLst/>
                          <a:latin typeface="Calibri" panose="020F0502020204030204" pitchFamily="34" charset="0"/>
                          <a:cs typeface="Calibri" panose="020F0502020204030204" pitchFamily="34" charset="0"/>
                        </a:rPr>
                        <a:t>29 422 </a:t>
                      </a:r>
                      <a:endParaRPr lang="cs-CZ" sz="14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lnSpc>
                          <a:spcPct val="120000"/>
                        </a:lnSpc>
                        <a:spcBef>
                          <a:spcPts val="600"/>
                        </a:spcBef>
                        <a:spcAft>
                          <a:spcPts val="600"/>
                        </a:spcAft>
                      </a:pPr>
                      <a:r>
                        <a:rPr lang="cs-CZ" sz="1400" b="0" i="0" u="none" strike="noStrike" dirty="0">
                          <a:solidFill>
                            <a:srgbClr val="000000"/>
                          </a:solidFill>
                          <a:effectLst/>
                          <a:latin typeface="Calibri" panose="020F0502020204030204" pitchFamily="34" charset="0"/>
                          <a:cs typeface="Calibri" panose="020F0502020204030204" pitchFamily="34" charset="0"/>
                        </a:rPr>
                        <a:t>30 629 </a:t>
                      </a:r>
                    </a:p>
                  </a:txBody>
                  <a:tcPr marL="9525" marR="9525" marT="9525" marB="0" anchor="ctr"/>
                </a:tc>
                <a:tc>
                  <a:txBody>
                    <a:bodyPr/>
                    <a:lstStyle/>
                    <a:p>
                      <a:pPr algn="ctr" fontAlgn="b">
                        <a:lnSpc>
                          <a:spcPct val="120000"/>
                        </a:lnSpc>
                        <a:spcBef>
                          <a:spcPts val="600"/>
                        </a:spcBef>
                        <a:spcAft>
                          <a:spcPts val="600"/>
                        </a:spcAft>
                      </a:pPr>
                      <a:r>
                        <a:rPr lang="cs-CZ" sz="1400" b="0" i="0" u="none" strike="noStrike" dirty="0">
                          <a:solidFill>
                            <a:srgbClr val="000000"/>
                          </a:solidFill>
                          <a:effectLst/>
                          <a:latin typeface="Calibri" panose="020F0502020204030204" pitchFamily="34" charset="0"/>
                          <a:cs typeface="Calibri" panose="020F0502020204030204" pitchFamily="34" charset="0"/>
                        </a:rPr>
                        <a:t>34 421 </a:t>
                      </a:r>
                    </a:p>
                  </a:txBody>
                  <a:tcPr marL="9525" marR="9525" marT="9525" marB="0" anchor="ctr"/>
                </a:tc>
                <a:tc>
                  <a:txBody>
                    <a:bodyPr/>
                    <a:lstStyle/>
                    <a:p>
                      <a:pPr algn="ctr" fontAlgn="b"/>
                      <a:r>
                        <a:rPr lang="cs-CZ" sz="1400" b="0" i="0" u="none" strike="noStrike" dirty="0">
                          <a:solidFill>
                            <a:srgbClr val="000000"/>
                          </a:solidFill>
                          <a:effectLst/>
                          <a:latin typeface="Calibri" panose="020F0502020204030204" pitchFamily="34" charset="0"/>
                        </a:rPr>
                        <a:t>38 162 </a:t>
                      </a:r>
                    </a:p>
                  </a:txBody>
                  <a:tcPr marL="9525" marR="9525" marT="9525" marB="0" anchor="ctr"/>
                </a:tc>
                <a:tc>
                  <a:txBody>
                    <a:bodyPr/>
                    <a:lstStyle/>
                    <a:p>
                      <a:pPr algn="ctr" fontAlgn="b">
                        <a:lnSpc>
                          <a:spcPct val="120000"/>
                        </a:lnSpc>
                        <a:spcBef>
                          <a:spcPts val="600"/>
                        </a:spcBef>
                        <a:spcAft>
                          <a:spcPts val="600"/>
                        </a:spcAft>
                      </a:pPr>
                      <a:r>
                        <a:rPr lang="cs-CZ" sz="1400" b="0" i="0" u="none" strike="noStrike" dirty="0">
                          <a:solidFill>
                            <a:srgbClr val="000000"/>
                          </a:solidFill>
                          <a:effectLst/>
                          <a:latin typeface="Calibri" panose="020F0502020204030204" pitchFamily="34" charset="0"/>
                          <a:cs typeface="Calibri" panose="020F0502020204030204" pitchFamily="34" charset="0"/>
                        </a:rPr>
                        <a:t>113%</a:t>
                      </a:r>
                    </a:p>
                  </a:txBody>
                  <a:tcPr marL="9525" marR="9525" marT="9525" marB="0" anchor="ctr"/>
                </a:tc>
                <a:extLst>
                  <a:ext uri="{0D108BD9-81ED-4DB2-BD59-A6C34878D82A}">
                    <a16:rowId xmlns:a16="http://schemas.microsoft.com/office/drawing/2014/main" val="10013"/>
                  </a:ext>
                </a:extLst>
              </a:tr>
              <a:tr h="217437">
                <a:tc>
                  <a:txBody>
                    <a:bodyPr/>
                    <a:lstStyle/>
                    <a:p>
                      <a:pPr marL="0" marR="0" lvl="0" indent="0" algn="l" defTabSz="914400" rtl="0" eaLnBrk="1" fontAlgn="b" latinLnBrk="0" hangingPunct="1">
                        <a:lnSpc>
                          <a:spcPct val="120000"/>
                        </a:lnSpc>
                        <a:spcBef>
                          <a:spcPts val="600"/>
                        </a:spcBef>
                        <a:spcAft>
                          <a:spcPts val="600"/>
                        </a:spcAft>
                        <a:buClrTx/>
                        <a:buSzTx/>
                        <a:buFontTx/>
                        <a:buNone/>
                        <a:tabLst/>
                        <a:defRPr/>
                      </a:pPr>
                      <a:r>
                        <a:rPr lang="cs-CZ" sz="1400" u="none" strike="noStrike" dirty="0">
                          <a:effectLst/>
                          <a:latin typeface="Calibri" panose="020F0502020204030204" pitchFamily="34" charset="0"/>
                          <a:cs typeface="Calibri" panose="020F0502020204030204" pitchFamily="34" charset="0"/>
                        </a:rPr>
                        <a:t>Všeobecné sestry a porodní asistentky HKK</a:t>
                      </a:r>
                      <a:endParaRPr lang="cs-CZ" sz="1400" b="0" i="0" u="none" strike="noStrike" dirty="0">
                        <a:solidFill>
                          <a:srgbClr val="292929"/>
                        </a:solidFill>
                        <a:effectLst/>
                        <a:latin typeface="Calibri" panose="020F0502020204030204" pitchFamily="34" charset="0"/>
                        <a:cs typeface="Calibri" panose="020F0502020204030204" pitchFamily="34" charset="0"/>
                      </a:endParaRPr>
                    </a:p>
                  </a:txBody>
                  <a:tcPr marL="9525" marR="9525" marT="9525" marB="0" anchor="ctr"/>
                </a:tc>
                <a:tc>
                  <a:txBody>
                    <a:bodyPr/>
                    <a:lstStyle/>
                    <a:p>
                      <a:pPr algn="ctr" fontAlgn="b"/>
                      <a:r>
                        <a:rPr lang="cs-CZ" sz="1400" b="0" i="0" u="none" strike="noStrike" dirty="0">
                          <a:solidFill>
                            <a:srgbClr val="000000"/>
                          </a:solidFill>
                          <a:effectLst/>
                          <a:latin typeface="Calibri" panose="020F0502020204030204" pitchFamily="34" charset="0"/>
                        </a:rPr>
                        <a:t>25 800 </a:t>
                      </a:r>
                    </a:p>
                  </a:txBody>
                  <a:tcPr marL="6350" marR="6350" marT="6350" marB="0" anchor="ctr"/>
                </a:tc>
                <a:tc>
                  <a:txBody>
                    <a:bodyPr/>
                    <a:lstStyle/>
                    <a:p>
                      <a:pPr algn="ctr" fontAlgn="b"/>
                      <a:r>
                        <a:rPr lang="cs-CZ" sz="1400" b="0" i="0" u="none" strike="noStrike" dirty="0">
                          <a:solidFill>
                            <a:srgbClr val="000000"/>
                          </a:solidFill>
                          <a:effectLst/>
                          <a:latin typeface="Calibri" panose="020F0502020204030204" pitchFamily="34" charset="0"/>
                        </a:rPr>
                        <a:t>28 054 </a:t>
                      </a:r>
                    </a:p>
                  </a:txBody>
                  <a:tcPr marL="6350" marR="6350" marT="6350" marB="0" anchor="ctr"/>
                </a:tc>
                <a:tc>
                  <a:txBody>
                    <a:bodyPr/>
                    <a:lstStyle/>
                    <a:p>
                      <a:pPr algn="ctr" fontAlgn="b"/>
                      <a:r>
                        <a:rPr lang="cs-CZ" sz="1400" b="0" i="0" u="none" strike="noStrike" dirty="0">
                          <a:solidFill>
                            <a:srgbClr val="000000"/>
                          </a:solidFill>
                          <a:effectLst/>
                          <a:latin typeface="Calibri" panose="020F0502020204030204" pitchFamily="34" charset="0"/>
                        </a:rPr>
                        <a:t>29 671 </a:t>
                      </a:r>
                    </a:p>
                  </a:txBody>
                  <a:tcPr marL="6350" marR="6350" marT="6350" marB="0" anchor="ctr"/>
                </a:tc>
                <a:tc>
                  <a:txBody>
                    <a:bodyPr/>
                    <a:lstStyle/>
                    <a:p>
                      <a:pPr algn="ctr" fontAlgn="b"/>
                      <a:r>
                        <a:rPr lang="cs-CZ" sz="1400" b="0" i="0" u="none" strike="noStrike" dirty="0">
                          <a:solidFill>
                            <a:srgbClr val="000000"/>
                          </a:solidFill>
                          <a:effectLst/>
                          <a:latin typeface="Calibri" panose="020F0502020204030204" pitchFamily="34" charset="0"/>
                        </a:rPr>
                        <a:t>33 522 </a:t>
                      </a:r>
                    </a:p>
                  </a:txBody>
                  <a:tcPr marL="6350" marR="6350" marT="6350" marB="0" anchor="ctr"/>
                </a:tc>
                <a:tc>
                  <a:txBody>
                    <a:bodyPr/>
                    <a:lstStyle/>
                    <a:p>
                      <a:pPr algn="ctr" fontAlgn="b"/>
                      <a:r>
                        <a:rPr lang="cs-CZ" sz="1400" b="0" i="0" u="none" strike="noStrike" dirty="0">
                          <a:solidFill>
                            <a:srgbClr val="000000"/>
                          </a:solidFill>
                          <a:effectLst/>
                          <a:latin typeface="Calibri" panose="020F0502020204030204" pitchFamily="34" charset="0"/>
                        </a:rPr>
                        <a:t>37 854 </a:t>
                      </a:r>
                    </a:p>
                  </a:txBody>
                  <a:tcPr marL="6350" marR="6350" marT="6350" marB="0" anchor="ctr"/>
                </a:tc>
                <a:tc>
                  <a:txBody>
                    <a:bodyPr/>
                    <a:lstStyle/>
                    <a:p>
                      <a:pPr algn="ctr" fontAlgn="b">
                        <a:lnSpc>
                          <a:spcPct val="120000"/>
                        </a:lnSpc>
                        <a:spcBef>
                          <a:spcPts val="600"/>
                        </a:spcBef>
                        <a:spcAft>
                          <a:spcPts val="600"/>
                        </a:spcAft>
                      </a:pPr>
                      <a:r>
                        <a:rPr lang="cs-CZ" sz="1400" b="0" i="0" u="none" strike="noStrike" dirty="0">
                          <a:solidFill>
                            <a:srgbClr val="000000"/>
                          </a:solidFill>
                          <a:effectLst/>
                          <a:latin typeface="Calibri" panose="020F0502020204030204" pitchFamily="34" charset="0"/>
                          <a:cs typeface="Calibri" panose="020F0502020204030204" pitchFamily="34" charset="0"/>
                        </a:rPr>
                        <a:t>113%</a:t>
                      </a:r>
                    </a:p>
                  </a:txBody>
                  <a:tcPr marL="9525" marR="9525" marT="9525" marB="0" anchor="ctr"/>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814742380"/>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644F3FF-1396-4853-8BC3-8668E9FA7146}"/>
              </a:ext>
            </a:extLst>
          </p:cNvPr>
          <p:cNvSpPr txBox="1"/>
          <p:nvPr/>
        </p:nvSpPr>
        <p:spPr>
          <a:xfrm>
            <a:off x="277014" y="671587"/>
            <a:ext cx="7733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 a E (MZ) 4-01</a:t>
            </a:r>
          </a:p>
        </p:txBody>
      </p:sp>
      <p:sp>
        <p:nvSpPr>
          <p:cNvPr id="2" name="Title 1"/>
          <p:cNvSpPr>
            <a:spLocks noGrp="1"/>
          </p:cNvSpPr>
          <p:nvPr>
            <p:ph type="title"/>
          </p:nvPr>
        </p:nvSpPr>
        <p:spPr/>
        <p:txBody>
          <a:bodyPr>
            <a:normAutofit/>
          </a:bodyPr>
          <a:lstStyle/>
          <a:p>
            <a:r>
              <a:rPr lang="en-US" dirty="0" err="1"/>
              <a:t>Odměňování</a:t>
            </a:r>
            <a:r>
              <a:rPr lang="en-US" dirty="0"/>
              <a:t> </a:t>
            </a:r>
            <a:r>
              <a:rPr lang="en-US" dirty="0" err="1"/>
              <a:t>lékařů</a:t>
            </a:r>
            <a:r>
              <a:rPr lang="en-US" dirty="0"/>
              <a:t> </a:t>
            </a:r>
            <a:r>
              <a:rPr lang="cs-CZ" dirty="0"/>
              <a:t>v nemocnicích dle zřizovatele </a:t>
            </a:r>
            <a:endParaRPr lang="en-US" dirty="0"/>
          </a:p>
        </p:txBody>
      </p:sp>
      <p:sp>
        <p:nvSpPr>
          <p:cNvPr id="14" name="TextovéPole 13"/>
          <p:cNvSpPr txBox="1"/>
          <p:nvPr/>
        </p:nvSpPr>
        <p:spPr>
          <a:xfrm>
            <a:off x="402778" y="1098236"/>
            <a:ext cx="2359152" cy="338554"/>
          </a:xfrm>
          <a:prstGeom prst="rect">
            <a:avLst/>
          </a:prstGeom>
          <a:solidFill>
            <a:srgbClr val="0070C0"/>
          </a:solidFill>
        </p:spPr>
        <p:txBody>
          <a:bodyPr wrap="square" rtlCol="0">
            <a:spAutoFit/>
          </a:bodyPr>
          <a:lstStyle/>
          <a:p>
            <a:pPr algn="ctr">
              <a:defRPr/>
            </a:pPr>
            <a:r>
              <a:rPr lang="cs-CZ" sz="1600" dirty="0">
                <a:solidFill>
                  <a:srgbClr val="FFFFFF"/>
                </a:solidFill>
                <a:latin typeface="Trebuchet MS"/>
              </a:rPr>
              <a:t>Akutní lůžková péče</a:t>
            </a:r>
          </a:p>
        </p:txBody>
      </p:sp>
      <p:graphicFrame>
        <p:nvGraphicFramePr>
          <p:cNvPr id="12" name="Zástupný symbol pro obsah 6">
            <a:extLst>
              <a:ext uri="{FF2B5EF4-FFF2-40B4-BE49-F238E27FC236}">
                <a16:creationId xmlns:a16="http://schemas.microsoft.com/office/drawing/2014/main" id="{06E3C543-5FA9-409A-8F87-6799B64EF37C}"/>
              </a:ext>
            </a:extLst>
          </p:cNvPr>
          <p:cNvGraphicFramePr>
            <a:graphicFrameLocks/>
          </p:cNvGraphicFramePr>
          <p:nvPr>
            <p:extLst>
              <p:ext uri="{D42A27DB-BD31-4B8C-83A1-F6EECF244321}">
                <p14:modId xmlns:p14="http://schemas.microsoft.com/office/powerpoint/2010/main" val="1709647580"/>
              </p:ext>
            </p:extLst>
          </p:nvPr>
        </p:nvGraphicFramePr>
        <p:xfrm>
          <a:off x="1641637" y="1552062"/>
          <a:ext cx="8207828" cy="4343401"/>
        </p:xfrm>
        <a:graphic>
          <a:graphicData uri="http://schemas.openxmlformats.org/drawingml/2006/chart">
            <c:chart xmlns:c="http://schemas.openxmlformats.org/drawingml/2006/chart" xmlns:r="http://schemas.openxmlformats.org/officeDocument/2006/relationships" r:id="rId2"/>
          </a:graphicData>
        </a:graphic>
      </p:graphicFrame>
      <p:sp>
        <p:nvSpPr>
          <p:cNvPr id="13" name="TextovéPole 12">
            <a:extLst>
              <a:ext uri="{FF2B5EF4-FFF2-40B4-BE49-F238E27FC236}">
                <a16:creationId xmlns:a16="http://schemas.microsoft.com/office/drawing/2014/main" id="{7B67942E-EB5A-4998-9ED5-788055613852}"/>
              </a:ext>
            </a:extLst>
          </p:cNvPr>
          <p:cNvSpPr txBox="1"/>
          <p:nvPr/>
        </p:nvSpPr>
        <p:spPr>
          <a:xfrm>
            <a:off x="2705771" y="2270520"/>
            <a:ext cx="4637314" cy="584775"/>
          </a:xfrm>
          <a:prstGeom prst="rect">
            <a:avLst/>
          </a:prstGeom>
          <a:noFill/>
        </p:spPr>
        <p:txBody>
          <a:bodyPr wrap="square" rtlCol="0">
            <a:spAutoFit/>
          </a:bodyPr>
          <a:lstStyle/>
          <a:p>
            <a:r>
              <a:rPr lang="cs-CZ" sz="1600" dirty="0">
                <a:solidFill>
                  <a:srgbClr val="292929"/>
                </a:solidFill>
                <a:cs typeface="Calibri" panose="020F0502020204030204" pitchFamily="34" charset="0"/>
              </a:rPr>
              <a:t>Počet ZZ s platem = 51</a:t>
            </a:r>
          </a:p>
          <a:p>
            <a:r>
              <a:rPr lang="cs-CZ" sz="1600" dirty="0">
                <a:solidFill>
                  <a:srgbClr val="292929"/>
                </a:solidFill>
                <a:cs typeface="Calibri" panose="020F0502020204030204" pitchFamily="34" charset="0"/>
              </a:rPr>
              <a:t>Počet ZZ se mzdou = 93</a:t>
            </a:r>
          </a:p>
        </p:txBody>
      </p:sp>
      <p:sp>
        <p:nvSpPr>
          <p:cNvPr id="17" name="TextovéPole 16">
            <a:extLst>
              <a:ext uri="{FF2B5EF4-FFF2-40B4-BE49-F238E27FC236}">
                <a16:creationId xmlns:a16="http://schemas.microsoft.com/office/drawing/2014/main" id="{5A2E67B1-E3C3-4802-8509-0370D23EAE32}"/>
              </a:ext>
            </a:extLst>
          </p:cNvPr>
          <p:cNvSpPr txBox="1"/>
          <p:nvPr/>
        </p:nvSpPr>
        <p:spPr>
          <a:xfrm>
            <a:off x="7041805" y="5895463"/>
            <a:ext cx="2807660" cy="400110"/>
          </a:xfrm>
          <a:prstGeom prst="rect">
            <a:avLst/>
          </a:prstGeom>
          <a:noFill/>
        </p:spPr>
        <p:txBody>
          <a:bodyPr wrap="square" rtlCol="0">
            <a:spAutoFit/>
          </a:bodyPr>
          <a:lstStyle/>
          <a:p>
            <a:r>
              <a:rPr lang="cs-CZ" sz="1000" dirty="0">
                <a:solidFill>
                  <a:srgbClr val="C00000"/>
                </a:solidFill>
                <a:latin typeface="Trebuchet MS"/>
              </a:rPr>
              <a:t>v datech není samostatně prezentován 1 PZS zřizovatele MZ ČR</a:t>
            </a:r>
          </a:p>
        </p:txBody>
      </p:sp>
    </p:spTree>
    <p:extLst>
      <p:ext uri="{BB962C8B-B14F-4D97-AF65-F5344CB8AC3E}">
        <p14:creationId xmlns:p14="http://schemas.microsoft.com/office/powerpoint/2010/main" val="1828184087"/>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644F3FF-1396-4853-8BC3-8668E9FA7146}"/>
              </a:ext>
            </a:extLst>
          </p:cNvPr>
          <p:cNvSpPr txBox="1"/>
          <p:nvPr/>
        </p:nvSpPr>
        <p:spPr>
          <a:xfrm>
            <a:off x="277014" y="671587"/>
            <a:ext cx="7733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 a E (MZ) 4-01</a:t>
            </a:r>
          </a:p>
        </p:txBody>
      </p:sp>
      <p:sp>
        <p:nvSpPr>
          <p:cNvPr id="2" name="Title 1"/>
          <p:cNvSpPr>
            <a:spLocks noGrp="1"/>
          </p:cNvSpPr>
          <p:nvPr>
            <p:ph type="title"/>
          </p:nvPr>
        </p:nvSpPr>
        <p:spPr/>
        <p:txBody>
          <a:bodyPr>
            <a:normAutofit/>
          </a:bodyPr>
          <a:lstStyle/>
          <a:p>
            <a:r>
              <a:rPr lang="en-US" dirty="0" err="1"/>
              <a:t>Odměňování</a:t>
            </a:r>
            <a:r>
              <a:rPr lang="en-US" dirty="0"/>
              <a:t> </a:t>
            </a:r>
            <a:r>
              <a:rPr lang="cs-CZ" dirty="0"/>
              <a:t>sester v nemocnicích </a:t>
            </a:r>
            <a:r>
              <a:rPr lang="cs-CZ"/>
              <a:t>dle zřizovatele</a:t>
            </a:r>
            <a:endParaRPr lang="en-US" dirty="0"/>
          </a:p>
        </p:txBody>
      </p:sp>
      <p:sp>
        <p:nvSpPr>
          <p:cNvPr id="11" name="TextovéPole 10"/>
          <p:cNvSpPr txBox="1"/>
          <p:nvPr/>
        </p:nvSpPr>
        <p:spPr>
          <a:xfrm>
            <a:off x="671444" y="1219326"/>
            <a:ext cx="2359152" cy="338554"/>
          </a:xfrm>
          <a:prstGeom prst="rect">
            <a:avLst/>
          </a:prstGeom>
          <a:solidFill>
            <a:srgbClr val="0070C0"/>
          </a:solidFill>
        </p:spPr>
        <p:txBody>
          <a:bodyPr wrap="square" rtlCol="0">
            <a:spAutoFit/>
          </a:bodyPr>
          <a:lstStyle/>
          <a:p>
            <a:pPr algn="ctr">
              <a:defRPr/>
            </a:pPr>
            <a:r>
              <a:rPr lang="cs-CZ" sz="1600" dirty="0">
                <a:solidFill>
                  <a:srgbClr val="FFFFFF"/>
                </a:solidFill>
                <a:latin typeface="Trebuchet MS"/>
              </a:rPr>
              <a:t>Akutní lůžková péče</a:t>
            </a:r>
          </a:p>
        </p:txBody>
      </p:sp>
      <p:graphicFrame>
        <p:nvGraphicFramePr>
          <p:cNvPr id="9" name="Zástupný symbol pro obsah 6">
            <a:extLst>
              <a:ext uri="{FF2B5EF4-FFF2-40B4-BE49-F238E27FC236}">
                <a16:creationId xmlns:a16="http://schemas.microsoft.com/office/drawing/2014/main" id="{836FCDBB-0D4C-47D8-8E8E-EDC17A4CB294}"/>
              </a:ext>
            </a:extLst>
          </p:cNvPr>
          <p:cNvGraphicFramePr>
            <a:graphicFrameLocks/>
          </p:cNvGraphicFramePr>
          <p:nvPr>
            <p:extLst>
              <p:ext uri="{D42A27DB-BD31-4B8C-83A1-F6EECF244321}">
                <p14:modId xmlns:p14="http://schemas.microsoft.com/office/powerpoint/2010/main" val="2246458658"/>
              </p:ext>
            </p:extLst>
          </p:nvPr>
        </p:nvGraphicFramePr>
        <p:xfrm>
          <a:off x="1798704" y="1552062"/>
          <a:ext cx="8207828" cy="4343401"/>
        </p:xfrm>
        <a:graphic>
          <a:graphicData uri="http://schemas.openxmlformats.org/drawingml/2006/chart">
            <c:chart xmlns:c="http://schemas.openxmlformats.org/drawingml/2006/chart" xmlns:r="http://schemas.openxmlformats.org/officeDocument/2006/relationships" r:id="rId2"/>
          </a:graphicData>
        </a:graphic>
      </p:graphicFrame>
      <p:sp>
        <p:nvSpPr>
          <p:cNvPr id="10" name="TextovéPole 9">
            <a:extLst>
              <a:ext uri="{FF2B5EF4-FFF2-40B4-BE49-F238E27FC236}">
                <a16:creationId xmlns:a16="http://schemas.microsoft.com/office/drawing/2014/main" id="{32E8D5EC-65B9-4049-AA7C-C2A36BCFFC6F}"/>
              </a:ext>
            </a:extLst>
          </p:cNvPr>
          <p:cNvSpPr txBox="1"/>
          <p:nvPr/>
        </p:nvSpPr>
        <p:spPr>
          <a:xfrm>
            <a:off x="2862838" y="2270520"/>
            <a:ext cx="4637314" cy="584775"/>
          </a:xfrm>
          <a:prstGeom prst="rect">
            <a:avLst/>
          </a:prstGeom>
          <a:noFill/>
        </p:spPr>
        <p:txBody>
          <a:bodyPr wrap="square" rtlCol="0">
            <a:spAutoFit/>
          </a:bodyPr>
          <a:lstStyle/>
          <a:p>
            <a:r>
              <a:rPr lang="cs-CZ" sz="1600" dirty="0">
                <a:solidFill>
                  <a:srgbClr val="292929"/>
                </a:solidFill>
                <a:cs typeface="Calibri" panose="020F0502020204030204" pitchFamily="34" charset="0"/>
              </a:rPr>
              <a:t>Počet ZZ s platem = 51</a:t>
            </a:r>
          </a:p>
          <a:p>
            <a:r>
              <a:rPr lang="cs-CZ" sz="1600" dirty="0">
                <a:solidFill>
                  <a:srgbClr val="292929"/>
                </a:solidFill>
                <a:cs typeface="Calibri" panose="020F0502020204030204" pitchFamily="34" charset="0"/>
              </a:rPr>
              <a:t>Počet ZZ se mzdou = 93</a:t>
            </a:r>
          </a:p>
        </p:txBody>
      </p:sp>
      <p:sp>
        <p:nvSpPr>
          <p:cNvPr id="14" name="TextovéPole 13">
            <a:extLst>
              <a:ext uri="{FF2B5EF4-FFF2-40B4-BE49-F238E27FC236}">
                <a16:creationId xmlns:a16="http://schemas.microsoft.com/office/drawing/2014/main" id="{20135B67-7D9C-4800-83B7-EEC421C2A427}"/>
              </a:ext>
            </a:extLst>
          </p:cNvPr>
          <p:cNvSpPr txBox="1"/>
          <p:nvPr/>
        </p:nvSpPr>
        <p:spPr>
          <a:xfrm>
            <a:off x="7198872" y="5895463"/>
            <a:ext cx="2807660" cy="400110"/>
          </a:xfrm>
          <a:prstGeom prst="rect">
            <a:avLst/>
          </a:prstGeom>
          <a:noFill/>
        </p:spPr>
        <p:txBody>
          <a:bodyPr wrap="square" rtlCol="0">
            <a:spAutoFit/>
          </a:bodyPr>
          <a:lstStyle/>
          <a:p>
            <a:r>
              <a:rPr lang="cs-CZ" sz="1000" dirty="0">
                <a:solidFill>
                  <a:srgbClr val="C00000"/>
                </a:solidFill>
                <a:latin typeface="Trebuchet MS"/>
              </a:rPr>
              <a:t>v datech není samostatně prezentován 1 PZS zřizovatele MZ ČR</a:t>
            </a:r>
          </a:p>
        </p:txBody>
      </p:sp>
    </p:spTree>
    <p:extLst>
      <p:ext uri="{BB962C8B-B14F-4D97-AF65-F5344CB8AC3E}">
        <p14:creationId xmlns:p14="http://schemas.microsoft.com/office/powerpoint/2010/main" val="2050511853"/>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2"/>
          <p:cNvSpPr/>
          <p:nvPr/>
        </p:nvSpPr>
        <p:spPr>
          <a:xfrm rot="18956193">
            <a:off x="2456699" y="4585212"/>
            <a:ext cx="1084837" cy="247518"/>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 name="Graf 1">
            <a:extLst>
              <a:ext uri="{FF2B5EF4-FFF2-40B4-BE49-F238E27FC236}">
                <a16:creationId xmlns:a16="http://schemas.microsoft.com/office/drawing/2014/main" id="{D7008AF7-4795-414D-B078-B2B74E28A5F1}"/>
              </a:ext>
            </a:extLst>
          </p:cNvPr>
          <p:cNvGraphicFramePr/>
          <p:nvPr>
            <p:extLst>
              <p:ext uri="{D42A27DB-BD31-4B8C-83A1-F6EECF244321}">
                <p14:modId xmlns:p14="http://schemas.microsoft.com/office/powerpoint/2010/main" val="4028437832"/>
              </p:ext>
            </p:extLst>
          </p:nvPr>
        </p:nvGraphicFramePr>
        <p:xfrm>
          <a:off x="204473" y="1466755"/>
          <a:ext cx="5760000" cy="4320000"/>
        </p:xfrm>
        <a:graphic>
          <a:graphicData uri="http://schemas.openxmlformats.org/drawingml/2006/chart">
            <c:chart xmlns:c="http://schemas.openxmlformats.org/drawingml/2006/chart" xmlns:r="http://schemas.openxmlformats.org/officeDocument/2006/relationships" r:id="rId3"/>
          </a:graphicData>
        </a:graphic>
      </p:graphicFrame>
      <p:sp>
        <p:nvSpPr>
          <p:cNvPr id="14" name="Rectangle 13"/>
          <p:cNvSpPr/>
          <p:nvPr/>
        </p:nvSpPr>
        <p:spPr>
          <a:xfrm>
            <a:off x="580445" y="6257676"/>
            <a:ext cx="11611555" cy="6070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6456220" y="3494580"/>
            <a:ext cx="5352057" cy="283464"/>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7">
            <a:extLst>
              <a:ext uri="{FF2B5EF4-FFF2-40B4-BE49-F238E27FC236}">
                <a16:creationId xmlns:a16="http://schemas.microsoft.com/office/drawing/2014/main" id="{C5479EB7-793C-452F-BB87-9F264B16613E}"/>
              </a:ext>
            </a:extLst>
          </p:cNvPr>
          <p:cNvSpPr txBox="1"/>
          <p:nvPr/>
        </p:nvSpPr>
        <p:spPr>
          <a:xfrm>
            <a:off x="269127" y="5894704"/>
            <a:ext cx="11473396" cy="954107"/>
          </a:xfrm>
          <a:prstGeom prst="rect">
            <a:avLst/>
          </a:prstGeom>
          <a:noFill/>
          <a:ln>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Úroveň odměňování zdravotnických pracovníků a zejména zdravotních sester je třeba poměřovat k průměrným odměnám dalších odvětví hospodářství, která logicky v tomto směru vyvíjejí na zdravotnictví kompetiční tlak. Je evidentní, že při odměňování je nutné reflektovat specifickou situaci a úroveň platů </a:t>
            </a:r>
            <a:b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 mezd v jednotlivých regionech. Vedle finanční odměny je nezbytné motivovat pracovníky dalšími podněty, jako jsou odborné kompetence, celkové podmínky při práci, další sociální výhody apod. Finanční složka sama o sobě se nejeví jako dostatečná pro zastavení odchodu sester z nemocniční péče. </a:t>
            </a:r>
          </a:p>
        </p:txBody>
      </p:sp>
      <p:sp>
        <p:nvSpPr>
          <p:cNvPr id="7" name="TextBox 6">
            <a:extLst>
              <a:ext uri="{FF2B5EF4-FFF2-40B4-BE49-F238E27FC236}">
                <a16:creationId xmlns:a16="http://schemas.microsoft.com/office/drawing/2014/main" id="{8644F3FF-1396-4853-8BC3-8668E9FA7146}"/>
              </a:ext>
            </a:extLst>
          </p:cNvPr>
          <p:cNvSpPr txBox="1"/>
          <p:nvPr/>
        </p:nvSpPr>
        <p:spPr>
          <a:xfrm>
            <a:off x="76327" y="540539"/>
            <a:ext cx="7733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000000">
                    <a:lumMod val="75000"/>
                    <a:lumOff val="25000"/>
                  </a:srgbClr>
                </a:solidFill>
                <a:effectLst/>
                <a:uLnTx/>
                <a:uFillTx/>
                <a:latin typeface="Calibri" panose="020F0502020204030204"/>
                <a:ea typeface="+mn-ea"/>
                <a:cs typeface="Arial" panose="020B0604020202020204" pitchFamily="34" charset="0"/>
              </a:rPr>
              <a:t>Zdroj dat: všeobecné sestry a porodní asistentky – Výkaz E 2-01 a E 3-01 ÚZIS ČR, průměr odvětví - ČSÚ</a:t>
            </a:r>
          </a:p>
        </p:txBody>
      </p:sp>
      <p:sp>
        <p:nvSpPr>
          <p:cNvPr id="9" name="Obdélník 8"/>
          <p:cNvSpPr>
            <a:spLocks noChangeArrowheads="1"/>
          </p:cNvSpPr>
          <p:nvPr/>
        </p:nvSpPr>
        <p:spPr bwMode="auto">
          <a:xfrm>
            <a:off x="6664180" y="1409607"/>
            <a:ext cx="507834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b="1">
                <a:solidFill>
                  <a:schemeClr val="accent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2"/>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2"/>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9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Průměrná hrubá  mzda zaměstnance (přepočteného na plnou pracovní dobu) podle místa pracoviště v Kč </a:t>
            </a:r>
          </a:p>
        </p:txBody>
      </p:sp>
      <p:sp>
        <p:nvSpPr>
          <p:cNvPr id="10" name="TextovéPole 9"/>
          <p:cNvSpPr txBox="1">
            <a:spLocks noChangeArrowheads="1"/>
          </p:cNvSpPr>
          <p:nvPr/>
        </p:nvSpPr>
        <p:spPr bwMode="auto">
          <a:xfrm>
            <a:off x="6705755" y="970867"/>
            <a:ext cx="485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b="1">
                <a:solidFill>
                  <a:schemeClr val="accent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2"/>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2"/>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Porovnání průměrných odměn všeobecných sester a porodních asistentek s průměrem všech odvětví daného kraje</a:t>
            </a:r>
          </a:p>
        </p:txBody>
      </p:sp>
      <p:graphicFrame>
        <p:nvGraphicFramePr>
          <p:cNvPr id="11" name="Tabulka 10"/>
          <p:cNvGraphicFramePr>
            <a:graphicFrameLocks noGrp="1"/>
          </p:cNvGraphicFramePr>
          <p:nvPr/>
        </p:nvGraphicFramePr>
        <p:xfrm>
          <a:off x="11226955" y="1855105"/>
          <a:ext cx="457200" cy="3543300"/>
        </p:xfrm>
        <a:graphic>
          <a:graphicData uri="http://schemas.openxmlformats.org/drawingml/2006/table">
            <a:tbl>
              <a:tblPr>
                <a:tableStyleId>{5C22544A-7EE6-4342-B048-85BDC9FD1C3A}</a:tableStyleId>
              </a:tblPr>
              <a:tblGrid>
                <a:gridCol w="457200">
                  <a:extLst>
                    <a:ext uri="{9D8B030D-6E8A-4147-A177-3AD203B41FA5}">
                      <a16:colId xmlns:a16="http://schemas.microsoft.com/office/drawing/2014/main" val="20000"/>
                    </a:ext>
                  </a:extLst>
                </a:gridCol>
              </a:tblGrid>
              <a:tr h="236220">
                <a:tc>
                  <a:txBody>
                    <a:bodyPr/>
                    <a:lstStyle/>
                    <a:p>
                      <a:pPr algn="ctr" fontAlgn="b"/>
                      <a:r>
                        <a:rPr lang="cs-CZ" sz="900" b="1" u="none" strike="noStrike" dirty="0">
                          <a:solidFill>
                            <a:schemeClr val="tx1">
                              <a:lumMod val="95000"/>
                              <a:lumOff val="5000"/>
                            </a:schemeClr>
                          </a:solidFill>
                          <a:effectLst/>
                        </a:rPr>
                        <a:t>2 %</a:t>
                      </a:r>
                      <a:endParaRPr lang="cs-CZ" sz="900" b="1" i="0" u="none" strike="noStrike" dirty="0">
                        <a:solidFill>
                          <a:schemeClr val="tx1">
                            <a:lumMod val="95000"/>
                            <a:lumOff val="5000"/>
                          </a:schemeClr>
                        </a:solidFill>
                        <a:effectLst/>
                        <a:latin typeface="Arial" panose="020B0604020202020204" pitchFamily="34" charset="0"/>
                      </a:endParaRPr>
                    </a:p>
                  </a:txBody>
                  <a:tcPr marL="7144" marR="7144" marT="7143" marB="0" anchor="ctr">
                    <a:noFill/>
                  </a:tcPr>
                </a:tc>
                <a:extLst>
                  <a:ext uri="{0D108BD9-81ED-4DB2-BD59-A6C34878D82A}">
                    <a16:rowId xmlns:a16="http://schemas.microsoft.com/office/drawing/2014/main" val="10000"/>
                  </a:ext>
                </a:extLst>
              </a:tr>
              <a:tr h="236220">
                <a:tc>
                  <a:txBody>
                    <a:bodyPr/>
                    <a:lstStyle/>
                    <a:p>
                      <a:pPr algn="ctr" fontAlgn="b"/>
                      <a:r>
                        <a:rPr lang="cs-CZ" sz="900" b="1" u="none" strike="noStrike" dirty="0">
                          <a:solidFill>
                            <a:schemeClr val="tx1">
                              <a:lumMod val="95000"/>
                              <a:lumOff val="5000"/>
                            </a:schemeClr>
                          </a:solidFill>
                          <a:effectLst/>
                        </a:rPr>
                        <a:t>4 %</a:t>
                      </a:r>
                      <a:endParaRPr lang="cs-CZ" sz="900" b="1" i="0" u="none" strike="noStrike" dirty="0">
                        <a:solidFill>
                          <a:schemeClr val="tx1">
                            <a:lumMod val="95000"/>
                            <a:lumOff val="5000"/>
                          </a:schemeClr>
                        </a:solidFill>
                        <a:effectLst/>
                        <a:latin typeface="Arial" panose="020B0604020202020204" pitchFamily="34" charset="0"/>
                      </a:endParaRPr>
                    </a:p>
                  </a:txBody>
                  <a:tcPr marL="7144" marR="7144" marT="7143" marB="0" anchor="ctr">
                    <a:noFill/>
                  </a:tcPr>
                </a:tc>
                <a:extLst>
                  <a:ext uri="{0D108BD9-81ED-4DB2-BD59-A6C34878D82A}">
                    <a16:rowId xmlns:a16="http://schemas.microsoft.com/office/drawing/2014/main" val="10001"/>
                  </a:ext>
                </a:extLst>
              </a:tr>
              <a:tr h="236220">
                <a:tc>
                  <a:txBody>
                    <a:bodyPr/>
                    <a:lstStyle/>
                    <a:p>
                      <a:pPr algn="ctr" fontAlgn="b"/>
                      <a:r>
                        <a:rPr lang="cs-CZ" sz="900" b="1" u="none" strike="noStrike" dirty="0">
                          <a:solidFill>
                            <a:schemeClr val="tx1">
                              <a:lumMod val="95000"/>
                              <a:lumOff val="5000"/>
                            </a:schemeClr>
                          </a:solidFill>
                          <a:effectLst/>
                        </a:rPr>
                        <a:t>14 %</a:t>
                      </a:r>
                      <a:endParaRPr lang="cs-CZ" sz="900" b="1" i="0" u="none" strike="noStrike" dirty="0">
                        <a:solidFill>
                          <a:schemeClr val="tx1">
                            <a:lumMod val="95000"/>
                            <a:lumOff val="5000"/>
                          </a:schemeClr>
                        </a:solidFill>
                        <a:effectLst/>
                        <a:latin typeface="Arial" panose="020B0604020202020204" pitchFamily="34" charset="0"/>
                      </a:endParaRPr>
                    </a:p>
                  </a:txBody>
                  <a:tcPr marL="7144" marR="7144" marT="7143" marB="0" anchor="ctr">
                    <a:noFill/>
                  </a:tcPr>
                </a:tc>
                <a:extLst>
                  <a:ext uri="{0D108BD9-81ED-4DB2-BD59-A6C34878D82A}">
                    <a16:rowId xmlns:a16="http://schemas.microsoft.com/office/drawing/2014/main" val="10002"/>
                  </a:ext>
                </a:extLst>
              </a:tr>
              <a:tr h="236220">
                <a:tc>
                  <a:txBody>
                    <a:bodyPr/>
                    <a:lstStyle/>
                    <a:p>
                      <a:pPr algn="ctr" fontAlgn="b"/>
                      <a:r>
                        <a:rPr lang="cs-CZ" sz="900" b="1" u="none" strike="noStrike" dirty="0">
                          <a:solidFill>
                            <a:schemeClr val="tx1">
                              <a:lumMod val="95000"/>
                              <a:lumOff val="5000"/>
                            </a:schemeClr>
                          </a:solidFill>
                          <a:effectLst/>
                        </a:rPr>
                        <a:t>27 %</a:t>
                      </a:r>
                      <a:endParaRPr lang="cs-CZ" sz="900" b="1" i="0" u="none" strike="noStrike" dirty="0">
                        <a:solidFill>
                          <a:schemeClr val="tx1">
                            <a:lumMod val="95000"/>
                            <a:lumOff val="5000"/>
                          </a:schemeClr>
                        </a:solidFill>
                        <a:effectLst/>
                        <a:latin typeface="Arial" panose="020B0604020202020204" pitchFamily="34" charset="0"/>
                      </a:endParaRPr>
                    </a:p>
                  </a:txBody>
                  <a:tcPr marL="7144" marR="7144" marT="7143" marB="0" anchor="ctr">
                    <a:noFill/>
                  </a:tcPr>
                </a:tc>
                <a:extLst>
                  <a:ext uri="{0D108BD9-81ED-4DB2-BD59-A6C34878D82A}">
                    <a16:rowId xmlns:a16="http://schemas.microsoft.com/office/drawing/2014/main" val="10003"/>
                  </a:ext>
                </a:extLst>
              </a:tr>
              <a:tr h="236220">
                <a:tc>
                  <a:txBody>
                    <a:bodyPr/>
                    <a:lstStyle/>
                    <a:p>
                      <a:pPr algn="ctr" fontAlgn="b"/>
                      <a:r>
                        <a:rPr lang="cs-CZ" sz="900" b="1" u="none" strike="noStrike" dirty="0">
                          <a:solidFill>
                            <a:schemeClr val="tx1">
                              <a:lumMod val="95000"/>
                              <a:lumOff val="5000"/>
                            </a:schemeClr>
                          </a:solidFill>
                          <a:effectLst/>
                        </a:rPr>
                        <a:t>7 %</a:t>
                      </a:r>
                      <a:endParaRPr lang="cs-CZ" sz="900" b="1" i="0" u="none" strike="noStrike" dirty="0">
                        <a:solidFill>
                          <a:schemeClr val="tx1">
                            <a:lumMod val="95000"/>
                            <a:lumOff val="5000"/>
                          </a:schemeClr>
                        </a:solidFill>
                        <a:effectLst/>
                        <a:latin typeface="Arial" panose="020B0604020202020204" pitchFamily="34" charset="0"/>
                      </a:endParaRPr>
                    </a:p>
                  </a:txBody>
                  <a:tcPr marL="7144" marR="7144" marT="7143" marB="0" anchor="ctr">
                    <a:noFill/>
                  </a:tcPr>
                </a:tc>
                <a:extLst>
                  <a:ext uri="{0D108BD9-81ED-4DB2-BD59-A6C34878D82A}">
                    <a16:rowId xmlns:a16="http://schemas.microsoft.com/office/drawing/2014/main" val="10004"/>
                  </a:ext>
                </a:extLst>
              </a:tr>
              <a:tr h="236220">
                <a:tc>
                  <a:txBody>
                    <a:bodyPr/>
                    <a:lstStyle/>
                    <a:p>
                      <a:pPr algn="ctr" fontAlgn="b"/>
                      <a:r>
                        <a:rPr lang="cs-CZ" sz="900" b="1" u="none" strike="noStrike" dirty="0">
                          <a:solidFill>
                            <a:schemeClr val="tx1">
                              <a:lumMod val="95000"/>
                              <a:lumOff val="5000"/>
                            </a:schemeClr>
                          </a:solidFill>
                          <a:effectLst/>
                        </a:rPr>
                        <a:t>12 %</a:t>
                      </a:r>
                      <a:endParaRPr lang="cs-CZ" sz="900" b="1" i="0" u="none" strike="noStrike" dirty="0">
                        <a:solidFill>
                          <a:schemeClr val="tx1">
                            <a:lumMod val="95000"/>
                            <a:lumOff val="5000"/>
                          </a:schemeClr>
                        </a:solidFill>
                        <a:effectLst/>
                        <a:latin typeface="Arial" panose="020B0604020202020204" pitchFamily="34" charset="0"/>
                      </a:endParaRPr>
                    </a:p>
                  </a:txBody>
                  <a:tcPr marL="7144" marR="7144" marT="7143" marB="0" anchor="ctr">
                    <a:noFill/>
                  </a:tcPr>
                </a:tc>
                <a:extLst>
                  <a:ext uri="{0D108BD9-81ED-4DB2-BD59-A6C34878D82A}">
                    <a16:rowId xmlns:a16="http://schemas.microsoft.com/office/drawing/2014/main" val="10005"/>
                  </a:ext>
                </a:extLst>
              </a:tr>
              <a:tr h="236220">
                <a:tc>
                  <a:txBody>
                    <a:bodyPr/>
                    <a:lstStyle/>
                    <a:p>
                      <a:pPr algn="ctr" fontAlgn="b"/>
                      <a:r>
                        <a:rPr lang="cs-CZ" sz="900" b="1" u="none" strike="noStrike" dirty="0">
                          <a:solidFill>
                            <a:schemeClr val="tx1">
                              <a:lumMod val="95000"/>
                              <a:lumOff val="5000"/>
                            </a:schemeClr>
                          </a:solidFill>
                          <a:effectLst/>
                        </a:rPr>
                        <a:t>14 %</a:t>
                      </a:r>
                      <a:endParaRPr lang="cs-CZ" sz="900" b="1" i="0" u="none" strike="noStrike" dirty="0">
                        <a:solidFill>
                          <a:schemeClr val="tx1">
                            <a:lumMod val="95000"/>
                            <a:lumOff val="5000"/>
                          </a:schemeClr>
                        </a:solidFill>
                        <a:effectLst/>
                        <a:latin typeface="Arial" panose="020B0604020202020204" pitchFamily="34" charset="0"/>
                      </a:endParaRPr>
                    </a:p>
                  </a:txBody>
                  <a:tcPr marL="7144" marR="7144" marT="7143" marB="0" anchor="ctr">
                    <a:noFill/>
                  </a:tcPr>
                </a:tc>
                <a:extLst>
                  <a:ext uri="{0D108BD9-81ED-4DB2-BD59-A6C34878D82A}">
                    <a16:rowId xmlns:a16="http://schemas.microsoft.com/office/drawing/2014/main" val="10006"/>
                  </a:ext>
                </a:extLst>
              </a:tr>
              <a:tr h="236220">
                <a:tc>
                  <a:txBody>
                    <a:bodyPr/>
                    <a:lstStyle/>
                    <a:p>
                      <a:pPr algn="ctr" fontAlgn="b"/>
                      <a:r>
                        <a:rPr lang="cs-CZ" sz="900" b="1" u="none" strike="noStrike" dirty="0">
                          <a:solidFill>
                            <a:schemeClr val="tx1">
                              <a:lumMod val="95000"/>
                              <a:lumOff val="5000"/>
                            </a:schemeClr>
                          </a:solidFill>
                          <a:effectLst/>
                        </a:rPr>
                        <a:t>21 %</a:t>
                      </a:r>
                      <a:endParaRPr lang="cs-CZ" sz="900" b="1" i="0" u="none" strike="noStrike" dirty="0">
                        <a:solidFill>
                          <a:schemeClr val="tx1">
                            <a:lumMod val="95000"/>
                            <a:lumOff val="5000"/>
                          </a:schemeClr>
                        </a:solidFill>
                        <a:effectLst/>
                        <a:latin typeface="Arial" panose="020B0604020202020204" pitchFamily="34" charset="0"/>
                      </a:endParaRPr>
                    </a:p>
                  </a:txBody>
                  <a:tcPr marL="7144" marR="7144" marT="7143" marB="0" anchor="ctr">
                    <a:noFill/>
                  </a:tcPr>
                </a:tc>
                <a:extLst>
                  <a:ext uri="{0D108BD9-81ED-4DB2-BD59-A6C34878D82A}">
                    <a16:rowId xmlns:a16="http://schemas.microsoft.com/office/drawing/2014/main" val="10007"/>
                  </a:ext>
                </a:extLst>
              </a:tr>
              <a:tr h="236220">
                <a:tc>
                  <a:txBody>
                    <a:bodyPr/>
                    <a:lstStyle/>
                    <a:p>
                      <a:pPr algn="ctr" fontAlgn="b"/>
                      <a:r>
                        <a:rPr lang="cs-CZ" sz="900" b="1" u="none" strike="noStrike" dirty="0">
                          <a:solidFill>
                            <a:schemeClr val="tx1">
                              <a:lumMod val="95000"/>
                              <a:lumOff val="5000"/>
                            </a:schemeClr>
                          </a:solidFill>
                          <a:effectLst/>
                        </a:rPr>
                        <a:t>8 %</a:t>
                      </a:r>
                      <a:endParaRPr lang="cs-CZ" sz="900" b="1" i="0" u="none" strike="noStrike" dirty="0">
                        <a:solidFill>
                          <a:schemeClr val="tx1">
                            <a:lumMod val="95000"/>
                            <a:lumOff val="5000"/>
                          </a:schemeClr>
                        </a:solidFill>
                        <a:effectLst/>
                        <a:latin typeface="Arial" panose="020B0604020202020204" pitchFamily="34" charset="0"/>
                      </a:endParaRPr>
                    </a:p>
                  </a:txBody>
                  <a:tcPr marL="7144" marR="7144" marT="7143" marB="0" anchor="ctr">
                    <a:noFill/>
                  </a:tcPr>
                </a:tc>
                <a:extLst>
                  <a:ext uri="{0D108BD9-81ED-4DB2-BD59-A6C34878D82A}">
                    <a16:rowId xmlns:a16="http://schemas.microsoft.com/office/drawing/2014/main" val="10008"/>
                  </a:ext>
                </a:extLst>
              </a:tr>
              <a:tr h="236220">
                <a:tc>
                  <a:txBody>
                    <a:bodyPr/>
                    <a:lstStyle/>
                    <a:p>
                      <a:pPr algn="ctr" fontAlgn="b"/>
                      <a:r>
                        <a:rPr lang="cs-CZ" sz="900" b="1" u="none" strike="noStrike" dirty="0">
                          <a:solidFill>
                            <a:schemeClr val="tx1">
                              <a:lumMod val="95000"/>
                              <a:lumOff val="5000"/>
                            </a:schemeClr>
                          </a:solidFill>
                          <a:effectLst/>
                        </a:rPr>
                        <a:t>10 %</a:t>
                      </a:r>
                      <a:endParaRPr lang="cs-CZ" sz="900" b="1" i="0" u="none" strike="noStrike" dirty="0">
                        <a:solidFill>
                          <a:schemeClr val="tx1">
                            <a:lumMod val="95000"/>
                            <a:lumOff val="5000"/>
                          </a:schemeClr>
                        </a:solidFill>
                        <a:effectLst/>
                        <a:latin typeface="Arial" panose="020B0604020202020204" pitchFamily="34" charset="0"/>
                      </a:endParaRPr>
                    </a:p>
                  </a:txBody>
                  <a:tcPr marL="7144" marR="7144" marT="7143" marB="0" anchor="ctr">
                    <a:noFill/>
                  </a:tcPr>
                </a:tc>
                <a:extLst>
                  <a:ext uri="{0D108BD9-81ED-4DB2-BD59-A6C34878D82A}">
                    <a16:rowId xmlns:a16="http://schemas.microsoft.com/office/drawing/2014/main" val="10009"/>
                  </a:ext>
                </a:extLst>
              </a:tr>
              <a:tr h="236220">
                <a:tc>
                  <a:txBody>
                    <a:bodyPr/>
                    <a:lstStyle/>
                    <a:p>
                      <a:pPr algn="ctr" fontAlgn="b"/>
                      <a:r>
                        <a:rPr lang="cs-CZ" sz="900" b="1" u="none" strike="noStrike" dirty="0">
                          <a:solidFill>
                            <a:schemeClr val="tx1">
                              <a:lumMod val="95000"/>
                              <a:lumOff val="5000"/>
                            </a:schemeClr>
                          </a:solidFill>
                          <a:effectLst/>
                        </a:rPr>
                        <a:t>13 %</a:t>
                      </a:r>
                      <a:endParaRPr lang="cs-CZ" sz="900" b="1" i="0" u="none" strike="noStrike" dirty="0">
                        <a:solidFill>
                          <a:schemeClr val="tx1">
                            <a:lumMod val="95000"/>
                            <a:lumOff val="5000"/>
                          </a:schemeClr>
                        </a:solidFill>
                        <a:effectLst/>
                        <a:latin typeface="Arial" panose="020B0604020202020204" pitchFamily="34" charset="0"/>
                      </a:endParaRPr>
                    </a:p>
                  </a:txBody>
                  <a:tcPr marL="7144" marR="7144" marT="7143" marB="0" anchor="ctr">
                    <a:noFill/>
                  </a:tcPr>
                </a:tc>
                <a:extLst>
                  <a:ext uri="{0D108BD9-81ED-4DB2-BD59-A6C34878D82A}">
                    <a16:rowId xmlns:a16="http://schemas.microsoft.com/office/drawing/2014/main" val="10010"/>
                  </a:ext>
                </a:extLst>
              </a:tr>
              <a:tr h="236220">
                <a:tc>
                  <a:txBody>
                    <a:bodyPr/>
                    <a:lstStyle/>
                    <a:p>
                      <a:pPr algn="ctr" fontAlgn="b"/>
                      <a:r>
                        <a:rPr lang="cs-CZ" sz="900" b="1" u="none" strike="noStrike" dirty="0">
                          <a:solidFill>
                            <a:schemeClr val="tx1">
                              <a:lumMod val="95000"/>
                              <a:lumOff val="5000"/>
                            </a:schemeClr>
                          </a:solidFill>
                          <a:effectLst/>
                        </a:rPr>
                        <a:t>25 %</a:t>
                      </a:r>
                      <a:endParaRPr lang="cs-CZ" sz="900" b="1" i="0" u="none" strike="noStrike" dirty="0">
                        <a:solidFill>
                          <a:schemeClr val="tx1">
                            <a:lumMod val="95000"/>
                            <a:lumOff val="5000"/>
                          </a:schemeClr>
                        </a:solidFill>
                        <a:effectLst/>
                        <a:latin typeface="Arial" panose="020B0604020202020204" pitchFamily="34" charset="0"/>
                      </a:endParaRPr>
                    </a:p>
                  </a:txBody>
                  <a:tcPr marL="7144" marR="7144" marT="7143" marB="0" anchor="ctr">
                    <a:noFill/>
                  </a:tcPr>
                </a:tc>
                <a:extLst>
                  <a:ext uri="{0D108BD9-81ED-4DB2-BD59-A6C34878D82A}">
                    <a16:rowId xmlns:a16="http://schemas.microsoft.com/office/drawing/2014/main" val="10011"/>
                  </a:ext>
                </a:extLst>
              </a:tr>
              <a:tr h="236220">
                <a:tc>
                  <a:txBody>
                    <a:bodyPr/>
                    <a:lstStyle/>
                    <a:p>
                      <a:pPr algn="ctr" fontAlgn="b"/>
                      <a:r>
                        <a:rPr lang="cs-CZ" sz="900" b="1" u="none" strike="noStrike" dirty="0">
                          <a:solidFill>
                            <a:schemeClr val="tx1">
                              <a:lumMod val="95000"/>
                              <a:lumOff val="5000"/>
                            </a:schemeClr>
                          </a:solidFill>
                          <a:effectLst/>
                        </a:rPr>
                        <a:t>3 %</a:t>
                      </a:r>
                      <a:endParaRPr lang="cs-CZ" sz="900" b="1" i="0" u="none" strike="noStrike" dirty="0">
                        <a:solidFill>
                          <a:schemeClr val="tx1">
                            <a:lumMod val="95000"/>
                            <a:lumOff val="5000"/>
                          </a:schemeClr>
                        </a:solidFill>
                        <a:effectLst/>
                        <a:latin typeface="Arial" panose="020B0604020202020204" pitchFamily="34" charset="0"/>
                      </a:endParaRPr>
                    </a:p>
                  </a:txBody>
                  <a:tcPr marL="7144" marR="7144" marT="7143" marB="0" anchor="ctr">
                    <a:noFill/>
                  </a:tcPr>
                </a:tc>
                <a:extLst>
                  <a:ext uri="{0D108BD9-81ED-4DB2-BD59-A6C34878D82A}">
                    <a16:rowId xmlns:a16="http://schemas.microsoft.com/office/drawing/2014/main" val="10012"/>
                  </a:ext>
                </a:extLst>
              </a:tr>
              <a:tr h="236220">
                <a:tc>
                  <a:txBody>
                    <a:bodyPr/>
                    <a:lstStyle/>
                    <a:p>
                      <a:pPr algn="ctr" fontAlgn="b"/>
                      <a:r>
                        <a:rPr lang="cs-CZ" sz="900" b="1" u="none" strike="noStrike" dirty="0">
                          <a:solidFill>
                            <a:schemeClr val="tx1">
                              <a:lumMod val="95000"/>
                              <a:lumOff val="5000"/>
                            </a:schemeClr>
                          </a:solidFill>
                          <a:effectLst/>
                        </a:rPr>
                        <a:t>19 %</a:t>
                      </a:r>
                      <a:endParaRPr lang="cs-CZ" sz="900" b="1" i="0" u="none" strike="noStrike" dirty="0">
                        <a:solidFill>
                          <a:schemeClr val="tx1">
                            <a:lumMod val="95000"/>
                            <a:lumOff val="5000"/>
                          </a:schemeClr>
                        </a:solidFill>
                        <a:effectLst/>
                        <a:latin typeface="Arial" panose="020B0604020202020204" pitchFamily="34" charset="0"/>
                      </a:endParaRPr>
                    </a:p>
                  </a:txBody>
                  <a:tcPr marL="7144" marR="7144" marT="7143" marB="0" anchor="ctr">
                    <a:noFill/>
                  </a:tcPr>
                </a:tc>
                <a:extLst>
                  <a:ext uri="{0D108BD9-81ED-4DB2-BD59-A6C34878D82A}">
                    <a16:rowId xmlns:a16="http://schemas.microsoft.com/office/drawing/2014/main" val="10013"/>
                  </a:ext>
                </a:extLst>
              </a:tr>
              <a:tr h="236220">
                <a:tc>
                  <a:txBody>
                    <a:bodyPr/>
                    <a:lstStyle/>
                    <a:p>
                      <a:pPr algn="ctr" fontAlgn="b"/>
                      <a:r>
                        <a:rPr lang="cs-CZ" sz="900" b="1" u="none" strike="noStrike" dirty="0">
                          <a:solidFill>
                            <a:schemeClr val="tx1">
                              <a:lumMod val="95000"/>
                              <a:lumOff val="5000"/>
                            </a:schemeClr>
                          </a:solidFill>
                          <a:effectLst/>
                        </a:rPr>
                        <a:t>17 %</a:t>
                      </a:r>
                      <a:endParaRPr lang="cs-CZ" sz="900" b="1" i="0" u="none" strike="noStrike" dirty="0">
                        <a:solidFill>
                          <a:schemeClr val="tx1">
                            <a:lumMod val="95000"/>
                            <a:lumOff val="5000"/>
                          </a:schemeClr>
                        </a:solidFill>
                        <a:effectLst/>
                        <a:latin typeface="Arial" panose="020B0604020202020204" pitchFamily="34" charset="0"/>
                      </a:endParaRPr>
                    </a:p>
                  </a:txBody>
                  <a:tcPr marL="7144" marR="7144" marT="7143" marB="0" anchor="ctr">
                    <a:noFill/>
                  </a:tcPr>
                </a:tc>
                <a:extLst>
                  <a:ext uri="{0D108BD9-81ED-4DB2-BD59-A6C34878D82A}">
                    <a16:rowId xmlns:a16="http://schemas.microsoft.com/office/drawing/2014/main" val="10014"/>
                  </a:ext>
                </a:extLst>
              </a:tr>
            </a:tbl>
          </a:graphicData>
        </a:graphic>
      </p:graphicFrame>
      <p:sp>
        <p:nvSpPr>
          <p:cNvPr id="12" name="TextovéPole 11"/>
          <p:cNvSpPr txBox="1">
            <a:spLocks noChangeArrowheads="1"/>
          </p:cNvSpPr>
          <p:nvPr/>
        </p:nvSpPr>
        <p:spPr bwMode="auto">
          <a:xfrm>
            <a:off x="657979" y="1078122"/>
            <a:ext cx="48529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b="1">
                <a:solidFill>
                  <a:schemeClr val="accent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2"/>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2"/>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2"/>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2"/>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2"/>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2"/>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2"/>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Časový vývoj odměn sester v relaci k celkovému hospodářství</a:t>
            </a:r>
          </a:p>
        </p:txBody>
      </p:sp>
      <p:graphicFrame>
        <p:nvGraphicFramePr>
          <p:cNvPr id="13" name="Zástupný symbol pro obsah 7">
            <a:extLst>
              <a:ext uri="{FF2B5EF4-FFF2-40B4-BE49-F238E27FC236}">
                <a16:creationId xmlns:a16="http://schemas.microsoft.com/office/drawing/2014/main" id="{F46F6576-5E69-465E-B232-95847A693A69}"/>
              </a:ext>
            </a:extLst>
          </p:cNvPr>
          <p:cNvGraphicFramePr>
            <a:graphicFrameLocks/>
          </p:cNvGraphicFramePr>
          <p:nvPr/>
        </p:nvGraphicFramePr>
        <p:xfrm>
          <a:off x="6461991" y="1517556"/>
          <a:ext cx="5092700" cy="4451350"/>
        </p:xfrm>
        <a:graphic>
          <a:graphicData uri="http://schemas.openxmlformats.org/presentationml/2006/ole">
            <mc:AlternateContent xmlns:mc="http://schemas.openxmlformats.org/markup-compatibility/2006">
              <mc:Choice xmlns:v="urn:schemas-microsoft-com:vml" Requires="v">
                <p:oleObj spid="_x0000_s2205" name="Graf" r:id="rId4" imgW="5096698" imgH="4462659" progId="Excel.Chart.8">
                  <p:embed/>
                </p:oleObj>
              </mc:Choice>
              <mc:Fallback>
                <p:oleObj name="Graf" r:id="rId4" imgW="5096698" imgH="4462659" progId="Excel.Chart.8">
                  <p:embed/>
                  <p:pic>
                    <p:nvPicPr>
                      <p:cNvPr id="13" name="Zástupný symbol pro obsah 7">
                        <a:extLst>
                          <a:ext uri="{FF2B5EF4-FFF2-40B4-BE49-F238E27FC236}">
                            <a16:creationId xmlns:a16="http://schemas.microsoft.com/office/drawing/2014/main" id="{F46F6576-5E69-465E-B232-95847A693A69}"/>
                          </a:ext>
                        </a:extLst>
                      </p:cNvPr>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61991" y="1517556"/>
                        <a:ext cx="5092700" cy="445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Title 7"/>
          <p:cNvSpPr>
            <a:spLocks noGrp="1"/>
          </p:cNvSpPr>
          <p:nvPr>
            <p:ph type="title"/>
          </p:nvPr>
        </p:nvSpPr>
        <p:spPr/>
        <p:txBody>
          <a:bodyPr>
            <a:noAutofit/>
          </a:bodyPr>
          <a:lstStyle/>
          <a:p>
            <a:r>
              <a:rPr lang="en-US" sz="2400" dirty="0" err="1"/>
              <a:t>Odměny</a:t>
            </a:r>
            <a:r>
              <a:rPr lang="en-US" sz="2400" dirty="0"/>
              <a:t> </a:t>
            </a:r>
            <a:r>
              <a:rPr lang="en-US" sz="2400" dirty="0" err="1"/>
              <a:t>vš</a:t>
            </a:r>
            <a:r>
              <a:rPr lang="en-US" sz="2400" dirty="0"/>
              <a:t>. </a:t>
            </a:r>
            <a:r>
              <a:rPr lang="en-US" sz="2400" dirty="0" err="1"/>
              <a:t>sester</a:t>
            </a:r>
            <a:r>
              <a:rPr lang="en-US" sz="2400" dirty="0"/>
              <a:t> a por. </a:t>
            </a:r>
            <a:r>
              <a:rPr lang="en-US" sz="2400" dirty="0" err="1"/>
              <a:t>asistentek</a:t>
            </a:r>
            <a:r>
              <a:rPr lang="en-US" sz="2400" dirty="0"/>
              <a:t> v </a:t>
            </a:r>
            <a:r>
              <a:rPr lang="en-US" sz="2400" dirty="0" err="1"/>
              <a:t>relaci</a:t>
            </a:r>
            <a:r>
              <a:rPr lang="en-US" sz="2400" dirty="0"/>
              <a:t> k </a:t>
            </a:r>
            <a:r>
              <a:rPr lang="en-US" sz="2400" dirty="0" err="1"/>
              <a:t>dalším</a:t>
            </a:r>
            <a:r>
              <a:rPr lang="en-US" sz="2400" dirty="0"/>
              <a:t> </a:t>
            </a:r>
            <a:r>
              <a:rPr lang="en-US" sz="2400" dirty="0" err="1"/>
              <a:t>odvětvím</a:t>
            </a:r>
            <a:r>
              <a:rPr lang="en-US" sz="2400" dirty="0"/>
              <a:t> </a:t>
            </a:r>
            <a:r>
              <a:rPr lang="en-US" sz="2400" dirty="0" err="1"/>
              <a:t>hospodářství</a:t>
            </a:r>
            <a:r>
              <a:rPr lang="en-US" sz="2400" dirty="0"/>
              <a:t> </a:t>
            </a:r>
          </a:p>
        </p:txBody>
      </p:sp>
    </p:spTree>
    <p:extLst>
      <p:ext uri="{BB962C8B-B14F-4D97-AF65-F5344CB8AC3E}">
        <p14:creationId xmlns:p14="http://schemas.microsoft.com/office/powerpoint/2010/main" val="104316000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43"/>
          <p:cNvSpPr/>
          <p:nvPr/>
        </p:nvSpPr>
        <p:spPr>
          <a:xfrm>
            <a:off x="604299" y="6138407"/>
            <a:ext cx="11587701" cy="72319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noAutofit/>
          </a:bodyPr>
          <a:lstStyle/>
          <a:p>
            <a:r>
              <a:rPr lang="pt-BR" sz="2400" dirty="0"/>
              <a:t>Vývoj 5letého relativního přežití pacientů se zhoubnými novotvary v </a:t>
            </a:r>
            <a:r>
              <a:rPr lang="cs-CZ" sz="2400" dirty="0"/>
              <a:t>HKK</a:t>
            </a:r>
            <a:endParaRPr lang="pt-BR" sz="2400" dirty="0"/>
          </a:p>
        </p:txBody>
      </p:sp>
      <p:sp>
        <p:nvSpPr>
          <p:cNvPr id="16" name="TextBox 15"/>
          <p:cNvSpPr txBox="1"/>
          <p:nvPr/>
        </p:nvSpPr>
        <p:spPr>
          <a:xfrm>
            <a:off x="257558" y="516565"/>
            <a:ext cx="7870168" cy="738664"/>
          </a:xfrm>
          <a:prstGeom prst="rect">
            <a:avLst/>
          </a:prstGeom>
          <a:noFill/>
        </p:spPr>
        <p:txBody>
          <a:bodyPr wrap="none" rtlCol="0">
            <a:spAutoFit/>
          </a:bodyPr>
          <a:lstStyle/>
          <a:p>
            <a:r>
              <a:rPr lang="cs-CZ" sz="1400" dirty="0"/>
              <a:t>Zdroj: Národní onkologický registr, ÚZIS ČR</a:t>
            </a:r>
          </a:p>
          <a:p>
            <a:r>
              <a:rPr lang="cs-CZ" sz="1400" dirty="0"/>
              <a:t>Všichni pacienti s diagnostikovaným onemocněním; uváděné hodnoty přežití jsou </a:t>
            </a:r>
            <a:r>
              <a:rPr lang="cs-CZ" sz="1400" u="sng" dirty="0"/>
              <a:t>věkově standardizovány</a:t>
            </a:r>
            <a:endParaRPr lang="cs-CZ" sz="1400" dirty="0"/>
          </a:p>
          <a:p>
            <a:r>
              <a:rPr lang="cs-CZ" sz="1400" dirty="0"/>
              <a:t>Diagnózy jsou seřazeny sestupně dle 5letého přežití v období 2013–2016</a:t>
            </a:r>
            <a:endParaRPr lang="en-US" sz="1400" dirty="0"/>
          </a:p>
        </p:txBody>
      </p:sp>
      <p:sp>
        <p:nvSpPr>
          <p:cNvPr id="17" name="TextBox 16"/>
          <p:cNvSpPr txBox="1"/>
          <p:nvPr/>
        </p:nvSpPr>
        <p:spPr>
          <a:xfrm>
            <a:off x="7467600" y="1330035"/>
            <a:ext cx="3823855" cy="3146400"/>
          </a:xfrm>
          <a:prstGeom prst="rect">
            <a:avLst/>
          </a:prstGeom>
          <a:noFill/>
          <a:ln>
            <a:noFill/>
          </a:ln>
        </p:spPr>
        <p:txBody>
          <a:bodyPr wrap="square" rtlCol="0">
            <a:noAutofit/>
          </a:bodyPr>
          <a:lstStyle/>
          <a:p>
            <a:r>
              <a:rPr lang="cs-CZ" sz="1400" dirty="0"/>
              <a:t>5leté relativní přežití se u onkologických pacientů v čase stále zlepšuje, především u pacientů diagnostikovaných se zhoubným novotvarem prostaty, štítné žlázy a u pacientů se ZN tlustého střeva a konečníku. Dále pak u pacientů se zhoubným novotvarem ledviny, močového měchýře a u pacientek se ZN prsu. </a:t>
            </a:r>
          </a:p>
          <a:p>
            <a:endParaRPr lang="cs-CZ" sz="1400" dirty="0"/>
          </a:p>
          <a:p>
            <a:r>
              <a:rPr lang="cs-CZ" sz="1400" dirty="0"/>
              <a:t>Stále zvyšující se hodnoty přežití odráží zlepšující se kvalitu léčebné péče pacientů se zhoubnými novotvary v ČR. </a:t>
            </a:r>
            <a:endParaRPr lang="en-US" sz="1400" dirty="0"/>
          </a:p>
        </p:txBody>
      </p:sp>
      <p:sp>
        <p:nvSpPr>
          <p:cNvPr id="21" name="Text Box 3"/>
          <p:cNvSpPr txBox="1">
            <a:spLocks noChangeArrowheads="1"/>
          </p:cNvSpPr>
          <p:nvPr/>
        </p:nvSpPr>
        <p:spPr bwMode="auto">
          <a:xfrm rot="16200000">
            <a:off x="-595711" y="2972947"/>
            <a:ext cx="1834609" cy="307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0" tIns="45710" rIns="91420" bIns="4571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cs-CZ" altLang="cs-CZ" sz="1400" i="0" u="none" strike="noStrike" kern="1200" cap="none" spc="0" normalizeH="0" baseline="0" noProof="0" dirty="0">
                <a:ln>
                  <a:noFill/>
                </a:ln>
                <a:solidFill>
                  <a:srgbClr val="000000"/>
                </a:solidFill>
                <a:effectLst/>
                <a:uLnTx/>
                <a:uFillTx/>
                <a:latin typeface="+mn-lt"/>
                <a:ea typeface="+mn-ea"/>
                <a:cs typeface="Arial" panose="020B0604020202020204" pitchFamily="34" charset="0"/>
              </a:rPr>
              <a:t>5leté relativní přežití</a:t>
            </a:r>
          </a:p>
        </p:txBody>
      </p:sp>
      <p:grpSp>
        <p:nvGrpSpPr>
          <p:cNvPr id="38" name="Skupina 18"/>
          <p:cNvGrpSpPr>
            <a:grpSpLocks/>
          </p:cNvGrpSpPr>
          <p:nvPr/>
        </p:nvGrpSpPr>
        <p:grpSpPr bwMode="auto">
          <a:xfrm>
            <a:off x="7503650" y="4648122"/>
            <a:ext cx="1613379" cy="738664"/>
            <a:chOff x="7488277" y="2396727"/>
            <a:chExt cx="1614243" cy="738553"/>
          </a:xfrm>
        </p:grpSpPr>
        <p:sp>
          <p:nvSpPr>
            <p:cNvPr id="39" name="Text Box 4"/>
            <p:cNvSpPr txBox="1">
              <a:spLocks noChangeArrowheads="1"/>
            </p:cNvSpPr>
            <p:nvPr/>
          </p:nvSpPr>
          <p:spPr bwMode="auto">
            <a:xfrm>
              <a:off x="7636140" y="2396727"/>
              <a:ext cx="1466380" cy="73855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cs-CZ" altLang="cs-CZ" sz="1200" b="0" i="0" u="none" strike="noStrike" kern="0" cap="none" spc="0" normalizeH="0" baseline="0" noProof="0" dirty="0">
                  <a:ln>
                    <a:noFill/>
                  </a:ln>
                  <a:solidFill>
                    <a:srgbClr val="000000"/>
                  </a:solidFill>
                  <a:effectLst/>
                  <a:uLnTx/>
                  <a:uFillTx/>
                  <a:latin typeface="+mn-lt"/>
                </a:rPr>
                <a:t>Perioda 2013–20</a:t>
              </a:r>
              <a:r>
                <a:rPr kumimoji="0" lang="en-US" altLang="cs-CZ" sz="1200" b="0" i="0" u="none" strike="noStrike" kern="0" cap="none" spc="0" normalizeH="0" baseline="0" noProof="0" dirty="0">
                  <a:ln>
                    <a:noFill/>
                  </a:ln>
                  <a:solidFill>
                    <a:srgbClr val="000000"/>
                  </a:solidFill>
                  <a:effectLst/>
                  <a:uLnTx/>
                  <a:uFillTx/>
                  <a:latin typeface="+mn-lt"/>
                </a:rPr>
                <a:t>1</a:t>
              </a:r>
              <a:r>
                <a:rPr kumimoji="0" lang="cs-CZ" altLang="cs-CZ" sz="1200" b="0" i="0" u="none" strike="noStrike" kern="0" cap="none" spc="0" normalizeH="0" baseline="0" noProof="0" dirty="0">
                  <a:ln>
                    <a:noFill/>
                  </a:ln>
                  <a:solidFill>
                    <a:srgbClr val="000000"/>
                  </a:solidFill>
                  <a:effectLst/>
                  <a:uLnTx/>
                  <a:uFillTx/>
                  <a:latin typeface="+mn-lt"/>
                </a:rPr>
                <a:t>6</a:t>
              </a:r>
            </a:p>
            <a:p>
              <a:pPr marL="0" marR="0" lvl="0" indent="0" defTabSz="914400" eaLnBrk="1" fontAlgn="base" latinLnBrk="0" hangingPunct="1">
                <a:lnSpc>
                  <a:spcPct val="100000"/>
                </a:lnSpc>
                <a:spcBef>
                  <a:spcPct val="0"/>
                </a:spcBef>
                <a:spcAft>
                  <a:spcPct val="0"/>
                </a:spcAft>
                <a:buClrTx/>
                <a:buSzTx/>
                <a:buFontTx/>
                <a:buNone/>
                <a:tabLst/>
                <a:defRPr/>
              </a:pPr>
              <a:r>
                <a:rPr kumimoji="0" lang="cs-CZ" altLang="cs-CZ" sz="1200" b="0" i="0" u="none" strike="noStrike" kern="0" cap="none" spc="0" normalizeH="0" baseline="0" noProof="0" dirty="0">
                  <a:ln>
                    <a:noFill/>
                  </a:ln>
                  <a:solidFill>
                    <a:srgbClr val="000000"/>
                  </a:solidFill>
                  <a:effectLst/>
                  <a:uLnTx/>
                  <a:uFillTx/>
                  <a:latin typeface="+mn-lt"/>
                </a:rPr>
                <a:t>Kohorta 2009–2012</a:t>
              </a:r>
            </a:p>
            <a:p>
              <a:pPr marL="0" marR="0" lvl="0" indent="0" defTabSz="914400" eaLnBrk="1" fontAlgn="base" latinLnBrk="0" hangingPunct="1">
                <a:lnSpc>
                  <a:spcPct val="100000"/>
                </a:lnSpc>
                <a:spcBef>
                  <a:spcPct val="0"/>
                </a:spcBef>
                <a:spcAft>
                  <a:spcPct val="0"/>
                </a:spcAft>
                <a:buClrTx/>
                <a:buSzTx/>
                <a:buFontTx/>
                <a:buNone/>
                <a:tabLst/>
                <a:defRPr/>
              </a:pPr>
              <a:r>
                <a:rPr kumimoji="0" lang="cs-CZ" altLang="cs-CZ" sz="1200" b="0" i="0" u="none" strike="noStrike" kern="0" cap="none" spc="0" normalizeH="0" baseline="0" noProof="0" dirty="0">
                  <a:ln>
                    <a:noFill/>
                  </a:ln>
                  <a:solidFill>
                    <a:srgbClr val="000000"/>
                  </a:solidFill>
                  <a:effectLst/>
                  <a:uLnTx/>
                  <a:uFillTx/>
                  <a:latin typeface="+mn-lt"/>
                </a:rPr>
                <a:t>Kohorta 1995–1999</a:t>
              </a:r>
            </a:p>
            <a:p>
              <a:pPr marL="0" marR="0" lvl="0" indent="0" defTabSz="914400" eaLnBrk="1" fontAlgn="base" latinLnBrk="0" hangingPunct="1">
                <a:lnSpc>
                  <a:spcPct val="100000"/>
                </a:lnSpc>
                <a:spcBef>
                  <a:spcPct val="0"/>
                </a:spcBef>
                <a:spcAft>
                  <a:spcPct val="0"/>
                </a:spcAft>
                <a:buClrTx/>
                <a:buSzTx/>
                <a:buFontTx/>
                <a:buNone/>
                <a:tabLst/>
                <a:defRPr/>
              </a:pPr>
              <a:r>
                <a:rPr kumimoji="0" lang="cs-CZ" altLang="cs-CZ" sz="1200" b="0" i="0" u="none" strike="noStrike" kern="0" cap="none" spc="0" normalizeH="0" baseline="0" noProof="0" dirty="0">
                  <a:ln>
                    <a:noFill/>
                  </a:ln>
                  <a:solidFill>
                    <a:srgbClr val="000000"/>
                  </a:solidFill>
                  <a:effectLst/>
                  <a:uLnTx/>
                  <a:uFillTx/>
                  <a:latin typeface="+mn-lt"/>
                </a:rPr>
                <a:t>Kohorta 1990–1994</a:t>
              </a:r>
            </a:p>
          </p:txBody>
        </p:sp>
        <p:sp>
          <p:nvSpPr>
            <p:cNvPr id="40" name="AutoShape 5"/>
            <p:cNvSpPr>
              <a:spLocks noChangeArrowheads="1"/>
            </p:cNvSpPr>
            <p:nvPr/>
          </p:nvSpPr>
          <p:spPr bwMode="auto">
            <a:xfrm>
              <a:off x="7488280" y="2442671"/>
              <a:ext cx="108000" cy="108000"/>
            </a:xfrm>
            <a:prstGeom prst="diamond">
              <a:avLst/>
            </a:prstGeom>
            <a:solidFill>
              <a:srgbClr val="7F0506"/>
            </a:solidFill>
            <a:ln w="9525">
              <a:solidFill>
                <a:srgbClr val="000000"/>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cs-CZ" altLang="cs-CZ" sz="1200" b="0" i="0" u="none" strike="noStrike" kern="0" cap="none" spc="0" normalizeH="0" baseline="0" noProof="0">
                <a:ln>
                  <a:noFill/>
                </a:ln>
                <a:solidFill>
                  <a:srgbClr val="000000"/>
                </a:solidFill>
                <a:effectLst/>
                <a:uLnTx/>
                <a:uFillTx/>
                <a:latin typeface="+mn-lt"/>
              </a:endParaRPr>
            </a:p>
          </p:txBody>
        </p:sp>
        <p:sp>
          <p:nvSpPr>
            <p:cNvPr id="41" name="AutoShape 6"/>
            <p:cNvSpPr>
              <a:spLocks noChangeArrowheads="1"/>
            </p:cNvSpPr>
            <p:nvPr/>
          </p:nvSpPr>
          <p:spPr bwMode="auto">
            <a:xfrm>
              <a:off x="7488280" y="2616259"/>
              <a:ext cx="108000" cy="108000"/>
            </a:xfrm>
            <a:prstGeom prst="diamond">
              <a:avLst/>
            </a:prstGeom>
            <a:solidFill>
              <a:srgbClr val="DA2128"/>
            </a:solidFill>
            <a:ln w="9525">
              <a:solidFill>
                <a:srgbClr val="000000"/>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cs-CZ" altLang="cs-CZ" sz="1200" b="0" i="0" u="none" strike="noStrike" kern="0" cap="none" spc="0" normalizeH="0" baseline="0" noProof="0">
                <a:ln>
                  <a:noFill/>
                </a:ln>
                <a:solidFill>
                  <a:srgbClr val="000000"/>
                </a:solidFill>
                <a:effectLst/>
                <a:uLnTx/>
                <a:uFillTx/>
                <a:latin typeface="+mn-lt"/>
              </a:endParaRPr>
            </a:p>
          </p:txBody>
        </p:sp>
        <p:sp>
          <p:nvSpPr>
            <p:cNvPr id="42" name="AutoShape 7"/>
            <p:cNvSpPr>
              <a:spLocks noChangeArrowheads="1"/>
            </p:cNvSpPr>
            <p:nvPr/>
          </p:nvSpPr>
          <p:spPr bwMode="auto">
            <a:xfrm>
              <a:off x="7488277" y="2963436"/>
              <a:ext cx="108007" cy="107935"/>
            </a:xfrm>
            <a:prstGeom prst="diamond">
              <a:avLst/>
            </a:prstGeom>
            <a:solidFill>
              <a:srgbClr val="C8C8C8"/>
            </a:solidFill>
            <a:ln w="9525">
              <a:solidFill>
                <a:srgbClr val="000000"/>
              </a:solidFill>
              <a:miter lim="800000"/>
              <a:headEnd/>
              <a:tailEnd/>
            </a:ln>
            <a:effec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cs-CZ" sz="1200" b="0" i="0" u="none" strike="noStrike" kern="0" cap="none" spc="0" normalizeH="0" baseline="0" noProof="0">
                <a:ln>
                  <a:noFill/>
                </a:ln>
                <a:solidFill>
                  <a:prstClr val="black"/>
                </a:solidFill>
                <a:effectLst/>
                <a:uLnTx/>
                <a:uFillTx/>
              </a:endParaRPr>
            </a:p>
          </p:txBody>
        </p:sp>
        <p:sp>
          <p:nvSpPr>
            <p:cNvPr id="43" name="AutoShape 9"/>
            <p:cNvSpPr>
              <a:spLocks noChangeArrowheads="1"/>
            </p:cNvSpPr>
            <p:nvPr/>
          </p:nvSpPr>
          <p:spPr bwMode="auto">
            <a:xfrm>
              <a:off x="7488280" y="2789847"/>
              <a:ext cx="108000" cy="108000"/>
            </a:xfrm>
            <a:prstGeom prst="diamond">
              <a:avLst/>
            </a:prstGeom>
            <a:solidFill>
              <a:srgbClr val="FFC000"/>
            </a:solidFill>
            <a:ln w="9525">
              <a:solidFill>
                <a:srgbClr val="000000"/>
              </a:solidFill>
              <a:miter lim="800000"/>
              <a:headEnd/>
              <a:tailEnd/>
            </a:ln>
          </p:spPr>
          <p:txBody>
            <a:bodyPr wrap="none"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cs-CZ" altLang="cs-CZ" sz="1200" b="0" i="0" u="none" strike="noStrike" kern="0" cap="none" spc="0" normalizeH="0" baseline="0" noProof="0">
                <a:ln>
                  <a:noFill/>
                </a:ln>
                <a:solidFill>
                  <a:srgbClr val="000000"/>
                </a:solidFill>
                <a:effectLst/>
                <a:uLnTx/>
                <a:uFillTx/>
                <a:latin typeface="+mn-lt"/>
              </a:endParaRPr>
            </a:p>
          </p:txBody>
        </p:sp>
      </p:grpSp>
      <p:graphicFrame>
        <p:nvGraphicFramePr>
          <p:cNvPr id="29" name="Object 2">
            <a:extLst>
              <a:ext uri="{FF2B5EF4-FFF2-40B4-BE49-F238E27FC236}">
                <a16:creationId xmlns:a16="http://schemas.microsoft.com/office/drawing/2014/main" id="{7B66B9A9-389F-43D5-97FE-BB37F2BC974F}"/>
              </a:ext>
            </a:extLst>
          </p:cNvPr>
          <p:cNvGraphicFramePr>
            <a:graphicFrameLocks/>
          </p:cNvGraphicFramePr>
          <p:nvPr/>
        </p:nvGraphicFramePr>
        <p:xfrm>
          <a:off x="190800" y="1332000"/>
          <a:ext cx="7081200" cy="5529600"/>
        </p:xfrm>
        <a:graphic>
          <a:graphicData uri="http://schemas.openxmlformats.org/drawingml/2006/chart">
            <c:chart xmlns:c="http://schemas.openxmlformats.org/drawingml/2006/chart" xmlns:r="http://schemas.openxmlformats.org/officeDocument/2006/relationships" r:id="rId2"/>
          </a:graphicData>
        </a:graphic>
      </p:graphicFrame>
      <p:cxnSp>
        <p:nvCxnSpPr>
          <p:cNvPr id="30" name="Přímá spojnice se šipkou 29">
            <a:extLst>
              <a:ext uri="{FF2B5EF4-FFF2-40B4-BE49-F238E27FC236}">
                <a16:creationId xmlns:a16="http://schemas.microsoft.com/office/drawing/2014/main" id="{784AD07A-BBAF-417F-9E71-13AA9665A746}"/>
              </a:ext>
            </a:extLst>
          </p:cNvPr>
          <p:cNvCxnSpPr/>
          <p:nvPr/>
        </p:nvCxnSpPr>
        <p:spPr>
          <a:xfrm flipV="1">
            <a:off x="1515923" y="1738147"/>
            <a:ext cx="0" cy="1308835"/>
          </a:xfrm>
          <a:prstGeom prst="straightConnector1">
            <a:avLst/>
          </a:prstGeom>
          <a:ln>
            <a:solidFill>
              <a:srgbClr val="000000"/>
            </a:solidFill>
            <a:tailEnd type="arrow"/>
          </a:ln>
        </p:spPr>
        <p:style>
          <a:lnRef idx="1">
            <a:schemeClr val="accent1"/>
          </a:lnRef>
          <a:fillRef idx="0">
            <a:schemeClr val="accent1"/>
          </a:fillRef>
          <a:effectRef idx="0">
            <a:schemeClr val="accent1"/>
          </a:effectRef>
          <a:fontRef idx="minor">
            <a:schemeClr val="tx1"/>
          </a:fontRef>
        </p:style>
      </p:cxnSp>
      <p:cxnSp>
        <p:nvCxnSpPr>
          <p:cNvPr id="31" name="Přímá spojnice se šipkou 30">
            <a:extLst>
              <a:ext uri="{FF2B5EF4-FFF2-40B4-BE49-F238E27FC236}">
                <a16:creationId xmlns:a16="http://schemas.microsoft.com/office/drawing/2014/main" id="{6275C012-2AF8-4E3A-B749-E1A0F9F6C9DE}"/>
              </a:ext>
            </a:extLst>
          </p:cNvPr>
          <p:cNvCxnSpPr/>
          <p:nvPr/>
        </p:nvCxnSpPr>
        <p:spPr>
          <a:xfrm flipV="1">
            <a:off x="2156634" y="2011761"/>
            <a:ext cx="0" cy="630000"/>
          </a:xfrm>
          <a:prstGeom prst="straightConnector1">
            <a:avLst/>
          </a:prstGeom>
          <a:ln>
            <a:solidFill>
              <a:srgbClr val="000000"/>
            </a:solidFill>
            <a:tailEnd type="arrow"/>
          </a:ln>
        </p:spPr>
        <p:style>
          <a:lnRef idx="1">
            <a:schemeClr val="accent1"/>
          </a:lnRef>
          <a:fillRef idx="0">
            <a:schemeClr val="accent1"/>
          </a:fillRef>
          <a:effectRef idx="0">
            <a:schemeClr val="accent1"/>
          </a:effectRef>
          <a:fontRef idx="minor">
            <a:schemeClr val="tx1"/>
          </a:fontRef>
        </p:style>
      </p:cxnSp>
      <p:cxnSp>
        <p:nvCxnSpPr>
          <p:cNvPr id="32" name="Přímá spojnice se šipkou 31">
            <a:extLst>
              <a:ext uri="{FF2B5EF4-FFF2-40B4-BE49-F238E27FC236}">
                <a16:creationId xmlns:a16="http://schemas.microsoft.com/office/drawing/2014/main" id="{E501ADB6-53DF-45E6-8CAB-EA5F467A4928}"/>
              </a:ext>
            </a:extLst>
          </p:cNvPr>
          <p:cNvCxnSpPr/>
          <p:nvPr/>
        </p:nvCxnSpPr>
        <p:spPr>
          <a:xfrm flipV="1">
            <a:off x="2501228" y="2005857"/>
            <a:ext cx="0" cy="630000"/>
          </a:xfrm>
          <a:prstGeom prst="straightConnector1">
            <a:avLst/>
          </a:prstGeom>
          <a:ln>
            <a:solidFill>
              <a:srgbClr val="000000"/>
            </a:solidFill>
            <a:tailEnd type="arrow"/>
          </a:ln>
        </p:spPr>
        <p:style>
          <a:lnRef idx="1">
            <a:schemeClr val="accent1"/>
          </a:lnRef>
          <a:fillRef idx="0">
            <a:schemeClr val="accent1"/>
          </a:fillRef>
          <a:effectRef idx="0">
            <a:schemeClr val="accent1"/>
          </a:effectRef>
          <a:fontRef idx="minor">
            <a:schemeClr val="tx1"/>
          </a:fontRef>
        </p:style>
      </p:cxnSp>
      <p:cxnSp>
        <p:nvCxnSpPr>
          <p:cNvPr id="33" name="Přímá spojnice se šipkou 32">
            <a:extLst>
              <a:ext uri="{FF2B5EF4-FFF2-40B4-BE49-F238E27FC236}">
                <a16:creationId xmlns:a16="http://schemas.microsoft.com/office/drawing/2014/main" id="{48D9C954-A352-4857-A534-4E233FD9DF9B}"/>
              </a:ext>
            </a:extLst>
          </p:cNvPr>
          <p:cNvCxnSpPr/>
          <p:nvPr/>
        </p:nvCxnSpPr>
        <p:spPr>
          <a:xfrm flipV="1">
            <a:off x="3152288" y="2507198"/>
            <a:ext cx="0" cy="792000"/>
          </a:xfrm>
          <a:prstGeom prst="straightConnector1">
            <a:avLst/>
          </a:prstGeom>
          <a:ln>
            <a:solidFill>
              <a:srgbClr val="000000"/>
            </a:solidFill>
            <a:tailEnd type="arrow"/>
          </a:ln>
        </p:spPr>
        <p:style>
          <a:lnRef idx="1">
            <a:schemeClr val="accent1"/>
          </a:lnRef>
          <a:fillRef idx="0">
            <a:schemeClr val="accent1"/>
          </a:fillRef>
          <a:effectRef idx="0">
            <a:schemeClr val="accent1"/>
          </a:effectRef>
          <a:fontRef idx="minor">
            <a:schemeClr val="tx1"/>
          </a:fontRef>
        </p:style>
      </p:cxnSp>
      <p:cxnSp>
        <p:nvCxnSpPr>
          <p:cNvPr id="34" name="Přímá spojnice se šipkou 33">
            <a:extLst>
              <a:ext uri="{FF2B5EF4-FFF2-40B4-BE49-F238E27FC236}">
                <a16:creationId xmlns:a16="http://schemas.microsoft.com/office/drawing/2014/main" id="{4C7F48C6-7C46-4621-9693-1142E3B82115}"/>
              </a:ext>
            </a:extLst>
          </p:cNvPr>
          <p:cNvCxnSpPr/>
          <p:nvPr/>
        </p:nvCxnSpPr>
        <p:spPr>
          <a:xfrm flipV="1">
            <a:off x="3475853" y="2809771"/>
            <a:ext cx="0" cy="871200"/>
          </a:xfrm>
          <a:prstGeom prst="straightConnector1">
            <a:avLst/>
          </a:prstGeom>
          <a:ln>
            <a:solidFill>
              <a:srgbClr val="000000"/>
            </a:solidFill>
            <a:tailEnd type="arrow"/>
          </a:ln>
        </p:spPr>
        <p:style>
          <a:lnRef idx="1">
            <a:schemeClr val="accent1"/>
          </a:lnRef>
          <a:fillRef idx="0">
            <a:schemeClr val="accent1"/>
          </a:fillRef>
          <a:effectRef idx="0">
            <a:schemeClr val="accent1"/>
          </a:effectRef>
          <a:fontRef idx="minor">
            <a:schemeClr val="tx1"/>
          </a:fontRef>
        </p:style>
      </p:cxnSp>
      <p:cxnSp>
        <p:nvCxnSpPr>
          <p:cNvPr id="35" name="Přímá spojnice se šipkou 34">
            <a:extLst>
              <a:ext uri="{FF2B5EF4-FFF2-40B4-BE49-F238E27FC236}">
                <a16:creationId xmlns:a16="http://schemas.microsoft.com/office/drawing/2014/main" id="{A4EE242B-DF9E-4DB2-8689-DBBD9F1FACF3}"/>
              </a:ext>
            </a:extLst>
          </p:cNvPr>
          <p:cNvCxnSpPr/>
          <p:nvPr/>
        </p:nvCxnSpPr>
        <p:spPr>
          <a:xfrm flipV="1">
            <a:off x="1852946" y="1740422"/>
            <a:ext cx="0" cy="654418"/>
          </a:xfrm>
          <a:prstGeom prst="straightConnector1">
            <a:avLst/>
          </a:prstGeom>
          <a:ln>
            <a:solidFill>
              <a:srgbClr val="00000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6730425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ovéPole 7"/>
          <p:cNvSpPr txBox="1">
            <a:spLocks noChangeArrowheads="1"/>
          </p:cNvSpPr>
          <p:nvPr/>
        </p:nvSpPr>
        <p:spPr bwMode="auto">
          <a:xfrm>
            <a:off x="5555289" y="1204021"/>
            <a:ext cx="130267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400" b="1" i="0" u="none" strike="noStrike" kern="1200" cap="none" spc="0" normalizeH="0" baseline="0" noProof="0" dirty="0">
                <a:ln>
                  <a:noFill/>
                </a:ln>
                <a:solidFill>
                  <a:prstClr val="black"/>
                </a:solidFill>
                <a:effectLst/>
                <a:uLnTx/>
                <a:uFillTx/>
                <a:latin typeface="Calibri" panose="020F0502020204030204"/>
                <a:ea typeface="+mn-ea"/>
                <a:cs typeface="+mn-cs"/>
              </a:rPr>
              <a:t>2011–2016</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400" b="1" i="0" u="none" strike="noStrike" kern="1200" cap="none" spc="0" normalizeH="0" baseline="0" noProof="0" dirty="0">
                <a:ln>
                  <a:noFill/>
                </a:ln>
                <a:solidFill>
                  <a:prstClr val="black"/>
                </a:solidFill>
                <a:effectLst/>
                <a:uLnTx/>
                <a:uFillTx/>
                <a:latin typeface="Calibri" panose="020F0502020204030204"/>
                <a:ea typeface="+mn-ea"/>
                <a:cs typeface="+mn-cs"/>
              </a:rPr>
              <a:t>2005–2010</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400" b="1" i="0" u="none" strike="noStrike" kern="1200" cap="none" spc="0" normalizeH="0" baseline="0" noProof="0" dirty="0">
                <a:ln>
                  <a:noFill/>
                </a:ln>
                <a:solidFill>
                  <a:prstClr val="black"/>
                </a:solidFill>
                <a:effectLst/>
                <a:uLnTx/>
                <a:uFillTx/>
                <a:latin typeface="Calibri" panose="020F0502020204030204"/>
                <a:ea typeface="+mn-ea"/>
                <a:cs typeface="+mn-cs"/>
              </a:rPr>
              <a:t>1999–2004</a:t>
            </a:r>
          </a:p>
        </p:txBody>
      </p:sp>
      <p:sp>
        <p:nvSpPr>
          <p:cNvPr id="40" name="TextovéPole 7"/>
          <p:cNvSpPr txBox="1">
            <a:spLocks noChangeArrowheads="1"/>
          </p:cNvSpPr>
          <p:nvPr/>
        </p:nvSpPr>
        <p:spPr bwMode="auto">
          <a:xfrm>
            <a:off x="5086261" y="961502"/>
            <a:ext cx="168774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cs-CZ" altLang="cs-CZ" sz="1400" b="1" i="0" u="none" strike="noStrike" kern="1200" cap="none" spc="0" normalizeH="0" baseline="0" noProof="0" dirty="0">
                <a:ln>
                  <a:noFill/>
                </a:ln>
                <a:solidFill>
                  <a:prstClr val="black"/>
                </a:solidFill>
                <a:effectLst/>
                <a:uLnTx/>
                <a:uFillTx/>
                <a:latin typeface="Calibri" panose="020F0502020204030204"/>
                <a:ea typeface="+mn-ea"/>
                <a:cs typeface="+mn-cs"/>
              </a:rPr>
              <a:t>Období diagnózy:</a:t>
            </a:r>
          </a:p>
        </p:txBody>
      </p:sp>
      <p:sp>
        <p:nvSpPr>
          <p:cNvPr id="7" name="TextBox 6"/>
          <p:cNvSpPr txBox="1"/>
          <p:nvPr/>
        </p:nvSpPr>
        <p:spPr>
          <a:xfrm>
            <a:off x="257558" y="653725"/>
            <a:ext cx="264354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onkologický registr</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p:cNvSpPr txBox="1"/>
          <p:nvPr/>
        </p:nvSpPr>
        <p:spPr>
          <a:xfrm>
            <a:off x="7467600" y="1330036"/>
            <a:ext cx="3823855" cy="4170218"/>
          </a:xfrm>
          <a:prstGeom prst="rect">
            <a:avLst/>
          </a:prstGeom>
          <a:noFill/>
          <a:ln>
            <a:noFill/>
          </a:ln>
        </p:spPr>
        <p:txBody>
          <a:bodyPr wrap="non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cs-CZ" altLang="cs-CZ" sz="140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Hodnota jednoletého celkového přežití všech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cs-CZ" altLang="cs-CZ" sz="140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dětských pacientů diagnostikovaných v období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cs-CZ" altLang="cs-CZ" sz="140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2011–2016 se rovnala 95,0 %, pětileté celkové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cs-CZ" altLang="cs-CZ" sz="140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přežití pak dosahovalo hodnoty 87,5 %. Pětileté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cs-CZ" altLang="cs-CZ" sz="140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přežití se oproti období 1999–2004 zvýšilo o +7,2 %.</a:t>
            </a:r>
          </a:p>
        </p:txBody>
      </p:sp>
      <p:sp>
        <p:nvSpPr>
          <p:cNvPr id="16" name="Rectangle 110"/>
          <p:cNvSpPr>
            <a:spLocks noChangeArrowheads="1"/>
          </p:cNvSpPr>
          <p:nvPr/>
        </p:nvSpPr>
        <p:spPr bwMode="auto">
          <a:xfrm>
            <a:off x="2860623" y="5313907"/>
            <a:ext cx="2043305" cy="304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ctr" defTabSz="914400" rtl="0" eaLnBrk="0" fontAlgn="auto" latinLnBrk="0" hangingPunct="0">
              <a:lnSpc>
                <a:spcPct val="100000"/>
              </a:lnSpc>
              <a:spcBef>
                <a:spcPct val="0"/>
              </a:spcBef>
              <a:spcAft>
                <a:spcPts val="0"/>
              </a:spcAft>
              <a:buClrTx/>
              <a:buSzTx/>
              <a:buFontTx/>
              <a:buNone/>
              <a:tabLst/>
              <a:defRPr/>
            </a:pPr>
            <a:r>
              <a:rPr kumimoji="0" lang="cs-CZ" altLang="cs-CZ" sz="1400" b="0" i="0" u="none" strike="noStrike" kern="1200" cap="none" spc="0" normalizeH="0" baseline="0" noProof="0" dirty="0">
                <a:ln>
                  <a:noFill/>
                </a:ln>
                <a:solidFill>
                  <a:prstClr val="black"/>
                </a:solidFill>
                <a:effectLst/>
                <a:uLnTx/>
                <a:uFillTx/>
                <a:latin typeface="Calibri" panose="020F0502020204030204"/>
                <a:ea typeface="+mn-ea"/>
                <a:cs typeface="+mn-cs"/>
              </a:rPr>
              <a:t>Čas od diagnózy (roky)</a:t>
            </a:r>
          </a:p>
        </p:txBody>
      </p:sp>
      <p:graphicFrame>
        <p:nvGraphicFramePr>
          <p:cNvPr id="17" name="Objekt 14"/>
          <p:cNvGraphicFramePr>
            <a:graphicFrameLocks noChangeAspect="1"/>
          </p:cNvGraphicFramePr>
          <p:nvPr/>
        </p:nvGraphicFramePr>
        <p:xfrm>
          <a:off x="900112" y="1688216"/>
          <a:ext cx="5640387" cy="3525837"/>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9"/>
          <p:cNvSpPr txBox="1"/>
          <p:nvPr/>
        </p:nvSpPr>
        <p:spPr>
          <a:xfrm rot="16200000">
            <a:off x="-51136" y="3225650"/>
            <a:ext cx="1747145"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Podíl žijících pacientů</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endParaRPr>
          </a:p>
        </p:txBody>
      </p:sp>
      <p:grpSp>
        <p:nvGrpSpPr>
          <p:cNvPr id="26" name="Skupina 25"/>
          <p:cNvGrpSpPr/>
          <p:nvPr/>
        </p:nvGrpSpPr>
        <p:grpSpPr bwMode="auto">
          <a:xfrm>
            <a:off x="5170164" y="1493165"/>
            <a:ext cx="287337" cy="72065"/>
            <a:chOff x="6212411" y="2060825"/>
            <a:chExt cx="287338" cy="72000"/>
          </a:xfrm>
          <a:solidFill>
            <a:srgbClr val="DA2128"/>
          </a:solidFill>
        </p:grpSpPr>
        <p:cxnSp>
          <p:nvCxnSpPr>
            <p:cNvPr id="27" name="Straight Connector 35"/>
            <p:cNvCxnSpPr/>
            <p:nvPr/>
          </p:nvCxnSpPr>
          <p:spPr>
            <a:xfrm>
              <a:off x="6212411" y="2096825"/>
              <a:ext cx="287338" cy="0"/>
            </a:xfrm>
            <a:prstGeom prst="line">
              <a:avLst/>
            </a:prstGeom>
            <a:grpFill/>
            <a:ln w="19050">
              <a:solidFill>
                <a:srgbClr val="DA2128"/>
              </a:solidFill>
            </a:ln>
          </p:spPr>
          <p:style>
            <a:lnRef idx="1">
              <a:schemeClr val="accent1"/>
            </a:lnRef>
            <a:fillRef idx="0">
              <a:schemeClr val="accent1"/>
            </a:fillRef>
            <a:effectRef idx="0">
              <a:schemeClr val="accent1"/>
            </a:effectRef>
            <a:fontRef idx="minor">
              <a:schemeClr val="tx1"/>
            </a:fontRef>
          </p:style>
        </p:cxnSp>
        <p:sp>
          <p:nvSpPr>
            <p:cNvPr id="28" name="Oval 22"/>
            <p:cNvSpPr/>
            <p:nvPr/>
          </p:nvSpPr>
          <p:spPr>
            <a:xfrm>
              <a:off x="6320080" y="2060825"/>
              <a:ext cx="72000" cy="72000"/>
            </a:xfrm>
            <a:prstGeom prst="diamond">
              <a:avLst/>
            </a:prstGeom>
            <a:grpFill/>
            <a:ln w="9525">
              <a:solidFill>
                <a:srgbClr val="DA2128"/>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3" name="Skupina 32"/>
          <p:cNvGrpSpPr/>
          <p:nvPr/>
        </p:nvGrpSpPr>
        <p:grpSpPr bwMode="auto">
          <a:xfrm>
            <a:off x="5170164" y="1696520"/>
            <a:ext cx="287337" cy="72065"/>
            <a:chOff x="6212411" y="2060825"/>
            <a:chExt cx="287338" cy="72000"/>
          </a:xfrm>
          <a:solidFill>
            <a:srgbClr val="7F0506"/>
          </a:solidFill>
        </p:grpSpPr>
        <p:cxnSp>
          <p:nvCxnSpPr>
            <p:cNvPr id="34" name="Straight Connector 35"/>
            <p:cNvCxnSpPr/>
            <p:nvPr/>
          </p:nvCxnSpPr>
          <p:spPr>
            <a:xfrm>
              <a:off x="6212411" y="2096825"/>
              <a:ext cx="287338" cy="0"/>
            </a:xfrm>
            <a:prstGeom prst="line">
              <a:avLst/>
            </a:prstGeom>
            <a:grpFill/>
            <a:ln w="19050">
              <a:solidFill>
                <a:srgbClr val="7F0506"/>
              </a:solidFill>
            </a:ln>
          </p:spPr>
          <p:style>
            <a:lnRef idx="1">
              <a:schemeClr val="accent1"/>
            </a:lnRef>
            <a:fillRef idx="0">
              <a:schemeClr val="accent1"/>
            </a:fillRef>
            <a:effectRef idx="0">
              <a:schemeClr val="accent1"/>
            </a:effectRef>
            <a:fontRef idx="minor">
              <a:schemeClr val="tx1"/>
            </a:fontRef>
          </p:style>
        </p:cxnSp>
        <p:sp>
          <p:nvSpPr>
            <p:cNvPr id="35" name="Oval 22"/>
            <p:cNvSpPr/>
            <p:nvPr/>
          </p:nvSpPr>
          <p:spPr>
            <a:xfrm>
              <a:off x="6320080" y="2060825"/>
              <a:ext cx="72000" cy="72000"/>
            </a:xfrm>
            <a:prstGeom prst="diamond">
              <a:avLst/>
            </a:prstGeom>
            <a:grpFill/>
            <a:ln w="9525">
              <a:solidFill>
                <a:srgbClr val="7F0506"/>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6" name="Skupina 35"/>
          <p:cNvGrpSpPr/>
          <p:nvPr/>
        </p:nvGrpSpPr>
        <p:grpSpPr bwMode="auto">
          <a:xfrm>
            <a:off x="5170164" y="1268789"/>
            <a:ext cx="287337" cy="72065"/>
            <a:chOff x="6212411" y="2060825"/>
            <a:chExt cx="287338" cy="72000"/>
          </a:xfrm>
          <a:solidFill>
            <a:srgbClr val="FFC000"/>
          </a:solidFill>
        </p:grpSpPr>
        <p:cxnSp>
          <p:nvCxnSpPr>
            <p:cNvPr id="37" name="Straight Connector 35"/>
            <p:cNvCxnSpPr/>
            <p:nvPr/>
          </p:nvCxnSpPr>
          <p:spPr>
            <a:xfrm>
              <a:off x="6212411" y="2096825"/>
              <a:ext cx="287338" cy="0"/>
            </a:xfrm>
            <a:prstGeom prst="line">
              <a:avLst/>
            </a:prstGeom>
            <a:grpFill/>
            <a:ln w="19050">
              <a:solidFill>
                <a:srgbClr val="FFC000"/>
              </a:solidFill>
            </a:ln>
          </p:spPr>
          <p:style>
            <a:lnRef idx="1">
              <a:schemeClr val="accent1"/>
            </a:lnRef>
            <a:fillRef idx="0">
              <a:schemeClr val="accent1"/>
            </a:fillRef>
            <a:effectRef idx="0">
              <a:schemeClr val="accent1"/>
            </a:effectRef>
            <a:fontRef idx="minor">
              <a:schemeClr val="tx1"/>
            </a:fontRef>
          </p:style>
        </p:cxnSp>
        <p:sp>
          <p:nvSpPr>
            <p:cNvPr id="38" name="Oval 22"/>
            <p:cNvSpPr/>
            <p:nvPr/>
          </p:nvSpPr>
          <p:spPr>
            <a:xfrm>
              <a:off x="6320080" y="2060825"/>
              <a:ext cx="72000" cy="72000"/>
            </a:xfrm>
            <a:prstGeom prst="diamond">
              <a:avLst/>
            </a:prstGeom>
            <a:grpFill/>
            <a:ln w="9525">
              <a:solidFill>
                <a:srgbClr val="FFC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 name="Title 2"/>
          <p:cNvSpPr>
            <a:spLocks noGrp="1"/>
          </p:cNvSpPr>
          <p:nvPr>
            <p:ph type="title"/>
          </p:nvPr>
        </p:nvSpPr>
        <p:spPr>
          <a:xfrm>
            <a:off x="92033" y="103983"/>
            <a:ext cx="10515600" cy="631595"/>
          </a:xfrm>
        </p:spPr>
        <p:txBody>
          <a:bodyPr>
            <a:noAutofit/>
          </a:bodyPr>
          <a:lstStyle/>
          <a:p>
            <a:r>
              <a:rPr lang="en-US" sz="2400" dirty="0" err="1"/>
              <a:t>Celkové</a:t>
            </a:r>
            <a:r>
              <a:rPr lang="en-US" sz="2400" dirty="0"/>
              <a:t> </a:t>
            </a:r>
            <a:r>
              <a:rPr lang="en-US" sz="2400" dirty="0" err="1"/>
              <a:t>přežití</a:t>
            </a:r>
            <a:r>
              <a:rPr lang="en-US" sz="2400" dirty="0"/>
              <a:t> </a:t>
            </a:r>
            <a:r>
              <a:rPr lang="en-US" sz="2400" dirty="0" err="1"/>
              <a:t>pacientů</a:t>
            </a:r>
            <a:r>
              <a:rPr lang="en-US" sz="2400" dirty="0"/>
              <a:t> se ZN u </a:t>
            </a:r>
            <a:r>
              <a:rPr lang="en-US" sz="2400" dirty="0" err="1"/>
              <a:t>dětí</a:t>
            </a:r>
            <a:r>
              <a:rPr lang="en-US" sz="2400" dirty="0"/>
              <a:t> (0–19 let)</a:t>
            </a:r>
            <a:r>
              <a:rPr lang="cs-CZ" sz="2400" dirty="0"/>
              <a:t> v ČR</a:t>
            </a:r>
            <a:r>
              <a:rPr lang="en-US" sz="2400" dirty="0"/>
              <a:t> </a:t>
            </a:r>
            <a:r>
              <a:rPr lang="en-US" sz="2400" dirty="0" err="1"/>
              <a:t>dle</a:t>
            </a:r>
            <a:r>
              <a:rPr lang="en-US" sz="2400" dirty="0"/>
              <a:t> </a:t>
            </a:r>
            <a:r>
              <a:rPr lang="en-US" sz="2400" dirty="0" err="1"/>
              <a:t>období</a:t>
            </a:r>
            <a:r>
              <a:rPr lang="en-US" sz="2400" dirty="0"/>
              <a:t> </a:t>
            </a:r>
            <a:r>
              <a:rPr lang="en-US" sz="2400" dirty="0" err="1"/>
              <a:t>diagnózy</a:t>
            </a:r>
            <a:r>
              <a:rPr lang="en-US" sz="2400" dirty="0"/>
              <a:t> </a:t>
            </a:r>
          </a:p>
        </p:txBody>
      </p:sp>
      <p:grpSp>
        <p:nvGrpSpPr>
          <p:cNvPr id="19" name="Group 18"/>
          <p:cNvGrpSpPr/>
          <p:nvPr/>
        </p:nvGrpSpPr>
        <p:grpSpPr>
          <a:xfrm>
            <a:off x="10367729" y="150210"/>
            <a:ext cx="1732238" cy="580110"/>
            <a:chOff x="9868966" y="545145"/>
            <a:chExt cx="1621130" cy="580110"/>
          </a:xfrm>
        </p:grpSpPr>
        <p:sp>
          <p:nvSpPr>
            <p:cNvPr id="20" name="Rectangle 19"/>
            <p:cNvSpPr/>
            <p:nvPr/>
          </p:nvSpPr>
          <p:spPr>
            <a:xfrm>
              <a:off x="9868966" y="545145"/>
              <a:ext cx="1474258" cy="56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Vlajka CR">
              <a:extLst>
                <a:ext uri="{FF2B5EF4-FFF2-40B4-BE49-F238E27FC236}">
                  <a16:creationId xmlns:a16="http://schemas.microsoft.com/office/drawing/2014/main" id="{471DD38C-87B2-4EF0-9C4F-92FAABA3B665}"/>
                </a:ext>
              </a:extLst>
            </p:cNvPr>
            <p:cNvPicPr>
              <a:picLocks noChangeArrowheads="1"/>
            </p:cNvPicPr>
            <p:nvPr>
              <p:custDataLst>
                <p:tags r:id="rId1"/>
              </p:custDataLst>
            </p:nvPr>
          </p:nvPicPr>
          <p:blipFill>
            <a:blip r:embed="rId4" cstate="print">
              <a:extLst>
                <a:ext uri="{28A0092B-C50C-407E-A947-70E740481C1C}">
                  <a14:useLocalDpi xmlns:a14="http://schemas.microsoft.com/office/drawing/2010/main"/>
                </a:ext>
              </a:extLst>
            </a:blip>
            <a:srcRect/>
            <a:stretch>
              <a:fillRect/>
            </a:stretch>
          </p:blipFill>
          <p:spPr bwMode="gray">
            <a:xfrm>
              <a:off x="10803224" y="545145"/>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2" name="Rectangle 21"/>
            <p:cNvSpPr/>
            <p:nvPr/>
          </p:nvSpPr>
          <p:spPr>
            <a:xfrm>
              <a:off x="9868966" y="725145"/>
              <a:ext cx="1621130" cy="400110"/>
            </a:xfrm>
            <a:prstGeom prst="rect">
              <a:avLst/>
            </a:prstGeom>
          </p:spPr>
          <p:txBody>
            <a:bodyPr wrap="square">
              <a:spAutoFit/>
            </a:bodyPr>
            <a:lstStyle/>
            <a:p>
              <a:endParaRPr lang="cs-CZ" sz="1000" dirty="0"/>
            </a:p>
            <a:p>
              <a:endParaRPr lang="en-US" sz="1000" dirty="0"/>
            </a:p>
          </p:txBody>
        </p:sp>
      </p:grpSp>
    </p:spTree>
    <p:extLst>
      <p:ext uri="{BB962C8B-B14F-4D97-AF65-F5344CB8AC3E}">
        <p14:creationId xmlns:p14="http://schemas.microsoft.com/office/powerpoint/2010/main" val="410106148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Graf 7">
            <a:extLst>
              <a:ext uri="{FF2B5EF4-FFF2-40B4-BE49-F238E27FC236}">
                <a16:creationId xmlns:a16="http://schemas.microsoft.com/office/drawing/2014/main" id="{B7494C5E-EC5E-4169-B3A4-B1717D86E013}"/>
              </a:ext>
            </a:extLst>
          </p:cNvPr>
          <p:cNvGraphicFramePr/>
          <p:nvPr/>
        </p:nvGraphicFramePr>
        <p:xfrm>
          <a:off x="540000" y="1260000"/>
          <a:ext cx="5760000" cy="4320000"/>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7">
            <a:extLst>
              <a:ext uri="{FF2B5EF4-FFF2-40B4-BE49-F238E27FC236}">
                <a16:creationId xmlns:a16="http://schemas.microsoft.com/office/drawing/2014/main" id="{06B06441-BFF8-473D-BE0D-0D1A678DB6B9}"/>
              </a:ext>
            </a:extLst>
          </p:cNvPr>
          <p:cNvSpPr txBox="1"/>
          <p:nvPr/>
        </p:nvSpPr>
        <p:spPr>
          <a:xfrm>
            <a:off x="7467600" y="1330036"/>
            <a:ext cx="3823200" cy="3108543"/>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Studie EUROCARE-5, publikovaná v roce 2014, přinesla pozitivní zprávy pro českou onkologii. Úspěšnost léčby pacientů se zhoubnými nádory se obecně zvyšuje a u většiny diagnóz se hodnoty pětiletého relativního přežití blíží evropskému průměru nebo jsou těsně pod ním. Zároveň jsou výrazně nad hodnotami dosahovanými v ostatních státech bývalého východního bloku.</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Diagnózy v nichž ČR dosahovala signifikantně nižších hodnot než je evropský průměr jsou ZN varlete, ZN prostaty, ZN prsu, ZN hrtanu, ZN tlustého střeva, ZN žaludku, ZN žlučníku, ZN plic, ZN jícnu, ZN jater a ZN slinivky břišní.</a:t>
            </a:r>
          </a:p>
        </p:txBody>
      </p:sp>
      <p:sp>
        <p:nvSpPr>
          <p:cNvPr id="21" name="TextBox 6">
            <a:extLst>
              <a:ext uri="{FF2B5EF4-FFF2-40B4-BE49-F238E27FC236}">
                <a16:creationId xmlns:a16="http://schemas.microsoft.com/office/drawing/2014/main" id="{773C33C9-C847-41C2-87A9-5EA1666B9391}"/>
              </a:ext>
            </a:extLst>
          </p:cNvPr>
          <p:cNvSpPr txBox="1"/>
          <p:nvPr/>
        </p:nvSpPr>
        <p:spPr>
          <a:xfrm>
            <a:off x="257557" y="653725"/>
            <a:ext cx="7733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De </a:t>
            </a:r>
            <a:r>
              <a:rPr kumimoji="0" lang="cs-CZ" sz="1400" b="0" i="0" u="none" strike="noStrike" kern="1200" cap="none" spc="0" normalizeH="0" baseline="0" noProof="0" dirty="0" err="1">
                <a:ln>
                  <a:noFill/>
                </a:ln>
                <a:solidFill>
                  <a:prstClr val="black"/>
                </a:solidFill>
                <a:effectLst/>
                <a:uLnTx/>
                <a:uFillTx/>
                <a:latin typeface="Calibri" panose="020F0502020204030204"/>
                <a:ea typeface="+mn-ea"/>
                <a:cs typeface="+mn-cs"/>
              </a:rPr>
              <a:t>Angelis</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et al. </a:t>
            </a:r>
            <a:r>
              <a:rPr kumimoji="0" lang="fr-FR" sz="1400" b="0" i="0" u="none" strike="noStrike" kern="1200" cap="none" spc="0" normalizeH="0" baseline="0" noProof="0" dirty="0">
                <a:ln>
                  <a:noFill/>
                </a:ln>
                <a:solidFill>
                  <a:prstClr val="black"/>
                </a:solidFill>
                <a:effectLst/>
                <a:uLnTx/>
                <a:uFillTx/>
                <a:latin typeface="Calibri" panose="020F0502020204030204"/>
                <a:ea typeface="+mn-ea"/>
                <a:cs typeface="+mn-cs"/>
              </a:rPr>
              <a:t>Lancet Oncol</a:t>
            </a:r>
            <a:r>
              <a:rPr kumimoji="0" lang="cs-CZ" sz="1400" b="0" i="0" u="none" strike="noStrike" kern="1200" cap="none" spc="0" normalizeH="0" baseline="0" noProof="0" dirty="0" err="1">
                <a:ln>
                  <a:noFill/>
                </a:ln>
                <a:solidFill>
                  <a:prstClr val="black"/>
                </a:solidFill>
                <a:effectLst/>
                <a:uLnTx/>
                <a:uFillTx/>
                <a:latin typeface="Calibri" panose="020F0502020204030204"/>
                <a:ea typeface="+mn-ea"/>
                <a:cs typeface="+mn-cs"/>
              </a:rPr>
              <a:t>ogy</a:t>
            </a:r>
            <a:r>
              <a:rPr kumimoji="0" lang="fr-FR" sz="1400" b="0" i="0" u="none" strike="noStrike" kern="1200" cap="none" spc="0" normalizeH="0" baseline="0" noProof="0" dirty="0">
                <a:ln>
                  <a:noFill/>
                </a:ln>
                <a:solidFill>
                  <a:prstClr val="black"/>
                </a:solidFill>
                <a:effectLst/>
                <a:uLnTx/>
                <a:uFillTx/>
                <a:latin typeface="Calibri" panose="020F0502020204030204"/>
                <a:ea typeface="+mn-ea"/>
                <a:cs typeface="+mn-cs"/>
              </a:rPr>
              <a:t> 2014; 15: 23–34</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itle 1"/>
          <p:cNvSpPr>
            <a:spLocks noGrp="1"/>
          </p:cNvSpPr>
          <p:nvPr>
            <p:ph type="title"/>
          </p:nvPr>
        </p:nvSpPr>
        <p:spPr/>
        <p:txBody>
          <a:bodyPr>
            <a:normAutofit/>
          </a:bodyPr>
          <a:lstStyle/>
          <a:p>
            <a:r>
              <a:rPr lang="en-US" dirty="0" err="1"/>
              <a:t>Přežití</a:t>
            </a:r>
            <a:r>
              <a:rPr lang="en-US" dirty="0"/>
              <a:t> </a:t>
            </a:r>
            <a:r>
              <a:rPr lang="en-US" dirty="0" err="1"/>
              <a:t>onkologických</a:t>
            </a:r>
            <a:r>
              <a:rPr lang="en-US" dirty="0"/>
              <a:t> </a:t>
            </a:r>
            <a:r>
              <a:rPr lang="en-US" dirty="0" err="1"/>
              <a:t>pacientů</a:t>
            </a:r>
            <a:r>
              <a:rPr lang="en-US" dirty="0"/>
              <a:t> – </a:t>
            </a:r>
            <a:r>
              <a:rPr lang="en-US" dirty="0" err="1"/>
              <a:t>studie</a:t>
            </a:r>
            <a:r>
              <a:rPr lang="en-US" dirty="0"/>
              <a:t> EUROCARE-5</a:t>
            </a:r>
          </a:p>
        </p:txBody>
      </p:sp>
      <p:grpSp>
        <p:nvGrpSpPr>
          <p:cNvPr id="7" name="Group 6"/>
          <p:cNvGrpSpPr/>
          <p:nvPr/>
        </p:nvGrpSpPr>
        <p:grpSpPr>
          <a:xfrm>
            <a:off x="10367729" y="150210"/>
            <a:ext cx="1750290" cy="580110"/>
            <a:chOff x="9868966" y="545145"/>
            <a:chExt cx="1621130" cy="580110"/>
          </a:xfrm>
        </p:grpSpPr>
        <p:sp>
          <p:nvSpPr>
            <p:cNvPr id="9" name="Rectangle 8"/>
            <p:cNvSpPr/>
            <p:nvPr/>
          </p:nvSpPr>
          <p:spPr>
            <a:xfrm>
              <a:off x="9868966" y="545145"/>
              <a:ext cx="1474258" cy="56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Vlajka CR">
              <a:extLst>
                <a:ext uri="{FF2B5EF4-FFF2-40B4-BE49-F238E27FC236}">
                  <a16:creationId xmlns:a16="http://schemas.microsoft.com/office/drawing/2014/main" id="{471DD38C-87B2-4EF0-9C4F-92FAABA3B665}"/>
                </a:ext>
              </a:extLst>
            </p:cNvPr>
            <p:cNvPicPr>
              <a:picLocks noChangeArrowheads="1"/>
            </p:cNvPicPr>
            <p:nvPr>
              <p:custDataLst>
                <p:tags r:id="rId1"/>
              </p:custDataLst>
            </p:nvPr>
          </p:nvPicPr>
          <p:blipFill>
            <a:blip r:embed="rId4" cstate="print">
              <a:extLst>
                <a:ext uri="{28A0092B-C50C-407E-A947-70E740481C1C}">
                  <a14:useLocalDpi xmlns:a14="http://schemas.microsoft.com/office/drawing/2010/main"/>
                </a:ext>
              </a:extLst>
            </a:blip>
            <a:srcRect/>
            <a:stretch>
              <a:fillRect/>
            </a:stretch>
          </p:blipFill>
          <p:spPr bwMode="gray">
            <a:xfrm>
              <a:off x="10803224" y="545145"/>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Rectangle 10"/>
            <p:cNvSpPr/>
            <p:nvPr/>
          </p:nvSpPr>
          <p:spPr>
            <a:xfrm>
              <a:off x="9868966" y="725145"/>
              <a:ext cx="1621130" cy="400110"/>
            </a:xfrm>
            <a:prstGeom prst="rect">
              <a:avLst/>
            </a:prstGeom>
          </p:spPr>
          <p:txBody>
            <a:bodyPr wrap="square">
              <a:spAutoFit/>
            </a:bodyPr>
            <a:lstStyle/>
            <a:p>
              <a:endParaRPr lang="cs-CZ" sz="1000" dirty="0"/>
            </a:p>
            <a:p>
              <a:endParaRPr lang="en-US" sz="1000" dirty="0"/>
            </a:p>
          </p:txBody>
        </p:sp>
      </p:grpSp>
    </p:spTree>
    <p:extLst>
      <p:ext uri="{BB962C8B-B14F-4D97-AF65-F5344CB8AC3E}">
        <p14:creationId xmlns:p14="http://schemas.microsoft.com/office/powerpoint/2010/main" val="233325804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Graf 7">
            <a:extLst>
              <a:ext uri="{FF2B5EF4-FFF2-40B4-BE49-F238E27FC236}">
                <a16:creationId xmlns:a16="http://schemas.microsoft.com/office/drawing/2014/main" id="{B7494C5E-EC5E-4169-B3A4-B1717D86E013}"/>
              </a:ext>
            </a:extLst>
          </p:cNvPr>
          <p:cNvGraphicFramePr/>
          <p:nvPr/>
        </p:nvGraphicFramePr>
        <p:xfrm>
          <a:off x="540000" y="1260000"/>
          <a:ext cx="5760000" cy="4320000"/>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7">
            <a:extLst>
              <a:ext uri="{FF2B5EF4-FFF2-40B4-BE49-F238E27FC236}">
                <a16:creationId xmlns:a16="http://schemas.microsoft.com/office/drawing/2014/main" id="{06B06441-BFF8-473D-BE0D-0D1A678DB6B9}"/>
              </a:ext>
            </a:extLst>
          </p:cNvPr>
          <p:cNvSpPr txBox="1"/>
          <p:nvPr/>
        </p:nvSpPr>
        <p:spPr>
          <a:xfrm>
            <a:off x="7428689" y="1816419"/>
            <a:ext cx="3823200" cy="2031325"/>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Výsledky EUROCARE-5 byly potvrzeny i studií CONCORD-3, publikovanou o 4 roky později. Přežití českých pacientů je u většiny diagnóz výrazně vyšší než v ostatních státech východní Evropy. Je třeba nicméně věnovat pozornost (v oblasti včasné diagnostiky i léčby) především zhoubným nádorů trávicího traktu, u nichž je úspěšnost léčby stále poměrně nízká, zejména ve srovnání se státy západní a severní Evropy.</a:t>
            </a:r>
          </a:p>
        </p:txBody>
      </p:sp>
      <p:sp>
        <p:nvSpPr>
          <p:cNvPr id="5" name="TextBox 6">
            <a:extLst>
              <a:ext uri="{FF2B5EF4-FFF2-40B4-BE49-F238E27FC236}">
                <a16:creationId xmlns:a16="http://schemas.microsoft.com/office/drawing/2014/main" id="{69848845-025E-4903-8276-814046B1A1B2}"/>
              </a:ext>
            </a:extLst>
          </p:cNvPr>
          <p:cNvSpPr txBox="1"/>
          <p:nvPr/>
        </p:nvSpPr>
        <p:spPr>
          <a:xfrm>
            <a:off x="257556" y="653725"/>
            <a:ext cx="959129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a:t>
            </a:r>
            <a:r>
              <a:rPr kumimoji="0" lang="en-US" sz="1400" b="0" i="0" u="none" strike="noStrike" kern="1200" cap="none" spc="0" normalizeH="0" baseline="0" noProof="0" dirty="0" err="1">
                <a:ln>
                  <a:noFill/>
                </a:ln>
                <a:solidFill>
                  <a:prstClr val="black"/>
                </a:solidFill>
                <a:effectLst/>
                <a:uLnTx/>
                <a:uFillTx/>
                <a:latin typeface="Calibri" panose="020F0502020204030204"/>
                <a:ea typeface="+mn-ea"/>
                <a:cs typeface="+mn-cs"/>
              </a:rPr>
              <a:t>Allemani</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et al. The Lancet 2018; 391: 1023–1075. </a:t>
            </a:r>
          </a:p>
        </p:txBody>
      </p:sp>
      <p:sp>
        <p:nvSpPr>
          <p:cNvPr id="2" name="Title 1"/>
          <p:cNvSpPr>
            <a:spLocks noGrp="1"/>
          </p:cNvSpPr>
          <p:nvPr>
            <p:ph type="title"/>
          </p:nvPr>
        </p:nvSpPr>
        <p:spPr/>
        <p:txBody>
          <a:bodyPr>
            <a:normAutofit/>
          </a:bodyPr>
          <a:lstStyle/>
          <a:p>
            <a:r>
              <a:rPr lang="en-US" dirty="0" err="1"/>
              <a:t>Přežití</a:t>
            </a:r>
            <a:r>
              <a:rPr lang="en-US" dirty="0"/>
              <a:t> </a:t>
            </a:r>
            <a:r>
              <a:rPr lang="en-US" dirty="0" err="1"/>
              <a:t>onkologických</a:t>
            </a:r>
            <a:r>
              <a:rPr lang="en-US" dirty="0"/>
              <a:t> </a:t>
            </a:r>
            <a:r>
              <a:rPr lang="en-US" dirty="0" err="1"/>
              <a:t>pacientů</a:t>
            </a:r>
            <a:r>
              <a:rPr lang="en-US" dirty="0"/>
              <a:t> – </a:t>
            </a:r>
            <a:r>
              <a:rPr lang="en-US" dirty="0" err="1"/>
              <a:t>studie</a:t>
            </a:r>
            <a:r>
              <a:rPr lang="en-US" dirty="0"/>
              <a:t> CONCORD-3</a:t>
            </a:r>
          </a:p>
        </p:txBody>
      </p:sp>
      <p:grpSp>
        <p:nvGrpSpPr>
          <p:cNvPr id="7" name="Group 6"/>
          <p:cNvGrpSpPr/>
          <p:nvPr/>
        </p:nvGrpSpPr>
        <p:grpSpPr>
          <a:xfrm>
            <a:off x="10367729" y="150210"/>
            <a:ext cx="1750290" cy="580110"/>
            <a:chOff x="9868966" y="545145"/>
            <a:chExt cx="1621130" cy="580110"/>
          </a:xfrm>
        </p:grpSpPr>
        <p:sp>
          <p:nvSpPr>
            <p:cNvPr id="9" name="Rectangle 8"/>
            <p:cNvSpPr/>
            <p:nvPr/>
          </p:nvSpPr>
          <p:spPr>
            <a:xfrm>
              <a:off x="9868966" y="545145"/>
              <a:ext cx="1474258" cy="56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Vlajka CR">
              <a:extLst>
                <a:ext uri="{FF2B5EF4-FFF2-40B4-BE49-F238E27FC236}">
                  <a16:creationId xmlns:a16="http://schemas.microsoft.com/office/drawing/2014/main" id="{471DD38C-87B2-4EF0-9C4F-92FAABA3B665}"/>
                </a:ext>
              </a:extLst>
            </p:cNvPr>
            <p:cNvPicPr>
              <a:picLocks noChangeArrowheads="1"/>
            </p:cNvPicPr>
            <p:nvPr>
              <p:custDataLst>
                <p:tags r:id="rId1"/>
              </p:custDataLst>
            </p:nvPr>
          </p:nvPicPr>
          <p:blipFill>
            <a:blip r:embed="rId4" cstate="print">
              <a:extLst>
                <a:ext uri="{28A0092B-C50C-407E-A947-70E740481C1C}">
                  <a14:useLocalDpi xmlns:a14="http://schemas.microsoft.com/office/drawing/2010/main"/>
                </a:ext>
              </a:extLst>
            </a:blip>
            <a:srcRect/>
            <a:stretch>
              <a:fillRect/>
            </a:stretch>
          </p:blipFill>
          <p:spPr bwMode="gray">
            <a:xfrm>
              <a:off x="10803224" y="545145"/>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Rectangle 10"/>
            <p:cNvSpPr/>
            <p:nvPr/>
          </p:nvSpPr>
          <p:spPr>
            <a:xfrm>
              <a:off x="9868966" y="725145"/>
              <a:ext cx="1621130" cy="400110"/>
            </a:xfrm>
            <a:prstGeom prst="rect">
              <a:avLst/>
            </a:prstGeom>
          </p:spPr>
          <p:txBody>
            <a:bodyPr wrap="square">
              <a:spAutoFit/>
            </a:bodyPr>
            <a:lstStyle/>
            <a:p>
              <a:endParaRPr lang="cs-CZ" sz="1000" dirty="0"/>
            </a:p>
            <a:p>
              <a:endParaRPr lang="en-US" sz="1000" dirty="0"/>
            </a:p>
          </p:txBody>
        </p:sp>
      </p:grpSp>
    </p:spTree>
    <p:extLst>
      <p:ext uri="{BB962C8B-B14F-4D97-AF65-F5344CB8AC3E}">
        <p14:creationId xmlns:p14="http://schemas.microsoft.com/office/powerpoint/2010/main" val="336172184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p:cNvSpPr>
            <a:spLocks noGrp="1"/>
          </p:cNvSpPr>
          <p:nvPr>
            <p:ph type="title"/>
          </p:nvPr>
        </p:nvSpPr>
        <p:spPr/>
        <p:txBody>
          <a:bodyPr/>
          <a:lstStyle/>
          <a:p>
            <a:r>
              <a:rPr lang="cs-CZ" dirty="0"/>
              <a:t>„ZDRAVÍ 2030“</a:t>
            </a:r>
            <a:br>
              <a:rPr lang="cs-CZ" dirty="0"/>
            </a:br>
            <a:r>
              <a:rPr lang="cs-CZ" dirty="0"/>
              <a:t>– analytická studie </a:t>
            </a:r>
          </a:p>
        </p:txBody>
      </p:sp>
      <p:sp>
        <p:nvSpPr>
          <p:cNvPr id="5" name="Zástupný symbol pro text 4"/>
          <p:cNvSpPr>
            <a:spLocks noGrp="1"/>
          </p:cNvSpPr>
          <p:nvPr>
            <p:ph type="body" sz="quarter" idx="10"/>
          </p:nvPr>
        </p:nvSpPr>
        <p:spPr>
          <a:xfrm>
            <a:off x="341346" y="5020997"/>
            <a:ext cx="11116463" cy="468000"/>
          </a:xfrm>
        </p:spPr>
        <p:txBody>
          <a:bodyPr/>
          <a:lstStyle/>
          <a:p>
            <a:r>
              <a:rPr lang="cs-CZ" dirty="0"/>
              <a:t>Poskytovatelé zdravotních služeb na území </a:t>
            </a:r>
          </a:p>
          <a:p>
            <a:r>
              <a:rPr lang="cs-CZ" dirty="0"/>
              <a:t>Královehradeckého kraje</a:t>
            </a:r>
          </a:p>
        </p:txBody>
      </p:sp>
    </p:spTree>
    <p:extLst>
      <p:ext uri="{BB962C8B-B14F-4D97-AF65-F5344CB8AC3E}">
        <p14:creationId xmlns:p14="http://schemas.microsoft.com/office/powerpoint/2010/main" val="202529196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80445" y="6217920"/>
            <a:ext cx="11611555" cy="640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9" name="Table 8"/>
          <p:cNvGraphicFramePr>
            <a:graphicFrameLocks noGrp="1"/>
          </p:cNvGraphicFramePr>
          <p:nvPr/>
        </p:nvGraphicFramePr>
        <p:xfrm>
          <a:off x="337281" y="1314868"/>
          <a:ext cx="5649450" cy="5276459"/>
        </p:xfrm>
        <a:graphic>
          <a:graphicData uri="http://schemas.openxmlformats.org/drawingml/2006/table">
            <a:tbl>
              <a:tblPr>
                <a:tableStyleId>{5C22544A-7EE6-4342-B048-85BDC9FD1C3A}</a:tableStyleId>
              </a:tblPr>
              <a:tblGrid>
                <a:gridCol w="2181755">
                  <a:extLst>
                    <a:ext uri="{9D8B030D-6E8A-4147-A177-3AD203B41FA5}">
                      <a16:colId xmlns:a16="http://schemas.microsoft.com/office/drawing/2014/main" val="3463855687"/>
                    </a:ext>
                  </a:extLst>
                </a:gridCol>
                <a:gridCol w="693539">
                  <a:extLst>
                    <a:ext uri="{9D8B030D-6E8A-4147-A177-3AD203B41FA5}">
                      <a16:colId xmlns:a16="http://schemas.microsoft.com/office/drawing/2014/main" val="1555248066"/>
                    </a:ext>
                  </a:extLst>
                </a:gridCol>
                <a:gridCol w="693539">
                  <a:extLst>
                    <a:ext uri="{9D8B030D-6E8A-4147-A177-3AD203B41FA5}">
                      <a16:colId xmlns:a16="http://schemas.microsoft.com/office/drawing/2014/main" val="2508677717"/>
                    </a:ext>
                  </a:extLst>
                </a:gridCol>
                <a:gridCol w="693539">
                  <a:extLst>
                    <a:ext uri="{9D8B030D-6E8A-4147-A177-3AD203B41FA5}">
                      <a16:colId xmlns:a16="http://schemas.microsoft.com/office/drawing/2014/main" val="592008379"/>
                    </a:ext>
                  </a:extLst>
                </a:gridCol>
                <a:gridCol w="693539">
                  <a:extLst>
                    <a:ext uri="{9D8B030D-6E8A-4147-A177-3AD203B41FA5}">
                      <a16:colId xmlns:a16="http://schemas.microsoft.com/office/drawing/2014/main" val="433942003"/>
                    </a:ext>
                  </a:extLst>
                </a:gridCol>
                <a:gridCol w="693539">
                  <a:extLst>
                    <a:ext uri="{9D8B030D-6E8A-4147-A177-3AD203B41FA5}">
                      <a16:colId xmlns:a16="http://schemas.microsoft.com/office/drawing/2014/main" val="3305555028"/>
                    </a:ext>
                  </a:extLst>
                </a:gridCol>
              </a:tblGrid>
              <a:tr h="119102">
                <a:tc>
                  <a:txBody>
                    <a:bodyPr/>
                    <a:lstStyle/>
                    <a:p>
                      <a:pPr algn="l" rtl="0" fontAlgn="b"/>
                      <a:r>
                        <a:rPr lang="en-US" sz="900" b="1" u="none" strike="noStrike" dirty="0" err="1">
                          <a:effectLst/>
                        </a:rPr>
                        <a:t>Druh</a:t>
                      </a:r>
                      <a:r>
                        <a:rPr lang="en-US" sz="900" b="1" u="none" strike="noStrike" dirty="0">
                          <a:effectLst/>
                        </a:rPr>
                        <a:t> ZZ</a:t>
                      </a:r>
                      <a:endParaRPr lang="en-US" sz="900" b="1" i="0" u="none" strike="noStrike" dirty="0">
                        <a:solidFill>
                          <a:srgbClr val="000000"/>
                        </a:solidFill>
                        <a:effectLst/>
                        <a:latin typeface="Calibri" panose="020F0502020204030204" pitchFamily="34" charset="0"/>
                      </a:endParaRPr>
                    </a:p>
                  </a:txBody>
                  <a:tcPr marL="5324" marR="5324" marT="5324" marB="0" anchor="b">
                    <a:lnB w="12700" cap="flat" cmpd="sng" algn="ctr">
                      <a:solidFill>
                        <a:schemeClr val="tx1"/>
                      </a:solidFill>
                      <a:prstDash val="solid"/>
                      <a:round/>
                      <a:headEnd type="none" w="med" len="med"/>
                      <a:tailEnd type="none" w="med" len="med"/>
                    </a:lnB>
                    <a:noFill/>
                  </a:tcPr>
                </a:tc>
                <a:tc>
                  <a:txBody>
                    <a:bodyPr/>
                    <a:lstStyle/>
                    <a:p>
                      <a:pPr algn="r" fontAlgn="b"/>
                      <a:r>
                        <a:rPr lang="en-US" sz="900" b="1" u="none" strike="noStrike" dirty="0">
                          <a:effectLst/>
                        </a:rPr>
                        <a:t>2014</a:t>
                      </a:r>
                      <a:endParaRPr lang="en-US" sz="900" b="1" i="0" u="none" strike="noStrike" dirty="0">
                        <a:solidFill>
                          <a:srgbClr val="000000"/>
                        </a:solidFill>
                        <a:effectLst/>
                        <a:latin typeface="Calibri" panose="020F0502020204030204" pitchFamily="34" charset="0"/>
                      </a:endParaRPr>
                    </a:p>
                  </a:txBody>
                  <a:tcPr marL="5324" marR="5324" marT="5324" marB="0" anchor="b">
                    <a:lnB w="12700" cap="flat" cmpd="sng" algn="ctr">
                      <a:solidFill>
                        <a:schemeClr val="tx1"/>
                      </a:solidFill>
                      <a:prstDash val="solid"/>
                      <a:round/>
                      <a:headEnd type="none" w="med" len="med"/>
                      <a:tailEnd type="none" w="med" len="med"/>
                    </a:lnB>
                    <a:noFill/>
                  </a:tcPr>
                </a:tc>
                <a:tc>
                  <a:txBody>
                    <a:bodyPr/>
                    <a:lstStyle/>
                    <a:p>
                      <a:pPr algn="r" fontAlgn="b"/>
                      <a:r>
                        <a:rPr lang="en-US" sz="900" b="1" u="none" strike="noStrike">
                          <a:effectLst/>
                        </a:rPr>
                        <a:t>2015</a:t>
                      </a:r>
                      <a:endParaRPr lang="en-US" sz="900" b="1" i="0" u="none" strike="noStrike">
                        <a:solidFill>
                          <a:srgbClr val="000000"/>
                        </a:solidFill>
                        <a:effectLst/>
                        <a:latin typeface="Calibri" panose="020F0502020204030204" pitchFamily="34" charset="0"/>
                      </a:endParaRPr>
                    </a:p>
                  </a:txBody>
                  <a:tcPr marL="5324" marR="5324" marT="5324" marB="0" anchor="b">
                    <a:lnB w="12700" cap="flat" cmpd="sng" algn="ctr">
                      <a:solidFill>
                        <a:schemeClr val="tx1"/>
                      </a:solidFill>
                      <a:prstDash val="solid"/>
                      <a:round/>
                      <a:headEnd type="none" w="med" len="med"/>
                      <a:tailEnd type="none" w="med" len="med"/>
                    </a:lnB>
                    <a:noFill/>
                  </a:tcPr>
                </a:tc>
                <a:tc>
                  <a:txBody>
                    <a:bodyPr/>
                    <a:lstStyle/>
                    <a:p>
                      <a:pPr algn="r" fontAlgn="b"/>
                      <a:r>
                        <a:rPr lang="en-US" sz="900" b="1" u="none" strike="noStrike" dirty="0">
                          <a:effectLst/>
                        </a:rPr>
                        <a:t>2016</a:t>
                      </a:r>
                      <a:endParaRPr lang="en-US" sz="900" b="1" i="0" u="none" strike="noStrike" dirty="0">
                        <a:solidFill>
                          <a:srgbClr val="000000"/>
                        </a:solidFill>
                        <a:effectLst/>
                        <a:latin typeface="Calibri" panose="020F0502020204030204" pitchFamily="34" charset="0"/>
                      </a:endParaRPr>
                    </a:p>
                  </a:txBody>
                  <a:tcPr marL="5324" marR="5324" marT="5324" marB="0" anchor="b">
                    <a:lnB w="12700" cap="flat" cmpd="sng" algn="ctr">
                      <a:solidFill>
                        <a:schemeClr val="tx1"/>
                      </a:solidFill>
                      <a:prstDash val="solid"/>
                      <a:round/>
                      <a:headEnd type="none" w="med" len="med"/>
                      <a:tailEnd type="none" w="med" len="med"/>
                    </a:lnB>
                    <a:noFill/>
                  </a:tcPr>
                </a:tc>
                <a:tc>
                  <a:txBody>
                    <a:bodyPr/>
                    <a:lstStyle/>
                    <a:p>
                      <a:pPr algn="r" fontAlgn="b"/>
                      <a:r>
                        <a:rPr lang="en-US" sz="900" b="1" u="none" strike="noStrike">
                          <a:effectLst/>
                        </a:rPr>
                        <a:t>2017</a:t>
                      </a:r>
                      <a:endParaRPr lang="en-US" sz="900" b="1" i="0" u="none" strike="noStrike">
                        <a:solidFill>
                          <a:srgbClr val="000000"/>
                        </a:solidFill>
                        <a:effectLst/>
                        <a:latin typeface="Calibri" panose="020F0502020204030204" pitchFamily="34" charset="0"/>
                      </a:endParaRPr>
                    </a:p>
                  </a:txBody>
                  <a:tcPr marL="5324" marR="5324" marT="5324" marB="0" anchor="b">
                    <a:lnB w="12700" cap="flat" cmpd="sng" algn="ctr">
                      <a:solidFill>
                        <a:schemeClr val="tx1"/>
                      </a:solidFill>
                      <a:prstDash val="solid"/>
                      <a:round/>
                      <a:headEnd type="none" w="med" len="med"/>
                      <a:tailEnd type="none" w="med" len="med"/>
                    </a:lnB>
                    <a:noFill/>
                  </a:tcPr>
                </a:tc>
                <a:tc>
                  <a:txBody>
                    <a:bodyPr/>
                    <a:lstStyle/>
                    <a:p>
                      <a:pPr algn="r" fontAlgn="b"/>
                      <a:r>
                        <a:rPr lang="en-US" sz="900" b="1" u="none" strike="noStrike" dirty="0">
                          <a:effectLst/>
                        </a:rPr>
                        <a:t>2018</a:t>
                      </a:r>
                      <a:endParaRPr lang="en-US" sz="900" b="1" i="0" u="none" strike="noStrike" dirty="0">
                        <a:solidFill>
                          <a:srgbClr val="000000"/>
                        </a:solidFill>
                        <a:effectLst/>
                        <a:latin typeface="Calibri" panose="020F0502020204030204" pitchFamily="34" charset="0"/>
                      </a:endParaRPr>
                    </a:p>
                  </a:txBody>
                  <a:tcPr marL="5324" marR="5324" marT="5324" marB="0" anchor="b">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49032002"/>
                  </a:ext>
                </a:extLst>
              </a:tr>
              <a:tr h="142824">
                <a:tc>
                  <a:txBody>
                    <a:bodyPr/>
                    <a:lstStyle/>
                    <a:p>
                      <a:pPr algn="l" fontAlgn="t"/>
                      <a:r>
                        <a:rPr lang="en-US" sz="900" b="0" i="0" u="none" strike="noStrike">
                          <a:solidFill>
                            <a:schemeClr val="tx1"/>
                          </a:solidFill>
                          <a:effectLst/>
                          <a:latin typeface="+mn-lt"/>
                        </a:rPr>
                        <a:t>Samostatná ordinace lékaře specialisty</a:t>
                      </a:r>
                    </a:p>
                  </a:txBody>
                  <a:tcPr marL="9525" marR="9525" marT="9525" marB="0">
                    <a:lnT w="12700" cap="flat" cmpd="sng" algn="ctr">
                      <a:solidFill>
                        <a:schemeClr val="tx1"/>
                      </a:solidFill>
                      <a:prstDash val="solid"/>
                      <a:round/>
                      <a:headEnd type="none" w="med" len="med"/>
                      <a:tailEnd type="none" w="med" len="med"/>
                    </a:lnT>
                    <a:noFill/>
                  </a:tcPr>
                </a:tc>
                <a:tc>
                  <a:txBody>
                    <a:bodyPr/>
                    <a:lstStyle/>
                    <a:p>
                      <a:pPr algn="r" fontAlgn="t"/>
                      <a:r>
                        <a:rPr lang="en-US" sz="900" b="0" i="0" u="none" strike="noStrike">
                          <a:solidFill>
                            <a:schemeClr val="tx1"/>
                          </a:solidFill>
                          <a:effectLst/>
                          <a:latin typeface="+mn-lt"/>
                        </a:rPr>
                        <a:t>10 760</a:t>
                      </a:r>
                    </a:p>
                  </a:txBody>
                  <a:tcPr marL="9525" marR="9525" marT="9525" marB="0">
                    <a:lnT w="12700" cap="flat" cmpd="sng" algn="ctr">
                      <a:solidFill>
                        <a:schemeClr val="tx1"/>
                      </a:solidFill>
                      <a:prstDash val="solid"/>
                      <a:round/>
                      <a:headEnd type="none" w="med" len="med"/>
                      <a:tailEnd type="none" w="med" len="med"/>
                    </a:lnT>
                    <a:noFill/>
                  </a:tcPr>
                </a:tc>
                <a:tc>
                  <a:txBody>
                    <a:bodyPr/>
                    <a:lstStyle/>
                    <a:p>
                      <a:pPr algn="r" fontAlgn="t"/>
                      <a:r>
                        <a:rPr lang="en-US" sz="900" b="0" i="0" u="none" strike="noStrike">
                          <a:solidFill>
                            <a:schemeClr val="tx1"/>
                          </a:solidFill>
                          <a:effectLst/>
                          <a:latin typeface="+mn-lt"/>
                        </a:rPr>
                        <a:t>10 950</a:t>
                      </a:r>
                    </a:p>
                  </a:txBody>
                  <a:tcPr marL="9525" marR="9525" marT="9525" marB="0">
                    <a:lnT w="12700" cap="flat" cmpd="sng" algn="ctr">
                      <a:solidFill>
                        <a:schemeClr val="tx1"/>
                      </a:solidFill>
                      <a:prstDash val="solid"/>
                      <a:round/>
                      <a:headEnd type="none" w="med" len="med"/>
                      <a:tailEnd type="none" w="med" len="med"/>
                    </a:lnT>
                    <a:noFill/>
                  </a:tcPr>
                </a:tc>
                <a:tc>
                  <a:txBody>
                    <a:bodyPr/>
                    <a:lstStyle/>
                    <a:p>
                      <a:pPr algn="r" fontAlgn="t"/>
                      <a:r>
                        <a:rPr lang="en-US" sz="900" b="0" i="0" u="none" strike="noStrike" dirty="0">
                          <a:solidFill>
                            <a:schemeClr val="tx1"/>
                          </a:solidFill>
                          <a:effectLst/>
                          <a:latin typeface="+mn-lt"/>
                        </a:rPr>
                        <a:t>10 999</a:t>
                      </a:r>
                    </a:p>
                  </a:txBody>
                  <a:tcPr marL="9525" marR="9525" marT="9525" marB="0">
                    <a:lnT w="12700" cap="flat" cmpd="sng" algn="ctr">
                      <a:solidFill>
                        <a:schemeClr val="tx1"/>
                      </a:solidFill>
                      <a:prstDash val="solid"/>
                      <a:round/>
                      <a:headEnd type="none" w="med" len="med"/>
                      <a:tailEnd type="none" w="med" len="med"/>
                    </a:lnT>
                    <a:noFill/>
                  </a:tcPr>
                </a:tc>
                <a:tc>
                  <a:txBody>
                    <a:bodyPr/>
                    <a:lstStyle/>
                    <a:p>
                      <a:pPr algn="r" fontAlgn="t"/>
                      <a:r>
                        <a:rPr lang="en-US" sz="900" b="0" i="0" u="none" strike="noStrike" dirty="0">
                          <a:solidFill>
                            <a:schemeClr val="tx1"/>
                          </a:solidFill>
                          <a:effectLst/>
                          <a:latin typeface="+mn-lt"/>
                        </a:rPr>
                        <a:t>10 949</a:t>
                      </a:r>
                    </a:p>
                  </a:txBody>
                  <a:tcPr marL="9525" marR="9525" marT="9525" marB="0">
                    <a:lnT w="12700" cap="flat" cmpd="sng" algn="ctr">
                      <a:solidFill>
                        <a:schemeClr val="tx1"/>
                      </a:solidFill>
                      <a:prstDash val="solid"/>
                      <a:round/>
                      <a:headEnd type="none" w="med" len="med"/>
                      <a:tailEnd type="none" w="med" len="med"/>
                    </a:lnT>
                    <a:noFill/>
                  </a:tcPr>
                </a:tc>
                <a:tc>
                  <a:txBody>
                    <a:bodyPr/>
                    <a:lstStyle/>
                    <a:p>
                      <a:pPr algn="r" fontAlgn="t"/>
                      <a:r>
                        <a:rPr lang="en-US" sz="900" b="0" i="0" u="none" strike="noStrike" dirty="0">
                          <a:solidFill>
                            <a:schemeClr val="tx1"/>
                          </a:solidFill>
                          <a:effectLst/>
                          <a:latin typeface="+mn-lt"/>
                        </a:rPr>
                        <a:t>10 892</a:t>
                      </a:r>
                    </a:p>
                  </a:txBody>
                  <a:tcPr marL="9525" marR="9525" marT="9525" marB="0">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4223545812"/>
                  </a:ext>
                </a:extLst>
              </a:tr>
              <a:tr h="142824">
                <a:tc>
                  <a:txBody>
                    <a:bodyPr/>
                    <a:lstStyle/>
                    <a:p>
                      <a:pPr algn="l" fontAlgn="t"/>
                      <a:r>
                        <a:rPr lang="en-US" sz="900" b="0" i="0" u="none" strike="noStrike" dirty="0" err="1">
                          <a:solidFill>
                            <a:schemeClr val="tx1"/>
                          </a:solidFill>
                          <a:effectLst/>
                          <a:latin typeface="+mn-lt"/>
                        </a:rPr>
                        <a:t>Samostatná</a:t>
                      </a:r>
                      <a:r>
                        <a:rPr lang="en-US" sz="900" b="0" i="0" u="none" strike="noStrike" dirty="0">
                          <a:solidFill>
                            <a:schemeClr val="tx1"/>
                          </a:solidFill>
                          <a:effectLst/>
                          <a:latin typeface="+mn-lt"/>
                        </a:rPr>
                        <a:t> </a:t>
                      </a:r>
                      <a:r>
                        <a:rPr lang="en-US" sz="900" b="0" i="0" u="none" strike="noStrike" dirty="0" err="1">
                          <a:solidFill>
                            <a:schemeClr val="tx1"/>
                          </a:solidFill>
                          <a:effectLst/>
                          <a:latin typeface="+mn-lt"/>
                        </a:rPr>
                        <a:t>ordinace</a:t>
                      </a:r>
                      <a:r>
                        <a:rPr lang="en-US" sz="900" b="0" i="0" u="none" strike="noStrike" dirty="0">
                          <a:solidFill>
                            <a:schemeClr val="tx1"/>
                          </a:solidFill>
                          <a:effectLst/>
                          <a:latin typeface="+mn-lt"/>
                        </a:rPr>
                        <a:t> PL - </a:t>
                      </a:r>
                      <a:r>
                        <a:rPr lang="en-US" sz="900" b="0" i="0" u="none" strike="noStrike" dirty="0" err="1">
                          <a:solidFill>
                            <a:schemeClr val="tx1"/>
                          </a:solidFill>
                          <a:effectLst/>
                          <a:latin typeface="+mn-lt"/>
                        </a:rPr>
                        <a:t>stomatologa</a:t>
                      </a:r>
                      <a:endParaRPr lang="en-US" sz="900" b="0" i="0" u="none" strike="noStrike" dirty="0">
                        <a:solidFill>
                          <a:schemeClr val="tx1"/>
                        </a:solidFill>
                        <a:effectLst/>
                        <a:latin typeface="+mn-lt"/>
                      </a:endParaRPr>
                    </a:p>
                  </a:txBody>
                  <a:tcPr marL="9525" marR="9525" marT="9525" marB="0">
                    <a:noFill/>
                  </a:tcPr>
                </a:tc>
                <a:tc>
                  <a:txBody>
                    <a:bodyPr/>
                    <a:lstStyle/>
                    <a:p>
                      <a:pPr algn="r" fontAlgn="t"/>
                      <a:r>
                        <a:rPr lang="en-US" sz="900" b="0" i="0" u="none" strike="noStrike">
                          <a:solidFill>
                            <a:schemeClr val="tx1"/>
                          </a:solidFill>
                          <a:effectLst/>
                          <a:latin typeface="+mn-lt"/>
                        </a:rPr>
                        <a:t>6 536</a:t>
                      </a:r>
                    </a:p>
                  </a:txBody>
                  <a:tcPr marL="9525" marR="9525" marT="9525" marB="0">
                    <a:noFill/>
                  </a:tcPr>
                </a:tc>
                <a:tc>
                  <a:txBody>
                    <a:bodyPr/>
                    <a:lstStyle/>
                    <a:p>
                      <a:pPr algn="r" fontAlgn="t"/>
                      <a:r>
                        <a:rPr lang="en-US" sz="900" b="0" i="0" u="none" strike="noStrike">
                          <a:solidFill>
                            <a:schemeClr val="tx1"/>
                          </a:solidFill>
                          <a:effectLst/>
                          <a:latin typeface="+mn-lt"/>
                        </a:rPr>
                        <a:t>6 610</a:t>
                      </a:r>
                    </a:p>
                  </a:txBody>
                  <a:tcPr marL="9525" marR="9525" marT="9525" marB="0">
                    <a:noFill/>
                  </a:tcPr>
                </a:tc>
                <a:tc>
                  <a:txBody>
                    <a:bodyPr/>
                    <a:lstStyle/>
                    <a:p>
                      <a:pPr algn="r" fontAlgn="t"/>
                      <a:r>
                        <a:rPr lang="en-US" sz="900" b="0" i="0" u="none" strike="noStrike">
                          <a:solidFill>
                            <a:schemeClr val="tx1"/>
                          </a:solidFill>
                          <a:effectLst/>
                          <a:latin typeface="+mn-lt"/>
                        </a:rPr>
                        <a:t>6 588</a:t>
                      </a:r>
                    </a:p>
                  </a:txBody>
                  <a:tcPr marL="9525" marR="9525" marT="9525" marB="0">
                    <a:noFill/>
                  </a:tcPr>
                </a:tc>
                <a:tc>
                  <a:txBody>
                    <a:bodyPr/>
                    <a:lstStyle/>
                    <a:p>
                      <a:pPr algn="r" fontAlgn="t"/>
                      <a:r>
                        <a:rPr lang="en-US" sz="900" b="0" i="0" u="none" strike="noStrike">
                          <a:solidFill>
                            <a:schemeClr val="tx1"/>
                          </a:solidFill>
                          <a:effectLst/>
                          <a:latin typeface="+mn-lt"/>
                        </a:rPr>
                        <a:t>6 517</a:t>
                      </a:r>
                    </a:p>
                  </a:txBody>
                  <a:tcPr marL="9525" marR="9525" marT="9525" marB="0">
                    <a:noFill/>
                  </a:tcPr>
                </a:tc>
                <a:tc>
                  <a:txBody>
                    <a:bodyPr/>
                    <a:lstStyle/>
                    <a:p>
                      <a:pPr algn="r" fontAlgn="t"/>
                      <a:r>
                        <a:rPr lang="en-US" sz="900" b="0" i="0" u="none" strike="noStrike">
                          <a:solidFill>
                            <a:schemeClr val="tx1"/>
                          </a:solidFill>
                          <a:effectLst/>
                          <a:latin typeface="+mn-lt"/>
                        </a:rPr>
                        <a:t>6 427</a:t>
                      </a:r>
                    </a:p>
                  </a:txBody>
                  <a:tcPr marL="9525" marR="9525" marT="9525" marB="0">
                    <a:noFill/>
                  </a:tcPr>
                </a:tc>
                <a:extLst>
                  <a:ext uri="{0D108BD9-81ED-4DB2-BD59-A6C34878D82A}">
                    <a16:rowId xmlns:a16="http://schemas.microsoft.com/office/drawing/2014/main" val="3476187269"/>
                  </a:ext>
                </a:extLst>
              </a:tr>
              <a:tr h="142824">
                <a:tc>
                  <a:txBody>
                    <a:bodyPr/>
                    <a:lstStyle/>
                    <a:p>
                      <a:pPr algn="l" fontAlgn="t"/>
                      <a:r>
                        <a:rPr lang="en-US" sz="900" b="0" i="0" u="none" strike="noStrike">
                          <a:solidFill>
                            <a:schemeClr val="tx1"/>
                          </a:solidFill>
                          <a:effectLst/>
                          <a:latin typeface="+mn-lt"/>
                        </a:rPr>
                        <a:t>Samost.ordinace prakt.lék.pro dospělé</a:t>
                      </a:r>
                    </a:p>
                  </a:txBody>
                  <a:tcPr marL="9525" marR="9525" marT="9525" marB="0">
                    <a:noFill/>
                  </a:tcPr>
                </a:tc>
                <a:tc>
                  <a:txBody>
                    <a:bodyPr/>
                    <a:lstStyle/>
                    <a:p>
                      <a:pPr algn="r" fontAlgn="t"/>
                      <a:r>
                        <a:rPr lang="en-US" sz="900" b="0" i="0" u="none" strike="noStrike">
                          <a:solidFill>
                            <a:schemeClr val="tx1"/>
                          </a:solidFill>
                          <a:effectLst/>
                          <a:latin typeface="+mn-lt"/>
                        </a:rPr>
                        <a:t>6 299</a:t>
                      </a:r>
                    </a:p>
                  </a:txBody>
                  <a:tcPr marL="9525" marR="9525" marT="9525" marB="0">
                    <a:noFill/>
                  </a:tcPr>
                </a:tc>
                <a:tc>
                  <a:txBody>
                    <a:bodyPr/>
                    <a:lstStyle/>
                    <a:p>
                      <a:pPr algn="r" fontAlgn="t"/>
                      <a:r>
                        <a:rPr lang="en-US" sz="900" b="0" i="0" u="none" strike="noStrike">
                          <a:solidFill>
                            <a:schemeClr val="tx1"/>
                          </a:solidFill>
                          <a:effectLst/>
                          <a:latin typeface="+mn-lt"/>
                        </a:rPr>
                        <a:t>6 323</a:t>
                      </a:r>
                    </a:p>
                  </a:txBody>
                  <a:tcPr marL="9525" marR="9525" marT="9525" marB="0">
                    <a:noFill/>
                  </a:tcPr>
                </a:tc>
                <a:tc>
                  <a:txBody>
                    <a:bodyPr/>
                    <a:lstStyle/>
                    <a:p>
                      <a:pPr algn="r" fontAlgn="t"/>
                      <a:r>
                        <a:rPr lang="en-US" sz="900" b="0" i="0" u="none" strike="noStrike">
                          <a:solidFill>
                            <a:schemeClr val="tx1"/>
                          </a:solidFill>
                          <a:effectLst/>
                          <a:latin typeface="+mn-lt"/>
                        </a:rPr>
                        <a:t>6 198</a:t>
                      </a:r>
                    </a:p>
                  </a:txBody>
                  <a:tcPr marL="9525" marR="9525" marT="9525" marB="0">
                    <a:noFill/>
                  </a:tcPr>
                </a:tc>
                <a:tc>
                  <a:txBody>
                    <a:bodyPr/>
                    <a:lstStyle/>
                    <a:p>
                      <a:pPr algn="r" fontAlgn="t"/>
                      <a:r>
                        <a:rPr lang="en-US" sz="900" b="0" i="0" u="none" strike="noStrike">
                          <a:solidFill>
                            <a:schemeClr val="tx1"/>
                          </a:solidFill>
                          <a:effectLst/>
                          <a:latin typeface="+mn-lt"/>
                        </a:rPr>
                        <a:t>6 108</a:t>
                      </a:r>
                    </a:p>
                  </a:txBody>
                  <a:tcPr marL="9525" marR="9525" marT="9525" marB="0">
                    <a:noFill/>
                  </a:tcPr>
                </a:tc>
                <a:tc>
                  <a:txBody>
                    <a:bodyPr/>
                    <a:lstStyle/>
                    <a:p>
                      <a:pPr algn="r" fontAlgn="t"/>
                      <a:r>
                        <a:rPr lang="en-US" sz="900" b="0" i="0" u="none" strike="noStrike">
                          <a:solidFill>
                            <a:schemeClr val="tx1"/>
                          </a:solidFill>
                          <a:effectLst/>
                          <a:latin typeface="+mn-lt"/>
                        </a:rPr>
                        <a:t>6 010</a:t>
                      </a:r>
                    </a:p>
                  </a:txBody>
                  <a:tcPr marL="9525" marR="9525" marT="9525" marB="0">
                    <a:noFill/>
                  </a:tcPr>
                </a:tc>
                <a:extLst>
                  <a:ext uri="{0D108BD9-81ED-4DB2-BD59-A6C34878D82A}">
                    <a16:rowId xmlns:a16="http://schemas.microsoft.com/office/drawing/2014/main" val="2836131014"/>
                  </a:ext>
                </a:extLst>
              </a:tr>
              <a:tr h="142824">
                <a:tc>
                  <a:txBody>
                    <a:bodyPr/>
                    <a:lstStyle/>
                    <a:p>
                      <a:pPr algn="l" fontAlgn="t"/>
                      <a:r>
                        <a:rPr lang="en-US" sz="900" b="0" i="0" u="none" strike="noStrike">
                          <a:solidFill>
                            <a:schemeClr val="tx1"/>
                          </a:solidFill>
                          <a:effectLst/>
                          <a:latin typeface="+mn-lt"/>
                        </a:rPr>
                        <a:t>Lékárna</a:t>
                      </a:r>
                    </a:p>
                  </a:txBody>
                  <a:tcPr marL="9525" marR="9525" marT="9525" marB="0">
                    <a:noFill/>
                  </a:tcPr>
                </a:tc>
                <a:tc>
                  <a:txBody>
                    <a:bodyPr/>
                    <a:lstStyle/>
                    <a:p>
                      <a:pPr algn="r" fontAlgn="t"/>
                      <a:r>
                        <a:rPr lang="en-US" sz="900" b="0" i="0" u="none" strike="noStrike">
                          <a:solidFill>
                            <a:schemeClr val="tx1"/>
                          </a:solidFill>
                          <a:effectLst/>
                          <a:latin typeface="+mn-lt"/>
                        </a:rPr>
                        <a:t>2 965</a:t>
                      </a:r>
                    </a:p>
                  </a:txBody>
                  <a:tcPr marL="9525" marR="9525" marT="9525" marB="0">
                    <a:noFill/>
                  </a:tcPr>
                </a:tc>
                <a:tc>
                  <a:txBody>
                    <a:bodyPr/>
                    <a:lstStyle/>
                    <a:p>
                      <a:pPr algn="r" fontAlgn="t"/>
                      <a:r>
                        <a:rPr lang="en-US" sz="900" b="0" i="0" u="none" strike="noStrike">
                          <a:solidFill>
                            <a:schemeClr val="tx1"/>
                          </a:solidFill>
                          <a:effectLst/>
                          <a:latin typeface="+mn-lt"/>
                        </a:rPr>
                        <a:t>2 955</a:t>
                      </a:r>
                    </a:p>
                  </a:txBody>
                  <a:tcPr marL="9525" marR="9525" marT="9525" marB="0">
                    <a:noFill/>
                  </a:tcPr>
                </a:tc>
                <a:tc>
                  <a:txBody>
                    <a:bodyPr/>
                    <a:lstStyle/>
                    <a:p>
                      <a:pPr algn="r" fontAlgn="t"/>
                      <a:r>
                        <a:rPr lang="en-US" sz="900" b="0" i="0" u="none" strike="noStrike">
                          <a:solidFill>
                            <a:schemeClr val="tx1"/>
                          </a:solidFill>
                          <a:effectLst/>
                          <a:latin typeface="+mn-lt"/>
                        </a:rPr>
                        <a:t>2 979</a:t>
                      </a:r>
                    </a:p>
                  </a:txBody>
                  <a:tcPr marL="9525" marR="9525" marT="9525" marB="0">
                    <a:noFill/>
                  </a:tcPr>
                </a:tc>
                <a:tc>
                  <a:txBody>
                    <a:bodyPr/>
                    <a:lstStyle/>
                    <a:p>
                      <a:pPr algn="r" fontAlgn="t"/>
                      <a:r>
                        <a:rPr lang="en-US" sz="900" b="0" i="0" u="none" strike="noStrike">
                          <a:solidFill>
                            <a:schemeClr val="tx1"/>
                          </a:solidFill>
                          <a:effectLst/>
                          <a:latin typeface="+mn-lt"/>
                        </a:rPr>
                        <a:t>2 886</a:t>
                      </a:r>
                    </a:p>
                  </a:txBody>
                  <a:tcPr marL="9525" marR="9525" marT="9525" marB="0">
                    <a:noFill/>
                  </a:tcPr>
                </a:tc>
                <a:tc>
                  <a:txBody>
                    <a:bodyPr/>
                    <a:lstStyle/>
                    <a:p>
                      <a:pPr algn="r" fontAlgn="t"/>
                      <a:r>
                        <a:rPr lang="en-US" sz="900" b="0" i="0" u="none" strike="noStrike">
                          <a:solidFill>
                            <a:schemeClr val="tx1"/>
                          </a:solidFill>
                          <a:effectLst/>
                          <a:latin typeface="+mn-lt"/>
                        </a:rPr>
                        <a:t>2 862</a:t>
                      </a:r>
                    </a:p>
                  </a:txBody>
                  <a:tcPr marL="9525" marR="9525" marT="9525" marB="0">
                    <a:noFill/>
                  </a:tcPr>
                </a:tc>
                <a:extLst>
                  <a:ext uri="{0D108BD9-81ED-4DB2-BD59-A6C34878D82A}">
                    <a16:rowId xmlns:a16="http://schemas.microsoft.com/office/drawing/2014/main" val="190632151"/>
                  </a:ext>
                </a:extLst>
              </a:tr>
              <a:tr h="142824">
                <a:tc>
                  <a:txBody>
                    <a:bodyPr/>
                    <a:lstStyle/>
                    <a:p>
                      <a:pPr algn="l" fontAlgn="t"/>
                      <a:r>
                        <a:rPr lang="en-US" sz="900" b="0" i="0" u="none" strike="noStrike">
                          <a:solidFill>
                            <a:schemeClr val="tx1"/>
                          </a:solidFill>
                          <a:effectLst/>
                          <a:latin typeface="+mn-lt"/>
                        </a:rPr>
                        <a:t>Sam.ord.prakt.lékaře pro děti a dorost</a:t>
                      </a:r>
                    </a:p>
                  </a:txBody>
                  <a:tcPr marL="9525" marR="9525" marT="9525" marB="0">
                    <a:noFill/>
                  </a:tcPr>
                </a:tc>
                <a:tc>
                  <a:txBody>
                    <a:bodyPr/>
                    <a:lstStyle/>
                    <a:p>
                      <a:pPr algn="r" fontAlgn="t"/>
                      <a:r>
                        <a:rPr lang="en-US" sz="900" b="0" i="0" u="none" strike="noStrike">
                          <a:solidFill>
                            <a:schemeClr val="tx1"/>
                          </a:solidFill>
                          <a:effectLst/>
                          <a:latin typeface="+mn-lt"/>
                        </a:rPr>
                        <a:t>2 965</a:t>
                      </a:r>
                    </a:p>
                  </a:txBody>
                  <a:tcPr marL="9525" marR="9525" marT="9525" marB="0">
                    <a:noFill/>
                  </a:tcPr>
                </a:tc>
                <a:tc>
                  <a:txBody>
                    <a:bodyPr/>
                    <a:lstStyle/>
                    <a:p>
                      <a:pPr algn="r" fontAlgn="t"/>
                      <a:r>
                        <a:rPr lang="en-US" sz="900" b="0" i="0" u="none" strike="noStrike">
                          <a:solidFill>
                            <a:schemeClr val="tx1"/>
                          </a:solidFill>
                          <a:effectLst/>
                          <a:latin typeface="+mn-lt"/>
                        </a:rPr>
                        <a:t>2 885</a:t>
                      </a:r>
                    </a:p>
                  </a:txBody>
                  <a:tcPr marL="9525" marR="9525" marT="9525" marB="0">
                    <a:noFill/>
                  </a:tcPr>
                </a:tc>
                <a:tc>
                  <a:txBody>
                    <a:bodyPr/>
                    <a:lstStyle/>
                    <a:p>
                      <a:pPr algn="r" fontAlgn="t"/>
                      <a:r>
                        <a:rPr lang="en-US" sz="900" b="0" i="0" u="none" strike="noStrike">
                          <a:solidFill>
                            <a:schemeClr val="tx1"/>
                          </a:solidFill>
                          <a:effectLst/>
                          <a:latin typeface="+mn-lt"/>
                        </a:rPr>
                        <a:t>2 746</a:t>
                      </a:r>
                    </a:p>
                  </a:txBody>
                  <a:tcPr marL="9525" marR="9525" marT="9525" marB="0">
                    <a:noFill/>
                  </a:tcPr>
                </a:tc>
                <a:tc>
                  <a:txBody>
                    <a:bodyPr/>
                    <a:lstStyle/>
                    <a:p>
                      <a:pPr algn="r" fontAlgn="t"/>
                      <a:r>
                        <a:rPr lang="en-US" sz="900" b="0" i="0" u="none" strike="noStrike">
                          <a:solidFill>
                            <a:schemeClr val="tx1"/>
                          </a:solidFill>
                          <a:effectLst/>
                          <a:latin typeface="+mn-lt"/>
                        </a:rPr>
                        <a:t>2 662</a:t>
                      </a:r>
                    </a:p>
                  </a:txBody>
                  <a:tcPr marL="9525" marR="9525" marT="9525" marB="0">
                    <a:noFill/>
                  </a:tcPr>
                </a:tc>
                <a:tc>
                  <a:txBody>
                    <a:bodyPr/>
                    <a:lstStyle/>
                    <a:p>
                      <a:pPr algn="r" fontAlgn="t"/>
                      <a:r>
                        <a:rPr lang="en-US" sz="900" b="0" i="0" u="none" strike="noStrike">
                          <a:solidFill>
                            <a:schemeClr val="tx1"/>
                          </a:solidFill>
                          <a:effectLst/>
                          <a:latin typeface="+mn-lt"/>
                        </a:rPr>
                        <a:t>2 575</a:t>
                      </a:r>
                    </a:p>
                  </a:txBody>
                  <a:tcPr marL="9525" marR="9525" marT="9525" marB="0">
                    <a:noFill/>
                  </a:tcPr>
                </a:tc>
                <a:extLst>
                  <a:ext uri="{0D108BD9-81ED-4DB2-BD59-A6C34878D82A}">
                    <a16:rowId xmlns:a16="http://schemas.microsoft.com/office/drawing/2014/main" val="568971848"/>
                  </a:ext>
                </a:extLst>
              </a:tr>
              <a:tr h="142824">
                <a:tc>
                  <a:txBody>
                    <a:bodyPr/>
                    <a:lstStyle/>
                    <a:p>
                      <a:pPr algn="l" fontAlgn="t"/>
                      <a:r>
                        <a:rPr lang="en-US" sz="900" b="0" i="0" u="none" strike="noStrike">
                          <a:solidFill>
                            <a:schemeClr val="tx1"/>
                          </a:solidFill>
                          <a:effectLst/>
                          <a:latin typeface="+mn-lt"/>
                        </a:rPr>
                        <a:t>Samostatná ordinace PL - gynekologa</a:t>
                      </a:r>
                    </a:p>
                  </a:txBody>
                  <a:tcPr marL="9525" marR="9525" marT="9525" marB="0">
                    <a:noFill/>
                  </a:tcPr>
                </a:tc>
                <a:tc>
                  <a:txBody>
                    <a:bodyPr/>
                    <a:lstStyle/>
                    <a:p>
                      <a:pPr algn="r" fontAlgn="t"/>
                      <a:r>
                        <a:rPr lang="en-US" sz="900" b="0" i="0" u="none" strike="noStrike">
                          <a:solidFill>
                            <a:schemeClr val="tx1"/>
                          </a:solidFill>
                          <a:effectLst/>
                          <a:latin typeface="+mn-lt"/>
                        </a:rPr>
                        <a:t>1 862</a:t>
                      </a:r>
                    </a:p>
                  </a:txBody>
                  <a:tcPr marL="9525" marR="9525" marT="9525" marB="0">
                    <a:noFill/>
                  </a:tcPr>
                </a:tc>
                <a:tc>
                  <a:txBody>
                    <a:bodyPr/>
                    <a:lstStyle/>
                    <a:p>
                      <a:pPr algn="r" fontAlgn="t"/>
                      <a:r>
                        <a:rPr lang="en-US" sz="900" b="0" i="0" u="none" strike="noStrike">
                          <a:solidFill>
                            <a:schemeClr val="tx1"/>
                          </a:solidFill>
                          <a:effectLst/>
                          <a:latin typeface="+mn-lt"/>
                        </a:rPr>
                        <a:t>1 852</a:t>
                      </a:r>
                    </a:p>
                  </a:txBody>
                  <a:tcPr marL="9525" marR="9525" marT="9525" marB="0">
                    <a:noFill/>
                  </a:tcPr>
                </a:tc>
                <a:tc>
                  <a:txBody>
                    <a:bodyPr/>
                    <a:lstStyle/>
                    <a:p>
                      <a:pPr algn="r" fontAlgn="t"/>
                      <a:r>
                        <a:rPr lang="en-US" sz="900" b="0" i="0" u="none" strike="noStrike">
                          <a:solidFill>
                            <a:schemeClr val="tx1"/>
                          </a:solidFill>
                          <a:effectLst/>
                          <a:latin typeface="+mn-lt"/>
                        </a:rPr>
                        <a:t>1 853</a:t>
                      </a:r>
                    </a:p>
                  </a:txBody>
                  <a:tcPr marL="9525" marR="9525" marT="9525" marB="0">
                    <a:noFill/>
                  </a:tcPr>
                </a:tc>
                <a:tc>
                  <a:txBody>
                    <a:bodyPr/>
                    <a:lstStyle/>
                    <a:p>
                      <a:pPr algn="r" fontAlgn="t"/>
                      <a:r>
                        <a:rPr lang="en-US" sz="900" b="0" i="0" u="none" strike="noStrike">
                          <a:solidFill>
                            <a:schemeClr val="tx1"/>
                          </a:solidFill>
                          <a:effectLst/>
                          <a:latin typeface="+mn-lt"/>
                        </a:rPr>
                        <a:t>1 808</a:t>
                      </a:r>
                    </a:p>
                  </a:txBody>
                  <a:tcPr marL="9525" marR="9525" marT="9525" marB="0">
                    <a:noFill/>
                  </a:tcPr>
                </a:tc>
                <a:tc>
                  <a:txBody>
                    <a:bodyPr/>
                    <a:lstStyle/>
                    <a:p>
                      <a:pPr algn="r" fontAlgn="t"/>
                      <a:r>
                        <a:rPr lang="en-US" sz="900" b="0" i="0" u="none" strike="noStrike">
                          <a:solidFill>
                            <a:schemeClr val="tx1"/>
                          </a:solidFill>
                          <a:effectLst/>
                          <a:latin typeface="+mn-lt"/>
                        </a:rPr>
                        <a:t>1 763</a:t>
                      </a:r>
                    </a:p>
                  </a:txBody>
                  <a:tcPr marL="9525" marR="9525" marT="9525" marB="0">
                    <a:noFill/>
                  </a:tcPr>
                </a:tc>
                <a:extLst>
                  <a:ext uri="{0D108BD9-81ED-4DB2-BD59-A6C34878D82A}">
                    <a16:rowId xmlns:a16="http://schemas.microsoft.com/office/drawing/2014/main" val="836081708"/>
                  </a:ext>
                </a:extLst>
              </a:tr>
              <a:tr h="142824">
                <a:tc>
                  <a:txBody>
                    <a:bodyPr/>
                    <a:lstStyle/>
                    <a:p>
                      <a:pPr algn="l" fontAlgn="t"/>
                      <a:r>
                        <a:rPr lang="en-US" sz="900" b="0" i="0" u="none" strike="noStrike">
                          <a:solidFill>
                            <a:schemeClr val="tx1"/>
                          </a:solidFill>
                          <a:effectLst/>
                          <a:latin typeface="+mn-lt"/>
                        </a:rPr>
                        <a:t>Samostatná stomatologická laboratoř</a:t>
                      </a:r>
                    </a:p>
                  </a:txBody>
                  <a:tcPr marL="9525" marR="9525" marT="9525" marB="0">
                    <a:noFill/>
                  </a:tcPr>
                </a:tc>
                <a:tc>
                  <a:txBody>
                    <a:bodyPr/>
                    <a:lstStyle/>
                    <a:p>
                      <a:pPr algn="r" fontAlgn="t"/>
                      <a:r>
                        <a:rPr lang="en-US" sz="900" b="0" i="0" u="none" strike="noStrike">
                          <a:solidFill>
                            <a:schemeClr val="tx1"/>
                          </a:solidFill>
                          <a:effectLst/>
                          <a:latin typeface="+mn-lt"/>
                        </a:rPr>
                        <a:t>1 825</a:t>
                      </a:r>
                    </a:p>
                  </a:txBody>
                  <a:tcPr marL="9525" marR="9525" marT="9525" marB="0">
                    <a:noFill/>
                  </a:tcPr>
                </a:tc>
                <a:tc>
                  <a:txBody>
                    <a:bodyPr/>
                    <a:lstStyle/>
                    <a:p>
                      <a:pPr algn="r" fontAlgn="t"/>
                      <a:r>
                        <a:rPr lang="en-US" sz="900" b="0" i="0" u="none" strike="noStrike">
                          <a:solidFill>
                            <a:schemeClr val="tx1"/>
                          </a:solidFill>
                          <a:effectLst/>
                          <a:latin typeface="+mn-lt"/>
                        </a:rPr>
                        <a:t>1 830</a:t>
                      </a:r>
                    </a:p>
                  </a:txBody>
                  <a:tcPr marL="9525" marR="9525" marT="9525" marB="0">
                    <a:noFill/>
                  </a:tcPr>
                </a:tc>
                <a:tc>
                  <a:txBody>
                    <a:bodyPr/>
                    <a:lstStyle/>
                    <a:p>
                      <a:pPr algn="r" fontAlgn="t"/>
                      <a:r>
                        <a:rPr lang="en-US" sz="900" b="0" i="0" u="none" strike="noStrike">
                          <a:solidFill>
                            <a:schemeClr val="tx1"/>
                          </a:solidFill>
                          <a:effectLst/>
                          <a:latin typeface="+mn-lt"/>
                        </a:rPr>
                        <a:t>1 798</a:t>
                      </a:r>
                    </a:p>
                  </a:txBody>
                  <a:tcPr marL="9525" marR="9525" marT="9525" marB="0">
                    <a:noFill/>
                  </a:tcPr>
                </a:tc>
                <a:tc>
                  <a:txBody>
                    <a:bodyPr/>
                    <a:lstStyle/>
                    <a:p>
                      <a:pPr algn="r" fontAlgn="t"/>
                      <a:r>
                        <a:rPr lang="en-US" sz="900" b="0" i="0" u="none" strike="noStrike">
                          <a:solidFill>
                            <a:schemeClr val="tx1"/>
                          </a:solidFill>
                          <a:effectLst/>
                          <a:latin typeface="+mn-lt"/>
                        </a:rPr>
                        <a:t>1 752</a:t>
                      </a:r>
                    </a:p>
                  </a:txBody>
                  <a:tcPr marL="9525" marR="9525" marT="9525" marB="0">
                    <a:noFill/>
                  </a:tcPr>
                </a:tc>
                <a:tc>
                  <a:txBody>
                    <a:bodyPr/>
                    <a:lstStyle/>
                    <a:p>
                      <a:pPr algn="r" fontAlgn="t"/>
                      <a:r>
                        <a:rPr lang="en-US" sz="900" b="0" i="0" u="none" strike="noStrike">
                          <a:solidFill>
                            <a:schemeClr val="tx1"/>
                          </a:solidFill>
                          <a:effectLst/>
                          <a:latin typeface="+mn-lt"/>
                        </a:rPr>
                        <a:t>1 717</a:t>
                      </a:r>
                    </a:p>
                  </a:txBody>
                  <a:tcPr marL="9525" marR="9525" marT="9525" marB="0">
                    <a:noFill/>
                  </a:tcPr>
                </a:tc>
                <a:extLst>
                  <a:ext uri="{0D108BD9-81ED-4DB2-BD59-A6C34878D82A}">
                    <a16:rowId xmlns:a16="http://schemas.microsoft.com/office/drawing/2014/main" val="1323695442"/>
                  </a:ext>
                </a:extLst>
              </a:tr>
              <a:tr h="142824">
                <a:tc>
                  <a:txBody>
                    <a:bodyPr/>
                    <a:lstStyle/>
                    <a:p>
                      <a:pPr algn="l" fontAlgn="t"/>
                      <a:r>
                        <a:rPr lang="en-US" sz="900" b="0" i="0" u="none" strike="noStrike">
                          <a:solidFill>
                            <a:schemeClr val="tx1"/>
                          </a:solidFill>
                          <a:effectLst/>
                          <a:latin typeface="+mn-lt"/>
                        </a:rPr>
                        <a:t>Samostatné zařízení fyzioterapeuta</a:t>
                      </a:r>
                    </a:p>
                  </a:txBody>
                  <a:tcPr marL="9525" marR="9525" marT="9525" marB="0">
                    <a:noFill/>
                  </a:tcPr>
                </a:tc>
                <a:tc>
                  <a:txBody>
                    <a:bodyPr/>
                    <a:lstStyle/>
                    <a:p>
                      <a:pPr algn="r" fontAlgn="t"/>
                      <a:r>
                        <a:rPr lang="en-US" sz="900" b="0" i="0" u="none" strike="noStrike">
                          <a:solidFill>
                            <a:schemeClr val="tx1"/>
                          </a:solidFill>
                          <a:effectLst/>
                          <a:latin typeface="+mn-lt"/>
                        </a:rPr>
                        <a:t>1 371</a:t>
                      </a:r>
                    </a:p>
                  </a:txBody>
                  <a:tcPr marL="9525" marR="9525" marT="9525" marB="0">
                    <a:noFill/>
                  </a:tcPr>
                </a:tc>
                <a:tc>
                  <a:txBody>
                    <a:bodyPr/>
                    <a:lstStyle/>
                    <a:p>
                      <a:pPr algn="r" fontAlgn="t"/>
                      <a:r>
                        <a:rPr lang="en-US" sz="900" b="0" i="0" u="none" strike="noStrike">
                          <a:solidFill>
                            <a:schemeClr val="tx1"/>
                          </a:solidFill>
                          <a:effectLst/>
                          <a:latin typeface="+mn-lt"/>
                        </a:rPr>
                        <a:t>1 440</a:t>
                      </a:r>
                    </a:p>
                  </a:txBody>
                  <a:tcPr marL="9525" marR="9525" marT="9525" marB="0">
                    <a:noFill/>
                  </a:tcPr>
                </a:tc>
                <a:tc>
                  <a:txBody>
                    <a:bodyPr/>
                    <a:lstStyle/>
                    <a:p>
                      <a:pPr algn="r" fontAlgn="t"/>
                      <a:r>
                        <a:rPr lang="en-US" sz="900" b="0" i="0" u="none" strike="noStrike">
                          <a:solidFill>
                            <a:schemeClr val="tx1"/>
                          </a:solidFill>
                          <a:effectLst/>
                          <a:latin typeface="+mn-lt"/>
                        </a:rPr>
                        <a:t>1 501</a:t>
                      </a:r>
                    </a:p>
                  </a:txBody>
                  <a:tcPr marL="9525" marR="9525" marT="9525" marB="0">
                    <a:noFill/>
                  </a:tcPr>
                </a:tc>
                <a:tc>
                  <a:txBody>
                    <a:bodyPr/>
                    <a:lstStyle/>
                    <a:p>
                      <a:pPr algn="r" fontAlgn="t"/>
                      <a:r>
                        <a:rPr lang="en-US" sz="900" b="0" i="0" u="none" strike="noStrike">
                          <a:solidFill>
                            <a:schemeClr val="tx1"/>
                          </a:solidFill>
                          <a:effectLst/>
                          <a:latin typeface="+mn-lt"/>
                        </a:rPr>
                        <a:t>1 555</a:t>
                      </a:r>
                    </a:p>
                  </a:txBody>
                  <a:tcPr marL="9525" marR="9525" marT="9525" marB="0">
                    <a:noFill/>
                  </a:tcPr>
                </a:tc>
                <a:tc>
                  <a:txBody>
                    <a:bodyPr/>
                    <a:lstStyle/>
                    <a:p>
                      <a:pPr algn="r" fontAlgn="t"/>
                      <a:r>
                        <a:rPr lang="en-US" sz="900" b="0" i="0" u="none" strike="noStrike">
                          <a:solidFill>
                            <a:schemeClr val="tx1"/>
                          </a:solidFill>
                          <a:effectLst/>
                          <a:latin typeface="+mn-lt"/>
                        </a:rPr>
                        <a:t>1 618</a:t>
                      </a:r>
                    </a:p>
                  </a:txBody>
                  <a:tcPr marL="9525" marR="9525" marT="9525" marB="0">
                    <a:noFill/>
                  </a:tcPr>
                </a:tc>
                <a:extLst>
                  <a:ext uri="{0D108BD9-81ED-4DB2-BD59-A6C34878D82A}">
                    <a16:rowId xmlns:a16="http://schemas.microsoft.com/office/drawing/2014/main" val="157569469"/>
                  </a:ext>
                </a:extLst>
              </a:tr>
              <a:tr h="142824">
                <a:tc>
                  <a:txBody>
                    <a:bodyPr/>
                    <a:lstStyle/>
                    <a:p>
                      <a:pPr algn="l" fontAlgn="t"/>
                      <a:r>
                        <a:rPr lang="en-US" sz="900" b="0" i="0" u="none" strike="noStrike">
                          <a:solidFill>
                            <a:schemeClr val="tx1"/>
                          </a:solidFill>
                          <a:effectLst/>
                          <a:latin typeface="+mn-lt"/>
                        </a:rPr>
                        <a:t>Domácí zdravotní péče</a:t>
                      </a:r>
                    </a:p>
                  </a:txBody>
                  <a:tcPr marL="9525" marR="9525" marT="9525" marB="0">
                    <a:noFill/>
                  </a:tcPr>
                </a:tc>
                <a:tc>
                  <a:txBody>
                    <a:bodyPr/>
                    <a:lstStyle/>
                    <a:p>
                      <a:pPr algn="r" fontAlgn="t"/>
                      <a:r>
                        <a:rPr lang="en-US" sz="900" b="0" i="0" u="none" strike="noStrike">
                          <a:solidFill>
                            <a:schemeClr val="tx1"/>
                          </a:solidFill>
                          <a:effectLst/>
                          <a:latin typeface="+mn-lt"/>
                        </a:rPr>
                        <a:t>660</a:t>
                      </a:r>
                    </a:p>
                  </a:txBody>
                  <a:tcPr marL="9525" marR="9525" marT="9525" marB="0">
                    <a:noFill/>
                  </a:tcPr>
                </a:tc>
                <a:tc>
                  <a:txBody>
                    <a:bodyPr/>
                    <a:lstStyle/>
                    <a:p>
                      <a:pPr algn="r" fontAlgn="t"/>
                      <a:r>
                        <a:rPr lang="en-US" sz="900" b="0" i="0" u="none" strike="noStrike">
                          <a:solidFill>
                            <a:schemeClr val="tx1"/>
                          </a:solidFill>
                          <a:effectLst/>
                          <a:latin typeface="+mn-lt"/>
                        </a:rPr>
                        <a:t>679</a:t>
                      </a:r>
                    </a:p>
                  </a:txBody>
                  <a:tcPr marL="9525" marR="9525" marT="9525" marB="0">
                    <a:noFill/>
                  </a:tcPr>
                </a:tc>
                <a:tc>
                  <a:txBody>
                    <a:bodyPr/>
                    <a:lstStyle/>
                    <a:p>
                      <a:pPr algn="r" fontAlgn="t"/>
                      <a:r>
                        <a:rPr lang="en-US" sz="900" b="0" i="0" u="none" strike="noStrike">
                          <a:solidFill>
                            <a:schemeClr val="tx1"/>
                          </a:solidFill>
                          <a:effectLst/>
                          <a:latin typeface="+mn-lt"/>
                        </a:rPr>
                        <a:t>726</a:t>
                      </a:r>
                    </a:p>
                  </a:txBody>
                  <a:tcPr marL="9525" marR="9525" marT="9525" marB="0">
                    <a:noFill/>
                  </a:tcPr>
                </a:tc>
                <a:tc>
                  <a:txBody>
                    <a:bodyPr/>
                    <a:lstStyle/>
                    <a:p>
                      <a:pPr algn="r" fontAlgn="t"/>
                      <a:r>
                        <a:rPr lang="en-US" sz="900" b="0" i="0" u="none" strike="noStrike">
                          <a:solidFill>
                            <a:schemeClr val="tx1"/>
                          </a:solidFill>
                          <a:effectLst/>
                          <a:latin typeface="+mn-lt"/>
                        </a:rPr>
                        <a:t>732</a:t>
                      </a:r>
                    </a:p>
                  </a:txBody>
                  <a:tcPr marL="9525" marR="9525" marT="9525" marB="0">
                    <a:noFill/>
                  </a:tcPr>
                </a:tc>
                <a:tc>
                  <a:txBody>
                    <a:bodyPr/>
                    <a:lstStyle/>
                    <a:p>
                      <a:pPr algn="r" fontAlgn="t"/>
                      <a:r>
                        <a:rPr lang="en-US" sz="900" b="0" i="0" u="none" strike="noStrike">
                          <a:solidFill>
                            <a:schemeClr val="tx1"/>
                          </a:solidFill>
                          <a:effectLst/>
                          <a:latin typeface="+mn-lt"/>
                        </a:rPr>
                        <a:t>720</a:t>
                      </a:r>
                    </a:p>
                  </a:txBody>
                  <a:tcPr marL="9525" marR="9525" marT="9525" marB="0">
                    <a:noFill/>
                  </a:tcPr>
                </a:tc>
                <a:extLst>
                  <a:ext uri="{0D108BD9-81ED-4DB2-BD59-A6C34878D82A}">
                    <a16:rowId xmlns:a16="http://schemas.microsoft.com/office/drawing/2014/main" val="611603213"/>
                  </a:ext>
                </a:extLst>
              </a:tr>
              <a:tr h="142824">
                <a:tc>
                  <a:txBody>
                    <a:bodyPr/>
                    <a:lstStyle/>
                    <a:p>
                      <a:pPr algn="l" fontAlgn="t"/>
                      <a:r>
                        <a:rPr lang="en-US" sz="900" b="0" i="0" u="none" strike="noStrike">
                          <a:solidFill>
                            <a:schemeClr val="tx1"/>
                          </a:solidFill>
                          <a:effectLst/>
                          <a:latin typeface="+mn-lt"/>
                        </a:rPr>
                        <a:t>Oční optika</a:t>
                      </a:r>
                    </a:p>
                  </a:txBody>
                  <a:tcPr marL="9525" marR="9525" marT="9525" marB="0">
                    <a:noFill/>
                  </a:tcPr>
                </a:tc>
                <a:tc>
                  <a:txBody>
                    <a:bodyPr/>
                    <a:lstStyle/>
                    <a:p>
                      <a:pPr algn="r" fontAlgn="t"/>
                      <a:r>
                        <a:rPr lang="en-US" sz="900" b="0" i="0" u="none" strike="noStrike">
                          <a:solidFill>
                            <a:schemeClr val="tx1"/>
                          </a:solidFill>
                          <a:effectLst/>
                          <a:latin typeface="+mn-lt"/>
                        </a:rPr>
                        <a:t>459</a:t>
                      </a:r>
                    </a:p>
                  </a:txBody>
                  <a:tcPr marL="9525" marR="9525" marT="9525" marB="0">
                    <a:noFill/>
                  </a:tcPr>
                </a:tc>
                <a:tc>
                  <a:txBody>
                    <a:bodyPr/>
                    <a:lstStyle/>
                    <a:p>
                      <a:pPr algn="r" fontAlgn="t"/>
                      <a:r>
                        <a:rPr lang="en-US" sz="900" b="0" i="0" u="none" strike="noStrike">
                          <a:solidFill>
                            <a:schemeClr val="tx1"/>
                          </a:solidFill>
                          <a:effectLst/>
                          <a:latin typeface="+mn-lt"/>
                        </a:rPr>
                        <a:t>604</a:t>
                      </a:r>
                    </a:p>
                  </a:txBody>
                  <a:tcPr marL="9525" marR="9525" marT="9525" marB="0">
                    <a:noFill/>
                  </a:tcPr>
                </a:tc>
                <a:tc>
                  <a:txBody>
                    <a:bodyPr/>
                    <a:lstStyle/>
                    <a:p>
                      <a:pPr algn="r" fontAlgn="t"/>
                      <a:r>
                        <a:rPr lang="en-US" sz="900" b="0" i="0" u="none" strike="noStrike">
                          <a:solidFill>
                            <a:schemeClr val="tx1"/>
                          </a:solidFill>
                          <a:effectLst/>
                          <a:latin typeface="+mn-lt"/>
                        </a:rPr>
                        <a:t>668</a:t>
                      </a:r>
                    </a:p>
                  </a:txBody>
                  <a:tcPr marL="9525" marR="9525" marT="9525" marB="0">
                    <a:noFill/>
                  </a:tcPr>
                </a:tc>
                <a:tc>
                  <a:txBody>
                    <a:bodyPr/>
                    <a:lstStyle/>
                    <a:p>
                      <a:pPr algn="r" fontAlgn="t"/>
                      <a:r>
                        <a:rPr lang="en-US" sz="900" b="0" i="0" u="none" strike="noStrike">
                          <a:solidFill>
                            <a:schemeClr val="tx1"/>
                          </a:solidFill>
                          <a:effectLst/>
                          <a:latin typeface="+mn-lt"/>
                        </a:rPr>
                        <a:t>703</a:t>
                      </a:r>
                    </a:p>
                  </a:txBody>
                  <a:tcPr marL="9525" marR="9525" marT="9525" marB="0">
                    <a:noFill/>
                  </a:tcPr>
                </a:tc>
                <a:tc>
                  <a:txBody>
                    <a:bodyPr/>
                    <a:lstStyle/>
                    <a:p>
                      <a:pPr algn="r" fontAlgn="t"/>
                      <a:r>
                        <a:rPr lang="en-US" sz="900" b="0" i="0" u="none" strike="noStrike">
                          <a:solidFill>
                            <a:schemeClr val="tx1"/>
                          </a:solidFill>
                          <a:effectLst/>
                          <a:latin typeface="+mn-lt"/>
                        </a:rPr>
                        <a:t>714</a:t>
                      </a:r>
                    </a:p>
                  </a:txBody>
                  <a:tcPr marL="9525" marR="9525" marT="9525" marB="0">
                    <a:noFill/>
                  </a:tcPr>
                </a:tc>
                <a:extLst>
                  <a:ext uri="{0D108BD9-81ED-4DB2-BD59-A6C34878D82A}">
                    <a16:rowId xmlns:a16="http://schemas.microsoft.com/office/drawing/2014/main" val="1648430964"/>
                  </a:ext>
                </a:extLst>
              </a:tr>
              <a:tr h="142824">
                <a:tc>
                  <a:txBody>
                    <a:bodyPr/>
                    <a:lstStyle/>
                    <a:p>
                      <a:pPr algn="l" fontAlgn="t"/>
                      <a:r>
                        <a:rPr lang="en-US" sz="900" b="0" i="0" u="none" strike="noStrike">
                          <a:solidFill>
                            <a:schemeClr val="tx1"/>
                          </a:solidFill>
                          <a:effectLst/>
                          <a:latin typeface="+mn-lt"/>
                        </a:rPr>
                        <a:t>Zdravotní péče v ústavech sociální p.</a:t>
                      </a:r>
                    </a:p>
                  </a:txBody>
                  <a:tcPr marL="9525" marR="9525" marT="9525" marB="0">
                    <a:noFill/>
                  </a:tcPr>
                </a:tc>
                <a:tc>
                  <a:txBody>
                    <a:bodyPr/>
                    <a:lstStyle/>
                    <a:p>
                      <a:pPr algn="r" fontAlgn="t"/>
                      <a:r>
                        <a:rPr lang="en-US" sz="900" b="0" i="0" u="none" strike="noStrike">
                          <a:solidFill>
                            <a:schemeClr val="tx1"/>
                          </a:solidFill>
                          <a:effectLst/>
                          <a:latin typeface="+mn-lt"/>
                        </a:rPr>
                        <a:t>350</a:t>
                      </a:r>
                    </a:p>
                  </a:txBody>
                  <a:tcPr marL="9525" marR="9525" marT="9525" marB="0">
                    <a:noFill/>
                  </a:tcPr>
                </a:tc>
                <a:tc>
                  <a:txBody>
                    <a:bodyPr/>
                    <a:lstStyle/>
                    <a:p>
                      <a:pPr algn="r" fontAlgn="t"/>
                      <a:r>
                        <a:rPr lang="en-US" sz="900" b="0" i="0" u="none" strike="noStrike">
                          <a:solidFill>
                            <a:schemeClr val="tx1"/>
                          </a:solidFill>
                          <a:effectLst/>
                          <a:latin typeface="+mn-lt"/>
                        </a:rPr>
                        <a:t>409</a:t>
                      </a:r>
                    </a:p>
                  </a:txBody>
                  <a:tcPr marL="9525" marR="9525" marT="9525" marB="0">
                    <a:noFill/>
                  </a:tcPr>
                </a:tc>
                <a:tc>
                  <a:txBody>
                    <a:bodyPr/>
                    <a:lstStyle/>
                    <a:p>
                      <a:pPr algn="r" fontAlgn="t"/>
                      <a:r>
                        <a:rPr lang="en-US" sz="900" b="0" i="0" u="none" strike="noStrike">
                          <a:solidFill>
                            <a:schemeClr val="tx1"/>
                          </a:solidFill>
                          <a:effectLst/>
                          <a:latin typeface="+mn-lt"/>
                        </a:rPr>
                        <a:t>417</a:t>
                      </a:r>
                    </a:p>
                  </a:txBody>
                  <a:tcPr marL="9525" marR="9525" marT="9525" marB="0">
                    <a:noFill/>
                  </a:tcPr>
                </a:tc>
                <a:tc>
                  <a:txBody>
                    <a:bodyPr/>
                    <a:lstStyle/>
                    <a:p>
                      <a:pPr algn="r" fontAlgn="t"/>
                      <a:r>
                        <a:rPr lang="en-US" sz="900" b="0" i="0" u="none" strike="noStrike">
                          <a:solidFill>
                            <a:schemeClr val="tx1"/>
                          </a:solidFill>
                          <a:effectLst/>
                          <a:latin typeface="+mn-lt"/>
                        </a:rPr>
                        <a:t>433</a:t>
                      </a:r>
                    </a:p>
                  </a:txBody>
                  <a:tcPr marL="9525" marR="9525" marT="9525" marB="0">
                    <a:noFill/>
                  </a:tcPr>
                </a:tc>
                <a:tc>
                  <a:txBody>
                    <a:bodyPr/>
                    <a:lstStyle/>
                    <a:p>
                      <a:pPr algn="r" fontAlgn="t"/>
                      <a:r>
                        <a:rPr lang="en-US" sz="900" b="0" i="0" u="none" strike="noStrike">
                          <a:solidFill>
                            <a:schemeClr val="tx1"/>
                          </a:solidFill>
                          <a:effectLst/>
                          <a:latin typeface="+mn-lt"/>
                        </a:rPr>
                        <a:t>623</a:t>
                      </a:r>
                    </a:p>
                  </a:txBody>
                  <a:tcPr marL="9525" marR="9525" marT="9525" marB="0">
                    <a:noFill/>
                  </a:tcPr>
                </a:tc>
                <a:extLst>
                  <a:ext uri="{0D108BD9-81ED-4DB2-BD59-A6C34878D82A}">
                    <a16:rowId xmlns:a16="http://schemas.microsoft.com/office/drawing/2014/main" val="654391997"/>
                  </a:ext>
                </a:extLst>
              </a:tr>
              <a:tr h="142824">
                <a:tc>
                  <a:txBody>
                    <a:bodyPr/>
                    <a:lstStyle/>
                    <a:p>
                      <a:pPr algn="l" fontAlgn="t"/>
                      <a:r>
                        <a:rPr lang="en-US" sz="900" b="0" i="0" u="none" strike="noStrike">
                          <a:solidFill>
                            <a:schemeClr val="tx1"/>
                          </a:solidFill>
                          <a:effectLst/>
                          <a:latin typeface="+mn-lt"/>
                        </a:rPr>
                        <a:t>Samostatné zařízení logopeda</a:t>
                      </a:r>
                    </a:p>
                  </a:txBody>
                  <a:tcPr marL="9525" marR="9525" marT="9525" marB="0">
                    <a:noFill/>
                  </a:tcPr>
                </a:tc>
                <a:tc>
                  <a:txBody>
                    <a:bodyPr/>
                    <a:lstStyle/>
                    <a:p>
                      <a:pPr algn="r" fontAlgn="t"/>
                      <a:r>
                        <a:rPr lang="en-US" sz="900" b="0" i="0" u="none" strike="noStrike">
                          <a:solidFill>
                            <a:schemeClr val="tx1"/>
                          </a:solidFill>
                          <a:effectLst/>
                          <a:latin typeface="+mn-lt"/>
                        </a:rPr>
                        <a:t>538</a:t>
                      </a:r>
                    </a:p>
                  </a:txBody>
                  <a:tcPr marL="9525" marR="9525" marT="9525" marB="0">
                    <a:noFill/>
                  </a:tcPr>
                </a:tc>
                <a:tc>
                  <a:txBody>
                    <a:bodyPr/>
                    <a:lstStyle/>
                    <a:p>
                      <a:pPr algn="r" fontAlgn="t"/>
                      <a:r>
                        <a:rPr lang="en-US" sz="900" b="0" i="0" u="none" strike="noStrike">
                          <a:solidFill>
                            <a:schemeClr val="tx1"/>
                          </a:solidFill>
                          <a:effectLst/>
                          <a:latin typeface="+mn-lt"/>
                        </a:rPr>
                        <a:t>553</a:t>
                      </a:r>
                    </a:p>
                  </a:txBody>
                  <a:tcPr marL="9525" marR="9525" marT="9525" marB="0">
                    <a:noFill/>
                  </a:tcPr>
                </a:tc>
                <a:tc>
                  <a:txBody>
                    <a:bodyPr/>
                    <a:lstStyle/>
                    <a:p>
                      <a:pPr algn="r" fontAlgn="t"/>
                      <a:r>
                        <a:rPr lang="en-US" sz="900" b="0" i="0" u="none" strike="noStrike">
                          <a:solidFill>
                            <a:schemeClr val="tx1"/>
                          </a:solidFill>
                          <a:effectLst/>
                          <a:latin typeface="+mn-lt"/>
                        </a:rPr>
                        <a:t>565</a:t>
                      </a:r>
                    </a:p>
                  </a:txBody>
                  <a:tcPr marL="9525" marR="9525" marT="9525" marB="0">
                    <a:noFill/>
                  </a:tcPr>
                </a:tc>
                <a:tc>
                  <a:txBody>
                    <a:bodyPr/>
                    <a:lstStyle/>
                    <a:p>
                      <a:pPr algn="r" fontAlgn="t"/>
                      <a:r>
                        <a:rPr lang="en-US" sz="900" b="0" i="0" u="none" strike="noStrike">
                          <a:solidFill>
                            <a:schemeClr val="tx1"/>
                          </a:solidFill>
                          <a:effectLst/>
                          <a:latin typeface="+mn-lt"/>
                        </a:rPr>
                        <a:t>559</a:t>
                      </a:r>
                    </a:p>
                  </a:txBody>
                  <a:tcPr marL="9525" marR="9525" marT="9525" marB="0">
                    <a:noFill/>
                  </a:tcPr>
                </a:tc>
                <a:tc>
                  <a:txBody>
                    <a:bodyPr/>
                    <a:lstStyle/>
                    <a:p>
                      <a:pPr algn="r" fontAlgn="t"/>
                      <a:r>
                        <a:rPr lang="en-US" sz="900" b="0" i="0" u="none" strike="noStrike">
                          <a:solidFill>
                            <a:schemeClr val="tx1"/>
                          </a:solidFill>
                          <a:effectLst/>
                          <a:latin typeface="+mn-lt"/>
                        </a:rPr>
                        <a:t>555</a:t>
                      </a:r>
                    </a:p>
                  </a:txBody>
                  <a:tcPr marL="9525" marR="9525" marT="9525" marB="0">
                    <a:noFill/>
                  </a:tcPr>
                </a:tc>
                <a:extLst>
                  <a:ext uri="{0D108BD9-81ED-4DB2-BD59-A6C34878D82A}">
                    <a16:rowId xmlns:a16="http://schemas.microsoft.com/office/drawing/2014/main" val="2147992041"/>
                  </a:ext>
                </a:extLst>
              </a:tr>
              <a:tr h="142824">
                <a:tc>
                  <a:txBody>
                    <a:bodyPr/>
                    <a:lstStyle/>
                    <a:p>
                      <a:pPr algn="l" fontAlgn="t"/>
                      <a:r>
                        <a:rPr lang="en-US" sz="900" b="0" i="0" u="none" strike="noStrike">
                          <a:solidFill>
                            <a:schemeClr val="tx1"/>
                          </a:solidFill>
                          <a:effectLst/>
                          <a:latin typeface="+mn-lt"/>
                        </a:rPr>
                        <a:t>Samostatná odborná laboratoř</a:t>
                      </a:r>
                    </a:p>
                  </a:txBody>
                  <a:tcPr marL="9525" marR="9525" marT="9525" marB="0">
                    <a:noFill/>
                  </a:tcPr>
                </a:tc>
                <a:tc>
                  <a:txBody>
                    <a:bodyPr/>
                    <a:lstStyle/>
                    <a:p>
                      <a:pPr algn="r" fontAlgn="t"/>
                      <a:r>
                        <a:rPr lang="en-US" sz="900" b="0" i="0" u="none" strike="noStrike">
                          <a:solidFill>
                            <a:schemeClr val="tx1"/>
                          </a:solidFill>
                          <a:effectLst/>
                          <a:latin typeface="+mn-lt"/>
                        </a:rPr>
                        <a:t>490</a:t>
                      </a:r>
                    </a:p>
                  </a:txBody>
                  <a:tcPr marL="9525" marR="9525" marT="9525" marB="0">
                    <a:noFill/>
                  </a:tcPr>
                </a:tc>
                <a:tc>
                  <a:txBody>
                    <a:bodyPr/>
                    <a:lstStyle/>
                    <a:p>
                      <a:pPr algn="r" fontAlgn="t"/>
                      <a:r>
                        <a:rPr lang="en-US" sz="900" b="0" i="0" u="none" strike="noStrike">
                          <a:solidFill>
                            <a:schemeClr val="tx1"/>
                          </a:solidFill>
                          <a:effectLst/>
                          <a:latin typeface="+mn-lt"/>
                        </a:rPr>
                        <a:t>513</a:t>
                      </a:r>
                    </a:p>
                  </a:txBody>
                  <a:tcPr marL="9525" marR="9525" marT="9525" marB="0">
                    <a:noFill/>
                  </a:tcPr>
                </a:tc>
                <a:tc>
                  <a:txBody>
                    <a:bodyPr/>
                    <a:lstStyle/>
                    <a:p>
                      <a:pPr algn="r" fontAlgn="t"/>
                      <a:r>
                        <a:rPr lang="en-US" sz="900" b="0" i="0" u="none" strike="noStrike">
                          <a:solidFill>
                            <a:schemeClr val="tx1"/>
                          </a:solidFill>
                          <a:effectLst/>
                          <a:latin typeface="+mn-lt"/>
                        </a:rPr>
                        <a:t>505</a:t>
                      </a:r>
                    </a:p>
                  </a:txBody>
                  <a:tcPr marL="9525" marR="9525" marT="9525" marB="0">
                    <a:noFill/>
                  </a:tcPr>
                </a:tc>
                <a:tc>
                  <a:txBody>
                    <a:bodyPr/>
                    <a:lstStyle/>
                    <a:p>
                      <a:pPr algn="r" fontAlgn="t"/>
                      <a:r>
                        <a:rPr lang="en-US" sz="900" b="0" i="0" u="none" strike="noStrike">
                          <a:solidFill>
                            <a:schemeClr val="tx1"/>
                          </a:solidFill>
                          <a:effectLst/>
                          <a:latin typeface="+mn-lt"/>
                        </a:rPr>
                        <a:t>552</a:t>
                      </a:r>
                    </a:p>
                  </a:txBody>
                  <a:tcPr marL="9525" marR="9525" marT="9525" marB="0">
                    <a:noFill/>
                  </a:tcPr>
                </a:tc>
                <a:tc>
                  <a:txBody>
                    <a:bodyPr/>
                    <a:lstStyle/>
                    <a:p>
                      <a:pPr algn="r" fontAlgn="t"/>
                      <a:r>
                        <a:rPr lang="en-US" sz="900" b="0" i="0" u="none" strike="noStrike">
                          <a:solidFill>
                            <a:schemeClr val="tx1"/>
                          </a:solidFill>
                          <a:effectLst/>
                          <a:latin typeface="+mn-lt"/>
                        </a:rPr>
                        <a:t>551</a:t>
                      </a:r>
                    </a:p>
                  </a:txBody>
                  <a:tcPr marL="9525" marR="9525" marT="9525" marB="0">
                    <a:noFill/>
                  </a:tcPr>
                </a:tc>
                <a:extLst>
                  <a:ext uri="{0D108BD9-81ED-4DB2-BD59-A6C34878D82A}">
                    <a16:rowId xmlns:a16="http://schemas.microsoft.com/office/drawing/2014/main" val="3369046325"/>
                  </a:ext>
                </a:extLst>
              </a:tr>
              <a:tr h="142824">
                <a:tc>
                  <a:txBody>
                    <a:bodyPr/>
                    <a:lstStyle/>
                    <a:p>
                      <a:pPr algn="l" fontAlgn="t"/>
                      <a:r>
                        <a:rPr lang="en-US" sz="900" b="0" i="0" u="none" strike="noStrike">
                          <a:solidFill>
                            <a:schemeClr val="tx1"/>
                          </a:solidFill>
                          <a:effectLst/>
                          <a:latin typeface="+mn-lt"/>
                        </a:rPr>
                        <a:t>Samostatné zařízení psychologa</a:t>
                      </a:r>
                    </a:p>
                  </a:txBody>
                  <a:tcPr marL="9525" marR="9525" marT="9525" marB="0">
                    <a:noFill/>
                  </a:tcPr>
                </a:tc>
                <a:tc>
                  <a:txBody>
                    <a:bodyPr/>
                    <a:lstStyle/>
                    <a:p>
                      <a:pPr algn="r" fontAlgn="t"/>
                      <a:r>
                        <a:rPr lang="en-US" sz="900" b="0" i="0" u="none" strike="noStrike">
                          <a:solidFill>
                            <a:schemeClr val="tx1"/>
                          </a:solidFill>
                          <a:effectLst/>
                          <a:latin typeface="+mn-lt"/>
                        </a:rPr>
                        <a:t>545</a:t>
                      </a:r>
                    </a:p>
                  </a:txBody>
                  <a:tcPr marL="9525" marR="9525" marT="9525" marB="0">
                    <a:noFill/>
                  </a:tcPr>
                </a:tc>
                <a:tc>
                  <a:txBody>
                    <a:bodyPr/>
                    <a:lstStyle/>
                    <a:p>
                      <a:pPr algn="r" fontAlgn="t"/>
                      <a:r>
                        <a:rPr lang="en-US" sz="900" b="0" i="0" u="none" strike="noStrike">
                          <a:solidFill>
                            <a:schemeClr val="tx1"/>
                          </a:solidFill>
                          <a:effectLst/>
                          <a:latin typeface="+mn-lt"/>
                        </a:rPr>
                        <a:t>536</a:t>
                      </a:r>
                    </a:p>
                  </a:txBody>
                  <a:tcPr marL="9525" marR="9525" marT="9525" marB="0">
                    <a:noFill/>
                  </a:tcPr>
                </a:tc>
                <a:tc>
                  <a:txBody>
                    <a:bodyPr/>
                    <a:lstStyle/>
                    <a:p>
                      <a:pPr algn="r" fontAlgn="t"/>
                      <a:r>
                        <a:rPr lang="en-US" sz="900" b="0" i="0" u="none" strike="noStrike">
                          <a:solidFill>
                            <a:schemeClr val="tx1"/>
                          </a:solidFill>
                          <a:effectLst/>
                          <a:latin typeface="+mn-lt"/>
                        </a:rPr>
                        <a:t>534</a:t>
                      </a:r>
                    </a:p>
                  </a:txBody>
                  <a:tcPr marL="9525" marR="9525" marT="9525" marB="0">
                    <a:noFill/>
                  </a:tcPr>
                </a:tc>
                <a:tc>
                  <a:txBody>
                    <a:bodyPr/>
                    <a:lstStyle/>
                    <a:p>
                      <a:pPr algn="r" fontAlgn="t"/>
                      <a:r>
                        <a:rPr lang="en-US" sz="900" b="0" i="0" u="none" strike="noStrike">
                          <a:solidFill>
                            <a:schemeClr val="tx1"/>
                          </a:solidFill>
                          <a:effectLst/>
                          <a:latin typeface="+mn-lt"/>
                        </a:rPr>
                        <a:t>544</a:t>
                      </a:r>
                    </a:p>
                  </a:txBody>
                  <a:tcPr marL="9525" marR="9525" marT="9525" marB="0">
                    <a:noFill/>
                  </a:tcPr>
                </a:tc>
                <a:tc>
                  <a:txBody>
                    <a:bodyPr/>
                    <a:lstStyle/>
                    <a:p>
                      <a:pPr algn="r" fontAlgn="t"/>
                      <a:r>
                        <a:rPr lang="en-US" sz="900" b="0" i="0" u="none" strike="noStrike">
                          <a:solidFill>
                            <a:schemeClr val="tx1"/>
                          </a:solidFill>
                          <a:effectLst/>
                          <a:latin typeface="+mn-lt"/>
                        </a:rPr>
                        <a:t>551</a:t>
                      </a:r>
                    </a:p>
                  </a:txBody>
                  <a:tcPr marL="9525" marR="9525" marT="9525" marB="0">
                    <a:noFill/>
                  </a:tcPr>
                </a:tc>
                <a:extLst>
                  <a:ext uri="{0D108BD9-81ED-4DB2-BD59-A6C34878D82A}">
                    <a16:rowId xmlns:a16="http://schemas.microsoft.com/office/drawing/2014/main" val="3289649214"/>
                  </a:ext>
                </a:extLst>
              </a:tr>
              <a:tr h="142824">
                <a:tc>
                  <a:txBody>
                    <a:bodyPr/>
                    <a:lstStyle/>
                    <a:p>
                      <a:pPr algn="l" fontAlgn="t"/>
                      <a:r>
                        <a:rPr lang="en-US" sz="900" b="0" i="0" u="none" strike="noStrike">
                          <a:solidFill>
                            <a:schemeClr val="tx1"/>
                          </a:solidFill>
                          <a:effectLst/>
                          <a:latin typeface="+mn-lt"/>
                        </a:rPr>
                        <a:t>Samostatné zařízení nelékaře - jiné</a:t>
                      </a:r>
                    </a:p>
                  </a:txBody>
                  <a:tcPr marL="9525" marR="9525" marT="9525" marB="0">
                    <a:noFill/>
                  </a:tcPr>
                </a:tc>
                <a:tc>
                  <a:txBody>
                    <a:bodyPr/>
                    <a:lstStyle/>
                    <a:p>
                      <a:pPr algn="r" fontAlgn="t"/>
                      <a:r>
                        <a:rPr lang="en-US" sz="900" b="0" i="0" u="none" strike="noStrike">
                          <a:solidFill>
                            <a:schemeClr val="tx1"/>
                          </a:solidFill>
                          <a:effectLst/>
                          <a:latin typeface="+mn-lt"/>
                        </a:rPr>
                        <a:t>305</a:t>
                      </a:r>
                    </a:p>
                  </a:txBody>
                  <a:tcPr marL="9525" marR="9525" marT="9525" marB="0">
                    <a:noFill/>
                  </a:tcPr>
                </a:tc>
                <a:tc>
                  <a:txBody>
                    <a:bodyPr/>
                    <a:lstStyle/>
                    <a:p>
                      <a:pPr algn="r" fontAlgn="t"/>
                      <a:r>
                        <a:rPr lang="en-US" sz="900" b="0" i="0" u="none" strike="noStrike">
                          <a:solidFill>
                            <a:schemeClr val="tx1"/>
                          </a:solidFill>
                          <a:effectLst/>
                          <a:latin typeface="+mn-lt"/>
                        </a:rPr>
                        <a:t>342</a:t>
                      </a:r>
                    </a:p>
                  </a:txBody>
                  <a:tcPr marL="9525" marR="9525" marT="9525" marB="0">
                    <a:noFill/>
                  </a:tcPr>
                </a:tc>
                <a:tc>
                  <a:txBody>
                    <a:bodyPr/>
                    <a:lstStyle/>
                    <a:p>
                      <a:pPr algn="r" fontAlgn="t"/>
                      <a:r>
                        <a:rPr lang="en-US" sz="900" b="0" i="0" u="none" strike="noStrike">
                          <a:solidFill>
                            <a:schemeClr val="tx1"/>
                          </a:solidFill>
                          <a:effectLst/>
                          <a:latin typeface="+mn-lt"/>
                        </a:rPr>
                        <a:t>380</a:t>
                      </a:r>
                    </a:p>
                  </a:txBody>
                  <a:tcPr marL="9525" marR="9525" marT="9525" marB="0">
                    <a:noFill/>
                  </a:tcPr>
                </a:tc>
                <a:tc>
                  <a:txBody>
                    <a:bodyPr/>
                    <a:lstStyle/>
                    <a:p>
                      <a:pPr algn="r" fontAlgn="t"/>
                      <a:r>
                        <a:rPr lang="en-US" sz="900" b="0" i="0" u="none" strike="noStrike">
                          <a:solidFill>
                            <a:schemeClr val="tx1"/>
                          </a:solidFill>
                          <a:effectLst/>
                          <a:latin typeface="+mn-lt"/>
                        </a:rPr>
                        <a:t>431</a:t>
                      </a:r>
                    </a:p>
                  </a:txBody>
                  <a:tcPr marL="9525" marR="9525" marT="9525" marB="0">
                    <a:noFill/>
                  </a:tcPr>
                </a:tc>
                <a:tc>
                  <a:txBody>
                    <a:bodyPr/>
                    <a:lstStyle/>
                    <a:p>
                      <a:pPr algn="r" fontAlgn="t"/>
                      <a:r>
                        <a:rPr lang="en-US" sz="900" b="0" i="0" u="none" strike="noStrike">
                          <a:solidFill>
                            <a:schemeClr val="tx1"/>
                          </a:solidFill>
                          <a:effectLst/>
                          <a:latin typeface="+mn-lt"/>
                        </a:rPr>
                        <a:t>527</a:t>
                      </a:r>
                    </a:p>
                  </a:txBody>
                  <a:tcPr marL="9525" marR="9525" marT="9525" marB="0">
                    <a:noFill/>
                  </a:tcPr>
                </a:tc>
                <a:extLst>
                  <a:ext uri="{0D108BD9-81ED-4DB2-BD59-A6C34878D82A}">
                    <a16:rowId xmlns:a16="http://schemas.microsoft.com/office/drawing/2014/main" val="599975406"/>
                  </a:ext>
                </a:extLst>
              </a:tr>
              <a:tr h="142824">
                <a:tc>
                  <a:txBody>
                    <a:bodyPr/>
                    <a:lstStyle/>
                    <a:p>
                      <a:pPr algn="l" fontAlgn="t"/>
                      <a:r>
                        <a:rPr lang="en-US" sz="900" b="0" i="0" u="none" strike="noStrike">
                          <a:solidFill>
                            <a:schemeClr val="tx1"/>
                          </a:solidFill>
                          <a:effectLst/>
                          <a:latin typeface="+mn-lt"/>
                        </a:rPr>
                        <a:t>Nemocnice</a:t>
                      </a:r>
                    </a:p>
                  </a:txBody>
                  <a:tcPr marL="9525" marR="9525" marT="9525" marB="0">
                    <a:noFill/>
                  </a:tcPr>
                </a:tc>
                <a:tc>
                  <a:txBody>
                    <a:bodyPr/>
                    <a:lstStyle/>
                    <a:p>
                      <a:pPr algn="r" fontAlgn="t"/>
                      <a:r>
                        <a:rPr lang="en-US" sz="900" b="0" i="0" u="none" strike="noStrike">
                          <a:solidFill>
                            <a:schemeClr val="tx1"/>
                          </a:solidFill>
                          <a:effectLst/>
                          <a:latin typeface="+mn-lt"/>
                        </a:rPr>
                        <a:t>364</a:t>
                      </a:r>
                    </a:p>
                  </a:txBody>
                  <a:tcPr marL="9525" marR="9525" marT="9525" marB="0">
                    <a:noFill/>
                  </a:tcPr>
                </a:tc>
                <a:tc>
                  <a:txBody>
                    <a:bodyPr/>
                    <a:lstStyle/>
                    <a:p>
                      <a:pPr algn="r" fontAlgn="t"/>
                      <a:r>
                        <a:rPr lang="en-US" sz="900" b="0" i="0" u="none" strike="noStrike">
                          <a:solidFill>
                            <a:schemeClr val="tx1"/>
                          </a:solidFill>
                          <a:effectLst/>
                          <a:latin typeface="+mn-lt"/>
                        </a:rPr>
                        <a:t>438</a:t>
                      </a:r>
                    </a:p>
                  </a:txBody>
                  <a:tcPr marL="9525" marR="9525" marT="9525" marB="0">
                    <a:noFill/>
                  </a:tcPr>
                </a:tc>
                <a:tc>
                  <a:txBody>
                    <a:bodyPr/>
                    <a:lstStyle/>
                    <a:p>
                      <a:pPr algn="r" fontAlgn="t"/>
                      <a:r>
                        <a:rPr lang="en-US" sz="900" b="0" i="0" u="none" strike="noStrike">
                          <a:solidFill>
                            <a:schemeClr val="tx1"/>
                          </a:solidFill>
                          <a:effectLst/>
                          <a:latin typeface="+mn-lt"/>
                        </a:rPr>
                        <a:t>481</a:t>
                      </a:r>
                    </a:p>
                  </a:txBody>
                  <a:tcPr marL="9525" marR="9525" marT="9525" marB="0">
                    <a:noFill/>
                  </a:tcPr>
                </a:tc>
                <a:tc>
                  <a:txBody>
                    <a:bodyPr/>
                    <a:lstStyle/>
                    <a:p>
                      <a:pPr algn="r" fontAlgn="t"/>
                      <a:r>
                        <a:rPr lang="en-US" sz="900" b="0" i="0" u="none" strike="noStrike">
                          <a:solidFill>
                            <a:schemeClr val="tx1"/>
                          </a:solidFill>
                          <a:effectLst/>
                          <a:latin typeface="+mn-lt"/>
                        </a:rPr>
                        <a:t>490</a:t>
                      </a:r>
                    </a:p>
                  </a:txBody>
                  <a:tcPr marL="9525" marR="9525" marT="9525" marB="0">
                    <a:noFill/>
                  </a:tcPr>
                </a:tc>
                <a:tc>
                  <a:txBody>
                    <a:bodyPr/>
                    <a:lstStyle/>
                    <a:p>
                      <a:pPr algn="r" fontAlgn="t"/>
                      <a:r>
                        <a:rPr lang="en-US" sz="900" b="0" i="0" u="none" strike="noStrike">
                          <a:solidFill>
                            <a:schemeClr val="tx1"/>
                          </a:solidFill>
                          <a:effectLst/>
                          <a:latin typeface="+mn-lt"/>
                        </a:rPr>
                        <a:t>482</a:t>
                      </a:r>
                    </a:p>
                  </a:txBody>
                  <a:tcPr marL="9525" marR="9525" marT="9525" marB="0">
                    <a:noFill/>
                  </a:tcPr>
                </a:tc>
                <a:extLst>
                  <a:ext uri="{0D108BD9-81ED-4DB2-BD59-A6C34878D82A}">
                    <a16:rowId xmlns:a16="http://schemas.microsoft.com/office/drawing/2014/main" val="3876877341"/>
                  </a:ext>
                </a:extLst>
              </a:tr>
              <a:tr h="142824">
                <a:tc>
                  <a:txBody>
                    <a:bodyPr/>
                    <a:lstStyle/>
                    <a:p>
                      <a:pPr algn="l" fontAlgn="t"/>
                      <a:r>
                        <a:rPr lang="en-US" sz="900" b="0" i="0" u="none" strike="noStrike">
                          <a:solidFill>
                            <a:schemeClr val="tx1"/>
                          </a:solidFill>
                          <a:effectLst/>
                          <a:latin typeface="+mn-lt"/>
                        </a:rPr>
                        <a:t>Sdružené ambulantní zařízení - malé</a:t>
                      </a:r>
                    </a:p>
                  </a:txBody>
                  <a:tcPr marL="9525" marR="9525" marT="9525" marB="0">
                    <a:noFill/>
                  </a:tcPr>
                </a:tc>
                <a:tc>
                  <a:txBody>
                    <a:bodyPr/>
                    <a:lstStyle/>
                    <a:p>
                      <a:pPr algn="r" fontAlgn="t"/>
                      <a:r>
                        <a:rPr lang="en-US" sz="900" b="0" i="0" u="none" strike="noStrike">
                          <a:solidFill>
                            <a:schemeClr val="tx1"/>
                          </a:solidFill>
                          <a:effectLst/>
                          <a:latin typeface="+mn-lt"/>
                        </a:rPr>
                        <a:t>219</a:t>
                      </a:r>
                    </a:p>
                  </a:txBody>
                  <a:tcPr marL="9525" marR="9525" marT="9525" marB="0">
                    <a:noFill/>
                  </a:tcPr>
                </a:tc>
                <a:tc>
                  <a:txBody>
                    <a:bodyPr/>
                    <a:lstStyle/>
                    <a:p>
                      <a:pPr algn="r" fontAlgn="t"/>
                      <a:r>
                        <a:rPr lang="en-US" sz="900" b="0" i="0" u="none" strike="noStrike">
                          <a:solidFill>
                            <a:schemeClr val="tx1"/>
                          </a:solidFill>
                          <a:effectLst/>
                          <a:latin typeface="+mn-lt"/>
                        </a:rPr>
                        <a:t>236</a:t>
                      </a:r>
                    </a:p>
                  </a:txBody>
                  <a:tcPr marL="9525" marR="9525" marT="9525" marB="0">
                    <a:noFill/>
                  </a:tcPr>
                </a:tc>
                <a:tc>
                  <a:txBody>
                    <a:bodyPr/>
                    <a:lstStyle/>
                    <a:p>
                      <a:pPr algn="r" fontAlgn="t"/>
                      <a:r>
                        <a:rPr lang="en-US" sz="900" b="0" i="0" u="none" strike="noStrike">
                          <a:solidFill>
                            <a:schemeClr val="tx1"/>
                          </a:solidFill>
                          <a:effectLst/>
                          <a:latin typeface="+mn-lt"/>
                        </a:rPr>
                        <a:t>284</a:t>
                      </a:r>
                    </a:p>
                  </a:txBody>
                  <a:tcPr marL="9525" marR="9525" marT="9525" marB="0">
                    <a:noFill/>
                  </a:tcPr>
                </a:tc>
                <a:tc>
                  <a:txBody>
                    <a:bodyPr/>
                    <a:lstStyle/>
                    <a:p>
                      <a:pPr algn="r" fontAlgn="t"/>
                      <a:r>
                        <a:rPr lang="en-US" sz="900" b="0" i="0" u="none" strike="noStrike">
                          <a:solidFill>
                            <a:schemeClr val="tx1"/>
                          </a:solidFill>
                          <a:effectLst/>
                          <a:latin typeface="+mn-lt"/>
                        </a:rPr>
                        <a:t>351</a:t>
                      </a:r>
                    </a:p>
                  </a:txBody>
                  <a:tcPr marL="9525" marR="9525" marT="9525" marB="0">
                    <a:noFill/>
                  </a:tcPr>
                </a:tc>
                <a:tc>
                  <a:txBody>
                    <a:bodyPr/>
                    <a:lstStyle/>
                    <a:p>
                      <a:pPr algn="r" fontAlgn="t"/>
                      <a:r>
                        <a:rPr lang="en-US" sz="900" b="0" i="0" u="none" strike="noStrike">
                          <a:solidFill>
                            <a:schemeClr val="tx1"/>
                          </a:solidFill>
                          <a:effectLst/>
                          <a:latin typeface="+mn-lt"/>
                        </a:rPr>
                        <a:t>373</a:t>
                      </a:r>
                    </a:p>
                  </a:txBody>
                  <a:tcPr marL="9525" marR="9525" marT="9525" marB="0">
                    <a:noFill/>
                  </a:tcPr>
                </a:tc>
                <a:extLst>
                  <a:ext uri="{0D108BD9-81ED-4DB2-BD59-A6C34878D82A}">
                    <a16:rowId xmlns:a16="http://schemas.microsoft.com/office/drawing/2014/main" val="329487172"/>
                  </a:ext>
                </a:extLst>
              </a:tr>
              <a:tr h="142824">
                <a:tc>
                  <a:txBody>
                    <a:bodyPr/>
                    <a:lstStyle/>
                    <a:p>
                      <a:pPr algn="l" fontAlgn="t"/>
                      <a:r>
                        <a:rPr lang="en-US" sz="900" b="0" i="0" u="none" strike="noStrike">
                          <a:solidFill>
                            <a:schemeClr val="tx1"/>
                          </a:solidFill>
                          <a:effectLst/>
                          <a:latin typeface="+mn-lt"/>
                        </a:rPr>
                        <a:t>Zdravotnická zachranná služba</a:t>
                      </a:r>
                    </a:p>
                  </a:txBody>
                  <a:tcPr marL="9525" marR="9525" marT="9525" marB="0">
                    <a:noFill/>
                  </a:tcPr>
                </a:tc>
                <a:tc>
                  <a:txBody>
                    <a:bodyPr/>
                    <a:lstStyle/>
                    <a:p>
                      <a:pPr algn="r" fontAlgn="t"/>
                      <a:r>
                        <a:rPr lang="en-US" sz="900" b="0" i="0" u="none" strike="noStrike">
                          <a:solidFill>
                            <a:schemeClr val="tx1"/>
                          </a:solidFill>
                          <a:effectLst/>
                          <a:latin typeface="+mn-lt"/>
                        </a:rPr>
                        <a:t>293</a:t>
                      </a:r>
                    </a:p>
                  </a:txBody>
                  <a:tcPr marL="9525" marR="9525" marT="9525" marB="0">
                    <a:noFill/>
                  </a:tcPr>
                </a:tc>
                <a:tc>
                  <a:txBody>
                    <a:bodyPr/>
                    <a:lstStyle/>
                    <a:p>
                      <a:pPr algn="r" fontAlgn="t"/>
                      <a:r>
                        <a:rPr lang="en-US" sz="900" b="0" i="0" u="none" strike="noStrike">
                          <a:solidFill>
                            <a:schemeClr val="tx1"/>
                          </a:solidFill>
                          <a:effectLst/>
                          <a:latin typeface="+mn-lt"/>
                        </a:rPr>
                        <a:t>294</a:t>
                      </a:r>
                    </a:p>
                  </a:txBody>
                  <a:tcPr marL="9525" marR="9525" marT="9525" marB="0">
                    <a:noFill/>
                  </a:tcPr>
                </a:tc>
                <a:tc>
                  <a:txBody>
                    <a:bodyPr/>
                    <a:lstStyle/>
                    <a:p>
                      <a:pPr algn="r" fontAlgn="t"/>
                      <a:r>
                        <a:rPr lang="en-US" sz="900" b="0" i="0" u="none" strike="noStrike">
                          <a:solidFill>
                            <a:schemeClr val="tx1"/>
                          </a:solidFill>
                          <a:effectLst/>
                          <a:latin typeface="+mn-lt"/>
                        </a:rPr>
                        <a:t>287</a:t>
                      </a:r>
                    </a:p>
                  </a:txBody>
                  <a:tcPr marL="9525" marR="9525" marT="9525" marB="0">
                    <a:noFill/>
                  </a:tcPr>
                </a:tc>
                <a:tc>
                  <a:txBody>
                    <a:bodyPr/>
                    <a:lstStyle/>
                    <a:p>
                      <a:pPr algn="r" fontAlgn="t"/>
                      <a:r>
                        <a:rPr lang="en-US" sz="900" b="0" i="0" u="none" strike="noStrike">
                          <a:solidFill>
                            <a:schemeClr val="tx1"/>
                          </a:solidFill>
                          <a:effectLst/>
                          <a:latin typeface="+mn-lt"/>
                        </a:rPr>
                        <a:t>290</a:t>
                      </a:r>
                    </a:p>
                  </a:txBody>
                  <a:tcPr marL="9525" marR="9525" marT="9525" marB="0">
                    <a:noFill/>
                  </a:tcPr>
                </a:tc>
                <a:tc>
                  <a:txBody>
                    <a:bodyPr/>
                    <a:lstStyle/>
                    <a:p>
                      <a:pPr algn="r" fontAlgn="t"/>
                      <a:r>
                        <a:rPr lang="en-US" sz="900" b="0" i="0" u="none" strike="noStrike">
                          <a:solidFill>
                            <a:schemeClr val="tx1"/>
                          </a:solidFill>
                          <a:effectLst/>
                          <a:latin typeface="+mn-lt"/>
                        </a:rPr>
                        <a:t>289</a:t>
                      </a:r>
                    </a:p>
                  </a:txBody>
                  <a:tcPr marL="9525" marR="9525" marT="9525" marB="0">
                    <a:noFill/>
                  </a:tcPr>
                </a:tc>
                <a:extLst>
                  <a:ext uri="{0D108BD9-81ED-4DB2-BD59-A6C34878D82A}">
                    <a16:rowId xmlns:a16="http://schemas.microsoft.com/office/drawing/2014/main" val="1362278803"/>
                  </a:ext>
                </a:extLst>
              </a:tr>
              <a:tr h="142824">
                <a:tc>
                  <a:txBody>
                    <a:bodyPr/>
                    <a:lstStyle/>
                    <a:p>
                      <a:pPr algn="l" fontAlgn="t"/>
                      <a:r>
                        <a:rPr lang="en-US" sz="900" b="0" i="0" u="none" strike="noStrike">
                          <a:solidFill>
                            <a:schemeClr val="tx1"/>
                          </a:solidFill>
                          <a:effectLst/>
                          <a:latin typeface="+mn-lt"/>
                        </a:rPr>
                        <a:t>Zdravotnická dopravní služba</a:t>
                      </a:r>
                    </a:p>
                  </a:txBody>
                  <a:tcPr marL="9525" marR="9525" marT="9525" marB="0">
                    <a:noFill/>
                  </a:tcPr>
                </a:tc>
                <a:tc>
                  <a:txBody>
                    <a:bodyPr/>
                    <a:lstStyle/>
                    <a:p>
                      <a:pPr algn="r" fontAlgn="t"/>
                      <a:r>
                        <a:rPr lang="en-US" sz="900" b="0" i="0" u="none" strike="noStrike">
                          <a:solidFill>
                            <a:schemeClr val="tx1"/>
                          </a:solidFill>
                          <a:effectLst/>
                          <a:latin typeface="+mn-lt"/>
                        </a:rPr>
                        <a:t>324</a:t>
                      </a:r>
                    </a:p>
                  </a:txBody>
                  <a:tcPr marL="9525" marR="9525" marT="9525" marB="0">
                    <a:noFill/>
                  </a:tcPr>
                </a:tc>
                <a:tc>
                  <a:txBody>
                    <a:bodyPr/>
                    <a:lstStyle/>
                    <a:p>
                      <a:pPr algn="r" fontAlgn="t"/>
                      <a:r>
                        <a:rPr lang="en-US" sz="900" b="0" i="0" u="none" strike="noStrike">
                          <a:solidFill>
                            <a:schemeClr val="tx1"/>
                          </a:solidFill>
                          <a:effectLst/>
                          <a:latin typeface="+mn-lt"/>
                        </a:rPr>
                        <a:t>308</a:t>
                      </a:r>
                    </a:p>
                  </a:txBody>
                  <a:tcPr marL="9525" marR="9525" marT="9525" marB="0">
                    <a:noFill/>
                  </a:tcPr>
                </a:tc>
                <a:tc>
                  <a:txBody>
                    <a:bodyPr/>
                    <a:lstStyle/>
                    <a:p>
                      <a:pPr algn="r" fontAlgn="t"/>
                      <a:r>
                        <a:rPr lang="en-US" sz="900" b="0" i="0" u="none" strike="noStrike">
                          <a:solidFill>
                            <a:schemeClr val="tx1"/>
                          </a:solidFill>
                          <a:effectLst/>
                          <a:latin typeface="+mn-lt"/>
                        </a:rPr>
                        <a:t>301</a:t>
                      </a:r>
                    </a:p>
                  </a:txBody>
                  <a:tcPr marL="9525" marR="9525" marT="9525" marB="0">
                    <a:noFill/>
                  </a:tcPr>
                </a:tc>
                <a:tc>
                  <a:txBody>
                    <a:bodyPr/>
                    <a:lstStyle/>
                    <a:p>
                      <a:pPr algn="r" fontAlgn="t"/>
                      <a:r>
                        <a:rPr lang="en-US" sz="900" b="0" i="0" u="none" strike="noStrike">
                          <a:solidFill>
                            <a:schemeClr val="tx1"/>
                          </a:solidFill>
                          <a:effectLst/>
                          <a:latin typeface="+mn-lt"/>
                        </a:rPr>
                        <a:t>294</a:t>
                      </a:r>
                    </a:p>
                  </a:txBody>
                  <a:tcPr marL="9525" marR="9525" marT="9525" marB="0">
                    <a:noFill/>
                  </a:tcPr>
                </a:tc>
                <a:tc>
                  <a:txBody>
                    <a:bodyPr/>
                    <a:lstStyle/>
                    <a:p>
                      <a:pPr algn="r" fontAlgn="t"/>
                      <a:r>
                        <a:rPr lang="en-US" sz="900" b="0" i="0" u="none" strike="noStrike">
                          <a:solidFill>
                            <a:schemeClr val="tx1"/>
                          </a:solidFill>
                          <a:effectLst/>
                          <a:latin typeface="+mn-lt"/>
                        </a:rPr>
                        <a:t>286</a:t>
                      </a:r>
                    </a:p>
                  </a:txBody>
                  <a:tcPr marL="9525" marR="9525" marT="9525" marB="0">
                    <a:noFill/>
                  </a:tcPr>
                </a:tc>
                <a:extLst>
                  <a:ext uri="{0D108BD9-81ED-4DB2-BD59-A6C34878D82A}">
                    <a16:rowId xmlns:a16="http://schemas.microsoft.com/office/drawing/2014/main" val="4233607449"/>
                  </a:ext>
                </a:extLst>
              </a:tr>
              <a:tr h="142824">
                <a:tc>
                  <a:txBody>
                    <a:bodyPr/>
                    <a:lstStyle/>
                    <a:p>
                      <a:pPr algn="l" fontAlgn="t"/>
                      <a:r>
                        <a:rPr lang="en-US" sz="900" b="0" i="0" u="none" strike="noStrike">
                          <a:solidFill>
                            <a:schemeClr val="tx1"/>
                          </a:solidFill>
                          <a:effectLst/>
                          <a:latin typeface="+mn-lt"/>
                        </a:rPr>
                        <a:t>Lázeňská léčebna</a:t>
                      </a:r>
                    </a:p>
                  </a:txBody>
                  <a:tcPr marL="9525" marR="9525" marT="9525" marB="0">
                    <a:noFill/>
                  </a:tcPr>
                </a:tc>
                <a:tc>
                  <a:txBody>
                    <a:bodyPr/>
                    <a:lstStyle/>
                    <a:p>
                      <a:pPr algn="r" fontAlgn="t"/>
                      <a:r>
                        <a:rPr lang="en-US" sz="900" b="0" i="0" u="none" strike="noStrike">
                          <a:solidFill>
                            <a:schemeClr val="tx1"/>
                          </a:solidFill>
                          <a:effectLst/>
                          <a:latin typeface="+mn-lt"/>
                        </a:rPr>
                        <a:t>131</a:t>
                      </a:r>
                    </a:p>
                  </a:txBody>
                  <a:tcPr marL="9525" marR="9525" marT="9525" marB="0">
                    <a:noFill/>
                  </a:tcPr>
                </a:tc>
                <a:tc>
                  <a:txBody>
                    <a:bodyPr/>
                    <a:lstStyle/>
                    <a:p>
                      <a:pPr algn="r" fontAlgn="t"/>
                      <a:r>
                        <a:rPr lang="en-US" sz="900" b="0" i="0" u="none" strike="noStrike">
                          <a:solidFill>
                            <a:schemeClr val="tx1"/>
                          </a:solidFill>
                          <a:effectLst/>
                          <a:latin typeface="+mn-lt"/>
                        </a:rPr>
                        <a:t>243</a:t>
                      </a:r>
                    </a:p>
                  </a:txBody>
                  <a:tcPr marL="9525" marR="9525" marT="9525" marB="0">
                    <a:noFill/>
                  </a:tcPr>
                </a:tc>
                <a:tc>
                  <a:txBody>
                    <a:bodyPr/>
                    <a:lstStyle/>
                    <a:p>
                      <a:pPr algn="r" fontAlgn="t"/>
                      <a:r>
                        <a:rPr lang="en-US" sz="900" b="0" i="0" u="none" strike="noStrike">
                          <a:solidFill>
                            <a:schemeClr val="tx1"/>
                          </a:solidFill>
                          <a:effectLst/>
                          <a:latin typeface="+mn-lt"/>
                        </a:rPr>
                        <a:t>272</a:t>
                      </a:r>
                    </a:p>
                  </a:txBody>
                  <a:tcPr marL="9525" marR="9525" marT="9525" marB="0">
                    <a:noFill/>
                  </a:tcPr>
                </a:tc>
                <a:tc>
                  <a:txBody>
                    <a:bodyPr/>
                    <a:lstStyle/>
                    <a:p>
                      <a:pPr algn="r" fontAlgn="t"/>
                      <a:r>
                        <a:rPr lang="en-US" sz="900" b="0" i="0" u="none" strike="noStrike">
                          <a:solidFill>
                            <a:schemeClr val="tx1"/>
                          </a:solidFill>
                          <a:effectLst/>
                          <a:latin typeface="+mn-lt"/>
                        </a:rPr>
                        <a:t>283</a:t>
                      </a:r>
                    </a:p>
                  </a:txBody>
                  <a:tcPr marL="9525" marR="9525" marT="9525" marB="0">
                    <a:noFill/>
                  </a:tcPr>
                </a:tc>
                <a:tc>
                  <a:txBody>
                    <a:bodyPr/>
                    <a:lstStyle/>
                    <a:p>
                      <a:pPr algn="r" fontAlgn="t"/>
                      <a:r>
                        <a:rPr lang="en-US" sz="900" b="0" i="0" u="none" strike="noStrike">
                          <a:solidFill>
                            <a:schemeClr val="tx1"/>
                          </a:solidFill>
                          <a:effectLst/>
                          <a:latin typeface="+mn-lt"/>
                        </a:rPr>
                        <a:t>281</a:t>
                      </a:r>
                    </a:p>
                  </a:txBody>
                  <a:tcPr marL="9525" marR="9525" marT="9525" marB="0">
                    <a:noFill/>
                  </a:tcPr>
                </a:tc>
                <a:extLst>
                  <a:ext uri="{0D108BD9-81ED-4DB2-BD59-A6C34878D82A}">
                    <a16:rowId xmlns:a16="http://schemas.microsoft.com/office/drawing/2014/main" val="1167510248"/>
                  </a:ext>
                </a:extLst>
              </a:tr>
              <a:tr h="142824">
                <a:tc>
                  <a:txBody>
                    <a:bodyPr/>
                    <a:lstStyle/>
                    <a:p>
                      <a:pPr algn="l" fontAlgn="t"/>
                      <a:r>
                        <a:rPr lang="en-US" sz="900" b="0" i="0" u="none" strike="noStrike">
                          <a:solidFill>
                            <a:schemeClr val="tx1"/>
                          </a:solidFill>
                          <a:effectLst/>
                          <a:latin typeface="+mn-lt"/>
                        </a:rPr>
                        <a:t>Sdružené ambulantní zařízení - velké</a:t>
                      </a:r>
                    </a:p>
                  </a:txBody>
                  <a:tcPr marL="9525" marR="9525" marT="9525" marB="0">
                    <a:noFill/>
                  </a:tcPr>
                </a:tc>
                <a:tc>
                  <a:txBody>
                    <a:bodyPr/>
                    <a:lstStyle/>
                    <a:p>
                      <a:pPr algn="r" fontAlgn="t"/>
                      <a:r>
                        <a:rPr lang="en-US" sz="900" b="0" i="0" u="none" strike="noStrike">
                          <a:solidFill>
                            <a:schemeClr val="tx1"/>
                          </a:solidFill>
                          <a:effectLst/>
                          <a:latin typeface="+mn-lt"/>
                        </a:rPr>
                        <a:t>198</a:t>
                      </a:r>
                    </a:p>
                  </a:txBody>
                  <a:tcPr marL="9525" marR="9525" marT="9525" marB="0">
                    <a:noFill/>
                  </a:tcPr>
                </a:tc>
                <a:tc>
                  <a:txBody>
                    <a:bodyPr/>
                    <a:lstStyle/>
                    <a:p>
                      <a:pPr algn="r" fontAlgn="t"/>
                      <a:r>
                        <a:rPr lang="en-US" sz="900" b="0" i="0" u="none" strike="noStrike">
                          <a:solidFill>
                            <a:schemeClr val="tx1"/>
                          </a:solidFill>
                          <a:effectLst/>
                          <a:latin typeface="+mn-lt"/>
                        </a:rPr>
                        <a:t>221</a:t>
                      </a:r>
                    </a:p>
                  </a:txBody>
                  <a:tcPr marL="9525" marR="9525" marT="9525" marB="0">
                    <a:noFill/>
                  </a:tcPr>
                </a:tc>
                <a:tc>
                  <a:txBody>
                    <a:bodyPr/>
                    <a:lstStyle/>
                    <a:p>
                      <a:pPr algn="r" fontAlgn="t"/>
                      <a:r>
                        <a:rPr lang="en-US" sz="900" b="0" i="0" u="none" strike="noStrike">
                          <a:solidFill>
                            <a:schemeClr val="tx1"/>
                          </a:solidFill>
                          <a:effectLst/>
                          <a:latin typeface="+mn-lt"/>
                        </a:rPr>
                        <a:t>230</a:t>
                      </a:r>
                    </a:p>
                  </a:txBody>
                  <a:tcPr marL="9525" marR="9525" marT="9525" marB="0">
                    <a:noFill/>
                  </a:tcPr>
                </a:tc>
                <a:tc>
                  <a:txBody>
                    <a:bodyPr/>
                    <a:lstStyle/>
                    <a:p>
                      <a:pPr algn="r" fontAlgn="t"/>
                      <a:r>
                        <a:rPr lang="en-US" sz="900" b="0" i="0" u="none" strike="noStrike">
                          <a:solidFill>
                            <a:schemeClr val="tx1"/>
                          </a:solidFill>
                          <a:effectLst/>
                          <a:latin typeface="+mn-lt"/>
                        </a:rPr>
                        <a:t>229</a:t>
                      </a:r>
                    </a:p>
                  </a:txBody>
                  <a:tcPr marL="9525" marR="9525" marT="9525" marB="0">
                    <a:noFill/>
                  </a:tcPr>
                </a:tc>
                <a:tc>
                  <a:txBody>
                    <a:bodyPr/>
                    <a:lstStyle/>
                    <a:p>
                      <a:pPr algn="r" fontAlgn="t"/>
                      <a:r>
                        <a:rPr lang="en-US" sz="900" b="0" i="0" u="none" strike="noStrike">
                          <a:solidFill>
                            <a:schemeClr val="tx1"/>
                          </a:solidFill>
                          <a:effectLst/>
                          <a:latin typeface="+mn-lt"/>
                        </a:rPr>
                        <a:t>245</a:t>
                      </a:r>
                    </a:p>
                  </a:txBody>
                  <a:tcPr marL="9525" marR="9525" marT="9525" marB="0">
                    <a:noFill/>
                  </a:tcPr>
                </a:tc>
                <a:extLst>
                  <a:ext uri="{0D108BD9-81ED-4DB2-BD59-A6C34878D82A}">
                    <a16:rowId xmlns:a16="http://schemas.microsoft.com/office/drawing/2014/main" val="1913409341"/>
                  </a:ext>
                </a:extLst>
              </a:tr>
              <a:tr h="142824">
                <a:tc>
                  <a:txBody>
                    <a:bodyPr/>
                    <a:lstStyle/>
                    <a:p>
                      <a:pPr algn="l" fontAlgn="t"/>
                      <a:r>
                        <a:rPr lang="en-US" sz="900" b="0" i="0" u="none" strike="noStrike">
                          <a:solidFill>
                            <a:schemeClr val="tx1"/>
                          </a:solidFill>
                          <a:effectLst/>
                          <a:latin typeface="+mn-lt"/>
                        </a:rPr>
                        <a:t>Výdejna zdravotnických prostředků</a:t>
                      </a:r>
                    </a:p>
                  </a:txBody>
                  <a:tcPr marL="9525" marR="9525" marT="9525" marB="0">
                    <a:noFill/>
                  </a:tcPr>
                </a:tc>
                <a:tc>
                  <a:txBody>
                    <a:bodyPr/>
                    <a:lstStyle/>
                    <a:p>
                      <a:pPr algn="r" fontAlgn="t"/>
                      <a:r>
                        <a:rPr lang="en-US" sz="900" b="0" i="0" u="none" strike="noStrike">
                          <a:solidFill>
                            <a:schemeClr val="tx1"/>
                          </a:solidFill>
                          <a:effectLst/>
                          <a:latin typeface="+mn-lt"/>
                        </a:rPr>
                        <a:t>243</a:t>
                      </a:r>
                    </a:p>
                  </a:txBody>
                  <a:tcPr marL="9525" marR="9525" marT="9525" marB="0">
                    <a:noFill/>
                  </a:tcPr>
                </a:tc>
                <a:tc>
                  <a:txBody>
                    <a:bodyPr/>
                    <a:lstStyle/>
                    <a:p>
                      <a:pPr algn="r" fontAlgn="t"/>
                      <a:r>
                        <a:rPr lang="en-US" sz="900" b="0" i="0" u="none" strike="noStrike">
                          <a:solidFill>
                            <a:schemeClr val="tx1"/>
                          </a:solidFill>
                          <a:effectLst/>
                          <a:latin typeface="+mn-lt"/>
                        </a:rPr>
                        <a:t>242</a:t>
                      </a:r>
                    </a:p>
                  </a:txBody>
                  <a:tcPr marL="9525" marR="9525" marT="9525" marB="0">
                    <a:noFill/>
                  </a:tcPr>
                </a:tc>
                <a:tc>
                  <a:txBody>
                    <a:bodyPr/>
                    <a:lstStyle/>
                    <a:p>
                      <a:pPr algn="r" fontAlgn="t"/>
                      <a:r>
                        <a:rPr lang="en-US" sz="900" b="0" i="0" u="none" strike="noStrike">
                          <a:solidFill>
                            <a:schemeClr val="tx1"/>
                          </a:solidFill>
                          <a:effectLst/>
                          <a:latin typeface="+mn-lt"/>
                        </a:rPr>
                        <a:t>234</a:t>
                      </a:r>
                    </a:p>
                  </a:txBody>
                  <a:tcPr marL="9525" marR="9525" marT="9525" marB="0">
                    <a:noFill/>
                  </a:tcPr>
                </a:tc>
                <a:tc>
                  <a:txBody>
                    <a:bodyPr/>
                    <a:lstStyle/>
                    <a:p>
                      <a:pPr algn="r" fontAlgn="t"/>
                      <a:r>
                        <a:rPr lang="en-US" sz="900" b="0" i="0" u="none" strike="noStrike">
                          <a:solidFill>
                            <a:schemeClr val="tx1"/>
                          </a:solidFill>
                          <a:effectLst/>
                          <a:latin typeface="+mn-lt"/>
                        </a:rPr>
                        <a:t>236</a:t>
                      </a:r>
                    </a:p>
                  </a:txBody>
                  <a:tcPr marL="9525" marR="9525" marT="9525" marB="0">
                    <a:noFill/>
                  </a:tcPr>
                </a:tc>
                <a:tc>
                  <a:txBody>
                    <a:bodyPr/>
                    <a:lstStyle/>
                    <a:p>
                      <a:pPr algn="r" fontAlgn="t"/>
                      <a:r>
                        <a:rPr lang="en-US" sz="900" b="0" i="0" u="none" strike="noStrike">
                          <a:solidFill>
                            <a:schemeClr val="tx1"/>
                          </a:solidFill>
                          <a:effectLst/>
                          <a:latin typeface="+mn-lt"/>
                        </a:rPr>
                        <a:t>231</a:t>
                      </a:r>
                    </a:p>
                  </a:txBody>
                  <a:tcPr marL="9525" marR="9525" marT="9525" marB="0">
                    <a:noFill/>
                  </a:tcPr>
                </a:tc>
                <a:extLst>
                  <a:ext uri="{0D108BD9-81ED-4DB2-BD59-A6C34878D82A}">
                    <a16:rowId xmlns:a16="http://schemas.microsoft.com/office/drawing/2014/main" val="2716508157"/>
                  </a:ext>
                </a:extLst>
              </a:tr>
              <a:tr h="142824">
                <a:tc>
                  <a:txBody>
                    <a:bodyPr/>
                    <a:lstStyle/>
                    <a:p>
                      <a:pPr algn="l" fontAlgn="t"/>
                      <a:r>
                        <a:rPr lang="en-US" sz="900" b="0" i="0" u="none" strike="noStrike">
                          <a:solidFill>
                            <a:schemeClr val="tx1"/>
                          </a:solidFill>
                          <a:effectLst/>
                          <a:latin typeface="+mn-lt"/>
                        </a:rPr>
                        <a:t>Zdravotnické středisko</a:t>
                      </a:r>
                    </a:p>
                  </a:txBody>
                  <a:tcPr marL="9525" marR="9525" marT="9525" marB="0">
                    <a:noFill/>
                  </a:tcPr>
                </a:tc>
                <a:tc>
                  <a:txBody>
                    <a:bodyPr/>
                    <a:lstStyle/>
                    <a:p>
                      <a:pPr algn="r" fontAlgn="t"/>
                      <a:r>
                        <a:rPr lang="en-US" sz="900" b="0" i="0" u="none" strike="noStrike">
                          <a:solidFill>
                            <a:schemeClr val="tx1"/>
                          </a:solidFill>
                          <a:effectLst/>
                          <a:latin typeface="+mn-lt"/>
                        </a:rPr>
                        <a:t>178</a:t>
                      </a:r>
                    </a:p>
                  </a:txBody>
                  <a:tcPr marL="9525" marR="9525" marT="9525" marB="0">
                    <a:noFill/>
                  </a:tcPr>
                </a:tc>
                <a:tc>
                  <a:txBody>
                    <a:bodyPr/>
                    <a:lstStyle/>
                    <a:p>
                      <a:pPr algn="r" fontAlgn="t"/>
                      <a:r>
                        <a:rPr lang="en-US" sz="900" b="0" i="0" u="none" strike="noStrike">
                          <a:solidFill>
                            <a:schemeClr val="tx1"/>
                          </a:solidFill>
                          <a:effectLst/>
                          <a:latin typeface="+mn-lt"/>
                        </a:rPr>
                        <a:t>167</a:t>
                      </a:r>
                    </a:p>
                  </a:txBody>
                  <a:tcPr marL="9525" marR="9525" marT="9525" marB="0">
                    <a:noFill/>
                  </a:tcPr>
                </a:tc>
                <a:tc>
                  <a:txBody>
                    <a:bodyPr/>
                    <a:lstStyle/>
                    <a:p>
                      <a:pPr algn="r" fontAlgn="t"/>
                      <a:r>
                        <a:rPr lang="en-US" sz="900" b="0" i="0" u="none" strike="noStrike">
                          <a:solidFill>
                            <a:schemeClr val="tx1"/>
                          </a:solidFill>
                          <a:effectLst/>
                          <a:latin typeface="+mn-lt"/>
                        </a:rPr>
                        <a:t>211</a:t>
                      </a:r>
                    </a:p>
                  </a:txBody>
                  <a:tcPr marL="9525" marR="9525" marT="9525" marB="0">
                    <a:noFill/>
                  </a:tcPr>
                </a:tc>
                <a:tc>
                  <a:txBody>
                    <a:bodyPr/>
                    <a:lstStyle/>
                    <a:p>
                      <a:pPr algn="r" fontAlgn="t"/>
                      <a:r>
                        <a:rPr lang="en-US" sz="900" b="0" i="0" u="none" strike="noStrike">
                          <a:solidFill>
                            <a:schemeClr val="tx1"/>
                          </a:solidFill>
                          <a:effectLst/>
                          <a:latin typeface="+mn-lt"/>
                        </a:rPr>
                        <a:t>204</a:t>
                      </a:r>
                    </a:p>
                  </a:txBody>
                  <a:tcPr marL="9525" marR="9525" marT="9525" marB="0">
                    <a:noFill/>
                  </a:tcPr>
                </a:tc>
                <a:tc>
                  <a:txBody>
                    <a:bodyPr/>
                    <a:lstStyle/>
                    <a:p>
                      <a:pPr algn="r" fontAlgn="t"/>
                      <a:r>
                        <a:rPr lang="en-US" sz="900" b="0" i="0" u="none" strike="noStrike">
                          <a:solidFill>
                            <a:schemeClr val="tx1"/>
                          </a:solidFill>
                          <a:effectLst/>
                          <a:latin typeface="+mn-lt"/>
                        </a:rPr>
                        <a:t>214</a:t>
                      </a:r>
                    </a:p>
                  </a:txBody>
                  <a:tcPr marL="9525" marR="9525" marT="9525" marB="0">
                    <a:noFill/>
                  </a:tcPr>
                </a:tc>
                <a:extLst>
                  <a:ext uri="{0D108BD9-81ED-4DB2-BD59-A6C34878D82A}">
                    <a16:rowId xmlns:a16="http://schemas.microsoft.com/office/drawing/2014/main" val="2352405520"/>
                  </a:ext>
                </a:extLst>
              </a:tr>
              <a:tr h="142824">
                <a:tc>
                  <a:txBody>
                    <a:bodyPr/>
                    <a:lstStyle/>
                    <a:p>
                      <a:pPr algn="l" fontAlgn="t"/>
                      <a:r>
                        <a:rPr lang="en-US" sz="900" b="0" i="0" u="none" strike="noStrike">
                          <a:solidFill>
                            <a:schemeClr val="tx1"/>
                          </a:solidFill>
                          <a:effectLst/>
                          <a:latin typeface="+mn-lt"/>
                        </a:rPr>
                        <a:t>Ostatní ambulantní zařízení</a:t>
                      </a:r>
                    </a:p>
                  </a:txBody>
                  <a:tcPr marL="9525" marR="9525" marT="9525" marB="0">
                    <a:noFill/>
                  </a:tcPr>
                </a:tc>
                <a:tc>
                  <a:txBody>
                    <a:bodyPr/>
                    <a:lstStyle/>
                    <a:p>
                      <a:pPr algn="r" fontAlgn="t"/>
                      <a:r>
                        <a:rPr lang="en-US" sz="900" b="0" i="0" u="none" strike="noStrike">
                          <a:solidFill>
                            <a:schemeClr val="tx1"/>
                          </a:solidFill>
                          <a:effectLst/>
                          <a:latin typeface="+mn-lt"/>
                        </a:rPr>
                        <a:t>134</a:t>
                      </a:r>
                    </a:p>
                  </a:txBody>
                  <a:tcPr marL="9525" marR="9525" marT="9525" marB="0">
                    <a:noFill/>
                  </a:tcPr>
                </a:tc>
                <a:tc>
                  <a:txBody>
                    <a:bodyPr/>
                    <a:lstStyle/>
                    <a:p>
                      <a:pPr algn="r" fontAlgn="t"/>
                      <a:r>
                        <a:rPr lang="en-US" sz="900" b="0" i="0" u="none" strike="noStrike">
                          <a:solidFill>
                            <a:schemeClr val="tx1"/>
                          </a:solidFill>
                          <a:effectLst/>
                          <a:latin typeface="+mn-lt"/>
                        </a:rPr>
                        <a:t>141</a:t>
                      </a:r>
                    </a:p>
                  </a:txBody>
                  <a:tcPr marL="9525" marR="9525" marT="9525" marB="0">
                    <a:noFill/>
                  </a:tcPr>
                </a:tc>
                <a:tc>
                  <a:txBody>
                    <a:bodyPr/>
                    <a:lstStyle/>
                    <a:p>
                      <a:pPr algn="r" fontAlgn="t"/>
                      <a:r>
                        <a:rPr lang="en-US" sz="900" b="0" i="0" u="none" strike="noStrike">
                          <a:solidFill>
                            <a:schemeClr val="tx1"/>
                          </a:solidFill>
                          <a:effectLst/>
                          <a:latin typeface="+mn-lt"/>
                        </a:rPr>
                        <a:t>141</a:t>
                      </a:r>
                    </a:p>
                  </a:txBody>
                  <a:tcPr marL="9525" marR="9525" marT="9525" marB="0">
                    <a:noFill/>
                  </a:tcPr>
                </a:tc>
                <a:tc>
                  <a:txBody>
                    <a:bodyPr/>
                    <a:lstStyle/>
                    <a:p>
                      <a:pPr algn="r" fontAlgn="t"/>
                      <a:r>
                        <a:rPr lang="en-US" sz="900" b="0" i="0" u="none" strike="noStrike">
                          <a:solidFill>
                            <a:schemeClr val="tx1"/>
                          </a:solidFill>
                          <a:effectLst/>
                          <a:latin typeface="+mn-lt"/>
                        </a:rPr>
                        <a:t>143</a:t>
                      </a:r>
                    </a:p>
                  </a:txBody>
                  <a:tcPr marL="9525" marR="9525" marT="9525" marB="0">
                    <a:noFill/>
                  </a:tcPr>
                </a:tc>
                <a:tc>
                  <a:txBody>
                    <a:bodyPr/>
                    <a:lstStyle/>
                    <a:p>
                      <a:pPr algn="r" fontAlgn="t"/>
                      <a:r>
                        <a:rPr lang="en-US" sz="900" b="0" i="0" u="none" strike="noStrike">
                          <a:solidFill>
                            <a:schemeClr val="tx1"/>
                          </a:solidFill>
                          <a:effectLst/>
                          <a:latin typeface="+mn-lt"/>
                        </a:rPr>
                        <a:t>167</a:t>
                      </a:r>
                    </a:p>
                  </a:txBody>
                  <a:tcPr marL="9525" marR="9525" marT="9525" marB="0">
                    <a:noFill/>
                  </a:tcPr>
                </a:tc>
                <a:extLst>
                  <a:ext uri="{0D108BD9-81ED-4DB2-BD59-A6C34878D82A}">
                    <a16:rowId xmlns:a16="http://schemas.microsoft.com/office/drawing/2014/main" val="2312251780"/>
                  </a:ext>
                </a:extLst>
              </a:tr>
              <a:tr h="142824">
                <a:tc>
                  <a:txBody>
                    <a:bodyPr/>
                    <a:lstStyle/>
                    <a:p>
                      <a:pPr algn="l" fontAlgn="t"/>
                      <a:r>
                        <a:rPr lang="en-US" sz="900" b="0" i="0" u="none" strike="noStrike">
                          <a:solidFill>
                            <a:schemeClr val="tx1"/>
                          </a:solidFill>
                          <a:effectLst/>
                          <a:latin typeface="+mn-lt"/>
                        </a:rPr>
                        <a:t>Krajská hygienická stanice</a:t>
                      </a:r>
                    </a:p>
                  </a:txBody>
                  <a:tcPr marL="9525" marR="9525" marT="9525" marB="0">
                    <a:noFill/>
                  </a:tcPr>
                </a:tc>
                <a:tc>
                  <a:txBody>
                    <a:bodyPr/>
                    <a:lstStyle/>
                    <a:p>
                      <a:pPr algn="r" fontAlgn="t"/>
                      <a:r>
                        <a:rPr lang="en-US" sz="900" b="0" i="0" u="none" strike="noStrike">
                          <a:solidFill>
                            <a:schemeClr val="tx1"/>
                          </a:solidFill>
                          <a:effectLst/>
                          <a:latin typeface="+mn-lt"/>
                        </a:rPr>
                        <a:t>84</a:t>
                      </a:r>
                    </a:p>
                  </a:txBody>
                  <a:tcPr marL="9525" marR="9525" marT="9525" marB="0">
                    <a:noFill/>
                  </a:tcPr>
                </a:tc>
                <a:tc>
                  <a:txBody>
                    <a:bodyPr/>
                    <a:lstStyle/>
                    <a:p>
                      <a:pPr algn="r" fontAlgn="t"/>
                      <a:r>
                        <a:rPr lang="en-US" sz="900" b="0" i="0" u="none" strike="noStrike">
                          <a:solidFill>
                            <a:schemeClr val="tx1"/>
                          </a:solidFill>
                          <a:effectLst/>
                          <a:latin typeface="+mn-lt"/>
                        </a:rPr>
                        <a:t>84</a:t>
                      </a:r>
                    </a:p>
                  </a:txBody>
                  <a:tcPr marL="9525" marR="9525" marT="9525" marB="0">
                    <a:noFill/>
                  </a:tcPr>
                </a:tc>
                <a:tc>
                  <a:txBody>
                    <a:bodyPr/>
                    <a:lstStyle/>
                    <a:p>
                      <a:pPr algn="r" fontAlgn="t"/>
                      <a:r>
                        <a:rPr lang="en-US" sz="900" b="0" i="0" u="none" strike="noStrike">
                          <a:solidFill>
                            <a:schemeClr val="tx1"/>
                          </a:solidFill>
                          <a:effectLst/>
                          <a:latin typeface="+mn-lt"/>
                        </a:rPr>
                        <a:t>84</a:t>
                      </a:r>
                    </a:p>
                  </a:txBody>
                  <a:tcPr marL="9525" marR="9525" marT="9525" marB="0">
                    <a:noFill/>
                  </a:tcPr>
                </a:tc>
                <a:tc>
                  <a:txBody>
                    <a:bodyPr/>
                    <a:lstStyle/>
                    <a:p>
                      <a:pPr algn="r" fontAlgn="t"/>
                      <a:r>
                        <a:rPr lang="en-US" sz="900" b="0" i="0" u="none" strike="noStrike">
                          <a:solidFill>
                            <a:schemeClr val="tx1"/>
                          </a:solidFill>
                          <a:effectLst/>
                          <a:latin typeface="+mn-lt"/>
                        </a:rPr>
                        <a:t>84</a:t>
                      </a:r>
                    </a:p>
                  </a:txBody>
                  <a:tcPr marL="9525" marR="9525" marT="9525" marB="0">
                    <a:noFill/>
                  </a:tcPr>
                </a:tc>
                <a:tc>
                  <a:txBody>
                    <a:bodyPr/>
                    <a:lstStyle/>
                    <a:p>
                      <a:pPr algn="r" fontAlgn="t"/>
                      <a:r>
                        <a:rPr lang="en-US" sz="900" b="0" i="0" u="none" strike="noStrike">
                          <a:solidFill>
                            <a:schemeClr val="tx1"/>
                          </a:solidFill>
                          <a:effectLst/>
                          <a:latin typeface="+mn-lt"/>
                        </a:rPr>
                        <a:t>84</a:t>
                      </a:r>
                    </a:p>
                  </a:txBody>
                  <a:tcPr marL="9525" marR="9525" marT="9525" marB="0">
                    <a:noFill/>
                  </a:tcPr>
                </a:tc>
                <a:extLst>
                  <a:ext uri="{0D108BD9-81ED-4DB2-BD59-A6C34878D82A}">
                    <a16:rowId xmlns:a16="http://schemas.microsoft.com/office/drawing/2014/main" val="125710453"/>
                  </a:ext>
                </a:extLst>
              </a:tr>
              <a:tr h="142824">
                <a:tc>
                  <a:txBody>
                    <a:bodyPr/>
                    <a:lstStyle/>
                    <a:p>
                      <a:pPr algn="l" fontAlgn="t"/>
                      <a:r>
                        <a:rPr lang="en-US" sz="900" b="0" i="0" u="none" strike="noStrike">
                          <a:solidFill>
                            <a:schemeClr val="tx1"/>
                          </a:solidFill>
                          <a:effectLst/>
                          <a:latin typeface="+mn-lt"/>
                        </a:rPr>
                        <a:t>Hemodialyzační středisko</a:t>
                      </a:r>
                    </a:p>
                  </a:txBody>
                  <a:tcPr marL="9525" marR="9525" marT="9525" marB="0">
                    <a:noFill/>
                  </a:tcPr>
                </a:tc>
                <a:tc>
                  <a:txBody>
                    <a:bodyPr/>
                    <a:lstStyle/>
                    <a:p>
                      <a:pPr algn="r" fontAlgn="t"/>
                      <a:r>
                        <a:rPr lang="en-US" sz="900" b="0" i="0" u="none" strike="noStrike">
                          <a:solidFill>
                            <a:schemeClr val="tx1"/>
                          </a:solidFill>
                          <a:effectLst/>
                          <a:latin typeface="+mn-lt"/>
                        </a:rPr>
                        <a:t>63</a:t>
                      </a:r>
                    </a:p>
                  </a:txBody>
                  <a:tcPr marL="9525" marR="9525" marT="9525" marB="0">
                    <a:noFill/>
                  </a:tcPr>
                </a:tc>
                <a:tc>
                  <a:txBody>
                    <a:bodyPr/>
                    <a:lstStyle/>
                    <a:p>
                      <a:pPr algn="r" fontAlgn="t"/>
                      <a:r>
                        <a:rPr lang="en-US" sz="900" b="0" i="0" u="none" strike="noStrike">
                          <a:solidFill>
                            <a:schemeClr val="tx1"/>
                          </a:solidFill>
                          <a:effectLst/>
                          <a:latin typeface="+mn-lt"/>
                        </a:rPr>
                        <a:t>67</a:t>
                      </a:r>
                    </a:p>
                  </a:txBody>
                  <a:tcPr marL="9525" marR="9525" marT="9525" marB="0">
                    <a:noFill/>
                  </a:tcPr>
                </a:tc>
                <a:tc>
                  <a:txBody>
                    <a:bodyPr/>
                    <a:lstStyle/>
                    <a:p>
                      <a:pPr algn="r" fontAlgn="t"/>
                      <a:r>
                        <a:rPr lang="en-US" sz="900" b="0" i="0" u="none" strike="noStrike">
                          <a:solidFill>
                            <a:schemeClr val="tx1"/>
                          </a:solidFill>
                          <a:effectLst/>
                          <a:latin typeface="+mn-lt"/>
                        </a:rPr>
                        <a:t>70</a:t>
                      </a:r>
                    </a:p>
                  </a:txBody>
                  <a:tcPr marL="9525" marR="9525" marT="9525" marB="0">
                    <a:noFill/>
                  </a:tcPr>
                </a:tc>
                <a:tc>
                  <a:txBody>
                    <a:bodyPr/>
                    <a:lstStyle/>
                    <a:p>
                      <a:pPr algn="r" fontAlgn="t"/>
                      <a:r>
                        <a:rPr lang="en-US" sz="900" b="0" i="0" u="none" strike="noStrike">
                          <a:solidFill>
                            <a:schemeClr val="tx1"/>
                          </a:solidFill>
                          <a:effectLst/>
                          <a:latin typeface="+mn-lt"/>
                        </a:rPr>
                        <a:t>71</a:t>
                      </a:r>
                    </a:p>
                  </a:txBody>
                  <a:tcPr marL="9525" marR="9525" marT="9525" marB="0">
                    <a:noFill/>
                  </a:tcPr>
                </a:tc>
                <a:tc>
                  <a:txBody>
                    <a:bodyPr/>
                    <a:lstStyle/>
                    <a:p>
                      <a:pPr algn="r" fontAlgn="t"/>
                      <a:r>
                        <a:rPr lang="en-US" sz="900" b="0" i="0" u="none" strike="noStrike">
                          <a:solidFill>
                            <a:schemeClr val="tx1"/>
                          </a:solidFill>
                          <a:effectLst/>
                          <a:latin typeface="+mn-lt"/>
                        </a:rPr>
                        <a:t>76</a:t>
                      </a:r>
                    </a:p>
                  </a:txBody>
                  <a:tcPr marL="9525" marR="9525" marT="9525" marB="0">
                    <a:noFill/>
                  </a:tcPr>
                </a:tc>
                <a:extLst>
                  <a:ext uri="{0D108BD9-81ED-4DB2-BD59-A6C34878D82A}">
                    <a16:rowId xmlns:a16="http://schemas.microsoft.com/office/drawing/2014/main" val="1240539152"/>
                  </a:ext>
                </a:extLst>
              </a:tr>
              <a:tr h="142824">
                <a:tc>
                  <a:txBody>
                    <a:bodyPr/>
                    <a:lstStyle/>
                    <a:p>
                      <a:pPr algn="l" fontAlgn="t"/>
                      <a:r>
                        <a:rPr lang="en-US" sz="900" b="0" i="0" u="none" strike="noStrike">
                          <a:solidFill>
                            <a:schemeClr val="tx1"/>
                          </a:solidFill>
                          <a:effectLst/>
                          <a:latin typeface="+mn-lt"/>
                        </a:rPr>
                        <a:t>Fakultní nemocnice</a:t>
                      </a:r>
                    </a:p>
                  </a:txBody>
                  <a:tcPr marL="9525" marR="9525" marT="9525" marB="0">
                    <a:noFill/>
                  </a:tcPr>
                </a:tc>
                <a:tc>
                  <a:txBody>
                    <a:bodyPr/>
                    <a:lstStyle/>
                    <a:p>
                      <a:pPr algn="r" fontAlgn="t"/>
                      <a:r>
                        <a:rPr lang="en-US" sz="900" b="0" i="0" u="none" strike="noStrike">
                          <a:solidFill>
                            <a:schemeClr val="tx1"/>
                          </a:solidFill>
                          <a:effectLst/>
                          <a:latin typeface="+mn-lt"/>
                        </a:rPr>
                        <a:t>52</a:t>
                      </a:r>
                    </a:p>
                  </a:txBody>
                  <a:tcPr marL="9525" marR="9525" marT="9525" marB="0">
                    <a:noFill/>
                  </a:tcPr>
                </a:tc>
                <a:tc>
                  <a:txBody>
                    <a:bodyPr/>
                    <a:lstStyle/>
                    <a:p>
                      <a:pPr algn="r" fontAlgn="t"/>
                      <a:r>
                        <a:rPr lang="en-US" sz="900" b="0" i="0" u="none" strike="noStrike">
                          <a:solidFill>
                            <a:schemeClr val="tx1"/>
                          </a:solidFill>
                          <a:effectLst/>
                          <a:latin typeface="+mn-lt"/>
                        </a:rPr>
                        <a:t>64</a:t>
                      </a:r>
                    </a:p>
                  </a:txBody>
                  <a:tcPr marL="9525" marR="9525" marT="9525" marB="0">
                    <a:noFill/>
                  </a:tcPr>
                </a:tc>
                <a:tc>
                  <a:txBody>
                    <a:bodyPr/>
                    <a:lstStyle/>
                    <a:p>
                      <a:pPr algn="r" fontAlgn="t"/>
                      <a:r>
                        <a:rPr lang="en-US" sz="900" b="0" i="0" u="none" strike="noStrike">
                          <a:solidFill>
                            <a:schemeClr val="tx1"/>
                          </a:solidFill>
                          <a:effectLst/>
                          <a:latin typeface="+mn-lt"/>
                        </a:rPr>
                        <a:t>66</a:t>
                      </a:r>
                    </a:p>
                  </a:txBody>
                  <a:tcPr marL="9525" marR="9525" marT="9525" marB="0">
                    <a:noFill/>
                  </a:tcPr>
                </a:tc>
                <a:tc>
                  <a:txBody>
                    <a:bodyPr/>
                    <a:lstStyle/>
                    <a:p>
                      <a:pPr algn="r" fontAlgn="t"/>
                      <a:r>
                        <a:rPr lang="en-US" sz="900" b="0" i="0" u="none" strike="noStrike">
                          <a:solidFill>
                            <a:schemeClr val="tx1"/>
                          </a:solidFill>
                          <a:effectLst/>
                          <a:latin typeface="+mn-lt"/>
                        </a:rPr>
                        <a:t>68</a:t>
                      </a:r>
                    </a:p>
                  </a:txBody>
                  <a:tcPr marL="9525" marR="9525" marT="9525" marB="0">
                    <a:noFill/>
                  </a:tcPr>
                </a:tc>
                <a:tc>
                  <a:txBody>
                    <a:bodyPr/>
                    <a:lstStyle/>
                    <a:p>
                      <a:pPr algn="r" fontAlgn="t"/>
                      <a:r>
                        <a:rPr lang="en-US" sz="900" b="0" i="0" u="none" strike="noStrike">
                          <a:solidFill>
                            <a:schemeClr val="tx1"/>
                          </a:solidFill>
                          <a:effectLst/>
                          <a:latin typeface="+mn-lt"/>
                        </a:rPr>
                        <a:t>69</a:t>
                      </a:r>
                    </a:p>
                  </a:txBody>
                  <a:tcPr marL="9525" marR="9525" marT="9525" marB="0">
                    <a:noFill/>
                  </a:tcPr>
                </a:tc>
                <a:extLst>
                  <a:ext uri="{0D108BD9-81ED-4DB2-BD59-A6C34878D82A}">
                    <a16:rowId xmlns:a16="http://schemas.microsoft.com/office/drawing/2014/main" val="3099982244"/>
                  </a:ext>
                </a:extLst>
              </a:tr>
              <a:tr h="142824">
                <a:tc>
                  <a:txBody>
                    <a:bodyPr/>
                    <a:lstStyle/>
                    <a:p>
                      <a:pPr algn="l" fontAlgn="t"/>
                      <a:r>
                        <a:rPr lang="en-US" sz="900" b="0" i="0" u="none" strike="noStrike">
                          <a:solidFill>
                            <a:schemeClr val="tx1"/>
                          </a:solidFill>
                          <a:effectLst/>
                          <a:latin typeface="+mn-lt"/>
                        </a:rPr>
                        <a:t>Nemocnice následné péče</a:t>
                      </a:r>
                    </a:p>
                  </a:txBody>
                  <a:tcPr marL="9525" marR="9525" marT="9525" marB="0">
                    <a:noFill/>
                  </a:tcPr>
                </a:tc>
                <a:tc>
                  <a:txBody>
                    <a:bodyPr/>
                    <a:lstStyle/>
                    <a:p>
                      <a:pPr algn="r" fontAlgn="t"/>
                      <a:r>
                        <a:rPr lang="en-US" sz="900" b="0" i="0" u="none" strike="noStrike">
                          <a:solidFill>
                            <a:schemeClr val="tx1"/>
                          </a:solidFill>
                          <a:effectLst/>
                          <a:latin typeface="+mn-lt"/>
                        </a:rPr>
                        <a:t>54</a:t>
                      </a:r>
                    </a:p>
                  </a:txBody>
                  <a:tcPr marL="9525" marR="9525" marT="9525" marB="0">
                    <a:noFill/>
                  </a:tcPr>
                </a:tc>
                <a:tc>
                  <a:txBody>
                    <a:bodyPr/>
                    <a:lstStyle/>
                    <a:p>
                      <a:pPr algn="r" fontAlgn="t"/>
                      <a:r>
                        <a:rPr lang="en-US" sz="900" b="0" i="0" u="none" strike="noStrike">
                          <a:solidFill>
                            <a:schemeClr val="tx1"/>
                          </a:solidFill>
                          <a:effectLst/>
                          <a:latin typeface="+mn-lt"/>
                        </a:rPr>
                        <a:t>57</a:t>
                      </a:r>
                    </a:p>
                  </a:txBody>
                  <a:tcPr marL="9525" marR="9525" marT="9525" marB="0">
                    <a:noFill/>
                  </a:tcPr>
                </a:tc>
                <a:tc>
                  <a:txBody>
                    <a:bodyPr/>
                    <a:lstStyle/>
                    <a:p>
                      <a:pPr algn="r" fontAlgn="t"/>
                      <a:r>
                        <a:rPr lang="en-US" sz="900" b="0" i="0" u="none" strike="noStrike">
                          <a:solidFill>
                            <a:schemeClr val="tx1"/>
                          </a:solidFill>
                          <a:effectLst/>
                          <a:latin typeface="+mn-lt"/>
                        </a:rPr>
                        <a:t>65</a:t>
                      </a:r>
                    </a:p>
                  </a:txBody>
                  <a:tcPr marL="9525" marR="9525" marT="9525" marB="0">
                    <a:noFill/>
                  </a:tcPr>
                </a:tc>
                <a:tc>
                  <a:txBody>
                    <a:bodyPr/>
                    <a:lstStyle/>
                    <a:p>
                      <a:pPr algn="r" fontAlgn="t"/>
                      <a:r>
                        <a:rPr lang="en-US" sz="900" b="0" i="0" u="none" strike="noStrike">
                          <a:solidFill>
                            <a:schemeClr val="tx1"/>
                          </a:solidFill>
                          <a:effectLst/>
                          <a:latin typeface="+mn-lt"/>
                        </a:rPr>
                        <a:t>67</a:t>
                      </a:r>
                    </a:p>
                  </a:txBody>
                  <a:tcPr marL="9525" marR="9525" marT="9525" marB="0">
                    <a:noFill/>
                  </a:tcPr>
                </a:tc>
                <a:tc>
                  <a:txBody>
                    <a:bodyPr/>
                    <a:lstStyle/>
                    <a:p>
                      <a:pPr algn="r" fontAlgn="t"/>
                      <a:r>
                        <a:rPr lang="en-US" sz="900" b="0" i="0" u="none" strike="noStrike">
                          <a:solidFill>
                            <a:schemeClr val="tx1"/>
                          </a:solidFill>
                          <a:effectLst/>
                          <a:latin typeface="+mn-lt"/>
                        </a:rPr>
                        <a:t>65</a:t>
                      </a:r>
                    </a:p>
                  </a:txBody>
                  <a:tcPr marL="9525" marR="9525" marT="9525" marB="0">
                    <a:noFill/>
                  </a:tcPr>
                </a:tc>
                <a:extLst>
                  <a:ext uri="{0D108BD9-81ED-4DB2-BD59-A6C34878D82A}">
                    <a16:rowId xmlns:a16="http://schemas.microsoft.com/office/drawing/2014/main" val="3890186051"/>
                  </a:ext>
                </a:extLst>
              </a:tr>
              <a:tr h="142824">
                <a:tc>
                  <a:txBody>
                    <a:bodyPr/>
                    <a:lstStyle/>
                    <a:p>
                      <a:pPr algn="l" fontAlgn="t"/>
                      <a:r>
                        <a:rPr lang="en-US" sz="900" b="0" i="0" u="none" strike="noStrike">
                          <a:solidFill>
                            <a:schemeClr val="tx1"/>
                          </a:solidFill>
                          <a:effectLst/>
                          <a:latin typeface="+mn-lt"/>
                        </a:rPr>
                        <a:t>Zařízení závodní preventivní péče</a:t>
                      </a:r>
                    </a:p>
                  </a:txBody>
                  <a:tcPr marL="9525" marR="9525" marT="9525" marB="0">
                    <a:noFill/>
                  </a:tcPr>
                </a:tc>
                <a:tc>
                  <a:txBody>
                    <a:bodyPr/>
                    <a:lstStyle/>
                    <a:p>
                      <a:pPr algn="r" fontAlgn="t"/>
                      <a:r>
                        <a:rPr lang="en-US" sz="900" b="0" i="0" u="none" strike="noStrike">
                          <a:solidFill>
                            <a:schemeClr val="tx1"/>
                          </a:solidFill>
                          <a:effectLst/>
                          <a:latin typeface="+mn-lt"/>
                        </a:rPr>
                        <a:t>81</a:t>
                      </a:r>
                    </a:p>
                  </a:txBody>
                  <a:tcPr marL="9525" marR="9525" marT="9525" marB="0">
                    <a:noFill/>
                  </a:tcPr>
                </a:tc>
                <a:tc>
                  <a:txBody>
                    <a:bodyPr/>
                    <a:lstStyle/>
                    <a:p>
                      <a:pPr algn="r" fontAlgn="t"/>
                      <a:r>
                        <a:rPr lang="en-US" sz="900" b="0" i="0" u="none" strike="noStrike">
                          <a:solidFill>
                            <a:schemeClr val="tx1"/>
                          </a:solidFill>
                          <a:effectLst/>
                          <a:latin typeface="+mn-lt"/>
                        </a:rPr>
                        <a:t>78</a:t>
                      </a:r>
                    </a:p>
                  </a:txBody>
                  <a:tcPr marL="9525" marR="9525" marT="9525" marB="0">
                    <a:noFill/>
                  </a:tcPr>
                </a:tc>
                <a:tc>
                  <a:txBody>
                    <a:bodyPr/>
                    <a:lstStyle/>
                    <a:p>
                      <a:pPr algn="r" fontAlgn="t"/>
                      <a:r>
                        <a:rPr lang="en-US" sz="900" b="0" i="0" u="none" strike="noStrike">
                          <a:solidFill>
                            <a:schemeClr val="tx1"/>
                          </a:solidFill>
                          <a:effectLst/>
                          <a:latin typeface="+mn-lt"/>
                        </a:rPr>
                        <a:t>54</a:t>
                      </a:r>
                    </a:p>
                  </a:txBody>
                  <a:tcPr marL="9525" marR="9525" marT="9525" marB="0">
                    <a:noFill/>
                  </a:tcPr>
                </a:tc>
                <a:tc>
                  <a:txBody>
                    <a:bodyPr/>
                    <a:lstStyle/>
                    <a:p>
                      <a:pPr algn="r" fontAlgn="t"/>
                      <a:r>
                        <a:rPr lang="en-US" sz="900" b="0" i="0" u="none" strike="noStrike">
                          <a:solidFill>
                            <a:schemeClr val="tx1"/>
                          </a:solidFill>
                          <a:effectLst/>
                          <a:latin typeface="+mn-lt"/>
                        </a:rPr>
                        <a:t>54</a:t>
                      </a:r>
                    </a:p>
                  </a:txBody>
                  <a:tcPr marL="9525" marR="9525" marT="9525" marB="0">
                    <a:noFill/>
                  </a:tcPr>
                </a:tc>
                <a:tc>
                  <a:txBody>
                    <a:bodyPr/>
                    <a:lstStyle/>
                    <a:p>
                      <a:pPr algn="r" fontAlgn="t"/>
                      <a:r>
                        <a:rPr lang="en-US" sz="900" b="0" i="0" u="none" strike="noStrike">
                          <a:solidFill>
                            <a:schemeClr val="tx1"/>
                          </a:solidFill>
                          <a:effectLst/>
                          <a:latin typeface="+mn-lt"/>
                        </a:rPr>
                        <a:t>56</a:t>
                      </a:r>
                    </a:p>
                  </a:txBody>
                  <a:tcPr marL="9525" marR="9525" marT="9525" marB="0">
                    <a:noFill/>
                  </a:tcPr>
                </a:tc>
                <a:extLst>
                  <a:ext uri="{0D108BD9-81ED-4DB2-BD59-A6C34878D82A}">
                    <a16:rowId xmlns:a16="http://schemas.microsoft.com/office/drawing/2014/main" val="2724785709"/>
                  </a:ext>
                </a:extLst>
              </a:tr>
              <a:tr h="142824">
                <a:tc>
                  <a:txBody>
                    <a:bodyPr/>
                    <a:lstStyle/>
                    <a:p>
                      <a:pPr algn="l" fontAlgn="t"/>
                      <a:r>
                        <a:rPr lang="en-US" sz="900" b="0" i="0" u="none" strike="noStrike">
                          <a:solidFill>
                            <a:schemeClr val="tx1"/>
                          </a:solidFill>
                          <a:effectLst/>
                          <a:latin typeface="+mn-lt"/>
                        </a:rPr>
                        <a:t>Zdravotní ústav</a:t>
                      </a:r>
                    </a:p>
                  </a:txBody>
                  <a:tcPr marL="9525" marR="9525" marT="9525" marB="0">
                    <a:noFill/>
                  </a:tcPr>
                </a:tc>
                <a:tc>
                  <a:txBody>
                    <a:bodyPr/>
                    <a:lstStyle/>
                    <a:p>
                      <a:pPr algn="r" fontAlgn="t"/>
                      <a:r>
                        <a:rPr lang="en-US" sz="900" b="0" i="0" u="none" strike="noStrike">
                          <a:solidFill>
                            <a:schemeClr val="tx1"/>
                          </a:solidFill>
                          <a:effectLst/>
                          <a:latin typeface="+mn-lt"/>
                        </a:rPr>
                        <a:t>56</a:t>
                      </a:r>
                    </a:p>
                  </a:txBody>
                  <a:tcPr marL="9525" marR="9525" marT="9525" marB="0">
                    <a:noFill/>
                  </a:tcPr>
                </a:tc>
                <a:tc>
                  <a:txBody>
                    <a:bodyPr/>
                    <a:lstStyle/>
                    <a:p>
                      <a:pPr algn="r" fontAlgn="t"/>
                      <a:r>
                        <a:rPr lang="en-US" sz="900" b="0" i="0" u="none" strike="noStrike">
                          <a:solidFill>
                            <a:schemeClr val="tx1"/>
                          </a:solidFill>
                          <a:effectLst/>
                          <a:latin typeface="+mn-lt"/>
                        </a:rPr>
                        <a:t>55</a:t>
                      </a:r>
                    </a:p>
                  </a:txBody>
                  <a:tcPr marL="9525" marR="9525" marT="9525" marB="0">
                    <a:noFill/>
                  </a:tcPr>
                </a:tc>
                <a:tc>
                  <a:txBody>
                    <a:bodyPr/>
                    <a:lstStyle/>
                    <a:p>
                      <a:pPr algn="r" fontAlgn="t"/>
                      <a:r>
                        <a:rPr lang="en-US" sz="900" b="0" i="0" u="none" strike="noStrike">
                          <a:solidFill>
                            <a:schemeClr val="tx1"/>
                          </a:solidFill>
                          <a:effectLst/>
                          <a:latin typeface="+mn-lt"/>
                        </a:rPr>
                        <a:t>55</a:t>
                      </a:r>
                    </a:p>
                  </a:txBody>
                  <a:tcPr marL="9525" marR="9525" marT="9525" marB="0">
                    <a:noFill/>
                  </a:tcPr>
                </a:tc>
                <a:tc>
                  <a:txBody>
                    <a:bodyPr/>
                    <a:lstStyle/>
                    <a:p>
                      <a:pPr algn="r" fontAlgn="t"/>
                      <a:r>
                        <a:rPr lang="en-US" sz="900" b="0" i="0" u="none" strike="noStrike">
                          <a:solidFill>
                            <a:schemeClr val="tx1"/>
                          </a:solidFill>
                          <a:effectLst/>
                          <a:latin typeface="+mn-lt"/>
                        </a:rPr>
                        <a:t>53</a:t>
                      </a:r>
                    </a:p>
                  </a:txBody>
                  <a:tcPr marL="9525" marR="9525" marT="9525" marB="0">
                    <a:noFill/>
                  </a:tcPr>
                </a:tc>
                <a:tc>
                  <a:txBody>
                    <a:bodyPr/>
                    <a:lstStyle/>
                    <a:p>
                      <a:pPr algn="r" fontAlgn="t"/>
                      <a:r>
                        <a:rPr lang="en-US" sz="900" b="0" i="0" u="none" strike="noStrike">
                          <a:solidFill>
                            <a:schemeClr val="tx1"/>
                          </a:solidFill>
                          <a:effectLst/>
                          <a:latin typeface="+mn-lt"/>
                        </a:rPr>
                        <a:t>53</a:t>
                      </a:r>
                    </a:p>
                  </a:txBody>
                  <a:tcPr marL="9525" marR="9525" marT="9525" marB="0">
                    <a:noFill/>
                  </a:tcPr>
                </a:tc>
                <a:extLst>
                  <a:ext uri="{0D108BD9-81ED-4DB2-BD59-A6C34878D82A}">
                    <a16:rowId xmlns:a16="http://schemas.microsoft.com/office/drawing/2014/main" val="63530409"/>
                  </a:ext>
                </a:extLst>
              </a:tr>
              <a:tr h="142824">
                <a:tc>
                  <a:txBody>
                    <a:bodyPr/>
                    <a:lstStyle/>
                    <a:p>
                      <a:pPr algn="l" fontAlgn="t"/>
                      <a:r>
                        <a:rPr lang="en-US" sz="900" b="0" i="0" u="none" strike="noStrike">
                          <a:solidFill>
                            <a:schemeClr val="tx1"/>
                          </a:solidFill>
                          <a:effectLst/>
                          <a:latin typeface="+mn-lt"/>
                        </a:rPr>
                        <a:t>Ostatní zdravotnická zařízení</a:t>
                      </a:r>
                    </a:p>
                  </a:txBody>
                  <a:tcPr marL="9525" marR="9525" marT="9525" marB="0">
                    <a:noFill/>
                  </a:tcPr>
                </a:tc>
                <a:tc>
                  <a:txBody>
                    <a:bodyPr/>
                    <a:lstStyle/>
                    <a:p>
                      <a:pPr algn="r" fontAlgn="t"/>
                      <a:r>
                        <a:rPr lang="en-US" sz="900" b="0" i="0" u="none" strike="noStrike">
                          <a:solidFill>
                            <a:schemeClr val="tx1"/>
                          </a:solidFill>
                          <a:effectLst/>
                          <a:latin typeface="+mn-lt"/>
                        </a:rPr>
                        <a:t>73</a:t>
                      </a:r>
                    </a:p>
                  </a:txBody>
                  <a:tcPr marL="9525" marR="9525" marT="9525" marB="0">
                    <a:noFill/>
                  </a:tcPr>
                </a:tc>
                <a:tc>
                  <a:txBody>
                    <a:bodyPr/>
                    <a:lstStyle/>
                    <a:p>
                      <a:pPr algn="r" fontAlgn="t"/>
                      <a:r>
                        <a:rPr lang="en-US" sz="900" b="0" i="0" u="none" strike="noStrike">
                          <a:solidFill>
                            <a:schemeClr val="tx1"/>
                          </a:solidFill>
                          <a:effectLst/>
                          <a:latin typeface="+mn-lt"/>
                        </a:rPr>
                        <a:t>65</a:t>
                      </a:r>
                    </a:p>
                  </a:txBody>
                  <a:tcPr marL="9525" marR="9525" marT="9525" marB="0">
                    <a:noFill/>
                  </a:tcPr>
                </a:tc>
                <a:tc>
                  <a:txBody>
                    <a:bodyPr/>
                    <a:lstStyle/>
                    <a:p>
                      <a:pPr algn="r" fontAlgn="t"/>
                      <a:r>
                        <a:rPr lang="en-US" sz="900" b="0" i="0" u="none" strike="noStrike">
                          <a:solidFill>
                            <a:schemeClr val="tx1"/>
                          </a:solidFill>
                          <a:effectLst/>
                          <a:latin typeface="+mn-lt"/>
                        </a:rPr>
                        <a:t>63</a:t>
                      </a:r>
                    </a:p>
                  </a:txBody>
                  <a:tcPr marL="9525" marR="9525" marT="9525" marB="0">
                    <a:noFill/>
                  </a:tcPr>
                </a:tc>
                <a:tc>
                  <a:txBody>
                    <a:bodyPr/>
                    <a:lstStyle/>
                    <a:p>
                      <a:pPr algn="r" fontAlgn="t"/>
                      <a:r>
                        <a:rPr lang="en-US" sz="900" b="0" i="0" u="none" strike="noStrike">
                          <a:solidFill>
                            <a:schemeClr val="tx1"/>
                          </a:solidFill>
                          <a:effectLst/>
                          <a:latin typeface="+mn-lt"/>
                        </a:rPr>
                        <a:t>60</a:t>
                      </a:r>
                    </a:p>
                  </a:txBody>
                  <a:tcPr marL="9525" marR="9525" marT="9525" marB="0">
                    <a:noFill/>
                  </a:tcPr>
                </a:tc>
                <a:tc>
                  <a:txBody>
                    <a:bodyPr/>
                    <a:lstStyle/>
                    <a:p>
                      <a:pPr algn="r" fontAlgn="t"/>
                      <a:r>
                        <a:rPr lang="en-US" sz="900" b="0" i="0" u="none" strike="noStrike">
                          <a:solidFill>
                            <a:schemeClr val="tx1"/>
                          </a:solidFill>
                          <a:effectLst/>
                          <a:latin typeface="+mn-lt"/>
                        </a:rPr>
                        <a:t>52</a:t>
                      </a:r>
                    </a:p>
                  </a:txBody>
                  <a:tcPr marL="9525" marR="9525" marT="9525" marB="0">
                    <a:noFill/>
                  </a:tcPr>
                </a:tc>
                <a:extLst>
                  <a:ext uri="{0D108BD9-81ED-4DB2-BD59-A6C34878D82A}">
                    <a16:rowId xmlns:a16="http://schemas.microsoft.com/office/drawing/2014/main" val="2015264244"/>
                  </a:ext>
                </a:extLst>
              </a:tr>
              <a:tr h="142824">
                <a:tc>
                  <a:txBody>
                    <a:bodyPr/>
                    <a:lstStyle/>
                    <a:p>
                      <a:pPr algn="l" fontAlgn="t"/>
                      <a:r>
                        <a:rPr lang="en-US" sz="900" b="0" i="0" u="none" strike="noStrike">
                          <a:solidFill>
                            <a:schemeClr val="tx1"/>
                          </a:solidFill>
                          <a:effectLst/>
                          <a:latin typeface="+mn-lt"/>
                        </a:rPr>
                        <a:t>Léčebna pro dlouhodobě nemocné (LDN)</a:t>
                      </a:r>
                    </a:p>
                  </a:txBody>
                  <a:tcPr marL="9525" marR="9525" marT="9525" marB="0">
                    <a:noFill/>
                  </a:tcPr>
                </a:tc>
                <a:tc>
                  <a:txBody>
                    <a:bodyPr/>
                    <a:lstStyle/>
                    <a:p>
                      <a:pPr algn="r" fontAlgn="t"/>
                      <a:r>
                        <a:rPr lang="en-US" sz="900" b="0" i="0" u="none" strike="noStrike">
                          <a:solidFill>
                            <a:schemeClr val="tx1"/>
                          </a:solidFill>
                          <a:effectLst/>
                          <a:latin typeface="+mn-lt"/>
                        </a:rPr>
                        <a:t>80</a:t>
                      </a:r>
                    </a:p>
                  </a:txBody>
                  <a:tcPr marL="9525" marR="9525" marT="9525" marB="0">
                    <a:noFill/>
                  </a:tcPr>
                </a:tc>
                <a:tc>
                  <a:txBody>
                    <a:bodyPr/>
                    <a:lstStyle/>
                    <a:p>
                      <a:pPr algn="r" fontAlgn="t"/>
                      <a:r>
                        <a:rPr lang="en-US" sz="900" b="0" i="0" u="none" strike="noStrike">
                          <a:solidFill>
                            <a:schemeClr val="tx1"/>
                          </a:solidFill>
                          <a:effectLst/>
                          <a:latin typeface="+mn-lt"/>
                        </a:rPr>
                        <a:t>82</a:t>
                      </a:r>
                    </a:p>
                  </a:txBody>
                  <a:tcPr marL="9525" marR="9525" marT="9525" marB="0">
                    <a:noFill/>
                  </a:tcPr>
                </a:tc>
                <a:tc>
                  <a:txBody>
                    <a:bodyPr/>
                    <a:lstStyle/>
                    <a:p>
                      <a:pPr algn="r" fontAlgn="t"/>
                      <a:r>
                        <a:rPr lang="en-US" sz="900" b="0" i="0" u="none" strike="noStrike">
                          <a:solidFill>
                            <a:schemeClr val="tx1"/>
                          </a:solidFill>
                          <a:effectLst/>
                          <a:latin typeface="+mn-lt"/>
                        </a:rPr>
                        <a:t>40</a:t>
                      </a:r>
                    </a:p>
                  </a:txBody>
                  <a:tcPr marL="9525" marR="9525" marT="9525" marB="0">
                    <a:noFill/>
                  </a:tcPr>
                </a:tc>
                <a:tc>
                  <a:txBody>
                    <a:bodyPr/>
                    <a:lstStyle/>
                    <a:p>
                      <a:pPr algn="r" fontAlgn="t"/>
                      <a:r>
                        <a:rPr lang="en-US" sz="900" b="0" i="0" u="none" strike="noStrike">
                          <a:solidFill>
                            <a:schemeClr val="tx1"/>
                          </a:solidFill>
                          <a:effectLst/>
                          <a:latin typeface="+mn-lt"/>
                        </a:rPr>
                        <a:t>39</a:t>
                      </a:r>
                    </a:p>
                  </a:txBody>
                  <a:tcPr marL="9525" marR="9525" marT="9525" marB="0">
                    <a:noFill/>
                  </a:tcPr>
                </a:tc>
                <a:tc>
                  <a:txBody>
                    <a:bodyPr/>
                    <a:lstStyle/>
                    <a:p>
                      <a:pPr algn="r" fontAlgn="t"/>
                      <a:r>
                        <a:rPr lang="en-US" sz="900" b="0" i="0" u="none" strike="noStrike">
                          <a:solidFill>
                            <a:schemeClr val="tx1"/>
                          </a:solidFill>
                          <a:effectLst/>
                          <a:latin typeface="+mn-lt"/>
                        </a:rPr>
                        <a:t>41</a:t>
                      </a:r>
                    </a:p>
                  </a:txBody>
                  <a:tcPr marL="9525" marR="9525" marT="9525" marB="0">
                    <a:noFill/>
                  </a:tcPr>
                </a:tc>
                <a:extLst>
                  <a:ext uri="{0D108BD9-81ED-4DB2-BD59-A6C34878D82A}">
                    <a16:rowId xmlns:a16="http://schemas.microsoft.com/office/drawing/2014/main" val="1568385744"/>
                  </a:ext>
                </a:extLst>
              </a:tr>
              <a:tr h="142824">
                <a:tc>
                  <a:txBody>
                    <a:bodyPr/>
                    <a:lstStyle/>
                    <a:p>
                      <a:pPr algn="l" fontAlgn="t"/>
                      <a:r>
                        <a:rPr lang="en-US" sz="900" b="0" i="0" u="none" strike="noStrike">
                          <a:solidFill>
                            <a:schemeClr val="tx1"/>
                          </a:solidFill>
                          <a:effectLst/>
                          <a:latin typeface="+mn-lt"/>
                        </a:rPr>
                        <a:t>Psychiatrická léčebna</a:t>
                      </a:r>
                    </a:p>
                  </a:txBody>
                  <a:tcPr marL="9525" marR="9525" marT="9525" marB="0">
                    <a:noFill/>
                  </a:tcPr>
                </a:tc>
                <a:tc>
                  <a:txBody>
                    <a:bodyPr/>
                    <a:lstStyle/>
                    <a:p>
                      <a:pPr algn="r" fontAlgn="t"/>
                      <a:r>
                        <a:rPr lang="en-US" sz="900" b="0" i="0" u="none" strike="noStrike">
                          <a:solidFill>
                            <a:schemeClr val="tx1"/>
                          </a:solidFill>
                          <a:effectLst/>
                          <a:latin typeface="+mn-lt"/>
                        </a:rPr>
                        <a:t>27</a:t>
                      </a:r>
                    </a:p>
                  </a:txBody>
                  <a:tcPr marL="9525" marR="9525" marT="9525" marB="0">
                    <a:noFill/>
                  </a:tcPr>
                </a:tc>
                <a:tc>
                  <a:txBody>
                    <a:bodyPr/>
                    <a:lstStyle/>
                    <a:p>
                      <a:pPr algn="r" fontAlgn="t"/>
                      <a:r>
                        <a:rPr lang="en-US" sz="900" b="0" i="0" u="none" strike="noStrike">
                          <a:solidFill>
                            <a:schemeClr val="tx1"/>
                          </a:solidFill>
                          <a:effectLst/>
                          <a:latin typeface="+mn-lt"/>
                        </a:rPr>
                        <a:t>31</a:t>
                      </a:r>
                    </a:p>
                  </a:txBody>
                  <a:tcPr marL="9525" marR="9525" marT="9525" marB="0">
                    <a:noFill/>
                  </a:tcPr>
                </a:tc>
                <a:tc>
                  <a:txBody>
                    <a:bodyPr/>
                    <a:lstStyle/>
                    <a:p>
                      <a:pPr algn="r" fontAlgn="t"/>
                      <a:r>
                        <a:rPr lang="en-US" sz="900" b="0" i="0" u="none" strike="noStrike">
                          <a:solidFill>
                            <a:schemeClr val="tx1"/>
                          </a:solidFill>
                          <a:effectLst/>
                          <a:latin typeface="+mn-lt"/>
                        </a:rPr>
                        <a:t>33</a:t>
                      </a:r>
                    </a:p>
                  </a:txBody>
                  <a:tcPr marL="9525" marR="9525" marT="9525" marB="0">
                    <a:noFill/>
                  </a:tcPr>
                </a:tc>
                <a:tc>
                  <a:txBody>
                    <a:bodyPr/>
                    <a:lstStyle/>
                    <a:p>
                      <a:pPr algn="r" fontAlgn="t"/>
                      <a:r>
                        <a:rPr lang="en-US" sz="900" b="0" i="0" u="none" strike="noStrike">
                          <a:solidFill>
                            <a:schemeClr val="tx1"/>
                          </a:solidFill>
                          <a:effectLst/>
                          <a:latin typeface="+mn-lt"/>
                        </a:rPr>
                        <a:t>34</a:t>
                      </a:r>
                    </a:p>
                  </a:txBody>
                  <a:tcPr marL="9525" marR="9525" marT="9525" marB="0">
                    <a:noFill/>
                  </a:tcPr>
                </a:tc>
                <a:tc>
                  <a:txBody>
                    <a:bodyPr/>
                    <a:lstStyle/>
                    <a:p>
                      <a:pPr algn="r" fontAlgn="t"/>
                      <a:r>
                        <a:rPr lang="en-US" sz="900" b="0" i="0" u="none" strike="noStrike">
                          <a:solidFill>
                            <a:schemeClr val="tx1"/>
                          </a:solidFill>
                          <a:effectLst/>
                          <a:latin typeface="+mn-lt"/>
                        </a:rPr>
                        <a:t>35</a:t>
                      </a:r>
                    </a:p>
                  </a:txBody>
                  <a:tcPr marL="9525" marR="9525" marT="9525" marB="0">
                    <a:noFill/>
                  </a:tcPr>
                </a:tc>
                <a:extLst>
                  <a:ext uri="{0D108BD9-81ED-4DB2-BD59-A6C34878D82A}">
                    <a16:rowId xmlns:a16="http://schemas.microsoft.com/office/drawing/2014/main" val="354983175"/>
                  </a:ext>
                </a:extLst>
              </a:tr>
              <a:tr h="142824">
                <a:tc>
                  <a:txBody>
                    <a:bodyPr/>
                    <a:lstStyle/>
                    <a:p>
                      <a:pPr algn="l" fontAlgn="t"/>
                      <a:r>
                        <a:rPr lang="en-US" sz="900" b="0" i="0" u="none" strike="noStrike">
                          <a:solidFill>
                            <a:schemeClr val="tx1"/>
                          </a:solidFill>
                          <a:effectLst/>
                          <a:latin typeface="+mn-lt"/>
                        </a:rPr>
                        <a:t>Dětský domov pro děti do 3 let</a:t>
                      </a:r>
                    </a:p>
                  </a:txBody>
                  <a:tcPr marL="9525" marR="9525" marT="9525" marB="0">
                    <a:noFill/>
                  </a:tcPr>
                </a:tc>
                <a:tc>
                  <a:txBody>
                    <a:bodyPr/>
                    <a:lstStyle/>
                    <a:p>
                      <a:pPr algn="r" fontAlgn="t"/>
                      <a:r>
                        <a:rPr lang="en-US" sz="900" b="0" i="0" u="none" strike="noStrike">
                          <a:solidFill>
                            <a:schemeClr val="tx1"/>
                          </a:solidFill>
                          <a:effectLst/>
                          <a:latin typeface="+mn-lt"/>
                        </a:rPr>
                        <a:t>39</a:t>
                      </a:r>
                    </a:p>
                  </a:txBody>
                  <a:tcPr marL="9525" marR="9525" marT="9525" marB="0">
                    <a:noFill/>
                  </a:tcPr>
                </a:tc>
                <a:tc>
                  <a:txBody>
                    <a:bodyPr/>
                    <a:lstStyle/>
                    <a:p>
                      <a:pPr algn="r" fontAlgn="t"/>
                      <a:r>
                        <a:rPr lang="en-US" sz="900" b="0" i="0" u="none" strike="noStrike">
                          <a:solidFill>
                            <a:schemeClr val="tx1"/>
                          </a:solidFill>
                          <a:effectLst/>
                          <a:latin typeface="+mn-lt"/>
                        </a:rPr>
                        <a:t>38</a:t>
                      </a:r>
                    </a:p>
                  </a:txBody>
                  <a:tcPr marL="9525" marR="9525" marT="9525" marB="0">
                    <a:noFill/>
                  </a:tcPr>
                </a:tc>
                <a:tc>
                  <a:txBody>
                    <a:bodyPr/>
                    <a:lstStyle/>
                    <a:p>
                      <a:pPr algn="r" fontAlgn="t"/>
                      <a:r>
                        <a:rPr lang="en-US" sz="900" b="0" i="0" u="none" strike="noStrike">
                          <a:solidFill>
                            <a:schemeClr val="tx1"/>
                          </a:solidFill>
                          <a:effectLst/>
                          <a:latin typeface="+mn-lt"/>
                        </a:rPr>
                        <a:t>45</a:t>
                      </a:r>
                    </a:p>
                  </a:txBody>
                  <a:tcPr marL="9525" marR="9525" marT="9525" marB="0">
                    <a:noFill/>
                  </a:tcPr>
                </a:tc>
                <a:tc>
                  <a:txBody>
                    <a:bodyPr/>
                    <a:lstStyle/>
                    <a:p>
                      <a:pPr algn="r" fontAlgn="t"/>
                      <a:r>
                        <a:rPr lang="en-US" sz="900" b="0" i="0" u="none" strike="noStrike">
                          <a:solidFill>
                            <a:schemeClr val="tx1"/>
                          </a:solidFill>
                          <a:effectLst/>
                          <a:latin typeface="+mn-lt"/>
                        </a:rPr>
                        <a:t>34</a:t>
                      </a:r>
                    </a:p>
                  </a:txBody>
                  <a:tcPr marL="9525" marR="9525" marT="9525" marB="0">
                    <a:noFill/>
                  </a:tcPr>
                </a:tc>
                <a:tc>
                  <a:txBody>
                    <a:bodyPr/>
                    <a:lstStyle/>
                    <a:p>
                      <a:pPr algn="r" fontAlgn="t"/>
                      <a:r>
                        <a:rPr lang="en-US" sz="900" b="0" i="0" u="none" strike="noStrike">
                          <a:solidFill>
                            <a:schemeClr val="tx1"/>
                          </a:solidFill>
                          <a:effectLst/>
                          <a:latin typeface="+mn-lt"/>
                        </a:rPr>
                        <a:t>33</a:t>
                      </a:r>
                    </a:p>
                  </a:txBody>
                  <a:tcPr marL="9525" marR="9525" marT="9525" marB="0">
                    <a:noFill/>
                  </a:tcPr>
                </a:tc>
                <a:extLst>
                  <a:ext uri="{0D108BD9-81ED-4DB2-BD59-A6C34878D82A}">
                    <a16:rowId xmlns:a16="http://schemas.microsoft.com/office/drawing/2014/main" val="2760432276"/>
                  </a:ext>
                </a:extLst>
              </a:tr>
              <a:tr h="142824">
                <a:tc>
                  <a:txBody>
                    <a:bodyPr/>
                    <a:lstStyle/>
                    <a:p>
                      <a:pPr algn="l" fontAlgn="t"/>
                      <a:r>
                        <a:rPr lang="en-US" sz="900" b="0" i="0" u="none" strike="noStrike">
                          <a:solidFill>
                            <a:schemeClr val="tx1"/>
                          </a:solidFill>
                          <a:effectLst/>
                          <a:latin typeface="+mn-lt"/>
                        </a:rPr>
                        <a:t>Dětský stacionář</a:t>
                      </a:r>
                    </a:p>
                  </a:txBody>
                  <a:tcPr marL="9525" marR="9525" marT="9525" marB="0">
                    <a:lnB w="12700" cap="flat" cmpd="sng" algn="ctr">
                      <a:solidFill>
                        <a:schemeClr val="tx1"/>
                      </a:solidFill>
                      <a:prstDash val="solid"/>
                      <a:round/>
                      <a:headEnd type="none" w="med" len="med"/>
                      <a:tailEnd type="none" w="med" len="med"/>
                    </a:lnB>
                    <a:noFill/>
                  </a:tcPr>
                </a:tc>
                <a:tc>
                  <a:txBody>
                    <a:bodyPr/>
                    <a:lstStyle/>
                    <a:p>
                      <a:pPr algn="r" fontAlgn="t"/>
                      <a:r>
                        <a:rPr lang="en-US" sz="900" b="0" i="0" u="none" strike="noStrike">
                          <a:solidFill>
                            <a:schemeClr val="tx1"/>
                          </a:solidFill>
                          <a:effectLst/>
                          <a:latin typeface="+mn-lt"/>
                        </a:rPr>
                        <a:t>35</a:t>
                      </a:r>
                    </a:p>
                  </a:txBody>
                  <a:tcPr marL="9525" marR="9525" marT="9525" marB="0">
                    <a:lnB w="12700" cap="flat" cmpd="sng" algn="ctr">
                      <a:solidFill>
                        <a:schemeClr val="tx1"/>
                      </a:solidFill>
                      <a:prstDash val="solid"/>
                      <a:round/>
                      <a:headEnd type="none" w="med" len="med"/>
                      <a:tailEnd type="none" w="med" len="med"/>
                    </a:lnB>
                    <a:noFill/>
                  </a:tcPr>
                </a:tc>
                <a:tc>
                  <a:txBody>
                    <a:bodyPr/>
                    <a:lstStyle/>
                    <a:p>
                      <a:pPr algn="r" fontAlgn="t"/>
                      <a:r>
                        <a:rPr lang="en-US" sz="900" b="0" i="0" u="none" strike="noStrike">
                          <a:solidFill>
                            <a:schemeClr val="tx1"/>
                          </a:solidFill>
                          <a:effectLst/>
                          <a:latin typeface="+mn-lt"/>
                        </a:rPr>
                        <a:t>37</a:t>
                      </a:r>
                    </a:p>
                  </a:txBody>
                  <a:tcPr marL="9525" marR="9525" marT="9525" marB="0">
                    <a:lnB w="12700" cap="flat" cmpd="sng" algn="ctr">
                      <a:solidFill>
                        <a:schemeClr val="tx1"/>
                      </a:solidFill>
                      <a:prstDash val="solid"/>
                      <a:round/>
                      <a:headEnd type="none" w="med" len="med"/>
                      <a:tailEnd type="none" w="med" len="med"/>
                    </a:lnB>
                    <a:noFill/>
                  </a:tcPr>
                </a:tc>
                <a:tc>
                  <a:txBody>
                    <a:bodyPr/>
                    <a:lstStyle/>
                    <a:p>
                      <a:pPr algn="r" fontAlgn="t"/>
                      <a:r>
                        <a:rPr lang="en-US" sz="900" b="0" i="0" u="none" strike="noStrike">
                          <a:solidFill>
                            <a:schemeClr val="tx1"/>
                          </a:solidFill>
                          <a:effectLst/>
                          <a:latin typeface="+mn-lt"/>
                        </a:rPr>
                        <a:t>35</a:t>
                      </a:r>
                    </a:p>
                  </a:txBody>
                  <a:tcPr marL="9525" marR="9525" marT="9525" marB="0">
                    <a:lnB w="12700" cap="flat" cmpd="sng" algn="ctr">
                      <a:solidFill>
                        <a:schemeClr val="tx1"/>
                      </a:solidFill>
                      <a:prstDash val="solid"/>
                      <a:round/>
                      <a:headEnd type="none" w="med" len="med"/>
                      <a:tailEnd type="none" w="med" len="med"/>
                    </a:lnB>
                    <a:noFill/>
                  </a:tcPr>
                </a:tc>
                <a:tc>
                  <a:txBody>
                    <a:bodyPr/>
                    <a:lstStyle/>
                    <a:p>
                      <a:pPr algn="r" fontAlgn="t"/>
                      <a:r>
                        <a:rPr lang="en-US" sz="900" b="0" i="0" u="none" strike="noStrike">
                          <a:solidFill>
                            <a:schemeClr val="tx1"/>
                          </a:solidFill>
                          <a:effectLst/>
                          <a:latin typeface="+mn-lt"/>
                        </a:rPr>
                        <a:t>35</a:t>
                      </a:r>
                    </a:p>
                  </a:txBody>
                  <a:tcPr marL="9525" marR="9525" marT="9525" marB="0">
                    <a:lnB w="12700" cap="flat" cmpd="sng" algn="ctr">
                      <a:solidFill>
                        <a:schemeClr val="tx1"/>
                      </a:solidFill>
                      <a:prstDash val="solid"/>
                      <a:round/>
                      <a:headEnd type="none" w="med" len="med"/>
                      <a:tailEnd type="none" w="med" len="med"/>
                    </a:lnB>
                    <a:noFill/>
                  </a:tcPr>
                </a:tc>
                <a:tc>
                  <a:txBody>
                    <a:bodyPr/>
                    <a:lstStyle/>
                    <a:p>
                      <a:pPr algn="r" fontAlgn="t"/>
                      <a:r>
                        <a:rPr lang="en-US" sz="900" b="0" i="0" u="none" strike="noStrike" dirty="0">
                          <a:solidFill>
                            <a:schemeClr val="tx1"/>
                          </a:solidFill>
                          <a:effectLst/>
                          <a:latin typeface="+mn-lt"/>
                        </a:rPr>
                        <a:t>31</a:t>
                      </a:r>
                    </a:p>
                  </a:txBody>
                  <a:tcPr marL="9525" marR="9525" marT="9525" marB="0">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0951242"/>
                  </a:ext>
                </a:extLst>
              </a:tr>
            </a:tbl>
          </a:graphicData>
        </a:graphic>
      </p:graphicFrame>
      <p:graphicFrame>
        <p:nvGraphicFramePr>
          <p:cNvPr id="11" name="Table 10"/>
          <p:cNvGraphicFramePr>
            <a:graphicFrameLocks noGrp="1"/>
          </p:cNvGraphicFramePr>
          <p:nvPr/>
        </p:nvGraphicFramePr>
        <p:xfrm>
          <a:off x="6360044" y="1314868"/>
          <a:ext cx="4983691" cy="4691996"/>
        </p:xfrm>
        <a:graphic>
          <a:graphicData uri="http://schemas.openxmlformats.org/drawingml/2006/table">
            <a:tbl>
              <a:tblPr>
                <a:tableStyleId>{5C22544A-7EE6-4342-B048-85BDC9FD1C3A}</a:tableStyleId>
              </a:tblPr>
              <a:tblGrid>
                <a:gridCol w="2100272">
                  <a:extLst>
                    <a:ext uri="{9D8B030D-6E8A-4147-A177-3AD203B41FA5}">
                      <a16:colId xmlns:a16="http://schemas.microsoft.com/office/drawing/2014/main" val="2711284157"/>
                    </a:ext>
                  </a:extLst>
                </a:gridCol>
                <a:gridCol w="436187">
                  <a:extLst>
                    <a:ext uri="{9D8B030D-6E8A-4147-A177-3AD203B41FA5}">
                      <a16:colId xmlns:a16="http://schemas.microsoft.com/office/drawing/2014/main" val="22441075"/>
                    </a:ext>
                  </a:extLst>
                </a:gridCol>
                <a:gridCol w="611808">
                  <a:extLst>
                    <a:ext uri="{9D8B030D-6E8A-4147-A177-3AD203B41FA5}">
                      <a16:colId xmlns:a16="http://schemas.microsoft.com/office/drawing/2014/main" val="3350592034"/>
                    </a:ext>
                  </a:extLst>
                </a:gridCol>
                <a:gridCol w="611808">
                  <a:extLst>
                    <a:ext uri="{9D8B030D-6E8A-4147-A177-3AD203B41FA5}">
                      <a16:colId xmlns:a16="http://schemas.microsoft.com/office/drawing/2014/main" val="3945063083"/>
                    </a:ext>
                  </a:extLst>
                </a:gridCol>
                <a:gridCol w="611808">
                  <a:extLst>
                    <a:ext uri="{9D8B030D-6E8A-4147-A177-3AD203B41FA5}">
                      <a16:colId xmlns:a16="http://schemas.microsoft.com/office/drawing/2014/main" val="503593884"/>
                    </a:ext>
                  </a:extLst>
                </a:gridCol>
                <a:gridCol w="611808">
                  <a:extLst>
                    <a:ext uri="{9D8B030D-6E8A-4147-A177-3AD203B41FA5}">
                      <a16:colId xmlns:a16="http://schemas.microsoft.com/office/drawing/2014/main" val="3030440569"/>
                    </a:ext>
                  </a:extLst>
                </a:gridCol>
              </a:tblGrid>
              <a:tr h="144761">
                <a:tc>
                  <a:txBody>
                    <a:bodyPr/>
                    <a:lstStyle/>
                    <a:p>
                      <a:pPr algn="l" rtl="0" fontAlgn="b"/>
                      <a:r>
                        <a:rPr lang="en-US" sz="900" b="1" u="none" strike="noStrike">
                          <a:solidFill>
                            <a:schemeClr val="tx1"/>
                          </a:solidFill>
                          <a:effectLst/>
                        </a:rPr>
                        <a:t>Druh ZZ</a:t>
                      </a:r>
                      <a:endParaRPr lang="en-US" sz="900" b="1" i="0" u="none" strike="noStrike">
                        <a:solidFill>
                          <a:schemeClr val="tx1"/>
                        </a:solidFill>
                        <a:effectLst/>
                        <a:latin typeface="Calibri" panose="020F0502020204030204" pitchFamily="34" charset="0"/>
                      </a:endParaRPr>
                    </a:p>
                  </a:txBody>
                  <a:tcPr marL="6197" marR="6197" marT="6197" marB="0" anchor="b">
                    <a:lnB w="12700" cap="flat" cmpd="sng" algn="ctr">
                      <a:solidFill>
                        <a:schemeClr val="tx1"/>
                      </a:solidFill>
                      <a:prstDash val="solid"/>
                      <a:round/>
                      <a:headEnd type="none" w="med" len="med"/>
                      <a:tailEnd type="none" w="med" len="med"/>
                    </a:lnB>
                    <a:noFill/>
                  </a:tcPr>
                </a:tc>
                <a:tc>
                  <a:txBody>
                    <a:bodyPr/>
                    <a:lstStyle/>
                    <a:p>
                      <a:pPr algn="r" fontAlgn="b"/>
                      <a:r>
                        <a:rPr lang="en-US" sz="900" b="1" u="none" strike="noStrike">
                          <a:solidFill>
                            <a:schemeClr val="tx1"/>
                          </a:solidFill>
                          <a:effectLst/>
                        </a:rPr>
                        <a:t>2014</a:t>
                      </a:r>
                      <a:endParaRPr lang="en-US" sz="900" b="1" i="0" u="none" strike="noStrike">
                        <a:solidFill>
                          <a:schemeClr val="tx1"/>
                        </a:solidFill>
                        <a:effectLst/>
                        <a:latin typeface="Calibri" panose="020F0502020204030204" pitchFamily="34" charset="0"/>
                      </a:endParaRPr>
                    </a:p>
                  </a:txBody>
                  <a:tcPr marL="6197" marR="6197" marT="6197" marB="0" anchor="b">
                    <a:lnB w="12700" cap="flat" cmpd="sng" algn="ctr">
                      <a:solidFill>
                        <a:schemeClr val="tx1"/>
                      </a:solidFill>
                      <a:prstDash val="solid"/>
                      <a:round/>
                      <a:headEnd type="none" w="med" len="med"/>
                      <a:tailEnd type="none" w="med" len="med"/>
                    </a:lnB>
                    <a:noFill/>
                  </a:tcPr>
                </a:tc>
                <a:tc>
                  <a:txBody>
                    <a:bodyPr/>
                    <a:lstStyle/>
                    <a:p>
                      <a:pPr algn="r" fontAlgn="b"/>
                      <a:r>
                        <a:rPr lang="en-US" sz="900" b="1" u="none" strike="noStrike">
                          <a:solidFill>
                            <a:schemeClr val="tx1"/>
                          </a:solidFill>
                          <a:effectLst/>
                        </a:rPr>
                        <a:t>2015</a:t>
                      </a:r>
                      <a:endParaRPr lang="en-US" sz="900" b="1" i="0" u="none" strike="noStrike">
                        <a:solidFill>
                          <a:schemeClr val="tx1"/>
                        </a:solidFill>
                        <a:effectLst/>
                        <a:latin typeface="Calibri" panose="020F0502020204030204" pitchFamily="34" charset="0"/>
                      </a:endParaRPr>
                    </a:p>
                  </a:txBody>
                  <a:tcPr marL="6197" marR="6197" marT="6197" marB="0" anchor="b">
                    <a:lnB w="12700" cap="flat" cmpd="sng" algn="ctr">
                      <a:solidFill>
                        <a:schemeClr val="tx1"/>
                      </a:solidFill>
                      <a:prstDash val="solid"/>
                      <a:round/>
                      <a:headEnd type="none" w="med" len="med"/>
                      <a:tailEnd type="none" w="med" len="med"/>
                    </a:lnB>
                    <a:noFill/>
                  </a:tcPr>
                </a:tc>
                <a:tc>
                  <a:txBody>
                    <a:bodyPr/>
                    <a:lstStyle/>
                    <a:p>
                      <a:pPr algn="r" fontAlgn="b"/>
                      <a:r>
                        <a:rPr lang="en-US" sz="900" b="1" u="none" strike="noStrike">
                          <a:solidFill>
                            <a:schemeClr val="tx1"/>
                          </a:solidFill>
                          <a:effectLst/>
                        </a:rPr>
                        <a:t>2016</a:t>
                      </a:r>
                      <a:endParaRPr lang="en-US" sz="900" b="1" i="0" u="none" strike="noStrike">
                        <a:solidFill>
                          <a:schemeClr val="tx1"/>
                        </a:solidFill>
                        <a:effectLst/>
                        <a:latin typeface="Calibri" panose="020F0502020204030204" pitchFamily="34" charset="0"/>
                      </a:endParaRPr>
                    </a:p>
                  </a:txBody>
                  <a:tcPr marL="6197" marR="6197" marT="6197" marB="0" anchor="b">
                    <a:lnB w="12700" cap="flat" cmpd="sng" algn="ctr">
                      <a:solidFill>
                        <a:schemeClr val="tx1"/>
                      </a:solidFill>
                      <a:prstDash val="solid"/>
                      <a:round/>
                      <a:headEnd type="none" w="med" len="med"/>
                      <a:tailEnd type="none" w="med" len="med"/>
                    </a:lnB>
                    <a:noFill/>
                  </a:tcPr>
                </a:tc>
                <a:tc>
                  <a:txBody>
                    <a:bodyPr/>
                    <a:lstStyle/>
                    <a:p>
                      <a:pPr algn="r" fontAlgn="b"/>
                      <a:r>
                        <a:rPr lang="en-US" sz="900" b="1" u="none" strike="noStrike">
                          <a:solidFill>
                            <a:schemeClr val="tx1"/>
                          </a:solidFill>
                          <a:effectLst/>
                        </a:rPr>
                        <a:t>2017</a:t>
                      </a:r>
                      <a:endParaRPr lang="en-US" sz="900" b="1" i="0" u="none" strike="noStrike">
                        <a:solidFill>
                          <a:schemeClr val="tx1"/>
                        </a:solidFill>
                        <a:effectLst/>
                        <a:latin typeface="Calibri" panose="020F0502020204030204" pitchFamily="34" charset="0"/>
                      </a:endParaRPr>
                    </a:p>
                  </a:txBody>
                  <a:tcPr marL="6197" marR="6197" marT="6197" marB="0" anchor="b">
                    <a:lnB w="12700" cap="flat" cmpd="sng" algn="ctr">
                      <a:solidFill>
                        <a:schemeClr val="tx1"/>
                      </a:solidFill>
                      <a:prstDash val="solid"/>
                      <a:round/>
                      <a:headEnd type="none" w="med" len="med"/>
                      <a:tailEnd type="none" w="med" len="med"/>
                    </a:lnB>
                    <a:noFill/>
                  </a:tcPr>
                </a:tc>
                <a:tc>
                  <a:txBody>
                    <a:bodyPr/>
                    <a:lstStyle/>
                    <a:p>
                      <a:pPr algn="r" fontAlgn="b"/>
                      <a:r>
                        <a:rPr lang="en-US" sz="900" b="1" u="none" strike="noStrike" dirty="0">
                          <a:solidFill>
                            <a:schemeClr val="tx1"/>
                          </a:solidFill>
                          <a:effectLst/>
                        </a:rPr>
                        <a:t>2018</a:t>
                      </a:r>
                      <a:endParaRPr lang="en-US" sz="900" b="1" i="0" u="none" strike="noStrike" dirty="0">
                        <a:solidFill>
                          <a:schemeClr val="tx1"/>
                        </a:solidFill>
                        <a:effectLst/>
                        <a:latin typeface="Calibri" panose="020F0502020204030204" pitchFamily="34" charset="0"/>
                      </a:endParaRPr>
                    </a:p>
                  </a:txBody>
                  <a:tcPr marL="6197" marR="6197" marT="6197" marB="0" anchor="b">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89783095"/>
                  </a:ext>
                </a:extLst>
              </a:tr>
              <a:tr h="144761">
                <a:tc>
                  <a:txBody>
                    <a:bodyPr/>
                    <a:lstStyle/>
                    <a:p>
                      <a:pPr algn="l" fontAlgn="t"/>
                      <a:r>
                        <a:rPr lang="en-US" sz="900" b="0" i="0" u="none" strike="noStrike">
                          <a:solidFill>
                            <a:schemeClr val="tx1"/>
                          </a:solidFill>
                          <a:effectLst/>
                          <a:latin typeface="+mn-lt"/>
                        </a:rPr>
                        <a:t>Přeprava pacientů neodkladné péče</a:t>
                      </a:r>
                    </a:p>
                  </a:txBody>
                  <a:tcPr marL="9525" marR="9525" marT="9525" marB="0">
                    <a:lnT w="12700" cap="flat" cmpd="sng" algn="ctr">
                      <a:solidFill>
                        <a:schemeClr val="tx1"/>
                      </a:solidFill>
                      <a:prstDash val="solid"/>
                      <a:round/>
                      <a:headEnd type="none" w="med" len="med"/>
                      <a:tailEnd type="none" w="med" len="med"/>
                    </a:lnT>
                    <a:noFill/>
                  </a:tcPr>
                </a:tc>
                <a:tc>
                  <a:txBody>
                    <a:bodyPr/>
                    <a:lstStyle/>
                    <a:p>
                      <a:pPr algn="r" fontAlgn="t"/>
                      <a:r>
                        <a:rPr lang="en-US" sz="900" b="0" i="0" u="none" strike="noStrike">
                          <a:solidFill>
                            <a:schemeClr val="tx1"/>
                          </a:solidFill>
                          <a:effectLst/>
                          <a:latin typeface="+mn-lt"/>
                        </a:rPr>
                        <a:t>12</a:t>
                      </a:r>
                    </a:p>
                  </a:txBody>
                  <a:tcPr marL="9525" marR="9525" marT="9525" marB="0">
                    <a:lnT w="12700" cap="flat" cmpd="sng" algn="ctr">
                      <a:solidFill>
                        <a:schemeClr val="tx1"/>
                      </a:solidFill>
                      <a:prstDash val="solid"/>
                      <a:round/>
                      <a:headEnd type="none" w="med" len="med"/>
                      <a:tailEnd type="none" w="med" len="med"/>
                    </a:lnT>
                    <a:noFill/>
                  </a:tcPr>
                </a:tc>
                <a:tc>
                  <a:txBody>
                    <a:bodyPr/>
                    <a:lstStyle/>
                    <a:p>
                      <a:pPr algn="r" fontAlgn="t"/>
                      <a:r>
                        <a:rPr lang="en-US" sz="900" b="0" i="0" u="none" strike="noStrike">
                          <a:solidFill>
                            <a:schemeClr val="tx1"/>
                          </a:solidFill>
                          <a:effectLst/>
                          <a:latin typeface="+mn-lt"/>
                        </a:rPr>
                        <a:t>13</a:t>
                      </a:r>
                    </a:p>
                  </a:txBody>
                  <a:tcPr marL="9525" marR="9525" marT="9525" marB="0">
                    <a:lnT w="12700" cap="flat" cmpd="sng" algn="ctr">
                      <a:solidFill>
                        <a:schemeClr val="tx1"/>
                      </a:solidFill>
                      <a:prstDash val="solid"/>
                      <a:round/>
                      <a:headEnd type="none" w="med" len="med"/>
                      <a:tailEnd type="none" w="med" len="med"/>
                    </a:lnT>
                    <a:noFill/>
                  </a:tcPr>
                </a:tc>
                <a:tc>
                  <a:txBody>
                    <a:bodyPr/>
                    <a:lstStyle/>
                    <a:p>
                      <a:pPr algn="r" fontAlgn="t"/>
                      <a:r>
                        <a:rPr lang="en-US" sz="900" b="0" i="0" u="none" strike="noStrike">
                          <a:solidFill>
                            <a:schemeClr val="tx1"/>
                          </a:solidFill>
                          <a:effectLst/>
                          <a:latin typeface="+mn-lt"/>
                        </a:rPr>
                        <a:t>19</a:t>
                      </a:r>
                    </a:p>
                  </a:txBody>
                  <a:tcPr marL="9525" marR="9525" marT="9525" marB="0">
                    <a:lnT w="12700" cap="flat" cmpd="sng" algn="ctr">
                      <a:solidFill>
                        <a:schemeClr val="tx1"/>
                      </a:solidFill>
                      <a:prstDash val="solid"/>
                      <a:round/>
                      <a:headEnd type="none" w="med" len="med"/>
                      <a:tailEnd type="none" w="med" len="med"/>
                    </a:lnT>
                    <a:noFill/>
                  </a:tcPr>
                </a:tc>
                <a:tc>
                  <a:txBody>
                    <a:bodyPr/>
                    <a:lstStyle/>
                    <a:p>
                      <a:pPr algn="r" fontAlgn="t"/>
                      <a:r>
                        <a:rPr lang="en-US" sz="900" b="0" i="0" u="none" strike="noStrike">
                          <a:solidFill>
                            <a:schemeClr val="tx1"/>
                          </a:solidFill>
                          <a:effectLst/>
                          <a:latin typeface="+mn-lt"/>
                        </a:rPr>
                        <a:t>20</a:t>
                      </a:r>
                    </a:p>
                  </a:txBody>
                  <a:tcPr marL="9525" marR="9525" marT="9525" marB="0">
                    <a:lnT w="12700" cap="flat" cmpd="sng" algn="ctr">
                      <a:solidFill>
                        <a:schemeClr val="tx1"/>
                      </a:solidFill>
                      <a:prstDash val="solid"/>
                      <a:round/>
                      <a:headEnd type="none" w="med" len="med"/>
                      <a:tailEnd type="none" w="med" len="med"/>
                    </a:lnT>
                    <a:noFill/>
                  </a:tcPr>
                </a:tc>
                <a:tc>
                  <a:txBody>
                    <a:bodyPr/>
                    <a:lstStyle/>
                    <a:p>
                      <a:pPr algn="r" fontAlgn="t"/>
                      <a:r>
                        <a:rPr lang="en-US" sz="900" b="0" i="0" u="none" strike="noStrike">
                          <a:solidFill>
                            <a:schemeClr val="tx1"/>
                          </a:solidFill>
                          <a:effectLst/>
                          <a:latin typeface="+mn-lt"/>
                        </a:rPr>
                        <a:t>24</a:t>
                      </a:r>
                    </a:p>
                  </a:txBody>
                  <a:tcPr marL="9525" marR="9525" marT="9525" marB="0">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2125247187"/>
                  </a:ext>
                </a:extLst>
              </a:tr>
              <a:tr h="144761">
                <a:tc>
                  <a:txBody>
                    <a:bodyPr/>
                    <a:lstStyle/>
                    <a:p>
                      <a:pPr algn="l" fontAlgn="t"/>
                      <a:r>
                        <a:rPr lang="en-US" sz="900" b="0" i="0" u="none" strike="noStrike">
                          <a:solidFill>
                            <a:schemeClr val="tx1"/>
                          </a:solidFill>
                          <a:effectLst/>
                          <a:latin typeface="+mn-lt"/>
                        </a:rPr>
                        <a:t>Hospic</a:t>
                      </a:r>
                    </a:p>
                  </a:txBody>
                  <a:tcPr marL="9525" marR="9525" marT="9525" marB="0">
                    <a:noFill/>
                  </a:tcPr>
                </a:tc>
                <a:tc>
                  <a:txBody>
                    <a:bodyPr/>
                    <a:lstStyle/>
                    <a:p>
                      <a:pPr algn="r" fontAlgn="t"/>
                      <a:r>
                        <a:rPr lang="en-US" sz="900" b="0" i="0" u="none" strike="noStrike">
                          <a:solidFill>
                            <a:schemeClr val="tx1"/>
                          </a:solidFill>
                          <a:effectLst/>
                          <a:latin typeface="+mn-lt"/>
                        </a:rPr>
                        <a:t>17</a:t>
                      </a:r>
                    </a:p>
                  </a:txBody>
                  <a:tcPr marL="9525" marR="9525" marT="9525" marB="0">
                    <a:noFill/>
                  </a:tcPr>
                </a:tc>
                <a:tc>
                  <a:txBody>
                    <a:bodyPr/>
                    <a:lstStyle/>
                    <a:p>
                      <a:pPr algn="r" fontAlgn="t"/>
                      <a:r>
                        <a:rPr lang="en-US" sz="900" b="0" i="0" u="none" strike="noStrike">
                          <a:solidFill>
                            <a:schemeClr val="tx1"/>
                          </a:solidFill>
                          <a:effectLst/>
                          <a:latin typeface="+mn-lt"/>
                        </a:rPr>
                        <a:t>19</a:t>
                      </a:r>
                    </a:p>
                  </a:txBody>
                  <a:tcPr marL="9525" marR="9525" marT="9525" marB="0">
                    <a:noFill/>
                  </a:tcPr>
                </a:tc>
                <a:tc>
                  <a:txBody>
                    <a:bodyPr/>
                    <a:lstStyle/>
                    <a:p>
                      <a:pPr algn="r" fontAlgn="t"/>
                      <a:r>
                        <a:rPr lang="en-US" sz="900" b="0" i="0" u="none" strike="noStrike">
                          <a:solidFill>
                            <a:schemeClr val="tx1"/>
                          </a:solidFill>
                          <a:effectLst/>
                          <a:latin typeface="+mn-lt"/>
                        </a:rPr>
                        <a:t>22</a:t>
                      </a:r>
                    </a:p>
                  </a:txBody>
                  <a:tcPr marL="9525" marR="9525" marT="9525" marB="0">
                    <a:noFill/>
                  </a:tcPr>
                </a:tc>
                <a:tc>
                  <a:txBody>
                    <a:bodyPr/>
                    <a:lstStyle/>
                    <a:p>
                      <a:pPr algn="r" fontAlgn="t"/>
                      <a:r>
                        <a:rPr lang="en-US" sz="900" b="0" i="0" u="none" strike="noStrike">
                          <a:solidFill>
                            <a:schemeClr val="tx1"/>
                          </a:solidFill>
                          <a:effectLst/>
                          <a:latin typeface="+mn-lt"/>
                        </a:rPr>
                        <a:t>22</a:t>
                      </a:r>
                    </a:p>
                  </a:txBody>
                  <a:tcPr marL="9525" marR="9525" marT="9525" marB="0">
                    <a:noFill/>
                  </a:tcPr>
                </a:tc>
                <a:tc>
                  <a:txBody>
                    <a:bodyPr/>
                    <a:lstStyle/>
                    <a:p>
                      <a:pPr algn="r" fontAlgn="t"/>
                      <a:r>
                        <a:rPr lang="en-US" sz="900" b="0" i="0" u="none" strike="noStrike">
                          <a:solidFill>
                            <a:schemeClr val="tx1"/>
                          </a:solidFill>
                          <a:effectLst/>
                          <a:latin typeface="+mn-lt"/>
                        </a:rPr>
                        <a:t>23</a:t>
                      </a:r>
                    </a:p>
                  </a:txBody>
                  <a:tcPr marL="9525" marR="9525" marT="9525" marB="0">
                    <a:noFill/>
                  </a:tcPr>
                </a:tc>
                <a:extLst>
                  <a:ext uri="{0D108BD9-81ED-4DB2-BD59-A6C34878D82A}">
                    <a16:rowId xmlns:a16="http://schemas.microsoft.com/office/drawing/2014/main" val="1839635769"/>
                  </a:ext>
                </a:extLst>
              </a:tr>
              <a:tr h="144761">
                <a:tc>
                  <a:txBody>
                    <a:bodyPr/>
                    <a:lstStyle/>
                    <a:p>
                      <a:pPr algn="l" fontAlgn="t"/>
                      <a:r>
                        <a:rPr lang="en-US" sz="900" b="0" i="0" u="none" strike="noStrike">
                          <a:solidFill>
                            <a:schemeClr val="tx1"/>
                          </a:solidFill>
                          <a:effectLst/>
                          <a:latin typeface="+mn-lt"/>
                        </a:rPr>
                        <a:t>Zařízení pro léčbu závislostí</a:t>
                      </a:r>
                    </a:p>
                  </a:txBody>
                  <a:tcPr marL="9525" marR="9525" marT="9525" marB="0">
                    <a:noFill/>
                  </a:tcPr>
                </a:tc>
                <a:tc>
                  <a:txBody>
                    <a:bodyPr/>
                    <a:lstStyle/>
                    <a:p>
                      <a:pPr algn="r" fontAlgn="t"/>
                      <a:r>
                        <a:rPr lang="en-US" sz="900" b="0" i="0" u="none" strike="noStrike">
                          <a:solidFill>
                            <a:schemeClr val="tx1"/>
                          </a:solidFill>
                          <a:effectLst/>
                          <a:latin typeface="+mn-lt"/>
                        </a:rPr>
                        <a:t>11</a:t>
                      </a:r>
                    </a:p>
                  </a:txBody>
                  <a:tcPr marL="9525" marR="9525" marT="9525" marB="0">
                    <a:noFill/>
                  </a:tcPr>
                </a:tc>
                <a:tc>
                  <a:txBody>
                    <a:bodyPr/>
                    <a:lstStyle/>
                    <a:p>
                      <a:pPr algn="r" fontAlgn="t"/>
                      <a:r>
                        <a:rPr lang="en-US" sz="900" b="0" i="0" u="none" strike="noStrike">
                          <a:solidFill>
                            <a:schemeClr val="tx1"/>
                          </a:solidFill>
                          <a:effectLst/>
                          <a:latin typeface="+mn-lt"/>
                        </a:rPr>
                        <a:t>11</a:t>
                      </a:r>
                    </a:p>
                  </a:txBody>
                  <a:tcPr marL="9525" marR="9525" marT="9525" marB="0">
                    <a:noFill/>
                  </a:tcPr>
                </a:tc>
                <a:tc>
                  <a:txBody>
                    <a:bodyPr/>
                    <a:lstStyle/>
                    <a:p>
                      <a:pPr algn="r" fontAlgn="t"/>
                      <a:r>
                        <a:rPr lang="en-US" sz="900" b="0" i="0" u="none" strike="noStrike">
                          <a:solidFill>
                            <a:schemeClr val="tx1"/>
                          </a:solidFill>
                          <a:effectLst/>
                          <a:latin typeface="+mn-lt"/>
                        </a:rPr>
                        <a:t>13</a:t>
                      </a:r>
                    </a:p>
                  </a:txBody>
                  <a:tcPr marL="9525" marR="9525" marT="9525" marB="0">
                    <a:noFill/>
                  </a:tcPr>
                </a:tc>
                <a:tc>
                  <a:txBody>
                    <a:bodyPr/>
                    <a:lstStyle/>
                    <a:p>
                      <a:pPr algn="r" fontAlgn="t"/>
                      <a:r>
                        <a:rPr lang="en-US" sz="900" b="0" i="0" u="none" strike="noStrike">
                          <a:solidFill>
                            <a:schemeClr val="tx1"/>
                          </a:solidFill>
                          <a:effectLst/>
                          <a:latin typeface="+mn-lt"/>
                        </a:rPr>
                        <a:t>20</a:t>
                      </a:r>
                    </a:p>
                  </a:txBody>
                  <a:tcPr marL="9525" marR="9525" marT="9525" marB="0">
                    <a:noFill/>
                  </a:tcPr>
                </a:tc>
                <a:tc>
                  <a:txBody>
                    <a:bodyPr/>
                    <a:lstStyle/>
                    <a:p>
                      <a:pPr algn="r" fontAlgn="t"/>
                      <a:r>
                        <a:rPr lang="en-US" sz="900" b="0" i="0" u="none" strike="noStrike">
                          <a:solidFill>
                            <a:schemeClr val="tx1"/>
                          </a:solidFill>
                          <a:effectLst/>
                          <a:latin typeface="+mn-lt"/>
                        </a:rPr>
                        <a:t>22</a:t>
                      </a:r>
                    </a:p>
                  </a:txBody>
                  <a:tcPr marL="9525" marR="9525" marT="9525" marB="0">
                    <a:noFill/>
                  </a:tcPr>
                </a:tc>
                <a:extLst>
                  <a:ext uri="{0D108BD9-81ED-4DB2-BD59-A6C34878D82A}">
                    <a16:rowId xmlns:a16="http://schemas.microsoft.com/office/drawing/2014/main" val="3746021984"/>
                  </a:ext>
                </a:extLst>
              </a:tr>
              <a:tr h="144761">
                <a:tc>
                  <a:txBody>
                    <a:bodyPr/>
                    <a:lstStyle/>
                    <a:p>
                      <a:pPr algn="l" fontAlgn="t"/>
                      <a:r>
                        <a:rPr lang="en-US" sz="900" b="0" i="0" u="none" strike="noStrike">
                          <a:solidFill>
                            <a:schemeClr val="tx1"/>
                          </a:solidFill>
                          <a:effectLst/>
                          <a:latin typeface="+mn-lt"/>
                        </a:rPr>
                        <a:t>Záchytná stanice</a:t>
                      </a:r>
                    </a:p>
                  </a:txBody>
                  <a:tcPr marL="9525" marR="9525" marT="9525" marB="0">
                    <a:noFill/>
                  </a:tcPr>
                </a:tc>
                <a:tc>
                  <a:txBody>
                    <a:bodyPr/>
                    <a:lstStyle/>
                    <a:p>
                      <a:pPr algn="r" fontAlgn="t"/>
                      <a:r>
                        <a:rPr lang="en-US" sz="900" b="0" i="0" u="none" strike="noStrike">
                          <a:solidFill>
                            <a:schemeClr val="tx1"/>
                          </a:solidFill>
                          <a:effectLst/>
                          <a:latin typeface="+mn-lt"/>
                        </a:rPr>
                        <a:t>18</a:t>
                      </a:r>
                    </a:p>
                  </a:txBody>
                  <a:tcPr marL="9525" marR="9525" marT="9525" marB="0">
                    <a:noFill/>
                  </a:tcPr>
                </a:tc>
                <a:tc>
                  <a:txBody>
                    <a:bodyPr/>
                    <a:lstStyle/>
                    <a:p>
                      <a:pPr algn="r" fontAlgn="t"/>
                      <a:r>
                        <a:rPr lang="en-US" sz="900" b="0" i="0" u="none" strike="noStrike">
                          <a:solidFill>
                            <a:schemeClr val="tx1"/>
                          </a:solidFill>
                          <a:effectLst/>
                          <a:latin typeface="+mn-lt"/>
                        </a:rPr>
                        <a:t>18</a:t>
                      </a:r>
                    </a:p>
                  </a:txBody>
                  <a:tcPr marL="9525" marR="9525" marT="9525" marB="0">
                    <a:noFill/>
                  </a:tcPr>
                </a:tc>
                <a:tc>
                  <a:txBody>
                    <a:bodyPr/>
                    <a:lstStyle/>
                    <a:p>
                      <a:pPr algn="r" fontAlgn="t"/>
                      <a:r>
                        <a:rPr lang="en-US" sz="900" b="0" i="0" u="none" strike="noStrike">
                          <a:solidFill>
                            <a:schemeClr val="tx1"/>
                          </a:solidFill>
                          <a:effectLst/>
                          <a:latin typeface="+mn-lt"/>
                        </a:rPr>
                        <a:t>18</a:t>
                      </a:r>
                    </a:p>
                  </a:txBody>
                  <a:tcPr marL="9525" marR="9525" marT="9525" marB="0">
                    <a:noFill/>
                  </a:tcPr>
                </a:tc>
                <a:tc>
                  <a:txBody>
                    <a:bodyPr/>
                    <a:lstStyle/>
                    <a:p>
                      <a:pPr algn="r" fontAlgn="t"/>
                      <a:r>
                        <a:rPr lang="en-US" sz="900" b="0" i="0" u="none" strike="noStrike">
                          <a:solidFill>
                            <a:schemeClr val="tx1"/>
                          </a:solidFill>
                          <a:effectLst/>
                          <a:latin typeface="+mn-lt"/>
                        </a:rPr>
                        <a:t>18</a:t>
                      </a:r>
                    </a:p>
                  </a:txBody>
                  <a:tcPr marL="9525" marR="9525" marT="9525" marB="0">
                    <a:noFill/>
                  </a:tcPr>
                </a:tc>
                <a:tc>
                  <a:txBody>
                    <a:bodyPr/>
                    <a:lstStyle/>
                    <a:p>
                      <a:pPr algn="r" fontAlgn="t"/>
                      <a:r>
                        <a:rPr lang="en-US" sz="900" b="0" i="0" u="none" strike="noStrike">
                          <a:solidFill>
                            <a:schemeClr val="tx1"/>
                          </a:solidFill>
                          <a:effectLst/>
                          <a:latin typeface="+mn-lt"/>
                        </a:rPr>
                        <a:t>20</a:t>
                      </a:r>
                    </a:p>
                  </a:txBody>
                  <a:tcPr marL="9525" marR="9525" marT="9525" marB="0">
                    <a:noFill/>
                  </a:tcPr>
                </a:tc>
                <a:extLst>
                  <a:ext uri="{0D108BD9-81ED-4DB2-BD59-A6C34878D82A}">
                    <a16:rowId xmlns:a16="http://schemas.microsoft.com/office/drawing/2014/main" val="1575494933"/>
                  </a:ext>
                </a:extLst>
              </a:tr>
              <a:tr h="144761">
                <a:tc>
                  <a:txBody>
                    <a:bodyPr/>
                    <a:lstStyle/>
                    <a:p>
                      <a:pPr algn="l" fontAlgn="t"/>
                      <a:r>
                        <a:rPr lang="en-US" sz="900" b="0" i="0" u="none" strike="noStrike">
                          <a:solidFill>
                            <a:schemeClr val="tx1"/>
                          </a:solidFill>
                          <a:effectLst/>
                          <a:latin typeface="+mn-lt"/>
                        </a:rPr>
                        <a:t>Ostatní odborné léčebné ústavy</a:t>
                      </a:r>
                    </a:p>
                  </a:txBody>
                  <a:tcPr marL="9525" marR="9525" marT="9525" marB="0">
                    <a:noFill/>
                  </a:tcPr>
                </a:tc>
                <a:tc>
                  <a:txBody>
                    <a:bodyPr/>
                    <a:lstStyle/>
                    <a:p>
                      <a:pPr algn="r" fontAlgn="t"/>
                      <a:r>
                        <a:rPr lang="en-US" sz="900" b="0" i="0" u="none" strike="noStrike">
                          <a:solidFill>
                            <a:schemeClr val="tx1"/>
                          </a:solidFill>
                          <a:effectLst/>
                          <a:latin typeface="+mn-lt"/>
                        </a:rPr>
                        <a:t>19</a:t>
                      </a:r>
                    </a:p>
                  </a:txBody>
                  <a:tcPr marL="9525" marR="9525" marT="9525" marB="0">
                    <a:noFill/>
                  </a:tcPr>
                </a:tc>
                <a:tc>
                  <a:txBody>
                    <a:bodyPr/>
                    <a:lstStyle/>
                    <a:p>
                      <a:pPr algn="r" fontAlgn="t"/>
                      <a:r>
                        <a:rPr lang="en-US" sz="900" b="0" i="0" u="none" strike="noStrike">
                          <a:solidFill>
                            <a:schemeClr val="tx1"/>
                          </a:solidFill>
                          <a:effectLst/>
                          <a:latin typeface="+mn-lt"/>
                        </a:rPr>
                        <a:t>21</a:t>
                      </a:r>
                    </a:p>
                  </a:txBody>
                  <a:tcPr marL="9525" marR="9525" marT="9525" marB="0">
                    <a:noFill/>
                  </a:tcPr>
                </a:tc>
                <a:tc>
                  <a:txBody>
                    <a:bodyPr/>
                    <a:lstStyle/>
                    <a:p>
                      <a:pPr algn="r" fontAlgn="t"/>
                      <a:r>
                        <a:rPr lang="en-US" sz="900" b="0" i="0" u="none" strike="noStrike">
                          <a:solidFill>
                            <a:schemeClr val="tx1"/>
                          </a:solidFill>
                          <a:effectLst/>
                          <a:latin typeface="+mn-lt"/>
                        </a:rPr>
                        <a:t>21</a:t>
                      </a:r>
                    </a:p>
                  </a:txBody>
                  <a:tcPr marL="9525" marR="9525" marT="9525" marB="0">
                    <a:noFill/>
                  </a:tcPr>
                </a:tc>
                <a:tc>
                  <a:txBody>
                    <a:bodyPr/>
                    <a:lstStyle/>
                    <a:p>
                      <a:pPr algn="r" fontAlgn="t"/>
                      <a:r>
                        <a:rPr lang="en-US" sz="900" b="0" i="0" u="none" strike="noStrike">
                          <a:solidFill>
                            <a:schemeClr val="tx1"/>
                          </a:solidFill>
                          <a:effectLst/>
                          <a:latin typeface="+mn-lt"/>
                        </a:rPr>
                        <a:t>24</a:t>
                      </a:r>
                    </a:p>
                  </a:txBody>
                  <a:tcPr marL="9525" marR="9525" marT="9525" marB="0">
                    <a:noFill/>
                  </a:tcPr>
                </a:tc>
                <a:tc>
                  <a:txBody>
                    <a:bodyPr/>
                    <a:lstStyle/>
                    <a:p>
                      <a:pPr algn="r" fontAlgn="t"/>
                      <a:r>
                        <a:rPr lang="en-US" sz="900" b="0" i="0" u="none" strike="noStrike">
                          <a:solidFill>
                            <a:schemeClr val="tx1"/>
                          </a:solidFill>
                          <a:effectLst/>
                          <a:latin typeface="+mn-lt"/>
                        </a:rPr>
                        <a:t>18</a:t>
                      </a:r>
                    </a:p>
                  </a:txBody>
                  <a:tcPr marL="9525" marR="9525" marT="9525" marB="0">
                    <a:noFill/>
                  </a:tcPr>
                </a:tc>
                <a:extLst>
                  <a:ext uri="{0D108BD9-81ED-4DB2-BD59-A6C34878D82A}">
                    <a16:rowId xmlns:a16="http://schemas.microsoft.com/office/drawing/2014/main" val="3704396953"/>
                  </a:ext>
                </a:extLst>
              </a:tr>
              <a:tr h="144761">
                <a:tc>
                  <a:txBody>
                    <a:bodyPr/>
                    <a:lstStyle/>
                    <a:p>
                      <a:pPr algn="l" fontAlgn="t"/>
                      <a:r>
                        <a:rPr lang="en-US" sz="900" b="0" i="0" u="none" strike="noStrike">
                          <a:solidFill>
                            <a:schemeClr val="tx1"/>
                          </a:solidFill>
                          <a:effectLst/>
                          <a:latin typeface="+mn-lt"/>
                        </a:rPr>
                        <a:t>Psychoterapeutický stacionář</a:t>
                      </a:r>
                    </a:p>
                  </a:txBody>
                  <a:tcPr marL="9525" marR="9525" marT="9525" marB="0">
                    <a:noFill/>
                  </a:tcPr>
                </a:tc>
                <a:tc>
                  <a:txBody>
                    <a:bodyPr/>
                    <a:lstStyle/>
                    <a:p>
                      <a:pPr algn="r" fontAlgn="t"/>
                      <a:r>
                        <a:rPr lang="en-US" sz="900" b="0" i="0" u="none" strike="noStrike">
                          <a:solidFill>
                            <a:schemeClr val="tx1"/>
                          </a:solidFill>
                          <a:effectLst/>
                          <a:latin typeface="+mn-lt"/>
                        </a:rPr>
                        <a:t>16</a:t>
                      </a:r>
                    </a:p>
                  </a:txBody>
                  <a:tcPr marL="9525" marR="9525" marT="9525" marB="0">
                    <a:noFill/>
                  </a:tcPr>
                </a:tc>
                <a:tc>
                  <a:txBody>
                    <a:bodyPr/>
                    <a:lstStyle/>
                    <a:p>
                      <a:pPr algn="r" fontAlgn="t"/>
                      <a:r>
                        <a:rPr lang="en-US" sz="900" b="0" i="0" u="none" strike="noStrike">
                          <a:solidFill>
                            <a:schemeClr val="tx1"/>
                          </a:solidFill>
                          <a:effectLst/>
                          <a:latin typeface="+mn-lt"/>
                        </a:rPr>
                        <a:t>17</a:t>
                      </a:r>
                    </a:p>
                  </a:txBody>
                  <a:tcPr marL="9525" marR="9525" marT="9525" marB="0">
                    <a:noFill/>
                  </a:tcPr>
                </a:tc>
                <a:tc>
                  <a:txBody>
                    <a:bodyPr/>
                    <a:lstStyle/>
                    <a:p>
                      <a:pPr algn="r" fontAlgn="t"/>
                      <a:r>
                        <a:rPr lang="en-US" sz="900" b="0" i="0" u="none" strike="noStrike">
                          <a:solidFill>
                            <a:schemeClr val="tx1"/>
                          </a:solidFill>
                          <a:effectLst/>
                          <a:latin typeface="+mn-lt"/>
                        </a:rPr>
                        <a:t>19</a:t>
                      </a:r>
                    </a:p>
                  </a:txBody>
                  <a:tcPr marL="9525" marR="9525" marT="9525" marB="0">
                    <a:noFill/>
                  </a:tcPr>
                </a:tc>
                <a:tc>
                  <a:txBody>
                    <a:bodyPr/>
                    <a:lstStyle/>
                    <a:p>
                      <a:pPr algn="r" fontAlgn="t"/>
                      <a:r>
                        <a:rPr lang="en-US" sz="900" b="0" i="0" u="none" strike="noStrike">
                          <a:solidFill>
                            <a:schemeClr val="tx1"/>
                          </a:solidFill>
                          <a:effectLst/>
                          <a:latin typeface="+mn-lt"/>
                        </a:rPr>
                        <a:t>19</a:t>
                      </a:r>
                    </a:p>
                  </a:txBody>
                  <a:tcPr marL="9525" marR="9525" marT="9525" marB="0">
                    <a:noFill/>
                  </a:tcPr>
                </a:tc>
                <a:tc>
                  <a:txBody>
                    <a:bodyPr/>
                    <a:lstStyle/>
                    <a:p>
                      <a:pPr algn="r" fontAlgn="t"/>
                      <a:r>
                        <a:rPr lang="en-US" sz="900" b="0" i="0" u="none" strike="noStrike">
                          <a:solidFill>
                            <a:schemeClr val="tx1"/>
                          </a:solidFill>
                          <a:effectLst/>
                          <a:latin typeface="+mn-lt"/>
                        </a:rPr>
                        <a:t>17</a:t>
                      </a:r>
                    </a:p>
                  </a:txBody>
                  <a:tcPr marL="9525" marR="9525" marT="9525" marB="0">
                    <a:noFill/>
                  </a:tcPr>
                </a:tc>
                <a:extLst>
                  <a:ext uri="{0D108BD9-81ED-4DB2-BD59-A6C34878D82A}">
                    <a16:rowId xmlns:a16="http://schemas.microsoft.com/office/drawing/2014/main" val="2577232395"/>
                  </a:ext>
                </a:extLst>
              </a:tr>
              <a:tr h="144761">
                <a:tc>
                  <a:txBody>
                    <a:bodyPr/>
                    <a:lstStyle/>
                    <a:p>
                      <a:pPr algn="l" fontAlgn="t"/>
                      <a:r>
                        <a:rPr lang="en-US" sz="900" b="0" i="0" u="none" strike="noStrike">
                          <a:solidFill>
                            <a:schemeClr val="tx1"/>
                          </a:solidFill>
                          <a:effectLst/>
                          <a:latin typeface="+mn-lt"/>
                        </a:rPr>
                        <a:t>Zařízení LPS</a:t>
                      </a:r>
                    </a:p>
                  </a:txBody>
                  <a:tcPr marL="9525" marR="9525" marT="9525" marB="0">
                    <a:noFill/>
                  </a:tcPr>
                </a:tc>
                <a:tc>
                  <a:txBody>
                    <a:bodyPr/>
                    <a:lstStyle/>
                    <a:p>
                      <a:pPr algn="r" fontAlgn="t"/>
                      <a:r>
                        <a:rPr lang="en-US" sz="900" b="0" i="0" u="none" strike="noStrike">
                          <a:solidFill>
                            <a:schemeClr val="tx1"/>
                          </a:solidFill>
                          <a:effectLst/>
                          <a:latin typeface="+mn-lt"/>
                        </a:rPr>
                        <a:t>24</a:t>
                      </a:r>
                    </a:p>
                  </a:txBody>
                  <a:tcPr marL="9525" marR="9525" marT="9525" marB="0">
                    <a:noFill/>
                  </a:tcPr>
                </a:tc>
                <a:tc>
                  <a:txBody>
                    <a:bodyPr/>
                    <a:lstStyle/>
                    <a:p>
                      <a:pPr algn="r" fontAlgn="t"/>
                      <a:r>
                        <a:rPr lang="en-US" sz="900" b="0" i="0" u="none" strike="noStrike">
                          <a:solidFill>
                            <a:schemeClr val="tx1"/>
                          </a:solidFill>
                          <a:effectLst/>
                          <a:latin typeface="+mn-lt"/>
                        </a:rPr>
                        <a:t>22</a:t>
                      </a:r>
                    </a:p>
                  </a:txBody>
                  <a:tcPr marL="9525" marR="9525" marT="9525" marB="0">
                    <a:noFill/>
                  </a:tcPr>
                </a:tc>
                <a:tc>
                  <a:txBody>
                    <a:bodyPr/>
                    <a:lstStyle/>
                    <a:p>
                      <a:pPr algn="r" fontAlgn="t"/>
                      <a:r>
                        <a:rPr lang="en-US" sz="900" b="0" i="0" u="none" strike="noStrike">
                          <a:solidFill>
                            <a:schemeClr val="tx1"/>
                          </a:solidFill>
                          <a:effectLst/>
                          <a:latin typeface="+mn-lt"/>
                        </a:rPr>
                        <a:t>20</a:t>
                      </a:r>
                    </a:p>
                  </a:txBody>
                  <a:tcPr marL="9525" marR="9525" marT="9525" marB="0">
                    <a:noFill/>
                  </a:tcPr>
                </a:tc>
                <a:tc>
                  <a:txBody>
                    <a:bodyPr/>
                    <a:lstStyle/>
                    <a:p>
                      <a:pPr algn="r" fontAlgn="t"/>
                      <a:r>
                        <a:rPr lang="en-US" sz="900" b="0" i="0" u="none" strike="noStrike">
                          <a:solidFill>
                            <a:schemeClr val="tx1"/>
                          </a:solidFill>
                          <a:effectLst/>
                          <a:latin typeface="+mn-lt"/>
                        </a:rPr>
                        <a:t>20</a:t>
                      </a:r>
                    </a:p>
                  </a:txBody>
                  <a:tcPr marL="9525" marR="9525" marT="9525" marB="0">
                    <a:noFill/>
                  </a:tcPr>
                </a:tc>
                <a:tc>
                  <a:txBody>
                    <a:bodyPr/>
                    <a:lstStyle/>
                    <a:p>
                      <a:pPr algn="r" fontAlgn="t"/>
                      <a:r>
                        <a:rPr lang="en-US" sz="900" b="0" i="0" u="none" strike="noStrike">
                          <a:solidFill>
                            <a:schemeClr val="tx1"/>
                          </a:solidFill>
                          <a:effectLst/>
                          <a:latin typeface="+mn-lt"/>
                        </a:rPr>
                        <a:t>17</a:t>
                      </a:r>
                    </a:p>
                  </a:txBody>
                  <a:tcPr marL="9525" marR="9525" marT="9525" marB="0">
                    <a:noFill/>
                  </a:tcPr>
                </a:tc>
                <a:extLst>
                  <a:ext uri="{0D108BD9-81ED-4DB2-BD59-A6C34878D82A}">
                    <a16:rowId xmlns:a16="http://schemas.microsoft.com/office/drawing/2014/main" val="367100298"/>
                  </a:ext>
                </a:extLst>
              </a:tr>
              <a:tr h="144761">
                <a:tc>
                  <a:txBody>
                    <a:bodyPr/>
                    <a:lstStyle/>
                    <a:p>
                      <a:pPr algn="l" fontAlgn="t"/>
                      <a:r>
                        <a:rPr lang="en-US" sz="900" b="0" i="0" u="none" strike="noStrike">
                          <a:solidFill>
                            <a:schemeClr val="tx1"/>
                          </a:solidFill>
                          <a:effectLst/>
                          <a:latin typeface="+mn-lt"/>
                        </a:rPr>
                        <a:t>Stacionář</a:t>
                      </a:r>
                    </a:p>
                  </a:txBody>
                  <a:tcPr marL="9525" marR="9525" marT="9525" marB="0">
                    <a:noFill/>
                  </a:tcPr>
                </a:tc>
                <a:tc>
                  <a:txBody>
                    <a:bodyPr/>
                    <a:lstStyle/>
                    <a:p>
                      <a:pPr algn="r" fontAlgn="t"/>
                      <a:r>
                        <a:rPr lang="en-US" sz="900" b="0" i="0" u="none" strike="noStrike">
                          <a:solidFill>
                            <a:schemeClr val="tx1"/>
                          </a:solidFill>
                          <a:effectLst/>
                          <a:latin typeface="+mn-lt"/>
                        </a:rPr>
                        <a:t>22</a:t>
                      </a:r>
                    </a:p>
                  </a:txBody>
                  <a:tcPr marL="9525" marR="9525" marT="9525" marB="0">
                    <a:noFill/>
                  </a:tcPr>
                </a:tc>
                <a:tc>
                  <a:txBody>
                    <a:bodyPr/>
                    <a:lstStyle/>
                    <a:p>
                      <a:pPr algn="r" fontAlgn="t"/>
                      <a:r>
                        <a:rPr lang="en-US" sz="900" b="0" i="0" u="none" strike="noStrike">
                          <a:solidFill>
                            <a:schemeClr val="tx1"/>
                          </a:solidFill>
                          <a:effectLst/>
                          <a:latin typeface="+mn-lt"/>
                        </a:rPr>
                        <a:t>19</a:t>
                      </a:r>
                    </a:p>
                  </a:txBody>
                  <a:tcPr marL="9525" marR="9525" marT="9525" marB="0">
                    <a:noFill/>
                  </a:tcPr>
                </a:tc>
                <a:tc>
                  <a:txBody>
                    <a:bodyPr/>
                    <a:lstStyle/>
                    <a:p>
                      <a:pPr algn="r" fontAlgn="t"/>
                      <a:r>
                        <a:rPr lang="en-US" sz="900" b="0" i="0" u="none" strike="noStrike">
                          <a:solidFill>
                            <a:schemeClr val="tx1"/>
                          </a:solidFill>
                          <a:effectLst/>
                          <a:latin typeface="+mn-lt"/>
                        </a:rPr>
                        <a:t>20</a:t>
                      </a:r>
                    </a:p>
                  </a:txBody>
                  <a:tcPr marL="9525" marR="9525" marT="9525" marB="0">
                    <a:noFill/>
                  </a:tcPr>
                </a:tc>
                <a:tc>
                  <a:txBody>
                    <a:bodyPr/>
                    <a:lstStyle/>
                    <a:p>
                      <a:pPr algn="r" fontAlgn="t"/>
                      <a:r>
                        <a:rPr lang="en-US" sz="900" b="0" i="0" u="none" strike="noStrike">
                          <a:solidFill>
                            <a:schemeClr val="tx1"/>
                          </a:solidFill>
                          <a:effectLst/>
                          <a:latin typeface="+mn-lt"/>
                        </a:rPr>
                        <a:t>19</a:t>
                      </a:r>
                    </a:p>
                  </a:txBody>
                  <a:tcPr marL="9525" marR="9525" marT="9525" marB="0">
                    <a:noFill/>
                  </a:tcPr>
                </a:tc>
                <a:tc>
                  <a:txBody>
                    <a:bodyPr/>
                    <a:lstStyle/>
                    <a:p>
                      <a:pPr algn="r" fontAlgn="t"/>
                      <a:r>
                        <a:rPr lang="en-US" sz="900" b="0" i="0" u="none" strike="noStrike">
                          <a:solidFill>
                            <a:schemeClr val="tx1"/>
                          </a:solidFill>
                          <a:effectLst/>
                          <a:latin typeface="+mn-lt"/>
                        </a:rPr>
                        <a:t>17</a:t>
                      </a:r>
                    </a:p>
                  </a:txBody>
                  <a:tcPr marL="9525" marR="9525" marT="9525" marB="0">
                    <a:noFill/>
                  </a:tcPr>
                </a:tc>
                <a:extLst>
                  <a:ext uri="{0D108BD9-81ED-4DB2-BD59-A6C34878D82A}">
                    <a16:rowId xmlns:a16="http://schemas.microsoft.com/office/drawing/2014/main" val="409178561"/>
                  </a:ext>
                </a:extLst>
              </a:tr>
              <a:tr h="144761">
                <a:tc>
                  <a:txBody>
                    <a:bodyPr/>
                    <a:lstStyle/>
                    <a:p>
                      <a:pPr algn="l" fontAlgn="t"/>
                      <a:r>
                        <a:rPr lang="en-US" sz="900" b="0" i="0" u="none" strike="noStrike">
                          <a:solidFill>
                            <a:schemeClr val="tx1"/>
                          </a:solidFill>
                          <a:effectLst/>
                          <a:latin typeface="+mn-lt"/>
                        </a:rPr>
                        <a:t>Rehabilitační ústav</a:t>
                      </a:r>
                    </a:p>
                  </a:txBody>
                  <a:tcPr marL="9525" marR="9525" marT="9525" marB="0">
                    <a:noFill/>
                  </a:tcPr>
                </a:tc>
                <a:tc>
                  <a:txBody>
                    <a:bodyPr/>
                    <a:lstStyle/>
                    <a:p>
                      <a:pPr algn="r" fontAlgn="t"/>
                      <a:r>
                        <a:rPr lang="en-US" sz="900" b="0" i="0" u="none" strike="noStrike">
                          <a:solidFill>
                            <a:schemeClr val="tx1"/>
                          </a:solidFill>
                          <a:effectLst/>
                          <a:latin typeface="+mn-lt"/>
                        </a:rPr>
                        <a:t>7</a:t>
                      </a:r>
                    </a:p>
                  </a:txBody>
                  <a:tcPr marL="9525" marR="9525" marT="9525" marB="0">
                    <a:noFill/>
                  </a:tcPr>
                </a:tc>
                <a:tc>
                  <a:txBody>
                    <a:bodyPr/>
                    <a:lstStyle/>
                    <a:p>
                      <a:pPr algn="r" fontAlgn="t"/>
                      <a:r>
                        <a:rPr lang="en-US" sz="900" b="0" i="0" u="none" strike="noStrike">
                          <a:solidFill>
                            <a:schemeClr val="tx1"/>
                          </a:solidFill>
                          <a:effectLst/>
                          <a:latin typeface="+mn-lt"/>
                        </a:rPr>
                        <a:t>7</a:t>
                      </a:r>
                    </a:p>
                  </a:txBody>
                  <a:tcPr marL="9525" marR="9525" marT="9525" marB="0">
                    <a:noFill/>
                  </a:tcPr>
                </a:tc>
                <a:tc>
                  <a:txBody>
                    <a:bodyPr/>
                    <a:lstStyle/>
                    <a:p>
                      <a:pPr algn="r" fontAlgn="t"/>
                      <a:r>
                        <a:rPr lang="en-US" sz="900" b="0" i="0" u="none" strike="noStrike">
                          <a:solidFill>
                            <a:schemeClr val="tx1"/>
                          </a:solidFill>
                          <a:effectLst/>
                          <a:latin typeface="+mn-lt"/>
                        </a:rPr>
                        <a:t>7</a:t>
                      </a:r>
                    </a:p>
                  </a:txBody>
                  <a:tcPr marL="9525" marR="9525" marT="9525" marB="0">
                    <a:noFill/>
                  </a:tcPr>
                </a:tc>
                <a:tc>
                  <a:txBody>
                    <a:bodyPr/>
                    <a:lstStyle/>
                    <a:p>
                      <a:pPr algn="r" fontAlgn="t"/>
                      <a:r>
                        <a:rPr lang="en-US" sz="900" b="0" i="0" u="none" strike="noStrike">
                          <a:solidFill>
                            <a:schemeClr val="tx1"/>
                          </a:solidFill>
                          <a:effectLst/>
                          <a:latin typeface="+mn-lt"/>
                        </a:rPr>
                        <a:t>7</a:t>
                      </a:r>
                    </a:p>
                  </a:txBody>
                  <a:tcPr marL="9525" marR="9525" marT="9525" marB="0">
                    <a:noFill/>
                  </a:tcPr>
                </a:tc>
                <a:tc>
                  <a:txBody>
                    <a:bodyPr/>
                    <a:lstStyle/>
                    <a:p>
                      <a:pPr algn="r" fontAlgn="t"/>
                      <a:r>
                        <a:rPr lang="en-US" sz="900" b="0" i="0" u="none" strike="noStrike">
                          <a:solidFill>
                            <a:schemeClr val="tx1"/>
                          </a:solidFill>
                          <a:effectLst/>
                          <a:latin typeface="+mn-lt"/>
                        </a:rPr>
                        <a:t>13</a:t>
                      </a:r>
                    </a:p>
                  </a:txBody>
                  <a:tcPr marL="9525" marR="9525" marT="9525" marB="0">
                    <a:noFill/>
                  </a:tcPr>
                </a:tc>
                <a:extLst>
                  <a:ext uri="{0D108BD9-81ED-4DB2-BD59-A6C34878D82A}">
                    <a16:rowId xmlns:a16="http://schemas.microsoft.com/office/drawing/2014/main" val="323982183"/>
                  </a:ext>
                </a:extLst>
              </a:tr>
              <a:tr h="144761">
                <a:tc>
                  <a:txBody>
                    <a:bodyPr/>
                    <a:lstStyle/>
                    <a:p>
                      <a:pPr algn="l" fontAlgn="t"/>
                      <a:r>
                        <a:rPr lang="en-US" sz="900" b="0" i="0" u="none" strike="noStrike">
                          <a:solidFill>
                            <a:schemeClr val="tx1"/>
                          </a:solidFill>
                          <a:effectLst/>
                          <a:latin typeface="+mn-lt"/>
                        </a:rPr>
                        <a:t>Samostat.zař.nelék. - návš.služ.sestry</a:t>
                      </a:r>
                    </a:p>
                  </a:txBody>
                  <a:tcPr marL="9525" marR="9525" marT="9525" marB="0">
                    <a:noFill/>
                  </a:tcPr>
                </a:tc>
                <a:tc>
                  <a:txBody>
                    <a:bodyPr/>
                    <a:lstStyle/>
                    <a:p>
                      <a:pPr algn="r" fontAlgn="t"/>
                      <a:r>
                        <a:rPr lang="en-US" sz="900" b="0" i="0" u="none" strike="noStrike">
                          <a:solidFill>
                            <a:schemeClr val="tx1"/>
                          </a:solidFill>
                          <a:effectLst/>
                          <a:latin typeface="+mn-lt"/>
                        </a:rPr>
                        <a:t>63</a:t>
                      </a:r>
                    </a:p>
                  </a:txBody>
                  <a:tcPr marL="9525" marR="9525" marT="9525" marB="0">
                    <a:noFill/>
                  </a:tcPr>
                </a:tc>
                <a:tc>
                  <a:txBody>
                    <a:bodyPr/>
                    <a:lstStyle/>
                    <a:p>
                      <a:pPr algn="r" fontAlgn="t"/>
                      <a:r>
                        <a:rPr lang="en-US" sz="900" b="0" i="0" u="none" strike="noStrike">
                          <a:solidFill>
                            <a:schemeClr val="tx1"/>
                          </a:solidFill>
                          <a:effectLst/>
                          <a:latin typeface="+mn-lt"/>
                        </a:rPr>
                        <a:t>64</a:t>
                      </a:r>
                    </a:p>
                  </a:txBody>
                  <a:tcPr marL="9525" marR="9525" marT="9525" marB="0">
                    <a:noFill/>
                  </a:tcPr>
                </a:tc>
                <a:tc>
                  <a:txBody>
                    <a:bodyPr/>
                    <a:lstStyle/>
                    <a:p>
                      <a:pPr algn="r" fontAlgn="t"/>
                      <a:r>
                        <a:rPr lang="en-US" sz="900" b="0" i="0" u="none" strike="noStrike">
                          <a:solidFill>
                            <a:schemeClr val="tx1"/>
                          </a:solidFill>
                          <a:effectLst/>
                          <a:latin typeface="+mn-lt"/>
                        </a:rPr>
                        <a:t>67</a:t>
                      </a:r>
                    </a:p>
                  </a:txBody>
                  <a:tcPr marL="9525" marR="9525" marT="9525" marB="0">
                    <a:noFill/>
                  </a:tcPr>
                </a:tc>
                <a:tc>
                  <a:txBody>
                    <a:bodyPr/>
                    <a:lstStyle/>
                    <a:p>
                      <a:pPr algn="r" fontAlgn="t"/>
                      <a:r>
                        <a:rPr lang="en-US" sz="900" b="0" i="0" u="none" strike="noStrike">
                          <a:solidFill>
                            <a:schemeClr val="tx1"/>
                          </a:solidFill>
                          <a:effectLst/>
                          <a:latin typeface="+mn-lt"/>
                        </a:rPr>
                        <a:t>65</a:t>
                      </a:r>
                    </a:p>
                  </a:txBody>
                  <a:tcPr marL="9525" marR="9525" marT="9525" marB="0">
                    <a:noFill/>
                  </a:tcPr>
                </a:tc>
                <a:tc>
                  <a:txBody>
                    <a:bodyPr/>
                    <a:lstStyle/>
                    <a:p>
                      <a:pPr algn="r" fontAlgn="t"/>
                      <a:r>
                        <a:rPr lang="en-US" sz="900" b="0" i="0" u="none" strike="noStrike">
                          <a:solidFill>
                            <a:schemeClr val="tx1"/>
                          </a:solidFill>
                          <a:effectLst/>
                          <a:latin typeface="+mn-lt"/>
                        </a:rPr>
                        <a:t>13</a:t>
                      </a:r>
                    </a:p>
                  </a:txBody>
                  <a:tcPr marL="9525" marR="9525" marT="9525" marB="0">
                    <a:noFill/>
                  </a:tcPr>
                </a:tc>
                <a:extLst>
                  <a:ext uri="{0D108BD9-81ED-4DB2-BD59-A6C34878D82A}">
                    <a16:rowId xmlns:a16="http://schemas.microsoft.com/office/drawing/2014/main" val="3902773697"/>
                  </a:ext>
                </a:extLst>
              </a:tr>
              <a:tr h="144761">
                <a:tc>
                  <a:txBody>
                    <a:bodyPr/>
                    <a:lstStyle/>
                    <a:p>
                      <a:pPr algn="l" fontAlgn="t"/>
                      <a:r>
                        <a:rPr lang="en-US" sz="900" b="0" i="0" u="none" strike="noStrike">
                          <a:solidFill>
                            <a:schemeClr val="tx1"/>
                          </a:solidFill>
                          <a:effectLst/>
                          <a:latin typeface="+mn-lt"/>
                        </a:rPr>
                        <a:t>Ostatní zvláštní zdravotnická zařízení</a:t>
                      </a:r>
                    </a:p>
                  </a:txBody>
                  <a:tcPr marL="9525" marR="9525" marT="9525" marB="0">
                    <a:noFill/>
                  </a:tcPr>
                </a:tc>
                <a:tc>
                  <a:txBody>
                    <a:bodyPr/>
                    <a:lstStyle/>
                    <a:p>
                      <a:pPr algn="r" fontAlgn="t"/>
                      <a:r>
                        <a:rPr lang="en-US" sz="900" b="0" i="0" u="none" strike="noStrike">
                          <a:solidFill>
                            <a:schemeClr val="tx1"/>
                          </a:solidFill>
                          <a:effectLst/>
                          <a:latin typeface="+mn-lt"/>
                        </a:rPr>
                        <a:t>10</a:t>
                      </a:r>
                    </a:p>
                  </a:txBody>
                  <a:tcPr marL="9525" marR="9525" marT="9525" marB="0">
                    <a:noFill/>
                  </a:tcPr>
                </a:tc>
                <a:tc>
                  <a:txBody>
                    <a:bodyPr/>
                    <a:lstStyle/>
                    <a:p>
                      <a:pPr algn="r" fontAlgn="t"/>
                      <a:r>
                        <a:rPr lang="en-US" sz="900" b="0" i="0" u="none" strike="noStrike">
                          <a:solidFill>
                            <a:schemeClr val="tx1"/>
                          </a:solidFill>
                          <a:effectLst/>
                          <a:latin typeface="+mn-lt"/>
                        </a:rPr>
                        <a:t>10</a:t>
                      </a:r>
                    </a:p>
                  </a:txBody>
                  <a:tcPr marL="9525" marR="9525" marT="9525" marB="0">
                    <a:noFill/>
                  </a:tcPr>
                </a:tc>
                <a:tc>
                  <a:txBody>
                    <a:bodyPr/>
                    <a:lstStyle/>
                    <a:p>
                      <a:pPr algn="r" fontAlgn="t"/>
                      <a:r>
                        <a:rPr lang="en-US" sz="900" b="0" i="0" u="none" strike="noStrike">
                          <a:solidFill>
                            <a:schemeClr val="tx1"/>
                          </a:solidFill>
                          <a:effectLst/>
                          <a:latin typeface="+mn-lt"/>
                        </a:rPr>
                        <a:t>8</a:t>
                      </a:r>
                    </a:p>
                  </a:txBody>
                  <a:tcPr marL="9525" marR="9525" marT="9525" marB="0">
                    <a:noFill/>
                  </a:tcPr>
                </a:tc>
                <a:tc>
                  <a:txBody>
                    <a:bodyPr/>
                    <a:lstStyle/>
                    <a:p>
                      <a:pPr algn="r" fontAlgn="t"/>
                      <a:r>
                        <a:rPr lang="en-US" sz="900" b="0" i="0" u="none" strike="noStrike">
                          <a:solidFill>
                            <a:schemeClr val="tx1"/>
                          </a:solidFill>
                          <a:effectLst/>
                          <a:latin typeface="+mn-lt"/>
                        </a:rPr>
                        <a:t>7</a:t>
                      </a:r>
                    </a:p>
                  </a:txBody>
                  <a:tcPr marL="9525" marR="9525" marT="9525" marB="0">
                    <a:noFill/>
                  </a:tcPr>
                </a:tc>
                <a:tc>
                  <a:txBody>
                    <a:bodyPr/>
                    <a:lstStyle/>
                    <a:p>
                      <a:pPr algn="r" fontAlgn="t"/>
                      <a:r>
                        <a:rPr lang="en-US" sz="900" b="0" i="0" u="none" strike="noStrike">
                          <a:solidFill>
                            <a:schemeClr val="tx1"/>
                          </a:solidFill>
                          <a:effectLst/>
                          <a:latin typeface="+mn-lt"/>
                        </a:rPr>
                        <a:t>11</a:t>
                      </a:r>
                    </a:p>
                  </a:txBody>
                  <a:tcPr marL="9525" marR="9525" marT="9525" marB="0">
                    <a:noFill/>
                  </a:tcPr>
                </a:tc>
                <a:extLst>
                  <a:ext uri="{0D108BD9-81ED-4DB2-BD59-A6C34878D82A}">
                    <a16:rowId xmlns:a16="http://schemas.microsoft.com/office/drawing/2014/main" val="727300913"/>
                  </a:ext>
                </a:extLst>
              </a:tr>
              <a:tr h="144761">
                <a:tc>
                  <a:txBody>
                    <a:bodyPr/>
                    <a:lstStyle/>
                    <a:p>
                      <a:pPr algn="l" fontAlgn="t"/>
                      <a:r>
                        <a:rPr lang="en-US" sz="900" b="0" i="0" u="none" strike="noStrike">
                          <a:solidFill>
                            <a:schemeClr val="tx1"/>
                          </a:solidFill>
                          <a:effectLst/>
                          <a:latin typeface="+mn-lt"/>
                        </a:rPr>
                        <a:t>Léčebna tuberkul.a respir.nemocí (TRN)</a:t>
                      </a:r>
                    </a:p>
                  </a:txBody>
                  <a:tcPr marL="9525" marR="9525" marT="9525" marB="0">
                    <a:noFill/>
                  </a:tcPr>
                </a:tc>
                <a:tc>
                  <a:txBody>
                    <a:bodyPr/>
                    <a:lstStyle/>
                    <a:p>
                      <a:pPr algn="r" fontAlgn="t"/>
                      <a:r>
                        <a:rPr lang="en-US" sz="900" b="0" i="0" u="none" strike="noStrike">
                          <a:solidFill>
                            <a:schemeClr val="tx1"/>
                          </a:solidFill>
                          <a:effectLst/>
                          <a:latin typeface="+mn-lt"/>
                        </a:rPr>
                        <a:t>10</a:t>
                      </a:r>
                    </a:p>
                  </a:txBody>
                  <a:tcPr marL="9525" marR="9525" marT="9525" marB="0">
                    <a:noFill/>
                  </a:tcPr>
                </a:tc>
                <a:tc>
                  <a:txBody>
                    <a:bodyPr/>
                    <a:lstStyle/>
                    <a:p>
                      <a:pPr algn="r" fontAlgn="t"/>
                      <a:r>
                        <a:rPr lang="en-US" sz="900" b="0" i="0" u="none" strike="noStrike">
                          <a:solidFill>
                            <a:schemeClr val="tx1"/>
                          </a:solidFill>
                          <a:effectLst/>
                          <a:latin typeface="+mn-lt"/>
                        </a:rPr>
                        <a:t>10</a:t>
                      </a:r>
                    </a:p>
                  </a:txBody>
                  <a:tcPr marL="9525" marR="9525" marT="9525" marB="0">
                    <a:noFill/>
                  </a:tcPr>
                </a:tc>
                <a:tc>
                  <a:txBody>
                    <a:bodyPr/>
                    <a:lstStyle/>
                    <a:p>
                      <a:pPr algn="r" fontAlgn="t"/>
                      <a:r>
                        <a:rPr lang="en-US" sz="900" b="0" i="0" u="none" strike="noStrike">
                          <a:solidFill>
                            <a:schemeClr val="tx1"/>
                          </a:solidFill>
                          <a:effectLst/>
                          <a:latin typeface="+mn-lt"/>
                        </a:rPr>
                        <a:t>10</a:t>
                      </a:r>
                    </a:p>
                  </a:txBody>
                  <a:tcPr marL="9525" marR="9525" marT="9525" marB="0">
                    <a:noFill/>
                  </a:tcPr>
                </a:tc>
                <a:tc>
                  <a:txBody>
                    <a:bodyPr/>
                    <a:lstStyle/>
                    <a:p>
                      <a:pPr algn="r" fontAlgn="t"/>
                      <a:r>
                        <a:rPr lang="en-US" sz="900" b="0" i="0" u="none" strike="noStrike">
                          <a:solidFill>
                            <a:schemeClr val="tx1"/>
                          </a:solidFill>
                          <a:effectLst/>
                          <a:latin typeface="+mn-lt"/>
                        </a:rPr>
                        <a:t>10</a:t>
                      </a:r>
                    </a:p>
                  </a:txBody>
                  <a:tcPr marL="9525" marR="9525" marT="9525" marB="0">
                    <a:noFill/>
                  </a:tcPr>
                </a:tc>
                <a:tc>
                  <a:txBody>
                    <a:bodyPr/>
                    <a:lstStyle/>
                    <a:p>
                      <a:pPr algn="r" fontAlgn="t"/>
                      <a:r>
                        <a:rPr lang="en-US" sz="900" b="0" i="0" u="none" strike="noStrike">
                          <a:solidFill>
                            <a:schemeClr val="tx1"/>
                          </a:solidFill>
                          <a:effectLst/>
                          <a:latin typeface="+mn-lt"/>
                        </a:rPr>
                        <a:t>10</a:t>
                      </a:r>
                    </a:p>
                  </a:txBody>
                  <a:tcPr marL="9525" marR="9525" marT="9525" marB="0">
                    <a:noFill/>
                  </a:tcPr>
                </a:tc>
                <a:extLst>
                  <a:ext uri="{0D108BD9-81ED-4DB2-BD59-A6C34878D82A}">
                    <a16:rowId xmlns:a16="http://schemas.microsoft.com/office/drawing/2014/main" val="2664350814"/>
                  </a:ext>
                </a:extLst>
              </a:tr>
              <a:tr h="144761">
                <a:tc>
                  <a:txBody>
                    <a:bodyPr/>
                    <a:lstStyle/>
                    <a:p>
                      <a:pPr algn="l" fontAlgn="t"/>
                      <a:r>
                        <a:rPr lang="en-US" sz="900" b="0" i="0" u="none" strike="noStrike">
                          <a:solidFill>
                            <a:schemeClr val="tx1"/>
                          </a:solidFill>
                          <a:effectLst/>
                          <a:latin typeface="+mn-lt"/>
                        </a:rPr>
                        <a:t>Sdružení zdravotnických zařízení</a:t>
                      </a:r>
                    </a:p>
                  </a:txBody>
                  <a:tcPr marL="9525" marR="9525" marT="9525" marB="0">
                    <a:noFill/>
                  </a:tcPr>
                </a:tc>
                <a:tc>
                  <a:txBody>
                    <a:bodyPr/>
                    <a:lstStyle/>
                    <a:p>
                      <a:pPr algn="r" fontAlgn="t"/>
                      <a:r>
                        <a:rPr lang="en-US" sz="900" b="0" i="0" u="none" strike="noStrike">
                          <a:solidFill>
                            <a:schemeClr val="tx1"/>
                          </a:solidFill>
                          <a:effectLst/>
                          <a:latin typeface="+mn-lt"/>
                        </a:rPr>
                        <a:t>9</a:t>
                      </a:r>
                    </a:p>
                  </a:txBody>
                  <a:tcPr marL="9525" marR="9525" marT="9525" marB="0">
                    <a:noFill/>
                  </a:tcPr>
                </a:tc>
                <a:tc>
                  <a:txBody>
                    <a:bodyPr/>
                    <a:lstStyle/>
                    <a:p>
                      <a:pPr algn="r" fontAlgn="t"/>
                      <a:r>
                        <a:rPr lang="en-US" sz="900" b="0" i="0" u="none" strike="noStrike">
                          <a:solidFill>
                            <a:schemeClr val="tx1"/>
                          </a:solidFill>
                          <a:effectLst/>
                          <a:latin typeface="+mn-lt"/>
                        </a:rPr>
                        <a:t>9</a:t>
                      </a:r>
                    </a:p>
                  </a:txBody>
                  <a:tcPr marL="9525" marR="9525" marT="9525" marB="0">
                    <a:noFill/>
                  </a:tcPr>
                </a:tc>
                <a:tc>
                  <a:txBody>
                    <a:bodyPr/>
                    <a:lstStyle/>
                    <a:p>
                      <a:pPr algn="r" fontAlgn="t"/>
                      <a:r>
                        <a:rPr lang="en-US" sz="900" b="0" i="0" u="none" strike="noStrike">
                          <a:solidFill>
                            <a:schemeClr val="tx1"/>
                          </a:solidFill>
                          <a:effectLst/>
                          <a:latin typeface="+mn-lt"/>
                        </a:rPr>
                        <a:t>9</a:t>
                      </a:r>
                    </a:p>
                  </a:txBody>
                  <a:tcPr marL="9525" marR="9525" marT="9525" marB="0">
                    <a:noFill/>
                  </a:tcPr>
                </a:tc>
                <a:tc>
                  <a:txBody>
                    <a:bodyPr/>
                    <a:lstStyle/>
                    <a:p>
                      <a:pPr algn="r" fontAlgn="t"/>
                      <a:r>
                        <a:rPr lang="en-US" sz="900" b="0" i="0" u="none" strike="noStrike">
                          <a:solidFill>
                            <a:schemeClr val="tx1"/>
                          </a:solidFill>
                          <a:effectLst/>
                          <a:latin typeface="+mn-lt"/>
                        </a:rPr>
                        <a:t>9</a:t>
                      </a:r>
                    </a:p>
                  </a:txBody>
                  <a:tcPr marL="9525" marR="9525" marT="9525" marB="0">
                    <a:noFill/>
                  </a:tcPr>
                </a:tc>
                <a:tc>
                  <a:txBody>
                    <a:bodyPr/>
                    <a:lstStyle/>
                    <a:p>
                      <a:pPr algn="r" fontAlgn="t"/>
                      <a:r>
                        <a:rPr lang="en-US" sz="900" b="0" i="0" u="none" strike="noStrike">
                          <a:solidFill>
                            <a:schemeClr val="tx1"/>
                          </a:solidFill>
                          <a:effectLst/>
                          <a:latin typeface="+mn-lt"/>
                        </a:rPr>
                        <a:t>9</a:t>
                      </a:r>
                    </a:p>
                  </a:txBody>
                  <a:tcPr marL="9525" marR="9525" marT="9525" marB="0">
                    <a:noFill/>
                  </a:tcPr>
                </a:tc>
                <a:extLst>
                  <a:ext uri="{0D108BD9-81ED-4DB2-BD59-A6C34878D82A}">
                    <a16:rowId xmlns:a16="http://schemas.microsoft.com/office/drawing/2014/main" val="2294975616"/>
                  </a:ext>
                </a:extLst>
              </a:tr>
              <a:tr h="144761">
                <a:tc>
                  <a:txBody>
                    <a:bodyPr/>
                    <a:lstStyle/>
                    <a:p>
                      <a:pPr algn="l" fontAlgn="t"/>
                      <a:r>
                        <a:rPr lang="en-US" sz="900" b="0" i="0" u="none" strike="noStrike">
                          <a:solidFill>
                            <a:schemeClr val="tx1"/>
                          </a:solidFill>
                          <a:effectLst/>
                          <a:latin typeface="+mn-lt"/>
                        </a:rPr>
                        <a:t>Ostatní dětské odborné léčebné ústavy</a:t>
                      </a:r>
                    </a:p>
                  </a:txBody>
                  <a:tcPr marL="9525" marR="9525" marT="9525" marB="0">
                    <a:noFill/>
                  </a:tcPr>
                </a:tc>
                <a:tc>
                  <a:txBody>
                    <a:bodyPr/>
                    <a:lstStyle/>
                    <a:p>
                      <a:pPr algn="r" fontAlgn="t"/>
                      <a:r>
                        <a:rPr lang="en-US" sz="900" b="0" i="0" u="none" strike="noStrike">
                          <a:solidFill>
                            <a:schemeClr val="tx1"/>
                          </a:solidFill>
                          <a:effectLst/>
                          <a:latin typeface="+mn-lt"/>
                        </a:rPr>
                        <a:t>9</a:t>
                      </a:r>
                    </a:p>
                  </a:txBody>
                  <a:tcPr marL="9525" marR="9525" marT="9525" marB="0">
                    <a:noFill/>
                  </a:tcPr>
                </a:tc>
                <a:tc>
                  <a:txBody>
                    <a:bodyPr/>
                    <a:lstStyle/>
                    <a:p>
                      <a:pPr algn="r" fontAlgn="t"/>
                      <a:r>
                        <a:rPr lang="en-US" sz="900" b="0" i="0" u="none" strike="noStrike">
                          <a:solidFill>
                            <a:schemeClr val="tx1"/>
                          </a:solidFill>
                          <a:effectLst/>
                          <a:latin typeface="+mn-lt"/>
                        </a:rPr>
                        <a:t>9</a:t>
                      </a:r>
                    </a:p>
                  </a:txBody>
                  <a:tcPr marL="9525" marR="9525" marT="9525" marB="0">
                    <a:noFill/>
                  </a:tcPr>
                </a:tc>
                <a:tc>
                  <a:txBody>
                    <a:bodyPr/>
                    <a:lstStyle/>
                    <a:p>
                      <a:pPr algn="r" fontAlgn="t"/>
                      <a:r>
                        <a:rPr lang="en-US" sz="900" b="0" i="0" u="none" strike="noStrike">
                          <a:solidFill>
                            <a:schemeClr val="tx1"/>
                          </a:solidFill>
                          <a:effectLst/>
                          <a:latin typeface="+mn-lt"/>
                        </a:rPr>
                        <a:t>9</a:t>
                      </a:r>
                    </a:p>
                  </a:txBody>
                  <a:tcPr marL="9525" marR="9525" marT="9525" marB="0">
                    <a:noFill/>
                  </a:tcPr>
                </a:tc>
                <a:tc>
                  <a:txBody>
                    <a:bodyPr/>
                    <a:lstStyle/>
                    <a:p>
                      <a:pPr algn="r" fontAlgn="t"/>
                      <a:r>
                        <a:rPr lang="en-US" sz="900" b="0" i="0" u="none" strike="noStrike">
                          <a:solidFill>
                            <a:schemeClr val="tx1"/>
                          </a:solidFill>
                          <a:effectLst/>
                          <a:latin typeface="+mn-lt"/>
                        </a:rPr>
                        <a:t>9</a:t>
                      </a:r>
                    </a:p>
                  </a:txBody>
                  <a:tcPr marL="9525" marR="9525" marT="9525" marB="0">
                    <a:noFill/>
                  </a:tcPr>
                </a:tc>
                <a:tc>
                  <a:txBody>
                    <a:bodyPr/>
                    <a:lstStyle/>
                    <a:p>
                      <a:pPr algn="r" fontAlgn="t"/>
                      <a:r>
                        <a:rPr lang="en-US" sz="900" b="0" i="0" u="none" strike="noStrike">
                          <a:solidFill>
                            <a:schemeClr val="tx1"/>
                          </a:solidFill>
                          <a:effectLst/>
                          <a:latin typeface="+mn-lt"/>
                        </a:rPr>
                        <a:t>9</a:t>
                      </a:r>
                    </a:p>
                  </a:txBody>
                  <a:tcPr marL="9525" marR="9525" marT="9525" marB="0">
                    <a:noFill/>
                  </a:tcPr>
                </a:tc>
                <a:extLst>
                  <a:ext uri="{0D108BD9-81ED-4DB2-BD59-A6C34878D82A}">
                    <a16:rowId xmlns:a16="http://schemas.microsoft.com/office/drawing/2014/main" val="48594249"/>
                  </a:ext>
                </a:extLst>
              </a:tr>
              <a:tr h="144761">
                <a:tc>
                  <a:txBody>
                    <a:bodyPr/>
                    <a:lstStyle/>
                    <a:p>
                      <a:pPr algn="l" fontAlgn="t"/>
                      <a:r>
                        <a:rPr lang="en-US" sz="900" b="0" i="0" u="none" strike="noStrike">
                          <a:solidFill>
                            <a:schemeClr val="tx1"/>
                          </a:solidFill>
                          <a:effectLst/>
                          <a:latin typeface="+mn-lt"/>
                        </a:rPr>
                        <a:t>Hospodářská org. neposkyt. zdrav. péči</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8</a:t>
                      </a:r>
                    </a:p>
                  </a:txBody>
                  <a:tcPr marL="9525" marR="9525" marT="9525" marB="0">
                    <a:noFill/>
                  </a:tcPr>
                </a:tc>
                <a:extLst>
                  <a:ext uri="{0D108BD9-81ED-4DB2-BD59-A6C34878D82A}">
                    <a16:rowId xmlns:a16="http://schemas.microsoft.com/office/drawing/2014/main" val="3335589732"/>
                  </a:ext>
                </a:extLst>
              </a:tr>
              <a:tr h="144761">
                <a:tc>
                  <a:txBody>
                    <a:bodyPr/>
                    <a:lstStyle/>
                    <a:p>
                      <a:pPr algn="l" fontAlgn="t"/>
                      <a:r>
                        <a:rPr lang="en-US" sz="900" b="0" i="0" u="none" strike="noStrike">
                          <a:solidFill>
                            <a:schemeClr val="tx1"/>
                          </a:solidFill>
                          <a:effectLst/>
                          <a:latin typeface="+mn-lt"/>
                        </a:rPr>
                        <a:t>Další lůžkové zařízení</a:t>
                      </a:r>
                    </a:p>
                  </a:txBody>
                  <a:tcPr marL="9525" marR="9525" marT="9525" marB="0">
                    <a:noFill/>
                  </a:tcPr>
                </a:tc>
                <a:tc>
                  <a:txBody>
                    <a:bodyPr/>
                    <a:lstStyle/>
                    <a:p>
                      <a:pPr algn="r" fontAlgn="t"/>
                      <a:r>
                        <a:rPr lang="en-US" sz="900" b="0" i="0" u="none" strike="noStrike">
                          <a:solidFill>
                            <a:schemeClr val="tx1"/>
                          </a:solidFill>
                          <a:effectLst/>
                          <a:latin typeface="+mn-lt"/>
                        </a:rPr>
                        <a:t>14</a:t>
                      </a:r>
                    </a:p>
                  </a:txBody>
                  <a:tcPr marL="9525" marR="9525" marT="9525" marB="0">
                    <a:noFill/>
                  </a:tcPr>
                </a:tc>
                <a:tc>
                  <a:txBody>
                    <a:bodyPr/>
                    <a:lstStyle/>
                    <a:p>
                      <a:pPr algn="r" fontAlgn="t"/>
                      <a:r>
                        <a:rPr lang="en-US" sz="900" b="0" i="0" u="none" strike="noStrike">
                          <a:solidFill>
                            <a:schemeClr val="tx1"/>
                          </a:solidFill>
                          <a:effectLst/>
                          <a:latin typeface="+mn-lt"/>
                        </a:rPr>
                        <a:t>16</a:t>
                      </a:r>
                    </a:p>
                  </a:txBody>
                  <a:tcPr marL="9525" marR="9525" marT="9525" marB="0">
                    <a:noFill/>
                  </a:tcPr>
                </a:tc>
                <a:tc>
                  <a:txBody>
                    <a:bodyPr/>
                    <a:lstStyle/>
                    <a:p>
                      <a:pPr algn="r" fontAlgn="t"/>
                      <a:r>
                        <a:rPr lang="en-US" sz="900" b="0" i="0" u="none" strike="noStrike">
                          <a:solidFill>
                            <a:schemeClr val="tx1"/>
                          </a:solidFill>
                          <a:effectLst/>
                          <a:latin typeface="+mn-lt"/>
                        </a:rPr>
                        <a:t>12</a:t>
                      </a:r>
                    </a:p>
                  </a:txBody>
                  <a:tcPr marL="9525" marR="9525" marT="9525" marB="0">
                    <a:noFill/>
                  </a:tcPr>
                </a:tc>
                <a:tc>
                  <a:txBody>
                    <a:bodyPr/>
                    <a:lstStyle/>
                    <a:p>
                      <a:pPr algn="r" fontAlgn="t"/>
                      <a:r>
                        <a:rPr lang="en-US" sz="900" b="0" i="0" u="none" strike="noStrike">
                          <a:solidFill>
                            <a:schemeClr val="tx1"/>
                          </a:solidFill>
                          <a:effectLst/>
                          <a:latin typeface="+mn-lt"/>
                        </a:rPr>
                        <a:t>9</a:t>
                      </a:r>
                    </a:p>
                  </a:txBody>
                  <a:tcPr marL="9525" marR="9525" marT="9525" marB="0">
                    <a:noFill/>
                  </a:tcPr>
                </a:tc>
                <a:tc>
                  <a:txBody>
                    <a:bodyPr/>
                    <a:lstStyle/>
                    <a:p>
                      <a:pPr algn="r" fontAlgn="t"/>
                      <a:r>
                        <a:rPr lang="en-US" sz="900" b="0" i="0" u="none" strike="noStrike">
                          <a:solidFill>
                            <a:schemeClr val="tx1"/>
                          </a:solidFill>
                          <a:effectLst/>
                          <a:latin typeface="+mn-lt"/>
                        </a:rPr>
                        <a:t>6</a:t>
                      </a:r>
                    </a:p>
                  </a:txBody>
                  <a:tcPr marL="9525" marR="9525" marT="9525" marB="0">
                    <a:noFill/>
                  </a:tcPr>
                </a:tc>
                <a:extLst>
                  <a:ext uri="{0D108BD9-81ED-4DB2-BD59-A6C34878D82A}">
                    <a16:rowId xmlns:a16="http://schemas.microsoft.com/office/drawing/2014/main" val="3362516293"/>
                  </a:ext>
                </a:extLst>
              </a:tr>
              <a:tr h="144761">
                <a:tc>
                  <a:txBody>
                    <a:bodyPr/>
                    <a:lstStyle/>
                    <a:p>
                      <a:pPr algn="l" fontAlgn="t"/>
                      <a:r>
                        <a:rPr lang="en-US" sz="900" b="0" i="0" u="none" strike="noStrike">
                          <a:solidFill>
                            <a:schemeClr val="tx1"/>
                          </a:solidFill>
                          <a:effectLst/>
                          <a:latin typeface="+mn-lt"/>
                        </a:rPr>
                        <a:t>Ostatní organizace MZ</a:t>
                      </a:r>
                    </a:p>
                  </a:txBody>
                  <a:tcPr marL="9525" marR="9525" marT="9525" marB="0">
                    <a:noFill/>
                  </a:tcPr>
                </a:tc>
                <a:tc>
                  <a:txBody>
                    <a:bodyPr/>
                    <a:lstStyle/>
                    <a:p>
                      <a:pPr algn="r" fontAlgn="t"/>
                      <a:r>
                        <a:rPr lang="en-US" sz="900" b="0" i="0" u="none" strike="noStrike">
                          <a:solidFill>
                            <a:schemeClr val="tx1"/>
                          </a:solidFill>
                          <a:effectLst/>
                          <a:latin typeface="+mn-lt"/>
                        </a:rPr>
                        <a:t>14</a:t>
                      </a:r>
                    </a:p>
                  </a:txBody>
                  <a:tcPr marL="9525" marR="9525" marT="9525" marB="0">
                    <a:noFill/>
                  </a:tcPr>
                </a:tc>
                <a:tc>
                  <a:txBody>
                    <a:bodyPr/>
                    <a:lstStyle/>
                    <a:p>
                      <a:pPr algn="r" fontAlgn="t"/>
                      <a:r>
                        <a:rPr lang="en-US" sz="900" b="0" i="0" u="none" strike="noStrike">
                          <a:solidFill>
                            <a:schemeClr val="tx1"/>
                          </a:solidFill>
                          <a:effectLst/>
                          <a:latin typeface="+mn-lt"/>
                        </a:rPr>
                        <a:t>14</a:t>
                      </a:r>
                    </a:p>
                  </a:txBody>
                  <a:tcPr marL="9525" marR="9525" marT="9525" marB="0">
                    <a:noFill/>
                  </a:tcPr>
                </a:tc>
                <a:tc>
                  <a:txBody>
                    <a:bodyPr/>
                    <a:lstStyle/>
                    <a:p>
                      <a:pPr algn="r" fontAlgn="t"/>
                      <a:r>
                        <a:rPr lang="en-US" sz="900" b="0" i="0" u="none" strike="noStrike">
                          <a:solidFill>
                            <a:schemeClr val="tx1"/>
                          </a:solidFill>
                          <a:effectLst/>
                          <a:latin typeface="+mn-lt"/>
                        </a:rPr>
                        <a:t>13</a:t>
                      </a:r>
                    </a:p>
                  </a:txBody>
                  <a:tcPr marL="9525" marR="9525" marT="9525" marB="0">
                    <a:noFill/>
                  </a:tcPr>
                </a:tc>
                <a:tc>
                  <a:txBody>
                    <a:bodyPr/>
                    <a:lstStyle/>
                    <a:p>
                      <a:pPr algn="r" fontAlgn="t"/>
                      <a:r>
                        <a:rPr lang="en-US" sz="900" b="0" i="0" u="none" strike="noStrike">
                          <a:solidFill>
                            <a:schemeClr val="tx1"/>
                          </a:solidFill>
                          <a:effectLst/>
                          <a:latin typeface="+mn-lt"/>
                        </a:rPr>
                        <a:t>13</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extLst>
                  <a:ext uri="{0D108BD9-81ED-4DB2-BD59-A6C34878D82A}">
                    <a16:rowId xmlns:a16="http://schemas.microsoft.com/office/drawing/2014/main" val="1082605881"/>
                  </a:ext>
                </a:extLst>
              </a:tr>
              <a:tr h="144761">
                <a:tc>
                  <a:txBody>
                    <a:bodyPr/>
                    <a:lstStyle/>
                    <a:p>
                      <a:pPr algn="l" fontAlgn="t"/>
                      <a:r>
                        <a:rPr lang="en-US" sz="900" b="0" i="0" u="none" strike="noStrike">
                          <a:solidFill>
                            <a:schemeClr val="tx1"/>
                          </a:solidFill>
                          <a:effectLst/>
                          <a:latin typeface="+mn-lt"/>
                        </a:rPr>
                        <a:t>Krizové centrum</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extLst>
                  <a:ext uri="{0D108BD9-81ED-4DB2-BD59-A6C34878D82A}">
                    <a16:rowId xmlns:a16="http://schemas.microsoft.com/office/drawing/2014/main" val="239119371"/>
                  </a:ext>
                </a:extLst>
              </a:tr>
              <a:tr h="144761">
                <a:tc>
                  <a:txBody>
                    <a:bodyPr/>
                    <a:lstStyle/>
                    <a:p>
                      <a:pPr algn="l" fontAlgn="t"/>
                      <a:r>
                        <a:rPr lang="en-US" sz="900" b="0" i="0" u="none" strike="noStrike">
                          <a:solidFill>
                            <a:schemeClr val="tx1"/>
                          </a:solidFill>
                          <a:effectLst/>
                          <a:latin typeface="+mn-lt"/>
                        </a:rPr>
                        <a:t>Dětská ozdravovna</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tc>
                  <a:txBody>
                    <a:bodyPr/>
                    <a:lstStyle/>
                    <a:p>
                      <a:pPr algn="r" fontAlgn="t"/>
                      <a:r>
                        <a:rPr lang="en-US" sz="900" b="0" i="0" u="none" strike="noStrike">
                          <a:solidFill>
                            <a:schemeClr val="tx1"/>
                          </a:solidFill>
                          <a:effectLst/>
                          <a:latin typeface="+mn-lt"/>
                        </a:rPr>
                        <a:t>4</a:t>
                      </a:r>
                    </a:p>
                  </a:txBody>
                  <a:tcPr marL="9525" marR="9525" marT="9525" marB="0">
                    <a:noFill/>
                  </a:tcPr>
                </a:tc>
                <a:extLst>
                  <a:ext uri="{0D108BD9-81ED-4DB2-BD59-A6C34878D82A}">
                    <a16:rowId xmlns:a16="http://schemas.microsoft.com/office/drawing/2014/main" val="1401166443"/>
                  </a:ext>
                </a:extLst>
              </a:tr>
              <a:tr h="144761">
                <a:tc>
                  <a:txBody>
                    <a:bodyPr/>
                    <a:lstStyle/>
                    <a:p>
                      <a:pPr algn="l" fontAlgn="t"/>
                      <a:r>
                        <a:rPr lang="en-US" sz="900" b="0" i="0" u="none" strike="noStrike">
                          <a:solidFill>
                            <a:schemeClr val="tx1"/>
                          </a:solidFill>
                          <a:effectLst/>
                          <a:latin typeface="+mn-lt"/>
                        </a:rPr>
                        <a:t>Dětská psychiatrická léčebna</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extLst>
                  <a:ext uri="{0D108BD9-81ED-4DB2-BD59-A6C34878D82A}">
                    <a16:rowId xmlns:a16="http://schemas.microsoft.com/office/drawing/2014/main" val="2025082371"/>
                  </a:ext>
                </a:extLst>
              </a:tr>
              <a:tr h="144761">
                <a:tc>
                  <a:txBody>
                    <a:bodyPr/>
                    <a:lstStyle/>
                    <a:p>
                      <a:pPr algn="l" fontAlgn="t"/>
                      <a:r>
                        <a:rPr lang="en-US" sz="900" b="0" i="0" u="none" strike="noStrike">
                          <a:solidFill>
                            <a:schemeClr val="tx1"/>
                          </a:solidFill>
                          <a:effectLst/>
                          <a:latin typeface="+mn-lt"/>
                        </a:rPr>
                        <a:t>Samostatná transfuzní stanice</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extLst>
                  <a:ext uri="{0D108BD9-81ED-4DB2-BD59-A6C34878D82A}">
                    <a16:rowId xmlns:a16="http://schemas.microsoft.com/office/drawing/2014/main" val="3772716764"/>
                  </a:ext>
                </a:extLst>
              </a:tr>
              <a:tr h="144761">
                <a:tc>
                  <a:txBody>
                    <a:bodyPr/>
                    <a:lstStyle/>
                    <a:p>
                      <a:pPr algn="l" fontAlgn="t"/>
                      <a:r>
                        <a:rPr lang="en-US" sz="900" b="0" i="0" u="none" strike="noStrike">
                          <a:solidFill>
                            <a:schemeClr val="tx1"/>
                          </a:solidFill>
                          <a:effectLst/>
                          <a:latin typeface="+mn-lt"/>
                        </a:rPr>
                        <a:t>Dětské centrum</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extLst>
                  <a:ext uri="{0D108BD9-81ED-4DB2-BD59-A6C34878D82A}">
                    <a16:rowId xmlns:a16="http://schemas.microsoft.com/office/drawing/2014/main" val="3885189465"/>
                  </a:ext>
                </a:extLst>
              </a:tr>
              <a:tr h="144761">
                <a:tc>
                  <a:txBody>
                    <a:bodyPr/>
                    <a:lstStyle/>
                    <a:p>
                      <a:pPr algn="l" fontAlgn="t"/>
                      <a:r>
                        <a:rPr lang="en-US" sz="900" b="0" i="0" u="none" strike="noStrike">
                          <a:solidFill>
                            <a:schemeClr val="tx1"/>
                          </a:solidFill>
                          <a:effectLst/>
                          <a:latin typeface="+mn-lt"/>
                        </a:rPr>
                        <a:t>Sdružení lékáren</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extLst>
                  <a:ext uri="{0D108BD9-81ED-4DB2-BD59-A6C34878D82A}">
                    <a16:rowId xmlns:a16="http://schemas.microsoft.com/office/drawing/2014/main" val="1448689360"/>
                  </a:ext>
                </a:extLst>
              </a:tr>
              <a:tr h="144761">
                <a:tc>
                  <a:txBody>
                    <a:bodyPr/>
                    <a:lstStyle/>
                    <a:p>
                      <a:pPr algn="l" fontAlgn="t"/>
                      <a:r>
                        <a:rPr lang="en-US" sz="900" b="0" i="0" u="none" strike="noStrike">
                          <a:solidFill>
                            <a:schemeClr val="tx1"/>
                          </a:solidFill>
                          <a:effectLst/>
                          <a:latin typeface="+mn-lt"/>
                        </a:rPr>
                        <a:t>Sdružení ambulantních zařízení</a:t>
                      </a:r>
                    </a:p>
                  </a:txBody>
                  <a:tcPr marL="9525" marR="9525" marT="9525" marB="0">
                    <a:noFill/>
                  </a:tcPr>
                </a:tc>
                <a:tc>
                  <a:txBody>
                    <a:bodyPr/>
                    <a:lstStyle/>
                    <a:p>
                      <a:pPr algn="r" fontAlgn="t"/>
                      <a:r>
                        <a:rPr lang="en-US" sz="900" b="0" i="0" u="none" strike="noStrike">
                          <a:solidFill>
                            <a:schemeClr val="tx1"/>
                          </a:solidFill>
                          <a:effectLst/>
                          <a:latin typeface="+mn-lt"/>
                        </a:rPr>
                        <a:t>4</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extLst>
                  <a:ext uri="{0D108BD9-81ED-4DB2-BD59-A6C34878D82A}">
                    <a16:rowId xmlns:a16="http://schemas.microsoft.com/office/drawing/2014/main" val="3235841829"/>
                  </a:ext>
                </a:extLst>
              </a:tr>
              <a:tr h="144761">
                <a:tc>
                  <a:txBody>
                    <a:bodyPr/>
                    <a:lstStyle/>
                    <a:p>
                      <a:pPr algn="l" fontAlgn="t"/>
                      <a:r>
                        <a:rPr lang="en-US" sz="900" b="0" i="0" u="none" strike="noStrike">
                          <a:solidFill>
                            <a:schemeClr val="tx1"/>
                          </a:solidFill>
                          <a:effectLst/>
                          <a:latin typeface="+mn-lt"/>
                        </a:rPr>
                        <a:t>Další zařízení záchranné služby</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extLst>
                  <a:ext uri="{0D108BD9-81ED-4DB2-BD59-A6C34878D82A}">
                    <a16:rowId xmlns:a16="http://schemas.microsoft.com/office/drawing/2014/main" val="539578278"/>
                  </a:ext>
                </a:extLst>
              </a:tr>
              <a:tr h="144761">
                <a:tc>
                  <a:txBody>
                    <a:bodyPr/>
                    <a:lstStyle/>
                    <a:p>
                      <a:pPr algn="l" fontAlgn="t"/>
                      <a:r>
                        <a:rPr lang="en-US" sz="900" b="0" i="0" u="none" strike="noStrike">
                          <a:solidFill>
                            <a:schemeClr val="tx1"/>
                          </a:solidFill>
                          <a:effectLst/>
                          <a:latin typeface="+mn-lt"/>
                        </a:rPr>
                        <a:t>Sdružení dětských zařízení</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extLst>
                  <a:ext uri="{0D108BD9-81ED-4DB2-BD59-A6C34878D82A}">
                    <a16:rowId xmlns:a16="http://schemas.microsoft.com/office/drawing/2014/main" val="1642846130"/>
                  </a:ext>
                </a:extLst>
              </a:tr>
              <a:tr h="144761">
                <a:tc>
                  <a:txBody>
                    <a:bodyPr/>
                    <a:lstStyle/>
                    <a:p>
                      <a:pPr algn="l" fontAlgn="t"/>
                      <a:r>
                        <a:rPr lang="en-US" sz="900" b="0" i="0" u="none" strike="noStrike">
                          <a:solidFill>
                            <a:schemeClr val="tx1"/>
                          </a:solidFill>
                          <a:effectLst/>
                          <a:latin typeface="+mn-lt"/>
                        </a:rPr>
                        <a:t>Státní ústav pro kontrolu léčiv</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extLst>
                  <a:ext uri="{0D108BD9-81ED-4DB2-BD59-A6C34878D82A}">
                    <a16:rowId xmlns:a16="http://schemas.microsoft.com/office/drawing/2014/main" val="1900470848"/>
                  </a:ext>
                </a:extLst>
              </a:tr>
              <a:tr h="144761">
                <a:tc>
                  <a:txBody>
                    <a:bodyPr/>
                    <a:lstStyle/>
                    <a:p>
                      <a:pPr algn="l" fontAlgn="t"/>
                      <a:r>
                        <a:rPr lang="en-US" sz="900" b="0" i="0" u="none" strike="noStrike">
                          <a:solidFill>
                            <a:schemeClr val="tx1"/>
                          </a:solidFill>
                          <a:effectLst/>
                          <a:latin typeface="+mn-lt"/>
                        </a:rPr>
                        <a:t>Státní zdravotní ústav</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extLst>
                  <a:ext uri="{0D108BD9-81ED-4DB2-BD59-A6C34878D82A}">
                    <a16:rowId xmlns:a16="http://schemas.microsoft.com/office/drawing/2014/main" val="417800510"/>
                  </a:ext>
                </a:extLst>
              </a:tr>
              <a:tr h="144761">
                <a:tc>
                  <a:txBody>
                    <a:bodyPr/>
                    <a:lstStyle/>
                    <a:p>
                      <a:pPr algn="l" fontAlgn="t"/>
                      <a:r>
                        <a:rPr lang="en-US" sz="900" b="0" i="0" u="none" strike="noStrike">
                          <a:solidFill>
                            <a:schemeClr val="tx1"/>
                          </a:solidFill>
                          <a:effectLst/>
                          <a:latin typeface="+mn-lt"/>
                        </a:rPr>
                        <a:t>Další zařízení hygienické služby</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extLst>
                  <a:ext uri="{0D108BD9-81ED-4DB2-BD59-A6C34878D82A}">
                    <a16:rowId xmlns:a16="http://schemas.microsoft.com/office/drawing/2014/main" val="1294337211"/>
                  </a:ext>
                </a:extLst>
              </a:tr>
              <a:tr h="144761">
                <a:tc>
                  <a:txBody>
                    <a:bodyPr/>
                    <a:lstStyle/>
                    <a:p>
                      <a:pPr algn="l" fontAlgn="t"/>
                      <a:r>
                        <a:rPr lang="en-US" sz="900" b="0" i="0" u="none" strike="noStrike">
                          <a:solidFill>
                            <a:schemeClr val="tx1"/>
                          </a:solidFill>
                          <a:effectLst/>
                          <a:latin typeface="+mn-lt"/>
                        </a:rPr>
                        <a:t>IPVZ</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extLst>
                  <a:ext uri="{0D108BD9-81ED-4DB2-BD59-A6C34878D82A}">
                    <a16:rowId xmlns:a16="http://schemas.microsoft.com/office/drawing/2014/main" val="2766346511"/>
                  </a:ext>
                </a:extLst>
              </a:tr>
              <a:tr h="144761">
                <a:tc>
                  <a:txBody>
                    <a:bodyPr/>
                    <a:lstStyle/>
                    <a:p>
                      <a:pPr algn="l" fontAlgn="t"/>
                      <a:r>
                        <a:rPr lang="en-US" sz="900" b="0" i="0" u="none" strike="noStrike">
                          <a:solidFill>
                            <a:schemeClr val="tx1"/>
                          </a:solidFill>
                          <a:effectLst/>
                          <a:latin typeface="+mn-lt"/>
                        </a:rPr>
                        <a:t>NCONZO</a:t>
                      </a:r>
                    </a:p>
                  </a:txBody>
                  <a:tcPr marL="9525" marR="9525" marT="9525" marB="0">
                    <a:lnB w="12700" cap="flat" cmpd="sng" algn="ctr">
                      <a:solidFill>
                        <a:schemeClr val="tx1"/>
                      </a:solidFill>
                      <a:prstDash val="solid"/>
                      <a:round/>
                      <a:headEnd type="none" w="med" len="med"/>
                      <a:tailEnd type="none" w="med" len="med"/>
                    </a:lnB>
                    <a:noFill/>
                  </a:tcPr>
                </a:tc>
                <a:tc>
                  <a:txBody>
                    <a:bodyPr/>
                    <a:lstStyle/>
                    <a:p>
                      <a:pPr algn="r" fontAlgn="t"/>
                      <a:r>
                        <a:rPr lang="en-US" sz="900" b="0" i="0" u="none" strike="noStrike">
                          <a:solidFill>
                            <a:schemeClr val="tx1"/>
                          </a:solidFill>
                          <a:effectLst/>
                          <a:latin typeface="+mn-lt"/>
                        </a:rPr>
                        <a:t>1</a:t>
                      </a:r>
                    </a:p>
                  </a:txBody>
                  <a:tcPr marL="9525" marR="9525" marT="9525" marB="0">
                    <a:lnB w="12700" cap="flat" cmpd="sng" algn="ctr">
                      <a:solidFill>
                        <a:schemeClr val="tx1"/>
                      </a:solidFill>
                      <a:prstDash val="solid"/>
                      <a:round/>
                      <a:headEnd type="none" w="med" len="med"/>
                      <a:tailEnd type="none" w="med" len="med"/>
                    </a:lnB>
                    <a:noFill/>
                  </a:tcPr>
                </a:tc>
                <a:tc>
                  <a:txBody>
                    <a:bodyPr/>
                    <a:lstStyle/>
                    <a:p>
                      <a:pPr algn="r" fontAlgn="t"/>
                      <a:r>
                        <a:rPr lang="en-US" sz="900" b="0" i="0" u="none" strike="noStrike">
                          <a:solidFill>
                            <a:schemeClr val="tx1"/>
                          </a:solidFill>
                          <a:effectLst/>
                          <a:latin typeface="+mn-lt"/>
                        </a:rPr>
                        <a:t>1</a:t>
                      </a:r>
                    </a:p>
                  </a:txBody>
                  <a:tcPr marL="9525" marR="9525" marT="9525" marB="0">
                    <a:lnB w="12700" cap="flat" cmpd="sng" algn="ctr">
                      <a:solidFill>
                        <a:schemeClr val="tx1"/>
                      </a:solidFill>
                      <a:prstDash val="solid"/>
                      <a:round/>
                      <a:headEnd type="none" w="med" len="med"/>
                      <a:tailEnd type="none" w="med" len="med"/>
                    </a:lnB>
                    <a:noFill/>
                  </a:tcPr>
                </a:tc>
                <a:tc>
                  <a:txBody>
                    <a:bodyPr/>
                    <a:lstStyle/>
                    <a:p>
                      <a:pPr algn="r" fontAlgn="t"/>
                      <a:r>
                        <a:rPr lang="en-US" sz="900" b="0" i="0" u="none" strike="noStrike">
                          <a:solidFill>
                            <a:schemeClr val="tx1"/>
                          </a:solidFill>
                          <a:effectLst/>
                          <a:latin typeface="+mn-lt"/>
                        </a:rPr>
                        <a:t>1</a:t>
                      </a:r>
                    </a:p>
                  </a:txBody>
                  <a:tcPr marL="9525" marR="9525" marT="9525" marB="0">
                    <a:lnB w="12700" cap="flat" cmpd="sng" algn="ctr">
                      <a:solidFill>
                        <a:schemeClr val="tx1"/>
                      </a:solidFill>
                      <a:prstDash val="solid"/>
                      <a:round/>
                      <a:headEnd type="none" w="med" len="med"/>
                      <a:tailEnd type="none" w="med" len="med"/>
                    </a:lnB>
                    <a:noFill/>
                  </a:tcPr>
                </a:tc>
                <a:tc>
                  <a:txBody>
                    <a:bodyPr/>
                    <a:lstStyle/>
                    <a:p>
                      <a:pPr algn="r" fontAlgn="t"/>
                      <a:r>
                        <a:rPr lang="en-US" sz="900" b="0" i="0" u="none" strike="noStrike">
                          <a:solidFill>
                            <a:schemeClr val="tx1"/>
                          </a:solidFill>
                          <a:effectLst/>
                          <a:latin typeface="+mn-lt"/>
                        </a:rPr>
                        <a:t>1</a:t>
                      </a:r>
                    </a:p>
                  </a:txBody>
                  <a:tcPr marL="9525" marR="9525" marT="9525" marB="0">
                    <a:lnB w="12700" cap="flat" cmpd="sng" algn="ctr">
                      <a:solidFill>
                        <a:schemeClr val="tx1"/>
                      </a:solidFill>
                      <a:prstDash val="solid"/>
                      <a:round/>
                      <a:headEnd type="none" w="med" len="med"/>
                      <a:tailEnd type="none" w="med" len="med"/>
                    </a:lnB>
                    <a:noFill/>
                  </a:tcPr>
                </a:tc>
                <a:tc>
                  <a:txBody>
                    <a:bodyPr/>
                    <a:lstStyle/>
                    <a:p>
                      <a:pPr algn="r" fontAlgn="t"/>
                      <a:r>
                        <a:rPr lang="en-US" sz="900" b="0" i="0" u="none" strike="noStrike" dirty="0">
                          <a:solidFill>
                            <a:schemeClr val="tx1"/>
                          </a:solidFill>
                          <a:effectLst/>
                          <a:latin typeface="+mn-lt"/>
                        </a:rPr>
                        <a:t>1</a:t>
                      </a:r>
                    </a:p>
                  </a:txBody>
                  <a:tcPr marL="9525" marR="9525" marT="9525" marB="0">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88572524"/>
                  </a:ext>
                </a:extLst>
              </a:tr>
            </a:tbl>
          </a:graphicData>
        </a:graphic>
      </p:graphicFrame>
      <p:sp>
        <p:nvSpPr>
          <p:cNvPr id="2" name="Title 1"/>
          <p:cNvSpPr>
            <a:spLocks noGrp="1"/>
          </p:cNvSpPr>
          <p:nvPr>
            <p:ph type="title"/>
          </p:nvPr>
        </p:nvSpPr>
        <p:spPr>
          <a:xfrm>
            <a:off x="110686" y="142605"/>
            <a:ext cx="10515600" cy="631595"/>
          </a:xfrm>
        </p:spPr>
        <p:txBody>
          <a:bodyPr>
            <a:noAutofit/>
          </a:bodyPr>
          <a:lstStyle/>
          <a:p>
            <a:r>
              <a:rPr lang="en-US" sz="2400" dirty="0" err="1"/>
              <a:t>Počet</a:t>
            </a:r>
            <a:r>
              <a:rPr lang="en-US" sz="2400" dirty="0"/>
              <a:t> </a:t>
            </a:r>
            <a:r>
              <a:rPr lang="en-US" sz="2400" dirty="0" err="1"/>
              <a:t>míst</a:t>
            </a:r>
            <a:r>
              <a:rPr lang="en-US" sz="2400" dirty="0"/>
              <a:t> </a:t>
            </a:r>
            <a:r>
              <a:rPr lang="en-US" sz="2400" dirty="0" err="1"/>
              <a:t>poskytování</a:t>
            </a:r>
            <a:r>
              <a:rPr lang="en-US" sz="2400" dirty="0"/>
              <a:t> </a:t>
            </a:r>
            <a:r>
              <a:rPr lang="en-US" sz="2400" dirty="0" err="1"/>
              <a:t>zdravotních</a:t>
            </a:r>
            <a:r>
              <a:rPr lang="en-US" sz="2400" dirty="0"/>
              <a:t> </a:t>
            </a:r>
            <a:r>
              <a:rPr lang="en-US" sz="2400" dirty="0" err="1"/>
              <a:t>služeb</a:t>
            </a:r>
            <a:r>
              <a:rPr lang="en-US" sz="2400" dirty="0"/>
              <a:t> </a:t>
            </a:r>
            <a:r>
              <a:rPr lang="cs-CZ" sz="2400" dirty="0"/>
              <a:t>– ČR </a:t>
            </a:r>
            <a:r>
              <a:rPr lang="en-US" sz="2400" dirty="0"/>
              <a:t>(</a:t>
            </a:r>
            <a:r>
              <a:rPr lang="en-US" sz="2400" dirty="0" err="1"/>
              <a:t>zdravotnická</a:t>
            </a:r>
            <a:r>
              <a:rPr lang="en-US" sz="2400" dirty="0"/>
              <a:t> </a:t>
            </a:r>
            <a:r>
              <a:rPr lang="en-US" sz="2400" dirty="0" err="1"/>
              <a:t>zařízení</a:t>
            </a:r>
            <a:r>
              <a:rPr lang="en-US" sz="2400" dirty="0"/>
              <a:t> </a:t>
            </a:r>
            <a:r>
              <a:rPr lang="en-US" sz="2400" dirty="0" err="1"/>
              <a:t>dle</a:t>
            </a:r>
            <a:r>
              <a:rPr lang="en-US" sz="2400" dirty="0"/>
              <a:t> </a:t>
            </a:r>
            <a:r>
              <a:rPr lang="en-US" sz="2400" dirty="0" err="1"/>
              <a:t>druhu</a:t>
            </a:r>
            <a:r>
              <a:rPr lang="en-US" sz="2400" dirty="0"/>
              <a:t>)</a:t>
            </a:r>
            <a:br>
              <a:rPr lang="en-US" sz="2400" dirty="0"/>
            </a:br>
            <a:endParaRPr lang="en-US" sz="2400" dirty="0"/>
          </a:p>
        </p:txBody>
      </p:sp>
      <p:grpSp>
        <p:nvGrpSpPr>
          <p:cNvPr id="8" name="Group 7"/>
          <p:cNvGrpSpPr/>
          <p:nvPr/>
        </p:nvGrpSpPr>
        <p:grpSpPr>
          <a:xfrm>
            <a:off x="10367728" y="150210"/>
            <a:ext cx="1713585" cy="561419"/>
            <a:chOff x="9868966" y="545145"/>
            <a:chExt cx="1621130" cy="561419"/>
          </a:xfrm>
        </p:grpSpPr>
        <p:sp>
          <p:nvSpPr>
            <p:cNvPr id="10" name="Rectangle 9"/>
            <p:cNvSpPr/>
            <p:nvPr/>
          </p:nvSpPr>
          <p:spPr>
            <a:xfrm>
              <a:off x="9868966" y="545145"/>
              <a:ext cx="1474258" cy="56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Vlajka CR">
              <a:extLst>
                <a:ext uri="{FF2B5EF4-FFF2-40B4-BE49-F238E27FC236}">
                  <a16:creationId xmlns:a16="http://schemas.microsoft.com/office/drawing/2014/main" id="{471DD38C-87B2-4EF0-9C4F-92FAABA3B665}"/>
                </a:ext>
              </a:extLst>
            </p:cNvPr>
            <p:cNvPicPr>
              <a:picLocks noChangeArrowheads="1"/>
            </p:cNvPicPr>
            <p:nvPr>
              <p:custDataLst>
                <p:tags r:id="rId1"/>
              </p:custDataLst>
            </p:nvPr>
          </p:nvPicPr>
          <p:blipFill>
            <a:blip r:embed="rId3" cstate="print">
              <a:extLst>
                <a:ext uri="{28A0092B-C50C-407E-A947-70E740481C1C}">
                  <a14:useLocalDpi xmlns:a14="http://schemas.microsoft.com/office/drawing/2010/main"/>
                </a:ext>
              </a:extLst>
            </a:blip>
            <a:srcRect/>
            <a:stretch>
              <a:fillRect/>
            </a:stretch>
          </p:blipFill>
          <p:spPr bwMode="gray">
            <a:xfrm>
              <a:off x="10803224" y="545145"/>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Rectangle 13"/>
            <p:cNvSpPr/>
            <p:nvPr/>
          </p:nvSpPr>
          <p:spPr>
            <a:xfrm>
              <a:off x="9868966" y="725145"/>
              <a:ext cx="1621130" cy="246221"/>
            </a:xfrm>
            <a:prstGeom prst="rect">
              <a:avLst/>
            </a:prstGeom>
          </p:spPr>
          <p:txBody>
            <a:bodyPr wrap="square">
              <a:spAutoFit/>
            </a:bodyPr>
            <a:lstStyle/>
            <a:p>
              <a:endParaRPr lang="en-US" sz="1000" dirty="0"/>
            </a:p>
          </p:txBody>
        </p:sp>
      </p:grpSp>
      <p:sp>
        <p:nvSpPr>
          <p:cNvPr id="12" name="TextBox 11"/>
          <p:cNvSpPr txBox="1"/>
          <p:nvPr/>
        </p:nvSpPr>
        <p:spPr>
          <a:xfrm>
            <a:off x="257558" y="829447"/>
            <a:ext cx="1053285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V roce 2018 obsahuje registr NRPZS celkem 41 541 míst poskytování zdravotních služeb;</a:t>
            </a:r>
            <a:r>
              <a:rPr kumimoji="0" lang="cs-CZ" sz="1200" b="0" i="0" u="none" strike="noStrike" kern="1200" cap="none" spc="0" normalizeH="0" noProof="0" dirty="0">
                <a:ln>
                  <a:noFill/>
                </a:ln>
                <a:solidFill>
                  <a:prstClr val="black"/>
                </a:solidFill>
                <a:effectLst/>
                <a:uLnTx/>
                <a:uFillTx/>
                <a:latin typeface="Calibri" panose="020F0502020204030204"/>
                <a:ea typeface="+mn-ea"/>
                <a:cs typeface="+mn-cs"/>
              </a:rPr>
              <a:t> jde o zařízení, která byla během daného roku alespoň jeden den aktivní.</a:t>
            </a:r>
            <a:endPar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TextBox 6"/>
          <p:cNvSpPr txBox="1"/>
          <p:nvPr/>
        </p:nvSpPr>
        <p:spPr>
          <a:xfrm>
            <a:off x="257558" y="586595"/>
            <a:ext cx="965212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Zdroj: NRPZS Analýza je provedena na úrovni jednotlivých adres zdravotnických zařízení (každé IČO poskytovatele může mít více adres) - ICO+PCZ+PCDP. </a:t>
            </a:r>
          </a:p>
        </p:txBody>
      </p:sp>
    </p:spTree>
    <p:extLst>
      <p:ext uri="{BB962C8B-B14F-4D97-AF65-F5344CB8AC3E}">
        <p14:creationId xmlns:p14="http://schemas.microsoft.com/office/powerpoint/2010/main" val="92661032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Table 8">
            <a:extLst>
              <a:ext uri="{FF2B5EF4-FFF2-40B4-BE49-F238E27FC236}">
                <a16:creationId xmlns:a16="http://schemas.microsoft.com/office/drawing/2014/main" id="{E576E9E8-AC1D-4ED8-8F64-ACB6EA4DAA64}"/>
              </a:ext>
            </a:extLst>
          </p:cNvPr>
          <p:cNvGraphicFramePr>
            <a:graphicFrameLocks noGrp="1"/>
          </p:cNvGraphicFramePr>
          <p:nvPr>
            <p:extLst>
              <p:ext uri="{D42A27DB-BD31-4B8C-83A1-F6EECF244321}">
                <p14:modId xmlns:p14="http://schemas.microsoft.com/office/powerpoint/2010/main" val="3634134491"/>
              </p:ext>
            </p:extLst>
          </p:nvPr>
        </p:nvGraphicFramePr>
        <p:xfrm>
          <a:off x="5878520" y="944250"/>
          <a:ext cx="5048386" cy="1461073"/>
        </p:xfrm>
        <a:graphic>
          <a:graphicData uri="http://schemas.openxmlformats.org/drawingml/2006/table">
            <a:tbl>
              <a:tblPr>
                <a:tableStyleId>{5C22544A-7EE6-4342-B048-85BDC9FD1C3A}</a:tableStyleId>
              </a:tblPr>
              <a:tblGrid>
                <a:gridCol w="2713871">
                  <a:extLst>
                    <a:ext uri="{9D8B030D-6E8A-4147-A177-3AD203B41FA5}">
                      <a16:colId xmlns:a16="http://schemas.microsoft.com/office/drawing/2014/main" val="2738001279"/>
                    </a:ext>
                  </a:extLst>
                </a:gridCol>
                <a:gridCol w="466903">
                  <a:extLst>
                    <a:ext uri="{9D8B030D-6E8A-4147-A177-3AD203B41FA5}">
                      <a16:colId xmlns:a16="http://schemas.microsoft.com/office/drawing/2014/main" val="2994398412"/>
                    </a:ext>
                  </a:extLst>
                </a:gridCol>
                <a:gridCol w="466903">
                  <a:extLst>
                    <a:ext uri="{9D8B030D-6E8A-4147-A177-3AD203B41FA5}">
                      <a16:colId xmlns:a16="http://schemas.microsoft.com/office/drawing/2014/main" val="3066251838"/>
                    </a:ext>
                  </a:extLst>
                </a:gridCol>
                <a:gridCol w="466903">
                  <a:extLst>
                    <a:ext uri="{9D8B030D-6E8A-4147-A177-3AD203B41FA5}">
                      <a16:colId xmlns:a16="http://schemas.microsoft.com/office/drawing/2014/main" val="594535373"/>
                    </a:ext>
                  </a:extLst>
                </a:gridCol>
                <a:gridCol w="466903">
                  <a:extLst>
                    <a:ext uri="{9D8B030D-6E8A-4147-A177-3AD203B41FA5}">
                      <a16:colId xmlns:a16="http://schemas.microsoft.com/office/drawing/2014/main" val="4248380637"/>
                    </a:ext>
                  </a:extLst>
                </a:gridCol>
                <a:gridCol w="466903">
                  <a:extLst>
                    <a:ext uri="{9D8B030D-6E8A-4147-A177-3AD203B41FA5}">
                      <a16:colId xmlns:a16="http://schemas.microsoft.com/office/drawing/2014/main" val="459753997"/>
                    </a:ext>
                  </a:extLst>
                </a:gridCol>
              </a:tblGrid>
              <a:tr h="13556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900" u="none" strike="noStrike" dirty="0">
                          <a:effectLst/>
                        </a:rPr>
                        <a:t> </a:t>
                      </a:r>
                      <a:r>
                        <a:rPr lang="en-US" sz="900" b="1" u="none" strike="noStrike" dirty="0" err="1">
                          <a:effectLst/>
                        </a:rPr>
                        <a:t>Druh</a:t>
                      </a:r>
                      <a:r>
                        <a:rPr lang="en-US" sz="900" b="1" u="none" strike="noStrike" dirty="0">
                          <a:effectLst/>
                        </a:rPr>
                        <a:t> ZZ</a:t>
                      </a:r>
                      <a:endParaRPr lang="en-US" sz="900" b="1" i="0" u="none" strike="noStrike" dirty="0">
                        <a:solidFill>
                          <a:srgbClr val="000000"/>
                        </a:solidFill>
                        <a:effectLst/>
                        <a:latin typeface="Calibri" panose="020F0502020204030204" pitchFamily="34" charset="0"/>
                      </a:endParaRPr>
                    </a:p>
                  </a:txBody>
                  <a:tcPr marL="3748" marR="3748" marT="3748" marB="0" anchor="b">
                    <a:lnB w="12700" cap="flat" cmpd="sng" algn="ctr">
                      <a:solidFill>
                        <a:schemeClr val="tx1"/>
                      </a:solidFill>
                      <a:prstDash val="solid"/>
                      <a:round/>
                      <a:headEnd type="none" w="med" len="med"/>
                      <a:tailEnd type="none" w="med" len="med"/>
                    </a:lnB>
                    <a:noFill/>
                  </a:tcPr>
                </a:tc>
                <a:tc>
                  <a:txBody>
                    <a:bodyPr/>
                    <a:lstStyle/>
                    <a:p>
                      <a:pPr algn="r" rtl="0" fontAlgn="b"/>
                      <a:r>
                        <a:rPr lang="en-US" sz="900" b="1" u="none" strike="noStrike" dirty="0">
                          <a:effectLst/>
                        </a:rPr>
                        <a:t>2014</a:t>
                      </a:r>
                      <a:endParaRPr lang="en-US" sz="900" b="1" i="0" u="none" strike="noStrike" dirty="0">
                        <a:solidFill>
                          <a:srgbClr val="000000"/>
                        </a:solidFill>
                        <a:effectLst/>
                        <a:latin typeface="Calibri" panose="020F0502020204030204" pitchFamily="34" charset="0"/>
                      </a:endParaRPr>
                    </a:p>
                  </a:txBody>
                  <a:tcPr marL="3748" marR="3748" marT="3748" marB="0" anchor="b">
                    <a:lnB w="12700" cap="flat" cmpd="sng" algn="ctr">
                      <a:solidFill>
                        <a:schemeClr val="tx1"/>
                      </a:solidFill>
                      <a:prstDash val="solid"/>
                      <a:round/>
                      <a:headEnd type="none" w="med" len="med"/>
                      <a:tailEnd type="none" w="med" len="med"/>
                    </a:lnB>
                    <a:noFill/>
                  </a:tcPr>
                </a:tc>
                <a:tc>
                  <a:txBody>
                    <a:bodyPr/>
                    <a:lstStyle/>
                    <a:p>
                      <a:pPr algn="r" rtl="0" fontAlgn="b"/>
                      <a:r>
                        <a:rPr lang="en-US" sz="900" b="1" u="none" strike="noStrike" dirty="0">
                          <a:effectLst/>
                        </a:rPr>
                        <a:t>2015</a:t>
                      </a:r>
                      <a:endParaRPr lang="en-US" sz="900" b="1" i="0" u="none" strike="noStrike" dirty="0">
                        <a:solidFill>
                          <a:srgbClr val="000000"/>
                        </a:solidFill>
                        <a:effectLst/>
                        <a:latin typeface="Calibri" panose="020F0502020204030204" pitchFamily="34" charset="0"/>
                      </a:endParaRPr>
                    </a:p>
                  </a:txBody>
                  <a:tcPr marL="3748" marR="3748" marT="3748" marB="0" anchor="b">
                    <a:lnB w="12700" cap="flat" cmpd="sng" algn="ctr">
                      <a:solidFill>
                        <a:schemeClr val="tx1"/>
                      </a:solidFill>
                      <a:prstDash val="solid"/>
                      <a:round/>
                      <a:headEnd type="none" w="med" len="med"/>
                      <a:tailEnd type="none" w="med" len="med"/>
                    </a:lnB>
                    <a:noFill/>
                  </a:tcPr>
                </a:tc>
                <a:tc>
                  <a:txBody>
                    <a:bodyPr/>
                    <a:lstStyle/>
                    <a:p>
                      <a:pPr algn="r" rtl="0" fontAlgn="b"/>
                      <a:r>
                        <a:rPr lang="en-US" sz="900" b="1" u="none" strike="noStrike" dirty="0">
                          <a:effectLst/>
                        </a:rPr>
                        <a:t>2016</a:t>
                      </a:r>
                      <a:endParaRPr lang="en-US" sz="900" b="1" i="0" u="none" strike="noStrike" dirty="0">
                        <a:solidFill>
                          <a:srgbClr val="000000"/>
                        </a:solidFill>
                        <a:effectLst/>
                        <a:latin typeface="Calibri" panose="020F0502020204030204" pitchFamily="34" charset="0"/>
                      </a:endParaRPr>
                    </a:p>
                  </a:txBody>
                  <a:tcPr marL="3748" marR="3748" marT="3748" marB="0" anchor="b">
                    <a:lnB w="12700" cap="flat" cmpd="sng" algn="ctr">
                      <a:solidFill>
                        <a:schemeClr val="tx1"/>
                      </a:solidFill>
                      <a:prstDash val="solid"/>
                      <a:round/>
                      <a:headEnd type="none" w="med" len="med"/>
                      <a:tailEnd type="none" w="med" len="med"/>
                    </a:lnB>
                    <a:noFill/>
                  </a:tcPr>
                </a:tc>
                <a:tc>
                  <a:txBody>
                    <a:bodyPr/>
                    <a:lstStyle/>
                    <a:p>
                      <a:pPr algn="r" rtl="0" fontAlgn="b"/>
                      <a:r>
                        <a:rPr lang="en-US" sz="900" b="1" u="none" strike="noStrike" dirty="0">
                          <a:effectLst/>
                        </a:rPr>
                        <a:t>2017</a:t>
                      </a:r>
                      <a:endParaRPr lang="en-US" sz="900" b="1" i="0" u="none" strike="noStrike" dirty="0">
                        <a:solidFill>
                          <a:srgbClr val="000000"/>
                        </a:solidFill>
                        <a:effectLst/>
                        <a:latin typeface="Calibri" panose="020F0502020204030204" pitchFamily="34" charset="0"/>
                      </a:endParaRPr>
                    </a:p>
                  </a:txBody>
                  <a:tcPr marL="3748" marR="3748" marT="3748" marB="0" anchor="b">
                    <a:lnB w="12700" cap="flat" cmpd="sng" algn="ctr">
                      <a:solidFill>
                        <a:schemeClr val="tx1"/>
                      </a:solidFill>
                      <a:prstDash val="solid"/>
                      <a:round/>
                      <a:headEnd type="none" w="med" len="med"/>
                      <a:tailEnd type="none" w="med" len="med"/>
                    </a:lnB>
                    <a:noFill/>
                  </a:tcPr>
                </a:tc>
                <a:tc>
                  <a:txBody>
                    <a:bodyPr/>
                    <a:lstStyle/>
                    <a:p>
                      <a:pPr algn="r" rtl="0" fontAlgn="b"/>
                      <a:r>
                        <a:rPr lang="en-US" sz="900" b="1" u="none" strike="noStrike" dirty="0">
                          <a:effectLst/>
                        </a:rPr>
                        <a:t>2018</a:t>
                      </a:r>
                      <a:endParaRPr lang="en-US" sz="900" b="1" i="0" u="none" strike="noStrike" dirty="0">
                        <a:solidFill>
                          <a:srgbClr val="000000"/>
                        </a:solidFill>
                        <a:effectLst/>
                        <a:latin typeface="Calibri" panose="020F0502020204030204" pitchFamily="34" charset="0"/>
                      </a:endParaRPr>
                    </a:p>
                  </a:txBody>
                  <a:tcPr marL="3748" marR="3748" marT="3748" marB="0" anchor="b">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4230792"/>
                  </a:ext>
                </a:extLst>
              </a:tr>
              <a:tr h="141123">
                <a:tc>
                  <a:txBody>
                    <a:bodyPr/>
                    <a:lstStyle/>
                    <a:p>
                      <a:pPr algn="l" fontAlgn="t"/>
                      <a:r>
                        <a:rPr lang="en-US" sz="900" b="0" i="0" u="none" strike="noStrike">
                          <a:solidFill>
                            <a:schemeClr val="tx1"/>
                          </a:solidFill>
                          <a:effectLst/>
                          <a:latin typeface="+mn-lt"/>
                        </a:rPr>
                        <a:t>Hospic</a:t>
                      </a:r>
                    </a:p>
                  </a:txBody>
                  <a:tcPr marL="9525" marR="9525" marT="9525" marB="0">
                    <a:lnT w="12700" cap="flat" cmpd="sng" algn="ctr">
                      <a:solidFill>
                        <a:schemeClr val="tx1"/>
                      </a:solidFill>
                      <a:prstDash val="solid"/>
                      <a:round/>
                      <a:headEnd type="none" w="med" len="med"/>
                      <a:tailEnd type="none" w="med" len="med"/>
                    </a:lnT>
                    <a:noFill/>
                  </a:tcPr>
                </a:tc>
                <a:tc>
                  <a:txBody>
                    <a:bodyPr/>
                    <a:lstStyle/>
                    <a:p>
                      <a:pPr algn="r" fontAlgn="t"/>
                      <a:r>
                        <a:rPr lang="en-US" sz="900" b="0" i="0" u="none" strike="noStrike">
                          <a:solidFill>
                            <a:schemeClr val="tx1"/>
                          </a:solidFill>
                          <a:effectLst/>
                          <a:latin typeface="+mn-lt"/>
                        </a:rPr>
                        <a:t>1</a:t>
                      </a:r>
                    </a:p>
                  </a:txBody>
                  <a:tcPr marL="9525" marR="9525" marT="9525" marB="0">
                    <a:lnT w="12700" cap="flat" cmpd="sng" algn="ctr">
                      <a:solidFill>
                        <a:schemeClr val="tx1"/>
                      </a:solidFill>
                      <a:prstDash val="solid"/>
                      <a:round/>
                      <a:headEnd type="none" w="med" len="med"/>
                      <a:tailEnd type="none" w="med" len="med"/>
                    </a:lnT>
                    <a:noFill/>
                  </a:tcPr>
                </a:tc>
                <a:tc>
                  <a:txBody>
                    <a:bodyPr/>
                    <a:lstStyle/>
                    <a:p>
                      <a:pPr algn="r" fontAlgn="t"/>
                      <a:r>
                        <a:rPr lang="en-US" sz="900" b="0" i="0" u="none" strike="noStrike">
                          <a:solidFill>
                            <a:schemeClr val="tx1"/>
                          </a:solidFill>
                          <a:effectLst/>
                          <a:latin typeface="+mn-lt"/>
                        </a:rPr>
                        <a:t>1</a:t>
                      </a:r>
                    </a:p>
                  </a:txBody>
                  <a:tcPr marL="9525" marR="9525" marT="9525" marB="0">
                    <a:lnT w="12700" cap="flat" cmpd="sng" algn="ctr">
                      <a:solidFill>
                        <a:schemeClr val="tx1"/>
                      </a:solidFill>
                      <a:prstDash val="solid"/>
                      <a:round/>
                      <a:headEnd type="none" w="med" len="med"/>
                      <a:tailEnd type="none" w="med" len="med"/>
                    </a:lnT>
                    <a:noFill/>
                  </a:tcPr>
                </a:tc>
                <a:tc>
                  <a:txBody>
                    <a:bodyPr/>
                    <a:lstStyle/>
                    <a:p>
                      <a:pPr algn="r" fontAlgn="t"/>
                      <a:r>
                        <a:rPr lang="en-US" sz="900" b="0" i="0" u="none" strike="noStrike">
                          <a:solidFill>
                            <a:schemeClr val="tx1"/>
                          </a:solidFill>
                          <a:effectLst/>
                          <a:latin typeface="+mn-lt"/>
                        </a:rPr>
                        <a:t>1</a:t>
                      </a:r>
                    </a:p>
                  </a:txBody>
                  <a:tcPr marL="9525" marR="9525" marT="9525" marB="0">
                    <a:lnT w="12700" cap="flat" cmpd="sng" algn="ctr">
                      <a:solidFill>
                        <a:schemeClr val="tx1"/>
                      </a:solidFill>
                      <a:prstDash val="solid"/>
                      <a:round/>
                      <a:headEnd type="none" w="med" len="med"/>
                      <a:tailEnd type="none" w="med" len="med"/>
                    </a:lnT>
                    <a:noFill/>
                  </a:tcPr>
                </a:tc>
                <a:tc>
                  <a:txBody>
                    <a:bodyPr/>
                    <a:lstStyle/>
                    <a:p>
                      <a:pPr algn="r" fontAlgn="t"/>
                      <a:r>
                        <a:rPr lang="en-US" sz="900" b="0" i="0" u="none" strike="noStrike">
                          <a:solidFill>
                            <a:schemeClr val="tx1"/>
                          </a:solidFill>
                          <a:effectLst/>
                          <a:latin typeface="+mn-lt"/>
                        </a:rPr>
                        <a:t>1</a:t>
                      </a:r>
                    </a:p>
                  </a:txBody>
                  <a:tcPr marL="9525" marR="9525" marT="9525" marB="0">
                    <a:lnT w="12700" cap="flat" cmpd="sng" algn="ctr">
                      <a:solidFill>
                        <a:schemeClr val="tx1"/>
                      </a:solidFill>
                      <a:prstDash val="solid"/>
                      <a:round/>
                      <a:headEnd type="none" w="med" len="med"/>
                      <a:tailEnd type="none" w="med" len="med"/>
                    </a:lnT>
                    <a:noFill/>
                  </a:tcPr>
                </a:tc>
                <a:tc>
                  <a:txBody>
                    <a:bodyPr/>
                    <a:lstStyle/>
                    <a:p>
                      <a:pPr algn="r" fontAlgn="t"/>
                      <a:r>
                        <a:rPr lang="en-US" sz="900" b="0" i="0" u="none" strike="noStrike">
                          <a:solidFill>
                            <a:schemeClr val="tx1"/>
                          </a:solidFill>
                          <a:effectLst/>
                          <a:latin typeface="+mn-lt"/>
                        </a:rPr>
                        <a:t>1</a:t>
                      </a:r>
                    </a:p>
                  </a:txBody>
                  <a:tcPr marL="9525" marR="9525" marT="9525" marB="0">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3768089916"/>
                  </a:ext>
                </a:extLst>
              </a:tr>
              <a:tr h="141123">
                <a:tc>
                  <a:txBody>
                    <a:bodyPr/>
                    <a:lstStyle/>
                    <a:p>
                      <a:pPr algn="l" fontAlgn="t"/>
                      <a:r>
                        <a:rPr lang="en-US" sz="900" b="0" i="0" u="none" strike="noStrike">
                          <a:solidFill>
                            <a:schemeClr val="tx1"/>
                          </a:solidFill>
                          <a:effectLst/>
                          <a:latin typeface="+mn-lt"/>
                        </a:rPr>
                        <a:t>Zařízení pro léčbu závislostí</a:t>
                      </a:r>
                    </a:p>
                  </a:txBody>
                  <a:tcPr marL="9525" marR="9525" marT="9525" marB="0">
                    <a:noFill/>
                  </a:tcPr>
                </a:tc>
                <a:tc>
                  <a:txBody>
                    <a:bodyPr/>
                    <a:lstStyle/>
                    <a:p>
                      <a:pPr algn="r" fontAlgn="t"/>
                      <a:r>
                        <a:rPr lang="en-US" sz="900" b="0" i="0" u="none" strike="noStrike">
                          <a:solidFill>
                            <a:schemeClr val="tx1"/>
                          </a:solidFill>
                          <a:effectLst/>
                          <a:latin typeface="+mn-lt"/>
                        </a:rPr>
                        <a:t>0</a:t>
                      </a:r>
                    </a:p>
                  </a:txBody>
                  <a:tcPr marL="9525" marR="9525" marT="9525" marB="0">
                    <a:noFill/>
                  </a:tcPr>
                </a:tc>
                <a:tc>
                  <a:txBody>
                    <a:bodyPr/>
                    <a:lstStyle/>
                    <a:p>
                      <a:pPr algn="r" fontAlgn="t"/>
                      <a:r>
                        <a:rPr lang="en-US" sz="900" b="0" i="0" u="none" strike="noStrike">
                          <a:solidFill>
                            <a:schemeClr val="tx1"/>
                          </a:solidFill>
                          <a:effectLst/>
                          <a:latin typeface="+mn-lt"/>
                        </a:rPr>
                        <a:t>0</a:t>
                      </a:r>
                    </a:p>
                  </a:txBody>
                  <a:tcPr marL="9525" marR="9525" marT="9525" marB="0">
                    <a:noFill/>
                  </a:tcPr>
                </a:tc>
                <a:tc>
                  <a:txBody>
                    <a:bodyPr/>
                    <a:lstStyle/>
                    <a:p>
                      <a:pPr algn="r" fontAlgn="t"/>
                      <a:r>
                        <a:rPr lang="en-US" sz="900" b="0" i="0" u="none" strike="noStrike">
                          <a:solidFill>
                            <a:schemeClr val="tx1"/>
                          </a:solidFill>
                          <a:effectLst/>
                          <a:latin typeface="+mn-lt"/>
                        </a:rPr>
                        <a:t>0</a:t>
                      </a:r>
                    </a:p>
                  </a:txBody>
                  <a:tcPr marL="9525" marR="9525" marT="9525" marB="0">
                    <a:noFill/>
                  </a:tcPr>
                </a:tc>
                <a:tc>
                  <a:txBody>
                    <a:bodyPr/>
                    <a:lstStyle/>
                    <a:p>
                      <a:pPr algn="r" fontAlgn="t"/>
                      <a:r>
                        <a:rPr lang="en-US" sz="900" b="0" i="0" u="none" strike="noStrike">
                          <a:solidFill>
                            <a:schemeClr val="tx1"/>
                          </a:solidFill>
                          <a:effectLst/>
                          <a:latin typeface="+mn-lt"/>
                        </a:rPr>
                        <a:t>0</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extLst>
                  <a:ext uri="{0D108BD9-81ED-4DB2-BD59-A6C34878D82A}">
                    <a16:rowId xmlns:a16="http://schemas.microsoft.com/office/drawing/2014/main" val="1539801711"/>
                  </a:ext>
                </a:extLst>
              </a:tr>
              <a:tr h="141123">
                <a:tc>
                  <a:txBody>
                    <a:bodyPr/>
                    <a:lstStyle/>
                    <a:p>
                      <a:pPr algn="l" fontAlgn="t"/>
                      <a:r>
                        <a:rPr lang="en-US" sz="900" b="0" i="0" u="none" strike="noStrike">
                          <a:solidFill>
                            <a:schemeClr val="tx1"/>
                          </a:solidFill>
                          <a:effectLst/>
                          <a:latin typeface="+mn-lt"/>
                        </a:rPr>
                        <a:t>Dětský domov pro děti do 3 let</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extLst>
                  <a:ext uri="{0D108BD9-81ED-4DB2-BD59-A6C34878D82A}">
                    <a16:rowId xmlns:a16="http://schemas.microsoft.com/office/drawing/2014/main" val="3457230066"/>
                  </a:ext>
                </a:extLst>
              </a:tr>
              <a:tr h="141123">
                <a:tc>
                  <a:txBody>
                    <a:bodyPr/>
                    <a:lstStyle/>
                    <a:p>
                      <a:pPr algn="l" fontAlgn="t"/>
                      <a:r>
                        <a:rPr lang="en-US" sz="900" b="0" i="0" u="none" strike="noStrike">
                          <a:solidFill>
                            <a:schemeClr val="tx1"/>
                          </a:solidFill>
                          <a:effectLst/>
                          <a:latin typeface="+mn-lt"/>
                        </a:rPr>
                        <a:t>Dětský stacionář</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extLst>
                  <a:ext uri="{0D108BD9-81ED-4DB2-BD59-A6C34878D82A}">
                    <a16:rowId xmlns:a16="http://schemas.microsoft.com/office/drawing/2014/main" val="3329973721"/>
                  </a:ext>
                </a:extLst>
              </a:tr>
              <a:tr h="141123">
                <a:tc>
                  <a:txBody>
                    <a:bodyPr/>
                    <a:lstStyle/>
                    <a:p>
                      <a:pPr algn="l" fontAlgn="t"/>
                      <a:r>
                        <a:rPr lang="en-US" sz="900" b="0" i="0" u="none" strike="noStrike">
                          <a:solidFill>
                            <a:schemeClr val="tx1"/>
                          </a:solidFill>
                          <a:effectLst/>
                          <a:latin typeface="+mn-lt"/>
                        </a:rPr>
                        <a:t>Psychoterapeutický stacionář</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extLst>
                  <a:ext uri="{0D108BD9-81ED-4DB2-BD59-A6C34878D82A}">
                    <a16:rowId xmlns:a16="http://schemas.microsoft.com/office/drawing/2014/main" val="772784116"/>
                  </a:ext>
                </a:extLst>
              </a:tr>
              <a:tr h="141123">
                <a:tc>
                  <a:txBody>
                    <a:bodyPr/>
                    <a:lstStyle/>
                    <a:p>
                      <a:pPr algn="l" fontAlgn="t"/>
                      <a:r>
                        <a:rPr lang="en-US" sz="900" b="0" i="0" u="none" strike="noStrike">
                          <a:solidFill>
                            <a:schemeClr val="tx1"/>
                          </a:solidFill>
                          <a:effectLst/>
                          <a:latin typeface="+mn-lt"/>
                        </a:rPr>
                        <a:t>Záchytná stanice</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extLst>
                  <a:ext uri="{0D108BD9-81ED-4DB2-BD59-A6C34878D82A}">
                    <a16:rowId xmlns:a16="http://schemas.microsoft.com/office/drawing/2014/main" val="4165634068"/>
                  </a:ext>
                </a:extLst>
              </a:tr>
              <a:tr h="141123">
                <a:tc>
                  <a:txBody>
                    <a:bodyPr/>
                    <a:lstStyle/>
                    <a:p>
                      <a:pPr algn="l" fontAlgn="t"/>
                      <a:r>
                        <a:rPr lang="en-US" sz="900" b="0" i="0" u="none" strike="noStrike">
                          <a:solidFill>
                            <a:schemeClr val="tx1"/>
                          </a:solidFill>
                          <a:effectLst/>
                          <a:latin typeface="+mn-lt"/>
                        </a:rPr>
                        <a:t>Přeprava pacientů neodkladné péče</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extLst>
                  <a:ext uri="{0D108BD9-81ED-4DB2-BD59-A6C34878D82A}">
                    <a16:rowId xmlns:a16="http://schemas.microsoft.com/office/drawing/2014/main" val="1807642366"/>
                  </a:ext>
                </a:extLst>
              </a:tr>
              <a:tr h="141123">
                <a:tc>
                  <a:txBody>
                    <a:bodyPr/>
                    <a:lstStyle/>
                    <a:p>
                      <a:pPr algn="l" fontAlgn="t"/>
                      <a:r>
                        <a:rPr lang="en-US" sz="900" b="0" i="0" u="none" strike="noStrike">
                          <a:solidFill>
                            <a:schemeClr val="tx1"/>
                          </a:solidFill>
                          <a:effectLst/>
                          <a:latin typeface="+mn-lt"/>
                        </a:rPr>
                        <a:t>Samostat.zař.nelék. - návš.služ.sestry</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dirty="0">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0</a:t>
                      </a:r>
                    </a:p>
                  </a:txBody>
                  <a:tcPr marL="9525" marR="9525" marT="9525" marB="0">
                    <a:noFill/>
                  </a:tcPr>
                </a:tc>
                <a:extLst>
                  <a:ext uri="{0D108BD9-81ED-4DB2-BD59-A6C34878D82A}">
                    <a16:rowId xmlns:a16="http://schemas.microsoft.com/office/drawing/2014/main" val="837325620"/>
                  </a:ext>
                </a:extLst>
              </a:tr>
              <a:tr h="141123">
                <a:tc>
                  <a:txBody>
                    <a:bodyPr/>
                    <a:lstStyle/>
                    <a:p>
                      <a:pPr algn="l" fontAlgn="t"/>
                      <a:r>
                        <a:rPr lang="en-US" sz="900" b="0" i="0" u="none" strike="noStrike">
                          <a:solidFill>
                            <a:schemeClr val="tx1"/>
                          </a:solidFill>
                          <a:effectLst/>
                          <a:latin typeface="+mn-lt"/>
                        </a:rPr>
                        <a:t>Ústavní lékárna</a:t>
                      </a:r>
                    </a:p>
                  </a:txBody>
                  <a:tcPr marL="9525" marR="9525" marT="9525" marB="0">
                    <a:lnB w="12700" cap="flat" cmpd="sng" algn="ctr">
                      <a:solidFill>
                        <a:schemeClr val="tx1"/>
                      </a:solidFill>
                      <a:prstDash val="solid"/>
                      <a:round/>
                      <a:headEnd type="none" w="med" len="med"/>
                      <a:tailEnd type="none" w="med" len="med"/>
                    </a:lnB>
                    <a:noFill/>
                  </a:tcPr>
                </a:tc>
                <a:tc>
                  <a:txBody>
                    <a:bodyPr/>
                    <a:lstStyle/>
                    <a:p>
                      <a:pPr algn="r" fontAlgn="t"/>
                      <a:r>
                        <a:rPr lang="en-US" sz="900" b="0" i="0" u="none" strike="noStrike">
                          <a:solidFill>
                            <a:schemeClr val="tx1"/>
                          </a:solidFill>
                          <a:effectLst/>
                          <a:latin typeface="+mn-lt"/>
                        </a:rPr>
                        <a:t>2</a:t>
                      </a:r>
                    </a:p>
                  </a:txBody>
                  <a:tcPr marL="9525" marR="9525" marT="9525" marB="0">
                    <a:lnB w="12700" cap="flat" cmpd="sng" algn="ctr">
                      <a:solidFill>
                        <a:schemeClr val="tx1"/>
                      </a:solidFill>
                      <a:prstDash val="solid"/>
                      <a:round/>
                      <a:headEnd type="none" w="med" len="med"/>
                      <a:tailEnd type="none" w="med" len="med"/>
                    </a:lnB>
                    <a:noFill/>
                  </a:tcPr>
                </a:tc>
                <a:tc>
                  <a:txBody>
                    <a:bodyPr/>
                    <a:lstStyle/>
                    <a:p>
                      <a:pPr algn="r" fontAlgn="t"/>
                      <a:r>
                        <a:rPr lang="en-US" sz="900" b="0" i="0" u="none" strike="noStrike">
                          <a:solidFill>
                            <a:schemeClr val="tx1"/>
                          </a:solidFill>
                          <a:effectLst/>
                          <a:latin typeface="+mn-lt"/>
                        </a:rPr>
                        <a:t>0</a:t>
                      </a:r>
                    </a:p>
                  </a:txBody>
                  <a:tcPr marL="9525" marR="9525" marT="9525" marB="0">
                    <a:lnB w="12700" cap="flat" cmpd="sng" algn="ctr">
                      <a:solidFill>
                        <a:schemeClr val="tx1"/>
                      </a:solidFill>
                      <a:prstDash val="solid"/>
                      <a:round/>
                      <a:headEnd type="none" w="med" len="med"/>
                      <a:tailEnd type="none" w="med" len="med"/>
                    </a:lnB>
                    <a:noFill/>
                  </a:tcPr>
                </a:tc>
                <a:tc>
                  <a:txBody>
                    <a:bodyPr/>
                    <a:lstStyle/>
                    <a:p>
                      <a:pPr algn="r" fontAlgn="t"/>
                      <a:r>
                        <a:rPr lang="en-US" sz="900" b="0" i="0" u="none" strike="noStrike" dirty="0">
                          <a:solidFill>
                            <a:schemeClr val="tx1"/>
                          </a:solidFill>
                          <a:effectLst/>
                          <a:latin typeface="+mn-lt"/>
                        </a:rPr>
                        <a:t>0</a:t>
                      </a:r>
                    </a:p>
                  </a:txBody>
                  <a:tcPr marL="9525" marR="9525" marT="9525" marB="0">
                    <a:lnB w="12700" cap="flat" cmpd="sng" algn="ctr">
                      <a:solidFill>
                        <a:schemeClr val="tx1"/>
                      </a:solidFill>
                      <a:prstDash val="solid"/>
                      <a:round/>
                      <a:headEnd type="none" w="med" len="med"/>
                      <a:tailEnd type="none" w="med" len="med"/>
                    </a:lnB>
                    <a:noFill/>
                  </a:tcPr>
                </a:tc>
                <a:tc>
                  <a:txBody>
                    <a:bodyPr/>
                    <a:lstStyle/>
                    <a:p>
                      <a:pPr algn="r" fontAlgn="t"/>
                      <a:r>
                        <a:rPr lang="en-US" sz="900" b="0" i="0" u="none" strike="noStrike">
                          <a:solidFill>
                            <a:schemeClr val="tx1"/>
                          </a:solidFill>
                          <a:effectLst/>
                          <a:latin typeface="+mn-lt"/>
                        </a:rPr>
                        <a:t>0</a:t>
                      </a:r>
                    </a:p>
                  </a:txBody>
                  <a:tcPr marL="9525" marR="9525" marT="9525" marB="0">
                    <a:lnB w="12700" cap="flat" cmpd="sng" algn="ctr">
                      <a:solidFill>
                        <a:schemeClr val="tx1"/>
                      </a:solidFill>
                      <a:prstDash val="solid"/>
                      <a:round/>
                      <a:headEnd type="none" w="med" len="med"/>
                      <a:tailEnd type="none" w="med" len="med"/>
                    </a:lnB>
                    <a:noFill/>
                  </a:tcPr>
                </a:tc>
                <a:tc>
                  <a:txBody>
                    <a:bodyPr/>
                    <a:lstStyle/>
                    <a:p>
                      <a:pPr algn="r" fontAlgn="t"/>
                      <a:r>
                        <a:rPr lang="en-US" sz="900" b="0" i="0" u="none" strike="noStrike" dirty="0">
                          <a:solidFill>
                            <a:schemeClr val="tx1"/>
                          </a:solidFill>
                          <a:effectLst/>
                          <a:latin typeface="+mn-lt"/>
                        </a:rPr>
                        <a:t>0</a:t>
                      </a:r>
                    </a:p>
                  </a:txBody>
                  <a:tcPr marL="9525" marR="9525" marT="9525" marB="0">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37164567"/>
                  </a:ext>
                </a:extLst>
              </a:tr>
            </a:tbl>
          </a:graphicData>
        </a:graphic>
      </p:graphicFrame>
      <p:sp>
        <p:nvSpPr>
          <p:cNvPr id="3" name="Rectangle 2"/>
          <p:cNvSpPr/>
          <p:nvPr/>
        </p:nvSpPr>
        <p:spPr>
          <a:xfrm>
            <a:off x="580445" y="6217920"/>
            <a:ext cx="11611555" cy="640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256032" y="80061"/>
            <a:ext cx="10769600" cy="631595"/>
          </a:xfrm>
        </p:spPr>
        <p:txBody>
          <a:bodyPr>
            <a:noAutofit/>
          </a:bodyPr>
          <a:lstStyle/>
          <a:p>
            <a:r>
              <a:rPr lang="en-US" sz="2400" dirty="0" err="1"/>
              <a:t>Počet</a:t>
            </a:r>
            <a:r>
              <a:rPr lang="en-US" sz="2400" dirty="0"/>
              <a:t> </a:t>
            </a:r>
            <a:r>
              <a:rPr lang="en-US" sz="2400" dirty="0" err="1"/>
              <a:t>míst</a:t>
            </a:r>
            <a:r>
              <a:rPr lang="en-US" sz="2400" dirty="0"/>
              <a:t> </a:t>
            </a:r>
            <a:r>
              <a:rPr lang="en-US" sz="2400" dirty="0" err="1"/>
              <a:t>poskytování</a:t>
            </a:r>
            <a:r>
              <a:rPr lang="en-US" sz="2400" dirty="0"/>
              <a:t> </a:t>
            </a:r>
            <a:r>
              <a:rPr lang="en-US" sz="2400" dirty="0" err="1"/>
              <a:t>zdravotních</a:t>
            </a:r>
            <a:r>
              <a:rPr lang="en-US" sz="2400" dirty="0"/>
              <a:t> </a:t>
            </a:r>
            <a:r>
              <a:rPr lang="en-US" sz="2400" dirty="0" err="1"/>
              <a:t>služeb</a:t>
            </a:r>
            <a:r>
              <a:rPr lang="cs-CZ" sz="2400" dirty="0"/>
              <a:t> - HKK</a:t>
            </a:r>
            <a:r>
              <a:rPr lang="en-US" sz="2400" dirty="0"/>
              <a:t> </a:t>
            </a:r>
            <a:r>
              <a:rPr lang="cs-CZ" sz="2400" dirty="0" smtClean="0"/>
              <a:t/>
            </a:r>
            <a:br>
              <a:rPr lang="cs-CZ" sz="2400" dirty="0" smtClean="0"/>
            </a:br>
            <a:r>
              <a:rPr lang="en-US" sz="2400" dirty="0" smtClean="0"/>
              <a:t>(</a:t>
            </a:r>
            <a:r>
              <a:rPr lang="en-US" sz="2400" dirty="0" err="1"/>
              <a:t>zdravotnická</a:t>
            </a:r>
            <a:r>
              <a:rPr lang="en-US" sz="2400" dirty="0"/>
              <a:t> </a:t>
            </a:r>
            <a:r>
              <a:rPr lang="en-US" sz="2400" dirty="0" err="1"/>
              <a:t>zařízení</a:t>
            </a:r>
            <a:r>
              <a:rPr lang="en-US" sz="2400" dirty="0"/>
              <a:t> </a:t>
            </a:r>
            <a:r>
              <a:rPr lang="en-US" sz="2400" dirty="0" err="1"/>
              <a:t>dle</a:t>
            </a:r>
            <a:r>
              <a:rPr lang="en-US" sz="2400" dirty="0"/>
              <a:t> </a:t>
            </a:r>
            <a:r>
              <a:rPr lang="en-US" sz="2400" dirty="0" err="1"/>
              <a:t>druhu</a:t>
            </a:r>
            <a:r>
              <a:rPr lang="en-US" sz="2400" dirty="0"/>
              <a:t>)</a:t>
            </a:r>
          </a:p>
        </p:txBody>
      </p:sp>
      <p:sp>
        <p:nvSpPr>
          <p:cNvPr id="11" name="TextBox 10"/>
          <p:cNvSpPr txBox="1"/>
          <p:nvPr/>
        </p:nvSpPr>
        <p:spPr>
          <a:xfrm>
            <a:off x="5859450" y="4645264"/>
            <a:ext cx="633255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NRPZS Analýza je provedena na úrovni jednotlivých adres zdravotnických zařízení (každé IČO poskytovatele může mít více adres) - ICO+PCZ+PCDP. </a:t>
            </a:r>
          </a:p>
        </p:txBody>
      </p:sp>
      <p:sp>
        <p:nvSpPr>
          <p:cNvPr id="12" name="TextBox 11"/>
          <p:cNvSpPr txBox="1"/>
          <p:nvPr/>
        </p:nvSpPr>
        <p:spPr>
          <a:xfrm>
            <a:off x="5878520" y="5169982"/>
            <a:ext cx="5864747" cy="738664"/>
          </a:xfrm>
          <a:prstGeom prst="rect">
            <a:avLst/>
          </a:prstGeom>
          <a:noFill/>
        </p:spPr>
        <p:txBody>
          <a:bodyPr wrap="square" rtlCol="0">
            <a:spAutoFit/>
          </a:bodyPr>
          <a:lstStyle/>
          <a:p>
            <a:pPr lvl="0">
              <a:defRPr/>
            </a:pPr>
            <a:r>
              <a:rPr lang="cs-CZ" sz="1400" dirty="0">
                <a:solidFill>
                  <a:prstClr val="black"/>
                </a:solidFill>
              </a:rPr>
              <a:t>V roce 2018 obsahuje registr NRPZS v </a:t>
            </a:r>
            <a:r>
              <a:rPr lang="en-US" sz="1400" dirty="0">
                <a:solidFill>
                  <a:prstClr val="black"/>
                </a:solidFill>
              </a:rPr>
              <a:t>HKK</a:t>
            </a:r>
            <a:r>
              <a:rPr lang="cs-CZ" sz="1400" dirty="0">
                <a:solidFill>
                  <a:prstClr val="black"/>
                </a:solidFill>
              </a:rPr>
              <a:t> celkem 2 157 míst poskytování zdravotních služeb; jde o zařízení, která byla během daného roku alespoň jeden den aktivní.</a:t>
            </a:r>
          </a:p>
        </p:txBody>
      </p:sp>
      <p:graphicFrame>
        <p:nvGraphicFramePr>
          <p:cNvPr id="9" name="Table 3">
            <a:extLst>
              <a:ext uri="{FF2B5EF4-FFF2-40B4-BE49-F238E27FC236}">
                <a16:creationId xmlns:a16="http://schemas.microsoft.com/office/drawing/2014/main" id="{B55F2D93-5FEC-46B6-953B-7B5EB5632E3B}"/>
              </a:ext>
            </a:extLst>
          </p:cNvPr>
          <p:cNvGraphicFramePr>
            <a:graphicFrameLocks noGrp="1"/>
          </p:cNvGraphicFramePr>
          <p:nvPr>
            <p:extLst>
              <p:ext uri="{D42A27DB-BD31-4B8C-83A1-F6EECF244321}">
                <p14:modId xmlns:p14="http://schemas.microsoft.com/office/powerpoint/2010/main" val="3747600798"/>
              </p:ext>
            </p:extLst>
          </p:nvPr>
        </p:nvGraphicFramePr>
        <p:xfrm>
          <a:off x="467515" y="927359"/>
          <a:ext cx="5048386" cy="5714938"/>
        </p:xfrm>
        <a:graphic>
          <a:graphicData uri="http://schemas.openxmlformats.org/drawingml/2006/table">
            <a:tbl>
              <a:tblPr>
                <a:tableStyleId>{5C22544A-7EE6-4342-B048-85BDC9FD1C3A}</a:tableStyleId>
              </a:tblPr>
              <a:tblGrid>
                <a:gridCol w="2713871">
                  <a:extLst>
                    <a:ext uri="{9D8B030D-6E8A-4147-A177-3AD203B41FA5}">
                      <a16:colId xmlns:a16="http://schemas.microsoft.com/office/drawing/2014/main" val="2738001279"/>
                    </a:ext>
                  </a:extLst>
                </a:gridCol>
                <a:gridCol w="466903">
                  <a:extLst>
                    <a:ext uri="{9D8B030D-6E8A-4147-A177-3AD203B41FA5}">
                      <a16:colId xmlns:a16="http://schemas.microsoft.com/office/drawing/2014/main" val="2994398412"/>
                    </a:ext>
                  </a:extLst>
                </a:gridCol>
                <a:gridCol w="466903">
                  <a:extLst>
                    <a:ext uri="{9D8B030D-6E8A-4147-A177-3AD203B41FA5}">
                      <a16:colId xmlns:a16="http://schemas.microsoft.com/office/drawing/2014/main" val="3066251838"/>
                    </a:ext>
                  </a:extLst>
                </a:gridCol>
                <a:gridCol w="466903">
                  <a:extLst>
                    <a:ext uri="{9D8B030D-6E8A-4147-A177-3AD203B41FA5}">
                      <a16:colId xmlns:a16="http://schemas.microsoft.com/office/drawing/2014/main" val="594535373"/>
                    </a:ext>
                  </a:extLst>
                </a:gridCol>
                <a:gridCol w="466903">
                  <a:extLst>
                    <a:ext uri="{9D8B030D-6E8A-4147-A177-3AD203B41FA5}">
                      <a16:colId xmlns:a16="http://schemas.microsoft.com/office/drawing/2014/main" val="4248380637"/>
                    </a:ext>
                  </a:extLst>
                </a:gridCol>
                <a:gridCol w="466903">
                  <a:extLst>
                    <a:ext uri="{9D8B030D-6E8A-4147-A177-3AD203B41FA5}">
                      <a16:colId xmlns:a16="http://schemas.microsoft.com/office/drawing/2014/main" val="459753997"/>
                    </a:ext>
                  </a:extLst>
                </a:gridCol>
              </a:tblGrid>
              <a:tr h="13556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900" u="none" strike="noStrike" dirty="0">
                          <a:effectLst/>
                        </a:rPr>
                        <a:t> </a:t>
                      </a:r>
                      <a:r>
                        <a:rPr lang="en-US" sz="900" b="1" u="none" strike="noStrike" dirty="0" err="1">
                          <a:effectLst/>
                        </a:rPr>
                        <a:t>Druh</a:t>
                      </a:r>
                      <a:r>
                        <a:rPr lang="en-US" sz="900" b="1" u="none" strike="noStrike" dirty="0">
                          <a:effectLst/>
                        </a:rPr>
                        <a:t> ZZ</a:t>
                      </a:r>
                      <a:endParaRPr lang="en-US" sz="900" b="1" i="0" u="none" strike="noStrike" dirty="0">
                        <a:solidFill>
                          <a:srgbClr val="000000"/>
                        </a:solidFill>
                        <a:effectLst/>
                        <a:latin typeface="Calibri" panose="020F0502020204030204" pitchFamily="34" charset="0"/>
                      </a:endParaRPr>
                    </a:p>
                  </a:txBody>
                  <a:tcPr marL="3748" marR="3748" marT="3748" marB="0" anchor="b">
                    <a:lnB w="12700" cap="flat" cmpd="sng" algn="ctr">
                      <a:solidFill>
                        <a:schemeClr val="tx1"/>
                      </a:solidFill>
                      <a:prstDash val="solid"/>
                      <a:round/>
                      <a:headEnd type="none" w="med" len="med"/>
                      <a:tailEnd type="none" w="med" len="med"/>
                    </a:lnB>
                    <a:noFill/>
                  </a:tcPr>
                </a:tc>
                <a:tc>
                  <a:txBody>
                    <a:bodyPr/>
                    <a:lstStyle/>
                    <a:p>
                      <a:pPr algn="r" rtl="0" fontAlgn="b"/>
                      <a:r>
                        <a:rPr lang="en-US" sz="900" b="1" u="none" strike="noStrike" dirty="0">
                          <a:effectLst/>
                        </a:rPr>
                        <a:t>2014</a:t>
                      </a:r>
                      <a:endParaRPr lang="en-US" sz="900" b="1" i="0" u="none" strike="noStrike" dirty="0">
                        <a:solidFill>
                          <a:srgbClr val="000000"/>
                        </a:solidFill>
                        <a:effectLst/>
                        <a:latin typeface="Calibri" panose="020F0502020204030204" pitchFamily="34" charset="0"/>
                      </a:endParaRPr>
                    </a:p>
                  </a:txBody>
                  <a:tcPr marL="3748" marR="3748" marT="3748" marB="0" anchor="b">
                    <a:lnB w="12700" cap="flat" cmpd="sng" algn="ctr">
                      <a:solidFill>
                        <a:schemeClr val="tx1"/>
                      </a:solidFill>
                      <a:prstDash val="solid"/>
                      <a:round/>
                      <a:headEnd type="none" w="med" len="med"/>
                      <a:tailEnd type="none" w="med" len="med"/>
                    </a:lnB>
                    <a:noFill/>
                  </a:tcPr>
                </a:tc>
                <a:tc>
                  <a:txBody>
                    <a:bodyPr/>
                    <a:lstStyle/>
                    <a:p>
                      <a:pPr algn="r" rtl="0" fontAlgn="b"/>
                      <a:r>
                        <a:rPr lang="en-US" sz="900" b="1" u="none" strike="noStrike" dirty="0">
                          <a:effectLst/>
                        </a:rPr>
                        <a:t>2015</a:t>
                      </a:r>
                      <a:endParaRPr lang="en-US" sz="900" b="1" i="0" u="none" strike="noStrike" dirty="0">
                        <a:solidFill>
                          <a:srgbClr val="000000"/>
                        </a:solidFill>
                        <a:effectLst/>
                        <a:latin typeface="Calibri" panose="020F0502020204030204" pitchFamily="34" charset="0"/>
                      </a:endParaRPr>
                    </a:p>
                  </a:txBody>
                  <a:tcPr marL="3748" marR="3748" marT="3748" marB="0" anchor="b">
                    <a:lnB w="12700" cap="flat" cmpd="sng" algn="ctr">
                      <a:solidFill>
                        <a:schemeClr val="tx1"/>
                      </a:solidFill>
                      <a:prstDash val="solid"/>
                      <a:round/>
                      <a:headEnd type="none" w="med" len="med"/>
                      <a:tailEnd type="none" w="med" len="med"/>
                    </a:lnB>
                    <a:noFill/>
                  </a:tcPr>
                </a:tc>
                <a:tc>
                  <a:txBody>
                    <a:bodyPr/>
                    <a:lstStyle/>
                    <a:p>
                      <a:pPr algn="r" rtl="0" fontAlgn="b"/>
                      <a:r>
                        <a:rPr lang="en-US" sz="900" b="1" u="none" strike="noStrike" dirty="0">
                          <a:effectLst/>
                        </a:rPr>
                        <a:t>2016</a:t>
                      </a:r>
                      <a:endParaRPr lang="en-US" sz="900" b="1" i="0" u="none" strike="noStrike" dirty="0">
                        <a:solidFill>
                          <a:srgbClr val="000000"/>
                        </a:solidFill>
                        <a:effectLst/>
                        <a:latin typeface="Calibri" panose="020F0502020204030204" pitchFamily="34" charset="0"/>
                      </a:endParaRPr>
                    </a:p>
                  </a:txBody>
                  <a:tcPr marL="3748" marR="3748" marT="3748" marB="0" anchor="b">
                    <a:lnB w="12700" cap="flat" cmpd="sng" algn="ctr">
                      <a:solidFill>
                        <a:schemeClr val="tx1"/>
                      </a:solidFill>
                      <a:prstDash val="solid"/>
                      <a:round/>
                      <a:headEnd type="none" w="med" len="med"/>
                      <a:tailEnd type="none" w="med" len="med"/>
                    </a:lnB>
                    <a:noFill/>
                  </a:tcPr>
                </a:tc>
                <a:tc>
                  <a:txBody>
                    <a:bodyPr/>
                    <a:lstStyle/>
                    <a:p>
                      <a:pPr algn="r" rtl="0" fontAlgn="b"/>
                      <a:r>
                        <a:rPr lang="en-US" sz="900" b="1" u="none" strike="noStrike" dirty="0">
                          <a:effectLst/>
                        </a:rPr>
                        <a:t>2017</a:t>
                      </a:r>
                      <a:endParaRPr lang="en-US" sz="900" b="1" i="0" u="none" strike="noStrike" dirty="0">
                        <a:solidFill>
                          <a:srgbClr val="000000"/>
                        </a:solidFill>
                        <a:effectLst/>
                        <a:latin typeface="Calibri" panose="020F0502020204030204" pitchFamily="34" charset="0"/>
                      </a:endParaRPr>
                    </a:p>
                  </a:txBody>
                  <a:tcPr marL="3748" marR="3748" marT="3748" marB="0" anchor="b">
                    <a:lnB w="12700" cap="flat" cmpd="sng" algn="ctr">
                      <a:solidFill>
                        <a:schemeClr val="tx1"/>
                      </a:solidFill>
                      <a:prstDash val="solid"/>
                      <a:round/>
                      <a:headEnd type="none" w="med" len="med"/>
                      <a:tailEnd type="none" w="med" len="med"/>
                    </a:lnB>
                    <a:noFill/>
                  </a:tcPr>
                </a:tc>
                <a:tc>
                  <a:txBody>
                    <a:bodyPr/>
                    <a:lstStyle/>
                    <a:p>
                      <a:pPr algn="r" rtl="0" fontAlgn="b"/>
                      <a:r>
                        <a:rPr lang="en-US" sz="900" b="1" u="none" strike="noStrike" dirty="0">
                          <a:effectLst/>
                        </a:rPr>
                        <a:t>2018</a:t>
                      </a:r>
                      <a:endParaRPr lang="en-US" sz="900" b="1" i="0" u="none" strike="noStrike" dirty="0">
                        <a:solidFill>
                          <a:srgbClr val="000000"/>
                        </a:solidFill>
                        <a:effectLst/>
                        <a:latin typeface="Calibri" panose="020F0502020204030204" pitchFamily="34" charset="0"/>
                      </a:endParaRPr>
                    </a:p>
                  </a:txBody>
                  <a:tcPr marL="3748" marR="3748" marT="3748" marB="0" anchor="b">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4230792"/>
                  </a:ext>
                </a:extLst>
              </a:tr>
              <a:tr h="141123">
                <a:tc>
                  <a:txBody>
                    <a:bodyPr/>
                    <a:lstStyle/>
                    <a:p>
                      <a:pPr algn="l" fontAlgn="t"/>
                      <a:r>
                        <a:rPr lang="en-US" sz="900" b="0" i="0" u="none" strike="noStrike">
                          <a:solidFill>
                            <a:schemeClr val="tx1"/>
                          </a:solidFill>
                          <a:effectLst/>
                          <a:latin typeface="+mn-lt"/>
                        </a:rPr>
                        <a:t>Samostatná ordinace lékaře specialisty</a:t>
                      </a:r>
                    </a:p>
                  </a:txBody>
                  <a:tcPr marL="9525" marR="9525" marT="9525" marB="0">
                    <a:lnT w="12700" cap="flat" cmpd="sng" algn="ctr">
                      <a:solidFill>
                        <a:schemeClr val="tx1"/>
                      </a:solidFill>
                      <a:prstDash val="solid"/>
                      <a:round/>
                      <a:headEnd type="none" w="med" len="med"/>
                      <a:tailEnd type="none" w="med" len="med"/>
                    </a:lnT>
                    <a:noFill/>
                  </a:tcPr>
                </a:tc>
                <a:tc>
                  <a:txBody>
                    <a:bodyPr/>
                    <a:lstStyle/>
                    <a:p>
                      <a:pPr algn="r" fontAlgn="t"/>
                      <a:r>
                        <a:rPr lang="en-US" sz="900" b="0" i="0" u="none" strike="noStrike">
                          <a:solidFill>
                            <a:schemeClr val="tx1"/>
                          </a:solidFill>
                          <a:effectLst/>
                          <a:latin typeface="+mn-lt"/>
                        </a:rPr>
                        <a:t>581</a:t>
                      </a:r>
                    </a:p>
                  </a:txBody>
                  <a:tcPr marL="9525" marR="9525" marT="9525" marB="0">
                    <a:lnT w="12700" cap="flat" cmpd="sng" algn="ctr">
                      <a:solidFill>
                        <a:schemeClr val="tx1"/>
                      </a:solidFill>
                      <a:prstDash val="solid"/>
                      <a:round/>
                      <a:headEnd type="none" w="med" len="med"/>
                      <a:tailEnd type="none" w="med" len="med"/>
                    </a:lnT>
                    <a:noFill/>
                  </a:tcPr>
                </a:tc>
                <a:tc>
                  <a:txBody>
                    <a:bodyPr/>
                    <a:lstStyle/>
                    <a:p>
                      <a:pPr algn="r" fontAlgn="t"/>
                      <a:r>
                        <a:rPr lang="en-US" sz="900" b="0" i="0" u="none" strike="noStrike">
                          <a:solidFill>
                            <a:schemeClr val="tx1"/>
                          </a:solidFill>
                          <a:effectLst/>
                          <a:latin typeface="+mn-lt"/>
                        </a:rPr>
                        <a:t>591</a:t>
                      </a:r>
                    </a:p>
                  </a:txBody>
                  <a:tcPr marL="9525" marR="9525" marT="9525" marB="0">
                    <a:lnT w="12700" cap="flat" cmpd="sng" algn="ctr">
                      <a:solidFill>
                        <a:schemeClr val="tx1"/>
                      </a:solidFill>
                      <a:prstDash val="solid"/>
                      <a:round/>
                      <a:headEnd type="none" w="med" len="med"/>
                      <a:tailEnd type="none" w="med" len="med"/>
                    </a:lnT>
                    <a:noFill/>
                  </a:tcPr>
                </a:tc>
                <a:tc>
                  <a:txBody>
                    <a:bodyPr/>
                    <a:lstStyle/>
                    <a:p>
                      <a:pPr algn="r" fontAlgn="t"/>
                      <a:r>
                        <a:rPr lang="en-US" sz="900" b="0" i="0" u="none" strike="noStrike">
                          <a:solidFill>
                            <a:schemeClr val="tx1"/>
                          </a:solidFill>
                          <a:effectLst/>
                          <a:latin typeface="+mn-lt"/>
                        </a:rPr>
                        <a:t>581</a:t>
                      </a:r>
                    </a:p>
                  </a:txBody>
                  <a:tcPr marL="9525" marR="9525" marT="9525" marB="0">
                    <a:lnT w="12700" cap="flat" cmpd="sng" algn="ctr">
                      <a:solidFill>
                        <a:schemeClr val="tx1"/>
                      </a:solidFill>
                      <a:prstDash val="solid"/>
                      <a:round/>
                      <a:headEnd type="none" w="med" len="med"/>
                      <a:tailEnd type="none" w="med" len="med"/>
                    </a:lnT>
                    <a:noFill/>
                  </a:tcPr>
                </a:tc>
                <a:tc>
                  <a:txBody>
                    <a:bodyPr/>
                    <a:lstStyle/>
                    <a:p>
                      <a:pPr algn="r" fontAlgn="t"/>
                      <a:r>
                        <a:rPr lang="en-US" sz="900" b="0" i="0" u="none" strike="noStrike">
                          <a:solidFill>
                            <a:schemeClr val="tx1"/>
                          </a:solidFill>
                          <a:effectLst/>
                          <a:latin typeface="+mn-lt"/>
                        </a:rPr>
                        <a:t>582</a:t>
                      </a:r>
                    </a:p>
                  </a:txBody>
                  <a:tcPr marL="9525" marR="9525" marT="9525" marB="0">
                    <a:lnT w="12700" cap="flat" cmpd="sng" algn="ctr">
                      <a:solidFill>
                        <a:schemeClr val="tx1"/>
                      </a:solidFill>
                      <a:prstDash val="solid"/>
                      <a:round/>
                      <a:headEnd type="none" w="med" len="med"/>
                      <a:tailEnd type="none" w="med" len="med"/>
                    </a:lnT>
                    <a:noFill/>
                  </a:tcPr>
                </a:tc>
                <a:tc>
                  <a:txBody>
                    <a:bodyPr/>
                    <a:lstStyle/>
                    <a:p>
                      <a:pPr algn="r" fontAlgn="t"/>
                      <a:r>
                        <a:rPr lang="en-US" sz="900" b="0" i="0" u="none" strike="noStrike">
                          <a:solidFill>
                            <a:schemeClr val="tx1"/>
                          </a:solidFill>
                          <a:effectLst/>
                          <a:latin typeface="+mn-lt"/>
                        </a:rPr>
                        <a:t>572</a:t>
                      </a:r>
                    </a:p>
                  </a:txBody>
                  <a:tcPr marL="9525" marR="9525" marT="9525" marB="0">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3768089916"/>
                  </a:ext>
                </a:extLst>
              </a:tr>
              <a:tr h="141123">
                <a:tc>
                  <a:txBody>
                    <a:bodyPr/>
                    <a:lstStyle/>
                    <a:p>
                      <a:pPr algn="l" fontAlgn="t"/>
                      <a:r>
                        <a:rPr lang="en-US" sz="900" b="0" i="0" u="none" strike="noStrike">
                          <a:solidFill>
                            <a:schemeClr val="tx1"/>
                          </a:solidFill>
                          <a:effectLst/>
                          <a:latin typeface="+mn-lt"/>
                        </a:rPr>
                        <a:t>Samostatná ordinace PL - stomatologa</a:t>
                      </a:r>
                    </a:p>
                  </a:txBody>
                  <a:tcPr marL="9525" marR="9525" marT="9525" marB="0">
                    <a:noFill/>
                  </a:tcPr>
                </a:tc>
                <a:tc>
                  <a:txBody>
                    <a:bodyPr/>
                    <a:lstStyle/>
                    <a:p>
                      <a:pPr algn="r" fontAlgn="t"/>
                      <a:r>
                        <a:rPr lang="en-US" sz="900" b="0" i="0" u="none" strike="noStrike">
                          <a:solidFill>
                            <a:schemeClr val="tx1"/>
                          </a:solidFill>
                          <a:effectLst/>
                          <a:latin typeface="+mn-lt"/>
                        </a:rPr>
                        <a:t>340</a:t>
                      </a:r>
                    </a:p>
                  </a:txBody>
                  <a:tcPr marL="9525" marR="9525" marT="9525" marB="0">
                    <a:noFill/>
                  </a:tcPr>
                </a:tc>
                <a:tc>
                  <a:txBody>
                    <a:bodyPr/>
                    <a:lstStyle/>
                    <a:p>
                      <a:pPr algn="r" fontAlgn="t"/>
                      <a:r>
                        <a:rPr lang="en-US" sz="900" b="0" i="0" u="none" strike="noStrike">
                          <a:solidFill>
                            <a:schemeClr val="tx1"/>
                          </a:solidFill>
                          <a:effectLst/>
                          <a:latin typeface="+mn-lt"/>
                        </a:rPr>
                        <a:t>340</a:t>
                      </a:r>
                    </a:p>
                  </a:txBody>
                  <a:tcPr marL="9525" marR="9525" marT="9525" marB="0">
                    <a:noFill/>
                  </a:tcPr>
                </a:tc>
                <a:tc>
                  <a:txBody>
                    <a:bodyPr/>
                    <a:lstStyle/>
                    <a:p>
                      <a:pPr algn="r" fontAlgn="t"/>
                      <a:r>
                        <a:rPr lang="en-US" sz="900" b="0" i="0" u="none" strike="noStrike">
                          <a:solidFill>
                            <a:schemeClr val="tx1"/>
                          </a:solidFill>
                          <a:effectLst/>
                          <a:latin typeface="+mn-lt"/>
                        </a:rPr>
                        <a:t>340</a:t>
                      </a:r>
                    </a:p>
                  </a:txBody>
                  <a:tcPr marL="9525" marR="9525" marT="9525" marB="0">
                    <a:noFill/>
                  </a:tcPr>
                </a:tc>
                <a:tc>
                  <a:txBody>
                    <a:bodyPr/>
                    <a:lstStyle/>
                    <a:p>
                      <a:pPr algn="r" fontAlgn="t"/>
                      <a:r>
                        <a:rPr lang="en-US" sz="900" b="0" i="0" u="none" strike="noStrike">
                          <a:solidFill>
                            <a:schemeClr val="tx1"/>
                          </a:solidFill>
                          <a:effectLst/>
                          <a:latin typeface="+mn-lt"/>
                        </a:rPr>
                        <a:t>344</a:t>
                      </a:r>
                    </a:p>
                  </a:txBody>
                  <a:tcPr marL="9525" marR="9525" marT="9525" marB="0">
                    <a:noFill/>
                  </a:tcPr>
                </a:tc>
                <a:tc>
                  <a:txBody>
                    <a:bodyPr/>
                    <a:lstStyle/>
                    <a:p>
                      <a:pPr algn="r" fontAlgn="t"/>
                      <a:r>
                        <a:rPr lang="en-US" sz="900" b="0" i="0" u="none" strike="noStrike">
                          <a:solidFill>
                            <a:schemeClr val="tx1"/>
                          </a:solidFill>
                          <a:effectLst/>
                          <a:latin typeface="+mn-lt"/>
                        </a:rPr>
                        <a:t>338</a:t>
                      </a:r>
                    </a:p>
                  </a:txBody>
                  <a:tcPr marL="9525" marR="9525" marT="9525" marB="0">
                    <a:noFill/>
                  </a:tcPr>
                </a:tc>
                <a:extLst>
                  <a:ext uri="{0D108BD9-81ED-4DB2-BD59-A6C34878D82A}">
                    <a16:rowId xmlns:a16="http://schemas.microsoft.com/office/drawing/2014/main" val="1539801711"/>
                  </a:ext>
                </a:extLst>
              </a:tr>
              <a:tr h="141123">
                <a:tc>
                  <a:txBody>
                    <a:bodyPr/>
                    <a:lstStyle/>
                    <a:p>
                      <a:pPr algn="l" fontAlgn="t"/>
                      <a:r>
                        <a:rPr lang="en-US" sz="900" b="0" i="0" u="none" strike="noStrike">
                          <a:solidFill>
                            <a:schemeClr val="tx1"/>
                          </a:solidFill>
                          <a:effectLst/>
                          <a:latin typeface="+mn-lt"/>
                        </a:rPr>
                        <a:t>Samost.ordinace prakt.lék.pro dospělé</a:t>
                      </a:r>
                    </a:p>
                  </a:txBody>
                  <a:tcPr marL="9525" marR="9525" marT="9525" marB="0">
                    <a:noFill/>
                  </a:tcPr>
                </a:tc>
                <a:tc>
                  <a:txBody>
                    <a:bodyPr/>
                    <a:lstStyle/>
                    <a:p>
                      <a:pPr algn="r" fontAlgn="t"/>
                      <a:r>
                        <a:rPr lang="en-US" sz="900" b="0" i="0" u="none" strike="noStrike">
                          <a:solidFill>
                            <a:schemeClr val="tx1"/>
                          </a:solidFill>
                          <a:effectLst/>
                          <a:latin typeface="+mn-lt"/>
                        </a:rPr>
                        <a:t>317</a:t>
                      </a:r>
                    </a:p>
                  </a:txBody>
                  <a:tcPr marL="9525" marR="9525" marT="9525" marB="0">
                    <a:noFill/>
                  </a:tcPr>
                </a:tc>
                <a:tc>
                  <a:txBody>
                    <a:bodyPr/>
                    <a:lstStyle/>
                    <a:p>
                      <a:pPr algn="r" fontAlgn="t"/>
                      <a:r>
                        <a:rPr lang="en-US" sz="900" b="0" i="0" u="none" strike="noStrike">
                          <a:solidFill>
                            <a:schemeClr val="tx1"/>
                          </a:solidFill>
                          <a:effectLst/>
                          <a:latin typeface="+mn-lt"/>
                        </a:rPr>
                        <a:t>323</a:t>
                      </a:r>
                    </a:p>
                  </a:txBody>
                  <a:tcPr marL="9525" marR="9525" marT="9525" marB="0">
                    <a:noFill/>
                  </a:tcPr>
                </a:tc>
                <a:tc>
                  <a:txBody>
                    <a:bodyPr/>
                    <a:lstStyle/>
                    <a:p>
                      <a:pPr algn="r" fontAlgn="t"/>
                      <a:r>
                        <a:rPr lang="en-US" sz="900" b="0" i="0" u="none" strike="noStrike">
                          <a:solidFill>
                            <a:schemeClr val="tx1"/>
                          </a:solidFill>
                          <a:effectLst/>
                          <a:latin typeface="+mn-lt"/>
                        </a:rPr>
                        <a:t>322</a:t>
                      </a:r>
                    </a:p>
                  </a:txBody>
                  <a:tcPr marL="9525" marR="9525" marT="9525" marB="0">
                    <a:noFill/>
                  </a:tcPr>
                </a:tc>
                <a:tc>
                  <a:txBody>
                    <a:bodyPr/>
                    <a:lstStyle/>
                    <a:p>
                      <a:pPr algn="r" fontAlgn="t"/>
                      <a:r>
                        <a:rPr lang="en-US" sz="900" b="0" i="0" u="none" strike="noStrike">
                          <a:solidFill>
                            <a:schemeClr val="tx1"/>
                          </a:solidFill>
                          <a:effectLst/>
                          <a:latin typeface="+mn-lt"/>
                        </a:rPr>
                        <a:t>317</a:t>
                      </a:r>
                    </a:p>
                  </a:txBody>
                  <a:tcPr marL="9525" marR="9525" marT="9525" marB="0">
                    <a:noFill/>
                  </a:tcPr>
                </a:tc>
                <a:tc>
                  <a:txBody>
                    <a:bodyPr/>
                    <a:lstStyle/>
                    <a:p>
                      <a:pPr algn="r" fontAlgn="t"/>
                      <a:r>
                        <a:rPr lang="en-US" sz="900" b="0" i="0" u="none" strike="noStrike">
                          <a:solidFill>
                            <a:schemeClr val="tx1"/>
                          </a:solidFill>
                          <a:effectLst/>
                          <a:latin typeface="+mn-lt"/>
                        </a:rPr>
                        <a:t>303</a:t>
                      </a:r>
                    </a:p>
                  </a:txBody>
                  <a:tcPr marL="9525" marR="9525" marT="9525" marB="0">
                    <a:noFill/>
                  </a:tcPr>
                </a:tc>
                <a:extLst>
                  <a:ext uri="{0D108BD9-81ED-4DB2-BD59-A6C34878D82A}">
                    <a16:rowId xmlns:a16="http://schemas.microsoft.com/office/drawing/2014/main" val="3457230066"/>
                  </a:ext>
                </a:extLst>
              </a:tr>
              <a:tr h="141123">
                <a:tc>
                  <a:txBody>
                    <a:bodyPr/>
                    <a:lstStyle/>
                    <a:p>
                      <a:pPr algn="l" fontAlgn="t"/>
                      <a:r>
                        <a:rPr lang="en-US" sz="900" b="0" i="0" u="none" strike="noStrike">
                          <a:solidFill>
                            <a:schemeClr val="tx1"/>
                          </a:solidFill>
                          <a:effectLst/>
                          <a:latin typeface="+mn-lt"/>
                        </a:rPr>
                        <a:t>Lékárna</a:t>
                      </a:r>
                    </a:p>
                  </a:txBody>
                  <a:tcPr marL="9525" marR="9525" marT="9525" marB="0">
                    <a:noFill/>
                  </a:tcPr>
                </a:tc>
                <a:tc>
                  <a:txBody>
                    <a:bodyPr/>
                    <a:lstStyle/>
                    <a:p>
                      <a:pPr algn="r" fontAlgn="t"/>
                      <a:r>
                        <a:rPr lang="en-US" sz="900" b="0" i="0" u="none" strike="noStrike">
                          <a:solidFill>
                            <a:schemeClr val="tx1"/>
                          </a:solidFill>
                          <a:effectLst/>
                          <a:latin typeface="+mn-lt"/>
                        </a:rPr>
                        <a:t>183</a:t>
                      </a:r>
                    </a:p>
                  </a:txBody>
                  <a:tcPr marL="9525" marR="9525" marT="9525" marB="0">
                    <a:noFill/>
                  </a:tcPr>
                </a:tc>
                <a:tc>
                  <a:txBody>
                    <a:bodyPr/>
                    <a:lstStyle/>
                    <a:p>
                      <a:pPr algn="r" fontAlgn="t"/>
                      <a:r>
                        <a:rPr lang="en-US" sz="900" b="0" i="0" u="none" strike="noStrike">
                          <a:solidFill>
                            <a:schemeClr val="tx1"/>
                          </a:solidFill>
                          <a:effectLst/>
                          <a:latin typeface="+mn-lt"/>
                        </a:rPr>
                        <a:t>182</a:t>
                      </a:r>
                    </a:p>
                  </a:txBody>
                  <a:tcPr marL="9525" marR="9525" marT="9525" marB="0">
                    <a:noFill/>
                  </a:tcPr>
                </a:tc>
                <a:tc>
                  <a:txBody>
                    <a:bodyPr/>
                    <a:lstStyle/>
                    <a:p>
                      <a:pPr algn="r" fontAlgn="t"/>
                      <a:r>
                        <a:rPr lang="en-US" sz="900" b="0" i="0" u="none" strike="noStrike">
                          <a:solidFill>
                            <a:schemeClr val="tx1"/>
                          </a:solidFill>
                          <a:effectLst/>
                          <a:latin typeface="+mn-lt"/>
                        </a:rPr>
                        <a:t>181</a:t>
                      </a:r>
                    </a:p>
                  </a:txBody>
                  <a:tcPr marL="9525" marR="9525" marT="9525" marB="0">
                    <a:noFill/>
                  </a:tcPr>
                </a:tc>
                <a:tc>
                  <a:txBody>
                    <a:bodyPr/>
                    <a:lstStyle/>
                    <a:p>
                      <a:pPr algn="r" fontAlgn="t"/>
                      <a:r>
                        <a:rPr lang="en-US" sz="900" b="0" i="0" u="none" strike="noStrike">
                          <a:solidFill>
                            <a:schemeClr val="tx1"/>
                          </a:solidFill>
                          <a:effectLst/>
                          <a:latin typeface="+mn-lt"/>
                        </a:rPr>
                        <a:t>192</a:t>
                      </a:r>
                    </a:p>
                  </a:txBody>
                  <a:tcPr marL="9525" marR="9525" marT="9525" marB="0">
                    <a:noFill/>
                  </a:tcPr>
                </a:tc>
                <a:tc>
                  <a:txBody>
                    <a:bodyPr/>
                    <a:lstStyle/>
                    <a:p>
                      <a:pPr algn="r" fontAlgn="t"/>
                      <a:r>
                        <a:rPr lang="en-US" sz="900" b="0" i="0" u="none" strike="noStrike">
                          <a:solidFill>
                            <a:schemeClr val="tx1"/>
                          </a:solidFill>
                          <a:effectLst/>
                          <a:latin typeface="+mn-lt"/>
                        </a:rPr>
                        <a:t>187</a:t>
                      </a:r>
                    </a:p>
                  </a:txBody>
                  <a:tcPr marL="9525" marR="9525" marT="9525" marB="0">
                    <a:noFill/>
                  </a:tcPr>
                </a:tc>
                <a:extLst>
                  <a:ext uri="{0D108BD9-81ED-4DB2-BD59-A6C34878D82A}">
                    <a16:rowId xmlns:a16="http://schemas.microsoft.com/office/drawing/2014/main" val="3329973721"/>
                  </a:ext>
                </a:extLst>
              </a:tr>
              <a:tr h="141123">
                <a:tc>
                  <a:txBody>
                    <a:bodyPr/>
                    <a:lstStyle/>
                    <a:p>
                      <a:pPr algn="l" fontAlgn="t"/>
                      <a:r>
                        <a:rPr lang="en-US" sz="900" b="0" i="0" u="none" strike="noStrike">
                          <a:solidFill>
                            <a:schemeClr val="tx1"/>
                          </a:solidFill>
                          <a:effectLst/>
                          <a:latin typeface="+mn-lt"/>
                        </a:rPr>
                        <a:t>Sam.ord.prakt.lékaře pro děti a dorost</a:t>
                      </a:r>
                    </a:p>
                  </a:txBody>
                  <a:tcPr marL="9525" marR="9525" marT="9525" marB="0">
                    <a:noFill/>
                  </a:tcPr>
                </a:tc>
                <a:tc>
                  <a:txBody>
                    <a:bodyPr/>
                    <a:lstStyle/>
                    <a:p>
                      <a:pPr algn="r" fontAlgn="t"/>
                      <a:r>
                        <a:rPr lang="en-US" sz="900" b="0" i="0" u="none" strike="noStrike">
                          <a:solidFill>
                            <a:schemeClr val="tx1"/>
                          </a:solidFill>
                          <a:effectLst/>
                          <a:latin typeface="+mn-lt"/>
                        </a:rPr>
                        <a:t>152</a:t>
                      </a:r>
                    </a:p>
                  </a:txBody>
                  <a:tcPr marL="9525" marR="9525" marT="9525" marB="0">
                    <a:noFill/>
                  </a:tcPr>
                </a:tc>
                <a:tc>
                  <a:txBody>
                    <a:bodyPr/>
                    <a:lstStyle/>
                    <a:p>
                      <a:pPr algn="r" fontAlgn="t"/>
                      <a:r>
                        <a:rPr lang="en-US" sz="900" b="0" i="0" u="none" strike="noStrike">
                          <a:solidFill>
                            <a:schemeClr val="tx1"/>
                          </a:solidFill>
                          <a:effectLst/>
                          <a:latin typeface="+mn-lt"/>
                        </a:rPr>
                        <a:t>147</a:t>
                      </a:r>
                    </a:p>
                  </a:txBody>
                  <a:tcPr marL="9525" marR="9525" marT="9525" marB="0">
                    <a:noFill/>
                  </a:tcPr>
                </a:tc>
                <a:tc>
                  <a:txBody>
                    <a:bodyPr/>
                    <a:lstStyle/>
                    <a:p>
                      <a:pPr algn="r" fontAlgn="t"/>
                      <a:r>
                        <a:rPr lang="en-US" sz="900" b="0" i="0" u="none" strike="noStrike">
                          <a:solidFill>
                            <a:schemeClr val="tx1"/>
                          </a:solidFill>
                          <a:effectLst/>
                          <a:latin typeface="+mn-lt"/>
                        </a:rPr>
                        <a:t>140</a:t>
                      </a:r>
                    </a:p>
                  </a:txBody>
                  <a:tcPr marL="9525" marR="9525" marT="9525" marB="0">
                    <a:noFill/>
                  </a:tcPr>
                </a:tc>
                <a:tc>
                  <a:txBody>
                    <a:bodyPr/>
                    <a:lstStyle/>
                    <a:p>
                      <a:pPr algn="r" fontAlgn="t"/>
                      <a:r>
                        <a:rPr lang="en-US" sz="900" b="0" i="0" u="none" strike="noStrike">
                          <a:solidFill>
                            <a:schemeClr val="tx1"/>
                          </a:solidFill>
                          <a:effectLst/>
                          <a:latin typeface="+mn-lt"/>
                        </a:rPr>
                        <a:t>130</a:t>
                      </a:r>
                    </a:p>
                  </a:txBody>
                  <a:tcPr marL="9525" marR="9525" marT="9525" marB="0">
                    <a:noFill/>
                  </a:tcPr>
                </a:tc>
                <a:tc>
                  <a:txBody>
                    <a:bodyPr/>
                    <a:lstStyle/>
                    <a:p>
                      <a:pPr algn="r" fontAlgn="t"/>
                      <a:r>
                        <a:rPr lang="en-US" sz="900" b="0" i="0" u="none" strike="noStrike">
                          <a:solidFill>
                            <a:schemeClr val="tx1"/>
                          </a:solidFill>
                          <a:effectLst/>
                          <a:latin typeface="+mn-lt"/>
                        </a:rPr>
                        <a:t>126</a:t>
                      </a:r>
                    </a:p>
                  </a:txBody>
                  <a:tcPr marL="9525" marR="9525" marT="9525" marB="0">
                    <a:noFill/>
                  </a:tcPr>
                </a:tc>
                <a:extLst>
                  <a:ext uri="{0D108BD9-81ED-4DB2-BD59-A6C34878D82A}">
                    <a16:rowId xmlns:a16="http://schemas.microsoft.com/office/drawing/2014/main" val="772784116"/>
                  </a:ext>
                </a:extLst>
              </a:tr>
              <a:tr h="141123">
                <a:tc>
                  <a:txBody>
                    <a:bodyPr/>
                    <a:lstStyle/>
                    <a:p>
                      <a:pPr algn="l" fontAlgn="t"/>
                      <a:r>
                        <a:rPr lang="en-US" sz="900" b="0" i="0" u="none" strike="noStrike">
                          <a:solidFill>
                            <a:schemeClr val="tx1"/>
                          </a:solidFill>
                          <a:effectLst/>
                          <a:latin typeface="+mn-lt"/>
                        </a:rPr>
                        <a:t>Samostatné zařízení fyzioterapeuta</a:t>
                      </a:r>
                    </a:p>
                  </a:txBody>
                  <a:tcPr marL="9525" marR="9525" marT="9525" marB="0">
                    <a:noFill/>
                  </a:tcPr>
                </a:tc>
                <a:tc>
                  <a:txBody>
                    <a:bodyPr/>
                    <a:lstStyle/>
                    <a:p>
                      <a:pPr algn="r" fontAlgn="t"/>
                      <a:r>
                        <a:rPr lang="en-US" sz="900" b="0" i="0" u="none" strike="noStrike">
                          <a:solidFill>
                            <a:schemeClr val="tx1"/>
                          </a:solidFill>
                          <a:effectLst/>
                          <a:latin typeface="+mn-lt"/>
                        </a:rPr>
                        <a:t>84</a:t>
                      </a:r>
                    </a:p>
                  </a:txBody>
                  <a:tcPr marL="9525" marR="9525" marT="9525" marB="0">
                    <a:noFill/>
                  </a:tcPr>
                </a:tc>
                <a:tc>
                  <a:txBody>
                    <a:bodyPr/>
                    <a:lstStyle/>
                    <a:p>
                      <a:pPr algn="r" fontAlgn="t"/>
                      <a:r>
                        <a:rPr lang="en-US" sz="900" b="0" i="0" u="none" strike="noStrike">
                          <a:solidFill>
                            <a:schemeClr val="tx1"/>
                          </a:solidFill>
                          <a:effectLst/>
                          <a:latin typeface="+mn-lt"/>
                        </a:rPr>
                        <a:t>81</a:t>
                      </a:r>
                    </a:p>
                  </a:txBody>
                  <a:tcPr marL="9525" marR="9525" marT="9525" marB="0">
                    <a:noFill/>
                  </a:tcPr>
                </a:tc>
                <a:tc>
                  <a:txBody>
                    <a:bodyPr/>
                    <a:lstStyle/>
                    <a:p>
                      <a:pPr algn="r" fontAlgn="t"/>
                      <a:r>
                        <a:rPr lang="en-US" sz="900" b="0" i="0" u="none" strike="noStrike">
                          <a:solidFill>
                            <a:schemeClr val="tx1"/>
                          </a:solidFill>
                          <a:effectLst/>
                          <a:latin typeface="+mn-lt"/>
                        </a:rPr>
                        <a:t>87</a:t>
                      </a:r>
                    </a:p>
                  </a:txBody>
                  <a:tcPr marL="9525" marR="9525" marT="9525" marB="0">
                    <a:noFill/>
                  </a:tcPr>
                </a:tc>
                <a:tc>
                  <a:txBody>
                    <a:bodyPr/>
                    <a:lstStyle/>
                    <a:p>
                      <a:pPr algn="r" fontAlgn="t"/>
                      <a:r>
                        <a:rPr lang="en-US" sz="900" b="0" i="0" u="none" strike="noStrike">
                          <a:solidFill>
                            <a:schemeClr val="tx1"/>
                          </a:solidFill>
                          <a:effectLst/>
                          <a:latin typeface="+mn-lt"/>
                        </a:rPr>
                        <a:t>87</a:t>
                      </a:r>
                    </a:p>
                  </a:txBody>
                  <a:tcPr marL="9525" marR="9525" marT="9525" marB="0">
                    <a:noFill/>
                  </a:tcPr>
                </a:tc>
                <a:tc>
                  <a:txBody>
                    <a:bodyPr/>
                    <a:lstStyle/>
                    <a:p>
                      <a:pPr algn="r" fontAlgn="t"/>
                      <a:r>
                        <a:rPr lang="en-US" sz="900" b="0" i="0" u="none" strike="noStrike">
                          <a:solidFill>
                            <a:schemeClr val="tx1"/>
                          </a:solidFill>
                          <a:effectLst/>
                          <a:latin typeface="+mn-lt"/>
                        </a:rPr>
                        <a:t>90</a:t>
                      </a:r>
                    </a:p>
                  </a:txBody>
                  <a:tcPr marL="9525" marR="9525" marT="9525" marB="0">
                    <a:noFill/>
                  </a:tcPr>
                </a:tc>
                <a:extLst>
                  <a:ext uri="{0D108BD9-81ED-4DB2-BD59-A6C34878D82A}">
                    <a16:rowId xmlns:a16="http://schemas.microsoft.com/office/drawing/2014/main" val="4165634068"/>
                  </a:ext>
                </a:extLst>
              </a:tr>
              <a:tr h="141123">
                <a:tc>
                  <a:txBody>
                    <a:bodyPr/>
                    <a:lstStyle/>
                    <a:p>
                      <a:pPr algn="l" fontAlgn="t"/>
                      <a:r>
                        <a:rPr lang="en-US" sz="900" b="0" i="0" u="none" strike="noStrike">
                          <a:solidFill>
                            <a:schemeClr val="tx1"/>
                          </a:solidFill>
                          <a:effectLst/>
                          <a:latin typeface="+mn-lt"/>
                        </a:rPr>
                        <a:t>Samostatná ordinace PL - gynekologa</a:t>
                      </a:r>
                    </a:p>
                  </a:txBody>
                  <a:tcPr marL="9525" marR="9525" marT="9525" marB="0">
                    <a:noFill/>
                  </a:tcPr>
                </a:tc>
                <a:tc>
                  <a:txBody>
                    <a:bodyPr/>
                    <a:lstStyle/>
                    <a:p>
                      <a:pPr algn="r" fontAlgn="t"/>
                      <a:r>
                        <a:rPr lang="en-US" sz="900" b="0" i="0" u="none" strike="noStrike">
                          <a:solidFill>
                            <a:schemeClr val="tx1"/>
                          </a:solidFill>
                          <a:effectLst/>
                          <a:latin typeface="+mn-lt"/>
                        </a:rPr>
                        <a:t>86</a:t>
                      </a:r>
                    </a:p>
                  </a:txBody>
                  <a:tcPr marL="9525" marR="9525" marT="9525" marB="0">
                    <a:noFill/>
                  </a:tcPr>
                </a:tc>
                <a:tc>
                  <a:txBody>
                    <a:bodyPr/>
                    <a:lstStyle/>
                    <a:p>
                      <a:pPr algn="r" fontAlgn="t"/>
                      <a:r>
                        <a:rPr lang="en-US" sz="900" b="0" i="0" u="none" strike="noStrike">
                          <a:solidFill>
                            <a:schemeClr val="tx1"/>
                          </a:solidFill>
                          <a:effectLst/>
                          <a:latin typeface="+mn-lt"/>
                        </a:rPr>
                        <a:t>86</a:t>
                      </a:r>
                    </a:p>
                  </a:txBody>
                  <a:tcPr marL="9525" marR="9525" marT="9525" marB="0">
                    <a:noFill/>
                  </a:tcPr>
                </a:tc>
                <a:tc>
                  <a:txBody>
                    <a:bodyPr/>
                    <a:lstStyle/>
                    <a:p>
                      <a:pPr algn="r" fontAlgn="t"/>
                      <a:r>
                        <a:rPr lang="en-US" sz="900" b="0" i="0" u="none" strike="noStrike">
                          <a:solidFill>
                            <a:schemeClr val="tx1"/>
                          </a:solidFill>
                          <a:effectLst/>
                          <a:latin typeface="+mn-lt"/>
                        </a:rPr>
                        <a:t>94</a:t>
                      </a:r>
                    </a:p>
                  </a:txBody>
                  <a:tcPr marL="9525" marR="9525" marT="9525" marB="0">
                    <a:noFill/>
                  </a:tcPr>
                </a:tc>
                <a:tc>
                  <a:txBody>
                    <a:bodyPr/>
                    <a:lstStyle/>
                    <a:p>
                      <a:pPr algn="r" fontAlgn="t"/>
                      <a:r>
                        <a:rPr lang="en-US" sz="900" b="0" i="0" u="none" strike="noStrike">
                          <a:solidFill>
                            <a:schemeClr val="tx1"/>
                          </a:solidFill>
                          <a:effectLst/>
                          <a:latin typeface="+mn-lt"/>
                        </a:rPr>
                        <a:t>88</a:t>
                      </a:r>
                    </a:p>
                  </a:txBody>
                  <a:tcPr marL="9525" marR="9525" marT="9525" marB="0">
                    <a:noFill/>
                  </a:tcPr>
                </a:tc>
                <a:tc>
                  <a:txBody>
                    <a:bodyPr/>
                    <a:lstStyle/>
                    <a:p>
                      <a:pPr algn="r" fontAlgn="t"/>
                      <a:r>
                        <a:rPr lang="en-US" sz="900" b="0" i="0" u="none" strike="noStrike">
                          <a:solidFill>
                            <a:schemeClr val="tx1"/>
                          </a:solidFill>
                          <a:effectLst/>
                          <a:latin typeface="+mn-lt"/>
                        </a:rPr>
                        <a:t>83</a:t>
                      </a:r>
                    </a:p>
                  </a:txBody>
                  <a:tcPr marL="9525" marR="9525" marT="9525" marB="0">
                    <a:noFill/>
                  </a:tcPr>
                </a:tc>
                <a:extLst>
                  <a:ext uri="{0D108BD9-81ED-4DB2-BD59-A6C34878D82A}">
                    <a16:rowId xmlns:a16="http://schemas.microsoft.com/office/drawing/2014/main" val="1807642366"/>
                  </a:ext>
                </a:extLst>
              </a:tr>
              <a:tr h="141123">
                <a:tc>
                  <a:txBody>
                    <a:bodyPr/>
                    <a:lstStyle/>
                    <a:p>
                      <a:pPr algn="l" fontAlgn="t"/>
                      <a:r>
                        <a:rPr lang="en-US" sz="900" b="0" i="0" u="none" strike="noStrike">
                          <a:solidFill>
                            <a:schemeClr val="tx1"/>
                          </a:solidFill>
                          <a:effectLst/>
                          <a:latin typeface="+mn-lt"/>
                        </a:rPr>
                        <a:t>Samostatná stomatologická laboratoř</a:t>
                      </a:r>
                    </a:p>
                  </a:txBody>
                  <a:tcPr marL="9525" marR="9525" marT="9525" marB="0">
                    <a:noFill/>
                  </a:tcPr>
                </a:tc>
                <a:tc>
                  <a:txBody>
                    <a:bodyPr/>
                    <a:lstStyle/>
                    <a:p>
                      <a:pPr algn="r" fontAlgn="t"/>
                      <a:r>
                        <a:rPr lang="en-US" sz="900" b="0" i="0" u="none" strike="noStrike">
                          <a:solidFill>
                            <a:schemeClr val="tx1"/>
                          </a:solidFill>
                          <a:effectLst/>
                          <a:latin typeface="+mn-lt"/>
                        </a:rPr>
                        <a:t>86</a:t>
                      </a:r>
                    </a:p>
                  </a:txBody>
                  <a:tcPr marL="9525" marR="9525" marT="9525" marB="0">
                    <a:noFill/>
                  </a:tcPr>
                </a:tc>
                <a:tc>
                  <a:txBody>
                    <a:bodyPr/>
                    <a:lstStyle/>
                    <a:p>
                      <a:pPr algn="r" fontAlgn="t"/>
                      <a:r>
                        <a:rPr lang="en-US" sz="900" b="0" i="0" u="none" strike="noStrike">
                          <a:solidFill>
                            <a:schemeClr val="tx1"/>
                          </a:solidFill>
                          <a:effectLst/>
                          <a:latin typeface="+mn-lt"/>
                        </a:rPr>
                        <a:t>87</a:t>
                      </a:r>
                    </a:p>
                  </a:txBody>
                  <a:tcPr marL="9525" marR="9525" marT="9525" marB="0">
                    <a:noFill/>
                  </a:tcPr>
                </a:tc>
                <a:tc>
                  <a:txBody>
                    <a:bodyPr/>
                    <a:lstStyle/>
                    <a:p>
                      <a:pPr algn="r" fontAlgn="t"/>
                      <a:r>
                        <a:rPr lang="en-US" sz="900" b="0" i="0" u="none" strike="noStrike">
                          <a:solidFill>
                            <a:schemeClr val="tx1"/>
                          </a:solidFill>
                          <a:effectLst/>
                          <a:latin typeface="+mn-lt"/>
                        </a:rPr>
                        <a:t>81</a:t>
                      </a:r>
                    </a:p>
                  </a:txBody>
                  <a:tcPr marL="9525" marR="9525" marT="9525" marB="0">
                    <a:noFill/>
                  </a:tcPr>
                </a:tc>
                <a:tc>
                  <a:txBody>
                    <a:bodyPr/>
                    <a:lstStyle/>
                    <a:p>
                      <a:pPr algn="r" fontAlgn="t"/>
                      <a:r>
                        <a:rPr lang="en-US" sz="900" b="0" i="0" u="none" strike="noStrike">
                          <a:solidFill>
                            <a:schemeClr val="tx1"/>
                          </a:solidFill>
                          <a:effectLst/>
                          <a:latin typeface="+mn-lt"/>
                        </a:rPr>
                        <a:t>77</a:t>
                      </a:r>
                    </a:p>
                  </a:txBody>
                  <a:tcPr marL="9525" marR="9525" marT="9525" marB="0">
                    <a:noFill/>
                  </a:tcPr>
                </a:tc>
                <a:tc>
                  <a:txBody>
                    <a:bodyPr/>
                    <a:lstStyle/>
                    <a:p>
                      <a:pPr algn="r" fontAlgn="t"/>
                      <a:r>
                        <a:rPr lang="en-US" sz="900" b="0" i="0" u="none" strike="noStrike">
                          <a:solidFill>
                            <a:schemeClr val="tx1"/>
                          </a:solidFill>
                          <a:effectLst/>
                          <a:latin typeface="+mn-lt"/>
                        </a:rPr>
                        <a:t>76</a:t>
                      </a:r>
                    </a:p>
                  </a:txBody>
                  <a:tcPr marL="9525" marR="9525" marT="9525" marB="0">
                    <a:noFill/>
                  </a:tcPr>
                </a:tc>
                <a:extLst>
                  <a:ext uri="{0D108BD9-81ED-4DB2-BD59-A6C34878D82A}">
                    <a16:rowId xmlns:a16="http://schemas.microsoft.com/office/drawing/2014/main" val="837325620"/>
                  </a:ext>
                </a:extLst>
              </a:tr>
              <a:tr h="141123">
                <a:tc>
                  <a:txBody>
                    <a:bodyPr/>
                    <a:lstStyle/>
                    <a:p>
                      <a:pPr algn="l" fontAlgn="t"/>
                      <a:r>
                        <a:rPr lang="en-US" sz="900" b="0" i="0" u="none" strike="noStrike">
                          <a:solidFill>
                            <a:schemeClr val="tx1"/>
                          </a:solidFill>
                          <a:effectLst/>
                          <a:latin typeface="+mn-lt"/>
                        </a:rPr>
                        <a:t>Zdravotní péče v ústavech sociální p.</a:t>
                      </a:r>
                    </a:p>
                  </a:txBody>
                  <a:tcPr marL="9525" marR="9525" marT="9525" marB="0">
                    <a:noFill/>
                  </a:tcPr>
                </a:tc>
                <a:tc>
                  <a:txBody>
                    <a:bodyPr/>
                    <a:lstStyle/>
                    <a:p>
                      <a:pPr algn="r" fontAlgn="t"/>
                      <a:r>
                        <a:rPr lang="en-US" sz="900" b="0" i="0" u="none" strike="noStrike">
                          <a:solidFill>
                            <a:schemeClr val="tx1"/>
                          </a:solidFill>
                          <a:effectLst/>
                          <a:latin typeface="+mn-lt"/>
                        </a:rPr>
                        <a:t>61</a:t>
                      </a:r>
                    </a:p>
                  </a:txBody>
                  <a:tcPr marL="9525" marR="9525" marT="9525" marB="0">
                    <a:noFill/>
                  </a:tcPr>
                </a:tc>
                <a:tc>
                  <a:txBody>
                    <a:bodyPr/>
                    <a:lstStyle/>
                    <a:p>
                      <a:pPr algn="r" fontAlgn="t"/>
                      <a:r>
                        <a:rPr lang="en-US" sz="900" b="0" i="0" u="none" strike="noStrike">
                          <a:solidFill>
                            <a:schemeClr val="tx1"/>
                          </a:solidFill>
                          <a:effectLst/>
                          <a:latin typeface="+mn-lt"/>
                        </a:rPr>
                        <a:t>61</a:t>
                      </a:r>
                    </a:p>
                  </a:txBody>
                  <a:tcPr marL="9525" marR="9525" marT="9525" marB="0">
                    <a:noFill/>
                  </a:tcPr>
                </a:tc>
                <a:tc>
                  <a:txBody>
                    <a:bodyPr/>
                    <a:lstStyle/>
                    <a:p>
                      <a:pPr algn="r" fontAlgn="t"/>
                      <a:r>
                        <a:rPr lang="en-US" sz="900" b="0" i="0" u="none" strike="noStrike">
                          <a:solidFill>
                            <a:schemeClr val="tx1"/>
                          </a:solidFill>
                          <a:effectLst/>
                          <a:latin typeface="+mn-lt"/>
                        </a:rPr>
                        <a:t>61</a:t>
                      </a:r>
                    </a:p>
                  </a:txBody>
                  <a:tcPr marL="9525" marR="9525" marT="9525" marB="0">
                    <a:noFill/>
                  </a:tcPr>
                </a:tc>
                <a:tc>
                  <a:txBody>
                    <a:bodyPr/>
                    <a:lstStyle/>
                    <a:p>
                      <a:pPr algn="r" fontAlgn="t"/>
                      <a:r>
                        <a:rPr lang="en-US" sz="900" b="0" i="0" u="none" strike="noStrike">
                          <a:solidFill>
                            <a:schemeClr val="tx1"/>
                          </a:solidFill>
                          <a:effectLst/>
                          <a:latin typeface="+mn-lt"/>
                        </a:rPr>
                        <a:t>63</a:t>
                      </a:r>
                    </a:p>
                  </a:txBody>
                  <a:tcPr marL="9525" marR="9525" marT="9525" marB="0">
                    <a:noFill/>
                  </a:tcPr>
                </a:tc>
                <a:tc>
                  <a:txBody>
                    <a:bodyPr/>
                    <a:lstStyle/>
                    <a:p>
                      <a:pPr algn="r" fontAlgn="t"/>
                      <a:r>
                        <a:rPr lang="en-US" sz="900" b="0" i="0" u="none" strike="noStrike">
                          <a:solidFill>
                            <a:schemeClr val="tx1"/>
                          </a:solidFill>
                          <a:effectLst/>
                          <a:latin typeface="+mn-lt"/>
                        </a:rPr>
                        <a:t>64</a:t>
                      </a:r>
                    </a:p>
                  </a:txBody>
                  <a:tcPr marL="9525" marR="9525" marT="9525" marB="0">
                    <a:noFill/>
                  </a:tcPr>
                </a:tc>
                <a:extLst>
                  <a:ext uri="{0D108BD9-81ED-4DB2-BD59-A6C34878D82A}">
                    <a16:rowId xmlns:a16="http://schemas.microsoft.com/office/drawing/2014/main" val="2037164567"/>
                  </a:ext>
                </a:extLst>
              </a:tr>
              <a:tr h="141123">
                <a:tc>
                  <a:txBody>
                    <a:bodyPr/>
                    <a:lstStyle/>
                    <a:p>
                      <a:pPr algn="l" fontAlgn="t"/>
                      <a:r>
                        <a:rPr lang="en-US" sz="900" b="0" i="0" u="none" strike="noStrike">
                          <a:solidFill>
                            <a:schemeClr val="tx1"/>
                          </a:solidFill>
                          <a:effectLst/>
                          <a:latin typeface="+mn-lt"/>
                        </a:rPr>
                        <a:t>Oční optika</a:t>
                      </a:r>
                    </a:p>
                  </a:txBody>
                  <a:tcPr marL="9525" marR="9525" marT="9525" marB="0">
                    <a:noFill/>
                  </a:tcPr>
                </a:tc>
                <a:tc>
                  <a:txBody>
                    <a:bodyPr/>
                    <a:lstStyle/>
                    <a:p>
                      <a:pPr algn="r" fontAlgn="t"/>
                      <a:r>
                        <a:rPr lang="en-US" sz="900" b="0" i="0" u="none" strike="noStrike">
                          <a:solidFill>
                            <a:schemeClr val="tx1"/>
                          </a:solidFill>
                          <a:effectLst/>
                          <a:latin typeface="+mn-lt"/>
                        </a:rPr>
                        <a:t>30</a:t>
                      </a:r>
                    </a:p>
                  </a:txBody>
                  <a:tcPr marL="9525" marR="9525" marT="9525" marB="0">
                    <a:noFill/>
                  </a:tcPr>
                </a:tc>
                <a:tc>
                  <a:txBody>
                    <a:bodyPr/>
                    <a:lstStyle/>
                    <a:p>
                      <a:pPr algn="r" fontAlgn="t"/>
                      <a:r>
                        <a:rPr lang="en-US" sz="900" b="0" i="0" u="none" strike="noStrike">
                          <a:solidFill>
                            <a:schemeClr val="tx1"/>
                          </a:solidFill>
                          <a:effectLst/>
                          <a:latin typeface="+mn-lt"/>
                        </a:rPr>
                        <a:t>35</a:t>
                      </a:r>
                    </a:p>
                  </a:txBody>
                  <a:tcPr marL="9525" marR="9525" marT="9525" marB="0">
                    <a:noFill/>
                  </a:tcPr>
                </a:tc>
                <a:tc>
                  <a:txBody>
                    <a:bodyPr/>
                    <a:lstStyle/>
                    <a:p>
                      <a:pPr algn="r" fontAlgn="t"/>
                      <a:r>
                        <a:rPr lang="en-US" sz="900" b="0" i="0" u="none" strike="noStrike">
                          <a:solidFill>
                            <a:schemeClr val="tx1"/>
                          </a:solidFill>
                          <a:effectLst/>
                          <a:latin typeface="+mn-lt"/>
                        </a:rPr>
                        <a:t>36</a:t>
                      </a:r>
                    </a:p>
                  </a:txBody>
                  <a:tcPr marL="9525" marR="9525" marT="9525" marB="0">
                    <a:noFill/>
                  </a:tcPr>
                </a:tc>
                <a:tc>
                  <a:txBody>
                    <a:bodyPr/>
                    <a:lstStyle/>
                    <a:p>
                      <a:pPr algn="r" fontAlgn="t"/>
                      <a:r>
                        <a:rPr lang="en-US" sz="900" b="0" i="0" u="none" strike="noStrike">
                          <a:solidFill>
                            <a:schemeClr val="tx1"/>
                          </a:solidFill>
                          <a:effectLst/>
                          <a:latin typeface="+mn-lt"/>
                        </a:rPr>
                        <a:t>41</a:t>
                      </a:r>
                    </a:p>
                  </a:txBody>
                  <a:tcPr marL="9525" marR="9525" marT="9525" marB="0">
                    <a:noFill/>
                  </a:tcPr>
                </a:tc>
                <a:tc>
                  <a:txBody>
                    <a:bodyPr/>
                    <a:lstStyle/>
                    <a:p>
                      <a:pPr algn="r" fontAlgn="t"/>
                      <a:r>
                        <a:rPr lang="en-US" sz="900" b="0" i="0" u="none" strike="noStrike">
                          <a:solidFill>
                            <a:schemeClr val="tx1"/>
                          </a:solidFill>
                          <a:effectLst/>
                          <a:latin typeface="+mn-lt"/>
                        </a:rPr>
                        <a:t>41</a:t>
                      </a:r>
                    </a:p>
                  </a:txBody>
                  <a:tcPr marL="9525" marR="9525" marT="9525" marB="0">
                    <a:noFill/>
                  </a:tcPr>
                </a:tc>
                <a:extLst>
                  <a:ext uri="{0D108BD9-81ED-4DB2-BD59-A6C34878D82A}">
                    <a16:rowId xmlns:a16="http://schemas.microsoft.com/office/drawing/2014/main" val="3578770050"/>
                  </a:ext>
                </a:extLst>
              </a:tr>
              <a:tr h="141123">
                <a:tc>
                  <a:txBody>
                    <a:bodyPr/>
                    <a:lstStyle/>
                    <a:p>
                      <a:pPr algn="l" fontAlgn="t"/>
                      <a:r>
                        <a:rPr lang="en-US" sz="900" b="0" i="0" u="none" strike="noStrike">
                          <a:solidFill>
                            <a:schemeClr val="tx1"/>
                          </a:solidFill>
                          <a:effectLst/>
                          <a:latin typeface="+mn-lt"/>
                        </a:rPr>
                        <a:t>Domácí zdravotní péče</a:t>
                      </a:r>
                    </a:p>
                  </a:txBody>
                  <a:tcPr marL="9525" marR="9525" marT="9525" marB="0">
                    <a:noFill/>
                  </a:tcPr>
                </a:tc>
                <a:tc>
                  <a:txBody>
                    <a:bodyPr/>
                    <a:lstStyle/>
                    <a:p>
                      <a:pPr algn="r" fontAlgn="t"/>
                      <a:r>
                        <a:rPr lang="en-US" sz="900" b="0" i="0" u="none" strike="noStrike">
                          <a:solidFill>
                            <a:schemeClr val="tx1"/>
                          </a:solidFill>
                          <a:effectLst/>
                          <a:latin typeface="+mn-lt"/>
                        </a:rPr>
                        <a:t>33</a:t>
                      </a:r>
                    </a:p>
                  </a:txBody>
                  <a:tcPr marL="9525" marR="9525" marT="9525" marB="0">
                    <a:noFill/>
                  </a:tcPr>
                </a:tc>
                <a:tc>
                  <a:txBody>
                    <a:bodyPr/>
                    <a:lstStyle/>
                    <a:p>
                      <a:pPr algn="r" fontAlgn="t"/>
                      <a:r>
                        <a:rPr lang="en-US" sz="900" b="0" i="0" u="none" strike="noStrike">
                          <a:solidFill>
                            <a:schemeClr val="tx1"/>
                          </a:solidFill>
                          <a:effectLst/>
                          <a:latin typeface="+mn-lt"/>
                        </a:rPr>
                        <a:t>36</a:t>
                      </a:r>
                    </a:p>
                  </a:txBody>
                  <a:tcPr marL="9525" marR="9525" marT="9525" marB="0">
                    <a:noFill/>
                  </a:tcPr>
                </a:tc>
                <a:tc>
                  <a:txBody>
                    <a:bodyPr/>
                    <a:lstStyle/>
                    <a:p>
                      <a:pPr algn="r" fontAlgn="t"/>
                      <a:r>
                        <a:rPr lang="en-US" sz="900" b="0" i="0" u="none" strike="noStrike">
                          <a:solidFill>
                            <a:schemeClr val="tx1"/>
                          </a:solidFill>
                          <a:effectLst/>
                          <a:latin typeface="+mn-lt"/>
                        </a:rPr>
                        <a:t>43</a:t>
                      </a:r>
                    </a:p>
                  </a:txBody>
                  <a:tcPr marL="9525" marR="9525" marT="9525" marB="0">
                    <a:noFill/>
                  </a:tcPr>
                </a:tc>
                <a:tc>
                  <a:txBody>
                    <a:bodyPr/>
                    <a:lstStyle/>
                    <a:p>
                      <a:pPr algn="r" fontAlgn="t"/>
                      <a:r>
                        <a:rPr lang="en-US" sz="900" b="0" i="0" u="none" strike="noStrike">
                          <a:solidFill>
                            <a:schemeClr val="tx1"/>
                          </a:solidFill>
                          <a:effectLst/>
                          <a:latin typeface="+mn-lt"/>
                        </a:rPr>
                        <a:t>37</a:t>
                      </a:r>
                    </a:p>
                  </a:txBody>
                  <a:tcPr marL="9525" marR="9525" marT="9525" marB="0">
                    <a:noFill/>
                  </a:tcPr>
                </a:tc>
                <a:tc>
                  <a:txBody>
                    <a:bodyPr/>
                    <a:lstStyle/>
                    <a:p>
                      <a:pPr algn="r" fontAlgn="t"/>
                      <a:r>
                        <a:rPr lang="en-US" sz="900" b="0" i="0" u="none" strike="noStrike">
                          <a:solidFill>
                            <a:schemeClr val="tx1"/>
                          </a:solidFill>
                          <a:effectLst/>
                          <a:latin typeface="+mn-lt"/>
                        </a:rPr>
                        <a:t>37</a:t>
                      </a:r>
                    </a:p>
                  </a:txBody>
                  <a:tcPr marL="9525" marR="9525" marT="9525" marB="0">
                    <a:noFill/>
                  </a:tcPr>
                </a:tc>
                <a:extLst>
                  <a:ext uri="{0D108BD9-81ED-4DB2-BD59-A6C34878D82A}">
                    <a16:rowId xmlns:a16="http://schemas.microsoft.com/office/drawing/2014/main" val="1872291297"/>
                  </a:ext>
                </a:extLst>
              </a:tr>
              <a:tr h="141123">
                <a:tc>
                  <a:txBody>
                    <a:bodyPr/>
                    <a:lstStyle/>
                    <a:p>
                      <a:pPr algn="l" fontAlgn="t"/>
                      <a:r>
                        <a:rPr lang="en-US" sz="900" b="0" i="0" u="none" strike="noStrike">
                          <a:solidFill>
                            <a:schemeClr val="tx1"/>
                          </a:solidFill>
                          <a:effectLst/>
                          <a:latin typeface="+mn-lt"/>
                        </a:rPr>
                        <a:t>Nemocnice</a:t>
                      </a:r>
                    </a:p>
                  </a:txBody>
                  <a:tcPr marL="9525" marR="9525" marT="9525" marB="0">
                    <a:noFill/>
                  </a:tcPr>
                </a:tc>
                <a:tc>
                  <a:txBody>
                    <a:bodyPr/>
                    <a:lstStyle/>
                    <a:p>
                      <a:pPr algn="r" fontAlgn="t"/>
                      <a:r>
                        <a:rPr lang="en-US" sz="900" b="0" i="0" u="none" strike="noStrike">
                          <a:solidFill>
                            <a:schemeClr val="tx1"/>
                          </a:solidFill>
                          <a:effectLst/>
                          <a:latin typeface="+mn-lt"/>
                        </a:rPr>
                        <a:t>29</a:t>
                      </a:r>
                    </a:p>
                  </a:txBody>
                  <a:tcPr marL="9525" marR="9525" marT="9525" marB="0">
                    <a:noFill/>
                  </a:tcPr>
                </a:tc>
                <a:tc>
                  <a:txBody>
                    <a:bodyPr/>
                    <a:lstStyle/>
                    <a:p>
                      <a:pPr algn="r" fontAlgn="t"/>
                      <a:r>
                        <a:rPr lang="en-US" sz="900" b="0" i="0" u="none" strike="noStrike">
                          <a:solidFill>
                            <a:schemeClr val="tx1"/>
                          </a:solidFill>
                          <a:effectLst/>
                          <a:latin typeface="+mn-lt"/>
                        </a:rPr>
                        <a:t>28</a:t>
                      </a:r>
                    </a:p>
                  </a:txBody>
                  <a:tcPr marL="9525" marR="9525" marT="9525" marB="0">
                    <a:noFill/>
                  </a:tcPr>
                </a:tc>
                <a:tc>
                  <a:txBody>
                    <a:bodyPr/>
                    <a:lstStyle/>
                    <a:p>
                      <a:pPr algn="r" fontAlgn="t"/>
                      <a:r>
                        <a:rPr lang="en-US" sz="900" b="0" i="0" u="none" strike="noStrike">
                          <a:solidFill>
                            <a:schemeClr val="tx1"/>
                          </a:solidFill>
                          <a:effectLst/>
                          <a:latin typeface="+mn-lt"/>
                        </a:rPr>
                        <a:t>32</a:t>
                      </a:r>
                    </a:p>
                  </a:txBody>
                  <a:tcPr marL="9525" marR="9525" marT="9525" marB="0">
                    <a:noFill/>
                  </a:tcPr>
                </a:tc>
                <a:tc>
                  <a:txBody>
                    <a:bodyPr/>
                    <a:lstStyle/>
                    <a:p>
                      <a:pPr algn="r" fontAlgn="t"/>
                      <a:r>
                        <a:rPr lang="en-US" sz="900" b="0" i="0" u="none" strike="noStrike">
                          <a:solidFill>
                            <a:schemeClr val="tx1"/>
                          </a:solidFill>
                          <a:effectLst/>
                          <a:latin typeface="+mn-lt"/>
                        </a:rPr>
                        <a:t>32</a:t>
                      </a:r>
                    </a:p>
                  </a:txBody>
                  <a:tcPr marL="9525" marR="9525" marT="9525" marB="0">
                    <a:noFill/>
                  </a:tcPr>
                </a:tc>
                <a:tc>
                  <a:txBody>
                    <a:bodyPr/>
                    <a:lstStyle/>
                    <a:p>
                      <a:pPr algn="r" fontAlgn="t"/>
                      <a:r>
                        <a:rPr lang="en-US" sz="900" b="0" i="0" u="none" strike="noStrike">
                          <a:solidFill>
                            <a:schemeClr val="tx1"/>
                          </a:solidFill>
                          <a:effectLst/>
                          <a:latin typeface="+mn-lt"/>
                        </a:rPr>
                        <a:t>32</a:t>
                      </a:r>
                    </a:p>
                  </a:txBody>
                  <a:tcPr marL="9525" marR="9525" marT="9525" marB="0">
                    <a:noFill/>
                  </a:tcPr>
                </a:tc>
                <a:extLst>
                  <a:ext uri="{0D108BD9-81ED-4DB2-BD59-A6C34878D82A}">
                    <a16:rowId xmlns:a16="http://schemas.microsoft.com/office/drawing/2014/main" val="3764392613"/>
                  </a:ext>
                </a:extLst>
              </a:tr>
              <a:tr h="141123">
                <a:tc>
                  <a:txBody>
                    <a:bodyPr/>
                    <a:lstStyle/>
                    <a:p>
                      <a:pPr algn="l" fontAlgn="t"/>
                      <a:r>
                        <a:rPr lang="en-US" sz="900" b="0" i="0" u="none" strike="noStrike">
                          <a:solidFill>
                            <a:schemeClr val="tx1"/>
                          </a:solidFill>
                          <a:effectLst/>
                          <a:latin typeface="+mn-lt"/>
                        </a:rPr>
                        <a:t>Samostatné zařízení logopeda</a:t>
                      </a:r>
                    </a:p>
                  </a:txBody>
                  <a:tcPr marL="9525" marR="9525" marT="9525" marB="0">
                    <a:noFill/>
                  </a:tcPr>
                </a:tc>
                <a:tc>
                  <a:txBody>
                    <a:bodyPr/>
                    <a:lstStyle/>
                    <a:p>
                      <a:pPr algn="r" fontAlgn="t"/>
                      <a:r>
                        <a:rPr lang="en-US" sz="900" b="0" i="0" u="none" strike="noStrike">
                          <a:solidFill>
                            <a:schemeClr val="tx1"/>
                          </a:solidFill>
                          <a:effectLst/>
                          <a:latin typeface="+mn-lt"/>
                        </a:rPr>
                        <a:t>22</a:t>
                      </a:r>
                    </a:p>
                  </a:txBody>
                  <a:tcPr marL="9525" marR="9525" marT="9525" marB="0">
                    <a:noFill/>
                  </a:tcPr>
                </a:tc>
                <a:tc>
                  <a:txBody>
                    <a:bodyPr/>
                    <a:lstStyle/>
                    <a:p>
                      <a:pPr algn="r" fontAlgn="t"/>
                      <a:r>
                        <a:rPr lang="en-US" sz="900" b="0" i="0" u="none" strike="noStrike">
                          <a:solidFill>
                            <a:schemeClr val="tx1"/>
                          </a:solidFill>
                          <a:effectLst/>
                          <a:latin typeface="+mn-lt"/>
                        </a:rPr>
                        <a:t>23</a:t>
                      </a:r>
                    </a:p>
                  </a:txBody>
                  <a:tcPr marL="9525" marR="9525" marT="9525" marB="0">
                    <a:noFill/>
                  </a:tcPr>
                </a:tc>
                <a:tc>
                  <a:txBody>
                    <a:bodyPr/>
                    <a:lstStyle/>
                    <a:p>
                      <a:pPr algn="r" fontAlgn="t"/>
                      <a:r>
                        <a:rPr lang="en-US" sz="900" b="0" i="0" u="none" strike="noStrike">
                          <a:solidFill>
                            <a:schemeClr val="tx1"/>
                          </a:solidFill>
                          <a:effectLst/>
                          <a:latin typeface="+mn-lt"/>
                        </a:rPr>
                        <a:t>28</a:t>
                      </a:r>
                    </a:p>
                  </a:txBody>
                  <a:tcPr marL="9525" marR="9525" marT="9525" marB="0">
                    <a:noFill/>
                  </a:tcPr>
                </a:tc>
                <a:tc>
                  <a:txBody>
                    <a:bodyPr/>
                    <a:lstStyle/>
                    <a:p>
                      <a:pPr algn="r" fontAlgn="t"/>
                      <a:r>
                        <a:rPr lang="en-US" sz="900" b="0" i="0" u="none" strike="noStrike">
                          <a:solidFill>
                            <a:schemeClr val="tx1"/>
                          </a:solidFill>
                          <a:effectLst/>
                          <a:latin typeface="+mn-lt"/>
                        </a:rPr>
                        <a:t>28</a:t>
                      </a:r>
                    </a:p>
                  </a:txBody>
                  <a:tcPr marL="9525" marR="9525" marT="9525" marB="0">
                    <a:noFill/>
                  </a:tcPr>
                </a:tc>
                <a:tc>
                  <a:txBody>
                    <a:bodyPr/>
                    <a:lstStyle/>
                    <a:p>
                      <a:pPr algn="r" fontAlgn="t"/>
                      <a:r>
                        <a:rPr lang="en-US" sz="900" b="0" i="0" u="none" strike="noStrike">
                          <a:solidFill>
                            <a:schemeClr val="tx1"/>
                          </a:solidFill>
                          <a:effectLst/>
                          <a:latin typeface="+mn-lt"/>
                        </a:rPr>
                        <a:t>27</a:t>
                      </a:r>
                    </a:p>
                  </a:txBody>
                  <a:tcPr marL="9525" marR="9525" marT="9525" marB="0">
                    <a:noFill/>
                  </a:tcPr>
                </a:tc>
                <a:extLst>
                  <a:ext uri="{0D108BD9-81ED-4DB2-BD59-A6C34878D82A}">
                    <a16:rowId xmlns:a16="http://schemas.microsoft.com/office/drawing/2014/main" val="2087050524"/>
                  </a:ext>
                </a:extLst>
              </a:tr>
              <a:tr h="141123">
                <a:tc>
                  <a:txBody>
                    <a:bodyPr/>
                    <a:lstStyle/>
                    <a:p>
                      <a:pPr algn="l" fontAlgn="t"/>
                      <a:r>
                        <a:rPr lang="en-US" sz="900" b="0" i="0" u="none" strike="noStrike">
                          <a:solidFill>
                            <a:schemeClr val="tx1"/>
                          </a:solidFill>
                          <a:effectLst/>
                          <a:latin typeface="+mn-lt"/>
                        </a:rPr>
                        <a:t>Zdravotnická dopravní služba</a:t>
                      </a:r>
                    </a:p>
                  </a:txBody>
                  <a:tcPr marL="9525" marR="9525" marT="9525" marB="0">
                    <a:noFill/>
                  </a:tcPr>
                </a:tc>
                <a:tc>
                  <a:txBody>
                    <a:bodyPr/>
                    <a:lstStyle/>
                    <a:p>
                      <a:pPr algn="r" fontAlgn="t"/>
                      <a:r>
                        <a:rPr lang="en-US" sz="900" b="0" i="0" u="none" strike="noStrike">
                          <a:solidFill>
                            <a:schemeClr val="tx1"/>
                          </a:solidFill>
                          <a:effectLst/>
                          <a:latin typeface="+mn-lt"/>
                        </a:rPr>
                        <a:t>25</a:t>
                      </a:r>
                    </a:p>
                  </a:txBody>
                  <a:tcPr marL="9525" marR="9525" marT="9525" marB="0">
                    <a:noFill/>
                  </a:tcPr>
                </a:tc>
                <a:tc>
                  <a:txBody>
                    <a:bodyPr/>
                    <a:lstStyle/>
                    <a:p>
                      <a:pPr algn="r" fontAlgn="t"/>
                      <a:r>
                        <a:rPr lang="en-US" sz="900" b="0" i="0" u="none" strike="noStrike">
                          <a:solidFill>
                            <a:schemeClr val="tx1"/>
                          </a:solidFill>
                          <a:effectLst/>
                          <a:latin typeface="+mn-lt"/>
                        </a:rPr>
                        <a:t>26</a:t>
                      </a:r>
                    </a:p>
                  </a:txBody>
                  <a:tcPr marL="9525" marR="9525" marT="9525" marB="0">
                    <a:noFill/>
                  </a:tcPr>
                </a:tc>
                <a:tc>
                  <a:txBody>
                    <a:bodyPr/>
                    <a:lstStyle/>
                    <a:p>
                      <a:pPr algn="r" fontAlgn="t"/>
                      <a:r>
                        <a:rPr lang="en-US" sz="900" b="0" i="0" u="none" strike="noStrike">
                          <a:solidFill>
                            <a:schemeClr val="tx1"/>
                          </a:solidFill>
                          <a:effectLst/>
                          <a:latin typeface="+mn-lt"/>
                        </a:rPr>
                        <a:t>26</a:t>
                      </a:r>
                    </a:p>
                  </a:txBody>
                  <a:tcPr marL="9525" marR="9525" marT="9525" marB="0">
                    <a:noFill/>
                  </a:tcPr>
                </a:tc>
                <a:tc>
                  <a:txBody>
                    <a:bodyPr/>
                    <a:lstStyle/>
                    <a:p>
                      <a:pPr algn="r" fontAlgn="t"/>
                      <a:r>
                        <a:rPr lang="en-US" sz="900" b="0" i="0" u="none" strike="noStrike">
                          <a:solidFill>
                            <a:schemeClr val="tx1"/>
                          </a:solidFill>
                          <a:effectLst/>
                          <a:latin typeface="+mn-lt"/>
                        </a:rPr>
                        <a:t>26</a:t>
                      </a:r>
                    </a:p>
                  </a:txBody>
                  <a:tcPr marL="9525" marR="9525" marT="9525" marB="0">
                    <a:noFill/>
                  </a:tcPr>
                </a:tc>
                <a:tc>
                  <a:txBody>
                    <a:bodyPr/>
                    <a:lstStyle/>
                    <a:p>
                      <a:pPr algn="r" fontAlgn="t"/>
                      <a:r>
                        <a:rPr lang="en-US" sz="900" b="0" i="0" u="none" strike="noStrike">
                          <a:solidFill>
                            <a:schemeClr val="tx1"/>
                          </a:solidFill>
                          <a:effectLst/>
                          <a:latin typeface="+mn-lt"/>
                        </a:rPr>
                        <a:t>25</a:t>
                      </a:r>
                    </a:p>
                  </a:txBody>
                  <a:tcPr marL="9525" marR="9525" marT="9525" marB="0">
                    <a:noFill/>
                  </a:tcPr>
                </a:tc>
                <a:extLst>
                  <a:ext uri="{0D108BD9-81ED-4DB2-BD59-A6C34878D82A}">
                    <a16:rowId xmlns:a16="http://schemas.microsoft.com/office/drawing/2014/main" val="1620304085"/>
                  </a:ext>
                </a:extLst>
              </a:tr>
              <a:tr h="141123">
                <a:tc>
                  <a:txBody>
                    <a:bodyPr/>
                    <a:lstStyle/>
                    <a:p>
                      <a:pPr algn="l" fontAlgn="t"/>
                      <a:r>
                        <a:rPr lang="en-US" sz="900" b="0" i="0" u="none" strike="noStrike">
                          <a:solidFill>
                            <a:schemeClr val="tx1"/>
                          </a:solidFill>
                          <a:effectLst/>
                          <a:latin typeface="+mn-lt"/>
                        </a:rPr>
                        <a:t>Samostatné zařízení nelékaře - jiné</a:t>
                      </a:r>
                    </a:p>
                  </a:txBody>
                  <a:tcPr marL="9525" marR="9525" marT="9525" marB="0">
                    <a:noFill/>
                  </a:tcPr>
                </a:tc>
                <a:tc>
                  <a:txBody>
                    <a:bodyPr/>
                    <a:lstStyle/>
                    <a:p>
                      <a:pPr algn="r" fontAlgn="t"/>
                      <a:r>
                        <a:rPr lang="en-US" sz="900" b="0" i="0" u="none" strike="noStrike">
                          <a:solidFill>
                            <a:schemeClr val="tx1"/>
                          </a:solidFill>
                          <a:effectLst/>
                          <a:latin typeface="+mn-lt"/>
                        </a:rPr>
                        <a:t>13</a:t>
                      </a:r>
                    </a:p>
                  </a:txBody>
                  <a:tcPr marL="9525" marR="9525" marT="9525" marB="0">
                    <a:noFill/>
                  </a:tcPr>
                </a:tc>
                <a:tc>
                  <a:txBody>
                    <a:bodyPr/>
                    <a:lstStyle/>
                    <a:p>
                      <a:pPr algn="r" fontAlgn="t"/>
                      <a:r>
                        <a:rPr lang="en-US" sz="900" b="0" i="0" u="none" strike="noStrike">
                          <a:solidFill>
                            <a:schemeClr val="tx1"/>
                          </a:solidFill>
                          <a:effectLst/>
                          <a:latin typeface="+mn-lt"/>
                        </a:rPr>
                        <a:t>13</a:t>
                      </a:r>
                    </a:p>
                  </a:txBody>
                  <a:tcPr marL="9525" marR="9525" marT="9525" marB="0">
                    <a:noFill/>
                  </a:tcPr>
                </a:tc>
                <a:tc>
                  <a:txBody>
                    <a:bodyPr/>
                    <a:lstStyle/>
                    <a:p>
                      <a:pPr algn="r" fontAlgn="t"/>
                      <a:r>
                        <a:rPr lang="en-US" sz="900" b="0" i="0" u="none" strike="noStrike">
                          <a:solidFill>
                            <a:schemeClr val="tx1"/>
                          </a:solidFill>
                          <a:effectLst/>
                          <a:latin typeface="+mn-lt"/>
                        </a:rPr>
                        <a:t>17</a:t>
                      </a:r>
                    </a:p>
                  </a:txBody>
                  <a:tcPr marL="9525" marR="9525" marT="9525" marB="0">
                    <a:noFill/>
                  </a:tcPr>
                </a:tc>
                <a:tc>
                  <a:txBody>
                    <a:bodyPr/>
                    <a:lstStyle/>
                    <a:p>
                      <a:pPr algn="r" fontAlgn="t"/>
                      <a:r>
                        <a:rPr lang="en-US" sz="900" b="0" i="0" u="none" strike="noStrike">
                          <a:solidFill>
                            <a:schemeClr val="tx1"/>
                          </a:solidFill>
                          <a:effectLst/>
                          <a:latin typeface="+mn-lt"/>
                        </a:rPr>
                        <a:t>18</a:t>
                      </a:r>
                    </a:p>
                  </a:txBody>
                  <a:tcPr marL="9525" marR="9525" marT="9525" marB="0">
                    <a:noFill/>
                  </a:tcPr>
                </a:tc>
                <a:tc>
                  <a:txBody>
                    <a:bodyPr/>
                    <a:lstStyle/>
                    <a:p>
                      <a:pPr algn="r" fontAlgn="t"/>
                      <a:r>
                        <a:rPr lang="en-US" sz="900" b="0" i="0" u="none" strike="noStrike">
                          <a:solidFill>
                            <a:schemeClr val="tx1"/>
                          </a:solidFill>
                          <a:effectLst/>
                          <a:latin typeface="+mn-lt"/>
                        </a:rPr>
                        <a:t>20</a:t>
                      </a:r>
                    </a:p>
                  </a:txBody>
                  <a:tcPr marL="9525" marR="9525" marT="9525" marB="0">
                    <a:noFill/>
                  </a:tcPr>
                </a:tc>
                <a:extLst>
                  <a:ext uri="{0D108BD9-81ED-4DB2-BD59-A6C34878D82A}">
                    <a16:rowId xmlns:a16="http://schemas.microsoft.com/office/drawing/2014/main" val="762202112"/>
                  </a:ext>
                </a:extLst>
              </a:tr>
              <a:tr h="141123">
                <a:tc>
                  <a:txBody>
                    <a:bodyPr/>
                    <a:lstStyle/>
                    <a:p>
                      <a:pPr algn="l" fontAlgn="t"/>
                      <a:r>
                        <a:rPr lang="en-US" sz="900" b="0" i="0" u="none" strike="noStrike">
                          <a:solidFill>
                            <a:schemeClr val="tx1"/>
                          </a:solidFill>
                          <a:effectLst/>
                          <a:latin typeface="+mn-lt"/>
                        </a:rPr>
                        <a:t>Zdravotnické středisko</a:t>
                      </a:r>
                    </a:p>
                  </a:txBody>
                  <a:tcPr marL="9525" marR="9525" marT="9525" marB="0">
                    <a:noFill/>
                  </a:tcPr>
                </a:tc>
                <a:tc>
                  <a:txBody>
                    <a:bodyPr/>
                    <a:lstStyle/>
                    <a:p>
                      <a:pPr algn="r" fontAlgn="t"/>
                      <a:r>
                        <a:rPr lang="en-US" sz="900" b="0" i="0" u="none" strike="noStrike">
                          <a:solidFill>
                            <a:schemeClr val="tx1"/>
                          </a:solidFill>
                          <a:effectLst/>
                          <a:latin typeface="+mn-lt"/>
                        </a:rPr>
                        <a:t>12</a:t>
                      </a:r>
                    </a:p>
                  </a:txBody>
                  <a:tcPr marL="9525" marR="9525" marT="9525" marB="0">
                    <a:noFill/>
                  </a:tcPr>
                </a:tc>
                <a:tc>
                  <a:txBody>
                    <a:bodyPr/>
                    <a:lstStyle/>
                    <a:p>
                      <a:pPr algn="r" fontAlgn="t"/>
                      <a:r>
                        <a:rPr lang="en-US" sz="900" b="0" i="0" u="none" strike="noStrike">
                          <a:solidFill>
                            <a:schemeClr val="tx1"/>
                          </a:solidFill>
                          <a:effectLst/>
                          <a:latin typeface="+mn-lt"/>
                        </a:rPr>
                        <a:t>12</a:t>
                      </a:r>
                    </a:p>
                  </a:txBody>
                  <a:tcPr marL="9525" marR="9525" marT="9525" marB="0">
                    <a:noFill/>
                  </a:tcPr>
                </a:tc>
                <a:tc>
                  <a:txBody>
                    <a:bodyPr/>
                    <a:lstStyle/>
                    <a:p>
                      <a:pPr algn="r" fontAlgn="t"/>
                      <a:r>
                        <a:rPr lang="en-US" sz="900" b="0" i="0" u="none" strike="noStrike">
                          <a:solidFill>
                            <a:schemeClr val="tx1"/>
                          </a:solidFill>
                          <a:effectLst/>
                          <a:latin typeface="+mn-lt"/>
                        </a:rPr>
                        <a:t>13</a:t>
                      </a:r>
                    </a:p>
                  </a:txBody>
                  <a:tcPr marL="9525" marR="9525" marT="9525" marB="0">
                    <a:noFill/>
                  </a:tcPr>
                </a:tc>
                <a:tc>
                  <a:txBody>
                    <a:bodyPr/>
                    <a:lstStyle/>
                    <a:p>
                      <a:pPr algn="r" fontAlgn="t"/>
                      <a:r>
                        <a:rPr lang="en-US" sz="900" b="0" i="0" u="none" strike="noStrike">
                          <a:solidFill>
                            <a:schemeClr val="tx1"/>
                          </a:solidFill>
                          <a:effectLst/>
                          <a:latin typeface="+mn-lt"/>
                        </a:rPr>
                        <a:t>13</a:t>
                      </a:r>
                    </a:p>
                  </a:txBody>
                  <a:tcPr marL="9525" marR="9525" marT="9525" marB="0">
                    <a:noFill/>
                  </a:tcPr>
                </a:tc>
                <a:tc>
                  <a:txBody>
                    <a:bodyPr/>
                    <a:lstStyle/>
                    <a:p>
                      <a:pPr algn="r" fontAlgn="t"/>
                      <a:r>
                        <a:rPr lang="en-US" sz="900" b="0" i="0" u="none" strike="noStrike">
                          <a:solidFill>
                            <a:schemeClr val="tx1"/>
                          </a:solidFill>
                          <a:effectLst/>
                          <a:latin typeface="+mn-lt"/>
                        </a:rPr>
                        <a:t>15</a:t>
                      </a:r>
                    </a:p>
                  </a:txBody>
                  <a:tcPr marL="9525" marR="9525" marT="9525" marB="0">
                    <a:noFill/>
                  </a:tcPr>
                </a:tc>
                <a:extLst>
                  <a:ext uri="{0D108BD9-81ED-4DB2-BD59-A6C34878D82A}">
                    <a16:rowId xmlns:a16="http://schemas.microsoft.com/office/drawing/2014/main" val="2445840859"/>
                  </a:ext>
                </a:extLst>
              </a:tr>
              <a:tr h="141123">
                <a:tc>
                  <a:txBody>
                    <a:bodyPr/>
                    <a:lstStyle/>
                    <a:p>
                      <a:pPr algn="l" fontAlgn="t"/>
                      <a:r>
                        <a:rPr lang="en-US" sz="900" b="0" i="0" u="none" strike="noStrike">
                          <a:solidFill>
                            <a:schemeClr val="tx1"/>
                          </a:solidFill>
                          <a:effectLst/>
                          <a:latin typeface="+mn-lt"/>
                        </a:rPr>
                        <a:t>Zdravotnická zachranná služba</a:t>
                      </a:r>
                    </a:p>
                  </a:txBody>
                  <a:tcPr marL="9525" marR="9525" marT="9525" marB="0">
                    <a:noFill/>
                  </a:tcPr>
                </a:tc>
                <a:tc>
                  <a:txBody>
                    <a:bodyPr/>
                    <a:lstStyle/>
                    <a:p>
                      <a:pPr algn="r" fontAlgn="t"/>
                      <a:r>
                        <a:rPr lang="en-US" sz="900" b="0" i="0" u="none" strike="noStrike">
                          <a:solidFill>
                            <a:schemeClr val="tx1"/>
                          </a:solidFill>
                          <a:effectLst/>
                          <a:latin typeface="+mn-lt"/>
                        </a:rPr>
                        <a:t>14</a:t>
                      </a:r>
                    </a:p>
                  </a:txBody>
                  <a:tcPr marL="9525" marR="9525" marT="9525" marB="0">
                    <a:noFill/>
                  </a:tcPr>
                </a:tc>
                <a:tc>
                  <a:txBody>
                    <a:bodyPr/>
                    <a:lstStyle/>
                    <a:p>
                      <a:pPr algn="r" fontAlgn="t"/>
                      <a:r>
                        <a:rPr lang="en-US" sz="900" b="0" i="0" u="none" strike="noStrike">
                          <a:solidFill>
                            <a:schemeClr val="tx1"/>
                          </a:solidFill>
                          <a:effectLst/>
                          <a:latin typeface="+mn-lt"/>
                        </a:rPr>
                        <a:t>14</a:t>
                      </a:r>
                    </a:p>
                  </a:txBody>
                  <a:tcPr marL="9525" marR="9525" marT="9525" marB="0">
                    <a:noFill/>
                  </a:tcPr>
                </a:tc>
                <a:tc>
                  <a:txBody>
                    <a:bodyPr/>
                    <a:lstStyle/>
                    <a:p>
                      <a:pPr algn="r" fontAlgn="t"/>
                      <a:r>
                        <a:rPr lang="en-US" sz="900" b="0" i="0" u="none" strike="noStrike">
                          <a:solidFill>
                            <a:schemeClr val="tx1"/>
                          </a:solidFill>
                          <a:effectLst/>
                          <a:latin typeface="+mn-lt"/>
                        </a:rPr>
                        <a:t>14</a:t>
                      </a:r>
                    </a:p>
                  </a:txBody>
                  <a:tcPr marL="9525" marR="9525" marT="9525" marB="0">
                    <a:noFill/>
                  </a:tcPr>
                </a:tc>
                <a:tc>
                  <a:txBody>
                    <a:bodyPr/>
                    <a:lstStyle/>
                    <a:p>
                      <a:pPr algn="r" fontAlgn="t"/>
                      <a:r>
                        <a:rPr lang="en-US" sz="900" b="0" i="0" u="none" strike="noStrike">
                          <a:solidFill>
                            <a:schemeClr val="tx1"/>
                          </a:solidFill>
                          <a:effectLst/>
                          <a:latin typeface="+mn-lt"/>
                        </a:rPr>
                        <a:t>14</a:t>
                      </a:r>
                    </a:p>
                  </a:txBody>
                  <a:tcPr marL="9525" marR="9525" marT="9525" marB="0">
                    <a:noFill/>
                  </a:tcPr>
                </a:tc>
                <a:tc>
                  <a:txBody>
                    <a:bodyPr/>
                    <a:lstStyle/>
                    <a:p>
                      <a:pPr algn="r" fontAlgn="t"/>
                      <a:r>
                        <a:rPr lang="en-US" sz="900" b="0" i="0" u="none" strike="noStrike">
                          <a:solidFill>
                            <a:schemeClr val="tx1"/>
                          </a:solidFill>
                          <a:effectLst/>
                          <a:latin typeface="+mn-lt"/>
                        </a:rPr>
                        <a:t>14</a:t>
                      </a:r>
                    </a:p>
                  </a:txBody>
                  <a:tcPr marL="9525" marR="9525" marT="9525" marB="0">
                    <a:noFill/>
                  </a:tcPr>
                </a:tc>
                <a:extLst>
                  <a:ext uri="{0D108BD9-81ED-4DB2-BD59-A6C34878D82A}">
                    <a16:rowId xmlns:a16="http://schemas.microsoft.com/office/drawing/2014/main" val="1837358276"/>
                  </a:ext>
                </a:extLst>
              </a:tr>
              <a:tr h="141123">
                <a:tc>
                  <a:txBody>
                    <a:bodyPr/>
                    <a:lstStyle/>
                    <a:p>
                      <a:pPr algn="l" fontAlgn="t"/>
                      <a:r>
                        <a:rPr lang="en-US" sz="900" b="0" i="0" u="none" strike="noStrike">
                          <a:solidFill>
                            <a:schemeClr val="tx1"/>
                          </a:solidFill>
                          <a:effectLst/>
                          <a:latin typeface="+mn-lt"/>
                        </a:rPr>
                        <a:t>Samostatné zařízení psychologa</a:t>
                      </a:r>
                    </a:p>
                  </a:txBody>
                  <a:tcPr marL="9525" marR="9525" marT="9525" marB="0">
                    <a:noFill/>
                  </a:tcPr>
                </a:tc>
                <a:tc>
                  <a:txBody>
                    <a:bodyPr/>
                    <a:lstStyle/>
                    <a:p>
                      <a:pPr algn="r" fontAlgn="t"/>
                      <a:r>
                        <a:rPr lang="en-US" sz="900" b="0" i="0" u="none" strike="noStrike">
                          <a:solidFill>
                            <a:schemeClr val="tx1"/>
                          </a:solidFill>
                          <a:effectLst/>
                          <a:latin typeface="+mn-lt"/>
                        </a:rPr>
                        <a:t>10</a:t>
                      </a:r>
                    </a:p>
                  </a:txBody>
                  <a:tcPr marL="9525" marR="9525" marT="9525" marB="0">
                    <a:noFill/>
                  </a:tcPr>
                </a:tc>
                <a:tc>
                  <a:txBody>
                    <a:bodyPr/>
                    <a:lstStyle/>
                    <a:p>
                      <a:pPr algn="r" fontAlgn="t"/>
                      <a:r>
                        <a:rPr lang="en-US" sz="900" b="0" i="0" u="none" strike="noStrike">
                          <a:solidFill>
                            <a:schemeClr val="tx1"/>
                          </a:solidFill>
                          <a:effectLst/>
                          <a:latin typeface="+mn-lt"/>
                        </a:rPr>
                        <a:t>13</a:t>
                      </a:r>
                    </a:p>
                  </a:txBody>
                  <a:tcPr marL="9525" marR="9525" marT="9525" marB="0">
                    <a:noFill/>
                  </a:tcPr>
                </a:tc>
                <a:tc>
                  <a:txBody>
                    <a:bodyPr/>
                    <a:lstStyle/>
                    <a:p>
                      <a:pPr algn="r" fontAlgn="t"/>
                      <a:r>
                        <a:rPr lang="en-US" sz="900" b="0" i="0" u="none" strike="noStrike">
                          <a:solidFill>
                            <a:schemeClr val="tx1"/>
                          </a:solidFill>
                          <a:effectLst/>
                          <a:latin typeface="+mn-lt"/>
                        </a:rPr>
                        <a:t>12</a:t>
                      </a:r>
                    </a:p>
                  </a:txBody>
                  <a:tcPr marL="9525" marR="9525" marT="9525" marB="0">
                    <a:noFill/>
                  </a:tcPr>
                </a:tc>
                <a:tc>
                  <a:txBody>
                    <a:bodyPr/>
                    <a:lstStyle/>
                    <a:p>
                      <a:pPr algn="r" fontAlgn="t"/>
                      <a:r>
                        <a:rPr lang="en-US" sz="900" b="0" i="0" u="none" strike="noStrike">
                          <a:solidFill>
                            <a:schemeClr val="tx1"/>
                          </a:solidFill>
                          <a:effectLst/>
                          <a:latin typeface="+mn-lt"/>
                        </a:rPr>
                        <a:t>12</a:t>
                      </a:r>
                    </a:p>
                  </a:txBody>
                  <a:tcPr marL="9525" marR="9525" marT="9525" marB="0">
                    <a:noFill/>
                  </a:tcPr>
                </a:tc>
                <a:tc>
                  <a:txBody>
                    <a:bodyPr/>
                    <a:lstStyle/>
                    <a:p>
                      <a:pPr algn="r" fontAlgn="t"/>
                      <a:r>
                        <a:rPr lang="en-US" sz="900" b="0" i="0" u="none" strike="noStrike">
                          <a:solidFill>
                            <a:schemeClr val="tx1"/>
                          </a:solidFill>
                          <a:effectLst/>
                          <a:latin typeface="+mn-lt"/>
                        </a:rPr>
                        <a:t>13</a:t>
                      </a:r>
                    </a:p>
                  </a:txBody>
                  <a:tcPr marL="9525" marR="9525" marT="9525" marB="0">
                    <a:noFill/>
                  </a:tcPr>
                </a:tc>
                <a:extLst>
                  <a:ext uri="{0D108BD9-81ED-4DB2-BD59-A6C34878D82A}">
                    <a16:rowId xmlns:a16="http://schemas.microsoft.com/office/drawing/2014/main" val="1208001019"/>
                  </a:ext>
                </a:extLst>
              </a:tr>
              <a:tr h="141123">
                <a:tc>
                  <a:txBody>
                    <a:bodyPr/>
                    <a:lstStyle/>
                    <a:p>
                      <a:pPr algn="l" fontAlgn="t"/>
                      <a:r>
                        <a:rPr lang="en-US" sz="900" b="0" i="0" u="none" strike="noStrike">
                          <a:solidFill>
                            <a:schemeClr val="tx1"/>
                          </a:solidFill>
                          <a:effectLst/>
                          <a:latin typeface="+mn-lt"/>
                        </a:rPr>
                        <a:t>Samostatná odborná laboratoř</a:t>
                      </a:r>
                    </a:p>
                  </a:txBody>
                  <a:tcPr marL="9525" marR="9525" marT="9525" marB="0">
                    <a:noFill/>
                  </a:tcPr>
                </a:tc>
                <a:tc>
                  <a:txBody>
                    <a:bodyPr/>
                    <a:lstStyle/>
                    <a:p>
                      <a:pPr algn="r" fontAlgn="t"/>
                      <a:r>
                        <a:rPr lang="en-US" sz="900" b="0" i="0" u="none" strike="noStrike">
                          <a:solidFill>
                            <a:schemeClr val="tx1"/>
                          </a:solidFill>
                          <a:effectLst/>
                          <a:latin typeface="+mn-lt"/>
                        </a:rPr>
                        <a:t>7</a:t>
                      </a:r>
                    </a:p>
                  </a:txBody>
                  <a:tcPr marL="9525" marR="9525" marT="9525" marB="0">
                    <a:noFill/>
                  </a:tcPr>
                </a:tc>
                <a:tc>
                  <a:txBody>
                    <a:bodyPr/>
                    <a:lstStyle/>
                    <a:p>
                      <a:pPr algn="r" fontAlgn="t"/>
                      <a:r>
                        <a:rPr lang="en-US" sz="900" b="0" i="0" u="none" strike="noStrike">
                          <a:solidFill>
                            <a:schemeClr val="tx1"/>
                          </a:solidFill>
                          <a:effectLst/>
                          <a:latin typeface="+mn-lt"/>
                        </a:rPr>
                        <a:t>7</a:t>
                      </a:r>
                    </a:p>
                  </a:txBody>
                  <a:tcPr marL="9525" marR="9525" marT="9525" marB="0">
                    <a:noFill/>
                  </a:tcPr>
                </a:tc>
                <a:tc>
                  <a:txBody>
                    <a:bodyPr/>
                    <a:lstStyle/>
                    <a:p>
                      <a:pPr algn="r" fontAlgn="t"/>
                      <a:r>
                        <a:rPr lang="en-US" sz="900" b="0" i="0" u="none" strike="noStrike">
                          <a:solidFill>
                            <a:schemeClr val="tx1"/>
                          </a:solidFill>
                          <a:effectLst/>
                          <a:latin typeface="+mn-lt"/>
                        </a:rPr>
                        <a:t>10</a:t>
                      </a:r>
                    </a:p>
                  </a:txBody>
                  <a:tcPr marL="9525" marR="9525" marT="9525" marB="0">
                    <a:noFill/>
                  </a:tcPr>
                </a:tc>
                <a:tc>
                  <a:txBody>
                    <a:bodyPr/>
                    <a:lstStyle/>
                    <a:p>
                      <a:pPr algn="r" fontAlgn="t"/>
                      <a:r>
                        <a:rPr lang="en-US" sz="900" b="0" i="0" u="none" strike="noStrike">
                          <a:solidFill>
                            <a:schemeClr val="tx1"/>
                          </a:solidFill>
                          <a:effectLst/>
                          <a:latin typeface="+mn-lt"/>
                        </a:rPr>
                        <a:t>10</a:t>
                      </a:r>
                    </a:p>
                  </a:txBody>
                  <a:tcPr marL="9525" marR="9525" marT="9525" marB="0">
                    <a:noFill/>
                  </a:tcPr>
                </a:tc>
                <a:tc>
                  <a:txBody>
                    <a:bodyPr/>
                    <a:lstStyle/>
                    <a:p>
                      <a:pPr algn="r" fontAlgn="t"/>
                      <a:r>
                        <a:rPr lang="en-US" sz="900" b="0" i="0" u="none" strike="noStrike">
                          <a:solidFill>
                            <a:schemeClr val="tx1"/>
                          </a:solidFill>
                          <a:effectLst/>
                          <a:latin typeface="+mn-lt"/>
                        </a:rPr>
                        <a:t>11</a:t>
                      </a:r>
                    </a:p>
                  </a:txBody>
                  <a:tcPr marL="9525" marR="9525" marT="9525" marB="0">
                    <a:noFill/>
                  </a:tcPr>
                </a:tc>
                <a:extLst>
                  <a:ext uri="{0D108BD9-81ED-4DB2-BD59-A6C34878D82A}">
                    <a16:rowId xmlns:a16="http://schemas.microsoft.com/office/drawing/2014/main" val="4176413272"/>
                  </a:ext>
                </a:extLst>
              </a:tr>
              <a:tr h="141123">
                <a:tc>
                  <a:txBody>
                    <a:bodyPr/>
                    <a:lstStyle/>
                    <a:p>
                      <a:pPr algn="l" fontAlgn="t"/>
                      <a:r>
                        <a:rPr lang="en-US" sz="900" b="0" i="0" u="none" strike="noStrike">
                          <a:solidFill>
                            <a:schemeClr val="tx1"/>
                          </a:solidFill>
                          <a:effectLst/>
                          <a:latin typeface="+mn-lt"/>
                        </a:rPr>
                        <a:t>Sdružené ambulantní zařízení - malé</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9</a:t>
                      </a:r>
                    </a:p>
                  </a:txBody>
                  <a:tcPr marL="9525" marR="9525" marT="9525" marB="0">
                    <a:noFill/>
                  </a:tcPr>
                </a:tc>
                <a:extLst>
                  <a:ext uri="{0D108BD9-81ED-4DB2-BD59-A6C34878D82A}">
                    <a16:rowId xmlns:a16="http://schemas.microsoft.com/office/drawing/2014/main" val="1208449328"/>
                  </a:ext>
                </a:extLst>
              </a:tr>
              <a:tr h="141123">
                <a:tc>
                  <a:txBody>
                    <a:bodyPr/>
                    <a:lstStyle/>
                    <a:p>
                      <a:pPr algn="l" fontAlgn="t"/>
                      <a:r>
                        <a:rPr lang="en-US" sz="900" b="0" i="0" u="none" strike="noStrike">
                          <a:solidFill>
                            <a:schemeClr val="tx1"/>
                          </a:solidFill>
                          <a:effectLst/>
                          <a:latin typeface="+mn-lt"/>
                        </a:rPr>
                        <a:t>Lázeňská léčebna</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4</a:t>
                      </a:r>
                    </a:p>
                  </a:txBody>
                  <a:tcPr marL="9525" marR="9525" marT="9525" marB="0">
                    <a:noFill/>
                  </a:tcPr>
                </a:tc>
                <a:tc>
                  <a:txBody>
                    <a:bodyPr/>
                    <a:lstStyle/>
                    <a:p>
                      <a:pPr algn="r" fontAlgn="t"/>
                      <a:r>
                        <a:rPr lang="en-US" sz="900" b="0" i="0" u="none" strike="noStrike">
                          <a:solidFill>
                            <a:schemeClr val="tx1"/>
                          </a:solidFill>
                          <a:effectLst/>
                          <a:latin typeface="+mn-lt"/>
                        </a:rPr>
                        <a:t>8</a:t>
                      </a:r>
                    </a:p>
                  </a:txBody>
                  <a:tcPr marL="9525" marR="9525" marT="9525" marB="0">
                    <a:noFill/>
                  </a:tcPr>
                </a:tc>
                <a:tc>
                  <a:txBody>
                    <a:bodyPr/>
                    <a:lstStyle/>
                    <a:p>
                      <a:pPr algn="r" fontAlgn="t"/>
                      <a:r>
                        <a:rPr lang="en-US" sz="900" b="0" i="0" u="none" strike="noStrike">
                          <a:solidFill>
                            <a:schemeClr val="tx1"/>
                          </a:solidFill>
                          <a:effectLst/>
                          <a:latin typeface="+mn-lt"/>
                        </a:rPr>
                        <a:t>8</a:t>
                      </a:r>
                    </a:p>
                  </a:txBody>
                  <a:tcPr marL="9525" marR="9525" marT="9525" marB="0">
                    <a:noFill/>
                  </a:tcPr>
                </a:tc>
                <a:tc>
                  <a:txBody>
                    <a:bodyPr/>
                    <a:lstStyle/>
                    <a:p>
                      <a:pPr algn="r" fontAlgn="t"/>
                      <a:r>
                        <a:rPr lang="en-US" sz="900" b="0" i="0" u="none" strike="noStrike">
                          <a:solidFill>
                            <a:schemeClr val="tx1"/>
                          </a:solidFill>
                          <a:effectLst/>
                          <a:latin typeface="+mn-lt"/>
                        </a:rPr>
                        <a:t>8</a:t>
                      </a:r>
                    </a:p>
                  </a:txBody>
                  <a:tcPr marL="9525" marR="9525" marT="9525" marB="0">
                    <a:noFill/>
                  </a:tcPr>
                </a:tc>
                <a:extLst>
                  <a:ext uri="{0D108BD9-81ED-4DB2-BD59-A6C34878D82A}">
                    <a16:rowId xmlns:a16="http://schemas.microsoft.com/office/drawing/2014/main" val="3327164551"/>
                  </a:ext>
                </a:extLst>
              </a:tr>
              <a:tr h="141123">
                <a:tc>
                  <a:txBody>
                    <a:bodyPr/>
                    <a:lstStyle/>
                    <a:p>
                      <a:pPr algn="l" fontAlgn="t"/>
                      <a:r>
                        <a:rPr lang="en-US" sz="900" b="0" i="0" u="none" strike="noStrike">
                          <a:solidFill>
                            <a:schemeClr val="tx1"/>
                          </a:solidFill>
                          <a:effectLst/>
                          <a:latin typeface="+mn-lt"/>
                        </a:rPr>
                        <a:t>Sdružené ambulantní zařízení - velké</a:t>
                      </a:r>
                    </a:p>
                  </a:txBody>
                  <a:tcPr marL="9525" marR="9525" marT="9525" marB="0">
                    <a:noFill/>
                  </a:tcPr>
                </a:tc>
                <a:tc>
                  <a:txBody>
                    <a:bodyPr/>
                    <a:lstStyle/>
                    <a:p>
                      <a:pPr algn="r" fontAlgn="t"/>
                      <a:r>
                        <a:rPr lang="en-US" sz="900" b="0" i="0" u="none" strike="noStrike">
                          <a:solidFill>
                            <a:schemeClr val="tx1"/>
                          </a:solidFill>
                          <a:effectLst/>
                          <a:latin typeface="+mn-lt"/>
                        </a:rPr>
                        <a:t>13</a:t>
                      </a:r>
                    </a:p>
                  </a:txBody>
                  <a:tcPr marL="9525" marR="9525" marT="9525" marB="0">
                    <a:noFill/>
                  </a:tcPr>
                </a:tc>
                <a:tc>
                  <a:txBody>
                    <a:bodyPr/>
                    <a:lstStyle/>
                    <a:p>
                      <a:pPr algn="r" fontAlgn="t"/>
                      <a:r>
                        <a:rPr lang="en-US" sz="900" b="0" i="0" u="none" strike="noStrike">
                          <a:solidFill>
                            <a:schemeClr val="tx1"/>
                          </a:solidFill>
                          <a:effectLst/>
                          <a:latin typeface="+mn-lt"/>
                        </a:rPr>
                        <a:t>13</a:t>
                      </a:r>
                    </a:p>
                  </a:txBody>
                  <a:tcPr marL="9525" marR="9525" marT="9525" marB="0">
                    <a:noFill/>
                  </a:tcPr>
                </a:tc>
                <a:tc>
                  <a:txBody>
                    <a:bodyPr/>
                    <a:lstStyle/>
                    <a:p>
                      <a:pPr algn="r" fontAlgn="t"/>
                      <a:r>
                        <a:rPr lang="en-US" sz="900" b="0" i="0" u="none" strike="noStrike">
                          <a:solidFill>
                            <a:schemeClr val="tx1"/>
                          </a:solidFill>
                          <a:effectLst/>
                          <a:latin typeface="+mn-lt"/>
                        </a:rPr>
                        <a:t>10</a:t>
                      </a:r>
                    </a:p>
                  </a:txBody>
                  <a:tcPr marL="9525" marR="9525" marT="9525" marB="0">
                    <a:noFill/>
                  </a:tcPr>
                </a:tc>
                <a:tc>
                  <a:txBody>
                    <a:bodyPr/>
                    <a:lstStyle/>
                    <a:p>
                      <a:pPr algn="r" fontAlgn="t"/>
                      <a:r>
                        <a:rPr lang="en-US" sz="900" b="0" i="0" u="none" strike="noStrike">
                          <a:solidFill>
                            <a:schemeClr val="tx1"/>
                          </a:solidFill>
                          <a:effectLst/>
                          <a:latin typeface="+mn-lt"/>
                        </a:rPr>
                        <a:t>10</a:t>
                      </a:r>
                    </a:p>
                  </a:txBody>
                  <a:tcPr marL="9525" marR="9525" marT="9525" marB="0">
                    <a:noFill/>
                  </a:tcPr>
                </a:tc>
                <a:tc>
                  <a:txBody>
                    <a:bodyPr/>
                    <a:lstStyle/>
                    <a:p>
                      <a:pPr algn="r" fontAlgn="t"/>
                      <a:r>
                        <a:rPr lang="en-US" sz="900" b="0" i="0" u="none" strike="noStrike">
                          <a:solidFill>
                            <a:schemeClr val="tx1"/>
                          </a:solidFill>
                          <a:effectLst/>
                          <a:latin typeface="+mn-lt"/>
                        </a:rPr>
                        <a:t>8</a:t>
                      </a:r>
                    </a:p>
                  </a:txBody>
                  <a:tcPr marL="9525" marR="9525" marT="9525" marB="0">
                    <a:noFill/>
                  </a:tcPr>
                </a:tc>
                <a:extLst>
                  <a:ext uri="{0D108BD9-81ED-4DB2-BD59-A6C34878D82A}">
                    <a16:rowId xmlns:a16="http://schemas.microsoft.com/office/drawing/2014/main" val="3554399324"/>
                  </a:ext>
                </a:extLst>
              </a:tr>
              <a:tr h="141123">
                <a:tc>
                  <a:txBody>
                    <a:bodyPr/>
                    <a:lstStyle/>
                    <a:p>
                      <a:pPr algn="l" fontAlgn="t"/>
                      <a:r>
                        <a:rPr lang="en-US" sz="900" b="0" i="0" u="none" strike="noStrike">
                          <a:solidFill>
                            <a:schemeClr val="tx1"/>
                          </a:solidFill>
                          <a:effectLst/>
                          <a:latin typeface="+mn-lt"/>
                        </a:rPr>
                        <a:t>Léčebna pro dlouhodobě nemocné (LDN)</a:t>
                      </a:r>
                    </a:p>
                  </a:txBody>
                  <a:tcPr marL="9525" marR="9525" marT="9525" marB="0">
                    <a:noFill/>
                  </a:tcPr>
                </a:tc>
                <a:tc>
                  <a:txBody>
                    <a:bodyPr/>
                    <a:lstStyle/>
                    <a:p>
                      <a:pPr algn="r" fontAlgn="t"/>
                      <a:r>
                        <a:rPr lang="en-US" sz="900" b="0" i="0" u="none" strike="noStrike">
                          <a:solidFill>
                            <a:schemeClr val="tx1"/>
                          </a:solidFill>
                          <a:effectLst/>
                          <a:latin typeface="+mn-lt"/>
                        </a:rPr>
                        <a:t>7</a:t>
                      </a:r>
                    </a:p>
                  </a:txBody>
                  <a:tcPr marL="9525" marR="9525" marT="9525" marB="0">
                    <a:noFill/>
                  </a:tcPr>
                </a:tc>
                <a:tc>
                  <a:txBody>
                    <a:bodyPr/>
                    <a:lstStyle/>
                    <a:p>
                      <a:pPr algn="r" fontAlgn="t"/>
                      <a:r>
                        <a:rPr lang="en-US" sz="900" b="0" i="0" u="none" strike="noStrike">
                          <a:solidFill>
                            <a:schemeClr val="tx1"/>
                          </a:solidFill>
                          <a:effectLst/>
                          <a:latin typeface="+mn-lt"/>
                        </a:rPr>
                        <a:t>7</a:t>
                      </a:r>
                    </a:p>
                  </a:txBody>
                  <a:tcPr marL="9525" marR="9525" marT="9525" marB="0">
                    <a:noFill/>
                  </a:tcPr>
                </a:tc>
                <a:tc>
                  <a:txBody>
                    <a:bodyPr/>
                    <a:lstStyle/>
                    <a:p>
                      <a:pPr algn="r" fontAlgn="t"/>
                      <a:r>
                        <a:rPr lang="en-US" sz="900" b="0" i="0" u="none" strike="noStrike">
                          <a:solidFill>
                            <a:schemeClr val="tx1"/>
                          </a:solidFill>
                          <a:effectLst/>
                          <a:latin typeface="+mn-lt"/>
                        </a:rPr>
                        <a:t>4</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tc>
                  <a:txBody>
                    <a:bodyPr/>
                    <a:lstStyle/>
                    <a:p>
                      <a:pPr algn="r" fontAlgn="t"/>
                      <a:r>
                        <a:rPr lang="en-US" sz="900" b="0" i="0" u="none" strike="noStrike">
                          <a:solidFill>
                            <a:schemeClr val="tx1"/>
                          </a:solidFill>
                          <a:effectLst/>
                          <a:latin typeface="+mn-lt"/>
                        </a:rPr>
                        <a:t>7</a:t>
                      </a:r>
                    </a:p>
                  </a:txBody>
                  <a:tcPr marL="9525" marR="9525" marT="9525" marB="0">
                    <a:noFill/>
                  </a:tcPr>
                </a:tc>
                <a:extLst>
                  <a:ext uri="{0D108BD9-81ED-4DB2-BD59-A6C34878D82A}">
                    <a16:rowId xmlns:a16="http://schemas.microsoft.com/office/drawing/2014/main" val="3282161110"/>
                  </a:ext>
                </a:extLst>
              </a:tr>
              <a:tr h="141123">
                <a:tc>
                  <a:txBody>
                    <a:bodyPr/>
                    <a:lstStyle/>
                    <a:p>
                      <a:pPr algn="l" fontAlgn="t"/>
                      <a:r>
                        <a:rPr lang="en-US" sz="900" b="0" i="0" u="none" strike="noStrike">
                          <a:solidFill>
                            <a:schemeClr val="tx1"/>
                          </a:solidFill>
                          <a:effectLst/>
                          <a:latin typeface="+mn-lt"/>
                        </a:rPr>
                        <a:t>Výdejna zdravotnických prostředků</a:t>
                      </a:r>
                    </a:p>
                  </a:txBody>
                  <a:tcPr marL="9525" marR="9525" marT="9525" marB="0">
                    <a:noFill/>
                  </a:tcPr>
                </a:tc>
                <a:tc>
                  <a:txBody>
                    <a:bodyPr/>
                    <a:lstStyle/>
                    <a:p>
                      <a:pPr algn="r" fontAlgn="t"/>
                      <a:r>
                        <a:rPr lang="en-US" sz="900" b="0" i="0" u="none" strike="noStrike">
                          <a:solidFill>
                            <a:schemeClr val="tx1"/>
                          </a:solidFill>
                          <a:effectLst/>
                          <a:latin typeface="+mn-lt"/>
                        </a:rPr>
                        <a:t>7</a:t>
                      </a:r>
                    </a:p>
                  </a:txBody>
                  <a:tcPr marL="9525" marR="9525" marT="9525" marB="0">
                    <a:noFill/>
                  </a:tcPr>
                </a:tc>
                <a:tc>
                  <a:txBody>
                    <a:bodyPr/>
                    <a:lstStyle/>
                    <a:p>
                      <a:pPr algn="r" fontAlgn="t"/>
                      <a:r>
                        <a:rPr lang="en-US" sz="900" b="0" i="0" u="none" strike="noStrike">
                          <a:solidFill>
                            <a:schemeClr val="tx1"/>
                          </a:solidFill>
                          <a:effectLst/>
                          <a:latin typeface="+mn-lt"/>
                        </a:rPr>
                        <a:t>7</a:t>
                      </a:r>
                    </a:p>
                  </a:txBody>
                  <a:tcPr marL="9525" marR="9525" marT="9525" marB="0">
                    <a:noFill/>
                  </a:tcPr>
                </a:tc>
                <a:tc>
                  <a:txBody>
                    <a:bodyPr/>
                    <a:lstStyle/>
                    <a:p>
                      <a:pPr algn="r" fontAlgn="t"/>
                      <a:r>
                        <a:rPr lang="en-US" sz="900" b="0" i="0" u="none" strike="noStrike">
                          <a:solidFill>
                            <a:schemeClr val="tx1"/>
                          </a:solidFill>
                          <a:effectLst/>
                          <a:latin typeface="+mn-lt"/>
                        </a:rPr>
                        <a:t>7</a:t>
                      </a:r>
                    </a:p>
                  </a:txBody>
                  <a:tcPr marL="9525" marR="9525" marT="9525" marB="0">
                    <a:noFill/>
                  </a:tcPr>
                </a:tc>
                <a:tc>
                  <a:txBody>
                    <a:bodyPr/>
                    <a:lstStyle/>
                    <a:p>
                      <a:pPr algn="r" fontAlgn="t"/>
                      <a:r>
                        <a:rPr lang="en-US" sz="900" b="0" i="0" u="none" strike="noStrike">
                          <a:solidFill>
                            <a:schemeClr val="tx1"/>
                          </a:solidFill>
                          <a:effectLst/>
                          <a:latin typeface="+mn-lt"/>
                        </a:rPr>
                        <a:t>7</a:t>
                      </a:r>
                    </a:p>
                  </a:txBody>
                  <a:tcPr marL="9525" marR="9525" marT="9525" marB="0">
                    <a:noFill/>
                  </a:tcPr>
                </a:tc>
                <a:tc>
                  <a:txBody>
                    <a:bodyPr/>
                    <a:lstStyle/>
                    <a:p>
                      <a:pPr algn="r" fontAlgn="t"/>
                      <a:r>
                        <a:rPr lang="en-US" sz="900" b="0" i="0" u="none" strike="noStrike">
                          <a:solidFill>
                            <a:schemeClr val="tx1"/>
                          </a:solidFill>
                          <a:effectLst/>
                          <a:latin typeface="+mn-lt"/>
                        </a:rPr>
                        <a:t>6</a:t>
                      </a:r>
                    </a:p>
                  </a:txBody>
                  <a:tcPr marL="9525" marR="9525" marT="9525" marB="0">
                    <a:noFill/>
                  </a:tcPr>
                </a:tc>
                <a:extLst>
                  <a:ext uri="{0D108BD9-81ED-4DB2-BD59-A6C34878D82A}">
                    <a16:rowId xmlns:a16="http://schemas.microsoft.com/office/drawing/2014/main" val="349886613"/>
                  </a:ext>
                </a:extLst>
              </a:tr>
              <a:tr h="141123">
                <a:tc>
                  <a:txBody>
                    <a:bodyPr/>
                    <a:lstStyle/>
                    <a:p>
                      <a:pPr algn="l" fontAlgn="t"/>
                      <a:r>
                        <a:rPr lang="en-US" sz="900" b="0" i="0" u="none" strike="noStrike">
                          <a:solidFill>
                            <a:schemeClr val="tx1"/>
                          </a:solidFill>
                          <a:effectLst/>
                          <a:latin typeface="+mn-lt"/>
                        </a:rPr>
                        <a:t>Krajská hygienická stanice</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extLst>
                  <a:ext uri="{0D108BD9-81ED-4DB2-BD59-A6C34878D82A}">
                    <a16:rowId xmlns:a16="http://schemas.microsoft.com/office/drawing/2014/main" val="733787397"/>
                  </a:ext>
                </a:extLst>
              </a:tr>
              <a:tr h="141123">
                <a:tc>
                  <a:txBody>
                    <a:bodyPr/>
                    <a:lstStyle/>
                    <a:p>
                      <a:pPr algn="l" fontAlgn="t"/>
                      <a:r>
                        <a:rPr lang="en-US" sz="900" b="0" i="0" u="none" strike="noStrike">
                          <a:solidFill>
                            <a:schemeClr val="tx1"/>
                          </a:solidFill>
                          <a:effectLst/>
                          <a:latin typeface="+mn-lt"/>
                        </a:rPr>
                        <a:t>Zdravotní ústav</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extLst>
                  <a:ext uri="{0D108BD9-81ED-4DB2-BD59-A6C34878D82A}">
                    <a16:rowId xmlns:a16="http://schemas.microsoft.com/office/drawing/2014/main" val="3189340628"/>
                  </a:ext>
                </a:extLst>
              </a:tr>
              <a:tr h="141123">
                <a:tc>
                  <a:txBody>
                    <a:bodyPr/>
                    <a:lstStyle/>
                    <a:p>
                      <a:pPr algn="l" fontAlgn="t"/>
                      <a:r>
                        <a:rPr lang="en-US" sz="900" b="0" i="0" u="none" strike="noStrike">
                          <a:solidFill>
                            <a:schemeClr val="tx1"/>
                          </a:solidFill>
                          <a:effectLst/>
                          <a:latin typeface="+mn-lt"/>
                        </a:rPr>
                        <a:t>Dětská ozdravovna</a:t>
                      </a:r>
                    </a:p>
                  </a:txBody>
                  <a:tcPr marL="9525" marR="9525" marT="9525" marB="0">
                    <a:noFill/>
                  </a:tcPr>
                </a:tc>
                <a:tc>
                  <a:txBody>
                    <a:bodyPr/>
                    <a:lstStyle/>
                    <a:p>
                      <a:pPr algn="r" fontAlgn="t"/>
                      <a:r>
                        <a:rPr lang="en-US" sz="900" b="0" i="0" u="none" strike="noStrike">
                          <a:solidFill>
                            <a:schemeClr val="tx1"/>
                          </a:solidFill>
                          <a:effectLst/>
                          <a:latin typeface="+mn-lt"/>
                        </a:rPr>
                        <a:t>4</a:t>
                      </a:r>
                    </a:p>
                  </a:txBody>
                  <a:tcPr marL="9525" marR="9525" marT="9525" marB="0">
                    <a:noFill/>
                  </a:tcPr>
                </a:tc>
                <a:tc>
                  <a:txBody>
                    <a:bodyPr/>
                    <a:lstStyle/>
                    <a:p>
                      <a:pPr algn="r" fontAlgn="t"/>
                      <a:r>
                        <a:rPr lang="en-US" sz="900" b="0" i="0" u="none" strike="noStrike">
                          <a:solidFill>
                            <a:schemeClr val="tx1"/>
                          </a:solidFill>
                          <a:effectLst/>
                          <a:latin typeface="+mn-lt"/>
                        </a:rPr>
                        <a:t>4</a:t>
                      </a:r>
                    </a:p>
                  </a:txBody>
                  <a:tcPr marL="9525" marR="9525" marT="9525" marB="0">
                    <a:noFill/>
                  </a:tcPr>
                </a:tc>
                <a:tc>
                  <a:txBody>
                    <a:bodyPr/>
                    <a:lstStyle/>
                    <a:p>
                      <a:pPr algn="r" fontAlgn="t"/>
                      <a:r>
                        <a:rPr lang="en-US" sz="900" b="0" i="0" u="none" strike="noStrike">
                          <a:solidFill>
                            <a:schemeClr val="tx1"/>
                          </a:solidFill>
                          <a:effectLst/>
                          <a:latin typeface="+mn-lt"/>
                        </a:rPr>
                        <a:t>4</a:t>
                      </a:r>
                    </a:p>
                  </a:txBody>
                  <a:tcPr marL="9525" marR="9525" marT="9525" marB="0">
                    <a:noFill/>
                  </a:tcPr>
                </a:tc>
                <a:tc>
                  <a:txBody>
                    <a:bodyPr/>
                    <a:lstStyle/>
                    <a:p>
                      <a:pPr algn="r" fontAlgn="t"/>
                      <a:r>
                        <a:rPr lang="en-US" sz="900" b="0" i="0" u="none" strike="noStrike">
                          <a:solidFill>
                            <a:schemeClr val="tx1"/>
                          </a:solidFill>
                          <a:effectLst/>
                          <a:latin typeface="+mn-lt"/>
                        </a:rPr>
                        <a:t>4</a:t>
                      </a:r>
                    </a:p>
                  </a:txBody>
                  <a:tcPr marL="9525" marR="9525" marT="9525" marB="0">
                    <a:noFill/>
                  </a:tcPr>
                </a:tc>
                <a:tc>
                  <a:txBody>
                    <a:bodyPr/>
                    <a:lstStyle/>
                    <a:p>
                      <a:pPr algn="r" fontAlgn="t"/>
                      <a:r>
                        <a:rPr lang="en-US" sz="900" b="0" i="0" u="none" strike="noStrike">
                          <a:solidFill>
                            <a:schemeClr val="tx1"/>
                          </a:solidFill>
                          <a:effectLst/>
                          <a:latin typeface="+mn-lt"/>
                        </a:rPr>
                        <a:t>4</a:t>
                      </a:r>
                    </a:p>
                  </a:txBody>
                  <a:tcPr marL="9525" marR="9525" marT="9525" marB="0">
                    <a:noFill/>
                  </a:tcPr>
                </a:tc>
                <a:extLst>
                  <a:ext uri="{0D108BD9-81ED-4DB2-BD59-A6C34878D82A}">
                    <a16:rowId xmlns:a16="http://schemas.microsoft.com/office/drawing/2014/main" val="2875460455"/>
                  </a:ext>
                </a:extLst>
              </a:tr>
              <a:tr h="141123">
                <a:tc>
                  <a:txBody>
                    <a:bodyPr/>
                    <a:lstStyle/>
                    <a:p>
                      <a:pPr algn="l" fontAlgn="t"/>
                      <a:r>
                        <a:rPr lang="en-US" sz="900" b="0" i="0" u="none" strike="noStrike">
                          <a:solidFill>
                            <a:schemeClr val="tx1"/>
                          </a:solidFill>
                          <a:effectLst/>
                          <a:latin typeface="+mn-lt"/>
                        </a:rPr>
                        <a:t>Ostatní ambulantní zařízení</a:t>
                      </a:r>
                    </a:p>
                  </a:txBody>
                  <a:tcPr marL="9525" marR="9525" marT="9525" marB="0">
                    <a:noFill/>
                  </a:tcPr>
                </a:tc>
                <a:tc>
                  <a:txBody>
                    <a:bodyPr/>
                    <a:lstStyle/>
                    <a:p>
                      <a:pPr algn="r" fontAlgn="t"/>
                      <a:r>
                        <a:rPr lang="en-US" sz="900" b="0" i="0" u="none" strike="noStrike">
                          <a:solidFill>
                            <a:schemeClr val="tx1"/>
                          </a:solidFill>
                          <a:effectLst/>
                          <a:latin typeface="+mn-lt"/>
                        </a:rPr>
                        <a:t>6</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tc>
                  <a:txBody>
                    <a:bodyPr/>
                    <a:lstStyle/>
                    <a:p>
                      <a:pPr algn="r" fontAlgn="t"/>
                      <a:r>
                        <a:rPr lang="en-US" sz="900" b="0" i="0" u="none" strike="noStrike">
                          <a:solidFill>
                            <a:schemeClr val="tx1"/>
                          </a:solidFill>
                          <a:effectLst/>
                          <a:latin typeface="+mn-lt"/>
                        </a:rPr>
                        <a:t>5</a:t>
                      </a:r>
                    </a:p>
                  </a:txBody>
                  <a:tcPr marL="9525" marR="9525" marT="9525" marB="0">
                    <a:noFill/>
                  </a:tcPr>
                </a:tc>
                <a:tc>
                  <a:txBody>
                    <a:bodyPr/>
                    <a:lstStyle/>
                    <a:p>
                      <a:pPr algn="r" fontAlgn="t"/>
                      <a:r>
                        <a:rPr lang="en-US" sz="900" b="0" i="0" u="none" strike="noStrike">
                          <a:solidFill>
                            <a:schemeClr val="tx1"/>
                          </a:solidFill>
                          <a:effectLst/>
                          <a:latin typeface="+mn-lt"/>
                        </a:rPr>
                        <a:t>4</a:t>
                      </a:r>
                    </a:p>
                  </a:txBody>
                  <a:tcPr marL="9525" marR="9525" marT="9525" marB="0">
                    <a:noFill/>
                  </a:tcPr>
                </a:tc>
                <a:tc>
                  <a:txBody>
                    <a:bodyPr/>
                    <a:lstStyle/>
                    <a:p>
                      <a:pPr algn="r" fontAlgn="t"/>
                      <a:r>
                        <a:rPr lang="en-US" sz="900" b="0" i="0" u="none" strike="noStrike">
                          <a:solidFill>
                            <a:schemeClr val="tx1"/>
                          </a:solidFill>
                          <a:effectLst/>
                          <a:latin typeface="+mn-lt"/>
                        </a:rPr>
                        <a:t>4</a:t>
                      </a:r>
                    </a:p>
                  </a:txBody>
                  <a:tcPr marL="9525" marR="9525" marT="9525" marB="0">
                    <a:noFill/>
                  </a:tcPr>
                </a:tc>
                <a:extLst>
                  <a:ext uri="{0D108BD9-81ED-4DB2-BD59-A6C34878D82A}">
                    <a16:rowId xmlns:a16="http://schemas.microsoft.com/office/drawing/2014/main" val="1130589454"/>
                  </a:ext>
                </a:extLst>
              </a:tr>
              <a:tr h="141123">
                <a:tc>
                  <a:txBody>
                    <a:bodyPr/>
                    <a:lstStyle/>
                    <a:p>
                      <a:pPr algn="l" fontAlgn="t"/>
                      <a:r>
                        <a:rPr lang="en-US" sz="900" b="0" i="0" u="none" strike="noStrike">
                          <a:solidFill>
                            <a:schemeClr val="tx1"/>
                          </a:solidFill>
                          <a:effectLst/>
                          <a:latin typeface="+mn-lt"/>
                        </a:rPr>
                        <a:t>Fakultní nemocnice</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extLst>
                  <a:ext uri="{0D108BD9-81ED-4DB2-BD59-A6C34878D82A}">
                    <a16:rowId xmlns:a16="http://schemas.microsoft.com/office/drawing/2014/main" val="1827512590"/>
                  </a:ext>
                </a:extLst>
              </a:tr>
              <a:tr h="141123">
                <a:tc>
                  <a:txBody>
                    <a:bodyPr/>
                    <a:lstStyle/>
                    <a:p>
                      <a:pPr algn="l" fontAlgn="t"/>
                      <a:r>
                        <a:rPr lang="en-US" sz="900" b="0" i="0" u="none" strike="noStrike">
                          <a:solidFill>
                            <a:schemeClr val="tx1"/>
                          </a:solidFill>
                          <a:effectLst/>
                          <a:latin typeface="+mn-lt"/>
                        </a:rPr>
                        <a:t>Zařízení závodní preventivní péče</a:t>
                      </a:r>
                    </a:p>
                  </a:txBody>
                  <a:tcPr marL="9525" marR="9525" marT="9525" marB="0">
                    <a:noFill/>
                  </a:tcPr>
                </a:tc>
                <a:tc>
                  <a:txBody>
                    <a:bodyPr/>
                    <a:lstStyle/>
                    <a:p>
                      <a:pPr algn="r" fontAlgn="t"/>
                      <a:r>
                        <a:rPr lang="en-US" sz="900" b="0" i="0" u="none" strike="noStrike">
                          <a:solidFill>
                            <a:schemeClr val="tx1"/>
                          </a:solidFill>
                          <a:effectLst/>
                          <a:latin typeface="+mn-lt"/>
                        </a:rPr>
                        <a:t>4</a:t>
                      </a:r>
                    </a:p>
                  </a:txBody>
                  <a:tcPr marL="9525" marR="9525" marT="9525" marB="0">
                    <a:noFill/>
                  </a:tcPr>
                </a:tc>
                <a:tc>
                  <a:txBody>
                    <a:bodyPr/>
                    <a:lstStyle/>
                    <a:p>
                      <a:pPr algn="r" fontAlgn="t"/>
                      <a:r>
                        <a:rPr lang="en-US" sz="900" b="0" i="0" u="none" strike="noStrike">
                          <a:solidFill>
                            <a:schemeClr val="tx1"/>
                          </a:solidFill>
                          <a:effectLst/>
                          <a:latin typeface="+mn-lt"/>
                        </a:rPr>
                        <a:t>4</a:t>
                      </a:r>
                    </a:p>
                  </a:txBody>
                  <a:tcPr marL="9525" marR="9525" marT="9525" marB="0">
                    <a:noFill/>
                  </a:tcPr>
                </a:tc>
                <a:tc>
                  <a:txBody>
                    <a:bodyPr/>
                    <a:lstStyle/>
                    <a:p>
                      <a:pPr algn="r" fontAlgn="t"/>
                      <a:r>
                        <a:rPr lang="en-US" sz="900" b="0" i="0" u="none" strike="noStrike">
                          <a:solidFill>
                            <a:schemeClr val="tx1"/>
                          </a:solidFill>
                          <a:effectLst/>
                          <a:latin typeface="+mn-lt"/>
                        </a:rPr>
                        <a:t>4</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extLst>
                  <a:ext uri="{0D108BD9-81ED-4DB2-BD59-A6C34878D82A}">
                    <a16:rowId xmlns:a16="http://schemas.microsoft.com/office/drawing/2014/main" val="2193272949"/>
                  </a:ext>
                </a:extLst>
              </a:tr>
              <a:tr h="141123">
                <a:tc>
                  <a:txBody>
                    <a:bodyPr/>
                    <a:lstStyle/>
                    <a:p>
                      <a:pPr algn="l" fontAlgn="t"/>
                      <a:r>
                        <a:rPr lang="en-US" sz="900" b="0" i="0" u="none" strike="noStrike">
                          <a:solidFill>
                            <a:schemeClr val="tx1"/>
                          </a:solidFill>
                          <a:effectLst/>
                          <a:latin typeface="+mn-lt"/>
                        </a:rPr>
                        <a:t>Ostatní zdravotnická zařízení</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tc>
                  <a:txBody>
                    <a:bodyPr/>
                    <a:lstStyle/>
                    <a:p>
                      <a:pPr algn="r" fontAlgn="t"/>
                      <a:r>
                        <a:rPr lang="en-US" sz="900" b="0" i="0" u="none" strike="noStrike">
                          <a:solidFill>
                            <a:schemeClr val="tx1"/>
                          </a:solidFill>
                          <a:effectLst/>
                          <a:latin typeface="+mn-lt"/>
                        </a:rPr>
                        <a:t>3</a:t>
                      </a:r>
                    </a:p>
                  </a:txBody>
                  <a:tcPr marL="9525" marR="9525" marT="9525" marB="0">
                    <a:noFill/>
                  </a:tcPr>
                </a:tc>
                <a:extLst>
                  <a:ext uri="{0D108BD9-81ED-4DB2-BD59-A6C34878D82A}">
                    <a16:rowId xmlns:a16="http://schemas.microsoft.com/office/drawing/2014/main" val="3024832210"/>
                  </a:ext>
                </a:extLst>
              </a:tr>
              <a:tr h="141123">
                <a:tc>
                  <a:txBody>
                    <a:bodyPr/>
                    <a:lstStyle/>
                    <a:p>
                      <a:pPr algn="l" fontAlgn="t"/>
                      <a:r>
                        <a:rPr lang="en-US" sz="900" b="0" i="0" u="none" strike="noStrike">
                          <a:solidFill>
                            <a:schemeClr val="tx1"/>
                          </a:solidFill>
                          <a:effectLst/>
                          <a:latin typeface="+mn-lt"/>
                        </a:rPr>
                        <a:t>Nemocnice následné péče</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extLst>
                  <a:ext uri="{0D108BD9-81ED-4DB2-BD59-A6C34878D82A}">
                    <a16:rowId xmlns:a16="http://schemas.microsoft.com/office/drawing/2014/main" val="3731584134"/>
                  </a:ext>
                </a:extLst>
              </a:tr>
              <a:tr h="141123">
                <a:tc>
                  <a:txBody>
                    <a:bodyPr/>
                    <a:lstStyle/>
                    <a:p>
                      <a:pPr algn="l" fontAlgn="t"/>
                      <a:r>
                        <a:rPr lang="en-US" sz="900" b="0" i="0" u="none" strike="noStrike">
                          <a:solidFill>
                            <a:schemeClr val="tx1"/>
                          </a:solidFill>
                          <a:effectLst/>
                          <a:latin typeface="+mn-lt"/>
                        </a:rPr>
                        <a:t>Rehabilitační ústav</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extLst>
                  <a:ext uri="{0D108BD9-81ED-4DB2-BD59-A6C34878D82A}">
                    <a16:rowId xmlns:a16="http://schemas.microsoft.com/office/drawing/2014/main" val="4182878284"/>
                  </a:ext>
                </a:extLst>
              </a:tr>
              <a:tr h="141123">
                <a:tc>
                  <a:txBody>
                    <a:bodyPr/>
                    <a:lstStyle/>
                    <a:p>
                      <a:pPr algn="l" fontAlgn="t"/>
                      <a:r>
                        <a:rPr lang="en-US" sz="900" b="0" i="0" u="none" strike="noStrike">
                          <a:solidFill>
                            <a:schemeClr val="tx1"/>
                          </a:solidFill>
                          <a:effectLst/>
                          <a:latin typeface="+mn-lt"/>
                        </a:rPr>
                        <a:t>Ostatní dětské odborné léčebné ústavy</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extLst>
                  <a:ext uri="{0D108BD9-81ED-4DB2-BD59-A6C34878D82A}">
                    <a16:rowId xmlns:a16="http://schemas.microsoft.com/office/drawing/2014/main" val="1134937347"/>
                  </a:ext>
                </a:extLst>
              </a:tr>
              <a:tr h="141123">
                <a:tc>
                  <a:txBody>
                    <a:bodyPr/>
                    <a:lstStyle/>
                    <a:p>
                      <a:pPr algn="l" fontAlgn="t"/>
                      <a:r>
                        <a:rPr lang="en-US" sz="900" b="0" i="0" u="none" strike="noStrike">
                          <a:solidFill>
                            <a:schemeClr val="tx1"/>
                          </a:solidFill>
                          <a:effectLst/>
                          <a:latin typeface="+mn-lt"/>
                        </a:rPr>
                        <a:t>Hemodialyzační středisko</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2</a:t>
                      </a:r>
                    </a:p>
                  </a:txBody>
                  <a:tcPr marL="9525" marR="9525" marT="9525" marB="0">
                    <a:noFill/>
                  </a:tcPr>
                </a:tc>
                <a:extLst>
                  <a:ext uri="{0D108BD9-81ED-4DB2-BD59-A6C34878D82A}">
                    <a16:rowId xmlns:a16="http://schemas.microsoft.com/office/drawing/2014/main" val="2658817708"/>
                  </a:ext>
                </a:extLst>
              </a:tr>
              <a:tr h="141123">
                <a:tc>
                  <a:txBody>
                    <a:bodyPr/>
                    <a:lstStyle/>
                    <a:p>
                      <a:pPr algn="l" fontAlgn="t"/>
                      <a:r>
                        <a:rPr lang="en-US" sz="900" b="0" i="0" u="none" strike="noStrike">
                          <a:solidFill>
                            <a:schemeClr val="tx1"/>
                          </a:solidFill>
                          <a:effectLst/>
                          <a:latin typeface="+mn-lt"/>
                        </a:rPr>
                        <a:t>Sdružení zdravotnických zařízení</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extLst>
                  <a:ext uri="{0D108BD9-81ED-4DB2-BD59-A6C34878D82A}">
                    <a16:rowId xmlns:a16="http://schemas.microsoft.com/office/drawing/2014/main" val="34239657"/>
                  </a:ext>
                </a:extLst>
              </a:tr>
              <a:tr h="141123">
                <a:tc>
                  <a:txBody>
                    <a:bodyPr/>
                    <a:lstStyle/>
                    <a:p>
                      <a:pPr algn="l" fontAlgn="t"/>
                      <a:r>
                        <a:rPr lang="en-US" sz="900" b="0" i="0" u="none" strike="noStrike">
                          <a:solidFill>
                            <a:schemeClr val="tx1"/>
                          </a:solidFill>
                          <a:effectLst/>
                          <a:latin typeface="+mn-lt"/>
                        </a:rPr>
                        <a:t>Psychiatrická léčebna</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tc>
                  <a:txBody>
                    <a:bodyPr/>
                    <a:lstStyle/>
                    <a:p>
                      <a:pPr algn="r" fontAlgn="t"/>
                      <a:r>
                        <a:rPr lang="en-US" sz="900" b="0" i="0" u="none" strike="noStrike">
                          <a:solidFill>
                            <a:schemeClr val="tx1"/>
                          </a:solidFill>
                          <a:effectLst/>
                          <a:latin typeface="+mn-lt"/>
                        </a:rPr>
                        <a:t>1</a:t>
                      </a:r>
                    </a:p>
                  </a:txBody>
                  <a:tcPr marL="9525" marR="9525" marT="9525" marB="0">
                    <a:noFill/>
                  </a:tcPr>
                </a:tc>
                <a:extLst>
                  <a:ext uri="{0D108BD9-81ED-4DB2-BD59-A6C34878D82A}">
                    <a16:rowId xmlns:a16="http://schemas.microsoft.com/office/drawing/2014/main" val="2294470512"/>
                  </a:ext>
                </a:extLst>
              </a:tr>
              <a:tr h="141123">
                <a:tc>
                  <a:txBody>
                    <a:bodyPr/>
                    <a:lstStyle/>
                    <a:p>
                      <a:pPr algn="l" fontAlgn="t"/>
                      <a:r>
                        <a:rPr lang="en-US" sz="900" b="0" i="0" u="none" strike="noStrike">
                          <a:solidFill>
                            <a:schemeClr val="tx1"/>
                          </a:solidFill>
                          <a:effectLst/>
                          <a:latin typeface="+mn-lt"/>
                        </a:rPr>
                        <a:t>Ostatní odborné léčebné ústavy</a:t>
                      </a:r>
                    </a:p>
                  </a:txBody>
                  <a:tcPr marL="9525" marR="9525" marT="9525" marB="0">
                    <a:lnB w="12700" cap="flat" cmpd="sng" algn="ctr">
                      <a:solidFill>
                        <a:schemeClr val="tx1"/>
                      </a:solidFill>
                      <a:prstDash val="solid"/>
                      <a:round/>
                      <a:headEnd type="none" w="med" len="med"/>
                      <a:tailEnd type="none" w="med" len="med"/>
                    </a:lnB>
                    <a:noFill/>
                  </a:tcPr>
                </a:tc>
                <a:tc>
                  <a:txBody>
                    <a:bodyPr/>
                    <a:lstStyle/>
                    <a:p>
                      <a:pPr algn="r" fontAlgn="t"/>
                      <a:r>
                        <a:rPr lang="en-US" sz="900" b="0" i="0" u="none" strike="noStrike">
                          <a:solidFill>
                            <a:schemeClr val="tx1"/>
                          </a:solidFill>
                          <a:effectLst/>
                          <a:latin typeface="+mn-lt"/>
                        </a:rPr>
                        <a:t>1</a:t>
                      </a:r>
                    </a:p>
                  </a:txBody>
                  <a:tcPr marL="9525" marR="9525" marT="9525" marB="0">
                    <a:lnB w="12700" cap="flat" cmpd="sng" algn="ctr">
                      <a:solidFill>
                        <a:schemeClr val="tx1"/>
                      </a:solidFill>
                      <a:prstDash val="solid"/>
                      <a:round/>
                      <a:headEnd type="none" w="med" len="med"/>
                      <a:tailEnd type="none" w="med" len="med"/>
                    </a:lnB>
                    <a:noFill/>
                  </a:tcPr>
                </a:tc>
                <a:tc>
                  <a:txBody>
                    <a:bodyPr/>
                    <a:lstStyle/>
                    <a:p>
                      <a:pPr algn="r" fontAlgn="t"/>
                      <a:r>
                        <a:rPr lang="en-US" sz="900" b="0" i="0" u="none" strike="noStrike">
                          <a:solidFill>
                            <a:schemeClr val="tx1"/>
                          </a:solidFill>
                          <a:effectLst/>
                          <a:latin typeface="+mn-lt"/>
                        </a:rPr>
                        <a:t>2</a:t>
                      </a:r>
                    </a:p>
                  </a:txBody>
                  <a:tcPr marL="9525" marR="9525" marT="9525" marB="0">
                    <a:lnB w="12700" cap="flat" cmpd="sng" algn="ctr">
                      <a:solidFill>
                        <a:schemeClr val="tx1"/>
                      </a:solidFill>
                      <a:prstDash val="solid"/>
                      <a:round/>
                      <a:headEnd type="none" w="med" len="med"/>
                      <a:tailEnd type="none" w="med" len="med"/>
                    </a:lnB>
                    <a:noFill/>
                  </a:tcPr>
                </a:tc>
                <a:tc>
                  <a:txBody>
                    <a:bodyPr/>
                    <a:lstStyle/>
                    <a:p>
                      <a:pPr algn="r" fontAlgn="t"/>
                      <a:r>
                        <a:rPr lang="en-US" sz="900" b="0" i="0" u="none" strike="noStrike">
                          <a:solidFill>
                            <a:schemeClr val="tx1"/>
                          </a:solidFill>
                          <a:effectLst/>
                          <a:latin typeface="+mn-lt"/>
                        </a:rPr>
                        <a:t>2</a:t>
                      </a:r>
                    </a:p>
                  </a:txBody>
                  <a:tcPr marL="9525" marR="9525" marT="9525" marB="0">
                    <a:lnB w="12700" cap="flat" cmpd="sng" algn="ctr">
                      <a:solidFill>
                        <a:schemeClr val="tx1"/>
                      </a:solidFill>
                      <a:prstDash val="solid"/>
                      <a:round/>
                      <a:headEnd type="none" w="med" len="med"/>
                      <a:tailEnd type="none" w="med" len="med"/>
                    </a:lnB>
                    <a:noFill/>
                  </a:tcPr>
                </a:tc>
                <a:tc>
                  <a:txBody>
                    <a:bodyPr/>
                    <a:lstStyle/>
                    <a:p>
                      <a:pPr algn="r" fontAlgn="t"/>
                      <a:r>
                        <a:rPr lang="en-US" sz="900" b="0" i="0" u="none" strike="noStrike">
                          <a:solidFill>
                            <a:schemeClr val="tx1"/>
                          </a:solidFill>
                          <a:effectLst/>
                          <a:latin typeface="+mn-lt"/>
                        </a:rPr>
                        <a:t>1</a:t>
                      </a:r>
                    </a:p>
                  </a:txBody>
                  <a:tcPr marL="9525" marR="9525" marT="9525" marB="0">
                    <a:lnB w="12700" cap="flat" cmpd="sng" algn="ctr">
                      <a:solidFill>
                        <a:schemeClr val="tx1"/>
                      </a:solidFill>
                      <a:prstDash val="solid"/>
                      <a:round/>
                      <a:headEnd type="none" w="med" len="med"/>
                      <a:tailEnd type="none" w="med" len="med"/>
                    </a:lnB>
                    <a:noFill/>
                  </a:tcPr>
                </a:tc>
                <a:tc>
                  <a:txBody>
                    <a:bodyPr/>
                    <a:lstStyle/>
                    <a:p>
                      <a:pPr algn="r" fontAlgn="t"/>
                      <a:r>
                        <a:rPr lang="en-US" sz="900" b="0" i="0" u="none" strike="noStrike" dirty="0">
                          <a:solidFill>
                            <a:schemeClr val="tx1"/>
                          </a:solidFill>
                          <a:effectLst/>
                          <a:latin typeface="+mn-lt"/>
                        </a:rPr>
                        <a:t>1</a:t>
                      </a:r>
                    </a:p>
                  </a:txBody>
                  <a:tcPr marL="9525" marR="9525" marT="9525" marB="0">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17711640"/>
                  </a:ext>
                </a:extLst>
              </a:tr>
            </a:tbl>
          </a:graphicData>
        </a:graphic>
      </p:graphicFrame>
    </p:spTree>
    <p:extLst>
      <p:ext uri="{BB962C8B-B14F-4D97-AF65-F5344CB8AC3E}">
        <p14:creationId xmlns:p14="http://schemas.microsoft.com/office/powerpoint/2010/main" val="396847755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4442242" cy="523220"/>
          </a:xfrm>
          <a:prstGeom prst="rect">
            <a:avLst/>
          </a:prstGeom>
          <a:noFill/>
        </p:spPr>
        <p:txBody>
          <a:bodyPr wrap="none" rtlCol="0">
            <a:spAutoFit/>
          </a:bodyPr>
          <a:lstStyle/>
          <a:p>
            <a:r>
              <a:rPr lang="cs-CZ" sz="1400" dirty="0"/>
              <a:t>Zdroj: </a:t>
            </a:r>
            <a:r>
              <a:rPr lang="cs-CZ" sz="1400" kern="0" dirty="0">
                <a:solidFill>
                  <a:srgbClr val="000000"/>
                </a:solidFill>
              </a:rPr>
              <a:t>NRHOSP 2010 </a:t>
            </a:r>
            <a:r>
              <a:rPr lang="cs-CZ" sz="1400" kern="0" dirty="0"/>
              <a:t>– 2018, </a:t>
            </a:r>
            <a:r>
              <a:rPr lang="cs-CZ" sz="1400" b="1" kern="0" dirty="0"/>
              <a:t>Královehradecký kraj</a:t>
            </a:r>
          </a:p>
          <a:p>
            <a:r>
              <a:rPr lang="cs-CZ" sz="1400" kern="0" dirty="0">
                <a:solidFill>
                  <a:srgbClr val="000000"/>
                </a:solidFill>
              </a:rPr>
              <a:t>Úmrtí při akutní hospitalizaci u pacientů s bydlištěm v HKK.</a:t>
            </a:r>
          </a:p>
        </p:txBody>
      </p:sp>
      <p:sp>
        <p:nvSpPr>
          <p:cNvPr id="8" name="TextBox 7"/>
          <p:cNvSpPr txBox="1"/>
          <p:nvPr/>
        </p:nvSpPr>
        <p:spPr>
          <a:xfrm>
            <a:off x="6448044" y="1106058"/>
            <a:ext cx="4887191" cy="2246769"/>
          </a:xfrm>
          <a:prstGeom prst="rect">
            <a:avLst/>
          </a:prstGeom>
          <a:noFill/>
          <a:ln>
            <a:noFill/>
          </a:ln>
        </p:spPr>
        <p:txBody>
          <a:bodyPr wrap="square" rtlCol="0">
            <a:spAutoFit/>
          </a:bodyPr>
          <a:lstStyle/>
          <a:p>
            <a:r>
              <a:rPr lang="cs-CZ" sz="1400" kern="0" dirty="0">
                <a:solidFill>
                  <a:srgbClr val="000000"/>
                </a:solidFill>
              </a:rPr>
              <a:t>Hospitalizační </a:t>
            </a:r>
            <a:r>
              <a:rPr lang="cs-CZ" sz="1400" kern="0" dirty="0"/>
              <a:t>mortalita je v ČR čase neměnná a v mezinárodním srovnání podprůměrná. Ročně je úmrtím ukončeno 2,5 – 2,7 % akutních hospitalizací. V roce 2018 bylo úmrtím </a:t>
            </a:r>
          </a:p>
          <a:p>
            <a:r>
              <a:rPr lang="cs-CZ" sz="1400" kern="0" dirty="0"/>
              <a:t>ukončeno 51 396 z celkových 1 999 367 akutních hospitalizací.</a:t>
            </a:r>
          </a:p>
          <a:p>
            <a:endParaRPr lang="cs-CZ" sz="1400" kern="0" dirty="0"/>
          </a:p>
          <a:p>
            <a:r>
              <a:rPr lang="cs-CZ" sz="1400" kern="0" dirty="0"/>
              <a:t>U pacientů s bydlištěm v Královéhradeckém kraji hospitalizační mortalita v čase rovněž víceméně neměnná. Ročně je úmrtím ukončeno cca 2,7 % akutních hospitalizací. V roce 2018 bylo úmrtím ukončeno 2 650 z celkových 94 579 akutních hospitalizací.</a:t>
            </a:r>
          </a:p>
        </p:txBody>
      </p:sp>
      <p:sp>
        <p:nvSpPr>
          <p:cNvPr id="2" name="Title 1"/>
          <p:cNvSpPr>
            <a:spLocks noGrp="1"/>
          </p:cNvSpPr>
          <p:nvPr>
            <p:ph type="title"/>
          </p:nvPr>
        </p:nvSpPr>
        <p:spPr/>
        <p:txBody>
          <a:bodyPr>
            <a:normAutofit/>
          </a:bodyPr>
          <a:lstStyle/>
          <a:p>
            <a:r>
              <a:rPr lang="cs-CZ" dirty="0"/>
              <a:t>H</a:t>
            </a:r>
            <a:r>
              <a:rPr lang="en-US" dirty="0" err="1"/>
              <a:t>ospitalizační</a:t>
            </a:r>
            <a:r>
              <a:rPr lang="en-US" dirty="0"/>
              <a:t> </a:t>
            </a:r>
            <a:r>
              <a:rPr lang="en-US" dirty="0" err="1"/>
              <a:t>mortalita</a:t>
            </a:r>
            <a:r>
              <a:rPr lang="en-US" dirty="0"/>
              <a:t> </a:t>
            </a:r>
            <a:r>
              <a:rPr lang="en-US" dirty="0" err="1"/>
              <a:t>obyvatel</a:t>
            </a:r>
            <a:r>
              <a:rPr lang="en-US" dirty="0"/>
              <a:t> </a:t>
            </a:r>
            <a:r>
              <a:rPr lang="cs-CZ" dirty="0"/>
              <a:t>HKK</a:t>
            </a:r>
            <a:endParaRPr lang="en-US" dirty="0"/>
          </a:p>
        </p:txBody>
      </p:sp>
      <p:graphicFrame>
        <p:nvGraphicFramePr>
          <p:cNvPr id="9" name="Graf 8">
            <a:extLst>
              <a:ext uri="{FF2B5EF4-FFF2-40B4-BE49-F238E27FC236}">
                <a16:creationId xmlns:a16="http://schemas.microsoft.com/office/drawing/2014/main" id="{94BABE90-CAE7-4B3A-BB29-829CA3A960DA}"/>
              </a:ext>
            </a:extLst>
          </p:cNvPr>
          <p:cNvGraphicFramePr/>
          <p:nvPr>
            <p:extLst>
              <p:ext uri="{D42A27DB-BD31-4B8C-83A1-F6EECF244321}">
                <p14:modId xmlns:p14="http://schemas.microsoft.com/office/powerpoint/2010/main" val="1911718823"/>
              </p:ext>
            </p:extLst>
          </p:nvPr>
        </p:nvGraphicFramePr>
        <p:xfrm>
          <a:off x="403225" y="1176946"/>
          <a:ext cx="6940550" cy="511203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09211470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p:cNvSpPr>
            <a:spLocks noGrp="1"/>
          </p:cNvSpPr>
          <p:nvPr>
            <p:ph type="title"/>
          </p:nvPr>
        </p:nvSpPr>
        <p:spPr>
          <a:xfrm>
            <a:off x="272591" y="160257"/>
            <a:ext cx="10515600" cy="631595"/>
          </a:xfrm>
        </p:spPr>
        <p:txBody>
          <a:bodyPr>
            <a:normAutofit/>
          </a:bodyPr>
          <a:lstStyle/>
          <a:p>
            <a:r>
              <a:rPr lang="cs-CZ" sz="2800" dirty="0"/>
              <a:t>Poskytovatelé akutní lůžkové péče na území HKK</a:t>
            </a:r>
          </a:p>
        </p:txBody>
      </p:sp>
      <p:sp>
        <p:nvSpPr>
          <p:cNvPr id="6" name="TextBox 6"/>
          <p:cNvSpPr txBox="1"/>
          <p:nvPr/>
        </p:nvSpPr>
        <p:spPr>
          <a:xfrm>
            <a:off x="272591" y="589717"/>
            <a:ext cx="1542730" cy="307777"/>
          </a:xfrm>
          <a:prstGeom prst="rect">
            <a:avLst/>
          </a:prstGeom>
          <a:noFill/>
        </p:spPr>
        <p:txBody>
          <a:bodyPr wrap="none" rtlCol="0">
            <a:spAutoFit/>
          </a:bodyPr>
          <a:lstStyle/>
          <a:p>
            <a:r>
              <a:rPr lang="cs-CZ" sz="1400" dirty="0"/>
              <a:t>Zdroj: NRHZS 2018</a:t>
            </a:r>
            <a:endParaRPr lang="en-US" sz="1400" dirty="0"/>
          </a:p>
        </p:txBody>
      </p:sp>
      <p:sp>
        <p:nvSpPr>
          <p:cNvPr id="10" name="Obdélník 9"/>
          <p:cNvSpPr/>
          <p:nvPr/>
        </p:nvSpPr>
        <p:spPr>
          <a:xfrm>
            <a:off x="557923" y="3164793"/>
            <a:ext cx="8459638" cy="276999"/>
          </a:xfrm>
          <a:prstGeom prst="rect">
            <a:avLst/>
          </a:prstGeom>
        </p:spPr>
        <p:txBody>
          <a:bodyPr wrap="square">
            <a:spAutoFit/>
          </a:bodyPr>
          <a:lstStyle/>
          <a:p>
            <a:pPr lvl="0" algn="just">
              <a:defRPr/>
            </a:pPr>
            <a:r>
              <a:rPr lang="cs-CZ" sz="1200" dirty="0"/>
              <a:t>Seznam poskytovatelů akutní lůžkové péče je stanoven dle nasmlouvaných lůžek se zdravotními pojišťovnami v roce 2018.</a:t>
            </a:r>
          </a:p>
        </p:txBody>
      </p:sp>
      <p:sp>
        <p:nvSpPr>
          <p:cNvPr id="8" name="Obdélník 7">
            <a:extLst>
              <a:ext uri="{FF2B5EF4-FFF2-40B4-BE49-F238E27FC236}">
                <a16:creationId xmlns:a16="http://schemas.microsoft.com/office/drawing/2014/main" id="{847C727C-C867-4BD7-B7A8-2EF9D3A556F4}"/>
              </a:ext>
            </a:extLst>
          </p:cNvPr>
          <p:cNvSpPr/>
          <p:nvPr/>
        </p:nvSpPr>
        <p:spPr>
          <a:xfrm>
            <a:off x="272591" y="1018933"/>
            <a:ext cx="6873276" cy="369332"/>
          </a:xfrm>
          <a:prstGeom prst="rect">
            <a:avLst/>
          </a:prstGeom>
        </p:spPr>
        <p:txBody>
          <a:bodyPr wrap="square">
            <a:spAutoFit/>
          </a:bodyPr>
          <a:lstStyle/>
          <a:p>
            <a:r>
              <a:rPr lang="cs-CZ" b="1" dirty="0"/>
              <a:t>Poskytovatelé </a:t>
            </a:r>
            <a:r>
              <a:rPr lang="cs-CZ" b="1" u="sng" dirty="0"/>
              <a:t>akutní lůžkové péče</a:t>
            </a:r>
            <a:r>
              <a:rPr lang="cs-CZ" b="1" dirty="0"/>
              <a:t> na území Královéhradeckého kraje:</a:t>
            </a:r>
          </a:p>
        </p:txBody>
      </p:sp>
      <p:graphicFrame>
        <p:nvGraphicFramePr>
          <p:cNvPr id="9" name="Tabulka 8">
            <a:extLst>
              <a:ext uri="{FF2B5EF4-FFF2-40B4-BE49-F238E27FC236}">
                <a16:creationId xmlns:a16="http://schemas.microsoft.com/office/drawing/2014/main" id="{34A22DFC-38B8-47C6-9965-F66AAC1439A5}"/>
              </a:ext>
            </a:extLst>
          </p:cNvPr>
          <p:cNvGraphicFramePr>
            <a:graphicFrameLocks noGrp="1"/>
          </p:cNvGraphicFramePr>
          <p:nvPr>
            <p:extLst>
              <p:ext uri="{D42A27DB-BD31-4B8C-83A1-F6EECF244321}">
                <p14:modId xmlns:p14="http://schemas.microsoft.com/office/powerpoint/2010/main" val="1781863544"/>
              </p:ext>
            </p:extLst>
          </p:nvPr>
        </p:nvGraphicFramePr>
        <p:xfrm>
          <a:off x="557923" y="1583779"/>
          <a:ext cx="6001077" cy="1524000"/>
        </p:xfrm>
        <a:graphic>
          <a:graphicData uri="http://schemas.openxmlformats.org/drawingml/2006/table">
            <a:tbl>
              <a:tblPr/>
              <a:tblGrid>
                <a:gridCol w="353240">
                  <a:extLst>
                    <a:ext uri="{9D8B030D-6E8A-4147-A177-3AD203B41FA5}">
                      <a16:colId xmlns:a16="http://schemas.microsoft.com/office/drawing/2014/main" val="20000"/>
                    </a:ext>
                  </a:extLst>
                </a:gridCol>
                <a:gridCol w="1129303">
                  <a:extLst>
                    <a:ext uri="{9D8B030D-6E8A-4147-A177-3AD203B41FA5}">
                      <a16:colId xmlns:a16="http://schemas.microsoft.com/office/drawing/2014/main" val="20001"/>
                    </a:ext>
                  </a:extLst>
                </a:gridCol>
                <a:gridCol w="3384000">
                  <a:extLst>
                    <a:ext uri="{9D8B030D-6E8A-4147-A177-3AD203B41FA5}">
                      <a16:colId xmlns:a16="http://schemas.microsoft.com/office/drawing/2014/main" val="20002"/>
                    </a:ext>
                  </a:extLst>
                </a:gridCol>
                <a:gridCol w="1134534">
                  <a:extLst>
                    <a:ext uri="{9D8B030D-6E8A-4147-A177-3AD203B41FA5}">
                      <a16:colId xmlns:a16="http://schemas.microsoft.com/office/drawing/2014/main" val="20003"/>
                    </a:ext>
                  </a:extLst>
                </a:gridCol>
              </a:tblGrid>
              <a:tr h="182880">
                <a:tc>
                  <a:txBody>
                    <a:bodyPr/>
                    <a:lstStyle/>
                    <a:p>
                      <a:pPr algn="l" fontAlgn="b"/>
                      <a:endParaRPr lang="cs-CZ" sz="12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tc>
                  <a:txBody>
                    <a:bodyPr/>
                    <a:lstStyle/>
                    <a:p>
                      <a:pPr algn="ctr" fontAlgn="b"/>
                      <a:r>
                        <a:rPr lang="cs-CZ" sz="1200" b="1" i="0" u="none" strike="noStrike" dirty="0">
                          <a:solidFill>
                            <a:srgbClr val="000000"/>
                          </a:solidFill>
                          <a:effectLst/>
                          <a:latin typeface="Calibri" panose="020F0502020204030204" pitchFamily="34" charset="0"/>
                        </a:rPr>
                        <a:t>   IČO</a:t>
                      </a:r>
                    </a:p>
                  </a:txBody>
                  <a:tcPr marL="7620" marR="7620" marT="7620" marB="0" anchor="b">
                    <a:lnL>
                      <a:noFill/>
                    </a:lnL>
                    <a:lnR>
                      <a:noFill/>
                    </a:lnR>
                    <a:lnT>
                      <a:noFill/>
                    </a:lnT>
                    <a:lnB>
                      <a:noFill/>
                    </a:lnB>
                  </a:tcPr>
                </a:tc>
                <a:tc>
                  <a:txBody>
                    <a:bodyPr/>
                    <a:lstStyle/>
                    <a:p>
                      <a:pPr algn="l" fontAlgn="b"/>
                      <a:r>
                        <a:rPr lang="cs-CZ" sz="1200" b="1" i="0" u="none" strike="noStrike" dirty="0">
                          <a:solidFill>
                            <a:srgbClr val="000000"/>
                          </a:solidFill>
                          <a:effectLst/>
                          <a:latin typeface="Calibri" panose="020F0502020204030204" pitchFamily="34" charset="0"/>
                        </a:rPr>
                        <a:t>Název</a:t>
                      </a:r>
                    </a:p>
                  </a:txBody>
                  <a:tcPr marL="7620" marR="7620" marT="7620" marB="0" anchor="b">
                    <a:lnL>
                      <a:noFill/>
                    </a:lnL>
                    <a:lnR>
                      <a:noFill/>
                    </a:lnR>
                    <a:lnT>
                      <a:noFill/>
                    </a:lnT>
                    <a:lnB>
                      <a:noFill/>
                    </a:lnB>
                  </a:tcPr>
                </a:tc>
                <a:tc>
                  <a:txBody>
                    <a:bodyPr/>
                    <a:lstStyle/>
                    <a:p>
                      <a:pPr algn="l" fontAlgn="b"/>
                      <a:r>
                        <a:rPr lang="cs-CZ" sz="1200" b="1" i="0" u="none" strike="noStrike" dirty="0">
                          <a:solidFill>
                            <a:srgbClr val="000000"/>
                          </a:solidFill>
                          <a:effectLst/>
                          <a:latin typeface="Calibri" panose="020F0502020204030204" pitchFamily="34" charset="0"/>
                        </a:rPr>
                        <a:t>Okres</a:t>
                      </a:r>
                    </a:p>
                  </a:txBody>
                  <a:tcPr marL="7620" marR="7620" marT="7620" marB="0" anchor="b">
                    <a:lnL>
                      <a:noFill/>
                    </a:lnL>
                    <a:lnR>
                      <a:noFill/>
                    </a:lnR>
                    <a:lnT>
                      <a:noFill/>
                    </a:lnT>
                    <a:lnB>
                      <a:noFill/>
                    </a:lnB>
                  </a:tcPr>
                </a:tc>
                <a:extLst>
                  <a:ext uri="{0D108BD9-81ED-4DB2-BD59-A6C34878D82A}">
                    <a16:rowId xmlns:a16="http://schemas.microsoft.com/office/drawing/2014/main" val="10000"/>
                  </a:ext>
                </a:extLst>
              </a:tr>
              <a:tr h="0">
                <a:tc>
                  <a:txBody>
                    <a:bodyPr/>
                    <a:lstStyle/>
                    <a:p>
                      <a:pPr algn="r" fontAlgn="b"/>
                      <a:r>
                        <a:rPr lang="cs-CZ" sz="1200" b="0" i="0" u="none" strike="noStrike" dirty="0">
                          <a:solidFill>
                            <a:srgbClr val="000000"/>
                          </a:solidFill>
                          <a:effectLst/>
                          <a:latin typeface="Calibri" panose="020F0502020204030204" pitchFamily="34" charset="0"/>
                        </a:rPr>
                        <a:t>1</a:t>
                      </a:r>
                    </a:p>
                  </a:txBody>
                  <a:tcPr marL="7620" marR="7620" marT="7620" marB="0" anchor="b">
                    <a:lnL>
                      <a:noFill/>
                    </a:lnL>
                    <a:lnR>
                      <a:noFill/>
                    </a:lnR>
                    <a:lnT>
                      <a:noFill/>
                    </a:lnT>
                    <a:lnB>
                      <a:noFill/>
                    </a:lnB>
                  </a:tcPr>
                </a:tc>
                <a:tc>
                  <a:txBody>
                    <a:bodyPr/>
                    <a:lstStyle/>
                    <a:p>
                      <a:pPr algn="ctr" fontAlgn="b"/>
                      <a:r>
                        <a:rPr lang="cs-CZ" sz="1200" b="0" i="0" u="none" strike="noStrike" dirty="0">
                          <a:solidFill>
                            <a:srgbClr val="000000"/>
                          </a:solidFill>
                          <a:effectLst/>
                          <a:latin typeface="Calibri" panose="020F0502020204030204" pitchFamily="34" charset="0"/>
                        </a:rPr>
                        <a:t>00179906</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Calibri" panose="020F0502020204030204" pitchFamily="34" charset="0"/>
                        </a:rPr>
                        <a:t>Fakultní nemocnice Hradec Králové</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Calibri" panose="020F0502020204030204" pitchFamily="34" charset="0"/>
                        </a:rPr>
                        <a:t>Hradec Králové</a:t>
                      </a:r>
                    </a:p>
                  </a:txBody>
                  <a:tcPr marL="0" marR="0" marT="0" marB="0" anchor="ctr">
                    <a:lnL>
                      <a:noFill/>
                    </a:lnL>
                    <a:lnR>
                      <a:noFill/>
                    </a:lnR>
                    <a:lnT>
                      <a:noFill/>
                    </a:lnT>
                    <a:lnB>
                      <a:noFill/>
                    </a:lnB>
                  </a:tcPr>
                </a:tc>
                <a:extLst>
                  <a:ext uri="{0D108BD9-81ED-4DB2-BD59-A6C34878D82A}">
                    <a16:rowId xmlns:a16="http://schemas.microsoft.com/office/drawing/2014/main" val="10001"/>
                  </a:ext>
                </a:extLst>
              </a:tr>
              <a:tr h="0">
                <a:tc>
                  <a:txBody>
                    <a:bodyPr/>
                    <a:lstStyle/>
                    <a:p>
                      <a:pPr algn="r" fontAlgn="b"/>
                      <a:r>
                        <a:rPr lang="cs-CZ" sz="1200" b="0" i="0" u="none" strike="noStrike" dirty="0">
                          <a:solidFill>
                            <a:srgbClr val="000000"/>
                          </a:solidFill>
                          <a:effectLst/>
                          <a:latin typeface="Calibri" panose="020F0502020204030204" pitchFamily="34" charset="0"/>
                        </a:rPr>
                        <a:t>2</a:t>
                      </a:r>
                    </a:p>
                  </a:txBody>
                  <a:tcPr marL="7620" marR="7620" marT="7620" marB="0" anchor="b">
                    <a:lnL>
                      <a:noFill/>
                    </a:lnL>
                    <a:lnR>
                      <a:noFill/>
                    </a:lnR>
                    <a:lnT>
                      <a:noFill/>
                    </a:lnT>
                    <a:lnB>
                      <a:noFill/>
                    </a:lnB>
                  </a:tcPr>
                </a:tc>
                <a:tc>
                  <a:txBody>
                    <a:bodyPr/>
                    <a:lstStyle/>
                    <a:p>
                      <a:pPr algn="ctr" fontAlgn="b"/>
                      <a:r>
                        <a:rPr lang="cs-CZ" sz="1200" b="0" i="0" u="none" strike="noStrike" dirty="0">
                          <a:solidFill>
                            <a:srgbClr val="000000"/>
                          </a:solidFill>
                          <a:effectLst/>
                          <a:latin typeface="Calibri" panose="020F0502020204030204" pitchFamily="34" charset="0"/>
                        </a:rPr>
                        <a:t>25262238</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Calibri" panose="020F0502020204030204" pitchFamily="34" charset="0"/>
                        </a:rPr>
                        <a:t>Městská nemocnice, a.s., Dvůr Králové nad Labem</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Calibri" panose="020F0502020204030204" pitchFamily="34" charset="0"/>
                        </a:rPr>
                        <a:t>Trutnov</a:t>
                      </a:r>
                    </a:p>
                  </a:txBody>
                  <a:tcPr marL="0" marR="0" marT="0" marB="0" anchor="ctr">
                    <a:lnL>
                      <a:noFill/>
                    </a:lnL>
                    <a:lnR>
                      <a:noFill/>
                    </a:lnR>
                    <a:lnT>
                      <a:noFill/>
                    </a:lnT>
                    <a:lnB>
                      <a:noFill/>
                    </a:lnB>
                  </a:tcPr>
                </a:tc>
                <a:extLst>
                  <a:ext uri="{0D108BD9-81ED-4DB2-BD59-A6C34878D82A}">
                    <a16:rowId xmlns:a16="http://schemas.microsoft.com/office/drawing/2014/main" val="10002"/>
                  </a:ext>
                </a:extLst>
              </a:tr>
              <a:tr h="0">
                <a:tc>
                  <a:txBody>
                    <a:bodyPr/>
                    <a:lstStyle/>
                    <a:p>
                      <a:pPr algn="r" fontAlgn="b"/>
                      <a:r>
                        <a:rPr lang="cs-CZ" sz="1200" b="0" i="0" u="none" strike="noStrike" dirty="0">
                          <a:solidFill>
                            <a:srgbClr val="000000"/>
                          </a:solidFill>
                          <a:effectLst/>
                          <a:latin typeface="Calibri" panose="020F0502020204030204" pitchFamily="34" charset="0"/>
                        </a:rPr>
                        <a:t>3</a:t>
                      </a:r>
                    </a:p>
                  </a:txBody>
                  <a:tcPr marL="7620" marR="7620" marT="7620" marB="0" anchor="b">
                    <a:lnL>
                      <a:noFill/>
                    </a:lnL>
                    <a:lnR>
                      <a:noFill/>
                    </a:lnR>
                    <a:lnT>
                      <a:noFill/>
                    </a:lnT>
                    <a:lnB>
                      <a:noFill/>
                    </a:lnB>
                  </a:tcPr>
                </a:tc>
                <a:tc>
                  <a:txBody>
                    <a:bodyPr/>
                    <a:lstStyle/>
                    <a:p>
                      <a:pPr algn="ctr" fontAlgn="b"/>
                      <a:r>
                        <a:rPr lang="cs-CZ" sz="1200" b="0" i="0" u="none" strike="noStrike" dirty="0">
                          <a:solidFill>
                            <a:srgbClr val="000000"/>
                          </a:solidFill>
                          <a:effectLst/>
                          <a:latin typeface="Calibri" panose="020F0502020204030204" pitchFamily="34" charset="0"/>
                        </a:rPr>
                        <a:t>26000202</a:t>
                      </a:r>
                    </a:p>
                  </a:txBody>
                  <a:tcPr marL="0" marR="0" marT="0" marB="0" anchor="ctr">
                    <a:lnL>
                      <a:noFill/>
                    </a:lnL>
                    <a:lnR>
                      <a:noFill/>
                    </a:lnR>
                    <a:lnT>
                      <a:noFill/>
                    </a:lnT>
                    <a:lnB>
                      <a:noFill/>
                    </a:lnB>
                  </a:tcPr>
                </a:tc>
                <a:tc>
                  <a:txBody>
                    <a:bodyPr/>
                    <a:lstStyle/>
                    <a:p>
                      <a:pPr algn="l" fontAlgn="b"/>
                      <a:r>
                        <a:rPr lang="cs-CZ" sz="1200" b="0" i="0" u="none" strike="noStrike" dirty="0">
                          <a:solidFill>
                            <a:srgbClr val="000000"/>
                          </a:solidFill>
                          <a:effectLst/>
                          <a:latin typeface="Calibri" panose="020F0502020204030204" pitchFamily="34" charset="0"/>
                        </a:rPr>
                        <a:t>Oblastní nemocnice Náchod a.s.</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Calibri" panose="020F0502020204030204" pitchFamily="34" charset="0"/>
                        </a:rPr>
                        <a:t>Náchod</a:t>
                      </a:r>
                    </a:p>
                  </a:txBody>
                  <a:tcPr marL="0" marR="0" marT="0" marB="0" anchor="ctr">
                    <a:lnL>
                      <a:noFill/>
                    </a:lnL>
                    <a:lnR>
                      <a:noFill/>
                    </a:lnR>
                    <a:lnT>
                      <a:noFill/>
                    </a:lnT>
                    <a:lnB>
                      <a:noFill/>
                    </a:lnB>
                  </a:tcPr>
                </a:tc>
                <a:extLst>
                  <a:ext uri="{0D108BD9-81ED-4DB2-BD59-A6C34878D82A}">
                    <a16:rowId xmlns:a16="http://schemas.microsoft.com/office/drawing/2014/main" val="10003"/>
                  </a:ext>
                </a:extLst>
              </a:tr>
              <a:tr h="0">
                <a:tc>
                  <a:txBody>
                    <a:bodyPr/>
                    <a:lstStyle/>
                    <a:p>
                      <a:pPr algn="r" fontAlgn="b"/>
                      <a:r>
                        <a:rPr lang="cs-CZ" sz="1200" b="0" i="0" u="none" strike="noStrike">
                          <a:solidFill>
                            <a:srgbClr val="000000"/>
                          </a:solidFill>
                          <a:effectLst/>
                          <a:latin typeface="Calibri" panose="020F0502020204030204" pitchFamily="34" charset="0"/>
                        </a:rPr>
                        <a:t>4</a:t>
                      </a:r>
                    </a:p>
                  </a:txBody>
                  <a:tcPr marL="7620" marR="7620" marT="7620" marB="0" anchor="b">
                    <a:lnL>
                      <a:noFill/>
                    </a:lnL>
                    <a:lnR>
                      <a:noFill/>
                    </a:lnR>
                    <a:lnT>
                      <a:noFill/>
                    </a:lnT>
                    <a:lnB>
                      <a:noFill/>
                    </a:lnB>
                  </a:tcPr>
                </a:tc>
                <a:tc>
                  <a:txBody>
                    <a:bodyPr/>
                    <a:lstStyle/>
                    <a:p>
                      <a:pPr algn="ctr" fontAlgn="b"/>
                      <a:r>
                        <a:rPr lang="cs-CZ" sz="1200" b="0" i="0" u="none" strike="noStrike" dirty="0">
                          <a:solidFill>
                            <a:srgbClr val="000000"/>
                          </a:solidFill>
                          <a:effectLst/>
                          <a:latin typeface="Calibri" panose="020F0502020204030204" pitchFamily="34" charset="0"/>
                        </a:rPr>
                        <a:t>26000237</a:t>
                      </a:r>
                    </a:p>
                  </a:txBody>
                  <a:tcPr marL="0" marR="0" marT="0" marB="0" anchor="ctr">
                    <a:lnL>
                      <a:noFill/>
                    </a:lnL>
                    <a:lnR>
                      <a:noFill/>
                    </a:lnR>
                    <a:lnT>
                      <a:noFill/>
                    </a:lnT>
                    <a:lnB>
                      <a:noFill/>
                    </a:lnB>
                  </a:tcPr>
                </a:tc>
                <a:tc>
                  <a:txBody>
                    <a:bodyPr/>
                    <a:lstStyle/>
                    <a:p>
                      <a:pPr algn="l" fontAlgn="b"/>
                      <a:r>
                        <a:rPr lang="cs-CZ" sz="1200" b="0" i="0" u="none" strike="noStrike" dirty="0">
                          <a:solidFill>
                            <a:srgbClr val="000000"/>
                          </a:solidFill>
                          <a:effectLst/>
                          <a:latin typeface="Calibri" panose="020F0502020204030204" pitchFamily="34" charset="0"/>
                        </a:rPr>
                        <a:t>Oblastní nemocnice Trutnov a.s.</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Calibri" panose="020F0502020204030204" pitchFamily="34" charset="0"/>
                        </a:rPr>
                        <a:t>Trutnov</a:t>
                      </a:r>
                    </a:p>
                  </a:txBody>
                  <a:tcPr marL="0" marR="0" marT="0" marB="0" anchor="ctr">
                    <a:lnL>
                      <a:noFill/>
                    </a:lnL>
                    <a:lnR>
                      <a:noFill/>
                    </a:lnR>
                    <a:lnT>
                      <a:noFill/>
                    </a:lnT>
                    <a:lnB>
                      <a:noFill/>
                    </a:lnB>
                  </a:tcPr>
                </a:tc>
                <a:extLst>
                  <a:ext uri="{0D108BD9-81ED-4DB2-BD59-A6C34878D82A}">
                    <a16:rowId xmlns:a16="http://schemas.microsoft.com/office/drawing/2014/main" val="10004"/>
                  </a:ext>
                </a:extLst>
              </a:tr>
              <a:tr h="0">
                <a:tc>
                  <a:txBody>
                    <a:bodyPr/>
                    <a:lstStyle/>
                    <a:p>
                      <a:pPr algn="r" fontAlgn="b"/>
                      <a:r>
                        <a:rPr lang="cs-CZ" sz="1200" b="0" i="0" u="none" strike="noStrike" dirty="0">
                          <a:solidFill>
                            <a:srgbClr val="000000"/>
                          </a:solidFill>
                          <a:effectLst/>
                          <a:latin typeface="Calibri" panose="020F0502020204030204" pitchFamily="34" charset="0"/>
                        </a:rPr>
                        <a:t>5</a:t>
                      </a:r>
                    </a:p>
                  </a:txBody>
                  <a:tcPr marL="7620" marR="7620" marT="7620" marB="0" anchor="b">
                    <a:lnL>
                      <a:noFill/>
                    </a:lnL>
                    <a:lnR>
                      <a:noFill/>
                    </a:lnR>
                    <a:lnT>
                      <a:noFill/>
                    </a:lnT>
                    <a:lnB>
                      <a:noFill/>
                    </a:lnB>
                  </a:tcPr>
                </a:tc>
                <a:tc>
                  <a:txBody>
                    <a:bodyPr/>
                    <a:lstStyle/>
                    <a:p>
                      <a:pPr algn="ctr" fontAlgn="b"/>
                      <a:r>
                        <a:rPr lang="cs-CZ" sz="1200" b="0" i="0" u="none" strike="noStrike" dirty="0">
                          <a:solidFill>
                            <a:srgbClr val="000000"/>
                          </a:solidFill>
                          <a:effectLst/>
                          <a:latin typeface="Calibri" panose="020F0502020204030204" pitchFamily="34" charset="0"/>
                        </a:rPr>
                        <a:t>26001551</a:t>
                      </a:r>
                    </a:p>
                  </a:txBody>
                  <a:tcPr marL="0" marR="0" marT="0" marB="0" anchor="ctr">
                    <a:lnL>
                      <a:noFill/>
                    </a:lnL>
                    <a:lnR>
                      <a:noFill/>
                    </a:lnR>
                    <a:lnT>
                      <a:noFill/>
                    </a:lnT>
                    <a:lnB>
                      <a:noFill/>
                    </a:lnB>
                  </a:tcPr>
                </a:tc>
                <a:tc>
                  <a:txBody>
                    <a:bodyPr/>
                    <a:lstStyle/>
                    <a:p>
                      <a:pPr algn="l" fontAlgn="b"/>
                      <a:r>
                        <a:rPr lang="cs-CZ" sz="1200" b="0" i="0" u="none" strike="noStrike" dirty="0">
                          <a:solidFill>
                            <a:srgbClr val="000000"/>
                          </a:solidFill>
                          <a:effectLst/>
                          <a:latin typeface="Calibri" panose="020F0502020204030204" pitchFamily="34" charset="0"/>
                        </a:rPr>
                        <a:t>Oblastní nemocnice Jičín a.s.</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Calibri" panose="020F0502020204030204" pitchFamily="34" charset="0"/>
                        </a:rPr>
                        <a:t>Jičín</a:t>
                      </a:r>
                    </a:p>
                  </a:txBody>
                  <a:tcPr marL="0" marR="0" marT="0" marB="0" anchor="ctr">
                    <a:lnL>
                      <a:noFill/>
                    </a:lnL>
                    <a:lnR>
                      <a:noFill/>
                    </a:lnR>
                    <a:lnT>
                      <a:noFill/>
                    </a:lnT>
                    <a:lnB>
                      <a:noFill/>
                    </a:lnB>
                  </a:tcPr>
                </a:tc>
                <a:extLst>
                  <a:ext uri="{0D108BD9-81ED-4DB2-BD59-A6C34878D82A}">
                    <a16:rowId xmlns:a16="http://schemas.microsoft.com/office/drawing/2014/main" val="10005"/>
                  </a:ext>
                </a:extLst>
              </a:tr>
              <a:tr h="0">
                <a:tc>
                  <a:txBody>
                    <a:bodyPr/>
                    <a:lstStyle/>
                    <a:p>
                      <a:pPr algn="r" fontAlgn="b"/>
                      <a:r>
                        <a:rPr lang="cs-CZ" sz="1200" b="0" i="0" u="none" strike="noStrike">
                          <a:solidFill>
                            <a:srgbClr val="000000"/>
                          </a:solidFill>
                          <a:effectLst/>
                          <a:latin typeface="Calibri" panose="020F0502020204030204" pitchFamily="34" charset="0"/>
                        </a:rPr>
                        <a:t>6</a:t>
                      </a:r>
                    </a:p>
                  </a:txBody>
                  <a:tcPr marL="7620" marR="7620" marT="7620" marB="0" anchor="b">
                    <a:lnL>
                      <a:noFill/>
                    </a:lnL>
                    <a:lnR>
                      <a:noFill/>
                    </a:lnR>
                    <a:lnT>
                      <a:noFill/>
                    </a:lnT>
                    <a:lnB>
                      <a:noFill/>
                    </a:lnB>
                  </a:tcPr>
                </a:tc>
                <a:tc>
                  <a:txBody>
                    <a:bodyPr/>
                    <a:lstStyle/>
                    <a:p>
                      <a:pPr algn="ctr" fontAlgn="b"/>
                      <a:r>
                        <a:rPr lang="cs-CZ" sz="1200" b="0" i="0" u="none" strike="noStrike" dirty="0">
                          <a:solidFill>
                            <a:srgbClr val="000000"/>
                          </a:solidFill>
                          <a:effectLst/>
                          <a:latin typeface="Calibri" panose="020F0502020204030204" pitchFamily="34" charset="0"/>
                        </a:rPr>
                        <a:t>49813692</a:t>
                      </a:r>
                    </a:p>
                  </a:txBody>
                  <a:tcPr marL="0" marR="0" marT="0" marB="0" anchor="ctr">
                    <a:lnL>
                      <a:noFill/>
                    </a:lnL>
                    <a:lnR>
                      <a:noFill/>
                    </a:lnR>
                    <a:lnT>
                      <a:noFill/>
                    </a:lnT>
                    <a:lnB>
                      <a:noFill/>
                    </a:lnB>
                  </a:tcPr>
                </a:tc>
                <a:tc>
                  <a:txBody>
                    <a:bodyPr/>
                    <a:lstStyle/>
                    <a:p>
                      <a:pPr algn="l" fontAlgn="b"/>
                      <a:r>
                        <a:rPr lang="cs-CZ" sz="1200" b="0" i="0" u="none" strike="noStrike" dirty="0">
                          <a:solidFill>
                            <a:srgbClr val="000000"/>
                          </a:solidFill>
                          <a:effectLst/>
                          <a:latin typeface="Calibri" panose="020F0502020204030204" pitchFamily="34" charset="0"/>
                        </a:rPr>
                        <a:t>První privátní chirurgické centrum, spol. s r.o.</a:t>
                      </a:r>
                    </a:p>
                  </a:txBody>
                  <a:tcPr marL="0" marR="0" marT="0" marB="0" anchor="ctr">
                    <a:lnL>
                      <a:noFill/>
                    </a:lnL>
                    <a:lnR>
                      <a:noFill/>
                    </a:lnR>
                    <a:lnT>
                      <a:noFill/>
                    </a:lnT>
                    <a:lnB>
                      <a:noFill/>
                    </a:lnB>
                  </a:tcPr>
                </a:tc>
                <a:tc>
                  <a:txBody>
                    <a:bodyPr/>
                    <a:lstStyle/>
                    <a:p>
                      <a:pPr algn="l" fontAlgn="b"/>
                      <a:r>
                        <a:rPr lang="cs-CZ" sz="1200" b="0" i="0" u="none" strike="noStrike" dirty="0">
                          <a:solidFill>
                            <a:srgbClr val="000000"/>
                          </a:solidFill>
                          <a:effectLst/>
                          <a:latin typeface="Calibri" panose="020F0502020204030204" pitchFamily="34" charset="0"/>
                        </a:rPr>
                        <a:t>Hradec Králové</a:t>
                      </a:r>
                    </a:p>
                  </a:txBody>
                  <a:tcPr marL="0" marR="0" marT="0" marB="0" anchor="ctr">
                    <a:lnL>
                      <a:noFill/>
                    </a:lnL>
                    <a:lnR>
                      <a:noFill/>
                    </a:lnR>
                    <a:lnT>
                      <a:noFill/>
                    </a:lnT>
                    <a:lnB>
                      <a:noFill/>
                    </a:lnB>
                  </a:tcPr>
                </a:tc>
                <a:extLst>
                  <a:ext uri="{0D108BD9-81ED-4DB2-BD59-A6C34878D82A}">
                    <a16:rowId xmlns:a16="http://schemas.microsoft.com/office/drawing/2014/main" val="10006"/>
                  </a:ext>
                </a:extLst>
              </a:tr>
              <a:tr h="0">
                <a:tc>
                  <a:txBody>
                    <a:bodyPr/>
                    <a:lstStyle/>
                    <a:p>
                      <a:pPr algn="r" fontAlgn="b"/>
                      <a:r>
                        <a:rPr lang="cs-CZ" sz="1200" b="0" i="0" u="none" strike="noStrike" dirty="0">
                          <a:solidFill>
                            <a:srgbClr val="000000"/>
                          </a:solidFill>
                          <a:effectLst/>
                          <a:latin typeface="Calibri" panose="020F0502020204030204" pitchFamily="34" charset="0"/>
                        </a:rPr>
                        <a:t>7</a:t>
                      </a:r>
                    </a:p>
                  </a:txBody>
                  <a:tcPr marL="7620" marR="7620" marT="7620" marB="0" anchor="b">
                    <a:lnL>
                      <a:noFill/>
                    </a:lnL>
                    <a:lnR>
                      <a:noFill/>
                    </a:lnR>
                    <a:lnT>
                      <a:noFill/>
                    </a:lnT>
                    <a:lnB>
                      <a:noFill/>
                    </a:lnB>
                  </a:tcPr>
                </a:tc>
                <a:tc>
                  <a:txBody>
                    <a:bodyPr/>
                    <a:lstStyle/>
                    <a:p>
                      <a:pPr algn="ctr" fontAlgn="b"/>
                      <a:r>
                        <a:rPr lang="cs-CZ" sz="1200" b="0" i="0" u="none" strike="noStrike" dirty="0">
                          <a:solidFill>
                            <a:srgbClr val="000000"/>
                          </a:solidFill>
                          <a:effectLst/>
                          <a:latin typeface="Calibri" panose="020F0502020204030204" pitchFamily="34" charset="0"/>
                        </a:rPr>
                        <a:t>64827232</a:t>
                      </a:r>
                    </a:p>
                  </a:txBody>
                  <a:tcPr marL="0" marR="0" marT="0" marB="0" anchor="ctr">
                    <a:lnL>
                      <a:noFill/>
                    </a:lnL>
                    <a:lnR>
                      <a:noFill/>
                    </a:lnR>
                    <a:lnT>
                      <a:noFill/>
                    </a:lnT>
                    <a:lnB>
                      <a:noFill/>
                    </a:lnB>
                  </a:tcPr>
                </a:tc>
                <a:tc>
                  <a:txBody>
                    <a:bodyPr/>
                    <a:lstStyle/>
                    <a:p>
                      <a:pPr algn="l" fontAlgn="b"/>
                      <a:r>
                        <a:rPr lang="cs-CZ" sz="1200" b="0" i="0" u="none" strike="noStrike" dirty="0">
                          <a:solidFill>
                            <a:srgbClr val="000000"/>
                          </a:solidFill>
                          <a:effectLst/>
                          <a:latin typeface="Calibri" panose="020F0502020204030204" pitchFamily="34" charset="0"/>
                        </a:rPr>
                        <a:t>Nemocnice Vrchlabí, s.r.o.</a:t>
                      </a:r>
                    </a:p>
                  </a:txBody>
                  <a:tcPr marL="0" marR="0" marT="0" marB="0" anchor="ctr">
                    <a:lnL>
                      <a:noFill/>
                    </a:lnL>
                    <a:lnR>
                      <a:noFill/>
                    </a:lnR>
                    <a:lnT>
                      <a:noFill/>
                    </a:lnT>
                    <a:lnB>
                      <a:noFill/>
                    </a:lnB>
                  </a:tcPr>
                </a:tc>
                <a:tc>
                  <a:txBody>
                    <a:bodyPr/>
                    <a:lstStyle/>
                    <a:p>
                      <a:pPr algn="l" fontAlgn="b"/>
                      <a:r>
                        <a:rPr lang="cs-CZ" sz="1200" b="0" i="0" u="none" strike="noStrike" dirty="0">
                          <a:solidFill>
                            <a:srgbClr val="000000"/>
                          </a:solidFill>
                          <a:effectLst/>
                          <a:latin typeface="Calibri" panose="020F0502020204030204" pitchFamily="34" charset="0"/>
                        </a:rPr>
                        <a:t>Trutnov</a:t>
                      </a:r>
                    </a:p>
                  </a:txBody>
                  <a:tcPr marL="0" marR="0" marT="0" marB="0" anchor="ctr">
                    <a:lnL>
                      <a:noFill/>
                    </a:lnL>
                    <a:lnR>
                      <a:noFill/>
                    </a:lnR>
                    <a:lnT>
                      <a:noFill/>
                    </a:lnT>
                    <a:lnB>
                      <a:noFill/>
                    </a:lnB>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96055705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p:cNvSpPr>
            <a:spLocks noGrp="1"/>
          </p:cNvSpPr>
          <p:nvPr>
            <p:ph type="title"/>
          </p:nvPr>
        </p:nvSpPr>
        <p:spPr>
          <a:xfrm>
            <a:off x="272591" y="160257"/>
            <a:ext cx="10515600" cy="631595"/>
          </a:xfrm>
        </p:spPr>
        <p:txBody>
          <a:bodyPr>
            <a:normAutofit/>
          </a:bodyPr>
          <a:lstStyle/>
          <a:p>
            <a:r>
              <a:rPr lang="cs-CZ" sz="2800" dirty="0"/>
              <a:t>Poskytovatelé následné a dlouhodobé lůžkové péče na území HKK</a:t>
            </a:r>
          </a:p>
        </p:txBody>
      </p:sp>
      <p:sp>
        <p:nvSpPr>
          <p:cNvPr id="6" name="TextBox 6"/>
          <p:cNvSpPr txBox="1"/>
          <p:nvPr/>
        </p:nvSpPr>
        <p:spPr>
          <a:xfrm>
            <a:off x="272591" y="553141"/>
            <a:ext cx="1542730" cy="307777"/>
          </a:xfrm>
          <a:prstGeom prst="rect">
            <a:avLst/>
          </a:prstGeom>
          <a:noFill/>
        </p:spPr>
        <p:txBody>
          <a:bodyPr wrap="none" rtlCol="0">
            <a:spAutoFit/>
          </a:bodyPr>
          <a:lstStyle/>
          <a:p>
            <a:r>
              <a:rPr lang="cs-CZ" sz="1400" dirty="0"/>
              <a:t>Zdroj: NRHZS 2018</a:t>
            </a:r>
            <a:endParaRPr lang="en-US" sz="1400" dirty="0"/>
          </a:p>
        </p:txBody>
      </p:sp>
      <p:sp>
        <p:nvSpPr>
          <p:cNvPr id="8" name="Obdélník 7">
            <a:extLst>
              <a:ext uri="{FF2B5EF4-FFF2-40B4-BE49-F238E27FC236}">
                <a16:creationId xmlns:a16="http://schemas.microsoft.com/office/drawing/2014/main" id="{EF71F259-A512-4301-8C37-7382F7A382DD}"/>
              </a:ext>
            </a:extLst>
          </p:cNvPr>
          <p:cNvSpPr/>
          <p:nvPr/>
        </p:nvSpPr>
        <p:spPr>
          <a:xfrm>
            <a:off x="272591" y="987033"/>
            <a:ext cx="9438676" cy="369332"/>
          </a:xfrm>
          <a:prstGeom prst="rect">
            <a:avLst/>
          </a:prstGeom>
        </p:spPr>
        <p:txBody>
          <a:bodyPr wrap="square">
            <a:spAutoFit/>
          </a:bodyPr>
          <a:lstStyle/>
          <a:p>
            <a:r>
              <a:rPr lang="cs-CZ" b="1" dirty="0"/>
              <a:t>Poskytovatelé </a:t>
            </a:r>
            <a:r>
              <a:rPr lang="cs-CZ" b="1" u="sng" dirty="0"/>
              <a:t>následné a dlouhodobé lůžkové péče</a:t>
            </a:r>
            <a:r>
              <a:rPr lang="cs-CZ" b="1" dirty="0"/>
              <a:t> na území Královéhradeckého kraje:</a:t>
            </a:r>
          </a:p>
        </p:txBody>
      </p:sp>
      <p:graphicFrame>
        <p:nvGraphicFramePr>
          <p:cNvPr id="9" name="Tabulka 8">
            <a:extLst>
              <a:ext uri="{FF2B5EF4-FFF2-40B4-BE49-F238E27FC236}">
                <a16:creationId xmlns:a16="http://schemas.microsoft.com/office/drawing/2014/main" id="{D0675C5C-8540-4DA7-BD0B-CF64C97DF009}"/>
              </a:ext>
            </a:extLst>
          </p:cNvPr>
          <p:cNvGraphicFramePr>
            <a:graphicFrameLocks noGrp="1"/>
          </p:cNvGraphicFramePr>
          <p:nvPr>
            <p:extLst>
              <p:ext uri="{D42A27DB-BD31-4B8C-83A1-F6EECF244321}">
                <p14:modId xmlns:p14="http://schemas.microsoft.com/office/powerpoint/2010/main" val="2170843700"/>
              </p:ext>
            </p:extLst>
          </p:nvPr>
        </p:nvGraphicFramePr>
        <p:xfrm>
          <a:off x="391583" y="1395560"/>
          <a:ext cx="6686550" cy="2499360"/>
        </p:xfrm>
        <a:graphic>
          <a:graphicData uri="http://schemas.openxmlformats.org/drawingml/2006/table">
            <a:tbl>
              <a:tblPr/>
              <a:tblGrid>
                <a:gridCol w="393700">
                  <a:extLst>
                    <a:ext uri="{9D8B030D-6E8A-4147-A177-3AD203B41FA5}">
                      <a16:colId xmlns:a16="http://schemas.microsoft.com/office/drawing/2014/main" val="20000"/>
                    </a:ext>
                  </a:extLst>
                </a:gridCol>
                <a:gridCol w="984250">
                  <a:extLst>
                    <a:ext uri="{9D8B030D-6E8A-4147-A177-3AD203B41FA5}">
                      <a16:colId xmlns:a16="http://schemas.microsoft.com/office/drawing/2014/main" val="20001"/>
                    </a:ext>
                  </a:extLst>
                </a:gridCol>
                <a:gridCol w="3488267">
                  <a:extLst>
                    <a:ext uri="{9D8B030D-6E8A-4147-A177-3AD203B41FA5}">
                      <a16:colId xmlns:a16="http://schemas.microsoft.com/office/drawing/2014/main" val="20002"/>
                    </a:ext>
                  </a:extLst>
                </a:gridCol>
                <a:gridCol w="1820333">
                  <a:extLst>
                    <a:ext uri="{9D8B030D-6E8A-4147-A177-3AD203B41FA5}">
                      <a16:colId xmlns:a16="http://schemas.microsoft.com/office/drawing/2014/main" val="20003"/>
                    </a:ext>
                  </a:extLst>
                </a:gridCol>
              </a:tblGrid>
              <a:tr h="182880">
                <a:tc>
                  <a:txBody>
                    <a:bodyPr/>
                    <a:lstStyle/>
                    <a:p>
                      <a:pPr algn="l" fontAlgn="b"/>
                      <a:endParaRPr lang="cs-CZ" sz="1200" b="0" i="0" u="none" strike="noStrike" dirty="0">
                        <a:solidFill>
                          <a:srgbClr val="000000"/>
                        </a:solidFill>
                        <a:effectLst/>
                        <a:latin typeface="Calibri" panose="020F0502020204030204" pitchFamily="34" charset="0"/>
                      </a:endParaRPr>
                    </a:p>
                  </a:txBody>
                  <a:tcPr marL="7620" marR="7620" marT="7620" marB="0" anchor="b">
                    <a:lnL>
                      <a:noFill/>
                    </a:lnL>
                    <a:lnR>
                      <a:noFill/>
                    </a:lnR>
                    <a:lnT>
                      <a:noFill/>
                    </a:lnT>
                    <a:lnB>
                      <a:noFill/>
                    </a:lnB>
                  </a:tcPr>
                </a:tc>
                <a:tc>
                  <a:txBody>
                    <a:bodyPr/>
                    <a:lstStyle/>
                    <a:p>
                      <a:pPr algn="ctr" fontAlgn="b"/>
                      <a:r>
                        <a:rPr lang="cs-CZ" sz="1200" b="1" i="0" u="none" strike="noStrike" dirty="0">
                          <a:solidFill>
                            <a:srgbClr val="000000"/>
                          </a:solidFill>
                          <a:effectLst/>
                          <a:latin typeface="Calibri" panose="020F0502020204030204" pitchFamily="34" charset="0"/>
                        </a:rPr>
                        <a:t>   IČO</a:t>
                      </a:r>
                    </a:p>
                  </a:txBody>
                  <a:tcPr marL="7620" marR="7620" marT="7620" marB="0" anchor="b">
                    <a:lnL>
                      <a:noFill/>
                    </a:lnL>
                    <a:lnR>
                      <a:noFill/>
                    </a:lnR>
                    <a:lnT>
                      <a:noFill/>
                    </a:lnT>
                    <a:lnB>
                      <a:noFill/>
                    </a:lnB>
                  </a:tcPr>
                </a:tc>
                <a:tc>
                  <a:txBody>
                    <a:bodyPr/>
                    <a:lstStyle/>
                    <a:p>
                      <a:pPr algn="l" fontAlgn="b"/>
                      <a:r>
                        <a:rPr lang="cs-CZ" sz="1200" b="1" i="0" u="none" strike="noStrike" dirty="0">
                          <a:solidFill>
                            <a:srgbClr val="000000"/>
                          </a:solidFill>
                          <a:effectLst/>
                          <a:latin typeface="Calibri" panose="020F0502020204030204" pitchFamily="34" charset="0"/>
                        </a:rPr>
                        <a:t>Název</a:t>
                      </a:r>
                    </a:p>
                  </a:txBody>
                  <a:tcPr marL="7620" marR="7620" marT="7620" marB="0" anchor="b">
                    <a:lnL>
                      <a:noFill/>
                    </a:lnL>
                    <a:lnR>
                      <a:noFill/>
                    </a:lnR>
                    <a:lnT>
                      <a:noFill/>
                    </a:lnT>
                    <a:lnB>
                      <a:noFill/>
                    </a:lnB>
                  </a:tcPr>
                </a:tc>
                <a:tc>
                  <a:txBody>
                    <a:bodyPr/>
                    <a:lstStyle/>
                    <a:p>
                      <a:pPr algn="l" fontAlgn="b"/>
                      <a:r>
                        <a:rPr lang="cs-CZ" sz="1200" b="1" i="0" u="none" strike="noStrike" dirty="0">
                          <a:solidFill>
                            <a:srgbClr val="000000"/>
                          </a:solidFill>
                          <a:effectLst/>
                          <a:latin typeface="Calibri" panose="020F0502020204030204" pitchFamily="34" charset="0"/>
                        </a:rPr>
                        <a:t>Obec</a:t>
                      </a:r>
                    </a:p>
                  </a:txBody>
                  <a:tcPr marL="7620" marR="7620" marT="7620" marB="0" anchor="b">
                    <a:lnL>
                      <a:noFill/>
                    </a:lnL>
                    <a:lnR>
                      <a:noFill/>
                    </a:lnR>
                    <a:lnT>
                      <a:noFill/>
                    </a:lnT>
                    <a:lnB>
                      <a:noFill/>
                    </a:lnB>
                  </a:tcPr>
                </a:tc>
                <a:extLst>
                  <a:ext uri="{0D108BD9-81ED-4DB2-BD59-A6C34878D82A}">
                    <a16:rowId xmlns:a16="http://schemas.microsoft.com/office/drawing/2014/main" val="10000"/>
                  </a:ext>
                </a:extLst>
              </a:tr>
              <a:tr h="182880">
                <a:tc>
                  <a:txBody>
                    <a:bodyPr/>
                    <a:lstStyle/>
                    <a:p>
                      <a:pPr algn="r" fontAlgn="b"/>
                      <a:r>
                        <a:rPr lang="cs-CZ" sz="1200" b="0" i="0" u="none" strike="noStrike">
                          <a:solidFill>
                            <a:srgbClr val="000000"/>
                          </a:solidFill>
                          <a:effectLst/>
                          <a:latin typeface="Calibri" panose="020F0502020204030204" pitchFamily="34" charset="0"/>
                        </a:rPr>
                        <a:t>1</a:t>
                      </a:r>
                    </a:p>
                  </a:txBody>
                  <a:tcPr marL="7620" marR="7620" marT="7620" marB="0" anchor="b">
                    <a:lnL>
                      <a:noFill/>
                    </a:lnL>
                    <a:lnR>
                      <a:noFill/>
                    </a:lnR>
                    <a:lnT>
                      <a:noFill/>
                    </a:lnT>
                    <a:lnB>
                      <a:noFill/>
                    </a:lnB>
                  </a:tcPr>
                </a:tc>
                <a:tc>
                  <a:txBody>
                    <a:bodyPr/>
                    <a:lstStyle/>
                    <a:p>
                      <a:pPr algn="ctr" fontAlgn="b"/>
                      <a:r>
                        <a:rPr lang="cs-CZ" sz="1200" b="0" i="0" u="none" strike="noStrike" dirty="0">
                          <a:solidFill>
                            <a:srgbClr val="000000"/>
                          </a:solidFill>
                          <a:effectLst/>
                          <a:latin typeface="+mn-lt"/>
                        </a:rPr>
                        <a:t>00024007</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mn-lt"/>
                        </a:rPr>
                        <a:t>Státní léčebné lázně Janské Lázně, s.p.</a:t>
                      </a:r>
                    </a:p>
                  </a:txBody>
                  <a:tcPr marL="0" marR="0" marT="0" marB="0" anchor="ctr">
                    <a:lnL>
                      <a:noFill/>
                    </a:lnL>
                    <a:lnR>
                      <a:noFill/>
                    </a:lnR>
                    <a:lnT>
                      <a:noFill/>
                    </a:lnT>
                    <a:lnB>
                      <a:noFill/>
                    </a:lnB>
                  </a:tcPr>
                </a:tc>
                <a:tc>
                  <a:txBody>
                    <a:bodyPr/>
                    <a:lstStyle/>
                    <a:p>
                      <a:pPr algn="l" fontAlgn="b"/>
                      <a:r>
                        <a:rPr lang="cs-CZ" sz="1200" b="0" i="0" u="none" strike="noStrike" dirty="0">
                          <a:solidFill>
                            <a:srgbClr val="000000"/>
                          </a:solidFill>
                          <a:effectLst/>
                          <a:latin typeface="Calibri" panose="020F0502020204030204" pitchFamily="34" charset="0"/>
                        </a:rPr>
                        <a:t>Trutnov</a:t>
                      </a:r>
                    </a:p>
                  </a:txBody>
                  <a:tcPr marL="9525" marR="9525" marT="9525" marB="0" anchor="ctr">
                    <a:lnL>
                      <a:noFill/>
                    </a:lnL>
                    <a:lnR>
                      <a:noFill/>
                    </a:lnR>
                    <a:lnT>
                      <a:noFill/>
                    </a:lnT>
                    <a:lnB>
                      <a:noFill/>
                    </a:lnB>
                  </a:tcPr>
                </a:tc>
                <a:extLst>
                  <a:ext uri="{0D108BD9-81ED-4DB2-BD59-A6C34878D82A}">
                    <a16:rowId xmlns:a16="http://schemas.microsoft.com/office/drawing/2014/main" val="10001"/>
                  </a:ext>
                </a:extLst>
              </a:tr>
              <a:tr h="182880">
                <a:tc>
                  <a:txBody>
                    <a:bodyPr/>
                    <a:lstStyle/>
                    <a:p>
                      <a:pPr algn="r" fontAlgn="b"/>
                      <a:r>
                        <a:rPr lang="cs-CZ" sz="1200" b="0" i="0" u="none" strike="noStrike" dirty="0">
                          <a:solidFill>
                            <a:srgbClr val="000000"/>
                          </a:solidFill>
                          <a:effectLst/>
                          <a:latin typeface="Calibri" panose="020F0502020204030204" pitchFamily="34" charset="0"/>
                        </a:rPr>
                        <a:t>2</a:t>
                      </a:r>
                    </a:p>
                  </a:txBody>
                  <a:tcPr marL="7620" marR="7620" marT="7620" marB="0" anchor="b">
                    <a:lnL>
                      <a:noFill/>
                    </a:lnL>
                    <a:lnR>
                      <a:noFill/>
                    </a:lnR>
                    <a:lnT>
                      <a:noFill/>
                    </a:lnT>
                    <a:lnB>
                      <a:noFill/>
                    </a:lnB>
                  </a:tcPr>
                </a:tc>
                <a:tc>
                  <a:txBody>
                    <a:bodyPr/>
                    <a:lstStyle/>
                    <a:p>
                      <a:pPr algn="ctr" fontAlgn="b"/>
                      <a:r>
                        <a:rPr lang="cs-CZ" sz="1200" b="0" i="0" u="none" strike="noStrike" dirty="0">
                          <a:solidFill>
                            <a:srgbClr val="000000"/>
                          </a:solidFill>
                          <a:effectLst/>
                          <a:latin typeface="+mn-lt"/>
                        </a:rPr>
                        <a:t>00179906</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mn-lt"/>
                        </a:rPr>
                        <a:t>Fakultní nemocnice Hradec Králové</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Calibri" panose="020F0502020204030204" pitchFamily="34" charset="0"/>
                        </a:rPr>
                        <a:t>Hradec Králové</a:t>
                      </a:r>
                    </a:p>
                  </a:txBody>
                  <a:tcPr marL="9525" marR="9525" marT="9525" marB="0" anchor="ctr">
                    <a:lnL>
                      <a:noFill/>
                    </a:lnL>
                    <a:lnR>
                      <a:noFill/>
                    </a:lnR>
                    <a:lnT>
                      <a:noFill/>
                    </a:lnT>
                    <a:lnB>
                      <a:noFill/>
                    </a:lnB>
                  </a:tcPr>
                </a:tc>
                <a:extLst>
                  <a:ext uri="{0D108BD9-81ED-4DB2-BD59-A6C34878D82A}">
                    <a16:rowId xmlns:a16="http://schemas.microsoft.com/office/drawing/2014/main" val="10002"/>
                  </a:ext>
                </a:extLst>
              </a:tr>
              <a:tr h="182880">
                <a:tc>
                  <a:txBody>
                    <a:bodyPr/>
                    <a:lstStyle/>
                    <a:p>
                      <a:pPr algn="r" fontAlgn="b"/>
                      <a:r>
                        <a:rPr lang="cs-CZ" sz="1200" b="0" i="0" u="none" strike="noStrike" dirty="0">
                          <a:solidFill>
                            <a:srgbClr val="000000"/>
                          </a:solidFill>
                          <a:effectLst/>
                          <a:latin typeface="Calibri" panose="020F0502020204030204" pitchFamily="34" charset="0"/>
                        </a:rPr>
                        <a:t>3</a:t>
                      </a:r>
                    </a:p>
                  </a:txBody>
                  <a:tcPr marL="7620" marR="7620" marT="7620" marB="0" anchor="b">
                    <a:lnL>
                      <a:noFill/>
                    </a:lnL>
                    <a:lnR>
                      <a:noFill/>
                    </a:lnR>
                    <a:lnT>
                      <a:noFill/>
                    </a:lnT>
                    <a:lnB>
                      <a:noFill/>
                    </a:lnB>
                  </a:tcPr>
                </a:tc>
                <a:tc>
                  <a:txBody>
                    <a:bodyPr/>
                    <a:lstStyle/>
                    <a:p>
                      <a:pPr algn="ctr" fontAlgn="b"/>
                      <a:r>
                        <a:rPr lang="cs-CZ" sz="1200" b="0" i="0" u="none" strike="noStrike" dirty="0">
                          <a:solidFill>
                            <a:srgbClr val="000000"/>
                          </a:solidFill>
                          <a:effectLst/>
                          <a:latin typeface="+mn-lt"/>
                        </a:rPr>
                        <a:t>00180092</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mn-lt"/>
                        </a:rPr>
                        <a:t>LDN Hradec Králové</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Calibri" panose="020F0502020204030204" pitchFamily="34" charset="0"/>
                        </a:rPr>
                        <a:t>Hradec Králové</a:t>
                      </a:r>
                    </a:p>
                  </a:txBody>
                  <a:tcPr marL="9525" marR="9525" marT="9525" marB="0" anchor="ctr">
                    <a:lnL>
                      <a:noFill/>
                    </a:lnL>
                    <a:lnR>
                      <a:noFill/>
                    </a:lnR>
                    <a:lnT>
                      <a:noFill/>
                    </a:lnT>
                    <a:lnB>
                      <a:noFill/>
                    </a:lnB>
                  </a:tcPr>
                </a:tc>
                <a:extLst>
                  <a:ext uri="{0D108BD9-81ED-4DB2-BD59-A6C34878D82A}">
                    <a16:rowId xmlns:a16="http://schemas.microsoft.com/office/drawing/2014/main" val="10003"/>
                  </a:ext>
                </a:extLst>
              </a:tr>
              <a:tr h="182880">
                <a:tc>
                  <a:txBody>
                    <a:bodyPr/>
                    <a:lstStyle/>
                    <a:p>
                      <a:pPr algn="r" fontAlgn="b"/>
                      <a:r>
                        <a:rPr lang="cs-CZ" sz="1200" b="0" i="0" u="none" strike="noStrike">
                          <a:solidFill>
                            <a:srgbClr val="000000"/>
                          </a:solidFill>
                          <a:effectLst/>
                          <a:latin typeface="Calibri" panose="020F0502020204030204" pitchFamily="34" charset="0"/>
                        </a:rPr>
                        <a:t>4</a:t>
                      </a:r>
                    </a:p>
                  </a:txBody>
                  <a:tcPr marL="7620" marR="7620" marT="7620" marB="0" anchor="b">
                    <a:lnL>
                      <a:noFill/>
                    </a:lnL>
                    <a:lnR>
                      <a:noFill/>
                    </a:lnR>
                    <a:lnT>
                      <a:noFill/>
                    </a:lnT>
                    <a:lnB>
                      <a:noFill/>
                    </a:lnB>
                  </a:tcPr>
                </a:tc>
                <a:tc>
                  <a:txBody>
                    <a:bodyPr/>
                    <a:lstStyle/>
                    <a:p>
                      <a:pPr algn="ctr" fontAlgn="b"/>
                      <a:r>
                        <a:rPr lang="cs-CZ" sz="1200" b="0" i="0" u="none" strike="noStrike" dirty="0">
                          <a:solidFill>
                            <a:srgbClr val="000000"/>
                          </a:solidFill>
                          <a:effectLst/>
                          <a:latin typeface="+mn-lt"/>
                        </a:rPr>
                        <a:t>00190217</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mn-lt"/>
                        </a:rPr>
                        <a:t>Městská nemocnice Hořice - LDN</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Calibri" panose="020F0502020204030204" pitchFamily="34" charset="0"/>
                        </a:rPr>
                        <a:t>Jičín</a:t>
                      </a:r>
                    </a:p>
                  </a:txBody>
                  <a:tcPr marL="9525" marR="9525" marT="9525" marB="0" anchor="ctr">
                    <a:lnL>
                      <a:noFill/>
                    </a:lnL>
                    <a:lnR>
                      <a:noFill/>
                    </a:lnR>
                    <a:lnT>
                      <a:noFill/>
                    </a:lnT>
                    <a:lnB>
                      <a:noFill/>
                    </a:lnB>
                  </a:tcPr>
                </a:tc>
                <a:extLst>
                  <a:ext uri="{0D108BD9-81ED-4DB2-BD59-A6C34878D82A}">
                    <a16:rowId xmlns:a16="http://schemas.microsoft.com/office/drawing/2014/main" val="10004"/>
                  </a:ext>
                </a:extLst>
              </a:tr>
              <a:tr h="182880">
                <a:tc>
                  <a:txBody>
                    <a:bodyPr/>
                    <a:lstStyle/>
                    <a:p>
                      <a:pPr algn="r" fontAlgn="b"/>
                      <a:r>
                        <a:rPr lang="cs-CZ" sz="1200" b="0" i="0" u="none" strike="noStrike" dirty="0">
                          <a:solidFill>
                            <a:srgbClr val="000000"/>
                          </a:solidFill>
                          <a:effectLst/>
                          <a:latin typeface="Calibri" panose="020F0502020204030204" pitchFamily="34" charset="0"/>
                        </a:rPr>
                        <a:t>5</a:t>
                      </a:r>
                    </a:p>
                  </a:txBody>
                  <a:tcPr marL="7620" marR="7620" marT="7620" marB="0" anchor="b">
                    <a:lnL>
                      <a:noFill/>
                    </a:lnL>
                    <a:lnR>
                      <a:noFill/>
                    </a:lnR>
                    <a:lnT>
                      <a:noFill/>
                    </a:lnT>
                    <a:lnB>
                      <a:noFill/>
                    </a:lnB>
                  </a:tcPr>
                </a:tc>
                <a:tc>
                  <a:txBody>
                    <a:bodyPr/>
                    <a:lstStyle/>
                    <a:p>
                      <a:pPr algn="ctr" fontAlgn="b"/>
                      <a:r>
                        <a:rPr lang="cs-CZ" sz="1200" b="0" i="0" u="none" strike="noStrike">
                          <a:solidFill>
                            <a:srgbClr val="000000"/>
                          </a:solidFill>
                          <a:effectLst/>
                          <a:latin typeface="+mn-lt"/>
                        </a:rPr>
                        <a:t>00191744</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mn-lt"/>
                        </a:rPr>
                        <a:t>Léčebna dlouhodobě nemocných Opočno</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Calibri" panose="020F0502020204030204" pitchFamily="34" charset="0"/>
                        </a:rPr>
                        <a:t>Rychnov nad Kněžnou</a:t>
                      </a:r>
                    </a:p>
                  </a:txBody>
                  <a:tcPr marL="9525" marR="9525" marT="9525" marB="0" anchor="ctr">
                    <a:lnL>
                      <a:noFill/>
                    </a:lnL>
                    <a:lnR>
                      <a:noFill/>
                    </a:lnR>
                    <a:lnT>
                      <a:noFill/>
                    </a:lnT>
                    <a:lnB>
                      <a:noFill/>
                    </a:lnB>
                  </a:tcPr>
                </a:tc>
                <a:extLst>
                  <a:ext uri="{0D108BD9-81ED-4DB2-BD59-A6C34878D82A}">
                    <a16:rowId xmlns:a16="http://schemas.microsoft.com/office/drawing/2014/main" val="10005"/>
                  </a:ext>
                </a:extLst>
              </a:tr>
              <a:tr h="182880">
                <a:tc>
                  <a:txBody>
                    <a:bodyPr/>
                    <a:lstStyle/>
                    <a:p>
                      <a:pPr algn="r" fontAlgn="b"/>
                      <a:r>
                        <a:rPr lang="cs-CZ" sz="1200" b="0" i="0" u="none" strike="noStrike" dirty="0">
                          <a:solidFill>
                            <a:srgbClr val="000000"/>
                          </a:solidFill>
                          <a:effectLst/>
                          <a:latin typeface="Calibri" panose="020F0502020204030204" pitchFamily="34" charset="0"/>
                        </a:rPr>
                        <a:t>6</a:t>
                      </a:r>
                    </a:p>
                  </a:txBody>
                  <a:tcPr marL="7620" marR="7620" marT="7620" marB="0" anchor="b">
                    <a:lnL>
                      <a:noFill/>
                    </a:lnL>
                    <a:lnR>
                      <a:noFill/>
                    </a:lnR>
                    <a:lnT>
                      <a:noFill/>
                    </a:lnT>
                    <a:lnB>
                      <a:noFill/>
                    </a:lnB>
                  </a:tcPr>
                </a:tc>
                <a:tc>
                  <a:txBody>
                    <a:bodyPr/>
                    <a:lstStyle/>
                    <a:p>
                      <a:pPr algn="ctr" fontAlgn="b"/>
                      <a:r>
                        <a:rPr lang="cs-CZ" sz="1200" b="0" i="0" u="none" strike="noStrike">
                          <a:solidFill>
                            <a:srgbClr val="000000"/>
                          </a:solidFill>
                          <a:effectLst/>
                          <a:latin typeface="+mn-lt"/>
                        </a:rPr>
                        <a:t>00195201</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mn-lt"/>
                        </a:rPr>
                        <a:t>SOaL okresu Trutnov</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Calibri" panose="020F0502020204030204" pitchFamily="34" charset="0"/>
                        </a:rPr>
                        <a:t>Trutnov</a:t>
                      </a:r>
                    </a:p>
                  </a:txBody>
                  <a:tcPr marL="9525" marR="9525" marT="9525" marB="0" anchor="ctr">
                    <a:lnL>
                      <a:noFill/>
                    </a:lnL>
                    <a:lnR>
                      <a:noFill/>
                    </a:lnR>
                    <a:lnT>
                      <a:noFill/>
                    </a:lnT>
                    <a:lnB>
                      <a:noFill/>
                    </a:lnB>
                  </a:tcPr>
                </a:tc>
                <a:extLst>
                  <a:ext uri="{0D108BD9-81ED-4DB2-BD59-A6C34878D82A}">
                    <a16:rowId xmlns:a16="http://schemas.microsoft.com/office/drawing/2014/main" val="10006"/>
                  </a:ext>
                </a:extLst>
              </a:tr>
              <a:tr h="182880">
                <a:tc>
                  <a:txBody>
                    <a:bodyPr/>
                    <a:lstStyle/>
                    <a:p>
                      <a:pPr algn="r" fontAlgn="b"/>
                      <a:r>
                        <a:rPr lang="cs-CZ" sz="1200" b="0" i="0" u="none" strike="noStrike" dirty="0">
                          <a:solidFill>
                            <a:srgbClr val="000000"/>
                          </a:solidFill>
                          <a:effectLst/>
                          <a:latin typeface="Calibri" panose="020F0502020204030204" pitchFamily="34" charset="0"/>
                        </a:rPr>
                        <a:t>7</a:t>
                      </a:r>
                    </a:p>
                  </a:txBody>
                  <a:tcPr marL="7620" marR="7620" marT="7620" marB="0" anchor="b">
                    <a:lnL>
                      <a:noFill/>
                    </a:lnL>
                    <a:lnR>
                      <a:noFill/>
                    </a:lnR>
                    <a:lnT>
                      <a:noFill/>
                    </a:lnT>
                    <a:lnB>
                      <a:noFill/>
                    </a:lnB>
                  </a:tcPr>
                </a:tc>
                <a:tc>
                  <a:txBody>
                    <a:bodyPr/>
                    <a:lstStyle/>
                    <a:p>
                      <a:pPr algn="ctr" fontAlgn="b"/>
                      <a:r>
                        <a:rPr lang="cs-CZ" sz="1200" b="0" i="0" u="none" strike="noStrike">
                          <a:solidFill>
                            <a:srgbClr val="000000"/>
                          </a:solidFill>
                          <a:effectLst/>
                          <a:latin typeface="+mn-lt"/>
                        </a:rPr>
                        <a:t>25262238</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mn-lt"/>
                        </a:rPr>
                        <a:t>Městská nemocnice, a.s., Dvůr Králové nad Labem</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Calibri" panose="020F0502020204030204" pitchFamily="34" charset="0"/>
                        </a:rPr>
                        <a:t>Trutnov</a:t>
                      </a:r>
                    </a:p>
                  </a:txBody>
                  <a:tcPr marL="9525" marR="9525" marT="9525" marB="0" anchor="ctr">
                    <a:lnL>
                      <a:noFill/>
                    </a:lnL>
                    <a:lnR>
                      <a:noFill/>
                    </a:lnR>
                    <a:lnT>
                      <a:noFill/>
                    </a:lnT>
                    <a:lnB>
                      <a:noFill/>
                    </a:lnB>
                  </a:tcPr>
                </a:tc>
                <a:extLst>
                  <a:ext uri="{0D108BD9-81ED-4DB2-BD59-A6C34878D82A}">
                    <a16:rowId xmlns:a16="http://schemas.microsoft.com/office/drawing/2014/main" val="10007"/>
                  </a:ext>
                </a:extLst>
              </a:tr>
              <a:tr h="182880">
                <a:tc>
                  <a:txBody>
                    <a:bodyPr/>
                    <a:lstStyle/>
                    <a:p>
                      <a:pPr algn="r" fontAlgn="b"/>
                      <a:r>
                        <a:rPr lang="cs-CZ" sz="1200" b="0" i="0" u="none" strike="noStrike" dirty="0">
                          <a:solidFill>
                            <a:srgbClr val="000000"/>
                          </a:solidFill>
                          <a:effectLst/>
                          <a:latin typeface="Calibri" panose="020F0502020204030204" pitchFamily="34" charset="0"/>
                        </a:rPr>
                        <a:t>8</a:t>
                      </a:r>
                    </a:p>
                  </a:txBody>
                  <a:tcPr marL="7620" marR="7620" marT="7620" marB="0" anchor="b">
                    <a:lnL>
                      <a:noFill/>
                    </a:lnL>
                    <a:lnR>
                      <a:noFill/>
                    </a:lnR>
                    <a:lnT>
                      <a:noFill/>
                    </a:lnT>
                    <a:lnB>
                      <a:noFill/>
                    </a:lnB>
                  </a:tcPr>
                </a:tc>
                <a:tc>
                  <a:txBody>
                    <a:bodyPr/>
                    <a:lstStyle/>
                    <a:p>
                      <a:pPr algn="ctr" fontAlgn="b"/>
                      <a:r>
                        <a:rPr lang="cs-CZ" sz="1200" b="0" i="0" u="none" strike="noStrike">
                          <a:solidFill>
                            <a:srgbClr val="000000"/>
                          </a:solidFill>
                          <a:effectLst/>
                          <a:latin typeface="+mn-lt"/>
                        </a:rPr>
                        <a:t>26000202</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mn-lt"/>
                        </a:rPr>
                        <a:t>Oblastní nemocnice Náchod a.s.</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Calibri" panose="020F0502020204030204" pitchFamily="34" charset="0"/>
                        </a:rPr>
                        <a:t>Náchod</a:t>
                      </a:r>
                    </a:p>
                  </a:txBody>
                  <a:tcPr marL="9525" marR="9525" marT="9525" marB="0" anchor="ctr">
                    <a:lnL>
                      <a:noFill/>
                    </a:lnL>
                    <a:lnR>
                      <a:noFill/>
                    </a:lnR>
                    <a:lnT>
                      <a:noFill/>
                    </a:lnT>
                    <a:lnB>
                      <a:noFill/>
                    </a:lnB>
                  </a:tcPr>
                </a:tc>
                <a:extLst>
                  <a:ext uri="{0D108BD9-81ED-4DB2-BD59-A6C34878D82A}">
                    <a16:rowId xmlns:a16="http://schemas.microsoft.com/office/drawing/2014/main" val="10008"/>
                  </a:ext>
                </a:extLst>
              </a:tr>
              <a:tr h="182880">
                <a:tc>
                  <a:txBody>
                    <a:bodyPr/>
                    <a:lstStyle/>
                    <a:p>
                      <a:pPr algn="r" fontAlgn="b"/>
                      <a:r>
                        <a:rPr lang="cs-CZ" sz="1200" b="0" i="0" u="none" strike="noStrike" dirty="0">
                          <a:solidFill>
                            <a:srgbClr val="000000"/>
                          </a:solidFill>
                          <a:effectLst/>
                          <a:latin typeface="Calibri" panose="020F0502020204030204" pitchFamily="34" charset="0"/>
                        </a:rPr>
                        <a:t>9</a:t>
                      </a:r>
                    </a:p>
                  </a:txBody>
                  <a:tcPr marL="7620" marR="7620" marT="7620" marB="0" anchor="b">
                    <a:lnL>
                      <a:noFill/>
                    </a:lnL>
                    <a:lnR>
                      <a:noFill/>
                    </a:lnR>
                    <a:lnT>
                      <a:noFill/>
                    </a:lnT>
                    <a:lnB>
                      <a:noFill/>
                    </a:lnB>
                  </a:tcPr>
                </a:tc>
                <a:tc>
                  <a:txBody>
                    <a:bodyPr/>
                    <a:lstStyle/>
                    <a:p>
                      <a:pPr algn="ctr" fontAlgn="b"/>
                      <a:r>
                        <a:rPr lang="cs-CZ" sz="1200" b="0" i="0" u="none" strike="noStrike">
                          <a:solidFill>
                            <a:srgbClr val="000000"/>
                          </a:solidFill>
                          <a:effectLst/>
                          <a:latin typeface="+mn-lt"/>
                        </a:rPr>
                        <a:t>26001551</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mn-lt"/>
                        </a:rPr>
                        <a:t>Oblastní nemocnice Jičín a.s.</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Calibri" panose="020F0502020204030204" pitchFamily="34" charset="0"/>
                        </a:rPr>
                        <a:t>Jičín</a:t>
                      </a:r>
                    </a:p>
                  </a:txBody>
                  <a:tcPr marL="9525" marR="9525" marT="9525" marB="0" anchor="ctr">
                    <a:lnL>
                      <a:noFill/>
                    </a:lnL>
                    <a:lnR>
                      <a:noFill/>
                    </a:lnR>
                    <a:lnT>
                      <a:noFill/>
                    </a:lnT>
                    <a:lnB>
                      <a:noFill/>
                    </a:lnB>
                  </a:tcPr>
                </a:tc>
                <a:extLst>
                  <a:ext uri="{0D108BD9-81ED-4DB2-BD59-A6C34878D82A}">
                    <a16:rowId xmlns:a16="http://schemas.microsoft.com/office/drawing/2014/main" val="10009"/>
                  </a:ext>
                </a:extLst>
              </a:tr>
              <a:tr h="182880">
                <a:tc>
                  <a:txBody>
                    <a:bodyPr/>
                    <a:lstStyle/>
                    <a:p>
                      <a:pPr algn="r" fontAlgn="b"/>
                      <a:r>
                        <a:rPr lang="cs-CZ" sz="1200" b="0" i="0" u="none" strike="noStrike" dirty="0">
                          <a:solidFill>
                            <a:srgbClr val="000000"/>
                          </a:solidFill>
                          <a:effectLst/>
                          <a:latin typeface="Calibri" panose="020F0502020204030204" pitchFamily="34" charset="0"/>
                        </a:rPr>
                        <a:t>10</a:t>
                      </a:r>
                    </a:p>
                  </a:txBody>
                  <a:tcPr marL="7620" marR="7620" marT="7620" marB="0" anchor="b">
                    <a:lnL>
                      <a:noFill/>
                    </a:lnL>
                    <a:lnR>
                      <a:noFill/>
                    </a:lnR>
                    <a:lnT>
                      <a:noFill/>
                    </a:lnT>
                    <a:lnB>
                      <a:noFill/>
                    </a:lnB>
                  </a:tcPr>
                </a:tc>
                <a:tc>
                  <a:txBody>
                    <a:bodyPr/>
                    <a:lstStyle/>
                    <a:p>
                      <a:pPr algn="ctr" fontAlgn="b"/>
                      <a:r>
                        <a:rPr lang="cs-CZ" sz="1200" b="0" i="0" u="none" strike="noStrike" dirty="0">
                          <a:solidFill>
                            <a:srgbClr val="000000"/>
                          </a:solidFill>
                          <a:effectLst/>
                          <a:latin typeface="+mn-lt"/>
                        </a:rPr>
                        <a:t>27550176</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mn-lt"/>
                        </a:rPr>
                        <a:t>REHAMEDICA Žacléř, a.s.</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Calibri" panose="020F0502020204030204" pitchFamily="34" charset="0"/>
                        </a:rPr>
                        <a:t>Trutnov</a:t>
                      </a:r>
                    </a:p>
                  </a:txBody>
                  <a:tcPr marL="9525" marR="9525" marT="9525" marB="0" anchor="ctr">
                    <a:lnL>
                      <a:noFill/>
                    </a:lnL>
                    <a:lnR>
                      <a:noFill/>
                    </a:lnR>
                    <a:lnT>
                      <a:noFill/>
                    </a:lnT>
                    <a:lnB>
                      <a:noFill/>
                    </a:lnB>
                  </a:tcPr>
                </a:tc>
                <a:extLst>
                  <a:ext uri="{0D108BD9-81ED-4DB2-BD59-A6C34878D82A}">
                    <a16:rowId xmlns:a16="http://schemas.microsoft.com/office/drawing/2014/main" val="10010"/>
                  </a:ext>
                </a:extLst>
              </a:tr>
              <a:tr h="182880">
                <a:tc>
                  <a:txBody>
                    <a:bodyPr/>
                    <a:lstStyle/>
                    <a:p>
                      <a:pPr algn="r" fontAlgn="b"/>
                      <a:r>
                        <a:rPr lang="cs-CZ" sz="1200" b="0" i="0" u="none" strike="noStrike" dirty="0">
                          <a:solidFill>
                            <a:srgbClr val="000000"/>
                          </a:solidFill>
                          <a:effectLst/>
                          <a:latin typeface="Calibri" panose="020F0502020204030204" pitchFamily="34" charset="0"/>
                        </a:rPr>
                        <a:t>11</a:t>
                      </a:r>
                    </a:p>
                  </a:txBody>
                  <a:tcPr marL="7620" marR="7620" marT="7620" marB="0" anchor="b">
                    <a:lnL>
                      <a:noFill/>
                    </a:lnL>
                    <a:lnR>
                      <a:noFill/>
                    </a:lnR>
                    <a:lnT>
                      <a:noFill/>
                    </a:lnT>
                    <a:lnB>
                      <a:noFill/>
                    </a:lnB>
                  </a:tcPr>
                </a:tc>
                <a:tc>
                  <a:txBody>
                    <a:bodyPr/>
                    <a:lstStyle/>
                    <a:p>
                      <a:pPr algn="ctr" fontAlgn="b"/>
                      <a:r>
                        <a:rPr lang="cs-CZ" sz="1200" b="0" i="0" u="none" strike="noStrike" dirty="0">
                          <a:solidFill>
                            <a:srgbClr val="000000"/>
                          </a:solidFill>
                          <a:effectLst/>
                          <a:latin typeface="+mn-lt"/>
                        </a:rPr>
                        <a:t>48623814</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mn-lt"/>
                        </a:rPr>
                        <a:t>Oblastní charita ČK - Hospic Anežky České</a:t>
                      </a:r>
                    </a:p>
                  </a:txBody>
                  <a:tcPr marL="0" marR="0" marT="0" marB="0" anchor="ctr">
                    <a:lnL>
                      <a:noFill/>
                    </a:lnL>
                    <a:lnR>
                      <a:noFill/>
                    </a:lnR>
                    <a:lnT>
                      <a:noFill/>
                    </a:lnT>
                    <a:lnB>
                      <a:noFill/>
                    </a:lnB>
                  </a:tcPr>
                </a:tc>
                <a:tc>
                  <a:txBody>
                    <a:bodyPr/>
                    <a:lstStyle/>
                    <a:p>
                      <a:pPr algn="l" fontAlgn="b"/>
                      <a:r>
                        <a:rPr lang="cs-CZ" sz="1200" b="0" i="0" u="none" strike="noStrike">
                          <a:solidFill>
                            <a:srgbClr val="000000"/>
                          </a:solidFill>
                          <a:effectLst/>
                          <a:latin typeface="Calibri" panose="020F0502020204030204" pitchFamily="34" charset="0"/>
                        </a:rPr>
                        <a:t>Náchod</a:t>
                      </a:r>
                    </a:p>
                  </a:txBody>
                  <a:tcPr marL="9525" marR="9525" marT="9525" marB="0" anchor="ctr">
                    <a:lnL>
                      <a:noFill/>
                    </a:lnL>
                    <a:lnR>
                      <a:noFill/>
                    </a:lnR>
                    <a:lnT>
                      <a:noFill/>
                    </a:lnT>
                    <a:lnB>
                      <a:noFill/>
                    </a:lnB>
                  </a:tcPr>
                </a:tc>
                <a:extLst>
                  <a:ext uri="{0D108BD9-81ED-4DB2-BD59-A6C34878D82A}">
                    <a16:rowId xmlns:a16="http://schemas.microsoft.com/office/drawing/2014/main" val="10011"/>
                  </a:ext>
                </a:extLst>
              </a:tr>
              <a:tr h="182880">
                <a:tc>
                  <a:txBody>
                    <a:bodyPr/>
                    <a:lstStyle/>
                    <a:p>
                      <a:pPr algn="r" fontAlgn="b"/>
                      <a:r>
                        <a:rPr lang="cs-CZ" sz="1200" b="0" i="0" u="none" strike="noStrike" dirty="0">
                          <a:solidFill>
                            <a:srgbClr val="000000"/>
                          </a:solidFill>
                          <a:effectLst/>
                          <a:latin typeface="Calibri" panose="020F0502020204030204" pitchFamily="34" charset="0"/>
                        </a:rPr>
                        <a:t>12</a:t>
                      </a:r>
                    </a:p>
                  </a:txBody>
                  <a:tcPr marL="7620" marR="7620" marT="7620" marB="0" anchor="b">
                    <a:lnL>
                      <a:noFill/>
                    </a:lnL>
                    <a:lnR>
                      <a:noFill/>
                    </a:lnR>
                    <a:lnT>
                      <a:noFill/>
                    </a:lnT>
                    <a:lnB>
                      <a:noFill/>
                    </a:lnB>
                  </a:tcPr>
                </a:tc>
                <a:tc>
                  <a:txBody>
                    <a:bodyPr/>
                    <a:lstStyle/>
                    <a:p>
                      <a:pPr algn="ctr" fontAlgn="b"/>
                      <a:r>
                        <a:rPr lang="cs-CZ" sz="1200" b="0" i="0" u="none" strike="noStrike" dirty="0">
                          <a:solidFill>
                            <a:srgbClr val="000000"/>
                          </a:solidFill>
                          <a:effectLst/>
                          <a:latin typeface="+mn-lt"/>
                        </a:rPr>
                        <a:t>64827232</a:t>
                      </a:r>
                    </a:p>
                  </a:txBody>
                  <a:tcPr marL="0" marR="0" marT="0" marB="0" anchor="ctr">
                    <a:lnL>
                      <a:noFill/>
                    </a:lnL>
                    <a:lnR>
                      <a:noFill/>
                    </a:lnR>
                    <a:lnT>
                      <a:noFill/>
                    </a:lnT>
                    <a:lnB>
                      <a:noFill/>
                    </a:lnB>
                  </a:tcPr>
                </a:tc>
                <a:tc>
                  <a:txBody>
                    <a:bodyPr/>
                    <a:lstStyle/>
                    <a:p>
                      <a:pPr algn="l" fontAlgn="b"/>
                      <a:r>
                        <a:rPr lang="cs-CZ" sz="1200" b="0" i="0" u="none" strike="noStrike" dirty="0">
                          <a:solidFill>
                            <a:srgbClr val="000000"/>
                          </a:solidFill>
                          <a:effectLst/>
                          <a:latin typeface="+mn-lt"/>
                        </a:rPr>
                        <a:t>Nemocnice Vrchlabí, s.r.o.</a:t>
                      </a:r>
                    </a:p>
                  </a:txBody>
                  <a:tcPr marL="0" marR="0" marT="0" marB="0" anchor="ctr">
                    <a:lnL>
                      <a:noFill/>
                    </a:lnL>
                    <a:lnR>
                      <a:noFill/>
                    </a:lnR>
                    <a:lnT>
                      <a:noFill/>
                    </a:lnT>
                    <a:lnB>
                      <a:noFill/>
                    </a:lnB>
                  </a:tcPr>
                </a:tc>
                <a:tc>
                  <a:txBody>
                    <a:bodyPr/>
                    <a:lstStyle/>
                    <a:p>
                      <a:pPr algn="l" fontAlgn="b"/>
                      <a:r>
                        <a:rPr lang="cs-CZ" sz="1200" b="0" i="0" u="none" strike="noStrike" dirty="0">
                          <a:solidFill>
                            <a:srgbClr val="000000"/>
                          </a:solidFill>
                          <a:effectLst/>
                          <a:latin typeface="Calibri" panose="020F0502020204030204" pitchFamily="34" charset="0"/>
                        </a:rPr>
                        <a:t>Trutnov</a:t>
                      </a:r>
                    </a:p>
                  </a:txBody>
                  <a:tcPr marL="9525" marR="9525" marT="9525" marB="0" anchor="ctr">
                    <a:lnL>
                      <a:noFill/>
                    </a:lnL>
                    <a:lnR>
                      <a:noFill/>
                    </a:lnR>
                    <a:lnT>
                      <a:noFill/>
                    </a:lnT>
                    <a:lnB>
                      <a:noFill/>
                    </a:lnB>
                  </a:tcPr>
                </a:tc>
                <a:extLst>
                  <a:ext uri="{0D108BD9-81ED-4DB2-BD59-A6C34878D82A}">
                    <a16:rowId xmlns:a16="http://schemas.microsoft.com/office/drawing/2014/main" val="10012"/>
                  </a:ext>
                </a:extLst>
              </a:tr>
            </a:tbl>
          </a:graphicData>
        </a:graphic>
      </p:graphicFrame>
      <p:sp>
        <p:nvSpPr>
          <p:cNvPr id="11" name="Obdélník 10">
            <a:extLst>
              <a:ext uri="{FF2B5EF4-FFF2-40B4-BE49-F238E27FC236}">
                <a16:creationId xmlns:a16="http://schemas.microsoft.com/office/drawing/2014/main" id="{8C2C5847-FE74-41FF-B86D-BC18157C7DA9}"/>
              </a:ext>
            </a:extLst>
          </p:cNvPr>
          <p:cNvSpPr/>
          <p:nvPr/>
        </p:nvSpPr>
        <p:spPr>
          <a:xfrm>
            <a:off x="272591" y="4009160"/>
            <a:ext cx="9243942" cy="276999"/>
          </a:xfrm>
          <a:prstGeom prst="rect">
            <a:avLst/>
          </a:prstGeom>
        </p:spPr>
        <p:txBody>
          <a:bodyPr wrap="square">
            <a:spAutoFit/>
          </a:bodyPr>
          <a:lstStyle/>
          <a:p>
            <a:pPr lvl="0" algn="just">
              <a:defRPr/>
            </a:pPr>
            <a:r>
              <a:rPr lang="cs-CZ" sz="1200" dirty="0"/>
              <a:t>Seznam poskytovatelů následné a dlouhodobé lůžkové péče je stanoven dle nasmlouvaných lůžek se zdravotními pojišťovnami v roce 2018.</a:t>
            </a:r>
          </a:p>
        </p:txBody>
      </p:sp>
    </p:spTree>
    <p:extLst>
      <p:ext uri="{BB962C8B-B14F-4D97-AF65-F5344CB8AC3E}">
        <p14:creationId xmlns:p14="http://schemas.microsoft.com/office/powerpoint/2010/main" val="8484334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Obdélník 12">
            <a:extLst>
              <a:ext uri="{FF2B5EF4-FFF2-40B4-BE49-F238E27FC236}">
                <a16:creationId xmlns:a16="http://schemas.microsoft.com/office/drawing/2014/main" id="{C7DBAE61-6EC3-4F4A-9964-FC3FFF2CDA02}"/>
              </a:ext>
            </a:extLst>
          </p:cNvPr>
          <p:cNvSpPr/>
          <p:nvPr/>
        </p:nvSpPr>
        <p:spPr>
          <a:xfrm>
            <a:off x="516467" y="6121400"/>
            <a:ext cx="11531600" cy="67733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aphicFrame>
        <p:nvGraphicFramePr>
          <p:cNvPr id="10" name="Tabulka 9">
            <a:extLst>
              <a:ext uri="{FF2B5EF4-FFF2-40B4-BE49-F238E27FC236}">
                <a16:creationId xmlns:a16="http://schemas.microsoft.com/office/drawing/2014/main" id="{A49F4E36-5F5E-4591-BC1A-3280A28A6F0A}"/>
              </a:ext>
            </a:extLst>
          </p:cNvPr>
          <p:cNvGraphicFramePr>
            <a:graphicFrameLocks noGrp="1"/>
          </p:cNvGraphicFramePr>
          <p:nvPr>
            <p:extLst>
              <p:ext uri="{D42A27DB-BD31-4B8C-83A1-F6EECF244321}">
                <p14:modId xmlns:p14="http://schemas.microsoft.com/office/powerpoint/2010/main" val="3269980201"/>
              </p:ext>
            </p:extLst>
          </p:nvPr>
        </p:nvGraphicFramePr>
        <p:xfrm>
          <a:off x="272591" y="986943"/>
          <a:ext cx="11464208" cy="5710800"/>
        </p:xfrm>
        <a:graphic>
          <a:graphicData uri="http://schemas.openxmlformats.org/drawingml/2006/table">
            <a:tbl>
              <a:tblPr/>
              <a:tblGrid>
                <a:gridCol w="2115228">
                  <a:extLst>
                    <a:ext uri="{9D8B030D-6E8A-4147-A177-3AD203B41FA5}">
                      <a16:colId xmlns:a16="http://schemas.microsoft.com/office/drawing/2014/main" val="3997458125"/>
                    </a:ext>
                  </a:extLst>
                </a:gridCol>
                <a:gridCol w="934898">
                  <a:extLst>
                    <a:ext uri="{9D8B030D-6E8A-4147-A177-3AD203B41FA5}">
                      <a16:colId xmlns:a16="http://schemas.microsoft.com/office/drawing/2014/main" val="348735340"/>
                    </a:ext>
                  </a:extLst>
                </a:gridCol>
                <a:gridCol w="934898">
                  <a:extLst>
                    <a:ext uri="{9D8B030D-6E8A-4147-A177-3AD203B41FA5}">
                      <a16:colId xmlns:a16="http://schemas.microsoft.com/office/drawing/2014/main" val="1936682698"/>
                    </a:ext>
                  </a:extLst>
                </a:gridCol>
                <a:gridCol w="934898">
                  <a:extLst>
                    <a:ext uri="{9D8B030D-6E8A-4147-A177-3AD203B41FA5}">
                      <a16:colId xmlns:a16="http://schemas.microsoft.com/office/drawing/2014/main" val="2159919976"/>
                    </a:ext>
                  </a:extLst>
                </a:gridCol>
                <a:gridCol w="934898">
                  <a:extLst>
                    <a:ext uri="{9D8B030D-6E8A-4147-A177-3AD203B41FA5}">
                      <a16:colId xmlns:a16="http://schemas.microsoft.com/office/drawing/2014/main" val="3441080340"/>
                    </a:ext>
                  </a:extLst>
                </a:gridCol>
                <a:gridCol w="934898">
                  <a:extLst>
                    <a:ext uri="{9D8B030D-6E8A-4147-A177-3AD203B41FA5}">
                      <a16:colId xmlns:a16="http://schemas.microsoft.com/office/drawing/2014/main" val="749116459"/>
                    </a:ext>
                  </a:extLst>
                </a:gridCol>
                <a:gridCol w="934898">
                  <a:extLst>
                    <a:ext uri="{9D8B030D-6E8A-4147-A177-3AD203B41FA5}">
                      <a16:colId xmlns:a16="http://schemas.microsoft.com/office/drawing/2014/main" val="1194165582"/>
                    </a:ext>
                  </a:extLst>
                </a:gridCol>
                <a:gridCol w="934898">
                  <a:extLst>
                    <a:ext uri="{9D8B030D-6E8A-4147-A177-3AD203B41FA5}">
                      <a16:colId xmlns:a16="http://schemas.microsoft.com/office/drawing/2014/main" val="268159339"/>
                    </a:ext>
                  </a:extLst>
                </a:gridCol>
                <a:gridCol w="934898">
                  <a:extLst>
                    <a:ext uri="{9D8B030D-6E8A-4147-A177-3AD203B41FA5}">
                      <a16:colId xmlns:a16="http://schemas.microsoft.com/office/drawing/2014/main" val="3268757268"/>
                    </a:ext>
                  </a:extLst>
                </a:gridCol>
                <a:gridCol w="934898">
                  <a:extLst>
                    <a:ext uri="{9D8B030D-6E8A-4147-A177-3AD203B41FA5}">
                      <a16:colId xmlns:a16="http://schemas.microsoft.com/office/drawing/2014/main" val="557213772"/>
                    </a:ext>
                  </a:extLst>
                </a:gridCol>
                <a:gridCol w="934898">
                  <a:extLst>
                    <a:ext uri="{9D8B030D-6E8A-4147-A177-3AD203B41FA5}">
                      <a16:colId xmlns:a16="http://schemas.microsoft.com/office/drawing/2014/main" val="3965149842"/>
                    </a:ext>
                  </a:extLst>
                </a:gridCol>
              </a:tblGrid>
              <a:tr h="316880">
                <a:tc>
                  <a:txBody>
                    <a:bodyPr/>
                    <a:lstStyle/>
                    <a:p>
                      <a:pPr algn="l" fontAlgn="b"/>
                      <a:endParaRPr lang="cs-CZ" sz="1000" b="0" i="0" u="none" strike="noStrike" dirty="0">
                        <a:solidFill>
                          <a:srgbClr val="000000"/>
                        </a:solidFill>
                        <a:effectLst/>
                        <a:latin typeface="Calibri" panose="020F0502020204030204" pitchFamily="34" charset="0"/>
                      </a:endParaRPr>
                    </a:p>
                  </a:txBody>
                  <a:tcPr marL="2117" marR="2117" marT="2117"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chemeClr val="tx1"/>
                          </a:solidFill>
                          <a:effectLst/>
                          <a:latin typeface="Calibri" panose="020F0502020204030204" pitchFamily="34" charset="0"/>
                        </a:rPr>
                        <a:t>Počet kontaktů v ambulancích</a:t>
                      </a:r>
                    </a:p>
                    <a:p>
                      <a:pPr algn="ctr" fontAlgn="b"/>
                      <a:r>
                        <a:rPr lang="cs-CZ" sz="1000" b="1" i="0" u="none" strike="noStrike" dirty="0">
                          <a:solidFill>
                            <a:schemeClr val="tx1"/>
                          </a:solidFill>
                          <a:effectLst/>
                          <a:latin typeface="Calibri" panose="020F0502020204030204" pitchFamily="34" charset="0"/>
                        </a:rPr>
                        <a:t>nemocnic HKK</a:t>
                      </a:r>
                    </a:p>
                  </a:txBody>
                  <a:tcPr marL="2117" marR="2117" marT="36000" marB="36000" anchor="ctr">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chemeClr val="tx1"/>
                          </a:solidFill>
                          <a:effectLst/>
                          <a:latin typeface="Calibri" panose="020F0502020204030204" pitchFamily="34" charset="0"/>
                        </a:rPr>
                        <a:t>Počet kontaktů v HKK celkem</a:t>
                      </a:r>
                    </a:p>
                  </a:txBody>
                  <a:tcPr marL="2117" marR="2117" marT="36000" marB="36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chemeClr val="tx1"/>
                          </a:solidFill>
                          <a:effectLst/>
                          <a:latin typeface="Calibri" panose="020F0502020204030204" pitchFamily="34" charset="0"/>
                        </a:rPr>
                        <a:t>Podíl ambulancí nemocnic HKK</a:t>
                      </a:r>
                    </a:p>
                  </a:txBody>
                  <a:tcPr marL="2117" marR="2117" marT="36000" marB="36000" anchor="ctr">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rgbClr val="000000"/>
                          </a:solidFill>
                          <a:effectLst/>
                          <a:latin typeface="Calibri" panose="020F0502020204030204" pitchFamily="34" charset="0"/>
                        </a:rPr>
                        <a:t>FN Hradec Králové</a:t>
                      </a:r>
                    </a:p>
                  </a:txBody>
                  <a:tcPr marL="2506" marR="2506" marT="2506" marB="0" anchor="ctr">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rgbClr val="000000"/>
                          </a:solidFill>
                          <a:effectLst/>
                          <a:latin typeface="Calibri" panose="020F0502020204030204" pitchFamily="34" charset="0"/>
                        </a:rPr>
                        <a:t>Oblastní nemocnice Trutnov</a:t>
                      </a:r>
                    </a:p>
                  </a:txBody>
                  <a:tcPr marL="2506" marR="2506" marT="2506"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rgbClr val="000000"/>
                          </a:solidFill>
                          <a:effectLst/>
                          <a:latin typeface="Calibri" panose="020F0502020204030204" pitchFamily="34" charset="0"/>
                        </a:rPr>
                        <a:t>Oblastní nemocnice Jičín</a:t>
                      </a:r>
                    </a:p>
                  </a:txBody>
                  <a:tcPr marL="2506" marR="2506" marT="2506"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rgbClr val="000000"/>
                          </a:solidFill>
                          <a:effectLst/>
                          <a:latin typeface="Calibri" panose="020F0502020204030204" pitchFamily="34" charset="0"/>
                        </a:rPr>
                        <a:t>Oblastní nemocnice Náchod</a:t>
                      </a:r>
                    </a:p>
                  </a:txBody>
                  <a:tcPr marL="2506" marR="2506" marT="2506"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rgbClr val="000000"/>
                          </a:solidFill>
                          <a:effectLst/>
                          <a:latin typeface="Calibri" panose="020F0502020204030204" pitchFamily="34" charset="0"/>
                        </a:rPr>
                        <a:t>MN – Dvůr Králové nad Labem</a:t>
                      </a:r>
                    </a:p>
                  </a:txBody>
                  <a:tcPr marL="2506" marR="2506" marT="2506"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rgbClr val="000000"/>
                          </a:solidFill>
                          <a:effectLst/>
                          <a:latin typeface="Calibri" panose="020F0502020204030204" pitchFamily="34" charset="0"/>
                        </a:rPr>
                        <a:t>Nemocnice Vrchlabí</a:t>
                      </a:r>
                    </a:p>
                  </a:txBody>
                  <a:tcPr marL="2506" marR="2506" marT="2506"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rgbClr val="000000"/>
                          </a:solidFill>
                          <a:effectLst/>
                          <a:latin typeface="Calibri" panose="020F0502020204030204" pitchFamily="34" charset="0"/>
                        </a:rPr>
                        <a:t>První privátní chirurgické centrum</a:t>
                      </a:r>
                    </a:p>
                  </a:txBody>
                  <a:tcPr marL="2506" marR="2506" marT="2506" marB="0" anchor="ctr">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77495384"/>
                  </a:ext>
                </a:extLst>
              </a:tr>
              <a:tr h="96959">
                <a:tc>
                  <a:txBody>
                    <a:bodyPr/>
                    <a:lstStyle/>
                    <a:p>
                      <a:pPr algn="l" fontAlgn="b"/>
                      <a:r>
                        <a:rPr lang="cs-CZ" sz="1000" b="0" i="0" u="none" strike="noStrike" dirty="0">
                          <a:solidFill>
                            <a:srgbClr val="000000"/>
                          </a:solidFill>
                          <a:effectLst/>
                          <a:latin typeface="Calibri" panose="020F0502020204030204" pitchFamily="34" charset="0"/>
                        </a:rPr>
                        <a:t>001 všeobecné praktické lékařství</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dirty="0">
                          <a:solidFill>
                            <a:srgbClr val="000000"/>
                          </a:solidFill>
                          <a:effectLst/>
                          <a:latin typeface="Calibri" panose="020F0502020204030204" pitchFamily="34" charset="0"/>
                        </a:rPr>
                        <a:t>11 861</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1 020 329</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1,2 %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987865353"/>
                  </a:ext>
                </a:extLst>
              </a:tr>
              <a:tr h="96959">
                <a:tc>
                  <a:txBody>
                    <a:bodyPr/>
                    <a:lstStyle/>
                    <a:p>
                      <a:pPr algn="l" fontAlgn="b"/>
                      <a:r>
                        <a:rPr lang="cs-CZ" sz="1000" b="0" i="0" u="none" strike="noStrike" dirty="0">
                          <a:solidFill>
                            <a:srgbClr val="000000"/>
                          </a:solidFill>
                          <a:effectLst/>
                          <a:latin typeface="Calibri" panose="020F0502020204030204" pitchFamily="34" charset="0"/>
                        </a:rPr>
                        <a:t>002 PL pro děti a dorost</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0</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263 337</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4241097424"/>
                  </a:ext>
                </a:extLst>
              </a:tr>
              <a:tr h="96959">
                <a:tc>
                  <a:txBody>
                    <a:bodyPr/>
                    <a:lstStyle/>
                    <a:p>
                      <a:pPr algn="l" fontAlgn="b"/>
                      <a:r>
                        <a:rPr lang="cs-CZ" sz="1000" b="0" i="0" u="none" strike="noStrike">
                          <a:solidFill>
                            <a:srgbClr val="000000"/>
                          </a:solidFill>
                          <a:effectLst/>
                          <a:latin typeface="Calibri" panose="020F0502020204030204" pitchFamily="34" charset="0"/>
                        </a:rPr>
                        <a:t>003 lékařská pohotovostní služba</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50 650</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50 650</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4233945008"/>
                  </a:ext>
                </a:extLst>
              </a:tr>
              <a:tr h="96959">
                <a:tc>
                  <a:txBody>
                    <a:bodyPr/>
                    <a:lstStyle/>
                    <a:p>
                      <a:pPr algn="l" fontAlgn="b"/>
                      <a:r>
                        <a:rPr lang="cs-CZ" sz="1000" b="0" i="0" u="none" strike="noStrike" dirty="0">
                          <a:solidFill>
                            <a:srgbClr val="000000"/>
                          </a:solidFill>
                          <a:effectLst/>
                          <a:latin typeface="Calibri" panose="020F0502020204030204" pitchFamily="34" charset="0"/>
                        </a:rPr>
                        <a:t>004 zvláštní ambulantní péče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0</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126</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490150467"/>
                  </a:ext>
                </a:extLst>
              </a:tr>
              <a:tr h="96959">
                <a:tc>
                  <a:txBody>
                    <a:bodyPr/>
                    <a:lstStyle/>
                    <a:p>
                      <a:pPr algn="l" fontAlgn="b"/>
                      <a:r>
                        <a:rPr lang="cs-CZ" sz="1000" b="0" i="0" u="none" strike="noStrike">
                          <a:solidFill>
                            <a:srgbClr val="000000"/>
                          </a:solidFill>
                          <a:effectLst/>
                          <a:latin typeface="Calibri" panose="020F0502020204030204" pitchFamily="34" charset="0"/>
                        </a:rPr>
                        <a:t>006 klinická farmacie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123</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123</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9789933"/>
                  </a:ext>
                </a:extLst>
              </a:tr>
              <a:tr h="96959">
                <a:tc>
                  <a:txBody>
                    <a:bodyPr/>
                    <a:lstStyle/>
                    <a:p>
                      <a:pPr algn="l" fontAlgn="b"/>
                      <a:r>
                        <a:rPr lang="cs-CZ" sz="1000" b="0" i="0" u="none" strike="noStrike">
                          <a:solidFill>
                            <a:srgbClr val="000000"/>
                          </a:solidFill>
                          <a:effectLst/>
                          <a:latin typeface="Calibri" panose="020F0502020204030204" pitchFamily="34" charset="0"/>
                        </a:rPr>
                        <a:t>007 koroner</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0</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10 355</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2229659518"/>
                  </a:ext>
                </a:extLst>
              </a:tr>
              <a:tr h="96959">
                <a:tc>
                  <a:txBody>
                    <a:bodyPr/>
                    <a:lstStyle/>
                    <a:p>
                      <a:pPr algn="l" fontAlgn="b"/>
                      <a:r>
                        <a:rPr lang="cs-CZ" sz="1000" b="0" i="0" u="none" strike="noStrike">
                          <a:solidFill>
                            <a:srgbClr val="000000"/>
                          </a:solidFill>
                          <a:effectLst/>
                          <a:latin typeface="Calibri" panose="020F0502020204030204" pitchFamily="34" charset="0"/>
                        </a:rPr>
                        <a:t>014 klinická stomatologie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26 896</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868 575</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3,1 %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415337516"/>
                  </a:ext>
                </a:extLst>
              </a:tr>
              <a:tr h="96959">
                <a:tc>
                  <a:txBody>
                    <a:bodyPr/>
                    <a:lstStyle/>
                    <a:p>
                      <a:pPr algn="l" fontAlgn="b"/>
                      <a:r>
                        <a:rPr lang="cs-CZ" sz="1000" b="0" i="0" u="none" strike="noStrike">
                          <a:solidFill>
                            <a:srgbClr val="000000"/>
                          </a:solidFill>
                          <a:effectLst/>
                          <a:latin typeface="Calibri" panose="020F0502020204030204" pitchFamily="34" charset="0"/>
                        </a:rPr>
                        <a:t>015 ortodoncie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2 848</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43 333</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6,6 %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816094164"/>
                  </a:ext>
                </a:extLst>
              </a:tr>
              <a:tr h="96959">
                <a:tc>
                  <a:txBody>
                    <a:bodyPr/>
                    <a:lstStyle/>
                    <a:p>
                      <a:pPr algn="l" fontAlgn="b"/>
                      <a:r>
                        <a:rPr lang="cs-CZ" sz="1000" b="0" i="0" u="none" strike="noStrike" dirty="0">
                          <a:solidFill>
                            <a:srgbClr val="000000"/>
                          </a:solidFill>
                          <a:effectLst/>
                          <a:latin typeface="Calibri" panose="020F0502020204030204" pitchFamily="34" charset="0"/>
                        </a:rPr>
                        <a:t>019 stomatologická LSPP</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9 520</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9 582</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99,4 %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695830838"/>
                  </a:ext>
                </a:extLst>
              </a:tr>
              <a:tr h="96959">
                <a:tc>
                  <a:txBody>
                    <a:bodyPr/>
                    <a:lstStyle/>
                    <a:p>
                      <a:pPr algn="l" fontAlgn="b"/>
                      <a:r>
                        <a:rPr lang="cs-CZ" sz="1000" b="0" i="0" u="none" strike="noStrike">
                          <a:solidFill>
                            <a:srgbClr val="000000"/>
                          </a:solidFill>
                          <a:effectLst/>
                          <a:latin typeface="Calibri" panose="020F0502020204030204" pitchFamily="34" charset="0"/>
                        </a:rPr>
                        <a:t>101 vnitřní lékařství - interna</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111 926</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234 411</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47,7 %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76674007"/>
                  </a:ext>
                </a:extLst>
              </a:tr>
              <a:tr h="96959">
                <a:tc>
                  <a:txBody>
                    <a:bodyPr/>
                    <a:lstStyle/>
                    <a:p>
                      <a:pPr algn="l" fontAlgn="b"/>
                      <a:r>
                        <a:rPr lang="cs-CZ" sz="1000" b="0" i="0" u="none" strike="noStrike">
                          <a:solidFill>
                            <a:srgbClr val="000000"/>
                          </a:solidFill>
                          <a:effectLst/>
                          <a:latin typeface="Calibri" panose="020F0502020204030204" pitchFamily="34" charset="0"/>
                        </a:rPr>
                        <a:t>102 angiologie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8 212</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9 370</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87,6 %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936666628"/>
                  </a:ext>
                </a:extLst>
              </a:tr>
              <a:tr h="96959">
                <a:tc>
                  <a:txBody>
                    <a:bodyPr/>
                    <a:lstStyle/>
                    <a:p>
                      <a:pPr algn="l" fontAlgn="b"/>
                      <a:r>
                        <a:rPr lang="cs-CZ" sz="1000" b="0" i="0" u="none" strike="noStrike">
                          <a:solidFill>
                            <a:srgbClr val="000000"/>
                          </a:solidFill>
                          <a:effectLst/>
                          <a:latin typeface="Calibri" panose="020F0502020204030204" pitchFamily="34" charset="0"/>
                        </a:rPr>
                        <a:t>103 diabetologie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21 760</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120 624</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18,0 %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951888478"/>
                  </a:ext>
                </a:extLst>
              </a:tr>
              <a:tr h="96959">
                <a:tc>
                  <a:txBody>
                    <a:bodyPr/>
                    <a:lstStyle/>
                    <a:p>
                      <a:pPr algn="l" fontAlgn="b"/>
                      <a:r>
                        <a:rPr lang="cs-CZ" sz="1000" b="0" i="0" u="none" strike="noStrike">
                          <a:solidFill>
                            <a:srgbClr val="000000"/>
                          </a:solidFill>
                          <a:effectLst/>
                          <a:latin typeface="Calibri" panose="020F0502020204030204" pitchFamily="34" charset="0"/>
                        </a:rPr>
                        <a:t>104 endokrinologie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23 259</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49 928</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46,6 %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848819493"/>
                  </a:ext>
                </a:extLst>
              </a:tr>
              <a:tr h="96959">
                <a:tc>
                  <a:txBody>
                    <a:bodyPr/>
                    <a:lstStyle/>
                    <a:p>
                      <a:pPr algn="l" fontAlgn="b"/>
                      <a:r>
                        <a:rPr lang="cs-CZ" sz="1000" b="0" i="0" u="none" strike="noStrike">
                          <a:solidFill>
                            <a:srgbClr val="000000"/>
                          </a:solidFill>
                          <a:effectLst/>
                          <a:latin typeface="Calibri" panose="020F0502020204030204" pitchFamily="34" charset="0"/>
                        </a:rPr>
                        <a:t>105 gastroenterologie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35 285</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55 833</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63,2 %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818245282"/>
                  </a:ext>
                </a:extLst>
              </a:tr>
              <a:tr h="96959">
                <a:tc>
                  <a:txBody>
                    <a:bodyPr/>
                    <a:lstStyle/>
                    <a:p>
                      <a:pPr algn="l" fontAlgn="b"/>
                      <a:r>
                        <a:rPr lang="cs-CZ" sz="1000" b="0" i="0" u="none" strike="noStrike">
                          <a:solidFill>
                            <a:srgbClr val="000000"/>
                          </a:solidFill>
                          <a:effectLst/>
                          <a:latin typeface="Calibri" panose="020F0502020204030204" pitchFamily="34" charset="0"/>
                        </a:rPr>
                        <a:t>106 geriatrie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1 373</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dirty="0">
                          <a:solidFill>
                            <a:srgbClr val="000000"/>
                          </a:solidFill>
                          <a:effectLst/>
                          <a:latin typeface="Calibri" panose="020F0502020204030204" pitchFamily="34" charset="0"/>
                        </a:rPr>
                        <a:t>1 373</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2649168242"/>
                  </a:ext>
                </a:extLst>
              </a:tr>
              <a:tr h="96959">
                <a:tc>
                  <a:txBody>
                    <a:bodyPr/>
                    <a:lstStyle/>
                    <a:p>
                      <a:pPr algn="l" fontAlgn="b"/>
                      <a:r>
                        <a:rPr lang="cs-CZ" sz="1000" b="0" i="0" u="none" strike="noStrike">
                          <a:solidFill>
                            <a:srgbClr val="000000"/>
                          </a:solidFill>
                          <a:effectLst/>
                          <a:latin typeface="Calibri" panose="020F0502020204030204" pitchFamily="34" charset="0"/>
                        </a:rPr>
                        <a:t>107 kardiologie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30 867</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100 213</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30,8 %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227550255"/>
                  </a:ext>
                </a:extLst>
              </a:tr>
              <a:tr h="96959">
                <a:tc>
                  <a:txBody>
                    <a:bodyPr/>
                    <a:lstStyle/>
                    <a:p>
                      <a:pPr algn="l" fontAlgn="b"/>
                      <a:r>
                        <a:rPr lang="cs-CZ" sz="1000" b="0" i="0" u="none" strike="noStrike">
                          <a:solidFill>
                            <a:srgbClr val="000000"/>
                          </a:solidFill>
                          <a:effectLst/>
                          <a:latin typeface="Calibri" panose="020F0502020204030204" pitchFamily="34" charset="0"/>
                        </a:rPr>
                        <a:t>108 nefrologie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11 287</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dirty="0">
                          <a:solidFill>
                            <a:srgbClr val="000000"/>
                          </a:solidFill>
                          <a:effectLst/>
                          <a:latin typeface="Calibri" panose="020F0502020204030204" pitchFamily="34" charset="0"/>
                        </a:rPr>
                        <a:t>12 892</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87,6 %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181983238"/>
                  </a:ext>
                </a:extLst>
              </a:tr>
              <a:tr h="96959">
                <a:tc>
                  <a:txBody>
                    <a:bodyPr/>
                    <a:lstStyle/>
                    <a:p>
                      <a:pPr algn="l" fontAlgn="b"/>
                      <a:r>
                        <a:rPr lang="cs-CZ" sz="1000" b="0" i="0" u="none" strike="noStrike">
                          <a:solidFill>
                            <a:srgbClr val="000000"/>
                          </a:solidFill>
                          <a:effectLst/>
                          <a:latin typeface="Calibri" panose="020F0502020204030204" pitchFamily="34" charset="0"/>
                        </a:rPr>
                        <a:t>109 revmatologie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12 336</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48 243</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25,6 %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713209429"/>
                  </a:ext>
                </a:extLst>
              </a:tr>
              <a:tr h="96959">
                <a:tc>
                  <a:txBody>
                    <a:bodyPr/>
                    <a:lstStyle/>
                    <a:p>
                      <a:pPr algn="l" fontAlgn="b"/>
                      <a:r>
                        <a:rPr lang="cs-CZ" sz="1000" b="0" i="0" u="none" strike="noStrike">
                          <a:solidFill>
                            <a:srgbClr val="000000"/>
                          </a:solidFill>
                          <a:effectLst/>
                          <a:latin typeface="Calibri" panose="020F0502020204030204" pitchFamily="34" charset="0"/>
                        </a:rPr>
                        <a:t>110 klinická osteologie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266</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266</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27592546"/>
                  </a:ext>
                </a:extLst>
              </a:tr>
              <a:tr h="96959">
                <a:tc>
                  <a:txBody>
                    <a:bodyPr/>
                    <a:lstStyle/>
                    <a:p>
                      <a:pPr algn="l" fontAlgn="b"/>
                      <a:r>
                        <a:rPr lang="cs-CZ" sz="1000" b="0" i="0" u="none" strike="noStrike">
                          <a:solidFill>
                            <a:srgbClr val="000000"/>
                          </a:solidFill>
                          <a:effectLst/>
                          <a:latin typeface="Calibri" panose="020F0502020204030204" pitchFamily="34" charset="0"/>
                        </a:rPr>
                        <a:t>128 hemodialýza</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5 091</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5 857</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86,9 %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2159255438"/>
                  </a:ext>
                </a:extLst>
              </a:tr>
              <a:tr h="96959">
                <a:tc>
                  <a:txBody>
                    <a:bodyPr/>
                    <a:lstStyle/>
                    <a:p>
                      <a:pPr algn="l" fontAlgn="b"/>
                      <a:r>
                        <a:rPr lang="cs-CZ" sz="1000" b="0" i="0" u="none" strike="noStrike" dirty="0">
                          <a:solidFill>
                            <a:srgbClr val="000000"/>
                          </a:solidFill>
                          <a:effectLst/>
                          <a:latin typeface="Calibri" panose="020F0502020204030204" pitchFamily="34" charset="0"/>
                        </a:rPr>
                        <a:t>201 rehabilitační a fyzikální medicína</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21 522</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94 131</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22,9 %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454626611"/>
                  </a:ext>
                </a:extLst>
              </a:tr>
              <a:tr h="96959">
                <a:tc>
                  <a:txBody>
                    <a:bodyPr/>
                    <a:lstStyle/>
                    <a:p>
                      <a:pPr algn="l" fontAlgn="b"/>
                      <a:r>
                        <a:rPr lang="cs-CZ" sz="1000" b="0" i="0" u="none" strike="noStrike">
                          <a:solidFill>
                            <a:srgbClr val="000000"/>
                          </a:solidFill>
                          <a:effectLst/>
                          <a:latin typeface="Calibri" panose="020F0502020204030204" pitchFamily="34" charset="0"/>
                        </a:rPr>
                        <a:t>202 hematologie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77 636</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79 510</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97,6 %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222212857"/>
                  </a:ext>
                </a:extLst>
              </a:tr>
              <a:tr h="96959">
                <a:tc>
                  <a:txBody>
                    <a:bodyPr/>
                    <a:lstStyle/>
                    <a:p>
                      <a:pPr algn="l" fontAlgn="b"/>
                      <a:r>
                        <a:rPr lang="cs-CZ" sz="1000" b="0" i="0" u="none" strike="noStrike" dirty="0">
                          <a:solidFill>
                            <a:srgbClr val="000000"/>
                          </a:solidFill>
                          <a:effectLst/>
                          <a:latin typeface="Calibri" panose="020F0502020204030204" pitchFamily="34" charset="0"/>
                        </a:rPr>
                        <a:t>203 infekční lékařství</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16 887</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17 920</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94,2 %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340469983"/>
                  </a:ext>
                </a:extLst>
              </a:tr>
              <a:tr h="96959">
                <a:tc>
                  <a:txBody>
                    <a:bodyPr/>
                    <a:lstStyle/>
                    <a:p>
                      <a:pPr algn="l" fontAlgn="b"/>
                      <a:r>
                        <a:rPr lang="cs-CZ" sz="1000" b="0" i="0" u="none" strike="noStrike">
                          <a:solidFill>
                            <a:srgbClr val="000000"/>
                          </a:solidFill>
                          <a:effectLst/>
                          <a:latin typeface="Calibri" panose="020F0502020204030204" pitchFamily="34" charset="0"/>
                        </a:rPr>
                        <a:t>204 tělovýchovné lékařství</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332</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332</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421442246"/>
                  </a:ext>
                </a:extLst>
              </a:tr>
              <a:tr h="96959">
                <a:tc>
                  <a:txBody>
                    <a:bodyPr/>
                    <a:lstStyle/>
                    <a:p>
                      <a:pPr algn="l" fontAlgn="b"/>
                      <a:r>
                        <a:rPr lang="cs-CZ" sz="1000" b="0" i="0" u="none" strike="noStrike">
                          <a:solidFill>
                            <a:srgbClr val="000000"/>
                          </a:solidFill>
                          <a:effectLst/>
                          <a:latin typeface="Calibri" panose="020F0502020204030204" pitchFamily="34" charset="0"/>
                        </a:rPr>
                        <a:t>205 pneumologie a ftizeologie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39 471</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64 027</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61,6 %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316163654"/>
                  </a:ext>
                </a:extLst>
              </a:tr>
              <a:tr h="96959">
                <a:tc>
                  <a:txBody>
                    <a:bodyPr/>
                    <a:lstStyle/>
                    <a:p>
                      <a:pPr algn="l" fontAlgn="b"/>
                      <a:r>
                        <a:rPr lang="cs-CZ" sz="1000" b="0" i="0" u="none" strike="noStrike">
                          <a:solidFill>
                            <a:srgbClr val="000000"/>
                          </a:solidFill>
                          <a:effectLst/>
                          <a:latin typeface="Calibri" panose="020F0502020204030204" pitchFamily="34" charset="0"/>
                        </a:rPr>
                        <a:t>206 klinická farmakologie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1 835</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1 835</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466317785"/>
                  </a:ext>
                </a:extLst>
              </a:tr>
              <a:tr h="96959">
                <a:tc>
                  <a:txBody>
                    <a:bodyPr/>
                    <a:lstStyle/>
                    <a:p>
                      <a:pPr algn="l" fontAlgn="b"/>
                      <a:r>
                        <a:rPr lang="pl-PL" sz="1000" b="0" i="0" u="none" strike="noStrike">
                          <a:solidFill>
                            <a:srgbClr val="000000"/>
                          </a:solidFill>
                          <a:effectLst/>
                          <a:latin typeface="Calibri" panose="020F0502020204030204" pitchFamily="34" charset="0"/>
                        </a:rPr>
                        <a:t>207 alergologie a klinická imunologie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15 901</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117 718</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13,5 %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663133305"/>
                  </a:ext>
                </a:extLst>
              </a:tr>
              <a:tr h="96959">
                <a:tc>
                  <a:txBody>
                    <a:bodyPr/>
                    <a:lstStyle/>
                    <a:p>
                      <a:pPr algn="l" fontAlgn="b"/>
                      <a:r>
                        <a:rPr lang="cs-CZ" sz="1000" b="0" i="0" u="none" strike="noStrike">
                          <a:solidFill>
                            <a:srgbClr val="000000"/>
                          </a:solidFill>
                          <a:effectLst/>
                          <a:latin typeface="Calibri" panose="020F0502020204030204" pitchFamily="34" charset="0"/>
                        </a:rPr>
                        <a:t>208 lékařská genetika</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4 940</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5 148</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96,0 %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914104472"/>
                  </a:ext>
                </a:extLst>
              </a:tr>
              <a:tr h="96959">
                <a:tc>
                  <a:txBody>
                    <a:bodyPr/>
                    <a:lstStyle/>
                    <a:p>
                      <a:pPr algn="l" fontAlgn="b"/>
                      <a:r>
                        <a:rPr lang="cs-CZ" sz="1000" b="0" i="0" u="none" strike="noStrike">
                          <a:solidFill>
                            <a:srgbClr val="000000"/>
                          </a:solidFill>
                          <a:effectLst/>
                          <a:latin typeface="Calibri" panose="020F0502020204030204" pitchFamily="34" charset="0"/>
                        </a:rPr>
                        <a:t>209 neurologie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61 937</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143 519</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43,2 %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80201230"/>
                  </a:ext>
                </a:extLst>
              </a:tr>
              <a:tr h="96959">
                <a:tc>
                  <a:txBody>
                    <a:bodyPr/>
                    <a:lstStyle/>
                    <a:p>
                      <a:pPr algn="l" fontAlgn="b"/>
                      <a:r>
                        <a:rPr lang="cs-CZ" sz="1000" b="0" i="0" u="none" strike="noStrike">
                          <a:solidFill>
                            <a:srgbClr val="000000"/>
                          </a:solidFill>
                          <a:effectLst/>
                          <a:latin typeface="Calibri" panose="020F0502020204030204" pitchFamily="34" charset="0"/>
                        </a:rPr>
                        <a:t>222 transfúzní lékařství</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48 189</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48 189</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499265130"/>
                  </a:ext>
                </a:extLst>
              </a:tr>
              <a:tr h="96959">
                <a:tc>
                  <a:txBody>
                    <a:bodyPr/>
                    <a:lstStyle/>
                    <a:p>
                      <a:pPr algn="l" fontAlgn="b"/>
                      <a:r>
                        <a:rPr lang="cs-CZ" sz="1000" b="0" i="0" u="none" strike="noStrike" dirty="0">
                          <a:solidFill>
                            <a:srgbClr val="000000"/>
                          </a:solidFill>
                          <a:effectLst/>
                          <a:latin typeface="Calibri" panose="020F0502020204030204" pitchFamily="34" charset="0"/>
                        </a:rPr>
                        <a:t>301 pediatrie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28 926</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32 666</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88,6 %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2528370117"/>
                  </a:ext>
                </a:extLst>
              </a:tr>
              <a:tr h="96959">
                <a:tc>
                  <a:txBody>
                    <a:bodyPr/>
                    <a:lstStyle/>
                    <a:p>
                      <a:pPr algn="l" fontAlgn="b"/>
                      <a:r>
                        <a:rPr lang="cs-CZ" sz="1000" b="0" i="0" u="none" strike="noStrike" dirty="0">
                          <a:solidFill>
                            <a:srgbClr val="000000"/>
                          </a:solidFill>
                          <a:effectLst/>
                          <a:latin typeface="Calibri" panose="020F0502020204030204" pitchFamily="34" charset="0"/>
                        </a:rPr>
                        <a:t>302 dětská kardiologie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2 077</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4 712</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b"/>
                      <a:r>
                        <a:rPr lang="cs-CZ" sz="1000" b="0" i="0" u="none" strike="noStrike" dirty="0">
                          <a:solidFill>
                            <a:srgbClr val="000000"/>
                          </a:solidFill>
                          <a:effectLst/>
                          <a:latin typeface="Calibri" panose="020F0502020204030204" pitchFamily="34" charset="0"/>
                        </a:rPr>
                        <a:t>44,1 %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BC2E6"/>
                    </a:solid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4895113"/>
                  </a:ext>
                </a:extLst>
              </a:tr>
            </a:tbl>
          </a:graphicData>
        </a:graphic>
      </p:graphicFrame>
      <p:sp>
        <p:nvSpPr>
          <p:cNvPr id="3" name="Nadpis 2"/>
          <p:cNvSpPr>
            <a:spLocks noGrp="1"/>
          </p:cNvSpPr>
          <p:nvPr>
            <p:ph type="title"/>
          </p:nvPr>
        </p:nvSpPr>
        <p:spPr/>
        <p:txBody>
          <a:bodyPr>
            <a:normAutofit/>
          </a:bodyPr>
          <a:lstStyle/>
          <a:p>
            <a:r>
              <a:rPr lang="cs-CZ" sz="2400" dirty="0"/>
              <a:t>Přehled ambulantních služeb nemocnic na území Královehradecký kraje 1/3 </a:t>
            </a:r>
          </a:p>
        </p:txBody>
      </p:sp>
      <p:sp>
        <p:nvSpPr>
          <p:cNvPr id="5" name="Obdélník 4"/>
          <p:cNvSpPr/>
          <p:nvPr/>
        </p:nvSpPr>
        <p:spPr>
          <a:xfrm>
            <a:off x="10779724" y="6180667"/>
            <a:ext cx="1412276" cy="67733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 name="Zaoblený obdélník 27"/>
          <p:cNvSpPr/>
          <p:nvPr/>
        </p:nvSpPr>
        <p:spPr>
          <a:xfrm>
            <a:off x="685800" y="678745"/>
            <a:ext cx="11099799" cy="289221"/>
          </a:xfrm>
          <a:prstGeom prst="roundRect">
            <a:avLst>
              <a:gd name="adj" fmla="val 0"/>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cs-CZ" sz="1200" dirty="0">
                <a:solidFill>
                  <a:prstClr val="black"/>
                </a:solidFill>
              </a:rPr>
              <a:t>Vyznačeny jsou odbornosti přítomné v nemocnicích akutní péče v Královehradeckém kraji; nemocnice jsou řazeny sestupně dle počtu odborností.</a:t>
            </a:r>
          </a:p>
          <a:p>
            <a:r>
              <a:rPr lang="cs-CZ" sz="1200" kern="0" dirty="0">
                <a:solidFill>
                  <a:srgbClr val="000000"/>
                </a:solidFill>
              </a:rPr>
              <a:t>Hodnoceny jsou ambulantní návštěvy bez vyžádané péče, která je součástí hospitalizačního pobytu.</a:t>
            </a:r>
          </a:p>
          <a:p>
            <a:r>
              <a:rPr lang="cs-CZ" sz="1200" dirty="0">
                <a:solidFill>
                  <a:prstClr val="black"/>
                </a:solidFill>
              </a:rPr>
              <a:t> </a:t>
            </a:r>
          </a:p>
        </p:txBody>
      </p:sp>
      <p:sp>
        <p:nvSpPr>
          <p:cNvPr id="8" name="Rectangle 1"/>
          <p:cNvSpPr/>
          <p:nvPr/>
        </p:nvSpPr>
        <p:spPr>
          <a:xfrm>
            <a:off x="367976" y="688076"/>
            <a:ext cx="326291" cy="137860"/>
          </a:xfrm>
          <a:prstGeom prst="rect">
            <a:avLst/>
          </a:prstGeom>
          <a:solidFill>
            <a:srgbClr val="9BC2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prstClr val="white"/>
              </a:solidFill>
            </a:endParaRPr>
          </a:p>
        </p:txBody>
      </p:sp>
    </p:spTree>
    <p:extLst>
      <p:ext uri="{BB962C8B-B14F-4D97-AF65-F5344CB8AC3E}">
        <p14:creationId xmlns:p14="http://schemas.microsoft.com/office/powerpoint/2010/main" val="348650515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adpis 2"/>
          <p:cNvSpPr>
            <a:spLocks noGrp="1"/>
          </p:cNvSpPr>
          <p:nvPr>
            <p:ph type="title"/>
          </p:nvPr>
        </p:nvSpPr>
        <p:spPr/>
        <p:txBody>
          <a:bodyPr>
            <a:normAutofit/>
          </a:bodyPr>
          <a:lstStyle/>
          <a:p>
            <a:r>
              <a:rPr lang="cs-CZ" sz="2400" dirty="0"/>
              <a:t>Přehled ambulantních služeb nemocnic na území Královehradecký kraje 2/3 </a:t>
            </a:r>
          </a:p>
        </p:txBody>
      </p:sp>
      <p:sp>
        <p:nvSpPr>
          <p:cNvPr id="5" name="Obdélník 4"/>
          <p:cNvSpPr/>
          <p:nvPr/>
        </p:nvSpPr>
        <p:spPr>
          <a:xfrm>
            <a:off x="10779724" y="6180667"/>
            <a:ext cx="1412276" cy="67733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 name="Zaoblený obdélník 27"/>
          <p:cNvSpPr/>
          <p:nvPr/>
        </p:nvSpPr>
        <p:spPr>
          <a:xfrm>
            <a:off x="685800" y="687889"/>
            <a:ext cx="11099799" cy="289221"/>
          </a:xfrm>
          <a:prstGeom prst="roundRect">
            <a:avLst>
              <a:gd name="adj" fmla="val 0"/>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cs-CZ" sz="1200" dirty="0">
                <a:solidFill>
                  <a:prstClr val="black"/>
                </a:solidFill>
              </a:rPr>
              <a:t>Vyznačeny jsou odbornosti přítomné v nemocnicích akutní péče v Královehradeckém kraji; nemocnice jsou řazeny sestupně dle počtu odborností.</a:t>
            </a:r>
          </a:p>
          <a:p>
            <a:r>
              <a:rPr lang="cs-CZ" sz="1200" kern="0" dirty="0">
                <a:solidFill>
                  <a:srgbClr val="000000"/>
                </a:solidFill>
              </a:rPr>
              <a:t>Hodnoceny jsou ambulantní návštěvy bez vyžádané péče, která je součástí hospitalizačního pobytu.</a:t>
            </a:r>
          </a:p>
          <a:p>
            <a:r>
              <a:rPr lang="cs-CZ" sz="1200" dirty="0">
                <a:solidFill>
                  <a:prstClr val="black"/>
                </a:solidFill>
              </a:rPr>
              <a:t> </a:t>
            </a:r>
          </a:p>
        </p:txBody>
      </p:sp>
      <p:sp>
        <p:nvSpPr>
          <p:cNvPr id="8" name="Rectangle 1"/>
          <p:cNvSpPr/>
          <p:nvPr/>
        </p:nvSpPr>
        <p:spPr>
          <a:xfrm>
            <a:off x="367976" y="697220"/>
            <a:ext cx="326291" cy="137860"/>
          </a:xfrm>
          <a:prstGeom prst="rect">
            <a:avLst/>
          </a:prstGeom>
          <a:solidFill>
            <a:srgbClr val="9BC2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prstClr val="white"/>
              </a:solidFill>
            </a:endParaRPr>
          </a:p>
        </p:txBody>
      </p:sp>
      <p:sp>
        <p:nvSpPr>
          <p:cNvPr id="10" name="Obdélník 9">
            <a:extLst>
              <a:ext uri="{FF2B5EF4-FFF2-40B4-BE49-F238E27FC236}">
                <a16:creationId xmlns:a16="http://schemas.microsoft.com/office/drawing/2014/main" id="{68ADF7D0-C1F9-4F44-B760-AC9951EFC9D7}"/>
              </a:ext>
            </a:extLst>
          </p:cNvPr>
          <p:cNvSpPr/>
          <p:nvPr/>
        </p:nvSpPr>
        <p:spPr>
          <a:xfrm>
            <a:off x="516467" y="6121400"/>
            <a:ext cx="11531600" cy="67733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aphicFrame>
        <p:nvGraphicFramePr>
          <p:cNvPr id="13" name="Tabulka 12">
            <a:extLst>
              <a:ext uri="{FF2B5EF4-FFF2-40B4-BE49-F238E27FC236}">
                <a16:creationId xmlns:a16="http://schemas.microsoft.com/office/drawing/2014/main" id="{A0EA116A-5A3C-4301-82A6-70D454BA508C}"/>
              </a:ext>
            </a:extLst>
          </p:cNvPr>
          <p:cNvGraphicFramePr>
            <a:graphicFrameLocks noGrp="1"/>
          </p:cNvGraphicFramePr>
          <p:nvPr>
            <p:extLst>
              <p:ext uri="{D42A27DB-BD31-4B8C-83A1-F6EECF244321}">
                <p14:modId xmlns:p14="http://schemas.microsoft.com/office/powerpoint/2010/main" val="533170021"/>
              </p:ext>
            </p:extLst>
          </p:nvPr>
        </p:nvGraphicFramePr>
        <p:xfrm>
          <a:off x="272591" y="986943"/>
          <a:ext cx="11464208" cy="5548875"/>
        </p:xfrm>
        <a:graphic>
          <a:graphicData uri="http://schemas.openxmlformats.org/drawingml/2006/table">
            <a:tbl>
              <a:tblPr/>
              <a:tblGrid>
                <a:gridCol w="2115228">
                  <a:extLst>
                    <a:ext uri="{9D8B030D-6E8A-4147-A177-3AD203B41FA5}">
                      <a16:colId xmlns:a16="http://schemas.microsoft.com/office/drawing/2014/main" val="3997458125"/>
                    </a:ext>
                  </a:extLst>
                </a:gridCol>
                <a:gridCol w="934898">
                  <a:extLst>
                    <a:ext uri="{9D8B030D-6E8A-4147-A177-3AD203B41FA5}">
                      <a16:colId xmlns:a16="http://schemas.microsoft.com/office/drawing/2014/main" val="348735340"/>
                    </a:ext>
                  </a:extLst>
                </a:gridCol>
                <a:gridCol w="934898">
                  <a:extLst>
                    <a:ext uri="{9D8B030D-6E8A-4147-A177-3AD203B41FA5}">
                      <a16:colId xmlns:a16="http://schemas.microsoft.com/office/drawing/2014/main" val="1936682698"/>
                    </a:ext>
                  </a:extLst>
                </a:gridCol>
                <a:gridCol w="934898">
                  <a:extLst>
                    <a:ext uri="{9D8B030D-6E8A-4147-A177-3AD203B41FA5}">
                      <a16:colId xmlns:a16="http://schemas.microsoft.com/office/drawing/2014/main" val="2159919976"/>
                    </a:ext>
                  </a:extLst>
                </a:gridCol>
                <a:gridCol w="934898">
                  <a:extLst>
                    <a:ext uri="{9D8B030D-6E8A-4147-A177-3AD203B41FA5}">
                      <a16:colId xmlns:a16="http://schemas.microsoft.com/office/drawing/2014/main" val="3441080340"/>
                    </a:ext>
                  </a:extLst>
                </a:gridCol>
                <a:gridCol w="934898">
                  <a:extLst>
                    <a:ext uri="{9D8B030D-6E8A-4147-A177-3AD203B41FA5}">
                      <a16:colId xmlns:a16="http://schemas.microsoft.com/office/drawing/2014/main" val="749116459"/>
                    </a:ext>
                  </a:extLst>
                </a:gridCol>
                <a:gridCol w="934898">
                  <a:extLst>
                    <a:ext uri="{9D8B030D-6E8A-4147-A177-3AD203B41FA5}">
                      <a16:colId xmlns:a16="http://schemas.microsoft.com/office/drawing/2014/main" val="1194165582"/>
                    </a:ext>
                  </a:extLst>
                </a:gridCol>
                <a:gridCol w="934898">
                  <a:extLst>
                    <a:ext uri="{9D8B030D-6E8A-4147-A177-3AD203B41FA5}">
                      <a16:colId xmlns:a16="http://schemas.microsoft.com/office/drawing/2014/main" val="268159339"/>
                    </a:ext>
                  </a:extLst>
                </a:gridCol>
                <a:gridCol w="934898">
                  <a:extLst>
                    <a:ext uri="{9D8B030D-6E8A-4147-A177-3AD203B41FA5}">
                      <a16:colId xmlns:a16="http://schemas.microsoft.com/office/drawing/2014/main" val="3268757268"/>
                    </a:ext>
                  </a:extLst>
                </a:gridCol>
                <a:gridCol w="934898">
                  <a:extLst>
                    <a:ext uri="{9D8B030D-6E8A-4147-A177-3AD203B41FA5}">
                      <a16:colId xmlns:a16="http://schemas.microsoft.com/office/drawing/2014/main" val="557213772"/>
                    </a:ext>
                  </a:extLst>
                </a:gridCol>
                <a:gridCol w="934898">
                  <a:extLst>
                    <a:ext uri="{9D8B030D-6E8A-4147-A177-3AD203B41FA5}">
                      <a16:colId xmlns:a16="http://schemas.microsoft.com/office/drawing/2014/main" val="3965149842"/>
                    </a:ext>
                  </a:extLst>
                </a:gridCol>
              </a:tblGrid>
              <a:tr h="400937">
                <a:tc>
                  <a:txBody>
                    <a:bodyPr/>
                    <a:lstStyle/>
                    <a:p>
                      <a:pPr algn="l" fontAlgn="b"/>
                      <a:endParaRPr lang="cs-CZ" sz="1000" b="0" i="0" u="none" strike="noStrike" dirty="0">
                        <a:solidFill>
                          <a:srgbClr val="000000"/>
                        </a:solidFill>
                        <a:effectLst/>
                        <a:latin typeface="Calibri" panose="020F0502020204030204" pitchFamily="34" charset="0"/>
                      </a:endParaRPr>
                    </a:p>
                  </a:txBody>
                  <a:tcPr marL="2117" marR="2117" marT="2117"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chemeClr val="tx1"/>
                          </a:solidFill>
                          <a:effectLst/>
                          <a:latin typeface="Calibri" panose="020F0502020204030204" pitchFamily="34" charset="0"/>
                        </a:rPr>
                        <a:t>Počet kontaktů v ambulancích</a:t>
                      </a:r>
                    </a:p>
                    <a:p>
                      <a:pPr algn="ctr" fontAlgn="b"/>
                      <a:r>
                        <a:rPr lang="cs-CZ" sz="1000" b="1" i="0" u="none" strike="noStrike" dirty="0">
                          <a:solidFill>
                            <a:schemeClr val="tx1"/>
                          </a:solidFill>
                          <a:effectLst/>
                          <a:latin typeface="Calibri" panose="020F0502020204030204" pitchFamily="34" charset="0"/>
                        </a:rPr>
                        <a:t>nemocnic HKK</a:t>
                      </a:r>
                    </a:p>
                  </a:txBody>
                  <a:tcPr marL="2117" marR="2117" marT="36000" marB="36000" anchor="ctr">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chemeClr val="tx1"/>
                          </a:solidFill>
                          <a:effectLst/>
                          <a:latin typeface="Calibri" panose="020F0502020204030204" pitchFamily="34" charset="0"/>
                        </a:rPr>
                        <a:t>Počet kontaktů v HKK celkem</a:t>
                      </a:r>
                    </a:p>
                  </a:txBody>
                  <a:tcPr marL="2117" marR="2117" marT="36000" marB="36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chemeClr val="tx1"/>
                          </a:solidFill>
                          <a:effectLst/>
                          <a:latin typeface="Calibri" panose="020F0502020204030204" pitchFamily="34" charset="0"/>
                        </a:rPr>
                        <a:t>Podíl ambulancí nemocnic HKK</a:t>
                      </a:r>
                    </a:p>
                  </a:txBody>
                  <a:tcPr marL="2117" marR="2117" marT="36000" marB="36000" anchor="ctr">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rgbClr val="000000"/>
                          </a:solidFill>
                          <a:effectLst/>
                          <a:latin typeface="Calibri" panose="020F0502020204030204" pitchFamily="34" charset="0"/>
                        </a:rPr>
                        <a:t>FN Hradec Králové</a:t>
                      </a:r>
                    </a:p>
                  </a:txBody>
                  <a:tcPr marL="2506" marR="2506" marT="2506" marB="0" anchor="ctr">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rgbClr val="000000"/>
                          </a:solidFill>
                          <a:effectLst/>
                          <a:latin typeface="Calibri" panose="020F0502020204030204" pitchFamily="34" charset="0"/>
                        </a:rPr>
                        <a:t>Oblastní nemocnice Trutnov</a:t>
                      </a:r>
                    </a:p>
                  </a:txBody>
                  <a:tcPr marL="2506" marR="2506" marT="2506"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rgbClr val="000000"/>
                          </a:solidFill>
                          <a:effectLst/>
                          <a:latin typeface="Calibri" panose="020F0502020204030204" pitchFamily="34" charset="0"/>
                        </a:rPr>
                        <a:t>Oblastní nemocnice Jičín</a:t>
                      </a:r>
                    </a:p>
                  </a:txBody>
                  <a:tcPr marL="2506" marR="2506" marT="2506"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rgbClr val="000000"/>
                          </a:solidFill>
                          <a:effectLst/>
                          <a:latin typeface="Calibri" panose="020F0502020204030204" pitchFamily="34" charset="0"/>
                        </a:rPr>
                        <a:t>Oblastní nemocnice Náchod</a:t>
                      </a:r>
                    </a:p>
                  </a:txBody>
                  <a:tcPr marL="2506" marR="2506" marT="2506"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rgbClr val="000000"/>
                          </a:solidFill>
                          <a:effectLst/>
                          <a:latin typeface="Calibri" panose="020F0502020204030204" pitchFamily="34" charset="0"/>
                        </a:rPr>
                        <a:t>MN – Dvůr Králové nad Labem</a:t>
                      </a:r>
                    </a:p>
                  </a:txBody>
                  <a:tcPr marL="2506" marR="2506" marT="2506"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rgbClr val="000000"/>
                          </a:solidFill>
                          <a:effectLst/>
                          <a:latin typeface="Calibri" panose="020F0502020204030204" pitchFamily="34" charset="0"/>
                        </a:rPr>
                        <a:t>Nemocnice Vrchlabí</a:t>
                      </a:r>
                    </a:p>
                  </a:txBody>
                  <a:tcPr marL="2506" marR="2506" marT="2506"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rgbClr val="000000"/>
                          </a:solidFill>
                          <a:effectLst/>
                          <a:latin typeface="Calibri" panose="020F0502020204030204" pitchFamily="34" charset="0"/>
                        </a:rPr>
                        <a:t>První privátní chirurgické centrum</a:t>
                      </a:r>
                    </a:p>
                  </a:txBody>
                  <a:tcPr marL="2506" marR="2506" marT="2506" marB="0" anchor="ctr">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77495384"/>
                  </a:ext>
                </a:extLst>
              </a:tr>
              <a:tr h="96959">
                <a:tc>
                  <a:txBody>
                    <a:bodyPr/>
                    <a:lstStyle/>
                    <a:p>
                      <a:pPr algn="l" fontAlgn="b"/>
                      <a:r>
                        <a:rPr lang="cs-CZ" sz="1000" b="0" i="0" u="none" strike="noStrike" dirty="0">
                          <a:solidFill>
                            <a:srgbClr val="000000"/>
                          </a:solidFill>
                          <a:effectLst/>
                          <a:latin typeface="Calibri" panose="020F0502020204030204" pitchFamily="34" charset="0"/>
                        </a:rPr>
                        <a:t>304 neonatologie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dirty="0">
                          <a:solidFill>
                            <a:srgbClr val="000000"/>
                          </a:solidFill>
                          <a:effectLst/>
                          <a:latin typeface="Calibri" panose="020F0502020204030204" pitchFamily="34" charset="0"/>
                        </a:rPr>
                        <a:t>1 728</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1 728</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987865353"/>
                  </a:ext>
                </a:extLst>
              </a:tr>
              <a:tr h="96959">
                <a:tc>
                  <a:txBody>
                    <a:bodyPr/>
                    <a:lstStyle/>
                    <a:p>
                      <a:pPr algn="l" fontAlgn="b"/>
                      <a:r>
                        <a:rPr lang="cs-CZ" sz="1000" b="0" i="0" u="none" strike="noStrike">
                          <a:solidFill>
                            <a:srgbClr val="000000"/>
                          </a:solidFill>
                          <a:effectLst/>
                          <a:latin typeface="Calibri" panose="020F0502020204030204" pitchFamily="34" charset="0"/>
                        </a:rPr>
                        <a:t>305 psychiatrie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17 689</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118 255</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15,0 %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4241097424"/>
                  </a:ext>
                </a:extLst>
              </a:tr>
              <a:tr h="96959">
                <a:tc>
                  <a:txBody>
                    <a:bodyPr/>
                    <a:lstStyle/>
                    <a:p>
                      <a:pPr algn="l" fontAlgn="b"/>
                      <a:r>
                        <a:rPr lang="pl-PL" sz="1000" b="0" i="0" u="none" strike="noStrike" dirty="0">
                          <a:solidFill>
                            <a:srgbClr val="000000"/>
                          </a:solidFill>
                          <a:effectLst/>
                          <a:latin typeface="Calibri" panose="020F0502020204030204" pitchFamily="34" charset="0"/>
                        </a:rPr>
                        <a:t>306 dětská a dorostová psychiatrie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2 648</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9 023</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29,3 %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4233945008"/>
                  </a:ext>
                </a:extLst>
              </a:tr>
              <a:tr h="96959">
                <a:tc>
                  <a:txBody>
                    <a:bodyPr/>
                    <a:lstStyle/>
                    <a:p>
                      <a:pPr algn="l" fontAlgn="b"/>
                      <a:r>
                        <a:rPr lang="cs-CZ" sz="1000" b="0" i="0" u="none" strike="noStrike" dirty="0">
                          <a:solidFill>
                            <a:srgbClr val="000000"/>
                          </a:solidFill>
                          <a:effectLst/>
                          <a:latin typeface="Calibri" panose="020F0502020204030204" pitchFamily="34" charset="0"/>
                        </a:rPr>
                        <a:t>308 návykové nemoci</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3 078</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3 078</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490150467"/>
                  </a:ext>
                </a:extLst>
              </a:tr>
              <a:tr h="96959">
                <a:tc>
                  <a:txBody>
                    <a:bodyPr/>
                    <a:lstStyle/>
                    <a:p>
                      <a:pPr algn="l" fontAlgn="b"/>
                      <a:r>
                        <a:rPr lang="cs-CZ" sz="1000" b="0" i="0" u="none" strike="noStrike">
                          <a:solidFill>
                            <a:srgbClr val="000000"/>
                          </a:solidFill>
                          <a:effectLst/>
                          <a:latin typeface="Calibri" panose="020F0502020204030204" pitchFamily="34" charset="0"/>
                        </a:rPr>
                        <a:t>309 sexuologie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0</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3 701</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0,0 %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9789933"/>
                  </a:ext>
                </a:extLst>
              </a:tr>
              <a:tr h="96959">
                <a:tc>
                  <a:txBody>
                    <a:bodyPr/>
                    <a:lstStyle/>
                    <a:p>
                      <a:pPr algn="l" fontAlgn="b"/>
                      <a:r>
                        <a:rPr lang="cs-CZ" sz="1000" b="0" i="0" u="none" strike="noStrike">
                          <a:solidFill>
                            <a:srgbClr val="000000"/>
                          </a:solidFill>
                          <a:effectLst/>
                          <a:latin typeface="Calibri" panose="020F0502020204030204" pitchFamily="34" charset="0"/>
                        </a:rPr>
                        <a:t>401 pracovní lékařství</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dirty="0">
                          <a:solidFill>
                            <a:srgbClr val="000000"/>
                          </a:solidFill>
                          <a:effectLst/>
                          <a:latin typeface="Calibri" panose="020F0502020204030204" pitchFamily="34" charset="0"/>
                        </a:rPr>
                        <a:t>1 597</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1 597</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2229659518"/>
                  </a:ext>
                </a:extLst>
              </a:tr>
              <a:tr h="96959">
                <a:tc>
                  <a:txBody>
                    <a:bodyPr/>
                    <a:lstStyle/>
                    <a:p>
                      <a:pPr algn="l" fontAlgn="b"/>
                      <a:r>
                        <a:rPr lang="cs-CZ" sz="1000" b="0" i="0" u="none" strike="noStrike">
                          <a:solidFill>
                            <a:srgbClr val="000000"/>
                          </a:solidFill>
                          <a:effectLst/>
                          <a:latin typeface="Calibri" panose="020F0502020204030204" pitchFamily="34" charset="0"/>
                        </a:rPr>
                        <a:t>402 klinická onkologie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56 691</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64 606</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87,7 %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415337516"/>
                  </a:ext>
                </a:extLst>
              </a:tr>
              <a:tr h="96959">
                <a:tc>
                  <a:txBody>
                    <a:bodyPr/>
                    <a:lstStyle/>
                    <a:p>
                      <a:pPr algn="l" fontAlgn="b"/>
                      <a:r>
                        <a:rPr lang="cs-CZ" sz="1000" b="0" i="0" u="none" strike="noStrike">
                          <a:solidFill>
                            <a:srgbClr val="000000"/>
                          </a:solidFill>
                          <a:effectLst/>
                          <a:latin typeface="Calibri" panose="020F0502020204030204" pitchFamily="34" charset="0"/>
                        </a:rPr>
                        <a:t>403 radiační onkologie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44 781</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46 251</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96,8 %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816094164"/>
                  </a:ext>
                </a:extLst>
              </a:tr>
              <a:tr h="96959">
                <a:tc>
                  <a:txBody>
                    <a:bodyPr/>
                    <a:lstStyle/>
                    <a:p>
                      <a:pPr algn="l" fontAlgn="b"/>
                      <a:r>
                        <a:rPr lang="cs-CZ" sz="1000" b="0" i="0" u="none" strike="noStrike" dirty="0">
                          <a:solidFill>
                            <a:srgbClr val="000000"/>
                          </a:solidFill>
                          <a:effectLst/>
                          <a:latin typeface="Calibri" panose="020F0502020204030204" pitchFamily="34" charset="0"/>
                        </a:rPr>
                        <a:t>404 </a:t>
                      </a:r>
                      <a:r>
                        <a:rPr lang="cs-CZ" sz="1000" b="0" i="0" u="none" strike="noStrike" dirty="0" err="1">
                          <a:solidFill>
                            <a:srgbClr val="000000"/>
                          </a:solidFill>
                          <a:effectLst/>
                          <a:latin typeface="Calibri" panose="020F0502020204030204" pitchFamily="34" charset="0"/>
                        </a:rPr>
                        <a:t>dermatovenerologie</a:t>
                      </a:r>
                      <a:endParaRPr lang="cs-CZ" sz="1000" b="0" i="0" u="none" strike="noStrike" dirty="0">
                        <a:solidFill>
                          <a:srgbClr val="000000"/>
                        </a:solidFill>
                        <a:effectLst/>
                        <a:latin typeface="Calibri" panose="020F0502020204030204" pitchFamily="34" charset="0"/>
                      </a:endParaRP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33 807</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152 722</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22,1 %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695830838"/>
                  </a:ext>
                </a:extLst>
              </a:tr>
              <a:tr h="96959">
                <a:tc>
                  <a:txBody>
                    <a:bodyPr/>
                    <a:lstStyle/>
                    <a:p>
                      <a:pPr algn="l" fontAlgn="b"/>
                      <a:r>
                        <a:rPr lang="cs-CZ" sz="1000" b="0" i="0" u="none" strike="noStrike">
                          <a:solidFill>
                            <a:srgbClr val="000000"/>
                          </a:solidFill>
                          <a:effectLst/>
                          <a:latin typeface="Calibri" panose="020F0502020204030204" pitchFamily="34" charset="0"/>
                        </a:rPr>
                        <a:t>405 dětská dermatologie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4 648</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4 648</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76674007"/>
                  </a:ext>
                </a:extLst>
              </a:tr>
              <a:tr h="96959">
                <a:tc>
                  <a:txBody>
                    <a:bodyPr/>
                    <a:lstStyle/>
                    <a:p>
                      <a:pPr algn="l" fontAlgn="b"/>
                      <a:r>
                        <a:rPr lang="cs-CZ" sz="1000" b="0" i="0" u="none" strike="noStrike" dirty="0">
                          <a:solidFill>
                            <a:srgbClr val="000000"/>
                          </a:solidFill>
                          <a:effectLst/>
                          <a:latin typeface="Calibri" panose="020F0502020204030204" pitchFamily="34" charset="0"/>
                        </a:rPr>
                        <a:t>407 nukleární medicína</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8 748</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8 748</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936666628"/>
                  </a:ext>
                </a:extLst>
              </a:tr>
              <a:tr h="96959">
                <a:tc>
                  <a:txBody>
                    <a:bodyPr/>
                    <a:lstStyle/>
                    <a:p>
                      <a:pPr algn="l" fontAlgn="b"/>
                      <a:r>
                        <a:rPr lang="cs-CZ" sz="1000" b="0" i="0" u="none" strike="noStrike">
                          <a:solidFill>
                            <a:srgbClr val="000000"/>
                          </a:solidFill>
                          <a:effectLst/>
                          <a:latin typeface="Calibri" panose="020F0502020204030204" pitchFamily="34" charset="0"/>
                        </a:rPr>
                        <a:t>409 dětská neurologie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3 690</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10 174</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36,3 %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951888478"/>
                  </a:ext>
                </a:extLst>
              </a:tr>
              <a:tr h="96959">
                <a:tc>
                  <a:txBody>
                    <a:bodyPr/>
                    <a:lstStyle/>
                    <a:p>
                      <a:pPr algn="l" fontAlgn="b"/>
                      <a:r>
                        <a:rPr lang="cs-CZ" sz="1000" b="0" i="0" u="none" strike="noStrike">
                          <a:solidFill>
                            <a:srgbClr val="000000"/>
                          </a:solidFill>
                          <a:effectLst/>
                          <a:latin typeface="Calibri" panose="020F0502020204030204" pitchFamily="34" charset="0"/>
                        </a:rPr>
                        <a:t>501 chirurgie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129 844</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267 991</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48,5 %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848819493"/>
                  </a:ext>
                </a:extLst>
              </a:tr>
              <a:tr h="96959">
                <a:tc>
                  <a:txBody>
                    <a:bodyPr/>
                    <a:lstStyle/>
                    <a:p>
                      <a:pPr algn="l" fontAlgn="b"/>
                      <a:r>
                        <a:rPr lang="cs-CZ" sz="1000" b="0" i="0" u="none" strike="noStrike">
                          <a:solidFill>
                            <a:srgbClr val="000000"/>
                          </a:solidFill>
                          <a:effectLst/>
                          <a:latin typeface="Calibri" panose="020F0502020204030204" pitchFamily="34" charset="0"/>
                        </a:rPr>
                        <a:t>502 dětská chirurgie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18 200</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18 452</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98,6 %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818245282"/>
                  </a:ext>
                </a:extLst>
              </a:tr>
              <a:tr h="96959">
                <a:tc>
                  <a:txBody>
                    <a:bodyPr/>
                    <a:lstStyle/>
                    <a:p>
                      <a:pPr algn="l" fontAlgn="b"/>
                      <a:r>
                        <a:rPr lang="cs-CZ" sz="1000" b="0" i="0" u="none" strike="noStrike">
                          <a:solidFill>
                            <a:srgbClr val="000000"/>
                          </a:solidFill>
                          <a:effectLst/>
                          <a:latin typeface="Calibri" panose="020F0502020204030204" pitchFamily="34" charset="0"/>
                        </a:rPr>
                        <a:t>503 úrazová chirurgie (traumatologie)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32 065</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32 065</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2649168242"/>
                  </a:ext>
                </a:extLst>
              </a:tr>
              <a:tr h="96959">
                <a:tc>
                  <a:txBody>
                    <a:bodyPr/>
                    <a:lstStyle/>
                    <a:p>
                      <a:pPr algn="l" fontAlgn="b"/>
                      <a:r>
                        <a:rPr lang="cs-CZ" sz="1000" b="0" i="0" u="none" strike="noStrike">
                          <a:solidFill>
                            <a:srgbClr val="000000"/>
                          </a:solidFill>
                          <a:effectLst/>
                          <a:latin typeface="Calibri" panose="020F0502020204030204" pitchFamily="34" charset="0"/>
                        </a:rPr>
                        <a:t>504 cévní chirurgie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3 792</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17 842</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21,3 %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227550255"/>
                  </a:ext>
                </a:extLst>
              </a:tr>
              <a:tr h="96959">
                <a:tc>
                  <a:txBody>
                    <a:bodyPr/>
                    <a:lstStyle/>
                    <a:p>
                      <a:pPr algn="l" fontAlgn="b"/>
                      <a:r>
                        <a:rPr lang="cs-CZ" sz="1000" b="0" i="0" u="none" strike="noStrike">
                          <a:solidFill>
                            <a:srgbClr val="000000"/>
                          </a:solidFill>
                          <a:effectLst/>
                          <a:latin typeface="Calibri" panose="020F0502020204030204" pitchFamily="34" charset="0"/>
                        </a:rPr>
                        <a:t>505 kardiochirurgie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2 938</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2 938</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181983238"/>
                  </a:ext>
                </a:extLst>
              </a:tr>
              <a:tr h="96959">
                <a:tc>
                  <a:txBody>
                    <a:bodyPr/>
                    <a:lstStyle/>
                    <a:p>
                      <a:pPr algn="l" fontAlgn="b"/>
                      <a:r>
                        <a:rPr lang="cs-CZ" sz="1000" b="0" i="0" u="none" strike="noStrike">
                          <a:solidFill>
                            <a:srgbClr val="000000"/>
                          </a:solidFill>
                          <a:effectLst/>
                          <a:latin typeface="Calibri" panose="020F0502020204030204" pitchFamily="34" charset="0"/>
                        </a:rPr>
                        <a:t>506 neurochirurgie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9 036</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9 036</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713209429"/>
                  </a:ext>
                </a:extLst>
              </a:tr>
              <a:tr h="96959">
                <a:tc>
                  <a:txBody>
                    <a:bodyPr/>
                    <a:lstStyle/>
                    <a:p>
                      <a:pPr algn="l" fontAlgn="b"/>
                      <a:r>
                        <a:rPr lang="cs-CZ" sz="1000" b="0" i="0" u="none" strike="noStrike">
                          <a:solidFill>
                            <a:srgbClr val="000000"/>
                          </a:solidFill>
                          <a:effectLst/>
                          <a:latin typeface="Calibri" panose="020F0502020204030204" pitchFamily="34" charset="0"/>
                        </a:rPr>
                        <a:t>507 hrudní chirurgie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796</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dirty="0">
                          <a:solidFill>
                            <a:srgbClr val="000000"/>
                          </a:solidFill>
                          <a:effectLst/>
                          <a:latin typeface="Calibri" panose="020F0502020204030204" pitchFamily="34" charset="0"/>
                        </a:rPr>
                        <a:t>796</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27592546"/>
                  </a:ext>
                </a:extLst>
              </a:tr>
              <a:tr h="96959">
                <a:tc>
                  <a:txBody>
                    <a:bodyPr/>
                    <a:lstStyle/>
                    <a:p>
                      <a:pPr algn="l" fontAlgn="b"/>
                      <a:r>
                        <a:rPr lang="pl-PL" sz="1000" b="0" i="0" u="none" strike="noStrike">
                          <a:solidFill>
                            <a:srgbClr val="000000"/>
                          </a:solidFill>
                          <a:effectLst/>
                          <a:latin typeface="Calibri" panose="020F0502020204030204" pitchFamily="34" charset="0"/>
                        </a:rPr>
                        <a:t>5J1 jednodenní péče na lůžku chirurgie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0</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101</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0,0 %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2159255438"/>
                  </a:ext>
                </a:extLst>
              </a:tr>
              <a:tr h="96959">
                <a:tc>
                  <a:txBody>
                    <a:bodyPr/>
                    <a:lstStyle/>
                    <a:p>
                      <a:pPr algn="l" fontAlgn="b"/>
                      <a:r>
                        <a:rPr lang="cs-CZ" sz="1000" b="0" i="0" u="none" strike="noStrike">
                          <a:solidFill>
                            <a:srgbClr val="000000"/>
                          </a:solidFill>
                          <a:effectLst/>
                          <a:latin typeface="Calibri" panose="020F0502020204030204" pitchFamily="34" charset="0"/>
                        </a:rPr>
                        <a:t>601 plastická chirurgie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25 358</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27 542</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92,1 %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extLst>
                  <a:ext uri="{0D108BD9-81ED-4DB2-BD59-A6C34878D82A}">
                    <a16:rowId xmlns:a16="http://schemas.microsoft.com/office/drawing/2014/main" val="3454626611"/>
                  </a:ext>
                </a:extLst>
              </a:tr>
              <a:tr h="96959">
                <a:tc>
                  <a:txBody>
                    <a:bodyPr/>
                    <a:lstStyle/>
                    <a:p>
                      <a:pPr algn="l" fontAlgn="b"/>
                      <a:r>
                        <a:rPr lang="cs-CZ" sz="1000" b="0" i="0" u="none" strike="noStrike">
                          <a:solidFill>
                            <a:srgbClr val="000000"/>
                          </a:solidFill>
                          <a:effectLst/>
                          <a:latin typeface="Calibri" panose="020F0502020204030204" pitchFamily="34" charset="0"/>
                        </a:rPr>
                        <a:t>603 gynekologie a porodnictví</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82 001</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441 829</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18,6 %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extLst>
                  <a:ext uri="{0D108BD9-81ED-4DB2-BD59-A6C34878D82A}">
                    <a16:rowId xmlns:a16="http://schemas.microsoft.com/office/drawing/2014/main" val="3222212857"/>
                  </a:ext>
                </a:extLst>
              </a:tr>
              <a:tr h="96959">
                <a:tc>
                  <a:txBody>
                    <a:bodyPr/>
                    <a:lstStyle/>
                    <a:p>
                      <a:pPr algn="l" fontAlgn="b"/>
                      <a:r>
                        <a:rPr lang="cs-CZ" sz="1000" b="0" i="0" u="none" strike="noStrike">
                          <a:solidFill>
                            <a:srgbClr val="000000"/>
                          </a:solidFill>
                          <a:effectLst/>
                          <a:latin typeface="Calibri" panose="020F0502020204030204" pitchFamily="34" charset="0"/>
                        </a:rPr>
                        <a:t>604 dětská gynekologie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157</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189</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83,1 %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340469983"/>
                  </a:ext>
                </a:extLst>
              </a:tr>
              <a:tr h="96959">
                <a:tc>
                  <a:txBody>
                    <a:bodyPr/>
                    <a:lstStyle/>
                    <a:p>
                      <a:pPr algn="l" fontAlgn="b"/>
                      <a:r>
                        <a:rPr lang="cs-CZ" sz="1000" b="0" i="0" u="none" strike="noStrike">
                          <a:solidFill>
                            <a:srgbClr val="000000"/>
                          </a:solidFill>
                          <a:effectLst/>
                          <a:latin typeface="Calibri" panose="020F0502020204030204" pitchFamily="34" charset="0"/>
                        </a:rPr>
                        <a:t>606 ortopedie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67 981</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dirty="0">
                          <a:solidFill>
                            <a:srgbClr val="000000"/>
                          </a:solidFill>
                          <a:effectLst/>
                          <a:latin typeface="Calibri" panose="020F0502020204030204" pitchFamily="34" charset="0"/>
                        </a:rPr>
                        <a:t>173 141</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39,3 %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extLst>
                  <a:ext uri="{0D108BD9-81ED-4DB2-BD59-A6C34878D82A}">
                    <a16:rowId xmlns:a16="http://schemas.microsoft.com/office/drawing/2014/main" val="1421442246"/>
                  </a:ext>
                </a:extLst>
              </a:tr>
              <a:tr h="96959">
                <a:tc>
                  <a:txBody>
                    <a:bodyPr/>
                    <a:lstStyle/>
                    <a:p>
                      <a:pPr algn="l" fontAlgn="b"/>
                      <a:r>
                        <a:rPr lang="cs-CZ" sz="1000" b="0" i="0" u="none" strike="noStrike">
                          <a:solidFill>
                            <a:srgbClr val="000000"/>
                          </a:solidFill>
                          <a:effectLst/>
                          <a:latin typeface="Calibri" panose="020F0502020204030204" pitchFamily="34" charset="0"/>
                        </a:rPr>
                        <a:t>607 ortopedická protetika</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7 681</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7 681</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316163654"/>
                  </a:ext>
                </a:extLst>
              </a:tr>
              <a:tr h="96959">
                <a:tc>
                  <a:txBody>
                    <a:bodyPr/>
                    <a:lstStyle/>
                    <a:p>
                      <a:pPr algn="l" fontAlgn="b"/>
                      <a:r>
                        <a:rPr lang="cs-CZ" sz="1000" b="0" i="0" u="none" strike="noStrike">
                          <a:solidFill>
                            <a:srgbClr val="000000"/>
                          </a:solidFill>
                          <a:effectLst/>
                          <a:latin typeface="Calibri" panose="020F0502020204030204" pitchFamily="34" charset="0"/>
                        </a:rPr>
                        <a:t>613 asistovaná reprodukce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660</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800</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82,5 %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extLst>
                  <a:ext uri="{0D108BD9-81ED-4DB2-BD59-A6C34878D82A}">
                    <a16:rowId xmlns:a16="http://schemas.microsoft.com/office/drawing/2014/main" val="1466317785"/>
                  </a:ext>
                </a:extLst>
              </a:tr>
              <a:tr h="96959">
                <a:tc>
                  <a:txBody>
                    <a:bodyPr/>
                    <a:lstStyle/>
                    <a:p>
                      <a:pPr algn="l" fontAlgn="b"/>
                      <a:r>
                        <a:rPr lang="cs-CZ" sz="1000" b="0" i="0" u="none" strike="noStrike">
                          <a:solidFill>
                            <a:srgbClr val="000000"/>
                          </a:solidFill>
                          <a:effectLst/>
                          <a:latin typeface="Calibri" panose="020F0502020204030204" pitchFamily="34" charset="0"/>
                        </a:rPr>
                        <a:t>6J6 JP ortopedie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39</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406</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9,6 %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extLst>
                  <a:ext uri="{0D108BD9-81ED-4DB2-BD59-A6C34878D82A}">
                    <a16:rowId xmlns:a16="http://schemas.microsoft.com/office/drawing/2014/main" val="663133305"/>
                  </a:ext>
                </a:extLst>
              </a:tr>
              <a:tr h="96959">
                <a:tc>
                  <a:txBody>
                    <a:bodyPr/>
                    <a:lstStyle/>
                    <a:p>
                      <a:pPr algn="l" fontAlgn="b"/>
                      <a:r>
                        <a:rPr lang="cs-CZ" sz="1000" b="0" i="0" u="none" strike="noStrike" dirty="0">
                          <a:solidFill>
                            <a:srgbClr val="000000"/>
                          </a:solidFill>
                          <a:effectLst/>
                          <a:latin typeface="Calibri" panose="020F0502020204030204" pitchFamily="34" charset="0"/>
                        </a:rPr>
                        <a:t>701 otorinolaryngologie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46 404</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112 269</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dirty="0">
                          <a:solidFill>
                            <a:srgbClr val="000000"/>
                          </a:solidFill>
                          <a:effectLst/>
                          <a:latin typeface="Calibri" panose="020F0502020204030204" pitchFamily="34" charset="0"/>
                        </a:rPr>
                        <a:t>41,3 %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914104472"/>
                  </a:ext>
                </a:extLst>
              </a:tr>
              <a:tr h="96959">
                <a:tc>
                  <a:txBody>
                    <a:bodyPr/>
                    <a:lstStyle/>
                    <a:p>
                      <a:pPr algn="l" fontAlgn="b"/>
                      <a:r>
                        <a:rPr lang="cs-CZ" sz="1000" b="0" i="0" u="none" strike="noStrike">
                          <a:solidFill>
                            <a:srgbClr val="000000"/>
                          </a:solidFill>
                          <a:effectLst/>
                          <a:latin typeface="Calibri" panose="020F0502020204030204" pitchFamily="34" charset="0"/>
                        </a:rPr>
                        <a:t>702 foniatrie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3 023</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10 099</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dirty="0">
                          <a:solidFill>
                            <a:srgbClr val="000000"/>
                          </a:solidFill>
                          <a:effectLst/>
                          <a:latin typeface="Calibri" panose="020F0502020204030204" pitchFamily="34" charset="0"/>
                        </a:rPr>
                        <a:t>29,9 %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80201230"/>
                  </a:ext>
                </a:extLst>
              </a:tr>
              <a:tr h="96959">
                <a:tc>
                  <a:txBody>
                    <a:bodyPr/>
                    <a:lstStyle/>
                    <a:p>
                      <a:pPr algn="l" fontAlgn="b"/>
                      <a:r>
                        <a:rPr lang="cs-CZ" sz="1000" b="0" i="0" u="none" strike="noStrike" dirty="0">
                          <a:solidFill>
                            <a:srgbClr val="000000"/>
                          </a:solidFill>
                          <a:effectLst/>
                          <a:latin typeface="Calibri" panose="020F0502020204030204" pitchFamily="34" charset="0"/>
                        </a:rPr>
                        <a:t>703 audiologie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5 298</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5 298</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dirty="0">
                          <a:solidFill>
                            <a:srgbClr val="000000"/>
                          </a:solidFill>
                          <a:effectLst/>
                          <a:latin typeface="Calibri" panose="020F0502020204030204" pitchFamily="34" charset="0"/>
                        </a:rPr>
                        <a:t>100,0 %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499265130"/>
                  </a:ext>
                </a:extLst>
              </a:tr>
              <a:tr h="96959">
                <a:tc>
                  <a:txBody>
                    <a:bodyPr/>
                    <a:lstStyle/>
                    <a:p>
                      <a:pPr algn="l" fontAlgn="b"/>
                      <a:r>
                        <a:rPr lang="cs-CZ" sz="1000" b="0" i="0" u="none" strike="noStrike" dirty="0">
                          <a:solidFill>
                            <a:srgbClr val="000000"/>
                          </a:solidFill>
                          <a:effectLst/>
                          <a:latin typeface="Calibri" panose="020F0502020204030204" pitchFamily="34" charset="0"/>
                        </a:rPr>
                        <a:t>704 dětská otorinolaryngologie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1 579</a:t>
                      </a:r>
                    </a:p>
                  </a:txBody>
                  <a:tcPr marL="0"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b"/>
                      <a:r>
                        <a:rPr lang="cs-CZ" sz="1000" b="0" i="0" u="none" strike="noStrike" dirty="0">
                          <a:solidFill>
                            <a:srgbClr val="000000"/>
                          </a:solidFill>
                          <a:effectLst/>
                          <a:latin typeface="Calibri" panose="020F0502020204030204" pitchFamily="34" charset="0"/>
                        </a:rPr>
                        <a:t>2 430</a:t>
                      </a:r>
                    </a:p>
                  </a:txBody>
                  <a:tcPr marL="0"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b"/>
                      <a:r>
                        <a:rPr lang="cs-CZ" sz="1000" b="0" i="0" u="none" strike="noStrike" dirty="0">
                          <a:solidFill>
                            <a:srgbClr val="000000"/>
                          </a:solidFill>
                          <a:effectLst/>
                          <a:latin typeface="Calibri" panose="020F0502020204030204" pitchFamily="34" charset="0"/>
                        </a:rPr>
                        <a:t>65,0 %</a:t>
                      </a:r>
                    </a:p>
                  </a:txBody>
                  <a:tcPr marL="0"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4895113"/>
                  </a:ext>
                </a:extLst>
              </a:tr>
            </a:tbl>
          </a:graphicData>
        </a:graphic>
      </p:graphicFrame>
    </p:spTree>
    <p:extLst>
      <p:ext uri="{BB962C8B-B14F-4D97-AF65-F5344CB8AC3E}">
        <p14:creationId xmlns:p14="http://schemas.microsoft.com/office/powerpoint/2010/main" val="94901912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bdélník 9">
            <a:extLst>
              <a:ext uri="{FF2B5EF4-FFF2-40B4-BE49-F238E27FC236}">
                <a16:creationId xmlns:a16="http://schemas.microsoft.com/office/drawing/2014/main" id="{714F8902-C0FB-4C06-AD10-AD1C2B096A03}"/>
              </a:ext>
            </a:extLst>
          </p:cNvPr>
          <p:cNvSpPr/>
          <p:nvPr/>
        </p:nvSpPr>
        <p:spPr>
          <a:xfrm>
            <a:off x="516467" y="6121400"/>
            <a:ext cx="11531600" cy="67733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aphicFrame>
        <p:nvGraphicFramePr>
          <p:cNvPr id="13" name="Tabulka 12">
            <a:extLst>
              <a:ext uri="{FF2B5EF4-FFF2-40B4-BE49-F238E27FC236}">
                <a16:creationId xmlns:a16="http://schemas.microsoft.com/office/drawing/2014/main" id="{28E328AA-0B0D-4EE4-AF46-1DB9E5E9ECBF}"/>
              </a:ext>
            </a:extLst>
          </p:cNvPr>
          <p:cNvGraphicFramePr>
            <a:graphicFrameLocks noGrp="1"/>
          </p:cNvGraphicFramePr>
          <p:nvPr>
            <p:extLst>
              <p:ext uri="{D42A27DB-BD31-4B8C-83A1-F6EECF244321}">
                <p14:modId xmlns:p14="http://schemas.microsoft.com/office/powerpoint/2010/main" val="2292529636"/>
              </p:ext>
            </p:extLst>
          </p:nvPr>
        </p:nvGraphicFramePr>
        <p:xfrm>
          <a:off x="272591" y="986943"/>
          <a:ext cx="11464208" cy="5548875"/>
        </p:xfrm>
        <a:graphic>
          <a:graphicData uri="http://schemas.openxmlformats.org/drawingml/2006/table">
            <a:tbl>
              <a:tblPr/>
              <a:tblGrid>
                <a:gridCol w="2115228">
                  <a:extLst>
                    <a:ext uri="{9D8B030D-6E8A-4147-A177-3AD203B41FA5}">
                      <a16:colId xmlns:a16="http://schemas.microsoft.com/office/drawing/2014/main" val="3997458125"/>
                    </a:ext>
                  </a:extLst>
                </a:gridCol>
                <a:gridCol w="934898">
                  <a:extLst>
                    <a:ext uri="{9D8B030D-6E8A-4147-A177-3AD203B41FA5}">
                      <a16:colId xmlns:a16="http://schemas.microsoft.com/office/drawing/2014/main" val="348735340"/>
                    </a:ext>
                  </a:extLst>
                </a:gridCol>
                <a:gridCol w="934898">
                  <a:extLst>
                    <a:ext uri="{9D8B030D-6E8A-4147-A177-3AD203B41FA5}">
                      <a16:colId xmlns:a16="http://schemas.microsoft.com/office/drawing/2014/main" val="1936682698"/>
                    </a:ext>
                  </a:extLst>
                </a:gridCol>
                <a:gridCol w="934898">
                  <a:extLst>
                    <a:ext uri="{9D8B030D-6E8A-4147-A177-3AD203B41FA5}">
                      <a16:colId xmlns:a16="http://schemas.microsoft.com/office/drawing/2014/main" val="2159919976"/>
                    </a:ext>
                  </a:extLst>
                </a:gridCol>
                <a:gridCol w="934898">
                  <a:extLst>
                    <a:ext uri="{9D8B030D-6E8A-4147-A177-3AD203B41FA5}">
                      <a16:colId xmlns:a16="http://schemas.microsoft.com/office/drawing/2014/main" val="3441080340"/>
                    </a:ext>
                  </a:extLst>
                </a:gridCol>
                <a:gridCol w="934898">
                  <a:extLst>
                    <a:ext uri="{9D8B030D-6E8A-4147-A177-3AD203B41FA5}">
                      <a16:colId xmlns:a16="http://schemas.microsoft.com/office/drawing/2014/main" val="749116459"/>
                    </a:ext>
                  </a:extLst>
                </a:gridCol>
                <a:gridCol w="934898">
                  <a:extLst>
                    <a:ext uri="{9D8B030D-6E8A-4147-A177-3AD203B41FA5}">
                      <a16:colId xmlns:a16="http://schemas.microsoft.com/office/drawing/2014/main" val="1194165582"/>
                    </a:ext>
                  </a:extLst>
                </a:gridCol>
                <a:gridCol w="934898">
                  <a:extLst>
                    <a:ext uri="{9D8B030D-6E8A-4147-A177-3AD203B41FA5}">
                      <a16:colId xmlns:a16="http://schemas.microsoft.com/office/drawing/2014/main" val="268159339"/>
                    </a:ext>
                  </a:extLst>
                </a:gridCol>
                <a:gridCol w="934898">
                  <a:extLst>
                    <a:ext uri="{9D8B030D-6E8A-4147-A177-3AD203B41FA5}">
                      <a16:colId xmlns:a16="http://schemas.microsoft.com/office/drawing/2014/main" val="3268757268"/>
                    </a:ext>
                  </a:extLst>
                </a:gridCol>
                <a:gridCol w="934898">
                  <a:extLst>
                    <a:ext uri="{9D8B030D-6E8A-4147-A177-3AD203B41FA5}">
                      <a16:colId xmlns:a16="http://schemas.microsoft.com/office/drawing/2014/main" val="557213772"/>
                    </a:ext>
                  </a:extLst>
                </a:gridCol>
                <a:gridCol w="934898">
                  <a:extLst>
                    <a:ext uri="{9D8B030D-6E8A-4147-A177-3AD203B41FA5}">
                      <a16:colId xmlns:a16="http://schemas.microsoft.com/office/drawing/2014/main" val="3965149842"/>
                    </a:ext>
                  </a:extLst>
                </a:gridCol>
              </a:tblGrid>
              <a:tr h="400937">
                <a:tc>
                  <a:txBody>
                    <a:bodyPr/>
                    <a:lstStyle/>
                    <a:p>
                      <a:pPr algn="l" fontAlgn="b"/>
                      <a:endParaRPr lang="cs-CZ" sz="1000" b="0" i="0" u="none" strike="noStrike" dirty="0">
                        <a:solidFill>
                          <a:srgbClr val="000000"/>
                        </a:solidFill>
                        <a:effectLst/>
                        <a:latin typeface="Calibri" panose="020F0502020204030204" pitchFamily="34" charset="0"/>
                      </a:endParaRPr>
                    </a:p>
                  </a:txBody>
                  <a:tcPr marL="2117" marR="2117" marT="2117"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chemeClr val="tx1"/>
                          </a:solidFill>
                          <a:effectLst/>
                          <a:latin typeface="Calibri" panose="020F0502020204030204" pitchFamily="34" charset="0"/>
                        </a:rPr>
                        <a:t>Počet kontaktů v ambulancích</a:t>
                      </a:r>
                    </a:p>
                    <a:p>
                      <a:pPr algn="ctr" fontAlgn="b"/>
                      <a:r>
                        <a:rPr lang="cs-CZ" sz="1000" b="1" i="0" u="none" strike="noStrike" dirty="0">
                          <a:solidFill>
                            <a:schemeClr val="tx1"/>
                          </a:solidFill>
                          <a:effectLst/>
                          <a:latin typeface="Calibri" panose="020F0502020204030204" pitchFamily="34" charset="0"/>
                        </a:rPr>
                        <a:t>nemocnic HKK</a:t>
                      </a:r>
                    </a:p>
                  </a:txBody>
                  <a:tcPr marL="2117" marR="2117" marT="36000" marB="36000" anchor="ctr">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chemeClr val="tx1"/>
                          </a:solidFill>
                          <a:effectLst/>
                          <a:latin typeface="Calibri" panose="020F0502020204030204" pitchFamily="34" charset="0"/>
                        </a:rPr>
                        <a:t>Počet kontaktů v HKK celkem</a:t>
                      </a:r>
                    </a:p>
                  </a:txBody>
                  <a:tcPr marL="2117" marR="2117" marT="36000" marB="3600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chemeClr val="tx1"/>
                          </a:solidFill>
                          <a:effectLst/>
                          <a:latin typeface="Calibri" panose="020F0502020204030204" pitchFamily="34" charset="0"/>
                        </a:rPr>
                        <a:t>Podíl ambulancí nemocnic HKK</a:t>
                      </a:r>
                    </a:p>
                  </a:txBody>
                  <a:tcPr marL="2117" marR="2117" marT="36000" marB="36000" anchor="ctr">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rgbClr val="000000"/>
                          </a:solidFill>
                          <a:effectLst/>
                          <a:latin typeface="Calibri" panose="020F0502020204030204" pitchFamily="34" charset="0"/>
                        </a:rPr>
                        <a:t>FN Hradec Králové</a:t>
                      </a:r>
                    </a:p>
                  </a:txBody>
                  <a:tcPr marL="2506" marR="2506" marT="2506" marB="0" anchor="ctr">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rgbClr val="000000"/>
                          </a:solidFill>
                          <a:effectLst/>
                          <a:latin typeface="Calibri" panose="020F0502020204030204" pitchFamily="34" charset="0"/>
                        </a:rPr>
                        <a:t>Oblastní nemocnice Trutnov</a:t>
                      </a:r>
                    </a:p>
                  </a:txBody>
                  <a:tcPr marL="2506" marR="2506" marT="2506"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rgbClr val="000000"/>
                          </a:solidFill>
                          <a:effectLst/>
                          <a:latin typeface="Calibri" panose="020F0502020204030204" pitchFamily="34" charset="0"/>
                        </a:rPr>
                        <a:t>Oblastní nemocnice Jičín</a:t>
                      </a:r>
                    </a:p>
                  </a:txBody>
                  <a:tcPr marL="2506" marR="2506" marT="2506"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rgbClr val="000000"/>
                          </a:solidFill>
                          <a:effectLst/>
                          <a:latin typeface="Calibri" panose="020F0502020204030204" pitchFamily="34" charset="0"/>
                        </a:rPr>
                        <a:t>Oblastní nemocnice Náchod</a:t>
                      </a:r>
                    </a:p>
                  </a:txBody>
                  <a:tcPr marL="2506" marR="2506" marT="2506"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rgbClr val="000000"/>
                          </a:solidFill>
                          <a:effectLst/>
                          <a:latin typeface="Calibri" panose="020F0502020204030204" pitchFamily="34" charset="0"/>
                        </a:rPr>
                        <a:t>MN – Dvůr Králové nad Labem</a:t>
                      </a:r>
                    </a:p>
                  </a:txBody>
                  <a:tcPr marL="2506" marR="2506" marT="2506"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rgbClr val="000000"/>
                          </a:solidFill>
                          <a:effectLst/>
                          <a:latin typeface="Calibri" panose="020F0502020204030204" pitchFamily="34" charset="0"/>
                        </a:rPr>
                        <a:t>Nemocnice Vrchlabí</a:t>
                      </a:r>
                    </a:p>
                  </a:txBody>
                  <a:tcPr marL="2506" marR="2506" marT="2506"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r>
                        <a:rPr lang="cs-CZ" sz="1000" b="1" i="0" u="none" strike="noStrike" dirty="0">
                          <a:solidFill>
                            <a:srgbClr val="000000"/>
                          </a:solidFill>
                          <a:effectLst/>
                          <a:latin typeface="Calibri" panose="020F0502020204030204" pitchFamily="34" charset="0"/>
                        </a:rPr>
                        <a:t>První privátní chirurgické centrum</a:t>
                      </a:r>
                    </a:p>
                  </a:txBody>
                  <a:tcPr marL="2506" marR="2506" marT="2506" marB="0" anchor="ctr">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77495384"/>
                  </a:ext>
                </a:extLst>
              </a:tr>
              <a:tr h="96959">
                <a:tc>
                  <a:txBody>
                    <a:bodyPr/>
                    <a:lstStyle/>
                    <a:p>
                      <a:pPr algn="l" fontAlgn="b"/>
                      <a:r>
                        <a:rPr lang="cs-CZ" sz="1000" b="0" i="0" u="none" strike="noStrike" dirty="0">
                          <a:solidFill>
                            <a:srgbClr val="000000"/>
                          </a:solidFill>
                          <a:effectLst/>
                          <a:latin typeface="Calibri" panose="020F0502020204030204" pitchFamily="34" charset="0"/>
                        </a:rPr>
                        <a:t>705 oftalmologie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dirty="0">
                          <a:solidFill>
                            <a:srgbClr val="000000"/>
                          </a:solidFill>
                          <a:effectLst/>
                          <a:latin typeface="Calibri" panose="020F0502020204030204" pitchFamily="34" charset="0"/>
                        </a:rPr>
                        <a:t>42 065</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290 347</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14,5 %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987865353"/>
                  </a:ext>
                </a:extLst>
              </a:tr>
              <a:tr h="96959">
                <a:tc>
                  <a:txBody>
                    <a:bodyPr/>
                    <a:lstStyle/>
                    <a:p>
                      <a:pPr algn="l" fontAlgn="b"/>
                      <a:r>
                        <a:rPr lang="cs-CZ" sz="1000" b="0" i="0" u="none" strike="noStrike">
                          <a:solidFill>
                            <a:srgbClr val="000000"/>
                          </a:solidFill>
                          <a:effectLst/>
                          <a:latin typeface="Calibri" panose="020F0502020204030204" pitchFamily="34" charset="0"/>
                        </a:rPr>
                        <a:t>706 urologie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57 237</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111 396</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51,4 %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extLst>
                  <a:ext uri="{0D108BD9-81ED-4DB2-BD59-A6C34878D82A}">
                    <a16:rowId xmlns:a16="http://schemas.microsoft.com/office/drawing/2014/main" val="4241097424"/>
                  </a:ext>
                </a:extLst>
              </a:tr>
              <a:tr h="96959">
                <a:tc>
                  <a:txBody>
                    <a:bodyPr/>
                    <a:lstStyle/>
                    <a:p>
                      <a:pPr algn="l" fontAlgn="b"/>
                      <a:r>
                        <a:rPr lang="cs-CZ" sz="1000" b="0" i="0" u="none" strike="noStrike">
                          <a:solidFill>
                            <a:srgbClr val="000000"/>
                          </a:solidFill>
                          <a:effectLst/>
                          <a:latin typeface="Calibri" panose="020F0502020204030204" pitchFamily="34" charset="0"/>
                        </a:rPr>
                        <a:t>707 dětská urologie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1 748</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1 748</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4233945008"/>
                  </a:ext>
                </a:extLst>
              </a:tr>
              <a:tr h="96959">
                <a:tc>
                  <a:txBody>
                    <a:bodyPr/>
                    <a:lstStyle/>
                    <a:p>
                      <a:pPr algn="l" fontAlgn="b"/>
                      <a:r>
                        <a:rPr lang="it-IT" sz="1000" b="0" i="0" u="none" strike="noStrike" dirty="0">
                          <a:solidFill>
                            <a:srgbClr val="000000"/>
                          </a:solidFill>
                          <a:effectLst/>
                          <a:latin typeface="Calibri" panose="020F0502020204030204" pitchFamily="34" charset="0"/>
                        </a:rPr>
                        <a:t>708 anesteziol</a:t>
                      </a:r>
                      <a:r>
                        <a:rPr lang="cs-CZ" sz="1000" b="0" i="0" u="none" strike="noStrike" dirty="0">
                          <a:solidFill>
                            <a:srgbClr val="000000"/>
                          </a:solidFill>
                          <a:effectLst/>
                          <a:latin typeface="Calibri" panose="020F0502020204030204" pitchFamily="34" charset="0"/>
                        </a:rPr>
                        <a:t>.</a:t>
                      </a:r>
                      <a:r>
                        <a:rPr lang="it-IT" sz="1000" b="0" i="0" u="none" strike="noStrike" dirty="0">
                          <a:solidFill>
                            <a:srgbClr val="000000"/>
                          </a:solidFill>
                          <a:effectLst/>
                          <a:latin typeface="Calibri" panose="020F0502020204030204" pitchFamily="34" charset="0"/>
                        </a:rPr>
                        <a:t> a intenzivní medicína</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10 712</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15 846</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67,6 %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extLst>
                  <a:ext uri="{0D108BD9-81ED-4DB2-BD59-A6C34878D82A}">
                    <a16:rowId xmlns:a16="http://schemas.microsoft.com/office/drawing/2014/main" val="3490150467"/>
                  </a:ext>
                </a:extLst>
              </a:tr>
              <a:tr h="96959">
                <a:tc>
                  <a:txBody>
                    <a:bodyPr/>
                    <a:lstStyle/>
                    <a:p>
                      <a:pPr algn="l" fontAlgn="b"/>
                      <a:r>
                        <a:rPr lang="cs-CZ" sz="1000" b="0" i="0" u="none" strike="noStrike">
                          <a:solidFill>
                            <a:srgbClr val="000000"/>
                          </a:solidFill>
                          <a:effectLst/>
                          <a:latin typeface="Calibri" panose="020F0502020204030204" pitchFamily="34" charset="0"/>
                        </a:rPr>
                        <a:t>710 algeziologie - léčba bolesti</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0</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4 887</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9789933"/>
                  </a:ext>
                </a:extLst>
              </a:tr>
              <a:tr h="96959">
                <a:tc>
                  <a:txBody>
                    <a:bodyPr/>
                    <a:lstStyle/>
                    <a:p>
                      <a:pPr algn="l" fontAlgn="b"/>
                      <a:r>
                        <a:rPr lang="pt-BR" sz="1000" b="0" i="0" u="none" strike="noStrike">
                          <a:solidFill>
                            <a:srgbClr val="000000"/>
                          </a:solidFill>
                          <a:effectLst/>
                          <a:latin typeface="Calibri" panose="020F0502020204030204" pitchFamily="34" charset="0"/>
                        </a:rPr>
                        <a:t>780 hyperbarická a letecká medicína</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0</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734</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2229659518"/>
                  </a:ext>
                </a:extLst>
              </a:tr>
              <a:tr h="96959">
                <a:tc>
                  <a:txBody>
                    <a:bodyPr/>
                    <a:lstStyle/>
                    <a:p>
                      <a:pPr algn="l" fontAlgn="b"/>
                      <a:r>
                        <a:rPr lang="cs-CZ" sz="1000" b="0" i="0" u="none" strike="noStrike">
                          <a:solidFill>
                            <a:srgbClr val="000000"/>
                          </a:solidFill>
                          <a:effectLst/>
                          <a:latin typeface="Calibri" panose="020F0502020204030204" pitchFamily="34" charset="0"/>
                        </a:rPr>
                        <a:t>801 klinická biochemie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749 993</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819 564</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91,5 %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415337516"/>
                  </a:ext>
                </a:extLst>
              </a:tr>
              <a:tr h="96959">
                <a:tc>
                  <a:txBody>
                    <a:bodyPr/>
                    <a:lstStyle/>
                    <a:p>
                      <a:pPr algn="l" fontAlgn="b"/>
                      <a:r>
                        <a:rPr lang="cs-CZ" sz="1000" b="0" i="0" u="none" strike="noStrike">
                          <a:solidFill>
                            <a:srgbClr val="000000"/>
                          </a:solidFill>
                          <a:effectLst/>
                          <a:latin typeface="Calibri" panose="020F0502020204030204" pitchFamily="34" charset="0"/>
                        </a:rPr>
                        <a:t>802 lékařská mikrobiologie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233 226</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299 334</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77,9 %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816094164"/>
                  </a:ext>
                </a:extLst>
              </a:tr>
              <a:tr h="96959">
                <a:tc>
                  <a:txBody>
                    <a:bodyPr/>
                    <a:lstStyle/>
                    <a:p>
                      <a:pPr algn="l" fontAlgn="b"/>
                      <a:r>
                        <a:rPr lang="cs-CZ" sz="1000" b="0" i="0" u="none" strike="noStrike">
                          <a:solidFill>
                            <a:srgbClr val="000000"/>
                          </a:solidFill>
                          <a:effectLst/>
                          <a:latin typeface="Calibri" panose="020F0502020204030204" pitchFamily="34" charset="0"/>
                        </a:rPr>
                        <a:t>806 mamografický screening</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16 644</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40 808</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40,8 %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695830838"/>
                  </a:ext>
                </a:extLst>
              </a:tr>
              <a:tr h="96959">
                <a:tc>
                  <a:txBody>
                    <a:bodyPr/>
                    <a:lstStyle/>
                    <a:p>
                      <a:pPr algn="l" fontAlgn="b"/>
                      <a:r>
                        <a:rPr lang="cs-CZ" sz="1000" b="0" i="0" u="none" strike="noStrike">
                          <a:solidFill>
                            <a:srgbClr val="000000"/>
                          </a:solidFill>
                          <a:effectLst/>
                          <a:latin typeface="Calibri" panose="020F0502020204030204" pitchFamily="34" charset="0"/>
                        </a:rPr>
                        <a:t>807 patologická anatomie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33 634</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33 634</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76674007"/>
                  </a:ext>
                </a:extLst>
              </a:tr>
              <a:tr h="124732">
                <a:tc>
                  <a:txBody>
                    <a:bodyPr/>
                    <a:lstStyle/>
                    <a:p>
                      <a:pPr algn="l" fontAlgn="b"/>
                      <a:r>
                        <a:rPr lang="cs-CZ" sz="1000" b="0" i="0" u="none" strike="noStrike">
                          <a:solidFill>
                            <a:srgbClr val="000000"/>
                          </a:solidFill>
                          <a:effectLst/>
                          <a:latin typeface="Calibri" panose="020F0502020204030204" pitchFamily="34" charset="0"/>
                        </a:rPr>
                        <a:t>808 soudní lékařství</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794</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794</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936666628"/>
                  </a:ext>
                </a:extLst>
              </a:tr>
              <a:tr h="96959">
                <a:tc>
                  <a:txBody>
                    <a:bodyPr/>
                    <a:lstStyle/>
                    <a:p>
                      <a:pPr algn="l" fontAlgn="b"/>
                      <a:r>
                        <a:rPr lang="pl-PL" sz="1000" b="0" i="0" u="none" strike="noStrike">
                          <a:solidFill>
                            <a:srgbClr val="000000"/>
                          </a:solidFill>
                          <a:effectLst/>
                          <a:latin typeface="Calibri" panose="020F0502020204030204" pitchFamily="34" charset="0"/>
                        </a:rPr>
                        <a:t>809 radiologie a zobrazovací metody</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246 635</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443 862</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55,6 %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extLst>
                  <a:ext uri="{0D108BD9-81ED-4DB2-BD59-A6C34878D82A}">
                    <a16:rowId xmlns:a16="http://schemas.microsoft.com/office/drawing/2014/main" val="3951888478"/>
                  </a:ext>
                </a:extLst>
              </a:tr>
              <a:tr h="96959">
                <a:tc>
                  <a:txBody>
                    <a:bodyPr/>
                    <a:lstStyle/>
                    <a:p>
                      <a:pPr algn="l" fontAlgn="b"/>
                      <a:r>
                        <a:rPr lang="cs-CZ" sz="1000" b="0" i="0" u="none" strike="noStrike" dirty="0">
                          <a:solidFill>
                            <a:srgbClr val="000000"/>
                          </a:solidFill>
                          <a:effectLst/>
                          <a:latin typeface="Calibri" panose="020F0502020204030204" pitchFamily="34" charset="0"/>
                        </a:rPr>
                        <a:t>810 magnetická rezonance a CT</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7 699</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12 329</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62,4 %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848819493"/>
                  </a:ext>
                </a:extLst>
              </a:tr>
              <a:tr h="96959">
                <a:tc>
                  <a:txBody>
                    <a:bodyPr/>
                    <a:lstStyle/>
                    <a:p>
                      <a:pPr algn="l" fontAlgn="b"/>
                      <a:r>
                        <a:rPr lang="cs-CZ" sz="1000" b="0" i="0" u="none" strike="noStrike" dirty="0">
                          <a:solidFill>
                            <a:srgbClr val="000000"/>
                          </a:solidFill>
                          <a:effectLst/>
                          <a:latin typeface="Calibri" panose="020F0502020204030204" pitchFamily="34" charset="0"/>
                        </a:rPr>
                        <a:t>813 </a:t>
                      </a:r>
                      <a:r>
                        <a:rPr lang="cs-CZ" sz="1000" b="0" i="0" u="none" strike="noStrike" dirty="0" err="1">
                          <a:solidFill>
                            <a:srgbClr val="000000"/>
                          </a:solidFill>
                          <a:effectLst/>
                          <a:latin typeface="Calibri" panose="020F0502020204030204" pitchFamily="34" charset="0"/>
                        </a:rPr>
                        <a:t>lab</a:t>
                      </a:r>
                      <a:r>
                        <a:rPr lang="cs-CZ" sz="1000" b="0" i="0" u="none" strike="noStrike" dirty="0">
                          <a:solidFill>
                            <a:srgbClr val="000000"/>
                          </a:solidFill>
                          <a:effectLst/>
                          <a:latin typeface="Calibri" panose="020F0502020204030204" pitchFamily="34" charset="0"/>
                        </a:rPr>
                        <a:t>. alergologická a imunologická</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38 327</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38 327</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818245282"/>
                  </a:ext>
                </a:extLst>
              </a:tr>
              <a:tr h="96959">
                <a:tc>
                  <a:txBody>
                    <a:bodyPr/>
                    <a:lstStyle/>
                    <a:p>
                      <a:pPr algn="l" fontAlgn="b"/>
                      <a:r>
                        <a:rPr lang="cs-CZ" sz="1000" b="0" i="0" u="none" strike="noStrike">
                          <a:solidFill>
                            <a:srgbClr val="000000"/>
                          </a:solidFill>
                          <a:effectLst/>
                          <a:latin typeface="Calibri" panose="020F0502020204030204" pitchFamily="34" charset="0"/>
                        </a:rPr>
                        <a:t>815 laboratoř nukleární medicíny</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21 480</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21 480</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2649168242"/>
                  </a:ext>
                </a:extLst>
              </a:tr>
              <a:tr h="96959">
                <a:tc>
                  <a:txBody>
                    <a:bodyPr/>
                    <a:lstStyle/>
                    <a:p>
                      <a:pPr algn="l" fontAlgn="b"/>
                      <a:r>
                        <a:rPr lang="cs-CZ" sz="1000" b="0" i="0" u="none" strike="noStrike">
                          <a:solidFill>
                            <a:srgbClr val="000000"/>
                          </a:solidFill>
                          <a:effectLst/>
                          <a:latin typeface="Calibri" panose="020F0502020204030204" pitchFamily="34" charset="0"/>
                        </a:rPr>
                        <a:t>816 laboratoř lékařské genetiky</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2 858</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3 029</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94,4 %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227550255"/>
                  </a:ext>
                </a:extLst>
              </a:tr>
              <a:tr h="96959">
                <a:tc>
                  <a:txBody>
                    <a:bodyPr/>
                    <a:lstStyle/>
                    <a:p>
                      <a:pPr algn="l" fontAlgn="b"/>
                      <a:r>
                        <a:rPr lang="cs-CZ" sz="1000" b="0" i="0" u="none" strike="noStrike">
                          <a:solidFill>
                            <a:srgbClr val="000000"/>
                          </a:solidFill>
                          <a:effectLst/>
                          <a:latin typeface="Calibri" panose="020F0502020204030204" pitchFamily="34" charset="0"/>
                        </a:rPr>
                        <a:t>817 laboratoř klinické cytologie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77</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77</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181983238"/>
                  </a:ext>
                </a:extLst>
              </a:tr>
              <a:tr h="96959">
                <a:tc>
                  <a:txBody>
                    <a:bodyPr/>
                    <a:lstStyle/>
                    <a:p>
                      <a:pPr algn="l" fontAlgn="b"/>
                      <a:r>
                        <a:rPr lang="cs-CZ" sz="1000" b="0" i="0" u="none" strike="noStrike">
                          <a:solidFill>
                            <a:srgbClr val="000000"/>
                          </a:solidFill>
                          <a:effectLst/>
                          <a:latin typeface="Calibri" panose="020F0502020204030204" pitchFamily="34" charset="0"/>
                        </a:rPr>
                        <a:t>818 laboratoř hematologická</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265 512</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291 661</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91,0 %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713209429"/>
                  </a:ext>
                </a:extLst>
              </a:tr>
              <a:tr h="96959">
                <a:tc>
                  <a:txBody>
                    <a:bodyPr/>
                    <a:lstStyle/>
                    <a:p>
                      <a:pPr algn="l" fontAlgn="b"/>
                      <a:r>
                        <a:rPr lang="cs-CZ" sz="1000" b="0" i="0" u="none" strike="noStrike" dirty="0">
                          <a:solidFill>
                            <a:srgbClr val="000000"/>
                          </a:solidFill>
                          <a:effectLst/>
                          <a:latin typeface="Calibri" panose="020F0502020204030204" pitchFamily="34" charset="0"/>
                        </a:rPr>
                        <a:t>820 </a:t>
                      </a:r>
                      <a:r>
                        <a:rPr lang="cs-CZ" sz="1000" b="0" i="0" u="none" strike="noStrike" dirty="0" err="1">
                          <a:solidFill>
                            <a:srgbClr val="000000"/>
                          </a:solidFill>
                          <a:effectLst/>
                          <a:latin typeface="Calibri" panose="020F0502020204030204" pitchFamily="34" charset="0"/>
                        </a:rPr>
                        <a:t>lab</a:t>
                      </a:r>
                      <a:r>
                        <a:rPr lang="cs-CZ" sz="1000" b="0" i="0" u="none" strike="noStrike" dirty="0">
                          <a:solidFill>
                            <a:srgbClr val="000000"/>
                          </a:solidFill>
                          <a:effectLst/>
                          <a:latin typeface="Calibri" panose="020F0502020204030204" pitchFamily="34" charset="0"/>
                        </a:rPr>
                        <a:t>. screeningu (ca děložního hrdla)</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19 015</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19 015</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27592546"/>
                  </a:ext>
                </a:extLst>
              </a:tr>
              <a:tr h="96959">
                <a:tc>
                  <a:txBody>
                    <a:bodyPr/>
                    <a:lstStyle/>
                    <a:p>
                      <a:pPr algn="l" fontAlgn="b"/>
                      <a:r>
                        <a:rPr lang="cs-CZ" sz="1000" b="0" i="0" u="none" strike="noStrike">
                          <a:solidFill>
                            <a:srgbClr val="000000"/>
                          </a:solidFill>
                          <a:effectLst/>
                          <a:latin typeface="Calibri" panose="020F0502020204030204" pitchFamily="34" charset="0"/>
                        </a:rPr>
                        <a:t>881 ambulance klinické biochemie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1 983</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1 983</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2159255438"/>
                  </a:ext>
                </a:extLst>
              </a:tr>
              <a:tr h="96959">
                <a:tc>
                  <a:txBody>
                    <a:bodyPr/>
                    <a:lstStyle/>
                    <a:p>
                      <a:pPr algn="l" fontAlgn="b"/>
                      <a:r>
                        <a:rPr lang="cs-CZ" sz="1000" b="0" i="0" u="none" strike="noStrike">
                          <a:solidFill>
                            <a:srgbClr val="000000"/>
                          </a:solidFill>
                          <a:effectLst/>
                          <a:latin typeface="Calibri" panose="020F0502020204030204" pitchFamily="34" charset="0"/>
                        </a:rPr>
                        <a:t>901 klinická psychologie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2 219</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13 083</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17,0 %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454626611"/>
                  </a:ext>
                </a:extLst>
              </a:tr>
              <a:tr h="96959">
                <a:tc>
                  <a:txBody>
                    <a:bodyPr/>
                    <a:lstStyle/>
                    <a:p>
                      <a:pPr algn="l" fontAlgn="b"/>
                      <a:r>
                        <a:rPr lang="cs-CZ" sz="1000" b="0" i="0" u="none" strike="noStrike">
                          <a:solidFill>
                            <a:srgbClr val="000000"/>
                          </a:solidFill>
                          <a:effectLst/>
                          <a:latin typeface="Calibri" panose="020F0502020204030204" pitchFamily="34" charset="0"/>
                        </a:rPr>
                        <a:t>902 fyzioterapeut</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66 278</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232 758</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28,5 %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extLst>
                  <a:ext uri="{0D108BD9-81ED-4DB2-BD59-A6C34878D82A}">
                    <a16:rowId xmlns:a16="http://schemas.microsoft.com/office/drawing/2014/main" val="3222212857"/>
                  </a:ext>
                </a:extLst>
              </a:tr>
              <a:tr h="96959">
                <a:tc>
                  <a:txBody>
                    <a:bodyPr/>
                    <a:lstStyle/>
                    <a:p>
                      <a:pPr algn="l" fontAlgn="b"/>
                      <a:r>
                        <a:rPr lang="cs-CZ" sz="1000" b="0" i="0" u="none" strike="noStrike">
                          <a:solidFill>
                            <a:srgbClr val="000000"/>
                          </a:solidFill>
                          <a:effectLst/>
                          <a:latin typeface="Calibri" panose="020F0502020204030204" pitchFamily="34" charset="0"/>
                        </a:rPr>
                        <a:t>903 klinická logopedie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5 644</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46 399</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12,2 %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340469983"/>
                  </a:ext>
                </a:extLst>
              </a:tr>
              <a:tr h="96959">
                <a:tc>
                  <a:txBody>
                    <a:bodyPr/>
                    <a:lstStyle/>
                    <a:p>
                      <a:pPr algn="l" fontAlgn="b"/>
                      <a:r>
                        <a:rPr lang="cs-CZ" sz="1000" b="0" i="0" u="none" strike="noStrike" dirty="0">
                          <a:solidFill>
                            <a:srgbClr val="000000"/>
                          </a:solidFill>
                          <a:effectLst/>
                          <a:latin typeface="Calibri" panose="020F0502020204030204" pitchFamily="34" charset="0"/>
                        </a:rPr>
                        <a:t>913 </a:t>
                      </a:r>
                      <a:r>
                        <a:rPr lang="cs-CZ" sz="1000" b="0" i="0" u="none" strike="noStrike" dirty="0" err="1">
                          <a:solidFill>
                            <a:srgbClr val="000000"/>
                          </a:solidFill>
                          <a:effectLst/>
                          <a:latin typeface="Calibri" panose="020F0502020204030204" pitchFamily="34" charset="0"/>
                        </a:rPr>
                        <a:t>všeob</a:t>
                      </a:r>
                      <a:r>
                        <a:rPr lang="cs-CZ" sz="1000" b="0" i="0" u="none" strike="noStrike" dirty="0">
                          <a:solidFill>
                            <a:srgbClr val="000000"/>
                          </a:solidFill>
                          <a:effectLst/>
                          <a:latin typeface="Calibri" panose="020F0502020204030204" pitchFamily="34" charset="0"/>
                        </a:rPr>
                        <a:t>. sestra v sociálních službách</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18</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33 485</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0,1 %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421442246"/>
                  </a:ext>
                </a:extLst>
              </a:tr>
              <a:tr h="96959">
                <a:tc>
                  <a:txBody>
                    <a:bodyPr/>
                    <a:lstStyle/>
                    <a:p>
                      <a:pPr algn="l" fontAlgn="b"/>
                      <a:r>
                        <a:rPr lang="cs-CZ" sz="1000" b="0" i="0" u="none" strike="noStrike">
                          <a:solidFill>
                            <a:srgbClr val="000000"/>
                          </a:solidFill>
                          <a:effectLst/>
                          <a:latin typeface="Calibri" panose="020F0502020204030204" pitchFamily="34" charset="0"/>
                        </a:rPr>
                        <a:t>916 nutriční terapeut</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758</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dirty="0">
                          <a:solidFill>
                            <a:srgbClr val="000000"/>
                          </a:solidFill>
                          <a:effectLst/>
                          <a:latin typeface="Calibri" panose="020F0502020204030204" pitchFamily="34" charset="0"/>
                        </a:rPr>
                        <a:t>758</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316163654"/>
                  </a:ext>
                </a:extLst>
              </a:tr>
              <a:tr h="96959">
                <a:tc>
                  <a:txBody>
                    <a:bodyPr/>
                    <a:lstStyle/>
                    <a:p>
                      <a:pPr algn="l" fontAlgn="b"/>
                      <a:r>
                        <a:rPr lang="cs-CZ" sz="1000" b="0" i="0" u="none" strike="noStrike">
                          <a:solidFill>
                            <a:srgbClr val="000000"/>
                          </a:solidFill>
                          <a:effectLst/>
                          <a:latin typeface="Calibri" panose="020F0502020204030204" pitchFamily="34" charset="0"/>
                        </a:rPr>
                        <a:t>917 ergoterapeut</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1 452</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1 452</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100,0 %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endParaRPr lang="cs-CZ" sz="1000" b="0" i="0" u="none" strike="noStrike" dirty="0">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solidFill>
                      <a:srgbClr val="9BC2E6"/>
                    </a:solid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l"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466317785"/>
                  </a:ext>
                </a:extLst>
              </a:tr>
              <a:tr h="96959">
                <a:tc>
                  <a:txBody>
                    <a:bodyPr/>
                    <a:lstStyle/>
                    <a:p>
                      <a:pPr algn="l" fontAlgn="b"/>
                      <a:r>
                        <a:rPr lang="cs-CZ" sz="1000" b="0" i="0" u="none" strike="noStrike">
                          <a:solidFill>
                            <a:srgbClr val="000000"/>
                          </a:solidFill>
                          <a:effectLst/>
                          <a:latin typeface="Calibri" panose="020F0502020204030204" pitchFamily="34" charset="0"/>
                        </a:rPr>
                        <a:t>919 adiktologie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0</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477</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dirty="0">
                          <a:solidFill>
                            <a:srgbClr val="000000"/>
                          </a:solidFill>
                          <a:effectLst/>
                          <a:latin typeface="Calibri" panose="020F0502020204030204" pitchFamily="34" charset="0"/>
                        </a:rPr>
                        <a:t>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663133305"/>
                  </a:ext>
                </a:extLst>
              </a:tr>
              <a:tr h="96959">
                <a:tc>
                  <a:txBody>
                    <a:bodyPr/>
                    <a:lstStyle/>
                    <a:p>
                      <a:pPr algn="l" fontAlgn="b"/>
                      <a:r>
                        <a:rPr lang="cs-CZ" sz="1000" b="0" i="0" u="none" strike="noStrike">
                          <a:solidFill>
                            <a:srgbClr val="000000"/>
                          </a:solidFill>
                          <a:effectLst/>
                          <a:latin typeface="Calibri" panose="020F0502020204030204" pitchFamily="34" charset="0"/>
                        </a:rPr>
                        <a:t>921 porodní asistentka</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0</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297</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dirty="0">
                          <a:solidFill>
                            <a:srgbClr val="000000"/>
                          </a:solidFill>
                          <a:effectLst/>
                          <a:latin typeface="Calibri" panose="020F0502020204030204" pitchFamily="34" charset="0"/>
                        </a:rPr>
                        <a:t>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914104472"/>
                  </a:ext>
                </a:extLst>
              </a:tr>
              <a:tr h="96959">
                <a:tc>
                  <a:txBody>
                    <a:bodyPr/>
                    <a:lstStyle/>
                    <a:p>
                      <a:pPr algn="l" fontAlgn="b"/>
                      <a:r>
                        <a:rPr lang="cs-CZ" sz="1000" b="0" i="0" u="none" strike="noStrike">
                          <a:solidFill>
                            <a:srgbClr val="000000"/>
                          </a:solidFill>
                          <a:effectLst/>
                          <a:latin typeface="Calibri" panose="020F0502020204030204" pitchFamily="34" charset="0"/>
                        </a:rPr>
                        <a:t>925 sestra domácí zdravotní péče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0</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56 144</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80201230"/>
                  </a:ext>
                </a:extLst>
              </a:tr>
              <a:tr h="96959">
                <a:tc>
                  <a:txBody>
                    <a:bodyPr/>
                    <a:lstStyle/>
                    <a:p>
                      <a:pPr algn="l" fontAlgn="b"/>
                      <a:r>
                        <a:rPr lang="pt-BR" sz="1000" b="0" i="0" u="none" strike="noStrike" dirty="0">
                          <a:solidFill>
                            <a:srgbClr val="000000"/>
                          </a:solidFill>
                          <a:effectLst/>
                          <a:latin typeface="Calibri" panose="020F0502020204030204" pitchFamily="34" charset="0"/>
                        </a:rPr>
                        <a:t>926 domácí paliativní péče</a:t>
                      </a: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0</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129</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r" fontAlgn="b"/>
                      <a:r>
                        <a:rPr lang="cs-CZ" sz="1000" b="0" i="0" u="none" strike="noStrike" dirty="0">
                          <a:solidFill>
                            <a:srgbClr val="000000"/>
                          </a:solidFill>
                          <a:effectLst/>
                          <a:latin typeface="Calibri" panose="020F0502020204030204" pitchFamily="34" charset="0"/>
                        </a:rPr>
                        <a:t>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3499265130"/>
                  </a:ext>
                </a:extLst>
              </a:tr>
              <a:tr h="96959">
                <a:tc>
                  <a:txBody>
                    <a:bodyPr/>
                    <a:lstStyle/>
                    <a:p>
                      <a:pPr algn="l" fontAlgn="b"/>
                      <a:r>
                        <a:rPr lang="cs-CZ" sz="1000" b="0" i="0" u="none" strike="noStrike" dirty="0">
                          <a:solidFill>
                            <a:srgbClr val="000000"/>
                          </a:solidFill>
                          <a:effectLst/>
                          <a:latin typeface="Calibri" panose="020F0502020204030204" pitchFamily="34" charset="0"/>
                        </a:rPr>
                        <a:t>927 </a:t>
                      </a:r>
                      <a:r>
                        <a:rPr lang="cs-CZ" sz="1000" b="0" i="0" u="none" strike="noStrike" dirty="0" err="1">
                          <a:solidFill>
                            <a:srgbClr val="000000"/>
                          </a:solidFill>
                          <a:effectLst/>
                          <a:latin typeface="Calibri" panose="020F0502020204030204" pitchFamily="34" charset="0"/>
                        </a:rPr>
                        <a:t>ortoptista</a:t>
                      </a:r>
                      <a:endParaRPr lang="cs-CZ" sz="1000" b="0" i="0" u="none" strike="noStrike" dirty="0">
                        <a:solidFill>
                          <a:srgbClr val="000000"/>
                        </a:solidFill>
                        <a:effectLst/>
                        <a:latin typeface="Calibri" panose="020F0502020204030204" pitchFamily="34" charset="0"/>
                      </a:endParaRPr>
                    </a:p>
                  </a:txBody>
                  <a:tcPr marL="36000"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0</a:t>
                      </a:r>
                    </a:p>
                  </a:txBody>
                  <a:tcPr marL="9525" marR="180000"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b"/>
                      <a:r>
                        <a:rPr lang="cs-CZ" sz="1000" b="0" i="0" u="none" strike="noStrike">
                          <a:solidFill>
                            <a:srgbClr val="000000"/>
                          </a:solidFill>
                          <a:effectLst/>
                          <a:latin typeface="Calibri" panose="020F0502020204030204" pitchFamily="34" charset="0"/>
                        </a:rPr>
                        <a:t>3 178</a:t>
                      </a:r>
                    </a:p>
                  </a:txBody>
                  <a:tcPr marL="9525" marR="180000"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b"/>
                      <a:r>
                        <a:rPr lang="cs-CZ" sz="1000" b="0" i="0" u="none" strike="noStrike" dirty="0">
                          <a:solidFill>
                            <a:srgbClr val="000000"/>
                          </a:solidFill>
                          <a:effectLst/>
                          <a:latin typeface="Calibri" panose="020F0502020204030204" pitchFamily="34" charset="0"/>
                        </a:rPr>
                        <a:t>0,0 %</a:t>
                      </a:r>
                    </a:p>
                  </a:txBody>
                  <a:tcPr marL="9525" marR="180000"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12700" cap="flat" cmpd="sng" algn="ctr">
                      <a:solidFill>
                        <a:schemeClr val="tx1"/>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endParaRPr lang="cs-CZ" sz="1000" b="0" i="0" u="none" strike="noStrike">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b"/>
                      <a:endParaRPr lang="cs-CZ" sz="1000" b="0" i="0" u="none" strike="noStrike" dirty="0">
                        <a:solidFill>
                          <a:srgbClr val="000000"/>
                        </a:solidFill>
                        <a:effectLst/>
                        <a:latin typeface="Calibri" panose="020F0502020204030204" pitchFamily="34" charset="0"/>
                      </a:endParaRPr>
                    </a:p>
                  </a:txBody>
                  <a:tcPr marL="9525" marR="9525" marT="9525" marB="0" anchor="b">
                    <a:lnL w="9525" cap="flat" cmpd="sng" algn="ctr">
                      <a:solidFill>
                        <a:schemeClr val="bg1">
                          <a:lumMod val="6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4895113"/>
                  </a:ext>
                </a:extLst>
              </a:tr>
            </a:tbl>
          </a:graphicData>
        </a:graphic>
      </p:graphicFrame>
      <p:sp>
        <p:nvSpPr>
          <p:cNvPr id="3" name="Nadpis 2"/>
          <p:cNvSpPr>
            <a:spLocks noGrp="1"/>
          </p:cNvSpPr>
          <p:nvPr>
            <p:ph type="title"/>
          </p:nvPr>
        </p:nvSpPr>
        <p:spPr/>
        <p:txBody>
          <a:bodyPr>
            <a:normAutofit/>
          </a:bodyPr>
          <a:lstStyle/>
          <a:p>
            <a:r>
              <a:rPr lang="cs-CZ" sz="2400" dirty="0"/>
              <a:t>Přehled ambulantních služeb nemocnic na území Královehradecký kraje 3/3 </a:t>
            </a:r>
          </a:p>
        </p:txBody>
      </p:sp>
      <p:sp>
        <p:nvSpPr>
          <p:cNvPr id="5" name="Obdélník 4"/>
          <p:cNvSpPr/>
          <p:nvPr/>
        </p:nvSpPr>
        <p:spPr>
          <a:xfrm>
            <a:off x="10779724" y="6180667"/>
            <a:ext cx="1412276" cy="67733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 name="Zaoblený obdélník 27"/>
          <p:cNvSpPr/>
          <p:nvPr/>
        </p:nvSpPr>
        <p:spPr>
          <a:xfrm>
            <a:off x="685800" y="605593"/>
            <a:ext cx="11099799" cy="289221"/>
          </a:xfrm>
          <a:prstGeom prst="roundRect">
            <a:avLst>
              <a:gd name="adj" fmla="val 0"/>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cs-CZ" sz="1200" dirty="0">
                <a:solidFill>
                  <a:prstClr val="black"/>
                </a:solidFill>
              </a:rPr>
              <a:t>Vyznačeny jsou odbornosti přítomné v nemocnicích akutní péče v Královehradeckém kraji; nemocnice jsou řazeny sestupně dle počtu odborností.</a:t>
            </a:r>
          </a:p>
          <a:p>
            <a:r>
              <a:rPr lang="cs-CZ" sz="1200" kern="0" dirty="0">
                <a:solidFill>
                  <a:srgbClr val="000000"/>
                </a:solidFill>
              </a:rPr>
              <a:t>Hodnoceny jsou ambulantní návštěvy bez vyžádané péče, která je součástí hospitalizačního pobytu.</a:t>
            </a:r>
          </a:p>
          <a:p>
            <a:r>
              <a:rPr lang="cs-CZ" sz="1200" dirty="0">
                <a:solidFill>
                  <a:prstClr val="black"/>
                </a:solidFill>
              </a:rPr>
              <a:t> </a:t>
            </a:r>
          </a:p>
        </p:txBody>
      </p:sp>
      <p:sp>
        <p:nvSpPr>
          <p:cNvPr id="8" name="Rectangle 1"/>
          <p:cNvSpPr/>
          <p:nvPr/>
        </p:nvSpPr>
        <p:spPr>
          <a:xfrm>
            <a:off x="367976" y="614924"/>
            <a:ext cx="326291" cy="137860"/>
          </a:xfrm>
          <a:prstGeom prst="rect">
            <a:avLst/>
          </a:prstGeom>
          <a:solidFill>
            <a:srgbClr val="9BC2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prstClr val="white"/>
              </a:solidFill>
            </a:endParaRPr>
          </a:p>
        </p:txBody>
      </p:sp>
    </p:spTree>
    <p:extLst>
      <p:ext uri="{BB962C8B-B14F-4D97-AF65-F5344CB8AC3E}">
        <p14:creationId xmlns:p14="http://schemas.microsoft.com/office/powerpoint/2010/main" val="230023200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chor="ctr">
            <a:noAutofit/>
          </a:bodyPr>
          <a:lstStyle/>
          <a:p>
            <a:r>
              <a:rPr lang="cs-CZ" sz="2200" dirty="0"/>
              <a:t>Objem ambulantních služeb v nemocnicích a samostatných ordinacích specialistů </a:t>
            </a:r>
          </a:p>
        </p:txBody>
      </p:sp>
      <p:sp>
        <p:nvSpPr>
          <p:cNvPr id="18" name="Rectangle 10"/>
          <p:cNvSpPr/>
          <p:nvPr/>
        </p:nvSpPr>
        <p:spPr>
          <a:xfrm>
            <a:off x="311652" y="2520541"/>
            <a:ext cx="7961610" cy="286665"/>
          </a:xfrm>
          <a:prstGeom prst="rect">
            <a:avLst/>
          </a:prstGeom>
          <a:solidFill>
            <a:sysClr val="window" lastClr="FFFFFF">
              <a:lumMod val="85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0" name="TextBox 9"/>
          <p:cNvSpPr txBox="1"/>
          <p:nvPr/>
        </p:nvSpPr>
        <p:spPr>
          <a:xfrm>
            <a:off x="1465140" y="1088775"/>
            <a:ext cx="4526733" cy="3077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solidFill>
                  <a:prstClr val="black"/>
                </a:solidFill>
                <a:effectLst/>
                <a:uLnTx/>
                <a:uFillTx/>
              </a:rPr>
              <a:t>Počet </a:t>
            </a:r>
            <a:r>
              <a:rPr lang="cs-CZ" sz="1400" b="1" kern="0" dirty="0">
                <a:solidFill>
                  <a:prstClr val="black"/>
                </a:solidFill>
              </a:rPr>
              <a:t>kontaktů</a:t>
            </a:r>
            <a:r>
              <a:rPr kumimoji="0" lang="cs-CZ" sz="1400" b="1" i="0" u="none" strike="noStrike" kern="0" cap="none" spc="0" normalizeH="0" baseline="0" noProof="0" dirty="0">
                <a:ln>
                  <a:noFill/>
                </a:ln>
                <a:solidFill>
                  <a:prstClr val="black"/>
                </a:solidFill>
                <a:effectLst/>
                <a:uLnTx/>
                <a:uFillTx/>
              </a:rPr>
              <a:t> na 1 obyvatele regionu (2018)</a:t>
            </a:r>
            <a:endParaRPr kumimoji="0" lang="en-US" sz="1400" b="1" i="0" u="none" strike="noStrike" kern="0" cap="none" spc="0" normalizeH="0" baseline="0" noProof="0" dirty="0">
              <a:ln>
                <a:noFill/>
              </a:ln>
              <a:solidFill>
                <a:prstClr val="black"/>
              </a:solidFill>
              <a:effectLst/>
              <a:uLnTx/>
              <a:uFillTx/>
            </a:endParaRPr>
          </a:p>
        </p:txBody>
      </p:sp>
      <p:sp>
        <p:nvSpPr>
          <p:cNvPr id="2" name="Obdélník 1">
            <a:extLst>
              <a:ext uri="{FF2B5EF4-FFF2-40B4-BE49-F238E27FC236}">
                <a16:creationId xmlns:a16="http://schemas.microsoft.com/office/drawing/2014/main" id="{E9EC4016-DDC1-42EC-876D-FE1EB3D8C2BC}"/>
              </a:ext>
            </a:extLst>
          </p:cNvPr>
          <p:cNvSpPr/>
          <p:nvPr/>
        </p:nvSpPr>
        <p:spPr>
          <a:xfrm>
            <a:off x="8426907" y="1010902"/>
            <a:ext cx="3619500" cy="4836196"/>
          </a:xfrm>
          <a:prstGeom prst="rect">
            <a:avLst/>
          </a:prstGeom>
        </p:spPr>
        <p:txBody>
          <a:bodyPr wrap="square">
            <a:spAutoFit/>
          </a:bodyPr>
          <a:lstStyle/>
          <a:p>
            <a:pPr lvl="0">
              <a:lnSpc>
                <a:spcPct val="107000"/>
              </a:lnSpc>
              <a:spcAft>
                <a:spcPts val="800"/>
              </a:spcAft>
            </a:pPr>
            <a:r>
              <a:rPr lang="cs-CZ" sz="1200" dirty="0">
                <a:solidFill>
                  <a:srgbClr val="000000"/>
                </a:solidFill>
                <a:latin typeface="Calibri" panose="020F0502020204030204" pitchFamily="34" charset="0"/>
                <a:ea typeface="Calibri" panose="020F0502020204030204" pitchFamily="34" charset="0"/>
                <a:cs typeface="Times New Roman" panose="02020603050405020304" pitchFamily="18" charset="0"/>
              </a:rPr>
              <a:t>Na 1 obyvatele ČR v průměrů připadá 6,3 kontaktů s ambulantním specialistou ročně; z toho 2,4 kontaktů probíhá v ambulancích, které jsou součástí nemocnic, 3,9 kontaktů probíhá v samostatných ordinacích ambulantních specialistů.</a:t>
            </a:r>
          </a:p>
          <a:p>
            <a:pPr lvl="0">
              <a:lnSpc>
                <a:spcPct val="107000"/>
              </a:lnSpc>
              <a:spcAft>
                <a:spcPts val="800"/>
              </a:spcAft>
            </a:pPr>
            <a:r>
              <a:rPr lang="cs-CZ" sz="1200" dirty="0">
                <a:solidFill>
                  <a:srgbClr val="000000"/>
                </a:solidFill>
                <a:latin typeface="Calibri" panose="020F0502020204030204" pitchFamily="34" charset="0"/>
                <a:ea typeface="Calibri" panose="020F0502020204030204" pitchFamily="34" charset="0"/>
                <a:cs typeface="Times New Roman" panose="02020603050405020304" pitchFamily="18" charset="0"/>
              </a:rPr>
              <a:t>Za kontakt s ambulantním specialistou je považován každý doklad 01 (Vyúčtování výkonů v ambulantní péči) a doklad 06 (Poukaz na vyšetření / ošetření), který není součástí vyžádané péče za hospitalizačního pobytu a který byl zároveň vykázán některou z níže uvedených odborností ambulantních specialistů.</a:t>
            </a:r>
          </a:p>
          <a:p>
            <a:pPr lvl="0">
              <a:lnSpc>
                <a:spcPct val="107000"/>
              </a:lnSpc>
              <a:spcAft>
                <a:spcPts val="800"/>
              </a:spcAft>
            </a:pPr>
            <a:r>
              <a:rPr lang="cs-CZ" sz="800" dirty="0">
                <a:solidFill>
                  <a:srgbClr val="000000"/>
                </a:solidFill>
                <a:latin typeface="Calibri" panose="020F0502020204030204" pitchFamily="34" charset="0"/>
                <a:ea typeface="Calibri" panose="020F0502020204030204" pitchFamily="34" charset="0"/>
                <a:cs typeface="Times New Roman" panose="02020603050405020304" pitchFamily="18" charset="0"/>
              </a:rPr>
              <a:t>015 ortodoncie, 101 vnitřní lékařství, 102 </a:t>
            </a:r>
            <a:r>
              <a:rPr lang="cs-CZ" sz="800" dirty="0" err="1">
                <a:solidFill>
                  <a:srgbClr val="000000"/>
                </a:solidFill>
                <a:latin typeface="Calibri" panose="020F0502020204030204" pitchFamily="34" charset="0"/>
                <a:ea typeface="Calibri" panose="020F0502020204030204" pitchFamily="34" charset="0"/>
                <a:cs typeface="Times New Roman" panose="02020603050405020304" pitchFamily="18" charset="0"/>
              </a:rPr>
              <a:t>angiologie</a:t>
            </a:r>
            <a:r>
              <a:rPr lang="cs-CZ" sz="800" dirty="0">
                <a:solidFill>
                  <a:srgbClr val="000000"/>
                </a:solidFill>
                <a:latin typeface="Calibri" panose="020F0502020204030204" pitchFamily="34" charset="0"/>
                <a:ea typeface="Calibri" panose="020F0502020204030204" pitchFamily="34" charset="0"/>
                <a:cs typeface="Times New Roman" panose="02020603050405020304" pitchFamily="18" charset="0"/>
              </a:rPr>
              <a:t>, 103 diabetologie, 104 endokrinologie, 105 gastroenterologie, 106 geriatrie, 107 kardiologie, 108 nefrologie, 109 revmatologie, 128 hemodialýza, 201 rehabilitační a fyzikální medicína, 202 hematologie,  203 infekční lékařství, 204 tělovýchovné lékařství, 205 </a:t>
            </a:r>
            <a:r>
              <a:rPr lang="cs-CZ" sz="800" dirty="0" err="1">
                <a:solidFill>
                  <a:srgbClr val="000000"/>
                </a:solidFill>
                <a:latin typeface="Calibri" panose="020F0502020204030204" pitchFamily="34" charset="0"/>
                <a:ea typeface="Calibri" panose="020F0502020204030204" pitchFamily="34" charset="0"/>
                <a:cs typeface="Times New Roman" panose="02020603050405020304" pitchFamily="18" charset="0"/>
              </a:rPr>
              <a:t>pneumologie</a:t>
            </a:r>
            <a:r>
              <a:rPr lang="cs-CZ" sz="800" dirty="0">
                <a:solidFill>
                  <a:srgbClr val="000000"/>
                </a:solidFill>
                <a:latin typeface="Calibri" panose="020F0502020204030204" pitchFamily="34" charset="0"/>
                <a:ea typeface="Calibri" panose="020F0502020204030204" pitchFamily="34" charset="0"/>
                <a:cs typeface="Times New Roman" panose="02020603050405020304" pitchFamily="18" charset="0"/>
              </a:rPr>
              <a:t> a ftizeologie, 206 klinická farmakologie, 207 alergologie a klinická imunologie, 208 lékařská genetika, 209 neurologie, 301 dětské lékařství, 302 dětská kardiologie, 304 neonatologie, 305 psychiatrie, 306 dětská a dorostová psychiatrie, 308 návykové nemoci, 309 sexuologie, 401 pracovní lékařství, 402 klinická onkologie, 403 radiační onkologie, 404 </a:t>
            </a:r>
            <a:r>
              <a:rPr lang="cs-CZ" sz="800" dirty="0" err="1">
                <a:solidFill>
                  <a:srgbClr val="000000"/>
                </a:solidFill>
                <a:latin typeface="Calibri" panose="020F0502020204030204" pitchFamily="34" charset="0"/>
                <a:ea typeface="Calibri" panose="020F0502020204030204" pitchFamily="34" charset="0"/>
                <a:cs typeface="Times New Roman" panose="02020603050405020304" pitchFamily="18" charset="0"/>
              </a:rPr>
              <a:t>dermatovenerologie</a:t>
            </a:r>
            <a:r>
              <a:rPr lang="cs-CZ" sz="800" dirty="0">
                <a:solidFill>
                  <a:srgbClr val="000000"/>
                </a:solidFill>
                <a:latin typeface="Calibri" panose="020F0502020204030204" pitchFamily="34" charset="0"/>
                <a:ea typeface="Calibri" panose="020F0502020204030204" pitchFamily="34" charset="0"/>
                <a:cs typeface="Times New Roman" panose="02020603050405020304" pitchFamily="18" charset="0"/>
              </a:rPr>
              <a:t>, 405 dětská dermatologie, 407 nukleární medicína, 409 dětská neurologie, 501 chirurgie, 502 dětská chirurgie, 503 úrazová chirurgie, 504 cévní chirurgie, 505 kardiochirurgie, 506 neurochirurgie, 507 hrudní chirurgie, 601 plastická chirurgie, 602 popáleninová medicína, 603 gynekologie a porodnictví, 604 dětská gynekologie, 605 orální a </a:t>
            </a:r>
            <a:r>
              <a:rPr lang="cs-CZ" sz="800" dirty="0" err="1">
                <a:solidFill>
                  <a:srgbClr val="000000"/>
                </a:solidFill>
                <a:latin typeface="Calibri" panose="020F0502020204030204" pitchFamily="34" charset="0"/>
                <a:ea typeface="Calibri" panose="020F0502020204030204" pitchFamily="34" charset="0"/>
                <a:cs typeface="Times New Roman" panose="02020603050405020304" pitchFamily="18" charset="0"/>
              </a:rPr>
              <a:t>maxilofaciální</a:t>
            </a:r>
            <a:r>
              <a:rPr lang="cs-CZ" sz="800" dirty="0">
                <a:solidFill>
                  <a:srgbClr val="000000"/>
                </a:solidFill>
                <a:latin typeface="Calibri" panose="020F0502020204030204" pitchFamily="34" charset="0"/>
                <a:ea typeface="Calibri" panose="020F0502020204030204" pitchFamily="34" charset="0"/>
                <a:cs typeface="Times New Roman" panose="02020603050405020304" pitchFamily="18" charset="0"/>
              </a:rPr>
              <a:t> chirurgie, 606 ortopedie, 607 ortopedická protetika, 613 asistovaná reprodukce, 701 otorinolaryngologie, 702 foniatrie, 704 dětská otorinolaryngologie, 705 oftalmologie, 706 urologie, 707 dětská urologie, 708 anesteziologie a intenzivní medicína, 710 </a:t>
            </a:r>
            <a:r>
              <a:rPr lang="cs-CZ" sz="800" dirty="0" err="1">
                <a:solidFill>
                  <a:srgbClr val="000000"/>
                </a:solidFill>
                <a:latin typeface="Calibri" panose="020F0502020204030204" pitchFamily="34" charset="0"/>
                <a:ea typeface="Calibri" panose="020F0502020204030204" pitchFamily="34" charset="0"/>
                <a:cs typeface="Times New Roman" panose="02020603050405020304" pitchFamily="18" charset="0"/>
              </a:rPr>
              <a:t>algeziologie</a:t>
            </a:r>
            <a:r>
              <a:rPr lang="cs-CZ" sz="800" dirty="0">
                <a:solidFill>
                  <a:srgbClr val="000000"/>
                </a:solidFill>
                <a:latin typeface="Calibri" panose="020F0502020204030204" pitchFamily="34" charset="0"/>
                <a:ea typeface="Calibri" panose="020F0502020204030204" pitchFamily="34" charset="0"/>
                <a:cs typeface="Times New Roman" panose="02020603050405020304" pitchFamily="18" charset="0"/>
              </a:rPr>
              <a:t>, 780 hyperbarická a letecká medicína, _J_ jednodenní péče, _Z_ zákrokové sálky </a:t>
            </a:r>
            <a:endParaRPr lang="cs-CZ" sz="800" dirty="0">
              <a:latin typeface="Calibri" panose="020F0502020204030204" pitchFamily="34" charset="0"/>
              <a:ea typeface="Calibri" panose="020F0502020204030204" pitchFamily="34" charset="0"/>
              <a:cs typeface="Times New Roman" panose="02020603050405020304" pitchFamily="18" charset="0"/>
            </a:endParaRPr>
          </a:p>
        </p:txBody>
      </p:sp>
      <p:graphicFrame>
        <p:nvGraphicFramePr>
          <p:cNvPr id="4" name="Tabulka 3">
            <a:extLst>
              <a:ext uri="{FF2B5EF4-FFF2-40B4-BE49-F238E27FC236}">
                <a16:creationId xmlns:a16="http://schemas.microsoft.com/office/drawing/2014/main" id="{931418A9-CE78-48DF-A4CA-B6C9BCED8367}"/>
              </a:ext>
            </a:extLst>
          </p:cNvPr>
          <p:cNvGraphicFramePr>
            <a:graphicFrameLocks noGrp="1"/>
          </p:cNvGraphicFramePr>
          <p:nvPr/>
        </p:nvGraphicFramePr>
        <p:xfrm>
          <a:off x="5441577" y="1001141"/>
          <a:ext cx="2917410" cy="4640160"/>
        </p:xfrm>
        <a:graphic>
          <a:graphicData uri="http://schemas.openxmlformats.org/drawingml/2006/table">
            <a:tbl>
              <a:tblPr>
                <a:tableStyleId>{2D5ABB26-0587-4C30-8999-92F81FD0307C}</a:tableStyleId>
              </a:tblPr>
              <a:tblGrid>
                <a:gridCol w="1458705">
                  <a:extLst>
                    <a:ext uri="{9D8B030D-6E8A-4147-A177-3AD203B41FA5}">
                      <a16:colId xmlns:a16="http://schemas.microsoft.com/office/drawing/2014/main" val="25125130"/>
                    </a:ext>
                  </a:extLst>
                </a:gridCol>
                <a:gridCol w="1458705">
                  <a:extLst>
                    <a:ext uri="{9D8B030D-6E8A-4147-A177-3AD203B41FA5}">
                      <a16:colId xmlns:a16="http://schemas.microsoft.com/office/drawing/2014/main" val="1481221940"/>
                    </a:ext>
                  </a:extLst>
                </a:gridCol>
              </a:tblGrid>
              <a:tr h="258510">
                <a:tc gridSpan="2">
                  <a:txBody>
                    <a:bodyPr/>
                    <a:lstStyle/>
                    <a:p>
                      <a:pPr algn="ctr" fontAlgn="b"/>
                      <a:r>
                        <a:rPr lang="cs-CZ" sz="1200" b="1" i="0" u="none" strike="noStrike" dirty="0">
                          <a:solidFill>
                            <a:srgbClr val="000000"/>
                          </a:solidFill>
                          <a:effectLst/>
                          <a:latin typeface="Calibri" panose="020F0502020204030204" pitchFamily="34" charset="0"/>
                        </a:rPr>
                        <a:t>Celkový počet kontaktů (2018)</a:t>
                      </a:r>
                    </a:p>
                  </a:txBody>
                  <a:tcPr marL="8014" marR="8014" marT="8014" marB="0" anchor="ctr"/>
                </a:tc>
                <a:tc hMerge="1">
                  <a:txBody>
                    <a:bodyPr/>
                    <a:lstStyle/>
                    <a:p>
                      <a:pPr algn="l" fontAlgn="b"/>
                      <a:endParaRPr lang="cs-CZ" sz="900" b="0" i="0" u="none" strike="noStrike" dirty="0">
                        <a:solidFill>
                          <a:srgbClr val="000000"/>
                        </a:solidFill>
                        <a:effectLst/>
                        <a:latin typeface="Calibri" panose="020F0502020204030204" pitchFamily="34" charset="0"/>
                      </a:endParaRPr>
                    </a:p>
                  </a:txBody>
                  <a:tcPr marL="8014" marR="8014" marT="8014" marB="0" anchor="b"/>
                </a:tc>
                <a:extLst>
                  <a:ext uri="{0D108BD9-81ED-4DB2-BD59-A6C34878D82A}">
                    <a16:rowId xmlns:a16="http://schemas.microsoft.com/office/drawing/2014/main" val="815891832"/>
                  </a:ext>
                </a:extLst>
              </a:tr>
              <a:tr h="504000">
                <a:tc>
                  <a:txBody>
                    <a:bodyPr/>
                    <a:lstStyle/>
                    <a:p>
                      <a:pPr algn="ctr" fontAlgn="b"/>
                      <a:r>
                        <a:rPr lang="cs-CZ" sz="1200" b="1" u="none" strike="noStrike" dirty="0">
                          <a:effectLst/>
                        </a:rPr>
                        <a:t>Samostatné ordinace </a:t>
                      </a:r>
                      <a:r>
                        <a:rPr lang="cs-CZ" sz="1200" b="1" u="none" strike="noStrike" dirty="0" err="1">
                          <a:effectLst/>
                        </a:rPr>
                        <a:t>amb</a:t>
                      </a:r>
                      <a:r>
                        <a:rPr lang="cs-CZ" sz="1200" b="1" u="none" strike="noStrike" dirty="0">
                          <a:effectLst/>
                        </a:rPr>
                        <a:t>. specialistů</a:t>
                      </a:r>
                      <a:endParaRPr lang="cs-CZ" sz="1200" b="1" i="0" u="none" strike="noStrike" dirty="0">
                        <a:solidFill>
                          <a:srgbClr val="000000"/>
                        </a:solidFill>
                        <a:effectLst/>
                        <a:latin typeface="Calibri" panose="020F0502020204030204" pitchFamily="34" charset="0"/>
                      </a:endParaRPr>
                    </a:p>
                  </a:txBody>
                  <a:tcPr marL="8014" marR="8014" marT="8014"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200" b="1" u="none" strike="noStrike" dirty="0">
                          <a:effectLst/>
                        </a:rPr>
                        <a:t>Ambulance v nemocnicích</a:t>
                      </a:r>
                      <a:endParaRPr lang="cs-CZ" sz="1200" b="1" i="0" u="none" strike="noStrike" dirty="0">
                        <a:solidFill>
                          <a:srgbClr val="000000"/>
                        </a:solidFill>
                        <a:effectLst/>
                        <a:latin typeface="Calibri" panose="020F0502020204030204" pitchFamily="34" charset="0"/>
                      </a:endParaRPr>
                    </a:p>
                  </a:txBody>
                  <a:tcPr marL="8014" marR="8014" marT="8014" marB="0" anchor="ctr"/>
                </a:tc>
                <a:extLst>
                  <a:ext uri="{0D108BD9-81ED-4DB2-BD59-A6C34878D82A}">
                    <a16:rowId xmlns:a16="http://schemas.microsoft.com/office/drawing/2014/main" val="4200469175"/>
                  </a:ext>
                </a:extLst>
              </a:tr>
              <a:tr h="258510">
                <a:tc>
                  <a:txBody>
                    <a:bodyPr/>
                    <a:lstStyle/>
                    <a:p>
                      <a:pPr algn="ctr" fontAlgn="b"/>
                      <a:r>
                        <a:rPr lang="cs-CZ" sz="1200" b="0" i="0" u="none" strike="noStrike" dirty="0">
                          <a:solidFill>
                            <a:srgbClr val="000000"/>
                          </a:solidFill>
                          <a:effectLst/>
                          <a:latin typeface="Calibri" panose="020F0502020204030204" pitchFamily="34" charset="0"/>
                        </a:rPr>
                        <a:t>6,05 mil. (67,5 %)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2,92 mil. (32,5 %)</a:t>
                      </a:r>
                    </a:p>
                  </a:txBody>
                  <a:tcPr marL="9525" marR="9525" marT="9525" marB="0" anchor="ctr"/>
                </a:tc>
                <a:extLst>
                  <a:ext uri="{0D108BD9-81ED-4DB2-BD59-A6C34878D82A}">
                    <a16:rowId xmlns:a16="http://schemas.microsoft.com/office/drawing/2014/main" val="3286736250"/>
                  </a:ext>
                </a:extLst>
              </a:tr>
              <a:tr h="258510">
                <a:tc>
                  <a:txBody>
                    <a:bodyPr/>
                    <a:lstStyle/>
                    <a:p>
                      <a:pPr algn="ctr" fontAlgn="b"/>
                      <a:r>
                        <a:rPr lang="cs-CZ" sz="1200" b="0" i="0" u="none" strike="noStrike" dirty="0">
                          <a:solidFill>
                            <a:srgbClr val="000000"/>
                          </a:solidFill>
                          <a:effectLst/>
                          <a:latin typeface="Calibri" panose="020F0502020204030204" pitchFamily="34" charset="0"/>
                        </a:rPr>
                        <a:t>2,61 mil. (60,2 %)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1,73 mil. (39,8 %)</a:t>
                      </a:r>
                    </a:p>
                  </a:txBody>
                  <a:tcPr marL="9525" marR="9525" marT="9525" marB="0" anchor="ctr"/>
                </a:tc>
                <a:extLst>
                  <a:ext uri="{0D108BD9-81ED-4DB2-BD59-A6C34878D82A}">
                    <a16:rowId xmlns:a16="http://schemas.microsoft.com/office/drawing/2014/main" val="2857808682"/>
                  </a:ext>
                </a:extLst>
              </a:tr>
              <a:tr h="258510">
                <a:tc>
                  <a:txBody>
                    <a:bodyPr/>
                    <a:lstStyle/>
                    <a:p>
                      <a:pPr algn="ctr" fontAlgn="b"/>
                      <a:r>
                        <a:rPr lang="cs-CZ" sz="1200" b="0" i="0" u="none" strike="noStrike" dirty="0">
                          <a:solidFill>
                            <a:srgbClr val="000000"/>
                          </a:solidFill>
                          <a:effectLst/>
                          <a:latin typeface="Calibri" panose="020F0502020204030204" pitchFamily="34" charset="0"/>
                        </a:rPr>
                        <a:t>4,79 mil. (60,1 %)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3,18 mil. (39,9 %)</a:t>
                      </a:r>
                    </a:p>
                  </a:txBody>
                  <a:tcPr marL="9525" marR="9525" marT="9525" marB="0" anchor="ctr"/>
                </a:tc>
                <a:extLst>
                  <a:ext uri="{0D108BD9-81ED-4DB2-BD59-A6C34878D82A}">
                    <a16:rowId xmlns:a16="http://schemas.microsoft.com/office/drawing/2014/main" val="3124911843"/>
                  </a:ext>
                </a:extLst>
              </a:tr>
              <a:tr h="258510">
                <a:tc>
                  <a:txBody>
                    <a:bodyPr/>
                    <a:lstStyle/>
                    <a:p>
                      <a:pPr algn="ctr" fontAlgn="b"/>
                      <a:r>
                        <a:rPr lang="cs-CZ" sz="1200" b="0" i="0" u="none" strike="noStrike" dirty="0">
                          <a:solidFill>
                            <a:srgbClr val="000000"/>
                          </a:solidFill>
                          <a:effectLst/>
                          <a:latin typeface="Calibri" panose="020F0502020204030204" pitchFamily="34" charset="0"/>
                        </a:rPr>
                        <a:t>41,22 mil. (61,8 %)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25,44 mil. (38,2 %)</a:t>
                      </a:r>
                    </a:p>
                  </a:txBody>
                  <a:tcPr marL="9525" marR="9525" marT="9525" marB="0" anchor="ctr"/>
                </a:tc>
                <a:extLst>
                  <a:ext uri="{0D108BD9-81ED-4DB2-BD59-A6C34878D82A}">
                    <a16:rowId xmlns:a16="http://schemas.microsoft.com/office/drawing/2014/main" val="3325253476"/>
                  </a:ext>
                </a:extLst>
              </a:tr>
              <a:tr h="258510">
                <a:tc>
                  <a:txBody>
                    <a:bodyPr/>
                    <a:lstStyle/>
                    <a:p>
                      <a:pPr algn="ctr" fontAlgn="b"/>
                      <a:r>
                        <a:rPr lang="cs-CZ" sz="1200" b="0" i="0" u="none" strike="noStrike">
                          <a:solidFill>
                            <a:srgbClr val="000000"/>
                          </a:solidFill>
                          <a:effectLst/>
                          <a:latin typeface="Calibri" panose="020F0502020204030204" pitchFamily="34" charset="0"/>
                        </a:rPr>
                        <a:t>4,92 mil. (57,7 %)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3,60 mil. (42,3 %)</a:t>
                      </a:r>
                    </a:p>
                  </a:txBody>
                  <a:tcPr marL="9525" marR="9525" marT="9525" marB="0" anchor="ctr"/>
                </a:tc>
                <a:extLst>
                  <a:ext uri="{0D108BD9-81ED-4DB2-BD59-A6C34878D82A}">
                    <a16:rowId xmlns:a16="http://schemas.microsoft.com/office/drawing/2014/main" val="1878117036"/>
                  </a:ext>
                </a:extLst>
              </a:tr>
              <a:tr h="258510">
                <a:tc>
                  <a:txBody>
                    <a:bodyPr/>
                    <a:lstStyle/>
                    <a:p>
                      <a:pPr algn="ctr" fontAlgn="b"/>
                      <a:r>
                        <a:rPr lang="cs-CZ" sz="1200" b="0" i="0" u="none" strike="noStrike">
                          <a:solidFill>
                            <a:srgbClr val="000000"/>
                          </a:solidFill>
                          <a:effectLst/>
                          <a:latin typeface="Calibri" panose="020F0502020204030204" pitchFamily="34" charset="0"/>
                        </a:rPr>
                        <a:t>2,22 mil. (61,1 %)</a:t>
                      </a:r>
                    </a:p>
                  </a:txBody>
                  <a:tcPr marL="9525" marR="9525" marT="9525" marB="0" anchor="ctr"/>
                </a:tc>
                <a:tc>
                  <a:txBody>
                    <a:bodyPr/>
                    <a:lstStyle/>
                    <a:p>
                      <a:pPr algn="ctr" fontAlgn="b"/>
                      <a:r>
                        <a:rPr lang="cs-CZ" sz="1200" b="0" i="0" u="none" strike="noStrike" dirty="0">
                          <a:solidFill>
                            <a:srgbClr val="000000"/>
                          </a:solidFill>
                          <a:effectLst/>
                          <a:latin typeface="Calibri" panose="020F0502020204030204" pitchFamily="34" charset="0"/>
                        </a:rPr>
                        <a:t>1,42 mil. (38,9 %)</a:t>
                      </a:r>
                    </a:p>
                  </a:txBody>
                  <a:tcPr marL="9525" marR="9525" marT="9525" marB="0" anchor="ctr"/>
                </a:tc>
                <a:extLst>
                  <a:ext uri="{0D108BD9-81ED-4DB2-BD59-A6C34878D82A}">
                    <a16:rowId xmlns:a16="http://schemas.microsoft.com/office/drawing/2014/main" val="632574863"/>
                  </a:ext>
                </a:extLst>
              </a:tr>
              <a:tr h="258510">
                <a:tc>
                  <a:txBody>
                    <a:bodyPr/>
                    <a:lstStyle/>
                    <a:p>
                      <a:pPr algn="ctr" fontAlgn="b"/>
                      <a:r>
                        <a:rPr lang="cs-CZ" sz="1200" b="0" i="0" u="none" strike="noStrike">
                          <a:solidFill>
                            <a:srgbClr val="000000"/>
                          </a:solidFill>
                          <a:effectLst/>
                          <a:latin typeface="Calibri" panose="020F0502020204030204" pitchFamily="34" charset="0"/>
                        </a:rPr>
                        <a:t>2,30 mil. (63,7 %)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1,31 mil. (36,3 %)</a:t>
                      </a:r>
                    </a:p>
                  </a:txBody>
                  <a:tcPr marL="9525" marR="9525" marT="9525" marB="0" anchor="ctr"/>
                </a:tc>
                <a:extLst>
                  <a:ext uri="{0D108BD9-81ED-4DB2-BD59-A6C34878D82A}">
                    <a16:rowId xmlns:a16="http://schemas.microsoft.com/office/drawing/2014/main" val="4082369713"/>
                  </a:ext>
                </a:extLst>
              </a:tr>
              <a:tr h="258510">
                <a:tc>
                  <a:txBody>
                    <a:bodyPr/>
                    <a:lstStyle/>
                    <a:p>
                      <a:pPr algn="ctr" fontAlgn="b"/>
                      <a:r>
                        <a:rPr lang="cs-CZ" sz="1200" b="0" i="0" u="none" strike="noStrike">
                          <a:solidFill>
                            <a:srgbClr val="000000"/>
                          </a:solidFill>
                          <a:effectLst/>
                          <a:latin typeface="Calibri" panose="020F0502020204030204" pitchFamily="34" charset="0"/>
                        </a:rPr>
                        <a:t>4,46 mil. (60,8 %)</a:t>
                      </a:r>
                    </a:p>
                  </a:txBody>
                  <a:tcPr marL="9525" marR="9525" marT="9525" marB="0" anchor="ctr"/>
                </a:tc>
                <a:tc>
                  <a:txBody>
                    <a:bodyPr/>
                    <a:lstStyle/>
                    <a:p>
                      <a:pPr algn="ctr" fontAlgn="b"/>
                      <a:r>
                        <a:rPr lang="cs-CZ" sz="1200" b="0" i="0" u="none" strike="noStrike" dirty="0">
                          <a:solidFill>
                            <a:srgbClr val="000000"/>
                          </a:solidFill>
                          <a:effectLst/>
                          <a:latin typeface="Calibri" panose="020F0502020204030204" pitchFamily="34" charset="0"/>
                        </a:rPr>
                        <a:t>2,87 mil. (39,2 %)</a:t>
                      </a:r>
                    </a:p>
                  </a:txBody>
                  <a:tcPr marL="9525" marR="9525" marT="9525" marB="0" anchor="ctr"/>
                </a:tc>
                <a:extLst>
                  <a:ext uri="{0D108BD9-81ED-4DB2-BD59-A6C34878D82A}">
                    <a16:rowId xmlns:a16="http://schemas.microsoft.com/office/drawing/2014/main" val="3242548937"/>
                  </a:ext>
                </a:extLst>
              </a:tr>
              <a:tr h="258510">
                <a:tc>
                  <a:txBody>
                    <a:bodyPr/>
                    <a:lstStyle/>
                    <a:p>
                      <a:pPr algn="ctr" fontAlgn="b"/>
                      <a:r>
                        <a:rPr lang="cs-CZ" sz="1200" b="0" i="0" u="none" strike="noStrike">
                          <a:solidFill>
                            <a:srgbClr val="000000"/>
                          </a:solidFill>
                          <a:effectLst/>
                          <a:latin typeface="Calibri" panose="020F0502020204030204" pitchFamily="34" charset="0"/>
                        </a:rPr>
                        <a:t>2,05 mil. (61,0 %)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1,31 mil. (39,0 %)</a:t>
                      </a:r>
                    </a:p>
                  </a:txBody>
                  <a:tcPr marL="9525" marR="9525" marT="9525" marB="0" anchor="ctr"/>
                </a:tc>
                <a:extLst>
                  <a:ext uri="{0D108BD9-81ED-4DB2-BD59-A6C34878D82A}">
                    <a16:rowId xmlns:a16="http://schemas.microsoft.com/office/drawing/2014/main" val="3596148174"/>
                  </a:ext>
                </a:extLst>
              </a:tr>
              <a:tr h="258510">
                <a:tc>
                  <a:txBody>
                    <a:bodyPr/>
                    <a:lstStyle/>
                    <a:p>
                      <a:pPr algn="ctr" fontAlgn="b"/>
                      <a:r>
                        <a:rPr lang="cs-CZ" sz="1200" b="0" i="0" u="none" strike="noStrike">
                          <a:solidFill>
                            <a:srgbClr val="000000"/>
                          </a:solidFill>
                          <a:effectLst/>
                          <a:latin typeface="Calibri" panose="020F0502020204030204" pitchFamily="34" charset="0"/>
                        </a:rPr>
                        <a:t>2,11 mil. (67,9 %)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1,00 mil. (32,1 %)</a:t>
                      </a:r>
                    </a:p>
                  </a:txBody>
                  <a:tcPr marL="9525" marR="9525" marT="9525" marB="0" anchor="ctr"/>
                </a:tc>
                <a:extLst>
                  <a:ext uri="{0D108BD9-81ED-4DB2-BD59-A6C34878D82A}">
                    <a16:rowId xmlns:a16="http://schemas.microsoft.com/office/drawing/2014/main" val="456548937"/>
                  </a:ext>
                </a:extLst>
              </a:tr>
              <a:tr h="258510">
                <a:tc>
                  <a:txBody>
                    <a:bodyPr/>
                    <a:lstStyle/>
                    <a:p>
                      <a:pPr algn="ctr" fontAlgn="b"/>
                      <a:r>
                        <a:rPr lang="cs-CZ" sz="1200" b="0" i="0" u="none" strike="noStrike">
                          <a:solidFill>
                            <a:srgbClr val="000000"/>
                          </a:solidFill>
                          <a:effectLst/>
                          <a:latin typeface="Calibri" panose="020F0502020204030204" pitchFamily="34" charset="0"/>
                        </a:rPr>
                        <a:t>3,02 mil. (62,1 %)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1,84 mil. (37,9 %)</a:t>
                      </a:r>
                    </a:p>
                  </a:txBody>
                  <a:tcPr marL="9525" marR="9525" marT="9525" marB="0" anchor="ctr"/>
                </a:tc>
                <a:extLst>
                  <a:ext uri="{0D108BD9-81ED-4DB2-BD59-A6C34878D82A}">
                    <a16:rowId xmlns:a16="http://schemas.microsoft.com/office/drawing/2014/main" val="2213542927"/>
                  </a:ext>
                </a:extLst>
              </a:tr>
              <a:tr h="258510">
                <a:tc>
                  <a:txBody>
                    <a:bodyPr/>
                    <a:lstStyle/>
                    <a:p>
                      <a:pPr algn="ctr" fontAlgn="b"/>
                      <a:r>
                        <a:rPr lang="cs-CZ" sz="1200" b="0" i="0" u="none" strike="noStrike">
                          <a:solidFill>
                            <a:srgbClr val="000000"/>
                          </a:solidFill>
                          <a:effectLst/>
                          <a:latin typeface="Calibri" panose="020F0502020204030204" pitchFamily="34" charset="0"/>
                        </a:rPr>
                        <a:t>2,21 mil. (59,4 %)</a:t>
                      </a:r>
                    </a:p>
                  </a:txBody>
                  <a:tcPr marL="9525" marR="9525" marT="9525" marB="0" anchor="ctr"/>
                </a:tc>
                <a:tc>
                  <a:txBody>
                    <a:bodyPr/>
                    <a:lstStyle/>
                    <a:p>
                      <a:pPr algn="ctr" fontAlgn="b"/>
                      <a:r>
                        <a:rPr lang="cs-CZ" sz="1200" b="0" i="0" u="none" strike="noStrike" dirty="0">
                          <a:solidFill>
                            <a:srgbClr val="000000"/>
                          </a:solidFill>
                          <a:effectLst/>
                          <a:latin typeface="Calibri" panose="020F0502020204030204" pitchFamily="34" charset="0"/>
                        </a:rPr>
                        <a:t>1,51 mil. (40,6 %)</a:t>
                      </a:r>
                    </a:p>
                  </a:txBody>
                  <a:tcPr marL="9525" marR="9525" marT="9525" marB="0" anchor="ctr"/>
                </a:tc>
                <a:extLst>
                  <a:ext uri="{0D108BD9-81ED-4DB2-BD59-A6C34878D82A}">
                    <a16:rowId xmlns:a16="http://schemas.microsoft.com/office/drawing/2014/main" val="3731987985"/>
                  </a:ext>
                </a:extLst>
              </a:tr>
              <a:tr h="258510">
                <a:tc>
                  <a:txBody>
                    <a:bodyPr/>
                    <a:lstStyle/>
                    <a:p>
                      <a:pPr algn="ctr" fontAlgn="b"/>
                      <a:r>
                        <a:rPr lang="cs-CZ" sz="1200" b="0" i="0" u="none" strike="noStrike">
                          <a:solidFill>
                            <a:srgbClr val="000000"/>
                          </a:solidFill>
                          <a:effectLst/>
                          <a:latin typeface="Calibri" panose="020F0502020204030204" pitchFamily="34" charset="0"/>
                        </a:rPr>
                        <a:t>1,76 mil. (60,0 %)</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1,18 mil. (40,0 %)</a:t>
                      </a:r>
                    </a:p>
                  </a:txBody>
                  <a:tcPr marL="9525" marR="9525" marT="9525" marB="0" anchor="ctr"/>
                </a:tc>
                <a:extLst>
                  <a:ext uri="{0D108BD9-81ED-4DB2-BD59-A6C34878D82A}">
                    <a16:rowId xmlns:a16="http://schemas.microsoft.com/office/drawing/2014/main" val="1723300621"/>
                  </a:ext>
                </a:extLst>
              </a:tr>
              <a:tr h="258510">
                <a:tc>
                  <a:txBody>
                    <a:bodyPr/>
                    <a:lstStyle/>
                    <a:p>
                      <a:pPr algn="ctr" fontAlgn="b"/>
                      <a:r>
                        <a:rPr lang="cs-CZ" sz="1200" b="0" i="0" u="none" strike="noStrike">
                          <a:solidFill>
                            <a:srgbClr val="000000"/>
                          </a:solidFill>
                          <a:effectLst/>
                          <a:latin typeface="Calibri" panose="020F0502020204030204" pitchFamily="34" charset="0"/>
                        </a:rPr>
                        <a:t>1,18 mil. (70,6 %)</a:t>
                      </a:r>
                    </a:p>
                  </a:txBody>
                  <a:tcPr marL="9525" marR="9525" marT="9525" marB="0" anchor="ctr"/>
                </a:tc>
                <a:tc>
                  <a:txBody>
                    <a:bodyPr/>
                    <a:lstStyle/>
                    <a:p>
                      <a:pPr algn="ctr" fontAlgn="b"/>
                      <a:r>
                        <a:rPr lang="cs-CZ" sz="1200" b="0" i="0" u="none" strike="noStrike" dirty="0">
                          <a:solidFill>
                            <a:srgbClr val="000000"/>
                          </a:solidFill>
                          <a:effectLst/>
                          <a:latin typeface="Calibri" panose="020F0502020204030204" pitchFamily="34" charset="0"/>
                        </a:rPr>
                        <a:t>0,49 mil. (29,4 %)</a:t>
                      </a:r>
                    </a:p>
                  </a:txBody>
                  <a:tcPr marL="9525" marR="9525" marT="9525" marB="0" anchor="ctr"/>
                </a:tc>
                <a:extLst>
                  <a:ext uri="{0D108BD9-81ED-4DB2-BD59-A6C34878D82A}">
                    <a16:rowId xmlns:a16="http://schemas.microsoft.com/office/drawing/2014/main" val="3918767006"/>
                  </a:ext>
                </a:extLst>
              </a:tr>
              <a:tr h="258510">
                <a:tc>
                  <a:txBody>
                    <a:bodyPr/>
                    <a:lstStyle/>
                    <a:p>
                      <a:pPr algn="ctr" fontAlgn="b"/>
                      <a:r>
                        <a:rPr lang="cs-CZ" sz="1200" b="0" i="0" u="none" strike="noStrike">
                          <a:solidFill>
                            <a:srgbClr val="000000"/>
                          </a:solidFill>
                          <a:effectLst/>
                          <a:latin typeface="Calibri" panose="020F0502020204030204" pitchFamily="34" charset="0"/>
                        </a:rPr>
                        <a:t>1,39 mil. (60,2 %)</a:t>
                      </a:r>
                    </a:p>
                  </a:txBody>
                  <a:tcPr marL="9525" marR="9525" marT="9525" marB="0" anchor="ctr"/>
                </a:tc>
                <a:tc>
                  <a:txBody>
                    <a:bodyPr/>
                    <a:lstStyle/>
                    <a:p>
                      <a:pPr algn="ctr" fontAlgn="b"/>
                      <a:r>
                        <a:rPr lang="cs-CZ" sz="1200" b="0" i="0" u="none" strike="noStrike" dirty="0">
                          <a:solidFill>
                            <a:srgbClr val="000000"/>
                          </a:solidFill>
                          <a:effectLst/>
                          <a:latin typeface="Calibri" panose="020F0502020204030204" pitchFamily="34" charset="0"/>
                        </a:rPr>
                        <a:t>0,92 mil. (39,8 %)</a:t>
                      </a:r>
                    </a:p>
                  </a:txBody>
                  <a:tcPr marL="9525" marR="9525" marT="9525" marB="0" anchor="ctr"/>
                </a:tc>
                <a:extLst>
                  <a:ext uri="{0D108BD9-81ED-4DB2-BD59-A6C34878D82A}">
                    <a16:rowId xmlns:a16="http://schemas.microsoft.com/office/drawing/2014/main" val="533983007"/>
                  </a:ext>
                </a:extLst>
              </a:tr>
            </a:tbl>
          </a:graphicData>
        </a:graphic>
      </p:graphicFrame>
      <p:sp>
        <p:nvSpPr>
          <p:cNvPr id="15" name="TextBox 9">
            <a:extLst>
              <a:ext uri="{FF2B5EF4-FFF2-40B4-BE49-F238E27FC236}">
                <a16:creationId xmlns:a16="http://schemas.microsoft.com/office/drawing/2014/main" id="{72E7B054-BD3C-4F49-BA3D-9A9DA0B91735}"/>
              </a:ext>
            </a:extLst>
          </p:cNvPr>
          <p:cNvSpPr txBox="1"/>
          <p:nvPr/>
        </p:nvSpPr>
        <p:spPr>
          <a:xfrm>
            <a:off x="272591" y="1419490"/>
            <a:ext cx="1820985" cy="30777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solidFill>
                  <a:prstClr val="black"/>
                </a:solidFill>
                <a:effectLst/>
                <a:uLnTx/>
                <a:uFillTx/>
              </a:rPr>
              <a:t>Kraj bydliště:</a:t>
            </a:r>
            <a:endParaRPr kumimoji="0" lang="en-US" sz="1400" b="1" i="0" u="none" strike="noStrike" kern="0" cap="none" spc="0" normalizeH="0" baseline="0" noProof="0" dirty="0">
              <a:ln>
                <a:noFill/>
              </a:ln>
              <a:solidFill>
                <a:prstClr val="black"/>
              </a:solidFill>
              <a:effectLst/>
              <a:uLnTx/>
              <a:uFillTx/>
            </a:endParaRPr>
          </a:p>
        </p:txBody>
      </p:sp>
      <p:sp>
        <p:nvSpPr>
          <p:cNvPr id="13" name="Obdélník 12">
            <a:extLst>
              <a:ext uri="{FF2B5EF4-FFF2-40B4-BE49-F238E27FC236}">
                <a16:creationId xmlns:a16="http://schemas.microsoft.com/office/drawing/2014/main" id="{829F7CD7-87EF-4173-93CA-D99BD8516DF3}"/>
              </a:ext>
            </a:extLst>
          </p:cNvPr>
          <p:cNvSpPr/>
          <p:nvPr/>
        </p:nvSpPr>
        <p:spPr>
          <a:xfrm>
            <a:off x="311652" y="3789359"/>
            <a:ext cx="7961610" cy="28666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aphicFrame>
        <p:nvGraphicFramePr>
          <p:cNvPr id="19" name="Chart 8"/>
          <p:cNvGraphicFramePr/>
          <p:nvPr>
            <p:extLst>
              <p:ext uri="{D42A27DB-BD31-4B8C-83A1-F6EECF244321}">
                <p14:modId xmlns:p14="http://schemas.microsoft.com/office/powerpoint/2010/main" val="2355875137"/>
              </p:ext>
            </p:extLst>
          </p:nvPr>
        </p:nvGraphicFramePr>
        <p:xfrm>
          <a:off x="311652" y="1401339"/>
          <a:ext cx="5244225" cy="471736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78583162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p:txBody>
          <a:bodyPr/>
          <a:lstStyle/>
          <a:p>
            <a:r>
              <a:rPr lang="cs-CZ" dirty="0"/>
              <a:t>Poskytovatelé zdravotních služeb</a:t>
            </a:r>
          </a:p>
          <a:p>
            <a:r>
              <a:rPr lang="cs-CZ" dirty="0"/>
              <a:t>- problematické aspekty sítě ambulantních služeb</a:t>
            </a:r>
          </a:p>
        </p:txBody>
      </p:sp>
    </p:spTree>
    <p:extLst>
      <p:ext uri="{BB962C8B-B14F-4D97-AF65-F5344CB8AC3E}">
        <p14:creationId xmlns:p14="http://schemas.microsoft.com/office/powerpoint/2010/main" val="186863760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119906" y="740259"/>
            <a:ext cx="1167880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dat: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OECD (2017), Health at a Glance 2017: OECD Indicators, OECD Publishing, Paris.</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http://dx.doi.org/10.1787/health_glance-2017-en</a:t>
            </a: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24" name="Graf 23"/>
          <p:cNvGraphicFramePr/>
          <p:nvPr/>
        </p:nvGraphicFramePr>
        <p:xfrm>
          <a:off x="570150" y="1705423"/>
          <a:ext cx="7644109" cy="3334774"/>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ovéPole 24"/>
          <p:cNvSpPr txBox="1"/>
          <p:nvPr/>
        </p:nvSpPr>
        <p:spPr>
          <a:xfrm>
            <a:off x="4880867" y="5370299"/>
            <a:ext cx="347144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solidFill>
                  <a:srgbClr val="000000"/>
                </a:solidFill>
                <a:effectLst/>
                <a:uLnTx/>
                <a:uFillTx/>
                <a:latin typeface="Calibri" panose="020F0502020204030204"/>
                <a:ea typeface="+mn-ea"/>
                <a:cs typeface="+mn-cs"/>
              </a:rPr>
              <a:t>Rok 2015 nebo nejbližší předchozí rok</a:t>
            </a:r>
          </a:p>
        </p:txBody>
      </p:sp>
      <p:sp>
        <p:nvSpPr>
          <p:cNvPr id="26" name="TextovéPole 25"/>
          <p:cNvSpPr txBox="1"/>
          <p:nvPr/>
        </p:nvSpPr>
        <p:spPr>
          <a:xfrm rot="16200000">
            <a:off x="132861" y="2568214"/>
            <a:ext cx="73697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a:ln>
                  <a:noFill/>
                </a:ln>
                <a:solidFill>
                  <a:srgbClr val="000000"/>
                </a:solidFill>
                <a:effectLst/>
                <a:uLnTx/>
                <a:uFillTx/>
                <a:latin typeface="Calibri" panose="020F0502020204030204"/>
                <a:ea typeface="+mn-ea"/>
                <a:cs typeface="+mn-cs"/>
              </a:rPr>
              <a:t>% lékařů</a:t>
            </a:r>
          </a:p>
        </p:txBody>
      </p:sp>
      <p:sp>
        <p:nvSpPr>
          <p:cNvPr id="27" name="Obdélník 26"/>
          <p:cNvSpPr/>
          <p:nvPr/>
        </p:nvSpPr>
        <p:spPr>
          <a:xfrm>
            <a:off x="2473557" y="5544474"/>
            <a:ext cx="167054" cy="167054"/>
          </a:xfrm>
          <a:prstGeom prst="rect">
            <a:avLst/>
          </a:prstGeom>
          <a:solidFill>
            <a:srgbClr val="FF66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a:ea typeface="+mn-ea"/>
              <a:cs typeface="+mn-cs"/>
            </a:endParaRPr>
          </a:p>
        </p:txBody>
      </p:sp>
      <p:sp>
        <p:nvSpPr>
          <p:cNvPr id="28" name="Obdélník 27"/>
          <p:cNvSpPr/>
          <p:nvPr/>
        </p:nvSpPr>
        <p:spPr>
          <a:xfrm>
            <a:off x="944766" y="5551070"/>
            <a:ext cx="167054" cy="167054"/>
          </a:xfrm>
          <a:prstGeom prst="rect">
            <a:avLst/>
          </a:prstGeom>
          <a:solidFill>
            <a:srgbClr val="92D05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a:ea typeface="+mn-ea"/>
              <a:cs typeface="+mn-cs"/>
            </a:endParaRPr>
          </a:p>
        </p:txBody>
      </p:sp>
      <p:sp>
        <p:nvSpPr>
          <p:cNvPr id="29" name="Obdélník 28"/>
          <p:cNvSpPr/>
          <p:nvPr/>
        </p:nvSpPr>
        <p:spPr>
          <a:xfrm>
            <a:off x="1090953" y="5476307"/>
            <a:ext cx="1382604"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a:ln>
                  <a:noFill/>
                </a:ln>
                <a:solidFill>
                  <a:srgbClr val="000000">
                    <a:lumMod val="65000"/>
                    <a:lumOff val="35000"/>
                  </a:srgbClr>
                </a:solidFill>
                <a:effectLst/>
                <a:uLnTx/>
                <a:uFillTx/>
                <a:latin typeface="Calibri" panose="020F0502020204030204"/>
                <a:ea typeface="+mn-ea"/>
                <a:cs typeface="+mn-cs"/>
              </a:rPr>
              <a:t>Česká republika</a:t>
            </a:r>
          </a:p>
        </p:txBody>
      </p:sp>
      <p:sp>
        <p:nvSpPr>
          <p:cNvPr id="30" name="Obdélník 29"/>
          <p:cNvSpPr/>
          <p:nvPr/>
        </p:nvSpPr>
        <p:spPr>
          <a:xfrm>
            <a:off x="2619744" y="5474112"/>
            <a:ext cx="1236417"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a:ln>
                  <a:noFill/>
                </a:ln>
                <a:solidFill>
                  <a:srgbClr val="000000">
                    <a:lumMod val="65000"/>
                    <a:lumOff val="35000"/>
                  </a:srgbClr>
                </a:solidFill>
                <a:effectLst/>
                <a:uLnTx/>
                <a:uFillTx/>
                <a:latin typeface="Calibri" panose="020F0502020204030204"/>
                <a:ea typeface="+mn-ea"/>
                <a:cs typeface="+mn-cs"/>
              </a:rPr>
              <a:t>sousední státy</a:t>
            </a:r>
          </a:p>
        </p:txBody>
      </p:sp>
      <p:sp>
        <p:nvSpPr>
          <p:cNvPr id="31" name="Obdélník 30"/>
          <p:cNvSpPr/>
          <p:nvPr/>
        </p:nvSpPr>
        <p:spPr>
          <a:xfrm>
            <a:off x="950572" y="5135830"/>
            <a:ext cx="167054" cy="167054"/>
          </a:xfrm>
          <a:prstGeom prst="rect">
            <a:avLst/>
          </a:prstGeom>
          <a:solidFill>
            <a:srgbClr val="00B0F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a:ea typeface="+mn-ea"/>
              <a:cs typeface="+mn-cs"/>
            </a:endParaRPr>
          </a:p>
        </p:txBody>
      </p:sp>
      <p:sp>
        <p:nvSpPr>
          <p:cNvPr id="32" name="Obdélník 31"/>
          <p:cNvSpPr/>
          <p:nvPr/>
        </p:nvSpPr>
        <p:spPr>
          <a:xfrm>
            <a:off x="1096759" y="5061067"/>
            <a:ext cx="1083330"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a:ln>
                  <a:noFill/>
                </a:ln>
                <a:solidFill>
                  <a:srgbClr val="000000">
                    <a:lumMod val="65000"/>
                    <a:lumOff val="35000"/>
                  </a:srgbClr>
                </a:solidFill>
                <a:effectLst/>
                <a:uLnTx/>
                <a:uFillTx/>
                <a:latin typeface="Calibri" panose="020F0502020204030204"/>
                <a:ea typeface="+mn-ea"/>
                <a:cs typeface="+mn-cs"/>
              </a:rPr>
              <a:t>Specialisté</a:t>
            </a:r>
          </a:p>
        </p:txBody>
      </p:sp>
      <p:sp>
        <p:nvSpPr>
          <p:cNvPr id="33" name="Obdélník 32"/>
          <p:cNvSpPr/>
          <p:nvPr/>
        </p:nvSpPr>
        <p:spPr>
          <a:xfrm>
            <a:off x="2175150" y="5129914"/>
            <a:ext cx="167054" cy="167054"/>
          </a:xfrm>
          <a:prstGeom prst="rect">
            <a:avLst/>
          </a:prstGeom>
          <a:solidFill>
            <a:srgbClr val="3D67BC"/>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a:ea typeface="+mn-ea"/>
              <a:cs typeface="+mn-cs"/>
            </a:endParaRPr>
          </a:p>
        </p:txBody>
      </p:sp>
      <p:sp>
        <p:nvSpPr>
          <p:cNvPr id="34" name="Obdélník 33"/>
          <p:cNvSpPr/>
          <p:nvPr/>
        </p:nvSpPr>
        <p:spPr>
          <a:xfrm>
            <a:off x="2321337" y="5055151"/>
            <a:ext cx="1470862"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a:ln>
                  <a:noFill/>
                </a:ln>
                <a:solidFill>
                  <a:srgbClr val="000000">
                    <a:lumMod val="65000"/>
                    <a:lumOff val="35000"/>
                  </a:srgbClr>
                </a:solidFill>
                <a:effectLst/>
                <a:uLnTx/>
                <a:uFillTx/>
                <a:latin typeface="Calibri" panose="020F0502020204030204"/>
                <a:ea typeface="+mn-ea"/>
                <a:cs typeface="+mn-cs"/>
              </a:rPr>
              <a:t>Praktičtí lékaři</a:t>
            </a:r>
          </a:p>
        </p:txBody>
      </p:sp>
      <p:sp>
        <p:nvSpPr>
          <p:cNvPr id="35" name="Obdélník 34"/>
          <p:cNvSpPr/>
          <p:nvPr/>
        </p:nvSpPr>
        <p:spPr>
          <a:xfrm>
            <a:off x="3646012" y="5137285"/>
            <a:ext cx="167054" cy="167054"/>
          </a:xfrm>
          <a:prstGeom prst="rect">
            <a:avLst/>
          </a:prstGeom>
          <a:solidFill>
            <a:sysClr val="window" lastClr="FFFFFF">
              <a:lumMod val="75000"/>
            </a:sys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a:ea typeface="+mn-ea"/>
              <a:cs typeface="+mn-cs"/>
            </a:endParaRPr>
          </a:p>
        </p:txBody>
      </p:sp>
      <p:sp>
        <p:nvSpPr>
          <p:cNvPr id="36" name="Obdélník 35"/>
          <p:cNvSpPr/>
          <p:nvPr/>
        </p:nvSpPr>
        <p:spPr>
          <a:xfrm>
            <a:off x="3792199" y="5062522"/>
            <a:ext cx="1470862"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a:ln>
                  <a:noFill/>
                </a:ln>
                <a:solidFill>
                  <a:srgbClr val="000000">
                    <a:lumMod val="65000"/>
                    <a:lumOff val="35000"/>
                  </a:srgbClr>
                </a:solidFill>
                <a:effectLst/>
                <a:uLnTx/>
                <a:uFillTx/>
                <a:latin typeface="Calibri" panose="020F0502020204030204"/>
                <a:ea typeface="+mn-ea"/>
                <a:cs typeface="+mn-cs"/>
              </a:rPr>
              <a:t>nedefinováno</a:t>
            </a:r>
          </a:p>
        </p:txBody>
      </p:sp>
      <p:sp>
        <p:nvSpPr>
          <p:cNvPr id="37" name="TextBox 7">
            <a:extLst>
              <a:ext uri="{FF2B5EF4-FFF2-40B4-BE49-F238E27FC236}">
                <a16:creationId xmlns:a16="http://schemas.microsoft.com/office/drawing/2014/main" id="{06B06441-BFF8-473D-BE0D-0D1A678DB6B9}"/>
              </a:ext>
            </a:extLst>
          </p:cNvPr>
          <p:cNvSpPr txBox="1"/>
          <p:nvPr/>
        </p:nvSpPr>
        <p:spPr>
          <a:xfrm>
            <a:off x="8352313" y="1843365"/>
            <a:ext cx="3823200" cy="2462213"/>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V ČR je dlouhodobě vysoce nevyrovnaný podíl počtu ambulantních specialistů a praktických lékařů. Počty ambulancí specialistů jsou až 2,5x četnější (v relaci k počtu praktických lékařů) než je tomu ve vyspělých zemích OECD.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Významně vysoký (až excentricky) podíl ambulantních specialistů vs. nízká a klesající kapacita praktických lékařů jsou opakovaně zmiňovány jako kritické místo českého zdravotnictví ve srovnávacích analýzách OECD. </a:t>
            </a:r>
            <a:endParaRPr kumimoji="0" lang="en-US" sz="1400" b="0" i="0" u="none" strike="noStrike" kern="1200" cap="none" spc="0" normalizeH="0" baseline="0" noProof="0" dirty="0">
              <a:ln>
                <a:noFill/>
              </a:ln>
              <a:solidFill>
                <a:srgbClr val="292929"/>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itle 1"/>
          <p:cNvSpPr>
            <a:spLocks noGrp="1"/>
          </p:cNvSpPr>
          <p:nvPr>
            <p:ph type="title"/>
          </p:nvPr>
        </p:nvSpPr>
        <p:spPr>
          <a:xfrm>
            <a:off x="119906" y="251038"/>
            <a:ext cx="10515600" cy="631595"/>
          </a:xfrm>
        </p:spPr>
        <p:txBody>
          <a:bodyPr>
            <a:noAutofit/>
          </a:bodyPr>
          <a:lstStyle/>
          <a:p>
            <a:r>
              <a:rPr lang="en-US" sz="2400" dirty="0" err="1"/>
              <a:t>Mezinárodní</a:t>
            </a:r>
            <a:r>
              <a:rPr lang="en-US" sz="2400" dirty="0"/>
              <a:t> </a:t>
            </a:r>
            <a:r>
              <a:rPr lang="en-US" sz="2400" dirty="0" err="1"/>
              <a:t>srovnání</a:t>
            </a:r>
            <a:r>
              <a:rPr lang="en-US" sz="2400" dirty="0"/>
              <a:t>: </a:t>
            </a:r>
            <a:r>
              <a:rPr lang="en-US" sz="2400" dirty="0" err="1"/>
              <a:t>počet</a:t>
            </a:r>
            <a:r>
              <a:rPr lang="en-US" sz="2400" dirty="0"/>
              <a:t> </a:t>
            </a:r>
            <a:r>
              <a:rPr lang="en-US" sz="2400" dirty="0" err="1"/>
              <a:t>ambulantních</a:t>
            </a:r>
            <a:r>
              <a:rPr lang="en-US" sz="2400" dirty="0"/>
              <a:t> </a:t>
            </a:r>
            <a:r>
              <a:rPr lang="en-US" sz="2400" dirty="0" err="1"/>
              <a:t>specialistů</a:t>
            </a:r>
            <a:r>
              <a:rPr lang="en-US" sz="2400" dirty="0"/>
              <a:t> a </a:t>
            </a:r>
            <a:r>
              <a:rPr lang="en-US" sz="2400" dirty="0" err="1"/>
              <a:t>praktických</a:t>
            </a:r>
            <a:r>
              <a:rPr lang="en-US" sz="2400" dirty="0"/>
              <a:t> </a:t>
            </a:r>
            <a:r>
              <a:rPr lang="en-US" sz="2400" dirty="0" err="1"/>
              <a:t>lékařů</a:t>
            </a:r>
            <a:r>
              <a:rPr lang="en-US" sz="2400" dirty="0"/>
              <a:t> </a:t>
            </a:r>
          </a:p>
        </p:txBody>
      </p:sp>
      <p:grpSp>
        <p:nvGrpSpPr>
          <p:cNvPr id="18" name="Group 17"/>
          <p:cNvGrpSpPr/>
          <p:nvPr/>
        </p:nvGrpSpPr>
        <p:grpSpPr>
          <a:xfrm>
            <a:off x="10367728" y="150210"/>
            <a:ext cx="1704365" cy="580110"/>
            <a:chOff x="9868966" y="545145"/>
            <a:chExt cx="1621130" cy="580110"/>
          </a:xfrm>
        </p:grpSpPr>
        <p:sp>
          <p:nvSpPr>
            <p:cNvPr id="19" name="Rectangle 18"/>
            <p:cNvSpPr/>
            <p:nvPr/>
          </p:nvSpPr>
          <p:spPr>
            <a:xfrm>
              <a:off x="9868966" y="545145"/>
              <a:ext cx="1474258" cy="56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Vlajka CR">
              <a:extLst>
                <a:ext uri="{FF2B5EF4-FFF2-40B4-BE49-F238E27FC236}">
                  <a16:creationId xmlns:a16="http://schemas.microsoft.com/office/drawing/2014/main" id="{471DD38C-87B2-4EF0-9C4F-92FAABA3B665}"/>
                </a:ext>
              </a:extLst>
            </p:cNvPr>
            <p:cNvPicPr>
              <a:picLocks noChangeArrowheads="1"/>
            </p:cNvPicPr>
            <p:nvPr>
              <p:custDataLst>
                <p:tags r:id="rId1"/>
              </p:custDataLst>
            </p:nvPr>
          </p:nvPicPr>
          <p:blipFill>
            <a:blip r:embed="rId4" cstate="print">
              <a:extLst>
                <a:ext uri="{28A0092B-C50C-407E-A947-70E740481C1C}">
                  <a14:useLocalDpi xmlns:a14="http://schemas.microsoft.com/office/drawing/2010/main"/>
                </a:ext>
              </a:extLst>
            </a:blip>
            <a:srcRect/>
            <a:stretch>
              <a:fillRect/>
            </a:stretch>
          </p:blipFill>
          <p:spPr bwMode="gray">
            <a:xfrm>
              <a:off x="10803224" y="545145"/>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 name="Rectangle 20"/>
            <p:cNvSpPr/>
            <p:nvPr/>
          </p:nvSpPr>
          <p:spPr>
            <a:xfrm>
              <a:off x="9868966" y="725145"/>
              <a:ext cx="1621130" cy="400110"/>
            </a:xfrm>
            <a:prstGeom prst="rect">
              <a:avLst/>
            </a:prstGeom>
          </p:spPr>
          <p:txBody>
            <a:bodyPr wrap="square">
              <a:spAutoFit/>
            </a:bodyPr>
            <a:lstStyle/>
            <a:p>
              <a:endParaRPr lang="cs-CZ" sz="1000" dirty="0"/>
            </a:p>
            <a:p>
              <a:endParaRPr lang="en-US" sz="1000" dirty="0"/>
            </a:p>
          </p:txBody>
        </p:sp>
      </p:grpSp>
    </p:spTree>
    <p:extLst>
      <p:ext uri="{BB962C8B-B14F-4D97-AF65-F5344CB8AC3E}">
        <p14:creationId xmlns:p14="http://schemas.microsoft.com/office/powerpoint/2010/main" val="207354370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
          <p:cNvSpPr/>
          <p:nvPr/>
        </p:nvSpPr>
        <p:spPr>
          <a:xfrm>
            <a:off x="477762" y="4745010"/>
            <a:ext cx="8656351" cy="25894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p:cNvSpPr txBox="1"/>
          <p:nvPr/>
        </p:nvSpPr>
        <p:spPr>
          <a:xfrm>
            <a:off x="128467" y="633953"/>
            <a:ext cx="1167880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dat: NRPZS 1.2.2019</a:t>
            </a:r>
          </a:p>
        </p:txBody>
      </p:sp>
      <p:graphicFrame>
        <p:nvGraphicFramePr>
          <p:cNvPr id="18" name="Table 8"/>
          <p:cNvGraphicFramePr>
            <a:graphicFrameLocks noGrp="1"/>
          </p:cNvGraphicFramePr>
          <p:nvPr>
            <p:extLst>
              <p:ext uri="{D42A27DB-BD31-4B8C-83A1-F6EECF244321}">
                <p14:modId xmlns:p14="http://schemas.microsoft.com/office/powerpoint/2010/main" val="4153955471"/>
              </p:ext>
            </p:extLst>
          </p:nvPr>
        </p:nvGraphicFramePr>
        <p:xfrm>
          <a:off x="529759" y="1723996"/>
          <a:ext cx="8506918" cy="4594522"/>
        </p:xfrm>
        <a:graphic>
          <a:graphicData uri="http://schemas.openxmlformats.org/drawingml/2006/table">
            <a:tbl>
              <a:tblPr>
                <a:tableStyleId>{5C22544A-7EE6-4342-B048-85BDC9FD1C3A}</a:tableStyleId>
              </a:tblPr>
              <a:tblGrid>
                <a:gridCol w="6256020">
                  <a:extLst>
                    <a:ext uri="{9D8B030D-6E8A-4147-A177-3AD203B41FA5}">
                      <a16:colId xmlns:a16="http://schemas.microsoft.com/office/drawing/2014/main" val="4134270534"/>
                    </a:ext>
                  </a:extLst>
                </a:gridCol>
                <a:gridCol w="1179101">
                  <a:extLst>
                    <a:ext uri="{9D8B030D-6E8A-4147-A177-3AD203B41FA5}">
                      <a16:colId xmlns:a16="http://schemas.microsoft.com/office/drawing/2014/main" val="571287913"/>
                    </a:ext>
                  </a:extLst>
                </a:gridCol>
                <a:gridCol w="1071797">
                  <a:extLst>
                    <a:ext uri="{9D8B030D-6E8A-4147-A177-3AD203B41FA5}">
                      <a16:colId xmlns:a16="http://schemas.microsoft.com/office/drawing/2014/main" val="1793384222"/>
                    </a:ext>
                  </a:extLst>
                </a:gridCol>
              </a:tblGrid>
              <a:tr h="643792">
                <a:tc>
                  <a:txBody>
                    <a:body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12700" cmpd="sng">
                      <a:noFill/>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dirty="0" err="1">
                          <a:effectLst/>
                        </a:rPr>
                        <a:t>Samostatná</a:t>
                      </a:r>
                      <a:r>
                        <a:rPr lang="en-US" sz="1100" u="none" strike="noStrike" dirty="0">
                          <a:effectLst/>
                        </a:rPr>
                        <a:t> </a:t>
                      </a:r>
                      <a:r>
                        <a:rPr lang="en-US" sz="1100" u="none" strike="noStrike" dirty="0" err="1">
                          <a:effectLst/>
                        </a:rPr>
                        <a:t>ordinace</a:t>
                      </a:r>
                      <a:r>
                        <a:rPr lang="en-US" sz="1100" u="none" strike="noStrike" dirty="0">
                          <a:effectLst/>
                        </a:rPr>
                        <a:t> </a:t>
                      </a:r>
                      <a:r>
                        <a:rPr lang="en-US" sz="1100" u="none" strike="noStrike" dirty="0" err="1">
                          <a:effectLst/>
                        </a:rPr>
                        <a:t>praktického</a:t>
                      </a:r>
                      <a:r>
                        <a:rPr lang="en-US" sz="1100" u="none" strike="noStrike" dirty="0">
                          <a:effectLst/>
                        </a:rPr>
                        <a:t> </a:t>
                      </a:r>
                      <a:r>
                        <a:rPr lang="en-US" sz="1100" u="none" strike="noStrike" dirty="0" err="1" smtClean="0">
                          <a:effectLst/>
                        </a:rPr>
                        <a:t>lékaře</a:t>
                      </a:r>
                      <a:r>
                        <a:rPr lang="cs-CZ" sz="1100" u="none" strike="noStrike" dirty="0" smtClean="0">
                          <a:effectLst/>
                        </a:rPr>
                        <a:t>*</a:t>
                      </a:r>
                      <a:endParaRPr lang="en-US" sz="11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dirty="0" err="1">
                          <a:effectLst/>
                        </a:rPr>
                        <a:t>Samostatná</a:t>
                      </a:r>
                      <a:r>
                        <a:rPr lang="en-US" sz="1100" u="none" strike="noStrike" dirty="0">
                          <a:effectLst/>
                        </a:rPr>
                        <a:t> </a:t>
                      </a:r>
                      <a:r>
                        <a:rPr lang="en-US" sz="1100" u="none" strike="noStrike" dirty="0" err="1">
                          <a:effectLst/>
                        </a:rPr>
                        <a:t>ordinace</a:t>
                      </a:r>
                      <a:r>
                        <a:rPr lang="en-US" sz="1100" u="none" strike="noStrike" dirty="0">
                          <a:effectLst/>
                        </a:rPr>
                        <a:t> </a:t>
                      </a:r>
                      <a:r>
                        <a:rPr lang="en-US" sz="1100" u="none" strike="noStrike" dirty="0" err="1">
                          <a:effectLst/>
                        </a:rPr>
                        <a:t>lékaře</a:t>
                      </a:r>
                      <a:r>
                        <a:rPr lang="en-US" sz="1100" u="none" strike="noStrike" dirty="0">
                          <a:effectLst/>
                        </a:rPr>
                        <a:t> </a:t>
                      </a:r>
                      <a:r>
                        <a:rPr lang="en-US" sz="1100" u="none" strike="noStrike" dirty="0" err="1">
                          <a:effectLst/>
                        </a:rPr>
                        <a:t>specialisty</a:t>
                      </a:r>
                      <a:endParaRPr lang="en-US" sz="11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09999989"/>
                  </a:ext>
                </a:extLst>
              </a:tr>
              <a:tr h="263382">
                <a:tc>
                  <a:txBody>
                    <a:body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dirty="0">
                          <a:effectLst/>
                        </a:rPr>
                        <a:t>29.6%</a:t>
                      </a:r>
                      <a:endParaRPr lang="en-US" sz="11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dirty="0">
                          <a:effectLst/>
                        </a:rPr>
                        <a:t>70.4%</a:t>
                      </a:r>
                      <a:endParaRPr lang="en-US" sz="11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mpd="sng">
                      <a:noFill/>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75375"/>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a:effectLst/>
                        </a:rPr>
                        <a:t>42.5%</a:t>
                      </a:r>
                      <a:endParaRPr lang="en-US" sz="11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dirty="0">
                          <a:effectLst/>
                        </a:rPr>
                        <a:t>57.5%</a:t>
                      </a:r>
                      <a:endParaRPr lang="en-US" sz="11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3769459"/>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a:effectLst/>
                        </a:rPr>
                        <a:t>44.1%</a:t>
                      </a:r>
                      <a:endParaRPr lang="en-US" sz="11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dirty="0">
                          <a:effectLst/>
                        </a:rPr>
                        <a:t>55.9%</a:t>
                      </a:r>
                      <a:endParaRPr lang="en-US" sz="11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59833306"/>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a:effectLst/>
                        </a:rPr>
                        <a:t>52.9%</a:t>
                      </a:r>
                      <a:endParaRPr lang="en-US" sz="11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dirty="0">
                          <a:effectLst/>
                        </a:rPr>
                        <a:t>47.1%</a:t>
                      </a:r>
                      <a:endParaRPr lang="en-US" sz="11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2464503"/>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a:effectLst/>
                        </a:rPr>
                        <a:t>49.6%</a:t>
                      </a:r>
                      <a:endParaRPr lang="en-US" sz="11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dirty="0">
                          <a:effectLst/>
                        </a:rPr>
                        <a:t>50.4%</a:t>
                      </a:r>
                      <a:endParaRPr lang="en-US" sz="11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29296934"/>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a:effectLst/>
                        </a:rPr>
                        <a:t>47.2%</a:t>
                      </a:r>
                      <a:endParaRPr lang="en-US" sz="11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a:effectLst/>
                        </a:rPr>
                        <a:t>52.8%</a:t>
                      </a:r>
                      <a:endParaRPr lang="en-US" sz="11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1159181"/>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a:effectLst/>
                        </a:rPr>
                        <a:t>51.3%</a:t>
                      </a:r>
                      <a:endParaRPr lang="en-US" sz="11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a:effectLst/>
                        </a:rPr>
                        <a:t>48.7%</a:t>
                      </a:r>
                      <a:endParaRPr lang="en-US" sz="11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09403614"/>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a:effectLst/>
                        </a:rPr>
                        <a:t>40.1%</a:t>
                      </a:r>
                      <a:endParaRPr lang="en-US" sz="11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a:effectLst/>
                        </a:rPr>
                        <a:t>59.9%</a:t>
                      </a:r>
                      <a:endParaRPr lang="en-US" sz="11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51782141"/>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a:effectLst/>
                        </a:rPr>
                        <a:t>47.1%</a:t>
                      </a:r>
                      <a:endParaRPr lang="en-US" sz="11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dirty="0">
                          <a:effectLst/>
                        </a:rPr>
                        <a:t>52.9%</a:t>
                      </a:r>
                      <a:endParaRPr lang="en-US" sz="11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2676910"/>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a:effectLst/>
                        </a:rPr>
                        <a:t>43.5%</a:t>
                      </a:r>
                      <a:endParaRPr lang="en-US" sz="11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dirty="0">
                          <a:effectLst/>
                        </a:rPr>
                        <a:t>56.5%</a:t>
                      </a:r>
                      <a:endParaRPr lang="en-US" sz="11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31039414"/>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a:effectLst/>
                        </a:rPr>
                        <a:t>52.3%</a:t>
                      </a:r>
                      <a:endParaRPr lang="en-US" sz="11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dirty="0">
                          <a:effectLst/>
                        </a:rPr>
                        <a:t>47.7%</a:t>
                      </a:r>
                      <a:endParaRPr lang="en-US" sz="11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92756675"/>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a:effectLst/>
                        </a:rPr>
                        <a:t>46.5%</a:t>
                      </a:r>
                      <a:endParaRPr lang="en-US" sz="11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a:effectLst/>
                        </a:rPr>
                        <a:t>53.5%</a:t>
                      </a:r>
                      <a:endParaRPr lang="en-US" sz="11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96478834"/>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a:effectLst/>
                        </a:rPr>
                        <a:t>48.0%</a:t>
                      </a:r>
                      <a:endParaRPr lang="en-US" sz="11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dirty="0">
                          <a:effectLst/>
                        </a:rPr>
                        <a:t>52.0%</a:t>
                      </a:r>
                      <a:endParaRPr lang="en-US" sz="11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88204366"/>
                  </a:ext>
                </a:extLst>
              </a:tr>
              <a:tr h="263382">
                <a:tc>
                  <a:txBody>
                    <a:bodyPr/>
                    <a:lstStyle/>
                    <a:p>
                      <a:pPr algn="ctr" fontAlgn="b"/>
                      <a:endParaRPr lang="en-US" sz="1100" b="0" i="0" u="none" strike="noStrike">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a:effectLst/>
                        </a:rPr>
                        <a:t>35.3%</a:t>
                      </a:r>
                      <a:endParaRPr lang="en-US" sz="1100" b="0" i="0" u="none" strike="noStrike">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100" u="none" strike="noStrike" dirty="0">
                          <a:effectLst/>
                        </a:rPr>
                        <a:t>64.7%</a:t>
                      </a:r>
                      <a:endParaRPr lang="en-US" sz="1100" b="0"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41558080"/>
                  </a:ext>
                </a:extLst>
              </a:tr>
              <a:tr h="263382">
                <a:tc>
                  <a:txBody>
                    <a:bodyPr/>
                    <a:lstStyle/>
                    <a:p>
                      <a:pPr algn="r" fontAlgn="b"/>
                      <a:r>
                        <a:rPr lang="cs-CZ" sz="1100" b="1" i="0" u="none" strike="noStrike" dirty="0">
                          <a:solidFill>
                            <a:srgbClr val="000000"/>
                          </a:solidFill>
                          <a:effectLst/>
                          <a:latin typeface="Calibri" panose="020F0502020204030204" pitchFamily="34" charset="0"/>
                        </a:rPr>
                        <a:t>ČR</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US" sz="1100" b="1" u="none" strike="noStrike" dirty="0">
                          <a:effectLst/>
                        </a:rPr>
                        <a:t>43.9%</a:t>
                      </a:r>
                      <a:endParaRPr lang="en-US" sz="1100" b="1"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US" sz="1100" b="1" u="none" strike="noStrike" dirty="0">
                          <a:effectLst/>
                        </a:rPr>
                        <a:t>56.1%</a:t>
                      </a:r>
                      <a:endParaRPr lang="en-US" sz="1100" b="1" i="0" u="none" strike="noStrike" dirty="0">
                        <a:solidFill>
                          <a:srgbClr val="000000"/>
                        </a:solidFill>
                        <a:effectLst/>
                        <a:latin typeface="Calibri" panose="020F0502020204030204" pitchFamily="34" charset="0"/>
                      </a:endParaRPr>
                    </a:p>
                  </a:txBody>
                  <a:tcPr marL="9525" marR="9525" marT="9525" marB="0" anchor="ctr">
                    <a:lnL w="12700" cap="flat" cmpd="sng" algn="ctr">
                      <a:no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919986758"/>
                  </a:ext>
                </a:extLst>
              </a:tr>
            </a:tbl>
          </a:graphicData>
        </a:graphic>
      </p:graphicFrame>
      <p:graphicFrame>
        <p:nvGraphicFramePr>
          <p:cNvPr id="19" name="Chart 5"/>
          <p:cNvGraphicFramePr/>
          <p:nvPr>
            <p:extLst>
              <p:ext uri="{D42A27DB-BD31-4B8C-83A1-F6EECF244321}">
                <p14:modId xmlns:p14="http://schemas.microsoft.com/office/powerpoint/2010/main" val="2025358436"/>
              </p:ext>
            </p:extLst>
          </p:nvPr>
        </p:nvGraphicFramePr>
        <p:xfrm>
          <a:off x="634087" y="1242589"/>
          <a:ext cx="6096000" cy="4948507"/>
        </p:xfrm>
        <a:graphic>
          <a:graphicData uri="http://schemas.openxmlformats.org/drawingml/2006/chart">
            <c:chart xmlns:c="http://schemas.openxmlformats.org/drawingml/2006/chart" xmlns:r="http://schemas.openxmlformats.org/officeDocument/2006/relationships" r:id="rId2"/>
          </a:graphicData>
        </a:graphic>
      </p:graphicFrame>
      <p:sp>
        <p:nvSpPr>
          <p:cNvPr id="20" name="TextBox 10"/>
          <p:cNvSpPr txBox="1"/>
          <p:nvPr/>
        </p:nvSpPr>
        <p:spPr>
          <a:xfrm>
            <a:off x="7038462" y="1402027"/>
            <a:ext cx="174368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1" u="none" strike="noStrike" kern="1200" cap="none" spc="0" normalizeH="0" baseline="0" noProof="0" dirty="0">
                <a:ln>
                  <a:noFill/>
                </a:ln>
                <a:solidFill>
                  <a:prstClr val="black"/>
                </a:solidFill>
                <a:effectLst/>
                <a:uLnTx/>
                <a:uFillTx/>
                <a:latin typeface="Calibri" panose="020F0502020204030204"/>
                <a:ea typeface="+mn-ea"/>
                <a:cs typeface="+mn-cs"/>
              </a:rPr>
              <a:t>Podíl na celkovém počtu</a:t>
            </a:r>
            <a:endParaRPr kumimoji="0" lang="en-US" sz="1200" b="1"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TextBox 11"/>
          <p:cNvSpPr txBox="1"/>
          <p:nvPr/>
        </p:nvSpPr>
        <p:spPr>
          <a:xfrm>
            <a:off x="3474074" y="1768966"/>
            <a:ext cx="1093697" cy="276999"/>
          </a:xfrm>
          <a:prstGeom prst="rect">
            <a:avLst/>
          </a:prstGeom>
          <a:noFill/>
        </p:spPr>
        <p:txBody>
          <a:bodyPr wrap="none" rtlCol="0">
            <a:spAutoFit/>
          </a:bodyPr>
          <a:lstStyle>
            <a:defPPr>
              <a:defRPr lang="cs-CZ"/>
            </a:defPPr>
            <a:lvl1pPr>
              <a:defRPr sz="1200" b="1" i="1"/>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prstClr val="black"/>
                </a:solidFill>
                <a:effectLst/>
                <a:uLnTx/>
                <a:uFillTx/>
                <a:latin typeface="Calibri" panose="020F0502020204030204"/>
                <a:ea typeface="+mn-ea"/>
                <a:cs typeface="+mn-cs"/>
              </a:rPr>
              <a:t>Po</a:t>
            </a:r>
            <a:r>
              <a:rPr kumimoji="0" lang="cs-CZ" sz="1200" b="1" i="1" u="none" strike="noStrike" kern="1200" cap="none" spc="0" normalizeH="0" baseline="0" noProof="0" dirty="0">
                <a:ln>
                  <a:noFill/>
                </a:ln>
                <a:solidFill>
                  <a:prstClr val="black"/>
                </a:solidFill>
                <a:effectLst/>
                <a:uLnTx/>
                <a:uFillTx/>
                <a:latin typeface="Calibri" panose="020F0502020204030204"/>
                <a:ea typeface="+mn-ea"/>
                <a:cs typeface="+mn-cs"/>
              </a:rPr>
              <a:t>čet ordinací</a:t>
            </a:r>
            <a:endParaRPr kumimoji="0" lang="en-US" sz="1200" b="1"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Obdélník 1"/>
          <p:cNvSpPr/>
          <p:nvPr/>
        </p:nvSpPr>
        <p:spPr>
          <a:xfrm>
            <a:off x="9231550" y="2568979"/>
            <a:ext cx="2655650" cy="267765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Poměr dostupné kapacity ambulantních specialistů vs. praktických lékařů se významně liší mezi regiony ČR.</a:t>
            </a:r>
            <a:r>
              <a:rPr kumimoji="0" lang="cs-CZ" sz="1400" b="0" i="0" u="none" strike="noStrike" kern="1200" cap="none" spc="0" normalizeH="0" noProof="0" dirty="0">
                <a:ln>
                  <a:noFill/>
                </a:ln>
                <a:solidFill>
                  <a:srgbClr val="292929"/>
                </a:solidFill>
                <a:effectLst/>
                <a:uLnTx/>
                <a:uFillTx/>
                <a:latin typeface="Calibri" panose="020F0502020204030204"/>
                <a:ea typeface="+mn-ea"/>
                <a:cs typeface="+mn-cs"/>
              </a:rPr>
              <a:t> V</a:t>
            </a: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elmi vysoký podíl ambulantních specialistů působí ve velkých městech, zejména pak v Praze. </a:t>
            </a:r>
            <a:endParaRPr kumimoji="0" lang="en-US" sz="1400" b="0" i="0" u="none" strike="noStrike" kern="1200" cap="none" spc="0" normalizeH="0" baseline="0" noProof="0" dirty="0">
              <a:ln>
                <a:noFill/>
              </a:ln>
              <a:solidFill>
                <a:srgbClr val="292929"/>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U praktických lékařů je nadto velkým problémem jejich demografické stárnutí, které zvyšuje riziko uzavírání ordinací z důvodu odchodu do důchodu. </a:t>
            </a:r>
            <a:endParaRPr kumimoji="0" lang="en-US" sz="1400" b="0" i="0" u="none" strike="noStrike" kern="1200" cap="none" spc="0" normalizeH="0" baseline="0" noProof="0" dirty="0">
              <a:ln>
                <a:noFill/>
              </a:ln>
              <a:solidFill>
                <a:srgbClr val="292929"/>
              </a:solidFill>
              <a:effectLst/>
              <a:uLnTx/>
              <a:uFillTx/>
              <a:latin typeface="Calibri" panose="020F0502020204030204"/>
              <a:ea typeface="+mn-ea"/>
              <a:cs typeface="+mn-cs"/>
            </a:endParaRPr>
          </a:p>
        </p:txBody>
      </p:sp>
      <p:sp>
        <p:nvSpPr>
          <p:cNvPr id="3" name="Title 2"/>
          <p:cNvSpPr>
            <a:spLocks noGrp="1"/>
          </p:cNvSpPr>
          <p:nvPr>
            <p:ph type="title"/>
          </p:nvPr>
        </p:nvSpPr>
        <p:spPr>
          <a:xfrm>
            <a:off x="110179" y="164319"/>
            <a:ext cx="10515600" cy="631595"/>
          </a:xfrm>
        </p:spPr>
        <p:txBody>
          <a:bodyPr>
            <a:normAutofit/>
          </a:bodyPr>
          <a:lstStyle/>
          <a:p>
            <a:r>
              <a:rPr lang="en-US" dirty="0" err="1"/>
              <a:t>Samostatné</a:t>
            </a:r>
            <a:r>
              <a:rPr lang="en-US" dirty="0"/>
              <a:t> </a:t>
            </a:r>
            <a:r>
              <a:rPr lang="en-US" dirty="0" err="1"/>
              <a:t>ordinace</a:t>
            </a:r>
            <a:r>
              <a:rPr lang="en-US" dirty="0"/>
              <a:t> (ambulance) v ČR: </a:t>
            </a:r>
            <a:r>
              <a:rPr lang="en-US" dirty="0" err="1"/>
              <a:t>stav</a:t>
            </a:r>
            <a:r>
              <a:rPr lang="en-US" dirty="0"/>
              <a:t> k 1.2. 2019</a:t>
            </a:r>
          </a:p>
        </p:txBody>
      </p:sp>
      <p:sp>
        <p:nvSpPr>
          <p:cNvPr id="4" name="Obdélník 3"/>
          <p:cNvSpPr/>
          <p:nvPr/>
        </p:nvSpPr>
        <p:spPr>
          <a:xfrm>
            <a:off x="2177284" y="684733"/>
            <a:ext cx="3539752" cy="261610"/>
          </a:xfrm>
          <a:prstGeom prst="rect">
            <a:avLst/>
          </a:prstGeom>
        </p:spPr>
        <p:txBody>
          <a:bodyPr wrap="none">
            <a:spAutoFit/>
          </a:bodyPr>
          <a:lstStyle/>
          <a:p>
            <a:pPr lvl="1" indent="-457200">
              <a:buSzPct val="100000"/>
              <a:defRPr/>
            </a:pPr>
            <a:r>
              <a:rPr lang="pl-PL" altLang="cs-CZ" sz="1100" b="1" dirty="0">
                <a:solidFill>
                  <a:prstClr val="black"/>
                </a:solidFill>
                <a:cs typeface="Arial" pitchFamily="34" charset="0"/>
              </a:rPr>
              <a:t>* Počet ordinací praktických lékařů zahrnuje PLD + PLDD. </a:t>
            </a:r>
            <a:endParaRPr lang="cs-CZ" sz="1100" b="1" dirty="0">
              <a:solidFill>
                <a:prstClr val="black"/>
              </a:solidFill>
              <a:cs typeface="Arial" panose="020B0604020202020204" pitchFamily="34" charset="0"/>
            </a:endParaRPr>
          </a:p>
        </p:txBody>
      </p:sp>
    </p:spTree>
    <p:extLst>
      <p:ext uri="{BB962C8B-B14F-4D97-AF65-F5344CB8AC3E}">
        <p14:creationId xmlns:p14="http://schemas.microsoft.com/office/powerpoint/2010/main" val="298620747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110179" y="652241"/>
            <a:ext cx="1167880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dat: NRPZS 1.2.2019</a:t>
            </a:r>
          </a:p>
        </p:txBody>
      </p:sp>
      <p:graphicFrame>
        <p:nvGraphicFramePr>
          <p:cNvPr id="9" name="Chart 5"/>
          <p:cNvGraphicFramePr/>
          <p:nvPr>
            <p:extLst>
              <p:ext uri="{D42A27DB-BD31-4B8C-83A1-F6EECF244321}">
                <p14:modId xmlns:p14="http://schemas.microsoft.com/office/powerpoint/2010/main" val="3740817362"/>
              </p:ext>
            </p:extLst>
          </p:nvPr>
        </p:nvGraphicFramePr>
        <p:xfrm>
          <a:off x="819022" y="1526928"/>
          <a:ext cx="4678347" cy="454665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0" name="Chart 12"/>
          <p:cNvGraphicFramePr/>
          <p:nvPr>
            <p:extLst>
              <p:ext uri="{D42A27DB-BD31-4B8C-83A1-F6EECF244321}">
                <p14:modId xmlns:p14="http://schemas.microsoft.com/office/powerpoint/2010/main" val="278374208"/>
              </p:ext>
            </p:extLst>
          </p:nvPr>
        </p:nvGraphicFramePr>
        <p:xfrm>
          <a:off x="6109361" y="1456235"/>
          <a:ext cx="4678347" cy="4546656"/>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3"/>
          <p:cNvSpPr txBox="1"/>
          <p:nvPr/>
        </p:nvSpPr>
        <p:spPr>
          <a:xfrm>
            <a:off x="2625500" y="1312955"/>
            <a:ext cx="1921039" cy="276999"/>
          </a:xfrm>
          <a:prstGeom prst="rect">
            <a:avLst/>
          </a:prstGeom>
          <a:noFill/>
        </p:spPr>
        <p:txBody>
          <a:bodyPr wrap="none" rtlCol="0">
            <a:spAutoFit/>
          </a:bodyPr>
          <a:lstStyle>
            <a:defPPr>
              <a:defRPr lang="cs-CZ"/>
            </a:defPPr>
            <a:lvl1pPr>
              <a:defRPr sz="1200" b="1" i="1"/>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prstClr val="black"/>
                </a:solidFill>
                <a:effectLst/>
                <a:uLnTx/>
                <a:uFillTx/>
                <a:latin typeface="Calibri" panose="020F0502020204030204"/>
                <a:ea typeface="+mn-ea"/>
                <a:cs typeface="+mn-cs"/>
              </a:rPr>
              <a:t>Po</a:t>
            </a:r>
            <a:r>
              <a:rPr kumimoji="0" lang="cs-CZ" sz="1200" b="1" i="1" u="none" strike="noStrike" kern="1200" cap="none" spc="0" normalizeH="0" baseline="0" noProof="0" dirty="0">
                <a:ln>
                  <a:noFill/>
                </a:ln>
                <a:solidFill>
                  <a:prstClr val="black"/>
                </a:solidFill>
                <a:effectLst/>
                <a:uLnTx/>
                <a:uFillTx/>
                <a:latin typeface="Calibri" panose="020F0502020204030204"/>
                <a:ea typeface="+mn-ea"/>
                <a:cs typeface="+mn-cs"/>
              </a:rPr>
              <a:t>čet obyvatel na ordinaci</a:t>
            </a:r>
            <a:endParaRPr kumimoji="0" lang="en-US" sz="1200" b="1"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TextBox 14"/>
          <p:cNvSpPr txBox="1"/>
          <p:nvPr/>
        </p:nvSpPr>
        <p:spPr>
          <a:xfrm>
            <a:off x="7994199" y="1228677"/>
            <a:ext cx="1921039" cy="276999"/>
          </a:xfrm>
          <a:prstGeom prst="rect">
            <a:avLst/>
          </a:prstGeom>
          <a:noFill/>
        </p:spPr>
        <p:txBody>
          <a:bodyPr wrap="none" rtlCol="0">
            <a:spAutoFit/>
          </a:bodyPr>
          <a:lstStyle>
            <a:defPPr>
              <a:defRPr lang="cs-CZ"/>
            </a:defPPr>
            <a:lvl1pPr>
              <a:defRPr sz="1200" b="1" i="1"/>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prstClr val="black"/>
                </a:solidFill>
                <a:effectLst/>
                <a:uLnTx/>
                <a:uFillTx/>
                <a:latin typeface="Calibri" panose="020F0502020204030204"/>
                <a:ea typeface="+mn-ea"/>
                <a:cs typeface="+mn-cs"/>
              </a:rPr>
              <a:t>Po</a:t>
            </a:r>
            <a:r>
              <a:rPr kumimoji="0" lang="cs-CZ" sz="1200" b="1" i="1" u="none" strike="noStrike" kern="1200" cap="none" spc="0" normalizeH="0" baseline="0" noProof="0" dirty="0">
                <a:ln>
                  <a:noFill/>
                </a:ln>
                <a:solidFill>
                  <a:prstClr val="black"/>
                </a:solidFill>
                <a:effectLst/>
                <a:uLnTx/>
                <a:uFillTx/>
                <a:latin typeface="Calibri" panose="020F0502020204030204"/>
                <a:ea typeface="+mn-ea"/>
                <a:cs typeface="+mn-cs"/>
              </a:rPr>
              <a:t>čet obyvatel na ordinaci</a:t>
            </a:r>
            <a:endParaRPr kumimoji="0" lang="en-US" sz="1200" b="1"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Rectangle 2"/>
          <p:cNvSpPr/>
          <p:nvPr/>
        </p:nvSpPr>
        <p:spPr>
          <a:xfrm>
            <a:off x="1260866" y="912111"/>
            <a:ext cx="3697808" cy="338554"/>
          </a:xfrm>
          <a:prstGeom prst="rect">
            <a:avLst/>
          </a:prstGeom>
        </p:spPr>
        <p:txBody>
          <a:bodyPr wrap="none">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a:ea typeface="+mn-ea"/>
                <a:cs typeface="+mn-cs"/>
              </a:rPr>
              <a:t>Samostatná ordinace praktického lékaře</a:t>
            </a:r>
            <a:r>
              <a:rPr kumimoji="0" lang="cs-CZ" sz="1600" b="1"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14" name="Rectangle 15"/>
          <p:cNvSpPr/>
          <p:nvPr/>
        </p:nvSpPr>
        <p:spPr>
          <a:xfrm>
            <a:off x="6990976" y="890123"/>
            <a:ext cx="3474221" cy="338554"/>
          </a:xfrm>
          <a:prstGeom prst="rect">
            <a:avLst/>
          </a:prstGeom>
        </p:spPr>
        <p:txBody>
          <a:bodyPr wrap="none">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a:ea typeface="+mn-ea"/>
                <a:cs typeface="+mn-cs"/>
              </a:rPr>
              <a:t>Samostatná ordinace lékaře specialisty</a:t>
            </a: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3" name="Obdélník 2"/>
          <p:cNvSpPr/>
          <p:nvPr/>
        </p:nvSpPr>
        <p:spPr>
          <a:xfrm>
            <a:off x="2765898" y="6057501"/>
            <a:ext cx="6096000" cy="430887"/>
          </a:xfrm>
          <a:prstGeom prst="rect">
            <a:avLst/>
          </a:prstGeom>
        </p:spPr>
        <p:txBody>
          <a:bodyPr>
            <a:spAutoFit/>
          </a:bodyPr>
          <a:lstStyle/>
          <a:p>
            <a:pPr marL="457200" marR="0" lvl="1" indent="-457200" algn="l" defTabSz="914400" rtl="0" eaLnBrk="1" fontAlgn="auto" latinLnBrk="0" hangingPunct="1">
              <a:lnSpc>
                <a:spcPct val="100000"/>
              </a:lnSpc>
              <a:spcBef>
                <a:spcPts val="0"/>
              </a:spcBef>
              <a:spcAft>
                <a:spcPts val="0"/>
              </a:spcAft>
              <a:buClrTx/>
              <a:buSzPct val="100000"/>
              <a:buFontTx/>
              <a:buNone/>
              <a:tabLst/>
              <a:defRPr/>
            </a:pPr>
            <a:r>
              <a:rPr kumimoji="0" lang="pl-PL" altLang="cs-CZ" sz="1100" b="0" i="0" u="none" strike="noStrike" kern="1200" cap="none" spc="0" normalizeH="0" baseline="0" noProof="0" dirty="0">
                <a:ln>
                  <a:noFill/>
                </a:ln>
                <a:solidFill>
                  <a:prstClr val="black"/>
                </a:solidFill>
                <a:effectLst/>
                <a:uLnTx/>
                <a:uFillTx/>
                <a:latin typeface="Calibri" panose="020F0502020204030204"/>
                <a:ea typeface="+mn-ea"/>
                <a:cs typeface="Arial" pitchFamily="34" charset="0"/>
              </a:rPr>
              <a:t>Analýza je provedena na úrovni jednotlivých adres zdravotnických zařízení (každé IČO poskytovatele </a:t>
            </a:r>
          </a:p>
          <a:p>
            <a:pPr marL="457200" marR="0" lvl="1" indent="-457200" algn="l" defTabSz="914400" rtl="0" eaLnBrk="1" fontAlgn="auto" latinLnBrk="0" hangingPunct="1">
              <a:lnSpc>
                <a:spcPct val="100000"/>
              </a:lnSpc>
              <a:spcBef>
                <a:spcPts val="0"/>
              </a:spcBef>
              <a:spcAft>
                <a:spcPts val="0"/>
              </a:spcAft>
              <a:buClrTx/>
              <a:buSzPct val="100000"/>
              <a:buFontTx/>
              <a:buNone/>
              <a:tabLst/>
              <a:defRPr/>
            </a:pPr>
            <a:r>
              <a:rPr kumimoji="0" lang="pl-PL" altLang="cs-CZ" sz="1100" b="0" i="0" u="none" strike="noStrike" kern="1200" cap="none" spc="0" normalizeH="0" baseline="0" noProof="0" dirty="0">
                <a:ln>
                  <a:noFill/>
                </a:ln>
                <a:solidFill>
                  <a:prstClr val="black"/>
                </a:solidFill>
                <a:effectLst/>
                <a:uLnTx/>
                <a:uFillTx/>
                <a:latin typeface="Calibri" panose="020F0502020204030204"/>
                <a:ea typeface="+mn-ea"/>
                <a:cs typeface="Arial" pitchFamily="34" charset="0"/>
              </a:rPr>
              <a:t>může mít více adres) – ICO+PCZ+PCDP. </a:t>
            </a:r>
            <a:r>
              <a:rPr kumimoji="0" lang="pl-PL" altLang="cs-CZ" sz="1100" b="1" i="0" u="none" strike="noStrike" kern="1200" cap="none" spc="0" normalizeH="0" baseline="0" noProof="0" dirty="0">
                <a:ln>
                  <a:noFill/>
                </a:ln>
                <a:solidFill>
                  <a:prstClr val="black"/>
                </a:solidFill>
                <a:effectLst/>
                <a:uLnTx/>
                <a:uFillTx/>
                <a:latin typeface="Calibri" panose="020F0502020204030204"/>
                <a:ea typeface="+mn-ea"/>
                <a:cs typeface="Arial" pitchFamily="34" charset="0"/>
              </a:rPr>
              <a:t>* Počet ordinací praktických lékařů zahrnuje PLD + PLDD. </a:t>
            </a:r>
            <a:endParaRPr kumimoji="0" lang="cs-CZ" sz="11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endParaRPr>
          </a:p>
        </p:txBody>
      </p:sp>
      <p:sp>
        <p:nvSpPr>
          <p:cNvPr id="2" name="Title 1"/>
          <p:cNvSpPr>
            <a:spLocks noGrp="1"/>
          </p:cNvSpPr>
          <p:nvPr>
            <p:ph type="title"/>
          </p:nvPr>
        </p:nvSpPr>
        <p:spPr>
          <a:xfrm>
            <a:off x="110179" y="97710"/>
            <a:ext cx="10515600" cy="631595"/>
          </a:xfrm>
        </p:spPr>
        <p:txBody>
          <a:bodyPr>
            <a:normAutofit/>
          </a:bodyPr>
          <a:lstStyle/>
          <a:p>
            <a:r>
              <a:rPr lang="en-US" sz="2800" dirty="0" err="1"/>
              <a:t>Samostatné</a:t>
            </a:r>
            <a:r>
              <a:rPr lang="en-US" sz="2800" dirty="0"/>
              <a:t> </a:t>
            </a:r>
            <a:r>
              <a:rPr lang="en-US" sz="2800" dirty="0" err="1"/>
              <a:t>ordinace</a:t>
            </a:r>
            <a:r>
              <a:rPr lang="en-US" sz="2800" dirty="0"/>
              <a:t> (ambulance) v ČR: </a:t>
            </a:r>
            <a:r>
              <a:rPr lang="en-US" sz="2800" dirty="0" err="1"/>
              <a:t>počet</a:t>
            </a:r>
            <a:r>
              <a:rPr lang="en-US" sz="2800" dirty="0"/>
              <a:t> </a:t>
            </a:r>
            <a:r>
              <a:rPr lang="en-US" sz="2800" dirty="0" err="1"/>
              <a:t>obyvatel</a:t>
            </a:r>
            <a:r>
              <a:rPr lang="en-US" sz="2800" dirty="0"/>
              <a:t> </a:t>
            </a:r>
            <a:r>
              <a:rPr lang="en-US" sz="2800" dirty="0" err="1"/>
              <a:t>na</a:t>
            </a:r>
            <a:r>
              <a:rPr lang="en-US" sz="2800" dirty="0"/>
              <a:t> </a:t>
            </a:r>
            <a:r>
              <a:rPr lang="en-US" sz="2800" dirty="0" err="1"/>
              <a:t>ordinaci</a:t>
            </a:r>
            <a:endParaRPr lang="en-US" sz="2800" dirty="0"/>
          </a:p>
        </p:txBody>
      </p:sp>
    </p:spTree>
    <p:extLst>
      <p:ext uri="{BB962C8B-B14F-4D97-AF65-F5344CB8AC3E}">
        <p14:creationId xmlns:p14="http://schemas.microsoft.com/office/powerpoint/2010/main" val="290633023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2332690" cy="523220"/>
          </a:xfrm>
          <a:prstGeom prst="rect">
            <a:avLst/>
          </a:prstGeom>
          <a:noFill/>
        </p:spPr>
        <p:txBody>
          <a:bodyPr wrap="none" rtlCol="0">
            <a:spAutoFit/>
          </a:bodyPr>
          <a:lstStyle/>
          <a:p>
            <a:r>
              <a:rPr lang="cs-CZ" sz="1400" dirty="0"/>
              <a:t>Zdroj: </a:t>
            </a:r>
            <a:r>
              <a:rPr lang="cs-CZ" sz="1400" kern="0" dirty="0">
                <a:solidFill>
                  <a:srgbClr val="000000"/>
                </a:solidFill>
              </a:rPr>
              <a:t>NRHOSP 2010 – 2017</a:t>
            </a:r>
          </a:p>
          <a:p>
            <a:r>
              <a:rPr lang="cs-CZ" sz="1400" kern="0" dirty="0">
                <a:solidFill>
                  <a:srgbClr val="000000"/>
                </a:solidFill>
              </a:rPr>
              <a:t>Úmrtí při akutní hospitalizaci.</a:t>
            </a:r>
          </a:p>
        </p:txBody>
      </p:sp>
      <p:sp>
        <p:nvSpPr>
          <p:cNvPr id="8" name="TextBox 7"/>
          <p:cNvSpPr txBox="1"/>
          <p:nvPr/>
        </p:nvSpPr>
        <p:spPr>
          <a:xfrm>
            <a:off x="6786956" y="1526682"/>
            <a:ext cx="4930971" cy="2246769"/>
          </a:xfrm>
          <a:prstGeom prst="rect">
            <a:avLst/>
          </a:prstGeom>
          <a:noFill/>
          <a:ln>
            <a:noFill/>
          </a:ln>
        </p:spPr>
        <p:txBody>
          <a:bodyPr wrap="square" rtlCol="0">
            <a:spAutoFit/>
          </a:bodyPr>
          <a:lstStyle/>
          <a:p>
            <a:r>
              <a:rPr lang="cs-CZ" sz="1400" kern="0" dirty="0">
                <a:solidFill>
                  <a:srgbClr val="000000"/>
                </a:solidFill>
              </a:rPr>
              <a:t>Hospitalizační </a:t>
            </a:r>
            <a:r>
              <a:rPr lang="cs-CZ" sz="1400" kern="0" dirty="0"/>
              <a:t>mortalita je v čase víceméně neměnná a v mezinárodním srovnání podprůměrná. Ročně je úmrtím ukončeno 2,5 % akutních hospitalizací. V roce 2018 bylo úmrtím </a:t>
            </a:r>
          </a:p>
          <a:p>
            <a:r>
              <a:rPr lang="cs-CZ" sz="1400" kern="0" dirty="0"/>
              <a:t>ukončeno 51 396 z celkových 1 999 367 akutních hospitalizací.</a:t>
            </a:r>
          </a:p>
          <a:p>
            <a:endParaRPr lang="cs-CZ" sz="1400" kern="0" dirty="0"/>
          </a:p>
          <a:p>
            <a:r>
              <a:rPr lang="cs-CZ" sz="1400" kern="0" dirty="0"/>
              <a:t>U pacientů s bydlištěm v Královéhradeckém kraji hospitalizační mortalita v čase rovněž víceméně neměnná. Ročně je úmrtím ukončeno cca 2,7 % akutních hospitalizací. V roce 2018 bylo úmrtím ukončeno 2 650 z celkových 94 579 akutních hospitalizací.</a:t>
            </a:r>
          </a:p>
        </p:txBody>
      </p:sp>
      <p:sp>
        <p:nvSpPr>
          <p:cNvPr id="2" name="Title 1"/>
          <p:cNvSpPr>
            <a:spLocks noGrp="1"/>
          </p:cNvSpPr>
          <p:nvPr>
            <p:ph type="title"/>
          </p:nvPr>
        </p:nvSpPr>
        <p:spPr/>
        <p:txBody>
          <a:bodyPr>
            <a:normAutofit/>
          </a:bodyPr>
          <a:lstStyle/>
          <a:p>
            <a:r>
              <a:rPr lang="cs-CZ" dirty="0"/>
              <a:t>H</a:t>
            </a:r>
            <a:r>
              <a:rPr lang="en-US" dirty="0" err="1"/>
              <a:t>ospitalizační</a:t>
            </a:r>
            <a:r>
              <a:rPr lang="en-US" dirty="0"/>
              <a:t> </a:t>
            </a:r>
            <a:r>
              <a:rPr lang="en-US" dirty="0" err="1"/>
              <a:t>mortalita</a:t>
            </a:r>
            <a:endParaRPr lang="en-US" dirty="0"/>
          </a:p>
        </p:txBody>
      </p:sp>
      <p:sp>
        <p:nvSpPr>
          <p:cNvPr id="19" name="TextBox 9">
            <a:extLst>
              <a:ext uri="{FF2B5EF4-FFF2-40B4-BE49-F238E27FC236}">
                <a16:creationId xmlns:a16="http://schemas.microsoft.com/office/drawing/2014/main" id="{9ABB8283-C202-42F8-AB12-45F52009F1F8}"/>
              </a:ext>
            </a:extLst>
          </p:cNvPr>
          <p:cNvSpPr txBox="1"/>
          <p:nvPr/>
        </p:nvSpPr>
        <p:spPr>
          <a:xfrm rot="16200000">
            <a:off x="-1325666" y="3701937"/>
            <a:ext cx="4082272" cy="307777"/>
          </a:xfrm>
          <a:prstGeom prst="rect">
            <a:avLst/>
          </a:prstGeom>
          <a:noFill/>
        </p:spPr>
        <p:txBody>
          <a:bodyPr wrap="none" rtlCol="0">
            <a:spAutoFit/>
          </a:bodyPr>
          <a:lstStyle/>
          <a:p>
            <a:pPr algn="ctr">
              <a:defRPr sz="1400" b="0" i="0" u="none" strike="noStrike" kern="1200" baseline="0">
                <a:solidFill>
                  <a:prstClr val="black"/>
                </a:solidFill>
                <a:latin typeface="+mn-lt"/>
                <a:ea typeface="+mn-ea"/>
                <a:cs typeface="+mn-cs"/>
              </a:defRPr>
            </a:pPr>
            <a:r>
              <a:rPr lang="cs-CZ" sz="1400" dirty="0"/>
              <a:t>% zastoupení akutních  hospitalizací končících úmrtím</a:t>
            </a:r>
          </a:p>
        </p:txBody>
      </p:sp>
      <p:sp>
        <p:nvSpPr>
          <p:cNvPr id="21" name="TextovéPole 20">
            <a:extLst>
              <a:ext uri="{FF2B5EF4-FFF2-40B4-BE49-F238E27FC236}">
                <a16:creationId xmlns:a16="http://schemas.microsoft.com/office/drawing/2014/main" id="{76A51E8A-C5C7-4490-BC94-6E821B470256}"/>
              </a:ext>
            </a:extLst>
          </p:cNvPr>
          <p:cNvSpPr txBox="1">
            <a:spLocks noChangeArrowheads="1"/>
          </p:cNvSpPr>
          <p:nvPr/>
        </p:nvSpPr>
        <p:spPr bwMode="auto">
          <a:xfrm>
            <a:off x="4767013" y="1277355"/>
            <a:ext cx="130267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b="1" dirty="0">
                <a:latin typeface="+mn-lt"/>
              </a:rPr>
              <a:t>Česká republika</a:t>
            </a:r>
            <a:endParaRPr kumimoji="0" lang="cs-CZ" altLang="cs-CZ" sz="1400" b="1" i="0" u="none" strike="noStrike" kern="1200" cap="none" spc="0" normalizeH="0" baseline="0" noProof="0" dirty="0">
              <a:ln>
                <a:noFill/>
              </a:ln>
              <a:effectLst/>
              <a:uLnTx/>
              <a:uFillTx/>
              <a:latin typeface="+mn-lt"/>
            </a:endParaRPr>
          </a:p>
        </p:txBody>
      </p:sp>
      <p:sp>
        <p:nvSpPr>
          <p:cNvPr id="22" name="TextovéPole 21">
            <a:extLst>
              <a:ext uri="{FF2B5EF4-FFF2-40B4-BE49-F238E27FC236}">
                <a16:creationId xmlns:a16="http://schemas.microsoft.com/office/drawing/2014/main" id="{E4712264-0B7A-4FF4-8951-7F0A03BB43BC}"/>
              </a:ext>
            </a:extLst>
          </p:cNvPr>
          <p:cNvSpPr txBox="1">
            <a:spLocks noChangeArrowheads="1"/>
          </p:cNvSpPr>
          <p:nvPr/>
        </p:nvSpPr>
        <p:spPr bwMode="auto">
          <a:xfrm>
            <a:off x="4766033" y="1723730"/>
            <a:ext cx="177041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dirty="0">
                <a:latin typeface="+mn-lt"/>
              </a:rPr>
              <a:t>Rozsah hodnot krajů</a:t>
            </a:r>
            <a:endParaRPr kumimoji="0" lang="cs-CZ" altLang="cs-CZ" sz="1400" i="0" u="none" strike="noStrike" kern="1200" cap="none" spc="0" normalizeH="0" baseline="0" noProof="0" dirty="0">
              <a:ln>
                <a:noFill/>
              </a:ln>
              <a:effectLst/>
              <a:uLnTx/>
              <a:uFillTx/>
              <a:latin typeface="+mn-lt"/>
            </a:endParaRPr>
          </a:p>
        </p:txBody>
      </p:sp>
      <p:sp>
        <p:nvSpPr>
          <p:cNvPr id="23" name="Rectangle 53">
            <a:extLst>
              <a:ext uri="{FF2B5EF4-FFF2-40B4-BE49-F238E27FC236}">
                <a16:creationId xmlns:a16="http://schemas.microsoft.com/office/drawing/2014/main" id="{156AAEE8-9F1C-4E62-B72A-4CFD37C472B7}"/>
              </a:ext>
            </a:extLst>
          </p:cNvPr>
          <p:cNvSpPr>
            <a:spLocks/>
          </p:cNvSpPr>
          <p:nvPr/>
        </p:nvSpPr>
        <p:spPr>
          <a:xfrm>
            <a:off x="4502600" y="1754507"/>
            <a:ext cx="144000" cy="143777"/>
          </a:xfrm>
          <a:prstGeom prst="rect">
            <a:avLst/>
          </a:prstGeom>
          <a:solidFill>
            <a:schemeClr val="accent1">
              <a:lumMod val="20000"/>
              <a:lumOff val="80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FFCC99"/>
              </a:solidFill>
              <a:effectLst/>
              <a:uLnTx/>
              <a:uFillTx/>
              <a:latin typeface="Calibri"/>
              <a:ea typeface="+mn-ea"/>
              <a:cs typeface="+mn-cs"/>
            </a:endParaRPr>
          </a:p>
        </p:txBody>
      </p:sp>
      <p:grpSp>
        <p:nvGrpSpPr>
          <p:cNvPr id="24" name="Skupina 23">
            <a:extLst>
              <a:ext uri="{FF2B5EF4-FFF2-40B4-BE49-F238E27FC236}">
                <a16:creationId xmlns:a16="http://schemas.microsoft.com/office/drawing/2014/main" id="{0E728CEB-1740-46ED-8D9D-D50A127618FA}"/>
              </a:ext>
            </a:extLst>
          </p:cNvPr>
          <p:cNvGrpSpPr/>
          <p:nvPr/>
        </p:nvGrpSpPr>
        <p:grpSpPr>
          <a:xfrm>
            <a:off x="4434615" y="1353728"/>
            <a:ext cx="287338" cy="72000"/>
            <a:chOff x="6212411" y="2060825"/>
            <a:chExt cx="287338" cy="72000"/>
          </a:xfrm>
        </p:grpSpPr>
        <p:cxnSp>
          <p:nvCxnSpPr>
            <p:cNvPr id="35" name="Straight Connector 35">
              <a:extLst>
                <a:ext uri="{FF2B5EF4-FFF2-40B4-BE49-F238E27FC236}">
                  <a16:creationId xmlns:a16="http://schemas.microsoft.com/office/drawing/2014/main" id="{85480979-8E4E-46CF-8E79-3E063D3CBF4F}"/>
                </a:ext>
              </a:extLst>
            </p:cNvPr>
            <p:cNvCxnSpPr/>
            <p:nvPr/>
          </p:nvCxnSpPr>
          <p:spPr>
            <a:xfrm>
              <a:off x="6212411" y="2096825"/>
              <a:ext cx="287338" cy="0"/>
            </a:xfrm>
            <a:prstGeom prst="line">
              <a:avLst/>
            </a:prstGeom>
            <a:solidFill>
              <a:srgbClr val="FF6600"/>
            </a:solidFill>
            <a:ln w="19050">
              <a:solidFill>
                <a:srgbClr val="037BC1"/>
              </a:solidFill>
            </a:ln>
          </p:spPr>
          <p:style>
            <a:lnRef idx="1">
              <a:schemeClr val="accent1"/>
            </a:lnRef>
            <a:fillRef idx="0">
              <a:schemeClr val="accent1"/>
            </a:fillRef>
            <a:effectRef idx="0">
              <a:schemeClr val="accent1"/>
            </a:effectRef>
            <a:fontRef idx="minor">
              <a:schemeClr val="tx1"/>
            </a:fontRef>
          </p:style>
        </p:cxnSp>
        <p:sp>
          <p:nvSpPr>
            <p:cNvPr id="36" name="Oval 22">
              <a:extLst>
                <a:ext uri="{FF2B5EF4-FFF2-40B4-BE49-F238E27FC236}">
                  <a16:creationId xmlns:a16="http://schemas.microsoft.com/office/drawing/2014/main" id="{76565AE5-BC5E-4582-82AE-B292ECD0D745}"/>
                </a:ext>
              </a:extLst>
            </p:cNvPr>
            <p:cNvSpPr/>
            <p:nvPr/>
          </p:nvSpPr>
          <p:spPr>
            <a:xfrm>
              <a:off x="6320080" y="2060825"/>
              <a:ext cx="72000" cy="72000"/>
            </a:xfrm>
            <a:prstGeom prst="diamond">
              <a:avLst/>
            </a:prstGeom>
            <a:solidFill>
              <a:srgbClr val="037BC1"/>
            </a:solidFill>
            <a:ln w="9525">
              <a:solidFill>
                <a:srgbClr val="037BC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5F5F5F"/>
                </a:solidFill>
                <a:effectLst/>
                <a:uLnTx/>
                <a:uFillTx/>
                <a:latin typeface="Calibri"/>
                <a:ea typeface="+mn-ea"/>
                <a:cs typeface="+mn-cs"/>
              </a:endParaRPr>
            </a:p>
          </p:txBody>
        </p:sp>
      </p:grpSp>
      <p:grpSp>
        <p:nvGrpSpPr>
          <p:cNvPr id="38" name="Skupina 37">
            <a:extLst>
              <a:ext uri="{FF2B5EF4-FFF2-40B4-BE49-F238E27FC236}">
                <a16:creationId xmlns:a16="http://schemas.microsoft.com/office/drawing/2014/main" id="{AE55995B-FD27-42D1-B8CE-FAE902DEE56E}"/>
              </a:ext>
            </a:extLst>
          </p:cNvPr>
          <p:cNvGrpSpPr/>
          <p:nvPr/>
        </p:nvGrpSpPr>
        <p:grpSpPr>
          <a:xfrm>
            <a:off x="4443080" y="1565397"/>
            <a:ext cx="287338" cy="72000"/>
            <a:chOff x="6212411" y="2060825"/>
            <a:chExt cx="287338" cy="72000"/>
          </a:xfrm>
          <a:solidFill>
            <a:srgbClr val="7F0506"/>
          </a:solidFill>
        </p:grpSpPr>
        <p:cxnSp>
          <p:nvCxnSpPr>
            <p:cNvPr id="41" name="Straight Connector 35">
              <a:extLst>
                <a:ext uri="{FF2B5EF4-FFF2-40B4-BE49-F238E27FC236}">
                  <a16:creationId xmlns:a16="http://schemas.microsoft.com/office/drawing/2014/main" id="{014D5CE9-E94D-4ECF-A4F7-1EF7ED354437}"/>
                </a:ext>
              </a:extLst>
            </p:cNvPr>
            <p:cNvCxnSpPr/>
            <p:nvPr/>
          </p:nvCxnSpPr>
          <p:spPr>
            <a:xfrm>
              <a:off x="6212411" y="2096825"/>
              <a:ext cx="287338" cy="0"/>
            </a:xfrm>
            <a:prstGeom prst="line">
              <a:avLst/>
            </a:prstGeom>
            <a:grpFill/>
            <a:ln w="19050">
              <a:solidFill>
                <a:srgbClr val="7F0506"/>
              </a:solidFill>
            </a:ln>
          </p:spPr>
          <p:style>
            <a:lnRef idx="1">
              <a:schemeClr val="accent1"/>
            </a:lnRef>
            <a:fillRef idx="0">
              <a:schemeClr val="accent1"/>
            </a:fillRef>
            <a:effectRef idx="0">
              <a:schemeClr val="accent1"/>
            </a:effectRef>
            <a:fontRef idx="minor">
              <a:schemeClr val="tx1"/>
            </a:fontRef>
          </p:style>
        </p:cxnSp>
        <p:sp>
          <p:nvSpPr>
            <p:cNvPr id="42" name="Oval 22">
              <a:extLst>
                <a:ext uri="{FF2B5EF4-FFF2-40B4-BE49-F238E27FC236}">
                  <a16:creationId xmlns:a16="http://schemas.microsoft.com/office/drawing/2014/main" id="{46146EC7-4827-4FA0-BDDA-512A291AFA63}"/>
                </a:ext>
              </a:extLst>
            </p:cNvPr>
            <p:cNvSpPr/>
            <p:nvPr/>
          </p:nvSpPr>
          <p:spPr>
            <a:xfrm>
              <a:off x="6320080" y="2060825"/>
              <a:ext cx="72000" cy="72000"/>
            </a:xfrm>
            <a:prstGeom prst="diamond">
              <a:avLst/>
            </a:prstGeom>
            <a:grpFill/>
            <a:ln w="9525">
              <a:solidFill>
                <a:srgbClr val="7F050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5F5F5F"/>
                </a:solidFill>
                <a:effectLst/>
                <a:uLnTx/>
                <a:uFillTx/>
                <a:latin typeface="Calibri"/>
                <a:ea typeface="+mn-ea"/>
                <a:cs typeface="+mn-cs"/>
              </a:endParaRPr>
            </a:p>
          </p:txBody>
        </p:sp>
      </p:grpSp>
      <p:graphicFrame>
        <p:nvGraphicFramePr>
          <p:cNvPr id="25" name="Object 123">
            <a:extLst>
              <a:ext uri="{FF2B5EF4-FFF2-40B4-BE49-F238E27FC236}">
                <a16:creationId xmlns:a16="http://schemas.microsoft.com/office/drawing/2014/main" id="{1F8FF7F9-AB25-4960-9A61-1B7746792575}"/>
              </a:ext>
            </a:extLst>
          </p:cNvPr>
          <p:cNvGraphicFramePr>
            <a:graphicFrameLocks/>
          </p:cNvGraphicFramePr>
          <p:nvPr>
            <p:extLst>
              <p:ext uri="{D42A27DB-BD31-4B8C-83A1-F6EECF244321}">
                <p14:modId xmlns:p14="http://schemas.microsoft.com/office/powerpoint/2010/main" val="2863540563"/>
              </p:ext>
            </p:extLst>
          </p:nvPr>
        </p:nvGraphicFramePr>
        <p:xfrm>
          <a:off x="946150" y="2081276"/>
          <a:ext cx="5413375" cy="3813175"/>
        </p:xfrm>
        <a:graphic>
          <a:graphicData uri="http://schemas.openxmlformats.org/drawingml/2006/chart">
            <c:chart xmlns:c="http://schemas.openxmlformats.org/drawingml/2006/chart" xmlns:r="http://schemas.openxmlformats.org/officeDocument/2006/relationships" r:id="rId2"/>
          </a:graphicData>
        </a:graphic>
      </p:graphicFrame>
      <p:sp>
        <p:nvSpPr>
          <p:cNvPr id="26" name="TextovéPole 7">
            <a:extLst>
              <a:ext uri="{FF2B5EF4-FFF2-40B4-BE49-F238E27FC236}">
                <a16:creationId xmlns:a16="http://schemas.microsoft.com/office/drawing/2014/main" id="{C0151905-73EA-4F73-A56A-E10DDF7D2B8C}"/>
              </a:ext>
            </a:extLst>
          </p:cNvPr>
          <p:cNvSpPr txBox="1">
            <a:spLocks noChangeArrowheads="1"/>
          </p:cNvSpPr>
          <p:nvPr/>
        </p:nvSpPr>
        <p:spPr bwMode="auto">
          <a:xfrm>
            <a:off x="4775478" y="1489024"/>
            <a:ext cx="17609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b="1" dirty="0">
                <a:latin typeface="+mn-lt"/>
              </a:rPr>
              <a:t>Královéhradecký kraj</a:t>
            </a:r>
            <a:endParaRPr kumimoji="0" lang="cs-CZ" altLang="cs-CZ" sz="1400" b="1" i="0" u="none" strike="noStrike" kern="1200" cap="none" spc="0" normalizeH="0" baseline="0" noProof="0" dirty="0">
              <a:ln>
                <a:noFill/>
              </a:ln>
              <a:effectLst/>
              <a:uLnTx/>
              <a:uFillTx/>
              <a:latin typeface="+mn-lt"/>
            </a:endParaRPr>
          </a:p>
        </p:txBody>
      </p:sp>
      <p:sp>
        <p:nvSpPr>
          <p:cNvPr id="27" name="TextovéPole 7">
            <a:extLst>
              <a:ext uri="{FF2B5EF4-FFF2-40B4-BE49-F238E27FC236}">
                <a16:creationId xmlns:a16="http://schemas.microsoft.com/office/drawing/2014/main" id="{920C6C62-A351-441E-87F2-6C80D8454C04}"/>
              </a:ext>
            </a:extLst>
          </p:cNvPr>
          <p:cNvSpPr txBox="1">
            <a:spLocks noChangeArrowheads="1"/>
          </p:cNvSpPr>
          <p:nvPr/>
        </p:nvSpPr>
        <p:spPr bwMode="auto">
          <a:xfrm>
            <a:off x="6127628" y="2839044"/>
            <a:ext cx="6593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cs-CZ" altLang="cs-CZ" sz="1400" dirty="0">
                <a:latin typeface="+mn-lt"/>
              </a:rPr>
              <a:t>2,8 %</a:t>
            </a:r>
          </a:p>
        </p:txBody>
      </p:sp>
      <p:sp>
        <p:nvSpPr>
          <p:cNvPr id="28" name="TextovéPole 7">
            <a:extLst>
              <a:ext uri="{FF2B5EF4-FFF2-40B4-BE49-F238E27FC236}">
                <a16:creationId xmlns:a16="http://schemas.microsoft.com/office/drawing/2014/main" id="{BDAB76A5-0FE4-4815-9E85-1FA05050262A}"/>
              </a:ext>
            </a:extLst>
          </p:cNvPr>
          <p:cNvSpPr txBox="1">
            <a:spLocks noChangeArrowheads="1"/>
          </p:cNvSpPr>
          <p:nvPr/>
        </p:nvSpPr>
        <p:spPr bwMode="auto">
          <a:xfrm>
            <a:off x="6127628" y="3039448"/>
            <a:ext cx="6593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cs-CZ" altLang="cs-CZ" sz="1400" dirty="0">
                <a:latin typeface="+mn-lt"/>
              </a:rPr>
              <a:t>2,6 %</a:t>
            </a:r>
          </a:p>
        </p:txBody>
      </p:sp>
    </p:spTree>
    <p:extLst>
      <p:ext uri="{BB962C8B-B14F-4D97-AF65-F5344CB8AC3E}">
        <p14:creationId xmlns:p14="http://schemas.microsoft.com/office/powerpoint/2010/main" val="133423054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5949580" y="5614084"/>
            <a:ext cx="4314403" cy="258945"/>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Rectangle 15"/>
          <p:cNvSpPr/>
          <p:nvPr/>
        </p:nvSpPr>
        <p:spPr>
          <a:xfrm>
            <a:off x="819022" y="4667560"/>
            <a:ext cx="4314403" cy="258945"/>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p:cNvSpPr txBox="1"/>
          <p:nvPr/>
        </p:nvSpPr>
        <p:spPr>
          <a:xfrm>
            <a:off x="110179" y="652241"/>
            <a:ext cx="1167880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dat: NRPZS 1.2.2019</a:t>
            </a:r>
          </a:p>
        </p:txBody>
      </p:sp>
      <p:graphicFrame>
        <p:nvGraphicFramePr>
          <p:cNvPr id="9" name="Chart 5"/>
          <p:cNvGraphicFramePr/>
          <p:nvPr>
            <p:extLst>
              <p:ext uri="{D42A27DB-BD31-4B8C-83A1-F6EECF244321}">
                <p14:modId xmlns:p14="http://schemas.microsoft.com/office/powerpoint/2010/main" val="3302172071"/>
              </p:ext>
            </p:extLst>
          </p:nvPr>
        </p:nvGraphicFramePr>
        <p:xfrm>
          <a:off x="819022" y="1526928"/>
          <a:ext cx="4678347" cy="454665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0" name="Chart 12"/>
          <p:cNvGraphicFramePr/>
          <p:nvPr>
            <p:extLst>
              <p:ext uri="{D42A27DB-BD31-4B8C-83A1-F6EECF244321}">
                <p14:modId xmlns:p14="http://schemas.microsoft.com/office/powerpoint/2010/main" val="3164386685"/>
              </p:ext>
            </p:extLst>
          </p:nvPr>
        </p:nvGraphicFramePr>
        <p:xfrm>
          <a:off x="6109361" y="1456235"/>
          <a:ext cx="4678347" cy="4546656"/>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3"/>
          <p:cNvSpPr txBox="1"/>
          <p:nvPr/>
        </p:nvSpPr>
        <p:spPr>
          <a:xfrm>
            <a:off x="2625500" y="1312955"/>
            <a:ext cx="1921039" cy="276999"/>
          </a:xfrm>
          <a:prstGeom prst="rect">
            <a:avLst/>
          </a:prstGeom>
          <a:noFill/>
        </p:spPr>
        <p:txBody>
          <a:bodyPr wrap="none" rtlCol="0">
            <a:spAutoFit/>
          </a:bodyPr>
          <a:lstStyle>
            <a:defPPr>
              <a:defRPr lang="cs-CZ"/>
            </a:defPPr>
            <a:lvl1pPr>
              <a:defRPr sz="1200" b="1" i="1"/>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prstClr val="black"/>
                </a:solidFill>
                <a:effectLst/>
                <a:uLnTx/>
                <a:uFillTx/>
                <a:latin typeface="Calibri" panose="020F0502020204030204"/>
                <a:ea typeface="+mn-ea"/>
                <a:cs typeface="+mn-cs"/>
              </a:rPr>
              <a:t>Po</a:t>
            </a:r>
            <a:r>
              <a:rPr kumimoji="0" lang="cs-CZ" sz="1200" b="1" i="1" u="none" strike="noStrike" kern="1200" cap="none" spc="0" normalizeH="0" baseline="0" noProof="0" dirty="0">
                <a:ln>
                  <a:noFill/>
                </a:ln>
                <a:solidFill>
                  <a:prstClr val="black"/>
                </a:solidFill>
                <a:effectLst/>
                <a:uLnTx/>
                <a:uFillTx/>
                <a:latin typeface="Calibri" panose="020F0502020204030204"/>
                <a:ea typeface="+mn-ea"/>
                <a:cs typeface="+mn-cs"/>
              </a:rPr>
              <a:t>čet obyvatel na ordinaci</a:t>
            </a:r>
            <a:endParaRPr kumimoji="0" lang="en-US" sz="1200" b="1"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TextBox 14"/>
          <p:cNvSpPr txBox="1"/>
          <p:nvPr/>
        </p:nvSpPr>
        <p:spPr>
          <a:xfrm>
            <a:off x="7994199" y="1228677"/>
            <a:ext cx="1921039" cy="276999"/>
          </a:xfrm>
          <a:prstGeom prst="rect">
            <a:avLst/>
          </a:prstGeom>
          <a:noFill/>
        </p:spPr>
        <p:txBody>
          <a:bodyPr wrap="none" rtlCol="0">
            <a:spAutoFit/>
          </a:bodyPr>
          <a:lstStyle>
            <a:defPPr>
              <a:defRPr lang="cs-CZ"/>
            </a:defPPr>
            <a:lvl1pPr>
              <a:defRPr sz="1200" b="1" i="1"/>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prstClr val="black"/>
                </a:solidFill>
                <a:effectLst/>
                <a:uLnTx/>
                <a:uFillTx/>
                <a:latin typeface="Calibri" panose="020F0502020204030204"/>
                <a:ea typeface="+mn-ea"/>
                <a:cs typeface="+mn-cs"/>
              </a:rPr>
              <a:t>Po</a:t>
            </a:r>
            <a:r>
              <a:rPr kumimoji="0" lang="cs-CZ" sz="1200" b="1" i="1" u="none" strike="noStrike" kern="1200" cap="none" spc="0" normalizeH="0" baseline="0" noProof="0" dirty="0">
                <a:ln>
                  <a:noFill/>
                </a:ln>
                <a:solidFill>
                  <a:prstClr val="black"/>
                </a:solidFill>
                <a:effectLst/>
                <a:uLnTx/>
                <a:uFillTx/>
                <a:latin typeface="Calibri" panose="020F0502020204030204"/>
                <a:ea typeface="+mn-ea"/>
                <a:cs typeface="+mn-cs"/>
              </a:rPr>
              <a:t>čet obyvatel na ordinaci</a:t>
            </a:r>
            <a:endParaRPr kumimoji="0" lang="en-US" sz="1200" b="1"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Rectangle 2"/>
          <p:cNvSpPr/>
          <p:nvPr/>
        </p:nvSpPr>
        <p:spPr>
          <a:xfrm>
            <a:off x="1260866" y="912111"/>
            <a:ext cx="3697808" cy="338554"/>
          </a:xfrm>
          <a:prstGeom prst="rect">
            <a:avLst/>
          </a:prstGeom>
        </p:spPr>
        <p:txBody>
          <a:bodyPr wrap="none">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a:ea typeface="+mn-ea"/>
                <a:cs typeface="+mn-cs"/>
              </a:rPr>
              <a:t>Samostatná ordinace praktického lékaře</a:t>
            </a:r>
            <a:r>
              <a:rPr kumimoji="0" lang="cs-CZ" sz="1600" b="1"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14" name="Rectangle 15"/>
          <p:cNvSpPr/>
          <p:nvPr/>
        </p:nvSpPr>
        <p:spPr>
          <a:xfrm>
            <a:off x="6990976" y="890123"/>
            <a:ext cx="3474221" cy="338554"/>
          </a:xfrm>
          <a:prstGeom prst="rect">
            <a:avLst/>
          </a:prstGeom>
        </p:spPr>
        <p:txBody>
          <a:bodyPr wrap="none">
            <a:spAutoFit/>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a:ea typeface="+mn-ea"/>
                <a:cs typeface="+mn-cs"/>
              </a:rPr>
              <a:t>Samostatná ordinace lékaře specialisty</a:t>
            </a: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3" name="Obdélník 2"/>
          <p:cNvSpPr/>
          <p:nvPr/>
        </p:nvSpPr>
        <p:spPr>
          <a:xfrm>
            <a:off x="2765898" y="6057501"/>
            <a:ext cx="6096000" cy="430887"/>
          </a:xfrm>
          <a:prstGeom prst="rect">
            <a:avLst/>
          </a:prstGeom>
        </p:spPr>
        <p:txBody>
          <a:bodyPr>
            <a:spAutoFit/>
          </a:bodyPr>
          <a:lstStyle/>
          <a:p>
            <a:pPr marL="457200" marR="0" lvl="1" indent="-457200" algn="l" defTabSz="914400" rtl="0" eaLnBrk="1" fontAlgn="auto" latinLnBrk="0" hangingPunct="1">
              <a:lnSpc>
                <a:spcPct val="100000"/>
              </a:lnSpc>
              <a:spcBef>
                <a:spcPts val="0"/>
              </a:spcBef>
              <a:spcAft>
                <a:spcPts val="0"/>
              </a:spcAft>
              <a:buClrTx/>
              <a:buSzPct val="100000"/>
              <a:buFontTx/>
              <a:buNone/>
              <a:tabLst/>
              <a:defRPr/>
            </a:pPr>
            <a:r>
              <a:rPr kumimoji="0" lang="pl-PL" altLang="cs-CZ" sz="1100" b="0" i="0" u="none" strike="noStrike" kern="1200" cap="none" spc="0" normalizeH="0" baseline="0" noProof="0" dirty="0">
                <a:ln>
                  <a:noFill/>
                </a:ln>
                <a:solidFill>
                  <a:prstClr val="black"/>
                </a:solidFill>
                <a:effectLst/>
                <a:uLnTx/>
                <a:uFillTx/>
                <a:latin typeface="Calibri" panose="020F0502020204030204"/>
                <a:ea typeface="+mn-ea"/>
                <a:cs typeface="Arial" pitchFamily="34" charset="0"/>
              </a:rPr>
              <a:t>Analýza je provedena na úrovni jednotlivých adres zdravotnických zařízení (každé IČO poskytovatele </a:t>
            </a:r>
          </a:p>
          <a:p>
            <a:pPr marL="457200" marR="0" lvl="1" indent="-457200" algn="l" defTabSz="914400" rtl="0" eaLnBrk="1" fontAlgn="auto" latinLnBrk="0" hangingPunct="1">
              <a:lnSpc>
                <a:spcPct val="100000"/>
              </a:lnSpc>
              <a:spcBef>
                <a:spcPts val="0"/>
              </a:spcBef>
              <a:spcAft>
                <a:spcPts val="0"/>
              </a:spcAft>
              <a:buClrTx/>
              <a:buSzPct val="100000"/>
              <a:buFontTx/>
              <a:buNone/>
              <a:tabLst/>
              <a:defRPr/>
            </a:pPr>
            <a:r>
              <a:rPr kumimoji="0" lang="pl-PL" altLang="cs-CZ" sz="1100" b="0" i="0" u="none" strike="noStrike" kern="1200" cap="none" spc="0" normalizeH="0" baseline="0" noProof="0" dirty="0">
                <a:ln>
                  <a:noFill/>
                </a:ln>
                <a:solidFill>
                  <a:prstClr val="black"/>
                </a:solidFill>
                <a:effectLst/>
                <a:uLnTx/>
                <a:uFillTx/>
                <a:latin typeface="Calibri" panose="020F0502020204030204"/>
                <a:ea typeface="+mn-ea"/>
                <a:cs typeface="Arial" pitchFamily="34" charset="0"/>
              </a:rPr>
              <a:t>může mít více adres) – ICO+PCZ+PCDP. </a:t>
            </a:r>
            <a:r>
              <a:rPr kumimoji="0" lang="pl-PL" altLang="cs-CZ" sz="1100" b="1" i="0" u="none" strike="noStrike" kern="1200" cap="none" spc="0" normalizeH="0" baseline="0" noProof="0" dirty="0">
                <a:ln>
                  <a:noFill/>
                </a:ln>
                <a:solidFill>
                  <a:prstClr val="black"/>
                </a:solidFill>
                <a:effectLst/>
                <a:uLnTx/>
                <a:uFillTx/>
                <a:latin typeface="Calibri" panose="020F0502020204030204"/>
                <a:ea typeface="+mn-ea"/>
                <a:cs typeface="Arial" pitchFamily="34" charset="0"/>
              </a:rPr>
              <a:t>* Počet ordinací praktických lékařů zahrnuje PLD + PLDD. </a:t>
            </a:r>
            <a:endParaRPr kumimoji="0" lang="cs-CZ" sz="11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endParaRPr>
          </a:p>
        </p:txBody>
      </p:sp>
      <p:sp>
        <p:nvSpPr>
          <p:cNvPr id="2" name="Title 1"/>
          <p:cNvSpPr>
            <a:spLocks noGrp="1"/>
          </p:cNvSpPr>
          <p:nvPr>
            <p:ph type="title"/>
          </p:nvPr>
        </p:nvSpPr>
        <p:spPr>
          <a:xfrm>
            <a:off x="110179" y="97710"/>
            <a:ext cx="10515600" cy="631595"/>
          </a:xfrm>
        </p:spPr>
        <p:txBody>
          <a:bodyPr>
            <a:normAutofit/>
          </a:bodyPr>
          <a:lstStyle/>
          <a:p>
            <a:r>
              <a:rPr lang="en-US" sz="2800" dirty="0" err="1"/>
              <a:t>Samostatné</a:t>
            </a:r>
            <a:r>
              <a:rPr lang="en-US" sz="2800" dirty="0"/>
              <a:t> </a:t>
            </a:r>
            <a:r>
              <a:rPr lang="en-US" sz="2800" dirty="0" err="1"/>
              <a:t>ordinace</a:t>
            </a:r>
            <a:r>
              <a:rPr lang="en-US" sz="2800" dirty="0"/>
              <a:t> (ambulance) v ČR: </a:t>
            </a:r>
            <a:r>
              <a:rPr lang="en-US" sz="2800" dirty="0" err="1"/>
              <a:t>počet</a:t>
            </a:r>
            <a:r>
              <a:rPr lang="en-US" sz="2800" dirty="0"/>
              <a:t> </a:t>
            </a:r>
            <a:r>
              <a:rPr lang="en-US" sz="2800" dirty="0" err="1"/>
              <a:t>obyvatel</a:t>
            </a:r>
            <a:r>
              <a:rPr lang="en-US" sz="2800" dirty="0"/>
              <a:t> </a:t>
            </a:r>
            <a:r>
              <a:rPr lang="en-US" sz="2800" dirty="0" err="1"/>
              <a:t>na</a:t>
            </a:r>
            <a:r>
              <a:rPr lang="en-US" sz="2800" dirty="0"/>
              <a:t> </a:t>
            </a:r>
            <a:r>
              <a:rPr lang="en-US" sz="2800" dirty="0" err="1"/>
              <a:t>ordinaci</a:t>
            </a:r>
            <a:endParaRPr lang="en-US" sz="2800" dirty="0"/>
          </a:p>
        </p:txBody>
      </p:sp>
    </p:spTree>
    <p:extLst>
      <p:ext uri="{BB962C8B-B14F-4D97-AF65-F5344CB8AC3E}">
        <p14:creationId xmlns:p14="http://schemas.microsoft.com/office/powerpoint/2010/main" val="296967733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137611" y="469361"/>
            <a:ext cx="11678803" cy="307777"/>
          </a:xfrm>
          <a:prstGeom prst="rect">
            <a:avLst/>
          </a:prstGeom>
          <a:noFill/>
        </p:spPr>
        <p:txBody>
          <a:bodyPr wrap="square" rtlCol="0">
            <a:spAutoFit/>
          </a:bodyPr>
          <a:lstStyle/>
          <a:p>
            <a:pPr lvl="0">
              <a:defRPr/>
            </a:pPr>
            <a:r>
              <a:rPr lang="cs-CZ" sz="1400" dirty="0">
                <a:solidFill>
                  <a:prstClr val="black"/>
                </a:solidFill>
              </a:rPr>
              <a:t>Zdroj dat: NRPZS 1.2.2019</a:t>
            </a:r>
          </a:p>
        </p:txBody>
      </p:sp>
      <p:sp>
        <p:nvSpPr>
          <p:cNvPr id="2" name="Title 1"/>
          <p:cNvSpPr>
            <a:spLocks noGrp="1"/>
          </p:cNvSpPr>
          <p:nvPr>
            <p:ph type="title"/>
          </p:nvPr>
        </p:nvSpPr>
        <p:spPr>
          <a:xfrm>
            <a:off x="110178" y="32727"/>
            <a:ext cx="10515600" cy="631595"/>
          </a:xfrm>
        </p:spPr>
        <p:txBody>
          <a:bodyPr>
            <a:normAutofit/>
          </a:bodyPr>
          <a:lstStyle/>
          <a:p>
            <a:r>
              <a:rPr lang="cs-CZ" dirty="0"/>
              <a:t>Kapacita ambulantního segmentu </a:t>
            </a:r>
            <a:r>
              <a:rPr lang="cs-CZ" dirty="0" smtClean="0"/>
              <a:t>v okresech </a:t>
            </a:r>
            <a:r>
              <a:rPr lang="cs-CZ" dirty="0"/>
              <a:t>kraje</a:t>
            </a:r>
            <a:endParaRPr lang="en-US" dirty="0"/>
          </a:p>
        </p:txBody>
      </p:sp>
      <p:sp>
        <p:nvSpPr>
          <p:cNvPr id="16" name="TextovéPole 15"/>
          <p:cNvSpPr txBox="1"/>
          <p:nvPr/>
        </p:nvSpPr>
        <p:spPr>
          <a:xfrm>
            <a:off x="330347" y="675214"/>
            <a:ext cx="4703566" cy="276999"/>
          </a:xfrm>
          <a:prstGeom prst="rect">
            <a:avLst/>
          </a:prstGeom>
          <a:noFill/>
        </p:spPr>
        <p:txBody>
          <a:bodyPr wrap="square" rtlCol="0">
            <a:spAutoFit/>
          </a:bodyPr>
          <a:lstStyle/>
          <a:p>
            <a:pPr algn="ctr"/>
            <a:r>
              <a:rPr lang="cs-CZ" sz="1200" b="1" dirty="0"/>
              <a:t>Počet obyvatel na </a:t>
            </a:r>
            <a:r>
              <a:rPr lang="cs-CZ" sz="1200" b="1" dirty="0" smtClean="0"/>
              <a:t>ordinaci </a:t>
            </a:r>
            <a:r>
              <a:rPr lang="cs-CZ" sz="1200" b="1" dirty="0"/>
              <a:t>– Samostatná ordinace praktického </a:t>
            </a:r>
            <a:r>
              <a:rPr lang="cs-CZ" sz="1200" b="1" dirty="0" smtClean="0"/>
              <a:t>lékaře*</a:t>
            </a:r>
            <a:endParaRPr lang="cs-CZ" sz="1200" b="1" dirty="0"/>
          </a:p>
        </p:txBody>
      </p:sp>
      <p:graphicFrame>
        <p:nvGraphicFramePr>
          <p:cNvPr id="17" name="Chart 6"/>
          <p:cNvGraphicFramePr/>
          <p:nvPr>
            <p:extLst>
              <p:ext uri="{D42A27DB-BD31-4B8C-83A1-F6EECF244321}">
                <p14:modId xmlns:p14="http://schemas.microsoft.com/office/powerpoint/2010/main" val="3672503296"/>
              </p:ext>
            </p:extLst>
          </p:nvPr>
        </p:nvGraphicFramePr>
        <p:xfrm>
          <a:off x="612648" y="846741"/>
          <a:ext cx="3339490" cy="545385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8" name="Chart 6">
            <a:extLst>
              <a:ext uri="{FF2B5EF4-FFF2-40B4-BE49-F238E27FC236}">
                <a16:creationId xmlns:a16="http://schemas.microsoft.com/office/drawing/2014/main" id="{571830B9-7F03-4B6C-993B-486DAED525A9}"/>
              </a:ext>
            </a:extLst>
          </p:cNvPr>
          <p:cNvGraphicFramePr/>
          <p:nvPr>
            <p:extLst>
              <p:ext uri="{D42A27DB-BD31-4B8C-83A1-F6EECF244321}">
                <p14:modId xmlns:p14="http://schemas.microsoft.com/office/powerpoint/2010/main" val="3216173242"/>
              </p:ext>
            </p:extLst>
          </p:nvPr>
        </p:nvGraphicFramePr>
        <p:xfrm>
          <a:off x="4952037" y="846741"/>
          <a:ext cx="3339490" cy="5453854"/>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ovéPole 18">
            <a:extLst>
              <a:ext uri="{FF2B5EF4-FFF2-40B4-BE49-F238E27FC236}">
                <a16:creationId xmlns:a16="http://schemas.microsoft.com/office/drawing/2014/main" id="{32280875-2A72-4443-88C6-3F30CC4A077F}"/>
              </a:ext>
            </a:extLst>
          </p:cNvPr>
          <p:cNvSpPr txBox="1"/>
          <p:nvPr/>
        </p:nvSpPr>
        <p:spPr>
          <a:xfrm>
            <a:off x="4952037" y="620975"/>
            <a:ext cx="3764602" cy="276999"/>
          </a:xfrm>
          <a:prstGeom prst="rect">
            <a:avLst/>
          </a:prstGeom>
          <a:noFill/>
        </p:spPr>
        <p:txBody>
          <a:bodyPr wrap="square" rtlCol="0">
            <a:spAutoFit/>
          </a:bodyPr>
          <a:lstStyle/>
          <a:p>
            <a:pPr algn="ctr"/>
            <a:r>
              <a:rPr lang="cs-CZ" sz="1200" b="1" dirty="0"/>
              <a:t>Počet obyvatel na </a:t>
            </a:r>
            <a:r>
              <a:rPr lang="cs-CZ" sz="1200" b="1" dirty="0" smtClean="0"/>
              <a:t>ordinaci – ostatní**</a:t>
            </a:r>
            <a:endParaRPr lang="cs-CZ" sz="1200" b="1" dirty="0"/>
          </a:p>
        </p:txBody>
      </p:sp>
      <p:sp>
        <p:nvSpPr>
          <p:cNvPr id="20" name="Zástupný symbol pro obsah 1"/>
          <p:cNvSpPr txBox="1">
            <a:spLocks/>
          </p:cNvSpPr>
          <p:nvPr/>
        </p:nvSpPr>
        <p:spPr>
          <a:xfrm>
            <a:off x="9017942" y="1086378"/>
            <a:ext cx="3107001" cy="204319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600" b="1" kern="1200">
                <a:solidFill>
                  <a:schemeClr val="tx2"/>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just">
              <a:buNone/>
            </a:pPr>
            <a:r>
              <a:rPr lang="cs-CZ" sz="1200" b="0" dirty="0" smtClean="0">
                <a:solidFill>
                  <a:schemeClr val="tx1"/>
                </a:solidFill>
              </a:rPr>
              <a:t>Okresy jsou </a:t>
            </a:r>
            <a:r>
              <a:rPr lang="cs-CZ" sz="1200" b="0" dirty="0">
                <a:solidFill>
                  <a:schemeClr val="tx1"/>
                </a:solidFill>
              </a:rPr>
              <a:t>hodnoceny dle dosaženého pořadí v počtu obyvatel na počet ordinací a míst poskytování zdravotních služeb. Do hodnocení byly </a:t>
            </a:r>
            <a:r>
              <a:rPr lang="cs-CZ" sz="1200" b="0" dirty="0" smtClean="0">
                <a:solidFill>
                  <a:schemeClr val="tx1"/>
                </a:solidFill>
              </a:rPr>
              <a:t>zahrnuty následující </a:t>
            </a:r>
            <a:r>
              <a:rPr lang="cs-CZ" sz="1200" b="0" dirty="0">
                <a:solidFill>
                  <a:schemeClr val="tx1"/>
                </a:solidFill>
              </a:rPr>
              <a:t>ordinace praktických lékařů a ambulantních specialistů (</a:t>
            </a:r>
            <a:r>
              <a:rPr lang="cs-CZ" sz="1200" b="0" dirty="0" smtClean="0">
                <a:solidFill>
                  <a:schemeClr val="tx1"/>
                </a:solidFill>
              </a:rPr>
              <a:t>Samostatná ordinace praktického lékaře </a:t>
            </a:r>
            <a:r>
              <a:rPr lang="cs-CZ" sz="1200" b="0" dirty="0">
                <a:solidFill>
                  <a:schemeClr val="tx1"/>
                </a:solidFill>
              </a:rPr>
              <a:t>pro děti a </a:t>
            </a:r>
            <a:r>
              <a:rPr lang="cs-CZ" sz="1200" b="0" dirty="0" smtClean="0">
                <a:solidFill>
                  <a:schemeClr val="tx1"/>
                </a:solidFill>
              </a:rPr>
              <a:t>dorost, </a:t>
            </a:r>
            <a:r>
              <a:rPr lang="cs-CZ" sz="1200" b="0" dirty="0">
                <a:solidFill>
                  <a:schemeClr val="tx1"/>
                </a:solidFill>
              </a:rPr>
              <a:t>Samostatná </a:t>
            </a:r>
            <a:r>
              <a:rPr lang="cs-CZ" sz="1200" b="0" dirty="0" smtClean="0">
                <a:solidFill>
                  <a:schemeClr val="tx1"/>
                </a:solidFill>
              </a:rPr>
              <a:t>ordinace všeobecného praktického lékaře, Samostatná </a:t>
            </a:r>
            <a:r>
              <a:rPr lang="cs-CZ" sz="1200" b="0" dirty="0">
                <a:solidFill>
                  <a:schemeClr val="tx1"/>
                </a:solidFill>
              </a:rPr>
              <a:t>ordinace PL </a:t>
            </a:r>
            <a:r>
              <a:rPr lang="cs-CZ" sz="1200" b="0" dirty="0" smtClean="0">
                <a:solidFill>
                  <a:schemeClr val="tx1"/>
                </a:solidFill>
              </a:rPr>
              <a:t>– gynekologa, Samostatná </a:t>
            </a:r>
            <a:r>
              <a:rPr lang="cs-CZ" sz="1200" b="0" dirty="0">
                <a:solidFill>
                  <a:schemeClr val="tx1"/>
                </a:solidFill>
              </a:rPr>
              <a:t>ordinace PL </a:t>
            </a:r>
            <a:r>
              <a:rPr lang="cs-CZ" sz="1200" b="0" dirty="0" smtClean="0">
                <a:solidFill>
                  <a:schemeClr val="tx1"/>
                </a:solidFill>
              </a:rPr>
              <a:t>– stomatologa,</a:t>
            </a:r>
            <a:r>
              <a:rPr lang="cs-CZ" sz="1200" b="0" dirty="0">
                <a:solidFill>
                  <a:schemeClr val="tx1"/>
                </a:solidFill>
              </a:rPr>
              <a:t> Samostatná ordinace lékaře </a:t>
            </a:r>
            <a:r>
              <a:rPr lang="cs-CZ" sz="1200" b="0" dirty="0" smtClean="0">
                <a:solidFill>
                  <a:schemeClr val="tx1"/>
                </a:solidFill>
              </a:rPr>
              <a:t>specialisty) </a:t>
            </a:r>
            <a:r>
              <a:rPr lang="cs-CZ" sz="1200" b="0" dirty="0">
                <a:solidFill>
                  <a:schemeClr val="tx1"/>
                </a:solidFill>
              </a:rPr>
              <a:t>a ZZ lékárenské služby (celkem 6 ukazatelů). </a:t>
            </a:r>
          </a:p>
        </p:txBody>
      </p:sp>
      <p:sp>
        <p:nvSpPr>
          <p:cNvPr id="13" name="Obdélník 2"/>
          <p:cNvSpPr/>
          <p:nvPr/>
        </p:nvSpPr>
        <p:spPr>
          <a:xfrm>
            <a:off x="9072278" y="4294688"/>
            <a:ext cx="3107001" cy="1785104"/>
          </a:xfrm>
          <a:prstGeom prst="rect">
            <a:avLst/>
          </a:prstGeom>
        </p:spPr>
        <p:txBody>
          <a:bodyPr wrap="square">
            <a:spAutoFit/>
          </a:bodyPr>
          <a:lstStyle/>
          <a:p>
            <a:pPr indent="-457200">
              <a:buSzPct val="100000"/>
              <a:defRPr/>
            </a:pPr>
            <a:r>
              <a:rPr kumimoji="0" lang="pl-PL" altLang="cs-CZ" sz="1100" b="0" i="0" u="none" strike="noStrike" kern="1200" cap="none" spc="0" normalizeH="0" baseline="0" noProof="0" dirty="0">
                <a:ln>
                  <a:noFill/>
                </a:ln>
                <a:solidFill>
                  <a:prstClr val="black"/>
                </a:solidFill>
                <a:effectLst/>
                <a:uLnTx/>
                <a:uFillTx/>
                <a:latin typeface="Calibri" panose="020F0502020204030204"/>
                <a:ea typeface="+mn-ea"/>
                <a:cs typeface="Arial" pitchFamily="34" charset="0"/>
              </a:rPr>
              <a:t>Analýza je provedena na úrovni jednotlivých </a:t>
            </a:r>
            <a:r>
              <a:rPr kumimoji="0" lang="pl-PL" altLang="cs-CZ" sz="1100" b="0" i="0" u="none" strike="noStrike" kern="1200" cap="none" spc="0" normalizeH="0" baseline="0" noProof="0" dirty="0" smtClean="0">
                <a:ln>
                  <a:noFill/>
                </a:ln>
                <a:solidFill>
                  <a:prstClr val="black"/>
                </a:solidFill>
                <a:effectLst/>
                <a:uLnTx/>
                <a:uFillTx/>
                <a:latin typeface="Calibri" panose="020F0502020204030204"/>
                <a:ea typeface="+mn-ea"/>
                <a:cs typeface="Arial" pitchFamily="34" charset="0"/>
              </a:rPr>
              <a:t>adres zdravotnických </a:t>
            </a:r>
            <a:r>
              <a:rPr kumimoji="0" lang="pl-PL" altLang="cs-CZ" sz="1100" b="0" i="0" u="none" strike="noStrike" kern="1200" cap="none" spc="0" normalizeH="0" baseline="0" noProof="0" dirty="0">
                <a:ln>
                  <a:noFill/>
                </a:ln>
                <a:solidFill>
                  <a:prstClr val="black"/>
                </a:solidFill>
                <a:effectLst/>
                <a:uLnTx/>
                <a:uFillTx/>
                <a:latin typeface="Calibri" panose="020F0502020204030204"/>
                <a:ea typeface="+mn-ea"/>
                <a:cs typeface="Arial" pitchFamily="34" charset="0"/>
              </a:rPr>
              <a:t>zařízení (každé IČO poskytovatele </a:t>
            </a:r>
          </a:p>
          <a:p>
            <a:pPr marL="457200" marR="0" lvl="1" indent="-457200" algn="l" defTabSz="914400" rtl="0" eaLnBrk="1" fontAlgn="auto" latinLnBrk="0" hangingPunct="1">
              <a:lnSpc>
                <a:spcPct val="100000"/>
              </a:lnSpc>
              <a:spcBef>
                <a:spcPts val="0"/>
              </a:spcBef>
              <a:spcAft>
                <a:spcPts val="0"/>
              </a:spcAft>
              <a:buClrTx/>
              <a:buSzPct val="100000"/>
              <a:buFontTx/>
              <a:buNone/>
              <a:tabLst/>
              <a:defRPr/>
            </a:pPr>
            <a:r>
              <a:rPr kumimoji="0" lang="pl-PL" altLang="cs-CZ" sz="1100" b="0" i="0" u="none" strike="noStrike" kern="1200" cap="none" spc="0" normalizeH="0" baseline="0" noProof="0" dirty="0">
                <a:ln>
                  <a:noFill/>
                </a:ln>
                <a:solidFill>
                  <a:prstClr val="black"/>
                </a:solidFill>
                <a:effectLst/>
                <a:uLnTx/>
                <a:uFillTx/>
                <a:latin typeface="Calibri" panose="020F0502020204030204"/>
                <a:ea typeface="+mn-ea"/>
                <a:cs typeface="Arial" pitchFamily="34" charset="0"/>
              </a:rPr>
              <a:t>může mít více adres) – ICO+PCZ+PCDP. </a:t>
            </a:r>
            <a:endParaRPr kumimoji="0" lang="pl-PL" altLang="cs-CZ" sz="1100" b="0" i="0" u="none" strike="noStrike" kern="1200" cap="none" spc="0" normalizeH="0" baseline="0" noProof="0" dirty="0" smtClean="0">
              <a:ln>
                <a:noFill/>
              </a:ln>
              <a:solidFill>
                <a:prstClr val="black"/>
              </a:solidFill>
              <a:effectLst/>
              <a:uLnTx/>
              <a:uFillTx/>
              <a:latin typeface="Calibri" panose="020F0502020204030204"/>
              <a:ea typeface="+mn-ea"/>
              <a:cs typeface="Arial" pitchFamily="34" charset="0"/>
            </a:endParaRPr>
          </a:p>
          <a:p>
            <a:pPr marL="457200" marR="0" lvl="1" indent="-457200" algn="l" defTabSz="914400" rtl="0" eaLnBrk="1" fontAlgn="auto" latinLnBrk="0" hangingPunct="1">
              <a:lnSpc>
                <a:spcPct val="100000"/>
              </a:lnSpc>
              <a:spcBef>
                <a:spcPts val="0"/>
              </a:spcBef>
              <a:spcAft>
                <a:spcPts val="0"/>
              </a:spcAft>
              <a:buClrTx/>
              <a:buSzPct val="100000"/>
              <a:buFontTx/>
              <a:buNone/>
              <a:tabLst/>
              <a:defRPr/>
            </a:pPr>
            <a:endParaRPr kumimoji="0" lang="pl-PL" altLang="cs-CZ" sz="1100" b="0" i="0" u="none" strike="noStrike" kern="1200" cap="none" spc="0" normalizeH="0" baseline="0" noProof="0" dirty="0" smtClean="0">
              <a:ln>
                <a:noFill/>
              </a:ln>
              <a:solidFill>
                <a:prstClr val="black"/>
              </a:solidFill>
              <a:effectLst/>
              <a:uLnTx/>
              <a:uFillTx/>
              <a:latin typeface="Calibri" panose="020F0502020204030204"/>
              <a:ea typeface="+mn-ea"/>
              <a:cs typeface="Arial" pitchFamily="34" charset="0"/>
            </a:endParaRPr>
          </a:p>
          <a:p>
            <a:pPr indent="-457200">
              <a:buSzPct val="100000"/>
              <a:defRPr/>
            </a:pPr>
            <a:r>
              <a:rPr kumimoji="0" lang="pl-PL" altLang="cs-CZ" sz="1100" b="1" i="0" u="none" strike="noStrike" kern="1200" cap="none" spc="0" normalizeH="0" baseline="0" noProof="0" dirty="0" smtClean="0">
                <a:ln>
                  <a:noFill/>
                </a:ln>
                <a:solidFill>
                  <a:prstClr val="black"/>
                </a:solidFill>
                <a:effectLst/>
                <a:uLnTx/>
                <a:uFillTx/>
                <a:latin typeface="Calibri" panose="020F0502020204030204"/>
                <a:ea typeface="+mn-ea"/>
                <a:cs typeface="Arial" pitchFamily="34" charset="0"/>
              </a:rPr>
              <a:t>* Počet </a:t>
            </a:r>
            <a:r>
              <a:rPr kumimoji="0" lang="pl-PL" altLang="cs-CZ" sz="1100" b="1" i="0" u="none" strike="noStrike" kern="1200" cap="none" spc="0" normalizeH="0" baseline="0" noProof="0" dirty="0">
                <a:ln>
                  <a:noFill/>
                </a:ln>
                <a:solidFill>
                  <a:prstClr val="black"/>
                </a:solidFill>
                <a:effectLst/>
                <a:uLnTx/>
                <a:uFillTx/>
                <a:latin typeface="Calibri" panose="020F0502020204030204"/>
                <a:ea typeface="+mn-ea"/>
                <a:cs typeface="Arial" pitchFamily="34" charset="0"/>
              </a:rPr>
              <a:t>ordinací praktických lékařů zahrnuje PLD + PLDD. </a:t>
            </a:r>
            <a:endParaRPr kumimoji="0" lang="pl-PL" altLang="cs-CZ" sz="1100" b="1" i="0" u="none" strike="noStrike" kern="1200" cap="none" spc="0" normalizeH="0" baseline="0" noProof="0" dirty="0" smtClean="0">
              <a:ln>
                <a:noFill/>
              </a:ln>
              <a:solidFill>
                <a:prstClr val="black"/>
              </a:solidFill>
              <a:effectLst/>
              <a:uLnTx/>
              <a:uFillTx/>
              <a:latin typeface="Calibri" panose="020F0502020204030204"/>
              <a:ea typeface="+mn-ea"/>
              <a:cs typeface="Arial" pitchFamily="34" charset="0"/>
            </a:endParaRPr>
          </a:p>
          <a:p>
            <a:pPr indent="-457200">
              <a:buSzPct val="100000"/>
              <a:defRPr/>
            </a:pPr>
            <a:r>
              <a:rPr lang="cs-CZ" sz="1100" b="1" dirty="0">
                <a:solidFill>
                  <a:prstClr val="black"/>
                </a:solidFill>
                <a:cs typeface="Arial" panose="020B0604020202020204" pitchFamily="34" charset="0"/>
              </a:rPr>
              <a:t>** Samostatná ordinace PL – gynekologa, Samostatná ordinace PL – stomatologa, Samostatná ordinace lékaře </a:t>
            </a:r>
            <a:r>
              <a:rPr lang="cs-CZ" sz="1100" b="1" dirty="0" smtClean="0">
                <a:solidFill>
                  <a:prstClr val="black"/>
                </a:solidFill>
                <a:cs typeface="Arial" panose="020B0604020202020204" pitchFamily="34" charset="0"/>
              </a:rPr>
              <a:t>specialisty, </a:t>
            </a:r>
            <a:r>
              <a:rPr lang="cs-CZ" sz="1100" b="1" dirty="0">
                <a:solidFill>
                  <a:prstClr val="black"/>
                </a:solidFill>
                <a:cs typeface="Arial" panose="020B0604020202020204" pitchFamily="34" charset="0"/>
              </a:rPr>
              <a:t>ZZ lékárenské služby</a:t>
            </a:r>
            <a:endParaRPr kumimoji="0" lang="cs-CZ" sz="11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17833785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0179" y="97710"/>
            <a:ext cx="10515600" cy="631595"/>
          </a:xfrm>
        </p:spPr>
        <p:txBody>
          <a:bodyPr>
            <a:normAutofit/>
          </a:bodyPr>
          <a:lstStyle/>
          <a:p>
            <a:r>
              <a:rPr lang="cs-CZ" dirty="0"/>
              <a:t>Samostatná ordinace praktického </a:t>
            </a:r>
            <a:r>
              <a:rPr lang="cs-CZ" dirty="0" smtClean="0"/>
              <a:t>lékaře*</a:t>
            </a:r>
            <a:endParaRPr lang="en-US" dirty="0"/>
          </a:p>
        </p:txBody>
      </p:sp>
      <p:sp>
        <p:nvSpPr>
          <p:cNvPr id="32" name="TextovéPole 31"/>
          <p:cNvSpPr txBox="1"/>
          <p:nvPr/>
        </p:nvSpPr>
        <p:spPr>
          <a:xfrm>
            <a:off x="149069" y="957623"/>
            <a:ext cx="6426661" cy="307777"/>
          </a:xfrm>
          <a:prstGeom prst="rect">
            <a:avLst/>
          </a:prstGeom>
          <a:noFill/>
        </p:spPr>
        <p:txBody>
          <a:bodyPr wrap="square" rtlCol="0">
            <a:spAutoFit/>
          </a:bodyPr>
          <a:lstStyle/>
          <a:p>
            <a:r>
              <a:rPr lang="cs-CZ" sz="1400" b="1" dirty="0"/>
              <a:t>Počet obyvatel na </a:t>
            </a:r>
            <a:r>
              <a:rPr lang="cs-CZ" sz="1400" b="1" dirty="0" smtClean="0"/>
              <a:t>samostatnou ordinaci </a:t>
            </a:r>
            <a:r>
              <a:rPr lang="cs-CZ" sz="1400" b="1" dirty="0"/>
              <a:t>praktického lékaře </a:t>
            </a:r>
          </a:p>
        </p:txBody>
      </p:sp>
      <p:sp>
        <p:nvSpPr>
          <p:cNvPr id="33" name="Rectangle 20"/>
          <p:cNvSpPr/>
          <p:nvPr/>
        </p:nvSpPr>
        <p:spPr>
          <a:xfrm>
            <a:off x="8506330" y="3006089"/>
            <a:ext cx="2705319" cy="3136063"/>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cs-CZ" sz="1400" dirty="0" smtClean="0">
                <a:solidFill>
                  <a:schemeClr val="tx1"/>
                </a:solidFill>
              </a:rPr>
              <a:t>Počet obyvatel na 1 samostatnou ordinaci praktického lékaře je v HKK srovnatelný s průměrem ČR.</a:t>
            </a:r>
            <a:endParaRPr lang="cs-CZ" sz="1400" dirty="0">
              <a:solidFill>
                <a:schemeClr val="tx1"/>
              </a:solidFill>
            </a:endParaRPr>
          </a:p>
        </p:txBody>
      </p:sp>
      <p:graphicFrame>
        <p:nvGraphicFramePr>
          <p:cNvPr id="34" name="Tabulka 33"/>
          <p:cNvGraphicFramePr>
            <a:graphicFrameLocks noGrp="1"/>
          </p:cNvGraphicFramePr>
          <p:nvPr>
            <p:extLst>
              <p:ext uri="{D42A27DB-BD31-4B8C-83A1-F6EECF244321}">
                <p14:modId xmlns:p14="http://schemas.microsoft.com/office/powerpoint/2010/main" val="1698176145"/>
              </p:ext>
            </p:extLst>
          </p:nvPr>
        </p:nvGraphicFramePr>
        <p:xfrm>
          <a:off x="465667" y="4824555"/>
          <a:ext cx="7189956" cy="399452"/>
        </p:xfrm>
        <a:graphic>
          <a:graphicData uri="http://schemas.openxmlformats.org/drawingml/2006/table">
            <a:tbl>
              <a:tblPr>
                <a:tableStyleId>{5C22544A-7EE6-4342-B048-85BDC9FD1C3A}</a:tableStyleId>
              </a:tblPr>
              <a:tblGrid>
                <a:gridCol w="1442646">
                  <a:extLst>
                    <a:ext uri="{9D8B030D-6E8A-4147-A177-3AD203B41FA5}">
                      <a16:colId xmlns:a16="http://schemas.microsoft.com/office/drawing/2014/main" val="20016"/>
                    </a:ext>
                  </a:extLst>
                </a:gridCol>
                <a:gridCol w="383154">
                  <a:extLst>
                    <a:ext uri="{9D8B030D-6E8A-4147-A177-3AD203B41FA5}">
                      <a16:colId xmlns:a16="http://schemas.microsoft.com/office/drawing/2014/main" val="20000"/>
                    </a:ext>
                  </a:extLst>
                </a:gridCol>
                <a:gridCol w="383154">
                  <a:extLst>
                    <a:ext uri="{9D8B030D-6E8A-4147-A177-3AD203B41FA5}">
                      <a16:colId xmlns:a16="http://schemas.microsoft.com/office/drawing/2014/main" val="20001"/>
                    </a:ext>
                  </a:extLst>
                </a:gridCol>
                <a:gridCol w="383154">
                  <a:extLst>
                    <a:ext uri="{9D8B030D-6E8A-4147-A177-3AD203B41FA5}">
                      <a16:colId xmlns:a16="http://schemas.microsoft.com/office/drawing/2014/main" val="20002"/>
                    </a:ext>
                  </a:extLst>
                </a:gridCol>
                <a:gridCol w="383154">
                  <a:extLst>
                    <a:ext uri="{9D8B030D-6E8A-4147-A177-3AD203B41FA5}">
                      <a16:colId xmlns:a16="http://schemas.microsoft.com/office/drawing/2014/main" val="20003"/>
                    </a:ext>
                  </a:extLst>
                </a:gridCol>
                <a:gridCol w="383154">
                  <a:extLst>
                    <a:ext uri="{9D8B030D-6E8A-4147-A177-3AD203B41FA5}">
                      <a16:colId xmlns:a16="http://schemas.microsoft.com/office/drawing/2014/main" val="20004"/>
                    </a:ext>
                  </a:extLst>
                </a:gridCol>
                <a:gridCol w="383154">
                  <a:extLst>
                    <a:ext uri="{9D8B030D-6E8A-4147-A177-3AD203B41FA5}">
                      <a16:colId xmlns:a16="http://schemas.microsoft.com/office/drawing/2014/main" val="20005"/>
                    </a:ext>
                  </a:extLst>
                </a:gridCol>
                <a:gridCol w="383154">
                  <a:extLst>
                    <a:ext uri="{9D8B030D-6E8A-4147-A177-3AD203B41FA5}">
                      <a16:colId xmlns:a16="http://schemas.microsoft.com/office/drawing/2014/main" val="20006"/>
                    </a:ext>
                  </a:extLst>
                </a:gridCol>
                <a:gridCol w="383154">
                  <a:extLst>
                    <a:ext uri="{9D8B030D-6E8A-4147-A177-3AD203B41FA5}">
                      <a16:colId xmlns:a16="http://schemas.microsoft.com/office/drawing/2014/main" val="20007"/>
                    </a:ext>
                  </a:extLst>
                </a:gridCol>
                <a:gridCol w="383154">
                  <a:extLst>
                    <a:ext uri="{9D8B030D-6E8A-4147-A177-3AD203B41FA5}">
                      <a16:colId xmlns:a16="http://schemas.microsoft.com/office/drawing/2014/main" val="20008"/>
                    </a:ext>
                  </a:extLst>
                </a:gridCol>
                <a:gridCol w="383154">
                  <a:extLst>
                    <a:ext uri="{9D8B030D-6E8A-4147-A177-3AD203B41FA5}">
                      <a16:colId xmlns:a16="http://schemas.microsoft.com/office/drawing/2014/main" val="20009"/>
                    </a:ext>
                  </a:extLst>
                </a:gridCol>
                <a:gridCol w="383154">
                  <a:extLst>
                    <a:ext uri="{9D8B030D-6E8A-4147-A177-3AD203B41FA5}">
                      <a16:colId xmlns:a16="http://schemas.microsoft.com/office/drawing/2014/main" val="20010"/>
                    </a:ext>
                  </a:extLst>
                </a:gridCol>
                <a:gridCol w="383154">
                  <a:extLst>
                    <a:ext uri="{9D8B030D-6E8A-4147-A177-3AD203B41FA5}">
                      <a16:colId xmlns:a16="http://schemas.microsoft.com/office/drawing/2014/main" val="20012"/>
                    </a:ext>
                  </a:extLst>
                </a:gridCol>
                <a:gridCol w="383154">
                  <a:extLst>
                    <a:ext uri="{9D8B030D-6E8A-4147-A177-3AD203B41FA5}">
                      <a16:colId xmlns:a16="http://schemas.microsoft.com/office/drawing/2014/main" val="20013"/>
                    </a:ext>
                  </a:extLst>
                </a:gridCol>
                <a:gridCol w="383154">
                  <a:extLst>
                    <a:ext uri="{9D8B030D-6E8A-4147-A177-3AD203B41FA5}">
                      <a16:colId xmlns:a16="http://schemas.microsoft.com/office/drawing/2014/main" val="20014"/>
                    </a:ext>
                  </a:extLst>
                </a:gridCol>
                <a:gridCol w="383154">
                  <a:extLst>
                    <a:ext uri="{9D8B030D-6E8A-4147-A177-3AD203B41FA5}">
                      <a16:colId xmlns:a16="http://schemas.microsoft.com/office/drawing/2014/main" val="20015"/>
                    </a:ext>
                  </a:extLst>
                </a:gridCol>
              </a:tblGrid>
              <a:tr h="207443">
                <a:tc>
                  <a:txBody>
                    <a:bodyPr/>
                    <a:lstStyle/>
                    <a:p>
                      <a:pPr algn="l" fontAlgn="b"/>
                      <a:r>
                        <a:rPr lang="cs-CZ" sz="1000" u="none" strike="noStrike" dirty="0">
                          <a:effectLst/>
                        </a:rPr>
                        <a:t>Kraj</a:t>
                      </a:r>
                      <a:endParaRPr lang="cs-CZ" sz="1000" b="1" i="0" u="none" strike="noStrike" dirty="0">
                        <a:solidFill>
                          <a:srgbClr val="000000"/>
                        </a:solidFill>
                        <a:effectLst/>
                        <a:latin typeface="Calibri" panose="020F0502020204030204" pitchFamily="34" charset="0"/>
                      </a:endParaRPr>
                    </a:p>
                  </a:txBody>
                  <a:tcPr marL="7194" marR="7194" marT="7194" marB="0" anchor="ctr">
                    <a:solidFill>
                      <a:schemeClr val="bg1">
                        <a:lumMod val="95000"/>
                      </a:schemeClr>
                    </a:solidFill>
                  </a:tcPr>
                </a:tc>
                <a:tc>
                  <a:txBody>
                    <a:bodyPr/>
                    <a:lstStyle/>
                    <a:p>
                      <a:pPr algn="ctr" fontAlgn="b"/>
                      <a:r>
                        <a:rPr lang="cs-CZ" sz="1200" b="0" u="none" strike="noStrike" dirty="0">
                          <a:effectLst/>
                        </a:rPr>
                        <a:t>PHA</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b="0" u="none" strike="noStrike" dirty="0">
                          <a:effectLst/>
                        </a:rPr>
                        <a:t>STC</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JHC</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PLK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KVK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ULK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LBK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b="1" u="none" strike="noStrike" dirty="0">
                          <a:effectLst/>
                        </a:rPr>
                        <a:t>HKK</a:t>
                      </a:r>
                      <a:endParaRPr lang="cs-CZ" sz="1200" b="1" i="0" u="none" strike="noStrike" dirty="0">
                        <a:solidFill>
                          <a:srgbClr val="000000"/>
                        </a:solidFill>
                        <a:effectLst/>
                        <a:latin typeface="Calibri" panose="020F0502020204030204" pitchFamily="34" charset="0"/>
                      </a:endParaRPr>
                    </a:p>
                  </a:txBody>
                  <a:tcPr marL="8525" marR="8525" marT="8525" marB="0" anchor="b">
                    <a:solidFill>
                      <a:srgbClr val="E2F0D9"/>
                    </a:solidFill>
                  </a:tcPr>
                </a:tc>
                <a:tc>
                  <a:txBody>
                    <a:bodyPr/>
                    <a:lstStyle/>
                    <a:p>
                      <a:pPr algn="ctr" fontAlgn="b"/>
                      <a:r>
                        <a:rPr lang="cs-CZ" sz="1200" u="none" strike="noStrike" dirty="0">
                          <a:effectLst/>
                        </a:rPr>
                        <a:t>PAK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VYS</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b="0" u="none" strike="noStrike" dirty="0">
                          <a:effectLst/>
                        </a:rPr>
                        <a:t>JMK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OLK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ZLK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MSK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b="1" u="none" strike="noStrike" dirty="0">
                          <a:effectLst/>
                        </a:rPr>
                        <a:t>ČR</a:t>
                      </a:r>
                      <a:endParaRPr lang="cs-CZ" sz="1200" b="1" i="0" u="none" strike="noStrike" dirty="0">
                        <a:solidFill>
                          <a:srgbClr val="000000"/>
                        </a:solidFill>
                        <a:effectLst/>
                        <a:latin typeface="Calibri" panose="020F0502020204030204" pitchFamily="34" charset="0"/>
                      </a:endParaRPr>
                    </a:p>
                  </a:txBody>
                  <a:tcPr marL="8525" marR="8525" marT="8525" marB="0" anchor="b">
                    <a:solidFill>
                      <a:srgbClr val="F2F2F2"/>
                    </a:solidFill>
                  </a:tcPr>
                </a:tc>
                <a:extLst>
                  <a:ext uri="{0D108BD9-81ED-4DB2-BD59-A6C34878D82A}">
                    <a16:rowId xmlns:a16="http://schemas.microsoft.com/office/drawing/2014/main" val="10000"/>
                  </a:ext>
                </a:extLst>
              </a:tr>
              <a:tr h="192009">
                <a:tc>
                  <a:txBody>
                    <a:bodyPr/>
                    <a:lstStyle/>
                    <a:p>
                      <a:pPr algn="l" fontAlgn="b"/>
                      <a:r>
                        <a:rPr lang="cs-CZ" sz="1000" u="none" strike="noStrike" dirty="0">
                          <a:effectLst/>
                        </a:rPr>
                        <a:t>Počet </a:t>
                      </a:r>
                      <a:r>
                        <a:rPr lang="cs-CZ" sz="1000" u="none" strike="noStrike" dirty="0" smtClean="0">
                          <a:effectLst/>
                        </a:rPr>
                        <a:t>obyvatel na ordinaci</a:t>
                      </a:r>
                      <a:endParaRPr lang="cs-CZ" sz="1000" b="0" i="0" u="none" strike="noStrike" dirty="0">
                        <a:solidFill>
                          <a:srgbClr val="000000"/>
                        </a:solidFill>
                        <a:effectLst/>
                        <a:latin typeface="Calibri" panose="020F0502020204030204" pitchFamily="34" charset="0"/>
                      </a:endParaRPr>
                    </a:p>
                  </a:txBody>
                  <a:tcPr marL="7194" marR="7194" marT="7194" marB="0" anchor="ctr">
                    <a:solidFill>
                      <a:schemeClr val="bg1">
                        <a:lumMod val="95000"/>
                      </a:schemeClr>
                    </a:solidFill>
                  </a:tcPr>
                </a:tc>
                <a:tc>
                  <a:txBody>
                    <a:bodyPr/>
                    <a:lstStyle/>
                    <a:p>
                      <a:pPr algn="ctr" fontAlgn="b"/>
                      <a:r>
                        <a:rPr lang="en-US" sz="1100" b="0" i="0" u="none" strike="noStrike">
                          <a:solidFill>
                            <a:srgbClr val="000000"/>
                          </a:solidFill>
                          <a:effectLst/>
                          <a:latin typeface="Calibri" panose="020F0502020204030204" pitchFamily="34" charset="0"/>
                        </a:rPr>
                        <a:t>1577</a:t>
                      </a:r>
                    </a:p>
                  </a:txBody>
                  <a:tcPr marL="9525" marR="9525" marT="9525" marB="0" anchor="ctr">
                    <a:solidFill>
                      <a:srgbClr val="F2F2F2"/>
                    </a:solidFill>
                  </a:tcPr>
                </a:tc>
                <a:tc>
                  <a:txBody>
                    <a:bodyPr/>
                    <a:lstStyle/>
                    <a:p>
                      <a:pPr algn="ctr" fontAlgn="b"/>
                      <a:r>
                        <a:rPr lang="en-US" sz="1100" b="0" i="0" u="none" strike="noStrike">
                          <a:solidFill>
                            <a:srgbClr val="000000"/>
                          </a:solidFill>
                          <a:effectLst/>
                          <a:latin typeface="Calibri" panose="020F0502020204030204" pitchFamily="34" charset="0"/>
                        </a:rPr>
                        <a:t>1330</a:t>
                      </a:r>
                    </a:p>
                  </a:txBody>
                  <a:tcPr marL="9525" marR="9525" marT="9525" marB="0" anchor="ctr">
                    <a:solidFill>
                      <a:srgbClr val="F2F2F2"/>
                    </a:solidFill>
                  </a:tcPr>
                </a:tc>
                <a:tc>
                  <a:txBody>
                    <a:bodyPr/>
                    <a:lstStyle/>
                    <a:p>
                      <a:pPr algn="ctr" fontAlgn="b"/>
                      <a:r>
                        <a:rPr lang="en-US" sz="1100" b="0" i="0" u="none" strike="noStrike">
                          <a:solidFill>
                            <a:srgbClr val="000000"/>
                          </a:solidFill>
                          <a:effectLst/>
                          <a:latin typeface="Calibri" panose="020F0502020204030204" pitchFamily="34" charset="0"/>
                        </a:rPr>
                        <a:t>1169</a:t>
                      </a:r>
                    </a:p>
                  </a:txBody>
                  <a:tcPr marL="9525" marR="9525" marT="9525" marB="0" anchor="ctr">
                    <a:solidFill>
                      <a:srgbClr val="F2F2F2"/>
                    </a:solidFill>
                  </a:tcPr>
                </a:tc>
                <a:tc>
                  <a:txBody>
                    <a:bodyPr/>
                    <a:lstStyle/>
                    <a:p>
                      <a:pPr algn="ctr" fontAlgn="b"/>
                      <a:r>
                        <a:rPr lang="en-US" sz="1100" b="0" i="0" u="none" strike="noStrike">
                          <a:solidFill>
                            <a:srgbClr val="000000"/>
                          </a:solidFill>
                          <a:effectLst/>
                          <a:latin typeface="Calibri" panose="020F0502020204030204" pitchFamily="34" charset="0"/>
                        </a:rPr>
                        <a:t>1360</a:t>
                      </a:r>
                    </a:p>
                  </a:txBody>
                  <a:tcPr marL="9525" marR="9525" marT="9525" marB="0" anchor="ctr">
                    <a:solidFill>
                      <a:srgbClr val="F2F2F2"/>
                    </a:solidFill>
                  </a:tcPr>
                </a:tc>
                <a:tc>
                  <a:txBody>
                    <a:bodyPr/>
                    <a:lstStyle/>
                    <a:p>
                      <a:pPr algn="ctr" fontAlgn="b"/>
                      <a:r>
                        <a:rPr lang="en-US" sz="1100" b="0" i="0" u="none" strike="noStrike">
                          <a:solidFill>
                            <a:srgbClr val="000000"/>
                          </a:solidFill>
                          <a:effectLst/>
                          <a:latin typeface="Calibri" panose="020F0502020204030204" pitchFamily="34" charset="0"/>
                        </a:rPr>
                        <a:t>1358</a:t>
                      </a:r>
                    </a:p>
                  </a:txBody>
                  <a:tcPr marL="9525" marR="9525" marT="9525" marB="0" anchor="ctr">
                    <a:solidFill>
                      <a:srgbClr val="F2F2F2"/>
                    </a:solidFill>
                  </a:tcPr>
                </a:tc>
                <a:tc>
                  <a:txBody>
                    <a:bodyPr/>
                    <a:lstStyle/>
                    <a:p>
                      <a:pPr algn="ctr" fontAlgn="b"/>
                      <a:r>
                        <a:rPr lang="en-US" sz="1100" b="0" i="0" u="none" strike="noStrike">
                          <a:solidFill>
                            <a:srgbClr val="000000"/>
                          </a:solidFill>
                          <a:effectLst/>
                          <a:latin typeface="Calibri" panose="020F0502020204030204" pitchFamily="34" charset="0"/>
                        </a:rPr>
                        <a:t>1346</a:t>
                      </a:r>
                    </a:p>
                  </a:txBody>
                  <a:tcPr marL="9525" marR="9525" marT="9525" marB="0" anchor="ctr">
                    <a:solidFill>
                      <a:srgbClr val="F2F2F2"/>
                    </a:solidFill>
                  </a:tcPr>
                </a:tc>
                <a:tc>
                  <a:txBody>
                    <a:bodyPr/>
                    <a:lstStyle/>
                    <a:p>
                      <a:pPr algn="ctr" fontAlgn="b"/>
                      <a:r>
                        <a:rPr lang="en-US" sz="1100" b="0" i="0" u="none" strike="noStrike">
                          <a:solidFill>
                            <a:srgbClr val="000000"/>
                          </a:solidFill>
                          <a:effectLst/>
                          <a:latin typeface="Calibri" panose="020F0502020204030204" pitchFamily="34" charset="0"/>
                        </a:rPr>
                        <a:t>1422</a:t>
                      </a:r>
                    </a:p>
                  </a:txBody>
                  <a:tcPr marL="9525" marR="9525" marT="9525" marB="0" anchor="ctr">
                    <a:solidFill>
                      <a:srgbClr val="F2F2F2"/>
                    </a:solidFill>
                  </a:tcPr>
                </a:tc>
                <a:tc>
                  <a:txBody>
                    <a:bodyPr/>
                    <a:lstStyle/>
                    <a:p>
                      <a:pPr algn="ctr" fontAlgn="b"/>
                      <a:r>
                        <a:rPr lang="en-US" sz="1100" b="0" i="0" u="none" strike="noStrike" dirty="0">
                          <a:solidFill>
                            <a:srgbClr val="000000"/>
                          </a:solidFill>
                          <a:effectLst/>
                          <a:latin typeface="Calibri" panose="020F0502020204030204" pitchFamily="34" charset="0"/>
                        </a:rPr>
                        <a:t>1315</a:t>
                      </a:r>
                    </a:p>
                  </a:txBody>
                  <a:tcPr marL="9525" marR="9525" marT="9525" marB="0" anchor="ctr">
                    <a:solidFill>
                      <a:srgbClr val="E2F0D9"/>
                    </a:solidFill>
                  </a:tcPr>
                </a:tc>
                <a:tc>
                  <a:txBody>
                    <a:bodyPr/>
                    <a:lstStyle/>
                    <a:p>
                      <a:pPr algn="ctr" fontAlgn="b"/>
                      <a:r>
                        <a:rPr lang="en-US" sz="1100" b="0" i="0" u="none" strike="noStrike">
                          <a:solidFill>
                            <a:srgbClr val="000000"/>
                          </a:solidFill>
                          <a:effectLst/>
                          <a:latin typeface="Calibri" panose="020F0502020204030204" pitchFamily="34" charset="0"/>
                        </a:rPr>
                        <a:t>1313</a:t>
                      </a:r>
                    </a:p>
                  </a:txBody>
                  <a:tcPr marL="9525" marR="9525" marT="9525" marB="0" anchor="ctr">
                    <a:solidFill>
                      <a:srgbClr val="F2F2F2"/>
                    </a:solidFill>
                  </a:tcPr>
                </a:tc>
                <a:tc>
                  <a:txBody>
                    <a:bodyPr/>
                    <a:lstStyle/>
                    <a:p>
                      <a:pPr algn="ctr" fontAlgn="b"/>
                      <a:r>
                        <a:rPr lang="en-US" sz="1100" b="0" i="0" u="none" strike="noStrike">
                          <a:solidFill>
                            <a:srgbClr val="000000"/>
                          </a:solidFill>
                          <a:effectLst/>
                          <a:latin typeface="Calibri" panose="020F0502020204030204" pitchFamily="34" charset="0"/>
                        </a:rPr>
                        <a:t>1078</a:t>
                      </a:r>
                    </a:p>
                  </a:txBody>
                  <a:tcPr marL="9525" marR="9525" marT="9525" marB="0" anchor="ctr">
                    <a:solidFill>
                      <a:srgbClr val="F2F2F2"/>
                    </a:solidFill>
                  </a:tcPr>
                </a:tc>
                <a:tc>
                  <a:txBody>
                    <a:bodyPr/>
                    <a:lstStyle/>
                    <a:p>
                      <a:pPr algn="ctr" fontAlgn="b"/>
                      <a:r>
                        <a:rPr lang="en-US" sz="1100" b="0" i="0" u="none" strike="noStrike" dirty="0">
                          <a:solidFill>
                            <a:srgbClr val="000000"/>
                          </a:solidFill>
                          <a:effectLst/>
                          <a:latin typeface="Calibri" panose="020F0502020204030204" pitchFamily="34" charset="0"/>
                        </a:rPr>
                        <a:t>1256</a:t>
                      </a:r>
                    </a:p>
                  </a:txBody>
                  <a:tcPr marL="9525" marR="9525" marT="9525" marB="0" anchor="ctr">
                    <a:solidFill>
                      <a:srgbClr val="F2F2F2"/>
                    </a:solidFill>
                  </a:tcPr>
                </a:tc>
                <a:tc>
                  <a:txBody>
                    <a:bodyPr/>
                    <a:lstStyle/>
                    <a:p>
                      <a:pPr algn="ctr" fontAlgn="b"/>
                      <a:r>
                        <a:rPr lang="en-US" sz="1100" b="0" i="0" u="none" strike="noStrike">
                          <a:solidFill>
                            <a:srgbClr val="000000"/>
                          </a:solidFill>
                          <a:effectLst/>
                          <a:latin typeface="Calibri" panose="020F0502020204030204" pitchFamily="34" charset="0"/>
                        </a:rPr>
                        <a:t>1119</a:t>
                      </a:r>
                    </a:p>
                  </a:txBody>
                  <a:tcPr marL="9525" marR="9525" marT="9525" marB="0" anchor="ctr">
                    <a:solidFill>
                      <a:srgbClr val="F2F2F2"/>
                    </a:solidFill>
                  </a:tcPr>
                </a:tc>
                <a:tc>
                  <a:txBody>
                    <a:bodyPr/>
                    <a:lstStyle/>
                    <a:p>
                      <a:pPr algn="ctr" fontAlgn="b"/>
                      <a:r>
                        <a:rPr lang="en-US" sz="1100" b="0" i="0" u="none" strike="noStrike">
                          <a:solidFill>
                            <a:srgbClr val="000000"/>
                          </a:solidFill>
                          <a:effectLst/>
                          <a:latin typeface="Calibri" panose="020F0502020204030204" pitchFamily="34" charset="0"/>
                        </a:rPr>
                        <a:t>1185</a:t>
                      </a:r>
                    </a:p>
                  </a:txBody>
                  <a:tcPr marL="9525" marR="9525" marT="9525" marB="0" anchor="ctr">
                    <a:solidFill>
                      <a:srgbClr val="F2F2F2"/>
                    </a:solidFill>
                  </a:tcPr>
                </a:tc>
                <a:tc>
                  <a:txBody>
                    <a:bodyPr/>
                    <a:lstStyle/>
                    <a:p>
                      <a:pPr algn="ctr" fontAlgn="b"/>
                      <a:r>
                        <a:rPr lang="en-US" sz="1100" b="0" i="0" u="none" strike="noStrike">
                          <a:solidFill>
                            <a:srgbClr val="000000"/>
                          </a:solidFill>
                          <a:effectLst/>
                          <a:latin typeface="Calibri" panose="020F0502020204030204" pitchFamily="34" charset="0"/>
                        </a:rPr>
                        <a:t>1363</a:t>
                      </a:r>
                    </a:p>
                  </a:txBody>
                  <a:tcPr marL="9525" marR="9525" marT="9525" marB="0" anchor="ctr">
                    <a:solidFill>
                      <a:srgbClr val="F2F2F2"/>
                    </a:solidFill>
                  </a:tcPr>
                </a:tc>
                <a:tc>
                  <a:txBody>
                    <a:bodyPr/>
                    <a:lstStyle/>
                    <a:p>
                      <a:pPr algn="ctr" fontAlgn="b"/>
                      <a:r>
                        <a:rPr lang="en-US" sz="1100" b="0" i="0" u="none" strike="noStrike" dirty="0">
                          <a:solidFill>
                            <a:srgbClr val="000000"/>
                          </a:solidFill>
                          <a:effectLst/>
                          <a:latin typeface="Calibri" panose="020F0502020204030204" pitchFamily="34" charset="0"/>
                        </a:rPr>
                        <a:t>1306</a:t>
                      </a:r>
                    </a:p>
                  </a:txBody>
                  <a:tcPr marL="9525" marR="9525" marT="9525" marB="0" anchor="ctr">
                    <a:solidFill>
                      <a:srgbClr val="F2F2F2"/>
                    </a:solidFill>
                  </a:tcPr>
                </a:tc>
                <a:extLst>
                  <a:ext uri="{0D108BD9-81ED-4DB2-BD59-A6C34878D82A}">
                    <a16:rowId xmlns:a16="http://schemas.microsoft.com/office/drawing/2014/main" val="10001"/>
                  </a:ext>
                </a:extLst>
              </a:tr>
            </a:tbl>
          </a:graphicData>
        </a:graphic>
      </p:graphicFrame>
      <p:graphicFrame>
        <p:nvGraphicFramePr>
          <p:cNvPr id="35" name="Tabulka 34"/>
          <p:cNvGraphicFramePr>
            <a:graphicFrameLocks noGrp="1"/>
          </p:cNvGraphicFramePr>
          <p:nvPr>
            <p:extLst>
              <p:ext uri="{D42A27DB-BD31-4B8C-83A1-F6EECF244321}">
                <p14:modId xmlns:p14="http://schemas.microsoft.com/office/powerpoint/2010/main" val="3318717812"/>
              </p:ext>
            </p:extLst>
          </p:nvPr>
        </p:nvGraphicFramePr>
        <p:xfrm>
          <a:off x="482601" y="3939683"/>
          <a:ext cx="7173518" cy="437577"/>
        </p:xfrm>
        <a:graphic>
          <a:graphicData uri="http://schemas.openxmlformats.org/drawingml/2006/table">
            <a:tbl>
              <a:tblPr>
                <a:tableStyleId>{5C22544A-7EE6-4342-B048-85BDC9FD1C3A}</a:tableStyleId>
              </a:tblPr>
              <a:tblGrid>
                <a:gridCol w="1433663">
                  <a:extLst>
                    <a:ext uri="{9D8B030D-6E8A-4147-A177-3AD203B41FA5}">
                      <a16:colId xmlns:a16="http://schemas.microsoft.com/office/drawing/2014/main" val="20000"/>
                    </a:ext>
                  </a:extLst>
                </a:gridCol>
                <a:gridCol w="382657">
                  <a:extLst>
                    <a:ext uri="{9D8B030D-6E8A-4147-A177-3AD203B41FA5}">
                      <a16:colId xmlns:a16="http://schemas.microsoft.com/office/drawing/2014/main" val="20001"/>
                    </a:ext>
                  </a:extLst>
                </a:gridCol>
                <a:gridCol w="382657">
                  <a:extLst>
                    <a:ext uri="{9D8B030D-6E8A-4147-A177-3AD203B41FA5}">
                      <a16:colId xmlns:a16="http://schemas.microsoft.com/office/drawing/2014/main" val="20002"/>
                    </a:ext>
                  </a:extLst>
                </a:gridCol>
                <a:gridCol w="382657">
                  <a:extLst>
                    <a:ext uri="{9D8B030D-6E8A-4147-A177-3AD203B41FA5}">
                      <a16:colId xmlns:a16="http://schemas.microsoft.com/office/drawing/2014/main" val="20003"/>
                    </a:ext>
                  </a:extLst>
                </a:gridCol>
                <a:gridCol w="382657">
                  <a:extLst>
                    <a:ext uri="{9D8B030D-6E8A-4147-A177-3AD203B41FA5}">
                      <a16:colId xmlns:a16="http://schemas.microsoft.com/office/drawing/2014/main" val="20004"/>
                    </a:ext>
                  </a:extLst>
                </a:gridCol>
                <a:gridCol w="382657">
                  <a:extLst>
                    <a:ext uri="{9D8B030D-6E8A-4147-A177-3AD203B41FA5}">
                      <a16:colId xmlns:a16="http://schemas.microsoft.com/office/drawing/2014/main" val="20005"/>
                    </a:ext>
                  </a:extLst>
                </a:gridCol>
                <a:gridCol w="382657">
                  <a:extLst>
                    <a:ext uri="{9D8B030D-6E8A-4147-A177-3AD203B41FA5}">
                      <a16:colId xmlns:a16="http://schemas.microsoft.com/office/drawing/2014/main" val="20006"/>
                    </a:ext>
                  </a:extLst>
                </a:gridCol>
                <a:gridCol w="382657">
                  <a:extLst>
                    <a:ext uri="{9D8B030D-6E8A-4147-A177-3AD203B41FA5}">
                      <a16:colId xmlns:a16="http://schemas.microsoft.com/office/drawing/2014/main" val="20007"/>
                    </a:ext>
                  </a:extLst>
                </a:gridCol>
                <a:gridCol w="382657">
                  <a:extLst>
                    <a:ext uri="{9D8B030D-6E8A-4147-A177-3AD203B41FA5}">
                      <a16:colId xmlns:a16="http://schemas.microsoft.com/office/drawing/2014/main" val="20008"/>
                    </a:ext>
                  </a:extLst>
                </a:gridCol>
                <a:gridCol w="382657">
                  <a:extLst>
                    <a:ext uri="{9D8B030D-6E8A-4147-A177-3AD203B41FA5}">
                      <a16:colId xmlns:a16="http://schemas.microsoft.com/office/drawing/2014/main" val="20009"/>
                    </a:ext>
                  </a:extLst>
                </a:gridCol>
                <a:gridCol w="382657">
                  <a:extLst>
                    <a:ext uri="{9D8B030D-6E8A-4147-A177-3AD203B41FA5}">
                      <a16:colId xmlns:a16="http://schemas.microsoft.com/office/drawing/2014/main" val="20010"/>
                    </a:ext>
                  </a:extLst>
                </a:gridCol>
                <a:gridCol w="382657">
                  <a:extLst>
                    <a:ext uri="{9D8B030D-6E8A-4147-A177-3AD203B41FA5}">
                      <a16:colId xmlns:a16="http://schemas.microsoft.com/office/drawing/2014/main" val="20011"/>
                    </a:ext>
                  </a:extLst>
                </a:gridCol>
                <a:gridCol w="382657">
                  <a:extLst>
                    <a:ext uri="{9D8B030D-6E8A-4147-A177-3AD203B41FA5}">
                      <a16:colId xmlns:a16="http://schemas.microsoft.com/office/drawing/2014/main" val="20013"/>
                    </a:ext>
                  </a:extLst>
                </a:gridCol>
                <a:gridCol w="382657">
                  <a:extLst>
                    <a:ext uri="{9D8B030D-6E8A-4147-A177-3AD203B41FA5}">
                      <a16:colId xmlns:a16="http://schemas.microsoft.com/office/drawing/2014/main" val="20014"/>
                    </a:ext>
                  </a:extLst>
                </a:gridCol>
                <a:gridCol w="382657">
                  <a:extLst>
                    <a:ext uri="{9D8B030D-6E8A-4147-A177-3AD203B41FA5}">
                      <a16:colId xmlns:a16="http://schemas.microsoft.com/office/drawing/2014/main" val="20015"/>
                    </a:ext>
                  </a:extLst>
                </a:gridCol>
                <a:gridCol w="382657">
                  <a:extLst>
                    <a:ext uri="{9D8B030D-6E8A-4147-A177-3AD203B41FA5}">
                      <a16:colId xmlns:a16="http://schemas.microsoft.com/office/drawing/2014/main" val="20016"/>
                    </a:ext>
                  </a:extLst>
                </a:gridCol>
              </a:tblGrid>
              <a:tr h="260412">
                <a:tc>
                  <a:txBody>
                    <a:bodyPr/>
                    <a:lstStyle/>
                    <a:p>
                      <a:pPr algn="l" fontAlgn="b"/>
                      <a:r>
                        <a:rPr lang="cs-CZ" sz="1000" u="none" strike="noStrike" dirty="0">
                          <a:effectLst/>
                        </a:rPr>
                        <a:t>Kraj</a:t>
                      </a:r>
                      <a:endParaRPr lang="cs-CZ" sz="1000" b="1" i="0" u="none" strike="noStrike" dirty="0">
                        <a:solidFill>
                          <a:srgbClr val="000000"/>
                        </a:solidFill>
                        <a:effectLst/>
                        <a:latin typeface="Calibri" panose="020F0502020204030204" pitchFamily="34" charset="0"/>
                      </a:endParaRPr>
                    </a:p>
                  </a:txBody>
                  <a:tcPr marL="7194" marR="7194" marT="7194" marB="0" anchor="ctr">
                    <a:solidFill>
                      <a:schemeClr val="bg1">
                        <a:lumMod val="95000"/>
                      </a:schemeClr>
                    </a:solidFill>
                  </a:tcPr>
                </a:tc>
                <a:tc>
                  <a:txBody>
                    <a:bodyPr/>
                    <a:lstStyle/>
                    <a:p>
                      <a:pPr algn="ctr" fontAlgn="b"/>
                      <a:r>
                        <a:rPr lang="cs-CZ" sz="1200" b="0" u="none" strike="noStrike" dirty="0">
                          <a:effectLst/>
                        </a:rPr>
                        <a:t>PHA</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b="0" u="none" strike="noStrike" dirty="0">
                          <a:effectLst/>
                        </a:rPr>
                        <a:t>STC</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JHC</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PLK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KVK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ULK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LBK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b="1" u="none" strike="noStrike" dirty="0">
                          <a:effectLst/>
                        </a:rPr>
                        <a:t>HKK</a:t>
                      </a:r>
                      <a:endParaRPr lang="cs-CZ" sz="1200" b="1" i="0" u="none" strike="noStrike" dirty="0">
                        <a:solidFill>
                          <a:srgbClr val="000000"/>
                        </a:solidFill>
                        <a:effectLst/>
                        <a:latin typeface="Calibri" panose="020F0502020204030204" pitchFamily="34" charset="0"/>
                      </a:endParaRPr>
                    </a:p>
                  </a:txBody>
                  <a:tcPr marL="8525" marR="8525" marT="8525" marB="0" anchor="ctr">
                    <a:solidFill>
                      <a:srgbClr val="E2F0D9"/>
                    </a:solidFill>
                  </a:tcPr>
                </a:tc>
                <a:tc>
                  <a:txBody>
                    <a:bodyPr/>
                    <a:lstStyle/>
                    <a:p>
                      <a:pPr algn="ctr" fontAlgn="b"/>
                      <a:r>
                        <a:rPr lang="cs-CZ" sz="1200" u="none" strike="noStrike" dirty="0">
                          <a:effectLst/>
                        </a:rPr>
                        <a:t>PAK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VYS</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b="0" u="none" strike="noStrike" dirty="0">
                          <a:effectLst/>
                        </a:rPr>
                        <a:t>JMK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OLK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ZLK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MSK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b="1" u="none" strike="noStrike" dirty="0">
                          <a:effectLst/>
                        </a:rPr>
                        <a:t>ČR</a:t>
                      </a:r>
                      <a:endParaRPr lang="cs-CZ" sz="1200" b="1"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extLst>
                  <a:ext uri="{0D108BD9-81ED-4DB2-BD59-A6C34878D82A}">
                    <a16:rowId xmlns:a16="http://schemas.microsoft.com/office/drawing/2014/main" val="10000"/>
                  </a:ext>
                </a:extLst>
              </a:tr>
              <a:tr h="143874">
                <a:tc>
                  <a:txBody>
                    <a:bodyPr/>
                    <a:lstStyle/>
                    <a:p>
                      <a:pPr algn="l" fontAlgn="b"/>
                      <a:r>
                        <a:rPr lang="cs-CZ" sz="1000" u="none" strike="noStrike" dirty="0">
                          <a:effectLst/>
                        </a:rPr>
                        <a:t>Počet </a:t>
                      </a:r>
                      <a:r>
                        <a:rPr lang="en-US" sz="1000" u="none" strike="noStrike" dirty="0" err="1" smtClean="0">
                          <a:effectLst/>
                        </a:rPr>
                        <a:t>ordinac</a:t>
                      </a:r>
                      <a:r>
                        <a:rPr lang="cs-CZ" sz="1000" u="none" strike="noStrike" dirty="0" smtClean="0">
                          <a:effectLst/>
                        </a:rPr>
                        <a:t>í</a:t>
                      </a:r>
                      <a:endParaRPr lang="cs-CZ" sz="1000" b="0" i="0" u="none" strike="noStrike" dirty="0">
                        <a:solidFill>
                          <a:srgbClr val="000000"/>
                        </a:solidFill>
                        <a:effectLst/>
                        <a:latin typeface="Calibri" panose="020F0502020204030204" pitchFamily="34" charset="0"/>
                      </a:endParaRPr>
                    </a:p>
                  </a:txBody>
                  <a:tcPr marL="7194" marR="7194" marT="7194" marB="0" anchor="ctr">
                    <a:solidFill>
                      <a:schemeClr val="bg1">
                        <a:lumMod val="95000"/>
                      </a:schemeClr>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816</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1 012</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547</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426</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218</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610</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310</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419</a:t>
                      </a:r>
                    </a:p>
                  </a:txBody>
                  <a:tcPr marL="9525" marR="9525" marT="9525" marB="0" anchor="b">
                    <a:solidFill>
                      <a:srgbClr val="E2F0D9"/>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394</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472</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940</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566</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492</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886</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8 108</a:t>
                      </a:r>
                    </a:p>
                  </a:txBody>
                  <a:tcPr marL="9525" marR="9525" marT="9525" marB="0" anchor="b">
                    <a:solidFill>
                      <a:srgbClr val="F2F2F2"/>
                    </a:solidFill>
                  </a:tcPr>
                </a:tc>
                <a:extLst>
                  <a:ext uri="{0D108BD9-81ED-4DB2-BD59-A6C34878D82A}">
                    <a16:rowId xmlns:a16="http://schemas.microsoft.com/office/drawing/2014/main" val="10001"/>
                  </a:ext>
                </a:extLst>
              </a:tr>
            </a:tbl>
          </a:graphicData>
        </a:graphic>
      </p:graphicFrame>
      <p:sp>
        <p:nvSpPr>
          <p:cNvPr id="36" name="TextovéPole 35"/>
          <p:cNvSpPr txBox="1"/>
          <p:nvPr/>
        </p:nvSpPr>
        <p:spPr>
          <a:xfrm>
            <a:off x="277244" y="4574121"/>
            <a:ext cx="5769926" cy="246221"/>
          </a:xfrm>
          <a:prstGeom prst="rect">
            <a:avLst/>
          </a:prstGeom>
          <a:noFill/>
        </p:spPr>
        <p:txBody>
          <a:bodyPr wrap="square" rtlCol="0">
            <a:spAutoFit/>
          </a:bodyPr>
          <a:lstStyle/>
          <a:p>
            <a:r>
              <a:rPr lang="cs-CZ" sz="1000" b="1" dirty="0"/>
              <a:t>Počet obyvatel na samostatnou ordinaci praktického lékaře </a:t>
            </a:r>
          </a:p>
        </p:txBody>
      </p:sp>
      <p:sp>
        <p:nvSpPr>
          <p:cNvPr id="37" name="TextovéPole 36"/>
          <p:cNvSpPr txBox="1"/>
          <p:nvPr/>
        </p:nvSpPr>
        <p:spPr>
          <a:xfrm>
            <a:off x="212709" y="3699706"/>
            <a:ext cx="4713073" cy="246221"/>
          </a:xfrm>
          <a:prstGeom prst="rect">
            <a:avLst/>
          </a:prstGeom>
          <a:noFill/>
        </p:spPr>
        <p:txBody>
          <a:bodyPr wrap="square" rtlCol="0">
            <a:spAutoFit/>
          </a:bodyPr>
          <a:lstStyle/>
          <a:p>
            <a:r>
              <a:rPr lang="cs-CZ" sz="1000" b="1" dirty="0"/>
              <a:t>Počet </a:t>
            </a:r>
            <a:r>
              <a:rPr lang="cs-CZ" sz="1000" b="1" dirty="0" smtClean="0"/>
              <a:t>samostatných ordinací praktického lékaře</a:t>
            </a:r>
            <a:endParaRPr lang="cs-CZ" sz="1000" b="1" dirty="0"/>
          </a:p>
        </p:txBody>
      </p:sp>
      <p:graphicFrame>
        <p:nvGraphicFramePr>
          <p:cNvPr id="38" name="Chart 6"/>
          <p:cNvGraphicFramePr/>
          <p:nvPr>
            <p:extLst>
              <p:ext uri="{D42A27DB-BD31-4B8C-83A1-F6EECF244321}">
                <p14:modId xmlns:p14="http://schemas.microsoft.com/office/powerpoint/2010/main" val="817647102"/>
              </p:ext>
            </p:extLst>
          </p:nvPr>
        </p:nvGraphicFramePr>
        <p:xfrm>
          <a:off x="149069" y="1325987"/>
          <a:ext cx="8809745" cy="1798758"/>
        </p:xfrm>
        <a:graphic>
          <a:graphicData uri="http://schemas.openxmlformats.org/drawingml/2006/chart">
            <c:chart xmlns:c="http://schemas.openxmlformats.org/drawingml/2006/chart" xmlns:r="http://schemas.openxmlformats.org/officeDocument/2006/relationships" r:id="rId2"/>
          </a:graphicData>
        </a:graphic>
      </p:graphicFrame>
      <p:sp>
        <p:nvSpPr>
          <p:cNvPr id="15" name="TextBox 14"/>
          <p:cNvSpPr txBox="1"/>
          <p:nvPr/>
        </p:nvSpPr>
        <p:spPr>
          <a:xfrm>
            <a:off x="137611" y="469361"/>
            <a:ext cx="11678803" cy="307777"/>
          </a:xfrm>
          <a:prstGeom prst="rect">
            <a:avLst/>
          </a:prstGeom>
          <a:noFill/>
        </p:spPr>
        <p:txBody>
          <a:bodyPr wrap="square" rtlCol="0">
            <a:spAutoFit/>
          </a:bodyPr>
          <a:lstStyle/>
          <a:p>
            <a:pPr lvl="0">
              <a:defRPr/>
            </a:pPr>
            <a:r>
              <a:rPr lang="cs-CZ" sz="1400" dirty="0">
                <a:solidFill>
                  <a:prstClr val="black"/>
                </a:solidFill>
              </a:rPr>
              <a:t>Zdroj dat: NRPZS 1.2.2019</a:t>
            </a:r>
          </a:p>
        </p:txBody>
      </p:sp>
      <p:sp>
        <p:nvSpPr>
          <p:cNvPr id="16" name="Obdélník 2"/>
          <p:cNvSpPr/>
          <p:nvPr/>
        </p:nvSpPr>
        <p:spPr>
          <a:xfrm>
            <a:off x="352872" y="5736862"/>
            <a:ext cx="8767274" cy="430887"/>
          </a:xfrm>
          <a:prstGeom prst="rect">
            <a:avLst/>
          </a:prstGeom>
        </p:spPr>
        <p:txBody>
          <a:bodyPr wrap="square">
            <a:spAutoFit/>
          </a:bodyPr>
          <a:lstStyle/>
          <a:p>
            <a:pPr marL="457200" marR="0" lvl="1" indent="-457200" algn="l" defTabSz="914400" rtl="0" eaLnBrk="1" fontAlgn="auto" latinLnBrk="0" hangingPunct="1">
              <a:lnSpc>
                <a:spcPct val="100000"/>
              </a:lnSpc>
              <a:spcBef>
                <a:spcPts val="0"/>
              </a:spcBef>
              <a:spcAft>
                <a:spcPts val="0"/>
              </a:spcAft>
              <a:buClrTx/>
              <a:buSzPct val="100000"/>
              <a:buFontTx/>
              <a:buNone/>
              <a:tabLst/>
              <a:defRPr/>
            </a:pPr>
            <a:r>
              <a:rPr kumimoji="0" lang="pl-PL" altLang="cs-CZ" sz="1100" b="0" i="0" u="none" strike="noStrike" kern="1200" cap="none" spc="0" normalizeH="0" baseline="0" noProof="0" dirty="0">
                <a:ln>
                  <a:noFill/>
                </a:ln>
                <a:solidFill>
                  <a:prstClr val="black"/>
                </a:solidFill>
                <a:effectLst/>
                <a:uLnTx/>
                <a:uFillTx/>
                <a:latin typeface="Calibri" panose="020F0502020204030204"/>
                <a:ea typeface="+mn-ea"/>
                <a:cs typeface="Arial" pitchFamily="34" charset="0"/>
              </a:rPr>
              <a:t>Analýza je provedena na úrovni jednotlivých adres zdravotnických zařízení (každé IČO </a:t>
            </a:r>
            <a:r>
              <a:rPr kumimoji="0" lang="pl-PL" altLang="cs-CZ" sz="1100" b="0" i="0" u="none" strike="noStrike" kern="1200" cap="none" spc="0" normalizeH="0" baseline="0" noProof="0" dirty="0" smtClean="0">
                <a:ln>
                  <a:noFill/>
                </a:ln>
                <a:solidFill>
                  <a:prstClr val="black"/>
                </a:solidFill>
                <a:effectLst/>
                <a:uLnTx/>
                <a:uFillTx/>
                <a:latin typeface="Calibri" panose="020F0502020204030204"/>
                <a:ea typeface="+mn-ea"/>
                <a:cs typeface="Arial" pitchFamily="34" charset="0"/>
              </a:rPr>
              <a:t>poskytovatele může </a:t>
            </a:r>
            <a:r>
              <a:rPr kumimoji="0" lang="pl-PL" altLang="cs-CZ" sz="1100" b="0" i="0" u="none" strike="noStrike" kern="1200" cap="none" spc="0" normalizeH="0" baseline="0" noProof="0" dirty="0">
                <a:ln>
                  <a:noFill/>
                </a:ln>
                <a:solidFill>
                  <a:prstClr val="black"/>
                </a:solidFill>
                <a:effectLst/>
                <a:uLnTx/>
                <a:uFillTx/>
                <a:latin typeface="Calibri" panose="020F0502020204030204"/>
                <a:ea typeface="+mn-ea"/>
                <a:cs typeface="Arial" pitchFamily="34" charset="0"/>
              </a:rPr>
              <a:t>mít více adres) – ICO+PCZ+PCDP. </a:t>
            </a:r>
            <a:endParaRPr kumimoji="0" lang="pl-PL" altLang="cs-CZ" sz="1100" b="0" i="0" u="none" strike="noStrike" kern="1200" cap="none" spc="0" normalizeH="0" baseline="0" noProof="0" dirty="0" smtClean="0">
              <a:ln>
                <a:noFill/>
              </a:ln>
              <a:solidFill>
                <a:prstClr val="black"/>
              </a:solidFill>
              <a:effectLst/>
              <a:uLnTx/>
              <a:uFillTx/>
              <a:latin typeface="Calibri" panose="020F0502020204030204"/>
              <a:ea typeface="+mn-ea"/>
              <a:cs typeface="Arial" pitchFamily="34" charset="0"/>
            </a:endParaRPr>
          </a:p>
          <a:p>
            <a:pPr marL="457200" marR="0" lvl="1" indent="-457200" algn="l" defTabSz="914400" rtl="0" eaLnBrk="1" fontAlgn="auto" latinLnBrk="0" hangingPunct="1">
              <a:lnSpc>
                <a:spcPct val="100000"/>
              </a:lnSpc>
              <a:spcBef>
                <a:spcPts val="0"/>
              </a:spcBef>
              <a:spcAft>
                <a:spcPts val="0"/>
              </a:spcAft>
              <a:buClrTx/>
              <a:buSzPct val="100000"/>
              <a:buFontTx/>
              <a:buNone/>
              <a:tabLst/>
              <a:defRPr/>
            </a:pPr>
            <a:r>
              <a:rPr kumimoji="0" lang="pl-PL" altLang="cs-CZ" sz="1100" b="1" i="0" u="none" strike="noStrike" kern="1200" cap="none" spc="0" normalizeH="0" baseline="0" noProof="0" dirty="0" smtClean="0">
                <a:ln>
                  <a:noFill/>
                </a:ln>
                <a:solidFill>
                  <a:prstClr val="black"/>
                </a:solidFill>
                <a:effectLst/>
                <a:uLnTx/>
                <a:uFillTx/>
                <a:latin typeface="Calibri" panose="020F0502020204030204"/>
                <a:ea typeface="+mn-ea"/>
                <a:cs typeface="Arial" pitchFamily="34" charset="0"/>
              </a:rPr>
              <a:t>* </a:t>
            </a:r>
            <a:r>
              <a:rPr kumimoji="0" lang="pl-PL" altLang="cs-CZ" sz="1100" b="1" i="0" u="none" strike="noStrike" kern="1200" cap="none" spc="0" normalizeH="0" baseline="0" noProof="0" dirty="0">
                <a:ln>
                  <a:noFill/>
                </a:ln>
                <a:solidFill>
                  <a:prstClr val="black"/>
                </a:solidFill>
                <a:effectLst/>
                <a:uLnTx/>
                <a:uFillTx/>
                <a:latin typeface="Calibri" panose="020F0502020204030204"/>
                <a:ea typeface="+mn-ea"/>
                <a:cs typeface="Arial" pitchFamily="34" charset="0"/>
              </a:rPr>
              <a:t>Počet ordinací praktických lékařů zahrnuje PLD + PLDD. </a:t>
            </a:r>
            <a:endParaRPr kumimoji="0" lang="cs-CZ" sz="11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278300724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0179" y="97710"/>
            <a:ext cx="10515600" cy="631595"/>
          </a:xfrm>
        </p:spPr>
        <p:txBody>
          <a:bodyPr>
            <a:normAutofit/>
          </a:bodyPr>
          <a:lstStyle/>
          <a:p>
            <a:r>
              <a:rPr lang="cs-CZ" dirty="0"/>
              <a:t>Samostatná ordinace </a:t>
            </a:r>
            <a:r>
              <a:rPr lang="cs-CZ" dirty="0" smtClean="0"/>
              <a:t>lékaře specialisty</a:t>
            </a:r>
            <a:endParaRPr lang="en-US" dirty="0"/>
          </a:p>
        </p:txBody>
      </p:sp>
      <p:sp>
        <p:nvSpPr>
          <p:cNvPr id="32" name="TextovéPole 31"/>
          <p:cNvSpPr txBox="1"/>
          <p:nvPr/>
        </p:nvSpPr>
        <p:spPr>
          <a:xfrm>
            <a:off x="149069" y="1314239"/>
            <a:ext cx="6426661" cy="307777"/>
          </a:xfrm>
          <a:prstGeom prst="rect">
            <a:avLst/>
          </a:prstGeom>
          <a:noFill/>
        </p:spPr>
        <p:txBody>
          <a:bodyPr wrap="square" rtlCol="0">
            <a:spAutoFit/>
          </a:bodyPr>
          <a:lstStyle/>
          <a:p>
            <a:r>
              <a:rPr lang="cs-CZ" sz="1400" b="1" dirty="0"/>
              <a:t>Počet obyvatel na </a:t>
            </a:r>
            <a:r>
              <a:rPr lang="cs-CZ" sz="1400" b="1" dirty="0" smtClean="0"/>
              <a:t>samostatnou ordinaci lékaře specialisty</a:t>
            </a:r>
            <a:endParaRPr lang="cs-CZ" sz="1400" b="1" dirty="0"/>
          </a:p>
        </p:txBody>
      </p:sp>
      <p:sp>
        <p:nvSpPr>
          <p:cNvPr id="33" name="Rectangle 20"/>
          <p:cNvSpPr/>
          <p:nvPr/>
        </p:nvSpPr>
        <p:spPr>
          <a:xfrm>
            <a:off x="9228706" y="2254784"/>
            <a:ext cx="2705319" cy="3136063"/>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cs-CZ" sz="1400" dirty="0" smtClean="0">
                <a:solidFill>
                  <a:schemeClr val="tx1"/>
                </a:solidFill>
              </a:rPr>
              <a:t>Počet obyvatel na 1 samostatnou ordinaci lékaře specialisty </a:t>
            </a:r>
            <a:r>
              <a:rPr lang="cs-CZ" sz="1400" dirty="0">
                <a:solidFill>
                  <a:schemeClr val="tx1"/>
                </a:solidFill>
              </a:rPr>
              <a:t>je v HKK srovnatelný s průměrem ČR.</a:t>
            </a:r>
          </a:p>
        </p:txBody>
      </p:sp>
      <p:graphicFrame>
        <p:nvGraphicFramePr>
          <p:cNvPr id="34" name="Tabulka 33"/>
          <p:cNvGraphicFramePr>
            <a:graphicFrameLocks noGrp="1"/>
          </p:cNvGraphicFramePr>
          <p:nvPr>
            <p:extLst>
              <p:ext uri="{D42A27DB-BD31-4B8C-83A1-F6EECF244321}">
                <p14:modId xmlns:p14="http://schemas.microsoft.com/office/powerpoint/2010/main" val="3806814536"/>
              </p:ext>
            </p:extLst>
          </p:nvPr>
        </p:nvGraphicFramePr>
        <p:xfrm>
          <a:off x="465667" y="4824555"/>
          <a:ext cx="7680629" cy="399452"/>
        </p:xfrm>
        <a:graphic>
          <a:graphicData uri="http://schemas.openxmlformats.org/drawingml/2006/table">
            <a:tbl>
              <a:tblPr>
                <a:tableStyleId>{5C22544A-7EE6-4342-B048-85BDC9FD1C3A}</a:tableStyleId>
              </a:tblPr>
              <a:tblGrid>
                <a:gridCol w="1541099">
                  <a:extLst>
                    <a:ext uri="{9D8B030D-6E8A-4147-A177-3AD203B41FA5}">
                      <a16:colId xmlns:a16="http://schemas.microsoft.com/office/drawing/2014/main" val="20016"/>
                    </a:ext>
                  </a:extLst>
                </a:gridCol>
                <a:gridCol w="409302">
                  <a:extLst>
                    <a:ext uri="{9D8B030D-6E8A-4147-A177-3AD203B41FA5}">
                      <a16:colId xmlns:a16="http://schemas.microsoft.com/office/drawing/2014/main" val="20000"/>
                    </a:ext>
                  </a:extLst>
                </a:gridCol>
                <a:gridCol w="409302">
                  <a:extLst>
                    <a:ext uri="{9D8B030D-6E8A-4147-A177-3AD203B41FA5}">
                      <a16:colId xmlns:a16="http://schemas.microsoft.com/office/drawing/2014/main" val="20001"/>
                    </a:ext>
                  </a:extLst>
                </a:gridCol>
                <a:gridCol w="409302">
                  <a:extLst>
                    <a:ext uri="{9D8B030D-6E8A-4147-A177-3AD203B41FA5}">
                      <a16:colId xmlns:a16="http://schemas.microsoft.com/office/drawing/2014/main" val="20002"/>
                    </a:ext>
                  </a:extLst>
                </a:gridCol>
                <a:gridCol w="409302">
                  <a:extLst>
                    <a:ext uri="{9D8B030D-6E8A-4147-A177-3AD203B41FA5}">
                      <a16:colId xmlns:a16="http://schemas.microsoft.com/office/drawing/2014/main" val="20003"/>
                    </a:ext>
                  </a:extLst>
                </a:gridCol>
                <a:gridCol w="409302">
                  <a:extLst>
                    <a:ext uri="{9D8B030D-6E8A-4147-A177-3AD203B41FA5}">
                      <a16:colId xmlns:a16="http://schemas.microsoft.com/office/drawing/2014/main" val="20004"/>
                    </a:ext>
                  </a:extLst>
                </a:gridCol>
                <a:gridCol w="409302">
                  <a:extLst>
                    <a:ext uri="{9D8B030D-6E8A-4147-A177-3AD203B41FA5}">
                      <a16:colId xmlns:a16="http://schemas.microsoft.com/office/drawing/2014/main" val="20005"/>
                    </a:ext>
                  </a:extLst>
                </a:gridCol>
                <a:gridCol w="409302">
                  <a:extLst>
                    <a:ext uri="{9D8B030D-6E8A-4147-A177-3AD203B41FA5}">
                      <a16:colId xmlns:a16="http://schemas.microsoft.com/office/drawing/2014/main" val="20006"/>
                    </a:ext>
                  </a:extLst>
                </a:gridCol>
                <a:gridCol w="409302">
                  <a:extLst>
                    <a:ext uri="{9D8B030D-6E8A-4147-A177-3AD203B41FA5}">
                      <a16:colId xmlns:a16="http://schemas.microsoft.com/office/drawing/2014/main" val="20007"/>
                    </a:ext>
                  </a:extLst>
                </a:gridCol>
                <a:gridCol w="409302">
                  <a:extLst>
                    <a:ext uri="{9D8B030D-6E8A-4147-A177-3AD203B41FA5}">
                      <a16:colId xmlns:a16="http://schemas.microsoft.com/office/drawing/2014/main" val="20008"/>
                    </a:ext>
                  </a:extLst>
                </a:gridCol>
                <a:gridCol w="409302">
                  <a:extLst>
                    <a:ext uri="{9D8B030D-6E8A-4147-A177-3AD203B41FA5}">
                      <a16:colId xmlns:a16="http://schemas.microsoft.com/office/drawing/2014/main" val="20009"/>
                    </a:ext>
                  </a:extLst>
                </a:gridCol>
                <a:gridCol w="409302">
                  <a:extLst>
                    <a:ext uri="{9D8B030D-6E8A-4147-A177-3AD203B41FA5}">
                      <a16:colId xmlns:a16="http://schemas.microsoft.com/office/drawing/2014/main" val="20010"/>
                    </a:ext>
                  </a:extLst>
                </a:gridCol>
                <a:gridCol w="409302">
                  <a:extLst>
                    <a:ext uri="{9D8B030D-6E8A-4147-A177-3AD203B41FA5}">
                      <a16:colId xmlns:a16="http://schemas.microsoft.com/office/drawing/2014/main" val="20012"/>
                    </a:ext>
                  </a:extLst>
                </a:gridCol>
                <a:gridCol w="409302">
                  <a:extLst>
                    <a:ext uri="{9D8B030D-6E8A-4147-A177-3AD203B41FA5}">
                      <a16:colId xmlns:a16="http://schemas.microsoft.com/office/drawing/2014/main" val="20013"/>
                    </a:ext>
                  </a:extLst>
                </a:gridCol>
                <a:gridCol w="409302">
                  <a:extLst>
                    <a:ext uri="{9D8B030D-6E8A-4147-A177-3AD203B41FA5}">
                      <a16:colId xmlns:a16="http://schemas.microsoft.com/office/drawing/2014/main" val="20014"/>
                    </a:ext>
                  </a:extLst>
                </a:gridCol>
                <a:gridCol w="409302">
                  <a:extLst>
                    <a:ext uri="{9D8B030D-6E8A-4147-A177-3AD203B41FA5}">
                      <a16:colId xmlns:a16="http://schemas.microsoft.com/office/drawing/2014/main" val="20015"/>
                    </a:ext>
                  </a:extLst>
                </a:gridCol>
              </a:tblGrid>
              <a:tr h="207443">
                <a:tc>
                  <a:txBody>
                    <a:bodyPr/>
                    <a:lstStyle/>
                    <a:p>
                      <a:pPr algn="l" fontAlgn="b"/>
                      <a:r>
                        <a:rPr lang="cs-CZ" sz="1000" u="none" strike="noStrike" dirty="0">
                          <a:effectLst/>
                        </a:rPr>
                        <a:t>Kraj</a:t>
                      </a:r>
                      <a:endParaRPr lang="cs-CZ" sz="1000" b="1" i="0" u="none" strike="noStrike" dirty="0">
                        <a:solidFill>
                          <a:srgbClr val="000000"/>
                        </a:solidFill>
                        <a:effectLst/>
                        <a:latin typeface="Calibri" panose="020F0502020204030204" pitchFamily="34" charset="0"/>
                      </a:endParaRPr>
                    </a:p>
                  </a:txBody>
                  <a:tcPr marL="7194" marR="7194" marT="7194" marB="0" anchor="ctr">
                    <a:solidFill>
                      <a:schemeClr val="bg1">
                        <a:lumMod val="95000"/>
                      </a:schemeClr>
                    </a:solidFill>
                  </a:tcPr>
                </a:tc>
                <a:tc>
                  <a:txBody>
                    <a:bodyPr/>
                    <a:lstStyle/>
                    <a:p>
                      <a:pPr algn="ctr" fontAlgn="b"/>
                      <a:r>
                        <a:rPr lang="cs-CZ" sz="1200" b="0" u="none" strike="noStrike" dirty="0">
                          <a:effectLst/>
                        </a:rPr>
                        <a:t>PHA</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b="0" u="none" strike="noStrike" dirty="0">
                          <a:effectLst/>
                        </a:rPr>
                        <a:t>STC</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JHC</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PLK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KVK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ULK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LBK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b="1" u="none" strike="noStrike" dirty="0">
                          <a:effectLst/>
                        </a:rPr>
                        <a:t>HKK</a:t>
                      </a:r>
                      <a:endParaRPr lang="cs-CZ" sz="1200" b="1" i="0" u="none" strike="noStrike" dirty="0">
                        <a:solidFill>
                          <a:srgbClr val="000000"/>
                        </a:solidFill>
                        <a:effectLst/>
                        <a:latin typeface="Calibri" panose="020F0502020204030204" pitchFamily="34" charset="0"/>
                      </a:endParaRPr>
                    </a:p>
                  </a:txBody>
                  <a:tcPr marL="8525" marR="8525" marT="8525" marB="0" anchor="b">
                    <a:solidFill>
                      <a:srgbClr val="E2F0D9"/>
                    </a:solidFill>
                  </a:tcPr>
                </a:tc>
                <a:tc>
                  <a:txBody>
                    <a:bodyPr/>
                    <a:lstStyle/>
                    <a:p>
                      <a:pPr algn="ctr" fontAlgn="b"/>
                      <a:r>
                        <a:rPr lang="cs-CZ" sz="1200" u="none" strike="noStrike" dirty="0">
                          <a:effectLst/>
                        </a:rPr>
                        <a:t>PAK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VYS</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b="0" u="none" strike="noStrike" dirty="0">
                          <a:effectLst/>
                        </a:rPr>
                        <a:t>JMK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OLK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ZLK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MSK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b="1" u="none" strike="noStrike" dirty="0">
                          <a:effectLst/>
                        </a:rPr>
                        <a:t>ČR</a:t>
                      </a:r>
                      <a:endParaRPr lang="cs-CZ" sz="1200" b="1" i="0" u="none" strike="noStrike" dirty="0">
                        <a:solidFill>
                          <a:srgbClr val="000000"/>
                        </a:solidFill>
                        <a:effectLst/>
                        <a:latin typeface="Calibri" panose="020F0502020204030204" pitchFamily="34" charset="0"/>
                      </a:endParaRPr>
                    </a:p>
                  </a:txBody>
                  <a:tcPr marL="8525" marR="8525" marT="8525" marB="0" anchor="b">
                    <a:solidFill>
                      <a:srgbClr val="F2F2F2"/>
                    </a:solidFill>
                  </a:tcPr>
                </a:tc>
                <a:extLst>
                  <a:ext uri="{0D108BD9-81ED-4DB2-BD59-A6C34878D82A}">
                    <a16:rowId xmlns:a16="http://schemas.microsoft.com/office/drawing/2014/main" val="10000"/>
                  </a:ext>
                </a:extLst>
              </a:tr>
              <a:tr h="192009">
                <a:tc>
                  <a:txBody>
                    <a:bodyPr/>
                    <a:lstStyle/>
                    <a:p>
                      <a:pPr algn="l" fontAlgn="b"/>
                      <a:r>
                        <a:rPr lang="cs-CZ" sz="1000" u="none" strike="noStrike" dirty="0">
                          <a:effectLst/>
                        </a:rPr>
                        <a:t>Počet </a:t>
                      </a:r>
                      <a:r>
                        <a:rPr lang="cs-CZ" sz="1000" u="none" strike="noStrike" dirty="0" smtClean="0">
                          <a:effectLst/>
                        </a:rPr>
                        <a:t>obyvatel na ordinaci</a:t>
                      </a:r>
                      <a:endParaRPr lang="cs-CZ" sz="1000" b="0" i="0" u="none" strike="noStrike" dirty="0">
                        <a:solidFill>
                          <a:srgbClr val="000000"/>
                        </a:solidFill>
                        <a:effectLst/>
                        <a:latin typeface="Calibri" panose="020F0502020204030204" pitchFamily="34" charset="0"/>
                      </a:endParaRPr>
                    </a:p>
                  </a:txBody>
                  <a:tcPr marL="7194" marR="7194" marT="7194" marB="0" anchor="ctr">
                    <a:solidFill>
                      <a:schemeClr val="bg1">
                        <a:lumMod val="95000"/>
                      </a:schemeClr>
                    </a:solidFill>
                  </a:tcPr>
                </a:tc>
                <a:tc>
                  <a:txBody>
                    <a:bodyPr/>
                    <a:lstStyle/>
                    <a:p>
                      <a:pPr algn="ctr" fontAlgn="b"/>
                      <a:r>
                        <a:rPr lang="en-US" sz="1100" b="0" i="0" u="none" strike="noStrike">
                          <a:solidFill>
                            <a:srgbClr val="000000"/>
                          </a:solidFill>
                          <a:effectLst/>
                          <a:latin typeface="Calibri" panose="020F0502020204030204" pitchFamily="34" charset="0"/>
                        </a:rPr>
                        <a:t>663</a:t>
                      </a:r>
                    </a:p>
                  </a:txBody>
                  <a:tcPr marL="9525" marR="9525" marT="9525" marB="0" anchor="ctr">
                    <a:solidFill>
                      <a:srgbClr val="F2F2F2"/>
                    </a:solidFill>
                  </a:tcPr>
                </a:tc>
                <a:tc>
                  <a:txBody>
                    <a:bodyPr/>
                    <a:lstStyle/>
                    <a:p>
                      <a:pPr algn="ctr" fontAlgn="b"/>
                      <a:r>
                        <a:rPr lang="en-US" sz="1100" b="0" i="0" u="none" strike="noStrike">
                          <a:solidFill>
                            <a:srgbClr val="000000"/>
                          </a:solidFill>
                          <a:effectLst/>
                          <a:latin typeface="Calibri" panose="020F0502020204030204" pitchFamily="34" charset="0"/>
                        </a:rPr>
                        <a:t>1 495</a:t>
                      </a:r>
                    </a:p>
                  </a:txBody>
                  <a:tcPr marL="9525" marR="9525" marT="9525" marB="0" anchor="ctr">
                    <a:solidFill>
                      <a:srgbClr val="F2F2F2"/>
                    </a:solidFill>
                  </a:tcPr>
                </a:tc>
                <a:tc>
                  <a:txBody>
                    <a:bodyPr/>
                    <a:lstStyle/>
                    <a:p>
                      <a:pPr algn="ctr" fontAlgn="b"/>
                      <a:r>
                        <a:rPr lang="en-US" sz="1100" b="0" i="0" u="none" strike="noStrike">
                          <a:solidFill>
                            <a:srgbClr val="000000"/>
                          </a:solidFill>
                          <a:effectLst/>
                          <a:latin typeface="Calibri" panose="020F0502020204030204" pitchFamily="34" charset="0"/>
                        </a:rPr>
                        <a:t>1 229</a:t>
                      </a:r>
                    </a:p>
                  </a:txBody>
                  <a:tcPr marL="9525" marR="9525" marT="9525" marB="0" anchor="ctr">
                    <a:solidFill>
                      <a:srgbClr val="F2F2F2"/>
                    </a:solidFill>
                  </a:tcPr>
                </a:tc>
                <a:tc>
                  <a:txBody>
                    <a:bodyPr/>
                    <a:lstStyle/>
                    <a:p>
                      <a:pPr algn="ctr" fontAlgn="b"/>
                      <a:r>
                        <a:rPr lang="en-US" sz="1100" b="0" i="0" u="none" strike="noStrike">
                          <a:solidFill>
                            <a:srgbClr val="000000"/>
                          </a:solidFill>
                          <a:effectLst/>
                          <a:latin typeface="Calibri" panose="020F0502020204030204" pitchFamily="34" charset="0"/>
                        </a:rPr>
                        <a:t>909</a:t>
                      </a:r>
                    </a:p>
                  </a:txBody>
                  <a:tcPr marL="9525" marR="9525" marT="9525" marB="0" anchor="ctr">
                    <a:solidFill>
                      <a:srgbClr val="F2F2F2"/>
                    </a:solidFill>
                  </a:tcPr>
                </a:tc>
                <a:tc>
                  <a:txBody>
                    <a:bodyPr/>
                    <a:lstStyle/>
                    <a:p>
                      <a:pPr algn="ctr" fontAlgn="b"/>
                      <a:r>
                        <a:rPr lang="en-US" sz="1100" b="0" i="0" u="none" strike="noStrike">
                          <a:solidFill>
                            <a:srgbClr val="000000"/>
                          </a:solidFill>
                          <a:effectLst/>
                          <a:latin typeface="Calibri" panose="020F0502020204030204" pitchFamily="34" charset="0"/>
                        </a:rPr>
                        <a:t>742</a:t>
                      </a:r>
                    </a:p>
                  </a:txBody>
                  <a:tcPr marL="9525" marR="9525" marT="9525" marB="0" anchor="ctr">
                    <a:solidFill>
                      <a:srgbClr val="F2F2F2"/>
                    </a:solidFill>
                  </a:tcPr>
                </a:tc>
                <a:tc>
                  <a:txBody>
                    <a:bodyPr/>
                    <a:lstStyle/>
                    <a:p>
                      <a:pPr algn="ctr" fontAlgn="b"/>
                      <a:r>
                        <a:rPr lang="en-US" sz="1100" b="0" i="0" u="none" strike="noStrike">
                          <a:solidFill>
                            <a:srgbClr val="000000"/>
                          </a:solidFill>
                          <a:effectLst/>
                          <a:latin typeface="Calibri" panose="020F0502020204030204" pitchFamily="34" charset="0"/>
                        </a:rPr>
                        <a:t>1 322</a:t>
                      </a:r>
                    </a:p>
                  </a:txBody>
                  <a:tcPr marL="9525" marR="9525" marT="9525" marB="0" anchor="ctr">
                    <a:solidFill>
                      <a:srgbClr val="F2F2F2"/>
                    </a:solidFill>
                  </a:tcPr>
                </a:tc>
                <a:tc>
                  <a:txBody>
                    <a:bodyPr/>
                    <a:lstStyle/>
                    <a:p>
                      <a:pPr algn="ctr" fontAlgn="b"/>
                      <a:r>
                        <a:rPr lang="en-US" sz="1100" b="0" i="0" u="none" strike="noStrike">
                          <a:solidFill>
                            <a:srgbClr val="000000"/>
                          </a:solidFill>
                          <a:effectLst/>
                          <a:latin typeface="Calibri" panose="020F0502020204030204" pitchFamily="34" charset="0"/>
                        </a:rPr>
                        <a:t>1 312</a:t>
                      </a:r>
                    </a:p>
                  </a:txBody>
                  <a:tcPr marL="9525" marR="9525" marT="9525" marB="0" anchor="ctr">
                    <a:solidFill>
                      <a:srgbClr val="F2F2F2"/>
                    </a:solidFill>
                  </a:tcPr>
                </a:tc>
                <a:tc>
                  <a:txBody>
                    <a:bodyPr/>
                    <a:lstStyle/>
                    <a:p>
                      <a:pPr algn="ctr" fontAlgn="b"/>
                      <a:r>
                        <a:rPr lang="en-US" sz="1100" b="0" i="0" u="none" strike="noStrike" dirty="0">
                          <a:solidFill>
                            <a:srgbClr val="000000"/>
                          </a:solidFill>
                          <a:effectLst/>
                          <a:latin typeface="Calibri" panose="020F0502020204030204" pitchFamily="34" charset="0"/>
                        </a:rPr>
                        <a:t>1 013</a:t>
                      </a:r>
                    </a:p>
                  </a:txBody>
                  <a:tcPr marL="9525" marR="9525" marT="9525" marB="0" anchor="ctr">
                    <a:solidFill>
                      <a:srgbClr val="E2F0D9"/>
                    </a:solidFill>
                  </a:tcPr>
                </a:tc>
                <a:tc>
                  <a:txBody>
                    <a:bodyPr/>
                    <a:lstStyle/>
                    <a:p>
                      <a:pPr algn="ctr" fontAlgn="b"/>
                      <a:r>
                        <a:rPr lang="en-US" sz="1100" b="0" i="0" u="none" strike="noStrike">
                          <a:solidFill>
                            <a:srgbClr val="000000"/>
                          </a:solidFill>
                          <a:effectLst/>
                          <a:latin typeface="Calibri" panose="020F0502020204030204" pitchFamily="34" charset="0"/>
                        </a:rPr>
                        <a:t>1 142</a:t>
                      </a:r>
                    </a:p>
                  </a:txBody>
                  <a:tcPr marL="9525" marR="9525" marT="9525" marB="0" anchor="ctr">
                    <a:solidFill>
                      <a:srgbClr val="F2F2F2"/>
                    </a:solidFill>
                  </a:tcPr>
                </a:tc>
                <a:tc>
                  <a:txBody>
                    <a:bodyPr/>
                    <a:lstStyle/>
                    <a:p>
                      <a:pPr algn="ctr" fontAlgn="b"/>
                      <a:r>
                        <a:rPr lang="en-US" sz="1100" b="0" i="0" u="none" strike="noStrike">
                          <a:solidFill>
                            <a:srgbClr val="000000"/>
                          </a:solidFill>
                          <a:effectLst/>
                          <a:latin typeface="Calibri" panose="020F0502020204030204" pitchFamily="34" charset="0"/>
                        </a:rPr>
                        <a:t>1 180</a:t>
                      </a:r>
                    </a:p>
                  </a:txBody>
                  <a:tcPr marL="9525" marR="9525" marT="9525" marB="0" anchor="ctr">
                    <a:solidFill>
                      <a:srgbClr val="F2F2F2"/>
                    </a:solidFill>
                  </a:tcPr>
                </a:tc>
                <a:tc>
                  <a:txBody>
                    <a:bodyPr/>
                    <a:lstStyle/>
                    <a:p>
                      <a:pPr algn="ctr" fontAlgn="b"/>
                      <a:r>
                        <a:rPr lang="en-US" sz="1100" b="0" i="0" u="none" strike="noStrike" dirty="0">
                          <a:solidFill>
                            <a:srgbClr val="000000"/>
                          </a:solidFill>
                          <a:effectLst/>
                          <a:latin typeface="Calibri" panose="020F0502020204030204" pitchFamily="34" charset="0"/>
                        </a:rPr>
                        <a:t>929</a:t>
                      </a:r>
                    </a:p>
                  </a:txBody>
                  <a:tcPr marL="9525" marR="9525" marT="9525" marB="0" anchor="ctr">
                    <a:solidFill>
                      <a:srgbClr val="F2F2F2"/>
                    </a:solidFill>
                  </a:tcPr>
                </a:tc>
                <a:tc>
                  <a:txBody>
                    <a:bodyPr/>
                    <a:lstStyle/>
                    <a:p>
                      <a:pPr algn="ctr" fontAlgn="b"/>
                      <a:r>
                        <a:rPr lang="en-US" sz="1100" b="0" i="0" u="none" strike="noStrike">
                          <a:solidFill>
                            <a:srgbClr val="000000"/>
                          </a:solidFill>
                          <a:effectLst/>
                          <a:latin typeface="Calibri" panose="020F0502020204030204" pitchFamily="34" charset="0"/>
                        </a:rPr>
                        <a:t>1 002</a:t>
                      </a:r>
                    </a:p>
                  </a:txBody>
                  <a:tcPr marL="9525" marR="9525" marT="9525" marB="0" anchor="ctr">
                    <a:solidFill>
                      <a:srgbClr val="F2F2F2"/>
                    </a:solidFill>
                  </a:tcPr>
                </a:tc>
                <a:tc>
                  <a:txBody>
                    <a:bodyPr/>
                    <a:lstStyle/>
                    <a:p>
                      <a:pPr algn="ctr" fontAlgn="b"/>
                      <a:r>
                        <a:rPr lang="en-US" sz="1100" b="0" i="0" u="none" strike="noStrike">
                          <a:solidFill>
                            <a:srgbClr val="000000"/>
                          </a:solidFill>
                          <a:effectLst/>
                          <a:latin typeface="Calibri" panose="020F0502020204030204" pitchFamily="34" charset="0"/>
                        </a:rPr>
                        <a:t>1 054</a:t>
                      </a:r>
                    </a:p>
                  </a:txBody>
                  <a:tcPr marL="9525" marR="9525" marT="9525" marB="0" anchor="ctr">
                    <a:solidFill>
                      <a:srgbClr val="F2F2F2"/>
                    </a:solidFill>
                  </a:tcPr>
                </a:tc>
                <a:tc>
                  <a:txBody>
                    <a:bodyPr/>
                    <a:lstStyle/>
                    <a:p>
                      <a:pPr algn="ctr" fontAlgn="b"/>
                      <a:r>
                        <a:rPr lang="en-US" sz="1100" b="0" i="0" u="none" strike="noStrike">
                          <a:solidFill>
                            <a:srgbClr val="000000"/>
                          </a:solidFill>
                          <a:effectLst/>
                          <a:latin typeface="Calibri" panose="020F0502020204030204" pitchFamily="34" charset="0"/>
                        </a:rPr>
                        <a:t>1 077</a:t>
                      </a:r>
                    </a:p>
                  </a:txBody>
                  <a:tcPr marL="9525" marR="9525" marT="9525" marB="0" anchor="ctr">
                    <a:solidFill>
                      <a:srgbClr val="F2F2F2"/>
                    </a:solidFill>
                  </a:tcPr>
                </a:tc>
                <a:tc>
                  <a:txBody>
                    <a:bodyPr/>
                    <a:lstStyle/>
                    <a:p>
                      <a:pPr algn="ctr" fontAlgn="b"/>
                      <a:r>
                        <a:rPr lang="en-US" sz="1100" b="0" i="0" u="none" strike="noStrike" dirty="0">
                          <a:solidFill>
                            <a:srgbClr val="000000"/>
                          </a:solidFill>
                          <a:effectLst/>
                          <a:latin typeface="Calibri" panose="020F0502020204030204" pitchFamily="34" charset="0"/>
                        </a:rPr>
                        <a:t>1 022</a:t>
                      </a:r>
                    </a:p>
                  </a:txBody>
                  <a:tcPr marL="9525" marR="9525" marT="9525" marB="0" anchor="ctr">
                    <a:solidFill>
                      <a:srgbClr val="F2F2F2"/>
                    </a:solidFill>
                  </a:tcPr>
                </a:tc>
                <a:extLst>
                  <a:ext uri="{0D108BD9-81ED-4DB2-BD59-A6C34878D82A}">
                    <a16:rowId xmlns:a16="http://schemas.microsoft.com/office/drawing/2014/main" val="10001"/>
                  </a:ext>
                </a:extLst>
              </a:tr>
            </a:tbl>
          </a:graphicData>
        </a:graphic>
      </p:graphicFrame>
      <p:graphicFrame>
        <p:nvGraphicFramePr>
          <p:cNvPr id="35" name="Tabulka 34"/>
          <p:cNvGraphicFramePr>
            <a:graphicFrameLocks noGrp="1"/>
          </p:cNvGraphicFramePr>
          <p:nvPr>
            <p:extLst>
              <p:ext uri="{D42A27DB-BD31-4B8C-83A1-F6EECF244321}">
                <p14:modId xmlns:p14="http://schemas.microsoft.com/office/powerpoint/2010/main" val="1139412963"/>
              </p:ext>
            </p:extLst>
          </p:nvPr>
        </p:nvGraphicFramePr>
        <p:xfrm>
          <a:off x="482601" y="3939683"/>
          <a:ext cx="7664172" cy="437577"/>
        </p:xfrm>
        <a:graphic>
          <a:graphicData uri="http://schemas.openxmlformats.org/drawingml/2006/table">
            <a:tbl>
              <a:tblPr>
                <a:tableStyleId>{5C22544A-7EE6-4342-B048-85BDC9FD1C3A}</a:tableStyleId>
              </a:tblPr>
              <a:tblGrid>
                <a:gridCol w="1531722">
                  <a:extLst>
                    <a:ext uri="{9D8B030D-6E8A-4147-A177-3AD203B41FA5}">
                      <a16:colId xmlns:a16="http://schemas.microsoft.com/office/drawing/2014/main" val="20000"/>
                    </a:ext>
                  </a:extLst>
                </a:gridCol>
                <a:gridCol w="408830">
                  <a:extLst>
                    <a:ext uri="{9D8B030D-6E8A-4147-A177-3AD203B41FA5}">
                      <a16:colId xmlns:a16="http://schemas.microsoft.com/office/drawing/2014/main" val="20001"/>
                    </a:ext>
                  </a:extLst>
                </a:gridCol>
                <a:gridCol w="408830">
                  <a:extLst>
                    <a:ext uri="{9D8B030D-6E8A-4147-A177-3AD203B41FA5}">
                      <a16:colId xmlns:a16="http://schemas.microsoft.com/office/drawing/2014/main" val="20002"/>
                    </a:ext>
                  </a:extLst>
                </a:gridCol>
                <a:gridCol w="408830">
                  <a:extLst>
                    <a:ext uri="{9D8B030D-6E8A-4147-A177-3AD203B41FA5}">
                      <a16:colId xmlns:a16="http://schemas.microsoft.com/office/drawing/2014/main" val="20003"/>
                    </a:ext>
                  </a:extLst>
                </a:gridCol>
                <a:gridCol w="408830">
                  <a:extLst>
                    <a:ext uri="{9D8B030D-6E8A-4147-A177-3AD203B41FA5}">
                      <a16:colId xmlns:a16="http://schemas.microsoft.com/office/drawing/2014/main" val="20004"/>
                    </a:ext>
                  </a:extLst>
                </a:gridCol>
                <a:gridCol w="408830">
                  <a:extLst>
                    <a:ext uri="{9D8B030D-6E8A-4147-A177-3AD203B41FA5}">
                      <a16:colId xmlns:a16="http://schemas.microsoft.com/office/drawing/2014/main" val="20005"/>
                    </a:ext>
                  </a:extLst>
                </a:gridCol>
                <a:gridCol w="408830">
                  <a:extLst>
                    <a:ext uri="{9D8B030D-6E8A-4147-A177-3AD203B41FA5}">
                      <a16:colId xmlns:a16="http://schemas.microsoft.com/office/drawing/2014/main" val="20006"/>
                    </a:ext>
                  </a:extLst>
                </a:gridCol>
                <a:gridCol w="408830">
                  <a:extLst>
                    <a:ext uri="{9D8B030D-6E8A-4147-A177-3AD203B41FA5}">
                      <a16:colId xmlns:a16="http://schemas.microsoft.com/office/drawing/2014/main" val="20007"/>
                    </a:ext>
                  </a:extLst>
                </a:gridCol>
                <a:gridCol w="408830">
                  <a:extLst>
                    <a:ext uri="{9D8B030D-6E8A-4147-A177-3AD203B41FA5}">
                      <a16:colId xmlns:a16="http://schemas.microsoft.com/office/drawing/2014/main" val="20008"/>
                    </a:ext>
                  </a:extLst>
                </a:gridCol>
                <a:gridCol w="408830">
                  <a:extLst>
                    <a:ext uri="{9D8B030D-6E8A-4147-A177-3AD203B41FA5}">
                      <a16:colId xmlns:a16="http://schemas.microsoft.com/office/drawing/2014/main" val="20009"/>
                    </a:ext>
                  </a:extLst>
                </a:gridCol>
                <a:gridCol w="408830">
                  <a:extLst>
                    <a:ext uri="{9D8B030D-6E8A-4147-A177-3AD203B41FA5}">
                      <a16:colId xmlns:a16="http://schemas.microsoft.com/office/drawing/2014/main" val="20010"/>
                    </a:ext>
                  </a:extLst>
                </a:gridCol>
                <a:gridCol w="408830">
                  <a:extLst>
                    <a:ext uri="{9D8B030D-6E8A-4147-A177-3AD203B41FA5}">
                      <a16:colId xmlns:a16="http://schemas.microsoft.com/office/drawing/2014/main" val="20011"/>
                    </a:ext>
                  </a:extLst>
                </a:gridCol>
                <a:gridCol w="408830">
                  <a:extLst>
                    <a:ext uri="{9D8B030D-6E8A-4147-A177-3AD203B41FA5}">
                      <a16:colId xmlns:a16="http://schemas.microsoft.com/office/drawing/2014/main" val="20013"/>
                    </a:ext>
                  </a:extLst>
                </a:gridCol>
                <a:gridCol w="408830">
                  <a:extLst>
                    <a:ext uri="{9D8B030D-6E8A-4147-A177-3AD203B41FA5}">
                      <a16:colId xmlns:a16="http://schemas.microsoft.com/office/drawing/2014/main" val="20014"/>
                    </a:ext>
                  </a:extLst>
                </a:gridCol>
                <a:gridCol w="408830">
                  <a:extLst>
                    <a:ext uri="{9D8B030D-6E8A-4147-A177-3AD203B41FA5}">
                      <a16:colId xmlns:a16="http://schemas.microsoft.com/office/drawing/2014/main" val="20015"/>
                    </a:ext>
                  </a:extLst>
                </a:gridCol>
                <a:gridCol w="408830">
                  <a:extLst>
                    <a:ext uri="{9D8B030D-6E8A-4147-A177-3AD203B41FA5}">
                      <a16:colId xmlns:a16="http://schemas.microsoft.com/office/drawing/2014/main" val="20016"/>
                    </a:ext>
                  </a:extLst>
                </a:gridCol>
              </a:tblGrid>
              <a:tr h="260412">
                <a:tc>
                  <a:txBody>
                    <a:bodyPr/>
                    <a:lstStyle/>
                    <a:p>
                      <a:pPr algn="l" fontAlgn="b"/>
                      <a:r>
                        <a:rPr lang="cs-CZ" sz="1000" u="none" strike="noStrike" dirty="0">
                          <a:effectLst/>
                        </a:rPr>
                        <a:t>Kraj</a:t>
                      </a:r>
                      <a:endParaRPr lang="cs-CZ" sz="1000" b="1" i="0" u="none" strike="noStrike" dirty="0">
                        <a:solidFill>
                          <a:srgbClr val="000000"/>
                        </a:solidFill>
                        <a:effectLst/>
                        <a:latin typeface="Calibri" panose="020F0502020204030204" pitchFamily="34" charset="0"/>
                      </a:endParaRPr>
                    </a:p>
                  </a:txBody>
                  <a:tcPr marL="7194" marR="7194" marT="7194" marB="0" anchor="ctr">
                    <a:solidFill>
                      <a:schemeClr val="bg1">
                        <a:lumMod val="95000"/>
                      </a:schemeClr>
                    </a:solidFill>
                  </a:tcPr>
                </a:tc>
                <a:tc>
                  <a:txBody>
                    <a:bodyPr/>
                    <a:lstStyle/>
                    <a:p>
                      <a:pPr algn="ctr" fontAlgn="b"/>
                      <a:r>
                        <a:rPr lang="cs-CZ" sz="1200" b="0" u="none" strike="noStrike" dirty="0">
                          <a:effectLst/>
                        </a:rPr>
                        <a:t>PHA</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b="0" u="none" strike="noStrike" dirty="0">
                          <a:effectLst/>
                        </a:rPr>
                        <a:t>STC</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JHC</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PLK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KVK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ULK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LBK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b="1" u="none" strike="noStrike" dirty="0">
                          <a:effectLst/>
                        </a:rPr>
                        <a:t>HKK</a:t>
                      </a:r>
                      <a:endParaRPr lang="cs-CZ" sz="1200" b="1" i="0" u="none" strike="noStrike" dirty="0">
                        <a:solidFill>
                          <a:srgbClr val="000000"/>
                        </a:solidFill>
                        <a:effectLst/>
                        <a:latin typeface="Calibri" panose="020F0502020204030204" pitchFamily="34" charset="0"/>
                      </a:endParaRPr>
                    </a:p>
                  </a:txBody>
                  <a:tcPr marL="8525" marR="8525" marT="8525" marB="0" anchor="ctr">
                    <a:solidFill>
                      <a:srgbClr val="E2F0D9"/>
                    </a:solidFill>
                  </a:tcPr>
                </a:tc>
                <a:tc>
                  <a:txBody>
                    <a:bodyPr/>
                    <a:lstStyle/>
                    <a:p>
                      <a:pPr algn="ctr" fontAlgn="b"/>
                      <a:r>
                        <a:rPr lang="cs-CZ" sz="1200" u="none" strike="noStrike" dirty="0">
                          <a:effectLst/>
                        </a:rPr>
                        <a:t>PAK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VYS</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b="0" u="none" strike="noStrike" dirty="0">
                          <a:effectLst/>
                        </a:rPr>
                        <a:t>JMK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OLK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ZLK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MSK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b="1" u="none" strike="noStrike" dirty="0">
                          <a:effectLst/>
                        </a:rPr>
                        <a:t>ČR</a:t>
                      </a:r>
                      <a:endParaRPr lang="cs-CZ" sz="1200" b="1"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extLst>
                  <a:ext uri="{0D108BD9-81ED-4DB2-BD59-A6C34878D82A}">
                    <a16:rowId xmlns:a16="http://schemas.microsoft.com/office/drawing/2014/main" val="10000"/>
                  </a:ext>
                </a:extLst>
              </a:tr>
              <a:tr h="143874">
                <a:tc>
                  <a:txBody>
                    <a:bodyPr/>
                    <a:lstStyle/>
                    <a:p>
                      <a:pPr algn="l" fontAlgn="b"/>
                      <a:r>
                        <a:rPr lang="cs-CZ" sz="1000" u="none" strike="noStrike" dirty="0">
                          <a:effectLst/>
                        </a:rPr>
                        <a:t>Počet </a:t>
                      </a:r>
                      <a:r>
                        <a:rPr lang="en-US" sz="1000" u="none" strike="noStrike" dirty="0" err="1" smtClean="0">
                          <a:effectLst/>
                        </a:rPr>
                        <a:t>ordinac</a:t>
                      </a:r>
                      <a:r>
                        <a:rPr lang="cs-CZ" sz="1000" u="none" strike="noStrike" dirty="0" smtClean="0">
                          <a:effectLst/>
                        </a:rPr>
                        <a:t>í</a:t>
                      </a:r>
                      <a:endParaRPr lang="cs-CZ" sz="1000" b="0" i="0" u="none" strike="noStrike" dirty="0">
                        <a:solidFill>
                          <a:srgbClr val="000000"/>
                        </a:solidFill>
                        <a:effectLst/>
                        <a:latin typeface="Calibri" panose="020F0502020204030204" pitchFamily="34" charset="0"/>
                      </a:endParaRPr>
                    </a:p>
                  </a:txBody>
                  <a:tcPr marL="7194" marR="7194" marT="7194" marB="0" anchor="ctr">
                    <a:solidFill>
                      <a:schemeClr val="bg1">
                        <a:lumMod val="95000"/>
                      </a:schemeClr>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1 940</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900</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520</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637</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399</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621</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336</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545</a:t>
                      </a:r>
                    </a:p>
                  </a:txBody>
                  <a:tcPr marL="9525" marR="9525" marT="9525" marB="0" anchor="b">
                    <a:solidFill>
                      <a:srgbClr val="E2F0D9"/>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453</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431</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1 272</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632</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553</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1 121</a:t>
                      </a:r>
                    </a:p>
                  </a:txBody>
                  <a:tcPr marL="9525" marR="9525" marT="9525" marB="0" anchor="b">
                    <a:solidFill>
                      <a:srgbClr val="F2F2F2"/>
                    </a:solidFill>
                  </a:tcPr>
                </a:tc>
                <a:tc>
                  <a:txBody>
                    <a:bodyPr/>
                    <a:lstStyle/>
                    <a:p>
                      <a:pPr marL="0" algn="ctr" defTabSz="914400" rtl="0" eaLnBrk="1" fontAlgn="b" latinLnBrk="0" hangingPunct="1"/>
                      <a:r>
                        <a:rPr lang="en-US" sz="1100" b="0" i="0" u="none" strike="noStrike" kern="1200" dirty="0">
                          <a:solidFill>
                            <a:srgbClr val="000000"/>
                          </a:solidFill>
                          <a:effectLst/>
                          <a:latin typeface="Calibri" panose="020F0502020204030204" pitchFamily="34" charset="0"/>
                          <a:ea typeface="+mn-ea"/>
                          <a:cs typeface="+mn-cs"/>
                        </a:rPr>
                        <a:t>10 360</a:t>
                      </a:r>
                    </a:p>
                  </a:txBody>
                  <a:tcPr marL="9525" marR="9525" marT="9525" marB="0" anchor="b">
                    <a:solidFill>
                      <a:srgbClr val="F2F2F2"/>
                    </a:solidFill>
                  </a:tcPr>
                </a:tc>
                <a:extLst>
                  <a:ext uri="{0D108BD9-81ED-4DB2-BD59-A6C34878D82A}">
                    <a16:rowId xmlns:a16="http://schemas.microsoft.com/office/drawing/2014/main" val="10001"/>
                  </a:ext>
                </a:extLst>
              </a:tr>
            </a:tbl>
          </a:graphicData>
        </a:graphic>
      </p:graphicFrame>
      <p:sp>
        <p:nvSpPr>
          <p:cNvPr id="36" name="TextovéPole 35"/>
          <p:cNvSpPr txBox="1"/>
          <p:nvPr/>
        </p:nvSpPr>
        <p:spPr>
          <a:xfrm>
            <a:off x="277244" y="4574121"/>
            <a:ext cx="5769926" cy="246221"/>
          </a:xfrm>
          <a:prstGeom prst="rect">
            <a:avLst/>
          </a:prstGeom>
          <a:noFill/>
        </p:spPr>
        <p:txBody>
          <a:bodyPr wrap="square" rtlCol="0">
            <a:spAutoFit/>
          </a:bodyPr>
          <a:lstStyle/>
          <a:p>
            <a:r>
              <a:rPr lang="cs-CZ" sz="1000" b="1" dirty="0"/>
              <a:t>Počet obyvatel na samostatnou ordinaci </a:t>
            </a:r>
            <a:r>
              <a:rPr lang="cs-CZ" sz="1000" b="1" dirty="0" smtClean="0"/>
              <a:t>lékaře specialisty</a:t>
            </a:r>
            <a:endParaRPr lang="cs-CZ" sz="1000" b="1" dirty="0"/>
          </a:p>
        </p:txBody>
      </p:sp>
      <p:sp>
        <p:nvSpPr>
          <p:cNvPr id="37" name="TextovéPole 36"/>
          <p:cNvSpPr txBox="1"/>
          <p:nvPr/>
        </p:nvSpPr>
        <p:spPr>
          <a:xfrm>
            <a:off x="212709" y="3699706"/>
            <a:ext cx="4713073" cy="246221"/>
          </a:xfrm>
          <a:prstGeom prst="rect">
            <a:avLst/>
          </a:prstGeom>
          <a:noFill/>
        </p:spPr>
        <p:txBody>
          <a:bodyPr wrap="square" rtlCol="0">
            <a:spAutoFit/>
          </a:bodyPr>
          <a:lstStyle/>
          <a:p>
            <a:r>
              <a:rPr lang="cs-CZ" sz="1000" b="1" dirty="0"/>
              <a:t>Počet </a:t>
            </a:r>
            <a:r>
              <a:rPr lang="cs-CZ" sz="1000" b="1" dirty="0" smtClean="0"/>
              <a:t>samostatných ordinací lékaře specialisty</a:t>
            </a:r>
            <a:endParaRPr lang="cs-CZ" sz="1000" b="1" dirty="0"/>
          </a:p>
        </p:txBody>
      </p:sp>
      <p:graphicFrame>
        <p:nvGraphicFramePr>
          <p:cNvPr id="38" name="Chart 6"/>
          <p:cNvGraphicFramePr/>
          <p:nvPr>
            <p:extLst>
              <p:ext uri="{D42A27DB-BD31-4B8C-83A1-F6EECF244321}">
                <p14:modId xmlns:p14="http://schemas.microsoft.com/office/powerpoint/2010/main" val="3604496965"/>
              </p:ext>
            </p:extLst>
          </p:nvPr>
        </p:nvGraphicFramePr>
        <p:xfrm>
          <a:off x="149069" y="1682603"/>
          <a:ext cx="8809745" cy="1798758"/>
        </p:xfrm>
        <a:graphic>
          <a:graphicData uri="http://schemas.openxmlformats.org/drawingml/2006/chart">
            <c:chart xmlns:c="http://schemas.openxmlformats.org/drawingml/2006/chart" xmlns:r="http://schemas.openxmlformats.org/officeDocument/2006/relationships" r:id="rId2"/>
          </a:graphicData>
        </a:graphic>
      </p:graphicFrame>
      <p:sp>
        <p:nvSpPr>
          <p:cNvPr id="15" name="TextBox 14"/>
          <p:cNvSpPr txBox="1"/>
          <p:nvPr/>
        </p:nvSpPr>
        <p:spPr>
          <a:xfrm>
            <a:off x="137611" y="469361"/>
            <a:ext cx="11678803" cy="307777"/>
          </a:xfrm>
          <a:prstGeom prst="rect">
            <a:avLst/>
          </a:prstGeom>
          <a:noFill/>
        </p:spPr>
        <p:txBody>
          <a:bodyPr wrap="square" rtlCol="0">
            <a:spAutoFit/>
          </a:bodyPr>
          <a:lstStyle/>
          <a:p>
            <a:pPr lvl="0">
              <a:defRPr/>
            </a:pPr>
            <a:r>
              <a:rPr lang="cs-CZ" sz="1400" dirty="0">
                <a:solidFill>
                  <a:prstClr val="black"/>
                </a:solidFill>
              </a:rPr>
              <a:t>Zdroj dat: NRPZS 1.2.2019</a:t>
            </a:r>
          </a:p>
        </p:txBody>
      </p:sp>
      <p:sp>
        <p:nvSpPr>
          <p:cNvPr id="16" name="Obdélník 2"/>
          <p:cNvSpPr/>
          <p:nvPr/>
        </p:nvSpPr>
        <p:spPr>
          <a:xfrm>
            <a:off x="352872" y="5736862"/>
            <a:ext cx="8767274" cy="261610"/>
          </a:xfrm>
          <a:prstGeom prst="rect">
            <a:avLst/>
          </a:prstGeom>
        </p:spPr>
        <p:txBody>
          <a:bodyPr wrap="square">
            <a:spAutoFit/>
          </a:bodyPr>
          <a:lstStyle/>
          <a:p>
            <a:pPr marL="457200" marR="0" lvl="1" indent="-457200" algn="l" defTabSz="914400" rtl="0" eaLnBrk="1" fontAlgn="auto" latinLnBrk="0" hangingPunct="1">
              <a:lnSpc>
                <a:spcPct val="100000"/>
              </a:lnSpc>
              <a:spcBef>
                <a:spcPts val="0"/>
              </a:spcBef>
              <a:spcAft>
                <a:spcPts val="0"/>
              </a:spcAft>
              <a:buClrTx/>
              <a:buSzPct val="100000"/>
              <a:buFontTx/>
              <a:buNone/>
              <a:tabLst/>
              <a:defRPr/>
            </a:pPr>
            <a:r>
              <a:rPr kumimoji="0" lang="pl-PL" altLang="cs-CZ" sz="1100" b="0" i="0" u="none" strike="noStrike" kern="1200" cap="none" spc="0" normalizeH="0" baseline="0" noProof="0" dirty="0">
                <a:ln>
                  <a:noFill/>
                </a:ln>
                <a:solidFill>
                  <a:prstClr val="black"/>
                </a:solidFill>
                <a:effectLst/>
                <a:uLnTx/>
                <a:uFillTx/>
                <a:latin typeface="Calibri" panose="020F0502020204030204"/>
                <a:ea typeface="+mn-ea"/>
                <a:cs typeface="Arial" pitchFamily="34" charset="0"/>
              </a:rPr>
              <a:t>Analýza je provedena na úrovni jednotlivých adres zdravotnických zařízení (každé IČO </a:t>
            </a:r>
            <a:r>
              <a:rPr kumimoji="0" lang="pl-PL" altLang="cs-CZ" sz="1100" b="0" i="0" u="none" strike="noStrike" kern="1200" cap="none" spc="0" normalizeH="0" baseline="0" noProof="0" dirty="0" smtClean="0">
                <a:ln>
                  <a:noFill/>
                </a:ln>
                <a:solidFill>
                  <a:prstClr val="black"/>
                </a:solidFill>
                <a:effectLst/>
                <a:uLnTx/>
                <a:uFillTx/>
                <a:latin typeface="Calibri" panose="020F0502020204030204"/>
                <a:ea typeface="+mn-ea"/>
                <a:cs typeface="Arial" pitchFamily="34" charset="0"/>
              </a:rPr>
              <a:t>poskytovatele může </a:t>
            </a:r>
            <a:r>
              <a:rPr kumimoji="0" lang="pl-PL" altLang="cs-CZ" sz="1100" b="0" i="0" u="none" strike="noStrike" kern="1200" cap="none" spc="0" normalizeH="0" baseline="0" noProof="0" dirty="0">
                <a:ln>
                  <a:noFill/>
                </a:ln>
                <a:solidFill>
                  <a:prstClr val="black"/>
                </a:solidFill>
                <a:effectLst/>
                <a:uLnTx/>
                <a:uFillTx/>
                <a:latin typeface="Calibri" panose="020F0502020204030204"/>
                <a:ea typeface="+mn-ea"/>
                <a:cs typeface="Arial" pitchFamily="34" charset="0"/>
              </a:rPr>
              <a:t>mít více adres) – ICO+PCZ+PCDP. </a:t>
            </a:r>
            <a:endParaRPr kumimoji="0" lang="pl-PL" altLang="cs-CZ" sz="1100" b="0" i="0" u="none" strike="noStrike" kern="1200" cap="none" spc="0" normalizeH="0" baseline="0" noProof="0" dirty="0" smtClean="0">
              <a:ln>
                <a:noFill/>
              </a:ln>
              <a:solidFill>
                <a:prstClr val="black"/>
              </a:solidFill>
              <a:effectLst/>
              <a:uLnTx/>
              <a:uFillTx/>
              <a:latin typeface="Calibri" panose="020F0502020204030204"/>
              <a:ea typeface="+mn-ea"/>
              <a:cs typeface="Arial" pitchFamily="34" charset="0"/>
            </a:endParaRPr>
          </a:p>
        </p:txBody>
      </p:sp>
    </p:spTree>
    <p:extLst>
      <p:ext uri="{BB962C8B-B14F-4D97-AF65-F5344CB8AC3E}">
        <p14:creationId xmlns:p14="http://schemas.microsoft.com/office/powerpoint/2010/main" val="397093985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94134" y="596829"/>
            <a:ext cx="10512042" cy="307777"/>
          </a:xfrm>
          <a:prstGeom prst="rect">
            <a:avLst/>
          </a:prstGeom>
          <a:noFill/>
        </p:spPr>
        <p:txBody>
          <a:bodyPr wrap="square" rtlCol="0">
            <a:spAutoFit/>
          </a:bodyPr>
          <a:lstStyle/>
          <a:p>
            <a:pPr>
              <a:defRPr/>
            </a:pPr>
            <a:r>
              <a:rPr lang="cs-CZ" sz="1400" dirty="0">
                <a:solidFill>
                  <a:prstClr val="black"/>
                </a:solidFill>
              </a:rPr>
              <a:t>Zdroj: Národní registr zdravotnických pracovníků (NR-ZP</a:t>
            </a:r>
            <a:r>
              <a:rPr lang="cs-CZ" sz="1400" dirty="0" smtClean="0">
                <a:solidFill>
                  <a:prstClr val="black"/>
                </a:solidFill>
              </a:rPr>
              <a:t>)</a:t>
            </a:r>
            <a:endParaRPr lang="cs-CZ" sz="1400" dirty="0">
              <a:solidFill>
                <a:prstClr val="black"/>
              </a:solidFill>
            </a:endParaRPr>
          </a:p>
        </p:txBody>
      </p:sp>
      <p:sp>
        <p:nvSpPr>
          <p:cNvPr id="8" name="TextBox 7"/>
          <p:cNvSpPr txBox="1"/>
          <p:nvPr/>
        </p:nvSpPr>
        <p:spPr>
          <a:xfrm>
            <a:off x="8496954" y="2580778"/>
            <a:ext cx="3377711" cy="3027958"/>
          </a:xfrm>
          <a:prstGeom prst="rect">
            <a:avLst/>
          </a:prstGeom>
          <a:noFill/>
          <a:ln>
            <a:noFill/>
          </a:ln>
        </p:spPr>
        <p:txBody>
          <a:bodyPr wrap="square" rtlCol="0">
            <a:noAutofit/>
          </a:bodyPr>
          <a:lstStyle/>
          <a:p>
            <a:r>
              <a:rPr lang="cs-CZ" sz="1400" dirty="0"/>
              <a:t>Populace lékařů obecně stárne, ve věku nad 60 let je celkově 22 % lékařů. Nejzávažněji se tato situace projevuje v oblasti ambulantní péče, a to zejména v segmentu praktických lékařů.</a:t>
            </a:r>
          </a:p>
        </p:txBody>
      </p:sp>
      <p:sp>
        <p:nvSpPr>
          <p:cNvPr id="24" name="Obdélník 23"/>
          <p:cNvSpPr/>
          <p:nvPr/>
        </p:nvSpPr>
        <p:spPr>
          <a:xfrm>
            <a:off x="6263356" y="6143628"/>
            <a:ext cx="418833"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dirty="0">
                <a:ln>
                  <a:noFill/>
                </a:ln>
                <a:solidFill>
                  <a:prstClr val="black"/>
                </a:solidFill>
                <a:effectLst/>
                <a:uLnTx/>
                <a:uFillTx/>
                <a:latin typeface="Calibri" panose="020F0502020204030204"/>
                <a:ea typeface="+mn-ea"/>
                <a:cs typeface="+mn-cs"/>
              </a:rPr>
              <a:t>Věk</a:t>
            </a:r>
          </a:p>
        </p:txBody>
      </p:sp>
      <p:sp>
        <p:nvSpPr>
          <p:cNvPr id="3" name="Title 2"/>
          <p:cNvSpPr>
            <a:spLocks noGrp="1"/>
          </p:cNvSpPr>
          <p:nvPr>
            <p:ph type="title"/>
          </p:nvPr>
        </p:nvSpPr>
        <p:spPr/>
        <p:txBody>
          <a:bodyPr>
            <a:normAutofit/>
          </a:bodyPr>
          <a:lstStyle/>
          <a:p>
            <a:r>
              <a:rPr lang="cs-CZ" dirty="0"/>
              <a:t>Věk evidovaných lékařů v HKK</a:t>
            </a:r>
          </a:p>
        </p:txBody>
      </p:sp>
      <p:sp>
        <p:nvSpPr>
          <p:cNvPr id="20" name="Obdélník 19"/>
          <p:cNvSpPr/>
          <p:nvPr/>
        </p:nvSpPr>
        <p:spPr>
          <a:xfrm>
            <a:off x="2462864" y="6151242"/>
            <a:ext cx="418833" cy="276999"/>
          </a:xfrm>
          <a:prstGeom prst="rect">
            <a:avLst/>
          </a:prstGeom>
        </p:spPr>
        <p:txBody>
          <a:bodyPr wrap="none">
            <a:spAutoFit/>
          </a:bodyPr>
          <a:lstStyle/>
          <a:p>
            <a:pPr algn="ctr"/>
            <a:r>
              <a:rPr lang="cs-CZ" sz="1200" b="1" dirty="0"/>
              <a:t>Věk</a:t>
            </a:r>
          </a:p>
        </p:txBody>
      </p:sp>
      <p:sp>
        <p:nvSpPr>
          <p:cNvPr id="21" name="Obdélník 20"/>
          <p:cNvSpPr/>
          <p:nvPr/>
        </p:nvSpPr>
        <p:spPr>
          <a:xfrm rot="16200000">
            <a:off x="-174876" y="3902107"/>
            <a:ext cx="1195969" cy="276999"/>
          </a:xfrm>
          <a:prstGeom prst="rect">
            <a:avLst/>
          </a:prstGeom>
        </p:spPr>
        <p:txBody>
          <a:bodyPr wrap="none">
            <a:spAutoFit/>
          </a:bodyPr>
          <a:lstStyle/>
          <a:p>
            <a:pPr algn="ctr"/>
            <a:r>
              <a:rPr lang="cs-CZ" sz="1200" b="1" dirty="0"/>
              <a:t>Absolutní počet</a:t>
            </a:r>
          </a:p>
        </p:txBody>
      </p:sp>
      <p:sp>
        <p:nvSpPr>
          <p:cNvPr id="22" name="Obdélník 21"/>
          <p:cNvSpPr/>
          <p:nvPr/>
        </p:nvSpPr>
        <p:spPr>
          <a:xfrm>
            <a:off x="-88907" y="952222"/>
            <a:ext cx="3795230" cy="369332"/>
          </a:xfrm>
          <a:prstGeom prst="rect">
            <a:avLst/>
          </a:prstGeom>
        </p:spPr>
        <p:txBody>
          <a:bodyPr wrap="square">
            <a:spAutoFit/>
          </a:bodyPr>
          <a:lstStyle/>
          <a:p>
            <a:pPr algn="ctr"/>
            <a:r>
              <a:rPr lang="cs-CZ" b="1" dirty="0"/>
              <a:t>Všichni evidovaní lékaři</a:t>
            </a:r>
          </a:p>
        </p:txBody>
      </p:sp>
      <p:graphicFrame>
        <p:nvGraphicFramePr>
          <p:cNvPr id="28" name="Tabulka 27"/>
          <p:cNvGraphicFramePr>
            <a:graphicFrameLocks noGrp="1"/>
          </p:cNvGraphicFramePr>
          <p:nvPr/>
        </p:nvGraphicFramePr>
        <p:xfrm>
          <a:off x="784325" y="1133645"/>
          <a:ext cx="2037419" cy="1224135"/>
        </p:xfrm>
        <a:graphic>
          <a:graphicData uri="http://schemas.openxmlformats.org/drawingml/2006/table">
            <a:tbl>
              <a:tblPr/>
              <a:tblGrid>
                <a:gridCol w="825624">
                  <a:extLst>
                    <a:ext uri="{9D8B030D-6E8A-4147-A177-3AD203B41FA5}">
                      <a16:colId xmlns:a16="http://schemas.microsoft.com/office/drawing/2014/main" val="20000"/>
                    </a:ext>
                  </a:extLst>
                </a:gridCol>
                <a:gridCol w="1211795">
                  <a:extLst>
                    <a:ext uri="{9D8B030D-6E8A-4147-A177-3AD203B41FA5}">
                      <a16:colId xmlns:a16="http://schemas.microsoft.com/office/drawing/2014/main" val="20001"/>
                    </a:ext>
                  </a:extLst>
                </a:gridCol>
              </a:tblGrid>
              <a:tr h="244827">
                <a:tc>
                  <a:txBody>
                    <a:bodyPr/>
                    <a:lstStyle/>
                    <a:p>
                      <a:pPr algn="l" fontAlgn="b"/>
                      <a:endParaRPr lang="cs-CZ" sz="1200" b="0" i="0" u="none" strike="noStrike" dirty="0">
                        <a:solidFill>
                          <a:srgbClr val="000000"/>
                        </a:solidFill>
                        <a:effectLst/>
                        <a:latin typeface="+mn-lt"/>
                      </a:endParaRPr>
                    </a:p>
                  </a:txBody>
                  <a:tcPr marL="7620" marR="7620" marT="7620" marB="0" anchor="b">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endParaRPr lang="cs-CZ" sz="1100" b="0" i="0" u="none" strike="noStrike" dirty="0">
                        <a:solidFill>
                          <a:srgbClr val="000000"/>
                        </a:solidFill>
                        <a:effectLst/>
                        <a:latin typeface="Arial"/>
                      </a:endParaRP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44827">
                <a:tc>
                  <a:txBody>
                    <a:bodyPr/>
                    <a:lstStyle/>
                    <a:p>
                      <a:pPr algn="l" fontAlgn="ctr"/>
                      <a:r>
                        <a:rPr lang="cs-CZ" sz="1200" b="0" i="0" u="none" strike="noStrike" dirty="0">
                          <a:solidFill>
                            <a:srgbClr val="000000"/>
                          </a:solidFill>
                          <a:effectLst/>
                          <a:latin typeface="+mn-lt"/>
                        </a:rPr>
                        <a:t>Průměr</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200" b="0" i="0" u="none" strike="noStrike" dirty="0">
                          <a:solidFill>
                            <a:srgbClr val="000000"/>
                          </a:solidFill>
                          <a:effectLst/>
                          <a:latin typeface="+mn-lt"/>
                        </a:rPr>
                        <a:t>48 let</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extLst>
                  <a:ext uri="{0D108BD9-81ED-4DB2-BD59-A6C34878D82A}">
                    <a16:rowId xmlns:a16="http://schemas.microsoft.com/office/drawing/2014/main" val="10001"/>
                  </a:ext>
                </a:extLst>
              </a:tr>
              <a:tr h="244827">
                <a:tc>
                  <a:txBody>
                    <a:bodyPr/>
                    <a:lstStyle/>
                    <a:p>
                      <a:pPr algn="l" fontAlgn="ctr"/>
                      <a:r>
                        <a:rPr lang="cs-CZ" sz="1200" b="0" i="0" u="none" strike="noStrike" dirty="0">
                          <a:solidFill>
                            <a:srgbClr val="000000"/>
                          </a:solidFill>
                          <a:effectLst/>
                          <a:latin typeface="+mn-lt"/>
                        </a:rPr>
                        <a:t>Medián</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dirty="0">
                          <a:solidFill>
                            <a:srgbClr val="000000"/>
                          </a:solidFill>
                          <a:effectLst/>
                          <a:latin typeface="+mn-lt"/>
                        </a:rPr>
                        <a:t>48 let</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44827">
                <a:tc>
                  <a:txBody>
                    <a:bodyPr/>
                    <a:lstStyle/>
                    <a:p>
                      <a:pPr algn="l" fontAlgn="ctr"/>
                      <a:r>
                        <a:rPr lang="cs-CZ" sz="1200" b="0" i="0" u="none" strike="noStrike" dirty="0">
                          <a:solidFill>
                            <a:srgbClr val="C00000"/>
                          </a:solidFill>
                          <a:effectLst/>
                          <a:latin typeface="+mn-lt"/>
                        </a:rPr>
                        <a:t>60 a více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200" b="0" i="0" u="none" strike="noStrike" dirty="0">
                          <a:solidFill>
                            <a:srgbClr val="C00000"/>
                          </a:solidFill>
                          <a:effectLst/>
                          <a:latin typeface="+mn-lt"/>
                        </a:rPr>
                        <a:t>22,0 %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3"/>
                  </a:ext>
                </a:extLst>
              </a:tr>
              <a:tr h="244827">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cs-CZ" sz="1200" b="0" i="0" u="none" strike="noStrike" dirty="0">
                          <a:solidFill>
                            <a:srgbClr val="C00000"/>
                          </a:solidFill>
                          <a:effectLst/>
                          <a:latin typeface="+mn-lt"/>
                        </a:rPr>
                        <a:t>65 a více let</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dirty="0">
                          <a:solidFill>
                            <a:srgbClr val="C00000"/>
                          </a:solidFill>
                          <a:effectLst/>
                          <a:latin typeface="+mn-lt"/>
                        </a:rPr>
                        <a:t>10,6 %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29" name="Objekt 40"/>
          <p:cNvGraphicFramePr>
            <a:graphicFrameLocks noChangeAspect="1"/>
          </p:cNvGraphicFramePr>
          <p:nvPr/>
        </p:nvGraphicFramePr>
        <p:xfrm>
          <a:off x="4547455" y="2427018"/>
          <a:ext cx="3553192" cy="3960813"/>
        </p:xfrm>
        <a:graphic>
          <a:graphicData uri="http://schemas.openxmlformats.org/drawingml/2006/chart">
            <c:chart xmlns:c="http://schemas.openxmlformats.org/drawingml/2006/chart" xmlns:r="http://schemas.openxmlformats.org/officeDocument/2006/relationships" r:id="rId2"/>
          </a:graphicData>
        </a:graphic>
      </p:graphicFrame>
      <p:sp>
        <p:nvSpPr>
          <p:cNvPr id="30" name="TextBox 17"/>
          <p:cNvSpPr txBox="1"/>
          <p:nvPr/>
        </p:nvSpPr>
        <p:spPr>
          <a:xfrm>
            <a:off x="4836120" y="897962"/>
            <a:ext cx="3273306" cy="646331"/>
          </a:xfrm>
          <a:prstGeom prst="rect">
            <a:avLst/>
          </a:prstGeom>
          <a:noFill/>
        </p:spPr>
        <p:txBody>
          <a:bodyPr wrap="square" rtlCol="0">
            <a:spAutoFit/>
          </a:bodyPr>
          <a:lstStyle/>
          <a:p>
            <a:pPr algn="ctr"/>
            <a:r>
              <a:rPr lang="cs-CZ" b="1" dirty="0">
                <a:solidFill>
                  <a:prstClr val="black"/>
                </a:solidFill>
                <a:cs typeface="Arial" panose="020B0604020202020204" pitchFamily="34" charset="0"/>
              </a:rPr>
              <a:t>Zastoupení pracovního zařazení lékařů dle věku</a:t>
            </a:r>
          </a:p>
        </p:txBody>
      </p:sp>
      <p:sp>
        <p:nvSpPr>
          <p:cNvPr id="31" name="Obdélník 30"/>
          <p:cNvSpPr/>
          <p:nvPr/>
        </p:nvSpPr>
        <p:spPr>
          <a:xfrm>
            <a:off x="5241657" y="1587296"/>
            <a:ext cx="2568823" cy="738664"/>
          </a:xfrm>
          <a:prstGeom prst="rect">
            <a:avLst/>
          </a:prstGeom>
        </p:spPr>
        <p:txBody>
          <a:bodyPr wrap="square">
            <a:spAutoFit/>
          </a:bodyPr>
          <a:lstStyle/>
          <a:p>
            <a:r>
              <a:rPr lang="cs-CZ" sz="1400" dirty="0">
                <a:solidFill>
                  <a:prstClr val="black"/>
                </a:solidFill>
                <a:cs typeface="Arial" panose="020B0604020202020204" pitchFamily="34" charset="0"/>
              </a:rPr>
              <a:t>Ostatní lékaři</a:t>
            </a:r>
          </a:p>
          <a:p>
            <a:r>
              <a:rPr lang="cs-CZ" sz="1400" dirty="0">
                <a:solidFill>
                  <a:prstClr val="black"/>
                </a:solidFill>
                <a:cs typeface="Arial" panose="020B0604020202020204" pitchFamily="34" charset="0"/>
              </a:rPr>
              <a:t>Ambulantní lékaři</a:t>
            </a:r>
          </a:p>
          <a:p>
            <a:r>
              <a:rPr lang="cs-CZ" sz="1400" dirty="0">
                <a:solidFill>
                  <a:prstClr val="black"/>
                </a:solidFill>
                <a:cs typeface="Arial" panose="020B0604020202020204" pitchFamily="34" charset="0"/>
              </a:rPr>
              <a:t>Lékaři v nemocnicích akutní péče</a:t>
            </a:r>
          </a:p>
        </p:txBody>
      </p:sp>
      <p:sp>
        <p:nvSpPr>
          <p:cNvPr id="32" name="Rectangle 18"/>
          <p:cNvSpPr>
            <a:spLocks noChangeArrowheads="1"/>
          </p:cNvSpPr>
          <p:nvPr/>
        </p:nvSpPr>
        <p:spPr bwMode="auto">
          <a:xfrm>
            <a:off x="5148930" y="1875180"/>
            <a:ext cx="144000" cy="144000"/>
          </a:xfrm>
          <a:prstGeom prst="rect">
            <a:avLst/>
          </a:prstGeom>
          <a:solidFill>
            <a:srgbClr val="00B050"/>
          </a:solidFill>
          <a:ln>
            <a:noFill/>
          </a:ln>
        </p:spPr>
        <p:txBody>
          <a:bodyPr vert="horz" wrap="square" lIns="91440" tIns="45720" rIns="91440" bIns="45720" numCol="1" anchor="t" anchorCtr="0" compatLnSpc="1">
            <a:prstTxWarp prst="textNoShape">
              <a:avLst/>
            </a:prstTxWarp>
          </a:bodyPr>
          <a:lstStyle/>
          <a:p>
            <a:endParaRPr lang="cs-CZ" dirty="0">
              <a:solidFill>
                <a:prstClr val="black"/>
              </a:solidFill>
              <a:latin typeface="Calibri"/>
            </a:endParaRPr>
          </a:p>
        </p:txBody>
      </p:sp>
      <p:sp>
        <p:nvSpPr>
          <p:cNvPr id="33" name="Rectangle 25"/>
          <p:cNvSpPr>
            <a:spLocks noChangeArrowheads="1"/>
          </p:cNvSpPr>
          <p:nvPr/>
        </p:nvSpPr>
        <p:spPr bwMode="auto">
          <a:xfrm>
            <a:off x="5148930" y="2093410"/>
            <a:ext cx="144000" cy="144000"/>
          </a:xfrm>
          <a:prstGeom prst="rect">
            <a:avLst/>
          </a:prstGeom>
          <a:solidFill>
            <a:srgbClr val="0070C0"/>
          </a:solidFill>
          <a:ln>
            <a:noFill/>
          </a:ln>
        </p:spPr>
        <p:txBody>
          <a:bodyPr vert="horz" wrap="square" lIns="91440" tIns="45720" rIns="91440" bIns="45720" numCol="1" anchor="t" anchorCtr="0" compatLnSpc="1">
            <a:prstTxWarp prst="textNoShape">
              <a:avLst/>
            </a:prstTxWarp>
          </a:bodyPr>
          <a:lstStyle/>
          <a:p>
            <a:endParaRPr lang="cs-CZ" dirty="0">
              <a:solidFill>
                <a:prstClr val="black"/>
              </a:solidFill>
              <a:latin typeface="Calibri"/>
            </a:endParaRPr>
          </a:p>
        </p:txBody>
      </p:sp>
      <p:sp>
        <p:nvSpPr>
          <p:cNvPr id="34" name="Rectangle 32"/>
          <p:cNvSpPr>
            <a:spLocks noChangeArrowheads="1"/>
          </p:cNvSpPr>
          <p:nvPr/>
        </p:nvSpPr>
        <p:spPr bwMode="auto">
          <a:xfrm>
            <a:off x="5148930" y="1656950"/>
            <a:ext cx="144000" cy="144000"/>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cs-CZ" dirty="0">
              <a:solidFill>
                <a:prstClr val="black"/>
              </a:solidFill>
              <a:latin typeface="Calibri"/>
            </a:endParaRPr>
          </a:p>
        </p:txBody>
      </p:sp>
      <p:graphicFrame>
        <p:nvGraphicFramePr>
          <p:cNvPr id="35" name="Object 12"/>
          <p:cNvGraphicFramePr>
            <a:graphicFrameLocks/>
          </p:cNvGraphicFramePr>
          <p:nvPr/>
        </p:nvGraphicFramePr>
        <p:xfrm>
          <a:off x="694362" y="2424627"/>
          <a:ext cx="3708000" cy="3996000"/>
        </p:xfrm>
        <a:graphic>
          <a:graphicData uri="http://schemas.openxmlformats.org/drawingml/2006/chart">
            <c:chart xmlns:c="http://schemas.openxmlformats.org/drawingml/2006/chart" xmlns:r="http://schemas.openxmlformats.org/officeDocument/2006/relationships" r:id="rId3"/>
          </a:graphicData>
        </a:graphic>
      </p:graphicFrame>
      <p:sp>
        <p:nvSpPr>
          <p:cNvPr id="36" name="TextBox 17"/>
          <p:cNvSpPr txBox="1"/>
          <p:nvPr/>
        </p:nvSpPr>
        <p:spPr>
          <a:xfrm>
            <a:off x="3163041" y="1544588"/>
            <a:ext cx="1086565" cy="7694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1" i="0" u="none" strike="noStrike" kern="1200" cap="none" spc="0" normalizeH="0" baseline="0" dirty="0">
                <a:ln>
                  <a:noFill/>
                </a:ln>
                <a:solidFill>
                  <a:prstClr val="black"/>
                </a:solidFill>
                <a:effectLst/>
                <a:uLnTx/>
                <a:uFillTx/>
                <a:ea typeface="+mn-ea"/>
                <a:cs typeface="Arial" panose="020B0604020202020204" pitchFamily="34" charset="0"/>
              </a:rPr>
              <a:t>Fyzické osoby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100" b="1" i="0" u="none" strike="noStrike" kern="1200" cap="none" spc="0" normalizeH="0" baseline="0" dirty="0">
              <a:ln>
                <a:noFill/>
              </a:ln>
              <a:solidFill>
                <a:prstClr val="black"/>
              </a:solidFill>
              <a:effectLst/>
              <a:uLnTx/>
              <a:uFillTx/>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1" i="0" u="none" strike="noStrike" kern="1200" cap="none" spc="0" normalizeH="0" baseline="0" dirty="0">
                <a:ln>
                  <a:noFill/>
                </a:ln>
                <a:solidFill>
                  <a:prstClr val="black"/>
                </a:solidFill>
                <a:effectLst/>
                <a:uLnTx/>
                <a:uFillTx/>
                <a:ea typeface="+mn-ea"/>
                <a:cs typeface="Arial" panose="020B0604020202020204" pitchFamily="34" charset="0"/>
              </a:rPr>
              <a:t>Přepočtené počty (úvazky)</a:t>
            </a:r>
          </a:p>
        </p:txBody>
      </p:sp>
      <p:sp>
        <p:nvSpPr>
          <p:cNvPr id="37" name="Obdélník 36"/>
          <p:cNvSpPr/>
          <p:nvPr/>
        </p:nvSpPr>
        <p:spPr>
          <a:xfrm>
            <a:off x="2991100" y="1922237"/>
            <a:ext cx="179512" cy="180000"/>
          </a:xfrm>
          <a:prstGeom prst="rect">
            <a:avLst/>
          </a:prstGeom>
          <a:solidFill>
            <a:srgbClr val="969696"/>
          </a:solidFill>
          <a:ln w="7938">
            <a:solidFill>
              <a:srgbClr val="969696"/>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dirty="0">
              <a:ln>
                <a:noFill/>
              </a:ln>
              <a:solidFill>
                <a:prstClr val="black"/>
              </a:solidFill>
              <a:effectLst/>
              <a:uLnTx/>
              <a:uFillTx/>
              <a:latin typeface="Calibri"/>
              <a:ea typeface="+mn-ea"/>
              <a:cs typeface="+mn-cs"/>
            </a:endParaRPr>
          </a:p>
        </p:txBody>
      </p:sp>
      <p:sp>
        <p:nvSpPr>
          <p:cNvPr id="38" name="Obdélník 37"/>
          <p:cNvSpPr/>
          <p:nvPr/>
        </p:nvSpPr>
        <p:spPr>
          <a:xfrm>
            <a:off x="2991100" y="1567701"/>
            <a:ext cx="179512" cy="180000"/>
          </a:xfrm>
          <a:prstGeom prst="rect">
            <a:avLst/>
          </a:prstGeom>
          <a:solidFill>
            <a:schemeClr val="bg1"/>
          </a:solidFill>
          <a:ln w="7938">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9343368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72590" y="160257"/>
            <a:ext cx="10920017" cy="631595"/>
          </a:xfrm>
        </p:spPr>
        <p:txBody>
          <a:bodyPr>
            <a:normAutofit fontScale="90000"/>
          </a:bodyPr>
          <a:lstStyle/>
          <a:p>
            <a:r>
              <a:rPr lang="cs-CZ" dirty="0"/>
              <a:t>Praktičtí lékaři </a:t>
            </a:r>
            <a:r>
              <a:rPr lang="cs-CZ" dirty="0" smtClean="0"/>
              <a:t>dle </a:t>
            </a:r>
            <a:r>
              <a:rPr lang="cs-CZ" dirty="0"/>
              <a:t>věku a pohlaví v HKK </a:t>
            </a:r>
            <a:br>
              <a:rPr lang="cs-CZ" dirty="0"/>
            </a:br>
            <a:r>
              <a:rPr lang="cs-CZ" dirty="0"/>
              <a:t>(stav k 22. 10. 2019)</a:t>
            </a:r>
          </a:p>
        </p:txBody>
      </p:sp>
      <p:sp>
        <p:nvSpPr>
          <p:cNvPr id="7" name="TextBox 6"/>
          <p:cNvSpPr txBox="1"/>
          <p:nvPr/>
        </p:nvSpPr>
        <p:spPr>
          <a:xfrm>
            <a:off x="264376" y="927990"/>
            <a:ext cx="10512042" cy="307777"/>
          </a:xfrm>
          <a:prstGeom prst="rect">
            <a:avLst/>
          </a:prstGeom>
          <a:noFill/>
        </p:spPr>
        <p:txBody>
          <a:bodyPr wrap="square" rtlCol="0">
            <a:spAutoFit/>
          </a:bodyPr>
          <a:lstStyle/>
          <a:p>
            <a:pPr>
              <a:defRPr/>
            </a:pPr>
            <a:r>
              <a:rPr lang="cs-CZ" sz="1400" dirty="0">
                <a:solidFill>
                  <a:prstClr val="black"/>
                </a:solidFill>
              </a:rPr>
              <a:t>Zdroj: Národní registr zdravotnických pracovníků (NR-ZP)</a:t>
            </a:r>
          </a:p>
        </p:txBody>
      </p:sp>
      <p:graphicFrame>
        <p:nvGraphicFramePr>
          <p:cNvPr id="23" name="Graf 22"/>
          <p:cNvGraphicFramePr/>
          <p:nvPr/>
        </p:nvGraphicFramePr>
        <p:xfrm>
          <a:off x="434687" y="2658105"/>
          <a:ext cx="3728297" cy="3708000"/>
        </p:xfrm>
        <a:graphic>
          <a:graphicData uri="http://schemas.openxmlformats.org/drawingml/2006/chart">
            <c:chart xmlns:c="http://schemas.openxmlformats.org/drawingml/2006/chart" xmlns:r="http://schemas.openxmlformats.org/officeDocument/2006/relationships" r:id="rId2"/>
          </a:graphicData>
        </a:graphic>
      </p:graphicFrame>
      <p:sp>
        <p:nvSpPr>
          <p:cNvPr id="25" name="Obdélník 24"/>
          <p:cNvSpPr/>
          <p:nvPr/>
        </p:nvSpPr>
        <p:spPr>
          <a:xfrm>
            <a:off x="2002747" y="6157801"/>
            <a:ext cx="418834" cy="276999"/>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a:ln>
                  <a:noFill/>
                </a:ln>
                <a:solidFill>
                  <a:srgbClr val="000000"/>
                </a:solidFill>
                <a:effectLst/>
                <a:uLnTx/>
                <a:uFillTx/>
              </a:rPr>
              <a:t>Věk</a:t>
            </a:r>
          </a:p>
        </p:txBody>
      </p:sp>
      <p:sp>
        <p:nvSpPr>
          <p:cNvPr id="26" name="Obdélník 25"/>
          <p:cNvSpPr/>
          <p:nvPr/>
        </p:nvSpPr>
        <p:spPr>
          <a:xfrm rot="16200000">
            <a:off x="-256940" y="4186884"/>
            <a:ext cx="1195968" cy="276999"/>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a:ln>
                  <a:noFill/>
                </a:ln>
                <a:solidFill>
                  <a:srgbClr val="000000"/>
                </a:solidFill>
                <a:effectLst/>
                <a:uLnTx/>
                <a:uFillTx/>
              </a:rPr>
              <a:t>Absolutní počet</a:t>
            </a:r>
          </a:p>
        </p:txBody>
      </p:sp>
      <p:graphicFrame>
        <p:nvGraphicFramePr>
          <p:cNvPr id="27" name="Tabulka 26"/>
          <p:cNvGraphicFramePr>
            <a:graphicFrameLocks noGrp="1"/>
          </p:cNvGraphicFramePr>
          <p:nvPr/>
        </p:nvGraphicFramePr>
        <p:xfrm>
          <a:off x="1138652" y="1379508"/>
          <a:ext cx="2037419" cy="1224135"/>
        </p:xfrm>
        <a:graphic>
          <a:graphicData uri="http://schemas.openxmlformats.org/drawingml/2006/table">
            <a:tbl>
              <a:tblPr/>
              <a:tblGrid>
                <a:gridCol w="825624">
                  <a:extLst>
                    <a:ext uri="{9D8B030D-6E8A-4147-A177-3AD203B41FA5}">
                      <a16:colId xmlns:a16="http://schemas.microsoft.com/office/drawing/2014/main" val="20000"/>
                    </a:ext>
                  </a:extLst>
                </a:gridCol>
                <a:gridCol w="1211795">
                  <a:extLst>
                    <a:ext uri="{9D8B030D-6E8A-4147-A177-3AD203B41FA5}">
                      <a16:colId xmlns:a16="http://schemas.microsoft.com/office/drawing/2014/main" val="20001"/>
                    </a:ext>
                  </a:extLst>
                </a:gridCol>
              </a:tblGrid>
              <a:tr h="24482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endParaRPr lang="cs-CZ" sz="1200" b="0" i="0" u="none" strike="noStrike" dirty="0">
                        <a:solidFill>
                          <a:srgbClr val="000000"/>
                        </a:solidFill>
                        <a:effectLst/>
                        <a:latin typeface="Calibri"/>
                      </a:endParaRPr>
                    </a:p>
                  </a:txBody>
                  <a:tcPr marL="7620" marR="7620" marT="7620" marB="0" anchor="b">
                    <a:lnL>
                      <a:noFill/>
                    </a:lnL>
                    <a:lnR>
                      <a:noFill/>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a:rPr>
                        <a:t>N = 299</a:t>
                      </a: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4482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ctr"/>
                      <a:r>
                        <a:rPr lang="cs-CZ" sz="1200" b="0" i="0" u="none" strike="noStrike" dirty="0">
                          <a:solidFill>
                            <a:srgbClr val="000000"/>
                          </a:solidFill>
                          <a:effectLst/>
                          <a:latin typeface="Calibri"/>
                        </a:rPr>
                        <a:t>Průměr</a:t>
                      </a:r>
                    </a:p>
                  </a:txBody>
                  <a:tcPr marL="7620" marR="7620" marT="7620" marB="0" anchor="ctr">
                    <a:lnL>
                      <a:noFill/>
                    </a:lnL>
                    <a:lnR>
                      <a:noFill/>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a:rPr>
                        <a:t>49 let</a:t>
                      </a:r>
                    </a:p>
                  </a:txBody>
                  <a:tcPr marL="7620" marR="7620" marT="7620" marB="0" anchor="ctr">
                    <a:lnL>
                      <a:noFill/>
                    </a:lnL>
                    <a:lnR>
                      <a:noFill/>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4482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ctr"/>
                      <a:r>
                        <a:rPr lang="cs-CZ" sz="1200" b="0" i="0" u="none" strike="noStrike" dirty="0">
                          <a:solidFill>
                            <a:srgbClr val="000000"/>
                          </a:solidFill>
                          <a:effectLst/>
                          <a:latin typeface="Calibri"/>
                        </a:rPr>
                        <a:t>Medián</a:t>
                      </a: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a:rPr>
                        <a:t>48 let</a:t>
                      </a: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4482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ctr"/>
                      <a:r>
                        <a:rPr lang="cs-CZ" sz="1200" b="0" i="0" u="none" strike="noStrike" dirty="0">
                          <a:solidFill>
                            <a:srgbClr val="C00000"/>
                          </a:solidFill>
                          <a:effectLst/>
                          <a:latin typeface="Calibri"/>
                        </a:rPr>
                        <a:t>60 a více let</a:t>
                      </a:r>
                    </a:p>
                  </a:txBody>
                  <a:tcPr marL="7620" marR="7620" marT="7620" marB="0" anchor="ctr">
                    <a:lnL>
                      <a:noFill/>
                    </a:lnL>
                    <a:lnR>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C00000"/>
                          </a:solidFill>
                          <a:effectLst/>
                          <a:latin typeface="Calibri"/>
                        </a:rPr>
                        <a:t>85 (28,4 %)</a:t>
                      </a:r>
                    </a:p>
                  </a:txBody>
                  <a:tcPr marL="7620" marR="7620" marT="7620" marB="0" anchor="ctr">
                    <a:lnL>
                      <a:noFill/>
                    </a:lnL>
                    <a:lnR>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4482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l" defTabSz="914400" rtl="0" eaLnBrk="1" fontAlgn="ctr" latinLnBrk="0" hangingPunct="1">
                        <a:lnSpc>
                          <a:spcPct val="100000"/>
                        </a:lnSpc>
                        <a:spcBef>
                          <a:spcPts val="0"/>
                        </a:spcBef>
                        <a:spcAft>
                          <a:spcPts val="0"/>
                        </a:spcAft>
                        <a:buClrTx/>
                        <a:buSzTx/>
                        <a:buFontTx/>
                        <a:buNone/>
                        <a:tabLst/>
                        <a:defRPr/>
                      </a:pPr>
                      <a:r>
                        <a:rPr lang="cs-CZ" sz="1200" b="0" i="0" u="none" strike="noStrike" dirty="0">
                          <a:solidFill>
                            <a:srgbClr val="C00000"/>
                          </a:solidFill>
                          <a:effectLst/>
                          <a:latin typeface="+mn-lt"/>
                        </a:rPr>
                        <a:t>65 a více let</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dirty="0">
                          <a:solidFill>
                            <a:srgbClr val="C00000"/>
                          </a:solidFill>
                          <a:effectLst/>
                          <a:latin typeface="Calibri"/>
                        </a:rPr>
                        <a:t>34 (11,4 %)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39" name="TextBox 7"/>
          <p:cNvSpPr txBox="1"/>
          <p:nvPr/>
        </p:nvSpPr>
        <p:spPr>
          <a:xfrm>
            <a:off x="8597538" y="2458858"/>
            <a:ext cx="3377711" cy="3027958"/>
          </a:xfrm>
          <a:prstGeom prst="rect">
            <a:avLst/>
          </a:prstGeom>
          <a:noFill/>
          <a:ln>
            <a:noFill/>
          </a:ln>
        </p:spPr>
        <p:txBody>
          <a:bodyPr wrap="square" rtlCol="0">
            <a:noAutofit/>
          </a:bodyPr>
          <a:lstStyle/>
          <a:p>
            <a:r>
              <a:rPr lang="cs-CZ" sz="1400" dirty="0"/>
              <a:t>Populace všeobecných praktických lékařů výrazně stárne, v Královéhradeckém kraji je více než 28 % z nich ve věku nad 60 let.</a:t>
            </a:r>
          </a:p>
          <a:p>
            <a:endParaRPr lang="cs-CZ" sz="1400" dirty="0"/>
          </a:p>
          <a:p>
            <a:r>
              <a:rPr lang="cs-CZ" sz="1400" dirty="0"/>
              <a:t>V populaci všeobecných praktických lékařů v Královéhradeckém kraji převažují ženy (57 %), podíl ve věku nad 60 let je srovnatelný u mužů i u žen (30 vs. 28 %).</a:t>
            </a:r>
          </a:p>
          <a:p>
            <a:endParaRPr lang="cs-CZ" sz="1400" dirty="0"/>
          </a:p>
        </p:txBody>
      </p:sp>
      <p:graphicFrame>
        <p:nvGraphicFramePr>
          <p:cNvPr id="40" name="Graf 39"/>
          <p:cNvGraphicFramePr/>
          <p:nvPr/>
        </p:nvGraphicFramePr>
        <p:xfrm>
          <a:off x="4581683" y="2638669"/>
          <a:ext cx="3878798" cy="3720932"/>
        </p:xfrm>
        <a:graphic>
          <a:graphicData uri="http://schemas.openxmlformats.org/drawingml/2006/chart">
            <c:chart xmlns:c="http://schemas.openxmlformats.org/drawingml/2006/chart" xmlns:r="http://schemas.openxmlformats.org/officeDocument/2006/relationships" r:id="rId3"/>
          </a:graphicData>
        </a:graphic>
      </p:graphicFrame>
      <p:sp>
        <p:nvSpPr>
          <p:cNvPr id="41" name="Obdélník 40"/>
          <p:cNvSpPr/>
          <p:nvPr/>
        </p:nvSpPr>
        <p:spPr>
          <a:xfrm>
            <a:off x="6351090" y="6129411"/>
            <a:ext cx="418833" cy="276999"/>
          </a:xfrm>
          <a:prstGeom prst="rect">
            <a:avLst/>
          </a:prstGeom>
        </p:spPr>
        <p:txBody>
          <a:bodyPr wrap="none">
            <a:spAutoFit/>
          </a:bodyPr>
          <a:lstStyle/>
          <a:p>
            <a:pPr algn="ctr"/>
            <a:r>
              <a:rPr lang="cs-CZ" sz="1200" b="1" dirty="0"/>
              <a:t>Věk</a:t>
            </a:r>
          </a:p>
        </p:txBody>
      </p:sp>
      <p:sp>
        <p:nvSpPr>
          <p:cNvPr id="42" name="Obdélník 41"/>
          <p:cNvSpPr/>
          <p:nvPr/>
        </p:nvSpPr>
        <p:spPr>
          <a:xfrm rot="16200000">
            <a:off x="3890057" y="4324380"/>
            <a:ext cx="1195969" cy="276999"/>
          </a:xfrm>
          <a:prstGeom prst="rect">
            <a:avLst/>
          </a:prstGeom>
        </p:spPr>
        <p:txBody>
          <a:bodyPr wrap="none">
            <a:spAutoFit/>
          </a:bodyPr>
          <a:lstStyle/>
          <a:p>
            <a:pPr algn="ctr"/>
            <a:r>
              <a:rPr lang="cs-CZ" sz="1200" b="1" dirty="0"/>
              <a:t>Absolutní počet</a:t>
            </a:r>
          </a:p>
        </p:txBody>
      </p:sp>
      <p:graphicFrame>
        <p:nvGraphicFramePr>
          <p:cNvPr id="43" name="Tabulka 42"/>
          <p:cNvGraphicFramePr>
            <a:graphicFrameLocks noGrp="1"/>
          </p:cNvGraphicFramePr>
          <p:nvPr/>
        </p:nvGraphicFramePr>
        <p:xfrm>
          <a:off x="4614461" y="1238668"/>
          <a:ext cx="3790075" cy="1356360"/>
        </p:xfrm>
        <a:graphic>
          <a:graphicData uri="http://schemas.openxmlformats.org/drawingml/2006/table">
            <a:tbl>
              <a:tblPr/>
              <a:tblGrid>
                <a:gridCol w="789115">
                  <a:extLst>
                    <a:ext uri="{9D8B030D-6E8A-4147-A177-3AD203B41FA5}">
                      <a16:colId xmlns:a16="http://schemas.microsoft.com/office/drawing/2014/main" val="20000"/>
                    </a:ext>
                  </a:extLst>
                </a:gridCol>
                <a:gridCol w="1000320">
                  <a:extLst>
                    <a:ext uri="{9D8B030D-6E8A-4147-A177-3AD203B41FA5}">
                      <a16:colId xmlns:a16="http://schemas.microsoft.com/office/drawing/2014/main" val="20001"/>
                    </a:ext>
                  </a:extLst>
                </a:gridCol>
                <a:gridCol w="1000320">
                  <a:extLst>
                    <a:ext uri="{9D8B030D-6E8A-4147-A177-3AD203B41FA5}">
                      <a16:colId xmlns:a16="http://schemas.microsoft.com/office/drawing/2014/main" val="20002"/>
                    </a:ext>
                  </a:extLst>
                </a:gridCol>
                <a:gridCol w="1000320">
                  <a:extLst>
                    <a:ext uri="{9D8B030D-6E8A-4147-A177-3AD203B41FA5}">
                      <a16:colId xmlns:a16="http://schemas.microsoft.com/office/drawing/2014/main" val="20003"/>
                    </a:ext>
                  </a:extLst>
                </a:gridCol>
              </a:tblGrid>
              <a:tr h="204223">
                <a:tc>
                  <a:txBody>
                    <a:bodyPr/>
                    <a:lstStyle/>
                    <a:p>
                      <a:pPr algn="l" fontAlgn="b"/>
                      <a:endParaRPr lang="cs-CZ" sz="1200" b="0" i="0" u="none" strike="noStrike" dirty="0">
                        <a:solidFill>
                          <a:srgbClr val="000000"/>
                        </a:solidFill>
                        <a:effectLst/>
                        <a:latin typeface="Calibri"/>
                      </a:endParaRPr>
                    </a:p>
                  </a:txBody>
                  <a:tcPr marL="7620" marR="7620" marT="7620" marB="0" anchor="b">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Muži</a:t>
                      </a:r>
                    </a:p>
                  </a:txBody>
                  <a:tcPr marL="7620" marR="7620" marT="7620" marB="0" anchor="ctr">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Ženy</a:t>
                      </a:r>
                    </a:p>
                  </a:txBody>
                  <a:tcPr marL="7620" marR="7620" marT="7620" marB="0" anchor="ctr">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Celkem</a:t>
                      </a:r>
                    </a:p>
                  </a:txBody>
                  <a:tcPr marL="7620" marR="7620" marT="7620" marB="0" anchor="ctr">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0005"/>
                  </a:ext>
                </a:extLst>
              </a:tr>
              <a:tr h="345066">
                <a:tc>
                  <a:txBody>
                    <a:bodyPr/>
                    <a:lstStyle/>
                    <a:p>
                      <a:pPr algn="l" fontAlgn="b"/>
                      <a:endParaRPr lang="cs-CZ" sz="1200" b="0" i="0" u="none" strike="noStrike" dirty="0">
                        <a:solidFill>
                          <a:srgbClr val="000000"/>
                        </a:solidFill>
                        <a:effectLst/>
                        <a:latin typeface="Calibri"/>
                      </a:endParaRPr>
                    </a:p>
                  </a:txBody>
                  <a:tcPr marL="7620" marR="7620" marT="7620"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N = 128</a:t>
                      </a:r>
                      <a:br>
                        <a:rPr lang="cs-CZ" sz="1200" b="0" i="0" u="none" strike="noStrike">
                          <a:solidFill>
                            <a:srgbClr val="000000"/>
                          </a:solidFill>
                          <a:effectLst/>
                          <a:latin typeface="Calibri"/>
                        </a:rPr>
                      </a:br>
                      <a:r>
                        <a:rPr lang="cs-CZ" sz="1200" b="0" i="0" u="none" strike="noStrike">
                          <a:solidFill>
                            <a:srgbClr val="000000"/>
                          </a:solidFill>
                          <a:effectLst/>
                          <a:latin typeface="Calibri"/>
                        </a:rPr>
                        <a:t>(43 %)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N = 171</a:t>
                      </a:r>
                      <a:br>
                        <a:rPr lang="cs-CZ" sz="1200" b="0" i="0" u="none" strike="noStrike">
                          <a:solidFill>
                            <a:srgbClr val="000000"/>
                          </a:solidFill>
                          <a:effectLst/>
                          <a:latin typeface="Calibri"/>
                        </a:rPr>
                      </a:br>
                      <a:r>
                        <a:rPr lang="cs-CZ" sz="1200" b="0" i="0" u="none" strike="noStrike">
                          <a:solidFill>
                            <a:srgbClr val="000000"/>
                          </a:solidFill>
                          <a:effectLst/>
                          <a:latin typeface="Calibri"/>
                        </a:rPr>
                        <a:t>(57 %)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N = 299</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89925">
                <a:tc>
                  <a:txBody>
                    <a:bodyPr/>
                    <a:lstStyle/>
                    <a:p>
                      <a:pPr algn="l" fontAlgn="ctr"/>
                      <a:r>
                        <a:rPr lang="cs-CZ" sz="1200" b="0" i="0" u="none" strike="noStrike" dirty="0">
                          <a:solidFill>
                            <a:srgbClr val="000000"/>
                          </a:solidFill>
                          <a:effectLst/>
                          <a:latin typeface="Calibri"/>
                        </a:rPr>
                        <a:t>Průměr</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200" b="0" i="0" u="none" strike="noStrike">
                          <a:solidFill>
                            <a:srgbClr val="000000"/>
                          </a:solidFill>
                          <a:effectLst/>
                          <a:latin typeface="Calibri"/>
                        </a:rPr>
                        <a:t>49 let</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200" b="0" i="0" u="none" strike="noStrike">
                          <a:solidFill>
                            <a:srgbClr val="000000"/>
                          </a:solidFill>
                          <a:effectLst/>
                          <a:latin typeface="Calibri"/>
                        </a:rPr>
                        <a:t>49 let</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200" b="0" i="0" u="none" strike="noStrike">
                          <a:solidFill>
                            <a:srgbClr val="000000"/>
                          </a:solidFill>
                          <a:effectLst/>
                          <a:latin typeface="Calibri"/>
                        </a:rPr>
                        <a:t>49 let</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extLst>
                  <a:ext uri="{0D108BD9-81ED-4DB2-BD59-A6C34878D82A}">
                    <a16:rowId xmlns:a16="http://schemas.microsoft.com/office/drawing/2014/main" val="10001"/>
                  </a:ext>
                </a:extLst>
              </a:tr>
              <a:tr h="189925">
                <a:tc>
                  <a:txBody>
                    <a:bodyPr/>
                    <a:lstStyle/>
                    <a:p>
                      <a:pPr algn="l" fontAlgn="ctr"/>
                      <a:r>
                        <a:rPr lang="cs-CZ" sz="1200" b="0" i="0" u="none" strike="noStrike" dirty="0">
                          <a:solidFill>
                            <a:srgbClr val="000000"/>
                          </a:solidFill>
                          <a:effectLst/>
                          <a:latin typeface="Calibri"/>
                        </a:rPr>
                        <a:t>Medián</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47 let</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48 let</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48 let</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89925">
                <a:tc>
                  <a:txBody>
                    <a:bodyPr/>
                    <a:lstStyle/>
                    <a:p>
                      <a:pPr algn="l" fontAlgn="ctr"/>
                      <a:r>
                        <a:rPr lang="cs-CZ" sz="1200" b="0" i="0" u="none" strike="noStrike" dirty="0">
                          <a:solidFill>
                            <a:srgbClr val="C00000"/>
                          </a:solidFill>
                          <a:effectLst/>
                          <a:latin typeface="Calibri"/>
                        </a:rPr>
                        <a:t>60 a více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200" b="0" i="0" u="none" strike="noStrike">
                          <a:solidFill>
                            <a:srgbClr val="C00000"/>
                          </a:solidFill>
                          <a:effectLst/>
                          <a:latin typeface="Calibri"/>
                        </a:rPr>
                        <a:t>38 (29,7 %)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200" b="0" i="0" u="none" strike="noStrike">
                          <a:solidFill>
                            <a:srgbClr val="C00000"/>
                          </a:solidFill>
                          <a:effectLst/>
                          <a:latin typeface="Calibri"/>
                        </a:rPr>
                        <a:t>47 (27,5 %)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200" b="0" i="0" u="none" strike="noStrike">
                          <a:solidFill>
                            <a:srgbClr val="C00000"/>
                          </a:solidFill>
                          <a:effectLst/>
                          <a:latin typeface="Calibri"/>
                        </a:rPr>
                        <a:t>85 (28,4 %)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3"/>
                  </a:ext>
                </a:extLst>
              </a:tr>
              <a:tr h="189925">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cs-CZ" sz="1200" b="0" i="0" u="none" strike="noStrike" dirty="0">
                          <a:solidFill>
                            <a:srgbClr val="C00000"/>
                          </a:solidFill>
                          <a:effectLst/>
                          <a:latin typeface="+mn-lt"/>
                        </a:rPr>
                        <a:t>65 a více let</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C00000"/>
                          </a:solidFill>
                          <a:effectLst/>
                          <a:latin typeface="Calibri"/>
                        </a:rPr>
                        <a:t>13 (10,2 %)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dirty="0">
                          <a:solidFill>
                            <a:srgbClr val="C00000"/>
                          </a:solidFill>
                          <a:effectLst/>
                          <a:latin typeface="Calibri"/>
                        </a:rPr>
                        <a:t>21 (12,3 %)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dirty="0">
                          <a:solidFill>
                            <a:srgbClr val="C00000"/>
                          </a:solidFill>
                          <a:effectLst/>
                          <a:latin typeface="Calibri"/>
                        </a:rPr>
                        <a:t>34 (11,4 %)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44" name="Obdélník 43"/>
          <p:cNvSpPr/>
          <p:nvPr/>
        </p:nvSpPr>
        <p:spPr>
          <a:xfrm>
            <a:off x="5520397" y="1269226"/>
            <a:ext cx="161723" cy="15826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prstClr val="white"/>
              </a:solidFill>
            </a:endParaRPr>
          </a:p>
        </p:txBody>
      </p:sp>
      <p:sp>
        <p:nvSpPr>
          <p:cNvPr id="45" name="Obdélník 44"/>
          <p:cNvSpPr/>
          <p:nvPr/>
        </p:nvSpPr>
        <p:spPr>
          <a:xfrm>
            <a:off x="6526729" y="1269226"/>
            <a:ext cx="161723" cy="158261"/>
          </a:xfrm>
          <a:prstGeom prst="rect">
            <a:avLst/>
          </a:prstGeom>
          <a:solidFill>
            <a:srgbClr val="FF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prstClr val="white"/>
              </a:solidFill>
            </a:endParaRPr>
          </a:p>
        </p:txBody>
      </p:sp>
      <p:sp>
        <p:nvSpPr>
          <p:cNvPr id="47" name="Obdélník 46"/>
          <p:cNvSpPr/>
          <p:nvPr/>
        </p:nvSpPr>
        <p:spPr>
          <a:xfrm>
            <a:off x="4750736" y="847252"/>
            <a:ext cx="3712656" cy="369332"/>
          </a:xfrm>
          <a:prstGeom prst="rect">
            <a:avLst/>
          </a:prstGeom>
        </p:spPr>
        <p:txBody>
          <a:bodyPr wrap="square">
            <a:spAutoFit/>
          </a:bodyPr>
          <a:lstStyle/>
          <a:p>
            <a:pPr algn="ctr"/>
            <a:r>
              <a:rPr lang="cs-CZ" b="1" dirty="0"/>
              <a:t>Podle pohlaví</a:t>
            </a:r>
          </a:p>
        </p:txBody>
      </p:sp>
    </p:spTree>
    <p:extLst>
      <p:ext uri="{BB962C8B-B14F-4D97-AF65-F5344CB8AC3E}">
        <p14:creationId xmlns:p14="http://schemas.microsoft.com/office/powerpoint/2010/main" val="25335586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94134" y="929622"/>
            <a:ext cx="4457938" cy="307777"/>
          </a:xfrm>
          <a:prstGeom prst="rect">
            <a:avLst/>
          </a:prstGeom>
          <a:noFill/>
        </p:spPr>
        <p:txBody>
          <a:bodyPr wrap="square" rtlCol="0">
            <a:spAutoFit/>
          </a:bodyPr>
          <a:lstStyle/>
          <a:p>
            <a:pPr>
              <a:defRPr/>
            </a:pPr>
            <a:r>
              <a:rPr lang="cs-CZ" sz="1400" dirty="0">
                <a:solidFill>
                  <a:prstClr val="black"/>
                </a:solidFill>
              </a:rPr>
              <a:t>Zdroj: Národní registr zdravotnických pracovníků (NR-ZP)</a:t>
            </a:r>
          </a:p>
        </p:txBody>
      </p:sp>
      <p:sp>
        <p:nvSpPr>
          <p:cNvPr id="3" name="Title 2"/>
          <p:cNvSpPr>
            <a:spLocks noGrp="1"/>
          </p:cNvSpPr>
          <p:nvPr>
            <p:ph type="title"/>
          </p:nvPr>
        </p:nvSpPr>
        <p:spPr>
          <a:xfrm>
            <a:off x="294134" y="95788"/>
            <a:ext cx="10920017" cy="631595"/>
          </a:xfrm>
        </p:spPr>
        <p:txBody>
          <a:bodyPr>
            <a:noAutofit/>
          </a:bodyPr>
          <a:lstStyle/>
          <a:p>
            <a:r>
              <a:rPr lang="cs-CZ" sz="2900" dirty="0"/>
              <a:t>Praktičtí lékaři dle věku a pracovního zařazení v HKK</a:t>
            </a:r>
            <a:br>
              <a:rPr lang="cs-CZ" sz="2900" dirty="0"/>
            </a:br>
            <a:r>
              <a:rPr lang="cs-CZ" sz="2900" dirty="0"/>
              <a:t>(stav k 22. 10. 2019)</a:t>
            </a:r>
          </a:p>
        </p:txBody>
      </p:sp>
      <p:graphicFrame>
        <p:nvGraphicFramePr>
          <p:cNvPr id="17" name="Graf 16"/>
          <p:cNvGraphicFramePr/>
          <p:nvPr/>
        </p:nvGraphicFramePr>
        <p:xfrm>
          <a:off x="684072" y="2651397"/>
          <a:ext cx="4068000" cy="3780000"/>
        </p:xfrm>
        <a:graphic>
          <a:graphicData uri="http://schemas.openxmlformats.org/drawingml/2006/chart">
            <c:chart xmlns:c="http://schemas.openxmlformats.org/drawingml/2006/chart" xmlns:r="http://schemas.openxmlformats.org/officeDocument/2006/relationships" r:id="rId2"/>
          </a:graphicData>
        </a:graphic>
      </p:graphicFrame>
      <p:sp>
        <p:nvSpPr>
          <p:cNvPr id="18" name="Obdélník 17"/>
          <p:cNvSpPr/>
          <p:nvPr/>
        </p:nvSpPr>
        <p:spPr>
          <a:xfrm>
            <a:off x="2462826" y="6171414"/>
            <a:ext cx="418834" cy="276999"/>
          </a:xfrm>
          <a:prstGeom prst="rect">
            <a:avLst/>
          </a:prstGeom>
        </p:spPr>
        <p:txBody>
          <a:bodyPr wrap="none">
            <a:spAutoFit/>
          </a:bodyPr>
          <a:lstStyle/>
          <a:p>
            <a:pPr algn="ctr"/>
            <a:r>
              <a:rPr lang="cs-CZ" sz="1200" b="1" dirty="0"/>
              <a:t>Věk</a:t>
            </a:r>
          </a:p>
        </p:txBody>
      </p:sp>
      <p:sp>
        <p:nvSpPr>
          <p:cNvPr id="19" name="Obdélník 18"/>
          <p:cNvSpPr/>
          <p:nvPr/>
        </p:nvSpPr>
        <p:spPr>
          <a:xfrm rot="16200000">
            <a:off x="-7556" y="4180179"/>
            <a:ext cx="1195968" cy="276999"/>
          </a:xfrm>
          <a:prstGeom prst="rect">
            <a:avLst/>
          </a:prstGeom>
        </p:spPr>
        <p:txBody>
          <a:bodyPr wrap="none">
            <a:spAutoFit/>
          </a:bodyPr>
          <a:lstStyle/>
          <a:p>
            <a:pPr algn="ctr"/>
            <a:r>
              <a:rPr lang="cs-CZ" sz="1200" b="1" dirty="0"/>
              <a:t>Absolutní počet</a:t>
            </a:r>
          </a:p>
        </p:txBody>
      </p:sp>
      <p:sp>
        <p:nvSpPr>
          <p:cNvPr id="20" name="Obdélník 19"/>
          <p:cNvSpPr/>
          <p:nvPr/>
        </p:nvSpPr>
        <p:spPr>
          <a:xfrm>
            <a:off x="451928" y="1262032"/>
            <a:ext cx="4536504" cy="369332"/>
          </a:xfrm>
          <a:prstGeom prst="rect">
            <a:avLst/>
          </a:prstGeom>
        </p:spPr>
        <p:txBody>
          <a:bodyPr wrap="square">
            <a:spAutoFit/>
          </a:bodyPr>
          <a:lstStyle/>
          <a:p>
            <a:pPr algn="ctr"/>
            <a:r>
              <a:rPr lang="cs-CZ" b="1" dirty="0"/>
              <a:t>Věk lékařů </a:t>
            </a:r>
            <a:r>
              <a:rPr lang="cs-CZ" b="1" u="sng" dirty="0">
                <a:solidFill>
                  <a:srgbClr val="000000"/>
                </a:solidFill>
              </a:rPr>
              <a:t>v ambulantních zařízeních</a:t>
            </a:r>
            <a:r>
              <a:rPr lang="cs-CZ" dirty="0">
                <a:solidFill>
                  <a:srgbClr val="000000"/>
                </a:solidFill>
              </a:rPr>
              <a:t>*</a:t>
            </a:r>
          </a:p>
        </p:txBody>
      </p:sp>
      <p:graphicFrame>
        <p:nvGraphicFramePr>
          <p:cNvPr id="21" name="Tabulka 20"/>
          <p:cNvGraphicFramePr>
            <a:graphicFrameLocks noGrp="1"/>
          </p:cNvGraphicFramePr>
          <p:nvPr>
            <p:extLst>
              <p:ext uri="{D42A27DB-BD31-4B8C-83A1-F6EECF244321}">
                <p14:modId xmlns:p14="http://schemas.microsoft.com/office/powerpoint/2010/main" val="330677748"/>
              </p:ext>
            </p:extLst>
          </p:nvPr>
        </p:nvGraphicFramePr>
        <p:xfrm>
          <a:off x="1654873" y="1631368"/>
          <a:ext cx="2037419" cy="1027545"/>
        </p:xfrm>
        <a:graphic>
          <a:graphicData uri="http://schemas.openxmlformats.org/drawingml/2006/table">
            <a:tbl>
              <a:tblPr/>
              <a:tblGrid>
                <a:gridCol w="825624">
                  <a:extLst>
                    <a:ext uri="{9D8B030D-6E8A-4147-A177-3AD203B41FA5}">
                      <a16:colId xmlns:a16="http://schemas.microsoft.com/office/drawing/2014/main" val="20000"/>
                    </a:ext>
                  </a:extLst>
                </a:gridCol>
                <a:gridCol w="1211795">
                  <a:extLst>
                    <a:ext uri="{9D8B030D-6E8A-4147-A177-3AD203B41FA5}">
                      <a16:colId xmlns:a16="http://schemas.microsoft.com/office/drawing/2014/main" val="20001"/>
                    </a:ext>
                  </a:extLst>
                </a:gridCol>
              </a:tblGrid>
              <a:tr h="205509">
                <a:tc>
                  <a:txBody>
                    <a:bodyPr/>
                    <a:lstStyle/>
                    <a:p>
                      <a:pPr algn="l" fontAlgn="b"/>
                      <a:endParaRPr lang="cs-CZ" sz="1200" b="0" i="0" u="none" strike="noStrike" dirty="0">
                        <a:solidFill>
                          <a:srgbClr val="000000"/>
                        </a:solidFill>
                        <a:effectLst/>
                        <a:latin typeface="Calibri"/>
                      </a:endParaRPr>
                    </a:p>
                  </a:txBody>
                  <a:tcPr marL="7620" marR="7620" marT="7620" marB="0" anchor="b">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endParaRPr lang="cs-CZ" sz="1200" b="0" i="0" u="none" strike="noStrike" dirty="0">
                        <a:solidFill>
                          <a:srgbClr val="000000"/>
                        </a:solidFill>
                        <a:effectLst/>
                        <a:latin typeface="Calibri"/>
                      </a:endParaRP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05509">
                <a:tc>
                  <a:txBody>
                    <a:bodyPr/>
                    <a:lstStyle/>
                    <a:p>
                      <a:pPr algn="l" fontAlgn="ctr"/>
                      <a:r>
                        <a:rPr lang="cs-CZ" sz="1200" b="0" i="0" u="none" strike="noStrike" dirty="0">
                          <a:solidFill>
                            <a:srgbClr val="000000"/>
                          </a:solidFill>
                          <a:effectLst/>
                          <a:latin typeface="Calibri"/>
                        </a:rPr>
                        <a:t>Průměr</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200" b="0" i="0" u="none" strike="noStrike">
                          <a:solidFill>
                            <a:srgbClr val="000000"/>
                          </a:solidFill>
                          <a:effectLst/>
                          <a:latin typeface="Calibri"/>
                        </a:rPr>
                        <a:t>51 let</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extLst>
                  <a:ext uri="{0D108BD9-81ED-4DB2-BD59-A6C34878D82A}">
                    <a16:rowId xmlns:a16="http://schemas.microsoft.com/office/drawing/2014/main" val="10001"/>
                  </a:ext>
                </a:extLst>
              </a:tr>
              <a:tr h="205509">
                <a:tc>
                  <a:txBody>
                    <a:bodyPr/>
                    <a:lstStyle/>
                    <a:p>
                      <a:pPr algn="l" fontAlgn="ctr"/>
                      <a:r>
                        <a:rPr lang="cs-CZ" sz="1200" b="0" i="0" u="none" strike="noStrike" dirty="0">
                          <a:solidFill>
                            <a:srgbClr val="000000"/>
                          </a:solidFill>
                          <a:effectLst/>
                          <a:latin typeface="Calibri"/>
                        </a:rPr>
                        <a:t>Medián</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51 let</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05509">
                <a:tc>
                  <a:txBody>
                    <a:bodyPr/>
                    <a:lstStyle/>
                    <a:p>
                      <a:pPr algn="l" fontAlgn="ctr"/>
                      <a:r>
                        <a:rPr lang="cs-CZ" sz="1200" b="0" i="0" u="none" strike="noStrike" dirty="0">
                          <a:solidFill>
                            <a:srgbClr val="C00000"/>
                          </a:solidFill>
                          <a:effectLst/>
                          <a:latin typeface="Calibri"/>
                        </a:rPr>
                        <a:t>60 a více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200" b="0" i="0" u="none" strike="noStrike" dirty="0" smtClean="0">
                          <a:solidFill>
                            <a:srgbClr val="C00000"/>
                          </a:solidFill>
                          <a:effectLst/>
                          <a:latin typeface="Calibri"/>
                        </a:rPr>
                        <a:t>38,3 %</a:t>
                      </a:r>
                      <a:endParaRPr lang="cs-CZ" sz="1200" b="0" i="0" u="none" strike="noStrike" dirty="0">
                        <a:solidFill>
                          <a:srgbClr val="C00000"/>
                        </a:solidFill>
                        <a:effectLst/>
                        <a:latin typeface="Calibri"/>
                      </a:endParaRP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3"/>
                  </a:ext>
                </a:extLst>
              </a:tr>
              <a:tr h="205509">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cs-CZ" sz="1200" b="0" i="0" u="none" strike="noStrike" dirty="0">
                          <a:solidFill>
                            <a:srgbClr val="C00000"/>
                          </a:solidFill>
                          <a:effectLst/>
                          <a:latin typeface="+mn-lt"/>
                        </a:rPr>
                        <a:t>65 a více let</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dirty="0" smtClean="0">
                          <a:solidFill>
                            <a:srgbClr val="C00000"/>
                          </a:solidFill>
                          <a:effectLst/>
                          <a:latin typeface="Calibri"/>
                        </a:rPr>
                        <a:t>16,3 %</a:t>
                      </a:r>
                      <a:endParaRPr lang="cs-CZ" sz="1200" b="0" i="0" u="none" strike="noStrike" dirty="0">
                        <a:solidFill>
                          <a:srgbClr val="C00000"/>
                        </a:solidFill>
                        <a:effectLst/>
                        <a:latin typeface="Calibri"/>
                      </a:endParaRP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6" name="Graf 15"/>
          <p:cNvGraphicFramePr/>
          <p:nvPr>
            <p:extLst>
              <p:ext uri="{D42A27DB-BD31-4B8C-83A1-F6EECF244321}">
                <p14:modId xmlns:p14="http://schemas.microsoft.com/office/powerpoint/2010/main" val="636194067"/>
              </p:ext>
            </p:extLst>
          </p:nvPr>
        </p:nvGraphicFramePr>
        <p:xfrm>
          <a:off x="6282467" y="2637400"/>
          <a:ext cx="3878798" cy="3720932"/>
        </p:xfrm>
        <a:graphic>
          <a:graphicData uri="http://schemas.openxmlformats.org/drawingml/2006/chart">
            <c:chart xmlns:c="http://schemas.openxmlformats.org/drawingml/2006/chart" xmlns:r="http://schemas.openxmlformats.org/officeDocument/2006/relationships" r:id="rId3"/>
          </a:graphicData>
        </a:graphic>
      </p:graphicFrame>
      <p:sp>
        <p:nvSpPr>
          <p:cNvPr id="23" name="Obdélník 22"/>
          <p:cNvSpPr/>
          <p:nvPr/>
        </p:nvSpPr>
        <p:spPr>
          <a:xfrm>
            <a:off x="8051874" y="6128142"/>
            <a:ext cx="418833" cy="276999"/>
          </a:xfrm>
          <a:prstGeom prst="rect">
            <a:avLst/>
          </a:prstGeom>
        </p:spPr>
        <p:txBody>
          <a:bodyPr wrap="none">
            <a:spAutoFit/>
          </a:bodyPr>
          <a:lstStyle/>
          <a:p>
            <a:pPr algn="ctr"/>
            <a:r>
              <a:rPr lang="cs-CZ" sz="1200" b="1" dirty="0"/>
              <a:t>Věk</a:t>
            </a:r>
          </a:p>
        </p:txBody>
      </p:sp>
      <p:sp>
        <p:nvSpPr>
          <p:cNvPr id="25" name="Obdélník 24"/>
          <p:cNvSpPr/>
          <p:nvPr/>
        </p:nvSpPr>
        <p:spPr>
          <a:xfrm rot="16200000">
            <a:off x="5590841" y="4323111"/>
            <a:ext cx="1195969" cy="276999"/>
          </a:xfrm>
          <a:prstGeom prst="rect">
            <a:avLst/>
          </a:prstGeom>
        </p:spPr>
        <p:txBody>
          <a:bodyPr wrap="none">
            <a:spAutoFit/>
          </a:bodyPr>
          <a:lstStyle/>
          <a:p>
            <a:pPr algn="ctr"/>
            <a:r>
              <a:rPr lang="cs-CZ" sz="1200" b="1" dirty="0"/>
              <a:t>Absolutní počet</a:t>
            </a:r>
          </a:p>
        </p:txBody>
      </p:sp>
      <p:graphicFrame>
        <p:nvGraphicFramePr>
          <p:cNvPr id="26" name="Tabulka 25"/>
          <p:cNvGraphicFramePr>
            <a:graphicFrameLocks noGrp="1"/>
          </p:cNvGraphicFramePr>
          <p:nvPr>
            <p:extLst>
              <p:ext uri="{D42A27DB-BD31-4B8C-83A1-F6EECF244321}">
                <p14:modId xmlns:p14="http://schemas.microsoft.com/office/powerpoint/2010/main" val="2473112329"/>
              </p:ext>
            </p:extLst>
          </p:nvPr>
        </p:nvGraphicFramePr>
        <p:xfrm>
          <a:off x="6315245" y="1237399"/>
          <a:ext cx="3790075" cy="1356360"/>
        </p:xfrm>
        <a:graphic>
          <a:graphicData uri="http://schemas.openxmlformats.org/drawingml/2006/table">
            <a:tbl>
              <a:tblPr/>
              <a:tblGrid>
                <a:gridCol w="789115">
                  <a:extLst>
                    <a:ext uri="{9D8B030D-6E8A-4147-A177-3AD203B41FA5}">
                      <a16:colId xmlns:a16="http://schemas.microsoft.com/office/drawing/2014/main" val="20000"/>
                    </a:ext>
                  </a:extLst>
                </a:gridCol>
                <a:gridCol w="1000320">
                  <a:extLst>
                    <a:ext uri="{9D8B030D-6E8A-4147-A177-3AD203B41FA5}">
                      <a16:colId xmlns:a16="http://schemas.microsoft.com/office/drawing/2014/main" val="20001"/>
                    </a:ext>
                  </a:extLst>
                </a:gridCol>
                <a:gridCol w="1000320">
                  <a:extLst>
                    <a:ext uri="{9D8B030D-6E8A-4147-A177-3AD203B41FA5}">
                      <a16:colId xmlns:a16="http://schemas.microsoft.com/office/drawing/2014/main" val="20002"/>
                    </a:ext>
                  </a:extLst>
                </a:gridCol>
                <a:gridCol w="1000320">
                  <a:extLst>
                    <a:ext uri="{9D8B030D-6E8A-4147-A177-3AD203B41FA5}">
                      <a16:colId xmlns:a16="http://schemas.microsoft.com/office/drawing/2014/main" val="20003"/>
                    </a:ext>
                  </a:extLst>
                </a:gridCol>
              </a:tblGrid>
              <a:tr h="204223">
                <a:tc>
                  <a:txBody>
                    <a:bodyPr/>
                    <a:lstStyle/>
                    <a:p>
                      <a:pPr algn="l" fontAlgn="b"/>
                      <a:endParaRPr lang="cs-CZ" sz="1200" b="0" i="0" u="none" strike="noStrike" dirty="0">
                        <a:solidFill>
                          <a:srgbClr val="000000"/>
                        </a:solidFill>
                        <a:effectLst/>
                        <a:latin typeface="Calibri"/>
                      </a:endParaRPr>
                    </a:p>
                  </a:txBody>
                  <a:tcPr marL="7620" marR="7620" marT="7620" marB="0" anchor="b">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Muži</a:t>
                      </a:r>
                    </a:p>
                  </a:txBody>
                  <a:tcPr marL="7620" marR="7620" marT="7620" marB="0" anchor="ctr">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Ženy</a:t>
                      </a:r>
                    </a:p>
                  </a:txBody>
                  <a:tcPr marL="7620" marR="7620" marT="7620" marB="0" anchor="ctr">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Celkem</a:t>
                      </a:r>
                    </a:p>
                  </a:txBody>
                  <a:tcPr marL="7620" marR="7620" marT="7620" marB="0" anchor="ctr">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0005"/>
                  </a:ext>
                </a:extLst>
              </a:tr>
              <a:tr h="345066">
                <a:tc>
                  <a:txBody>
                    <a:bodyPr/>
                    <a:lstStyle/>
                    <a:p>
                      <a:pPr algn="l" fontAlgn="b"/>
                      <a:endParaRPr lang="cs-CZ" sz="1200" b="0" i="0" u="none" strike="noStrike" dirty="0">
                        <a:solidFill>
                          <a:srgbClr val="000000"/>
                        </a:solidFill>
                        <a:effectLst/>
                        <a:latin typeface="Calibri"/>
                      </a:endParaRPr>
                    </a:p>
                  </a:txBody>
                  <a:tcPr marL="7620" marR="7620" marT="7620"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N = 128</a:t>
                      </a:r>
                      <a:br>
                        <a:rPr lang="cs-CZ" sz="1200" b="0" i="0" u="none" strike="noStrike">
                          <a:solidFill>
                            <a:srgbClr val="000000"/>
                          </a:solidFill>
                          <a:effectLst/>
                          <a:latin typeface="Calibri"/>
                        </a:rPr>
                      </a:br>
                      <a:r>
                        <a:rPr lang="cs-CZ" sz="1200" b="0" i="0" u="none" strike="noStrike">
                          <a:solidFill>
                            <a:srgbClr val="000000"/>
                          </a:solidFill>
                          <a:effectLst/>
                          <a:latin typeface="Calibri"/>
                        </a:rPr>
                        <a:t>(43 %)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N = 171</a:t>
                      </a:r>
                      <a:br>
                        <a:rPr lang="cs-CZ" sz="1200" b="0" i="0" u="none" strike="noStrike">
                          <a:solidFill>
                            <a:srgbClr val="000000"/>
                          </a:solidFill>
                          <a:effectLst/>
                          <a:latin typeface="Calibri"/>
                        </a:rPr>
                      </a:br>
                      <a:r>
                        <a:rPr lang="cs-CZ" sz="1200" b="0" i="0" u="none" strike="noStrike">
                          <a:solidFill>
                            <a:srgbClr val="000000"/>
                          </a:solidFill>
                          <a:effectLst/>
                          <a:latin typeface="Calibri"/>
                        </a:rPr>
                        <a:t>(57 %)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N = 299</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89925">
                <a:tc>
                  <a:txBody>
                    <a:bodyPr/>
                    <a:lstStyle/>
                    <a:p>
                      <a:pPr algn="l" fontAlgn="ctr"/>
                      <a:r>
                        <a:rPr lang="cs-CZ" sz="1200" b="0" i="0" u="none" strike="noStrike" dirty="0">
                          <a:solidFill>
                            <a:srgbClr val="000000"/>
                          </a:solidFill>
                          <a:effectLst/>
                          <a:latin typeface="Calibri"/>
                        </a:rPr>
                        <a:t>Průměr</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200" b="0" i="0" u="none" strike="noStrike">
                          <a:solidFill>
                            <a:srgbClr val="000000"/>
                          </a:solidFill>
                          <a:effectLst/>
                          <a:latin typeface="Calibri"/>
                        </a:rPr>
                        <a:t>49 let</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200" b="0" i="0" u="none" strike="noStrike">
                          <a:solidFill>
                            <a:srgbClr val="000000"/>
                          </a:solidFill>
                          <a:effectLst/>
                          <a:latin typeface="Calibri"/>
                        </a:rPr>
                        <a:t>49 let</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200" b="0" i="0" u="none" strike="noStrike">
                          <a:solidFill>
                            <a:srgbClr val="000000"/>
                          </a:solidFill>
                          <a:effectLst/>
                          <a:latin typeface="Calibri"/>
                        </a:rPr>
                        <a:t>49 let</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extLst>
                  <a:ext uri="{0D108BD9-81ED-4DB2-BD59-A6C34878D82A}">
                    <a16:rowId xmlns:a16="http://schemas.microsoft.com/office/drawing/2014/main" val="10001"/>
                  </a:ext>
                </a:extLst>
              </a:tr>
              <a:tr h="189925">
                <a:tc>
                  <a:txBody>
                    <a:bodyPr/>
                    <a:lstStyle/>
                    <a:p>
                      <a:pPr algn="l" fontAlgn="ctr"/>
                      <a:r>
                        <a:rPr lang="cs-CZ" sz="1200" b="0" i="0" u="none" strike="noStrike" dirty="0">
                          <a:solidFill>
                            <a:srgbClr val="000000"/>
                          </a:solidFill>
                          <a:effectLst/>
                          <a:latin typeface="Calibri"/>
                        </a:rPr>
                        <a:t>Medián</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47 let</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48 let</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48 let</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89925">
                <a:tc>
                  <a:txBody>
                    <a:bodyPr/>
                    <a:lstStyle/>
                    <a:p>
                      <a:pPr algn="l" fontAlgn="ctr"/>
                      <a:r>
                        <a:rPr lang="cs-CZ" sz="1200" b="0" i="0" u="none" strike="noStrike" dirty="0">
                          <a:solidFill>
                            <a:srgbClr val="C00000"/>
                          </a:solidFill>
                          <a:effectLst/>
                          <a:latin typeface="Calibri"/>
                        </a:rPr>
                        <a:t>60 a více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200" b="0" i="0" u="none" strike="noStrike">
                          <a:solidFill>
                            <a:srgbClr val="C00000"/>
                          </a:solidFill>
                          <a:effectLst/>
                          <a:latin typeface="Calibri"/>
                        </a:rPr>
                        <a:t>38 (29,7 %)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200" b="0" i="0" u="none" strike="noStrike">
                          <a:solidFill>
                            <a:srgbClr val="C00000"/>
                          </a:solidFill>
                          <a:effectLst/>
                          <a:latin typeface="Calibri"/>
                        </a:rPr>
                        <a:t>47 (27,5 %)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200" b="0" i="0" u="none" strike="noStrike">
                          <a:solidFill>
                            <a:srgbClr val="C00000"/>
                          </a:solidFill>
                          <a:effectLst/>
                          <a:latin typeface="Calibri"/>
                        </a:rPr>
                        <a:t>85 (28,4 %)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3"/>
                  </a:ext>
                </a:extLst>
              </a:tr>
              <a:tr h="189925">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cs-CZ" sz="1200" b="0" i="0" u="none" strike="noStrike" dirty="0">
                          <a:solidFill>
                            <a:srgbClr val="C00000"/>
                          </a:solidFill>
                          <a:effectLst/>
                          <a:latin typeface="+mn-lt"/>
                        </a:rPr>
                        <a:t>65 a více let</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C00000"/>
                          </a:solidFill>
                          <a:effectLst/>
                          <a:latin typeface="Calibri"/>
                        </a:rPr>
                        <a:t>13 (10,2 %)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dirty="0">
                          <a:solidFill>
                            <a:srgbClr val="C00000"/>
                          </a:solidFill>
                          <a:effectLst/>
                          <a:latin typeface="Calibri"/>
                        </a:rPr>
                        <a:t>21 (12,3 %)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dirty="0">
                          <a:solidFill>
                            <a:srgbClr val="C00000"/>
                          </a:solidFill>
                          <a:effectLst/>
                          <a:latin typeface="Calibri"/>
                        </a:rPr>
                        <a:t>34 (11,4 %)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27" name="Obdélník 26"/>
          <p:cNvSpPr/>
          <p:nvPr/>
        </p:nvSpPr>
        <p:spPr>
          <a:xfrm>
            <a:off x="7221181" y="1267957"/>
            <a:ext cx="161723" cy="15826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prstClr val="white"/>
              </a:solidFill>
            </a:endParaRPr>
          </a:p>
        </p:txBody>
      </p:sp>
      <p:sp>
        <p:nvSpPr>
          <p:cNvPr id="32" name="Obdélník 31"/>
          <p:cNvSpPr/>
          <p:nvPr/>
        </p:nvSpPr>
        <p:spPr>
          <a:xfrm>
            <a:off x="8227513" y="1267957"/>
            <a:ext cx="161723" cy="158261"/>
          </a:xfrm>
          <a:prstGeom prst="rect">
            <a:avLst/>
          </a:prstGeom>
          <a:solidFill>
            <a:srgbClr val="FF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prstClr val="white"/>
              </a:solidFill>
            </a:endParaRPr>
          </a:p>
        </p:txBody>
      </p:sp>
      <p:sp>
        <p:nvSpPr>
          <p:cNvPr id="33" name="Obdélník 32"/>
          <p:cNvSpPr/>
          <p:nvPr/>
        </p:nvSpPr>
        <p:spPr>
          <a:xfrm>
            <a:off x="6451520" y="845983"/>
            <a:ext cx="3712656" cy="369332"/>
          </a:xfrm>
          <a:prstGeom prst="rect">
            <a:avLst/>
          </a:prstGeom>
        </p:spPr>
        <p:txBody>
          <a:bodyPr wrap="square">
            <a:spAutoFit/>
          </a:bodyPr>
          <a:lstStyle/>
          <a:p>
            <a:pPr algn="ctr"/>
            <a:r>
              <a:rPr lang="cs-CZ" b="1" dirty="0"/>
              <a:t>Podle pohlaví</a:t>
            </a:r>
          </a:p>
        </p:txBody>
      </p:sp>
    </p:spTree>
    <p:extLst>
      <p:ext uri="{BB962C8B-B14F-4D97-AF65-F5344CB8AC3E}">
        <p14:creationId xmlns:p14="http://schemas.microsoft.com/office/powerpoint/2010/main" val="428824321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94134" y="929061"/>
            <a:ext cx="10512042" cy="307777"/>
          </a:xfrm>
          <a:prstGeom prst="rect">
            <a:avLst/>
          </a:prstGeom>
          <a:noFill/>
        </p:spPr>
        <p:txBody>
          <a:bodyPr wrap="square" rtlCol="0">
            <a:spAutoFit/>
          </a:bodyPr>
          <a:lstStyle/>
          <a:p>
            <a:pPr>
              <a:defRPr/>
            </a:pPr>
            <a:r>
              <a:rPr lang="cs-CZ" sz="1400" dirty="0">
                <a:solidFill>
                  <a:prstClr val="black"/>
                </a:solidFill>
              </a:rPr>
              <a:t>Zdroj: Národní registr zdravotnických pracovníků (NR-ZP)</a:t>
            </a:r>
          </a:p>
        </p:txBody>
      </p:sp>
      <p:sp>
        <p:nvSpPr>
          <p:cNvPr id="3" name="Title 2"/>
          <p:cNvSpPr>
            <a:spLocks noGrp="1"/>
          </p:cNvSpPr>
          <p:nvPr>
            <p:ph type="title"/>
          </p:nvPr>
        </p:nvSpPr>
        <p:spPr>
          <a:xfrm>
            <a:off x="272590" y="105393"/>
            <a:ext cx="11391090" cy="631595"/>
          </a:xfrm>
        </p:spPr>
        <p:txBody>
          <a:bodyPr>
            <a:noAutofit/>
          </a:bodyPr>
          <a:lstStyle/>
          <a:p>
            <a:r>
              <a:rPr lang="cs-CZ" sz="2900" dirty="0"/>
              <a:t>Praktičtí lékaři pro děti a dorost a dětští lékaři </a:t>
            </a:r>
            <a:br>
              <a:rPr lang="cs-CZ" sz="2900" dirty="0"/>
            </a:br>
            <a:r>
              <a:rPr lang="cs-CZ" sz="2900" dirty="0" smtClean="0"/>
              <a:t>dle </a:t>
            </a:r>
            <a:r>
              <a:rPr lang="cs-CZ" sz="2900" dirty="0"/>
              <a:t>věku a pohlaví v HKK (stav k 22. 10. 2019)</a:t>
            </a:r>
          </a:p>
        </p:txBody>
      </p:sp>
      <p:graphicFrame>
        <p:nvGraphicFramePr>
          <p:cNvPr id="23" name="Graf 22"/>
          <p:cNvGraphicFramePr/>
          <p:nvPr/>
        </p:nvGraphicFramePr>
        <p:xfrm>
          <a:off x="373727" y="2820665"/>
          <a:ext cx="3708000" cy="3600000"/>
        </p:xfrm>
        <a:graphic>
          <a:graphicData uri="http://schemas.openxmlformats.org/drawingml/2006/chart">
            <c:chart xmlns:c="http://schemas.openxmlformats.org/drawingml/2006/chart" xmlns:r="http://schemas.openxmlformats.org/officeDocument/2006/relationships" r:id="rId2"/>
          </a:graphicData>
        </a:graphic>
      </p:graphicFrame>
      <p:sp>
        <p:nvSpPr>
          <p:cNvPr id="25" name="Obdélník 24"/>
          <p:cNvSpPr/>
          <p:nvPr/>
        </p:nvSpPr>
        <p:spPr>
          <a:xfrm>
            <a:off x="1941787" y="6180211"/>
            <a:ext cx="418834" cy="276999"/>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a:ln>
                  <a:noFill/>
                </a:ln>
                <a:solidFill>
                  <a:srgbClr val="000000"/>
                </a:solidFill>
                <a:effectLst/>
                <a:uLnTx/>
                <a:uFillTx/>
              </a:rPr>
              <a:t>Věk</a:t>
            </a:r>
          </a:p>
        </p:txBody>
      </p:sp>
      <p:sp>
        <p:nvSpPr>
          <p:cNvPr id="26" name="Obdélník 25"/>
          <p:cNvSpPr/>
          <p:nvPr/>
        </p:nvSpPr>
        <p:spPr>
          <a:xfrm rot="16200000">
            <a:off x="-256940" y="4349444"/>
            <a:ext cx="1195968" cy="276999"/>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a:ln>
                  <a:noFill/>
                </a:ln>
                <a:solidFill>
                  <a:srgbClr val="000000"/>
                </a:solidFill>
                <a:effectLst/>
                <a:uLnTx/>
                <a:uFillTx/>
              </a:rPr>
              <a:t>Absolutní počet</a:t>
            </a:r>
          </a:p>
        </p:txBody>
      </p:sp>
      <p:graphicFrame>
        <p:nvGraphicFramePr>
          <p:cNvPr id="27" name="Tabulka 26"/>
          <p:cNvGraphicFramePr>
            <a:graphicFrameLocks noGrp="1"/>
          </p:cNvGraphicFramePr>
          <p:nvPr/>
        </p:nvGraphicFramePr>
        <p:xfrm>
          <a:off x="1138652" y="1643668"/>
          <a:ext cx="2037419" cy="1224135"/>
        </p:xfrm>
        <a:graphic>
          <a:graphicData uri="http://schemas.openxmlformats.org/drawingml/2006/table">
            <a:tbl>
              <a:tblPr/>
              <a:tblGrid>
                <a:gridCol w="825624">
                  <a:extLst>
                    <a:ext uri="{9D8B030D-6E8A-4147-A177-3AD203B41FA5}">
                      <a16:colId xmlns:a16="http://schemas.microsoft.com/office/drawing/2014/main" val="20000"/>
                    </a:ext>
                  </a:extLst>
                </a:gridCol>
                <a:gridCol w="1211795">
                  <a:extLst>
                    <a:ext uri="{9D8B030D-6E8A-4147-A177-3AD203B41FA5}">
                      <a16:colId xmlns:a16="http://schemas.microsoft.com/office/drawing/2014/main" val="20001"/>
                    </a:ext>
                  </a:extLst>
                </a:gridCol>
              </a:tblGrid>
              <a:tr h="24482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endParaRPr lang="cs-CZ" sz="1200" b="0" i="0" u="none" strike="noStrike" dirty="0">
                        <a:solidFill>
                          <a:srgbClr val="000000"/>
                        </a:solidFill>
                        <a:effectLst/>
                        <a:latin typeface="Calibri"/>
                      </a:endParaRPr>
                    </a:p>
                  </a:txBody>
                  <a:tcPr marL="7620" marR="7620" marT="7620" marB="0" anchor="b">
                    <a:lnL>
                      <a:noFill/>
                    </a:lnL>
                    <a:lnR>
                      <a:noFill/>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a:rPr>
                        <a:t>N = 183</a:t>
                      </a: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4482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ctr"/>
                      <a:r>
                        <a:rPr lang="cs-CZ" sz="1200" b="0" i="0" u="none" strike="noStrike" dirty="0">
                          <a:solidFill>
                            <a:srgbClr val="000000"/>
                          </a:solidFill>
                          <a:effectLst/>
                          <a:latin typeface="Calibri"/>
                        </a:rPr>
                        <a:t>Průměr</a:t>
                      </a:r>
                    </a:p>
                  </a:txBody>
                  <a:tcPr marL="7620" marR="7620" marT="7620" marB="0" anchor="ctr">
                    <a:lnL>
                      <a:noFill/>
                    </a:lnL>
                    <a:lnR>
                      <a:noFill/>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a:rPr>
                        <a:t>54 let</a:t>
                      </a:r>
                    </a:p>
                  </a:txBody>
                  <a:tcPr marL="7620" marR="7620" marT="7620" marB="0" anchor="ctr">
                    <a:lnL>
                      <a:noFill/>
                    </a:lnL>
                    <a:lnR>
                      <a:noFill/>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4482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ctr"/>
                      <a:r>
                        <a:rPr lang="cs-CZ" sz="1200" b="0" i="0" u="none" strike="noStrike" dirty="0">
                          <a:solidFill>
                            <a:srgbClr val="000000"/>
                          </a:solidFill>
                          <a:effectLst/>
                          <a:latin typeface="Calibri"/>
                        </a:rPr>
                        <a:t>Medián</a:t>
                      </a: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a:rPr>
                        <a:t>55 let</a:t>
                      </a: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4482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ctr"/>
                      <a:r>
                        <a:rPr lang="cs-CZ" sz="1200" b="0" i="0" u="none" strike="noStrike" dirty="0">
                          <a:solidFill>
                            <a:srgbClr val="C00000"/>
                          </a:solidFill>
                          <a:effectLst/>
                          <a:latin typeface="Calibri"/>
                        </a:rPr>
                        <a:t>60 a více let</a:t>
                      </a:r>
                    </a:p>
                  </a:txBody>
                  <a:tcPr marL="7620" marR="7620" marT="7620" marB="0" anchor="ctr">
                    <a:lnL>
                      <a:noFill/>
                    </a:lnL>
                    <a:lnR>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C00000"/>
                          </a:solidFill>
                          <a:effectLst/>
                          <a:latin typeface="Calibri"/>
                        </a:rPr>
                        <a:t>71 (38,8 %)</a:t>
                      </a:r>
                    </a:p>
                  </a:txBody>
                  <a:tcPr marL="7620" marR="7620" marT="7620" marB="0" anchor="ctr">
                    <a:lnL>
                      <a:noFill/>
                    </a:lnL>
                    <a:lnR>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4482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l" defTabSz="914400" rtl="0" eaLnBrk="1" fontAlgn="ctr" latinLnBrk="0" hangingPunct="1">
                        <a:lnSpc>
                          <a:spcPct val="100000"/>
                        </a:lnSpc>
                        <a:spcBef>
                          <a:spcPts val="0"/>
                        </a:spcBef>
                        <a:spcAft>
                          <a:spcPts val="0"/>
                        </a:spcAft>
                        <a:buClrTx/>
                        <a:buSzTx/>
                        <a:buFontTx/>
                        <a:buNone/>
                        <a:tabLst/>
                        <a:defRPr/>
                      </a:pPr>
                      <a:r>
                        <a:rPr lang="cs-CZ" sz="1200" b="0" i="0" u="none" strike="noStrike" dirty="0">
                          <a:solidFill>
                            <a:srgbClr val="C00000"/>
                          </a:solidFill>
                          <a:effectLst/>
                          <a:latin typeface="+mn-lt"/>
                        </a:rPr>
                        <a:t>65 a více let</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dirty="0">
                          <a:solidFill>
                            <a:srgbClr val="C00000"/>
                          </a:solidFill>
                          <a:effectLst/>
                          <a:latin typeface="Calibri"/>
                        </a:rPr>
                        <a:t>35 (19,1 %)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39" name="TextBox 7"/>
          <p:cNvSpPr txBox="1"/>
          <p:nvPr/>
        </p:nvSpPr>
        <p:spPr>
          <a:xfrm>
            <a:off x="8597538" y="2458858"/>
            <a:ext cx="3377711" cy="3027958"/>
          </a:xfrm>
          <a:prstGeom prst="rect">
            <a:avLst/>
          </a:prstGeom>
          <a:noFill/>
          <a:ln>
            <a:noFill/>
          </a:ln>
        </p:spPr>
        <p:txBody>
          <a:bodyPr wrap="square" rtlCol="0">
            <a:noAutofit/>
          </a:bodyPr>
          <a:lstStyle/>
          <a:p>
            <a:r>
              <a:rPr lang="cs-CZ" sz="1400" dirty="0"/>
              <a:t>Populace praktických lékařů pro děti a dorost a dětských lékařů výrazně stárne, v Královéhradeckém kraji je více než 38 % z nich ve věku nad 60 let.</a:t>
            </a:r>
          </a:p>
          <a:p>
            <a:endParaRPr lang="cs-CZ" sz="1400" dirty="0"/>
          </a:p>
          <a:p>
            <a:r>
              <a:rPr lang="cs-CZ" sz="1400" dirty="0"/>
              <a:t>V populaci praktických lékařů pro děti a dorost a dětských lékařů v Královéhradeckém kraji převažují ženy (81 %), u populace žen je nižší podíl ve věku nad 60 let ve srovnání s muži (38 vs. 44 %).</a:t>
            </a:r>
          </a:p>
          <a:p>
            <a:endParaRPr lang="cs-CZ" sz="1400" dirty="0"/>
          </a:p>
          <a:p>
            <a:endParaRPr lang="cs-CZ" sz="1400" dirty="0"/>
          </a:p>
        </p:txBody>
      </p:sp>
      <p:graphicFrame>
        <p:nvGraphicFramePr>
          <p:cNvPr id="40" name="Graf 39"/>
          <p:cNvGraphicFramePr/>
          <p:nvPr/>
        </p:nvGraphicFramePr>
        <p:xfrm>
          <a:off x="4581683" y="2801229"/>
          <a:ext cx="3888000" cy="3600000"/>
        </p:xfrm>
        <a:graphic>
          <a:graphicData uri="http://schemas.openxmlformats.org/drawingml/2006/chart">
            <c:chart xmlns:c="http://schemas.openxmlformats.org/drawingml/2006/chart" xmlns:r="http://schemas.openxmlformats.org/officeDocument/2006/relationships" r:id="rId3"/>
          </a:graphicData>
        </a:graphic>
      </p:graphicFrame>
      <p:sp>
        <p:nvSpPr>
          <p:cNvPr id="41" name="Obdélník 40"/>
          <p:cNvSpPr/>
          <p:nvPr/>
        </p:nvSpPr>
        <p:spPr>
          <a:xfrm>
            <a:off x="6351090" y="6180211"/>
            <a:ext cx="418833" cy="276999"/>
          </a:xfrm>
          <a:prstGeom prst="rect">
            <a:avLst/>
          </a:prstGeom>
        </p:spPr>
        <p:txBody>
          <a:bodyPr wrap="none">
            <a:spAutoFit/>
          </a:bodyPr>
          <a:lstStyle/>
          <a:p>
            <a:pPr algn="ctr"/>
            <a:r>
              <a:rPr lang="cs-CZ" sz="1200" b="1" dirty="0"/>
              <a:t>Věk</a:t>
            </a:r>
          </a:p>
        </p:txBody>
      </p:sp>
      <p:sp>
        <p:nvSpPr>
          <p:cNvPr id="42" name="Obdélník 41"/>
          <p:cNvSpPr/>
          <p:nvPr/>
        </p:nvSpPr>
        <p:spPr>
          <a:xfrm rot="16200000">
            <a:off x="3890057" y="4486940"/>
            <a:ext cx="1195969" cy="276999"/>
          </a:xfrm>
          <a:prstGeom prst="rect">
            <a:avLst/>
          </a:prstGeom>
        </p:spPr>
        <p:txBody>
          <a:bodyPr wrap="none">
            <a:spAutoFit/>
          </a:bodyPr>
          <a:lstStyle/>
          <a:p>
            <a:pPr algn="ctr"/>
            <a:r>
              <a:rPr lang="cs-CZ" sz="1200" b="1" dirty="0"/>
              <a:t>Absolutní počet</a:t>
            </a:r>
          </a:p>
        </p:txBody>
      </p:sp>
      <p:graphicFrame>
        <p:nvGraphicFramePr>
          <p:cNvPr id="43" name="Tabulka 42"/>
          <p:cNvGraphicFramePr>
            <a:graphicFrameLocks noGrp="1"/>
          </p:cNvGraphicFramePr>
          <p:nvPr/>
        </p:nvGraphicFramePr>
        <p:xfrm>
          <a:off x="4614461" y="1502828"/>
          <a:ext cx="3790075" cy="1356360"/>
        </p:xfrm>
        <a:graphic>
          <a:graphicData uri="http://schemas.openxmlformats.org/drawingml/2006/table">
            <a:tbl>
              <a:tblPr/>
              <a:tblGrid>
                <a:gridCol w="789115">
                  <a:extLst>
                    <a:ext uri="{9D8B030D-6E8A-4147-A177-3AD203B41FA5}">
                      <a16:colId xmlns:a16="http://schemas.microsoft.com/office/drawing/2014/main" val="20000"/>
                    </a:ext>
                  </a:extLst>
                </a:gridCol>
                <a:gridCol w="1000320">
                  <a:extLst>
                    <a:ext uri="{9D8B030D-6E8A-4147-A177-3AD203B41FA5}">
                      <a16:colId xmlns:a16="http://schemas.microsoft.com/office/drawing/2014/main" val="20001"/>
                    </a:ext>
                  </a:extLst>
                </a:gridCol>
                <a:gridCol w="1000320">
                  <a:extLst>
                    <a:ext uri="{9D8B030D-6E8A-4147-A177-3AD203B41FA5}">
                      <a16:colId xmlns:a16="http://schemas.microsoft.com/office/drawing/2014/main" val="20002"/>
                    </a:ext>
                  </a:extLst>
                </a:gridCol>
                <a:gridCol w="1000320">
                  <a:extLst>
                    <a:ext uri="{9D8B030D-6E8A-4147-A177-3AD203B41FA5}">
                      <a16:colId xmlns:a16="http://schemas.microsoft.com/office/drawing/2014/main" val="20003"/>
                    </a:ext>
                  </a:extLst>
                </a:gridCol>
              </a:tblGrid>
              <a:tr h="204223">
                <a:tc>
                  <a:txBody>
                    <a:bodyPr/>
                    <a:lstStyle/>
                    <a:p>
                      <a:pPr algn="l" fontAlgn="b"/>
                      <a:endParaRPr lang="cs-CZ" sz="1200" b="0" i="0" u="none" strike="noStrike" dirty="0">
                        <a:solidFill>
                          <a:srgbClr val="000000"/>
                        </a:solidFill>
                        <a:effectLst/>
                        <a:latin typeface="Calibri"/>
                      </a:endParaRPr>
                    </a:p>
                  </a:txBody>
                  <a:tcPr marL="7620" marR="7620" marT="7620" marB="0" anchor="b">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Muži</a:t>
                      </a:r>
                    </a:p>
                  </a:txBody>
                  <a:tcPr marL="7620" marR="7620" marT="7620" marB="0" anchor="ctr">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Ženy</a:t>
                      </a:r>
                    </a:p>
                  </a:txBody>
                  <a:tcPr marL="7620" marR="7620" marT="7620" marB="0" anchor="ctr">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Celkem</a:t>
                      </a:r>
                    </a:p>
                  </a:txBody>
                  <a:tcPr marL="7620" marR="7620" marT="7620" marB="0" anchor="ctr">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0005"/>
                  </a:ext>
                </a:extLst>
              </a:tr>
              <a:tr h="345066">
                <a:tc>
                  <a:txBody>
                    <a:bodyPr/>
                    <a:lstStyle/>
                    <a:p>
                      <a:pPr algn="l" fontAlgn="b"/>
                      <a:endParaRPr lang="cs-CZ" sz="1200" b="0" i="0" u="none" strike="noStrike" dirty="0">
                        <a:solidFill>
                          <a:srgbClr val="000000"/>
                        </a:solidFill>
                        <a:effectLst/>
                        <a:latin typeface="Calibri"/>
                      </a:endParaRPr>
                    </a:p>
                  </a:txBody>
                  <a:tcPr marL="7620" marR="7620" marT="7620"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N = 34</a:t>
                      </a:r>
                      <a:br>
                        <a:rPr lang="cs-CZ" sz="1200" b="0" i="0" u="none" strike="noStrike">
                          <a:solidFill>
                            <a:srgbClr val="000000"/>
                          </a:solidFill>
                          <a:effectLst/>
                          <a:latin typeface="Calibri"/>
                        </a:rPr>
                      </a:br>
                      <a:r>
                        <a:rPr lang="cs-CZ" sz="1200" b="0" i="0" u="none" strike="noStrike">
                          <a:solidFill>
                            <a:srgbClr val="000000"/>
                          </a:solidFill>
                          <a:effectLst/>
                          <a:latin typeface="Calibri"/>
                        </a:rPr>
                        <a:t>(19 %)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N = 149</a:t>
                      </a:r>
                      <a:br>
                        <a:rPr lang="cs-CZ" sz="1200" b="0" i="0" u="none" strike="noStrike">
                          <a:solidFill>
                            <a:srgbClr val="000000"/>
                          </a:solidFill>
                          <a:effectLst/>
                          <a:latin typeface="Calibri"/>
                        </a:rPr>
                      </a:br>
                      <a:r>
                        <a:rPr lang="cs-CZ" sz="1200" b="0" i="0" u="none" strike="noStrike">
                          <a:solidFill>
                            <a:srgbClr val="000000"/>
                          </a:solidFill>
                          <a:effectLst/>
                          <a:latin typeface="Calibri"/>
                        </a:rPr>
                        <a:t>(81 %)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N = 183</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89925">
                <a:tc>
                  <a:txBody>
                    <a:bodyPr/>
                    <a:lstStyle/>
                    <a:p>
                      <a:pPr algn="l" fontAlgn="ctr"/>
                      <a:r>
                        <a:rPr lang="cs-CZ" sz="1200" b="0" i="0" u="none" strike="noStrike" dirty="0">
                          <a:solidFill>
                            <a:srgbClr val="000000"/>
                          </a:solidFill>
                          <a:effectLst/>
                          <a:latin typeface="Calibri"/>
                        </a:rPr>
                        <a:t>Průměr</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200" b="0" i="0" u="none" strike="noStrike">
                          <a:solidFill>
                            <a:srgbClr val="000000"/>
                          </a:solidFill>
                          <a:effectLst/>
                          <a:latin typeface="Calibri"/>
                        </a:rPr>
                        <a:t>54 let</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200" b="0" i="0" u="none" strike="noStrike">
                          <a:solidFill>
                            <a:srgbClr val="000000"/>
                          </a:solidFill>
                          <a:effectLst/>
                          <a:latin typeface="Calibri"/>
                        </a:rPr>
                        <a:t>54 let</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200" b="0" i="0" u="none" strike="noStrike">
                          <a:solidFill>
                            <a:srgbClr val="000000"/>
                          </a:solidFill>
                          <a:effectLst/>
                          <a:latin typeface="Calibri"/>
                        </a:rPr>
                        <a:t>54 let</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extLst>
                  <a:ext uri="{0D108BD9-81ED-4DB2-BD59-A6C34878D82A}">
                    <a16:rowId xmlns:a16="http://schemas.microsoft.com/office/drawing/2014/main" val="10001"/>
                  </a:ext>
                </a:extLst>
              </a:tr>
              <a:tr h="189925">
                <a:tc>
                  <a:txBody>
                    <a:bodyPr/>
                    <a:lstStyle/>
                    <a:p>
                      <a:pPr algn="l" fontAlgn="ctr"/>
                      <a:r>
                        <a:rPr lang="cs-CZ" sz="1200" b="0" i="0" u="none" strike="noStrike" dirty="0">
                          <a:solidFill>
                            <a:srgbClr val="000000"/>
                          </a:solidFill>
                          <a:effectLst/>
                          <a:latin typeface="Calibri"/>
                        </a:rPr>
                        <a:t>Medián</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56 let</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55 let</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55 let</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89925">
                <a:tc>
                  <a:txBody>
                    <a:bodyPr/>
                    <a:lstStyle/>
                    <a:p>
                      <a:pPr algn="l" fontAlgn="ctr"/>
                      <a:r>
                        <a:rPr lang="cs-CZ" sz="1200" b="0" i="0" u="none" strike="noStrike" dirty="0">
                          <a:solidFill>
                            <a:srgbClr val="C00000"/>
                          </a:solidFill>
                          <a:effectLst/>
                          <a:latin typeface="Calibri"/>
                        </a:rPr>
                        <a:t>60 a více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200" b="0" i="0" u="none" strike="noStrike">
                          <a:solidFill>
                            <a:srgbClr val="C00000"/>
                          </a:solidFill>
                          <a:effectLst/>
                          <a:latin typeface="Calibri"/>
                        </a:rPr>
                        <a:t>15 (44,1 %)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200" b="0" i="0" u="none" strike="noStrike">
                          <a:solidFill>
                            <a:srgbClr val="C00000"/>
                          </a:solidFill>
                          <a:effectLst/>
                          <a:latin typeface="Calibri"/>
                        </a:rPr>
                        <a:t>56 (37,6 %)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200" b="0" i="0" u="none" strike="noStrike">
                          <a:solidFill>
                            <a:srgbClr val="C00000"/>
                          </a:solidFill>
                          <a:effectLst/>
                          <a:latin typeface="Calibri"/>
                        </a:rPr>
                        <a:t>71 (38,8 %)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3"/>
                  </a:ext>
                </a:extLst>
              </a:tr>
              <a:tr h="189925">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cs-CZ" sz="1200" b="0" i="0" u="none" strike="noStrike" dirty="0">
                          <a:solidFill>
                            <a:srgbClr val="C00000"/>
                          </a:solidFill>
                          <a:effectLst/>
                          <a:latin typeface="+mn-lt"/>
                        </a:rPr>
                        <a:t>65 a více let</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C00000"/>
                          </a:solidFill>
                          <a:effectLst/>
                          <a:latin typeface="Calibri"/>
                        </a:rPr>
                        <a:t>7 (20,6 %)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dirty="0">
                          <a:solidFill>
                            <a:srgbClr val="C00000"/>
                          </a:solidFill>
                          <a:effectLst/>
                          <a:latin typeface="Calibri"/>
                        </a:rPr>
                        <a:t>28 (18,8 %)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dirty="0">
                          <a:solidFill>
                            <a:srgbClr val="C00000"/>
                          </a:solidFill>
                          <a:effectLst/>
                          <a:latin typeface="Calibri"/>
                        </a:rPr>
                        <a:t>35 (19,1 %)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44" name="Obdélník 43"/>
          <p:cNvSpPr/>
          <p:nvPr/>
        </p:nvSpPr>
        <p:spPr>
          <a:xfrm>
            <a:off x="5520397" y="1533386"/>
            <a:ext cx="161723" cy="15826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prstClr val="white"/>
              </a:solidFill>
            </a:endParaRPr>
          </a:p>
        </p:txBody>
      </p:sp>
      <p:sp>
        <p:nvSpPr>
          <p:cNvPr id="45" name="Obdélník 44"/>
          <p:cNvSpPr/>
          <p:nvPr/>
        </p:nvSpPr>
        <p:spPr>
          <a:xfrm>
            <a:off x="6526729" y="1533386"/>
            <a:ext cx="161723" cy="158261"/>
          </a:xfrm>
          <a:prstGeom prst="rect">
            <a:avLst/>
          </a:prstGeom>
          <a:solidFill>
            <a:srgbClr val="FF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prstClr val="white"/>
              </a:solidFill>
            </a:endParaRPr>
          </a:p>
        </p:txBody>
      </p:sp>
      <p:sp>
        <p:nvSpPr>
          <p:cNvPr id="47" name="Obdélník 46"/>
          <p:cNvSpPr/>
          <p:nvPr/>
        </p:nvSpPr>
        <p:spPr>
          <a:xfrm>
            <a:off x="4750736" y="1162212"/>
            <a:ext cx="3712656" cy="369332"/>
          </a:xfrm>
          <a:prstGeom prst="rect">
            <a:avLst/>
          </a:prstGeom>
        </p:spPr>
        <p:txBody>
          <a:bodyPr wrap="square">
            <a:spAutoFit/>
          </a:bodyPr>
          <a:lstStyle/>
          <a:p>
            <a:pPr algn="ctr"/>
            <a:r>
              <a:rPr lang="cs-CZ" b="1" dirty="0"/>
              <a:t>Podle pohlaví</a:t>
            </a:r>
          </a:p>
        </p:txBody>
      </p:sp>
    </p:spTree>
    <p:extLst>
      <p:ext uri="{BB962C8B-B14F-4D97-AF65-F5344CB8AC3E}">
        <p14:creationId xmlns:p14="http://schemas.microsoft.com/office/powerpoint/2010/main" val="252736710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303278" y="901629"/>
            <a:ext cx="10512042" cy="307777"/>
          </a:xfrm>
          <a:prstGeom prst="rect">
            <a:avLst/>
          </a:prstGeom>
          <a:noFill/>
        </p:spPr>
        <p:txBody>
          <a:bodyPr wrap="square" rtlCol="0">
            <a:spAutoFit/>
          </a:bodyPr>
          <a:lstStyle/>
          <a:p>
            <a:pPr>
              <a:defRPr/>
            </a:pPr>
            <a:r>
              <a:rPr lang="cs-CZ" sz="1400" dirty="0">
                <a:solidFill>
                  <a:prstClr val="black"/>
                </a:solidFill>
              </a:rPr>
              <a:t>Zdroj: Národní registr zdravotnických pracovníků (NR-ZP)</a:t>
            </a:r>
          </a:p>
        </p:txBody>
      </p:sp>
      <p:sp>
        <p:nvSpPr>
          <p:cNvPr id="3" name="Title 2"/>
          <p:cNvSpPr>
            <a:spLocks noGrp="1"/>
          </p:cNvSpPr>
          <p:nvPr>
            <p:ph type="title"/>
          </p:nvPr>
        </p:nvSpPr>
        <p:spPr>
          <a:xfrm>
            <a:off x="236014" y="114537"/>
            <a:ext cx="11777170" cy="631595"/>
          </a:xfrm>
        </p:spPr>
        <p:txBody>
          <a:bodyPr>
            <a:noAutofit/>
          </a:bodyPr>
          <a:lstStyle/>
          <a:p>
            <a:r>
              <a:rPr lang="cs-CZ" sz="2800" dirty="0"/>
              <a:t>Praktičtí lékaři pro děti a dorost a dětští lékaři dle věku </a:t>
            </a:r>
            <a:br>
              <a:rPr lang="cs-CZ" sz="2800" dirty="0"/>
            </a:br>
            <a:r>
              <a:rPr lang="cs-CZ" sz="2800" dirty="0"/>
              <a:t>a pracovního zařazení v HKK (stav k 22. 10. 2019)</a:t>
            </a:r>
          </a:p>
        </p:txBody>
      </p:sp>
      <p:graphicFrame>
        <p:nvGraphicFramePr>
          <p:cNvPr id="17" name="Graf 16"/>
          <p:cNvGraphicFramePr/>
          <p:nvPr/>
        </p:nvGraphicFramePr>
        <p:xfrm>
          <a:off x="684072" y="2651397"/>
          <a:ext cx="4068000" cy="3780000"/>
        </p:xfrm>
        <a:graphic>
          <a:graphicData uri="http://schemas.openxmlformats.org/drawingml/2006/chart">
            <c:chart xmlns:c="http://schemas.openxmlformats.org/drawingml/2006/chart" xmlns:r="http://schemas.openxmlformats.org/officeDocument/2006/relationships" r:id="rId2"/>
          </a:graphicData>
        </a:graphic>
      </p:graphicFrame>
      <p:sp>
        <p:nvSpPr>
          <p:cNvPr id="18" name="Obdélník 17"/>
          <p:cNvSpPr/>
          <p:nvPr/>
        </p:nvSpPr>
        <p:spPr>
          <a:xfrm>
            <a:off x="2462826" y="6171414"/>
            <a:ext cx="418834" cy="276999"/>
          </a:xfrm>
          <a:prstGeom prst="rect">
            <a:avLst/>
          </a:prstGeom>
        </p:spPr>
        <p:txBody>
          <a:bodyPr wrap="none">
            <a:spAutoFit/>
          </a:bodyPr>
          <a:lstStyle/>
          <a:p>
            <a:pPr algn="ctr"/>
            <a:r>
              <a:rPr lang="cs-CZ" sz="1200" b="1" dirty="0"/>
              <a:t>Věk</a:t>
            </a:r>
          </a:p>
        </p:txBody>
      </p:sp>
      <p:sp>
        <p:nvSpPr>
          <p:cNvPr id="19" name="Obdélník 18"/>
          <p:cNvSpPr/>
          <p:nvPr/>
        </p:nvSpPr>
        <p:spPr>
          <a:xfrm rot="16200000">
            <a:off x="-7556" y="4180179"/>
            <a:ext cx="1195968" cy="276999"/>
          </a:xfrm>
          <a:prstGeom prst="rect">
            <a:avLst/>
          </a:prstGeom>
        </p:spPr>
        <p:txBody>
          <a:bodyPr wrap="none">
            <a:spAutoFit/>
          </a:bodyPr>
          <a:lstStyle/>
          <a:p>
            <a:pPr algn="ctr"/>
            <a:r>
              <a:rPr lang="cs-CZ" sz="1200" b="1" dirty="0"/>
              <a:t>Absolutní počet</a:t>
            </a:r>
          </a:p>
        </p:txBody>
      </p:sp>
      <p:sp>
        <p:nvSpPr>
          <p:cNvPr id="20" name="Obdélník 19"/>
          <p:cNvSpPr/>
          <p:nvPr/>
        </p:nvSpPr>
        <p:spPr>
          <a:xfrm>
            <a:off x="451928" y="1262032"/>
            <a:ext cx="4536504" cy="369332"/>
          </a:xfrm>
          <a:prstGeom prst="rect">
            <a:avLst/>
          </a:prstGeom>
        </p:spPr>
        <p:txBody>
          <a:bodyPr wrap="square">
            <a:spAutoFit/>
          </a:bodyPr>
          <a:lstStyle/>
          <a:p>
            <a:pPr algn="ctr"/>
            <a:r>
              <a:rPr lang="cs-CZ" b="1" dirty="0"/>
              <a:t>Věk lékařů </a:t>
            </a:r>
            <a:r>
              <a:rPr lang="cs-CZ" b="1" u="sng" dirty="0">
                <a:solidFill>
                  <a:srgbClr val="000000"/>
                </a:solidFill>
              </a:rPr>
              <a:t>v ambulantních zařízeních</a:t>
            </a:r>
            <a:r>
              <a:rPr lang="cs-CZ" dirty="0">
                <a:solidFill>
                  <a:srgbClr val="000000"/>
                </a:solidFill>
              </a:rPr>
              <a:t>*</a:t>
            </a:r>
          </a:p>
        </p:txBody>
      </p:sp>
      <p:graphicFrame>
        <p:nvGraphicFramePr>
          <p:cNvPr id="21" name="Tabulka 20"/>
          <p:cNvGraphicFramePr>
            <a:graphicFrameLocks noGrp="1"/>
          </p:cNvGraphicFramePr>
          <p:nvPr>
            <p:extLst>
              <p:ext uri="{D42A27DB-BD31-4B8C-83A1-F6EECF244321}">
                <p14:modId xmlns:p14="http://schemas.microsoft.com/office/powerpoint/2010/main" val="3928563159"/>
              </p:ext>
            </p:extLst>
          </p:nvPr>
        </p:nvGraphicFramePr>
        <p:xfrm>
          <a:off x="1654873" y="1631368"/>
          <a:ext cx="2037419" cy="1027545"/>
        </p:xfrm>
        <a:graphic>
          <a:graphicData uri="http://schemas.openxmlformats.org/drawingml/2006/table">
            <a:tbl>
              <a:tblPr/>
              <a:tblGrid>
                <a:gridCol w="825624">
                  <a:extLst>
                    <a:ext uri="{9D8B030D-6E8A-4147-A177-3AD203B41FA5}">
                      <a16:colId xmlns:a16="http://schemas.microsoft.com/office/drawing/2014/main" val="20000"/>
                    </a:ext>
                  </a:extLst>
                </a:gridCol>
                <a:gridCol w="1211795">
                  <a:extLst>
                    <a:ext uri="{9D8B030D-6E8A-4147-A177-3AD203B41FA5}">
                      <a16:colId xmlns:a16="http://schemas.microsoft.com/office/drawing/2014/main" val="20001"/>
                    </a:ext>
                  </a:extLst>
                </a:gridCol>
              </a:tblGrid>
              <a:tr h="205509">
                <a:tc>
                  <a:txBody>
                    <a:bodyPr/>
                    <a:lstStyle/>
                    <a:p>
                      <a:pPr algn="l" fontAlgn="b"/>
                      <a:endParaRPr lang="cs-CZ" sz="1200" b="0" i="0" u="none" strike="noStrike" dirty="0">
                        <a:solidFill>
                          <a:srgbClr val="000000"/>
                        </a:solidFill>
                        <a:effectLst/>
                        <a:latin typeface="Calibri"/>
                      </a:endParaRPr>
                    </a:p>
                  </a:txBody>
                  <a:tcPr marL="7620" marR="7620" marT="7620" marB="0" anchor="b">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endParaRPr lang="cs-CZ" sz="1200" b="0" i="0" u="none" strike="noStrike" dirty="0">
                        <a:solidFill>
                          <a:srgbClr val="000000"/>
                        </a:solidFill>
                        <a:effectLst/>
                        <a:latin typeface="Calibri"/>
                      </a:endParaRP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05509">
                <a:tc>
                  <a:txBody>
                    <a:bodyPr/>
                    <a:lstStyle/>
                    <a:p>
                      <a:pPr algn="l" fontAlgn="ctr"/>
                      <a:r>
                        <a:rPr lang="cs-CZ" sz="1200" b="0" i="0" u="none" strike="noStrike" dirty="0">
                          <a:solidFill>
                            <a:srgbClr val="000000"/>
                          </a:solidFill>
                          <a:effectLst/>
                          <a:latin typeface="Calibri"/>
                        </a:rPr>
                        <a:t>Průměr</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200" b="0" i="0" u="none" strike="noStrike">
                          <a:solidFill>
                            <a:srgbClr val="000000"/>
                          </a:solidFill>
                          <a:effectLst/>
                          <a:latin typeface="Calibri"/>
                        </a:rPr>
                        <a:t>56 let</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extLst>
                  <a:ext uri="{0D108BD9-81ED-4DB2-BD59-A6C34878D82A}">
                    <a16:rowId xmlns:a16="http://schemas.microsoft.com/office/drawing/2014/main" val="10001"/>
                  </a:ext>
                </a:extLst>
              </a:tr>
              <a:tr h="205509">
                <a:tc>
                  <a:txBody>
                    <a:bodyPr/>
                    <a:lstStyle/>
                    <a:p>
                      <a:pPr algn="l" fontAlgn="ctr"/>
                      <a:r>
                        <a:rPr lang="cs-CZ" sz="1200" b="0" i="0" u="none" strike="noStrike" dirty="0">
                          <a:solidFill>
                            <a:srgbClr val="000000"/>
                          </a:solidFill>
                          <a:effectLst/>
                          <a:latin typeface="Calibri"/>
                        </a:rPr>
                        <a:t>Medián</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59 let</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05509">
                <a:tc>
                  <a:txBody>
                    <a:bodyPr/>
                    <a:lstStyle/>
                    <a:p>
                      <a:pPr algn="l" fontAlgn="ctr"/>
                      <a:r>
                        <a:rPr lang="cs-CZ" sz="1200" b="0" i="0" u="none" strike="noStrike" dirty="0">
                          <a:solidFill>
                            <a:srgbClr val="C00000"/>
                          </a:solidFill>
                          <a:effectLst/>
                          <a:latin typeface="Calibri"/>
                        </a:rPr>
                        <a:t>60 a více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200" b="0" i="0" u="none" strike="noStrike" dirty="0" smtClean="0">
                          <a:solidFill>
                            <a:srgbClr val="C00000"/>
                          </a:solidFill>
                          <a:effectLst/>
                          <a:latin typeface="Calibri"/>
                        </a:rPr>
                        <a:t>47,4 %</a:t>
                      </a:r>
                      <a:endParaRPr lang="cs-CZ" sz="1200" b="0" i="0" u="none" strike="noStrike" dirty="0">
                        <a:solidFill>
                          <a:srgbClr val="C00000"/>
                        </a:solidFill>
                        <a:effectLst/>
                        <a:latin typeface="Calibri"/>
                      </a:endParaRP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3"/>
                  </a:ext>
                </a:extLst>
              </a:tr>
              <a:tr h="205509">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cs-CZ" sz="1200" b="0" i="0" u="none" strike="noStrike" dirty="0">
                          <a:solidFill>
                            <a:srgbClr val="C00000"/>
                          </a:solidFill>
                          <a:effectLst/>
                          <a:latin typeface="+mn-lt"/>
                        </a:rPr>
                        <a:t>65 a více let</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dirty="0" smtClean="0">
                          <a:solidFill>
                            <a:srgbClr val="C00000"/>
                          </a:solidFill>
                          <a:effectLst/>
                          <a:latin typeface="Calibri"/>
                        </a:rPr>
                        <a:t>20,5 %</a:t>
                      </a:r>
                      <a:endParaRPr lang="cs-CZ" sz="1200" b="0" i="0" u="none" strike="noStrike" dirty="0">
                        <a:solidFill>
                          <a:srgbClr val="C00000"/>
                        </a:solidFill>
                        <a:effectLst/>
                        <a:latin typeface="Calibri"/>
                      </a:endParaRP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6" name="Graf 15"/>
          <p:cNvGraphicFramePr/>
          <p:nvPr>
            <p:extLst>
              <p:ext uri="{D42A27DB-BD31-4B8C-83A1-F6EECF244321}">
                <p14:modId xmlns:p14="http://schemas.microsoft.com/office/powerpoint/2010/main" val="1188222727"/>
              </p:ext>
            </p:extLst>
          </p:nvPr>
        </p:nvGraphicFramePr>
        <p:xfrm>
          <a:off x="5922239" y="2663304"/>
          <a:ext cx="3888000" cy="3600000"/>
        </p:xfrm>
        <a:graphic>
          <a:graphicData uri="http://schemas.openxmlformats.org/drawingml/2006/chart">
            <c:chart xmlns:c="http://schemas.openxmlformats.org/drawingml/2006/chart" xmlns:r="http://schemas.openxmlformats.org/officeDocument/2006/relationships" r:id="rId3"/>
          </a:graphicData>
        </a:graphic>
      </p:graphicFrame>
      <p:sp>
        <p:nvSpPr>
          <p:cNvPr id="23" name="Obdélník 22"/>
          <p:cNvSpPr/>
          <p:nvPr/>
        </p:nvSpPr>
        <p:spPr>
          <a:xfrm>
            <a:off x="7691646" y="6042286"/>
            <a:ext cx="418833" cy="276999"/>
          </a:xfrm>
          <a:prstGeom prst="rect">
            <a:avLst/>
          </a:prstGeom>
        </p:spPr>
        <p:txBody>
          <a:bodyPr wrap="none">
            <a:spAutoFit/>
          </a:bodyPr>
          <a:lstStyle/>
          <a:p>
            <a:pPr algn="ctr"/>
            <a:r>
              <a:rPr lang="cs-CZ" sz="1200" b="1" dirty="0"/>
              <a:t>Věk</a:t>
            </a:r>
          </a:p>
        </p:txBody>
      </p:sp>
      <p:sp>
        <p:nvSpPr>
          <p:cNvPr id="25" name="Obdélník 24"/>
          <p:cNvSpPr/>
          <p:nvPr/>
        </p:nvSpPr>
        <p:spPr>
          <a:xfrm rot="16200000">
            <a:off x="5230613" y="4349015"/>
            <a:ext cx="1195969" cy="276999"/>
          </a:xfrm>
          <a:prstGeom prst="rect">
            <a:avLst/>
          </a:prstGeom>
        </p:spPr>
        <p:txBody>
          <a:bodyPr wrap="none">
            <a:spAutoFit/>
          </a:bodyPr>
          <a:lstStyle/>
          <a:p>
            <a:pPr algn="ctr"/>
            <a:r>
              <a:rPr lang="cs-CZ" sz="1200" b="1" dirty="0"/>
              <a:t>Absolutní počet</a:t>
            </a:r>
          </a:p>
        </p:txBody>
      </p:sp>
      <p:graphicFrame>
        <p:nvGraphicFramePr>
          <p:cNvPr id="26" name="Tabulka 25"/>
          <p:cNvGraphicFramePr>
            <a:graphicFrameLocks noGrp="1"/>
          </p:cNvGraphicFramePr>
          <p:nvPr>
            <p:extLst>
              <p:ext uri="{D42A27DB-BD31-4B8C-83A1-F6EECF244321}">
                <p14:modId xmlns:p14="http://schemas.microsoft.com/office/powerpoint/2010/main" val="2753218489"/>
              </p:ext>
            </p:extLst>
          </p:nvPr>
        </p:nvGraphicFramePr>
        <p:xfrm>
          <a:off x="5955017" y="1364903"/>
          <a:ext cx="3790075" cy="1356360"/>
        </p:xfrm>
        <a:graphic>
          <a:graphicData uri="http://schemas.openxmlformats.org/drawingml/2006/table">
            <a:tbl>
              <a:tblPr/>
              <a:tblGrid>
                <a:gridCol w="789115">
                  <a:extLst>
                    <a:ext uri="{9D8B030D-6E8A-4147-A177-3AD203B41FA5}">
                      <a16:colId xmlns:a16="http://schemas.microsoft.com/office/drawing/2014/main" val="20000"/>
                    </a:ext>
                  </a:extLst>
                </a:gridCol>
                <a:gridCol w="1000320">
                  <a:extLst>
                    <a:ext uri="{9D8B030D-6E8A-4147-A177-3AD203B41FA5}">
                      <a16:colId xmlns:a16="http://schemas.microsoft.com/office/drawing/2014/main" val="20001"/>
                    </a:ext>
                  </a:extLst>
                </a:gridCol>
                <a:gridCol w="1000320">
                  <a:extLst>
                    <a:ext uri="{9D8B030D-6E8A-4147-A177-3AD203B41FA5}">
                      <a16:colId xmlns:a16="http://schemas.microsoft.com/office/drawing/2014/main" val="20002"/>
                    </a:ext>
                  </a:extLst>
                </a:gridCol>
                <a:gridCol w="1000320">
                  <a:extLst>
                    <a:ext uri="{9D8B030D-6E8A-4147-A177-3AD203B41FA5}">
                      <a16:colId xmlns:a16="http://schemas.microsoft.com/office/drawing/2014/main" val="20003"/>
                    </a:ext>
                  </a:extLst>
                </a:gridCol>
              </a:tblGrid>
              <a:tr h="204223">
                <a:tc>
                  <a:txBody>
                    <a:bodyPr/>
                    <a:lstStyle/>
                    <a:p>
                      <a:pPr algn="l" fontAlgn="b"/>
                      <a:endParaRPr lang="cs-CZ" sz="1200" b="0" i="0" u="none" strike="noStrike" dirty="0">
                        <a:solidFill>
                          <a:srgbClr val="000000"/>
                        </a:solidFill>
                        <a:effectLst/>
                        <a:latin typeface="Calibri"/>
                      </a:endParaRPr>
                    </a:p>
                  </a:txBody>
                  <a:tcPr marL="7620" marR="7620" marT="7620" marB="0" anchor="b">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Muži</a:t>
                      </a:r>
                    </a:p>
                  </a:txBody>
                  <a:tcPr marL="7620" marR="7620" marT="7620" marB="0" anchor="ctr">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Ženy</a:t>
                      </a:r>
                    </a:p>
                  </a:txBody>
                  <a:tcPr marL="7620" marR="7620" marT="7620" marB="0" anchor="ctr">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Celkem</a:t>
                      </a:r>
                    </a:p>
                  </a:txBody>
                  <a:tcPr marL="7620" marR="7620" marT="7620" marB="0" anchor="ctr">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0005"/>
                  </a:ext>
                </a:extLst>
              </a:tr>
              <a:tr h="345066">
                <a:tc>
                  <a:txBody>
                    <a:bodyPr/>
                    <a:lstStyle/>
                    <a:p>
                      <a:pPr algn="l" fontAlgn="b"/>
                      <a:endParaRPr lang="cs-CZ" sz="1200" b="0" i="0" u="none" strike="noStrike" dirty="0">
                        <a:solidFill>
                          <a:srgbClr val="000000"/>
                        </a:solidFill>
                        <a:effectLst/>
                        <a:latin typeface="Calibri"/>
                      </a:endParaRPr>
                    </a:p>
                  </a:txBody>
                  <a:tcPr marL="7620" marR="7620" marT="7620"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N = 34</a:t>
                      </a:r>
                      <a:br>
                        <a:rPr lang="cs-CZ" sz="1200" b="0" i="0" u="none" strike="noStrike">
                          <a:solidFill>
                            <a:srgbClr val="000000"/>
                          </a:solidFill>
                          <a:effectLst/>
                          <a:latin typeface="Calibri"/>
                        </a:rPr>
                      </a:br>
                      <a:r>
                        <a:rPr lang="cs-CZ" sz="1200" b="0" i="0" u="none" strike="noStrike">
                          <a:solidFill>
                            <a:srgbClr val="000000"/>
                          </a:solidFill>
                          <a:effectLst/>
                          <a:latin typeface="Calibri"/>
                        </a:rPr>
                        <a:t>(19 %)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N = 149</a:t>
                      </a:r>
                      <a:br>
                        <a:rPr lang="cs-CZ" sz="1200" b="0" i="0" u="none" strike="noStrike">
                          <a:solidFill>
                            <a:srgbClr val="000000"/>
                          </a:solidFill>
                          <a:effectLst/>
                          <a:latin typeface="Calibri"/>
                        </a:rPr>
                      </a:br>
                      <a:r>
                        <a:rPr lang="cs-CZ" sz="1200" b="0" i="0" u="none" strike="noStrike">
                          <a:solidFill>
                            <a:srgbClr val="000000"/>
                          </a:solidFill>
                          <a:effectLst/>
                          <a:latin typeface="Calibri"/>
                        </a:rPr>
                        <a:t>(81 %)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N = 183</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89925">
                <a:tc>
                  <a:txBody>
                    <a:bodyPr/>
                    <a:lstStyle/>
                    <a:p>
                      <a:pPr algn="l" fontAlgn="ctr"/>
                      <a:r>
                        <a:rPr lang="cs-CZ" sz="1200" b="0" i="0" u="none" strike="noStrike" dirty="0">
                          <a:solidFill>
                            <a:srgbClr val="000000"/>
                          </a:solidFill>
                          <a:effectLst/>
                          <a:latin typeface="Calibri"/>
                        </a:rPr>
                        <a:t>Průměr</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200" b="0" i="0" u="none" strike="noStrike">
                          <a:solidFill>
                            <a:srgbClr val="000000"/>
                          </a:solidFill>
                          <a:effectLst/>
                          <a:latin typeface="Calibri"/>
                        </a:rPr>
                        <a:t>54 let</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200" b="0" i="0" u="none" strike="noStrike">
                          <a:solidFill>
                            <a:srgbClr val="000000"/>
                          </a:solidFill>
                          <a:effectLst/>
                          <a:latin typeface="Calibri"/>
                        </a:rPr>
                        <a:t>54 let</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200" b="0" i="0" u="none" strike="noStrike">
                          <a:solidFill>
                            <a:srgbClr val="000000"/>
                          </a:solidFill>
                          <a:effectLst/>
                          <a:latin typeface="Calibri"/>
                        </a:rPr>
                        <a:t>54 let</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extLst>
                  <a:ext uri="{0D108BD9-81ED-4DB2-BD59-A6C34878D82A}">
                    <a16:rowId xmlns:a16="http://schemas.microsoft.com/office/drawing/2014/main" val="10001"/>
                  </a:ext>
                </a:extLst>
              </a:tr>
              <a:tr h="189925">
                <a:tc>
                  <a:txBody>
                    <a:bodyPr/>
                    <a:lstStyle/>
                    <a:p>
                      <a:pPr algn="l" fontAlgn="ctr"/>
                      <a:r>
                        <a:rPr lang="cs-CZ" sz="1200" b="0" i="0" u="none" strike="noStrike" dirty="0">
                          <a:solidFill>
                            <a:srgbClr val="000000"/>
                          </a:solidFill>
                          <a:effectLst/>
                          <a:latin typeface="Calibri"/>
                        </a:rPr>
                        <a:t>Medián</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56 let</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55 let</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55 let</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89925">
                <a:tc>
                  <a:txBody>
                    <a:bodyPr/>
                    <a:lstStyle/>
                    <a:p>
                      <a:pPr algn="l" fontAlgn="ctr"/>
                      <a:r>
                        <a:rPr lang="cs-CZ" sz="1200" b="0" i="0" u="none" strike="noStrike" dirty="0">
                          <a:solidFill>
                            <a:srgbClr val="C00000"/>
                          </a:solidFill>
                          <a:effectLst/>
                          <a:latin typeface="Calibri"/>
                        </a:rPr>
                        <a:t>60 a více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200" b="0" i="0" u="none" strike="noStrike">
                          <a:solidFill>
                            <a:srgbClr val="C00000"/>
                          </a:solidFill>
                          <a:effectLst/>
                          <a:latin typeface="Calibri"/>
                        </a:rPr>
                        <a:t>15 (44,1 %)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200" b="0" i="0" u="none" strike="noStrike">
                          <a:solidFill>
                            <a:srgbClr val="C00000"/>
                          </a:solidFill>
                          <a:effectLst/>
                          <a:latin typeface="Calibri"/>
                        </a:rPr>
                        <a:t>56 (37,6 %)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200" b="0" i="0" u="none" strike="noStrike">
                          <a:solidFill>
                            <a:srgbClr val="C00000"/>
                          </a:solidFill>
                          <a:effectLst/>
                          <a:latin typeface="Calibri"/>
                        </a:rPr>
                        <a:t>71 (38,8 %)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3"/>
                  </a:ext>
                </a:extLst>
              </a:tr>
              <a:tr h="189925">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cs-CZ" sz="1200" b="0" i="0" u="none" strike="noStrike" dirty="0">
                          <a:solidFill>
                            <a:srgbClr val="C00000"/>
                          </a:solidFill>
                          <a:effectLst/>
                          <a:latin typeface="+mn-lt"/>
                        </a:rPr>
                        <a:t>65 a více let</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C00000"/>
                          </a:solidFill>
                          <a:effectLst/>
                          <a:latin typeface="Calibri"/>
                        </a:rPr>
                        <a:t>7 (20,6 %)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dirty="0">
                          <a:solidFill>
                            <a:srgbClr val="C00000"/>
                          </a:solidFill>
                          <a:effectLst/>
                          <a:latin typeface="Calibri"/>
                        </a:rPr>
                        <a:t>28 (18,8 %)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dirty="0">
                          <a:solidFill>
                            <a:srgbClr val="C00000"/>
                          </a:solidFill>
                          <a:effectLst/>
                          <a:latin typeface="Calibri"/>
                        </a:rPr>
                        <a:t>35 (19,1 %)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27" name="Obdélník 26"/>
          <p:cNvSpPr/>
          <p:nvPr/>
        </p:nvSpPr>
        <p:spPr>
          <a:xfrm>
            <a:off x="6860953" y="1395461"/>
            <a:ext cx="161723" cy="15826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prstClr val="white"/>
              </a:solidFill>
            </a:endParaRPr>
          </a:p>
        </p:txBody>
      </p:sp>
      <p:sp>
        <p:nvSpPr>
          <p:cNvPr id="32" name="Obdélník 31"/>
          <p:cNvSpPr/>
          <p:nvPr/>
        </p:nvSpPr>
        <p:spPr>
          <a:xfrm>
            <a:off x="7867285" y="1395461"/>
            <a:ext cx="161723" cy="158261"/>
          </a:xfrm>
          <a:prstGeom prst="rect">
            <a:avLst/>
          </a:prstGeom>
          <a:solidFill>
            <a:srgbClr val="FF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prstClr val="white"/>
              </a:solidFill>
            </a:endParaRPr>
          </a:p>
        </p:txBody>
      </p:sp>
      <p:sp>
        <p:nvSpPr>
          <p:cNvPr id="33" name="Obdélník 32"/>
          <p:cNvSpPr/>
          <p:nvPr/>
        </p:nvSpPr>
        <p:spPr>
          <a:xfrm>
            <a:off x="6091292" y="1024287"/>
            <a:ext cx="3712656" cy="369332"/>
          </a:xfrm>
          <a:prstGeom prst="rect">
            <a:avLst/>
          </a:prstGeom>
        </p:spPr>
        <p:txBody>
          <a:bodyPr wrap="square">
            <a:spAutoFit/>
          </a:bodyPr>
          <a:lstStyle/>
          <a:p>
            <a:pPr algn="ctr"/>
            <a:r>
              <a:rPr lang="cs-CZ" b="1" dirty="0"/>
              <a:t>Podle pohlaví</a:t>
            </a:r>
          </a:p>
        </p:txBody>
      </p:sp>
    </p:spTree>
    <p:extLst>
      <p:ext uri="{BB962C8B-B14F-4D97-AF65-F5344CB8AC3E}">
        <p14:creationId xmlns:p14="http://schemas.microsoft.com/office/powerpoint/2010/main" val="135542569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94134" y="596829"/>
            <a:ext cx="10512042" cy="307777"/>
          </a:xfrm>
          <a:prstGeom prst="rect">
            <a:avLst/>
          </a:prstGeom>
          <a:noFill/>
        </p:spPr>
        <p:txBody>
          <a:bodyPr wrap="square" rtlCol="0">
            <a:spAutoFit/>
          </a:bodyPr>
          <a:lstStyle/>
          <a:p>
            <a:pPr>
              <a:defRPr/>
            </a:pPr>
            <a:r>
              <a:rPr lang="cs-CZ" sz="1400" dirty="0">
                <a:solidFill>
                  <a:prstClr val="black"/>
                </a:solidFill>
              </a:rPr>
              <a:t>Zdroj: Národní registr zdravotnických pracovníků (NR-ZP)</a:t>
            </a:r>
          </a:p>
        </p:txBody>
      </p:sp>
      <p:sp>
        <p:nvSpPr>
          <p:cNvPr id="3" name="Title 2"/>
          <p:cNvSpPr>
            <a:spLocks noGrp="1"/>
          </p:cNvSpPr>
          <p:nvPr>
            <p:ph type="title"/>
          </p:nvPr>
        </p:nvSpPr>
        <p:spPr>
          <a:xfrm>
            <a:off x="272590" y="160257"/>
            <a:ext cx="10920017" cy="631595"/>
          </a:xfrm>
        </p:spPr>
        <p:txBody>
          <a:bodyPr>
            <a:normAutofit/>
          </a:bodyPr>
          <a:lstStyle/>
          <a:p>
            <a:r>
              <a:rPr lang="cs-CZ" sz="2800" dirty="0"/>
              <a:t>Zubní lékaři dle věku v HKK (stav k 22. 10. 2019)</a:t>
            </a:r>
          </a:p>
        </p:txBody>
      </p:sp>
      <p:graphicFrame>
        <p:nvGraphicFramePr>
          <p:cNvPr id="23" name="Graf 22"/>
          <p:cNvGraphicFramePr/>
          <p:nvPr/>
        </p:nvGraphicFramePr>
        <p:xfrm>
          <a:off x="434687" y="2658105"/>
          <a:ext cx="3728297" cy="3708000"/>
        </p:xfrm>
        <a:graphic>
          <a:graphicData uri="http://schemas.openxmlformats.org/drawingml/2006/chart">
            <c:chart xmlns:c="http://schemas.openxmlformats.org/drawingml/2006/chart" xmlns:r="http://schemas.openxmlformats.org/officeDocument/2006/relationships" r:id="rId2"/>
          </a:graphicData>
        </a:graphic>
      </p:graphicFrame>
      <p:sp>
        <p:nvSpPr>
          <p:cNvPr id="25" name="Obdélník 24"/>
          <p:cNvSpPr/>
          <p:nvPr/>
        </p:nvSpPr>
        <p:spPr>
          <a:xfrm>
            <a:off x="2002747" y="6157801"/>
            <a:ext cx="418834" cy="276999"/>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a:ln>
                  <a:noFill/>
                </a:ln>
                <a:solidFill>
                  <a:srgbClr val="000000"/>
                </a:solidFill>
                <a:effectLst/>
                <a:uLnTx/>
                <a:uFillTx/>
              </a:rPr>
              <a:t>Věk</a:t>
            </a:r>
          </a:p>
        </p:txBody>
      </p:sp>
      <p:sp>
        <p:nvSpPr>
          <p:cNvPr id="26" name="Obdélník 25"/>
          <p:cNvSpPr/>
          <p:nvPr/>
        </p:nvSpPr>
        <p:spPr>
          <a:xfrm rot="16200000">
            <a:off x="-256940" y="4186884"/>
            <a:ext cx="1195968" cy="276999"/>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a:ln>
                  <a:noFill/>
                </a:ln>
                <a:solidFill>
                  <a:srgbClr val="000000"/>
                </a:solidFill>
                <a:effectLst/>
                <a:uLnTx/>
                <a:uFillTx/>
              </a:rPr>
              <a:t>Absolutní počet</a:t>
            </a:r>
          </a:p>
        </p:txBody>
      </p:sp>
      <p:graphicFrame>
        <p:nvGraphicFramePr>
          <p:cNvPr id="27" name="Tabulka 26"/>
          <p:cNvGraphicFramePr>
            <a:graphicFrameLocks noGrp="1"/>
          </p:cNvGraphicFramePr>
          <p:nvPr/>
        </p:nvGraphicFramePr>
        <p:xfrm>
          <a:off x="1138652" y="1379508"/>
          <a:ext cx="2037419" cy="1224135"/>
        </p:xfrm>
        <a:graphic>
          <a:graphicData uri="http://schemas.openxmlformats.org/drawingml/2006/table">
            <a:tbl>
              <a:tblPr/>
              <a:tblGrid>
                <a:gridCol w="825624">
                  <a:extLst>
                    <a:ext uri="{9D8B030D-6E8A-4147-A177-3AD203B41FA5}">
                      <a16:colId xmlns:a16="http://schemas.microsoft.com/office/drawing/2014/main" val="20000"/>
                    </a:ext>
                  </a:extLst>
                </a:gridCol>
                <a:gridCol w="1211795">
                  <a:extLst>
                    <a:ext uri="{9D8B030D-6E8A-4147-A177-3AD203B41FA5}">
                      <a16:colId xmlns:a16="http://schemas.microsoft.com/office/drawing/2014/main" val="20001"/>
                    </a:ext>
                  </a:extLst>
                </a:gridCol>
              </a:tblGrid>
              <a:tr h="24482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b"/>
                      <a:endParaRPr lang="cs-CZ" sz="1200" b="0" i="0" u="none" strike="noStrike" dirty="0">
                        <a:solidFill>
                          <a:srgbClr val="000000"/>
                        </a:solidFill>
                        <a:effectLst/>
                        <a:latin typeface="Calibri"/>
                      </a:endParaRPr>
                    </a:p>
                  </a:txBody>
                  <a:tcPr marL="7620" marR="7620" marT="7620" marB="0" anchor="b">
                    <a:lnL>
                      <a:noFill/>
                    </a:lnL>
                    <a:lnR>
                      <a:noFill/>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a:rPr>
                        <a:t>N = 297</a:t>
                      </a: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4482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ctr"/>
                      <a:r>
                        <a:rPr lang="cs-CZ" sz="1200" b="0" i="0" u="none" strike="noStrike" dirty="0">
                          <a:solidFill>
                            <a:srgbClr val="000000"/>
                          </a:solidFill>
                          <a:effectLst/>
                          <a:latin typeface="Calibri"/>
                        </a:rPr>
                        <a:t>Průměr</a:t>
                      </a:r>
                    </a:p>
                  </a:txBody>
                  <a:tcPr marL="7620" marR="7620" marT="7620" marB="0" anchor="ctr">
                    <a:lnL>
                      <a:noFill/>
                    </a:lnL>
                    <a:lnR>
                      <a:noFill/>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a:rPr>
                        <a:t>46 let</a:t>
                      </a:r>
                    </a:p>
                  </a:txBody>
                  <a:tcPr marL="7620" marR="7620" marT="7620" marB="0" anchor="ctr">
                    <a:lnL>
                      <a:noFill/>
                    </a:lnL>
                    <a:lnR>
                      <a:noFill/>
                    </a:lnR>
                    <a:lnT w="12700" cap="flat" cmpd="sng" algn="ctr">
                      <a:solidFill>
                        <a:srgbClr val="000000"/>
                      </a:solidFill>
                      <a:prstDash val="solid"/>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4482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ctr"/>
                      <a:r>
                        <a:rPr lang="cs-CZ" sz="1200" b="0" i="0" u="none" strike="noStrike" dirty="0">
                          <a:solidFill>
                            <a:srgbClr val="000000"/>
                          </a:solidFill>
                          <a:effectLst/>
                          <a:latin typeface="Calibri"/>
                        </a:rPr>
                        <a:t>Medián</a:t>
                      </a: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a:rPr>
                        <a:t>43 let</a:t>
                      </a:r>
                    </a:p>
                  </a:txBody>
                  <a:tcPr marL="7620" marR="7620" marT="7620" marB="0" anchor="ctr">
                    <a:lnL>
                      <a:noFill/>
                    </a:lnL>
                    <a:lnR>
                      <a:noFill/>
                    </a:lnR>
                    <a:lnT>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4482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ctr"/>
                      <a:r>
                        <a:rPr lang="cs-CZ" sz="1200" b="0" i="0" u="none" strike="noStrike" dirty="0">
                          <a:solidFill>
                            <a:srgbClr val="C00000"/>
                          </a:solidFill>
                          <a:effectLst/>
                          <a:latin typeface="Calibri"/>
                        </a:rPr>
                        <a:t>60 a více let</a:t>
                      </a:r>
                    </a:p>
                  </a:txBody>
                  <a:tcPr marL="7620" marR="7620" marT="7620" marB="0" anchor="ctr">
                    <a:lnL>
                      <a:noFill/>
                    </a:lnL>
                    <a:lnR>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C00000"/>
                          </a:solidFill>
                          <a:effectLst/>
                          <a:latin typeface="Calibri"/>
                        </a:rPr>
                        <a:t>76 (25,6 %)</a:t>
                      </a:r>
                    </a:p>
                  </a:txBody>
                  <a:tcPr marL="7620" marR="7620" marT="7620" marB="0" anchor="ctr">
                    <a:lnL>
                      <a:noFill/>
                    </a:lnL>
                    <a:lnR>
                      <a:noFill/>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44827">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l" defTabSz="914400" rtl="0" eaLnBrk="1" fontAlgn="ctr" latinLnBrk="0" hangingPunct="1">
                        <a:lnSpc>
                          <a:spcPct val="100000"/>
                        </a:lnSpc>
                        <a:spcBef>
                          <a:spcPts val="0"/>
                        </a:spcBef>
                        <a:spcAft>
                          <a:spcPts val="0"/>
                        </a:spcAft>
                        <a:buClrTx/>
                        <a:buSzTx/>
                        <a:buFontTx/>
                        <a:buNone/>
                        <a:tabLst/>
                        <a:defRPr/>
                      </a:pPr>
                      <a:r>
                        <a:rPr lang="cs-CZ" sz="1200" b="0" i="0" u="none" strike="noStrike" dirty="0">
                          <a:solidFill>
                            <a:srgbClr val="C00000"/>
                          </a:solidFill>
                          <a:effectLst/>
                          <a:latin typeface="+mn-lt"/>
                        </a:rPr>
                        <a:t>65 a více let</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dirty="0">
                          <a:solidFill>
                            <a:srgbClr val="C00000"/>
                          </a:solidFill>
                          <a:effectLst/>
                          <a:latin typeface="Calibri"/>
                        </a:rPr>
                        <a:t>46 (15,5 %)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39" name="TextBox 7"/>
          <p:cNvSpPr txBox="1"/>
          <p:nvPr/>
        </p:nvSpPr>
        <p:spPr>
          <a:xfrm>
            <a:off x="8597538" y="2458858"/>
            <a:ext cx="3377711" cy="3027958"/>
          </a:xfrm>
          <a:prstGeom prst="rect">
            <a:avLst/>
          </a:prstGeom>
          <a:noFill/>
          <a:ln>
            <a:noFill/>
          </a:ln>
        </p:spPr>
        <p:txBody>
          <a:bodyPr wrap="square" rtlCol="0">
            <a:noAutofit/>
          </a:bodyPr>
          <a:lstStyle/>
          <a:p>
            <a:r>
              <a:rPr lang="cs-CZ" sz="1400" dirty="0"/>
              <a:t>Populace zubních lékařů výrazně stárne, v Královéhradeckém kraji je více než 25 % z nich ve věku nad 60 let.</a:t>
            </a:r>
          </a:p>
          <a:p>
            <a:endParaRPr lang="cs-CZ" sz="1400" dirty="0"/>
          </a:p>
          <a:p>
            <a:r>
              <a:rPr lang="cs-CZ" sz="1400" dirty="0"/>
              <a:t>V populaci zubních lékařů v Královéhradeckém kraji převažují ženy (64 %), podíl ve věku nad 60 let je srovnatelný u mužů i žen (26 vs. 26 %).</a:t>
            </a:r>
          </a:p>
          <a:p>
            <a:endParaRPr lang="cs-CZ" sz="1400" dirty="0"/>
          </a:p>
        </p:txBody>
      </p:sp>
      <p:graphicFrame>
        <p:nvGraphicFramePr>
          <p:cNvPr id="40" name="Graf 39"/>
          <p:cNvGraphicFramePr/>
          <p:nvPr/>
        </p:nvGraphicFramePr>
        <p:xfrm>
          <a:off x="4581683" y="2638669"/>
          <a:ext cx="3878798" cy="3720932"/>
        </p:xfrm>
        <a:graphic>
          <a:graphicData uri="http://schemas.openxmlformats.org/drawingml/2006/chart">
            <c:chart xmlns:c="http://schemas.openxmlformats.org/drawingml/2006/chart" xmlns:r="http://schemas.openxmlformats.org/officeDocument/2006/relationships" r:id="rId3"/>
          </a:graphicData>
        </a:graphic>
      </p:graphicFrame>
      <p:sp>
        <p:nvSpPr>
          <p:cNvPr id="41" name="Obdélník 40"/>
          <p:cNvSpPr/>
          <p:nvPr/>
        </p:nvSpPr>
        <p:spPr>
          <a:xfrm>
            <a:off x="6351090" y="6129411"/>
            <a:ext cx="418833" cy="276999"/>
          </a:xfrm>
          <a:prstGeom prst="rect">
            <a:avLst/>
          </a:prstGeom>
        </p:spPr>
        <p:txBody>
          <a:bodyPr wrap="none">
            <a:spAutoFit/>
          </a:bodyPr>
          <a:lstStyle/>
          <a:p>
            <a:pPr algn="ctr"/>
            <a:r>
              <a:rPr lang="cs-CZ" sz="1200" b="1" dirty="0"/>
              <a:t>Věk</a:t>
            </a:r>
          </a:p>
        </p:txBody>
      </p:sp>
      <p:sp>
        <p:nvSpPr>
          <p:cNvPr id="42" name="Obdélník 41"/>
          <p:cNvSpPr/>
          <p:nvPr/>
        </p:nvSpPr>
        <p:spPr>
          <a:xfrm rot="16200000">
            <a:off x="3890057" y="4324380"/>
            <a:ext cx="1195969" cy="276999"/>
          </a:xfrm>
          <a:prstGeom prst="rect">
            <a:avLst/>
          </a:prstGeom>
        </p:spPr>
        <p:txBody>
          <a:bodyPr wrap="none">
            <a:spAutoFit/>
          </a:bodyPr>
          <a:lstStyle/>
          <a:p>
            <a:pPr algn="ctr"/>
            <a:r>
              <a:rPr lang="cs-CZ" sz="1200" b="1" dirty="0"/>
              <a:t>Absolutní počet</a:t>
            </a:r>
          </a:p>
        </p:txBody>
      </p:sp>
      <p:graphicFrame>
        <p:nvGraphicFramePr>
          <p:cNvPr id="43" name="Tabulka 42"/>
          <p:cNvGraphicFramePr>
            <a:graphicFrameLocks noGrp="1"/>
          </p:cNvGraphicFramePr>
          <p:nvPr/>
        </p:nvGraphicFramePr>
        <p:xfrm>
          <a:off x="4614461" y="1238668"/>
          <a:ext cx="3790075" cy="1356360"/>
        </p:xfrm>
        <a:graphic>
          <a:graphicData uri="http://schemas.openxmlformats.org/drawingml/2006/table">
            <a:tbl>
              <a:tblPr/>
              <a:tblGrid>
                <a:gridCol w="789115">
                  <a:extLst>
                    <a:ext uri="{9D8B030D-6E8A-4147-A177-3AD203B41FA5}">
                      <a16:colId xmlns:a16="http://schemas.microsoft.com/office/drawing/2014/main" val="20000"/>
                    </a:ext>
                  </a:extLst>
                </a:gridCol>
                <a:gridCol w="1000320">
                  <a:extLst>
                    <a:ext uri="{9D8B030D-6E8A-4147-A177-3AD203B41FA5}">
                      <a16:colId xmlns:a16="http://schemas.microsoft.com/office/drawing/2014/main" val="20001"/>
                    </a:ext>
                  </a:extLst>
                </a:gridCol>
                <a:gridCol w="1000320">
                  <a:extLst>
                    <a:ext uri="{9D8B030D-6E8A-4147-A177-3AD203B41FA5}">
                      <a16:colId xmlns:a16="http://schemas.microsoft.com/office/drawing/2014/main" val="20002"/>
                    </a:ext>
                  </a:extLst>
                </a:gridCol>
                <a:gridCol w="1000320">
                  <a:extLst>
                    <a:ext uri="{9D8B030D-6E8A-4147-A177-3AD203B41FA5}">
                      <a16:colId xmlns:a16="http://schemas.microsoft.com/office/drawing/2014/main" val="20003"/>
                    </a:ext>
                  </a:extLst>
                </a:gridCol>
              </a:tblGrid>
              <a:tr h="204223">
                <a:tc>
                  <a:txBody>
                    <a:bodyPr/>
                    <a:lstStyle/>
                    <a:p>
                      <a:pPr algn="l" fontAlgn="b"/>
                      <a:endParaRPr lang="cs-CZ" sz="1200" b="0" i="0" u="none" strike="noStrike" dirty="0">
                        <a:solidFill>
                          <a:srgbClr val="000000"/>
                        </a:solidFill>
                        <a:effectLst/>
                        <a:latin typeface="Calibri"/>
                      </a:endParaRPr>
                    </a:p>
                  </a:txBody>
                  <a:tcPr marL="7620" marR="7620" marT="7620" marB="0" anchor="b">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Muži</a:t>
                      </a:r>
                    </a:p>
                  </a:txBody>
                  <a:tcPr marL="7620" marR="7620" marT="7620" marB="0" anchor="ctr">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Ženy</a:t>
                      </a:r>
                    </a:p>
                  </a:txBody>
                  <a:tcPr marL="7620" marR="7620" marT="7620" marB="0" anchor="ctr">
                    <a:lnL>
                      <a:noFill/>
                    </a:lnL>
                    <a:lnR>
                      <a:noFill/>
                    </a:lnR>
                    <a:lnT>
                      <a:noFill/>
                    </a:lnT>
                    <a:lnB w="12700" cap="flat" cmpd="sng" algn="ctr">
                      <a:noFill/>
                      <a:prstDash val="solid"/>
                      <a:round/>
                      <a:headEnd type="none" w="med" len="med"/>
                      <a:tailEnd type="none" w="med" len="med"/>
                    </a:lnB>
                  </a:tcPr>
                </a:tc>
                <a:tc>
                  <a:txBody>
                    <a:bodyPr/>
                    <a:lstStyle/>
                    <a:p>
                      <a:pPr algn="ctr" fontAlgn="ctr"/>
                      <a:r>
                        <a:rPr lang="cs-CZ" sz="1400" b="1" i="0" u="none" strike="noStrike" dirty="0">
                          <a:solidFill>
                            <a:srgbClr val="000000"/>
                          </a:solidFill>
                          <a:effectLst/>
                          <a:latin typeface="Calibri"/>
                        </a:rPr>
                        <a:t>Celkem</a:t>
                      </a:r>
                    </a:p>
                  </a:txBody>
                  <a:tcPr marL="7620" marR="7620" marT="7620" marB="0" anchor="ctr">
                    <a:lnL>
                      <a:noFill/>
                    </a:lnL>
                    <a:lnR>
                      <a:noFill/>
                    </a:lnR>
                    <a:lnT>
                      <a:noFill/>
                    </a:lnT>
                    <a:lnB w="12700" cap="flat" cmpd="sng" algn="ctr">
                      <a:noFill/>
                      <a:prstDash val="solid"/>
                      <a:round/>
                      <a:headEnd type="none" w="med" len="med"/>
                      <a:tailEnd type="none" w="med" len="med"/>
                    </a:lnB>
                  </a:tcPr>
                </a:tc>
                <a:extLst>
                  <a:ext uri="{0D108BD9-81ED-4DB2-BD59-A6C34878D82A}">
                    <a16:rowId xmlns:a16="http://schemas.microsoft.com/office/drawing/2014/main" val="10005"/>
                  </a:ext>
                </a:extLst>
              </a:tr>
              <a:tr h="345066">
                <a:tc>
                  <a:txBody>
                    <a:bodyPr/>
                    <a:lstStyle/>
                    <a:p>
                      <a:pPr algn="l" fontAlgn="b"/>
                      <a:endParaRPr lang="cs-CZ" sz="1200" b="0" i="0" u="none" strike="noStrike" dirty="0">
                        <a:solidFill>
                          <a:srgbClr val="000000"/>
                        </a:solidFill>
                        <a:effectLst/>
                        <a:latin typeface="Calibri"/>
                      </a:endParaRPr>
                    </a:p>
                  </a:txBody>
                  <a:tcPr marL="7620" marR="7620" marT="7620" marB="0" anchor="b">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N = 106</a:t>
                      </a:r>
                      <a:br>
                        <a:rPr lang="cs-CZ" sz="1200" b="0" i="0" u="none" strike="noStrike">
                          <a:solidFill>
                            <a:srgbClr val="000000"/>
                          </a:solidFill>
                          <a:effectLst/>
                          <a:latin typeface="Calibri"/>
                        </a:rPr>
                      </a:br>
                      <a:r>
                        <a:rPr lang="cs-CZ" sz="1200" b="0" i="0" u="none" strike="noStrike">
                          <a:solidFill>
                            <a:srgbClr val="000000"/>
                          </a:solidFill>
                          <a:effectLst/>
                          <a:latin typeface="Calibri"/>
                        </a:rPr>
                        <a:t>(36 %)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N = 191</a:t>
                      </a:r>
                      <a:br>
                        <a:rPr lang="cs-CZ" sz="1200" b="0" i="0" u="none" strike="noStrike">
                          <a:solidFill>
                            <a:srgbClr val="000000"/>
                          </a:solidFill>
                          <a:effectLst/>
                          <a:latin typeface="Calibri"/>
                        </a:rPr>
                      </a:br>
                      <a:r>
                        <a:rPr lang="cs-CZ" sz="1200" b="0" i="0" u="none" strike="noStrike">
                          <a:solidFill>
                            <a:srgbClr val="000000"/>
                          </a:solidFill>
                          <a:effectLst/>
                          <a:latin typeface="Calibri"/>
                        </a:rPr>
                        <a:t>(64 %)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N = 297</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89925">
                <a:tc>
                  <a:txBody>
                    <a:bodyPr/>
                    <a:lstStyle/>
                    <a:p>
                      <a:pPr algn="l" fontAlgn="ctr"/>
                      <a:r>
                        <a:rPr lang="cs-CZ" sz="1200" b="0" i="0" u="none" strike="noStrike" dirty="0">
                          <a:solidFill>
                            <a:srgbClr val="000000"/>
                          </a:solidFill>
                          <a:effectLst/>
                          <a:latin typeface="Calibri"/>
                        </a:rPr>
                        <a:t>Průměr</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200" b="0" i="0" u="none" strike="noStrike">
                          <a:solidFill>
                            <a:srgbClr val="000000"/>
                          </a:solidFill>
                          <a:effectLst/>
                          <a:latin typeface="Calibri"/>
                        </a:rPr>
                        <a:t>46 let</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200" b="0" i="0" u="none" strike="noStrike">
                          <a:solidFill>
                            <a:srgbClr val="000000"/>
                          </a:solidFill>
                          <a:effectLst/>
                          <a:latin typeface="Calibri"/>
                        </a:rPr>
                        <a:t>46 let</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200" b="0" i="0" u="none" strike="noStrike">
                          <a:solidFill>
                            <a:srgbClr val="000000"/>
                          </a:solidFill>
                          <a:effectLst/>
                          <a:latin typeface="Calibri"/>
                        </a:rPr>
                        <a:t>46 let</a:t>
                      </a:r>
                    </a:p>
                  </a:txBody>
                  <a:tcPr marL="7620" marR="7620" marT="7620" marB="0" anchor="ctr">
                    <a:lnL>
                      <a:noFill/>
                    </a:lnL>
                    <a:lnR>
                      <a:noFill/>
                    </a:lnR>
                    <a:lnT w="12700" cap="flat" cmpd="sng" algn="ctr">
                      <a:solidFill>
                        <a:schemeClr val="tx1"/>
                      </a:solidFill>
                      <a:prstDash val="solid"/>
                      <a:round/>
                      <a:headEnd type="none" w="med" len="med"/>
                      <a:tailEnd type="none" w="med" len="med"/>
                    </a:lnT>
                    <a:lnB>
                      <a:noFill/>
                    </a:lnB>
                  </a:tcPr>
                </a:tc>
                <a:extLst>
                  <a:ext uri="{0D108BD9-81ED-4DB2-BD59-A6C34878D82A}">
                    <a16:rowId xmlns:a16="http://schemas.microsoft.com/office/drawing/2014/main" val="10001"/>
                  </a:ext>
                </a:extLst>
              </a:tr>
              <a:tr h="189925">
                <a:tc>
                  <a:txBody>
                    <a:bodyPr/>
                    <a:lstStyle/>
                    <a:p>
                      <a:pPr algn="l" fontAlgn="ctr"/>
                      <a:r>
                        <a:rPr lang="cs-CZ" sz="1200" b="0" i="0" u="none" strike="noStrike" dirty="0">
                          <a:solidFill>
                            <a:srgbClr val="000000"/>
                          </a:solidFill>
                          <a:effectLst/>
                          <a:latin typeface="Calibri"/>
                        </a:rPr>
                        <a:t>Medián</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42 let</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43 let</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000000"/>
                          </a:solidFill>
                          <a:effectLst/>
                          <a:latin typeface="Calibri"/>
                        </a:rPr>
                        <a:t>43 let</a:t>
                      </a:r>
                    </a:p>
                  </a:txBody>
                  <a:tcPr marL="7620" marR="7620" marT="7620" marB="0" anchor="ctr">
                    <a:lnL>
                      <a:noFill/>
                    </a:lnL>
                    <a:lnR>
                      <a:noFill/>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89925">
                <a:tc>
                  <a:txBody>
                    <a:bodyPr/>
                    <a:lstStyle/>
                    <a:p>
                      <a:pPr algn="l" fontAlgn="ctr"/>
                      <a:r>
                        <a:rPr lang="cs-CZ" sz="1200" b="0" i="0" u="none" strike="noStrike" dirty="0">
                          <a:solidFill>
                            <a:srgbClr val="C00000"/>
                          </a:solidFill>
                          <a:effectLst/>
                          <a:latin typeface="Calibri"/>
                        </a:rPr>
                        <a:t>60 a více let</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200" b="0" i="0" u="none" strike="noStrike">
                          <a:solidFill>
                            <a:srgbClr val="C00000"/>
                          </a:solidFill>
                          <a:effectLst/>
                          <a:latin typeface="Calibri"/>
                        </a:rPr>
                        <a:t>27 (25,5 %)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200" b="0" i="0" u="none" strike="noStrike">
                          <a:solidFill>
                            <a:srgbClr val="C00000"/>
                          </a:solidFill>
                          <a:effectLst/>
                          <a:latin typeface="Calibri"/>
                        </a:rPr>
                        <a:t>49 (25,7 %)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ctr"/>
                      <a:r>
                        <a:rPr lang="cs-CZ" sz="1200" b="0" i="0" u="none" strike="noStrike">
                          <a:solidFill>
                            <a:srgbClr val="C00000"/>
                          </a:solidFill>
                          <a:effectLst/>
                          <a:latin typeface="Calibri"/>
                        </a:rPr>
                        <a:t>76 (25,6 %)</a:t>
                      </a:r>
                    </a:p>
                  </a:txBody>
                  <a:tcPr marL="7620" marR="7620" marT="7620"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3"/>
                  </a:ext>
                </a:extLst>
              </a:tr>
              <a:tr h="189925">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cs-CZ" sz="1200" b="0" i="0" u="none" strike="noStrike" dirty="0">
                          <a:solidFill>
                            <a:srgbClr val="C00000"/>
                          </a:solidFill>
                          <a:effectLst/>
                          <a:latin typeface="+mn-lt"/>
                        </a:rPr>
                        <a:t>65 a více let</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a:solidFill>
                            <a:srgbClr val="C00000"/>
                          </a:solidFill>
                          <a:effectLst/>
                          <a:latin typeface="Calibri"/>
                        </a:rPr>
                        <a:t>16 (15,1 %)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dirty="0">
                          <a:solidFill>
                            <a:srgbClr val="C00000"/>
                          </a:solidFill>
                          <a:effectLst/>
                          <a:latin typeface="Calibri"/>
                        </a:rPr>
                        <a:t>30 (15,7 %)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cs-CZ" sz="1200" b="0" i="0" u="none" strike="noStrike" dirty="0">
                          <a:solidFill>
                            <a:srgbClr val="C00000"/>
                          </a:solidFill>
                          <a:effectLst/>
                          <a:latin typeface="Calibri"/>
                        </a:rPr>
                        <a:t>46 (15,5 %)</a:t>
                      </a:r>
                    </a:p>
                  </a:txBody>
                  <a:tcPr marL="7620" marR="7620" marT="7620"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44" name="Obdélník 43"/>
          <p:cNvSpPr/>
          <p:nvPr/>
        </p:nvSpPr>
        <p:spPr>
          <a:xfrm>
            <a:off x="5520397" y="1269226"/>
            <a:ext cx="161723" cy="15826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prstClr val="white"/>
              </a:solidFill>
            </a:endParaRPr>
          </a:p>
        </p:txBody>
      </p:sp>
      <p:sp>
        <p:nvSpPr>
          <p:cNvPr id="45" name="Obdélník 44"/>
          <p:cNvSpPr/>
          <p:nvPr/>
        </p:nvSpPr>
        <p:spPr>
          <a:xfrm>
            <a:off x="6526729" y="1269226"/>
            <a:ext cx="161723" cy="158261"/>
          </a:xfrm>
          <a:prstGeom prst="rect">
            <a:avLst/>
          </a:prstGeom>
          <a:solidFill>
            <a:srgbClr val="FF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prstClr val="white"/>
              </a:solidFill>
            </a:endParaRPr>
          </a:p>
        </p:txBody>
      </p:sp>
      <p:sp>
        <p:nvSpPr>
          <p:cNvPr id="47" name="Obdélník 46"/>
          <p:cNvSpPr/>
          <p:nvPr/>
        </p:nvSpPr>
        <p:spPr>
          <a:xfrm>
            <a:off x="4750736" y="847252"/>
            <a:ext cx="3712656" cy="369332"/>
          </a:xfrm>
          <a:prstGeom prst="rect">
            <a:avLst/>
          </a:prstGeom>
        </p:spPr>
        <p:txBody>
          <a:bodyPr wrap="square">
            <a:spAutoFit/>
          </a:bodyPr>
          <a:lstStyle/>
          <a:p>
            <a:pPr algn="ctr"/>
            <a:r>
              <a:rPr lang="cs-CZ" b="1" dirty="0"/>
              <a:t>Podle pohlaví</a:t>
            </a:r>
          </a:p>
        </p:txBody>
      </p:sp>
    </p:spTree>
    <p:extLst>
      <p:ext uri="{BB962C8B-B14F-4D97-AF65-F5344CB8AC3E}">
        <p14:creationId xmlns:p14="http://schemas.microsoft.com/office/powerpoint/2010/main" val="242998151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91848" y="653725"/>
            <a:ext cx="797077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a:t>
            </a:r>
            <a:r>
              <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rPr>
              <a:t>NRHOSP 2010 – 2018, LPZ 2010 – 2018; akutní hospitalizace mimo hospitalizace související s porody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rPr>
              <a:t>Hospitalizační mortalita = hospitalizační pobyt je ukončen úmrtím pacienta</a:t>
            </a:r>
          </a:p>
        </p:txBody>
      </p:sp>
      <p:sp>
        <p:nvSpPr>
          <p:cNvPr id="2" name="Title 1"/>
          <p:cNvSpPr>
            <a:spLocks noGrp="1"/>
          </p:cNvSpPr>
          <p:nvPr>
            <p:ph type="title"/>
          </p:nvPr>
        </p:nvSpPr>
        <p:spPr>
          <a:xfrm>
            <a:off x="272590" y="160257"/>
            <a:ext cx="11210955" cy="631595"/>
          </a:xfrm>
        </p:spPr>
        <p:txBody>
          <a:bodyPr>
            <a:noAutofit/>
          </a:bodyPr>
          <a:lstStyle/>
          <a:p>
            <a:r>
              <a:rPr lang="cs-CZ" sz="2400" dirty="0"/>
              <a:t>Hospitalizační </a:t>
            </a:r>
            <a:r>
              <a:rPr lang="pt-BR" sz="2400" dirty="0"/>
              <a:t>mortalita </a:t>
            </a:r>
            <a:r>
              <a:rPr lang="cs-CZ" sz="2400" dirty="0"/>
              <a:t>v ČR a HKK </a:t>
            </a:r>
            <a:r>
              <a:rPr lang="pt-BR" sz="2400" dirty="0"/>
              <a:t>(mimo hospitalizace související s porody)</a:t>
            </a:r>
            <a:endParaRPr lang="en-US" sz="2400" dirty="0"/>
          </a:p>
        </p:txBody>
      </p:sp>
      <p:graphicFrame>
        <p:nvGraphicFramePr>
          <p:cNvPr id="5" name="Tabulka 4">
            <a:extLst>
              <a:ext uri="{FF2B5EF4-FFF2-40B4-BE49-F238E27FC236}">
                <a16:creationId xmlns:a16="http://schemas.microsoft.com/office/drawing/2014/main" id="{F791557F-4D0E-49E2-BDC5-13D833609A56}"/>
              </a:ext>
            </a:extLst>
          </p:cNvPr>
          <p:cNvGraphicFramePr>
            <a:graphicFrameLocks noGrp="1"/>
          </p:cNvGraphicFramePr>
          <p:nvPr>
            <p:extLst>
              <p:ext uri="{D42A27DB-BD31-4B8C-83A1-F6EECF244321}">
                <p14:modId xmlns:p14="http://schemas.microsoft.com/office/powerpoint/2010/main" val="2541579466"/>
              </p:ext>
            </p:extLst>
          </p:nvPr>
        </p:nvGraphicFramePr>
        <p:xfrm>
          <a:off x="291848" y="1450425"/>
          <a:ext cx="3555827" cy="3579495"/>
        </p:xfrm>
        <a:graphic>
          <a:graphicData uri="http://schemas.openxmlformats.org/drawingml/2006/table">
            <a:tbl>
              <a:tblPr firstRow="1" bandRow="1">
                <a:tableStyleId>{5940675A-B579-460E-94D1-54222C63F5DA}</a:tableStyleId>
              </a:tblPr>
              <a:tblGrid>
                <a:gridCol w="552195">
                  <a:extLst>
                    <a:ext uri="{9D8B030D-6E8A-4147-A177-3AD203B41FA5}">
                      <a16:colId xmlns:a16="http://schemas.microsoft.com/office/drawing/2014/main" val="991676171"/>
                    </a:ext>
                  </a:extLst>
                </a:gridCol>
                <a:gridCol w="750908">
                  <a:extLst>
                    <a:ext uri="{9D8B030D-6E8A-4147-A177-3AD203B41FA5}">
                      <a16:colId xmlns:a16="http://schemas.microsoft.com/office/drawing/2014/main" val="2164733143"/>
                    </a:ext>
                  </a:extLst>
                </a:gridCol>
                <a:gridCol w="750908">
                  <a:extLst>
                    <a:ext uri="{9D8B030D-6E8A-4147-A177-3AD203B41FA5}">
                      <a16:colId xmlns:a16="http://schemas.microsoft.com/office/drawing/2014/main" val="833132014"/>
                    </a:ext>
                  </a:extLst>
                </a:gridCol>
                <a:gridCol w="750908">
                  <a:extLst>
                    <a:ext uri="{9D8B030D-6E8A-4147-A177-3AD203B41FA5}">
                      <a16:colId xmlns:a16="http://schemas.microsoft.com/office/drawing/2014/main" val="1365359474"/>
                    </a:ext>
                  </a:extLst>
                </a:gridCol>
                <a:gridCol w="750908">
                  <a:extLst>
                    <a:ext uri="{9D8B030D-6E8A-4147-A177-3AD203B41FA5}">
                      <a16:colId xmlns:a16="http://schemas.microsoft.com/office/drawing/2014/main" val="3384360979"/>
                    </a:ext>
                  </a:extLst>
                </a:gridCol>
              </a:tblGrid>
              <a:tr h="314325">
                <a:tc>
                  <a:txBody>
                    <a:bodyPr/>
                    <a:lstStyle/>
                    <a:p>
                      <a:pPr algn="ctr" fontAlgn="ctr"/>
                      <a:r>
                        <a:rPr lang="cs-CZ" sz="1400" u="none" strike="noStrike" dirty="0">
                          <a:effectLst/>
                        </a:rPr>
                        <a:t> </a:t>
                      </a:r>
                      <a:endParaRPr lang="cs-CZ" sz="1400" b="0" i="0" u="none" strike="noStrike" dirty="0">
                        <a:solidFill>
                          <a:srgbClr val="000000"/>
                        </a:solidFill>
                        <a:effectLst/>
                        <a:latin typeface="+mn-lt"/>
                      </a:endParaRPr>
                    </a:p>
                  </a:txBody>
                  <a:tcPr marL="9525" marR="9525" marT="9525" marB="0" anchor="ctr">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gridSpan="2">
                  <a:txBody>
                    <a:bodyPr/>
                    <a:lstStyle/>
                    <a:p>
                      <a:pPr algn="ctr" rtl="0" fontAlgn="ctr"/>
                      <a:r>
                        <a:rPr lang="cs-CZ" sz="1400" b="1" u="none" strike="noStrike" dirty="0">
                          <a:effectLst/>
                        </a:rPr>
                        <a:t>ČR</a:t>
                      </a:r>
                      <a:endParaRPr lang="cs-CZ" sz="1400" b="1" i="0" u="none" strike="noStrike" dirty="0">
                        <a:solidFill>
                          <a:srgbClr val="000000"/>
                        </a:solidFill>
                        <a:effectLst/>
                        <a:latin typeface="+mn-lt"/>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hMerge="1">
                  <a:txBody>
                    <a:bodyPr/>
                    <a:lstStyle/>
                    <a:p>
                      <a:endParaRPr lang="cs-CZ"/>
                    </a:p>
                  </a:txBody>
                  <a:tcPr/>
                </a:tc>
                <a:tc gridSpan="2">
                  <a:txBody>
                    <a:bodyPr/>
                    <a:lstStyle/>
                    <a:p>
                      <a:pPr algn="ctr" rtl="0" fontAlgn="ctr"/>
                      <a:r>
                        <a:rPr lang="cs-CZ" sz="1400" b="1" u="none" strike="noStrike" dirty="0">
                          <a:effectLst/>
                        </a:rPr>
                        <a:t>Bydliště HKK</a:t>
                      </a:r>
                      <a:endParaRPr lang="cs-CZ" sz="1400" b="1" i="0" u="none" strike="noStrike" dirty="0">
                        <a:solidFill>
                          <a:srgbClr val="000000"/>
                        </a:solidFill>
                        <a:effectLst/>
                        <a:latin typeface="+mn-lt"/>
                      </a:endParaRPr>
                    </a:p>
                  </a:txBody>
                  <a:tcPr marL="9525" marR="9525" marT="9525" marB="0" anchor="ctr">
                    <a:lnL w="12700" cap="flat" cmpd="sng" algn="ctr">
                      <a:solidFill>
                        <a:schemeClr val="tx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endParaRPr lang="cs-CZ"/>
                    </a:p>
                  </a:txBody>
                  <a:tcPr/>
                </a:tc>
                <a:extLst>
                  <a:ext uri="{0D108BD9-81ED-4DB2-BD59-A6C34878D82A}">
                    <a16:rowId xmlns:a16="http://schemas.microsoft.com/office/drawing/2014/main" val="3195351140"/>
                  </a:ext>
                </a:extLst>
              </a:tr>
              <a:tr h="314325">
                <a:tc>
                  <a:txBody>
                    <a:bodyPr/>
                    <a:lstStyle/>
                    <a:p>
                      <a:pPr algn="ctr" fontAlgn="ctr"/>
                      <a:r>
                        <a:rPr lang="cs-CZ" sz="1400" b="1" u="none" strike="noStrike" dirty="0">
                          <a:effectLst/>
                        </a:rPr>
                        <a:t> Rok</a:t>
                      </a:r>
                      <a:endParaRPr lang="cs-CZ" sz="1400" b="1" i="0" u="none" strike="noStrike" dirty="0">
                        <a:solidFill>
                          <a:srgbClr val="000000"/>
                        </a:solidFill>
                        <a:effectLst/>
                        <a:latin typeface="+mn-lt"/>
                      </a:endParaRPr>
                    </a:p>
                  </a:txBody>
                  <a:tcPr marL="9525" marR="9525" marT="9525" marB="0" anchor="ctr">
                    <a:lnL w="12700" cmpd="sng">
                      <a:noFill/>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400" b="1" u="none" strike="noStrike" dirty="0">
                          <a:effectLst/>
                        </a:rPr>
                        <a:t>Celkem </a:t>
                      </a:r>
                      <a:r>
                        <a:rPr lang="cs-CZ" sz="1400" b="1" u="none" strike="noStrike" dirty="0" err="1">
                          <a:effectLst/>
                        </a:rPr>
                        <a:t>hosp</a:t>
                      </a:r>
                      <a:r>
                        <a:rPr lang="cs-CZ" sz="1400" b="1" u="none" strike="noStrike" dirty="0">
                          <a:effectLst/>
                        </a:rPr>
                        <a:t>.</a:t>
                      </a:r>
                      <a:endParaRPr lang="cs-CZ" sz="1400" b="1" i="0" u="none" strike="noStrike" dirty="0">
                        <a:solidFill>
                          <a:srgbClr val="000000"/>
                        </a:solidFill>
                        <a:effectLst/>
                        <a:latin typeface="+mn-lt"/>
                      </a:endParaRPr>
                    </a:p>
                  </a:txBody>
                  <a:tcPr marL="9525" marR="9525" marT="9525" marB="0" anchor="ctr">
                    <a:lnL w="12700" cap="flat" cmpd="sng" algn="ctr">
                      <a:solidFill>
                        <a:schemeClr val="tx1"/>
                      </a:solidFill>
                      <a:prstDash val="solid"/>
                      <a:round/>
                      <a:headEnd type="none" w="med" len="med"/>
                      <a:tailEnd type="none" w="med" len="med"/>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400" b="1" u="none" strike="noStrike" dirty="0">
                          <a:effectLst/>
                        </a:rPr>
                        <a:t>% s úmrtím</a:t>
                      </a:r>
                      <a:endParaRPr lang="cs-CZ" sz="1400" b="1" i="0" u="none" strike="noStrike" dirty="0">
                        <a:solidFill>
                          <a:srgbClr val="000000"/>
                        </a:solidFill>
                        <a:effectLst/>
                        <a:latin typeface="+mn-lt"/>
                      </a:endParaRPr>
                    </a:p>
                  </a:txBody>
                  <a:tcPr marL="9525" marR="9525" marT="9525" marB="0" anchor="ctr">
                    <a:lnL w="12700" cmpd="sng">
                      <a:noFill/>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400" b="1" u="none" strike="noStrike" dirty="0">
                          <a:effectLst/>
                        </a:rPr>
                        <a:t>Celkem </a:t>
                      </a:r>
                      <a:r>
                        <a:rPr lang="cs-CZ" sz="1400" b="1" u="none" strike="noStrike" dirty="0" err="1">
                          <a:effectLst/>
                        </a:rPr>
                        <a:t>hosp</a:t>
                      </a:r>
                      <a:r>
                        <a:rPr lang="cs-CZ" sz="1400" b="1" u="none" strike="noStrike" dirty="0">
                          <a:effectLst/>
                        </a:rPr>
                        <a:t>.</a:t>
                      </a:r>
                      <a:endParaRPr lang="cs-CZ" sz="1400" b="1" i="0" u="none" strike="noStrike" dirty="0">
                        <a:solidFill>
                          <a:srgbClr val="000000"/>
                        </a:solidFill>
                        <a:effectLst/>
                        <a:latin typeface="+mn-lt"/>
                      </a:endParaRPr>
                    </a:p>
                  </a:txBody>
                  <a:tcPr marL="9525" marR="9525" marT="9525" marB="0" anchor="ctr">
                    <a:lnL w="12700" cap="flat" cmpd="sng" algn="ctr">
                      <a:solidFill>
                        <a:schemeClr val="tx1"/>
                      </a:solidFill>
                      <a:prstDash val="solid"/>
                      <a:round/>
                      <a:headEnd type="none" w="med" len="med"/>
                      <a:tailEnd type="none" w="med" len="med"/>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0" fontAlgn="ctr"/>
                      <a:r>
                        <a:rPr lang="cs-CZ" sz="1400" b="1" u="none" strike="noStrike" dirty="0">
                          <a:effectLst/>
                        </a:rPr>
                        <a:t>% s úmrtím</a:t>
                      </a:r>
                      <a:endParaRPr lang="cs-CZ" sz="1400" b="1" i="0" u="none" strike="noStrike" dirty="0">
                        <a:solidFill>
                          <a:srgbClr val="000000"/>
                        </a:solidFill>
                        <a:effectLst/>
                        <a:latin typeface="+mn-lt"/>
                      </a:endParaRPr>
                    </a:p>
                  </a:txBody>
                  <a:tcPr marL="9525" marR="9525" marT="9525"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36664525"/>
                  </a:ext>
                </a:extLst>
              </a:tr>
              <a:tr h="314325">
                <a:tc>
                  <a:txBody>
                    <a:bodyPr/>
                    <a:lstStyle/>
                    <a:p>
                      <a:pPr algn="ctr" rtl="0" fontAlgn="ctr"/>
                      <a:r>
                        <a:rPr lang="cs-CZ" sz="1400" b="1" u="none" strike="noStrike" dirty="0">
                          <a:effectLst/>
                        </a:rPr>
                        <a:t>2010</a:t>
                      </a:r>
                      <a:endParaRPr lang="cs-CZ" sz="1400" b="1" i="0" u="none" strike="noStrike" dirty="0">
                        <a:solidFill>
                          <a:srgbClr val="FFFFFF"/>
                        </a:solidFill>
                        <a:effectLst/>
                        <a:latin typeface="+mn-lt"/>
                      </a:endParaRPr>
                    </a:p>
                  </a:txBody>
                  <a:tcPr marL="9525" marR="9525" marT="9525" marB="0" anchor="ctr">
                    <a:lnL w="12700" cmpd="sng">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dirty="0">
                          <a:solidFill>
                            <a:srgbClr val="000000"/>
                          </a:solidFill>
                          <a:effectLst/>
                          <a:latin typeface="Calibri" panose="020F0502020204030204" pitchFamily="34" charset="0"/>
                        </a:rPr>
                        <a:t>1 799 770</a:t>
                      </a:r>
                    </a:p>
                  </a:txBody>
                  <a:tcPr marL="9525" marR="9525" marT="9525" marB="0" anchor="ctr">
                    <a:lnL w="12700" cap="flat" cmpd="sng" algn="ctr">
                      <a:solidFill>
                        <a:schemeClr val="tx1"/>
                      </a:solid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dirty="0">
                          <a:solidFill>
                            <a:srgbClr val="000000"/>
                          </a:solidFill>
                          <a:effectLst/>
                          <a:latin typeface="Calibri" panose="020F0502020204030204" pitchFamily="34" charset="0"/>
                        </a:rPr>
                        <a:t>2,9%</a:t>
                      </a:r>
                    </a:p>
                  </a:txBody>
                  <a:tcPr marL="9525" marR="9525" marT="9525" marB="0" anchor="ctr">
                    <a:lnL w="12700" cmpd="sng">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dirty="0">
                          <a:solidFill>
                            <a:srgbClr val="000000"/>
                          </a:solidFill>
                          <a:effectLst/>
                          <a:latin typeface="Calibri" panose="020F0502020204030204" pitchFamily="34" charset="0"/>
                        </a:rPr>
                        <a:t>89 797</a:t>
                      </a:r>
                    </a:p>
                  </a:txBody>
                  <a:tcPr marL="9525" marR="9525" marT="9525" marB="0" anchor="ctr">
                    <a:lnL w="12700" cap="flat" cmpd="sng" algn="ctr">
                      <a:solidFill>
                        <a:schemeClr val="tx1"/>
                      </a:solid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2,9%</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100333242"/>
                  </a:ext>
                </a:extLst>
              </a:tr>
              <a:tr h="314325">
                <a:tc>
                  <a:txBody>
                    <a:bodyPr/>
                    <a:lstStyle/>
                    <a:p>
                      <a:pPr algn="ctr" rtl="0" fontAlgn="ctr"/>
                      <a:r>
                        <a:rPr lang="cs-CZ" sz="1400" b="1" u="none" strike="noStrike" dirty="0">
                          <a:effectLst/>
                        </a:rPr>
                        <a:t>2011</a:t>
                      </a:r>
                      <a:endParaRPr lang="cs-CZ" sz="1400" b="1" i="0" u="none" strike="noStrike" dirty="0">
                        <a:solidFill>
                          <a:srgbClr val="FFFFFF"/>
                        </a:solidFill>
                        <a:effectLst/>
                        <a:latin typeface="+mn-lt"/>
                      </a:endParaRPr>
                    </a:p>
                  </a:txBody>
                  <a:tcPr marL="9525" marR="9525" marT="9525" marB="0" anchor="ctr">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dirty="0">
                          <a:solidFill>
                            <a:srgbClr val="000000"/>
                          </a:solidFill>
                          <a:effectLst/>
                          <a:latin typeface="Calibri" panose="020F0502020204030204" pitchFamily="34" charset="0"/>
                        </a:rPr>
                        <a:t>1 778 398</a:t>
                      </a:r>
                    </a:p>
                  </a:txBody>
                  <a:tcPr marL="9525" marR="9525" marT="9525" marB="0" anchor="ctr">
                    <a:lnL w="12700" cap="flat" cmpd="sng" algn="ctr">
                      <a:solidFill>
                        <a:schemeClr val="tx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dirty="0">
                          <a:solidFill>
                            <a:srgbClr val="000000"/>
                          </a:solidFill>
                          <a:effectLst/>
                          <a:latin typeface="Calibri" panose="020F0502020204030204" pitchFamily="34" charset="0"/>
                        </a:rPr>
                        <a:t>2,9%</a:t>
                      </a:r>
                    </a:p>
                  </a:txBody>
                  <a:tcPr marL="9525" marR="9525" marT="9525" marB="0" anchor="ctr">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87 338</a:t>
                      </a:r>
                    </a:p>
                  </a:txBody>
                  <a:tcPr marL="9525" marR="9525" marT="9525" marB="0" anchor="ctr">
                    <a:lnL w="12700" cap="flat" cmpd="sng" algn="ctr">
                      <a:solidFill>
                        <a:schemeClr val="tx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dirty="0">
                          <a:solidFill>
                            <a:srgbClr val="000000"/>
                          </a:solidFill>
                          <a:effectLst/>
                          <a:latin typeface="Calibri" panose="020F0502020204030204" pitchFamily="34" charset="0"/>
                        </a:rPr>
                        <a:t>3,1%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249885358"/>
                  </a:ext>
                </a:extLst>
              </a:tr>
              <a:tr h="314325">
                <a:tc>
                  <a:txBody>
                    <a:bodyPr/>
                    <a:lstStyle/>
                    <a:p>
                      <a:pPr algn="ctr" rtl="0" fontAlgn="ctr"/>
                      <a:r>
                        <a:rPr lang="cs-CZ" sz="1400" b="1" u="none" strike="noStrike" dirty="0">
                          <a:effectLst/>
                        </a:rPr>
                        <a:t>2012</a:t>
                      </a:r>
                      <a:endParaRPr lang="cs-CZ" sz="1400" b="1" i="0" u="none" strike="noStrike" dirty="0">
                        <a:solidFill>
                          <a:srgbClr val="FFFFFF"/>
                        </a:solidFill>
                        <a:effectLst/>
                        <a:latin typeface="+mn-lt"/>
                      </a:endParaRPr>
                    </a:p>
                  </a:txBody>
                  <a:tcPr marL="9525" marR="9525" marT="9525" marB="0" anchor="ctr">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dirty="0">
                          <a:solidFill>
                            <a:srgbClr val="000000"/>
                          </a:solidFill>
                          <a:effectLst/>
                          <a:latin typeface="Calibri" panose="020F0502020204030204" pitchFamily="34" charset="0"/>
                        </a:rPr>
                        <a:t>1 815 756</a:t>
                      </a:r>
                    </a:p>
                  </a:txBody>
                  <a:tcPr marL="9525" marR="9525" marT="9525" marB="0" anchor="ctr">
                    <a:lnL w="12700" cap="flat" cmpd="sng" algn="ctr">
                      <a:solidFill>
                        <a:schemeClr val="tx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dirty="0">
                          <a:solidFill>
                            <a:srgbClr val="000000"/>
                          </a:solidFill>
                          <a:effectLst/>
                          <a:latin typeface="Calibri" panose="020F0502020204030204" pitchFamily="34" charset="0"/>
                        </a:rPr>
                        <a:t>2,8%</a:t>
                      </a:r>
                    </a:p>
                  </a:txBody>
                  <a:tcPr marL="9525" marR="9525" marT="9525" marB="0" anchor="ctr">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87 478</a:t>
                      </a:r>
                    </a:p>
                  </a:txBody>
                  <a:tcPr marL="9525" marR="9525" marT="9525" marB="0" anchor="ctr">
                    <a:lnL w="12700" cap="flat" cmpd="sng" algn="ctr">
                      <a:solidFill>
                        <a:schemeClr val="tx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3,1%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603210461"/>
                  </a:ext>
                </a:extLst>
              </a:tr>
              <a:tr h="314325">
                <a:tc>
                  <a:txBody>
                    <a:bodyPr/>
                    <a:lstStyle/>
                    <a:p>
                      <a:pPr algn="ctr" rtl="0" fontAlgn="ctr"/>
                      <a:r>
                        <a:rPr lang="cs-CZ" sz="1400" b="1" u="none" strike="noStrike" dirty="0">
                          <a:effectLst/>
                        </a:rPr>
                        <a:t>2013</a:t>
                      </a:r>
                      <a:endParaRPr lang="cs-CZ" sz="1400" b="1" i="0" u="none" strike="noStrike" dirty="0">
                        <a:solidFill>
                          <a:srgbClr val="FFFFFF"/>
                        </a:solidFill>
                        <a:effectLst/>
                        <a:latin typeface="+mn-lt"/>
                      </a:endParaRPr>
                    </a:p>
                  </a:txBody>
                  <a:tcPr marL="9525" marR="9525" marT="9525" marB="0" anchor="ctr">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dirty="0">
                          <a:solidFill>
                            <a:srgbClr val="000000"/>
                          </a:solidFill>
                          <a:effectLst/>
                          <a:latin typeface="Calibri" panose="020F0502020204030204" pitchFamily="34" charset="0"/>
                        </a:rPr>
                        <a:t>1 811 249</a:t>
                      </a:r>
                    </a:p>
                  </a:txBody>
                  <a:tcPr marL="9525" marR="9525" marT="9525" marB="0" anchor="ctr">
                    <a:lnL w="12700" cap="flat" cmpd="sng" algn="ctr">
                      <a:solidFill>
                        <a:schemeClr val="tx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dirty="0">
                          <a:solidFill>
                            <a:srgbClr val="000000"/>
                          </a:solidFill>
                          <a:effectLst/>
                          <a:latin typeface="Calibri" panose="020F0502020204030204" pitchFamily="34" charset="0"/>
                        </a:rPr>
                        <a:t>2,9%</a:t>
                      </a:r>
                    </a:p>
                  </a:txBody>
                  <a:tcPr marL="9525" marR="9525" marT="9525" marB="0" anchor="ctr">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87 151</a:t>
                      </a:r>
                    </a:p>
                  </a:txBody>
                  <a:tcPr marL="9525" marR="9525" marT="9525" marB="0" anchor="ctr">
                    <a:lnL w="12700" cap="flat" cmpd="sng" algn="ctr">
                      <a:solidFill>
                        <a:schemeClr val="tx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3,3%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969157083"/>
                  </a:ext>
                </a:extLst>
              </a:tr>
              <a:tr h="314325">
                <a:tc>
                  <a:txBody>
                    <a:bodyPr/>
                    <a:lstStyle/>
                    <a:p>
                      <a:pPr algn="ctr" rtl="0" fontAlgn="ctr"/>
                      <a:r>
                        <a:rPr lang="cs-CZ" sz="1400" b="1" u="none" strike="noStrike" dirty="0">
                          <a:effectLst/>
                        </a:rPr>
                        <a:t>2014</a:t>
                      </a:r>
                      <a:endParaRPr lang="cs-CZ" sz="1400" b="1" i="0" u="none" strike="noStrike" dirty="0">
                        <a:solidFill>
                          <a:srgbClr val="FFFFFF"/>
                        </a:solidFill>
                        <a:effectLst/>
                        <a:latin typeface="+mn-lt"/>
                      </a:endParaRPr>
                    </a:p>
                  </a:txBody>
                  <a:tcPr marL="9525" marR="9525" marT="9525" marB="0" anchor="ctr">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1 831 194</a:t>
                      </a:r>
                    </a:p>
                  </a:txBody>
                  <a:tcPr marL="9525" marR="9525" marT="9525" marB="0" anchor="ctr">
                    <a:lnL w="12700" cap="flat" cmpd="sng" algn="ctr">
                      <a:solidFill>
                        <a:schemeClr val="tx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dirty="0">
                          <a:solidFill>
                            <a:srgbClr val="000000"/>
                          </a:solidFill>
                          <a:effectLst/>
                          <a:latin typeface="Calibri" panose="020F0502020204030204" pitchFamily="34" charset="0"/>
                        </a:rPr>
                        <a:t>2,7%</a:t>
                      </a:r>
                    </a:p>
                  </a:txBody>
                  <a:tcPr marL="9525" marR="9525" marT="9525" marB="0" anchor="ctr">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dirty="0">
                          <a:solidFill>
                            <a:srgbClr val="000000"/>
                          </a:solidFill>
                          <a:effectLst/>
                          <a:latin typeface="Calibri" panose="020F0502020204030204" pitchFamily="34" charset="0"/>
                        </a:rPr>
                        <a:t>87 406</a:t>
                      </a:r>
                    </a:p>
                  </a:txBody>
                  <a:tcPr marL="9525" marR="9525" marT="9525" marB="0" anchor="ctr">
                    <a:lnL w="12700" cap="flat" cmpd="sng" algn="ctr">
                      <a:solidFill>
                        <a:schemeClr val="tx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dirty="0">
                          <a:solidFill>
                            <a:srgbClr val="000000"/>
                          </a:solidFill>
                          <a:effectLst/>
                          <a:latin typeface="Calibri" panose="020F0502020204030204" pitchFamily="34" charset="0"/>
                        </a:rPr>
                        <a:t>2,9%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654806280"/>
                  </a:ext>
                </a:extLst>
              </a:tr>
              <a:tr h="314325">
                <a:tc>
                  <a:txBody>
                    <a:bodyPr/>
                    <a:lstStyle/>
                    <a:p>
                      <a:pPr algn="ctr" rtl="0" fontAlgn="ctr"/>
                      <a:r>
                        <a:rPr lang="cs-CZ" sz="1400" b="1" u="none" strike="noStrike" dirty="0">
                          <a:effectLst/>
                        </a:rPr>
                        <a:t>2015</a:t>
                      </a:r>
                      <a:endParaRPr lang="cs-CZ" sz="1400" b="1" i="0" u="none" strike="noStrike" dirty="0">
                        <a:solidFill>
                          <a:srgbClr val="FFFFFF"/>
                        </a:solidFill>
                        <a:effectLst/>
                        <a:latin typeface="+mn-lt"/>
                      </a:endParaRPr>
                    </a:p>
                  </a:txBody>
                  <a:tcPr marL="9525" marR="9525" marT="9525" marB="0" anchor="ctr">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1 809 142</a:t>
                      </a:r>
                    </a:p>
                  </a:txBody>
                  <a:tcPr marL="9525" marR="9525" marT="9525" marB="0" anchor="ctr">
                    <a:lnL w="12700" cap="flat" cmpd="sng" algn="ctr">
                      <a:solidFill>
                        <a:schemeClr val="tx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dirty="0">
                          <a:solidFill>
                            <a:srgbClr val="000000"/>
                          </a:solidFill>
                          <a:effectLst/>
                          <a:latin typeface="Calibri" panose="020F0502020204030204" pitchFamily="34" charset="0"/>
                        </a:rPr>
                        <a:t>2,9%</a:t>
                      </a:r>
                    </a:p>
                  </a:txBody>
                  <a:tcPr marL="9525" marR="9525" marT="9525" marB="0" anchor="ctr">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87 721</a:t>
                      </a:r>
                    </a:p>
                  </a:txBody>
                  <a:tcPr marL="9525" marR="9525" marT="9525" marB="0" anchor="ctr">
                    <a:lnL w="12700" cap="flat" cmpd="sng" algn="ctr">
                      <a:solidFill>
                        <a:schemeClr val="tx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3,1%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662863702"/>
                  </a:ext>
                </a:extLst>
              </a:tr>
              <a:tr h="314325">
                <a:tc>
                  <a:txBody>
                    <a:bodyPr/>
                    <a:lstStyle/>
                    <a:p>
                      <a:pPr algn="ctr" rtl="0" fontAlgn="ctr"/>
                      <a:r>
                        <a:rPr lang="cs-CZ" sz="1400" b="1" u="none" strike="noStrike" dirty="0">
                          <a:effectLst/>
                        </a:rPr>
                        <a:t>2016</a:t>
                      </a:r>
                      <a:endParaRPr lang="cs-CZ" sz="1400" b="1" i="0" u="none" strike="noStrike" dirty="0">
                        <a:solidFill>
                          <a:srgbClr val="FFFFFF"/>
                        </a:solidFill>
                        <a:effectLst/>
                        <a:latin typeface="+mn-lt"/>
                      </a:endParaRPr>
                    </a:p>
                  </a:txBody>
                  <a:tcPr marL="9525" marR="9525" marT="9525" marB="0" anchor="ctr">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1 789 686</a:t>
                      </a:r>
                    </a:p>
                  </a:txBody>
                  <a:tcPr marL="9525" marR="9525" marT="9525" marB="0" anchor="ctr">
                    <a:lnL w="12700" cap="flat" cmpd="sng" algn="ctr">
                      <a:solidFill>
                        <a:schemeClr val="tx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dirty="0">
                          <a:solidFill>
                            <a:srgbClr val="000000"/>
                          </a:solidFill>
                          <a:effectLst/>
                          <a:latin typeface="Calibri" panose="020F0502020204030204" pitchFamily="34" charset="0"/>
                        </a:rPr>
                        <a:t>2,8%</a:t>
                      </a:r>
                    </a:p>
                  </a:txBody>
                  <a:tcPr marL="9525" marR="9525" marT="9525" marB="0" anchor="ctr">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85 072</a:t>
                      </a:r>
                    </a:p>
                  </a:txBody>
                  <a:tcPr marL="9525" marR="9525" marT="9525" marB="0" anchor="ctr">
                    <a:lnL w="12700" cap="flat" cmpd="sng" algn="ctr">
                      <a:solidFill>
                        <a:schemeClr val="tx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dirty="0">
                          <a:solidFill>
                            <a:srgbClr val="000000"/>
                          </a:solidFill>
                          <a:effectLst/>
                          <a:latin typeface="Calibri" panose="020F0502020204030204" pitchFamily="34" charset="0"/>
                        </a:rPr>
                        <a:t>3,0%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853617549"/>
                  </a:ext>
                </a:extLst>
              </a:tr>
              <a:tr h="314325">
                <a:tc>
                  <a:txBody>
                    <a:bodyPr/>
                    <a:lstStyle/>
                    <a:p>
                      <a:pPr algn="ctr" rtl="0" fontAlgn="ctr"/>
                      <a:r>
                        <a:rPr lang="cs-CZ" sz="1400" b="1" u="none" strike="noStrike" dirty="0">
                          <a:effectLst/>
                        </a:rPr>
                        <a:t>2017</a:t>
                      </a:r>
                      <a:endParaRPr lang="cs-CZ" sz="1400" b="1" i="0" u="none" strike="noStrike" dirty="0">
                        <a:solidFill>
                          <a:srgbClr val="FFFFFF"/>
                        </a:solidFill>
                        <a:effectLst/>
                        <a:latin typeface="+mn-lt"/>
                      </a:endParaRPr>
                    </a:p>
                  </a:txBody>
                  <a:tcPr marL="9525" marR="9525" marT="9525" marB="0" anchor="ctr">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dirty="0">
                          <a:solidFill>
                            <a:srgbClr val="000000"/>
                          </a:solidFill>
                          <a:effectLst/>
                          <a:latin typeface="Calibri" panose="020F0502020204030204" pitchFamily="34" charset="0"/>
                        </a:rPr>
                        <a:t>1 754 395</a:t>
                      </a:r>
                    </a:p>
                  </a:txBody>
                  <a:tcPr marL="9525" marR="9525" marT="9525" marB="0" anchor="ctr">
                    <a:lnL w="12700" cap="flat" cmpd="sng" algn="ctr">
                      <a:solidFill>
                        <a:schemeClr val="tx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dirty="0">
                          <a:solidFill>
                            <a:srgbClr val="000000"/>
                          </a:solidFill>
                          <a:effectLst/>
                          <a:latin typeface="Calibri" panose="020F0502020204030204" pitchFamily="34" charset="0"/>
                        </a:rPr>
                        <a:t>2,9%</a:t>
                      </a:r>
                    </a:p>
                  </a:txBody>
                  <a:tcPr marL="9525" marR="9525" marT="9525" marB="0" anchor="ctr">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82 339</a:t>
                      </a:r>
                    </a:p>
                  </a:txBody>
                  <a:tcPr marL="9525" marR="9525" marT="9525" marB="0" anchor="ctr">
                    <a:lnL w="12700" cap="flat" cmpd="sng" algn="ctr">
                      <a:solidFill>
                        <a:schemeClr val="tx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3,0%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664238186"/>
                  </a:ext>
                </a:extLst>
              </a:tr>
              <a:tr h="314325">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cs-CZ" sz="1400" b="1" u="none" strike="noStrike" dirty="0">
                          <a:effectLst/>
                        </a:rPr>
                        <a:t>2018</a:t>
                      </a:r>
                      <a:endParaRPr lang="cs-CZ" sz="1400" b="1" i="0" u="none" strike="noStrike" dirty="0">
                        <a:solidFill>
                          <a:srgbClr val="FFFFFF"/>
                        </a:solidFill>
                        <a:effectLst/>
                        <a:latin typeface="+mn-lt"/>
                      </a:endParaRPr>
                    </a:p>
                  </a:txBody>
                  <a:tcPr marL="9525" marR="9525" marT="9525" marB="0" anchor="ctr">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dirty="0">
                          <a:solidFill>
                            <a:srgbClr val="000000"/>
                          </a:solidFill>
                          <a:effectLst/>
                          <a:latin typeface="Calibri" panose="020F0502020204030204" pitchFamily="34" charset="0"/>
                        </a:rPr>
                        <a:t>1 741 427</a:t>
                      </a:r>
                    </a:p>
                  </a:txBody>
                  <a:tcPr marL="9525" marR="9525" marT="9525" marB="0" anchor="ctr">
                    <a:lnL w="12700" cap="flat" cmpd="sng" algn="ctr">
                      <a:solidFill>
                        <a:schemeClr val="tx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dirty="0">
                          <a:solidFill>
                            <a:srgbClr val="000000"/>
                          </a:solidFill>
                          <a:effectLst/>
                          <a:latin typeface="Calibri" panose="020F0502020204030204" pitchFamily="34" charset="0"/>
                        </a:rPr>
                        <a:t>2,9%</a:t>
                      </a:r>
                    </a:p>
                  </a:txBody>
                  <a:tcPr marL="9525" marR="9525" marT="9525" marB="0" anchor="ctr">
                    <a:lnL w="12700" cmpd="sng">
                      <a:noFill/>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a:solidFill>
                            <a:srgbClr val="000000"/>
                          </a:solidFill>
                          <a:effectLst/>
                          <a:latin typeface="Calibri" panose="020F0502020204030204" pitchFamily="34" charset="0"/>
                        </a:rPr>
                        <a:t>81 912</a:t>
                      </a:r>
                    </a:p>
                  </a:txBody>
                  <a:tcPr marL="9525" marR="9525" marT="9525" marB="0" anchor="ctr">
                    <a:lnL w="12700" cap="flat" cmpd="sng" algn="ctr">
                      <a:solidFill>
                        <a:schemeClr val="tx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ctr"/>
                      <a:r>
                        <a:rPr lang="cs-CZ" sz="1400" b="0" i="0" u="none" strike="noStrike" dirty="0">
                          <a:solidFill>
                            <a:srgbClr val="000000"/>
                          </a:solidFill>
                          <a:effectLst/>
                          <a:latin typeface="Calibri" panose="020F0502020204030204" pitchFamily="34" charset="0"/>
                        </a:rPr>
                        <a:t>3,2%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19408067"/>
                  </a:ext>
                </a:extLst>
              </a:tr>
            </a:tbl>
          </a:graphicData>
        </a:graphic>
      </p:graphicFrame>
      <p:sp>
        <p:nvSpPr>
          <p:cNvPr id="19" name="TextBox 7">
            <a:extLst>
              <a:ext uri="{FF2B5EF4-FFF2-40B4-BE49-F238E27FC236}">
                <a16:creationId xmlns:a16="http://schemas.microsoft.com/office/drawing/2014/main" id="{5736A340-D80E-483D-BA76-8D1B5B1F74BD}"/>
              </a:ext>
            </a:extLst>
          </p:cNvPr>
          <p:cNvSpPr txBox="1"/>
          <p:nvPr/>
        </p:nvSpPr>
        <p:spPr>
          <a:xfrm>
            <a:off x="151891" y="5223227"/>
            <a:ext cx="4666998" cy="95410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rPr>
              <a:t>Celková hospitalizační mortalita je v ČR relativně nízká a nepřesahuje hranici 3%. V čase jde o hodnotu neměnnou, kolísající mezi 2,7 – 2,9%. Tento ukazatel nevykazuje významnou meziregionální variabilitu. </a:t>
            </a:r>
          </a:p>
        </p:txBody>
      </p:sp>
      <p:sp>
        <p:nvSpPr>
          <p:cNvPr id="22" name="TextBox 7">
            <a:extLst>
              <a:ext uri="{FF2B5EF4-FFF2-40B4-BE49-F238E27FC236}">
                <a16:creationId xmlns:a16="http://schemas.microsoft.com/office/drawing/2014/main" id="{EE2F61F7-1FF7-4613-8853-DE046CA0C168}"/>
              </a:ext>
            </a:extLst>
          </p:cNvPr>
          <p:cNvSpPr txBox="1"/>
          <p:nvPr/>
        </p:nvSpPr>
        <p:spPr>
          <a:xfrm>
            <a:off x="8281878" y="779535"/>
            <a:ext cx="3568746" cy="307777"/>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solidFill>
                  <a:srgbClr val="000000"/>
                </a:solidFill>
                <a:effectLst/>
                <a:uLnTx/>
                <a:uFillTx/>
                <a:latin typeface="Calibri" panose="020F0502020204030204"/>
                <a:ea typeface="+mn-ea"/>
                <a:cs typeface="+mn-cs"/>
              </a:rPr>
              <a:t>Příčiny hospitalizací končících úmrtím (2018)</a:t>
            </a:r>
          </a:p>
        </p:txBody>
      </p:sp>
      <p:graphicFrame>
        <p:nvGraphicFramePr>
          <p:cNvPr id="10" name="Graf 9">
            <a:extLst>
              <a:ext uri="{FF2B5EF4-FFF2-40B4-BE49-F238E27FC236}">
                <a16:creationId xmlns:a16="http://schemas.microsoft.com/office/drawing/2014/main" id="{E27424D6-8636-45BA-849D-28F6D2EDCF6B}"/>
              </a:ext>
            </a:extLst>
          </p:cNvPr>
          <p:cNvGraphicFramePr/>
          <p:nvPr>
            <p:extLst>
              <p:ext uri="{D42A27DB-BD31-4B8C-83A1-F6EECF244321}">
                <p14:modId xmlns:p14="http://schemas.microsoft.com/office/powerpoint/2010/main" val="4173799527"/>
              </p:ext>
            </p:extLst>
          </p:nvPr>
        </p:nvGraphicFramePr>
        <p:xfrm>
          <a:off x="4277234" y="927707"/>
          <a:ext cx="7781925" cy="531521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50064920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0179" y="97710"/>
            <a:ext cx="10515600" cy="631595"/>
          </a:xfrm>
        </p:spPr>
        <p:txBody>
          <a:bodyPr>
            <a:normAutofit/>
          </a:bodyPr>
          <a:lstStyle/>
          <a:p>
            <a:r>
              <a:rPr lang="cs-CZ" dirty="0"/>
              <a:t>Samostatná ordinace </a:t>
            </a:r>
            <a:r>
              <a:rPr lang="cs-CZ" dirty="0" smtClean="0"/>
              <a:t>PL - stomatologa</a:t>
            </a:r>
            <a:endParaRPr lang="en-US" dirty="0"/>
          </a:p>
        </p:txBody>
      </p:sp>
      <p:sp>
        <p:nvSpPr>
          <p:cNvPr id="32" name="TextovéPole 31"/>
          <p:cNvSpPr txBox="1"/>
          <p:nvPr/>
        </p:nvSpPr>
        <p:spPr>
          <a:xfrm>
            <a:off x="149069" y="1314239"/>
            <a:ext cx="6426661" cy="307777"/>
          </a:xfrm>
          <a:prstGeom prst="rect">
            <a:avLst/>
          </a:prstGeom>
          <a:noFill/>
        </p:spPr>
        <p:txBody>
          <a:bodyPr wrap="square" rtlCol="0">
            <a:spAutoFit/>
          </a:bodyPr>
          <a:lstStyle/>
          <a:p>
            <a:r>
              <a:rPr lang="cs-CZ" sz="1400" b="1" dirty="0"/>
              <a:t>Počet obyvatel na </a:t>
            </a:r>
            <a:r>
              <a:rPr lang="cs-CZ" sz="1400" b="1" dirty="0" smtClean="0"/>
              <a:t>samostatnou ordinaci PL - stomatologa</a:t>
            </a:r>
            <a:endParaRPr lang="cs-CZ" sz="1400" b="1" dirty="0"/>
          </a:p>
        </p:txBody>
      </p:sp>
      <p:sp>
        <p:nvSpPr>
          <p:cNvPr id="33" name="Rectangle 20"/>
          <p:cNvSpPr/>
          <p:nvPr/>
        </p:nvSpPr>
        <p:spPr>
          <a:xfrm>
            <a:off x="9228706" y="2254784"/>
            <a:ext cx="2705319" cy="3136063"/>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cs-CZ" sz="1400" dirty="0" smtClean="0">
                <a:solidFill>
                  <a:schemeClr val="tx1"/>
                </a:solidFill>
              </a:rPr>
              <a:t>Počet obyvatel na 1 samostatnou ordinaci PL – stomatologa je v </a:t>
            </a:r>
            <a:r>
              <a:rPr lang="cs-CZ" sz="1400" dirty="0">
                <a:solidFill>
                  <a:schemeClr val="tx1"/>
                </a:solidFill>
              </a:rPr>
              <a:t>HKK srovnatelný s průměrem ČR</a:t>
            </a:r>
            <a:r>
              <a:rPr lang="cs-CZ" sz="1400" dirty="0" smtClean="0">
                <a:solidFill>
                  <a:schemeClr val="tx1"/>
                </a:solidFill>
              </a:rPr>
              <a:t>.</a:t>
            </a:r>
            <a:endParaRPr lang="cs-CZ" sz="1400" dirty="0">
              <a:solidFill>
                <a:schemeClr val="tx1"/>
              </a:solidFill>
            </a:endParaRPr>
          </a:p>
        </p:txBody>
      </p:sp>
      <p:graphicFrame>
        <p:nvGraphicFramePr>
          <p:cNvPr id="34" name="Tabulka 33"/>
          <p:cNvGraphicFramePr>
            <a:graphicFrameLocks noGrp="1"/>
          </p:cNvGraphicFramePr>
          <p:nvPr>
            <p:extLst>
              <p:ext uri="{D42A27DB-BD31-4B8C-83A1-F6EECF244321}">
                <p14:modId xmlns:p14="http://schemas.microsoft.com/office/powerpoint/2010/main" val="3736786987"/>
              </p:ext>
            </p:extLst>
          </p:nvPr>
        </p:nvGraphicFramePr>
        <p:xfrm>
          <a:off x="465667" y="4824555"/>
          <a:ext cx="7680629" cy="399848"/>
        </p:xfrm>
        <a:graphic>
          <a:graphicData uri="http://schemas.openxmlformats.org/drawingml/2006/table">
            <a:tbl>
              <a:tblPr>
                <a:tableStyleId>{5C22544A-7EE6-4342-B048-85BDC9FD1C3A}</a:tableStyleId>
              </a:tblPr>
              <a:tblGrid>
                <a:gridCol w="1541099">
                  <a:extLst>
                    <a:ext uri="{9D8B030D-6E8A-4147-A177-3AD203B41FA5}">
                      <a16:colId xmlns:a16="http://schemas.microsoft.com/office/drawing/2014/main" val="20016"/>
                    </a:ext>
                  </a:extLst>
                </a:gridCol>
                <a:gridCol w="409302">
                  <a:extLst>
                    <a:ext uri="{9D8B030D-6E8A-4147-A177-3AD203B41FA5}">
                      <a16:colId xmlns:a16="http://schemas.microsoft.com/office/drawing/2014/main" val="20000"/>
                    </a:ext>
                  </a:extLst>
                </a:gridCol>
                <a:gridCol w="409302">
                  <a:extLst>
                    <a:ext uri="{9D8B030D-6E8A-4147-A177-3AD203B41FA5}">
                      <a16:colId xmlns:a16="http://schemas.microsoft.com/office/drawing/2014/main" val="20001"/>
                    </a:ext>
                  </a:extLst>
                </a:gridCol>
                <a:gridCol w="409302">
                  <a:extLst>
                    <a:ext uri="{9D8B030D-6E8A-4147-A177-3AD203B41FA5}">
                      <a16:colId xmlns:a16="http://schemas.microsoft.com/office/drawing/2014/main" val="20002"/>
                    </a:ext>
                  </a:extLst>
                </a:gridCol>
                <a:gridCol w="409302">
                  <a:extLst>
                    <a:ext uri="{9D8B030D-6E8A-4147-A177-3AD203B41FA5}">
                      <a16:colId xmlns:a16="http://schemas.microsoft.com/office/drawing/2014/main" val="20003"/>
                    </a:ext>
                  </a:extLst>
                </a:gridCol>
                <a:gridCol w="409302">
                  <a:extLst>
                    <a:ext uri="{9D8B030D-6E8A-4147-A177-3AD203B41FA5}">
                      <a16:colId xmlns:a16="http://schemas.microsoft.com/office/drawing/2014/main" val="20004"/>
                    </a:ext>
                  </a:extLst>
                </a:gridCol>
                <a:gridCol w="409302">
                  <a:extLst>
                    <a:ext uri="{9D8B030D-6E8A-4147-A177-3AD203B41FA5}">
                      <a16:colId xmlns:a16="http://schemas.microsoft.com/office/drawing/2014/main" val="20005"/>
                    </a:ext>
                  </a:extLst>
                </a:gridCol>
                <a:gridCol w="409302">
                  <a:extLst>
                    <a:ext uri="{9D8B030D-6E8A-4147-A177-3AD203B41FA5}">
                      <a16:colId xmlns:a16="http://schemas.microsoft.com/office/drawing/2014/main" val="20006"/>
                    </a:ext>
                  </a:extLst>
                </a:gridCol>
                <a:gridCol w="409302">
                  <a:extLst>
                    <a:ext uri="{9D8B030D-6E8A-4147-A177-3AD203B41FA5}">
                      <a16:colId xmlns:a16="http://schemas.microsoft.com/office/drawing/2014/main" val="20007"/>
                    </a:ext>
                  </a:extLst>
                </a:gridCol>
                <a:gridCol w="409302">
                  <a:extLst>
                    <a:ext uri="{9D8B030D-6E8A-4147-A177-3AD203B41FA5}">
                      <a16:colId xmlns:a16="http://schemas.microsoft.com/office/drawing/2014/main" val="20008"/>
                    </a:ext>
                  </a:extLst>
                </a:gridCol>
                <a:gridCol w="409302">
                  <a:extLst>
                    <a:ext uri="{9D8B030D-6E8A-4147-A177-3AD203B41FA5}">
                      <a16:colId xmlns:a16="http://schemas.microsoft.com/office/drawing/2014/main" val="20009"/>
                    </a:ext>
                  </a:extLst>
                </a:gridCol>
                <a:gridCol w="409302">
                  <a:extLst>
                    <a:ext uri="{9D8B030D-6E8A-4147-A177-3AD203B41FA5}">
                      <a16:colId xmlns:a16="http://schemas.microsoft.com/office/drawing/2014/main" val="20010"/>
                    </a:ext>
                  </a:extLst>
                </a:gridCol>
                <a:gridCol w="409302">
                  <a:extLst>
                    <a:ext uri="{9D8B030D-6E8A-4147-A177-3AD203B41FA5}">
                      <a16:colId xmlns:a16="http://schemas.microsoft.com/office/drawing/2014/main" val="20012"/>
                    </a:ext>
                  </a:extLst>
                </a:gridCol>
                <a:gridCol w="409302">
                  <a:extLst>
                    <a:ext uri="{9D8B030D-6E8A-4147-A177-3AD203B41FA5}">
                      <a16:colId xmlns:a16="http://schemas.microsoft.com/office/drawing/2014/main" val="20013"/>
                    </a:ext>
                  </a:extLst>
                </a:gridCol>
                <a:gridCol w="409302">
                  <a:extLst>
                    <a:ext uri="{9D8B030D-6E8A-4147-A177-3AD203B41FA5}">
                      <a16:colId xmlns:a16="http://schemas.microsoft.com/office/drawing/2014/main" val="20014"/>
                    </a:ext>
                  </a:extLst>
                </a:gridCol>
                <a:gridCol w="409302">
                  <a:extLst>
                    <a:ext uri="{9D8B030D-6E8A-4147-A177-3AD203B41FA5}">
                      <a16:colId xmlns:a16="http://schemas.microsoft.com/office/drawing/2014/main" val="20015"/>
                    </a:ext>
                  </a:extLst>
                </a:gridCol>
              </a:tblGrid>
              <a:tr h="207443">
                <a:tc>
                  <a:txBody>
                    <a:bodyPr/>
                    <a:lstStyle/>
                    <a:p>
                      <a:pPr algn="l" fontAlgn="b"/>
                      <a:r>
                        <a:rPr lang="cs-CZ" sz="1000" u="none" strike="noStrike" dirty="0">
                          <a:effectLst/>
                        </a:rPr>
                        <a:t>Kraj</a:t>
                      </a:r>
                      <a:endParaRPr lang="cs-CZ" sz="1000" b="1" i="0" u="none" strike="noStrike" dirty="0">
                        <a:solidFill>
                          <a:srgbClr val="000000"/>
                        </a:solidFill>
                        <a:effectLst/>
                        <a:latin typeface="Calibri" panose="020F0502020204030204" pitchFamily="34" charset="0"/>
                      </a:endParaRPr>
                    </a:p>
                  </a:txBody>
                  <a:tcPr marL="7194" marR="7194" marT="7194" marB="0" anchor="ctr">
                    <a:solidFill>
                      <a:schemeClr val="bg1">
                        <a:lumMod val="95000"/>
                      </a:schemeClr>
                    </a:solidFill>
                  </a:tcPr>
                </a:tc>
                <a:tc>
                  <a:txBody>
                    <a:bodyPr/>
                    <a:lstStyle/>
                    <a:p>
                      <a:pPr algn="ctr" fontAlgn="b"/>
                      <a:r>
                        <a:rPr lang="cs-CZ" sz="1200" b="0" u="none" strike="noStrike" dirty="0">
                          <a:effectLst/>
                        </a:rPr>
                        <a:t>PHA</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b="0" u="none" strike="noStrike" dirty="0">
                          <a:effectLst/>
                        </a:rPr>
                        <a:t>STC</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JHC</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PLK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KVK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ULK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LBK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b="1" u="none" strike="noStrike" dirty="0">
                          <a:effectLst/>
                        </a:rPr>
                        <a:t>HKK</a:t>
                      </a:r>
                      <a:endParaRPr lang="cs-CZ" sz="1200" b="1" i="0" u="none" strike="noStrike" dirty="0">
                        <a:solidFill>
                          <a:srgbClr val="000000"/>
                        </a:solidFill>
                        <a:effectLst/>
                        <a:latin typeface="Calibri" panose="020F0502020204030204" pitchFamily="34" charset="0"/>
                      </a:endParaRPr>
                    </a:p>
                  </a:txBody>
                  <a:tcPr marL="8525" marR="8525" marT="8525" marB="0" anchor="b">
                    <a:solidFill>
                      <a:srgbClr val="E2F0D9"/>
                    </a:solidFill>
                  </a:tcPr>
                </a:tc>
                <a:tc>
                  <a:txBody>
                    <a:bodyPr/>
                    <a:lstStyle/>
                    <a:p>
                      <a:pPr algn="ctr" fontAlgn="b"/>
                      <a:r>
                        <a:rPr lang="cs-CZ" sz="1200" u="none" strike="noStrike" dirty="0">
                          <a:effectLst/>
                        </a:rPr>
                        <a:t>PAK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VYS</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b="0" u="none" strike="noStrike" dirty="0">
                          <a:effectLst/>
                        </a:rPr>
                        <a:t>JMK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OLK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ZLK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MSK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b="1" u="none" strike="noStrike" dirty="0">
                          <a:effectLst/>
                        </a:rPr>
                        <a:t>ČR</a:t>
                      </a:r>
                      <a:endParaRPr lang="cs-CZ" sz="1200" b="1" i="0" u="none" strike="noStrike" dirty="0">
                        <a:solidFill>
                          <a:srgbClr val="000000"/>
                        </a:solidFill>
                        <a:effectLst/>
                        <a:latin typeface="Calibri" panose="020F0502020204030204" pitchFamily="34" charset="0"/>
                      </a:endParaRPr>
                    </a:p>
                  </a:txBody>
                  <a:tcPr marL="8525" marR="8525" marT="8525" marB="0" anchor="b">
                    <a:solidFill>
                      <a:srgbClr val="F2F2F2"/>
                    </a:solidFill>
                  </a:tcPr>
                </a:tc>
                <a:extLst>
                  <a:ext uri="{0D108BD9-81ED-4DB2-BD59-A6C34878D82A}">
                    <a16:rowId xmlns:a16="http://schemas.microsoft.com/office/drawing/2014/main" val="10000"/>
                  </a:ext>
                </a:extLst>
              </a:tr>
              <a:tr h="192009">
                <a:tc>
                  <a:txBody>
                    <a:bodyPr/>
                    <a:lstStyle/>
                    <a:p>
                      <a:pPr algn="l" fontAlgn="b"/>
                      <a:r>
                        <a:rPr lang="cs-CZ" sz="1000" u="none" strike="noStrike" dirty="0">
                          <a:effectLst/>
                        </a:rPr>
                        <a:t>Počet </a:t>
                      </a:r>
                      <a:r>
                        <a:rPr lang="cs-CZ" sz="1000" u="none" strike="noStrike" dirty="0" smtClean="0">
                          <a:effectLst/>
                        </a:rPr>
                        <a:t>obyvatel na ordinaci</a:t>
                      </a:r>
                      <a:endParaRPr lang="cs-CZ" sz="1000" b="0" i="0" u="none" strike="noStrike" dirty="0">
                        <a:solidFill>
                          <a:srgbClr val="000000"/>
                        </a:solidFill>
                        <a:effectLst/>
                        <a:latin typeface="Calibri" panose="020F0502020204030204" pitchFamily="34" charset="0"/>
                      </a:endParaRPr>
                    </a:p>
                  </a:txBody>
                  <a:tcPr marL="7194" marR="7194" marT="7194" marB="0" anchor="ctr">
                    <a:solidFill>
                      <a:schemeClr val="bg1">
                        <a:lumMod val="95000"/>
                      </a:schemeClr>
                    </a:solidFill>
                  </a:tcPr>
                </a:tc>
                <a:tc>
                  <a:txBody>
                    <a:bodyPr/>
                    <a:lstStyle/>
                    <a:p>
                      <a:pPr marL="0" algn="ctr" defTabSz="914400" rtl="0" eaLnBrk="1" fontAlgn="b" latinLnBrk="0" hangingPunct="1"/>
                      <a:r>
                        <a:rPr lang="en-US" sz="1200" u="none" strike="noStrike" kern="1200" dirty="0">
                          <a:solidFill>
                            <a:schemeClr val="dk1"/>
                          </a:solidFill>
                          <a:effectLst/>
                          <a:latin typeface="+mn-lt"/>
                          <a:ea typeface="+mn-ea"/>
                          <a:cs typeface="+mn-cs"/>
                        </a:rPr>
                        <a:t>1 186</a:t>
                      </a:r>
                    </a:p>
                  </a:txBody>
                  <a:tcPr marL="9525" marR="9525" marT="9525" marB="0" anchor="b">
                    <a:solidFill>
                      <a:srgbClr val="F2F2F2"/>
                    </a:solidFill>
                  </a:tcPr>
                </a:tc>
                <a:tc>
                  <a:txBody>
                    <a:bodyPr/>
                    <a:lstStyle/>
                    <a:p>
                      <a:pPr marL="0" algn="ctr" defTabSz="914400" rtl="0" eaLnBrk="1" fontAlgn="b" latinLnBrk="0" hangingPunct="1"/>
                      <a:r>
                        <a:rPr lang="en-US" sz="1200" u="none" strike="noStrike" kern="1200" dirty="0">
                          <a:solidFill>
                            <a:schemeClr val="dk1"/>
                          </a:solidFill>
                          <a:effectLst/>
                          <a:latin typeface="+mn-lt"/>
                          <a:ea typeface="+mn-ea"/>
                          <a:cs typeface="+mn-cs"/>
                        </a:rPr>
                        <a:t>2 319</a:t>
                      </a:r>
                    </a:p>
                  </a:txBody>
                  <a:tcPr marL="9525" marR="9525" marT="9525" marB="0" anchor="b">
                    <a:solidFill>
                      <a:srgbClr val="F2F2F2"/>
                    </a:solidFill>
                  </a:tcPr>
                </a:tc>
                <a:tc>
                  <a:txBody>
                    <a:bodyPr/>
                    <a:lstStyle/>
                    <a:p>
                      <a:pPr marL="0" algn="ctr" defTabSz="914400" rtl="0" eaLnBrk="1" fontAlgn="b" latinLnBrk="0" hangingPunct="1"/>
                      <a:r>
                        <a:rPr lang="en-US" sz="1200" u="none" strike="noStrike" kern="1200" dirty="0">
                          <a:solidFill>
                            <a:schemeClr val="dk1"/>
                          </a:solidFill>
                          <a:effectLst/>
                          <a:latin typeface="+mn-lt"/>
                          <a:ea typeface="+mn-ea"/>
                          <a:cs typeface="+mn-cs"/>
                        </a:rPr>
                        <a:t>1 821</a:t>
                      </a:r>
                    </a:p>
                  </a:txBody>
                  <a:tcPr marL="9525" marR="9525" marT="9525" marB="0" anchor="b">
                    <a:solidFill>
                      <a:srgbClr val="F2F2F2"/>
                    </a:solidFill>
                  </a:tcPr>
                </a:tc>
                <a:tc>
                  <a:txBody>
                    <a:bodyPr/>
                    <a:lstStyle/>
                    <a:p>
                      <a:pPr marL="0" algn="ctr" defTabSz="914400" rtl="0" eaLnBrk="1" fontAlgn="b" latinLnBrk="0" hangingPunct="1"/>
                      <a:r>
                        <a:rPr lang="en-US" sz="1200" u="none" strike="noStrike" kern="1200" dirty="0">
                          <a:solidFill>
                            <a:schemeClr val="dk1"/>
                          </a:solidFill>
                          <a:effectLst/>
                          <a:latin typeface="+mn-lt"/>
                          <a:ea typeface="+mn-ea"/>
                          <a:cs typeface="+mn-cs"/>
                        </a:rPr>
                        <a:t>1 694</a:t>
                      </a:r>
                    </a:p>
                  </a:txBody>
                  <a:tcPr marL="9525" marR="9525" marT="9525" marB="0" anchor="b">
                    <a:solidFill>
                      <a:srgbClr val="F2F2F2"/>
                    </a:solidFill>
                  </a:tcPr>
                </a:tc>
                <a:tc>
                  <a:txBody>
                    <a:bodyPr/>
                    <a:lstStyle/>
                    <a:p>
                      <a:pPr marL="0" algn="ctr" defTabSz="914400" rtl="0" eaLnBrk="1" fontAlgn="b" latinLnBrk="0" hangingPunct="1"/>
                      <a:r>
                        <a:rPr lang="en-US" sz="1200" u="none" strike="noStrike" kern="1200" dirty="0">
                          <a:solidFill>
                            <a:schemeClr val="dk1"/>
                          </a:solidFill>
                          <a:effectLst/>
                          <a:latin typeface="+mn-lt"/>
                          <a:ea typeface="+mn-ea"/>
                          <a:cs typeface="+mn-cs"/>
                        </a:rPr>
                        <a:t>2 023</a:t>
                      </a:r>
                    </a:p>
                  </a:txBody>
                  <a:tcPr marL="9525" marR="9525" marT="9525" marB="0" anchor="b">
                    <a:solidFill>
                      <a:srgbClr val="F2F2F2"/>
                    </a:solidFill>
                  </a:tcPr>
                </a:tc>
                <a:tc>
                  <a:txBody>
                    <a:bodyPr/>
                    <a:lstStyle/>
                    <a:p>
                      <a:pPr marL="0" algn="ctr" defTabSz="914400" rtl="0" eaLnBrk="1" fontAlgn="b" latinLnBrk="0" hangingPunct="1"/>
                      <a:r>
                        <a:rPr lang="en-US" sz="1200" u="none" strike="noStrike" kern="1200" dirty="0">
                          <a:solidFill>
                            <a:schemeClr val="dk1"/>
                          </a:solidFill>
                          <a:effectLst/>
                          <a:latin typeface="+mn-lt"/>
                          <a:ea typeface="+mn-ea"/>
                          <a:cs typeface="+mn-cs"/>
                        </a:rPr>
                        <a:t>2 267</a:t>
                      </a:r>
                    </a:p>
                  </a:txBody>
                  <a:tcPr marL="9525" marR="9525" marT="9525" marB="0" anchor="b">
                    <a:solidFill>
                      <a:srgbClr val="F2F2F2"/>
                    </a:solidFill>
                  </a:tcPr>
                </a:tc>
                <a:tc>
                  <a:txBody>
                    <a:bodyPr/>
                    <a:lstStyle/>
                    <a:p>
                      <a:pPr marL="0" algn="ctr" defTabSz="914400" rtl="0" eaLnBrk="1" fontAlgn="b" latinLnBrk="0" hangingPunct="1"/>
                      <a:r>
                        <a:rPr lang="en-US" sz="1200" u="none" strike="noStrike" kern="1200" dirty="0">
                          <a:solidFill>
                            <a:schemeClr val="dk1"/>
                          </a:solidFill>
                          <a:effectLst/>
                          <a:latin typeface="+mn-lt"/>
                          <a:ea typeface="+mn-ea"/>
                          <a:cs typeface="+mn-cs"/>
                        </a:rPr>
                        <a:t>1 825</a:t>
                      </a:r>
                    </a:p>
                  </a:txBody>
                  <a:tcPr marL="9525" marR="9525" marT="9525" marB="0" anchor="b">
                    <a:solidFill>
                      <a:srgbClr val="F2F2F2"/>
                    </a:solidFill>
                  </a:tcPr>
                </a:tc>
                <a:tc>
                  <a:txBody>
                    <a:bodyPr/>
                    <a:lstStyle/>
                    <a:p>
                      <a:pPr marL="0" algn="ctr" defTabSz="914400" rtl="0" eaLnBrk="1" fontAlgn="b" latinLnBrk="0" hangingPunct="1"/>
                      <a:r>
                        <a:rPr lang="en-US" sz="1200" u="none" strike="noStrike" kern="1200" dirty="0">
                          <a:solidFill>
                            <a:schemeClr val="dk1"/>
                          </a:solidFill>
                          <a:effectLst/>
                          <a:latin typeface="+mn-lt"/>
                          <a:ea typeface="+mn-ea"/>
                          <a:cs typeface="+mn-cs"/>
                        </a:rPr>
                        <a:t>1 743</a:t>
                      </a:r>
                    </a:p>
                  </a:txBody>
                  <a:tcPr marL="9525" marR="9525" marT="9525" marB="0" anchor="b">
                    <a:solidFill>
                      <a:srgbClr val="E2F0D9"/>
                    </a:solidFill>
                  </a:tcPr>
                </a:tc>
                <a:tc>
                  <a:txBody>
                    <a:bodyPr/>
                    <a:lstStyle/>
                    <a:p>
                      <a:pPr marL="0" algn="ctr" defTabSz="914400" rtl="0" eaLnBrk="1" fontAlgn="b" latinLnBrk="0" hangingPunct="1"/>
                      <a:r>
                        <a:rPr lang="en-US" sz="1200" u="none" strike="noStrike" kern="1200" dirty="0">
                          <a:solidFill>
                            <a:schemeClr val="dk1"/>
                          </a:solidFill>
                          <a:effectLst/>
                          <a:latin typeface="+mn-lt"/>
                          <a:ea typeface="+mn-ea"/>
                          <a:cs typeface="+mn-cs"/>
                        </a:rPr>
                        <a:t>2 136</a:t>
                      </a:r>
                    </a:p>
                  </a:txBody>
                  <a:tcPr marL="9525" marR="9525" marT="9525" marB="0" anchor="b">
                    <a:solidFill>
                      <a:srgbClr val="F2F2F2"/>
                    </a:solidFill>
                  </a:tcPr>
                </a:tc>
                <a:tc>
                  <a:txBody>
                    <a:bodyPr/>
                    <a:lstStyle/>
                    <a:p>
                      <a:pPr marL="0" algn="ctr" defTabSz="914400" rtl="0" eaLnBrk="1" fontAlgn="b" latinLnBrk="0" hangingPunct="1"/>
                      <a:r>
                        <a:rPr lang="en-US" sz="1200" u="none" strike="noStrike" kern="1200" dirty="0">
                          <a:solidFill>
                            <a:schemeClr val="dk1"/>
                          </a:solidFill>
                          <a:effectLst/>
                          <a:latin typeface="+mn-lt"/>
                          <a:ea typeface="+mn-ea"/>
                          <a:cs typeface="+mn-cs"/>
                        </a:rPr>
                        <a:t>1 943</a:t>
                      </a:r>
                    </a:p>
                  </a:txBody>
                  <a:tcPr marL="9525" marR="9525" marT="9525" marB="0" anchor="b">
                    <a:solidFill>
                      <a:srgbClr val="F2F2F2"/>
                    </a:solidFill>
                  </a:tcPr>
                </a:tc>
                <a:tc>
                  <a:txBody>
                    <a:bodyPr/>
                    <a:lstStyle/>
                    <a:p>
                      <a:pPr marL="0" algn="ctr" defTabSz="914400" rtl="0" eaLnBrk="1" fontAlgn="b" latinLnBrk="0" hangingPunct="1"/>
                      <a:r>
                        <a:rPr lang="en-US" sz="1200" u="none" strike="noStrike" kern="1200" dirty="0">
                          <a:solidFill>
                            <a:schemeClr val="dk1"/>
                          </a:solidFill>
                          <a:effectLst/>
                          <a:latin typeface="+mn-lt"/>
                          <a:ea typeface="+mn-ea"/>
                          <a:cs typeface="+mn-cs"/>
                        </a:rPr>
                        <a:t>1 700</a:t>
                      </a:r>
                    </a:p>
                  </a:txBody>
                  <a:tcPr marL="9525" marR="9525" marT="9525" marB="0" anchor="b">
                    <a:solidFill>
                      <a:srgbClr val="F2F2F2"/>
                    </a:solidFill>
                  </a:tcPr>
                </a:tc>
                <a:tc>
                  <a:txBody>
                    <a:bodyPr/>
                    <a:lstStyle/>
                    <a:p>
                      <a:pPr marL="0" algn="ctr" defTabSz="914400" rtl="0" eaLnBrk="1" fontAlgn="b" latinLnBrk="0" hangingPunct="1"/>
                      <a:r>
                        <a:rPr lang="en-US" sz="1200" u="none" strike="noStrike" kern="1200" dirty="0">
                          <a:solidFill>
                            <a:schemeClr val="dk1"/>
                          </a:solidFill>
                          <a:effectLst/>
                          <a:latin typeface="+mn-lt"/>
                          <a:ea typeface="+mn-ea"/>
                          <a:cs typeface="+mn-cs"/>
                        </a:rPr>
                        <a:t>1 639</a:t>
                      </a:r>
                    </a:p>
                  </a:txBody>
                  <a:tcPr marL="9525" marR="9525" marT="9525" marB="0" anchor="b">
                    <a:solidFill>
                      <a:srgbClr val="F2F2F2"/>
                    </a:solidFill>
                  </a:tcPr>
                </a:tc>
                <a:tc>
                  <a:txBody>
                    <a:bodyPr/>
                    <a:lstStyle/>
                    <a:p>
                      <a:pPr marL="0" algn="ctr" defTabSz="914400" rtl="0" eaLnBrk="1" fontAlgn="b" latinLnBrk="0" hangingPunct="1"/>
                      <a:r>
                        <a:rPr lang="en-US" sz="1200" u="none" strike="noStrike" kern="1200" dirty="0">
                          <a:solidFill>
                            <a:schemeClr val="dk1"/>
                          </a:solidFill>
                          <a:effectLst/>
                          <a:latin typeface="+mn-lt"/>
                          <a:ea typeface="+mn-ea"/>
                          <a:cs typeface="+mn-cs"/>
                        </a:rPr>
                        <a:t>1 588</a:t>
                      </a:r>
                    </a:p>
                  </a:txBody>
                  <a:tcPr marL="9525" marR="9525" marT="9525" marB="0" anchor="b">
                    <a:solidFill>
                      <a:srgbClr val="F2F2F2"/>
                    </a:solidFill>
                  </a:tcPr>
                </a:tc>
                <a:tc>
                  <a:txBody>
                    <a:bodyPr/>
                    <a:lstStyle/>
                    <a:p>
                      <a:pPr marL="0" algn="ctr" defTabSz="914400" rtl="0" eaLnBrk="1" fontAlgn="b" latinLnBrk="0" hangingPunct="1"/>
                      <a:r>
                        <a:rPr lang="en-US" sz="1200" u="none" strike="noStrike" kern="1200" dirty="0">
                          <a:solidFill>
                            <a:schemeClr val="dk1"/>
                          </a:solidFill>
                          <a:effectLst/>
                          <a:latin typeface="+mn-lt"/>
                          <a:ea typeface="+mn-ea"/>
                          <a:cs typeface="+mn-cs"/>
                        </a:rPr>
                        <a:t>1 888</a:t>
                      </a:r>
                    </a:p>
                  </a:txBody>
                  <a:tcPr marL="9525" marR="9525" marT="9525" marB="0" anchor="b">
                    <a:solidFill>
                      <a:srgbClr val="F2F2F2"/>
                    </a:solidFill>
                  </a:tcPr>
                </a:tc>
                <a:tc>
                  <a:txBody>
                    <a:bodyPr/>
                    <a:lstStyle/>
                    <a:p>
                      <a:pPr marL="0" algn="ctr" defTabSz="914400" rtl="0" eaLnBrk="1" fontAlgn="b" latinLnBrk="0" hangingPunct="1"/>
                      <a:r>
                        <a:rPr lang="en-US" sz="1200" u="none" strike="noStrike" kern="1200" dirty="0">
                          <a:solidFill>
                            <a:schemeClr val="dk1"/>
                          </a:solidFill>
                          <a:effectLst/>
                          <a:latin typeface="+mn-lt"/>
                          <a:ea typeface="+mn-ea"/>
                          <a:cs typeface="+mn-cs"/>
                        </a:rPr>
                        <a:t>1 760</a:t>
                      </a:r>
                    </a:p>
                  </a:txBody>
                  <a:tcPr marL="9525" marR="9525" marT="9525" marB="0" anchor="b">
                    <a:solidFill>
                      <a:srgbClr val="F2F2F2"/>
                    </a:solidFill>
                  </a:tcPr>
                </a:tc>
                <a:extLst>
                  <a:ext uri="{0D108BD9-81ED-4DB2-BD59-A6C34878D82A}">
                    <a16:rowId xmlns:a16="http://schemas.microsoft.com/office/drawing/2014/main" val="10001"/>
                  </a:ext>
                </a:extLst>
              </a:tr>
            </a:tbl>
          </a:graphicData>
        </a:graphic>
      </p:graphicFrame>
      <p:graphicFrame>
        <p:nvGraphicFramePr>
          <p:cNvPr id="35" name="Tabulka 34"/>
          <p:cNvGraphicFramePr>
            <a:graphicFrameLocks noGrp="1"/>
          </p:cNvGraphicFramePr>
          <p:nvPr>
            <p:extLst>
              <p:ext uri="{D42A27DB-BD31-4B8C-83A1-F6EECF244321}">
                <p14:modId xmlns:p14="http://schemas.microsoft.com/office/powerpoint/2010/main" val="1150630034"/>
              </p:ext>
            </p:extLst>
          </p:nvPr>
        </p:nvGraphicFramePr>
        <p:xfrm>
          <a:off x="482601" y="3939683"/>
          <a:ext cx="7664172" cy="452817"/>
        </p:xfrm>
        <a:graphic>
          <a:graphicData uri="http://schemas.openxmlformats.org/drawingml/2006/table">
            <a:tbl>
              <a:tblPr>
                <a:tableStyleId>{5C22544A-7EE6-4342-B048-85BDC9FD1C3A}</a:tableStyleId>
              </a:tblPr>
              <a:tblGrid>
                <a:gridCol w="1531722">
                  <a:extLst>
                    <a:ext uri="{9D8B030D-6E8A-4147-A177-3AD203B41FA5}">
                      <a16:colId xmlns:a16="http://schemas.microsoft.com/office/drawing/2014/main" val="20000"/>
                    </a:ext>
                  </a:extLst>
                </a:gridCol>
                <a:gridCol w="408830">
                  <a:extLst>
                    <a:ext uri="{9D8B030D-6E8A-4147-A177-3AD203B41FA5}">
                      <a16:colId xmlns:a16="http://schemas.microsoft.com/office/drawing/2014/main" val="20001"/>
                    </a:ext>
                  </a:extLst>
                </a:gridCol>
                <a:gridCol w="408830">
                  <a:extLst>
                    <a:ext uri="{9D8B030D-6E8A-4147-A177-3AD203B41FA5}">
                      <a16:colId xmlns:a16="http://schemas.microsoft.com/office/drawing/2014/main" val="20002"/>
                    </a:ext>
                  </a:extLst>
                </a:gridCol>
                <a:gridCol w="408830">
                  <a:extLst>
                    <a:ext uri="{9D8B030D-6E8A-4147-A177-3AD203B41FA5}">
                      <a16:colId xmlns:a16="http://schemas.microsoft.com/office/drawing/2014/main" val="20003"/>
                    </a:ext>
                  </a:extLst>
                </a:gridCol>
                <a:gridCol w="408830">
                  <a:extLst>
                    <a:ext uri="{9D8B030D-6E8A-4147-A177-3AD203B41FA5}">
                      <a16:colId xmlns:a16="http://schemas.microsoft.com/office/drawing/2014/main" val="20004"/>
                    </a:ext>
                  </a:extLst>
                </a:gridCol>
                <a:gridCol w="408830">
                  <a:extLst>
                    <a:ext uri="{9D8B030D-6E8A-4147-A177-3AD203B41FA5}">
                      <a16:colId xmlns:a16="http://schemas.microsoft.com/office/drawing/2014/main" val="20005"/>
                    </a:ext>
                  </a:extLst>
                </a:gridCol>
                <a:gridCol w="408830">
                  <a:extLst>
                    <a:ext uri="{9D8B030D-6E8A-4147-A177-3AD203B41FA5}">
                      <a16:colId xmlns:a16="http://schemas.microsoft.com/office/drawing/2014/main" val="20006"/>
                    </a:ext>
                  </a:extLst>
                </a:gridCol>
                <a:gridCol w="408830">
                  <a:extLst>
                    <a:ext uri="{9D8B030D-6E8A-4147-A177-3AD203B41FA5}">
                      <a16:colId xmlns:a16="http://schemas.microsoft.com/office/drawing/2014/main" val="20007"/>
                    </a:ext>
                  </a:extLst>
                </a:gridCol>
                <a:gridCol w="408830">
                  <a:extLst>
                    <a:ext uri="{9D8B030D-6E8A-4147-A177-3AD203B41FA5}">
                      <a16:colId xmlns:a16="http://schemas.microsoft.com/office/drawing/2014/main" val="20008"/>
                    </a:ext>
                  </a:extLst>
                </a:gridCol>
                <a:gridCol w="408830">
                  <a:extLst>
                    <a:ext uri="{9D8B030D-6E8A-4147-A177-3AD203B41FA5}">
                      <a16:colId xmlns:a16="http://schemas.microsoft.com/office/drawing/2014/main" val="20009"/>
                    </a:ext>
                  </a:extLst>
                </a:gridCol>
                <a:gridCol w="408830">
                  <a:extLst>
                    <a:ext uri="{9D8B030D-6E8A-4147-A177-3AD203B41FA5}">
                      <a16:colId xmlns:a16="http://schemas.microsoft.com/office/drawing/2014/main" val="20010"/>
                    </a:ext>
                  </a:extLst>
                </a:gridCol>
                <a:gridCol w="408830">
                  <a:extLst>
                    <a:ext uri="{9D8B030D-6E8A-4147-A177-3AD203B41FA5}">
                      <a16:colId xmlns:a16="http://schemas.microsoft.com/office/drawing/2014/main" val="20011"/>
                    </a:ext>
                  </a:extLst>
                </a:gridCol>
                <a:gridCol w="408830">
                  <a:extLst>
                    <a:ext uri="{9D8B030D-6E8A-4147-A177-3AD203B41FA5}">
                      <a16:colId xmlns:a16="http://schemas.microsoft.com/office/drawing/2014/main" val="20013"/>
                    </a:ext>
                  </a:extLst>
                </a:gridCol>
                <a:gridCol w="408830">
                  <a:extLst>
                    <a:ext uri="{9D8B030D-6E8A-4147-A177-3AD203B41FA5}">
                      <a16:colId xmlns:a16="http://schemas.microsoft.com/office/drawing/2014/main" val="20014"/>
                    </a:ext>
                  </a:extLst>
                </a:gridCol>
                <a:gridCol w="408830">
                  <a:extLst>
                    <a:ext uri="{9D8B030D-6E8A-4147-A177-3AD203B41FA5}">
                      <a16:colId xmlns:a16="http://schemas.microsoft.com/office/drawing/2014/main" val="20015"/>
                    </a:ext>
                  </a:extLst>
                </a:gridCol>
                <a:gridCol w="408830">
                  <a:extLst>
                    <a:ext uri="{9D8B030D-6E8A-4147-A177-3AD203B41FA5}">
                      <a16:colId xmlns:a16="http://schemas.microsoft.com/office/drawing/2014/main" val="20016"/>
                    </a:ext>
                  </a:extLst>
                </a:gridCol>
              </a:tblGrid>
              <a:tr h="260412">
                <a:tc>
                  <a:txBody>
                    <a:bodyPr/>
                    <a:lstStyle/>
                    <a:p>
                      <a:pPr algn="l" fontAlgn="b"/>
                      <a:r>
                        <a:rPr lang="cs-CZ" sz="1000" u="none" strike="noStrike" dirty="0">
                          <a:effectLst/>
                        </a:rPr>
                        <a:t>Kraj</a:t>
                      </a:r>
                      <a:endParaRPr lang="cs-CZ" sz="1000" b="1" i="0" u="none" strike="noStrike" dirty="0">
                        <a:solidFill>
                          <a:srgbClr val="000000"/>
                        </a:solidFill>
                        <a:effectLst/>
                        <a:latin typeface="Calibri" panose="020F0502020204030204" pitchFamily="34" charset="0"/>
                      </a:endParaRPr>
                    </a:p>
                  </a:txBody>
                  <a:tcPr marL="7194" marR="7194" marT="7194" marB="0" anchor="ctr">
                    <a:solidFill>
                      <a:schemeClr val="bg1">
                        <a:lumMod val="95000"/>
                      </a:schemeClr>
                    </a:solidFill>
                  </a:tcPr>
                </a:tc>
                <a:tc>
                  <a:txBody>
                    <a:bodyPr/>
                    <a:lstStyle/>
                    <a:p>
                      <a:pPr algn="ctr" fontAlgn="b"/>
                      <a:r>
                        <a:rPr lang="cs-CZ" sz="1200" b="0" u="none" strike="noStrike" dirty="0">
                          <a:effectLst/>
                        </a:rPr>
                        <a:t>PHA</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b="0" u="none" strike="noStrike" dirty="0">
                          <a:effectLst/>
                        </a:rPr>
                        <a:t>STC</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JHC</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PLK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KVK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ULK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LBK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b="1" u="none" strike="noStrike" dirty="0">
                          <a:effectLst/>
                        </a:rPr>
                        <a:t>HKK</a:t>
                      </a:r>
                      <a:endParaRPr lang="cs-CZ" sz="1200" b="1" i="0" u="none" strike="noStrike" dirty="0">
                        <a:solidFill>
                          <a:srgbClr val="000000"/>
                        </a:solidFill>
                        <a:effectLst/>
                        <a:latin typeface="Calibri" panose="020F0502020204030204" pitchFamily="34" charset="0"/>
                      </a:endParaRPr>
                    </a:p>
                  </a:txBody>
                  <a:tcPr marL="8525" marR="8525" marT="8525" marB="0" anchor="ctr">
                    <a:solidFill>
                      <a:srgbClr val="E2F0D9"/>
                    </a:solidFill>
                  </a:tcPr>
                </a:tc>
                <a:tc>
                  <a:txBody>
                    <a:bodyPr/>
                    <a:lstStyle/>
                    <a:p>
                      <a:pPr algn="ctr" fontAlgn="b"/>
                      <a:r>
                        <a:rPr lang="cs-CZ" sz="1200" u="none" strike="noStrike" dirty="0">
                          <a:effectLst/>
                        </a:rPr>
                        <a:t>PAK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VYS</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b="0" u="none" strike="noStrike" dirty="0">
                          <a:effectLst/>
                        </a:rPr>
                        <a:t>JMK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OLK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ZLK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MSK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b="1" u="none" strike="noStrike" dirty="0">
                          <a:effectLst/>
                        </a:rPr>
                        <a:t>ČR</a:t>
                      </a:r>
                      <a:endParaRPr lang="cs-CZ" sz="1200" b="1"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extLst>
                  <a:ext uri="{0D108BD9-81ED-4DB2-BD59-A6C34878D82A}">
                    <a16:rowId xmlns:a16="http://schemas.microsoft.com/office/drawing/2014/main" val="10000"/>
                  </a:ext>
                </a:extLst>
              </a:tr>
              <a:tr h="143874">
                <a:tc>
                  <a:txBody>
                    <a:bodyPr/>
                    <a:lstStyle/>
                    <a:p>
                      <a:pPr algn="l" fontAlgn="b"/>
                      <a:r>
                        <a:rPr lang="cs-CZ" sz="1000" u="none" strike="noStrike" dirty="0">
                          <a:effectLst/>
                        </a:rPr>
                        <a:t>Počet </a:t>
                      </a:r>
                      <a:r>
                        <a:rPr lang="en-US" sz="1000" u="none" strike="noStrike" dirty="0" err="1" smtClean="0">
                          <a:effectLst/>
                        </a:rPr>
                        <a:t>ordinac</a:t>
                      </a:r>
                      <a:r>
                        <a:rPr lang="cs-CZ" sz="1000" u="none" strike="noStrike" dirty="0" smtClean="0">
                          <a:effectLst/>
                        </a:rPr>
                        <a:t>í</a:t>
                      </a:r>
                      <a:endParaRPr lang="cs-CZ" sz="1000" b="0" i="0" u="none" strike="noStrike" dirty="0">
                        <a:solidFill>
                          <a:srgbClr val="000000"/>
                        </a:solidFill>
                        <a:effectLst/>
                        <a:latin typeface="Calibri" panose="020F0502020204030204" pitchFamily="34" charset="0"/>
                      </a:endParaRPr>
                    </a:p>
                  </a:txBody>
                  <a:tcPr marL="7194" marR="7194" marT="7194" marB="0" anchor="ctr">
                    <a:solidFill>
                      <a:schemeClr val="bg1">
                        <a:lumMod val="95000"/>
                      </a:schemeClr>
                    </a:solidFill>
                  </a:tcPr>
                </a:tc>
                <a:tc>
                  <a:txBody>
                    <a:bodyPr/>
                    <a:lstStyle/>
                    <a:p>
                      <a:pPr algn="ctr" fontAlgn="b"/>
                      <a:r>
                        <a:rPr lang="en-US" sz="1200" u="none" strike="noStrike" kern="1200" dirty="0">
                          <a:solidFill>
                            <a:schemeClr val="dk1"/>
                          </a:solidFill>
                          <a:effectLst/>
                          <a:latin typeface="+mn-lt"/>
                          <a:ea typeface="+mn-ea"/>
                          <a:cs typeface="+mn-cs"/>
                        </a:rPr>
                        <a:t>1 097</a:t>
                      </a:r>
                    </a:p>
                  </a:txBody>
                  <a:tcPr marL="9525" marR="9525" marT="9525" marB="0" anchor="ctr">
                    <a:solidFill>
                      <a:srgbClr val="F2F2F2"/>
                    </a:solidFill>
                  </a:tcPr>
                </a:tc>
                <a:tc>
                  <a:txBody>
                    <a:bodyPr/>
                    <a:lstStyle/>
                    <a:p>
                      <a:pPr algn="ctr" fontAlgn="b"/>
                      <a:r>
                        <a:rPr lang="en-US" sz="1200" u="none" strike="noStrike" kern="1200" dirty="0">
                          <a:solidFill>
                            <a:schemeClr val="dk1"/>
                          </a:solidFill>
                          <a:effectLst/>
                          <a:latin typeface="+mn-lt"/>
                          <a:ea typeface="+mn-ea"/>
                          <a:cs typeface="+mn-cs"/>
                        </a:rPr>
                        <a:t>587</a:t>
                      </a:r>
                    </a:p>
                  </a:txBody>
                  <a:tcPr marL="9525" marR="9525" marT="9525" marB="0" anchor="ctr">
                    <a:solidFill>
                      <a:srgbClr val="F2F2F2"/>
                    </a:solidFill>
                  </a:tcPr>
                </a:tc>
                <a:tc>
                  <a:txBody>
                    <a:bodyPr/>
                    <a:lstStyle/>
                    <a:p>
                      <a:pPr algn="ctr" fontAlgn="b"/>
                      <a:r>
                        <a:rPr lang="en-US" sz="1200" u="none" strike="noStrike" kern="1200">
                          <a:solidFill>
                            <a:schemeClr val="dk1"/>
                          </a:solidFill>
                          <a:effectLst/>
                          <a:latin typeface="+mn-lt"/>
                          <a:ea typeface="+mn-ea"/>
                          <a:cs typeface="+mn-cs"/>
                        </a:rPr>
                        <a:t>352</a:t>
                      </a:r>
                    </a:p>
                  </a:txBody>
                  <a:tcPr marL="9525" marR="9525" marT="9525" marB="0" anchor="ctr">
                    <a:solidFill>
                      <a:srgbClr val="F2F2F2"/>
                    </a:solidFill>
                  </a:tcPr>
                </a:tc>
                <a:tc>
                  <a:txBody>
                    <a:bodyPr/>
                    <a:lstStyle/>
                    <a:p>
                      <a:pPr algn="ctr" fontAlgn="b"/>
                      <a:r>
                        <a:rPr lang="en-US" sz="1200" u="none" strike="noStrike" kern="1200" dirty="0">
                          <a:solidFill>
                            <a:schemeClr val="dk1"/>
                          </a:solidFill>
                          <a:effectLst/>
                          <a:latin typeface="+mn-lt"/>
                          <a:ea typeface="+mn-ea"/>
                          <a:cs typeface="+mn-cs"/>
                        </a:rPr>
                        <a:t>344</a:t>
                      </a:r>
                    </a:p>
                  </a:txBody>
                  <a:tcPr marL="9525" marR="9525" marT="9525" marB="0" anchor="ctr">
                    <a:solidFill>
                      <a:srgbClr val="F2F2F2"/>
                    </a:solidFill>
                  </a:tcPr>
                </a:tc>
                <a:tc>
                  <a:txBody>
                    <a:bodyPr/>
                    <a:lstStyle/>
                    <a:p>
                      <a:pPr algn="ctr" fontAlgn="b"/>
                      <a:r>
                        <a:rPr lang="en-US" sz="1200" u="none" strike="noStrike" kern="1200" dirty="0">
                          <a:solidFill>
                            <a:schemeClr val="dk1"/>
                          </a:solidFill>
                          <a:effectLst/>
                          <a:latin typeface="+mn-lt"/>
                          <a:ea typeface="+mn-ea"/>
                          <a:cs typeface="+mn-cs"/>
                        </a:rPr>
                        <a:t>146</a:t>
                      </a:r>
                    </a:p>
                  </a:txBody>
                  <a:tcPr marL="9525" marR="9525" marT="9525" marB="0" anchor="ctr">
                    <a:solidFill>
                      <a:srgbClr val="F2F2F2"/>
                    </a:solidFill>
                  </a:tcPr>
                </a:tc>
                <a:tc>
                  <a:txBody>
                    <a:bodyPr/>
                    <a:lstStyle/>
                    <a:p>
                      <a:pPr algn="ctr" fontAlgn="b"/>
                      <a:r>
                        <a:rPr lang="en-US" sz="1200" u="none" strike="noStrike" kern="1200" dirty="0">
                          <a:solidFill>
                            <a:schemeClr val="dk1"/>
                          </a:solidFill>
                          <a:effectLst/>
                          <a:latin typeface="+mn-lt"/>
                          <a:ea typeface="+mn-ea"/>
                          <a:cs typeface="+mn-cs"/>
                        </a:rPr>
                        <a:t>362</a:t>
                      </a:r>
                    </a:p>
                  </a:txBody>
                  <a:tcPr marL="9525" marR="9525" marT="9525" marB="0" anchor="ctr">
                    <a:solidFill>
                      <a:srgbClr val="F2F2F2"/>
                    </a:solidFill>
                  </a:tcPr>
                </a:tc>
                <a:tc>
                  <a:txBody>
                    <a:bodyPr/>
                    <a:lstStyle/>
                    <a:p>
                      <a:pPr algn="ctr" fontAlgn="b"/>
                      <a:r>
                        <a:rPr lang="en-US" sz="1200" u="none" strike="noStrike" kern="1200" dirty="0">
                          <a:solidFill>
                            <a:schemeClr val="dk1"/>
                          </a:solidFill>
                          <a:effectLst/>
                          <a:latin typeface="+mn-lt"/>
                          <a:ea typeface="+mn-ea"/>
                          <a:cs typeface="+mn-cs"/>
                        </a:rPr>
                        <a:t>242</a:t>
                      </a:r>
                    </a:p>
                  </a:txBody>
                  <a:tcPr marL="9525" marR="9525" marT="9525" marB="0" anchor="ctr">
                    <a:solidFill>
                      <a:srgbClr val="F2F2F2"/>
                    </a:solidFill>
                  </a:tcPr>
                </a:tc>
                <a:tc>
                  <a:txBody>
                    <a:bodyPr/>
                    <a:lstStyle/>
                    <a:p>
                      <a:pPr algn="ctr" fontAlgn="b"/>
                      <a:r>
                        <a:rPr lang="en-US" sz="1200" u="none" strike="noStrike" kern="1200" dirty="0">
                          <a:solidFill>
                            <a:schemeClr val="dk1"/>
                          </a:solidFill>
                          <a:effectLst/>
                          <a:latin typeface="+mn-lt"/>
                          <a:ea typeface="+mn-ea"/>
                          <a:cs typeface="+mn-cs"/>
                        </a:rPr>
                        <a:t>316</a:t>
                      </a:r>
                    </a:p>
                  </a:txBody>
                  <a:tcPr marL="9525" marR="9525" marT="9525" marB="0" anchor="ctr">
                    <a:solidFill>
                      <a:srgbClr val="E2F0D9"/>
                    </a:solidFill>
                  </a:tcPr>
                </a:tc>
                <a:tc>
                  <a:txBody>
                    <a:bodyPr/>
                    <a:lstStyle/>
                    <a:p>
                      <a:pPr algn="ctr" fontAlgn="b"/>
                      <a:r>
                        <a:rPr lang="en-US" sz="1200" u="none" strike="noStrike" kern="1200" dirty="0">
                          <a:solidFill>
                            <a:schemeClr val="dk1"/>
                          </a:solidFill>
                          <a:effectLst/>
                          <a:latin typeface="+mn-lt"/>
                          <a:ea typeface="+mn-ea"/>
                          <a:cs typeface="+mn-cs"/>
                        </a:rPr>
                        <a:t>243</a:t>
                      </a:r>
                    </a:p>
                  </a:txBody>
                  <a:tcPr marL="9525" marR="9525" marT="9525" marB="0" anchor="ctr">
                    <a:solidFill>
                      <a:srgbClr val="F2F2F2"/>
                    </a:solidFill>
                  </a:tcPr>
                </a:tc>
                <a:tc>
                  <a:txBody>
                    <a:bodyPr/>
                    <a:lstStyle/>
                    <a:p>
                      <a:pPr algn="ctr" fontAlgn="b"/>
                      <a:r>
                        <a:rPr lang="en-US" sz="1200" u="none" strike="noStrike" kern="1200">
                          <a:solidFill>
                            <a:schemeClr val="dk1"/>
                          </a:solidFill>
                          <a:effectLst/>
                          <a:latin typeface="+mn-lt"/>
                          <a:ea typeface="+mn-ea"/>
                          <a:cs typeface="+mn-cs"/>
                        </a:rPr>
                        <a:t>262</a:t>
                      </a:r>
                    </a:p>
                  </a:txBody>
                  <a:tcPr marL="9525" marR="9525" marT="9525" marB="0" anchor="ctr">
                    <a:solidFill>
                      <a:srgbClr val="F2F2F2"/>
                    </a:solidFill>
                  </a:tcPr>
                </a:tc>
                <a:tc>
                  <a:txBody>
                    <a:bodyPr/>
                    <a:lstStyle/>
                    <a:p>
                      <a:pPr algn="ctr" fontAlgn="b"/>
                      <a:r>
                        <a:rPr lang="en-US" sz="1200" u="none" strike="noStrike" kern="1200" dirty="0">
                          <a:solidFill>
                            <a:schemeClr val="dk1"/>
                          </a:solidFill>
                          <a:effectLst/>
                          <a:latin typeface="+mn-lt"/>
                          <a:ea typeface="+mn-ea"/>
                          <a:cs typeface="+mn-cs"/>
                        </a:rPr>
                        <a:t>697</a:t>
                      </a:r>
                    </a:p>
                  </a:txBody>
                  <a:tcPr marL="9525" marR="9525" marT="9525" marB="0" anchor="ctr">
                    <a:solidFill>
                      <a:srgbClr val="F2F2F2"/>
                    </a:solidFill>
                  </a:tcPr>
                </a:tc>
                <a:tc>
                  <a:txBody>
                    <a:bodyPr/>
                    <a:lstStyle/>
                    <a:p>
                      <a:pPr algn="ctr" fontAlgn="b"/>
                      <a:r>
                        <a:rPr lang="en-US" sz="1200" u="none" strike="noStrike" kern="1200" dirty="0">
                          <a:solidFill>
                            <a:schemeClr val="dk1"/>
                          </a:solidFill>
                          <a:effectLst/>
                          <a:latin typeface="+mn-lt"/>
                          <a:ea typeface="+mn-ea"/>
                          <a:cs typeface="+mn-cs"/>
                        </a:rPr>
                        <a:t>386</a:t>
                      </a:r>
                    </a:p>
                  </a:txBody>
                  <a:tcPr marL="9525" marR="9525" marT="9525" marB="0" anchor="ctr">
                    <a:solidFill>
                      <a:srgbClr val="F2F2F2"/>
                    </a:solidFill>
                  </a:tcPr>
                </a:tc>
                <a:tc>
                  <a:txBody>
                    <a:bodyPr/>
                    <a:lstStyle/>
                    <a:p>
                      <a:pPr algn="ctr" fontAlgn="b"/>
                      <a:r>
                        <a:rPr lang="en-US" sz="1200" u="none" strike="noStrike" kern="1200" dirty="0">
                          <a:solidFill>
                            <a:schemeClr val="dk1"/>
                          </a:solidFill>
                          <a:effectLst/>
                          <a:latin typeface="+mn-lt"/>
                          <a:ea typeface="+mn-ea"/>
                          <a:cs typeface="+mn-cs"/>
                        </a:rPr>
                        <a:t>367</a:t>
                      </a:r>
                    </a:p>
                  </a:txBody>
                  <a:tcPr marL="9525" marR="9525" marT="9525" marB="0" anchor="ctr">
                    <a:solidFill>
                      <a:srgbClr val="F2F2F2"/>
                    </a:solidFill>
                  </a:tcPr>
                </a:tc>
                <a:tc>
                  <a:txBody>
                    <a:bodyPr/>
                    <a:lstStyle/>
                    <a:p>
                      <a:pPr algn="ctr" fontAlgn="b"/>
                      <a:r>
                        <a:rPr lang="en-US" sz="1200" u="none" strike="noStrike" kern="1200" dirty="0">
                          <a:solidFill>
                            <a:schemeClr val="dk1"/>
                          </a:solidFill>
                          <a:effectLst/>
                          <a:latin typeface="+mn-lt"/>
                          <a:ea typeface="+mn-ea"/>
                          <a:cs typeface="+mn-cs"/>
                        </a:rPr>
                        <a:t>638</a:t>
                      </a:r>
                    </a:p>
                  </a:txBody>
                  <a:tcPr marL="9525" marR="9525" marT="9525" marB="0" anchor="ctr">
                    <a:solidFill>
                      <a:srgbClr val="F2F2F2"/>
                    </a:solidFill>
                  </a:tcPr>
                </a:tc>
                <a:tc>
                  <a:txBody>
                    <a:bodyPr/>
                    <a:lstStyle/>
                    <a:p>
                      <a:pPr algn="ctr" fontAlgn="b"/>
                      <a:r>
                        <a:rPr lang="en-US" sz="1200" u="none" strike="noStrike" kern="1200" dirty="0">
                          <a:solidFill>
                            <a:schemeClr val="dk1"/>
                          </a:solidFill>
                          <a:effectLst/>
                          <a:latin typeface="+mn-lt"/>
                          <a:ea typeface="+mn-ea"/>
                          <a:cs typeface="+mn-cs"/>
                        </a:rPr>
                        <a:t>6 039</a:t>
                      </a:r>
                    </a:p>
                  </a:txBody>
                  <a:tcPr marL="9525" marR="9525" marT="9525" marB="0" anchor="ctr">
                    <a:solidFill>
                      <a:srgbClr val="F2F2F2"/>
                    </a:solidFill>
                  </a:tcPr>
                </a:tc>
                <a:extLst>
                  <a:ext uri="{0D108BD9-81ED-4DB2-BD59-A6C34878D82A}">
                    <a16:rowId xmlns:a16="http://schemas.microsoft.com/office/drawing/2014/main" val="10001"/>
                  </a:ext>
                </a:extLst>
              </a:tr>
            </a:tbl>
          </a:graphicData>
        </a:graphic>
      </p:graphicFrame>
      <p:sp>
        <p:nvSpPr>
          <p:cNvPr id="36" name="TextovéPole 35"/>
          <p:cNvSpPr txBox="1"/>
          <p:nvPr/>
        </p:nvSpPr>
        <p:spPr>
          <a:xfrm>
            <a:off x="277244" y="4574121"/>
            <a:ext cx="5769926" cy="246221"/>
          </a:xfrm>
          <a:prstGeom prst="rect">
            <a:avLst/>
          </a:prstGeom>
          <a:noFill/>
        </p:spPr>
        <p:txBody>
          <a:bodyPr wrap="square" rtlCol="0">
            <a:spAutoFit/>
          </a:bodyPr>
          <a:lstStyle/>
          <a:p>
            <a:r>
              <a:rPr lang="cs-CZ" sz="1000" b="1" dirty="0"/>
              <a:t>Počet obyvatel na samostatnou ordinaci PL - stomatologa</a:t>
            </a:r>
          </a:p>
        </p:txBody>
      </p:sp>
      <p:sp>
        <p:nvSpPr>
          <p:cNvPr id="37" name="TextovéPole 36"/>
          <p:cNvSpPr txBox="1"/>
          <p:nvPr/>
        </p:nvSpPr>
        <p:spPr>
          <a:xfrm>
            <a:off x="212709" y="3699706"/>
            <a:ext cx="4713073" cy="246221"/>
          </a:xfrm>
          <a:prstGeom prst="rect">
            <a:avLst/>
          </a:prstGeom>
          <a:noFill/>
        </p:spPr>
        <p:txBody>
          <a:bodyPr wrap="square" rtlCol="0">
            <a:spAutoFit/>
          </a:bodyPr>
          <a:lstStyle/>
          <a:p>
            <a:r>
              <a:rPr lang="cs-CZ" sz="1000" b="1" dirty="0"/>
              <a:t>Počet </a:t>
            </a:r>
            <a:r>
              <a:rPr lang="cs-CZ" sz="1000" b="1" dirty="0" smtClean="0"/>
              <a:t>samostatných </a:t>
            </a:r>
            <a:r>
              <a:rPr lang="cs-CZ" sz="1000" b="1" dirty="0"/>
              <a:t>ordinací PL - </a:t>
            </a:r>
            <a:r>
              <a:rPr lang="cs-CZ" sz="1000" b="1" dirty="0" smtClean="0"/>
              <a:t>stomatologa</a:t>
            </a:r>
            <a:endParaRPr lang="cs-CZ" sz="1000" b="1" dirty="0"/>
          </a:p>
        </p:txBody>
      </p:sp>
      <p:graphicFrame>
        <p:nvGraphicFramePr>
          <p:cNvPr id="38" name="Chart 6"/>
          <p:cNvGraphicFramePr/>
          <p:nvPr>
            <p:extLst>
              <p:ext uri="{D42A27DB-BD31-4B8C-83A1-F6EECF244321}">
                <p14:modId xmlns:p14="http://schemas.microsoft.com/office/powerpoint/2010/main" val="3893724983"/>
              </p:ext>
            </p:extLst>
          </p:nvPr>
        </p:nvGraphicFramePr>
        <p:xfrm>
          <a:off x="149069" y="1682603"/>
          <a:ext cx="8809745" cy="1798758"/>
        </p:xfrm>
        <a:graphic>
          <a:graphicData uri="http://schemas.openxmlformats.org/drawingml/2006/chart">
            <c:chart xmlns:c="http://schemas.openxmlformats.org/drawingml/2006/chart" xmlns:r="http://schemas.openxmlformats.org/officeDocument/2006/relationships" r:id="rId2"/>
          </a:graphicData>
        </a:graphic>
      </p:graphicFrame>
      <p:sp>
        <p:nvSpPr>
          <p:cNvPr id="15" name="TextBox 14"/>
          <p:cNvSpPr txBox="1"/>
          <p:nvPr/>
        </p:nvSpPr>
        <p:spPr>
          <a:xfrm>
            <a:off x="137611" y="469361"/>
            <a:ext cx="11678803" cy="307777"/>
          </a:xfrm>
          <a:prstGeom prst="rect">
            <a:avLst/>
          </a:prstGeom>
          <a:noFill/>
        </p:spPr>
        <p:txBody>
          <a:bodyPr wrap="square" rtlCol="0">
            <a:spAutoFit/>
          </a:bodyPr>
          <a:lstStyle/>
          <a:p>
            <a:pPr lvl="0">
              <a:defRPr/>
            </a:pPr>
            <a:r>
              <a:rPr lang="cs-CZ" sz="1400" dirty="0">
                <a:solidFill>
                  <a:prstClr val="black"/>
                </a:solidFill>
              </a:rPr>
              <a:t>Zdroj dat: NRPZS 1.2.2019</a:t>
            </a:r>
          </a:p>
        </p:txBody>
      </p:sp>
      <p:sp>
        <p:nvSpPr>
          <p:cNvPr id="16" name="Obdélník 2"/>
          <p:cNvSpPr/>
          <p:nvPr/>
        </p:nvSpPr>
        <p:spPr>
          <a:xfrm>
            <a:off x="352872" y="5736862"/>
            <a:ext cx="8767274" cy="261610"/>
          </a:xfrm>
          <a:prstGeom prst="rect">
            <a:avLst/>
          </a:prstGeom>
        </p:spPr>
        <p:txBody>
          <a:bodyPr wrap="square">
            <a:spAutoFit/>
          </a:bodyPr>
          <a:lstStyle/>
          <a:p>
            <a:pPr marL="457200" marR="0" lvl="1" indent="-457200" algn="l" defTabSz="914400" rtl="0" eaLnBrk="1" fontAlgn="auto" latinLnBrk="0" hangingPunct="1">
              <a:lnSpc>
                <a:spcPct val="100000"/>
              </a:lnSpc>
              <a:spcBef>
                <a:spcPts val="0"/>
              </a:spcBef>
              <a:spcAft>
                <a:spcPts val="0"/>
              </a:spcAft>
              <a:buClrTx/>
              <a:buSzPct val="100000"/>
              <a:buFontTx/>
              <a:buNone/>
              <a:tabLst/>
              <a:defRPr/>
            </a:pPr>
            <a:r>
              <a:rPr kumimoji="0" lang="pl-PL" altLang="cs-CZ" sz="1100" b="0" i="0" u="none" strike="noStrike" kern="1200" cap="none" spc="0" normalizeH="0" baseline="0" noProof="0" dirty="0">
                <a:ln>
                  <a:noFill/>
                </a:ln>
                <a:solidFill>
                  <a:prstClr val="black"/>
                </a:solidFill>
                <a:effectLst/>
                <a:uLnTx/>
                <a:uFillTx/>
                <a:latin typeface="Calibri" panose="020F0502020204030204"/>
                <a:ea typeface="+mn-ea"/>
                <a:cs typeface="Arial" pitchFamily="34" charset="0"/>
              </a:rPr>
              <a:t>Analýza je provedena na úrovni jednotlivých adres zdravotnických zařízení (každé IČO </a:t>
            </a:r>
            <a:r>
              <a:rPr kumimoji="0" lang="pl-PL" altLang="cs-CZ" sz="1100" b="0" i="0" u="none" strike="noStrike" kern="1200" cap="none" spc="0" normalizeH="0" baseline="0" noProof="0" dirty="0" smtClean="0">
                <a:ln>
                  <a:noFill/>
                </a:ln>
                <a:solidFill>
                  <a:prstClr val="black"/>
                </a:solidFill>
                <a:effectLst/>
                <a:uLnTx/>
                <a:uFillTx/>
                <a:latin typeface="Calibri" panose="020F0502020204030204"/>
                <a:ea typeface="+mn-ea"/>
                <a:cs typeface="Arial" pitchFamily="34" charset="0"/>
              </a:rPr>
              <a:t>poskytovatele může </a:t>
            </a:r>
            <a:r>
              <a:rPr kumimoji="0" lang="pl-PL" altLang="cs-CZ" sz="1100" b="0" i="0" u="none" strike="noStrike" kern="1200" cap="none" spc="0" normalizeH="0" baseline="0" noProof="0" dirty="0">
                <a:ln>
                  <a:noFill/>
                </a:ln>
                <a:solidFill>
                  <a:prstClr val="black"/>
                </a:solidFill>
                <a:effectLst/>
                <a:uLnTx/>
                <a:uFillTx/>
                <a:latin typeface="Calibri" panose="020F0502020204030204"/>
                <a:ea typeface="+mn-ea"/>
                <a:cs typeface="Arial" pitchFamily="34" charset="0"/>
              </a:rPr>
              <a:t>mít více adres) – ICO+PCZ+PCDP. </a:t>
            </a:r>
            <a:endParaRPr kumimoji="0" lang="pl-PL" altLang="cs-CZ" sz="1100" b="0" i="0" u="none" strike="noStrike" kern="1200" cap="none" spc="0" normalizeH="0" baseline="0" noProof="0" dirty="0" smtClean="0">
              <a:ln>
                <a:noFill/>
              </a:ln>
              <a:solidFill>
                <a:prstClr val="black"/>
              </a:solidFill>
              <a:effectLst/>
              <a:uLnTx/>
              <a:uFillTx/>
              <a:latin typeface="Calibri" panose="020F0502020204030204"/>
              <a:ea typeface="+mn-ea"/>
              <a:cs typeface="Arial" pitchFamily="34" charset="0"/>
            </a:endParaRPr>
          </a:p>
        </p:txBody>
      </p:sp>
    </p:spTree>
    <p:extLst>
      <p:ext uri="{BB962C8B-B14F-4D97-AF65-F5344CB8AC3E}">
        <p14:creationId xmlns:p14="http://schemas.microsoft.com/office/powerpoint/2010/main" val="239941273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604299" y="6257676"/>
            <a:ext cx="11587701" cy="608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257558" y="653725"/>
            <a:ext cx="8458650" cy="307777"/>
          </a:xfrm>
          <a:prstGeom prst="rect">
            <a:avLst/>
          </a:prstGeom>
          <a:noFill/>
        </p:spPr>
        <p:txBody>
          <a:bodyPr wrap="square" rtlCol="0">
            <a:spAutoFit/>
          </a:bodyPr>
          <a:lstStyle/>
          <a:p>
            <a:pPr>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zdravotnických pracovníků (NR-ZP)</a:t>
            </a:r>
          </a:p>
        </p:txBody>
      </p:sp>
      <p:sp>
        <p:nvSpPr>
          <p:cNvPr id="17" name="TextBox 7"/>
          <p:cNvSpPr txBox="1"/>
          <p:nvPr/>
        </p:nvSpPr>
        <p:spPr>
          <a:xfrm>
            <a:off x="9651113" y="1366885"/>
            <a:ext cx="2264662" cy="2522098"/>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Dostupná data nově vybudovaného Národního registru zdravotnických pracovníků potvrzují významné demografické stárnutí populace českých lékařů, zejména v primární péči.  Řada ambulantních profesí, včetně praktických lékařů, se průměrným věkem blíží hranici 60 let. </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itle 1"/>
          <p:cNvSpPr>
            <a:spLocks noGrp="1"/>
          </p:cNvSpPr>
          <p:nvPr>
            <p:ph type="title"/>
          </p:nvPr>
        </p:nvSpPr>
        <p:spPr/>
        <p:txBody>
          <a:bodyPr>
            <a:normAutofit/>
          </a:bodyPr>
          <a:lstStyle/>
          <a:p>
            <a:r>
              <a:rPr lang="cs-CZ" dirty="0"/>
              <a:t>Věk </a:t>
            </a:r>
            <a:r>
              <a:rPr lang="en-US" dirty="0" err="1"/>
              <a:t>lékařů</a:t>
            </a:r>
            <a:r>
              <a:rPr lang="cs-CZ" dirty="0"/>
              <a:t> v HKK dle odbornosti a místa působení</a:t>
            </a:r>
            <a:endParaRPr lang="en-US" dirty="0"/>
          </a:p>
        </p:txBody>
      </p:sp>
      <p:sp>
        <p:nvSpPr>
          <p:cNvPr id="12" name="TextBox 17"/>
          <p:cNvSpPr txBox="1"/>
          <p:nvPr/>
        </p:nvSpPr>
        <p:spPr>
          <a:xfrm>
            <a:off x="6138048" y="915577"/>
            <a:ext cx="801823" cy="246221"/>
          </a:xfrm>
          <a:prstGeom prst="rect">
            <a:avLst/>
          </a:prstGeom>
          <a:noFill/>
        </p:spPr>
        <p:txBody>
          <a:bodyPr wrap="none" rtlCol="0">
            <a:spAutoFit/>
          </a:bodyPr>
          <a:lstStyle/>
          <a:p>
            <a:r>
              <a:rPr lang="cs-CZ" sz="1000" b="1" dirty="0">
                <a:solidFill>
                  <a:prstClr val="black"/>
                </a:solidFill>
                <a:latin typeface="Arial" panose="020B0604020202020204" pitchFamily="34" charset="0"/>
                <a:cs typeface="Arial" panose="020B0604020202020204" pitchFamily="34" charset="0"/>
              </a:rPr>
              <a:t>Věk (roky)</a:t>
            </a:r>
          </a:p>
        </p:txBody>
      </p:sp>
      <p:sp>
        <p:nvSpPr>
          <p:cNvPr id="14" name="Obdélník 13"/>
          <p:cNvSpPr/>
          <p:nvPr/>
        </p:nvSpPr>
        <p:spPr>
          <a:xfrm>
            <a:off x="538664" y="1065149"/>
            <a:ext cx="3713048" cy="276999"/>
          </a:xfrm>
          <a:prstGeom prst="rect">
            <a:avLst/>
          </a:prstGeom>
        </p:spPr>
        <p:txBody>
          <a:bodyPr wrap="square">
            <a:spAutoFit/>
          </a:bodyPr>
          <a:lstStyle/>
          <a:p>
            <a:r>
              <a:rPr lang="cs-CZ" sz="1200" b="1" dirty="0">
                <a:solidFill>
                  <a:prstClr val="black"/>
                </a:solidFill>
                <a:latin typeface="Arial" panose="020B0604020202020204" pitchFamily="34" charset="0"/>
                <a:cs typeface="Arial" panose="020B0604020202020204" pitchFamily="34" charset="0"/>
              </a:rPr>
              <a:t>průměrný věk            střední věk (medián věku)</a:t>
            </a:r>
          </a:p>
        </p:txBody>
      </p:sp>
      <p:sp>
        <p:nvSpPr>
          <p:cNvPr id="16" name="Rectangle 30"/>
          <p:cNvSpPr>
            <a:spLocks noChangeArrowheads="1"/>
          </p:cNvSpPr>
          <p:nvPr/>
        </p:nvSpPr>
        <p:spPr bwMode="auto">
          <a:xfrm>
            <a:off x="435288" y="1141887"/>
            <a:ext cx="144000" cy="144000"/>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cs-CZ">
              <a:solidFill>
                <a:prstClr val="black"/>
              </a:solidFill>
              <a:latin typeface="Calibri"/>
            </a:endParaRPr>
          </a:p>
        </p:txBody>
      </p:sp>
      <p:sp>
        <p:nvSpPr>
          <p:cNvPr id="18" name="Rectangle 53"/>
          <p:cNvSpPr>
            <a:spLocks noChangeArrowheads="1"/>
          </p:cNvSpPr>
          <p:nvPr/>
        </p:nvSpPr>
        <p:spPr bwMode="auto">
          <a:xfrm>
            <a:off x="1947472" y="1141887"/>
            <a:ext cx="144000" cy="144000"/>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cs-CZ">
              <a:solidFill>
                <a:prstClr val="black"/>
              </a:solidFill>
              <a:latin typeface="Calibri"/>
            </a:endParaRPr>
          </a:p>
        </p:txBody>
      </p:sp>
      <p:sp>
        <p:nvSpPr>
          <p:cNvPr id="20" name="Obdélník 19"/>
          <p:cNvSpPr/>
          <p:nvPr/>
        </p:nvSpPr>
        <p:spPr>
          <a:xfrm>
            <a:off x="8716208" y="1351054"/>
            <a:ext cx="504056" cy="123111"/>
          </a:xfrm>
          <a:prstGeom prst="rect">
            <a:avLst/>
          </a:prstGeom>
        </p:spPr>
        <p:txBody>
          <a:bodyPr wrap="square" lIns="0" tIns="0" rIns="0" bIns="0">
            <a:spAutoFit/>
          </a:bodyPr>
          <a:lstStyle/>
          <a:p>
            <a:pPr algn="ctr"/>
            <a:r>
              <a:rPr lang="cs-CZ" sz="800" dirty="0">
                <a:solidFill>
                  <a:prstClr val="black"/>
                </a:solidFill>
                <a:latin typeface="Arial" panose="020B0604020202020204" pitchFamily="34" charset="0"/>
                <a:cs typeface="Arial" panose="020B0604020202020204" pitchFamily="34" charset="0"/>
              </a:rPr>
              <a:t>Úvazky</a:t>
            </a:r>
          </a:p>
        </p:txBody>
      </p:sp>
      <p:graphicFrame>
        <p:nvGraphicFramePr>
          <p:cNvPr id="19" name="Objekt 10">
            <a:extLst>
              <a:ext uri="{FF2B5EF4-FFF2-40B4-BE49-F238E27FC236}">
                <a16:creationId xmlns:a16="http://schemas.microsoft.com/office/drawing/2014/main" id="{1BA995F0-D55D-48FB-9CDB-754C89593A73}"/>
              </a:ext>
            </a:extLst>
          </p:cNvPr>
          <p:cNvGraphicFramePr>
            <a:graphicFrameLocks/>
          </p:cNvGraphicFramePr>
          <p:nvPr>
            <p:extLst>
              <p:ext uri="{D42A27DB-BD31-4B8C-83A1-F6EECF244321}">
                <p14:modId xmlns:p14="http://schemas.microsoft.com/office/powerpoint/2010/main" val="1051283581"/>
              </p:ext>
            </p:extLst>
          </p:nvPr>
        </p:nvGraphicFramePr>
        <p:xfrm>
          <a:off x="4364605" y="1154378"/>
          <a:ext cx="4389438" cy="527294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3" name="Tabulka 22">
            <a:extLst>
              <a:ext uri="{FF2B5EF4-FFF2-40B4-BE49-F238E27FC236}">
                <a16:creationId xmlns:a16="http://schemas.microsoft.com/office/drawing/2014/main" id="{910F6529-7B8E-42A8-B109-1A0126126F5B}"/>
              </a:ext>
            </a:extLst>
          </p:cNvPr>
          <p:cNvGraphicFramePr>
            <a:graphicFrameLocks noGrp="1"/>
          </p:cNvGraphicFramePr>
          <p:nvPr>
            <p:extLst>
              <p:ext uri="{D42A27DB-BD31-4B8C-83A1-F6EECF244321}">
                <p14:modId xmlns:p14="http://schemas.microsoft.com/office/powerpoint/2010/main" val="3421760546"/>
              </p:ext>
            </p:extLst>
          </p:nvPr>
        </p:nvGraphicFramePr>
        <p:xfrm>
          <a:off x="184539" y="1422920"/>
          <a:ext cx="4248000" cy="4767578"/>
        </p:xfrm>
        <a:graphic>
          <a:graphicData uri="http://schemas.openxmlformats.org/drawingml/2006/table">
            <a:tbl>
              <a:tblPr/>
              <a:tblGrid>
                <a:gridCol w="4248000">
                  <a:extLst>
                    <a:ext uri="{9D8B030D-6E8A-4147-A177-3AD203B41FA5}">
                      <a16:colId xmlns:a16="http://schemas.microsoft.com/office/drawing/2014/main" val="20000"/>
                    </a:ext>
                  </a:extLst>
                </a:gridCol>
              </a:tblGrid>
              <a:tr h="207286">
                <a:tc>
                  <a:txBody>
                    <a:bodyPr/>
                    <a:lstStyle/>
                    <a:p>
                      <a:pPr algn="r" fontAlgn="ctr"/>
                      <a:r>
                        <a:rPr lang="cs-CZ" sz="1000" b="1" i="0" u="none" strike="noStrike" dirty="0">
                          <a:solidFill>
                            <a:srgbClr val="000000"/>
                          </a:solidFill>
                          <a:effectLst/>
                          <a:latin typeface="Arial"/>
                        </a:rPr>
                        <a:t>Lékaři v nemocnici AP - klinická a radiační onkologie</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07286">
                <a:tc>
                  <a:txBody>
                    <a:bodyPr/>
                    <a:lstStyle/>
                    <a:p>
                      <a:pPr algn="r" fontAlgn="ctr"/>
                      <a:r>
                        <a:rPr lang="it-IT" sz="1000" b="1" i="0" u="none" strike="noStrike">
                          <a:solidFill>
                            <a:srgbClr val="000000"/>
                          </a:solidFill>
                          <a:effectLst/>
                          <a:latin typeface="Arial"/>
                        </a:rPr>
                        <a:t>Dětský lékař specialista - v nemocnici AP</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07286">
                <a:tc>
                  <a:txBody>
                    <a:bodyPr/>
                    <a:lstStyle/>
                    <a:p>
                      <a:pPr algn="r" fontAlgn="ctr"/>
                      <a:r>
                        <a:rPr lang="cs-CZ" sz="1000" b="1" i="0" u="none" strike="noStrike">
                          <a:solidFill>
                            <a:srgbClr val="000000"/>
                          </a:solidFill>
                          <a:effectLst/>
                          <a:latin typeface="Arial"/>
                        </a:rPr>
                        <a:t>Lékaři v nemocnici AP - kardiologie</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07286">
                <a:tc>
                  <a:txBody>
                    <a:bodyPr/>
                    <a:lstStyle/>
                    <a:p>
                      <a:pPr algn="r" fontAlgn="ctr"/>
                      <a:r>
                        <a:rPr lang="cs-CZ" sz="1000" b="1" i="0" u="none" strike="noStrike">
                          <a:solidFill>
                            <a:srgbClr val="000000"/>
                          </a:solidFill>
                          <a:effectLst/>
                          <a:latin typeface="Arial"/>
                        </a:rPr>
                        <a:t>Lékaři v nemocnici AP - neurologie</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07286">
                <a:tc>
                  <a:txBody>
                    <a:bodyPr/>
                    <a:lstStyle/>
                    <a:p>
                      <a:pPr algn="r" fontAlgn="ctr"/>
                      <a:r>
                        <a:rPr lang="cs-CZ" sz="1000" b="1" i="0" u="none" strike="noStrike">
                          <a:solidFill>
                            <a:srgbClr val="000000"/>
                          </a:solidFill>
                          <a:effectLst/>
                          <a:latin typeface="Arial"/>
                        </a:rPr>
                        <a:t>Lékaři v nemocnici AP - anesteziologie a intenzívní medicína</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07286">
                <a:tc>
                  <a:txBody>
                    <a:bodyPr/>
                    <a:lstStyle/>
                    <a:p>
                      <a:pPr algn="r" fontAlgn="ctr"/>
                      <a:r>
                        <a:rPr lang="cs-CZ" sz="1000" b="1" i="0" u="none" strike="noStrike">
                          <a:solidFill>
                            <a:srgbClr val="000000"/>
                          </a:solidFill>
                          <a:effectLst/>
                          <a:latin typeface="Arial"/>
                        </a:rPr>
                        <a:t>Lékaři v nemocnici AP - ostatní obory vnitřního lékařství</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07286">
                <a:tc>
                  <a:txBody>
                    <a:bodyPr/>
                    <a:lstStyle/>
                    <a:p>
                      <a:pPr algn="r" fontAlgn="ctr"/>
                      <a:r>
                        <a:rPr lang="cs-CZ" sz="1000" b="1" i="0" u="none" strike="noStrike">
                          <a:solidFill>
                            <a:srgbClr val="000000"/>
                          </a:solidFill>
                          <a:effectLst/>
                          <a:latin typeface="Arial"/>
                        </a:rPr>
                        <a:t>Lékaři v nemocnici AP - radiologie a zobrazovací metody</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07286">
                <a:tc>
                  <a:txBody>
                    <a:bodyPr/>
                    <a:lstStyle/>
                    <a:p>
                      <a:pPr algn="r" fontAlgn="ctr"/>
                      <a:r>
                        <a:rPr lang="cs-CZ" sz="1000" b="1" i="0" u="none" strike="noStrike">
                          <a:solidFill>
                            <a:srgbClr val="000000"/>
                          </a:solidFill>
                          <a:effectLst/>
                          <a:latin typeface="Arial"/>
                        </a:rPr>
                        <a:t>Lékaři v nemocnici AP - chirurgické obory</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07286">
                <a:tc>
                  <a:txBody>
                    <a:bodyPr/>
                    <a:lstStyle/>
                    <a:p>
                      <a:pPr algn="r" fontAlgn="ctr"/>
                      <a:r>
                        <a:rPr lang="cs-CZ" sz="1000" b="1" i="0" u="none" strike="noStrike">
                          <a:solidFill>
                            <a:srgbClr val="000000"/>
                          </a:solidFill>
                          <a:effectLst/>
                          <a:latin typeface="Arial"/>
                        </a:rPr>
                        <a:t>Lékaři v nemocnici AP - gynekologie a porodnictví, neonatologie</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07286">
                <a:tc>
                  <a:txBody>
                    <a:bodyPr/>
                    <a:lstStyle/>
                    <a:p>
                      <a:pPr algn="r" fontAlgn="ctr"/>
                      <a:r>
                        <a:rPr lang="cs-CZ" sz="1000" b="1" i="0" u="none" strike="noStrike">
                          <a:solidFill>
                            <a:srgbClr val="000000"/>
                          </a:solidFill>
                          <a:effectLst/>
                          <a:latin typeface="Arial"/>
                        </a:rPr>
                        <a:t>Lékaři v nemocnici AP - ostatní jiné obory</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07286">
                <a:tc>
                  <a:txBody>
                    <a:bodyPr/>
                    <a:lstStyle/>
                    <a:p>
                      <a:pPr algn="r" fontAlgn="ctr"/>
                      <a:r>
                        <a:rPr lang="cs-CZ" sz="1000" b="1" i="0" u="none" strike="noStrike">
                          <a:solidFill>
                            <a:srgbClr val="000000"/>
                          </a:solidFill>
                          <a:effectLst/>
                          <a:latin typeface="Arial"/>
                        </a:rPr>
                        <a:t>Psychiatr, dětský psychiatr </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07286">
                <a:tc>
                  <a:txBody>
                    <a:bodyPr/>
                    <a:lstStyle/>
                    <a:p>
                      <a:pPr algn="r" fontAlgn="ctr"/>
                      <a:r>
                        <a:rPr lang="cs-CZ" sz="1000" b="1" i="0" u="none" strike="noStrike">
                          <a:solidFill>
                            <a:srgbClr val="000000"/>
                          </a:solidFill>
                          <a:effectLst/>
                          <a:latin typeface="Arial"/>
                        </a:rPr>
                        <a:t>Lékař záchranné služby (urgentní medicína) </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07286">
                <a:tc>
                  <a:txBody>
                    <a:bodyPr/>
                    <a:lstStyle/>
                    <a:p>
                      <a:pPr algn="r" fontAlgn="ctr"/>
                      <a:r>
                        <a:rPr lang="cs-CZ" sz="1000" b="1" i="0" u="sng" strike="noStrike" dirty="0">
                          <a:solidFill>
                            <a:srgbClr val="000000"/>
                          </a:solidFill>
                          <a:effectLst/>
                          <a:latin typeface="Arial"/>
                        </a:rPr>
                        <a:t>LÉKAŘI CELKEM</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07286">
                <a:tc>
                  <a:txBody>
                    <a:bodyPr/>
                    <a:lstStyle/>
                    <a:p>
                      <a:pPr algn="r" fontAlgn="ctr"/>
                      <a:r>
                        <a:rPr lang="cs-CZ" sz="1000" b="1" i="0" u="none" strike="noStrike">
                          <a:solidFill>
                            <a:srgbClr val="000000"/>
                          </a:solidFill>
                          <a:effectLst/>
                          <a:latin typeface="Arial"/>
                        </a:rPr>
                        <a:t>Ostatní lékaři </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207286">
                <a:tc>
                  <a:txBody>
                    <a:bodyPr/>
                    <a:lstStyle/>
                    <a:p>
                      <a:pPr algn="r" fontAlgn="ctr"/>
                      <a:r>
                        <a:rPr lang="cs-CZ" sz="1000" b="1" i="0" u="none" strike="noStrike">
                          <a:solidFill>
                            <a:srgbClr val="000000"/>
                          </a:solidFill>
                          <a:effectLst/>
                          <a:latin typeface="Arial"/>
                        </a:rPr>
                        <a:t>Ambulantní lékaři - jiný ambulantní lékař - specialista</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07286">
                <a:tc>
                  <a:txBody>
                    <a:bodyPr/>
                    <a:lstStyle/>
                    <a:p>
                      <a:pPr algn="r" fontAlgn="ctr"/>
                      <a:r>
                        <a:rPr lang="cs-CZ" sz="1000" b="1" i="0" u="none" strike="noStrike">
                          <a:solidFill>
                            <a:srgbClr val="000000"/>
                          </a:solidFill>
                          <a:effectLst/>
                          <a:latin typeface="Arial"/>
                        </a:rPr>
                        <a:t>Lékaři v nemocnici následné péče nebo v jiném lůžkovém zařízení </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207286">
                <a:tc>
                  <a:txBody>
                    <a:bodyPr/>
                    <a:lstStyle/>
                    <a:p>
                      <a:pPr algn="r" fontAlgn="ctr"/>
                      <a:r>
                        <a:rPr lang="cs-CZ" sz="1000" b="1" i="0" u="none" strike="noStrike">
                          <a:solidFill>
                            <a:srgbClr val="000000"/>
                          </a:solidFill>
                          <a:effectLst/>
                          <a:latin typeface="Arial"/>
                        </a:rPr>
                        <a:t>Ambulantní lékaři - všeobecný praktický lékař</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r h="207286">
                <a:tc>
                  <a:txBody>
                    <a:bodyPr/>
                    <a:lstStyle/>
                    <a:p>
                      <a:pPr algn="r" fontAlgn="ctr"/>
                      <a:r>
                        <a:rPr lang="cs-CZ" sz="1000" b="1" i="0" u="none" strike="noStrike">
                          <a:solidFill>
                            <a:srgbClr val="000000"/>
                          </a:solidFill>
                          <a:effectLst/>
                          <a:latin typeface="Arial"/>
                        </a:rPr>
                        <a:t>Ambulantní lékaři - ambulantní gynekolog</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7"/>
                  </a:ext>
                </a:extLst>
              </a:tr>
              <a:tr h="207286">
                <a:tc>
                  <a:txBody>
                    <a:bodyPr/>
                    <a:lstStyle/>
                    <a:p>
                      <a:pPr algn="r" fontAlgn="ctr"/>
                      <a:r>
                        <a:rPr lang="cs-CZ" sz="1000" b="1" i="0" u="none" strike="noStrike">
                          <a:solidFill>
                            <a:srgbClr val="000000"/>
                          </a:solidFill>
                          <a:effectLst/>
                          <a:latin typeface="Arial"/>
                        </a:rPr>
                        <a:t>Ambulantní lékaři - ambulantní lékař - chirurgické obory</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8"/>
                  </a:ext>
                </a:extLst>
              </a:tr>
              <a:tr h="207286">
                <a:tc>
                  <a:txBody>
                    <a:bodyPr/>
                    <a:lstStyle/>
                    <a:p>
                      <a:pPr algn="r" fontAlgn="ctr"/>
                      <a:r>
                        <a:rPr lang="cs-CZ" sz="1000" b="1" i="0" u="none" strike="noStrike">
                          <a:solidFill>
                            <a:srgbClr val="000000"/>
                          </a:solidFill>
                          <a:effectLst/>
                          <a:latin typeface="Arial"/>
                        </a:rPr>
                        <a:t>Dětský lékař specialista - v jiném lůžkovém zařízení nebo v ambulanci</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9"/>
                  </a:ext>
                </a:extLst>
              </a:tr>
              <a:tr h="207286">
                <a:tc>
                  <a:txBody>
                    <a:bodyPr/>
                    <a:lstStyle/>
                    <a:p>
                      <a:pPr algn="r" fontAlgn="ctr"/>
                      <a:r>
                        <a:rPr lang="cs-CZ" sz="1000" b="1" i="0" u="none" strike="noStrike">
                          <a:solidFill>
                            <a:srgbClr val="000000"/>
                          </a:solidFill>
                          <a:effectLst/>
                          <a:latin typeface="Arial"/>
                        </a:rPr>
                        <a:t>Ambulantní lékaři - praktický lékař pro děti a dorost</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20"/>
                  </a:ext>
                </a:extLst>
              </a:tr>
              <a:tr h="207286">
                <a:tc>
                  <a:txBody>
                    <a:bodyPr/>
                    <a:lstStyle/>
                    <a:p>
                      <a:pPr algn="r" fontAlgn="ctr"/>
                      <a:r>
                        <a:rPr lang="cs-CZ" sz="1000" b="1" i="0" u="none" strike="noStrike" dirty="0">
                          <a:solidFill>
                            <a:srgbClr val="000000"/>
                          </a:solidFill>
                          <a:effectLst/>
                          <a:latin typeface="Arial"/>
                        </a:rPr>
                        <a:t>Ambulantní lékaři - ambulantní lékař - obory vnitřního lékařství</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21"/>
                  </a:ext>
                </a:extLst>
              </a:tr>
              <a:tr h="207286">
                <a:tc>
                  <a:txBody>
                    <a:bodyPr/>
                    <a:lstStyle/>
                    <a:p>
                      <a:pPr algn="r" fontAlgn="ctr"/>
                      <a:r>
                        <a:rPr lang="it-IT" sz="1000" b="1" i="0" u="none" strike="noStrike" dirty="0">
                          <a:solidFill>
                            <a:srgbClr val="000000"/>
                          </a:solidFill>
                          <a:effectLst/>
                          <a:latin typeface="Arial"/>
                        </a:rPr>
                        <a:t>Lékaři v nemocnici AP - traumatologie</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22"/>
                  </a:ext>
                </a:extLst>
              </a:tr>
            </a:tbl>
          </a:graphicData>
        </a:graphic>
      </p:graphicFrame>
      <p:graphicFrame>
        <p:nvGraphicFramePr>
          <p:cNvPr id="24" name="Tabulka 23">
            <a:extLst>
              <a:ext uri="{FF2B5EF4-FFF2-40B4-BE49-F238E27FC236}">
                <a16:creationId xmlns:a16="http://schemas.microsoft.com/office/drawing/2014/main" id="{BA89B633-A3BA-44EB-B5BF-587AEEEB217C}"/>
              </a:ext>
            </a:extLst>
          </p:cNvPr>
          <p:cNvGraphicFramePr>
            <a:graphicFrameLocks noGrp="1"/>
          </p:cNvGraphicFramePr>
          <p:nvPr>
            <p:extLst>
              <p:ext uri="{D42A27DB-BD31-4B8C-83A1-F6EECF244321}">
                <p14:modId xmlns:p14="http://schemas.microsoft.com/office/powerpoint/2010/main" val="2751046079"/>
              </p:ext>
            </p:extLst>
          </p:nvPr>
        </p:nvGraphicFramePr>
        <p:xfrm>
          <a:off x="8712159" y="1443640"/>
          <a:ext cx="531813" cy="4859992"/>
        </p:xfrm>
        <a:graphic>
          <a:graphicData uri="http://schemas.openxmlformats.org/drawingml/2006/table">
            <a:tbl>
              <a:tblPr/>
              <a:tblGrid>
                <a:gridCol w="531813">
                  <a:extLst>
                    <a:ext uri="{9D8B030D-6E8A-4147-A177-3AD203B41FA5}">
                      <a16:colId xmlns:a16="http://schemas.microsoft.com/office/drawing/2014/main" val="20000"/>
                    </a:ext>
                  </a:extLst>
                </a:gridCol>
              </a:tblGrid>
              <a:tr h="211304">
                <a:tc>
                  <a:txBody>
                    <a:bodyPr/>
                    <a:lstStyle/>
                    <a:p>
                      <a:pPr algn="l" fontAlgn="ctr"/>
                      <a:r>
                        <a:rPr lang="cs-CZ" sz="800" b="0" i="0" u="none" strike="noStrike">
                          <a:solidFill>
                            <a:srgbClr val="000000"/>
                          </a:solidFill>
                          <a:effectLst/>
                          <a:latin typeface="Arial"/>
                        </a:rPr>
                        <a:t>N = 35</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11304">
                <a:tc>
                  <a:txBody>
                    <a:bodyPr/>
                    <a:lstStyle/>
                    <a:p>
                      <a:pPr algn="l" fontAlgn="ctr"/>
                      <a:r>
                        <a:rPr lang="cs-CZ" sz="800" b="0" i="0" u="none" strike="noStrike">
                          <a:solidFill>
                            <a:srgbClr val="000000"/>
                          </a:solidFill>
                          <a:effectLst/>
                          <a:latin typeface="Arial"/>
                        </a:rPr>
                        <a:t>N = 70</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1304">
                <a:tc>
                  <a:txBody>
                    <a:bodyPr/>
                    <a:lstStyle/>
                    <a:p>
                      <a:pPr algn="l" fontAlgn="ctr"/>
                      <a:r>
                        <a:rPr lang="cs-CZ" sz="800" b="0" i="0" u="none" strike="noStrike">
                          <a:solidFill>
                            <a:srgbClr val="000000"/>
                          </a:solidFill>
                          <a:effectLst/>
                          <a:latin typeface="Arial"/>
                        </a:rPr>
                        <a:t>N = 6</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11304">
                <a:tc>
                  <a:txBody>
                    <a:bodyPr/>
                    <a:lstStyle/>
                    <a:p>
                      <a:pPr algn="l" fontAlgn="ctr"/>
                      <a:r>
                        <a:rPr lang="cs-CZ" sz="800" b="0" i="0" u="none" strike="noStrike">
                          <a:solidFill>
                            <a:srgbClr val="000000"/>
                          </a:solidFill>
                          <a:effectLst/>
                          <a:latin typeface="Arial"/>
                        </a:rPr>
                        <a:t>N = 30</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11304">
                <a:tc>
                  <a:txBody>
                    <a:bodyPr/>
                    <a:lstStyle/>
                    <a:p>
                      <a:pPr algn="l" fontAlgn="ctr"/>
                      <a:r>
                        <a:rPr lang="cs-CZ" sz="800" b="0" i="0" u="none" strike="noStrike">
                          <a:solidFill>
                            <a:srgbClr val="000000"/>
                          </a:solidFill>
                          <a:effectLst/>
                          <a:latin typeface="Arial"/>
                        </a:rPr>
                        <a:t>N = 94</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11304">
                <a:tc>
                  <a:txBody>
                    <a:bodyPr/>
                    <a:lstStyle/>
                    <a:p>
                      <a:pPr algn="l" fontAlgn="ctr"/>
                      <a:r>
                        <a:rPr lang="cs-CZ" sz="800" b="0" i="0" u="none" strike="noStrike">
                          <a:solidFill>
                            <a:srgbClr val="000000"/>
                          </a:solidFill>
                          <a:effectLst/>
                          <a:latin typeface="Arial"/>
                        </a:rPr>
                        <a:t>N = 253</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11304">
                <a:tc>
                  <a:txBody>
                    <a:bodyPr/>
                    <a:lstStyle/>
                    <a:p>
                      <a:pPr algn="l" fontAlgn="ctr"/>
                      <a:r>
                        <a:rPr lang="cs-CZ" sz="800" b="0" i="0" u="none" strike="noStrike">
                          <a:solidFill>
                            <a:srgbClr val="000000"/>
                          </a:solidFill>
                          <a:effectLst/>
                          <a:latin typeface="Arial"/>
                        </a:rPr>
                        <a:t>N = 58</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11304">
                <a:tc>
                  <a:txBody>
                    <a:bodyPr/>
                    <a:lstStyle/>
                    <a:p>
                      <a:pPr algn="l" fontAlgn="ctr"/>
                      <a:r>
                        <a:rPr lang="cs-CZ" sz="800" b="0" i="0" u="none" strike="noStrike">
                          <a:solidFill>
                            <a:srgbClr val="000000"/>
                          </a:solidFill>
                          <a:effectLst/>
                          <a:latin typeface="Arial"/>
                        </a:rPr>
                        <a:t>N = 244</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11304">
                <a:tc>
                  <a:txBody>
                    <a:bodyPr/>
                    <a:lstStyle/>
                    <a:p>
                      <a:pPr algn="l" fontAlgn="ctr"/>
                      <a:r>
                        <a:rPr lang="cs-CZ" sz="800" b="0" i="0" u="none" strike="noStrike">
                          <a:solidFill>
                            <a:srgbClr val="000000"/>
                          </a:solidFill>
                          <a:effectLst/>
                          <a:latin typeface="Arial"/>
                        </a:rPr>
                        <a:t>N = 57</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11304">
                <a:tc>
                  <a:txBody>
                    <a:bodyPr/>
                    <a:lstStyle/>
                    <a:p>
                      <a:pPr algn="l" fontAlgn="ctr"/>
                      <a:r>
                        <a:rPr lang="cs-CZ" sz="800" b="0" i="0" u="none" strike="noStrike">
                          <a:solidFill>
                            <a:srgbClr val="000000"/>
                          </a:solidFill>
                          <a:effectLst/>
                          <a:latin typeface="Arial"/>
                        </a:rPr>
                        <a:t>N = 129</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11304">
                <a:tc>
                  <a:txBody>
                    <a:bodyPr/>
                    <a:lstStyle/>
                    <a:p>
                      <a:pPr algn="l" fontAlgn="ctr"/>
                      <a:r>
                        <a:rPr lang="cs-CZ" sz="800" b="0" i="0" u="none" strike="noStrike">
                          <a:solidFill>
                            <a:srgbClr val="000000"/>
                          </a:solidFill>
                          <a:effectLst/>
                          <a:latin typeface="Arial"/>
                        </a:rPr>
                        <a:t>N = 51</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11304">
                <a:tc>
                  <a:txBody>
                    <a:bodyPr/>
                    <a:lstStyle/>
                    <a:p>
                      <a:pPr algn="l" fontAlgn="ctr"/>
                      <a:r>
                        <a:rPr lang="cs-CZ" sz="800" b="0" i="0" u="none" strike="noStrike">
                          <a:solidFill>
                            <a:srgbClr val="000000"/>
                          </a:solidFill>
                          <a:effectLst/>
                          <a:latin typeface="Arial"/>
                        </a:rPr>
                        <a:t>N = 28</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11304">
                <a:tc>
                  <a:txBody>
                    <a:bodyPr/>
                    <a:lstStyle/>
                    <a:p>
                      <a:pPr algn="l" fontAlgn="ctr"/>
                      <a:r>
                        <a:rPr lang="cs-CZ" sz="800" b="0" i="0" u="none" strike="noStrike">
                          <a:solidFill>
                            <a:srgbClr val="000000"/>
                          </a:solidFill>
                          <a:effectLst/>
                          <a:latin typeface="Arial"/>
                        </a:rPr>
                        <a:t>N = 1 931</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11304">
                <a:tc>
                  <a:txBody>
                    <a:bodyPr/>
                    <a:lstStyle/>
                    <a:p>
                      <a:pPr algn="l" fontAlgn="ctr"/>
                      <a:r>
                        <a:rPr lang="cs-CZ" sz="800" b="0" i="0" u="none" strike="noStrike">
                          <a:solidFill>
                            <a:srgbClr val="000000"/>
                          </a:solidFill>
                          <a:effectLst/>
                          <a:latin typeface="Arial"/>
                        </a:rPr>
                        <a:t>N = 2</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211304">
                <a:tc>
                  <a:txBody>
                    <a:bodyPr/>
                    <a:lstStyle/>
                    <a:p>
                      <a:pPr algn="l" fontAlgn="ctr"/>
                      <a:r>
                        <a:rPr lang="cs-CZ" sz="800" b="0" i="0" u="none" strike="noStrike">
                          <a:solidFill>
                            <a:srgbClr val="000000"/>
                          </a:solidFill>
                          <a:effectLst/>
                          <a:latin typeface="Arial"/>
                        </a:rPr>
                        <a:t>N = 161</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11304">
                <a:tc>
                  <a:txBody>
                    <a:bodyPr/>
                    <a:lstStyle/>
                    <a:p>
                      <a:pPr algn="l" fontAlgn="ctr"/>
                      <a:r>
                        <a:rPr lang="cs-CZ" sz="800" b="0" i="0" u="none" strike="noStrike">
                          <a:solidFill>
                            <a:srgbClr val="000000"/>
                          </a:solidFill>
                          <a:effectLst/>
                          <a:latin typeface="Arial"/>
                        </a:rPr>
                        <a:t>N = 43</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211304">
                <a:tc>
                  <a:txBody>
                    <a:bodyPr/>
                    <a:lstStyle/>
                    <a:p>
                      <a:pPr algn="l" fontAlgn="ctr"/>
                      <a:r>
                        <a:rPr lang="cs-CZ" sz="800" b="0" i="0" u="none" strike="noStrike">
                          <a:solidFill>
                            <a:srgbClr val="000000"/>
                          </a:solidFill>
                          <a:effectLst/>
                          <a:latin typeface="Arial"/>
                        </a:rPr>
                        <a:t>N = 294</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r h="211304">
                <a:tc>
                  <a:txBody>
                    <a:bodyPr/>
                    <a:lstStyle/>
                    <a:p>
                      <a:pPr algn="l" fontAlgn="ctr"/>
                      <a:r>
                        <a:rPr lang="cs-CZ" sz="800" b="0" i="0" u="none" strike="noStrike">
                          <a:solidFill>
                            <a:srgbClr val="000000"/>
                          </a:solidFill>
                          <a:effectLst/>
                          <a:latin typeface="Arial"/>
                        </a:rPr>
                        <a:t>N = 63</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17"/>
                  </a:ext>
                </a:extLst>
              </a:tr>
              <a:tr h="211304">
                <a:tc>
                  <a:txBody>
                    <a:bodyPr/>
                    <a:lstStyle/>
                    <a:p>
                      <a:pPr algn="l" fontAlgn="ctr"/>
                      <a:r>
                        <a:rPr lang="cs-CZ" sz="800" b="0" i="0" u="none" strike="noStrike">
                          <a:solidFill>
                            <a:srgbClr val="000000"/>
                          </a:solidFill>
                          <a:effectLst/>
                          <a:latin typeface="Arial"/>
                        </a:rPr>
                        <a:t>N = 94</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18"/>
                  </a:ext>
                </a:extLst>
              </a:tr>
              <a:tr h="211304">
                <a:tc>
                  <a:txBody>
                    <a:bodyPr/>
                    <a:lstStyle/>
                    <a:p>
                      <a:pPr algn="l" fontAlgn="ctr"/>
                      <a:r>
                        <a:rPr lang="cs-CZ" sz="800" b="0" i="0" u="none" strike="noStrike">
                          <a:solidFill>
                            <a:srgbClr val="000000"/>
                          </a:solidFill>
                          <a:effectLst/>
                          <a:latin typeface="Arial"/>
                        </a:rPr>
                        <a:t>N = 6</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19"/>
                  </a:ext>
                </a:extLst>
              </a:tr>
              <a:tr h="211304">
                <a:tc>
                  <a:txBody>
                    <a:bodyPr/>
                    <a:lstStyle/>
                    <a:p>
                      <a:pPr algn="l" fontAlgn="ctr"/>
                      <a:r>
                        <a:rPr lang="cs-CZ" sz="800" b="0" i="0" u="none" strike="noStrike">
                          <a:solidFill>
                            <a:srgbClr val="000000"/>
                          </a:solidFill>
                          <a:effectLst/>
                          <a:latin typeface="Arial"/>
                        </a:rPr>
                        <a:t>N = 114</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20"/>
                  </a:ext>
                </a:extLst>
              </a:tr>
              <a:tr h="211304">
                <a:tc>
                  <a:txBody>
                    <a:bodyPr/>
                    <a:lstStyle/>
                    <a:p>
                      <a:pPr algn="l" fontAlgn="ctr"/>
                      <a:r>
                        <a:rPr lang="cs-CZ" sz="800" b="0" i="0" u="none" strike="noStrike">
                          <a:solidFill>
                            <a:srgbClr val="000000"/>
                          </a:solidFill>
                          <a:effectLst/>
                          <a:latin typeface="Arial"/>
                        </a:rPr>
                        <a:t>N = 99</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21"/>
                  </a:ext>
                </a:extLst>
              </a:tr>
              <a:tr h="211304">
                <a:tc>
                  <a:txBody>
                    <a:bodyPr/>
                    <a:lstStyle/>
                    <a:p>
                      <a:pPr algn="l" fontAlgn="ctr"/>
                      <a:r>
                        <a:rPr lang="cs-CZ" sz="800" b="0" i="0" u="none" strike="noStrike" dirty="0">
                          <a:solidFill>
                            <a:srgbClr val="000000"/>
                          </a:solidFill>
                          <a:effectLst/>
                          <a:latin typeface="Arial"/>
                        </a:rPr>
                        <a:t>N = 0</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228290240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604299" y="6257676"/>
            <a:ext cx="11587701" cy="608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257558" y="653725"/>
            <a:ext cx="8458650" cy="307777"/>
          </a:xfrm>
          <a:prstGeom prst="rect">
            <a:avLst/>
          </a:prstGeom>
          <a:noFill/>
        </p:spPr>
        <p:txBody>
          <a:bodyPr wrap="square" rtlCol="0">
            <a:spAutoFit/>
          </a:bodyPr>
          <a:lstStyle/>
          <a:p>
            <a:pPr>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zdravotnických pracovníků (NR-ZP) - </a:t>
            </a:r>
            <a:r>
              <a:rPr lang="cs-CZ" sz="1400" dirty="0"/>
              <a:t>Registr lékařů, zubních lékařů a farmaceutů (RLZF)</a:t>
            </a: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TextBox 7"/>
          <p:cNvSpPr txBox="1"/>
          <p:nvPr/>
        </p:nvSpPr>
        <p:spPr>
          <a:xfrm>
            <a:off x="9651113" y="1366885"/>
            <a:ext cx="2264662" cy="2522098"/>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Dostupná data nově vybudovaného Národního registru zdravotnických pracovníků potvrzují významné demografické stárnutí populace českých lékařů, zejména v primární péči. Řada ambulantních profesí, včetně praktických lékařů, se průměrným věkem blíží hranici 60 let. </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itle 1"/>
          <p:cNvSpPr>
            <a:spLocks noGrp="1"/>
          </p:cNvSpPr>
          <p:nvPr>
            <p:ph type="title"/>
          </p:nvPr>
        </p:nvSpPr>
        <p:spPr/>
        <p:txBody>
          <a:bodyPr>
            <a:normAutofit/>
          </a:bodyPr>
          <a:lstStyle/>
          <a:p>
            <a:r>
              <a:rPr lang="cs-CZ" dirty="0"/>
              <a:t>Věk lékařů v HKK dle odbornosti a místa působení</a:t>
            </a:r>
          </a:p>
        </p:txBody>
      </p:sp>
      <p:sp>
        <p:nvSpPr>
          <p:cNvPr id="28" name="TextBox 17"/>
          <p:cNvSpPr txBox="1"/>
          <p:nvPr/>
        </p:nvSpPr>
        <p:spPr>
          <a:xfrm>
            <a:off x="5530391" y="1030194"/>
            <a:ext cx="1970411" cy="246221"/>
          </a:xfrm>
          <a:prstGeom prst="rect">
            <a:avLst/>
          </a:prstGeom>
          <a:noFill/>
        </p:spPr>
        <p:txBody>
          <a:bodyPr wrap="none" rtlCol="0">
            <a:spAutoFit/>
          </a:bodyPr>
          <a:lstStyle/>
          <a:p>
            <a:pPr algn="ctr"/>
            <a:r>
              <a:rPr lang="cs-CZ" sz="1000" b="1" dirty="0">
                <a:solidFill>
                  <a:prstClr val="black"/>
                </a:solidFill>
                <a:latin typeface="Arial" panose="020B0604020202020204" pitchFamily="34" charset="0"/>
                <a:cs typeface="Arial" panose="020B0604020202020204" pitchFamily="34" charset="0"/>
              </a:rPr>
              <a:t>Podíl věkových skupin lékařů</a:t>
            </a:r>
          </a:p>
        </p:txBody>
      </p:sp>
      <p:sp>
        <p:nvSpPr>
          <p:cNvPr id="30" name="Obdélník 29"/>
          <p:cNvSpPr/>
          <p:nvPr/>
        </p:nvSpPr>
        <p:spPr>
          <a:xfrm>
            <a:off x="545402" y="999416"/>
            <a:ext cx="4355976" cy="276999"/>
          </a:xfrm>
          <a:prstGeom prst="rect">
            <a:avLst/>
          </a:prstGeom>
        </p:spPr>
        <p:txBody>
          <a:bodyPr wrap="square">
            <a:spAutoFit/>
          </a:bodyPr>
          <a:lstStyle/>
          <a:p>
            <a:r>
              <a:rPr lang="cs-CZ" sz="1200" b="1" dirty="0">
                <a:solidFill>
                  <a:prstClr val="black"/>
                </a:solidFill>
                <a:latin typeface="Arial" panose="020B0604020202020204" pitchFamily="34" charset="0"/>
                <a:cs typeface="Arial" panose="020B0604020202020204" pitchFamily="34" charset="0"/>
              </a:rPr>
              <a:t>do 29 let          30 – 59 let         60 – 64 let         65 a více let</a:t>
            </a:r>
          </a:p>
        </p:txBody>
      </p:sp>
      <p:sp>
        <p:nvSpPr>
          <p:cNvPr id="32" name="Rectangle 24"/>
          <p:cNvSpPr>
            <a:spLocks noChangeArrowheads="1"/>
          </p:cNvSpPr>
          <p:nvPr/>
        </p:nvSpPr>
        <p:spPr bwMode="auto">
          <a:xfrm>
            <a:off x="445448" y="1066935"/>
            <a:ext cx="144000" cy="144000"/>
          </a:xfrm>
          <a:prstGeom prst="rect">
            <a:avLst/>
          </a:prstGeom>
          <a:solidFill>
            <a:srgbClr val="99C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cs-CZ">
              <a:solidFill>
                <a:prstClr val="black"/>
              </a:solidFill>
              <a:latin typeface="Calibri"/>
            </a:endParaRPr>
          </a:p>
        </p:txBody>
      </p:sp>
      <p:sp>
        <p:nvSpPr>
          <p:cNvPr id="33" name="Rectangle 45"/>
          <p:cNvSpPr>
            <a:spLocks noChangeArrowheads="1"/>
          </p:cNvSpPr>
          <p:nvPr/>
        </p:nvSpPr>
        <p:spPr bwMode="auto">
          <a:xfrm>
            <a:off x="1500529" y="1066935"/>
            <a:ext cx="144000" cy="144000"/>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cs-CZ">
              <a:solidFill>
                <a:prstClr val="black"/>
              </a:solidFill>
              <a:latin typeface="Calibri"/>
            </a:endParaRPr>
          </a:p>
        </p:txBody>
      </p:sp>
      <p:sp>
        <p:nvSpPr>
          <p:cNvPr id="34" name="Rectangle 68"/>
          <p:cNvSpPr>
            <a:spLocks noChangeArrowheads="1"/>
          </p:cNvSpPr>
          <p:nvPr/>
        </p:nvSpPr>
        <p:spPr bwMode="auto">
          <a:xfrm>
            <a:off x="2606357" y="1066935"/>
            <a:ext cx="144000" cy="144000"/>
          </a:xfrm>
          <a:prstGeom prst="rect">
            <a:avLst/>
          </a:prstGeom>
          <a:solidFill>
            <a:srgbClr val="FFC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cs-CZ">
              <a:solidFill>
                <a:prstClr val="black"/>
              </a:solidFill>
              <a:latin typeface="Calibri"/>
            </a:endParaRPr>
          </a:p>
        </p:txBody>
      </p:sp>
      <p:sp>
        <p:nvSpPr>
          <p:cNvPr id="35" name="Rectangle 91"/>
          <p:cNvSpPr>
            <a:spLocks noChangeArrowheads="1"/>
          </p:cNvSpPr>
          <p:nvPr/>
        </p:nvSpPr>
        <p:spPr bwMode="auto">
          <a:xfrm>
            <a:off x="3721202" y="1066935"/>
            <a:ext cx="144000" cy="14400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cs-CZ">
              <a:solidFill>
                <a:prstClr val="black"/>
              </a:solidFill>
              <a:latin typeface="Calibri"/>
            </a:endParaRPr>
          </a:p>
        </p:txBody>
      </p:sp>
      <p:sp>
        <p:nvSpPr>
          <p:cNvPr id="36" name="Obdélník 35"/>
          <p:cNvSpPr/>
          <p:nvPr/>
        </p:nvSpPr>
        <p:spPr>
          <a:xfrm>
            <a:off x="8609134" y="1338483"/>
            <a:ext cx="504056" cy="123111"/>
          </a:xfrm>
          <a:prstGeom prst="rect">
            <a:avLst/>
          </a:prstGeom>
        </p:spPr>
        <p:txBody>
          <a:bodyPr wrap="square" lIns="0" tIns="0" rIns="0" bIns="0">
            <a:spAutoFit/>
          </a:bodyPr>
          <a:lstStyle/>
          <a:p>
            <a:pPr algn="ctr"/>
            <a:r>
              <a:rPr lang="cs-CZ" sz="800" dirty="0">
                <a:solidFill>
                  <a:prstClr val="black"/>
                </a:solidFill>
                <a:latin typeface="Arial" panose="020B0604020202020204" pitchFamily="34" charset="0"/>
                <a:cs typeface="Arial" panose="020B0604020202020204" pitchFamily="34" charset="0"/>
              </a:rPr>
              <a:t>Úvazky</a:t>
            </a:r>
          </a:p>
        </p:txBody>
      </p:sp>
      <p:graphicFrame>
        <p:nvGraphicFramePr>
          <p:cNvPr id="18" name="Objekt 26">
            <a:extLst>
              <a:ext uri="{FF2B5EF4-FFF2-40B4-BE49-F238E27FC236}">
                <a16:creationId xmlns:a16="http://schemas.microsoft.com/office/drawing/2014/main" id="{F991C16D-E800-4396-A316-B28DB6241E1C}"/>
              </a:ext>
            </a:extLst>
          </p:cNvPr>
          <p:cNvGraphicFramePr>
            <a:graphicFrameLocks/>
          </p:cNvGraphicFramePr>
          <p:nvPr>
            <p:extLst>
              <p:ext uri="{D42A27DB-BD31-4B8C-83A1-F6EECF244321}">
                <p14:modId xmlns:p14="http://schemas.microsoft.com/office/powerpoint/2010/main" val="2562541560"/>
              </p:ext>
            </p:extLst>
          </p:nvPr>
        </p:nvGraphicFramePr>
        <p:xfrm>
          <a:off x="4269151" y="1153848"/>
          <a:ext cx="4608000" cy="527347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9" name="Tabulka 18">
            <a:extLst>
              <a:ext uri="{FF2B5EF4-FFF2-40B4-BE49-F238E27FC236}">
                <a16:creationId xmlns:a16="http://schemas.microsoft.com/office/drawing/2014/main" id="{DD649183-9FCB-4916-91C4-96D25E33C1DA}"/>
              </a:ext>
            </a:extLst>
          </p:cNvPr>
          <p:cNvGraphicFramePr>
            <a:graphicFrameLocks noGrp="1"/>
          </p:cNvGraphicFramePr>
          <p:nvPr>
            <p:extLst>
              <p:ext uri="{D42A27DB-BD31-4B8C-83A1-F6EECF244321}">
                <p14:modId xmlns:p14="http://schemas.microsoft.com/office/powerpoint/2010/main" val="74694518"/>
              </p:ext>
            </p:extLst>
          </p:nvPr>
        </p:nvGraphicFramePr>
        <p:xfrm>
          <a:off x="217411" y="1429674"/>
          <a:ext cx="4248000" cy="4760816"/>
        </p:xfrm>
        <a:graphic>
          <a:graphicData uri="http://schemas.openxmlformats.org/drawingml/2006/table">
            <a:tbl>
              <a:tblPr/>
              <a:tblGrid>
                <a:gridCol w="4248000">
                  <a:extLst>
                    <a:ext uri="{9D8B030D-6E8A-4147-A177-3AD203B41FA5}">
                      <a16:colId xmlns:a16="http://schemas.microsoft.com/office/drawing/2014/main" val="20000"/>
                    </a:ext>
                  </a:extLst>
                </a:gridCol>
              </a:tblGrid>
              <a:tr h="206992">
                <a:tc>
                  <a:txBody>
                    <a:bodyPr/>
                    <a:lstStyle/>
                    <a:p>
                      <a:pPr algn="r" fontAlgn="ctr"/>
                      <a:r>
                        <a:rPr lang="cs-CZ" sz="1000" b="1" i="0" u="none" strike="noStrike">
                          <a:solidFill>
                            <a:srgbClr val="000000"/>
                          </a:solidFill>
                          <a:effectLst/>
                          <a:latin typeface="Arial"/>
                        </a:rPr>
                        <a:t>Ostatní lékaři </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06992">
                <a:tc>
                  <a:txBody>
                    <a:bodyPr/>
                    <a:lstStyle/>
                    <a:p>
                      <a:pPr algn="r" fontAlgn="ctr"/>
                      <a:r>
                        <a:rPr lang="cs-CZ" sz="1000" b="1" i="0" u="none" strike="noStrike">
                          <a:solidFill>
                            <a:srgbClr val="000000"/>
                          </a:solidFill>
                          <a:effectLst/>
                          <a:latin typeface="Arial"/>
                        </a:rPr>
                        <a:t>Lékaři v nemocnici AP - kardiologie</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06992">
                <a:tc>
                  <a:txBody>
                    <a:bodyPr/>
                    <a:lstStyle/>
                    <a:p>
                      <a:pPr algn="r" fontAlgn="ctr"/>
                      <a:r>
                        <a:rPr lang="it-IT" sz="1000" b="1" i="0" u="none" strike="noStrike">
                          <a:solidFill>
                            <a:srgbClr val="000000"/>
                          </a:solidFill>
                          <a:effectLst/>
                          <a:latin typeface="Arial"/>
                        </a:rPr>
                        <a:t>Dětský lékař specialista - v nemocnici AP</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06992">
                <a:tc>
                  <a:txBody>
                    <a:bodyPr/>
                    <a:lstStyle/>
                    <a:p>
                      <a:pPr algn="r" fontAlgn="ctr"/>
                      <a:r>
                        <a:rPr lang="cs-CZ" sz="1000" b="1" i="0" u="none" strike="noStrike">
                          <a:solidFill>
                            <a:srgbClr val="000000"/>
                          </a:solidFill>
                          <a:effectLst/>
                          <a:latin typeface="Arial"/>
                        </a:rPr>
                        <a:t>Lékaři v nemocnici AP - klinická a radiační onkologie</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06992">
                <a:tc>
                  <a:txBody>
                    <a:bodyPr/>
                    <a:lstStyle/>
                    <a:p>
                      <a:pPr algn="r" fontAlgn="ctr"/>
                      <a:r>
                        <a:rPr lang="cs-CZ" sz="1000" b="1" i="0" u="none" strike="noStrike">
                          <a:solidFill>
                            <a:srgbClr val="000000"/>
                          </a:solidFill>
                          <a:effectLst/>
                          <a:latin typeface="Arial"/>
                        </a:rPr>
                        <a:t>Lékaři v nemocnici AP - anesteziologie a intenzívní medicína</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06992">
                <a:tc>
                  <a:txBody>
                    <a:bodyPr/>
                    <a:lstStyle/>
                    <a:p>
                      <a:pPr algn="r" fontAlgn="ctr"/>
                      <a:r>
                        <a:rPr lang="cs-CZ" sz="1000" b="1" i="0" u="none" strike="noStrike">
                          <a:solidFill>
                            <a:srgbClr val="000000"/>
                          </a:solidFill>
                          <a:effectLst/>
                          <a:latin typeface="Arial"/>
                        </a:rPr>
                        <a:t>Lékaři v nemocnici AP - neurologie</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06992">
                <a:tc>
                  <a:txBody>
                    <a:bodyPr/>
                    <a:lstStyle/>
                    <a:p>
                      <a:pPr algn="r" fontAlgn="ctr"/>
                      <a:r>
                        <a:rPr lang="cs-CZ" sz="1000" b="1" i="0" u="none" strike="noStrike">
                          <a:solidFill>
                            <a:srgbClr val="000000"/>
                          </a:solidFill>
                          <a:effectLst/>
                          <a:latin typeface="Arial"/>
                        </a:rPr>
                        <a:t>Lékaři v nemocnici AP - radiologie a zobrazovací metody</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06992">
                <a:tc>
                  <a:txBody>
                    <a:bodyPr/>
                    <a:lstStyle/>
                    <a:p>
                      <a:pPr algn="r" fontAlgn="ctr"/>
                      <a:r>
                        <a:rPr lang="cs-CZ" sz="1000" b="1" i="0" u="none" strike="noStrike" dirty="0">
                          <a:solidFill>
                            <a:srgbClr val="000000"/>
                          </a:solidFill>
                          <a:effectLst/>
                          <a:latin typeface="Arial"/>
                        </a:rPr>
                        <a:t>Lékař záchranné služby (urgentní medicína) </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06992">
                <a:tc>
                  <a:txBody>
                    <a:bodyPr/>
                    <a:lstStyle/>
                    <a:p>
                      <a:pPr algn="r" fontAlgn="ctr"/>
                      <a:r>
                        <a:rPr lang="cs-CZ" sz="1000" b="1" i="0" u="none" strike="noStrike">
                          <a:solidFill>
                            <a:srgbClr val="000000"/>
                          </a:solidFill>
                          <a:effectLst/>
                          <a:latin typeface="Arial"/>
                        </a:rPr>
                        <a:t>Lékaři v nemocnici AP - ostatní obory vnitřního lékařství</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06992">
                <a:tc>
                  <a:txBody>
                    <a:bodyPr/>
                    <a:lstStyle/>
                    <a:p>
                      <a:pPr algn="r" fontAlgn="ctr"/>
                      <a:r>
                        <a:rPr lang="cs-CZ" sz="1000" b="1" i="0" u="none" strike="noStrike">
                          <a:solidFill>
                            <a:srgbClr val="000000"/>
                          </a:solidFill>
                          <a:effectLst/>
                          <a:latin typeface="Arial"/>
                        </a:rPr>
                        <a:t>Dětský lékař specialista - v jiném lůžkovém zařízení nebo v ambulanci</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06992">
                <a:tc>
                  <a:txBody>
                    <a:bodyPr/>
                    <a:lstStyle/>
                    <a:p>
                      <a:pPr algn="r" fontAlgn="ctr"/>
                      <a:r>
                        <a:rPr lang="cs-CZ" sz="1000" b="1" i="0" u="none" strike="noStrike">
                          <a:solidFill>
                            <a:srgbClr val="000000"/>
                          </a:solidFill>
                          <a:effectLst/>
                          <a:latin typeface="Arial"/>
                        </a:rPr>
                        <a:t>Lékaři v nemocnici AP - chirurgické obory</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06992">
                <a:tc>
                  <a:txBody>
                    <a:bodyPr/>
                    <a:lstStyle/>
                    <a:p>
                      <a:pPr algn="r" fontAlgn="ctr"/>
                      <a:r>
                        <a:rPr lang="cs-CZ" sz="1000" b="1" i="0" u="none" strike="noStrike">
                          <a:solidFill>
                            <a:srgbClr val="000000"/>
                          </a:solidFill>
                          <a:effectLst/>
                          <a:latin typeface="Arial"/>
                        </a:rPr>
                        <a:t>Lékaři v nemocnici AP - gynekologie a porodnictví, neonatologie</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06992">
                <a:tc>
                  <a:txBody>
                    <a:bodyPr/>
                    <a:lstStyle/>
                    <a:p>
                      <a:pPr algn="r" fontAlgn="ctr"/>
                      <a:r>
                        <a:rPr lang="cs-CZ" sz="1000" b="1" i="0" u="none" strike="noStrike">
                          <a:solidFill>
                            <a:srgbClr val="000000"/>
                          </a:solidFill>
                          <a:effectLst/>
                          <a:latin typeface="Arial"/>
                        </a:rPr>
                        <a:t>Psychiatr, dětský psychiatr </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06992">
                <a:tc>
                  <a:txBody>
                    <a:bodyPr/>
                    <a:lstStyle/>
                    <a:p>
                      <a:pPr algn="r" fontAlgn="ctr"/>
                      <a:r>
                        <a:rPr lang="cs-CZ" sz="1000" b="1" i="0" u="sng" strike="noStrike" dirty="0">
                          <a:solidFill>
                            <a:srgbClr val="000000"/>
                          </a:solidFill>
                          <a:effectLst/>
                          <a:latin typeface="Arial"/>
                        </a:rPr>
                        <a:t>LÉKAŘI CELKEM</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206992">
                <a:tc>
                  <a:txBody>
                    <a:bodyPr/>
                    <a:lstStyle/>
                    <a:p>
                      <a:pPr algn="r" fontAlgn="ctr"/>
                      <a:r>
                        <a:rPr lang="cs-CZ" sz="1000" b="1" i="0" u="none" strike="noStrike">
                          <a:solidFill>
                            <a:srgbClr val="000000"/>
                          </a:solidFill>
                          <a:effectLst/>
                          <a:latin typeface="Arial"/>
                        </a:rPr>
                        <a:t>Lékaři v nemocnici AP - ostatní jiné obory</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06992">
                <a:tc>
                  <a:txBody>
                    <a:bodyPr/>
                    <a:lstStyle/>
                    <a:p>
                      <a:pPr algn="r" fontAlgn="ctr"/>
                      <a:r>
                        <a:rPr lang="cs-CZ" sz="1000" b="1" i="0" u="none" strike="noStrike">
                          <a:solidFill>
                            <a:srgbClr val="000000"/>
                          </a:solidFill>
                          <a:effectLst/>
                          <a:latin typeface="Arial"/>
                        </a:rPr>
                        <a:t>Ambulantní lékaři - jiný ambulantní lékař - specialista</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206992">
                <a:tc>
                  <a:txBody>
                    <a:bodyPr/>
                    <a:lstStyle/>
                    <a:p>
                      <a:pPr algn="r" fontAlgn="ctr"/>
                      <a:r>
                        <a:rPr lang="cs-CZ" sz="1000" b="1" i="0" u="none" strike="noStrike">
                          <a:solidFill>
                            <a:srgbClr val="000000"/>
                          </a:solidFill>
                          <a:effectLst/>
                          <a:latin typeface="Arial"/>
                        </a:rPr>
                        <a:t>Ambulantní lékaři - všeobecný praktický lékař</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r h="206992">
                <a:tc>
                  <a:txBody>
                    <a:bodyPr/>
                    <a:lstStyle/>
                    <a:p>
                      <a:pPr algn="r" fontAlgn="ctr"/>
                      <a:r>
                        <a:rPr lang="cs-CZ" sz="1000" b="1" i="0" u="none" strike="noStrike">
                          <a:solidFill>
                            <a:srgbClr val="000000"/>
                          </a:solidFill>
                          <a:effectLst/>
                          <a:latin typeface="Arial"/>
                        </a:rPr>
                        <a:t>Ambulantní lékaři - ambulantní lékař - chirurgické obory</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7"/>
                  </a:ext>
                </a:extLst>
              </a:tr>
              <a:tr h="206992">
                <a:tc>
                  <a:txBody>
                    <a:bodyPr/>
                    <a:lstStyle/>
                    <a:p>
                      <a:pPr algn="r" fontAlgn="ctr"/>
                      <a:r>
                        <a:rPr lang="cs-CZ" sz="1000" b="1" i="0" u="none" strike="noStrike">
                          <a:solidFill>
                            <a:srgbClr val="000000"/>
                          </a:solidFill>
                          <a:effectLst/>
                          <a:latin typeface="Arial"/>
                        </a:rPr>
                        <a:t>Lékaři v nemocnici následné péče nebo v jiném lůžkovém zařízení </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8"/>
                  </a:ext>
                </a:extLst>
              </a:tr>
              <a:tr h="206992">
                <a:tc>
                  <a:txBody>
                    <a:bodyPr/>
                    <a:lstStyle/>
                    <a:p>
                      <a:pPr algn="r" fontAlgn="ctr"/>
                      <a:r>
                        <a:rPr lang="cs-CZ" sz="1000" b="1" i="0" u="none" strike="noStrike">
                          <a:solidFill>
                            <a:srgbClr val="000000"/>
                          </a:solidFill>
                          <a:effectLst/>
                          <a:latin typeface="Arial"/>
                        </a:rPr>
                        <a:t>Ambulantní lékaři - ambulantní gynekolog</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19"/>
                  </a:ext>
                </a:extLst>
              </a:tr>
              <a:tr h="206992">
                <a:tc>
                  <a:txBody>
                    <a:bodyPr/>
                    <a:lstStyle/>
                    <a:p>
                      <a:pPr algn="r" fontAlgn="ctr"/>
                      <a:r>
                        <a:rPr lang="cs-CZ" sz="1000" b="1" i="0" u="none" strike="noStrike">
                          <a:solidFill>
                            <a:srgbClr val="000000"/>
                          </a:solidFill>
                          <a:effectLst/>
                          <a:latin typeface="Arial"/>
                        </a:rPr>
                        <a:t>Ambulantní lékaři - praktický lékař pro děti a dorost</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20"/>
                  </a:ext>
                </a:extLst>
              </a:tr>
              <a:tr h="206992">
                <a:tc>
                  <a:txBody>
                    <a:bodyPr/>
                    <a:lstStyle/>
                    <a:p>
                      <a:pPr algn="r" fontAlgn="ctr"/>
                      <a:r>
                        <a:rPr lang="cs-CZ" sz="1000" b="1" i="0" u="none" strike="noStrike">
                          <a:solidFill>
                            <a:srgbClr val="000000"/>
                          </a:solidFill>
                          <a:effectLst/>
                          <a:latin typeface="Arial"/>
                        </a:rPr>
                        <a:t>Ambulantní lékaři - ambulantní lékař - obory vnitřního lékařství</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21"/>
                  </a:ext>
                </a:extLst>
              </a:tr>
              <a:tr h="206992">
                <a:tc>
                  <a:txBody>
                    <a:bodyPr/>
                    <a:lstStyle/>
                    <a:p>
                      <a:pPr algn="r" fontAlgn="ctr"/>
                      <a:r>
                        <a:rPr lang="it-IT" sz="1000" b="1" i="0" u="none" strike="noStrike" dirty="0">
                          <a:solidFill>
                            <a:srgbClr val="000000"/>
                          </a:solidFill>
                          <a:effectLst/>
                          <a:latin typeface="Arial"/>
                        </a:rPr>
                        <a:t>Lékaři v nemocnici AP - traumatologie</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22"/>
                  </a:ext>
                </a:extLst>
              </a:tr>
            </a:tbl>
          </a:graphicData>
        </a:graphic>
      </p:graphicFrame>
      <p:graphicFrame>
        <p:nvGraphicFramePr>
          <p:cNvPr id="24" name="Tabulka 23">
            <a:extLst>
              <a:ext uri="{FF2B5EF4-FFF2-40B4-BE49-F238E27FC236}">
                <a16:creationId xmlns:a16="http://schemas.microsoft.com/office/drawing/2014/main" id="{CAC5C90D-C64C-40DE-906E-39B7DF5EEEE8}"/>
              </a:ext>
            </a:extLst>
          </p:cNvPr>
          <p:cNvGraphicFramePr>
            <a:graphicFrameLocks noGrp="1"/>
          </p:cNvGraphicFramePr>
          <p:nvPr>
            <p:extLst>
              <p:ext uri="{D42A27DB-BD31-4B8C-83A1-F6EECF244321}">
                <p14:modId xmlns:p14="http://schemas.microsoft.com/office/powerpoint/2010/main" val="1398805171"/>
              </p:ext>
            </p:extLst>
          </p:nvPr>
        </p:nvGraphicFramePr>
        <p:xfrm>
          <a:off x="8701229" y="1443109"/>
          <a:ext cx="648000" cy="4896010"/>
        </p:xfrm>
        <a:graphic>
          <a:graphicData uri="http://schemas.openxmlformats.org/drawingml/2006/table">
            <a:tbl>
              <a:tblPr/>
              <a:tblGrid>
                <a:gridCol w="648000">
                  <a:extLst>
                    <a:ext uri="{9D8B030D-6E8A-4147-A177-3AD203B41FA5}">
                      <a16:colId xmlns:a16="http://schemas.microsoft.com/office/drawing/2014/main" val="20000"/>
                    </a:ext>
                  </a:extLst>
                </a:gridCol>
              </a:tblGrid>
              <a:tr h="212870">
                <a:tc>
                  <a:txBody>
                    <a:bodyPr/>
                    <a:lstStyle/>
                    <a:p>
                      <a:pPr algn="l" fontAlgn="ctr"/>
                      <a:r>
                        <a:rPr lang="cs-CZ" sz="800" b="0" i="0" u="none" strike="noStrike">
                          <a:solidFill>
                            <a:srgbClr val="000000"/>
                          </a:solidFill>
                          <a:effectLst/>
                          <a:latin typeface="Arial"/>
                        </a:rPr>
                        <a:t>N = 2</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12870">
                <a:tc>
                  <a:txBody>
                    <a:bodyPr/>
                    <a:lstStyle/>
                    <a:p>
                      <a:pPr algn="l" fontAlgn="ctr"/>
                      <a:r>
                        <a:rPr lang="cs-CZ" sz="800" b="0" i="0" u="none" strike="noStrike">
                          <a:solidFill>
                            <a:srgbClr val="000000"/>
                          </a:solidFill>
                          <a:effectLst/>
                          <a:latin typeface="Arial"/>
                        </a:rPr>
                        <a:t>N = 6</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2870">
                <a:tc>
                  <a:txBody>
                    <a:bodyPr/>
                    <a:lstStyle/>
                    <a:p>
                      <a:pPr algn="l" fontAlgn="ctr"/>
                      <a:r>
                        <a:rPr lang="cs-CZ" sz="800" b="0" i="0" u="none" strike="noStrike">
                          <a:solidFill>
                            <a:srgbClr val="000000"/>
                          </a:solidFill>
                          <a:effectLst/>
                          <a:latin typeface="Arial"/>
                        </a:rPr>
                        <a:t>N = 70</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12870">
                <a:tc>
                  <a:txBody>
                    <a:bodyPr/>
                    <a:lstStyle/>
                    <a:p>
                      <a:pPr algn="l" fontAlgn="ctr"/>
                      <a:r>
                        <a:rPr lang="cs-CZ" sz="800" b="0" i="0" u="none" strike="noStrike">
                          <a:solidFill>
                            <a:srgbClr val="000000"/>
                          </a:solidFill>
                          <a:effectLst/>
                          <a:latin typeface="Arial"/>
                        </a:rPr>
                        <a:t>N = 35</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12870">
                <a:tc>
                  <a:txBody>
                    <a:bodyPr/>
                    <a:lstStyle/>
                    <a:p>
                      <a:pPr algn="l" fontAlgn="ctr"/>
                      <a:r>
                        <a:rPr lang="cs-CZ" sz="800" b="0" i="0" u="none" strike="noStrike">
                          <a:solidFill>
                            <a:srgbClr val="000000"/>
                          </a:solidFill>
                          <a:effectLst/>
                          <a:latin typeface="Arial"/>
                        </a:rPr>
                        <a:t>N = 94</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12870">
                <a:tc>
                  <a:txBody>
                    <a:bodyPr/>
                    <a:lstStyle/>
                    <a:p>
                      <a:pPr algn="l" fontAlgn="ctr"/>
                      <a:r>
                        <a:rPr lang="cs-CZ" sz="800" b="0" i="0" u="none" strike="noStrike">
                          <a:solidFill>
                            <a:srgbClr val="000000"/>
                          </a:solidFill>
                          <a:effectLst/>
                          <a:latin typeface="Arial"/>
                        </a:rPr>
                        <a:t>N = 30</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12870">
                <a:tc>
                  <a:txBody>
                    <a:bodyPr/>
                    <a:lstStyle/>
                    <a:p>
                      <a:pPr algn="l" fontAlgn="ctr"/>
                      <a:r>
                        <a:rPr lang="cs-CZ" sz="800" b="0" i="0" u="none" strike="noStrike">
                          <a:solidFill>
                            <a:srgbClr val="000000"/>
                          </a:solidFill>
                          <a:effectLst/>
                          <a:latin typeface="Arial"/>
                        </a:rPr>
                        <a:t>N = 58</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12870">
                <a:tc>
                  <a:txBody>
                    <a:bodyPr/>
                    <a:lstStyle/>
                    <a:p>
                      <a:pPr algn="l" fontAlgn="ctr"/>
                      <a:r>
                        <a:rPr lang="cs-CZ" sz="800" b="0" i="0" u="none" strike="noStrike">
                          <a:solidFill>
                            <a:srgbClr val="000000"/>
                          </a:solidFill>
                          <a:effectLst/>
                          <a:latin typeface="Arial"/>
                        </a:rPr>
                        <a:t>N = 28</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12870">
                <a:tc>
                  <a:txBody>
                    <a:bodyPr/>
                    <a:lstStyle/>
                    <a:p>
                      <a:pPr algn="l" fontAlgn="ctr"/>
                      <a:r>
                        <a:rPr lang="cs-CZ" sz="800" b="0" i="0" u="none" strike="noStrike">
                          <a:solidFill>
                            <a:srgbClr val="000000"/>
                          </a:solidFill>
                          <a:effectLst/>
                          <a:latin typeface="Arial"/>
                        </a:rPr>
                        <a:t>N = 253</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12870">
                <a:tc>
                  <a:txBody>
                    <a:bodyPr/>
                    <a:lstStyle/>
                    <a:p>
                      <a:pPr algn="l" fontAlgn="ctr"/>
                      <a:r>
                        <a:rPr lang="cs-CZ" sz="800" b="0" i="0" u="none" strike="noStrike">
                          <a:solidFill>
                            <a:srgbClr val="000000"/>
                          </a:solidFill>
                          <a:effectLst/>
                          <a:latin typeface="Arial"/>
                        </a:rPr>
                        <a:t>N = 6</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12870">
                <a:tc>
                  <a:txBody>
                    <a:bodyPr/>
                    <a:lstStyle/>
                    <a:p>
                      <a:pPr algn="l" fontAlgn="ctr"/>
                      <a:r>
                        <a:rPr lang="cs-CZ" sz="800" b="0" i="0" u="none" strike="noStrike">
                          <a:solidFill>
                            <a:srgbClr val="000000"/>
                          </a:solidFill>
                          <a:effectLst/>
                          <a:latin typeface="Arial"/>
                        </a:rPr>
                        <a:t>N = 244</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12870">
                <a:tc>
                  <a:txBody>
                    <a:bodyPr/>
                    <a:lstStyle/>
                    <a:p>
                      <a:pPr algn="l" fontAlgn="ctr"/>
                      <a:r>
                        <a:rPr lang="cs-CZ" sz="800" b="0" i="0" u="none" strike="noStrike">
                          <a:solidFill>
                            <a:srgbClr val="000000"/>
                          </a:solidFill>
                          <a:effectLst/>
                          <a:latin typeface="Arial"/>
                        </a:rPr>
                        <a:t>N = 57</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12870">
                <a:tc>
                  <a:txBody>
                    <a:bodyPr/>
                    <a:lstStyle/>
                    <a:p>
                      <a:pPr algn="l" fontAlgn="ctr"/>
                      <a:r>
                        <a:rPr lang="cs-CZ" sz="800" b="0" i="0" u="none" strike="noStrike">
                          <a:solidFill>
                            <a:srgbClr val="000000"/>
                          </a:solidFill>
                          <a:effectLst/>
                          <a:latin typeface="Arial"/>
                        </a:rPr>
                        <a:t>N = 51</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12870">
                <a:tc>
                  <a:txBody>
                    <a:bodyPr/>
                    <a:lstStyle/>
                    <a:p>
                      <a:pPr algn="l" fontAlgn="ctr"/>
                      <a:r>
                        <a:rPr lang="cs-CZ" sz="800" b="0" i="0" u="none" strike="noStrike">
                          <a:solidFill>
                            <a:srgbClr val="000000"/>
                          </a:solidFill>
                          <a:effectLst/>
                          <a:latin typeface="Arial"/>
                        </a:rPr>
                        <a:t>N = 1 931</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212870">
                <a:tc>
                  <a:txBody>
                    <a:bodyPr/>
                    <a:lstStyle/>
                    <a:p>
                      <a:pPr algn="l" fontAlgn="ctr"/>
                      <a:r>
                        <a:rPr lang="cs-CZ" sz="800" b="0" i="0" u="none" strike="noStrike">
                          <a:solidFill>
                            <a:srgbClr val="000000"/>
                          </a:solidFill>
                          <a:effectLst/>
                          <a:latin typeface="Arial"/>
                        </a:rPr>
                        <a:t>N = 129</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12870">
                <a:tc>
                  <a:txBody>
                    <a:bodyPr/>
                    <a:lstStyle/>
                    <a:p>
                      <a:pPr algn="l" fontAlgn="ctr"/>
                      <a:r>
                        <a:rPr lang="cs-CZ" sz="800" b="0" i="0" u="none" strike="noStrike">
                          <a:solidFill>
                            <a:srgbClr val="000000"/>
                          </a:solidFill>
                          <a:effectLst/>
                          <a:latin typeface="Arial"/>
                        </a:rPr>
                        <a:t>N = 161</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212870">
                <a:tc>
                  <a:txBody>
                    <a:bodyPr/>
                    <a:lstStyle/>
                    <a:p>
                      <a:pPr algn="l" fontAlgn="ctr"/>
                      <a:r>
                        <a:rPr lang="cs-CZ" sz="800" b="0" i="0" u="none" strike="noStrike">
                          <a:solidFill>
                            <a:srgbClr val="000000"/>
                          </a:solidFill>
                          <a:effectLst/>
                          <a:latin typeface="Arial"/>
                        </a:rPr>
                        <a:t>N = 294</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r h="212870">
                <a:tc>
                  <a:txBody>
                    <a:bodyPr/>
                    <a:lstStyle/>
                    <a:p>
                      <a:pPr algn="l" fontAlgn="ctr"/>
                      <a:r>
                        <a:rPr lang="cs-CZ" sz="800" b="0" i="0" u="none" strike="noStrike">
                          <a:solidFill>
                            <a:srgbClr val="000000"/>
                          </a:solidFill>
                          <a:effectLst/>
                          <a:latin typeface="Arial"/>
                        </a:rPr>
                        <a:t>N = 94</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17"/>
                  </a:ext>
                </a:extLst>
              </a:tr>
              <a:tr h="212870">
                <a:tc>
                  <a:txBody>
                    <a:bodyPr/>
                    <a:lstStyle/>
                    <a:p>
                      <a:pPr algn="l" fontAlgn="ctr"/>
                      <a:r>
                        <a:rPr lang="cs-CZ" sz="800" b="0" i="0" u="none" strike="noStrike">
                          <a:solidFill>
                            <a:srgbClr val="000000"/>
                          </a:solidFill>
                          <a:effectLst/>
                          <a:latin typeface="Arial"/>
                        </a:rPr>
                        <a:t>N = 43</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18"/>
                  </a:ext>
                </a:extLst>
              </a:tr>
              <a:tr h="212870">
                <a:tc>
                  <a:txBody>
                    <a:bodyPr/>
                    <a:lstStyle/>
                    <a:p>
                      <a:pPr algn="l" fontAlgn="ctr"/>
                      <a:r>
                        <a:rPr lang="cs-CZ" sz="800" b="0" i="0" u="none" strike="noStrike">
                          <a:solidFill>
                            <a:srgbClr val="000000"/>
                          </a:solidFill>
                          <a:effectLst/>
                          <a:latin typeface="Arial"/>
                        </a:rPr>
                        <a:t>N = 63</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19"/>
                  </a:ext>
                </a:extLst>
              </a:tr>
              <a:tr h="212870">
                <a:tc>
                  <a:txBody>
                    <a:bodyPr/>
                    <a:lstStyle/>
                    <a:p>
                      <a:pPr algn="l" fontAlgn="ctr"/>
                      <a:r>
                        <a:rPr lang="cs-CZ" sz="800" b="0" i="0" u="none" strike="noStrike">
                          <a:solidFill>
                            <a:srgbClr val="000000"/>
                          </a:solidFill>
                          <a:effectLst/>
                          <a:latin typeface="Arial"/>
                        </a:rPr>
                        <a:t>N = 114</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20"/>
                  </a:ext>
                </a:extLst>
              </a:tr>
              <a:tr h="212870">
                <a:tc>
                  <a:txBody>
                    <a:bodyPr/>
                    <a:lstStyle/>
                    <a:p>
                      <a:pPr algn="l" fontAlgn="ctr"/>
                      <a:r>
                        <a:rPr lang="cs-CZ" sz="800" b="0" i="0" u="none" strike="noStrike">
                          <a:solidFill>
                            <a:srgbClr val="000000"/>
                          </a:solidFill>
                          <a:effectLst/>
                          <a:latin typeface="Arial"/>
                        </a:rPr>
                        <a:t>N = 99</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21"/>
                  </a:ext>
                </a:extLst>
              </a:tr>
              <a:tr h="212870">
                <a:tc>
                  <a:txBody>
                    <a:bodyPr/>
                    <a:lstStyle/>
                    <a:p>
                      <a:pPr algn="l" fontAlgn="ctr"/>
                      <a:r>
                        <a:rPr lang="cs-CZ" sz="800" b="0" i="0" u="none" strike="noStrike" dirty="0">
                          <a:solidFill>
                            <a:srgbClr val="000000"/>
                          </a:solidFill>
                          <a:effectLst/>
                          <a:latin typeface="Arial"/>
                        </a:rPr>
                        <a:t>N = 0</a:t>
                      </a:r>
                    </a:p>
                  </a:txBody>
                  <a:tcPr marL="7620" marR="7620" marT="762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72280197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197989" y="2739947"/>
            <a:ext cx="3989153" cy="19119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604299" y="6257676"/>
            <a:ext cx="11587701" cy="608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257558" y="653725"/>
            <a:ext cx="661802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poskytovatelů zdravotních služeb (NRPZS)</a:t>
            </a:r>
          </a:p>
        </p:txBody>
      </p:sp>
      <p:sp>
        <p:nvSpPr>
          <p:cNvPr id="47" name="Rectangle 5"/>
          <p:cNvSpPr/>
          <p:nvPr/>
        </p:nvSpPr>
        <p:spPr>
          <a:xfrm>
            <a:off x="604299" y="6296936"/>
            <a:ext cx="8384624" cy="246221"/>
          </a:xfrm>
          <a:prstGeom prst="rect">
            <a:avLst/>
          </a:prstGeom>
        </p:spPr>
        <p:txBody>
          <a:bodyPr wrap="square">
            <a:spAutoFit/>
          </a:bodyPr>
          <a:lstStyle/>
          <a:p>
            <a:pPr marL="457200" marR="0" lvl="1" indent="-457200" algn="l" defTabSz="914400" rtl="0" eaLnBrk="1" fontAlgn="auto" latinLnBrk="0" hangingPunct="1">
              <a:lnSpc>
                <a:spcPct val="100000"/>
              </a:lnSpc>
              <a:spcBef>
                <a:spcPts val="0"/>
              </a:spcBef>
              <a:spcAft>
                <a:spcPts val="1200"/>
              </a:spcAft>
              <a:buClrTx/>
              <a:buSzPct val="100000"/>
              <a:buFontTx/>
              <a:buNone/>
              <a:tabLst/>
              <a:defRPr/>
            </a:pPr>
            <a:r>
              <a:rPr kumimoji="0" lang="pl-PL" altLang="cs-CZ" sz="1000" b="1" i="1" u="none" strike="noStrike" kern="1200" cap="none" spc="0" normalizeH="0" baseline="0" noProof="0" dirty="0">
                <a:ln>
                  <a:noFill/>
                </a:ln>
                <a:solidFill>
                  <a:srgbClr val="FF0000"/>
                </a:solidFill>
                <a:effectLst/>
                <a:uLnTx/>
                <a:uFillTx/>
                <a:latin typeface="Calibri" panose="020F0502020204030204"/>
                <a:ea typeface="+mn-ea"/>
                <a:cs typeface="Arial" pitchFamily="34" charset="0"/>
              </a:rPr>
              <a:t>Analýza je provedena na úrovni jednotlivých adres zdravotnických zařízení (každé IČO poskytovatele může mít více adres) - ICO+PCZ+PCDP. </a:t>
            </a:r>
            <a:endParaRPr kumimoji="0" lang="cs-CZ" sz="1000" b="1" i="1" u="none" strike="noStrike" kern="1200" cap="none" spc="0" normalizeH="0" baseline="0" noProof="0" dirty="0">
              <a:ln>
                <a:noFill/>
              </a:ln>
              <a:solidFill>
                <a:srgbClr val="FF0000"/>
              </a:solidFill>
              <a:effectLst/>
              <a:uLnTx/>
              <a:uFillTx/>
              <a:latin typeface="Calibri" panose="020F0502020204030204"/>
              <a:ea typeface="+mn-ea"/>
              <a:cs typeface="Arial" panose="020B0604020202020204" pitchFamily="34" charset="0"/>
            </a:endParaRPr>
          </a:p>
        </p:txBody>
      </p:sp>
      <p:sp>
        <p:nvSpPr>
          <p:cNvPr id="2" name="Title 1"/>
          <p:cNvSpPr>
            <a:spLocks noGrp="1"/>
          </p:cNvSpPr>
          <p:nvPr>
            <p:ph type="title"/>
          </p:nvPr>
        </p:nvSpPr>
        <p:spPr/>
        <p:txBody>
          <a:bodyPr>
            <a:normAutofit/>
          </a:bodyPr>
          <a:lstStyle/>
          <a:p>
            <a:r>
              <a:rPr lang="en-US" dirty="0" err="1"/>
              <a:t>Dynamika</a:t>
            </a:r>
            <a:r>
              <a:rPr lang="en-US" dirty="0"/>
              <a:t> </a:t>
            </a:r>
            <a:r>
              <a:rPr lang="en-US" dirty="0" err="1"/>
              <a:t>počtu</a:t>
            </a:r>
            <a:r>
              <a:rPr lang="en-US" dirty="0"/>
              <a:t> </a:t>
            </a:r>
            <a:r>
              <a:rPr lang="en-US" dirty="0" err="1"/>
              <a:t>ordinací</a:t>
            </a:r>
            <a:r>
              <a:rPr lang="en-US" dirty="0"/>
              <a:t> </a:t>
            </a:r>
            <a:r>
              <a:rPr lang="en-US" dirty="0" err="1"/>
              <a:t>praktických</a:t>
            </a:r>
            <a:r>
              <a:rPr lang="en-US" dirty="0"/>
              <a:t> </a:t>
            </a:r>
            <a:r>
              <a:rPr lang="en-US" dirty="0" err="1"/>
              <a:t>lékařů</a:t>
            </a:r>
            <a:r>
              <a:rPr lang="en-US" dirty="0"/>
              <a:t> pro </a:t>
            </a:r>
            <a:r>
              <a:rPr lang="en-US" dirty="0" err="1"/>
              <a:t>dospělé</a:t>
            </a:r>
            <a:r>
              <a:rPr lang="en-US" dirty="0"/>
              <a:t> </a:t>
            </a:r>
          </a:p>
        </p:txBody>
      </p:sp>
      <p:graphicFrame>
        <p:nvGraphicFramePr>
          <p:cNvPr id="66" name="Table 65"/>
          <p:cNvGraphicFramePr>
            <a:graphicFrameLocks noGrp="1"/>
          </p:cNvGraphicFramePr>
          <p:nvPr/>
        </p:nvGraphicFramePr>
        <p:xfrm>
          <a:off x="1197989" y="1491148"/>
          <a:ext cx="3859964" cy="3851559"/>
        </p:xfrm>
        <a:graphic>
          <a:graphicData uri="http://schemas.openxmlformats.org/drawingml/2006/table">
            <a:tbl>
              <a:tblPr/>
              <a:tblGrid>
                <a:gridCol w="3297142">
                  <a:extLst>
                    <a:ext uri="{9D8B030D-6E8A-4147-A177-3AD203B41FA5}">
                      <a16:colId xmlns:a16="http://schemas.microsoft.com/office/drawing/2014/main" val="406821776"/>
                    </a:ext>
                  </a:extLst>
                </a:gridCol>
                <a:gridCol w="334090">
                  <a:extLst>
                    <a:ext uri="{9D8B030D-6E8A-4147-A177-3AD203B41FA5}">
                      <a16:colId xmlns:a16="http://schemas.microsoft.com/office/drawing/2014/main" val="1683923342"/>
                    </a:ext>
                  </a:extLst>
                </a:gridCol>
                <a:gridCol w="228732">
                  <a:extLst>
                    <a:ext uri="{9D8B030D-6E8A-4147-A177-3AD203B41FA5}">
                      <a16:colId xmlns:a16="http://schemas.microsoft.com/office/drawing/2014/main" val="153912820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00B050"/>
                          </a:solidFill>
                          <a:effectLst/>
                          <a:latin typeface="Calibri" panose="020F0502020204030204" pitchFamily="34" charset="0"/>
                          <a:ea typeface="+mn-ea"/>
                          <a:cs typeface="+mn-cs"/>
                        </a:rPr>
                        <a:t>26</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FF0000"/>
                          </a:solidFill>
                          <a:effectLst/>
                          <a:latin typeface="Calibri" panose="020F0502020204030204" pitchFamily="34" charset="0"/>
                          <a:ea typeface="+mn-ea"/>
                          <a:cs typeface="+mn-cs"/>
                        </a:rPr>
                        <a:t>23</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00B050"/>
                          </a:solidFill>
                          <a:effectLst/>
                          <a:latin typeface="Calibri" panose="020F0502020204030204" pitchFamily="34" charset="0"/>
                          <a:ea typeface="+mn-ea"/>
                          <a:cs typeface="+mn-cs"/>
                        </a:rPr>
                        <a:t>13</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FF0000"/>
                          </a:solidFill>
                          <a:effectLst/>
                          <a:latin typeface="Calibri" panose="020F0502020204030204" pitchFamily="34" charset="0"/>
                          <a:ea typeface="+mn-ea"/>
                          <a:cs typeface="+mn-cs"/>
                        </a:rPr>
                        <a:t>10</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00B050"/>
                          </a:solidFill>
                          <a:effectLst/>
                          <a:latin typeface="Calibri" panose="020F0502020204030204" pitchFamily="34" charset="0"/>
                          <a:ea typeface="+mn-ea"/>
                          <a:cs typeface="+mn-cs"/>
                        </a:rPr>
                        <a:t>45</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FF0000"/>
                          </a:solidFill>
                          <a:effectLst/>
                          <a:latin typeface="Calibri" panose="020F0502020204030204" pitchFamily="34" charset="0"/>
                          <a:ea typeface="+mn-ea"/>
                          <a:cs typeface="+mn-cs"/>
                        </a:rPr>
                        <a:t>44</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00B050"/>
                          </a:solidFill>
                          <a:effectLst/>
                          <a:latin typeface="Calibri" panose="020F0502020204030204" pitchFamily="34" charset="0"/>
                          <a:ea typeface="+mn-ea"/>
                          <a:cs typeface="+mn-cs"/>
                        </a:rPr>
                        <a:t>12</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12</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00B050"/>
                          </a:solidFill>
                          <a:effectLst/>
                          <a:latin typeface="Calibri" panose="020F0502020204030204" pitchFamily="34" charset="0"/>
                          <a:ea typeface="+mn-ea"/>
                          <a:cs typeface="+mn-cs"/>
                        </a:rPr>
                        <a:t>35</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FF0000"/>
                          </a:solidFill>
                          <a:effectLst/>
                          <a:latin typeface="Calibri" panose="020F0502020204030204" pitchFamily="34" charset="0"/>
                          <a:ea typeface="+mn-ea"/>
                          <a:cs typeface="+mn-cs"/>
                        </a:rPr>
                        <a:t>36</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00B050"/>
                          </a:solidFill>
                          <a:effectLst/>
                          <a:latin typeface="Calibri" panose="020F0502020204030204" pitchFamily="34" charset="0"/>
                          <a:ea typeface="+mn-ea"/>
                          <a:cs typeface="+mn-cs"/>
                        </a:rPr>
                        <a:t>17</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FF0000"/>
                          </a:solidFill>
                          <a:effectLst/>
                          <a:latin typeface="Calibri" panose="020F0502020204030204" pitchFamily="34" charset="0"/>
                          <a:ea typeface="+mn-ea"/>
                          <a:cs typeface="+mn-cs"/>
                        </a:rPr>
                        <a:t>20</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00B050"/>
                          </a:solidFill>
                          <a:effectLst/>
                          <a:latin typeface="Calibri" panose="020F0502020204030204" pitchFamily="34" charset="0"/>
                          <a:ea typeface="+mn-ea"/>
                          <a:cs typeface="+mn-cs"/>
                        </a:rPr>
                        <a:t>9</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FF0000"/>
                          </a:solidFill>
                          <a:effectLst/>
                          <a:latin typeface="Calibri" panose="020F0502020204030204" pitchFamily="34" charset="0"/>
                          <a:ea typeface="+mn-ea"/>
                          <a:cs typeface="+mn-cs"/>
                        </a:rPr>
                        <a:t>12</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00B050"/>
                          </a:solidFill>
                          <a:effectLst/>
                          <a:latin typeface="Calibri" panose="020F0502020204030204" pitchFamily="34" charset="0"/>
                          <a:ea typeface="+mn-ea"/>
                          <a:cs typeface="+mn-cs"/>
                        </a:rPr>
                        <a:t>27</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FF0000"/>
                          </a:solidFill>
                          <a:effectLst/>
                          <a:latin typeface="Calibri" panose="020F0502020204030204" pitchFamily="34" charset="0"/>
                          <a:ea typeface="+mn-ea"/>
                          <a:cs typeface="+mn-cs"/>
                        </a:rPr>
                        <a:t>30</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00B050"/>
                          </a:solidFill>
                          <a:effectLst/>
                          <a:latin typeface="Calibri" panose="020F0502020204030204" pitchFamily="34" charset="0"/>
                          <a:ea typeface="+mn-ea"/>
                          <a:cs typeface="+mn-cs"/>
                        </a:rPr>
                        <a:t>16</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FF0000"/>
                          </a:solidFill>
                          <a:effectLst/>
                          <a:latin typeface="Calibri" panose="020F0502020204030204" pitchFamily="34" charset="0"/>
                          <a:ea typeface="+mn-ea"/>
                          <a:cs typeface="+mn-cs"/>
                        </a:rPr>
                        <a:t>23</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00B050"/>
                          </a:solidFill>
                          <a:effectLst/>
                          <a:latin typeface="Calibri" panose="020F0502020204030204" pitchFamily="34" charset="0"/>
                          <a:ea typeface="+mn-ea"/>
                          <a:cs typeface="+mn-cs"/>
                        </a:rPr>
                        <a:t>33</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FF0000"/>
                          </a:solidFill>
                          <a:effectLst/>
                          <a:latin typeface="Calibri" panose="020F0502020204030204" pitchFamily="34" charset="0"/>
                          <a:ea typeface="+mn-ea"/>
                          <a:cs typeface="+mn-cs"/>
                        </a:rPr>
                        <a:t>41</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24</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FF0000"/>
                          </a:solidFill>
                          <a:effectLst/>
                          <a:latin typeface="Calibri" panose="020F0502020204030204" pitchFamily="34" charset="0"/>
                          <a:ea typeface="+mn-ea"/>
                          <a:cs typeface="+mn-cs"/>
                        </a:rPr>
                        <a:t>33</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6</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FF0000"/>
                          </a:solidFill>
                          <a:effectLst/>
                          <a:latin typeface="Calibri" panose="020F0502020204030204" pitchFamily="34" charset="0"/>
                          <a:ea typeface="+mn-ea"/>
                          <a:cs typeface="+mn-cs"/>
                        </a:rPr>
                        <a:t>16</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00B050"/>
                          </a:solidFill>
                          <a:effectLst/>
                          <a:latin typeface="Calibri" panose="020F0502020204030204" pitchFamily="34" charset="0"/>
                          <a:ea typeface="+mn-ea"/>
                          <a:cs typeface="+mn-cs"/>
                        </a:rPr>
                        <a:t>27</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38</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26</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47</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00" b="0" i="0" u="none" strike="noStrike" dirty="0">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0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68</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110</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a:solidFill>
                            <a:srgbClr val="00B050"/>
                          </a:solidFill>
                          <a:effectLst/>
                          <a:latin typeface="Calibri" panose="020F0502020204030204" pitchFamily="34" charset="0"/>
                          <a:ea typeface="+mn-ea"/>
                          <a:cs typeface="+mn-cs"/>
                        </a:rPr>
                        <a:t>30</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42</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31</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32</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75</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86</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31</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31</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81</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84</a:t>
                      </a:r>
                    </a:p>
                  </a:txBody>
                  <a:tcPr marL="9525" marR="9525" marT="9525" marB="0">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sp>
        <p:nvSpPr>
          <p:cNvPr id="67" name="TextBox 66"/>
          <p:cNvSpPr txBox="1"/>
          <p:nvPr/>
        </p:nvSpPr>
        <p:spPr>
          <a:xfrm>
            <a:off x="2008322" y="1065345"/>
            <a:ext cx="2991973"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rPr>
              <a:t>Celková bilance počtu míst PZS v roce 2018</a:t>
            </a:r>
          </a:p>
        </p:txBody>
      </p:sp>
      <p:sp>
        <p:nvSpPr>
          <p:cNvPr id="68" name="TextBox 67"/>
          <p:cNvSpPr txBox="1"/>
          <p:nvPr/>
        </p:nvSpPr>
        <p:spPr>
          <a:xfrm rot="16200000">
            <a:off x="4704157" y="3281906"/>
            <a:ext cx="2102627"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0" i="0" u="none" strike="noStrike" kern="0" cap="none" spc="0" normalizeH="0" baseline="0" noProof="0" dirty="0">
                <a:ln>
                  <a:noFill/>
                </a:ln>
                <a:solidFill>
                  <a:srgbClr val="000000"/>
                </a:solidFill>
                <a:effectLst/>
                <a:uLnTx/>
                <a:uFillTx/>
              </a:rPr>
              <a:t>Celková bilance počtu míst PZS</a:t>
            </a:r>
          </a:p>
        </p:txBody>
      </p:sp>
      <p:sp>
        <p:nvSpPr>
          <p:cNvPr id="69" name="TextBox 68"/>
          <p:cNvSpPr txBox="1"/>
          <p:nvPr/>
        </p:nvSpPr>
        <p:spPr>
          <a:xfrm>
            <a:off x="7400482" y="5157196"/>
            <a:ext cx="1379288"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0" i="0" u="none" strike="noStrike" kern="0" cap="none" spc="0" normalizeH="0" baseline="0" noProof="0" dirty="0">
                <a:ln>
                  <a:noFill/>
                </a:ln>
                <a:solidFill>
                  <a:srgbClr val="000000"/>
                </a:solidFill>
                <a:effectLst/>
                <a:uLnTx/>
                <a:uFillTx/>
              </a:rPr>
              <a:t>Měsíc daného roku</a:t>
            </a:r>
          </a:p>
        </p:txBody>
      </p:sp>
      <p:sp>
        <p:nvSpPr>
          <p:cNvPr id="70" name="TextBox 69"/>
          <p:cNvSpPr txBox="1"/>
          <p:nvPr/>
        </p:nvSpPr>
        <p:spPr>
          <a:xfrm>
            <a:off x="6848989" y="1065345"/>
            <a:ext cx="2639312"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rPr>
              <a:t>Bilance počtu míst PZS v průběhu roku</a:t>
            </a:r>
          </a:p>
        </p:txBody>
      </p:sp>
      <p:graphicFrame>
        <p:nvGraphicFramePr>
          <p:cNvPr id="71" name="Table 70"/>
          <p:cNvGraphicFramePr>
            <a:graphicFrameLocks noGrp="1"/>
          </p:cNvGraphicFramePr>
          <p:nvPr/>
        </p:nvGraphicFramePr>
        <p:xfrm>
          <a:off x="5502834" y="5657132"/>
          <a:ext cx="4684165" cy="600544"/>
        </p:xfrm>
        <a:graphic>
          <a:graphicData uri="http://schemas.openxmlformats.org/drawingml/2006/table">
            <a:tbl>
              <a:tblPr/>
              <a:tblGrid>
                <a:gridCol w="570433">
                  <a:extLst>
                    <a:ext uri="{9D8B030D-6E8A-4147-A177-3AD203B41FA5}">
                      <a16:colId xmlns:a16="http://schemas.microsoft.com/office/drawing/2014/main" val="2732716862"/>
                    </a:ext>
                  </a:extLst>
                </a:gridCol>
                <a:gridCol w="342811">
                  <a:extLst>
                    <a:ext uri="{9D8B030D-6E8A-4147-A177-3AD203B41FA5}">
                      <a16:colId xmlns:a16="http://schemas.microsoft.com/office/drawing/2014/main" val="2763725189"/>
                    </a:ext>
                  </a:extLst>
                </a:gridCol>
                <a:gridCol w="342811">
                  <a:extLst>
                    <a:ext uri="{9D8B030D-6E8A-4147-A177-3AD203B41FA5}">
                      <a16:colId xmlns:a16="http://schemas.microsoft.com/office/drawing/2014/main" val="764738022"/>
                    </a:ext>
                  </a:extLst>
                </a:gridCol>
                <a:gridCol w="342811">
                  <a:extLst>
                    <a:ext uri="{9D8B030D-6E8A-4147-A177-3AD203B41FA5}">
                      <a16:colId xmlns:a16="http://schemas.microsoft.com/office/drawing/2014/main" val="1141570507"/>
                    </a:ext>
                  </a:extLst>
                </a:gridCol>
                <a:gridCol w="342811">
                  <a:extLst>
                    <a:ext uri="{9D8B030D-6E8A-4147-A177-3AD203B41FA5}">
                      <a16:colId xmlns:a16="http://schemas.microsoft.com/office/drawing/2014/main" val="742104252"/>
                    </a:ext>
                  </a:extLst>
                </a:gridCol>
                <a:gridCol w="342811">
                  <a:extLst>
                    <a:ext uri="{9D8B030D-6E8A-4147-A177-3AD203B41FA5}">
                      <a16:colId xmlns:a16="http://schemas.microsoft.com/office/drawing/2014/main" val="2572836519"/>
                    </a:ext>
                  </a:extLst>
                </a:gridCol>
                <a:gridCol w="342811">
                  <a:extLst>
                    <a:ext uri="{9D8B030D-6E8A-4147-A177-3AD203B41FA5}">
                      <a16:colId xmlns:a16="http://schemas.microsoft.com/office/drawing/2014/main" val="2524630760"/>
                    </a:ext>
                  </a:extLst>
                </a:gridCol>
                <a:gridCol w="342811">
                  <a:extLst>
                    <a:ext uri="{9D8B030D-6E8A-4147-A177-3AD203B41FA5}">
                      <a16:colId xmlns:a16="http://schemas.microsoft.com/office/drawing/2014/main" val="3629796297"/>
                    </a:ext>
                  </a:extLst>
                </a:gridCol>
                <a:gridCol w="342811">
                  <a:extLst>
                    <a:ext uri="{9D8B030D-6E8A-4147-A177-3AD203B41FA5}">
                      <a16:colId xmlns:a16="http://schemas.microsoft.com/office/drawing/2014/main" val="4034767087"/>
                    </a:ext>
                  </a:extLst>
                </a:gridCol>
                <a:gridCol w="342811">
                  <a:extLst>
                    <a:ext uri="{9D8B030D-6E8A-4147-A177-3AD203B41FA5}">
                      <a16:colId xmlns:a16="http://schemas.microsoft.com/office/drawing/2014/main" val="655881005"/>
                    </a:ext>
                  </a:extLst>
                </a:gridCol>
                <a:gridCol w="342811">
                  <a:extLst>
                    <a:ext uri="{9D8B030D-6E8A-4147-A177-3AD203B41FA5}">
                      <a16:colId xmlns:a16="http://schemas.microsoft.com/office/drawing/2014/main" val="592526777"/>
                    </a:ext>
                  </a:extLst>
                </a:gridCol>
                <a:gridCol w="342811">
                  <a:extLst>
                    <a:ext uri="{9D8B030D-6E8A-4147-A177-3AD203B41FA5}">
                      <a16:colId xmlns:a16="http://schemas.microsoft.com/office/drawing/2014/main" val="422513513"/>
                    </a:ext>
                  </a:extLst>
                </a:gridCol>
                <a:gridCol w="342811">
                  <a:extLst>
                    <a:ext uri="{9D8B030D-6E8A-4147-A177-3AD203B41FA5}">
                      <a16:colId xmlns:a16="http://schemas.microsoft.com/office/drawing/2014/main" val="4000625316"/>
                    </a:ext>
                  </a:extLst>
                </a:gridCol>
              </a:tblGrid>
              <a:tr h="150136">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en-US" sz="800" b="1" u="none" strike="noStrike" dirty="0" err="1">
                          <a:effectLst/>
                        </a:rPr>
                        <a:t>Měsíc</a:t>
                      </a:r>
                      <a:r>
                        <a:rPr lang="cs-CZ" sz="800" b="1" u="none" strike="noStrike" dirty="0">
                          <a:effectLst/>
                        </a:rPr>
                        <a:t> 2018</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1</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2</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3</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4</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5</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6</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7</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8</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9</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10</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11</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12</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70364358"/>
                  </a:ext>
                </a:extLst>
              </a:tr>
              <a:tr h="150136">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u="none" strike="noStrike" dirty="0">
                          <a:solidFill>
                            <a:srgbClr val="00B050"/>
                          </a:solidFill>
                          <a:effectLst/>
                        </a:rPr>
                        <a:t>+ </a:t>
                      </a:r>
                      <a:r>
                        <a:rPr lang="en-US" sz="800" u="none" strike="noStrike" dirty="0">
                          <a:solidFill>
                            <a:srgbClr val="00B050"/>
                          </a:solidFill>
                          <a:effectLst/>
                        </a:rPr>
                        <a:t>201</a:t>
                      </a:r>
                      <a:r>
                        <a:rPr lang="cs-CZ" sz="800" u="none" strike="noStrike" dirty="0">
                          <a:solidFill>
                            <a:srgbClr val="00B050"/>
                          </a:solidFill>
                          <a:effectLst/>
                        </a:rPr>
                        <a:t>8</a:t>
                      </a:r>
                      <a:endParaRPr lang="en-US" sz="800" b="0" i="0" u="none" strike="noStrike" dirty="0">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87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28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25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24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21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15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28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19</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25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19</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12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13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938900979"/>
                  </a:ext>
                </a:extLst>
              </a:tr>
              <a:tr h="150136">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l" fontAlgn="b">
                        <a:buFontTx/>
                        <a:buNone/>
                      </a:pPr>
                      <a:r>
                        <a:rPr lang="cs-CZ" sz="800" u="none" strike="noStrike" dirty="0">
                          <a:solidFill>
                            <a:srgbClr val="FF0000"/>
                          </a:solidFill>
                          <a:effectLst/>
                        </a:rPr>
                        <a:t>- </a:t>
                      </a:r>
                      <a:r>
                        <a:rPr lang="en-US" sz="800" u="none" strike="noStrike" dirty="0">
                          <a:solidFill>
                            <a:srgbClr val="FF0000"/>
                          </a:solidFill>
                          <a:effectLst/>
                        </a:rPr>
                        <a:t>201</a:t>
                      </a:r>
                      <a:r>
                        <a:rPr lang="cs-CZ" sz="800" u="none" strike="noStrike" dirty="0">
                          <a:solidFill>
                            <a:srgbClr val="FF0000"/>
                          </a:solidFill>
                          <a:effectLst/>
                        </a:rPr>
                        <a:t>8</a:t>
                      </a:r>
                      <a:endParaRPr lang="en-US" sz="80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FF0000"/>
                          </a:solidFill>
                          <a:effectLst/>
                          <a:latin typeface="+mn-lt"/>
                          <a:ea typeface="+mn-ea"/>
                          <a:cs typeface="+mn-cs"/>
                        </a:rPr>
                        <a:t>47</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FF0000"/>
                          </a:solidFill>
                          <a:effectLst/>
                          <a:latin typeface="+mn-lt"/>
                          <a:ea typeface="+mn-ea"/>
                          <a:cs typeface="+mn-cs"/>
                        </a:rPr>
                        <a:t>33</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FF0000"/>
                          </a:solidFill>
                          <a:effectLst/>
                          <a:latin typeface="+mn-lt"/>
                          <a:ea typeface="+mn-ea"/>
                          <a:cs typeface="+mn-cs"/>
                        </a:rPr>
                        <a:t>36</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FF0000"/>
                          </a:solidFill>
                          <a:effectLst/>
                          <a:latin typeface="+mn-lt"/>
                          <a:ea typeface="+mn-ea"/>
                          <a:cs typeface="+mn-cs"/>
                        </a:rPr>
                        <a:t>30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FF0000"/>
                          </a:solidFill>
                          <a:effectLst/>
                          <a:latin typeface="+mn-lt"/>
                          <a:ea typeface="+mn-ea"/>
                          <a:cs typeface="+mn-cs"/>
                        </a:rPr>
                        <a:t>27</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FF0000"/>
                          </a:solidFill>
                          <a:effectLst/>
                          <a:latin typeface="+mn-lt"/>
                          <a:ea typeface="+mn-ea"/>
                          <a:cs typeface="+mn-cs"/>
                        </a:rPr>
                        <a:t>36</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FF0000"/>
                          </a:solidFill>
                          <a:effectLst/>
                          <a:latin typeface="+mn-lt"/>
                          <a:ea typeface="+mn-ea"/>
                          <a:cs typeface="+mn-cs"/>
                        </a:rPr>
                        <a:t>22</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FF0000"/>
                          </a:solidFill>
                          <a:effectLst/>
                          <a:latin typeface="+mn-lt"/>
                          <a:ea typeface="+mn-ea"/>
                          <a:cs typeface="+mn-cs"/>
                        </a:rPr>
                        <a:t>29</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FF0000"/>
                          </a:solidFill>
                          <a:effectLst/>
                          <a:latin typeface="+mn-lt"/>
                          <a:ea typeface="+mn-ea"/>
                          <a:cs typeface="+mn-cs"/>
                        </a:rPr>
                        <a:t>17</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FF0000"/>
                          </a:solidFill>
                          <a:effectLst/>
                          <a:latin typeface="+mn-lt"/>
                          <a:ea typeface="+mn-ea"/>
                          <a:cs typeface="+mn-cs"/>
                        </a:rPr>
                        <a:t>19</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FF0000"/>
                          </a:solidFill>
                          <a:effectLst/>
                          <a:latin typeface="+mn-lt"/>
                          <a:ea typeface="+mn-ea"/>
                          <a:cs typeface="+mn-cs"/>
                        </a:rPr>
                        <a:t>20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FF0000"/>
                          </a:solidFill>
                          <a:effectLst/>
                          <a:latin typeface="+mn-lt"/>
                          <a:ea typeface="+mn-ea"/>
                          <a:cs typeface="+mn-cs"/>
                        </a:rPr>
                        <a:t>70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20123545"/>
                  </a:ext>
                </a:extLst>
              </a:tr>
              <a:tr h="150136">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en-US" sz="800" b="1" u="none" strike="noStrike" dirty="0" err="1">
                          <a:effectLst/>
                        </a:rPr>
                        <a:t>Bilance</a:t>
                      </a:r>
                      <a:r>
                        <a:rPr lang="en-US" sz="800" b="1" u="none" strike="noStrike" dirty="0">
                          <a:effectLst/>
                        </a:rPr>
                        <a:t> 201</a:t>
                      </a:r>
                      <a:r>
                        <a:rPr lang="cs-CZ" sz="800" b="1" u="none" strike="noStrike" dirty="0">
                          <a:effectLst/>
                        </a:rPr>
                        <a:t>8</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t" latinLnBrk="0" hangingPunct="1">
                        <a:buFontTx/>
                        <a:buNone/>
                      </a:pPr>
                      <a:r>
                        <a:rPr lang="en-US" sz="800" u="none" strike="noStrike" kern="1200" dirty="0">
                          <a:solidFill>
                            <a:srgbClr val="00B050"/>
                          </a:solidFill>
                          <a:effectLst/>
                          <a:latin typeface="+mn-lt"/>
                          <a:ea typeface="+mn-ea"/>
                          <a:cs typeface="+mn-cs"/>
                        </a:rPr>
                        <a:t>40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FF0000"/>
                          </a:solidFill>
                          <a:effectLst/>
                          <a:latin typeface="+mn-lt"/>
                          <a:ea typeface="+mn-ea"/>
                          <a:cs typeface="+mn-cs"/>
                        </a:rPr>
                        <a:t>-5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FF0000"/>
                          </a:solidFill>
                          <a:effectLst/>
                          <a:latin typeface="+mn-lt"/>
                          <a:ea typeface="+mn-ea"/>
                          <a:cs typeface="+mn-cs"/>
                        </a:rPr>
                        <a:t>-11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FF0000"/>
                          </a:solidFill>
                          <a:effectLst/>
                          <a:latin typeface="+mn-lt"/>
                          <a:ea typeface="+mn-ea"/>
                          <a:cs typeface="+mn-cs"/>
                        </a:rPr>
                        <a:t>-6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FF0000"/>
                          </a:solidFill>
                          <a:effectLst/>
                          <a:latin typeface="+mn-lt"/>
                          <a:ea typeface="+mn-ea"/>
                          <a:cs typeface="+mn-cs"/>
                        </a:rPr>
                        <a:t>-6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FF0000"/>
                          </a:solidFill>
                          <a:effectLst/>
                          <a:latin typeface="+mn-lt"/>
                          <a:ea typeface="+mn-ea"/>
                          <a:cs typeface="+mn-cs"/>
                        </a:rPr>
                        <a:t>-21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FF0000"/>
                          </a:solidFill>
                          <a:effectLst/>
                          <a:latin typeface="+mn-lt"/>
                          <a:ea typeface="+mn-ea"/>
                          <a:cs typeface="+mn-cs"/>
                        </a:rPr>
                        <a:t>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FF0000"/>
                          </a:solidFill>
                          <a:effectLst/>
                          <a:latin typeface="+mn-lt"/>
                          <a:ea typeface="+mn-ea"/>
                          <a:cs typeface="+mn-cs"/>
                        </a:rPr>
                        <a:t>-10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FF0000"/>
                          </a:solidFill>
                          <a:effectLst/>
                          <a:latin typeface="+mn-lt"/>
                          <a:ea typeface="+mn-ea"/>
                          <a:cs typeface="+mn-cs"/>
                        </a:rPr>
                        <a:t>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00B050"/>
                          </a:solidFill>
                          <a:effectLst/>
                          <a:latin typeface="+mn-lt"/>
                          <a:ea typeface="+mn-ea"/>
                          <a:cs typeface="+mn-cs"/>
                        </a:rPr>
                        <a:t>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FF0000"/>
                          </a:solidFill>
                          <a:effectLst/>
                          <a:latin typeface="+mn-lt"/>
                          <a:ea typeface="+mn-ea"/>
                          <a:cs typeface="+mn-cs"/>
                        </a:rPr>
                        <a:t>-8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ctr" defTabSz="914400" rtl="0" eaLnBrk="1" fontAlgn="b" latinLnBrk="0" hangingPunct="1">
                        <a:buFontTx/>
                        <a:buNone/>
                      </a:pPr>
                      <a:r>
                        <a:rPr lang="en-US" sz="800" u="none" strike="noStrike" kern="1200" dirty="0">
                          <a:solidFill>
                            <a:srgbClr val="FF0000"/>
                          </a:solidFill>
                          <a:effectLst/>
                          <a:latin typeface="+mn-lt"/>
                          <a:ea typeface="+mn-ea"/>
                          <a:cs typeface="+mn-cs"/>
                        </a:rPr>
                        <a:t>-57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418440771"/>
                  </a:ext>
                </a:extLst>
              </a:tr>
            </a:tbl>
          </a:graphicData>
        </a:graphic>
      </p:graphicFrame>
      <p:graphicFrame>
        <p:nvGraphicFramePr>
          <p:cNvPr id="72" name="Chart 6"/>
          <p:cNvGraphicFramePr/>
          <p:nvPr/>
        </p:nvGraphicFramePr>
        <p:xfrm>
          <a:off x="1125538" y="1390966"/>
          <a:ext cx="3527682" cy="408190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3" name="Chart 72"/>
          <p:cNvGraphicFramePr/>
          <p:nvPr/>
        </p:nvGraphicFramePr>
        <p:xfrm>
          <a:off x="5811588" y="1384927"/>
          <a:ext cx="4401913" cy="3781069"/>
        </p:xfrm>
        <a:graphic>
          <a:graphicData uri="http://schemas.openxmlformats.org/drawingml/2006/chart">
            <c:chart xmlns:c="http://schemas.openxmlformats.org/drawingml/2006/chart" xmlns:r="http://schemas.openxmlformats.org/officeDocument/2006/relationships" r:id="rId3"/>
          </a:graphicData>
        </a:graphic>
      </p:graphicFrame>
      <p:sp>
        <p:nvSpPr>
          <p:cNvPr id="74" name="TextBox 8"/>
          <p:cNvSpPr txBox="1"/>
          <p:nvPr/>
        </p:nvSpPr>
        <p:spPr>
          <a:xfrm>
            <a:off x="1111757" y="4093837"/>
            <a:ext cx="107112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rPr>
              <a:t>Dle velikosti sídla</a:t>
            </a:r>
          </a:p>
        </p:txBody>
      </p:sp>
      <p:sp>
        <p:nvSpPr>
          <p:cNvPr id="75" name="TextBox 8"/>
          <p:cNvSpPr txBox="1"/>
          <p:nvPr/>
        </p:nvSpPr>
        <p:spPr>
          <a:xfrm>
            <a:off x="1114528" y="1478103"/>
            <a:ext cx="639919"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rPr>
              <a:t>Dle kraje</a:t>
            </a:r>
          </a:p>
        </p:txBody>
      </p:sp>
      <p:graphicFrame>
        <p:nvGraphicFramePr>
          <p:cNvPr id="76" name="Tabulka 24"/>
          <p:cNvGraphicFramePr>
            <a:graphicFrameLocks noGrp="1"/>
          </p:cNvGraphicFramePr>
          <p:nvPr>
            <p:extLst>
              <p:ext uri="{D42A27DB-BD31-4B8C-83A1-F6EECF244321}">
                <p14:modId xmlns:p14="http://schemas.microsoft.com/office/powerpoint/2010/main" val="953844696"/>
              </p:ext>
            </p:extLst>
          </p:nvPr>
        </p:nvGraphicFramePr>
        <p:xfrm>
          <a:off x="9364535" y="1393238"/>
          <a:ext cx="1602600" cy="1449640"/>
        </p:xfrm>
        <a:graphic>
          <a:graphicData uri="http://schemas.openxmlformats.org/drawingml/2006/table">
            <a:tbl>
              <a:tblPr/>
              <a:tblGrid>
                <a:gridCol w="801300">
                  <a:extLst>
                    <a:ext uri="{9D8B030D-6E8A-4147-A177-3AD203B41FA5}">
                      <a16:colId xmlns:a16="http://schemas.microsoft.com/office/drawing/2014/main" val="20000"/>
                    </a:ext>
                  </a:extLst>
                </a:gridCol>
                <a:gridCol w="801300">
                  <a:extLst>
                    <a:ext uri="{9D8B030D-6E8A-4147-A177-3AD203B41FA5}">
                      <a16:colId xmlns:a16="http://schemas.microsoft.com/office/drawing/2014/main" val="3316692572"/>
                    </a:ext>
                  </a:extLst>
                </a:gridCol>
              </a:tblGrid>
              <a:tr h="22706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000" b="1" i="0" u="none" strike="noStrike" dirty="0">
                          <a:solidFill>
                            <a:schemeClr val="tx1"/>
                          </a:solidFill>
                          <a:effectLst/>
                          <a:latin typeface="Calibri" panose="020F0502020204030204" pitchFamily="34" charset="0"/>
                        </a:rPr>
                        <a:t>Roční balance</a:t>
                      </a:r>
                      <a:r>
                        <a:rPr lang="en-US" sz="1000" b="1" i="0" u="none" strike="noStrike" dirty="0">
                          <a:solidFill>
                            <a:schemeClr val="tx1"/>
                          </a:solidFill>
                          <a:effectLst/>
                          <a:latin typeface="Calibri" panose="020F0502020204030204" pitchFamily="34" charset="0"/>
                        </a:rPr>
                        <a:t> </a:t>
                      </a:r>
                      <a:r>
                        <a:rPr lang="cs-CZ" sz="1000" b="1" i="0" u="none" strike="noStrike" dirty="0">
                          <a:solidFill>
                            <a:schemeClr val="tx1"/>
                          </a:solidFill>
                          <a:effectLst/>
                          <a:latin typeface="Calibri" panose="020F0502020204030204" pitchFamily="34" charset="0"/>
                        </a:rPr>
                        <a:t>ČR</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1" i="0" u="none" strike="noStrike" dirty="0">
                          <a:solidFill>
                            <a:schemeClr val="tx1"/>
                          </a:solidFill>
                          <a:effectLst/>
                          <a:latin typeface="Calibri" panose="020F0502020204030204" pitchFamily="34" charset="0"/>
                        </a:rPr>
                        <a:t>Roční balance</a:t>
                      </a:r>
                      <a:r>
                        <a:rPr lang="en-US" sz="1000" b="1" i="0" u="none" strike="noStrike" dirty="0">
                          <a:solidFill>
                            <a:schemeClr val="tx1"/>
                          </a:solidFill>
                          <a:effectLst/>
                          <a:latin typeface="Calibri" panose="020F0502020204030204" pitchFamily="34" charset="0"/>
                        </a:rPr>
                        <a:t> </a:t>
                      </a:r>
                      <a:r>
                        <a:rPr lang="cs-CZ" sz="1000" b="1" i="0" u="none" strike="noStrike" dirty="0">
                          <a:solidFill>
                            <a:schemeClr val="tx1"/>
                          </a:solidFill>
                          <a:effectLst/>
                          <a:latin typeface="Calibri" panose="020F0502020204030204" pitchFamily="34" charset="0"/>
                        </a:rPr>
                        <a:t>HKK</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2706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endParaRPr lang="cs-CZ" sz="1000" b="0" i="0" u="none" strike="noStrike" dirty="0">
                        <a:solidFill>
                          <a:srgbClr val="00B050"/>
                        </a:solidFill>
                        <a:effectLst/>
                        <a:latin typeface="Calibri" panose="020F050202020403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endParaRPr lang="cs-CZ" sz="1000" b="0" i="0" u="none" strike="noStrike" dirty="0">
                        <a:solidFill>
                          <a:srgbClr val="00B050"/>
                        </a:solidFill>
                        <a:effectLst/>
                        <a:latin typeface="Calibri" panose="020F050202020403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2706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000" b="0" i="0" u="none" strike="noStrike" dirty="0">
                          <a:solidFill>
                            <a:srgbClr val="FF0000"/>
                          </a:solidFill>
                          <a:effectLst/>
                          <a:latin typeface="Calibri" panose="020F0502020204030204" pitchFamily="34" charset="0"/>
                        </a:rPr>
                        <a:t>-32 (-0,5 %)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3 (0.9%)</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2706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000" b="0" i="0" u="none" strike="noStrike" dirty="0">
                          <a:solidFill>
                            <a:srgbClr val="FF0000"/>
                          </a:solidFill>
                          <a:effectLst/>
                          <a:latin typeface="Calibri" panose="020F0502020204030204" pitchFamily="34" charset="0"/>
                        </a:rPr>
                        <a:t>-26 (-0,4 %)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-3 (-0.9%)</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2706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000" b="0" i="0" u="none" strike="noStrike" dirty="0">
                          <a:solidFill>
                            <a:srgbClr val="FF0000"/>
                          </a:solidFill>
                          <a:effectLst/>
                          <a:latin typeface="Calibri" panose="020F0502020204030204" pitchFamily="34" charset="0"/>
                        </a:rPr>
                        <a:t>-94 (-1,5 %)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-2 (-0.6%)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2706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000" b="0" i="0" u="none" strike="noStrike" dirty="0">
                          <a:solidFill>
                            <a:srgbClr val="FF0000"/>
                          </a:solidFill>
                          <a:effectLst/>
                          <a:latin typeface="Calibri" panose="020F0502020204030204" pitchFamily="34" charset="0"/>
                        </a:rPr>
                        <a:t>-70 (-1,2%)</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-3 (-0.9%)</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494363215"/>
                  </a:ext>
                </a:extLst>
              </a:tr>
            </a:tbl>
          </a:graphicData>
        </a:graphic>
      </p:graphicFrame>
      <p:sp>
        <p:nvSpPr>
          <p:cNvPr id="77" name="Obdélník 26"/>
          <p:cNvSpPr/>
          <p:nvPr/>
        </p:nvSpPr>
        <p:spPr>
          <a:xfrm>
            <a:off x="2743200" y="5674858"/>
            <a:ext cx="507076" cy="483061"/>
          </a:xfrm>
          <a:prstGeom prst="rect">
            <a:avLst/>
          </a:prstGeom>
          <a:solidFill>
            <a:srgbClr val="3D67BC">
              <a:lumMod val="20000"/>
              <a:lumOff val="80000"/>
            </a:srgbClr>
          </a:solid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aphicFrame>
        <p:nvGraphicFramePr>
          <p:cNvPr id="78" name="Table 11"/>
          <p:cNvGraphicFramePr>
            <a:graphicFrameLocks noGrp="1"/>
          </p:cNvGraphicFramePr>
          <p:nvPr/>
        </p:nvGraphicFramePr>
        <p:xfrm>
          <a:off x="1947804" y="5714118"/>
          <a:ext cx="2293501" cy="381000"/>
        </p:xfrm>
        <a:graphic>
          <a:graphicData uri="http://schemas.openxmlformats.org/drawingml/2006/table">
            <a:tbl>
              <a:tblPr/>
              <a:tblGrid>
                <a:gridCol w="786988">
                  <a:extLst>
                    <a:ext uri="{9D8B030D-6E8A-4147-A177-3AD203B41FA5}">
                      <a16:colId xmlns:a16="http://schemas.microsoft.com/office/drawing/2014/main" val="3853287201"/>
                    </a:ext>
                  </a:extLst>
                </a:gridCol>
                <a:gridCol w="502171">
                  <a:extLst>
                    <a:ext uri="{9D8B030D-6E8A-4147-A177-3AD203B41FA5}">
                      <a16:colId xmlns:a16="http://schemas.microsoft.com/office/drawing/2014/main" val="3872390175"/>
                    </a:ext>
                  </a:extLst>
                </a:gridCol>
                <a:gridCol w="502171">
                  <a:extLst>
                    <a:ext uri="{9D8B030D-6E8A-4147-A177-3AD203B41FA5}">
                      <a16:colId xmlns:a16="http://schemas.microsoft.com/office/drawing/2014/main" val="2814374472"/>
                    </a:ext>
                  </a:extLst>
                </a:gridCol>
                <a:gridCol w="502171">
                  <a:extLst>
                    <a:ext uri="{9D8B030D-6E8A-4147-A177-3AD203B41FA5}">
                      <a16:colId xmlns:a16="http://schemas.microsoft.com/office/drawing/2014/main" val="3360779753"/>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0000"/>
                          </a:solidFill>
                          <a:effectLst/>
                          <a:latin typeface="Calibri" panose="020F0502020204030204" pitchFamily="34" charset="0"/>
                        </a:rPr>
                        <a:t>Bilance</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Calibri" panose="020F0502020204030204" pitchFamily="34" charset="0"/>
                        </a:rPr>
                        <a:t>+</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Calibri" panose="020F0502020204030204" pitchFamily="34" charset="0"/>
                        </a:rPr>
                        <a:t>-</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1100" b="1" u="none" strike="noStrike" dirty="0">
                          <a:effectLst/>
                        </a:rPr>
                        <a:t>Celá ČR 2018</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1100" b="1" u="none" strike="noStrike" dirty="0">
                          <a:solidFill>
                            <a:srgbClr val="FF0000"/>
                          </a:solidFill>
                          <a:effectLst/>
                        </a:rPr>
                        <a:t>-</a:t>
                      </a:r>
                      <a:r>
                        <a:rPr lang="cs-CZ" sz="1100" b="1" u="none" strike="noStrike" dirty="0">
                          <a:solidFill>
                            <a:srgbClr val="FF0000"/>
                          </a:solidFill>
                          <a:effectLst/>
                        </a:rPr>
                        <a:t>70</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mn-lt"/>
                        </a:rPr>
                        <a:t>316</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mn-lt"/>
                        </a:rPr>
                        <a:t>386</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spTree>
    <p:extLst>
      <p:ext uri="{BB962C8B-B14F-4D97-AF65-F5344CB8AC3E}">
        <p14:creationId xmlns:p14="http://schemas.microsoft.com/office/powerpoint/2010/main" val="389940288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p:cNvSpPr/>
          <p:nvPr/>
        </p:nvSpPr>
        <p:spPr>
          <a:xfrm>
            <a:off x="1237772" y="2179158"/>
            <a:ext cx="3989153" cy="19119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604299" y="6257676"/>
            <a:ext cx="11587701" cy="608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
          <p:cNvSpPr/>
          <p:nvPr/>
        </p:nvSpPr>
        <p:spPr>
          <a:xfrm>
            <a:off x="657970" y="6357230"/>
            <a:ext cx="8384624" cy="246221"/>
          </a:xfrm>
          <a:prstGeom prst="rect">
            <a:avLst/>
          </a:prstGeom>
        </p:spPr>
        <p:txBody>
          <a:bodyPr wrap="square">
            <a:spAutoFit/>
          </a:bodyPr>
          <a:lstStyle/>
          <a:p>
            <a:pPr marL="457200" marR="0" lvl="1" indent="-457200" algn="l" defTabSz="914400" rtl="0" eaLnBrk="1" fontAlgn="auto" latinLnBrk="0" hangingPunct="1">
              <a:lnSpc>
                <a:spcPct val="100000"/>
              </a:lnSpc>
              <a:spcBef>
                <a:spcPts val="0"/>
              </a:spcBef>
              <a:spcAft>
                <a:spcPts val="1200"/>
              </a:spcAft>
              <a:buClrTx/>
              <a:buSzPct val="100000"/>
              <a:buFontTx/>
              <a:buNone/>
              <a:tabLst/>
              <a:defRPr/>
            </a:pPr>
            <a:r>
              <a:rPr kumimoji="0" lang="pl-PL" altLang="cs-CZ" sz="1000" b="1" i="1" u="none" strike="noStrike" kern="1200" cap="none" spc="0" normalizeH="0" baseline="0" noProof="0" dirty="0">
                <a:ln>
                  <a:noFill/>
                </a:ln>
                <a:solidFill>
                  <a:srgbClr val="FF0000"/>
                </a:solidFill>
                <a:effectLst/>
                <a:uLnTx/>
                <a:uFillTx/>
                <a:latin typeface="Calibri" panose="020F0502020204030204"/>
                <a:ea typeface="+mn-ea"/>
                <a:cs typeface="Arial" pitchFamily="34" charset="0"/>
              </a:rPr>
              <a:t>Analýza je provedena na úrovni jednotlivých adres zdravotnických zařízení (každé IČO poskytovatele může mít více adres) - ICO+PCZ+PCDP. </a:t>
            </a:r>
            <a:endParaRPr kumimoji="0" lang="cs-CZ" sz="1000" b="1" i="1" u="none" strike="noStrike" kern="1200" cap="none" spc="0" normalizeH="0" baseline="0" noProof="0" dirty="0">
              <a:ln>
                <a:noFill/>
              </a:ln>
              <a:solidFill>
                <a:srgbClr val="FF0000"/>
              </a:solidFill>
              <a:effectLst/>
              <a:uLnTx/>
              <a:uFillTx/>
              <a:latin typeface="Calibri" panose="020F0502020204030204"/>
              <a:ea typeface="+mn-ea"/>
              <a:cs typeface="Arial" panose="020B0604020202020204" pitchFamily="34" charset="0"/>
            </a:endParaRPr>
          </a:p>
        </p:txBody>
      </p:sp>
      <p:sp>
        <p:nvSpPr>
          <p:cNvPr id="2" name="Title 1"/>
          <p:cNvSpPr>
            <a:spLocks noGrp="1"/>
          </p:cNvSpPr>
          <p:nvPr>
            <p:ph type="title"/>
          </p:nvPr>
        </p:nvSpPr>
        <p:spPr/>
        <p:txBody>
          <a:bodyPr>
            <a:normAutofit/>
          </a:bodyPr>
          <a:lstStyle/>
          <a:p>
            <a:r>
              <a:rPr lang="en-US" sz="2800" dirty="0" err="1"/>
              <a:t>Dynamika</a:t>
            </a:r>
            <a:r>
              <a:rPr lang="en-US" sz="2800" dirty="0"/>
              <a:t> </a:t>
            </a:r>
            <a:r>
              <a:rPr lang="en-US" sz="2800" dirty="0" err="1"/>
              <a:t>počtu</a:t>
            </a:r>
            <a:r>
              <a:rPr lang="en-US" sz="2800" dirty="0"/>
              <a:t> </a:t>
            </a:r>
            <a:r>
              <a:rPr lang="en-US" sz="2800" dirty="0" err="1"/>
              <a:t>ordinací</a:t>
            </a:r>
            <a:r>
              <a:rPr lang="en-US" sz="2800" dirty="0"/>
              <a:t> </a:t>
            </a:r>
            <a:r>
              <a:rPr lang="en-US" sz="2800" dirty="0" err="1"/>
              <a:t>praktických</a:t>
            </a:r>
            <a:r>
              <a:rPr lang="en-US" sz="2800" dirty="0"/>
              <a:t> </a:t>
            </a:r>
            <a:r>
              <a:rPr lang="en-US" sz="2800" dirty="0" err="1"/>
              <a:t>lékařů</a:t>
            </a:r>
            <a:r>
              <a:rPr lang="en-US" sz="2800" dirty="0"/>
              <a:t> pro </a:t>
            </a:r>
            <a:r>
              <a:rPr lang="en-US" sz="2800" dirty="0" err="1"/>
              <a:t>děti</a:t>
            </a:r>
            <a:r>
              <a:rPr lang="en-US" sz="2800" dirty="0"/>
              <a:t> a </a:t>
            </a:r>
            <a:r>
              <a:rPr lang="en-US" sz="2800" dirty="0" err="1"/>
              <a:t>dorost</a:t>
            </a:r>
            <a:endParaRPr lang="en-US" sz="2800" dirty="0"/>
          </a:p>
        </p:txBody>
      </p:sp>
      <p:graphicFrame>
        <p:nvGraphicFramePr>
          <p:cNvPr id="46" name="Table 45"/>
          <p:cNvGraphicFramePr>
            <a:graphicFrameLocks noGrp="1"/>
          </p:cNvGraphicFramePr>
          <p:nvPr/>
        </p:nvGraphicFramePr>
        <p:xfrm>
          <a:off x="1239552" y="1269576"/>
          <a:ext cx="3859964" cy="3851559"/>
        </p:xfrm>
        <a:graphic>
          <a:graphicData uri="http://schemas.openxmlformats.org/drawingml/2006/table">
            <a:tbl>
              <a:tblPr/>
              <a:tblGrid>
                <a:gridCol w="3297142">
                  <a:extLst>
                    <a:ext uri="{9D8B030D-6E8A-4147-A177-3AD203B41FA5}">
                      <a16:colId xmlns:a16="http://schemas.microsoft.com/office/drawing/2014/main" val="406821776"/>
                    </a:ext>
                  </a:extLst>
                </a:gridCol>
                <a:gridCol w="334090">
                  <a:extLst>
                    <a:ext uri="{9D8B030D-6E8A-4147-A177-3AD203B41FA5}">
                      <a16:colId xmlns:a16="http://schemas.microsoft.com/office/drawing/2014/main" val="1683923342"/>
                    </a:ext>
                  </a:extLst>
                </a:gridCol>
                <a:gridCol w="228732">
                  <a:extLst>
                    <a:ext uri="{9D8B030D-6E8A-4147-A177-3AD203B41FA5}">
                      <a16:colId xmlns:a16="http://schemas.microsoft.com/office/drawing/2014/main" val="153912820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10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10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12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10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10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23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31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20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27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00" b="0" i="0" u="none" strike="noStrike">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endParaRPr lang="cs-CZ" sz="100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21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50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14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24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11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16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20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31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12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00B050"/>
                          </a:solidFill>
                          <a:effectLst/>
                          <a:latin typeface="Calibri" panose="020F0502020204030204" pitchFamily="34" charset="0"/>
                          <a:ea typeface="+mn-ea"/>
                          <a:cs typeface="+mn-cs"/>
                        </a:rPr>
                        <a:t>17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20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sp>
        <p:nvSpPr>
          <p:cNvPr id="47" name="TextBox 46"/>
          <p:cNvSpPr txBox="1"/>
          <p:nvPr/>
        </p:nvSpPr>
        <p:spPr>
          <a:xfrm>
            <a:off x="2049885" y="871205"/>
            <a:ext cx="2917850"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rPr>
              <a:t>Celková bilance počtu míst PZS v roce 2018</a:t>
            </a:r>
          </a:p>
        </p:txBody>
      </p:sp>
      <p:sp>
        <p:nvSpPr>
          <p:cNvPr id="48" name="TextBox 47"/>
          <p:cNvSpPr txBox="1"/>
          <p:nvPr/>
        </p:nvSpPr>
        <p:spPr>
          <a:xfrm rot="16200000">
            <a:off x="4745720" y="3060334"/>
            <a:ext cx="2102627"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0" i="0" u="none" strike="noStrike" kern="0" cap="none" spc="0" normalizeH="0" baseline="0" noProof="0" dirty="0">
                <a:ln>
                  <a:noFill/>
                </a:ln>
                <a:solidFill>
                  <a:srgbClr val="000000"/>
                </a:solidFill>
                <a:effectLst/>
                <a:uLnTx/>
                <a:uFillTx/>
              </a:rPr>
              <a:t>Celková bilance počtu míst PZS</a:t>
            </a:r>
          </a:p>
        </p:txBody>
      </p:sp>
      <p:sp>
        <p:nvSpPr>
          <p:cNvPr id="49" name="TextBox 48"/>
          <p:cNvSpPr txBox="1"/>
          <p:nvPr/>
        </p:nvSpPr>
        <p:spPr>
          <a:xfrm>
            <a:off x="7442045" y="4935624"/>
            <a:ext cx="1379288"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0" i="0" u="none" strike="noStrike" kern="0" cap="none" spc="0" normalizeH="0" baseline="0" noProof="0" dirty="0">
                <a:ln>
                  <a:noFill/>
                </a:ln>
                <a:solidFill>
                  <a:srgbClr val="000000"/>
                </a:solidFill>
                <a:effectLst/>
                <a:uLnTx/>
                <a:uFillTx/>
              </a:rPr>
              <a:t>Měsíc daného roku</a:t>
            </a:r>
          </a:p>
        </p:txBody>
      </p:sp>
      <p:sp>
        <p:nvSpPr>
          <p:cNvPr id="50" name="TextBox 49"/>
          <p:cNvSpPr txBox="1"/>
          <p:nvPr/>
        </p:nvSpPr>
        <p:spPr>
          <a:xfrm>
            <a:off x="6890552" y="880349"/>
            <a:ext cx="2639312"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rPr>
              <a:t>Bilance počtu míst PZS v průběhu roku</a:t>
            </a:r>
          </a:p>
        </p:txBody>
      </p:sp>
      <p:graphicFrame>
        <p:nvGraphicFramePr>
          <p:cNvPr id="51" name="Table 50"/>
          <p:cNvGraphicFramePr>
            <a:graphicFrameLocks noGrp="1"/>
          </p:cNvGraphicFramePr>
          <p:nvPr/>
        </p:nvGraphicFramePr>
        <p:xfrm>
          <a:off x="5544397" y="5435560"/>
          <a:ext cx="4684165" cy="600544"/>
        </p:xfrm>
        <a:graphic>
          <a:graphicData uri="http://schemas.openxmlformats.org/drawingml/2006/table">
            <a:tbl>
              <a:tblPr/>
              <a:tblGrid>
                <a:gridCol w="570433">
                  <a:extLst>
                    <a:ext uri="{9D8B030D-6E8A-4147-A177-3AD203B41FA5}">
                      <a16:colId xmlns:a16="http://schemas.microsoft.com/office/drawing/2014/main" val="2732716862"/>
                    </a:ext>
                  </a:extLst>
                </a:gridCol>
                <a:gridCol w="342811">
                  <a:extLst>
                    <a:ext uri="{9D8B030D-6E8A-4147-A177-3AD203B41FA5}">
                      <a16:colId xmlns:a16="http://schemas.microsoft.com/office/drawing/2014/main" val="2763725189"/>
                    </a:ext>
                  </a:extLst>
                </a:gridCol>
                <a:gridCol w="342811">
                  <a:extLst>
                    <a:ext uri="{9D8B030D-6E8A-4147-A177-3AD203B41FA5}">
                      <a16:colId xmlns:a16="http://schemas.microsoft.com/office/drawing/2014/main" val="764738022"/>
                    </a:ext>
                  </a:extLst>
                </a:gridCol>
                <a:gridCol w="342811">
                  <a:extLst>
                    <a:ext uri="{9D8B030D-6E8A-4147-A177-3AD203B41FA5}">
                      <a16:colId xmlns:a16="http://schemas.microsoft.com/office/drawing/2014/main" val="1141570507"/>
                    </a:ext>
                  </a:extLst>
                </a:gridCol>
                <a:gridCol w="342811">
                  <a:extLst>
                    <a:ext uri="{9D8B030D-6E8A-4147-A177-3AD203B41FA5}">
                      <a16:colId xmlns:a16="http://schemas.microsoft.com/office/drawing/2014/main" val="742104252"/>
                    </a:ext>
                  </a:extLst>
                </a:gridCol>
                <a:gridCol w="342811">
                  <a:extLst>
                    <a:ext uri="{9D8B030D-6E8A-4147-A177-3AD203B41FA5}">
                      <a16:colId xmlns:a16="http://schemas.microsoft.com/office/drawing/2014/main" val="2572836519"/>
                    </a:ext>
                  </a:extLst>
                </a:gridCol>
                <a:gridCol w="342811">
                  <a:extLst>
                    <a:ext uri="{9D8B030D-6E8A-4147-A177-3AD203B41FA5}">
                      <a16:colId xmlns:a16="http://schemas.microsoft.com/office/drawing/2014/main" val="2524630760"/>
                    </a:ext>
                  </a:extLst>
                </a:gridCol>
                <a:gridCol w="342811">
                  <a:extLst>
                    <a:ext uri="{9D8B030D-6E8A-4147-A177-3AD203B41FA5}">
                      <a16:colId xmlns:a16="http://schemas.microsoft.com/office/drawing/2014/main" val="3629796297"/>
                    </a:ext>
                  </a:extLst>
                </a:gridCol>
                <a:gridCol w="342811">
                  <a:extLst>
                    <a:ext uri="{9D8B030D-6E8A-4147-A177-3AD203B41FA5}">
                      <a16:colId xmlns:a16="http://schemas.microsoft.com/office/drawing/2014/main" val="4034767087"/>
                    </a:ext>
                  </a:extLst>
                </a:gridCol>
                <a:gridCol w="342811">
                  <a:extLst>
                    <a:ext uri="{9D8B030D-6E8A-4147-A177-3AD203B41FA5}">
                      <a16:colId xmlns:a16="http://schemas.microsoft.com/office/drawing/2014/main" val="655881005"/>
                    </a:ext>
                  </a:extLst>
                </a:gridCol>
                <a:gridCol w="342811">
                  <a:extLst>
                    <a:ext uri="{9D8B030D-6E8A-4147-A177-3AD203B41FA5}">
                      <a16:colId xmlns:a16="http://schemas.microsoft.com/office/drawing/2014/main" val="592526777"/>
                    </a:ext>
                  </a:extLst>
                </a:gridCol>
                <a:gridCol w="342811">
                  <a:extLst>
                    <a:ext uri="{9D8B030D-6E8A-4147-A177-3AD203B41FA5}">
                      <a16:colId xmlns:a16="http://schemas.microsoft.com/office/drawing/2014/main" val="422513513"/>
                    </a:ext>
                  </a:extLst>
                </a:gridCol>
                <a:gridCol w="342811">
                  <a:extLst>
                    <a:ext uri="{9D8B030D-6E8A-4147-A177-3AD203B41FA5}">
                      <a16:colId xmlns:a16="http://schemas.microsoft.com/office/drawing/2014/main" val="4000625316"/>
                    </a:ext>
                  </a:extLst>
                </a:gridCol>
              </a:tblGrid>
              <a:tr h="150136">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en-US" sz="800" b="1" u="none" strike="noStrike" dirty="0" err="1">
                          <a:effectLst/>
                        </a:rPr>
                        <a:t>Měsíc</a:t>
                      </a:r>
                      <a:r>
                        <a:rPr lang="cs-CZ" sz="800" b="1" u="none" strike="noStrike" dirty="0">
                          <a:effectLst/>
                        </a:rPr>
                        <a:t> 2018</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1</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2</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3</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4</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5</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6</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7</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8</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9</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10</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11</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12</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70364358"/>
                  </a:ext>
                </a:extLst>
              </a:tr>
              <a:tr h="150136">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u="none" strike="noStrike" dirty="0">
                          <a:solidFill>
                            <a:srgbClr val="00B050"/>
                          </a:solidFill>
                          <a:effectLst/>
                        </a:rPr>
                        <a:t>+ </a:t>
                      </a:r>
                      <a:r>
                        <a:rPr lang="en-US" sz="800" u="none" strike="noStrike" dirty="0">
                          <a:solidFill>
                            <a:srgbClr val="00B050"/>
                          </a:solidFill>
                          <a:effectLst/>
                        </a:rPr>
                        <a:t>201</a:t>
                      </a:r>
                      <a:r>
                        <a:rPr lang="cs-CZ" sz="800" u="none" strike="noStrike" dirty="0">
                          <a:solidFill>
                            <a:srgbClr val="00B050"/>
                          </a:solidFill>
                          <a:effectLst/>
                        </a:rPr>
                        <a:t>8</a:t>
                      </a:r>
                      <a:endParaRPr lang="en-US" sz="800" b="0" i="0" u="none" strike="noStrike" dirty="0">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26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12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12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a:solidFill>
                            <a:srgbClr val="00B050"/>
                          </a:solidFill>
                          <a:effectLst/>
                          <a:latin typeface="+mn-lt"/>
                          <a:ea typeface="+mn-ea"/>
                          <a:cs typeface="+mn-cs"/>
                        </a:rPr>
                        <a:t>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00B050"/>
                          </a:solidFill>
                          <a:effectLst/>
                          <a:latin typeface="+mn-lt"/>
                          <a:ea typeface="+mn-ea"/>
                          <a:cs typeface="+mn-cs"/>
                        </a:rPr>
                        <a:t>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938900979"/>
                  </a:ext>
                </a:extLst>
              </a:tr>
              <a:tr h="150136">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l" fontAlgn="b">
                        <a:buFontTx/>
                        <a:buNone/>
                      </a:pPr>
                      <a:r>
                        <a:rPr lang="cs-CZ" sz="800" u="none" strike="noStrike" dirty="0">
                          <a:solidFill>
                            <a:srgbClr val="FF0000"/>
                          </a:solidFill>
                          <a:effectLst/>
                        </a:rPr>
                        <a:t>- </a:t>
                      </a:r>
                      <a:r>
                        <a:rPr lang="en-US" sz="800" u="none" strike="noStrike" dirty="0">
                          <a:solidFill>
                            <a:srgbClr val="FF0000"/>
                          </a:solidFill>
                          <a:effectLst/>
                        </a:rPr>
                        <a:t>201</a:t>
                      </a:r>
                      <a:r>
                        <a:rPr lang="cs-CZ" sz="800" u="none" strike="noStrike" dirty="0">
                          <a:solidFill>
                            <a:srgbClr val="FF0000"/>
                          </a:solidFill>
                          <a:effectLst/>
                        </a:rPr>
                        <a:t>8</a:t>
                      </a:r>
                      <a:endParaRPr lang="en-US" sz="80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FF0000"/>
                          </a:solidFill>
                          <a:effectLst/>
                          <a:latin typeface="+mn-lt"/>
                          <a:ea typeface="+mn-ea"/>
                          <a:cs typeface="+mn-cs"/>
                        </a:rPr>
                        <a:t>33</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FF0000"/>
                          </a:solidFill>
                          <a:effectLst/>
                          <a:latin typeface="+mn-lt"/>
                          <a:ea typeface="+mn-ea"/>
                          <a:cs typeface="+mn-cs"/>
                        </a:rPr>
                        <a:t>16</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FF0000"/>
                          </a:solidFill>
                          <a:effectLst/>
                          <a:latin typeface="+mn-lt"/>
                          <a:ea typeface="+mn-ea"/>
                          <a:cs typeface="+mn-cs"/>
                        </a:rPr>
                        <a:t>11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FF0000"/>
                          </a:solidFill>
                          <a:effectLst/>
                          <a:latin typeface="+mn-lt"/>
                          <a:ea typeface="+mn-ea"/>
                          <a:cs typeface="+mn-cs"/>
                        </a:rPr>
                        <a:t>4</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FF0000"/>
                          </a:solidFill>
                          <a:effectLst/>
                          <a:latin typeface="+mn-lt"/>
                          <a:ea typeface="+mn-ea"/>
                          <a:cs typeface="+mn-cs"/>
                        </a:rPr>
                        <a:t>10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FF0000"/>
                          </a:solidFill>
                          <a:effectLst/>
                          <a:latin typeface="+mn-lt"/>
                          <a:ea typeface="+mn-ea"/>
                          <a:cs typeface="+mn-cs"/>
                        </a:rPr>
                        <a:t>6</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FF0000"/>
                          </a:solidFill>
                          <a:effectLst/>
                          <a:latin typeface="+mn-lt"/>
                          <a:ea typeface="+mn-ea"/>
                          <a:cs typeface="+mn-cs"/>
                        </a:rPr>
                        <a:t>10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FF0000"/>
                          </a:solidFill>
                          <a:effectLst/>
                          <a:latin typeface="+mn-lt"/>
                          <a:ea typeface="+mn-ea"/>
                          <a:cs typeface="+mn-cs"/>
                        </a:rPr>
                        <a:t>4</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FF0000"/>
                          </a:solidFill>
                          <a:effectLst/>
                          <a:latin typeface="+mn-lt"/>
                          <a:ea typeface="+mn-ea"/>
                          <a:cs typeface="+mn-cs"/>
                        </a:rPr>
                        <a:t>8</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FF0000"/>
                          </a:solidFill>
                          <a:effectLst/>
                          <a:latin typeface="+mn-lt"/>
                          <a:ea typeface="+mn-ea"/>
                          <a:cs typeface="+mn-cs"/>
                        </a:rPr>
                        <a:t>13</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FF0000"/>
                          </a:solidFill>
                          <a:effectLst/>
                          <a:latin typeface="+mn-lt"/>
                          <a:ea typeface="+mn-ea"/>
                          <a:cs typeface="+mn-cs"/>
                        </a:rPr>
                        <a:t>6</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en-US" sz="800" u="none" strike="noStrike" kern="1200" dirty="0">
                          <a:solidFill>
                            <a:srgbClr val="FF0000"/>
                          </a:solidFill>
                          <a:effectLst/>
                          <a:latin typeface="+mn-lt"/>
                          <a:ea typeface="+mn-ea"/>
                          <a:cs typeface="+mn-cs"/>
                        </a:rPr>
                        <a:t>32</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20123545"/>
                  </a:ext>
                </a:extLst>
              </a:tr>
              <a:tr h="150136">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en-US" sz="800" b="1" u="none" strike="noStrike" dirty="0" err="1">
                          <a:effectLst/>
                        </a:rPr>
                        <a:t>Bilance</a:t>
                      </a:r>
                      <a:r>
                        <a:rPr lang="en-US" sz="800" b="1" u="none" strike="noStrike" dirty="0">
                          <a:effectLst/>
                        </a:rPr>
                        <a:t> 201</a:t>
                      </a:r>
                      <a:r>
                        <a:rPr lang="cs-CZ" sz="800" b="1" u="none" strike="noStrike" dirty="0">
                          <a:effectLst/>
                        </a:rPr>
                        <a:t>8</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t" latinLnBrk="0" hangingPunct="1"/>
                      <a:r>
                        <a:rPr lang="en-US" sz="800" u="none" strike="noStrike" kern="1200" dirty="0">
                          <a:solidFill>
                            <a:srgbClr val="FF0000"/>
                          </a:solidFill>
                          <a:effectLst/>
                          <a:latin typeface="+mn-lt"/>
                          <a:ea typeface="+mn-ea"/>
                          <a:cs typeface="+mn-cs"/>
                        </a:rPr>
                        <a:t>-7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t" latinLnBrk="0" hangingPunct="1"/>
                      <a:r>
                        <a:rPr lang="en-US" sz="800" u="none" strike="noStrike" kern="1200" dirty="0">
                          <a:solidFill>
                            <a:srgbClr val="FF0000"/>
                          </a:solidFill>
                          <a:effectLst/>
                          <a:latin typeface="+mn-lt"/>
                          <a:ea typeface="+mn-ea"/>
                          <a:cs typeface="+mn-cs"/>
                        </a:rPr>
                        <a:t>-8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t" latinLnBrk="0" hangingPunct="1"/>
                      <a:r>
                        <a:rPr lang="en-US" sz="800" u="none" strike="noStrike" kern="1200" dirty="0">
                          <a:solidFill>
                            <a:srgbClr val="00B050"/>
                          </a:solidFill>
                          <a:effectLst/>
                          <a:latin typeface="+mn-lt"/>
                          <a:ea typeface="+mn-ea"/>
                          <a:cs typeface="+mn-cs"/>
                        </a:rPr>
                        <a:t>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t" latinLnBrk="0" hangingPunct="1"/>
                      <a:r>
                        <a:rPr lang="en-US" sz="800" u="none" strike="noStrike" kern="1200" dirty="0">
                          <a:solidFill>
                            <a:srgbClr val="00B050"/>
                          </a:solidFill>
                          <a:effectLst/>
                          <a:latin typeface="+mn-lt"/>
                          <a:ea typeface="+mn-ea"/>
                          <a:cs typeface="+mn-cs"/>
                        </a:rPr>
                        <a:t>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t" latinLnBrk="0" hangingPunct="1"/>
                      <a:r>
                        <a:rPr lang="en-US" sz="800" u="none" strike="noStrike" kern="1200" dirty="0">
                          <a:solidFill>
                            <a:srgbClr val="FF0000"/>
                          </a:solidFill>
                          <a:effectLst/>
                          <a:latin typeface="+mn-lt"/>
                          <a:ea typeface="+mn-ea"/>
                          <a:cs typeface="+mn-cs"/>
                        </a:rPr>
                        <a:t>-6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t" latinLnBrk="0" hangingPunct="1"/>
                      <a:r>
                        <a:rPr lang="en-US" sz="800" u="none" strike="noStrike" kern="1200" dirty="0">
                          <a:solidFill>
                            <a:srgbClr val="FF0000"/>
                          </a:solidFill>
                          <a:effectLst/>
                          <a:latin typeface="+mn-lt"/>
                          <a:ea typeface="+mn-ea"/>
                          <a:cs typeface="+mn-cs"/>
                        </a:rPr>
                        <a:t>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t" latinLnBrk="0" hangingPunct="1"/>
                      <a:r>
                        <a:rPr lang="en-US" sz="800" u="none" strike="noStrike" kern="1200" dirty="0">
                          <a:solidFill>
                            <a:srgbClr val="FF0000"/>
                          </a:solidFill>
                          <a:effectLst/>
                          <a:latin typeface="+mn-lt"/>
                          <a:ea typeface="+mn-ea"/>
                          <a:cs typeface="+mn-cs"/>
                        </a:rPr>
                        <a:t>-7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t" latinLnBrk="0" hangingPunct="1"/>
                      <a:r>
                        <a:rPr lang="en-US" sz="800" u="none" strike="noStrike" kern="1200" dirty="0">
                          <a:solidFill>
                            <a:srgbClr val="FF0000"/>
                          </a:solidFill>
                          <a:effectLst/>
                          <a:latin typeface="+mn-lt"/>
                          <a:ea typeface="+mn-ea"/>
                          <a:cs typeface="+mn-cs"/>
                        </a:rPr>
                        <a:t>-2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t" latinLnBrk="0" hangingPunct="1"/>
                      <a:r>
                        <a:rPr lang="en-US" sz="800" u="none" strike="noStrike" kern="1200" dirty="0">
                          <a:solidFill>
                            <a:srgbClr val="FF0000"/>
                          </a:solidFill>
                          <a:effectLst/>
                          <a:latin typeface="+mn-lt"/>
                          <a:ea typeface="+mn-ea"/>
                          <a:cs typeface="+mn-cs"/>
                        </a:rPr>
                        <a:t>-2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t" latinLnBrk="0" hangingPunct="1"/>
                      <a:r>
                        <a:rPr lang="en-US" sz="800" u="none" strike="noStrike" kern="1200" dirty="0">
                          <a:solidFill>
                            <a:srgbClr val="FF0000"/>
                          </a:solidFill>
                          <a:effectLst/>
                          <a:latin typeface="+mn-lt"/>
                          <a:ea typeface="+mn-ea"/>
                          <a:cs typeface="+mn-cs"/>
                        </a:rPr>
                        <a:t>-1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t" latinLnBrk="0" hangingPunct="1"/>
                      <a:r>
                        <a:rPr lang="en-US" sz="800" u="none" strike="noStrike" kern="1200" dirty="0">
                          <a:solidFill>
                            <a:srgbClr val="FF0000"/>
                          </a:solidFill>
                          <a:effectLst/>
                          <a:latin typeface="+mn-lt"/>
                          <a:ea typeface="+mn-ea"/>
                          <a:cs typeface="+mn-cs"/>
                        </a:rPr>
                        <a:t>-5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algn="ctr" defTabSz="914400" rtl="0" eaLnBrk="1" fontAlgn="t" latinLnBrk="0" hangingPunct="1"/>
                      <a:r>
                        <a:rPr lang="en-US" sz="800" u="none" strike="noStrike" kern="1200" dirty="0">
                          <a:solidFill>
                            <a:srgbClr val="FF0000"/>
                          </a:solidFill>
                          <a:effectLst/>
                          <a:latin typeface="+mn-lt"/>
                          <a:ea typeface="+mn-ea"/>
                          <a:cs typeface="+mn-cs"/>
                        </a:rPr>
                        <a:t>-30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418440771"/>
                  </a:ext>
                </a:extLst>
              </a:tr>
            </a:tbl>
          </a:graphicData>
        </a:graphic>
      </p:graphicFrame>
      <p:graphicFrame>
        <p:nvGraphicFramePr>
          <p:cNvPr id="52" name="Chart 6"/>
          <p:cNvGraphicFramePr/>
          <p:nvPr/>
        </p:nvGraphicFramePr>
        <p:xfrm>
          <a:off x="1167101" y="1169394"/>
          <a:ext cx="3527682" cy="408190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2" name="Chart 17"/>
          <p:cNvGraphicFramePr/>
          <p:nvPr/>
        </p:nvGraphicFramePr>
        <p:xfrm>
          <a:off x="5853151" y="1163355"/>
          <a:ext cx="4401913" cy="3781069"/>
        </p:xfrm>
        <a:graphic>
          <a:graphicData uri="http://schemas.openxmlformats.org/drawingml/2006/chart">
            <c:chart xmlns:c="http://schemas.openxmlformats.org/drawingml/2006/chart" xmlns:r="http://schemas.openxmlformats.org/officeDocument/2006/relationships" r:id="rId3"/>
          </a:graphicData>
        </a:graphic>
      </p:graphicFrame>
      <p:sp>
        <p:nvSpPr>
          <p:cNvPr id="63" name="TextBox 8"/>
          <p:cNvSpPr txBox="1"/>
          <p:nvPr/>
        </p:nvSpPr>
        <p:spPr>
          <a:xfrm>
            <a:off x="1153320" y="3872265"/>
            <a:ext cx="107112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rPr>
              <a:t>Dle velikosti sídla</a:t>
            </a:r>
          </a:p>
        </p:txBody>
      </p:sp>
      <p:sp>
        <p:nvSpPr>
          <p:cNvPr id="64" name="TextBox 8"/>
          <p:cNvSpPr txBox="1"/>
          <p:nvPr/>
        </p:nvSpPr>
        <p:spPr>
          <a:xfrm>
            <a:off x="1156091" y="1256531"/>
            <a:ext cx="639919"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rPr>
              <a:t>Dle kraje</a:t>
            </a:r>
          </a:p>
        </p:txBody>
      </p:sp>
      <p:graphicFrame>
        <p:nvGraphicFramePr>
          <p:cNvPr id="65" name="Tabulka 25"/>
          <p:cNvGraphicFramePr>
            <a:graphicFrameLocks noGrp="1"/>
          </p:cNvGraphicFramePr>
          <p:nvPr>
            <p:extLst>
              <p:ext uri="{D42A27DB-BD31-4B8C-83A1-F6EECF244321}">
                <p14:modId xmlns:p14="http://schemas.microsoft.com/office/powerpoint/2010/main" val="2107023897"/>
              </p:ext>
            </p:extLst>
          </p:nvPr>
        </p:nvGraphicFramePr>
        <p:xfrm>
          <a:off x="7799341" y="2912573"/>
          <a:ext cx="1384416" cy="1428425"/>
        </p:xfrm>
        <a:graphic>
          <a:graphicData uri="http://schemas.openxmlformats.org/drawingml/2006/table">
            <a:tbl>
              <a:tblPr/>
              <a:tblGrid>
                <a:gridCol w="692208">
                  <a:extLst>
                    <a:ext uri="{9D8B030D-6E8A-4147-A177-3AD203B41FA5}">
                      <a16:colId xmlns:a16="http://schemas.microsoft.com/office/drawing/2014/main" val="20000"/>
                    </a:ext>
                  </a:extLst>
                </a:gridCol>
                <a:gridCol w="692208">
                  <a:extLst>
                    <a:ext uri="{9D8B030D-6E8A-4147-A177-3AD203B41FA5}">
                      <a16:colId xmlns:a16="http://schemas.microsoft.com/office/drawing/2014/main" val="1198776235"/>
                    </a:ext>
                  </a:extLst>
                </a:gridCol>
              </a:tblGrid>
              <a:tr h="22282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000" b="1" i="0" u="none" strike="noStrike" dirty="0">
                          <a:solidFill>
                            <a:schemeClr val="tx1"/>
                          </a:solidFill>
                          <a:effectLst/>
                          <a:latin typeface="Calibri" panose="020F0502020204030204" pitchFamily="34" charset="0"/>
                        </a:rPr>
                        <a:t>Roční balance</a:t>
                      </a:r>
                      <a:r>
                        <a:rPr lang="en-US" sz="1000" b="1" i="0" u="none" strike="noStrike" dirty="0">
                          <a:solidFill>
                            <a:schemeClr val="tx1"/>
                          </a:solidFill>
                          <a:effectLst/>
                          <a:latin typeface="Calibri" panose="020F0502020204030204" pitchFamily="34" charset="0"/>
                        </a:rPr>
                        <a:t> </a:t>
                      </a:r>
                      <a:r>
                        <a:rPr lang="cs-CZ" sz="1000" b="1" i="0" u="none" strike="noStrike" dirty="0">
                          <a:solidFill>
                            <a:schemeClr val="tx1"/>
                          </a:solidFill>
                          <a:effectLst/>
                          <a:latin typeface="Calibri" panose="020F0502020204030204" pitchFamily="34" charset="0"/>
                        </a:rPr>
                        <a:t>ČR</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1" i="0" u="none" strike="noStrike" dirty="0">
                          <a:solidFill>
                            <a:schemeClr val="tx1"/>
                          </a:solidFill>
                          <a:effectLst/>
                          <a:latin typeface="Calibri" panose="020F0502020204030204" pitchFamily="34" charset="0"/>
                        </a:rPr>
                        <a:t>Roční balance</a:t>
                      </a:r>
                      <a:r>
                        <a:rPr lang="en-US" sz="1000" b="1" i="0" u="none" strike="noStrike" dirty="0">
                          <a:solidFill>
                            <a:schemeClr val="tx1"/>
                          </a:solidFill>
                          <a:effectLst/>
                          <a:latin typeface="Calibri" panose="020F0502020204030204" pitchFamily="34" charset="0"/>
                        </a:rPr>
                        <a:t> </a:t>
                      </a:r>
                      <a:r>
                        <a:rPr lang="cs-CZ" sz="1000" b="1" i="0" u="none" strike="noStrike" dirty="0">
                          <a:solidFill>
                            <a:schemeClr val="tx1"/>
                          </a:solidFill>
                          <a:effectLst/>
                          <a:latin typeface="Calibri" panose="020F0502020204030204" pitchFamily="34" charset="0"/>
                        </a:rPr>
                        <a:t>HKK</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2282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endParaRPr lang="cs-CZ" sz="1000" b="0" i="0" u="none" strike="noStrike" dirty="0">
                        <a:solidFill>
                          <a:srgbClr val="FF0000"/>
                        </a:solidFill>
                        <a:effectLst/>
                        <a:latin typeface="Calibri" panose="020F050202020403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endParaRPr lang="cs-CZ" sz="1000" b="0" i="0" u="none" strike="noStrike" dirty="0">
                        <a:solidFill>
                          <a:srgbClr val="FF0000"/>
                        </a:solidFill>
                        <a:effectLst/>
                        <a:latin typeface="Calibri" panose="020F050202020403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2282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000" b="0" i="0" u="none" strike="noStrike" dirty="0">
                          <a:solidFill>
                            <a:srgbClr val="FF0000"/>
                          </a:solidFill>
                          <a:effectLst/>
                          <a:latin typeface="Calibri" panose="020F0502020204030204" pitchFamily="34" charset="0"/>
                        </a:rPr>
                        <a:t>-48 (-1,7 %)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-1 (-0.7%)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2282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000" b="0" i="0" u="none" strike="noStrike" dirty="0">
                          <a:solidFill>
                            <a:srgbClr val="FF0000"/>
                          </a:solidFill>
                          <a:effectLst/>
                          <a:latin typeface="Calibri" panose="020F0502020204030204" pitchFamily="34" charset="0"/>
                        </a:rPr>
                        <a:t>-54 (-2,0 %)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-1 (-0.7%)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2282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000" b="0" i="0" u="none" strike="noStrike" dirty="0">
                          <a:solidFill>
                            <a:srgbClr val="FF0000"/>
                          </a:solidFill>
                          <a:effectLst/>
                          <a:latin typeface="Calibri" panose="020F0502020204030204" pitchFamily="34" charset="0"/>
                        </a:rPr>
                        <a:t>-88 (-3,3 %)</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-5 (-3.6%)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2282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000" b="0" i="0" u="none" strike="noStrike" dirty="0">
                          <a:solidFill>
                            <a:srgbClr val="FF0000"/>
                          </a:solidFill>
                          <a:effectLst/>
                          <a:latin typeface="Calibri" panose="020F0502020204030204" pitchFamily="34" charset="0"/>
                        </a:rPr>
                        <a:t>-62 (-2,4%)</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sz="1000" b="0" i="0" u="none" strike="noStrike" kern="1200" dirty="0">
                          <a:solidFill>
                            <a:srgbClr val="FF0000"/>
                          </a:solidFill>
                          <a:effectLst/>
                          <a:latin typeface="Calibri" panose="020F0502020204030204" pitchFamily="34" charset="0"/>
                          <a:ea typeface="+mn-ea"/>
                          <a:cs typeface="+mn-cs"/>
                        </a:rPr>
                        <a:t>-2 (-1.5%)</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83460269"/>
                  </a:ext>
                </a:extLst>
              </a:tr>
            </a:tbl>
          </a:graphicData>
        </a:graphic>
      </p:graphicFrame>
      <p:sp>
        <p:nvSpPr>
          <p:cNvPr id="66" name="Obdélník 26"/>
          <p:cNvSpPr/>
          <p:nvPr/>
        </p:nvSpPr>
        <p:spPr>
          <a:xfrm>
            <a:off x="2784763" y="5453286"/>
            <a:ext cx="507076" cy="483061"/>
          </a:xfrm>
          <a:prstGeom prst="rect">
            <a:avLst/>
          </a:prstGeom>
          <a:solidFill>
            <a:srgbClr val="3D67BC">
              <a:lumMod val="20000"/>
              <a:lumOff val="80000"/>
            </a:srgbClr>
          </a:solid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aphicFrame>
        <p:nvGraphicFramePr>
          <p:cNvPr id="67" name="Table 11"/>
          <p:cNvGraphicFramePr>
            <a:graphicFrameLocks noGrp="1"/>
          </p:cNvGraphicFramePr>
          <p:nvPr/>
        </p:nvGraphicFramePr>
        <p:xfrm>
          <a:off x="1989367" y="5492546"/>
          <a:ext cx="2293501" cy="381000"/>
        </p:xfrm>
        <a:graphic>
          <a:graphicData uri="http://schemas.openxmlformats.org/drawingml/2006/table">
            <a:tbl>
              <a:tblPr/>
              <a:tblGrid>
                <a:gridCol w="786988">
                  <a:extLst>
                    <a:ext uri="{9D8B030D-6E8A-4147-A177-3AD203B41FA5}">
                      <a16:colId xmlns:a16="http://schemas.microsoft.com/office/drawing/2014/main" val="3853287201"/>
                    </a:ext>
                  </a:extLst>
                </a:gridCol>
                <a:gridCol w="502171">
                  <a:extLst>
                    <a:ext uri="{9D8B030D-6E8A-4147-A177-3AD203B41FA5}">
                      <a16:colId xmlns:a16="http://schemas.microsoft.com/office/drawing/2014/main" val="3872390175"/>
                    </a:ext>
                  </a:extLst>
                </a:gridCol>
                <a:gridCol w="502171">
                  <a:extLst>
                    <a:ext uri="{9D8B030D-6E8A-4147-A177-3AD203B41FA5}">
                      <a16:colId xmlns:a16="http://schemas.microsoft.com/office/drawing/2014/main" val="2814374472"/>
                    </a:ext>
                  </a:extLst>
                </a:gridCol>
                <a:gridCol w="502171">
                  <a:extLst>
                    <a:ext uri="{9D8B030D-6E8A-4147-A177-3AD203B41FA5}">
                      <a16:colId xmlns:a16="http://schemas.microsoft.com/office/drawing/2014/main" val="3360779753"/>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0000"/>
                          </a:solidFill>
                          <a:effectLst/>
                          <a:latin typeface="Calibri" panose="020F0502020204030204" pitchFamily="34" charset="0"/>
                        </a:rPr>
                        <a:t>Bilance</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Calibri" panose="020F0502020204030204" pitchFamily="34" charset="0"/>
                        </a:rPr>
                        <a:t>+</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Calibri" panose="020F0502020204030204" pitchFamily="34" charset="0"/>
                        </a:rPr>
                        <a:t>-</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1100" b="1" u="none" strike="noStrike" dirty="0">
                          <a:effectLst/>
                        </a:rPr>
                        <a:t>Celá ČR 2018</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1100" b="1" u="none" strike="noStrike" dirty="0">
                          <a:solidFill>
                            <a:srgbClr val="FF0000"/>
                          </a:solidFill>
                          <a:effectLst/>
                        </a:rPr>
                        <a:t>-</a:t>
                      </a:r>
                      <a:r>
                        <a:rPr lang="cs-CZ" sz="1100" b="1" u="none" strike="noStrike" dirty="0">
                          <a:solidFill>
                            <a:srgbClr val="FF0000"/>
                          </a:solidFill>
                          <a:effectLst/>
                        </a:rPr>
                        <a:t>62</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mn-lt"/>
                        </a:rPr>
                        <a:t>91</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mn-lt"/>
                        </a:rPr>
                        <a:t>153</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sp>
        <p:nvSpPr>
          <p:cNvPr id="21" name="TextBox 20"/>
          <p:cNvSpPr txBox="1"/>
          <p:nvPr/>
        </p:nvSpPr>
        <p:spPr>
          <a:xfrm>
            <a:off x="257558" y="608005"/>
            <a:ext cx="661802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poskytovatelů zdravotních služeb (NRPZS)</a:t>
            </a:r>
          </a:p>
        </p:txBody>
      </p:sp>
    </p:spTree>
    <p:extLst>
      <p:ext uri="{BB962C8B-B14F-4D97-AF65-F5344CB8AC3E}">
        <p14:creationId xmlns:p14="http://schemas.microsoft.com/office/powerpoint/2010/main" val="168752192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p:cNvSpPr/>
          <p:nvPr/>
        </p:nvSpPr>
        <p:spPr>
          <a:xfrm>
            <a:off x="1239552" y="2338428"/>
            <a:ext cx="3989153" cy="19119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604299" y="6257676"/>
            <a:ext cx="11587701" cy="608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
          <p:cNvSpPr/>
          <p:nvPr/>
        </p:nvSpPr>
        <p:spPr>
          <a:xfrm>
            <a:off x="657970" y="6357230"/>
            <a:ext cx="8384624" cy="246221"/>
          </a:xfrm>
          <a:prstGeom prst="rect">
            <a:avLst/>
          </a:prstGeom>
        </p:spPr>
        <p:txBody>
          <a:bodyPr wrap="square">
            <a:spAutoFit/>
          </a:bodyPr>
          <a:lstStyle/>
          <a:p>
            <a:pPr marL="457200" marR="0" lvl="1" indent="-457200" algn="l" defTabSz="914400" rtl="0" eaLnBrk="1" fontAlgn="auto" latinLnBrk="0" hangingPunct="1">
              <a:lnSpc>
                <a:spcPct val="100000"/>
              </a:lnSpc>
              <a:spcBef>
                <a:spcPts val="0"/>
              </a:spcBef>
              <a:spcAft>
                <a:spcPts val="1200"/>
              </a:spcAft>
              <a:buClrTx/>
              <a:buSzPct val="100000"/>
              <a:buFontTx/>
              <a:buNone/>
              <a:tabLst/>
              <a:defRPr/>
            </a:pPr>
            <a:r>
              <a:rPr kumimoji="0" lang="pl-PL" altLang="cs-CZ" sz="1000" b="1" i="1" u="none" strike="noStrike" kern="1200" cap="none" spc="0" normalizeH="0" baseline="0" noProof="0" dirty="0">
                <a:ln>
                  <a:noFill/>
                </a:ln>
                <a:solidFill>
                  <a:srgbClr val="FF0000"/>
                </a:solidFill>
                <a:effectLst/>
                <a:uLnTx/>
                <a:uFillTx/>
                <a:latin typeface="Calibri" panose="020F0502020204030204"/>
                <a:ea typeface="+mn-ea"/>
                <a:cs typeface="Arial" pitchFamily="34" charset="0"/>
              </a:rPr>
              <a:t>Analýza je provedena na úrovni jednotlivých adres zdravotnických zařízení (každé IČO poskytovatele může mít více adres) - ICO+PCZ+PCDP. </a:t>
            </a:r>
            <a:endParaRPr kumimoji="0" lang="cs-CZ" sz="1000" b="1" i="1" u="none" strike="noStrike" kern="1200" cap="none" spc="0" normalizeH="0" baseline="0" noProof="0" dirty="0">
              <a:ln>
                <a:noFill/>
              </a:ln>
              <a:solidFill>
                <a:srgbClr val="FF0000"/>
              </a:solidFill>
              <a:effectLst/>
              <a:uLnTx/>
              <a:uFillTx/>
              <a:latin typeface="Calibri" panose="020F0502020204030204"/>
              <a:ea typeface="+mn-ea"/>
              <a:cs typeface="Arial" panose="020B0604020202020204" pitchFamily="34" charset="0"/>
            </a:endParaRPr>
          </a:p>
        </p:txBody>
      </p:sp>
      <p:sp>
        <p:nvSpPr>
          <p:cNvPr id="2" name="Title 1"/>
          <p:cNvSpPr>
            <a:spLocks noGrp="1"/>
          </p:cNvSpPr>
          <p:nvPr>
            <p:ph type="title"/>
          </p:nvPr>
        </p:nvSpPr>
        <p:spPr/>
        <p:txBody>
          <a:bodyPr>
            <a:normAutofit/>
          </a:bodyPr>
          <a:lstStyle/>
          <a:p>
            <a:r>
              <a:rPr lang="en-US" sz="2800" dirty="0" err="1"/>
              <a:t>Dynamika</a:t>
            </a:r>
            <a:r>
              <a:rPr lang="en-US" sz="2800" dirty="0"/>
              <a:t> </a:t>
            </a:r>
            <a:r>
              <a:rPr lang="en-US" sz="2800" dirty="0" err="1"/>
              <a:t>počtu</a:t>
            </a:r>
            <a:r>
              <a:rPr lang="en-US" sz="2800" dirty="0"/>
              <a:t> </a:t>
            </a:r>
            <a:r>
              <a:rPr lang="en-US" sz="2800" dirty="0" err="1"/>
              <a:t>ordinací</a:t>
            </a:r>
            <a:r>
              <a:rPr lang="en-US" sz="2800" dirty="0"/>
              <a:t> </a:t>
            </a:r>
            <a:r>
              <a:rPr lang="cs-CZ" sz="2800" dirty="0"/>
              <a:t>ambulantních specialistů</a:t>
            </a:r>
            <a:endParaRPr lang="en-US" sz="2800" dirty="0"/>
          </a:p>
        </p:txBody>
      </p:sp>
      <p:graphicFrame>
        <p:nvGraphicFramePr>
          <p:cNvPr id="46" name="Table 45"/>
          <p:cNvGraphicFramePr>
            <a:graphicFrameLocks noGrp="1"/>
          </p:cNvGraphicFramePr>
          <p:nvPr/>
        </p:nvGraphicFramePr>
        <p:xfrm>
          <a:off x="1239552" y="1269576"/>
          <a:ext cx="3859964" cy="3851559"/>
        </p:xfrm>
        <a:graphic>
          <a:graphicData uri="http://schemas.openxmlformats.org/drawingml/2006/table">
            <a:tbl>
              <a:tblPr/>
              <a:tblGrid>
                <a:gridCol w="3297142">
                  <a:extLst>
                    <a:ext uri="{9D8B030D-6E8A-4147-A177-3AD203B41FA5}">
                      <a16:colId xmlns:a16="http://schemas.microsoft.com/office/drawing/2014/main" val="406821776"/>
                    </a:ext>
                  </a:extLst>
                </a:gridCol>
                <a:gridCol w="334090">
                  <a:extLst>
                    <a:ext uri="{9D8B030D-6E8A-4147-A177-3AD203B41FA5}">
                      <a16:colId xmlns:a16="http://schemas.microsoft.com/office/drawing/2014/main" val="1683923342"/>
                    </a:ext>
                  </a:extLst>
                </a:gridCol>
                <a:gridCol w="228732">
                  <a:extLst>
                    <a:ext uri="{9D8B030D-6E8A-4147-A177-3AD203B41FA5}">
                      <a16:colId xmlns:a16="http://schemas.microsoft.com/office/drawing/2014/main" val="153912820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135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95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39</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30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18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55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53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26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25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27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26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18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19</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31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35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28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34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33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42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67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77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15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25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30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36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66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000" b="0" i="0" u="none" strike="noStrike">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00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9</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30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40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55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80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168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174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67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97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210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171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sp>
        <p:nvSpPr>
          <p:cNvPr id="47" name="TextBox 46"/>
          <p:cNvSpPr txBox="1"/>
          <p:nvPr/>
        </p:nvSpPr>
        <p:spPr>
          <a:xfrm>
            <a:off x="2049885" y="916925"/>
            <a:ext cx="2917850"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rPr>
              <a:t>Celková bilance počtu míst PZS v roce 2018</a:t>
            </a:r>
          </a:p>
        </p:txBody>
      </p:sp>
      <p:sp>
        <p:nvSpPr>
          <p:cNvPr id="48" name="TextBox 47"/>
          <p:cNvSpPr txBox="1"/>
          <p:nvPr/>
        </p:nvSpPr>
        <p:spPr>
          <a:xfrm rot="16200000">
            <a:off x="4745720" y="3060334"/>
            <a:ext cx="2102627"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0" i="0" u="none" strike="noStrike" kern="0" cap="none" spc="0" normalizeH="0" baseline="0" noProof="0" dirty="0">
                <a:ln>
                  <a:noFill/>
                </a:ln>
                <a:solidFill>
                  <a:srgbClr val="000000"/>
                </a:solidFill>
                <a:effectLst/>
                <a:uLnTx/>
                <a:uFillTx/>
              </a:rPr>
              <a:t>Celková bilance počtu míst PZS</a:t>
            </a:r>
          </a:p>
        </p:txBody>
      </p:sp>
      <p:sp>
        <p:nvSpPr>
          <p:cNvPr id="49" name="TextBox 48"/>
          <p:cNvSpPr txBox="1"/>
          <p:nvPr/>
        </p:nvSpPr>
        <p:spPr>
          <a:xfrm>
            <a:off x="7442045" y="4935624"/>
            <a:ext cx="1379288"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0" i="0" u="none" strike="noStrike" kern="0" cap="none" spc="0" normalizeH="0" baseline="0" noProof="0" dirty="0">
                <a:ln>
                  <a:noFill/>
                </a:ln>
                <a:solidFill>
                  <a:srgbClr val="000000"/>
                </a:solidFill>
                <a:effectLst/>
                <a:uLnTx/>
                <a:uFillTx/>
              </a:rPr>
              <a:t>Měsíc daného roku</a:t>
            </a:r>
          </a:p>
        </p:txBody>
      </p:sp>
      <p:sp>
        <p:nvSpPr>
          <p:cNvPr id="50" name="TextBox 49"/>
          <p:cNvSpPr txBox="1"/>
          <p:nvPr/>
        </p:nvSpPr>
        <p:spPr>
          <a:xfrm>
            <a:off x="6890552" y="916925"/>
            <a:ext cx="2639312"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rPr>
              <a:t>Bilance počtu míst PZS v průběhu roku</a:t>
            </a:r>
          </a:p>
        </p:txBody>
      </p:sp>
      <p:graphicFrame>
        <p:nvGraphicFramePr>
          <p:cNvPr id="51" name="Table 50"/>
          <p:cNvGraphicFramePr>
            <a:graphicFrameLocks noGrp="1"/>
          </p:cNvGraphicFramePr>
          <p:nvPr/>
        </p:nvGraphicFramePr>
        <p:xfrm>
          <a:off x="5544397" y="5435560"/>
          <a:ext cx="4684165" cy="600544"/>
        </p:xfrm>
        <a:graphic>
          <a:graphicData uri="http://schemas.openxmlformats.org/drawingml/2006/table">
            <a:tbl>
              <a:tblPr/>
              <a:tblGrid>
                <a:gridCol w="570433">
                  <a:extLst>
                    <a:ext uri="{9D8B030D-6E8A-4147-A177-3AD203B41FA5}">
                      <a16:colId xmlns:a16="http://schemas.microsoft.com/office/drawing/2014/main" val="2732716862"/>
                    </a:ext>
                  </a:extLst>
                </a:gridCol>
                <a:gridCol w="342811">
                  <a:extLst>
                    <a:ext uri="{9D8B030D-6E8A-4147-A177-3AD203B41FA5}">
                      <a16:colId xmlns:a16="http://schemas.microsoft.com/office/drawing/2014/main" val="2763725189"/>
                    </a:ext>
                  </a:extLst>
                </a:gridCol>
                <a:gridCol w="342811">
                  <a:extLst>
                    <a:ext uri="{9D8B030D-6E8A-4147-A177-3AD203B41FA5}">
                      <a16:colId xmlns:a16="http://schemas.microsoft.com/office/drawing/2014/main" val="764738022"/>
                    </a:ext>
                  </a:extLst>
                </a:gridCol>
                <a:gridCol w="342811">
                  <a:extLst>
                    <a:ext uri="{9D8B030D-6E8A-4147-A177-3AD203B41FA5}">
                      <a16:colId xmlns:a16="http://schemas.microsoft.com/office/drawing/2014/main" val="1141570507"/>
                    </a:ext>
                  </a:extLst>
                </a:gridCol>
                <a:gridCol w="342811">
                  <a:extLst>
                    <a:ext uri="{9D8B030D-6E8A-4147-A177-3AD203B41FA5}">
                      <a16:colId xmlns:a16="http://schemas.microsoft.com/office/drawing/2014/main" val="742104252"/>
                    </a:ext>
                  </a:extLst>
                </a:gridCol>
                <a:gridCol w="342811">
                  <a:extLst>
                    <a:ext uri="{9D8B030D-6E8A-4147-A177-3AD203B41FA5}">
                      <a16:colId xmlns:a16="http://schemas.microsoft.com/office/drawing/2014/main" val="2572836519"/>
                    </a:ext>
                  </a:extLst>
                </a:gridCol>
                <a:gridCol w="342811">
                  <a:extLst>
                    <a:ext uri="{9D8B030D-6E8A-4147-A177-3AD203B41FA5}">
                      <a16:colId xmlns:a16="http://schemas.microsoft.com/office/drawing/2014/main" val="2524630760"/>
                    </a:ext>
                  </a:extLst>
                </a:gridCol>
                <a:gridCol w="342811">
                  <a:extLst>
                    <a:ext uri="{9D8B030D-6E8A-4147-A177-3AD203B41FA5}">
                      <a16:colId xmlns:a16="http://schemas.microsoft.com/office/drawing/2014/main" val="3629796297"/>
                    </a:ext>
                  </a:extLst>
                </a:gridCol>
                <a:gridCol w="342811">
                  <a:extLst>
                    <a:ext uri="{9D8B030D-6E8A-4147-A177-3AD203B41FA5}">
                      <a16:colId xmlns:a16="http://schemas.microsoft.com/office/drawing/2014/main" val="4034767087"/>
                    </a:ext>
                  </a:extLst>
                </a:gridCol>
                <a:gridCol w="342811">
                  <a:extLst>
                    <a:ext uri="{9D8B030D-6E8A-4147-A177-3AD203B41FA5}">
                      <a16:colId xmlns:a16="http://schemas.microsoft.com/office/drawing/2014/main" val="655881005"/>
                    </a:ext>
                  </a:extLst>
                </a:gridCol>
                <a:gridCol w="342811">
                  <a:extLst>
                    <a:ext uri="{9D8B030D-6E8A-4147-A177-3AD203B41FA5}">
                      <a16:colId xmlns:a16="http://schemas.microsoft.com/office/drawing/2014/main" val="592526777"/>
                    </a:ext>
                  </a:extLst>
                </a:gridCol>
                <a:gridCol w="342811">
                  <a:extLst>
                    <a:ext uri="{9D8B030D-6E8A-4147-A177-3AD203B41FA5}">
                      <a16:colId xmlns:a16="http://schemas.microsoft.com/office/drawing/2014/main" val="422513513"/>
                    </a:ext>
                  </a:extLst>
                </a:gridCol>
                <a:gridCol w="342811">
                  <a:extLst>
                    <a:ext uri="{9D8B030D-6E8A-4147-A177-3AD203B41FA5}">
                      <a16:colId xmlns:a16="http://schemas.microsoft.com/office/drawing/2014/main" val="4000625316"/>
                    </a:ext>
                  </a:extLst>
                </a:gridCol>
              </a:tblGrid>
              <a:tr h="150136">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en-US" sz="800" b="1" u="none" strike="noStrike" dirty="0" err="1">
                          <a:effectLst/>
                        </a:rPr>
                        <a:t>Měsíc</a:t>
                      </a:r>
                      <a:r>
                        <a:rPr lang="cs-CZ" sz="800" b="1" u="none" strike="noStrike" dirty="0">
                          <a:effectLst/>
                        </a:rPr>
                        <a:t> 2018</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1</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2</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3</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4</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5</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6</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7</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8</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9</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10</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11</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12</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70364358"/>
                  </a:ext>
                </a:extLst>
              </a:tr>
              <a:tr h="150136">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u="none" strike="noStrike" dirty="0">
                          <a:solidFill>
                            <a:srgbClr val="00B050"/>
                          </a:solidFill>
                          <a:effectLst/>
                        </a:rPr>
                        <a:t>+ </a:t>
                      </a:r>
                      <a:r>
                        <a:rPr lang="en-US" sz="800" u="none" strike="noStrike" dirty="0">
                          <a:solidFill>
                            <a:srgbClr val="00B050"/>
                          </a:solidFill>
                          <a:effectLst/>
                        </a:rPr>
                        <a:t>201</a:t>
                      </a:r>
                      <a:r>
                        <a:rPr lang="cs-CZ" sz="800" u="none" strike="noStrike" dirty="0">
                          <a:solidFill>
                            <a:srgbClr val="00B050"/>
                          </a:solidFill>
                          <a:effectLst/>
                        </a:rPr>
                        <a:t>8</a:t>
                      </a:r>
                      <a:endParaRPr lang="en-US" sz="800" b="0" i="0" u="none" strike="noStrike" dirty="0">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00B050"/>
                          </a:solidFill>
                          <a:effectLst/>
                          <a:latin typeface="Calibri"/>
                          <a:ea typeface="+mn-ea"/>
                          <a:cs typeface="+mn-cs"/>
                        </a:rPr>
                        <a:t>139</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00B050"/>
                          </a:solidFill>
                          <a:effectLst/>
                          <a:latin typeface="Calibri"/>
                          <a:ea typeface="+mn-ea"/>
                          <a:cs typeface="+mn-cs"/>
                        </a:rPr>
                        <a:t>41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00B050"/>
                          </a:solidFill>
                          <a:effectLst/>
                          <a:latin typeface="Calibri"/>
                          <a:ea typeface="+mn-ea"/>
                          <a:cs typeface="+mn-cs"/>
                        </a:rPr>
                        <a:t>44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00B050"/>
                          </a:solidFill>
                          <a:effectLst/>
                          <a:latin typeface="Calibri"/>
                          <a:ea typeface="+mn-ea"/>
                          <a:cs typeface="+mn-cs"/>
                        </a:rPr>
                        <a:t>50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00B050"/>
                          </a:solidFill>
                          <a:effectLst/>
                          <a:latin typeface="Calibri"/>
                          <a:ea typeface="+mn-ea"/>
                          <a:cs typeface="+mn-cs"/>
                        </a:rPr>
                        <a:t>29</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00B050"/>
                          </a:solidFill>
                          <a:effectLst/>
                          <a:latin typeface="Calibri"/>
                          <a:ea typeface="+mn-ea"/>
                          <a:cs typeface="+mn-cs"/>
                        </a:rPr>
                        <a:t>37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00B050"/>
                          </a:solidFill>
                          <a:effectLst/>
                          <a:latin typeface="Calibri"/>
                          <a:ea typeface="+mn-ea"/>
                          <a:cs typeface="+mn-cs"/>
                        </a:rPr>
                        <a:t>32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00B050"/>
                          </a:solidFill>
                          <a:effectLst/>
                          <a:latin typeface="Calibri"/>
                          <a:ea typeface="+mn-ea"/>
                          <a:cs typeface="+mn-cs"/>
                        </a:rPr>
                        <a:t>28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00B050"/>
                          </a:solidFill>
                          <a:effectLst/>
                          <a:latin typeface="Calibri"/>
                          <a:ea typeface="+mn-ea"/>
                          <a:cs typeface="+mn-cs"/>
                        </a:rPr>
                        <a:t>45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00B050"/>
                          </a:solidFill>
                          <a:effectLst/>
                          <a:latin typeface="Calibri"/>
                          <a:ea typeface="+mn-ea"/>
                          <a:cs typeface="+mn-cs"/>
                        </a:rPr>
                        <a:t>36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00B050"/>
                          </a:solidFill>
                          <a:effectLst/>
                          <a:latin typeface="Calibri"/>
                          <a:ea typeface="+mn-ea"/>
                          <a:cs typeface="+mn-cs"/>
                        </a:rPr>
                        <a:t>30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00B050"/>
                          </a:solidFill>
                          <a:effectLst/>
                          <a:latin typeface="Calibri"/>
                          <a:ea typeface="+mn-ea"/>
                          <a:cs typeface="+mn-cs"/>
                        </a:rPr>
                        <a:t>28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938900979"/>
                  </a:ext>
                </a:extLst>
              </a:tr>
              <a:tr h="150136">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l" fontAlgn="b">
                        <a:buFontTx/>
                        <a:buNone/>
                      </a:pPr>
                      <a:r>
                        <a:rPr lang="cs-CZ" sz="800" u="none" strike="noStrike" dirty="0">
                          <a:solidFill>
                            <a:srgbClr val="FF0000"/>
                          </a:solidFill>
                          <a:effectLst/>
                        </a:rPr>
                        <a:t>- </a:t>
                      </a:r>
                      <a:r>
                        <a:rPr lang="en-US" sz="800" u="none" strike="noStrike" dirty="0">
                          <a:solidFill>
                            <a:srgbClr val="FF0000"/>
                          </a:solidFill>
                          <a:effectLst/>
                        </a:rPr>
                        <a:t>201</a:t>
                      </a:r>
                      <a:r>
                        <a:rPr lang="cs-CZ" sz="800" u="none" strike="noStrike" dirty="0">
                          <a:solidFill>
                            <a:srgbClr val="FF0000"/>
                          </a:solidFill>
                          <a:effectLst/>
                        </a:rPr>
                        <a:t>8</a:t>
                      </a:r>
                      <a:endParaRPr lang="en-US" sz="80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FF0000"/>
                          </a:solidFill>
                          <a:effectLst/>
                          <a:latin typeface="Calibri"/>
                          <a:ea typeface="+mn-ea"/>
                          <a:cs typeface="+mn-cs"/>
                        </a:rPr>
                        <a:t>52</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FF0000"/>
                          </a:solidFill>
                          <a:effectLst/>
                          <a:latin typeface="Calibri"/>
                          <a:ea typeface="+mn-ea"/>
                          <a:cs typeface="+mn-cs"/>
                        </a:rPr>
                        <a:t>37</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FF0000"/>
                          </a:solidFill>
                          <a:effectLst/>
                          <a:latin typeface="Calibri"/>
                          <a:ea typeface="+mn-ea"/>
                          <a:cs typeface="+mn-cs"/>
                        </a:rPr>
                        <a:t>65</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FF0000"/>
                          </a:solidFill>
                          <a:effectLst/>
                          <a:latin typeface="Calibri"/>
                          <a:ea typeface="+mn-ea"/>
                          <a:cs typeface="+mn-cs"/>
                        </a:rPr>
                        <a:t>38</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FF0000"/>
                          </a:solidFill>
                          <a:effectLst/>
                          <a:latin typeface="Calibri"/>
                          <a:ea typeface="+mn-ea"/>
                          <a:cs typeface="+mn-cs"/>
                        </a:rPr>
                        <a:t>53</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FF0000"/>
                          </a:solidFill>
                          <a:effectLst/>
                          <a:latin typeface="Calibri"/>
                          <a:ea typeface="+mn-ea"/>
                          <a:cs typeface="+mn-cs"/>
                        </a:rPr>
                        <a:t>45</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FF0000"/>
                          </a:solidFill>
                          <a:effectLst/>
                          <a:latin typeface="Calibri"/>
                          <a:ea typeface="+mn-ea"/>
                          <a:cs typeface="+mn-cs"/>
                        </a:rPr>
                        <a:t>33</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FF0000"/>
                          </a:solidFill>
                          <a:effectLst/>
                          <a:latin typeface="Calibri"/>
                          <a:ea typeface="+mn-ea"/>
                          <a:cs typeface="+mn-cs"/>
                        </a:rPr>
                        <a:t>50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FF0000"/>
                          </a:solidFill>
                          <a:effectLst/>
                          <a:latin typeface="Calibri"/>
                          <a:ea typeface="+mn-ea"/>
                          <a:cs typeface="+mn-cs"/>
                        </a:rPr>
                        <a:t>41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FF0000"/>
                          </a:solidFill>
                          <a:effectLst/>
                          <a:latin typeface="Calibri"/>
                          <a:ea typeface="+mn-ea"/>
                          <a:cs typeface="+mn-cs"/>
                        </a:rPr>
                        <a:t>19</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FF0000"/>
                          </a:solidFill>
                          <a:effectLst/>
                          <a:latin typeface="Calibri"/>
                          <a:ea typeface="+mn-ea"/>
                          <a:cs typeface="+mn-cs"/>
                        </a:rPr>
                        <a:t>19</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120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20123545"/>
                  </a:ext>
                </a:extLst>
              </a:tr>
              <a:tr h="150136">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en-US" sz="800" b="1" u="none" strike="noStrike" dirty="0" err="1">
                          <a:effectLst/>
                        </a:rPr>
                        <a:t>Bilance</a:t>
                      </a:r>
                      <a:r>
                        <a:rPr lang="en-US" sz="800" b="1" u="none" strike="noStrike" dirty="0">
                          <a:effectLst/>
                        </a:rPr>
                        <a:t> 201</a:t>
                      </a:r>
                      <a:r>
                        <a:rPr lang="cs-CZ" sz="800" b="1" u="none" strike="noStrike" dirty="0">
                          <a:effectLst/>
                        </a:rPr>
                        <a:t>8</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00B050"/>
                          </a:solidFill>
                          <a:effectLst/>
                          <a:latin typeface="Calibri"/>
                          <a:ea typeface="+mn-ea"/>
                          <a:cs typeface="+mn-cs"/>
                        </a:rPr>
                        <a:t>87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00B050"/>
                          </a:solidFill>
                          <a:effectLst/>
                          <a:latin typeface="Calibri"/>
                          <a:ea typeface="+mn-ea"/>
                          <a:cs typeface="+mn-cs"/>
                        </a:rPr>
                        <a:t>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-21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00B050"/>
                          </a:solidFill>
                          <a:effectLst/>
                          <a:latin typeface="Calibri"/>
                          <a:ea typeface="+mn-ea"/>
                          <a:cs typeface="+mn-cs"/>
                        </a:rPr>
                        <a:t>12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-24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-22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00B050"/>
                          </a:solidFill>
                          <a:effectLst/>
                          <a:latin typeface="Calibri"/>
                          <a:ea typeface="+mn-ea"/>
                          <a:cs typeface="+mn-cs"/>
                        </a:rPr>
                        <a:t>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00B050"/>
                          </a:solidFill>
                          <a:effectLst/>
                          <a:latin typeface="Calibri"/>
                          <a:ea typeface="+mn-ea"/>
                          <a:cs typeface="+mn-cs"/>
                        </a:rPr>
                        <a:t>17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00B050"/>
                          </a:solidFill>
                          <a:effectLst/>
                          <a:latin typeface="Calibri"/>
                          <a:ea typeface="+mn-ea"/>
                          <a:cs typeface="+mn-cs"/>
                        </a:rPr>
                        <a:t>11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-92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418440771"/>
                  </a:ext>
                </a:extLst>
              </a:tr>
            </a:tbl>
          </a:graphicData>
        </a:graphic>
      </p:graphicFrame>
      <p:graphicFrame>
        <p:nvGraphicFramePr>
          <p:cNvPr id="52" name="Chart 6"/>
          <p:cNvGraphicFramePr/>
          <p:nvPr/>
        </p:nvGraphicFramePr>
        <p:xfrm>
          <a:off x="1167101" y="1169394"/>
          <a:ext cx="3527682" cy="408190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2" name="Chart 17"/>
          <p:cNvGraphicFramePr/>
          <p:nvPr/>
        </p:nvGraphicFramePr>
        <p:xfrm>
          <a:off x="5853151" y="1163355"/>
          <a:ext cx="4401913" cy="3781069"/>
        </p:xfrm>
        <a:graphic>
          <a:graphicData uri="http://schemas.openxmlformats.org/drawingml/2006/chart">
            <c:chart xmlns:c="http://schemas.openxmlformats.org/drawingml/2006/chart" xmlns:r="http://schemas.openxmlformats.org/officeDocument/2006/relationships" r:id="rId3"/>
          </a:graphicData>
        </a:graphic>
      </p:graphicFrame>
      <p:sp>
        <p:nvSpPr>
          <p:cNvPr id="63" name="TextBox 8"/>
          <p:cNvSpPr txBox="1"/>
          <p:nvPr/>
        </p:nvSpPr>
        <p:spPr>
          <a:xfrm>
            <a:off x="1153320" y="3872265"/>
            <a:ext cx="107112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rPr>
              <a:t>Dle velikosti sídla</a:t>
            </a:r>
          </a:p>
        </p:txBody>
      </p:sp>
      <p:sp>
        <p:nvSpPr>
          <p:cNvPr id="64" name="TextBox 8"/>
          <p:cNvSpPr txBox="1"/>
          <p:nvPr/>
        </p:nvSpPr>
        <p:spPr>
          <a:xfrm>
            <a:off x="1156091" y="1256531"/>
            <a:ext cx="639919"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rPr>
              <a:t>Dle kraje</a:t>
            </a:r>
          </a:p>
        </p:txBody>
      </p:sp>
      <p:graphicFrame>
        <p:nvGraphicFramePr>
          <p:cNvPr id="65" name="Tabulka 25"/>
          <p:cNvGraphicFramePr>
            <a:graphicFrameLocks noGrp="1"/>
          </p:cNvGraphicFramePr>
          <p:nvPr>
            <p:extLst>
              <p:ext uri="{D42A27DB-BD31-4B8C-83A1-F6EECF244321}">
                <p14:modId xmlns:p14="http://schemas.microsoft.com/office/powerpoint/2010/main" val="373503721"/>
              </p:ext>
            </p:extLst>
          </p:nvPr>
        </p:nvGraphicFramePr>
        <p:xfrm>
          <a:off x="9042594" y="1263052"/>
          <a:ext cx="1492886" cy="1428425"/>
        </p:xfrm>
        <a:graphic>
          <a:graphicData uri="http://schemas.openxmlformats.org/drawingml/2006/table">
            <a:tbl>
              <a:tblPr/>
              <a:tblGrid>
                <a:gridCol w="746443">
                  <a:extLst>
                    <a:ext uri="{9D8B030D-6E8A-4147-A177-3AD203B41FA5}">
                      <a16:colId xmlns:a16="http://schemas.microsoft.com/office/drawing/2014/main" val="20000"/>
                    </a:ext>
                  </a:extLst>
                </a:gridCol>
                <a:gridCol w="746443">
                  <a:extLst>
                    <a:ext uri="{9D8B030D-6E8A-4147-A177-3AD203B41FA5}">
                      <a16:colId xmlns:a16="http://schemas.microsoft.com/office/drawing/2014/main" val="2484250862"/>
                    </a:ext>
                  </a:extLst>
                </a:gridCol>
              </a:tblGrid>
              <a:tr h="22282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000" b="1" i="0" u="none" strike="noStrike" dirty="0">
                          <a:solidFill>
                            <a:schemeClr val="tx1"/>
                          </a:solidFill>
                          <a:effectLst/>
                          <a:latin typeface="Calibri" panose="020F0502020204030204" pitchFamily="34" charset="0"/>
                        </a:rPr>
                        <a:t>Roční balance</a:t>
                      </a:r>
                      <a:r>
                        <a:rPr lang="en-US" sz="1000" b="1" i="0" u="none" strike="noStrike" dirty="0">
                          <a:solidFill>
                            <a:schemeClr val="tx1"/>
                          </a:solidFill>
                          <a:effectLst/>
                          <a:latin typeface="Calibri" panose="020F0502020204030204" pitchFamily="34" charset="0"/>
                        </a:rPr>
                        <a:t> </a:t>
                      </a:r>
                      <a:r>
                        <a:rPr lang="cs-CZ" sz="1000" b="1" i="0" u="none" strike="noStrike" dirty="0">
                          <a:solidFill>
                            <a:schemeClr val="tx1"/>
                          </a:solidFill>
                          <a:effectLst/>
                          <a:latin typeface="Calibri" panose="020F0502020204030204" pitchFamily="34" charset="0"/>
                        </a:rPr>
                        <a:t>ČR</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1" i="0" u="none" strike="noStrike" dirty="0">
                          <a:solidFill>
                            <a:schemeClr val="tx1"/>
                          </a:solidFill>
                          <a:effectLst/>
                          <a:latin typeface="Calibri" panose="020F0502020204030204" pitchFamily="34" charset="0"/>
                        </a:rPr>
                        <a:t>Roční balance</a:t>
                      </a:r>
                      <a:r>
                        <a:rPr lang="en-US" sz="1000" b="1" i="0" u="none" strike="noStrike" dirty="0">
                          <a:solidFill>
                            <a:schemeClr val="tx1"/>
                          </a:solidFill>
                          <a:effectLst/>
                          <a:latin typeface="Calibri" panose="020F0502020204030204" pitchFamily="34" charset="0"/>
                        </a:rPr>
                        <a:t> </a:t>
                      </a:r>
                      <a:r>
                        <a:rPr lang="cs-CZ" sz="1000" b="1" i="0" u="none" strike="noStrike" dirty="0">
                          <a:solidFill>
                            <a:schemeClr val="tx1"/>
                          </a:solidFill>
                          <a:effectLst/>
                          <a:latin typeface="Calibri" panose="020F0502020204030204" pitchFamily="34" charset="0"/>
                        </a:rPr>
                        <a:t>HKK</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2282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endParaRPr lang="cs-CZ" sz="1000" b="0" i="0" u="none" strike="noStrike" dirty="0">
                        <a:solidFill>
                          <a:srgbClr val="FF0000"/>
                        </a:solidFill>
                        <a:effectLst/>
                        <a:latin typeface="Calibri" panose="020F050202020403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endParaRPr lang="cs-CZ" sz="1000" b="0" i="0" u="none" strike="noStrike" dirty="0">
                        <a:solidFill>
                          <a:srgbClr val="FF0000"/>
                        </a:solidFill>
                        <a:effectLst/>
                        <a:latin typeface="Calibri" panose="020F050202020403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22820">
                <a:tc>
                  <a:txBody>
                    <a:bodyPr/>
                    <a:lstStyle/>
                    <a:p>
                      <a:pPr algn="ctr" fontAlgn="b"/>
                      <a:r>
                        <a:rPr lang="en-US" sz="1000" b="0" i="0" u="none" strike="noStrike" dirty="0">
                          <a:solidFill>
                            <a:srgbClr val="00B050"/>
                          </a:solidFill>
                          <a:effectLst/>
                          <a:latin typeface="Calibri" panose="020F0502020204030204" pitchFamily="34" charset="0"/>
                        </a:rPr>
                        <a:t>210 (2.0%)</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1000" b="0" i="0" u="none" strike="noStrike" kern="1200" dirty="0">
                          <a:solidFill>
                            <a:srgbClr val="00B050"/>
                          </a:solidFill>
                          <a:effectLst/>
                          <a:latin typeface="Calibri" panose="020F0502020204030204" pitchFamily="34" charset="0"/>
                          <a:ea typeface="+mn-ea"/>
                          <a:cs typeface="+mn-cs"/>
                        </a:rPr>
                        <a:t>1 (0.2%)</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22820">
                <a:tc>
                  <a:txBody>
                    <a:bodyPr/>
                    <a:lstStyle/>
                    <a:p>
                      <a:pPr algn="ctr" fontAlgn="b"/>
                      <a:r>
                        <a:rPr lang="en-US" sz="1000" b="0" i="0" u="none" strike="noStrike" dirty="0">
                          <a:solidFill>
                            <a:srgbClr val="00B050"/>
                          </a:solidFill>
                          <a:effectLst/>
                          <a:latin typeface="Calibri" panose="020F0502020204030204" pitchFamily="34" charset="0"/>
                        </a:rPr>
                        <a:t>80 (0.7%)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1000" b="0" i="0" u="none" strike="noStrike" kern="1200" dirty="0">
                          <a:solidFill>
                            <a:srgbClr val="00B050"/>
                          </a:solidFill>
                          <a:effectLst/>
                          <a:latin typeface="Calibri" panose="020F0502020204030204" pitchFamily="34" charset="0"/>
                          <a:ea typeface="+mn-ea"/>
                          <a:cs typeface="+mn-cs"/>
                        </a:rPr>
                        <a:t>0 (0.0%)</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22820">
                <a:tc>
                  <a:txBody>
                    <a:bodyPr/>
                    <a:lstStyle/>
                    <a:p>
                      <a:pPr algn="ctr" fontAlgn="b"/>
                      <a:r>
                        <a:rPr lang="en-US" sz="1000" b="0" i="0" u="none" strike="noStrike" dirty="0">
                          <a:solidFill>
                            <a:srgbClr val="FF0000"/>
                          </a:solidFill>
                          <a:effectLst/>
                          <a:latin typeface="Calibri" panose="020F0502020204030204" pitchFamily="34" charset="0"/>
                        </a:rPr>
                        <a:t>-68 (-0.6%)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1000" b="0" i="0" u="none" strike="noStrike" kern="1200" dirty="0">
                          <a:solidFill>
                            <a:srgbClr val="FF0000"/>
                          </a:solidFill>
                          <a:effectLst/>
                          <a:latin typeface="Calibri" panose="020F0502020204030204" pitchFamily="34" charset="0"/>
                          <a:ea typeface="+mn-ea"/>
                          <a:cs typeface="+mn-cs"/>
                        </a:rPr>
                        <a:t>-9 (-1.5%)</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22820">
                <a:tc>
                  <a:txBody>
                    <a:bodyPr/>
                    <a:lstStyle/>
                    <a:p>
                      <a:pPr algn="ctr" fontAlgn="b"/>
                      <a:r>
                        <a:rPr lang="en-US" sz="1000" b="0" i="0" u="none" strike="noStrike" dirty="0">
                          <a:solidFill>
                            <a:srgbClr val="FF0000"/>
                          </a:solidFill>
                          <a:effectLst/>
                          <a:latin typeface="Calibri" panose="020F0502020204030204" pitchFamily="34" charset="0"/>
                        </a:rPr>
                        <a:t>-33 (-0.3%)</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1000" b="0" i="0" u="none" strike="noStrike" kern="1200" dirty="0">
                          <a:solidFill>
                            <a:srgbClr val="00B050"/>
                          </a:solidFill>
                          <a:effectLst/>
                          <a:latin typeface="Calibri" panose="020F0502020204030204" pitchFamily="34" charset="0"/>
                          <a:ea typeface="+mn-ea"/>
                          <a:cs typeface="+mn-cs"/>
                        </a:rPr>
                        <a:t>1 (0.2%)</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83460269"/>
                  </a:ext>
                </a:extLst>
              </a:tr>
            </a:tbl>
          </a:graphicData>
        </a:graphic>
      </p:graphicFrame>
      <p:sp>
        <p:nvSpPr>
          <p:cNvPr id="66" name="Obdélník 26"/>
          <p:cNvSpPr/>
          <p:nvPr/>
        </p:nvSpPr>
        <p:spPr>
          <a:xfrm>
            <a:off x="2784763" y="5453286"/>
            <a:ext cx="507076" cy="483061"/>
          </a:xfrm>
          <a:prstGeom prst="rect">
            <a:avLst/>
          </a:prstGeom>
          <a:solidFill>
            <a:srgbClr val="3D67BC">
              <a:lumMod val="20000"/>
              <a:lumOff val="80000"/>
            </a:srgbClr>
          </a:solid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aphicFrame>
        <p:nvGraphicFramePr>
          <p:cNvPr id="67" name="Table 11"/>
          <p:cNvGraphicFramePr>
            <a:graphicFrameLocks noGrp="1"/>
          </p:cNvGraphicFramePr>
          <p:nvPr/>
        </p:nvGraphicFramePr>
        <p:xfrm>
          <a:off x="1989367" y="5492546"/>
          <a:ext cx="2293501" cy="381000"/>
        </p:xfrm>
        <a:graphic>
          <a:graphicData uri="http://schemas.openxmlformats.org/drawingml/2006/table">
            <a:tbl>
              <a:tblPr/>
              <a:tblGrid>
                <a:gridCol w="786988">
                  <a:extLst>
                    <a:ext uri="{9D8B030D-6E8A-4147-A177-3AD203B41FA5}">
                      <a16:colId xmlns:a16="http://schemas.microsoft.com/office/drawing/2014/main" val="3853287201"/>
                    </a:ext>
                  </a:extLst>
                </a:gridCol>
                <a:gridCol w="502171">
                  <a:extLst>
                    <a:ext uri="{9D8B030D-6E8A-4147-A177-3AD203B41FA5}">
                      <a16:colId xmlns:a16="http://schemas.microsoft.com/office/drawing/2014/main" val="3872390175"/>
                    </a:ext>
                  </a:extLst>
                </a:gridCol>
                <a:gridCol w="502171">
                  <a:extLst>
                    <a:ext uri="{9D8B030D-6E8A-4147-A177-3AD203B41FA5}">
                      <a16:colId xmlns:a16="http://schemas.microsoft.com/office/drawing/2014/main" val="2814374472"/>
                    </a:ext>
                  </a:extLst>
                </a:gridCol>
                <a:gridCol w="502171">
                  <a:extLst>
                    <a:ext uri="{9D8B030D-6E8A-4147-A177-3AD203B41FA5}">
                      <a16:colId xmlns:a16="http://schemas.microsoft.com/office/drawing/2014/main" val="3360779753"/>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0000"/>
                          </a:solidFill>
                          <a:effectLst/>
                          <a:latin typeface="Calibri" panose="020F0502020204030204" pitchFamily="34" charset="0"/>
                        </a:rPr>
                        <a:t>Bilance</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Calibri" panose="020F0502020204030204" pitchFamily="34" charset="0"/>
                        </a:rPr>
                        <a:t>+</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Calibri" panose="020F0502020204030204" pitchFamily="34" charset="0"/>
                        </a:rPr>
                        <a:t>-</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1100" b="1" u="none" strike="noStrike" dirty="0">
                          <a:effectLst/>
                        </a:rPr>
                        <a:t>Celá ČR 2018</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1100" b="1" u="none" strike="noStrike" dirty="0">
                          <a:solidFill>
                            <a:srgbClr val="FF0000"/>
                          </a:solidFill>
                          <a:effectLst/>
                        </a:rPr>
                        <a:t>-33</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1100" b="1" u="none" strike="noStrike" kern="1200" dirty="0">
                          <a:solidFill>
                            <a:srgbClr val="00B050"/>
                          </a:solidFill>
                          <a:effectLst/>
                          <a:latin typeface="Calibri"/>
                          <a:ea typeface="+mn-ea"/>
                          <a:cs typeface="+mn-cs"/>
                        </a:rPr>
                        <a:t>539</a:t>
                      </a: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1100" b="1" u="none" strike="noStrike" kern="1200" dirty="0">
                          <a:solidFill>
                            <a:srgbClr val="FF0000"/>
                          </a:solidFill>
                          <a:effectLst/>
                          <a:latin typeface="Calibri"/>
                          <a:ea typeface="+mn-ea"/>
                          <a:cs typeface="+mn-cs"/>
                        </a:rPr>
                        <a:t>572</a:t>
                      </a: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sp>
        <p:nvSpPr>
          <p:cNvPr id="22" name="TextBox 21"/>
          <p:cNvSpPr txBox="1"/>
          <p:nvPr/>
        </p:nvSpPr>
        <p:spPr>
          <a:xfrm>
            <a:off x="257558" y="653725"/>
            <a:ext cx="661802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poskytovatelů zdravotních služeb (NRPZS)</a:t>
            </a:r>
          </a:p>
        </p:txBody>
      </p:sp>
    </p:spTree>
    <p:extLst>
      <p:ext uri="{BB962C8B-B14F-4D97-AF65-F5344CB8AC3E}">
        <p14:creationId xmlns:p14="http://schemas.microsoft.com/office/powerpoint/2010/main" val="115239030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p:cNvSpPr/>
          <p:nvPr/>
        </p:nvSpPr>
        <p:spPr>
          <a:xfrm>
            <a:off x="1239552" y="2509129"/>
            <a:ext cx="3989153" cy="19119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604299" y="6257676"/>
            <a:ext cx="11587701" cy="608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
          <p:cNvSpPr/>
          <p:nvPr/>
        </p:nvSpPr>
        <p:spPr>
          <a:xfrm>
            <a:off x="657970" y="6357230"/>
            <a:ext cx="8384624" cy="246221"/>
          </a:xfrm>
          <a:prstGeom prst="rect">
            <a:avLst/>
          </a:prstGeom>
        </p:spPr>
        <p:txBody>
          <a:bodyPr wrap="square">
            <a:spAutoFit/>
          </a:bodyPr>
          <a:lstStyle/>
          <a:p>
            <a:pPr marL="457200" marR="0" lvl="1" indent="-457200" algn="l" defTabSz="914400" rtl="0" eaLnBrk="1" fontAlgn="auto" latinLnBrk="0" hangingPunct="1">
              <a:lnSpc>
                <a:spcPct val="100000"/>
              </a:lnSpc>
              <a:spcBef>
                <a:spcPts val="0"/>
              </a:spcBef>
              <a:spcAft>
                <a:spcPts val="1200"/>
              </a:spcAft>
              <a:buClrTx/>
              <a:buSzPct val="100000"/>
              <a:buFontTx/>
              <a:buNone/>
              <a:tabLst/>
              <a:defRPr/>
            </a:pPr>
            <a:r>
              <a:rPr kumimoji="0" lang="pl-PL" altLang="cs-CZ" sz="1000" b="1" i="1" u="none" strike="noStrike" kern="1200" cap="none" spc="0" normalizeH="0" baseline="0" noProof="0" dirty="0">
                <a:ln>
                  <a:noFill/>
                </a:ln>
                <a:solidFill>
                  <a:srgbClr val="FF0000"/>
                </a:solidFill>
                <a:effectLst/>
                <a:uLnTx/>
                <a:uFillTx/>
                <a:latin typeface="Calibri" panose="020F0502020204030204"/>
                <a:ea typeface="+mn-ea"/>
                <a:cs typeface="Arial" pitchFamily="34" charset="0"/>
              </a:rPr>
              <a:t>Analýza je provedena na úrovni jednotlivých adres zdravotnických zařízení (každé IČO poskytovatele může mít více adres) - ICO+PCZ+PCDP. </a:t>
            </a:r>
            <a:endParaRPr kumimoji="0" lang="cs-CZ" sz="1000" b="1" i="1" u="none" strike="noStrike" kern="1200" cap="none" spc="0" normalizeH="0" baseline="0" noProof="0" dirty="0">
              <a:ln>
                <a:noFill/>
              </a:ln>
              <a:solidFill>
                <a:srgbClr val="FF0000"/>
              </a:solidFill>
              <a:effectLst/>
              <a:uLnTx/>
              <a:uFillTx/>
              <a:latin typeface="Calibri" panose="020F0502020204030204"/>
              <a:ea typeface="+mn-ea"/>
              <a:cs typeface="Arial" panose="020B0604020202020204" pitchFamily="34" charset="0"/>
            </a:endParaRPr>
          </a:p>
        </p:txBody>
      </p:sp>
      <p:sp>
        <p:nvSpPr>
          <p:cNvPr id="2" name="Title 1"/>
          <p:cNvSpPr>
            <a:spLocks noGrp="1"/>
          </p:cNvSpPr>
          <p:nvPr>
            <p:ph type="title"/>
          </p:nvPr>
        </p:nvSpPr>
        <p:spPr/>
        <p:txBody>
          <a:bodyPr>
            <a:normAutofit/>
          </a:bodyPr>
          <a:lstStyle/>
          <a:p>
            <a:r>
              <a:rPr lang="en-US" sz="2800" dirty="0" err="1"/>
              <a:t>Dynamika</a:t>
            </a:r>
            <a:r>
              <a:rPr lang="en-US" sz="2800" dirty="0"/>
              <a:t> </a:t>
            </a:r>
            <a:r>
              <a:rPr lang="en-US" sz="2800" dirty="0" err="1"/>
              <a:t>počtu</a:t>
            </a:r>
            <a:r>
              <a:rPr lang="en-US" sz="2800" dirty="0"/>
              <a:t> </a:t>
            </a:r>
            <a:r>
              <a:rPr lang="en-US" sz="2800" dirty="0" err="1"/>
              <a:t>ordinací</a:t>
            </a:r>
            <a:r>
              <a:rPr lang="en-US" sz="2800" dirty="0"/>
              <a:t> </a:t>
            </a:r>
            <a:r>
              <a:rPr lang="en-US" sz="2800" dirty="0" err="1"/>
              <a:t>stomatolog</a:t>
            </a:r>
            <a:r>
              <a:rPr lang="cs-CZ" sz="2800" dirty="0"/>
              <a:t>ů</a:t>
            </a:r>
            <a:endParaRPr lang="en-US" sz="2800" dirty="0"/>
          </a:p>
        </p:txBody>
      </p:sp>
      <p:graphicFrame>
        <p:nvGraphicFramePr>
          <p:cNvPr id="46" name="Table 45"/>
          <p:cNvGraphicFramePr>
            <a:graphicFrameLocks noGrp="1"/>
          </p:cNvGraphicFramePr>
          <p:nvPr/>
        </p:nvGraphicFramePr>
        <p:xfrm>
          <a:off x="1239552" y="1269576"/>
          <a:ext cx="3859964" cy="3851559"/>
        </p:xfrm>
        <a:graphic>
          <a:graphicData uri="http://schemas.openxmlformats.org/drawingml/2006/table">
            <a:tbl>
              <a:tblPr/>
              <a:tblGrid>
                <a:gridCol w="3297142">
                  <a:extLst>
                    <a:ext uri="{9D8B030D-6E8A-4147-A177-3AD203B41FA5}">
                      <a16:colId xmlns:a16="http://schemas.microsoft.com/office/drawing/2014/main" val="406821776"/>
                    </a:ext>
                  </a:extLst>
                </a:gridCol>
                <a:gridCol w="334090">
                  <a:extLst>
                    <a:ext uri="{9D8B030D-6E8A-4147-A177-3AD203B41FA5}">
                      <a16:colId xmlns:a16="http://schemas.microsoft.com/office/drawing/2014/main" val="1683923342"/>
                    </a:ext>
                  </a:extLst>
                </a:gridCol>
                <a:gridCol w="228732">
                  <a:extLst>
                    <a:ext uri="{9D8B030D-6E8A-4147-A177-3AD203B41FA5}">
                      <a16:colId xmlns:a16="http://schemas.microsoft.com/office/drawing/2014/main" val="153912820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89</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72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45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37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23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23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19</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22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24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28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23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19</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27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24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23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35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46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34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53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000" b="0" i="0" u="none" strike="noStrike">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00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34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51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24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45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30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44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92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107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38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45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B050"/>
                          </a:solidFill>
                          <a:effectLst/>
                          <a:latin typeface="Calibri" panose="020F0502020204030204" pitchFamily="34" charset="0"/>
                        </a:rPr>
                        <a:t>143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127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sp>
        <p:nvSpPr>
          <p:cNvPr id="47" name="TextBox 46"/>
          <p:cNvSpPr txBox="1"/>
          <p:nvPr/>
        </p:nvSpPr>
        <p:spPr>
          <a:xfrm>
            <a:off x="2049885" y="898637"/>
            <a:ext cx="2917850"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rPr>
              <a:t>Celková bilance počtu míst PZS v roce 2018</a:t>
            </a:r>
          </a:p>
        </p:txBody>
      </p:sp>
      <p:sp>
        <p:nvSpPr>
          <p:cNvPr id="48" name="TextBox 47"/>
          <p:cNvSpPr txBox="1"/>
          <p:nvPr/>
        </p:nvSpPr>
        <p:spPr>
          <a:xfrm rot="16200000">
            <a:off x="4745720" y="3060334"/>
            <a:ext cx="2102627"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0" i="0" u="none" strike="noStrike" kern="0" cap="none" spc="0" normalizeH="0" baseline="0" noProof="0" dirty="0">
                <a:ln>
                  <a:noFill/>
                </a:ln>
                <a:solidFill>
                  <a:srgbClr val="000000"/>
                </a:solidFill>
                <a:effectLst/>
                <a:uLnTx/>
                <a:uFillTx/>
              </a:rPr>
              <a:t>Celková bilance počtu míst PZS</a:t>
            </a:r>
          </a:p>
        </p:txBody>
      </p:sp>
      <p:sp>
        <p:nvSpPr>
          <p:cNvPr id="49" name="TextBox 48"/>
          <p:cNvSpPr txBox="1"/>
          <p:nvPr/>
        </p:nvSpPr>
        <p:spPr>
          <a:xfrm>
            <a:off x="7442045" y="4935624"/>
            <a:ext cx="1379288"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0" i="0" u="none" strike="noStrike" kern="0" cap="none" spc="0" normalizeH="0" baseline="0" noProof="0" dirty="0">
                <a:ln>
                  <a:noFill/>
                </a:ln>
                <a:solidFill>
                  <a:srgbClr val="000000"/>
                </a:solidFill>
                <a:effectLst/>
                <a:uLnTx/>
                <a:uFillTx/>
              </a:rPr>
              <a:t>Měsíc daného roku</a:t>
            </a:r>
          </a:p>
        </p:txBody>
      </p:sp>
      <p:sp>
        <p:nvSpPr>
          <p:cNvPr id="50" name="TextBox 49"/>
          <p:cNvSpPr txBox="1"/>
          <p:nvPr/>
        </p:nvSpPr>
        <p:spPr>
          <a:xfrm>
            <a:off x="6890552" y="898637"/>
            <a:ext cx="2639312"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1" i="1" u="none" strike="noStrike" kern="0" cap="none" spc="0" normalizeH="0" baseline="0" noProof="0" dirty="0">
                <a:ln>
                  <a:noFill/>
                </a:ln>
                <a:solidFill>
                  <a:srgbClr val="000000"/>
                </a:solidFill>
                <a:effectLst/>
                <a:uLnTx/>
                <a:uFillTx/>
              </a:rPr>
              <a:t>Bilance počtu míst PZS v průběhu roku</a:t>
            </a:r>
          </a:p>
        </p:txBody>
      </p:sp>
      <p:graphicFrame>
        <p:nvGraphicFramePr>
          <p:cNvPr id="51" name="Table 50"/>
          <p:cNvGraphicFramePr>
            <a:graphicFrameLocks noGrp="1"/>
          </p:cNvGraphicFramePr>
          <p:nvPr/>
        </p:nvGraphicFramePr>
        <p:xfrm>
          <a:off x="5544397" y="5435560"/>
          <a:ext cx="4684165" cy="600544"/>
        </p:xfrm>
        <a:graphic>
          <a:graphicData uri="http://schemas.openxmlformats.org/drawingml/2006/table">
            <a:tbl>
              <a:tblPr/>
              <a:tblGrid>
                <a:gridCol w="570433">
                  <a:extLst>
                    <a:ext uri="{9D8B030D-6E8A-4147-A177-3AD203B41FA5}">
                      <a16:colId xmlns:a16="http://schemas.microsoft.com/office/drawing/2014/main" val="2732716862"/>
                    </a:ext>
                  </a:extLst>
                </a:gridCol>
                <a:gridCol w="342811">
                  <a:extLst>
                    <a:ext uri="{9D8B030D-6E8A-4147-A177-3AD203B41FA5}">
                      <a16:colId xmlns:a16="http://schemas.microsoft.com/office/drawing/2014/main" val="2763725189"/>
                    </a:ext>
                  </a:extLst>
                </a:gridCol>
                <a:gridCol w="342811">
                  <a:extLst>
                    <a:ext uri="{9D8B030D-6E8A-4147-A177-3AD203B41FA5}">
                      <a16:colId xmlns:a16="http://schemas.microsoft.com/office/drawing/2014/main" val="764738022"/>
                    </a:ext>
                  </a:extLst>
                </a:gridCol>
                <a:gridCol w="342811">
                  <a:extLst>
                    <a:ext uri="{9D8B030D-6E8A-4147-A177-3AD203B41FA5}">
                      <a16:colId xmlns:a16="http://schemas.microsoft.com/office/drawing/2014/main" val="1141570507"/>
                    </a:ext>
                  </a:extLst>
                </a:gridCol>
                <a:gridCol w="342811">
                  <a:extLst>
                    <a:ext uri="{9D8B030D-6E8A-4147-A177-3AD203B41FA5}">
                      <a16:colId xmlns:a16="http://schemas.microsoft.com/office/drawing/2014/main" val="742104252"/>
                    </a:ext>
                  </a:extLst>
                </a:gridCol>
                <a:gridCol w="342811">
                  <a:extLst>
                    <a:ext uri="{9D8B030D-6E8A-4147-A177-3AD203B41FA5}">
                      <a16:colId xmlns:a16="http://schemas.microsoft.com/office/drawing/2014/main" val="2572836519"/>
                    </a:ext>
                  </a:extLst>
                </a:gridCol>
                <a:gridCol w="342811">
                  <a:extLst>
                    <a:ext uri="{9D8B030D-6E8A-4147-A177-3AD203B41FA5}">
                      <a16:colId xmlns:a16="http://schemas.microsoft.com/office/drawing/2014/main" val="2524630760"/>
                    </a:ext>
                  </a:extLst>
                </a:gridCol>
                <a:gridCol w="342811">
                  <a:extLst>
                    <a:ext uri="{9D8B030D-6E8A-4147-A177-3AD203B41FA5}">
                      <a16:colId xmlns:a16="http://schemas.microsoft.com/office/drawing/2014/main" val="3629796297"/>
                    </a:ext>
                  </a:extLst>
                </a:gridCol>
                <a:gridCol w="342811">
                  <a:extLst>
                    <a:ext uri="{9D8B030D-6E8A-4147-A177-3AD203B41FA5}">
                      <a16:colId xmlns:a16="http://schemas.microsoft.com/office/drawing/2014/main" val="4034767087"/>
                    </a:ext>
                  </a:extLst>
                </a:gridCol>
                <a:gridCol w="342811">
                  <a:extLst>
                    <a:ext uri="{9D8B030D-6E8A-4147-A177-3AD203B41FA5}">
                      <a16:colId xmlns:a16="http://schemas.microsoft.com/office/drawing/2014/main" val="655881005"/>
                    </a:ext>
                  </a:extLst>
                </a:gridCol>
                <a:gridCol w="342811">
                  <a:extLst>
                    <a:ext uri="{9D8B030D-6E8A-4147-A177-3AD203B41FA5}">
                      <a16:colId xmlns:a16="http://schemas.microsoft.com/office/drawing/2014/main" val="592526777"/>
                    </a:ext>
                  </a:extLst>
                </a:gridCol>
                <a:gridCol w="342811">
                  <a:extLst>
                    <a:ext uri="{9D8B030D-6E8A-4147-A177-3AD203B41FA5}">
                      <a16:colId xmlns:a16="http://schemas.microsoft.com/office/drawing/2014/main" val="422513513"/>
                    </a:ext>
                  </a:extLst>
                </a:gridCol>
                <a:gridCol w="342811">
                  <a:extLst>
                    <a:ext uri="{9D8B030D-6E8A-4147-A177-3AD203B41FA5}">
                      <a16:colId xmlns:a16="http://schemas.microsoft.com/office/drawing/2014/main" val="4000625316"/>
                    </a:ext>
                  </a:extLst>
                </a:gridCol>
              </a:tblGrid>
              <a:tr h="150136">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en-US" sz="800" b="1" u="none" strike="noStrike" dirty="0" err="1">
                          <a:effectLst/>
                        </a:rPr>
                        <a:t>Měsíc</a:t>
                      </a:r>
                      <a:r>
                        <a:rPr lang="cs-CZ" sz="800" b="1" u="none" strike="noStrike" dirty="0">
                          <a:effectLst/>
                        </a:rPr>
                        <a:t> 2018</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1</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2</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3</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4</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5</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6</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7</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8</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9</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10</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11</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800" b="1" u="none" strike="noStrike" dirty="0">
                          <a:effectLst/>
                        </a:rPr>
                        <a:t>12</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70364358"/>
                  </a:ext>
                </a:extLst>
              </a:tr>
              <a:tr h="150136">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800" u="none" strike="noStrike" dirty="0">
                          <a:solidFill>
                            <a:srgbClr val="00B050"/>
                          </a:solidFill>
                          <a:effectLst/>
                        </a:rPr>
                        <a:t>+ </a:t>
                      </a:r>
                      <a:r>
                        <a:rPr lang="en-US" sz="800" u="none" strike="noStrike" dirty="0">
                          <a:solidFill>
                            <a:srgbClr val="00B050"/>
                          </a:solidFill>
                          <a:effectLst/>
                        </a:rPr>
                        <a:t>201</a:t>
                      </a:r>
                      <a:r>
                        <a:rPr lang="cs-CZ" sz="800" u="none" strike="noStrike" dirty="0">
                          <a:solidFill>
                            <a:srgbClr val="00B050"/>
                          </a:solidFill>
                          <a:effectLst/>
                        </a:rPr>
                        <a:t>8</a:t>
                      </a:r>
                      <a:endParaRPr lang="en-US" sz="800" b="0" i="0" u="none" strike="noStrike" dirty="0">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00B050"/>
                          </a:solidFill>
                          <a:effectLst/>
                          <a:latin typeface="Calibri"/>
                          <a:ea typeface="+mn-ea"/>
                          <a:cs typeface="+mn-cs"/>
                        </a:rPr>
                        <a:t>108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00B050"/>
                          </a:solidFill>
                          <a:effectLst/>
                          <a:latin typeface="Calibri"/>
                          <a:ea typeface="+mn-ea"/>
                          <a:cs typeface="+mn-cs"/>
                        </a:rPr>
                        <a:t>26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00B050"/>
                          </a:solidFill>
                          <a:effectLst/>
                          <a:latin typeface="Calibri"/>
                          <a:ea typeface="+mn-ea"/>
                          <a:cs typeface="+mn-cs"/>
                        </a:rPr>
                        <a:t>42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00B050"/>
                          </a:solidFill>
                          <a:effectLst/>
                          <a:latin typeface="Calibri"/>
                          <a:ea typeface="+mn-ea"/>
                          <a:cs typeface="+mn-cs"/>
                        </a:rPr>
                        <a:t>38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00B050"/>
                          </a:solidFill>
                          <a:effectLst/>
                          <a:latin typeface="Calibri"/>
                          <a:ea typeface="+mn-ea"/>
                          <a:cs typeface="+mn-cs"/>
                        </a:rPr>
                        <a:t>11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00B050"/>
                          </a:solidFill>
                          <a:effectLst/>
                          <a:latin typeface="Calibri"/>
                          <a:ea typeface="+mn-ea"/>
                          <a:cs typeface="+mn-cs"/>
                        </a:rPr>
                        <a:t>28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00B050"/>
                          </a:solidFill>
                          <a:effectLst/>
                          <a:latin typeface="Calibri"/>
                          <a:ea typeface="+mn-ea"/>
                          <a:cs typeface="+mn-cs"/>
                        </a:rPr>
                        <a:t>14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00B050"/>
                          </a:solidFill>
                          <a:effectLst/>
                          <a:latin typeface="Calibri"/>
                          <a:ea typeface="+mn-ea"/>
                          <a:cs typeface="+mn-cs"/>
                        </a:rPr>
                        <a:t>20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00B050"/>
                          </a:solidFill>
                          <a:effectLst/>
                          <a:latin typeface="Calibri"/>
                          <a:ea typeface="+mn-ea"/>
                          <a:cs typeface="+mn-cs"/>
                        </a:rPr>
                        <a:t>28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00B050"/>
                          </a:solidFill>
                          <a:effectLst/>
                          <a:latin typeface="Calibri"/>
                          <a:ea typeface="+mn-ea"/>
                          <a:cs typeface="+mn-cs"/>
                        </a:rPr>
                        <a:t>30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00B050"/>
                          </a:solidFill>
                          <a:effectLst/>
                          <a:latin typeface="Calibri"/>
                          <a:ea typeface="+mn-ea"/>
                          <a:cs typeface="+mn-cs"/>
                        </a:rPr>
                        <a:t>12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00B050"/>
                          </a:solidFill>
                          <a:effectLst/>
                          <a:latin typeface="Calibri"/>
                          <a:ea typeface="+mn-ea"/>
                          <a:cs typeface="+mn-cs"/>
                        </a:rPr>
                        <a:t>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938900979"/>
                  </a:ext>
                </a:extLst>
              </a:tr>
              <a:tr h="150136">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indent="0" algn="l" fontAlgn="b">
                        <a:buFontTx/>
                        <a:buNone/>
                      </a:pPr>
                      <a:r>
                        <a:rPr lang="cs-CZ" sz="800" u="none" strike="noStrike" dirty="0">
                          <a:solidFill>
                            <a:srgbClr val="FF0000"/>
                          </a:solidFill>
                          <a:effectLst/>
                        </a:rPr>
                        <a:t>- </a:t>
                      </a:r>
                      <a:r>
                        <a:rPr lang="en-US" sz="800" u="none" strike="noStrike" dirty="0">
                          <a:solidFill>
                            <a:srgbClr val="FF0000"/>
                          </a:solidFill>
                          <a:effectLst/>
                        </a:rPr>
                        <a:t>201</a:t>
                      </a:r>
                      <a:r>
                        <a:rPr lang="cs-CZ" sz="800" u="none" strike="noStrike" dirty="0">
                          <a:solidFill>
                            <a:srgbClr val="FF0000"/>
                          </a:solidFill>
                          <a:effectLst/>
                        </a:rPr>
                        <a:t>8</a:t>
                      </a:r>
                      <a:endParaRPr lang="en-US" sz="80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58</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46</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49</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29</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FF0000"/>
                          </a:solidFill>
                          <a:effectLst/>
                          <a:latin typeface="Calibri"/>
                          <a:ea typeface="+mn-ea"/>
                          <a:cs typeface="+mn-cs"/>
                        </a:rPr>
                        <a:t>37</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28</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22</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16</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22</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FF0000"/>
                          </a:solidFill>
                          <a:effectLst/>
                          <a:latin typeface="Calibri"/>
                          <a:ea typeface="+mn-ea"/>
                          <a:cs typeface="+mn-cs"/>
                        </a:rPr>
                        <a:t>24</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15</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73</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20123545"/>
                  </a:ext>
                </a:extLst>
              </a:tr>
              <a:tr h="150136">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en-US" sz="800" b="1" u="none" strike="noStrike" dirty="0" err="1">
                          <a:effectLst/>
                        </a:rPr>
                        <a:t>Bilance</a:t>
                      </a:r>
                      <a:r>
                        <a:rPr lang="en-US" sz="800" b="1" u="none" strike="noStrike" dirty="0">
                          <a:effectLst/>
                        </a:rPr>
                        <a:t> 201</a:t>
                      </a:r>
                      <a:r>
                        <a:rPr lang="cs-CZ" sz="800" b="1" u="none" strike="noStrike" dirty="0">
                          <a:effectLst/>
                        </a:rPr>
                        <a:t>8</a:t>
                      </a:r>
                      <a:endParaRPr lang="en-US" sz="800" b="1"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00B050"/>
                          </a:solidFill>
                          <a:effectLst/>
                          <a:latin typeface="Calibri"/>
                          <a:ea typeface="+mn-ea"/>
                          <a:cs typeface="+mn-cs"/>
                        </a:rPr>
                        <a:t>50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-20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00B050"/>
                          </a:solidFill>
                          <a:effectLst/>
                          <a:latin typeface="Calibri"/>
                          <a:ea typeface="+mn-ea"/>
                          <a:cs typeface="+mn-cs"/>
                        </a:rPr>
                        <a:t>9</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-26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a:solidFill>
                            <a:srgbClr val="00B050"/>
                          </a:solidFill>
                          <a:effectLst/>
                          <a:latin typeface="Calibri"/>
                          <a:ea typeface="+mn-ea"/>
                          <a:cs typeface="+mn-cs"/>
                        </a:rPr>
                        <a:t>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00B050"/>
                          </a:solidFill>
                          <a:effectLst/>
                          <a:latin typeface="Calibri"/>
                          <a:ea typeface="+mn-ea"/>
                          <a:cs typeface="+mn-cs"/>
                        </a:rPr>
                        <a:t>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00B050"/>
                          </a:solidFill>
                          <a:effectLst/>
                          <a:latin typeface="Calibri"/>
                          <a:ea typeface="+mn-ea"/>
                          <a:cs typeface="+mn-cs"/>
                        </a:rPr>
                        <a:t>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00B050"/>
                          </a:solidFill>
                          <a:effectLst/>
                          <a:latin typeface="Calibri"/>
                          <a:ea typeface="+mn-ea"/>
                          <a:cs typeface="+mn-cs"/>
                        </a:rPr>
                        <a:t>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800" u="none" strike="noStrike" kern="1200" dirty="0">
                          <a:solidFill>
                            <a:srgbClr val="FF0000"/>
                          </a:solidFill>
                          <a:effectLst/>
                          <a:latin typeface="Calibri"/>
                          <a:ea typeface="+mn-ea"/>
                          <a:cs typeface="+mn-cs"/>
                        </a:rPr>
                        <a:t>-69</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418440771"/>
                  </a:ext>
                </a:extLst>
              </a:tr>
            </a:tbl>
          </a:graphicData>
        </a:graphic>
      </p:graphicFrame>
      <p:graphicFrame>
        <p:nvGraphicFramePr>
          <p:cNvPr id="52" name="Chart 6"/>
          <p:cNvGraphicFramePr/>
          <p:nvPr/>
        </p:nvGraphicFramePr>
        <p:xfrm>
          <a:off x="1167101" y="1169394"/>
          <a:ext cx="3527682" cy="408190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2" name="Chart 17"/>
          <p:cNvGraphicFramePr/>
          <p:nvPr/>
        </p:nvGraphicFramePr>
        <p:xfrm>
          <a:off x="5853151" y="1163355"/>
          <a:ext cx="4401913" cy="3781069"/>
        </p:xfrm>
        <a:graphic>
          <a:graphicData uri="http://schemas.openxmlformats.org/drawingml/2006/chart">
            <c:chart xmlns:c="http://schemas.openxmlformats.org/drawingml/2006/chart" xmlns:r="http://schemas.openxmlformats.org/officeDocument/2006/relationships" r:id="rId3"/>
          </a:graphicData>
        </a:graphic>
      </p:graphicFrame>
      <p:sp>
        <p:nvSpPr>
          <p:cNvPr id="63" name="TextBox 8"/>
          <p:cNvSpPr txBox="1"/>
          <p:nvPr/>
        </p:nvSpPr>
        <p:spPr>
          <a:xfrm>
            <a:off x="1153320" y="3872265"/>
            <a:ext cx="107112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rPr>
              <a:t>Dle velikosti sídla</a:t>
            </a:r>
          </a:p>
        </p:txBody>
      </p:sp>
      <p:sp>
        <p:nvSpPr>
          <p:cNvPr id="64" name="TextBox 8"/>
          <p:cNvSpPr txBox="1"/>
          <p:nvPr/>
        </p:nvSpPr>
        <p:spPr>
          <a:xfrm>
            <a:off x="1156091" y="1256531"/>
            <a:ext cx="639919"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rPr>
              <a:t>Dle kraje</a:t>
            </a:r>
          </a:p>
        </p:txBody>
      </p:sp>
      <p:graphicFrame>
        <p:nvGraphicFramePr>
          <p:cNvPr id="65" name="Tabulka 25"/>
          <p:cNvGraphicFramePr>
            <a:graphicFrameLocks noGrp="1"/>
          </p:cNvGraphicFramePr>
          <p:nvPr>
            <p:extLst>
              <p:ext uri="{D42A27DB-BD31-4B8C-83A1-F6EECF244321}">
                <p14:modId xmlns:p14="http://schemas.microsoft.com/office/powerpoint/2010/main" val="2450180876"/>
              </p:ext>
            </p:extLst>
          </p:nvPr>
        </p:nvGraphicFramePr>
        <p:xfrm>
          <a:off x="7807290" y="3017611"/>
          <a:ext cx="1535492" cy="1428425"/>
        </p:xfrm>
        <a:graphic>
          <a:graphicData uri="http://schemas.openxmlformats.org/drawingml/2006/table">
            <a:tbl>
              <a:tblPr/>
              <a:tblGrid>
                <a:gridCol w="767746">
                  <a:extLst>
                    <a:ext uri="{9D8B030D-6E8A-4147-A177-3AD203B41FA5}">
                      <a16:colId xmlns:a16="http://schemas.microsoft.com/office/drawing/2014/main" val="20000"/>
                    </a:ext>
                  </a:extLst>
                </a:gridCol>
                <a:gridCol w="767746">
                  <a:extLst>
                    <a:ext uri="{9D8B030D-6E8A-4147-A177-3AD203B41FA5}">
                      <a16:colId xmlns:a16="http://schemas.microsoft.com/office/drawing/2014/main" val="2554112491"/>
                    </a:ext>
                  </a:extLst>
                </a:gridCol>
              </a:tblGrid>
              <a:tr h="22282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r>
                        <a:rPr lang="cs-CZ" sz="1000" b="1" i="0" u="none" strike="noStrike" dirty="0">
                          <a:solidFill>
                            <a:schemeClr val="tx1"/>
                          </a:solidFill>
                          <a:effectLst/>
                          <a:latin typeface="Calibri" panose="020F0502020204030204" pitchFamily="34" charset="0"/>
                        </a:rPr>
                        <a:t>Roční balance</a:t>
                      </a:r>
                      <a:r>
                        <a:rPr lang="en-US" sz="1000" b="1" i="0" u="none" strike="noStrike" dirty="0">
                          <a:solidFill>
                            <a:schemeClr val="tx1"/>
                          </a:solidFill>
                          <a:effectLst/>
                          <a:latin typeface="Calibri" panose="020F0502020204030204" pitchFamily="34" charset="0"/>
                        </a:rPr>
                        <a:t> </a:t>
                      </a:r>
                      <a:r>
                        <a:rPr lang="cs-CZ" sz="1000" b="1" i="0" u="none" strike="noStrike" dirty="0">
                          <a:solidFill>
                            <a:schemeClr val="tx1"/>
                          </a:solidFill>
                          <a:effectLst/>
                          <a:latin typeface="Calibri" panose="020F0502020204030204" pitchFamily="34" charset="0"/>
                        </a:rPr>
                        <a:t>ČR</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000" b="1" i="0" u="none" strike="noStrike" dirty="0">
                          <a:solidFill>
                            <a:schemeClr val="tx1"/>
                          </a:solidFill>
                          <a:effectLst/>
                          <a:latin typeface="Calibri" panose="020F0502020204030204" pitchFamily="34" charset="0"/>
                        </a:rPr>
                        <a:t>Roční balance</a:t>
                      </a:r>
                      <a:r>
                        <a:rPr lang="en-US" sz="1000" b="1" i="0" u="none" strike="noStrike" dirty="0">
                          <a:solidFill>
                            <a:schemeClr val="tx1"/>
                          </a:solidFill>
                          <a:effectLst/>
                          <a:latin typeface="Calibri" panose="020F0502020204030204" pitchFamily="34" charset="0"/>
                        </a:rPr>
                        <a:t> </a:t>
                      </a:r>
                      <a:r>
                        <a:rPr lang="cs-CZ" sz="1000" b="1" i="0" u="none" strike="noStrike" dirty="0">
                          <a:solidFill>
                            <a:schemeClr val="tx1"/>
                          </a:solidFill>
                          <a:effectLst/>
                          <a:latin typeface="Calibri" panose="020F0502020204030204" pitchFamily="34" charset="0"/>
                        </a:rPr>
                        <a:t>HKK</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2282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ctr"/>
                      <a:endParaRPr lang="cs-CZ" sz="1000" b="0" i="0" u="none" strike="noStrike" dirty="0">
                        <a:solidFill>
                          <a:srgbClr val="FF0000"/>
                        </a:solidFill>
                        <a:effectLst/>
                        <a:latin typeface="Calibri" panose="020F050202020403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endParaRPr lang="cs-CZ" sz="1000" b="0" i="0" u="none" strike="noStrike" dirty="0">
                        <a:solidFill>
                          <a:srgbClr val="FF0000"/>
                        </a:solidFill>
                        <a:effectLst/>
                        <a:latin typeface="Calibri" panose="020F0502020204030204" pitchFamily="34" charset="0"/>
                      </a:endParaRP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22820">
                <a:tc>
                  <a:txBody>
                    <a:bodyPr/>
                    <a:lstStyle/>
                    <a:p>
                      <a:pPr algn="ctr" fontAlgn="b"/>
                      <a:r>
                        <a:rPr lang="en-US" sz="1000" b="0" i="0" u="none" strike="noStrike" dirty="0">
                          <a:solidFill>
                            <a:srgbClr val="00B050"/>
                          </a:solidFill>
                          <a:effectLst/>
                          <a:latin typeface="Calibri" panose="020F0502020204030204" pitchFamily="34" charset="0"/>
                        </a:rPr>
                        <a:t>42 (0.6%)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1000" b="0" i="0" u="none" strike="noStrike" kern="1200" dirty="0">
                          <a:solidFill>
                            <a:srgbClr val="FF0000"/>
                          </a:solidFill>
                          <a:effectLst/>
                          <a:latin typeface="Calibri" panose="020F0502020204030204" pitchFamily="34" charset="0"/>
                          <a:ea typeface="+mn-ea"/>
                          <a:cs typeface="+mn-cs"/>
                        </a:rPr>
                        <a:t>-3 (-0.9%)</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22820">
                <a:tc>
                  <a:txBody>
                    <a:bodyPr/>
                    <a:lstStyle/>
                    <a:p>
                      <a:pPr algn="ctr" fontAlgn="b"/>
                      <a:r>
                        <a:rPr lang="en-US" sz="1000" b="0" i="0" u="none" strike="noStrike" dirty="0">
                          <a:solidFill>
                            <a:srgbClr val="FF0000"/>
                          </a:solidFill>
                          <a:effectLst/>
                          <a:latin typeface="Calibri" panose="020F0502020204030204" pitchFamily="34" charset="0"/>
                        </a:rPr>
                        <a:t>-28 (-0.4%)</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1000" b="0" i="0" u="none" strike="noStrike" kern="1200" dirty="0">
                          <a:solidFill>
                            <a:srgbClr val="00B050"/>
                          </a:solidFill>
                          <a:effectLst/>
                          <a:latin typeface="Calibri" panose="020F0502020204030204" pitchFamily="34" charset="0"/>
                          <a:ea typeface="+mn-ea"/>
                          <a:cs typeface="+mn-cs"/>
                        </a:rPr>
                        <a:t>7 (2.1%)</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22820">
                <a:tc>
                  <a:txBody>
                    <a:bodyPr/>
                    <a:lstStyle/>
                    <a:p>
                      <a:pPr algn="ctr" fontAlgn="b"/>
                      <a:r>
                        <a:rPr lang="en-US" sz="1000" b="0" i="0" u="none" strike="noStrike" dirty="0">
                          <a:solidFill>
                            <a:srgbClr val="FF0000"/>
                          </a:solidFill>
                          <a:effectLst/>
                          <a:latin typeface="Calibri" panose="020F0502020204030204" pitchFamily="34" charset="0"/>
                        </a:rPr>
                        <a:t>-129 (-2.0%)</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1000" b="0" i="0" u="none" strike="noStrike" kern="1200" dirty="0">
                          <a:solidFill>
                            <a:srgbClr val="FF0000"/>
                          </a:solidFill>
                          <a:effectLst/>
                          <a:latin typeface="Calibri" panose="020F0502020204030204" pitchFamily="34" charset="0"/>
                          <a:ea typeface="+mn-ea"/>
                          <a:cs typeface="+mn-cs"/>
                        </a:rPr>
                        <a:t>-8 (-2.4%)</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22820">
                <a:tc>
                  <a:txBody>
                    <a:bodyPr/>
                    <a:lstStyle/>
                    <a:p>
                      <a:pPr algn="ctr" fontAlgn="b"/>
                      <a:r>
                        <a:rPr lang="en-US" sz="1000" b="0" i="0" u="none" strike="noStrike" dirty="0">
                          <a:solidFill>
                            <a:srgbClr val="FF0000"/>
                          </a:solidFill>
                          <a:effectLst/>
                          <a:latin typeface="Calibri" panose="020F0502020204030204" pitchFamily="34" charset="0"/>
                        </a:rPr>
                        <a:t>-58 (-0.9%)</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marL="0" algn="ctr" defTabSz="914400" rtl="0" eaLnBrk="1" fontAlgn="b" latinLnBrk="0" hangingPunct="1"/>
                      <a:r>
                        <a:rPr lang="en-US" sz="1000" b="0" i="0" u="none" strike="noStrike" kern="1200" dirty="0">
                          <a:solidFill>
                            <a:srgbClr val="FF0000"/>
                          </a:solidFill>
                          <a:effectLst/>
                          <a:latin typeface="Calibri" panose="020F0502020204030204" pitchFamily="34" charset="0"/>
                          <a:ea typeface="+mn-ea"/>
                          <a:cs typeface="+mn-cs"/>
                        </a:rPr>
                        <a:t>-4 (-1.2%)</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83460269"/>
                  </a:ext>
                </a:extLst>
              </a:tr>
            </a:tbl>
          </a:graphicData>
        </a:graphic>
      </p:graphicFrame>
      <p:sp>
        <p:nvSpPr>
          <p:cNvPr id="66" name="Obdélník 26"/>
          <p:cNvSpPr/>
          <p:nvPr/>
        </p:nvSpPr>
        <p:spPr>
          <a:xfrm>
            <a:off x="2784763" y="5453286"/>
            <a:ext cx="507076" cy="483061"/>
          </a:xfrm>
          <a:prstGeom prst="rect">
            <a:avLst/>
          </a:prstGeom>
          <a:solidFill>
            <a:srgbClr val="3D67BC">
              <a:lumMod val="20000"/>
              <a:lumOff val="80000"/>
            </a:srgbClr>
          </a:solid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aphicFrame>
        <p:nvGraphicFramePr>
          <p:cNvPr id="67" name="Table 11"/>
          <p:cNvGraphicFramePr>
            <a:graphicFrameLocks noGrp="1"/>
          </p:cNvGraphicFramePr>
          <p:nvPr/>
        </p:nvGraphicFramePr>
        <p:xfrm>
          <a:off x="1989367" y="5492546"/>
          <a:ext cx="2293501" cy="381000"/>
        </p:xfrm>
        <a:graphic>
          <a:graphicData uri="http://schemas.openxmlformats.org/drawingml/2006/table">
            <a:tbl>
              <a:tblPr/>
              <a:tblGrid>
                <a:gridCol w="786988">
                  <a:extLst>
                    <a:ext uri="{9D8B030D-6E8A-4147-A177-3AD203B41FA5}">
                      <a16:colId xmlns:a16="http://schemas.microsoft.com/office/drawing/2014/main" val="3853287201"/>
                    </a:ext>
                  </a:extLst>
                </a:gridCol>
                <a:gridCol w="502171">
                  <a:extLst>
                    <a:ext uri="{9D8B030D-6E8A-4147-A177-3AD203B41FA5}">
                      <a16:colId xmlns:a16="http://schemas.microsoft.com/office/drawing/2014/main" val="3872390175"/>
                    </a:ext>
                  </a:extLst>
                </a:gridCol>
                <a:gridCol w="502171">
                  <a:extLst>
                    <a:ext uri="{9D8B030D-6E8A-4147-A177-3AD203B41FA5}">
                      <a16:colId xmlns:a16="http://schemas.microsoft.com/office/drawing/2014/main" val="2814374472"/>
                    </a:ext>
                  </a:extLst>
                </a:gridCol>
                <a:gridCol w="502171">
                  <a:extLst>
                    <a:ext uri="{9D8B030D-6E8A-4147-A177-3AD203B41FA5}">
                      <a16:colId xmlns:a16="http://schemas.microsoft.com/office/drawing/2014/main" val="3360779753"/>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0000"/>
                          </a:solidFill>
                          <a:effectLst/>
                          <a:latin typeface="Calibri" panose="020F0502020204030204" pitchFamily="34" charset="0"/>
                        </a:rPr>
                        <a:t>Bilance</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Calibri" panose="020F0502020204030204" pitchFamily="34" charset="0"/>
                        </a:rPr>
                        <a:t>+</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Calibri" panose="020F0502020204030204" pitchFamily="34" charset="0"/>
                        </a:rPr>
                        <a:t>-</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1100" b="1" u="none" strike="noStrike" dirty="0">
                          <a:effectLst/>
                        </a:rPr>
                        <a:t>Celá ČR 2018</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1100" b="1" u="none" strike="noStrike" dirty="0">
                          <a:solidFill>
                            <a:srgbClr val="FF0000"/>
                          </a:solidFill>
                          <a:effectLst/>
                        </a:rPr>
                        <a:t>-</a:t>
                      </a:r>
                      <a:r>
                        <a:rPr lang="cs-CZ" sz="1100" b="1" u="none" strike="noStrike" dirty="0">
                          <a:solidFill>
                            <a:srgbClr val="FF0000"/>
                          </a:solidFill>
                          <a:effectLst/>
                        </a:rPr>
                        <a:t>58</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100" b="1" u="none" strike="noStrike" kern="1200" dirty="0">
                          <a:solidFill>
                            <a:srgbClr val="00B050"/>
                          </a:solidFill>
                          <a:effectLst/>
                          <a:latin typeface="Calibri"/>
                          <a:ea typeface="+mn-ea"/>
                          <a:cs typeface="+mn-cs"/>
                        </a:rPr>
                        <a:t>361</a:t>
                      </a:r>
                      <a:endParaRPr lang="en-US" sz="1100" b="1" u="none" strike="noStrike" kern="1200" dirty="0">
                        <a:solidFill>
                          <a:srgbClr val="00B050"/>
                        </a:solidFill>
                        <a:effectLst/>
                        <a:latin typeface="Calibri"/>
                        <a:ea typeface="+mn-ea"/>
                        <a:cs typeface="+mn-cs"/>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b" latinLnBrk="0" hangingPunct="1"/>
                      <a:r>
                        <a:rPr lang="cs-CZ" sz="1100" b="1" u="none" strike="noStrike" kern="1200" dirty="0">
                          <a:solidFill>
                            <a:srgbClr val="FF0000"/>
                          </a:solidFill>
                          <a:effectLst/>
                          <a:latin typeface="Calibri"/>
                          <a:ea typeface="+mn-ea"/>
                          <a:cs typeface="+mn-cs"/>
                        </a:rPr>
                        <a:t>419</a:t>
                      </a:r>
                      <a:endParaRPr lang="en-US" sz="1100" b="1" u="none" strike="noStrike" kern="1200" dirty="0">
                        <a:solidFill>
                          <a:srgbClr val="FF0000"/>
                        </a:solidFill>
                        <a:effectLst/>
                        <a:latin typeface="Calibri"/>
                        <a:ea typeface="+mn-ea"/>
                        <a:cs typeface="+mn-cs"/>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sp>
        <p:nvSpPr>
          <p:cNvPr id="22" name="TextBox 21"/>
          <p:cNvSpPr txBox="1"/>
          <p:nvPr/>
        </p:nvSpPr>
        <p:spPr>
          <a:xfrm>
            <a:off x="272525" y="590221"/>
            <a:ext cx="661802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poskytovatelů zdravotních služeb (NRPZS)</a:t>
            </a:r>
          </a:p>
        </p:txBody>
      </p:sp>
    </p:spTree>
    <p:extLst>
      <p:ext uri="{BB962C8B-B14F-4D97-AF65-F5344CB8AC3E}">
        <p14:creationId xmlns:p14="http://schemas.microsoft.com/office/powerpoint/2010/main" val="102854296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816326" y="2557114"/>
            <a:ext cx="3989153" cy="19119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604299" y="6257676"/>
            <a:ext cx="11587701" cy="608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257558" y="653725"/>
            <a:ext cx="661802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poskytovatelů zdravotních služeb (NRPZS)</a:t>
            </a:r>
          </a:p>
        </p:txBody>
      </p:sp>
      <p:sp>
        <p:nvSpPr>
          <p:cNvPr id="47" name="Rectangle 5"/>
          <p:cNvSpPr/>
          <p:nvPr/>
        </p:nvSpPr>
        <p:spPr>
          <a:xfrm>
            <a:off x="630883" y="6488440"/>
            <a:ext cx="8384624" cy="246221"/>
          </a:xfrm>
          <a:prstGeom prst="rect">
            <a:avLst/>
          </a:prstGeom>
        </p:spPr>
        <p:txBody>
          <a:bodyPr wrap="square">
            <a:spAutoFit/>
          </a:bodyPr>
          <a:lstStyle/>
          <a:p>
            <a:pPr marL="457200" marR="0" lvl="1" indent="-457200" algn="l" defTabSz="914400" rtl="0" eaLnBrk="1" fontAlgn="auto" latinLnBrk="0" hangingPunct="1">
              <a:lnSpc>
                <a:spcPct val="100000"/>
              </a:lnSpc>
              <a:spcBef>
                <a:spcPts val="0"/>
              </a:spcBef>
              <a:spcAft>
                <a:spcPts val="1200"/>
              </a:spcAft>
              <a:buClrTx/>
              <a:buSzPct val="100000"/>
              <a:buFontTx/>
              <a:buNone/>
              <a:tabLst/>
              <a:defRPr/>
            </a:pPr>
            <a:r>
              <a:rPr kumimoji="0" lang="pl-PL" altLang="cs-CZ" sz="1000" b="1" i="1" u="none" strike="noStrike" kern="1200" cap="none" spc="0" normalizeH="0" baseline="0" noProof="0" dirty="0">
                <a:ln>
                  <a:noFill/>
                </a:ln>
                <a:solidFill>
                  <a:srgbClr val="FF0000"/>
                </a:solidFill>
                <a:effectLst/>
                <a:uLnTx/>
                <a:uFillTx/>
                <a:latin typeface="Calibri" panose="020F0502020204030204"/>
                <a:ea typeface="+mn-ea"/>
                <a:cs typeface="Arial" pitchFamily="34" charset="0"/>
              </a:rPr>
              <a:t>Analýza je provedena na úrovni jednotlivých adres zdravotnických zařízení (každé IČO poskytovatele může mít více adres) - ICO+PCZ+PCDP. </a:t>
            </a:r>
            <a:endParaRPr kumimoji="0" lang="cs-CZ" sz="1000" b="1" i="1" u="none" strike="noStrike" kern="1200" cap="none" spc="0" normalizeH="0" baseline="0" noProof="0" dirty="0">
              <a:ln>
                <a:noFill/>
              </a:ln>
              <a:solidFill>
                <a:srgbClr val="FF0000"/>
              </a:solidFill>
              <a:effectLst/>
              <a:uLnTx/>
              <a:uFillTx/>
              <a:latin typeface="Calibri" panose="020F0502020204030204"/>
              <a:ea typeface="+mn-ea"/>
              <a:cs typeface="Arial" panose="020B0604020202020204" pitchFamily="34" charset="0"/>
            </a:endParaRPr>
          </a:p>
        </p:txBody>
      </p:sp>
      <p:sp>
        <p:nvSpPr>
          <p:cNvPr id="2" name="Title 1"/>
          <p:cNvSpPr>
            <a:spLocks noGrp="1"/>
          </p:cNvSpPr>
          <p:nvPr>
            <p:ph type="title"/>
          </p:nvPr>
        </p:nvSpPr>
        <p:spPr/>
        <p:txBody>
          <a:bodyPr>
            <a:normAutofit/>
          </a:bodyPr>
          <a:lstStyle/>
          <a:p>
            <a:r>
              <a:rPr lang="en-US" dirty="0" err="1"/>
              <a:t>Dynamika</a:t>
            </a:r>
            <a:r>
              <a:rPr lang="en-US" dirty="0"/>
              <a:t> </a:t>
            </a:r>
            <a:r>
              <a:rPr lang="en-US" dirty="0" err="1"/>
              <a:t>počtu</a:t>
            </a:r>
            <a:r>
              <a:rPr lang="en-US" dirty="0"/>
              <a:t> </a:t>
            </a:r>
            <a:r>
              <a:rPr lang="en-US" dirty="0" err="1"/>
              <a:t>ordinací</a:t>
            </a:r>
            <a:r>
              <a:rPr lang="en-US" dirty="0"/>
              <a:t> </a:t>
            </a:r>
            <a:r>
              <a:rPr lang="cs-CZ" dirty="0"/>
              <a:t>za období 2016-2018 I</a:t>
            </a:r>
            <a:endParaRPr lang="en-US" dirty="0"/>
          </a:p>
        </p:txBody>
      </p:sp>
      <p:graphicFrame>
        <p:nvGraphicFramePr>
          <p:cNvPr id="66" name="Table 65"/>
          <p:cNvGraphicFramePr>
            <a:graphicFrameLocks noGrp="1"/>
          </p:cNvGraphicFramePr>
          <p:nvPr/>
        </p:nvGraphicFramePr>
        <p:xfrm>
          <a:off x="816327" y="1489105"/>
          <a:ext cx="3859964" cy="3851559"/>
        </p:xfrm>
        <a:graphic>
          <a:graphicData uri="http://schemas.openxmlformats.org/drawingml/2006/table">
            <a:tbl>
              <a:tblPr/>
              <a:tblGrid>
                <a:gridCol w="3297142">
                  <a:extLst>
                    <a:ext uri="{9D8B030D-6E8A-4147-A177-3AD203B41FA5}">
                      <a16:colId xmlns:a16="http://schemas.microsoft.com/office/drawing/2014/main" val="406821776"/>
                    </a:ext>
                  </a:extLst>
                </a:gridCol>
                <a:gridCol w="334090">
                  <a:extLst>
                    <a:ext uri="{9D8B030D-6E8A-4147-A177-3AD203B41FA5}">
                      <a16:colId xmlns:a16="http://schemas.microsoft.com/office/drawing/2014/main" val="1683923342"/>
                    </a:ext>
                  </a:extLst>
                </a:gridCol>
                <a:gridCol w="228732">
                  <a:extLst>
                    <a:ext uri="{9D8B030D-6E8A-4147-A177-3AD203B41FA5}">
                      <a16:colId xmlns:a16="http://schemas.microsoft.com/office/drawing/2014/main" val="153912820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35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34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60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62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53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57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58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64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100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108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53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61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44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52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27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38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97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112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56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74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95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117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81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108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72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101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119</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188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000" b="0" i="0" u="none" strike="noStrike">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00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192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292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115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139</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111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120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237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272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83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93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212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259</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sp>
        <p:nvSpPr>
          <p:cNvPr id="67" name="TextBox 66"/>
          <p:cNvSpPr txBox="1"/>
          <p:nvPr/>
        </p:nvSpPr>
        <p:spPr>
          <a:xfrm>
            <a:off x="1056256" y="1040932"/>
            <a:ext cx="3509294" cy="276999"/>
          </a:xfrm>
          <a:prstGeom prst="rect">
            <a:avLst/>
          </a:prstGeom>
          <a:noFill/>
        </p:spPr>
        <p:txBody>
          <a:bodyPr wrap="none" rtlCol="0">
            <a:spAutoFit/>
          </a:bodyPr>
          <a:lstStyle/>
          <a:p>
            <a:pPr lvl="0">
              <a:defRPr/>
            </a:pPr>
            <a:r>
              <a:rPr lang="cs-CZ" sz="1200" b="1" i="1" kern="0" dirty="0">
                <a:solidFill>
                  <a:srgbClr val="000000"/>
                </a:solidFill>
              </a:rPr>
              <a:t>Ordinace praktických lékařů pro dospělé 2016-2018 </a:t>
            </a:r>
            <a:endParaRPr kumimoji="0" lang="cs-CZ" sz="1200" b="1" i="1" u="none" strike="noStrike" kern="0" cap="none" spc="0" normalizeH="0" baseline="0" noProof="0" dirty="0">
              <a:ln>
                <a:noFill/>
              </a:ln>
              <a:solidFill>
                <a:srgbClr val="000000"/>
              </a:solidFill>
              <a:effectLst/>
              <a:uLnTx/>
              <a:uFillTx/>
            </a:endParaRPr>
          </a:p>
        </p:txBody>
      </p:sp>
      <p:graphicFrame>
        <p:nvGraphicFramePr>
          <p:cNvPr id="72" name="Chart 6"/>
          <p:cNvGraphicFramePr/>
          <p:nvPr/>
        </p:nvGraphicFramePr>
        <p:xfrm>
          <a:off x="743876" y="1388923"/>
          <a:ext cx="3527682" cy="4081905"/>
        </p:xfrm>
        <a:graphic>
          <a:graphicData uri="http://schemas.openxmlformats.org/drawingml/2006/chart">
            <c:chart xmlns:c="http://schemas.openxmlformats.org/drawingml/2006/chart" xmlns:r="http://schemas.openxmlformats.org/officeDocument/2006/relationships" r:id="rId2"/>
          </a:graphicData>
        </a:graphic>
      </p:graphicFrame>
      <p:sp>
        <p:nvSpPr>
          <p:cNvPr id="74" name="TextBox 8"/>
          <p:cNvSpPr txBox="1"/>
          <p:nvPr/>
        </p:nvSpPr>
        <p:spPr>
          <a:xfrm>
            <a:off x="730095" y="4091794"/>
            <a:ext cx="107112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rPr>
              <a:t>Dle velikosti sídla</a:t>
            </a:r>
          </a:p>
        </p:txBody>
      </p:sp>
      <p:sp>
        <p:nvSpPr>
          <p:cNvPr id="75" name="TextBox 8"/>
          <p:cNvSpPr txBox="1"/>
          <p:nvPr/>
        </p:nvSpPr>
        <p:spPr>
          <a:xfrm>
            <a:off x="732866" y="1476060"/>
            <a:ext cx="639919"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rPr>
              <a:t>Dle kraje</a:t>
            </a:r>
          </a:p>
        </p:txBody>
      </p:sp>
      <p:sp>
        <p:nvSpPr>
          <p:cNvPr id="77" name="Obdélník 26"/>
          <p:cNvSpPr/>
          <p:nvPr/>
        </p:nvSpPr>
        <p:spPr>
          <a:xfrm>
            <a:off x="2361538" y="5672815"/>
            <a:ext cx="507076" cy="483061"/>
          </a:xfrm>
          <a:prstGeom prst="rect">
            <a:avLst/>
          </a:prstGeom>
          <a:solidFill>
            <a:srgbClr val="3D67BC">
              <a:lumMod val="20000"/>
              <a:lumOff val="80000"/>
            </a:srgbClr>
          </a:solid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aphicFrame>
        <p:nvGraphicFramePr>
          <p:cNvPr id="78" name="Table 11"/>
          <p:cNvGraphicFramePr>
            <a:graphicFrameLocks noGrp="1"/>
          </p:cNvGraphicFramePr>
          <p:nvPr/>
        </p:nvGraphicFramePr>
        <p:xfrm>
          <a:off x="1566142" y="5712075"/>
          <a:ext cx="2293501" cy="381000"/>
        </p:xfrm>
        <a:graphic>
          <a:graphicData uri="http://schemas.openxmlformats.org/drawingml/2006/table">
            <a:tbl>
              <a:tblPr/>
              <a:tblGrid>
                <a:gridCol w="786988">
                  <a:extLst>
                    <a:ext uri="{9D8B030D-6E8A-4147-A177-3AD203B41FA5}">
                      <a16:colId xmlns:a16="http://schemas.microsoft.com/office/drawing/2014/main" val="3853287201"/>
                    </a:ext>
                  </a:extLst>
                </a:gridCol>
                <a:gridCol w="502171">
                  <a:extLst>
                    <a:ext uri="{9D8B030D-6E8A-4147-A177-3AD203B41FA5}">
                      <a16:colId xmlns:a16="http://schemas.microsoft.com/office/drawing/2014/main" val="3872390175"/>
                    </a:ext>
                  </a:extLst>
                </a:gridCol>
                <a:gridCol w="502171">
                  <a:extLst>
                    <a:ext uri="{9D8B030D-6E8A-4147-A177-3AD203B41FA5}">
                      <a16:colId xmlns:a16="http://schemas.microsoft.com/office/drawing/2014/main" val="2814374472"/>
                    </a:ext>
                  </a:extLst>
                </a:gridCol>
                <a:gridCol w="502171">
                  <a:extLst>
                    <a:ext uri="{9D8B030D-6E8A-4147-A177-3AD203B41FA5}">
                      <a16:colId xmlns:a16="http://schemas.microsoft.com/office/drawing/2014/main" val="3360779753"/>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0000"/>
                          </a:solidFill>
                          <a:effectLst/>
                          <a:latin typeface="Calibri" panose="020F0502020204030204" pitchFamily="34" charset="0"/>
                        </a:rPr>
                        <a:t>Bilance</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Calibri" panose="020F0502020204030204" pitchFamily="34" charset="0"/>
                        </a:rPr>
                        <a:t>+</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Calibri" panose="020F0502020204030204" pitchFamily="34" charset="0"/>
                        </a:rPr>
                        <a:t>-</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1100" b="1" u="none" strike="noStrike" dirty="0">
                          <a:effectLst/>
                        </a:rPr>
                        <a:t>Celá ČR 2018</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1100" b="1" u="none" strike="noStrike" dirty="0">
                          <a:solidFill>
                            <a:srgbClr val="FF0000"/>
                          </a:solidFill>
                          <a:effectLst/>
                        </a:rPr>
                        <a:t>-</a:t>
                      </a:r>
                      <a:r>
                        <a:rPr lang="cs-CZ" sz="1100" b="1" u="none" strike="noStrike" dirty="0">
                          <a:solidFill>
                            <a:srgbClr val="FF0000"/>
                          </a:solidFill>
                          <a:effectLst/>
                        </a:rPr>
                        <a:t>226</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mn-lt"/>
                        </a:rPr>
                        <a:t>950</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mn-lt"/>
                        </a:rPr>
                        <a:t>1176</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sp>
        <p:nvSpPr>
          <p:cNvPr id="20" name="Rectangle 19"/>
          <p:cNvSpPr/>
          <p:nvPr/>
        </p:nvSpPr>
        <p:spPr>
          <a:xfrm>
            <a:off x="6468564" y="2202051"/>
            <a:ext cx="3989153" cy="19119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1" name="Table 20"/>
          <p:cNvGraphicFramePr>
            <a:graphicFrameLocks noGrp="1"/>
          </p:cNvGraphicFramePr>
          <p:nvPr/>
        </p:nvGraphicFramePr>
        <p:xfrm>
          <a:off x="6468564" y="1475688"/>
          <a:ext cx="3859964" cy="3851559"/>
        </p:xfrm>
        <a:graphic>
          <a:graphicData uri="http://schemas.openxmlformats.org/drawingml/2006/table">
            <a:tbl>
              <a:tblPr/>
              <a:tblGrid>
                <a:gridCol w="3297142">
                  <a:extLst>
                    <a:ext uri="{9D8B030D-6E8A-4147-A177-3AD203B41FA5}">
                      <a16:colId xmlns:a16="http://schemas.microsoft.com/office/drawing/2014/main" val="406821776"/>
                    </a:ext>
                  </a:extLst>
                </a:gridCol>
                <a:gridCol w="334090">
                  <a:extLst>
                    <a:ext uri="{9D8B030D-6E8A-4147-A177-3AD203B41FA5}">
                      <a16:colId xmlns:a16="http://schemas.microsoft.com/office/drawing/2014/main" val="1683923342"/>
                    </a:ext>
                  </a:extLst>
                </a:gridCol>
                <a:gridCol w="228732">
                  <a:extLst>
                    <a:ext uri="{9D8B030D-6E8A-4147-A177-3AD203B41FA5}">
                      <a16:colId xmlns:a16="http://schemas.microsoft.com/office/drawing/2014/main" val="153912820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21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13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18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28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20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35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32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26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29</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44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36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35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35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60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33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64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21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62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000" b="0" i="0" u="none" strike="noStrike">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00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44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141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38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72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31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48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64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103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27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39</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61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86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sp>
        <p:nvSpPr>
          <p:cNvPr id="23" name="TextBox 22"/>
          <p:cNvSpPr txBox="1"/>
          <p:nvPr/>
        </p:nvSpPr>
        <p:spPr>
          <a:xfrm>
            <a:off x="6705062" y="1024989"/>
            <a:ext cx="3793026" cy="276999"/>
          </a:xfrm>
          <a:prstGeom prst="rect">
            <a:avLst/>
          </a:prstGeom>
          <a:noFill/>
        </p:spPr>
        <p:txBody>
          <a:bodyPr wrap="none" rtlCol="0">
            <a:spAutoFit/>
          </a:bodyPr>
          <a:lstStyle/>
          <a:p>
            <a:pPr lvl="0">
              <a:defRPr/>
            </a:pPr>
            <a:r>
              <a:rPr lang="cs-CZ" sz="1200" b="1" i="1" kern="0" dirty="0">
                <a:solidFill>
                  <a:srgbClr val="000000"/>
                </a:solidFill>
              </a:rPr>
              <a:t>Ordinace praktických lékařů pro děti a dorost 2016-2018 </a:t>
            </a:r>
            <a:endParaRPr kumimoji="0" lang="cs-CZ" sz="1200" b="1" i="1" u="none" strike="noStrike" kern="0" cap="none" spc="0" normalizeH="0" baseline="0" noProof="0" dirty="0">
              <a:ln>
                <a:noFill/>
              </a:ln>
              <a:solidFill>
                <a:srgbClr val="000000"/>
              </a:solidFill>
              <a:effectLst/>
              <a:uLnTx/>
              <a:uFillTx/>
            </a:endParaRPr>
          </a:p>
        </p:txBody>
      </p:sp>
      <p:graphicFrame>
        <p:nvGraphicFramePr>
          <p:cNvPr id="24" name="Chart 6"/>
          <p:cNvGraphicFramePr/>
          <p:nvPr/>
        </p:nvGraphicFramePr>
        <p:xfrm>
          <a:off x="6396113" y="1375506"/>
          <a:ext cx="3527682" cy="4081905"/>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8"/>
          <p:cNvSpPr txBox="1"/>
          <p:nvPr/>
        </p:nvSpPr>
        <p:spPr>
          <a:xfrm>
            <a:off x="6382332" y="4078377"/>
            <a:ext cx="107112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rPr>
              <a:t>Dle velikosti sídla</a:t>
            </a:r>
          </a:p>
        </p:txBody>
      </p:sp>
      <p:sp>
        <p:nvSpPr>
          <p:cNvPr id="26" name="TextBox 8"/>
          <p:cNvSpPr txBox="1"/>
          <p:nvPr/>
        </p:nvSpPr>
        <p:spPr>
          <a:xfrm>
            <a:off x="6385103" y="1462643"/>
            <a:ext cx="639919"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rPr>
              <a:t>Dle kraje</a:t>
            </a:r>
          </a:p>
        </p:txBody>
      </p:sp>
      <p:sp>
        <p:nvSpPr>
          <p:cNvPr id="27" name="Obdélník 26"/>
          <p:cNvSpPr/>
          <p:nvPr/>
        </p:nvSpPr>
        <p:spPr>
          <a:xfrm>
            <a:off x="8013775" y="5659398"/>
            <a:ext cx="507076" cy="483061"/>
          </a:xfrm>
          <a:prstGeom prst="rect">
            <a:avLst/>
          </a:prstGeom>
          <a:solidFill>
            <a:srgbClr val="3D67BC">
              <a:lumMod val="20000"/>
              <a:lumOff val="80000"/>
            </a:srgbClr>
          </a:solid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aphicFrame>
        <p:nvGraphicFramePr>
          <p:cNvPr id="28" name="Table 11"/>
          <p:cNvGraphicFramePr>
            <a:graphicFrameLocks noGrp="1"/>
          </p:cNvGraphicFramePr>
          <p:nvPr/>
        </p:nvGraphicFramePr>
        <p:xfrm>
          <a:off x="7218379" y="5698658"/>
          <a:ext cx="2293501" cy="381000"/>
        </p:xfrm>
        <a:graphic>
          <a:graphicData uri="http://schemas.openxmlformats.org/drawingml/2006/table">
            <a:tbl>
              <a:tblPr/>
              <a:tblGrid>
                <a:gridCol w="786988">
                  <a:extLst>
                    <a:ext uri="{9D8B030D-6E8A-4147-A177-3AD203B41FA5}">
                      <a16:colId xmlns:a16="http://schemas.microsoft.com/office/drawing/2014/main" val="3853287201"/>
                    </a:ext>
                  </a:extLst>
                </a:gridCol>
                <a:gridCol w="502171">
                  <a:extLst>
                    <a:ext uri="{9D8B030D-6E8A-4147-A177-3AD203B41FA5}">
                      <a16:colId xmlns:a16="http://schemas.microsoft.com/office/drawing/2014/main" val="3872390175"/>
                    </a:ext>
                  </a:extLst>
                </a:gridCol>
                <a:gridCol w="502171">
                  <a:extLst>
                    <a:ext uri="{9D8B030D-6E8A-4147-A177-3AD203B41FA5}">
                      <a16:colId xmlns:a16="http://schemas.microsoft.com/office/drawing/2014/main" val="2814374472"/>
                    </a:ext>
                  </a:extLst>
                </a:gridCol>
                <a:gridCol w="502171">
                  <a:extLst>
                    <a:ext uri="{9D8B030D-6E8A-4147-A177-3AD203B41FA5}">
                      <a16:colId xmlns:a16="http://schemas.microsoft.com/office/drawing/2014/main" val="3360779753"/>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0000"/>
                          </a:solidFill>
                          <a:effectLst/>
                          <a:latin typeface="Calibri" panose="020F0502020204030204" pitchFamily="34" charset="0"/>
                        </a:rPr>
                        <a:t>Bilance</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Calibri" panose="020F0502020204030204" pitchFamily="34" charset="0"/>
                        </a:rPr>
                        <a:t>+</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Calibri" panose="020F0502020204030204" pitchFamily="34" charset="0"/>
                        </a:rPr>
                        <a:t>-</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1100" b="1" u="none" strike="noStrike" dirty="0">
                          <a:effectLst/>
                        </a:rPr>
                        <a:t>Celá ČR 2018</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1100" b="1" u="none" strike="noStrike" dirty="0">
                          <a:solidFill>
                            <a:srgbClr val="FF0000"/>
                          </a:solidFill>
                          <a:effectLst/>
                        </a:rPr>
                        <a:t>-</a:t>
                      </a:r>
                      <a:r>
                        <a:rPr lang="cs-CZ" sz="1100" b="1" u="none" strike="noStrike" dirty="0">
                          <a:solidFill>
                            <a:srgbClr val="FF0000"/>
                          </a:solidFill>
                          <a:effectLst/>
                        </a:rPr>
                        <a:t>224</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mn-lt"/>
                        </a:rPr>
                        <a:t>265</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mn-lt"/>
                        </a:rPr>
                        <a:t>489</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spTree>
    <p:extLst>
      <p:ext uri="{BB962C8B-B14F-4D97-AF65-F5344CB8AC3E}">
        <p14:creationId xmlns:p14="http://schemas.microsoft.com/office/powerpoint/2010/main" val="399899088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816327" y="3246477"/>
            <a:ext cx="3989153" cy="19119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604299" y="6257676"/>
            <a:ext cx="11587701" cy="608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257558" y="653725"/>
            <a:ext cx="661802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Národní registr poskytovatelů zdravotních služeb (NRPZS)</a:t>
            </a:r>
          </a:p>
        </p:txBody>
      </p:sp>
      <p:sp>
        <p:nvSpPr>
          <p:cNvPr id="47" name="Rectangle 5"/>
          <p:cNvSpPr/>
          <p:nvPr/>
        </p:nvSpPr>
        <p:spPr>
          <a:xfrm>
            <a:off x="630883" y="6488440"/>
            <a:ext cx="8384624" cy="246221"/>
          </a:xfrm>
          <a:prstGeom prst="rect">
            <a:avLst/>
          </a:prstGeom>
        </p:spPr>
        <p:txBody>
          <a:bodyPr wrap="square">
            <a:spAutoFit/>
          </a:bodyPr>
          <a:lstStyle/>
          <a:p>
            <a:pPr marL="457200" marR="0" lvl="1" indent="-457200" algn="l" defTabSz="914400" rtl="0" eaLnBrk="1" fontAlgn="auto" latinLnBrk="0" hangingPunct="1">
              <a:lnSpc>
                <a:spcPct val="100000"/>
              </a:lnSpc>
              <a:spcBef>
                <a:spcPts val="0"/>
              </a:spcBef>
              <a:spcAft>
                <a:spcPts val="1200"/>
              </a:spcAft>
              <a:buClrTx/>
              <a:buSzPct val="100000"/>
              <a:buFontTx/>
              <a:buNone/>
              <a:tabLst/>
              <a:defRPr/>
            </a:pPr>
            <a:r>
              <a:rPr kumimoji="0" lang="pl-PL" altLang="cs-CZ" sz="1000" b="1" i="1" u="none" strike="noStrike" kern="1200" cap="none" spc="0" normalizeH="0" baseline="0" noProof="0" dirty="0">
                <a:ln>
                  <a:noFill/>
                </a:ln>
                <a:solidFill>
                  <a:srgbClr val="FF0000"/>
                </a:solidFill>
                <a:effectLst/>
                <a:uLnTx/>
                <a:uFillTx/>
                <a:latin typeface="Calibri" panose="020F0502020204030204"/>
                <a:ea typeface="+mn-ea"/>
                <a:cs typeface="Arial" pitchFamily="34" charset="0"/>
              </a:rPr>
              <a:t>Analýza je provedena na úrovni jednotlivých adres zdravotnických zařízení (každé IČO poskytovatele může mít více adres) - ICO+PCZ+PCDP. </a:t>
            </a:r>
            <a:endParaRPr kumimoji="0" lang="cs-CZ" sz="1000" b="1" i="1" u="none" strike="noStrike" kern="1200" cap="none" spc="0" normalizeH="0" baseline="0" noProof="0" dirty="0">
              <a:ln>
                <a:noFill/>
              </a:ln>
              <a:solidFill>
                <a:srgbClr val="FF0000"/>
              </a:solidFill>
              <a:effectLst/>
              <a:uLnTx/>
              <a:uFillTx/>
              <a:latin typeface="Calibri" panose="020F0502020204030204"/>
              <a:ea typeface="+mn-ea"/>
              <a:cs typeface="Arial" panose="020B0604020202020204" pitchFamily="34" charset="0"/>
            </a:endParaRPr>
          </a:p>
        </p:txBody>
      </p:sp>
      <p:sp>
        <p:nvSpPr>
          <p:cNvPr id="2" name="Title 1"/>
          <p:cNvSpPr>
            <a:spLocks noGrp="1"/>
          </p:cNvSpPr>
          <p:nvPr>
            <p:ph type="title"/>
          </p:nvPr>
        </p:nvSpPr>
        <p:spPr/>
        <p:txBody>
          <a:bodyPr>
            <a:normAutofit/>
          </a:bodyPr>
          <a:lstStyle/>
          <a:p>
            <a:r>
              <a:rPr lang="en-US" dirty="0" err="1"/>
              <a:t>Dynamika</a:t>
            </a:r>
            <a:r>
              <a:rPr lang="en-US" dirty="0"/>
              <a:t> </a:t>
            </a:r>
            <a:r>
              <a:rPr lang="en-US" dirty="0" err="1"/>
              <a:t>počtu</a:t>
            </a:r>
            <a:r>
              <a:rPr lang="en-US" dirty="0"/>
              <a:t> </a:t>
            </a:r>
            <a:r>
              <a:rPr lang="en-US" dirty="0" err="1"/>
              <a:t>ordinací</a:t>
            </a:r>
            <a:r>
              <a:rPr lang="en-US" dirty="0"/>
              <a:t> </a:t>
            </a:r>
            <a:r>
              <a:rPr lang="cs-CZ" dirty="0"/>
              <a:t>za období 2016-2018 II</a:t>
            </a:r>
            <a:endParaRPr lang="en-US" dirty="0"/>
          </a:p>
        </p:txBody>
      </p:sp>
      <p:graphicFrame>
        <p:nvGraphicFramePr>
          <p:cNvPr id="66" name="Table 65"/>
          <p:cNvGraphicFramePr>
            <a:graphicFrameLocks noGrp="1"/>
          </p:cNvGraphicFramePr>
          <p:nvPr/>
        </p:nvGraphicFramePr>
        <p:xfrm>
          <a:off x="816327" y="1489105"/>
          <a:ext cx="3859964" cy="3851559"/>
        </p:xfrm>
        <a:graphic>
          <a:graphicData uri="http://schemas.openxmlformats.org/drawingml/2006/table">
            <a:tbl>
              <a:tblPr/>
              <a:tblGrid>
                <a:gridCol w="3297142">
                  <a:extLst>
                    <a:ext uri="{9D8B030D-6E8A-4147-A177-3AD203B41FA5}">
                      <a16:colId xmlns:a16="http://schemas.microsoft.com/office/drawing/2014/main" val="406821776"/>
                    </a:ext>
                  </a:extLst>
                </a:gridCol>
                <a:gridCol w="334090">
                  <a:extLst>
                    <a:ext uri="{9D8B030D-6E8A-4147-A177-3AD203B41FA5}">
                      <a16:colId xmlns:a16="http://schemas.microsoft.com/office/drawing/2014/main" val="1683923342"/>
                    </a:ext>
                  </a:extLst>
                </a:gridCol>
                <a:gridCol w="228732">
                  <a:extLst>
                    <a:ext uri="{9D8B030D-6E8A-4147-A177-3AD203B41FA5}">
                      <a16:colId xmlns:a16="http://schemas.microsoft.com/office/drawing/2014/main" val="153912820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369</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332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115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90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64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46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82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75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99</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95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59</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58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181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181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82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82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207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213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82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90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83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103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150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171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86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113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66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97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000" b="0" i="0" u="none" strike="noStrike">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000" b="0" i="0" u="none" strike="noStrike">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38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36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92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110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208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240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561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577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183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227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643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556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sp>
        <p:nvSpPr>
          <p:cNvPr id="67" name="TextBox 66"/>
          <p:cNvSpPr txBox="1"/>
          <p:nvPr/>
        </p:nvSpPr>
        <p:spPr>
          <a:xfrm>
            <a:off x="1056256" y="1040932"/>
            <a:ext cx="3145413" cy="276999"/>
          </a:xfrm>
          <a:prstGeom prst="rect">
            <a:avLst/>
          </a:prstGeom>
          <a:noFill/>
        </p:spPr>
        <p:txBody>
          <a:bodyPr wrap="none" rtlCol="0">
            <a:spAutoFit/>
          </a:bodyPr>
          <a:lstStyle/>
          <a:p>
            <a:pPr lvl="0">
              <a:defRPr/>
            </a:pPr>
            <a:r>
              <a:rPr lang="cs-CZ" sz="1200" b="1" i="1" kern="0" dirty="0">
                <a:solidFill>
                  <a:srgbClr val="000000"/>
                </a:solidFill>
              </a:rPr>
              <a:t>Ordinace ambulantních specialistů 2016-2018 </a:t>
            </a:r>
            <a:endParaRPr kumimoji="0" lang="cs-CZ" sz="1200" b="1" i="1" u="none" strike="noStrike" kern="0" cap="none" spc="0" normalizeH="0" baseline="0" noProof="0" dirty="0">
              <a:ln>
                <a:noFill/>
              </a:ln>
              <a:solidFill>
                <a:srgbClr val="000000"/>
              </a:solidFill>
              <a:effectLst/>
              <a:uLnTx/>
              <a:uFillTx/>
            </a:endParaRPr>
          </a:p>
        </p:txBody>
      </p:sp>
      <p:graphicFrame>
        <p:nvGraphicFramePr>
          <p:cNvPr id="72" name="Chart 6"/>
          <p:cNvGraphicFramePr/>
          <p:nvPr/>
        </p:nvGraphicFramePr>
        <p:xfrm>
          <a:off x="743876" y="1388923"/>
          <a:ext cx="3527682" cy="4081905"/>
        </p:xfrm>
        <a:graphic>
          <a:graphicData uri="http://schemas.openxmlformats.org/drawingml/2006/chart">
            <c:chart xmlns:c="http://schemas.openxmlformats.org/drawingml/2006/chart" xmlns:r="http://schemas.openxmlformats.org/officeDocument/2006/relationships" r:id="rId2"/>
          </a:graphicData>
        </a:graphic>
      </p:graphicFrame>
      <p:sp>
        <p:nvSpPr>
          <p:cNvPr id="74" name="TextBox 8"/>
          <p:cNvSpPr txBox="1"/>
          <p:nvPr/>
        </p:nvSpPr>
        <p:spPr>
          <a:xfrm>
            <a:off x="730095" y="4091794"/>
            <a:ext cx="107112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rPr>
              <a:t>Dle velikosti sídla</a:t>
            </a:r>
          </a:p>
        </p:txBody>
      </p:sp>
      <p:sp>
        <p:nvSpPr>
          <p:cNvPr id="75" name="TextBox 8"/>
          <p:cNvSpPr txBox="1"/>
          <p:nvPr/>
        </p:nvSpPr>
        <p:spPr>
          <a:xfrm>
            <a:off x="732866" y="1476060"/>
            <a:ext cx="639919"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rPr>
              <a:t>Dle kraje</a:t>
            </a:r>
          </a:p>
        </p:txBody>
      </p:sp>
      <p:sp>
        <p:nvSpPr>
          <p:cNvPr id="77" name="Obdélník 26"/>
          <p:cNvSpPr/>
          <p:nvPr/>
        </p:nvSpPr>
        <p:spPr>
          <a:xfrm>
            <a:off x="2361538" y="5672815"/>
            <a:ext cx="507076" cy="483061"/>
          </a:xfrm>
          <a:prstGeom prst="rect">
            <a:avLst/>
          </a:prstGeom>
          <a:solidFill>
            <a:srgbClr val="3D67BC">
              <a:lumMod val="20000"/>
              <a:lumOff val="80000"/>
            </a:srgbClr>
          </a:solid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aphicFrame>
        <p:nvGraphicFramePr>
          <p:cNvPr id="78" name="Table 11"/>
          <p:cNvGraphicFramePr>
            <a:graphicFrameLocks noGrp="1"/>
          </p:cNvGraphicFramePr>
          <p:nvPr/>
        </p:nvGraphicFramePr>
        <p:xfrm>
          <a:off x="1566142" y="5712075"/>
          <a:ext cx="2293501" cy="381000"/>
        </p:xfrm>
        <a:graphic>
          <a:graphicData uri="http://schemas.openxmlformats.org/drawingml/2006/table">
            <a:tbl>
              <a:tblPr/>
              <a:tblGrid>
                <a:gridCol w="786988">
                  <a:extLst>
                    <a:ext uri="{9D8B030D-6E8A-4147-A177-3AD203B41FA5}">
                      <a16:colId xmlns:a16="http://schemas.microsoft.com/office/drawing/2014/main" val="3853287201"/>
                    </a:ext>
                  </a:extLst>
                </a:gridCol>
                <a:gridCol w="502171">
                  <a:extLst>
                    <a:ext uri="{9D8B030D-6E8A-4147-A177-3AD203B41FA5}">
                      <a16:colId xmlns:a16="http://schemas.microsoft.com/office/drawing/2014/main" val="3872390175"/>
                    </a:ext>
                  </a:extLst>
                </a:gridCol>
                <a:gridCol w="502171">
                  <a:extLst>
                    <a:ext uri="{9D8B030D-6E8A-4147-A177-3AD203B41FA5}">
                      <a16:colId xmlns:a16="http://schemas.microsoft.com/office/drawing/2014/main" val="2814374472"/>
                    </a:ext>
                  </a:extLst>
                </a:gridCol>
                <a:gridCol w="502171">
                  <a:extLst>
                    <a:ext uri="{9D8B030D-6E8A-4147-A177-3AD203B41FA5}">
                      <a16:colId xmlns:a16="http://schemas.microsoft.com/office/drawing/2014/main" val="3360779753"/>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0000"/>
                          </a:solidFill>
                          <a:effectLst/>
                          <a:latin typeface="Calibri" panose="020F0502020204030204" pitchFamily="34" charset="0"/>
                        </a:rPr>
                        <a:t>Bilance</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Calibri" panose="020F0502020204030204" pitchFamily="34" charset="0"/>
                        </a:rPr>
                        <a:t>+</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Calibri" panose="020F0502020204030204" pitchFamily="34" charset="0"/>
                        </a:rPr>
                        <a:t>-</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1100" b="1" u="none" strike="noStrike" dirty="0">
                          <a:effectLst/>
                        </a:rPr>
                        <a:t>Celá ČR 2018</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1100" b="1" u="none" strike="noStrike" dirty="0">
                          <a:solidFill>
                            <a:srgbClr val="FF0000"/>
                          </a:solidFill>
                          <a:effectLst/>
                        </a:rPr>
                        <a:t>-</a:t>
                      </a:r>
                      <a:r>
                        <a:rPr lang="cs-CZ" sz="1100" b="1" u="none" strike="noStrike" dirty="0">
                          <a:solidFill>
                            <a:srgbClr val="FF0000"/>
                          </a:solidFill>
                          <a:effectLst/>
                        </a:rPr>
                        <a:t>21</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mn-lt"/>
                        </a:rPr>
                        <a:t>1725</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mn-lt"/>
                        </a:rPr>
                        <a:t>1746</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sp>
        <p:nvSpPr>
          <p:cNvPr id="20" name="Rectangle 19"/>
          <p:cNvSpPr/>
          <p:nvPr/>
        </p:nvSpPr>
        <p:spPr>
          <a:xfrm>
            <a:off x="6468564" y="2038947"/>
            <a:ext cx="3989153" cy="19119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1" name="Table 20"/>
          <p:cNvGraphicFramePr>
            <a:graphicFrameLocks noGrp="1"/>
          </p:cNvGraphicFramePr>
          <p:nvPr/>
        </p:nvGraphicFramePr>
        <p:xfrm>
          <a:off x="6468564" y="1475688"/>
          <a:ext cx="3859964" cy="3851559"/>
        </p:xfrm>
        <a:graphic>
          <a:graphicData uri="http://schemas.openxmlformats.org/drawingml/2006/table">
            <a:tbl>
              <a:tblPr/>
              <a:tblGrid>
                <a:gridCol w="3297142">
                  <a:extLst>
                    <a:ext uri="{9D8B030D-6E8A-4147-A177-3AD203B41FA5}">
                      <a16:colId xmlns:a16="http://schemas.microsoft.com/office/drawing/2014/main" val="406821776"/>
                    </a:ext>
                  </a:extLst>
                </a:gridCol>
                <a:gridCol w="334090">
                  <a:extLst>
                    <a:ext uri="{9D8B030D-6E8A-4147-A177-3AD203B41FA5}">
                      <a16:colId xmlns:a16="http://schemas.microsoft.com/office/drawing/2014/main" val="1683923342"/>
                    </a:ext>
                  </a:extLst>
                </a:gridCol>
                <a:gridCol w="228732">
                  <a:extLst>
                    <a:ext uri="{9D8B030D-6E8A-4147-A177-3AD203B41FA5}">
                      <a16:colId xmlns:a16="http://schemas.microsoft.com/office/drawing/2014/main" val="1539128207"/>
                    </a:ext>
                  </a:extLst>
                </a:gridCol>
              </a:tblGrid>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00B050"/>
                          </a:solidFill>
                          <a:effectLst/>
                          <a:latin typeface="+mj-lt"/>
                        </a:rPr>
                        <a:t>+</a:t>
                      </a:r>
                      <a:endParaRPr lang="en-US" sz="1400" b="1" i="0" u="none" strike="noStrike" dirty="0">
                        <a:solidFill>
                          <a:srgbClr val="00B05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400" b="1" i="0" u="none" strike="noStrike" dirty="0">
                          <a:solidFill>
                            <a:srgbClr val="FF0000"/>
                          </a:solidFill>
                          <a:effectLst/>
                          <a:latin typeface="+mj-lt"/>
                        </a:rPr>
                        <a:t>-</a:t>
                      </a:r>
                      <a:endParaRPr lang="en-US" sz="1400" b="1" i="0" u="none" strike="noStrike" dirty="0">
                        <a:solidFill>
                          <a:srgbClr val="FF0000"/>
                        </a:solidFill>
                        <a:effectLst/>
                        <a:latin typeface="+mj-lt"/>
                      </a:endParaRPr>
                    </a:p>
                  </a:txBody>
                  <a:tcPr marL="9525" marR="9525" marT="9525" marB="0" anchor="b">
                    <a:lnL w="12700" cmpd="sng">
                      <a:solidFill>
                        <a:sysClr val="window" lastClr="FFFFFF"/>
                      </a:solidFill>
                    </a:lnL>
                    <a:lnR w="12700" cmpd="sng">
                      <a:solidFill>
                        <a:sysClr val="window" lastClr="FFFFFF"/>
                      </a:solidFill>
                    </a:lnR>
                    <a:lnT w="12700" cmpd="sng">
                      <a:solidFill>
                        <a:sysClr val="window" lastClr="FFFFFF"/>
                      </a:solid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37677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dirty="0">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225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213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0209513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112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FF0000"/>
                          </a:solidFill>
                          <a:effectLst/>
                          <a:latin typeface="Calibri" panose="020F0502020204030204" pitchFamily="34" charset="0"/>
                        </a:rPr>
                        <a:t>101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98671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53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58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970582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49</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57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41717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62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70</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6391307"/>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24</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12381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62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78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9135602"/>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48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65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13905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56</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73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1063919"/>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63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83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555381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39</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63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8442789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32</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57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10100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121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163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98580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113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158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538628"/>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000" b="0" i="0" u="none" strike="noStrike">
                        <a:solidFill>
                          <a:srgbClr val="00B05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1000" b="0" i="0" u="none" strike="noStrike" dirty="0">
                        <a:solidFill>
                          <a:srgbClr val="FF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5075863"/>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87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143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6307936"/>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78</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127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6663841"/>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95</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141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136944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281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327</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444710"/>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103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121</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879934"/>
                  </a:ext>
                </a:extLst>
              </a:tr>
              <a:tr h="17279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000" b="0" i="0" u="none" strike="noStrike">
                        <a:solidFill>
                          <a:srgbClr val="000000"/>
                        </a:solidFill>
                        <a:effectLst/>
                        <a:latin typeface="+mj-lt"/>
                      </a:endParaRPr>
                    </a:p>
                  </a:txBody>
                  <a:tcPr marL="9525" marR="9525" marT="9525" marB="0" anchor="b">
                    <a:lnL w="12700" cmpd="sng">
                      <a:solidFill>
                        <a:sysClr val="window" lastClr="FFFFFF"/>
                      </a:solidFill>
                    </a:lnL>
                    <a:lnR w="12700" cap="flat" cmpd="sng" algn="ctr">
                      <a:solidFill>
                        <a:sysClr val="window" lastClr="FFFFFF"/>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B050"/>
                          </a:solidFill>
                          <a:effectLst/>
                          <a:latin typeface="Calibri" panose="020F0502020204030204" pitchFamily="34" charset="0"/>
                        </a:rPr>
                        <a:t>403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FF0000"/>
                          </a:solidFill>
                          <a:effectLst/>
                          <a:latin typeface="Calibri" panose="020F0502020204030204" pitchFamily="34" charset="0"/>
                        </a:rPr>
                        <a:t>403</a:t>
                      </a:r>
                    </a:p>
                  </a:txBody>
                  <a:tcPr marL="9525" marR="9525" marT="9525" marB="0" anchor="ctr">
                    <a:lnL w="12700" cmpd="sng">
                      <a:solidFill>
                        <a:sysClr val="window" lastClr="FFFFFF"/>
                      </a:solidFill>
                    </a:lnL>
                    <a:lnR w="12700" cmpd="sng">
                      <a:solidFill>
                        <a:sysClr val="window" lastClr="FFFFFF"/>
                      </a:solidFill>
                    </a:lnR>
                    <a:lnT w="6350" cap="flat" cmpd="sng" algn="ctr">
                      <a:solidFill>
                        <a:sysClr val="window" lastClr="FFFFFF">
                          <a:lumMod val="75000"/>
                        </a:sys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500267646"/>
                  </a:ext>
                </a:extLst>
              </a:tr>
            </a:tbl>
          </a:graphicData>
        </a:graphic>
      </p:graphicFrame>
      <p:sp>
        <p:nvSpPr>
          <p:cNvPr id="23" name="TextBox 22"/>
          <p:cNvSpPr txBox="1"/>
          <p:nvPr/>
        </p:nvSpPr>
        <p:spPr>
          <a:xfrm>
            <a:off x="6705062" y="1024989"/>
            <a:ext cx="2364750" cy="276999"/>
          </a:xfrm>
          <a:prstGeom prst="rect">
            <a:avLst/>
          </a:prstGeom>
          <a:noFill/>
        </p:spPr>
        <p:txBody>
          <a:bodyPr wrap="none" rtlCol="0">
            <a:spAutoFit/>
          </a:bodyPr>
          <a:lstStyle/>
          <a:p>
            <a:pPr lvl="0">
              <a:defRPr/>
            </a:pPr>
            <a:r>
              <a:rPr lang="cs-CZ" sz="1200" b="1" i="1" kern="0" dirty="0">
                <a:solidFill>
                  <a:srgbClr val="000000"/>
                </a:solidFill>
              </a:rPr>
              <a:t>Ordinace stomatologů 2016-2018 </a:t>
            </a:r>
            <a:endParaRPr kumimoji="0" lang="cs-CZ" sz="1200" b="1" i="1" u="none" strike="noStrike" kern="0" cap="none" spc="0" normalizeH="0" baseline="0" noProof="0" dirty="0">
              <a:ln>
                <a:noFill/>
              </a:ln>
              <a:solidFill>
                <a:srgbClr val="000000"/>
              </a:solidFill>
              <a:effectLst/>
              <a:uLnTx/>
              <a:uFillTx/>
            </a:endParaRPr>
          </a:p>
        </p:txBody>
      </p:sp>
      <p:graphicFrame>
        <p:nvGraphicFramePr>
          <p:cNvPr id="24" name="Chart 6"/>
          <p:cNvGraphicFramePr/>
          <p:nvPr/>
        </p:nvGraphicFramePr>
        <p:xfrm>
          <a:off x="6396113" y="1375506"/>
          <a:ext cx="3527682" cy="4081905"/>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8"/>
          <p:cNvSpPr txBox="1"/>
          <p:nvPr/>
        </p:nvSpPr>
        <p:spPr>
          <a:xfrm>
            <a:off x="6382332" y="4078377"/>
            <a:ext cx="107112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rPr>
              <a:t>Dle velikosti sídla</a:t>
            </a:r>
          </a:p>
        </p:txBody>
      </p:sp>
      <p:sp>
        <p:nvSpPr>
          <p:cNvPr id="26" name="TextBox 8"/>
          <p:cNvSpPr txBox="1"/>
          <p:nvPr/>
        </p:nvSpPr>
        <p:spPr>
          <a:xfrm>
            <a:off x="6385103" y="1462643"/>
            <a:ext cx="639919"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0" i="1" u="none" strike="noStrike" kern="0" cap="none" spc="0" normalizeH="0" baseline="0" noProof="0" dirty="0">
                <a:ln>
                  <a:noFill/>
                </a:ln>
                <a:solidFill>
                  <a:srgbClr val="000000"/>
                </a:solidFill>
                <a:effectLst/>
                <a:uLnTx/>
                <a:uFillTx/>
              </a:rPr>
              <a:t>Dle kraje</a:t>
            </a:r>
          </a:p>
        </p:txBody>
      </p:sp>
      <p:sp>
        <p:nvSpPr>
          <p:cNvPr id="27" name="Obdélník 26"/>
          <p:cNvSpPr/>
          <p:nvPr/>
        </p:nvSpPr>
        <p:spPr>
          <a:xfrm>
            <a:off x="8013775" y="5659398"/>
            <a:ext cx="507076" cy="483061"/>
          </a:xfrm>
          <a:prstGeom prst="rect">
            <a:avLst/>
          </a:prstGeom>
          <a:solidFill>
            <a:srgbClr val="3D67BC">
              <a:lumMod val="20000"/>
              <a:lumOff val="80000"/>
            </a:srgbClr>
          </a:solid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aphicFrame>
        <p:nvGraphicFramePr>
          <p:cNvPr id="28" name="Table 11"/>
          <p:cNvGraphicFramePr>
            <a:graphicFrameLocks noGrp="1"/>
          </p:cNvGraphicFramePr>
          <p:nvPr/>
        </p:nvGraphicFramePr>
        <p:xfrm>
          <a:off x="7218379" y="5698658"/>
          <a:ext cx="2293501" cy="381000"/>
        </p:xfrm>
        <a:graphic>
          <a:graphicData uri="http://schemas.openxmlformats.org/drawingml/2006/table">
            <a:tbl>
              <a:tblPr/>
              <a:tblGrid>
                <a:gridCol w="786988">
                  <a:extLst>
                    <a:ext uri="{9D8B030D-6E8A-4147-A177-3AD203B41FA5}">
                      <a16:colId xmlns:a16="http://schemas.microsoft.com/office/drawing/2014/main" val="3853287201"/>
                    </a:ext>
                  </a:extLst>
                </a:gridCol>
                <a:gridCol w="502171">
                  <a:extLst>
                    <a:ext uri="{9D8B030D-6E8A-4147-A177-3AD203B41FA5}">
                      <a16:colId xmlns:a16="http://schemas.microsoft.com/office/drawing/2014/main" val="3872390175"/>
                    </a:ext>
                  </a:extLst>
                </a:gridCol>
                <a:gridCol w="502171">
                  <a:extLst>
                    <a:ext uri="{9D8B030D-6E8A-4147-A177-3AD203B41FA5}">
                      <a16:colId xmlns:a16="http://schemas.microsoft.com/office/drawing/2014/main" val="2814374472"/>
                    </a:ext>
                  </a:extLst>
                </a:gridCol>
                <a:gridCol w="502171">
                  <a:extLst>
                    <a:ext uri="{9D8B030D-6E8A-4147-A177-3AD203B41FA5}">
                      <a16:colId xmlns:a16="http://schemas.microsoft.com/office/drawing/2014/main" val="3360779753"/>
                    </a:ext>
                  </a:extLst>
                </a:gridCol>
              </a:tblGrid>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0000"/>
                          </a:solidFill>
                          <a:effectLst/>
                          <a:latin typeface="Calibri" panose="020F0502020204030204" pitchFamily="34" charset="0"/>
                        </a:rPr>
                        <a:t>Bilance</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Calibri" panose="020F0502020204030204" pitchFamily="34" charset="0"/>
                        </a:rPr>
                        <a:t>+</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Calibri" panose="020F0502020204030204" pitchFamily="34" charset="0"/>
                        </a:rPr>
                        <a:t>-</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12700" cmpd="sng">
                      <a:noFill/>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807266"/>
                  </a:ext>
                </a:extLst>
              </a:tr>
              <a:tr h="1905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fontAlgn="b"/>
                      <a:r>
                        <a:rPr lang="cs-CZ" sz="1100" b="1" u="none" strike="noStrike" dirty="0">
                          <a:effectLst/>
                        </a:rPr>
                        <a:t>Celá ČR 2018</a:t>
                      </a:r>
                      <a:endParaRPr lang="en-US" sz="1100" b="1" i="0" u="none" strike="noStrike" dirty="0">
                        <a:solidFill>
                          <a:srgbClr val="00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1100" b="1" u="none" strike="noStrike" dirty="0">
                          <a:solidFill>
                            <a:srgbClr val="FF0000"/>
                          </a:solidFill>
                          <a:effectLst/>
                        </a:rPr>
                        <a:t>-</a:t>
                      </a:r>
                      <a:r>
                        <a:rPr lang="cs-CZ" sz="1100" b="1" u="none" strike="noStrike" dirty="0">
                          <a:solidFill>
                            <a:srgbClr val="FF0000"/>
                          </a:solidFill>
                          <a:effectLst/>
                        </a:rPr>
                        <a:t>215</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00B050"/>
                          </a:solidFill>
                          <a:effectLst/>
                          <a:latin typeface="+mn-lt"/>
                        </a:rPr>
                        <a:t>1048</a:t>
                      </a:r>
                      <a:endParaRPr lang="en-US" sz="1100" b="1" i="0" u="none" strike="noStrike" dirty="0">
                        <a:solidFill>
                          <a:srgbClr val="00B05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1" i="0" u="none" strike="noStrike" dirty="0">
                          <a:solidFill>
                            <a:srgbClr val="FF0000"/>
                          </a:solidFill>
                          <a:effectLst/>
                          <a:latin typeface="+mn-lt"/>
                        </a:rPr>
                        <a:t>1263</a:t>
                      </a:r>
                      <a:endParaRPr lang="en-US" sz="1100" b="1" i="0" u="none" strike="noStrike" dirty="0">
                        <a:solidFill>
                          <a:srgbClr val="FF0000"/>
                        </a:solidFill>
                        <a:effectLst/>
                        <a:latin typeface="Calibri" panose="020F0502020204030204" pitchFamily="34" charset="0"/>
                      </a:endParaRPr>
                    </a:p>
                  </a:txBody>
                  <a:tcPr marL="9525" marR="9525" marT="9525" marB="0" anchor="ctr">
                    <a:lnL w="12700" cmpd="sng">
                      <a:noFill/>
                    </a:lnL>
                    <a:lnR w="12700" cmpd="sng">
                      <a:noFill/>
                    </a:lnR>
                    <a:lnT w="6350" cap="flat" cmpd="sng" algn="ctr">
                      <a:solidFill>
                        <a:sysClr val="window" lastClr="FFFFFF">
                          <a:lumMod val="75000"/>
                        </a:sys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6082128"/>
                  </a:ext>
                </a:extLst>
              </a:tr>
            </a:tbl>
          </a:graphicData>
        </a:graphic>
      </p:graphicFrame>
    </p:spTree>
    <p:extLst>
      <p:ext uri="{BB962C8B-B14F-4D97-AF65-F5344CB8AC3E}">
        <p14:creationId xmlns:p14="http://schemas.microsoft.com/office/powerpoint/2010/main" val="326143087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604299" y="6257676"/>
            <a:ext cx="11587701" cy="608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 name="Graf 2">
            <a:extLst>
              <a:ext uri="{FF2B5EF4-FFF2-40B4-BE49-F238E27FC236}">
                <a16:creationId xmlns:a16="http://schemas.microsoft.com/office/drawing/2014/main" id="{A90CC830-7BF0-477F-B8A6-BC2F032354CA}"/>
              </a:ext>
            </a:extLst>
          </p:cNvPr>
          <p:cNvGraphicFramePr/>
          <p:nvPr/>
        </p:nvGraphicFramePr>
        <p:xfrm>
          <a:off x="540000" y="1260000"/>
          <a:ext cx="5760000" cy="18000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7">
            <a:extLst>
              <a:ext uri="{FF2B5EF4-FFF2-40B4-BE49-F238E27FC236}">
                <a16:creationId xmlns:a16="http://schemas.microsoft.com/office/drawing/2014/main" id="{C5DE19A4-FA6C-4ACA-B2F7-D46309CD98AD}"/>
              </a:ext>
            </a:extLst>
          </p:cNvPr>
          <p:cNvSpPr txBox="1"/>
          <p:nvPr/>
        </p:nvSpPr>
        <p:spPr>
          <a:xfrm>
            <a:off x="6848475" y="1330036"/>
            <a:ext cx="4591050" cy="5109091"/>
          </a:xfrm>
          <a:prstGeom prst="rect">
            <a:avLst/>
          </a:prstGeom>
          <a:noFill/>
          <a:ln>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Celkový počet lékařů se v ČR v posledních dvaceti letech mírně zvyšuje. Problémem je avšak nerovnoměrná distribuce jejich kapacit a u praktických lékařů i velmi vysoký věk lékařů v přibližně 30% ambulancí.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Hustota lékařů na 1 000 obyvatel činí 5,7 v městských oblastech a 4,2 ve venkovských oblastech. Přestože je počet lékařů v současné době poměrně vysoký, vysoký průměrný věk lékařů může brzy vést k omezení nabídky, které ovlivní pokrytí a kvalitu péče. Mezi lety 2000 a 2015 se podíl lékařů starších 55 let zvýšil z 20 % na 37 % a patří k nejvyšším v OECD . Mezi praktickými lékaři je podíl lékařů v předdůchodovém věku dokonce ještě vyšší. Odchod těchto lékařů do důchodu v blízké budoucnosti ohrozí dostupnost zdravotní péče, zejména ve venkovských oblastech. Struktura lékařů poskytujících základní a speciální primární péči je rovněž nevyvážená, neboť všeobecných lékařů je podstatně méně než specialistů. 19 % lékařů je všeobecných, zatímco průměr OECD činí 30 % (OECD, 2017).</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Poznámka: Údaje za Českou republiku do roku 2013 jsou převzaty z databáze OECD </a:t>
            </a:r>
            <a:r>
              <a:rPr kumimoji="0" lang="cs-CZ" sz="1200" b="0" i="0" u="none" strike="noStrike" kern="1200" cap="none" spc="0" normalizeH="0" baseline="0" noProof="0" dirty="0" err="1">
                <a:ln>
                  <a:noFill/>
                </a:ln>
                <a:solidFill>
                  <a:prstClr val="black"/>
                </a:solidFill>
                <a:effectLst/>
                <a:uLnTx/>
                <a:uFillTx/>
                <a:latin typeface="Calibri" panose="020F0502020204030204"/>
                <a:ea typeface="+mn-ea"/>
                <a:cs typeface="+mn-cs"/>
              </a:rPr>
              <a:t>Health</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cs-CZ" sz="1200" b="0" i="0" u="none" strike="noStrike" kern="1200" cap="none" spc="0" normalizeH="0" baseline="0" noProof="0" dirty="0" err="1">
                <a:ln>
                  <a:noFill/>
                </a:ln>
                <a:solidFill>
                  <a:prstClr val="black"/>
                </a:solidFill>
                <a:effectLst/>
                <a:uLnTx/>
                <a:uFillTx/>
                <a:latin typeface="Calibri" panose="020F0502020204030204"/>
                <a:ea typeface="+mn-ea"/>
                <a:cs typeface="+mn-cs"/>
              </a:rPr>
              <a:t>Statistics</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 Počínaje rokem 2014 se počty odhadují na základě údajů ÚZIS týkajících se personální kapacity lékařů ve zdravotnictví (registrovaní a smluvní lékaři) a je použit opravný koeficient k zajištění souladu s dostupnými údaji z předchozích let. </a:t>
            </a:r>
          </a:p>
        </p:txBody>
      </p:sp>
      <p:graphicFrame>
        <p:nvGraphicFramePr>
          <p:cNvPr id="8" name="Graf 7">
            <a:extLst>
              <a:ext uri="{FF2B5EF4-FFF2-40B4-BE49-F238E27FC236}">
                <a16:creationId xmlns:a16="http://schemas.microsoft.com/office/drawing/2014/main" id="{947A6D26-FA60-48E2-A50D-A7C9F154BA43}"/>
              </a:ext>
            </a:extLst>
          </p:cNvPr>
          <p:cNvGraphicFramePr/>
          <p:nvPr/>
        </p:nvGraphicFramePr>
        <p:xfrm>
          <a:off x="540000" y="3060000"/>
          <a:ext cx="5760000" cy="180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 name="Graf 8">
            <a:extLst>
              <a:ext uri="{FF2B5EF4-FFF2-40B4-BE49-F238E27FC236}">
                <a16:creationId xmlns:a16="http://schemas.microsoft.com/office/drawing/2014/main" id="{839B8471-0F60-4241-8C6C-B0E6D47FD8CA}"/>
              </a:ext>
            </a:extLst>
          </p:cNvPr>
          <p:cNvGraphicFramePr/>
          <p:nvPr/>
        </p:nvGraphicFramePr>
        <p:xfrm>
          <a:off x="540000" y="4860000"/>
          <a:ext cx="5760000" cy="1800000"/>
        </p:xfrm>
        <a:graphic>
          <a:graphicData uri="http://schemas.openxmlformats.org/drawingml/2006/chart">
            <c:chart xmlns:c="http://schemas.openxmlformats.org/drawingml/2006/chart" xmlns:r="http://schemas.openxmlformats.org/officeDocument/2006/relationships" r:id="rId5"/>
          </a:graphicData>
        </a:graphic>
      </p:graphicFrame>
      <p:sp>
        <p:nvSpPr>
          <p:cNvPr id="10" name="TextBox 6">
            <a:extLst>
              <a:ext uri="{FF2B5EF4-FFF2-40B4-BE49-F238E27FC236}">
                <a16:creationId xmlns:a16="http://schemas.microsoft.com/office/drawing/2014/main" id="{F88EB9FD-F64E-457A-B40D-B004E5CABB77}"/>
              </a:ext>
            </a:extLst>
          </p:cNvPr>
          <p:cNvSpPr txBox="1"/>
          <p:nvPr/>
        </p:nvSpPr>
        <p:spPr>
          <a:xfrm>
            <a:off x="257557" y="653725"/>
            <a:ext cx="7733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OECD (2018), OECD Economic Surveys: Czech Republic 2018</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OECD Publishing, Paris</a:t>
            </a:r>
          </a:p>
        </p:txBody>
      </p:sp>
      <p:sp>
        <p:nvSpPr>
          <p:cNvPr id="2" name="Title 1"/>
          <p:cNvSpPr>
            <a:spLocks noGrp="1"/>
          </p:cNvSpPr>
          <p:nvPr>
            <p:ph type="title"/>
          </p:nvPr>
        </p:nvSpPr>
        <p:spPr/>
        <p:txBody>
          <a:bodyPr>
            <a:normAutofit/>
          </a:bodyPr>
          <a:lstStyle/>
          <a:p>
            <a:r>
              <a:rPr lang="en-US" dirty="0" err="1"/>
              <a:t>Vývoj</a:t>
            </a:r>
            <a:r>
              <a:rPr lang="en-US" dirty="0"/>
              <a:t> </a:t>
            </a:r>
            <a:r>
              <a:rPr lang="en-US" dirty="0" err="1"/>
              <a:t>počtu</a:t>
            </a:r>
            <a:r>
              <a:rPr lang="en-US" dirty="0"/>
              <a:t> </a:t>
            </a:r>
            <a:r>
              <a:rPr lang="en-US" dirty="0" err="1"/>
              <a:t>lékařů</a:t>
            </a:r>
            <a:r>
              <a:rPr lang="en-US" dirty="0"/>
              <a:t> v </a:t>
            </a:r>
            <a:r>
              <a:rPr lang="en-US" dirty="0" err="1"/>
              <a:t>mezinárodním</a:t>
            </a:r>
            <a:r>
              <a:rPr lang="en-US" dirty="0"/>
              <a:t> </a:t>
            </a:r>
            <a:r>
              <a:rPr lang="en-US" dirty="0" err="1"/>
              <a:t>srovnání</a:t>
            </a:r>
            <a:endParaRPr lang="en-US" dirty="0"/>
          </a:p>
        </p:txBody>
      </p:sp>
      <p:grpSp>
        <p:nvGrpSpPr>
          <p:cNvPr id="13" name="Group 12"/>
          <p:cNvGrpSpPr/>
          <p:nvPr/>
        </p:nvGrpSpPr>
        <p:grpSpPr>
          <a:xfrm>
            <a:off x="10367728" y="150210"/>
            <a:ext cx="1741413" cy="580110"/>
            <a:chOff x="9868966" y="545145"/>
            <a:chExt cx="1621130" cy="580110"/>
          </a:xfrm>
        </p:grpSpPr>
        <p:sp>
          <p:nvSpPr>
            <p:cNvPr id="14" name="Rectangle 13"/>
            <p:cNvSpPr/>
            <p:nvPr/>
          </p:nvSpPr>
          <p:spPr>
            <a:xfrm>
              <a:off x="9868966" y="545145"/>
              <a:ext cx="1474258" cy="56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Vlajka CR">
              <a:extLst>
                <a:ext uri="{FF2B5EF4-FFF2-40B4-BE49-F238E27FC236}">
                  <a16:creationId xmlns:a16="http://schemas.microsoft.com/office/drawing/2014/main" id="{471DD38C-87B2-4EF0-9C4F-92FAABA3B665}"/>
                </a:ext>
              </a:extLst>
            </p:cNvPr>
            <p:cNvPicPr>
              <a:picLocks noChangeArrowheads="1"/>
            </p:cNvPicPr>
            <p:nvPr>
              <p:custDataLst>
                <p:tags r:id="rId1"/>
              </p:custDataLst>
            </p:nvPr>
          </p:nvPicPr>
          <p:blipFill>
            <a:blip r:embed="rId6" cstate="print">
              <a:extLst>
                <a:ext uri="{28A0092B-C50C-407E-A947-70E740481C1C}">
                  <a14:useLocalDpi xmlns:a14="http://schemas.microsoft.com/office/drawing/2010/main"/>
                </a:ext>
              </a:extLst>
            </a:blip>
            <a:srcRect/>
            <a:stretch>
              <a:fillRect/>
            </a:stretch>
          </p:blipFill>
          <p:spPr bwMode="gray">
            <a:xfrm>
              <a:off x="10803224" y="545145"/>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 name="Rectangle 15"/>
            <p:cNvSpPr/>
            <p:nvPr/>
          </p:nvSpPr>
          <p:spPr>
            <a:xfrm>
              <a:off x="9868966" y="725145"/>
              <a:ext cx="1621130" cy="400110"/>
            </a:xfrm>
            <a:prstGeom prst="rect">
              <a:avLst/>
            </a:prstGeom>
          </p:spPr>
          <p:txBody>
            <a:bodyPr wrap="square">
              <a:spAutoFit/>
            </a:bodyPr>
            <a:lstStyle/>
            <a:p>
              <a:endParaRPr lang="cs-CZ" sz="1000" dirty="0"/>
            </a:p>
            <a:p>
              <a:endParaRPr lang="en-US" sz="1000" dirty="0"/>
            </a:p>
          </p:txBody>
        </p:sp>
      </p:grpSp>
    </p:spTree>
    <p:extLst>
      <p:ext uri="{BB962C8B-B14F-4D97-AF65-F5344CB8AC3E}">
        <p14:creationId xmlns:p14="http://schemas.microsoft.com/office/powerpoint/2010/main" val="253304144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7457491" cy="523220"/>
          </a:xfrm>
          <a:prstGeom prst="rect">
            <a:avLst/>
          </a:prstGeom>
          <a:noFill/>
        </p:spPr>
        <p:txBody>
          <a:bodyPr wrap="none" rtlCol="0">
            <a:spAutoFit/>
          </a:bodyPr>
          <a:lstStyle/>
          <a:p>
            <a:r>
              <a:rPr lang="cs-CZ" sz="1400" dirty="0"/>
              <a:t>Zdroj: </a:t>
            </a:r>
            <a:r>
              <a:rPr lang="cs-CZ" sz="1400" kern="0" dirty="0"/>
              <a:t>NRHOSP 2010 – 2018, </a:t>
            </a:r>
            <a:r>
              <a:rPr lang="cs-CZ" sz="1400" b="1" kern="0" dirty="0"/>
              <a:t>Královehradecký kraj</a:t>
            </a:r>
          </a:p>
          <a:p>
            <a:pPr lvl="0">
              <a:defRPr/>
            </a:pPr>
            <a:r>
              <a:rPr lang="cs-CZ" sz="1400" kern="0" dirty="0">
                <a:solidFill>
                  <a:srgbClr val="000000"/>
                </a:solidFill>
              </a:rPr>
              <a:t>Počet pacientů s bydlištěm v HKK, diagnózou I21-I22 a hospitalizačním úmrtím do 30 dnů od přijetí. </a:t>
            </a:r>
          </a:p>
        </p:txBody>
      </p:sp>
      <p:sp>
        <p:nvSpPr>
          <p:cNvPr id="8" name="TextBox 7"/>
          <p:cNvSpPr txBox="1"/>
          <p:nvPr/>
        </p:nvSpPr>
        <p:spPr>
          <a:xfrm>
            <a:off x="9180576" y="2409046"/>
            <a:ext cx="2898648" cy="2462213"/>
          </a:xfrm>
          <a:prstGeom prst="rect">
            <a:avLst/>
          </a:prstGeom>
          <a:noFill/>
          <a:ln>
            <a:noFill/>
          </a:ln>
        </p:spPr>
        <p:txBody>
          <a:bodyPr wrap="square" rtlCol="0">
            <a:spAutoFit/>
          </a:bodyPr>
          <a:lstStyle/>
          <a:p>
            <a:r>
              <a:rPr lang="cs-CZ" sz="1400" kern="0" dirty="0">
                <a:solidFill>
                  <a:srgbClr val="000000"/>
                </a:solidFill>
              </a:rPr>
              <a:t>V ČR v roce 2018 zemřelo na AIM při </a:t>
            </a:r>
            <a:r>
              <a:rPr lang="cs-CZ" sz="1400" kern="0" dirty="0"/>
              <a:t>hospitalizaci (do 30 dní od přijetí) 1 081 pacientů, což je 7,1 % ze všech pacientů hospitalizovaných pro akutní infarkt myokardu.</a:t>
            </a:r>
          </a:p>
          <a:p>
            <a:endParaRPr lang="cs-CZ" sz="1400" kern="0" dirty="0"/>
          </a:p>
          <a:p>
            <a:r>
              <a:rPr lang="cs-CZ" sz="1400" kern="0" dirty="0"/>
              <a:t>V Královéhradeckém kraji zemřelo při hospitalizaci do 30 dní 58 pacientů, což je 7,6 % ze všech pacientů hospitalizovaných pro akutní infarkt</a:t>
            </a:r>
          </a:p>
          <a:p>
            <a:r>
              <a:rPr lang="cs-CZ" sz="1400" kern="0" dirty="0"/>
              <a:t>myokardu.</a:t>
            </a:r>
          </a:p>
        </p:txBody>
      </p:sp>
      <p:grpSp>
        <p:nvGrpSpPr>
          <p:cNvPr id="9" name="Skupina 8">
            <a:extLst>
              <a:ext uri="{FF2B5EF4-FFF2-40B4-BE49-F238E27FC236}">
                <a16:creationId xmlns:a16="http://schemas.microsoft.com/office/drawing/2014/main" id="{B0B0DE74-5C67-4427-BFEA-237C3E6B5960}"/>
              </a:ext>
            </a:extLst>
          </p:cNvPr>
          <p:cNvGrpSpPr/>
          <p:nvPr/>
        </p:nvGrpSpPr>
        <p:grpSpPr>
          <a:xfrm>
            <a:off x="465251" y="1559347"/>
            <a:ext cx="1168563" cy="396551"/>
            <a:chOff x="7037778" y="1433348"/>
            <a:chExt cx="945464" cy="279314"/>
          </a:xfrm>
        </p:grpSpPr>
        <p:sp>
          <p:nvSpPr>
            <p:cNvPr id="14" name="Text Box 58">
              <a:extLst>
                <a:ext uri="{FF2B5EF4-FFF2-40B4-BE49-F238E27FC236}">
                  <a16:creationId xmlns:a16="http://schemas.microsoft.com/office/drawing/2014/main" id="{58972A0A-36E9-4216-B14D-E383CCE1A929}"/>
                </a:ext>
              </a:extLst>
            </p:cNvPr>
            <p:cNvSpPr txBox="1">
              <a:spLocks noChangeArrowheads="1"/>
            </p:cNvSpPr>
            <p:nvPr/>
          </p:nvSpPr>
          <p:spPr bwMode="auto">
            <a:xfrm>
              <a:off x="7235994" y="1433348"/>
              <a:ext cx="747248" cy="184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ts val="0"/>
                </a:spcBef>
                <a:spcAft>
                  <a:spcPct val="0"/>
                </a:spcAft>
                <a:buClrTx/>
                <a:buSzTx/>
                <a:buFontTx/>
                <a:buNone/>
                <a:tabLst/>
                <a:defRPr/>
              </a:pPr>
              <a:r>
                <a:rPr lang="cs-CZ" altLang="cs-CZ" sz="1400" kern="0" dirty="0">
                  <a:solidFill>
                    <a:srgbClr val="000000"/>
                  </a:solidFill>
                  <a:latin typeface="Calibri"/>
                </a:rPr>
                <a:t>Muži</a:t>
              </a:r>
            </a:p>
            <a:p>
              <a:pPr marL="0" marR="0" lvl="0" indent="0" algn="l" defTabSz="914400" eaLnBrk="1" fontAlgn="base" latinLnBrk="0" hangingPunct="1">
                <a:lnSpc>
                  <a:spcPct val="100000"/>
                </a:lnSpc>
                <a:spcBef>
                  <a:spcPts val="0"/>
                </a:spcBef>
                <a:spcAft>
                  <a:spcPct val="0"/>
                </a:spcAft>
                <a:buClrTx/>
                <a:buSzTx/>
                <a:buFontTx/>
                <a:buNone/>
                <a:tabLst/>
                <a:defRPr/>
              </a:pPr>
              <a:r>
                <a:rPr kumimoji="0" lang="cs-CZ" altLang="cs-CZ" sz="1400" b="0" i="0" u="none" strike="noStrike" kern="0" cap="none" spc="0" normalizeH="0" baseline="0" noProof="0" dirty="0">
                  <a:ln>
                    <a:noFill/>
                  </a:ln>
                  <a:solidFill>
                    <a:srgbClr val="000000"/>
                  </a:solidFill>
                  <a:effectLst/>
                  <a:uLnTx/>
                  <a:uFillTx/>
                  <a:latin typeface="Calibri"/>
                </a:rPr>
                <a:t>Ženy</a:t>
              </a:r>
              <a:endParaRPr kumimoji="0" lang="en-US" altLang="cs-CZ" sz="1400" b="0" i="0" u="none" strike="noStrike" kern="0" cap="none" spc="0" normalizeH="0" baseline="0" noProof="0" dirty="0">
                <a:ln>
                  <a:noFill/>
                </a:ln>
                <a:solidFill>
                  <a:srgbClr val="000000"/>
                </a:solidFill>
                <a:effectLst/>
                <a:uLnTx/>
                <a:uFillTx/>
                <a:latin typeface="Calibri"/>
              </a:endParaRPr>
            </a:p>
          </p:txBody>
        </p:sp>
        <p:sp>
          <p:nvSpPr>
            <p:cNvPr id="15" name="Rectangle 56">
              <a:extLst>
                <a:ext uri="{FF2B5EF4-FFF2-40B4-BE49-F238E27FC236}">
                  <a16:creationId xmlns:a16="http://schemas.microsoft.com/office/drawing/2014/main" id="{C73488F4-C8E7-44EE-935B-7CB83C018A01}"/>
                </a:ext>
              </a:extLst>
            </p:cNvPr>
            <p:cNvSpPr>
              <a:spLocks noChangeArrowheads="1"/>
            </p:cNvSpPr>
            <p:nvPr/>
          </p:nvSpPr>
          <p:spPr bwMode="auto">
            <a:xfrm>
              <a:off x="7037778" y="1604469"/>
              <a:ext cx="108000" cy="108193"/>
            </a:xfrm>
            <a:prstGeom prst="rect">
              <a:avLst/>
            </a:prstGeom>
            <a:solidFill>
              <a:srgbClr val="DA2128"/>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100" b="0" i="0" u="none" strike="noStrike" kern="0" cap="none" spc="0" normalizeH="0" baseline="0" noProof="0">
                <a:ln>
                  <a:noFill/>
                </a:ln>
                <a:solidFill>
                  <a:srgbClr val="000000"/>
                </a:solidFill>
                <a:effectLst/>
                <a:uLnTx/>
                <a:uFillTx/>
                <a:latin typeface="Arial" charset="0"/>
              </a:endParaRPr>
            </a:p>
          </p:txBody>
        </p:sp>
        <p:sp>
          <p:nvSpPr>
            <p:cNvPr id="16" name="Rectangle 56">
              <a:extLst>
                <a:ext uri="{FF2B5EF4-FFF2-40B4-BE49-F238E27FC236}">
                  <a16:creationId xmlns:a16="http://schemas.microsoft.com/office/drawing/2014/main" id="{887E82C4-36E2-4D04-A39C-32FE2F24132E}"/>
                </a:ext>
              </a:extLst>
            </p:cNvPr>
            <p:cNvSpPr>
              <a:spLocks noChangeArrowheads="1"/>
            </p:cNvSpPr>
            <p:nvPr/>
          </p:nvSpPr>
          <p:spPr bwMode="auto">
            <a:xfrm>
              <a:off x="7037778" y="1452668"/>
              <a:ext cx="108000" cy="108193"/>
            </a:xfrm>
            <a:prstGeom prst="rect">
              <a:avLst/>
            </a:prstGeom>
            <a:solidFill>
              <a:srgbClr val="037BC1"/>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600" b="0" i="1" u="none" strike="noStrike" kern="0" cap="none" spc="0" normalizeH="0" baseline="0" noProof="0">
                <a:ln>
                  <a:noFill/>
                </a:ln>
                <a:solidFill>
                  <a:srgbClr val="000000"/>
                </a:solidFill>
                <a:effectLst/>
                <a:uLnTx/>
                <a:uFillTx/>
                <a:latin typeface="Arial" charset="0"/>
              </a:endParaRPr>
            </a:p>
          </p:txBody>
        </p:sp>
      </p:grpSp>
      <p:graphicFrame>
        <p:nvGraphicFramePr>
          <p:cNvPr id="17" name="Tabulka 16">
            <a:extLst>
              <a:ext uri="{FF2B5EF4-FFF2-40B4-BE49-F238E27FC236}">
                <a16:creationId xmlns:a16="http://schemas.microsoft.com/office/drawing/2014/main" id="{9B936A12-E736-4558-B20A-F6F8D3F54483}"/>
              </a:ext>
            </a:extLst>
          </p:cNvPr>
          <p:cNvGraphicFramePr>
            <a:graphicFrameLocks noGrp="1"/>
          </p:cNvGraphicFramePr>
          <p:nvPr>
            <p:extLst>
              <p:ext uri="{D42A27DB-BD31-4B8C-83A1-F6EECF244321}">
                <p14:modId xmlns:p14="http://schemas.microsoft.com/office/powerpoint/2010/main" val="597945611"/>
              </p:ext>
            </p:extLst>
          </p:nvPr>
        </p:nvGraphicFramePr>
        <p:xfrm>
          <a:off x="4946358" y="2033863"/>
          <a:ext cx="4065835" cy="4074354"/>
        </p:xfrm>
        <a:graphic>
          <a:graphicData uri="http://schemas.openxmlformats.org/drawingml/2006/table">
            <a:tbl>
              <a:tblPr firstRow="1" bandRow="1"/>
              <a:tblGrid>
                <a:gridCol w="813167">
                  <a:extLst>
                    <a:ext uri="{9D8B030D-6E8A-4147-A177-3AD203B41FA5}">
                      <a16:colId xmlns:a16="http://schemas.microsoft.com/office/drawing/2014/main" val="2993999352"/>
                    </a:ext>
                  </a:extLst>
                </a:gridCol>
                <a:gridCol w="813167">
                  <a:extLst>
                    <a:ext uri="{9D8B030D-6E8A-4147-A177-3AD203B41FA5}">
                      <a16:colId xmlns:a16="http://schemas.microsoft.com/office/drawing/2014/main" val="1626814119"/>
                    </a:ext>
                  </a:extLst>
                </a:gridCol>
                <a:gridCol w="813167">
                  <a:extLst>
                    <a:ext uri="{9D8B030D-6E8A-4147-A177-3AD203B41FA5}">
                      <a16:colId xmlns:a16="http://schemas.microsoft.com/office/drawing/2014/main" val="3433227762"/>
                    </a:ext>
                  </a:extLst>
                </a:gridCol>
                <a:gridCol w="813167">
                  <a:extLst>
                    <a:ext uri="{9D8B030D-6E8A-4147-A177-3AD203B41FA5}">
                      <a16:colId xmlns:a16="http://schemas.microsoft.com/office/drawing/2014/main" val="2919895441"/>
                    </a:ext>
                  </a:extLst>
                </a:gridCol>
                <a:gridCol w="813167">
                  <a:extLst>
                    <a:ext uri="{9D8B030D-6E8A-4147-A177-3AD203B41FA5}">
                      <a16:colId xmlns:a16="http://schemas.microsoft.com/office/drawing/2014/main" val="31915613"/>
                    </a:ext>
                  </a:extLst>
                </a:gridCol>
              </a:tblGrid>
              <a:tr h="452706">
                <a:tc>
                  <a:txBody>
                    <a:bodyPr/>
                    <a:lstStyle/>
                    <a:p>
                      <a:pPr algn="ctr" fontAlgn="ctr"/>
                      <a:r>
                        <a:rPr lang="cs-CZ" sz="1400" b="0" i="1" u="none" strike="noStrike" dirty="0">
                          <a:solidFill>
                            <a:srgbClr val="000000"/>
                          </a:solidFill>
                          <a:effectLst/>
                          <a:latin typeface="Calibri" panose="020F0502020204030204" pitchFamily="34" charset="0"/>
                        </a:rPr>
                        <a:t>72</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8,5%</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1" u="none" strike="noStrike">
                          <a:solidFill>
                            <a:srgbClr val="000000"/>
                          </a:solidFill>
                          <a:effectLst/>
                          <a:latin typeface="Calibri" panose="020F0502020204030204" pitchFamily="34" charset="0"/>
                        </a:rPr>
                        <a:t>1 527</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9,4%</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0,9%</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4167051037"/>
                  </a:ext>
                </a:extLst>
              </a:tr>
              <a:tr h="452706">
                <a:tc>
                  <a:txBody>
                    <a:bodyPr/>
                    <a:lstStyle/>
                    <a:p>
                      <a:pPr algn="ctr" fontAlgn="ctr"/>
                      <a:r>
                        <a:rPr lang="cs-CZ" sz="1400" b="0" i="1" u="none" strike="noStrike">
                          <a:solidFill>
                            <a:srgbClr val="000000"/>
                          </a:solidFill>
                          <a:effectLst/>
                          <a:latin typeface="Calibri" panose="020F0502020204030204" pitchFamily="34" charset="0"/>
                        </a:rPr>
                        <a:t>74</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9,0%</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1" u="none" strike="noStrike">
                          <a:solidFill>
                            <a:srgbClr val="000000"/>
                          </a:solidFill>
                          <a:effectLst/>
                          <a:latin typeface="Calibri" panose="020F0502020204030204" pitchFamily="34" charset="0"/>
                        </a:rPr>
                        <a:t>1 393</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8,7%</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-0,2%</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955457036"/>
                  </a:ext>
                </a:extLst>
              </a:tr>
              <a:tr h="452706">
                <a:tc>
                  <a:txBody>
                    <a:bodyPr/>
                    <a:lstStyle/>
                    <a:p>
                      <a:pPr algn="ctr" fontAlgn="ctr"/>
                      <a:r>
                        <a:rPr lang="cs-CZ" sz="1400" b="0" i="1" u="none" strike="noStrike">
                          <a:solidFill>
                            <a:srgbClr val="000000"/>
                          </a:solidFill>
                          <a:effectLst/>
                          <a:latin typeface="Calibri" panose="020F0502020204030204" pitchFamily="34" charset="0"/>
                        </a:rPr>
                        <a:t>79</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8,7%</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1" u="none" strike="noStrike">
                          <a:solidFill>
                            <a:srgbClr val="000000"/>
                          </a:solidFill>
                          <a:effectLst/>
                          <a:latin typeface="Calibri" panose="020F0502020204030204" pitchFamily="34" charset="0"/>
                        </a:rPr>
                        <a:t>1 342</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8,0%</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-0,6%</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254454476"/>
                  </a:ext>
                </a:extLst>
              </a:tr>
              <a:tr h="452706">
                <a:tc>
                  <a:txBody>
                    <a:bodyPr/>
                    <a:lstStyle/>
                    <a:p>
                      <a:pPr algn="ctr" fontAlgn="ctr"/>
                      <a:r>
                        <a:rPr lang="cs-CZ" sz="1400" b="0" i="1" u="none" strike="noStrike">
                          <a:solidFill>
                            <a:srgbClr val="000000"/>
                          </a:solidFill>
                          <a:effectLst/>
                          <a:latin typeface="Calibri" panose="020F0502020204030204" pitchFamily="34" charset="0"/>
                        </a:rPr>
                        <a:t>74</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8,4%</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1" u="none" strike="noStrike">
                          <a:solidFill>
                            <a:srgbClr val="000000"/>
                          </a:solidFill>
                          <a:effectLst/>
                          <a:latin typeface="Calibri" panose="020F0502020204030204" pitchFamily="34" charset="0"/>
                        </a:rPr>
                        <a:t>1 416</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8,7%</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0,3%</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76680167"/>
                  </a:ext>
                </a:extLst>
              </a:tr>
              <a:tr h="452706">
                <a:tc>
                  <a:txBody>
                    <a:bodyPr/>
                    <a:lstStyle/>
                    <a:p>
                      <a:pPr algn="ctr" fontAlgn="ctr"/>
                      <a:r>
                        <a:rPr lang="cs-CZ" sz="1400" b="0" i="1" u="none" strike="noStrike">
                          <a:solidFill>
                            <a:srgbClr val="000000"/>
                          </a:solidFill>
                          <a:effectLst/>
                          <a:latin typeface="Calibri" panose="020F0502020204030204" pitchFamily="34" charset="0"/>
                        </a:rPr>
                        <a:t>76</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8,4%</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1" u="none" strike="noStrike">
                          <a:solidFill>
                            <a:srgbClr val="000000"/>
                          </a:solidFill>
                          <a:effectLst/>
                          <a:latin typeface="Calibri" panose="020F0502020204030204" pitchFamily="34" charset="0"/>
                        </a:rPr>
                        <a:t>1 228</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7,6%</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-0,8%</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774581308"/>
                  </a:ext>
                </a:extLst>
              </a:tr>
              <a:tr h="452706">
                <a:tc>
                  <a:txBody>
                    <a:bodyPr/>
                    <a:lstStyle/>
                    <a:p>
                      <a:pPr algn="ctr" fontAlgn="ctr"/>
                      <a:r>
                        <a:rPr lang="cs-CZ" sz="1400" b="0" i="1" u="none" strike="noStrike">
                          <a:solidFill>
                            <a:srgbClr val="000000"/>
                          </a:solidFill>
                          <a:effectLst/>
                          <a:latin typeface="Calibri" panose="020F0502020204030204" pitchFamily="34" charset="0"/>
                        </a:rPr>
                        <a:t>60</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7,5%</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1" u="none" strike="noStrike">
                          <a:solidFill>
                            <a:srgbClr val="000000"/>
                          </a:solidFill>
                          <a:effectLst/>
                          <a:latin typeface="Calibri" panose="020F0502020204030204" pitchFamily="34" charset="0"/>
                        </a:rPr>
                        <a:t>1 227</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7,8%</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0,3%</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583843927"/>
                  </a:ext>
                </a:extLst>
              </a:tr>
              <a:tr h="452706">
                <a:tc>
                  <a:txBody>
                    <a:bodyPr/>
                    <a:lstStyle/>
                    <a:p>
                      <a:pPr algn="ctr" fontAlgn="ctr"/>
                      <a:r>
                        <a:rPr lang="cs-CZ" sz="1400" b="0" i="1" u="none" strike="noStrike">
                          <a:solidFill>
                            <a:srgbClr val="000000"/>
                          </a:solidFill>
                          <a:effectLst/>
                          <a:latin typeface="Calibri" panose="020F0502020204030204" pitchFamily="34" charset="0"/>
                        </a:rPr>
                        <a:t>62</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7,4%</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1" u="none" strike="noStrike">
                          <a:solidFill>
                            <a:srgbClr val="000000"/>
                          </a:solidFill>
                          <a:effectLst/>
                          <a:latin typeface="Calibri" panose="020F0502020204030204" pitchFamily="34" charset="0"/>
                        </a:rPr>
                        <a:t>1 152</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7,4%</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0,1%</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606039269"/>
                  </a:ext>
                </a:extLst>
              </a:tr>
              <a:tr h="452706">
                <a:tc>
                  <a:txBody>
                    <a:bodyPr/>
                    <a:lstStyle/>
                    <a:p>
                      <a:pPr algn="ctr" fontAlgn="ctr"/>
                      <a:r>
                        <a:rPr lang="cs-CZ" sz="1400" b="0" i="1" u="none" strike="noStrike">
                          <a:solidFill>
                            <a:srgbClr val="000000"/>
                          </a:solidFill>
                          <a:effectLst/>
                          <a:latin typeface="Calibri" panose="020F0502020204030204" pitchFamily="34" charset="0"/>
                        </a:rPr>
                        <a:t>64</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8,4%</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1" u="none" strike="noStrike">
                          <a:solidFill>
                            <a:srgbClr val="000000"/>
                          </a:solidFill>
                          <a:effectLst/>
                          <a:latin typeface="Calibri" panose="020F0502020204030204" pitchFamily="34" charset="0"/>
                        </a:rPr>
                        <a:t>1 157</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7,6%</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-0,8%</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369057128"/>
                  </a:ext>
                </a:extLst>
              </a:tr>
              <a:tr h="452706">
                <a:tc>
                  <a:txBody>
                    <a:bodyPr/>
                    <a:lstStyle/>
                    <a:p>
                      <a:pPr algn="ctr" fontAlgn="ctr"/>
                      <a:r>
                        <a:rPr lang="cs-CZ" sz="1400" b="0" i="1" u="none" strike="noStrike">
                          <a:solidFill>
                            <a:srgbClr val="000000"/>
                          </a:solidFill>
                          <a:effectLst/>
                          <a:latin typeface="Calibri" panose="020F0502020204030204" pitchFamily="34" charset="0"/>
                        </a:rPr>
                        <a:t>58</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7,6%</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1" u="none" strike="noStrike">
                          <a:solidFill>
                            <a:srgbClr val="000000"/>
                          </a:solidFill>
                          <a:effectLst/>
                          <a:latin typeface="Calibri" panose="020F0502020204030204" pitchFamily="34" charset="0"/>
                        </a:rPr>
                        <a:t>1 081</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7,1%</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-0,4%</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076027063"/>
                  </a:ext>
                </a:extLst>
              </a:tr>
            </a:tbl>
          </a:graphicData>
        </a:graphic>
      </p:graphicFrame>
      <p:sp>
        <p:nvSpPr>
          <p:cNvPr id="18" name="TextovéPole 17">
            <a:extLst>
              <a:ext uri="{FF2B5EF4-FFF2-40B4-BE49-F238E27FC236}">
                <a16:creationId xmlns:a16="http://schemas.microsoft.com/office/drawing/2014/main" id="{600CAFB8-B44E-41A3-9C5D-39730692CFA4}"/>
              </a:ext>
            </a:extLst>
          </p:cNvPr>
          <p:cNvSpPr txBox="1"/>
          <p:nvPr/>
        </p:nvSpPr>
        <p:spPr>
          <a:xfrm>
            <a:off x="5263981" y="1677470"/>
            <a:ext cx="602501" cy="30777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1" u="none" strike="noStrike" kern="0" cap="none" spc="0" normalizeH="0" baseline="0" noProof="0" dirty="0">
                <a:ln>
                  <a:noFill/>
                </a:ln>
                <a:solidFill>
                  <a:srgbClr val="000000"/>
                </a:solidFill>
                <a:effectLst/>
                <a:uLnTx/>
                <a:uFillTx/>
              </a:rPr>
              <a:t>N</a:t>
            </a:r>
          </a:p>
        </p:txBody>
      </p:sp>
      <p:sp>
        <p:nvSpPr>
          <p:cNvPr id="19" name="TextovéPole 18">
            <a:extLst>
              <a:ext uri="{FF2B5EF4-FFF2-40B4-BE49-F238E27FC236}">
                <a16:creationId xmlns:a16="http://schemas.microsoft.com/office/drawing/2014/main" id="{E598E5A1-5436-492F-AB71-F86564AC4A96}"/>
              </a:ext>
            </a:extLst>
          </p:cNvPr>
          <p:cNvSpPr txBox="1"/>
          <p:nvPr/>
        </p:nvSpPr>
        <p:spPr>
          <a:xfrm>
            <a:off x="5553772" y="1618364"/>
            <a:ext cx="1065014"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1" u="none" strike="noStrike" kern="0" cap="none" spc="0" normalizeH="0" baseline="0" noProof="0" dirty="0">
                <a:ln>
                  <a:noFill/>
                </a:ln>
                <a:solidFill>
                  <a:srgbClr val="000000"/>
                </a:solidFill>
                <a:effectLst/>
                <a:uLnTx/>
                <a:uFillTx/>
              </a:rPr>
              <a:t>Mortalita</a:t>
            </a:r>
          </a:p>
          <a:p>
            <a:pPr marL="0" marR="0" lvl="0" indent="0" algn="ctr" defTabSz="914400" eaLnBrk="1" fontAlgn="auto" latinLnBrk="0" hangingPunct="1">
              <a:lnSpc>
                <a:spcPct val="100000"/>
              </a:lnSpc>
              <a:spcBef>
                <a:spcPts val="0"/>
              </a:spcBef>
              <a:spcAft>
                <a:spcPts val="0"/>
              </a:spcAft>
              <a:buClrTx/>
              <a:buSzTx/>
              <a:buFontTx/>
              <a:buNone/>
              <a:tabLst/>
              <a:defRPr/>
            </a:pPr>
            <a:r>
              <a:rPr lang="cs-CZ" sz="1400" b="1" i="1" kern="0" dirty="0">
                <a:solidFill>
                  <a:srgbClr val="000000"/>
                </a:solidFill>
              </a:rPr>
              <a:t>%</a:t>
            </a:r>
            <a:endParaRPr kumimoji="0" lang="cs-CZ" sz="1400" b="1" i="1" u="none" strike="noStrike" kern="0" cap="none" spc="0" normalizeH="0" baseline="0" noProof="0" dirty="0">
              <a:ln>
                <a:noFill/>
              </a:ln>
              <a:solidFill>
                <a:srgbClr val="000000"/>
              </a:solidFill>
              <a:effectLst/>
              <a:uLnTx/>
              <a:uFillTx/>
            </a:endParaRPr>
          </a:p>
        </p:txBody>
      </p:sp>
      <p:sp>
        <p:nvSpPr>
          <p:cNvPr id="20" name="TextovéPole 19">
            <a:extLst>
              <a:ext uri="{FF2B5EF4-FFF2-40B4-BE49-F238E27FC236}">
                <a16:creationId xmlns:a16="http://schemas.microsoft.com/office/drawing/2014/main" id="{8D1F56BE-1488-4746-BFD5-081681FE76EB}"/>
              </a:ext>
            </a:extLst>
          </p:cNvPr>
          <p:cNvSpPr txBox="1"/>
          <p:nvPr/>
        </p:nvSpPr>
        <p:spPr>
          <a:xfrm>
            <a:off x="8249316" y="1514915"/>
            <a:ext cx="1065014" cy="523220"/>
          </a:xfrm>
          <a:prstGeom prst="rect">
            <a:avLst/>
          </a:prstGeom>
          <a:noFill/>
        </p:spPr>
        <p:txBody>
          <a:bodyPr wrap="square" rtlCol="0">
            <a:spAutoFit/>
          </a:bodyPr>
          <a:lstStyle/>
          <a:p>
            <a:pPr lvl="0">
              <a:defRPr/>
            </a:pPr>
            <a:r>
              <a:rPr lang="cs-CZ" sz="1400" b="1" kern="0" dirty="0">
                <a:solidFill>
                  <a:srgbClr val="000000"/>
                </a:solidFill>
              </a:rPr>
              <a:t>Rozdíl</a:t>
            </a:r>
          </a:p>
          <a:p>
            <a:pPr lvl="0">
              <a:defRPr/>
            </a:pPr>
            <a:r>
              <a:rPr lang="cs-CZ" sz="1400" b="1" kern="0" dirty="0">
                <a:solidFill>
                  <a:srgbClr val="000000"/>
                </a:solidFill>
              </a:rPr>
              <a:t>ČR - HKK</a:t>
            </a:r>
          </a:p>
        </p:txBody>
      </p:sp>
      <p:sp>
        <p:nvSpPr>
          <p:cNvPr id="2" name="Title 1"/>
          <p:cNvSpPr>
            <a:spLocks noGrp="1"/>
          </p:cNvSpPr>
          <p:nvPr>
            <p:ph type="title"/>
          </p:nvPr>
        </p:nvSpPr>
        <p:spPr/>
        <p:txBody>
          <a:bodyPr>
            <a:normAutofit fontScale="90000"/>
          </a:bodyPr>
          <a:lstStyle/>
          <a:p>
            <a:r>
              <a:rPr lang="en-US" dirty="0" err="1"/>
              <a:t>Akutní</a:t>
            </a:r>
            <a:r>
              <a:rPr lang="en-US" dirty="0"/>
              <a:t> </a:t>
            </a:r>
            <a:r>
              <a:rPr lang="en-US" dirty="0" err="1"/>
              <a:t>infarkt</a:t>
            </a:r>
            <a:r>
              <a:rPr lang="en-US" dirty="0"/>
              <a:t> </a:t>
            </a:r>
            <a:r>
              <a:rPr lang="en-US" dirty="0" err="1"/>
              <a:t>myokardu</a:t>
            </a:r>
            <a:r>
              <a:rPr lang="en-US" dirty="0"/>
              <a:t> – </a:t>
            </a:r>
            <a:r>
              <a:rPr lang="en-US" dirty="0" err="1"/>
              <a:t>hospitalizační</a:t>
            </a:r>
            <a:r>
              <a:rPr lang="en-US" dirty="0"/>
              <a:t> </a:t>
            </a:r>
            <a:r>
              <a:rPr lang="en-US" dirty="0" err="1"/>
              <a:t>mortalita</a:t>
            </a:r>
            <a:r>
              <a:rPr lang="en-US" dirty="0"/>
              <a:t> (do 30 </a:t>
            </a:r>
            <a:r>
              <a:rPr lang="en-US" dirty="0" err="1"/>
              <a:t>dnů</a:t>
            </a:r>
            <a:r>
              <a:rPr lang="en-US" dirty="0"/>
              <a:t>) </a:t>
            </a:r>
          </a:p>
        </p:txBody>
      </p:sp>
      <p:sp>
        <p:nvSpPr>
          <p:cNvPr id="25" name="TextovéPole 24">
            <a:extLst>
              <a:ext uri="{FF2B5EF4-FFF2-40B4-BE49-F238E27FC236}">
                <a16:creationId xmlns:a16="http://schemas.microsoft.com/office/drawing/2014/main" id="{5FA0CF66-E483-4E23-96C9-2D13FFFE1481}"/>
              </a:ext>
            </a:extLst>
          </p:cNvPr>
          <p:cNvSpPr txBox="1"/>
          <p:nvPr/>
        </p:nvSpPr>
        <p:spPr>
          <a:xfrm>
            <a:off x="6662056" y="1654435"/>
            <a:ext cx="602501" cy="30777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1" u="none" strike="noStrike" kern="0" cap="none" spc="0" normalizeH="0" baseline="0" noProof="0" dirty="0">
                <a:ln>
                  <a:noFill/>
                </a:ln>
                <a:solidFill>
                  <a:srgbClr val="000000"/>
                </a:solidFill>
                <a:effectLst/>
                <a:uLnTx/>
                <a:uFillTx/>
              </a:rPr>
              <a:t>N</a:t>
            </a:r>
          </a:p>
        </p:txBody>
      </p:sp>
      <p:sp>
        <p:nvSpPr>
          <p:cNvPr id="27" name="TextovéPole 26">
            <a:extLst>
              <a:ext uri="{FF2B5EF4-FFF2-40B4-BE49-F238E27FC236}">
                <a16:creationId xmlns:a16="http://schemas.microsoft.com/office/drawing/2014/main" id="{E1074984-7B4D-4F26-B655-81ABE8F5EA15}"/>
              </a:ext>
            </a:extLst>
          </p:cNvPr>
          <p:cNvSpPr txBox="1"/>
          <p:nvPr/>
        </p:nvSpPr>
        <p:spPr>
          <a:xfrm>
            <a:off x="6951847" y="1595329"/>
            <a:ext cx="1065014"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1" u="none" strike="noStrike" kern="0" cap="none" spc="0" normalizeH="0" baseline="0" noProof="0" dirty="0">
                <a:ln>
                  <a:noFill/>
                </a:ln>
                <a:solidFill>
                  <a:srgbClr val="000000"/>
                </a:solidFill>
                <a:effectLst/>
                <a:uLnTx/>
                <a:uFillTx/>
              </a:rPr>
              <a:t>Mortalita</a:t>
            </a:r>
          </a:p>
          <a:p>
            <a:pPr marL="0" marR="0" lvl="0" indent="0" algn="ctr" defTabSz="914400" eaLnBrk="1" fontAlgn="auto" latinLnBrk="0" hangingPunct="1">
              <a:lnSpc>
                <a:spcPct val="100000"/>
              </a:lnSpc>
              <a:spcBef>
                <a:spcPts val="0"/>
              </a:spcBef>
              <a:spcAft>
                <a:spcPts val="0"/>
              </a:spcAft>
              <a:buClrTx/>
              <a:buSzTx/>
              <a:buFontTx/>
              <a:buNone/>
              <a:tabLst/>
              <a:defRPr/>
            </a:pPr>
            <a:r>
              <a:rPr lang="cs-CZ" sz="1400" b="1" i="1" kern="0" dirty="0">
                <a:solidFill>
                  <a:srgbClr val="000000"/>
                </a:solidFill>
              </a:rPr>
              <a:t>%</a:t>
            </a:r>
            <a:endParaRPr kumimoji="0" lang="cs-CZ" sz="1400" b="1" i="1" u="none" strike="noStrike" kern="0" cap="none" spc="0" normalizeH="0" baseline="0" noProof="0" dirty="0">
              <a:ln>
                <a:noFill/>
              </a:ln>
              <a:solidFill>
                <a:srgbClr val="000000"/>
              </a:solidFill>
              <a:effectLst/>
              <a:uLnTx/>
              <a:uFillTx/>
            </a:endParaRPr>
          </a:p>
        </p:txBody>
      </p:sp>
      <p:sp>
        <p:nvSpPr>
          <p:cNvPr id="29" name="TextovéPole 28">
            <a:extLst>
              <a:ext uri="{FF2B5EF4-FFF2-40B4-BE49-F238E27FC236}">
                <a16:creationId xmlns:a16="http://schemas.microsoft.com/office/drawing/2014/main" id="{11BCC4B7-2FD4-4DDF-BE82-AAD7A6ABFF72}"/>
              </a:ext>
            </a:extLst>
          </p:cNvPr>
          <p:cNvSpPr txBox="1"/>
          <p:nvPr/>
        </p:nvSpPr>
        <p:spPr>
          <a:xfrm>
            <a:off x="5654356" y="1258048"/>
            <a:ext cx="1065014" cy="307777"/>
          </a:xfrm>
          <a:prstGeom prst="rect">
            <a:avLst/>
          </a:prstGeom>
          <a:noFill/>
        </p:spPr>
        <p:txBody>
          <a:bodyPr wrap="square" rtlCol="0">
            <a:spAutoFit/>
          </a:bodyPr>
          <a:lstStyle/>
          <a:p>
            <a:pPr lvl="0">
              <a:defRPr/>
            </a:pPr>
            <a:r>
              <a:rPr lang="cs-CZ" sz="1400" b="1" kern="0" dirty="0">
                <a:solidFill>
                  <a:srgbClr val="000000"/>
                </a:solidFill>
              </a:rPr>
              <a:t>HKK</a:t>
            </a:r>
          </a:p>
        </p:txBody>
      </p:sp>
      <p:sp>
        <p:nvSpPr>
          <p:cNvPr id="30" name="TextovéPole 29">
            <a:extLst>
              <a:ext uri="{FF2B5EF4-FFF2-40B4-BE49-F238E27FC236}">
                <a16:creationId xmlns:a16="http://schemas.microsoft.com/office/drawing/2014/main" id="{D2EF4944-1183-407F-A86E-07C96D514412}"/>
              </a:ext>
            </a:extLst>
          </p:cNvPr>
          <p:cNvSpPr txBox="1"/>
          <p:nvPr/>
        </p:nvSpPr>
        <p:spPr>
          <a:xfrm>
            <a:off x="6985159" y="1251570"/>
            <a:ext cx="1065014" cy="307777"/>
          </a:xfrm>
          <a:prstGeom prst="rect">
            <a:avLst/>
          </a:prstGeom>
          <a:noFill/>
        </p:spPr>
        <p:txBody>
          <a:bodyPr wrap="square" rtlCol="0">
            <a:spAutoFit/>
          </a:bodyPr>
          <a:lstStyle/>
          <a:p>
            <a:pPr lvl="0">
              <a:defRPr/>
            </a:pPr>
            <a:r>
              <a:rPr lang="cs-CZ" sz="1400" b="1" kern="0" dirty="0">
                <a:solidFill>
                  <a:srgbClr val="000000"/>
                </a:solidFill>
              </a:rPr>
              <a:t>ČR</a:t>
            </a:r>
          </a:p>
        </p:txBody>
      </p:sp>
      <p:cxnSp>
        <p:nvCxnSpPr>
          <p:cNvPr id="5" name="Přímá spojnice 4">
            <a:extLst>
              <a:ext uri="{FF2B5EF4-FFF2-40B4-BE49-F238E27FC236}">
                <a16:creationId xmlns:a16="http://schemas.microsoft.com/office/drawing/2014/main" id="{B86F6496-927B-42B0-8A88-D0FAEF2EDABC}"/>
              </a:ext>
            </a:extLst>
          </p:cNvPr>
          <p:cNvCxnSpPr>
            <a:cxnSpLocks/>
          </p:cNvCxnSpPr>
          <p:nvPr/>
        </p:nvCxnSpPr>
        <p:spPr>
          <a:xfrm>
            <a:off x="5299841" y="1525947"/>
            <a:ext cx="1270963" cy="0"/>
          </a:xfrm>
          <a:prstGeom prst="line">
            <a:avLst/>
          </a:prstGeom>
        </p:spPr>
        <p:style>
          <a:lnRef idx="3">
            <a:schemeClr val="dk1"/>
          </a:lnRef>
          <a:fillRef idx="0">
            <a:schemeClr val="dk1"/>
          </a:fillRef>
          <a:effectRef idx="2">
            <a:schemeClr val="dk1"/>
          </a:effectRef>
          <a:fontRef idx="minor">
            <a:schemeClr val="tx1"/>
          </a:fontRef>
        </p:style>
      </p:cxnSp>
      <p:cxnSp>
        <p:nvCxnSpPr>
          <p:cNvPr id="31" name="Přímá spojnice 30">
            <a:extLst>
              <a:ext uri="{FF2B5EF4-FFF2-40B4-BE49-F238E27FC236}">
                <a16:creationId xmlns:a16="http://schemas.microsoft.com/office/drawing/2014/main" id="{A12E2EDE-8460-4528-810C-1E9898A34B92}"/>
              </a:ext>
            </a:extLst>
          </p:cNvPr>
          <p:cNvCxnSpPr>
            <a:cxnSpLocks/>
          </p:cNvCxnSpPr>
          <p:nvPr/>
        </p:nvCxnSpPr>
        <p:spPr>
          <a:xfrm>
            <a:off x="6679680" y="1521827"/>
            <a:ext cx="1294623" cy="1851"/>
          </a:xfrm>
          <a:prstGeom prst="line">
            <a:avLst/>
          </a:prstGeom>
        </p:spPr>
        <p:style>
          <a:lnRef idx="3">
            <a:schemeClr val="dk1"/>
          </a:lnRef>
          <a:fillRef idx="0">
            <a:schemeClr val="dk1"/>
          </a:fillRef>
          <a:effectRef idx="2">
            <a:schemeClr val="dk1"/>
          </a:effectRef>
          <a:fontRef idx="minor">
            <a:schemeClr val="tx1"/>
          </a:fontRef>
        </p:style>
      </p:cxnSp>
      <p:graphicFrame>
        <p:nvGraphicFramePr>
          <p:cNvPr id="23" name="Graf 20">
            <a:extLst>
              <a:ext uri="{FF2B5EF4-FFF2-40B4-BE49-F238E27FC236}">
                <a16:creationId xmlns:a16="http://schemas.microsoft.com/office/drawing/2014/main" id="{3F8A93EA-5628-418E-9D16-0544015DE03F}"/>
              </a:ext>
            </a:extLst>
          </p:cNvPr>
          <p:cNvGraphicFramePr/>
          <p:nvPr>
            <p:extLst>
              <p:ext uri="{D42A27DB-BD31-4B8C-83A1-F6EECF244321}">
                <p14:modId xmlns:p14="http://schemas.microsoft.com/office/powerpoint/2010/main" val="562791719"/>
              </p:ext>
            </p:extLst>
          </p:nvPr>
        </p:nvGraphicFramePr>
        <p:xfrm>
          <a:off x="-97710" y="1330037"/>
          <a:ext cx="5371045" cy="480443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66318581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7">
            <a:extLst>
              <a:ext uri="{FF2B5EF4-FFF2-40B4-BE49-F238E27FC236}">
                <a16:creationId xmlns:a16="http://schemas.microsoft.com/office/drawing/2014/main" id="{C5DE19A4-FA6C-4ACA-B2F7-D46309CD98AD}"/>
              </a:ext>
            </a:extLst>
          </p:cNvPr>
          <p:cNvSpPr txBox="1"/>
          <p:nvPr/>
        </p:nvSpPr>
        <p:spPr>
          <a:xfrm>
            <a:off x="6994662" y="1656312"/>
            <a:ext cx="4591050" cy="2308324"/>
          </a:xfrm>
          <a:prstGeom prst="rect">
            <a:avLst/>
          </a:prstGeom>
          <a:noFill/>
          <a:ln>
            <a:solidFill>
              <a:schemeClr val="bg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Počet praktických lékařů je v ČR z mezinárodního hlediska podprůměrný. Rovněž je patrné, že obdobný problém v tomto segmentu péče řeší i Německo , které reportuje do mezinárodních statistik rostoucí problémy s kapacitou praktických lékařů v důsledku jejich stárnutí.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Poznámka: Údaje za Českou republiku do roku 2013 jsou převzaty z databáze OECD </a:t>
            </a:r>
            <a:r>
              <a:rPr kumimoji="0" lang="cs-CZ" sz="1200" b="0" i="0" u="none" strike="noStrike" kern="1200" cap="none" spc="0" normalizeH="0" baseline="0" noProof="0" dirty="0" err="1">
                <a:ln>
                  <a:noFill/>
                </a:ln>
                <a:solidFill>
                  <a:prstClr val="black"/>
                </a:solidFill>
                <a:effectLst/>
                <a:uLnTx/>
                <a:uFillTx/>
                <a:latin typeface="Calibri" panose="020F0502020204030204"/>
                <a:ea typeface="+mn-ea"/>
                <a:cs typeface="+mn-cs"/>
              </a:rPr>
              <a:t>Health</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cs-CZ" sz="1200" b="0" i="0" u="none" strike="noStrike" kern="1200" cap="none" spc="0" normalizeH="0" baseline="0" noProof="0" dirty="0" err="1">
                <a:ln>
                  <a:noFill/>
                </a:ln>
                <a:solidFill>
                  <a:prstClr val="black"/>
                </a:solidFill>
                <a:effectLst/>
                <a:uLnTx/>
                <a:uFillTx/>
                <a:latin typeface="Calibri" panose="020F0502020204030204"/>
                <a:ea typeface="+mn-ea"/>
                <a:cs typeface="+mn-cs"/>
              </a:rPr>
              <a:t>Statistics</a:t>
            </a: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 Počínaje rokem 2014 se počty odhadují na základě údajů ÚZIS týkajících se personální kapacity lékařů ve zdravotnictví (registrovaní a smluvní lékaři) a je použit opravný koeficient k zajištění souladu s dostupnými údaji z předchozích let. </a:t>
            </a:r>
          </a:p>
        </p:txBody>
      </p:sp>
      <p:sp>
        <p:nvSpPr>
          <p:cNvPr id="10" name="TextBox 6">
            <a:extLst>
              <a:ext uri="{FF2B5EF4-FFF2-40B4-BE49-F238E27FC236}">
                <a16:creationId xmlns:a16="http://schemas.microsoft.com/office/drawing/2014/main" id="{F88EB9FD-F64E-457A-B40D-B004E5CABB77}"/>
              </a:ext>
            </a:extLst>
          </p:cNvPr>
          <p:cNvSpPr txBox="1"/>
          <p:nvPr/>
        </p:nvSpPr>
        <p:spPr>
          <a:xfrm>
            <a:off x="239269" y="589717"/>
            <a:ext cx="7733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OECD (2018), OECD Economic Surveys: Czech Republic 2018</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OECD Publishing, Paris</a:t>
            </a:r>
          </a:p>
        </p:txBody>
      </p:sp>
      <p:graphicFrame>
        <p:nvGraphicFramePr>
          <p:cNvPr id="11" name="Chart 6"/>
          <p:cNvGraphicFramePr/>
          <p:nvPr>
            <p:extLst>
              <p:ext uri="{D42A27DB-BD31-4B8C-83A1-F6EECF244321}">
                <p14:modId xmlns:p14="http://schemas.microsoft.com/office/powerpoint/2010/main" val="3541015342"/>
              </p:ext>
            </p:extLst>
          </p:nvPr>
        </p:nvGraphicFramePr>
        <p:xfrm>
          <a:off x="773157" y="1285320"/>
          <a:ext cx="5400614" cy="5173745"/>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ovéPole 5"/>
          <p:cNvSpPr txBox="1"/>
          <p:nvPr/>
        </p:nvSpPr>
        <p:spPr>
          <a:xfrm>
            <a:off x="2286127" y="1069587"/>
            <a:ext cx="356910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srgbClr val="000000"/>
                </a:solidFill>
                <a:effectLst/>
                <a:uLnTx/>
                <a:uFillTx/>
                <a:latin typeface="Calibri"/>
                <a:ea typeface="+mn-ea"/>
                <a:cs typeface="+mn-cs"/>
              </a:rPr>
              <a:t>Počet praktických lékařů na 100 tisíc obyvatel</a:t>
            </a:r>
          </a:p>
        </p:txBody>
      </p:sp>
      <p:graphicFrame>
        <p:nvGraphicFramePr>
          <p:cNvPr id="13" name="Tabulka 12"/>
          <p:cNvGraphicFramePr>
            <a:graphicFrameLocks noGrp="1"/>
          </p:cNvGraphicFramePr>
          <p:nvPr>
            <p:extLst>
              <p:ext uri="{D42A27DB-BD31-4B8C-83A1-F6EECF244321}">
                <p14:modId xmlns:p14="http://schemas.microsoft.com/office/powerpoint/2010/main" val="2052697224"/>
              </p:ext>
            </p:extLst>
          </p:nvPr>
        </p:nvGraphicFramePr>
        <p:xfrm>
          <a:off x="4279284" y="5766778"/>
          <a:ext cx="3503649" cy="609936"/>
        </p:xfrm>
        <a:graphic>
          <a:graphicData uri="http://schemas.openxmlformats.org/drawingml/2006/table">
            <a:tbl>
              <a:tblPr/>
              <a:tblGrid>
                <a:gridCol w="3503649">
                  <a:extLst>
                    <a:ext uri="{9D8B030D-6E8A-4147-A177-3AD203B41FA5}">
                      <a16:colId xmlns:a16="http://schemas.microsoft.com/office/drawing/2014/main" val="3413503431"/>
                    </a:ext>
                  </a:extLst>
                </a:gridCol>
              </a:tblGrid>
              <a:tr h="141675">
                <a:tc>
                  <a:txBody>
                    <a:bodyPr/>
                    <a:lstStyle/>
                    <a:p>
                      <a:r>
                        <a:rPr lang="cs-CZ" sz="1000" b="1" dirty="0"/>
                        <a:t>Zdroj dat: OECD Health </a:t>
                      </a:r>
                      <a:r>
                        <a:rPr lang="cs-CZ" sz="1000" b="1" dirty="0" err="1"/>
                        <a:t>Statistics</a:t>
                      </a:r>
                      <a:r>
                        <a:rPr lang="cs-CZ" sz="1000" b="1" dirty="0"/>
                        <a:t> 2017 (http://www.oecd.org/</a:t>
                      </a:r>
                      <a:r>
                        <a:rPr lang="cs-CZ" sz="1000" b="1" dirty="0" err="1"/>
                        <a:t>health</a:t>
                      </a:r>
                      <a:r>
                        <a:rPr lang="cs-CZ" sz="1000" b="1" dirty="0"/>
                        <a:t>/health-data.htm)</a:t>
                      </a:r>
                    </a:p>
                  </a:txBody>
                  <a:tcPr marL="76368" marR="76368" marT="38184" marB="38184" anchor="ctr">
                    <a:lnL>
                      <a:noFill/>
                    </a:lnL>
                    <a:lnR>
                      <a:noFill/>
                    </a:lnR>
                    <a:lnT>
                      <a:noFill/>
                    </a:lnT>
                    <a:lnB>
                      <a:noFill/>
                    </a:lnB>
                  </a:tcPr>
                </a:tc>
                <a:extLst>
                  <a:ext uri="{0D108BD9-81ED-4DB2-BD59-A6C34878D82A}">
                    <a16:rowId xmlns:a16="http://schemas.microsoft.com/office/drawing/2014/main" val="970204"/>
                  </a:ext>
                </a:extLst>
              </a:tr>
              <a:tr h="141675">
                <a:tc>
                  <a:txBody>
                    <a:bodyPr/>
                    <a:lstStyle/>
                    <a:p>
                      <a:r>
                        <a:rPr lang="cs-CZ" sz="1000" dirty="0"/>
                        <a:t>Datum získání dat: 04.04.2018</a:t>
                      </a:r>
                    </a:p>
                  </a:txBody>
                  <a:tcPr marL="76368" marR="76368" marT="38184" marB="38184" anchor="ctr">
                    <a:lnL>
                      <a:noFill/>
                    </a:lnL>
                    <a:lnR>
                      <a:noFill/>
                    </a:lnR>
                    <a:lnT>
                      <a:noFill/>
                    </a:lnT>
                    <a:lnB>
                      <a:noFill/>
                    </a:lnB>
                  </a:tcPr>
                </a:tc>
                <a:extLst>
                  <a:ext uri="{0D108BD9-81ED-4DB2-BD59-A6C34878D82A}">
                    <a16:rowId xmlns:a16="http://schemas.microsoft.com/office/drawing/2014/main" val="1377143221"/>
                  </a:ext>
                </a:extLst>
              </a:tr>
            </a:tbl>
          </a:graphicData>
        </a:graphic>
      </p:graphicFrame>
      <p:sp>
        <p:nvSpPr>
          <p:cNvPr id="14" name="TextovéPole 13"/>
          <p:cNvSpPr txBox="1"/>
          <p:nvPr/>
        </p:nvSpPr>
        <p:spPr>
          <a:xfrm>
            <a:off x="4279284" y="4254501"/>
            <a:ext cx="320040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000000"/>
                </a:solidFill>
                <a:effectLst/>
                <a:uLnTx/>
                <a:uFillTx/>
                <a:latin typeface="Calibri"/>
                <a:ea typeface="+mn-ea"/>
                <a:cs typeface="+mn-cs"/>
              </a:rPr>
              <a:t>Rok 2015 nebo nejbližší předchozí rok</a:t>
            </a:r>
          </a:p>
        </p:txBody>
      </p:sp>
      <p:sp>
        <p:nvSpPr>
          <p:cNvPr id="15" name="Obdélník 14"/>
          <p:cNvSpPr/>
          <p:nvPr/>
        </p:nvSpPr>
        <p:spPr>
          <a:xfrm>
            <a:off x="4384793" y="3506258"/>
            <a:ext cx="167054" cy="167054"/>
          </a:xfrm>
          <a:prstGeom prst="rect">
            <a:avLst/>
          </a:prstGeom>
          <a:solidFill>
            <a:srgbClr val="2171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Obdélník 15"/>
          <p:cNvSpPr/>
          <p:nvPr/>
        </p:nvSpPr>
        <p:spPr>
          <a:xfrm>
            <a:off x="4384793" y="3221507"/>
            <a:ext cx="167054" cy="167054"/>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17" name="Obdélník 16"/>
          <p:cNvSpPr/>
          <p:nvPr/>
        </p:nvSpPr>
        <p:spPr>
          <a:xfrm>
            <a:off x="4384793" y="2936757"/>
            <a:ext cx="167054" cy="167054"/>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18" name="Obdélník 17"/>
          <p:cNvSpPr/>
          <p:nvPr/>
        </p:nvSpPr>
        <p:spPr>
          <a:xfrm>
            <a:off x="4530980" y="2861994"/>
            <a:ext cx="2667352"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000000"/>
                </a:solidFill>
                <a:effectLst/>
                <a:uLnTx/>
                <a:uFillTx/>
                <a:latin typeface="Calibri"/>
                <a:ea typeface="+mn-ea"/>
                <a:cs typeface="+mn-cs"/>
              </a:rPr>
              <a:t>Česká republika</a:t>
            </a:r>
          </a:p>
        </p:txBody>
      </p:sp>
      <p:sp>
        <p:nvSpPr>
          <p:cNvPr id="19" name="Obdélník 18"/>
          <p:cNvSpPr/>
          <p:nvPr/>
        </p:nvSpPr>
        <p:spPr>
          <a:xfrm>
            <a:off x="4530980" y="3151145"/>
            <a:ext cx="2667352"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000000"/>
                </a:solidFill>
                <a:effectLst/>
                <a:uLnTx/>
                <a:uFillTx/>
                <a:latin typeface="Calibri"/>
                <a:ea typeface="+mn-ea"/>
                <a:cs typeface="+mn-cs"/>
              </a:rPr>
              <a:t>sousední státy</a:t>
            </a:r>
          </a:p>
        </p:txBody>
      </p:sp>
      <p:sp>
        <p:nvSpPr>
          <p:cNvPr id="20" name="Obdélník 19"/>
          <p:cNvSpPr/>
          <p:nvPr/>
        </p:nvSpPr>
        <p:spPr>
          <a:xfrm>
            <a:off x="4530980" y="3440297"/>
            <a:ext cx="2667352"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000000"/>
                </a:solidFill>
                <a:effectLst/>
                <a:uLnTx/>
                <a:uFillTx/>
                <a:latin typeface="Calibri"/>
                <a:ea typeface="+mn-ea"/>
                <a:cs typeface="+mn-cs"/>
              </a:rPr>
              <a:t>další evropské státy</a:t>
            </a:r>
          </a:p>
        </p:txBody>
      </p:sp>
      <p:sp>
        <p:nvSpPr>
          <p:cNvPr id="2" name="Title 1"/>
          <p:cNvSpPr>
            <a:spLocks noGrp="1"/>
          </p:cNvSpPr>
          <p:nvPr>
            <p:ph type="title"/>
          </p:nvPr>
        </p:nvSpPr>
        <p:spPr>
          <a:xfrm>
            <a:off x="254303" y="96249"/>
            <a:ext cx="10515600" cy="631595"/>
          </a:xfrm>
        </p:spPr>
        <p:txBody>
          <a:bodyPr>
            <a:normAutofit/>
          </a:bodyPr>
          <a:lstStyle/>
          <a:p>
            <a:r>
              <a:rPr lang="en-US" dirty="0" err="1"/>
              <a:t>Počet</a:t>
            </a:r>
            <a:r>
              <a:rPr lang="en-US" dirty="0"/>
              <a:t> </a:t>
            </a:r>
            <a:r>
              <a:rPr lang="en-US" dirty="0" err="1"/>
              <a:t>praktických</a:t>
            </a:r>
            <a:r>
              <a:rPr lang="en-US" dirty="0"/>
              <a:t> </a:t>
            </a:r>
            <a:r>
              <a:rPr lang="en-US" dirty="0" err="1"/>
              <a:t>lékařů</a:t>
            </a:r>
            <a:r>
              <a:rPr lang="en-US" dirty="0"/>
              <a:t> v </a:t>
            </a:r>
            <a:r>
              <a:rPr lang="en-US" dirty="0" err="1"/>
              <a:t>mezinárodním</a:t>
            </a:r>
            <a:r>
              <a:rPr lang="en-US" dirty="0"/>
              <a:t> </a:t>
            </a:r>
            <a:r>
              <a:rPr lang="en-US" dirty="0" err="1"/>
              <a:t>srovnání</a:t>
            </a:r>
            <a:endParaRPr lang="en-US" dirty="0"/>
          </a:p>
        </p:txBody>
      </p:sp>
      <p:grpSp>
        <p:nvGrpSpPr>
          <p:cNvPr id="21" name="Group 20"/>
          <p:cNvGrpSpPr/>
          <p:nvPr/>
        </p:nvGrpSpPr>
        <p:grpSpPr>
          <a:xfrm>
            <a:off x="10367729" y="150210"/>
            <a:ext cx="1750290" cy="580110"/>
            <a:chOff x="9868966" y="545145"/>
            <a:chExt cx="1621130" cy="580110"/>
          </a:xfrm>
        </p:grpSpPr>
        <p:sp>
          <p:nvSpPr>
            <p:cNvPr id="22" name="Rectangle 21"/>
            <p:cNvSpPr/>
            <p:nvPr/>
          </p:nvSpPr>
          <p:spPr>
            <a:xfrm>
              <a:off x="9868966" y="545145"/>
              <a:ext cx="1474258" cy="56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Vlajka CR">
              <a:extLst>
                <a:ext uri="{FF2B5EF4-FFF2-40B4-BE49-F238E27FC236}">
                  <a16:creationId xmlns:a16="http://schemas.microsoft.com/office/drawing/2014/main" id="{471DD38C-87B2-4EF0-9C4F-92FAABA3B665}"/>
                </a:ext>
              </a:extLst>
            </p:cNvPr>
            <p:cNvPicPr>
              <a:picLocks noChangeArrowheads="1"/>
            </p:cNvPicPr>
            <p:nvPr>
              <p:custDataLst>
                <p:tags r:id="rId1"/>
              </p:custDataLst>
            </p:nvPr>
          </p:nvPicPr>
          <p:blipFill>
            <a:blip r:embed="rId5" cstate="print">
              <a:extLst>
                <a:ext uri="{28A0092B-C50C-407E-A947-70E740481C1C}">
                  <a14:useLocalDpi xmlns:a14="http://schemas.microsoft.com/office/drawing/2010/main"/>
                </a:ext>
              </a:extLst>
            </a:blip>
            <a:srcRect/>
            <a:stretch>
              <a:fillRect/>
            </a:stretch>
          </p:blipFill>
          <p:spPr bwMode="gray">
            <a:xfrm>
              <a:off x="10803224" y="545145"/>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4" name="Rectangle 23"/>
            <p:cNvSpPr/>
            <p:nvPr/>
          </p:nvSpPr>
          <p:spPr>
            <a:xfrm>
              <a:off x="9868966" y="725145"/>
              <a:ext cx="1621130" cy="400110"/>
            </a:xfrm>
            <a:prstGeom prst="rect">
              <a:avLst/>
            </a:prstGeom>
          </p:spPr>
          <p:txBody>
            <a:bodyPr wrap="square">
              <a:spAutoFit/>
            </a:bodyPr>
            <a:lstStyle/>
            <a:p>
              <a:endParaRPr lang="cs-CZ" sz="1000" dirty="0"/>
            </a:p>
            <a:p>
              <a:endParaRPr lang="en-US" sz="1000" dirty="0"/>
            </a:p>
          </p:txBody>
        </p:sp>
      </p:grpSp>
    </p:spTree>
    <p:extLst>
      <p:ext uri="{BB962C8B-B14F-4D97-AF65-F5344CB8AC3E}">
        <p14:creationId xmlns:p14="http://schemas.microsoft.com/office/powerpoint/2010/main" val="153510381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p:txBody>
          <a:bodyPr/>
          <a:lstStyle/>
          <a:p>
            <a:r>
              <a:rPr lang="cs-CZ" dirty="0"/>
              <a:t>Poskytovatelé zdravotních služeb</a:t>
            </a:r>
          </a:p>
          <a:p>
            <a:r>
              <a:rPr lang="cs-CZ" dirty="0"/>
              <a:t>- problematické aspekty struktury lůžkového fondu</a:t>
            </a:r>
          </a:p>
        </p:txBody>
      </p:sp>
    </p:spTree>
    <p:extLst>
      <p:ext uri="{BB962C8B-B14F-4D97-AF65-F5344CB8AC3E}">
        <p14:creationId xmlns:p14="http://schemas.microsoft.com/office/powerpoint/2010/main" val="317383584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Graf 2">
            <a:extLst>
              <a:ext uri="{FF2B5EF4-FFF2-40B4-BE49-F238E27FC236}">
                <a16:creationId xmlns:a16="http://schemas.microsoft.com/office/drawing/2014/main" id="{A90CC830-7BF0-477F-B8A6-BC2F032354CA}"/>
              </a:ext>
            </a:extLst>
          </p:cNvPr>
          <p:cNvGraphicFramePr/>
          <p:nvPr>
            <p:extLst>
              <p:ext uri="{D42A27DB-BD31-4B8C-83A1-F6EECF244321}">
                <p14:modId xmlns:p14="http://schemas.microsoft.com/office/powerpoint/2010/main" val="3388589289"/>
              </p:ext>
            </p:extLst>
          </p:nvPr>
        </p:nvGraphicFramePr>
        <p:xfrm>
          <a:off x="547951" y="961502"/>
          <a:ext cx="5760000" cy="18000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7">
            <a:extLst>
              <a:ext uri="{FF2B5EF4-FFF2-40B4-BE49-F238E27FC236}">
                <a16:creationId xmlns:a16="http://schemas.microsoft.com/office/drawing/2014/main" id="{C5DE19A4-FA6C-4ACA-B2F7-D46309CD98AD}"/>
              </a:ext>
            </a:extLst>
          </p:cNvPr>
          <p:cNvSpPr txBox="1"/>
          <p:nvPr/>
        </p:nvSpPr>
        <p:spPr>
          <a:xfrm>
            <a:off x="7023157" y="1496392"/>
            <a:ext cx="3823200" cy="4185761"/>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Přestože počet nemocničních lůžek od roku 2000 mírně poklesl (6,2 na 1 000 obyvatel), stále zůstává nad průměrem OECD (4,7 na 1 000 obyvatel). Vysoký počet lůžek koreluje s celkovým počtem nemocnic, které nejsou v ČR zcela rovnoměrně geograficky rozmístěny. Lepší koordinace sousedních obcí a krajů vedoucí ke sloučení či přeskupení některých služeb může dále zvýšit efektivitu nemocničního sektoru a zlepšit celkovou kvalitu péče.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Velkou výzvu před nemocniční segment péče klade stárnutí populace a očekávaná rostoucí potřeba následné a dlouhodobé péče. Je třeba analyticky a plánovitě připravit restrukturalizaci lůžkového fondu, posílení segmentů neakutní lůžkové péče a implementovat nové modely organizace péče integrující péči nemocniční s péčí primární a ambulantní. </a:t>
            </a:r>
          </a:p>
        </p:txBody>
      </p:sp>
      <p:graphicFrame>
        <p:nvGraphicFramePr>
          <p:cNvPr id="8" name="Graf 7">
            <a:extLst>
              <a:ext uri="{FF2B5EF4-FFF2-40B4-BE49-F238E27FC236}">
                <a16:creationId xmlns:a16="http://schemas.microsoft.com/office/drawing/2014/main" id="{947A6D26-FA60-48E2-A50D-A7C9F154BA43}"/>
              </a:ext>
            </a:extLst>
          </p:cNvPr>
          <p:cNvGraphicFramePr/>
          <p:nvPr>
            <p:extLst>
              <p:ext uri="{D42A27DB-BD31-4B8C-83A1-F6EECF244321}">
                <p14:modId xmlns:p14="http://schemas.microsoft.com/office/powerpoint/2010/main" val="1242792282"/>
              </p:ext>
            </p:extLst>
          </p:nvPr>
        </p:nvGraphicFramePr>
        <p:xfrm>
          <a:off x="547951" y="2872372"/>
          <a:ext cx="5760000" cy="180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 name="Graf 8">
            <a:extLst>
              <a:ext uri="{FF2B5EF4-FFF2-40B4-BE49-F238E27FC236}">
                <a16:creationId xmlns:a16="http://schemas.microsoft.com/office/drawing/2014/main" id="{839B8471-0F60-4241-8C6C-B0E6D47FD8CA}"/>
              </a:ext>
            </a:extLst>
          </p:cNvPr>
          <p:cNvGraphicFramePr/>
          <p:nvPr>
            <p:extLst>
              <p:ext uri="{D42A27DB-BD31-4B8C-83A1-F6EECF244321}">
                <p14:modId xmlns:p14="http://schemas.microsoft.com/office/powerpoint/2010/main" val="2045546207"/>
              </p:ext>
            </p:extLst>
          </p:nvPr>
        </p:nvGraphicFramePr>
        <p:xfrm>
          <a:off x="547951" y="4672372"/>
          <a:ext cx="5760000" cy="1800000"/>
        </p:xfrm>
        <a:graphic>
          <a:graphicData uri="http://schemas.openxmlformats.org/drawingml/2006/chart">
            <c:chart xmlns:c="http://schemas.openxmlformats.org/drawingml/2006/chart" xmlns:r="http://schemas.openxmlformats.org/officeDocument/2006/relationships" r:id="rId5"/>
          </a:graphicData>
        </a:graphic>
      </p:graphicFrame>
      <p:sp>
        <p:nvSpPr>
          <p:cNvPr id="10" name="TextBox 6">
            <a:extLst>
              <a:ext uri="{FF2B5EF4-FFF2-40B4-BE49-F238E27FC236}">
                <a16:creationId xmlns:a16="http://schemas.microsoft.com/office/drawing/2014/main" id="{DE4BE380-13B7-431C-9254-19085B5DC0B2}"/>
              </a:ext>
            </a:extLst>
          </p:cNvPr>
          <p:cNvSpPr txBox="1"/>
          <p:nvPr/>
        </p:nvSpPr>
        <p:spPr>
          <a:xfrm>
            <a:off x="257557" y="653725"/>
            <a:ext cx="7733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OECD (2017), Health at a Glance 2017: OECD Indicators, OECD Publishing, Paris</a:t>
            </a:r>
          </a:p>
        </p:txBody>
      </p:sp>
      <p:sp>
        <p:nvSpPr>
          <p:cNvPr id="2" name="Title 1"/>
          <p:cNvSpPr>
            <a:spLocks noGrp="1"/>
          </p:cNvSpPr>
          <p:nvPr>
            <p:ph type="title"/>
          </p:nvPr>
        </p:nvSpPr>
        <p:spPr/>
        <p:txBody>
          <a:bodyPr>
            <a:normAutofit/>
          </a:bodyPr>
          <a:lstStyle/>
          <a:p>
            <a:r>
              <a:rPr lang="en-US" dirty="0" err="1"/>
              <a:t>Kapacita</a:t>
            </a:r>
            <a:r>
              <a:rPr lang="en-US" dirty="0"/>
              <a:t> </a:t>
            </a:r>
            <a:r>
              <a:rPr lang="en-US" dirty="0" err="1"/>
              <a:t>nemocniční</a:t>
            </a:r>
            <a:r>
              <a:rPr lang="en-US" dirty="0"/>
              <a:t> </a:t>
            </a:r>
            <a:r>
              <a:rPr lang="en-US" dirty="0" err="1"/>
              <a:t>péče</a:t>
            </a:r>
            <a:r>
              <a:rPr lang="en-US" dirty="0"/>
              <a:t> v </a:t>
            </a:r>
            <a:r>
              <a:rPr lang="en-US" dirty="0" err="1"/>
              <a:t>mezinárodním</a:t>
            </a:r>
            <a:r>
              <a:rPr lang="en-US" dirty="0"/>
              <a:t> </a:t>
            </a:r>
            <a:r>
              <a:rPr lang="en-US" dirty="0" err="1"/>
              <a:t>srovnání</a:t>
            </a:r>
            <a:endParaRPr lang="en-US" dirty="0"/>
          </a:p>
        </p:txBody>
      </p:sp>
      <p:grpSp>
        <p:nvGrpSpPr>
          <p:cNvPr id="11" name="Group 10"/>
          <p:cNvGrpSpPr/>
          <p:nvPr/>
        </p:nvGrpSpPr>
        <p:grpSpPr>
          <a:xfrm>
            <a:off x="10367728" y="150210"/>
            <a:ext cx="1732535" cy="580110"/>
            <a:chOff x="9868966" y="545145"/>
            <a:chExt cx="1621130" cy="580110"/>
          </a:xfrm>
        </p:grpSpPr>
        <p:sp>
          <p:nvSpPr>
            <p:cNvPr id="12" name="Rectangle 11"/>
            <p:cNvSpPr/>
            <p:nvPr/>
          </p:nvSpPr>
          <p:spPr>
            <a:xfrm>
              <a:off x="9868966" y="545145"/>
              <a:ext cx="1474258" cy="56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Vlajka CR">
              <a:extLst>
                <a:ext uri="{FF2B5EF4-FFF2-40B4-BE49-F238E27FC236}">
                  <a16:creationId xmlns:a16="http://schemas.microsoft.com/office/drawing/2014/main" id="{471DD38C-87B2-4EF0-9C4F-92FAABA3B665}"/>
                </a:ext>
              </a:extLst>
            </p:cNvPr>
            <p:cNvPicPr>
              <a:picLocks noChangeArrowheads="1"/>
            </p:cNvPicPr>
            <p:nvPr>
              <p:custDataLst>
                <p:tags r:id="rId1"/>
              </p:custDataLst>
            </p:nvPr>
          </p:nvPicPr>
          <p:blipFill>
            <a:blip r:embed="rId6" cstate="print">
              <a:extLst>
                <a:ext uri="{28A0092B-C50C-407E-A947-70E740481C1C}">
                  <a14:useLocalDpi xmlns:a14="http://schemas.microsoft.com/office/drawing/2010/main"/>
                </a:ext>
              </a:extLst>
            </a:blip>
            <a:srcRect/>
            <a:stretch>
              <a:fillRect/>
            </a:stretch>
          </p:blipFill>
          <p:spPr bwMode="gray">
            <a:xfrm>
              <a:off x="10803224" y="545145"/>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Rectangle 13"/>
            <p:cNvSpPr/>
            <p:nvPr/>
          </p:nvSpPr>
          <p:spPr>
            <a:xfrm>
              <a:off x="9868966" y="725145"/>
              <a:ext cx="1621130" cy="400110"/>
            </a:xfrm>
            <a:prstGeom prst="rect">
              <a:avLst/>
            </a:prstGeom>
          </p:spPr>
          <p:txBody>
            <a:bodyPr wrap="square">
              <a:spAutoFit/>
            </a:bodyPr>
            <a:lstStyle/>
            <a:p>
              <a:r>
                <a:rPr lang="cs-CZ" sz="1000" dirty="0"/>
                <a:t>data a statistiky</a:t>
              </a:r>
            </a:p>
            <a:p>
              <a:r>
                <a:rPr lang="cs-CZ" sz="1000" dirty="0"/>
                <a:t> </a:t>
              </a:r>
              <a:endParaRPr lang="en-US" sz="1000" dirty="0"/>
            </a:p>
          </p:txBody>
        </p:sp>
      </p:grpSp>
    </p:spTree>
    <p:extLst>
      <p:ext uri="{BB962C8B-B14F-4D97-AF65-F5344CB8AC3E}">
        <p14:creationId xmlns:p14="http://schemas.microsoft.com/office/powerpoint/2010/main" val="309288090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11761746"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a:t>
            </a:r>
            <a:r>
              <a:rPr kumimoji="0" lang="cs-CZ" sz="1400" b="0" i="0" u="none" strike="noStrike" kern="1200" cap="none" spc="0" normalizeH="0" baseline="0" noProof="0" dirty="0" err="1">
                <a:ln>
                  <a:noFill/>
                </a:ln>
                <a:solidFill>
                  <a:prstClr val="black"/>
                </a:solidFill>
                <a:effectLst/>
                <a:uLnTx/>
                <a:uFillTx/>
                <a:latin typeface="Calibri" panose="020F0502020204030204"/>
                <a:ea typeface="+mn-ea"/>
                <a:cs typeface="+mn-cs"/>
              </a:rPr>
              <a:t>Eurostat</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hlinkClick r:id="rId3"/>
              </a:rPr>
              <a:t>https://ec.europa.eu/eurostat/web/products-datasets/-/hlth_co_dischls</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Hospital discharges and length of stay for inpatient and curative care</a:t>
            </a:r>
            <a:r>
              <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hlinkClick r:id="rId4"/>
              </a:rPr>
              <a:t>http://ec.europa.eu/health/dyna/echi/datatool/index.cfm</a:t>
            </a:r>
            <a:r>
              <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rPr>
              <a:t> </a:t>
            </a:r>
          </a:p>
        </p:txBody>
      </p:sp>
      <p:sp>
        <p:nvSpPr>
          <p:cNvPr id="8" name="TextBox 7"/>
          <p:cNvSpPr txBox="1"/>
          <p:nvPr/>
        </p:nvSpPr>
        <p:spPr>
          <a:xfrm>
            <a:off x="7600013" y="2519802"/>
            <a:ext cx="3823855" cy="946439"/>
          </a:xfrm>
          <a:prstGeom prst="rect">
            <a:avLst/>
          </a:prstGeom>
          <a:noFill/>
          <a:ln>
            <a:noFill/>
          </a:ln>
        </p:spPr>
        <p:txBody>
          <a:bodyPr wrap="non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rPr>
              <a:t>Česká republika se řadí k zemím nadprůměrným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rPr>
              <a:t>počtem hospitalizací v přepočtu na 100 tisíc</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rPr>
              <a:t>obyvatel.</a:t>
            </a:r>
          </a:p>
        </p:txBody>
      </p:sp>
      <p:graphicFrame>
        <p:nvGraphicFramePr>
          <p:cNvPr id="9" name="Graf 8">
            <a:extLst>
              <a:ext uri="{FF2B5EF4-FFF2-40B4-BE49-F238E27FC236}">
                <a16:creationId xmlns:a16="http://schemas.microsoft.com/office/drawing/2014/main" id="{8FFF891E-9602-4285-86F8-B23D67984C79}"/>
              </a:ext>
            </a:extLst>
          </p:cNvPr>
          <p:cNvGraphicFramePr/>
          <p:nvPr>
            <p:extLst>
              <p:ext uri="{D42A27DB-BD31-4B8C-83A1-F6EECF244321}">
                <p14:modId xmlns:p14="http://schemas.microsoft.com/office/powerpoint/2010/main" val="1743528546"/>
              </p:ext>
            </p:extLst>
          </p:nvPr>
        </p:nvGraphicFramePr>
        <p:xfrm>
          <a:off x="79514" y="1176945"/>
          <a:ext cx="7600012" cy="5303368"/>
        </p:xfrm>
        <a:graphic>
          <a:graphicData uri="http://schemas.openxmlformats.org/drawingml/2006/chart">
            <c:chart xmlns:c="http://schemas.openxmlformats.org/drawingml/2006/chart" xmlns:r="http://schemas.openxmlformats.org/officeDocument/2006/relationships" r:id="rId5"/>
          </a:graphicData>
        </a:graphic>
      </p:graphicFrame>
      <p:sp>
        <p:nvSpPr>
          <p:cNvPr id="2" name="Title 1"/>
          <p:cNvSpPr>
            <a:spLocks noGrp="1"/>
          </p:cNvSpPr>
          <p:nvPr>
            <p:ph type="title"/>
          </p:nvPr>
        </p:nvSpPr>
        <p:spPr/>
        <p:txBody>
          <a:bodyPr>
            <a:normAutofit/>
          </a:bodyPr>
          <a:lstStyle/>
          <a:p>
            <a:r>
              <a:rPr lang="en-US" dirty="0" err="1"/>
              <a:t>Počty</a:t>
            </a:r>
            <a:r>
              <a:rPr lang="en-US" dirty="0"/>
              <a:t> </a:t>
            </a:r>
            <a:r>
              <a:rPr lang="en-US" dirty="0" err="1"/>
              <a:t>hospitalizací</a:t>
            </a:r>
            <a:r>
              <a:rPr lang="en-US" dirty="0"/>
              <a:t> 2016: </a:t>
            </a:r>
            <a:r>
              <a:rPr lang="en-US" dirty="0" err="1"/>
              <a:t>mezinárodní</a:t>
            </a:r>
            <a:r>
              <a:rPr lang="en-US" dirty="0"/>
              <a:t> </a:t>
            </a:r>
            <a:r>
              <a:rPr lang="en-US" dirty="0" err="1"/>
              <a:t>srovnání</a:t>
            </a:r>
            <a:endParaRPr lang="en-US" dirty="0"/>
          </a:p>
        </p:txBody>
      </p:sp>
      <p:grpSp>
        <p:nvGrpSpPr>
          <p:cNvPr id="6" name="Group 5"/>
          <p:cNvGrpSpPr/>
          <p:nvPr/>
        </p:nvGrpSpPr>
        <p:grpSpPr>
          <a:xfrm>
            <a:off x="10367729" y="150210"/>
            <a:ext cx="1676978" cy="580110"/>
            <a:chOff x="9868966" y="545145"/>
            <a:chExt cx="1621130" cy="580110"/>
          </a:xfrm>
        </p:grpSpPr>
        <p:sp>
          <p:nvSpPr>
            <p:cNvPr id="10" name="Rectangle 9"/>
            <p:cNvSpPr/>
            <p:nvPr/>
          </p:nvSpPr>
          <p:spPr>
            <a:xfrm>
              <a:off x="9868966" y="545145"/>
              <a:ext cx="1474258" cy="56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Vlajka CR">
              <a:extLst>
                <a:ext uri="{FF2B5EF4-FFF2-40B4-BE49-F238E27FC236}">
                  <a16:creationId xmlns:a16="http://schemas.microsoft.com/office/drawing/2014/main" id="{471DD38C-87B2-4EF0-9C4F-92FAABA3B665}"/>
                </a:ext>
              </a:extLst>
            </p:cNvPr>
            <p:cNvPicPr>
              <a:picLocks noChangeArrowheads="1"/>
            </p:cNvPicPr>
            <p:nvPr>
              <p:custDataLst>
                <p:tags r:id="rId1"/>
              </p:custDataLst>
            </p:nvPr>
          </p:nvPicPr>
          <p:blipFill>
            <a:blip r:embed="rId6" cstate="print">
              <a:extLst>
                <a:ext uri="{28A0092B-C50C-407E-A947-70E740481C1C}">
                  <a14:useLocalDpi xmlns:a14="http://schemas.microsoft.com/office/drawing/2010/main"/>
                </a:ext>
              </a:extLst>
            </a:blip>
            <a:srcRect/>
            <a:stretch>
              <a:fillRect/>
            </a:stretch>
          </p:blipFill>
          <p:spPr bwMode="gray">
            <a:xfrm>
              <a:off x="10803224" y="545145"/>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Rectangle 11"/>
            <p:cNvSpPr/>
            <p:nvPr/>
          </p:nvSpPr>
          <p:spPr>
            <a:xfrm>
              <a:off x="9868966" y="725145"/>
              <a:ext cx="1621130" cy="400110"/>
            </a:xfrm>
            <a:prstGeom prst="rect">
              <a:avLst/>
            </a:prstGeom>
          </p:spPr>
          <p:txBody>
            <a:bodyPr wrap="square">
              <a:spAutoFit/>
            </a:bodyPr>
            <a:lstStyle/>
            <a:p>
              <a:endParaRPr lang="cs-CZ" sz="1000" dirty="0"/>
            </a:p>
            <a:p>
              <a:endParaRPr lang="en-US" sz="1000" dirty="0"/>
            </a:p>
          </p:txBody>
        </p:sp>
      </p:grpSp>
    </p:spTree>
    <p:extLst>
      <p:ext uri="{BB962C8B-B14F-4D97-AF65-F5344CB8AC3E}">
        <p14:creationId xmlns:p14="http://schemas.microsoft.com/office/powerpoint/2010/main" val="372178567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 name="Obdélník 1">
            <a:extLst>
              <a:ext uri="{FF2B5EF4-FFF2-40B4-BE49-F238E27FC236}">
                <a16:creationId xmlns:a16="http://schemas.microsoft.com/office/drawing/2014/main" id="{95841565-36EE-45D1-9736-36F97C4631F0}"/>
              </a:ext>
            </a:extLst>
          </p:cNvPr>
          <p:cNvSpPr/>
          <p:nvPr/>
        </p:nvSpPr>
        <p:spPr>
          <a:xfrm>
            <a:off x="667701" y="2414524"/>
            <a:ext cx="3558356" cy="293058"/>
          </a:xfrm>
          <a:prstGeom prst="rect">
            <a:avLst/>
          </a:prstGeom>
          <a:solidFill>
            <a:srgbClr val="3D67BC">
              <a:lumMod val="20000"/>
              <a:lumOff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05" name="Graf 14">
            <a:extLst>
              <a:ext uri="{FF2B5EF4-FFF2-40B4-BE49-F238E27FC236}">
                <a16:creationId xmlns:a16="http://schemas.microsoft.com/office/drawing/2014/main" id="{0AABFCB8-6093-4487-AFE4-B0CD340E10C5}"/>
              </a:ext>
            </a:extLst>
          </p:cNvPr>
          <p:cNvGraphicFramePr/>
          <p:nvPr>
            <p:extLst>
              <p:ext uri="{D42A27DB-BD31-4B8C-83A1-F6EECF244321}">
                <p14:modId xmlns:p14="http://schemas.microsoft.com/office/powerpoint/2010/main" val="3528720571"/>
              </p:ext>
            </p:extLst>
          </p:nvPr>
        </p:nvGraphicFramePr>
        <p:xfrm>
          <a:off x="348490" y="1194514"/>
          <a:ext cx="4102542" cy="4976955"/>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7">
            <a:extLst>
              <a:ext uri="{FF2B5EF4-FFF2-40B4-BE49-F238E27FC236}">
                <a16:creationId xmlns:a16="http://schemas.microsoft.com/office/drawing/2014/main" id="{C5DE19A4-FA6C-4ACA-B2F7-D46309CD98AD}"/>
              </a:ext>
            </a:extLst>
          </p:cNvPr>
          <p:cNvSpPr txBox="1"/>
          <p:nvPr/>
        </p:nvSpPr>
        <p:spPr>
          <a:xfrm>
            <a:off x="5051480" y="1684007"/>
            <a:ext cx="6353628" cy="1169551"/>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Akutní lůžkový fond je v ČR velmi stabilní, průměrné meziroční změny v počtech lůžek na 1000 obyvatel nepřekračují 1 %. Počet akutních lůžek není rovnoměrně distribuován, ve vazbě na fakultní nemocnice a na centra vysoce specializované péče ve velkých městech lůžek signifikantně přibývá. Současný průměr za celou ČR činí 4,5 lůžka na 1000 obyvatel. </a:t>
            </a:r>
          </a:p>
        </p:txBody>
      </p:sp>
      <p:sp>
        <p:nvSpPr>
          <p:cNvPr id="10" name="TextBox 6">
            <a:extLst>
              <a:ext uri="{FF2B5EF4-FFF2-40B4-BE49-F238E27FC236}">
                <a16:creationId xmlns:a16="http://schemas.microsoft.com/office/drawing/2014/main" id="{DE4BE380-13B7-431C-9254-19085B5DC0B2}"/>
              </a:ext>
            </a:extLst>
          </p:cNvPr>
          <p:cNvSpPr txBox="1"/>
          <p:nvPr/>
        </p:nvSpPr>
        <p:spPr>
          <a:xfrm>
            <a:off x="257557" y="653725"/>
            <a:ext cx="7733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6" name="Skupina 103">
            <a:extLst>
              <a:ext uri="{FF2B5EF4-FFF2-40B4-BE49-F238E27FC236}">
                <a16:creationId xmlns:a16="http://schemas.microsoft.com/office/drawing/2014/main" id="{6B8D937D-076B-4DAE-92D6-4364AF67BFAC}"/>
              </a:ext>
            </a:extLst>
          </p:cNvPr>
          <p:cNvGrpSpPr/>
          <p:nvPr/>
        </p:nvGrpSpPr>
        <p:grpSpPr>
          <a:xfrm>
            <a:off x="7448550" y="3995814"/>
            <a:ext cx="1315800" cy="596607"/>
            <a:chOff x="7037778" y="1452668"/>
            <a:chExt cx="917095" cy="597673"/>
          </a:xfrm>
        </p:grpSpPr>
        <p:sp>
          <p:nvSpPr>
            <p:cNvPr id="97" name="Text Box 58">
              <a:extLst>
                <a:ext uri="{FF2B5EF4-FFF2-40B4-BE49-F238E27FC236}">
                  <a16:creationId xmlns:a16="http://schemas.microsoft.com/office/drawing/2014/main" id="{1531E0A6-3122-41E4-A5B9-F69C597BDF97}"/>
                </a:ext>
              </a:extLst>
            </p:cNvPr>
            <p:cNvSpPr txBox="1">
              <a:spLocks noChangeArrowheads="1"/>
            </p:cNvSpPr>
            <p:nvPr/>
          </p:nvSpPr>
          <p:spPr bwMode="auto">
            <a:xfrm>
              <a:off x="7207625" y="1458587"/>
              <a:ext cx="747248" cy="5917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80000"/>
                </a:lnSpc>
                <a:spcBef>
                  <a:spcPct val="20000"/>
                </a:spcBef>
                <a:spcAft>
                  <a:spcPts val="0"/>
                </a:spcAft>
                <a:buClrTx/>
                <a:buSzTx/>
                <a:buFontTx/>
                <a:buNone/>
                <a:tabLst/>
                <a:defRPr/>
              </a:pPr>
              <a:r>
                <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 </a:t>
              </a: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6,0</a:t>
              </a:r>
              <a:endPar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endParaRPr>
            </a:p>
            <a:p>
              <a:pPr marL="0" marR="0" lvl="0" indent="0" algn="l" defTabSz="914400" rtl="0" eaLnBrk="1" fontAlgn="auto" latinLnBrk="0" hangingPunct="1">
                <a:lnSpc>
                  <a:spcPct val="80000"/>
                </a:lnSpc>
                <a:spcBef>
                  <a:spcPct val="20000"/>
                </a:spcBef>
                <a:spcAft>
                  <a:spcPts val="0"/>
                </a:spcAft>
                <a:buClrTx/>
                <a:buSzTx/>
                <a:buFontTx/>
                <a:buNone/>
                <a:tabLst/>
                <a:defRPr/>
              </a:pP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5,0</a:t>
              </a:r>
              <a:r>
                <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 –</a:t>
              </a: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5,9</a:t>
              </a:r>
              <a:endPar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endParaRPr>
            </a:p>
            <a:p>
              <a:pPr marL="0" marR="0" lvl="0" indent="0" algn="l" defTabSz="914400" rtl="0" eaLnBrk="1" fontAlgn="auto" latinLnBrk="0" hangingPunct="1">
                <a:lnSpc>
                  <a:spcPct val="80000"/>
                </a:lnSpc>
                <a:spcBef>
                  <a:spcPct val="20000"/>
                </a:spcBef>
                <a:spcAft>
                  <a:spcPts val="0"/>
                </a:spcAft>
                <a:buClrTx/>
                <a:buSzTx/>
                <a:buFontTx/>
                <a:buNone/>
                <a:tabLst/>
                <a:defRPr/>
              </a:pP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4,0</a:t>
              </a:r>
              <a:r>
                <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a:t>
              </a: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4,9 </a:t>
              </a:r>
            </a:p>
            <a:p>
              <a:pPr marL="0" marR="0" lvl="0" indent="0" algn="l" defTabSz="914400" rtl="0" eaLnBrk="1" fontAlgn="auto" latinLnBrk="0" hangingPunct="1">
                <a:lnSpc>
                  <a:spcPct val="80000"/>
                </a:lnSpc>
                <a:spcBef>
                  <a:spcPct val="20000"/>
                </a:spcBef>
                <a:spcAft>
                  <a:spcPts val="0"/>
                </a:spcAft>
                <a:buClrTx/>
                <a:buSzTx/>
                <a:buFontTx/>
                <a:buNone/>
                <a:tabLst/>
                <a:defRPr/>
              </a:pP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&lt; 4,0</a:t>
              </a:r>
              <a:endPar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endParaRPr>
            </a:p>
          </p:txBody>
        </p:sp>
        <p:sp>
          <p:nvSpPr>
            <p:cNvPr id="98" name="Rectangle 56">
              <a:extLst>
                <a:ext uri="{FF2B5EF4-FFF2-40B4-BE49-F238E27FC236}">
                  <a16:creationId xmlns:a16="http://schemas.microsoft.com/office/drawing/2014/main" id="{483E8BD7-F308-4E58-B98D-344BF6D317B3}"/>
                </a:ext>
              </a:extLst>
            </p:cNvPr>
            <p:cNvSpPr>
              <a:spLocks noChangeArrowheads="1"/>
            </p:cNvSpPr>
            <p:nvPr/>
          </p:nvSpPr>
          <p:spPr bwMode="auto">
            <a:xfrm>
              <a:off x="7037778" y="1908072"/>
              <a:ext cx="108000" cy="108193"/>
            </a:xfrm>
            <a:prstGeom prst="rect">
              <a:avLst/>
            </a:prstGeom>
            <a:solidFill>
              <a:srgbClr val="D9D9D9"/>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99" name="Rectangle 56">
              <a:extLst>
                <a:ext uri="{FF2B5EF4-FFF2-40B4-BE49-F238E27FC236}">
                  <a16:creationId xmlns:a16="http://schemas.microsoft.com/office/drawing/2014/main" id="{A52442E4-C32A-4E49-9A37-EC82BA4A2E32}"/>
                </a:ext>
              </a:extLst>
            </p:cNvPr>
            <p:cNvSpPr>
              <a:spLocks noChangeArrowheads="1"/>
            </p:cNvSpPr>
            <p:nvPr/>
          </p:nvSpPr>
          <p:spPr bwMode="auto">
            <a:xfrm>
              <a:off x="7037778" y="1756270"/>
              <a:ext cx="108000" cy="108193"/>
            </a:xfrm>
            <a:prstGeom prst="rect">
              <a:avLst/>
            </a:prstGeom>
            <a:solidFill>
              <a:srgbClr val="BED8E8"/>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100" name="Rectangle 56">
              <a:extLst>
                <a:ext uri="{FF2B5EF4-FFF2-40B4-BE49-F238E27FC236}">
                  <a16:creationId xmlns:a16="http://schemas.microsoft.com/office/drawing/2014/main" id="{1C0AB50E-B99E-4047-AD66-FC08B62FE223}"/>
                </a:ext>
              </a:extLst>
            </p:cNvPr>
            <p:cNvSpPr>
              <a:spLocks noChangeArrowheads="1"/>
            </p:cNvSpPr>
            <p:nvPr/>
          </p:nvSpPr>
          <p:spPr bwMode="auto">
            <a:xfrm>
              <a:off x="7037778" y="1604469"/>
              <a:ext cx="108000" cy="108193"/>
            </a:xfrm>
            <a:prstGeom prst="rect">
              <a:avLst/>
            </a:prstGeom>
            <a:solidFill>
              <a:srgbClr val="6BAFD6"/>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101" name="Rectangle 56">
              <a:extLst>
                <a:ext uri="{FF2B5EF4-FFF2-40B4-BE49-F238E27FC236}">
                  <a16:creationId xmlns:a16="http://schemas.microsoft.com/office/drawing/2014/main" id="{5BF20546-28BA-45F3-A56D-920B062342F1}"/>
                </a:ext>
              </a:extLst>
            </p:cNvPr>
            <p:cNvSpPr>
              <a:spLocks noChangeArrowheads="1"/>
            </p:cNvSpPr>
            <p:nvPr/>
          </p:nvSpPr>
          <p:spPr bwMode="auto">
            <a:xfrm>
              <a:off x="7037778" y="1452668"/>
              <a:ext cx="108000" cy="108193"/>
            </a:xfrm>
            <a:prstGeom prst="rect">
              <a:avLst/>
            </a:prstGeom>
            <a:solidFill>
              <a:srgbClr val="296AA2"/>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0" i="1" u="none" strike="noStrike" kern="1200" cap="none" spc="0" normalizeH="0" baseline="0" noProof="0" dirty="0">
                <a:ln>
                  <a:noFill/>
                </a:ln>
                <a:solidFill>
                  <a:srgbClr val="000000"/>
                </a:solidFill>
                <a:effectLst/>
                <a:uLnTx/>
                <a:uFillTx/>
                <a:latin typeface="Arial" charset="0"/>
                <a:ea typeface="+mn-ea"/>
                <a:cs typeface="+mn-cs"/>
              </a:endParaRPr>
            </a:p>
          </p:txBody>
        </p:sp>
      </p:grpSp>
      <p:sp>
        <p:nvSpPr>
          <p:cNvPr id="102" name="Freeform 224">
            <a:extLst>
              <a:ext uri="{FF2B5EF4-FFF2-40B4-BE49-F238E27FC236}">
                <a16:creationId xmlns:a16="http://schemas.microsoft.com/office/drawing/2014/main" id="{59C10DB4-24ED-48C3-9D89-FAD147D322AC}"/>
              </a:ext>
            </a:extLst>
          </p:cNvPr>
          <p:cNvSpPr>
            <a:spLocks/>
          </p:cNvSpPr>
          <p:nvPr/>
        </p:nvSpPr>
        <p:spPr bwMode="auto">
          <a:xfrm>
            <a:off x="6035226" y="4980118"/>
            <a:ext cx="198714" cy="152857"/>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Freeform 225">
            <a:extLst>
              <a:ext uri="{FF2B5EF4-FFF2-40B4-BE49-F238E27FC236}">
                <a16:creationId xmlns:a16="http://schemas.microsoft.com/office/drawing/2014/main" id="{35F048D9-557A-4C24-B136-B537DD996355}"/>
              </a:ext>
            </a:extLst>
          </p:cNvPr>
          <p:cNvSpPr>
            <a:spLocks noEditPoints="1"/>
          </p:cNvSpPr>
          <p:nvPr/>
        </p:nvSpPr>
        <p:spPr bwMode="auto">
          <a:xfrm>
            <a:off x="5676522" y="4685613"/>
            <a:ext cx="915103" cy="740846"/>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Freeform 226">
            <a:extLst>
              <a:ext uri="{FF2B5EF4-FFF2-40B4-BE49-F238E27FC236}">
                <a16:creationId xmlns:a16="http://schemas.microsoft.com/office/drawing/2014/main" id="{21760D3E-7B23-4052-B281-A10DE354E946}"/>
              </a:ext>
            </a:extLst>
          </p:cNvPr>
          <p:cNvSpPr>
            <a:spLocks/>
          </p:cNvSpPr>
          <p:nvPr/>
        </p:nvSpPr>
        <p:spPr bwMode="auto">
          <a:xfrm>
            <a:off x="5957779" y="4685613"/>
            <a:ext cx="633847" cy="739827"/>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Freeform 227">
            <a:extLst>
              <a:ext uri="{FF2B5EF4-FFF2-40B4-BE49-F238E27FC236}">
                <a16:creationId xmlns:a16="http://schemas.microsoft.com/office/drawing/2014/main" id="{2B889AC6-F701-47F8-990D-92FC23FC16F2}"/>
              </a:ext>
            </a:extLst>
          </p:cNvPr>
          <p:cNvSpPr>
            <a:spLocks/>
          </p:cNvSpPr>
          <p:nvPr/>
        </p:nvSpPr>
        <p:spPr bwMode="auto">
          <a:xfrm>
            <a:off x="5676522" y="4685613"/>
            <a:ext cx="651170" cy="740846"/>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Freeform 228">
            <a:extLst>
              <a:ext uri="{FF2B5EF4-FFF2-40B4-BE49-F238E27FC236}">
                <a16:creationId xmlns:a16="http://schemas.microsoft.com/office/drawing/2014/main" id="{CD7D2307-0451-47C0-AAB6-D006D3D228E2}"/>
              </a:ext>
            </a:extLst>
          </p:cNvPr>
          <p:cNvSpPr>
            <a:spLocks/>
          </p:cNvSpPr>
          <p:nvPr/>
        </p:nvSpPr>
        <p:spPr bwMode="auto">
          <a:xfrm>
            <a:off x="6035226" y="4980118"/>
            <a:ext cx="198714" cy="152857"/>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Freeform 229">
            <a:extLst>
              <a:ext uri="{FF2B5EF4-FFF2-40B4-BE49-F238E27FC236}">
                <a16:creationId xmlns:a16="http://schemas.microsoft.com/office/drawing/2014/main" id="{8640DBA1-D1D3-43F9-8E9B-C86CAC2904EE}"/>
              </a:ext>
            </a:extLst>
          </p:cNvPr>
          <p:cNvSpPr>
            <a:spLocks/>
          </p:cNvSpPr>
          <p:nvPr/>
        </p:nvSpPr>
        <p:spPr bwMode="auto">
          <a:xfrm>
            <a:off x="5722379" y="5357165"/>
            <a:ext cx="902875" cy="703142"/>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Freeform 230">
            <a:extLst>
              <a:ext uri="{FF2B5EF4-FFF2-40B4-BE49-F238E27FC236}">
                <a16:creationId xmlns:a16="http://schemas.microsoft.com/office/drawing/2014/main" id="{D0781D0C-A47D-4366-B439-908C8613F81F}"/>
              </a:ext>
            </a:extLst>
          </p:cNvPr>
          <p:cNvSpPr>
            <a:spLocks/>
          </p:cNvSpPr>
          <p:nvPr/>
        </p:nvSpPr>
        <p:spPr bwMode="auto">
          <a:xfrm>
            <a:off x="5956760" y="5357165"/>
            <a:ext cx="668494" cy="600218"/>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Freeform 231">
            <a:extLst>
              <a:ext uri="{FF2B5EF4-FFF2-40B4-BE49-F238E27FC236}">
                <a16:creationId xmlns:a16="http://schemas.microsoft.com/office/drawing/2014/main" id="{90DE5975-01BB-4BFA-97C5-6302364ED395}"/>
              </a:ext>
            </a:extLst>
          </p:cNvPr>
          <p:cNvSpPr>
            <a:spLocks/>
          </p:cNvSpPr>
          <p:nvPr/>
        </p:nvSpPr>
        <p:spPr bwMode="auto">
          <a:xfrm>
            <a:off x="5722379" y="5388755"/>
            <a:ext cx="541113" cy="671551"/>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Freeform 232">
            <a:extLst>
              <a:ext uri="{FF2B5EF4-FFF2-40B4-BE49-F238E27FC236}">
                <a16:creationId xmlns:a16="http://schemas.microsoft.com/office/drawing/2014/main" id="{47AE3309-F185-47DE-806F-7375B7917655}"/>
              </a:ext>
            </a:extLst>
          </p:cNvPr>
          <p:cNvSpPr>
            <a:spLocks/>
          </p:cNvSpPr>
          <p:nvPr/>
        </p:nvSpPr>
        <p:spPr bwMode="auto">
          <a:xfrm>
            <a:off x="5241390" y="5021899"/>
            <a:ext cx="616523" cy="774475"/>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Freeform 233">
            <a:extLst>
              <a:ext uri="{FF2B5EF4-FFF2-40B4-BE49-F238E27FC236}">
                <a16:creationId xmlns:a16="http://schemas.microsoft.com/office/drawing/2014/main" id="{00F7675F-E84E-40E6-9A4F-28A73809A56C}"/>
              </a:ext>
            </a:extLst>
          </p:cNvPr>
          <p:cNvSpPr>
            <a:spLocks/>
          </p:cNvSpPr>
          <p:nvPr/>
        </p:nvSpPr>
        <p:spPr bwMode="auto">
          <a:xfrm>
            <a:off x="5253618" y="5021899"/>
            <a:ext cx="604294" cy="774475"/>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2" name="Freeform 234">
            <a:extLst>
              <a:ext uri="{FF2B5EF4-FFF2-40B4-BE49-F238E27FC236}">
                <a16:creationId xmlns:a16="http://schemas.microsoft.com/office/drawing/2014/main" id="{0C2F94A9-5884-4F5A-9F27-1546235D551F}"/>
              </a:ext>
            </a:extLst>
          </p:cNvPr>
          <p:cNvSpPr>
            <a:spLocks/>
          </p:cNvSpPr>
          <p:nvPr/>
        </p:nvSpPr>
        <p:spPr bwMode="auto">
          <a:xfrm>
            <a:off x="5241390" y="5021899"/>
            <a:ext cx="402523" cy="249666"/>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3" name="Freeform 235">
            <a:extLst>
              <a:ext uri="{FF2B5EF4-FFF2-40B4-BE49-F238E27FC236}">
                <a16:creationId xmlns:a16="http://schemas.microsoft.com/office/drawing/2014/main" id="{58DF918B-A52A-4758-A9AE-0D41EB323943}"/>
              </a:ext>
            </a:extLst>
          </p:cNvPr>
          <p:cNvSpPr>
            <a:spLocks/>
          </p:cNvSpPr>
          <p:nvPr/>
        </p:nvSpPr>
        <p:spPr bwMode="auto">
          <a:xfrm>
            <a:off x="5122161" y="4778347"/>
            <a:ext cx="511561" cy="372971"/>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4" name="Freeform 236">
            <a:extLst>
              <a:ext uri="{FF2B5EF4-FFF2-40B4-BE49-F238E27FC236}">
                <a16:creationId xmlns:a16="http://schemas.microsoft.com/office/drawing/2014/main" id="{46BC497D-68C1-41C5-9FB4-977EFBDF00F0}"/>
              </a:ext>
            </a:extLst>
          </p:cNvPr>
          <p:cNvSpPr>
            <a:spLocks/>
          </p:cNvSpPr>
          <p:nvPr/>
        </p:nvSpPr>
        <p:spPr bwMode="auto">
          <a:xfrm>
            <a:off x="5486980" y="4393147"/>
            <a:ext cx="728618" cy="645056"/>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5" name="Freeform 237">
            <a:extLst>
              <a:ext uri="{FF2B5EF4-FFF2-40B4-BE49-F238E27FC236}">
                <a16:creationId xmlns:a16="http://schemas.microsoft.com/office/drawing/2014/main" id="{327E5203-23CE-4130-B121-522F6665B87F}"/>
              </a:ext>
            </a:extLst>
          </p:cNvPr>
          <p:cNvSpPr>
            <a:spLocks/>
          </p:cNvSpPr>
          <p:nvPr/>
        </p:nvSpPr>
        <p:spPr bwMode="auto">
          <a:xfrm>
            <a:off x="5486980" y="4393147"/>
            <a:ext cx="728618" cy="645056"/>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Freeform 238">
            <a:extLst>
              <a:ext uri="{FF2B5EF4-FFF2-40B4-BE49-F238E27FC236}">
                <a16:creationId xmlns:a16="http://schemas.microsoft.com/office/drawing/2014/main" id="{AD00124F-ABA7-4128-82F6-430770A61797}"/>
              </a:ext>
            </a:extLst>
          </p:cNvPr>
          <p:cNvSpPr>
            <a:spLocks/>
          </p:cNvSpPr>
          <p:nvPr/>
        </p:nvSpPr>
        <p:spPr bwMode="auto">
          <a:xfrm>
            <a:off x="5612322" y="4393147"/>
            <a:ext cx="496275" cy="312847"/>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7" name="Freeform 239">
            <a:extLst>
              <a:ext uri="{FF2B5EF4-FFF2-40B4-BE49-F238E27FC236}">
                <a16:creationId xmlns:a16="http://schemas.microsoft.com/office/drawing/2014/main" id="{4A11FDC8-D26E-42A8-9153-57148838BD5F}"/>
              </a:ext>
            </a:extLst>
          </p:cNvPr>
          <p:cNvSpPr>
            <a:spLocks/>
          </p:cNvSpPr>
          <p:nvPr/>
        </p:nvSpPr>
        <p:spPr bwMode="auto">
          <a:xfrm>
            <a:off x="6087198" y="4415566"/>
            <a:ext cx="542132" cy="364818"/>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8" name="Freeform 240">
            <a:extLst>
              <a:ext uri="{FF2B5EF4-FFF2-40B4-BE49-F238E27FC236}">
                <a16:creationId xmlns:a16="http://schemas.microsoft.com/office/drawing/2014/main" id="{17392978-9A2B-4736-A0A3-42F5C6EE214C}"/>
              </a:ext>
            </a:extLst>
          </p:cNvPr>
          <p:cNvSpPr>
            <a:spLocks/>
          </p:cNvSpPr>
          <p:nvPr/>
        </p:nvSpPr>
        <p:spPr bwMode="auto">
          <a:xfrm>
            <a:off x="6412274" y="4577595"/>
            <a:ext cx="629770" cy="488123"/>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 name="Freeform 241">
            <a:extLst>
              <a:ext uri="{FF2B5EF4-FFF2-40B4-BE49-F238E27FC236}">
                <a16:creationId xmlns:a16="http://schemas.microsoft.com/office/drawing/2014/main" id="{2E475D05-EB80-4FA7-9537-9E51F8B9463A}"/>
              </a:ext>
            </a:extLst>
          </p:cNvPr>
          <p:cNvSpPr>
            <a:spLocks/>
          </p:cNvSpPr>
          <p:nvPr/>
        </p:nvSpPr>
        <p:spPr bwMode="auto">
          <a:xfrm>
            <a:off x="6412274" y="4577595"/>
            <a:ext cx="629770" cy="488123"/>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242">
            <a:extLst>
              <a:ext uri="{FF2B5EF4-FFF2-40B4-BE49-F238E27FC236}">
                <a16:creationId xmlns:a16="http://schemas.microsoft.com/office/drawing/2014/main" id="{0AF28963-09CC-4816-A1BB-5622D8C897F3}"/>
              </a:ext>
            </a:extLst>
          </p:cNvPr>
          <p:cNvSpPr>
            <a:spLocks/>
          </p:cNvSpPr>
          <p:nvPr/>
        </p:nvSpPr>
        <p:spPr bwMode="auto">
          <a:xfrm>
            <a:off x="6454054" y="4577595"/>
            <a:ext cx="175276" cy="198714"/>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Freeform 243">
            <a:extLst>
              <a:ext uri="{FF2B5EF4-FFF2-40B4-BE49-F238E27FC236}">
                <a16:creationId xmlns:a16="http://schemas.microsoft.com/office/drawing/2014/main" id="{F6EA89F2-6EC0-4B8C-B9A4-E20D6D3E8C6B}"/>
              </a:ext>
            </a:extLst>
          </p:cNvPr>
          <p:cNvSpPr>
            <a:spLocks/>
          </p:cNvSpPr>
          <p:nvPr/>
        </p:nvSpPr>
        <p:spPr bwMode="auto">
          <a:xfrm>
            <a:off x="6524369" y="4954642"/>
            <a:ext cx="637923" cy="419847"/>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Freeform 244">
            <a:extLst>
              <a:ext uri="{FF2B5EF4-FFF2-40B4-BE49-F238E27FC236}">
                <a16:creationId xmlns:a16="http://schemas.microsoft.com/office/drawing/2014/main" id="{4825582D-9C4D-46E0-9574-786BF1E3E985}"/>
              </a:ext>
            </a:extLst>
          </p:cNvPr>
          <p:cNvSpPr>
            <a:spLocks/>
          </p:cNvSpPr>
          <p:nvPr/>
        </p:nvSpPr>
        <p:spPr bwMode="auto">
          <a:xfrm>
            <a:off x="6524369" y="4954642"/>
            <a:ext cx="637923" cy="419847"/>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3" name="Freeform 245">
            <a:extLst>
              <a:ext uri="{FF2B5EF4-FFF2-40B4-BE49-F238E27FC236}">
                <a16:creationId xmlns:a16="http://schemas.microsoft.com/office/drawing/2014/main" id="{02AD6A6A-57DF-4F6F-8209-2C404931A918}"/>
              </a:ext>
            </a:extLst>
          </p:cNvPr>
          <p:cNvSpPr>
            <a:spLocks/>
          </p:cNvSpPr>
          <p:nvPr/>
        </p:nvSpPr>
        <p:spPr bwMode="auto">
          <a:xfrm>
            <a:off x="6584492" y="4981137"/>
            <a:ext cx="114133" cy="36686"/>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Freeform 246">
            <a:extLst>
              <a:ext uri="{FF2B5EF4-FFF2-40B4-BE49-F238E27FC236}">
                <a16:creationId xmlns:a16="http://schemas.microsoft.com/office/drawing/2014/main" id="{52E8AD98-E429-4671-9C79-5B47469CFE17}"/>
              </a:ext>
            </a:extLst>
          </p:cNvPr>
          <p:cNvSpPr>
            <a:spLocks/>
          </p:cNvSpPr>
          <p:nvPr/>
        </p:nvSpPr>
        <p:spPr bwMode="auto">
          <a:xfrm>
            <a:off x="6317502" y="5191060"/>
            <a:ext cx="659323" cy="612447"/>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Freeform 247">
            <a:extLst>
              <a:ext uri="{FF2B5EF4-FFF2-40B4-BE49-F238E27FC236}">
                <a16:creationId xmlns:a16="http://schemas.microsoft.com/office/drawing/2014/main" id="{4D0676D3-E78E-42A4-B1EE-D3F921964904}"/>
              </a:ext>
            </a:extLst>
          </p:cNvPr>
          <p:cNvSpPr>
            <a:spLocks/>
          </p:cNvSpPr>
          <p:nvPr/>
        </p:nvSpPr>
        <p:spPr bwMode="auto">
          <a:xfrm>
            <a:off x="6401064" y="5195136"/>
            <a:ext cx="575761" cy="608370"/>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6" name="Freeform 248">
            <a:extLst>
              <a:ext uri="{FF2B5EF4-FFF2-40B4-BE49-F238E27FC236}">
                <a16:creationId xmlns:a16="http://schemas.microsoft.com/office/drawing/2014/main" id="{F36014C4-D454-4409-9B23-41EA785063BC}"/>
              </a:ext>
            </a:extLst>
          </p:cNvPr>
          <p:cNvSpPr>
            <a:spLocks/>
          </p:cNvSpPr>
          <p:nvPr/>
        </p:nvSpPr>
        <p:spPr bwMode="auto">
          <a:xfrm>
            <a:off x="6317502" y="5191060"/>
            <a:ext cx="266990" cy="403542"/>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249">
            <a:extLst>
              <a:ext uri="{FF2B5EF4-FFF2-40B4-BE49-F238E27FC236}">
                <a16:creationId xmlns:a16="http://schemas.microsoft.com/office/drawing/2014/main" id="{17EFD4F5-C17E-4EE5-ACCD-7BF09AF9513C}"/>
              </a:ext>
            </a:extLst>
          </p:cNvPr>
          <p:cNvSpPr>
            <a:spLocks/>
          </p:cNvSpPr>
          <p:nvPr/>
        </p:nvSpPr>
        <p:spPr bwMode="auto">
          <a:xfrm>
            <a:off x="6601816" y="5338822"/>
            <a:ext cx="928351" cy="669513"/>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250">
            <a:extLst>
              <a:ext uri="{FF2B5EF4-FFF2-40B4-BE49-F238E27FC236}">
                <a16:creationId xmlns:a16="http://schemas.microsoft.com/office/drawing/2014/main" id="{D2EA77B4-E627-4306-9D04-D8AE624C91CE}"/>
              </a:ext>
            </a:extLst>
          </p:cNvPr>
          <p:cNvSpPr>
            <a:spLocks/>
          </p:cNvSpPr>
          <p:nvPr/>
        </p:nvSpPr>
        <p:spPr bwMode="auto">
          <a:xfrm>
            <a:off x="6738368" y="5338822"/>
            <a:ext cx="791799" cy="669513"/>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9" name="Freeform 251">
            <a:extLst>
              <a:ext uri="{FF2B5EF4-FFF2-40B4-BE49-F238E27FC236}">
                <a16:creationId xmlns:a16="http://schemas.microsoft.com/office/drawing/2014/main" id="{150AD949-E2A3-4454-A1DF-E0568C6F76A6}"/>
              </a:ext>
            </a:extLst>
          </p:cNvPr>
          <p:cNvSpPr>
            <a:spLocks/>
          </p:cNvSpPr>
          <p:nvPr/>
        </p:nvSpPr>
        <p:spPr bwMode="auto">
          <a:xfrm>
            <a:off x="6601816" y="5338822"/>
            <a:ext cx="438190" cy="521751"/>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0" name="Freeform 252">
            <a:extLst>
              <a:ext uri="{FF2B5EF4-FFF2-40B4-BE49-F238E27FC236}">
                <a16:creationId xmlns:a16="http://schemas.microsoft.com/office/drawing/2014/main" id="{CE5D1537-8469-4F65-BDB3-DCE14E261F94}"/>
              </a:ext>
            </a:extLst>
          </p:cNvPr>
          <p:cNvSpPr>
            <a:spLocks/>
          </p:cNvSpPr>
          <p:nvPr/>
        </p:nvSpPr>
        <p:spPr bwMode="auto">
          <a:xfrm>
            <a:off x="7104206" y="4788537"/>
            <a:ext cx="526847" cy="781608"/>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Freeform 253">
            <a:extLst>
              <a:ext uri="{FF2B5EF4-FFF2-40B4-BE49-F238E27FC236}">
                <a16:creationId xmlns:a16="http://schemas.microsoft.com/office/drawing/2014/main" id="{211EFB3C-61F4-4C77-AFA2-067A20C842EC}"/>
              </a:ext>
            </a:extLst>
          </p:cNvPr>
          <p:cNvSpPr>
            <a:spLocks/>
          </p:cNvSpPr>
          <p:nvPr/>
        </p:nvSpPr>
        <p:spPr bwMode="auto">
          <a:xfrm>
            <a:off x="7148025" y="4867004"/>
            <a:ext cx="483028" cy="703142"/>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254">
            <a:extLst>
              <a:ext uri="{FF2B5EF4-FFF2-40B4-BE49-F238E27FC236}">
                <a16:creationId xmlns:a16="http://schemas.microsoft.com/office/drawing/2014/main" id="{F2F145B0-75BA-4A67-BA45-3FD8753AD94F}"/>
              </a:ext>
            </a:extLst>
          </p:cNvPr>
          <p:cNvSpPr>
            <a:spLocks/>
          </p:cNvSpPr>
          <p:nvPr/>
        </p:nvSpPr>
        <p:spPr bwMode="auto">
          <a:xfrm>
            <a:off x="7104206" y="4788537"/>
            <a:ext cx="242533" cy="688875"/>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255">
            <a:extLst>
              <a:ext uri="{FF2B5EF4-FFF2-40B4-BE49-F238E27FC236}">
                <a16:creationId xmlns:a16="http://schemas.microsoft.com/office/drawing/2014/main" id="{4FAE5318-E5CA-45DE-A530-90A1C4A8A2AA}"/>
              </a:ext>
            </a:extLst>
          </p:cNvPr>
          <p:cNvSpPr>
            <a:spLocks/>
          </p:cNvSpPr>
          <p:nvPr/>
        </p:nvSpPr>
        <p:spPr bwMode="auto">
          <a:xfrm>
            <a:off x="7291710" y="5381622"/>
            <a:ext cx="558437" cy="461628"/>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256">
            <a:extLst>
              <a:ext uri="{FF2B5EF4-FFF2-40B4-BE49-F238E27FC236}">
                <a16:creationId xmlns:a16="http://schemas.microsoft.com/office/drawing/2014/main" id="{137AF608-2FF5-4980-9A2E-BA8033111C63}"/>
              </a:ext>
            </a:extLst>
          </p:cNvPr>
          <p:cNvSpPr>
            <a:spLocks/>
          </p:cNvSpPr>
          <p:nvPr/>
        </p:nvSpPr>
        <p:spPr bwMode="auto">
          <a:xfrm>
            <a:off x="7292729" y="4863947"/>
            <a:ext cx="744923" cy="604294"/>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257">
            <a:extLst>
              <a:ext uri="{FF2B5EF4-FFF2-40B4-BE49-F238E27FC236}">
                <a16:creationId xmlns:a16="http://schemas.microsoft.com/office/drawing/2014/main" id="{E43C4B6C-2BFB-428A-ABEC-F4C485854F00}"/>
              </a:ext>
            </a:extLst>
          </p:cNvPr>
          <p:cNvSpPr>
            <a:spLocks/>
          </p:cNvSpPr>
          <p:nvPr/>
        </p:nvSpPr>
        <p:spPr bwMode="auto">
          <a:xfrm>
            <a:off x="7390558" y="4863947"/>
            <a:ext cx="647094" cy="604294"/>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6" name="Freeform 258">
            <a:extLst>
              <a:ext uri="{FF2B5EF4-FFF2-40B4-BE49-F238E27FC236}">
                <a16:creationId xmlns:a16="http://schemas.microsoft.com/office/drawing/2014/main" id="{2F8CAAF8-45E9-43F1-87CB-53D051339B9E}"/>
              </a:ext>
            </a:extLst>
          </p:cNvPr>
          <p:cNvSpPr>
            <a:spLocks/>
          </p:cNvSpPr>
          <p:nvPr/>
        </p:nvSpPr>
        <p:spPr bwMode="auto">
          <a:xfrm>
            <a:off x="7292729" y="4863947"/>
            <a:ext cx="226228" cy="351571"/>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Freeform 259">
            <a:extLst>
              <a:ext uri="{FF2B5EF4-FFF2-40B4-BE49-F238E27FC236}">
                <a16:creationId xmlns:a16="http://schemas.microsoft.com/office/drawing/2014/main" id="{20BE4FC3-033B-474F-852F-CC12DA7E2EE2}"/>
              </a:ext>
            </a:extLst>
          </p:cNvPr>
          <p:cNvSpPr>
            <a:spLocks/>
          </p:cNvSpPr>
          <p:nvPr/>
        </p:nvSpPr>
        <p:spPr bwMode="auto">
          <a:xfrm>
            <a:off x="6035226" y="4980118"/>
            <a:ext cx="198714" cy="152857"/>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7191D1"/>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8" name="Freeform 260">
            <a:extLst>
              <a:ext uri="{FF2B5EF4-FFF2-40B4-BE49-F238E27FC236}">
                <a16:creationId xmlns:a16="http://schemas.microsoft.com/office/drawing/2014/main" id="{3E5B1B68-6198-40C5-8384-57A4B16FD2A9}"/>
              </a:ext>
            </a:extLst>
          </p:cNvPr>
          <p:cNvSpPr>
            <a:spLocks noEditPoints="1"/>
          </p:cNvSpPr>
          <p:nvPr/>
        </p:nvSpPr>
        <p:spPr bwMode="auto">
          <a:xfrm>
            <a:off x="5676522" y="4685613"/>
            <a:ext cx="915103" cy="740846"/>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D9D9D9"/>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261">
            <a:extLst>
              <a:ext uri="{FF2B5EF4-FFF2-40B4-BE49-F238E27FC236}">
                <a16:creationId xmlns:a16="http://schemas.microsoft.com/office/drawing/2014/main" id="{D5E23A03-85ED-4182-B10F-D6556E0EB81D}"/>
              </a:ext>
            </a:extLst>
          </p:cNvPr>
          <p:cNvSpPr>
            <a:spLocks/>
          </p:cNvSpPr>
          <p:nvPr/>
        </p:nvSpPr>
        <p:spPr bwMode="auto">
          <a:xfrm>
            <a:off x="5957779" y="4685613"/>
            <a:ext cx="633847" cy="739827"/>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262">
            <a:extLst>
              <a:ext uri="{FF2B5EF4-FFF2-40B4-BE49-F238E27FC236}">
                <a16:creationId xmlns:a16="http://schemas.microsoft.com/office/drawing/2014/main" id="{7C2267EE-A231-42E5-8B2E-D06F03CB9998}"/>
              </a:ext>
            </a:extLst>
          </p:cNvPr>
          <p:cNvSpPr>
            <a:spLocks/>
          </p:cNvSpPr>
          <p:nvPr/>
        </p:nvSpPr>
        <p:spPr bwMode="auto">
          <a:xfrm>
            <a:off x="5676522" y="4685613"/>
            <a:ext cx="651170" cy="740846"/>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263">
            <a:extLst>
              <a:ext uri="{FF2B5EF4-FFF2-40B4-BE49-F238E27FC236}">
                <a16:creationId xmlns:a16="http://schemas.microsoft.com/office/drawing/2014/main" id="{9400C3BC-8C50-416E-9415-1D9981270C53}"/>
              </a:ext>
            </a:extLst>
          </p:cNvPr>
          <p:cNvSpPr>
            <a:spLocks/>
          </p:cNvSpPr>
          <p:nvPr/>
        </p:nvSpPr>
        <p:spPr bwMode="auto">
          <a:xfrm>
            <a:off x="6035226" y="4980118"/>
            <a:ext cx="198714" cy="152857"/>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solidFill>
            <a:srgbClr val="296AA2"/>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264">
            <a:extLst>
              <a:ext uri="{FF2B5EF4-FFF2-40B4-BE49-F238E27FC236}">
                <a16:creationId xmlns:a16="http://schemas.microsoft.com/office/drawing/2014/main" id="{1A11CFFB-576C-4727-AAC9-A0EDEB949341}"/>
              </a:ext>
            </a:extLst>
          </p:cNvPr>
          <p:cNvSpPr>
            <a:spLocks/>
          </p:cNvSpPr>
          <p:nvPr/>
        </p:nvSpPr>
        <p:spPr bwMode="auto">
          <a:xfrm>
            <a:off x="5722379" y="5357165"/>
            <a:ext cx="902875" cy="703142"/>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265">
            <a:extLst>
              <a:ext uri="{FF2B5EF4-FFF2-40B4-BE49-F238E27FC236}">
                <a16:creationId xmlns:a16="http://schemas.microsoft.com/office/drawing/2014/main" id="{FF337E0D-E867-4059-A676-53820AA80557}"/>
              </a:ext>
            </a:extLst>
          </p:cNvPr>
          <p:cNvSpPr>
            <a:spLocks/>
          </p:cNvSpPr>
          <p:nvPr/>
        </p:nvSpPr>
        <p:spPr bwMode="auto">
          <a:xfrm>
            <a:off x="5956760" y="5357165"/>
            <a:ext cx="668494" cy="600218"/>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Freeform 266">
            <a:extLst>
              <a:ext uri="{FF2B5EF4-FFF2-40B4-BE49-F238E27FC236}">
                <a16:creationId xmlns:a16="http://schemas.microsoft.com/office/drawing/2014/main" id="{5D17F90B-26F0-4A40-9E32-FAD01F229B61}"/>
              </a:ext>
            </a:extLst>
          </p:cNvPr>
          <p:cNvSpPr>
            <a:spLocks/>
          </p:cNvSpPr>
          <p:nvPr/>
        </p:nvSpPr>
        <p:spPr bwMode="auto">
          <a:xfrm>
            <a:off x="5722379" y="5388755"/>
            <a:ext cx="541113" cy="671551"/>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267">
            <a:extLst>
              <a:ext uri="{FF2B5EF4-FFF2-40B4-BE49-F238E27FC236}">
                <a16:creationId xmlns:a16="http://schemas.microsoft.com/office/drawing/2014/main" id="{60E39045-90FA-4A38-9F5B-AB25D54F83B4}"/>
              </a:ext>
            </a:extLst>
          </p:cNvPr>
          <p:cNvSpPr>
            <a:spLocks/>
          </p:cNvSpPr>
          <p:nvPr/>
        </p:nvSpPr>
        <p:spPr bwMode="auto">
          <a:xfrm>
            <a:off x="5241390" y="5021899"/>
            <a:ext cx="616523" cy="774475"/>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6" name="Freeform 268">
            <a:extLst>
              <a:ext uri="{FF2B5EF4-FFF2-40B4-BE49-F238E27FC236}">
                <a16:creationId xmlns:a16="http://schemas.microsoft.com/office/drawing/2014/main" id="{67BD266D-3B57-4879-A5F0-DBD2DA98CF03}"/>
              </a:ext>
            </a:extLst>
          </p:cNvPr>
          <p:cNvSpPr>
            <a:spLocks/>
          </p:cNvSpPr>
          <p:nvPr/>
        </p:nvSpPr>
        <p:spPr bwMode="auto">
          <a:xfrm>
            <a:off x="5253618" y="5021899"/>
            <a:ext cx="604294" cy="774475"/>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7" name="Freeform 269">
            <a:extLst>
              <a:ext uri="{FF2B5EF4-FFF2-40B4-BE49-F238E27FC236}">
                <a16:creationId xmlns:a16="http://schemas.microsoft.com/office/drawing/2014/main" id="{F82DCB8F-11E3-48FB-B5FB-9516A58C06BE}"/>
              </a:ext>
            </a:extLst>
          </p:cNvPr>
          <p:cNvSpPr>
            <a:spLocks/>
          </p:cNvSpPr>
          <p:nvPr/>
        </p:nvSpPr>
        <p:spPr bwMode="auto">
          <a:xfrm>
            <a:off x="5241390" y="5021899"/>
            <a:ext cx="402523" cy="249666"/>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Freeform 270">
            <a:extLst>
              <a:ext uri="{FF2B5EF4-FFF2-40B4-BE49-F238E27FC236}">
                <a16:creationId xmlns:a16="http://schemas.microsoft.com/office/drawing/2014/main" id="{35B806BF-1D10-4C63-8B9A-F17E0E0D2F85}"/>
              </a:ext>
            </a:extLst>
          </p:cNvPr>
          <p:cNvSpPr>
            <a:spLocks/>
          </p:cNvSpPr>
          <p:nvPr/>
        </p:nvSpPr>
        <p:spPr bwMode="auto">
          <a:xfrm>
            <a:off x="5122161" y="4778347"/>
            <a:ext cx="511561" cy="372971"/>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D9D9D9"/>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9" name="Freeform 271">
            <a:extLst>
              <a:ext uri="{FF2B5EF4-FFF2-40B4-BE49-F238E27FC236}">
                <a16:creationId xmlns:a16="http://schemas.microsoft.com/office/drawing/2014/main" id="{F8F4B80B-1CB7-4633-A9AB-B69AE47D78A7}"/>
              </a:ext>
            </a:extLst>
          </p:cNvPr>
          <p:cNvSpPr>
            <a:spLocks/>
          </p:cNvSpPr>
          <p:nvPr/>
        </p:nvSpPr>
        <p:spPr bwMode="auto">
          <a:xfrm>
            <a:off x="5486980" y="4393147"/>
            <a:ext cx="728618" cy="645056"/>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0" name="Freeform 272">
            <a:extLst>
              <a:ext uri="{FF2B5EF4-FFF2-40B4-BE49-F238E27FC236}">
                <a16:creationId xmlns:a16="http://schemas.microsoft.com/office/drawing/2014/main" id="{68638E15-2E21-4B1A-BAF0-CE41EC2F9290}"/>
              </a:ext>
            </a:extLst>
          </p:cNvPr>
          <p:cNvSpPr>
            <a:spLocks/>
          </p:cNvSpPr>
          <p:nvPr/>
        </p:nvSpPr>
        <p:spPr bwMode="auto">
          <a:xfrm>
            <a:off x="5486980" y="4393147"/>
            <a:ext cx="728618" cy="645056"/>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Freeform 273">
            <a:extLst>
              <a:ext uri="{FF2B5EF4-FFF2-40B4-BE49-F238E27FC236}">
                <a16:creationId xmlns:a16="http://schemas.microsoft.com/office/drawing/2014/main" id="{E2BE9FEA-52BB-4694-AB3E-D44733FC180A}"/>
              </a:ext>
            </a:extLst>
          </p:cNvPr>
          <p:cNvSpPr>
            <a:spLocks/>
          </p:cNvSpPr>
          <p:nvPr/>
        </p:nvSpPr>
        <p:spPr bwMode="auto">
          <a:xfrm>
            <a:off x="5612322" y="4393147"/>
            <a:ext cx="496275" cy="312847"/>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274">
            <a:extLst>
              <a:ext uri="{FF2B5EF4-FFF2-40B4-BE49-F238E27FC236}">
                <a16:creationId xmlns:a16="http://schemas.microsoft.com/office/drawing/2014/main" id="{2FC7DA8A-DE32-4F38-B8D6-A882283657E9}"/>
              </a:ext>
            </a:extLst>
          </p:cNvPr>
          <p:cNvSpPr>
            <a:spLocks/>
          </p:cNvSpPr>
          <p:nvPr/>
        </p:nvSpPr>
        <p:spPr bwMode="auto">
          <a:xfrm>
            <a:off x="6087198" y="4415566"/>
            <a:ext cx="542132" cy="364818"/>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BED8E8"/>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275">
            <a:extLst>
              <a:ext uri="{FF2B5EF4-FFF2-40B4-BE49-F238E27FC236}">
                <a16:creationId xmlns:a16="http://schemas.microsoft.com/office/drawing/2014/main" id="{8F367DDD-49A1-41A2-91EF-A0A2D0819A78}"/>
              </a:ext>
            </a:extLst>
          </p:cNvPr>
          <p:cNvSpPr>
            <a:spLocks/>
          </p:cNvSpPr>
          <p:nvPr/>
        </p:nvSpPr>
        <p:spPr bwMode="auto">
          <a:xfrm>
            <a:off x="6412274" y="4577595"/>
            <a:ext cx="629770" cy="488123"/>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6BAF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Freeform 276">
            <a:extLst>
              <a:ext uri="{FF2B5EF4-FFF2-40B4-BE49-F238E27FC236}">
                <a16:creationId xmlns:a16="http://schemas.microsoft.com/office/drawing/2014/main" id="{963052B0-6F3D-49CE-BE57-5DEDB896556F}"/>
              </a:ext>
            </a:extLst>
          </p:cNvPr>
          <p:cNvSpPr>
            <a:spLocks/>
          </p:cNvSpPr>
          <p:nvPr/>
        </p:nvSpPr>
        <p:spPr bwMode="auto">
          <a:xfrm>
            <a:off x="6412274" y="4577595"/>
            <a:ext cx="629770" cy="488123"/>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277">
            <a:extLst>
              <a:ext uri="{FF2B5EF4-FFF2-40B4-BE49-F238E27FC236}">
                <a16:creationId xmlns:a16="http://schemas.microsoft.com/office/drawing/2014/main" id="{EBC31BB4-B6D7-4B52-9C80-00E3DB90E340}"/>
              </a:ext>
            </a:extLst>
          </p:cNvPr>
          <p:cNvSpPr>
            <a:spLocks/>
          </p:cNvSpPr>
          <p:nvPr/>
        </p:nvSpPr>
        <p:spPr bwMode="auto">
          <a:xfrm>
            <a:off x="6454054" y="4577595"/>
            <a:ext cx="175276" cy="198714"/>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Freeform 278">
            <a:extLst>
              <a:ext uri="{FF2B5EF4-FFF2-40B4-BE49-F238E27FC236}">
                <a16:creationId xmlns:a16="http://schemas.microsoft.com/office/drawing/2014/main" id="{30A32FBE-5B78-4065-92B0-19D8ED0F9C39}"/>
              </a:ext>
            </a:extLst>
          </p:cNvPr>
          <p:cNvSpPr>
            <a:spLocks/>
          </p:cNvSpPr>
          <p:nvPr/>
        </p:nvSpPr>
        <p:spPr bwMode="auto">
          <a:xfrm>
            <a:off x="6524369" y="4954642"/>
            <a:ext cx="637923" cy="419847"/>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D9D9D9"/>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7" name="Freeform 279">
            <a:extLst>
              <a:ext uri="{FF2B5EF4-FFF2-40B4-BE49-F238E27FC236}">
                <a16:creationId xmlns:a16="http://schemas.microsoft.com/office/drawing/2014/main" id="{10D428CD-7978-4D2D-A661-C023A2AFCFDF}"/>
              </a:ext>
            </a:extLst>
          </p:cNvPr>
          <p:cNvSpPr>
            <a:spLocks/>
          </p:cNvSpPr>
          <p:nvPr/>
        </p:nvSpPr>
        <p:spPr bwMode="auto">
          <a:xfrm>
            <a:off x="6524369" y="4954642"/>
            <a:ext cx="637923" cy="419847"/>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280">
            <a:extLst>
              <a:ext uri="{FF2B5EF4-FFF2-40B4-BE49-F238E27FC236}">
                <a16:creationId xmlns:a16="http://schemas.microsoft.com/office/drawing/2014/main" id="{AA1D35F9-E226-442C-8715-1F62BCC20628}"/>
              </a:ext>
            </a:extLst>
          </p:cNvPr>
          <p:cNvSpPr>
            <a:spLocks/>
          </p:cNvSpPr>
          <p:nvPr/>
        </p:nvSpPr>
        <p:spPr bwMode="auto">
          <a:xfrm>
            <a:off x="6584492" y="4981137"/>
            <a:ext cx="114133" cy="36686"/>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281">
            <a:extLst>
              <a:ext uri="{FF2B5EF4-FFF2-40B4-BE49-F238E27FC236}">
                <a16:creationId xmlns:a16="http://schemas.microsoft.com/office/drawing/2014/main" id="{55FB9D80-A3EE-43A0-AF02-718EBE9682ED}"/>
              </a:ext>
            </a:extLst>
          </p:cNvPr>
          <p:cNvSpPr>
            <a:spLocks/>
          </p:cNvSpPr>
          <p:nvPr/>
        </p:nvSpPr>
        <p:spPr bwMode="auto">
          <a:xfrm>
            <a:off x="6317502" y="5191060"/>
            <a:ext cx="659323" cy="612447"/>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282">
            <a:extLst>
              <a:ext uri="{FF2B5EF4-FFF2-40B4-BE49-F238E27FC236}">
                <a16:creationId xmlns:a16="http://schemas.microsoft.com/office/drawing/2014/main" id="{FE0CC7B3-4C63-4885-8630-ED3D37663529}"/>
              </a:ext>
            </a:extLst>
          </p:cNvPr>
          <p:cNvSpPr>
            <a:spLocks/>
          </p:cNvSpPr>
          <p:nvPr/>
        </p:nvSpPr>
        <p:spPr bwMode="auto">
          <a:xfrm>
            <a:off x="6401064" y="5195136"/>
            <a:ext cx="575761" cy="608370"/>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283">
            <a:extLst>
              <a:ext uri="{FF2B5EF4-FFF2-40B4-BE49-F238E27FC236}">
                <a16:creationId xmlns:a16="http://schemas.microsoft.com/office/drawing/2014/main" id="{C0073FDF-8097-4C3E-A75E-033A604417A6}"/>
              </a:ext>
            </a:extLst>
          </p:cNvPr>
          <p:cNvSpPr>
            <a:spLocks/>
          </p:cNvSpPr>
          <p:nvPr/>
        </p:nvSpPr>
        <p:spPr bwMode="auto">
          <a:xfrm>
            <a:off x="6317502" y="5191060"/>
            <a:ext cx="266990" cy="403542"/>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284">
            <a:extLst>
              <a:ext uri="{FF2B5EF4-FFF2-40B4-BE49-F238E27FC236}">
                <a16:creationId xmlns:a16="http://schemas.microsoft.com/office/drawing/2014/main" id="{F30E8B80-48AC-4E1A-A382-89F20E62C2A9}"/>
              </a:ext>
            </a:extLst>
          </p:cNvPr>
          <p:cNvSpPr>
            <a:spLocks/>
          </p:cNvSpPr>
          <p:nvPr/>
        </p:nvSpPr>
        <p:spPr bwMode="auto">
          <a:xfrm>
            <a:off x="6601816" y="5338822"/>
            <a:ext cx="928351" cy="669513"/>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6BAF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3" name="Freeform 285">
            <a:extLst>
              <a:ext uri="{FF2B5EF4-FFF2-40B4-BE49-F238E27FC236}">
                <a16:creationId xmlns:a16="http://schemas.microsoft.com/office/drawing/2014/main" id="{CA404829-5C46-410F-BC3A-C9475C9EE6F6}"/>
              </a:ext>
            </a:extLst>
          </p:cNvPr>
          <p:cNvSpPr>
            <a:spLocks/>
          </p:cNvSpPr>
          <p:nvPr/>
        </p:nvSpPr>
        <p:spPr bwMode="auto">
          <a:xfrm>
            <a:off x="6738368" y="5338822"/>
            <a:ext cx="791799" cy="669513"/>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286">
            <a:extLst>
              <a:ext uri="{FF2B5EF4-FFF2-40B4-BE49-F238E27FC236}">
                <a16:creationId xmlns:a16="http://schemas.microsoft.com/office/drawing/2014/main" id="{88DBB758-36F3-43E3-90B4-AD1F3D6C8554}"/>
              </a:ext>
            </a:extLst>
          </p:cNvPr>
          <p:cNvSpPr>
            <a:spLocks/>
          </p:cNvSpPr>
          <p:nvPr/>
        </p:nvSpPr>
        <p:spPr bwMode="auto">
          <a:xfrm>
            <a:off x="6601816" y="5338822"/>
            <a:ext cx="438190" cy="521751"/>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287">
            <a:extLst>
              <a:ext uri="{FF2B5EF4-FFF2-40B4-BE49-F238E27FC236}">
                <a16:creationId xmlns:a16="http://schemas.microsoft.com/office/drawing/2014/main" id="{45F29FAD-A2E4-4B42-AEBF-BAF055B91725}"/>
              </a:ext>
            </a:extLst>
          </p:cNvPr>
          <p:cNvSpPr>
            <a:spLocks/>
          </p:cNvSpPr>
          <p:nvPr/>
        </p:nvSpPr>
        <p:spPr bwMode="auto">
          <a:xfrm>
            <a:off x="7104206" y="4788537"/>
            <a:ext cx="526847" cy="781608"/>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288">
            <a:extLst>
              <a:ext uri="{FF2B5EF4-FFF2-40B4-BE49-F238E27FC236}">
                <a16:creationId xmlns:a16="http://schemas.microsoft.com/office/drawing/2014/main" id="{5E2B088D-B96D-41D0-9D6C-47639324A419}"/>
              </a:ext>
            </a:extLst>
          </p:cNvPr>
          <p:cNvSpPr>
            <a:spLocks/>
          </p:cNvSpPr>
          <p:nvPr/>
        </p:nvSpPr>
        <p:spPr bwMode="auto">
          <a:xfrm>
            <a:off x="7148025" y="4867004"/>
            <a:ext cx="483028" cy="703142"/>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289">
            <a:extLst>
              <a:ext uri="{FF2B5EF4-FFF2-40B4-BE49-F238E27FC236}">
                <a16:creationId xmlns:a16="http://schemas.microsoft.com/office/drawing/2014/main" id="{0A0AD17D-9C0F-40CB-8832-AD8B17A413F8}"/>
              </a:ext>
            </a:extLst>
          </p:cNvPr>
          <p:cNvSpPr>
            <a:spLocks/>
          </p:cNvSpPr>
          <p:nvPr/>
        </p:nvSpPr>
        <p:spPr bwMode="auto">
          <a:xfrm>
            <a:off x="7104206" y="4788537"/>
            <a:ext cx="242533" cy="688875"/>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290">
            <a:extLst>
              <a:ext uri="{FF2B5EF4-FFF2-40B4-BE49-F238E27FC236}">
                <a16:creationId xmlns:a16="http://schemas.microsoft.com/office/drawing/2014/main" id="{26EF2515-90B4-4C6F-8CD1-6614FD9DE48E}"/>
              </a:ext>
            </a:extLst>
          </p:cNvPr>
          <p:cNvSpPr>
            <a:spLocks/>
          </p:cNvSpPr>
          <p:nvPr/>
        </p:nvSpPr>
        <p:spPr bwMode="auto">
          <a:xfrm>
            <a:off x="7291710" y="5381622"/>
            <a:ext cx="558437" cy="461628"/>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D9D9D9"/>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9" name="Freeform 291">
            <a:extLst>
              <a:ext uri="{FF2B5EF4-FFF2-40B4-BE49-F238E27FC236}">
                <a16:creationId xmlns:a16="http://schemas.microsoft.com/office/drawing/2014/main" id="{E56E54AE-4432-4035-806D-2289A5706A8C}"/>
              </a:ext>
            </a:extLst>
          </p:cNvPr>
          <p:cNvSpPr>
            <a:spLocks/>
          </p:cNvSpPr>
          <p:nvPr/>
        </p:nvSpPr>
        <p:spPr bwMode="auto">
          <a:xfrm>
            <a:off x="7292729" y="4863947"/>
            <a:ext cx="744923" cy="604294"/>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Freeform 292">
            <a:extLst>
              <a:ext uri="{FF2B5EF4-FFF2-40B4-BE49-F238E27FC236}">
                <a16:creationId xmlns:a16="http://schemas.microsoft.com/office/drawing/2014/main" id="{6DF5D7D8-3FEA-4B8E-B5F3-9D6F3CB397FA}"/>
              </a:ext>
            </a:extLst>
          </p:cNvPr>
          <p:cNvSpPr>
            <a:spLocks/>
          </p:cNvSpPr>
          <p:nvPr/>
        </p:nvSpPr>
        <p:spPr bwMode="auto">
          <a:xfrm>
            <a:off x="7390558" y="4863947"/>
            <a:ext cx="647094" cy="604294"/>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1" name="Freeform 293">
            <a:extLst>
              <a:ext uri="{FF2B5EF4-FFF2-40B4-BE49-F238E27FC236}">
                <a16:creationId xmlns:a16="http://schemas.microsoft.com/office/drawing/2014/main" id="{D0F0876C-2C40-4B9A-828C-8C643C2B6D93}"/>
              </a:ext>
            </a:extLst>
          </p:cNvPr>
          <p:cNvSpPr>
            <a:spLocks/>
          </p:cNvSpPr>
          <p:nvPr/>
        </p:nvSpPr>
        <p:spPr bwMode="auto">
          <a:xfrm>
            <a:off x="7292729" y="4863947"/>
            <a:ext cx="226228" cy="351571"/>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Title 2"/>
          <p:cNvSpPr>
            <a:spLocks noGrp="1"/>
          </p:cNvSpPr>
          <p:nvPr>
            <p:ph type="title"/>
          </p:nvPr>
        </p:nvSpPr>
        <p:spPr/>
        <p:txBody>
          <a:bodyPr>
            <a:normAutofit/>
          </a:bodyPr>
          <a:lstStyle/>
          <a:p>
            <a:r>
              <a:rPr lang="en-US" dirty="0" err="1"/>
              <a:t>Počet</a:t>
            </a:r>
            <a:r>
              <a:rPr lang="en-US" dirty="0"/>
              <a:t> </a:t>
            </a:r>
            <a:r>
              <a:rPr lang="en-US" dirty="0" err="1"/>
              <a:t>lůžek</a:t>
            </a:r>
            <a:r>
              <a:rPr lang="en-US" dirty="0"/>
              <a:t> </a:t>
            </a:r>
            <a:r>
              <a:rPr lang="en-US" dirty="0" err="1"/>
              <a:t>akutní</a:t>
            </a:r>
            <a:r>
              <a:rPr lang="en-US" dirty="0"/>
              <a:t> </a:t>
            </a:r>
            <a:r>
              <a:rPr lang="en-US" dirty="0" err="1"/>
              <a:t>péče</a:t>
            </a:r>
            <a:r>
              <a:rPr lang="en-US" dirty="0"/>
              <a:t> </a:t>
            </a:r>
            <a:r>
              <a:rPr lang="en-US" dirty="0" err="1"/>
              <a:t>dle</a:t>
            </a:r>
            <a:r>
              <a:rPr lang="en-US" dirty="0"/>
              <a:t> </a:t>
            </a:r>
            <a:r>
              <a:rPr lang="en-US" dirty="0" err="1"/>
              <a:t>krajů</a:t>
            </a:r>
            <a:r>
              <a:rPr lang="en-US" dirty="0"/>
              <a:t> ČR (2015–2018)</a:t>
            </a:r>
          </a:p>
        </p:txBody>
      </p:sp>
      <p:sp>
        <p:nvSpPr>
          <p:cNvPr id="206" name="Šipka doprava 22"/>
          <p:cNvSpPr/>
          <p:nvPr/>
        </p:nvSpPr>
        <p:spPr>
          <a:xfrm>
            <a:off x="348490" y="2414524"/>
            <a:ext cx="221976" cy="335461"/>
          </a:xfrm>
          <a:prstGeom prst="rightArrow">
            <a:avLst/>
          </a:prstGeom>
          <a:solidFill>
            <a:srgbClr val="FF0000"/>
          </a:solidFill>
          <a:ln w="25400" cap="flat" cmpd="sng" algn="ctr">
            <a:solidFill>
              <a:srgbClr val="E7B13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07" name="TextovéPole 23">
            <a:extLst>
              <a:ext uri="{FF2B5EF4-FFF2-40B4-BE49-F238E27FC236}">
                <a16:creationId xmlns:a16="http://schemas.microsoft.com/office/drawing/2014/main" id="{50914A08-9EB4-40A4-8A59-427EBF01ECB5}"/>
              </a:ext>
            </a:extLst>
          </p:cNvPr>
          <p:cNvSpPr txBox="1"/>
          <p:nvPr/>
        </p:nvSpPr>
        <p:spPr>
          <a:xfrm>
            <a:off x="3837331" y="5337178"/>
            <a:ext cx="735751" cy="86177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2018</a:t>
            </a:r>
          </a:p>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2017</a:t>
            </a:r>
          </a:p>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2016</a:t>
            </a:r>
          </a:p>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2015</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000" b="1" i="0" u="none" strike="noStrike" kern="0" cap="none" spc="0" normalizeH="0" baseline="0" noProof="0" dirty="0">
              <a:ln>
                <a:noFill/>
              </a:ln>
              <a:solidFill>
                <a:srgbClr val="000000"/>
              </a:solidFill>
              <a:effectLst/>
              <a:uLnTx/>
              <a:uFillTx/>
            </a:endParaRPr>
          </a:p>
        </p:txBody>
      </p:sp>
      <p:sp>
        <p:nvSpPr>
          <p:cNvPr id="208" name="Rectangle 56">
            <a:extLst>
              <a:ext uri="{FF2B5EF4-FFF2-40B4-BE49-F238E27FC236}">
                <a16:creationId xmlns:a16="http://schemas.microsoft.com/office/drawing/2014/main" id="{C85D86B1-012C-484C-97CA-3E91A6AD3FEF}"/>
              </a:ext>
            </a:extLst>
          </p:cNvPr>
          <p:cNvSpPr>
            <a:spLocks noChangeArrowheads="1"/>
          </p:cNvSpPr>
          <p:nvPr/>
        </p:nvSpPr>
        <p:spPr bwMode="auto">
          <a:xfrm>
            <a:off x="3703883" y="5712247"/>
            <a:ext cx="154953" cy="108000"/>
          </a:xfrm>
          <a:prstGeom prst="rect">
            <a:avLst/>
          </a:prstGeom>
          <a:solidFill>
            <a:srgbClr val="CCCCFF"/>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000" b="1" i="0" u="none" strike="noStrike" kern="0" cap="none" spc="0" normalizeH="0" baseline="0" noProof="0" dirty="0">
              <a:ln>
                <a:noFill/>
              </a:ln>
              <a:solidFill>
                <a:srgbClr val="000000"/>
              </a:solidFill>
              <a:effectLst/>
              <a:uLnTx/>
              <a:uFillTx/>
              <a:latin typeface="Arial" charset="0"/>
            </a:endParaRPr>
          </a:p>
        </p:txBody>
      </p:sp>
      <p:sp>
        <p:nvSpPr>
          <p:cNvPr id="209" name="Rectangle 56">
            <a:extLst>
              <a:ext uri="{FF2B5EF4-FFF2-40B4-BE49-F238E27FC236}">
                <a16:creationId xmlns:a16="http://schemas.microsoft.com/office/drawing/2014/main" id="{1E2A591A-E5A4-407A-B5E7-E858C24F8F33}"/>
              </a:ext>
            </a:extLst>
          </p:cNvPr>
          <p:cNvSpPr>
            <a:spLocks noChangeArrowheads="1"/>
          </p:cNvSpPr>
          <p:nvPr/>
        </p:nvSpPr>
        <p:spPr bwMode="auto">
          <a:xfrm>
            <a:off x="3703883" y="5560716"/>
            <a:ext cx="154953" cy="108000"/>
          </a:xfrm>
          <a:prstGeom prst="rect">
            <a:avLst/>
          </a:prstGeom>
          <a:solidFill>
            <a:srgbClr val="CC66FF"/>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000" b="1" i="0" u="none" strike="noStrike" kern="0" cap="none" spc="0" normalizeH="0" baseline="0" noProof="0" dirty="0">
              <a:ln>
                <a:noFill/>
              </a:ln>
              <a:solidFill>
                <a:srgbClr val="000000"/>
              </a:solidFill>
              <a:effectLst/>
              <a:uLnTx/>
              <a:uFillTx/>
              <a:latin typeface="Arial" charset="0"/>
            </a:endParaRPr>
          </a:p>
        </p:txBody>
      </p:sp>
      <p:sp>
        <p:nvSpPr>
          <p:cNvPr id="210" name="Rectangle 56">
            <a:extLst>
              <a:ext uri="{FF2B5EF4-FFF2-40B4-BE49-F238E27FC236}">
                <a16:creationId xmlns:a16="http://schemas.microsoft.com/office/drawing/2014/main" id="{30A28F2E-1F0F-4687-975E-4E3BFC6334C5}"/>
              </a:ext>
            </a:extLst>
          </p:cNvPr>
          <p:cNvSpPr>
            <a:spLocks noChangeArrowheads="1"/>
          </p:cNvSpPr>
          <p:nvPr/>
        </p:nvSpPr>
        <p:spPr bwMode="auto">
          <a:xfrm>
            <a:off x="3703883" y="5409186"/>
            <a:ext cx="154953" cy="108000"/>
          </a:xfrm>
          <a:prstGeom prst="rect">
            <a:avLst/>
          </a:prstGeom>
          <a:solidFill>
            <a:srgbClr val="9966FF"/>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200" b="1" i="1" u="none" strike="noStrike" kern="0" cap="none" spc="0" normalizeH="0" baseline="0" noProof="0" dirty="0">
              <a:ln>
                <a:noFill/>
              </a:ln>
              <a:solidFill>
                <a:srgbClr val="000000"/>
              </a:solidFill>
              <a:effectLst/>
              <a:uLnTx/>
              <a:uFillTx/>
              <a:latin typeface="Arial" charset="0"/>
            </a:endParaRPr>
          </a:p>
        </p:txBody>
      </p:sp>
      <p:sp>
        <p:nvSpPr>
          <p:cNvPr id="211" name="Šipka dolů 6"/>
          <p:cNvSpPr/>
          <p:nvPr/>
        </p:nvSpPr>
        <p:spPr>
          <a:xfrm>
            <a:off x="2616234" y="1188332"/>
            <a:ext cx="648072" cy="216024"/>
          </a:xfrm>
          <a:prstGeom prst="downArrow">
            <a:avLst/>
          </a:prstGeom>
          <a:solidFill>
            <a:srgbClr val="002060"/>
          </a:solidFill>
          <a:ln w="25400" cap="flat" cmpd="sng" algn="ctr">
            <a:solidFill>
              <a:srgbClr val="00206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12" name="Rectangle 56">
            <a:extLst>
              <a:ext uri="{FF2B5EF4-FFF2-40B4-BE49-F238E27FC236}">
                <a16:creationId xmlns:a16="http://schemas.microsoft.com/office/drawing/2014/main" id="{30A28F2E-1F0F-4687-975E-4E3BFC6334C5}"/>
              </a:ext>
            </a:extLst>
          </p:cNvPr>
          <p:cNvSpPr>
            <a:spLocks noChangeArrowheads="1"/>
          </p:cNvSpPr>
          <p:nvPr/>
        </p:nvSpPr>
        <p:spPr bwMode="auto">
          <a:xfrm>
            <a:off x="3704157" y="5868852"/>
            <a:ext cx="154953" cy="108000"/>
          </a:xfrm>
          <a:prstGeom prst="rect">
            <a:avLst/>
          </a:prstGeom>
          <a:solidFill>
            <a:srgbClr val="84848E">
              <a:lumMod val="20000"/>
              <a:lumOff val="80000"/>
            </a:srgbClr>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200" b="1" i="1" u="none" strike="noStrike" kern="0" cap="none" spc="0" normalizeH="0" baseline="0" noProof="0" dirty="0">
              <a:ln>
                <a:noFill/>
              </a:ln>
              <a:solidFill>
                <a:srgbClr val="000000"/>
              </a:solidFill>
              <a:effectLst/>
              <a:uLnTx/>
              <a:uFillTx/>
              <a:latin typeface="Arial" charset="0"/>
            </a:endParaRPr>
          </a:p>
        </p:txBody>
      </p:sp>
    </p:spTree>
    <p:extLst>
      <p:ext uri="{BB962C8B-B14F-4D97-AF65-F5344CB8AC3E}">
        <p14:creationId xmlns:p14="http://schemas.microsoft.com/office/powerpoint/2010/main" val="13178818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7">
            <a:extLst>
              <a:ext uri="{FF2B5EF4-FFF2-40B4-BE49-F238E27FC236}">
                <a16:creationId xmlns:a16="http://schemas.microsoft.com/office/drawing/2014/main" id="{C5DE19A4-FA6C-4ACA-B2F7-D46309CD98AD}"/>
              </a:ext>
            </a:extLst>
          </p:cNvPr>
          <p:cNvSpPr txBox="1"/>
          <p:nvPr/>
        </p:nvSpPr>
        <p:spPr>
          <a:xfrm>
            <a:off x="5051480" y="1684007"/>
            <a:ext cx="6353628" cy="1169551"/>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Akutní lůžkový fond je v ČR velmi stabilní, průměrné meziroční změny v počtech lůžek na 1000 obyvatel nepřekračují 1 %. Počet akutních lůžek není rovnoměrně distribuován, ve vazbě na fakultní nemocnice a na centra vysoce specializované péče ve velkých městech lůžek signifikantně přibývá. Současný průměr za celou ČR činí 4,5 lůžka na 1000 obyvatel. </a:t>
            </a:r>
          </a:p>
        </p:txBody>
      </p:sp>
      <p:sp>
        <p:nvSpPr>
          <p:cNvPr id="10" name="TextBox 6">
            <a:extLst>
              <a:ext uri="{FF2B5EF4-FFF2-40B4-BE49-F238E27FC236}">
                <a16:creationId xmlns:a16="http://schemas.microsoft.com/office/drawing/2014/main" id="{DE4BE380-13B7-431C-9254-19085B5DC0B2}"/>
              </a:ext>
            </a:extLst>
          </p:cNvPr>
          <p:cNvSpPr txBox="1"/>
          <p:nvPr/>
        </p:nvSpPr>
        <p:spPr>
          <a:xfrm>
            <a:off x="257557" y="653725"/>
            <a:ext cx="7733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6" name="Skupina 103">
            <a:extLst>
              <a:ext uri="{FF2B5EF4-FFF2-40B4-BE49-F238E27FC236}">
                <a16:creationId xmlns:a16="http://schemas.microsoft.com/office/drawing/2014/main" id="{6B8D937D-076B-4DAE-92D6-4364AF67BFAC}"/>
              </a:ext>
            </a:extLst>
          </p:cNvPr>
          <p:cNvGrpSpPr/>
          <p:nvPr/>
        </p:nvGrpSpPr>
        <p:grpSpPr>
          <a:xfrm>
            <a:off x="7448550" y="3995814"/>
            <a:ext cx="1315800" cy="596607"/>
            <a:chOff x="7037778" y="1452668"/>
            <a:chExt cx="917095" cy="597673"/>
          </a:xfrm>
        </p:grpSpPr>
        <p:sp>
          <p:nvSpPr>
            <p:cNvPr id="97" name="Text Box 58">
              <a:extLst>
                <a:ext uri="{FF2B5EF4-FFF2-40B4-BE49-F238E27FC236}">
                  <a16:creationId xmlns:a16="http://schemas.microsoft.com/office/drawing/2014/main" id="{1531E0A6-3122-41E4-A5B9-F69C597BDF97}"/>
                </a:ext>
              </a:extLst>
            </p:cNvPr>
            <p:cNvSpPr txBox="1">
              <a:spLocks noChangeArrowheads="1"/>
            </p:cNvSpPr>
            <p:nvPr/>
          </p:nvSpPr>
          <p:spPr bwMode="auto">
            <a:xfrm>
              <a:off x="7207625" y="1458587"/>
              <a:ext cx="747248" cy="5917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80000"/>
                </a:lnSpc>
                <a:spcBef>
                  <a:spcPct val="20000"/>
                </a:spcBef>
                <a:spcAft>
                  <a:spcPts val="0"/>
                </a:spcAft>
                <a:buClrTx/>
                <a:buSzTx/>
                <a:buFontTx/>
                <a:buNone/>
                <a:tabLst/>
                <a:defRPr/>
              </a:pPr>
              <a:r>
                <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 </a:t>
              </a: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6,0</a:t>
              </a:r>
              <a:endPar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endParaRPr>
            </a:p>
            <a:p>
              <a:pPr marL="0" marR="0" lvl="0" indent="0" algn="l" defTabSz="914400" rtl="0" eaLnBrk="1" fontAlgn="auto" latinLnBrk="0" hangingPunct="1">
                <a:lnSpc>
                  <a:spcPct val="80000"/>
                </a:lnSpc>
                <a:spcBef>
                  <a:spcPct val="20000"/>
                </a:spcBef>
                <a:spcAft>
                  <a:spcPts val="0"/>
                </a:spcAft>
                <a:buClrTx/>
                <a:buSzTx/>
                <a:buFontTx/>
                <a:buNone/>
                <a:tabLst/>
                <a:defRPr/>
              </a:pP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5,0</a:t>
              </a:r>
              <a:r>
                <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 –</a:t>
              </a: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5,9</a:t>
              </a:r>
              <a:endPar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endParaRPr>
            </a:p>
            <a:p>
              <a:pPr marL="0" marR="0" lvl="0" indent="0" algn="l" defTabSz="914400" rtl="0" eaLnBrk="1" fontAlgn="auto" latinLnBrk="0" hangingPunct="1">
                <a:lnSpc>
                  <a:spcPct val="80000"/>
                </a:lnSpc>
                <a:spcBef>
                  <a:spcPct val="20000"/>
                </a:spcBef>
                <a:spcAft>
                  <a:spcPts val="0"/>
                </a:spcAft>
                <a:buClrTx/>
                <a:buSzTx/>
                <a:buFontTx/>
                <a:buNone/>
                <a:tabLst/>
                <a:defRPr/>
              </a:pP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4,0</a:t>
              </a:r>
              <a:r>
                <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a:t>
              </a: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4,9 </a:t>
              </a:r>
            </a:p>
            <a:p>
              <a:pPr marL="0" marR="0" lvl="0" indent="0" algn="l" defTabSz="914400" rtl="0" eaLnBrk="1" fontAlgn="auto" latinLnBrk="0" hangingPunct="1">
                <a:lnSpc>
                  <a:spcPct val="80000"/>
                </a:lnSpc>
                <a:spcBef>
                  <a:spcPct val="20000"/>
                </a:spcBef>
                <a:spcAft>
                  <a:spcPts val="0"/>
                </a:spcAft>
                <a:buClrTx/>
                <a:buSzTx/>
                <a:buFontTx/>
                <a:buNone/>
                <a:tabLst/>
                <a:defRPr/>
              </a:pP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&lt; 4,0</a:t>
              </a:r>
              <a:endPar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endParaRPr>
            </a:p>
          </p:txBody>
        </p:sp>
        <p:sp>
          <p:nvSpPr>
            <p:cNvPr id="98" name="Rectangle 56">
              <a:extLst>
                <a:ext uri="{FF2B5EF4-FFF2-40B4-BE49-F238E27FC236}">
                  <a16:creationId xmlns:a16="http://schemas.microsoft.com/office/drawing/2014/main" id="{483E8BD7-F308-4E58-B98D-344BF6D317B3}"/>
                </a:ext>
              </a:extLst>
            </p:cNvPr>
            <p:cNvSpPr>
              <a:spLocks noChangeArrowheads="1"/>
            </p:cNvSpPr>
            <p:nvPr/>
          </p:nvSpPr>
          <p:spPr bwMode="auto">
            <a:xfrm>
              <a:off x="7037778" y="1908072"/>
              <a:ext cx="108000" cy="108193"/>
            </a:xfrm>
            <a:prstGeom prst="rect">
              <a:avLst/>
            </a:prstGeom>
            <a:solidFill>
              <a:srgbClr val="D9D9D9"/>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99" name="Rectangle 56">
              <a:extLst>
                <a:ext uri="{FF2B5EF4-FFF2-40B4-BE49-F238E27FC236}">
                  <a16:creationId xmlns:a16="http://schemas.microsoft.com/office/drawing/2014/main" id="{A52442E4-C32A-4E49-9A37-EC82BA4A2E32}"/>
                </a:ext>
              </a:extLst>
            </p:cNvPr>
            <p:cNvSpPr>
              <a:spLocks noChangeArrowheads="1"/>
            </p:cNvSpPr>
            <p:nvPr/>
          </p:nvSpPr>
          <p:spPr bwMode="auto">
            <a:xfrm>
              <a:off x="7037778" y="1756270"/>
              <a:ext cx="108000" cy="108193"/>
            </a:xfrm>
            <a:prstGeom prst="rect">
              <a:avLst/>
            </a:prstGeom>
            <a:solidFill>
              <a:srgbClr val="BED8E8"/>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100" name="Rectangle 56">
              <a:extLst>
                <a:ext uri="{FF2B5EF4-FFF2-40B4-BE49-F238E27FC236}">
                  <a16:creationId xmlns:a16="http://schemas.microsoft.com/office/drawing/2014/main" id="{1C0AB50E-B99E-4047-AD66-FC08B62FE223}"/>
                </a:ext>
              </a:extLst>
            </p:cNvPr>
            <p:cNvSpPr>
              <a:spLocks noChangeArrowheads="1"/>
            </p:cNvSpPr>
            <p:nvPr/>
          </p:nvSpPr>
          <p:spPr bwMode="auto">
            <a:xfrm>
              <a:off x="7037778" y="1604469"/>
              <a:ext cx="108000" cy="108193"/>
            </a:xfrm>
            <a:prstGeom prst="rect">
              <a:avLst/>
            </a:prstGeom>
            <a:solidFill>
              <a:srgbClr val="6BAFD6"/>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101" name="Rectangle 56">
              <a:extLst>
                <a:ext uri="{FF2B5EF4-FFF2-40B4-BE49-F238E27FC236}">
                  <a16:creationId xmlns:a16="http://schemas.microsoft.com/office/drawing/2014/main" id="{5BF20546-28BA-45F3-A56D-920B062342F1}"/>
                </a:ext>
              </a:extLst>
            </p:cNvPr>
            <p:cNvSpPr>
              <a:spLocks noChangeArrowheads="1"/>
            </p:cNvSpPr>
            <p:nvPr/>
          </p:nvSpPr>
          <p:spPr bwMode="auto">
            <a:xfrm>
              <a:off x="7037778" y="1452668"/>
              <a:ext cx="108000" cy="108193"/>
            </a:xfrm>
            <a:prstGeom prst="rect">
              <a:avLst/>
            </a:prstGeom>
            <a:solidFill>
              <a:srgbClr val="296AA2"/>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0" i="1" u="none" strike="noStrike" kern="1200" cap="none" spc="0" normalizeH="0" baseline="0" noProof="0" dirty="0">
                <a:ln>
                  <a:noFill/>
                </a:ln>
                <a:solidFill>
                  <a:srgbClr val="000000"/>
                </a:solidFill>
                <a:effectLst/>
                <a:uLnTx/>
                <a:uFillTx/>
                <a:latin typeface="Arial" charset="0"/>
                <a:ea typeface="+mn-ea"/>
                <a:cs typeface="+mn-cs"/>
              </a:endParaRPr>
            </a:p>
          </p:txBody>
        </p:sp>
      </p:grpSp>
      <p:sp>
        <p:nvSpPr>
          <p:cNvPr id="102" name="Freeform 224">
            <a:extLst>
              <a:ext uri="{FF2B5EF4-FFF2-40B4-BE49-F238E27FC236}">
                <a16:creationId xmlns:a16="http://schemas.microsoft.com/office/drawing/2014/main" id="{59C10DB4-24ED-48C3-9D89-FAD147D322AC}"/>
              </a:ext>
            </a:extLst>
          </p:cNvPr>
          <p:cNvSpPr>
            <a:spLocks/>
          </p:cNvSpPr>
          <p:nvPr/>
        </p:nvSpPr>
        <p:spPr bwMode="auto">
          <a:xfrm>
            <a:off x="6035226" y="4980118"/>
            <a:ext cx="198714" cy="152857"/>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Freeform 225">
            <a:extLst>
              <a:ext uri="{FF2B5EF4-FFF2-40B4-BE49-F238E27FC236}">
                <a16:creationId xmlns:a16="http://schemas.microsoft.com/office/drawing/2014/main" id="{35F048D9-557A-4C24-B136-B537DD996355}"/>
              </a:ext>
            </a:extLst>
          </p:cNvPr>
          <p:cNvSpPr>
            <a:spLocks noEditPoints="1"/>
          </p:cNvSpPr>
          <p:nvPr/>
        </p:nvSpPr>
        <p:spPr bwMode="auto">
          <a:xfrm>
            <a:off x="5676522" y="4685613"/>
            <a:ext cx="915103" cy="740846"/>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Freeform 226">
            <a:extLst>
              <a:ext uri="{FF2B5EF4-FFF2-40B4-BE49-F238E27FC236}">
                <a16:creationId xmlns:a16="http://schemas.microsoft.com/office/drawing/2014/main" id="{21760D3E-7B23-4052-B281-A10DE354E946}"/>
              </a:ext>
            </a:extLst>
          </p:cNvPr>
          <p:cNvSpPr>
            <a:spLocks/>
          </p:cNvSpPr>
          <p:nvPr/>
        </p:nvSpPr>
        <p:spPr bwMode="auto">
          <a:xfrm>
            <a:off x="5957779" y="4685613"/>
            <a:ext cx="633847" cy="739827"/>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Freeform 227">
            <a:extLst>
              <a:ext uri="{FF2B5EF4-FFF2-40B4-BE49-F238E27FC236}">
                <a16:creationId xmlns:a16="http://schemas.microsoft.com/office/drawing/2014/main" id="{2B889AC6-F701-47F8-990D-92FC23FC16F2}"/>
              </a:ext>
            </a:extLst>
          </p:cNvPr>
          <p:cNvSpPr>
            <a:spLocks/>
          </p:cNvSpPr>
          <p:nvPr/>
        </p:nvSpPr>
        <p:spPr bwMode="auto">
          <a:xfrm>
            <a:off x="5676522" y="4685613"/>
            <a:ext cx="651170" cy="740846"/>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Freeform 228">
            <a:extLst>
              <a:ext uri="{FF2B5EF4-FFF2-40B4-BE49-F238E27FC236}">
                <a16:creationId xmlns:a16="http://schemas.microsoft.com/office/drawing/2014/main" id="{CD7D2307-0451-47C0-AAB6-D006D3D228E2}"/>
              </a:ext>
            </a:extLst>
          </p:cNvPr>
          <p:cNvSpPr>
            <a:spLocks/>
          </p:cNvSpPr>
          <p:nvPr/>
        </p:nvSpPr>
        <p:spPr bwMode="auto">
          <a:xfrm>
            <a:off x="6035226" y="4980118"/>
            <a:ext cx="198714" cy="152857"/>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Freeform 229">
            <a:extLst>
              <a:ext uri="{FF2B5EF4-FFF2-40B4-BE49-F238E27FC236}">
                <a16:creationId xmlns:a16="http://schemas.microsoft.com/office/drawing/2014/main" id="{8640DBA1-D1D3-43F9-8E9B-C86CAC2904EE}"/>
              </a:ext>
            </a:extLst>
          </p:cNvPr>
          <p:cNvSpPr>
            <a:spLocks/>
          </p:cNvSpPr>
          <p:nvPr/>
        </p:nvSpPr>
        <p:spPr bwMode="auto">
          <a:xfrm>
            <a:off x="5722379" y="5357165"/>
            <a:ext cx="902875" cy="703142"/>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Freeform 230">
            <a:extLst>
              <a:ext uri="{FF2B5EF4-FFF2-40B4-BE49-F238E27FC236}">
                <a16:creationId xmlns:a16="http://schemas.microsoft.com/office/drawing/2014/main" id="{D0781D0C-A47D-4366-B439-908C8613F81F}"/>
              </a:ext>
            </a:extLst>
          </p:cNvPr>
          <p:cNvSpPr>
            <a:spLocks/>
          </p:cNvSpPr>
          <p:nvPr/>
        </p:nvSpPr>
        <p:spPr bwMode="auto">
          <a:xfrm>
            <a:off x="5956760" y="5357165"/>
            <a:ext cx="668494" cy="600218"/>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Freeform 231">
            <a:extLst>
              <a:ext uri="{FF2B5EF4-FFF2-40B4-BE49-F238E27FC236}">
                <a16:creationId xmlns:a16="http://schemas.microsoft.com/office/drawing/2014/main" id="{90DE5975-01BB-4BFA-97C5-6302364ED395}"/>
              </a:ext>
            </a:extLst>
          </p:cNvPr>
          <p:cNvSpPr>
            <a:spLocks/>
          </p:cNvSpPr>
          <p:nvPr/>
        </p:nvSpPr>
        <p:spPr bwMode="auto">
          <a:xfrm>
            <a:off x="5722379" y="5388755"/>
            <a:ext cx="541113" cy="671551"/>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Freeform 232">
            <a:extLst>
              <a:ext uri="{FF2B5EF4-FFF2-40B4-BE49-F238E27FC236}">
                <a16:creationId xmlns:a16="http://schemas.microsoft.com/office/drawing/2014/main" id="{47AE3309-F185-47DE-806F-7375B7917655}"/>
              </a:ext>
            </a:extLst>
          </p:cNvPr>
          <p:cNvSpPr>
            <a:spLocks/>
          </p:cNvSpPr>
          <p:nvPr/>
        </p:nvSpPr>
        <p:spPr bwMode="auto">
          <a:xfrm>
            <a:off x="5241390" y="5021899"/>
            <a:ext cx="616523" cy="774475"/>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Freeform 233">
            <a:extLst>
              <a:ext uri="{FF2B5EF4-FFF2-40B4-BE49-F238E27FC236}">
                <a16:creationId xmlns:a16="http://schemas.microsoft.com/office/drawing/2014/main" id="{00F7675F-E84E-40E6-9A4F-28A73809A56C}"/>
              </a:ext>
            </a:extLst>
          </p:cNvPr>
          <p:cNvSpPr>
            <a:spLocks/>
          </p:cNvSpPr>
          <p:nvPr/>
        </p:nvSpPr>
        <p:spPr bwMode="auto">
          <a:xfrm>
            <a:off x="5253618" y="5021899"/>
            <a:ext cx="604294" cy="774475"/>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2" name="Freeform 234">
            <a:extLst>
              <a:ext uri="{FF2B5EF4-FFF2-40B4-BE49-F238E27FC236}">
                <a16:creationId xmlns:a16="http://schemas.microsoft.com/office/drawing/2014/main" id="{0C2F94A9-5884-4F5A-9F27-1546235D551F}"/>
              </a:ext>
            </a:extLst>
          </p:cNvPr>
          <p:cNvSpPr>
            <a:spLocks/>
          </p:cNvSpPr>
          <p:nvPr/>
        </p:nvSpPr>
        <p:spPr bwMode="auto">
          <a:xfrm>
            <a:off x="5241390" y="5021899"/>
            <a:ext cx="402523" cy="249666"/>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3" name="Freeform 235">
            <a:extLst>
              <a:ext uri="{FF2B5EF4-FFF2-40B4-BE49-F238E27FC236}">
                <a16:creationId xmlns:a16="http://schemas.microsoft.com/office/drawing/2014/main" id="{58DF918B-A52A-4758-A9AE-0D41EB323943}"/>
              </a:ext>
            </a:extLst>
          </p:cNvPr>
          <p:cNvSpPr>
            <a:spLocks/>
          </p:cNvSpPr>
          <p:nvPr/>
        </p:nvSpPr>
        <p:spPr bwMode="auto">
          <a:xfrm>
            <a:off x="5122161" y="4778347"/>
            <a:ext cx="511561" cy="372971"/>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4" name="Freeform 236">
            <a:extLst>
              <a:ext uri="{FF2B5EF4-FFF2-40B4-BE49-F238E27FC236}">
                <a16:creationId xmlns:a16="http://schemas.microsoft.com/office/drawing/2014/main" id="{46BC497D-68C1-41C5-9FB4-977EFBDF00F0}"/>
              </a:ext>
            </a:extLst>
          </p:cNvPr>
          <p:cNvSpPr>
            <a:spLocks/>
          </p:cNvSpPr>
          <p:nvPr/>
        </p:nvSpPr>
        <p:spPr bwMode="auto">
          <a:xfrm>
            <a:off x="5486980" y="4393147"/>
            <a:ext cx="728618" cy="645056"/>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5" name="Freeform 237">
            <a:extLst>
              <a:ext uri="{FF2B5EF4-FFF2-40B4-BE49-F238E27FC236}">
                <a16:creationId xmlns:a16="http://schemas.microsoft.com/office/drawing/2014/main" id="{327E5203-23CE-4130-B121-522F6665B87F}"/>
              </a:ext>
            </a:extLst>
          </p:cNvPr>
          <p:cNvSpPr>
            <a:spLocks/>
          </p:cNvSpPr>
          <p:nvPr/>
        </p:nvSpPr>
        <p:spPr bwMode="auto">
          <a:xfrm>
            <a:off x="5486980" y="4393147"/>
            <a:ext cx="728618" cy="645056"/>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Freeform 238">
            <a:extLst>
              <a:ext uri="{FF2B5EF4-FFF2-40B4-BE49-F238E27FC236}">
                <a16:creationId xmlns:a16="http://schemas.microsoft.com/office/drawing/2014/main" id="{AD00124F-ABA7-4128-82F6-430770A61797}"/>
              </a:ext>
            </a:extLst>
          </p:cNvPr>
          <p:cNvSpPr>
            <a:spLocks/>
          </p:cNvSpPr>
          <p:nvPr/>
        </p:nvSpPr>
        <p:spPr bwMode="auto">
          <a:xfrm>
            <a:off x="5612322" y="4393147"/>
            <a:ext cx="496275" cy="312847"/>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7" name="Freeform 239">
            <a:extLst>
              <a:ext uri="{FF2B5EF4-FFF2-40B4-BE49-F238E27FC236}">
                <a16:creationId xmlns:a16="http://schemas.microsoft.com/office/drawing/2014/main" id="{4A11FDC8-D26E-42A8-9153-57148838BD5F}"/>
              </a:ext>
            </a:extLst>
          </p:cNvPr>
          <p:cNvSpPr>
            <a:spLocks/>
          </p:cNvSpPr>
          <p:nvPr/>
        </p:nvSpPr>
        <p:spPr bwMode="auto">
          <a:xfrm>
            <a:off x="6087198" y="4415566"/>
            <a:ext cx="542132" cy="364818"/>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8" name="Freeform 240">
            <a:extLst>
              <a:ext uri="{FF2B5EF4-FFF2-40B4-BE49-F238E27FC236}">
                <a16:creationId xmlns:a16="http://schemas.microsoft.com/office/drawing/2014/main" id="{17392978-9A2B-4736-A0A3-42F5C6EE214C}"/>
              </a:ext>
            </a:extLst>
          </p:cNvPr>
          <p:cNvSpPr>
            <a:spLocks/>
          </p:cNvSpPr>
          <p:nvPr/>
        </p:nvSpPr>
        <p:spPr bwMode="auto">
          <a:xfrm>
            <a:off x="6412274" y="4577595"/>
            <a:ext cx="629770" cy="488123"/>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 name="Freeform 241">
            <a:extLst>
              <a:ext uri="{FF2B5EF4-FFF2-40B4-BE49-F238E27FC236}">
                <a16:creationId xmlns:a16="http://schemas.microsoft.com/office/drawing/2014/main" id="{2E475D05-EB80-4FA7-9537-9E51F8B9463A}"/>
              </a:ext>
            </a:extLst>
          </p:cNvPr>
          <p:cNvSpPr>
            <a:spLocks/>
          </p:cNvSpPr>
          <p:nvPr/>
        </p:nvSpPr>
        <p:spPr bwMode="auto">
          <a:xfrm>
            <a:off x="6412274" y="4577595"/>
            <a:ext cx="629770" cy="488123"/>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242">
            <a:extLst>
              <a:ext uri="{FF2B5EF4-FFF2-40B4-BE49-F238E27FC236}">
                <a16:creationId xmlns:a16="http://schemas.microsoft.com/office/drawing/2014/main" id="{0AF28963-09CC-4816-A1BB-5622D8C897F3}"/>
              </a:ext>
            </a:extLst>
          </p:cNvPr>
          <p:cNvSpPr>
            <a:spLocks/>
          </p:cNvSpPr>
          <p:nvPr/>
        </p:nvSpPr>
        <p:spPr bwMode="auto">
          <a:xfrm>
            <a:off x="6454054" y="4577595"/>
            <a:ext cx="175276" cy="198714"/>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Freeform 243">
            <a:extLst>
              <a:ext uri="{FF2B5EF4-FFF2-40B4-BE49-F238E27FC236}">
                <a16:creationId xmlns:a16="http://schemas.microsoft.com/office/drawing/2014/main" id="{F6EA89F2-6EC0-4B8C-B9A4-E20D6D3E8C6B}"/>
              </a:ext>
            </a:extLst>
          </p:cNvPr>
          <p:cNvSpPr>
            <a:spLocks/>
          </p:cNvSpPr>
          <p:nvPr/>
        </p:nvSpPr>
        <p:spPr bwMode="auto">
          <a:xfrm>
            <a:off x="6524369" y="4954642"/>
            <a:ext cx="637923" cy="419847"/>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Freeform 244">
            <a:extLst>
              <a:ext uri="{FF2B5EF4-FFF2-40B4-BE49-F238E27FC236}">
                <a16:creationId xmlns:a16="http://schemas.microsoft.com/office/drawing/2014/main" id="{4825582D-9C4D-46E0-9574-786BF1E3E985}"/>
              </a:ext>
            </a:extLst>
          </p:cNvPr>
          <p:cNvSpPr>
            <a:spLocks/>
          </p:cNvSpPr>
          <p:nvPr/>
        </p:nvSpPr>
        <p:spPr bwMode="auto">
          <a:xfrm>
            <a:off x="6524369" y="4954642"/>
            <a:ext cx="637923" cy="419847"/>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3" name="Freeform 245">
            <a:extLst>
              <a:ext uri="{FF2B5EF4-FFF2-40B4-BE49-F238E27FC236}">
                <a16:creationId xmlns:a16="http://schemas.microsoft.com/office/drawing/2014/main" id="{02AD6A6A-57DF-4F6F-8209-2C404931A918}"/>
              </a:ext>
            </a:extLst>
          </p:cNvPr>
          <p:cNvSpPr>
            <a:spLocks/>
          </p:cNvSpPr>
          <p:nvPr/>
        </p:nvSpPr>
        <p:spPr bwMode="auto">
          <a:xfrm>
            <a:off x="6584492" y="4981137"/>
            <a:ext cx="114133" cy="36686"/>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Freeform 246">
            <a:extLst>
              <a:ext uri="{FF2B5EF4-FFF2-40B4-BE49-F238E27FC236}">
                <a16:creationId xmlns:a16="http://schemas.microsoft.com/office/drawing/2014/main" id="{52E8AD98-E429-4671-9C79-5B47469CFE17}"/>
              </a:ext>
            </a:extLst>
          </p:cNvPr>
          <p:cNvSpPr>
            <a:spLocks/>
          </p:cNvSpPr>
          <p:nvPr/>
        </p:nvSpPr>
        <p:spPr bwMode="auto">
          <a:xfrm>
            <a:off x="6317502" y="5191060"/>
            <a:ext cx="659323" cy="612447"/>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Freeform 247">
            <a:extLst>
              <a:ext uri="{FF2B5EF4-FFF2-40B4-BE49-F238E27FC236}">
                <a16:creationId xmlns:a16="http://schemas.microsoft.com/office/drawing/2014/main" id="{4D0676D3-E78E-42A4-B1EE-D3F921964904}"/>
              </a:ext>
            </a:extLst>
          </p:cNvPr>
          <p:cNvSpPr>
            <a:spLocks/>
          </p:cNvSpPr>
          <p:nvPr/>
        </p:nvSpPr>
        <p:spPr bwMode="auto">
          <a:xfrm>
            <a:off x="6401064" y="5195136"/>
            <a:ext cx="575761" cy="608370"/>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6" name="Freeform 248">
            <a:extLst>
              <a:ext uri="{FF2B5EF4-FFF2-40B4-BE49-F238E27FC236}">
                <a16:creationId xmlns:a16="http://schemas.microsoft.com/office/drawing/2014/main" id="{F36014C4-D454-4409-9B23-41EA785063BC}"/>
              </a:ext>
            </a:extLst>
          </p:cNvPr>
          <p:cNvSpPr>
            <a:spLocks/>
          </p:cNvSpPr>
          <p:nvPr/>
        </p:nvSpPr>
        <p:spPr bwMode="auto">
          <a:xfrm>
            <a:off x="6317502" y="5191060"/>
            <a:ext cx="266990" cy="403542"/>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249">
            <a:extLst>
              <a:ext uri="{FF2B5EF4-FFF2-40B4-BE49-F238E27FC236}">
                <a16:creationId xmlns:a16="http://schemas.microsoft.com/office/drawing/2014/main" id="{17EFD4F5-C17E-4EE5-ACCD-7BF09AF9513C}"/>
              </a:ext>
            </a:extLst>
          </p:cNvPr>
          <p:cNvSpPr>
            <a:spLocks/>
          </p:cNvSpPr>
          <p:nvPr/>
        </p:nvSpPr>
        <p:spPr bwMode="auto">
          <a:xfrm>
            <a:off x="6601816" y="5338822"/>
            <a:ext cx="928351" cy="669513"/>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250">
            <a:extLst>
              <a:ext uri="{FF2B5EF4-FFF2-40B4-BE49-F238E27FC236}">
                <a16:creationId xmlns:a16="http://schemas.microsoft.com/office/drawing/2014/main" id="{D2EA77B4-E627-4306-9D04-D8AE624C91CE}"/>
              </a:ext>
            </a:extLst>
          </p:cNvPr>
          <p:cNvSpPr>
            <a:spLocks/>
          </p:cNvSpPr>
          <p:nvPr/>
        </p:nvSpPr>
        <p:spPr bwMode="auto">
          <a:xfrm>
            <a:off x="6738368" y="5338822"/>
            <a:ext cx="791799" cy="669513"/>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9" name="Freeform 251">
            <a:extLst>
              <a:ext uri="{FF2B5EF4-FFF2-40B4-BE49-F238E27FC236}">
                <a16:creationId xmlns:a16="http://schemas.microsoft.com/office/drawing/2014/main" id="{150AD949-E2A3-4454-A1DF-E0568C6F76A6}"/>
              </a:ext>
            </a:extLst>
          </p:cNvPr>
          <p:cNvSpPr>
            <a:spLocks/>
          </p:cNvSpPr>
          <p:nvPr/>
        </p:nvSpPr>
        <p:spPr bwMode="auto">
          <a:xfrm>
            <a:off x="6601816" y="5338822"/>
            <a:ext cx="438190" cy="521751"/>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0" name="Freeform 252">
            <a:extLst>
              <a:ext uri="{FF2B5EF4-FFF2-40B4-BE49-F238E27FC236}">
                <a16:creationId xmlns:a16="http://schemas.microsoft.com/office/drawing/2014/main" id="{CE5D1537-8469-4F65-BDB3-DCE14E261F94}"/>
              </a:ext>
            </a:extLst>
          </p:cNvPr>
          <p:cNvSpPr>
            <a:spLocks/>
          </p:cNvSpPr>
          <p:nvPr/>
        </p:nvSpPr>
        <p:spPr bwMode="auto">
          <a:xfrm>
            <a:off x="7104206" y="4788537"/>
            <a:ext cx="526847" cy="781608"/>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Freeform 253">
            <a:extLst>
              <a:ext uri="{FF2B5EF4-FFF2-40B4-BE49-F238E27FC236}">
                <a16:creationId xmlns:a16="http://schemas.microsoft.com/office/drawing/2014/main" id="{211EFB3C-61F4-4C77-AFA2-067A20C842EC}"/>
              </a:ext>
            </a:extLst>
          </p:cNvPr>
          <p:cNvSpPr>
            <a:spLocks/>
          </p:cNvSpPr>
          <p:nvPr/>
        </p:nvSpPr>
        <p:spPr bwMode="auto">
          <a:xfrm>
            <a:off x="7148025" y="4867004"/>
            <a:ext cx="483028" cy="703142"/>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254">
            <a:extLst>
              <a:ext uri="{FF2B5EF4-FFF2-40B4-BE49-F238E27FC236}">
                <a16:creationId xmlns:a16="http://schemas.microsoft.com/office/drawing/2014/main" id="{F2F145B0-75BA-4A67-BA45-3FD8753AD94F}"/>
              </a:ext>
            </a:extLst>
          </p:cNvPr>
          <p:cNvSpPr>
            <a:spLocks/>
          </p:cNvSpPr>
          <p:nvPr/>
        </p:nvSpPr>
        <p:spPr bwMode="auto">
          <a:xfrm>
            <a:off x="7104206" y="4788537"/>
            <a:ext cx="242533" cy="688875"/>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255">
            <a:extLst>
              <a:ext uri="{FF2B5EF4-FFF2-40B4-BE49-F238E27FC236}">
                <a16:creationId xmlns:a16="http://schemas.microsoft.com/office/drawing/2014/main" id="{4FAE5318-E5CA-45DE-A530-90A1C4A8A2AA}"/>
              </a:ext>
            </a:extLst>
          </p:cNvPr>
          <p:cNvSpPr>
            <a:spLocks/>
          </p:cNvSpPr>
          <p:nvPr/>
        </p:nvSpPr>
        <p:spPr bwMode="auto">
          <a:xfrm>
            <a:off x="7291710" y="5381622"/>
            <a:ext cx="558437" cy="461628"/>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256">
            <a:extLst>
              <a:ext uri="{FF2B5EF4-FFF2-40B4-BE49-F238E27FC236}">
                <a16:creationId xmlns:a16="http://schemas.microsoft.com/office/drawing/2014/main" id="{137AF608-2FF5-4980-9A2E-BA8033111C63}"/>
              </a:ext>
            </a:extLst>
          </p:cNvPr>
          <p:cNvSpPr>
            <a:spLocks/>
          </p:cNvSpPr>
          <p:nvPr/>
        </p:nvSpPr>
        <p:spPr bwMode="auto">
          <a:xfrm>
            <a:off x="7292729" y="4863947"/>
            <a:ext cx="744923" cy="604294"/>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257">
            <a:extLst>
              <a:ext uri="{FF2B5EF4-FFF2-40B4-BE49-F238E27FC236}">
                <a16:creationId xmlns:a16="http://schemas.microsoft.com/office/drawing/2014/main" id="{E43C4B6C-2BFB-428A-ABEC-F4C485854F00}"/>
              </a:ext>
            </a:extLst>
          </p:cNvPr>
          <p:cNvSpPr>
            <a:spLocks/>
          </p:cNvSpPr>
          <p:nvPr/>
        </p:nvSpPr>
        <p:spPr bwMode="auto">
          <a:xfrm>
            <a:off x="7390558" y="4863947"/>
            <a:ext cx="647094" cy="604294"/>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6" name="Freeform 258">
            <a:extLst>
              <a:ext uri="{FF2B5EF4-FFF2-40B4-BE49-F238E27FC236}">
                <a16:creationId xmlns:a16="http://schemas.microsoft.com/office/drawing/2014/main" id="{2F8CAAF8-45E9-43F1-87CB-53D051339B9E}"/>
              </a:ext>
            </a:extLst>
          </p:cNvPr>
          <p:cNvSpPr>
            <a:spLocks/>
          </p:cNvSpPr>
          <p:nvPr/>
        </p:nvSpPr>
        <p:spPr bwMode="auto">
          <a:xfrm>
            <a:off x="7292729" y="4863947"/>
            <a:ext cx="226228" cy="351571"/>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Freeform 259">
            <a:extLst>
              <a:ext uri="{FF2B5EF4-FFF2-40B4-BE49-F238E27FC236}">
                <a16:creationId xmlns:a16="http://schemas.microsoft.com/office/drawing/2014/main" id="{20BE4FC3-033B-474F-852F-CC12DA7E2EE2}"/>
              </a:ext>
            </a:extLst>
          </p:cNvPr>
          <p:cNvSpPr>
            <a:spLocks/>
          </p:cNvSpPr>
          <p:nvPr/>
        </p:nvSpPr>
        <p:spPr bwMode="auto">
          <a:xfrm>
            <a:off x="6035226" y="4980118"/>
            <a:ext cx="198714" cy="152857"/>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7191D1"/>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8" name="Freeform 260">
            <a:extLst>
              <a:ext uri="{FF2B5EF4-FFF2-40B4-BE49-F238E27FC236}">
                <a16:creationId xmlns:a16="http://schemas.microsoft.com/office/drawing/2014/main" id="{3E5B1B68-6198-40C5-8384-57A4B16FD2A9}"/>
              </a:ext>
            </a:extLst>
          </p:cNvPr>
          <p:cNvSpPr>
            <a:spLocks noEditPoints="1"/>
          </p:cNvSpPr>
          <p:nvPr/>
        </p:nvSpPr>
        <p:spPr bwMode="auto">
          <a:xfrm>
            <a:off x="5676522" y="4685613"/>
            <a:ext cx="915103" cy="740846"/>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D9D9D9"/>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261">
            <a:extLst>
              <a:ext uri="{FF2B5EF4-FFF2-40B4-BE49-F238E27FC236}">
                <a16:creationId xmlns:a16="http://schemas.microsoft.com/office/drawing/2014/main" id="{D5E23A03-85ED-4182-B10F-D6556E0EB81D}"/>
              </a:ext>
            </a:extLst>
          </p:cNvPr>
          <p:cNvSpPr>
            <a:spLocks/>
          </p:cNvSpPr>
          <p:nvPr/>
        </p:nvSpPr>
        <p:spPr bwMode="auto">
          <a:xfrm>
            <a:off x="5957779" y="4685613"/>
            <a:ext cx="633847" cy="739827"/>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262">
            <a:extLst>
              <a:ext uri="{FF2B5EF4-FFF2-40B4-BE49-F238E27FC236}">
                <a16:creationId xmlns:a16="http://schemas.microsoft.com/office/drawing/2014/main" id="{7C2267EE-A231-42E5-8B2E-D06F03CB9998}"/>
              </a:ext>
            </a:extLst>
          </p:cNvPr>
          <p:cNvSpPr>
            <a:spLocks/>
          </p:cNvSpPr>
          <p:nvPr/>
        </p:nvSpPr>
        <p:spPr bwMode="auto">
          <a:xfrm>
            <a:off x="5676522" y="4685613"/>
            <a:ext cx="651170" cy="740846"/>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263">
            <a:extLst>
              <a:ext uri="{FF2B5EF4-FFF2-40B4-BE49-F238E27FC236}">
                <a16:creationId xmlns:a16="http://schemas.microsoft.com/office/drawing/2014/main" id="{9400C3BC-8C50-416E-9415-1D9981270C53}"/>
              </a:ext>
            </a:extLst>
          </p:cNvPr>
          <p:cNvSpPr>
            <a:spLocks/>
          </p:cNvSpPr>
          <p:nvPr/>
        </p:nvSpPr>
        <p:spPr bwMode="auto">
          <a:xfrm>
            <a:off x="6035226" y="4980118"/>
            <a:ext cx="198714" cy="152857"/>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solidFill>
            <a:srgbClr val="296AA2"/>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264">
            <a:extLst>
              <a:ext uri="{FF2B5EF4-FFF2-40B4-BE49-F238E27FC236}">
                <a16:creationId xmlns:a16="http://schemas.microsoft.com/office/drawing/2014/main" id="{1A11CFFB-576C-4727-AAC9-A0EDEB949341}"/>
              </a:ext>
            </a:extLst>
          </p:cNvPr>
          <p:cNvSpPr>
            <a:spLocks/>
          </p:cNvSpPr>
          <p:nvPr/>
        </p:nvSpPr>
        <p:spPr bwMode="auto">
          <a:xfrm>
            <a:off x="5722379" y="5357165"/>
            <a:ext cx="902875" cy="703142"/>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265">
            <a:extLst>
              <a:ext uri="{FF2B5EF4-FFF2-40B4-BE49-F238E27FC236}">
                <a16:creationId xmlns:a16="http://schemas.microsoft.com/office/drawing/2014/main" id="{FF337E0D-E867-4059-A676-53820AA80557}"/>
              </a:ext>
            </a:extLst>
          </p:cNvPr>
          <p:cNvSpPr>
            <a:spLocks/>
          </p:cNvSpPr>
          <p:nvPr/>
        </p:nvSpPr>
        <p:spPr bwMode="auto">
          <a:xfrm>
            <a:off x="5956760" y="5357165"/>
            <a:ext cx="668494" cy="600218"/>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Freeform 266">
            <a:extLst>
              <a:ext uri="{FF2B5EF4-FFF2-40B4-BE49-F238E27FC236}">
                <a16:creationId xmlns:a16="http://schemas.microsoft.com/office/drawing/2014/main" id="{5D17F90B-26F0-4A40-9E32-FAD01F229B61}"/>
              </a:ext>
            </a:extLst>
          </p:cNvPr>
          <p:cNvSpPr>
            <a:spLocks/>
          </p:cNvSpPr>
          <p:nvPr/>
        </p:nvSpPr>
        <p:spPr bwMode="auto">
          <a:xfrm>
            <a:off x="5722379" y="5388755"/>
            <a:ext cx="541113" cy="671551"/>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267">
            <a:extLst>
              <a:ext uri="{FF2B5EF4-FFF2-40B4-BE49-F238E27FC236}">
                <a16:creationId xmlns:a16="http://schemas.microsoft.com/office/drawing/2014/main" id="{60E39045-90FA-4A38-9F5B-AB25D54F83B4}"/>
              </a:ext>
            </a:extLst>
          </p:cNvPr>
          <p:cNvSpPr>
            <a:spLocks/>
          </p:cNvSpPr>
          <p:nvPr/>
        </p:nvSpPr>
        <p:spPr bwMode="auto">
          <a:xfrm>
            <a:off x="5241390" y="5021899"/>
            <a:ext cx="616523" cy="774475"/>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6" name="Freeform 268">
            <a:extLst>
              <a:ext uri="{FF2B5EF4-FFF2-40B4-BE49-F238E27FC236}">
                <a16:creationId xmlns:a16="http://schemas.microsoft.com/office/drawing/2014/main" id="{67BD266D-3B57-4879-A5F0-DBD2DA98CF03}"/>
              </a:ext>
            </a:extLst>
          </p:cNvPr>
          <p:cNvSpPr>
            <a:spLocks/>
          </p:cNvSpPr>
          <p:nvPr/>
        </p:nvSpPr>
        <p:spPr bwMode="auto">
          <a:xfrm>
            <a:off x="5253618" y="5021899"/>
            <a:ext cx="604294" cy="774475"/>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7" name="Freeform 269">
            <a:extLst>
              <a:ext uri="{FF2B5EF4-FFF2-40B4-BE49-F238E27FC236}">
                <a16:creationId xmlns:a16="http://schemas.microsoft.com/office/drawing/2014/main" id="{F82DCB8F-11E3-48FB-B5FB-9516A58C06BE}"/>
              </a:ext>
            </a:extLst>
          </p:cNvPr>
          <p:cNvSpPr>
            <a:spLocks/>
          </p:cNvSpPr>
          <p:nvPr/>
        </p:nvSpPr>
        <p:spPr bwMode="auto">
          <a:xfrm>
            <a:off x="5241390" y="5021899"/>
            <a:ext cx="402523" cy="249666"/>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Freeform 270">
            <a:extLst>
              <a:ext uri="{FF2B5EF4-FFF2-40B4-BE49-F238E27FC236}">
                <a16:creationId xmlns:a16="http://schemas.microsoft.com/office/drawing/2014/main" id="{35B806BF-1D10-4C63-8B9A-F17E0E0D2F85}"/>
              </a:ext>
            </a:extLst>
          </p:cNvPr>
          <p:cNvSpPr>
            <a:spLocks/>
          </p:cNvSpPr>
          <p:nvPr/>
        </p:nvSpPr>
        <p:spPr bwMode="auto">
          <a:xfrm>
            <a:off x="5122161" y="4778347"/>
            <a:ext cx="511561" cy="372971"/>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D9D9D9"/>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9" name="Freeform 271">
            <a:extLst>
              <a:ext uri="{FF2B5EF4-FFF2-40B4-BE49-F238E27FC236}">
                <a16:creationId xmlns:a16="http://schemas.microsoft.com/office/drawing/2014/main" id="{F8F4B80B-1CB7-4633-A9AB-B69AE47D78A7}"/>
              </a:ext>
            </a:extLst>
          </p:cNvPr>
          <p:cNvSpPr>
            <a:spLocks/>
          </p:cNvSpPr>
          <p:nvPr/>
        </p:nvSpPr>
        <p:spPr bwMode="auto">
          <a:xfrm>
            <a:off x="5486980" y="4393147"/>
            <a:ext cx="728618" cy="645056"/>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0" name="Freeform 272">
            <a:extLst>
              <a:ext uri="{FF2B5EF4-FFF2-40B4-BE49-F238E27FC236}">
                <a16:creationId xmlns:a16="http://schemas.microsoft.com/office/drawing/2014/main" id="{68638E15-2E21-4B1A-BAF0-CE41EC2F9290}"/>
              </a:ext>
            </a:extLst>
          </p:cNvPr>
          <p:cNvSpPr>
            <a:spLocks/>
          </p:cNvSpPr>
          <p:nvPr/>
        </p:nvSpPr>
        <p:spPr bwMode="auto">
          <a:xfrm>
            <a:off x="5486980" y="4393147"/>
            <a:ext cx="728618" cy="645056"/>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Freeform 273">
            <a:extLst>
              <a:ext uri="{FF2B5EF4-FFF2-40B4-BE49-F238E27FC236}">
                <a16:creationId xmlns:a16="http://schemas.microsoft.com/office/drawing/2014/main" id="{E2BE9FEA-52BB-4694-AB3E-D44733FC180A}"/>
              </a:ext>
            </a:extLst>
          </p:cNvPr>
          <p:cNvSpPr>
            <a:spLocks/>
          </p:cNvSpPr>
          <p:nvPr/>
        </p:nvSpPr>
        <p:spPr bwMode="auto">
          <a:xfrm>
            <a:off x="5612322" y="4393147"/>
            <a:ext cx="496275" cy="312847"/>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274">
            <a:extLst>
              <a:ext uri="{FF2B5EF4-FFF2-40B4-BE49-F238E27FC236}">
                <a16:creationId xmlns:a16="http://schemas.microsoft.com/office/drawing/2014/main" id="{2FC7DA8A-DE32-4F38-B8D6-A882283657E9}"/>
              </a:ext>
            </a:extLst>
          </p:cNvPr>
          <p:cNvSpPr>
            <a:spLocks/>
          </p:cNvSpPr>
          <p:nvPr/>
        </p:nvSpPr>
        <p:spPr bwMode="auto">
          <a:xfrm>
            <a:off x="6087198" y="4415566"/>
            <a:ext cx="542132" cy="364818"/>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BED8E8"/>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275">
            <a:extLst>
              <a:ext uri="{FF2B5EF4-FFF2-40B4-BE49-F238E27FC236}">
                <a16:creationId xmlns:a16="http://schemas.microsoft.com/office/drawing/2014/main" id="{8F367DDD-49A1-41A2-91EF-A0A2D0819A78}"/>
              </a:ext>
            </a:extLst>
          </p:cNvPr>
          <p:cNvSpPr>
            <a:spLocks/>
          </p:cNvSpPr>
          <p:nvPr/>
        </p:nvSpPr>
        <p:spPr bwMode="auto">
          <a:xfrm>
            <a:off x="6412274" y="4577595"/>
            <a:ext cx="629770" cy="488123"/>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6BAF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Freeform 276">
            <a:extLst>
              <a:ext uri="{FF2B5EF4-FFF2-40B4-BE49-F238E27FC236}">
                <a16:creationId xmlns:a16="http://schemas.microsoft.com/office/drawing/2014/main" id="{963052B0-6F3D-49CE-BE57-5DEDB896556F}"/>
              </a:ext>
            </a:extLst>
          </p:cNvPr>
          <p:cNvSpPr>
            <a:spLocks/>
          </p:cNvSpPr>
          <p:nvPr/>
        </p:nvSpPr>
        <p:spPr bwMode="auto">
          <a:xfrm>
            <a:off x="6412274" y="4577595"/>
            <a:ext cx="629770" cy="488123"/>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277">
            <a:extLst>
              <a:ext uri="{FF2B5EF4-FFF2-40B4-BE49-F238E27FC236}">
                <a16:creationId xmlns:a16="http://schemas.microsoft.com/office/drawing/2014/main" id="{EBC31BB4-B6D7-4B52-9C80-00E3DB90E340}"/>
              </a:ext>
            </a:extLst>
          </p:cNvPr>
          <p:cNvSpPr>
            <a:spLocks/>
          </p:cNvSpPr>
          <p:nvPr/>
        </p:nvSpPr>
        <p:spPr bwMode="auto">
          <a:xfrm>
            <a:off x="6454054" y="4577595"/>
            <a:ext cx="175276" cy="198714"/>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Freeform 278">
            <a:extLst>
              <a:ext uri="{FF2B5EF4-FFF2-40B4-BE49-F238E27FC236}">
                <a16:creationId xmlns:a16="http://schemas.microsoft.com/office/drawing/2014/main" id="{30A32FBE-5B78-4065-92B0-19D8ED0F9C39}"/>
              </a:ext>
            </a:extLst>
          </p:cNvPr>
          <p:cNvSpPr>
            <a:spLocks/>
          </p:cNvSpPr>
          <p:nvPr/>
        </p:nvSpPr>
        <p:spPr bwMode="auto">
          <a:xfrm>
            <a:off x="6524369" y="4954642"/>
            <a:ext cx="637923" cy="419847"/>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D9D9D9"/>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7" name="Freeform 279">
            <a:extLst>
              <a:ext uri="{FF2B5EF4-FFF2-40B4-BE49-F238E27FC236}">
                <a16:creationId xmlns:a16="http://schemas.microsoft.com/office/drawing/2014/main" id="{10D428CD-7978-4D2D-A661-C023A2AFCFDF}"/>
              </a:ext>
            </a:extLst>
          </p:cNvPr>
          <p:cNvSpPr>
            <a:spLocks/>
          </p:cNvSpPr>
          <p:nvPr/>
        </p:nvSpPr>
        <p:spPr bwMode="auto">
          <a:xfrm>
            <a:off x="6524369" y="4954642"/>
            <a:ext cx="637923" cy="419847"/>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280">
            <a:extLst>
              <a:ext uri="{FF2B5EF4-FFF2-40B4-BE49-F238E27FC236}">
                <a16:creationId xmlns:a16="http://schemas.microsoft.com/office/drawing/2014/main" id="{AA1D35F9-E226-442C-8715-1F62BCC20628}"/>
              </a:ext>
            </a:extLst>
          </p:cNvPr>
          <p:cNvSpPr>
            <a:spLocks/>
          </p:cNvSpPr>
          <p:nvPr/>
        </p:nvSpPr>
        <p:spPr bwMode="auto">
          <a:xfrm>
            <a:off x="6584492" y="4981137"/>
            <a:ext cx="114133" cy="36686"/>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281">
            <a:extLst>
              <a:ext uri="{FF2B5EF4-FFF2-40B4-BE49-F238E27FC236}">
                <a16:creationId xmlns:a16="http://schemas.microsoft.com/office/drawing/2014/main" id="{55FB9D80-A3EE-43A0-AF02-718EBE9682ED}"/>
              </a:ext>
            </a:extLst>
          </p:cNvPr>
          <p:cNvSpPr>
            <a:spLocks/>
          </p:cNvSpPr>
          <p:nvPr/>
        </p:nvSpPr>
        <p:spPr bwMode="auto">
          <a:xfrm>
            <a:off x="6317502" y="5191060"/>
            <a:ext cx="659323" cy="612447"/>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282">
            <a:extLst>
              <a:ext uri="{FF2B5EF4-FFF2-40B4-BE49-F238E27FC236}">
                <a16:creationId xmlns:a16="http://schemas.microsoft.com/office/drawing/2014/main" id="{FE0CC7B3-4C63-4885-8630-ED3D37663529}"/>
              </a:ext>
            </a:extLst>
          </p:cNvPr>
          <p:cNvSpPr>
            <a:spLocks/>
          </p:cNvSpPr>
          <p:nvPr/>
        </p:nvSpPr>
        <p:spPr bwMode="auto">
          <a:xfrm>
            <a:off x="6401064" y="5195136"/>
            <a:ext cx="575761" cy="608370"/>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283">
            <a:extLst>
              <a:ext uri="{FF2B5EF4-FFF2-40B4-BE49-F238E27FC236}">
                <a16:creationId xmlns:a16="http://schemas.microsoft.com/office/drawing/2014/main" id="{C0073FDF-8097-4C3E-A75E-033A604417A6}"/>
              </a:ext>
            </a:extLst>
          </p:cNvPr>
          <p:cNvSpPr>
            <a:spLocks/>
          </p:cNvSpPr>
          <p:nvPr/>
        </p:nvSpPr>
        <p:spPr bwMode="auto">
          <a:xfrm>
            <a:off x="6317502" y="5191060"/>
            <a:ext cx="266990" cy="403542"/>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284">
            <a:extLst>
              <a:ext uri="{FF2B5EF4-FFF2-40B4-BE49-F238E27FC236}">
                <a16:creationId xmlns:a16="http://schemas.microsoft.com/office/drawing/2014/main" id="{F30E8B80-48AC-4E1A-A382-89F20E62C2A9}"/>
              </a:ext>
            </a:extLst>
          </p:cNvPr>
          <p:cNvSpPr>
            <a:spLocks/>
          </p:cNvSpPr>
          <p:nvPr/>
        </p:nvSpPr>
        <p:spPr bwMode="auto">
          <a:xfrm>
            <a:off x="6601816" y="5338822"/>
            <a:ext cx="928351" cy="669513"/>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6BAF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3" name="Freeform 285">
            <a:extLst>
              <a:ext uri="{FF2B5EF4-FFF2-40B4-BE49-F238E27FC236}">
                <a16:creationId xmlns:a16="http://schemas.microsoft.com/office/drawing/2014/main" id="{CA404829-5C46-410F-BC3A-C9475C9EE6F6}"/>
              </a:ext>
            </a:extLst>
          </p:cNvPr>
          <p:cNvSpPr>
            <a:spLocks/>
          </p:cNvSpPr>
          <p:nvPr/>
        </p:nvSpPr>
        <p:spPr bwMode="auto">
          <a:xfrm>
            <a:off x="6738368" y="5338822"/>
            <a:ext cx="791799" cy="669513"/>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286">
            <a:extLst>
              <a:ext uri="{FF2B5EF4-FFF2-40B4-BE49-F238E27FC236}">
                <a16:creationId xmlns:a16="http://schemas.microsoft.com/office/drawing/2014/main" id="{88DBB758-36F3-43E3-90B4-AD1F3D6C8554}"/>
              </a:ext>
            </a:extLst>
          </p:cNvPr>
          <p:cNvSpPr>
            <a:spLocks/>
          </p:cNvSpPr>
          <p:nvPr/>
        </p:nvSpPr>
        <p:spPr bwMode="auto">
          <a:xfrm>
            <a:off x="6601816" y="5338822"/>
            <a:ext cx="438190" cy="521751"/>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287">
            <a:extLst>
              <a:ext uri="{FF2B5EF4-FFF2-40B4-BE49-F238E27FC236}">
                <a16:creationId xmlns:a16="http://schemas.microsoft.com/office/drawing/2014/main" id="{45F29FAD-A2E4-4B42-AEBF-BAF055B91725}"/>
              </a:ext>
            </a:extLst>
          </p:cNvPr>
          <p:cNvSpPr>
            <a:spLocks/>
          </p:cNvSpPr>
          <p:nvPr/>
        </p:nvSpPr>
        <p:spPr bwMode="auto">
          <a:xfrm>
            <a:off x="7104206" y="4788537"/>
            <a:ext cx="526847" cy="781608"/>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288">
            <a:extLst>
              <a:ext uri="{FF2B5EF4-FFF2-40B4-BE49-F238E27FC236}">
                <a16:creationId xmlns:a16="http://schemas.microsoft.com/office/drawing/2014/main" id="{5E2B088D-B96D-41D0-9D6C-47639324A419}"/>
              </a:ext>
            </a:extLst>
          </p:cNvPr>
          <p:cNvSpPr>
            <a:spLocks/>
          </p:cNvSpPr>
          <p:nvPr/>
        </p:nvSpPr>
        <p:spPr bwMode="auto">
          <a:xfrm>
            <a:off x="7148025" y="4867004"/>
            <a:ext cx="483028" cy="703142"/>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289">
            <a:extLst>
              <a:ext uri="{FF2B5EF4-FFF2-40B4-BE49-F238E27FC236}">
                <a16:creationId xmlns:a16="http://schemas.microsoft.com/office/drawing/2014/main" id="{0A0AD17D-9C0F-40CB-8832-AD8B17A413F8}"/>
              </a:ext>
            </a:extLst>
          </p:cNvPr>
          <p:cNvSpPr>
            <a:spLocks/>
          </p:cNvSpPr>
          <p:nvPr/>
        </p:nvSpPr>
        <p:spPr bwMode="auto">
          <a:xfrm>
            <a:off x="7104206" y="4788537"/>
            <a:ext cx="242533" cy="688875"/>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290">
            <a:extLst>
              <a:ext uri="{FF2B5EF4-FFF2-40B4-BE49-F238E27FC236}">
                <a16:creationId xmlns:a16="http://schemas.microsoft.com/office/drawing/2014/main" id="{26EF2515-90B4-4C6F-8CD1-6614FD9DE48E}"/>
              </a:ext>
            </a:extLst>
          </p:cNvPr>
          <p:cNvSpPr>
            <a:spLocks/>
          </p:cNvSpPr>
          <p:nvPr/>
        </p:nvSpPr>
        <p:spPr bwMode="auto">
          <a:xfrm>
            <a:off x="7291710" y="5381622"/>
            <a:ext cx="558437" cy="461628"/>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D9D9D9"/>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9" name="Freeform 291">
            <a:extLst>
              <a:ext uri="{FF2B5EF4-FFF2-40B4-BE49-F238E27FC236}">
                <a16:creationId xmlns:a16="http://schemas.microsoft.com/office/drawing/2014/main" id="{E56E54AE-4432-4035-806D-2289A5706A8C}"/>
              </a:ext>
            </a:extLst>
          </p:cNvPr>
          <p:cNvSpPr>
            <a:spLocks/>
          </p:cNvSpPr>
          <p:nvPr/>
        </p:nvSpPr>
        <p:spPr bwMode="auto">
          <a:xfrm>
            <a:off x="7292729" y="4863947"/>
            <a:ext cx="744923" cy="604294"/>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Freeform 292">
            <a:extLst>
              <a:ext uri="{FF2B5EF4-FFF2-40B4-BE49-F238E27FC236}">
                <a16:creationId xmlns:a16="http://schemas.microsoft.com/office/drawing/2014/main" id="{6DF5D7D8-3FEA-4B8E-B5F3-9D6F3CB397FA}"/>
              </a:ext>
            </a:extLst>
          </p:cNvPr>
          <p:cNvSpPr>
            <a:spLocks/>
          </p:cNvSpPr>
          <p:nvPr/>
        </p:nvSpPr>
        <p:spPr bwMode="auto">
          <a:xfrm>
            <a:off x="7390558" y="4863947"/>
            <a:ext cx="647094" cy="604294"/>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1" name="Freeform 293">
            <a:extLst>
              <a:ext uri="{FF2B5EF4-FFF2-40B4-BE49-F238E27FC236}">
                <a16:creationId xmlns:a16="http://schemas.microsoft.com/office/drawing/2014/main" id="{D0F0876C-2C40-4B9A-828C-8C643C2B6D93}"/>
              </a:ext>
            </a:extLst>
          </p:cNvPr>
          <p:cNvSpPr>
            <a:spLocks/>
          </p:cNvSpPr>
          <p:nvPr/>
        </p:nvSpPr>
        <p:spPr bwMode="auto">
          <a:xfrm>
            <a:off x="7292729" y="4863947"/>
            <a:ext cx="226228" cy="351571"/>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Title 2"/>
          <p:cNvSpPr>
            <a:spLocks noGrp="1"/>
          </p:cNvSpPr>
          <p:nvPr>
            <p:ph type="title"/>
          </p:nvPr>
        </p:nvSpPr>
        <p:spPr/>
        <p:txBody>
          <a:bodyPr>
            <a:normAutofit/>
          </a:bodyPr>
          <a:lstStyle/>
          <a:p>
            <a:r>
              <a:rPr lang="en-US" dirty="0" err="1"/>
              <a:t>Počet</a:t>
            </a:r>
            <a:r>
              <a:rPr lang="en-US" dirty="0"/>
              <a:t> </a:t>
            </a:r>
            <a:r>
              <a:rPr lang="en-US" dirty="0" err="1"/>
              <a:t>lůžek</a:t>
            </a:r>
            <a:r>
              <a:rPr lang="en-US" dirty="0"/>
              <a:t> </a:t>
            </a:r>
            <a:r>
              <a:rPr lang="en-US" dirty="0" err="1"/>
              <a:t>akutní</a:t>
            </a:r>
            <a:r>
              <a:rPr lang="en-US" dirty="0"/>
              <a:t> </a:t>
            </a:r>
            <a:r>
              <a:rPr lang="en-US" dirty="0" err="1"/>
              <a:t>péče</a:t>
            </a:r>
            <a:r>
              <a:rPr lang="en-US" dirty="0"/>
              <a:t> </a:t>
            </a:r>
            <a:r>
              <a:rPr lang="en-US" dirty="0" err="1"/>
              <a:t>dle</a:t>
            </a:r>
            <a:r>
              <a:rPr lang="en-US" dirty="0"/>
              <a:t> </a:t>
            </a:r>
            <a:r>
              <a:rPr lang="en-US" dirty="0" err="1"/>
              <a:t>krajů</a:t>
            </a:r>
            <a:r>
              <a:rPr lang="en-US" dirty="0"/>
              <a:t> ČR (2015–2018)</a:t>
            </a:r>
          </a:p>
        </p:txBody>
      </p:sp>
      <p:sp>
        <p:nvSpPr>
          <p:cNvPr id="207" name="TextovéPole 23">
            <a:extLst>
              <a:ext uri="{FF2B5EF4-FFF2-40B4-BE49-F238E27FC236}">
                <a16:creationId xmlns:a16="http://schemas.microsoft.com/office/drawing/2014/main" id="{50914A08-9EB4-40A4-8A59-427EBF01ECB5}"/>
              </a:ext>
            </a:extLst>
          </p:cNvPr>
          <p:cNvSpPr txBox="1"/>
          <p:nvPr/>
        </p:nvSpPr>
        <p:spPr>
          <a:xfrm>
            <a:off x="3837331" y="5337178"/>
            <a:ext cx="735751" cy="86177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2018</a:t>
            </a:r>
          </a:p>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2017</a:t>
            </a:r>
          </a:p>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2016</a:t>
            </a:r>
          </a:p>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2015</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000" b="1" i="0" u="none" strike="noStrike" kern="0" cap="none" spc="0" normalizeH="0" baseline="0" noProof="0" dirty="0">
              <a:ln>
                <a:noFill/>
              </a:ln>
              <a:solidFill>
                <a:srgbClr val="000000"/>
              </a:solidFill>
              <a:effectLst/>
              <a:uLnTx/>
              <a:uFillTx/>
            </a:endParaRPr>
          </a:p>
        </p:txBody>
      </p:sp>
      <p:sp>
        <p:nvSpPr>
          <p:cNvPr id="208" name="Rectangle 56">
            <a:extLst>
              <a:ext uri="{FF2B5EF4-FFF2-40B4-BE49-F238E27FC236}">
                <a16:creationId xmlns:a16="http://schemas.microsoft.com/office/drawing/2014/main" id="{C85D86B1-012C-484C-97CA-3E91A6AD3FEF}"/>
              </a:ext>
            </a:extLst>
          </p:cNvPr>
          <p:cNvSpPr>
            <a:spLocks noChangeArrowheads="1"/>
          </p:cNvSpPr>
          <p:nvPr/>
        </p:nvSpPr>
        <p:spPr bwMode="auto">
          <a:xfrm>
            <a:off x="3703883" y="5712247"/>
            <a:ext cx="154953" cy="108000"/>
          </a:xfrm>
          <a:prstGeom prst="rect">
            <a:avLst/>
          </a:prstGeom>
          <a:solidFill>
            <a:srgbClr val="CCCCFF"/>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000" b="1" i="0" u="none" strike="noStrike" kern="0" cap="none" spc="0" normalizeH="0" baseline="0" noProof="0" dirty="0">
              <a:ln>
                <a:noFill/>
              </a:ln>
              <a:solidFill>
                <a:srgbClr val="000000"/>
              </a:solidFill>
              <a:effectLst/>
              <a:uLnTx/>
              <a:uFillTx/>
              <a:latin typeface="Arial" charset="0"/>
            </a:endParaRPr>
          </a:p>
        </p:txBody>
      </p:sp>
      <p:sp>
        <p:nvSpPr>
          <p:cNvPr id="209" name="Rectangle 56">
            <a:extLst>
              <a:ext uri="{FF2B5EF4-FFF2-40B4-BE49-F238E27FC236}">
                <a16:creationId xmlns:a16="http://schemas.microsoft.com/office/drawing/2014/main" id="{1E2A591A-E5A4-407A-B5E7-E858C24F8F33}"/>
              </a:ext>
            </a:extLst>
          </p:cNvPr>
          <p:cNvSpPr>
            <a:spLocks noChangeArrowheads="1"/>
          </p:cNvSpPr>
          <p:nvPr/>
        </p:nvSpPr>
        <p:spPr bwMode="auto">
          <a:xfrm>
            <a:off x="3703883" y="5560716"/>
            <a:ext cx="154953" cy="108000"/>
          </a:xfrm>
          <a:prstGeom prst="rect">
            <a:avLst/>
          </a:prstGeom>
          <a:solidFill>
            <a:srgbClr val="CC66FF"/>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000" b="1" i="0" u="none" strike="noStrike" kern="0" cap="none" spc="0" normalizeH="0" baseline="0" noProof="0" dirty="0">
              <a:ln>
                <a:noFill/>
              </a:ln>
              <a:solidFill>
                <a:srgbClr val="000000"/>
              </a:solidFill>
              <a:effectLst/>
              <a:uLnTx/>
              <a:uFillTx/>
              <a:latin typeface="Arial" charset="0"/>
            </a:endParaRPr>
          </a:p>
        </p:txBody>
      </p:sp>
      <p:sp>
        <p:nvSpPr>
          <p:cNvPr id="210" name="Rectangle 56">
            <a:extLst>
              <a:ext uri="{FF2B5EF4-FFF2-40B4-BE49-F238E27FC236}">
                <a16:creationId xmlns:a16="http://schemas.microsoft.com/office/drawing/2014/main" id="{30A28F2E-1F0F-4687-975E-4E3BFC6334C5}"/>
              </a:ext>
            </a:extLst>
          </p:cNvPr>
          <p:cNvSpPr>
            <a:spLocks noChangeArrowheads="1"/>
          </p:cNvSpPr>
          <p:nvPr/>
        </p:nvSpPr>
        <p:spPr bwMode="auto">
          <a:xfrm>
            <a:off x="3703883" y="5409186"/>
            <a:ext cx="154953" cy="108000"/>
          </a:xfrm>
          <a:prstGeom prst="rect">
            <a:avLst/>
          </a:prstGeom>
          <a:solidFill>
            <a:srgbClr val="9966FF"/>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200" b="1" i="1" u="none" strike="noStrike" kern="0" cap="none" spc="0" normalizeH="0" baseline="0" noProof="0" dirty="0">
              <a:ln>
                <a:noFill/>
              </a:ln>
              <a:solidFill>
                <a:srgbClr val="000000"/>
              </a:solidFill>
              <a:effectLst/>
              <a:uLnTx/>
              <a:uFillTx/>
              <a:latin typeface="Arial" charset="0"/>
            </a:endParaRPr>
          </a:p>
        </p:txBody>
      </p:sp>
      <p:sp>
        <p:nvSpPr>
          <p:cNvPr id="212" name="Rectangle 56">
            <a:extLst>
              <a:ext uri="{FF2B5EF4-FFF2-40B4-BE49-F238E27FC236}">
                <a16:creationId xmlns:a16="http://schemas.microsoft.com/office/drawing/2014/main" id="{30A28F2E-1F0F-4687-975E-4E3BFC6334C5}"/>
              </a:ext>
            </a:extLst>
          </p:cNvPr>
          <p:cNvSpPr>
            <a:spLocks noChangeArrowheads="1"/>
          </p:cNvSpPr>
          <p:nvPr/>
        </p:nvSpPr>
        <p:spPr bwMode="auto">
          <a:xfrm>
            <a:off x="3704157" y="5868852"/>
            <a:ext cx="154953" cy="108000"/>
          </a:xfrm>
          <a:prstGeom prst="rect">
            <a:avLst/>
          </a:prstGeom>
          <a:solidFill>
            <a:srgbClr val="84848E">
              <a:lumMod val="20000"/>
              <a:lumOff val="80000"/>
            </a:srgbClr>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200" b="1" i="1" u="none" strike="noStrike" kern="0" cap="none" spc="0" normalizeH="0" baseline="0" noProof="0" dirty="0">
              <a:ln>
                <a:noFill/>
              </a:ln>
              <a:solidFill>
                <a:srgbClr val="000000"/>
              </a:solidFill>
              <a:effectLst/>
              <a:uLnTx/>
              <a:uFillTx/>
              <a:latin typeface="Arial" charset="0"/>
            </a:endParaRPr>
          </a:p>
        </p:txBody>
      </p:sp>
      <p:graphicFrame>
        <p:nvGraphicFramePr>
          <p:cNvPr id="94" name="Graf 14">
            <a:extLst>
              <a:ext uri="{FF2B5EF4-FFF2-40B4-BE49-F238E27FC236}">
                <a16:creationId xmlns:a16="http://schemas.microsoft.com/office/drawing/2014/main" id="{6D62AE26-E8F2-4EF0-9EC2-DE04E3A637D9}"/>
              </a:ext>
            </a:extLst>
          </p:cNvPr>
          <p:cNvGraphicFramePr/>
          <p:nvPr>
            <p:extLst>
              <p:ext uri="{D42A27DB-BD31-4B8C-83A1-F6EECF244321}">
                <p14:modId xmlns:p14="http://schemas.microsoft.com/office/powerpoint/2010/main" val="4022675453"/>
              </p:ext>
            </p:extLst>
          </p:nvPr>
        </p:nvGraphicFramePr>
        <p:xfrm>
          <a:off x="640079" y="1010107"/>
          <a:ext cx="3907433" cy="4859371"/>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02318697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 name="Obdélník 15">
            <a:extLst>
              <a:ext uri="{FF2B5EF4-FFF2-40B4-BE49-F238E27FC236}">
                <a16:creationId xmlns:a16="http://schemas.microsoft.com/office/drawing/2014/main" id="{AF9CB2D0-3EA6-4A0B-BE4E-C2FA26C135D1}"/>
              </a:ext>
            </a:extLst>
          </p:cNvPr>
          <p:cNvSpPr/>
          <p:nvPr/>
        </p:nvSpPr>
        <p:spPr>
          <a:xfrm>
            <a:off x="579573" y="4633284"/>
            <a:ext cx="3001905" cy="314057"/>
          </a:xfrm>
          <a:prstGeom prst="rect">
            <a:avLst/>
          </a:prstGeom>
          <a:solidFill>
            <a:srgbClr val="3D67BC">
              <a:lumMod val="20000"/>
              <a:lumOff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122" name="Graf 14">
            <a:extLst>
              <a:ext uri="{FF2B5EF4-FFF2-40B4-BE49-F238E27FC236}">
                <a16:creationId xmlns:a16="http://schemas.microsoft.com/office/drawing/2014/main" id="{33CA9425-A036-4C32-895C-7C8A8213FEF9}"/>
              </a:ext>
            </a:extLst>
          </p:cNvPr>
          <p:cNvGraphicFramePr/>
          <p:nvPr>
            <p:extLst>
              <p:ext uri="{D42A27DB-BD31-4B8C-83A1-F6EECF244321}">
                <p14:modId xmlns:p14="http://schemas.microsoft.com/office/powerpoint/2010/main" val="2507900641"/>
              </p:ext>
            </p:extLst>
          </p:nvPr>
        </p:nvGraphicFramePr>
        <p:xfrm>
          <a:off x="246948" y="1015621"/>
          <a:ext cx="4102542" cy="4859371"/>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7">
            <a:extLst>
              <a:ext uri="{FF2B5EF4-FFF2-40B4-BE49-F238E27FC236}">
                <a16:creationId xmlns:a16="http://schemas.microsoft.com/office/drawing/2014/main" id="{C5DE19A4-FA6C-4ACA-B2F7-D46309CD98AD}"/>
              </a:ext>
            </a:extLst>
          </p:cNvPr>
          <p:cNvSpPr txBox="1"/>
          <p:nvPr/>
        </p:nvSpPr>
        <p:spPr>
          <a:xfrm>
            <a:off x="5051480" y="1684007"/>
            <a:ext cx="6353628" cy="1384995"/>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Ačkoli se počet lůžek následné a dlouhodobé péče v čase postupně zvyšuje </a:t>
            </a:r>
            <a:b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(v průměru meziročně o +1 %), jejich počet v přepočtu na 1000 obyvatel není dostatečný a velmi významně se liší mezi jednotlivými regiony ČR. Průměr za celou ČR činí 2,7 těchto lůžek na 1000 obyvatel, což je cca 60% kapacity akutních lůžek. Avšak zejména ve velkých městech je nepoměr mezi kapacitou akutních a dlouhodobých lůžek výraznější, což vede k výraznějšímu obsazování nákladných akutních lůžek.  </a:t>
            </a:r>
          </a:p>
        </p:txBody>
      </p:sp>
      <p:sp>
        <p:nvSpPr>
          <p:cNvPr id="10" name="TextBox 6">
            <a:extLst>
              <a:ext uri="{FF2B5EF4-FFF2-40B4-BE49-F238E27FC236}">
                <a16:creationId xmlns:a16="http://schemas.microsoft.com/office/drawing/2014/main" id="{DE4BE380-13B7-431C-9254-19085B5DC0B2}"/>
              </a:ext>
            </a:extLst>
          </p:cNvPr>
          <p:cNvSpPr txBox="1"/>
          <p:nvPr/>
        </p:nvSpPr>
        <p:spPr>
          <a:xfrm>
            <a:off x="257557" y="653725"/>
            <a:ext cx="7733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1" name="Skupina 103">
            <a:extLst>
              <a:ext uri="{FF2B5EF4-FFF2-40B4-BE49-F238E27FC236}">
                <a16:creationId xmlns:a16="http://schemas.microsoft.com/office/drawing/2014/main" id="{6B8D937D-076B-4DAE-92D6-4364AF67BFAC}"/>
              </a:ext>
            </a:extLst>
          </p:cNvPr>
          <p:cNvGrpSpPr/>
          <p:nvPr/>
        </p:nvGrpSpPr>
        <p:grpSpPr>
          <a:xfrm>
            <a:off x="7482700" y="3913423"/>
            <a:ext cx="1315800" cy="596607"/>
            <a:chOff x="7037778" y="1452668"/>
            <a:chExt cx="917095" cy="597673"/>
          </a:xfrm>
        </p:grpSpPr>
        <p:sp>
          <p:nvSpPr>
            <p:cNvPr id="92" name="Text Box 58">
              <a:extLst>
                <a:ext uri="{FF2B5EF4-FFF2-40B4-BE49-F238E27FC236}">
                  <a16:creationId xmlns:a16="http://schemas.microsoft.com/office/drawing/2014/main" id="{1531E0A6-3122-41E4-A5B9-F69C597BDF97}"/>
                </a:ext>
              </a:extLst>
            </p:cNvPr>
            <p:cNvSpPr txBox="1">
              <a:spLocks noChangeArrowheads="1"/>
            </p:cNvSpPr>
            <p:nvPr/>
          </p:nvSpPr>
          <p:spPr bwMode="auto">
            <a:xfrm>
              <a:off x="7207625" y="1458587"/>
              <a:ext cx="747248" cy="5917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80000"/>
                </a:lnSpc>
                <a:spcBef>
                  <a:spcPct val="20000"/>
                </a:spcBef>
                <a:spcAft>
                  <a:spcPts val="0"/>
                </a:spcAft>
                <a:buClrTx/>
                <a:buSzTx/>
                <a:buFontTx/>
                <a:buNone/>
                <a:tabLst/>
                <a:defRPr/>
              </a:pPr>
              <a:r>
                <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 </a:t>
              </a: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4,0</a:t>
              </a:r>
              <a:endPar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endParaRPr>
            </a:p>
            <a:p>
              <a:pPr marL="0" marR="0" lvl="0" indent="0" algn="l" defTabSz="914400" rtl="0" eaLnBrk="1" fontAlgn="auto" latinLnBrk="0" hangingPunct="1">
                <a:lnSpc>
                  <a:spcPct val="80000"/>
                </a:lnSpc>
                <a:spcBef>
                  <a:spcPct val="20000"/>
                </a:spcBef>
                <a:spcAft>
                  <a:spcPts val="0"/>
                </a:spcAft>
                <a:buClrTx/>
                <a:buSzTx/>
                <a:buFontTx/>
                <a:buNone/>
                <a:tabLst/>
                <a:defRPr/>
              </a:pP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3,0</a:t>
              </a:r>
              <a:r>
                <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 –</a:t>
              </a: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3,9</a:t>
              </a:r>
              <a:endPar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endParaRPr>
            </a:p>
            <a:p>
              <a:pPr marL="0" marR="0" lvl="0" indent="0" algn="l" defTabSz="914400" rtl="0" eaLnBrk="1" fontAlgn="auto" latinLnBrk="0" hangingPunct="1">
                <a:lnSpc>
                  <a:spcPct val="80000"/>
                </a:lnSpc>
                <a:spcBef>
                  <a:spcPct val="20000"/>
                </a:spcBef>
                <a:spcAft>
                  <a:spcPts val="0"/>
                </a:spcAft>
                <a:buClrTx/>
                <a:buSzTx/>
                <a:buFontTx/>
                <a:buNone/>
                <a:tabLst/>
                <a:defRPr/>
              </a:pP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2,0</a:t>
              </a:r>
              <a:r>
                <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a:t>
              </a: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2,9 </a:t>
              </a:r>
            </a:p>
            <a:p>
              <a:pPr marL="0" marR="0" lvl="0" indent="0" algn="l" defTabSz="914400" rtl="0" eaLnBrk="1" fontAlgn="auto" latinLnBrk="0" hangingPunct="1">
                <a:lnSpc>
                  <a:spcPct val="80000"/>
                </a:lnSpc>
                <a:spcBef>
                  <a:spcPct val="20000"/>
                </a:spcBef>
                <a:spcAft>
                  <a:spcPts val="0"/>
                </a:spcAft>
                <a:buClrTx/>
                <a:buSzTx/>
                <a:buFontTx/>
                <a:buNone/>
                <a:tabLst/>
                <a:defRPr/>
              </a:pP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&lt; 2,0</a:t>
              </a:r>
              <a:endPar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endParaRPr>
            </a:p>
          </p:txBody>
        </p:sp>
        <p:sp>
          <p:nvSpPr>
            <p:cNvPr id="93" name="Rectangle 56">
              <a:extLst>
                <a:ext uri="{FF2B5EF4-FFF2-40B4-BE49-F238E27FC236}">
                  <a16:creationId xmlns:a16="http://schemas.microsoft.com/office/drawing/2014/main" id="{483E8BD7-F308-4E58-B98D-344BF6D317B3}"/>
                </a:ext>
              </a:extLst>
            </p:cNvPr>
            <p:cNvSpPr>
              <a:spLocks noChangeArrowheads="1"/>
            </p:cNvSpPr>
            <p:nvPr/>
          </p:nvSpPr>
          <p:spPr bwMode="auto">
            <a:xfrm>
              <a:off x="7037778" y="1908072"/>
              <a:ext cx="108000" cy="108193"/>
            </a:xfrm>
            <a:prstGeom prst="rect">
              <a:avLst/>
            </a:prstGeom>
            <a:solidFill>
              <a:srgbClr val="D9D9D9"/>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178" name="Rectangle 56">
              <a:extLst>
                <a:ext uri="{FF2B5EF4-FFF2-40B4-BE49-F238E27FC236}">
                  <a16:creationId xmlns:a16="http://schemas.microsoft.com/office/drawing/2014/main" id="{A52442E4-C32A-4E49-9A37-EC82BA4A2E32}"/>
                </a:ext>
              </a:extLst>
            </p:cNvPr>
            <p:cNvSpPr>
              <a:spLocks noChangeArrowheads="1"/>
            </p:cNvSpPr>
            <p:nvPr/>
          </p:nvSpPr>
          <p:spPr bwMode="auto">
            <a:xfrm>
              <a:off x="7037778" y="1756270"/>
              <a:ext cx="108000" cy="108193"/>
            </a:xfrm>
            <a:prstGeom prst="rect">
              <a:avLst/>
            </a:prstGeom>
            <a:solidFill>
              <a:srgbClr val="BED8E8"/>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179" name="Rectangle 56">
              <a:extLst>
                <a:ext uri="{FF2B5EF4-FFF2-40B4-BE49-F238E27FC236}">
                  <a16:creationId xmlns:a16="http://schemas.microsoft.com/office/drawing/2014/main" id="{1C0AB50E-B99E-4047-AD66-FC08B62FE223}"/>
                </a:ext>
              </a:extLst>
            </p:cNvPr>
            <p:cNvSpPr>
              <a:spLocks noChangeArrowheads="1"/>
            </p:cNvSpPr>
            <p:nvPr/>
          </p:nvSpPr>
          <p:spPr bwMode="auto">
            <a:xfrm>
              <a:off x="7037778" y="1604469"/>
              <a:ext cx="108000" cy="108193"/>
            </a:xfrm>
            <a:prstGeom prst="rect">
              <a:avLst/>
            </a:prstGeom>
            <a:solidFill>
              <a:srgbClr val="6BAFD6"/>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180" name="Rectangle 56">
              <a:extLst>
                <a:ext uri="{FF2B5EF4-FFF2-40B4-BE49-F238E27FC236}">
                  <a16:creationId xmlns:a16="http://schemas.microsoft.com/office/drawing/2014/main" id="{5BF20546-28BA-45F3-A56D-920B062342F1}"/>
                </a:ext>
              </a:extLst>
            </p:cNvPr>
            <p:cNvSpPr>
              <a:spLocks noChangeArrowheads="1"/>
            </p:cNvSpPr>
            <p:nvPr/>
          </p:nvSpPr>
          <p:spPr bwMode="auto">
            <a:xfrm>
              <a:off x="7037778" y="1452668"/>
              <a:ext cx="108000" cy="108193"/>
            </a:xfrm>
            <a:prstGeom prst="rect">
              <a:avLst/>
            </a:prstGeom>
            <a:solidFill>
              <a:srgbClr val="296AA2"/>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0" i="1" u="none" strike="noStrike" kern="1200" cap="none" spc="0" normalizeH="0" baseline="0" noProof="0" dirty="0">
                <a:ln>
                  <a:noFill/>
                </a:ln>
                <a:solidFill>
                  <a:srgbClr val="000000"/>
                </a:solidFill>
                <a:effectLst/>
                <a:uLnTx/>
                <a:uFillTx/>
                <a:latin typeface="Arial" charset="0"/>
                <a:ea typeface="+mn-ea"/>
                <a:cs typeface="+mn-cs"/>
              </a:endParaRPr>
            </a:p>
          </p:txBody>
        </p:sp>
      </p:grpSp>
      <p:sp>
        <p:nvSpPr>
          <p:cNvPr id="181" name="Freeform 224">
            <a:extLst>
              <a:ext uri="{FF2B5EF4-FFF2-40B4-BE49-F238E27FC236}">
                <a16:creationId xmlns:a16="http://schemas.microsoft.com/office/drawing/2014/main" id="{59C10DB4-24ED-48C3-9D89-FAD147D322AC}"/>
              </a:ext>
            </a:extLst>
          </p:cNvPr>
          <p:cNvSpPr>
            <a:spLocks/>
          </p:cNvSpPr>
          <p:nvPr/>
        </p:nvSpPr>
        <p:spPr bwMode="auto">
          <a:xfrm>
            <a:off x="6069376" y="4897727"/>
            <a:ext cx="198714" cy="152857"/>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2" name="Freeform 225">
            <a:extLst>
              <a:ext uri="{FF2B5EF4-FFF2-40B4-BE49-F238E27FC236}">
                <a16:creationId xmlns:a16="http://schemas.microsoft.com/office/drawing/2014/main" id="{35F048D9-557A-4C24-B136-B537DD996355}"/>
              </a:ext>
            </a:extLst>
          </p:cNvPr>
          <p:cNvSpPr>
            <a:spLocks noEditPoints="1"/>
          </p:cNvSpPr>
          <p:nvPr/>
        </p:nvSpPr>
        <p:spPr bwMode="auto">
          <a:xfrm>
            <a:off x="5710672" y="4603222"/>
            <a:ext cx="915103" cy="740846"/>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3" name="Freeform 226">
            <a:extLst>
              <a:ext uri="{FF2B5EF4-FFF2-40B4-BE49-F238E27FC236}">
                <a16:creationId xmlns:a16="http://schemas.microsoft.com/office/drawing/2014/main" id="{21760D3E-7B23-4052-B281-A10DE354E946}"/>
              </a:ext>
            </a:extLst>
          </p:cNvPr>
          <p:cNvSpPr>
            <a:spLocks/>
          </p:cNvSpPr>
          <p:nvPr/>
        </p:nvSpPr>
        <p:spPr bwMode="auto">
          <a:xfrm>
            <a:off x="5991929" y="4603222"/>
            <a:ext cx="633847" cy="739827"/>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4" name="Freeform 227">
            <a:extLst>
              <a:ext uri="{FF2B5EF4-FFF2-40B4-BE49-F238E27FC236}">
                <a16:creationId xmlns:a16="http://schemas.microsoft.com/office/drawing/2014/main" id="{2B889AC6-F701-47F8-990D-92FC23FC16F2}"/>
              </a:ext>
            </a:extLst>
          </p:cNvPr>
          <p:cNvSpPr>
            <a:spLocks/>
          </p:cNvSpPr>
          <p:nvPr/>
        </p:nvSpPr>
        <p:spPr bwMode="auto">
          <a:xfrm>
            <a:off x="5710672" y="4603222"/>
            <a:ext cx="651170" cy="740846"/>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5" name="Freeform 228">
            <a:extLst>
              <a:ext uri="{FF2B5EF4-FFF2-40B4-BE49-F238E27FC236}">
                <a16:creationId xmlns:a16="http://schemas.microsoft.com/office/drawing/2014/main" id="{CD7D2307-0451-47C0-AAB6-D006D3D228E2}"/>
              </a:ext>
            </a:extLst>
          </p:cNvPr>
          <p:cNvSpPr>
            <a:spLocks/>
          </p:cNvSpPr>
          <p:nvPr/>
        </p:nvSpPr>
        <p:spPr bwMode="auto">
          <a:xfrm>
            <a:off x="6069376" y="4897727"/>
            <a:ext cx="198714" cy="152857"/>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6" name="Freeform 229">
            <a:extLst>
              <a:ext uri="{FF2B5EF4-FFF2-40B4-BE49-F238E27FC236}">
                <a16:creationId xmlns:a16="http://schemas.microsoft.com/office/drawing/2014/main" id="{8640DBA1-D1D3-43F9-8E9B-C86CAC2904EE}"/>
              </a:ext>
            </a:extLst>
          </p:cNvPr>
          <p:cNvSpPr>
            <a:spLocks/>
          </p:cNvSpPr>
          <p:nvPr/>
        </p:nvSpPr>
        <p:spPr bwMode="auto">
          <a:xfrm>
            <a:off x="5756529" y="5274774"/>
            <a:ext cx="902875" cy="703142"/>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7" name="Freeform 230">
            <a:extLst>
              <a:ext uri="{FF2B5EF4-FFF2-40B4-BE49-F238E27FC236}">
                <a16:creationId xmlns:a16="http://schemas.microsoft.com/office/drawing/2014/main" id="{D0781D0C-A47D-4366-B439-908C8613F81F}"/>
              </a:ext>
            </a:extLst>
          </p:cNvPr>
          <p:cNvSpPr>
            <a:spLocks/>
          </p:cNvSpPr>
          <p:nvPr/>
        </p:nvSpPr>
        <p:spPr bwMode="auto">
          <a:xfrm>
            <a:off x="5990910" y="5274774"/>
            <a:ext cx="668494" cy="600218"/>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8" name="Freeform 231">
            <a:extLst>
              <a:ext uri="{FF2B5EF4-FFF2-40B4-BE49-F238E27FC236}">
                <a16:creationId xmlns:a16="http://schemas.microsoft.com/office/drawing/2014/main" id="{90DE5975-01BB-4BFA-97C5-6302364ED395}"/>
              </a:ext>
            </a:extLst>
          </p:cNvPr>
          <p:cNvSpPr>
            <a:spLocks/>
          </p:cNvSpPr>
          <p:nvPr/>
        </p:nvSpPr>
        <p:spPr bwMode="auto">
          <a:xfrm>
            <a:off x="5756529" y="5306364"/>
            <a:ext cx="541113" cy="671551"/>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9" name="Freeform 232">
            <a:extLst>
              <a:ext uri="{FF2B5EF4-FFF2-40B4-BE49-F238E27FC236}">
                <a16:creationId xmlns:a16="http://schemas.microsoft.com/office/drawing/2014/main" id="{47AE3309-F185-47DE-806F-7375B7917655}"/>
              </a:ext>
            </a:extLst>
          </p:cNvPr>
          <p:cNvSpPr>
            <a:spLocks/>
          </p:cNvSpPr>
          <p:nvPr/>
        </p:nvSpPr>
        <p:spPr bwMode="auto">
          <a:xfrm>
            <a:off x="5275540" y="4939508"/>
            <a:ext cx="616523" cy="774475"/>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0" name="Freeform 233">
            <a:extLst>
              <a:ext uri="{FF2B5EF4-FFF2-40B4-BE49-F238E27FC236}">
                <a16:creationId xmlns:a16="http://schemas.microsoft.com/office/drawing/2014/main" id="{00F7675F-E84E-40E6-9A4F-28A73809A56C}"/>
              </a:ext>
            </a:extLst>
          </p:cNvPr>
          <p:cNvSpPr>
            <a:spLocks/>
          </p:cNvSpPr>
          <p:nvPr/>
        </p:nvSpPr>
        <p:spPr bwMode="auto">
          <a:xfrm>
            <a:off x="5287768" y="4939508"/>
            <a:ext cx="604294" cy="774475"/>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Freeform 234">
            <a:extLst>
              <a:ext uri="{FF2B5EF4-FFF2-40B4-BE49-F238E27FC236}">
                <a16:creationId xmlns:a16="http://schemas.microsoft.com/office/drawing/2014/main" id="{0C2F94A9-5884-4F5A-9F27-1546235D551F}"/>
              </a:ext>
            </a:extLst>
          </p:cNvPr>
          <p:cNvSpPr>
            <a:spLocks/>
          </p:cNvSpPr>
          <p:nvPr/>
        </p:nvSpPr>
        <p:spPr bwMode="auto">
          <a:xfrm>
            <a:off x="5275540" y="4939508"/>
            <a:ext cx="402523" cy="249666"/>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2" name="Freeform 235">
            <a:extLst>
              <a:ext uri="{FF2B5EF4-FFF2-40B4-BE49-F238E27FC236}">
                <a16:creationId xmlns:a16="http://schemas.microsoft.com/office/drawing/2014/main" id="{58DF918B-A52A-4758-A9AE-0D41EB323943}"/>
              </a:ext>
            </a:extLst>
          </p:cNvPr>
          <p:cNvSpPr>
            <a:spLocks/>
          </p:cNvSpPr>
          <p:nvPr/>
        </p:nvSpPr>
        <p:spPr bwMode="auto">
          <a:xfrm>
            <a:off x="5156311" y="4695956"/>
            <a:ext cx="511561" cy="372971"/>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3" name="Freeform 236">
            <a:extLst>
              <a:ext uri="{FF2B5EF4-FFF2-40B4-BE49-F238E27FC236}">
                <a16:creationId xmlns:a16="http://schemas.microsoft.com/office/drawing/2014/main" id="{46BC497D-68C1-41C5-9FB4-977EFBDF00F0}"/>
              </a:ext>
            </a:extLst>
          </p:cNvPr>
          <p:cNvSpPr>
            <a:spLocks/>
          </p:cNvSpPr>
          <p:nvPr/>
        </p:nvSpPr>
        <p:spPr bwMode="auto">
          <a:xfrm>
            <a:off x="5521130" y="4310756"/>
            <a:ext cx="728618" cy="645056"/>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4" name="Freeform 237">
            <a:extLst>
              <a:ext uri="{FF2B5EF4-FFF2-40B4-BE49-F238E27FC236}">
                <a16:creationId xmlns:a16="http://schemas.microsoft.com/office/drawing/2014/main" id="{327E5203-23CE-4130-B121-522F6665B87F}"/>
              </a:ext>
            </a:extLst>
          </p:cNvPr>
          <p:cNvSpPr>
            <a:spLocks/>
          </p:cNvSpPr>
          <p:nvPr/>
        </p:nvSpPr>
        <p:spPr bwMode="auto">
          <a:xfrm>
            <a:off x="5521130" y="4310756"/>
            <a:ext cx="728618" cy="645056"/>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5" name="Freeform 238">
            <a:extLst>
              <a:ext uri="{FF2B5EF4-FFF2-40B4-BE49-F238E27FC236}">
                <a16:creationId xmlns:a16="http://schemas.microsoft.com/office/drawing/2014/main" id="{AD00124F-ABA7-4128-82F6-430770A61797}"/>
              </a:ext>
            </a:extLst>
          </p:cNvPr>
          <p:cNvSpPr>
            <a:spLocks/>
          </p:cNvSpPr>
          <p:nvPr/>
        </p:nvSpPr>
        <p:spPr bwMode="auto">
          <a:xfrm>
            <a:off x="5646472" y="4310756"/>
            <a:ext cx="496275" cy="312847"/>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Freeform 239">
            <a:extLst>
              <a:ext uri="{FF2B5EF4-FFF2-40B4-BE49-F238E27FC236}">
                <a16:creationId xmlns:a16="http://schemas.microsoft.com/office/drawing/2014/main" id="{4A11FDC8-D26E-42A8-9153-57148838BD5F}"/>
              </a:ext>
            </a:extLst>
          </p:cNvPr>
          <p:cNvSpPr>
            <a:spLocks/>
          </p:cNvSpPr>
          <p:nvPr/>
        </p:nvSpPr>
        <p:spPr bwMode="auto">
          <a:xfrm>
            <a:off x="6121348" y="4333175"/>
            <a:ext cx="542132" cy="364818"/>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7" name="Freeform 240">
            <a:extLst>
              <a:ext uri="{FF2B5EF4-FFF2-40B4-BE49-F238E27FC236}">
                <a16:creationId xmlns:a16="http://schemas.microsoft.com/office/drawing/2014/main" id="{17392978-9A2B-4736-A0A3-42F5C6EE214C}"/>
              </a:ext>
            </a:extLst>
          </p:cNvPr>
          <p:cNvSpPr>
            <a:spLocks/>
          </p:cNvSpPr>
          <p:nvPr/>
        </p:nvSpPr>
        <p:spPr bwMode="auto">
          <a:xfrm>
            <a:off x="6446424" y="4495204"/>
            <a:ext cx="629770" cy="488123"/>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8" name="Freeform 241">
            <a:extLst>
              <a:ext uri="{FF2B5EF4-FFF2-40B4-BE49-F238E27FC236}">
                <a16:creationId xmlns:a16="http://schemas.microsoft.com/office/drawing/2014/main" id="{2E475D05-EB80-4FA7-9537-9E51F8B9463A}"/>
              </a:ext>
            </a:extLst>
          </p:cNvPr>
          <p:cNvSpPr>
            <a:spLocks/>
          </p:cNvSpPr>
          <p:nvPr/>
        </p:nvSpPr>
        <p:spPr bwMode="auto">
          <a:xfrm>
            <a:off x="6446424" y="4495204"/>
            <a:ext cx="629770" cy="488123"/>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9" name="Freeform 242">
            <a:extLst>
              <a:ext uri="{FF2B5EF4-FFF2-40B4-BE49-F238E27FC236}">
                <a16:creationId xmlns:a16="http://schemas.microsoft.com/office/drawing/2014/main" id="{0AF28963-09CC-4816-A1BB-5622D8C897F3}"/>
              </a:ext>
            </a:extLst>
          </p:cNvPr>
          <p:cNvSpPr>
            <a:spLocks/>
          </p:cNvSpPr>
          <p:nvPr/>
        </p:nvSpPr>
        <p:spPr bwMode="auto">
          <a:xfrm>
            <a:off x="6488204" y="4495204"/>
            <a:ext cx="175276" cy="198714"/>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0" name="Freeform 243">
            <a:extLst>
              <a:ext uri="{FF2B5EF4-FFF2-40B4-BE49-F238E27FC236}">
                <a16:creationId xmlns:a16="http://schemas.microsoft.com/office/drawing/2014/main" id="{F6EA89F2-6EC0-4B8C-B9A4-E20D6D3E8C6B}"/>
              </a:ext>
            </a:extLst>
          </p:cNvPr>
          <p:cNvSpPr>
            <a:spLocks/>
          </p:cNvSpPr>
          <p:nvPr/>
        </p:nvSpPr>
        <p:spPr bwMode="auto">
          <a:xfrm>
            <a:off x="6558519" y="4872251"/>
            <a:ext cx="637923" cy="419847"/>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1" name="Freeform 244">
            <a:extLst>
              <a:ext uri="{FF2B5EF4-FFF2-40B4-BE49-F238E27FC236}">
                <a16:creationId xmlns:a16="http://schemas.microsoft.com/office/drawing/2014/main" id="{4825582D-9C4D-46E0-9574-786BF1E3E985}"/>
              </a:ext>
            </a:extLst>
          </p:cNvPr>
          <p:cNvSpPr>
            <a:spLocks/>
          </p:cNvSpPr>
          <p:nvPr/>
        </p:nvSpPr>
        <p:spPr bwMode="auto">
          <a:xfrm>
            <a:off x="6558519" y="4872251"/>
            <a:ext cx="637923" cy="419847"/>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2" name="Freeform 245">
            <a:extLst>
              <a:ext uri="{FF2B5EF4-FFF2-40B4-BE49-F238E27FC236}">
                <a16:creationId xmlns:a16="http://schemas.microsoft.com/office/drawing/2014/main" id="{02AD6A6A-57DF-4F6F-8209-2C404931A918}"/>
              </a:ext>
            </a:extLst>
          </p:cNvPr>
          <p:cNvSpPr>
            <a:spLocks/>
          </p:cNvSpPr>
          <p:nvPr/>
        </p:nvSpPr>
        <p:spPr bwMode="auto">
          <a:xfrm>
            <a:off x="6618642" y="4898746"/>
            <a:ext cx="114133" cy="36686"/>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3" name="Freeform 246">
            <a:extLst>
              <a:ext uri="{FF2B5EF4-FFF2-40B4-BE49-F238E27FC236}">
                <a16:creationId xmlns:a16="http://schemas.microsoft.com/office/drawing/2014/main" id="{52E8AD98-E429-4671-9C79-5B47469CFE17}"/>
              </a:ext>
            </a:extLst>
          </p:cNvPr>
          <p:cNvSpPr>
            <a:spLocks/>
          </p:cNvSpPr>
          <p:nvPr/>
        </p:nvSpPr>
        <p:spPr bwMode="auto">
          <a:xfrm>
            <a:off x="6351652" y="5108669"/>
            <a:ext cx="659323" cy="612447"/>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4" name="Freeform 247">
            <a:extLst>
              <a:ext uri="{FF2B5EF4-FFF2-40B4-BE49-F238E27FC236}">
                <a16:creationId xmlns:a16="http://schemas.microsoft.com/office/drawing/2014/main" id="{4D0676D3-E78E-42A4-B1EE-D3F921964904}"/>
              </a:ext>
            </a:extLst>
          </p:cNvPr>
          <p:cNvSpPr>
            <a:spLocks/>
          </p:cNvSpPr>
          <p:nvPr/>
        </p:nvSpPr>
        <p:spPr bwMode="auto">
          <a:xfrm>
            <a:off x="6435214" y="5112745"/>
            <a:ext cx="575761" cy="608370"/>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5" name="Freeform 248">
            <a:extLst>
              <a:ext uri="{FF2B5EF4-FFF2-40B4-BE49-F238E27FC236}">
                <a16:creationId xmlns:a16="http://schemas.microsoft.com/office/drawing/2014/main" id="{F36014C4-D454-4409-9B23-41EA785063BC}"/>
              </a:ext>
            </a:extLst>
          </p:cNvPr>
          <p:cNvSpPr>
            <a:spLocks/>
          </p:cNvSpPr>
          <p:nvPr/>
        </p:nvSpPr>
        <p:spPr bwMode="auto">
          <a:xfrm>
            <a:off x="6351652" y="5108669"/>
            <a:ext cx="266990" cy="403542"/>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6" name="Freeform 249">
            <a:extLst>
              <a:ext uri="{FF2B5EF4-FFF2-40B4-BE49-F238E27FC236}">
                <a16:creationId xmlns:a16="http://schemas.microsoft.com/office/drawing/2014/main" id="{17EFD4F5-C17E-4EE5-ACCD-7BF09AF9513C}"/>
              </a:ext>
            </a:extLst>
          </p:cNvPr>
          <p:cNvSpPr>
            <a:spLocks/>
          </p:cNvSpPr>
          <p:nvPr/>
        </p:nvSpPr>
        <p:spPr bwMode="auto">
          <a:xfrm>
            <a:off x="6635966" y="5256431"/>
            <a:ext cx="928351" cy="669513"/>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7" name="Freeform 250">
            <a:extLst>
              <a:ext uri="{FF2B5EF4-FFF2-40B4-BE49-F238E27FC236}">
                <a16:creationId xmlns:a16="http://schemas.microsoft.com/office/drawing/2014/main" id="{D2EA77B4-E627-4306-9D04-D8AE624C91CE}"/>
              </a:ext>
            </a:extLst>
          </p:cNvPr>
          <p:cNvSpPr>
            <a:spLocks/>
          </p:cNvSpPr>
          <p:nvPr/>
        </p:nvSpPr>
        <p:spPr bwMode="auto">
          <a:xfrm>
            <a:off x="6772518" y="5256431"/>
            <a:ext cx="791799" cy="669513"/>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Freeform 251">
            <a:extLst>
              <a:ext uri="{FF2B5EF4-FFF2-40B4-BE49-F238E27FC236}">
                <a16:creationId xmlns:a16="http://schemas.microsoft.com/office/drawing/2014/main" id="{150AD949-E2A3-4454-A1DF-E0568C6F76A6}"/>
              </a:ext>
            </a:extLst>
          </p:cNvPr>
          <p:cNvSpPr>
            <a:spLocks/>
          </p:cNvSpPr>
          <p:nvPr/>
        </p:nvSpPr>
        <p:spPr bwMode="auto">
          <a:xfrm>
            <a:off x="6635966" y="5256431"/>
            <a:ext cx="438190" cy="521751"/>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9" name="Freeform 252">
            <a:extLst>
              <a:ext uri="{FF2B5EF4-FFF2-40B4-BE49-F238E27FC236}">
                <a16:creationId xmlns:a16="http://schemas.microsoft.com/office/drawing/2014/main" id="{CE5D1537-8469-4F65-BDB3-DCE14E261F94}"/>
              </a:ext>
            </a:extLst>
          </p:cNvPr>
          <p:cNvSpPr>
            <a:spLocks/>
          </p:cNvSpPr>
          <p:nvPr/>
        </p:nvSpPr>
        <p:spPr bwMode="auto">
          <a:xfrm>
            <a:off x="7138356" y="4706146"/>
            <a:ext cx="526847" cy="781608"/>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253">
            <a:extLst>
              <a:ext uri="{FF2B5EF4-FFF2-40B4-BE49-F238E27FC236}">
                <a16:creationId xmlns:a16="http://schemas.microsoft.com/office/drawing/2014/main" id="{211EFB3C-61F4-4C77-AFA2-067A20C842EC}"/>
              </a:ext>
            </a:extLst>
          </p:cNvPr>
          <p:cNvSpPr>
            <a:spLocks/>
          </p:cNvSpPr>
          <p:nvPr/>
        </p:nvSpPr>
        <p:spPr bwMode="auto">
          <a:xfrm>
            <a:off x="7182175" y="4784613"/>
            <a:ext cx="483028" cy="703142"/>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Freeform 254">
            <a:extLst>
              <a:ext uri="{FF2B5EF4-FFF2-40B4-BE49-F238E27FC236}">
                <a16:creationId xmlns:a16="http://schemas.microsoft.com/office/drawing/2014/main" id="{F2F145B0-75BA-4A67-BA45-3FD8753AD94F}"/>
              </a:ext>
            </a:extLst>
          </p:cNvPr>
          <p:cNvSpPr>
            <a:spLocks/>
          </p:cNvSpPr>
          <p:nvPr/>
        </p:nvSpPr>
        <p:spPr bwMode="auto">
          <a:xfrm>
            <a:off x="7138356" y="4706146"/>
            <a:ext cx="242533" cy="688875"/>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2" name="Freeform 255">
            <a:extLst>
              <a:ext uri="{FF2B5EF4-FFF2-40B4-BE49-F238E27FC236}">
                <a16:creationId xmlns:a16="http://schemas.microsoft.com/office/drawing/2014/main" id="{4FAE5318-E5CA-45DE-A530-90A1C4A8A2AA}"/>
              </a:ext>
            </a:extLst>
          </p:cNvPr>
          <p:cNvSpPr>
            <a:spLocks/>
          </p:cNvSpPr>
          <p:nvPr/>
        </p:nvSpPr>
        <p:spPr bwMode="auto">
          <a:xfrm>
            <a:off x="7325860" y="5299231"/>
            <a:ext cx="558437" cy="461628"/>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3" name="Freeform 256">
            <a:extLst>
              <a:ext uri="{FF2B5EF4-FFF2-40B4-BE49-F238E27FC236}">
                <a16:creationId xmlns:a16="http://schemas.microsoft.com/office/drawing/2014/main" id="{137AF608-2FF5-4980-9A2E-BA8033111C63}"/>
              </a:ext>
            </a:extLst>
          </p:cNvPr>
          <p:cNvSpPr>
            <a:spLocks/>
          </p:cNvSpPr>
          <p:nvPr/>
        </p:nvSpPr>
        <p:spPr bwMode="auto">
          <a:xfrm>
            <a:off x="7326879" y="4781556"/>
            <a:ext cx="744923" cy="604294"/>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 name="Freeform 257">
            <a:extLst>
              <a:ext uri="{FF2B5EF4-FFF2-40B4-BE49-F238E27FC236}">
                <a16:creationId xmlns:a16="http://schemas.microsoft.com/office/drawing/2014/main" id="{E43C4B6C-2BFB-428A-ABEC-F4C485854F00}"/>
              </a:ext>
            </a:extLst>
          </p:cNvPr>
          <p:cNvSpPr>
            <a:spLocks/>
          </p:cNvSpPr>
          <p:nvPr/>
        </p:nvSpPr>
        <p:spPr bwMode="auto">
          <a:xfrm>
            <a:off x="7424708" y="4781556"/>
            <a:ext cx="647094" cy="604294"/>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 name="Freeform 258">
            <a:extLst>
              <a:ext uri="{FF2B5EF4-FFF2-40B4-BE49-F238E27FC236}">
                <a16:creationId xmlns:a16="http://schemas.microsoft.com/office/drawing/2014/main" id="{2F8CAAF8-45E9-43F1-87CB-53D051339B9E}"/>
              </a:ext>
            </a:extLst>
          </p:cNvPr>
          <p:cNvSpPr>
            <a:spLocks/>
          </p:cNvSpPr>
          <p:nvPr/>
        </p:nvSpPr>
        <p:spPr bwMode="auto">
          <a:xfrm>
            <a:off x="7326879" y="4781556"/>
            <a:ext cx="226228" cy="351571"/>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6" name="Freeform 259">
            <a:extLst>
              <a:ext uri="{FF2B5EF4-FFF2-40B4-BE49-F238E27FC236}">
                <a16:creationId xmlns:a16="http://schemas.microsoft.com/office/drawing/2014/main" id="{20BE4FC3-033B-474F-852F-CC12DA7E2EE2}"/>
              </a:ext>
            </a:extLst>
          </p:cNvPr>
          <p:cNvSpPr>
            <a:spLocks/>
          </p:cNvSpPr>
          <p:nvPr/>
        </p:nvSpPr>
        <p:spPr bwMode="auto">
          <a:xfrm>
            <a:off x="6069376" y="4897727"/>
            <a:ext cx="198714" cy="152857"/>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7191D1"/>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7" name="Freeform 260">
            <a:extLst>
              <a:ext uri="{FF2B5EF4-FFF2-40B4-BE49-F238E27FC236}">
                <a16:creationId xmlns:a16="http://schemas.microsoft.com/office/drawing/2014/main" id="{3E5B1B68-6198-40C5-8384-57A4B16FD2A9}"/>
              </a:ext>
            </a:extLst>
          </p:cNvPr>
          <p:cNvSpPr>
            <a:spLocks noEditPoints="1"/>
          </p:cNvSpPr>
          <p:nvPr/>
        </p:nvSpPr>
        <p:spPr bwMode="auto">
          <a:xfrm>
            <a:off x="5710672" y="4603222"/>
            <a:ext cx="915103" cy="740846"/>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8" name="Freeform 261">
            <a:extLst>
              <a:ext uri="{FF2B5EF4-FFF2-40B4-BE49-F238E27FC236}">
                <a16:creationId xmlns:a16="http://schemas.microsoft.com/office/drawing/2014/main" id="{D5E23A03-85ED-4182-B10F-D6556E0EB81D}"/>
              </a:ext>
            </a:extLst>
          </p:cNvPr>
          <p:cNvSpPr>
            <a:spLocks/>
          </p:cNvSpPr>
          <p:nvPr/>
        </p:nvSpPr>
        <p:spPr bwMode="auto">
          <a:xfrm>
            <a:off x="5991929" y="4603222"/>
            <a:ext cx="633847" cy="739827"/>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9" name="Freeform 262">
            <a:extLst>
              <a:ext uri="{FF2B5EF4-FFF2-40B4-BE49-F238E27FC236}">
                <a16:creationId xmlns:a16="http://schemas.microsoft.com/office/drawing/2014/main" id="{7C2267EE-A231-42E5-8B2E-D06F03CB9998}"/>
              </a:ext>
            </a:extLst>
          </p:cNvPr>
          <p:cNvSpPr>
            <a:spLocks/>
          </p:cNvSpPr>
          <p:nvPr/>
        </p:nvSpPr>
        <p:spPr bwMode="auto">
          <a:xfrm>
            <a:off x="5710672" y="4603222"/>
            <a:ext cx="651170" cy="740846"/>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0" name="Freeform 263">
            <a:extLst>
              <a:ext uri="{FF2B5EF4-FFF2-40B4-BE49-F238E27FC236}">
                <a16:creationId xmlns:a16="http://schemas.microsoft.com/office/drawing/2014/main" id="{9400C3BC-8C50-416E-9415-1D9981270C53}"/>
              </a:ext>
            </a:extLst>
          </p:cNvPr>
          <p:cNvSpPr>
            <a:spLocks/>
          </p:cNvSpPr>
          <p:nvPr/>
        </p:nvSpPr>
        <p:spPr bwMode="auto">
          <a:xfrm>
            <a:off x="6069376" y="4897727"/>
            <a:ext cx="198714" cy="152857"/>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solidFill>
            <a:srgbClr val="BED8E8"/>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1" name="Freeform 264">
            <a:extLst>
              <a:ext uri="{FF2B5EF4-FFF2-40B4-BE49-F238E27FC236}">
                <a16:creationId xmlns:a16="http://schemas.microsoft.com/office/drawing/2014/main" id="{1A11CFFB-576C-4727-AAC9-A0EDEB949341}"/>
              </a:ext>
            </a:extLst>
          </p:cNvPr>
          <p:cNvSpPr>
            <a:spLocks/>
          </p:cNvSpPr>
          <p:nvPr/>
        </p:nvSpPr>
        <p:spPr bwMode="auto">
          <a:xfrm>
            <a:off x="5756529" y="5274774"/>
            <a:ext cx="902875" cy="703142"/>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D9D9D9"/>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265">
            <a:extLst>
              <a:ext uri="{FF2B5EF4-FFF2-40B4-BE49-F238E27FC236}">
                <a16:creationId xmlns:a16="http://schemas.microsoft.com/office/drawing/2014/main" id="{FF337E0D-E867-4059-A676-53820AA80557}"/>
              </a:ext>
            </a:extLst>
          </p:cNvPr>
          <p:cNvSpPr>
            <a:spLocks/>
          </p:cNvSpPr>
          <p:nvPr/>
        </p:nvSpPr>
        <p:spPr bwMode="auto">
          <a:xfrm>
            <a:off x="5990910" y="5274774"/>
            <a:ext cx="668494" cy="600218"/>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Freeform 266">
            <a:extLst>
              <a:ext uri="{FF2B5EF4-FFF2-40B4-BE49-F238E27FC236}">
                <a16:creationId xmlns:a16="http://schemas.microsoft.com/office/drawing/2014/main" id="{5D17F90B-26F0-4A40-9E32-FAD01F229B61}"/>
              </a:ext>
            </a:extLst>
          </p:cNvPr>
          <p:cNvSpPr>
            <a:spLocks/>
          </p:cNvSpPr>
          <p:nvPr/>
        </p:nvSpPr>
        <p:spPr bwMode="auto">
          <a:xfrm>
            <a:off x="5756529" y="5306364"/>
            <a:ext cx="541113" cy="671551"/>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4" name="Freeform 267">
            <a:extLst>
              <a:ext uri="{FF2B5EF4-FFF2-40B4-BE49-F238E27FC236}">
                <a16:creationId xmlns:a16="http://schemas.microsoft.com/office/drawing/2014/main" id="{60E39045-90FA-4A38-9F5B-AB25D54F83B4}"/>
              </a:ext>
            </a:extLst>
          </p:cNvPr>
          <p:cNvSpPr>
            <a:spLocks/>
          </p:cNvSpPr>
          <p:nvPr/>
        </p:nvSpPr>
        <p:spPr bwMode="auto">
          <a:xfrm>
            <a:off x="5275540" y="4939508"/>
            <a:ext cx="616523" cy="774475"/>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6BAF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Freeform 268">
            <a:extLst>
              <a:ext uri="{FF2B5EF4-FFF2-40B4-BE49-F238E27FC236}">
                <a16:creationId xmlns:a16="http://schemas.microsoft.com/office/drawing/2014/main" id="{67BD266D-3B57-4879-A5F0-DBD2DA98CF03}"/>
              </a:ext>
            </a:extLst>
          </p:cNvPr>
          <p:cNvSpPr>
            <a:spLocks/>
          </p:cNvSpPr>
          <p:nvPr/>
        </p:nvSpPr>
        <p:spPr bwMode="auto">
          <a:xfrm>
            <a:off x="5287768" y="4939508"/>
            <a:ext cx="604294" cy="774475"/>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6" name="Freeform 269">
            <a:extLst>
              <a:ext uri="{FF2B5EF4-FFF2-40B4-BE49-F238E27FC236}">
                <a16:creationId xmlns:a16="http://schemas.microsoft.com/office/drawing/2014/main" id="{F82DCB8F-11E3-48FB-B5FB-9516A58C06BE}"/>
              </a:ext>
            </a:extLst>
          </p:cNvPr>
          <p:cNvSpPr>
            <a:spLocks/>
          </p:cNvSpPr>
          <p:nvPr/>
        </p:nvSpPr>
        <p:spPr bwMode="auto">
          <a:xfrm>
            <a:off x="5275540" y="4939508"/>
            <a:ext cx="402523" cy="249666"/>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7" name="Freeform 270">
            <a:extLst>
              <a:ext uri="{FF2B5EF4-FFF2-40B4-BE49-F238E27FC236}">
                <a16:creationId xmlns:a16="http://schemas.microsoft.com/office/drawing/2014/main" id="{35B806BF-1D10-4C63-8B9A-F17E0E0D2F85}"/>
              </a:ext>
            </a:extLst>
          </p:cNvPr>
          <p:cNvSpPr>
            <a:spLocks/>
          </p:cNvSpPr>
          <p:nvPr/>
        </p:nvSpPr>
        <p:spPr bwMode="auto">
          <a:xfrm>
            <a:off x="5156311" y="4695956"/>
            <a:ext cx="511561" cy="372971"/>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BED8E8"/>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8" name="Freeform 271">
            <a:extLst>
              <a:ext uri="{FF2B5EF4-FFF2-40B4-BE49-F238E27FC236}">
                <a16:creationId xmlns:a16="http://schemas.microsoft.com/office/drawing/2014/main" id="{F8F4B80B-1CB7-4633-A9AB-B69AE47D78A7}"/>
              </a:ext>
            </a:extLst>
          </p:cNvPr>
          <p:cNvSpPr>
            <a:spLocks/>
          </p:cNvSpPr>
          <p:nvPr/>
        </p:nvSpPr>
        <p:spPr bwMode="auto">
          <a:xfrm>
            <a:off x="5521130" y="4310756"/>
            <a:ext cx="728618" cy="645056"/>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9" name="Freeform 272">
            <a:extLst>
              <a:ext uri="{FF2B5EF4-FFF2-40B4-BE49-F238E27FC236}">
                <a16:creationId xmlns:a16="http://schemas.microsoft.com/office/drawing/2014/main" id="{68638E15-2E21-4B1A-BAF0-CE41EC2F9290}"/>
              </a:ext>
            </a:extLst>
          </p:cNvPr>
          <p:cNvSpPr>
            <a:spLocks/>
          </p:cNvSpPr>
          <p:nvPr/>
        </p:nvSpPr>
        <p:spPr bwMode="auto">
          <a:xfrm>
            <a:off x="5521130" y="4310756"/>
            <a:ext cx="728618" cy="645056"/>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0" name="Freeform 273">
            <a:extLst>
              <a:ext uri="{FF2B5EF4-FFF2-40B4-BE49-F238E27FC236}">
                <a16:creationId xmlns:a16="http://schemas.microsoft.com/office/drawing/2014/main" id="{E2BE9FEA-52BB-4694-AB3E-D44733FC180A}"/>
              </a:ext>
            </a:extLst>
          </p:cNvPr>
          <p:cNvSpPr>
            <a:spLocks/>
          </p:cNvSpPr>
          <p:nvPr/>
        </p:nvSpPr>
        <p:spPr bwMode="auto">
          <a:xfrm>
            <a:off x="5646472" y="4310756"/>
            <a:ext cx="496275" cy="312847"/>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1" name="Freeform 274">
            <a:extLst>
              <a:ext uri="{FF2B5EF4-FFF2-40B4-BE49-F238E27FC236}">
                <a16:creationId xmlns:a16="http://schemas.microsoft.com/office/drawing/2014/main" id="{2FC7DA8A-DE32-4F38-B8D6-A882283657E9}"/>
              </a:ext>
            </a:extLst>
          </p:cNvPr>
          <p:cNvSpPr>
            <a:spLocks/>
          </p:cNvSpPr>
          <p:nvPr/>
        </p:nvSpPr>
        <p:spPr bwMode="auto">
          <a:xfrm>
            <a:off x="6121348" y="4333175"/>
            <a:ext cx="542132" cy="364818"/>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D9D9D9"/>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2" name="Freeform 275">
            <a:extLst>
              <a:ext uri="{FF2B5EF4-FFF2-40B4-BE49-F238E27FC236}">
                <a16:creationId xmlns:a16="http://schemas.microsoft.com/office/drawing/2014/main" id="{8F367DDD-49A1-41A2-91EF-A0A2D0819A78}"/>
              </a:ext>
            </a:extLst>
          </p:cNvPr>
          <p:cNvSpPr>
            <a:spLocks/>
          </p:cNvSpPr>
          <p:nvPr/>
        </p:nvSpPr>
        <p:spPr bwMode="auto">
          <a:xfrm>
            <a:off x="6446424" y="4495204"/>
            <a:ext cx="629770" cy="488123"/>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3" name="Freeform 276">
            <a:extLst>
              <a:ext uri="{FF2B5EF4-FFF2-40B4-BE49-F238E27FC236}">
                <a16:creationId xmlns:a16="http://schemas.microsoft.com/office/drawing/2014/main" id="{963052B0-6F3D-49CE-BE57-5DEDB896556F}"/>
              </a:ext>
            </a:extLst>
          </p:cNvPr>
          <p:cNvSpPr>
            <a:spLocks/>
          </p:cNvSpPr>
          <p:nvPr/>
        </p:nvSpPr>
        <p:spPr bwMode="auto">
          <a:xfrm>
            <a:off x="6446424" y="4495204"/>
            <a:ext cx="629770" cy="488123"/>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4" name="Freeform 277">
            <a:extLst>
              <a:ext uri="{FF2B5EF4-FFF2-40B4-BE49-F238E27FC236}">
                <a16:creationId xmlns:a16="http://schemas.microsoft.com/office/drawing/2014/main" id="{EBC31BB4-B6D7-4B52-9C80-00E3DB90E340}"/>
              </a:ext>
            </a:extLst>
          </p:cNvPr>
          <p:cNvSpPr>
            <a:spLocks/>
          </p:cNvSpPr>
          <p:nvPr/>
        </p:nvSpPr>
        <p:spPr bwMode="auto">
          <a:xfrm>
            <a:off x="6488204" y="4495204"/>
            <a:ext cx="175276" cy="198714"/>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Freeform 278">
            <a:extLst>
              <a:ext uri="{FF2B5EF4-FFF2-40B4-BE49-F238E27FC236}">
                <a16:creationId xmlns:a16="http://schemas.microsoft.com/office/drawing/2014/main" id="{30A32FBE-5B78-4065-92B0-19D8ED0F9C39}"/>
              </a:ext>
            </a:extLst>
          </p:cNvPr>
          <p:cNvSpPr>
            <a:spLocks/>
          </p:cNvSpPr>
          <p:nvPr/>
        </p:nvSpPr>
        <p:spPr bwMode="auto">
          <a:xfrm>
            <a:off x="6558519" y="4872251"/>
            <a:ext cx="637923" cy="419847"/>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6BAF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6" name="Freeform 279">
            <a:extLst>
              <a:ext uri="{FF2B5EF4-FFF2-40B4-BE49-F238E27FC236}">
                <a16:creationId xmlns:a16="http://schemas.microsoft.com/office/drawing/2014/main" id="{10D428CD-7978-4D2D-A661-C023A2AFCFDF}"/>
              </a:ext>
            </a:extLst>
          </p:cNvPr>
          <p:cNvSpPr>
            <a:spLocks/>
          </p:cNvSpPr>
          <p:nvPr/>
        </p:nvSpPr>
        <p:spPr bwMode="auto">
          <a:xfrm>
            <a:off x="6558519" y="4872251"/>
            <a:ext cx="637923" cy="419847"/>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7" name="Freeform 280">
            <a:extLst>
              <a:ext uri="{FF2B5EF4-FFF2-40B4-BE49-F238E27FC236}">
                <a16:creationId xmlns:a16="http://schemas.microsoft.com/office/drawing/2014/main" id="{AA1D35F9-E226-442C-8715-1F62BCC20628}"/>
              </a:ext>
            </a:extLst>
          </p:cNvPr>
          <p:cNvSpPr>
            <a:spLocks/>
          </p:cNvSpPr>
          <p:nvPr/>
        </p:nvSpPr>
        <p:spPr bwMode="auto">
          <a:xfrm>
            <a:off x="6618642" y="4898746"/>
            <a:ext cx="114133" cy="36686"/>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8" name="Freeform 281">
            <a:extLst>
              <a:ext uri="{FF2B5EF4-FFF2-40B4-BE49-F238E27FC236}">
                <a16:creationId xmlns:a16="http://schemas.microsoft.com/office/drawing/2014/main" id="{55FB9D80-A3EE-43A0-AF02-718EBE9682ED}"/>
              </a:ext>
            </a:extLst>
          </p:cNvPr>
          <p:cNvSpPr>
            <a:spLocks/>
          </p:cNvSpPr>
          <p:nvPr/>
        </p:nvSpPr>
        <p:spPr bwMode="auto">
          <a:xfrm>
            <a:off x="6351652" y="5108669"/>
            <a:ext cx="659323" cy="612447"/>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296AA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9" name="Freeform 282">
            <a:extLst>
              <a:ext uri="{FF2B5EF4-FFF2-40B4-BE49-F238E27FC236}">
                <a16:creationId xmlns:a16="http://schemas.microsoft.com/office/drawing/2014/main" id="{FE0CC7B3-4C63-4885-8630-ED3D37663529}"/>
              </a:ext>
            </a:extLst>
          </p:cNvPr>
          <p:cNvSpPr>
            <a:spLocks/>
          </p:cNvSpPr>
          <p:nvPr/>
        </p:nvSpPr>
        <p:spPr bwMode="auto">
          <a:xfrm>
            <a:off x="6435214" y="5112745"/>
            <a:ext cx="575761" cy="608370"/>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0" name="Freeform 283">
            <a:extLst>
              <a:ext uri="{FF2B5EF4-FFF2-40B4-BE49-F238E27FC236}">
                <a16:creationId xmlns:a16="http://schemas.microsoft.com/office/drawing/2014/main" id="{C0073FDF-8097-4C3E-A75E-033A604417A6}"/>
              </a:ext>
            </a:extLst>
          </p:cNvPr>
          <p:cNvSpPr>
            <a:spLocks/>
          </p:cNvSpPr>
          <p:nvPr/>
        </p:nvSpPr>
        <p:spPr bwMode="auto">
          <a:xfrm>
            <a:off x="6351652" y="5108669"/>
            <a:ext cx="266990" cy="403542"/>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1" name="Freeform 284">
            <a:extLst>
              <a:ext uri="{FF2B5EF4-FFF2-40B4-BE49-F238E27FC236}">
                <a16:creationId xmlns:a16="http://schemas.microsoft.com/office/drawing/2014/main" id="{F30E8B80-48AC-4E1A-A382-89F20E62C2A9}"/>
              </a:ext>
            </a:extLst>
          </p:cNvPr>
          <p:cNvSpPr>
            <a:spLocks/>
          </p:cNvSpPr>
          <p:nvPr/>
        </p:nvSpPr>
        <p:spPr bwMode="auto">
          <a:xfrm>
            <a:off x="6635966" y="5256431"/>
            <a:ext cx="928351" cy="669513"/>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2" name="Freeform 285">
            <a:extLst>
              <a:ext uri="{FF2B5EF4-FFF2-40B4-BE49-F238E27FC236}">
                <a16:creationId xmlns:a16="http://schemas.microsoft.com/office/drawing/2014/main" id="{CA404829-5C46-410F-BC3A-C9475C9EE6F6}"/>
              </a:ext>
            </a:extLst>
          </p:cNvPr>
          <p:cNvSpPr>
            <a:spLocks/>
          </p:cNvSpPr>
          <p:nvPr/>
        </p:nvSpPr>
        <p:spPr bwMode="auto">
          <a:xfrm>
            <a:off x="6772518" y="5256431"/>
            <a:ext cx="791799" cy="669513"/>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3" name="Freeform 286">
            <a:extLst>
              <a:ext uri="{FF2B5EF4-FFF2-40B4-BE49-F238E27FC236}">
                <a16:creationId xmlns:a16="http://schemas.microsoft.com/office/drawing/2014/main" id="{88DBB758-36F3-43E3-90B4-AD1F3D6C8554}"/>
              </a:ext>
            </a:extLst>
          </p:cNvPr>
          <p:cNvSpPr>
            <a:spLocks/>
          </p:cNvSpPr>
          <p:nvPr/>
        </p:nvSpPr>
        <p:spPr bwMode="auto">
          <a:xfrm>
            <a:off x="6635966" y="5256431"/>
            <a:ext cx="438190" cy="521751"/>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4" name="Freeform 287">
            <a:extLst>
              <a:ext uri="{FF2B5EF4-FFF2-40B4-BE49-F238E27FC236}">
                <a16:creationId xmlns:a16="http://schemas.microsoft.com/office/drawing/2014/main" id="{45F29FAD-A2E4-4B42-AEBF-BAF055B91725}"/>
              </a:ext>
            </a:extLst>
          </p:cNvPr>
          <p:cNvSpPr>
            <a:spLocks/>
          </p:cNvSpPr>
          <p:nvPr/>
        </p:nvSpPr>
        <p:spPr bwMode="auto">
          <a:xfrm>
            <a:off x="7138356" y="4706146"/>
            <a:ext cx="526847" cy="781608"/>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Freeform 288">
            <a:extLst>
              <a:ext uri="{FF2B5EF4-FFF2-40B4-BE49-F238E27FC236}">
                <a16:creationId xmlns:a16="http://schemas.microsoft.com/office/drawing/2014/main" id="{5E2B088D-B96D-41D0-9D6C-47639324A419}"/>
              </a:ext>
            </a:extLst>
          </p:cNvPr>
          <p:cNvSpPr>
            <a:spLocks/>
          </p:cNvSpPr>
          <p:nvPr/>
        </p:nvSpPr>
        <p:spPr bwMode="auto">
          <a:xfrm>
            <a:off x="7182175" y="4784613"/>
            <a:ext cx="483028" cy="703142"/>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Freeform 289">
            <a:extLst>
              <a:ext uri="{FF2B5EF4-FFF2-40B4-BE49-F238E27FC236}">
                <a16:creationId xmlns:a16="http://schemas.microsoft.com/office/drawing/2014/main" id="{0A0AD17D-9C0F-40CB-8832-AD8B17A413F8}"/>
              </a:ext>
            </a:extLst>
          </p:cNvPr>
          <p:cNvSpPr>
            <a:spLocks/>
          </p:cNvSpPr>
          <p:nvPr/>
        </p:nvSpPr>
        <p:spPr bwMode="auto">
          <a:xfrm>
            <a:off x="7138356" y="4706146"/>
            <a:ext cx="242533" cy="688875"/>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Freeform 290">
            <a:extLst>
              <a:ext uri="{FF2B5EF4-FFF2-40B4-BE49-F238E27FC236}">
                <a16:creationId xmlns:a16="http://schemas.microsoft.com/office/drawing/2014/main" id="{26EF2515-90B4-4C6F-8CD1-6614FD9DE48E}"/>
              </a:ext>
            </a:extLst>
          </p:cNvPr>
          <p:cNvSpPr>
            <a:spLocks/>
          </p:cNvSpPr>
          <p:nvPr/>
        </p:nvSpPr>
        <p:spPr bwMode="auto">
          <a:xfrm>
            <a:off x="7325860" y="5299231"/>
            <a:ext cx="558437" cy="461628"/>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6BAFD6"/>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Freeform 291">
            <a:extLst>
              <a:ext uri="{FF2B5EF4-FFF2-40B4-BE49-F238E27FC236}">
                <a16:creationId xmlns:a16="http://schemas.microsoft.com/office/drawing/2014/main" id="{E56E54AE-4432-4035-806D-2289A5706A8C}"/>
              </a:ext>
            </a:extLst>
          </p:cNvPr>
          <p:cNvSpPr>
            <a:spLocks/>
          </p:cNvSpPr>
          <p:nvPr/>
        </p:nvSpPr>
        <p:spPr bwMode="auto">
          <a:xfrm>
            <a:off x="7326879" y="4781556"/>
            <a:ext cx="744923" cy="604294"/>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Freeform 292">
            <a:extLst>
              <a:ext uri="{FF2B5EF4-FFF2-40B4-BE49-F238E27FC236}">
                <a16:creationId xmlns:a16="http://schemas.microsoft.com/office/drawing/2014/main" id="{6DF5D7D8-3FEA-4B8E-B5F3-9D6F3CB397FA}"/>
              </a:ext>
            </a:extLst>
          </p:cNvPr>
          <p:cNvSpPr>
            <a:spLocks/>
          </p:cNvSpPr>
          <p:nvPr/>
        </p:nvSpPr>
        <p:spPr bwMode="auto">
          <a:xfrm>
            <a:off x="7424708" y="4781556"/>
            <a:ext cx="647094" cy="604294"/>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Freeform 293">
            <a:extLst>
              <a:ext uri="{FF2B5EF4-FFF2-40B4-BE49-F238E27FC236}">
                <a16:creationId xmlns:a16="http://schemas.microsoft.com/office/drawing/2014/main" id="{D0F0876C-2C40-4B9A-828C-8C643C2B6D93}"/>
              </a:ext>
            </a:extLst>
          </p:cNvPr>
          <p:cNvSpPr>
            <a:spLocks/>
          </p:cNvSpPr>
          <p:nvPr/>
        </p:nvSpPr>
        <p:spPr bwMode="auto">
          <a:xfrm>
            <a:off x="7326879" y="4781556"/>
            <a:ext cx="226228" cy="351571"/>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itle 1"/>
          <p:cNvSpPr>
            <a:spLocks noGrp="1"/>
          </p:cNvSpPr>
          <p:nvPr>
            <p:ph type="title"/>
          </p:nvPr>
        </p:nvSpPr>
        <p:spPr>
          <a:xfrm>
            <a:off x="89711" y="153458"/>
            <a:ext cx="10515600" cy="631595"/>
          </a:xfrm>
        </p:spPr>
        <p:txBody>
          <a:bodyPr>
            <a:normAutofit/>
          </a:bodyPr>
          <a:lstStyle/>
          <a:p>
            <a:r>
              <a:rPr lang="en-US" dirty="0" err="1"/>
              <a:t>Počet</a:t>
            </a:r>
            <a:r>
              <a:rPr lang="en-US" dirty="0"/>
              <a:t> </a:t>
            </a:r>
            <a:r>
              <a:rPr lang="en-US" dirty="0" err="1"/>
              <a:t>lůžek</a:t>
            </a:r>
            <a:r>
              <a:rPr lang="en-US" dirty="0"/>
              <a:t> </a:t>
            </a:r>
            <a:r>
              <a:rPr lang="en-US" dirty="0" err="1"/>
              <a:t>následné</a:t>
            </a:r>
            <a:r>
              <a:rPr lang="en-US" dirty="0"/>
              <a:t> a </a:t>
            </a:r>
            <a:r>
              <a:rPr lang="en-US" dirty="0" err="1"/>
              <a:t>dlouhodobé</a:t>
            </a:r>
            <a:r>
              <a:rPr lang="en-US" dirty="0"/>
              <a:t> </a:t>
            </a:r>
            <a:r>
              <a:rPr lang="en-US" dirty="0" err="1"/>
              <a:t>péče</a:t>
            </a:r>
            <a:r>
              <a:rPr lang="en-US" dirty="0"/>
              <a:t> </a:t>
            </a:r>
            <a:r>
              <a:rPr lang="en-US" dirty="0" err="1"/>
              <a:t>dle</a:t>
            </a:r>
            <a:r>
              <a:rPr lang="en-US" dirty="0"/>
              <a:t> </a:t>
            </a:r>
            <a:r>
              <a:rPr lang="en-US" dirty="0" err="1"/>
              <a:t>krajů</a:t>
            </a:r>
            <a:r>
              <a:rPr lang="en-US" dirty="0"/>
              <a:t> </a:t>
            </a:r>
            <a:r>
              <a:rPr lang="en-US" dirty="0" smtClean="0"/>
              <a:t>ČR</a:t>
            </a:r>
            <a:endParaRPr lang="en-US" dirty="0"/>
          </a:p>
        </p:txBody>
      </p:sp>
      <p:sp>
        <p:nvSpPr>
          <p:cNvPr id="123" name="Šipka doprava 21"/>
          <p:cNvSpPr/>
          <p:nvPr/>
        </p:nvSpPr>
        <p:spPr>
          <a:xfrm>
            <a:off x="272591" y="4620351"/>
            <a:ext cx="221976" cy="335461"/>
          </a:xfrm>
          <a:prstGeom prst="rightArrow">
            <a:avLst/>
          </a:prstGeom>
          <a:solidFill>
            <a:srgbClr val="FF0000"/>
          </a:solidFill>
          <a:ln w="25400" cap="flat" cmpd="sng" algn="ctr">
            <a:solidFill>
              <a:srgbClr val="E7B13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24" name="TextovéPole 29">
            <a:extLst>
              <a:ext uri="{FF2B5EF4-FFF2-40B4-BE49-F238E27FC236}">
                <a16:creationId xmlns:a16="http://schemas.microsoft.com/office/drawing/2014/main" id="{50914A08-9EB4-40A4-8A59-427EBF01ECB5}"/>
              </a:ext>
            </a:extLst>
          </p:cNvPr>
          <p:cNvSpPr txBox="1"/>
          <p:nvPr/>
        </p:nvSpPr>
        <p:spPr>
          <a:xfrm>
            <a:off x="3836780" y="5124989"/>
            <a:ext cx="735751" cy="86177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2018</a:t>
            </a:r>
          </a:p>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2017</a:t>
            </a:r>
          </a:p>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2016</a:t>
            </a:r>
          </a:p>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2015</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000" b="1" i="0" u="none" strike="noStrike" kern="0" cap="none" spc="0" normalizeH="0" baseline="0" noProof="0" dirty="0">
              <a:ln>
                <a:noFill/>
              </a:ln>
              <a:solidFill>
                <a:srgbClr val="000000"/>
              </a:solidFill>
              <a:effectLst/>
              <a:uLnTx/>
              <a:uFillTx/>
            </a:endParaRPr>
          </a:p>
        </p:txBody>
      </p:sp>
      <p:sp>
        <p:nvSpPr>
          <p:cNvPr id="125" name="Rectangle 56">
            <a:extLst>
              <a:ext uri="{FF2B5EF4-FFF2-40B4-BE49-F238E27FC236}">
                <a16:creationId xmlns:a16="http://schemas.microsoft.com/office/drawing/2014/main" id="{C85D86B1-012C-484C-97CA-3E91A6AD3FEF}"/>
              </a:ext>
            </a:extLst>
          </p:cNvPr>
          <p:cNvSpPr>
            <a:spLocks noChangeArrowheads="1"/>
          </p:cNvSpPr>
          <p:nvPr/>
        </p:nvSpPr>
        <p:spPr bwMode="auto">
          <a:xfrm>
            <a:off x="3703332" y="5500058"/>
            <a:ext cx="154953" cy="108000"/>
          </a:xfrm>
          <a:prstGeom prst="rect">
            <a:avLst/>
          </a:prstGeom>
          <a:solidFill>
            <a:srgbClr val="CCCCFF"/>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000" b="1" i="0" u="none" strike="noStrike" kern="0" cap="none" spc="0" normalizeH="0" baseline="0" noProof="0" dirty="0">
              <a:ln>
                <a:noFill/>
              </a:ln>
              <a:solidFill>
                <a:srgbClr val="000000"/>
              </a:solidFill>
              <a:effectLst/>
              <a:uLnTx/>
              <a:uFillTx/>
              <a:latin typeface="Arial" charset="0"/>
            </a:endParaRPr>
          </a:p>
        </p:txBody>
      </p:sp>
      <p:sp>
        <p:nvSpPr>
          <p:cNvPr id="126" name="Rectangle 56">
            <a:extLst>
              <a:ext uri="{FF2B5EF4-FFF2-40B4-BE49-F238E27FC236}">
                <a16:creationId xmlns:a16="http://schemas.microsoft.com/office/drawing/2014/main" id="{1E2A591A-E5A4-407A-B5E7-E858C24F8F33}"/>
              </a:ext>
            </a:extLst>
          </p:cNvPr>
          <p:cNvSpPr>
            <a:spLocks noChangeArrowheads="1"/>
          </p:cNvSpPr>
          <p:nvPr/>
        </p:nvSpPr>
        <p:spPr bwMode="auto">
          <a:xfrm>
            <a:off x="3703332" y="5348527"/>
            <a:ext cx="154953" cy="108000"/>
          </a:xfrm>
          <a:prstGeom prst="rect">
            <a:avLst/>
          </a:prstGeom>
          <a:solidFill>
            <a:srgbClr val="CC66FF"/>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000" b="1" i="0" u="none" strike="noStrike" kern="0" cap="none" spc="0" normalizeH="0" baseline="0" noProof="0" dirty="0">
              <a:ln>
                <a:noFill/>
              </a:ln>
              <a:solidFill>
                <a:srgbClr val="000000"/>
              </a:solidFill>
              <a:effectLst/>
              <a:uLnTx/>
              <a:uFillTx/>
              <a:latin typeface="Arial" charset="0"/>
            </a:endParaRPr>
          </a:p>
        </p:txBody>
      </p:sp>
      <p:sp>
        <p:nvSpPr>
          <p:cNvPr id="127" name="Rectangle 56">
            <a:extLst>
              <a:ext uri="{FF2B5EF4-FFF2-40B4-BE49-F238E27FC236}">
                <a16:creationId xmlns:a16="http://schemas.microsoft.com/office/drawing/2014/main" id="{30A28F2E-1F0F-4687-975E-4E3BFC6334C5}"/>
              </a:ext>
            </a:extLst>
          </p:cNvPr>
          <p:cNvSpPr>
            <a:spLocks noChangeArrowheads="1"/>
          </p:cNvSpPr>
          <p:nvPr/>
        </p:nvSpPr>
        <p:spPr bwMode="auto">
          <a:xfrm>
            <a:off x="3703332" y="5196997"/>
            <a:ext cx="154953" cy="108000"/>
          </a:xfrm>
          <a:prstGeom prst="rect">
            <a:avLst/>
          </a:prstGeom>
          <a:solidFill>
            <a:srgbClr val="9966FF"/>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200" b="1" i="1" u="none" strike="noStrike" kern="0" cap="none" spc="0" normalizeH="0" baseline="0" noProof="0" dirty="0">
              <a:ln>
                <a:noFill/>
              </a:ln>
              <a:solidFill>
                <a:srgbClr val="000000"/>
              </a:solidFill>
              <a:effectLst/>
              <a:uLnTx/>
              <a:uFillTx/>
              <a:latin typeface="Arial" charset="0"/>
            </a:endParaRPr>
          </a:p>
        </p:txBody>
      </p:sp>
      <p:sp>
        <p:nvSpPr>
          <p:cNvPr id="128" name="Rectangle 56">
            <a:extLst>
              <a:ext uri="{FF2B5EF4-FFF2-40B4-BE49-F238E27FC236}">
                <a16:creationId xmlns:a16="http://schemas.microsoft.com/office/drawing/2014/main" id="{30A28F2E-1F0F-4687-975E-4E3BFC6334C5}"/>
              </a:ext>
            </a:extLst>
          </p:cNvPr>
          <p:cNvSpPr>
            <a:spLocks noChangeArrowheads="1"/>
          </p:cNvSpPr>
          <p:nvPr/>
        </p:nvSpPr>
        <p:spPr bwMode="auto">
          <a:xfrm>
            <a:off x="3703606" y="5656663"/>
            <a:ext cx="154953" cy="108000"/>
          </a:xfrm>
          <a:prstGeom prst="rect">
            <a:avLst/>
          </a:prstGeom>
          <a:solidFill>
            <a:srgbClr val="84848E">
              <a:lumMod val="20000"/>
              <a:lumOff val="80000"/>
            </a:srgbClr>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200" b="1" i="1" u="none" strike="noStrike" kern="0" cap="none" spc="0" normalizeH="0" baseline="0" noProof="0" dirty="0">
              <a:ln>
                <a:noFill/>
              </a:ln>
              <a:solidFill>
                <a:srgbClr val="000000"/>
              </a:solidFill>
              <a:effectLst/>
              <a:uLnTx/>
              <a:uFillTx/>
              <a:latin typeface="Arial" charset="0"/>
            </a:endParaRPr>
          </a:p>
        </p:txBody>
      </p:sp>
    </p:spTree>
    <p:extLst>
      <p:ext uri="{BB962C8B-B14F-4D97-AF65-F5344CB8AC3E}">
        <p14:creationId xmlns:p14="http://schemas.microsoft.com/office/powerpoint/2010/main" val="192118729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7">
            <a:extLst>
              <a:ext uri="{FF2B5EF4-FFF2-40B4-BE49-F238E27FC236}">
                <a16:creationId xmlns:a16="http://schemas.microsoft.com/office/drawing/2014/main" id="{C5DE19A4-FA6C-4ACA-B2F7-D46309CD98AD}"/>
              </a:ext>
            </a:extLst>
          </p:cNvPr>
          <p:cNvSpPr txBox="1"/>
          <p:nvPr/>
        </p:nvSpPr>
        <p:spPr>
          <a:xfrm>
            <a:off x="5051480" y="1684007"/>
            <a:ext cx="6353628" cy="1384995"/>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Ačkoli se počet lůžek následné a dlouhodobé péče v čase postupně zvyšuje </a:t>
            </a:r>
            <a:b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(v průměru meziročně o +1 %), jejich počet v přepočtu na 1000 obyvatel není dostatečný a velmi významně se liší mezi jednotlivými regiony ČR. Průměr za celou ČR činí 2,7 těchto lůžek na 1000 obyvatel, což je cca 60% kapacity akutních lůžek. Avšak zejména ve velkých městech je nepoměr mezi kapacitou akutních a dlouhodobých lůžek výraznější, což vede k výraznějšímu obsazování nákladných akutních lůžek.  </a:t>
            </a:r>
          </a:p>
        </p:txBody>
      </p:sp>
      <p:sp>
        <p:nvSpPr>
          <p:cNvPr id="10" name="TextBox 6">
            <a:extLst>
              <a:ext uri="{FF2B5EF4-FFF2-40B4-BE49-F238E27FC236}">
                <a16:creationId xmlns:a16="http://schemas.microsoft.com/office/drawing/2014/main" id="{DE4BE380-13B7-431C-9254-19085B5DC0B2}"/>
              </a:ext>
            </a:extLst>
          </p:cNvPr>
          <p:cNvSpPr txBox="1"/>
          <p:nvPr/>
        </p:nvSpPr>
        <p:spPr>
          <a:xfrm>
            <a:off x="257557" y="653725"/>
            <a:ext cx="7733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1" name="Skupina 103">
            <a:extLst>
              <a:ext uri="{FF2B5EF4-FFF2-40B4-BE49-F238E27FC236}">
                <a16:creationId xmlns:a16="http://schemas.microsoft.com/office/drawing/2014/main" id="{6B8D937D-076B-4DAE-92D6-4364AF67BFAC}"/>
              </a:ext>
            </a:extLst>
          </p:cNvPr>
          <p:cNvGrpSpPr/>
          <p:nvPr/>
        </p:nvGrpSpPr>
        <p:grpSpPr>
          <a:xfrm>
            <a:off x="7482700" y="3913423"/>
            <a:ext cx="1315800" cy="596607"/>
            <a:chOff x="7037778" y="1452668"/>
            <a:chExt cx="917095" cy="597673"/>
          </a:xfrm>
        </p:grpSpPr>
        <p:sp>
          <p:nvSpPr>
            <p:cNvPr id="92" name="Text Box 58">
              <a:extLst>
                <a:ext uri="{FF2B5EF4-FFF2-40B4-BE49-F238E27FC236}">
                  <a16:creationId xmlns:a16="http://schemas.microsoft.com/office/drawing/2014/main" id="{1531E0A6-3122-41E4-A5B9-F69C597BDF97}"/>
                </a:ext>
              </a:extLst>
            </p:cNvPr>
            <p:cNvSpPr txBox="1">
              <a:spLocks noChangeArrowheads="1"/>
            </p:cNvSpPr>
            <p:nvPr/>
          </p:nvSpPr>
          <p:spPr bwMode="auto">
            <a:xfrm>
              <a:off x="7207625" y="1458587"/>
              <a:ext cx="747248" cy="5917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80000"/>
                </a:lnSpc>
                <a:spcBef>
                  <a:spcPct val="20000"/>
                </a:spcBef>
                <a:spcAft>
                  <a:spcPts val="0"/>
                </a:spcAft>
                <a:buClrTx/>
                <a:buSzTx/>
                <a:buFontTx/>
                <a:buNone/>
                <a:tabLst/>
                <a:defRPr/>
              </a:pPr>
              <a:r>
                <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 </a:t>
              </a: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4,0</a:t>
              </a:r>
              <a:endPar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endParaRPr>
            </a:p>
            <a:p>
              <a:pPr marL="0" marR="0" lvl="0" indent="0" algn="l" defTabSz="914400" rtl="0" eaLnBrk="1" fontAlgn="auto" latinLnBrk="0" hangingPunct="1">
                <a:lnSpc>
                  <a:spcPct val="80000"/>
                </a:lnSpc>
                <a:spcBef>
                  <a:spcPct val="20000"/>
                </a:spcBef>
                <a:spcAft>
                  <a:spcPts val="0"/>
                </a:spcAft>
                <a:buClrTx/>
                <a:buSzTx/>
                <a:buFontTx/>
                <a:buNone/>
                <a:tabLst/>
                <a:defRPr/>
              </a:pP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3,0</a:t>
              </a:r>
              <a:r>
                <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 –</a:t>
              </a: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3,9</a:t>
              </a:r>
              <a:endPar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endParaRPr>
            </a:p>
            <a:p>
              <a:pPr marL="0" marR="0" lvl="0" indent="0" algn="l" defTabSz="914400" rtl="0" eaLnBrk="1" fontAlgn="auto" latinLnBrk="0" hangingPunct="1">
                <a:lnSpc>
                  <a:spcPct val="80000"/>
                </a:lnSpc>
                <a:spcBef>
                  <a:spcPct val="20000"/>
                </a:spcBef>
                <a:spcAft>
                  <a:spcPts val="0"/>
                </a:spcAft>
                <a:buClrTx/>
                <a:buSzTx/>
                <a:buFontTx/>
                <a:buNone/>
                <a:tabLst/>
                <a:defRPr/>
              </a:pP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2,0</a:t>
              </a:r>
              <a:r>
                <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a:t>
              </a: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2,9 </a:t>
              </a:r>
            </a:p>
            <a:p>
              <a:pPr marL="0" marR="0" lvl="0" indent="0" algn="l" defTabSz="914400" rtl="0" eaLnBrk="1" fontAlgn="auto" latinLnBrk="0" hangingPunct="1">
                <a:lnSpc>
                  <a:spcPct val="80000"/>
                </a:lnSpc>
                <a:spcBef>
                  <a:spcPct val="20000"/>
                </a:spcBef>
                <a:spcAft>
                  <a:spcPts val="0"/>
                </a:spcAft>
                <a:buClrTx/>
                <a:buSzTx/>
                <a:buFontTx/>
                <a:buNone/>
                <a:tabLst/>
                <a:defRPr/>
              </a:pPr>
              <a:r>
                <a:rPr kumimoji="0" lang="cs-CZ"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rPr>
                <a:t>&lt; 2,0</a:t>
              </a:r>
              <a:endParaRPr kumimoji="0" lang="en-US" altLang="cs-CZ" sz="1000" b="0" i="0" u="none" strike="noStrike" kern="1200" cap="none" spc="0" normalizeH="0" baseline="0" noProof="0" dirty="0">
                <a:ln>
                  <a:noFill/>
                </a:ln>
                <a:solidFill>
                  <a:srgbClr val="000000"/>
                </a:solidFill>
                <a:effectLst/>
                <a:uLnTx/>
                <a:uFillTx/>
                <a:latin typeface="Calibri Light" panose="020F0302020204030204"/>
                <a:ea typeface="+mn-ea"/>
                <a:cs typeface="+mn-cs"/>
              </a:endParaRPr>
            </a:p>
          </p:txBody>
        </p:sp>
        <p:sp>
          <p:nvSpPr>
            <p:cNvPr id="93" name="Rectangle 56">
              <a:extLst>
                <a:ext uri="{FF2B5EF4-FFF2-40B4-BE49-F238E27FC236}">
                  <a16:creationId xmlns:a16="http://schemas.microsoft.com/office/drawing/2014/main" id="{483E8BD7-F308-4E58-B98D-344BF6D317B3}"/>
                </a:ext>
              </a:extLst>
            </p:cNvPr>
            <p:cNvSpPr>
              <a:spLocks noChangeArrowheads="1"/>
            </p:cNvSpPr>
            <p:nvPr/>
          </p:nvSpPr>
          <p:spPr bwMode="auto">
            <a:xfrm>
              <a:off x="7037778" y="1908072"/>
              <a:ext cx="108000" cy="108193"/>
            </a:xfrm>
            <a:prstGeom prst="rect">
              <a:avLst/>
            </a:prstGeom>
            <a:solidFill>
              <a:srgbClr val="D9D9D9"/>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178" name="Rectangle 56">
              <a:extLst>
                <a:ext uri="{FF2B5EF4-FFF2-40B4-BE49-F238E27FC236}">
                  <a16:creationId xmlns:a16="http://schemas.microsoft.com/office/drawing/2014/main" id="{A52442E4-C32A-4E49-9A37-EC82BA4A2E32}"/>
                </a:ext>
              </a:extLst>
            </p:cNvPr>
            <p:cNvSpPr>
              <a:spLocks noChangeArrowheads="1"/>
            </p:cNvSpPr>
            <p:nvPr/>
          </p:nvSpPr>
          <p:spPr bwMode="auto">
            <a:xfrm>
              <a:off x="7037778" y="1756270"/>
              <a:ext cx="108000" cy="108193"/>
            </a:xfrm>
            <a:prstGeom prst="rect">
              <a:avLst/>
            </a:prstGeom>
            <a:solidFill>
              <a:srgbClr val="BED8E8"/>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179" name="Rectangle 56">
              <a:extLst>
                <a:ext uri="{FF2B5EF4-FFF2-40B4-BE49-F238E27FC236}">
                  <a16:creationId xmlns:a16="http://schemas.microsoft.com/office/drawing/2014/main" id="{1C0AB50E-B99E-4047-AD66-FC08B62FE223}"/>
                </a:ext>
              </a:extLst>
            </p:cNvPr>
            <p:cNvSpPr>
              <a:spLocks noChangeArrowheads="1"/>
            </p:cNvSpPr>
            <p:nvPr/>
          </p:nvSpPr>
          <p:spPr bwMode="auto">
            <a:xfrm>
              <a:off x="7037778" y="1604469"/>
              <a:ext cx="108000" cy="108193"/>
            </a:xfrm>
            <a:prstGeom prst="rect">
              <a:avLst/>
            </a:prstGeom>
            <a:solidFill>
              <a:srgbClr val="6BAFD6"/>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180" name="Rectangle 56">
              <a:extLst>
                <a:ext uri="{FF2B5EF4-FFF2-40B4-BE49-F238E27FC236}">
                  <a16:creationId xmlns:a16="http://schemas.microsoft.com/office/drawing/2014/main" id="{5BF20546-28BA-45F3-A56D-920B062342F1}"/>
                </a:ext>
              </a:extLst>
            </p:cNvPr>
            <p:cNvSpPr>
              <a:spLocks noChangeArrowheads="1"/>
            </p:cNvSpPr>
            <p:nvPr/>
          </p:nvSpPr>
          <p:spPr bwMode="auto">
            <a:xfrm>
              <a:off x="7037778" y="1452668"/>
              <a:ext cx="108000" cy="108193"/>
            </a:xfrm>
            <a:prstGeom prst="rect">
              <a:avLst/>
            </a:prstGeom>
            <a:solidFill>
              <a:srgbClr val="296AA2"/>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0" i="1" u="none" strike="noStrike" kern="1200" cap="none" spc="0" normalizeH="0" baseline="0" noProof="0" dirty="0">
                <a:ln>
                  <a:noFill/>
                </a:ln>
                <a:solidFill>
                  <a:srgbClr val="000000"/>
                </a:solidFill>
                <a:effectLst/>
                <a:uLnTx/>
                <a:uFillTx/>
                <a:latin typeface="Arial" charset="0"/>
                <a:ea typeface="+mn-ea"/>
                <a:cs typeface="+mn-cs"/>
              </a:endParaRPr>
            </a:p>
          </p:txBody>
        </p:sp>
      </p:grpSp>
      <p:sp>
        <p:nvSpPr>
          <p:cNvPr id="181" name="Freeform 224">
            <a:extLst>
              <a:ext uri="{FF2B5EF4-FFF2-40B4-BE49-F238E27FC236}">
                <a16:creationId xmlns:a16="http://schemas.microsoft.com/office/drawing/2014/main" id="{59C10DB4-24ED-48C3-9D89-FAD147D322AC}"/>
              </a:ext>
            </a:extLst>
          </p:cNvPr>
          <p:cNvSpPr>
            <a:spLocks/>
          </p:cNvSpPr>
          <p:nvPr/>
        </p:nvSpPr>
        <p:spPr bwMode="auto">
          <a:xfrm>
            <a:off x="6069376" y="4897727"/>
            <a:ext cx="198714" cy="152857"/>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2" name="Freeform 225">
            <a:extLst>
              <a:ext uri="{FF2B5EF4-FFF2-40B4-BE49-F238E27FC236}">
                <a16:creationId xmlns:a16="http://schemas.microsoft.com/office/drawing/2014/main" id="{35F048D9-557A-4C24-B136-B537DD996355}"/>
              </a:ext>
            </a:extLst>
          </p:cNvPr>
          <p:cNvSpPr>
            <a:spLocks noEditPoints="1"/>
          </p:cNvSpPr>
          <p:nvPr/>
        </p:nvSpPr>
        <p:spPr bwMode="auto">
          <a:xfrm>
            <a:off x="5710672" y="4603222"/>
            <a:ext cx="915103" cy="740846"/>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3" name="Freeform 226">
            <a:extLst>
              <a:ext uri="{FF2B5EF4-FFF2-40B4-BE49-F238E27FC236}">
                <a16:creationId xmlns:a16="http://schemas.microsoft.com/office/drawing/2014/main" id="{21760D3E-7B23-4052-B281-A10DE354E946}"/>
              </a:ext>
            </a:extLst>
          </p:cNvPr>
          <p:cNvSpPr>
            <a:spLocks/>
          </p:cNvSpPr>
          <p:nvPr/>
        </p:nvSpPr>
        <p:spPr bwMode="auto">
          <a:xfrm>
            <a:off x="5991929" y="4603222"/>
            <a:ext cx="633847" cy="739827"/>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4" name="Freeform 227">
            <a:extLst>
              <a:ext uri="{FF2B5EF4-FFF2-40B4-BE49-F238E27FC236}">
                <a16:creationId xmlns:a16="http://schemas.microsoft.com/office/drawing/2014/main" id="{2B889AC6-F701-47F8-990D-92FC23FC16F2}"/>
              </a:ext>
            </a:extLst>
          </p:cNvPr>
          <p:cNvSpPr>
            <a:spLocks/>
          </p:cNvSpPr>
          <p:nvPr/>
        </p:nvSpPr>
        <p:spPr bwMode="auto">
          <a:xfrm>
            <a:off x="5710672" y="4603222"/>
            <a:ext cx="651170" cy="740846"/>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5" name="Freeform 228">
            <a:extLst>
              <a:ext uri="{FF2B5EF4-FFF2-40B4-BE49-F238E27FC236}">
                <a16:creationId xmlns:a16="http://schemas.microsoft.com/office/drawing/2014/main" id="{CD7D2307-0451-47C0-AAB6-D006D3D228E2}"/>
              </a:ext>
            </a:extLst>
          </p:cNvPr>
          <p:cNvSpPr>
            <a:spLocks/>
          </p:cNvSpPr>
          <p:nvPr/>
        </p:nvSpPr>
        <p:spPr bwMode="auto">
          <a:xfrm>
            <a:off x="6069376" y="4897727"/>
            <a:ext cx="198714" cy="152857"/>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6" name="Freeform 229">
            <a:extLst>
              <a:ext uri="{FF2B5EF4-FFF2-40B4-BE49-F238E27FC236}">
                <a16:creationId xmlns:a16="http://schemas.microsoft.com/office/drawing/2014/main" id="{8640DBA1-D1D3-43F9-8E9B-C86CAC2904EE}"/>
              </a:ext>
            </a:extLst>
          </p:cNvPr>
          <p:cNvSpPr>
            <a:spLocks/>
          </p:cNvSpPr>
          <p:nvPr/>
        </p:nvSpPr>
        <p:spPr bwMode="auto">
          <a:xfrm>
            <a:off x="5756529" y="5274774"/>
            <a:ext cx="902875" cy="703142"/>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7" name="Freeform 230">
            <a:extLst>
              <a:ext uri="{FF2B5EF4-FFF2-40B4-BE49-F238E27FC236}">
                <a16:creationId xmlns:a16="http://schemas.microsoft.com/office/drawing/2014/main" id="{D0781D0C-A47D-4366-B439-908C8613F81F}"/>
              </a:ext>
            </a:extLst>
          </p:cNvPr>
          <p:cNvSpPr>
            <a:spLocks/>
          </p:cNvSpPr>
          <p:nvPr/>
        </p:nvSpPr>
        <p:spPr bwMode="auto">
          <a:xfrm>
            <a:off x="5990910" y="5274774"/>
            <a:ext cx="668494" cy="600218"/>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8" name="Freeform 231">
            <a:extLst>
              <a:ext uri="{FF2B5EF4-FFF2-40B4-BE49-F238E27FC236}">
                <a16:creationId xmlns:a16="http://schemas.microsoft.com/office/drawing/2014/main" id="{90DE5975-01BB-4BFA-97C5-6302364ED395}"/>
              </a:ext>
            </a:extLst>
          </p:cNvPr>
          <p:cNvSpPr>
            <a:spLocks/>
          </p:cNvSpPr>
          <p:nvPr/>
        </p:nvSpPr>
        <p:spPr bwMode="auto">
          <a:xfrm>
            <a:off x="5756529" y="5306364"/>
            <a:ext cx="541113" cy="671551"/>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9" name="Freeform 232">
            <a:extLst>
              <a:ext uri="{FF2B5EF4-FFF2-40B4-BE49-F238E27FC236}">
                <a16:creationId xmlns:a16="http://schemas.microsoft.com/office/drawing/2014/main" id="{47AE3309-F185-47DE-806F-7375B7917655}"/>
              </a:ext>
            </a:extLst>
          </p:cNvPr>
          <p:cNvSpPr>
            <a:spLocks/>
          </p:cNvSpPr>
          <p:nvPr/>
        </p:nvSpPr>
        <p:spPr bwMode="auto">
          <a:xfrm>
            <a:off x="5275540" y="4939508"/>
            <a:ext cx="616523" cy="774475"/>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0" name="Freeform 233">
            <a:extLst>
              <a:ext uri="{FF2B5EF4-FFF2-40B4-BE49-F238E27FC236}">
                <a16:creationId xmlns:a16="http://schemas.microsoft.com/office/drawing/2014/main" id="{00F7675F-E84E-40E6-9A4F-28A73809A56C}"/>
              </a:ext>
            </a:extLst>
          </p:cNvPr>
          <p:cNvSpPr>
            <a:spLocks/>
          </p:cNvSpPr>
          <p:nvPr/>
        </p:nvSpPr>
        <p:spPr bwMode="auto">
          <a:xfrm>
            <a:off x="5287768" y="4939508"/>
            <a:ext cx="604294" cy="774475"/>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Freeform 234">
            <a:extLst>
              <a:ext uri="{FF2B5EF4-FFF2-40B4-BE49-F238E27FC236}">
                <a16:creationId xmlns:a16="http://schemas.microsoft.com/office/drawing/2014/main" id="{0C2F94A9-5884-4F5A-9F27-1546235D551F}"/>
              </a:ext>
            </a:extLst>
          </p:cNvPr>
          <p:cNvSpPr>
            <a:spLocks/>
          </p:cNvSpPr>
          <p:nvPr/>
        </p:nvSpPr>
        <p:spPr bwMode="auto">
          <a:xfrm>
            <a:off x="5275540" y="4939508"/>
            <a:ext cx="402523" cy="249666"/>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2" name="Freeform 235">
            <a:extLst>
              <a:ext uri="{FF2B5EF4-FFF2-40B4-BE49-F238E27FC236}">
                <a16:creationId xmlns:a16="http://schemas.microsoft.com/office/drawing/2014/main" id="{58DF918B-A52A-4758-A9AE-0D41EB323943}"/>
              </a:ext>
            </a:extLst>
          </p:cNvPr>
          <p:cNvSpPr>
            <a:spLocks/>
          </p:cNvSpPr>
          <p:nvPr/>
        </p:nvSpPr>
        <p:spPr bwMode="auto">
          <a:xfrm>
            <a:off x="5156311" y="4695956"/>
            <a:ext cx="511561" cy="372971"/>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3" name="Freeform 236">
            <a:extLst>
              <a:ext uri="{FF2B5EF4-FFF2-40B4-BE49-F238E27FC236}">
                <a16:creationId xmlns:a16="http://schemas.microsoft.com/office/drawing/2014/main" id="{46BC497D-68C1-41C5-9FB4-977EFBDF00F0}"/>
              </a:ext>
            </a:extLst>
          </p:cNvPr>
          <p:cNvSpPr>
            <a:spLocks/>
          </p:cNvSpPr>
          <p:nvPr/>
        </p:nvSpPr>
        <p:spPr bwMode="auto">
          <a:xfrm>
            <a:off x="5521130" y="4310756"/>
            <a:ext cx="728618" cy="645056"/>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4" name="Freeform 237">
            <a:extLst>
              <a:ext uri="{FF2B5EF4-FFF2-40B4-BE49-F238E27FC236}">
                <a16:creationId xmlns:a16="http://schemas.microsoft.com/office/drawing/2014/main" id="{327E5203-23CE-4130-B121-522F6665B87F}"/>
              </a:ext>
            </a:extLst>
          </p:cNvPr>
          <p:cNvSpPr>
            <a:spLocks/>
          </p:cNvSpPr>
          <p:nvPr/>
        </p:nvSpPr>
        <p:spPr bwMode="auto">
          <a:xfrm>
            <a:off x="5521130" y="4310756"/>
            <a:ext cx="728618" cy="645056"/>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5" name="Freeform 238">
            <a:extLst>
              <a:ext uri="{FF2B5EF4-FFF2-40B4-BE49-F238E27FC236}">
                <a16:creationId xmlns:a16="http://schemas.microsoft.com/office/drawing/2014/main" id="{AD00124F-ABA7-4128-82F6-430770A61797}"/>
              </a:ext>
            </a:extLst>
          </p:cNvPr>
          <p:cNvSpPr>
            <a:spLocks/>
          </p:cNvSpPr>
          <p:nvPr/>
        </p:nvSpPr>
        <p:spPr bwMode="auto">
          <a:xfrm>
            <a:off x="5646472" y="4310756"/>
            <a:ext cx="496275" cy="312847"/>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Freeform 239">
            <a:extLst>
              <a:ext uri="{FF2B5EF4-FFF2-40B4-BE49-F238E27FC236}">
                <a16:creationId xmlns:a16="http://schemas.microsoft.com/office/drawing/2014/main" id="{4A11FDC8-D26E-42A8-9153-57148838BD5F}"/>
              </a:ext>
            </a:extLst>
          </p:cNvPr>
          <p:cNvSpPr>
            <a:spLocks/>
          </p:cNvSpPr>
          <p:nvPr/>
        </p:nvSpPr>
        <p:spPr bwMode="auto">
          <a:xfrm>
            <a:off x="6121348" y="4333175"/>
            <a:ext cx="542132" cy="364818"/>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7" name="Freeform 240">
            <a:extLst>
              <a:ext uri="{FF2B5EF4-FFF2-40B4-BE49-F238E27FC236}">
                <a16:creationId xmlns:a16="http://schemas.microsoft.com/office/drawing/2014/main" id="{17392978-9A2B-4736-A0A3-42F5C6EE214C}"/>
              </a:ext>
            </a:extLst>
          </p:cNvPr>
          <p:cNvSpPr>
            <a:spLocks/>
          </p:cNvSpPr>
          <p:nvPr/>
        </p:nvSpPr>
        <p:spPr bwMode="auto">
          <a:xfrm>
            <a:off x="6446424" y="4495204"/>
            <a:ext cx="629770" cy="488123"/>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8" name="Freeform 241">
            <a:extLst>
              <a:ext uri="{FF2B5EF4-FFF2-40B4-BE49-F238E27FC236}">
                <a16:creationId xmlns:a16="http://schemas.microsoft.com/office/drawing/2014/main" id="{2E475D05-EB80-4FA7-9537-9E51F8B9463A}"/>
              </a:ext>
            </a:extLst>
          </p:cNvPr>
          <p:cNvSpPr>
            <a:spLocks/>
          </p:cNvSpPr>
          <p:nvPr/>
        </p:nvSpPr>
        <p:spPr bwMode="auto">
          <a:xfrm>
            <a:off x="6446424" y="4495204"/>
            <a:ext cx="629770" cy="488123"/>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9" name="Freeform 242">
            <a:extLst>
              <a:ext uri="{FF2B5EF4-FFF2-40B4-BE49-F238E27FC236}">
                <a16:creationId xmlns:a16="http://schemas.microsoft.com/office/drawing/2014/main" id="{0AF28963-09CC-4816-A1BB-5622D8C897F3}"/>
              </a:ext>
            </a:extLst>
          </p:cNvPr>
          <p:cNvSpPr>
            <a:spLocks/>
          </p:cNvSpPr>
          <p:nvPr/>
        </p:nvSpPr>
        <p:spPr bwMode="auto">
          <a:xfrm>
            <a:off x="6488204" y="4495204"/>
            <a:ext cx="175276" cy="198714"/>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0" name="Freeform 243">
            <a:extLst>
              <a:ext uri="{FF2B5EF4-FFF2-40B4-BE49-F238E27FC236}">
                <a16:creationId xmlns:a16="http://schemas.microsoft.com/office/drawing/2014/main" id="{F6EA89F2-6EC0-4B8C-B9A4-E20D6D3E8C6B}"/>
              </a:ext>
            </a:extLst>
          </p:cNvPr>
          <p:cNvSpPr>
            <a:spLocks/>
          </p:cNvSpPr>
          <p:nvPr/>
        </p:nvSpPr>
        <p:spPr bwMode="auto">
          <a:xfrm>
            <a:off x="6558519" y="4872251"/>
            <a:ext cx="637923" cy="419847"/>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1" name="Freeform 244">
            <a:extLst>
              <a:ext uri="{FF2B5EF4-FFF2-40B4-BE49-F238E27FC236}">
                <a16:creationId xmlns:a16="http://schemas.microsoft.com/office/drawing/2014/main" id="{4825582D-9C4D-46E0-9574-786BF1E3E985}"/>
              </a:ext>
            </a:extLst>
          </p:cNvPr>
          <p:cNvSpPr>
            <a:spLocks/>
          </p:cNvSpPr>
          <p:nvPr/>
        </p:nvSpPr>
        <p:spPr bwMode="auto">
          <a:xfrm>
            <a:off x="6558519" y="4872251"/>
            <a:ext cx="637923" cy="419847"/>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2" name="Freeform 245">
            <a:extLst>
              <a:ext uri="{FF2B5EF4-FFF2-40B4-BE49-F238E27FC236}">
                <a16:creationId xmlns:a16="http://schemas.microsoft.com/office/drawing/2014/main" id="{02AD6A6A-57DF-4F6F-8209-2C404931A918}"/>
              </a:ext>
            </a:extLst>
          </p:cNvPr>
          <p:cNvSpPr>
            <a:spLocks/>
          </p:cNvSpPr>
          <p:nvPr/>
        </p:nvSpPr>
        <p:spPr bwMode="auto">
          <a:xfrm>
            <a:off x="6618642" y="4898746"/>
            <a:ext cx="114133" cy="36686"/>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3" name="Freeform 246">
            <a:extLst>
              <a:ext uri="{FF2B5EF4-FFF2-40B4-BE49-F238E27FC236}">
                <a16:creationId xmlns:a16="http://schemas.microsoft.com/office/drawing/2014/main" id="{52E8AD98-E429-4671-9C79-5B47469CFE17}"/>
              </a:ext>
            </a:extLst>
          </p:cNvPr>
          <p:cNvSpPr>
            <a:spLocks/>
          </p:cNvSpPr>
          <p:nvPr/>
        </p:nvSpPr>
        <p:spPr bwMode="auto">
          <a:xfrm>
            <a:off x="6351652" y="5108669"/>
            <a:ext cx="659323" cy="612447"/>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4" name="Freeform 247">
            <a:extLst>
              <a:ext uri="{FF2B5EF4-FFF2-40B4-BE49-F238E27FC236}">
                <a16:creationId xmlns:a16="http://schemas.microsoft.com/office/drawing/2014/main" id="{4D0676D3-E78E-42A4-B1EE-D3F921964904}"/>
              </a:ext>
            </a:extLst>
          </p:cNvPr>
          <p:cNvSpPr>
            <a:spLocks/>
          </p:cNvSpPr>
          <p:nvPr/>
        </p:nvSpPr>
        <p:spPr bwMode="auto">
          <a:xfrm>
            <a:off x="6435214" y="5112745"/>
            <a:ext cx="575761" cy="608370"/>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5" name="Freeform 248">
            <a:extLst>
              <a:ext uri="{FF2B5EF4-FFF2-40B4-BE49-F238E27FC236}">
                <a16:creationId xmlns:a16="http://schemas.microsoft.com/office/drawing/2014/main" id="{F36014C4-D454-4409-9B23-41EA785063BC}"/>
              </a:ext>
            </a:extLst>
          </p:cNvPr>
          <p:cNvSpPr>
            <a:spLocks/>
          </p:cNvSpPr>
          <p:nvPr/>
        </p:nvSpPr>
        <p:spPr bwMode="auto">
          <a:xfrm>
            <a:off x="6351652" y="5108669"/>
            <a:ext cx="266990" cy="403542"/>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6" name="Freeform 249">
            <a:extLst>
              <a:ext uri="{FF2B5EF4-FFF2-40B4-BE49-F238E27FC236}">
                <a16:creationId xmlns:a16="http://schemas.microsoft.com/office/drawing/2014/main" id="{17EFD4F5-C17E-4EE5-ACCD-7BF09AF9513C}"/>
              </a:ext>
            </a:extLst>
          </p:cNvPr>
          <p:cNvSpPr>
            <a:spLocks/>
          </p:cNvSpPr>
          <p:nvPr/>
        </p:nvSpPr>
        <p:spPr bwMode="auto">
          <a:xfrm>
            <a:off x="6635966" y="5256431"/>
            <a:ext cx="928351" cy="669513"/>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7" name="Freeform 250">
            <a:extLst>
              <a:ext uri="{FF2B5EF4-FFF2-40B4-BE49-F238E27FC236}">
                <a16:creationId xmlns:a16="http://schemas.microsoft.com/office/drawing/2014/main" id="{D2EA77B4-E627-4306-9D04-D8AE624C91CE}"/>
              </a:ext>
            </a:extLst>
          </p:cNvPr>
          <p:cNvSpPr>
            <a:spLocks/>
          </p:cNvSpPr>
          <p:nvPr/>
        </p:nvSpPr>
        <p:spPr bwMode="auto">
          <a:xfrm>
            <a:off x="6772518" y="5256431"/>
            <a:ext cx="791799" cy="669513"/>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Freeform 251">
            <a:extLst>
              <a:ext uri="{FF2B5EF4-FFF2-40B4-BE49-F238E27FC236}">
                <a16:creationId xmlns:a16="http://schemas.microsoft.com/office/drawing/2014/main" id="{150AD949-E2A3-4454-A1DF-E0568C6F76A6}"/>
              </a:ext>
            </a:extLst>
          </p:cNvPr>
          <p:cNvSpPr>
            <a:spLocks/>
          </p:cNvSpPr>
          <p:nvPr/>
        </p:nvSpPr>
        <p:spPr bwMode="auto">
          <a:xfrm>
            <a:off x="6635966" y="5256431"/>
            <a:ext cx="438190" cy="521751"/>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9" name="Freeform 252">
            <a:extLst>
              <a:ext uri="{FF2B5EF4-FFF2-40B4-BE49-F238E27FC236}">
                <a16:creationId xmlns:a16="http://schemas.microsoft.com/office/drawing/2014/main" id="{CE5D1537-8469-4F65-BDB3-DCE14E261F94}"/>
              </a:ext>
            </a:extLst>
          </p:cNvPr>
          <p:cNvSpPr>
            <a:spLocks/>
          </p:cNvSpPr>
          <p:nvPr/>
        </p:nvSpPr>
        <p:spPr bwMode="auto">
          <a:xfrm>
            <a:off x="7138356" y="4706146"/>
            <a:ext cx="526847" cy="781608"/>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253">
            <a:extLst>
              <a:ext uri="{FF2B5EF4-FFF2-40B4-BE49-F238E27FC236}">
                <a16:creationId xmlns:a16="http://schemas.microsoft.com/office/drawing/2014/main" id="{211EFB3C-61F4-4C77-AFA2-067A20C842EC}"/>
              </a:ext>
            </a:extLst>
          </p:cNvPr>
          <p:cNvSpPr>
            <a:spLocks/>
          </p:cNvSpPr>
          <p:nvPr/>
        </p:nvSpPr>
        <p:spPr bwMode="auto">
          <a:xfrm>
            <a:off x="7182175" y="4784613"/>
            <a:ext cx="483028" cy="703142"/>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Freeform 254">
            <a:extLst>
              <a:ext uri="{FF2B5EF4-FFF2-40B4-BE49-F238E27FC236}">
                <a16:creationId xmlns:a16="http://schemas.microsoft.com/office/drawing/2014/main" id="{F2F145B0-75BA-4A67-BA45-3FD8753AD94F}"/>
              </a:ext>
            </a:extLst>
          </p:cNvPr>
          <p:cNvSpPr>
            <a:spLocks/>
          </p:cNvSpPr>
          <p:nvPr/>
        </p:nvSpPr>
        <p:spPr bwMode="auto">
          <a:xfrm>
            <a:off x="7138356" y="4706146"/>
            <a:ext cx="242533" cy="688875"/>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2" name="Freeform 255">
            <a:extLst>
              <a:ext uri="{FF2B5EF4-FFF2-40B4-BE49-F238E27FC236}">
                <a16:creationId xmlns:a16="http://schemas.microsoft.com/office/drawing/2014/main" id="{4FAE5318-E5CA-45DE-A530-90A1C4A8A2AA}"/>
              </a:ext>
            </a:extLst>
          </p:cNvPr>
          <p:cNvSpPr>
            <a:spLocks/>
          </p:cNvSpPr>
          <p:nvPr/>
        </p:nvSpPr>
        <p:spPr bwMode="auto">
          <a:xfrm>
            <a:off x="7325860" y="5299231"/>
            <a:ext cx="558437" cy="461628"/>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3" name="Freeform 256">
            <a:extLst>
              <a:ext uri="{FF2B5EF4-FFF2-40B4-BE49-F238E27FC236}">
                <a16:creationId xmlns:a16="http://schemas.microsoft.com/office/drawing/2014/main" id="{137AF608-2FF5-4980-9A2E-BA8033111C63}"/>
              </a:ext>
            </a:extLst>
          </p:cNvPr>
          <p:cNvSpPr>
            <a:spLocks/>
          </p:cNvSpPr>
          <p:nvPr/>
        </p:nvSpPr>
        <p:spPr bwMode="auto">
          <a:xfrm>
            <a:off x="7326879" y="4781556"/>
            <a:ext cx="744923" cy="604294"/>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 name="Freeform 257">
            <a:extLst>
              <a:ext uri="{FF2B5EF4-FFF2-40B4-BE49-F238E27FC236}">
                <a16:creationId xmlns:a16="http://schemas.microsoft.com/office/drawing/2014/main" id="{E43C4B6C-2BFB-428A-ABEC-F4C485854F00}"/>
              </a:ext>
            </a:extLst>
          </p:cNvPr>
          <p:cNvSpPr>
            <a:spLocks/>
          </p:cNvSpPr>
          <p:nvPr/>
        </p:nvSpPr>
        <p:spPr bwMode="auto">
          <a:xfrm>
            <a:off x="7424708" y="4781556"/>
            <a:ext cx="647094" cy="604294"/>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 name="Freeform 258">
            <a:extLst>
              <a:ext uri="{FF2B5EF4-FFF2-40B4-BE49-F238E27FC236}">
                <a16:creationId xmlns:a16="http://schemas.microsoft.com/office/drawing/2014/main" id="{2F8CAAF8-45E9-43F1-87CB-53D051339B9E}"/>
              </a:ext>
            </a:extLst>
          </p:cNvPr>
          <p:cNvSpPr>
            <a:spLocks/>
          </p:cNvSpPr>
          <p:nvPr/>
        </p:nvSpPr>
        <p:spPr bwMode="auto">
          <a:xfrm>
            <a:off x="7326879" y="4781556"/>
            <a:ext cx="226228" cy="351571"/>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6" name="Freeform 259">
            <a:extLst>
              <a:ext uri="{FF2B5EF4-FFF2-40B4-BE49-F238E27FC236}">
                <a16:creationId xmlns:a16="http://schemas.microsoft.com/office/drawing/2014/main" id="{20BE4FC3-033B-474F-852F-CC12DA7E2EE2}"/>
              </a:ext>
            </a:extLst>
          </p:cNvPr>
          <p:cNvSpPr>
            <a:spLocks/>
          </p:cNvSpPr>
          <p:nvPr/>
        </p:nvSpPr>
        <p:spPr bwMode="auto">
          <a:xfrm>
            <a:off x="6069376" y="4897727"/>
            <a:ext cx="198714" cy="152857"/>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7191D1"/>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7" name="Freeform 260">
            <a:extLst>
              <a:ext uri="{FF2B5EF4-FFF2-40B4-BE49-F238E27FC236}">
                <a16:creationId xmlns:a16="http://schemas.microsoft.com/office/drawing/2014/main" id="{3E5B1B68-6198-40C5-8384-57A4B16FD2A9}"/>
              </a:ext>
            </a:extLst>
          </p:cNvPr>
          <p:cNvSpPr>
            <a:spLocks noEditPoints="1"/>
          </p:cNvSpPr>
          <p:nvPr/>
        </p:nvSpPr>
        <p:spPr bwMode="auto">
          <a:xfrm>
            <a:off x="5710672" y="4603222"/>
            <a:ext cx="915103" cy="740846"/>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8" name="Freeform 261">
            <a:extLst>
              <a:ext uri="{FF2B5EF4-FFF2-40B4-BE49-F238E27FC236}">
                <a16:creationId xmlns:a16="http://schemas.microsoft.com/office/drawing/2014/main" id="{D5E23A03-85ED-4182-B10F-D6556E0EB81D}"/>
              </a:ext>
            </a:extLst>
          </p:cNvPr>
          <p:cNvSpPr>
            <a:spLocks/>
          </p:cNvSpPr>
          <p:nvPr/>
        </p:nvSpPr>
        <p:spPr bwMode="auto">
          <a:xfrm>
            <a:off x="5991929" y="4603222"/>
            <a:ext cx="633847" cy="739827"/>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9" name="Freeform 262">
            <a:extLst>
              <a:ext uri="{FF2B5EF4-FFF2-40B4-BE49-F238E27FC236}">
                <a16:creationId xmlns:a16="http://schemas.microsoft.com/office/drawing/2014/main" id="{7C2267EE-A231-42E5-8B2E-D06F03CB9998}"/>
              </a:ext>
            </a:extLst>
          </p:cNvPr>
          <p:cNvSpPr>
            <a:spLocks/>
          </p:cNvSpPr>
          <p:nvPr/>
        </p:nvSpPr>
        <p:spPr bwMode="auto">
          <a:xfrm>
            <a:off x="5710672" y="4603222"/>
            <a:ext cx="651170" cy="740846"/>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0" name="Freeform 263">
            <a:extLst>
              <a:ext uri="{FF2B5EF4-FFF2-40B4-BE49-F238E27FC236}">
                <a16:creationId xmlns:a16="http://schemas.microsoft.com/office/drawing/2014/main" id="{9400C3BC-8C50-416E-9415-1D9981270C53}"/>
              </a:ext>
            </a:extLst>
          </p:cNvPr>
          <p:cNvSpPr>
            <a:spLocks/>
          </p:cNvSpPr>
          <p:nvPr/>
        </p:nvSpPr>
        <p:spPr bwMode="auto">
          <a:xfrm>
            <a:off x="6069376" y="4897727"/>
            <a:ext cx="198714" cy="152857"/>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solidFill>
            <a:srgbClr val="BED8E8"/>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1" name="Freeform 264">
            <a:extLst>
              <a:ext uri="{FF2B5EF4-FFF2-40B4-BE49-F238E27FC236}">
                <a16:creationId xmlns:a16="http://schemas.microsoft.com/office/drawing/2014/main" id="{1A11CFFB-576C-4727-AAC9-A0EDEB949341}"/>
              </a:ext>
            </a:extLst>
          </p:cNvPr>
          <p:cNvSpPr>
            <a:spLocks/>
          </p:cNvSpPr>
          <p:nvPr/>
        </p:nvSpPr>
        <p:spPr bwMode="auto">
          <a:xfrm>
            <a:off x="5756529" y="5274774"/>
            <a:ext cx="902875" cy="703142"/>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D9D9D9"/>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265">
            <a:extLst>
              <a:ext uri="{FF2B5EF4-FFF2-40B4-BE49-F238E27FC236}">
                <a16:creationId xmlns:a16="http://schemas.microsoft.com/office/drawing/2014/main" id="{FF337E0D-E867-4059-A676-53820AA80557}"/>
              </a:ext>
            </a:extLst>
          </p:cNvPr>
          <p:cNvSpPr>
            <a:spLocks/>
          </p:cNvSpPr>
          <p:nvPr/>
        </p:nvSpPr>
        <p:spPr bwMode="auto">
          <a:xfrm>
            <a:off x="5990910" y="5274774"/>
            <a:ext cx="668494" cy="600218"/>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Freeform 266">
            <a:extLst>
              <a:ext uri="{FF2B5EF4-FFF2-40B4-BE49-F238E27FC236}">
                <a16:creationId xmlns:a16="http://schemas.microsoft.com/office/drawing/2014/main" id="{5D17F90B-26F0-4A40-9E32-FAD01F229B61}"/>
              </a:ext>
            </a:extLst>
          </p:cNvPr>
          <p:cNvSpPr>
            <a:spLocks/>
          </p:cNvSpPr>
          <p:nvPr/>
        </p:nvSpPr>
        <p:spPr bwMode="auto">
          <a:xfrm>
            <a:off x="5756529" y="5306364"/>
            <a:ext cx="541113" cy="671551"/>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4" name="Freeform 267">
            <a:extLst>
              <a:ext uri="{FF2B5EF4-FFF2-40B4-BE49-F238E27FC236}">
                <a16:creationId xmlns:a16="http://schemas.microsoft.com/office/drawing/2014/main" id="{60E39045-90FA-4A38-9F5B-AB25D54F83B4}"/>
              </a:ext>
            </a:extLst>
          </p:cNvPr>
          <p:cNvSpPr>
            <a:spLocks/>
          </p:cNvSpPr>
          <p:nvPr/>
        </p:nvSpPr>
        <p:spPr bwMode="auto">
          <a:xfrm>
            <a:off x="5275540" y="4939508"/>
            <a:ext cx="616523" cy="774475"/>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6BAF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Freeform 268">
            <a:extLst>
              <a:ext uri="{FF2B5EF4-FFF2-40B4-BE49-F238E27FC236}">
                <a16:creationId xmlns:a16="http://schemas.microsoft.com/office/drawing/2014/main" id="{67BD266D-3B57-4879-A5F0-DBD2DA98CF03}"/>
              </a:ext>
            </a:extLst>
          </p:cNvPr>
          <p:cNvSpPr>
            <a:spLocks/>
          </p:cNvSpPr>
          <p:nvPr/>
        </p:nvSpPr>
        <p:spPr bwMode="auto">
          <a:xfrm>
            <a:off x="5287768" y="4939508"/>
            <a:ext cx="604294" cy="774475"/>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6" name="Freeform 269">
            <a:extLst>
              <a:ext uri="{FF2B5EF4-FFF2-40B4-BE49-F238E27FC236}">
                <a16:creationId xmlns:a16="http://schemas.microsoft.com/office/drawing/2014/main" id="{F82DCB8F-11E3-48FB-B5FB-9516A58C06BE}"/>
              </a:ext>
            </a:extLst>
          </p:cNvPr>
          <p:cNvSpPr>
            <a:spLocks/>
          </p:cNvSpPr>
          <p:nvPr/>
        </p:nvSpPr>
        <p:spPr bwMode="auto">
          <a:xfrm>
            <a:off x="5275540" y="4939508"/>
            <a:ext cx="402523" cy="249666"/>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7" name="Freeform 270">
            <a:extLst>
              <a:ext uri="{FF2B5EF4-FFF2-40B4-BE49-F238E27FC236}">
                <a16:creationId xmlns:a16="http://schemas.microsoft.com/office/drawing/2014/main" id="{35B806BF-1D10-4C63-8B9A-F17E0E0D2F85}"/>
              </a:ext>
            </a:extLst>
          </p:cNvPr>
          <p:cNvSpPr>
            <a:spLocks/>
          </p:cNvSpPr>
          <p:nvPr/>
        </p:nvSpPr>
        <p:spPr bwMode="auto">
          <a:xfrm>
            <a:off x="5156311" y="4695956"/>
            <a:ext cx="511561" cy="372971"/>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BED8E8"/>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8" name="Freeform 271">
            <a:extLst>
              <a:ext uri="{FF2B5EF4-FFF2-40B4-BE49-F238E27FC236}">
                <a16:creationId xmlns:a16="http://schemas.microsoft.com/office/drawing/2014/main" id="{F8F4B80B-1CB7-4633-A9AB-B69AE47D78A7}"/>
              </a:ext>
            </a:extLst>
          </p:cNvPr>
          <p:cNvSpPr>
            <a:spLocks/>
          </p:cNvSpPr>
          <p:nvPr/>
        </p:nvSpPr>
        <p:spPr bwMode="auto">
          <a:xfrm>
            <a:off x="5521130" y="4310756"/>
            <a:ext cx="728618" cy="645056"/>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9" name="Freeform 272">
            <a:extLst>
              <a:ext uri="{FF2B5EF4-FFF2-40B4-BE49-F238E27FC236}">
                <a16:creationId xmlns:a16="http://schemas.microsoft.com/office/drawing/2014/main" id="{68638E15-2E21-4B1A-BAF0-CE41EC2F9290}"/>
              </a:ext>
            </a:extLst>
          </p:cNvPr>
          <p:cNvSpPr>
            <a:spLocks/>
          </p:cNvSpPr>
          <p:nvPr/>
        </p:nvSpPr>
        <p:spPr bwMode="auto">
          <a:xfrm>
            <a:off x="5521130" y="4310756"/>
            <a:ext cx="728618" cy="645056"/>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0" name="Freeform 273">
            <a:extLst>
              <a:ext uri="{FF2B5EF4-FFF2-40B4-BE49-F238E27FC236}">
                <a16:creationId xmlns:a16="http://schemas.microsoft.com/office/drawing/2014/main" id="{E2BE9FEA-52BB-4694-AB3E-D44733FC180A}"/>
              </a:ext>
            </a:extLst>
          </p:cNvPr>
          <p:cNvSpPr>
            <a:spLocks/>
          </p:cNvSpPr>
          <p:nvPr/>
        </p:nvSpPr>
        <p:spPr bwMode="auto">
          <a:xfrm>
            <a:off x="5646472" y="4310756"/>
            <a:ext cx="496275" cy="312847"/>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1" name="Freeform 274">
            <a:extLst>
              <a:ext uri="{FF2B5EF4-FFF2-40B4-BE49-F238E27FC236}">
                <a16:creationId xmlns:a16="http://schemas.microsoft.com/office/drawing/2014/main" id="{2FC7DA8A-DE32-4F38-B8D6-A882283657E9}"/>
              </a:ext>
            </a:extLst>
          </p:cNvPr>
          <p:cNvSpPr>
            <a:spLocks/>
          </p:cNvSpPr>
          <p:nvPr/>
        </p:nvSpPr>
        <p:spPr bwMode="auto">
          <a:xfrm>
            <a:off x="6121348" y="4333175"/>
            <a:ext cx="542132" cy="364818"/>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D9D9D9"/>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2" name="Freeform 275">
            <a:extLst>
              <a:ext uri="{FF2B5EF4-FFF2-40B4-BE49-F238E27FC236}">
                <a16:creationId xmlns:a16="http://schemas.microsoft.com/office/drawing/2014/main" id="{8F367DDD-49A1-41A2-91EF-A0A2D0819A78}"/>
              </a:ext>
            </a:extLst>
          </p:cNvPr>
          <p:cNvSpPr>
            <a:spLocks/>
          </p:cNvSpPr>
          <p:nvPr/>
        </p:nvSpPr>
        <p:spPr bwMode="auto">
          <a:xfrm>
            <a:off x="6446424" y="4495204"/>
            <a:ext cx="629770" cy="488123"/>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3" name="Freeform 276">
            <a:extLst>
              <a:ext uri="{FF2B5EF4-FFF2-40B4-BE49-F238E27FC236}">
                <a16:creationId xmlns:a16="http://schemas.microsoft.com/office/drawing/2014/main" id="{963052B0-6F3D-49CE-BE57-5DEDB896556F}"/>
              </a:ext>
            </a:extLst>
          </p:cNvPr>
          <p:cNvSpPr>
            <a:spLocks/>
          </p:cNvSpPr>
          <p:nvPr/>
        </p:nvSpPr>
        <p:spPr bwMode="auto">
          <a:xfrm>
            <a:off x="6446424" y="4495204"/>
            <a:ext cx="629770" cy="488123"/>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4" name="Freeform 277">
            <a:extLst>
              <a:ext uri="{FF2B5EF4-FFF2-40B4-BE49-F238E27FC236}">
                <a16:creationId xmlns:a16="http://schemas.microsoft.com/office/drawing/2014/main" id="{EBC31BB4-B6D7-4B52-9C80-00E3DB90E340}"/>
              </a:ext>
            </a:extLst>
          </p:cNvPr>
          <p:cNvSpPr>
            <a:spLocks/>
          </p:cNvSpPr>
          <p:nvPr/>
        </p:nvSpPr>
        <p:spPr bwMode="auto">
          <a:xfrm>
            <a:off x="6488204" y="4495204"/>
            <a:ext cx="175276" cy="198714"/>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Freeform 278">
            <a:extLst>
              <a:ext uri="{FF2B5EF4-FFF2-40B4-BE49-F238E27FC236}">
                <a16:creationId xmlns:a16="http://schemas.microsoft.com/office/drawing/2014/main" id="{30A32FBE-5B78-4065-92B0-19D8ED0F9C39}"/>
              </a:ext>
            </a:extLst>
          </p:cNvPr>
          <p:cNvSpPr>
            <a:spLocks/>
          </p:cNvSpPr>
          <p:nvPr/>
        </p:nvSpPr>
        <p:spPr bwMode="auto">
          <a:xfrm>
            <a:off x="6558519" y="4872251"/>
            <a:ext cx="637923" cy="419847"/>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6BAF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6" name="Freeform 279">
            <a:extLst>
              <a:ext uri="{FF2B5EF4-FFF2-40B4-BE49-F238E27FC236}">
                <a16:creationId xmlns:a16="http://schemas.microsoft.com/office/drawing/2014/main" id="{10D428CD-7978-4D2D-A661-C023A2AFCFDF}"/>
              </a:ext>
            </a:extLst>
          </p:cNvPr>
          <p:cNvSpPr>
            <a:spLocks/>
          </p:cNvSpPr>
          <p:nvPr/>
        </p:nvSpPr>
        <p:spPr bwMode="auto">
          <a:xfrm>
            <a:off x="6558519" y="4872251"/>
            <a:ext cx="637923" cy="419847"/>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7" name="Freeform 280">
            <a:extLst>
              <a:ext uri="{FF2B5EF4-FFF2-40B4-BE49-F238E27FC236}">
                <a16:creationId xmlns:a16="http://schemas.microsoft.com/office/drawing/2014/main" id="{AA1D35F9-E226-442C-8715-1F62BCC20628}"/>
              </a:ext>
            </a:extLst>
          </p:cNvPr>
          <p:cNvSpPr>
            <a:spLocks/>
          </p:cNvSpPr>
          <p:nvPr/>
        </p:nvSpPr>
        <p:spPr bwMode="auto">
          <a:xfrm>
            <a:off x="6618642" y="4898746"/>
            <a:ext cx="114133" cy="36686"/>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8" name="Freeform 281">
            <a:extLst>
              <a:ext uri="{FF2B5EF4-FFF2-40B4-BE49-F238E27FC236}">
                <a16:creationId xmlns:a16="http://schemas.microsoft.com/office/drawing/2014/main" id="{55FB9D80-A3EE-43A0-AF02-718EBE9682ED}"/>
              </a:ext>
            </a:extLst>
          </p:cNvPr>
          <p:cNvSpPr>
            <a:spLocks/>
          </p:cNvSpPr>
          <p:nvPr/>
        </p:nvSpPr>
        <p:spPr bwMode="auto">
          <a:xfrm>
            <a:off x="6351652" y="5108669"/>
            <a:ext cx="659323" cy="612447"/>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296AA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9" name="Freeform 282">
            <a:extLst>
              <a:ext uri="{FF2B5EF4-FFF2-40B4-BE49-F238E27FC236}">
                <a16:creationId xmlns:a16="http://schemas.microsoft.com/office/drawing/2014/main" id="{FE0CC7B3-4C63-4885-8630-ED3D37663529}"/>
              </a:ext>
            </a:extLst>
          </p:cNvPr>
          <p:cNvSpPr>
            <a:spLocks/>
          </p:cNvSpPr>
          <p:nvPr/>
        </p:nvSpPr>
        <p:spPr bwMode="auto">
          <a:xfrm>
            <a:off x="6435214" y="5112745"/>
            <a:ext cx="575761" cy="608370"/>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0" name="Freeform 283">
            <a:extLst>
              <a:ext uri="{FF2B5EF4-FFF2-40B4-BE49-F238E27FC236}">
                <a16:creationId xmlns:a16="http://schemas.microsoft.com/office/drawing/2014/main" id="{C0073FDF-8097-4C3E-A75E-033A604417A6}"/>
              </a:ext>
            </a:extLst>
          </p:cNvPr>
          <p:cNvSpPr>
            <a:spLocks/>
          </p:cNvSpPr>
          <p:nvPr/>
        </p:nvSpPr>
        <p:spPr bwMode="auto">
          <a:xfrm>
            <a:off x="6351652" y="5108669"/>
            <a:ext cx="266990" cy="403542"/>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1" name="Freeform 284">
            <a:extLst>
              <a:ext uri="{FF2B5EF4-FFF2-40B4-BE49-F238E27FC236}">
                <a16:creationId xmlns:a16="http://schemas.microsoft.com/office/drawing/2014/main" id="{F30E8B80-48AC-4E1A-A382-89F20E62C2A9}"/>
              </a:ext>
            </a:extLst>
          </p:cNvPr>
          <p:cNvSpPr>
            <a:spLocks/>
          </p:cNvSpPr>
          <p:nvPr/>
        </p:nvSpPr>
        <p:spPr bwMode="auto">
          <a:xfrm>
            <a:off x="6635966" y="5256431"/>
            <a:ext cx="928351" cy="669513"/>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2" name="Freeform 285">
            <a:extLst>
              <a:ext uri="{FF2B5EF4-FFF2-40B4-BE49-F238E27FC236}">
                <a16:creationId xmlns:a16="http://schemas.microsoft.com/office/drawing/2014/main" id="{CA404829-5C46-410F-BC3A-C9475C9EE6F6}"/>
              </a:ext>
            </a:extLst>
          </p:cNvPr>
          <p:cNvSpPr>
            <a:spLocks/>
          </p:cNvSpPr>
          <p:nvPr/>
        </p:nvSpPr>
        <p:spPr bwMode="auto">
          <a:xfrm>
            <a:off x="6772518" y="5256431"/>
            <a:ext cx="791799" cy="669513"/>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3" name="Freeform 286">
            <a:extLst>
              <a:ext uri="{FF2B5EF4-FFF2-40B4-BE49-F238E27FC236}">
                <a16:creationId xmlns:a16="http://schemas.microsoft.com/office/drawing/2014/main" id="{88DBB758-36F3-43E3-90B4-AD1F3D6C8554}"/>
              </a:ext>
            </a:extLst>
          </p:cNvPr>
          <p:cNvSpPr>
            <a:spLocks/>
          </p:cNvSpPr>
          <p:nvPr/>
        </p:nvSpPr>
        <p:spPr bwMode="auto">
          <a:xfrm>
            <a:off x="6635966" y="5256431"/>
            <a:ext cx="438190" cy="521751"/>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4" name="Freeform 287">
            <a:extLst>
              <a:ext uri="{FF2B5EF4-FFF2-40B4-BE49-F238E27FC236}">
                <a16:creationId xmlns:a16="http://schemas.microsoft.com/office/drawing/2014/main" id="{45F29FAD-A2E4-4B42-AEBF-BAF055B91725}"/>
              </a:ext>
            </a:extLst>
          </p:cNvPr>
          <p:cNvSpPr>
            <a:spLocks/>
          </p:cNvSpPr>
          <p:nvPr/>
        </p:nvSpPr>
        <p:spPr bwMode="auto">
          <a:xfrm>
            <a:off x="7138356" y="4706146"/>
            <a:ext cx="526847" cy="781608"/>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6BAF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Freeform 288">
            <a:extLst>
              <a:ext uri="{FF2B5EF4-FFF2-40B4-BE49-F238E27FC236}">
                <a16:creationId xmlns:a16="http://schemas.microsoft.com/office/drawing/2014/main" id="{5E2B088D-B96D-41D0-9D6C-47639324A419}"/>
              </a:ext>
            </a:extLst>
          </p:cNvPr>
          <p:cNvSpPr>
            <a:spLocks/>
          </p:cNvSpPr>
          <p:nvPr/>
        </p:nvSpPr>
        <p:spPr bwMode="auto">
          <a:xfrm>
            <a:off x="7182175" y="4784613"/>
            <a:ext cx="483028" cy="703142"/>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Freeform 289">
            <a:extLst>
              <a:ext uri="{FF2B5EF4-FFF2-40B4-BE49-F238E27FC236}">
                <a16:creationId xmlns:a16="http://schemas.microsoft.com/office/drawing/2014/main" id="{0A0AD17D-9C0F-40CB-8832-AD8B17A413F8}"/>
              </a:ext>
            </a:extLst>
          </p:cNvPr>
          <p:cNvSpPr>
            <a:spLocks/>
          </p:cNvSpPr>
          <p:nvPr/>
        </p:nvSpPr>
        <p:spPr bwMode="auto">
          <a:xfrm>
            <a:off x="7138356" y="4706146"/>
            <a:ext cx="242533" cy="688875"/>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Freeform 290">
            <a:extLst>
              <a:ext uri="{FF2B5EF4-FFF2-40B4-BE49-F238E27FC236}">
                <a16:creationId xmlns:a16="http://schemas.microsoft.com/office/drawing/2014/main" id="{26EF2515-90B4-4C6F-8CD1-6614FD9DE48E}"/>
              </a:ext>
            </a:extLst>
          </p:cNvPr>
          <p:cNvSpPr>
            <a:spLocks/>
          </p:cNvSpPr>
          <p:nvPr/>
        </p:nvSpPr>
        <p:spPr bwMode="auto">
          <a:xfrm>
            <a:off x="7325860" y="5299231"/>
            <a:ext cx="558437" cy="461628"/>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6BAFD6"/>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Freeform 291">
            <a:extLst>
              <a:ext uri="{FF2B5EF4-FFF2-40B4-BE49-F238E27FC236}">
                <a16:creationId xmlns:a16="http://schemas.microsoft.com/office/drawing/2014/main" id="{E56E54AE-4432-4035-806D-2289A5706A8C}"/>
              </a:ext>
            </a:extLst>
          </p:cNvPr>
          <p:cNvSpPr>
            <a:spLocks/>
          </p:cNvSpPr>
          <p:nvPr/>
        </p:nvSpPr>
        <p:spPr bwMode="auto">
          <a:xfrm>
            <a:off x="7326879" y="4781556"/>
            <a:ext cx="744923" cy="604294"/>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Freeform 292">
            <a:extLst>
              <a:ext uri="{FF2B5EF4-FFF2-40B4-BE49-F238E27FC236}">
                <a16:creationId xmlns:a16="http://schemas.microsoft.com/office/drawing/2014/main" id="{6DF5D7D8-3FEA-4B8E-B5F3-9D6F3CB397FA}"/>
              </a:ext>
            </a:extLst>
          </p:cNvPr>
          <p:cNvSpPr>
            <a:spLocks/>
          </p:cNvSpPr>
          <p:nvPr/>
        </p:nvSpPr>
        <p:spPr bwMode="auto">
          <a:xfrm>
            <a:off x="7424708" y="4781556"/>
            <a:ext cx="647094" cy="604294"/>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Freeform 293">
            <a:extLst>
              <a:ext uri="{FF2B5EF4-FFF2-40B4-BE49-F238E27FC236}">
                <a16:creationId xmlns:a16="http://schemas.microsoft.com/office/drawing/2014/main" id="{D0F0876C-2C40-4B9A-828C-8C643C2B6D93}"/>
              </a:ext>
            </a:extLst>
          </p:cNvPr>
          <p:cNvSpPr>
            <a:spLocks/>
          </p:cNvSpPr>
          <p:nvPr/>
        </p:nvSpPr>
        <p:spPr bwMode="auto">
          <a:xfrm>
            <a:off x="7326879" y="4781556"/>
            <a:ext cx="226228" cy="351571"/>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itle 1"/>
          <p:cNvSpPr>
            <a:spLocks noGrp="1"/>
          </p:cNvSpPr>
          <p:nvPr>
            <p:ph type="title"/>
          </p:nvPr>
        </p:nvSpPr>
        <p:spPr/>
        <p:txBody>
          <a:bodyPr>
            <a:normAutofit/>
          </a:bodyPr>
          <a:lstStyle/>
          <a:p>
            <a:r>
              <a:rPr lang="en-US" sz="2800" dirty="0" err="1"/>
              <a:t>Počet</a:t>
            </a:r>
            <a:r>
              <a:rPr lang="en-US" sz="2800" dirty="0"/>
              <a:t> </a:t>
            </a:r>
            <a:r>
              <a:rPr lang="en-US" sz="2800" dirty="0" err="1"/>
              <a:t>lůžek</a:t>
            </a:r>
            <a:r>
              <a:rPr lang="en-US" sz="2800" dirty="0"/>
              <a:t> </a:t>
            </a:r>
            <a:r>
              <a:rPr lang="en-US" sz="2800" dirty="0" err="1"/>
              <a:t>následné</a:t>
            </a:r>
            <a:r>
              <a:rPr lang="en-US" sz="2800" dirty="0"/>
              <a:t> a </a:t>
            </a:r>
            <a:r>
              <a:rPr lang="en-US" sz="2800" dirty="0" err="1"/>
              <a:t>dlouhodobé</a:t>
            </a:r>
            <a:r>
              <a:rPr lang="en-US" sz="2800" dirty="0"/>
              <a:t> </a:t>
            </a:r>
            <a:r>
              <a:rPr lang="en-US" sz="2800" dirty="0" err="1"/>
              <a:t>péče</a:t>
            </a:r>
            <a:r>
              <a:rPr lang="en-US" sz="2800" dirty="0"/>
              <a:t> </a:t>
            </a:r>
            <a:r>
              <a:rPr lang="en-US" sz="2800" dirty="0" err="1"/>
              <a:t>dle</a:t>
            </a:r>
            <a:r>
              <a:rPr lang="en-US" sz="2800" dirty="0"/>
              <a:t> </a:t>
            </a:r>
            <a:r>
              <a:rPr lang="en-US" sz="2800" dirty="0" err="1"/>
              <a:t>krajů</a:t>
            </a:r>
            <a:r>
              <a:rPr lang="en-US" sz="2800" dirty="0"/>
              <a:t> ČR (2015–201</a:t>
            </a:r>
            <a:r>
              <a:rPr lang="cs-CZ" sz="2800" dirty="0"/>
              <a:t>8</a:t>
            </a:r>
            <a:r>
              <a:rPr lang="en-US" sz="2800" dirty="0"/>
              <a:t>)</a:t>
            </a:r>
          </a:p>
        </p:txBody>
      </p:sp>
      <p:graphicFrame>
        <p:nvGraphicFramePr>
          <p:cNvPr id="122" name="Graf 14">
            <a:extLst>
              <a:ext uri="{FF2B5EF4-FFF2-40B4-BE49-F238E27FC236}">
                <a16:creationId xmlns:a16="http://schemas.microsoft.com/office/drawing/2014/main" id="{33CA9425-A036-4C32-895C-7C8A8213FEF9}"/>
              </a:ext>
            </a:extLst>
          </p:cNvPr>
          <p:cNvGraphicFramePr/>
          <p:nvPr/>
        </p:nvGraphicFramePr>
        <p:xfrm>
          <a:off x="246948" y="1015621"/>
          <a:ext cx="4102542" cy="4859371"/>
        </p:xfrm>
        <a:graphic>
          <a:graphicData uri="http://schemas.openxmlformats.org/drawingml/2006/chart">
            <c:chart xmlns:c="http://schemas.openxmlformats.org/drawingml/2006/chart" xmlns:r="http://schemas.openxmlformats.org/officeDocument/2006/relationships" r:id="rId2"/>
          </a:graphicData>
        </a:graphic>
      </p:graphicFrame>
      <p:sp>
        <p:nvSpPr>
          <p:cNvPr id="124" name="TextovéPole 29">
            <a:extLst>
              <a:ext uri="{FF2B5EF4-FFF2-40B4-BE49-F238E27FC236}">
                <a16:creationId xmlns:a16="http://schemas.microsoft.com/office/drawing/2014/main" id="{50914A08-9EB4-40A4-8A59-427EBF01ECB5}"/>
              </a:ext>
            </a:extLst>
          </p:cNvPr>
          <p:cNvSpPr txBox="1"/>
          <p:nvPr/>
        </p:nvSpPr>
        <p:spPr>
          <a:xfrm>
            <a:off x="3836780" y="5124989"/>
            <a:ext cx="735751" cy="86177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2018</a:t>
            </a:r>
          </a:p>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2017</a:t>
            </a:r>
          </a:p>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2016</a:t>
            </a:r>
          </a:p>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2015</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000" b="1" i="0" u="none" strike="noStrike" kern="0" cap="none" spc="0" normalizeH="0" baseline="0" noProof="0" dirty="0">
              <a:ln>
                <a:noFill/>
              </a:ln>
              <a:solidFill>
                <a:srgbClr val="000000"/>
              </a:solidFill>
              <a:effectLst/>
              <a:uLnTx/>
              <a:uFillTx/>
            </a:endParaRPr>
          </a:p>
        </p:txBody>
      </p:sp>
      <p:sp>
        <p:nvSpPr>
          <p:cNvPr id="125" name="Rectangle 56">
            <a:extLst>
              <a:ext uri="{FF2B5EF4-FFF2-40B4-BE49-F238E27FC236}">
                <a16:creationId xmlns:a16="http://schemas.microsoft.com/office/drawing/2014/main" id="{C85D86B1-012C-484C-97CA-3E91A6AD3FEF}"/>
              </a:ext>
            </a:extLst>
          </p:cNvPr>
          <p:cNvSpPr>
            <a:spLocks noChangeArrowheads="1"/>
          </p:cNvSpPr>
          <p:nvPr/>
        </p:nvSpPr>
        <p:spPr bwMode="auto">
          <a:xfrm>
            <a:off x="3703332" y="5500058"/>
            <a:ext cx="154953" cy="108000"/>
          </a:xfrm>
          <a:prstGeom prst="rect">
            <a:avLst/>
          </a:prstGeom>
          <a:solidFill>
            <a:srgbClr val="CCCCFF"/>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000" b="1" i="0" u="none" strike="noStrike" kern="0" cap="none" spc="0" normalizeH="0" baseline="0" noProof="0" dirty="0">
              <a:ln>
                <a:noFill/>
              </a:ln>
              <a:solidFill>
                <a:srgbClr val="000000"/>
              </a:solidFill>
              <a:effectLst/>
              <a:uLnTx/>
              <a:uFillTx/>
              <a:latin typeface="Arial" charset="0"/>
            </a:endParaRPr>
          </a:p>
        </p:txBody>
      </p:sp>
      <p:sp>
        <p:nvSpPr>
          <p:cNvPr id="126" name="Rectangle 56">
            <a:extLst>
              <a:ext uri="{FF2B5EF4-FFF2-40B4-BE49-F238E27FC236}">
                <a16:creationId xmlns:a16="http://schemas.microsoft.com/office/drawing/2014/main" id="{1E2A591A-E5A4-407A-B5E7-E858C24F8F33}"/>
              </a:ext>
            </a:extLst>
          </p:cNvPr>
          <p:cNvSpPr>
            <a:spLocks noChangeArrowheads="1"/>
          </p:cNvSpPr>
          <p:nvPr/>
        </p:nvSpPr>
        <p:spPr bwMode="auto">
          <a:xfrm>
            <a:off x="3703332" y="5348527"/>
            <a:ext cx="154953" cy="108000"/>
          </a:xfrm>
          <a:prstGeom prst="rect">
            <a:avLst/>
          </a:prstGeom>
          <a:solidFill>
            <a:srgbClr val="CC66FF"/>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000" b="1" i="0" u="none" strike="noStrike" kern="0" cap="none" spc="0" normalizeH="0" baseline="0" noProof="0" dirty="0">
              <a:ln>
                <a:noFill/>
              </a:ln>
              <a:solidFill>
                <a:srgbClr val="000000"/>
              </a:solidFill>
              <a:effectLst/>
              <a:uLnTx/>
              <a:uFillTx/>
              <a:latin typeface="Arial" charset="0"/>
            </a:endParaRPr>
          </a:p>
        </p:txBody>
      </p:sp>
      <p:sp>
        <p:nvSpPr>
          <p:cNvPr id="127" name="Rectangle 56">
            <a:extLst>
              <a:ext uri="{FF2B5EF4-FFF2-40B4-BE49-F238E27FC236}">
                <a16:creationId xmlns:a16="http://schemas.microsoft.com/office/drawing/2014/main" id="{30A28F2E-1F0F-4687-975E-4E3BFC6334C5}"/>
              </a:ext>
            </a:extLst>
          </p:cNvPr>
          <p:cNvSpPr>
            <a:spLocks noChangeArrowheads="1"/>
          </p:cNvSpPr>
          <p:nvPr/>
        </p:nvSpPr>
        <p:spPr bwMode="auto">
          <a:xfrm>
            <a:off x="3703332" y="5196997"/>
            <a:ext cx="154953" cy="108000"/>
          </a:xfrm>
          <a:prstGeom prst="rect">
            <a:avLst/>
          </a:prstGeom>
          <a:solidFill>
            <a:srgbClr val="9966FF"/>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200" b="1" i="1" u="none" strike="noStrike" kern="0" cap="none" spc="0" normalizeH="0" baseline="0" noProof="0" dirty="0">
              <a:ln>
                <a:noFill/>
              </a:ln>
              <a:solidFill>
                <a:srgbClr val="000000"/>
              </a:solidFill>
              <a:effectLst/>
              <a:uLnTx/>
              <a:uFillTx/>
              <a:latin typeface="Arial" charset="0"/>
            </a:endParaRPr>
          </a:p>
        </p:txBody>
      </p:sp>
      <p:sp>
        <p:nvSpPr>
          <p:cNvPr id="128" name="Rectangle 56">
            <a:extLst>
              <a:ext uri="{FF2B5EF4-FFF2-40B4-BE49-F238E27FC236}">
                <a16:creationId xmlns:a16="http://schemas.microsoft.com/office/drawing/2014/main" id="{30A28F2E-1F0F-4687-975E-4E3BFC6334C5}"/>
              </a:ext>
            </a:extLst>
          </p:cNvPr>
          <p:cNvSpPr>
            <a:spLocks noChangeArrowheads="1"/>
          </p:cNvSpPr>
          <p:nvPr/>
        </p:nvSpPr>
        <p:spPr bwMode="auto">
          <a:xfrm>
            <a:off x="3703606" y="5656663"/>
            <a:ext cx="154953" cy="108000"/>
          </a:xfrm>
          <a:prstGeom prst="rect">
            <a:avLst/>
          </a:prstGeom>
          <a:solidFill>
            <a:srgbClr val="84848E">
              <a:lumMod val="20000"/>
              <a:lumOff val="80000"/>
            </a:srgbClr>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200" b="1" i="1" u="none" strike="noStrike" kern="0" cap="none" spc="0" normalizeH="0" baseline="0" noProof="0" dirty="0">
              <a:ln>
                <a:noFill/>
              </a:ln>
              <a:solidFill>
                <a:srgbClr val="000000"/>
              </a:solidFill>
              <a:effectLst/>
              <a:uLnTx/>
              <a:uFillTx/>
              <a:latin typeface="Arial" charset="0"/>
            </a:endParaRPr>
          </a:p>
        </p:txBody>
      </p:sp>
    </p:spTree>
    <p:extLst>
      <p:ext uri="{BB962C8B-B14F-4D97-AF65-F5344CB8AC3E}">
        <p14:creationId xmlns:p14="http://schemas.microsoft.com/office/powerpoint/2010/main" val="84556071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Skupina 28">
            <a:extLst>
              <a:ext uri="{FF2B5EF4-FFF2-40B4-BE49-F238E27FC236}">
                <a16:creationId xmlns:a16="http://schemas.microsoft.com/office/drawing/2014/main" id="{CA661AC9-B80A-4C7E-9F31-9D69A53ACA2D}"/>
              </a:ext>
            </a:extLst>
          </p:cNvPr>
          <p:cNvGrpSpPr/>
          <p:nvPr/>
        </p:nvGrpSpPr>
        <p:grpSpPr>
          <a:xfrm>
            <a:off x="4530107" y="4582619"/>
            <a:ext cx="4051032" cy="335461"/>
            <a:chOff x="274144" y="3903487"/>
            <a:chExt cx="4051032" cy="335461"/>
          </a:xfrm>
        </p:grpSpPr>
        <p:sp>
          <p:nvSpPr>
            <p:cNvPr id="30" name="Obdélník 29">
              <a:extLst>
                <a:ext uri="{FF2B5EF4-FFF2-40B4-BE49-F238E27FC236}">
                  <a16:creationId xmlns:a16="http://schemas.microsoft.com/office/drawing/2014/main" id="{FABC12C2-F60C-420D-93E2-9F099749209F}"/>
                </a:ext>
              </a:extLst>
            </p:cNvPr>
            <p:cNvSpPr/>
            <p:nvPr/>
          </p:nvSpPr>
          <p:spPr>
            <a:xfrm>
              <a:off x="466156" y="3944861"/>
              <a:ext cx="3859020" cy="216024"/>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31" name="Šipka doprava 96">
              <a:extLst>
                <a:ext uri="{FF2B5EF4-FFF2-40B4-BE49-F238E27FC236}">
                  <a16:creationId xmlns:a16="http://schemas.microsoft.com/office/drawing/2014/main" id="{C16A0765-400A-4CB5-8AFB-BDFB8DAC97E5}"/>
                </a:ext>
              </a:extLst>
            </p:cNvPr>
            <p:cNvSpPr/>
            <p:nvPr/>
          </p:nvSpPr>
          <p:spPr>
            <a:xfrm>
              <a:off x="274144" y="3903487"/>
              <a:ext cx="221976" cy="335461"/>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0" name="TextBox 6">
            <a:extLst>
              <a:ext uri="{FF2B5EF4-FFF2-40B4-BE49-F238E27FC236}">
                <a16:creationId xmlns:a16="http://schemas.microsoft.com/office/drawing/2014/main" id="{DE4BE380-13B7-431C-9254-19085B5DC0B2}"/>
              </a:ext>
            </a:extLst>
          </p:cNvPr>
          <p:cNvSpPr txBox="1"/>
          <p:nvPr/>
        </p:nvSpPr>
        <p:spPr>
          <a:xfrm>
            <a:off x="257557" y="653725"/>
            <a:ext cx="7733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itle 1"/>
          <p:cNvSpPr>
            <a:spLocks noGrp="1"/>
          </p:cNvSpPr>
          <p:nvPr>
            <p:ph type="title"/>
          </p:nvPr>
        </p:nvSpPr>
        <p:spPr>
          <a:xfrm>
            <a:off x="199439" y="160257"/>
            <a:ext cx="10515600" cy="631595"/>
          </a:xfrm>
        </p:spPr>
        <p:txBody>
          <a:bodyPr>
            <a:normAutofit fontScale="90000"/>
          </a:bodyPr>
          <a:lstStyle/>
          <a:p>
            <a:r>
              <a:rPr lang="cs-CZ" dirty="0"/>
              <a:t>Srovnání kapacity lůžkového fondu pro akutní a neakutní péči</a:t>
            </a:r>
            <a:endParaRPr lang="en-US" dirty="0"/>
          </a:p>
        </p:txBody>
      </p:sp>
      <p:grpSp>
        <p:nvGrpSpPr>
          <p:cNvPr id="3" name="Skupina 2">
            <a:extLst>
              <a:ext uri="{FF2B5EF4-FFF2-40B4-BE49-F238E27FC236}">
                <a16:creationId xmlns:a16="http://schemas.microsoft.com/office/drawing/2014/main" id="{843FAE2D-9B68-4316-BBFD-C3220C33532D}"/>
              </a:ext>
            </a:extLst>
          </p:cNvPr>
          <p:cNvGrpSpPr/>
          <p:nvPr/>
        </p:nvGrpSpPr>
        <p:grpSpPr>
          <a:xfrm>
            <a:off x="274144" y="2467725"/>
            <a:ext cx="4051032" cy="335461"/>
            <a:chOff x="274144" y="3903487"/>
            <a:chExt cx="4051032" cy="335461"/>
          </a:xfrm>
        </p:grpSpPr>
        <p:sp>
          <p:nvSpPr>
            <p:cNvPr id="89" name="Obdélník 88">
              <a:extLst>
                <a:ext uri="{FF2B5EF4-FFF2-40B4-BE49-F238E27FC236}">
                  <a16:creationId xmlns:a16="http://schemas.microsoft.com/office/drawing/2014/main" id="{95841565-36EE-45D1-9736-36F97C4631F0}"/>
                </a:ext>
              </a:extLst>
            </p:cNvPr>
            <p:cNvSpPr/>
            <p:nvPr/>
          </p:nvSpPr>
          <p:spPr>
            <a:xfrm>
              <a:off x="466156" y="3944861"/>
              <a:ext cx="3859020" cy="216024"/>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a:ea typeface="+mn-ea"/>
                <a:cs typeface="+mn-cs"/>
              </a:endParaRPr>
            </a:p>
          </p:txBody>
        </p:sp>
        <p:sp>
          <p:nvSpPr>
            <p:cNvPr id="97" name="Šipka doprava 96"/>
            <p:cNvSpPr/>
            <p:nvPr/>
          </p:nvSpPr>
          <p:spPr>
            <a:xfrm>
              <a:off x="274144" y="3903487"/>
              <a:ext cx="221976" cy="335461"/>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98" name="TextovéPole 97">
            <a:extLst>
              <a:ext uri="{FF2B5EF4-FFF2-40B4-BE49-F238E27FC236}">
                <a16:creationId xmlns:a16="http://schemas.microsoft.com/office/drawing/2014/main" id="{50914A08-9EB4-40A4-8A59-427EBF01ECB5}"/>
              </a:ext>
            </a:extLst>
          </p:cNvPr>
          <p:cNvSpPr txBox="1"/>
          <p:nvPr/>
        </p:nvSpPr>
        <p:spPr>
          <a:xfrm>
            <a:off x="3589425" y="5497614"/>
            <a:ext cx="735751"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1200" cap="none" spc="0" normalizeH="0" baseline="0" noProof="0" dirty="0">
                <a:ln>
                  <a:noFill/>
                </a:ln>
                <a:solidFill>
                  <a:srgbClr val="000000"/>
                </a:solidFill>
                <a:effectLst/>
                <a:uLnTx/>
                <a:uFillTx/>
                <a:latin typeface="Calibri"/>
                <a:ea typeface="+mn-ea"/>
                <a:cs typeface="+mn-cs"/>
              </a:rPr>
              <a:t>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1200" cap="none" spc="0" normalizeH="0" baseline="0" noProof="0" dirty="0">
                <a:ln>
                  <a:noFill/>
                </a:ln>
                <a:solidFill>
                  <a:srgbClr val="000000"/>
                </a:solidFill>
                <a:effectLst/>
                <a:uLnTx/>
                <a:uFillTx/>
                <a:latin typeface="Calibri"/>
                <a:ea typeface="+mn-ea"/>
                <a:cs typeface="+mn-cs"/>
              </a:rPr>
              <a:t>2017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1200" cap="none" spc="0" normalizeH="0" baseline="0" noProof="0" dirty="0">
                <a:ln>
                  <a:noFill/>
                </a:ln>
                <a:solidFill>
                  <a:srgbClr val="000000"/>
                </a:solidFill>
                <a:effectLst/>
                <a:uLnTx/>
                <a:uFillTx/>
                <a:latin typeface="Calibri"/>
                <a:ea typeface="+mn-ea"/>
                <a:cs typeface="+mn-cs"/>
              </a:rPr>
              <a:t>2016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1200" cap="none" spc="0" normalizeH="0" baseline="0" noProof="0" dirty="0">
                <a:ln>
                  <a:noFill/>
                </a:ln>
                <a:solidFill>
                  <a:srgbClr val="000000"/>
                </a:solidFill>
                <a:effectLst/>
                <a:uLnTx/>
                <a:uFillTx/>
                <a:latin typeface="Calibri"/>
                <a:ea typeface="+mn-ea"/>
                <a:cs typeface="+mn-cs"/>
              </a:rPr>
              <a:t>2015</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000" b="1" i="0" u="none" strike="noStrike" kern="1200" cap="none" spc="0" normalizeH="0" baseline="0" noProof="0" dirty="0">
              <a:ln>
                <a:noFill/>
              </a:ln>
              <a:solidFill>
                <a:srgbClr val="000000"/>
              </a:solidFill>
              <a:effectLst/>
              <a:uLnTx/>
              <a:uFillTx/>
              <a:latin typeface="Calibri"/>
              <a:ea typeface="+mn-ea"/>
              <a:cs typeface="+mn-cs"/>
            </a:endParaRPr>
          </a:p>
        </p:txBody>
      </p:sp>
      <p:sp>
        <p:nvSpPr>
          <p:cNvPr id="99" name="Rectangle 56">
            <a:extLst>
              <a:ext uri="{FF2B5EF4-FFF2-40B4-BE49-F238E27FC236}">
                <a16:creationId xmlns:a16="http://schemas.microsoft.com/office/drawing/2014/main" id="{C85D86B1-012C-484C-97CA-3E91A6AD3FEF}"/>
              </a:ext>
            </a:extLst>
          </p:cNvPr>
          <p:cNvSpPr>
            <a:spLocks noChangeArrowheads="1"/>
          </p:cNvSpPr>
          <p:nvPr/>
        </p:nvSpPr>
        <p:spPr bwMode="auto">
          <a:xfrm>
            <a:off x="3455977" y="5872683"/>
            <a:ext cx="154953" cy="108000"/>
          </a:xfrm>
          <a:prstGeom prst="rect">
            <a:avLst/>
          </a:prstGeom>
          <a:solidFill>
            <a:srgbClr val="CCCCFF"/>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1"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100" name="Rectangle 56">
            <a:extLst>
              <a:ext uri="{FF2B5EF4-FFF2-40B4-BE49-F238E27FC236}">
                <a16:creationId xmlns:a16="http://schemas.microsoft.com/office/drawing/2014/main" id="{1E2A591A-E5A4-407A-B5E7-E858C24F8F33}"/>
              </a:ext>
            </a:extLst>
          </p:cNvPr>
          <p:cNvSpPr>
            <a:spLocks noChangeArrowheads="1"/>
          </p:cNvSpPr>
          <p:nvPr/>
        </p:nvSpPr>
        <p:spPr bwMode="auto">
          <a:xfrm>
            <a:off x="3455977" y="5721152"/>
            <a:ext cx="154953" cy="108000"/>
          </a:xfrm>
          <a:prstGeom prst="rect">
            <a:avLst/>
          </a:prstGeom>
          <a:solidFill>
            <a:srgbClr val="CC66FF"/>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1"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101" name="Rectangle 56">
            <a:extLst>
              <a:ext uri="{FF2B5EF4-FFF2-40B4-BE49-F238E27FC236}">
                <a16:creationId xmlns:a16="http://schemas.microsoft.com/office/drawing/2014/main" id="{30A28F2E-1F0F-4687-975E-4E3BFC6334C5}"/>
              </a:ext>
            </a:extLst>
          </p:cNvPr>
          <p:cNvSpPr>
            <a:spLocks noChangeArrowheads="1"/>
          </p:cNvSpPr>
          <p:nvPr/>
        </p:nvSpPr>
        <p:spPr bwMode="auto">
          <a:xfrm>
            <a:off x="3455977" y="5569622"/>
            <a:ext cx="154953" cy="108000"/>
          </a:xfrm>
          <a:prstGeom prst="rect">
            <a:avLst/>
          </a:prstGeom>
          <a:solidFill>
            <a:srgbClr val="9966FF"/>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1" i="1" u="none" strike="noStrike" kern="1200" cap="none" spc="0" normalizeH="0" baseline="0" noProof="0" dirty="0">
              <a:ln>
                <a:noFill/>
              </a:ln>
              <a:solidFill>
                <a:srgbClr val="000000"/>
              </a:solidFill>
              <a:effectLst/>
              <a:uLnTx/>
              <a:uFillTx/>
              <a:latin typeface="Arial" charset="0"/>
              <a:ea typeface="+mn-ea"/>
              <a:cs typeface="+mn-cs"/>
            </a:endParaRPr>
          </a:p>
        </p:txBody>
      </p:sp>
      <p:sp>
        <p:nvSpPr>
          <p:cNvPr id="102" name="TextovéPole 101"/>
          <p:cNvSpPr txBox="1"/>
          <p:nvPr/>
        </p:nvSpPr>
        <p:spPr>
          <a:xfrm>
            <a:off x="1005483" y="923008"/>
            <a:ext cx="3456384" cy="369332"/>
          </a:xfrm>
          <a:prstGeom prst="rect">
            <a:avLst/>
          </a:prstGeom>
          <a:noFill/>
        </p:spPr>
        <p:txBody>
          <a:bodyPr wrap="square" rtlCol="0">
            <a:spAutoFit/>
          </a:bodyPr>
          <a:lstStyle/>
          <a:p>
            <a:pPr algn="ctr"/>
            <a:r>
              <a:rPr lang="cs-CZ" b="1" u="sng" dirty="0"/>
              <a:t>Lůžka akutní</a:t>
            </a:r>
            <a:endParaRPr lang="en-US" b="1" u="sng" dirty="0"/>
          </a:p>
        </p:txBody>
      </p:sp>
      <p:sp>
        <p:nvSpPr>
          <p:cNvPr id="103" name="TextovéPole 102"/>
          <p:cNvSpPr txBox="1"/>
          <p:nvPr/>
        </p:nvSpPr>
        <p:spPr>
          <a:xfrm>
            <a:off x="5457239" y="939434"/>
            <a:ext cx="3456384" cy="369332"/>
          </a:xfrm>
          <a:prstGeom prst="rect">
            <a:avLst/>
          </a:prstGeom>
          <a:noFill/>
        </p:spPr>
        <p:txBody>
          <a:bodyPr wrap="square" rtlCol="0">
            <a:spAutoFit/>
          </a:bodyPr>
          <a:lstStyle/>
          <a:p>
            <a:pPr algn="ctr"/>
            <a:r>
              <a:rPr lang="cs-CZ" b="1" u="sng" dirty="0"/>
              <a:t>Lůžka následné/dlouhodobé péče</a:t>
            </a:r>
            <a:endParaRPr lang="en-US" b="1" u="sng" dirty="0"/>
          </a:p>
        </p:txBody>
      </p:sp>
      <p:sp>
        <p:nvSpPr>
          <p:cNvPr id="104" name="Šipka dolů 103"/>
          <p:cNvSpPr/>
          <p:nvPr/>
        </p:nvSpPr>
        <p:spPr>
          <a:xfrm>
            <a:off x="2368328" y="1348768"/>
            <a:ext cx="648072" cy="216024"/>
          </a:xfrm>
          <a:prstGeom prst="downArrow">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Šipka dolů 104"/>
          <p:cNvSpPr/>
          <p:nvPr/>
        </p:nvSpPr>
        <p:spPr>
          <a:xfrm>
            <a:off x="6924518" y="1363239"/>
            <a:ext cx="648072" cy="216024"/>
          </a:xfrm>
          <a:prstGeom prst="downArrow">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Rectangle 56">
            <a:extLst>
              <a:ext uri="{FF2B5EF4-FFF2-40B4-BE49-F238E27FC236}">
                <a16:creationId xmlns:a16="http://schemas.microsoft.com/office/drawing/2014/main" id="{30A28F2E-1F0F-4687-975E-4E3BFC6334C5}"/>
              </a:ext>
            </a:extLst>
          </p:cNvPr>
          <p:cNvSpPr>
            <a:spLocks noChangeArrowheads="1"/>
          </p:cNvSpPr>
          <p:nvPr/>
        </p:nvSpPr>
        <p:spPr bwMode="auto">
          <a:xfrm>
            <a:off x="3456251" y="6029288"/>
            <a:ext cx="154953" cy="108000"/>
          </a:xfrm>
          <a:prstGeom prst="rect">
            <a:avLst/>
          </a:prstGeom>
          <a:solidFill>
            <a:schemeClr val="accent4">
              <a:lumMod val="20000"/>
              <a:lumOff val="80000"/>
            </a:schemeClr>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1" i="1" u="none" strike="noStrike" kern="1200" cap="none" spc="0" normalizeH="0" baseline="0" noProof="0" dirty="0">
              <a:ln>
                <a:noFill/>
              </a:ln>
              <a:solidFill>
                <a:srgbClr val="000000"/>
              </a:solidFill>
              <a:effectLst/>
              <a:uLnTx/>
              <a:uFillTx/>
              <a:latin typeface="Arial" charset="0"/>
              <a:ea typeface="+mn-ea"/>
              <a:cs typeface="+mn-cs"/>
            </a:endParaRPr>
          </a:p>
        </p:txBody>
      </p:sp>
      <p:sp>
        <p:nvSpPr>
          <p:cNvPr id="107" name="TextovéPole 106">
            <a:extLst>
              <a:ext uri="{FF2B5EF4-FFF2-40B4-BE49-F238E27FC236}">
                <a16:creationId xmlns:a16="http://schemas.microsoft.com/office/drawing/2014/main" id="{50914A08-9EB4-40A4-8A59-427EBF01ECB5}"/>
              </a:ext>
            </a:extLst>
          </p:cNvPr>
          <p:cNvSpPr txBox="1"/>
          <p:nvPr/>
        </p:nvSpPr>
        <p:spPr>
          <a:xfrm>
            <a:off x="8213264" y="5500920"/>
            <a:ext cx="735751"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1200" cap="none" spc="0" normalizeH="0" baseline="0" noProof="0" dirty="0">
                <a:ln>
                  <a:noFill/>
                </a:ln>
                <a:solidFill>
                  <a:srgbClr val="000000"/>
                </a:solidFill>
                <a:effectLst/>
                <a:uLnTx/>
                <a:uFillTx/>
                <a:latin typeface="Calibri"/>
                <a:ea typeface="+mn-ea"/>
                <a:cs typeface="+mn-cs"/>
              </a:rPr>
              <a:t>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1200" cap="none" spc="0" normalizeH="0" baseline="0" noProof="0" dirty="0">
                <a:ln>
                  <a:noFill/>
                </a:ln>
                <a:solidFill>
                  <a:srgbClr val="000000"/>
                </a:solidFill>
                <a:effectLst/>
                <a:uLnTx/>
                <a:uFillTx/>
                <a:latin typeface="Calibri"/>
                <a:ea typeface="+mn-ea"/>
                <a:cs typeface="+mn-cs"/>
              </a:rPr>
              <a:t>2017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1200" cap="none" spc="0" normalizeH="0" baseline="0" noProof="0" dirty="0">
                <a:ln>
                  <a:noFill/>
                </a:ln>
                <a:solidFill>
                  <a:srgbClr val="000000"/>
                </a:solidFill>
                <a:effectLst/>
                <a:uLnTx/>
                <a:uFillTx/>
                <a:latin typeface="Calibri"/>
                <a:ea typeface="+mn-ea"/>
                <a:cs typeface="+mn-cs"/>
              </a:rPr>
              <a:t>2016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1" i="0" u="none" strike="noStrike" kern="1200" cap="none" spc="0" normalizeH="0" baseline="0" noProof="0" dirty="0">
                <a:ln>
                  <a:noFill/>
                </a:ln>
                <a:solidFill>
                  <a:srgbClr val="000000"/>
                </a:solidFill>
                <a:effectLst/>
                <a:uLnTx/>
                <a:uFillTx/>
                <a:latin typeface="Calibri"/>
                <a:ea typeface="+mn-ea"/>
                <a:cs typeface="+mn-cs"/>
              </a:rPr>
              <a:t>2015</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000" b="1" i="0" u="none" strike="noStrike" kern="1200" cap="none" spc="0" normalizeH="0" baseline="0" noProof="0" dirty="0">
              <a:ln>
                <a:noFill/>
              </a:ln>
              <a:solidFill>
                <a:srgbClr val="000000"/>
              </a:solidFill>
              <a:effectLst/>
              <a:uLnTx/>
              <a:uFillTx/>
              <a:latin typeface="Calibri"/>
              <a:ea typeface="+mn-ea"/>
              <a:cs typeface="+mn-cs"/>
            </a:endParaRPr>
          </a:p>
        </p:txBody>
      </p:sp>
      <p:sp>
        <p:nvSpPr>
          <p:cNvPr id="108" name="Rectangle 56">
            <a:extLst>
              <a:ext uri="{FF2B5EF4-FFF2-40B4-BE49-F238E27FC236}">
                <a16:creationId xmlns:a16="http://schemas.microsoft.com/office/drawing/2014/main" id="{C85D86B1-012C-484C-97CA-3E91A6AD3FEF}"/>
              </a:ext>
            </a:extLst>
          </p:cNvPr>
          <p:cNvSpPr>
            <a:spLocks noChangeArrowheads="1"/>
          </p:cNvSpPr>
          <p:nvPr/>
        </p:nvSpPr>
        <p:spPr bwMode="auto">
          <a:xfrm>
            <a:off x="8079816" y="5875989"/>
            <a:ext cx="154953" cy="108000"/>
          </a:xfrm>
          <a:prstGeom prst="rect">
            <a:avLst/>
          </a:prstGeom>
          <a:solidFill>
            <a:srgbClr val="CCCCFF"/>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1"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109" name="Rectangle 56">
            <a:extLst>
              <a:ext uri="{FF2B5EF4-FFF2-40B4-BE49-F238E27FC236}">
                <a16:creationId xmlns:a16="http://schemas.microsoft.com/office/drawing/2014/main" id="{1E2A591A-E5A4-407A-B5E7-E858C24F8F33}"/>
              </a:ext>
            </a:extLst>
          </p:cNvPr>
          <p:cNvSpPr>
            <a:spLocks noChangeArrowheads="1"/>
          </p:cNvSpPr>
          <p:nvPr/>
        </p:nvSpPr>
        <p:spPr bwMode="auto">
          <a:xfrm>
            <a:off x="8079816" y="5724458"/>
            <a:ext cx="154953" cy="108000"/>
          </a:xfrm>
          <a:prstGeom prst="rect">
            <a:avLst/>
          </a:prstGeom>
          <a:solidFill>
            <a:srgbClr val="CC66FF"/>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1"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110" name="Rectangle 56">
            <a:extLst>
              <a:ext uri="{FF2B5EF4-FFF2-40B4-BE49-F238E27FC236}">
                <a16:creationId xmlns:a16="http://schemas.microsoft.com/office/drawing/2014/main" id="{30A28F2E-1F0F-4687-975E-4E3BFC6334C5}"/>
              </a:ext>
            </a:extLst>
          </p:cNvPr>
          <p:cNvSpPr>
            <a:spLocks noChangeArrowheads="1"/>
          </p:cNvSpPr>
          <p:nvPr/>
        </p:nvSpPr>
        <p:spPr bwMode="auto">
          <a:xfrm>
            <a:off x="8079816" y="5572928"/>
            <a:ext cx="154953" cy="108000"/>
          </a:xfrm>
          <a:prstGeom prst="rect">
            <a:avLst/>
          </a:prstGeom>
          <a:solidFill>
            <a:srgbClr val="9966FF"/>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1" i="1" u="none" strike="noStrike" kern="1200" cap="none" spc="0" normalizeH="0" baseline="0" noProof="0" dirty="0">
              <a:ln>
                <a:noFill/>
              </a:ln>
              <a:solidFill>
                <a:srgbClr val="000000"/>
              </a:solidFill>
              <a:effectLst/>
              <a:uLnTx/>
              <a:uFillTx/>
              <a:latin typeface="Arial" charset="0"/>
              <a:ea typeface="+mn-ea"/>
              <a:cs typeface="+mn-cs"/>
            </a:endParaRPr>
          </a:p>
        </p:txBody>
      </p:sp>
      <p:sp>
        <p:nvSpPr>
          <p:cNvPr id="111" name="Rectangle 56">
            <a:extLst>
              <a:ext uri="{FF2B5EF4-FFF2-40B4-BE49-F238E27FC236}">
                <a16:creationId xmlns:a16="http://schemas.microsoft.com/office/drawing/2014/main" id="{30A28F2E-1F0F-4687-975E-4E3BFC6334C5}"/>
              </a:ext>
            </a:extLst>
          </p:cNvPr>
          <p:cNvSpPr>
            <a:spLocks noChangeArrowheads="1"/>
          </p:cNvSpPr>
          <p:nvPr/>
        </p:nvSpPr>
        <p:spPr bwMode="auto">
          <a:xfrm>
            <a:off x="8080090" y="6032594"/>
            <a:ext cx="154953" cy="108000"/>
          </a:xfrm>
          <a:prstGeom prst="rect">
            <a:avLst/>
          </a:prstGeom>
          <a:solidFill>
            <a:schemeClr val="accent4">
              <a:lumMod val="20000"/>
              <a:lumOff val="80000"/>
            </a:schemeClr>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1" i="1" u="none" strike="noStrike" kern="1200" cap="none" spc="0" normalizeH="0" baseline="0" noProof="0" dirty="0">
              <a:ln>
                <a:noFill/>
              </a:ln>
              <a:solidFill>
                <a:srgbClr val="000000"/>
              </a:solidFill>
              <a:effectLst/>
              <a:uLnTx/>
              <a:uFillTx/>
              <a:latin typeface="Arial" charset="0"/>
              <a:ea typeface="+mn-ea"/>
              <a:cs typeface="+mn-cs"/>
            </a:endParaRPr>
          </a:p>
        </p:txBody>
      </p:sp>
      <p:sp>
        <p:nvSpPr>
          <p:cNvPr id="112" name="TextBox 7">
            <a:extLst>
              <a:ext uri="{FF2B5EF4-FFF2-40B4-BE49-F238E27FC236}">
                <a16:creationId xmlns:a16="http://schemas.microsoft.com/office/drawing/2014/main" id="{C5DE19A4-FA6C-4ACA-B2F7-D46309CD98AD}"/>
              </a:ext>
            </a:extLst>
          </p:cNvPr>
          <p:cNvSpPr txBox="1"/>
          <p:nvPr/>
        </p:nvSpPr>
        <p:spPr>
          <a:xfrm>
            <a:off x="8865821" y="2528640"/>
            <a:ext cx="3072685" cy="738664"/>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Poměr počtu</a:t>
            </a:r>
            <a:r>
              <a:rPr kumimoji="0" lang="cs-CZ" sz="1400" b="0" i="0" u="none" strike="noStrike" kern="1200" cap="none" spc="0" normalizeH="0" noProof="0" dirty="0">
                <a:ln>
                  <a:noFill/>
                </a:ln>
                <a:solidFill>
                  <a:prstClr val="black"/>
                </a:solidFill>
                <a:effectLst/>
                <a:uLnTx/>
                <a:uFillTx/>
                <a:latin typeface="Calibri" panose="020F0502020204030204"/>
                <a:ea typeface="+mn-ea"/>
                <a:cs typeface="+mn-cs"/>
              </a:rPr>
              <a:t> akutních lůžek a lůžek pro následnou a dlouhodobou péči je v Královehradeckém kraji ne</a:t>
            </a:r>
            <a:r>
              <a:rPr lang="cs-CZ" sz="1400" dirty="0">
                <a:solidFill>
                  <a:prstClr val="black"/>
                </a:solidFill>
                <a:latin typeface="Calibri" panose="020F0502020204030204"/>
              </a:rPr>
              <a:t>v</a:t>
            </a:r>
            <a:r>
              <a:rPr kumimoji="0" lang="cs-CZ" sz="1400" b="0" i="0" u="none" strike="noStrike" kern="1200" cap="none" spc="0" normalizeH="0" noProof="0" dirty="0" err="1">
                <a:ln>
                  <a:noFill/>
                </a:ln>
                <a:solidFill>
                  <a:prstClr val="black"/>
                </a:solidFill>
                <a:effectLst/>
                <a:uLnTx/>
                <a:uFillTx/>
                <a:latin typeface="Calibri" panose="020F0502020204030204"/>
                <a:ea typeface="+mn-ea"/>
                <a:cs typeface="+mn-cs"/>
              </a:rPr>
              <a:t>yvážený</a:t>
            </a:r>
            <a:r>
              <a:rPr kumimoji="0" lang="cs-CZ" sz="1400" b="0" i="0" u="none" strike="noStrike" kern="1200" cap="none" spc="0" normalizeH="0" noProof="0" dirty="0">
                <a:ln>
                  <a:noFill/>
                </a:ln>
                <a:solidFill>
                  <a:prstClr val="black"/>
                </a:solidFill>
                <a:effectLst/>
                <a:uLnTx/>
                <a:uFillTx/>
                <a:latin typeface="Calibri" panose="020F0502020204030204"/>
                <a:ea typeface="+mn-ea"/>
                <a:cs typeface="+mn-cs"/>
              </a:rPr>
              <a:t>.</a:t>
            </a: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27" name="Graf 14">
            <a:extLst>
              <a:ext uri="{FF2B5EF4-FFF2-40B4-BE49-F238E27FC236}">
                <a16:creationId xmlns:a16="http://schemas.microsoft.com/office/drawing/2014/main" id="{76D91D5B-1007-4E86-BBF6-4398C76805D2}"/>
              </a:ext>
            </a:extLst>
          </p:cNvPr>
          <p:cNvGraphicFramePr/>
          <p:nvPr/>
        </p:nvGraphicFramePr>
        <p:xfrm>
          <a:off x="326485" y="1331144"/>
          <a:ext cx="4102542" cy="497695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8" name="Graf 14">
            <a:extLst>
              <a:ext uri="{FF2B5EF4-FFF2-40B4-BE49-F238E27FC236}">
                <a16:creationId xmlns:a16="http://schemas.microsoft.com/office/drawing/2014/main" id="{C03B91ED-2CEB-4C13-963A-0D94BC346CA5}"/>
              </a:ext>
            </a:extLst>
          </p:cNvPr>
          <p:cNvGraphicFramePr/>
          <p:nvPr/>
        </p:nvGraphicFramePr>
        <p:xfrm>
          <a:off x="4795735" y="1275657"/>
          <a:ext cx="4102542" cy="485937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86752520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 name="Obdélník 94">
            <a:extLst>
              <a:ext uri="{FF2B5EF4-FFF2-40B4-BE49-F238E27FC236}">
                <a16:creationId xmlns:a16="http://schemas.microsoft.com/office/drawing/2014/main" id="{D8BA86F4-36FF-4CFA-A525-F525B5E9C6EE}"/>
              </a:ext>
            </a:extLst>
          </p:cNvPr>
          <p:cNvSpPr/>
          <p:nvPr/>
        </p:nvSpPr>
        <p:spPr>
          <a:xfrm>
            <a:off x="460258" y="3888353"/>
            <a:ext cx="3558356" cy="250654"/>
          </a:xfrm>
          <a:prstGeom prst="rect">
            <a:avLst/>
          </a:prstGeom>
          <a:solidFill>
            <a:srgbClr val="3D67BC">
              <a:lumMod val="20000"/>
              <a:lumOff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198" name="Graf 14">
            <a:extLst>
              <a:ext uri="{FF2B5EF4-FFF2-40B4-BE49-F238E27FC236}">
                <a16:creationId xmlns:a16="http://schemas.microsoft.com/office/drawing/2014/main" id="{0F038D06-D1BA-4E5E-885C-8DBF5B89C6C0}"/>
              </a:ext>
            </a:extLst>
          </p:cNvPr>
          <p:cNvGraphicFramePr/>
          <p:nvPr>
            <p:extLst>
              <p:ext uri="{D42A27DB-BD31-4B8C-83A1-F6EECF244321}">
                <p14:modId xmlns:p14="http://schemas.microsoft.com/office/powerpoint/2010/main" val="2024890214"/>
              </p:ext>
            </p:extLst>
          </p:nvPr>
        </p:nvGraphicFramePr>
        <p:xfrm>
          <a:off x="-34383" y="897337"/>
          <a:ext cx="4767956" cy="5299639"/>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7">
            <a:extLst>
              <a:ext uri="{FF2B5EF4-FFF2-40B4-BE49-F238E27FC236}">
                <a16:creationId xmlns:a16="http://schemas.microsoft.com/office/drawing/2014/main" id="{C5DE19A4-FA6C-4ACA-B2F7-D46309CD98AD}"/>
              </a:ext>
            </a:extLst>
          </p:cNvPr>
          <p:cNvSpPr txBox="1"/>
          <p:nvPr/>
        </p:nvSpPr>
        <p:spPr>
          <a:xfrm>
            <a:off x="5714118" y="921596"/>
            <a:ext cx="5963745" cy="2462213"/>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3D67BC">
                    <a:lumMod val="50000"/>
                  </a:srgbClr>
                </a:solidFill>
                <a:effectLst/>
                <a:uLnTx/>
                <a:uFillTx/>
                <a:latin typeface="Calibri" panose="020F0502020204030204"/>
                <a:ea typeface="+mn-ea"/>
                <a:cs typeface="+mn-cs"/>
              </a:rPr>
              <a:t>Obložnost lůžek nemocnic akutní péče v krajích ČR se pohybuje cca v rozsahu 55–</a:t>
            </a:r>
            <a:r>
              <a:rPr kumimoji="0" lang="en-US" sz="1400" b="0" i="0" u="none" strike="noStrike" kern="1200" cap="none" spc="0" normalizeH="0" baseline="0" noProof="0" dirty="0">
                <a:ln>
                  <a:noFill/>
                </a:ln>
                <a:solidFill>
                  <a:srgbClr val="3D67BC">
                    <a:lumMod val="50000"/>
                  </a:srgbClr>
                </a:solidFill>
                <a:effectLst/>
                <a:uLnTx/>
                <a:uFillTx/>
                <a:latin typeface="Calibri" panose="020F0502020204030204"/>
                <a:ea typeface="+mn-ea"/>
                <a:cs typeface="+mn-cs"/>
              </a:rPr>
              <a:t>70</a:t>
            </a:r>
            <a:r>
              <a:rPr kumimoji="0" lang="cs-CZ" sz="1400" b="0" i="0" u="none" strike="noStrike" kern="1200" cap="none" spc="0" normalizeH="0" baseline="0" noProof="0" dirty="0">
                <a:ln>
                  <a:noFill/>
                </a:ln>
                <a:solidFill>
                  <a:srgbClr val="3D67BC">
                    <a:lumMod val="50000"/>
                  </a:srgbClr>
                </a:solidFill>
                <a:effectLst/>
                <a:uLnTx/>
                <a:uFillTx/>
                <a:latin typeface="Calibri" panose="020F0502020204030204"/>
                <a:ea typeface="+mn-ea"/>
                <a:cs typeface="+mn-cs"/>
              </a:rPr>
              <a:t> </a:t>
            </a:r>
            <a:r>
              <a:rPr kumimoji="0" lang="en-US" sz="1400" b="0" i="0" u="none" strike="noStrike" kern="1200" cap="none" spc="0" normalizeH="0" baseline="0" noProof="0" dirty="0">
                <a:ln>
                  <a:noFill/>
                </a:ln>
                <a:solidFill>
                  <a:srgbClr val="3D67BC">
                    <a:lumMod val="50000"/>
                  </a:srgbClr>
                </a:solidFill>
                <a:effectLst/>
                <a:uLnTx/>
                <a:uFillTx/>
                <a:latin typeface="Calibri" panose="020F0502020204030204"/>
                <a:ea typeface="+mn-ea"/>
                <a:cs typeface="+mn-cs"/>
              </a:rPr>
              <a:t>%, v </a:t>
            </a:r>
            <a:r>
              <a:rPr kumimoji="0" lang="cs-CZ" sz="1400" b="0" i="0" u="none" strike="noStrike" kern="1200" cap="none" spc="0" normalizeH="0" baseline="0" noProof="0" dirty="0">
                <a:ln>
                  <a:noFill/>
                </a:ln>
                <a:solidFill>
                  <a:srgbClr val="3D67BC">
                    <a:lumMod val="50000"/>
                  </a:srgbClr>
                </a:solidFill>
                <a:effectLst/>
                <a:uLnTx/>
                <a:uFillTx/>
                <a:latin typeface="Calibri" panose="020F0502020204030204"/>
                <a:ea typeface="+mn-ea"/>
                <a:cs typeface="+mn-cs"/>
              </a:rPr>
              <a:t>období 2015 -&gt; 2017 dochází v mnoha regionech k jejímu poklesu až o 6,4 %. Například Hlavní město Praha vykazuje recentně 56 % obložnost akutních lůžek a meziroční pokles dosahuje hodnoty – 6,4 %. Pro srovnání nemocnice České republiky vykazují průměrnou obložnost 64 </a:t>
            </a:r>
            <a:r>
              <a:rPr kumimoji="0" lang="en-US" sz="1400" b="0" i="0" u="none" strike="noStrike" kern="1200" cap="none" spc="0" normalizeH="0" baseline="0" noProof="0" dirty="0">
                <a:ln>
                  <a:noFill/>
                </a:ln>
                <a:solidFill>
                  <a:srgbClr val="3D67BC">
                    <a:lumMod val="50000"/>
                  </a:srgbClr>
                </a:solidFill>
                <a:effectLst/>
                <a:uLnTx/>
                <a:uFillTx/>
                <a:latin typeface="Calibri" panose="020F0502020204030204"/>
                <a:ea typeface="+mn-ea"/>
                <a:cs typeface="+mn-cs"/>
              </a:rPr>
              <a:t>%.</a:t>
            </a:r>
            <a:r>
              <a:rPr kumimoji="0" lang="cs-CZ" sz="1400" b="0" i="0" u="none" strike="noStrike" kern="1200" cap="none" spc="0" normalizeH="0" baseline="0" noProof="0" dirty="0">
                <a:ln>
                  <a:noFill/>
                </a:ln>
                <a:solidFill>
                  <a:srgbClr val="3D67BC">
                    <a:lumMod val="50000"/>
                  </a:srgbClr>
                </a:solidFill>
                <a:effectLst/>
                <a:uLnTx/>
                <a:uFillTx/>
                <a:latin typeface="Calibri" panose="020F0502020204030204"/>
                <a:ea typeface="+mn-ea"/>
                <a:cs typeface="+mn-cs"/>
              </a:rPr>
              <a:t> Je tedy doloženým faktem, že o</a:t>
            </a:r>
            <a:r>
              <a:rPr kumimoji="0" lang="cs-CZ" sz="1400" b="0" i="0" u="none" strike="noStrike" kern="1200" cap="none" spc="0" normalizeH="0" baseline="0" noProof="0" dirty="0">
                <a:ln>
                  <a:noFill/>
                </a:ln>
                <a:solidFill>
                  <a:srgbClr val="002060"/>
                </a:solidFill>
                <a:effectLst/>
                <a:uLnTx/>
                <a:uFillTx/>
                <a:latin typeface="Calibri" panose="020F0502020204030204"/>
                <a:ea typeface="+mn-ea"/>
                <a:cs typeface="+mn-cs"/>
              </a:rPr>
              <a:t>bložnost lůžek akutní péče v posledních třech letech postupně klesá téměř ve všech regionech ČR. Avšak k tomuto faktu nelze přistupovat paušální výzvou k rušení nemocnic. V rámci strategických analýz </a:t>
            </a:r>
            <a:br>
              <a:rPr kumimoji="0" lang="cs-CZ" sz="1400" b="0" i="0" u="none" strike="noStrike" kern="1200" cap="none" spc="0" normalizeH="0" baseline="0" noProof="0" dirty="0">
                <a:ln>
                  <a:noFill/>
                </a:ln>
                <a:solidFill>
                  <a:srgbClr val="002060"/>
                </a:solidFill>
                <a:effectLst/>
                <a:uLnTx/>
                <a:uFillTx/>
                <a:latin typeface="Calibri" panose="020F0502020204030204"/>
                <a:ea typeface="+mn-ea"/>
                <a:cs typeface="+mn-cs"/>
              </a:rPr>
            </a:br>
            <a:r>
              <a:rPr kumimoji="0" lang="cs-CZ" sz="1400" b="0" i="0" u="none" strike="noStrike" kern="1200" cap="none" spc="0" normalizeH="0" baseline="0" noProof="0" dirty="0">
                <a:ln>
                  <a:noFill/>
                </a:ln>
                <a:solidFill>
                  <a:srgbClr val="002060"/>
                </a:solidFill>
                <a:effectLst/>
                <a:uLnTx/>
                <a:uFillTx/>
                <a:latin typeface="Calibri" panose="020F0502020204030204"/>
                <a:ea typeface="+mn-ea"/>
                <a:cs typeface="+mn-cs"/>
              </a:rPr>
              <a:t>a plánování kapacit lůžkové péče je nutné poznat důvody daného trendu, které se v jednotlivých regionech liší. Rovněž je třeba odlišovat specifika vysoce specializované péče od péče ostatní.  </a:t>
            </a:r>
          </a:p>
        </p:txBody>
      </p:sp>
      <p:sp>
        <p:nvSpPr>
          <p:cNvPr id="10" name="TextBox 6">
            <a:extLst>
              <a:ext uri="{FF2B5EF4-FFF2-40B4-BE49-F238E27FC236}">
                <a16:creationId xmlns:a16="http://schemas.microsoft.com/office/drawing/2014/main" id="{DE4BE380-13B7-431C-9254-19085B5DC0B2}"/>
              </a:ext>
            </a:extLst>
          </p:cNvPr>
          <p:cNvSpPr txBox="1"/>
          <p:nvPr/>
        </p:nvSpPr>
        <p:spPr>
          <a:xfrm>
            <a:off x="257557" y="653725"/>
            <a:ext cx="7733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NRHZS</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4" name="Skupina 103">
            <a:extLst>
              <a:ext uri="{FF2B5EF4-FFF2-40B4-BE49-F238E27FC236}">
                <a16:creationId xmlns:a16="http://schemas.microsoft.com/office/drawing/2014/main" id="{6B8D937D-076B-4DAE-92D6-4364AF67BFAC}"/>
              </a:ext>
            </a:extLst>
          </p:cNvPr>
          <p:cNvGrpSpPr/>
          <p:nvPr/>
        </p:nvGrpSpPr>
        <p:grpSpPr>
          <a:xfrm>
            <a:off x="8242236" y="4012245"/>
            <a:ext cx="1288410" cy="596607"/>
            <a:chOff x="7037778" y="1452668"/>
            <a:chExt cx="917095" cy="597673"/>
          </a:xfrm>
        </p:grpSpPr>
        <p:sp>
          <p:nvSpPr>
            <p:cNvPr id="95" name="Text Box 58">
              <a:extLst>
                <a:ext uri="{FF2B5EF4-FFF2-40B4-BE49-F238E27FC236}">
                  <a16:creationId xmlns:a16="http://schemas.microsoft.com/office/drawing/2014/main" id="{1531E0A6-3122-41E4-A5B9-F69C597BDF97}"/>
                </a:ext>
              </a:extLst>
            </p:cNvPr>
            <p:cNvSpPr txBox="1">
              <a:spLocks noChangeArrowheads="1"/>
            </p:cNvSpPr>
            <p:nvPr/>
          </p:nvSpPr>
          <p:spPr bwMode="auto">
            <a:xfrm>
              <a:off x="7207625" y="1458587"/>
              <a:ext cx="747248" cy="5917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80000"/>
                </a:lnSpc>
                <a:spcBef>
                  <a:spcPct val="20000"/>
                </a:spcBef>
                <a:spcAft>
                  <a:spcPts val="0"/>
                </a:spcAft>
                <a:buClrTx/>
                <a:buSzTx/>
                <a:buFontTx/>
                <a:buNone/>
                <a:tabLst/>
                <a:defRPr/>
              </a:pPr>
              <a:r>
                <a:rPr kumimoji="0" lang="en-US" altLang="cs-CZ" sz="1000" b="0" i="0" u="none" strike="noStrike" kern="1200" cap="none" spc="0" normalizeH="0" baseline="0" noProof="0" dirty="0">
                  <a:ln>
                    <a:noFill/>
                  </a:ln>
                  <a:solidFill>
                    <a:srgbClr val="000000"/>
                  </a:solidFill>
                  <a:effectLst/>
                  <a:uLnTx/>
                  <a:uFillTx/>
                  <a:latin typeface="Calibri" panose="020F0502020204030204"/>
                  <a:ea typeface="+mn-ea"/>
                  <a:cs typeface="+mn-cs"/>
                </a:rPr>
                <a:t>&gt; </a:t>
              </a:r>
              <a:r>
                <a:rPr kumimoji="0" lang="cs-CZ" altLang="cs-CZ" sz="1000" b="0" i="0" u="none" strike="noStrike" kern="1200" cap="none" spc="0" normalizeH="0" baseline="0" noProof="0" dirty="0">
                  <a:ln>
                    <a:noFill/>
                  </a:ln>
                  <a:solidFill>
                    <a:srgbClr val="000000"/>
                  </a:solidFill>
                  <a:effectLst/>
                  <a:uLnTx/>
                  <a:uFillTx/>
                  <a:latin typeface="Calibri" panose="020F0502020204030204"/>
                  <a:ea typeface="+mn-ea"/>
                  <a:cs typeface="+mn-cs"/>
                </a:rPr>
                <a:t>70</a:t>
              </a:r>
              <a:r>
                <a:rPr kumimoji="0" lang="en-US" altLang="cs-CZ" sz="1000" b="0" i="0" u="none" strike="noStrike" kern="1200" cap="none" spc="0" normalizeH="0" baseline="0" noProof="0" dirty="0">
                  <a:ln>
                    <a:noFill/>
                  </a:ln>
                  <a:solidFill>
                    <a:srgbClr val="000000"/>
                  </a:solidFill>
                  <a:effectLst/>
                  <a:uLnTx/>
                  <a:uFillTx/>
                  <a:latin typeface="Calibri" panose="020F0502020204030204"/>
                  <a:ea typeface="+mn-ea"/>
                  <a:cs typeface="+mn-cs"/>
                </a:rPr>
                <a:t>,0</a:t>
              </a:r>
              <a:r>
                <a:rPr kumimoji="0" lang="cs-CZ" altLang="cs-CZ" sz="1000" b="0" i="0" u="none" strike="noStrike" kern="1200" cap="none" spc="0" normalizeH="0" baseline="0" noProof="0" dirty="0">
                  <a:ln>
                    <a:noFill/>
                  </a:ln>
                  <a:solidFill>
                    <a:srgbClr val="000000"/>
                  </a:solidFill>
                  <a:effectLst/>
                  <a:uLnTx/>
                  <a:uFillTx/>
                  <a:latin typeface="Calibri" panose="020F0502020204030204"/>
                  <a:ea typeface="+mn-ea"/>
                  <a:cs typeface="+mn-cs"/>
                </a:rPr>
                <a:t> </a:t>
              </a:r>
              <a:r>
                <a:rPr kumimoji="0" lang="en-US" altLang="cs-CZ" sz="1000" b="0" i="0" u="none" strike="noStrike" kern="1200" cap="none" spc="0" normalizeH="0" baseline="0" noProof="0" dirty="0">
                  <a:ln>
                    <a:noFill/>
                  </a:ln>
                  <a:solidFill>
                    <a:srgbClr val="000000"/>
                  </a:solidFill>
                  <a:effectLst/>
                  <a:uLnTx/>
                  <a:uFillTx/>
                  <a:latin typeface="Calibri" panose="020F0502020204030204"/>
                  <a:ea typeface="+mn-ea"/>
                  <a:cs typeface="+mn-cs"/>
                </a:rPr>
                <a:t>%</a:t>
              </a:r>
            </a:p>
            <a:p>
              <a:pPr marL="0" marR="0" lvl="0" indent="0" algn="l" defTabSz="914400" rtl="0" eaLnBrk="1" fontAlgn="auto" latinLnBrk="0" hangingPunct="1">
                <a:lnSpc>
                  <a:spcPct val="80000"/>
                </a:lnSpc>
                <a:spcBef>
                  <a:spcPct val="20000"/>
                </a:spcBef>
                <a:spcAft>
                  <a:spcPts val="0"/>
                </a:spcAft>
                <a:buClrTx/>
                <a:buSzTx/>
                <a:buFontTx/>
                <a:buNone/>
                <a:tabLst/>
                <a:defRPr/>
              </a:pPr>
              <a:r>
                <a:rPr kumimoji="0" lang="en-US" altLang="cs-CZ" sz="1000" b="0" i="0" u="none" strike="noStrike" kern="1200" cap="none" spc="0" normalizeH="0" baseline="0" noProof="0" dirty="0">
                  <a:ln>
                    <a:noFill/>
                  </a:ln>
                  <a:solidFill>
                    <a:srgbClr val="000000"/>
                  </a:solidFill>
                  <a:effectLst/>
                  <a:uLnTx/>
                  <a:uFillTx/>
                  <a:latin typeface="Calibri" panose="020F0502020204030204"/>
                  <a:ea typeface="+mn-ea"/>
                  <a:cs typeface="+mn-cs"/>
                </a:rPr>
                <a:t>65,1–70,0</a:t>
              </a:r>
              <a:r>
                <a:rPr kumimoji="0" lang="cs-CZ" altLang="cs-CZ" sz="1000" b="0" i="0" u="none" strike="noStrike" kern="1200" cap="none" spc="0" normalizeH="0" baseline="0" noProof="0" dirty="0">
                  <a:ln>
                    <a:noFill/>
                  </a:ln>
                  <a:solidFill>
                    <a:srgbClr val="000000"/>
                  </a:solidFill>
                  <a:effectLst/>
                  <a:uLnTx/>
                  <a:uFillTx/>
                  <a:latin typeface="Calibri" panose="020F0502020204030204"/>
                  <a:ea typeface="+mn-ea"/>
                  <a:cs typeface="+mn-cs"/>
                </a:rPr>
                <a:t> </a:t>
              </a:r>
              <a:r>
                <a:rPr kumimoji="0" lang="en-US" altLang="cs-CZ" sz="1000" b="0" i="0" u="none" strike="noStrike" kern="1200" cap="none" spc="0" normalizeH="0" baseline="0" noProof="0" dirty="0">
                  <a:ln>
                    <a:noFill/>
                  </a:ln>
                  <a:solidFill>
                    <a:srgbClr val="000000"/>
                  </a:solidFill>
                  <a:effectLst/>
                  <a:uLnTx/>
                  <a:uFillTx/>
                  <a:latin typeface="Calibri" panose="020F0502020204030204"/>
                  <a:ea typeface="+mn-ea"/>
                  <a:cs typeface="+mn-cs"/>
                </a:rPr>
                <a:t>%</a:t>
              </a:r>
            </a:p>
            <a:p>
              <a:pPr marL="0" marR="0" lvl="0" indent="0" algn="l" defTabSz="914400" rtl="0" eaLnBrk="1" fontAlgn="auto" latinLnBrk="0" hangingPunct="1">
                <a:lnSpc>
                  <a:spcPct val="80000"/>
                </a:lnSpc>
                <a:spcBef>
                  <a:spcPct val="20000"/>
                </a:spcBef>
                <a:spcAft>
                  <a:spcPts val="0"/>
                </a:spcAft>
                <a:buClrTx/>
                <a:buSzTx/>
                <a:buFontTx/>
                <a:buNone/>
                <a:tabLst/>
                <a:defRPr/>
              </a:pPr>
              <a:r>
                <a:rPr kumimoji="0" lang="en-US" altLang="cs-CZ" sz="1000" b="0" i="0" u="none" strike="noStrike" kern="1200" cap="none" spc="0" normalizeH="0" baseline="0" noProof="0" dirty="0">
                  <a:ln>
                    <a:noFill/>
                  </a:ln>
                  <a:solidFill>
                    <a:srgbClr val="000000"/>
                  </a:solidFill>
                  <a:effectLst/>
                  <a:uLnTx/>
                  <a:uFillTx/>
                  <a:latin typeface="Calibri" panose="020F0502020204030204"/>
                  <a:ea typeface="+mn-ea"/>
                  <a:cs typeface="+mn-cs"/>
                </a:rPr>
                <a:t>60,1–65,0</a:t>
              </a:r>
              <a:r>
                <a:rPr kumimoji="0" lang="cs-CZ" altLang="cs-CZ" sz="1000" b="0" i="0" u="none" strike="noStrike" kern="1200" cap="none" spc="0" normalizeH="0" baseline="0" noProof="0" dirty="0">
                  <a:ln>
                    <a:noFill/>
                  </a:ln>
                  <a:solidFill>
                    <a:srgbClr val="000000"/>
                  </a:solidFill>
                  <a:effectLst/>
                  <a:uLnTx/>
                  <a:uFillTx/>
                  <a:latin typeface="Calibri" panose="020F0502020204030204"/>
                  <a:ea typeface="+mn-ea"/>
                  <a:cs typeface="+mn-cs"/>
                </a:rPr>
                <a:t> </a:t>
              </a:r>
              <a:r>
                <a:rPr kumimoji="0" lang="en-US" altLang="cs-CZ" sz="1000" b="0" i="0" u="none" strike="noStrike" kern="1200" cap="none" spc="0" normalizeH="0" baseline="0" noProof="0" dirty="0">
                  <a:ln>
                    <a:noFill/>
                  </a:ln>
                  <a:solidFill>
                    <a:srgbClr val="000000"/>
                  </a:solidFill>
                  <a:effectLst/>
                  <a:uLnTx/>
                  <a:uFillTx/>
                  <a:latin typeface="Calibri" panose="020F0502020204030204"/>
                  <a:ea typeface="+mn-ea"/>
                  <a:cs typeface="+mn-cs"/>
                </a:rPr>
                <a:t>%</a:t>
              </a:r>
              <a:r>
                <a:rPr kumimoji="0" lang="cs-CZ" altLang="cs-CZ" sz="1000" b="0" i="0" u="none" strike="noStrike" kern="1200" cap="none" spc="0" normalizeH="0" baseline="0" noProof="0" dirty="0">
                  <a:ln>
                    <a:noFill/>
                  </a:ln>
                  <a:solidFill>
                    <a:srgbClr val="000000"/>
                  </a:solidFill>
                  <a:effectLst/>
                  <a:uLnTx/>
                  <a:uFillTx/>
                  <a:latin typeface="Calibri" panose="020F0502020204030204"/>
                  <a:ea typeface="+mn-ea"/>
                  <a:cs typeface="+mn-cs"/>
                </a:rPr>
                <a:t> </a:t>
              </a:r>
            </a:p>
            <a:p>
              <a:pPr marL="0" marR="0" lvl="0" indent="0" algn="l" defTabSz="914400" rtl="0" eaLnBrk="1" fontAlgn="auto" latinLnBrk="0" hangingPunct="1">
                <a:lnSpc>
                  <a:spcPct val="80000"/>
                </a:lnSpc>
                <a:spcBef>
                  <a:spcPct val="20000"/>
                </a:spcBef>
                <a:spcAft>
                  <a:spcPts val="0"/>
                </a:spcAft>
                <a:buClrTx/>
                <a:buSzTx/>
                <a:buFontTx/>
                <a:buNone/>
                <a:tabLst/>
                <a:defRPr/>
              </a:pPr>
              <a:r>
                <a:rPr kumimoji="0" lang="cs-CZ" altLang="cs-CZ" sz="1000" b="0" i="0" u="none" strike="noStrike" kern="1200" cap="none" spc="0" normalizeH="0" baseline="0" noProof="0" dirty="0">
                  <a:ln>
                    <a:noFill/>
                  </a:ln>
                  <a:solidFill>
                    <a:srgbClr val="000000"/>
                  </a:solidFill>
                  <a:effectLst/>
                  <a:uLnTx/>
                  <a:uFillTx/>
                  <a:latin typeface="Calibri" panose="020F0502020204030204"/>
                  <a:ea typeface="+mn-ea"/>
                  <a:cs typeface="+mn-cs"/>
                </a:rPr>
                <a:t>≤ </a:t>
              </a:r>
              <a:r>
                <a:rPr kumimoji="0" lang="en-US" altLang="cs-CZ" sz="1000" b="0" i="0" u="none" strike="noStrike" kern="1200" cap="none" spc="0" normalizeH="0" baseline="0" noProof="0" dirty="0">
                  <a:ln>
                    <a:noFill/>
                  </a:ln>
                  <a:solidFill>
                    <a:srgbClr val="000000"/>
                  </a:solidFill>
                  <a:effectLst/>
                  <a:uLnTx/>
                  <a:uFillTx/>
                  <a:latin typeface="Calibri" panose="020F0502020204030204"/>
                  <a:ea typeface="+mn-ea"/>
                  <a:cs typeface="+mn-cs"/>
                </a:rPr>
                <a:t>60,0</a:t>
              </a:r>
              <a:r>
                <a:rPr kumimoji="0" lang="cs-CZ" altLang="cs-CZ" sz="1000" b="0" i="0" u="none" strike="noStrike" kern="1200" cap="none" spc="0" normalizeH="0" baseline="0" noProof="0" dirty="0">
                  <a:ln>
                    <a:noFill/>
                  </a:ln>
                  <a:solidFill>
                    <a:srgbClr val="000000"/>
                  </a:solidFill>
                  <a:effectLst/>
                  <a:uLnTx/>
                  <a:uFillTx/>
                  <a:latin typeface="Calibri" panose="020F0502020204030204"/>
                  <a:ea typeface="+mn-ea"/>
                  <a:cs typeface="+mn-cs"/>
                </a:rPr>
                <a:t> </a:t>
              </a:r>
              <a:r>
                <a:rPr kumimoji="0" lang="en-US" altLang="cs-CZ" sz="1000" b="0" i="0" u="none" strike="noStrike" kern="1200" cap="none" spc="0" normalizeH="0" baseline="0" noProof="0" dirty="0">
                  <a:ln>
                    <a:noFill/>
                  </a:ln>
                  <a:solidFill>
                    <a:srgbClr val="000000"/>
                  </a:solidFill>
                  <a:effectLst/>
                  <a:uLnTx/>
                  <a:uFillTx/>
                  <a:latin typeface="Calibri" panose="020F0502020204030204"/>
                  <a:ea typeface="+mn-ea"/>
                  <a:cs typeface="+mn-cs"/>
                </a:rPr>
                <a:t>%</a:t>
              </a:r>
            </a:p>
          </p:txBody>
        </p:sp>
        <p:sp>
          <p:nvSpPr>
            <p:cNvPr id="96" name="Rectangle 56">
              <a:extLst>
                <a:ext uri="{FF2B5EF4-FFF2-40B4-BE49-F238E27FC236}">
                  <a16:creationId xmlns:a16="http://schemas.microsoft.com/office/drawing/2014/main" id="{483E8BD7-F308-4E58-B98D-344BF6D317B3}"/>
                </a:ext>
              </a:extLst>
            </p:cNvPr>
            <p:cNvSpPr>
              <a:spLocks noChangeArrowheads="1"/>
            </p:cNvSpPr>
            <p:nvPr/>
          </p:nvSpPr>
          <p:spPr bwMode="auto">
            <a:xfrm>
              <a:off x="7037778" y="1908072"/>
              <a:ext cx="108000" cy="108193"/>
            </a:xfrm>
            <a:prstGeom prst="rect">
              <a:avLst/>
            </a:prstGeom>
            <a:solidFill>
              <a:srgbClr val="D9D9D9"/>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97" name="Rectangle 56">
              <a:extLst>
                <a:ext uri="{FF2B5EF4-FFF2-40B4-BE49-F238E27FC236}">
                  <a16:creationId xmlns:a16="http://schemas.microsoft.com/office/drawing/2014/main" id="{A52442E4-C32A-4E49-9A37-EC82BA4A2E32}"/>
                </a:ext>
              </a:extLst>
            </p:cNvPr>
            <p:cNvSpPr>
              <a:spLocks noChangeArrowheads="1"/>
            </p:cNvSpPr>
            <p:nvPr/>
          </p:nvSpPr>
          <p:spPr bwMode="auto">
            <a:xfrm>
              <a:off x="7037778" y="1756270"/>
              <a:ext cx="108000" cy="108193"/>
            </a:xfrm>
            <a:prstGeom prst="rect">
              <a:avLst/>
            </a:prstGeom>
            <a:solidFill>
              <a:srgbClr val="BED8E8"/>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98" name="Rectangle 56">
              <a:extLst>
                <a:ext uri="{FF2B5EF4-FFF2-40B4-BE49-F238E27FC236}">
                  <a16:creationId xmlns:a16="http://schemas.microsoft.com/office/drawing/2014/main" id="{1C0AB50E-B99E-4047-AD66-FC08B62FE223}"/>
                </a:ext>
              </a:extLst>
            </p:cNvPr>
            <p:cNvSpPr>
              <a:spLocks noChangeArrowheads="1"/>
            </p:cNvSpPr>
            <p:nvPr/>
          </p:nvSpPr>
          <p:spPr bwMode="auto">
            <a:xfrm>
              <a:off x="7037778" y="1604469"/>
              <a:ext cx="108000" cy="108193"/>
            </a:xfrm>
            <a:prstGeom prst="rect">
              <a:avLst/>
            </a:prstGeom>
            <a:solidFill>
              <a:srgbClr val="6BAFD6"/>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0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99" name="Rectangle 56">
              <a:extLst>
                <a:ext uri="{FF2B5EF4-FFF2-40B4-BE49-F238E27FC236}">
                  <a16:creationId xmlns:a16="http://schemas.microsoft.com/office/drawing/2014/main" id="{5BF20546-28BA-45F3-A56D-920B062342F1}"/>
                </a:ext>
              </a:extLst>
            </p:cNvPr>
            <p:cNvSpPr>
              <a:spLocks noChangeArrowheads="1"/>
            </p:cNvSpPr>
            <p:nvPr/>
          </p:nvSpPr>
          <p:spPr bwMode="auto">
            <a:xfrm>
              <a:off x="7037778" y="1452668"/>
              <a:ext cx="108000" cy="108193"/>
            </a:xfrm>
            <a:prstGeom prst="rect">
              <a:avLst/>
            </a:prstGeom>
            <a:solidFill>
              <a:srgbClr val="296AA2"/>
            </a:solidFill>
            <a:ln w="1651">
              <a:solidFill>
                <a:schemeClr val="bg1">
                  <a:lumMod val="75000"/>
                </a:scheme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0" i="1" u="none" strike="noStrike" kern="1200" cap="none" spc="0" normalizeH="0" baseline="0" noProof="0" dirty="0">
                <a:ln>
                  <a:noFill/>
                </a:ln>
                <a:solidFill>
                  <a:srgbClr val="000000"/>
                </a:solidFill>
                <a:effectLst/>
                <a:uLnTx/>
                <a:uFillTx/>
                <a:latin typeface="Arial" charset="0"/>
                <a:ea typeface="+mn-ea"/>
                <a:cs typeface="+mn-cs"/>
              </a:endParaRPr>
            </a:p>
          </p:txBody>
        </p:sp>
      </p:grpSp>
      <p:sp>
        <p:nvSpPr>
          <p:cNvPr id="100" name="Freeform 224">
            <a:extLst>
              <a:ext uri="{FF2B5EF4-FFF2-40B4-BE49-F238E27FC236}">
                <a16:creationId xmlns:a16="http://schemas.microsoft.com/office/drawing/2014/main" id="{59C10DB4-24ED-48C3-9D89-FAD147D322AC}"/>
              </a:ext>
            </a:extLst>
          </p:cNvPr>
          <p:cNvSpPr>
            <a:spLocks/>
          </p:cNvSpPr>
          <p:nvPr/>
        </p:nvSpPr>
        <p:spPr bwMode="auto">
          <a:xfrm>
            <a:off x="6805658" y="4996549"/>
            <a:ext cx="194578" cy="152857"/>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1" name="Freeform 225">
            <a:extLst>
              <a:ext uri="{FF2B5EF4-FFF2-40B4-BE49-F238E27FC236}">
                <a16:creationId xmlns:a16="http://schemas.microsoft.com/office/drawing/2014/main" id="{35F048D9-557A-4C24-B136-B537DD996355}"/>
              </a:ext>
            </a:extLst>
          </p:cNvPr>
          <p:cNvSpPr>
            <a:spLocks noEditPoints="1"/>
          </p:cNvSpPr>
          <p:nvPr/>
        </p:nvSpPr>
        <p:spPr bwMode="auto">
          <a:xfrm>
            <a:off x="6461867" y="4702044"/>
            <a:ext cx="896054" cy="740846"/>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2" name="Freeform 226">
            <a:extLst>
              <a:ext uri="{FF2B5EF4-FFF2-40B4-BE49-F238E27FC236}">
                <a16:creationId xmlns:a16="http://schemas.microsoft.com/office/drawing/2014/main" id="{21760D3E-7B23-4052-B281-A10DE354E946}"/>
              </a:ext>
            </a:extLst>
          </p:cNvPr>
          <p:cNvSpPr>
            <a:spLocks/>
          </p:cNvSpPr>
          <p:nvPr/>
        </p:nvSpPr>
        <p:spPr bwMode="auto">
          <a:xfrm>
            <a:off x="6737269" y="4702044"/>
            <a:ext cx="620653" cy="739827"/>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3" name="Freeform 227">
            <a:extLst>
              <a:ext uri="{FF2B5EF4-FFF2-40B4-BE49-F238E27FC236}">
                <a16:creationId xmlns:a16="http://schemas.microsoft.com/office/drawing/2014/main" id="{2B889AC6-F701-47F8-990D-92FC23FC16F2}"/>
              </a:ext>
            </a:extLst>
          </p:cNvPr>
          <p:cNvSpPr>
            <a:spLocks/>
          </p:cNvSpPr>
          <p:nvPr/>
        </p:nvSpPr>
        <p:spPr bwMode="auto">
          <a:xfrm>
            <a:off x="6456372" y="4702044"/>
            <a:ext cx="637615" cy="740846"/>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4" name="Freeform 228">
            <a:extLst>
              <a:ext uri="{FF2B5EF4-FFF2-40B4-BE49-F238E27FC236}">
                <a16:creationId xmlns:a16="http://schemas.microsoft.com/office/drawing/2014/main" id="{CD7D2307-0451-47C0-AAB6-D006D3D228E2}"/>
              </a:ext>
            </a:extLst>
          </p:cNvPr>
          <p:cNvSpPr>
            <a:spLocks/>
          </p:cNvSpPr>
          <p:nvPr/>
        </p:nvSpPr>
        <p:spPr bwMode="auto">
          <a:xfrm>
            <a:off x="6805658" y="4996549"/>
            <a:ext cx="194578" cy="152857"/>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5" name="Freeform 229">
            <a:extLst>
              <a:ext uri="{FF2B5EF4-FFF2-40B4-BE49-F238E27FC236}">
                <a16:creationId xmlns:a16="http://schemas.microsoft.com/office/drawing/2014/main" id="{8640DBA1-D1D3-43F9-8E9B-C86CAC2904EE}"/>
              </a:ext>
            </a:extLst>
          </p:cNvPr>
          <p:cNvSpPr>
            <a:spLocks/>
          </p:cNvSpPr>
          <p:nvPr/>
        </p:nvSpPr>
        <p:spPr bwMode="auto">
          <a:xfrm>
            <a:off x="6507469" y="5373596"/>
            <a:ext cx="884081" cy="703142"/>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6" name="Freeform 230">
            <a:extLst>
              <a:ext uri="{FF2B5EF4-FFF2-40B4-BE49-F238E27FC236}">
                <a16:creationId xmlns:a16="http://schemas.microsoft.com/office/drawing/2014/main" id="{D0781D0C-A47D-4366-B439-908C8613F81F}"/>
              </a:ext>
            </a:extLst>
          </p:cNvPr>
          <p:cNvSpPr>
            <a:spLocks/>
          </p:cNvSpPr>
          <p:nvPr/>
        </p:nvSpPr>
        <p:spPr bwMode="auto">
          <a:xfrm>
            <a:off x="6736970" y="5373596"/>
            <a:ext cx="654579" cy="600218"/>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7" name="Freeform 231">
            <a:extLst>
              <a:ext uri="{FF2B5EF4-FFF2-40B4-BE49-F238E27FC236}">
                <a16:creationId xmlns:a16="http://schemas.microsoft.com/office/drawing/2014/main" id="{90DE5975-01BB-4BFA-97C5-6302364ED395}"/>
              </a:ext>
            </a:extLst>
          </p:cNvPr>
          <p:cNvSpPr>
            <a:spLocks/>
          </p:cNvSpPr>
          <p:nvPr/>
        </p:nvSpPr>
        <p:spPr bwMode="auto">
          <a:xfrm>
            <a:off x="6499939" y="5405186"/>
            <a:ext cx="529849" cy="671551"/>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8" name="Freeform 232">
            <a:extLst>
              <a:ext uri="{FF2B5EF4-FFF2-40B4-BE49-F238E27FC236}">
                <a16:creationId xmlns:a16="http://schemas.microsoft.com/office/drawing/2014/main" id="{47AE3309-F185-47DE-806F-7375B7917655}"/>
              </a:ext>
            </a:extLst>
          </p:cNvPr>
          <p:cNvSpPr>
            <a:spLocks/>
          </p:cNvSpPr>
          <p:nvPr/>
        </p:nvSpPr>
        <p:spPr bwMode="auto">
          <a:xfrm>
            <a:off x="6020519" y="5038330"/>
            <a:ext cx="603690" cy="774475"/>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9" name="Freeform 233">
            <a:extLst>
              <a:ext uri="{FF2B5EF4-FFF2-40B4-BE49-F238E27FC236}">
                <a16:creationId xmlns:a16="http://schemas.microsoft.com/office/drawing/2014/main" id="{00F7675F-E84E-40E6-9A4F-28A73809A56C}"/>
              </a:ext>
            </a:extLst>
          </p:cNvPr>
          <p:cNvSpPr>
            <a:spLocks/>
          </p:cNvSpPr>
          <p:nvPr/>
        </p:nvSpPr>
        <p:spPr bwMode="auto">
          <a:xfrm>
            <a:off x="6032492" y="5038330"/>
            <a:ext cx="591715" cy="774475"/>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10" name="Freeform 234">
            <a:extLst>
              <a:ext uri="{FF2B5EF4-FFF2-40B4-BE49-F238E27FC236}">
                <a16:creationId xmlns:a16="http://schemas.microsoft.com/office/drawing/2014/main" id="{0C2F94A9-5884-4F5A-9F27-1546235D551F}"/>
              </a:ext>
            </a:extLst>
          </p:cNvPr>
          <p:cNvSpPr>
            <a:spLocks/>
          </p:cNvSpPr>
          <p:nvPr/>
        </p:nvSpPr>
        <p:spPr bwMode="auto">
          <a:xfrm>
            <a:off x="6016065" y="5038330"/>
            <a:ext cx="394144" cy="249666"/>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11" name="Freeform 235">
            <a:extLst>
              <a:ext uri="{FF2B5EF4-FFF2-40B4-BE49-F238E27FC236}">
                <a16:creationId xmlns:a16="http://schemas.microsoft.com/office/drawing/2014/main" id="{58DF918B-A52A-4758-A9AE-0D41EB323943}"/>
              </a:ext>
            </a:extLst>
          </p:cNvPr>
          <p:cNvSpPr>
            <a:spLocks/>
          </p:cNvSpPr>
          <p:nvPr/>
        </p:nvSpPr>
        <p:spPr bwMode="auto">
          <a:xfrm>
            <a:off x="5899106" y="4794778"/>
            <a:ext cx="500912" cy="372971"/>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12" name="Freeform 236">
            <a:extLst>
              <a:ext uri="{FF2B5EF4-FFF2-40B4-BE49-F238E27FC236}">
                <a16:creationId xmlns:a16="http://schemas.microsoft.com/office/drawing/2014/main" id="{46BC497D-68C1-41C5-9FB4-977EFBDF00F0}"/>
              </a:ext>
            </a:extLst>
          </p:cNvPr>
          <p:cNvSpPr>
            <a:spLocks/>
          </p:cNvSpPr>
          <p:nvPr/>
        </p:nvSpPr>
        <p:spPr bwMode="auto">
          <a:xfrm>
            <a:off x="6268442" y="4409578"/>
            <a:ext cx="713451" cy="645056"/>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13" name="Freeform 237">
            <a:extLst>
              <a:ext uri="{FF2B5EF4-FFF2-40B4-BE49-F238E27FC236}">
                <a16:creationId xmlns:a16="http://schemas.microsoft.com/office/drawing/2014/main" id="{327E5203-23CE-4130-B121-522F6665B87F}"/>
              </a:ext>
            </a:extLst>
          </p:cNvPr>
          <p:cNvSpPr>
            <a:spLocks/>
          </p:cNvSpPr>
          <p:nvPr/>
        </p:nvSpPr>
        <p:spPr bwMode="auto">
          <a:xfrm>
            <a:off x="6268442" y="4409578"/>
            <a:ext cx="713451" cy="645056"/>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14" name="Freeform 238">
            <a:extLst>
              <a:ext uri="{FF2B5EF4-FFF2-40B4-BE49-F238E27FC236}">
                <a16:creationId xmlns:a16="http://schemas.microsoft.com/office/drawing/2014/main" id="{AD00124F-ABA7-4128-82F6-430770A61797}"/>
              </a:ext>
            </a:extLst>
          </p:cNvPr>
          <p:cNvSpPr>
            <a:spLocks/>
          </p:cNvSpPr>
          <p:nvPr/>
        </p:nvSpPr>
        <p:spPr bwMode="auto">
          <a:xfrm>
            <a:off x="6388948" y="4409578"/>
            <a:ext cx="485945" cy="312847"/>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15" name="Freeform 239">
            <a:extLst>
              <a:ext uri="{FF2B5EF4-FFF2-40B4-BE49-F238E27FC236}">
                <a16:creationId xmlns:a16="http://schemas.microsoft.com/office/drawing/2014/main" id="{4A11FDC8-D26E-42A8-9153-57148838BD5F}"/>
              </a:ext>
            </a:extLst>
          </p:cNvPr>
          <p:cNvSpPr>
            <a:spLocks/>
          </p:cNvSpPr>
          <p:nvPr/>
        </p:nvSpPr>
        <p:spPr bwMode="auto">
          <a:xfrm>
            <a:off x="6864778" y="4431997"/>
            <a:ext cx="530847" cy="364818"/>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16" name="Freeform 240">
            <a:extLst>
              <a:ext uri="{FF2B5EF4-FFF2-40B4-BE49-F238E27FC236}">
                <a16:creationId xmlns:a16="http://schemas.microsoft.com/office/drawing/2014/main" id="{17392978-9A2B-4736-A0A3-42F5C6EE214C}"/>
              </a:ext>
            </a:extLst>
          </p:cNvPr>
          <p:cNvSpPr>
            <a:spLocks/>
          </p:cNvSpPr>
          <p:nvPr/>
        </p:nvSpPr>
        <p:spPr bwMode="auto">
          <a:xfrm>
            <a:off x="7191678" y="4594026"/>
            <a:ext cx="616661" cy="488123"/>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17" name="Freeform 241">
            <a:extLst>
              <a:ext uri="{FF2B5EF4-FFF2-40B4-BE49-F238E27FC236}">
                <a16:creationId xmlns:a16="http://schemas.microsoft.com/office/drawing/2014/main" id="{2E475D05-EB80-4FA7-9537-9E51F8B9463A}"/>
              </a:ext>
            </a:extLst>
          </p:cNvPr>
          <p:cNvSpPr>
            <a:spLocks/>
          </p:cNvSpPr>
          <p:nvPr/>
        </p:nvSpPr>
        <p:spPr bwMode="auto">
          <a:xfrm>
            <a:off x="7191678" y="4594026"/>
            <a:ext cx="616661" cy="488123"/>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18" name="Freeform 242">
            <a:extLst>
              <a:ext uri="{FF2B5EF4-FFF2-40B4-BE49-F238E27FC236}">
                <a16:creationId xmlns:a16="http://schemas.microsoft.com/office/drawing/2014/main" id="{0AF28963-09CC-4816-A1BB-5622D8C897F3}"/>
              </a:ext>
            </a:extLst>
          </p:cNvPr>
          <p:cNvSpPr>
            <a:spLocks/>
          </p:cNvSpPr>
          <p:nvPr/>
        </p:nvSpPr>
        <p:spPr bwMode="auto">
          <a:xfrm>
            <a:off x="7223998" y="4594026"/>
            <a:ext cx="171627" cy="198714"/>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19" name="Freeform 243">
            <a:extLst>
              <a:ext uri="{FF2B5EF4-FFF2-40B4-BE49-F238E27FC236}">
                <a16:creationId xmlns:a16="http://schemas.microsoft.com/office/drawing/2014/main" id="{F6EA89F2-6EC0-4B8C-B9A4-E20D6D3E8C6B}"/>
              </a:ext>
            </a:extLst>
          </p:cNvPr>
          <p:cNvSpPr>
            <a:spLocks/>
          </p:cNvSpPr>
          <p:nvPr/>
        </p:nvSpPr>
        <p:spPr bwMode="auto">
          <a:xfrm>
            <a:off x="7303944" y="4971073"/>
            <a:ext cx="624644" cy="419847"/>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0" name="Freeform 244">
            <a:extLst>
              <a:ext uri="{FF2B5EF4-FFF2-40B4-BE49-F238E27FC236}">
                <a16:creationId xmlns:a16="http://schemas.microsoft.com/office/drawing/2014/main" id="{4825582D-9C4D-46E0-9574-786BF1E3E985}"/>
              </a:ext>
            </a:extLst>
          </p:cNvPr>
          <p:cNvSpPr>
            <a:spLocks/>
          </p:cNvSpPr>
          <p:nvPr/>
        </p:nvSpPr>
        <p:spPr bwMode="auto">
          <a:xfrm>
            <a:off x="7303944" y="4971073"/>
            <a:ext cx="624644" cy="419847"/>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1" name="Freeform 245">
            <a:extLst>
              <a:ext uri="{FF2B5EF4-FFF2-40B4-BE49-F238E27FC236}">
                <a16:creationId xmlns:a16="http://schemas.microsoft.com/office/drawing/2014/main" id="{02AD6A6A-57DF-4F6F-8209-2C404931A918}"/>
              </a:ext>
            </a:extLst>
          </p:cNvPr>
          <p:cNvSpPr>
            <a:spLocks/>
          </p:cNvSpPr>
          <p:nvPr/>
        </p:nvSpPr>
        <p:spPr bwMode="auto">
          <a:xfrm>
            <a:off x="7353164" y="4997568"/>
            <a:ext cx="111757" cy="36686"/>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2" name="Freeform 246">
            <a:extLst>
              <a:ext uri="{FF2B5EF4-FFF2-40B4-BE49-F238E27FC236}">
                <a16:creationId xmlns:a16="http://schemas.microsoft.com/office/drawing/2014/main" id="{52E8AD98-E429-4671-9C79-5B47469CFE17}"/>
              </a:ext>
            </a:extLst>
          </p:cNvPr>
          <p:cNvSpPr>
            <a:spLocks/>
          </p:cNvSpPr>
          <p:nvPr/>
        </p:nvSpPr>
        <p:spPr bwMode="auto">
          <a:xfrm>
            <a:off x="7097522" y="5207491"/>
            <a:ext cx="645599" cy="612447"/>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3" name="Freeform 247">
            <a:extLst>
              <a:ext uri="{FF2B5EF4-FFF2-40B4-BE49-F238E27FC236}">
                <a16:creationId xmlns:a16="http://schemas.microsoft.com/office/drawing/2014/main" id="{4D0676D3-E78E-42A4-B1EE-D3F921964904}"/>
              </a:ext>
            </a:extLst>
          </p:cNvPr>
          <p:cNvSpPr>
            <a:spLocks/>
          </p:cNvSpPr>
          <p:nvPr/>
        </p:nvSpPr>
        <p:spPr bwMode="auto">
          <a:xfrm>
            <a:off x="7179345" y="5211567"/>
            <a:ext cx="563776" cy="608370"/>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4" name="Freeform 248">
            <a:extLst>
              <a:ext uri="{FF2B5EF4-FFF2-40B4-BE49-F238E27FC236}">
                <a16:creationId xmlns:a16="http://schemas.microsoft.com/office/drawing/2014/main" id="{F36014C4-D454-4409-9B23-41EA785063BC}"/>
              </a:ext>
            </a:extLst>
          </p:cNvPr>
          <p:cNvSpPr>
            <a:spLocks/>
          </p:cNvSpPr>
          <p:nvPr/>
        </p:nvSpPr>
        <p:spPr bwMode="auto">
          <a:xfrm>
            <a:off x="7089356" y="5207491"/>
            <a:ext cx="261432" cy="403542"/>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5" name="Freeform 249">
            <a:extLst>
              <a:ext uri="{FF2B5EF4-FFF2-40B4-BE49-F238E27FC236}">
                <a16:creationId xmlns:a16="http://schemas.microsoft.com/office/drawing/2014/main" id="{17EFD4F5-C17E-4EE5-ACCD-7BF09AF9513C}"/>
              </a:ext>
            </a:extLst>
          </p:cNvPr>
          <p:cNvSpPr>
            <a:spLocks/>
          </p:cNvSpPr>
          <p:nvPr/>
        </p:nvSpPr>
        <p:spPr bwMode="auto">
          <a:xfrm>
            <a:off x="7387436" y="5355253"/>
            <a:ext cx="909027" cy="669513"/>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6" name="Freeform 250">
            <a:extLst>
              <a:ext uri="{FF2B5EF4-FFF2-40B4-BE49-F238E27FC236}">
                <a16:creationId xmlns:a16="http://schemas.microsoft.com/office/drawing/2014/main" id="{D2EA77B4-E627-4306-9D04-D8AE624C91CE}"/>
              </a:ext>
            </a:extLst>
          </p:cNvPr>
          <p:cNvSpPr>
            <a:spLocks/>
          </p:cNvSpPr>
          <p:nvPr/>
        </p:nvSpPr>
        <p:spPr bwMode="auto">
          <a:xfrm>
            <a:off x="7521146" y="5355253"/>
            <a:ext cx="775317" cy="669513"/>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7" name="Freeform 251">
            <a:extLst>
              <a:ext uri="{FF2B5EF4-FFF2-40B4-BE49-F238E27FC236}">
                <a16:creationId xmlns:a16="http://schemas.microsoft.com/office/drawing/2014/main" id="{150AD949-E2A3-4454-A1DF-E0568C6F76A6}"/>
              </a:ext>
            </a:extLst>
          </p:cNvPr>
          <p:cNvSpPr>
            <a:spLocks/>
          </p:cNvSpPr>
          <p:nvPr/>
        </p:nvSpPr>
        <p:spPr bwMode="auto">
          <a:xfrm>
            <a:off x="7377232" y="5355253"/>
            <a:ext cx="429069" cy="521751"/>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8" name="Freeform 252">
            <a:extLst>
              <a:ext uri="{FF2B5EF4-FFF2-40B4-BE49-F238E27FC236}">
                <a16:creationId xmlns:a16="http://schemas.microsoft.com/office/drawing/2014/main" id="{CE5D1537-8469-4F65-BDB3-DCE14E261F94}"/>
              </a:ext>
            </a:extLst>
          </p:cNvPr>
          <p:cNvSpPr>
            <a:spLocks/>
          </p:cNvSpPr>
          <p:nvPr/>
        </p:nvSpPr>
        <p:spPr bwMode="auto">
          <a:xfrm>
            <a:off x="7881469" y="4804968"/>
            <a:ext cx="515880" cy="781608"/>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9" name="Freeform 253">
            <a:extLst>
              <a:ext uri="{FF2B5EF4-FFF2-40B4-BE49-F238E27FC236}">
                <a16:creationId xmlns:a16="http://schemas.microsoft.com/office/drawing/2014/main" id="{211EFB3C-61F4-4C77-AFA2-067A20C842EC}"/>
              </a:ext>
            </a:extLst>
          </p:cNvPr>
          <p:cNvSpPr>
            <a:spLocks/>
          </p:cNvSpPr>
          <p:nvPr/>
        </p:nvSpPr>
        <p:spPr bwMode="auto">
          <a:xfrm>
            <a:off x="7924375" y="4883435"/>
            <a:ext cx="472973" cy="703142"/>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30" name="Freeform 254">
            <a:extLst>
              <a:ext uri="{FF2B5EF4-FFF2-40B4-BE49-F238E27FC236}">
                <a16:creationId xmlns:a16="http://schemas.microsoft.com/office/drawing/2014/main" id="{F2F145B0-75BA-4A67-BA45-3FD8753AD94F}"/>
              </a:ext>
            </a:extLst>
          </p:cNvPr>
          <p:cNvSpPr>
            <a:spLocks/>
          </p:cNvSpPr>
          <p:nvPr/>
        </p:nvSpPr>
        <p:spPr bwMode="auto">
          <a:xfrm>
            <a:off x="7875551" y="4804968"/>
            <a:ext cx="237484" cy="688875"/>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31" name="Freeform 255">
            <a:extLst>
              <a:ext uri="{FF2B5EF4-FFF2-40B4-BE49-F238E27FC236}">
                <a16:creationId xmlns:a16="http://schemas.microsoft.com/office/drawing/2014/main" id="{4FAE5318-E5CA-45DE-A530-90A1C4A8A2AA}"/>
              </a:ext>
            </a:extLst>
          </p:cNvPr>
          <p:cNvSpPr>
            <a:spLocks/>
          </p:cNvSpPr>
          <p:nvPr/>
        </p:nvSpPr>
        <p:spPr bwMode="auto">
          <a:xfrm>
            <a:off x="8069630" y="5398053"/>
            <a:ext cx="546813" cy="461628"/>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32" name="Freeform 256">
            <a:extLst>
              <a:ext uri="{FF2B5EF4-FFF2-40B4-BE49-F238E27FC236}">
                <a16:creationId xmlns:a16="http://schemas.microsoft.com/office/drawing/2014/main" id="{137AF608-2FF5-4980-9A2E-BA8033111C63}"/>
              </a:ext>
            </a:extLst>
          </p:cNvPr>
          <p:cNvSpPr>
            <a:spLocks/>
          </p:cNvSpPr>
          <p:nvPr/>
        </p:nvSpPr>
        <p:spPr bwMode="auto">
          <a:xfrm>
            <a:off x="8074531" y="4880378"/>
            <a:ext cx="729417" cy="604294"/>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33" name="Freeform 257">
            <a:extLst>
              <a:ext uri="{FF2B5EF4-FFF2-40B4-BE49-F238E27FC236}">
                <a16:creationId xmlns:a16="http://schemas.microsoft.com/office/drawing/2014/main" id="{E43C4B6C-2BFB-428A-ABEC-F4C485854F00}"/>
              </a:ext>
            </a:extLst>
          </p:cNvPr>
          <p:cNvSpPr>
            <a:spLocks/>
          </p:cNvSpPr>
          <p:nvPr/>
        </p:nvSpPr>
        <p:spPr bwMode="auto">
          <a:xfrm>
            <a:off x="8170324" y="4880378"/>
            <a:ext cx="633624" cy="604294"/>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34" name="Freeform 258">
            <a:extLst>
              <a:ext uri="{FF2B5EF4-FFF2-40B4-BE49-F238E27FC236}">
                <a16:creationId xmlns:a16="http://schemas.microsoft.com/office/drawing/2014/main" id="{2F8CAAF8-45E9-43F1-87CB-53D051339B9E}"/>
              </a:ext>
            </a:extLst>
          </p:cNvPr>
          <p:cNvSpPr>
            <a:spLocks/>
          </p:cNvSpPr>
          <p:nvPr/>
        </p:nvSpPr>
        <p:spPr bwMode="auto">
          <a:xfrm>
            <a:off x="8063733" y="4880378"/>
            <a:ext cx="221519" cy="351571"/>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35" name="Freeform 259">
            <a:extLst>
              <a:ext uri="{FF2B5EF4-FFF2-40B4-BE49-F238E27FC236}">
                <a16:creationId xmlns:a16="http://schemas.microsoft.com/office/drawing/2014/main" id="{20BE4FC3-033B-474F-852F-CC12DA7E2EE2}"/>
              </a:ext>
            </a:extLst>
          </p:cNvPr>
          <p:cNvSpPr>
            <a:spLocks/>
          </p:cNvSpPr>
          <p:nvPr/>
        </p:nvSpPr>
        <p:spPr bwMode="auto">
          <a:xfrm>
            <a:off x="6805658" y="4996549"/>
            <a:ext cx="194578" cy="152857"/>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7191D1"/>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36" name="Freeform 260">
            <a:extLst>
              <a:ext uri="{FF2B5EF4-FFF2-40B4-BE49-F238E27FC236}">
                <a16:creationId xmlns:a16="http://schemas.microsoft.com/office/drawing/2014/main" id="{3E5B1B68-6198-40C5-8384-57A4B16FD2A9}"/>
              </a:ext>
            </a:extLst>
          </p:cNvPr>
          <p:cNvSpPr>
            <a:spLocks noEditPoints="1"/>
          </p:cNvSpPr>
          <p:nvPr/>
        </p:nvSpPr>
        <p:spPr bwMode="auto">
          <a:xfrm>
            <a:off x="6461867" y="4702044"/>
            <a:ext cx="896054" cy="740846"/>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296AA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37" name="Freeform 261">
            <a:extLst>
              <a:ext uri="{FF2B5EF4-FFF2-40B4-BE49-F238E27FC236}">
                <a16:creationId xmlns:a16="http://schemas.microsoft.com/office/drawing/2014/main" id="{D5E23A03-85ED-4182-B10F-D6556E0EB81D}"/>
              </a:ext>
            </a:extLst>
          </p:cNvPr>
          <p:cNvSpPr>
            <a:spLocks/>
          </p:cNvSpPr>
          <p:nvPr/>
        </p:nvSpPr>
        <p:spPr bwMode="auto">
          <a:xfrm>
            <a:off x="6737269" y="4702044"/>
            <a:ext cx="620653" cy="739827"/>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38" name="Freeform 262">
            <a:extLst>
              <a:ext uri="{FF2B5EF4-FFF2-40B4-BE49-F238E27FC236}">
                <a16:creationId xmlns:a16="http://schemas.microsoft.com/office/drawing/2014/main" id="{7C2267EE-A231-42E5-8B2E-D06F03CB9998}"/>
              </a:ext>
            </a:extLst>
          </p:cNvPr>
          <p:cNvSpPr>
            <a:spLocks/>
          </p:cNvSpPr>
          <p:nvPr/>
        </p:nvSpPr>
        <p:spPr bwMode="auto">
          <a:xfrm>
            <a:off x="6456372" y="4702044"/>
            <a:ext cx="637615" cy="740846"/>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39" name="Freeform 263">
            <a:extLst>
              <a:ext uri="{FF2B5EF4-FFF2-40B4-BE49-F238E27FC236}">
                <a16:creationId xmlns:a16="http://schemas.microsoft.com/office/drawing/2014/main" id="{9400C3BC-8C50-416E-9415-1D9981270C53}"/>
              </a:ext>
            </a:extLst>
          </p:cNvPr>
          <p:cNvSpPr>
            <a:spLocks/>
          </p:cNvSpPr>
          <p:nvPr/>
        </p:nvSpPr>
        <p:spPr bwMode="auto">
          <a:xfrm>
            <a:off x="6805658" y="4996549"/>
            <a:ext cx="194578" cy="152857"/>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solidFill>
            <a:srgbClr val="D9D9D9"/>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0" name="Freeform 264">
            <a:extLst>
              <a:ext uri="{FF2B5EF4-FFF2-40B4-BE49-F238E27FC236}">
                <a16:creationId xmlns:a16="http://schemas.microsoft.com/office/drawing/2014/main" id="{1A11CFFB-576C-4727-AAC9-A0EDEB949341}"/>
              </a:ext>
            </a:extLst>
          </p:cNvPr>
          <p:cNvSpPr>
            <a:spLocks/>
          </p:cNvSpPr>
          <p:nvPr/>
        </p:nvSpPr>
        <p:spPr bwMode="auto">
          <a:xfrm>
            <a:off x="6507469" y="5373596"/>
            <a:ext cx="884081" cy="703142"/>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6BAF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1" name="Freeform 265">
            <a:extLst>
              <a:ext uri="{FF2B5EF4-FFF2-40B4-BE49-F238E27FC236}">
                <a16:creationId xmlns:a16="http://schemas.microsoft.com/office/drawing/2014/main" id="{FF337E0D-E867-4059-A676-53820AA80557}"/>
              </a:ext>
            </a:extLst>
          </p:cNvPr>
          <p:cNvSpPr>
            <a:spLocks/>
          </p:cNvSpPr>
          <p:nvPr/>
        </p:nvSpPr>
        <p:spPr bwMode="auto">
          <a:xfrm>
            <a:off x="6736970" y="5373596"/>
            <a:ext cx="654579" cy="600218"/>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2" name="Freeform 266">
            <a:extLst>
              <a:ext uri="{FF2B5EF4-FFF2-40B4-BE49-F238E27FC236}">
                <a16:creationId xmlns:a16="http://schemas.microsoft.com/office/drawing/2014/main" id="{5D17F90B-26F0-4A40-9E32-FAD01F229B61}"/>
              </a:ext>
            </a:extLst>
          </p:cNvPr>
          <p:cNvSpPr>
            <a:spLocks/>
          </p:cNvSpPr>
          <p:nvPr/>
        </p:nvSpPr>
        <p:spPr bwMode="auto">
          <a:xfrm>
            <a:off x="6499939" y="5405186"/>
            <a:ext cx="529849" cy="671551"/>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3" name="Freeform 267">
            <a:extLst>
              <a:ext uri="{FF2B5EF4-FFF2-40B4-BE49-F238E27FC236}">
                <a16:creationId xmlns:a16="http://schemas.microsoft.com/office/drawing/2014/main" id="{60E39045-90FA-4A38-9F5B-AB25D54F83B4}"/>
              </a:ext>
            </a:extLst>
          </p:cNvPr>
          <p:cNvSpPr>
            <a:spLocks/>
          </p:cNvSpPr>
          <p:nvPr/>
        </p:nvSpPr>
        <p:spPr bwMode="auto">
          <a:xfrm>
            <a:off x="6020519" y="5038330"/>
            <a:ext cx="603690" cy="774475"/>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6BAF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4" name="Freeform 268">
            <a:extLst>
              <a:ext uri="{FF2B5EF4-FFF2-40B4-BE49-F238E27FC236}">
                <a16:creationId xmlns:a16="http://schemas.microsoft.com/office/drawing/2014/main" id="{67BD266D-3B57-4879-A5F0-DBD2DA98CF03}"/>
              </a:ext>
            </a:extLst>
          </p:cNvPr>
          <p:cNvSpPr>
            <a:spLocks/>
          </p:cNvSpPr>
          <p:nvPr/>
        </p:nvSpPr>
        <p:spPr bwMode="auto">
          <a:xfrm>
            <a:off x="6032492" y="5038330"/>
            <a:ext cx="591715" cy="774475"/>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5" name="Freeform 269">
            <a:extLst>
              <a:ext uri="{FF2B5EF4-FFF2-40B4-BE49-F238E27FC236}">
                <a16:creationId xmlns:a16="http://schemas.microsoft.com/office/drawing/2014/main" id="{F82DCB8F-11E3-48FB-B5FB-9516A58C06BE}"/>
              </a:ext>
            </a:extLst>
          </p:cNvPr>
          <p:cNvSpPr>
            <a:spLocks/>
          </p:cNvSpPr>
          <p:nvPr/>
        </p:nvSpPr>
        <p:spPr bwMode="auto">
          <a:xfrm>
            <a:off x="6016065" y="5038330"/>
            <a:ext cx="394144" cy="249666"/>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6" name="Freeform 270">
            <a:extLst>
              <a:ext uri="{FF2B5EF4-FFF2-40B4-BE49-F238E27FC236}">
                <a16:creationId xmlns:a16="http://schemas.microsoft.com/office/drawing/2014/main" id="{35B806BF-1D10-4C63-8B9A-F17E0E0D2F85}"/>
              </a:ext>
            </a:extLst>
          </p:cNvPr>
          <p:cNvSpPr>
            <a:spLocks/>
          </p:cNvSpPr>
          <p:nvPr/>
        </p:nvSpPr>
        <p:spPr bwMode="auto">
          <a:xfrm>
            <a:off x="5899106" y="4794778"/>
            <a:ext cx="500912" cy="372971"/>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D9D9D9"/>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7" name="Freeform 271">
            <a:extLst>
              <a:ext uri="{FF2B5EF4-FFF2-40B4-BE49-F238E27FC236}">
                <a16:creationId xmlns:a16="http://schemas.microsoft.com/office/drawing/2014/main" id="{F8F4B80B-1CB7-4633-A9AB-B69AE47D78A7}"/>
              </a:ext>
            </a:extLst>
          </p:cNvPr>
          <p:cNvSpPr>
            <a:spLocks/>
          </p:cNvSpPr>
          <p:nvPr/>
        </p:nvSpPr>
        <p:spPr bwMode="auto">
          <a:xfrm>
            <a:off x="6268442" y="4409578"/>
            <a:ext cx="713451" cy="645056"/>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D9D9D9"/>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8" name="Freeform 272">
            <a:extLst>
              <a:ext uri="{FF2B5EF4-FFF2-40B4-BE49-F238E27FC236}">
                <a16:creationId xmlns:a16="http://schemas.microsoft.com/office/drawing/2014/main" id="{68638E15-2E21-4B1A-BAF0-CE41EC2F9290}"/>
              </a:ext>
            </a:extLst>
          </p:cNvPr>
          <p:cNvSpPr>
            <a:spLocks/>
          </p:cNvSpPr>
          <p:nvPr/>
        </p:nvSpPr>
        <p:spPr bwMode="auto">
          <a:xfrm>
            <a:off x="6268442" y="4409578"/>
            <a:ext cx="713451" cy="645056"/>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9" name="Freeform 273">
            <a:extLst>
              <a:ext uri="{FF2B5EF4-FFF2-40B4-BE49-F238E27FC236}">
                <a16:creationId xmlns:a16="http://schemas.microsoft.com/office/drawing/2014/main" id="{E2BE9FEA-52BB-4694-AB3E-D44733FC180A}"/>
              </a:ext>
            </a:extLst>
          </p:cNvPr>
          <p:cNvSpPr>
            <a:spLocks/>
          </p:cNvSpPr>
          <p:nvPr/>
        </p:nvSpPr>
        <p:spPr bwMode="auto">
          <a:xfrm>
            <a:off x="6388948" y="4409578"/>
            <a:ext cx="485945" cy="312847"/>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50" name="Freeform 274">
            <a:extLst>
              <a:ext uri="{FF2B5EF4-FFF2-40B4-BE49-F238E27FC236}">
                <a16:creationId xmlns:a16="http://schemas.microsoft.com/office/drawing/2014/main" id="{2FC7DA8A-DE32-4F38-B8D6-A882283657E9}"/>
              </a:ext>
            </a:extLst>
          </p:cNvPr>
          <p:cNvSpPr>
            <a:spLocks/>
          </p:cNvSpPr>
          <p:nvPr/>
        </p:nvSpPr>
        <p:spPr bwMode="auto">
          <a:xfrm>
            <a:off x="6864778" y="4431997"/>
            <a:ext cx="530847" cy="364818"/>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BED8E8"/>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51" name="Freeform 275">
            <a:extLst>
              <a:ext uri="{FF2B5EF4-FFF2-40B4-BE49-F238E27FC236}">
                <a16:creationId xmlns:a16="http://schemas.microsoft.com/office/drawing/2014/main" id="{8F367DDD-49A1-41A2-91EF-A0A2D0819A78}"/>
              </a:ext>
            </a:extLst>
          </p:cNvPr>
          <p:cNvSpPr>
            <a:spLocks/>
          </p:cNvSpPr>
          <p:nvPr/>
        </p:nvSpPr>
        <p:spPr bwMode="auto">
          <a:xfrm>
            <a:off x="7191678" y="4594026"/>
            <a:ext cx="616661" cy="488123"/>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52" name="Freeform 276">
            <a:extLst>
              <a:ext uri="{FF2B5EF4-FFF2-40B4-BE49-F238E27FC236}">
                <a16:creationId xmlns:a16="http://schemas.microsoft.com/office/drawing/2014/main" id="{963052B0-6F3D-49CE-BE57-5DEDB896556F}"/>
              </a:ext>
            </a:extLst>
          </p:cNvPr>
          <p:cNvSpPr>
            <a:spLocks/>
          </p:cNvSpPr>
          <p:nvPr/>
        </p:nvSpPr>
        <p:spPr bwMode="auto">
          <a:xfrm>
            <a:off x="7191678" y="4594026"/>
            <a:ext cx="616661" cy="488123"/>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53" name="Freeform 277">
            <a:extLst>
              <a:ext uri="{FF2B5EF4-FFF2-40B4-BE49-F238E27FC236}">
                <a16:creationId xmlns:a16="http://schemas.microsoft.com/office/drawing/2014/main" id="{EBC31BB4-B6D7-4B52-9C80-00E3DB90E340}"/>
              </a:ext>
            </a:extLst>
          </p:cNvPr>
          <p:cNvSpPr>
            <a:spLocks/>
          </p:cNvSpPr>
          <p:nvPr/>
        </p:nvSpPr>
        <p:spPr bwMode="auto">
          <a:xfrm>
            <a:off x="7223998" y="4594026"/>
            <a:ext cx="171627" cy="198714"/>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54" name="Freeform 278">
            <a:extLst>
              <a:ext uri="{FF2B5EF4-FFF2-40B4-BE49-F238E27FC236}">
                <a16:creationId xmlns:a16="http://schemas.microsoft.com/office/drawing/2014/main" id="{30A32FBE-5B78-4065-92B0-19D8ED0F9C39}"/>
              </a:ext>
            </a:extLst>
          </p:cNvPr>
          <p:cNvSpPr>
            <a:spLocks/>
          </p:cNvSpPr>
          <p:nvPr/>
        </p:nvSpPr>
        <p:spPr bwMode="auto">
          <a:xfrm>
            <a:off x="7303944" y="4971073"/>
            <a:ext cx="624644" cy="419847"/>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D9D9D9"/>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55" name="Freeform 279">
            <a:extLst>
              <a:ext uri="{FF2B5EF4-FFF2-40B4-BE49-F238E27FC236}">
                <a16:creationId xmlns:a16="http://schemas.microsoft.com/office/drawing/2014/main" id="{10D428CD-7978-4D2D-A661-C023A2AFCFDF}"/>
              </a:ext>
            </a:extLst>
          </p:cNvPr>
          <p:cNvSpPr>
            <a:spLocks/>
          </p:cNvSpPr>
          <p:nvPr/>
        </p:nvSpPr>
        <p:spPr bwMode="auto">
          <a:xfrm>
            <a:off x="7303944" y="4971073"/>
            <a:ext cx="624644" cy="419847"/>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56" name="Freeform 280">
            <a:extLst>
              <a:ext uri="{FF2B5EF4-FFF2-40B4-BE49-F238E27FC236}">
                <a16:creationId xmlns:a16="http://schemas.microsoft.com/office/drawing/2014/main" id="{AA1D35F9-E226-442C-8715-1F62BCC20628}"/>
              </a:ext>
            </a:extLst>
          </p:cNvPr>
          <p:cNvSpPr>
            <a:spLocks/>
          </p:cNvSpPr>
          <p:nvPr/>
        </p:nvSpPr>
        <p:spPr bwMode="auto">
          <a:xfrm>
            <a:off x="7353164" y="4997568"/>
            <a:ext cx="111757" cy="36686"/>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57" name="Freeform 281">
            <a:extLst>
              <a:ext uri="{FF2B5EF4-FFF2-40B4-BE49-F238E27FC236}">
                <a16:creationId xmlns:a16="http://schemas.microsoft.com/office/drawing/2014/main" id="{55FB9D80-A3EE-43A0-AF02-718EBE9682ED}"/>
              </a:ext>
            </a:extLst>
          </p:cNvPr>
          <p:cNvSpPr>
            <a:spLocks/>
          </p:cNvSpPr>
          <p:nvPr/>
        </p:nvSpPr>
        <p:spPr bwMode="auto">
          <a:xfrm>
            <a:off x="7097522" y="5207491"/>
            <a:ext cx="645599" cy="612447"/>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BED8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58" name="Freeform 282">
            <a:extLst>
              <a:ext uri="{FF2B5EF4-FFF2-40B4-BE49-F238E27FC236}">
                <a16:creationId xmlns:a16="http://schemas.microsoft.com/office/drawing/2014/main" id="{FE0CC7B3-4C63-4885-8630-ED3D37663529}"/>
              </a:ext>
            </a:extLst>
          </p:cNvPr>
          <p:cNvSpPr>
            <a:spLocks/>
          </p:cNvSpPr>
          <p:nvPr/>
        </p:nvSpPr>
        <p:spPr bwMode="auto">
          <a:xfrm>
            <a:off x="7179345" y="5211567"/>
            <a:ext cx="563776" cy="608370"/>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59" name="Freeform 283">
            <a:extLst>
              <a:ext uri="{FF2B5EF4-FFF2-40B4-BE49-F238E27FC236}">
                <a16:creationId xmlns:a16="http://schemas.microsoft.com/office/drawing/2014/main" id="{C0073FDF-8097-4C3E-A75E-033A604417A6}"/>
              </a:ext>
            </a:extLst>
          </p:cNvPr>
          <p:cNvSpPr>
            <a:spLocks/>
          </p:cNvSpPr>
          <p:nvPr/>
        </p:nvSpPr>
        <p:spPr bwMode="auto">
          <a:xfrm>
            <a:off x="7089356" y="5207491"/>
            <a:ext cx="261432" cy="403542"/>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60" name="Freeform 284">
            <a:extLst>
              <a:ext uri="{FF2B5EF4-FFF2-40B4-BE49-F238E27FC236}">
                <a16:creationId xmlns:a16="http://schemas.microsoft.com/office/drawing/2014/main" id="{F30E8B80-48AC-4E1A-A382-89F20E62C2A9}"/>
              </a:ext>
            </a:extLst>
          </p:cNvPr>
          <p:cNvSpPr>
            <a:spLocks/>
          </p:cNvSpPr>
          <p:nvPr/>
        </p:nvSpPr>
        <p:spPr bwMode="auto">
          <a:xfrm>
            <a:off x="7387436" y="5355253"/>
            <a:ext cx="909027" cy="669513"/>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6BAF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61" name="Freeform 285">
            <a:extLst>
              <a:ext uri="{FF2B5EF4-FFF2-40B4-BE49-F238E27FC236}">
                <a16:creationId xmlns:a16="http://schemas.microsoft.com/office/drawing/2014/main" id="{CA404829-5C46-410F-BC3A-C9475C9EE6F6}"/>
              </a:ext>
            </a:extLst>
          </p:cNvPr>
          <p:cNvSpPr>
            <a:spLocks/>
          </p:cNvSpPr>
          <p:nvPr/>
        </p:nvSpPr>
        <p:spPr bwMode="auto">
          <a:xfrm>
            <a:off x="7521146" y="5355253"/>
            <a:ext cx="775317" cy="669513"/>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62" name="Freeform 286">
            <a:extLst>
              <a:ext uri="{FF2B5EF4-FFF2-40B4-BE49-F238E27FC236}">
                <a16:creationId xmlns:a16="http://schemas.microsoft.com/office/drawing/2014/main" id="{88DBB758-36F3-43E3-90B4-AD1F3D6C8554}"/>
              </a:ext>
            </a:extLst>
          </p:cNvPr>
          <p:cNvSpPr>
            <a:spLocks/>
          </p:cNvSpPr>
          <p:nvPr/>
        </p:nvSpPr>
        <p:spPr bwMode="auto">
          <a:xfrm>
            <a:off x="7377232" y="5355253"/>
            <a:ext cx="429069" cy="521751"/>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63" name="Freeform 287">
            <a:extLst>
              <a:ext uri="{FF2B5EF4-FFF2-40B4-BE49-F238E27FC236}">
                <a16:creationId xmlns:a16="http://schemas.microsoft.com/office/drawing/2014/main" id="{45F29FAD-A2E4-4B42-AEBF-BAF055B91725}"/>
              </a:ext>
            </a:extLst>
          </p:cNvPr>
          <p:cNvSpPr>
            <a:spLocks/>
          </p:cNvSpPr>
          <p:nvPr/>
        </p:nvSpPr>
        <p:spPr bwMode="auto">
          <a:xfrm>
            <a:off x="7881469" y="4804968"/>
            <a:ext cx="515880" cy="781608"/>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6BAFD6"/>
          </a:solidFill>
          <a:ln>
            <a:solidFill>
              <a:srgbClr val="6BAFD6"/>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64" name="Freeform 288">
            <a:extLst>
              <a:ext uri="{FF2B5EF4-FFF2-40B4-BE49-F238E27FC236}">
                <a16:creationId xmlns:a16="http://schemas.microsoft.com/office/drawing/2014/main" id="{5E2B088D-B96D-41D0-9D6C-47639324A419}"/>
              </a:ext>
            </a:extLst>
          </p:cNvPr>
          <p:cNvSpPr>
            <a:spLocks/>
          </p:cNvSpPr>
          <p:nvPr/>
        </p:nvSpPr>
        <p:spPr bwMode="auto">
          <a:xfrm>
            <a:off x="7924375" y="4883435"/>
            <a:ext cx="472973" cy="703142"/>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65" name="Freeform 289">
            <a:extLst>
              <a:ext uri="{FF2B5EF4-FFF2-40B4-BE49-F238E27FC236}">
                <a16:creationId xmlns:a16="http://schemas.microsoft.com/office/drawing/2014/main" id="{0A0AD17D-9C0F-40CB-8832-AD8B17A413F8}"/>
              </a:ext>
            </a:extLst>
          </p:cNvPr>
          <p:cNvSpPr>
            <a:spLocks/>
          </p:cNvSpPr>
          <p:nvPr/>
        </p:nvSpPr>
        <p:spPr bwMode="auto">
          <a:xfrm>
            <a:off x="7875551" y="4804968"/>
            <a:ext cx="237484" cy="688875"/>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66" name="Freeform 290">
            <a:extLst>
              <a:ext uri="{FF2B5EF4-FFF2-40B4-BE49-F238E27FC236}">
                <a16:creationId xmlns:a16="http://schemas.microsoft.com/office/drawing/2014/main" id="{26EF2515-90B4-4C6F-8CD1-6614FD9DE48E}"/>
              </a:ext>
            </a:extLst>
          </p:cNvPr>
          <p:cNvSpPr>
            <a:spLocks/>
          </p:cNvSpPr>
          <p:nvPr/>
        </p:nvSpPr>
        <p:spPr bwMode="auto">
          <a:xfrm>
            <a:off x="8069630" y="5398053"/>
            <a:ext cx="546813" cy="461628"/>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296AA2"/>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67" name="Freeform 291">
            <a:extLst>
              <a:ext uri="{FF2B5EF4-FFF2-40B4-BE49-F238E27FC236}">
                <a16:creationId xmlns:a16="http://schemas.microsoft.com/office/drawing/2014/main" id="{E56E54AE-4432-4035-806D-2289A5706A8C}"/>
              </a:ext>
            </a:extLst>
          </p:cNvPr>
          <p:cNvSpPr>
            <a:spLocks/>
          </p:cNvSpPr>
          <p:nvPr/>
        </p:nvSpPr>
        <p:spPr bwMode="auto">
          <a:xfrm>
            <a:off x="8074531" y="4880378"/>
            <a:ext cx="729417" cy="604294"/>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6BAFD6"/>
          </a:solidFill>
          <a:ln>
            <a:solidFill>
              <a:srgbClr val="6BAFD6"/>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68" name="Freeform 292">
            <a:extLst>
              <a:ext uri="{FF2B5EF4-FFF2-40B4-BE49-F238E27FC236}">
                <a16:creationId xmlns:a16="http://schemas.microsoft.com/office/drawing/2014/main" id="{6DF5D7D8-3FEA-4B8E-B5F3-9D6F3CB397FA}"/>
              </a:ext>
            </a:extLst>
          </p:cNvPr>
          <p:cNvSpPr>
            <a:spLocks/>
          </p:cNvSpPr>
          <p:nvPr/>
        </p:nvSpPr>
        <p:spPr bwMode="auto">
          <a:xfrm>
            <a:off x="8170324" y="4880378"/>
            <a:ext cx="633624" cy="604294"/>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69" name="Freeform 293">
            <a:extLst>
              <a:ext uri="{FF2B5EF4-FFF2-40B4-BE49-F238E27FC236}">
                <a16:creationId xmlns:a16="http://schemas.microsoft.com/office/drawing/2014/main" id="{D0F0876C-2C40-4B9A-828C-8C643C2B6D93}"/>
              </a:ext>
            </a:extLst>
          </p:cNvPr>
          <p:cNvSpPr>
            <a:spLocks/>
          </p:cNvSpPr>
          <p:nvPr/>
        </p:nvSpPr>
        <p:spPr bwMode="auto">
          <a:xfrm>
            <a:off x="8063733" y="4880378"/>
            <a:ext cx="221519" cy="351571"/>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 name="Title 1"/>
          <p:cNvSpPr>
            <a:spLocks noGrp="1"/>
          </p:cNvSpPr>
          <p:nvPr>
            <p:ph type="title"/>
          </p:nvPr>
        </p:nvSpPr>
        <p:spPr/>
        <p:txBody>
          <a:bodyPr>
            <a:normAutofit/>
          </a:bodyPr>
          <a:lstStyle/>
          <a:p>
            <a:r>
              <a:rPr lang="en-US" dirty="0" err="1"/>
              <a:t>Obložnost</a:t>
            </a:r>
            <a:r>
              <a:rPr lang="en-US" dirty="0"/>
              <a:t> </a:t>
            </a:r>
            <a:r>
              <a:rPr lang="en-US" dirty="0" err="1"/>
              <a:t>lůžek</a:t>
            </a:r>
            <a:r>
              <a:rPr lang="en-US" dirty="0"/>
              <a:t> </a:t>
            </a:r>
            <a:r>
              <a:rPr lang="en-US" dirty="0" err="1"/>
              <a:t>akutní</a:t>
            </a:r>
            <a:r>
              <a:rPr lang="en-US" dirty="0"/>
              <a:t> </a:t>
            </a:r>
            <a:r>
              <a:rPr lang="en-US" dirty="0" err="1"/>
              <a:t>péče</a:t>
            </a:r>
            <a:r>
              <a:rPr lang="en-US" dirty="0"/>
              <a:t> </a:t>
            </a:r>
            <a:r>
              <a:rPr lang="en-US" dirty="0" err="1"/>
              <a:t>dle</a:t>
            </a:r>
            <a:r>
              <a:rPr lang="en-US" dirty="0"/>
              <a:t> </a:t>
            </a:r>
            <a:r>
              <a:rPr lang="en-US" dirty="0" err="1"/>
              <a:t>kraje</a:t>
            </a:r>
            <a:r>
              <a:rPr lang="en-US" dirty="0"/>
              <a:t> </a:t>
            </a:r>
            <a:r>
              <a:rPr lang="en-US" dirty="0" err="1"/>
              <a:t>nemocnice</a:t>
            </a:r>
            <a:r>
              <a:rPr lang="en-US" dirty="0"/>
              <a:t> </a:t>
            </a:r>
          </a:p>
        </p:txBody>
      </p:sp>
      <p:graphicFrame>
        <p:nvGraphicFramePr>
          <p:cNvPr id="199" name="Tabulka 90"/>
          <p:cNvGraphicFramePr>
            <a:graphicFrameLocks noGrp="1"/>
          </p:cNvGraphicFramePr>
          <p:nvPr/>
        </p:nvGraphicFramePr>
        <p:xfrm>
          <a:off x="4647119" y="1749393"/>
          <a:ext cx="660400" cy="4327344"/>
        </p:xfrm>
        <a:graphic>
          <a:graphicData uri="http://schemas.openxmlformats.org/drawingml/2006/table">
            <a:tbl>
              <a:tblPr/>
              <a:tblGrid>
                <a:gridCol w="660400">
                  <a:extLst>
                    <a:ext uri="{9D8B030D-6E8A-4147-A177-3AD203B41FA5}">
                      <a16:colId xmlns:a16="http://schemas.microsoft.com/office/drawing/2014/main" val="20000"/>
                    </a:ext>
                  </a:extLst>
                </a:gridCol>
              </a:tblGrid>
              <a:tr h="270459">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fontAlgn="b"/>
                      <a:r>
                        <a:rPr lang="cs-CZ" sz="1100" b="0" i="0" u="none" strike="noStrike" dirty="0">
                          <a:solidFill>
                            <a:srgbClr val="000000"/>
                          </a:solidFill>
                          <a:effectLst/>
                          <a:latin typeface="Calibri" panose="020F0502020204030204" pitchFamily="34" charset="0"/>
                        </a:rPr>
                        <a:t>-1,7%</a:t>
                      </a:r>
                    </a:p>
                  </a:txBody>
                  <a:tcPr marL="7620" marR="7620" marT="762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70459">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fontAlgn="b"/>
                      <a:r>
                        <a:rPr lang="cs-CZ" sz="1100" b="0" i="0" u="none" strike="noStrike">
                          <a:solidFill>
                            <a:srgbClr val="000000"/>
                          </a:solidFill>
                          <a:effectLst/>
                          <a:latin typeface="Calibri" panose="020F0502020204030204" pitchFamily="34" charset="0"/>
                        </a:rPr>
                        <a:t>-1,2%</a:t>
                      </a:r>
                    </a:p>
                  </a:txBody>
                  <a:tcPr marL="7620" marR="7620" marT="762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70459">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fontAlgn="b"/>
                      <a:r>
                        <a:rPr lang="cs-CZ" sz="1100" b="0" i="0" u="none" strike="noStrike">
                          <a:solidFill>
                            <a:srgbClr val="000000"/>
                          </a:solidFill>
                          <a:effectLst/>
                          <a:latin typeface="Calibri" panose="020F0502020204030204" pitchFamily="34" charset="0"/>
                        </a:rPr>
                        <a:t>-1,7%</a:t>
                      </a:r>
                    </a:p>
                  </a:txBody>
                  <a:tcPr marL="7620" marR="7620" marT="762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70459">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fontAlgn="b"/>
                      <a:r>
                        <a:rPr lang="cs-CZ" sz="1100" b="0" i="0" u="none" strike="noStrike" dirty="0">
                          <a:solidFill>
                            <a:srgbClr val="000000"/>
                          </a:solidFill>
                          <a:effectLst/>
                          <a:latin typeface="Calibri" panose="020F0502020204030204" pitchFamily="34" charset="0"/>
                        </a:rPr>
                        <a:t>0,7%</a:t>
                      </a:r>
                    </a:p>
                  </a:txBody>
                  <a:tcPr marL="7620" marR="7620" marT="762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70459">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fontAlgn="b"/>
                      <a:r>
                        <a:rPr lang="cs-CZ" sz="1100" b="0" i="0" u="none" strike="noStrike">
                          <a:solidFill>
                            <a:srgbClr val="000000"/>
                          </a:solidFill>
                          <a:effectLst/>
                          <a:latin typeface="Calibri" panose="020F0502020204030204" pitchFamily="34" charset="0"/>
                        </a:rPr>
                        <a:t>1,7%</a:t>
                      </a:r>
                    </a:p>
                  </a:txBody>
                  <a:tcPr marL="7620" marR="7620" marT="762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70459">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fontAlgn="b"/>
                      <a:r>
                        <a:rPr lang="cs-CZ" sz="1100" b="0" i="0" u="none" strike="noStrike">
                          <a:solidFill>
                            <a:srgbClr val="000000"/>
                          </a:solidFill>
                          <a:effectLst/>
                          <a:latin typeface="Calibri" panose="020F0502020204030204" pitchFamily="34" charset="0"/>
                        </a:rPr>
                        <a:t>-1,5%</a:t>
                      </a:r>
                    </a:p>
                  </a:txBody>
                  <a:tcPr marL="7620" marR="7620" marT="762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70459">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fontAlgn="b"/>
                      <a:r>
                        <a:rPr lang="cs-CZ" sz="1100" b="0" i="0" u="none" strike="noStrike">
                          <a:solidFill>
                            <a:srgbClr val="000000"/>
                          </a:solidFill>
                          <a:effectLst/>
                          <a:latin typeface="Calibri" panose="020F0502020204030204" pitchFamily="34" charset="0"/>
                        </a:rPr>
                        <a:t>-3,0%</a:t>
                      </a:r>
                    </a:p>
                  </a:txBody>
                  <a:tcPr marL="7620" marR="7620" marT="762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70459">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fontAlgn="b"/>
                      <a:r>
                        <a:rPr lang="cs-CZ" sz="1100" b="0" i="0" u="none" strike="noStrike">
                          <a:solidFill>
                            <a:srgbClr val="000000"/>
                          </a:solidFill>
                          <a:effectLst/>
                          <a:latin typeface="Calibri" panose="020F0502020204030204" pitchFamily="34" charset="0"/>
                        </a:rPr>
                        <a:t>-1,2%</a:t>
                      </a:r>
                    </a:p>
                  </a:txBody>
                  <a:tcPr marL="7620" marR="7620" marT="762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70459">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fontAlgn="b"/>
                      <a:r>
                        <a:rPr lang="cs-CZ" sz="1100" b="0" i="0" u="none" strike="noStrike">
                          <a:solidFill>
                            <a:srgbClr val="000000"/>
                          </a:solidFill>
                          <a:effectLst/>
                          <a:latin typeface="Calibri" panose="020F0502020204030204" pitchFamily="34" charset="0"/>
                        </a:rPr>
                        <a:t>-2,9%</a:t>
                      </a:r>
                    </a:p>
                  </a:txBody>
                  <a:tcPr marL="7620" marR="7620" marT="762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r h="270459">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fontAlgn="b"/>
                      <a:r>
                        <a:rPr lang="cs-CZ" sz="1100" b="0" i="0" u="none" strike="noStrike">
                          <a:solidFill>
                            <a:srgbClr val="000000"/>
                          </a:solidFill>
                          <a:effectLst/>
                          <a:latin typeface="Calibri" panose="020F0502020204030204" pitchFamily="34" charset="0"/>
                        </a:rPr>
                        <a:t>-2,1%</a:t>
                      </a:r>
                    </a:p>
                  </a:txBody>
                  <a:tcPr marL="7620" marR="7620" marT="762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r h="270459">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fontAlgn="b"/>
                      <a:r>
                        <a:rPr lang="cs-CZ" sz="1100" b="0" i="0" u="none" strike="noStrike">
                          <a:solidFill>
                            <a:srgbClr val="000000"/>
                          </a:solidFill>
                          <a:effectLst/>
                          <a:latin typeface="Calibri" panose="020F0502020204030204" pitchFamily="34" charset="0"/>
                        </a:rPr>
                        <a:t>-4,5%</a:t>
                      </a:r>
                    </a:p>
                  </a:txBody>
                  <a:tcPr marL="7620" marR="7620" marT="762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1"/>
                  </a:ext>
                </a:extLst>
              </a:tr>
              <a:tr h="270459">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fontAlgn="b"/>
                      <a:r>
                        <a:rPr lang="cs-CZ" sz="1100" b="0" i="0" u="none" strike="noStrike">
                          <a:solidFill>
                            <a:srgbClr val="000000"/>
                          </a:solidFill>
                          <a:effectLst/>
                          <a:latin typeface="Calibri" panose="020F0502020204030204" pitchFamily="34" charset="0"/>
                        </a:rPr>
                        <a:t>-1,5%</a:t>
                      </a:r>
                    </a:p>
                  </a:txBody>
                  <a:tcPr marL="7620" marR="7620" marT="762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2"/>
                  </a:ext>
                </a:extLst>
              </a:tr>
              <a:tr h="270459">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fontAlgn="b"/>
                      <a:r>
                        <a:rPr lang="cs-CZ" sz="1100" b="0" i="0" u="none" strike="noStrike">
                          <a:solidFill>
                            <a:srgbClr val="000000"/>
                          </a:solidFill>
                          <a:effectLst/>
                          <a:latin typeface="Calibri" panose="020F0502020204030204" pitchFamily="34" charset="0"/>
                        </a:rPr>
                        <a:t>-0,6%</a:t>
                      </a:r>
                    </a:p>
                  </a:txBody>
                  <a:tcPr marL="7620" marR="7620" marT="762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3"/>
                  </a:ext>
                </a:extLst>
              </a:tr>
              <a:tr h="270459">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fontAlgn="b"/>
                      <a:r>
                        <a:rPr lang="cs-CZ" sz="1100" b="0" i="0" u="none" strike="noStrike">
                          <a:solidFill>
                            <a:srgbClr val="000000"/>
                          </a:solidFill>
                          <a:effectLst/>
                          <a:latin typeface="Calibri" panose="020F0502020204030204" pitchFamily="34" charset="0"/>
                        </a:rPr>
                        <a:t>-1,4%</a:t>
                      </a:r>
                    </a:p>
                  </a:txBody>
                  <a:tcPr marL="7620" marR="7620" marT="762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4"/>
                  </a:ext>
                </a:extLst>
              </a:tr>
              <a:tr h="270459">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fontAlgn="b"/>
                      <a:r>
                        <a:rPr lang="cs-CZ" sz="1100" b="0" i="0" u="none" strike="noStrike">
                          <a:solidFill>
                            <a:srgbClr val="000000"/>
                          </a:solidFill>
                          <a:effectLst/>
                          <a:latin typeface="Calibri" panose="020F0502020204030204" pitchFamily="34" charset="0"/>
                        </a:rPr>
                        <a:t>-3,2%</a:t>
                      </a:r>
                    </a:p>
                  </a:txBody>
                  <a:tcPr marL="7620" marR="7620" marT="762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5"/>
                  </a:ext>
                </a:extLst>
              </a:tr>
              <a:tr h="270459">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fontAlgn="b"/>
                      <a:r>
                        <a:rPr lang="cs-CZ" sz="1100" b="0" i="0" u="none" strike="noStrike" dirty="0">
                          <a:solidFill>
                            <a:srgbClr val="000000"/>
                          </a:solidFill>
                          <a:effectLst/>
                          <a:latin typeface="Calibri" panose="020F0502020204030204" pitchFamily="34" charset="0"/>
                        </a:rPr>
                        <a:t>-4,6%</a:t>
                      </a:r>
                    </a:p>
                  </a:txBody>
                  <a:tcPr marL="7620" marR="7620" marT="762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6"/>
                  </a:ext>
                </a:extLst>
              </a:tr>
            </a:tbl>
          </a:graphicData>
        </a:graphic>
      </p:graphicFrame>
      <p:sp>
        <p:nvSpPr>
          <p:cNvPr id="200" name="Obdélník 91"/>
          <p:cNvSpPr/>
          <p:nvPr/>
        </p:nvSpPr>
        <p:spPr>
          <a:xfrm>
            <a:off x="4486037" y="944343"/>
            <a:ext cx="1026476" cy="738664"/>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solidFill>
                  <a:srgbClr val="000000"/>
                </a:solidFill>
                <a:effectLst/>
                <a:uLnTx/>
                <a:uFillTx/>
              </a:rPr>
              <a:t>Průměrná meziroční změna</a:t>
            </a:r>
          </a:p>
        </p:txBody>
      </p:sp>
      <p:sp>
        <p:nvSpPr>
          <p:cNvPr id="201" name="Šipka doprava 1"/>
          <p:cNvSpPr/>
          <p:nvPr/>
        </p:nvSpPr>
        <p:spPr>
          <a:xfrm>
            <a:off x="127568" y="3940938"/>
            <a:ext cx="259977" cy="195019"/>
          </a:xfrm>
          <a:prstGeom prst="rightArrow">
            <a:avLst/>
          </a:prstGeom>
          <a:solidFill>
            <a:srgbClr val="FF0000"/>
          </a:solidFill>
          <a:ln w="25400" cap="flat" cmpd="sng" algn="ctr">
            <a:solidFill>
              <a:srgbClr val="E7B13D">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02" name="TextovéPole 12">
            <a:extLst>
              <a:ext uri="{FF2B5EF4-FFF2-40B4-BE49-F238E27FC236}">
                <a16:creationId xmlns:a16="http://schemas.microsoft.com/office/drawing/2014/main" id="{50914A08-9EB4-40A4-8A59-427EBF01ECB5}"/>
              </a:ext>
            </a:extLst>
          </p:cNvPr>
          <p:cNvSpPr txBox="1"/>
          <p:nvPr/>
        </p:nvSpPr>
        <p:spPr>
          <a:xfrm>
            <a:off x="1340033" y="872674"/>
            <a:ext cx="735751" cy="86177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2018</a:t>
            </a:r>
          </a:p>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2017</a:t>
            </a:r>
          </a:p>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2016</a:t>
            </a:r>
          </a:p>
          <a:p>
            <a:pPr marL="0" marR="0" lvl="0" indent="0" defTabSz="914400" eaLnBrk="1" fontAlgn="auto" latinLnBrk="0" hangingPunct="1">
              <a:lnSpc>
                <a:spcPct val="100000"/>
              </a:lnSpc>
              <a:spcBef>
                <a:spcPts val="0"/>
              </a:spcBef>
              <a:spcAft>
                <a:spcPts val="0"/>
              </a:spcAft>
              <a:buClrTx/>
              <a:buSzTx/>
              <a:buFontTx/>
              <a:buNone/>
              <a:tabLst/>
              <a:defRPr/>
            </a:pPr>
            <a:r>
              <a:rPr kumimoji="0" lang="cs-CZ" sz="1000" b="1" i="0" u="none" strike="noStrike" kern="0" cap="none" spc="0" normalizeH="0" baseline="0" noProof="0" dirty="0">
                <a:ln>
                  <a:noFill/>
                </a:ln>
                <a:solidFill>
                  <a:srgbClr val="000000"/>
                </a:solidFill>
                <a:effectLst/>
                <a:uLnTx/>
                <a:uFillTx/>
              </a:rPr>
              <a:t>2015</a:t>
            </a:r>
          </a:p>
          <a:p>
            <a:pPr marL="0" marR="0" lvl="0" indent="0" defTabSz="914400" eaLnBrk="1" fontAlgn="auto" latinLnBrk="0" hangingPunct="1">
              <a:lnSpc>
                <a:spcPct val="100000"/>
              </a:lnSpc>
              <a:spcBef>
                <a:spcPts val="0"/>
              </a:spcBef>
              <a:spcAft>
                <a:spcPts val="0"/>
              </a:spcAft>
              <a:buClrTx/>
              <a:buSzTx/>
              <a:buFontTx/>
              <a:buNone/>
              <a:tabLst/>
              <a:defRPr/>
            </a:pPr>
            <a:endParaRPr kumimoji="0" lang="cs-CZ" sz="1000" b="1" i="0" u="none" strike="noStrike" kern="0" cap="none" spc="0" normalizeH="0" baseline="0" noProof="0" dirty="0">
              <a:ln>
                <a:noFill/>
              </a:ln>
              <a:solidFill>
                <a:srgbClr val="000000"/>
              </a:solidFill>
              <a:effectLst/>
              <a:uLnTx/>
              <a:uFillTx/>
            </a:endParaRPr>
          </a:p>
        </p:txBody>
      </p:sp>
      <p:sp>
        <p:nvSpPr>
          <p:cNvPr id="203" name="Rectangle 56">
            <a:extLst>
              <a:ext uri="{FF2B5EF4-FFF2-40B4-BE49-F238E27FC236}">
                <a16:creationId xmlns:a16="http://schemas.microsoft.com/office/drawing/2014/main" id="{C85D86B1-012C-484C-97CA-3E91A6AD3FEF}"/>
              </a:ext>
            </a:extLst>
          </p:cNvPr>
          <p:cNvSpPr>
            <a:spLocks noChangeArrowheads="1"/>
          </p:cNvSpPr>
          <p:nvPr/>
        </p:nvSpPr>
        <p:spPr bwMode="auto">
          <a:xfrm>
            <a:off x="1206585" y="1247743"/>
            <a:ext cx="154953" cy="108000"/>
          </a:xfrm>
          <a:prstGeom prst="rect">
            <a:avLst/>
          </a:prstGeom>
          <a:solidFill>
            <a:srgbClr val="CCCCFF"/>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000" b="1" i="0" u="none" strike="noStrike" kern="0" cap="none" spc="0" normalizeH="0" baseline="0" noProof="0" dirty="0">
              <a:ln>
                <a:noFill/>
              </a:ln>
              <a:solidFill>
                <a:srgbClr val="000000"/>
              </a:solidFill>
              <a:effectLst/>
              <a:uLnTx/>
              <a:uFillTx/>
              <a:latin typeface="Arial" charset="0"/>
            </a:endParaRPr>
          </a:p>
        </p:txBody>
      </p:sp>
      <p:sp>
        <p:nvSpPr>
          <p:cNvPr id="204" name="Rectangle 56">
            <a:extLst>
              <a:ext uri="{FF2B5EF4-FFF2-40B4-BE49-F238E27FC236}">
                <a16:creationId xmlns:a16="http://schemas.microsoft.com/office/drawing/2014/main" id="{1E2A591A-E5A4-407A-B5E7-E858C24F8F33}"/>
              </a:ext>
            </a:extLst>
          </p:cNvPr>
          <p:cNvSpPr>
            <a:spLocks noChangeArrowheads="1"/>
          </p:cNvSpPr>
          <p:nvPr/>
        </p:nvSpPr>
        <p:spPr bwMode="auto">
          <a:xfrm>
            <a:off x="1206585" y="1096212"/>
            <a:ext cx="154953" cy="108000"/>
          </a:xfrm>
          <a:prstGeom prst="rect">
            <a:avLst/>
          </a:prstGeom>
          <a:solidFill>
            <a:srgbClr val="CC66FF"/>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000" b="1" i="0" u="none" strike="noStrike" kern="0" cap="none" spc="0" normalizeH="0" baseline="0" noProof="0" dirty="0">
              <a:ln>
                <a:noFill/>
              </a:ln>
              <a:solidFill>
                <a:srgbClr val="000000"/>
              </a:solidFill>
              <a:effectLst/>
              <a:uLnTx/>
              <a:uFillTx/>
              <a:latin typeface="Arial" charset="0"/>
            </a:endParaRPr>
          </a:p>
        </p:txBody>
      </p:sp>
      <p:sp>
        <p:nvSpPr>
          <p:cNvPr id="205" name="Rectangle 56">
            <a:extLst>
              <a:ext uri="{FF2B5EF4-FFF2-40B4-BE49-F238E27FC236}">
                <a16:creationId xmlns:a16="http://schemas.microsoft.com/office/drawing/2014/main" id="{30A28F2E-1F0F-4687-975E-4E3BFC6334C5}"/>
              </a:ext>
            </a:extLst>
          </p:cNvPr>
          <p:cNvSpPr>
            <a:spLocks noChangeArrowheads="1"/>
          </p:cNvSpPr>
          <p:nvPr/>
        </p:nvSpPr>
        <p:spPr bwMode="auto">
          <a:xfrm>
            <a:off x="1206585" y="944682"/>
            <a:ext cx="154953" cy="108000"/>
          </a:xfrm>
          <a:prstGeom prst="rect">
            <a:avLst/>
          </a:prstGeom>
          <a:solidFill>
            <a:srgbClr val="9966FF"/>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200" b="1" i="1" u="none" strike="noStrike" kern="0" cap="none" spc="0" normalizeH="0" baseline="0" noProof="0" dirty="0">
              <a:ln>
                <a:noFill/>
              </a:ln>
              <a:solidFill>
                <a:srgbClr val="000000"/>
              </a:solidFill>
              <a:effectLst/>
              <a:uLnTx/>
              <a:uFillTx/>
              <a:latin typeface="Arial" charset="0"/>
            </a:endParaRPr>
          </a:p>
        </p:txBody>
      </p:sp>
      <p:sp>
        <p:nvSpPr>
          <p:cNvPr id="206" name="Rectangle 56">
            <a:extLst>
              <a:ext uri="{FF2B5EF4-FFF2-40B4-BE49-F238E27FC236}">
                <a16:creationId xmlns:a16="http://schemas.microsoft.com/office/drawing/2014/main" id="{30A28F2E-1F0F-4687-975E-4E3BFC6334C5}"/>
              </a:ext>
            </a:extLst>
          </p:cNvPr>
          <p:cNvSpPr>
            <a:spLocks noChangeArrowheads="1"/>
          </p:cNvSpPr>
          <p:nvPr/>
        </p:nvSpPr>
        <p:spPr bwMode="auto">
          <a:xfrm>
            <a:off x="1206859" y="1404348"/>
            <a:ext cx="154953" cy="108000"/>
          </a:xfrm>
          <a:prstGeom prst="rect">
            <a:avLst/>
          </a:prstGeom>
          <a:solidFill>
            <a:srgbClr val="84848E">
              <a:lumMod val="20000"/>
              <a:lumOff val="80000"/>
            </a:srgbClr>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200" b="1" i="1" u="none" strike="noStrike" kern="0" cap="none" spc="0" normalizeH="0" baseline="0" noProof="0" dirty="0">
              <a:ln>
                <a:noFill/>
              </a:ln>
              <a:solidFill>
                <a:srgbClr val="000000"/>
              </a:solidFill>
              <a:effectLst/>
              <a:uLnTx/>
              <a:uFillTx/>
              <a:latin typeface="Arial" charset="0"/>
            </a:endParaRPr>
          </a:p>
        </p:txBody>
      </p:sp>
    </p:spTree>
    <p:extLst>
      <p:ext uri="{BB962C8B-B14F-4D97-AF65-F5344CB8AC3E}">
        <p14:creationId xmlns:p14="http://schemas.microsoft.com/office/powerpoint/2010/main" val="234629003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6187912" cy="523220"/>
          </a:xfrm>
          <a:prstGeom prst="rect">
            <a:avLst/>
          </a:prstGeom>
          <a:noFill/>
        </p:spPr>
        <p:txBody>
          <a:bodyPr wrap="none" rtlCol="0">
            <a:spAutoFit/>
          </a:bodyPr>
          <a:lstStyle/>
          <a:p>
            <a:r>
              <a:rPr lang="cs-CZ" sz="1400" dirty="0"/>
              <a:t>Zdroj: </a:t>
            </a:r>
            <a:r>
              <a:rPr lang="cs-CZ" sz="1400" kern="0" dirty="0">
                <a:solidFill>
                  <a:srgbClr val="000000"/>
                </a:solidFill>
              </a:rPr>
              <a:t>NRHOSP 2010 – 2018, </a:t>
            </a:r>
            <a:endParaRPr lang="cs-CZ" sz="1400" b="1" kern="0" dirty="0">
              <a:solidFill>
                <a:schemeClr val="accent3"/>
              </a:solidFill>
            </a:endParaRPr>
          </a:p>
          <a:p>
            <a:pPr lvl="0">
              <a:defRPr/>
            </a:pPr>
            <a:r>
              <a:rPr lang="cs-CZ" sz="1400" kern="0" dirty="0">
                <a:solidFill>
                  <a:srgbClr val="000000"/>
                </a:solidFill>
              </a:rPr>
              <a:t>Počet pacientů s diagnózou I21-I22 a hospitalizačním úmrtím do 30 dnů od přijetí. </a:t>
            </a:r>
          </a:p>
        </p:txBody>
      </p:sp>
      <p:sp>
        <p:nvSpPr>
          <p:cNvPr id="23" name="TextBox 9">
            <a:extLst>
              <a:ext uri="{FF2B5EF4-FFF2-40B4-BE49-F238E27FC236}">
                <a16:creationId xmlns:a16="http://schemas.microsoft.com/office/drawing/2014/main" id="{860BA2FB-D191-4AC9-B3A9-12AFA4B4577A}"/>
              </a:ext>
            </a:extLst>
          </p:cNvPr>
          <p:cNvSpPr txBox="1"/>
          <p:nvPr/>
        </p:nvSpPr>
        <p:spPr>
          <a:xfrm rot="16200000">
            <a:off x="79997" y="2525352"/>
            <a:ext cx="2828338" cy="523220"/>
          </a:xfrm>
          <a:prstGeom prst="rect">
            <a:avLst/>
          </a:prstGeom>
          <a:noFill/>
        </p:spPr>
        <p:txBody>
          <a:bodyPr wrap="none" rtlCol="0">
            <a:spAutoFit/>
          </a:bodyPr>
          <a:lstStyle/>
          <a:p>
            <a:pPr algn="ctr">
              <a:defRPr sz="1400" b="0" i="0" u="none" strike="noStrike" kern="1200" baseline="0">
                <a:solidFill>
                  <a:prstClr val="black"/>
                </a:solidFill>
                <a:latin typeface="+mn-lt"/>
                <a:ea typeface="+mn-ea"/>
                <a:cs typeface="+mn-cs"/>
              </a:defRPr>
            </a:pPr>
            <a:r>
              <a:rPr lang="cs-CZ" sz="1400" dirty="0"/>
              <a:t>% zastoupení akutních  hospitalizací </a:t>
            </a:r>
          </a:p>
          <a:p>
            <a:pPr algn="ctr">
              <a:defRPr sz="1400" b="0" i="0" u="none" strike="noStrike" kern="1200" baseline="0">
                <a:solidFill>
                  <a:prstClr val="black"/>
                </a:solidFill>
                <a:latin typeface="+mn-lt"/>
                <a:ea typeface="+mn-ea"/>
                <a:cs typeface="+mn-cs"/>
              </a:defRPr>
            </a:pPr>
            <a:r>
              <a:rPr lang="cs-CZ" sz="1400" dirty="0"/>
              <a:t>končících úmrtím</a:t>
            </a:r>
          </a:p>
        </p:txBody>
      </p:sp>
      <p:sp>
        <p:nvSpPr>
          <p:cNvPr id="25" name="TextovéPole 24">
            <a:extLst>
              <a:ext uri="{FF2B5EF4-FFF2-40B4-BE49-F238E27FC236}">
                <a16:creationId xmlns:a16="http://schemas.microsoft.com/office/drawing/2014/main" id="{12B63128-628E-4BB5-9CD3-D9C43C758FFD}"/>
              </a:ext>
            </a:extLst>
          </p:cNvPr>
          <p:cNvSpPr txBox="1">
            <a:spLocks noChangeArrowheads="1"/>
          </p:cNvSpPr>
          <p:nvPr/>
        </p:nvSpPr>
        <p:spPr bwMode="auto">
          <a:xfrm>
            <a:off x="9190008" y="1196580"/>
            <a:ext cx="130267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b="1" dirty="0">
                <a:latin typeface="+mn-lt"/>
              </a:rPr>
              <a:t>Česká republika</a:t>
            </a:r>
            <a:endParaRPr kumimoji="0" lang="cs-CZ" altLang="cs-CZ" sz="1400" b="1" i="0" u="none" strike="noStrike" kern="1200" cap="none" spc="0" normalizeH="0" baseline="0" noProof="0" dirty="0">
              <a:ln>
                <a:noFill/>
              </a:ln>
              <a:effectLst/>
              <a:uLnTx/>
              <a:uFillTx/>
              <a:latin typeface="+mn-lt"/>
            </a:endParaRPr>
          </a:p>
        </p:txBody>
      </p:sp>
      <p:sp>
        <p:nvSpPr>
          <p:cNvPr id="26" name="TextovéPole 25">
            <a:extLst>
              <a:ext uri="{FF2B5EF4-FFF2-40B4-BE49-F238E27FC236}">
                <a16:creationId xmlns:a16="http://schemas.microsoft.com/office/drawing/2014/main" id="{EFDD325A-A3D7-4580-BFD0-F772B6DAE269}"/>
              </a:ext>
            </a:extLst>
          </p:cNvPr>
          <p:cNvSpPr txBox="1">
            <a:spLocks noChangeArrowheads="1"/>
          </p:cNvSpPr>
          <p:nvPr/>
        </p:nvSpPr>
        <p:spPr bwMode="auto">
          <a:xfrm>
            <a:off x="9189028" y="1613863"/>
            <a:ext cx="177041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dirty="0">
                <a:latin typeface="+mn-lt"/>
              </a:rPr>
              <a:t>Rozsah hodnot krajů</a:t>
            </a:r>
            <a:endParaRPr kumimoji="0" lang="cs-CZ" altLang="cs-CZ" sz="1400" i="0" u="none" strike="noStrike" kern="1200" cap="none" spc="0" normalizeH="0" baseline="0" noProof="0" dirty="0">
              <a:ln>
                <a:noFill/>
              </a:ln>
              <a:effectLst/>
              <a:uLnTx/>
              <a:uFillTx/>
              <a:latin typeface="+mn-lt"/>
            </a:endParaRPr>
          </a:p>
        </p:txBody>
      </p:sp>
      <p:sp>
        <p:nvSpPr>
          <p:cNvPr id="27" name="Rectangle 53">
            <a:extLst>
              <a:ext uri="{FF2B5EF4-FFF2-40B4-BE49-F238E27FC236}">
                <a16:creationId xmlns:a16="http://schemas.microsoft.com/office/drawing/2014/main" id="{378A1716-C232-449E-B3B5-59ADAC6DB2A8}"/>
              </a:ext>
            </a:extLst>
          </p:cNvPr>
          <p:cNvSpPr>
            <a:spLocks/>
          </p:cNvSpPr>
          <p:nvPr/>
        </p:nvSpPr>
        <p:spPr>
          <a:xfrm>
            <a:off x="8925595" y="1644640"/>
            <a:ext cx="144000" cy="143777"/>
          </a:xfrm>
          <a:prstGeom prst="rect">
            <a:avLst/>
          </a:prstGeom>
          <a:solidFill>
            <a:schemeClr val="accent1">
              <a:lumMod val="20000"/>
              <a:lumOff val="80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FFCC99"/>
              </a:solidFill>
              <a:effectLst/>
              <a:uLnTx/>
              <a:uFillTx/>
              <a:latin typeface="Calibri"/>
              <a:ea typeface="+mn-ea"/>
              <a:cs typeface="+mn-cs"/>
            </a:endParaRPr>
          </a:p>
        </p:txBody>
      </p:sp>
      <p:grpSp>
        <p:nvGrpSpPr>
          <p:cNvPr id="28" name="Skupina 27">
            <a:extLst>
              <a:ext uri="{FF2B5EF4-FFF2-40B4-BE49-F238E27FC236}">
                <a16:creationId xmlns:a16="http://schemas.microsoft.com/office/drawing/2014/main" id="{A7525C84-5BB0-4215-9680-E09983E5A186}"/>
              </a:ext>
            </a:extLst>
          </p:cNvPr>
          <p:cNvGrpSpPr/>
          <p:nvPr/>
        </p:nvGrpSpPr>
        <p:grpSpPr>
          <a:xfrm>
            <a:off x="8857610" y="1272953"/>
            <a:ext cx="287338" cy="72000"/>
            <a:chOff x="6212411" y="2060825"/>
            <a:chExt cx="287338" cy="72000"/>
          </a:xfrm>
        </p:grpSpPr>
        <p:cxnSp>
          <p:nvCxnSpPr>
            <p:cNvPr id="29" name="Straight Connector 35">
              <a:extLst>
                <a:ext uri="{FF2B5EF4-FFF2-40B4-BE49-F238E27FC236}">
                  <a16:creationId xmlns:a16="http://schemas.microsoft.com/office/drawing/2014/main" id="{F3CFCF5D-08F7-4399-98AB-BAD09B508394}"/>
                </a:ext>
              </a:extLst>
            </p:cNvPr>
            <p:cNvCxnSpPr/>
            <p:nvPr/>
          </p:nvCxnSpPr>
          <p:spPr>
            <a:xfrm>
              <a:off x="6212411" y="2096825"/>
              <a:ext cx="287338" cy="0"/>
            </a:xfrm>
            <a:prstGeom prst="line">
              <a:avLst/>
            </a:prstGeom>
            <a:solidFill>
              <a:srgbClr val="FF6600"/>
            </a:solidFill>
            <a:ln w="19050">
              <a:solidFill>
                <a:srgbClr val="037BC1"/>
              </a:solidFill>
            </a:ln>
          </p:spPr>
          <p:style>
            <a:lnRef idx="1">
              <a:schemeClr val="accent1"/>
            </a:lnRef>
            <a:fillRef idx="0">
              <a:schemeClr val="accent1"/>
            </a:fillRef>
            <a:effectRef idx="0">
              <a:schemeClr val="accent1"/>
            </a:effectRef>
            <a:fontRef idx="minor">
              <a:schemeClr val="tx1"/>
            </a:fontRef>
          </p:style>
        </p:cxnSp>
        <p:sp>
          <p:nvSpPr>
            <p:cNvPr id="30" name="Oval 22">
              <a:extLst>
                <a:ext uri="{FF2B5EF4-FFF2-40B4-BE49-F238E27FC236}">
                  <a16:creationId xmlns:a16="http://schemas.microsoft.com/office/drawing/2014/main" id="{264F66EF-F987-4D10-976A-BA95370A801D}"/>
                </a:ext>
              </a:extLst>
            </p:cNvPr>
            <p:cNvSpPr/>
            <p:nvPr/>
          </p:nvSpPr>
          <p:spPr>
            <a:xfrm>
              <a:off x="6320080" y="2060825"/>
              <a:ext cx="72000" cy="72000"/>
            </a:xfrm>
            <a:prstGeom prst="diamond">
              <a:avLst/>
            </a:prstGeom>
            <a:solidFill>
              <a:srgbClr val="037BC1"/>
            </a:solidFill>
            <a:ln w="9525">
              <a:solidFill>
                <a:srgbClr val="037BC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5F5F5F"/>
                </a:solidFill>
                <a:effectLst/>
                <a:uLnTx/>
                <a:uFillTx/>
                <a:latin typeface="Calibri"/>
                <a:ea typeface="+mn-ea"/>
                <a:cs typeface="+mn-cs"/>
              </a:endParaRPr>
            </a:p>
          </p:txBody>
        </p:sp>
      </p:grpSp>
      <p:grpSp>
        <p:nvGrpSpPr>
          <p:cNvPr id="32" name="Skupina 31">
            <a:extLst>
              <a:ext uri="{FF2B5EF4-FFF2-40B4-BE49-F238E27FC236}">
                <a16:creationId xmlns:a16="http://schemas.microsoft.com/office/drawing/2014/main" id="{C9C3B8EA-8E80-49C0-85EA-C24A06E98B41}"/>
              </a:ext>
            </a:extLst>
          </p:cNvPr>
          <p:cNvGrpSpPr/>
          <p:nvPr/>
        </p:nvGrpSpPr>
        <p:grpSpPr>
          <a:xfrm>
            <a:off x="8866075" y="1484622"/>
            <a:ext cx="287338" cy="72000"/>
            <a:chOff x="6212411" y="2060825"/>
            <a:chExt cx="287338" cy="72000"/>
          </a:xfrm>
          <a:solidFill>
            <a:srgbClr val="7F0506"/>
          </a:solidFill>
        </p:grpSpPr>
        <p:cxnSp>
          <p:nvCxnSpPr>
            <p:cNvPr id="33" name="Straight Connector 35">
              <a:extLst>
                <a:ext uri="{FF2B5EF4-FFF2-40B4-BE49-F238E27FC236}">
                  <a16:creationId xmlns:a16="http://schemas.microsoft.com/office/drawing/2014/main" id="{39874FB7-B2DA-4BC2-A403-A45A65D7E7F3}"/>
                </a:ext>
              </a:extLst>
            </p:cNvPr>
            <p:cNvCxnSpPr/>
            <p:nvPr/>
          </p:nvCxnSpPr>
          <p:spPr>
            <a:xfrm>
              <a:off x="6212411" y="2096825"/>
              <a:ext cx="287338" cy="0"/>
            </a:xfrm>
            <a:prstGeom prst="line">
              <a:avLst/>
            </a:prstGeom>
            <a:grpFill/>
            <a:ln w="19050">
              <a:solidFill>
                <a:srgbClr val="7F0506"/>
              </a:solidFill>
            </a:ln>
          </p:spPr>
          <p:style>
            <a:lnRef idx="1">
              <a:schemeClr val="accent1"/>
            </a:lnRef>
            <a:fillRef idx="0">
              <a:schemeClr val="accent1"/>
            </a:fillRef>
            <a:effectRef idx="0">
              <a:schemeClr val="accent1"/>
            </a:effectRef>
            <a:fontRef idx="minor">
              <a:schemeClr val="tx1"/>
            </a:fontRef>
          </p:style>
        </p:cxnSp>
        <p:sp>
          <p:nvSpPr>
            <p:cNvPr id="34" name="Oval 22">
              <a:extLst>
                <a:ext uri="{FF2B5EF4-FFF2-40B4-BE49-F238E27FC236}">
                  <a16:creationId xmlns:a16="http://schemas.microsoft.com/office/drawing/2014/main" id="{8B76F1C8-C8A9-415E-B6C4-BF7FD9ECAB13}"/>
                </a:ext>
              </a:extLst>
            </p:cNvPr>
            <p:cNvSpPr/>
            <p:nvPr/>
          </p:nvSpPr>
          <p:spPr>
            <a:xfrm>
              <a:off x="6320080" y="2060825"/>
              <a:ext cx="72000" cy="72000"/>
            </a:xfrm>
            <a:prstGeom prst="diamond">
              <a:avLst/>
            </a:prstGeom>
            <a:grpFill/>
            <a:ln w="9525">
              <a:solidFill>
                <a:srgbClr val="7F050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5F5F5F"/>
                </a:solidFill>
                <a:effectLst/>
                <a:uLnTx/>
                <a:uFillTx/>
                <a:latin typeface="Calibri"/>
                <a:ea typeface="+mn-ea"/>
                <a:cs typeface="+mn-cs"/>
              </a:endParaRPr>
            </a:p>
          </p:txBody>
        </p:sp>
      </p:grpSp>
      <p:sp>
        <p:nvSpPr>
          <p:cNvPr id="2" name="Title 1"/>
          <p:cNvSpPr>
            <a:spLocks noGrp="1"/>
          </p:cNvSpPr>
          <p:nvPr>
            <p:ph type="title"/>
          </p:nvPr>
        </p:nvSpPr>
        <p:spPr/>
        <p:txBody>
          <a:bodyPr>
            <a:normAutofit fontScale="90000"/>
          </a:bodyPr>
          <a:lstStyle/>
          <a:p>
            <a:r>
              <a:rPr lang="en-US" dirty="0" err="1"/>
              <a:t>Akutní</a:t>
            </a:r>
            <a:r>
              <a:rPr lang="en-US" dirty="0"/>
              <a:t> </a:t>
            </a:r>
            <a:r>
              <a:rPr lang="en-US" dirty="0" err="1"/>
              <a:t>infarkt</a:t>
            </a:r>
            <a:r>
              <a:rPr lang="en-US" dirty="0"/>
              <a:t> </a:t>
            </a:r>
            <a:r>
              <a:rPr lang="en-US" dirty="0" err="1"/>
              <a:t>myokardu</a:t>
            </a:r>
            <a:r>
              <a:rPr lang="en-US" dirty="0"/>
              <a:t> – </a:t>
            </a:r>
            <a:r>
              <a:rPr lang="en-US" dirty="0" err="1"/>
              <a:t>hospitalizační</a:t>
            </a:r>
            <a:r>
              <a:rPr lang="en-US" dirty="0"/>
              <a:t> </a:t>
            </a:r>
            <a:r>
              <a:rPr lang="en-US" dirty="0" err="1"/>
              <a:t>mortalita</a:t>
            </a:r>
            <a:r>
              <a:rPr lang="en-US" dirty="0"/>
              <a:t> (do 30 </a:t>
            </a:r>
            <a:r>
              <a:rPr lang="en-US" dirty="0" err="1"/>
              <a:t>dnů</a:t>
            </a:r>
            <a:r>
              <a:rPr lang="en-US" dirty="0"/>
              <a:t>)</a:t>
            </a:r>
          </a:p>
        </p:txBody>
      </p:sp>
      <p:sp>
        <p:nvSpPr>
          <p:cNvPr id="19" name="TextBox 7"/>
          <p:cNvSpPr txBox="1"/>
          <p:nvPr/>
        </p:nvSpPr>
        <p:spPr>
          <a:xfrm>
            <a:off x="9180576" y="2409046"/>
            <a:ext cx="2898648" cy="2677656"/>
          </a:xfrm>
          <a:prstGeom prst="rect">
            <a:avLst/>
          </a:prstGeom>
          <a:noFill/>
          <a:ln>
            <a:noFill/>
          </a:ln>
        </p:spPr>
        <p:txBody>
          <a:bodyPr wrap="square" rtlCol="0">
            <a:spAutoFit/>
          </a:bodyPr>
          <a:lstStyle/>
          <a:p>
            <a:r>
              <a:rPr lang="cs-CZ" sz="1400" kern="0" dirty="0">
                <a:solidFill>
                  <a:srgbClr val="000000"/>
                </a:solidFill>
              </a:rPr>
              <a:t>V ČR v roce 2018 zemřelo na AIM při hospitalizaci (do 30 dní od přijetí) 1 081 pacientů, což je 7,1 % ze všech pacientů hospitalizovaných pro akutní infarkt myokardu.</a:t>
            </a:r>
          </a:p>
          <a:p>
            <a:endParaRPr lang="cs-CZ" sz="1400" kern="0" dirty="0">
              <a:solidFill>
                <a:srgbClr val="000000"/>
              </a:solidFill>
            </a:endParaRPr>
          </a:p>
          <a:p>
            <a:r>
              <a:rPr lang="cs-CZ" sz="1400" kern="0" dirty="0">
                <a:solidFill>
                  <a:srgbClr val="000000"/>
                </a:solidFill>
              </a:rPr>
              <a:t>V Královehradeckém kraji zemřelo při hospitalizaci do 30 dní 58 pacientů, což je 7,6 % ze všech pacientů hospitalizovaných pro akutní infarkt</a:t>
            </a:r>
          </a:p>
          <a:p>
            <a:r>
              <a:rPr lang="cs-CZ" sz="1400" kern="0" dirty="0">
                <a:solidFill>
                  <a:srgbClr val="000000"/>
                </a:solidFill>
              </a:rPr>
              <a:t>myokardu.</a:t>
            </a:r>
          </a:p>
          <a:p>
            <a:endParaRPr lang="cs-CZ" sz="1400" kern="0" dirty="0">
              <a:solidFill>
                <a:srgbClr val="000000"/>
              </a:solidFill>
            </a:endParaRPr>
          </a:p>
        </p:txBody>
      </p:sp>
      <p:graphicFrame>
        <p:nvGraphicFramePr>
          <p:cNvPr id="21" name="Object 123">
            <a:extLst>
              <a:ext uri="{FF2B5EF4-FFF2-40B4-BE49-F238E27FC236}">
                <a16:creationId xmlns:a16="http://schemas.microsoft.com/office/drawing/2014/main" id="{EF661DA4-D832-41B8-82FE-789592E80702}"/>
              </a:ext>
            </a:extLst>
          </p:cNvPr>
          <p:cNvGraphicFramePr>
            <a:graphicFrameLocks/>
          </p:cNvGraphicFramePr>
          <p:nvPr>
            <p:extLst>
              <p:ext uri="{D42A27DB-BD31-4B8C-83A1-F6EECF244321}">
                <p14:modId xmlns:p14="http://schemas.microsoft.com/office/powerpoint/2010/main" val="3645615411"/>
              </p:ext>
            </p:extLst>
          </p:nvPr>
        </p:nvGraphicFramePr>
        <p:xfrm>
          <a:off x="1755776" y="1479361"/>
          <a:ext cx="6826250" cy="2907533"/>
        </p:xfrm>
        <a:graphic>
          <a:graphicData uri="http://schemas.openxmlformats.org/drawingml/2006/chart">
            <c:chart xmlns:c="http://schemas.openxmlformats.org/drawingml/2006/chart" xmlns:r="http://schemas.openxmlformats.org/officeDocument/2006/relationships" r:id="rId2"/>
          </a:graphicData>
        </a:graphic>
      </p:graphicFrame>
      <p:sp>
        <p:nvSpPr>
          <p:cNvPr id="37" name="TextovéPole 7">
            <a:extLst>
              <a:ext uri="{FF2B5EF4-FFF2-40B4-BE49-F238E27FC236}">
                <a16:creationId xmlns:a16="http://schemas.microsoft.com/office/drawing/2014/main" id="{972427F0-BA99-4932-B023-6A2F28F900C2}"/>
              </a:ext>
            </a:extLst>
          </p:cNvPr>
          <p:cNvSpPr txBox="1">
            <a:spLocks noChangeArrowheads="1"/>
          </p:cNvSpPr>
          <p:nvPr/>
        </p:nvSpPr>
        <p:spPr bwMode="auto">
          <a:xfrm>
            <a:off x="9198473" y="1408249"/>
            <a:ext cx="17609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b="1" dirty="0">
                <a:latin typeface="+mn-lt"/>
              </a:rPr>
              <a:t>Královéhradecký kraj</a:t>
            </a:r>
            <a:endParaRPr kumimoji="0" lang="cs-CZ" altLang="cs-CZ" sz="1400" b="1" i="0" u="none" strike="noStrike" kern="1200" cap="none" spc="0" normalizeH="0" baseline="0" noProof="0" dirty="0">
              <a:ln>
                <a:noFill/>
              </a:ln>
              <a:effectLst/>
              <a:uLnTx/>
              <a:uFillTx/>
              <a:latin typeface="+mn-lt"/>
            </a:endParaRPr>
          </a:p>
        </p:txBody>
      </p:sp>
      <p:sp>
        <p:nvSpPr>
          <p:cNvPr id="38" name="TextovéPole 7">
            <a:extLst>
              <a:ext uri="{FF2B5EF4-FFF2-40B4-BE49-F238E27FC236}">
                <a16:creationId xmlns:a16="http://schemas.microsoft.com/office/drawing/2014/main" id="{A226FEFE-FC55-447E-BDB1-E3F8D290A45D}"/>
              </a:ext>
            </a:extLst>
          </p:cNvPr>
          <p:cNvSpPr txBox="1">
            <a:spLocks noChangeArrowheads="1"/>
          </p:cNvSpPr>
          <p:nvPr/>
        </p:nvSpPr>
        <p:spPr bwMode="auto">
          <a:xfrm>
            <a:off x="8386049" y="2739286"/>
            <a:ext cx="6236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cs-CZ" altLang="cs-CZ" sz="1400" dirty="0">
                <a:latin typeface="+mn-lt"/>
              </a:rPr>
              <a:t>7,1 %</a:t>
            </a:r>
          </a:p>
        </p:txBody>
      </p:sp>
      <p:sp>
        <p:nvSpPr>
          <p:cNvPr id="39" name="TextovéPole 7">
            <a:extLst>
              <a:ext uri="{FF2B5EF4-FFF2-40B4-BE49-F238E27FC236}">
                <a16:creationId xmlns:a16="http://schemas.microsoft.com/office/drawing/2014/main" id="{C9E560A5-5721-41D6-95C3-31965B6741CE}"/>
              </a:ext>
            </a:extLst>
          </p:cNvPr>
          <p:cNvSpPr txBox="1">
            <a:spLocks noChangeArrowheads="1"/>
          </p:cNvSpPr>
          <p:nvPr/>
        </p:nvSpPr>
        <p:spPr bwMode="auto">
          <a:xfrm>
            <a:off x="8386049" y="2546584"/>
            <a:ext cx="6236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cs-CZ" altLang="cs-CZ" sz="1400" dirty="0">
                <a:latin typeface="+mn-lt"/>
              </a:rPr>
              <a:t>7,6 %</a:t>
            </a:r>
          </a:p>
        </p:txBody>
      </p:sp>
      <p:graphicFrame>
        <p:nvGraphicFramePr>
          <p:cNvPr id="40" name="Tabulka 39">
            <a:extLst>
              <a:ext uri="{FF2B5EF4-FFF2-40B4-BE49-F238E27FC236}">
                <a16:creationId xmlns:a16="http://schemas.microsoft.com/office/drawing/2014/main" id="{01448B8C-2F4E-449D-9F75-CA6CB836FC9F}"/>
              </a:ext>
            </a:extLst>
          </p:cNvPr>
          <p:cNvGraphicFramePr>
            <a:graphicFrameLocks noGrp="1"/>
          </p:cNvGraphicFramePr>
          <p:nvPr>
            <p:extLst>
              <p:ext uri="{D42A27DB-BD31-4B8C-83A1-F6EECF244321}">
                <p14:modId xmlns:p14="http://schemas.microsoft.com/office/powerpoint/2010/main" val="1630831109"/>
              </p:ext>
            </p:extLst>
          </p:nvPr>
        </p:nvGraphicFramePr>
        <p:xfrm>
          <a:off x="257558" y="4598978"/>
          <a:ext cx="8533458" cy="1230250"/>
        </p:xfrm>
        <a:graphic>
          <a:graphicData uri="http://schemas.openxmlformats.org/drawingml/2006/table">
            <a:tbl>
              <a:tblPr/>
              <a:tblGrid>
                <a:gridCol w="324000">
                  <a:extLst>
                    <a:ext uri="{9D8B030D-6E8A-4147-A177-3AD203B41FA5}">
                      <a16:colId xmlns:a16="http://schemas.microsoft.com/office/drawing/2014/main" val="3552124015"/>
                    </a:ext>
                  </a:extLst>
                </a:gridCol>
                <a:gridCol w="1368000">
                  <a:extLst>
                    <a:ext uri="{9D8B030D-6E8A-4147-A177-3AD203B41FA5}">
                      <a16:colId xmlns:a16="http://schemas.microsoft.com/office/drawing/2014/main" val="3910378363"/>
                    </a:ext>
                  </a:extLst>
                </a:gridCol>
                <a:gridCol w="760162">
                  <a:extLst>
                    <a:ext uri="{9D8B030D-6E8A-4147-A177-3AD203B41FA5}">
                      <a16:colId xmlns:a16="http://schemas.microsoft.com/office/drawing/2014/main" val="3686673165"/>
                    </a:ext>
                  </a:extLst>
                </a:gridCol>
                <a:gridCol w="760162">
                  <a:extLst>
                    <a:ext uri="{9D8B030D-6E8A-4147-A177-3AD203B41FA5}">
                      <a16:colId xmlns:a16="http://schemas.microsoft.com/office/drawing/2014/main" val="2157046748"/>
                    </a:ext>
                  </a:extLst>
                </a:gridCol>
                <a:gridCol w="760162">
                  <a:extLst>
                    <a:ext uri="{9D8B030D-6E8A-4147-A177-3AD203B41FA5}">
                      <a16:colId xmlns:a16="http://schemas.microsoft.com/office/drawing/2014/main" val="4101218897"/>
                    </a:ext>
                  </a:extLst>
                </a:gridCol>
                <a:gridCol w="760162">
                  <a:extLst>
                    <a:ext uri="{9D8B030D-6E8A-4147-A177-3AD203B41FA5}">
                      <a16:colId xmlns:a16="http://schemas.microsoft.com/office/drawing/2014/main" val="2622181137"/>
                    </a:ext>
                  </a:extLst>
                </a:gridCol>
                <a:gridCol w="760162">
                  <a:extLst>
                    <a:ext uri="{9D8B030D-6E8A-4147-A177-3AD203B41FA5}">
                      <a16:colId xmlns:a16="http://schemas.microsoft.com/office/drawing/2014/main" val="2914660730"/>
                    </a:ext>
                  </a:extLst>
                </a:gridCol>
                <a:gridCol w="760162">
                  <a:extLst>
                    <a:ext uri="{9D8B030D-6E8A-4147-A177-3AD203B41FA5}">
                      <a16:colId xmlns:a16="http://schemas.microsoft.com/office/drawing/2014/main" val="1082204024"/>
                    </a:ext>
                  </a:extLst>
                </a:gridCol>
                <a:gridCol w="760162">
                  <a:extLst>
                    <a:ext uri="{9D8B030D-6E8A-4147-A177-3AD203B41FA5}">
                      <a16:colId xmlns:a16="http://schemas.microsoft.com/office/drawing/2014/main" val="3652849655"/>
                    </a:ext>
                  </a:extLst>
                </a:gridCol>
                <a:gridCol w="760162">
                  <a:extLst>
                    <a:ext uri="{9D8B030D-6E8A-4147-A177-3AD203B41FA5}">
                      <a16:colId xmlns:a16="http://schemas.microsoft.com/office/drawing/2014/main" val="2613769941"/>
                    </a:ext>
                  </a:extLst>
                </a:gridCol>
                <a:gridCol w="760162">
                  <a:extLst>
                    <a:ext uri="{9D8B030D-6E8A-4147-A177-3AD203B41FA5}">
                      <a16:colId xmlns:a16="http://schemas.microsoft.com/office/drawing/2014/main" val="4107573108"/>
                    </a:ext>
                  </a:extLst>
                </a:gridCol>
              </a:tblGrid>
              <a:tr h="175750">
                <a:tc>
                  <a:txBody>
                    <a:bodyPr/>
                    <a:lstStyle/>
                    <a:p>
                      <a:pPr algn="ctr" fontAlgn="ctr">
                        <a:lnSpc>
                          <a:spcPct val="50000"/>
                        </a:lnSpc>
                      </a:pPr>
                      <a:endParaRPr lang="cs-CZ" sz="1000" b="0" i="0" u="none" strike="noStrike" dirty="0">
                        <a:solidFill>
                          <a:srgbClr val="000000"/>
                        </a:solidFill>
                        <a:effectLst/>
                        <a:latin typeface="Calibri" panose="020F0502020204030204" pitchFamily="34" charset="0"/>
                      </a:endParaRPr>
                    </a:p>
                  </a:txBody>
                  <a:tcPr marL="4300" marR="4300" marT="4300" marB="0" anchor="ctr">
                    <a:lnL>
                      <a:noFill/>
                    </a:lnL>
                    <a:lnR>
                      <a:noFill/>
                    </a:lnR>
                    <a:lnT>
                      <a:noFill/>
                    </a:lnT>
                    <a:lnB>
                      <a:noFill/>
                    </a:lnB>
                  </a:tcPr>
                </a:tc>
                <a:tc>
                  <a:txBody>
                    <a:bodyPr/>
                    <a:lstStyle/>
                    <a:p>
                      <a:pPr algn="ctr" fontAlgn="ctr">
                        <a:lnSpc>
                          <a:spcPct val="50000"/>
                        </a:lnSpc>
                      </a:pPr>
                      <a:endParaRPr lang="cs-CZ" sz="1000" b="0" i="0" u="none" strike="noStrike" dirty="0">
                        <a:solidFill>
                          <a:srgbClr val="000000"/>
                        </a:solidFill>
                        <a:effectLst/>
                        <a:latin typeface="Calibri" panose="020F0502020204030204" pitchFamily="34" charset="0"/>
                      </a:endParaRPr>
                    </a:p>
                  </a:txBody>
                  <a:tcPr marL="4300" marR="4300" marT="4300" marB="0" anchor="ctr">
                    <a:lnL>
                      <a:noFill/>
                    </a:lnL>
                    <a:lnR>
                      <a:noFill/>
                    </a:lnR>
                    <a:lnT>
                      <a:noFill/>
                    </a:lnT>
                    <a:lnB>
                      <a:noFill/>
                    </a:lnB>
                  </a:tcPr>
                </a:tc>
                <a:tc>
                  <a:txBody>
                    <a:bodyPr/>
                    <a:lstStyle/>
                    <a:p>
                      <a:pPr algn="ctr" fontAlgn="ctr">
                        <a:lnSpc>
                          <a:spcPct val="50000"/>
                        </a:lnSpc>
                      </a:pPr>
                      <a:r>
                        <a:rPr lang="cs-CZ" sz="1000" b="1" i="0" u="none" strike="noStrike" dirty="0">
                          <a:solidFill>
                            <a:srgbClr val="000000"/>
                          </a:solidFill>
                          <a:effectLst/>
                          <a:latin typeface="Calibri" panose="020F0502020204030204" pitchFamily="34" charset="0"/>
                        </a:rPr>
                        <a:t>2010</a:t>
                      </a:r>
                    </a:p>
                  </a:txBody>
                  <a:tcPr marL="4300" marR="4300" marT="4300" marB="0" anchor="ctr">
                    <a:lnL>
                      <a:noFill/>
                    </a:lnL>
                    <a:lnR>
                      <a:noFill/>
                    </a:lnR>
                    <a:lnT>
                      <a:noFill/>
                    </a:lnT>
                    <a:lnB>
                      <a:noFill/>
                    </a:lnB>
                  </a:tcPr>
                </a:tc>
                <a:tc>
                  <a:txBody>
                    <a:bodyPr/>
                    <a:lstStyle/>
                    <a:p>
                      <a:pPr algn="ctr" fontAlgn="ctr">
                        <a:lnSpc>
                          <a:spcPct val="50000"/>
                        </a:lnSpc>
                      </a:pPr>
                      <a:r>
                        <a:rPr lang="cs-CZ" sz="1000" b="1" i="0" u="none" strike="noStrike" dirty="0">
                          <a:solidFill>
                            <a:srgbClr val="000000"/>
                          </a:solidFill>
                          <a:effectLst/>
                          <a:latin typeface="Calibri" panose="020F0502020204030204" pitchFamily="34" charset="0"/>
                        </a:rPr>
                        <a:t>2011</a:t>
                      </a:r>
                    </a:p>
                  </a:txBody>
                  <a:tcPr marL="4300" marR="4300" marT="4300" marB="0" anchor="ctr">
                    <a:lnL>
                      <a:noFill/>
                    </a:lnL>
                    <a:lnR>
                      <a:noFill/>
                    </a:lnR>
                    <a:lnT>
                      <a:noFill/>
                    </a:lnT>
                    <a:lnB>
                      <a:noFill/>
                    </a:lnB>
                  </a:tcPr>
                </a:tc>
                <a:tc>
                  <a:txBody>
                    <a:bodyPr/>
                    <a:lstStyle/>
                    <a:p>
                      <a:pPr algn="ctr" fontAlgn="ctr">
                        <a:lnSpc>
                          <a:spcPct val="50000"/>
                        </a:lnSpc>
                      </a:pPr>
                      <a:r>
                        <a:rPr lang="cs-CZ" sz="1000" b="1" i="0" u="none" strike="noStrike" dirty="0">
                          <a:solidFill>
                            <a:srgbClr val="000000"/>
                          </a:solidFill>
                          <a:effectLst/>
                          <a:latin typeface="Calibri" panose="020F0502020204030204" pitchFamily="34" charset="0"/>
                        </a:rPr>
                        <a:t>2012</a:t>
                      </a:r>
                    </a:p>
                  </a:txBody>
                  <a:tcPr marL="4300" marR="4300" marT="4300" marB="0" anchor="ctr">
                    <a:lnL>
                      <a:noFill/>
                    </a:lnL>
                    <a:lnR>
                      <a:noFill/>
                    </a:lnR>
                    <a:lnT>
                      <a:noFill/>
                    </a:lnT>
                    <a:lnB>
                      <a:noFill/>
                    </a:lnB>
                  </a:tcPr>
                </a:tc>
                <a:tc>
                  <a:txBody>
                    <a:bodyPr/>
                    <a:lstStyle/>
                    <a:p>
                      <a:pPr algn="ctr" fontAlgn="ctr">
                        <a:lnSpc>
                          <a:spcPct val="50000"/>
                        </a:lnSpc>
                      </a:pPr>
                      <a:r>
                        <a:rPr lang="cs-CZ" sz="1000" b="1" i="0" u="none" strike="noStrike">
                          <a:solidFill>
                            <a:srgbClr val="000000"/>
                          </a:solidFill>
                          <a:effectLst/>
                          <a:latin typeface="Calibri" panose="020F0502020204030204" pitchFamily="34" charset="0"/>
                        </a:rPr>
                        <a:t>2013</a:t>
                      </a:r>
                    </a:p>
                  </a:txBody>
                  <a:tcPr marL="4300" marR="4300" marT="4300" marB="0" anchor="ctr">
                    <a:lnL>
                      <a:noFill/>
                    </a:lnL>
                    <a:lnR>
                      <a:noFill/>
                    </a:lnR>
                    <a:lnT>
                      <a:noFill/>
                    </a:lnT>
                    <a:lnB>
                      <a:noFill/>
                    </a:lnB>
                  </a:tcPr>
                </a:tc>
                <a:tc>
                  <a:txBody>
                    <a:bodyPr/>
                    <a:lstStyle/>
                    <a:p>
                      <a:pPr algn="ctr" fontAlgn="ctr">
                        <a:lnSpc>
                          <a:spcPct val="50000"/>
                        </a:lnSpc>
                      </a:pPr>
                      <a:r>
                        <a:rPr lang="cs-CZ" sz="1000" b="1" i="0" u="none" strike="noStrike" dirty="0">
                          <a:solidFill>
                            <a:srgbClr val="000000"/>
                          </a:solidFill>
                          <a:effectLst/>
                          <a:latin typeface="Calibri" panose="020F0502020204030204" pitchFamily="34" charset="0"/>
                        </a:rPr>
                        <a:t>2014</a:t>
                      </a:r>
                    </a:p>
                  </a:txBody>
                  <a:tcPr marL="4300" marR="4300" marT="4300" marB="0" anchor="ctr">
                    <a:lnL>
                      <a:noFill/>
                    </a:lnL>
                    <a:lnR>
                      <a:noFill/>
                    </a:lnR>
                    <a:lnT>
                      <a:noFill/>
                    </a:lnT>
                    <a:lnB>
                      <a:noFill/>
                    </a:lnB>
                  </a:tcPr>
                </a:tc>
                <a:tc>
                  <a:txBody>
                    <a:bodyPr/>
                    <a:lstStyle/>
                    <a:p>
                      <a:pPr algn="ctr" fontAlgn="ctr">
                        <a:lnSpc>
                          <a:spcPct val="50000"/>
                        </a:lnSpc>
                      </a:pPr>
                      <a:r>
                        <a:rPr lang="cs-CZ" sz="1000" b="1" i="0" u="none" strike="noStrike" dirty="0">
                          <a:solidFill>
                            <a:srgbClr val="000000"/>
                          </a:solidFill>
                          <a:effectLst/>
                          <a:latin typeface="Calibri" panose="020F0502020204030204" pitchFamily="34" charset="0"/>
                        </a:rPr>
                        <a:t>2015</a:t>
                      </a:r>
                    </a:p>
                  </a:txBody>
                  <a:tcPr marL="4300" marR="4300" marT="4300" marB="0" anchor="ctr">
                    <a:lnL>
                      <a:noFill/>
                    </a:lnL>
                    <a:lnR>
                      <a:noFill/>
                    </a:lnR>
                    <a:lnT>
                      <a:noFill/>
                    </a:lnT>
                    <a:lnB>
                      <a:noFill/>
                    </a:lnB>
                  </a:tcPr>
                </a:tc>
                <a:tc>
                  <a:txBody>
                    <a:bodyPr/>
                    <a:lstStyle/>
                    <a:p>
                      <a:pPr algn="ctr" fontAlgn="ctr">
                        <a:lnSpc>
                          <a:spcPct val="50000"/>
                        </a:lnSpc>
                      </a:pPr>
                      <a:r>
                        <a:rPr lang="cs-CZ" sz="1000" b="1" i="0" u="none" strike="noStrike" dirty="0">
                          <a:solidFill>
                            <a:srgbClr val="000000"/>
                          </a:solidFill>
                          <a:effectLst/>
                          <a:latin typeface="Calibri" panose="020F0502020204030204" pitchFamily="34" charset="0"/>
                        </a:rPr>
                        <a:t>2016</a:t>
                      </a:r>
                    </a:p>
                  </a:txBody>
                  <a:tcPr marL="4300" marR="4300" marT="4300" marB="0" anchor="ctr">
                    <a:lnL>
                      <a:noFill/>
                    </a:lnL>
                    <a:lnR>
                      <a:noFill/>
                    </a:lnR>
                    <a:lnT>
                      <a:noFill/>
                    </a:lnT>
                    <a:lnB>
                      <a:noFill/>
                    </a:lnB>
                  </a:tcPr>
                </a:tc>
                <a:tc>
                  <a:txBody>
                    <a:bodyPr/>
                    <a:lstStyle/>
                    <a:p>
                      <a:pPr algn="ctr" fontAlgn="ctr">
                        <a:lnSpc>
                          <a:spcPct val="50000"/>
                        </a:lnSpc>
                      </a:pPr>
                      <a:r>
                        <a:rPr lang="cs-CZ" sz="1000" b="1" i="0" u="none" strike="noStrike" dirty="0">
                          <a:solidFill>
                            <a:srgbClr val="000000"/>
                          </a:solidFill>
                          <a:effectLst/>
                          <a:latin typeface="Calibri" panose="020F0502020204030204" pitchFamily="34" charset="0"/>
                        </a:rPr>
                        <a:t>2017</a:t>
                      </a:r>
                    </a:p>
                  </a:txBody>
                  <a:tcPr marL="4300" marR="4300" marT="4300" marB="0" anchor="ctr">
                    <a:lnL>
                      <a:noFill/>
                    </a:lnL>
                    <a:lnR>
                      <a:noFill/>
                    </a:lnR>
                    <a:lnT>
                      <a:noFill/>
                    </a:lnT>
                    <a:lnB>
                      <a:noFill/>
                    </a:lnB>
                  </a:tcPr>
                </a:tc>
                <a:tc>
                  <a:txBody>
                    <a:bodyPr/>
                    <a:lstStyle/>
                    <a:p>
                      <a:pPr algn="ctr" fontAlgn="ctr">
                        <a:lnSpc>
                          <a:spcPct val="50000"/>
                        </a:lnSpc>
                      </a:pPr>
                      <a:r>
                        <a:rPr lang="cs-CZ" sz="1000" b="1" i="0" u="none" strike="noStrike" dirty="0">
                          <a:solidFill>
                            <a:srgbClr val="000000"/>
                          </a:solidFill>
                          <a:effectLst/>
                          <a:latin typeface="Calibri" panose="020F0502020204030204" pitchFamily="34" charset="0"/>
                        </a:rPr>
                        <a:t>2018</a:t>
                      </a:r>
                    </a:p>
                  </a:txBody>
                  <a:tcPr marL="4300" marR="4300" marT="4300" marB="0" anchor="ctr">
                    <a:lnL>
                      <a:noFill/>
                    </a:lnL>
                    <a:lnR>
                      <a:noFill/>
                    </a:lnR>
                    <a:lnT>
                      <a:noFill/>
                    </a:lnT>
                    <a:lnB>
                      <a:noFill/>
                    </a:lnB>
                  </a:tcPr>
                </a:tc>
                <a:extLst>
                  <a:ext uri="{0D108BD9-81ED-4DB2-BD59-A6C34878D82A}">
                    <a16:rowId xmlns:a16="http://schemas.microsoft.com/office/drawing/2014/main" val="3967813690"/>
                  </a:ext>
                </a:extLst>
              </a:tr>
              <a:tr h="175750">
                <a:tc>
                  <a:txBody>
                    <a:bodyPr/>
                    <a:lstStyle/>
                    <a:p>
                      <a:pPr algn="l" fontAlgn="ctr">
                        <a:lnSpc>
                          <a:spcPct val="50000"/>
                        </a:lnSpc>
                      </a:pPr>
                      <a:r>
                        <a:rPr lang="cs-CZ" sz="1000" b="1" i="0" u="none" strike="noStrike" dirty="0">
                          <a:solidFill>
                            <a:srgbClr val="000000"/>
                          </a:solidFill>
                          <a:effectLst/>
                          <a:latin typeface="Calibri" panose="020F0502020204030204" pitchFamily="34" charset="0"/>
                        </a:rPr>
                        <a:t>ČR</a:t>
                      </a:r>
                    </a:p>
                  </a:txBody>
                  <a:tcPr marL="4300" marR="4300" marT="4300" marB="0" anchor="ctr">
                    <a:lnL>
                      <a:noFill/>
                    </a:lnL>
                    <a:lnR>
                      <a:noFill/>
                    </a:lnR>
                    <a:lnT>
                      <a:noFill/>
                    </a:lnT>
                    <a:lnB>
                      <a:noFill/>
                    </a:lnB>
                  </a:tcPr>
                </a:tc>
                <a:tc>
                  <a:txBody>
                    <a:bodyPr/>
                    <a:lstStyle/>
                    <a:p>
                      <a:pPr algn="l" fontAlgn="ctr">
                        <a:lnSpc>
                          <a:spcPct val="50000"/>
                        </a:lnSpc>
                      </a:pPr>
                      <a:r>
                        <a:rPr lang="cs-CZ" sz="1000" b="1" i="0" u="none" strike="noStrike" dirty="0">
                          <a:solidFill>
                            <a:srgbClr val="000000"/>
                          </a:solidFill>
                          <a:effectLst/>
                          <a:latin typeface="Calibri" panose="020F0502020204030204" pitchFamily="34" charset="0"/>
                        </a:rPr>
                        <a:t>Počet pac s AMI </a:t>
                      </a:r>
                      <a:r>
                        <a:rPr lang="cs-CZ" sz="1000" b="1" i="0" u="none" strike="noStrike" dirty="0" err="1">
                          <a:solidFill>
                            <a:srgbClr val="000000"/>
                          </a:solidFill>
                          <a:effectLst/>
                          <a:latin typeface="Calibri" panose="020F0502020204030204" pitchFamily="34" charset="0"/>
                        </a:rPr>
                        <a:t>hosp</a:t>
                      </a:r>
                      <a:r>
                        <a:rPr lang="cs-CZ" sz="1000" b="1" i="0" u="none" strike="noStrike" dirty="0">
                          <a:solidFill>
                            <a:srgbClr val="000000"/>
                          </a:solidFill>
                          <a:effectLst/>
                          <a:latin typeface="Calibri" panose="020F0502020204030204" pitchFamily="34" charset="0"/>
                        </a:rPr>
                        <a:t>.</a:t>
                      </a:r>
                    </a:p>
                  </a:txBody>
                  <a:tcPr marL="4300" marR="4300" marT="4300" marB="0" anchor="ctr">
                    <a:lnL>
                      <a:noFill/>
                    </a:lnL>
                    <a:lnR>
                      <a:noFill/>
                    </a:lnR>
                    <a:lnT>
                      <a:noFill/>
                    </a:lnT>
                    <a:lnB>
                      <a:noFill/>
                    </a:lnB>
                  </a:tcPr>
                </a:tc>
                <a:tc>
                  <a:txBody>
                    <a:bodyPr/>
                    <a:lstStyle/>
                    <a:p>
                      <a:pPr algn="ctr" fontAlgn="ctr"/>
                      <a:r>
                        <a:rPr lang="cs-CZ" sz="1000" b="0" i="0" u="none" strike="noStrike" dirty="0">
                          <a:solidFill>
                            <a:srgbClr val="000000"/>
                          </a:solidFill>
                          <a:effectLst/>
                          <a:latin typeface="Calibri" panose="020F0502020204030204" pitchFamily="34" charset="0"/>
                        </a:rPr>
                        <a:t>16 261</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15 946</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16 721</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16 215</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16 206</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15 795</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15 534</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15 310</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15 152</a:t>
                      </a:r>
                    </a:p>
                  </a:txBody>
                  <a:tcPr marL="9525" marR="9525" marT="9525" marB="0" anchor="ctr">
                    <a:lnL>
                      <a:noFill/>
                    </a:lnL>
                    <a:lnR>
                      <a:noFill/>
                    </a:lnR>
                    <a:lnT>
                      <a:noFill/>
                    </a:lnT>
                    <a:lnB>
                      <a:noFill/>
                    </a:lnB>
                  </a:tcPr>
                </a:tc>
                <a:extLst>
                  <a:ext uri="{0D108BD9-81ED-4DB2-BD59-A6C34878D82A}">
                    <a16:rowId xmlns:a16="http://schemas.microsoft.com/office/drawing/2014/main" val="3585804168"/>
                  </a:ext>
                </a:extLst>
              </a:tr>
              <a:tr h="175750">
                <a:tc>
                  <a:txBody>
                    <a:bodyPr/>
                    <a:lstStyle/>
                    <a:p>
                      <a:pPr algn="l" fontAlgn="ctr">
                        <a:lnSpc>
                          <a:spcPct val="50000"/>
                        </a:lnSpc>
                      </a:pPr>
                      <a:endParaRPr lang="cs-CZ" sz="1000" b="1" i="0" u="none" strike="noStrike" dirty="0">
                        <a:solidFill>
                          <a:srgbClr val="000000"/>
                        </a:solidFill>
                        <a:effectLst/>
                        <a:latin typeface="Calibri" panose="020F0502020204030204" pitchFamily="34" charset="0"/>
                      </a:endParaRPr>
                    </a:p>
                  </a:txBody>
                  <a:tcPr marL="4300" marR="4300" marT="4300" marB="0" anchor="ctr">
                    <a:lnL>
                      <a:noFill/>
                    </a:lnL>
                    <a:lnR>
                      <a:noFill/>
                    </a:lnR>
                    <a:lnT>
                      <a:noFill/>
                    </a:lnT>
                    <a:lnB>
                      <a:noFill/>
                    </a:lnB>
                  </a:tcPr>
                </a:tc>
                <a:tc>
                  <a:txBody>
                    <a:bodyPr/>
                    <a:lstStyle/>
                    <a:p>
                      <a:pPr algn="l" fontAlgn="ctr">
                        <a:lnSpc>
                          <a:spcPct val="50000"/>
                        </a:lnSpc>
                      </a:pPr>
                      <a:r>
                        <a:rPr lang="cs-CZ" sz="1000" b="1" i="0" u="none" strike="noStrike" dirty="0">
                          <a:solidFill>
                            <a:srgbClr val="000000"/>
                          </a:solidFill>
                          <a:effectLst/>
                          <a:latin typeface="Calibri" panose="020F0502020204030204" pitchFamily="34" charset="0"/>
                        </a:rPr>
                        <a:t>Z toho s úmrtím</a:t>
                      </a:r>
                    </a:p>
                  </a:txBody>
                  <a:tcPr marL="4300" marR="4300" marT="4300"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9,4%</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8,7%</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8,0%</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8,7%</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7,6%</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7,8%</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7,4%</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7,6%</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7,1%</a:t>
                      </a:r>
                    </a:p>
                  </a:txBody>
                  <a:tcPr marL="9525" marR="9525" marT="9525" marB="0" anchor="ctr">
                    <a:lnL>
                      <a:noFill/>
                    </a:lnL>
                    <a:lnR>
                      <a:noFill/>
                    </a:lnR>
                    <a:lnT>
                      <a:noFill/>
                    </a:lnT>
                    <a:lnB>
                      <a:noFill/>
                    </a:lnB>
                  </a:tcPr>
                </a:tc>
                <a:extLst>
                  <a:ext uri="{0D108BD9-81ED-4DB2-BD59-A6C34878D82A}">
                    <a16:rowId xmlns:a16="http://schemas.microsoft.com/office/drawing/2014/main" val="3758857005"/>
                  </a:ext>
                </a:extLst>
              </a:tr>
              <a:tr h="175750">
                <a:tc>
                  <a:txBody>
                    <a:bodyPr/>
                    <a:lstStyle/>
                    <a:p>
                      <a:pPr algn="l" fontAlgn="ctr">
                        <a:lnSpc>
                          <a:spcPct val="50000"/>
                        </a:lnSpc>
                      </a:pPr>
                      <a:endParaRPr lang="cs-CZ" sz="1000" b="1" i="0" u="none" strike="noStrike" dirty="0">
                        <a:solidFill>
                          <a:srgbClr val="000000"/>
                        </a:solidFill>
                        <a:effectLst/>
                        <a:latin typeface="Calibri" panose="020F0502020204030204" pitchFamily="34" charset="0"/>
                      </a:endParaRPr>
                    </a:p>
                  </a:txBody>
                  <a:tcPr marL="4300" marR="4300" marT="430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l" fontAlgn="ctr">
                        <a:lnSpc>
                          <a:spcPct val="50000"/>
                        </a:lnSpc>
                      </a:pPr>
                      <a:r>
                        <a:rPr lang="cs-CZ" sz="1000" b="1" i="0" u="none" strike="noStrike" dirty="0">
                          <a:solidFill>
                            <a:srgbClr val="000000"/>
                          </a:solidFill>
                          <a:effectLst/>
                          <a:latin typeface="Calibri" panose="020F0502020204030204" pitchFamily="34" charset="0"/>
                        </a:rPr>
                        <a:t>Věk – průměr (</a:t>
                      </a:r>
                      <a:r>
                        <a:rPr lang="cs-CZ" sz="1000" b="1" i="0" u="none" strike="noStrike" dirty="0" err="1">
                          <a:solidFill>
                            <a:srgbClr val="000000"/>
                          </a:solidFill>
                          <a:effectLst/>
                          <a:latin typeface="Calibri" panose="020F0502020204030204" pitchFamily="34" charset="0"/>
                        </a:rPr>
                        <a:t>sd</a:t>
                      </a:r>
                      <a:r>
                        <a:rPr lang="cs-CZ" sz="1000" b="1" i="0" u="none" strike="noStrike" dirty="0">
                          <a:solidFill>
                            <a:srgbClr val="000000"/>
                          </a:solidFill>
                          <a:effectLst/>
                          <a:latin typeface="Calibri" panose="020F0502020204030204" pitchFamily="34" charset="0"/>
                        </a:rPr>
                        <a:t>)</a:t>
                      </a:r>
                    </a:p>
                  </a:txBody>
                  <a:tcPr marL="4300" marR="4300" marT="430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000" b="0" i="0" u="none" strike="noStrike">
                          <a:solidFill>
                            <a:srgbClr val="000000"/>
                          </a:solidFill>
                          <a:effectLst/>
                          <a:latin typeface="Calibri" panose="020F0502020204030204" pitchFamily="34" charset="0"/>
                        </a:rPr>
                        <a:t>76,6 (10,5)</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000" b="0" i="0" u="none" strike="noStrike">
                          <a:solidFill>
                            <a:srgbClr val="000000"/>
                          </a:solidFill>
                          <a:effectLst/>
                          <a:latin typeface="Calibri" panose="020F0502020204030204" pitchFamily="34" charset="0"/>
                        </a:rPr>
                        <a:t>76,3 (10,8)</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000" b="0" i="0" u="none" strike="noStrike">
                          <a:solidFill>
                            <a:srgbClr val="000000"/>
                          </a:solidFill>
                          <a:effectLst/>
                          <a:latin typeface="Calibri" panose="020F0502020204030204" pitchFamily="34" charset="0"/>
                        </a:rPr>
                        <a:t>76,7 (10,8)</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000" b="0" i="0" u="none" strike="noStrike">
                          <a:solidFill>
                            <a:srgbClr val="000000"/>
                          </a:solidFill>
                          <a:effectLst/>
                          <a:latin typeface="Calibri" panose="020F0502020204030204" pitchFamily="34" charset="0"/>
                        </a:rPr>
                        <a:t>76,7 (10,9)</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000" b="0" i="0" u="none" strike="noStrike">
                          <a:solidFill>
                            <a:srgbClr val="000000"/>
                          </a:solidFill>
                          <a:effectLst/>
                          <a:latin typeface="Calibri" panose="020F0502020204030204" pitchFamily="34" charset="0"/>
                        </a:rPr>
                        <a:t>76,2 (10,9)</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000" b="0" i="0" u="none" strike="noStrike">
                          <a:solidFill>
                            <a:srgbClr val="000000"/>
                          </a:solidFill>
                          <a:effectLst/>
                          <a:latin typeface="Calibri" panose="020F0502020204030204" pitchFamily="34" charset="0"/>
                        </a:rPr>
                        <a:t>76,4 (11,2)</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000" b="0" i="0" u="none" strike="noStrike">
                          <a:solidFill>
                            <a:srgbClr val="000000"/>
                          </a:solidFill>
                          <a:effectLst/>
                          <a:latin typeface="Calibri" panose="020F0502020204030204" pitchFamily="34" charset="0"/>
                        </a:rPr>
                        <a:t>76,6 (10,8)</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000" b="0" i="0" u="none" strike="noStrike">
                          <a:solidFill>
                            <a:srgbClr val="000000"/>
                          </a:solidFill>
                          <a:effectLst/>
                          <a:latin typeface="Calibri" panose="020F0502020204030204" pitchFamily="34" charset="0"/>
                        </a:rPr>
                        <a:t>76,6 (11,0)</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000" b="0" i="0" u="none" strike="noStrike" dirty="0">
                          <a:solidFill>
                            <a:srgbClr val="000000"/>
                          </a:solidFill>
                          <a:effectLst/>
                          <a:latin typeface="Calibri" panose="020F0502020204030204" pitchFamily="34" charset="0"/>
                        </a:rPr>
                        <a:t>76,4 (11,4)</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52766164"/>
                  </a:ext>
                </a:extLst>
              </a:tr>
              <a:tr h="175750">
                <a:tc>
                  <a:txBody>
                    <a:bodyPr/>
                    <a:lstStyle/>
                    <a:p>
                      <a:pPr algn="l" fontAlgn="ctr">
                        <a:lnSpc>
                          <a:spcPct val="50000"/>
                        </a:lnSpc>
                      </a:pPr>
                      <a:r>
                        <a:rPr lang="cs-CZ" sz="1000" b="1" i="0" u="none" strike="noStrike" dirty="0">
                          <a:solidFill>
                            <a:srgbClr val="000000"/>
                          </a:solidFill>
                          <a:effectLst/>
                          <a:latin typeface="Calibri" panose="020F0502020204030204" pitchFamily="34" charset="0"/>
                        </a:rPr>
                        <a:t>HKK</a:t>
                      </a:r>
                    </a:p>
                  </a:txBody>
                  <a:tcPr marL="4300" marR="4300" marT="4300"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l" fontAlgn="ctr">
                        <a:lnSpc>
                          <a:spcPct val="50000"/>
                        </a:lnSpc>
                      </a:pPr>
                      <a:r>
                        <a:rPr lang="cs-CZ" sz="1000" b="1" i="0" u="none" strike="noStrike" dirty="0">
                          <a:solidFill>
                            <a:srgbClr val="000000"/>
                          </a:solidFill>
                          <a:effectLst/>
                          <a:latin typeface="Calibri" panose="020F0502020204030204" pitchFamily="34" charset="0"/>
                        </a:rPr>
                        <a:t>Počet pac s AMI </a:t>
                      </a:r>
                      <a:r>
                        <a:rPr lang="cs-CZ" sz="1000" b="1" i="0" u="none" strike="noStrike" dirty="0" err="1">
                          <a:solidFill>
                            <a:srgbClr val="000000"/>
                          </a:solidFill>
                          <a:effectLst/>
                          <a:latin typeface="Calibri" panose="020F0502020204030204" pitchFamily="34" charset="0"/>
                        </a:rPr>
                        <a:t>hosp</a:t>
                      </a:r>
                      <a:endParaRPr lang="cs-CZ" sz="1000" b="1" i="0" u="none" strike="noStrike" dirty="0">
                        <a:solidFill>
                          <a:srgbClr val="000000"/>
                        </a:solidFill>
                        <a:effectLst/>
                        <a:latin typeface="Calibri" panose="020F0502020204030204" pitchFamily="34" charset="0"/>
                      </a:endParaRPr>
                    </a:p>
                  </a:txBody>
                  <a:tcPr marL="4300" marR="4300" marT="4300"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000" b="0" i="0" u="none" strike="noStrike" dirty="0">
                          <a:solidFill>
                            <a:srgbClr val="000000"/>
                          </a:solidFill>
                          <a:effectLst/>
                          <a:latin typeface="Calibri" panose="020F0502020204030204" pitchFamily="34" charset="0"/>
                        </a:rPr>
                        <a:t>851</a:t>
                      </a:r>
                    </a:p>
                  </a:txBody>
                  <a:tcPr marL="9525" marR="9525" marT="952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000" b="0" i="0" u="none" strike="noStrike">
                          <a:solidFill>
                            <a:srgbClr val="000000"/>
                          </a:solidFill>
                          <a:effectLst/>
                          <a:latin typeface="Calibri" panose="020F0502020204030204" pitchFamily="34" charset="0"/>
                        </a:rPr>
                        <a:t>824</a:t>
                      </a:r>
                    </a:p>
                  </a:txBody>
                  <a:tcPr marL="9525" marR="9525" marT="952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000" b="0" i="0" u="none" strike="noStrike">
                          <a:solidFill>
                            <a:srgbClr val="000000"/>
                          </a:solidFill>
                          <a:effectLst/>
                          <a:latin typeface="Calibri" panose="020F0502020204030204" pitchFamily="34" charset="0"/>
                        </a:rPr>
                        <a:t>912</a:t>
                      </a:r>
                    </a:p>
                  </a:txBody>
                  <a:tcPr marL="9525" marR="9525" marT="952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000" b="0" i="0" u="none" strike="noStrike">
                          <a:solidFill>
                            <a:srgbClr val="000000"/>
                          </a:solidFill>
                          <a:effectLst/>
                          <a:latin typeface="Calibri" panose="020F0502020204030204" pitchFamily="34" charset="0"/>
                        </a:rPr>
                        <a:t>877</a:t>
                      </a:r>
                    </a:p>
                  </a:txBody>
                  <a:tcPr marL="9525" marR="9525" marT="952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000" b="0" i="0" u="none" strike="noStrike">
                          <a:solidFill>
                            <a:srgbClr val="000000"/>
                          </a:solidFill>
                          <a:effectLst/>
                          <a:latin typeface="Calibri" panose="020F0502020204030204" pitchFamily="34" charset="0"/>
                        </a:rPr>
                        <a:t>905</a:t>
                      </a:r>
                    </a:p>
                  </a:txBody>
                  <a:tcPr marL="9525" marR="9525" marT="952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000" b="0" i="0" u="none" strike="noStrike">
                          <a:solidFill>
                            <a:srgbClr val="000000"/>
                          </a:solidFill>
                          <a:effectLst/>
                          <a:latin typeface="Calibri" panose="020F0502020204030204" pitchFamily="34" charset="0"/>
                        </a:rPr>
                        <a:t>804</a:t>
                      </a:r>
                    </a:p>
                  </a:txBody>
                  <a:tcPr marL="9525" marR="9525" marT="952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000" b="0" i="0" u="none" strike="noStrike">
                          <a:solidFill>
                            <a:srgbClr val="000000"/>
                          </a:solidFill>
                          <a:effectLst/>
                          <a:latin typeface="Calibri" panose="020F0502020204030204" pitchFamily="34" charset="0"/>
                        </a:rPr>
                        <a:t>842</a:t>
                      </a:r>
                    </a:p>
                  </a:txBody>
                  <a:tcPr marL="9525" marR="9525" marT="952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000" b="0" i="0" u="none" strike="noStrike">
                          <a:solidFill>
                            <a:srgbClr val="000000"/>
                          </a:solidFill>
                          <a:effectLst/>
                          <a:latin typeface="Calibri" panose="020F0502020204030204" pitchFamily="34" charset="0"/>
                        </a:rPr>
                        <a:t>766</a:t>
                      </a:r>
                    </a:p>
                  </a:txBody>
                  <a:tcPr marL="9525" marR="9525" marT="952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cs-CZ" sz="1000" b="0" i="0" u="none" strike="noStrike">
                          <a:solidFill>
                            <a:srgbClr val="000000"/>
                          </a:solidFill>
                          <a:effectLst/>
                          <a:latin typeface="Calibri" panose="020F0502020204030204" pitchFamily="34" charset="0"/>
                        </a:rPr>
                        <a:t>767</a:t>
                      </a:r>
                    </a:p>
                  </a:txBody>
                  <a:tcPr marL="9525" marR="9525" marT="9525" marB="0" anchor="ctr">
                    <a:lnL>
                      <a:noFill/>
                    </a:lnL>
                    <a:lnR>
                      <a:noFill/>
                    </a:lnR>
                    <a:lnT w="12700" cap="flat" cmpd="sng" algn="ctr">
                      <a:solidFill>
                        <a:schemeClr val="tx1"/>
                      </a:solidFill>
                      <a:prstDash val="solid"/>
                      <a:round/>
                      <a:headEnd type="none" w="med" len="med"/>
                      <a:tailEnd type="none" w="med" len="med"/>
                    </a:lnT>
                    <a:lnB>
                      <a:noFill/>
                    </a:lnB>
                  </a:tcPr>
                </a:tc>
                <a:extLst>
                  <a:ext uri="{0D108BD9-81ED-4DB2-BD59-A6C34878D82A}">
                    <a16:rowId xmlns:a16="http://schemas.microsoft.com/office/drawing/2014/main" val="695743095"/>
                  </a:ext>
                </a:extLst>
              </a:tr>
              <a:tr h="175750">
                <a:tc>
                  <a:txBody>
                    <a:bodyPr/>
                    <a:lstStyle/>
                    <a:p>
                      <a:pPr algn="l" fontAlgn="ctr">
                        <a:lnSpc>
                          <a:spcPct val="50000"/>
                        </a:lnSpc>
                      </a:pPr>
                      <a:endParaRPr lang="cs-CZ" sz="1000" b="1" i="0" u="none" strike="noStrike" dirty="0">
                        <a:solidFill>
                          <a:srgbClr val="000000"/>
                        </a:solidFill>
                        <a:effectLst/>
                        <a:latin typeface="Calibri" panose="020F0502020204030204" pitchFamily="34" charset="0"/>
                      </a:endParaRPr>
                    </a:p>
                  </a:txBody>
                  <a:tcPr marL="4300" marR="4300" marT="4300" marB="0" anchor="ctr">
                    <a:lnL>
                      <a:noFill/>
                    </a:lnL>
                    <a:lnR>
                      <a:noFill/>
                    </a:lnR>
                    <a:lnT>
                      <a:noFill/>
                    </a:lnT>
                    <a:lnB>
                      <a:noFill/>
                    </a:lnB>
                  </a:tcPr>
                </a:tc>
                <a:tc>
                  <a:txBody>
                    <a:bodyPr/>
                    <a:lstStyle/>
                    <a:p>
                      <a:pPr algn="l" fontAlgn="ctr">
                        <a:lnSpc>
                          <a:spcPct val="50000"/>
                        </a:lnSpc>
                      </a:pPr>
                      <a:r>
                        <a:rPr lang="cs-CZ" sz="1000" b="1" i="0" u="none" strike="noStrike" dirty="0">
                          <a:solidFill>
                            <a:srgbClr val="000000"/>
                          </a:solidFill>
                          <a:effectLst/>
                          <a:latin typeface="Calibri" panose="020F0502020204030204" pitchFamily="34" charset="0"/>
                        </a:rPr>
                        <a:t>Z toho s úmrtím</a:t>
                      </a:r>
                    </a:p>
                  </a:txBody>
                  <a:tcPr marL="4300" marR="4300" marT="4300"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8,5%</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9,0%</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8,7%</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8,4%</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8,4%</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7,5%</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7,4%</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8,4%</a:t>
                      </a:r>
                    </a:p>
                  </a:txBody>
                  <a:tcPr marL="9525" marR="9525" marT="9525" marB="0" anchor="ctr">
                    <a:lnL>
                      <a:noFill/>
                    </a:lnL>
                    <a:lnR>
                      <a:noFill/>
                    </a:lnR>
                    <a:lnT>
                      <a:noFill/>
                    </a:lnT>
                    <a:lnB>
                      <a:noFill/>
                    </a:lnB>
                  </a:tcPr>
                </a:tc>
                <a:tc>
                  <a:txBody>
                    <a:bodyPr/>
                    <a:lstStyle/>
                    <a:p>
                      <a:pPr algn="ctr" fontAlgn="ctr"/>
                      <a:r>
                        <a:rPr lang="cs-CZ" sz="1000" b="0" i="0" u="none" strike="noStrike">
                          <a:solidFill>
                            <a:srgbClr val="000000"/>
                          </a:solidFill>
                          <a:effectLst/>
                          <a:latin typeface="Calibri" panose="020F0502020204030204" pitchFamily="34" charset="0"/>
                        </a:rPr>
                        <a:t>7,6%</a:t>
                      </a:r>
                    </a:p>
                  </a:txBody>
                  <a:tcPr marL="9525" marR="9525" marT="9525" marB="0" anchor="ctr">
                    <a:lnL>
                      <a:noFill/>
                    </a:lnL>
                    <a:lnR>
                      <a:noFill/>
                    </a:lnR>
                    <a:lnT>
                      <a:noFill/>
                    </a:lnT>
                    <a:lnB>
                      <a:noFill/>
                    </a:lnB>
                  </a:tcPr>
                </a:tc>
                <a:extLst>
                  <a:ext uri="{0D108BD9-81ED-4DB2-BD59-A6C34878D82A}">
                    <a16:rowId xmlns:a16="http://schemas.microsoft.com/office/drawing/2014/main" val="1102851563"/>
                  </a:ext>
                </a:extLst>
              </a:tr>
              <a:tr h="175750">
                <a:tc>
                  <a:txBody>
                    <a:bodyPr/>
                    <a:lstStyle/>
                    <a:p>
                      <a:pPr algn="l" fontAlgn="ctr">
                        <a:lnSpc>
                          <a:spcPct val="50000"/>
                        </a:lnSpc>
                      </a:pPr>
                      <a:endParaRPr lang="cs-CZ" sz="1000" b="1" i="0" u="none" strike="noStrike" dirty="0">
                        <a:solidFill>
                          <a:srgbClr val="000000"/>
                        </a:solidFill>
                        <a:effectLst/>
                        <a:latin typeface="Calibri" panose="020F0502020204030204" pitchFamily="34" charset="0"/>
                      </a:endParaRPr>
                    </a:p>
                  </a:txBody>
                  <a:tcPr marL="4300" marR="4300" marT="430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l" fontAlgn="ctr">
                        <a:lnSpc>
                          <a:spcPct val="50000"/>
                        </a:lnSpc>
                      </a:pPr>
                      <a:r>
                        <a:rPr lang="cs-CZ" sz="1000" b="1" i="0" u="none" strike="noStrike" dirty="0">
                          <a:solidFill>
                            <a:srgbClr val="000000"/>
                          </a:solidFill>
                          <a:effectLst/>
                          <a:latin typeface="Calibri" panose="020F0502020204030204" pitchFamily="34" charset="0"/>
                        </a:rPr>
                        <a:t>Věk – průměr (</a:t>
                      </a:r>
                      <a:r>
                        <a:rPr lang="cs-CZ" sz="1000" b="1" i="0" u="none" strike="noStrike" dirty="0" err="1">
                          <a:solidFill>
                            <a:srgbClr val="000000"/>
                          </a:solidFill>
                          <a:effectLst/>
                          <a:latin typeface="Calibri" panose="020F0502020204030204" pitchFamily="34" charset="0"/>
                        </a:rPr>
                        <a:t>sd</a:t>
                      </a:r>
                      <a:r>
                        <a:rPr lang="cs-CZ" sz="1000" b="1" i="0" u="none" strike="noStrike" dirty="0">
                          <a:solidFill>
                            <a:srgbClr val="000000"/>
                          </a:solidFill>
                          <a:effectLst/>
                          <a:latin typeface="Calibri" panose="020F0502020204030204" pitchFamily="34" charset="0"/>
                        </a:rPr>
                        <a:t>)</a:t>
                      </a:r>
                    </a:p>
                  </a:txBody>
                  <a:tcPr marL="4300" marR="4300" marT="430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000" b="0" i="0" u="none" strike="noStrike">
                          <a:solidFill>
                            <a:srgbClr val="000000"/>
                          </a:solidFill>
                          <a:effectLst/>
                          <a:latin typeface="Calibri" panose="020F0502020204030204" pitchFamily="34" charset="0"/>
                        </a:rPr>
                        <a:t>77,6 (9,3)</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000" b="0" i="0" u="none" strike="noStrike">
                          <a:solidFill>
                            <a:srgbClr val="000000"/>
                          </a:solidFill>
                          <a:effectLst/>
                          <a:latin typeface="Calibri" panose="020F0502020204030204" pitchFamily="34" charset="0"/>
                        </a:rPr>
                        <a:t>74,0 (12,8)</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000" b="0" i="0" u="none" strike="noStrike">
                          <a:solidFill>
                            <a:srgbClr val="000000"/>
                          </a:solidFill>
                          <a:effectLst/>
                          <a:latin typeface="Calibri" panose="020F0502020204030204" pitchFamily="34" charset="0"/>
                        </a:rPr>
                        <a:t>77,0 (11,8)</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000" b="0" i="0" u="none" strike="noStrike">
                          <a:solidFill>
                            <a:srgbClr val="000000"/>
                          </a:solidFill>
                          <a:effectLst/>
                          <a:latin typeface="Calibri" panose="020F0502020204030204" pitchFamily="34" charset="0"/>
                        </a:rPr>
                        <a:t>80,0 (9,8)</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000" b="0" i="0" u="none" strike="noStrike">
                          <a:solidFill>
                            <a:srgbClr val="000000"/>
                          </a:solidFill>
                          <a:effectLst/>
                          <a:latin typeface="Calibri" panose="020F0502020204030204" pitchFamily="34" charset="0"/>
                        </a:rPr>
                        <a:t>76,5 (12,6)</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000" b="0" i="0" u="none" strike="noStrike">
                          <a:solidFill>
                            <a:srgbClr val="000000"/>
                          </a:solidFill>
                          <a:effectLst/>
                          <a:latin typeface="Calibri" panose="020F0502020204030204" pitchFamily="34" charset="0"/>
                        </a:rPr>
                        <a:t>77,4 (11,0)</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000" b="0" i="0" u="none" strike="noStrike">
                          <a:solidFill>
                            <a:srgbClr val="000000"/>
                          </a:solidFill>
                          <a:effectLst/>
                          <a:latin typeface="Calibri" panose="020F0502020204030204" pitchFamily="34" charset="0"/>
                        </a:rPr>
                        <a:t>77,6 (9,5)</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000" b="0" i="0" u="none" strike="noStrike">
                          <a:solidFill>
                            <a:srgbClr val="000000"/>
                          </a:solidFill>
                          <a:effectLst/>
                          <a:latin typeface="Calibri" panose="020F0502020204030204" pitchFamily="34" charset="0"/>
                        </a:rPr>
                        <a:t>79,0 (12,0)</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ctr"/>
                      <a:r>
                        <a:rPr lang="cs-CZ" sz="1000" b="0" i="0" u="none" strike="noStrike" dirty="0">
                          <a:solidFill>
                            <a:srgbClr val="000000"/>
                          </a:solidFill>
                          <a:effectLst/>
                          <a:latin typeface="Calibri" panose="020F0502020204030204" pitchFamily="34" charset="0"/>
                        </a:rPr>
                        <a:t>78,9 (9,4)</a:t>
                      </a:r>
                    </a:p>
                  </a:txBody>
                  <a:tcPr marL="9525" marR="9525" marT="9525" marB="0" anchor="ctr">
                    <a:lnL>
                      <a:noFill/>
                    </a:lnL>
                    <a:lnR>
                      <a:noFill/>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1154338"/>
                  </a:ext>
                </a:extLst>
              </a:tr>
            </a:tbl>
          </a:graphicData>
        </a:graphic>
      </p:graphicFrame>
    </p:spTree>
    <p:extLst>
      <p:ext uri="{BB962C8B-B14F-4D97-AF65-F5344CB8AC3E}">
        <p14:creationId xmlns:p14="http://schemas.microsoft.com/office/powerpoint/2010/main" val="278480744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0179" y="97710"/>
            <a:ext cx="10515600" cy="631595"/>
          </a:xfrm>
        </p:spPr>
        <p:txBody>
          <a:bodyPr>
            <a:normAutofit/>
          </a:bodyPr>
          <a:lstStyle/>
          <a:p>
            <a:r>
              <a:rPr lang="cs-CZ" dirty="0"/>
              <a:t>Poskytovatelé akutní lůžkové péče </a:t>
            </a:r>
            <a:endParaRPr lang="en-US" dirty="0"/>
          </a:p>
        </p:txBody>
      </p:sp>
      <p:sp>
        <p:nvSpPr>
          <p:cNvPr id="31" name="Zástupný symbol pro obsah 1"/>
          <p:cNvSpPr txBox="1">
            <a:spLocks/>
          </p:cNvSpPr>
          <p:nvPr/>
        </p:nvSpPr>
        <p:spPr>
          <a:xfrm>
            <a:off x="202749" y="638282"/>
            <a:ext cx="8229600" cy="669310"/>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Font typeface="Arial" panose="020B0604020202020204" pitchFamily="34" charset="0"/>
              <a:buNone/>
            </a:pPr>
            <a:r>
              <a:rPr lang="cs-CZ" sz="1200" dirty="0"/>
              <a:t>Na území Královehradeckého kraje bylo k 31. 12. 2017 evidováno celkem 6 082 lůžek akutní péče.</a:t>
            </a:r>
          </a:p>
        </p:txBody>
      </p:sp>
      <p:sp>
        <p:nvSpPr>
          <p:cNvPr id="32" name="TextovéPole 31"/>
          <p:cNvSpPr txBox="1"/>
          <p:nvPr/>
        </p:nvSpPr>
        <p:spPr>
          <a:xfrm>
            <a:off x="149068" y="1129945"/>
            <a:ext cx="3289075" cy="307777"/>
          </a:xfrm>
          <a:prstGeom prst="rect">
            <a:avLst/>
          </a:prstGeom>
          <a:noFill/>
        </p:spPr>
        <p:txBody>
          <a:bodyPr wrap="square" rtlCol="0">
            <a:spAutoFit/>
          </a:bodyPr>
          <a:lstStyle/>
          <a:p>
            <a:pPr algn="ctr"/>
            <a:r>
              <a:rPr lang="cs-CZ" sz="1400" b="1" dirty="0"/>
              <a:t>Počet obyvatel na 1 lůžko PZS akutní péče</a:t>
            </a:r>
          </a:p>
        </p:txBody>
      </p:sp>
      <p:sp>
        <p:nvSpPr>
          <p:cNvPr id="33" name="Rectangle 20"/>
          <p:cNvSpPr/>
          <p:nvPr/>
        </p:nvSpPr>
        <p:spPr>
          <a:xfrm>
            <a:off x="9228706" y="2108480"/>
            <a:ext cx="2705319" cy="2319337"/>
          </a:xfrm>
          <a:prstGeom prst="rect">
            <a:avLst/>
          </a:prstGeom>
          <a:no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cs-CZ" sz="1400" dirty="0">
                <a:solidFill>
                  <a:srgbClr val="002060"/>
                </a:solidFill>
              </a:rPr>
              <a:t>V porovnání s </a:t>
            </a:r>
            <a:r>
              <a:rPr lang="cs-CZ" sz="1400" dirty="0" smtClean="0">
                <a:solidFill>
                  <a:srgbClr val="002060"/>
                </a:solidFill>
              </a:rPr>
              <a:t>většinou krajů </a:t>
            </a:r>
            <a:r>
              <a:rPr lang="cs-CZ" sz="1400" dirty="0">
                <a:solidFill>
                  <a:srgbClr val="002060"/>
                </a:solidFill>
              </a:rPr>
              <a:t>a průměrem ČR je v </a:t>
            </a:r>
            <a:r>
              <a:rPr lang="cs-CZ" sz="1400" dirty="0" smtClean="0">
                <a:solidFill>
                  <a:srgbClr val="002060"/>
                </a:solidFill>
              </a:rPr>
              <a:t>HKK </a:t>
            </a:r>
            <a:r>
              <a:rPr lang="cs-CZ" sz="1400" dirty="0">
                <a:solidFill>
                  <a:srgbClr val="002060"/>
                </a:solidFill>
              </a:rPr>
              <a:t>evidován </a:t>
            </a:r>
            <a:r>
              <a:rPr lang="cs-CZ" sz="1400" dirty="0" smtClean="0">
                <a:solidFill>
                  <a:srgbClr val="002060"/>
                </a:solidFill>
              </a:rPr>
              <a:t>významně </a:t>
            </a:r>
            <a:r>
              <a:rPr lang="cs-CZ" sz="1400" dirty="0">
                <a:solidFill>
                  <a:srgbClr val="002060"/>
                </a:solidFill>
              </a:rPr>
              <a:t>vyšší počet akutních lůžek na počet obyvatel, tzn. na 1 lůžko poskytovatele akutní péče připadá podprůměrný počet obyvatel (cca o </a:t>
            </a:r>
            <a:r>
              <a:rPr lang="cs-CZ" sz="1400" dirty="0" smtClean="0">
                <a:solidFill>
                  <a:srgbClr val="002060"/>
                </a:solidFill>
              </a:rPr>
              <a:t>11,3 </a:t>
            </a:r>
            <a:r>
              <a:rPr lang="cs-CZ" sz="1400" dirty="0">
                <a:solidFill>
                  <a:srgbClr val="002060"/>
                </a:solidFill>
              </a:rPr>
              <a:t>% méně ve srovnání s celorepublikovým průměrem). </a:t>
            </a:r>
          </a:p>
        </p:txBody>
      </p:sp>
      <p:graphicFrame>
        <p:nvGraphicFramePr>
          <p:cNvPr id="34" name="Tabulka 33"/>
          <p:cNvGraphicFramePr>
            <a:graphicFrameLocks noGrp="1"/>
          </p:cNvGraphicFramePr>
          <p:nvPr>
            <p:extLst>
              <p:ext uri="{D42A27DB-BD31-4B8C-83A1-F6EECF244321}">
                <p14:modId xmlns:p14="http://schemas.microsoft.com/office/powerpoint/2010/main" val="1601959033"/>
              </p:ext>
            </p:extLst>
          </p:nvPr>
        </p:nvGraphicFramePr>
        <p:xfrm>
          <a:off x="465667" y="4678251"/>
          <a:ext cx="7239270" cy="366665"/>
        </p:xfrm>
        <a:graphic>
          <a:graphicData uri="http://schemas.openxmlformats.org/drawingml/2006/table">
            <a:tbl>
              <a:tblPr>
                <a:tableStyleId>{5C22544A-7EE6-4342-B048-85BDC9FD1C3A}</a:tableStyleId>
              </a:tblPr>
              <a:tblGrid>
                <a:gridCol w="1100918">
                  <a:extLst>
                    <a:ext uri="{9D8B030D-6E8A-4147-A177-3AD203B41FA5}">
                      <a16:colId xmlns:a16="http://schemas.microsoft.com/office/drawing/2014/main" val="20016"/>
                    </a:ext>
                  </a:extLst>
                </a:gridCol>
                <a:gridCol w="383647">
                  <a:extLst>
                    <a:ext uri="{9D8B030D-6E8A-4147-A177-3AD203B41FA5}">
                      <a16:colId xmlns:a16="http://schemas.microsoft.com/office/drawing/2014/main" val="20000"/>
                    </a:ext>
                  </a:extLst>
                </a:gridCol>
                <a:gridCol w="383647">
                  <a:extLst>
                    <a:ext uri="{9D8B030D-6E8A-4147-A177-3AD203B41FA5}">
                      <a16:colId xmlns:a16="http://schemas.microsoft.com/office/drawing/2014/main" val="20001"/>
                    </a:ext>
                  </a:extLst>
                </a:gridCol>
                <a:gridCol w="383647">
                  <a:extLst>
                    <a:ext uri="{9D8B030D-6E8A-4147-A177-3AD203B41FA5}">
                      <a16:colId xmlns:a16="http://schemas.microsoft.com/office/drawing/2014/main" val="20002"/>
                    </a:ext>
                  </a:extLst>
                </a:gridCol>
                <a:gridCol w="383647">
                  <a:extLst>
                    <a:ext uri="{9D8B030D-6E8A-4147-A177-3AD203B41FA5}">
                      <a16:colId xmlns:a16="http://schemas.microsoft.com/office/drawing/2014/main" val="20003"/>
                    </a:ext>
                  </a:extLst>
                </a:gridCol>
                <a:gridCol w="383647">
                  <a:extLst>
                    <a:ext uri="{9D8B030D-6E8A-4147-A177-3AD203B41FA5}">
                      <a16:colId xmlns:a16="http://schemas.microsoft.com/office/drawing/2014/main" val="20004"/>
                    </a:ext>
                  </a:extLst>
                </a:gridCol>
                <a:gridCol w="383647">
                  <a:extLst>
                    <a:ext uri="{9D8B030D-6E8A-4147-A177-3AD203B41FA5}">
                      <a16:colId xmlns:a16="http://schemas.microsoft.com/office/drawing/2014/main" val="20005"/>
                    </a:ext>
                  </a:extLst>
                </a:gridCol>
                <a:gridCol w="383647">
                  <a:extLst>
                    <a:ext uri="{9D8B030D-6E8A-4147-A177-3AD203B41FA5}">
                      <a16:colId xmlns:a16="http://schemas.microsoft.com/office/drawing/2014/main" val="20006"/>
                    </a:ext>
                  </a:extLst>
                </a:gridCol>
                <a:gridCol w="383647">
                  <a:extLst>
                    <a:ext uri="{9D8B030D-6E8A-4147-A177-3AD203B41FA5}">
                      <a16:colId xmlns:a16="http://schemas.microsoft.com/office/drawing/2014/main" val="20007"/>
                    </a:ext>
                  </a:extLst>
                </a:gridCol>
                <a:gridCol w="383647">
                  <a:extLst>
                    <a:ext uri="{9D8B030D-6E8A-4147-A177-3AD203B41FA5}">
                      <a16:colId xmlns:a16="http://schemas.microsoft.com/office/drawing/2014/main" val="20008"/>
                    </a:ext>
                  </a:extLst>
                </a:gridCol>
                <a:gridCol w="383647">
                  <a:extLst>
                    <a:ext uri="{9D8B030D-6E8A-4147-A177-3AD203B41FA5}">
                      <a16:colId xmlns:a16="http://schemas.microsoft.com/office/drawing/2014/main" val="20009"/>
                    </a:ext>
                  </a:extLst>
                </a:gridCol>
                <a:gridCol w="383647">
                  <a:extLst>
                    <a:ext uri="{9D8B030D-6E8A-4147-A177-3AD203B41FA5}">
                      <a16:colId xmlns:a16="http://schemas.microsoft.com/office/drawing/2014/main" val="20010"/>
                    </a:ext>
                  </a:extLst>
                </a:gridCol>
                <a:gridCol w="402429">
                  <a:extLst>
                    <a:ext uri="{9D8B030D-6E8A-4147-A177-3AD203B41FA5}">
                      <a16:colId xmlns:a16="http://schemas.microsoft.com/office/drawing/2014/main" val="20011"/>
                    </a:ext>
                  </a:extLst>
                </a:gridCol>
                <a:gridCol w="364865">
                  <a:extLst>
                    <a:ext uri="{9D8B030D-6E8A-4147-A177-3AD203B41FA5}">
                      <a16:colId xmlns:a16="http://schemas.microsoft.com/office/drawing/2014/main" val="20012"/>
                    </a:ext>
                  </a:extLst>
                </a:gridCol>
                <a:gridCol w="383647">
                  <a:extLst>
                    <a:ext uri="{9D8B030D-6E8A-4147-A177-3AD203B41FA5}">
                      <a16:colId xmlns:a16="http://schemas.microsoft.com/office/drawing/2014/main" val="20013"/>
                    </a:ext>
                  </a:extLst>
                </a:gridCol>
                <a:gridCol w="383647">
                  <a:extLst>
                    <a:ext uri="{9D8B030D-6E8A-4147-A177-3AD203B41FA5}">
                      <a16:colId xmlns:a16="http://schemas.microsoft.com/office/drawing/2014/main" val="20014"/>
                    </a:ext>
                  </a:extLst>
                </a:gridCol>
                <a:gridCol w="383647">
                  <a:extLst>
                    <a:ext uri="{9D8B030D-6E8A-4147-A177-3AD203B41FA5}">
                      <a16:colId xmlns:a16="http://schemas.microsoft.com/office/drawing/2014/main" val="20015"/>
                    </a:ext>
                  </a:extLst>
                </a:gridCol>
              </a:tblGrid>
              <a:tr h="170503">
                <a:tc>
                  <a:txBody>
                    <a:bodyPr/>
                    <a:lstStyle/>
                    <a:p>
                      <a:pPr algn="l" fontAlgn="b"/>
                      <a:r>
                        <a:rPr lang="cs-CZ" sz="1000" u="none" strike="noStrike" dirty="0">
                          <a:effectLst/>
                        </a:rPr>
                        <a:t>Kraj</a:t>
                      </a:r>
                      <a:endParaRPr lang="cs-CZ" sz="1000" b="1" i="0" u="none" strike="noStrike" dirty="0">
                        <a:solidFill>
                          <a:srgbClr val="000000"/>
                        </a:solidFill>
                        <a:effectLst/>
                        <a:latin typeface="Calibri" panose="020F0502020204030204" pitchFamily="34" charset="0"/>
                      </a:endParaRPr>
                    </a:p>
                  </a:txBody>
                  <a:tcPr marL="7194" marR="7194" marT="7194" marB="0" anchor="ctr">
                    <a:solidFill>
                      <a:schemeClr val="bg1">
                        <a:lumMod val="95000"/>
                      </a:schemeClr>
                    </a:solidFill>
                  </a:tcPr>
                </a:tc>
                <a:tc>
                  <a:txBody>
                    <a:bodyPr/>
                    <a:lstStyle/>
                    <a:p>
                      <a:pPr algn="ctr" fontAlgn="b"/>
                      <a:r>
                        <a:rPr lang="cs-CZ" sz="1200" b="0" u="none" strike="noStrike" dirty="0">
                          <a:effectLst/>
                        </a:rPr>
                        <a:t>PHA</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STC</a:t>
                      </a:r>
                      <a:endParaRPr lang="cs-CZ" sz="1200" b="0" i="0" u="none" strike="noStrike" dirty="0">
                        <a:solidFill>
                          <a:srgbClr val="000000"/>
                        </a:solidFill>
                        <a:effectLst/>
                        <a:latin typeface="Calibri" panose="020F0502020204030204" pitchFamily="34" charset="0"/>
                      </a:endParaRPr>
                    </a:p>
                  </a:txBody>
                  <a:tcPr marL="8525" marR="8525" marT="8525" marB="0" anchor="b">
                    <a:solidFill>
                      <a:schemeClr val="bg1">
                        <a:lumMod val="95000"/>
                      </a:schemeClr>
                    </a:solidFill>
                  </a:tcPr>
                </a:tc>
                <a:tc>
                  <a:txBody>
                    <a:bodyPr/>
                    <a:lstStyle/>
                    <a:p>
                      <a:pPr algn="ctr" fontAlgn="b"/>
                      <a:r>
                        <a:rPr lang="cs-CZ" sz="1200" u="none" strike="noStrike" dirty="0">
                          <a:effectLst/>
                        </a:rPr>
                        <a:t>JHC</a:t>
                      </a:r>
                      <a:endParaRPr lang="cs-CZ" sz="1200" b="0" i="0" u="none" strike="noStrike" dirty="0">
                        <a:solidFill>
                          <a:srgbClr val="000000"/>
                        </a:solidFill>
                        <a:effectLst/>
                        <a:latin typeface="Calibri" panose="020F0502020204030204" pitchFamily="34" charset="0"/>
                      </a:endParaRPr>
                    </a:p>
                  </a:txBody>
                  <a:tcPr marL="8525" marR="8525" marT="8525" marB="0" anchor="b">
                    <a:solidFill>
                      <a:schemeClr val="bg1">
                        <a:lumMod val="95000"/>
                      </a:schemeClr>
                    </a:solidFill>
                  </a:tcPr>
                </a:tc>
                <a:tc>
                  <a:txBody>
                    <a:bodyPr/>
                    <a:lstStyle/>
                    <a:p>
                      <a:pPr algn="ctr" fontAlgn="b"/>
                      <a:r>
                        <a:rPr lang="cs-CZ" sz="1200" u="none" strike="noStrike" dirty="0">
                          <a:effectLst/>
                        </a:rPr>
                        <a:t>PLK</a:t>
                      </a:r>
                      <a:endParaRPr lang="cs-CZ" sz="1200" b="0" i="0" u="none" strike="noStrike" dirty="0">
                        <a:solidFill>
                          <a:srgbClr val="000000"/>
                        </a:solidFill>
                        <a:effectLst/>
                        <a:latin typeface="Calibri" panose="020F0502020204030204" pitchFamily="34" charset="0"/>
                      </a:endParaRPr>
                    </a:p>
                  </a:txBody>
                  <a:tcPr marL="8525" marR="8525" marT="8525" marB="0" anchor="b">
                    <a:solidFill>
                      <a:schemeClr val="bg1">
                        <a:lumMod val="95000"/>
                      </a:schemeClr>
                    </a:solidFill>
                  </a:tcPr>
                </a:tc>
                <a:tc>
                  <a:txBody>
                    <a:bodyPr/>
                    <a:lstStyle/>
                    <a:p>
                      <a:pPr algn="ctr" fontAlgn="b"/>
                      <a:r>
                        <a:rPr lang="cs-CZ" sz="1200" u="none" strike="noStrike" dirty="0">
                          <a:effectLst/>
                        </a:rPr>
                        <a:t>KVK</a:t>
                      </a:r>
                      <a:endParaRPr lang="cs-CZ" sz="1200" b="0" i="0" u="none" strike="noStrike" dirty="0">
                        <a:solidFill>
                          <a:srgbClr val="000000"/>
                        </a:solidFill>
                        <a:effectLst/>
                        <a:latin typeface="Calibri" panose="020F0502020204030204" pitchFamily="34" charset="0"/>
                      </a:endParaRPr>
                    </a:p>
                  </a:txBody>
                  <a:tcPr marL="8525" marR="8525" marT="8525" marB="0" anchor="b">
                    <a:solidFill>
                      <a:schemeClr val="bg1">
                        <a:lumMod val="95000"/>
                      </a:schemeClr>
                    </a:solidFill>
                  </a:tcPr>
                </a:tc>
                <a:tc>
                  <a:txBody>
                    <a:bodyPr/>
                    <a:lstStyle/>
                    <a:p>
                      <a:pPr algn="ctr" fontAlgn="b"/>
                      <a:r>
                        <a:rPr lang="cs-CZ" sz="1200" u="none" strike="noStrike" dirty="0">
                          <a:effectLst/>
                        </a:rPr>
                        <a:t>ULK</a:t>
                      </a:r>
                      <a:endParaRPr lang="cs-CZ" sz="1200" b="0" i="0" u="none" strike="noStrike" dirty="0">
                        <a:solidFill>
                          <a:srgbClr val="000000"/>
                        </a:solidFill>
                        <a:effectLst/>
                        <a:latin typeface="Calibri" panose="020F0502020204030204" pitchFamily="34" charset="0"/>
                      </a:endParaRPr>
                    </a:p>
                  </a:txBody>
                  <a:tcPr marL="8525" marR="8525" marT="8525" marB="0" anchor="b">
                    <a:solidFill>
                      <a:schemeClr val="bg1">
                        <a:lumMod val="95000"/>
                      </a:schemeClr>
                    </a:solidFill>
                  </a:tcPr>
                </a:tc>
                <a:tc>
                  <a:txBody>
                    <a:bodyPr/>
                    <a:lstStyle/>
                    <a:p>
                      <a:pPr algn="ctr" fontAlgn="b"/>
                      <a:r>
                        <a:rPr lang="cs-CZ" sz="1200" u="none" strike="noStrike" dirty="0">
                          <a:effectLst/>
                        </a:rPr>
                        <a:t>LBK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b="1" u="none" strike="noStrike" dirty="0">
                          <a:effectLst/>
                        </a:rPr>
                        <a:t>HKK</a:t>
                      </a:r>
                      <a:endParaRPr lang="cs-CZ" sz="1200" b="1" i="0" u="none" strike="noStrike" dirty="0">
                        <a:solidFill>
                          <a:srgbClr val="000000"/>
                        </a:solidFill>
                        <a:effectLst/>
                        <a:latin typeface="Calibri" panose="020F0502020204030204" pitchFamily="34" charset="0"/>
                      </a:endParaRPr>
                    </a:p>
                  </a:txBody>
                  <a:tcPr marL="8525" marR="8525" marT="8525" marB="0" anchor="b">
                    <a:solidFill>
                      <a:srgbClr val="99FF66"/>
                    </a:solidFill>
                  </a:tcPr>
                </a:tc>
                <a:tc>
                  <a:txBody>
                    <a:bodyPr/>
                    <a:lstStyle/>
                    <a:p>
                      <a:pPr algn="ctr" fontAlgn="b"/>
                      <a:r>
                        <a:rPr lang="cs-CZ" sz="1200" u="none" strike="noStrike" dirty="0">
                          <a:effectLst/>
                        </a:rPr>
                        <a:t>PAK</a:t>
                      </a:r>
                      <a:endParaRPr lang="cs-CZ" sz="1200" b="0" i="0" u="none" strike="noStrike" dirty="0">
                        <a:solidFill>
                          <a:srgbClr val="000000"/>
                        </a:solidFill>
                        <a:effectLst/>
                        <a:latin typeface="Calibri" panose="020F0502020204030204" pitchFamily="34" charset="0"/>
                      </a:endParaRPr>
                    </a:p>
                  </a:txBody>
                  <a:tcPr marL="8525" marR="8525" marT="8525" marB="0" anchor="b">
                    <a:solidFill>
                      <a:schemeClr val="bg1">
                        <a:lumMod val="95000"/>
                      </a:schemeClr>
                    </a:solidFill>
                  </a:tcPr>
                </a:tc>
                <a:tc>
                  <a:txBody>
                    <a:bodyPr/>
                    <a:lstStyle/>
                    <a:p>
                      <a:pPr algn="ctr" fontAlgn="b"/>
                      <a:r>
                        <a:rPr lang="cs-CZ" sz="1200" u="none" strike="noStrike" dirty="0">
                          <a:effectLst/>
                        </a:rPr>
                        <a:t>VYS</a:t>
                      </a:r>
                      <a:endParaRPr lang="cs-CZ" sz="1200" b="0" i="0" u="none" strike="noStrike" dirty="0">
                        <a:solidFill>
                          <a:srgbClr val="000000"/>
                        </a:solidFill>
                        <a:effectLst/>
                        <a:latin typeface="Calibri" panose="020F0502020204030204" pitchFamily="34" charset="0"/>
                      </a:endParaRPr>
                    </a:p>
                  </a:txBody>
                  <a:tcPr marL="8525" marR="8525" marT="8525" marB="0" anchor="b">
                    <a:solidFill>
                      <a:schemeClr val="bg1">
                        <a:lumMod val="95000"/>
                      </a:schemeClr>
                    </a:solidFill>
                  </a:tcPr>
                </a:tc>
                <a:tc>
                  <a:txBody>
                    <a:bodyPr/>
                    <a:lstStyle/>
                    <a:p>
                      <a:pPr algn="ctr" fontAlgn="b"/>
                      <a:r>
                        <a:rPr lang="cs-CZ" sz="1200" b="0" u="none" strike="noStrike" dirty="0">
                          <a:effectLst/>
                        </a:rPr>
                        <a:t>JMK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b="0" i="0" u="none" strike="noStrike" dirty="0">
                          <a:solidFill>
                            <a:srgbClr val="000000"/>
                          </a:solidFill>
                          <a:effectLst/>
                          <a:latin typeface="Calibri" panose="020F0502020204030204" pitchFamily="34" charset="0"/>
                        </a:rPr>
                        <a:t>Brno</a:t>
                      </a:r>
                      <a:r>
                        <a:rPr lang="cs-CZ" sz="1000" b="0" i="0" u="none" strike="noStrike" dirty="0">
                          <a:solidFill>
                            <a:srgbClr val="000000"/>
                          </a:solidFill>
                          <a:effectLst/>
                          <a:latin typeface="Calibri" panose="020F0502020204030204" pitchFamily="34" charset="0"/>
                        </a:rPr>
                        <a:t>*</a:t>
                      </a:r>
                    </a:p>
                  </a:txBody>
                  <a:tcPr marL="8525" marR="8525" marT="8525" marB="0" anchor="ctr">
                    <a:solidFill>
                      <a:srgbClr val="F2F2F2"/>
                    </a:solidFill>
                  </a:tcPr>
                </a:tc>
                <a:tc>
                  <a:txBody>
                    <a:bodyPr/>
                    <a:lstStyle/>
                    <a:p>
                      <a:pPr algn="ctr" fontAlgn="b"/>
                      <a:r>
                        <a:rPr lang="cs-CZ" sz="1200" u="none" strike="noStrike" dirty="0">
                          <a:effectLst/>
                        </a:rPr>
                        <a:t>OLK</a:t>
                      </a:r>
                      <a:endParaRPr lang="cs-CZ" sz="1200" b="0" i="0" u="none" strike="noStrike" dirty="0">
                        <a:solidFill>
                          <a:srgbClr val="000000"/>
                        </a:solidFill>
                        <a:effectLst/>
                        <a:latin typeface="Calibri" panose="020F0502020204030204" pitchFamily="34" charset="0"/>
                      </a:endParaRPr>
                    </a:p>
                  </a:txBody>
                  <a:tcPr marL="8525" marR="8525" marT="8525" marB="0" anchor="b">
                    <a:solidFill>
                      <a:schemeClr val="bg1">
                        <a:lumMod val="95000"/>
                      </a:schemeClr>
                    </a:solidFill>
                  </a:tcPr>
                </a:tc>
                <a:tc>
                  <a:txBody>
                    <a:bodyPr/>
                    <a:lstStyle/>
                    <a:p>
                      <a:pPr algn="ctr" fontAlgn="b"/>
                      <a:r>
                        <a:rPr lang="cs-CZ" sz="1200" u="none" strike="noStrike" dirty="0">
                          <a:effectLst/>
                        </a:rPr>
                        <a:t>ZLK</a:t>
                      </a:r>
                      <a:endParaRPr lang="cs-CZ" sz="1200" b="0" i="0" u="none" strike="noStrike" dirty="0">
                        <a:solidFill>
                          <a:srgbClr val="000000"/>
                        </a:solidFill>
                        <a:effectLst/>
                        <a:latin typeface="Calibri" panose="020F0502020204030204" pitchFamily="34" charset="0"/>
                      </a:endParaRPr>
                    </a:p>
                  </a:txBody>
                  <a:tcPr marL="8525" marR="8525" marT="8525" marB="0" anchor="b">
                    <a:solidFill>
                      <a:schemeClr val="bg1">
                        <a:lumMod val="95000"/>
                      </a:schemeClr>
                    </a:solidFill>
                  </a:tcPr>
                </a:tc>
                <a:tc>
                  <a:txBody>
                    <a:bodyPr/>
                    <a:lstStyle/>
                    <a:p>
                      <a:pPr algn="ctr" fontAlgn="b"/>
                      <a:r>
                        <a:rPr lang="cs-CZ" sz="1200" u="none" strike="noStrike" dirty="0">
                          <a:effectLst/>
                        </a:rPr>
                        <a:t>MSK</a:t>
                      </a:r>
                      <a:endParaRPr lang="cs-CZ" sz="1200" b="0" i="0" u="none" strike="noStrike" dirty="0">
                        <a:solidFill>
                          <a:srgbClr val="000000"/>
                        </a:solidFill>
                        <a:effectLst/>
                        <a:latin typeface="Calibri" panose="020F0502020204030204" pitchFamily="34" charset="0"/>
                      </a:endParaRPr>
                    </a:p>
                  </a:txBody>
                  <a:tcPr marL="8525" marR="8525" marT="8525" marB="0" anchor="b">
                    <a:solidFill>
                      <a:schemeClr val="bg1">
                        <a:lumMod val="95000"/>
                      </a:schemeClr>
                    </a:solidFill>
                  </a:tcPr>
                </a:tc>
                <a:tc>
                  <a:txBody>
                    <a:bodyPr/>
                    <a:lstStyle/>
                    <a:p>
                      <a:pPr algn="ctr" fontAlgn="b"/>
                      <a:r>
                        <a:rPr lang="cs-CZ" sz="1200" b="1" u="none" strike="noStrike" dirty="0">
                          <a:effectLst/>
                        </a:rPr>
                        <a:t>ČR</a:t>
                      </a:r>
                      <a:endParaRPr lang="cs-CZ" sz="1200" b="1" i="0" u="none" strike="noStrike" dirty="0">
                        <a:solidFill>
                          <a:srgbClr val="000000"/>
                        </a:solidFill>
                        <a:effectLst/>
                        <a:latin typeface="Calibri" panose="020F0502020204030204" pitchFamily="34" charset="0"/>
                      </a:endParaRPr>
                    </a:p>
                  </a:txBody>
                  <a:tcPr marL="8525" marR="8525" marT="8525" marB="0" anchor="b">
                    <a:solidFill>
                      <a:schemeClr val="accent1">
                        <a:lumMod val="20000"/>
                        <a:lumOff val="80000"/>
                      </a:schemeClr>
                    </a:solidFill>
                  </a:tcPr>
                </a:tc>
                <a:extLst>
                  <a:ext uri="{0D108BD9-81ED-4DB2-BD59-A6C34878D82A}">
                    <a16:rowId xmlns:a16="http://schemas.microsoft.com/office/drawing/2014/main" val="10000"/>
                  </a:ext>
                </a:extLst>
              </a:tr>
              <a:tr h="170503">
                <a:tc>
                  <a:txBody>
                    <a:bodyPr/>
                    <a:lstStyle/>
                    <a:p>
                      <a:pPr algn="l" fontAlgn="b"/>
                      <a:r>
                        <a:rPr lang="cs-CZ" sz="1000" u="none" strike="noStrike" dirty="0">
                          <a:effectLst/>
                        </a:rPr>
                        <a:t>Počet akutních lůžek</a:t>
                      </a:r>
                      <a:endParaRPr lang="cs-CZ" sz="1000" b="0" i="0" u="none" strike="noStrike" dirty="0">
                        <a:solidFill>
                          <a:srgbClr val="000000"/>
                        </a:solidFill>
                        <a:effectLst/>
                        <a:latin typeface="Calibri" panose="020F0502020204030204" pitchFamily="34" charset="0"/>
                      </a:endParaRPr>
                    </a:p>
                  </a:txBody>
                  <a:tcPr marL="7194" marR="7194" marT="7194" marB="0" anchor="ctr">
                    <a:solidFill>
                      <a:schemeClr val="bg1">
                        <a:lumMod val="95000"/>
                      </a:schemeClr>
                    </a:solidFill>
                  </a:tcPr>
                </a:tc>
                <a:tc>
                  <a:txBody>
                    <a:bodyPr/>
                    <a:lstStyle/>
                    <a:p>
                      <a:pPr algn="ctr" fontAlgn="b"/>
                      <a:r>
                        <a:rPr lang="cs-CZ" sz="1100" b="0" i="0" u="none" strike="noStrike" dirty="0">
                          <a:solidFill>
                            <a:srgbClr val="000000"/>
                          </a:solidFill>
                          <a:effectLst/>
                          <a:latin typeface="Calibri" panose="020F0502020204030204" pitchFamily="34" charset="0"/>
                        </a:rPr>
                        <a:t>157</a:t>
                      </a:r>
                    </a:p>
                  </a:txBody>
                  <a:tcPr marL="7620" marR="7620" marT="7620" marB="0" anchor="b">
                    <a:solidFill>
                      <a:srgbClr val="F2F2F2"/>
                    </a:solidFill>
                  </a:tcPr>
                </a:tc>
                <a:tc>
                  <a:txBody>
                    <a:bodyPr/>
                    <a:lstStyle/>
                    <a:p>
                      <a:pPr algn="ctr" fontAlgn="b"/>
                      <a:r>
                        <a:rPr lang="cs-CZ" sz="1100" b="0" i="0" u="none" strike="noStrike" dirty="0">
                          <a:solidFill>
                            <a:srgbClr val="000000"/>
                          </a:solidFill>
                          <a:effectLst/>
                          <a:latin typeface="Calibri" panose="020F0502020204030204" pitchFamily="34" charset="0"/>
                        </a:rPr>
                        <a:t>346</a:t>
                      </a:r>
                    </a:p>
                  </a:txBody>
                  <a:tcPr marL="7620" marR="7620" marT="7620" marB="0" anchor="b">
                    <a:solidFill>
                      <a:schemeClr val="bg1">
                        <a:lumMod val="95000"/>
                      </a:schemeClr>
                    </a:solidFill>
                  </a:tcPr>
                </a:tc>
                <a:tc>
                  <a:txBody>
                    <a:bodyPr/>
                    <a:lstStyle/>
                    <a:p>
                      <a:pPr algn="ctr" fontAlgn="b"/>
                      <a:r>
                        <a:rPr lang="cs-CZ" sz="1100" b="0" i="0" u="none" strike="noStrike" dirty="0">
                          <a:solidFill>
                            <a:srgbClr val="000000"/>
                          </a:solidFill>
                          <a:effectLst/>
                          <a:latin typeface="Calibri" panose="020F0502020204030204" pitchFamily="34" charset="0"/>
                        </a:rPr>
                        <a:t>231</a:t>
                      </a:r>
                    </a:p>
                  </a:txBody>
                  <a:tcPr marL="7620" marR="7620" marT="7620" marB="0" anchor="b">
                    <a:solidFill>
                      <a:schemeClr val="bg1">
                        <a:lumMod val="95000"/>
                      </a:schemeClr>
                    </a:solidFill>
                  </a:tcPr>
                </a:tc>
                <a:tc>
                  <a:txBody>
                    <a:bodyPr/>
                    <a:lstStyle/>
                    <a:p>
                      <a:pPr algn="ctr" fontAlgn="b"/>
                      <a:r>
                        <a:rPr lang="cs-CZ" sz="1100" b="0" i="0" u="none" strike="noStrike" dirty="0">
                          <a:solidFill>
                            <a:srgbClr val="000000"/>
                          </a:solidFill>
                          <a:effectLst/>
                          <a:latin typeface="Calibri" panose="020F0502020204030204" pitchFamily="34" charset="0"/>
                        </a:rPr>
                        <a:t>214</a:t>
                      </a:r>
                    </a:p>
                  </a:txBody>
                  <a:tcPr marL="7620" marR="7620" marT="7620" marB="0" anchor="b">
                    <a:solidFill>
                      <a:schemeClr val="bg1">
                        <a:lumMod val="95000"/>
                      </a:schemeClr>
                    </a:solidFill>
                  </a:tcPr>
                </a:tc>
                <a:tc>
                  <a:txBody>
                    <a:bodyPr/>
                    <a:lstStyle/>
                    <a:p>
                      <a:pPr algn="ctr" fontAlgn="b"/>
                      <a:r>
                        <a:rPr lang="cs-CZ" sz="1100" b="0" i="0" u="none" strike="noStrike" dirty="0">
                          <a:solidFill>
                            <a:srgbClr val="000000"/>
                          </a:solidFill>
                          <a:effectLst/>
                          <a:latin typeface="Calibri" panose="020F0502020204030204" pitchFamily="34" charset="0"/>
                        </a:rPr>
                        <a:t>258</a:t>
                      </a:r>
                    </a:p>
                  </a:txBody>
                  <a:tcPr marL="7620" marR="7620" marT="7620" marB="0" anchor="b">
                    <a:solidFill>
                      <a:schemeClr val="bg1">
                        <a:lumMod val="95000"/>
                      </a:schemeClr>
                    </a:solidFill>
                  </a:tcPr>
                </a:tc>
                <a:tc>
                  <a:txBody>
                    <a:bodyPr/>
                    <a:lstStyle/>
                    <a:p>
                      <a:pPr algn="ctr" fontAlgn="b"/>
                      <a:r>
                        <a:rPr lang="cs-CZ" sz="1100" b="0" i="0" u="none" strike="noStrike" dirty="0">
                          <a:solidFill>
                            <a:srgbClr val="000000"/>
                          </a:solidFill>
                          <a:effectLst/>
                          <a:latin typeface="Calibri" panose="020F0502020204030204" pitchFamily="34" charset="0"/>
                        </a:rPr>
                        <a:t>217</a:t>
                      </a:r>
                    </a:p>
                  </a:txBody>
                  <a:tcPr marL="7620" marR="7620" marT="7620" marB="0" anchor="b">
                    <a:solidFill>
                      <a:schemeClr val="bg1">
                        <a:lumMod val="95000"/>
                      </a:schemeClr>
                    </a:solidFill>
                  </a:tcPr>
                </a:tc>
                <a:tc>
                  <a:txBody>
                    <a:bodyPr/>
                    <a:lstStyle/>
                    <a:p>
                      <a:pPr algn="ctr" fontAlgn="b"/>
                      <a:r>
                        <a:rPr lang="cs-CZ" sz="1100" b="0" i="0" u="none" strike="noStrike" dirty="0">
                          <a:solidFill>
                            <a:srgbClr val="000000"/>
                          </a:solidFill>
                          <a:effectLst/>
                          <a:latin typeface="Calibri" panose="020F0502020204030204" pitchFamily="34" charset="0"/>
                        </a:rPr>
                        <a:t>233</a:t>
                      </a:r>
                    </a:p>
                  </a:txBody>
                  <a:tcPr marL="7620" marR="7620" marT="7620" marB="0" anchor="b">
                    <a:solidFill>
                      <a:srgbClr val="F2F2F2"/>
                    </a:solidFill>
                  </a:tcPr>
                </a:tc>
                <a:tc>
                  <a:txBody>
                    <a:bodyPr/>
                    <a:lstStyle/>
                    <a:p>
                      <a:pPr algn="ctr" fontAlgn="b"/>
                      <a:r>
                        <a:rPr lang="cs-CZ" sz="1100" b="1" i="0" u="none" strike="noStrike" dirty="0">
                          <a:solidFill>
                            <a:srgbClr val="000000"/>
                          </a:solidFill>
                          <a:effectLst/>
                          <a:latin typeface="Calibri" panose="020F0502020204030204" pitchFamily="34" charset="0"/>
                        </a:rPr>
                        <a:t>197</a:t>
                      </a:r>
                    </a:p>
                  </a:txBody>
                  <a:tcPr marL="7620" marR="7620" marT="7620" marB="0" anchor="b">
                    <a:solidFill>
                      <a:srgbClr val="99FF66"/>
                    </a:solidFill>
                  </a:tcPr>
                </a:tc>
                <a:tc>
                  <a:txBody>
                    <a:bodyPr/>
                    <a:lstStyle/>
                    <a:p>
                      <a:pPr algn="ctr" fontAlgn="b"/>
                      <a:r>
                        <a:rPr lang="cs-CZ" sz="1100" b="0" i="0" u="none" strike="noStrike" dirty="0">
                          <a:solidFill>
                            <a:srgbClr val="000000"/>
                          </a:solidFill>
                          <a:effectLst/>
                          <a:latin typeface="Calibri" panose="020F0502020204030204" pitchFamily="34" charset="0"/>
                        </a:rPr>
                        <a:t>263</a:t>
                      </a:r>
                    </a:p>
                  </a:txBody>
                  <a:tcPr marL="7620" marR="7620" marT="7620" marB="0" anchor="b">
                    <a:solidFill>
                      <a:schemeClr val="bg1">
                        <a:lumMod val="95000"/>
                      </a:schemeClr>
                    </a:solidFill>
                  </a:tcPr>
                </a:tc>
                <a:tc>
                  <a:txBody>
                    <a:bodyPr/>
                    <a:lstStyle/>
                    <a:p>
                      <a:pPr algn="ctr" fontAlgn="b"/>
                      <a:r>
                        <a:rPr lang="cs-CZ" sz="1100" b="0" i="0" u="none" strike="noStrike" dirty="0">
                          <a:solidFill>
                            <a:srgbClr val="000000"/>
                          </a:solidFill>
                          <a:effectLst/>
                          <a:latin typeface="Calibri" panose="020F0502020204030204" pitchFamily="34" charset="0"/>
                        </a:rPr>
                        <a:t>229</a:t>
                      </a:r>
                    </a:p>
                  </a:txBody>
                  <a:tcPr marL="7620" marR="7620" marT="7620" marB="0" anchor="b">
                    <a:solidFill>
                      <a:schemeClr val="bg1">
                        <a:lumMod val="95000"/>
                      </a:schemeClr>
                    </a:solidFill>
                  </a:tcPr>
                </a:tc>
                <a:tc>
                  <a:txBody>
                    <a:bodyPr/>
                    <a:lstStyle/>
                    <a:p>
                      <a:pPr algn="ctr" fontAlgn="b"/>
                      <a:r>
                        <a:rPr lang="cs-CZ" sz="1100" b="0" i="0" u="none" strike="noStrike" dirty="0">
                          <a:solidFill>
                            <a:srgbClr val="000000"/>
                          </a:solidFill>
                          <a:effectLst/>
                          <a:latin typeface="Calibri" panose="020F0502020204030204" pitchFamily="34" charset="0"/>
                        </a:rPr>
                        <a:t>194</a:t>
                      </a:r>
                    </a:p>
                  </a:txBody>
                  <a:tcPr marL="7620" marR="7620" marT="7620" marB="0" anchor="b">
                    <a:solidFill>
                      <a:srgbClr val="F2F2F2"/>
                    </a:solidFill>
                  </a:tcPr>
                </a:tc>
                <a:tc>
                  <a:txBody>
                    <a:bodyPr/>
                    <a:lstStyle/>
                    <a:p>
                      <a:pPr algn="ctr" fontAlgn="b"/>
                      <a:r>
                        <a:rPr lang="cs-CZ" sz="1100" b="0" i="0" u="none" strike="noStrike" dirty="0">
                          <a:solidFill>
                            <a:srgbClr val="000000"/>
                          </a:solidFill>
                          <a:effectLst/>
                          <a:latin typeface="Calibri" panose="020F0502020204030204" pitchFamily="34" charset="0"/>
                        </a:rPr>
                        <a:t>105</a:t>
                      </a:r>
                    </a:p>
                  </a:txBody>
                  <a:tcPr marL="7620" marR="7620" marT="7620" marB="0" anchor="b">
                    <a:solidFill>
                      <a:srgbClr val="F2F2F2"/>
                    </a:solidFill>
                  </a:tcPr>
                </a:tc>
                <a:tc>
                  <a:txBody>
                    <a:bodyPr/>
                    <a:lstStyle/>
                    <a:p>
                      <a:pPr algn="ctr" fontAlgn="b"/>
                      <a:r>
                        <a:rPr lang="cs-CZ" sz="1100" b="0" i="0" u="none" strike="noStrike" dirty="0">
                          <a:solidFill>
                            <a:srgbClr val="000000"/>
                          </a:solidFill>
                          <a:effectLst/>
                          <a:latin typeface="Calibri" panose="020F0502020204030204" pitchFamily="34" charset="0"/>
                        </a:rPr>
                        <a:t>222</a:t>
                      </a:r>
                    </a:p>
                  </a:txBody>
                  <a:tcPr marL="7620" marR="7620" marT="7620" marB="0" anchor="b">
                    <a:solidFill>
                      <a:schemeClr val="bg1">
                        <a:lumMod val="95000"/>
                      </a:schemeClr>
                    </a:solidFill>
                  </a:tcPr>
                </a:tc>
                <a:tc>
                  <a:txBody>
                    <a:bodyPr/>
                    <a:lstStyle/>
                    <a:p>
                      <a:pPr algn="ctr" fontAlgn="b"/>
                      <a:r>
                        <a:rPr lang="cs-CZ" sz="1100" b="0" i="0" u="none" strike="noStrike" dirty="0">
                          <a:solidFill>
                            <a:srgbClr val="000000"/>
                          </a:solidFill>
                          <a:effectLst/>
                          <a:latin typeface="Calibri" panose="020F0502020204030204" pitchFamily="34" charset="0"/>
                        </a:rPr>
                        <a:t>270</a:t>
                      </a:r>
                    </a:p>
                  </a:txBody>
                  <a:tcPr marL="7620" marR="7620" marT="7620" marB="0" anchor="b">
                    <a:solidFill>
                      <a:schemeClr val="bg1">
                        <a:lumMod val="95000"/>
                      </a:schemeClr>
                    </a:solidFill>
                  </a:tcPr>
                </a:tc>
                <a:tc>
                  <a:txBody>
                    <a:bodyPr/>
                    <a:lstStyle/>
                    <a:p>
                      <a:pPr algn="ctr" fontAlgn="b"/>
                      <a:r>
                        <a:rPr lang="cs-CZ" sz="1100" b="0" i="0" u="none" strike="noStrike" dirty="0">
                          <a:solidFill>
                            <a:srgbClr val="000000"/>
                          </a:solidFill>
                          <a:effectLst/>
                          <a:latin typeface="Calibri" panose="020F0502020204030204" pitchFamily="34" charset="0"/>
                        </a:rPr>
                        <a:t>228</a:t>
                      </a:r>
                    </a:p>
                  </a:txBody>
                  <a:tcPr marL="7620" marR="7620" marT="7620" marB="0" anchor="b">
                    <a:solidFill>
                      <a:schemeClr val="bg1">
                        <a:lumMod val="95000"/>
                      </a:schemeClr>
                    </a:solidFill>
                  </a:tcPr>
                </a:tc>
                <a:tc>
                  <a:txBody>
                    <a:bodyPr/>
                    <a:lstStyle/>
                    <a:p>
                      <a:pPr algn="ctr" fontAlgn="b"/>
                      <a:r>
                        <a:rPr lang="cs-CZ" sz="1100" b="1" i="0" u="none" strike="noStrike" dirty="0">
                          <a:solidFill>
                            <a:srgbClr val="000000"/>
                          </a:solidFill>
                          <a:effectLst/>
                          <a:latin typeface="Calibri" panose="020F0502020204030204" pitchFamily="34" charset="0"/>
                        </a:rPr>
                        <a:t>222</a:t>
                      </a:r>
                    </a:p>
                  </a:txBody>
                  <a:tcPr marL="7620" marR="7620" marT="7620" marB="0" anchor="b">
                    <a:solidFill>
                      <a:schemeClr val="accent1">
                        <a:lumMod val="20000"/>
                        <a:lumOff val="80000"/>
                      </a:schemeClr>
                    </a:solidFill>
                  </a:tcPr>
                </a:tc>
                <a:extLst>
                  <a:ext uri="{0D108BD9-81ED-4DB2-BD59-A6C34878D82A}">
                    <a16:rowId xmlns:a16="http://schemas.microsoft.com/office/drawing/2014/main" val="10001"/>
                  </a:ext>
                </a:extLst>
              </a:tr>
            </a:tbl>
          </a:graphicData>
        </a:graphic>
      </p:graphicFrame>
      <p:graphicFrame>
        <p:nvGraphicFramePr>
          <p:cNvPr id="35" name="Tabulka 34"/>
          <p:cNvGraphicFramePr>
            <a:graphicFrameLocks noGrp="1"/>
          </p:cNvGraphicFramePr>
          <p:nvPr>
            <p:extLst>
              <p:ext uri="{D42A27DB-BD31-4B8C-83A1-F6EECF244321}">
                <p14:modId xmlns:p14="http://schemas.microsoft.com/office/powerpoint/2010/main" val="3452253920"/>
              </p:ext>
            </p:extLst>
          </p:nvPr>
        </p:nvGraphicFramePr>
        <p:xfrm>
          <a:off x="482601" y="3793379"/>
          <a:ext cx="7230528" cy="420432"/>
        </p:xfrm>
        <a:graphic>
          <a:graphicData uri="http://schemas.openxmlformats.org/drawingml/2006/table">
            <a:tbl>
              <a:tblPr>
                <a:tableStyleId>{5C22544A-7EE6-4342-B048-85BDC9FD1C3A}</a:tableStyleId>
              </a:tblPr>
              <a:tblGrid>
                <a:gridCol w="1104912">
                  <a:extLst>
                    <a:ext uri="{9D8B030D-6E8A-4147-A177-3AD203B41FA5}">
                      <a16:colId xmlns:a16="http://schemas.microsoft.com/office/drawing/2014/main" val="20000"/>
                    </a:ext>
                  </a:extLst>
                </a:gridCol>
                <a:gridCol w="382851">
                  <a:extLst>
                    <a:ext uri="{9D8B030D-6E8A-4147-A177-3AD203B41FA5}">
                      <a16:colId xmlns:a16="http://schemas.microsoft.com/office/drawing/2014/main" val="20001"/>
                    </a:ext>
                  </a:extLst>
                </a:gridCol>
                <a:gridCol w="382851">
                  <a:extLst>
                    <a:ext uri="{9D8B030D-6E8A-4147-A177-3AD203B41FA5}">
                      <a16:colId xmlns:a16="http://schemas.microsoft.com/office/drawing/2014/main" val="20002"/>
                    </a:ext>
                  </a:extLst>
                </a:gridCol>
                <a:gridCol w="382851">
                  <a:extLst>
                    <a:ext uri="{9D8B030D-6E8A-4147-A177-3AD203B41FA5}">
                      <a16:colId xmlns:a16="http://schemas.microsoft.com/office/drawing/2014/main" val="20003"/>
                    </a:ext>
                  </a:extLst>
                </a:gridCol>
                <a:gridCol w="382851">
                  <a:extLst>
                    <a:ext uri="{9D8B030D-6E8A-4147-A177-3AD203B41FA5}">
                      <a16:colId xmlns:a16="http://schemas.microsoft.com/office/drawing/2014/main" val="20004"/>
                    </a:ext>
                  </a:extLst>
                </a:gridCol>
                <a:gridCol w="382851">
                  <a:extLst>
                    <a:ext uri="{9D8B030D-6E8A-4147-A177-3AD203B41FA5}">
                      <a16:colId xmlns:a16="http://schemas.microsoft.com/office/drawing/2014/main" val="20005"/>
                    </a:ext>
                  </a:extLst>
                </a:gridCol>
                <a:gridCol w="382851">
                  <a:extLst>
                    <a:ext uri="{9D8B030D-6E8A-4147-A177-3AD203B41FA5}">
                      <a16:colId xmlns:a16="http://schemas.microsoft.com/office/drawing/2014/main" val="20006"/>
                    </a:ext>
                  </a:extLst>
                </a:gridCol>
                <a:gridCol w="382851">
                  <a:extLst>
                    <a:ext uri="{9D8B030D-6E8A-4147-A177-3AD203B41FA5}">
                      <a16:colId xmlns:a16="http://schemas.microsoft.com/office/drawing/2014/main" val="20007"/>
                    </a:ext>
                  </a:extLst>
                </a:gridCol>
                <a:gridCol w="382851">
                  <a:extLst>
                    <a:ext uri="{9D8B030D-6E8A-4147-A177-3AD203B41FA5}">
                      <a16:colId xmlns:a16="http://schemas.microsoft.com/office/drawing/2014/main" val="20008"/>
                    </a:ext>
                  </a:extLst>
                </a:gridCol>
                <a:gridCol w="382851">
                  <a:extLst>
                    <a:ext uri="{9D8B030D-6E8A-4147-A177-3AD203B41FA5}">
                      <a16:colId xmlns:a16="http://schemas.microsoft.com/office/drawing/2014/main" val="20009"/>
                    </a:ext>
                  </a:extLst>
                </a:gridCol>
                <a:gridCol w="382851">
                  <a:extLst>
                    <a:ext uri="{9D8B030D-6E8A-4147-A177-3AD203B41FA5}">
                      <a16:colId xmlns:a16="http://schemas.microsoft.com/office/drawing/2014/main" val="20010"/>
                    </a:ext>
                  </a:extLst>
                </a:gridCol>
                <a:gridCol w="382851">
                  <a:extLst>
                    <a:ext uri="{9D8B030D-6E8A-4147-A177-3AD203B41FA5}">
                      <a16:colId xmlns:a16="http://schemas.microsoft.com/office/drawing/2014/main" val="20011"/>
                    </a:ext>
                  </a:extLst>
                </a:gridCol>
                <a:gridCol w="382851">
                  <a:extLst>
                    <a:ext uri="{9D8B030D-6E8A-4147-A177-3AD203B41FA5}">
                      <a16:colId xmlns:a16="http://schemas.microsoft.com/office/drawing/2014/main" val="20012"/>
                    </a:ext>
                  </a:extLst>
                </a:gridCol>
                <a:gridCol w="382851">
                  <a:extLst>
                    <a:ext uri="{9D8B030D-6E8A-4147-A177-3AD203B41FA5}">
                      <a16:colId xmlns:a16="http://schemas.microsoft.com/office/drawing/2014/main" val="20013"/>
                    </a:ext>
                  </a:extLst>
                </a:gridCol>
                <a:gridCol w="382851">
                  <a:extLst>
                    <a:ext uri="{9D8B030D-6E8A-4147-A177-3AD203B41FA5}">
                      <a16:colId xmlns:a16="http://schemas.microsoft.com/office/drawing/2014/main" val="20014"/>
                    </a:ext>
                  </a:extLst>
                </a:gridCol>
                <a:gridCol w="382851">
                  <a:extLst>
                    <a:ext uri="{9D8B030D-6E8A-4147-A177-3AD203B41FA5}">
                      <a16:colId xmlns:a16="http://schemas.microsoft.com/office/drawing/2014/main" val="20015"/>
                    </a:ext>
                  </a:extLst>
                </a:gridCol>
                <a:gridCol w="382851">
                  <a:extLst>
                    <a:ext uri="{9D8B030D-6E8A-4147-A177-3AD203B41FA5}">
                      <a16:colId xmlns:a16="http://schemas.microsoft.com/office/drawing/2014/main" val="20016"/>
                    </a:ext>
                  </a:extLst>
                </a:gridCol>
              </a:tblGrid>
              <a:tr h="260412">
                <a:tc>
                  <a:txBody>
                    <a:bodyPr/>
                    <a:lstStyle/>
                    <a:p>
                      <a:pPr algn="l" fontAlgn="b"/>
                      <a:r>
                        <a:rPr lang="cs-CZ" sz="1000" u="none" strike="noStrike" dirty="0">
                          <a:effectLst/>
                        </a:rPr>
                        <a:t>Kraj</a:t>
                      </a:r>
                      <a:endParaRPr lang="cs-CZ" sz="1000" b="1" i="0" u="none" strike="noStrike" dirty="0">
                        <a:solidFill>
                          <a:srgbClr val="000000"/>
                        </a:solidFill>
                        <a:effectLst/>
                        <a:latin typeface="Calibri" panose="020F0502020204030204" pitchFamily="34" charset="0"/>
                      </a:endParaRPr>
                    </a:p>
                  </a:txBody>
                  <a:tcPr marL="7194" marR="7194" marT="7194" marB="0" anchor="ctr">
                    <a:solidFill>
                      <a:schemeClr val="bg1">
                        <a:lumMod val="95000"/>
                      </a:schemeClr>
                    </a:solidFill>
                  </a:tcPr>
                </a:tc>
                <a:tc>
                  <a:txBody>
                    <a:bodyPr/>
                    <a:lstStyle/>
                    <a:p>
                      <a:pPr algn="ctr" fontAlgn="b"/>
                      <a:r>
                        <a:rPr lang="cs-CZ" sz="1200" b="0" u="none" strike="noStrike" dirty="0">
                          <a:effectLst/>
                        </a:rPr>
                        <a:t>PHA</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STC</a:t>
                      </a:r>
                      <a:endParaRPr lang="cs-CZ" sz="1200" b="0" i="0" u="none" strike="noStrike" dirty="0">
                        <a:solidFill>
                          <a:srgbClr val="000000"/>
                        </a:solidFill>
                        <a:effectLst/>
                        <a:latin typeface="Calibri" panose="020F0502020204030204" pitchFamily="34" charset="0"/>
                      </a:endParaRPr>
                    </a:p>
                  </a:txBody>
                  <a:tcPr marL="8525" marR="8525" marT="8525" marB="0" anchor="ctr">
                    <a:solidFill>
                      <a:schemeClr val="bg1">
                        <a:lumMod val="95000"/>
                      </a:schemeClr>
                    </a:solidFill>
                  </a:tcPr>
                </a:tc>
                <a:tc>
                  <a:txBody>
                    <a:bodyPr/>
                    <a:lstStyle/>
                    <a:p>
                      <a:pPr algn="ctr" fontAlgn="b"/>
                      <a:r>
                        <a:rPr lang="cs-CZ" sz="1200" u="none" strike="noStrike" dirty="0">
                          <a:effectLst/>
                        </a:rPr>
                        <a:t>JHC</a:t>
                      </a:r>
                      <a:endParaRPr lang="cs-CZ" sz="1200" b="0" i="0" u="none" strike="noStrike" dirty="0">
                        <a:solidFill>
                          <a:srgbClr val="000000"/>
                        </a:solidFill>
                        <a:effectLst/>
                        <a:latin typeface="Calibri" panose="020F0502020204030204" pitchFamily="34" charset="0"/>
                      </a:endParaRPr>
                    </a:p>
                  </a:txBody>
                  <a:tcPr marL="8525" marR="8525" marT="8525" marB="0" anchor="ctr">
                    <a:solidFill>
                      <a:schemeClr val="bg1">
                        <a:lumMod val="95000"/>
                      </a:schemeClr>
                    </a:solidFill>
                  </a:tcPr>
                </a:tc>
                <a:tc>
                  <a:txBody>
                    <a:bodyPr/>
                    <a:lstStyle/>
                    <a:p>
                      <a:pPr algn="ctr" fontAlgn="b"/>
                      <a:r>
                        <a:rPr lang="cs-CZ" sz="1200" u="none" strike="noStrike" dirty="0">
                          <a:effectLst/>
                        </a:rPr>
                        <a:t>PLK</a:t>
                      </a:r>
                      <a:endParaRPr lang="cs-CZ" sz="1200" b="0" i="0" u="none" strike="noStrike" dirty="0">
                        <a:solidFill>
                          <a:srgbClr val="000000"/>
                        </a:solidFill>
                        <a:effectLst/>
                        <a:latin typeface="Calibri" panose="020F0502020204030204" pitchFamily="34" charset="0"/>
                      </a:endParaRPr>
                    </a:p>
                  </a:txBody>
                  <a:tcPr marL="8525" marR="8525" marT="8525" marB="0" anchor="ctr">
                    <a:solidFill>
                      <a:schemeClr val="bg1">
                        <a:lumMod val="95000"/>
                      </a:schemeClr>
                    </a:solidFill>
                  </a:tcPr>
                </a:tc>
                <a:tc>
                  <a:txBody>
                    <a:bodyPr/>
                    <a:lstStyle/>
                    <a:p>
                      <a:pPr algn="ctr" fontAlgn="b"/>
                      <a:r>
                        <a:rPr lang="cs-CZ" sz="1200" u="none" strike="noStrike" dirty="0">
                          <a:effectLst/>
                        </a:rPr>
                        <a:t>KVK</a:t>
                      </a:r>
                      <a:endParaRPr lang="cs-CZ" sz="1200" b="0" i="0" u="none" strike="noStrike" dirty="0">
                        <a:solidFill>
                          <a:srgbClr val="000000"/>
                        </a:solidFill>
                        <a:effectLst/>
                        <a:latin typeface="Calibri" panose="020F0502020204030204" pitchFamily="34" charset="0"/>
                      </a:endParaRPr>
                    </a:p>
                  </a:txBody>
                  <a:tcPr marL="8525" marR="8525" marT="8525" marB="0" anchor="ctr">
                    <a:solidFill>
                      <a:schemeClr val="bg1">
                        <a:lumMod val="95000"/>
                      </a:schemeClr>
                    </a:solidFill>
                  </a:tcPr>
                </a:tc>
                <a:tc>
                  <a:txBody>
                    <a:bodyPr/>
                    <a:lstStyle/>
                    <a:p>
                      <a:pPr algn="ctr" fontAlgn="b"/>
                      <a:r>
                        <a:rPr lang="cs-CZ" sz="1200" u="none" strike="noStrike" dirty="0">
                          <a:effectLst/>
                        </a:rPr>
                        <a:t>ULK</a:t>
                      </a:r>
                      <a:endParaRPr lang="cs-CZ" sz="1200" b="0" i="0" u="none" strike="noStrike" dirty="0">
                        <a:solidFill>
                          <a:srgbClr val="000000"/>
                        </a:solidFill>
                        <a:effectLst/>
                        <a:latin typeface="Calibri" panose="020F0502020204030204" pitchFamily="34" charset="0"/>
                      </a:endParaRPr>
                    </a:p>
                  </a:txBody>
                  <a:tcPr marL="8525" marR="8525" marT="8525" marB="0" anchor="ctr">
                    <a:solidFill>
                      <a:schemeClr val="bg1">
                        <a:lumMod val="95000"/>
                      </a:schemeClr>
                    </a:solidFill>
                  </a:tcPr>
                </a:tc>
                <a:tc>
                  <a:txBody>
                    <a:bodyPr/>
                    <a:lstStyle/>
                    <a:p>
                      <a:pPr algn="ctr" fontAlgn="b"/>
                      <a:r>
                        <a:rPr lang="cs-CZ" sz="1200" u="none" strike="noStrike" dirty="0">
                          <a:effectLst/>
                        </a:rPr>
                        <a:t>LBK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b="1" u="none" strike="noStrike" dirty="0">
                          <a:effectLst/>
                        </a:rPr>
                        <a:t>HKK</a:t>
                      </a:r>
                      <a:endParaRPr lang="cs-CZ" sz="1200" b="1" i="0" u="none" strike="noStrike" dirty="0">
                        <a:solidFill>
                          <a:srgbClr val="000000"/>
                        </a:solidFill>
                        <a:effectLst/>
                        <a:latin typeface="Calibri" panose="020F0502020204030204" pitchFamily="34" charset="0"/>
                      </a:endParaRPr>
                    </a:p>
                  </a:txBody>
                  <a:tcPr marL="8525" marR="8525" marT="8525" marB="0" anchor="ctr">
                    <a:solidFill>
                      <a:srgbClr val="D9D9D9"/>
                    </a:solidFill>
                  </a:tcPr>
                </a:tc>
                <a:tc>
                  <a:txBody>
                    <a:bodyPr/>
                    <a:lstStyle/>
                    <a:p>
                      <a:pPr algn="ctr" fontAlgn="b"/>
                      <a:r>
                        <a:rPr lang="cs-CZ" sz="1200" u="none" strike="noStrike" dirty="0">
                          <a:effectLst/>
                        </a:rPr>
                        <a:t>PAK</a:t>
                      </a:r>
                      <a:endParaRPr lang="cs-CZ" sz="1200" b="0" i="0" u="none" strike="noStrike" dirty="0">
                        <a:solidFill>
                          <a:srgbClr val="000000"/>
                        </a:solidFill>
                        <a:effectLst/>
                        <a:latin typeface="Calibri" panose="020F0502020204030204" pitchFamily="34" charset="0"/>
                      </a:endParaRPr>
                    </a:p>
                  </a:txBody>
                  <a:tcPr marL="8525" marR="8525" marT="8525" marB="0" anchor="ctr">
                    <a:solidFill>
                      <a:schemeClr val="bg1">
                        <a:lumMod val="95000"/>
                      </a:schemeClr>
                    </a:solidFill>
                  </a:tcPr>
                </a:tc>
                <a:tc>
                  <a:txBody>
                    <a:bodyPr/>
                    <a:lstStyle/>
                    <a:p>
                      <a:pPr algn="ctr" fontAlgn="b"/>
                      <a:r>
                        <a:rPr lang="cs-CZ" sz="1200" u="none" strike="noStrike" dirty="0">
                          <a:effectLst/>
                        </a:rPr>
                        <a:t>VYS</a:t>
                      </a:r>
                      <a:endParaRPr lang="cs-CZ" sz="1200" b="0" i="0" u="none" strike="noStrike" dirty="0">
                        <a:solidFill>
                          <a:srgbClr val="000000"/>
                        </a:solidFill>
                        <a:effectLst/>
                        <a:latin typeface="Calibri" panose="020F0502020204030204" pitchFamily="34" charset="0"/>
                      </a:endParaRPr>
                    </a:p>
                  </a:txBody>
                  <a:tcPr marL="8525" marR="8525" marT="8525" marB="0" anchor="ctr">
                    <a:solidFill>
                      <a:schemeClr val="bg1">
                        <a:lumMod val="95000"/>
                      </a:schemeClr>
                    </a:solidFill>
                  </a:tcPr>
                </a:tc>
                <a:tc>
                  <a:txBody>
                    <a:bodyPr/>
                    <a:lstStyle/>
                    <a:p>
                      <a:pPr algn="ctr" fontAlgn="b"/>
                      <a:r>
                        <a:rPr lang="cs-CZ" sz="1200" b="0" u="none" strike="noStrike" dirty="0">
                          <a:effectLst/>
                        </a:rPr>
                        <a:t>JMK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b="0" i="0" u="none" strike="noStrike" dirty="0">
                          <a:solidFill>
                            <a:srgbClr val="000000"/>
                          </a:solidFill>
                          <a:effectLst/>
                          <a:latin typeface="Calibri" panose="020F0502020204030204" pitchFamily="34" charset="0"/>
                        </a:rPr>
                        <a:t>Brno</a:t>
                      </a:r>
                      <a:r>
                        <a:rPr lang="cs-CZ" sz="900" b="1" i="0" u="none" strike="noStrike" dirty="0">
                          <a:solidFill>
                            <a:srgbClr val="000000"/>
                          </a:solidFill>
                          <a:effectLst/>
                          <a:latin typeface="Calibri" panose="020F0502020204030204" pitchFamily="34" charset="0"/>
                        </a:rPr>
                        <a:t>*</a:t>
                      </a:r>
                    </a:p>
                  </a:txBody>
                  <a:tcPr marL="8525" marR="8525" marT="8525" marB="0" anchor="ctr">
                    <a:solidFill>
                      <a:srgbClr val="F2F2F2"/>
                    </a:solidFill>
                  </a:tcPr>
                </a:tc>
                <a:tc>
                  <a:txBody>
                    <a:bodyPr/>
                    <a:lstStyle/>
                    <a:p>
                      <a:pPr algn="ctr" fontAlgn="b"/>
                      <a:r>
                        <a:rPr lang="cs-CZ" sz="1200" u="none" strike="noStrike" dirty="0">
                          <a:effectLst/>
                        </a:rPr>
                        <a:t>OLK</a:t>
                      </a:r>
                      <a:endParaRPr lang="cs-CZ" sz="1200" b="0" i="0" u="none" strike="noStrike" dirty="0">
                        <a:solidFill>
                          <a:srgbClr val="000000"/>
                        </a:solidFill>
                        <a:effectLst/>
                        <a:latin typeface="Calibri" panose="020F0502020204030204" pitchFamily="34" charset="0"/>
                      </a:endParaRPr>
                    </a:p>
                  </a:txBody>
                  <a:tcPr marL="8525" marR="8525" marT="8525" marB="0" anchor="ctr">
                    <a:solidFill>
                      <a:schemeClr val="bg1">
                        <a:lumMod val="95000"/>
                      </a:schemeClr>
                    </a:solidFill>
                  </a:tcPr>
                </a:tc>
                <a:tc>
                  <a:txBody>
                    <a:bodyPr/>
                    <a:lstStyle/>
                    <a:p>
                      <a:pPr algn="ctr" fontAlgn="b"/>
                      <a:r>
                        <a:rPr lang="cs-CZ" sz="1200" u="none" strike="noStrike" dirty="0">
                          <a:effectLst/>
                        </a:rPr>
                        <a:t>ZLK</a:t>
                      </a:r>
                      <a:endParaRPr lang="cs-CZ" sz="1200" b="0" i="0" u="none" strike="noStrike" dirty="0">
                        <a:solidFill>
                          <a:srgbClr val="000000"/>
                        </a:solidFill>
                        <a:effectLst/>
                        <a:latin typeface="Calibri" panose="020F0502020204030204" pitchFamily="34" charset="0"/>
                      </a:endParaRPr>
                    </a:p>
                  </a:txBody>
                  <a:tcPr marL="8525" marR="8525" marT="8525" marB="0" anchor="ctr">
                    <a:solidFill>
                      <a:schemeClr val="bg1">
                        <a:lumMod val="95000"/>
                      </a:schemeClr>
                    </a:solidFill>
                  </a:tcPr>
                </a:tc>
                <a:tc>
                  <a:txBody>
                    <a:bodyPr/>
                    <a:lstStyle/>
                    <a:p>
                      <a:pPr algn="ctr" fontAlgn="b"/>
                      <a:r>
                        <a:rPr lang="cs-CZ" sz="1200" u="none" strike="noStrike" dirty="0">
                          <a:effectLst/>
                        </a:rPr>
                        <a:t>MSK</a:t>
                      </a:r>
                      <a:endParaRPr lang="cs-CZ" sz="1200" b="0" i="0" u="none" strike="noStrike" dirty="0">
                        <a:solidFill>
                          <a:srgbClr val="000000"/>
                        </a:solidFill>
                        <a:effectLst/>
                        <a:latin typeface="Calibri" panose="020F0502020204030204" pitchFamily="34" charset="0"/>
                      </a:endParaRPr>
                    </a:p>
                  </a:txBody>
                  <a:tcPr marL="8525" marR="8525" marT="8525" marB="0" anchor="ctr">
                    <a:solidFill>
                      <a:schemeClr val="bg1">
                        <a:lumMod val="95000"/>
                      </a:schemeClr>
                    </a:solidFill>
                  </a:tcPr>
                </a:tc>
                <a:tc>
                  <a:txBody>
                    <a:bodyPr/>
                    <a:lstStyle/>
                    <a:p>
                      <a:pPr algn="ctr" fontAlgn="b"/>
                      <a:r>
                        <a:rPr lang="cs-CZ" sz="1200" b="1" u="none" strike="noStrike" dirty="0">
                          <a:effectLst/>
                        </a:rPr>
                        <a:t>ČR</a:t>
                      </a:r>
                      <a:endParaRPr lang="cs-CZ" sz="1200" b="1" i="0" u="none" strike="noStrike" dirty="0">
                        <a:solidFill>
                          <a:srgbClr val="000000"/>
                        </a:solidFill>
                        <a:effectLst/>
                        <a:latin typeface="Calibri" panose="020F0502020204030204" pitchFamily="34" charset="0"/>
                      </a:endParaRPr>
                    </a:p>
                  </a:txBody>
                  <a:tcPr marL="8525" marR="8525" marT="8525" marB="0" anchor="ctr">
                    <a:solidFill>
                      <a:schemeClr val="bg1">
                        <a:lumMod val="95000"/>
                      </a:schemeClr>
                    </a:solidFill>
                  </a:tcPr>
                </a:tc>
                <a:extLst>
                  <a:ext uri="{0D108BD9-81ED-4DB2-BD59-A6C34878D82A}">
                    <a16:rowId xmlns:a16="http://schemas.microsoft.com/office/drawing/2014/main" val="10000"/>
                  </a:ext>
                </a:extLst>
              </a:tr>
              <a:tr h="143874">
                <a:tc>
                  <a:txBody>
                    <a:bodyPr/>
                    <a:lstStyle/>
                    <a:p>
                      <a:pPr algn="l" fontAlgn="b"/>
                      <a:r>
                        <a:rPr lang="cs-CZ" sz="1000" u="none" strike="noStrike" dirty="0">
                          <a:effectLst/>
                        </a:rPr>
                        <a:t>Počet akutních lůžek</a:t>
                      </a:r>
                      <a:endParaRPr lang="cs-CZ" sz="1000" b="0" i="0" u="none" strike="noStrike" dirty="0">
                        <a:solidFill>
                          <a:srgbClr val="000000"/>
                        </a:solidFill>
                        <a:effectLst/>
                        <a:latin typeface="Calibri" panose="020F0502020204030204" pitchFamily="34" charset="0"/>
                      </a:endParaRPr>
                    </a:p>
                  </a:txBody>
                  <a:tcPr marL="7194" marR="7194" marT="7194" marB="0" anchor="ctr">
                    <a:solidFill>
                      <a:schemeClr val="bg1">
                        <a:lumMod val="95000"/>
                      </a:schemeClr>
                    </a:solidFill>
                  </a:tcPr>
                </a:tc>
                <a:tc>
                  <a:txBody>
                    <a:bodyPr/>
                    <a:lstStyle/>
                    <a:p>
                      <a:pPr algn="ctr" fontAlgn="b"/>
                      <a:r>
                        <a:rPr lang="cs-CZ" sz="1000" b="0" i="0" u="none" strike="noStrike" dirty="0">
                          <a:solidFill>
                            <a:srgbClr val="000000"/>
                          </a:solidFill>
                          <a:effectLst/>
                          <a:latin typeface="Calibri" panose="020F0502020204030204" pitchFamily="34" charset="0"/>
                        </a:rPr>
                        <a:t>8 193</a:t>
                      </a:r>
                    </a:p>
                  </a:txBody>
                  <a:tcPr marL="7620" marR="7620" marT="7620" marB="0" anchor="b">
                    <a:solidFill>
                      <a:srgbClr val="F2F2F2"/>
                    </a:solidFill>
                  </a:tcPr>
                </a:tc>
                <a:tc>
                  <a:txBody>
                    <a:bodyPr/>
                    <a:lstStyle/>
                    <a:p>
                      <a:pPr algn="ctr" fontAlgn="b"/>
                      <a:r>
                        <a:rPr lang="cs-CZ" sz="1000" b="1" i="0" u="none" strike="noStrike" dirty="0">
                          <a:solidFill>
                            <a:srgbClr val="000000"/>
                          </a:solidFill>
                          <a:effectLst/>
                          <a:latin typeface="Calibri" panose="020F0502020204030204" pitchFamily="34" charset="0"/>
                        </a:rPr>
                        <a:t>3 894</a:t>
                      </a:r>
                    </a:p>
                  </a:txBody>
                  <a:tcPr marL="7620" marR="7620" marT="7620" marB="0" anchor="b">
                    <a:solidFill>
                      <a:schemeClr val="bg1">
                        <a:lumMod val="95000"/>
                      </a:schemeClr>
                    </a:solidFill>
                  </a:tcPr>
                </a:tc>
                <a:tc>
                  <a:txBody>
                    <a:bodyPr/>
                    <a:lstStyle/>
                    <a:p>
                      <a:pPr algn="ctr" fontAlgn="b"/>
                      <a:r>
                        <a:rPr lang="cs-CZ" sz="1000" b="1" i="0" u="none" strike="noStrike" dirty="0">
                          <a:solidFill>
                            <a:srgbClr val="000000"/>
                          </a:solidFill>
                          <a:effectLst/>
                          <a:latin typeface="Calibri" panose="020F0502020204030204" pitchFamily="34" charset="0"/>
                        </a:rPr>
                        <a:t>2 765</a:t>
                      </a:r>
                    </a:p>
                  </a:txBody>
                  <a:tcPr marL="7620" marR="7620" marT="7620" marB="0" anchor="b">
                    <a:solidFill>
                      <a:schemeClr val="bg1">
                        <a:lumMod val="95000"/>
                      </a:schemeClr>
                    </a:solidFill>
                  </a:tcPr>
                </a:tc>
                <a:tc>
                  <a:txBody>
                    <a:bodyPr/>
                    <a:lstStyle/>
                    <a:p>
                      <a:pPr algn="ctr" fontAlgn="b"/>
                      <a:r>
                        <a:rPr lang="cs-CZ" sz="1000" b="1" i="0" u="none" strike="noStrike" dirty="0">
                          <a:solidFill>
                            <a:srgbClr val="000000"/>
                          </a:solidFill>
                          <a:effectLst/>
                          <a:latin typeface="Calibri" panose="020F0502020204030204" pitchFamily="34" charset="0"/>
                        </a:rPr>
                        <a:t>2 704</a:t>
                      </a:r>
                    </a:p>
                  </a:txBody>
                  <a:tcPr marL="7620" marR="7620" marT="7620" marB="0" anchor="b">
                    <a:solidFill>
                      <a:schemeClr val="bg1">
                        <a:lumMod val="95000"/>
                      </a:schemeClr>
                    </a:solidFill>
                  </a:tcPr>
                </a:tc>
                <a:tc>
                  <a:txBody>
                    <a:bodyPr/>
                    <a:lstStyle/>
                    <a:p>
                      <a:pPr algn="ctr" fontAlgn="b"/>
                      <a:r>
                        <a:rPr lang="cs-CZ" sz="1000" b="1" i="0" u="none" strike="noStrike" dirty="0">
                          <a:solidFill>
                            <a:srgbClr val="000000"/>
                          </a:solidFill>
                          <a:effectLst/>
                          <a:latin typeface="Calibri" panose="020F0502020204030204" pitchFamily="34" charset="0"/>
                        </a:rPr>
                        <a:t>1 149</a:t>
                      </a:r>
                    </a:p>
                  </a:txBody>
                  <a:tcPr marL="7620" marR="7620" marT="7620" marB="0" anchor="b">
                    <a:solidFill>
                      <a:schemeClr val="bg1">
                        <a:lumMod val="95000"/>
                      </a:schemeClr>
                    </a:solidFill>
                  </a:tcPr>
                </a:tc>
                <a:tc>
                  <a:txBody>
                    <a:bodyPr/>
                    <a:lstStyle/>
                    <a:p>
                      <a:pPr algn="ctr" fontAlgn="b"/>
                      <a:r>
                        <a:rPr lang="cs-CZ" sz="1000" b="1" i="0" u="none" strike="noStrike" dirty="0">
                          <a:solidFill>
                            <a:srgbClr val="000000"/>
                          </a:solidFill>
                          <a:effectLst/>
                          <a:latin typeface="Calibri" panose="020F0502020204030204" pitchFamily="34" charset="0"/>
                        </a:rPr>
                        <a:t>3 785</a:t>
                      </a:r>
                    </a:p>
                  </a:txBody>
                  <a:tcPr marL="7620" marR="7620" marT="7620" marB="0" anchor="b">
                    <a:solidFill>
                      <a:schemeClr val="bg1">
                        <a:lumMod val="95000"/>
                      </a:schemeClr>
                    </a:solidFill>
                  </a:tcPr>
                </a:tc>
                <a:tc>
                  <a:txBody>
                    <a:bodyPr/>
                    <a:lstStyle/>
                    <a:p>
                      <a:pPr algn="ctr" fontAlgn="b"/>
                      <a:r>
                        <a:rPr lang="cs-CZ" sz="1000" b="1" i="0" u="none" strike="noStrike" dirty="0">
                          <a:solidFill>
                            <a:srgbClr val="000000"/>
                          </a:solidFill>
                          <a:effectLst/>
                          <a:latin typeface="Calibri" panose="020F0502020204030204" pitchFamily="34" charset="0"/>
                        </a:rPr>
                        <a:t>1 894</a:t>
                      </a:r>
                    </a:p>
                  </a:txBody>
                  <a:tcPr marL="7620" marR="7620" marT="7620" marB="0" anchor="b">
                    <a:solidFill>
                      <a:srgbClr val="F2F2F2"/>
                    </a:solidFill>
                  </a:tcPr>
                </a:tc>
                <a:tc>
                  <a:txBody>
                    <a:bodyPr/>
                    <a:lstStyle/>
                    <a:p>
                      <a:pPr algn="ctr" fontAlgn="b"/>
                      <a:r>
                        <a:rPr lang="cs-CZ" sz="1000" b="1" i="0" u="none" strike="noStrike" dirty="0">
                          <a:solidFill>
                            <a:srgbClr val="000000"/>
                          </a:solidFill>
                          <a:effectLst/>
                          <a:latin typeface="Calibri" panose="020F0502020204030204" pitchFamily="34" charset="0"/>
                        </a:rPr>
                        <a:t>2 790</a:t>
                      </a:r>
                    </a:p>
                  </a:txBody>
                  <a:tcPr marL="7620" marR="7620" marT="7620" marB="0" anchor="b">
                    <a:solidFill>
                      <a:srgbClr val="D9D9D9"/>
                    </a:solidFill>
                  </a:tcPr>
                </a:tc>
                <a:tc>
                  <a:txBody>
                    <a:bodyPr/>
                    <a:lstStyle/>
                    <a:p>
                      <a:pPr algn="ctr" fontAlgn="b"/>
                      <a:r>
                        <a:rPr lang="cs-CZ" sz="1000" b="1" i="0" u="none" strike="noStrike" dirty="0">
                          <a:solidFill>
                            <a:srgbClr val="000000"/>
                          </a:solidFill>
                          <a:effectLst/>
                          <a:latin typeface="Calibri" panose="020F0502020204030204" pitchFamily="34" charset="0"/>
                        </a:rPr>
                        <a:t>1 966</a:t>
                      </a:r>
                    </a:p>
                  </a:txBody>
                  <a:tcPr marL="7620" marR="7620" marT="7620" marB="0" anchor="b">
                    <a:solidFill>
                      <a:schemeClr val="bg1">
                        <a:lumMod val="95000"/>
                      </a:schemeClr>
                    </a:solidFill>
                  </a:tcPr>
                </a:tc>
                <a:tc>
                  <a:txBody>
                    <a:bodyPr/>
                    <a:lstStyle/>
                    <a:p>
                      <a:pPr algn="ctr" fontAlgn="b"/>
                      <a:r>
                        <a:rPr lang="cs-CZ" sz="1000" b="1" i="0" u="none" strike="noStrike" dirty="0">
                          <a:solidFill>
                            <a:srgbClr val="000000"/>
                          </a:solidFill>
                          <a:effectLst/>
                          <a:latin typeface="Calibri" panose="020F0502020204030204" pitchFamily="34" charset="0"/>
                        </a:rPr>
                        <a:t>2 223</a:t>
                      </a:r>
                    </a:p>
                  </a:txBody>
                  <a:tcPr marL="7620" marR="7620" marT="7620" marB="0" anchor="b">
                    <a:solidFill>
                      <a:schemeClr val="bg1">
                        <a:lumMod val="95000"/>
                      </a:schemeClr>
                    </a:solidFill>
                  </a:tcPr>
                </a:tc>
                <a:tc>
                  <a:txBody>
                    <a:bodyPr/>
                    <a:lstStyle/>
                    <a:p>
                      <a:pPr algn="ctr" fontAlgn="b"/>
                      <a:r>
                        <a:rPr lang="cs-CZ" sz="1000" b="0" i="0" u="none" strike="noStrike" dirty="0">
                          <a:solidFill>
                            <a:srgbClr val="000000"/>
                          </a:solidFill>
                          <a:effectLst/>
                          <a:latin typeface="Calibri" panose="020F0502020204030204" pitchFamily="34" charset="0"/>
                        </a:rPr>
                        <a:t>6 082</a:t>
                      </a:r>
                    </a:p>
                  </a:txBody>
                  <a:tcPr marL="7620" marR="7620" marT="7620" marB="0" anchor="b">
                    <a:solidFill>
                      <a:srgbClr val="F2F2F2"/>
                    </a:solidFill>
                  </a:tcPr>
                </a:tc>
                <a:tc>
                  <a:txBody>
                    <a:bodyPr/>
                    <a:lstStyle/>
                    <a:p>
                      <a:pPr algn="ctr" fontAlgn="b"/>
                      <a:r>
                        <a:rPr lang="cs-CZ" sz="1000" b="1" i="0" u="none" strike="noStrike" dirty="0">
                          <a:solidFill>
                            <a:srgbClr val="000000"/>
                          </a:solidFill>
                          <a:effectLst/>
                          <a:latin typeface="Calibri" panose="020F0502020204030204" pitchFamily="34" charset="0"/>
                        </a:rPr>
                        <a:t>3 597</a:t>
                      </a:r>
                    </a:p>
                  </a:txBody>
                  <a:tcPr marL="7620" marR="7620" marT="7620" marB="0" anchor="b">
                    <a:solidFill>
                      <a:srgbClr val="F2F2F2"/>
                    </a:solidFill>
                  </a:tcPr>
                </a:tc>
                <a:tc>
                  <a:txBody>
                    <a:bodyPr/>
                    <a:lstStyle/>
                    <a:p>
                      <a:pPr algn="ctr" fontAlgn="b"/>
                      <a:r>
                        <a:rPr lang="cs-CZ" sz="1000" b="1" i="0" u="none" strike="noStrike" dirty="0">
                          <a:solidFill>
                            <a:srgbClr val="000000"/>
                          </a:solidFill>
                          <a:effectLst/>
                          <a:latin typeface="Calibri" panose="020F0502020204030204" pitchFamily="34" charset="0"/>
                        </a:rPr>
                        <a:t>2 847</a:t>
                      </a:r>
                    </a:p>
                  </a:txBody>
                  <a:tcPr marL="7620" marR="7620" marT="7620" marB="0" anchor="b">
                    <a:solidFill>
                      <a:schemeClr val="bg1">
                        <a:lumMod val="95000"/>
                      </a:schemeClr>
                    </a:solidFill>
                  </a:tcPr>
                </a:tc>
                <a:tc>
                  <a:txBody>
                    <a:bodyPr/>
                    <a:lstStyle/>
                    <a:p>
                      <a:pPr algn="ctr" fontAlgn="b"/>
                      <a:r>
                        <a:rPr lang="cs-CZ" sz="1000" b="1" i="0" u="none" strike="noStrike" dirty="0">
                          <a:solidFill>
                            <a:srgbClr val="000000"/>
                          </a:solidFill>
                          <a:effectLst/>
                          <a:latin typeface="Calibri" panose="020F0502020204030204" pitchFamily="34" charset="0"/>
                        </a:rPr>
                        <a:t>2 158</a:t>
                      </a:r>
                    </a:p>
                  </a:txBody>
                  <a:tcPr marL="7620" marR="7620" marT="7620" marB="0" anchor="b">
                    <a:solidFill>
                      <a:schemeClr val="bg1">
                        <a:lumMod val="95000"/>
                      </a:schemeClr>
                    </a:solidFill>
                  </a:tcPr>
                </a:tc>
                <a:tc>
                  <a:txBody>
                    <a:bodyPr/>
                    <a:lstStyle/>
                    <a:p>
                      <a:pPr algn="ctr" fontAlgn="b"/>
                      <a:r>
                        <a:rPr lang="cs-CZ" sz="1000" b="1" i="0" u="none" strike="noStrike" dirty="0">
                          <a:solidFill>
                            <a:srgbClr val="000000"/>
                          </a:solidFill>
                          <a:effectLst/>
                          <a:latin typeface="Calibri" panose="020F0502020204030204" pitchFamily="34" charset="0"/>
                        </a:rPr>
                        <a:t>5 285</a:t>
                      </a:r>
                    </a:p>
                  </a:txBody>
                  <a:tcPr marL="7620" marR="7620" marT="7620" marB="0" anchor="b">
                    <a:solidFill>
                      <a:schemeClr val="bg1">
                        <a:lumMod val="95000"/>
                      </a:schemeClr>
                    </a:solidFill>
                  </a:tcPr>
                </a:tc>
                <a:tc>
                  <a:txBody>
                    <a:bodyPr/>
                    <a:lstStyle/>
                    <a:p>
                      <a:pPr algn="ctr" fontAlgn="b"/>
                      <a:r>
                        <a:rPr lang="cs-CZ" sz="1000" b="1" i="0" u="none" strike="noStrike" dirty="0">
                          <a:solidFill>
                            <a:srgbClr val="000000"/>
                          </a:solidFill>
                          <a:effectLst/>
                          <a:latin typeface="Calibri" panose="020F0502020204030204" pitchFamily="34" charset="0"/>
                        </a:rPr>
                        <a:t>47 735</a:t>
                      </a:r>
                    </a:p>
                  </a:txBody>
                  <a:tcPr marL="7620" marR="7620" marT="7620" marB="0" anchor="b">
                    <a:solidFill>
                      <a:schemeClr val="bg1">
                        <a:lumMod val="95000"/>
                      </a:schemeClr>
                    </a:solidFill>
                  </a:tcPr>
                </a:tc>
                <a:extLst>
                  <a:ext uri="{0D108BD9-81ED-4DB2-BD59-A6C34878D82A}">
                    <a16:rowId xmlns:a16="http://schemas.microsoft.com/office/drawing/2014/main" val="10001"/>
                  </a:ext>
                </a:extLst>
              </a:tr>
            </a:tbl>
          </a:graphicData>
        </a:graphic>
      </p:graphicFrame>
      <p:sp>
        <p:nvSpPr>
          <p:cNvPr id="36" name="TextovéPole 35"/>
          <p:cNvSpPr txBox="1"/>
          <p:nvPr/>
        </p:nvSpPr>
        <p:spPr>
          <a:xfrm>
            <a:off x="277244" y="4427817"/>
            <a:ext cx="5769926" cy="246221"/>
          </a:xfrm>
          <a:prstGeom prst="rect">
            <a:avLst/>
          </a:prstGeom>
          <a:noFill/>
        </p:spPr>
        <p:txBody>
          <a:bodyPr wrap="square" rtlCol="0">
            <a:spAutoFit/>
          </a:bodyPr>
          <a:lstStyle/>
          <a:p>
            <a:r>
              <a:rPr lang="cs-CZ" sz="1000" b="1" dirty="0"/>
              <a:t>Počet obyvatel na 1 lůžko poskytovatele akutní lůžkové péče (nemocnice) v ČR</a:t>
            </a:r>
          </a:p>
        </p:txBody>
      </p:sp>
      <p:sp>
        <p:nvSpPr>
          <p:cNvPr id="37" name="TextovéPole 36"/>
          <p:cNvSpPr txBox="1"/>
          <p:nvPr/>
        </p:nvSpPr>
        <p:spPr>
          <a:xfrm>
            <a:off x="212709" y="3553402"/>
            <a:ext cx="4713073" cy="246221"/>
          </a:xfrm>
          <a:prstGeom prst="rect">
            <a:avLst/>
          </a:prstGeom>
          <a:noFill/>
        </p:spPr>
        <p:txBody>
          <a:bodyPr wrap="square" rtlCol="0">
            <a:spAutoFit/>
          </a:bodyPr>
          <a:lstStyle/>
          <a:p>
            <a:r>
              <a:rPr lang="cs-CZ" sz="1000" b="1" dirty="0"/>
              <a:t>Počet lůžek u poskytovatelů akutní lůžkové péče (nemocnice)</a:t>
            </a:r>
          </a:p>
        </p:txBody>
      </p:sp>
      <p:graphicFrame>
        <p:nvGraphicFramePr>
          <p:cNvPr id="38" name="Chart 6"/>
          <p:cNvGraphicFramePr/>
          <p:nvPr>
            <p:extLst>
              <p:ext uri="{D42A27DB-BD31-4B8C-83A1-F6EECF244321}">
                <p14:modId xmlns:p14="http://schemas.microsoft.com/office/powerpoint/2010/main" val="3710058277"/>
              </p:ext>
            </p:extLst>
          </p:nvPr>
        </p:nvGraphicFramePr>
        <p:xfrm>
          <a:off x="149069" y="1536299"/>
          <a:ext cx="8809745" cy="1798758"/>
        </p:xfrm>
        <a:graphic>
          <a:graphicData uri="http://schemas.openxmlformats.org/drawingml/2006/chart">
            <c:chart xmlns:c="http://schemas.openxmlformats.org/drawingml/2006/chart" xmlns:r="http://schemas.openxmlformats.org/officeDocument/2006/relationships" r:id="rId2"/>
          </a:graphicData>
        </a:graphic>
      </p:graphicFrame>
      <p:sp>
        <p:nvSpPr>
          <p:cNvPr id="39" name="TextBox 18"/>
          <p:cNvSpPr txBox="1"/>
          <p:nvPr/>
        </p:nvSpPr>
        <p:spPr>
          <a:xfrm>
            <a:off x="467544" y="6430142"/>
            <a:ext cx="5217525" cy="246221"/>
          </a:xfrm>
          <a:prstGeom prst="rect">
            <a:avLst/>
          </a:prstGeom>
          <a:noFill/>
        </p:spPr>
        <p:txBody>
          <a:bodyPr wrap="square" rtlCol="0">
            <a:spAutoFit/>
          </a:bodyPr>
          <a:lstStyle/>
          <a:p>
            <a:r>
              <a:rPr lang="cs-CZ" sz="1000" b="1" dirty="0">
                <a:solidFill>
                  <a:srgbClr val="3D67BC"/>
                </a:solidFill>
              </a:rPr>
              <a:t>Zdroj: NRHZS 2017  </a:t>
            </a:r>
          </a:p>
        </p:txBody>
      </p:sp>
      <p:sp>
        <p:nvSpPr>
          <p:cNvPr id="40" name="Obdélník 39"/>
          <p:cNvSpPr/>
          <p:nvPr/>
        </p:nvSpPr>
        <p:spPr>
          <a:xfrm>
            <a:off x="302409" y="5059731"/>
            <a:ext cx="4572000" cy="276999"/>
          </a:xfrm>
          <a:prstGeom prst="rect">
            <a:avLst/>
          </a:prstGeom>
        </p:spPr>
        <p:txBody>
          <a:bodyPr>
            <a:spAutoFit/>
          </a:bodyPr>
          <a:lstStyle/>
          <a:p>
            <a:r>
              <a:rPr lang="cs-CZ" sz="1200" dirty="0">
                <a:solidFill>
                  <a:schemeClr val="accent2">
                    <a:lumMod val="50000"/>
                  </a:schemeClr>
                </a:solidFill>
              </a:rPr>
              <a:t>* Uveden jen výběr 7 nemocnic okresu Brno-město</a:t>
            </a:r>
            <a:endParaRPr lang="cs-CZ" sz="1200" dirty="0"/>
          </a:p>
        </p:txBody>
      </p:sp>
    </p:spTree>
    <p:extLst>
      <p:ext uri="{BB962C8B-B14F-4D97-AF65-F5344CB8AC3E}">
        <p14:creationId xmlns:p14="http://schemas.microsoft.com/office/powerpoint/2010/main" val="196776905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0179" y="97710"/>
            <a:ext cx="10515600" cy="631595"/>
          </a:xfrm>
        </p:spPr>
        <p:txBody>
          <a:bodyPr>
            <a:normAutofit/>
          </a:bodyPr>
          <a:lstStyle/>
          <a:p>
            <a:r>
              <a:rPr lang="cs-CZ" dirty="0"/>
              <a:t>Poskytovatelé následné a dlouhodobé lůžkové péče </a:t>
            </a:r>
            <a:endParaRPr lang="en-US" dirty="0"/>
          </a:p>
        </p:txBody>
      </p:sp>
      <p:sp>
        <p:nvSpPr>
          <p:cNvPr id="39" name="TextBox 18"/>
          <p:cNvSpPr txBox="1"/>
          <p:nvPr/>
        </p:nvSpPr>
        <p:spPr>
          <a:xfrm>
            <a:off x="467544" y="6430142"/>
            <a:ext cx="5217525" cy="246221"/>
          </a:xfrm>
          <a:prstGeom prst="rect">
            <a:avLst/>
          </a:prstGeom>
          <a:noFill/>
        </p:spPr>
        <p:txBody>
          <a:bodyPr wrap="square" rtlCol="0">
            <a:spAutoFit/>
          </a:bodyPr>
          <a:lstStyle/>
          <a:p>
            <a:r>
              <a:rPr lang="cs-CZ" sz="1000" b="1" dirty="0">
                <a:solidFill>
                  <a:srgbClr val="3D67BC"/>
                </a:solidFill>
              </a:rPr>
              <a:t>Zdroj: NRHZS 2017  </a:t>
            </a:r>
          </a:p>
        </p:txBody>
      </p:sp>
      <p:sp>
        <p:nvSpPr>
          <p:cNvPr id="13" name="Zástupný symbol pro obsah 1"/>
          <p:cNvSpPr txBox="1">
            <a:spLocks/>
          </p:cNvSpPr>
          <p:nvPr/>
        </p:nvSpPr>
        <p:spPr>
          <a:xfrm>
            <a:off x="185223" y="571988"/>
            <a:ext cx="8229600" cy="669310"/>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Font typeface="Arial" panose="020B0604020202020204" pitchFamily="34" charset="0"/>
              <a:buNone/>
            </a:pPr>
            <a:r>
              <a:rPr lang="cs-CZ" sz="1200" dirty="0"/>
              <a:t>Na území Královehradeckého kraje bylo k 31. 12. 2017 evidováno 2 369 lůžek.</a:t>
            </a:r>
          </a:p>
        </p:txBody>
      </p:sp>
      <p:sp>
        <p:nvSpPr>
          <p:cNvPr id="14" name="TextovéPole 13"/>
          <p:cNvSpPr txBox="1"/>
          <p:nvPr/>
        </p:nvSpPr>
        <p:spPr>
          <a:xfrm>
            <a:off x="180975" y="1289003"/>
            <a:ext cx="5930569" cy="307777"/>
          </a:xfrm>
          <a:prstGeom prst="rect">
            <a:avLst/>
          </a:prstGeom>
          <a:noFill/>
        </p:spPr>
        <p:txBody>
          <a:bodyPr wrap="square" rtlCol="0">
            <a:spAutoFit/>
          </a:bodyPr>
          <a:lstStyle/>
          <a:p>
            <a:r>
              <a:rPr lang="cs-CZ" sz="1400" b="1" dirty="0"/>
              <a:t>Počet obyvatel na 1 lůžko PZS následné a dlouhodobé péče</a:t>
            </a:r>
          </a:p>
        </p:txBody>
      </p:sp>
      <p:graphicFrame>
        <p:nvGraphicFramePr>
          <p:cNvPr id="16" name="Tabulka 15"/>
          <p:cNvGraphicFramePr>
            <a:graphicFrameLocks noGrp="1"/>
          </p:cNvGraphicFramePr>
          <p:nvPr>
            <p:extLst>
              <p:ext uri="{D42A27DB-BD31-4B8C-83A1-F6EECF244321}">
                <p14:modId xmlns:p14="http://schemas.microsoft.com/office/powerpoint/2010/main" val="430664452"/>
              </p:ext>
            </p:extLst>
          </p:nvPr>
        </p:nvGraphicFramePr>
        <p:xfrm>
          <a:off x="304802" y="4683643"/>
          <a:ext cx="8208558" cy="366665"/>
        </p:xfrm>
        <a:graphic>
          <a:graphicData uri="http://schemas.openxmlformats.org/drawingml/2006/table">
            <a:tbl>
              <a:tblPr>
                <a:tableStyleId>{5C22544A-7EE6-4342-B048-85BDC9FD1C3A}</a:tableStyleId>
              </a:tblPr>
              <a:tblGrid>
                <a:gridCol w="2070206">
                  <a:extLst>
                    <a:ext uri="{9D8B030D-6E8A-4147-A177-3AD203B41FA5}">
                      <a16:colId xmlns:a16="http://schemas.microsoft.com/office/drawing/2014/main" val="20016"/>
                    </a:ext>
                  </a:extLst>
                </a:gridCol>
                <a:gridCol w="383647">
                  <a:extLst>
                    <a:ext uri="{9D8B030D-6E8A-4147-A177-3AD203B41FA5}">
                      <a16:colId xmlns:a16="http://schemas.microsoft.com/office/drawing/2014/main" val="20000"/>
                    </a:ext>
                  </a:extLst>
                </a:gridCol>
                <a:gridCol w="383647">
                  <a:extLst>
                    <a:ext uri="{9D8B030D-6E8A-4147-A177-3AD203B41FA5}">
                      <a16:colId xmlns:a16="http://schemas.microsoft.com/office/drawing/2014/main" val="20001"/>
                    </a:ext>
                  </a:extLst>
                </a:gridCol>
                <a:gridCol w="383647">
                  <a:extLst>
                    <a:ext uri="{9D8B030D-6E8A-4147-A177-3AD203B41FA5}">
                      <a16:colId xmlns:a16="http://schemas.microsoft.com/office/drawing/2014/main" val="20002"/>
                    </a:ext>
                  </a:extLst>
                </a:gridCol>
                <a:gridCol w="383647">
                  <a:extLst>
                    <a:ext uri="{9D8B030D-6E8A-4147-A177-3AD203B41FA5}">
                      <a16:colId xmlns:a16="http://schemas.microsoft.com/office/drawing/2014/main" val="20003"/>
                    </a:ext>
                  </a:extLst>
                </a:gridCol>
                <a:gridCol w="383647">
                  <a:extLst>
                    <a:ext uri="{9D8B030D-6E8A-4147-A177-3AD203B41FA5}">
                      <a16:colId xmlns:a16="http://schemas.microsoft.com/office/drawing/2014/main" val="20004"/>
                    </a:ext>
                  </a:extLst>
                </a:gridCol>
                <a:gridCol w="383647">
                  <a:extLst>
                    <a:ext uri="{9D8B030D-6E8A-4147-A177-3AD203B41FA5}">
                      <a16:colId xmlns:a16="http://schemas.microsoft.com/office/drawing/2014/main" val="20005"/>
                    </a:ext>
                  </a:extLst>
                </a:gridCol>
                <a:gridCol w="383647">
                  <a:extLst>
                    <a:ext uri="{9D8B030D-6E8A-4147-A177-3AD203B41FA5}">
                      <a16:colId xmlns:a16="http://schemas.microsoft.com/office/drawing/2014/main" val="20006"/>
                    </a:ext>
                  </a:extLst>
                </a:gridCol>
                <a:gridCol w="383647">
                  <a:extLst>
                    <a:ext uri="{9D8B030D-6E8A-4147-A177-3AD203B41FA5}">
                      <a16:colId xmlns:a16="http://schemas.microsoft.com/office/drawing/2014/main" val="20007"/>
                    </a:ext>
                  </a:extLst>
                </a:gridCol>
                <a:gridCol w="383647">
                  <a:extLst>
                    <a:ext uri="{9D8B030D-6E8A-4147-A177-3AD203B41FA5}">
                      <a16:colId xmlns:a16="http://schemas.microsoft.com/office/drawing/2014/main" val="20008"/>
                    </a:ext>
                  </a:extLst>
                </a:gridCol>
                <a:gridCol w="383647">
                  <a:extLst>
                    <a:ext uri="{9D8B030D-6E8A-4147-A177-3AD203B41FA5}">
                      <a16:colId xmlns:a16="http://schemas.microsoft.com/office/drawing/2014/main" val="20009"/>
                    </a:ext>
                  </a:extLst>
                </a:gridCol>
                <a:gridCol w="383647">
                  <a:extLst>
                    <a:ext uri="{9D8B030D-6E8A-4147-A177-3AD203B41FA5}">
                      <a16:colId xmlns:a16="http://schemas.microsoft.com/office/drawing/2014/main" val="20010"/>
                    </a:ext>
                  </a:extLst>
                </a:gridCol>
                <a:gridCol w="383647">
                  <a:extLst>
                    <a:ext uri="{9D8B030D-6E8A-4147-A177-3AD203B41FA5}">
                      <a16:colId xmlns:a16="http://schemas.microsoft.com/office/drawing/2014/main" val="20011"/>
                    </a:ext>
                  </a:extLst>
                </a:gridCol>
                <a:gridCol w="383647">
                  <a:extLst>
                    <a:ext uri="{9D8B030D-6E8A-4147-A177-3AD203B41FA5}">
                      <a16:colId xmlns:a16="http://schemas.microsoft.com/office/drawing/2014/main" val="20012"/>
                    </a:ext>
                  </a:extLst>
                </a:gridCol>
                <a:gridCol w="383647">
                  <a:extLst>
                    <a:ext uri="{9D8B030D-6E8A-4147-A177-3AD203B41FA5}">
                      <a16:colId xmlns:a16="http://schemas.microsoft.com/office/drawing/2014/main" val="20013"/>
                    </a:ext>
                  </a:extLst>
                </a:gridCol>
                <a:gridCol w="383647">
                  <a:extLst>
                    <a:ext uri="{9D8B030D-6E8A-4147-A177-3AD203B41FA5}">
                      <a16:colId xmlns:a16="http://schemas.microsoft.com/office/drawing/2014/main" val="20014"/>
                    </a:ext>
                  </a:extLst>
                </a:gridCol>
                <a:gridCol w="383647">
                  <a:extLst>
                    <a:ext uri="{9D8B030D-6E8A-4147-A177-3AD203B41FA5}">
                      <a16:colId xmlns:a16="http://schemas.microsoft.com/office/drawing/2014/main" val="20015"/>
                    </a:ext>
                  </a:extLst>
                </a:gridCol>
              </a:tblGrid>
              <a:tr h="170503">
                <a:tc>
                  <a:txBody>
                    <a:bodyPr/>
                    <a:lstStyle/>
                    <a:p>
                      <a:pPr algn="l" fontAlgn="b"/>
                      <a:r>
                        <a:rPr lang="cs-CZ" sz="1000" u="none" strike="noStrike" dirty="0">
                          <a:effectLst/>
                        </a:rPr>
                        <a:t>Kraj</a:t>
                      </a:r>
                      <a:endParaRPr lang="cs-CZ" sz="1000" b="1" i="0" u="none" strike="noStrike" dirty="0">
                        <a:solidFill>
                          <a:srgbClr val="000000"/>
                        </a:solidFill>
                        <a:effectLst/>
                        <a:latin typeface="Calibri" panose="020F0502020204030204" pitchFamily="34" charset="0"/>
                      </a:endParaRPr>
                    </a:p>
                  </a:txBody>
                  <a:tcPr marL="7194" marR="7194" marT="7194" marB="0" anchor="ctr">
                    <a:solidFill>
                      <a:schemeClr val="bg1">
                        <a:lumMod val="95000"/>
                      </a:schemeClr>
                    </a:solidFill>
                  </a:tcPr>
                </a:tc>
                <a:tc>
                  <a:txBody>
                    <a:bodyPr/>
                    <a:lstStyle/>
                    <a:p>
                      <a:pPr algn="ctr" fontAlgn="b"/>
                      <a:r>
                        <a:rPr lang="cs-CZ" sz="1200" b="0" u="none" strike="noStrike" dirty="0">
                          <a:effectLst/>
                        </a:rPr>
                        <a:t>PHA</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u="none" strike="noStrike" dirty="0">
                          <a:effectLst/>
                        </a:rPr>
                        <a:t>STC</a:t>
                      </a:r>
                      <a:endParaRPr lang="cs-CZ" sz="1200" b="0" i="0" u="none" strike="noStrike" dirty="0">
                        <a:solidFill>
                          <a:srgbClr val="000000"/>
                        </a:solidFill>
                        <a:effectLst/>
                        <a:latin typeface="Calibri" panose="020F0502020204030204" pitchFamily="34" charset="0"/>
                      </a:endParaRPr>
                    </a:p>
                  </a:txBody>
                  <a:tcPr marL="8525" marR="8525" marT="8525" marB="0" anchor="b">
                    <a:solidFill>
                      <a:schemeClr val="bg1">
                        <a:lumMod val="95000"/>
                      </a:schemeClr>
                    </a:solidFill>
                  </a:tcPr>
                </a:tc>
                <a:tc>
                  <a:txBody>
                    <a:bodyPr/>
                    <a:lstStyle/>
                    <a:p>
                      <a:pPr algn="ctr" fontAlgn="b"/>
                      <a:r>
                        <a:rPr lang="cs-CZ" sz="1200" u="none" strike="noStrike" dirty="0">
                          <a:effectLst/>
                        </a:rPr>
                        <a:t>JHC</a:t>
                      </a:r>
                      <a:endParaRPr lang="cs-CZ" sz="1200" b="0" i="0" u="none" strike="noStrike" dirty="0">
                        <a:solidFill>
                          <a:srgbClr val="000000"/>
                        </a:solidFill>
                        <a:effectLst/>
                        <a:latin typeface="Calibri" panose="020F0502020204030204" pitchFamily="34" charset="0"/>
                      </a:endParaRPr>
                    </a:p>
                  </a:txBody>
                  <a:tcPr marL="8525" marR="8525" marT="8525" marB="0" anchor="b">
                    <a:solidFill>
                      <a:schemeClr val="bg1">
                        <a:lumMod val="95000"/>
                      </a:schemeClr>
                    </a:solidFill>
                  </a:tcPr>
                </a:tc>
                <a:tc>
                  <a:txBody>
                    <a:bodyPr/>
                    <a:lstStyle/>
                    <a:p>
                      <a:pPr algn="ctr" fontAlgn="b"/>
                      <a:r>
                        <a:rPr lang="cs-CZ" sz="1200" u="none" strike="noStrike" dirty="0">
                          <a:effectLst/>
                        </a:rPr>
                        <a:t>PLK</a:t>
                      </a:r>
                      <a:endParaRPr lang="cs-CZ" sz="1200" b="0" i="0" u="none" strike="noStrike" dirty="0">
                        <a:solidFill>
                          <a:srgbClr val="000000"/>
                        </a:solidFill>
                        <a:effectLst/>
                        <a:latin typeface="Calibri" panose="020F0502020204030204" pitchFamily="34" charset="0"/>
                      </a:endParaRPr>
                    </a:p>
                  </a:txBody>
                  <a:tcPr marL="8525" marR="8525" marT="8525" marB="0" anchor="b">
                    <a:solidFill>
                      <a:schemeClr val="bg1">
                        <a:lumMod val="95000"/>
                      </a:schemeClr>
                    </a:solidFill>
                  </a:tcPr>
                </a:tc>
                <a:tc>
                  <a:txBody>
                    <a:bodyPr/>
                    <a:lstStyle/>
                    <a:p>
                      <a:pPr algn="ctr" fontAlgn="b"/>
                      <a:r>
                        <a:rPr lang="cs-CZ" sz="1200" u="none" strike="noStrike" dirty="0">
                          <a:effectLst/>
                        </a:rPr>
                        <a:t>KVK</a:t>
                      </a:r>
                      <a:endParaRPr lang="cs-CZ" sz="1200" b="0" i="0" u="none" strike="noStrike" dirty="0">
                        <a:solidFill>
                          <a:srgbClr val="000000"/>
                        </a:solidFill>
                        <a:effectLst/>
                        <a:latin typeface="Calibri" panose="020F0502020204030204" pitchFamily="34" charset="0"/>
                      </a:endParaRPr>
                    </a:p>
                  </a:txBody>
                  <a:tcPr marL="8525" marR="8525" marT="8525" marB="0" anchor="b">
                    <a:solidFill>
                      <a:schemeClr val="bg1">
                        <a:lumMod val="95000"/>
                      </a:schemeClr>
                    </a:solidFill>
                  </a:tcPr>
                </a:tc>
                <a:tc>
                  <a:txBody>
                    <a:bodyPr/>
                    <a:lstStyle/>
                    <a:p>
                      <a:pPr algn="ctr" fontAlgn="b"/>
                      <a:r>
                        <a:rPr lang="cs-CZ" sz="1200" u="none" strike="noStrike" dirty="0">
                          <a:effectLst/>
                        </a:rPr>
                        <a:t>ULK</a:t>
                      </a:r>
                      <a:endParaRPr lang="cs-CZ" sz="1200" b="0" i="0" u="none" strike="noStrike" dirty="0">
                        <a:solidFill>
                          <a:srgbClr val="000000"/>
                        </a:solidFill>
                        <a:effectLst/>
                        <a:latin typeface="Calibri" panose="020F0502020204030204" pitchFamily="34" charset="0"/>
                      </a:endParaRPr>
                    </a:p>
                  </a:txBody>
                  <a:tcPr marL="8525" marR="8525" marT="8525" marB="0" anchor="b">
                    <a:solidFill>
                      <a:schemeClr val="bg1">
                        <a:lumMod val="95000"/>
                      </a:schemeClr>
                    </a:solidFill>
                  </a:tcPr>
                </a:tc>
                <a:tc>
                  <a:txBody>
                    <a:bodyPr/>
                    <a:lstStyle/>
                    <a:p>
                      <a:pPr algn="ctr" fontAlgn="b"/>
                      <a:r>
                        <a:rPr lang="cs-CZ" sz="1200" b="0" u="none" strike="noStrike" dirty="0">
                          <a:effectLst/>
                        </a:rPr>
                        <a:t>LBK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b="1" u="none" strike="noStrike" dirty="0">
                          <a:effectLst/>
                        </a:rPr>
                        <a:t>HKK</a:t>
                      </a:r>
                      <a:endParaRPr lang="cs-CZ" sz="1200" b="1" i="0" u="none" strike="noStrike" dirty="0">
                        <a:solidFill>
                          <a:srgbClr val="000000"/>
                        </a:solidFill>
                        <a:effectLst/>
                        <a:latin typeface="Calibri" panose="020F0502020204030204" pitchFamily="34" charset="0"/>
                      </a:endParaRPr>
                    </a:p>
                  </a:txBody>
                  <a:tcPr marL="8525" marR="8525" marT="8525" marB="0" anchor="b">
                    <a:solidFill>
                      <a:srgbClr val="99FF66"/>
                    </a:solidFill>
                  </a:tcPr>
                </a:tc>
                <a:tc>
                  <a:txBody>
                    <a:bodyPr/>
                    <a:lstStyle/>
                    <a:p>
                      <a:pPr algn="ctr" fontAlgn="b"/>
                      <a:r>
                        <a:rPr lang="cs-CZ" sz="1200" u="none" strike="noStrike" dirty="0">
                          <a:effectLst/>
                        </a:rPr>
                        <a:t>PAK</a:t>
                      </a:r>
                      <a:endParaRPr lang="cs-CZ" sz="1200" b="0" i="0" u="none" strike="noStrike" dirty="0">
                        <a:solidFill>
                          <a:srgbClr val="000000"/>
                        </a:solidFill>
                        <a:effectLst/>
                        <a:latin typeface="Calibri" panose="020F0502020204030204" pitchFamily="34" charset="0"/>
                      </a:endParaRPr>
                    </a:p>
                  </a:txBody>
                  <a:tcPr marL="8525" marR="8525" marT="8525" marB="0" anchor="b">
                    <a:solidFill>
                      <a:schemeClr val="bg1">
                        <a:lumMod val="95000"/>
                      </a:schemeClr>
                    </a:solidFill>
                  </a:tcPr>
                </a:tc>
                <a:tc>
                  <a:txBody>
                    <a:bodyPr/>
                    <a:lstStyle/>
                    <a:p>
                      <a:pPr algn="ctr" fontAlgn="b"/>
                      <a:r>
                        <a:rPr lang="cs-CZ" sz="1200" u="none" strike="noStrike" dirty="0">
                          <a:effectLst/>
                        </a:rPr>
                        <a:t>VYS</a:t>
                      </a:r>
                      <a:endParaRPr lang="cs-CZ" sz="1200" b="0" i="0" u="none" strike="noStrike" dirty="0">
                        <a:solidFill>
                          <a:srgbClr val="000000"/>
                        </a:solidFill>
                        <a:effectLst/>
                        <a:latin typeface="Calibri" panose="020F0502020204030204" pitchFamily="34" charset="0"/>
                      </a:endParaRPr>
                    </a:p>
                  </a:txBody>
                  <a:tcPr marL="8525" marR="8525" marT="8525" marB="0" anchor="b">
                    <a:solidFill>
                      <a:schemeClr val="bg1">
                        <a:lumMod val="95000"/>
                      </a:schemeClr>
                    </a:solidFill>
                  </a:tcPr>
                </a:tc>
                <a:tc>
                  <a:txBody>
                    <a:bodyPr/>
                    <a:lstStyle/>
                    <a:p>
                      <a:pPr algn="ctr" fontAlgn="b"/>
                      <a:r>
                        <a:rPr lang="cs-CZ" sz="1200" b="0" u="none" strike="noStrike" dirty="0">
                          <a:effectLst/>
                        </a:rPr>
                        <a:t>JMK</a:t>
                      </a:r>
                      <a:endParaRPr lang="cs-CZ" sz="1200" b="0" i="0" u="none" strike="noStrike" dirty="0">
                        <a:solidFill>
                          <a:srgbClr val="000000"/>
                        </a:solidFill>
                        <a:effectLst/>
                        <a:latin typeface="Calibri" panose="020F0502020204030204" pitchFamily="34" charset="0"/>
                      </a:endParaRPr>
                    </a:p>
                  </a:txBody>
                  <a:tcPr marL="8525" marR="8525" marT="8525" marB="0" anchor="b">
                    <a:solidFill>
                      <a:srgbClr val="F2F2F2"/>
                    </a:solidFill>
                  </a:tcPr>
                </a:tc>
                <a:tc>
                  <a:txBody>
                    <a:bodyPr/>
                    <a:lstStyle/>
                    <a:p>
                      <a:pPr algn="ctr" fontAlgn="b"/>
                      <a:r>
                        <a:rPr lang="cs-CZ" sz="1200" b="0" i="0" u="none" strike="noStrike" dirty="0">
                          <a:solidFill>
                            <a:srgbClr val="000000"/>
                          </a:solidFill>
                          <a:effectLst/>
                          <a:latin typeface="Calibri" panose="020F0502020204030204" pitchFamily="34" charset="0"/>
                        </a:rPr>
                        <a:t>Brno</a:t>
                      </a:r>
                    </a:p>
                  </a:txBody>
                  <a:tcPr marL="8525" marR="8525" marT="8525" marB="0" anchor="b">
                    <a:solidFill>
                      <a:srgbClr val="F2F2F2"/>
                    </a:solidFill>
                  </a:tcPr>
                </a:tc>
                <a:tc>
                  <a:txBody>
                    <a:bodyPr/>
                    <a:lstStyle/>
                    <a:p>
                      <a:pPr algn="ctr" fontAlgn="b"/>
                      <a:r>
                        <a:rPr lang="cs-CZ" sz="1200" u="none" strike="noStrike" dirty="0">
                          <a:effectLst/>
                        </a:rPr>
                        <a:t>OLK</a:t>
                      </a:r>
                      <a:endParaRPr lang="cs-CZ" sz="1200" b="0" i="0" u="none" strike="noStrike" dirty="0">
                        <a:solidFill>
                          <a:srgbClr val="000000"/>
                        </a:solidFill>
                        <a:effectLst/>
                        <a:latin typeface="Calibri" panose="020F0502020204030204" pitchFamily="34" charset="0"/>
                      </a:endParaRPr>
                    </a:p>
                  </a:txBody>
                  <a:tcPr marL="8525" marR="8525" marT="8525" marB="0" anchor="b">
                    <a:solidFill>
                      <a:schemeClr val="bg1">
                        <a:lumMod val="95000"/>
                      </a:schemeClr>
                    </a:solidFill>
                  </a:tcPr>
                </a:tc>
                <a:tc>
                  <a:txBody>
                    <a:bodyPr/>
                    <a:lstStyle/>
                    <a:p>
                      <a:pPr algn="ctr" fontAlgn="b"/>
                      <a:r>
                        <a:rPr lang="cs-CZ" sz="1200" u="none" strike="noStrike" dirty="0">
                          <a:effectLst/>
                        </a:rPr>
                        <a:t>ZLK</a:t>
                      </a:r>
                      <a:endParaRPr lang="cs-CZ" sz="1200" b="0" i="0" u="none" strike="noStrike" dirty="0">
                        <a:solidFill>
                          <a:srgbClr val="000000"/>
                        </a:solidFill>
                        <a:effectLst/>
                        <a:latin typeface="Calibri" panose="020F0502020204030204" pitchFamily="34" charset="0"/>
                      </a:endParaRPr>
                    </a:p>
                  </a:txBody>
                  <a:tcPr marL="8525" marR="8525" marT="8525" marB="0" anchor="b">
                    <a:solidFill>
                      <a:schemeClr val="bg1">
                        <a:lumMod val="95000"/>
                      </a:schemeClr>
                    </a:solidFill>
                  </a:tcPr>
                </a:tc>
                <a:tc>
                  <a:txBody>
                    <a:bodyPr/>
                    <a:lstStyle/>
                    <a:p>
                      <a:pPr algn="ctr" fontAlgn="b"/>
                      <a:r>
                        <a:rPr lang="cs-CZ" sz="1200" u="none" strike="noStrike" dirty="0">
                          <a:effectLst/>
                        </a:rPr>
                        <a:t>MSK</a:t>
                      </a:r>
                      <a:endParaRPr lang="cs-CZ" sz="1200" b="0" i="0" u="none" strike="noStrike" dirty="0">
                        <a:solidFill>
                          <a:srgbClr val="000000"/>
                        </a:solidFill>
                        <a:effectLst/>
                        <a:latin typeface="Calibri" panose="020F0502020204030204" pitchFamily="34" charset="0"/>
                      </a:endParaRPr>
                    </a:p>
                  </a:txBody>
                  <a:tcPr marL="8525" marR="8525" marT="8525" marB="0" anchor="b">
                    <a:solidFill>
                      <a:schemeClr val="bg1">
                        <a:lumMod val="95000"/>
                      </a:schemeClr>
                    </a:solidFill>
                  </a:tcPr>
                </a:tc>
                <a:tc>
                  <a:txBody>
                    <a:bodyPr/>
                    <a:lstStyle/>
                    <a:p>
                      <a:pPr algn="ctr" fontAlgn="b"/>
                      <a:r>
                        <a:rPr lang="cs-CZ" sz="1200" b="1" u="none" strike="noStrike" dirty="0">
                          <a:effectLst/>
                        </a:rPr>
                        <a:t>ČR</a:t>
                      </a:r>
                      <a:endParaRPr lang="cs-CZ" sz="1200" b="1" i="0" u="none" strike="noStrike" dirty="0">
                        <a:solidFill>
                          <a:srgbClr val="000000"/>
                        </a:solidFill>
                        <a:effectLst/>
                        <a:latin typeface="Calibri" panose="020F0502020204030204" pitchFamily="34" charset="0"/>
                      </a:endParaRPr>
                    </a:p>
                  </a:txBody>
                  <a:tcPr marL="8525" marR="8525" marT="8525" marB="0" anchor="b">
                    <a:solidFill>
                      <a:schemeClr val="accent1">
                        <a:lumMod val="20000"/>
                        <a:lumOff val="80000"/>
                      </a:schemeClr>
                    </a:solidFill>
                  </a:tcPr>
                </a:tc>
                <a:extLst>
                  <a:ext uri="{0D108BD9-81ED-4DB2-BD59-A6C34878D82A}">
                    <a16:rowId xmlns:a16="http://schemas.microsoft.com/office/drawing/2014/main" val="10000"/>
                  </a:ext>
                </a:extLst>
              </a:tr>
              <a:tr h="170503">
                <a:tc>
                  <a:txBody>
                    <a:bodyPr/>
                    <a:lstStyle/>
                    <a:p>
                      <a:pPr algn="l" fontAlgn="b"/>
                      <a:r>
                        <a:rPr lang="cs-CZ" sz="1000" u="none" strike="noStrike" dirty="0">
                          <a:effectLst/>
                        </a:rPr>
                        <a:t>Počet následných</a:t>
                      </a:r>
                      <a:r>
                        <a:rPr lang="cs-CZ" sz="1000" u="none" strike="noStrike" baseline="0" dirty="0">
                          <a:effectLst/>
                        </a:rPr>
                        <a:t> a dlouhodobých </a:t>
                      </a:r>
                      <a:r>
                        <a:rPr lang="cs-CZ" sz="1000" u="none" strike="noStrike" dirty="0">
                          <a:effectLst/>
                        </a:rPr>
                        <a:t>lůžek</a:t>
                      </a:r>
                      <a:endParaRPr lang="cs-CZ" sz="1000" b="0" i="0" u="none" strike="noStrike" dirty="0">
                        <a:solidFill>
                          <a:srgbClr val="000000"/>
                        </a:solidFill>
                        <a:effectLst/>
                        <a:latin typeface="Calibri" panose="020F0502020204030204" pitchFamily="34" charset="0"/>
                      </a:endParaRPr>
                    </a:p>
                  </a:txBody>
                  <a:tcPr marL="7194" marR="7194" marT="7194" marB="0" anchor="ctr">
                    <a:solidFill>
                      <a:schemeClr val="bg1">
                        <a:lumMod val="95000"/>
                      </a:schemeClr>
                    </a:solidFill>
                  </a:tcPr>
                </a:tc>
                <a:tc>
                  <a:txBody>
                    <a:bodyPr/>
                    <a:lstStyle/>
                    <a:p>
                      <a:pPr algn="ctr" fontAlgn="b"/>
                      <a:r>
                        <a:rPr lang="cs-CZ" sz="1100" b="0" i="0" u="none" strike="noStrike" dirty="0">
                          <a:solidFill>
                            <a:srgbClr val="000000"/>
                          </a:solidFill>
                          <a:effectLst/>
                          <a:latin typeface="Calibri" panose="020F0502020204030204" pitchFamily="34" charset="0"/>
                        </a:rPr>
                        <a:t>368</a:t>
                      </a:r>
                    </a:p>
                  </a:txBody>
                  <a:tcPr marL="7620" marR="7620" marT="7620" marB="0" anchor="b">
                    <a:solidFill>
                      <a:srgbClr val="F2F2F2"/>
                    </a:solidFill>
                  </a:tcPr>
                </a:tc>
                <a:tc>
                  <a:txBody>
                    <a:bodyPr/>
                    <a:lstStyle/>
                    <a:p>
                      <a:pPr algn="ctr" fontAlgn="b"/>
                      <a:r>
                        <a:rPr lang="cs-CZ" sz="1100" b="0" i="0" u="none" strike="noStrike" dirty="0">
                          <a:solidFill>
                            <a:srgbClr val="000000"/>
                          </a:solidFill>
                          <a:effectLst/>
                          <a:latin typeface="Calibri" panose="020F0502020204030204" pitchFamily="34" charset="0"/>
                        </a:rPr>
                        <a:t>395</a:t>
                      </a:r>
                    </a:p>
                  </a:txBody>
                  <a:tcPr marL="7620" marR="7620" marT="7620" marB="0" anchor="b">
                    <a:solidFill>
                      <a:schemeClr val="bg1">
                        <a:lumMod val="95000"/>
                      </a:schemeClr>
                    </a:solidFill>
                  </a:tcPr>
                </a:tc>
                <a:tc>
                  <a:txBody>
                    <a:bodyPr/>
                    <a:lstStyle/>
                    <a:p>
                      <a:pPr algn="ctr" fontAlgn="b"/>
                      <a:r>
                        <a:rPr lang="cs-CZ" sz="1100" b="0" i="0" u="none" strike="noStrike" dirty="0">
                          <a:solidFill>
                            <a:srgbClr val="000000"/>
                          </a:solidFill>
                          <a:effectLst/>
                          <a:latin typeface="Calibri" panose="020F0502020204030204" pitchFamily="34" charset="0"/>
                        </a:rPr>
                        <a:t>534</a:t>
                      </a:r>
                    </a:p>
                  </a:txBody>
                  <a:tcPr marL="7620" marR="7620" marT="7620" marB="0" anchor="b">
                    <a:solidFill>
                      <a:schemeClr val="bg1">
                        <a:lumMod val="95000"/>
                      </a:schemeClr>
                    </a:solidFill>
                  </a:tcPr>
                </a:tc>
                <a:tc>
                  <a:txBody>
                    <a:bodyPr/>
                    <a:lstStyle/>
                    <a:p>
                      <a:pPr algn="ctr" fontAlgn="b"/>
                      <a:r>
                        <a:rPr lang="cs-CZ" sz="1100" b="0" i="0" u="none" strike="noStrike" dirty="0">
                          <a:solidFill>
                            <a:srgbClr val="000000"/>
                          </a:solidFill>
                          <a:effectLst/>
                          <a:latin typeface="Calibri" panose="020F0502020204030204" pitchFamily="34" charset="0"/>
                        </a:rPr>
                        <a:t>267</a:t>
                      </a:r>
                    </a:p>
                  </a:txBody>
                  <a:tcPr marL="7620" marR="7620" marT="7620" marB="0" anchor="b">
                    <a:solidFill>
                      <a:schemeClr val="bg1">
                        <a:lumMod val="95000"/>
                      </a:schemeClr>
                    </a:solidFill>
                  </a:tcPr>
                </a:tc>
                <a:tc>
                  <a:txBody>
                    <a:bodyPr/>
                    <a:lstStyle/>
                    <a:p>
                      <a:pPr algn="ctr" fontAlgn="b"/>
                      <a:r>
                        <a:rPr lang="cs-CZ" sz="1100" b="0" i="0" u="none" strike="noStrike" dirty="0">
                          <a:solidFill>
                            <a:srgbClr val="000000"/>
                          </a:solidFill>
                          <a:effectLst/>
                          <a:latin typeface="Calibri" panose="020F0502020204030204" pitchFamily="34" charset="0"/>
                        </a:rPr>
                        <a:t>407</a:t>
                      </a:r>
                    </a:p>
                  </a:txBody>
                  <a:tcPr marL="7620" marR="7620" marT="7620" marB="0" anchor="b">
                    <a:solidFill>
                      <a:schemeClr val="bg1">
                        <a:lumMod val="95000"/>
                      </a:schemeClr>
                    </a:solidFill>
                  </a:tcPr>
                </a:tc>
                <a:tc>
                  <a:txBody>
                    <a:bodyPr/>
                    <a:lstStyle/>
                    <a:p>
                      <a:pPr algn="ctr" fontAlgn="b"/>
                      <a:r>
                        <a:rPr lang="cs-CZ" sz="1100" b="0" i="0" u="none" strike="noStrike" dirty="0">
                          <a:solidFill>
                            <a:srgbClr val="000000"/>
                          </a:solidFill>
                          <a:effectLst/>
                          <a:latin typeface="Calibri" panose="020F0502020204030204" pitchFamily="34" charset="0"/>
                        </a:rPr>
                        <a:t>384</a:t>
                      </a:r>
                    </a:p>
                  </a:txBody>
                  <a:tcPr marL="7620" marR="7620" marT="7620" marB="0" anchor="b">
                    <a:solidFill>
                      <a:schemeClr val="bg1">
                        <a:lumMod val="95000"/>
                      </a:schemeClr>
                    </a:solidFill>
                  </a:tcPr>
                </a:tc>
                <a:tc>
                  <a:txBody>
                    <a:bodyPr/>
                    <a:lstStyle/>
                    <a:p>
                      <a:pPr algn="ctr" fontAlgn="b"/>
                      <a:r>
                        <a:rPr lang="cs-CZ" sz="1100" b="0" i="0" u="none" strike="noStrike" dirty="0">
                          <a:solidFill>
                            <a:srgbClr val="000000"/>
                          </a:solidFill>
                          <a:effectLst/>
                          <a:latin typeface="Calibri" panose="020F0502020204030204" pitchFamily="34" charset="0"/>
                        </a:rPr>
                        <a:t>559</a:t>
                      </a:r>
                    </a:p>
                  </a:txBody>
                  <a:tcPr marL="7620" marR="7620" marT="7620" marB="0" anchor="b">
                    <a:solidFill>
                      <a:srgbClr val="F2F2F2"/>
                    </a:solidFill>
                  </a:tcPr>
                </a:tc>
                <a:tc>
                  <a:txBody>
                    <a:bodyPr/>
                    <a:lstStyle/>
                    <a:p>
                      <a:pPr algn="ctr" fontAlgn="b"/>
                      <a:r>
                        <a:rPr lang="cs-CZ" sz="1100" b="1" i="0" u="none" strike="noStrike" dirty="0">
                          <a:solidFill>
                            <a:srgbClr val="000000"/>
                          </a:solidFill>
                          <a:effectLst/>
                          <a:latin typeface="Calibri" panose="020F0502020204030204" pitchFamily="34" charset="0"/>
                        </a:rPr>
                        <a:t>441</a:t>
                      </a:r>
                    </a:p>
                  </a:txBody>
                  <a:tcPr marL="7620" marR="7620" marT="7620" marB="0" anchor="b">
                    <a:solidFill>
                      <a:srgbClr val="99FF66"/>
                    </a:solidFill>
                  </a:tcPr>
                </a:tc>
                <a:tc>
                  <a:txBody>
                    <a:bodyPr/>
                    <a:lstStyle/>
                    <a:p>
                      <a:pPr algn="ctr" fontAlgn="b"/>
                      <a:r>
                        <a:rPr lang="cs-CZ" sz="1100" b="0" i="0" u="none" strike="noStrike" dirty="0">
                          <a:solidFill>
                            <a:srgbClr val="000000"/>
                          </a:solidFill>
                          <a:effectLst/>
                          <a:latin typeface="Calibri" panose="020F0502020204030204" pitchFamily="34" charset="0"/>
                        </a:rPr>
                        <a:t>296</a:t>
                      </a:r>
                    </a:p>
                  </a:txBody>
                  <a:tcPr marL="7620" marR="7620" marT="7620" marB="0" anchor="b">
                    <a:solidFill>
                      <a:schemeClr val="bg1">
                        <a:lumMod val="95000"/>
                      </a:schemeClr>
                    </a:solidFill>
                  </a:tcPr>
                </a:tc>
                <a:tc>
                  <a:txBody>
                    <a:bodyPr/>
                    <a:lstStyle/>
                    <a:p>
                      <a:pPr algn="ctr" fontAlgn="b"/>
                      <a:r>
                        <a:rPr lang="cs-CZ" sz="1100" b="0" i="0" u="none" strike="noStrike" dirty="0">
                          <a:solidFill>
                            <a:srgbClr val="000000"/>
                          </a:solidFill>
                          <a:effectLst/>
                          <a:latin typeface="Calibri" panose="020F0502020204030204" pitchFamily="34" charset="0"/>
                        </a:rPr>
                        <a:t>232</a:t>
                      </a:r>
                    </a:p>
                  </a:txBody>
                  <a:tcPr marL="7620" marR="7620" marT="7620" marB="0" anchor="b">
                    <a:solidFill>
                      <a:schemeClr val="bg1">
                        <a:lumMod val="95000"/>
                      </a:schemeClr>
                    </a:solidFill>
                  </a:tcPr>
                </a:tc>
                <a:tc>
                  <a:txBody>
                    <a:bodyPr/>
                    <a:lstStyle/>
                    <a:p>
                      <a:pPr algn="ctr" fontAlgn="b"/>
                      <a:r>
                        <a:rPr lang="cs-CZ" sz="1100" b="0" i="0" u="none" strike="noStrike" dirty="0">
                          <a:solidFill>
                            <a:srgbClr val="000000"/>
                          </a:solidFill>
                          <a:effectLst/>
                          <a:latin typeface="Calibri" panose="020F0502020204030204" pitchFamily="34" charset="0"/>
                        </a:rPr>
                        <a:t>498</a:t>
                      </a:r>
                    </a:p>
                  </a:txBody>
                  <a:tcPr marL="7620" marR="7620" marT="7620" marB="0" anchor="b">
                    <a:solidFill>
                      <a:srgbClr val="F2F2F2"/>
                    </a:solidFill>
                  </a:tcPr>
                </a:tc>
                <a:tc>
                  <a:txBody>
                    <a:bodyPr/>
                    <a:lstStyle/>
                    <a:p>
                      <a:pPr algn="ctr" fontAlgn="b"/>
                      <a:r>
                        <a:rPr lang="cs-CZ" sz="1100" b="0" i="0" u="none" strike="noStrike" dirty="0">
                          <a:solidFill>
                            <a:srgbClr val="000000"/>
                          </a:solidFill>
                          <a:effectLst/>
                          <a:latin typeface="Calibri" panose="020F0502020204030204" pitchFamily="34" charset="0"/>
                        </a:rPr>
                        <a:t>277</a:t>
                      </a:r>
                    </a:p>
                  </a:txBody>
                  <a:tcPr marL="7620" marR="7620" marT="7620" marB="0" anchor="b">
                    <a:solidFill>
                      <a:srgbClr val="F2F2F2"/>
                    </a:solidFill>
                  </a:tcPr>
                </a:tc>
                <a:tc>
                  <a:txBody>
                    <a:bodyPr/>
                    <a:lstStyle/>
                    <a:p>
                      <a:pPr algn="ctr" fontAlgn="b"/>
                      <a:r>
                        <a:rPr lang="cs-CZ" sz="1100" b="0" i="0" u="none" strike="noStrike" dirty="0">
                          <a:solidFill>
                            <a:srgbClr val="000000"/>
                          </a:solidFill>
                          <a:effectLst/>
                          <a:latin typeface="Calibri" panose="020F0502020204030204" pitchFamily="34" charset="0"/>
                        </a:rPr>
                        <a:t>341</a:t>
                      </a:r>
                    </a:p>
                  </a:txBody>
                  <a:tcPr marL="7620" marR="7620" marT="7620" marB="0" anchor="b">
                    <a:solidFill>
                      <a:schemeClr val="bg1">
                        <a:lumMod val="95000"/>
                      </a:schemeClr>
                    </a:solidFill>
                  </a:tcPr>
                </a:tc>
                <a:tc>
                  <a:txBody>
                    <a:bodyPr/>
                    <a:lstStyle/>
                    <a:p>
                      <a:pPr algn="ctr" fontAlgn="b"/>
                      <a:r>
                        <a:rPr lang="cs-CZ" sz="1100" b="0" i="0" u="none" strike="noStrike" dirty="0">
                          <a:solidFill>
                            <a:srgbClr val="000000"/>
                          </a:solidFill>
                          <a:effectLst/>
                          <a:latin typeface="Calibri" panose="020F0502020204030204" pitchFamily="34" charset="0"/>
                        </a:rPr>
                        <a:t>335</a:t>
                      </a:r>
                    </a:p>
                  </a:txBody>
                  <a:tcPr marL="7620" marR="7620" marT="7620" marB="0" anchor="b">
                    <a:solidFill>
                      <a:schemeClr val="bg1">
                        <a:lumMod val="95000"/>
                      </a:schemeClr>
                    </a:solidFill>
                  </a:tcPr>
                </a:tc>
                <a:tc>
                  <a:txBody>
                    <a:bodyPr/>
                    <a:lstStyle/>
                    <a:p>
                      <a:pPr algn="ctr" fontAlgn="b"/>
                      <a:r>
                        <a:rPr lang="cs-CZ" sz="1100" b="0" i="0" u="none" strike="noStrike" dirty="0">
                          <a:solidFill>
                            <a:srgbClr val="000000"/>
                          </a:solidFill>
                          <a:effectLst/>
                          <a:latin typeface="Calibri" panose="020F0502020204030204" pitchFamily="34" charset="0"/>
                        </a:rPr>
                        <a:t>345</a:t>
                      </a:r>
                    </a:p>
                  </a:txBody>
                  <a:tcPr marL="7620" marR="7620" marT="7620" marB="0" anchor="b">
                    <a:solidFill>
                      <a:schemeClr val="bg1">
                        <a:lumMod val="95000"/>
                      </a:schemeClr>
                    </a:solidFill>
                  </a:tcPr>
                </a:tc>
                <a:tc>
                  <a:txBody>
                    <a:bodyPr/>
                    <a:lstStyle/>
                    <a:p>
                      <a:pPr algn="ctr" fontAlgn="b"/>
                      <a:r>
                        <a:rPr lang="cs-CZ" sz="1100" b="1" i="0" u="none" strike="noStrike" dirty="0">
                          <a:solidFill>
                            <a:srgbClr val="000000"/>
                          </a:solidFill>
                          <a:effectLst/>
                          <a:latin typeface="Calibri" panose="020F0502020204030204" pitchFamily="34" charset="0"/>
                        </a:rPr>
                        <a:t>370</a:t>
                      </a:r>
                    </a:p>
                  </a:txBody>
                  <a:tcPr marL="7620" marR="7620" marT="7620" marB="0" anchor="b">
                    <a:solidFill>
                      <a:schemeClr val="accent1">
                        <a:lumMod val="20000"/>
                        <a:lumOff val="80000"/>
                      </a:schemeClr>
                    </a:solidFill>
                  </a:tcPr>
                </a:tc>
                <a:extLst>
                  <a:ext uri="{0D108BD9-81ED-4DB2-BD59-A6C34878D82A}">
                    <a16:rowId xmlns:a16="http://schemas.microsoft.com/office/drawing/2014/main" val="10001"/>
                  </a:ext>
                </a:extLst>
              </a:tr>
            </a:tbl>
          </a:graphicData>
        </a:graphic>
      </p:graphicFrame>
      <p:graphicFrame>
        <p:nvGraphicFramePr>
          <p:cNvPr id="17" name="Tabulka 16"/>
          <p:cNvGraphicFramePr>
            <a:graphicFrameLocks noGrp="1"/>
          </p:cNvGraphicFramePr>
          <p:nvPr>
            <p:extLst>
              <p:ext uri="{D42A27DB-BD31-4B8C-83A1-F6EECF244321}">
                <p14:modId xmlns:p14="http://schemas.microsoft.com/office/powerpoint/2010/main" val="2718299161"/>
              </p:ext>
            </p:extLst>
          </p:nvPr>
        </p:nvGraphicFramePr>
        <p:xfrm>
          <a:off x="313266" y="3788703"/>
          <a:ext cx="8166226" cy="435672"/>
        </p:xfrm>
        <a:graphic>
          <a:graphicData uri="http://schemas.openxmlformats.org/drawingml/2006/table">
            <a:tbl>
              <a:tblPr>
                <a:tableStyleId>{5C22544A-7EE6-4342-B048-85BDC9FD1C3A}</a:tableStyleId>
              </a:tblPr>
              <a:tblGrid>
                <a:gridCol w="2075857">
                  <a:extLst>
                    <a:ext uri="{9D8B030D-6E8A-4147-A177-3AD203B41FA5}">
                      <a16:colId xmlns:a16="http://schemas.microsoft.com/office/drawing/2014/main" val="20000"/>
                    </a:ext>
                  </a:extLst>
                </a:gridCol>
                <a:gridCol w="374000">
                  <a:extLst>
                    <a:ext uri="{9D8B030D-6E8A-4147-A177-3AD203B41FA5}">
                      <a16:colId xmlns:a16="http://schemas.microsoft.com/office/drawing/2014/main" val="20001"/>
                    </a:ext>
                  </a:extLst>
                </a:gridCol>
                <a:gridCol w="374000">
                  <a:extLst>
                    <a:ext uri="{9D8B030D-6E8A-4147-A177-3AD203B41FA5}">
                      <a16:colId xmlns:a16="http://schemas.microsoft.com/office/drawing/2014/main" val="20002"/>
                    </a:ext>
                  </a:extLst>
                </a:gridCol>
                <a:gridCol w="374000">
                  <a:extLst>
                    <a:ext uri="{9D8B030D-6E8A-4147-A177-3AD203B41FA5}">
                      <a16:colId xmlns:a16="http://schemas.microsoft.com/office/drawing/2014/main" val="20003"/>
                    </a:ext>
                  </a:extLst>
                </a:gridCol>
                <a:gridCol w="374000">
                  <a:extLst>
                    <a:ext uri="{9D8B030D-6E8A-4147-A177-3AD203B41FA5}">
                      <a16:colId xmlns:a16="http://schemas.microsoft.com/office/drawing/2014/main" val="20004"/>
                    </a:ext>
                  </a:extLst>
                </a:gridCol>
                <a:gridCol w="374000">
                  <a:extLst>
                    <a:ext uri="{9D8B030D-6E8A-4147-A177-3AD203B41FA5}">
                      <a16:colId xmlns:a16="http://schemas.microsoft.com/office/drawing/2014/main" val="20005"/>
                    </a:ext>
                  </a:extLst>
                </a:gridCol>
                <a:gridCol w="374000">
                  <a:extLst>
                    <a:ext uri="{9D8B030D-6E8A-4147-A177-3AD203B41FA5}">
                      <a16:colId xmlns:a16="http://schemas.microsoft.com/office/drawing/2014/main" val="20006"/>
                    </a:ext>
                  </a:extLst>
                </a:gridCol>
                <a:gridCol w="374000">
                  <a:extLst>
                    <a:ext uri="{9D8B030D-6E8A-4147-A177-3AD203B41FA5}">
                      <a16:colId xmlns:a16="http://schemas.microsoft.com/office/drawing/2014/main" val="20007"/>
                    </a:ext>
                  </a:extLst>
                </a:gridCol>
                <a:gridCol w="374000">
                  <a:extLst>
                    <a:ext uri="{9D8B030D-6E8A-4147-A177-3AD203B41FA5}">
                      <a16:colId xmlns:a16="http://schemas.microsoft.com/office/drawing/2014/main" val="20008"/>
                    </a:ext>
                  </a:extLst>
                </a:gridCol>
                <a:gridCol w="374000">
                  <a:extLst>
                    <a:ext uri="{9D8B030D-6E8A-4147-A177-3AD203B41FA5}">
                      <a16:colId xmlns:a16="http://schemas.microsoft.com/office/drawing/2014/main" val="20009"/>
                    </a:ext>
                  </a:extLst>
                </a:gridCol>
                <a:gridCol w="374000">
                  <a:extLst>
                    <a:ext uri="{9D8B030D-6E8A-4147-A177-3AD203B41FA5}">
                      <a16:colId xmlns:a16="http://schemas.microsoft.com/office/drawing/2014/main" val="20010"/>
                    </a:ext>
                  </a:extLst>
                </a:gridCol>
                <a:gridCol w="374000">
                  <a:extLst>
                    <a:ext uri="{9D8B030D-6E8A-4147-A177-3AD203B41FA5}">
                      <a16:colId xmlns:a16="http://schemas.microsoft.com/office/drawing/2014/main" val="20011"/>
                    </a:ext>
                  </a:extLst>
                </a:gridCol>
                <a:gridCol w="374000">
                  <a:extLst>
                    <a:ext uri="{9D8B030D-6E8A-4147-A177-3AD203B41FA5}">
                      <a16:colId xmlns:a16="http://schemas.microsoft.com/office/drawing/2014/main" val="20012"/>
                    </a:ext>
                  </a:extLst>
                </a:gridCol>
                <a:gridCol w="374000">
                  <a:extLst>
                    <a:ext uri="{9D8B030D-6E8A-4147-A177-3AD203B41FA5}">
                      <a16:colId xmlns:a16="http://schemas.microsoft.com/office/drawing/2014/main" val="20013"/>
                    </a:ext>
                  </a:extLst>
                </a:gridCol>
                <a:gridCol w="374000">
                  <a:extLst>
                    <a:ext uri="{9D8B030D-6E8A-4147-A177-3AD203B41FA5}">
                      <a16:colId xmlns:a16="http://schemas.microsoft.com/office/drawing/2014/main" val="20014"/>
                    </a:ext>
                  </a:extLst>
                </a:gridCol>
                <a:gridCol w="374000">
                  <a:extLst>
                    <a:ext uri="{9D8B030D-6E8A-4147-A177-3AD203B41FA5}">
                      <a16:colId xmlns:a16="http://schemas.microsoft.com/office/drawing/2014/main" val="20015"/>
                    </a:ext>
                  </a:extLst>
                </a:gridCol>
                <a:gridCol w="480369">
                  <a:extLst>
                    <a:ext uri="{9D8B030D-6E8A-4147-A177-3AD203B41FA5}">
                      <a16:colId xmlns:a16="http://schemas.microsoft.com/office/drawing/2014/main" val="20016"/>
                    </a:ext>
                  </a:extLst>
                </a:gridCol>
              </a:tblGrid>
              <a:tr h="260412">
                <a:tc>
                  <a:txBody>
                    <a:bodyPr/>
                    <a:lstStyle/>
                    <a:p>
                      <a:pPr algn="l" fontAlgn="b"/>
                      <a:r>
                        <a:rPr lang="cs-CZ" sz="1000" u="none" strike="noStrike" dirty="0">
                          <a:effectLst/>
                        </a:rPr>
                        <a:t>Kraj</a:t>
                      </a:r>
                      <a:endParaRPr lang="cs-CZ" sz="1000" b="1" i="0" u="none" strike="noStrike" dirty="0">
                        <a:solidFill>
                          <a:srgbClr val="000000"/>
                        </a:solidFill>
                        <a:effectLst/>
                        <a:latin typeface="Calibri" panose="020F0502020204030204" pitchFamily="34" charset="0"/>
                      </a:endParaRPr>
                    </a:p>
                  </a:txBody>
                  <a:tcPr marL="7194" marR="7194" marT="7194" marB="0" anchor="ctr">
                    <a:solidFill>
                      <a:schemeClr val="bg1">
                        <a:lumMod val="95000"/>
                      </a:schemeClr>
                    </a:solidFill>
                  </a:tcPr>
                </a:tc>
                <a:tc>
                  <a:txBody>
                    <a:bodyPr/>
                    <a:lstStyle/>
                    <a:p>
                      <a:pPr algn="ctr" fontAlgn="b"/>
                      <a:r>
                        <a:rPr lang="cs-CZ" sz="1200" b="0" u="none" strike="noStrike" dirty="0">
                          <a:effectLst/>
                        </a:rPr>
                        <a:t>PHA</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u="none" strike="noStrike" dirty="0">
                          <a:effectLst/>
                        </a:rPr>
                        <a:t>STC</a:t>
                      </a:r>
                      <a:endParaRPr lang="cs-CZ" sz="1200" b="0" i="0" u="none" strike="noStrike" dirty="0">
                        <a:solidFill>
                          <a:srgbClr val="000000"/>
                        </a:solidFill>
                        <a:effectLst/>
                        <a:latin typeface="Calibri" panose="020F0502020204030204" pitchFamily="34" charset="0"/>
                      </a:endParaRPr>
                    </a:p>
                  </a:txBody>
                  <a:tcPr marL="8525" marR="8525" marT="8525" marB="0" anchor="ctr">
                    <a:solidFill>
                      <a:schemeClr val="bg1">
                        <a:lumMod val="95000"/>
                      </a:schemeClr>
                    </a:solidFill>
                  </a:tcPr>
                </a:tc>
                <a:tc>
                  <a:txBody>
                    <a:bodyPr/>
                    <a:lstStyle/>
                    <a:p>
                      <a:pPr algn="ctr" fontAlgn="b"/>
                      <a:r>
                        <a:rPr lang="cs-CZ" sz="1200" u="none" strike="noStrike" dirty="0">
                          <a:effectLst/>
                        </a:rPr>
                        <a:t>JHC</a:t>
                      </a:r>
                      <a:endParaRPr lang="cs-CZ" sz="1200" b="0" i="0" u="none" strike="noStrike" dirty="0">
                        <a:solidFill>
                          <a:srgbClr val="000000"/>
                        </a:solidFill>
                        <a:effectLst/>
                        <a:latin typeface="Calibri" panose="020F0502020204030204" pitchFamily="34" charset="0"/>
                      </a:endParaRPr>
                    </a:p>
                  </a:txBody>
                  <a:tcPr marL="8525" marR="8525" marT="8525" marB="0" anchor="ctr">
                    <a:solidFill>
                      <a:schemeClr val="bg1">
                        <a:lumMod val="95000"/>
                      </a:schemeClr>
                    </a:solidFill>
                  </a:tcPr>
                </a:tc>
                <a:tc>
                  <a:txBody>
                    <a:bodyPr/>
                    <a:lstStyle/>
                    <a:p>
                      <a:pPr algn="ctr" fontAlgn="b"/>
                      <a:r>
                        <a:rPr lang="cs-CZ" sz="1200" u="none" strike="noStrike" dirty="0">
                          <a:effectLst/>
                        </a:rPr>
                        <a:t>PLK</a:t>
                      </a:r>
                      <a:endParaRPr lang="cs-CZ" sz="1200" b="0" i="0" u="none" strike="noStrike" dirty="0">
                        <a:solidFill>
                          <a:srgbClr val="000000"/>
                        </a:solidFill>
                        <a:effectLst/>
                        <a:latin typeface="Calibri" panose="020F0502020204030204" pitchFamily="34" charset="0"/>
                      </a:endParaRPr>
                    </a:p>
                  </a:txBody>
                  <a:tcPr marL="8525" marR="8525" marT="8525" marB="0" anchor="ctr">
                    <a:solidFill>
                      <a:schemeClr val="bg1">
                        <a:lumMod val="95000"/>
                      </a:schemeClr>
                    </a:solidFill>
                  </a:tcPr>
                </a:tc>
                <a:tc>
                  <a:txBody>
                    <a:bodyPr/>
                    <a:lstStyle/>
                    <a:p>
                      <a:pPr algn="ctr" fontAlgn="b"/>
                      <a:r>
                        <a:rPr lang="cs-CZ" sz="1200" u="none" strike="noStrike" dirty="0">
                          <a:effectLst/>
                        </a:rPr>
                        <a:t>KVK</a:t>
                      </a:r>
                      <a:endParaRPr lang="cs-CZ" sz="1200" b="0" i="0" u="none" strike="noStrike" dirty="0">
                        <a:solidFill>
                          <a:srgbClr val="000000"/>
                        </a:solidFill>
                        <a:effectLst/>
                        <a:latin typeface="Calibri" panose="020F0502020204030204" pitchFamily="34" charset="0"/>
                      </a:endParaRPr>
                    </a:p>
                  </a:txBody>
                  <a:tcPr marL="8525" marR="8525" marT="8525" marB="0" anchor="ctr">
                    <a:solidFill>
                      <a:schemeClr val="bg1">
                        <a:lumMod val="95000"/>
                      </a:schemeClr>
                    </a:solidFill>
                  </a:tcPr>
                </a:tc>
                <a:tc>
                  <a:txBody>
                    <a:bodyPr/>
                    <a:lstStyle/>
                    <a:p>
                      <a:pPr algn="ctr" fontAlgn="b"/>
                      <a:r>
                        <a:rPr lang="cs-CZ" sz="1200" u="none" strike="noStrike" dirty="0">
                          <a:effectLst/>
                        </a:rPr>
                        <a:t>ULK</a:t>
                      </a:r>
                      <a:endParaRPr lang="cs-CZ" sz="1200" b="0" i="0" u="none" strike="noStrike" dirty="0">
                        <a:solidFill>
                          <a:srgbClr val="000000"/>
                        </a:solidFill>
                        <a:effectLst/>
                        <a:latin typeface="Calibri" panose="020F0502020204030204" pitchFamily="34" charset="0"/>
                      </a:endParaRPr>
                    </a:p>
                  </a:txBody>
                  <a:tcPr marL="8525" marR="8525" marT="8525" marB="0" anchor="ctr">
                    <a:solidFill>
                      <a:schemeClr val="bg1">
                        <a:lumMod val="95000"/>
                      </a:schemeClr>
                    </a:solidFill>
                  </a:tcPr>
                </a:tc>
                <a:tc>
                  <a:txBody>
                    <a:bodyPr/>
                    <a:lstStyle/>
                    <a:p>
                      <a:pPr algn="ctr" fontAlgn="b"/>
                      <a:r>
                        <a:rPr lang="cs-CZ" sz="1200" b="0" u="none" strike="noStrike" dirty="0">
                          <a:effectLst/>
                        </a:rPr>
                        <a:t>LBK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b="1" u="none" strike="noStrike" dirty="0">
                          <a:effectLst/>
                        </a:rPr>
                        <a:t>HKK</a:t>
                      </a:r>
                      <a:endParaRPr lang="cs-CZ" sz="1200" b="1" i="0" u="none" strike="noStrike" dirty="0">
                        <a:solidFill>
                          <a:srgbClr val="000000"/>
                        </a:solidFill>
                        <a:effectLst/>
                        <a:latin typeface="Calibri" panose="020F0502020204030204" pitchFamily="34" charset="0"/>
                      </a:endParaRPr>
                    </a:p>
                  </a:txBody>
                  <a:tcPr marL="8525" marR="8525" marT="8525" marB="0" anchor="ctr">
                    <a:solidFill>
                      <a:srgbClr val="D9D9D9"/>
                    </a:solidFill>
                  </a:tcPr>
                </a:tc>
                <a:tc>
                  <a:txBody>
                    <a:bodyPr/>
                    <a:lstStyle/>
                    <a:p>
                      <a:pPr algn="ctr" fontAlgn="b"/>
                      <a:r>
                        <a:rPr lang="cs-CZ" sz="1200" u="none" strike="noStrike" dirty="0">
                          <a:effectLst/>
                        </a:rPr>
                        <a:t>PAK</a:t>
                      </a:r>
                      <a:endParaRPr lang="cs-CZ" sz="1200" b="0" i="0" u="none" strike="noStrike" dirty="0">
                        <a:solidFill>
                          <a:srgbClr val="000000"/>
                        </a:solidFill>
                        <a:effectLst/>
                        <a:latin typeface="Calibri" panose="020F0502020204030204" pitchFamily="34" charset="0"/>
                      </a:endParaRPr>
                    </a:p>
                  </a:txBody>
                  <a:tcPr marL="8525" marR="8525" marT="8525" marB="0" anchor="ctr">
                    <a:solidFill>
                      <a:schemeClr val="bg1">
                        <a:lumMod val="95000"/>
                      </a:schemeClr>
                    </a:solidFill>
                  </a:tcPr>
                </a:tc>
                <a:tc>
                  <a:txBody>
                    <a:bodyPr/>
                    <a:lstStyle/>
                    <a:p>
                      <a:pPr algn="ctr" fontAlgn="b"/>
                      <a:r>
                        <a:rPr lang="cs-CZ" sz="1200" u="none" strike="noStrike" dirty="0">
                          <a:effectLst/>
                        </a:rPr>
                        <a:t>VYS</a:t>
                      </a:r>
                      <a:endParaRPr lang="cs-CZ" sz="1200" b="0" i="0" u="none" strike="noStrike" dirty="0">
                        <a:solidFill>
                          <a:srgbClr val="000000"/>
                        </a:solidFill>
                        <a:effectLst/>
                        <a:latin typeface="Calibri" panose="020F0502020204030204" pitchFamily="34" charset="0"/>
                      </a:endParaRPr>
                    </a:p>
                  </a:txBody>
                  <a:tcPr marL="8525" marR="8525" marT="8525" marB="0" anchor="ctr">
                    <a:solidFill>
                      <a:schemeClr val="bg1">
                        <a:lumMod val="95000"/>
                      </a:schemeClr>
                    </a:solidFill>
                  </a:tcPr>
                </a:tc>
                <a:tc>
                  <a:txBody>
                    <a:bodyPr/>
                    <a:lstStyle/>
                    <a:p>
                      <a:pPr algn="ctr" fontAlgn="b"/>
                      <a:r>
                        <a:rPr lang="cs-CZ" sz="1200" b="0" u="none" strike="noStrike" dirty="0">
                          <a:effectLst/>
                        </a:rPr>
                        <a:t>JMK</a:t>
                      </a:r>
                      <a:endParaRPr lang="cs-CZ" sz="1200" b="0" i="0" u="none" strike="noStrike" dirty="0">
                        <a:solidFill>
                          <a:srgbClr val="000000"/>
                        </a:solidFill>
                        <a:effectLst/>
                        <a:latin typeface="Calibri" panose="020F0502020204030204" pitchFamily="34" charset="0"/>
                      </a:endParaRPr>
                    </a:p>
                  </a:txBody>
                  <a:tcPr marL="8525" marR="8525" marT="8525" marB="0" anchor="ctr">
                    <a:solidFill>
                      <a:srgbClr val="F2F2F2"/>
                    </a:solidFill>
                  </a:tcPr>
                </a:tc>
                <a:tc>
                  <a:txBody>
                    <a:bodyPr/>
                    <a:lstStyle/>
                    <a:p>
                      <a:pPr algn="ctr" fontAlgn="b"/>
                      <a:r>
                        <a:rPr lang="cs-CZ" sz="1200" b="0" i="0" u="none" strike="noStrike" dirty="0">
                          <a:solidFill>
                            <a:srgbClr val="000000"/>
                          </a:solidFill>
                          <a:effectLst/>
                          <a:latin typeface="Calibri" panose="020F0502020204030204" pitchFamily="34" charset="0"/>
                        </a:rPr>
                        <a:t>Brno</a:t>
                      </a:r>
                    </a:p>
                  </a:txBody>
                  <a:tcPr marL="8525" marR="8525" marT="8525" marB="0" anchor="ctr">
                    <a:solidFill>
                      <a:srgbClr val="F2F2F2"/>
                    </a:solidFill>
                  </a:tcPr>
                </a:tc>
                <a:tc>
                  <a:txBody>
                    <a:bodyPr/>
                    <a:lstStyle/>
                    <a:p>
                      <a:pPr algn="ctr" fontAlgn="b"/>
                      <a:r>
                        <a:rPr lang="cs-CZ" sz="1200" u="none" strike="noStrike" dirty="0">
                          <a:effectLst/>
                        </a:rPr>
                        <a:t>OLK</a:t>
                      </a:r>
                      <a:endParaRPr lang="cs-CZ" sz="1200" b="0" i="0" u="none" strike="noStrike" dirty="0">
                        <a:solidFill>
                          <a:srgbClr val="000000"/>
                        </a:solidFill>
                        <a:effectLst/>
                        <a:latin typeface="Calibri" panose="020F0502020204030204" pitchFamily="34" charset="0"/>
                      </a:endParaRPr>
                    </a:p>
                  </a:txBody>
                  <a:tcPr marL="8525" marR="8525" marT="8525" marB="0" anchor="ctr">
                    <a:solidFill>
                      <a:schemeClr val="bg1">
                        <a:lumMod val="95000"/>
                      </a:schemeClr>
                    </a:solidFill>
                  </a:tcPr>
                </a:tc>
                <a:tc>
                  <a:txBody>
                    <a:bodyPr/>
                    <a:lstStyle/>
                    <a:p>
                      <a:pPr algn="ctr" fontAlgn="b"/>
                      <a:r>
                        <a:rPr lang="cs-CZ" sz="1200" u="none" strike="noStrike" dirty="0">
                          <a:effectLst/>
                        </a:rPr>
                        <a:t>ZLK</a:t>
                      </a:r>
                      <a:endParaRPr lang="cs-CZ" sz="1200" b="0" i="0" u="none" strike="noStrike" dirty="0">
                        <a:solidFill>
                          <a:srgbClr val="000000"/>
                        </a:solidFill>
                        <a:effectLst/>
                        <a:latin typeface="Calibri" panose="020F0502020204030204" pitchFamily="34" charset="0"/>
                      </a:endParaRPr>
                    </a:p>
                  </a:txBody>
                  <a:tcPr marL="8525" marR="8525" marT="8525" marB="0" anchor="ctr">
                    <a:solidFill>
                      <a:schemeClr val="bg1">
                        <a:lumMod val="95000"/>
                      </a:schemeClr>
                    </a:solidFill>
                  </a:tcPr>
                </a:tc>
                <a:tc>
                  <a:txBody>
                    <a:bodyPr/>
                    <a:lstStyle/>
                    <a:p>
                      <a:pPr algn="ctr" fontAlgn="b"/>
                      <a:r>
                        <a:rPr lang="cs-CZ" sz="1200" u="none" strike="noStrike" dirty="0">
                          <a:effectLst/>
                        </a:rPr>
                        <a:t>MSK</a:t>
                      </a:r>
                      <a:endParaRPr lang="cs-CZ" sz="1200" b="0" i="0" u="none" strike="noStrike" dirty="0">
                        <a:solidFill>
                          <a:srgbClr val="000000"/>
                        </a:solidFill>
                        <a:effectLst/>
                        <a:latin typeface="Calibri" panose="020F0502020204030204" pitchFamily="34" charset="0"/>
                      </a:endParaRPr>
                    </a:p>
                  </a:txBody>
                  <a:tcPr marL="8525" marR="8525" marT="8525" marB="0" anchor="ctr">
                    <a:solidFill>
                      <a:schemeClr val="bg1">
                        <a:lumMod val="95000"/>
                      </a:schemeClr>
                    </a:solidFill>
                  </a:tcPr>
                </a:tc>
                <a:tc>
                  <a:txBody>
                    <a:bodyPr/>
                    <a:lstStyle/>
                    <a:p>
                      <a:pPr algn="ctr" fontAlgn="b"/>
                      <a:r>
                        <a:rPr lang="cs-CZ" sz="1200" b="1" u="none" strike="noStrike" dirty="0">
                          <a:effectLst/>
                        </a:rPr>
                        <a:t>ČR</a:t>
                      </a:r>
                      <a:endParaRPr lang="cs-CZ" sz="1200" b="1" i="0" u="none" strike="noStrike" dirty="0">
                        <a:solidFill>
                          <a:srgbClr val="000000"/>
                        </a:solidFill>
                        <a:effectLst/>
                        <a:latin typeface="Calibri" panose="020F0502020204030204" pitchFamily="34" charset="0"/>
                      </a:endParaRPr>
                    </a:p>
                  </a:txBody>
                  <a:tcPr marL="8525" marR="8525" marT="8525" marB="0" anchor="ctr">
                    <a:solidFill>
                      <a:schemeClr val="bg1">
                        <a:lumMod val="95000"/>
                      </a:schemeClr>
                    </a:solidFill>
                  </a:tcPr>
                </a:tc>
                <a:extLst>
                  <a:ext uri="{0D108BD9-81ED-4DB2-BD59-A6C34878D82A}">
                    <a16:rowId xmlns:a16="http://schemas.microsoft.com/office/drawing/2014/main" val="10000"/>
                  </a:ext>
                </a:extLst>
              </a:tr>
              <a:tr h="143874">
                <a:tc>
                  <a:txBody>
                    <a:bodyPr/>
                    <a:lstStyle/>
                    <a:p>
                      <a:pPr algn="l" fontAlgn="b"/>
                      <a:r>
                        <a:rPr lang="cs-CZ" sz="1000" u="none" strike="noStrike" dirty="0">
                          <a:effectLst/>
                        </a:rPr>
                        <a:t>Počet následných</a:t>
                      </a:r>
                      <a:r>
                        <a:rPr lang="cs-CZ" sz="1000" u="none" strike="noStrike" baseline="0" dirty="0">
                          <a:effectLst/>
                        </a:rPr>
                        <a:t> a dlouhodobých </a:t>
                      </a:r>
                      <a:r>
                        <a:rPr lang="cs-CZ" sz="1000" u="none" strike="noStrike" dirty="0">
                          <a:effectLst/>
                        </a:rPr>
                        <a:t>lůžek</a:t>
                      </a:r>
                      <a:endParaRPr lang="cs-CZ" sz="1000" b="0" i="0" u="none" strike="noStrike" dirty="0">
                        <a:solidFill>
                          <a:srgbClr val="000000"/>
                        </a:solidFill>
                        <a:effectLst/>
                        <a:latin typeface="Calibri" panose="020F0502020204030204" pitchFamily="34" charset="0"/>
                      </a:endParaRPr>
                    </a:p>
                  </a:txBody>
                  <a:tcPr marL="7194" marR="7194" marT="7194" marB="0" anchor="ctr">
                    <a:solidFill>
                      <a:schemeClr val="bg1">
                        <a:lumMod val="95000"/>
                      </a:schemeClr>
                    </a:solidFill>
                  </a:tcPr>
                </a:tc>
                <a:tc>
                  <a:txBody>
                    <a:bodyPr/>
                    <a:lstStyle/>
                    <a:p>
                      <a:pPr algn="ctr" rtl="0" fontAlgn="b"/>
                      <a:r>
                        <a:rPr lang="cs-CZ" sz="1100" b="0" i="0" u="none" strike="noStrike" dirty="0">
                          <a:solidFill>
                            <a:srgbClr val="000000"/>
                          </a:solidFill>
                          <a:effectLst/>
                          <a:latin typeface="Calibri" panose="020F0502020204030204" pitchFamily="34" charset="0"/>
                        </a:rPr>
                        <a:t>3 500</a:t>
                      </a:r>
                    </a:p>
                  </a:txBody>
                  <a:tcPr marL="7620" marR="7620" marT="7620" marB="0" anchor="b">
                    <a:solidFill>
                      <a:srgbClr val="F2F2F2"/>
                    </a:solidFill>
                  </a:tcPr>
                </a:tc>
                <a:tc>
                  <a:txBody>
                    <a:bodyPr/>
                    <a:lstStyle/>
                    <a:p>
                      <a:pPr algn="ctr" rtl="0" fontAlgn="b"/>
                      <a:r>
                        <a:rPr lang="cs-CZ" sz="1100" b="0" i="0" u="none" strike="noStrike" dirty="0">
                          <a:solidFill>
                            <a:srgbClr val="000000"/>
                          </a:solidFill>
                          <a:effectLst/>
                          <a:latin typeface="Calibri" panose="020F0502020204030204" pitchFamily="34" charset="0"/>
                        </a:rPr>
                        <a:t>3 408</a:t>
                      </a:r>
                    </a:p>
                  </a:txBody>
                  <a:tcPr marL="7620" marR="7620" marT="7620" marB="0" anchor="b">
                    <a:solidFill>
                      <a:schemeClr val="bg1">
                        <a:lumMod val="95000"/>
                      </a:schemeClr>
                    </a:solidFill>
                  </a:tcPr>
                </a:tc>
                <a:tc>
                  <a:txBody>
                    <a:bodyPr/>
                    <a:lstStyle/>
                    <a:p>
                      <a:pPr algn="ctr" rtl="0" fontAlgn="b"/>
                      <a:r>
                        <a:rPr lang="cs-CZ" sz="1100" b="0" i="0" u="none" strike="noStrike" dirty="0">
                          <a:solidFill>
                            <a:srgbClr val="000000"/>
                          </a:solidFill>
                          <a:effectLst/>
                          <a:latin typeface="Calibri" panose="020F0502020204030204" pitchFamily="34" charset="0"/>
                        </a:rPr>
                        <a:t>1 198</a:t>
                      </a:r>
                    </a:p>
                  </a:txBody>
                  <a:tcPr marL="7620" marR="7620" marT="7620" marB="0" anchor="b">
                    <a:solidFill>
                      <a:schemeClr val="bg1">
                        <a:lumMod val="95000"/>
                      </a:schemeClr>
                    </a:solidFill>
                  </a:tcPr>
                </a:tc>
                <a:tc>
                  <a:txBody>
                    <a:bodyPr/>
                    <a:lstStyle/>
                    <a:p>
                      <a:pPr algn="ctr" rtl="0" fontAlgn="b"/>
                      <a:r>
                        <a:rPr lang="cs-CZ" sz="1100" b="0" i="0" u="none" strike="noStrike" dirty="0">
                          <a:solidFill>
                            <a:srgbClr val="000000"/>
                          </a:solidFill>
                          <a:effectLst/>
                          <a:latin typeface="Calibri" panose="020F0502020204030204" pitchFamily="34" charset="0"/>
                        </a:rPr>
                        <a:t>2 169</a:t>
                      </a:r>
                    </a:p>
                  </a:txBody>
                  <a:tcPr marL="7620" marR="7620" marT="7620" marB="0" anchor="b">
                    <a:solidFill>
                      <a:schemeClr val="bg1">
                        <a:lumMod val="95000"/>
                      </a:schemeClr>
                    </a:solidFill>
                  </a:tcPr>
                </a:tc>
                <a:tc>
                  <a:txBody>
                    <a:bodyPr/>
                    <a:lstStyle/>
                    <a:p>
                      <a:pPr algn="ctr" rtl="0" fontAlgn="b"/>
                      <a:r>
                        <a:rPr lang="cs-CZ" sz="1100" b="0" i="0" u="none" strike="noStrike" dirty="0">
                          <a:solidFill>
                            <a:srgbClr val="000000"/>
                          </a:solidFill>
                          <a:effectLst/>
                          <a:latin typeface="Calibri" panose="020F0502020204030204" pitchFamily="34" charset="0"/>
                        </a:rPr>
                        <a:t>728</a:t>
                      </a:r>
                    </a:p>
                  </a:txBody>
                  <a:tcPr marL="7620" marR="7620" marT="7620" marB="0" anchor="b">
                    <a:solidFill>
                      <a:schemeClr val="bg1">
                        <a:lumMod val="95000"/>
                      </a:schemeClr>
                    </a:solidFill>
                  </a:tcPr>
                </a:tc>
                <a:tc>
                  <a:txBody>
                    <a:bodyPr/>
                    <a:lstStyle/>
                    <a:p>
                      <a:pPr algn="ctr" rtl="0" fontAlgn="b"/>
                      <a:r>
                        <a:rPr lang="cs-CZ" sz="1100" b="0" i="0" u="none" strike="noStrike" dirty="0">
                          <a:solidFill>
                            <a:srgbClr val="000000"/>
                          </a:solidFill>
                          <a:effectLst/>
                          <a:latin typeface="Calibri" panose="020F0502020204030204" pitchFamily="34" charset="0"/>
                        </a:rPr>
                        <a:t>2 139</a:t>
                      </a:r>
                    </a:p>
                  </a:txBody>
                  <a:tcPr marL="7620" marR="7620" marT="7620" marB="0" anchor="b">
                    <a:solidFill>
                      <a:schemeClr val="bg1">
                        <a:lumMod val="95000"/>
                      </a:schemeClr>
                    </a:solidFill>
                  </a:tcPr>
                </a:tc>
                <a:tc>
                  <a:txBody>
                    <a:bodyPr/>
                    <a:lstStyle/>
                    <a:p>
                      <a:pPr algn="ctr" rtl="0" fontAlgn="b"/>
                      <a:r>
                        <a:rPr lang="cs-CZ" sz="1100" b="0" i="0" u="none" strike="noStrike" dirty="0">
                          <a:solidFill>
                            <a:srgbClr val="000000"/>
                          </a:solidFill>
                          <a:effectLst/>
                          <a:latin typeface="Calibri" panose="020F0502020204030204" pitchFamily="34" charset="0"/>
                        </a:rPr>
                        <a:t>789</a:t>
                      </a:r>
                    </a:p>
                  </a:txBody>
                  <a:tcPr marL="7620" marR="7620" marT="7620" marB="0" anchor="b">
                    <a:solidFill>
                      <a:srgbClr val="F2F2F2"/>
                    </a:solidFill>
                  </a:tcPr>
                </a:tc>
                <a:tc>
                  <a:txBody>
                    <a:bodyPr/>
                    <a:lstStyle/>
                    <a:p>
                      <a:pPr algn="ctr" rtl="0" fontAlgn="b"/>
                      <a:r>
                        <a:rPr lang="cs-CZ" sz="1100" b="1" i="0" u="none" strike="noStrike" dirty="0">
                          <a:solidFill>
                            <a:srgbClr val="000000"/>
                          </a:solidFill>
                          <a:effectLst/>
                          <a:latin typeface="Calibri" panose="020F0502020204030204" pitchFamily="34" charset="0"/>
                        </a:rPr>
                        <a:t>1 249</a:t>
                      </a:r>
                    </a:p>
                  </a:txBody>
                  <a:tcPr marL="7620" marR="7620" marT="7620" marB="0" anchor="b">
                    <a:solidFill>
                      <a:srgbClr val="D9D9D9"/>
                    </a:solidFill>
                  </a:tcPr>
                </a:tc>
                <a:tc>
                  <a:txBody>
                    <a:bodyPr/>
                    <a:lstStyle/>
                    <a:p>
                      <a:pPr algn="ctr" rtl="0" fontAlgn="b"/>
                      <a:r>
                        <a:rPr lang="cs-CZ" sz="1100" b="0" i="0" u="none" strike="noStrike" dirty="0">
                          <a:solidFill>
                            <a:srgbClr val="000000"/>
                          </a:solidFill>
                          <a:effectLst/>
                          <a:latin typeface="Calibri" panose="020F0502020204030204" pitchFamily="34" charset="0"/>
                        </a:rPr>
                        <a:t>1 746</a:t>
                      </a:r>
                    </a:p>
                  </a:txBody>
                  <a:tcPr marL="7620" marR="7620" marT="7620" marB="0" anchor="b">
                    <a:solidFill>
                      <a:schemeClr val="bg1">
                        <a:lumMod val="95000"/>
                      </a:schemeClr>
                    </a:solidFill>
                  </a:tcPr>
                </a:tc>
                <a:tc>
                  <a:txBody>
                    <a:bodyPr/>
                    <a:lstStyle/>
                    <a:p>
                      <a:pPr algn="ctr" rtl="0" fontAlgn="b"/>
                      <a:r>
                        <a:rPr lang="cs-CZ" sz="1100" b="0" i="0" u="none" strike="noStrike" dirty="0">
                          <a:solidFill>
                            <a:srgbClr val="000000"/>
                          </a:solidFill>
                          <a:effectLst/>
                          <a:latin typeface="Calibri" panose="020F0502020204030204" pitchFamily="34" charset="0"/>
                        </a:rPr>
                        <a:t>2 190</a:t>
                      </a:r>
                    </a:p>
                  </a:txBody>
                  <a:tcPr marL="7620" marR="7620" marT="7620" marB="0" anchor="b">
                    <a:solidFill>
                      <a:schemeClr val="bg1">
                        <a:lumMod val="95000"/>
                      </a:schemeClr>
                    </a:solidFill>
                  </a:tcPr>
                </a:tc>
                <a:tc>
                  <a:txBody>
                    <a:bodyPr/>
                    <a:lstStyle/>
                    <a:p>
                      <a:pPr algn="ctr" rtl="0" fontAlgn="b"/>
                      <a:r>
                        <a:rPr lang="cs-CZ" sz="1100" b="0" i="0" u="none" strike="noStrike" dirty="0">
                          <a:solidFill>
                            <a:srgbClr val="000000"/>
                          </a:solidFill>
                          <a:effectLst/>
                          <a:latin typeface="Calibri" panose="020F0502020204030204" pitchFamily="34" charset="0"/>
                        </a:rPr>
                        <a:t>2 369</a:t>
                      </a:r>
                    </a:p>
                  </a:txBody>
                  <a:tcPr marL="7620" marR="7620" marT="7620" marB="0" anchor="b">
                    <a:solidFill>
                      <a:srgbClr val="F2F2F2"/>
                    </a:solidFill>
                  </a:tcPr>
                </a:tc>
                <a:tc>
                  <a:txBody>
                    <a:bodyPr/>
                    <a:lstStyle/>
                    <a:p>
                      <a:pPr algn="ctr" rtl="0" fontAlgn="b"/>
                      <a:r>
                        <a:rPr lang="cs-CZ" sz="1100" b="0" i="0" u="none" strike="noStrike" dirty="0">
                          <a:solidFill>
                            <a:srgbClr val="000000"/>
                          </a:solidFill>
                          <a:effectLst/>
                          <a:latin typeface="Calibri" panose="020F0502020204030204" pitchFamily="34" charset="0"/>
                        </a:rPr>
                        <a:t>1 366</a:t>
                      </a:r>
                    </a:p>
                  </a:txBody>
                  <a:tcPr marL="7620" marR="7620" marT="7620" marB="0" anchor="b">
                    <a:solidFill>
                      <a:srgbClr val="F2F2F2"/>
                    </a:solidFill>
                  </a:tcPr>
                </a:tc>
                <a:tc>
                  <a:txBody>
                    <a:bodyPr/>
                    <a:lstStyle/>
                    <a:p>
                      <a:pPr algn="ctr" rtl="0" fontAlgn="b"/>
                      <a:r>
                        <a:rPr lang="cs-CZ" sz="1100" b="0" i="0" u="none" strike="noStrike" dirty="0">
                          <a:solidFill>
                            <a:srgbClr val="000000"/>
                          </a:solidFill>
                          <a:effectLst/>
                          <a:latin typeface="Calibri" panose="020F0502020204030204" pitchFamily="34" charset="0"/>
                        </a:rPr>
                        <a:t>1 854</a:t>
                      </a:r>
                    </a:p>
                  </a:txBody>
                  <a:tcPr marL="7620" marR="7620" marT="7620" marB="0" anchor="b">
                    <a:solidFill>
                      <a:schemeClr val="bg1">
                        <a:lumMod val="95000"/>
                      </a:schemeClr>
                    </a:solidFill>
                  </a:tcPr>
                </a:tc>
                <a:tc>
                  <a:txBody>
                    <a:bodyPr/>
                    <a:lstStyle/>
                    <a:p>
                      <a:pPr algn="ctr" rtl="0" fontAlgn="b"/>
                      <a:r>
                        <a:rPr lang="cs-CZ" sz="1100" b="0" i="0" u="none" strike="noStrike" dirty="0">
                          <a:solidFill>
                            <a:srgbClr val="000000"/>
                          </a:solidFill>
                          <a:effectLst/>
                          <a:latin typeface="Calibri" panose="020F0502020204030204" pitchFamily="34" charset="0"/>
                        </a:rPr>
                        <a:t>1 742</a:t>
                      </a:r>
                    </a:p>
                  </a:txBody>
                  <a:tcPr marL="7620" marR="7620" marT="7620" marB="0" anchor="b">
                    <a:solidFill>
                      <a:schemeClr val="bg1">
                        <a:lumMod val="95000"/>
                      </a:schemeClr>
                    </a:solidFill>
                  </a:tcPr>
                </a:tc>
                <a:tc>
                  <a:txBody>
                    <a:bodyPr/>
                    <a:lstStyle/>
                    <a:p>
                      <a:pPr algn="ctr" rtl="0" fontAlgn="b"/>
                      <a:r>
                        <a:rPr lang="cs-CZ" sz="1100" b="0" i="0" u="none" strike="noStrike" dirty="0">
                          <a:solidFill>
                            <a:srgbClr val="000000"/>
                          </a:solidFill>
                          <a:effectLst/>
                          <a:latin typeface="Calibri" panose="020F0502020204030204" pitchFamily="34" charset="0"/>
                        </a:rPr>
                        <a:t>3 501</a:t>
                      </a:r>
                    </a:p>
                  </a:txBody>
                  <a:tcPr marL="7620" marR="7620" marT="7620" marB="0" anchor="b">
                    <a:solidFill>
                      <a:schemeClr val="bg1">
                        <a:lumMod val="95000"/>
                      </a:schemeClr>
                    </a:solidFill>
                  </a:tcPr>
                </a:tc>
                <a:tc>
                  <a:txBody>
                    <a:bodyPr/>
                    <a:lstStyle/>
                    <a:p>
                      <a:pPr algn="ctr" rtl="0" fontAlgn="b"/>
                      <a:r>
                        <a:rPr lang="cs-CZ" sz="1100" b="1" i="0" u="none" strike="noStrike" dirty="0">
                          <a:solidFill>
                            <a:srgbClr val="000000"/>
                          </a:solidFill>
                          <a:effectLst/>
                          <a:latin typeface="Calibri" panose="020F0502020204030204" pitchFamily="34" charset="0"/>
                        </a:rPr>
                        <a:t>28 582</a:t>
                      </a:r>
                    </a:p>
                  </a:txBody>
                  <a:tcPr marL="7620" marR="7620" marT="7620" marB="0" anchor="b">
                    <a:solidFill>
                      <a:schemeClr val="bg1">
                        <a:lumMod val="95000"/>
                      </a:schemeClr>
                    </a:solidFill>
                  </a:tcPr>
                </a:tc>
                <a:extLst>
                  <a:ext uri="{0D108BD9-81ED-4DB2-BD59-A6C34878D82A}">
                    <a16:rowId xmlns:a16="http://schemas.microsoft.com/office/drawing/2014/main" val="10001"/>
                  </a:ext>
                </a:extLst>
              </a:tr>
            </a:tbl>
          </a:graphicData>
        </a:graphic>
      </p:graphicFrame>
      <p:sp>
        <p:nvSpPr>
          <p:cNvPr id="18" name="TextovéPole 17"/>
          <p:cNvSpPr txBox="1"/>
          <p:nvPr/>
        </p:nvSpPr>
        <p:spPr>
          <a:xfrm>
            <a:off x="233983" y="4424536"/>
            <a:ext cx="5769926" cy="246221"/>
          </a:xfrm>
          <a:prstGeom prst="rect">
            <a:avLst/>
          </a:prstGeom>
          <a:noFill/>
        </p:spPr>
        <p:txBody>
          <a:bodyPr wrap="square" rtlCol="0">
            <a:spAutoFit/>
          </a:bodyPr>
          <a:lstStyle/>
          <a:p>
            <a:r>
              <a:rPr lang="cs-CZ" sz="1000" b="1" dirty="0"/>
              <a:t>Počet obyvatel na 1 lůžko poskytovatele následné a dlouhodobé péče v ČR</a:t>
            </a:r>
          </a:p>
        </p:txBody>
      </p:sp>
      <p:sp>
        <p:nvSpPr>
          <p:cNvPr id="19" name="TextovéPole 18"/>
          <p:cNvSpPr txBox="1"/>
          <p:nvPr/>
        </p:nvSpPr>
        <p:spPr>
          <a:xfrm>
            <a:off x="220250" y="3548726"/>
            <a:ext cx="4713073" cy="246221"/>
          </a:xfrm>
          <a:prstGeom prst="rect">
            <a:avLst/>
          </a:prstGeom>
          <a:noFill/>
        </p:spPr>
        <p:txBody>
          <a:bodyPr wrap="square" rtlCol="0">
            <a:spAutoFit/>
          </a:bodyPr>
          <a:lstStyle/>
          <a:p>
            <a:r>
              <a:rPr lang="cs-CZ" sz="1000" b="1" dirty="0"/>
              <a:t>Počet lůžek u poskytovatelů následné a dlouhodobé péče</a:t>
            </a:r>
          </a:p>
        </p:txBody>
      </p:sp>
      <p:graphicFrame>
        <p:nvGraphicFramePr>
          <p:cNvPr id="20" name="Chart 6"/>
          <p:cNvGraphicFramePr/>
          <p:nvPr>
            <p:extLst>
              <p:ext uri="{D42A27DB-BD31-4B8C-83A1-F6EECF244321}">
                <p14:modId xmlns:p14="http://schemas.microsoft.com/office/powerpoint/2010/main" val="3265225983"/>
              </p:ext>
            </p:extLst>
          </p:nvPr>
        </p:nvGraphicFramePr>
        <p:xfrm>
          <a:off x="149069" y="1618062"/>
          <a:ext cx="8809745" cy="1798758"/>
        </p:xfrm>
        <a:graphic>
          <a:graphicData uri="http://schemas.openxmlformats.org/drawingml/2006/chart">
            <c:chart xmlns:c="http://schemas.openxmlformats.org/drawingml/2006/chart" xmlns:r="http://schemas.openxmlformats.org/officeDocument/2006/relationships" r:id="rId2"/>
          </a:graphicData>
        </a:graphic>
      </p:graphicFrame>
      <p:sp>
        <p:nvSpPr>
          <p:cNvPr id="12" name="Rectangle 20"/>
          <p:cNvSpPr/>
          <p:nvPr/>
        </p:nvSpPr>
        <p:spPr>
          <a:xfrm>
            <a:off x="9228706" y="2108480"/>
            <a:ext cx="2705319" cy="3136063"/>
          </a:xfrm>
          <a:prstGeom prst="rect">
            <a:avLst/>
          </a:prstGeom>
          <a:no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cs-CZ" sz="1400" dirty="0">
                <a:solidFill>
                  <a:srgbClr val="002060"/>
                </a:solidFill>
              </a:rPr>
              <a:t>V porovnání s ostatními kraji a průměrem ČR je v </a:t>
            </a:r>
            <a:r>
              <a:rPr lang="cs-CZ" sz="1400" dirty="0" smtClean="0">
                <a:solidFill>
                  <a:srgbClr val="002060"/>
                </a:solidFill>
              </a:rPr>
              <a:t>HKK </a:t>
            </a:r>
            <a:r>
              <a:rPr lang="cs-CZ" sz="1400" dirty="0">
                <a:solidFill>
                  <a:srgbClr val="002060"/>
                </a:solidFill>
              </a:rPr>
              <a:t>evidován menší počet lůžek následné a dlouhodobé péče na počet obyvatel, tzn. na 1 lůžko následné a dlouhodobé péče připadá o </a:t>
            </a:r>
            <a:r>
              <a:rPr lang="cs-CZ" sz="1400" dirty="0" smtClean="0">
                <a:solidFill>
                  <a:srgbClr val="002060"/>
                </a:solidFill>
              </a:rPr>
              <a:t>19,2 </a:t>
            </a:r>
            <a:r>
              <a:rPr lang="cs-CZ" sz="1400" dirty="0">
                <a:solidFill>
                  <a:srgbClr val="002060"/>
                </a:solidFill>
              </a:rPr>
              <a:t>% více obyvatel než je celorepublikový průměr.</a:t>
            </a:r>
          </a:p>
        </p:txBody>
      </p:sp>
    </p:spTree>
    <p:extLst>
      <p:ext uri="{BB962C8B-B14F-4D97-AF65-F5344CB8AC3E}">
        <p14:creationId xmlns:p14="http://schemas.microsoft.com/office/powerpoint/2010/main" val="285487158"/>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 name="Graf 19">
            <a:extLst>
              <a:ext uri="{FF2B5EF4-FFF2-40B4-BE49-F238E27FC236}">
                <a16:creationId xmlns:a16="http://schemas.microsoft.com/office/drawing/2014/main" id="{CF05873B-1D8A-4E81-BA9C-5F1D2DB56731}"/>
              </a:ext>
            </a:extLst>
          </p:cNvPr>
          <p:cNvGraphicFramePr/>
          <p:nvPr/>
        </p:nvGraphicFramePr>
        <p:xfrm>
          <a:off x="540000" y="1260000"/>
          <a:ext cx="3240000" cy="252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1" name="Graf 20">
            <a:extLst>
              <a:ext uri="{FF2B5EF4-FFF2-40B4-BE49-F238E27FC236}">
                <a16:creationId xmlns:a16="http://schemas.microsoft.com/office/drawing/2014/main" id="{D236F386-80A5-43D1-B8F7-8C3695F26A25}"/>
              </a:ext>
            </a:extLst>
          </p:cNvPr>
          <p:cNvGraphicFramePr/>
          <p:nvPr/>
        </p:nvGraphicFramePr>
        <p:xfrm>
          <a:off x="3780000" y="1260000"/>
          <a:ext cx="3240000" cy="252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2" name="Graf 21">
            <a:extLst>
              <a:ext uri="{FF2B5EF4-FFF2-40B4-BE49-F238E27FC236}">
                <a16:creationId xmlns:a16="http://schemas.microsoft.com/office/drawing/2014/main" id="{6B3ADBD1-D7E4-443A-8348-C3DB2A2DE6E5}"/>
              </a:ext>
            </a:extLst>
          </p:cNvPr>
          <p:cNvGraphicFramePr/>
          <p:nvPr/>
        </p:nvGraphicFramePr>
        <p:xfrm>
          <a:off x="3780000" y="3780000"/>
          <a:ext cx="3240000" cy="252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6" name="Graf 25">
            <a:extLst>
              <a:ext uri="{FF2B5EF4-FFF2-40B4-BE49-F238E27FC236}">
                <a16:creationId xmlns:a16="http://schemas.microsoft.com/office/drawing/2014/main" id="{CE68FE86-1E92-4785-9599-C4B97C493DCB}"/>
              </a:ext>
            </a:extLst>
          </p:cNvPr>
          <p:cNvGraphicFramePr/>
          <p:nvPr/>
        </p:nvGraphicFramePr>
        <p:xfrm>
          <a:off x="540000" y="3780000"/>
          <a:ext cx="3240000" cy="2520000"/>
        </p:xfrm>
        <a:graphic>
          <a:graphicData uri="http://schemas.openxmlformats.org/drawingml/2006/chart">
            <c:chart xmlns:c="http://schemas.openxmlformats.org/drawingml/2006/chart" xmlns:r="http://schemas.openxmlformats.org/officeDocument/2006/relationships" r:id="rId6"/>
          </a:graphicData>
        </a:graphic>
      </p:graphicFrame>
      <p:sp>
        <p:nvSpPr>
          <p:cNvPr id="31" name="TextBox 7">
            <a:extLst>
              <a:ext uri="{FF2B5EF4-FFF2-40B4-BE49-F238E27FC236}">
                <a16:creationId xmlns:a16="http://schemas.microsoft.com/office/drawing/2014/main" id="{B6EAB828-7AC8-4B85-AFD8-D6C3AE431BD6}"/>
              </a:ext>
            </a:extLst>
          </p:cNvPr>
          <p:cNvSpPr txBox="1"/>
          <p:nvPr/>
        </p:nvSpPr>
        <p:spPr>
          <a:xfrm>
            <a:off x="7813105" y="1478484"/>
            <a:ext cx="3823200" cy="4185761"/>
          </a:xfrm>
          <a:prstGeom prst="rect">
            <a:avLst/>
          </a:prstGeom>
          <a:noFill/>
          <a:ln>
            <a:noFill/>
          </a:ln>
        </p:spPr>
        <p:txBody>
          <a:bodyPr wrap="square" rtlCol="0">
            <a:spAutoFit/>
          </a:bodyPr>
          <a:lstStyle/>
          <a:p>
            <a:r>
              <a:rPr lang="cs-CZ" sz="1400" dirty="0"/>
              <a:t>Poptávka po dlouhodobé péči se v České republice v posledních letech zvýšila, stejně jako </a:t>
            </a:r>
          </a:p>
          <a:p>
            <a:r>
              <a:rPr lang="cs-CZ" sz="1400" dirty="0"/>
              <a:t>v ostatních zemích OECD. Dopad stárnutí populace již v současnosti zvyšuje tlak na kapacity v segmentu dlouhodobé péče. Předpokládá se, že podíl obyvatelstva ve věku 80 let a více stoupne </a:t>
            </a:r>
            <a:br>
              <a:rPr lang="cs-CZ" sz="1400" dirty="0"/>
            </a:br>
            <a:r>
              <a:rPr lang="cs-CZ" sz="1400" dirty="0"/>
              <a:t>ze 4 % v roce 2015 na 9 % do roku 2050. Současná organizace a financování dlouhodobé péče nejsou dostatečné pro absorbování takového navýšení poptávky. Výdaje na dlouhodobou péči představovaly v roce 2015 1,3 % HDP, z čehož 82 % čerpá lůžkovou dlouhodobou péči.</a:t>
            </a:r>
          </a:p>
          <a:p>
            <a:endParaRPr lang="cs-CZ" sz="1400" dirty="0"/>
          </a:p>
          <a:p>
            <a:r>
              <a:rPr lang="cs-CZ" sz="1400" dirty="0"/>
              <a:t>Je zapotřebí podporovat rozvoj pečovatelských zařízení a harmonizovat politiku úhrad zdravotní péče poskytované v nemocnicích a jiných zařízeních. Rozvoj komplexní domácí péče by měl být upřednostňován jako alternativa k dlouhé hospitalizaci.</a:t>
            </a:r>
          </a:p>
        </p:txBody>
      </p:sp>
      <p:sp>
        <p:nvSpPr>
          <p:cNvPr id="9" name="TextBox 6">
            <a:extLst>
              <a:ext uri="{FF2B5EF4-FFF2-40B4-BE49-F238E27FC236}">
                <a16:creationId xmlns:a16="http://schemas.microsoft.com/office/drawing/2014/main" id="{A12C05C2-CFC3-43CF-A5C2-E6531BC02859}"/>
              </a:ext>
            </a:extLst>
          </p:cNvPr>
          <p:cNvSpPr txBox="1"/>
          <p:nvPr/>
        </p:nvSpPr>
        <p:spPr>
          <a:xfrm>
            <a:off x="257557" y="653725"/>
            <a:ext cx="7733918" cy="307777"/>
          </a:xfrm>
          <a:prstGeom prst="rect">
            <a:avLst/>
          </a:prstGeom>
          <a:noFill/>
        </p:spPr>
        <p:txBody>
          <a:bodyPr wrap="square" rtlCol="0">
            <a:spAutoFit/>
          </a:bodyPr>
          <a:lstStyle/>
          <a:p>
            <a:r>
              <a:rPr lang="cs-CZ" sz="1400" dirty="0"/>
              <a:t>Zdroj: </a:t>
            </a:r>
            <a:r>
              <a:rPr lang="en-US" sz="1400" dirty="0"/>
              <a:t>OECD (2018), OECD Economic Surveys: Czech Republic 2018</a:t>
            </a:r>
            <a:r>
              <a:rPr lang="cs-CZ" sz="1400" dirty="0"/>
              <a:t>.</a:t>
            </a:r>
            <a:r>
              <a:rPr lang="en-US" sz="1400" dirty="0"/>
              <a:t> OECD Publishing, Paris</a:t>
            </a:r>
          </a:p>
        </p:txBody>
      </p:sp>
      <p:sp>
        <p:nvSpPr>
          <p:cNvPr id="2" name="Title 1"/>
          <p:cNvSpPr>
            <a:spLocks noGrp="1"/>
          </p:cNvSpPr>
          <p:nvPr>
            <p:ph type="title"/>
          </p:nvPr>
        </p:nvSpPr>
        <p:spPr/>
        <p:txBody>
          <a:bodyPr>
            <a:normAutofit/>
          </a:bodyPr>
          <a:lstStyle/>
          <a:p>
            <a:r>
              <a:rPr lang="en-US" dirty="0"/>
              <a:t>Dlouhodobá péče </a:t>
            </a:r>
          </a:p>
        </p:txBody>
      </p:sp>
      <p:grpSp>
        <p:nvGrpSpPr>
          <p:cNvPr id="11" name="Group 10"/>
          <p:cNvGrpSpPr/>
          <p:nvPr/>
        </p:nvGrpSpPr>
        <p:grpSpPr>
          <a:xfrm>
            <a:off x="10367729" y="150210"/>
            <a:ext cx="1759168" cy="580110"/>
            <a:chOff x="9868966" y="545145"/>
            <a:chExt cx="1621130" cy="580110"/>
          </a:xfrm>
        </p:grpSpPr>
        <p:sp>
          <p:nvSpPr>
            <p:cNvPr id="12" name="Rectangle 11"/>
            <p:cNvSpPr/>
            <p:nvPr/>
          </p:nvSpPr>
          <p:spPr>
            <a:xfrm>
              <a:off x="9868966" y="545145"/>
              <a:ext cx="1474258" cy="56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Vlajka CR">
              <a:extLst>
                <a:ext uri="{FF2B5EF4-FFF2-40B4-BE49-F238E27FC236}">
                  <a16:creationId xmlns:a16="http://schemas.microsoft.com/office/drawing/2014/main" id="{471DD38C-87B2-4EF0-9C4F-92FAABA3B665}"/>
                </a:ext>
              </a:extLst>
            </p:cNvPr>
            <p:cNvPicPr>
              <a:picLocks noChangeArrowheads="1"/>
            </p:cNvPicPr>
            <p:nvPr>
              <p:custDataLst>
                <p:tags r:id="rId1"/>
              </p:custDataLst>
            </p:nvPr>
          </p:nvPicPr>
          <p:blipFill>
            <a:blip r:embed="rId7" cstate="print">
              <a:extLst>
                <a:ext uri="{28A0092B-C50C-407E-A947-70E740481C1C}">
                  <a14:useLocalDpi xmlns:a14="http://schemas.microsoft.com/office/drawing/2010/main"/>
                </a:ext>
              </a:extLst>
            </a:blip>
            <a:srcRect/>
            <a:stretch>
              <a:fillRect/>
            </a:stretch>
          </p:blipFill>
          <p:spPr bwMode="gray">
            <a:xfrm>
              <a:off x="10803224" y="545145"/>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Rectangle 13"/>
            <p:cNvSpPr/>
            <p:nvPr/>
          </p:nvSpPr>
          <p:spPr>
            <a:xfrm>
              <a:off x="9868966" y="725145"/>
              <a:ext cx="1621130" cy="400110"/>
            </a:xfrm>
            <a:prstGeom prst="rect">
              <a:avLst/>
            </a:prstGeom>
          </p:spPr>
          <p:txBody>
            <a:bodyPr wrap="square">
              <a:spAutoFit/>
            </a:bodyPr>
            <a:lstStyle/>
            <a:p>
              <a:endParaRPr lang="cs-CZ" sz="1000" dirty="0"/>
            </a:p>
            <a:p>
              <a:endParaRPr lang="en-US" sz="1000" dirty="0"/>
            </a:p>
          </p:txBody>
        </p:sp>
      </p:grpSp>
    </p:spTree>
    <p:extLst>
      <p:ext uri="{BB962C8B-B14F-4D97-AF65-F5344CB8AC3E}">
        <p14:creationId xmlns:p14="http://schemas.microsoft.com/office/powerpoint/2010/main" val="389230330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a:xfrm>
            <a:off x="478507" y="5213021"/>
            <a:ext cx="6187470" cy="468000"/>
          </a:xfrm>
        </p:spPr>
        <p:txBody>
          <a:bodyPr/>
          <a:lstStyle/>
          <a:p>
            <a:r>
              <a:rPr lang="cs-CZ" dirty="0"/>
              <a:t>Poskytovatelé zdravotních služeb </a:t>
            </a:r>
          </a:p>
          <a:p>
            <a:pPr marL="457200" indent="-457200">
              <a:buFontTx/>
              <a:buChar char="-"/>
            </a:pPr>
            <a:r>
              <a:rPr lang="cs-CZ" dirty="0"/>
              <a:t>rostoucí potřeba paliativní péče a péče v závěru života</a:t>
            </a:r>
          </a:p>
        </p:txBody>
      </p:sp>
    </p:spTree>
    <p:extLst>
      <p:ext uri="{BB962C8B-B14F-4D97-AF65-F5344CB8AC3E}">
        <p14:creationId xmlns:p14="http://schemas.microsoft.com/office/powerpoint/2010/main" val="338595958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pt-BR" dirty="0"/>
              <a:t>Potřeba paliativní péče v ČR</a:t>
            </a:r>
            <a:br>
              <a:rPr lang="pt-BR" dirty="0"/>
            </a:br>
            <a:endParaRPr lang="en-US" dirty="0"/>
          </a:p>
        </p:txBody>
      </p:sp>
      <p:sp>
        <p:nvSpPr>
          <p:cNvPr id="7" name="TextBox 6"/>
          <p:cNvSpPr txBox="1"/>
          <p:nvPr/>
        </p:nvSpPr>
        <p:spPr>
          <a:xfrm>
            <a:off x="257558" y="653725"/>
            <a:ext cx="342459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List o prohlídce zemřelého 2007–2018</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p:cNvSpPr txBox="1"/>
          <p:nvPr/>
        </p:nvSpPr>
        <p:spPr>
          <a:xfrm>
            <a:off x="7429598" y="1864925"/>
            <a:ext cx="4002667" cy="4170218"/>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Recentní data Listu o prohlídce zemřelých ukazují, že téměř 77 % všech úmrtí spadá do diagnostických skupin, které jsou relevantní pro paliativní péči (dle definice Murtagh et al. 2014).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Kvalifikované odhady z vyspělých zemí západního světa deklarují potřebu některé z forem paliativní péče u 60–80 % všech úmrtí. Populace ČR vzhledem ke struktuře mortality bude generovat přibližně stejný objem potřeb.</a:t>
            </a:r>
          </a:p>
        </p:txBody>
      </p:sp>
      <p:sp>
        <p:nvSpPr>
          <p:cNvPr id="5" name="TextovéPole 4"/>
          <p:cNvSpPr txBox="1"/>
          <p:nvPr/>
        </p:nvSpPr>
        <p:spPr>
          <a:xfrm>
            <a:off x="3449181" y="750238"/>
            <a:ext cx="4181382"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Podíl úmrtí</a:t>
            </a:r>
          </a:p>
        </p:txBody>
      </p:sp>
      <p:graphicFrame>
        <p:nvGraphicFramePr>
          <p:cNvPr id="11" name="Graf 10"/>
          <p:cNvGraphicFramePr/>
          <p:nvPr/>
        </p:nvGraphicFramePr>
        <p:xfrm>
          <a:off x="2685435" y="1057792"/>
          <a:ext cx="3818072" cy="538214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Tabulka 11"/>
          <p:cNvGraphicFramePr>
            <a:graphicFrameLocks noGrp="1"/>
          </p:cNvGraphicFramePr>
          <p:nvPr/>
        </p:nvGraphicFramePr>
        <p:xfrm>
          <a:off x="0" y="1426326"/>
          <a:ext cx="2954273" cy="4825887"/>
        </p:xfrm>
        <a:graphic>
          <a:graphicData uri="http://schemas.openxmlformats.org/drawingml/2006/table">
            <a:tbl>
              <a:tblPr>
                <a:tableStyleId>{5C22544A-7EE6-4342-B048-85BDC9FD1C3A}</a:tableStyleId>
              </a:tblPr>
              <a:tblGrid>
                <a:gridCol w="2954273">
                  <a:extLst>
                    <a:ext uri="{9D8B030D-6E8A-4147-A177-3AD203B41FA5}">
                      <a16:colId xmlns:a16="http://schemas.microsoft.com/office/drawing/2014/main" val="708462916"/>
                    </a:ext>
                  </a:extLst>
                </a:gridCol>
              </a:tblGrid>
              <a:tr h="438717">
                <a:tc>
                  <a:txBody>
                    <a:bodyPr/>
                    <a:lstStyle/>
                    <a:p>
                      <a:pPr algn="r" fontAlgn="t"/>
                      <a:r>
                        <a:rPr lang="cs-CZ" sz="1400" b="0" i="0" u="none" strike="noStrike">
                          <a:solidFill>
                            <a:srgbClr val="000000"/>
                          </a:solidFill>
                          <a:effectLst/>
                          <a:latin typeface="+mn-lt"/>
                        </a:rPr>
                        <a:t>Srdeční onemocnění, včetně cerebrovaskulárních onemocnění</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4294322"/>
                  </a:ext>
                </a:extLst>
              </a:tr>
              <a:tr h="438717">
                <a:tc>
                  <a:txBody>
                    <a:bodyPr/>
                    <a:lstStyle/>
                    <a:p>
                      <a:pPr algn="r" fontAlgn="t"/>
                      <a:r>
                        <a:rPr lang="cs-CZ" sz="1400" b="0" i="0" u="none" strike="noStrike">
                          <a:solidFill>
                            <a:srgbClr val="000000"/>
                          </a:solidFill>
                          <a:effectLst/>
                          <a:latin typeface="+mn-lt"/>
                        </a:rPr>
                        <a:t>Zhoubné novotvary</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7380684"/>
                  </a:ext>
                </a:extLst>
              </a:tr>
              <a:tr h="438717">
                <a:tc>
                  <a:txBody>
                    <a:bodyPr/>
                    <a:lstStyle/>
                    <a:p>
                      <a:pPr algn="r" fontAlgn="t"/>
                      <a:r>
                        <a:rPr lang="cs-CZ" sz="1400" b="0" i="0" u="none" strike="noStrike">
                          <a:solidFill>
                            <a:srgbClr val="000000"/>
                          </a:solidFill>
                          <a:effectLst/>
                          <a:latin typeface="+mn-lt"/>
                        </a:rPr>
                        <a:t>Úrazy, otravy</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003959143"/>
                  </a:ext>
                </a:extLst>
              </a:tr>
              <a:tr h="438717">
                <a:tc>
                  <a:txBody>
                    <a:bodyPr/>
                    <a:lstStyle/>
                    <a:p>
                      <a:pPr algn="r" fontAlgn="t"/>
                      <a:r>
                        <a:rPr lang="cs-CZ" sz="1400" b="0" i="0" u="none" strike="noStrike">
                          <a:solidFill>
                            <a:srgbClr val="000000"/>
                          </a:solidFill>
                          <a:effectLst/>
                          <a:latin typeface="+mn-lt"/>
                        </a:rPr>
                        <a:t>Respirační onemocnění</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5994875"/>
                  </a:ext>
                </a:extLst>
              </a:tr>
              <a:tr h="438717">
                <a:tc>
                  <a:txBody>
                    <a:bodyPr/>
                    <a:lstStyle/>
                    <a:p>
                      <a:pPr algn="r" fontAlgn="t"/>
                      <a:r>
                        <a:rPr lang="cs-CZ" sz="1400" b="0" i="0" u="none" strike="noStrike">
                          <a:solidFill>
                            <a:srgbClr val="000000"/>
                          </a:solidFill>
                          <a:effectLst/>
                          <a:latin typeface="+mn-lt"/>
                        </a:rPr>
                        <a:t>Diabetes mellitus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253768633"/>
                  </a:ext>
                </a:extLst>
              </a:tr>
              <a:tr h="438717">
                <a:tc>
                  <a:txBody>
                    <a:bodyPr/>
                    <a:lstStyle/>
                    <a:p>
                      <a:pPr algn="r" fontAlgn="t"/>
                      <a:r>
                        <a:rPr lang="cs-CZ" sz="1400" b="0" i="0" u="none" strike="noStrike">
                          <a:solidFill>
                            <a:srgbClr val="000000"/>
                          </a:solidFill>
                          <a:effectLst/>
                          <a:latin typeface="+mn-lt"/>
                        </a:rPr>
                        <a:t>Onemocnění jater</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511110435"/>
                  </a:ext>
                </a:extLst>
              </a:tr>
              <a:tr h="438717">
                <a:tc>
                  <a:txBody>
                    <a:bodyPr/>
                    <a:lstStyle/>
                    <a:p>
                      <a:pPr algn="r" fontAlgn="t"/>
                      <a:r>
                        <a:rPr lang="cs-CZ" sz="1400" b="0" i="0" u="none" strike="noStrike">
                          <a:solidFill>
                            <a:srgbClr val="000000"/>
                          </a:solidFill>
                          <a:effectLst/>
                          <a:latin typeface="+mn-lt"/>
                        </a:rPr>
                        <a:t>Neurodegenerativní onemocnění</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62843775"/>
                  </a:ext>
                </a:extLst>
              </a:tr>
              <a:tr h="438717">
                <a:tc>
                  <a:txBody>
                    <a:bodyPr/>
                    <a:lstStyle/>
                    <a:p>
                      <a:pPr algn="r" fontAlgn="t"/>
                      <a:r>
                        <a:rPr lang="cs-CZ" sz="1400" b="0" i="0" u="none" strike="noStrike">
                          <a:solidFill>
                            <a:srgbClr val="000000"/>
                          </a:solidFill>
                          <a:effectLst/>
                          <a:latin typeface="+mn-lt"/>
                        </a:rPr>
                        <a:t>Onemocnění ledvin</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80558433"/>
                  </a:ext>
                </a:extLst>
              </a:tr>
              <a:tr h="438717">
                <a:tc>
                  <a:txBody>
                    <a:bodyPr/>
                    <a:lstStyle/>
                    <a:p>
                      <a:pPr algn="r" fontAlgn="t"/>
                      <a:r>
                        <a:rPr lang="cs-CZ" sz="1400" b="0" i="0" u="none" strike="noStrike">
                          <a:solidFill>
                            <a:srgbClr val="000000"/>
                          </a:solidFill>
                          <a:effectLst/>
                          <a:latin typeface="+mn-lt"/>
                        </a:rPr>
                        <a:t>Alzheimerova nemoc, demence a senilita</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65746070"/>
                  </a:ext>
                </a:extLst>
              </a:tr>
              <a:tr h="438717">
                <a:tc>
                  <a:txBody>
                    <a:bodyPr/>
                    <a:lstStyle/>
                    <a:p>
                      <a:pPr algn="r" fontAlgn="t"/>
                      <a:r>
                        <a:rPr lang="cs-CZ" sz="1400" b="0" i="0" u="none" strike="noStrike">
                          <a:solidFill>
                            <a:srgbClr val="000000"/>
                          </a:solidFill>
                          <a:effectLst/>
                          <a:latin typeface="+mn-lt"/>
                        </a:rPr>
                        <a:t>HIV / AIDS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63534870"/>
                  </a:ext>
                </a:extLst>
              </a:tr>
              <a:tr h="438717">
                <a:tc>
                  <a:txBody>
                    <a:bodyPr/>
                    <a:lstStyle/>
                    <a:p>
                      <a:pPr algn="r" fontAlgn="t"/>
                      <a:r>
                        <a:rPr lang="cs-CZ" sz="1400" b="0" i="0" u="none" strike="noStrike" dirty="0">
                          <a:solidFill>
                            <a:srgbClr val="000000"/>
                          </a:solidFill>
                          <a:effectLst/>
                          <a:latin typeface="+mn-lt"/>
                        </a:rPr>
                        <a:t>Ostatní</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99370783"/>
                  </a:ext>
                </a:extLst>
              </a:tr>
            </a:tbl>
          </a:graphicData>
        </a:graphic>
      </p:graphicFrame>
      <p:grpSp>
        <p:nvGrpSpPr>
          <p:cNvPr id="9" name="Group 8"/>
          <p:cNvGrpSpPr/>
          <p:nvPr/>
        </p:nvGrpSpPr>
        <p:grpSpPr>
          <a:xfrm>
            <a:off x="10367729" y="150210"/>
            <a:ext cx="1750290" cy="561419"/>
            <a:chOff x="9868966" y="545145"/>
            <a:chExt cx="1621130" cy="561419"/>
          </a:xfrm>
        </p:grpSpPr>
        <p:sp>
          <p:nvSpPr>
            <p:cNvPr id="13" name="Rectangle 12"/>
            <p:cNvSpPr/>
            <p:nvPr/>
          </p:nvSpPr>
          <p:spPr>
            <a:xfrm>
              <a:off x="9868966" y="545145"/>
              <a:ext cx="1474258" cy="56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Vlajka CR">
              <a:extLst>
                <a:ext uri="{FF2B5EF4-FFF2-40B4-BE49-F238E27FC236}">
                  <a16:creationId xmlns:a16="http://schemas.microsoft.com/office/drawing/2014/main" id="{471DD38C-87B2-4EF0-9C4F-92FAABA3B665}"/>
                </a:ext>
              </a:extLst>
            </p:cNvPr>
            <p:cNvPicPr>
              <a:picLocks noChangeArrowheads="1"/>
            </p:cNvPicPr>
            <p:nvPr>
              <p:custDataLst>
                <p:tags r:id="rId1"/>
              </p:custDataLst>
            </p:nvPr>
          </p:nvPicPr>
          <p:blipFill>
            <a:blip r:embed="rId4" cstate="print">
              <a:extLst>
                <a:ext uri="{28A0092B-C50C-407E-A947-70E740481C1C}">
                  <a14:useLocalDpi xmlns:a14="http://schemas.microsoft.com/office/drawing/2010/main"/>
                </a:ext>
              </a:extLst>
            </a:blip>
            <a:srcRect/>
            <a:stretch>
              <a:fillRect/>
            </a:stretch>
          </p:blipFill>
          <p:spPr bwMode="gray">
            <a:xfrm>
              <a:off x="10803224" y="545145"/>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Rectangle 14"/>
            <p:cNvSpPr/>
            <p:nvPr/>
          </p:nvSpPr>
          <p:spPr>
            <a:xfrm>
              <a:off x="9868966" y="725145"/>
              <a:ext cx="1621130" cy="246221"/>
            </a:xfrm>
            <a:prstGeom prst="rect">
              <a:avLst/>
            </a:prstGeom>
          </p:spPr>
          <p:txBody>
            <a:bodyPr wrap="square">
              <a:spAutoFit/>
            </a:bodyPr>
            <a:lstStyle/>
            <a:p>
              <a:endParaRPr lang="en-US" sz="1000" dirty="0"/>
            </a:p>
          </p:txBody>
        </p:sp>
      </p:grpSp>
    </p:spTree>
    <p:extLst>
      <p:ext uri="{BB962C8B-B14F-4D97-AF65-F5344CB8AC3E}">
        <p14:creationId xmlns:p14="http://schemas.microsoft.com/office/powerpoint/2010/main" val="1866907176"/>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7262501"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Zdroj: List o prohlídce zemřelého 2007–2018; Národní registr hospitalizovaných 2007–2018</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p:cNvSpPr txBox="1"/>
          <p:nvPr/>
        </p:nvSpPr>
        <p:spPr>
          <a:xfrm>
            <a:off x="7273268" y="1267026"/>
            <a:ext cx="4570675" cy="4170218"/>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Celkem 59,5 % všech úmrtí v ČR lze na základě úmrtní diagnózy a hospitalizační historie zpětně označit jako úmrtí z chronické příčiny.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U těchto úmrtí lze předpokládat značnou míru očekávatelnosti a vysokou pravděpodobnost potřeby některé z forem paliativní péče.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Tento podíl představuje cca 60 tisíc zemřelých ročně.</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Vzhledem k současným demografickým trendům, lze předpokládat, že podíl úmrtí chronických pacientů bude narůstat a představovat zvyšující se zátěž pro systém zdravotní péče.</a:t>
            </a:r>
          </a:p>
        </p:txBody>
      </p:sp>
      <p:graphicFrame>
        <p:nvGraphicFramePr>
          <p:cNvPr id="9" name="Graf 8"/>
          <p:cNvGraphicFramePr/>
          <p:nvPr/>
        </p:nvGraphicFramePr>
        <p:xfrm>
          <a:off x="603629" y="1501619"/>
          <a:ext cx="2285345" cy="2188227"/>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ovéPole 9"/>
          <p:cNvSpPr txBox="1"/>
          <p:nvPr/>
        </p:nvSpPr>
        <p:spPr>
          <a:xfrm>
            <a:off x="1195852" y="4064632"/>
            <a:ext cx="274062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037BC1"/>
                </a:solidFill>
                <a:effectLst/>
                <a:uLnTx/>
                <a:uFillTx/>
                <a:latin typeface="Calibri" panose="020F0502020204030204"/>
                <a:ea typeface="+mn-ea"/>
                <a:cs typeface="+mn-cs"/>
              </a:rPr>
              <a:t>Úmrtí chronického pacienta</a:t>
            </a:r>
          </a:p>
        </p:txBody>
      </p:sp>
      <p:sp>
        <p:nvSpPr>
          <p:cNvPr id="13" name="TextovéPole 12"/>
          <p:cNvSpPr txBox="1"/>
          <p:nvPr/>
        </p:nvSpPr>
        <p:spPr>
          <a:xfrm>
            <a:off x="1195853" y="3786464"/>
            <a:ext cx="250350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DA2128"/>
                </a:solidFill>
                <a:effectLst/>
                <a:uLnTx/>
                <a:uFillTx/>
                <a:latin typeface="Calibri" panose="020F0502020204030204"/>
                <a:ea typeface="+mn-ea"/>
                <a:cs typeface="+mn-cs"/>
              </a:rPr>
              <a:t>Akutní úmrtí</a:t>
            </a:r>
          </a:p>
        </p:txBody>
      </p:sp>
      <p:sp>
        <p:nvSpPr>
          <p:cNvPr id="14" name="Elipsa 8"/>
          <p:cNvSpPr/>
          <p:nvPr/>
        </p:nvSpPr>
        <p:spPr>
          <a:xfrm>
            <a:off x="1124832" y="4144530"/>
            <a:ext cx="88777" cy="88777"/>
          </a:xfrm>
          <a:prstGeom prst="ellipse">
            <a:avLst/>
          </a:prstGeom>
          <a:solidFill>
            <a:srgbClr val="037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Elipsa 9"/>
          <p:cNvSpPr/>
          <p:nvPr/>
        </p:nvSpPr>
        <p:spPr>
          <a:xfrm>
            <a:off x="1124832" y="3868814"/>
            <a:ext cx="88777" cy="887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TextovéPole 15"/>
          <p:cNvSpPr txBox="1"/>
          <p:nvPr/>
        </p:nvSpPr>
        <p:spPr>
          <a:xfrm>
            <a:off x="1195852" y="4346644"/>
            <a:ext cx="274062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C8C8C8">
                    <a:lumMod val="75000"/>
                  </a:srgbClr>
                </a:solidFill>
                <a:effectLst/>
                <a:uLnTx/>
                <a:uFillTx/>
                <a:latin typeface="Calibri" panose="020F0502020204030204"/>
                <a:ea typeface="+mn-ea"/>
                <a:cs typeface="+mn-cs"/>
              </a:rPr>
              <a:t>Ostatní</a:t>
            </a:r>
          </a:p>
        </p:txBody>
      </p:sp>
      <p:sp>
        <p:nvSpPr>
          <p:cNvPr id="17" name="Elipsa 12"/>
          <p:cNvSpPr/>
          <p:nvPr/>
        </p:nvSpPr>
        <p:spPr>
          <a:xfrm>
            <a:off x="1124832" y="4426542"/>
            <a:ext cx="88777" cy="88777"/>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2" name="Obrázek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75212" y="1678868"/>
            <a:ext cx="609524" cy="609524"/>
          </a:xfrm>
          <a:prstGeom prst="rect">
            <a:avLst/>
          </a:prstGeom>
        </p:spPr>
      </p:pic>
      <p:sp>
        <p:nvSpPr>
          <p:cNvPr id="18" name="TextovéPole 17"/>
          <p:cNvSpPr txBox="1"/>
          <p:nvPr/>
        </p:nvSpPr>
        <p:spPr>
          <a:xfrm>
            <a:off x="4784736" y="1458989"/>
            <a:ext cx="1919544"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Téměř 60 %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všech úmrtí je výsledkem eskalace déle trvajících zdravotních problémů.</a:t>
            </a:r>
            <a:endPar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Zaoblený obdélník 18"/>
          <p:cNvSpPr/>
          <p:nvPr/>
        </p:nvSpPr>
        <p:spPr>
          <a:xfrm>
            <a:off x="4106496" y="1288231"/>
            <a:ext cx="2691425" cy="1872208"/>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TextovéPole 19"/>
          <p:cNvSpPr txBox="1"/>
          <p:nvPr/>
        </p:nvSpPr>
        <p:spPr>
          <a:xfrm>
            <a:off x="4309387" y="2527321"/>
            <a:ext cx="2285641" cy="6001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0" i="1" u="none" strike="noStrike" kern="1200" cap="none" spc="0" normalizeH="0" baseline="0" noProof="0" dirty="0">
                <a:ln>
                  <a:noFill/>
                </a:ln>
                <a:solidFill>
                  <a:prstClr val="black"/>
                </a:solidFill>
                <a:effectLst/>
                <a:uLnTx/>
                <a:uFillTx/>
                <a:latin typeface="Calibri" panose="020F0502020204030204"/>
                <a:ea typeface="+mn-ea"/>
                <a:cs typeface="+mn-cs"/>
              </a:rPr>
              <a:t>Jedná se o očekávatelná úmrtí z chronických příčin, často po déle trvající hospitalizaci.</a:t>
            </a:r>
          </a:p>
        </p:txBody>
      </p:sp>
      <p:sp>
        <p:nvSpPr>
          <p:cNvPr id="21" name="TextovéPole 20"/>
          <p:cNvSpPr txBox="1"/>
          <p:nvPr/>
        </p:nvSpPr>
        <p:spPr>
          <a:xfrm>
            <a:off x="4921537" y="3618181"/>
            <a:ext cx="1842686"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Až 50 %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těchto pacientů je opakovaně převáženo k hospitalizaci RZS</a:t>
            </a:r>
          </a:p>
        </p:txBody>
      </p:sp>
      <p:pic>
        <p:nvPicPr>
          <p:cNvPr id="22" name="Obrázek 2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237795" y="3623190"/>
            <a:ext cx="609524" cy="609524"/>
          </a:xfrm>
          <a:prstGeom prst="rect">
            <a:avLst/>
          </a:prstGeom>
        </p:spPr>
      </p:pic>
      <p:sp>
        <p:nvSpPr>
          <p:cNvPr id="23" name="Zaoblený obdélník 22"/>
          <p:cNvSpPr/>
          <p:nvPr/>
        </p:nvSpPr>
        <p:spPr>
          <a:xfrm>
            <a:off x="4097673" y="3436305"/>
            <a:ext cx="2707305" cy="1872208"/>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TextovéPole 23"/>
          <p:cNvSpPr txBox="1"/>
          <p:nvPr/>
        </p:nvSpPr>
        <p:spPr>
          <a:xfrm>
            <a:off x="4307785" y="4641277"/>
            <a:ext cx="2306130" cy="6001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0" i="1" u="none" strike="noStrike" kern="1200" cap="none" spc="0" normalizeH="0" baseline="0" noProof="0" dirty="0">
                <a:ln>
                  <a:noFill/>
                </a:ln>
                <a:solidFill>
                  <a:prstClr val="black"/>
                </a:solidFill>
                <a:effectLst/>
                <a:uLnTx/>
                <a:uFillTx/>
                <a:latin typeface="Calibri" panose="020F0502020204030204"/>
                <a:ea typeface="+mn-ea"/>
                <a:cs typeface="+mn-cs"/>
              </a:rPr>
              <a:t>Opakované přijetí k akutní hospitalizaci z RZS významně narůstá v posledním měsíci před smrtí. </a:t>
            </a:r>
          </a:p>
        </p:txBody>
      </p:sp>
      <p:sp>
        <p:nvSpPr>
          <p:cNvPr id="25" name="TextovéPole 24"/>
          <p:cNvSpPr txBox="1"/>
          <p:nvPr/>
        </p:nvSpPr>
        <p:spPr>
          <a:xfrm>
            <a:off x="9434152" y="4492765"/>
            <a:ext cx="1814899"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68 %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všech úmrtí </a:t>
            </a: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nastává na lůžku zdravotnického zařízení</a:t>
            </a:r>
          </a:p>
        </p:txBody>
      </p:sp>
      <p:sp>
        <p:nvSpPr>
          <p:cNvPr id="26" name="Zaoblený obdélník 25"/>
          <p:cNvSpPr/>
          <p:nvPr/>
        </p:nvSpPr>
        <p:spPr>
          <a:xfrm>
            <a:off x="8663359" y="4372409"/>
            <a:ext cx="2657700" cy="1872208"/>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TextovéPole 26"/>
          <p:cNvSpPr txBox="1"/>
          <p:nvPr/>
        </p:nvSpPr>
        <p:spPr>
          <a:xfrm>
            <a:off x="8663359" y="5536953"/>
            <a:ext cx="2692879" cy="6001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100" b="0" i="1" u="none" strike="noStrike" kern="1200" cap="none" spc="0" normalizeH="0" baseline="0" noProof="0" dirty="0">
                <a:ln>
                  <a:noFill/>
                </a:ln>
                <a:solidFill>
                  <a:prstClr val="black"/>
                </a:solidFill>
                <a:effectLst/>
                <a:uLnTx/>
                <a:uFillTx/>
                <a:latin typeface="Calibri" panose="020F0502020204030204"/>
                <a:ea typeface="+mn-ea"/>
                <a:cs typeface="+mn-cs"/>
              </a:rPr>
              <a:t>V průměru na jednoho zemřelého připadá v posledním roce života 42 dní hospitalizace, z  toho 23 dní tvoří pobyt na lůžku akutní péče.</a:t>
            </a:r>
          </a:p>
        </p:txBody>
      </p:sp>
      <p:pic>
        <p:nvPicPr>
          <p:cNvPr id="28" name="Obrázek 2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824552" y="4634304"/>
            <a:ext cx="609600" cy="609600"/>
          </a:xfrm>
          <a:prstGeom prst="rect">
            <a:avLst/>
          </a:prstGeom>
        </p:spPr>
      </p:pic>
      <p:sp>
        <p:nvSpPr>
          <p:cNvPr id="30" name="TextovéPole 29"/>
          <p:cNvSpPr txBox="1"/>
          <p:nvPr/>
        </p:nvSpPr>
        <p:spPr>
          <a:xfrm>
            <a:off x="1461411" y="1165747"/>
            <a:ext cx="159571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ČR</a:t>
            </a:r>
          </a:p>
        </p:txBody>
      </p:sp>
      <p:sp>
        <p:nvSpPr>
          <p:cNvPr id="2" name="Title 1"/>
          <p:cNvSpPr>
            <a:spLocks noGrp="1"/>
          </p:cNvSpPr>
          <p:nvPr>
            <p:ph type="title"/>
          </p:nvPr>
        </p:nvSpPr>
        <p:spPr/>
        <p:txBody>
          <a:bodyPr>
            <a:normAutofit/>
          </a:bodyPr>
          <a:lstStyle/>
          <a:p>
            <a:r>
              <a:rPr lang="en-US" dirty="0" err="1"/>
              <a:t>Potřeba</a:t>
            </a:r>
            <a:r>
              <a:rPr lang="en-US" dirty="0"/>
              <a:t> </a:t>
            </a:r>
            <a:r>
              <a:rPr lang="en-US" dirty="0" err="1"/>
              <a:t>paliativní</a:t>
            </a:r>
            <a:r>
              <a:rPr lang="en-US" dirty="0"/>
              <a:t> </a:t>
            </a:r>
            <a:r>
              <a:rPr lang="en-US" dirty="0" err="1"/>
              <a:t>péče</a:t>
            </a:r>
            <a:r>
              <a:rPr lang="en-US" dirty="0"/>
              <a:t> v ČR – </a:t>
            </a:r>
            <a:r>
              <a:rPr lang="en-US" dirty="0" err="1"/>
              <a:t>očekávatelná</a:t>
            </a:r>
            <a:r>
              <a:rPr lang="en-US" dirty="0"/>
              <a:t> </a:t>
            </a:r>
            <a:r>
              <a:rPr lang="en-US" dirty="0" err="1"/>
              <a:t>úmrtí</a:t>
            </a:r>
            <a:endParaRPr lang="en-US" dirty="0"/>
          </a:p>
        </p:txBody>
      </p:sp>
      <p:grpSp>
        <p:nvGrpSpPr>
          <p:cNvPr id="29" name="Group 28"/>
          <p:cNvGrpSpPr/>
          <p:nvPr/>
        </p:nvGrpSpPr>
        <p:grpSpPr>
          <a:xfrm>
            <a:off x="10367729" y="150210"/>
            <a:ext cx="1750290" cy="561419"/>
            <a:chOff x="9868966" y="545145"/>
            <a:chExt cx="1621130" cy="561419"/>
          </a:xfrm>
        </p:grpSpPr>
        <p:sp>
          <p:nvSpPr>
            <p:cNvPr id="32" name="Rectangle 31"/>
            <p:cNvSpPr/>
            <p:nvPr/>
          </p:nvSpPr>
          <p:spPr>
            <a:xfrm>
              <a:off x="9868966" y="545145"/>
              <a:ext cx="1474258" cy="56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3" name="Vlajka CR">
              <a:extLst>
                <a:ext uri="{FF2B5EF4-FFF2-40B4-BE49-F238E27FC236}">
                  <a16:creationId xmlns:a16="http://schemas.microsoft.com/office/drawing/2014/main" id="{471DD38C-87B2-4EF0-9C4F-92FAABA3B665}"/>
                </a:ext>
              </a:extLst>
            </p:cNvPr>
            <p:cNvPicPr>
              <a:picLocks noChangeArrowheads="1"/>
            </p:cNvPicPr>
            <p:nvPr>
              <p:custDataLst>
                <p:tags r:id="rId1"/>
              </p:custDataLst>
            </p:nvPr>
          </p:nvPicPr>
          <p:blipFill>
            <a:blip r:embed="rId7" cstate="print">
              <a:extLst>
                <a:ext uri="{28A0092B-C50C-407E-A947-70E740481C1C}">
                  <a14:useLocalDpi xmlns:a14="http://schemas.microsoft.com/office/drawing/2010/main"/>
                </a:ext>
              </a:extLst>
            </a:blip>
            <a:srcRect/>
            <a:stretch>
              <a:fillRect/>
            </a:stretch>
          </p:blipFill>
          <p:spPr bwMode="gray">
            <a:xfrm>
              <a:off x="10803224" y="545145"/>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4" name="Rectangle 33"/>
            <p:cNvSpPr/>
            <p:nvPr/>
          </p:nvSpPr>
          <p:spPr>
            <a:xfrm>
              <a:off x="9868966" y="725145"/>
              <a:ext cx="1621130" cy="246221"/>
            </a:xfrm>
            <a:prstGeom prst="rect">
              <a:avLst/>
            </a:prstGeom>
          </p:spPr>
          <p:txBody>
            <a:bodyPr wrap="square">
              <a:spAutoFit/>
            </a:bodyPr>
            <a:lstStyle/>
            <a:p>
              <a:endParaRPr lang="en-US" sz="1000" dirty="0"/>
            </a:p>
          </p:txBody>
        </p:sp>
      </p:grpSp>
    </p:spTree>
    <p:extLst>
      <p:ext uri="{BB962C8B-B14F-4D97-AF65-F5344CB8AC3E}">
        <p14:creationId xmlns:p14="http://schemas.microsoft.com/office/powerpoint/2010/main" val="429168681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152573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NRPZS, NZIS</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p:cNvSpPr txBox="1"/>
          <p:nvPr/>
        </p:nvSpPr>
        <p:spPr>
          <a:xfrm>
            <a:off x="9077426" y="1482079"/>
            <a:ext cx="3114574" cy="4879547"/>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Predikovaný demografický vývoj české populace, stárnutí a s tím spojená nemocnost si vyžádají změnu koncepce paliativní péče. Nové modely integrované péče musí být postaveny na multidisciplinárních konziliárních týmech nemocnic a na úzké spolupráci nelůžkových zdravotně – sociálních služeb, např. mobilní specializované paliativní péče, domácí péče apod. Posílení kapacit mobilních týmů a týmů schopných poskytovat péči v domácím prostředí pacientů je vysoce efektivním opatřením, které šetří personální kapacity a finanční prostředky zejména akutní lůžkové péče v nemocnicích.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Je třeba hledat víceúrovňové modely organizace paliativní péče a modely, které umožní její časnou integraci v procesech péče poskytované různými segmenty poskytovatelů. </a:t>
            </a:r>
          </a:p>
        </p:txBody>
      </p:sp>
      <p:sp>
        <p:nvSpPr>
          <p:cNvPr id="12" name="Zaoblený obdélník 11"/>
          <p:cNvSpPr/>
          <p:nvPr/>
        </p:nvSpPr>
        <p:spPr>
          <a:xfrm>
            <a:off x="2973069" y="947835"/>
            <a:ext cx="1819921" cy="455937"/>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037BC1"/>
                </a:solidFill>
                <a:effectLst/>
                <a:uLnTx/>
                <a:uFillTx/>
                <a:latin typeface="Calibri" panose="020F0502020204030204"/>
                <a:ea typeface="+mn-ea"/>
                <a:cs typeface="+mn-cs"/>
              </a:rPr>
              <a:t>Paliativní péče</a:t>
            </a:r>
          </a:p>
        </p:txBody>
      </p:sp>
      <p:sp>
        <p:nvSpPr>
          <p:cNvPr id="18" name="Zaoblený obdélník 17"/>
          <p:cNvSpPr/>
          <p:nvPr/>
        </p:nvSpPr>
        <p:spPr>
          <a:xfrm>
            <a:off x="434055" y="1569271"/>
            <a:ext cx="1819921" cy="455937"/>
          </a:xfrm>
          <a:prstGeom prst="roundRect">
            <a:avLst/>
          </a:pr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white"/>
                </a:solidFill>
                <a:effectLst/>
                <a:uLnTx/>
                <a:uFillTx/>
                <a:latin typeface="Calibri" panose="020F0502020204030204"/>
                <a:ea typeface="+mn-ea"/>
                <a:cs typeface="+mn-cs"/>
              </a:rPr>
              <a:t>Obecná</a:t>
            </a:r>
          </a:p>
        </p:txBody>
      </p:sp>
      <p:sp>
        <p:nvSpPr>
          <p:cNvPr id="19" name="Zaoblený obdélník 18"/>
          <p:cNvSpPr/>
          <p:nvPr/>
        </p:nvSpPr>
        <p:spPr>
          <a:xfrm>
            <a:off x="5059321" y="1613660"/>
            <a:ext cx="1819921" cy="455937"/>
          </a:xfrm>
          <a:prstGeom prst="roundRect">
            <a:avLst/>
          </a:pr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white"/>
                </a:solidFill>
                <a:effectLst/>
                <a:uLnTx/>
                <a:uFillTx/>
                <a:latin typeface="Calibri" panose="020F0502020204030204"/>
                <a:ea typeface="+mn-ea"/>
                <a:cs typeface="+mn-cs"/>
              </a:rPr>
              <a:t>Specializovaná</a:t>
            </a:r>
          </a:p>
        </p:txBody>
      </p:sp>
      <p:sp>
        <p:nvSpPr>
          <p:cNvPr id="20" name="Zaoblený obdélník 19"/>
          <p:cNvSpPr/>
          <p:nvPr/>
        </p:nvSpPr>
        <p:spPr>
          <a:xfrm>
            <a:off x="2999701" y="2563562"/>
            <a:ext cx="1819921" cy="455937"/>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white"/>
                </a:solidFill>
                <a:effectLst/>
                <a:uLnTx/>
                <a:uFillTx/>
                <a:latin typeface="Calibri" panose="020F0502020204030204"/>
                <a:ea typeface="+mn-ea"/>
                <a:cs typeface="+mn-cs"/>
              </a:rPr>
              <a:t>Domácí paliativní péče</a:t>
            </a:r>
          </a:p>
        </p:txBody>
      </p:sp>
      <p:sp>
        <p:nvSpPr>
          <p:cNvPr id="21" name="Zaoblený obdélník 20"/>
          <p:cNvSpPr/>
          <p:nvPr/>
        </p:nvSpPr>
        <p:spPr>
          <a:xfrm>
            <a:off x="3958483" y="4640946"/>
            <a:ext cx="1819921" cy="455937"/>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white"/>
                </a:solidFill>
                <a:effectLst/>
                <a:uLnTx/>
                <a:uFillTx/>
                <a:latin typeface="Calibri" panose="020F0502020204030204"/>
                <a:ea typeface="+mn-ea"/>
                <a:cs typeface="+mn-cs"/>
              </a:rPr>
              <a:t>Lůžkový hospic</a:t>
            </a:r>
          </a:p>
        </p:txBody>
      </p:sp>
      <p:sp>
        <p:nvSpPr>
          <p:cNvPr id="22" name="Zaoblený obdélník 21"/>
          <p:cNvSpPr/>
          <p:nvPr/>
        </p:nvSpPr>
        <p:spPr>
          <a:xfrm>
            <a:off x="6000346" y="4640946"/>
            <a:ext cx="1819921" cy="455937"/>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white"/>
                </a:solidFill>
                <a:effectLst/>
                <a:uLnTx/>
                <a:uFillTx/>
                <a:latin typeface="Calibri" panose="020F0502020204030204"/>
                <a:ea typeface="+mn-ea"/>
                <a:cs typeface="+mn-cs"/>
              </a:rPr>
              <a:t>Konziliární tým</a:t>
            </a:r>
          </a:p>
        </p:txBody>
      </p:sp>
      <p:sp>
        <p:nvSpPr>
          <p:cNvPr id="23" name="Zaoblený obdélník 22"/>
          <p:cNvSpPr/>
          <p:nvPr/>
        </p:nvSpPr>
        <p:spPr>
          <a:xfrm>
            <a:off x="6968019" y="2572441"/>
            <a:ext cx="1819921" cy="455937"/>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white"/>
                </a:solidFill>
                <a:effectLst/>
                <a:uLnTx/>
                <a:uFillTx/>
                <a:latin typeface="Calibri" panose="020F0502020204030204"/>
                <a:ea typeface="+mn-ea"/>
                <a:cs typeface="+mn-cs"/>
              </a:rPr>
              <a:t>Oddělení paliativní péče (OPP)</a:t>
            </a:r>
          </a:p>
        </p:txBody>
      </p:sp>
      <p:sp>
        <p:nvSpPr>
          <p:cNvPr id="24" name="Zaoblený obdélník 23"/>
          <p:cNvSpPr/>
          <p:nvPr/>
        </p:nvSpPr>
        <p:spPr>
          <a:xfrm>
            <a:off x="220991" y="3921853"/>
            <a:ext cx="1819921" cy="455937"/>
          </a:xfrm>
          <a:prstGeom prst="roundRect">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white"/>
                </a:solidFill>
                <a:effectLst/>
                <a:uLnTx/>
                <a:uFillTx/>
                <a:latin typeface="Calibri" panose="020F0502020204030204"/>
                <a:ea typeface="+mn-ea"/>
                <a:cs typeface="+mn-cs"/>
              </a:rPr>
              <a:t>Dětské „hospice“</a:t>
            </a:r>
          </a:p>
        </p:txBody>
      </p:sp>
      <p:cxnSp>
        <p:nvCxnSpPr>
          <p:cNvPr id="25" name="Přímá spojovací čára 14"/>
          <p:cNvCxnSpPr>
            <a:stCxn id="12" idx="2"/>
            <a:endCxn id="24" idx="0"/>
          </p:cNvCxnSpPr>
          <p:nvPr/>
        </p:nvCxnSpPr>
        <p:spPr>
          <a:xfrm flipH="1">
            <a:off x="1130952" y="1403772"/>
            <a:ext cx="2752078" cy="2518081"/>
          </a:xfrm>
          <a:prstGeom prst="line">
            <a:avLst/>
          </a:prstGeom>
          <a:ln w="12700">
            <a:solidFill>
              <a:schemeClr val="accent4"/>
            </a:solidFill>
            <a:prstDash val="dash"/>
          </a:ln>
        </p:spPr>
        <p:style>
          <a:lnRef idx="1">
            <a:schemeClr val="accent1"/>
          </a:lnRef>
          <a:fillRef idx="0">
            <a:schemeClr val="accent1"/>
          </a:fillRef>
          <a:effectRef idx="0">
            <a:schemeClr val="accent1"/>
          </a:effectRef>
          <a:fontRef idx="minor">
            <a:schemeClr val="tx1"/>
          </a:fontRef>
        </p:style>
      </p:cxnSp>
      <p:cxnSp>
        <p:nvCxnSpPr>
          <p:cNvPr id="26" name="Přímá spojovací čára 15"/>
          <p:cNvCxnSpPr>
            <a:stCxn id="12" idx="2"/>
            <a:endCxn id="18" idx="0"/>
          </p:cNvCxnSpPr>
          <p:nvPr/>
        </p:nvCxnSpPr>
        <p:spPr>
          <a:xfrm flipH="1">
            <a:off x="1344016" y="1403772"/>
            <a:ext cx="2539014" cy="165499"/>
          </a:xfrm>
          <a:prstGeom prst="line">
            <a:avLst/>
          </a:prstGeom>
          <a:ln w="15875">
            <a:solidFill>
              <a:schemeClr val="accent2"/>
            </a:solidFill>
            <a:prstDash val="solid"/>
          </a:ln>
        </p:spPr>
        <p:style>
          <a:lnRef idx="1">
            <a:schemeClr val="accent1"/>
          </a:lnRef>
          <a:fillRef idx="0">
            <a:schemeClr val="accent1"/>
          </a:fillRef>
          <a:effectRef idx="0">
            <a:schemeClr val="accent1"/>
          </a:effectRef>
          <a:fontRef idx="minor">
            <a:schemeClr val="tx1"/>
          </a:fontRef>
        </p:style>
      </p:cxnSp>
      <p:cxnSp>
        <p:nvCxnSpPr>
          <p:cNvPr id="27" name="Přímá spojovací čára 19"/>
          <p:cNvCxnSpPr>
            <a:stCxn id="12" idx="2"/>
            <a:endCxn id="19" idx="0"/>
          </p:cNvCxnSpPr>
          <p:nvPr/>
        </p:nvCxnSpPr>
        <p:spPr>
          <a:xfrm>
            <a:off x="3883030" y="1403772"/>
            <a:ext cx="2086252" cy="209888"/>
          </a:xfrm>
          <a:prstGeom prst="line">
            <a:avLst/>
          </a:prstGeom>
          <a:ln w="15875">
            <a:solidFill>
              <a:schemeClr val="accent2"/>
            </a:solidFill>
            <a:prstDash val="solid"/>
          </a:ln>
        </p:spPr>
        <p:style>
          <a:lnRef idx="1">
            <a:schemeClr val="accent1"/>
          </a:lnRef>
          <a:fillRef idx="0">
            <a:schemeClr val="accent1"/>
          </a:fillRef>
          <a:effectRef idx="0">
            <a:schemeClr val="accent1"/>
          </a:effectRef>
          <a:fontRef idx="minor">
            <a:schemeClr val="tx1"/>
          </a:fontRef>
        </p:style>
      </p:cxnSp>
      <p:cxnSp>
        <p:nvCxnSpPr>
          <p:cNvPr id="28" name="Přímá spojovací čára 22"/>
          <p:cNvCxnSpPr>
            <a:stCxn id="19" idx="2"/>
            <a:endCxn id="20" idx="0"/>
          </p:cNvCxnSpPr>
          <p:nvPr/>
        </p:nvCxnSpPr>
        <p:spPr>
          <a:xfrm flipH="1">
            <a:off x="3909662" y="2069597"/>
            <a:ext cx="2059620" cy="493965"/>
          </a:xfrm>
          <a:prstGeom prst="line">
            <a:avLst/>
          </a:prstGeom>
          <a:ln w="15875">
            <a:solidFill>
              <a:schemeClr val="accent2"/>
            </a:solidFill>
            <a:prstDash val="solid"/>
          </a:ln>
        </p:spPr>
        <p:style>
          <a:lnRef idx="1">
            <a:schemeClr val="accent1"/>
          </a:lnRef>
          <a:fillRef idx="0">
            <a:schemeClr val="accent1"/>
          </a:fillRef>
          <a:effectRef idx="0">
            <a:schemeClr val="accent1"/>
          </a:effectRef>
          <a:fontRef idx="minor">
            <a:schemeClr val="tx1"/>
          </a:fontRef>
        </p:style>
      </p:cxnSp>
      <p:cxnSp>
        <p:nvCxnSpPr>
          <p:cNvPr id="29" name="Přímá spojovací čára 25"/>
          <p:cNvCxnSpPr>
            <a:stCxn id="19" idx="2"/>
            <a:endCxn id="21" idx="0"/>
          </p:cNvCxnSpPr>
          <p:nvPr/>
        </p:nvCxnSpPr>
        <p:spPr>
          <a:xfrm flipH="1">
            <a:off x="4868444" y="2069597"/>
            <a:ext cx="1100838" cy="2571349"/>
          </a:xfrm>
          <a:prstGeom prst="line">
            <a:avLst/>
          </a:prstGeom>
          <a:ln w="15875">
            <a:solidFill>
              <a:schemeClr val="accent2"/>
            </a:solidFill>
            <a:prstDash val="solid"/>
          </a:ln>
        </p:spPr>
        <p:style>
          <a:lnRef idx="1">
            <a:schemeClr val="accent1"/>
          </a:lnRef>
          <a:fillRef idx="0">
            <a:schemeClr val="accent1"/>
          </a:fillRef>
          <a:effectRef idx="0">
            <a:schemeClr val="accent1"/>
          </a:effectRef>
          <a:fontRef idx="minor">
            <a:schemeClr val="tx1"/>
          </a:fontRef>
        </p:style>
      </p:cxnSp>
      <p:cxnSp>
        <p:nvCxnSpPr>
          <p:cNvPr id="30" name="Přímá spojovací čára 28"/>
          <p:cNvCxnSpPr>
            <a:stCxn id="19" idx="2"/>
            <a:endCxn id="22" idx="0"/>
          </p:cNvCxnSpPr>
          <p:nvPr/>
        </p:nvCxnSpPr>
        <p:spPr>
          <a:xfrm>
            <a:off x="5969282" y="2069597"/>
            <a:ext cx="941025" cy="2571349"/>
          </a:xfrm>
          <a:prstGeom prst="line">
            <a:avLst/>
          </a:prstGeom>
          <a:ln w="15875">
            <a:solidFill>
              <a:schemeClr val="accent2"/>
            </a:solidFill>
            <a:prstDash val="solid"/>
          </a:ln>
        </p:spPr>
        <p:style>
          <a:lnRef idx="1">
            <a:schemeClr val="accent1"/>
          </a:lnRef>
          <a:fillRef idx="0">
            <a:schemeClr val="accent1"/>
          </a:fillRef>
          <a:effectRef idx="0">
            <a:schemeClr val="accent1"/>
          </a:effectRef>
          <a:fontRef idx="minor">
            <a:schemeClr val="tx1"/>
          </a:fontRef>
        </p:style>
      </p:cxnSp>
      <p:cxnSp>
        <p:nvCxnSpPr>
          <p:cNvPr id="31" name="Přímá spojovací čára 31"/>
          <p:cNvCxnSpPr>
            <a:stCxn id="19" idx="2"/>
            <a:endCxn id="23" idx="0"/>
          </p:cNvCxnSpPr>
          <p:nvPr/>
        </p:nvCxnSpPr>
        <p:spPr>
          <a:xfrm>
            <a:off x="5969282" y="2069597"/>
            <a:ext cx="1908698" cy="502844"/>
          </a:xfrm>
          <a:prstGeom prst="line">
            <a:avLst/>
          </a:prstGeom>
          <a:ln w="15875">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32" name="Zaoblený obdélník 31"/>
          <p:cNvSpPr/>
          <p:nvPr/>
        </p:nvSpPr>
        <p:spPr>
          <a:xfrm>
            <a:off x="3931849" y="5164732"/>
            <a:ext cx="1855434" cy="1118586"/>
          </a:xfrm>
          <a:prstGeom prst="roundRect">
            <a:avLst>
              <a:gd name="adj" fmla="val 11111"/>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srgbClr val="037BC1"/>
                </a:solidFill>
                <a:effectLst/>
                <a:uLnTx/>
                <a:uFillTx/>
                <a:latin typeface="Calibri" panose="020F0502020204030204"/>
                <a:ea typeface="+mn-ea"/>
                <a:cs typeface="+mn-cs"/>
              </a:rPr>
              <a:t>Samostatné lůžkové zařízení poskytující specializovanou paliativní péči. V současné době v ČR funguje 17 hospiců. </a:t>
            </a:r>
          </a:p>
        </p:txBody>
      </p:sp>
      <p:sp>
        <p:nvSpPr>
          <p:cNvPr id="33" name="Zaoblený obdélník 32"/>
          <p:cNvSpPr/>
          <p:nvPr/>
        </p:nvSpPr>
        <p:spPr>
          <a:xfrm>
            <a:off x="212111" y="4427881"/>
            <a:ext cx="1819923" cy="1491450"/>
          </a:xfrm>
          <a:prstGeom prst="roundRect">
            <a:avLst>
              <a:gd name="adj" fmla="val 6349"/>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srgbClr val="037BC1"/>
                </a:solidFill>
                <a:effectLst/>
                <a:uLnTx/>
                <a:uFillTx/>
                <a:latin typeface="Calibri" panose="020F0502020204030204"/>
                <a:ea typeface="+mn-ea"/>
                <a:cs typeface="+mn-cs"/>
              </a:rPr>
              <a:t>Dětské hospice představují výrazně odlišný typ péče. Jedná se spíše o odlehčovací služby. Označení hospic je proto částečně zavádějící.</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srgbClr val="037BC1"/>
                </a:solidFill>
                <a:effectLst/>
                <a:uLnTx/>
                <a:uFillTx/>
                <a:latin typeface="Calibri" panose="020F0502020204030204"/>
                <a:ea typeface="+mn-ea"/>
                <a:cs typeface="+mn-cs"/>
              </a:rPr>
              <a:t>Paliativní péče o dětské pacienty představuje samostatnou problematiku.</a:t>
            </a:r>
          </a:p>
        </p:txBody>
      </p:sp>
      <p:sp>
        <p:nvSpPr>
          <p:cNvPr id="34" name="Zaoblený obdélník 33"/>
          <p:cNvSpPr/>
          <p:nvPr/>
        </p:nvSpPr>
        <p:spPr>
          <a:xfrm>
            <a:off x="2981945" y="3069593"/>
            <a:ext cx="1855434" cy="1118586"/>
          </a:xfrm>
          <a:prstGeom prst="roundRect">
            <a:avLst>
              <a:gd name="adj" fmla="val 11111"/>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srgbClr val="037BC1"/>
                </a:solidFill>
                <a:effectLst/>
                <a:uLnTx/>
                <a:uFillTx/>
                <a:latin typeface="Calibri" panose="020F0502020204030204"/>
                <a:ea typeface="+mn-ea"/>
                <a:cs typeface="+mn-cs"/>
              </a:rPr>
              <a:t>Tzv. „mobilní hospic“. Poskytuje specializovanou paliativní péči v domácím prostředí formou návštěv ošetřovatelů, sester a lékařů.</a:t>
            </a:r>
          </a:p>
        </p:txBody>
      </p:sp>
      <p:sp>
        <p:nvSpPr>
          <p:cNvPr id="35" name="Zaoblený obdélník 34"/>
          <p:cNvSpPr/>
          <p:nvPr/>
        </p:nvSpPr>
        <p:spPr>
          <a:xfrm>
            <a:off x="5982591" y="5164732"/>
            <a:ext cx="1855434" cy="648069"/>
          </a:xfrm>
          <a:prstGeom prst="roundRect">
            <a:avLst>
              <a:gd name="adj" fmla="val 11111"/>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srgbClr val="037BC1"/>
                </a:solidFill>
                <a:effectLst/>
                <a:uLnTx/>
                <a:uFillTx/>
                <a:latin typeface="Calibri" panose="020F0502020204030204"/>
                <a:ea typeface="+mn-ea"/>
                <a:cs typeface="+mn-cs"/>
              </a:rPr>
              <a:t>Interdisciplinární tým fungující v rámci zdravotnického zřízení.</a:t>
            </a:r>
          </a:p>
        </p:txBody>
      </p:sp>
      <p:sp>
        <p:nvSpPr>
          <p:cNvPr id="36" name="Zaoblený obdélník 35"/>
          <p:cNvSpPr/>
          <p:nvPr/>
        </p:nvSpPr>
        <p:spPr>
          <a:xfrm>
            <a:off x="6950264" y="3078469"/>
            <a:ext cx="1855434" cy="1287270"/>
          </a:xfrm>
          <a:prstGeom prst="roundRect">
            <a:avLst>
              <a:gd name="adj" fmla="val 11111"/>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srgbClr val="037BC1"/>
                </a:solidFill>
                <a:effectLst/>
                <a:uLnTx/>
                <a:uFillTx/>
                <a:latin typeface="Calibri" panose="020F0502020204030204"/>
                <a:ea typeface="+mn-ea"/>
                <a:cs typeface="+mn-cs"/>
              </a:rPr>
              <a:t>Oddělení v rámci zdravotnického zařízení poskytující pacientům specializovanou paliativní péče a zároveň umožňuje dostupnost  péče nemocniční. V ČR fungují 2 OPP.</a:t>
            </a:r>
          </a:p>
        </p:txBody>
      </p:sp>
      <p:sp>
        <p:nvSpPr>
          <p:cNvPr id="37" name="Zaoblený obdélník 36"/>
          <p:cNvSpPr/>
          <p:nvPr/>
        </p:nvSpPr>
        <p:spPr>
          <a:xfrm>
            <a:off x="434054" y="2075300"/>
            <a:ext cx="1811045" cy="821923"/>
          </a:xfrm>
          <a:prstGeom prst="roundRect">
            <a:avLst>
              <a:gd name="adj" fmla="val 11111"/>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srgbClr val="037BC1"/>
                </a:solidFill>
                <a:effectLst/>
                <a:uLnTx/>
                <a:uFillTx/>
                <a:latin typeface="Calibri" panose="020F0502020204030204"/>
                <a:ea typeface="+mn-ea"/>
                <a:cs typeface="+mn-cs"/>
              </a:rPr>
              <a:t>Součást klinické péče o pacienty v pokročilém stádiu onemocnění. Poskytována lékaři různých specializací</a:t>
            </a:r>
          </a:p>
        </p:txBody>
      </p:sp>
      <p:sp>
        <p:nvSpPr>
          <p:cNvPr id="2" name="Title 1"/>
          <p:cNvSpPr>
            <a:spLocks noGrp="1"/>
          </p:cNvSpPr>
          <p:nvPr>
            <p:ph type="title"/>
          </p:nvPr>
        </p:nvSpPr>
        <p:spPr/>
        <p:txBody>
          <a:bodyPr>
            <a:normAutofit/>
          </a:bodyPr>
          <a:lstStyle/>
          <a:p>
            <a:r>
              <a:rPr lang="en-US" dirty="0" err="1"/>
              <a:t>Schéma</a:t>
            </a:r>
            <a:r>
              <a:rPr lang="en-US" dirty="0"/>
              <a:t> </a:t>
            </a:r>
            <a:r>
              <a:rPr lang="en-US" dirty="0" err="1"/>
              <a:t>struktury</a:t>
            </a:r>
            <a:r>
              <a:rPr lang="en-US" dirty="0"/>
              <a:t> </a:t>
            </a:r>
            <a:r>
              <a:rPr lang="en-US" dirty="0" err="1"/>
              <a:t>paliativní</a:t>
            </a:r>
            <a:r>
              <a:rPr lang="en-US" dirty="0"/>
              <a:t> </a:t>
            </a:r>
            <a:r>
              <a:rPr lang="en-US" dirty="0" err="1"/>
              <a:t>péče</a:t>
            </a:r>
            <a:r>
              <a:rPr lang="en-US" dirty="0"/>
              <a:t> v ČR </a:t>
            </a:r>
          </a:p>
        </p:txBody>
      </p:sp>
      <p:grpSp>
        <p:nvGrpSpPr>
          <p:cNvPr id="38" name="Group 37"/>
          <p:cNvGrpSpPr/>
          <p:nvPr/>
        </p:nvGrpSpPr>
        <p:grpSpPr>
          <a:xfrm>
            <a:off x="10367729" y="150210"/>
            <a:ext cx="1750290" cy="561419"/>
            <a:chOff x="9868966" y="545145"/>
            <a:chExt cx="1621130" cy="561419"/>
          </a:xfrm>
        </p:grpSpPr>
        <p:sp>
          <p:nvSpPr>
            <p:cNvPr id="40" name="Rectangle 39"/>
            <p:cNvSpPr/>
            <p:nvPr/>
          </p:nvSpPr>
          <p:spPr>
            <a:xfrm>
              <a:off x="9868966" y="545145"/>
              <a:ext cx="1474258" cy="56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1" name="Vlajka CR">
              <a:extLst>
                <a:ext uri="{FF2B5EF4-FFF2-40B4-BE49-F238E27FC236}">
                  <a16:creationId xmlns:a16="http://schemas.microsoft.com/office/drawing/2014/main" id="{471DD38C-87B2-4EF0-9C4F-92FAABA3B665}"/>
                </a:ext>
              </a:extLst>
            </p:cNvPr>
            <p:cNvPicPr>
              <a:picLocks noChangeArrowheads="1"/>
            </p:cNvPicPr>
            <p:nvPr>
              <p:custDataLst>
                <p:tags r:id="rId1"/>
              </p:custDataLst>
            </p:nvPr>
          </p:nvPicPr>
          <p:blipFill>
            <a:blip r:embed="rId3" cstate="print">
              <a:extLst>
                <a:ext uri="{28A0092B-C50C-407E-A947-70E740481C1C}">
                  <a14:useLocalDpi xmlns:a14="http://schemas.microsoft.com/office/drawing/2010/main"/>
                </a:ext>
              </a:extLst>
            </a:blip>
            <a:srcRect/>
            <a:stretch>
              <a:fillRect/>
            </a:stretch>
          </p:blipFill>
          <p:spPr bwMode="gray">
            <a:xfrm>
              <a:off x="10803224" y="545145"/>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2" name="Rectangle 41"/>
            <p:cNvSpPr/>
            <p:nvPr/>
          </p:nvSpPr>
          <p:spPr>
            <a:xfrm>
              <a:off x="9868966" y="725145"/>
              <a:ext cx="1621130" cy="246221"/>
            </a:xfrm>
            <a:prstGeom prst="rect">
              <a:avLst/>
            </a:prstGeom>
          </p:spPr>
          <p:txBody>
            <a:bodyPr wrap="square">
              <a:spAutoFit/>
            </a:bodyPr>
            <a:lstStyle/>
            <a:p>
              <a:endParaRPr lang="en-US" sz="1000" dirty="0"/>
            </a:p>
          </p:txBody>
        </p:sp>
      </p:grpSp>
    </p:spTree>
    <p:extLst>
      <p:ext uri="{BB962C8B-B14F-4D97-AF65-F5344CB8AC3E}">
        <p14:creationId xmlns:p14="http://schemas.microsoft.com/office/powerpoint/2010/main" val="304872863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8936749" y="1537929"/>
            <a:ext cx="3114574" cy="4072726"/>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Ačkoli v období 2014 – 2018 došlo v ČR v oblasti podpory paliativní péče a péče v závěru života k řadě pozitivních kroků a proběhly pilotní projekty zaměřené na mobilní paliativní péči, v mnoha regionech stále chybí komplexní model víceúrovňové a formami dostatečně heterogenní paliativní péče. Zejména kapacity zaměřené na domácí hospicovou péči nejsou dostatečné. To v řadě regionů vede k nadužívání nemocniční péče, typicky spojené s výjezdy zdravotnické záchranné služby. Tato oblast se musí v následujícím období stát jednou z priorit reorganizace zdravotních služeb, neboť představuje velký potenciál pro úsporu dostupných kapacit českého zdravotnictví. </a:t>
            </a:r>
          </a:p>
        </p:txBody>
      </p:sp>
      <p:graphicFrame>
        <p:nvGraphicFramePr>
          <p:cNvPr id="38" name="Tabulka 37"/>
          <p:cNvGraphicFramePr>
            <a:graphicFrameLocks noGrp="1"/>
          </p:cNvGraphicFramePr>
          <p:nvPr/>
        </p:nvGraphicFramePr>
        <p:xfrm>
          <a:off x="406272" y="950584"/>
          <a:ext cx="8291264" cy="4830893"/>
        </p:xfrm>
        <a:graphic>
          <a:graphicData uri="http://schemas.openxmlformats.org/drawingml/2006/table">
            <a:tbl>
              <a:tblPr/>
              <a:tblGrid>
                <a:gridCol w="1506517">
                  <a:extLst>
                    <a:ext uri="{9D8B030D-6E8A-4147-A177-3AD203B41FA5}">
                      <a16:colId xmlns:a16="http://schemas.microsoft.com/office/drawing/2014/main" val="20000"/>
                    </a:ext>
                  </a:extLst>
                </a:gridCol>
                <a:gridCol w="1764829">
                  <a:extLst>
                    <a:ext uri="{9D8B030D-6E8A-4147-A177-3AD203B41FA5}">
                      <a16:colId xmlns:a16="http://schemas.microsoft.com/office/drawing/2014/main" val="20001"/>
                    </a:ext>
                  </a:extLst>
                </a:gridCol>
                <a:gridCol w="1635673">
                  <a:extLst>
                    <a:ext uri="{9D8B030D-6E8A-4147-A177-3AD203B41FA5}">
                      <a16:colId xmlns:a16="http://schemas.microsoft.com/office/drawing/2014/main" val="20002"/>
                    </a:ext>
                  </a:extLst>
                </a:gridCol>
                <a:gridCol w="1635673">
                  <a:extLst>
                    <a:ext uri="{9D8B030D-6E8A-4147-A177-3AD203B41FA5}">
                      <a16:colId xmlns:a16="http://schemas.microsoft.com/office/drawing/2014/main" val="20003"/>
                    </a:ext>
                  </a:extLst>
                </a:gridCol>
                <a:gridCol w="1748572">
                  <a:extLst>
                    <a:ext uri="{9D8B030D-6E8A-4147-A177-3AD203B41FA5}">
                      <a16:colId xmlns:a16="http://schemas.microsoft.com/office/drawing/2014/main" val="20004"/>
                    </a:ext>
                  </a:extLst>
                </a:gridCol>
              </a:tblGrid>
              <a:tr h="345064">
                <a:tc>
                  <a:txBody>
                    <a:bodyPr/>
                    <a:lstStyle>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50000"/>
                        </a:lnSpc>
                        <a:spcAft>
                          <a:spcPts val="0"/>
                        </a:spcAft>
                      </a:pPr>
                      <a:endParaRPr lang="cs-CZ" sz="1200" kern="50" dirty="0">
                        <a:solidFill>
                          <a:srgbClr val="00000A"/>
                        </a:solidFill>
                        <a:latin typeface="Arial" panose="020B0604020202020204" pitchFamily="34" charset="0"/>
                        <a:ea typeface="Calibri"/>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gridSpan="4">
                  <a:txBody>
                    <a:bodyPr/>
                    <a:lstStyle>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50000"/>
                        </a:lnSpc>
                        <a:spcAft>
                          <a:spcPts val="0"/>
                        </a:spcAft>
                      </a:pPr>
                      <a:r>
                        <a:rPr lang="cs-CZ" sz="1400" b="1" kern="50" dirty="0">
                          <a:solidFill>
                            <a:srgbClr val="00000A"/>
                          </a:solidFill>
                          <a:latin typeface="Arial" panose="020B0604020202020204" pitchFamily="34" charset="0"/>
                          <a:ea typeface="Calibri"/>
                          <a:cs typeface="Arial" panose="020B0604020202020204" pitchFamily="34" charset="0"/>
                        </a:rPr>
                        <a:t>Typ paliativní péče</a:t>
                      </a:r>
                      <a:endParaRPr lang="cs-CZ" sz="1400" kern="50" dirty="0">
                        <a:solidFill>
                          <a:srgbClr val="00000A"/>
                        </a:solidFill>
                        <a:latin typeface="Arial" panose="020B0604020202020204" pitchFamily="34" charset="0"/>
                        <a:ea typeface="Times New Roman"/>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cs-CZ"/>
                    </a:p>
                  </a:txBody>
                  <a:tcPr/>
                </a:tc>
                <a:tc hMerge="1">
                  <a:txBody>
                    <a:bodyPr/>
                    <a:lstStyle/>
                    <a:p>
                      <a:endParaRPr lang="cs-CZ"/>
                    </a:p>
                  </a:txBody>
                  <a:tcPr/>
                </a:tc>
                <a:tc hMerge="1">
                  <a:txBody>
                    <a:bodyPr/>
                    <a:lstStyle/>
                    <a:p>
                      <a:endParaRPr lang="cs-CZ"/>
                    </a:p>
                  </a:txBody>
                  <a:tcPr/>
                </a:tc>
                <a:extLst>
                  <a:ext uri="{0D108BD9-81ED-4DB2-BD59-A6C34878D82A}">
                    <a16:rowId xmlns:a16="http://schemas.microsoft.com/office/drawing/2014/main" val="10000"/>
                  </a:ext>
                </a:extLst>
              </a:tr>
              <a:tr h="1035191">
                <a:tc>
                  <a:txBody>
                    <a:bodyPr/>
                    <a:lstStyle>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50000"/>
                        </a:lnSpc>
                        <a:spcAft>
                          <a:spcPts val="0"/>
                        </a:spcAft>
                      </a:pPr>
                      <a:endParaRPr lang="cs-CZ" sz="1200" kern="50">
                        <a:solidFill>
                          <a:srgbClr val="00000A"/>
                        </a:solidFill>
                        <a:latin typeface="Arial" panose="020B0604020202020204" pitchFamily="34" charset="0"/>
                        <a:ea typeface="Calibri"/>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38100" cap="flat" cmpd="sng" algn="ctr">
                      <a:solidFill>
                        <a:srgbClr val="00B0F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50000"/>
                        </a:lnSpc>
                        <a:spcAft>
                          <a:spcPts val="0"/>
                        </a:spcAft>
                      </a:pPr>
                      <a:r>
                        <a:rPr lang="cs-CZ" sz="1200" kern="50">
                          <a:solidFill>
                            <a:srgbClr val="00000A"/>
                          </a:solidFill>
                          <a:latin typeface="Arial" panose="020B0604020202020204" pitchFamily="34" charset="0"/>
                          <a:ea typeface="Calibri"/>
                          <a:cs typeface="Arial" panose="020B0604020202020204" pitchFamily="34" charset="0"/>
                        </a:rPr>
                        <a:t>Obecná paliativní péče</a:t>
                      </a:r>
                      <a:endParaRPr lang="cs-CZ" sz="1200" kern="50">
                        <a:solidFill>
                          <a:srgbClr val="00000A"/>
                        </a:solidFill>
                        <a:latin typeface="Arial" panose="020B0604020202020204" pitchFamily="34" charset="0"/>
                        <a:ea typeface="Times New Roman"/>
                        <a:cs typeface="Arial" panose="020B0604020202020204" pitchFamily="34" charset="0"/>
                      </a:endParaRPr>
                    </a:p>
                  </a:txBody>
                  <a:tcPr marL="68580" marR="68580" marT="0" marB="0" anchor="ctr">
                    <a:lnL w="38100" cap="flat" cmpd="sng" algn="ctr">
                      <a:solidFill>
                        <a:srgbClr val="00B0F0"/>
                      </a:solidFill>
                      <a:prstDash val="solid"/>
                      <a:round/>
                      <a:headEnd type="none" w="med" len="med"/>
                      <a:tailEnd type="none" w="med" len="med"/>
                    </a:lnL>
                    <a:lnR w="38100" cap="flat" cmpd="sng" algn="ctr">
                      <a:solidFill>
                        <a:srgbClr val="C0504D"/>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BE5F1"/>
                    </a:solidFill>
                  </a:tcPr>
                </a:tc>
                <a:tc gridSpan="2">
                  <a:txBody>
                    <a:bodyPr/>
                    <a:lstStyle>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50000"/>
                        </a:lnSpc>
                        <a:spcAft>
                          <a:spcPts val="0"/>
                        </a:spcAft>
                      </a:pPr>
                      <a:r>
                        <a:rPr lang="cs-CZ" sz="1200" kern="50" dirty="0">
                          <a:solidFill>
                            <a:srgbClr val="00000A"/>
                          </a:solidFill>
                          <a:latin typeface="Arial" panose="020B0604020202020204" pitchFamily="34" charset="0"/>
                          <a:ea typeface="Calibri"/>
                          <a:cs typeface="Arial" panose="020B0604020202020204" pitchFamily="34" charset="0"/>
                        </a:rPr>
                        <a:t>Specializovaná paliativní péče ve spolupráci s obecnou paliativní péčí</a:t>
                      </a:r>
                      <a:endParaRPr lang="cs-CZ" sz="1200" kern="50" dirty="0">
                        <a:solidFill>
                          <a:srgbClr val="00000A"/>
                        </a:solidFill>
                        <a:latin typeface="Arial" panose="020B0604020202020204" pitchFamily="34" charset="0"/>
                        <a:ea typeface="Times New Roman"/>
                        <a:cs typeface="Arial" panose="020B0604020202020204" pitchFamily="34" charset="0"/>
                      </a:endParaRPr>
                    </a:p>
                  </a:txBody>
                  <a:tcPr marL="68580" marR="68580" marT="0" marB="0" anchor="ctr">
                    <a:lnL w="38100" cap="flat" cmpd="sng" algn="ctr">
                      <a:solidFill>
                        <a:srgbClr val="C0504D"/>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DBDB"/>
                    </a:solidFill>
                  </a:tcPr>
                </a:tc>
                <a:tc hMerge="1">
                  <a:txBody>
                    <a:bodyPr/>
                    <a:lstStyle/>
                    <a:p>
                      <a:endParaRPr lang="cs-CZ"/>
                    </a:p>
                  </a:txBody>
                  <a:tcPr/>
                </a:tc>
                <a:tc>
                  <a:txBody>
                    <a:bodyPr/>
                    <a:lstStyle>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50000"/>
                        </a:lnSpc>
                        <a:spcAft>
                          <a:spcPts val="0"/>
                        </a:spcAft>
                      </a:pPr>
                      <a:r>
                        <a:rPr lang="cs-CZ" sz="1200" kern="50">
                          <a:solidFill>
                            <a:srgbClr val="00000A"/>
                          </a:solidFill>
                          <a:latin typeface="Arial" panose="020B0604020202020204" pitchFamily="34" charset="0"/>
                          <a:ea typeface="Calibri"/>
                          <a:cs typeface="Arial" panose="020B0604020202020204" pitchFamily="34" charset="0"/>
                        </a:rPr>
                        <a:t>Specializovaná paliativní péče</a:t>
                      </a:r>
                      <a:endParaRPr lang="cs-CZ" sz="1200" kern="50">
                        <a:solidFill>
                          <a:srgbClr val="00000A"/>
                        </a:solidFill>
                        <a:latin typeface="Arial" panose="020B0604020202020204" pitchFamily="34" charset="0"/>
                        <a:ea typeface="Times New Roman"/>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38100" cap="flat" cmpd="sng" algn="ctr">
                      <a:solidFill>
                        <a:srgbClr val="C0504D"/>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DBDB"/>
                    </a:solidFill>
                  </a:tcPr>
                </a:tc>
                <a:extLst>
                  <a:ext uri="{0D108BD9-81ED-4DB2-BD59-A6C34878D82A}">
                    <a16:rowId xmlns:a16="http://schemas.microsoft.com/office/drawing/2014/main" val="10001"/>
                  </a:ext>
                </a:extLst>
              </a:tr>
              <a:tr h="1380256">
                <a:tc>
                  <a:txBody>
                    <a:bodyPr/>
                    <a:lstStyle>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50000"/>
                        </a:lnSpc>
                        <a:spcAft>
                          <a:spcPts val="0"/>
                        </a:spcAft>
                      </a:pPr>
                      <a:r>
                        <a:rPr lang="cs-CZ" sz="1400" b="1" kern="50" dirty="0">
                          <a:solidFill>
                            <a:srgbClr val="00000A"/>
                          </a:solidFill>
                          <a:latin typeface="Arial" panose="020B0604020202020204" pitchFamily="34" charset="0"/>
                          <a:ea typeface="Calibri"/>
                          <a:cs typeface="Arial" panose="020B0604020202020204" pitchFamily="34" charset="0"/>
                        </a:rPr>
                        <a:t>Akutní péče</a:t>
                      </a:r>
                      <a:endParaRPr lang="cs-CZ" sz="1400" kern="50" dirty="0">
                        <a:solidFill>
                          <a:srgbClr val="00000A"/>
                        </a:solidFill>
                        <a:latin typeface="Arial" panose="020B0604020202020204" pitchFamily="34" charset="0"/>
                        <a:ea typeface="Times New Roman"/>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38100" cap="flat" cmpd="sng" algn="ctr">
                      <a:solidFill>
                        <a:srgbClr val="00B0F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50000"/>
                        </a:lnSpc>
                        <a:spcAft>
                          <a:spcPts val="0"/>
                        </a:spcAft>
                      </a:pPr>
                      <a:r>
                        <a:rPr lang="cs-CZ" sz="1200" kern="50">
                          <a:solidFill>
                            <a:srgbClr val="00000A"/>
                          </a:solidFill>
                          <a:latin typeface="Arial" panose="020B0604020202020204" pitchFamily="34" charset="0"/>
                          <a:ea typeface="Calibri"/>
                          <a:cs typeface="Arial" panose="020B0604020202020204" pitchFamily="34" charset="0"/>
                        </a:rPr>
                        <a:t>Nemocnice</a:t>
                      </a:r>
                      <a:endParaRPr lang="cs-CZ" sz="1200" kern="50">
                        <a:solidFill>
                          <a:srgbClr val="00000A"/>
                        </a:solidFill>
                        <a:latin typeface="Arial" panose="020B0604020202020204" pitchFamily="34" charset="0"/>
                        <a:ea typeface="Times New Roman"/>
                        <a:cs typeface="Arial" panose="020B0604020202020204" pitchFamily="34" charset="0"/>
                      </a:endParaRPr>
                    </a:p>
                  </a:txBody>
                  <a:tcPr marL="68580" marR="68580" marT="0" marB="0" anchor="ctr">
                    <a:lnL w="38100" cap="flat" cmpd="sng" algn="ctr">
                      <a:solidFill>
                        <a:srgbClr val="00B0F0"/>
                      </a:solidFill>
                      <a:prstDash val="solid"/>
                      <a:round/>
                      <a:headEnd type="none" w="med" len="med"/>
                      <a:tailEnd type="none" w="med" len="med"/>
                    </a:lnL>
                    <a:lnR w="38100" cap="flat" cmpd="sng" algn="ctr">
                      <a:solidFill>
                        <a:srgbClr val="C0504D"/>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BE5F1"/>
                    </a:solidFill>
                  </a:tcPr>
                </a:tc>
                <a:tc rowSpan="3">
                  <a:txBody>
                    <a:bodyPr/>
                    <a:lstStyle>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50000"/>
                        </a:lnSpc>
                        <a:spcAft>
                          <a:spcPts val="0"/>
                        </a:spcAft>
                      </a:pPr>
                      <a:r>
                        <a:rPr lang="cs-CZ" sz="1200" kern="50" dirty="0">
                          <a:solidFill>
                            <a:srgbClr val="00000A"/>
                          </a:solidFill>
                          <a:latin typeface="Arial" panose="020B0604020202020204" pitchFamily="34" charset="0"/>
                          <a:ea typeface="Calibri"/>
                          <a:cs typeface="Arial" panose="020B0604020202020204" pitchFamily="34" charset="0"/>
                        </a:rPr>
                        <a:t>Domácí hospicová péče (vyškolení dobrovolníci, poskytující poradenství a </a:t>
                      </a:r>
                      <a:r>
                        <a:rPr lang="cs-CZ" sz="1200" b="0" kern="50" dirty="0">
                          <a:solidFill>
                            <a:srgbClr val="00000A"/>
                          </a:solidFill>
                          <a:latin typeface="Arial" panose="020B0604020202020204" pitchFamily="34" charset="0"/>
                          <a:ea typeface="Calibri"/>
                          <a:cs typeface="Arial" panose="020B0604020202020204" pitchFamily="34" charset="0"/>
                        </a:rPr>
                        <a:t>podporu, v ČR dosud  neexistující služba)</a:t>
                      </a:r>
                      <a:endParaRPr lang="cs-CZ" sz="1200" b="0" kern="50" dirty="0">
                        <a:solidFill>
                          <a:srgbClr val="00000A"/>
                        </a:solidFill>
                        <a:latin typeface="Arial" panose="020B0604020202020204" pitchFamily="34" charset="0"/>
                        <a:ea typeface="Times New Roman"/>
                        <a:cs typeface="Arial" panose="020B0604020202020204" pitchFamily="34" charset="0"/>
                      </a:endParaRPr>
                    </a:p>
                  </a:txBody>
                  <a:tcPr marL="68580" marR="68580" marT="0" marB="0" anchor="ctr">
                    <a:lnL w="38100" cap="flat" cmpd="sng" algn="ctr">
                      <a:solidFill>
                        <a:srgbClr val="C0504D"/>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81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50000"/>
                        </a:lnSpc>
                        <a:spcAft>
                          <a:spcPts val="0"/>
                        </a:spcAft>
                      </a:pPr>
                      <a:r>
                        <a:rPr lang="cs-CZ" sz="1200" kern="50">
                          <a:solidFill>
                            <a:srgbClr val="00000A"/>
                          </a:solidFill>
                          <a:latin typeface="Arial" panose="020B0604020202020204" pitchFamily="34" charset="0"/>
                          <a:ea typeface="Calibri"/>
                          <a:cs typeface="Arial" panose="020B0604020202020204" pitchFamily="34" charset="0"/>
                        </a:rPr>
                        <a:t>Nemocniční paliativní konziliární týmy</a:t>
                      </a:r>
                      <a:endParaRPr lang="cs-CZ" sz="1200" kern="50">
                        <a:solidFill>
                          <a:srgbClr val="00000A"/>
                        </a:solidFill>
                        <a:latin typeface="Arial" panose="020B0604020202020204" pitchFamily="34" charset="0"/>
                        <a:ea typeface="Times New Roman"/>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DBDB"/>
                    </a:solidFill>
                  </a:tcPr>
                </a:tc>
                <a:tc>
                  <a:txBody>
                    <a:bodyPr/>
                    <a:lstStyle>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50000"/>
                        </a:lnSpc>
                        <a:spcAft>
                          <a:spcPts val="0"/>
                        </a:spcAft>
                      </a:pPr>
                      <a:r>
                        <a:rPr lang="cs-CZ" sz="1200" kern="50">
                          <a:solidFill>
                            <a:srgbClr val="00000A"/>
                          </a:solidFill>
                          <a:latin typeface="Arial" panose="020B0604020202020204" pitchFamily="34" charset="0"/>
                          <a:ea typeface="Calibri"/>
                          <a:cs typeface="Arial" panose="020B0604020202020204" pitchFamily="34" charset="0"/>
                        </a:rPr>
                        <a:t>Oddělení paliativní péče</a:t>
                      </a:r>
                      <a:endParaRPr lang="cs-CZ" sz="1200" kern="50">
                        <a:solidFill>
                          <a:srgbClr val="00000A"/>
                        </a:solidFill>
                        <a:latin typeface="Arial" panose="020B0604020202020204" pitchFamily="34" charset="0"/>
                        <a:ea typeface="Times New Roman"/>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38100" cap="flat" cmpd="sng" algn="ctr">
                      <a:solidFill>
                        <a:srgbClr val="C0504D"/>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DBDB"/>
                    </a:solidFill>
                  </a:tcPr>
                </a:tc>
                <a:extLst>
                  <a:ext uri="{0D108BD9-81ED-4DB2-BD59-A6C34878D82A}">
                    <a16:rowId xmlns:a16="http://schemas.microsoft.com/office/drawing/2014/main" val="10002"/>
                  </a:ext>
                </a:extLst>
              </a:tr>
              <a:tr h="690126">
                <a:tc>
                  <a:txBody>
                    <a:bodyPr/>
                    <a:lstStyle>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50000"/>
                        </a:lnSpc>
                        <a:spcAft>
                          <a:spcPts val="0"/>
                        </a:spcAft>
                      </a:pPr>
                      <a:r>
                        <a:rPr lang="cs-CZ" sz="1400" b="1" kern="50" dirty="0">
                          <a:solidFill>
                            <a:srgbClr val="00000A"/>
                          </a:solidFill>
                          <a:latin typeface="Arial" panose="020B0604020202020204" pitchFamily="34" charset="0"/>
                          <a:ea typeface="Calibri"/>
                          <a:cs typeface="Arial" panose="020B0604020202020204" pitchFamily="34" charset="0"/>
                        </a:rPr>
                        <a:t>Dlouhodobá péče</a:t>
                      </a:r>
                      <a:endParaRPr lang="cs-CZ" sz="1400" kern="50" dirty="0">
                        <a:solidFill>
                          <a:srgbClr val="00000A"/>
                        </a:solidFill>
                        <a:latin typeface="Arial" panose="020B0604020202020204" pitchFamily="34" charset="0"/>
                        <a:ea typeface="Times New Roman"/>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38100" cap="flat" cmpd="sng" algn="ctr">
                      <a:solidFill>
                        <a:srgbClr val="00B0F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50000"/>
                        </a:lnSpc>
                        <a:spcAft>
                          <a:spcPts val="0"/>
                        </a:spcAft>
                      </a:pPr>
                      <a:r>
                        <a:rPr lang="cs-CZ" sz="1200" kern="50">
                          <a:solidFill>
                            <a:srgbClr val="00000A"/>
                          </a:solidFill>
                          <a:latin typeface="Arial" panose="020B0604020202020204" pitchFamily="34" charset="0"/>
                          <a:ea typeface="Calibri"/>
                          <a:cs typeface="Arial" panose="020B0604020202020204" pitchFamily="34" charset="0"/>
                        </a:rPr>
                        <a:t>LDN, domovy pro seniory</a:t>
                      </a:r>
                      <a:endParaRPr lang="cs-CZ" sz="1200" kern="50">
                        <a:solidFill>
                          <a:srgbClr val="00000A"/>
                        </a:solidFill>
                        <a:latin typeface="Arial" panose="020B0604020202020204" pitchFamily="34" charset="0"/>
                        <a:ea typeface="Times New Roman"/>
                        <a:cs typeface="Arial" panose="020B0604020202020204" pitchFamily="34" charset="0"/>
                      </a:endParaRPr>
                    </a:p>
                  </a:txBody>
                  <a:tcPr marL="68580" marR="68580" marT="0" marB="0" anchor="ctr">
                    <a:lnL w="38100" cap="flat" cmpd="sng" algn="ctr">
                      <a:solidFill>
                        <a:srgbClr val="00B0F0"/>
                      </a:solidFill>
                      <a:prstDash val="solid"/>
                      <a:round/>
                      <a:headEnd type="none" w="med" len="med"/>
                      <a:tailEnd type="none" w="med" len="med"/>
                    </a:lnL>
                    <a:lnR w="38100" cap="flat" cmpd="sng" algn="ctr">
                      <a:solidFill>
                        <a:srgbClr val="C0504D"/>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DBE5F1"/>
                    </a:solidFill>
                  </a:tcPr>
                </a:tc>
                <a:tc vMerge="1">
                  <a:txBody>
                    <a:bodyPr/>
                    <a:lstStyle/>
                    <a:p>
                      <a:endParaRPr lang="cs-CZ"/>
                    </a:p>
                  </a:txBody>
                  <a:tcPr/>
                </a:tc>
                <a:tc rowSpan="2">
                  <a:txBody>
                    <a:bodyPr/>
                    <a:lstStyle>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50000"/>
                        </a:lnSpc>
                        <a:spcAft>
                          <a:spcPts val="0"/>
                        </a:spcAft>
                      </a:pPr>
                      <a:r>
                        <a:rPr lang="cs-CZ" sz="1200" kern="50">
                          <a:solidFill>
                            <a:srgbClr val="00000A"/>
                          </a:solidFill>
                          <a:latin typeface="Arial" panose="020B0604020202020204" pitchFamily="34" charset="0"/>
                          <a:ea typeface="Calibri"/>
                          <a:cs typeface="Arial" panose="020B0604020202020204" pitchFamily="34" charset="0"/>
                        </a:rPr>
                        <a:t>Mobilní specializovaná paliativní péče</a:t>
                      </a:r>
                      <a:endParaRPr lang="cs-CZ" sz="1200" kern="50">
                        <a:solidFill>
                          <a:srgbClr val="00000A"/>
                        </a:solidFill>
                        <a:latin typeface="Arial" panose="020B0604020202020204" pitchFamily="34" charset="0"/>
                        <a:ea typeface="Times New Roman"/>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381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solidFill>
                      <a:srgbClr val="F2DBDB"/>
                    </a:solidFill>
                  </a:tcPr>
                </a:tc>
                <a:tc>
                  <a:txBody>
                    <a:bodyPr/>
                    <a:lstStyle>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50000"/>
                        </a:lnSpc>
                        <a:spcAft>
                          <a:spcPts val="0"/>
                        </a:spcAft>
                      </a:pPr>
                      <a:r>
                        <a:rPr lang="cs-CZ" sz="1200" kern="50">
                          <a:solidFill>
                            <a:srgbClr val="00000A"/>
                          </a:solidFill>
                          <a:latin typeface="Arial" panose="020B0604020202020204" pitchFamily="34" charset="0"/>
                          <a:ea typeface="Calibri"/>
                          <a:cs typeface="Arial" panose="020B0604020202020204" pitchFamily="34" charset="0"/>
                        </a:rPr>
                        <a:t>Lůžkové hospice</a:t>
                      </a:r>
                      <a:endParaRPr lang="cs-CZ" sz="1200" kern="50">
                        <a:solidFill>
                          <a:srgbClr val="00000A"/>
                        </a:solidFill>
                        <a:latin typeface="Arial" panose="020B0604020202020204" pitchFamily="34" charset="0"/>
                        <a:ea typeface="Times New Roman"/>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38100" cap="flat" cmpd="sng" algn="ctr">
                      <a:solidFill>
                        <a:srgbClr val="C0504D"/>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2DBDB"/>
                    </a:solidFill>
                  </a:tcPr>
                </a:tc>
                <a:extLst>
                  <a:ext uri="{0D108BD9-81ED-4DB2-BD59-A6C34878D82A}">
                    <a16:rowId xmlns:a16="http://schemas.microsoft.com/office/drawing/2014/main" val="10003"/>
                  </a:ext>
                </a:extLst>
              </a:tr>
              <a:tr h="1380256">
                <a:tc>
                  <a:txBody>
                    <a:bodyPr/>
                    <a:lstStyle>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50000"/>
                        </a:lnSpc>
                        <a:spcAft>
                          <a:spcPts val="0"/>
                        </a:spcAft>
                      </a:pPr>
                      <a:r>
                        <a:rPr lang="cs-CZ" sz="1400" b="1" kern="50" dirty="0">
                          <a:solidFill>
                            <a:srgbClr val="00000A"/>
                          </a:solidFill>
                          <a:latin typeface="Arial" panose="020B0604020202020204" pitchFamily="34" charset="0"/>
                          <a:ea typeface="Calibri"/>
                          <a:cs typeface="Arial" panose="020B0604020202020204" pitchFamily="34" charset="0"/>
                        </a:rPr>
                        <a:t>Domácí péče</a:t>
                      </a:r>
                      <a:endParaRPr lang="cs-CZ" sz="1400" kern="50" dirty="0">
                        <a:solidFill>
                          <a:srgbClr val="00000A"/>
                        </a:solidFill>
                        <a:latin typeface="Arial" panose="020B0604020202020204" pitchFamily="34" charset="0"/>
                        <a:ea typeface="Times New Roman"/>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38100" cap="flat" cmpd="sng" algn="ctr">
                      <a:solidFill>
                        <a:srgbClr val="00B0F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50000"/>
                        </a:lnSpc>
                        <a:spcAft>
                          <a:spcPts val="0"/>
                        </a:spcAft>
                      </a:pPr>
                      <a:r>
                        <a:rPr lang="cs-CZ" sz="1200" kern="50">
                          <a:solidFill>
                            <a:srgbClr val="00000A"/>
                          </a:solidFill>
                          <a:latin typeface="Arial" panose="020B0604020202020204" pitchFamily="34" charset="0"/>
                          <a:ea typeface="Calibri"/>
                          <a:cs typeface="Arial" panose="020B0604020202020204" pitchFamily="34" charset="0"/>
                        </a:rPr>
                        <a:t>Praktičtí lékaři, agentury domácí péče</a:t>
                      </a:r>
                      <a:endParaRPr lang="cs-CZ" sz="1200" kern="50">
                        <a:solidFill>
                          <a:srgbClr val="00000A"/>
                        </a:solidFill>
                        <a:latin typeface="Arial" panose="020B0604020202020204" pitchFamily="34" charset="0"/>
                        <a:ea typeface="Times New Roman"/>
                        <a:cs typeface="Arial" panose="020B0604020202020204" pitchFamily="34" charset="0"/>
                      </a:endParaRPr>
                    </a:p>
                  </a:txBody>
                  <a:tcPr marL="68580" marR="68580" marT="0" marB="0" anchor="ctr">
                    <a:lnL w="38100" cap="flat" cmpd="sng" algn="ctr">
                      <a:solidFill>
                        <a:srgbClr val="00B0F0"/>
                      </a:solidFill>
                      <a:prstDash val="solid"/>
                      <a:round/>
                      <a:headEnd type="none" w="med" len="med"/>
                      <a:tailEnd type="none" w="med" len="med"/>
                    </a:lnL>
                    <a:lnR w="38100" cap="flat" cmpd="sng" algn="ctr">
                      <a:solidFill>
                        <a:srgbClr val="C0504D"/>
                      </a:solidFill>
                      <a:prstDash val="solid"/>
                      <a:round/>
                      <a:headEnd type="none" w="med" len="med"/>
                      <a:tailEnd type="none" w="med" len="med"/>
                    </a:lnR>
                    <a:lnT w="12700" cap="flat" cmpd="sng" algn="ctr">
                      <a:solidFill>
                        <a:srgbClr val="00000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DBE5F1"/>
                    </a:solidFill>
                  </a:tcPr>
                </a:tc>
                <a:tc vMerge="1">
                  <a:txBody>
                    <a:bodyPr/>
                    <a:lstStyle/>
                    <a:p>
                      <a:endParaRPr lang="cs-CZ"/>
                    </a:p>
                  </a:txBody>
                  <a:tcPr/>
                </a:tc>
                <a:tc vMerge="1">
                  <a:txBody>
                    <a:bodyPr/>
                    <a:lstStyle/>
                    <a:p>
                      <a:endParaRPr lang="cs-CZ"/>
                    </a:p>
                  </a:txBody>
                  <a:tcPr/>
                </a:tc>
                <a:tc>
                  <a:txBody>
                    <a:bodyPr/>
                    <a:lstStyle>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lnSpc>
                          <a:spcPct val="150000"/>
                        </a:lnSpc>
                        <a:spcAft>
                          <a:spcPts val="0"/>
                        </a:spcAft>
                      </a:pPr>
                      <a:r>
                        <a:rPr lang="cs-CZ" sz="1200" kern="50" dirty="0">
                          <a:solidFill>
                            <a:srgbClr val="00000A"/>
                          </a:solidFill>
                          <a:latin typeface="Arial" panose="020B0604020202020204" pitchFamily="34" charset="0"/>
                          <a:ea typeface="Calibri"/>
                          <a:cs typeface="Arial" panose="020B0604020202020204" pitchFamily="34" charset="0"/>
                        </a:rPr>
                        <a:t>Mobilní specializovaná paliativní péče, stacionáře</a:t>
                      </a:r>
                      <a:endParaRPr lang="cs-CZ" sz="1200" kern="50" dirty="0">
                        <a:solidFill>
                          <a:srgbClr val="00000A"/>
                        </a:solidFill>
                        <a:latin typeface="Arial" panose="020B0604020202020204" pitchFamily="34" charset="0"/>
                        <a:ea typeface="Times New Roman"/>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38100" cap="flat" cmpd="sng" algn="ctr">
                      <a:solidFill>
                        <a:srgbClr val="C0504D"/>
                      </a:solidFill>
                      <a:prstDash val="solid"/>
                      <a:round/>
                      <a:headEnd type="none" w="med" len="med"/>
                      <a:tailEnd type="none" w="med" len="med"/>
                    </a:lnR>
                    <a:lnT w="12700" cap="flat" cmpd="sng" algn="ctr">
                      <a:solidFill>
                        <a:srgbClr val="000000"/>
                      </a:solidFill>
                      <a:prstDash val="solid"/>
                      <a:round/>
                      <a:headEnd type="none" w="med" len="med"/>
                      <a:tailEnd type="none" w="med" len="med"/>
                    </a:lnT>
                    <a:lnB w="381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solidFill>
                      <a:srgbClr val="F2DBDB"/>
                    </a:solidFill>
                  </a:tcPr>
                </a:tc>
                <a:extLst>
                  <a:ext uri="{0D108BD9-81ED-4DB2-BD59-A6C34878D82A}">
                    <a16:rowId xmlns:a16="http://schemas.microsoft.com/office/drawing/2014/main" val="10004"/>
                  </a:ext>
                </a:extLst>
              </a:tr>
            </a:tbl>
          </a:graphicData>
        </a:graphic>
      </p:graphicFrame>
      <p:sp>
        <p:nvSpPr>
          <p:cNvPr id="2" name="Title 1"/>
          <p:cNvSpPr>
            <a:spLocks noGrp="1"/>
          </p:cNvSpPr>
          <p:nvPr>
            <p:ph type="title"/>
          </p:nvPr>
        </p:nvSpPr>
        <p:spPr/>
        <p:txBody>
          <a:bodyPr>
            <a:normAutofit/>
          </a:bodyPr>
          <a:lstStyle/>
          <a:p>
            <a:r>
              <a:rPr lang="en-US" dirty="0" err="1"/>
              <a:t>Ukázka</a:t>
            </a:r>
            <a:r>
              <a:rPr lang="en-US" dirty="0"/>
              <a:t> </a:t>
            </a:r>
            <a:r>
              <a:rPr lang="en-US" dirty="0" err="1"/>
              <a:t>modelu</a:t>
            </a:r>
            <a:r>
              <a:rPr lang="en-US" dirty="0"/>
              <a:t> </a:t>
            </a:r>
            <a:r>
              <a:rPr lang="en-US" dirty="0" err="1"/>
              <a:t>víceúrovňové</a:t>
            </a:r>
            <a:r>
              <a:rPr lang="en-US" dirty="0"/>
              <a:t> </a:t>
            </a:r>
            <a:r>
              <a:rPr lang="en-US" dirty="0" err="1"/>
              <a:t>paliativní</a:t>
            </a:r>
            <a:r>
              <a:rPr lang="en-US" dirty="0"/>
              <a:t> </a:t>
            </a:r>
            <a:r>
              <a:rPr lang="en-US" dirty="0" err="1"/>
              <a:t>péče</a:t>
            </a:r>
            <a:r>
              <a:rPr lang="en-US" dirty="0"/>
              <a:t> </a:t>
            </a:r>
          </a:p>
        </p:txBody>
      </p:sp>
      <p:grpSp>
        <p:nvGrpSpPr>
          <p:cNvPr id="7" name="Group 6"/>
          <p:cNvGrpSpPr/>
          <p:nvPr/>
        </p:nvGrpSpPr>
        <p:grpSpPr>
          <a:xfrm>
            <a:off x="10367729" y="150210"/>
            <a:ext cx="1683594" cy="561419"/>
            <a:chOff x="9868966" y="545145"/>
            <a:chExt cx="1621130" cy="561419"/>
          </a:xfrm>
        </p:grpSpPr>
        <p:sp>
          <p:nvSpPr>
            <p:cNvPr id="9" name="Rectangle 8"/>
            <p:cNvSpPr/>
            <p:nvPr/>
          </p:nvSpPr>
          <p:spPr>
            <a:xfrm>
              <a:off x="9868966" y="545145"/>
              <a:ext cx="1474258" cy="56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Vlajka CR">
              <a:extLst>
                <a:ext uri="{FF2B5EF4-FFF2-40B4-BE49-F238E27FC236}">
                  <a16:creationId xmlns:a16="http://schemas.microsoft.com/office/drawing/2014/main" id="{471DD38C-87B2-4EF0-9C4F-92FAABA3B665}"/>
                </a:ext>
              </a:extLst>
            </p:cNvPr>
            <p:cNvPicPr>
              <a:picLocks noChangeArrowheads="1"/>
            </p:cNvPicPr>
            <p:nvPr>
              <p:custDataLst>
                <p:tags r:id="rId1"/>
              </p:custDataLst>
            </p:nvPr>
          </p:nvPicPr>
          <p:blipFill>
            <a:blip r:embed="rId3" cstate="print">
              <a:extLst>
                <a:ext uri="{28A0092B-C50C-407E-A947-70E740481C1C}">
                  <a14:useLocalDpi xmlns:a14="http://schemas.microsoft.com/office/drawing/2010/main"/>
                </a:ext>
              </a:extLst>
            </a:blip>
            <a:srcRect/>
            <a:stretch>
              <a:fillRect/>
            </a:stretch>
          </p:blipFill>
          <p:spPr bwMode="gray">
            <a:xfrm>
              <a:off x="10803224" y="545145"/>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Rectangle 10"/>
            <p:cNvSpPr/>
            <p:nvPr/>
          </p:nvSpPr>
          <p:spPr>
            <a:xfrm>
              <a:off x="9868966" y="725145"/>
              <a:ext cx="1621130" cy="246221"/>
            </a:xfrm>
            <a:prstGeom prst="rect">
              <a:avLst/>
            </a:prstGeom>
          </p:spPr>
          <p:txBody>
            <a:bodyPr wrap="square">
              <a:spAutoFit/>
            </a:bodyPr>
            <a:lstStyle/>
            <a:p>
              <a:endParaRPr lang="en-US" sz="1000" dirty="0"/>
            </a:p>
          </p:txBody>
        </p:sp>
      </p:grpSp>
    </p:spTree>
    <p:extLst>
      <p:ext uri="{BB962C8B-B14F-4D97-AF65-F5344CB8AC3E}">
        <p14:creationId xmlns:p14="http://schemas.microsoft.com/office/powerpoint/2010/main" val="1330992533"/>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Obrázek 1">
            <a:extLst>
              <a:ext uri="{FF2B5EF4-FFF2-40B4-BE49-F238E27FC236}">
                <a16:creationId xmlns:a16="http://schemas.microsoft.com/office/drawing/2014/main" id="{3016391B-77F1-4124-8C9E-AAE054DC6C6A}"/>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607624"/>
            <a:ext cx="8511418" cy="565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Box 7"/>
          <p:cNvSpPr txBox="1"/>
          <p:nvPr/>
        </p:nvSpPr>
        <p:spPr>
          <a:xfrm>
            <a:off x="8310153" y="1501589"/>
            <a:ext cx="3445803" cy="4202441"/>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Současná úroveň péče o řadu chronických onemocnění dosahuje zlepšujících se výsledků a významně prodlužuje délku života pacientů. Tento vývoj představuje podnět ke změně přístupu k paliativní péči, tato by nadále neměla být vnímána jen jako synonymum péče v závěru života, tedy péče ve fázi kdy je opuštěn jakýkoli kurativní záměr probíhající terapie.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Je třeba hledat modely časné integrace paliativní péče a včas indikovat pacienty, u který je úmrtí očekávatelné v předvídatelném časovém horizontu. Správná indikace a včasná podpora těchto pacientů zásadně zvyšuje potenciál a efektivitu paliativních intervencí a umožňuje organizovat péči o pacienty s těžištěm mimo lůžková zařízení. </a:t>
            </a:r>
          </a:p>
        </p:txBody>
      </p:sp>
      <p:sp>
        <p:nvSpPr>
          <p:cNvPr id="2" name="Title 1"/>
          <p:cNvSpPr>
            <a:spLocks noGrp="1"/>
          </p:cNvSpPr>
          <p:nvPr>
            <p:ph type="title"/>
          </p:nvPr>
        </p:nvSpPr>
        <p:spPr/>
        <p:txBody>
          <a:bodyPr>
            <a:normAutofit/>
          </a:bodyPr>
          <a:lstStyle/>
          <a:p>
            <a:r>
              <a:rPr lang="en-US" dirty="0"/>
              <a:t>Model </a:t>
            </a:r>
            <a:r>
              <a:rPr lang="en-US" dirty="0" err="1"/>
              <a:t>časné</a:t>
            </a:r>
            <a:r>
              <a:rPr lang="en-US" dirty="0"/>
              <a:t> </a:t>
            </a:r>
            <a:r>
              <a:rPr lang="en-US" dirty="0" err="1"/>
              <a:t>integrace</a:t>
            </a:r>
            <a:r>
              <a:rPr lang="en-US" dirty="0"/>
              <a:t> </a:t>
            </a:r>
            <a:r>
              <a:rPr lang="en-US" dirty="0" err="1"/>
              <a:t>paliativní</a:t>
            </a:r>
            <a:r>
              <a:rPr lang="en-US" dirty="0"/>
              <a:t> </a:t>
            </a:r>
            <a:r>
              <a:rPr lang="en-US" dirty="0" err="1"/>
              <a:t>péče</a:t>
            </a:r>
            <a:endParaRPr lang="en-US" dirty="0"/>
          </a:p>
        </p:txBody>
      </p:sp>
      <p:grpSp>
        <p:nvGrpSpPr>
          <p:cNvPr id="6" name="Group 5"/>
          <p:cNvGrpSpPr/>
          <p:nvPr/>
        </p:nvGrpSpPr>
        <p:grpSpPr>
          <a:xfrm>
            <a:off x="10367728" y="150210"/>
            <a:ext cx="1676979" cy="561419"/>
            <a:chOff x="9868966" y="545145"/>
            <a:chExt cx="1621130" cy="561419"/>
          </a:xfrm>
        </p:grpSpPr>
        <p:sp>
          <p:nvSpPr>
            <p:cNvPr id="9" name="Rectangle 8"/>
            <p:cNvSpPr/>
            <p:nvPr/>
          </p:nvSpPr>
          <p:spPr>
            <a:xfrm>
              <a:off x="9868966" y="545145"/>
              <a:ext cx="1474258" cy="56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Vlajka CR">
              <a:extLst>
                <a:ext uri="{FF2B5EF4-FFF2-40B4-BE49-F238E27FC236}">
                  <a16:creationId xmlns:a16="http://schemas.microsoft.com/office/drawing/2014/main" id="{471DD38C-87B2-4EF0-9C4F-92FAABA3B665}"/>
                </a:ext>
              </a:extLst>
            </p:cNvPr>
            <p:cNvPicPr>
              <a:picLocks noChangeArrowheads="1"/>
            </p:cNvPicPr>
            <p:nvPr>
              <p:custDataLst>
                <p:tags r:id="rId1"/>
              </p:custDataLst>
            </p:nvPr>
          </p:nvPicPr>
          <p:blipFill>
            <a:blip r:embed="rId4" cstate="print">
              <a:extLst>
                <a:ext uri="{28A0092B-C50C-407E-A947-70E740481C1C}">
                  <a14:useLocalDpi xmlns:a14="http://schemas.microsoft.com/office/drawing/2010/main"/>
                </a:ext>
              </a:extLst>
            </a:blip>
            <a:srcRect/>
            <a:stretch>
              <a:fillRect/>
            </a:stretch>
          </p:blipFill>
          <p:spPr bwMode="gray">
            <a:xfrm>
              <a:off x="10803224" y="545145"/>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Rectangle 10"/>
            <p:cNvSpPr/>
            <p:nvPr/>
          </p:nvSpPr>
          <p:spPr>
            <a:xfrm>
              <a:off x="9868966" y="725145"/>
              <a:ext cx="1621130" cy="246221"/>
            </a:xfrm>
            <a:prstGeom prst="rect">
              <a:avLst/>
            </a:prstGeom>
          </p:spPr>
          <p:txBody>
            <a:bodyPr wrap="square">
              <a:spAutoFit/>
            </a:bodyPr>
            <a:lstStyle/>
            <a:p>
              <a:endParaRPr lang="en-US" sz="1000" dirty="0"/>
            </a:p>
          </p:txBody>
        </p:sp>
      </p:grpSp>
    </p:spTree>
    <p:extLst>
      <p:ext uri="{BB962C8B-B14F-4D97-AF65-F5344CB8AC3E}">
        <p14:creationId xmlns:p14="http://schemas.microsoft.com/office/powerpoint/2010/main" val="3714661874"/>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32011" y="6276581"/>
            <a:ext cx="11559989" cy="58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normAutofit/>
          </a:bodyPr>
          <a:lstStyle/>
          <a:p>
            <a:r>
              <a:rPr lang="en-US" dirty="0" err="1"/>
              <a:t>Mobilní</a:t>
            </a:r>
            <a:r>
              <a:rPr lang="en-US" dirty="0"/>
              <a:t> </a:t>
            </a:r>
            <a:r>
              <a:rPr lang="en-US" dirty="0" err="1"/>
              <a:t>specializovaná</a:t>
            </a:r>
            <a:r>
              <a:rPr lang="en-US" dirty="0"/>
              <a:t> </a:t>
            </a:r>
            <a:r>
              <a:rPr lang="en-US" dirty="0" err="1"/>
              <a:t>paliativní</a:t>
            </a:r>
            <a:r>
              <a:rPr lang="en-US" dirty="0"/>
              <a:t> </a:t>
            </a:r>
            <a:r>
              <a:rPr lang="en-US" dirty="0" err="1"/>
              <a:t>péče</a:t>
            </a:r>
            <a:r>
              <a:rPr lang="en-US" dirty="0"/>
              <a:t> v ČR </a:t>
            </a:r>
          </a:p>
        </p:txBody>
      </p:sp>
      <p:sp>
        <p:nvSpPr>
          <p:cNvPr id="63" name="TextBox 62"/>
          <p:cNvSpPr txBox="1"/>
          <p:nvPr/>
        </p:nvSpPr>
        <p:spPr>
          <a:xfrm>
            <a:off x="7905176" y="1134483"/>
            <a:ext cx="4046032" cy="4072726"/>
          </a:xfrm>
          <a:prstGeom prst="rect">
            <a:avLst/>
          </a:prstGeom>
          <a:noFill/>
          <a:ln>
            <a:noFill/>
          </a:ln>
        </p:spPr>
        <p:txBody>
          <a:bodyPr wrap="square" rtlCol="0">
            <a:noAutofit/>
          </a:bodyPr>
          <a:lstStyle/>
          <a:p>
            <a:r>
              <a:rPr lang="cs-CZ" sz="1400" dirty="0"/>
              <a:t>Mobilní specializovaná paliativní péče (MSPP) se postupně etabluje v českém zdravotním systému jako jedna z plnohodnotných alternativ zdravotní péče o umírající. MSPP byla nejprve provozována zcela mimo systém zdravotního pojištění. V letech 2015 a 2016 byla část této péče hrazena formou pilotního projektu VZP. Od roku 2017 je tato forma zdravotní péče součástí úhradové vyhlášky.</a:t>
            </a:r>
          </a:p>
          <a:p>
            <a:endParaRPr lang="cs-CZ" sz="1400" dirty="0"/>
          </a:p>
          <a:p>
            <a:r>
              <a:rPr lang="cs-CZ" sz="1400" dirty="0"/>
              <a:t>V administrativních datech souvisejících s vykazováním zdravotních služeb nelze identifikovat všechnu péči poskytovatelů MSPP (neboť je stále dost často hrazena přímo či formou darů), ale přesto lze zaznamenat signifikantní nárůst té služby poskytované v rámci služeb hrazených ze zdravotního pojištění. </a:t>
            </a:r>
          </a:p>
        </p:txBody>
      </p:sp>
      <p:graphicFrame>
        <p:nvGraphicFramePr>
          <p:cNvPr id="64" name="Tabulka 6"/>
          <p:cNvGraphicFramePr>
            <a:graphicFrameLocks noGrp="1"/>
          </p:cNvGraphicFramePr>
          <p:nvPr>
            <p:extLst>
              <p:ext uri="{D42A27DB-BD31-4B8C-83A1-F6EECF244321}">
                <p14:modId xmlns:p14="http://schemas.microsoft.com/office/powerpoint/2010/main" val="723393845"/>
              </p:ext>
            </p:extLst>
          </p:nvPr>
        </p:nvGraphicFramePr>
        <p:xfrm>
          <a:off x="378134" y="649379"/>
          <a:ext cx="6997356" cy="3768649"/>
        </p:xfrm>
        <a:graphic>
          <a:graphicData uri="http://schemas.openxmlformats.org/drawingml/2006/table">
            <a:tbl>
              <a:tblPr/>
              <a:tblGrid>
                <a:gridCol w="1604780">
                  <a:extLst>
                    <a:ext uri="{9D8B030D-6E8A-4147-A177-3AD203B41FA5}">
                      <a16:colId xmlns:a16="http://schemas.microsoft.com/office/drawing/2014/main" val="2661056440"/>
                    </a:ext>
                  </a:extLst>
                </a:gridCol>
                <a:gridCol w="1919332">
                  <a:extLst>
                    <a:ext uri="{9D8B030D-6E8A-4147-A177-3AD203B41FA5}">
                      <a16:colId xmlns:a16="http://schemas.microsoft.com/office/drawing/2014/main" val="2613457464"/>
                    </a:ext>
                  </a:extLst>
                </a:gridCol>
                <a:gridCol w="1157748">
                  <a:extLst>
                    <a:ext uri="{9D8B030D-6E8A-4147-A177-3AD203B41FA5}">
                      <a16:colId xmlns:a16="http://schemas.microsoft.com/office/drawing/2014/main" val="1876203265"/>
                    </a:ext>
                  </a:extLst>
                </a:gridCol>
                <a:gridCol w="1157748">
                  <a:extLst>
                    <a:ext uri="{9D8B030D-6E8A-4147-A177-3AD203B41FA5}">
                      <a16:colId xmlns:a16="http://schemas.microsoft.com/office/drawing/2014/main" val="3236280784"/>
                    </a:ext>
                  </a:extLst>
                </a:gridCol>
                <a:gridCol w="1157748">
                  <a:extLst>
                    <a:ext uri="{9D8B030D-6E8A-4147-A177-3AD203B41FA5}">
                      <a16:colId xmlns:a16="http://schemas.microsoft.com/office/drawing/2014/main" val="1600830225"/>
                    </a:ext>
                  </a:extLst>
                </a:gridCol>
              </a:tblGrid>
              <a:tr h="426023">
                <a:tc rowSpan="2">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b="1" i="0" u="none" strike="noStrike" dirty="0">
                          <a:solidFill>
                            <a:schemeClr val="bg1"/>
                          </a:solidFill>
                          <a:effectLst/>
                          <a:latin typeface="+mn-lt"/>
                        </a:rPr>
                        <a:t>REGION</a:t>
                      </a: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gridSpan="4">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b="1" i="0" u="none" strike="noStrike" dirty="0">
                          <a:solidFill>
                            <a:schemeClr val="bg1"/>
                          </a:solidFill>
                          <a:effectLst/>
                          <a:latin typeface="+mn-lt"/>
                        </a:rPr>
                        <a:t>Počet pacientů jimž byla vykázána zdravotní</a:t>
                      </a:r>
                      <a:r>
                        <a:rPr lang="cs-CZ" sz="1400" b="1" i="0" u="none" strike="noStrike" baseline="0" dirty="0">
                          <a:solidFill>
                            <a:schemeClr val="bg1"/>
                          </a:solidFill>
                          <a:effectLst/>
                          <a:latin typeface="+mn-lt"/>
                        </a:rPr>
                        <a:t> péče na odbornost 926</a:t>
                      </a:r>
                      <a:endParaRPr lang="cs-CZ" sz="1400" b="1" i="0" u="none" strike="noStrike" dirty="0">
                        <a:solidFill>
                          <a:schemeClr val="bg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tc hMerge="1">
                  <a:txBody>
                    <a:bodyPr/>
                    <a:lstStyle/>
                    <a:p>
                      <a:pPr algn="ctr" fontAlgn="b"/>
                      <a:endParaRPr lang="cs-CZ" sz="1000" b="1" i="0" u="none" strike="noStrike" dirty="0">
                        <a:solidFill>
                          <a:schemeClr val="bg1"/>
                        </a:solidFill>
                        <a:effectLst/>
                        <a:latin typeface="Calibri" panose="020F0502020204030204" pitchFamily="34" charset="0"/>
                      </a:endParaRPr>
                    </a:p>
                  </a:txBody>
                  <a:tcPr marL="8876" marR="8876" marT="8876" marB="0" anchor="ctr">
                    <a:solidFill>
                      <a:schemeClr val="accent2"/>
                    </a:solidFill>
                  </a:tcPr>
                </a:tc>
                <a:tc hMerge="1">
                  <a:txBody>
                    <a:bodyPr/>
                    <a:lstStyle/>
                    <a:p>
                      <a:pPr algn="ctr" fontAlgn="b"/>
                      <a:endParaRPr lang="cs-CZ" sz="1000" b="1" i="0" u="none" strike="noStrike" dirty="0">
                        <a:solidFill>
                          <a:schemeClr val="bg1"/>
                        </a:solidFill>
                        <a:effectLst/>
                        <a:latin typeface="Calibri" panose="020F0502020204030204" pitchFamily="34" charset="0"/>
                      </a:endParaRPr>
                    </a:p>
                  </a:txBody>
                  <a:tcPr marL="8876" marR="8876" marT="8876" marB="0" anchor="ctr">
                    <a:solidFill>
                      <a:schemeClr val="accent2"/>
                    </a:solidFill>
                  </a:tcPr>
                </a:tc>
                <a:tc hMerge="1">
                  <a:txBody>
                    <a:bodyPr/>
                    <a:lstStyle/>
                    <a:p>
                      <a:pPr algn="ctr" fontAlgn="b"/>
                      <a:endParaRPr lang="cs-CZ" sz="1400" b="1" i="0" u="none" strike="noStrike" dirty="0">
                        <a:solidFill>
                          <a:schemeClr val="bg1"/>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extLst>
                  <a:ext uri="{0D108BD9-81ED-4DB2-BD59-A6C34878D82A}">
                    <a16:rowId xmlns:a16="http://schemas.microsoft.com/office/drawing/2014/main" val="652227472"/>
                  </a:ext>
                </a:extLst>
              </a:tr>
              <a:tr h="174446">
                <a:tc vMerge="1">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endParaRPr lang="cs-CZ" sz="1400" b="1" i="0" u="none" strike="noStrike" dirty="0">
                        <a:solidFill>
                          <a:schemeClr val="bg1"/>
                        </a:solidFill>
                        <a:effectLst/>
                        <a:latin typeface="Calibri" panose="020F0502020204030204" pitchFamily="34" charset="0"/>
                      </a:endParaRPr>
                    </a:p>
                  </a:txBody>
                  <a:tcPr marL="8876" marR="8876" marT="8876"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33356"/>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b="1" u="none" strike="noStrike" dirty="0">
                          <a:solidFill>
                            <a:schemeClr val="bg1"/>
                          </a:solidFill>
                          <a:effectLst/>
                          <a:latin typeface="+mn-lt"/>
                        </a:rPr>
                        <a:t>2015</a:t>
                      </a:r>
                      <a:endParaRPr lang="cs-CZ" sz="1400" b="1" i="0" u="none" strike="noStrike" dirty="0">
                        <a:solidFill>
                          <a:schemeClr val="bg1"/>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33356"/>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b="1" u="none" strike="noStrike" dirty="0">
                          <a:solidFill>
                            <a:schemeClr val="bg1"/>
                          </a:solidFill>
                          <a:effectLst/>
                          <a:latin typeface="+mn-lt"/>
                        </a:rPr>
                        <a:t>2016</a:t>
                      </a:r>
                      <a:endParaRPr lang="cs-CZ" sz="1400" b="1" i="0" u="none" strike="noStrike" dirty="0">
                        <a:solidFill>
                          <a:schemeClr val="bg1"/>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33356"/>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b="1" u="none" strike="noStrike" dirty="0">
                          <a:solidFill>
                            <a:schemeClr val="bg1"/>
                          </a:solidFill>
                          <a:effectLst/>
                          <a:latin typeface="+mn-lt"/>
                        </a:rPr>
                        <a:t>2017</a:t>
                      </a:r>
                      <a:endParaRPr lang="cs-CZ" sz="1400" b="1" i="0" u="none" strike="noStrike" dirty="0">
                        <a:solidFill>
                          <a:schemeClr val="bg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33356"/>
                    </a:solidFill>
                  </a:tcPr>
                </a:tc>
                <a:tc>
                  <a:txBody>
                    <a:bodyPr/>
                    <a:lstStyle/>
                    <a:p>
                      <a:pPr algn="ctr" fontAlgn="b"/>
                      <a:r>
                        <a:rPr lang="cs-CZ" sz="1400" b="1" i="0" u="none" strike="noStrike" dirty="0">
                          <a:solidFill>
                            <a:schemeClr val="bg1"/>
                          </a:solidFill>
                          <a:effectLst/>
                          <a:latin typeface="+mn-lt"/>
                        </a:rPr>
                        <a:t>2018</a:t>
                      </a:r>
                      <a:endParaRPr lang="cs-CZ" sz="1400" b="1" i="0" u="none" strike="noStrike" dirty="0">
                        <a:solidFill>
                          <a:schemeClr val="accent3">
                            <a:lumMod val="60000"/>
                            <a:lumOff val="40000"/>
                          </a:schemeClr>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33356"/>
                    </a:solidFill>
                  </a:tcPr>
                </a:tc>
                <a:extLst>
                  <a:ext uri="{0D108BD9-81ED-4DB2-BD59-A6C34878D82A}">
                    <a16:rowId xmlns:a16="http://schemas.microsoft.com/office/drawing/2014/main" val="653319795"/>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dirty="0">
                          <a:effectLst/>
                          <a:latin typeface="+mn-lt"/>
                        </a:rPr>
                        <a:t>Hlavní město Praha</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effectLst/>
                          <a:latin typeface="+mn-lt"/>
                        </a:rPr>
                        <a:t>86</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effectLst/>
                          <a:latin typeface="+mn-lt"/>
                        </a:rPr>
                        <a:t>121</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effectLst/>
                          <a:latin typeface="+mn-lt"/>
                        </a:rPr>
                        <a:t>128</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2D2B49"/>
                          </a:solidFill>
                          <a:effectLst/>
                          <a:latin typeface="+mn-lt"/>
                        </a:rPr>
                        <a:t>196</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07545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dirty="0">
                          <a:effectLst/>
                          <a:latin typeface="+mn-lt"/>
                        </a:rPr>
                        <a:t>Středočeský kraj</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effectLst/>
                          <a:latin typeface="+mn-lt"/>
                        </a:rPr>
                        <a:t>12</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effectLst/>
                          <a:latin typeface="+mn-lt"/>
                        </a:rPr>
                        <a:t>12</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effectLst/>
                          <a:latin typeface="+mn-lt"/>
                        </a:rPr>
                        <a:t>19</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algn="ctr" fontAlgn="b"/>
                      <a:r>
                        <a:rPr lang="cs-CZ" sz="1400" b="0" i="0" u="none" strike="noStrike" dirty="0">
                          <a:solidFill>
                            <a:srgbClr val="2D2B49"/>
                          </a:solidFill>
                          <a:effectLst/>
                          <a:latin typeface="+mn-lt"/>
                        </a:rPr>
                        <a:t>61</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309219311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dirty="0">
                          <a:effectLst/>
                          <a:latin typeface="+mn-lt"/>
                        </a:rPr>
                        <a:t>Jihočeský kraj</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effectLst/>
                          <a:latin typeface="+mn-lt"/>
                        </a:rPr>
                        <a:t>1</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effectLst/>
                          <a:latin typeface="+mn-lt"/>
                        </a:rPr>
                        <a:t>3</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2D2B49"/>
                          </a:solidFill>
                          <a:effectLst/>
                          <a:latin typeface="+mn-lt"/>
                        </a:rPr>
                        <a:t>8</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60516210"/>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dirty="0">
                          <a:effectLst/>
                          <a:latin typeface="+mn-lt"/>
                        </a:rPr>
                        <a:t>Plzeňský kraj</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endParaRPr lang="cs-CZ" sz="1400" dirty="0">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effectLst/>
                          <a:latin typeface="+mn-lt"/>
                        </a:rPr>
                        <a:t>1</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effectLst/>
                          <a:latin typeface="+mn-lt"/>
                        </a:rPr>
                        <a:t>2</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algn="ctr" fontAlgn="b"/>
                      <a:r>
                        <a:rPr lang="cs-CZ" sz="1400" b="0" i="0" u="none" strike="noStrike" dirty="0">
                          <a:solidFill>
                            <a:srgbClr val="2D2B49"/>
                          </a:solidFill>
                          <a:effectLst/>
                          <a:latin typeface="+mn-lt"/>
                        </a:rPr>
                        <a:t>5</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70344303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dirty="0">
                          <a:effectLst/>
                          <a:latin typeface="+mn-lt"/>
                        </a:rPr>
                        <a:t>Karlovarský kraj</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endParaRPr lang="cs-CZ" sz="1400" dirty="0">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2D2B49"/>
                          </a:solidFill>
                          <a:effectLst/>
                          <a:latin typeface="+mn-lt"/>
                        </a:rPr>
                        <a:t>15</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466921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a:effectLst/>
                          <a:latin typeface="+mn-lt"/>
                        </a:rPr>
                        <a:t>Ústecký kraj</a:t>
                      </a:r>
                      <a:endParaRPr lang="cs-CZ" sz="1400" b="0" i="0" u="none" strike="noStrike">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effectLst/>
                          <a:latin typeface="+mn-lt"/>
                        </a:rPr>
                        <a:t>1</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effectLst/>
                          <a:latin typeface="+mn-lt"/>
                        </a:rPr>
                        <a:t> </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effectLst/>
                          <a:latin typeface="+mn-lt"/>
                        </a:rPr>
                        <a:t>17</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algn="ctr" fontAlgn="b"/>
                      <a:r>
                        <a:rPr lang="cs-CZ" sz="1400" b="0" i="0" u="none" strike="noStrike" dirty="0">
                          <a:solidFill>
                            <a:srgbClr val="2D2B49"/>
                          </a:solidFill>
                          <a:effectLst/>
                          <a:latin typeface="+mn-lt"/>
                        </a:rPr>
                        <a:t>43</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1867807966"/>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dirty="0">
                          <a:solidFill>
                            <a:schemeClr val="tx1"/>
                          </a:solidFill>
                          <a:effectLst/>
                          <a:latin typeface="+mn-lt"/>
                        </a:rPr>
                        <a:t>Liberecký kraj</a:t>
                      </a:r>
                      <a:endParaRPr lang="cs-CZ" sz="1400" b="0" i="0" u="none" strike="noStrike" dirty="0">
                        <a:solidFill>
                          <a:schemeClr val="tx1"/>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solidFill>
                            <a:schemeClr val="tx1"/>
                          </a:solidFill>
                          <a:effectLst/>
                          <a:latin typeface="+mn-lt"/>
                        </a:rPr>
                        <a:t>1</a:t>
                      </a:r>
                      <a:endParaRPr lang="cs-CZ" sz="1400" b="0" i="0" u="none" strike="noStrike" dirty="0">
                        <a:solidFill>
                          <a:schemeClr val="tx1"/>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endParaRPr lang="cs-CZ" sz="1400" b="0" i="0" u="none" strike="noStrike" dirty="0">
                        <a:solidFill>
                          <a:schemeClr val="tx1"/>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endParaRPr lang="cs-CZ" sz="14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mn-lt"/>
                        </a:rPr>
                        <a:t>4</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75898327"/>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dirty="0">
                          <a:solidFill>
                            <a:srgbClr val="C00000"/>
                          </a:solidFill>
                          <a:effectLst/>
                          <a:latin typeface="+mn-lt"/>
                        </a:rPr>
                        <a:t>Královéhradecký kraj</a:t>
                      </a:r>
                      <a:endParaRPr lang="cs-CZ" sz="1400" b="0" i="0" u="none" strike="noStrike" dirty="0">
                        <a:solidFill>
                          <a:srgbClr val="C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solidFill>
                            <a:srgbClr val="C00000"/>
                          </a:solidFill>
                          <a:effectLst/>
                          <a:latin typeface="+mn-lt"/>
                        </a:rPr>
                        <a:t>20</a:t>
                      </a:r>
                      <a:endParaRPr lang="cs-CZ" sz="1400" b="0" i="0" u="none" strike="noStrike" dirty="0">
                        <a:solidFill>
                          <a:srgbClr val="C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solidFill>
                            <a:srgbClr val="C00000"/>
                          </a:solidFill>
                          <a:effectLst/>
                          <a:latin typeface="+mn-lt"/>
                        </a:rPr>
                        <a:t>34</a:t>
                      </a:r>
                      <a:endParaRPr lang="cs-CZ" sz="1400" b="0" i="0" u="none" strike="noStrike" dirty="0">
                        <a:solidFill>
                          <a:srgbClr val="C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solidFill>
                            <a:srgbClr val="C00000"/>
                          </a:solidFill>
                          <a:effectLst/>
                          <a:latin typeface="+mn-lt"/>
                        </a:rPr>
                        <a:t>70</a:t>
                      </a:r>
                      <a:endParaRPr lang="cs-CZ" sz="1400" b="0" i="0" u="none" strike="noStrike" dirty="0">
                        <a:solidFill>
                          <a:srgbClr val="C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algn="ctr" fontAlgn="b"/>
                      <a:r>
                        <a:rPr lang="cs-CZ" sz="1400" b="0" i="0" u="none" strike="noStrike" dirty="0">
                          <a:solidFill>
                            <a:srgbClr val="C00000"/>
                          </a:solidFill>
                          <a:effectLst/>
                          <a:latin typeface="+mn-lt"/>
                        </a:rPr>
                        <a:t>95</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2337885937"/>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dirty="0">
                          <a:effectLst/>
                          <a:latin typeface="+mn-lt"/>
                        </a:rPr>
                        <a:t>Pardubický kraj</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a:effectLst/>
                          <a:latin typeface="+mn-lt"/>
                        </a:rPr>
                        <a:t>1</a:t>
                      </a:r>
                      <a:endParaRPr lang="cs-CZ" sz="1400" b="0" i="0" u="none" strike="noStrike">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effectLst/>
                          <a:latin typeface="+mn-lt"/>
                        </a:rPr>
                        <a:t>2</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effectLst/>
                          <a:latin typeface="+mn-lt"/>
                        </a:rPr>
                        <a:t>37</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2D2B49"/>
                          </a:solidFill>
                          <a:effectLst/>
                          <a:latin typeface="+mn-lt"/>
                        </a:rPr>
                        <a:t>63</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7942648"/>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b="0" u="none" strike="noStrike" dirty="0">
                          <a:effectLst/>
                          <a:latin typeface="+mn-lt"/>
                        </a:rPr>
                        <a:t>Kraj Vysočina</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b="0" u="none" strike="noStrike" dirty="0">
                          <a:effectLst/>
                          <a:latin typeface="+mn-lt"/>
                        </a:rPr>
                        <a:t>36</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b="0" u="none" strike="noStrike" dirty="0">
                          <a:effectLst/>
                          <a:latin typeface="+mn-lt"/>
                        </a:rPr>
                        <a:t>62</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b="0" u="none" strike="noStrike" dirty="0">
                          <a:effectLst/>
                          <a:latin typeface="+mn-lt"/>
                        </a:rPr>
                        <a:t>90</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cs-CZ" sz="1400" b="0" i="0" u="none" strike="noStrike" dirty="0">
                          <a:solidFill>
                            <a:srgbClr val="2D2B49"/>
                          </a:solidFill>
                          <a:effectLst/>
                          <a:latin typeface="+mn-lt"/>
                        </a:rPr>
                        <a:t>155</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7783083"/>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dirty="0">
                          <a:solidFill>
                            <a:schemeClr val="tx1"/>
                          </a:solidFill>
                          <a:effectLst/>
                          <a:latin typeface="+mn-lt"/>
                        </a:rPr>
                        <a:t>Jihomoravský kraj</a:t>
                      </a:r>
                      <a:endParaRPr lang="cs-CZ" sz="1400" b="0" i="0" u="none" strike="noStrike" dirty="0">
                        <a:solidFill>
                          <a:schemeClr val="tx1"/>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solidFill>
                            <a:schemeClr val="tx1"/>
                          </a:solidFill>
                          <a:effectLst/>
                          <a:latin typeface="+mn-lt"/>
                        </a:rPr>
                        <a:t>42</a:t>
                      </a:r>
                      <a:endParaRPr lang="cs-CZ" sz="1400" b="0" i="0" u="none" strike="noStrike" dirty="0">
                        <a:solidFill>
                          <a:schemeClr val="tx1"/>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solidFill>
                            <a:schemeClr val="tx1"/>
                          </a:solidFill>
                          <a:effectLst/>
                          <a:latin typeface="+mn-lt"/>
                        </a:rPr>
                        <a:t>75</a:t>
                      </a:r>
                      <a:endParaRPr lang="cs-CZ" sz="1400" b="0" i="0" u="none" strike="noStrike" dirty="0">
                        <a:solidFill>
                          <a:schemeClr val="tx1"/>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solidFill>
                            <a:schemeClr val="tx1"/>
                          </a:solidFill>
                          <a:effectLst/>
                          <a:latin typeface="+mn-lt"/>
                        </a:rPr>
                        <a:t>98</a:t>
                      </a:r>
                      <a:endParaRPr lang="cs-CZ" sz="1400" b="0" i="0" u="none" strike="noStrike" dirty="0">
                        <a:solidFill>
                          <a:schemeClr val="tx1"/>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cs-CZ" sz="1400" b="0" i="0" u="none" strike="noStrike" dirty="0">
                          <a:solidFill>
                            <a:schemeClr val="tx1"/>
                          </a:solidFill>
                          <a:effectLst/>
                          <a:latin typeface="+mn-lt"/>
                        </a:rPr>
                        <a:t>128</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0188261"/>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dirty="0">
                          <a:effectLst/>
                          <a:latin typeface="+mn-lt"/>
                        </a:rPr>
                        <a:t>Olomoucký kraj</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endParaRPr lang="cs-CZ" sz="1400" dirty="0">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effectLst/>
                          <a:latin typeface="+mn-lt"/>
                        </a:rPr>
                        <a:t>1</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effectLst/>
                          <a:latin typeface="+mn-lt"/>
                        </a:rPr>
                        <a:t>10</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algn="ctr" fontAlgn="b"/>
                      <a:r>
                        <a:rPr lang="cs-CZ" sz="1400" b="0" i="0" u="none" strike="noStrike" dirty="0">
                          <a:solidFill>
                            <a:srgbClr val="2D2B49"/>
                          </a:solidFill>
                          <a:effectLst/>
                          <a:latin typeface="+mn-lt"/>
                        </a:rPr>
                        <a:t>57</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4248039464"/>
                  </a:ext>
                </a:extLst>
              </a:tr>
              <a:tr h="17444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dirty="0">
                          <a:effectLst/>
                          <a:latin typeface="+mn-lt"/>
                        </a:rPr>
                        <a:t>Zlínský kraj</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effectLst/>
                          <a:latin typeface="+mn-lt"/>
                        </a:rPr>
                        <a:t>35</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effectLst/>
                          <a:latin typeface="+mn-lt"/>
                        </a:rPr>
                        <a:t>64</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effectLst/>
                          <a:latin typeface="+mn-lt"/>
                        </a:rPr>
                        <a:t>21</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b"/>
                      <a:r>
                        <a:rPr lang="cs-CZ" sz="1400" b="0" i="0" u="none" strike="noStrike" dirty="0">
                          <a:solidFill>
                            <a:srgbClr val="2D2B49"/>
                          </a:solidFill>
                          <a:effectLst/>
                          <a:latin typeface="+mn-lt"/>
                        </a:rPr>
                        <a:t>104</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5887515"/>
                  </a:ext>
                </a:extLst>
              </a:tr>
              <a:tr h="186644">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l" fontAlgn="b"/>
                      <a:r>
                        <a:rPr lang="cs-CZ" sz="1400" u="none" strike="noStrike" dirty="0">
                          <a:effectLst/>
                          <a:latin typeface="+mn-lt"/>
                        </a:rPr>
                        <a:t>Moravskoslezský kraj</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a:effectLst/>
                          <a:latin typeface="+mn-lt"/>
                        </a:rPr>
                        <a:t>21</a:t>
                      </a:r>
                      <a:endParaRPr lang="cs-CZ" sz="1400" b="0" i="0" u="none" strike="noStrike">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a:effectLst/>
                          <a:latin typeface="+mn-lt"/>
                        </a:rPr>
                        <a:t>24</a:t>
                      </a:r>
                      <a:endParaRPr lang="cs-CZ" sz="1400" b="0" i="0" u="none" strike="noStrike">
                        <a:solidFill>
                          <a:srgbClr val="000000"/>
                        </a:solidFill>
                        <a:effectLst/>
                        <a:latin typeface="+mn-lt"/>
                      </a:endParaRPr>
                    </a:p>
                  </a:txBody>
                  <a:tcPr marL="8876" marR="8876" marT="8876"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fontAlgn="b"/>
                      <a:r>
                        <a:rPr lang="cs-CZ" sz="1400" u="none" strike="noStrike" dirty="0">
                          <a:effectLst/>
                          <a:latin typeface="+mn-lt"/>
                        </a:rPr>
                        <a:t>31</a:t>
                      </a:r>
                      <a:endParaRPr lang="cs-CZ" sz="1400" b="0" i="0" u="none" strike="noStrike" dirty="0">
                        <a:solidFill>
                          <a:srgbClr val="000000"/>
                        </a:solidFill>
                        <a:effectLst/>
                        <a:latin typeface="+mn-lt"/>
                      </a:endParaRPr>
                    </a:p>
                  </a:txBody>
                  <a:tcPr marL="8876" marR="8876" marT="8876"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tc>
                  <a:txBody>
                    <a:bodyPr/>
                    <a:lstStyle/>
                    <a:p>
                      <a:pPr algn="ctr" fontAlgn="b"/>
                      <a:r>
                        <a:rPr lang="cs-CZ" sz="1400" b="0" i="0" u="none" strike="noStrike" dirty="0">
                          <a:solidFill>
                            <a:srgbClr val="2D2B49"/>
                          </a:solidFill>
                          <a:effectLst/>
                          <a:latin typeface="+mn-lt"/>
                        </a:rPr>
                        <a:t>169</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2D2B49">
                        <a:tint val="20000"/>
                      </a:srgbClr>
                    </a:solidFill>
                  </a:tcPr>
                </a:tc>
                <a:extLst>
                  <a:ext uri="{0D108BD9-81ED-4DB2-BD59-A6C34878D82A}">
                    <a16:rowId xmlns:a16="http://schemas.microsoft.com/office/drawing/2014/main" val="3655692918"/>
                  </a:ext>
                </a:extLst>
              </a:tr>
            </a:tbl>
          </a:graphicData>
        </a:graphic>
      </p:graphicFrame>
      <p:sp>
        <p:nvSpPr>
          <p:cNvPr id="120" name="TextovéPole 118"/>
          <p:cNvSpPr txBox="1"/>
          <p:nvPr/>
        </p:nvSpPr>
        <p:spPr>
          <a:xfrm>
            <a:off x="257558" y="4610994"/>
            <a:ext cx="8413840" cy="338554"/>
          </a:xfrm>
          <a:prstGeom prst="rect">
            <a:avLst/>
          </a:prstGeom>
          <a:noFill/>
        </p:spPr>
        <p:txBody>
          <a:bodyPr wrap="square" rtlCol="0">
            <a:spAutoFit/>
          </a:bodyPr>
          <a:lstStyle/>
          <a:p>
            <a:r>
              <a:rPr lang="cs-CZ" sz="1600" b="1" dirty="0">
                <a:solidFill>
                  <a:srgbClr val="3C3A62"/>
                </a:solidFill>
                <a:latin typeface="Arial"/>
              </a:rPr>
              <a:t>Nárůst počtu pacientů MSPP jejichž péče je hrazená zdravotní pojišťovnou</a:t>
            </a:r>
          </a:p>
        </p:txBody>
      </p:sp>
      <p:grpSp>
        <p:nvGrpSpPr>
          <p:cNvPr id="121" name="Group 6"/>
          <p:cNvGrpSpPr>
            <a:grpSpLocks noChangeAspect="1"/>
          </p:cNvGrpSpPr>
          <p:nvPr/>
        </p:nvGrpSpPr>
        <p:grpSpPr bwMode="auto">
          <a:xfrm>
            <a:off x="453053" y="4949796"/>
            <a:ext cx="2716070" cy="1779371"/>
            <a:chOff x="521" y="618"/>
            <a:chExt cx="4564" cy="2990"/>
          </a:xfrm>
        </p:grpSpPr>
        <p:sp>
          <p:nvSpPr>
            <p:cNvPr id="122" name="AutoShape 5"/>
            <p:cNvSpPr>
              <a:spLocks noChangeAspect="1" noChangeArrowheads="1" noTextEdit="1"/>
            </p:cNvSpPr>
            <p:nvPr/>
          </p:nvSpPr>
          <p:spPr bwMode="auto">
            <a:xfrm>
              <a:off x="521" y="618"/>
              <a:ext cx="4564" cy="2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23" name="Freeform 7"/>
            <p:cNvSpPr>
              <a:spLocks/>
            </p:cNvSpPr>
            <p:nvPr/>
          </p:nvSpPr>
          <p:spPr bwMode="auto">
            <a:xfrm>
              <a:off x="1128" y="618"/>
              <a:ext cx="1236" cy="1002"/>
            </a:xfrm>
            <a:custGeom>
              <a:avLst/>
              <a:gdLst>
                <a:gd name="T0" fmla="*/ 1200 w 1236"/>
                <a:gd name="T1" fmla="*/ 128 h 1002"/>
                <a:gd name="T2" fmla="*/ 1172 w 1236"/>
                <a:gd name="T3" fmla="*/ 73 h 1002"/>
                <a:gd name="T4" fmla="*/ 1101 w 1236"/>
                <a:gd name="T5" fmla="*/ 47 h 1002"/>
                <a:gd name="T6" fmla="*/ 1018 w 1236"/>
                <a:gd name="T7" fmla="*/ 0 h 1002"/>
                <a:gd name="T8" fmla="*/ 978 w 1236"/>
                <a:gd name="T9" fmla="*/ 71 h 1002"/>
                <a:gd name="T10" fmla="*/ 1016 w 1236"/>
                <a:gd name="T11" fmla="*/ 111 h 1002"/>
                <a:gd name="T12" fmla="*/ 1058 w 1236"/>
                <a:gd name="T13" fmla="*/ 161 h 1002"/>
                <a:gd name="T14" fmla="*/ 1011 w 1236"/>
                <a:gd name="T15" fmla="*/ 189 h 1002"/>
                <a:gd name="T16" fmla="*/ 893 w 1236"/>
                <a:gd name="T17" fmla="*/ 220 h 1002"/>
                <a:gd name="T18" fmla="*/ 791 w 1236"/>
                <a:gd name="T19" fmla="*/ 246 h 1002"/>
                <a:gd name="T20" fmla="*/ 706 w 1236"/>
                <a:gd name="T21" fmla="*/ 260 h 1002"/>
                <a:gd name="T22" fmla="*/ 654 w 1236"/>
                <a:gd name="T23" fmla="*/ 321 h 1002"/>
                <a:gd name="T24" fmla="*/ 591 w 1236"/>
                <a:gd name="T25" fmla="*/ 312 h 1002"/>
                <a:gd name="T26" fmla="*/ 487 w 1236"/>
                <a:gd name="T27" fmla="*/ 312 h 1002"/>
                <a:gd name="T28" fmla="*/ 442 w 1236"/>
                <a:gd name="T29" fmla="*/ 357 h 1002"/>
                <a:gd name="T30" fmla="*/ 362 w 1236"/>
                <a:gd name="T31" fmla="*/ 406 h 1002"/>
                <a:gd name="T32" fmla="*/ 326 w 1236"/>
                <a:gd name="T33" fmla="*/ 387 h 1002"/>
                <a:gd name="T34" fmla="*/ 279 w 1236"/>
                <a:gd name="T35" fmla="*/ 432 h 1002"/>
                <a:gd name="T36" fmla="*/ 217 w 1236"/>
                <a:gd name="T37" fmla="*/ 446 h 1002"/>
                <a:gd name="T38" fmla="*/ 154 w 1236"/>
                <a:gd name="T39" fmla="*/ 489 h 1002"/>
                <a:gd name="T40" fmla="*/ 62 w 1236"/>
                <a:gd name="T41" fmla="*/ 532 h 1002"/>
                <a:gd name="T42" fmla="*/ 21 w 1236"/>
                <a:gd name="T43" fmla="*/ 607 h 1002"/>
                <a:gd name="T44" fmla="*/ 102 w 1236"/>
                <a:gd name="T45" fmla="*/ 628 h 1002"/>
                <a:gd name="T46" fmla="*/ 113 w 1236"/>
                <a:gd name="T47" fmla="*/ 668 h 1002"/>
                <a:gd name="T48" fmla="*/ 165 w 1236"/>
                <a:gd name="T49" fmla="*/ 673 h 1002"/>
                <a:gd name="T50" fmla="*/ 175 w 1236"/>
                <a:gd name="T51" fmla="*/ 718 h 1002"/>
                <a:gd name="T52" fmla="*/ 168 w 1236"/>
                <a:gd name="T53" fmla="*/ 763 h 1002"/>
                <a:gd name="T54" fmla="*/ 168 w 1236"/>
                <a:gd name="T55" fmla="*/ 813 h 1002"/>
                <a:gd name="T56" fmla="*/ 184 w 1236"/>
                <a:gd name="T57" fmla="*/ 846 h 1002"/>
                <a:gd name="T58" fmla="*/ 184 w 1236"/>
                <a:gd name="T59" fmla="*/ 900 h 1002"/>
                <a:gd name="T60" fmla="*/ 175 w 1236"/>
                <a:gd name="T61" fmla="*/ 916 h 1002"/>
                <a:gd name="T62" fmla="*/ 177 w 1236"/>
                <a:gd name="T63" fmla="*/ 933 h 1002"/>
                <a:gd name="T64" fmla="*/ 213 w 1236"/>
                <a:gd name="T65" fmla="*/ 968 h 1002"/>
                <a:gd name="T66" fmla="*/ 236 w 1236"/>
                <a:gd name="T67" fmla="*/ 985 h 1002"/>
                <a:gd name="T68" fmla="*/ 274 w 1236"/>
                <a:gd name="T69" fmla="*/ 983 h 1002"/>
                <a:gd name="T70" fmla="*/ 312 w 1236"/>
                <a:gd name="T71" fmla="*/ 961 h 1002"/>
                <a:gd name="T72" fmla="*/ 336 w 1236"/>
                <a:gd name="T73" fmla="*/ 921 h 1002"/>
                <a:gd name="T74" fmla="*/ 359 w 1236"/>
                <a:gd name="T75" fmla="*/ 902 h 1002"/>
                <a:gd name="T76" fmla="*/ 430 w 1236"/>
                <a:gd name="T77" fmla="*/ 888 h 1002"/>
                <a:gd name="T78" fmla="*/ 480 w 1236"/>
                <a:gd name="T79" fmla="*/ 872 h 1002"/>
                <a:gd name="T80" fmla="*/ 551 w 1236"/>
                <a:gd name="T81" fmla="*/ 857 h 1002"/>
                <a:gd name="T82" fmla="*/ 605 w 1236"/>
                <a:gd name="T83" fmla="*/ 857 h 1002"/>
                <a:gd name="T84" fmla="*/ 666 w 1236"/>
                <a:gd name="T85" fmla="*/ 827 h 1002"/>
                <a:gd name="T86" fmla="*/ 697 w 1236"/>
                <a:gd name="T87" fmla="*/ 810 h 1002"/>
                <a:gd name="T88" fmla="*/ 730 w 1236"/>
                <a:gd name="T89" fmla="*/ 777 h 1002"/>
                <a:gd name="T90" fmla="*/ 803 w 1236"/>
                <a:gd name="T91" fmla="*/ 798 h 1002"/>
                <a:gd name="T92" fmla="*/ 869 w 1236"/>
                <a:gd name="T93" fmla="*/ 808 h 1002"/>
                <a:gd name="T94" fmla="*/ 917 w 1236"/>
                <a:gd name="T95" fmla="*/ 794 h 1002"/>
                <a:gd name="T96" fmla="*/ 950 w 1236"/>
                <a:gd name="T97" fmla="*/ 796 h 1002"/>
                <a:gd name="T98" fmla="*/ 969 w 1236"/>
                <a:gd name="T99" fmla="*/ 772 h 1002"/>
                <a:gd name="T100" fmla="*/ 969 w 1236"/>
                <a:gd name="T101" fmla="*/ 723 h 1002"/>
                <a:gd name="T102" fmla="*/ 1006 w 1236"/>
                <a:gd name="T103" fmla="*/ 723 h 1002"/>
                <a:gd name="T104" fmla="*/ 1030 w 1236"/>
                <a:gd name="T105" fmla="*/ 692 h 1002"/>
                <a:gd name="T106" fmla="*/ 1058 w 1236"/>
                <a:gd name="T107" fmla="*/ 626 h 1002"/>
                <a:gd name="T108" fmla="*/ 1035 w 1236"/>
                <a:gd name="T109" fmla="*/ 602 h 1002"/>
                <a:gd name="T110" fmla="*/ 1025 w 1236"/>
                <a:gd name="T111" fmla="*/ 560 h 1002"/>
                <a:gd name="T112" fmla="*/ 999 w 1236"/>
                <a:gd name="T113" fmla="*/ 498 h 1002"/>
                <a:gd name="T114" fmla="*/ 999 w 1236"/>
                <a:gd name="T115" fmla="*/ 430 h 1002"/>
                <a:gd name="T116" fmla="*/ 1049 w 1236"/>
                <a:gd name="T117" fmla="*/ 376 h 1002"/>
                <a:gd name="T118" fmla="*/ 1084 w 1236"/>
                <a:gd name="T119" fmla="*/ 312 h 1002"/>
                <a:gd name="T120" fmla="*/ 1077 w 1236"/>
                <a:gd name="T121" fmla="*/ 288 h 1002"/>
                <a:gd name="T122" fmla="*/ 1129 w 1236"/>
                <a:gd name="T123" fmla="*/ 309 h 1002"/>
                <a:gd name="T124" fmla="*/ 1179 w 1236"/>
                <a:gd name="T125" fmla="*/ 274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6" h="1002">
                  <a:moveTo>
                    <a:pt x="1233" y="175"/>
                  </a:moveTo>
                  <a:lnTo>
                    <a:pt x="1228" y="172"/>
                  </a:lnTo>
                  <a:lnTo>
                    <a:pt x="1217" y="180"/>
                  </a:lnTo>
                  <a:lnTo>
                    <a:pt x="1212" y="177"/>
                  </a:lnTo>
                  <a:lnTo>
                    <a:pt x="1207" y="180"/>
                  </a:lnTo>
                  <a:lnTo>
                    <a:pt x="1198" y="180"/>
                  </a:lnTo>
                  <a:lnTo>
                    <a:pt x="1186" y="187"/>
                  </a:lnTo>
                  <a:lnTo>
                    <a:pt x="1181" y="184"/>
                  </a:lnTo>
                  <a:lnTo>
                    <a:pt x="1174" y="180"/>
                  </a:lnTo>
                  <a:lnTo>
                    <a:pt x="1172" y="172"/>
                  </a:lnTo>
                  <a:lnTo>
                    <a:pt x="1181" y="161"/>
                  </a:lnTo>
                  <a:lnTo>
                    <a:pt x="1191" y="151"/>
                  </a:lnTo>
                  <a:lnTo>
                    <a:pt x="1191" y="147"/>
                  </a:lnTo>
                  <a:lnTo>
                    <a:pt x="1200" y="132"/>
                  </a:lnTo>
                  <a:lnTo>
                    <a:pt x="1200" y="128"/>
                  </a:lnTo>
                  <a:lnTo>
                    <a:pt x="1203" y="125"/>
                  </a:lnTo>
                  <a:lnTo>
                    <a:pt x="1203" y="121"/>
                  </a:lnTo>
                  <a:lnTo>
                    <a:pt x="1207" y="116"/>
                  </a:lnTo>
                  <a:lnTo>
                    <a:pt x="1207" y="104"/>
                  </a:lnTo>
                  <a:lnTo>
                    <a:pt x="1205" y="104"/>
                  </a:lnTo>
                  <a:lnTo>
                    <a:pt x="1198" y="97"/>
                  </a:lnTo>
                  <a:lnTo>
                    <a:pt x="1195" y="90"/>
                  </a:lnTo>
                  <a:lnTo>
                    <a:pt x="1188" y="80"/>
                  </a:lnTo>
                  <a:lnTo>
                    <a:pt x="1186" y="78"/>
                  </a:lnTo>
                  <a:lnTo>
                    <a:pt x="1184" y="80"/>
                  </a:lnTo>
                  <a:lnTo>
                    <a:pt x="1167" y="80"/>
                  </a:lnTo>
                  <a:lnTo>
                    <a:pt x="1167" y="80"/>
                  </a:lnTo>
                  <a:lnTo>
                    <a:pt x="1167" y="78"/>
                  </a:lnTo>
                  <a:lnTo>
                    <a:pt x="1167" y="76"/>
                  </a:lnTo>
                  <a:lnTo>
                    <a:pt x="1172" y="73"/>
                  </a:lnTo>
                  <a:lnTo>
                    <a:pt x="1172" y="71"/>
                  </a:lnTo>
                  <a:lnTo>
                    <a:pt x="1167" y="66"/>
                  </a:lnTo>
                  <a:lnTo>
                    <a:pt x="1146" y="57"/>
                  </a:lnTo>
                  <a:lnTo>
                    <a:pt x="1148" y="47"/>
                  </a:lnTo>
                  <a:lnTo>
                    <a:pt x="1153" y="36"/>
                  </a:lnTo>
                  <a:lnTo>
                    <a:pt x="1151" y="28"/>
                  </a:lnTo>
                  <a:lnTo>
                    <a:pt x="1143" y="33"/>
                  </a:lnTo>
                  <a:lnTo>
                    <a:pt x="1143" y="43"/>
                  </a:lnTo>
                  <a:lnTo>
                    <a:pt x="1141" y="54"/>
                  </a:lnTo>
                  <a:lnTo>
                    <a:pt x="1129" y="52"/>
                  </a:lnTo>
                  <a:lnTo>
                    <a:pt x="1129" y="47"/>
                  </a:lnTo>
                  <a:lnTo>
                    <a:pt x="1129" y="45"/>
                  </a:lnTo>
                  <a:lnTo>
                    <a:pt x="1125" y="38"/>
                  </a:lnTo>
                  <a:lnTo>
                    <a:pt x="1117" y="38"/>
                  </a:lnTo>
                  <a:lnTo>
                    <a:pt x="1101" y="47"/>
                  </a:lnTo>
                  <a:lnTo>
                    <a:pt x="1101" y="47"/>
                  </a:lnTo>
                  <a:lnTo>
                    <a:pt x="1091" y="52"/>
                  </a:lnTo>
                  <a:lnTo>
                    <a:pt x="1087" y="52"/>
                  </a:lnTo>
                  <a:lnTo>
                    <a:pt x="1077" y="47"/>
                  </a:lnTo>
                  <a:lnTo>
                    <a:pt x="1073" y="43"/>
                  </a:lnTo>
                  <a:lnTo>
                    <a:pt x="1068" y="40"/>
                  </a:lnTo>
                  <a:lnTo>
                    <a:pt x="1068" y="28"/>
                  </a:lnTo>
                  <a:lnTo>
                    <a:pt x="1063" y="26"/>
                  </a:lnTo>
                  <a:lnTo>
                    <a:pt x="1058" y="19"/>
                  </a:lnTo>
                  <a:lnTo>
                    <a:pt x="1047" y="19"/>
                  </a:lnTo>
                  <a:lnTo>
                    <a:pt x="1044" y="21"/>
                  </a:lnTo>
                  <a:lnTo>
                    <a:pt x="1040" y="21"/>
                  </a:lnTo>
                  <a:lnTo>
                    <a:pt x="1035" y="10"/>
                  </a:lnTo>
                  <a:lnTo>
                    <a:pt x="1025" y="0"/>
                  </a:lnTo>
                  <a:lnTo>
                    <a:pt x="1018" y="0"/>
                  </a:lnTo>
                  <a:lnTo>
                    <a:pt x="1014" y="5"/>
                  </a:lnTo>
                  <a:lnTo>
                    <a:pt x="1006" y="17"/>
                  </a:lnTo>
                  <a:lnTo>
                    <a:pt x="997" y="14"/>
                  </a:lnTo>
                  <a:lnTo>
                    <a:pt x="997" y="19"/>
                  </a:lnTo>
                  <a:lnTo>
                    <a:pt x="1002" y="19"/>
                  </a:lnTo>
                  <a:lnTo>
                    <a:pt x="1004" y="26"/>
                  </a:lnTo>
                  <a:lnTo>
                    <a:pt x="1002" y="33"/>
                  </a:lnTo>
                  <a:lnTo>
                    <a:pt x="997" y="38"/>
                  </a:lnTo>
                  <a:lnTo>
                    <a:pt x="999" y="43"/>
                  </a:lnTo>
                  <a:lnTo>
                    <a:pt x="988" y="47"/>
                  </a:lnTo>
                  <a:lnTo>
                    <a:pt x="985" y="47"/>
                  </a:lnTo>
                  <a:lnTo>
                    <a:pt x="983" y="52"/>
                  </a:lnTo>
                  <a:lnTo>
                    <a:pt x="988" y="59"/>
                  </a:lnTo>
                  <a:lnTo>
                    <a:pt x="980" y="66"/>
                  </a:lnTo>
                  <a:lnTo>
                    <a:pt x="978" y="71"/>
                  </a:lnTo>
                  <a:lnTo>
                    <a:pt x="983" y="76"/>
                  </a:lnTo>
                  <a:lnTo>
                    <a:pt x="990" y="78"/>
                  </a:lnTo>
                  <a:lnTo>
                    <a:pt x="997" y="85"/>
                  </a:lnTo>
                  <a:lnTo>
                    <a:pt x="999" y="85"/>
                  </a:lnTo>
                  <a:lnTo>
                    <a:pt x="1004" y="85"/>
                  </a:lnTo>
                  <a:lnTo>
                    <a:pt x="1014" y="80"/>
                  </a:lnTo>
                  <a:lnTo>
                    <a:pt x="1021" y="80"/>
                  </a:lnTo>
                  <a:lnTo>
                    <a:pt x="1025" y="85"/>
                  </a:lnTo>
                  <a:lnTo>
                    <a:pt x="1023" y="90"/>
                  </a:lnTo>
                  <a:lnTo>
                    <a:pt x="1023" y="95"/>
                  </a:lnTo>
                  <a:lnTo>
                    <a:pt x="1018" y="95"/>
                  </a:lnTo>
                  <a:lnTo>
                    <a:pt x="1016" y="95"/>
                  </a:lnTo>
                  <a:lnTo>
                    <a:pt x="1004" y="102"/>
                  </a:lnTo>
                  <a:lnTo>
                    <a:pt x="1016" y="109"/>
                  </a:lnTo>
                  <a:lnTo>
                    <a:pt x="1016" y="111"/>
                  </a:lnTo>
                  <a:lnTo>
                    <a:pt x="1011" y="113"/>
                  </a:lnTo>
                  <a:lnTo>
                    <a:pt x="1018" y="123"/>
                  </a:lnTo>
                  <a:lnTo>
                    <a:pt x="1030" y="123"/>
                  </a:lnTo>
                  <a:lnTo>
                    <a:pt x="1035" y="128"/>
                  </a:lnTo>
                  <a:lnTo>
                    <a:pt x="1037" y="130"/>
                  </a:lnTo>
                  <a:lnTo>
                    <a:pt x="1042" y="135"/>
                  </a:lnTo>
                  <a:lnTo>
                    <a:pt x="1047" y="132"/>
                  </a:lnTo>
                  <a:lnTo>
                    <a:pt x="1047" y="137"/>
                  </a:lnTo>
                  <a:lnTo>
                    <a:pt x="1049" y="139"/>
                  </a:lnTo>
                  <a:lnTo>
                    <a:pt x="1058" y="137"/>
                  </a:lnTo>
                  <a:lnTo>
                    <a:pt x="1063" y="142"/>
                  </a:lnTo>
                  <a:lnTo>
                    <a:pt x="1068" y="147"/>
                  </a:lnTo>
                  <a:lnTo>
                    <a:pt x="1065" y="151"/>
                  </a:lnTo>
                  <a:lnTo>
                    <a:pt x="1065" y="158"/>
                  </a:lnTo>
                  <a:lnTo>
                    <a:pt x="1058" y="161"/>
                  </a:lnTo>
                  <a:lnTo>
                    <a:pt x="1061" y="161"/>
                  </a:lnTo>
                  <a:lnTo>
                    <a:pt x="1058" y="165"/>
                  </a:lnTo>
                  <a:lnTo>
                    <a:pt x="1056" y="163"/>
                  </a:lnTo>
                  <a:lnTo>
                    <a:pt x="1056" y="165"/>
                  </a:lnTo>
                  <a:lnTo>
                    <a:pt x="1054" y="165"/>
                  </a:lnTo>
                  <a:lnTo>
                    <a:pt x="1054" y="175"/>
                  </a:lnTo>
                  <a:lnTo>
                    <a:pt x="1054" y="184"/>
                  </a:lnTo>
                  <a:lnTo>
                    <a:pt x="1051" y="184"/>
                  </a:lnTo>
                  <a:lnTo>
                    <a:pt x="1044" y="184"/>
                  </a:lnTo>
                  <a:lnTo>
                    <a:pt x="1032" y="180"/>
                  </a:lnTo>
                  <a:lnTo>
                    <a:pt x="1030" y="182"/>
                  </a:lnTo>
                  <a:lnTo>
                    <a:pt x="1028" y="180"/>
                  </a:lnTo>
                  <a:lnTo>
                    <a:pt x="1028" y="184"/>
                  </a:lnTo>
                  <a:lnTo>
                    <a:pt x="1025" y="189"/>
                  </a:lnTo>
                  <a:lnTo>
                    <a:pt x="1011" y="189"/>
                  </a:lnTo>
                  <a:lnTo>
                    <a:pt x="1006" y="189"/>
                  </a:lnTo>
                  <a:lnTo>
                    <a:pt x="995" y="194"/>
                  </a:lnTo>
                  <a:lnTo>
                    <a:pt x="988" y="189"/>
                  </a:lnTo>
                  <a:lnTo>
                    <a:pt x="983" y="182"/>
                  </a:lnTo>
                  <a:lnTo>
                    <a:pt x="973" y="177"/>
                  </a:lnTo>
                  <a:lnTo>
                    <a:pt x="959" y="184"/>
                  </a:lnTo>
                  <a:lnTo>
                    <a:pt x="954" y="184"/>
                  </a:lnTo>
                  <a:lnTo>
                    <a:pt x="947" y="182"/>
                  </a:lnTo>
                  <a:lnTo>
                    <a:pt x="947" y="194"/>
                  </a:lnTo>
                  <a:lnTo>
                    <a:pt x="936" y="213"/>
                  </a:lnTo>
                  <a:lnTo>
                    <a:pt x="933" y="210"/>
                  </a:lnTo>
                  <a:lnTo>
                    <a:pt x="921" y="217"/>
                  </a:lnTo>
                  <a:lnTo>
                    <a:pt x="917" y="217"/>
                  </a:lnTo>
                  <a:lnTo>
                    <a:pt x="912" y="222"/>
                  </a:lnTo>
                  <a:lnTo>
                    <a:pt x="893" y="220"/>
                  </a:lnTo>
                  <a:lnTo>
                    <a:pt x="872" y="232"/>
                  </a:lnTo>
                  <a:lnTo>
                    <a:pt x="867" y="232"/>
                  </a:lnTo>
                  <a:lnTo>
                    <a:pt x="860" y="236"/>
                  </a:lnTo>
                  <a:lnTo>
                    <a:pt x="853" y="236"/>
                  </a:lnTo>
                  <a:lnTo>
                    <a:pt x="848" y="236"/>
                  </a:lnTo>
                  <a:lnTo>
                    <a:pt x="841" y="236"/>
                  </a:lnTo>
                  <a:lnTo>
                    <a:pt x="834" y="246"/>
                  </a:lnTo>
                  <a:lnTo>
                    <a:pt x="832" y="250"/>
                  </a:lnTo>
                  <a:lnTo>
                    <a:pt x="827" y="253"/>
                  </a:lnTo>
                  <a:lnTo>
                    <a:pt x="820" y="253"/>
                  </a:lnTo>
                  <a:lnTo>
                    <a:pt x="817" y="250"/>
                  </a:lnTo>
                  <a:lnTo>
                    <a:pt x="810" y="250"/>
                  </a:lnTo>
                  <a:lnTo>
                    <a:pt x="806" y="250"/>
                  </a:lnTo>
                  <a:lnTo>
                    <a:pt x="801" y="255"/>
                  </a:lnTo>
                  <a:lnTo>
                    <a:pt x="791" y="246"/>
                  </a:lnTo>
                  <a:lnTo>
                    <a:pt x="782" y="246"/>
                  </a:lnTo>
                  <a:lnTo>
                    <a:pt x="782" y="241"/>
                  </a:lnTo>
                  <a:lnTo>
                    <a:pt x="773" y="234"/>
                  </a:lnTo>
                  <a:lnTo>
                    <a:pt x="768" y="236"/>
                  </a:lnTo>
                  <a:lnTo>
                    <a:pt x="758" y="241"/>
                  </a:lnTo>
                  <a:lnTo>
                    <a:pt x="749" y="241"/>
                  </a:lnTo>
                  <a:lnTo>
                    <a:pt x="747" y="243"/>
                  </a:lnTo>
                  <a:lnTo>
                    <a:pt x="747" y="250"/>
                  </a:lnTo>
                  <a:lnTo>
                    <a:pt x="742" y="255"/>
                  </a:lnTo>
                  <a:lnTo>
                    <a:pt x="739" y="258"/>
                  </a:lnTo>
                  <a:lnTo>
                    <a:pt x="735" y="262"/>
                  </a:lnTo>
                  <a:lnTo>
                    <a:pt x="721" y="260"/>
                  </a:lnTo>
                  <a:lnTo>
                    <a:pt x="711" y="253"/>
                  </a:lnTo>
                  <a:lnTo>
                    <a:pt x="706" y="255"/>
                  </a:lnTo>
                  <a:lnTo>
                    <a:pt x="706" y="260"/>
                  </a:lnTo>
                  <a:lnTo>
                    <a:pt x="706" y="262"/>
                  </a:lnTo>
                  <a:lnTo>
                    <a:pt x="702" y="269"/>
                  </a:lnTo>
                  <a:lnTo>
                    <a:pt x="702" y="274"/>
                  </a:lnTo>
                  <a:lnTo>
                    <a:pt x="697" y="279"/>
                  </a:lnTo>
                  <a:lnTo>
                    <a:pt x="697" y="288"/>
                  </a:lnTo>
                  <a:lnTo>
                    <a:pt x="704" y="298"/>
                  </a:lnTo>
                  <a:lnTo>
                    <a:pt x="699" y="307"/>
                  </a:lnTo>
                  <a:lnTo>
                    <a:pt x="690" y="312"/>
                  </a:lnTo>
                  <a:lnTo>
                    <a:pt x="688" y="314"/>
                  </a:lnTo>
                  <a:lnTo>
                    <a:pt x="680" y="307"/>
                  </a:lnTo>
                  <a:lnTo>
                    <a:pt x="676" y="307"/>
                  </a:lnTo>
                  <a:lnTo>
                    <a:pt x="673" y="314"/>
                  </a:lnTo>
                  <a:lnTo>
                    <a:pt x="669" y="324"/>
                  </a:lnTo>
                  <a:lnTo>
                    <a:pt x="662" y="326"/>
                  </a:lnTo>
                  <a:lnTo>
                    <a:pt x="654" y="321"/>
                  </a:lnTo>
                  <a:lnTo>
                    <a:pt x="652" y="324"/>
                  </a:lnTo>
                  <a:lnTo>
                    <a:pt x="650" y="324"/>
                  </a:lnTo>
                  <a:lnTo>
                    <a:pt x="640" y="314"/>
                  </a:lnTo>
                  <a:lnTo>
                    <a:pt x="638" y="312"/>
                  </a:lnTo>
                  <a:lnTo>
                    <a:pt x="631" y="309"/>
                  </a:lnTo>
                  <a:lnTo>
                    <a:pt x="626" y="312"/>
                  </a:lnTo>
                  <a:lnTo>
                    <a:pt x="626" y="307"/>
                  </a:lnTo>
                  <a:lnTo>
                    <a:pt x="621" y="309"/>
                  </a:lnTo>
                  <a:lnTo>
                    <a:pt x="619" y="305"/>
                  </a:lnTo>
                  <a:lnTo>
                    <a:pt x="614" y="307"/>
                  </a:lnTo>
                  <a:lnTo>
                    <a:pt x="610" y="305"/>
                  </a:lnTo>
                  <a:lnTo>
                    <a:pt x="605" y="305"/>
                  </a:lnTo>
                  <a:lnTo>
                    <a:pt x="600" y="309"/>
                  </a:lnTo>
                  <a:lnTo>
                    <a:pt x="598" y="312"/>
                  </a:lnTo>
                  <a:lnTo>
                    <a:pt x="591" y="312"/>
                  </a:lnTo>
                  <a:lnTo>
                    <a:pt x="584" y="302"/>
                  </a:lnTo>
                  <a:lnTo>
                    <a:pt x="574" y="312"/>
                  </a:lnTo>
                  <a:lnTo>
                    <a:pt x="569" y="312"/>
                  </a:lnTo>
                  <a:lnTo>
                    <a:pt x="572" y="317"/>
                  </a:lnTo>
                  <a:lnTo>
                    <a:pt x="569" y="321"/>
                  </a:lnTo>
                  <a:lnTo>
                    <a:pt x="558" y="317"/>
                  </a:lnTo>
                  <a:lnTo>
                    <a:pt x="553" y="307"/>
                  </a:lnTo>
                  <a:lnTo>
                    <a:pt x="541" y="298"/>
                  </a:lnTo>
                  <a:lnTo>
                    <a:pt x="527" y="298"/>
                  </a:lnTo>
                  <a:lnTo>
                    <a:pt x="522" y="302"/>
                  </a:lnTo>
                  <a:lnTo>
                    <a:pt x="513" y="305"/>
                  </a:lnTo>
                  <a:lnTo>
                    <a:pt x="513" y="312"/>
                  </a:lnTo>
                  <a:lnTo>
                    <a:pt x="503" y="312"/>
                  </a:lnTo>
                  <a:lnTo>
                    <a:pt x="496" y="317"/>
                  </a:lnTo>
                  <a:lnTo>
                    <a:pt x="487" y="312"/>
                  </a:lnTo>
                  <a:lnTo>
                    <a:pt x="477" y="307"/>
                  </a:lnTo>
                  <a:lnTo>
                    <a:pt x="475" y="309"/>
                  </a:lnTo>
                  <a:lnTo>
                    <a:pt x="470" y="307"/>
                  </a:lnTo>
                  <a:lnTo>
                    <a:pt x="465" y="307"/>
                  </a:lnTo>
                  <a:lnTo>
                    <a:pt x="458" y="307"/>
                  </a:lnTo>
                  <a:lnTo>
                    <a:pt x="451" y="314"/>
                  </a:lnTo>
                  <a:lnTo>
                    <a:pt x="444" y="312"/>
                  </a:lnTo>
                  <a:lnTo>
                    <a:pt x="444" y="321"/>
                  </a:lnTo>
                  <a:lnTo>
                    <a:pt x="449" y="331"/>
                  </a:lnTo>
                  <a:lnTo>
                    <a:pt x="451" y="335"/>
                  </a:lnTo>
                  <a:lnTo>
                    <a:pt x="451" y="345"/>
                  </a:lnTo>
                  <a:lnTo>
                    <a:pt x="449" y="350"/>
                  </a:lnTo>
                  <a:lnTo>
                    <a:pt x="449" y="357"/>
                  </a:lnTo>
                  <a:lnTo>
                    <a:pt x="447" y="357"/>
                  </a:lnTo>
                  <a:lnTo>
                    <a:pt x="442" y="357"/>
                  </a:lnTo>
                  <a:lnTo>
                    <a:pt x="425" y="371"/>
                  </a:lnTo>
                  <a:lnTo>
                    <a:pt x="428" y="378"/>
                  </a:lnTo>
                  <a:lnTo>
                    <a:pt x="435" y="378"/>
                  </a:lnTo>
                  <a:lnTo>
                    <a:pt x="432" y="387"/>
                  </a:lnTo>
                  <a:lnTo>
                    <a:pt x="428" y="390"/>
                  </a:lnTo>
                  <a:lnTo>
                    <a:pt x="416" y="390"/>
                  </a:lnTo>
                  <a:lnTo>
                    <a:pt x="411" y="395"/>
                  </a:lnTo>
                  <a:lnTo>
                    <a:pt x="411" y="402"/>
                  </a:lnTo>
                  <a:lnTo>
                    <a:pt x="397" y="409"/>
                  </a:lnTo>
                  <a:lnTo>
                    <a:pt x="397" y="413"/>
                  </a:lnTo>
                  <a:lnTo>
                    <a:pt x="392" y="416"/>
                  </a:lnTo>
                  <a:lnTo>
                    <a:pt x="385" y="423"/>
                  </a:lnTo>
                  <a:lnTo>
                    <a:pt x="373" y="411"/>
                  </a:lnTo>
                  <a:lnTo>
                    <a:pt x="364" y="409"/>
                  </a:lnTo>
                  <a:lnTo>
                    <a:pt x="362" y="406"/>
                  </a:lnTo>
                  <a:lnTo>
                    <a:pt x="364" y="406"/>
                  </a:lnTo>
                  <a:lnTo>
                    <a:pt x="362" y="404"/>
                  </a:lnTo>
                  <a:lnTo>
                    <a:pt x="354" y="402"/>
                  </a:lnTo>
                  <a:lnTo>
                    <a:pt x="354" y="399"/>
                  </a:lnTo>
                  <a:lnTo>
                    <a:pt x="354" y="395"/>
                  </a:lnTo>
                  <a:lnTo>
                    <a:pt x="350" y="380"/>
                  </a:lnTo>
                  <a:lnTo>
                    <a:pt x="345" y="371"/>
                  </a:lnTo>
                  <a:lnTo>
                    <a:pt x="345" y="366"/>
                  </a:lnTo>
                  <a:lnTo>
                    <a:pt x="340" y="364"/>
                  </a:lnTo>
                  <a:lnTo>
                    <a:pt x="338" y="366"/>
                  </a:lnTo>
                  <a:lnTo>
                    <a:pt x="336" y="361"/>
                  </a:lnTo>
                  <a:lnTo>
                    <a:pt x="331" y="357"/>
                  </a:lnTo>
                  <a:lnTo>
                    <a:pt x="331" y="380"/>
                  </a:lnTo>
                  <a:lnTo>
                    <a:pt x="331" y="385"/>
                  </a:lnTo>
                  <a:lnTo>
                    <a:pt x="326" y="387"/>
                  </a:lnTo>
                  <a:lnTo>
                    <a:pt x="326" y="392"/>
                  </a:lnTo>
                  <a:lnTo>
                    <a:pt x="321" y="395"/>
                  </a:lnTo>
                  <a:lnTo>
                    <a:pt x="319" y="395"/>
                  </a:lnTo>
                  <a:lnTo>
                    <a:pt x="317" y="395"/>
                  </a:lnTo>
                  <a:lnTo>
                    <a:pt x="302" y="397"/>
                  </a:lnTo>
                  <a:lnTo>
                    <a:pt x="302" y="399"/>
                  </a:lnTo>
                  <a:lnTo>
                    <a:pt x="300" y="404"/>
                  </a:lnTo>
                  <a:lnTo>
                    <a:pt x="293" y="402"/>
                  </a:lnTo>
                  <a:lnTo>
                    <a:pt x="293" y="404"/>
                  </a:lnTo>
                  <a:lnTo>
                    <a:pt x="288" y="409"/>
                  </a:lnTo>
                  <a:lnTo>
                    <a:pt x="288" y="413"/>
                  </a:lnTo>
                  <a:lnTo>
                    <a:pt x="288" y="423"/>
                  </a:lnTo>
                  <a:lnTo>
                    <a:pt x="288" y="423"/>
                  </a:lnTo>
                  <a:lnTo>
                    <a:pt x="288" y="432"/>
                  </a:lnTo>
                  <a:lnTo>
                    <a:pt x="279" y="432"/>
                  </a:lnTo>
                  <a:lnTo>
                    <a:pt x="269" y="432"/>
                  </a:lnTo>
                  <a:lnTo>
                    <a:pt x="265" y="435"/>
                  </a:lnTo>
                  <a:lnTo>
                    <a:pt x="262" y="423"/>
                  </a:lnTo>
                  <a:lnTo>
                    <a:pt x="262" y="418"/>
                  </a:lnTo>
                  <a:lnTo>
                    <a:pt x="260" y="413"/>
                  </a:lnTo>
                  <a:lnTo>
                    <a:pt x="248" y="413"/>
                  </a:lnTo>
                  <a:lnTo>
                    <a:pt x="243" y="409"/>
                  </a:lnTo>
                  <a:lnTo>
                    <a:pt x="236" y="413"/>
                  </a:lnTo>
                  <a:lnTo>
                    <a:pt x="236" y="418"/>
                  </a:lnTo>
                  <a:lnTo>
                    <a:pt x="232" y="418"/>
                  </a:lnTo>
                  <a:lnTo>
                    <a:pt x="227" y="423"/>
                  </a:lnTo>
                  <a:lnTo>
                    <a:pt x="227" y="425"/>
                  </a:lnTo>
                  <a:lnTo>
                    <a:pt x="227" y="432"/>
                  </a:lnTo>
                  <a:lnTo>
                    <a:pt x="217" y="442"/>
                  </a:lnTo>
                  <a:lnTo>
                    <a:pt x="217" y="446"/>
                  </a:lnTo>
                  <a:lnTo>
                    <a:pt x="217" y="451"/>
                  </a:lnTo>
                  <a:lnTo>
                    <a:pt x="217" y="456"/>
                  </a:lnTo>
                  <a:lnTo>
                    <a:pt x="213" y="461"/>
                  </a:lnTo>
                  <a:lnTo>
                    <a:pt x="213" y="465"/>
                  </a:lnTo>
                  <a:lnTo>
                    <a:pt x="203" y="477"/>
                  </a:lnTo>
                  <a:lnTo>
                    <a:pt x="201" y="484"/>
                  </a:lnTo>
                  <a:lnTo>
                    <a:pt x="189" y="489"/>
                  </a:lnTo>
                  <a:lnTo>
                    <a:pt x="189" y="503"/>
                  </a:lnTo>
                  <a:lnTo>
                    <a:pt x="189" y="503"/>
                  </a:lnTo>
                  <a:lnTo>
                    <a:pt x="184" y="503"/>
                  </a:lnTo>
                  <a:lnTo>
                    <a:pt x="175" y="501"/>
                  </a:lnTo>
                  <a:lnTo>
                    <a:pt x="161" y="494"/>
                  </a:lnTo>
                  <a:lnTo>
                    <a:pt x="156" y="496"/>
                  </a:lnTo>
                  <a:lnTo>
                    <a:pt x="151" y="494"/>
                  </a:lnTo>
                  <a:lnTo>
                    <a:pt x="154" y="489"/>
                  </a:lnTo>
                  <a:lnTo>
                    <a:pt x="151" y="484"/>
                  </a:lnTo>
                  <a:lnTo>
                    <a:pt x="149" y="480"/>
                  </a:lnTo>
                  <a:lnTo>
                    <a:pt x="139" y="484"/>
                  </a:lnTo>
                  <a:lnTo>
                    <a:pt x="128" y="494"/>
                  </a:lnTo>
                  <a:lnTo>
                    <a:pt x="118" y="494"/>
                  </a:lnTo>
                  <a:lnTo>
                    <a:pt x="113" y="496"/>
                  </a:lnTo>
                  <a:lnTo>
                    <a:pt x="95" y="491"/>
                  </a:lnTo>
                  <a:lnTo>
                    <a:pt x="92" y="487"/>
                  </a:lnTo>
                  <a:lnTo>
                    <a:pt x="90" y="480"/>
                  </a:lnTo>
                  <a:lnTo>
                    <a:pt x="85" y="480"/>
                  </a:lnTo>
                  <a:lnTo>
                    <a:pt x="78" y="480"/>
                  </a:lnTo>
                  <a:lnTo>
                    <a:pt x="78" y="489"/>
                  </a:lnTo>
                  <a:lnTo>
                    <a:pt x="69" y="503"/>
                  </a:lnTo>
                  <a:lnTo>
                    <a:pt x="64" y="522"/>
                  </a:lnTo>
                  <a:lnTo>
                    <a:pt x="62" y="532"/>
                  </a:lnTo>
                  <a:lnTo>
                    <a:pt x="64" y="541"/>
                  </a:lnTo>
                  <a:lnTo>
                    <a:pt x="59" y="550"/>
                  </a:lnTo>
                  <a:lnTo>
                    <a:pt x="45" y="560"/>
                  </a:lnTo>
                  <a:lnTo>
                    <a:pt x="40" y="565"/>
                  </a:lnTo>
                  <a:lnTo>
                    <a:pt x="36" y="574"/>
                  </a:lnTo>
                  <a:lnTo>
                    <a:pt x="31" y="574"/>
                  </a:lnTo>
                  <a:lnTo>
                    <a:pt x="17" y="579"/>
                  </a:lnTo>
                  <a:lnTo>
                    <a:pt x="7" y="579"/>
                  </a:lnTo>
                  <a:lnTo>
                    <a:pt x="2" y="579"/>
                  </a:lnTo>
                  <a:lnTo>
                    <a:pt x="0" y="583"/>
                  </a:lnTo>
                  <a:lnTo>
                    <a:pt x="5" y="586"/>
                  </a:lnTo>
                  <a:lnTo>
                    <a:pt x="5" y="588"/>
                  </a:lnTo>
                  <a:lnTo>
                    <a:pt x="17" y="593"/>
                  </a:lnTo>
                  <a:lnTo>
                    <a:pt x="19" y="600"/>
                  </a:lnTo>
                  <a:lnTo>
                    <a:pt x="21" y="607"/>
                  </a:lnTo>
                  <a:lnTo>
                    <a:pt x="31" y="605"/>
                  </a:lnTo>
                  <a:lnTo>
                    <a:pt x="33" y="607"/>
                  </a:lnTo>
                  <a:lnTo>
                    <a:pt x="36" y="607"/>
                  </a:lnTo>
                  <a:lnTo>
                    <a:pt x="36" y="609"/>
                  </a:lnTo>
                  <a:lnTo>
                    <a:pt x="36" y="612"/>
                  </a:lnTo>
                  <a:lnTo>
                    <a:pt x="45" y="607"/>
                  </a:lnTo>
                  <a:lnTo>
                    <a:pt x="54" y="605"/>
                  </a:lnTo>
                  <a:lnTo>
                    <a:pt x="54" y="612"/>
                  </a:lnTo>
                  <a:lnTo>
                    <a:pt x="69" y="621"/>
                  </a:lnTo>
                  <a:lnTo>
                    <a:pt x="69" y="617"/>
                  </a:lnTo>
                  <a:lnTo>
                    <a:pt x="85" y="621"/>
                  </a:lnTo>
                  <a:lnTo>
                    <a:pt x="85" y="617"/>
                  </a:lnTo>
                  <a:lnTo>
                    <a:pt x="92" y="628"/>
                  </a:lnTo>
                  <a:lnTo>
                    <a:pt x="99" y="631"/>
                  </a:lnTo>
                  <a:lnTo>
                    <a:pt x="102" y="628"/>
                  </a:lnTo>
                  <a:lnTo>
                    <a:pt x="104" y="631"/>
                  </a:lnTo>
                  <a:lnTo>
                    <a:pt x="109" y="643"/>
                  </a:lnTo>
                  <a:lnTo>
                    <a:pt x="109" y="645"/>
                  </a:lnTo>
                  <a:lnTo>
                    <a:pt x="104" y="645"/>
                  </a:lnTo>
                  <a:lnTo>
                    <a:pt x="99" y="654"/>
                  </a:lnTo>
                  <a:lnTo>
                    <a:pt x="95" y="654"/>
                  </a:lnTo>
                  <a:lnTo>
                    <a:pt x="95" y="659"/>
                  </a:lnTo>
                  <a:lnTo>
                    <a:pt x="95" y="659"/>
                  </a:lnTo>
                  <a:lnTo>
                    <a:pt x="99" y="659"/>
                  </a:lnTo>
                  <a:lnTo>
                    <a:pt x="102" y="664"/>
                  </a:lnTo>
                  <a:lnTo>
                    <a:pt x="106" y="664"/>
                  </a:lnTo>
                  <a:lnTo>
                    <a:pt x="109" y="664"/>
                  </a:lnTo>
                  <a:lnTo>
                    <a:pt x="106" y="666"/>
                  </a:lnTo>
                  <a:lnTo>
                    <a:pt x="111" y="668"/>
                  </a:lnTo>
                  <a:lnTo>
                    <a:pt x="113" y="668"/>
                  </a:lnTo>
                  <a:lnTo>
                    <a:pt x="116" y="668"/>
                  </a:lnTo>
                  <a:lnTo>
                    <a:pt x="113" y="664"/>
                  </a:lnTo>
                  <a:lnTo>
                    <a:pt x="116" y="664"/>
                  </a:lnTo>
                  <a:lnTo>
                    <a:pt x="123" y="659"/>
                  </a:lnTo>
                  <a:lnTo>
                    <a:pt x="128" y="661"/>
                  </a:lnTo>
                  <a:lnTo>
                    <a:pt x="135" y="664"/>
                  </a:lnTo>
                  <a:lnTo>
                    <a:pt x="137" y="668"/>
                  </a:lnTo>
                  <a:lnTo>
                    <a:pt x="137" y="668"/>
                  </a:lnTo>
                  <a:lnTo>
                    <a:pt x="139" y="668"/>
                  </a:lnTo>
                  <a:lnTo>
                    <a:pt x="144" y="668"/>
                  </a:lnTo>
                  <a:lnTo>
                    <a:pt x="147" y="671"/>
                  </a:lnTo>
                  <a:lnTo>
                    <a:pt x="156" y="671"/>
                  </a:lnTo>
                  <a:lnTo>
                    <a:pt x="156" y="676"/>
                  </a:lnTo>
                  <a:lnTo>
                    <a:pt x="161" y="671"/>
                  </a:lnTo>
                  <a:lnTo>
                    <a:pt x="165" y="673"/>
                  </a:lnTo>
                  <a:lnTo>
                    <a:pt x="170" y="668"/>
                  </a:lnTo>
                  <a:lnTo>
                    <a:pt x="175" y="666"/>
                  </a:lnTo>
                  <a:lnTo>
                    <a:pt x="175" y="668"/>
                  </a:lnTo>
                  <a:lnTo>
                    <a:pt x="173" y="673"/>
                  </a:lnTo>
                  <a:lnTo>
                    <a:pt x="182" y="678"/>
                  </a:lnTo>
                  <a:lnTo>
                    <a:pt x="184" y="692"/>
                  </a:lnTo>
                  <a:lnTo>
                    <a:pt x="189" y="697"/>
                  </a:lnTo>
                  <a:lnTo>
                    <a:pt x="187" y="699"/>
                  </a:lnTo>
                  <a:lnTo>
                    <a:pt x="189" y="706"/>
                  </a:lnTo>
                  <a:lnTo>
                    <a:pt x="187" y="709"/>
                  </a:lnTo>
                  <a:lnTo>
                    <a:pt x="187" y="711"/>
                  </a:lnTo>
                  <a:lnTo>
                    <a:pt x="182" y="713"/>
                  </a:lnTo>
                  <a:lnTo>
                    <a:pt x="180" y="716"/>
                  </a:lnTo>
                  <a:lnTo>
                    <a:pt x="180" y="716"/>
                  </a:lnTo>
                  <a:lnTo>
                    <a:pt x="175" y="718"/>
                  </a:lnTo>
                  <a:lnTo>
                    <a:pt x="175" y="720"/>
                  </a:lnTo>
                  <a:lnTo>
                    <a:pt x="177" y="725"/>
                  </a:lnTo>
                  <a:lnTo>
                    <a:pt x="175" y="728"/>
                  </a:lnTo>
                  <a:lnTo>
                    <a:pt x="180" y="728"/>
                  </a:lnTo>
                  <a:lnTo>
                    <a:pt x="177" y="732"/>
                  </a:lnTo>
                  <a:lnTo>
                    <a:pt x="182" y="735"/>
                  </a:lnTo>
                  <a:lnTo>
                    <a:pt x="180" y="742"/>
                  </a:lnTo>
                  <a:lnTo>
                    <a:pt x="180" y="742"/>
                  </a:lnTo>
                  <a:lnTo>
                    <a:pt x="175" y="742"/>
                  </a:lnTo>
                  <a:lnTo>
                    <a:pt x="175" y="746"/>
                  </a:lnTo>
                  <a:lnTo>
                    <a:pt x="175" y="746"/>
                  </a:lnTo>
                  <a:lnTo>
                    <a:pt x="173" y="751"/>
                  </a:lnTo>
                  <a:lnTo>
                    <a:pt x="170" y="751"/>
                  </a:lnTo>
                  <a:lnTo>
                    <a:pt x="170" y="754"/>
                  </a:lnTo>
                  <a:lnTo>
                    <a:pt x="168" y="763"/>
                  </a:lnTo>
                  <a:lnTo>
                    <a:pt x="165" y="763"/>
                  </a:lnTo>
                  <a:lnTo>
                    <a:pt x="165" y="765"/>
                  </a:lnTo>
                  <a:lnTo>
                    <a:pt x="168" y="765"/>
                  </a:lnTo>
                  <a:lnTo>
                    <a:pt x="177" y="768"/>
                  </a:lnTo>
                  <a:lnTo>
                    <a:pt x="175" y="772"/>
                  </a:lnTo>
                  <a:lnTo>
                    <a:pt x="173" y="777"/>
                  </a:lnTo>
                  <a:lnTo>
                    <a:pt x="175" y="779"/>
                  </a:lnTo>
                  <a:lnTo>
                    <a:pt x="175" y="789"/>
                  </a:lnTo>
                  <a:lnTo>
                    <a:pt x="175" y="796"/>
                  </a:lnTo>
                  <a:lnTo>
                    <a:pt x="173" y="798"/>
                  </a:lnTo>
                  <a:lnTo>
                    <a:pt x="168" y="798"/>
                  </a:lnTo>
                  <a:lnTo>
                    <a:pt x="165" y="801"/>
                  </a:lnTo>
                  <a:lnTo>
                    <a:pt x="165" y="803"/>
                  </a:lnTo>
                  <a:lnTo>
                    <a:pt x="165" y="803"/>
                  </a:lnTo>
                  <a:lnTo>
                    <a:pt x="168" y="813"/>
                  </a:lnTo>
                  <a:lnTo>
                    <a:pt x="170" y="815"/>
                  </a:lnTo>
                  <a:lnTo>
                    <a:pt x="177" y="813"/>
                  </a:lnTo>
                  <a:lnTo>
                    <a:pt x="180" y="813"/>
                  </a:lnTo>
                  <a:lnTo>
                    <a:pt x="180" y="817"/>
                  </a:lnTo>
                  <a:lnTo>
                    <a:pt x="184" y="820"/>
                  </a:lnTo>
                  <a:lnTo>
                    <a:pt x="184" y="822"/>
                  </a:lnTo>
                  <a:lnTo>
                    <a:pt x="180" y="822"/>
                  </a:lnTo>
                  <a:lnTo>
                    <a:pt x="182" y="827"/>
                  </a:lnTo>
                  <a:lnTo>
                    <a:pt x="180" y="827"/>
                  </a:lnTo>
                  <a:lnTo>
                    <a:pt x="180" y="829"/>
                  </a:lnTo>
                  <a:lnTo>
                    <a:pt x="180" y="836"/>
                  </a:lnTo>
                  <a:lnTo>
                    <a:pt x="173" y="836"/>
                  </a:lnTo>
                  <a:lnTo>
                    <a:pt x="173" y="841"/>
                  </a:lnTo>
                  <a:lnTo>
                    <a:pt x="180" y="846"/>
                  </a:lnTo>
                  <a:lnTo>
                    <a:pt x="184" y="846"/>
                  </a:lnTo>
                  <a:lnTo>
                    <a:pt x="184" y="846"/>
                  </a:lnTo>
                  <a:lnTo>
                    <a:pt x="180" y="850"/>
                  </a:lnTo>
                  <a:lnTo>
                    <a:pt x="182" y="853"/>
                  </a:lnTo>
                  <a:lnTo>
                    <a:pt x="184" y="853"/>
                  </a:lnTo>
                  <a:lnTo>
                    <a:pt x="189" y="860"/>
                  </a:lnTo>
                  <a:lnTo>
                    <a:pt x="187" y="865"/>
                  </a:lnTo>
                  <a:lnTo>
                    <a:pt x="187" y="865"/>
                  </a:lnTo>
                  <a:lnTo>
                    <a:pt x="191" y="869"/>
                  </a:lnTo>
                  <a:lnTo>
                    <a:pt x="191" y="879"/>
                  </a:lnTo>
                  <a:lnTo>
                    <a:pt x="194" y="879"/>
                  </a:lnTo>
                  <a:lnTo>
                    <a:pt x="191" y="886"/>
                  </a:lnTo>
                  <a:lnTo>
                    <a:pt x="189" y="888"/>
                  </a:lnTo>
                  <a:lnTo>
                    <a:pt x="199" y="891"/>
                  </a:lnTo>
                  <a:lnTo>
                    <a:pt x="194" y="902"/>
                  </a:lnTo>
                  <a:lnTo>
                    <a:pt x="184" y="900"/>
                  </a:lnTo>
                  <a:lnTo>
                    <a:pt x="180" y="902"/>
                  </a:lnTo>
                  <a:lnTo>
                    <a:pt x="182" y="902"/>
                  </a:lnTo>
                  <a:lnTo>
                    <a:pt x="180" y="907"/>
                  </a:lnTo>
                  <a:lnTo>
                    <a:pt x="189" y="912"/>
                  </a:lnTo>
                  <a:lnTo>
                    <a:pt x="189" y="914"/>
                  </a:lnTo>
                  <a:lnTo>
                    <a:pt x="187" y="914"/>
                  </a:lnTo>
                  <a:lnTo>
                    <a:pt x="191" y="916"/>
                  </a:lnTo>
                  <a:lnTo>
                    <a:pt x="189" y="919"/>
                  </a:lnTo>
                  <a:lnTo>
                    <a:pt x="189" y="926"/>
                  </a:lnTo>
                  <a:lnTo>
                    <a:pt x="187" y="926"/>
                  </a:lnTo>
                  <a:lnTo>
                    <a:pt x="180" y="919"/>
                  </a:lnTo>
                  <a:lnTo>
                    <a:pt x="182" y="916"/>
                  </a:lnTo>
                  <a:lnTo>
                    <a:pt x="180" y="916"/>
                  </a:lnTo>
                  <a:lnTo>
                    <a:pt x="177" y="916"/>
                  </a:lnTo>
                  <a:lnTo>
                    <a:pt x="175" y="916"/>
                  </a:lnTo>
                  <a:lnTo>
                    <a:pt x="175" y="916"/>
                  </a:lnTo>
                  <a:lnTo>
                    <a:pt x="168" y="912"/>
                  </a:lnTo>
                  <a:lnTo>
                    <a:pt x="165" y="916"/>
                  </a:lnTo>
                  <a:lnTo>
                    <a:pt x="165" y="914"/>
                  </a:lnTo>
                  <a:lnTo>
                    <a:pt x="158" y="916"/>
                  </a:lnTo>
                  <a:lnTo>
                    <a:pt x="156" y="919"/>
                  </a:lnTo>
                  <a:lnTo>
                    <a:pt x="161" y="921"/>
                  </a:lnTo>
                  <a:lnTo>
                    <a:pt x="158" y="924"/>
                  </a:lnTo>
                  <a:lnTo>
                    <a:pt x="151" y="924"/>
                  </a:lnTo>
                  <a:lnTo>
                    <a:pt x="154" y="926"/>
                  </a:lnTo>
                  <a:lnTo>
                    <a:pt x="156" y="926"/>
                  </a:lnTo>
                  <a:lnTo>
                    <a:pt x="161" y="935"/>
                  </a:lnTo>
                  <a:lnTo>
                    <a:pt x="165" y="931"/>
                  </a:lnTo>
                  <a:lnTo>
                    <a:pt x="170" y="935"/>
                  </a:lnTo>
                  <a:lnTo>
                    <a:pt x="177" y="933"/>
                  </a:lnTo>
                  <a:lnTo>
                    <a:pt x="182" y="935"/>
                  </a:lnTo>
                  <a:lnTo>
                    <a:pt x="184" y="940"/>
                  </a:lnTo>
                  <a:lnTo>
                    <a:pt x="184" y="942"/>
                  </a:lnTo>
                  <a:lnTo>
                    <a:pt x="189" y="947"/>
                  </a:lnTo>
                  <a:lnTo>
                    <a:pt x="184" y="950"/>
                  </a:lnTo>
                  <a:lnTo>
                    <a:pt x="184" y="950"/>
                  </a:lnTo>
                  <a:lnTo>
                    <a:pt x="191" y="950"/>
                  </a:lnTo>
                  <a:lnTo>
                    <a:pt x="194" y="952"/>
                  </a:lnTo>
                  <a:lnTo>
                    <a:pt x="194" y="964"/>
                  </a:lnTo>
                  <a:lnTo>
                    <a:pt x="191" y="968"/>
                  </a:lnTo>
                  <a:lnTo>
                    <a:pt x="194" y="968"/>
                  </a:lnTo>
                  <a:lnTo>
                    <a:pt x="199" y="968"/>
                  </a:lnTo>
                  <a:lnTo>
                    <a:pt x="210" y="971"/>
                  </a:lnTo>
                  <a:lnTo>
                    <a:pt x="210" y="968"/>
                  </a:lnTo>
                  <a:lnTo>
                    <a:pt x="213" y="968"/>
                  </a:lnTo>
                  <a:lnTo>
                    <a:pt x="213" y="978"/>
                  </a:lnTo>
                  <a:lnTo>
                    <a:pt x="208" y="985"/>
                  </a:lnTo>
                  <a:lnTo>
                    <a:pt x="215" y="987"/>
                  </a:lnTo>
                  <a:lnTo>
                    <a:pt x="217" y="983"/>
                  </a:lnTo>
                  <a:lnTo>
                    <a:pt x="222" y="983"/>
                  </a:lnTo>
                  <a:lnTo>
                    <a:pt x="222" y="978"/>
                  </a:lnTo>
                  <a:lnTo>
                    <a:pt x="225" y="973"/>
                  </a:lnTo>
                  <a:lnTo>
                    <a:pt x="227" y="973"/>
                  </a:lnTo>
                  <a:lnTo>
                    <a:pt x="232" y="971"/>
                  </a:lnTo>
                  <a:lnTo>
                    <a:pt x="234" y="973"/>
                  </a:lnTo>
                  <a:lnTo>
                    <a:pt x="232" y="973"/>
                  </a:lnTo>
                  <a:lnTo>
                    <a:pt x="229" y="976"/>
                  </a:lnTo>
                  <a:lnTo>
                    <a:pt x="234" y="978"/>
                  </a:lnTo>
                  <a:lnTo>
                    <a:pt x="232" y="985"/>
                  </a:lnTo>
                  <a:lnTo>
                    <a:pt x="236" y="985"/>
                  </a:lnTo>
                  <a:lnTo>
                    <a:pt x="236" y="987"/>
                  </a:lnTo>
                  <a:lnTo>
                    <a:pt x="241" y="987"/>
                  </a:lnTo>
                  <a:lnTo>
                    <a:pt x="239" y="999"/>
                  </a:lnTo>
                  <a:lnTo>
                    <a:pt x="243" y="1002"/>
                  </a:lnTo>
                  <a:lnTo>
                    <a:pt x="250" y="999"/>
                  </a:lnTo>
                  <a:lnTo>
                    <a:pt x="253" y="999"/>
                  </a:lnTo>
                  <a:lnTo>
                    <a:pt x="255" y="1002"/>
                  </a:lnTo>
                  <a:lnTo>
                    <a:pt x="255" y="999"/>
                  </a:lnTo>
                  <a:lnTo>
                    <a:pt x="262" y="997"/>
                  </a:lnTo>
                  <a:lnTo>
                    <a:pt x="265" y="992"/>
                  </a:lnTo>
                  <a:lnTo>
                    <a:pt x="265" y="992"/>
                  </a:lnTo>
                  <a:lnTo>
                    <a:pt x="267" y="987"/>
                  </a:lnTo>
                  <a:lnTo>
                    <a:pt x="265" y="983"/>
                  </a:lnTo>
                  <a:lnTo>
                    <a:pt x="269" y="980"/>
                  </a:lnTo>
                  <a:lnTo>
                    <a:pt x="274" y="983"/>
                  </a:lnTo>
                  <a:lnTo>
                    <a:pt x="276" y="978"/>
                  </a:lnTo>
                  <a:lnTo>
                    <a:pt x="279" y="978"/>
                  </a:lnTo>
                  <a:lnTo>
                    <a:pt x="281" y="973"/>
                  </a:lnTo>
                  <a:lnTo>
                    <a:pt x="291" y="973"/>
                  </a:lnTo>
                  <a:lnTo>
                    <a:pt x="291" y="973"/>
                  </a:lnTo>
                  <a:lnTo>
                    <a:pt x="291" y="976"/>
                  </a:lnTo>
                  <a:lnTo>
                    <a:pt x="300" y="980"/>
                  </a:lnTo>
                  <a:lnTo>
                    <a:pt x="305" y="980"/>
                  </a:lnTo>
                  <a:lnTo>
                    <a:pt x="307" y="976"/>
                  </a:lnTo>
                  <a:lnTo>
                    <a:pt x="305" y="973"/>
                  </a:lnTo>
                  <a:lnTo>
                    <a:pt x="307" y="971"/>
                  </a:lnTo>
                  <a:lnTo>
                    <a:pt x="307" y="973"/>
                  </a:lnTo>
                  <a:lnTo>
                    <a:pt x="312" y="973"/>
                  </a:lnTo>
                  <a:lnTo>
                    <a:pt x="312" y="964"/>
                  </a:lnTo>
                  <a:lnTo>
                    <a:pt x="312" y="961"/>
                  </a:lnTo>
                  <a:lnTo>
                    <a:pt x="314" y="952"/>
                  </a:lnTo>
                  <a:lnTo>
                    <a:pt x="314" y="954"/>
                  </a:lnTo>
                  <a:lnTo>
                    <a:pt x="317" y="954"/>
                  </a:lnTo>
                  <a:lnTo>
                    <a:pt x="317" y="959"/>
                  </a:lnTo>
                  <a:lnTo>
                    <a:pt x="321" y="959"/>
                  </a:lnTo>
                  <a:lnTo>
                    <a:pt x="326" y="961"/>
                  </a:lnTo>
                  <a:lnTo>
                    <a:pt x="328" y="957"/>
                  </a:lnTo>
                  <a:lnTo>
                    <a:pt x="328" y="950"/>
                  </a:lnTo>
                  <a:lnTo>
                    <a:pt x="328" y="945"/>
                  </a:lnTo>
                  <a:lnTo>
                    <a:pt x="324" y="940"/>
                  </a:lnTo>
                  <a:lnTo>
                    <a:pt x="324" y="940"/>
                  </a:lnTo>
                  <a:lnTo>
                    <a:pt x="333" y="940"/>
                  </a:lnTo>
                  <a:lnTo>
                    <a:pt x="336" y="935"/>
                  </a:lnTo>
                  <a:lnTo>
                    <a:pt x="331" y="926"/>
                  </a:lnTo>
                  <a:lnTo>
                    <a:pt x="336" y="921"/>
                  </a:lnTo>
                  <a:lnTo>
                    <a:pt x="333" y="914"/>
                  </a:lnTo>
                  <a:lnTo>
                    <a:pt x="336" y="919"/>
                  </a:lnTo>
                  <a:lnTo>
                    <a:pt x="336" y="916"/>
                  </a:lnTo>
                  <a:lnTo>
                    <a:pt x="345" y="916"/>
                  </a:lnTo>
                  <a:lnTo>
                    <a:pt x="347" y="916"/>
                  </a:lnTo>
                  <a:lnTo>
                    <a:pt x="347" y="914"/>
                  </a:lnTo>
                  <a:lnTo>
                    <a:pt x="350" y="914"/>
                  </a:lnTo>
                  <a:lnTo>
                    <a:pt x="350" y="914"/>
                  </a:lnTo>
                  <a:lnTo>
                    <a:pt x="350" y="912"/>
                  </a:lnTo>
                  <a:lnTo>
                    <a:pt x="354" y="912"/>
                  </a:lnTo>
                  <a:lnTo>
                    <a:pt x="354" y="909"/>
                  </a:lnTo>
                  <a:lnTo>
                    <a:pt x="354" y="902"/>
                  </a:lnTo>
                  <a:lnTo>
                    <a:pt x="354" y="902"/>
                  </a:lnTo>
                  <a:lnTo>
                    <a:pt x="359" y="905"/>
                  </a:lnTo>
                  <a:lnTo>
                    <a:pt x="359" y="902"/>
                  </a:lnTo>
                  <a:lnTo>
                    <a:pt x="366" y="902"/>
                  </a:lnTo>
                  <a:lnTo>
                    <a:pt x="369" y="895"/>
                  </a:lnTo>
                  <a:lnTo>
                    <a:pt x="378" y="893"/>
                  </a:lnTo>
                  <a:lnTo>
                    <a:pt x="380" y="893"/>
                  </a:lnTo>
                  <a:lnTo>
                    <a:pt x="380" y="893"/>
                  </a:lnTo>
                  <a:lnTo>
                    <a:pt x="383" y="891"/>
                  </a:lnTo>
                  <a:lnTo>
                    <a:pt x="383" y="891"/>
                  </a:lnTo>
                  <a:lnTo>
                    <a:pt x="390" y="902"/>
                  </a:lnTo>
                  <a:lnTo>
                    <a:pt x="392" y="902"/>
                  </a:lnTo>
                  <a:lnTo>
                    <a:pt x="397" y="902"/>
                  </a:lnTo>
                  <a:lnTo>
                    <a:pt x="404" y="902"/>
                  </a:lnTo>
                  <a:lnTo>
                    <a:pt x="411" y="895"/>
                  </a:lnTo>
                  <a:lnTo>
                    <a:pt x="416" y="898"/>
                  </a:lnTo>
                  <a:lnTo>
                    <a:pt x="416" y="895"/>
                  </a:lnTo>
                  <a:lnTo>
                    <a:pt x="430" y="888"/>
                  </a:lnTo>
                  <a:lnTo>
                    <a:pt x="428" y="881"/>
                  </a:lnTo>
                  <a:lnTo>
                    <a:pt x="435" y="883"/>
                  </a:lnTo>
                  <a:lnTo>
                    <a:pt x="439" y="883"/>
                  </a:lnTo>
                  <a:lnTo>
                    <a:pt x="444" y="874"/>
                  </a:lnTo>
                  <a:lnTo>
                    <a:pt x="442" y="874"/>
                  </a:lnTo>
                  <a:lnTo>
                    <a:pt x="444" y="872"/>
                  </a:lnTo>
                  <a:lnTo>
                    <a:pt x="444" y="874"/>
                  </a:lnTo>
                  <a:lnTo>
                    <a:pt x="449" y="874"/>
                  </a:lnTo>
                  <a:lnTo>
                    <a:pt x="454" y="869"/>
                  </a:lnTo>
                  <a:lnTo>
                    <a:pt x="468" y="855"/>
                  </a:lnTo>
                  <a:lnTo>
                    <a:pt x="470" y="857"/>
                  </a:lnTo>
                  <a:lnTo>
                    <a:pt x="468" y="860"/>
                  </a:lnTo>
                  <a:lnTo>
                    <a:pt x="465" y="872"/>
                  </a:lnTo>
                  <a:lnTo>
                    <a:pt x="475" y="869"/>
                  </a:lnTo>
                  <a:lnTo>
                    <a:pt x="480" y="872"/>
                  </a:lnTo>
                  <a:lnTo>
                    <a:pt x="484" y="876"/>
                  </a:lnTo>
                  <a:lnTo>
                    <a:pt x="487" y="876"/>
                  </a:lnTo>
                  <a:lnTo>
                    <a:pt x="499" y="874"/>
                  </a:lnTo>
                  <a:lnTo>
                    <a:pt x="515" y="876"/>
                  </a:lnTo>
                  <a:lnTo>
                    <a:pt x="520" y="879"/>
                  </a:lnTo>
                  <a:lnTo>
                    <a:pt x="522" y="874"/>
                  </a:lnTo>
                  <a:lnTo>
                    <a:pt x="525" y="867"/>
                  </a:lnTo>
                  <a:lnTo>
                    <a:pt x="527" y="869"/>
                  </a:lnTo>
                  <a:lnTo>
                    <a:pt x="532" y="862"/>
                  </a:lnTo>
                  <a:lnTo>
                    <a:pt x="532" y="865"/>
                  </a:lnTo>
                  <a:lnTo>
                    <a:pt x="532" y="872"/>
                  </a:lnTo>
                  <a:lnTo>
                    <a:pt x="534" y="872"/>
                  </a:lnTo>
                  <a:lnTo>
                    <a:pt x="536" y="867"/>
                  </a:lnTo>
                  <a:lnTo>
                    <a:pt x="541" y="867"/>
                  </a:lnTo>
                  <a:lnTo>
                    <a:pt x="551" y="857"/>
                  </a:lnTo>
                  <a:lnTo>
                    <a:pt x="555" y="850"/>
                  </a:lnTo>
                  <a:lnTo>
                    <a:pt x="560" y="846"/>
                  </a:lnTo>
                  <a:lnTo>
                    <a:pt x="562" y="846"/>
                  </a:lnTo>
                  <a:lnTo>
                    <a:pt x="569" y="841"/>
                  </a:lnTo>
                  <a:lnTo>
                    <a:pt x="572" y="841"/>
                  </a:lnTo>
                  <a:lnTo>
                    <a:pt x="574" y="848"/>
                  </a:lnTo>
                  <a:lnTo>
                    <a:pt x="576" y="846"/>
                  </a:lnTo>
                  <a:lnTo>
                    <a:pt x="579" y="846"/>
                  </a:lnTo>
                  <a:lnTo>
                    <a:pt x="584" y="860"/>
                  </a:lnTo>
                  <a:lnTo>
                    <a:pt x="581" y="867"/>
                  </a:lnTo>
                  <a:lnTo>
                    <a:pt x="584" y="869"/>
                  </a:lnTo>
                  <a:lnTo>
                    <a:pt x="584" y="869"/>
                  </a:lnTo>
                  <a:lnTo>
                    <a:pt x="600" y="869"/>
                  </a:lnTo>
                  <a:lnTo>
                    <a:pt x="602" y="860"/>
                  </a:lnTo>
                  <a:lnTo>
                    <a:pt x="605" y="857"/>
                  </a:lnTo>
                  <a:lnTo>
                    <a:pt x="602" y="850"/>
                  </a:lnTo>
                  <a:lnTo>
                    <a:pt x="610" y="846"/>
                  </a:lnTo>
                  <a:lnTo>
                    <a:pt x="614" y="841"/>
                  </a:lnTo>
                  <a:lnTo>
                    <a:pt x="621" y="841"/>
                  </a:lnTo>
                  <a:lnTo>
                    <a:pt x="636" y="839"/>
                  </a:lnTo>
                  <a:lnTo>
                    <a:pt x="640" y="839"/>
                  </a:lnTo>
                  <a:lnTo>
                    <a:pt x="638" y="841"/>
                  </a:lnTo>
                  <a:lnTo>
                    <a:pt x="647" y="839"/>
                  </a:lnTo>
                  <a:lnTo>
                    <a:pt x="650" y="836"/>
                  </a:lnTo>
                  <a:lnTo>
                    <a:pt x="654" y="836"/>
                  </a:lnTo>
                  <a:lnTo>
                    <a:pt x="659" y="834"/>
                  </a:lnTo>
                  <a:lnTo>
                    <a:pt x="659" y="827"/>
                  </a:lnTo>
                  <a:lnTo>
                    <a:pt x="664" y="827"/>
                  </a:lnTo>
                  <a:lnTo>
                    <a:pt x="664" y="827"/>
                  </a:lnTo>
                  <a:lnTo>
                    <a:pt x="666" y="827"/>
                  </a:lnTo>
                  <a:lnTo>
                    <a:pt x="669" y="824"/>
                  </a:lnTo>
                  <a:lnTo>
                    <a:pt x="671" y="822"/>
                  </a:lnTo>
                  <a:lnTo>
                    <a:pt x="671" y="808"/>
                  </a:lnTo>
                  <a:lnTo>
                    <a:pt x="669" y="808"/>
                  </a:lnTo>
                  <a:lnTo>
                    <a:pt x="669" y="808"/>
                  </a:lnTo>
                  <a:lnTo>
                    <a:pt x="669" y="808"/>
                  </a:lnTo>
                  <a:lnTo>
                    <a:pt x="676" y="808"/>
                  </a:lnTo>
                  <a:lnTo>
                    <a:pt x="676" y="810"/>
                  </a:lnTo>
                  <a:lnTo>
                    <a:pt x="683" y="810"/>
                  </a:lnTo>
                  <a:lnTo>
                    <a:pt x="683" y="813"/>
                  </a:lnTo>
                  <a:lnTo>
                    <a:pt x="695" y="815"/>
                  </a:lnTo>
                  <a:lnTo>
                    <a:pt x="697" y="815"/>
                  </a:lnTo>
                  <a:lnTo>
                    <a:pt x="697" y="813"/>
                  </a:lnTo>
                  <a:lnTo>
                    <a:pt x="697" y="810"/>
                  </a:lnTo>
                  <a:lnTo>
                    <a:pt x="697" y="810"/>
                  </a:lnTo>
                  <a:lnTo>
                    <a:pt x="697" y="808"/>
                  </a:lnTo>
                  <a:lnTo>
                    <a:pt x="697" y="808"/>
                  </a:lnTo>
                  <a:lnTo>
                    <a:pt x="699" y="801"/>
                  </a:lnTo>
                  <a:lnTo>
                    <a:pt x="697" y="794"/>
                  </a:lnTo>
                  <a:lnTo>
                    <a:pt x="692" y="794"/>
                  </a:lnTo>
                  <a:lnTo>
                    <a:pt x="692" y="779"/>
                  </a:lnTo>
                  <a:lnTo>
                    <a:pt x="702" y="779"/>
                  </a:lnTo>
                  <a:lnTo>
                    <a:pt x="699" y="777"/>
                  </a:lnTo>
                  <a:lnTo>
                    <a:pt x="704" y="777"/>
                  </a:lnTo>
                  <a:lnTo>
                    <a:pt x="706" y="772"/>
                  </a:lnTo>
                  <a:lnTo>
                    <a:pt x="711" y="772"/>
                  </a:lnTo>
                  <a:lnTo>
                    <a:pt x="714" y="770"/>
                  </a:lnTo>
                  <a:lnTo>
                    <a:pt x="721" y="768"/>
                  </a:lnTo>
                  <a:lnTo>
                    <a:pt x="725" y="775"/>
                  </a:lnTo>
                  <a:lnTo>
                    <a:pt x="730" y="777"/>
                  </a:lnTo>
                  <a:lnTo>
                    <a:pt x="730" y="772"/>
                  </a:lnTo>
                  <a:lnTo>
                    <a:pt x="732" y="772"/>
                  </a:lnTo>
                  <a:lnTo>
                    <a:pt x="732" y="770"/>
                  </a:lnTo>
                  <a:lnTo>
                    <a:pt x="744" y="779"/>
                  </a:lnTo>
                  <a:lnTo>
                    <a:pt x="754" y="782"/>
                  </a:lnTo>
                  <a:lnTo>
                    <a:pt x="754" y="784"/>
                  </a:lnTo>
                  <a:lnTo>
                    <a:pt x="758" y="784"/>
                  </a:lnTo>
                  <a:lnTo>
                    <a:pt x="758" y="789"/>
                  </a:lnTo>
                  <a:lnTo>
                    <a:pt x="758" y="789"/>
                  </a:lnTo>
                  <a:lnTo>
                    <a:pt x="773" y="789"/>
                  </a:lnTo>
                  <a:lnTo>
                    <a:pt x="787" y="791"/>
                  </a:lnTo>
                  <a:lnTo>
                    <a:pt x="787" y="794"/>
                  </a:lnTo>
                  <a:lnTo>
                    <a:pt x="791" y="796"/>
                  </a:lnTo>
                  <a:lnTo>
                    <a:pt x="801" y="798"/>
                  </a:lnTo>
                  <a:lnTo>
                    <a:pt x="803" y="798"/>
                  </a:lnTo>
                  <a:lnTo>
                    <a:pt x="806" y="798"/>
                  </a:lnTo>
                  <a:lnTo>
                    <a:pt x="820" y="798"/>
                  </a:lnTo>
                  <a:lnTo>
                    <a:pt x="822" y="796"/>
                  </a:lnTo>
                  <a:lnTo>
                    <a:pt x="832" y="798"/>
                  </a:lnTo>
                  <a:lnTo>
                    <a:pt x="834" y="794"/>
                  </a:lnTo>
                  <a:lnTo>
                    <a:pt x="832" y="789"/>
                  </a:lnTo>
                  <a:lnTo>
                    <a:pt x="841" y="794"/>
                  </a:lnTo>
                  <a:lnTo>
                    <a:pt x="841" y="794"/>
                  </a:lnTo>
                  <a:lnTo>
                    <a:pt x="843" y="801"/>
                  </a:lnTo>
                  <a:lnTo>
                    <a:pt x="846" y="798"/>
                  </a:lnTo>
                  <a:lnTo>
                    <a:pt x="851" y="803"/>
                  </a:lnTo>
                  <a:lnTo>
                    <a:pt x="851" y="798"/>
                  </a:lnTo>
                  <a:lnTo>
                    <a:pt x="855" y="801"/>
                  </a:lnTo>
                  <a:lnTo>
                    <a:pt x="855" y="796"/>
                  </a:lnTo>
                  <a:lnTo>
                    <a:pt x="869" y="808"/>
                  </a:lnTo>
                  <a:lnTo>
                    <a:pt x="874" y="808"/>
                  </a:lnTo>
                  <a:lnTo>
                    <a:pt x="874" y="813"/>
                  </a:lnTo>
                  <a:lnTo>
                    <a:pt x="877" y="813"/>
                  </a:lnTo>
                  <a:lnTo>
                    <a:pt x="881" y="803"/>
                  </a:lnTo>
                  <a:lnTo>
                    <a:pt x="884" y="803"/>
                  </a:lnTo>
                  <a:lnTo>
                    <a:pt x="888" y="801"/>
                  </a:lnTo>
                  <a:lnTo>
                    <a:pt x="888" y="798"/>
                  </a:lnTo>
                  <a:lnTo>
                    <a:pt x="893" y="789"/>
                  </a:lnTo>
                  <a:lnTo>
                    <a:pt x="893" y="791"/>
                  </a:lnTo>
                  <a:lnTo>
                    <a:pt x="898" y="787"/>
                  </a:lnTo>
                  <a:lnTo>
                    <a:pt x="905" y="794"/>
                  </a:lnTo>
                  <a:lnTo>
                    <a:pt x="910" y="794"/>
                  </a:lnTo>
                  <a:lnTo>
                    <a:pt x="912" y="794"/>
                  </a:lnTo>
                  <a:lnTo>
                    <a:pt x="912" y="791"/>
                  </a:lnTo>
                  <a:lnTo>
                    <a:pt x="917" y="794"/>
                  </a:lnTo>
                  <a:lnTo>
                    <a:pt x="921" y="794"/>
                  </a:lnTo>
                  <a:lnTo>
                    <a:pt x="919" y="789"/>
                  </a:lnTo>
                  <a:lnTo>
                    <a:pt x="931" y="794"/>
                  </a:lnTo>
                  <a:lnTo>
                    <a:pt x="931" y="789"/>
                  </a:lnTo>
                  <a:lnTo>
                    <a:pt x="933" y="789"/>
                  </a:lnTo>
                  <a:lnTo>
                    <a:pt x="936" y="789"/>
                  </a:lnTo>
                  <a:lnTo>
                    <a:pt x="940" y="789"/>
                  </a:lnTo>
                  <a:lnTo>
                    <a:pt x="940" y="791"/>
                  </a:lnTo>
                  <a:lnTo>
                    <a:pt x="945" y="794"/>
                  </a:lnTo>
                  <a:lnTo>
                    <a:pt x="945" y="794"/>
                  </a:lnTo>
                  <a:lnTo>
                    <a:pt x="947" y="796"/>
                  </a:lnTo>
                  <a:lnTo>
                    <a:pt x="947" y="801"/>
                  </a:lnTo>
                  <a:lnTo>
                    <a:pt x="950" y="798"/>
                  </a:lnTo>
                  <a:lnTo>
                    <a:pt x="952" y="798"/>
                  </a:lnTo>
                  <a:lnTo>
                    <a:pt x="950" y="796"/>
                  </a:lnTo>
                  <a:lnTo>
                    <a:pt x="952" y="796"/>
                  </a:lnTo>
                  <a:lnTo>
                    <a:pt x="954" y="798"/>
                  </a:lnTo>
                  <a:lnTo>
                    <a:pt x="952" y="798"/>
                  </a:lnTo>
                  <a:lnTo>
                    <a:pt x="952" y="801"/>
                  </a:lnTo>
                  <a:lnTo>
                    <a:pt x="957" y="798"/>
                  </a:lnTo>
                  <a:lnTo>
                    <a:pt x="959" y="798"/>
                  </a:lnTo>
                  <a:lnTo>
                    <a:pt x="964" y="789"/>
                  </a:lnTo>
                  <a:lnTo>
                    <a:pt x="964" y="789"/>
                  </a:lnTo>
                  <a:lnTo>
                    <a:pt x="964" y="784"/>
                  </a:lnTo>
                  <a:lnTo>
                    <a:pt x="964" y="784"/>
                  </a:lnTo>
                  <a:lnTo>
                    <a:pt x="964" y="782"/>
                  </a:lnTo>
                  <a:lnTo>
                    <a:pt x="962" y="779"/>
                  </a:lnTo>
                  <a:lnTo>
                    <a:pt x="964" y="779"/>
                  </a:lnTo>
                  <a:lnTo>
                    <a:pt x="964" y="770"/>
                  </a:lnTo>
                  <a:lnTo>
                    <a:pt x="969" y="772"/>
                  </a:lnTo>
                  <a:lnTo>
                    <a:pt x="971" y="758"/>
                  </a:lnTo>
                  <a:lnTo>
                    <a:pt x="971" y="754"/>
                  </a:lnTo>
                  <a:lnTo>
                    <a:pt x="973" y="754"/>
                  </a:lnTo>
                  <a:lnTo>
                    <a:pt x="973" y="751"/>
                  </a:lnTo>
                  <a:lnTo>
                    <a:pt x="971" y="746"/>
                  </a:lnTo>
                  <a:lnTo>
                    <a:pt x="969" y="746"/>
                  </a:lnTo>
                  <a:lnTo>
                    <a:pt x="969" y="742"/>
                  </a:lnTo>
                  <a:lnTo>
                    <a:pt x="964" y="737"/>
                  </a:lnTo>
                  <a:lnTo>
                    <a:pt x="964" y="735"/>
                  </a:lnTo>
                  <a:lnTo>
                    <a:pt x="969" y="732"/>
                  </a:lnTo>
                  <a:lnTo>
                    <a:pt x="971" y="735"/>
                  </a:lnTo>
                  <a:lnTo>
                    <a:pt x="973" y="732"/>
                  </a:lnTo>
                  <a:lnTo>
                    <a:pt x="971" y="730"/>
                  </a:lnTo>
                  <a:lnTo>
                    <a:pt x="971" y="728"/>
                  </a:lnTo>
                  <a:lnTo>
                    <a:pt x="969" y="723"/>
                  </a:lnTo>
                  <a:lnTo>
                    <a:pt x="969" y="720"/>
                  </a:lnTo>
                  <a:lnTo>
                    <a:pt x="971" y="720"/>
                  </a:lnTo>
                  <a:lnTo>
                    <a:pt x="971" y="718"/>
                  </a:lnTo>
                  <a:lnTo>
                    <a:pt x="969" y="716"/>
                  </a:lnTo>
                  <a:lnTo>
                    <a:pt x="969" y="716"/>
                  </a:lnTo>
                  <a:lnTo>
                    <a:pt x="966" y="711"/>
                  </a:lnTo>
                  <a:lnTo>
                    <a:pt x="966" y="711"/>
                  </a:lnTo>
                  <a:lnTo>
                    <a:pt x="969" y="709"/>
                  </a:lnTo>
                  <a:lnTo>
                    <a:pt x="973" y="709"/>
                  </a:lnTo>
                  <a:lnTo>
                    <a:pt x="973" y="706"/>
                  </a:lnTo>
                  <a:lnTo>
                    <a:pt x="978" y="704"/>
                  </a:lnTo>
                  <a:lnTo>
                    <a:pt x="988" y="716"/>
                  </a:lnTo>
                  <a:lnTo>
                    <a:pt x="1002" y="725"/>
                  </a:lnTo>
                  <a:lnTo>
                    <a:pt x="1004" y="720"/>
                  </a:lnTo>
                  <a:lnTo>
                    <a:pt x="1006" y="723"/>
                  </a:lnTo>
                  <a:lnTo>
                    <a:pt x="1004" y="720"/>
                  </a:lnTo>
                  <a:lnTo>
                    <a:pt x="1006" y="716"/>
                  </a:lnTo>
                  <a:lnTo>
                    <a:pt x="1006" y="716"/>
                  </a:lnTo>
                  <a:lnTo>
                    <a:pt x="1002" y="716"/>
                  </a:lnTo>
                  <a:lnTo>
                    <a:pt x="999" y="713"/>
                  </a:lnTo>
                  <a:lnTo>
                    <a:pt x="1004" y="709"/>
                  </a:lnTo>
                  <a:lnTo>
                    <a:pt x="1006" y="711"/>
                  </a:lnTo>
                  <a:lnTo>
                    <a:pt x="1009" y="709"/>
                  </a:lnTo>
                  <a:lnTo>
                    <a:pt x="1006" y="706"/>
                  </a:lnTo>
                  <a:lnTo>
                    <a:pt x="1006" y="706"/>
                  </a:lnTo>
                  <a:lnTo>
                    <a:pt x="1011" y="706"/>
                  </a:lnTo>
                  <a:lnTo>
                    <a:pt x="1011" y="690"/>
                  </a:lnTo>
                  <a:lnTo>
                    <a:pt x="1021" y="699"/>
                  </a:lnTo>
                  <a:lnTo>
                    <a:pt x="1030" y="699"/>
                  </a:lnTo>
                  <a:lnTo>
                    <a:pt x="1030" y="692"/>
                  </a:lnTo>
                  <a:lnTo>
                    <a:pt x="1037" y="697"/>
                  </a:lnTo>
                  <a:lnTo>
                    <a:pt x="1044" y="699"/>
                  </a:lnTo>
                  <a:lnTo>
                    <a:pt x="1044" y="687"/>
                  </a:lnTo>
                  <a:lnTo>
                    <a:pt x="1047" y="685"/>
                  </a:lnTo>
                  <a:lnTo>
                    <a:pt x="1047" y="680"/>
                  </a:lnTo>
                  <a:lnTo>
                    <a:pt x="1049" y="678"/>
                  </a:lnTo>
                  <a:lnTo>
                    <a:pt x="1044" y="676"/>
                  </a:lnTo>
                  <a:lnTo>
                    <a:pt x="1047" y="676"/>
                  </a:lnTo>
                  <a:lnTo>
                    <a:pt x="1049" y="666"/>
                  </a:lnTo>
                  <a:lnTo>
                    <a:pt x="1040" y="645"/>
                  </a:lnTo>
                  <a:lnTo>
                    <a:pt x="1054" y="643"/>
                  </a:lnTo>
                  <a:lnTo>
                    <a:pt x="1051" y="631"/>
                  </a:lnTo>
                  <a:lnTo>
                    <a:pt x="1063" y="638"/>
                  </a:lnTo>
                  <a:lnTo>
                    <a:pt x="1061" y="631"/>
                  </a:lnTo>
                  <a:lnTo>
                    <a:pt x="1058" y="626"/>
                  </a:lnTo>
                  <a:lnTo>
                    <a:pt x="1056" y="624"/>
                  </a:lnTo>
                  <a:lnTo>
                    <a:pt x="1058" y="617"/>
                  </a:lnTo>
                  <a:lnTo>
                    <a:pt x="1054" y="614"/>
                  </a:lnTo>
                  <a:lnTo>
                    <a:pt x="1054" y="612"/>
                  </a:lnTo>
                  <a:lnTo>
                    <a:pt x="1054" y="612"/>
                  </a:lnTo>
                  <a:lnTo>
                    <a:pt x="1051" y="612"/>
                  </a:lnTo>
                  <a:lnTo>
                    <a:pt x="1047" y="609"/>
                  </a:lnTo>
                  <a:lnTo>
                    <a:pt x="1047" y="612"/>
                  </a:lnTo>
                  <a:lnTo>
                    <a:pt x="1044" y="609"/>
                  </a:lnTo>
                  <a:lnTo>
                    <a:pt x="1044" y="609"/>
                  </a:lnTo>
                  <a:lnTo>
                    <a:pt x="1044" y="607"/>
                  </a:lnTo>
                  <a:lnTo>
                    <a:pt x="1044" y="609"/>
                  </a:lnTo>
                  <a:lnTo>
                    <a:pt x="1035" y="607"/>
                  </a:lnTo>
                  <a:lnTo>
                    <a:pt x="1037" y="600"/>
                  </a:lnTo>
                  <a:lnTo>
                    <a:pt x="1035" y="602"/>
                  </a:lnTo>
                  <a:lnTo>
                    <a:pt x="1035" y="598"/>
                  </a:lnTo>
                  <a:lnTo>
                    <a:pt x="1035" y="593"/>
                  </a:lnTo>
                  <a:lnTo>
                    <a:pt x="1035" y="593"/>
                  </a:lnTo>
                  <a:lnTo>
                    <a:pt x="1035" y="593"/>
                  </a:lnTo>
                  <a:lnTo>
                    <a:pt x="1032" y="593"/>
                  </a:lnTo>
                  <a:lnTo>
                    <a:pt x="1035" y="591"/>
                  </a:lnTo>
                  <a:lnTo>
                    <a:pt x="1032" y="588"/>
                  </a:lnTo>
                  <a:lnTo>
                    <a:pt x="1035" y="586"/>
                  </a:lnTo>
                  <a:lnTo>
                    <a:pt x="1030" y="586"/>
                  </a:lnTo>
                  <a:lnTo>
                    <a:pt x="1032" y="583"/>
                  </a:lnTo>
                  <a:lnTo>
                    <a:pt x="1030" y="583"/>
                  </a:lnTo>
                  <a:lnTo>
                    <a:pt x="1030" y="576"/>
                  </a:lnTo>
                  <a:lnTo>
                    <a:pt x="1023" y="572"/>
                  </a:lnTo>
                  <a:lnTo>
                    <a:pt x="1025" y="569"/>
                  </a:lnTo>
                  <a:lnTo>
                    <a:pt x="1025" y="560"/>
                  </a:lnTo>
                  <a:lnTo>
                    <a:pt x="1023" y="555"/>
                  </a:lnTo>
                  <a:lnTo>
                    <a:pt x="1023" y="553"/>
                  </a:lnTo>
                  <a:lnTo>
                    <a:pt x="1021" y="553"/>
                  </a:lnTo>
                  <a:lnTo>
                    <a:pt x="1021" y="543"/>
                  </a:lnTo>
                  <a:lnTo>
                    <a:pt x="1018" y="543"/>
                  </a:lnTo>
                  <a:lnTo>
                    <a:pt x="1021" y="541"/>
                  </a:lnTo>
                  <a:lnTo>
                    <a:pt x="1018" y="541"/>
                  </a:lnTo>
                  <a:lnTo>
                    <a:pt x="1021" y="536"/>
                  </a:lnTo>
                  <a:lnTo>
                    <a:pt x="1011" y="532"/>
                  </a:lnTo>
                  <a:lnTo>
                    <a:pt x="1011" y="527"/>
                  </a:lnTo>
                  <a:lnTo>
                    <a:pt x="1009" y="522"/>
                  </a:lnTo>
                  <a:lnTo>
                    <a:pt x="1004" y="520"/>
                  </a:lnTo>
                  <a:lnTo>
                    <a:pt x="1006" y="515"/>
                  </a:lnTo>
                  <a:lnTo>
                    <a:pt x="1006" y="503"/>
                  </a:lnTo>
                  <a:lnTo>
                    <a:pt x="999" y="498"/>
                  </a:lnTo>
                  <a:lnTo>
                    <a:pt x="999" y="494"/>
                  </a:lnTo>
                  <a:lnTo>
                    <a:pt x="1002" y="494"/>
                  </a:lnTo>
                  <a:lnTo>
                    <a:pt x="995" y="487"/>
                  </a:lnTo>
                  <a:lnTo>
                    <a:pt x="999" y="477"/>
                  </a:lnTo>
                  <a:lnTo>
                    <a:pt x="999" y="475"/>
                  </a:lnTo>
                  <a:lnTo>
                    <a:pt x="997" y="465"/>
                  </a:lnTo>
                  <a:lnTo>
                    <a:pt x="997" y="463"/>
                  </a:lnTo>
                  <a:lnTo>
                    <a:pt x="997" y="461"/>
                  </a:lnTo>
                  <a:lnTo>
                    <a:pt x="999" y="454"/>
                  </a:lnTo>
                  <a:lnTo>
                    <a:pt x="997" y="454"/>
                  </a:lnTo>
                  <a:lnTo>
                    <a:pt x="992" y="454"/>
                  </a:lnTo>
                  <a:lnTo>
                    <a:pt x="988" y="451"/>
                  </a:lnTo>
                  <a:lnTo>
                    <a:pt x="990" y="442"/>
                  </a:lnTo>
                  <a:lnTo>
                    <a:pt x="997" y="428"/>
                  </a:lnTo>
                  <a:lnTo>
                    <a:pt x="999" y="430"/>
                  </a:lnTo>
                  <a:lnTo>
                    <a:pt x="1016" y="418"/>
                  </a:lnTo>
                  <a:lnTo>
                    <a:pt x="1016" y="413"/>
                  </a:lnTo>
                  <a:lnTo>
                    <a:pt x="1009" y="409"/>
                  </a:lnTo>
                  <a:lnTo>
                    <a:pt x="1011" y="402"/>
                  </a:lnTo>
                  <a:lnTo>
                    <a:pt x="1016" y="397"/>
                  </a:lnTo>
                  <a:lnTo>
                    <a:pt x="1016" y="390"/>
                  </a:lnTo>
                  <a:lnTo>
                    <a:pt x="1021" y="385"/>
                  </a:lnTo>
                  <a:lnTo>
                    <a:pt x="1030" y="383"/>
                  </a:lnTo>
                  <a:lnTo>
                    <a:pt x="1040" y="380"/>
                  </a:lnTo>
                  <a:lnTo>
                    <a:pt x="1044" y="371"/>
                  </a:lnTo>
                  <a:lnTo>
                    <a:pt x="1044" y="371"/>
                  </a:lnTo>
                  <a:lnTo>
                    <a:pt x="1047" y="366"/>
                  </a:lnTo>
                  <a:lnTo>
                    <a:pt x="1049" y="371"/>
                  </a:lnTo>
                  <a:lnTo>
                    <a:pt x="1047" y="376"/>
                  </a:lnTo>
                  <a:lnTo>
                    <a:pt x="1049" y="376"/>
                  </a:lnTo>
                  <a:lnTo>
                    <a:pt x="1054" y="376"/>
                  </a:lnTo>
                  <a:lnTo>
                    <a:pt x="1058" y="371"/>
                  </a:lnTo>
                  <a:lnTo>
                    <a:pt x="1049" y="364"/>
                  </a:lnTo>
                  <a:lnTo>
                    <a:pt x="1051" y="357"/>
                  </a:lnTo>
                  <a:lnTo>
                    <a:pt x="1054" y="357"/>
                  </a:lnTo>
                  <a:lnTo>
                    <a:pt x="1056" y="350"/>
                  </a:lnTo>
                  <a:lnTo>
                    <a:pt x="1058" y="338"/>
                  </a:lnTo>
                  <a:lnTo>
                    <a:pt x="1065" y="331"/>
                  </a:lnTo>
                  <a:lnTo>
                    <a:pt x="1065" y="331"/>
                  </a:lnTo>
                  <a:lnTo>
                    <a:pt x="1070" y="331"/>
                  </a:lnTo>
                  <a:lnTo>
                    <a:pt x="1075" y="333"/>
                  </a:lnTo>
                  <a:lnTo>
                    <a:pt x="1082" y="326"/>
                  </a:lnTo>
                  <a:lnTo>
                    <a:pt x="1077" y="319"/>
                  </a:lnTo>
                  <a:lnTo>
                    <a:pt x="1077" y="317"/>
                  </a:lnTo>
                  <a:lnTo>
                    <a:pt x="1084" y="312"/>
                  </a:lnTo>
                  <a:lnTo>
                    <a:pt x="1084" y="312"/>
                  </a:lnTo>
                  <a:lnTo>
                    <a:pt x="1084" y="309"/>
                  </a:lnTo>
                  <a:lnTo>
                    <a:pt x="1082" y="307"/>
                  </a:lnTo>
                  <a:lnTo>
                    <a:pt x="1082" y="307"/>
                  </a:lnTo>
                  <a:lnTo>
                    <a:pt x="1080" y="307"/>
                  </a:lnTo>
                  <a:lnTo>
                    <a:pt x="1082" y="302"/>
                  </a:lnTo>
                  <a:lnTo>
                    <a:pt x="1080" y="300"/>
                  </a:lnTo>
                  <a:lnTo>
                    <a:pt x="1082" y="295"/>
                  </a:lnTo>
                  <a:lnTo>
                    <a:pt x="1087" y="298"/>
                  </a:lnTo>
                  <a:lnTo>
                    <a:pt x="1087" y="295"/>
                  </a:lnTo>
                  <a:lnTo>
                    <a:pt x="1082" y="293"/>
                  </a:lnTo>
                  <a:lnTo>
                    <a:pt x="1082" y="295"/>
                  </a:lnTo>
                  <a:lnTo>
                    <a:pt x="1077" y="293"/>
                  </a:lnTo>
                  <a:lnTo>
                    <a:pt x="1080" y="293"/>
                  </a:lnTo>
                  <a:lnTo>
                    <a:pt x="1077" y="288"/>
                  </a:lnTo>
                  <a:lnTo>
                    <a:pt x="1082" y="286"/>
                  </a:lnTo>
                  <a:lnTo>
                    <a:pt x="1087" y="293"/>
                  </a:lnTo>
                  <a:lnTo>
                    <a:pt x="1091" y="288"/>
                  </a:lnTo>
                  <a:lnTo>
                    <a:pt x="1101" y="286"/>
                  </a:lnTo>
                  <a:lnTo>
                    <a:pt x="1101" y="288"/>
                  </a:lnTo>
                  <a:lnTo>
                    <a:pt x="1106" y="288"/>
                  </a:lnTo>
                  <a:lnTo>
                    <a:pt x="1103" y="293"/>
                  </a:lnTo>
                  <a:lnTo>
                    <a:pt x="1101" y="295"/>
                  </a:lnTo>
                  <a:lnTo>
                    <a:pt x="1106" y="293"/>
                  </a:lnTo>
                  <a:lnTo>
                    <a:pt x="1106" y="295"/>
                  </a:lnTo>
                  <a:lnTo>
                    <a:pt x="1108" y="293"/>
                  </a:lnTo>
                  <a:lnTo>
                    <a:pt x="1110" y="293"/>
                  </a:lnTo>
                  <a:lnTo>
                    <a:pt x="1120" y="300"/>
                  </a:lnTo>
                  <a:lnTo>
                    <a:pt x="1120" y="307"/>
                  </a:lnTo>
                  <a:lnTo>
                    <a:pt x="1129" y="309"/>
                  </a:lnTo>
                  <a:lnTo>
                    <a:pt x="1129" y="312"/>
                  </a:lnTo>
                  <a:lnTo>
                    <a:pt x="1136" y="312"/>
                  </a:lnTo>
                  <a:lnTo>
                    <a:pt x="1139" y="317"/>
                  </a:lnTo>
                  <a:lnTo>
                    <a:pt x="1141" y="312"/>
                  </a:lnTo>
                  <a:lnTo>
                    <a:pt x="1141" y="314"/>
                  </a:lnTo>
                  <a:lnTo>
                    <a:pt x="1146" y="314"/>
                  </a:lnTo>
                  <a:lnTo>
                    <a:pt x="1153" y="312"/>
                  </a:lnTo>
                  <a:lnTo>
                    <a:pt x="1158" y="305"/>
                  </a:lnTo>
                  <a:lnTo>
                    <a:pt x="1158" y="295"/>
                  </a:lnTo>
                  <a:lnTo>
                    <a:pt x="1160" y="291"/>
                  </a:lnTo>
                  <a:lnTo>
                    <a:pt x="1160" y="284"/>
                  </a:lnTo>
                  <a:lnTo>
                    <a:pt x="1165" y="279"/>
                  </a:lnTo>
                  <a:lnTo>
                    <a:pt x="1162" y="272"/>
                  </a:lnTo>
                  <a:lnTo>
                    <a:pt x="1165" y="269"/>
                  </a:lnTo>
                  <a:lnTo>
                    <a:pt x="1179" y="274"/>
                  </a:lnTo>
                  <a:lnTo>
                    <a:pt x="1184" y="269"/>
                  </a:lnTo>
                  <a:lnTo>
                    <a:pt x="1188" y="269"/>
                  </a:lnTo>
                  <a:lnTo>
                    <a:pt x="1191" y="269"/>
                  </a:lnTo>
                  <a:lnTo>
                    <a:pt x="1200" y="253"/>
                  </a:lnTo>
                  <a:lnTo>
                    <a:pt x="1203" y="246"/>
                  </a:lnTo>
                  <a:lnTo>
                    <a:pt x="1207" y="241"/>
                  </a:lnTo>
                  <a:lnTo>
                    <a:pt x="1217" y="222"/>
                  </a:lnTo>
                  <a:lnTo>
                    <a:pt x="1221" y="208"/>
                  </a:lnTo>
                  <a:lnTo>
                    <a:pt x="1231" y="203"/>
                  </a:lnTo>
                  <a:lnTo>
                    <a:pt x="1236" y="180"/>
                  </a:lnTo>
                  <a:lnTo>
                    <a:pt x="1233" y="175"/>
                  </a:lnTo>
                  <a:lnTo>
                    <a:pt x="1233" y="175"/>
                  </a:lnTo>
                  <a:close/>
                </a:path>
              </a:pathLst>
            </a:custGeom>
            <a:solidFill>
              <a:srgbClr val="433356">
                <a:lumMod val="20000"/>
                <a:lumOff val="8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24" name="Freeform 8"/>
            <p:cNvSpPr>
              <a:spLocks/>
            </p:cNvSpPr>
            <p:nvPr/>
          </p:nvSpPr>
          <p:spPr bwMode="auto">
            <a:xfrm>
              <a:off x="2590" y="1046"/>
              <a:ext cx="983" cy="899"/>
            </a:xfrm>
            <a:custGeom>
              <a:avLst/>
              <a:gdLst>
                <a:gd name="T0" fmla="*/ 974 w 983"/>
                <a:gd name="T1" fmla="*/ 727 h 899"/>
                <a:gd name="T2" fmla="*/ 933 w 983"/>
                <a:gd name="T3" fmla="*/ 663 h 899"/>
                <a:gd name="T4" fmla="*/ 886 w 983"/>
                <a:gd name="T5" fmla="*/ 585 h 899"/>
                <a:gd name="T6" fmla="*/ 851 w 983"/>
                <a:gd name="T7" fmla="*/ 519 h 899"/>
                <a:gd name="T8" fmla="*/ 792 w 983"/>
                <a:gd name="T9" fmla="*/ 496 h 899"/>
                <a:gd name="T10" fmla="*/ 749 w 983"/>
                <a:gd name="T11" fmla="*/ 444 h 899"/>
                <a:gd name="T12" fmla="*/ 780 w 983"/>
                <a:gd name="T13" fmla="*/ 418 h 899"/>
                <a:gd name="T14" fmla="*/ 827 w 983"/>
                <a:gd name="T15" fmla="*/ 394 h 899"/>
                <a:gd name="T16" fmla="*/ 900 w 983"/>
                <a:gd name="T17" fmla="*/ 351 h 899"/>
                <a:gd name="T18" fmla="*/ 926 w 983"/>
                <a:gd name="T19" fmla="*/ 266 h 899"/>
                <a:gd name="T20" fmla="*/ 853 w 983"/>
                <a:gd name="T21" fmla="*/ 198 h 899"/>
                <a:gd name="T22" fmla="*/ 773 w 983"/>
                <a:gd name="T23" fmla="*/ 222 h 899"/>
                <a:gd name="T24" fmla="*/ 707 w 983"/>
                <a:gd name="T25" fmla="*/ 189 h 899"/>
                <a:gd name="T26" fmla="*/ 633 w 983"/>
                <a:gd name="T27" fmla="*/ 226 h 899"/>
                <a:gd name="T28" fmla="*/ 641 w 983"/>
                <a:gd name="T29" fmla="*/ 151 h 899"/>
                <a:gd name="T30" fmla="*/ 556 w 983"/>
                <a:gd name="T31" fmla="*/ 132 h 899"/>
                <a:gd name="T32" fmla="*/ 478 w 983"/>
                <a:gd name="T33" fmla="*/ 63 h 899"/>
                <a:gd name="T34" fmla="*/ 362 w 983"/>
                <a:gd name="T35" fmla="*/ 4 h 899"/>
                <a:gd name="T36" fmla="*/ 352 w 983"/>
                <a:gd name="T37" fmla="*/ 111 h 899"/>
                <a:gd name="T38" fmla="*/ 350 w 983"/>
                <a:gd name="T39" fmla="*/ 231 h 899"/>
                <a:gd name="T40" fmla="*/ 381 w 983"/>
                <a:gd name="T41" fmla="*/ 292 h 899"/>
                <a:gd name="T42" fmla="*/ 336 w 983"/>
                <a:gd name="T43" fmla="*/ 285 h 899"/>
                <a:gd name="T44" fmla="*/ 291 w 983"/>
                <a:gd name="T45" fmla="*/ 266 h 899"/>
                <a:gd name="T46" fmla="*/ 248 w 983"/>
                <a:gd name="T47" fmla="*/ 278 h 899"/>
                <a:gd name="T48" fmla="*/ 234 w 983"/>
                <a:gd name="T49" fmla="*/ 323 h 899"/>
                <a:gd name="T50" fmla="*/ 211 w 983"/>
                <a:gd name="T51" fmla="*/ 311 h 899"/>
                <a:gd name="T52" fmla="*/ 180 w 983"/>
                <a:gd name="T53" fmla="*/ 281 h 899"/>
                <a:gd name="T54" fmla="*/ 130 w 983"/>
                <a:gd name="T55" fmla="*/ 264 h 899"/>
                <a:gd name="T56" fmla="*/ 90 w 983"/>
                <a:gd name="T57" fmla="*/ 283 h 899"/>
                <a:gd name="T58" fmla="*/ 38 w 983"/>
                <a:gd name="T59" fmla="*/ 259 h 899"/>
                <a:gd name="T60" fmla="*/ 36 w 983"/>
                <a:gd name="T61" fmla="*/ 309 h 899"/>
                <a:gd name="T62" fmla="*/ 43 w 983"/>
                <a:gd name="T63" fmla="*/ 347 h 899"/>
                <a:gd name="T64" fmla="*/ 29 w 983"/>
                <a:gd name="T65" fmla="*/ 394 h 899"/>
                <a:gd name="T66" fmla="*/ 5 w 983"/>
                <a:gd name="T67" fmla="*/ 420 h 899"/>
                <a:gd name="T68" fmla="*/ 52 w 983"/>
                <a:gd name="T69" fmla="*/ 465 h 899"/>
                <a:gd name="T70" fmla="*/ 67 w 983"/>
                <a:gd name="T71" fmla="*/ 493 h 899"/>
                <a:gd name="T72" fmla="*/ 81 w 983"/>
                <a:gd name="T73" fmla="*/ 526 h 899"/>
                <a:gd name="T74" fmla="*/ 126 w 983"/>
                <a:gd name="T75" fmla="*/ 540 h 899"/>
                <a:gd name="T76" fmla="*/ 168 w 983"/>
                <a:gd name="T77" fmla="*/ 536 h 899"/>
                <a:gd name="T78" fmla="*/ 163 w 983"/>
                <a:gd name="T79" fmla="*/ 583 h 899"/>
                <a:gd name="T80" fmla="*/ 178 w 983"/>
                <a:gd name="T81" fmla="*/ 642 h 899"/>
                <a:gd name="T82" fmla="*/ 152 w 983"/>
                <a:gd name="T83" fmla="*/ 668 h 899"/>
                <a:gd name="T84" fmla="*/ 166 w 983"/>
                <a:gd name="T85" fmla="*/ 708 h 899"/>
                <a:gd name="T86" fmla="*/ 201 w 983"/>
                <a:gd name="T87" fmla="*/ 760 h 899"/>
                <a:gd name="T88" fmla="*/ 251 w 983"/>
                <a:gd name="T89" fmla="*/ 744 h 899"/>
                <a:gd name="T90" fmla="*/ 281 w 983"/>
                <a:gd name="T91" fmla="*/ 718 h 899"/>
                <a:gd name="T92" fmla="*/ 305 w 983"/>
                <a:gd name="T93" fmla="*/ 732 h 899"/>
                <a:gd name="T94" fmla="*/ 326 w 983"/>
                <a:gd name="T95" fmla="*/ 729 h 899"/>
                <a:gd name="T96" fmla="*/ 359 w 983"/>
                <a:gd name="T97" fmla="*/ 748 h 899"/>
                <a:gd name="T98" fmla="*/ 397 w 983"/>
                <a:gd name="T99" fmla="*/ 734 h 899"/>
                <a:gd name="T100" fmla="*/ 437 w 983"/>
                <a:gd name="T101" fmla="*/ 703 h 899"/>
                <a:gd name="T102" fmla="*/ 470 w 983"/>
                <a:gd name="T103" fmla="*/ 751 h 899"/>
                <a:gd name="T104" fmla="*/ 577 w 983"/>
                <a:gd name="T105" fmla="*/ 736 h 899"/>
                <a:gd name="T106" fmla="*/ 650 w 983"/>
                <a:gd name="T107" fmla="*/ 831 h 899"/>
                <a:gd name="T108" fmla="*/ 700 w 983"/>
                <a:gd name="T109" fmla="*/ 878 h 899"/>
                <a:gd name="T110" fmla="*/ 737 w 983"/>
                <a:gd name="T111" fmla="*/ 873 h 899"/>
                <a:gd name="T112" fmla="*/ 768 w 983"/>
                <a:gd name="T113" fmla="*/ 885 h 899"/>
                <a:gd name="T114" fmla="*/ 799 w 983"/>
                <a:gd name="T115" fmla="*/ 869 h 899"/>
                <a:gd name="T116" fmla="*/ 846 w 983"/>
                <a:gd name="T117" fmla="*/ 817 h 899"/>
                <a:gd name="T118" fmla="*/ 879 w 983"/>
                <a:gd name="T119" fmla="*/ 805 h 899"/>
                <a:gd name="T120" fmla="*/ 938 w 983"/>
                <a:gd name="T121" fmla="*/ 779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899">
                  <a:moveTo>
                    <a:pt x="983" y="793"/>
                  </a:moveTo>
                  <a:lnTo>
                    <a:pt x="981" y="788"/>
                  </a:lnTo>
                  <a:lnTo>
                    <a:pt x="978" y="784"/>
                  </a:lnTo>
                  <a:lnTo>
                    <a:pt x="969" y="777"/>
                  </a:lnTo>
                  <a:lnTo>
                    <a:pt x="967" y="770"/>
                  </a:lnTo>
                  <a:lnTo>
                    <a:pt x="967" y="767"/>
                  </a:lnTo>
                  <a:lnTo>
                    <a:pt x="971" y="760"/>
                  </a:lnTo>
                  <a:lnTo>
                    <a:pt x="971" y="755"/>
                  </a:lnTo>
                  <a:lnTo>
                    <a:pt x="967" y="753"/>
                  </a:lnTo>
                  <a:lnTo>
                    <a:pt x="969" y="751"/>
                  </a:lnTo>
                  <a:lnTo>
                    <a:pt x="967" y="741"/>
                  </a:lnTo>
                  <a:lnTo>
                    <a:pt x="969" y="736"/>
                  </a:lnTo>
                  <a:lnTo>
                    <a:pt x="969" y="732"/>
                  </a:lnTo>
                  <a:lnTo>
                    <a:pt x="971" y="732"/>
                  </a:lnTo>
                  <a:lnTo>
                    <a:pt x="974" y="727"/>
                  </a:lnTo>
                  <a:lnTo>
                    <a:pt x="971" y="720"/>
                  </a:lnTo>
                  <a:lnTo>
                    <a:pt x="969" y="720"/>
                  </a:lnTo>
                  <a:lnTo>
                    <a:pt x="971" y="713"/>
                  </a:lnTo>
                  <a:lnTo>
                    <a:pt x="967" y="710"/>
                  </a:lnTo>
                  <a:lnTo>
                    <a:pt x="967" y="703"/>
                  </a:lnTo>
                  <a:lnTo>
                    <a:pt x="962" y="696"/>
                  </a:lnTo>
                  <a:lnTo>
                    <a:pt x="962" y="692"/>
                  </a:lnTo>
                  <a:lnTo>
                    <a:pt x="955" y="692"/>
                  </a:lnTo>
                  <a:lnTo>
                    <a:pt x="950" y="689"/>
                  </a:lnTo>
                  <a:lnTo>
                    <a:pt x="945" y="680"/>
                  </a:lnTo>
                  <a:lnTo>
                    <a:pt x="948" y="675"/>
                  </a:lnTo>
                  <a:lnTo>
                    <a:pt x="943" y="673"/>
                  </a:lnTo>
                  <a:lnTo>
                    <a:pt x="943" y="663"/>
                  </a:lnTo>
                  <a:lnTo>
                    <a:pt x="938" y="663"/>
                  </a:lnTo>
                  <a:lnTo>
                    <a:pt x="933" y="663"/>
                  </a:lnTo>
                  <a:lnTo>
                    <a:pt x="933" y="659"/>
                  </a:lnTo>
                  <a:lnTo>
                    <a:pt x="931" y="659"/>
                  </a:lnTo>
                  <a:lnTo>
                    <a:pt x="931" y="654"/>
                  </a:lnTo>
                  <a:lnTo>
                    <a:pt x="924" y="649"/>
                  </a:lnTo>
                  <a:lnTo>
                    <a:pt x="924" y="644"/>
                  </a:lnTo>
                  <a:lnTo>
                    <a:pt x="917" y="630"/>
                  </a:lnTo>
                  <a:lnTo>
                    <a:pt x="919" y="628"/>
                  </a:lnTo>
                  <a:lnTo>
                    <a:pt x="917" y="623"/>
                  </a:lnTo>
                  <a:lnTo>
                    <a:pt x="917" y="621"/>
                  </a:lnTo>
                  <a:lnTo>
                    <a:pt x="907" y="609"/>
                  </a:lnTo>
                  <a:lnTo>
                    <a:pt x="905" y="599"/>
                  </a:lnTo>
                  <a:lnTo>
                    <a:pt x="900" y="595"/>
                  </a:lnTo>
                  <a:lnTo>
                    <a:pt x="900" y="590"/>
                  </a:lnTo>
                  <a:lnTo>
                    <a:pt x="898" y="585"/>
                  </a:lnTo>
                  <a:lnTo>
                    <a:pt x="886" y="585"/>
                  </a:lnTo>
                  <a:lnTo>
                    <a:pt x="884" y="583"/>
                  </a:lnTo>
                  <a:lnTo>
                    <a:pt x="882" y="585"/>
                  </a:lnTo>
                  <a:lnTo>
                    <a:pt x="879" y="588"/>
                  </a:lnTo>
                  <a:lnTo>
                    <a:pt x="877" y="588"/>
                  </a:lnTo>
                  <a:lnTo>
                    <a:pt x="867" y="578"/>
                  </a:lnTo>
                  <a:lnTo>
                    <a:pt x="863" y="559"/>
                  </a:lnTo>
                  <a:lnTo>
                    <a:pt x="853" y="550"/>
                  </a:lnTo>
                  <a:lnTo>
                    <a:pt x="853" y="548"/>
                  </a:lnTo>
                  <a:lnTo>
                    <a:pt x="858" y="543"/>
                  </a:lnTo>
                  <a:lnTo>
                    <a:pt x="856" y="536"/>
                  </a:lnTo>
                  <a:lnTo>
                    <a:pt x="860" y="533"/>
                  </a:lnTo>
                  <a:lnTo>
                    <a:pt x="856" y="526"/>
                  </a:lnTo>
                  <a:lnTo>
                    <a:pt x="856" y="522"/>
                  </a:lnTo>
                  <a:lnTo>
                    <a:pt x="856" y="517"/>
                  </a:lnTo>
                  <a:lnTo>
                    <a:pt x="851" y="519"/>
                  </a:lnTo>
                  <a:lnTo>
                    <a:pt x="846" y="517"/>
                  </a:lnTo>
                  <a:lnTo>
                    <a:pt x="841" y="517"/>
                  </a:lnTo>
                  <a:lnTo>
                    <a:pt x="832" y="512"/>
                  </a:lnTo>
                  <a:lnTo>
                    <a:pt x="827" y="514"/>
                  </a:lnTo>
                  <a:lnTo>
                    <a:pt x="820" y="510"/>
                  </a:lnTo>
                  <a:lnTo>
                    <a:pt x="818" y="510"/>
                  </a:lnTo>
                  <a:lnTo>
                    <a:pt x="813" y="512"/>
                  </a:lnTo>
                  <a:lnTo>
                    <a:pt x="808" y="519"/>
                  </a:lnTo>
                  <a:lnTo>
                    <a:pt x="808" y="522"/>
                  </a:lnTo>
                  <a:lnTo>
                    <a:pt x="804" y="526"/>
                  </a:lnTo>
                  <a:lnTo>
                    <a:pt x="799" y="526"/>
                  </a:lnTo>
                  <a:lnTo>
                    <a:pt x="799" y="514"/>
                  </a:lnTo>
                  <a:lnTo>
                    <a:pt x="792" y="507"/>
                  </a:lnTo>
                  <a:lnTo>
                    <a:pt x="794" y="503"/>
                  </a:lnTo>
                  <a:lnTo>
                    <a:pt x="792" y="496"/>
                  </a:lnTo>
                  <a:lnTo>
                    <a:pt x="789" y="493"/>
                  </a:lnTo>
                  <a:lnTo>
                    <a:pt x="780" y="493"/>
                  </a:lnTo>
                  <a:lnTo>
                    <a:pt x="780" y="488"/>
                  </a:lnTo>
                  <a:lnTo>
                    <a:pt x="785" y="481"/>
                  </a:lnTo>
                  <a:lnTo>
                    <a:pt x="785" y="479"/>
                  </a:lnTo>
                  <a:lnTo>
                    <a:pt x="778" y="474"/>
                  </a:lnTo>
                  <a:lnTo>
                    <a:pt x="778" y="470"/>
                  </a:lnTo>
                  <a:lnTo>
                    <a:pt x="773" y="470"/>
                  </a:lnTo>
                  <a:lnTo>
                    <a:pt x="766" y="474"/>
                  </a:lnTo>
                  <a:lnTo>
                    <a:pt x="756" y="470"/>
                  </a:lnTo>
                  <a:lnTo>
                    <a:pt x="761" y="465"/>
                  </a:lnTo>
                  <a:lnTo>
                    <a:pt x="756" y="451"/>
                  </a:lnTo>
                  <a:lnTo>
                    <a:pt x="754" y="448"/>
                  </a:lnTo>
                  <a:lnTo>
                    <a:pt x="749" y="448"/>
                  </a:lnTo>
                  <a:lnTo>
                    <a:pt x="749" y="444"/>
                  </a:lnTo>
                  <a:lnTo>
                    <a:pt x="752" y="441"/>
                  </a:lnTo>
                  <a:lnTo>
                    <a:pt x="754" y="437"/>
                  </a:lnTo>
                  <a:lnTo>
                    <a:pt x="759" y="429"/>
                  </a:lnTo>
                  <a:lnTo>
                    <a:pt x="761" y="427"/>
                  </a:lnTo>
                  <a:lnTo>
                    <a:pt x="763" y="425"/>
                  </a:lnTo>
                  <a:lnTo>
                    <a:pt x="768" y="425"/>
                  </a:lnTo>
                  <a:lnTo>
                    <a:pt x="768" y="429"/>
                  </a:lnTo>
                  <a:lnTo>
                    <a:pt x="770" y="437"/>
                  </a:lnTo>
                  <a:lnTo>
                    <a:pt x="775" y="437"/>
                  </a:lnTo>
                  <a:lnTo>
                    <a:pt x="778" y="429"/>
                  </a:lnTo>
                  <a:lnTo>
                    <a:pt x="775" y="422"/>
                  </a:lnTo>
                  <a:lnTo>
                    <a:pt x="773" y="420"/>
                  </a:lnTo>
                  <a:lnTo>
                    <a:pt x="770" y="418"/>
                  </a:lnTo>
                  <a:lnTo>
                    <a:pt x="773" y="418"/>
                  </a:lnTo>
                  <a:lnTo>
                    <a:pt x="780" y="418"/>
                  </a:lnTo>
                  <a:lnTo>
                    <a:pt x="780" y="411"/>
                  </a:lnTo>
                  <a:lnTo>
                    <a:pt x="787" y="413"/>
                  </a:lnTo>
                  <a:lnTo>
                    <a:pt x="794" y="411"/>
                  </a:lnTo>
                  <a:lnTo>
                    <a:pt x="792" y="403"/>
                  </a:lnTo>
                  <a:lnTo>
                    <a:pt x="799" y="399"/>
                  </a:lnTo>
                  <a:lnTo>
                    <a:pt x="804" y="399"/>
                  </a:lnTo>
                  <a:lnTo>
                    <a:pt x="806" y="401"/>
                  </a:lnTo>
                  <a:lnTo>
                    <a:pt x="808" y="401"/>
                  </a:lnTo>
                  <a:lnTo>
                    <a:pt x="806" y="394"/>
                  </a:lnTo>
                  <a:lnTo>
                    <a:pt x="808" y="394"/>
                  </a:lnTo>
                  <a:lnTo>
                    <a:pt x="808" y="396"/>
                  </a:lnTo>
                  <a:lnTo>
                    <a:pt x="815" y="399"/>
                  </a:lnTo>
                  <a:lnTo>
                    <a:pt x="818" y="399"/>
                  </a:lnTo>
                  <a:lnTo>
                    <a:pt x="822" y="401"/>
                  </a:lnTo>
                  <a:lnTo>
                    <a:pt x="827" y="394"/>
                  </a:lnTo>
                  <a:lnTo>
                    <a:pt x="827" y="389"/>
                  </a:lnTo>
                  <a:lnTo>
                    <a:pt x="834" y="387"/>
                  </a:lnTo>
                  <a:lnTo>
                    <a:pt x="837" y="385"/>
                  </a:lnTo>
                  <a:lnTo>
                    <a:pt x="834" y="375"/>
                  </a:lnTo>
                  <a:lnTo>
                    <a:pt x="837" y="373"/>
                  </a:lnTo>
                  <a:lnTo>
                    <a:pt x="841" y="370"/>
                  </a:lnTo>
                  <a:lnTo>
                    <a:pt x="844" y="370"/>
                  </a:lnTo>
                  <a:lnTo>
                    <a:pt x="851" y="375"/>
                  </a:lnTo>
                  <a:lnTo>
                    <a:pt x="851" y="380"/>
                  </a:lnTo>
                  <a:lnTo>
                    <a:pt x="858" y="385"/>
                  </a:lnTo>
                  <a:lnTo>
                    <a:pt x="870" y="380"/>
                  </a:lnTo>
                  <a:lnTo>
                    <a:pt x="882" y="366"/>
                  </a:lnTo>
                  <a:lnTo>
                    <a:pt x="891" y="361"/>
                  </a:lnTo>
                  <a:lnTo>
                    <a:pt x="900" y="354"/>
                  </a:lnTo>
                  <a:lnTo>
                    <a:pt x="900" y="351"/>
                  </a:lnTo>
                  <a:lnTo>
                    <a:pt x="900" y="347"/>
                  </a:lnTo>
                  <a:lnTo>
                    <a:pt x="900" y="347"/>
                  </a:lnTo>
                  <a:lnTo>
                    <a:pt x="893" y="337"/>
                  </a:lnTo>
                  <a:lnTo>
                    <a:pt x="900" y="337"/>
                  </a:lnTo>
                  <a:lnTo>
                    <a:pt x="910" y="333"/>
                  </a:lnTo>
                  <a:lnTo>
                    <a:pt x="912" y="323"/>
                  </a:lnTo>
                  <a:lnTo>
                    <a:pt x="907" y="311"/>
                  </a:lnTo>
                  <a:lnTo>
                    <a:pt x="910" y="309"/>
                  </a:lnTo>
                  <a:lnTo>
                    <a:pt x="919" y="309"/>
                  </a:lnTo>
                  <a:lnTo>
                    <a:pt x="924" y="309"/>
                  </a:lnTo>
                  <a:lnTo>
                    <a:pt x="938" y="300"/>
                  </a:lnTo>
                  <a:lnTo>
                    <a:pt x="938" y="292"/>
                  </a:lnTo>
                  <a:lnTo>
                    <a:pt x="936" y="283"/>
                  </a:lnTo>
                  <a:lnTo>
                    <a:pt x="929" y="274"/>
                  </a:lnTo>
                  <a:lnTo>
                    <a:pt x="926" y="266"/>
                  </a:lnTo>
                  <a:lnTo>
                    <a:pt x="919" y="259"/>
                  </a:lnTo>
                  <a:lnTo>
                    <a:pt x="915" y="255"/>
                  </a:lnTo>
                  <a:lnTo>
                    <a:pt x="907" y="250"/>
                  </a:lnTo>
                  <a:lnTo>
                    <a:pt x="900" y="236"/>
                  </a:lnTo>
                  <a:lnTo>
                    <a:pt x="900" y="229"/>
                  </a:lnTo>
                  <a:lnTo>
                    <a:pt x="898" y="229"/>
                  </a:lnTo>
                  <a:lnTo>
                    <a:pt x="896" y="229"/>
                  </a:lnTo>
                  <a:lnTo>
                    <a:pt x="893" y="226"/>
                  </a:lnTo>
                  <a:lnTo>
                    <a:pt x="891" y="215"/>
                  </a:lnTo>
                  <a:lnTo>
                    <a:pt x="882" y="215"/>
                  </a:lnTo>
                  <a:lnTo>
                    <a:pt x="882" y="210"/>
                  </a:lnTo>
                  <a:lnTo>
                    <a:pt x="877" y="198"/>
                  </a:lnTo>
                  <a:lnTo>
                    <a:pt x="865" y="191"/>
                  </a:lnTo>
                  <a:lnTo>
                    <a:pt x="858" y="191"/>
                  </a:lnTo>
                  <a:lnTo>
                    <a:pt x="853" y="198"/>
                  </a:lnTo>
                  <a:lnTo>
                    <a:pt x="846" y="196"/>
                  </a:lnTo>
                  <a:lnTo>
                    <a:pt x="837" y="193"/>
                  </a:lnTo>
                  <a:lnTo>
                    <a:pt x="837" y="184"/>
                  </a:lnTo>
                  <a:lnTo>
                    <a:pt x="834" y="184"/>
                  </a:lnTo>
                  <a:lnTo>
                    <a:pt x="832" y="184"/>
                  </a:lnTo>
                  <a:lnTo>
                    <a:pt x="822" y="184"/>
                  </a:lnTo>
                  <a:lnTo>
                    <a:pt x="820" y="184"/>
                  </a:lnTo>
                  <a:lnTo>
                    <a:pt x="806" y="179"/>
                  </a:lnTo>
                  <a:lnTo>
                    <a:pt x="804" y="179"/>
                  </a:lnTo>
                  <a:lnTo>
                    <a:pt x="792" y="200"/>
                  </a:lnTo>
                  <a:lnTo>
                    <a:pt x="792" y="212"/>
                  </a:lnTo>
                  <a:lnTo>
                    <a:pt x="789" y="212"/>
                  </a:lnTo>
                  <a:lnTo>
                    <a:pt x="792" y="217"/>
                  </a:lnTo>
                  <a:lnTo>
                    <a:pt x="789" y="222"/>
                  </a:lnTo>
                  <a:lnTo>
                    <a:pt x="773" y="222"/>
                  </a:lnTo>
                  <a:lnTo>
                    <a:pt x="766" y="224"/>
                  </a:lnTo>
                  <a:lnTo>
                    <a:pt x="761" y="222"/>
                  </a:lnTo>
                  <a:lnTo>
                    <a:pt x="763" y="222"/>
                  </a:lnTo>
                  <a:lnTo>
                    <a:pt x="761" y="210"/>
                  </a:lnTo>
                  <a:lnTo>
                    <a:pt x="759" y="203"/>
                  </a:lnTo>
                  <a:lnTo>
                    <a:pt x="744" y="191"/>
                  </a:lnTo>
                  <a:lnTo>
                    <a:pt x="737" y="193"/>
                  </a:lnTo>
                  <a:lnTo>
                    <a:pt x="735" y="186"/>
                  </a:lnTo>
                  <a:lnTo>
                    <a:pt x="733" y="184"/>
                  </a:lnTo>
                  <a:lnTo>
                    <a:pt x="730" y="181"/>
                  </a:lnTo>
                  <a:lnTo>
                    <a:pt x="723" y="181"/>
                  </a:lnTo>
                  <a:lnTo>
                    <a:pt x="719" y="179"/>
                  </a:lnTo>
                  <a:lnTo>
                    <a:pt x="714" y="179"/>
                  </a:lnTo>
                  <a:lnTo>
                    <a:pt x="709" y="186"/>
                  </a:lnTo>
                  <a:lnTo>
                    <a:pt x="707" y="189"/>
                  </a:lnTo>
                  <a:lnTo>
                    <a:pt x="704" y="189"/>
                  </a:lnTo>
                  <a:lnTo>
                    <a:pt x="702" y="193"/>
                  </a:lnTo>
                  <a:lnTo>
                    <a:pt x="693" y="200"/>
                  </a:lnTo>
                  <a:lnTo>
                    <a:pt x="688" y="200"/>
                  </a:lnTo>
                  <a:lnTo>
                    <a:pt x="688" y="203"/>
                  </a:lnTo>
                  <a:lnTo>
                    <a:pt x="683" y="207"/>
                  </a:lnTo>
                  <a:lnTo>
                    <a:pt x="678" y="226"/>
                  </a:lnTo>
                  <a:lnTo>
                    <a:pt x="678" y="229"/>
                  </a:lnTo>
                  <a:lnTo>
                    <a:pt x="676" y="231"/>
                  </a:lnTo>
                  <a:lnTo>
                    <a:pt x="667" y="226"/>
                  </a:lnTo>
                  <a:lnTo>
                    <a:pt x="655" y="243"/>
                  </a:lnTo>
                  <a:lnTo>
                    <a:pt x="650" y="238"/>
                  </a:lnTo>
                  <a:lnTo>
                    <a:pt x="648" y="236"/>
                  </a:lnTo>
                  <a:lnTo>
                    <a:pt x="643" y="233"/>
                  </a:lnTo>
                  <a:lnTo>
                    <a:pt x="633" y="226"/>
                  </a:lnTo>
                  <a:lnTo>
                    <a:pt x="631" y="224"/>
                  </a:lnTo>
                  <a:lnTo>
                    <a:pt x="631" y="222"/>
                  </a:lnTo>
                  <a:lnTo>
                    <a:pt x="638" y="215"/>
                  </a:lnTo>
                  <a:lnTo>
                    <a:pt x="645" y="212"/>
                  </a:lnTo>
                  <a:lnTo>
                    <a:pt x="657" y="207"/>
                  </a:lnTo>
                  <a:lnTo>
                    <a:pt x="655" y="203"/>
                  </a:lnTo>
                  <a:lnTo>
                    <a:pt x="648" y="200"/>
                  </a:lnTo>
                  <a:lnTo>
                    <a:pt x="648" y="191"/>
                  </a:lnTo>
                  <a:lnTo>
                    <a:pt x="643" y="189"/>
                  </a:lnTo>
                  <a:lnTo>
                    <a:pt x="648" y="184"/>
                  </a:lnTo>
                  <a:lnTo>
                    <a:pt x="648" y="172"/>
                  </a:lnTo>
                  <a:lnTo>
                    <a:pt x="645" y="165"/>
                  </a:lnTo>
                  <a:lnTo>
                    <a:pt x="648" y="158"/>
                  </a:lnTo>
                  <a:lnTo>
                    <a:pt x="643" y="155"/>
                  </a:lnTo>
                  <a:lnTo>
                    <a:pt x="641" y="151"/>
                  </a:lnTo>
                  <a:lnTo>
                    <a:pt x="643" y="146"/>
                  </a:lnTo>
                  <a:lnTo>
                    <a:pt x="643" y="141"/>
                  </a:lnTo>
                  <a:lnTo>
                    <a:pt x="624" y="132"/>
                  </a:lnTo>
                  <a:lnTo>
                    <a:pt x="615" y="132"/>
                  </a:lnTo>
                  <a:lnTo>
                    <a:pt x="615" y="134"/>
                  </a:lnTo>
                  <a:lnTo>
                    <a:pt x="610" y="137"/>
                  </a:lnTo>
                  <a:lnTo>
                    <a:pt x="603" y="137"/>
                  </a:lnTo>
                  <a:lnTo>
                    <a:pt x="600" y="141"/>
                  </a:lnTo>
                  <a:lnTo>
                    <a:pt x="593" y="137"/>
                  </a:lnTo>
                  <a:lnTo>
                    <a:pt x="586" y="141"/>
                  </a:lnTo>
                  <a:lnTo>
                    <a:pt x="570" y="146"/>
                  </a:lnTo>
                  <a:lnTo>
                    <a:pt x="567" y="151"/>
                  </a:lnTo>
                  <a:lnTo>
                    <a:pt x="553" y="144"/>
                  </a:lnTo>
                  <a:lnTo>
                    <a:pt x="556" y="137"/>
                  </a:lnTo>
                  <a:lnTo>
                    <a:pt x="556" y="132"/>
                  </a:lnTo>
                  <a:lnTo>
                    <a:pt x="553" y="118"/>
                  </a:lnTo>
                  <a:lnTo>
                    <a:pt x="551" y="113"/>
                  </a:lnTo>
                  <a:lnTo>
                    <a:pt x="551" y="104"/>
                  </a:lnTo>
                  <a:lnTo>
                    <a:pt x="548" y="104"/>
                  </a:lnTo>
                  <a:lnTo>
                    <a:pt x="541" y="89"/>
                  </a:lnTo>
                  <a:lnTo>
                    <a:pt x="539" y="85"/>
                  </a:lnTo>
                  <a:lnTo>
                    <a:pt x="544" y="63"/>
                  </a:lnTo>
                  <a:lnTo>
                    <a:pt x="534" y="56"/>
                  </a:lnTo>
                  <a:lnTo>
                    <a:pt x="534" y="49"/>
                  </a:lnTo>
                  <a:lnTo>
                    <a:pt x="515" y="52"/>
                  </a:lnTo>
                  <a:lnTo>
                    <a:pt x="513" y="56"/>
                  </a:lnTo>
                  <a:lnTo>
                    <a:pt x="506" y="61"/>
                  </a:lnTo>
                  <a:lnTo>
                    <a:pt x="494" y="56"/>
                  </a:lnTo>
                  <a:lnTo>
                    <a:pt x="482" y="61"/>
                  </a:lnTo>
                  <a:lnTo>
                    <a:pt x="478" y="63"/>
                  </a:lnTo>
                  <a:lnTo>
                    <a:pt x="475" y="63"/>
                  </a:lnTo>
                  <a:lnTo>
                    <a:pt x="466" y="56"/>
                  </a:lnTo>
                  <a:lnTo>
                    <a:pt x="456" y="59"/>
                  </a:lnTo>
                  <a:lnTo>
                    <a:pt x="452" y="56"/>
                  </a:lnTo>
                  <a:lnTo>
                    <a:pt x="444" y="52"/>
                  </a:lnTo>
                  <a:lnTo>
                    <a:pt x="442" y="42"/>
                  </a:lnTo>
                  <a:lnTo>
                    <a:pt x="440" y="37"/>
                  </a:lnTo>
                  <a:lnTo>
                    <a:pt x="433" y="35"/>
                  </a:lnTo>
                  <a:lnTo>
                    <a:pt x="428" y="30"/>
                  </a:lnTo>
                  <a:lnTo>
                    <a:pt x="418" y="28"/>
                  </a:lnTo>
                  <a:lnTo>
                    <a:pt x="402" y="23"/>
                  </a:lnTo>
                  <a:lnTo>
                    <a:pt x="400" y="11"/>
                  </a:lnTo>
                  <a:lnTo>
                    <a:pt x="390" y="7"/>
                  </a:lnTo>
                  <a:lnTo>
                    <a:pt x="376" y="2"/>
                  </a:lnTo>
                  <a:lnTo>
                    <a:pt x="362" y="4"/>
                  </a:lnTo>
                  <a:lnTo>
                    <a:pt x="357" y="0"/>
                  </a:lnTo>
                  <a:lnTo>
                    <a:pt x="348" y="0"/>
                  </a:lnTo>
                  <a:lnTo>
                    <a:pt x="345" y="14"/>
                  </a:lnTo>
                  <a:lnTo>
                    <a:pt x="345" y="21"/>
                  </a:lnTo>
                  <a:lnTo>
                    <a:pt x="348" y="28"/>
                  </a:lnTo>
                  <a:lnTo>
                    <a:pt x="362" y="40"/>
                  </a:lnTo>
                  <a:lnTo>
                    <a:pt x="367" y="52"/>
                  </a:lnTo>
                  <a:lnTo>
                    <a:pt x="362" y="59"/>
                  </a:lnTo>
                  <a:lnTo>
                    <a:pt x="352" y="70"/>
                  </a:lnTo>
                  <a:lnTo>
                    <a:pt x="352" y="75"/>
                  </a:lnTo>
                  <a:lnTo>
                    <a:pt x="357" y="80"/>
                  </a:lnTo>
                  <a:lnTo>
                    <a:pt x="355" y="94"/>
                  </a:lnTo>
                  <a:lnTo>
                    <a:pt x="357" y="96"/>
                  </a:lnTo>
                  <a:lnTo>
                    <a:pt x="352" y="106"/>
                  </a:lnTo>
                  <a:lnTo>
                    <a:pt x="352" y="111"/>
                  </a:lnTo>
                  <a:lnTo>
                    <a:pt x="352" y="113"/>
                  </a:lnTo>
                  <a:lnTo>
                    <a:pt x="357" y="137"/>
                  </a:lnTo>
                  <a:lnTo>
                    <a:pt x="362" y="144"/>
                  </a:lnTo>
                  <a:lnTo>
                    <a:pt x="355" y="151"/>
                  </a:lnTo>
                  <a:lnTo>
                    <a:pt x="348" y="160"/>
                  </a:lnTo>
                  <a:lnTo>
                    <a:pt x="348" y="160"/>
                  </a:lnTo>
                  <a:lnTo>
                    <a:pt x="357" y="170"/>
                  </a:lnTo>
                  <a:lnTo>
                    <a:pt x="362" y="177"/>
                  </a:lnTo>
                  <a:lnTo>
                    <a:pt x="362" y="184"/>
                  </a:lnTo>
                  <a:lnTo>
                    <a:pt x="369" y="189"/>
                  </a:lnTo>
                  <a:lnTo>
                    <a:pt x="362" y="193"/>
                  </a:lnTo>
                  <a:lnTo>
                    <a:pt x="355" y="203"/>
                  </a:lnTo>
                  <a:lnTo>
                    <a:pt x="357" y="207"/>
                  </a:lnTo>
                  <a:lnTo>
                    <a:pt x="343" y="226"/>
                  </a:lnTo>
                  <a:lnTo>
                    <a:pt x="350" y="231"/>
                  </a:lnTo>
                  <a:lnTo>
                    <a:pt x="359" y="233"/>
                  </a:lnTo>
                  <a:lnTo>
                    <a:pt x="357" y="238"/>
                  </a:lnTo>
                  <a:lnTo>
                    <a:pt x="352" y="240"/>
                  </a:lnTo>
                  <a:lnTo>
                    <a:pt x="362" y="252"/>
                  </a:lnTo>
                  <a:lnTo>
                    <a:pt x="357" y="250"/>
                  </a:lnTo>
                  <a:lnTo>
                    <a:pt x="357" y="252"/>
                  </a:lnTo>
                  <a:lnTo>
                    <a:pt x="362" y="255"/>
                  </a:lnTo>
                  <a:lnTo>
                    <a:pt x="364" y="259"/>
                  </a:lnTo>
                  <a:lnTo>
                    <a:pt x="369" y="264"/>
                  </a:lnTo>
                  <a:lnTo>
                    <a:pt x="369" y="269"/>
                  </a:lnTo>
                  <a:lnTo>
                    <a:pt x="371" y="271"/>
                  </a:lnTo>
                  <a:lnTo>
                    <a:pt x="376" y="278"/>
                  </a:lnTo>
                  <a:lnTo>
                    <a:pt x="376" y="278"/>
                  </a:lnTo>
                  <a:lnTo>
                    <a:pt x="376" y="285"/>
                  </a:lnTo>
                  <a:lnTo>
                    <a:pt x="381" y="292"/>
                  </a:lnTo>
                  <a:lnTo>
                    <a:pt x="378" y="295"/>
                  </a:lnTo>
                  <a:lnTo>
                    <a:pt x="357" y="295"/>
                  </a:lnTo>
                  <a:lnTo>
                    <a:pt x="352" y="297"/>
                  </a:lnTo>
                  <a:lnTo>
                    <a:pt x="350" y="300"/>
                  </a:lnTo>
                  <a:lnTo>
                    <a:pt x="348" y="292"/>
                  </a:lnTo>
                  <a:lnTo>
                    <a:pt x="345" y="297"/>
                  </a:lnTo>
                  <a:lnTo>
                    <a:pt x="348" y="300"/>
                  </a:lnTo>
                  <a:lnTo>
                    <a:pt x="343" y="300"/>
                  </a:lnTo>
                  <a:lnTo>
                    <a:pt x="343" y="290"/>
                  </a:lnTo>
                  <a:lnTo>
                    <a:pt x="341" y="290"/>
                  </a:lnTo>
                  <a:lnTo>
                    <a:pt x="341" y="292"/>
                  </a:lnTo>
                  <a:lnTo>
                    <a:pt x="338" y="290"/>
                  </a:lnTo>
                  <a:lnTo>
                    <a:pt x="338" y="288"/>
                  </a:lnTo>
                  <a:lnTo>
                    <a:pt x="336" y="288"/>
                  </a:lnTo>
                  <a:lnTo>
                    <a:pt x="336" y="285"/>
                  </a:lnTo>
                  <a:lnTo>
                    <a:pt x="333" y="285"/>
                  </a:lnTo>
                  <a:lnTo>
                    <a:pt x="329" y="288"/>
                  </a:lnTo>
                  <a:lnTo>
                    <a:pt x="326" y="288"/>
                  </a:lnTo>
                  <a:lnTo>
                    <a:pt x="322" y="290"/>
                  </a:lnTo>
                  <a:lnTo>
                    <a:pt x="319" y="288"/>
                  </a:lnTo>
                  <a:lnTo>
                    <a:pt x="319" y="297"/>
                  </a:lnTo>
                  <a:lnTo>
                    <a:pt x="310" y="297"/>
                  </a:lnTo>
                  <a:lnTo>
                    <a:pt x="310" y="292"/>
                  </a:lnTo>
                  <a:lnTo>
                    <a:pt x="305" y="292"/>
                  </a:lnTo>
                  <a:lnTo>
                    <a:pt x="303" y="290"/>
                  </a:lnTo>
                  <a:lnTo>
                    <a:pt x="296" y="290"/>
                  </a:lnTo>
                  <a:lnTo>
                    <a:pt x="296" y="283"/>
                  </a:lnTo>
                  <a:lnTo>
                    <a:pt x="286" y="271"/>
                  </a:lnTo>
                  <a:lnTo>
                    <a:pt x="289" y="264"/>
                  </a:lnTo>
                  <a:lnTo>
                    <a:pt x="291" y="266"/>
                  </a:lnTo>
                  <a:lnTo>
                    <a:pt x="291" y="264"/>
                  </a:lnTo>
                  <a:lnTo>
                    <a:pt x="289" y="259"/>
                  </a:lnTo>
                  <a:lnTo>
                    <a:pt x="277" y="255"/>
                  </a:lnTo>
                  <a:lnTo>
                    <a:pt x="277" y="259"/>
                  </a:lnTo>
                  <a:lnTo>
                    <a:pt x="277" y="259"/>
                  </a:lnTo>
                  <a:lnTo>
                    <a:pt x="274" y="262"/>
                  </a:lnTo>
                  <a:lnTo>
                    <a:pt x="277" y="266"/>
                  </a:lnTo>
                  <a:lnTo>
                    <a:pt x="277" y="271"/>
                  </a:lnTo>
                  <a:lnTo>
                    <a:pt x="274" y="269"/>
                  </a:lnTo>
                  <a:lnTo>
                    <a:pt x="272" y="271"/>
                  </a:lnTo>
                  <a:lnTo>
                    <a:pt x="267" y="266"/>
                  </a:lnTo>
                  <a:lnTo>
                    <a:pt x="267" y="278"/>
                  </a:lnTo>
                  <a:lnTo>
                    <a:pt x="258" y="278"/>
                  </a:lnTo>
                  <a:lnTo>
                    <a:pt x="258" y="278"/>
                  </a:lnTo>
                  <a:lnTo>
                    <a:pt x="248" y="278"/>
                  </a:lnTo>
                  <a:lnTo>
                    <a:pt x="246" y="283"/>
                  </a:lnTo>
                  <a:lnTo>
                    <a:pt x="244" y="285"/>
                  </a:lnTo>
                  <a:lnTo>
                    <a:pt x="248" y="290"/>
                  </a:lnTo>
                  <a:lnTo>
                    <a:pt x="248" y="300"/>
                  </a:lnTo>
                  <a:lnTo>
                    <a:pt x="253" y="304"/>
                  </a:lnTo>
                  <a:lnTo>
                    <a:pt x="253" y="309"/>
                  </a:lnTo>
                  <a:lnTo>
                    <a:pt x="248" y="309"/>
                  </a:lnTo>
                  <a:lnTo>
                    <a:pt x="248" y="314"/>
                  </a:lnTo>
                  <a:lnTo>
                    <a:pt x="246" y="316"/>
                  </a:lnTo>
                  <a:lnTo>
                    <a:pt x="244" y="321"/>
                  </a:lnTo>
                  <a:lnTo>
                    <a:pt x="239" y="318"/>
                  </a:lnTo>
                  <a:lnTo>
                    <a:pt x="239" y="314"/>
                  </a:lnTo>
                  <a:lnTo>
                    <a:pt x="234" y="314"/>
                  </a:lnTo>
                  <a:lnTo>
                    <a:pt x="232" y="318"/>
                  </a:lnTo>
                  <a:lnTo>
                    <a:pt x="234" y="323"/>
                  </a:lnTo>
                  <a:lnTo>
                    <a:pt x="234" y="323"/>
                  </a:lnTo>
                  <a:lnTo>
                    <a:pt x="232" y="323"/>
                  </a:lnTo>
                  <a:lnTo>
                    <a:pt x="232" y="323"/>
                  </a:lnTo>
                  <a:lnTo>
                    <a:pt x="227" y="321"/>
                  </a:lnTo>
                  <a:lnTo>
                    <a:pt x="225" y="323"/>
                  </a:lnTo>
                  <a:lnTo>
                    <a:pt x="220" y="323"/>
                  </a:lnTo>
                  <a:lnTo>
                    <a:pt x="215" y="323"/>
                  </a:lnTo>
                  <a:lnTo>
                    <a:pt x="211" y="323"/>
                  </a:lnTo>
                  <a:lnTo>
                    <a:pt x="211" y="318"/>
                  </a:lnTo>
                  <a:lnTo>
                    <a:pt x="206" y="316"/>
                  </a:lnTo>
                  <a:lnTo>
                    <a:pt x="211" y="316"/>
                  </a:lnTo>
                  <a:lnTo>
                    <a:pt x="211" y="314"/>
                  </a:lnTo>
                  <a:lnTo>
                    <a:pt x="206" y="314"/>
                  </a:lnTo>
                  <a:lnTo>
                    <a:pt x="204" y="309"/>
                  </a:lnTo>
                  <a:lnTo>
                    <a:pt x="211" y="311"/>
                  </a:lnTo>
                  <a:lnTo>
                    <a:pt x="211" y="309"/>
                  </a:lnTo>
                  <a:lnTo>
                    <a:pt x="208" y="309"/>
                  </a:lnTo>
                  <a:lnTo>
                    <a:pt x="206" y="304"/>
                  </a:lnTo>
                  <a:lnTo>
                    <a:pt x="211" y="304"/>
                  </a:lnTo>
                  <a:lnTo>
                    <a:pt x="206" y="295"/>
                  </a:lnTo>
                  <a:lnTo>
                    <a:pt x="208" y="292"/>
                  </a:lnTo>
                  <a:lnTo>
                    <a:pt x="206" y="290"/>
                  </a:lnTo>
                  <a:lnTo>
                    <a:pt x="199" y="292"/>
                  </a:lnTo>
                  <a:lnTo>
                    <a:pt x="196" y="304"/>
                  </a:lnTo>
                  <a:lnTo>
                    <a:pt x="192" y="300"/>
                  </a:lnTo>
                  <a:lnTo>
                    <a:pt x="189" y="295"/>
                  </a:lnTo>
                  <a:lnTo>
                    <a:pt x="182" y="292"/>
                  </a:lnTo>
                  <a:lnTo>
                    <a:pt x="182" y="292"/>
                  </a:lnTo>
                  <a:lnTo>
                    <a:pt x="178" y="283"/>
                  </a:lnTo>
                  <a:lnTo>
                    <a:pt x="180" y="281"/>
                  </a:lnTo>
                  <a:lnTo>
                    <a:pt x="173" y="278"/>
                  </a:lnTo>
                  <a:lnTo>
                    <a:pt x="170" y="281"/>
                  </a:lnTo>
                  <a:lnTo>
                    <a:pt x="168" y="281"/>
                  </a:lnTo>
                  <a:lnTo>
                    <a:pt x="168" y="276"/>
                  </a:lnTo>
                  <a:lnTo>
                    <a:pt x="163" y="281"/>
                  </a:lnTo>
                  <a:lnTo>
                    <a:pt x="161" y="278"/>
                  </a:lnTo>
                  <a:lnTo>
                    <a:pt x="154" y="274"/>
                  </a:lnTo>
                  <a:lnTo>
                    <a:pt x="154" y="271"/>
                  </a:lnTo>
                  <a:lnTo>
                    <a:pt x="147" y="264"/>
                  </a:lnTo>
                  <a:lnTo>
                    <a:pt x="144" y="266"/>
                  </a:lnTo>
                  <a:lnTo>
                    <a:pt x="142" y="264"/>
                  </a:lnTo>
                  <a:lnTo>
                    <a:pt x="137" y="264"/>
                  </a:lnTo>
                  <a:lnTo>
                    <a:pt x="135" y="264"/>
                  </a:lnTo>
                  <a:lnTo>
                    <a:pt x="133" y="259"/>
                  </a:lnTo>
                  <a:lnTo>
                    <a:pt x="130" y="264"/>
                  </a:lnTo>
                  <a:lnTo>
                    <a:pt x="128" y="264"/>
                  </a:lnTo>
                  <a:lnTo>
                    <a:pt x="126" y="266"/>
                  </a:lnTo>
                  <a:lnTo>
                    <a:pt x="126" y="266"/>
                  </a:lnTo>
                  <a:lnTo>
                    <a:pt x="121" y="269"/>
                  </a:lnTo>
                  <a:lnTo>
                    <a:pt x="123" y="271"/>
                  </a:lnTo>
                  <a:lnTo>
                    <a:pt x="116" y="274"/>
                  </a:lnTo>
                  <a:lnTo>
                    <a:pt x="116" y="278"/>
                  </a:lnTo>
                  <a:lnTo>
                    <a:pt x="109" y="278"/>
                  </a:lnTo>
                  <a:lnTo>
                    <a:pt x="111" y="281"/>
                  </a:lnTo>
                  <a:lnTo>
                    <a:pt x="109" y="288"/>
                  </a:lnTo>
                  <a:lnTo>
                    <a:pt x="109" y="290"/>
                  </a:lnTo>
                  <a:lnTo>
                    <a:pt x="104" y="290"/>
                  </a:lnTo>
                  <a:lnTo>
                    <a:pt x="102" y="290"/>
                  </a:lnTo>
                  <a:lnTo>
                    <a:pt x="97" y="292"/>
                  </a:lnTo>
                  <a:lnTo>
                    <a:pt x="90" y="283"/>
                  </a:lnTo>
                  <a:lnTo>
                    <a:pt x="81" y="278"/>
                  </a:lnTo>
                  <a:lnTo>
                    <a:pt x="74" y="274"/>
                  </a:lnTo>
                  <a:lnTo>
                    <a:pt x="71" y="269"/>
                  </a:lnTo>
                  <a:lnTo>
                    <a:pt x="67" y="266"/>
                  </a:lnTo>
                  <a:lnTo>
                    <a:pt x="57" y="259"/>
                  </a:lnTo>
                  <a:lnTo>
                    <a:pt x="55" y="259"/>
                  </a:lnTo>
                  <a:lnTo>
                    <a:pt x="50" y="259"/>
                  </a:lnTo>
                  <a:lnTo>
                    <a:pt x="50" y="255"/>
                  </a:lnTo>
                  <a:lnTo>
                    <a:pt x="48" y="250"/>
                  </a:lnTo>
                  <a:lnTo>
                    <a:pt x="48" y="255"/>
                  </a:lnTo>
                  <a:lnTo>
                    <a:pt x="45" y="255"/>
                  </a:lnTo>
                  <a:lnTo>
                    <a:pt x="45" y="257"/>
                  </a:lnTo>
                  <a:lnTo>
                    <a:pt x="43" y="257"/>
                  </a:lnTo>
                  <a:lnTo>
                    <a:pt x="43" y="262"/>
                  </a:lnTo>
                  <a:lnTo>
                    <a:pt x="38" y="259"/>
                  </a:lnTo>
                  <a:lnTo>
                    <a:pt x="38" y="264"/>
                  </a:lnTo>
                  <a:lnTo>
                    <a:pt x="29" y="264"/>
                  </a:lnTo>
                  <a:lnTo>
                    <a:pt x="24" y="266"/>
                  </a:lnTo>
                  <a:lnTo>
                    <a:pt x="24" y="274"/>
                  </a:lnTo>
                  <a:lnTo>
                    <a:pt x="26" y="278"/>
                  </a:lnTo>
                  <a:lnTo>
                    <a:pt x="29" y="278"/>
                  </a:lnTo>
                  <a:lnTo>
                    <a:pt x="36" y="288"/>
                  </a:lnTo>
                  <a:lnTo>
                    <a:pt x="36" y="292"/>
                  </a:lnTo>
                  <a:lnTo>
                    <a:pt x="33" y="297"/>
                  </a:lnTo>
                  <a:lnTo>
                    <a:pt x="33" y="300"/>
                  </a:lnTo>
                  <a:lnTo>
                    <a:pt x="36" y="300"/>
                  </a:lnTo>
                  <a:lnTo>
                    <a:pt x="41" y="304"/>
                  </a:lnTo>
                  <a:lnTo>
                    <a:pt x="38" y="307"/>
                  </a:lnTo>
                  <a:lnTo>
                    <a:pt x="38" y="309"/>
                  </a:lnTo>
                  <a:lnTo>
                    <a:pt x="36" y="309"/>
                  </a:lnTo>
                  <a:lnTo>
                    <a:pt x="33" y="309"/>
                  </a:lnTo>
                  <a:lnTo>
                    <a:pt x="36" y="309"/>
                  </a:lnTo>
                  <a:lnTo>
                    <a:pt x="36" y="314"/>
                  </a:lnTo>
                  <a:lnTo>
                    <a:pt x="33" y="316"/>
                  </a:lnTo>
                  <a:lnTo>
                    <a:pt x="36" y="316"/>
                  </a:lnTo>
                  <a:lnTo>
                    <a:pt x="33" y="323"/>
                  </a:lnTo>
                  <a:lnTo>
                    <a:pt x="33" y="323"/>
                  </a:lnTo>
                  <a:lnTo>
                    <a:pt x="33" y="328"/>
                  </a:lnTo>
                  <a:lnTo>
                    <a:pt x="29" y="330"/>
                  </a:lnTo>
                  <a:lnTo>
                    <a:pt x="29" y="337"/>
                  </a:lnTo>
                  <a:lnTo>
                    <a:pt x="33" y="335"/>
                  </a:lnTo>
                  <a:lnTo>
                    <a:pt x="33" y="337"/>
                  </a:lnTo>
                  <a:lnTo>
                    <a:pt x="38" y="337"/>
                  </a:lnTo>
                  <a:lnTo>
                    <a:pt x="38" y="337"/>
                  </a:lnTo>
                  <a:lnTo>
                    <a:pt x="43" y="347"/>
                  </a:lnTo>
                  <a:lnTo>
                    <a:pt x="43" y="351"/>
                  </a:lnTo>
                  <a:lnTo>
                    <a:pt x="38" y="351"/>
                  </a:lnTo>
                  <a:lnTo>
                    <a:pt x="38" y="356"/>
                  </a:lnTo>
                  <a:lnTo>
                    <a:pt x="43" y="356"/>
                  </a:lnTo>
                  <a:lnTo>
                    <a:pt x="41" y="361"/>
                  </a:lnTo>
                  <a:lnTo>
                    <a:pt x="48" y="363"/>
                  </a:lnTo>
                  <a:lnTo>
                    <a:pt x="38" y="385"/>
                  </a:lnTo>
                  <a:lnTo>
                    <a:pt x="38" y="382"/>
                  </a:lnTo>
                  <a:lnTo>
                    <a:pt x="36" y="385"/>
                  </a:lnTo>
                  <a:lnTo>
                    <a:pt x="33" y="382"/>
                  </a:lnTo>
                  <a:lnTo>
                    <a:pt x="33" y="385"/>
                  </a:lnTo>
                  <a:lnTo>
                    <a:pt x="26" y="385"/>
                  </a:lnTo>
                  <a:lnTo>
                    <a:pt x="26" y="392"/>
                  </a:lnTo>
                  <a:lnTo>
                    <a:pt x="29" y="392"/>
                  </a:lnTo>
                  <a:lnTo>
                    <a:pt x="29" y="394"/>
                  </a:lnTo>
                  <a:lnTo>
                    <a:pt x="24" y="396"/>
                  </a:lnTo>
                  <a:lnTo>
                    <a:pt x="29" y="401"/>
                  </a:lnTo>
                  <a:lnTo>
                    <a:pt x="29" y="403"/>
                  </a:lnTo>
                  <a:lnTo>
                    <a:pt x="24" y="403"/>
                  </a:lnTo>
                  <a:lnTo>
                    <a:pt x="24" y="406"/>
                  </a:lnTo>
                  <a:lnTo>
                    <a:pt x="22" y="406"/>
                  </a:lnTo>
                  <a:lnTo>
                    <a:pt x="24" y="403"/>
                  </a:lnTo>
                  <a:lnTo>
                    <a:pt x="22" y="403"/>
                  </a:lnTo>
                  <a:lnTo>
                    <a:pt x="19" y="403"/>
                  </a:lnTo>
                  <a:lnTo>
                    <a:pt x="17" y="403"/>
                  </a:lnTo>
                  <a:lnTo>
                    <a:pt x="15" y="403"/>
                  </a:lnTo>
                  <a:lnTo>
                    <a:pt x="12" y="401"/>
                  </a:lnTo>
                  <a:lnTo>
                    <a:pt x="10" y="406"/>
                  </a:lnTo>
                  <a:lnTo>
                    <a:pt x="0" y="413"/>
                  </a:lnTo>
                  <a:lnTo>
                    <a:pt x="5" y="420"/>
                  </a:lnTo>
                  <a:lnTo>
                    <a:pt x="10" y="427"/>
                  </a:lnTo>
                  <a:lnTo>
                    <a:pt x="12" y="427"/>
                  </a:lnTo>
                  <a:lnTo>
                    <a:pt x="17" y="432"/>
                  </a:lnTo>
                  <a:lnTo>
                    <a:pt x="15" y="432"/>
                  </a:lnTo>
                  <a:lnTo>
                    <a:pt x="10" y="437"/>
                  </a:lnTo>
                  <a:lnTo>
                    <a:pt x="12" y="446"/>
                  </a:lnTo>
                  <a:lnTo>
                    <a:pt x="15" y="451"/>
                  </a:lnTo>
                  <a:lnTo>
                    <a:pt x="17" y="453"/>
                  </a:lnTo>
                  <a:lnTo>
                    <a:pt x="24" y="458"/>
                  </a:lnTo>
                  <a:lnTo>
                    <a:pt x="29" y="460"/>
                  </a:lnTo>
                  <a:lnTo>
                    <a:pt x="33" y="460"/>
                  </a:lnTo>
                  <a:lnTo>
                    <a:pt x="38" y="451"/>
                  </a:lnTo>
                  <a:lnTo>
                    <a:pt x="43" y="458"/>
                  </a:lnTo>
                  <a:lnTo>
                    <a:pt x="50" y="463"/>
                  </a:lnTo>
                  <a:lnTo>
                    <a:pt x="52" y="465"/>
                  </a:lnTo>
                  <a:lnTo>
                    <a:pt x="52" y="465"/>
                  </a:lnTo>
                  <a:lnTo>
                    <a:pt x="50" y="467"/>
                  </a:lnTo>
                  <a:lnTo>
                    <a:pt x="48" y="467"/>
                  </a:lnTo>
                  <a:lnTo>
                    <a:pt x="48" y="474"/>
                  </a:lnTo>
                  <a:lnTo>
                    <a:pt x="50" y="477"/>
                  </a:lnTo>
                  <a:lnTo>
                    <a:pt x="55" y="472"/>
                  </a:lnTo>
                  <a:lnTo>
                    <a:pt x="57" y="474"/>
                  </a:lnTo>
                  <a:lnTo>
                    <a:pt x="57" y="474"/>
                  </a:lnTo>
                  <a:lnTo>
                    <a:pt x="59" y="481"/>
                  </a:lnTo>
                  <a:lnTo>
                    <a:pt x="62" y="481"/>
                  </a:lnTo>
                  <a:lnTo>
                    <a:pt x="62" y="484"/>
                  </a:lnTo>
                  <a:lnTo>
                    <a:pt x="67" y="484"/>
                  </a:lnTo>
                  <a:lnTo>
                    <a:pt x="69" y="488"/>
                  </a:lnTo>
                  <a:lnTo>
                    <a:pt x="69" y="493"/>
                  </a:lnTo>
                  <a:lnTo>
                    <a:pt x="67" y="493"/>
                  </a:lnTo>
                  <a:lnTo>
                    <a:pt x="59" y="496"/>
                  </a:lnTo>
                  <a:lnTo>
                    <a:pt x="59" y="498"/>
                  </a:lnTo>
                  <a:lnTo>
                    <a:pt x="62" y="503"/>
                  </a:lnTo>
                  <a:lnTo>
                    <a:pt x="62" y="507"/>
                  </a:lnTo>
                  <a:lnTo>
                    <a:pt x="59" y="512"/>
                  </a:lnTo>
                  <a:lnTo>
                    <a:pt x="62" y="514"/>
                  </a:lnTo>
                  <a:lnTo>
                    <a:pt x="71" y="522"/>
                  </a:lnTo>
                  <a:lnTo>
                    <a:pt x="71" y="524"/>
                  </a:lnTo>
                  <a:lnTo>
                    <a:pt x="74" y="526"/>
                  </a:lnTo>
                  <a:lnTo>
                    <a:pt x="76" y="522"/>
                  </a:lnTo>
                  <a:lnTo>
                    <a:pt x="76" y="522"/>
                  </a:lnTo>
                  <a:lnTo>
                    <a:pt x="76" y="526"/>
                  </a:lnTo>
                  <a:lnTo>
                    <a:pt x="78" y="526"/>
                  </a:lnTo>
                  <a:lnTo>
                    <a:pt x="81" y="526"/>
                  </a:lnTo>
                  <a:lnTo>
                    <a:pt x="81" y="526"/>
                  </a:lnTo>
                  <a:lnTo>
                    <a:pt x="81" y="522"/>
                  </a:lnTo>
                  <a:lnTo>
                    <a:pt x="90" y="524"/>
                  </a:lnTo>
                  <a:lnTo>
                    <a:pt x="95" y="519"/>
                  </a:lnTo>
                  <a:lnTo>
                    <a:pt x="100" y="519"/>
                  </a:lnTo>
                  <a:lnTo>
                    <a:pt x="100" y="522"/>
                  </a:lnTo>
                  <a:lnTo>
                    <a:pt x="100" y="522"/>
                  </a:lnTo>
                  <a:lnTo>
                    <a:pt x="104" y="526"/>
                  </a:lnTo>
                  <a:lnTo>
                    <a:pt x="104" y="526"/>
                  </a:lnTo>
                  <a:lnTo>
                    <a:pt x="107" y="526"/>
                  </a:lnTo>
                  <a:lnTo>
                    <a:pt x="109" y="529"/>
                  </a:lnTo>
                  <a:lnTo>
                    <a:pt x="111" y="526"/>
                  </a:lnTo>
                  <a:lnTo>
                    <a:pt x="118" y="531"/>
                  </a:lnTo>
                  <a:lnTo>
                    <a:pt x="126" y="536"/>
                  </a:lnTo>
                  <a:lnTo>
                    <a:pt x="123" y="536"/>
                  </a:lnTo>
                  <a:lnTo>
                    <a:pt x="126" y="540"/>
                  </a:lnTo>
                  <a:lnTo>
                    <a:pt x="128" y="538"/>
                  </a:lnTo>
                  <a:lnTo>
                    <a:pt x="133" y="536"/>
                  </a:lnTo>
                  <a:lnTo>
                    <a:pt x="135" y="529"/>
                  </a:lnTo>
                  <a:lnTo>
                    <a:pt x="142" y="531"/>
                  </a:lnTo>
                  <a:lnTo>
                    <a:pt x="147" y="526"/>
                  </a:lnTo>
                  <a:lnTo>
                    <a:pt x="152" y="526"/>
                  </a:lnTo>
                  <a:lnTo>
                    <a:pt x="154" y="526"/>
                  </a:lnTo>
                  <a:lnTo>
                    <a:pt x="159" y="526"/>
                  </a:lnTo>
                  <a:lnTo>
                    <a:pt x="159" y="522"/>
                  </a:lnTo>
                  <a:lnTo>
                    <a:pt x="159" y="526"/>
                  </a:lnTo>
                  <a:lnTo>
                    <a:pt x="161" y="526"/>
                  </a:lnTo>
                  <a:lnTo>
                    <a:pt x="161" y="533"/>
                  </a:lnTo>
                  <a:lnTo>
                    <a:pt x="163" y="533"/>
                  </a:lnTo>
                  <a:lnTo>
                    <a:pt x="163" y="536"/>
                  </a:lnTo>
                  <a:lnTo>
                    <a:pt x="168" y="536"/>
                  </a:lnTo>
                  <a:lnTo>
                    <a:pt x="170" y="538"/>
                  </a:lnTo>
                  <a:lnTo>
                    <a:pt x="170" y="540"/>
                  </a:lnTo>
                  <a:lnTo>
                    <a:pt x="175" y="540"/>
                  </a:lnTo>
                  <a:lnTo>
                    <a:pt x="178" y="545"/>
                  </a:lnTo>
                  <a:lnTo>
                    <a:pt x="173" y="548"/>
                  </a:lnTo>
                  <a:lnTo>
                    <a:pt x="173" y="552"/>
                  </a:lnTo>
                  <a:lnTo>
                    <a:pt x="173" y="555"/>
                  </a:lnTo>
                  <a:lnTo>
                    <a:pt x="173" y="555"/>
                  </a:lnTo>
                  <a:lnTo>
                    <a:pt x="173" y="564"/>
                  </a:lnTo>
                  <a:lnTo>
                    <a:pt x="173" y="569"/>
                  </a:lnTo>
                  <a:lnTo>
                    <a:pt x="173" y="569"/>
                  </a:lnTo>
                  <a:lnTo>
                    <a:pt x="178" y="576"/>
                  </a:lnTo>
                  <a:lnTo>
                    <a:pt x="173" y="578"/>
                  </a:lnTo>
                  <a:lnTo>
                    <a:pt x="168" y="578"/>
                  </a:lnTo>
                  <a:lnTo>
                    <a:pt x="163" y="583"/>
                  </a:lnTo>
                  <a:lnTo>
                    <a:pt x="168" y="583"/>
                  </a:lnTo>
                  <a:lnTo>
                    <a:pt x="168" y="597"/>
                  </a:lnTo>
                  <a:lnTo>
                    <a:pt x="163" y="607"/>
                  </a:lnTo>
                  <a:lnTo>
                    <a:pt x="168" y="607"/>
                  </a:lnTo>
                  <a:lnTo>
                    <a:pt x="168" y="614"/>
                  </a:lnTo>
                  <a:lnTo>
                    <a:pt x="170" y="614"/>
                  </a:lnTo>
                  <a:lnTo>
                    <a:pt x="178" y="616"/>
                  </a:lnTo>
                  <a:lnTo>
                    <a:pt x="173" y="625"/>
                  </a:lnTo>
                  <a:lnTo>
                    <a:pt x="178" y="623"/>
                  </a:lnTo>
                  <a:lnTo>
                    <a:pt x="178" y="625"/>
                  </a:lnTo>
                  <a:lnTo>
                    <a:pt x="178" y="628"/>
                  </a:lnTo>
                  <a:lnTo>
                    <a:pt x="175" y="633"/>
                  </a:lnTo>
                  <a:lnTo>
                    <a:pt x="182" y="630"/>
                  </a:lnTo>
                  <a:lnTo>
                    <a:pt x="178" y="635"/>
                  </a:lnTo>
                  <a:lnTo>
                    <a:pt x="178" y="642"/>
                  </a:lnTo>
                  <a:lnTo>
                    <a:pt x="173" y="647"/>
                  </a:lnTo>
                  <a:lnTo>
                    <a:pt x="173" y="644"/>
                  </a:lnTo>
                  <a:lnTo>
                    <a:pt x="168" y="649"/>
                  </a:lnTo>
                  <a:lnTo>
                    <a:pt x="170" y="649"/>
                  </a:lnTo>
                  <a:lnTo>
                    <a:pt x="173" y="654"/>
                  </a:lnTo>
                  <a:lnTo>
                    <a:pt x="170" y="654"/>
                  </a:lnTo>
                  <a:lnTo>
                    <a:pt x="168" y="659"/>
                  </a:lnTo>
                  <a:lnTo>
                    <a:pt x="168" y="656"/>
                  </a:lnTo>
                  <a:lnTo>
                    <a:pt x="168" y="659"/>
                  </a:lnTo>
                  <a:lnTo>
                    <a:pt x="163" y="661"/>
                  </a:lnTo>
                  <a:lnTo>
                    <a:pt x="161" y="666"/>
                  </a:lnTo>
                  <a:lnTo>
                    <a:pt x="156" y="663"/>
                  </a:lnTo>
                  <a:lnTo>
                    <a:pt x="154" y="670"/>
                  </a:lnTo>
                  <a:lnTo>
                    <a:pt x="154" y="668"/>
                  </a:lnTo>
                  <a:lnTo>
                    <a:pt x="152" y="668"/>
                  </a:lnTo>
                  <a:lnTo>
                    <a:pt x="152" y="675"/>
                  </a:lnTo>
                  <a:lnTo>
                    <a:pt x="149" y="675"/>
                  </a:lnTo>
                  <a:lnTo>
                    <a:pt x="147" y="673"/>
                  </a:lnTo>
                  <a:lnTo>
                    <a:pt x="144" y="673"/>
                  </a:lnTo>
                  <a:lnTo>
                    <a:pt x="144" y="677"/>
                  </a:lnTo>
                  <a:lnTo>
                    <a:pt x="149" y="677"/>
                  </a:lnTo>
                  <a:lnTo>
                    <a:pt x="156" y="685"/>
                  </a:lnTo>
                  <a:lnTo>
                    <a:pt x="156" y="685"/>
                  </a:lnTo>
                  <a:lnTo>
                    <a:pt x="144" y="694"/>
                  </a:lnTo>
                  <a:lnTo>
                    <a:pt x="137" y="694"/>
                  </a:lnTo>
                  <a:lnTo>
                    <a:pt x="137" y="696"/>
                  </a:lnTo>
                  <a:lnTo>
                    <a:pt x="149" y="699"/>
                  </a:lnTo>
                  <a:lnTo>
                    <a:pt x="159" y="699"/>
                  </a:lnTo>
                  <a:lnTo>
                    <a:pt x="163" y="706"/>
                  </a:lnTo>
                  <a:lnTo>
                    <a:pt x="166" y="708"/>
                  </a:lnTo>
                  <a:lnTo>
                    <a:pt x="173" y="713"/>
                  </a:lnTo>
                  <a:lnTo>
                    <a:pt x="173" y="708"/>
                  </a:lnTo>
                  <a:lnTo>
                    <a:pt x="173" y="706"/>
                  </a:lnTo>
                  <a:lnTo>
                    <a:pt x="178" y="708"/>
                  </a:lnTo>
                  <a:lnTo>
                    <a:pt x="180" y="708"/>
                  </a:lnTo>
                  <a:lnTo>
                    <a:pt x="178" y="713"/>
                  </a:lnTo>
                  <a:lnTo>
                    <a:pt x="187" y="722"/>
                  </a:lnTo>
                  <a:lnTo>
                    <a:pt x="194" y="725"/>
                  </a:lnTo>
                  <a:lnTo>
                    <a:pt x="196" y="722"/>
                  </a:lnTo>
                  <a:lnTo>
                    <a:pt x="196" y="725"/>
                  </a:lnTo>
                  <a:lnTo>
                    <a:pt x="196" y="725"/>
                  </a:lnTo>
                  <a:lnTo>
                    <a:pt x="201" y="727"/>
                  </a:lnTo>
                  <a:lnTo>
                    <a:pt x="192" y="736"/>
                  </a:lnTo>
                  <a:lnTo>
                    <a:pt x="192" y="744"/>
                  </a:lnTo>
                  <a:lnTo>
                    <a:pt x="201" y="760"/>
                  </a:lnTo>
                  <a:lnTo>
                    <a:pt x="213" y="758"/>
                  </a:lnTo>
                  <a:lnTo>
                    <a:pt x="218" y="753"/>
                  </a:lnTo>
                  <a:lnTo>
                    <a:pt x="220" y="753"/>
                  </a:lnTo>
                  <a:lnTo>
                    <a:pt x="225" y="751"/>
                  </a:lnTo>
                  <a:lnTo>
                    <a:pt x="225" y="748"/>
                  </a:lnTo>
                  <a:lnTo>
                    <a:pt x="230" y="751"/>
                  </a:lnTo>
                  <a:lnTo>
                    <a:pt x="232" y="748"/>
                  </a:lnTo>
                  <a:lnTo>
                    <a:pt x="227" y="748"/>
                  </a:lnTo>
                  <a:lnTo>
                    <a:pt x="227" y="744"/>
                  </a:lnTo>
                  <a:lnTo>
                    <a:pt x="239" y="746"/>
                  </a:lnTo>
                  <a:lnTo>
                    <a:pt x="239" y="746"/>
                  </a:lnTo>
                  <a:lnTo>
                    <a:pt x="239" y="746"/>
                  </a:lnTo>
                  <a:lnTo>
                    <a:pt x="244" y="744"/>
                  </a:lnTo>
                  <a:lnTo>
                    <a:pt x="248" y="741"/>
                  </a:lnTo>
                  <a:lnTo>
                    <a:pt x="251" y="744"/>
                  </a:lnTo>
                  <a:lnTo>
                    <a:pt x="253" y="741"/>
                  </a:lnTo>
                  <a:lnTo>
                    <a:pt x="251" y="736"/>
                  </a:lnTo>
                  <a:lnTo>
                    <a:pt x="248" y="736"/>
                  </a:lnTo>
                  <a:lnTo>
                    <a:pt x="251" y="732"/>
                  </a:lnTo>
                  <a:lnTo>
                    <a:pt x="253" y="725"/>
                  </a:lnTo>
                  <a:lnTo>
                    <a:pt x="253" y="722"/>
                  </a:lnTo>
                  <a:lnTo>
                    <a:pt x="265" y="718"/>
                  </a:lnTo>
                  <a:lnTo>
                    <a:pt x="267" y="718"/>
                  </a:lnTo>
                  <a:lnTo>
                    <a:pt x="270" y="722"/>
                  </a:lnTo>
                  <a:lnTo>
                    <a:pt x="272" y="720"/>
                  </a:lnTo>
                  <a:lnTo>
                    <a:pt x="272" y="725"/>
                  </a:lnTo>
                  <a:lnTo>
                    <a:pt x="274" y="727"/>
                  </a:lnTo>
                  <a:lnTo>
                    <a:pt x="279" y="725"/>
                  </a:lnTo>
                  <a:lnTo>
                    <a:pt x="279" y="720"/>
                  </a:lnTo>
                  <a:lnTo>
                    <a:pt x="281" y="718"/>
                  </a:lnTo>
                  <a:lnTo>
                    <a:pt x="281" y="720"/>
                  </a:lnTo>
                  <a:lnTo>
                    <a:pt x="289" y="718"/>
                  </a:lnTo>
                  <a:lnTo>
                    <a:pt x="284" y="715"/>
                  </a:lnTo>
                  <a:lnTo>
                    <a:pt x="286" y="710"/>
                  </a:lnTo>
                  <a:lnTo>
                    <a:pt x="289" y="710"/>
                  </a:lnTo>
                  <a:lnTo>
                    <a:pt x="296" y="715"/>
                  </a:lnTo>
                  <a:lnTo>
                    <a:pt x="293" y="727"/>
                  </a:lnTo>
                  <a:lnTo>
                    <a:pt x="296" y="727"/>
                  </a:lnTo>
                  <a:lnTo>
                    <a:pt x="296" y="732"/>
                  </a:lnTo>
                  <a:lnTo>
                    <a:pt x="298" y="732"/>
                  </a:lnTo>
                  <a:lnTo>
                    <a:pt x="300" y="732"/>
                  </a:lnTo>
                  <a:lnTo>
                    <a:pt x="300" y="729"/>
                  </a:lnTo>
                  <a:lnTo>
                    <a:pt x="300" y="727"/>
                  </a:lnTo>
                  <a:lnTo>
                    <a:pt x="305" y="732"/>
                  </a:lnTo>
                  <a:lnTo>
                    <a:pt x="305" y="732"/>
                  </a:lnTo>
                  <a:lnTo>
                    <a:pt x="307" y="732"/>
                  </a:lnTo>
                  <a:lnTo>
                    <a:pt x="305" y="732"/>
                  </a:lnTo>
                  <a:lnTo>
                    <a:pt x="305" y="725"/>
                  </a:lnTo>
                  <a:lnTo>
                    <a:pt x="305" y="725"/>
                  </a:lnTo>
                  <a:lnTo>
                    <a:pt x="305" y="727"/>
                  </a:lnTo>
                  <a:lnTo>
                    <a:pt x="307" y="727"/>
                  </a:lnTo>
                  <a:lnTo>
                    <a:pt x="310" y="727"/>
                  </a:lnTo>
                  <a:lnTo>
                    <a:pt x="312" y="727"/>
                  </a:lnTo>
                  <a:lnTo>
                    <a:pt x="315" y="732"/>
                  </a:lnTo>
                  <a:lnTo>
                    <a:pt x="319" y="729"/>
                  </a:lnTo>
                  <a:lnTo>
                    <a:pt x="317" y="729"/>
                  </a:lnTo>
                  <a:lnTo>
                    <a:pt x="319" y="727"/>
                  </a:lnTo>
                  <a:lnTo>
                    <a:pt x="324" y="732"/>
                  </a:lnTo>
                  <a:lnTo>
                    <a:pt x="324" y="729"/>
                  </a:lnTo>
                  <a:lnTo>
                    <a:pt x="326" y="729"/>
                  </a:lnTo>
                  <a:lnTo>
                    <a:pt x="326" y="732"/>
                  </a:lnTo>
                  <a:lnTo>
                    <a:pt x="324" y="732"/>
                  </a:lnTo>
                  <a:lnTo>
                    <a:pt x="324" y="732"/>
                  </a:lnTo>
                  <a:lnTo>
                    <a:pt x="329" y="732"/>
                  </a:lnTo>
                  <a:lnTo>
                    <a:pt x="333" y="736"/>
                  </a:lnTo>
                  <a:lnTo>
                    <a:pt x="333" y="734"/>
                  </a:lnTo>
                  <a:lnTo>
                    <a:pt x="338" y="736"/>
                  </a:lnTo>
                  <a:lnTo>
                    <a:pt x="338" y="729"/>
                  </a:lnTo>
                  <a:lnTo>
                    <a:pt x="341" y="732"/>
                  </a:lnTo>
                  <a:lnTo>
                    <a:pt x="343" y="732"/>
                  </a:lnTo>
                  <a:lnTo>
                    <a:pt x="352" y="739"/>
                  </a:lnTo>
                  <a:lnTo>
                    <a:pt x="352" y="741"/>
                  </a:lnTo>
                  <a:lnTo>
                    <a:pt x="357" y="744"/>
                  </a:lnTo>
                  <a:lnTo>
                    <a:pt x="357" y="746"/>
                  </a:lnTo>
                  <a:lnTo>
                    <a:pt x="359" y="748"/>
                  </a:lnTo>
                  <a:lnTo>
                    <a:pt x="362" y="746"/>
                  </a:lnTo>
                  <a:lnTo>
                    <a:pt x="362" y="746"/>
                  </a:lnTo>
                  <a:lnTo>
                    <a:pt x="367" y="748"/>
                  </a:lnTo>
                  <a:lnTo>
                    <a:pt x="369" y="746"/>
                  </a:lnTo>
                  <a:lnTo>
                    <a:pt x="369" y="741"/>
                  </a:lnTo>
                  <a:lnTo>
                    <a:pt x="371" y="741"/>
                  </a:lnTo>
                  <a:lnTo>
                    <a:pt x="374" y="736"/>
                  </a:lnTo>
                  <a:lnTo>
                    <a:pt x="376" y="736"/>
                  </a:lnTo>
                  <a:lnTo>
                    <a:pt x="378" y="734"/>
                  </a:lnTo>
                  <a:lnTo>
                    <a:pt x="381" y="736"/>
                  </a:lnTo>
                  <a:lnTo>
                    <a:pt x="381" y="736"/>
                  </a:lnTo>
                  <a:lnTo>
                    <a:pt x="385" y="736"/>
                  </a:lnTo>
                  <a:lnTo>
                    <a:pt x="390" y="736"/>
                  </a:lnTo>
                  <a:lnTo>
                    <a:pt x="393" y="741"/>
                  </a:lnTo>
                  <a:lnTo>
                    <a:pt x="397" y="734"/>
                  </a:lnTo>
                  <a:lnTo>
                    <a:pt x="400" y="736"/>
                  </a:lnTo>
                  <a:lnTo>
                    <a:pt x="400" y="736"/>
                  </a:lnTo>
                  <a:lnTo>
                    <a:pt x="402" y="736"/>
                  </a:lnTo>
                  <a:lnTo>
                    <a:pt x="404" y="732"/>
                  </a:lnTo>
                  <a:lnTo>
                    <a:pt x="407" y="722"/>
                  </a:lnTo>
                  <a:lnTo>
                    <a:pt x="404" y="720"/>
                  </a:lnTo>
                  <a:lnTo>
                    <a:pt x="404" y="713"/>
                  </a:lnTo>
                  <a:lnTo>
                    <a:pt x="409" y="713"/>
                  </a:lnTo>
                  <a:lnTo>
                    <a:pt x="409" y="710"/>
                  </a:lnTo>
                  <a:lnTo>
                    <a:pt x="414" y="710"/>
                  </a:lnTo>
                  <a:lnTo>
                    <a:pt x="416" y="706"/>
                  </a:lnTo>
                  <a:lnTo>
                    <a:pt x="423" y="708"/>
                  </a:lnTo>
                  <a:lnTo>
                    <a:pt x="428" y="703"/>
                  </a:lnTo>
                  <a:lnTo>
                    <a:pt x="433" y="699"/>
                  </a:lnTo>
                  <a:lnTo>
                    <a:pt x="437" y="703"/>
                  </a:lnTo>
                  <a:lnTo>
                    <a:pt x="440" y="708"/>
                  </a:lnTo>
                  <a:lnTo>
                    <a:pt x="449" y="710"/>
                  </a:lnTo>
                  <a:lnTo>
                    <a:pt x="449" y="713"/>
                  </a:lnTo>
                  <a:lnTo>
                    <a:pt x="447" y="718"/>
                  </a:lnTo>
                  <a:lnTo>
                    <a:pt x="452" y="720"/>
                  </a:lnTo>
                  <a:lnTo>
                    <a:pt x="447" y="727"/>
                  </a:lnTo>
                  <a:lnTo>
                    <a:pt x="447" y="736"/>
                  </a:lnTo>
                  <a:lnTo>
                    <a:pt x="447" y="741"/>
                  </a:lnTo>
                  <a:lnTo>
                    <a:pt x="454" y="746"/>
                  </a:lnTo>
                  <a:lnTo>
                    <a:pt x="454" y="748"/>
                  </a:lnTo>
                  <a:lnTo>
                    <a:pt x="456" y="748"/>
                  </a:lnTo>
                  <a:lnTo>
                    <a:pt x="466" y="751"/>
                  </a:lnTo>
                  <a:lnTo>
                    <a:pt x="466" y="755"/>
                  </a:lnTo>
                  <a:lnTo>
                    <a:pt x="470" y="753"/>
                  </a:lnTo>
                  <a:lnTo>
                    <a:pt x="470" y="751"/>
                  </a:lnTo>
                  <a:lnTo>
                    <a:pt x="480" y="746"/>
                  </a:lnTo>
                  <a:lnTo>
                    <a:pt x="480" y="736"/>
                  </a:lnTo>
                  <a:lnTo>
                    <a:pt x="494" y="739"/>
                  </a:lnTo>
                  <a:lnTo>
                    <a:pt x="506" y="741"/>
                  </a:lnTo>
                  <a:lnTo>
                    <a:pt x="506" y="722"/>
                  </a:lnTo>
                  <a:lnTo>
                    <a:pt x="527" y="725"/>
                  </a:lnTo>
                  <a:lnTo>
                    <a:pt x="530" y="722"/>
                  </a:lnTo>
                  <a:lnTo>
                    <a:pt x="530" y="718"/>
                  </a:lnTo>
                  <a:lnTo>
                    <a:pt x="534" y="718"/>
                  </a:lnTo>
                  <a:lnTo>
                    <a:pt x="544" y="732"/>
                  </a:lnTo>
                  <a:lnTo>
                    <a:pt x="548" y="727"/>
                  </a:lnTo>
                  <a:lnTo>
                    <a:pt x="548" y="732"/>
                  </a:lnTo>
                  <a:lnTo>
                    <a:pt x="553" y="732"/>
                  </a:lnTo>
                  <a:lnTo>
                    <a:pt x="558" y="736"/>
                  </a:lnTo>
                  <a:lnTo>
                    <a:pt x="577" y="736"/>
                  </a:lnTo>
                  <a:lnTo>
                    <a:pt x="577" y="751"/>
                  </a:lnTo>
                  <a:lnTo>
                    <a:pt x="589" y="755"/>
                  </a:lnTo>
                  <a:lnTo>
                    <a:pt x="589" y="765"/>
                  </a:lnTo>
                  <a:lnTo>
                    <a:pt x="586" y="788"/>
                  </a:lnTo>
                  <a:lnTo>
                    <a:pt x="615" y="793"/>
                  </a:lnTo>
                  <a:lnTo>
                    <a:pt x="622" y="796"/>
                  </a:lnTo>
                  <a:lnTo>
                    <a:pt x="624" y="814"/>
                  </a:lnTo>
                  <a:lnTo>
                    <a:pt x="624" y="822"/>
                  </a:lnTo>
                  <a:lnTo>
                    <a:pt x="626" y="826"/>
                  </a:lnTo>
                  <a:lnTo>
                    <a:pt x="629" y="826"/>
                  </a:lnTo>
                  <a:lnTo>
                    <a:pt x="636" y="826"/>
                  </a:lnTo>
                  <a:lnTo>
                    <a:pt x="638" y="831"/>
                  </a:lnTo>
                  <a:lnTo>
                    <a:pt x="643" y="831"/>
                  </a:lnTo>
                  <a:lnTo>
                    <a:pt x="643" y="831"/>
                  </a:lnTo>
                  <a:lnTo>
                    <a:pt x="650" y="831"/>
                  </a:lnTo>
                  <a:lnTo>
                    <a:pt x="657" y="838"/>
                  </a:lnTo>
                  <a:lnTo>
                    <a:pt x="659" y="850"/>
                  </a:lnTo>
                  <a:lnTo>
                    <a:pt x="667" y="857"/>
                  </a:lnTo>
                  <a:lnTo>
                    <a:pt x="669" y="857"/>
                  </a:lnTo>
                  <a:lnTo>
                    <a:pt x="671" y="855"/>
                  </a:lnTo>
                  <a:lnTo>
                    <a:pt x="674" y="852"/>
                  </a:lnTo>
                  <a:lnTo>
                    <a:pt x="678" y="862"/>
                  </a:lnTo>
                  <a:lnTo>
                    <a:pt x="681" y="862"/>
                  </a:lnTo>
                  <a:lnTo>
                    <a:pt x="683" y="862"/>
                  </a:lnTo>
                  <a:lnTo>
                    <a:pt x="685" y="864"/>
                  </a:lnTo>
                  <a:lnTo>
                    <a:pt x="685" y="862"/>
                  </a:lnTo>
                  <a:lnTo>
                    <a:pt x="688" y="864"/>
                  </a:lnTo>
                  <a:lnTo>
                    <a:pt x="690" y="864"/>
                  </a:lnTo>
                  <a:lnTo>
                    <a:pt x="695" y="873"/>
                  </a:lnTo>
                  <a:lnTo>
                    <a:pt x="700" y="878"/>
                  </a:lnTo>
                  <a:lnTo>
                    <a:pt x="700" y="878"/>
                  </a:lnTo>
                  <a:lnTo>
                    <a:pt x="700" y="881"/>
                  </a:lnTo>
                  <a:lnTo>
                    <a:pt x="700" y="883"/>
                  </a:lnTo>
                  <a:lnTo>
                    <a:pt x="704" y="888"/>
                  </a:lnTo>
                  <a:lnTo>
                    <a:pt x="704" y="888"/>
                  </a:lnTo>
                  <a:lnTo>
                    <a:pt x="709" y="888"/>
                  </a:lnTo>
                  <a:lnTo>
                    <a:pt x="714" y="883"/>
                  </a:lnTo>
                  <a:lnTo>
                    <a:pt x="719" y="885"/>
                  </a:lnTo>
                  <a:lnTo>
                    <a:pt x="723" y="883"/>
                  </a:lnTo>
                  <a:lnTo>
                    <a:pt x="726" y="888"/>
                  </a:lnTo>
                  <a:lnTo>
                    <a:pt x="735" y="883"/>
                  </a:lnTo>
                  <a:lnTo>
                    <a:pt x="735" y="881"/>
                  </a:lnTo>
                  <a:lnTo>
                    <a:pt x="737" y="878"/>
                  </a:lnTo>
                  <a:lnTo>
                    <a:pt x="735" y="873"/>
                  </a:lnTo>
                  <a:lnTo>
                    <a:pt x="737" y="873"/>
                  </a:lnTo>
                  <a:lnTo>
                    <a:pt x="737" y="876"/>
                  </a:lnTo>
                  <a:lnTo>
                    <a:pt x="742" y="876"/>
                  </a:lnTo>
                  <a:lnTo>
                    <a:pt x="742" y="878"/>
                  </a:lnTo>
                  <a:lnTo>
                    <a:pt x="737" y="883"/>
                  </a:lnTo>
                  <a:lnTo>
                    <a:pt x="737" y="883"/>
                  </a:lnTo>
                  <a:lnTo>
                    <a:pt x="737" y="888"/>
                  </a:lnTo>
                  <a:lnTo>
                    <a:pt x="752" y="888"/>
                  </a:lnTo>
                  <a:lnTo>
                    <a:pt x="754" y="888"/>
                  </a:lnTo>
                  <a:lnTo>
                    <a:pt x="756" y="888"/>
                  </a:lnTo>
                  <a:lnTo>
                    <a:pt x="756" y="885"/>
                  </a:lnTo>
                  <a:lnTo>
                    <a:pt x="763" y="888"/>
                  </a:lnTo>
                  <a:lnTo>
                    <a:pt x="761" y="888"/>
                  </a:lnTo>
                  <a:lnTo>
                    <a:pt x="763" y="883"/>
                  </a:lnTo>
                  <a:lnTo>
                    <a:pt x="761" y="883"/>
                  </a:lnTo>
                  <a:lnTo>
                    <a:pt x="768" y="885"/>
                  </a:lnTo>
                  <a:lnTo>
                    <a:pt x="770" y="883"/>
                  </a:lnTo>
                  <a:lnTo>
                    <a:pt x="775" y="888"/>
                  </a:lnTo>
                  <a:lnTo>
                    <a:pt x="778" y="890"/>
                  </a:lnTo>
                  <a:lnTo>
                    <a:pt x="796" y="899"/>
                  </a:lnTo>
                  <a:lnTo>
                    <a:pt x="796" y="888"/>
                  </a:lnTo>
                  <a:lnTo>
                    <a:pt x="794" y="888"/>
                  </a:lnTo>
                  <a:lnTo>
                    <a:pt x="792" y="881"/>
                  </a:lnTo>
                  <a:lnTo>
                    <a:pt x="787" y="878"/>
                  </a:lnTo>
                  <a:lnTo>
                    <a:pt x="787" y="873"/>
                  </a:lnTo>
                  <a:lnTo>
                    <a:pt x="789" y="873"/>
                  </a:lnTo>
                  <a:lnTo>
                    <a:pt x="789" y="871"/>
                  </a:lnTo>
                  <a:lnTo>
                    <a:pt x="789" y="866"/>
                  </a:lnTo>
                  <a:lnTo>
                    <a:pt x="794" y="866"/>
                  </a:lnTo>
                  <a:lnTo>
                    <a:pt x="794" y="864"/>
                  </a:lnTo>
                  <a:lnTo>
                    <a:pt x="799" y="869"/>
                  </a:lnTo>
                  <a:lnTo>
                    <a:pt x="804" y="864"/>
                  </a:lnTo>
                  <a:lnTo>
                    <a:pt x="808" y="864"/>
                  </a:lnTo>
                  <a:lnTo>
                    <a:pt x="811" y="862"/>
                  </a:lnTo>
                  <a:lnTo>
                    <a:pt x="818" y="859"/>
                  </a:lnTo>
                  <a:lnTo>
                    <a:pt x="813" y="855"/>
                  </a:lnTo>
                  <a:lnTo>
                    <a:pt x="808" y="850"/>
                  </a:lnTo>
                  <a:lnTo>
                    <a:pt x="808" y="850"/>
                  </a:lnTo>
                  <a:lnTo>
                    <a:pt x="806" y="845"/>
                  </a:lnTo>
                  <a:lnTo>
                    <a:pt x="811" y="838"/>
                  </a:lnTo>
                  <a:lnTo>
                    <a:pt x="818" y="836"/>
                  </a:lnTo>
                  <a:lnTo>
                    <a:pt x="818" y="831"/>
                  </a:lnTo>
                  <a:lnTo>
                    <a:pt x="822" y="831"/>
                  </a:lnTo>
                  <a:lnTo>
                    <a:pt x="832" y="833"/>
                  </a:lnTo>
                  <a:lnTo>
                    <a:pt x="846" y="819"/>
                  </a:lnTo>
                  <a:lnTo>
                    <a:pt x="846" y="817"/>
                  </a:lnTo>
                  <a:lnTo>
                    <a:pt x="851" y="817"/>
                  </a:lnTo>
                  <a:lnTo>
                    <a:pt x="853" y="819"/>
                  </a:lnTo>
                  <a:lnTo>
                    <a:pt x="856" y="822"/>
                  </a:lnTo>
                  <a:lnTo>
                    <a:pt x="856" y="817"/>
                  </a:lnTo>
                  <a:lnTo>
                    <a:pt x="860" y="817"/>
                  </a:lnTo>
                  <a:lnTo>
                    <a:pt x="860" y="814"/>
                  </a:lnTo>
                  <a:lnTo>
                    <a:pt x="863" y="814"/>
                  </a:lnTo>
                  <a:lnTo>
                    <a:pt x="867" y="812"/>
                  </a:lnTo>
                  <a:lnTo>
                    <a:pt x="870" y="817"/>
                  </a:lnTo>
                  <a:lnTo>
                    <a:pt x="872" y="814"/>
                  </a:lnTo>
                  <a:lnTo>
                    <a:pt x="872" y="812"/>
                  </a:lnTo>
                  <a:lnTo>
                    <a:pt x="870" y="810"/>
                  </a:lnTo>
                  <a:lnTo>
                    <a:pt x="877" y="807"/>
                  </a:lnTo>
                  <a:lnTo>
                    <a:pt x="877" y="805"/>
                  </a:lnTo>
                  <a:lnTo>
                    <a:pt x="879" y="805"/>
                  </a:lnTo>
                  <a:lnTo>
                    <a:pt x="879" y="807"/>
                  </a:lnTo>
                  <a:lnTo>
                    <a:pt x="889" y="807"/>
                  </a:lnTo>
                  <a:lnTo>
                    <a:pt x="889" y="810"/>
                  </a:lnTo>
                  <a:lnTo>
                    <a:pt x="891" y="805"/>
                  </a:lnTo>
                  <a:lnTo>
                    <a:pt x="893" y="805"/>
                  </a:lnTo>
                  <a:lnTo>
                    <a:pt x="896" y="803"/>
                  </a:lnTo>
                  <a:lnTo>
                    <a:pt x="905" y="800"/>
                  </a:lnTo>
                  <a:lnTo>
                    <a:pt x="907" y="796"/>
                  </a:lnTo>
                  <a:lnTo>
                    <a:pt x="910" y="774"/>
                  </a:lnTo>
                  <a:lnTo>
                    <a:pt x="917" y="770"/>
                  </a:lnTo>
                  <a:lnTo>
                    <a:pt x="924" y="770"/>
                  </a:lnTo>
                  <a:lnTo>
                    <a:pt x="924" y="770"/>
                  </a:lnTo>
                  <a:lnTo>
                    <a:pt x="929" y="774"/>
                  </a:lnTo>
                  <a:lnTo>
                    <a:pt x="931" y="774"/>
                  </a:lnTo>
                  <a:lnTo>
                    <a:pt x="938" y="779"/>
                  </a:lnTo>
                  <a:lnTo>
                    <a:pt x="941" y="788"/>
                  </a:lnTo>
                  <a:lnTo>
                    <a:pt x="943" y="788"/>
                  </a:lnTo>
                  <a:lnTo>
                    <a:pt x="948" y="793"/>
                  </a:lnTo>
                  <a:lnTo>
                    <a:pt x="948" y="793"/>
                  </a:lnTo>
                  <a:lnTo>
                    <a:pt x="952" y="793"/>
                  </a:lnTo>
                  <a:lnTo>
                    <a:pt x="971" y="807"/>
                  </a:lnTo>
                  <a:lnTo>
                    <a:pt x="971" y="805"/>
                  </a:lnTo>
                  <a:lnTo>
                    <a:pt x="974" y="807"/>
                  </a:lnTo>
                  <a:lnTo>
                    <a:pt x="978" y="803"/>
                  </a:lnTo>
                  <a:lnTo>
                    <a:pt x="981" y="800"/>
                  </a:lnTo>
                  <a:lnTo>
                    <a:pt x="981" y="796"/>
                  </a:lnTo>
                  <a:lnTo>
                    <a:pt x="983" y="793"/>
                  </a:lnTo>
                  <a:lnTo>
                    <a:pt x="983" y="793"/>
                  </a:lnTo>
                  <a:close/>
                </a:path>
              </a:pathLst>
            </a:custGeom>
            <a:solidFill>
              <a:srgbClr val="433356">
                <a:lumMod val="20000"/>
                <a:lumOff val="8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25" name="Freeform 9"/>
            <p:cNvSpPr>
              <a:spLocks/>
            </p:cNvSpPr>
            <p:nvPr/>
          </p:nvSpPr>
          <p:spPr bwMode="auto">
            <a:xfrm>
              <a:off x="651" y="1586"/>
              <a:ext cx="1009" cy="1323"/>
            </a:xfrm>
            <a:custGeom>
              <a:avLst/>
              <a:gdLst>
                <a:gd name="T0" fmla="*/ 978 w 1009"/>
                <a:gd name="T1" fmla="*/ 234 h 1323"/>
                <a:gd name="T2" fmla="*/ 938 w 1009"/>
                <a:gd name="T3" fmla="*/ 196 h 1323"/>
                <a:gd name="T4" fmla="*/ 890 w 1009"/>
                <a:gd name="T5" fmla="*/ 149 h 1323"/>
                <a:gd name="T6" fmla="*/ 822 w 1009"/>
                <a:gd name="T7" fmla="*/ 123 h 1323"/>
                <a:gd name="T8" fmla="*/ 808 w 1009"/>
                <a:gd name="T9" fmla="*/ 90 h 1323"/>
                <a:gd name="T10" fmla="*/ 744 w 1009"/>
                <a:gd name="T11" fmla="*/ 85 h 1323"/>
                <a:gd name="T12" fmla="*/ 753 w 1009"/>
                <a:gd name="T13" fmla="*/ 41 h 1323"/>
                <a:gd name="T14" fmla="*/ 713 w 1009"/>
                <a:gd name="T15" fmla="*/ 17 h 1323"/>
                <a:gd name="T16" fmla="*/ 687 w 1009"/>
                <a:gd name="T17" fmla="*/ 0 h 1323"/>
                <a:gd name="T18" fmla="*/ 666 w 1009"/>
                <a:gd name="T19" fmla="*/ 29 h 1323"/>
                <a:gd name="T20" fmla="*/ 628 w 1009"/>
                <a:gd name="T21" fmla="*/ 50 h 1323"/>
                <a:gd name="T22" fmla="*/ 612 w 1009"/>
                <a:gd name="T23" fmla="*/ 107 h 1323"/>
                <a:gd name="T24" fmla="*/ 567 w 1009"/>
                <a:gd name="T25" fmla="*/ 74 h 1323"/>
                <a:gd name="T26" fmla="*/ 524 w 1009"/>
                <a:gd name="T27" fmla="*/ 62 h 1323"/>
                <a:gd name="T28" fmla="*/ 498 w 1009"/>
                <a:gd name="T29" fmla="*/ 76 h 1323"/>
                <a:gd name="T30" fmla="*/ 444 w 1009"/>
                <a:gd name="T31" fmla="*/ 104 h 1323"/>
                <a:gd name="T32" fmla="*/ 418 w 1009"/>
                <a:gd name="T33" fmla="*/ 140 h 1323"/>
                <a:gd name="T34" fmla="*/ 373 w 1009"/>
                <a:gd name="T35" fmla="*/ 145 h 1323"/>
                <a:gd name="T36" fmla="*/ 314 w 1009"/>
                <a:gd name="T37" fmla="*/ 128 h 1323"/>
                <a:gd name="T38" fmla="*/ 248 w 1009"/>
                <a:gd name="T39" fmla="*/ 135 h 1323"/>
                <a:gd name="T40" fmla="*/ 203 w 1009"/>
                <a:gd name="T41" fmla="*/ 137 h 1323"/>
                <a:gd name="T42" fmla="*/ 118 w 1009"/>
                <a:gd name="T43" fmla="*/ 149 h 1323"/>
                <a:gd name="T44" fmla="*/ 61 w 1009"/>
                <a:gd name="T45" fmla="*/ 220 h 1323"/>
                <a:gd name="T46" fmla="*/ 2 w 1009"/>
                <a:gd name="T47" fmla="*/ 310 h 1323"/>
                <a:gd name="T48" fmla="*/ 66 w 1009"/>
                <a:gd name="T49" fmla="*/ 404 h 1323"/>
                <a:gd name="T50" fmla="*/ 83 w 1009"/>
                <a:gd name="T51" fmla="*/ 452 h 1323"/>
                <a:gd name="T52" fmla="*/ 106 w 1009"/>
                <a:gd name="T53" fmla="*/ 565 h 1323"/>
                <a:gd name="T54" fmla="*/ 123 w 1009"/>
                <a:gd name="T55" fmla="*/ 655 h 1323"/>
                <a:gd name="T56" fmla="*/ 191 w 1009"/>
                <a:gd name="T57" fmla="*/ 787 h 1323"/>
                <a:gd name="T58" fmla="*/ 286 w 1009"/>
                <a:gd name="T59" fmla="*/ 808 h 1323"/>
                <a:gd name="T60" fmla="*/ 352 w 1009"/>
                <a:gd name="T61" fmla="*/ 910 h 1323"/>
                <a:gd name="T62" fmla="*/ 406 w 1009"/>
                <a:gd name="T63" fmla="*/ 995 h 1323"/>
                <a:gd name="T64" fmla="*/ 522 w 1009"/>
                <a:gd name="T65" fmla="*/ 1122 h 1323"/>
                <a:gd name="T66" fmla="*/ 564 w 1009"/>
                <a:gd name="T67" fmla="*/ 1198 h 1323"/>
                <a:gd name="T68" fmla="*/ 614 w 1009"/>
                <a:gd name="T69" fmla="*/ 1311 h 1323"/>
                <a:gd name="T70" fmla="*/ 659 w 1009"/>
                <a:gd name="T71" fmla="*/ 1266 h 1323"/>
                <a:gd name="T72" fmla="*/ 718 w 1009"/>
                <a:gd name="T73" fmla="*/ 1188 h 1323"/>
                <a:gd name="T74" fmla="*/ 725 w 1009"/>
                <a:gd name="T75" fmla="*/ 1111 h 1323"/>
                <a:gd name="T76" fmla="*/ 765 w 1009"/>
                <a:gd name="T77" fmla="*/ 1103 h 1323"/>
                <a:gd name="T78" fmla="*/ 789 w 1009"/>
                <a:gd name="T79" fmla="*/ 1092 h 1323"/>
                <a:gd name="T80" fmla="*/ 801 w 1009"/>
                <a:gd name="T81" fmla="*/ 1028 h 1323"/>
                <a:gd name="T82" fmla="*/ 827 w 1009"/>
                <a:gd name="T83" fmla="*/ 1009 h 1323"/>
                <a:gd name="T84" fmla="*/ 829 w 1009"/>
                <a:gd name="T85" fmla="*/ 971 h 1323"/>
                <a:gd name="T86" fmla="*/ 855 w 1009"/>
                <a:gd name="T87" fmla="*/ 924 h 1323"/>
                <a:gd name="T88" fmla="*/ 888 w 1009"/>
                <a:gd name="T89" fmla="*/ 884 h 1323"/>
                <a:gd name="T90" fmla="*/ 879 w 1009"/>
                <a:gd name="T91" fmla="*/ 846 h 1323"/>
                <a:gd name="T92" fmla="*/ 888 w 1009"/>
                <a:gd name="T93" fmla="*/ 803 h 1323"/>
                <a:gd name="T94" fmla="*/ 888 w 1009"/>
                <a:gd name="T95" fmla="*/ 775 h 1323"/>
                <a:gd name="T96" fmla="*/ 893 w 1009"/>
                <a:gd name="T97" fmla="*/ 744 h 1323"/>
                <a:gd name="T98" fmla="*/ 893 w 1009"/>
                <a:gd name="T99" fmla="*/ 714 h 1323"/>
                <a:gd name="T100" fmla="*/ 886 w 1009"/>
                <a:gd name="T101" fmla="*/ 652 h 1323"/>
                <a:gd name="T102" fmla="*/ 874 w 1009"/>
                <a:gd name="T103" fmla="*/ 572 h 1323"/>
                <a:gd name="T104" fmla="*/ 883 w 1009"/>
                <a:gd name="T105" fmla="*/ 555 h 1323"/>
                <a:gd name="T106" fmla="*/ 888 w 1009"/>
                <a:gd name="T107" fmla="*/ 527 h 1323"/>
                <a:gd name="T108" fmla="*/ 860 w 1009"/>
                <a:gd name="T109" fmla="*/ 518 h 1323"/>
                <a:gd name="T110" fmla="*/ 921 w 1009"/>
                <a:gd name="T111" fmla="*/ 470 h 1323"/>
                <a:gd name="T112" fmla="*/ 954 w 1009"/>
                <a:gd name="T113" fmla="*/ 452 h 1323"/>
                <a:gd name="T114" fmla="*/ 961 w 1009"/>
                <a:gd name="T115" fmla="*/ 414 h 1323"/>
                <a:gd name="T116" fmla="*/ 976 w 1009"/>
                <a:gd name="T117" fmla="*/ 338 h 1323"/>
                <a:gd name="T118" fmla="*/ 999 w 1009"/>
                <a:gd name="T119" fmla="*/ 305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9" h="1323">
                  <a:moveTo>
                    <a:pt x="999" y="291"/>
                  </a:moveTo>
                  <a:lnTo>
                    <a:pt x="997" y="286"/>
                  </a:lnTo>
                  <a:lnTo>
                    <a:pt x="999" y="282"/>
                  </a:lnTo>
                  <a:lnTo>
                    <a:pt x="999" y="277"/>
                  </a:lnTo>
                  <a:lnTo>
                    <a:pt x="997" y="277"/>
                  </a:lnTo>
                  <a:lnTo>
                    <a:pt x="994" y="272"/>
                  </a:lnTo>
                  <a:lnTo>
                    <a:pt x="997" y="270"/>
                  </a:lnTo>
                  <a:lnTo>
                    <a:pt x="999" y="267"/>
                  </a:lnTo>
                  <a:lnTo>
                    <a:pt x="999" y="260"/>
                  </a:lnTo>
                  <a:lnTo>
                    <a:pt x="997" y="258"/>
                  </a:lnTo>
                  <a:lnTo>
                    <a:pt x="999" y="253"/>
                  </a:lnTo>
                  <a:lnTo>
                    <a:pt x="1009" y="253"/>
                  </a:lnTo>
                  <a:lnTo>
                    <a:pt x="997" y="253"/>
                  </a:lnTo>
                  <a:lnTo>
                    <a:pt x="992" y="248"/>
                  </a:lnTo>
                  <a:lnTo>
                    <a:pt x="980" y="239"/>
                  </a:lnTo>
                  <a:lnTo>
                    <a:pt x="978" y="234"/>
                  </a:lnTo>
                  <a:lnTo>
                    <a:pt x="966" y="230"/>
                  </a:lnTo>
                  <a:lnTo>
                    <a:pt x="961" y="227"/>
                  </a:lnTo>
                  <a:lnTo>
                    <a:pt x="954" y="230"/>
                  </a:lnTo>
                  <a:lnTo>
                    <a:pt x="947" y="230"/>
                  </a:lnTo>
                  <a:lnTo>
                    <a:pt x="950" y="227"/>
                  </a:lnTo>
                  <a:lnTo>
                    <a:pt x="947" y="225"/>
                  </a:lnTo>
                  <a:lnTo>
                    <a:pt x="950" y="225"/>
                  </a:lnTo>
                  <a:lnTo>
                    <a:pt x="952" y="227"/>
                  </a:lnTo>
                  <a:lnTo>
                    <a:pt x="954" y="227"/>
                  </a:lnTo>
                  <a:lnTo>
                    <a:pt x="957" y="215"/>
                  </a:lnTo>
                  <a:lnTo>
                    <a:pt x="957" y="211"/>
                  </a:lnTo>
                  <a:lnTo>
                    <a:pt x="957" y="208"/>
                  </a:lnTo>
                  <a:lnTo>
                    <a:pt x="957" y="201"/>
                  </a:lnTo>
                  <a:lnTo>
                    <a:pt x="950" y="201"/>
                  </a:lnTo>
                  <a:lnTo>
                    <a:pt x="945" y="199"/>
                  </a:lnTo>
                  <a:lnTo>
                    <a:pt x="938" y="196"/>
                  </a:lnTo>
                  <a:lnTo>
                    <a:pt x="928" y="196"/>
                  </a:lnTo>
                  <a:lnTo>
                    <a:pt x="924" y="199"/>
                  </a:lnTo>
                  <a:lnTo>
                    <a:pt x="924" y="199"/>
                  </a:lnTo>
                  <a:lnTo>
                    <a:pt x="921" y="199"/>
                  </a:lnTo>
                  <a:lnTo>
                    <a:pt x="921" y="192"/>
                  </a:lnTo>
                  <a:lnTo>
                    <a:pt x="919" y="182"/>
                  </a:lnTo>
                  <a:lnTo>
                    <a:pt x="916" y="180"/>
                  </a:lnTo>
                  <a:lnTo>
                    <a:pt x="912" y="182"/>
                  </a:lnTo>
                  <a:lnTo>
                    <a:pt x="912" y="180"/>
                  </a:lnTo>
                  <a:lnTo>
                    <a:pt x="907" y="173"/>
                  </a:lnTo>
                  <a:lnTo>
                    <a:pt x="905" y="173"/>
                  </a:lnTo>
                  <a:lnTo>
                    <a:pt x="905" y="159"/>
                  </a:lnTo>
                  <a:lnTo>
                    <a:pt x="900" y="156"/>
                  </a:lnTo>
                  <a:lnTo>
                    <a:pt x="898" y="149"/>
                  </a:lnTo>
                  <a:lnTo>
                    <a:pt x="893" y="149"/>
                  </a:lnTo>
                  <a:lnTo>
                    <a:pt x="890" y="149"/>
                  </a:lnTo>
                  <a:lnTo>
                    <a:pt x="888" y="152"/>
                  </a:lnTo>
                  <a:lnTo>
                    <a:pt x="883" y="152"/>
                  </a:lnTo>
                  <a:lnTo>
                    <a:pt x="881" y="149"/>
                  </a:lnTo>
                  <a:lnTo>
                    <a:pt x="879" y="152"/>
                  </a:lnTo>
                  <a:lnTo>
                    <a:pt x="881" y="156"/>
                  </a:lnTo>
                  <a:lnTo>
                    <a:pt x="862" y="156"/>
                  </a:lnTo>
                  <a:lnTo>
                    <a:pt x="857" y="154"/>
                  </a:lnTo>
                  <a:lnTo>
                    <a:pt x="836" y="149"/>
                  </a:lnTo>
                  <a:lnTo>
                    <a:pt x="836" y="145"/>
                  </a:lnTo>
                  <a:lnTo>
                    <a:pt x="834" y="145"/>
                  </a:lnTo>
                  <a:lnTo>
                    <a:pt x="834" y="140"/>
                  </a:lnTo>
                  <a:lnTo>
                    <a:pt x="829" y="135"/>
                  </a:lnTo>
                  <a:lnTo>
                    <a:pt x="831" y="135"/>
                  </a:lnTo>
                  <a:lnTo>
                    <a:pt x="829" y="130"/>
                  </a:lnTo>
                  <a:lnTo>
                    <a:pt x="824" y="128"/>
                  </a:lnTo>
                  <a:lnTo>
                    <a:pt x="822" y="123"/>
                  </a:lnTo>
                  <a:lnTo>
                    <a:pt x="820" y="123"/>
                  </a:lnTo>
                  <a:lnTo>
                    <a:pt x="817" y="121"/>
                  </a:lnTo>
                  <a:lnTo>
                    <a:pt x="808" y="123"/>
                  </a:lnTo>
                  <a:lnTo>
                    <a:pt x="805" y="114"/>
                  </a:lnTo>
                  <a:lnTo>
                    <a:pt x="801" y="114"/>
                  </a:lnTo>
                  <a:lnTo>
                    <a:pt x="796" y="109"/>
                  </a:lnTo>
                  <a:lnTo>
                    <a:pt x="798" y="102"/>
                  </a:lnTo>
                  <a:lnTo>
                    <a:pt x="801" y="104"/>
                  </a:lnTo>
                  <a:lnTo>
                    <a:pt x="803" y="100"/>
                  </a:lnTo>
                  <a:lnTo>
                    <a:pt x="813" y="102"/>
                  </a:lnTo>
                  <a:lnTo>
                    <a:pt x="822" y="107"/>
                  </a:lnTo>
                  <a:lnTo>
                    <a:pt x="822" y="104"/>
                  </a:lnTo>
                  <a:lnTo>
                    <a:pt x="815" y="100"/>
                  </a:lnTo>
                  <a:lnTo>
                    <a:pt x="813" y="100"/>
                  </a:lnTo>
                  <a:lnTo>
                    <a:pt x="813" y="90"/>
                  </a:lnTo>
                  <a:lnTo>
                    <a:pt x="808" y="90"/>
                  </a:lnTo>
                  <a:lnTo>
                    <a:pt x="796" y="90"/>
                  </a:lnTo>
                  <a:lnTo>
                    <a:pt x="791" y="95"/>
                  </a:lnTo>
                  <a:lnTo>
                    <a:pt x="784" y="95"/>
                  </a:lnTo>
                  <a:lnTo>
                    <a:pt x="782" y="93"/>
                  </a:lnTo>
                  <a:lnTo>
                    <a:pt x="784" y="90"/>
                  </a:lnTo>
                  <a:lnTo>
                    <a:pt x="784" y="85"/>
                  </a:lnTo>
                  <a:lnTo>
                    <a:pt x="779" y="88"/>
                  </a:lnTo>
                  <a:lnTo>
                    <a:pt x="779" y="83"/>
                  </a:lnTo>
                  <a:lnTo>
                    <a:pt x="775" y="85"/>
                  </a:lnTo>
                  <a:lnTo>
                    <a:pt x="761" y="81"/>
                  </a:lnTo>
                  <a:lnTo>
                    <a:pt x="756" y="90"/>
                  </a:lnTo>
                  <a:lnTo>
                    <a:pt x="753" y="90"/>
                  </a:lnTo>
                  <a:lnTo>
                    <a:pt x="751" y="95"/>
                  </a:lnTo>
                  <a:lnTo>
                    <a:pt x="749" y="95"/>
                  </a:lnTo>
                  <a:lnTo>
                    <a:pt x="744" y="95"/>
                  </a:lnTo>
                  <a:lnTo>
                    <a:pt x="744" y="85"/>
                  </a:lnTo>
                  <a:lnTo>
                    <a:pt x="732" y="85"/>
                  </a:lnTo>
                  <a:lnTo>
                    <a:pt x="727" y="88"/>
                  </a:lnTo>
                  <a:lnTo>
                    <a:pt x="727" y="88"/>
                  </a:lnTo>
                  <a:lnTo>
                    <a:pt x="727" y="83"/>
                  </a:lnTo>
                  <a:lnTo>
                    <a:pt x="732" y="78"/>
                  </a:lnTo>
                  <a:lnTo>
                    <a:pt x="732" y="74"/>
                  </a:lnTo>
                  <a:lnTo>
                    <a:pt x="737" y="71"/>
                  </a:lnTo>
                  <a:lnTo>
                    <a:pt x="739" y="69"/>
                  </a:lnTo>
                  <a:lnTo>
                    <a:pt x="737" y="67"/>
                  </a:lnTo>
                  <a:lnTo>
                    <a:pt x="742" y="62"/>
                  </a:lnTo>
                  <a:lnTo>
                    <a:pt x="742" y="57"/>
                  </a:lnTo>
                  <a:lnTo>
                    <a:pt x="746" y="57"/>
                  </a:lnTo>
                  <a:lnTo>
                    <a:pt x="753" y="57"/>
                  </a:lnTo>
                  <a:lnTo>
                    <a:pt x="756" y="48"/>
                  </a:lnTo>
                  <a:lnTo>
                    <a:pt x="753" y="43"/>
                  </a:lnTo>
                  <a:lnTo>
                    <a:pt x="753" y="41"/>
                  </a:lnTo>
                  <a:lnTo>
                    <a:pt x="749" y="38"/>
                  </a:lnTo>
                  <a:lnTo>
                    <a:pt x="746" y="31"/>
                  </a:lnTo>
                  <a:lnTo>
                    <a:pt x="742" y="36"/>
                  </a:lnTo>
                  <a:lnTo>
                    <a:pt x="742" y="34"/>
                  </a:lnTo>
                  <a:lnTo>
                    <a:pt x="742" y="24"/>
                  </a:lnTo>
                  <a:lnTo>
                    <a:pt x="742" y="24"/>
                  </a:lnTo>
                  <a:lnTo>
                    <a:pt x="739" y="29"/>
                  </a:lnTo>
                  <a:lnTo>
                    <a:pt x="732" y="31"/>
                  </a:lnTo>
                  <a:lnTo>
                    <a:pt x="732" y="34"/>
                  </a:lnTo>
                  <a:lnTo>
                    <a:pt x="730" y="31"/>
                  </a:lnTo>
                  <a:lnTo>
                    <a:pt x="727" y="31"/>
                  </a:lnTo>
                  <a:lnTo>
                    <a:pt x="720" y="34"/>
                  </a:lnTo>
                  <a:lnTo>
                    <a:pt x="716" y="31"/>
                  </a:lnTo>
                  <a:lnTo>
                    <a:pt x="718" y="19"/>
                  </a:lnTo>
                  <a:lnTo>
                    <a:pt x="713" y="19"/>
                  </a:lnTo>
                  <a:lnTo>
                    <a:pt x="713" y="17"/>
                  </a:lnTo>
                  <a:lnTo>
                    <a:pt x="709" y="17"/>
                  </a:lnTo>
                  <a:lnTo>
                    <a:pt x="711" y="10"/>
                  </a:lnTo>
                  <a:lnTo>
                    <a:pt x="706" y="8"/>
                  </a:lnTo>
                  <a:lnTo>
                    <a:pt x="709" y="5"/>
                  </a:lnTo>
                  <a:lnTo>
                    <a:pt x="711" y="5"/>
                  </a:lnTo>
                  <a:lnTo>
                    <a:pt x="709" y="3"/>
                  </a:lnTo>
                  <a:lnTo>
                    <a:pt x="704" y="5"/>
                  </a:lnTo>
                  <a:lnTo>
                    <a:pt x="702" y="5"/>
                  </a:lnTo>
                  <a:lnTo>
                    <a:pt x="699" y="10"/>
                  </a:lnTo>
                  <a:lnTo>
                    <a:pt x="699" y="15"/>
                  </a:lnTo>
                  <a:lnTo>
                    <a:pt x="694" y="15"/>
                  </a:lnTo>
                  <a:lnTo>
                    <a:pt x="692" y="19"/>
                  </a:lnTo>
                  <a:lnTo>
                    <a:pt x="685" y="17"/>
                  </a:lnTo>
                  <a:lnTo>
                    <a:pt x="690" y="10"/>
                  </a:lnTo>
                  <a:lnTo>
                    <a:pt x="690" y="0"/>
                  </a:lnTo>
                  <a:lnTo>
                    <a:pt x="687" y="0"/>
                  </a:lnTo>
                  <a:lnTo>
                    <a:pt x="687" y="3"/>
                  </a:lnTo>
                  <a:lnTo>
                    <a:pt x="676" y="0"/>
                  </a:lnTo>
                  <a:lnTo>
                    <a:pt x="671" y="0"/>
                  </a:lnTo>
                  <a:lnTo>
                    <a:pt x="671" y="3"/>
                  </a:lnTo>
                  <a:lnTo>
                    <a:pt x="668" y="5"/>
                  </a:lnTo>
                  <a:lnTo>
                    <a:pt x="666" y="3"/>
                  </a:lnTo>
                  <a:lnTo>
                    <a:pt x="664" y="0"/>
                  </a:lnTo>
                  <a:lnTo>
                    <a:pt x="659" y="0"/>
                  </a:lnTo>
                  <a:lnTo>
                    <a:pt x="659" y="0"/>
                  </a:lnTo>
                  <a:lnTo>
                    <a:pt x="661" y="3"/>
                  </a:lnTo>
                  <a:lnTo>
                    <a:pt x="664" y="5"/>
                  </a:lnTo>
                  <a:lnTo>
                    <a:pt x="652" y="24"/>
                  </a:lnTo>
                  <a:lnTo>
                    <a:pt x="657" y="26"/>
                  </a:lnTo>
                  <a:lnTo>
                    <a:pt x="664" y="24"/>
                  </a:lnTo>
                  <a:lnTo>
                    <a:pt x="664" y="29"/>
                  </a:lnTo>
                  <a:lnTo>
                    <a:pt x="666" y="29"/>
                  </a:lnTo>
                  <a:lnTo>
                    <a:pt x="666" y="34"/>
                  </a:lnTo>
                  <a:lnTo>
                    <a:pt x="661" y="38"/>
                  </a:lnTo>
                  <a:lnTo>
                    <a:pt x="661" y="43"/>
                  </a:lnTo>
                  <a:lnTo>
                    <a:pt x="654" y="45"/>
                  </a:lnTo>
                  <a:lnTo>
                    <a:pt x="652" y="48"/>
                  </a:lnTo>
                  <a:lnTo>
                    <a:pt x="650" y="43"/>
                  </a:lnTo>
                  <a:lnTo>
                    <a:pt x="647" y="41"/>
                  </a:lnTo>
                  <a:lnTo>
                    <a:pt x="652" y="50"/>
                  </a:lnTo>
                  <a:lnTo>
                    <a:pt x="650" y="52"/>
                  </a:lnTo>
                  <a:lnTo>
                    <a:pt x="645" y="50"/>
                  </a:lnTo>
                  <a:lnTo>
                    <a:pt x="640" y="52"/>
                  </a:lnTo>
                  <a:lnTo>
                    <a:pt x="633" y="50"/>
                  </a:lnTo>
                  <a:lnTo>
                    <a:pt x="633" y="50"/>
                  </a:lnTo>
                  <a:lnTo>
                    <a:pt x="633" y="57"/>
                  </a:lnTo>
                  <a:lnTo>
                    <a:pt x="628" y="57"/>
                  </a:lnTo>
                  <a:lnTo>
                    <a:pt x="628" y="50"/>
                  </a:lnTo>
                  <a:lnTo>
                    <a:pt x="626" y="55"/>
                  </a:lnTo>
                  <a:lnTo>
                    <a:pt x="624" y="52"/>
                  </a:lnTo>
                  <a:lnTo>
                    <a:pt x="621" y="50"/>
                  </a:lnTo>
                  <a:lnTo>
                    <a:pt x="614" y="50"/>
                  </a:lnTo>
                  <a:lnTo>
                    <a:pt x="619" y="52"/>
                  </a:lnTo>
                  <a:lnTo>
                    <a:pt x="614" y="55"/>
                  </a:lnTo>
                  <a:lnTo>
                    <a:pt x="614" y="57"/>
                  </a:lnTo>
                  <a:lnTo>
                    <a:pt x="616" y="59"/>
                  </a:lnTo>
                  <a:lnTo>
                    <a:pt x="619" y="62"/>
                  </a:lnTo>
                  <a:lnTo>
                    <a:pt x="616" y="62"/>
                  </a:lnTo>
                  <a:lnTo>
                    <a:pt x="619" y="76"/>
                  </a:lnTo>
                  <a:lnTo>
                    <a:pt x="619" y="81"/>
                  </a:lnTo>
                  <a:lnTo>
                    <a:pt x="614" y="81"/>
                  </a:lnTo>
                  <a:lnTo>
                    <a:pt x="609" y="90"/>
                  </a:lnTo>
                  <a:lnTo>
                    <a:pt x="609" y="100"/>
                  </a:lnTo>
                  <a:lnTo>
                    <a:pt x="612" y="107"/>
                  </a:lnTo>
                  <a:lnTo>
                    <a:pt x="609" y="109"/>
                  </a:lnTo>
                  <a:lnTo>
                    <a:pt x="605" y="109"/>
                  </a:lnTo>
                  <a:lnTo>
                    <a:pt x="593" y="104"/>
                  </a:lnTo>
                  <a:lnTo>
                    <a:pt x="586" y="93"/>
                  </a:lnTo>
                  <a:lnTo>
                    <a:pt x="581" y="88"/>
                  </a:lnTo>
                  <a:lnTo>
                    <a:pt x="579" y="85"/>
                  </a:lnTo>
                  <a:lnTo>
                    <a:pt x="581" y="81"/>
                  </a:lnTo>
                  <a:lnTo>
                    <a:pt x="579" y="81"/>
                  </a:lnTo>
                  <a:lnTo>
                    <a:pt x="576" y="90"/>
                  </a:lnTo>
                  <a:lnTo>
                    <a:pt x="576" y="88"/>
                  </a:lnTo>
                  <a:lnTo>
                    <a:pt x="576" y="81"/>
                  </a:lnTo>
                  <a:lnTo>
                    <a:pt x="574" y="81"/>
                  </a:lnTo>
                  <a:lnTo>
                    <a:pt x="572" y="81"/>
                  </a:lnTo>
                  <a:lnTo>
                    <a:pt x="572" y="76"/>
                  </a:lnTo>
                  <a:lnTo>
                    <a:pt x="569" y="76"/>
                  </a:lnTo>
                  <a:lnTo>
                    <a:pt x="567" y="74"/>
                  </a:lnTo>
                  <a:lnTo>
                    <a:pt x="567" y="76"/>
                  </a:lnTo>
                  <a:lnTo>
                    <a:pt x="564" y="76"/>
                  </a:lnTo>
                  <a:lnTo>
                    <a:pt x="564" y="69"/>
                  </a:lnTo>
                  <a:lnTo>
                    <a:pt x="562" y="69"/>
                  </a:lnTo>
                  <a:lnTo>
                    <a:pt x="562" y="71"/>
                  </a:lnTo>
                  <a:lnTo>
                    <a:pt x="555" y="67"/>
                  </a:lnTo>
                  <a:lnTo>
                    <a:pt x="555" y="67"/>
                  </a:lnTo>
                  <a:lnTo>
                    <a:pt x="555" y="64"/>
                  </a:lnTo>
                  <a:lnTo>
                    <a:pt x="548" y="67"/>
                  </a:lnTo>
                  <a:lnTo>
                    <a:pt x="543" y="67"/>
                  </a:lnTo>
                  <a:lnTo>
                    <a:pt x="543" y="67"/>
                  </a:lnTo>
                  <a:lnTo>
                    <a:pt x="541" y="62"/>
                  </a:lnTo>
                  <a:lnTo>
                    <a:pt x="536" y="67"/>
                  </a:lnTo>
                  <a:lnTo>
                    <a:pt x="531" y="62"/>
                  </a:lnTo>
                  <a:lnTo>
                    <a:pt x="527" y="64"/>
                  </a:lnTo>
                  <a:lnTo>
                    <a:pt x="524" y="62"/>
                  </a:lnTo>
                  <a:lnTo>
                    <a:pt x="524" y="55"/>
                  </a:lnTo>
                  <a:lnTo>
                    <a:pt x="522" y="57"/>
                  </a:lnTo>
                  <a:lnTo>
                    <a:pt x="522" y="50"/>
                  </a:lnTo>
                  <a:lnTo>
                    <a:pt x="517" y="55"/>
                  </a:lnTo>
                  <a:lnTo>
                    <a:pt x="515" y="57"/>
                  </a:lnTo>
                  <a:lnTo>
                    <a:pt x="513" y="57"/>
                  </a:lnTo>
                  <a:lnTo>
                    <a:pt x="513" y="57"/>
                  </a:lnTo>
                  <a:lnTo>
                    <a:pt x="510" y="57"/>
                  </a:lnTo>
                  <a:lnTo>
                    <a:pt x="510" y="67"/>
                  </a:lnTo>
                  <a:lnTo>
                    <a:pt x="505" y="67"/>
                  </a:lnTo>
                  <a:lnTo>
                    <a:pt x="501" y="64"/>
                  </a:lnTo>
                  <a:lnTo>
                    <a:pt x="498" y="69"/>
                  </a:lnTo>
                  <a:lnTo>
                    <a:pt x="498" y="71"/>
                  </a:lnTo>
                  <a:lnTo>
                    <a:pt x="503" y="71"/>
                  </a:lnTo>
                  <a:lnTo>
                    <a:pt x="503" y="71"/>
                  </a:lnTo>
                  <a:lnTo>
                    <a:pt x="498" y="76"/>
                  </a:lnTo>
                  <a:lnTo>
                    <a:pt x="489" y="74"/>
                  </a:lnTo>
                  <a:lnTo>
                    <a:pt x="487" y="76"/>
                  </a:lnTo>
                  <a:lnTo>
                    <a:pt x="484" y="81"/>
                  </a:lnTo>
                  <a:lnTo>
                    <a:pt x="482" y="81"/>
                  </a:lnTo>
                  <a:lnTo>
                    <a:pt x="475" y="81"/>
                  </a:lnTo>
                  <a:lnTo>
                    <a:pt x="475" y="85"/>
                  </a:lnTo>
                  <a:lnTo>
                    <a:pt x="472" y="88"/>
                  </a:lnTo>
                  <a:lnTo>
                    <a:pt x="468" y="85"/>
                  </a:lnTo>
                  <a:lnTo>
                    <a:pt x="468" y="88"/>
                  </a:lnTo>
                  <a:lnTo>
                    <a:pt x="463" y="90"/>
                  </a:lnTo>
                  <a:lnTo>
                    <a:pt x="463" y="93"/>
                  </a:lnTo>
                  <a:lnTo>
                    <a:pt x="461" y="95"/>
                  </a:lnTo>
                  <a:lnTo>
                    <a:pt x="456" y="90"/>
                  </a:lnTo>
                  <a:lnTo>
                    <a:pt x="446" y="90"/>
                  </a:lnTo>
                  <a:lnTo>
                    <a:pt x="446" y="104"/>
                  </a:lnTo>
                  <a:lnTo>
                    <a:pt x="444" y="104"/>
                  </a:lnTo>
                  <a:lnTo>
                    <a:pt x="446" y="102"/>
                  </a:lnTo>
                  <a:lnTo>
                    <a:pt x="442" y="100"/>
                  </a:lnTo>
                  <a:lnTo>
                    <a:pt x="437" y="104"/>
                  </a:lnTo>
                  <a:lnTo>
                    <a:pt x="427" y="100"/>
                  </a:lnTo>
                  <a:lnTo>
                    <a:pt x="420" y="100"/>
                  </a:lnTo>
                  <a:lnTo>
                    <a:pt x="416" y="104"/>
                  </a:lnTo>
                  <a:lnTo>
                    <a:pt x="413" y="111"/>
                  </a:lnTo>
                  <a:lnTo>
                    <a:pt x="420" y="123"/>
                  </a:lnTo>
                  <a:lnTo>
                    <a:pt x="420" y="123"/>
                  </a:lnTo>
                  <a:lnTo>
                    <a:pt x="420" y="128"/>
                  </a:lnTo>
                  <a:lnTo>
                    <a:pt x="418" y="126"/>
                  </a:lnTo>
                  <a:lnTo>
                    <a:pt x="413" y="128"/>
                  </a:lnTo>
                  <a:lnTo>
                    <a:pt x="418" y="128"/>
                  </a:lnTo>
                  <a:lnTo>
                    <a:pt x="413" y="130"/>
                  </a:lnTo>
                  <a:lnTo>
                    <a:pt x="418" y="135"/>
                  </a:lnTo>
                  <a:lnTo>
                    <a:pt x="418" y="140"/>
                  </a:lnTo>
                  <a:lnTo>
                    <a:pt x="413" y="145"/>
                  </a:lnTo>
                  <a:lnTo>
                    <a:pt x="411" y="145"/>
                  </a:lnTo>
                  <a:lnTo>
                    <a:pt x="409" y="145"/>
                  </a:lnTo>
                  <a:lnTo>
                    <a:pt x="404" y="147"/>
                  </a:lnTo>
                  <a:lnTo>
                    <a:pt x="401" y="149"/>
                  </a:lnTo>
                  <a:lnTo>
                    <a:pt x="397" y="154"/>
                  </a:lnTo>
                  <a:lnTo>
                    <a:pt x="394" y="154"/>
                  </a:lnTo>
                  <a:lnTo>
                    <a:pt x="394" y="154"/>
                  </a:lnTo>
                  <a:lnTo>
                    <a:pt x="394" y="156"/>
                  </a:lnTo>
                  <a:lnTo>
                    <a:pt x="387" y="154"/>
                  </a:lnTo>
                  <a:lnTo>
                    <a:pt x="387" y="159"/>
                  </a:lnTo>
                  <a:lnTo>
                    <a:pt x="387" y="161"/>
                  </a:lnTo>
                  <a:lnTo>
                    <a:pt x="385" y="159"/>
                  </a:lnTo>
                  <a:lnTo>
                    <a:pt x="376" y="154"/>
                  </a:lnTo>
                  <a:lnTo>
                    <a:pt x="373" y="149"/>
                  </a:lnTo>
                  <a:lnTo>
                    <a:pt x="373" y="145"/>
                  </a:lnTo>
                  <a:lnTo>
                    <a:pt x="368" y="142"/>
                  </a:lnTo>
                  <a:lnTo>
                    <a:pt x="361" y="140"/>
                  </a:lnTo>
                  <a:lnTo>
                    <a:pt x="354" y="149"/>
                  </a:lnTo>
                  <a:lnTo>
                    <a:pt x="345" y="147"/>
                  </a:lnTo>
                  <a:lnTo>
                    <a:pt x="338" y="147"/>
                  </a:lnTo>
                  <a:lnTo>
                    <a:pt x="335" y="149"/>
                  </a:lnTo>
                  <a:lnTo>
                    <a:pt x="335" y="140"/>
                  </a:lnTo>
                  <a:lnTo>
                    <a:pt x="328" y="135"/>
                  </a:lnTo>
                  <a:lnTo>
                    <a:pt x="324" y="137"/>
                  </a:lnTo>
                  <a:lnTo>
                    <a:pt x="319" y="135"/>
                  </a:lnTo>
                  <a:lnTo>
                    <a:pt x="319" y="137"/>
                  </a:lnTo>
                  <a:lnTo>
                    <a:pt x="314" y="137"/>
                  </a:lnTo>
                  <a:lnTo>
                    <a:pt x="314" y="135"/>
                  </a:lnTo>
                  <a:lnTo>
                    <a:pt x="314" y="130"/>
                  </a:lnTo>
                  <a:lnTo>
                    <a:pt x="312" y="133"/>
                  </a:lnTo>
                  <a:lnTo>
                    <a:pt x="314" y="128"/>
                  </a:lnTo>
                  <a:lnTo>
                    <a:pt x="309" y="126"/>
                  </a:lnTo>
                  <a:lnTo>
                    <a:pt x="305" y="126"/>
                  </a:lnTo>
                  <a:lnTo>
                    <a:pt x="300" y="123"/>
                  </a:lnTo>
                  <a:lnTo>
                    <a:pt x="295" y="121"/>
                  </a:lnTo>
                  <a:lnTo>
                    <a:pt x="295" y="126"/>
                  </a:lnTo>
                  <a:lnTo>
                    <a:pt x="290" y="128"/>
                  </a:lnTo>
                  <a:lnTo>
                    <a:pt x="283" y="133"/>
                  </a:lnTo>
                  <a:lnTo>
                    <a:pt x="281" y="128"/>
                  </a:lnTo>
                  <a:lnTo>
                    <a:pt x="279" y="123"/>
                  </a:lnTo>
                  <a:lnTo>
                    <a:pt x="276" y="126"/>
                  </a:lnTo>
                  <a:lnTo>
                    <a:pt x="276" y="128"/>
                  </a:lnTo>
                  <a:lnTo>
                    <a:pt x="269" y="128"/>
                  </a:lnTo>
                  <a:lnTo>
                    <a:pt x="264" y="123"/>
                  </a:lnTo>
                  <a:lnTo>
                    <a:pt x="262" y="128"/>
                  </a:lnTo>
                  <a:lnTo>
                    <a:pt x="253" y="135"/>
                  </a:lnTo>
                  <a:lnTo>
                    <a:pt x="248" y="135"/>
                  </a:lnTo>
                  <a:lnTo>
                    <a:pt x="243" y="130"/>
                  </a:lnTo>
                  <a:lnTo>
                    <a:pt x="236" y="128"/>
                  </a:lnTo>
                  <a:lnTo>
                    <a:pt x="234" y="128"/>
                  </a:lnTo>
                  <a:lnTo>
                    <a:pt x="238" y="135"/>
                  </a:lnTo>
                  <a:lnTo>
                    <a:pt x="238" y="145"/>
                  </a:lnTo>
                  <a:lnTo>
                    <a:pt x="224" y="145"/>
                  </a:lnTo>
                  <a:lnTo>
                    <a:pt x="213" y="145"/>
                  </a:lnTo>
                  <a:lnTo>
                    <a:pt x="213" y="147"/>
                  </a:lnTo>
                  <a:lnTo>
                    <a:pt x="215" y="149"/>
                  </a:lnTo>
                  <a:lnTo>
                    <a:pt x="215" y="161"/>
                  </a:lnTo>
                  <a:lnTo>
                    <a:pt x="215" y="166"/>
                  </a:lnTo>
                  <a:lnTo>
                    <a:pt x="208" y="163"/>
                  </a:lnTo>
                  <a:lnTo>
                    <a:pt x="210" y="161"/>
                  </a:lnTo>
                  <a:lnTo>
                    <a:pt x="208" y="159"/>
                  </a:lnTo>
                  <a:lnTo>
                    <a:pt x="208" y="145"/>
                  </a:lnTo>
                  <a:lnTo>
                    <a:pt x="203" y="137"/>
                  </a:lnTo>
                  <a:lnTo>
                    <a:pt x="194" y="133"/>
                  </a:lnTo>
                  <a:lnTo>
                    <a:pt x="179" y="133"/>
                  </a:lnTo>
                  <a:lnTo>
                    <a:pt x="179" y="135"/>
                  </a:lnTo>
                  <a:lnTo>
                    <a:pt x="175" y="135"/>
                  </a:lnTo>
                  <a:lnTo>
                    <a:pt x="175" y="137"/>
                  </a:lnTo>
                  <a:lnTo>
                    <a:pt x="170" y="137"/>
                  </a:lnTo>
                  <a:lnTo>
                    <a:pt x="168" y="140"/>
                  </a:lnTo>
                  <a:lnTo>
                    <a:pt x="165" y="149"/>
                  </a:lnTo>
                  <a:lnTo>
                    <a:pt x="161" y="147"/>
                  </a:lnTo>
                  <a:lnTo>
                    <a:pt x="156" y="154"/>
                  </a:lnTo>
                  <a:lnTo>
                    <a:pt x="153" y="145"/>
                  </a:lnTo>
                  <a:lnTo>
                    <a:pt x="146" y="140"/>
                  </a:lnTo>
                  <a:lnTo>
                    <a:pt x="137" y="140"/>
                  </a:lnTo>
                  <a:lnTo>
                    <a:pt x="127" y="135"/>
                  </a:lnTo>
                  <a:lnTo>
                    <a:pt x="123" y="142"/>
                  </a:lnTo>
                  <a:lnTo>
                    <a:pt x="118" y="149"/>
                  </a:lnTo>
                  <a:lnTo>
                    <a:pt x="113" y="149"/>
                  </a:lnTo>
                  <a:lnTo>
                    <a:pt x="104" y="156"/>
                  </a:lnTo>
                  <a:lnTo>
                    <a:pt x="99" y="161"/>
                  </a:lnTo>
                  <a:lnTo>
                    <a:pt x="99" y="168"/>
                  </a:lnTo>
                  <a:lnTo>
                    <a:pt x="94" y="175"/>
                  </a:lnTo>
                  <a:lnTo>
                    <a:pt x="92" y="182"/>
                  </a:lnTo>
                  <a:lnTo>
                    <a:pt x="83" y="182"/>
                  </a:lnTo>
                  <a:lnTo>
                    <a:pt x="80" y="204"/>
                  </a:lnTo>
                  <a:lnTo>
                    <a:pt x="78" y="201"/>
                  </a:lnTo>
                  <a:lnTo>
                    <a:pt x="75" y="201"/>
                  </a:lnTo>
                  <a:lnTo>
                    <a:pt x="73" y="196"/>
                  </a:lnTo>
                  <a:lnTo>
                    <a:pt x="71" y="196"/>
                  </a:lnTo>
                  <a:lnTo>
                    <a:pt x="66" y="201"/>
                  </a:lnTo>
                  <a:lnTo>
                    <a:pt x="61" y="206"/>
                  </a:lnTo>
                  <a:lnTo>
                    <a:pt x="61" y="215"/>
                  </a:lnTo>
                  <a:lnTo>
                    <a:pt x="61" y="220"/>
                  </a:lnTo>
                  <a:lnTo>
                    <a:pt x="57" y="227"/>
                  </a:lnTo>
                  <a:lnTo>
                    <a:pt x="52" y="230"/>
                  </a:lnTo>
                  <a:lnTo>
                    <a:pt x="52" y="230"/>
                  </a:lnTo>
                  <a:lnTo>
                    <a:pt x="54" y="244"/>
                  </a:lnTo>
                  <a:lnTo>
                    <a:pt x="50" y="248"/>
                  </a:lnTo>
                  <a:lnTo>
                    <a:pt x="57" y="253"/>
                  </a:lnTo>
                  <a:lnTo>
                    <a:pt x="54" y="256"/>
                  </a:lnTo>
                  <a:lnTo>
                    <a:pt x="52" y="258"/>
                  </a:lnTo>
                  <a:lnTo>
                    <a:pt x="52" y="256"/>
                  </a:lnTo>
                  <a:lnTo>
                    <a:pt x="5" y="277"/>
                  </a:lnTo>
                  <a:lnTo>
                    <a:pt x="0" y="286"/>
                  </a:lnTo>
                  <a:lnTo>
                    <a:pt x="0" y="291"/>
                  </a:lnTo>
                  <a:lnTo>
                    <a:pt x="0" y="296"/>
                  </a:lnTo>
                  <a:lnTo>
                    <a:pt x="0" y="303"/>
                  </a:lnTo>
                  <a:lnTo>
                    <a:pt x="5" y="307"/>
                  </a:lnTo>
                  <a:lnTo>
                    <a:pt x="2" y="310"/>
                  </a:lnTo>
                  <a:lnTo>
                    <a:pt x="9" y="315"/>
                  </a:lnTo>
                  <a:lnTo>
                    <a:pt x="12" y="317"/>
                  </a:lnTo>
                  <a:lnTo>
                    <a:pt x="12" y="324"/>
                  </a:lnTo>
                  <a:lnTo>
                    <a:pt x="16" y="343"/>
                  </a:lnTo>
                  <a:lnTo>
                    <a:pt x="21" y="348"/>
                  </a:lnTo>
                  <a:lnTo>
                    <a:pt x="28" y="350"/>
                  </a:lnTo>
                  <a:lnTo>
                    <a:pt x="45" y="362"/>
                  </a:lnTo>
                  <a:lnTo>
                    <a:pt x="45" y="369"/>
                  </a:lnTo>
                  <a:lnTo>
                    <a:pt x="52" y="374"/>
                  </a:lnTo>
                  <a:lnTo>
                    <a:pt x="57" y="374"/>
                  </a:lnTo>
                  <a:lnTo>
                    <a:pt x="57" y="376"/>
                  </a:lnTo>
                  <a:lnTo>
                    <a:pt x="66" y="374"/>
                  </a:lnTo>
                  <a:lnTo>
                    <a:pt x="71" y="376"/>
                  </a:lnTo>
                  <a:lnTo>
                    <a:pt x="68" y="385"/>
                  </a:lnTo>
                  <a:lnTo>
                    <a:pt x="71" y="400"/>
                  </a:lnTo>
                  <a:lnTo>
                    <a:pt x="66" y="404"/>
                  </a:lnTo>
                  <a:lnTo>
                    <a:pt x="66" y="414"/>
                  </a:lnTo>
                  <a:lnTo>
                    <a:pt x="61" y="418"/>
                  </a:lnTo>
                  <a:lnTo>
                    <a:pt x="59" y="421"/>
                  </a:lnTo>
                  <a:lnTo>
                    <a:pt x="61" y="423"/>
                  </a:lnTo>
                  <a:lnTo>
                    <a:pt x="66" y="426"/>
                  </a:lnTo>
                  <a:lnTo>
                    <a:pt x="66" y="428"/>
                  </a:lnTo>
                  <a:lnTo>
                    <a:pt x="66" y="430"/>
                  </a:lnTo>
                  <a:lnTo>
                    <a:pt x="61" y="435"/>
                  </a:lnTo>
                  <a:lnTo>
                    <a:pt x="61" y="442"/>
                  </a:lnTo>
                  <a:lnTo>
                    <a:pt x="68" y="444"/>
                  </a:lnTo>
                  <a:lnTo>
                    <a:pt x="66" y="447"/>
                  </a:lnTo>
                  <a:lnTo>
                    <a:pt x="61" y="447"/>
                  </a:lnTo>
                  <a:lnTo>
                    <a:pt x="61" y="452"/>
                  </a:lnTo>
                  <a:lnTo>
                    <a:pt x="68" y="454"/>
                  </a:lnTo>
                  <a:lnTo>
                    <a:pt x="75" y="452"/>
                  </a:lnTo>
                  <a:lnTo>
                    <a:pt x="83" y="452"/>
                  </a:lnTo>
                  <a:lnTo>
                    <a:pt x="85" y="456"/>
                  </a:lnTo>
                  <a:lnTo>
                    <a:pt x="83" y="456"/>
                  </a:lnTo>
                  <a:lnTo>
                    <a:pt x="80" y="459"/>
                  </a:lnTo>
                  <a:lnTo>
                    <a:pt x="85" y="466"/>
                  </a:lnTo>
                  <a:lnTo>
                    <a:pt x="83" y="480"/>
                  </a:lnTo>
                  <a:lnTo>
                    <a:pt x="90" y="494"/>
                  </a:lnTo>
                  <a:lnTo>
                    <a:pt x="85" y="513"/>
                  </a:lnTo>
                  <a:lnTo>
                    <a:pt x="85" y="525"/>
                  </a:lnTo>
                  <a:lnTo>
                    <a:pt x="87" y="530"/>
                  </a:lnTo>
                  <a:lnTo>
                    <a:pt x="90" y="537"/>
                  </a:lnTo>
                  <a:lnTo>
                    <a:pt x="92" y="544"/>
                  </a:lnTo>
                  <a:lnTo>
                    <a:pt x="94" y="546"/>
                  </a:lnTo>
                  <a:lnTo>
                    <a:pt x="90" y="551"/>
                  </a:lnTo>
                  <a:lnTo>
                    <a:pt x="99" y="560"/>
                  </a:lnTo>
                  <a:lnTo>
                    <a:pt x="104" y="563"/>
                  </a:lnTo>
                  <a:lnTo>
                    <a:pt x="106" y="565"/>
                  </a:lnTo>
                  <a:lnTo>
                    <a:pt x="109" y="563"/>
                  </a:lnTo>
                  <a:lnTo>
                    <a:pt x="111" y="567"/>
                  </a:lnTo>
                  <a:lnTo>
                    <a:pt x="116" y="567"/>
                  </a:lnTo>
                  <a:lnTo>
                    <a:pt x="118" y="563"/>
                  </a:lnTo>
                  <a:lnTo>
                    <a:pt x="123" y="563"/>
                  </a:lnTo>
                  <a:lnTo>
                    <a:pt x="125" y="574"/>
                  </a:lnTo>
                  <a:lnTo>
                    <a:pt x="123" y="579"/>
                  </a:lnTo>
                  <a:lnTo>
                    <a:pt x="123" y="589"/>
                  </a:lnTo>
                  <a:lnTo>
                    <a:pt x="118" y="596"/>
                  </a:lnTo>
                  <a:lnTo>
                    <a:pt x="120" y="605"/>
                  </a:lnTo>
                  <a:lnTo>
                    <a:pt x="118" y="615"/>
                  </a:lnTo>
                  <a:lnTo>
                    <a:pt x="109" y="624"/>
                  </a:lnTo>
                  <a:lnTo>
                    <a:pt x="113" y="624"/>
                  </a:lnTo>
                  <a:lnTo>
                    <a:pt x="116" y="633"/>
                  </a:lnTo>
                  <a:lnTo>
                    <a:pt x="118" y="636"/>
                  </a:lnTo>
                  <a:lnTo>
                    <a:pt x="123" y="655"/>
                  </a:lnTo>
                  <a:lnTo>
                    <a:pt x="120" y="657"/>
                  </a:lnTo>
                  <a:lnTo>
                    <a:pt x="120" y="669"/>
                  </a:lnTo>
                  <a:lnTo>
                    <a:pt x="118" y="674"/>
                  </a:lnTo>
                  <a:lnTo>
                    <a:pt x="132" y="685"/>
                  </a:lnTo>
                  <a:lnTo>
                    <a:pt x="153" y="690"/>
                  </a:lnTo>
                  <a:lnTo>
                    <a:pt x="156" y="704"/>
                  </a:lnTo>
                  <a:lnTo>
                    <a:pt x="168" y="709"/>
                  </a:lnTo>
                  <a:lnTo>
                    <a:pt x="182" y="730"/>
                  </a:lnTo>
                  <a:lnTo>
                    <a:pt x="182" y="744"/>
                  </a:lnTo>
                  <a:lnTo>
                    <a:pt x="179" y="752"/>
                  </a:lnTo>
                  <a:lnTo>
                    <a:pt x="184" y="766"/>
                  </a:lnTo>
                  <a:lnTo>
                    <a:pt x="191" y="768"/>
                  </a:lnTo>
                  <a:lnTo>
                    <a:pt x="191" y="773"/>
                  </a:lnTo>
                  <a:lnTo>
                    <a:pt x="189" y="782"/>
                  </a:lnTo>
                  <a:lnTo>
                    <a:pt x="189" y="785"/>
                  </a:lnTo>
                  <a:lnTo>
                    <a:pt x="191" y="787"/>
                  </a:lnTo>
                  <a:lnTo>
                    <a:pt x="201" y="794"/>
                  </a:lnTo>
                  <a:lnTo>
                    <a:pt x="210" y="799"/>
                  </a:lnTo>
                  <a:lnTo>
                    <a:pt x="229" y="799"/>
                  </a:lnTo>
                  <a:lnTo>
                    <a:pt x="234" y="799"/>
                  </a:lnTo>
                  <a:lnTo>
                    <a:pt x="234" y="799"/>
                  </a:lnTo>
                  <a:lnTo>
                    <a:pt x="236" y="799"/>
                  </a:lnTo>
                  <a:lnTo>
                    <a:pt x="238" y="806"/>
                  </a:lnTo>
                  <a:lnTo>
                    <a:pt x="243" y="803"/>
                  </a:lnTo>
                  <a:lnTo>
                    <a:pt x="253" y="813"/>
                  </a:lnTo>
                  <a:lnTo>
                    <a:pt x="262" y="818"/>
                  </a:lnTo>
                  <a:lnTo>
                    <a:pt x="262" y="808"/>
                  </a:lnTo>
                  <a:lnTo>
                    <a:pt x="260" y="801"/>
                  </a:lnTo>
                  <a:lnTo>
                    <a:pt x="260" y="794"/>
                  </a:lnTo>
                  <a:lnTo>
                    <a:pt x="276" y="799"/>
                  </a:lnTo>
                  <a:lnTo>
                    <a:pt x="281" y="803"/>
                  </a:lnTo>
                  <a:lnTo>
                    <a:pt x="286" y="808"/>
                  </a:lnTo>
                  <a:lnTo>
                    <a:pt x="293" y="806"/>
                  </a:lnTo>
                  <a:lnTo>
                    <a:pt x="300" y="811"/>
                  </a:lnTo>
                  <a:lnTo>
                    <a:pt x="305" y="811"/>
                  </a:lnTo>
                  <a:lnTo>
                    <a:pt x="307" y="813"/>
                  </a:lnTo>
                  <a:lnTo>
                    <a:pt x="312" y="818"/>
                  </a:lnTo>
                  <a:lnTo>
                    <a:pt x="314" y="818"/>
                  </a:lnTo>
                  <a:lnTo>
                    <a:pt x="321" y="822"/>
                  </a:lnTo>
                  <a:lnTo>
                    <a:pt x="328" y="837"/>
                  </a:lnTo>
                  <a:lnTo>
                    <a:pt x="333" y="846"/>
                  </a:lnTo>
                  <a:lnTo>
                    <a:pt x="338" y="853"/>
                  </a:lnTo>
                  <a:lnTo>
                    <a:pt x="340" y="860"/>
                  </a:lnTo>
                  <a:lnTo>
                    <a:pt x="354" y="865"/>
                  </a:lnTo>
                  <a:lnTo>
                    <a:pt x="352" y="884"/>
                  </a:lnTo>
                  <a:lnTo>
                    <a:pt x="352" y="886"/>
                  </a:lnTo>
                  <a:lnTo>
                    <a:pt x="347" y="891"/>
                  </a:lnTo>
                  <a:lnTo>
                    <a:pt x="352" y="910"/>
                  </a:lnTo>
                  <a:lnTo>
                    <a:pt x="366" y="912"/>
                  </a:lnTo>
                  <a:lnTo>
                    <a:pt x="366" y="914"/>
                  </a:lnTo>
                  <a:lnTo>
                    <a:pt x="366" y="919"/>
                  </a:lnTo>
                  <a:lnTo>
                    <a:pt x="366" y="926"/>
                  </a:lnTo>
                  <a:lnTo>
                    <a:pt x="371" y="929"/>
                  </a:lnTo>
                  <a:lnTo>
                    <a:pt x="376" y="933"/>
                  </a:lnTo>
                  <a:lnTo>
                    <a:pt x="380" y="933"/>
                  </a:lnTo>
                  <a:lnTo>
                    <a:pt x="383" y="938"/>
                  </a:lnTo>
                  <a:lnTo>
                    <a:pt x="385" y="945"/>
                  </a:lnTo>
                  <a:lnTo>
                    <a:pt x="380" y="955"/>
                  </a:lnTo>
                  <a:lnTo>
                    <a:pt x="399" y="971"/>
                  </a:lnTo>
                  <a:lnTo>
                    <a:pt x="397" y="978"/>
                  </a:lnTo>
                  <a:lnTo>
                    <a:pt x="394" y="983"/>
                  </a:lnTo>
                  <a:lnTo>
                    <a:pt x="394" y="985"/>
                  </a:lnTo>
                  <a:lnTo>
                    <a:pt x="401" y="995"/>
                  </a:lnTo>
                  <a:lnTo>
                    <a:pt x="406" y="995"/>
                  </a:lnTo>
                  <a:lnTo>
                    <a:pt x="411" y="1004"/>
                  </a:lnTo>
                  <a:lnTo>
                    <a:pt x="413" y="1004"/>
                  </a:lnTo>
                  <a:lnTo>
                    <a:pt x="416" y="1014"/>
                  </a:lnTo>
                  <a:lnTo>
                    <a:pt x="425" y="1025"/>
                  </a:lnTo>
                  <a:lnTo>
                    <a:pt x="432" y="1028"/>
                  </a:lnTo>
                  <a:lnTo>
                    <a:pt x="432" y="1030"/>
                  </a:lnTo>
                  <a:lnTo>
                    <a:pt x="432" y="1040"/>
                  </a:lnTo>
                  <a:lnTo>
                    <a:pt x="425" y="1061"/>
                  </a:lnTo>
                  <a:lnTo>
                    <a:pt x="432" y="1073"/>
                  </a:lnTo>
                  <a:lnTo>
                    <a:pt x="446" y="1089"/>
                  </a:lnTo>
                  <a:lnTo>
                    <a:pt x="465" y="1101"/>
                  </a:lnTo>
                  <a:lnTo>
                    <a:pt x="484" y="1099"/>
                  </a:lnTo>
                  <a:lnTo>
                    <a:pt x="498" y="1099"/>
                  </a:lnTo>
                  <a:lnTo>
                    <a:pt x="503" y="1101"/>
                  </a:lnTo>
                  <a:lnTo>
                    <a:pt x="517" y="1118"/>
                  </a:lnTo>
                  <a:lnTo>
                    <a:pt x="522" y="1122"/>
                  </a:lnTo>
                  <a:lnTo>
                    <a:pt x="527" y="1127"/>
                  </a:lnTo>
                  <a:lnTo>
                    <a:pt x="527" y="1132"/>
                  </a:lnTo>
                  <a:lnTo>
                    <a:pt x="531" y="1134"/>
                  </a:lnTo>
                  <a:lnTo>
                    <a:pt x="536" y="1141"/>
                  </a:lnTo>
                  <a:lnTo>
                    <a:pt x="539" y="1151"/>
                  </a:lnTo>
                  <a:lnTo>
                    <a:pt x="543" y="1155"/>
                  </a:lnTo>
                  <a:lnTo>
                    <a:pt x="548" y="1165"/>
                  </a:lnTo>
                  <a:lnTo>
                    <a:pt x="550" y="1165"/>
                  </a:lnTo>
                  <a:lnTo>
                    <a:pt x="553" y="1170"/>
                  </a:lnTo>
                  <a:lnTo>
                    <a:pt x="555" y="1181"/>
                  </a:lnTo>
                  <a:lnTo>
                    <a:pt x="562" y="1181"/>
                  </a:lnTo>
                  <a:lnTo>
                    <a:pt x="562" y="1186"/>
                  </a:lnTo>
                  <a:lnTo>
                    <a:pt x="567" y="1186"/>
                  </a:lnTo>
                  <a:lnTo>
                    <a:pt x="569" y="1188"/>
                  </a:lnTo>
                  <a:lnTo>
                    <a:pt x="567" y="1196"/>
                  </a:lnTo>
                  <a:lnTo>
                    <a:pt x="564" y="1198"/>
                  </a:lnTo>
                  <a:lnTo>
                    <a:pt x="564" y="1198"/>
                  </a:lnTo>
                  <a:lnTo>
                    <a:pt x="567" y="1205"/>
                  </a:lnTo>
                  <a:lnTo>
                    <a:pt x="572" y="1222"/>
                  </a:lnTo>
                  <a:lnTo>
                    <a:pt x="567" y="1224"/>
                  </a:lnTo>
                  <a:lnTo>
                    <a:pt x="564" y="1231"/>
                  </a:lnTo>
                  <a:lnTo>
                    <a:pt x="569" y="1243"/>
                  </a:lnTo>
                  <a:lnTo>
                    <a:pt x="569" y="1245"/>
                  </a:lnTo>
                  <a:lnTo>
                    <a:pt x="564" y="1252"/>
                  </a:lnTo>
                  <a:lnTo>
                    <a:pt x="562" y="1262"/>
                  </a:lnTo>
                  <a:lnTo>
                    <a:pt x="576" y="1276"/>
                  </a:lnTo>
                  <a:lnTo>
                    <a:pt x="576" y="1281"/>
                  </a:lnTo>
                  <a:lnTo>
                    <a:pt x="581" y="1283"/>
                  </a:lnTo>
                  <a:lnTo>
                    <a:pt x="588" y="1290"/>
                  </a:lnTo>
                  <a:lnTo>
                    <a:pt x="600" y="1297"/>
                  </a:lnTo>
                  <a:lnTo>
                    <a:pt x="605" y="1304"/>
                  </a:lnTo>
                  <a:lnTo>
                    <a:pt x="614" y="1311"/>
                  </a:lnTo>
                  <a:lnTo>
                    <a:pt x="614" y="1316"/>
                  </a:lnTo>
                  <a:lnTo>
                    <a:pt x="621" y="1323"/>
                  </a:lnTo>
                  <a:lnTo>
                    <a:pt x="628" y="1323"/>
                  </a:lnTo>
                  <a:lnTo>
                    <a:pt x="631" y="1304"/>
                  </a:lnTo>
                  <a:lnTo>
                    <a:pt x="633" y="1295"/>
                  </a:lnTo>
                  <a:lnTo>
                    <a:pt x="638" y="1295"/>
                  </a:lnTo>
                  <a:lnTo>
                    <a:pt x="647" y="1290"/>
                  </a:lnTo>
                  <a:lnTo>
                    <a:pt x="652" y="1290"/>
                  </a:lnTo>
                  <a:lnTo>
                    <a:pt x="659" y="1299"/>
                  </a:lnTo>
                  <a:lnTo>
                    <a:pt x="664" y="1299"/>
                  </a:lnTo>
                  <a:lnTo>
                    <a:pt x="664" y="1292"/>
                  </a:lnTo>
                  <a:lnTo>
                    <a:pt x="666" y="1288"/>
                  </a:lnTo>
                  <a:lnTo>
                    <a:pt x="659" y="1285"/>
                  </a:lnTo>
                  <a:lnTo>
                    <a:pt x="657" y="1278"/>
                  </a:lnTo>
                  <a:lnTo>
                    <a:pt x="659" y="1271"/>
                  </a:lnTo>
                  <a:lnTo>
                    <a:pt x="659" y="1266"/>
                  </a:lnTo>
                  <a:lnTo>
                    <a:pt x="666" y="1257"/>
                  </a:lnTo>
                  <a:lnTo>
                    <a:pt x="666" y="1252"/>
                  </a:lnTo>
                  <a:lnTo>
                    <a:pt x="666" y="1245"/>
                  </a:lnTo>
                  <a:lnTo>
                    <a:pt x="666" y="1243"/>
                  </a:lnTo>
                  <a:lnTo>
                    <a:pt x="676" y="1233"/>
                  </a:lnTo>
                  <a:lnTo>
                    <a:pt x="678" y="1222"/>
                  </a:lnTo>
                  <a:lnTo>
                    <a:pt x="690" y="1212"/>
                  </a:lnTo>
                  <a:lnTo>
                    <a:pt x="690" y="1207"/>
                  </a:lnTo>
                  <a:lnTo>
                    <a:pt x="690" y="1207"/>
                  </a:lnTo>
                  <a:lnTo>
                    <a:pt x="692" y="1212"/>
                  </a:lnTo>
                  <a:lnTo>
                    <a:pt x="694" y="1212"/>
                  </a:lnTo>
                  <a:lnTo>
                    <a:pt x="699" y="1217"/>
                  </a:lnTo>
                  <a:lnTo>
                    <a:pt x="713" y="1207"/>
                  </a:lnTo>
                  <a:lnTo>
                    <a:pt x="716" y="1198"/>
                  </a:lnTo>
                  <a:lnTo>
                    <a:pt x="718" y="1196"/>
                  </a:lnTo>
                  <a:lnTo>
                    <a:pt x="718" y="1188"/>
                  </a:lnTo>
                  <a:lnTo>
                    <a:pt x="711" y="1177"/>
                  </a:lnTo>
                  <a:lnTo>
                    <a:pt x="713" y="1170"/>
                  </a:lnTo>
                  <a:lnTo>
                    <a:pt x="713" y="1165"/>
                  </a:lnTo>
                  <a:lnTo>
                    <a:pt x="706" y="1160"/>
                  </a:lnTo>
                  <a:lnTo>
                    <a:pt x="704" y="1151"/>
                  </a:lnTo>
                  <a:lnTo>
                    <a:pt x="704" y="1148"/>
                  </a:lnTo>
                  <a:lnTo>
                    <a:pt x="716" y="1146"/>
                  </a:lnTo>
                  <a:lnTo>
                    <a:pt x="718" y="1144"/>
                  </a:lnTo>
                  <a:lnTo>
                    <a:pt x="718" y="1132"/>
                  </a:lnTo>
                  <a:lnTo>
                    <a:pt x="713" y="1129"/>
                  </a:lnTo>
                  <a:lnTo>
                    <a:pt x="716" y="1125"/>
                  </a:lnTo>
                  <a:lnTo>
                    <a:pt x="718" y="1122"/>
                  </a:lnTo>
                  <a:lnTo>
                    <a:pt x="718" y="1120"/>
                  </a:lnTo>
                  <a:lnTo>
                    <a:pt x="720" y="1113"/>
                  </a:lnTo>
                  <a:lnTo>
                    <a:pt x="723" y="1113"/>
                  </a:lnTo>
                  <a:lnTo>
                    <a:pt x="725" y="1111"/>
                  </a:lnTo>
                  <a:lnTo>
                    <a:pt x="723" y="1108"/>
                  </a:lnTo>
                  <a:lnTo>
                    <a:pt x="718" y="1103"/>
                  </a:lnTo>
                  <a:lnTo>
                    <a:pt x="718" y="1103"/>
                  </a:lnTo>
                  <a:lnTo>
                    <a:pt x="718" y="1101"/>
                  </a:lnTo>
                  <a:lnTo>
                    <a:pt x="732" y="1103"/>
                  </a:lnTo>
                  <a:lnTo>
                    <a:pt x="732" y="1106"/>
                  </a:lnTo>
                  <a:lnTo>
                    <a:pt x="727" y="1108"/>
                  </a:lnTo>
                  <a:lnTo>
                    <a:pt x="737" y="1113"/>
                  </a:lnTo>
                  <a:lnTo>
                    <a:pt x="742" y="1113"/>
                  </a:lnTo>
                  <a:lnTo>
                    <a:pt x="742" y="1115"/>
                  </a:lnTo>
                  <a:lnTo>
                    <a:pt x="744" y="1118"/>
                  </a:lnTo>
                  <a:lnTo>
                    <a:pt x="756" y="1111"/>
                  </a:lnTo>
                  <a:lnTo>
                    <a:pt x="756" y="1106"/>
                  </a:lnTo>
                  <a:lnTo>
                    <a:pt x="761" y="1108"/>
                  </a:lnTo>
                  <a:lnTo>
                    <a:pt x="765" y="1106"/>
                  </a:lnTo>
                  <a:lnTo>
                    <a:pt x="765" y="1103"/>
                  </a:lnTo>
                  <a:lnTo>
                    <a:pt x="768" y="1101"/>
                  </a:lnTo>
                  <a:lnTo>
                    <a:pt x="768" y="1096"/>
                  </a:lnTo>
                  <a:lnTo>
                    <a:pt x="775" y="1099"/>
                  </a:lnTo>
                  <a:lnTo>
                    <a:pt x="779" y="1094"/>
                  </a:lnTo>
                  <a:lnTo>
                    <a:pt x="782" y="1096"/>
                  </a:lnTo>
                  <a:lnTo>
                    <a:pt x="784" y="1094"/>
                  </a:lnTo>
                  <a:lnTo>
                    <a:pt x="789" y="1096"/>
                  </a:lnTo>
                  <a:lnTo>
                    <a:pt x="789" y="1096"/>
                  </a:lnTo>
                  <a:lnTo>
                    <a:pt x="789" y="1101"/>
                  </a:lnTo>
                  <a:lnTo>
                    <a:pt x="791" y="1099"/>
                  </a:lnTo>
                  <a:lnTo>
                    <a:pt x="794" y="1094"/>
                  </a:lnTo>
                  <a:lnTo>
                    <a:pt x="794" y="1094"/>
                  </a:lnTo>
                  <a:lnTo>
                    <a:pt x="791" y="1094"/>
                  </a:lnTo>
                  <a:lnTo>
                    <a:pt x="791" y="1094"/>
                  </a:lnTo>
                  <a:lnTo>
                    <a:pt x="789" y="1094"/>
                  </a:lnTo>
                  <a:lnTo>
                    <a:pt x="789" y="1092"/>
                  </a:lnTo>
                  <a:lnTo>
                    <a:pt x="794" y="1089"/>
                  </a:lnTo>
                  <a:lnTo>
                    <a:pt x="794" y="1089"/>
                  </a:lnTo>
                  <a:lnTo>
                    <a:pt x="794" y="1070"/>
                  </a:lnTo>
                  <a:lnTo>
                    <a:pt x="803" y="1063"/>
                  </a:lnTo>
                  <a:lnTo>
                    <a:pt x="805" y="1063"/>
                  </a:lnTo>
                  <a:lnTo>
                    <a:pt x="810" y="1066"/>
                  </a:lnTo>
                  <a:lnTo>
                    <a:pt x="815" y="1063"/>
                  </a:lnTo>
                  <a:lnTo>
                    <a:pt x="813" y="1056"/>
                  </a:lnTo>
                  <a:lnTo>
                    <a:pt x="813" y="1047"/>
                  </a:lnTo>
                  <a:lnTo>
                    <a:pt x="810" y="1047"/>
                  </a:lnTo>
                  <a:lnTo>
                    <a:pt x="813" y="1042"/>
                  </a:lnTo>
                  <a:lnTo>
                    <a:pt x="810" y="1042"/>
                  </a:lnTo>
                  <a:lnTo>
                    <a:pt x="803" y="1040"/>
                  </a:lnTo>
                  <a:lnTo>
                    <a:pt x="803" y="1030"/>
                  </a:lnTo>
                  <a:lnTo>
                    <a:pt x="801" y="1033"/>
                  </a:lnTo>
                  <a:lnTo>
                    <a:pt x="801" y="1028"/>
                  </a:lnTo>
                  <a:lnTo>
                    <a:pt x="803" y="1028"/>
                  </a:lnTo>
                  <a:lnTo>
                    <a:pt x="798" y="1028"/>
                  </a:lnTo>
                  <a:lnTo>
                    <a:pt x="798" y="1023"/>
                  </a:lnTo>
                  <a:lnTo>
                    <a:pt x="801" y="1021"/>
                  </a:lnTo>
                  <a:lnTo>
                    <a:pt x="803" y="1023"/>
                  </a:lnTo>
                  <a:lnTo>
                    <a:pt x="803" y="1018"/>
                  </a:lnTo>
                  <a:lnTo>
                    <a:pt x="803" y="1018"/>
                  </a:lnTo>
                  <a:lnTo>
                    <a:pt x="808" y="1014"/>
                  </a:lnTo>
                  <a:lnTo>
                    <a:pt x="815" y="1016"/>
                  </a:lnTo>
                  <a:lnTo>
                    <a:pt x="815" y="1009"/>
                  </a:lnTo>
                  <a:lnTo>
                    <a:pt x="813" y="1009"/>
                  </a:lnTo>
                  <a:lnTo>
                    <a:pt x="815" y="1004"/>
                  </a:lnTo>
                  <a:lnTo>
                    <a:pt x="820" y="1007"/>
                  </a:lnTo>
                  <a:lnTo>
                    <a:pt x="820" y="1009"/>
                  </a:lnTo>
                  <a:lnTo>
                    <a:pt x="827" y="1009"/>
                  </a:lnTo>
                  <a:lnTo>
                    <a:pt x="827" y="1009"/>
                  </a:lnTo>
                  <a:lnTo>
                    <a:pt x="824" y="1004"/>
                  </a:lnTo>
                  <a:lnTo>
                    <a:pt x="824" y="1002"/>
                  </a:lnTo>
                  <a:lnTo>
                    <a:pt x="831" y="995"/>
                  </a:lnTo>
                  <a:lnTo>
                    <a:pt x="836" y="995"/>
                  </a:lnTo>
                  <a:lnTo>
                    <a:pt x="834" y="992"/>
                  </a:lnTo>
                  <a:lnTo>
                    <a:pt x="831" y="995"/>
                  </a:lnTo>
                  <a:lnTo>
                    <a:pt x="822" y="992"/>
                  </a:lnTo>
                  <a:lnTo>
                    <a:pt x="820" y="990"/>
                  </a:lnTo>
                  <a:lnTo>
                    <a:pt x="817" y="990"/>
                  </a:lnTo>
                  <a:lnTo>
                    <a:pt x="815" y="981"/>
                  </a:lnTo>
                  <a:lnTo>
                    <a:pt x="817" y="971"/>
                  </a:lnTo>
                  <a:lnTo>
                    <a:pt x="813" y="966"/>
                  </a:lnTo>
                  <a:lnTo>
                    <a:pt x="815" y="966"/>
                  </a:lnTo>
                  <a:lnTo>
                    <a:pt x="822" y="966"/>
                  </a:lnTo>
                  <a:lnTo>
                    <a:pt x="827" y="966"/>
                  </a:lnTo>
                  <a:lnTo>
                    <a:pt x="829" y="971"/>
                  </a:lnTo>
                  <a:lnTo>
                    <a:pt x="831" y="971"/>
                  </a:lnTo>
                  <a:lnTo>
                    <a:pt x="836" y="971"/>
                  </a:lnTo>
                  <a:lnTo>
                    <a:pt x="836" y="964"/>
                  </a:lnTo>
                  <a:lnTo>
                    <a:pt x="841" y="962"/>
                  </a:lnTo>
                  <a:lnTo>
                    <a:pt x="841" y="957"/>
                  </a:lnTo>
                  <a:lnTo>
                    <a:pt x="839" y="955"/>
                  </a:lnTo>
                  <a:lnTo>
                    <a:pt x="836" y="955"/>
                  </a:lnTo>
                  <a:lnTo>
                    <a:pt x="831" y="948"/>
                  </a:lnTo>
                  <a:lnTo>
                    <a:pt x="834" y="948"/>
                  </a:lnTo>
                  <a:lnTo>
                    <a:pt x="836" y="945"/>
                  </a:lnTo>
                  <a:lnTo>
                    <a:pt x="836" y="933"/>
                  </a:lnTo>
                  <a:lnTo>
                    <a:pt x="843" y="938"/>
                  </a:lnTo>
                  <a:lnTo>
                    <a:pt x="846" y="929"/>
                  </a:lnTo>
                  <a:lnTo>
                    <a:pt x="850" y="929"/>
                  </a:lnTo>
                  <a:lnTo>
                    <a:pt x="855" y="929"/>
                  </a:lnTo>
                  <a:lnTo>
                    <a:pt x="855" y="924"/>
                  </a:lnTo>
                  <a:lnTo>
                    <a:pt x="860" y="922"/>
                  </a:lnTo>
                  <a:lnTo>
                    <a:pt x="869" y="924"/>
                  </a:lnTo>
                  <a:lnTo>
                    <a:pt x="869" y="924"/>
                  </a:lnTo>
                  <a:lnTo>
                    <a:pt x="872" y="919"/>
                  </a:lnTo>
                  <a:lnTo>
                    <a:pt x="869" y="912"/>
                  </a:lnTo>
                  <a:lnTo>
                    <a:pt x="874" y="912"/>
                  </a:lnTo>
                  <a:lnTo>
                    <a:pt x="872" y="910"/>
                  </a:lnTo>
                  <a:lnTo>
                    <a:pt x="874" y="903"/>
                  </a:lnTo>
                  <a:lnTo>
                    <a:pt x="879" y="896"/>
                  </a:lnTo>
                  <a:lnTo>
                    <a:pt x="888" y="896"/>
                  </a:lnTo>
                  <a:lnTo>
                    <a:pt x="886" y="893"/>
                  </a:lnTo>
                  <a:lnTo>
                    <a:pt x="886" y="886"/>
                  </a:lnTo>
                  <a:lnTo>
                    <a:pt x="883" y="891"/>
                  </a:lnTo>
                  <a:lnTo>
                    <a:pt x="881" y="889"/>
                  </a:lnTo>
                  <a:lnTo>
                    <a:pt x="886" y="884"/>
                  </a:lnTo>
                  <a:lnTo>
                    <a:pt x="888" y="884"/>
                  </a:lnTo>
                  <a:lnTo>
                    <a:pt x="888" y="881"/>
                  </a:lnTo>
                  <a:lnTo>
                    <a:pt x="890" y="881"/>
                  </a:lnTo>
                  <a:lnTo>
                    <a:pt x="888" y="879"/>
                  </a:lnTo>
                  <a:lnTo>
                    <a:pt x="890" y="872"/>
                  </a:lnTo>
                  <a:lnTo>
                    <a:pt x="888" y="870"/>
                  </a:lnTo>
                  <a:lnTo>
                    <a:pt x="888" y="867"/>
                  </a:lnTo>
                  <a:lnTo>
                    <a:pt x="886" y="870"/>
                  </a:lnTo>
                  <a:lnTo>
                    <a:pt x="883" y="865"/>
                  </a:lnTo>
                  <a:lnTo>
                    <a:pt x="879" y="865"/>
                  </a:lnTo>
                  <a:lnTo>
                    <a:pt x="879" y="863"/>
                  </a:lnTo>
                  <a:lnTo>
                    <a:pt x="883" y="863"/>
                  </a:lnTo>
                  <a:lnTo>
                    <a:pt x="879" y="860"/>
                  </a:lnTo>
                  <a:lnTo>
                    <a:pt x="883" y="860"/>
                  </a:lnTo>
                  <a:lnTo>
                    <a:pt x="881" y="855"/>
                  </a:lnTo>
                  <a:lnTo>
                    <a:pt x="876" y="851"/>
                  </a:lnTo>
                  <a:lnTo>
                    <a:pt x="879" y="846"/>
                  </a:lnTo>
                  <a:lnTo>
                    <a:pt x="874" y="839"/>
                  </a:lnTo>
                  <a:lnTo>
                    <a:pt x="876" y="837"/>
                  </a:lnTo>
                  <a:lnTo>
                    <a:pt x="874" y="837"/>
                  </a:lnTo>
                  <a:lnTo>
                    <a:pt x="876" y="837"/>
                  </a:lnTo>
                  <a:lnTo>
                    <a:pt x="874" y="837"/>
                  </a:lnTo>
                  <a:lnTo>
                    <a:pt x="874" y="832"/>
                  </a:lnTo>
                  <a:lnTo>
                    <a:pt x="876" y="832"/>
                  </a:lnTo>
                  <a:lnTo>
                    <a:pt x="881" y="827"/>
                  </a:lnTo>
                  <a:lnTo>
                    <a:pt x="879" y="825"/>
                  </a:lnTo>
                  <a:lnTo>
                    <a:pt x="879" y="818"/>
                  </a:lnTo>
                  <a:lnTo>
                    <a:pt x="883" y="813"/>
                  </a:lnTo>
                  <a:lnTo>
                    <a:pt x="881" y="813"/>
                  </a:lnTo>
                  <a:lnTo>
                    <a:pt x="883" y="813"/>
                  </a:lnTo>
                  <a:lnTo>
                    <a:pt x="888" y="806"/>
                  </a:lnTo>
                  <a:lnTo>
                    <a:pt x="890" y="806"/>
                  </a:lnTo>
                  <a:lnTo>
                    <a:pt x="888" y="803"/>
                  </a:lnTo>
                  <a:lnTo>
                    <a:pt x="893" y="799"/>
                  </a:lnTo>
                  <a:lnTo>
                    <a:pt x="898" y="801"/>
                  </a:lnTo>
                  <a:lnTo>
                    <a:pt x="902" y="801"/>
                  </a:lnTo>
                  <a:lnTo>
                    <a:pt x="902" y="799"/>
                  </a:lnTo>
                  <a:lnTo>
                    <a:pt x="893" y="799"/>
                  </a:lnTo>
                  <a:lnTo>
                    <a:pt x="893" y="794"/>
                  </a:lnTo>
                  <a:lnTo>
                    <a:pt x="895" y="794"/>
                  </a:lnTo>
                  <a:lnTo>
                    <a:pt x="895" y="794"/>
                  </a:lnTo>
                  <a:lnTo>
                    <a:pt x="893" y="794"/>
                  </a:lnTo>
                  <a:lnTo>
                    <a:pt x="893" y="789"/>
                  </a:lnTo>
                  <a:lnTo>
                    <a:pt x="890" y="789"/>
                  </a:lnTo>
                  <a:lnTo>
                    <a:pt x="890" y="785"/>
                  </a:lnTo>
                  <a:lnTo>
                    <a:pt x="888" y="785"/>
                  </a:lnTo>
                  <a:lnTo>
                    <a:pt x="888" y="780"/>
                  </a:lnTo>
                  <a:lnTo>
                    <a:pt x="886" y="780"/>
                  </a:lnTo>
                  <a:lnTo>
                    <a:pt x="888" y="775"/>
                  </a:lnTo>
                  <a:lnTo>
                    <a:pt x="888" y="773"/>
                  </a:lnTo>
                  <a:lnTo>
                    <a:pt x="888" y="770"/>
                  </a:lnTo>
                  <a:lnTo>
                    <a:pt x="886" y="770"/>
                  </a:lnTo>
                  <a:lnTo>
                    <a:pt x="888" y="766"/>
                  </a:lnTo>
                  <a:lnTo>
                    <a:pt x="890" y="763"/>
                  </a:lnTo>
                  <a:lnTo>
                    <a:pt x="888" y="756"/>
                  </a:lnTo>
                  <a:lnTo>
                    <a:pt x="890" y="754"/>
                  </a:lnTo>
                  <a:lnTo>
                    <a:pt x="888" y="754"/>
                  </a:lnTo>
                  <a:lnTo>
                    <a:pt x="890" y="752"/>
                  </a:lnTo>
                  <a:lnTo>
                    <a:pt x="890" y="747"/>
                  </a:lnTo>
                  <a:lnTo>
                    <a:pt x="888" y="747"/>
                  </a:lnTo>
                  <a:lnTo>
                    <a:pt x="888" y="752"/>
                  </a:lnTo>
                  <a:lnTo>
                    <a:pt x="888" y="747"/>
                  </a:lnTo>
                  <a:lnTo>
                    <a:pt x="888" y="744"/>
                  </a:lnTo>
                  <a:lnTo>
                    <a:pt x="893" y="747"/>
                  </a:lnTo>
                  <a:lnTo>
                    <a:pt x="893" y="744"/>
                  </a:lnTo>
                  <a:lnTo>
                    <a:pt x="888" y="742"/>
                  </a:lnTo>
                  <a:lnTo>
                    <a:pt x="888" y="744"/>
                  </a:lnTo>
                  <a:lnTo>
                    <a:pt x="888" y="742"/>
                  </a:lnTo>
                  <a:lnTo>
                    <a:pt x="883" y="742"/>
                  </a:lnTo>
                  <a:lnTo>
                    <a:pt x="881" y="742"/>
                  </a:lnTo>
                  <a:lnTo>
                    <a:pt x="881" y="735"/>
                  </a:lnTo>
                  <a:lnTo>
                    <a:pt x="883" y="733"/>
                  </a:lnTo>
                  <a:lnTo>
                    <a:pt x="881" y="730"/>
                  </a:lnTo>
                  <a:lnTo>
                    <a:pt x="883" y="730"/>
                  </a:lnTo>
                  <a:lnTo>
                    <a:pt x="886" y="728"/>
                  </a:lnTo>
                  <a:lnTo>
                    <a:pt x="888" y="728"/>
                  </a:lnTo>
                  <a:lnTo>
                    <a:pt x="890" y="726"/>
                  </a:lnTo>
                  <a:lnTo>
                    <a:pt x="890" y="723"/>
                  </a:lnTo>
                  <a:lnTo>
                    <a:pt x="886" y="718"/>
                  </a:lnTo>
                  <a:lnTo>
                    <a:pt x="888" y="716"/>
                  </a:lnTo>
                  <a:lnTo>
                    <a:pt x="893" y="714"/>
                  </a:lnTo>
                  <a:lnTo>
                    <a:pt x="893" y="709"/>
                  </a:lnTo>
                  <a:lnTo>
                    <a:pt x="898" y="711"/>
                  </a:lnTo>
                  <a:lnTo>
                    <a:pt x="898" y="704"/>
                  </a:lnTo>
                  <a:lnTo>
                    <a:pt x="900" y="704"/>
                  </a:lnTo>
                  <a:lnTo>
                    <a:pt x="902" y="692"/>
                  </a:lnTo>
                  <a:lnTo>
                    <a:pt x="905" y="685"/>
                  </a:lnTo>
                  <a:lnTo>
                    <a:pt x="900" y="681"/>
                  </a:lnTo>
                  <a:lnTo>
                    <a:pt x="902" y="674"/>
                  </a:lnTo>
                  <a:lnTo>
                    <a:pt x="893" y="666"/>
                  </a:lnTo>
                  <a:lnTo>
                    <a:pt x="888" y="666"/>
                  </a:lnTo>
                  <a:lnTo>
                    <a:pt x="883" y="674"/>
                  </a:lnTo>
                  <a:lnTo>
                    <a:pt x="881" y="671"/>
                  </a:lnTo>
                  <a:lnTo>
                    <a:pt x="886" y="669"/>
                  </a:lnTo>
                  <a:lnTo>
                    <a:pt x="888" y="657"/>
                  </a:lnTo>
                  <a:lnTo>
                    <a:pt x="888" y="655"/>
                  </a:lnTo>
                  <a:lnTo>
                    <a:pt x="886" y="652"/>
                  </a:lnTo>
                  <a:lnTo>
                    <a:pt x="890" y="638"/>
                  </a:lnTo>
                  <a:lnTo>
                    <a:pt x="888" y="629"/>
                  </a:lnTo>
                  <a:lnTo>
                    <a:pt x="893" y="624"/>
                  </a:lnTo>
                  <a:lnTo>
                    <a:pt x="898" y="617"/>
                  </a:lnTo>
                  <a:lnTo>
                    <a:pt x="900" y="600"/>
                  </a:lnTo>
                  <a:lnTo>
                    <a:pt x="902" y="596"/>
                  </a:lnTo>
                  <a:lnTo>
                    <a:pt x="905" y="591"/>
                  </a:lnTo>
                  <a:lnTo>
                    <a:pt x="902" y="586"/>
                  </a:lnTo>
                  <a:lnTo>
                    <a:pt x="898" y="586"/>
                  </a:lnTo>
                  <a:lnTo>
                    <a:pt x="890" y="584"/>
                  </a:lnTo>
                  <a:lnTo>
                    <a:pt x="890" y="579"/>
                  </a:lnTo>
                  <a:lnTo>
                    <a:pt x="888" y="577"/>
                  </a:lnTo>
                  <a:lnTo>
                    <a:pt x="883" y="579"/>
                  </a:lnTo>
                  <a:lnTo>
                    <a:pt x="881" y="579"/>
                  </a:lnTo>
                  <a:lnTo>
                    <a:pt x="874" y="574"/>
                  </a:lnTo>
                  <a:lnTo>
                    <a:pt x="874" y="572"/>
                  </a:lnTo>
                  <a:lnTo>
                    <a:pt x="879" y="572"/>
                  </a:lnTo>
                  <a:lnTo>
                    <a:pt x="879" y="567"/>
                  </a:lnTo>
                  <a:lnTo>
                    <a:pt x="869" y="567"/>
                  </a:lnTo>
                  <a:lnTo>
                    <a:pt x="869" y="563"/>
                  </a:lnTo>
                  <a:lnTo>
                    <a:pt x="865" y="563"/>
                  </a:lnTo>
                  <a:lnTo>
                    <a:pt x="862" y="560"/>
                  </a:lnTo>
                  <a:lnTo>
                    <a:pt x="860" y="560"/>
                  </a:lnTo>
                  <a:lnTo>
                    <a:pt x="857" y="553"/>
                  </a:lnTo>
                  <a:lnTo>
                    <a:pt x="855" y="553"/>
                  </a:lnTo>
                  <a:lnTo>
                    <a:pt x="862" y="553"/>
                  </a:lnTo>
                  <a:lnTo>
                    <a:pt x="869" y="560"/>
                  </a:lnTo>
                  <a:lnTo>
                    <a:pt x="876" y="560"/>
                  </a:lnTo>
                  <a:lnTo>
                    <a:pt x="879" y="558"/>
                  </a:lnTo>
                  <a:lnTo>
                    <a:pt x="883" y="558"/>
                  </a:lnTo>
                  <a:lnTo>
                    <a:pt x="886" y="558"/>
                  </a:lnTo>
                  <a:lnTo>
                    <a:pt x="883" y="555"/>
                  </a:lnTo>
                  <a:lnTo>
                    <a:pt x="879" y="541"/>
                  </a:lnTo>
                  <a:lnTo>
                    <a:pt x="869" y="539"/>
                  </a:lnTo>
                  <a:lnTo>
                    <a:pt x="865" y="534"/>
                  </a:lnTo>
                  <a:lnTo>
                    <a:pt x="869" y="530"/>
                  </a:lnTo>
                  <a:lnTo>
                    <a:pt x="867" y="527"/>
                  </a:lnTo>
                  <a:lnTo>
                    <a:pt x="869" y="525"/>
                  </a:lnTo>
                  <a:lnTo>
                    <a:pt x="869" y="527"/>
                  </a:lnTo>
                  <a:lnTo>
                    <a:pt x="869" y="530"/>
                  </a:lnTo>
                  <a:lnTo>
                    <a:pt x="872" y="530"/>
                  </a:lnTo>
                  <a:lnTo>
                    <a:pt x="874" y="527"/>
                  </a:lnTo>
                  <a:lnTo>
                    <a:pt x="874" y="530"/>
                  </a:lnTo>
                  <a:lnTo>
                    <a:pt x="876" y="530"/>
                  </a:lnTo>
                  <a:lnTo>
                    <a:pt x="876" y="530"/>
                  </a:lnTo>
                  <a:lnTo>
                    <a:pt x="879" y="527"/>
                  </a:lnTo>
                  <a:lnTo>
                    <a:pt x="886" y="525"/>
                  </a:lnTo>
                  <a:lnTo>
                    <a:pt x="888" y="527"/>
                  </a:lnTo>
                  <a:lnTo>
                    <a:pt x="898" y="520"/>
                  </a:lnTo>
                  <a:lnTo>
                    <a:pt x="893" y="520"/>
                  </a:lnTo>
                  <a:lnTo>
                    <a:pt x="893" y="515"/>
                  </a:lnTo>
                  <a:lnTo>
                    <a:pt x="888" y="515"/>
                  </a:lnTo>
                  <a:lnTo>
                    <a:pt x="888" y="515"/>
                  </a:lnTo>
                  <a:lnTo>
                    <a:pt x="883" y="513"/>
                  </a:lnTo>
                  <a:lnTo>
                    <a:pt x="879" y="515"/>
                  </a:lnTo>
                  <a:lnTo>
                    <a:pt x="883" y="511"/>
                  </a:lnTo>
                  <a:lnTo>
                    <a:pt x="879" y="511"/>
                  </a:lnTo>
                  <a:lnTo>
                    <a:pt x="874" y="513"/>
                  </a:lnTo>
                  <a:lnTo>
                    <a:pt x="874" y="511"/>
                  </a:lnTo>
                  <a:lnTo>
                    <a:pt x="869" y="511"/>
                  </a:lnTo>
                  <a:lnTo>
                    <a:pt x="869" y="515"/>
                  </a:lnTo>
                  <a:lnTo>
                    <a:pt x="865" y="515"/>
                  </a:lnTo>
                  <a:lnTo>
                    <a:pt x="865" y="520"/>
                  </a:lnTo>
                  <a:lnTo>
                    <a:pt x="860" y="518"/>
                  </a:lnTo>
                  <a:lnTo>
                    <a:pt x="860" y="508"/>
                  </a:lnTo>
                  <a:lnTo>
                    <a:pt x="862" y="511"/>
                  </a:lnTo>
                  <a:lnTo>
                    <a:pt x="862" y="508"/>
                  </a:lnTo>
                  <a:lnTo>
                    <a:pt x="860" y="506"/>
                  </a:lnTo>
                  <a:lnTo>
                    <a:pt x="865" y="501"/>
                  </a:lnTo>
                  <a:lnTo>
                    <a:pt x="860" y="494"/>
                  </a:lnTo>
                  <a:lnTo>
                    <a:pt x="865" y="489"/>
                  </a:lnTo>
                  <a:lnTo>
                    <a:pt x="874" y="487"/>
                  </a:lnTo>
                  <a:lnTo>
                    <a:pt x="883" y="470"/>
                  </a:lnTo>
                  <a:lnTo>
                    <a:pt x="907" y="463"/>
                  </a:lnTo>
                  <a:lnTo>
                    <a:pt x="912" y="461"/>
                  </a:lnTo>
                  <a:lnTo>
                    <a:pt x="916" y="461"/>
                  </a:lnTo>
                  <a:lnTo>
                    <a:pt x="914" y="461"/>
                  </a:lnTo>
                  <a:lnTo>
                    <a:pt x="914" y="468"/>
                  </a:lnTo>
                  <a:lnTo>
                    <a:pt x="916" y="470"/>
                  </a:lnTo>
                  <a:lnTo>
                    <a:pt x="921" y="470"/>
                  </a:lnTo>
                  <a:lnTo>
                    <a:pt x="921" y="475"/>
                  </a:lnTo>
                  <a:lnTo>
                    <a:pt x="924" y="475"/>
                  </a:lnTo>
                  <a:lnTo>
                    <a:pt x="924" y="478"/>
                  </a:lnTo>
                  <a:lnTo>
                    <a:pt x="928" y="478"/>
                  </a:lnTo>
                  <a:lnTo>
                    <a:pt x="931" y="480"/>
                  </a:lnTo>
                  <a:lnTo>
                    <a:pt x="931" y="475"/>
                  </a:lnTo>
                  <a:lnTo>
                    <a:pt x="933" y="475"/>
                  </a:lnTo>
                  <a:lnTo>
                    <a:pt x="933" y="470"/>
                  </a:lnTo>
                  <a:lnTo>
                    <a:pt x="935" y="470"/>
                  </a:lnTo>
                  <a:lnTo>
                    <a:pt x="938" y="463"/>
                  </a:lnTo>
                  <a:lnTo>
                    <a:pt x="940" y="461"/>
                  </a:lnTo>
                  <a:lnTo>
                    <a:pt x="942" y="456"/>
                  </a:lnTo>
                  <a:lnTo>
                    <a:pt x="947" y="456"/>
                  </a:lnTo>
                  <a:lnTo>
                    <a:pt x="952" y="454"/>
                  </a:lnTo>
                  <a:lnTo>
                    <a:pt x="952" y="452"/>
                  </a:lnTo>
                  <a:lnTo>
                    <a:pt x="954" y="452"/>
                  </a:lnTo>
                  <a:lnTo>
                    <a:pt x="957" y="452"/>
                  </a:lnTo>
                  <a:lnTo>
                    <a:pt x="959" y="452"/>
                  </a:lnTo>
                  <a:lnTo>
                    <a:pt x="964" y="447"/>
                  </a:lnTo>
                  <a:lnTo>
                    <a:pt x="966" y="449"/>
                  </a:lnTo>
                  <a:lnTo>
                    <a:pt x="971" y="442"/>
                  </a:lnTo>
                  <a:lnTo>
                    <a:pt x="968" y="437"/>
                  </a:lnTo>
                  <a:lnTo>
                    <a:pt x="964" y="435"/>
                  </a:lnTo>
                  <a:lnTo>
                    <a:pt x="961" y="433"/>
                  </a:lnTo>
                  <a:lnTo>
                    <a:pt x="959" y="430"/>
                  </a:lnTo>
                  <a:lnTo>
                    <a:pt x="957" y="433"/>
                  </a:lnTo>
                  <a:lnTo>
                    <a:pt x="954" y="433"/>
                  </a:lnTo>
                  <a:lnTo>
                    <a:pt x="947" y="437"/>
                  </a:lnTo>
                  <a:lnTo>
                    <a:pt x="947" y="435"/>
                  </a:lnTo>
                  <a:lnTo>
                    <a:pt x="947" y="428"/>
                  </a:lnTo>
                  <a:lnTo>
                    <a:pt x="957" y="426"/>
                  </a:lnTo>
                  <a:lnTo>
                    <a:pt x="961" y="414"/>
                  </a:lnTo>
                  <a:lnTo>
                    <a:pt x="961" y="407"/>
                  </a:lnTo>
                  <a:lnTo>
                    <a:pt x="959" y="402"/>
                  </a:lnTo>
                  <a:lnTo>
                    <a:pt x="959" y="400"/>
                  </a:lnTo>
                  <a:lnTo>
                    <a:pt x="957" y="393"/>
                  </a:lnTo>
                  <a:lnTo>
                    <a:pt x="959" y="388"/>
                  </a:lnTo>
                  <a:lnTo>
                    <a:pt x="968" y="388"/>
                  </a:lnTo>
                  <a:lnTo>
                    <a:pt x="968" y="381"/>
                  </a:lnTo>
                  <a:lnTo>
                    <a:pt x="976" y="378"/>
                  </a:lnTo>
                  <a:lnTo>
                    <a:pt x="971" y="378"/>
                  </a:lnTo>
                  <a:lnTo>
                    <a:pt x="976" y="371"/>
                  </a:lnTo>
                  <a:lnTo>
                    <a:pt x="968" y="367"/>
                  </a:lnTo>
                  <a:lnTo>
                    <a:pt x="968" y="357"/>
                  </a:lnTo>
                  <a:lnTo>
                    <a:pt x="976" y="350"/>
                  </a:lnTo>
                  <a:lnTo>
                    <a:pt x="976" y="348"/>
                  </a:lnTo>
                  <a:lnTo>
                    <a:pt x="971" y="343"/>
                  </a:lnTo>
                  <a:lnTo>
                    <a:pt x="976" y="338"/>
                  </a:lnTo>
                  <a:lnTo>
                    <a:pt x="978" y="341"/>
                  </a:lnTo>
                  <a:lnTo>
                    <a:pt x="983" y="333"/>
                  </a:lnTo>
                  <a:lnTo>
                    <a:pt x="980" y="326"/>
                  </a:lnTo>
                  <a:lnTo>
                    <a:pt x="983" y="326"/>
                  </a:lnTo>
                  <a:lnTo>
                    <a:pt x="983" y="317"/>
                  </a:lnTo>
                  <a:lnTo>
                    <a:pt x="985" y="319"/>
                  </a:lnTo>
                  <a:lnTo>
                    <a:pt x="987" y="319"/>
                  </a:lnTo>
                  <a:lnTo>
                    <a:pt x="987" y="317"/>
                  </a:lnTo>
                  <a:lnTo>
                    <a:pt x="987" y="319"/>
                  </a:lnTo>
                  <a:lnTo>
                    <a:pt x="990" y="319"/>
                  </a:lnTo>
                  <a:lnTo>
                    <a:pt x="990" y="317"/>
                  </a:lnTo>
                  <a:lnTo>
                    <a:pt x="994" y="319"/>
                  </a:lnTo>
                  <a:lnTo>
                    <a:pt x="997" y="317"/>
                  </a:lnTo>
                  <a:lnTo>
                    <a:pt x="997" y="322"/>
                  </a:lnTo>
                  <a:lnTo>
                    <a:pt x="999" y="319"/>
                  </a:lnTo>
                  <a:lnTo>
                    <a:pt x="999" y="305"/>
                  </a:lnTo>
                  <a:lnTo>
                    <a:pt x="999" y="291"/>
                  </a:lnTo>
                  <a:lnTo>
                    <a:pt x="999" y="291"/>
                  </a:lnTo>
                  <a:close/>
                </a:path>
              </a:pathLst>
            </a:custGeom>
            <a:solidFill>
              <a:sysClr val="window" lastClr="FFFFFF"/>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26" name="Freeform 10"/>
            <p:cNvSpPr>
              <a:spLocks/>
            </p:cNvSpPr>
            <p:nvPr/>
          </p:nvSpPr>
          <p:spPr bwMode="auto">
            <a:xfrm>
              <a:off x="2723" y="1745"/>
              <a:ext cx="1046" cy="737"/>
            </a:xfrm>
            <a:custGeom>
              <a:avLst/>
              <a:gdLst>
                <a:gd name="T0" fmla="*/ 989 w 1046"/>
                <a:gd name="T1" fmla="*/ 104 h 737"/>
                <a:gd name="T2" fmla="*/ 909 w 1046"/>
                <a:gd name="T3" fmla="*/ 156 h 737"/>
                <a:gd name="T4" fmla="*/ 815 w 1046"/>
                <a:gd name="T5" fmla="*/ 94 h 737"/>
                <a:gd name="T6" fmla="*/ 760 w 1046"/>
                <a:gd name="T7" fmla="*/ 106 h 737"/>
                <a:gd name="T8" fmla="*/ 727 w 1046"/>
                <a:gd name="T9" fmla="*/ 115 h 737"/>
                <a:gd name="T10" fmla="*/ 675 w 1046"/>
                <a:gd name="T11" fmla="*/ 151 h 737"/>
                <a:gd name="T12" fmla="*/ 654 w 1046"/>
                <a:gd name="T13" fmla="*/ 179 h 737"/>
                <a:gd name="T14" fmla="*/ 623 w 1046"/>
                <a:gd name="T15" fmla="*/ 189 h 737"/>
                <a:gd name="T16" fmla="*/ 593 w 1046"/>
                <a:gd name="T17" fmla="*/ 189 h 737"/>
                <a:gd name="T18" fmla="*/ 552 w 1046"/>
                <a:gd name="T19" fmla="*/ 163 h 737"/>
                <a:gd name="T20" fmla="*/ 505 w 1046"/>
                <a:gd name="T21" fmla="*/ 132 h 737"/>
                <a:gd name="T22" fmla="*/ 420 w 1046"/>
                <a:gd name="T23" fmla="*/ 33 h 737"/>
                <a:gd name="T24" fmla="*/ 337 w 1046"/>
                <a:gd name="T25" fmla="*/ 54 h 737"/>
                <a:gd name="T26" fmla="*/ 304 w 1046"/>
                <a:gd name="T27" fmla="*/ 4 h 737"/>
                <a:gd name="T28" fmla="*/ 267 w 1046"/>
                <a:gd name="T29" fmla="*/ 37 h 737"/>
                <a:gd name="T30" fmla="*/ 229 w 1046"/>
                <a:gd name="T31" fmla="*/ 47 h 737"/>
                <a:gd name="T32" fmla="*/ 191 w 1046"/>
                <a:gd name="T33" fmla="*/ 33 h 737"/>
                <a:gd name="T34" fmla="*/ 172 w 1046"/>
                <a:gd name="T35" fmla="*/ 26 h 737"/>
                <a:gd name="T36" fmla="*/ 156 w 1046"/>
                <a:gd name="T37" fmla="*/ 11 h 737"/>
                <a:gd name="T38" fmla="*/ 120 w 1046"/>
                <a:gd name="T39" fmla="*/ 23 h 737"/>
                <a:gd name="T40" fmla="*/ 99 w 1046"/>
                <a:gd name="T41" fmla="*/ 49 h 737"/>
                <a:gd name="T42" fmla="*/ 47 w 1046"/>
                <a:gd name="T43" fmla="*/ 47 h 737"/>
                <a:gd name="T44" fmla="*/ 37 w 1046"/>
                <a:gd name="T45" fmla="*/ 82 h 737"/>
                <a:gd name="T46" fmla="*/ 23 w 1046"/>
                <a:gd name="T47" fmla="*/ 108 h 737"/>
                <a:gd name="T48" fmla="*/ 4 w 1046"/>
                <a:gd name="T49" fmla="*/ 120 h 737"/>
                <a:gd name="T50" fmla="*/ 35 w 1046"/>
                <a:gd name="T51" fmla="*/ 146 h 737"/>
                <a:gd name="T52" fmla="*/ 59 w 1046"/>
                <a:gd name="T53" fmla="*/ 158 h 737"/>
                <a:gd name="T54" fmla="*/ 59 w 1046"/>
                <a:gd name="T55" fmla="*/ 184 h 737"/>
                <a:gd name="T56" fmla="*/ 106 w 1046"/>
                <a:gd name="T57" fmla="*/ 222 h 737"/>
                <a:gd name="T58" fmla="*/ 97 w 1046"/>
                <a:gd name="T59" fmla="*/ 262 h 737"/>
                <a:gd name="T60" fmla="*/ 78 w 1046"/>
                <a:gd name="T61" fmla="*/ 300 h 737"/>
                <a:gd name="T62" fmla="*/ 87 w 1046"/>
                <a:gd name="T63" fmla="*/ 352 h 737"/>
                <a:gd name="T64" fmla="*/ 125 w 1046"/>
                <a:gd name="T65" fmla="*/ 389 h 737"/>
                <a:gd name="T66" fmla="*/ 153 w 1046"/>
                <a:gd name="T67" fmla="*/ 399 h 737"/>
                <a:gd name="T68" fmla="*/ 191 w 1046"/>
                <a:gd name="T69" fmla="*/ 404 h 737"/>
                <a:gd name="T70" fmla="*/ 212 w 1046"/>
                <a:gd name="T71" fmla="*/ 427 h 737"/>
                <a:gd name="T72" fmla="*/ 243 w 1046"/>
                <a:gd name="T73" fmla="*/ 446 h 737"/>
                <a:gd name="T74" fmla="*/ 262 w 1046"/>
                <a:gd name="T75" fmla="*/ 474 h 737"/>
                <a:gd name="T76" fmla="*/ 295 w 1046"/>
                <a:gd name="T77" fmla="*/ 529 h 737"/>
                <a:gd name="T78" fmla="*/ 356 w 1046"/>
                <a:gd name="T79" fmla="*/ 564 h 737"/>
                <a:gd name="T80" fmla="*/ 401 w 1046"/>
                <a:gd name="T81" fmla="*/ 519 h 737"/>
                <a:gd name="T82" fmla="*/ 444 w 1046"/>
                <a:gd name="T83" fmla="*/ 548 h 737"/>
                <a:gd name="T84" fmla="*/ 493 w 1046"/>
                <a:gd name="T85" fmla="*/ 593 h 737"/>
                <a:gd name="T86" fmla="*/ 538 w 1046"/>
                <a:gd name="T87" fmla="*/ 611 h 737"/>
                <a:gd name="T88" fmla="*/ 600 w 1046"/>
                <a:gd name="T89" fmla="*/ 673 h 737"/>
                <a:gd name="T90" fmla="*/ 659 w 1046"/>
                <a:gd name="T91" fmla="*/ 727 h 737"/>
                <a:gd name="T92" fmla="*/ 699 w 1046"/>
                <a:gd name="T93" fmla="*/ 715 h 737"/>
                <a:gd name="T94" fmla="*/ 756 w 1046"/>
                <a:gd name="T95" fmla="*/ 720 h 737"/>
                <a:gd name="T96" fmla="*/ 782 w 1046"/>
                <a:gd name="T97" fmla="*/ 687 h 737"/>
                <a:gd name="T98" fmla="*/ 841 w 1046"/>
                <a:gd name="T99" fmla="*/ 694 h 737"/>
                <a:gd name="T100" fmla="*/ 886 w 1046"/>
                <a:gd name="T101" fmla="*/ 711 h 737"/>
                <a:gd name="T102" fmla="*/ 947 w 1046"/>
                <a:gd name="T103" fmla="*/ 701 h 737"/>
                <a:gd name="T104" fmla="*/ 961 w 1046"/>
                <a:gd name="T105" fmla="*/ 661 h 737"/>
                <a:gd name="T106" fmla="*/ 975 w 1046"/>
                <a:gd name="T107" fmla="*/ 597 h 737"/>
                <a:gd name="T108" fmla="*/ 961 w 1046"/>
                <a:gd name="T109" fmla="*/ 569 h 737"/>
                <a:gd name="T110" fmla="*/ 928 w 1046"/>
                <a:gd name="T111" fmla="*/ 489 h 737"/>
                <a:gd name="T112" fmla="*/ 933 w 1046"/>
                <a:gd name="T113" fmla="*/ 430 h 737"/>
                <a:gd name="T114" fmla="*/ 937 w 1046"/>
                <a:gd name="T115" fmla="*/ 356 h 737"/>
                <a:gd name="T116" fmla="*/ 942 w 1046"/>
                <a:gd name="T117" fmla="*/ 283 h 737"/>
                <a:gd name="T118" fmla="*/ 989 w 1046"/>
                <a:gd name="T119" fmla="*/ 241 h 737"/>
                <a:gd name="T120" fmla="*/ 1004 w 1046"/>
                <a:gd name="T121" fmla="*/ 158 h 737"/>
                <a:gd name="T122" fmla="*/ 1044 w 1046"/>
                <a:gd name="T123" fmla="*/ 8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6" h="737">
                  <a:moveTo>
                    <a:pt x="1044" y="71"/>
                  </a:moveTo>
                  <a:lnTo>
                    <a:pt x="1046" y="63"/>
                  </a:lnTo>
                  <a:lnTo>
                    <a:pt x="1044" y="59"/>
                  </a:lnTo>
                  <a:lnTo>
                    <a:pt x="1037" y="52"/>
                  </a:lnTo>
                  <a:lnTo>
                    <a:pt x="1027" y="56"/>
                  </a:lnTo>
                  <a:lnTo>
                    <a:pt x="1025" y="61"/>
                  </a:lnTo>
                  <a:lnTo>
                    <a:pt x="1023" y="61"/>
                  </a:lnTo>
                  <a:lnTo>
                    <a:pt x="1018" y="66"/>
                  </a:lnTo>
                  <a:lnTo>
                    <a:pt x="1015" y="71"/>
                  </a:lnTo>
                  <a:lnTo>
                    <a:pt x="1013" y="66"/>
                  </a:lnTo>
                  <a:lnTo>
                    <a:pt x="1008" y="68"/>
                  </a:lnTo>
                  <a:lnTo>
                    <a:pt x="999" y="80"/>
                  </a:lnTo>
                  <a:lnTo>
                    <a:pt x="997" y="94"/>
                  </a:lnTo>
                  <a:lnTo>
                    <a:pt x="989" y="104"/>
                  </a:lnTo>
                  <a:lnTo>
                    <a:pt x="982" y="108"/>
                  </a:lnTo>
                  <a:lnTo>
                    <a:pt x="985" y="113"/>
                  </a:lnTo>
                  <a:lnTo>
                    <a:pt x="982" y="118"/>
                  </a:lnTo>
                  <a:lnTo>
                    <a:pt x="971" y="123"/>
                  </a:lnTo>
                  <a:lnTo>
                    <a:pt x="963" y="127"/>
                  </a:lnTo>
                  <a:lnTo>
                    <a:pt x="961" y="125"/>
                  </a:lnTo>
                  <a:lnTo>
                    <a:pt x="956" y="127"/>
                  </a:lnTo>
                  <a:lnTo>
                    <a:pt x="942" y="146"/>
                  </a:lnTo>
                  <a:lnTo>
                    <a:pt x="937" y="158"/>
                  </a:lnTo>
                  <a:lnTo>
                    <a:pt x="935" y="160"/>
                  </a:lnTo>
                  <a:lnTo>
                    <a:pt x="926" y="165"/>
                  </a:lnTo>
                  <a:lnTo>
                    <a:pt x="919" y="163"/>
                  </a:lnTo>
                  <a:lnTo>
                    <a:pt x="912" y="160"/>
                  </a:lnTo>
                  <a:lnTo>
                    <a:pt x="909" y="156"/>
                  </a:lnTo>
                  <a:lnTo>
                    <a:pt x="890" y="146"/>
                  </a:lnTo>
                  <a:lnTo>
                    <a:pt x="883" y="144"/>
                  </a:lnTo>
                  <a:lnTo>
                    <a:pt x="878" y="141"/>
                  </a:lnTo>
                  <a:lnTo>
                    <a:pt x="876" y="134"/>
                  </a:lnTo>
                  <a:lnTo>
                    <a:pt x="867" y="125"/>
                  </a:lnTo>
                  <a:lnTo>
                    <a:pt x="867" y="118"/>
                  </a:lnTo>
                  <a:lnTo>
                    <a:pt x="860" y="113"/>
                  </a:lnTo>
                  <a:lnTo>
                    <a:pt x="857" y="108"/>
                  </a:lnTo>
                  <a:lnTo>
                    <a:pt x="845" y="104"/>
                  </a:lnTo>
                  <a:lnTo>
                    <a:pt x="841" y="108"/>
                  </a:lnTo>
                  <a:lnTo>
                    <a:pt x="838" y="106"/>
                  </a:lnTo>
                  <a:lnTo>
                    <a:pt x="838" y="108"/>
                  </a:lnTo>
                  <a:lnTo>
                    <a:pt x="819" y="94"/>
                  </a:lnTo>
                  <a:lnTo>
                    <a:pt x="815" y="94"/>
                  </a:lnTo>
                  <a:lnTo>
                    <a:pt x="815" y="94"/>
                  </a:lnTo>
                  <a:lnTo>
                    <a:pt x="810" y="89"/>
                  </a:lnTo>
                  <a:lnTo>
                    <a:pt x="808" y="89"/>
                  </a:lnTo>
                  <a:lnTo>
                    <a:pt x="805" y="80"/>
                  </a:lnTo>
                  <a:lnTo>
                    <a:pt x="798" y="75"/>
                  </a:lnTo>
                  <a:lnTo>
                    <a:pt x="796" y="75"/>
                  </a:lnTo>
                  <a:lnTo>
                    <a:pt x="791" y="71"/>
                  </a:lnTo>
                  <a:lnTo>
                    <a:pt x="791" y="71"/>
                  </a:lnTo>
                  <a:lnTo>
                    <a:pt x="784" y="71"/>
                  </a:lnTo>
                  <a:lnTo>
                    <a:pt x="777" y="75"/>
                  </a:lnTo>
                  <a:lnTo>
                    <a:pt x="774" y="97"/>
                  </a:lnTo>
                  <a:lnTo>
                    <a:pt x="772" y="101"/>
                  </a:lnTo>
                  <a:lnTo>
                    <a:pt x="763" y="104"/>
                  </a:lnTo>
                  <a:lnTo>
                    <a:pt x="760" y="106"/>
                  </a:lnTo>
                  <a:lnTo>
                    <a:pt x="758" y="106"/>
                  </a:lnTo>
                  <a:lnTo>
                    <a:pt x="756" y="111"/>
                  </a:lnTo>
                  <a:lnTo>
                    <a:pt x="756" y="108"/>
                  </a:lnTo>
                  <a:lnTo>
                    <a:pt x="746" y="108"/>
                  </a:lnTo>
                  <a:lnTo>
                    <a:pt x="746" y="106"/>
                  </a:lnTo>
                  <a:lnTo>
                    <a:pt x="744" y="106"/>
                  </a:lnTo>
                  <a:lnTo>
                    <a:pt x="744" y="108"/>
                  </a:lnTo>
                  <a:lnTo>
                    <a:pt x="737" y="111"/>
                  </a:lnTo>
                  <a:lnTo>
                    <a:pt x="739" y="113"/>
                  </a:lnTo>
                  <a:lnTo>
                    <a:pt x="739" y="115"/>
                  </a:lnTo>
                  <a:lnTo>
                    <a:pt x="737" y="118"/>
                  </a:lnTo>
                  <a:lnTo>
                    <a:pt x="734" y="113"/>
                  </a:lnTo>
                  <a:lnTo>
                    <a:pt x="730" y="115"/>
                  </a:lnTo>
                  <a:lnTo>
                    <a:pt x="727" y="115"/>
                  </a:lnTo>
                  <a:lnTo>
                    <a:pt x="727" y="118"/>
                  </a:lnTo>
                  <a:lnTo>
                    <a:pt x="723" y="118"/>
                  </a:lnTo>
                  <a:lnTo>
                    <a:pt x="723" y="123"/>
                  </a:lnTo>
                  <a:lnTo>
                    <a:pt x="720" y="120"/>
                  </a:lnTo>
                  <a:lnTo>
                    <a:pt x="718" y="118"/>
                  </a:lnTo>
                  <a:lnTo>
                    <a:pt x="713" y="118"/>
                  </a:lnTo>
                  <a:lnTo>
                    <a:pt x="713" y="120"/>
                  </a:lnTo>
                  <a:lnTo>
                    <a:pt x="699" y="134"/>
                  </a:lnTo>
                  <a:lnTo>
                    <a:pt x="689" y="132"/>
                  </a:lnTo>
                  <a:lnTo>
                    <a:pt x="685" y="132"/>
                  </a:lnTo>
                  <a:lnTo>
                    <a:pt x="685" y="137"/>
                  </a:lnTo>
                  <a:lnTo>
                    <a:pt x="678" y="139"/>
                  </a:lnTo>
                  <a:lnTo>
                    <a:pt x="673" y="146"/>
                  </a:lnTo>
                  <a:lnTo>
                    <a:pt x="675" y="151"/>
                  </a:lnTo>
                  <a:lnTo>
                    <a:pt x="675" y="151"/>
                  </a:lnTo>
                  <a:lnTo>
                    <a:pt x="680" y="156"/>
                  </a:lnTo>
                  <a:lnTo>
                    <a:pt x="685" y="160"/>
                  </a:lnTo>
                  <a:lnTo>
                    <a:pt x="678" y="163"/>
                  </a:lnTo>
                  <a:lnTo>
                    <a:pt x="675" y="165"/>
                  </a:lnTo>
                  <a:lnTo>
                    <a:pt x="671" y="165"/>
                  </a:lnTo>
                  <a:lnTo>
                    <a:pt x="666" y="170"/>
                  </a:lnTo>
                  <a:lnTo>
                    <a:pt x="661" y="165"/>
                  </a:lnTo>
                  <a:lnTo>
                    <a:pt x="661" y="167"/>
                  </a:lnTo>
                  <a:lnTo>
                    <a:pt x="656" y="167"/>
                  </a:lnTo>
                  <a:lnTo>
                    <a:pt x="656" y="172"/>
                  </a:lnTo>
                  <a:lnTo>
                    <a:pt x="656" y="174"/>
                  </a:lnTo>
                  <a:lnTo>
                    <a:pt x="654" y="174"/>
                  </a:lnTo>
                  <a:lnTo>
                    <a:pt x="654" y="179"/>
                  </a:lnTo>
                  <a:lnTo>
                    <a:pt x="659" y="182"/>
                  </a:lnTo>
                  <a:lnTo>
                    <a:pt x="661" y="189"/>
                  </a:lnTo>
                  <a:lnTo>
                    <a:pt x="663" y="189"/>
                  </a:lnTo>
                  <a:lnTo>
                    <a:pt x="663" y="200"/>
                  </a:lnTo>
                  <a:lnTo>
                    <a:pt x="645" y="191"/>
                  </a:lnTo>
                  <a:lnTo>
                    <a:pt x="642" y="189"/>
                  </a:lnTo>
                  <a:lnTo>
                    <a:pt x="637" y="184"/>
                  </a:lnTo>
                  <a:lnTo>
                    <a:pt x="635" y="186"/>
                  </a:lnTo>
                  <a:lnTo>
                    <a:pt x="628" y="184"/>
                  </a:lnTo>
                  <a:lnTo>
                    <a:pt x="630" y="184"/>
                  </a:lnTo>
                  <a:lnTo>
                    <a:pt x="628" y="189"/>
                  </a:lnTo>
                  <a:lnTo>
                    <a:pt x="630" y="189"/>
                  </a:lnTo>
                  <a:lnTo>
                    <a:pt x="623" y="186"/>
                  </a:lnTo>
                  <a:lnTo>
                    <a:pt x="623" y="189"/>
                  </a:lnTo>
                  <a:lnTo>
                    <a:pt x="621" y="189"/>
                  </a:lnTo>
                  <a:lnTo>
                    <a:pt x="619" y="189"/>
                  </a:lnTo>
                  <a:lnTo>
                    <a:pt x="604" y="189"/>
                  </a:lnTo>
                  <a:lnTo>
                    <a:pt x="604" y="184"/>
                  </a:lnTo>
                  <a:lnTo>
                    <a:pt x="604" y="184"/>
                  </a:lnTo>
                  <a:lnTo>
                    <a:pt x="609" y="179"/>
                  </a:lnTo>
                  <a:lnTo>
                    <a:pt x="609" y="177"/>
                  </a:lnTo>
                  <a:lnTo>
                    <a:pt x="604" y="177"/>
                  </a:lnTo>
                  <a:lnTo>
                    <a:pt x="604" y="174"/>
                  </a:lnTo>
                  <a:lnTo>
                    <a:pt x="602" y="174"/>
                  </a:lnTo>
                  <a:lnTo>
                    <a:pt x="604" y="179"/>
                  </a:lnTo>
                  <a:lnTo>
                    <a:pt x="602" y="182"/>
                  </a:lnTo>
                  <a:lnTo>
                    <a:pt x="602" y="184"/>
                  </a:lnTo>
                  <a:lnTo>
                    <a:pt x="593" y="189"/>
                  </a:lnTo>
                  <a:lnTo>
                    <a:pt x="590" y="184"/>
                  </a:lnTo>
                  <a:lnTo>
                    <a:pt x="586" y="186"/>
                  </a:lnTo>
                  <a:lnTo>
                    <a:pt x="581" y="184"/>
                  </a:lnTo>
                  <a:lnTo>
                    <a:pt x="576" y="189"/>
                  </a:lnTo>
                  <a:lnTo>
                    <a:pt x="571" y="189"/>
                  </a:lnTo>
                  <a:lnTo>
                    <a:pt x="571" y="189"/>
                  </a:lnTo>
                  <a:lnTo>
                    <a:pt x="567" y="184"/>
                  </a:lnTo>
                  <a:lnTo>
                    <a:pt x="567" y="182"/>
                  </a:lnTo>
                  <a:lnTo>
                    <a:pt x="567" y="179"/>
                  </a:lnTo>
                  <a:lnTo>
                    <a:pt x="567" y="179"/>
                  </a:lnTo>
                  <a:lnTo>
                    <a:pt x="562" y="174"/>
                  </a:lnTo>
                  <a:lnTo>
                    <a:pt x="557" y="165"/>
                  </a:lnTo>
                  <a:lnTo>
                    <a:pt x="555" y="165"/>
                  </a:lnTo>
                  <a:lnTo>
                    <a:pt x="552" y="163"/>
                  </a:lnTo>
                  <a:lnTo>
                    <a:pt x="552" y="165"/>
                  </a:lnTo>
                  <a:lnTo>
                    <a:pt x="550" y="163"/>
                  </a:lnTo>
                  <a:lnTo>
                    <a:pt x="548" y="163"/>
                  </a:lnTo>
                  <a:lnTo>
                    <a:pt x="545" y="163"/>
                  </a:lnTo>
                  <a:lnTo>
                    <a:pt x="541" y="153"/>
                  </a:lnTo>
                  <a:lnTo>
                    <a:pt x="538" y="156"/>
                  </a:lnTo>
                  <a:lnTo>
                    <a:pt x="536" y="158"/>
                  </a:lnTo>
                  <a:lnTo>
                    <a:pt x="534" y="158"/>
                  </a:lnTo>
                  <a:lnTo>
                    <a:pt x="526" y="151"/>
                  </a:lnTo>
                  <a:lnTo>
                    <a:pt x="524" y="139"/>
                  </a:lnTo>
                  <a:lnTo>
                    <a:pt x="517" y="132"/>
                  </a:lnTo>
                  <a:lnTo>
                    <a:pt x="510" y="132"/>
                  </a:lnTo>
                  <a:lnTo>
                    <a:pt x="510" y="132"/>
                  </a:lnTo>
                  <a:lnTo>
                    <a:pt x="505" y="132"/>
                  </a:lnTo>
                  <a:lnTo>
                    <a:pt x="503" y="127"/>
                  </a:lnTo>
                  <a:lnTo>
                    <a:pt x="496" y="127"/>
                  </a:lnTo>
                  <a:lnTo>
                    <a:pt x="493" y="127"/>
                  </a:lnTo>
                  <a:lnTo>
                    <a:pt x="491" y="123"/>
                  </a:lnTo>
                  <a:lnTo>
                    <a:pt x="491" y="115"/>
                  </a:lnTo>
                  <a:lnTo>
                    <a:pt x="489" y="97"/>
                  </a:lnTo>
                  <a:lnTo>
                    <a:pt x="482" y="94"/>
                  </a:lnTo>
                  <a:lnTo>
                    <a:pt x="453" y="89"/>
                  </a:lnTo>
                  <a:lnTo>
                    <a:pt x="456" y="66"/>
                  </a:lnTo>
                  <a:lnTo>
                    <a:pt x="456" y="56"/>
                  </a:lnTo>
                  <a:lnTo>
                    <a:pt x="444" y="52"/>
                  </a:lnTo>
                  <a:lnTo>
                    <a:pt x="444" y="37"/>
                  </a:lnTo>
                  <a:lnTo>
                    <a:pt x="425" y="37"/>
                  </a:lnTo>
                  <a:lnTo>
                    <a:pt x="420" y="33"/>
                  </a:lnTo>
                  <a:lnTo>
                    <a:pt x="415" y="33"/>
                  </a:lnTo>
                  <a:lnTo>
                    <a:pt x="415" y="28"/>
                  </a:lnTo>
                  <a:lnTo>
                    <a:pt x="411" y="33"/>
                  </a:lnTo>
                  <a:lnTo>
                    <a:pt x="401" y="19"/>
                  </a:lnTo>
                  <a:lnTo>
                    <a:pt x="397" y="19"/>
                  </a:lnTo>
                  <a:lnTo>
                    <a:pt x="397" y="23"/>
                  </a:lnTo>
                  <a:lnTo>
                    <a:pt x="394" y="26"/>
                  </a:lnTo>
                  <a:lnTo>
                    <a:pt x="373" y="23"/>
                  </a:lnTo>
                  <a:lnTo>
                    <a:pt x="373" y="42"/>
                  </a:lnTo>
                  <a:lnTo>
                    <a:pt x="361" y="40"/>
                  </a:lnTo>
                  <a:lnTo>
                    <a:pt x="347" y="37"/>
                  </a:lnTo>
                  <a:lnTo>
                    <a:pt x="347" y="47"/>
                  </a:lnTo>
                  <a:lnTo>
                    <a:pt x="337" y="52"/>
                  </a:lnTo>
                  <a:lnTo>
                    <a:pt x="337" y="54"/>
                  </a:lnTo>
                  <a:lnTo>
                    <a:pt x="333" y="56"/>
                  </a:lnTo>
                  <a:lnTo>
                    <a:pt x="333" y="52"/>
                  </a:lnTo>
                  <a:lnTo>
                    <a:pt x="323" y="49"/>
                  </a:lnTo>
                  <a:lnTo>
                    <a:pt x="321" y="49"/>
                  </a:lnTo>
                  <a:lnTo>
                    <a:pt x="321" y="47"/>
                  </a:lnTo>
                  <a:lnTo>
                    <a:pt x="314" y="42"/>
                  </a:lnTo>
                  <a:lnTo>
                    <a:pt x="314" y="37"/>
                  </a:lnTo>
                  <a:lnTo>
                    <a:pt x="314" y="28"/>
                  </a:lnTo>
                  <a:lnTo>
                    <a:pt x="319" y="21"/>
                  </a:lnTo>
                  <a:lnTo>
                    <a:pt x="314" y="19"/>
                  </a:lnTo>
                  <a:lnTo>
                    <a:pt x="316" y="14"/>
                  </a:lnTo>
                  <a:lnTo>
                    <a:pt x="316" y="11"/>
                  </a:lnTo>
                  <a:lnTo>
                    <a:pt x="307" y="9"/>
                  </a:lnTo>
                  <a:lnTo>
                    <a:pt x="304" y="4"/>
                  </a:lnTo>
                  <a:lnTo>
                    <a:pt x="300" y="0"/>
                  </a:lnTo>
                  <a:lnTo>
                    <a:pt x="295" y="4"/>
                  </a:lnTo>
                  <a:lnTo>
                    <a:pt x="290" y="9"/>
                  </a:lnTo>
                  <a:lnTo>
                    <a:pt x="283" y="7"/>
                  </a:lnTo>
                  <a:lnTo>
                    <a:pt x="281" y="11"/>
                  </a:lnTo>
                  <a:lnTo>
                    <a:pt x="276" y="11"/>
                  </a:lnTo>
                  <a:lnTo>
                    <a:pt x="276" y="14"/>
                  </a:lnTo>
                  <a:lnTo>
                    <a:pt x="271" y="14"/>
                  </a:lnTo>
                  <a:lnTo>
                    <a:pt x="271" y="21"/>
                  </a:lnTo>
                  <a:lnTo>
                    <a:pt x="274" y="23"/>
                  </a:lnTo>
                  <a:lnTo>
                    <a:pt x="271" y="33"/>
                  </a:lnTo>
                  <a:lnTo>
                    <a:pt x="269" y="37"/>
                  </a:lnTo>
                  <a:lnTo>
                    <a:pt x="267" y="37"/>
                  </a:lnTo>
                  <a:lnTo>
                    <a:pt x="267" y="37"/>
                  </a:lnTo>
                  <a:lnTo>
                    <a:pt x="264" y="35"/>
                  </a:lnTo>
                  <a:lnTo>
                    <a:pt x="260" y="42"/>
                  </a:lnTo>
                  <a:lnTo>
                    <a:pt x="257" y="37"/>
                  </a:lnTo>
                  <a:lnTo>
                    <a:pt x="252" y="37"/>
                  </a:lnTo>
                  <a:lnTo>
                    <a:pt x="248" y="37"/>
                  </a:lnTo>
                  <a:lnTo>
                    <a:pt x="248" y="37"/>
                  </a:lnTo>
                  <a:lnTo>
                    <a:pt x="245" y="35"/>
                  </a:lnTo>
                  <a:lnTo>
                    <a:pt x="243" y="37"/>
                  </a:lnTo>
                  <a:lnTo>
                    <a:pt x="241" y="37"/>
                  </a:lnTo>
                  <a:lnTo>
                    <a:pt x="238" y="42"/>
                  </a:lnTo>
                  <a:lnTo>
                    <a:pt x="236" y="42"/>
                  </a:lnTo>
                  <a:lnTo>
                    <a:pt x="236" y="47"/>
                  </a:lnTo>
                  <a:lnTo>
                    <a:pt x="234" y="49"/>
                  </a:lnTo>
                  <a:lnTo>
                    <a:pt x="229" y="47"/>
                  </a:lnTo>
                  <a:lnTo>
                    <a:pt x="229" y="47"/>
                  </a:lnTo>
                  <a:lnTo>
                    <a:pt x="226" y="49"/>
                  </a:lnTo>
                  <a:lnTo>
                    <a:pt x="224" y="47"/>
                  </a:lnTo>
                  <a:lnTo>
                    <a:pt x="224" y="45"/>
                  </a:lnTo>
                  <a:lnTo>
                    <a:pt x="219" y="42"/>
                  </a:lnTo>
                  <a:lnTo>
                    <a:pt x="219" y="40"/>
                  </a:lnTo>
                  <a:lnTo>
                    <a:pt x="210" y="33"/>
                  </a:lnTo>
                  <a:lnTo>
                    <a:pt x="208" y="33"/>
                  </a:lnTo>
                  <a:lnTo>
                    <a:pt x="205" y="30"/>
                  </a:lnTo>
                  <a:lnTo>
                    <a:pt x="205" y="37"/>
                  </a:lnTo>
                  <a:lnTo>
                    <a:pt x="200" y="35"/>
                  </a:lnTo>
                  <a:lnTo>
                    <a:pt x="200" y="37"/>
                  </a:lnTo>
                  <a:lnTo>
                    <a:pt x="196" y="33"/>
                  </a:lnTo>
                  <a:lnTo>
                    <a:pt x="191" y="33"/>
                  </a:lnTo>
                  <a:lnTo>
                    <a:pt x="191" y="33"/>
                  </a:lnTo>
                  <a:lnTo>
                    <a:pt x="193" y="33"/>
                  </a:lnTo>
                  <a:lnTo>
                    <a:pt x="193" y="30"/>
                  </a:lnTo>
                  <a:lnTo>
                    <a:pt x="191" y="30"/>
                  </a:lnTo>
                  <a:lnTo>
                    <a:pt x="191" y="33"/>
                  </a:lnTo>
                  <a:lnTo>
                    <a:pt x="186" y="28"/>
                  </a:lnTo>
                  <a:lnTo>
                    <a:pt x="184" y="30"/>
                  </a:lnTo>
                  <a:lnTo>
                    <a:pt x="186" y="30"/>
                  </a:lnTo>
                  <a:lnTo>
                    <a:pt x="182" y="33"/>
                  </a:lnTo>
                  <a:lnTo>
                    <a:pt x="179" y="28"/>
                  </a:lnTo>
                  <a:lnTo>
                    <a:pt x="177" y="28"/>
                  </a:lnTo>
                  <a:lnTo>
                    <a:pt x="174" y="28"/>
                  </a:lnTo>
                  <a:lnTo>
                    <a:pt x="172" y="28"/>
                  </a:lnTo>
                  <a:lnTo>
                    <a:pt x="172" y="26"/>
                  </a:lnTo>
                  <a:lnTo>
                    <a:pt x="172" y="26"/>
                  </a:lnTo>
                  <a:lnTo>
                    <a:pt x="172" y="33"/>
                  </a:lnTo>
                  <a:lnTo>
                    <a:pt x="174" y="33"/>
                  </a:lnTo>
                  <a:lnTo>
                    <a:pt x="172" y="33"/>
                  </a:lnTo>
                  <a:lnTo>
                    <a:pt x="172" y="33"/>
                  </a:lnTo>
                  <a:lnTo>
                    <a:pt x="167" y="28"/>
                  </a:lnTo>
                  <a:lnTo>
                    <a:pt x="167" y="30"/>
                  </a:lnTo>
                  <a:lnTo>
                    <a:pt x="167" y="33"/>
                  </a:lnTo>
                  <a:lnTo>
                    <a:pt x="165" y="33"/>
                  </a:lnTo>
                  <a:lnTo>
                    <a:pt x="163" y="33"/>
                  </a:lnTo>
                  <a:lnTo>
                    <a:pt x="163" y="28"/>
                  </a:lnTo>
                  <a:lnTo>
                    <a:pt x="160" y="28"/>
                  </a:lnTo>
                  <a:lnTo>
                    <a:pt x="163" y="16"/>
                  </a:lnTo>
                  <a:lnTo>
                    <a:pt x="156" y="11"/>
                  </a:lnTo>
                  <a:lnTo>
                    <a:pt x="153" y="11"/>
                  </a:lnTo>
                  <a:lnTo>
                    <a:pt x="151" y="16"/>
                  </a:lnTo>
                  <a:lnTo>
                    <a:pt x="156" y="19"/>
                  </a:lnTo>
                  <a:lnTo>
                    <a:pt x="148" y="21"/>
                  </a:lnTo>
                  <a:lnTo>
                    <a:pt x="148" y="19"/>
                  </a:lnTo>
                  <a:lnTo>
                    <a:pt x="146" y="21"/>
                  </a:lnTo>
                  <a:lnTo>
                    <a:pt x="146" y="26"/>
                  </a:lnTo>
                  <a:lnTo>
                    <a:pt x="141" y="28"/>
                  </a:lnTo>
                  <a:lnTo>
                    <a:pt x="139" y="26"/>
                  </a:lnTo>
                  <a:lnTo>
                    <a:pt x="139" y="21"/>
                  </a:lnTo>
                  <a:lnTo>
                    <a:pt x="137" y="23"/>
                  </a:lnTo>
                  <a:lnTo>
                    <a:pt x="134" y="19"/>
                  </a:lnTo>
                  <a:lnTo>
                    <a:pt x="132" y="19"/>
                  </a:lnTo>
                  <a:lnTo>
                    <a:pt x="120" y="23"/>
                  </a:lnTo>
                  <a:lnTo>
                    <a:pt x="120" y="26"/>
                  </a:lnTo>
                  <a:lnTo>
                    <a:pt x="118" y="33"/>
                  </a:lnTo>
                  <a:lnTo>
                    <a:pt x="115" y="37"/>
                  </a:lnTo>
                  <a:lnTo>
                    <a:pt x="118" y="37"/>
                  </a:lnTo>
                  <a:lnTo>
                    <a:pt x="120" y="42"/>
                  </a:lnTo>
                  <a:lnTo>
                    <a:pt x="118" y="45"/>
                  </a:lnTo>
                  <a:lnTo>
                    <a:pt x="115" y="42"/>
                  </a:lnTo>
                  <a:lnTo>
                    <a:pt x="111" y="45"/>
                  </a:lnTo>
                  <a:lnTo>
                    <a:pt x="106" y="47"/>
                  </a:lnTo>
                  <a:lnTo>
                    <a:pt x="106" y="47"/>
                  </a:lnTo>
                  <a:lnTo>
                    <a:pt x="106" y="47"/>
                  </a:lnTo>
                  <a:lnTo>
                    <a:pt x="94" y="45"/>
                  </a:lnTo>
                  <a:lnTo>
                    <a:pt x="94" y="49"/>
                  </a:lnTo>
                  <a:lnTo>
                    <a:pt x="99" y="49"/>
                  </a:lnTo>
                  <a:lnTo>
                    <a:pt x="97" y="52"/>
                  </a:lnTo>
                  <a:lnTo>
                    <a:pt x="92" y="49"/>
                  </a:lnTo>
                  <a:lnTo>
                    <a:pt x="92" y="52"/>
                  </a:lnTo>
                  <a:lnTo>
                    <a:pt x="87" y="54"/>
                  </a:lnTo>
                  <a:lnTo>
                    <a:pt x="85" y="54"/>
                  </a:lnTo>
                  <a:lnTo>
                    <a:pt x="80" y="59"/>
                  </a:lnTo>
                  <a:lnTo>
                    <a:pt x="68" y="61"/>
                  </a:lnTo>
                  <a:lnTo>
                    <a:pt x="59" y="45"/>
                  </a:lnTo>
                  <a:lnTo>
                    <a:pt x="59" y="42"/>
                  </a:lnTo>
                  <a:lnTo>
                    <a:pt x="56" y="42"/>
                  </a:lnTo>
                  <a:lnTo>
                    <a:pt x="59" y="52"/>
                  </a:lnTo>
                  <a:lnTo>
                    <a:pt x="52" y="56"/>
                  </a:lnTo>
                  <a:lnTo>
                    <a:pt x="47" y="52"/>
                  </a:lnTo>
                  <a:lnTo>
                    <a:pt x="47" y="47"/>
                  </a:lnTo>
                  <a:lnTo>
                    <a:pt x="45" y="45"/>
                  </a:lnTo>
                  <a:lnTo>
                    <a:pt x="37" y="47"/>
                  </a:lnTo>
                  <a:lnTo>
                    <a:pt x="33" y="56"/>
                  </a:lnTo>
                  <a:lnTo>
                    <a:pt x="40" y="63"/>
                  </a:lnTo>
                  <a:lnTo>
                    <a:pt x="45" y="61"/>
                  </a:lnTo>
                  <a:lnTo>
                    <a:pt x="47" y="68"/>
                  </a:lnTo>
                  <a:lnTo>
                    <a:pt x="49" y="68"/>
                  </a:lnTo>
                  <a:lnTo>
                    <a:pt x="45" y="71"/>
                  </a:lnTo>
                  <a:lnTo>
                    <a:pt x="42" y="66"/>
                  </a:lnTo>
                  <a:lnTo>
                    <a:pt x="40" y="68"/>
                  </a:lnTo>
                  <a:lnTo>
                    <a:pt x="35" y="68"/>
                  </a:lnTo>
                  <a:lnTo>
                    <a:pt x="35" y="71"/>
                  </a:lnTo>
                  <a:lnTo>
                    <a:pt x="35" y="78"/>
                  </a:lnTo>
                  <a:lnTo>
                    <a:pt x="37" y="82"/>
                  </a:lnTo>
                  <a:lnTo>
                    <a:pt x="35" y="97"/>
                  </a:lnTo>
                  <a:lnTo>
                    <a:pt x="30" y="94"/>
                  </a:lnTo>
                  <a:lnTo>
                    <a:pt x="26" y="97"/>
                  </a:lnTo>
                  <a:lnTo>
                    <a:pt x="23" y="94"/>
                  </a:lnTo>
                  <a:lnTo>
                    <a:pt x="23" y="99"/>
                  </a:lnTo>
                  <a:lnTo>
                    <a:pt x="21" y="99"/>
                  </a:lnTo>
                  <a:lnTo>
                    <a:pt x="19" y="97"/>
                  </a:lnTo>
                  <a:lnTo>
                    <a:pt x="16" y="94"/>
                  </a:lnTo>
                  <a:lnTo>
                    <a:pt x="14" y="99"/>
                  </a:lnTo>
                  <a:lnTo>
                    <a:pt x="11" y="99"/>
                  </a:lnTo>
                  <a:lnTo>
                    <a:pt x="11" y="101"/>
                  </a:lnTo>
                  <a:lnTo>
                    <a:pt x="14" y="104"/>
                  </a:lnTo>
                  <a:lnTo>
                    <a:pt x="26" y="106"/>
                  </a:lnTo>
                  <a:lnTo>
                    <a:pt x="23" y="108"/>
                  </a:lnTo>
                  <a:lnTo>
                    <a:pt x="28" y="108"/>
                  </a:lnTo>
                  <a:lnTo>
                    <a:pt x="28" y="113"/>
                  </a:lnTo>
                  <a:lnTo>
                    <a:pt x="26" y="113"/>
                  </a:lnTo>
                  <a:lnTo>
                    <a:pt x="26" y="113"/>
                  </a:lnTo>
                  <a:lnTo>
                    <a:pt x="23" y="113"/>
                  </a:lnTo>
                  <a:lnTo>
                    <a:pt x="19" y="111"/>
                  </a:lnTo>
                  <a:lnTo>
                    <a:pt x="19" y="113"/>
                  </a:lnTo>
                  <a:lnTo>
                    <a:pt x="21" y="113"/>
                  </a:lnTo>
                  <a:lnTo>
                    <a:pt x="21" y="113"/>
                  </a:lnTo>
                  <a:lnTo>
                    <a:pt x="16" y="111"/>
                  </a:lnTo>
                  <a:lnTo>
                    <a:pt x="11" y="108"/>
                  </a:lnTo>
                  <a:lnTo>
                    <a:pt x="7" y="113"/>
                  </a:lnTo>
                  <a:lnTo>
                    <a:pt x="0" y="115"/>
                  </a:lnTo>
                  <a:lnTo>
                    <a:pt x="4" y="120"/>
                  </a:lnTo>
                  <a:lnTo>
                    <a:pt x="4" y="123"/>
                  </a:lnTo>
                  <a:lnTo>
                    <a:pt x="7" y="123"/>
                  </a:lnTo>
                  <a:lnTo>
                    <a:pt x="7" y="130"/>
                  </a:lnTo>
                  <a:lnTo>
                    <a:pt x="9" y="132"/>
                  </a:lnTo>
                  <a:lnTo>
                    <a:pt x="11" y="132"/>
                  </a:lnTo>
                  <a:lnTo>
                    <a:pt x="9" y="134"/>
                  </a:lnTo>
                  <a:lnTo>
                    <a:pt x="11" y="134"/>
                  </a:lnTo>
                  <a:lnTo>
                    <a:pt x="11" y="137"/>
                  </a:lnTo>
                  <a:lnTo>
                    <a:pt x="16" y="141"/>
                  </a:lnTo>
                  <a:lnTo>
                    <a:pt x="21" y="144"/>
                  </a:lnTo>
                  <a:lnTo>
                    <a:pt x="23" y="146"/>
                  </a:lnTo>
                  <a:lnTo>
                    <a:pt x="28" y="141"/>
                  </a:lnTo>
                  <a:lnTo>
                    <a:pt x="35" y="144"/>
                  </a:lnTo>
                  <a:lnTo>
                    <a:pt x="35" y="146"/>
                  </a:lnTo>
                  <a:lnTo>
                    <a:pt x="33" y="144"/>
                  </a:lnTo>
                  <a:lnTo>
                    <a:pt x="35" y="148"/>
                  </a:lnTo>
                  <a:lnTo>
                    <a:pt x="40" y="146"/>
                  </a:lnTo>
                  <a:lnTo>
                    <a:pt x="45" y="151"/>
                  </a:lnTo>
                  <a:lnTo>
                    <a:pt x="40" y="153"/>
                  </a:lnTo>
                  <a:lnTo>
                    <a:pt x="35" y="153"/>
                  </a:lnTo>
                  <a:lnTo>
                    <a:pt x="37" y="156"/>
                  </a:lnTo>
                  <a:lnTo>
                    <a:pt x="40" y="158"/>
                  </a:lnTo>
                  <a:lnTo>
                    <a:pt x="45" y="158"/>
                  </a:lnTo>
                  <a:lnTo>
                    <a:pt x="45" y="160"/>
                  </a:lnTo>
                  <a:lnTo>
                    <a:pt x="45" y="158"/>
                  </a:lnTo>
                  <a:lnTo>
                    <a:pt x="47" y="160"/>
                  </a:lnTo>
                  <a:lnTo>
                    <a:pt x="52" y="163"/>
                  </a:lnTo>
                  <a:lnTo>
                    <a:pt x="59" y="158"/>
                  </a:lnTo>
                  <a:lnTo>
                    <a:pt x="61" y="160"/>
                  </a:lnTo>
                  <a:lnTo>
                    <a:pt x="61" y="163"/>
                  </a:lnTo>
                  <a:lnTo>
                    <a:pt x="63" y="165"/>
                  </a:lnTo>
                  <a:lnTo>
                    <a:pt x="59" y="165"/>
                  </a:lnTo>
                  <a:lnTo>
                    <a:pt x="59" y="172"/>
                  </a:lnTo>
                  <a:lnTo>
                    <a:pt x="63" y="172"/>
                  </a:lnTo>
                  <a:lnTo>
                    <a:pt x="68" y="163"/>
                  </a:lnTo>
                  <a:lnTo>
                    <a:pt x="68" y="165"/>
                  </a:lnTo>
                  <a:lnTo>
                    <a:pt x="68" y="170"/>
                  </a:lnTo>
                  <a:lnTo>
                    <a:pt x="71" y="170"/>
                  </a:lnTo>
                  <a:lnTo>
                    <a:pt x="68" y="174"/>
                  </a:lnTo>
                  <a:lnTo>
                    <a:pt x="68" y="179"/>
                  </a:lnTo>
                  <a:lnTo>
                    <a:pt x="68" y="179"/>
                  </a:lnTo>
                  <a:lnTo>
                    <a:pt x="59" y="184"/>
                  </a:lnTo>
                  <a:lnTo>
                    <a:pt x="59" y="184"/>
                  </a:lnTo>
                  <a:lnTo>
                    <a:pt x="61" y="189"/>
                  </a:lnTo>
                  <a:lnTo>
                    <a:pt x="68" y="193"/>
                  </a:lnTo>
                  <a:lnTo>
                    <a:pt x="87" y="210"/>
                  </a:lnTo>
                  <a:lnTo>
                    <a:pt x="87" y="208"/>
                  </a:lnTo>
                  <a:lnTo>
                    <a:pt x="92" y="208"/>
                  </a:lnTo>
                  <a:lnTo>
                    <a:pt x="92" y="212"/>
                  </a:lnTo>
                  <a:lnTo>
                    <a:pt x="94" y="212"/>
                  </a:lnTo>
                  <a:lnTo>
                    <a:pt x="97" y="212"/>
                  </a:lnTo>
                  <a:lnTo>
                    <a:pt x="97" y="215"/>
                  </a:lnTo>
                  <a:lnTo>
                    <a:pt x="97" y="217"/>
                  </a:lnTo>
                  <a:lnTo>
                    <a:pt x="99" y="219"/>
                  </a:lnTo>
                  <a:lnTo>
                    <a:pt x="101" y="217"/>
                  </a:lnTo>
                  <a:lnTo>
                    <a:pt x="106" y="222"/>
                  </a:lnTo>
                  <a:lnTo>
                    <a:pt x="101" y="226"/>
                  </a:lnTo>
                  <a:lnTo>
                    <a:pt x="104" y="229"/>
                  </a:lnTo>
                  <a:lnTo>
                    <a:pt x="101" y="234"/>
                  </a:lnTo>
                  <a:lnTo>
                    <a:pt x="104" y="236"/>
                  </a:lnTo>
                  <a:lnTo>
                    <a:pt x="101" y="236"/>
                  </a:lnTo>
                  <a:lnTo>
                    <a:pt x="97" y="236"/>
                  </a:lnTo>
                  <a:lnTo>
                    <a:pt x="92" y="241"/>
                  </a:lnTo>
                  <a:lnTo>
                    <a:pt x="99" y="255"/>
                  </a:lnTo>
                  <a:lnTo>
                    <a:pt x="101" y="255"/>
                  </a:lnTo>
                  <a:lnTo>
                    <a:pt x="101" y="257"/>
                  </a:lnTo>
                  <a:lnTo>
                    <a:pt x="101" y="259"/>
                  </a:lnTo>
                  <a:lnTo>
                    <a:pt x="101" y="264"/>
                  </a:lnTo>
                  <a:lnTo>
                    <a:pt x="99" y="264"/>
                  </a:lnTo>
                  <a:lnTo>
                    <a:pt x="97" y="262"/>
                  </a:lnTo>
                  <a:lnTo>
                    <a:pt x="97" y="269"/>
                  </a:lnTo>
                  <a:lnTo>
                    <a:pt x="94" y="269"/>
                  </a:lnTo>
                  <a:lnTo>
                    <a:pt x="92" y="274"/>
                  </a:lnTo>
                  <a:lnTo>
                    <a:pt x="92" y="274"/>
                  </a:lnTo>
                  <a:lnTo>
                    <a:pt x="92" y="276"/>
                  </a:lnTo>
                  <a:lnTo>
                    <a:pt x="85" y="283"/>
                  </a:lnTo>
                  <a:lnTo>
                    <a:pt x="87" y="288"/>
                  </a:lnTo>
                  <a:lnTo>
                    <a:pt x="85" y="288"/>
                  </a:lnTo>
                  <a:lnTo>
                    <a:pt x="75" y="290"/>
                  </a:lnTo>
                  <a:lnTo>
                    <a:pt x="73" y="290"/>
                  </a:lnTo>
                  <a:lnTo>
                    <a:pt x="73" y="293"/>
                  </a:lnTo>
                  <a:lnTo>
                    <a:pt x="73" y="293"/>
                  </a:lnTo>
                  <a:lnTo>
                    <a:pt x="73" y="297"/>
                  </a:lnTo>
                  <a:lnTo>
                    <a:pt x="78" y="300"/>
                  </a:lnTo>
                  <a:lnTo>
                    <a:pt x="75" y="307"/>
                  </a:lnTo>
                  <a:lnTo>
                    <a:pt x="73" y="311"/>
                  </a:lnTo>
                  <a:lnTo>
                    <a:pt x="75" y="311"/>
                  </a:lnTo>
                  <a:lnTo>
                    <a:pt x="73" y="319"/>
                  </a:lnTo>
                  <a:lnTo>
                    <a:pt x="73" y="319"/>
                  </a:lnTo>
                  <a:lnTo>
                    <a:pt x="71" y="316"/>
                  </a:lnTo>
                  <a:lnTo>
                    <a:pt x="68" y="321"/>
                  </a:lnTo>
                  <a:lnTo>
                    <a:pt x="71" y="323"/>
                  </a:lnTo>
                  <a:lnTo>
                    <a:pt x="71" y="330"/>
                  </a:lnTo>
                  <a:lnTo>
                    <a:pt x="68" y="330"/>
                  </a:lnTo>
                  <a:lnTo>
                    <a:pt x="78" y="340"/>
                  </a:lnTo>
                  <a:lnTo>
                    <a:pt x="82" y="342"/>
                  </a:lnTo>
                  <a:lnTo>
                    <a:pt x="85" y="347"/>
                  </a:lnTo>
                  <a:lnTo>
                    <a:pt x="87" y="352"/>
                  </a:lnTo>
                  <a:lnTo>
                    <a:pt x="92" y="356"/>
                  </a:lnTo>
                  <a:lnTo>
                    <a:pt x="97" y="356"/>
                  </a:lnTo>
                  <a:lnTo>
                    <a:pt x="106" y="368"/>
                  </a:lnTo>
                  <a:lnTo>
                    <a:pt x="111" y="368"/>
                  </a:lnTo>
                  <a:lnTo>
                    <a:pt x="111" y="371"/>
                  </a:lnTo>
                  <a:lnTo>
                    <a:pt x="111" y="375"/>
                  </a:lnTo>
                  <a:lnTo>
                    <a:pt x="118" y="375"/>
                  </a:lnTo>
                  <a:lnTo>
                    <a:pt x="115" y="380"/>
                  </a:lnTo>
                  <a:lnTo>
                    <a:pt x="115" y="380"/>
                  </a:lnTo>
                  <a:lnTo>
                    <a:pt x="120" y="385"/>
                  </a:lnTo>
                  <a:lnTo>
                    <a:pt x="122" y="385"/>
                  </a:lnTo>
                  <a:lnTo>
                    <a:pt x="125" y="387"/>
                  </a:lnTo>
                  <a:lnTo>
                    <a:pt x="127" y="387"/>
                  </a:lnTo>
                  <a:lnTo>
                    <a:pt x="125" y="389"/>
                  </a:lnTo>
                  <a:lnTo>
                    <a:pt x="127" y="394"/>
                  </a:lnTo>
                  <a:lnTo>
                    <a:pt x="125" y="396"/>
                  </a:lnTo>
                  <a:lnTo>
                    <a:pt x="125" y="399"/>
                  </a:lnTo>
                  <a:lnTo>
                    <a:pt x="127" y="394"/>
                  </a:lnTo>
                  <a:lnTo>
                    <a:pt x="127" y="399"/>
                  </a:lnTo>
                  <a:lnTo>
                    <a:pt x="130" y="394"/>
                  </a:lnTo>
                  <a:lnTo>
                    <a:pt x="132" y="399"/>
                  </a:lnTo>
                  <a:lnTo>
                    <a:pt x="134" y="396"/>
                  </a:lnTo>
                  <a:lnTo>
                    <a:pt x="139" y="399"/>
                  </a:lnTo>
                  <a:lnTo>
                    <a:pt x="144" y="399"/>
                  </a:lnTo>
                  <a:lnTo>
                    <a:pt x="144" y="399"/>
                  </a:lnTo>
                  <a:lnTo>
                    <a:pt x="148" y="399"/>
                  </a:lnTo>
                  <a:lnTo>
                    <a:pt x="148" y="399"/>
                  </a:lnTo>
                  <a:lnTo>
                    <a:pt x="153" y="399"/>
                  </a:lnTo>
                  <a:lnTo>
                    <a:pt x="153" y="394"/>
                  </a:lnTo>
                  <a:lnTo>
                    <a:pt x="158" y="394"/>
                  </a:lnTo>
                  <a:lnTo>
                    <a:pt x="158" y="399"/>
                  </a:lnTo>
                  <a:lnTo>
                    <a:pt x="160" y="406"/>
                  </a:lnTo>
                  <a:lnTo>
                    <a:pt x="163" y="404"/>
                  </a:lnTo>
                  <a:lnTo>
                    <a:pt x="163" y="406"/>
                  </a:lnTo>
                  <a:lnTo>
                    <a:pt x="170" y="406"/>
                  </a:lnTo>
                  <a:lnTo>
                    <a:pt x="172" y="399"/>
                  </a:lnTo>
                  <a:lnTo>
                    <a:pt x="174" y="394"/>
                  </a:lnTo>
                  <a:lnTo>
                    <a:pt x="177" y="401"/>
                  </a:lnTo>
                  <a:lnTo>
                    <a:pt x="179" y="404"/>
                  </a:lnTo>
                  <a:lnTo>
                    <a:pt x="182" y="404"/>
                  </a:lnTo>
                  <a:lnTo>
                    <a:pt x="182" y="404"/>
                  </a:lnTo>
                  <a:lnTo>
                    <a:pt x="191" y="404"/>
                  </a:lnTo>
                  <a:lnTo>
                    <a:pt x="191" y="408"/>
                  </a:lnTo>
                  <a:lnTo>
                    <a:pt x="189" y="408"/>
                  </a:lnTo>
                  <a:lnTo>
                    <a:pt x="189" y="411"/>
                  </a:lnTo>
                  <a:lnTo>
                    <a:pt x="191" y="415"/>
                  </a:lnTo>
                  <a:lnTo>
                    <a:pt x="196" y="413"/>
                  </a:lnTo>
                  <a:lnTo>
                    <a:pt x="196" y="418"/>
                  </a:lnTo>
                  <a:lnTo>
                    <a:pt x="200" y="418"/>
                  </a:lnTo>
                  <a:lnTo>
                    <a:pt x="205" y="413"/>
                  </a:lnTo>
                  <a:lnTo>
                    <a:pt x="205" y="418"/>
                  </a:lnTo>
                  <a:lnTo>
                    <a:pt x="208" y="418"/>
                  </a:lnTo>
                  <a:lnTo>
                    <a:pt x="208" y="425"/>
                  </a:lnTo>
                  <a:lnTo>
                    <a:pt x="210" y="425"/>
                  </a:lnTo>
                  <a:lnTo>
                    <a:pt x="210" y="427"/>
                  </a:lnTo>
                  <a:lnTo>
                    <a:pt x="212" y="427"/>
                  </a:lnTo>
                  <a:lnTo>
                    <a:pt x="210" y="430"/>
                  </a:lnTo>
                  <a:lnTo>
                    <a:pt x="210" y="430"/>
                  </a:lnTo>
                  <a:lnTo>
                    <a:pt x="210" y="432"/>
                  </a:lnTo>
                  <a:lnTo>
                    <a:pt x="212" y="432"/>
                  </a:lnTo>
                  <a:lnTo>
                    <a:pt x="212" y="432"/>
                  </a:lnTo>
                  <a:lnTo>
                    <a:pt x="215" y="432"/>
                  </a:lnTo>
                  <a:lnTo>
                    <a:pt x="217" y="432"/>
                  </a:lnTo>
                  <a:lnTo>
                    <a:pt x="219" y="437"/>
                  </a:lnTo>
                  <a:lnTo>
                    <a:pt x="217" y="439"/>
                  </a:lnTo>
                  <a:lnTo>
                    <a:pt x="224" y="444"/>
                  </a:lnTo>
                  <a:lnTo>
                    <a:pt x="224" y="441"/>
                  </a:lnTo>
                  <a:lnTo>
                    <a:pt x="234" y="441"/>
                  </a:lnTo>
                  <a:lnTo>
                    <a:pt x="238" y="446"/>
                  </a:lnTo>
                  <a:lnTo>
                    <a:pt x="243" y="446"/>
                  </a:lnTo>
                  <a:lnTo>
                    <a:pt x="248" y="451"/>
                  </a:lnTo>
                  <a:lnTo>
                    <a:pt x="248" y="446"/>
                  </a:lnTo>
                  <a:lnTo>
                    <a:pt x="252" y="446"/>
                  </a:lnTo>
                  <a:lnTo>
                    <a:pt x="250" y="453"/>
                  </a:lnTo>
                  <a:lnTo>
                    <a:pt x="245" y="465"/>
                  </a:lnTo>
                  <a:lnTo>
                    <a:pt x="248" y="465"/>
                  </a:lnTo>
                  <a:lnTo>
                    <a:pt x="245" y="472"/>
                  </a:lnTo>
                  <a:lnTo>
                    <a:pt x="248" y="474"/>
                  </a:lnTo>
                  <a:lnTo>
                    <a:pt x="250" y="474"/>
                  </a:lnTo>
                  <a:lnTo>
                    <a:pt x="255" y="472"/>
                  </a:lnTo>
                  <a:lnTo>
                    <a:pt x="257" y="474"/>
                  </a:lnTo>
                  <a:lnTo>
                    <a:pt x="257" y="472"/>
                  </a:lnTo>
                  <a:lnTo>
                    <a:pt x="260" y="470"/>
                  </a:lnTo>
                  <a:lnTo>
                    <a:pt x="262" y="474"/>
                  </a:lnTo>
                  <a:lnTo>
                    <a:pt x="267" y="474"/>
                  </a:lnTo>
                  <a:lnTo>
                    <a:pt x="269" y="477"/>
                  </a:lnTo>
                  <a:lnTo>
                    <a:pt x="274" y="479"/>
                  </a:lnTo>
                  <a:lnTo>
                    <a:pt x="274" y="482"/>
                  </a:lnTo>
                  <a:lnTo>
                    <a:pt x="276" y="482"/>
                  </a:lnTo>
                  <a:lnTo>
                    <a:pt x="281" y="493"/>
                  </a:lnTo>
                  <a:lnTo>
                    <a:pt x="293" y="498"/>
                  </a:lnTo>
                  <a:lnTo>
                    <a:pt x="295" y="503"/>
                  </a:lnTo>
                  <a:lnTo>
                    <a:pt x="300" y="498"/>
                  </a:lnTo>
                  <a:lnTo>
                    <a:pt x="304" y="496"/>
                  </a:lnTo>
                  <a:lnTo>
                    <a:pt x="304" y="507"/>
                  </a:lnTo>
                  <a:lnTo>
                    <a:pt x="300" y="510"/>
                  </a:lnTo>
                  <a:lnTo>
                    <a:pt x="290" y="522"/>
                  </a:lnTo>
                  <a:lnTo>
                    <a:pt x="295" y="529"/>
                  </a:lnTo>
                  <a:lnTo>
                    <a:pt x="295" y="531"/>
                  </a:lnTo>
                  <a:lnTo>
                    <a:pt x="304" y="541"/>
                  </a:lnTo>
                  <a:lnTo>
                    <a:pt x="311" y="541"/>
                  </a:lnTo>
                  <a:lnTo>
                    <a:pt x="321" y="550"/>
                  </a:lnTo>
                  <a:lnTo>
                    <a:pt x="326" y="550"/>
                  </a:lnTo>
                  <a:lnTo>
                    <a:pt x="326" y="552"/>
                  </a:lnTo>
                  <a:lnTo>
                    <a:pt x="328" y="555"/>
                  </a:lnTo>
                  <a:lnTo>
                    <a:pt x="335" y="564"/>
                  </a:lnTo>
                  <a:lnTo>
                    <a:pt x="337" y="564"/>
                  </a:lnTo>
                  <a:lnTo>
                    <a:pt x="342" y="564"/>
                  </a:lnTo>
                  <a:lnTo>
                    <a:pt x="347" y="564"/>
                  </a:lnTo>
                  <a:lnTo>
                    <a:pt x="352" y="567"/>
                  </a:lnTo>
                  <a:lnTo>
                    <a:pt x="356" y="567"/>
                  </a:lnTo>
                  <a:lnTo>
                    <a:pt x="356" y="564"/>
                  </a:lnTo>
                  <a:lnTo>
                    <a:pt x="363" y="564"/>
                  </a:lnTo>
                  <a:lnTo>
                    <a:pt x="361" y="550"/>
                  </a:lnTo>
                  <a:lnTo>
                    <a:pt x="373" y="552"/>
                  </a:lnTo>
                  <a:lnTo>
                    <a:pt x="373" y="550"/>
                  </a:lnTo>
                  <a:lnTo>
                    <a:pt x="375" y="550"/>
                  </a:lnTo>
                  <a:lnTo>
                    <a:pt x="373" y="541"/>
                  </a:lnTo>
                  <a:lnTo>
                    <a:pt x="378" y="531"/>
                  </a:lnTo>
                  <a:lnTo>
                    <a:pt x="394" y="519"/>
                  </a:lnTo>
                  <a:lnTo>
                    <a:pt x="397" y="512"/>
                  </a:lnTo>
                  <a:lnTo>
                    <a:pt x="401" y="512"/>
                  </a:lnTo>
                  <a:lnTo>
                    <a:pt x="401" y="517"/>
                  </a:lnTo>
                  <a:lnTo>
                    <a:pt x="406" y="515"/>
                  </a:lnTo>
                  <a:lnTo>
                    <a:pt x="404" y="517"/>
                  </a:lnTo>
                  <a:lnTo>
                    <a:pt x="401" y="519"/>
                  </a:lnTo>
                  <a:lnTo>
                    <a:pt x="404" y="524"/>
                  </a:lnTo>
                  <a:lnTo>
                    <a:pt x="401" y="524"/>
                  </a:lnTo>
                  <a:lnTo>
                    <a:pt x="401" y="529"/>
                  </a:lnTo>
                  <a:lnTo>
                    <a:pt x="411" y="538"/>
                  </a:lnTo>
                  <a:lnTo>
                    <a:pt x="415" y="541"/>
                  </a:lnTo>
                  <a:lnTo>
                    <a:pt x="420" y="541"/>
                  </a:lnTo>
                  <a:lnTo>
                    <a:pt x="420" y="543"/>
                  </a:lnTo>
                  <a:lnTo>
                    <a:pt x="427" y="545"/>
                  </a:lnTo>
                  <a:lnTo>
                    <a:pt x="430" y="548"/>
                  </a:lnTo>
                  <a:lnTo>
                    <a:pt x="432" y="543"/>
                  </a:lnTo>
                  <a:lnTo>
                    <a:pt x="434" y="545"/>
                  </a:lnTo>
                  <a:lnTo>
                    <a:pt x="439" y="545"/>
                  </a:lnTo>
                  <a:lnTo>
                    <a:pt x="444" y="548"/>
                  </a:lnTo>
                  <a:lnTo>
                    <a:pt x="444" y="548"/>
                  </a:lnTo>
                  <a:lnTo>
                    <a:pt x="448" y="552"/>
                  </a:lnTo>
                  <a:lnTo>
                    <a:pt x="451" y="555"/>
                  </a:lnTo>
                  <a:lnTo>
                    <a:pt x="451" y="557"/>
                  </a:lnTo>
                  <a:lnTo>
                    <a:pt x="456" y="564"/>
                  </a:lnTo>
                  <a:lnTo>
                    <a:pt x="458" y="578"/>
                  </a:lnTo>
                  <a:lnTo>
                    <a:pt x="463" y="583"/>
                  </a:lnTo>
                  <a:lnTo>
                    <a:pt x="467" y="578"/>
                  </a:lnTo>
                  <a:lnTo>
                    <a:pt x="470" y="581"/>
                  </a:lnTo>
                  <a:lnTo>
                    <a:pt x="470" y="578"/>
                  </a:lnTo>
                  <a:lnTo>
                    <a:pt x="479" y="583"/>
                  </a:lnTo>
                  <a:lnTo>
                    <a:pt x="489" y="578"/>
                  </a:lnTo>
                  <a:lnTo>
                    <a:pt x="491" y="583"/>
                  </a:lnTo>
                  <a:lnTo>
                    <a:pt x="496" y="588"/>
                  </a:lnTo>
                  <a:lnTo>
                    <a:pt x="493" y="593"/>
                  </a:lnTo>
                  <a:lnTo>
                    <a:pt x="496" y="593"/>
                  </a:lnTo>
                  <a:lnTo>
                    <a:pt x="500" y="590"/>
                  </a:lnTo>
                  <a:lnTo>
                    <a:pt x="508" y="590"/>
                  </a:lnTo>
                  <a:lnTo>
                    <a:pt x="510" y="595"/>
                  </a:lnTo>
                  <a:lnTo>
                    <a:pt x="517" y="602"/>
                  </a:lnTo>
                  <a:lnTo>
                    <a:pt x="519" y="602"/>
                  </a:lnTo>
                  <a:lnTo>
                    <a:pt x="522" y="597"/>
                  </a:lnTo>
                  <a:lnTo>
                    <a:pt x="524" y="597"/>
                  </a:lnTo>
                  <a:lnTo>
                    <a:pt x="526" y="602"/>
                  </a:lnTo>
                  <a:lnTo>
                    <a:pt x="531" y="607"/>
                  </a:lnTo>
                  <a:lnTo>
                    <a:pt x="531" y="611"/>
                  </a:lnTo>
                  <a:lnTo>
                    <a:pt x="536" y="611"/>
                  </a:lnTo>
                  <a:lnTo>
                    <a:pt x="538" y="611"/>
                  </a:lnTo>
                  <a:lnTo>
                    <a:pt x="538" y="611"/>
                  </a:lnTo>
                  <a:lnTo>
                    <a:pt x="545" y="616"/>
                  </a:lnTo>
                  <a:lnTo>
                    <a:pt x="552" y="618"/>
                  </a:lnTo>
                  <a:lnTo>
                    <a:pt x="557" y="623"/>
                  </a:lnTo>
                  <a:lnTo>
                    <a:pt x="564" y="637"/>
                  </a:lnTo>
                  <a:lnTo>
                    <a:pt x="569" y="644"/>
                  </a:lnTo>
                  <a:lnTo>
                    <a:pt x="574" y="649"/>
                  </a:lnTo>
                  <a:lnTo>
                    <a:pt x="571" y="659"/>
                  </a:lnTo>
                  <a:lnTo>
                    <a:pt x="576" y="661"/>
                  </a:lnTo>
                  <a:lnTo>
                    <a:pt x="581" y="663"/>
                  </a:lnTo>
                  <a:lnTo>
                    <a:pt x="581" y="670"/>
                  </a:lnTo>
                  <a:lnTo>
                    <a:pt x="586" y="673"/>
                  </a:lnTo>
                  <a:lnTo>
                    <a:pt x="590" y="673"/>
                  </a:lnTo>
                  <a:lnTo>
                    <a:pt x="593" y="668"/>
                  </a:lnTo>
                  <a:lnTo>
                    <a:pt x="600" y="673"/>
                  </a:lnTo>
                  <a:lnTo>
                    <a:pt x="602" y="673"/>
                  </a:lnTo>
                  <a:lnTo>
                    <a:pt x="609" y="680"/>
                  </a:lnTo>
                  <a:lnTo>
                    <a:pt x="616" y="680"/>
                  </a:lnTo>
                  <a:lnTo>
                    <a:pt x="623" y="682"/>
                  </a:lnTo>
                  <a:lnTo>
                    <a:pt x="623" y="689"/>
                  </a:lnTo>
                  <a:lnTo>
                    <a:pt x="628" y="696"/>
                  </a:lnTo>
                  <a:lnTo>
                    <a:pt x="635" y="696"/>
                  </a:lnTo>
                  <a:lnTo>
                    <a:pt x="640" y="704"/>
                  </a:lnTo>
                  <a:lnTo>
                    <a:pt x="640" y="708"/>
                  </a:lnTo>
                  <a:lnTo>
                    <a:pt x="647" y="722"/>
                  </a:lnTo>
                  <a:lnTo>
                    <a:pt x="652" y="725"/>
                  </a:lnTo>
                  <a:lnTo>
                    <a:pt x="654" y="732"/>
                  </a:lnTo>
                  <a:lnTo>
                    <a:pt x="659" y="734"/>
                  </a:lnTo>
                  <a:lnTo>
                    <a:pt x="659" y="727"/>
                  </a:lnTo>
                  <a:lnTo>
                    <a:pt x="668" y="722"/>
                  </a:lnTo>
                  <a:lnTo>
                    <a:pt x="666" y="713"/>
                  </a:lnTo>
                  <a:lnTo>
                    <a:pt x="668" y="708"/>
                  </a:lnTo>
                  <a:lnTo>
                    <a:pt x="675" y="711"/>
                  </a:lnTo>
                  <a:lnTo>
                    <a:pt x="680" y="711"/>
                  </a:lnTo>
                  <a:lnTo>
                    <a:pt x="682" y="706"/>
                  </a:lnTo>
                  <a:lnTo>
                    <a:pt x="685" y="706"/>
                  </a:lnTo>
                  <a:lnTo>
                    <a:pt x="685" y="706"/>
                  </a:lnTo>
                  <a:lnTo>
                    <a:pt x="689" y="711"/>
                  </a:lnTo>
                  <a:lnTo>
                    <a:pt x="687" y="720"/>
                  </a:lnTo>
                  <a:lnTo>
                    <a:pt x="689" y="720"/>
                  </a:lnTo>
                  <a:lnTo>
                    <a:pt x="694" y="718"/>
                  </a:lnTo>
                  <a:lnTo>
                    <a:pt x="697" y="718"/>
                  </a:lnTo>
                  <a:lnTo>
                    <a:pt x="699" y="715"/>
                  </a:lnTo>
                  <a:lnTo>
                    <a:pt x="706" y="718"/>
                  </a:lnTo>
                  <a:lnTo>
                    <a:pt x="718" y="711"/>
                  </a:lnTo>
                  <a:lnTo>
                    <a:pt x="720" y="711"/>
                  </a:lnTo>
                  <a:lnTo>
                    <a:pt x="727" y="720"/>
                  </a:lnTo>
                  <a:lnTo>
                    <a:pt x="730" y="722"/>
                  </a:lnTo>
                  <a:lnTo>
                    <a:pt x="732" y="720"/>
                  </a:lnTo>
                  <a:lnTo>
                    <a:pt x="734" y="722"/>
                  </a:lnTo>
                  <a:lnTo>
                    <a:pt x="737" y="722"/>
                  </a:lnTo>
                  <a:lnTo>
                    <a:pt x="737" y="720"/>
                  </a:lnTo>
                  <a:lnTo>
                    <a:pt x="749" y="722"/>
                  </a:lnTo>
                  <a:lnTo>
                    <a:pt x="753" y="722"/>
                  </a:lnTo>
                  <a:lnTo>
                    <a:pt x="753" y="725"/>
                  </a:lnTo>
                  <a:lnTo>
                    <a:pt x="756" y="722"/>
                  </a:lnTo>
                  <a:lnTo>
                    <a:pt x="756" y="720"/>
                  </a:lnTo>
                  <a:lnTo>
                    <a:pt x="753" y="713"/>
                  </a:lnTo>
                  <a:lnTo>
                    <a:pt x="758" y="706"/>
                  </a:lnTo>
                  <a:lnTo>
                    <a:pt x="758" y="706"/>
                  </a:lnTo>
                  <a:lnTo>
                    <a:pt x="760" y="704"/>
                  </a:lnTo>
                  <a:lnTo>
                    <a:pt x="760" y="699"/>
                  </a:lnTo>
                  <a:lnTo>
                    <a:pt x="760" y="692"/>
                  </a:lnTo>
                  <a:lnTo>
                    <a:pt x="765" y="687"/>
                  </a:lnTo>
                  <a:lnTo>
                    <a:pt x="765" y="682"/>
                  </a:lnTo>
                  <a:lnTo>
                    <a:pt x="767" y="682"/>
                  </a:lnTo>
                  <a:lnTo>
                    <a:pt x="772" y="682"/>
                  </a:lnTo>
                  <a:lnTo>
                    <a:pt x="777" y="685"/>
                  </a:lnTo>
                  <a:lnTo>
                    <a:pt x="777" y="685"/>
                  </a:lnTo>
                  <a:lnTo>
                    <a:pt x="782" y="682"/>
                  </a:lnTo>
                  <a:lnTo>
                    <a:pt x="782" y="687"/>
                  </a:lnTo>
                  <a:lnTo>
                    <a:pt x="789" y="692"/>
                  </a:lnTo>
                  <a:lnTo>
                    <a:pt x="793" y="687"/>
                  </a:lnTo>
                  <a:lnTo>
                    <a:pt x="798" y="692"/>
                  </a:lnTo>
                  <a:lnTo>
                    <a:pt x="800" y="692"/>
                  </a:lnTo>
                  <a:lnTo>
                    <a:pt x="800" y="692"/>
                  </a:lnTo>
                  <a:lnTo>
                    <a:pt x="810" y="692"/>
                  </a:lnTo>
                  <a:lnTo>
                    <a:pt x="810" y="692"/>
                  </a:lnTo>
                  <a:lnTo>
                    <a:pt x="812" y="692"/>
                  </a:lnTo>
                  <a:lnTo>
                    <a:pt x="810" y="687"/>
                  </a:lnTo>
                  <a:lnTo>
                    <a:pt x="812" y="682"/>
                  </a:lnTo>
                  <a:lnTo>
                    <a:pt x="815" y="682"/>
                  </a:lnTo>
                  <a:lnTo>
                    <a:pt x="824" y="687"/>
                  </a:lnTo>
                  <a:lnTo>
                    <a:pt x="834" y="701"/>
                  </a:lnTo>
                  <a:lnTo>
                    <a:pt x="841" y="694"/>
                  </a:lnTo>
                  <a:lnTo>
                    <a:pt x="848" y="696"/>
                  </a:lnTo>
                  <a:lnTo>
                    <a:pt x="848" y="694"/>
                  </a:lnTo>
                  <a:lnTo>
                    <a:pt x="843" y="692"/>
                  </a:lnTo>
                  <a:lnTo>
                    <a:pt x="845" y="692"/>
                  </a:lnTo>
                  <a:lnTo>
                    <a:pt x="852" y="696"/>
                  </a:lnTo>
                  <a:lnTo>
                    <a:pt x="857" y="699"/>
                  </a:lnTo>
                  <a:lnTo>
                    <a:pt x="857" y="696"/>
                  </a:lnTo>
                  <a:lnTo>
                    <a:pt x="862" y="699"/>
                  </a:lnTo>
                  <a:lnTo>
                    <a:pt x="867" y="696"/>
                  </a:lnTo>
                  <a:lnTo>
                    <a:pt x="864" y="699"/>
                  </a:lnTo>
                  <a:lnTo>
                    <a:pt x="878" y="704"/>
                  </a:lnTo>
                  <a:lnTo>
                    <a:pt x="881" y="711"/>
                  </a:lnTo>
                  <a:lnTo>
                    <a:pt x="883" y="711"/>
                  </a:lnTo>
                  <a:lnTo>
                    <a:pt x="886" y="711"/>
                  </a:lnTo>
                  <a:lnTo>
                    <a:pt x="902" y="722"/>
                  </a:lnTo>
                  <a:lnTo>
                    <a:pt x="904" y="725"/>
                  </a:lnTo>
                  <a:lnTo>
                    <a:pt x="916" y="732"/>
                  </a:lnTo>
                  <a:lnTo>
                    <a:pt x="923" y="737"/>
                  </a:lnTo>
                  <a:lnTo>
                    <a:pt x="937" y="737"/>
                  </a:lnTo>
                  <a:lnTo>
                    <a:pt x="935" y="730"/>
                  </a:lnTo>
                  <a:lnTo>
                    <a:pt x="937" y="727"/>
                  </a:lnTo>
                  <a:lnTo>
                    <a:pt x="940" y="725"/>
                  </a:lnTo>
                  <a:lnTo>
                    <a:pt x="937" y="720"/>
                  </a:lnTo>
                  <a:lnTo>
                    <a:pt x="942" y="715"/>
                  </a:lnTo>
                  <a:lnTo>
                    <a:pt x="942" y="708"/>
                  </a:lnTo>
                  <a:lnTo>
                    <a:pt x="945" y="708"/>
                  </a:lnTo>
                  <a:lnTo>
                    <a:pt x="947" y="706"/>
                  </a:lnTo>
                  <a:lnTo>
                    <a:pt x="947" y="701"/>
                  </a:lnTo>
                  <a:lnTo>
                    <a:pt x="947" y="704"/>
                  </a:lnTo>
                  <a:lnTo>
                    <a:pt x="947" y="706"/>
                  </a:lnTo>
                  <a:lnTo>
                    <a:pt x="952" y="711"/>
                  </a:lnTo>
                  <a:lnTo>
                    <a:pt x="952" y="708"/>
                  </a:lnTo>
                  <a:lnTo>
                    <a:pt x="947" y="701"/>
                  </a:lnTo>
                  <a:lnTo>
                    <a:pt x="942" y="692"/>
                  </a:lnTo>
                  <a:lnTo>
                    <a:pt x="942" y="685"/>
                  </a:lnTo>
                  <a:lnTo>
                    <a:pt x="942" y="682"/>
                  </a:lnTo>
                  <a:lnTo>
                    <a:pt x="942" y="670"/>
                  </a:lnTo>
                  <a:lnTo>
                    <a:pt x="947" y="670"/>
                  </a:lnTo>
                  <a:lnTo>
                    <a:pt x="947" y="666"/>
                  </a:lnTo>
                  <a:lnTo>
                    <a:pt x="952" y="661"/>
                  </a:lnTo>
                  <a:lnTo>
                    <a:pt x="959" y="663"/>
                  </a:lnTo>
                  <a:lnTo>
                    <a:pt x="961" y="661"/>
                  </a:lnTo>
                  <a:lnTo>
                    <a:pt x="961" y="659"/>
                  </a:lnTo>
                  <a:lnTo>
                    <a:pt x="961" y="654"/>
                  </a:lnTo>
                  <a:lnTo>
                    <a:pt x="966" y="654"/>
                  </a:lnTo>
                  <a:lnTo>
                    <a:pt x="971" y="654"/>
                  </a:lnTo>
                  <a:lnTo>
                    <a:pt x="975" y="647"/>
                  </a:lnTo>
                  <a:lnTo>
                    <a:pt x="975" y="640"/>
                  </a:lnTo>
                  <a:lnTo>
                    <a:pt x="980" y="623"/>
                  </a:lnTo>
                  <a:lnTo>
                    <a:pt x="980" y="618"/>
                  </a:lnTo>
                  <a:lnTo>
                    <a:pt x="975" y="621"/>
                  </a:lnTo>
                  <a:lnTo>
                    <a:pt x="975" y="616"/>
                  </a:lnTo>
                  <a:lnTo>
                    <a:pt x="975" y="616"/>
                  </a:lnTo>
                  <a:lnTo>
                    <a:pt x="980" y="607"/>
                  </a:lnTo>
                  <a:lnTo>
                    <a:pt x="980" y="602"/>
                  </a:lnTo>
                  <a:lnTo>
                    <a:pt x="975" y="597"/>
                  </a:lnTo>
                  <a:lnTo>
                    <a:pt x="971" y="590"/>
                  </a:lnTo>
                  <a:lnTo>
                    <a:pt x="966" y="590"/>
                  </a:lnTo>
                  <a:lnTo>
                    <a:pt x="961" y="593"/>
                  </a:lnTo>
                  <a:lnTo>
                    <a:pt x="959" y="590"/>
                  </a:lnTo>
                  <a:lnTo>
                    <a:pt x="959" y="585"/>
                  </a:lnTo>
                  <a:lnTo>
                    <a:pt x="954" y="585"/>
                  </a:lnTo>
                  <a:lnTo>
                    <a:pt x="952" y="590"/>
                  </a:lnTo>
                  <a:lnTo>
                    <a:pt x="947" y="590"/>
                  </a:lnTo>
                  <a:lnTo>
                    <a:pt x="945" y="590"/>
                  </a:lnTo>
                  <a:lnTo>
                    <a:pt x="942" y="585"/>
                  </a:lnTo>
                  <a:lnTo>
                    <a:pt x="947" y="583"/>
                  </a:lnTo>
                  <a:lnTo>
                    <a:pt x="952" y="576"/>
                  </a:lnTo>
                  <a:lnTo>
                    <a:pt x="956" y="576"/>
                  </a:lnTo>
                  <a:lnTo>
                    <a:pt x="961" y="569"/>
                  </a:lnTo>
                  <a:lnTo>
                    <a:pt x="956" y="564"/>
                  </a:lnTo>
                  <a:lnTo>
                    <a:pt x="947" y="555"/>
                  </a:lnTo>
                  <a:lnTo>
                    <a:pt x="947" y="552"/>
                  </a:lnTo>
                  <a:lnTo>
                    <a:pt x="952" y="550"/>
                  </a:lnTo>
                  <a:lnTo>
                    <a:pt x="952" y="550"/>
                  </a:lnTo>
                  <a:lnTo>
                    <a:pt x="952" y="545"/>
                  </a:lnTo>
                  <a:lnTo>
                    <a:pt x="956" y="545"/>
                  </a:lnTo>
                  <a:lnTo>
                    <a:pt x="952" y="538"/>
                  </a:lnTo>
                  <a:lnTo>
                    <a:pt x="947" y="536"/>
                  </a:lnTo>
                  <a:lnTo>
                    <a:pt x="942" y="531"/>
                  </a:lnTo>
                  <a:lnTo>
                    <a:pt x="933" y="515"/>
                  </a:lnTo>
                  <a:lnTo>
                    <a:pt x="928" y="500"/>
                  </a:lnTo>
                  <a:lnTo>
                    <a:pt x="930" y="493"/>
                  </a:lnTo>
                  <a:lnTo>
                    <a:pt x="928" y="489"/>
                  </a:lnTo>
                  <a:lnTo>
                    <a:pt x="933" y="484"/>
                  </a:lnTo>
                  <a:lnTo>
                    <a:pt x="928" y="482"/>
                  </a:lnTo>
                  <a:lnTo>
                    <a:pt x="926" y="479"/>
                  </a:lnTo>
                  <a:lnTo>
                    <a:pt x="923" y="474"/>
                  </a:lnTo>
                  <a:lnTo>
                    <a:pt x="923" y="474"/>
                  </a:lnTo>
                  <a:lnTo>
                    <a:pt x="919" y="472"/>
                  </a:lnTo>
                  <a:lnTo>
                    <a:pt x="916" y="465"/>
                  </a:lnTo>
                  <a:lnTo>
                    <a:pt x="921" y="458"/>
                  </a:lnTo>
                  <a:lnTo>
                    <a:pt x="919" y="456"/>
                  </a:lnTo>
                  <a:lnTo>
                    <a:pt x="919" y="448"/>
                  </a:lnTo>
                  <a:lnTo>
                    <a:pt x="921" y="437"/>
                  </a:lnTo>
                  <a:lnTo>
                    <a:pt x="923" y="432"/>
                  </a:lnTo>
                  <a:lnTo>
                    <a:pt x="930" y="430"/>
                  </a:lnTo>
                  <a:lnTo>
                    <a:pt x="933" y="430"/>
                  </a:lnTo>
                  <a:lnTo>
                    <a:pt x="942" y="425"/>
                  </a:lnTo>
                  <a:lnTo>
                    <a:pt x="942" y="422"/>
                  </a:lnTo>
                  <a:lnTo>
                    <a:pt x="945" y="422"/>
                  </a:lnTo>
                  <a:lnTo>
                    <a:pt x="937" y="418"/>
                  </a:lnTo>
                  <a:lnTo>
                    <a:pt x="937" y="411"/>
                  </a:lnTo>
                  <a:lnTo>
                    <a:pt x="933" y="399"/>
                  </a:lnTo>
                  <a:lnTo>
                    <a:pt x="937" y="392"/>
                  </a:lnTo>
                  <a:lnTo>
                    <a:pt x="937" y="389"/>
                  </a:lnTo>
                  <a:lnTo>
                    <a:pt x="937" y="382"/>
                  </a:lnTo>
                  <a:lnTo>
                    <a:pt x="940" y="378"/>
                  </a:lnTo>
                  <a:lnTo>
                    <a:pt x="937" y="373"/>
                  </a:lnTo>
                  <a:lnTo>
                    <a:pt x="942" y="368"/>
                  </a:lnTo>
                  <a:lnTo>
                    <a:pt x="933" y="363"/>
                  </a:lnTo>
                  <a:lnTo>
                    <a:pt x="937" y="356"/>
                  </a:lnTo>
                  <a:lnTo>
                    <a:pt x="933" y="352"/>
                  </a:lnTo>
                  <a:lnTo>
                    <a:pt x="933" y="340"/>
                  </a:lnTo>
                  <a:lnTo>
                    <a:pt x="928" y="335"/>
                  </a:lnTo>
                  <a:lnTo>
                    <a:pt x="928" y="330"/>
                  </a:lnTo>
                  <a:lnTo>
                    <a:pt x="928" y="321"/>
                  </a:lnTo>
                  <a:lnTo>
                    <a:pt x="933" y="314"/>
                  </a:lnTo>
                  <a:lnTo>
                    <a:pt x="928" y="307"/>
                  </a:lnTo>
                  <a:lnTo>
                    <a:pt x="928" y="302"/>
                  </a:lnTo>
                  <a:lnTo>
                    <a:pt x="926" y="297"/>
                  </a:lnTo>
                  <a:lnTo>
                    <a:pt x="921" y="293"/>
                  </a:lnTo>
                  <a:lnTo>
                    <a:pt x="919" y="274"/>
                  </a:lnTo>
                  <a:lnTo>
                    <a:pt x="926" y="274"/>
                  </a:lnTo>
                  <a:lnTo>
                    <a:pt x="937" y="276"/>
                  </a:lnTo>
                  <a:lnTo>
                    <a:pt x="942" y="283"/>
                  </a:lnTo>
                  <a:lnTo>
                    <a:pt x="947" y="283"/>
                  </a:lnTo>
                  <a:lnTo>
                    <a:pt x="947" y="281"/>
                  </a:lnTo>
                  <a:lnTo>
                    <a:pt x="952" y="274"/>
                  </a:lnTo>
                  <a:lnTo>
                    <a:pt x="956" y="271"/>
                  </a:lnTo>
                  <a:lnTo>
                    <a:pt x="959" y="269"/>
                  </a:lnTo>
                  <a:lnTo>
                    <a:pt x="959" y="262"/>
                  </a:lnTo>
                  <a:lnTo>
                    <a:pt x="961" y="259"/>
                  </a:lnTo>
                  <a:lnTo>
                    <a:pt x="966" y="259"/>
                  </a:lnTo>
                  <a:lnTo>
                    <a:pt x="968" y="255"/>
                  </a:lnTo>
                  <a:lnTo>
                    <a:pt x="978" y="250"/>
                  </a:lnTo>
                  <a:lnTo>
                    <a:pt x="980" y="248"/>
                  </a:lnTo>
                  <a:lnTo>
                    <a:pt x="987" y="248"/>
                  </a:lnTo>
                  <a:lnTo>
                    <a:pt x="989" y="245"/>
                  </a:lnTo>
                  <a:lnTo>
                    <a:pt x="989" y="241"/>
                  </a:lnTo>
                  <a:lnTo>
                    <a:pt x="989" y="236"/>
                  </a:lnTo>
                  <a:lnTo>
                    <a:pt x="997" y="234"/>
                  </a:lnTo>
                  <a:lnTo>
                    <a:pt x="989" y="222"/>
                  </a:lnTo>
                  <a:lnTo>
                    <a:pt x="994" y="217"/>
                  </a:lnTo>
                  <a:lnTo>
                    <a:pt x="985" y="205"/>
                  </a:lnTo>
                  <a:lnTo>
                    <a:pt x="989" y="200"/>
                  </a:lnTo>
                  <a:lnTo>
                    <a:pt x="997" y="193"/>
                  </a:lnTo>
                  <a:lnTo>
                    <a:pt x="1004" y="189"/>
                  </a:lnTo>
                  <a:lnTo>
                    <a:pt x="1001" y="184"/>
                  </a:lnTo>
                  <a:lnTo>
                    <a:pt x="1001" y="177"/>
                  </a:lnTo>
                  <a:lnTo>
                    <a:pt x="997" y="163"/>
                  </a:lnTo>
                  <a:lnTo>
                    <a:pt x="994" y="160"/>
                  </a:lnTo>
                  <a:lnTo>
                    <a:pt x="997" y="158"/>
                  </a:lnTo>
                  <a:lnTo>
                    <a:pt x="1004" y="158"/>
                  </a:lnTo>
                  <a:lnTo>
                    <a:pt x="1011" y="153"/>
                  </a:lnTo>
                  <a:lnTo>
                    <a:pt x="1011" y="139"/>
                  </a:lnTo>
                  <a:lnTo>
                    <a:pt x="1013" y="139"/>
                  </a:lnTo>
                  <a:lnTo>
                    <a:pt x="1013" y="144"/>
                  </a:lnTo>
                  <a:lnTo>
                    <a:pt x="1015" y="144"/>
                  </a:lnTo>
                  <a:lnTo>
                    <a:pt x="1018" y="137"/>
                  </a:lnTo>
                  <a:lnTo>
                    <a:pt x="1018" y="132"/>
                  </a:lnTo>
                  <a:lnTo>
                    <a:pt x="1023" y="123"/>
                  </a:lnTo>
                  <a:lnTo>
                    <a:pt x="1025" y="118"/>
                  </a:lnTo>
                  <a:lnTo>
                    <a:pt x="1027" y="111"/>
                  </a:lnTo>
                  <a:lnTo>
                    <a:pt x="1032" y="104"/>
                  </a:lnTo>
                  <a:lnTo>
                    <a:pt x="1032" y="97"/>
                  </a:lnTo>
                  <a:lnTo>
                    <a:pt x="1041" y="92"/>
                  </a:lnTo>
                  <a:lnTo>
                    <a:pt x="1044" y="87"/>
                  </a:lnTo>
                  <a:lnTo>
                    <a:pt x="1044" y="80"/>
                  </a:lnTo>
                  <a:lnTo>
                    <a:pt x="1046" y="75"/>
                  </a:lnTo>
                  <a:lnTo>
                    <a:pt x="1044" y="71"/>
                  </a:lnTo>
                  <a:lnTo>
                    <a:pt x="1044" y="71"/>
                  </a:lnTo>
                  <a:close/>
                </a:path>
              </a:pathLst>
            </a:custGeom>
            <a:solidFill>
              <a:srgbClr val="433356">
                <a:lumMod val="40000"/>
                <a:lumOff val="6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27" name="Freeform 11"/>
            <p:cNvSpPr>
              <a:spLocks/>
            </p:cNvSpPr>
            <p:nvPr/>
          </p:nvSpPr>
          <p:spPr bwMode="auto">
            <a:xfrm>
              <a:off x="3927" y="1723"/>
              <a:ext cx="1156" cy="1103"/>
            </a:xfrm>
            <a:custGeom>
              <a:avLst/>
              <a:gdLst>
                <a:gd name="T0" fmla="*/ 1134 w 1156"/>
                <a:gd name="T1" fmla="*/ 886 h 1103"/>
                <a:gd name="T2" fmla="*/ 1120 w 1156"/>
                <a:gd name="T3" fmla="*/ 801 h 1103"/>
                <a:gd name="T4" fmla="*/ 1061 w 1156"/>
                <a:gd name="T5" fmla="*/ 777 h 1103"/>
                <a:gd name="T6" fmla="*/ 1014 w 1156"/>
                <a:gd name="T7" fmla="*/ 752 h 1103"/>
                <a:gd name="T8" fmla="*/ 997 w 1156"/>
                <a:gd name="T9" fmla="*/ 683 h 1103"/>
                <a:gd name="T10" fmla="*/ 976 w 1156"/>
                <a:gd name="T11" fmla="*/ 619 h 1103"/>
                <a:gd name="T12" fmla="*/ 988 w 1156"/>
                <a:gd name="T13" fmla="*/ 572 h 1103"/>
                <a:gd name="T14" fmla="*/ 990 w 1156"/>
                <a:gd name="T15" fmla="*/ 525 h 1103"/>
                <a:gd name="T16" fmla="*/ 950 w 1156"/>
                <a:gd name="T17" fmla="*/ 532 h 1103"/>
                <a:gd name="T18" fmla="*/ 896 w 1156"/>
                <a:gd name="T19" fmla="*/ 499 h 1103"/>
                <a:gd name="T20" fmla="*/ 827 w 1156"/>
                <a:gd name="T21" fmla="*/ 487 h 1103"/>
                <a:gd name="T22" fmla="*/ 794 w 1156"/>
                <a:gd name="T23" fmla="*/ 487 h 1103"/>
                <a:gd name="T24" fmla="*/ 730 w 1156"/>
                <a:gd name="T25" fmla="*/ 402 h 1103"/>
                <a:gd name="T26" fmla="*/ 681 w 1156"/>
                <a:gd name="T27" fmla="*/ 402 h 1103"/>
                <a:gd name="T28" fmla="*/ 652 w 1156"/>
                <a:gd name="T29" fmla="*/ 333 h 1103"/>
                <a:gd name="T30" fmla="*/ 617 w 1156"/>
                <a:gd name="T31" fmla="*/ 357 h 1103"/>
                <a:gd name="T32" fmla="*/ 631 w 1156"/>
                <a:gd name="T33" fmla="*/ 383 h 1103"/>
                <a:gd name="T34" fmla="*/ 544 w 1156"/>
                <a:gd name="T35" fmla="*/ 409 h 1103"/>
                <a:gd name="T36" fmla="*/ 485 w 1156"/>
                <a:gd name="T37" fmla="*/ 388 h 1103"/>
                <a:gd name="T38" fmla="*/ 447 w 1156"/>
                <a:gd name="T39" fmla="*/ 343 h 1103"/>
                <a:gd name="T40" fmla="*/ 442 w 1156"/>
                <a:gd name="T41" fmla="*/ 300 h 1103"/>
                <a:gd name="T42" fmla="*/ 404 w 1156"/>
                <a:gd name="T43" fmla="*/ 237 h 1103"/>
                <a:gd name="T44" fmla="*/ 348 w 1156"/>
                <a:gd name="T45" fmla="*/ 168 h 1103"/>
                <a:gd name="T46" fmla="*/ 421 w 1156"/>
                <a:gd name="T47" fmla="*/ 154 h 1103"/>
                <a:gd name="T48" fmla="*/ 447 w 1156"/>
                <a:gd name="T49" fmla="*/ 93 h 1103"/>
                <a:gd name="T50" fmla="*/ 440 w 1156"/>
                <a:gd name="T51" fmla="*/ 10 h 1103"/>
                <a:gd name="T52" fmla="*/ 355 w 1156"/>
                <a:gd name="T53" fmla="*/ 59 h 1103"/>
                <a:gd name="T54" fmla="*/ 305 w 1156"/>
                <a:gd name="T55" fmla="*/ 48 h 1103"/>
                <a:gd name="T56" fmla="*/ 241 w 1156"/>
                <a:gd name="T57" fmla="*/ 67 h 1103"/>
                <a:gd name="T58" fmla="*/ 197 w 1156"/>
                <a:gd name="T59" fmla="*/ 97 h 1103"/>
                <a:gd name="T60" fmla="*/ 121 w 1156"/>
                <a:gd name="T61" fmla="*/ 154 h 1103"/>
                <a:gd name="T62" fmla="*/ 81 w 1156"/>
                <a:gd name="T63" fmla="*/ 265 h 1103"/>
                <a:gd name="T64" fmla="*/ 19 w 1156"/>
                <a:gd name="T65" fmla="*/ 355 h 1103"/>
                <a:gd name="T66" fmla="*/ 24 w 1156"/>
                <a:gd name="T67" fmla="*/ 416 h 1103"/>
                <a:gd name="T68" fmla="*/ 8 w 1156"/>
                <a:gd name="T69" fmla="*/ 456 h 1103"/>
                <a:gd name="T70" fmla="*/ 22 w 1156"/>
                <a:gd name="T71" fmla="*/ 506 h 1103"/>
                <a:gd name="T72" fmla="*/ 41 w 1156"/>
                <a:gd name="T73" fmla="*/ 532 h 1103"/>
                <a:gd name="T74" fmla="*/ 64 w 1156"/>
                <a:gd name="T75" fmla="*/ 537 h 1103"/>
                <a:gd name="T76" fmla="*/ 97 w 1156"/>
                <a:gd name="T77" fmla="*/ 558 h 1103"/>
                <a:gd name="T78" fmla="*/ 159 w 1156"/>
                <a:gd name="T79" fmla="*/ 586 h 1103"/>
                <a:gd name="T80" fmla="*/ 182 w 1156"/>
                <a:gd name="T81" fmla="*/ 626 h 1103"/>
                <a:gd name="T82" fmla="*/ 256 w 1156"/>
                <a:gd name="T83" fmla="*/ 629 h 1103"/>
                <a:gd name="T84" fmla="*/ 331 w 1156"/>
                <a:gd name="T85" fmla="*/ 652 h 1103"/>
                <a:gd name="T86" fmla="*/ 364 w 1156"/>
                <a:gd name="T87" fmla="*/ 676 h 1103"/>
                <a:gd name="T88" fmla="*/ 378 w 1156"/>
                <a:gd name="T89" fmla="*/ 749 h 1103"/>
                <a:gd name="T90" fmla="*/ 411 w 1156"/>
                <a:gd name="T91" fmla="*/ 792 h 1103"/>
                <a:gd name="T92" fmla="*/ 456 w 1156"/>
                <a:gd name="T93" fmla="*/ 839 h 1103"/>
                <a:gd name="T94" fmla="*/ 456 w 1156"/>
                <a:gd name="T95" fmla="*/ 865 h 1103"/>
                <a:gd name="T96" fmla="*/ 489 w 1156"/>
                <a:gd name="T97" fmla="*/ 872 h 1103"/>
                <a:gd name="T98" fmla="*/ 527 w 1156"/>
                <a:gd name="T99" fmla="*/ 907 h 1103"/>
                <a:gd name="T100" fmla="*/ 598 w 1156"/>
                <a:gd name="T101" fmla="*/ 940 h 1103"/>
                <a:gd name="T102" fmla="*/ 686 w 1156"/>
                <a:gd name="T103" fmla="*/ 976 h 1103"/>
                <a:gd name="T104" fmla="*/ 768 w 1156"/>
                <a:gd name="T105" fmla="*/ 1018 h 1103"/>
                <a:gd name="T106" fmla="*/ 808 w 1156"/>
                <a:gd name="T107" fmla="*/ 1089 h 1103"/>
                <a:gd name="T108" fmla="*/ 882 w 1156"/>
                <a:gd name="T109" fmla="*/ 1070 h 1103"/>
                <a:gd name="T110" fmla="*/ 926 w 1156"/>
                <a:gd name="T111" fmla="*/ 1018 h 1103"/>
                <a:gd name="T112" fmla="*/ 969 w 1156"/>
                <a:gd name="T113" fmla="*/ 981 h 1103"/>
                <a:gd name="T114" fmla="*/ 1028 w 1156"/>
                <a:gd name="T115" fmla="*/ 990 h 1103"/>
                <a:gd name="T116" fmla="*/ 1108 w 1156"/>
                <a:gd name="T117" fmla="*/ 995 h 1103"/>
                <a:gd name="T118" fmla="*/ 1151 w 1156"/>
                <a:gd name="T119" fmla="*/ 964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6" h="1103">
                  <a:moveTo>
                    <a:pt x="1149" y="945"/>
                  </a:moveTo>
                  <a:lnTo>
                    <a:pt x="1146" y="938"/>
                  </a:lnTo>
                  <a:lnTo>
                    <a:pt x="1141" y="938"/>
                  </a:lnTo>
                  <a:lnTo>
                    <a:pt x="1141" y="936"/>
                  </a:lnTo>
                  <a:lnTo>
                    <a:pt x="1141" y="929"/>
                  </a:lnTo>
                  <a:lnTo>
                    <a:pt x="1137" y="924"/>
                  </a:lnTo>
                  <a:lnTo>
                    <a:pt x="1139" y="919"/>
                  </a:lnTo>
                  <a:lnTo>
                    <a:pt x="1137" y="910"/>
                  </a:lnTo>
                  <a:lnTo>
                    <a:pt x="1141" y="910"/>
                  </a:lnTo>
                  <a:lnTo>
                    <a:pt x="1144" y="898"/>
                  </a:lnTo>
                  <a:lnTo>
                    <a:pt x="1137" y="898"/>
                  </a:lnTo>
                  <a:lnTo>
                    <a:pt x="1137" y="896"/>
                  </a:lnTo>
                  <a:lnTo>
                    <a:pt x="1134" y="886"/>
                  </a:lnTo>
                  <a:lnTo>
                    <a:pt x="1137" y="877"/>
                  </a:lnTo>
                  <a:lnTo>
                    <a:pt x="1132" y="872"/>
                  </a:lnTo>
                  <a:lnTo>
                    <a:pt x="1134" y="867"/>
                  </a:lnTo>
                  <a:lnTo>
                    <a:pt x="1132" y="855"/>
                  </a:lnTo>
                  <a:lnTo>
                    <a:pt x="1130" y="853"/>
                  </a:lnTo>
                  <a:lnTo>
                    <a:pt x="1130" y="848"/>
                  </a:lnTo>
                  <a:lnTo>
                    <a:pt x="1127" y="834"/>
                  </a:lnTo>
                  <a:lnTo>
                    <a:pt x="1127" y="829"/>
                  </a:lnTo>
                  <a:lnTo>
                    <a:pt x="1127" y="818"/>
                  </a:lnTo>
                  <a:lnTo>
                    <a:pt x="1130" y="811"/>
                  </a:lnTo>
                  <a:lnTo>
                    <a:pt x="1127" y="803"/>
                  </a:lnTo>
                  <a:lnTo>
                    <a:pt x="1127" y="801"/>
                  </a:lnTo>
                  <a:lnTo>
                    <a:pt x="1120" y="801"/>
                  </a:lnTo>
                  <a:lnTo>
                    <a:pt x="1111" y="794"/>
                  </a:lnTo>
                  <a:lnTo>
                    <a:pt x="1101" y="796"/>
                  </a:lnTo>
                  <a:lnTo>
                    <a:pt x="1099" y="794"/>
                  </a:lnTo>
                  <a:lnTo>
                    <a:pt x="1089" y="801"/>
                  </a:lnTo>
                  <a:lnTo>
                    <a:pt x="1082" y="801"/>
                  </a:lnTo>
                  <a:lnTo>
                    <a:pt x="1080" y="794"/>
                  </a:lnTo>
                  <a:lnTo>
                    <a:pt x="1075" y="792"/>
                  </a:lnTo>
                  <a:lnTo>
                    <a:pt x="1071" y="792"/>
                  </a:lnTo>
                  <a:lnTo>
                    <a:pt x="1066" y="792"/>
                  </a:lnTo>
                  <a:lnTo>
                    <a:pt x="1068" y="787"/>
                  </a:lnTo>
                  <a:lnTo>
                    <a:pt x="1066" y="782"/>
                  </a:lnTo>
                  <a:lnTo>
                    <a:pt x="1066" y="777"/>
                  </a:lnTo>
                  <a:lnTo>
                    <a:pt x="1061" y="777"/>
                  </a:lnTo>
                  <a:lnTo>
                    <a:pt x="1063" y="773"/>
                  </a:lnTo>
                  <a:lnTo>
                    <a:pt x="1063" y="768"/>
                  </a:lnTo>
                  <a:lnTo>
                    <a:pt x="1052" y="763"/>
                  </a:lnTo>
                  <a:lnTo>
                    <a:pt x="1042" y="766"/>
                  </a:lnTo>
                  <a:lnTo>
                    <a:pt x="1040" y="763"/>
                  </a:lnTo>
                  <a:lnTo>
                    <a:pt x="1035" y="768"/>
                  </a:lnTo>
                  <a:lnTo>
                    <a:pt x="1035" y="759"/>
                  </a:lnTo>
                  <a:lnTo>
                    <a:pt x="1033" y="759"/>
                  </a:lnTo>
                  <a:lnTo>
                    <a:pt x="1028" y="759"/>
                  </a:lnTo>
                  <a:lnTo>
                    <a:pt x="1026" y="759"/>
                  </a:lnTo>
                  <a:lnTo>
                    <a:pt x="1026" y="756"/>
                  </a:lnTo>
                  <a:lnTo>
                    <a:pt x="1019" y="754"/>
                  </a:lnTo>
                  <a:lnTo>
                    <a:pt x="1014" y="752"/>
                  </a:lnTo>
                  <a:lnTo>
                    <a:pt x="1014" y="749"/>
                  </a:lnTo>
                  <a:lnTo>
                    <a:pt x="1012" y="747"/>
                  </a:lnTo>
                  <a:lnTo>
                    <a:pt x="1009" y="742"/>
                  </a:lnTo>
                  <a:lnTo>
                    <a:pt x="1007" y="742"/>
                  </a:lnTo>
                  <a:lnTo>
                    <a:pt x="1009" y="737"/>
                  </a:lnTo>
                  <a:lnTo>
                    <a:pt x="1007" y="733"/>
                  </a:lnTo>
                  <a:lnTo>
                    <a:pt x="1012" y="714"/>
                  </a:lnTo>
                  <a:lnTo>
                    <a:pt x="1009" y="709"/>
                  </a:lnTo>
                  <a:lnTo>
                    <a:pt x="1004" y="709"/>
                  </a:lnTo>
                  <a:lnTo>
                    <a:pt x="1002" y="704"/>
                  </a:lnTo>
                  <a:lnTo>
                    <a:pt x="1002" y="700"/>
                  </a:lnTo>
                  <a:lnTo>
                    <a:pt x="1002" y="685"/>
                  </a:lnTo>
                  <a:lnTo>
                    <a:pt x="997" y="683"/>
                  </a:lnTo>
                  <a:lnTo>
                    <a:pt x="997" y="676"/>
                  </a:lnTo>
                  <a:lnTo>
                    <a:pt x="993" y="671"/>
                  </a:lnTo>
                  <a:lnTo>
                    <a:pt x="995" y="664"/>
                  </a:lnTo>
                  <a:lnTo>
                    <a:pt x="993" y="659"/>
                  </a:lnTo>
                  <a:lnTo>
                    <a:pt x="993" y="657"/>
                  </a:lnTo>
                  <a:lnTo>
                    <a:pt x="993" y="652"/>
                  </a:lnTo>
                  <a:lnTo>
                    <a:pt x="986" y="645"/>
                  </a:lnTo>
                  <a:lnTo>
                    <a:pt x="983" y="636"/>
                  </a:lnTo>
                  <a:lnTo>
                    <a:pt x="986" y="633"/>
                  </a:lnTo>
                  <a:lnTo>
                    <a:pt x="983" y="629"/>
                  </a:lnTo>
                  <a:lnTo>
                    <a:pt x="983" y="624"/>
                  </a:lnTo>
                  <a:lnTo>
                    <a:pt x="978" y="622"/>
                  </a:lnTo>
                  <a:lnTo>
                    <a:pt x="976" y="619"/>
                  </a:lnTo>
                  <a:lnTo>
                    <a:pt x="978" y="612"/>
                  </a:lnTo>
                  <a:lnTo>
                    <a:pt x="988" y="605"/>
                  </a:lnTo>
                  <a:lnTo>
                    <a:pt x="993" y="600"/>
                  </a:lnTo>
                  <a:lnTo>
                    <a:pt x="993" y="598"/>
                  </a:lnTo>
                  <a:lnTo>
                    <a:pt x="990" y="593"/>
                  </a:lnTo>
                  <a:lnTo>
                    <a:pt x="993" y="593"/>
                  </a:lnTo>
                  <a:lnTo>
                    <a:pt x="995" y="589"/>
                  </a:lnTo>
                  <a:lnTo>
                    <a:pt x="1004" y="589"/>
                  </a:lnTo>
                  <a:lnTo>
                    <a:pt x="1007" y="584"/>
                  </a:lnTo>
                  <a:lnTo>
                    <a:pt x="1002" y="579"/>
                  </a:lnTo>
                  <a:lnTo>
                    <a:pt x="995" y="577"/>
                  </a:lnTo>
                  <a:lnTo>
                    <a:pt x="988" y="577"/>
                  </a:lnTo>
                  <a:lnTo>
                    <a:pt x="988" y="572"/>
                  </a:lnTo>
                  <a:lnTo>
                    <a:pt x="983" y="567"/>
                  </a:lnTo>
                  <a:lnTo>
                    <a:pt x="983" y="565"/>
                  </a:lnTo>
                  <a:lnTo>
                    <a:pt x="978" y="560"/>
                  </a:lnTo>
                  <a:lnTo>
                    <a:pt x="978" y="558"/>
                  </a:lnTo>
                  <a:lnTo>
                    <a:pt x="983" y="553"/>
                  </a:lnTo>
                  <a:lnTo>
                    <a:pt x="986" y="551"/>
                  </a:lnTo>
                  <a:lnTo>
                    <a:pt x="983" y="546"/>
                  </a:lnTo>
                  <a:lnTo>
                    <a:pt x="988" y="541"/>
                  </a:lnTo>
                  <a:lnTo>
                    <a:pt x="993" y="532"/>
                  </a:lnTo>
                  <a:lnTo>
                    <a:pt x="988" y="529"/>
                  </a:lnTo>
                  <a:lnTo>
                    <a:pt x="988" y="525"/>
                  </a:lnTo>
                  <a:lnTo>
                    <a:pt x="988" y="525"/>
                  </a:lnTo>
                  <a:lnTo>
                    <a:pt x="990" y="525"/>
                  </a:lnTo>
                  <a:lnTo>
                    <a:pt x="988" y="513"/>
                  </a:lnTo>
                  <a:lnTo>
                    <a:pt x="986" y="513"/>
                  </a:lnTo>
                  <a:lnTo>
                    <a:pt x="978" y="515"/>
                  </a:lnTo>
                  <a:lnTo>
                    <a:pt x="969" y="506"/>
                  </a:lnTo>
                  <a:lnTo>
                    <a:pt x="964" y="506"/>
                  </a:lnTo>
                  <a:lnTo>
                    <a:pt x="967" y="511"/>
                  </a:lnTo>
                  <a:lnTo>
                    <a:pt x="964" y="522"/>
                  </a:lnTo>
                  <a:lnTo>
                    <a:pt x="969" y="525"/>
                  </a:lnTo>
                  <a:lnTo>
                    <a:pt x="962" y="532"/>
                  </a:lnTo>
                  <a:lnTo>
                    <a:pt x="957" y="534"/>
                  </a:lnTo>
                  <a:lnTo>
                    <a:pt x="955" y="534"/>
                  </a:lnTo>
                  <a:lnTo>
                    <a:pt x="950" y="534"/>
                  </a:lnTo>
                  <a:lnTo>
                    <a:pt x="950" y="532"/>
                  </a:lnTo>
                  <a:lnTo>
                    <a:pt x="945" y="534"/>
                  </a:lnTo>
                  <a:lnTo>
                    <a:pt x="945" y="534"/>
                  </a:lnTo>
                  <a:lnTo>
                    <a:pt x="943" y="529"/>
                  </a:lnTo>
                  <a:lnTo>
                    <a:pt x="938" y="532"/>
                  </a:lnTo>
                  <a:lnTo>
                    <a:pt x="931" y="525"/>
                  </a:lnTo>
                  <a:lnTo>
                    <a:pt x="929" y="529"/>
                  </a:lnTo>
                  <a:lnTo>
                    <a:pt x="926" y="525"/>
                  </a:lnTo>
                  <a:lnTo>
                    <a:pt x="924" y="520"/>
                  </a:lnTo>
                  <a:lnTo>
                    <a:pt x="922" y="518"/>
                  </a:lnTo>
                  <a:lnTo>
                    <a:pt x="915" y="513"/>
                  </a:lnTo>
                  <a:lnTo>
                    <a:pt x="912" y="506"/>
                  </a:lnTo>
                  <a:lnTo>
                    <a:pt x="900" y="504"/>
                  </a:lnTo>
                  <a:lnTo>
                    <a:pt x="896" y="499"/>
                  </a:lnTo>
                  <a:lnTo>
                    <a:pt x="893" y="496"/>
                  </a:lnTo>
                  <a:lnTo>
                    <a:pt x="893" y="487"/>
                  </a:lnTo>
                  <a:lnTo>
                    <a:pt x="872" y="487"/>
                  </a:lnTo>
                  <a:lnTo>
                    <a:pt x="870" y="487"/>
                  </a:lnTo>
                  <a:lnTo>
                    <a:pt x="860" y="487"/>
                  </a:lnTo>
                  <a:lnTo>
                    <a:pt x="849" y="485"/>
                  </a:lnTo>
                  <a:lnTo>
                    <a:pt x="846" y="480"/>
                  </a:lnTo>
                  <a:lnTo>
                    <a:pt x="827" y="468"/>
                  </a:lnTo>
                  <a:lnTo>
                    <a:pt x="825" y="478"/>
                  </a:lnTo>
                  <a:lnTo>
                    <a:pt x="827" y="480"/>
                  </a:lnTo>
                  <a:lnTo>
                    <a:pt x="834" y="482"/>
                  </a:lnTo>
                  <a:lnTo>
                    <a:pt x="837" y="485"/>
                  </a:lnTo>
                  <a:lnTo>
                    <a:pt x="827" y="487"/>
                  </a:lnTo>
                  <a:lnTo>
                    <a:pt x="830" y="489"/>
                  </a:lnTo>
                  <a:lnTo>
                    <a:pt x="832" y="492"/>
                  </a:lnTo>
                  <a:lnTo>
                    <a:pt x="827" y="494"/>
                  </a:lnTo>
                  <a:lnTo>
                    <a:pt x="823" y="492"/>
                  </a:lnTo>
                  <a:lnTo>
                    <a:pt x="823" y="487"/>
                  </a:lnTo>
                  <a:lnTo>
                    <a:pt x="820" y="487"/>
                  </a:lnTo>
                  <a:lnTo>
                    <a:pt x="820" y="496"/>
                  </a:lnTo>
                  <a:lnTo>
                    <a:pt x="813" y="506"/>
                  </a:lnTo>
                  <a:lnTo>
                    <a:pt x="808" y="504"/>
                  </a:lnTo>
                  <a:lnTo>
                    <a:pt x="808" y="501"/>
                  </a:lnTo>
                  <a:lnTo>
                    <a:pt x="801" y="494"/>
                  </a:lnTo>
                  <a:lnTo>
                    <a:pt x="799" y="487"/>
                  </a:lnTo>
                  <a:lnTo>
                    <a:pt x="794" y="487"/>
                  </a:lnTo>
                  <a:lnTo>
                    <a:pt x="787" y="473"/>
                  </a:lnTo>
                  <a:lnTo>
                    <a:pt x="789" y="461"/>
                  </a:lnTo>
                  <a:lnTo>
                    <a:pt x="789" y="449"/>
                  </a:lnTo>
                  <a:lnTo>
                    <a:pt x="787" y="447"/>
                  </a:lnTo>
                  <a:lnTo>
                    <a:pt x="761" y="437"/>
                  </a:lnTo>
                  <a:lnTo>
                    <a:pt x="752" y="440"/>
                  </a:lnTo>
                  <a:lnTo>
                    <a:pt x="749" y="440"/>
                  </a:lnTo>
                  <a:lnTo>
                    <a:pt x="747" y="435"/>
                  </a:lnTo>
                  <a:lnTo>
                    <a:pt x="747" y="430"/>
                  </a:lnTo>
                  <a:lnTo>
                    <a:pt x="747" y="421"/>
                  </a:lnTo>
                  <a:lnTo>
                    <a:pt x="742" y="404"/>
                  </a:lnTo>
                  <a:lnTo>
                    <a:pt x="733" y="407"/>
                  </a:lnTo>
                  <a:lnTo>
                    <a:pt x="730" y="402"/>
                  </a:lnTo>
                  <a:lnTo>
                    <a:pt x="728" y="402"/>
                  </a:lnTo>
                  <a:lnTo>
                    <a:pt x="726" y="402"/>
                  </a:lnTo>
                  <a:lnTo>
                    <a:pt x="719" y="402"/>
                  </a:lnTo>
                  <a:lnTo>
                    <a:pt x="719" y="402"/>
                  </a:lnTo>
                  <a:lnTo>
                    <a:pt x="716" y="402"/>
                  </a:lnTo>
                  <a:lnTo>
                    <a:pt x="716" y="404"/>
                  </a:lnTo>
                  <a:lnTo>
                    <a:pt x="716" y="411"/>
                  </a:lnTo>
                  <a:lnTo>
                    <a:pt x="714" y="416"/>
                  </a:lnTo>
                  <a:lnTo>
                    <a:pt x="704" y="421"/>
                  </a:lnTo>
                  <a:lnTo>
                    <a:pt x="700" y="409"/>
                  </a:lnTo>
                  <a:lnTo>
                    <a:pt x="695" y="404"/>
                  </a:lnTo>
                  <a:lnTo>
                    <a:pt x="693" y="402"/>
                  </a:lnTo>
                  <a:lnTo>
                    <a:pt x="681" y="402"/>
                  </a:lnTo>
                  <a:lnTo>
                    <a:pt x="674" y="397"/>
                  </a:lnTo>
                  <a:lnTo>
                    <a:pt x="669" y="388"/>
                  </a:lnTo>
                  <a:lnTo>
                    <a:pt x="667" y="378"/>
                  </a:lnTo>
                  <a:lnTo>
                    <a:pt x="669" y="378"/>
                  </a:lnTo>
                  <a:lnTo>
                    <a:pt x="674" y="371"/>
                  </a:lnTo>
                  <a:lnTo>
                    <a:pt x="667" y="364"/>
                  </a:lnTo>
                  <a:lnTo>
                    <a:pt x="667" y="359"/>
                  </a:lnTo>
                  <a:lnTo>
                    <a:pt x="662" y="359"/>
                  </a:lnTo>
                  <a:lnTo>
                    <a:pt x="667" y="345"/>
                  </a:lnTo>
                  <a:lnTo>
                    <a:pt x="664" y="343"/>
                  </a:lnTo>
                  <a:lnTo>
                    <a:pt x="660" y="343"/>
                  </a:lnTo>
                  <a:lnTo>
                    <a:pt x="652" y="338"/>
                  </a:lnTo>
                  <a:lnTo>
                    <a:pt x="652" y="333"/>
                  </a:lnTo>
                  <a:lnTo>
                    <a:pt x="650" y="333"/>
                  </a:lnTo>
                  <a:lnTo>
                    <a:pt x="648" y="326"/>
                  </a:lnTo>
                  <a:lnTo>
                    <a:pt x="641" y="326"/>
                  </a:lnTo>
                  <a:lnTo>
                    <a:pt x="638" y="322"/>
                  </a:lnTo>
                  <a:lnTo>
                    <a:pt x="634" y="319"/>
                  </a:lnTo>
                  <a:lnTo>
                    <a:pt x="631" y="319"/>
                  </a:lnTo>
                  <a:lnTo>
                    <a:pt x="629" y="317"/>
                  </a:lnTo>
                  <a:lnTo>
                    <a:pt x="612" y="329"/>
                  </a:lnTo>
                  <a:lnTo>
                    <a:pt x="608" y="329"/>
                  </a:lnTo>
                  <a:lnTo>
                    <a:pt x="608" y="338"/>
                  </a:lnTo>
                  <a:lnTo>
                    <a:pt x="608" y="348"/>
                  </a:lnTo>
                  <a:lnTo>
                    <a:pt x="610" y="357"/>
                  </a:lnTo>
                  <a:lnTo>
                    <a:pt x="617" y="357"/>
                  </a:lnTo>
                  <a:lnTo>
                    <a:pt x="619" y="348"/>
                  </a:lnTo>
                  <a:lnTo>
                    <a:pt x="626" y="348"/>
                  </a:lnTo>
                  <a:lnTo>
                    <a:pt x="629" y="352"/>
                  </a:lnTo>
                  <a:lnTo>
                    <a:pt x="634" y="352"/>
                  </a:lnTo>
                  <a:lnTo>
                    <a:pt x="636" y="362"/>
                  </a:lnTo>
                  <a:lnTo>
                    <a:pt x="636" y="362"/>
                  </a:lnTo>
                  <a:lnTo>
                    <a:pt x="636" y="364"/>
                  </a:lnTo>
                  <a:lnTo>
                    <a:pt x="631" y="369"/>
                  </a:lnTo>
                  <a:lnTo>
                    <a:pt x="634" y="371"/>
                  </a:lnTo>
                  <a:lnTo>
                    <a:pt x="634" y="376"/>
                  </a:lnTo>
                  <a:lnTo>
                    <a:pt x="631" y="376"/>
                  </a:lnTo>
                  <a:lnTo>
                    <a:pt x="629" y="378"/>
                  </a:lnTo>
                  <a:lnTo>
                    <a:pt x="631" y="383"/>
                  </a:lnTo>
                  <a:lnTo>
                    <a:pt x="631" y="388"/>
                  </a:lnTo>
                  <a:lnTo>
                    <a:pt x="626" y="383"/>
                  </a:lnTo>
                  <a:lnTo>
                    <a:pt x="626" y="383"/>
                  </a:lnTo>
                  <a:lnTo>
                    <a:pt x="624" y="378"/>
                  </a:lnTo>
                  <a:lnTo>
                    <a:pt x="605" y="378"/>
                  </a:lnTo>
                  <a:lnTo>
                    <a:pt x="605" y="369"/>
                  </a:lnTo>
                  <a:lnTo>
                    <a:pt x="593" y="374"/>
                  </a:lnTo>
                  <a:lnTo>
                    <a:pt x="589" y="383"/>
                  </a:lnTo>
                  <a:lnTo>
                    <a:pt x="579" y="378"/>
                  </a:lnTo>
                  <a:lnTo>
                    <a:pt x="574" y="381"/>
                  </a:lnTo>
                  <a:lnTo>
                    <a:pt x="570" y="381"/>
                  </a:lnTo>
                  <a:lnTo>
                    <a:pt x="546" y="404"/>
                  </a:lnTo>
                  <a:lnTo>
                    <a:pt x="544" y="409"/>
                  </a:lnTo>
                  <a:lnTo>
                    <a:pt x="537" y="411"/>
                  </a:lnTo>
                  <a:lnTo>
                    <a:pt x="523" y="404"/>
                  </a:lnTo>
                  <a:lnTo>
                    <a:pt x="518" y="407"/>
                  </a:lnTo>
                  <a:lnTo>
                    <a:pt x="508" y="411"/>
                  </a:lnTo>
                  <a:lnTo>
                    <a:pt x="504" y="402"/>
                  </a:lnTo>
                  <a:lnTo>
                    <a:pt x="499" y="402"/>
                  </a:lnTo>
                  <a:lnTo>
                    <a:pt x="499" y="397"/>
                  </a:lnTo>
                  <a:lnTo>
                    <a:pt x="497" y="397"/>
                  </a:lnTo>
                  <a:lnTo>
                    <a:pt x="497" y="395"/>
                  </a:lnTo>
                  <a:lnTo>
                    <a:pt x="492" y="393"/>
                  </a:lnTo>
                  <a:lnTo>
                    <a:pt x="489" y="388"/>
                  </a:lnTo>
                  <a:lnTo>
                    <a:pt x="487" y="388"/>
                  </a:lnTo>
                  <a:lnTo>
                    <a:pt x="485" y="388"/>
                  </a:lnTo>
                  <a:lnTo>
                    <a:pt x="482" y="383"/>
                  </a:lnTo>
                  <a:lnTo>
                    <a:pt x="487" y="376"/>
                  </a:lnTo>
                  <a:lnTo>
                    <a:pt x="482" y="367"/>
                  </a:lnTo>
                  <a:lnTo>
                    <a:pt x="480" y="364"/>
                  </a:lnTo>
                  <a:lnTo>
                    <a:pt x="466" y="362"/>
                  </a:lnTo>
                  <a:lnTo>
                    <a:pt x="466" y="359"/>
                  </a:lnTo>
                  <a:lnTo>
                    <a:pt x="461" y="359"/>
                  </a:lnTo>
                  <a:lnTo>
                    <a:pt x="461" y="357"/>
                  </a:lnTo>
                  <a:lnTo>
                    <a:pt x="459" y="352"/>
                  </a:lnTo>
                  <a:lnTo>
                    <a:pt x="456" y="352"/>
                  </a:lnTo>
                  <a:lnTo>
                    <a:pt x="454" y="352"/>
                  </a:lnTo>
                  <a:lnTo>
                    <a:pt x="449" y="350"/>
                  </a:lnTo>
                  <a:lnTo>
                    <a:pt x="447" y="343"/>
                  </a:lnTo>
                  <a:lnTo>
                    <a:pt x="449" y="341"/>
                  </a:lnTo>
                  <a:lnTo>
                    <a:pt x="452" y="338"/>
                  </a:lnTo>
                  <a:lnTo>
                    <a:pt x="449" y="333"/>
                  </a:lnTo>
                  <a:lnTo>
                    <a:pt x="445" y="333"/>
                  </a:lnTo>
                  <a:lnTo>
                    <a:pt x="449" y="326"/>
                  </a:lnTo>
                  <a:lnTo>
                    <a:pt x="447" y="324"/>
                  </a:lnTo>
                  <a:lnTo>
                    <a:pt x="447" y="322"/>
                  </a:lnTo>
                  <a:lnTo>
                    <a:pt x="447" y="315"/>
                  </a:lnTo>
                  <a:lnTo>
                    <a:pt x="442" y="312"/>
                  </a:lnTo>
                  <a:lnTo>
                    <a:pt x="442" y="310"/>
                  </a:lnTo>
                  <a:lnTo>
                    <a:pt x="440" y="303"/>
                  </a:lnTo>
                  <a:lnTo>
                    <a:pt x="437" y="303"/>
                  </a:lnTo>
                  <a:lnTo>
                    <a:pt x="442" y="300"/>
                  </a:lnTo>
                  <a:lnTo>
                    <a:pt x="442" y="300"/>
                  </a:lnTo>
                  <a:lnTo>
                    <a:pt x="440" y="300"/>
                  </a:lnTo>
                  <a:lnTo>
                    <a:pt x="442" y="296"/>
                  </a:lnTo>
                  <a:lnTo>
                    <a:pt x="437" y="293"/>
                  </a:lnTo>
                  <a:lnTo>
                    <a:pt x="437" y="289"/>
                  </a:lnTo>
                  <a:lnTo>
                    <a:pt x="437" y="284"/>
                  </a:lnTo>
                  <a:lnTo>
                    <a:pt x="433" y="279"/>
                  </a:lnTo>
                  <a:lnTo>
                    <a:pt x="428" y="279"/>
                  </a:lnTo>
                  <a:lnTo>
                    <a:pt x="428" y="277"/>
                  </a:lnTo>
                  <a:lnTo>
                    <a:pt x="423" y="272"/>
                  </a:lnTo>
                  <a:lnTo>
                    <a:pt x="426" y="263"/>
                  </a:lnTo>
                  <a:lnTo>
                    <a:pt x="409" y="241"/>
                  </a:lnTo>
                  <a:lnTo>
                    <a:pt x="404" y="237"/>
                  </a:lnTo>
                  <a:lnTo>
                    <a:pt x="395" y="234"/>
                  </a:lnTo>
                  <a:lnTo>
                    <a:pt x="388" y="251"/>
                  </a:lnTo>
                  <a:lnTo>
                    <a:pt x="378" y="244"/>
                  </a:lnTo>
                  <a:lnTo>
                    <a:pt x="371" y="239"/>
                  </a:lnTo>
                  <a:lnTo>
                    <a:pt x="367" y="218"/>
                  </a:lnTo>
                  <a:lnTo>
                    <a:pt x="357" y="211"/>
                  </a:lnTo>
                  <a:lnTo>
                    <a:pt x="352" y="206"/>
                  </a:lnTo>
                  <a:lnTo>
                    <a:pt x="352" y="206"/>
                  </a:lnTo>
                  <a:lnTo>
                    <a:pt x="348" y="204"/>
                  </a:lnTo>
                  <a:lnTo>
                    <a:pt x="343" y="192"/>
                  </a:lnTo>
                  <a:lnTo>
                    <a:pt x="338" y="180"/>
                  </a:lnTo>
                  <a:lnTo>
                    <a:pt x="343" y="170"/>
                  </a:lnTo>
                  <a:lnTo>
                    <a:pt x="348" y="168"/>
                  </a:lnTo>
                  <a:lnTo>
                    <a:pt x="355" y="170"/>
                  </a:lnTo>
                  <a:lnTo>
                    <a:pt x="360" y="173"/>
                  </a:lnTo>
                  <a:lnTo>
                    <a:pt x="364" y="168"/>
                  </a:lnTo>
                  <a:lnTo>
                    <a:pt x="369" y="168"/>
                  </a:lnTo>
                  <a:lnTo>
                    <a:pt x="376" y="166"/>
                  </a:lnTo>
                  <a:lnTo>
                    <a:pt x="388" y="166"/>
                  </a:lnTo>
                  <a:lnTo>
                    <a:pt x="397" y="161"/>
                  </a:lnTo>
                  <a:lnTo>
                    <a:pt x="400" y="163"/>
                  </a:lnTo>
                  <a:lnTo>
                    <a:pt x="404" y="161"/>
                  </a:lnTo>
                  <a:lnTo>
                    <a:pt x="409" y="163"/>
                  </a:lnTo>
                  <a:lnTo>
                    <a:pt x="416" y="159"/>
                  </a:lnTo>
                  <a:lnTo>
                    <a:pt x="416" y="154"/>
                  </a:lnTo>
                  <a:lnTo>
                    <a:pt x="421" y="154"/>
                  </a:lnTo>
                  <a:lnTo>
                    <a:pt x="421" y="145"/>
                  </a:lnTo>
                  <a:lnTo>
                    <a:pt x="426" y="142"/>
                  </a:lnTo>
                  <a:lnTo>
                    <a:pt x="428" y="140"/>
                  </a:lnTo>
                  <a:lnTo>
                    <a:pt x="430" y="137"/>
                  </a:lnTo>
                  <a:lnTo>
                    <a:pt x="433" y="140"/>
                  </a:lnTo>
                  <a:lnTo>
                    <a:pt x="442" y="145"/>
                  </a:lnTo>
                  <a:lnTo>
                    <a:pt x="447" y="140"/>
                  </a:lnTo>
                  <a:lnTo>
                    <a:pt x="454" y="140"/>
                  </a:lnTo>
                  <a:lnTo>
                    <a:pt x="454" y="135"/>
                  </a:lnTo>
                  <a:lnTo>
                    <a:pt x="456" y="128"/>
                  </a:lnTo>
                  <a:lnTo>
                    <a:pt x="456" y="121"/>
                  </a:lnTo>
                  <a:lnTo>
                    <a:pt x="461" y="107"/>
                  </a:lnTo>
                  <a:lnTo>
                    <a:pt x="447" y="93"/>
                  </a:lnTo>
                  <a:lnTo>
                    <a:pt x="437" y="81"/>
                  </a:lnTo>
                  <a:lnTo>
                    <a:pt x="437" y="74"/>
                  </a:lnTo>
                  <a:lnTo>
                    <a:pt x="440" y="62"/>
                  </a:lnTo>
                  <a:lnTo>
                    <a:pt x="447" y="57"/>
                  </a:lnTo>
                  <a:lnTo>
                    <a:pt x="452" y="43"/>
                  </a:lnTo>
                  <a:lnTo>
                    <a:pt x="456" y="41"/>
                  </a:lnTo>
                  <a:lnTo>
                    <a:pt x="456" y="36"/>
                  </a:lnTo>
                  <a:lnTo>
                    <a:pt x="461" y="36"/>
                  </a:lnTo>
                  <a:lnTo>
                    <a:pt x="459" y="31"/>
                  </a:lnTo>
                  <a:lnTo>
                    <a:pt x="449" y="31"/>
                  </a:lnTo>
                  <a:lnTo>
                    <a:pt x="447" y="29"/>
                  </a:lnTo>
                  <a:lnTo>
                    <a:pt x="442" y="26"/>
                  </a:lnTo>
                  <a:lnTo>
                    <a:pt x="440" y="10"/>
                  </a:lnTo>
                  <a:lnTo>
                    <a:pt x="426" y="0"/>
                  </a:lnTo>
                  <a:lnTo>
                    <a:pt x="419" y="0"/>
                  </a:lnTo>
                  <a:lnTo>
                    <a:pt x="419" y="12"/>
                  </a:lnTo>
                  <a:lnTo>
                    <a:pt x="414" y="22"/>
                  </a:lnTo>
                  <a:lnTo>
                    <a:pt x="416" y="26"/>
                  </a:lnTo>
                  <a:lnTo>
                    <a:pt x="416" y="29"/>
                  </a:lnTo>
                  <a:lnTo>
                    <a:pt x="414" y="31"/>
                  </a:lnTo>
                  <a:lnTo>
                    <a:pt x="395" y="45"/>
                  </a:lnTo>
                  <a:lnTo>
                    <a:pt x="388" y="52"/>
                  </a:lnTo>
                  <a:lnTo>
                    <a:pt x="376" y="57"/>
                  </a:lnTo>
                  <a:lnTo>
                    <a:pt x="364" y="59"/>
                  </a:lnTo>
                  <a:lnTo>
                    <a:pt x="362" y="62"/>
                  </a:lnTo>
                  <a:lnTo>
                    <a:pt x="355" y="59"/>
                  </a:lnTo>
                  <a:lnTo>
                    <a:pt x="355" y="57"/>
                  </a:lnTo>
                  <a:lnTo>
                    <a:pt x="352" y="55"/>
                  </a:lnTo>
                  <a:lnTo>
                    <a:pt x="352" y="50"/>
                  </a:lnTo>
                  <a:lnTo>
                    <a:pt x="348" y="45"/>
                  </a:lnTo>
                  <a:lnTo>
                    <a:pt x="341" y="45"/>
                  </a:lnTo>
                  <a:lnTo>
                    <a:pt x="338" y="48"/>
                  </a:lnTo>
                  <a:lnTo>
                    <a:pt x="334" y="50"/>
                  </a:lnTo>
                  <a:lnTo>
                    <a:pt x="329" y="55"/>
                  </a:lnTo>
                  <a:lnTo>
                    <a:pt x="324" y="52"/>
                  </a:lnTo>
                  <a:lnTo>
                    <a:pt x="319" y="55"/>
                  </a:lnTo>
                  <a:lnTo>
                    <a:pt x="315" y="52"/>
                  </a:lnTo>
                  <a:lnTo>
                    <a:pt x="310" y="50"/>
                  </a:lnTo>
                  <a:lnTo>
                    <a:pt x="305" y="48"/>
                  </a:lnTo>
                  <a:lnTo>
                    <a:pt x="303" y="45"/>
                  </a:lnTo>
                  <a:lnTo>
                    <a:pt x="298" y="45"/>
                  </a:lnTo>
                  <a:lnTo>
                    <a:pt x="282" y="43"/>
                  </a:lnTo>
                  <a:lnTo>
                    <a:pt x="267" y="48"/>
                  </a:lnTo>
                  <a:lnTo>
                    <a:pt x="265" y="50"/>
                  </a:lnTo>
                  <a:lnTo>
                    <a:pt x="263" y="48"/>
                  </a:lnTo>
                  <a:lnTo>
                    <a:pt x="258" y="50"/>
                  </a:lnTo>
                  <a:lnTo>
                    <a:pt x="256" y="48"/>
                  </a:lnTo>
                  <a:lnTo>
                    <a:pt x="253" y="48"/>
                  </a:lnTo>
                  <a:lnTo>
                    <a:pt x="253" y="59"/>
                  </a:lnTo>
                  <a:lnTo>
                    <a:pt x="251" y="62"/>
                  </a:lnTo>
                  <a:lnTo>
                    <a:pt x="246" y="64"/>
                  </a:lnTo>
                  <a:lnTo>
                    <a:pt x="241" y="67"/>
                  </a:lnTo>
                  <a:lnTo>
                    <a:pt x="234" y="62"/>
                  </a:lnTo>
                  <a:lnTo>
                    <a:pt x="232" y="74"/>
                  </a:lnTo>
                  <a:lnTo>
                    <a:pt x="227" y="81"/>
                  </a:lnTo>
                  <a:lnTo>
                    <a:pt x="230" y="90"/>
                  </a:lnTo>
                  <a:lnTo>
                    <a:pt x="227" y="97"/>
                  </a:lnTo>
                  <a:lnTo>
                    <a:pt x="227" y="102"/>
                  </a:lnTo>
                  <a:lnTo>
                    <a:pt x="225" y="107"/>
                  </a:lnTo>
                  <a:lnTo>
                    <a:pt x="225" y="111"/>
                  </a:lnTo>
                  <a:lnTo>
                    <a:pt x="218" y="114"/>
                  </a:lnTo>
                  <a:lnTo>
                    <a:pt x="211" y="111"/>
                  </a:lnTo>
                  <a:lnTo>
                    <a:pt x="208" y="111"/>
                  </a:lnTo>
                  <a:lnTo>
                    <a:pt x="204" y="107"/>
                  </a:lnTo>
                  <a:lnTo>
                    <a:pt x="197" y="97"/>
                  </a:lnTo>
                  <a:lnTo>
                    <a:pt x="194" y="95"/>
                  </a:lnTo>
                  <a:lnTo>
                    <a:pt x="189" y="107"/>
                  </a:lnTo>
                  <a:lnTo>
                    <a:pt x="180" y="114"/>
                  </a:lnTo>
                  <a:lnTo>
                    <a:pt x="171" y="130"/>
                  </a:lnTo>
                  <a:lnTo>
                    <a:pt x="163" y="135"/>
                  </a:lnTo>
                  <a:lnTo>
                    <a:pt x="152" y="128"/>
                  </a:lnTo>
                  <a:lnTo>
                    <a:pt x="145" y="130"/>
                  </a:lnTo>
                  <a:lnTo>
                    <a:pt x="140" y="137"/>
                  </a:lnTo>
                  <a:lnTo>
                    <a:pt x="140" y="145"/>
                  </a:lnTo>
                  <a:lnTo>
                    <a:pt x="135" y="147"/>
                  </a:lnTo>
                  <a:lnTo>
                    <a:pt x="133" y="149"/>
                  </a:lnTo>
                  <a:lnTo>
                    <a:pt x="128" y="145"/>
                  </a:lnTo>
                  <a:lnTo>
                    <a:pt x="121" y="154"/>
                  </a:lnTo>
                  <a:lnTo>
                    <a:pt x="116" y="159"/>
                  </a:lnTo>
                  <a:lnTo>
                    <a:pt x="107" y="168"/>
                  </a:lnTo>
                  <a:lnTo>
                    <a:pt x="104" y="168"/>
                  </a:lnTo>
                  <a:lnTo>
                    <a:pt x="93" y="175"/>
                  </a:lnTo>
                  <a:lnTo>
                    <a:pt x="95" y="182"/>
                  </a:lnTo>
                  <a:lnTo>
                    <a:pt x="95" y="194"/>
                  </a:lnTo>
                  <a:lnTo>
                    <a:pt x="97" y="201"/>
                  </a:lnTo>
                  <a:lnTo>
                    <a:pt x="93" y="206"/>
                  </a:lnTo>
                  <a:lnTo>
                    <a:pt x="76" y="220"/>
                  </a:lnTo>
                  <a:lnTo>
                    <a:pt x="81" y="241"/>
                  </a:lnTo>
                  <a:lnTo>
                    <a:pt x="78" y="251"/>
                  </a:lnTo>
                  <a:lnTo>
                    <a:pt x="81" y="258"/>
                  </a:lnTo>
                  <a:lnTo>
                    <a:pt x="81" y="265"/>
                  </a:lnTo>
                  <a:lnTo>
                    <a:pt x="71" y="281"/>
                  </a:lnTo>
                  <a:lnTo>
                    <a:pt x="62" y="284"/>
                  </a:lnTo>
                  <a:lnTo>
                    <a:pt x="59" y="289"/>
                  </a:lnTo>
                  <a:lnTo>
                    <a:pt x="52" y="296"/>
                  </a:lnTo>
                  <a:lnTo>
                    <a:pt x="45" y="296"/>
                  </a:lnTo>
                  <a:lnTo>
                    <a:pt x="38" y="310"/>
                  </a:lnTo>
                  <a:lnTo>
                    <a:pt x="29" y="319"/>
                  </a:lnTo>
                  <a:lnTo>
                    <a:pt x="29" y="331"/>
                  </a:lnTo>
                  <a:lnTo>
                    <a:pt x="31" y="338"/>
                  </a:lnTo>
                  <a:lnTo>
                    <a:pt x="29" y="343"/>
                  </a:lnTo>
                  <a:lnTo>
                    <a:pt x="19" y="348"/>
                  </a:lnTo>
                  <a:lnTo>
                    <a:pt x="19" y="348"/>
                  </a:lnTo>
                  <a:lnTo>
                    <a:pt x="19" y="355"/>
                  </a:lnTo>
                  <a:lnTo>
                    <a:pt x="29" y="359"/>
                  </a:lnTo>
                  <a:lnTo>
                    <a:pt x="41" y="376"/>
                  </a:lnTo>
                  <a:lnTo>
                    <a:pt x="43" y="383"/>
                  </a:lnTo>
                  <a:lnTo>
                    <a:pt x="43" y="385"/>
                  </a:lnTo>
                  <a:lnTo>
                    <a:pt x="45" y="393"/>
                  </a:lnTo>
                  <a:lnTo>
                    <a:pt x="43" y="395"/>
                  </a:lnTo>
                  <a:lnTo>
                    <a:pt x="43" y="397"/>
                  </a:lnTo>
                  <a:lnTo>
                    <a:pt x="41" y="402"/>
                  </a:lnTo>
                  <a:lnTo>
                    <a:pt x="38" y="402"/>
                  </a:lnTo>
                  <a:lnTo>
                    <a:pt x="36" y="409"/>
                  </a:lnTo>
                  <a:lnTo>
                    <a:pt x="29" y="409"/>
                  </a:lnTo>
                  <a:lnTo>
                    <a:pt x="29" y="414"/>
                  </a:lnTo>
                  <a:lnTo>
                    <a:pt x="24" y="416"/>
                  </a:lnTo>
                  <a:lnTo>
                    <a:pt x="24" y="418"/>
                  </a:lnTo>
                  <a:lnTo>
                    <a:pt x="15" y="421"/>
                  </a:lnTo>
                  <a:lnTo>
                    <a:pt x="17" y="426"/>
                  </a:lnTo>
                  <a:lnTo>
                    <a:pt x="15" y="430"/>
                  </a:lnTo>
                  <a:lnTo>
                    <a:pt x="24" y="433"/>
                  </a:lnTo>
                  <a:lnTo>
                    <a:pt x="19" y="440"/>
                  </a:lnTo>
                  <a:lnTo>
                    <a:pt x="19" y="442"/>
                  </a:lnTo>
                  <a:lnTo>
                    <a:pt x="19" y="444"/>
                  </a:lnTo>
                  <a:lnTo>
                    <a:pt x="17" y="442"/>
                  </a:lnTo>
                  <a:lnTo>
                    <a:pt x="15" y="447"/>
                  </a:lnTo>
                  <a:lnTo>
                    <a:pt x="15" y="449"/>
                  </a:lnTo>
                  <a:lnTo>
                    <a:pt x="10" y="454"/>
                  </a:lnTo>
                  <a:lnTo>
                    <a:pt x="8" y="456"/>
                  </a:lnTo>
                  <a:lnTo>
                    <a:pt x="3" y="456"/>
                  </a:lnTo>
                  <a:lnTo>
                    <a:pt x="5" y="463"/>
                  </a:lnTo>
                  <a:lnTo>
                    <a:pt x="0" y="463"/>
                  </a:lnTo>
                  <a:lnTo>
                    <a:pt x="0" y="468"/>
                  </a:lnTo>
                  <a:lnTo>
                    <a:pt x="8" y="473"/>
                  </a:lnTo>
                  <a:lnTo>
                    <a:pt x="10" y="478"/>
                  </a:lnTo>
                  <a:lnTo>
                    <a:pt x="8" y="487"/>
                  </a:lnTo>
                  <a:lnTo>
                    <a:pt x="10" y="482"/>
                  </a:lnTo>
                  <a:lnTo>
                    <a:pt x="15" y="482"/>
                  </a:lnTo>
                  <a:lnTo>
                    <a:pt x="15" y="487"/>
                  </a:lnTo>
                  <a:lnTo>
                    <a:pt x="15" y="492"/>
                  </a:lnTo>
                  <a:lnTo>
                    <a:pt x="19" y="504"/>
                  </a:lnTo>
                  <a:lnTo>
                    <a:pt x="22" y="506"/>
                  </a:lnTo>
                  <a:lnTo>
                    <a:pt x="24" y="511"/>
                  </a:lnTo>
                  <a:lnTo>
                    <a:pt x="31" y="504"/>
                  </a:lnTo>
                  <a:lnTo>
                    <a:pt x="34" y="504"/>
                  </a:lnTo>
                  <a:lnTo>
                    <a:pt x="38" y="506"/>
                  </a:lnTo>
                  <a:lnTo>
                    <a:pt x="38" y="501"/>
                  </a:lnTo>
                  <a:lnTo>
                    <a:pt x="41" y="499"/>
                  </a:lnTo>
                  <a:lnTo>
                    <a:pt x="45" y="501"/>
                  </a:lnTo>
                  <a:lnTo>
                    <a:pt x="50" y="494"/>
                  </a:lnTo>
                  <a:lnTo>
                    <a:pt x="52" y="494"/>
                  </a:lnTo>
                  <a:lnTo>
                    <a:pt x="48" y="511"/>
                  </a:lnTo>
                  <a:lnTo>
                    <a:pt x="41" y="525"/>
                  </a:lnTo>
                  <a:lnTo>
                    <a:pt x="38" y="532"/>
                  </a:lnTo>
                  <a:lnTo>
                    <a:pt x="41" y="532"/>
                  </a:lnTo>
                  <a:lnTo>
                    <a:pt x="41" y="534"/>
                  </a:lnTo>
                  <a:lnTo>
                    <a:pt x="43" y="537"/>
                  </a:lnTo>
                  <a:lnTo>
                    <a:pt x="43" y="539"/>
                  </a:lnTo>
                  <a:lnTo>
                    <a:pt x="43" y="539"/>
                  </a:lnTo>
                  <a:lnTo>
                    <a:pt x="48" y="537"/>
                  </a:lnTo>
                  <a:lnTo>
                    <a:pt x="48" y="539"/>
                  </a:lnTo>
                  <a:lnTo>
                    <a:pt x="50" y="539"/>
                  </a:lnTo>
                  <a:lnTo>
                    <a:pt x="50" y="534"/>
                  </a:lnTo>
                  <a:lnTo>
                    <a:pt x="52" y="534"/>
                  </a:lnTo>
                  <a:lnTo>
                    <a:pt x="55" y="532"/>
                  </a:lnTo>
                  <a:lnTo>
                    <a:pt x="57" y="534"/>
                  </a:lnTo>
                  <a:lnTo>
                    <a:pt x="62" y="534"/>
                  </a:lnTo>
                  <a:lnTo>
                    <a:pt x="64" y="537"/>
                  </a:lnTo>
                  <a:lnTo>
                    <a:pt x="67" y="534"/>
                  </a:lnTo>
                  <a:lnTo>
                    <a:pt x="69" y="541"/>
                  </a:lnTo>
                  <a:lnTo>
                    <a:pt x="76" y="544"/>
                  </a:lnTo>
                  <a:lnTo>
                    <a:pt x="78" y="546"/>
                  </a:lnTo>
                  <a:lnTo>
                    <a:pt x="83" y="544"/>
                  </a:lnTo>
                  <a:lnTo>
                    <a:pt x="85" y="548"/>
                  </a:lnTo>
                  <a:lnTo>
                    <a:pt x="85" y="553"/>
                  </a:lnTo>
                  <a:lnTo>
                    <a:pt x="85" y="548"/>
                  </a:lnTo>
                  <a:lnTo>
                    <a:pt x="88" y="548"/>
                  </a:lnTo>
                  <a:lnTo>
                    <a:pt x="93" y="553"/>
                  </a:lnTo>
                  <a:lnTo>
                    <a:pt x="93" y="555"/>
                  </a:lnTo>
                  <a:lnTo>
                    <a:pt x="93" y="558"/>
                  </a:lnTo>
                  <a:lnTo>
                    <a:pt x="97" y="558"/>
                  </a:lnTo>
                  <a:lnTo>
                    <a:pt x="104" y="558"/>
                  </a:lnTo>
                  <a:lnTo>
                    <a:pt x="114" y="563"/>
                  </a:lnTo>
                  <a:lnTo>
                    <a:pt x="114" y="567"/>
                  </a:lnTo>
                  <a:lnTo>
                    <a:pt x="114" y="570"/>
                  </a:lnTo>
                  <a:lnTo>
                    <a:pt x="119" y="565"/>
                  </a:lnTo>
                  <a:lnTo>
                    <a:pt x="121" y="563"/>
                  </a:lnTo>
                  <a:lnTo>
                    <a:pt x="130" y="563"/>
                  </a:lnTo>
                  <a:lnTo>
                    <a:pt x="137" y="558"/>
                  </a:lnTo>
                  <a:lnTo>
                    <a:pt x="145" y="567"/>
                  </a:lnTo>
                  <a:lnTo>
                    <a:pt x="147" y="565"/>
                  </a:lnTo>
                  <a:lnTo>
                    <a:pt x="147" y="567"/>
                  </a:lnTo>
                  <a:lnTo>
                    <a:pt x="156" y="584"/>
                  </a:lnTo>
                  <a:lnTo>
                    <a:pt x="159" y="586"/>
                  </a:lnTo>
                  <a:lnTo>
                    <a:pt x="161" y="586"/>
                  </a:lnTo>
                  <a:lnTo>
                    <a:pt x="163" y="591"/>
                  </a:lnTo>
                  <a:lnTo>
                    <a:pt x="171" y="596"/>
                  </a:lnTo>
                  <a:lnTo>
                    <a:pt x="171" y="603"/>
                  </a:lnTo>
                  <a:lnTo>
                    <a:pt x="168" y="605"/>
                  </a:lnTo>
                  <a:lnTo>
                    <a:pt x="168" y="607"/>
                  </a:lnTo>
                  <a:lnTo>
                    <a:pt x="175" y="615"/>
                  </a:lnTo>
                  <a:lnTo>
                    <a:pt x="175" y="617"/>
                  </a:lnTo>
                  <a:lnTo>
                    <a:pt x="171" y="619"/>
                  </a:lnTo>
                  <a:lnTo>
                    <a:pt x="175" y="624"/>
                  </a:lnTo>
                  <a:lnTo>
                    <a:pt x="178" y="629"/>
                  </a:lnTo>
                  <a:lnTo>
                    <a:pt x="178" y="626"/>
                  </a:lnTo>
                  <a:lnTo>
                    <a:pt x="182" y="626"/>
                  </a:lnTo>
                  <a:lnTo>
                    <a:pt x="187" y="624"/>
                  </a:lnTo>
                  <a:lnTo>
                    <a:pt x="194" y="619"/>
                  </a:lnTo>
                  <a:lnTo>
                    <a:pt x="208" y="626"/>
                  </a:lnTo>
                  <a:lnTo>
                    <a:pt x="213" y="629"/>
                  </a:lnTo>
                  <a:lnTo>
                    <a:pt x="218" y="626"/>
                  </a:lnTo>
                  <a:lnTo>
                    <a:pt x="220" y="629"/>
                  </a:lnTo>
                  <a:lnTo>
                    <a:pt x="227" y="643"/>
                  </a:lnTo>
                  <a:lnTo>
                    <a:pt x="230" y="645"/>
                  </a:lnTo>
                  <a:lnTo>
                    <a:pt x="241" y="650"/>
                  </a:lnTo>
                  <a:lnTo>
                    <a:pt x="251" y="638"/>
                  </a:lnTo>
                  <a:lnTo>
                    <a:pt x="251" y="636"/>
                  </a:lnTo>
                  <a:lnTo>
                    <a:pt x="251" y="633"/>
                  </a:lnTo>
                  <a:lnTo>
                    <a:pt x="256" y="629"/>
                  </a:lnTo>
                  <a:lnTo>
                    <a:pt x="258" y="629"/>
                  </a:lnTo>
                  <a:lnTo>
                    <a:pt x="260" y="633"/>
                  </a:lnTo>
                  <a:lnTo>
                    <a:pt x="267" y="636"/>
                  </a:lnTo>
                  <a:lnTo>
                    <a:pt x="277" y="640"/>
                  </a:lnTo>
                  <a:lnTo>
                    <a:pt x="286" y="659"/>
                  </a:lnTo>
                  <a:lnTo>
                    <a:pt x="291" y="662"/>
                  </a:lnTo>
                  <a:lnTo>
                    <a:pt x="305" y="662"/>
                  </a:lnTo>
                  <a:lnTo>
                    <a:pt x="305" y="657"/>
                  </a:lnTo>
                  <a:lnTo>
                    <a:pt x="312" y="655"/>
                  </a:lnTo>
                  <a:lnTo>
                    <a:pt x="317" y="650"/>
                  </a:lnTo>
                  <a:lnTo>
                    <a:pt x="319" y="652"/>
                  </a:lnTo>
                  <a:lnTo>
                    <a:pt x="324" y="645"/>
                  </a:lnTo>
                  <a:lnTo>
                    <a:pt x="331" y="652"/>
                  </a:lnTo>
                  <a:lnTo>
                    <a:pt x="336" y="652"/>
                  </a:lnTo>
                  <a:lnTo>
                    <a:pt x="341" y="662"/>
                  </a:lnTo>
                  <a:lnTo>
                    <a:pt x="348" y="659"/>
                  </a:lnTo>
                  <a:lnTo>
                    <a:pt x="350" y="662"/>
                  </a:lnTo>
                  <a:lnTo>
                    <a:pt x="352" y="664"/>
                  </a:lnTo>
                  <a:lnTo>
                    <a:pt x="350" y="669"/>
                  </a:lnTo>
                  <a:lnTo>
                    <a:pt x="352" y="671"/>
                  </a:lnTo>
                  <a:lnTo>
                    <a:pt x="355" y="671"/>
                  </a:lnTo>
                  <a:lnTo>
                    <a:pt x="357" y="676"/>
                  </a:lnTo>
                  <a:lnTo>
                    <a:pt x="362" y="676"/>
                  </a:lnTo>
                  <a:lnTo>
                    <a:pt x="364" y="669"/>
                  </a:lnTo>
                  <a:lnTo>
                    <a:pt x="367" y="669"/>
                  </a:lnTo>
                  <a:lnTo>
                    <a:pt x="364" y="676"/>
                  </a:lnTo>
                  <a:lnTo>
                    <a:pt x="367" y="681"/>
                  </a:lnTo>
                  <a:lnTo>
                    <a:pt x="364" y="681"/>
                  </a:lnTo>
                  <a:lnTo>
                    <a:pt x="362" y="685"/>
                  </a:lnTo>
                  <a:lnTo>
                    <a:pt x="362" y="685"/>
                  </a:lnTo>
                  <a:lnTo>
                    <a:pt x="352" y="697"/>
                  </a:lnTo>
                  <a:lnTo>
                    <a:pt x="352" y="702"/>
                  </a:lnTo>
                  <a:lnTo>
                    <a:pt x="352" y="714"/>
                  </a:lnTo>
                  <a:lnTo>
                    <a:pt x="352" y="728"/>
                  </a:lnTo>
                  <a:lnTo>
                    <a:pt x="355" y="733"/>
                  </a:lnTo>
                  <a:lnTo>
                    <a:pt x="374" y="749"/>
                  </a:lnTo>
                  <a:lnTo>
                    <a:pt x="374" y="752"/>
                  </a:lnTo>
                  <a:lnTo>
                    <a:pt x="376" y="754"/>
                  </a:lnTo>
                  <a:lnTo>
                    <a:pt x="378" y="749"/>
                  </a:lnTo>
                  <a:lnTo>
                    <a:pt x="381" y="749"/>
                  </a:lnTo>
                  <a:lnTo>
                    <a:pt x="381" y="749"/>
                  </a:lnTo>
                  <a:lnTo>
                    <a:pt x="383" y="749"/>
                  </a:lnTo>
                  <a:lnTo>
                    <a:pt x="385" y="737"/>
                  </a:lnTo>
                  <a:lnTo>
                    <a:pt x="388" y="733"/>
                  </a:lnTo>
                  <a:lnTo>
                    <a:pt x="388" y="733"/>
                  </a:lnTo>
                  <a:lnTo>
                    <a:pt x="395" y="740"/>
                  </a:lnTo>
                  <a:lnTo>
                    <a:pt x="400" y="759"/>
                  </a:lnTo>
                  <a:lnTo>
                    <a:pt x="409" y="768"/>
                  </a:lnTo>
                  <a:lnTo>
                    <a:pt x="404" y="775"/>
                  </a:lnTo>
                  <a:lnTo>
                    <a:pt x="409" y="780"/>
                  </a:lnTo>
                  <a:lnTo>
                    <a:pt x="409" y="789"/>
                  </a:lnTo>
                  <a:lnTo>
                    <a:pt x="411" y="792"/>
                  </a:lnTo>
                  <a:lnTo>
                    <a:pt x="414" y="787"/>
                  </a:lnTo>
                  <a:lnTo>
                    <a:pt x="419" y="787"/>
                  </a:lnTo>
                  <a:lnTo>
                    <a:pt x="423" y="796"/>
                  </a:lnTo>
                  <a:lnTo>
                    <a:pt x="430" y="801"/>
                  </a:lnTo>
                  <a:lnTo>
                    <a:pt x="437" y="803"/>
                  </a:lnTo>
                  <a:lnTo>
                    <a:pt x="440" y="815"/>
                  </a:lnTo>
                  <a:lnTo>
                    <a:pt x="445" y="820"/>
                  </a:lnTo>
                  <a:lnTo>
                    <a:pt x="447" y="825"/>
                  </a:lnTo>
                  <a:lnTo>
                    <a:pt x="449" y="827"/>
                  </a:lnTo>
                  <a:lnTo>
                    <a:pt x="452" y="834"/>
                  </a:lnTo>
                  <a:lnTo>
                    <a:pt x="454" y="834"/>
                  </a:lnTo>
                  <a:lnTo>
                    <a:pt x="454" y="839"/>
                  </a:lnTo>
                  <a:lnTo>
                    <a:pt x="456" y="839"/>
                  </a:lnTo>
                  <a:lnTo>
                    <a:pt x="454" y="839"/>
                  </a:lnTo>
                  <a:lnTo>
                    <a:pt x="456" y="844"/>
                  </a:lnTo>
                  <a:lnTo>
                    <a:pt x="459" y="844"/>
                  </a:lnTo>
                  <a:lnTo>
                    <a:pt x="461" y="844"/>
                  </a:lnTo>
                  <a:lnTo>
                    <a:pt x="459" y="851"/>
                  </a:lnTo>
                  <a:lnTo>
                    <a:pt x="463" y="853"/>
                  </a:lnTo>
                  <a:lnTo>
                    <a:pt x="466" y="853"/>
                  </a:lnTo>
                  <a:lnTo>
                    <a:pt x="463" y="855"/>
                  </a:lnTo>
                  <a:lnTo>
                    <a:pt x="466" y="855"/>
                  </a:lnTo>
                  <a:lnTo>
                    <a:pt x="463" y="858"/>
                  </a:lnTo>
                  <a:lnTo>
                    <a:pt x="466" y="860"/>
                  </a:lnTo>
                  <a:lnTo>
                    <a:pt x="461" y="867"/>
                  </a:lnTo>
                  <a:lnTo>
                    <a:pt x="456" y="865"/>
                  </a:lnTo>
                  <a:lnTo>
                    <a:pt x="449" y="872"/>
                  </a:lnTo>
                  <a:lnTo>
                    <a:pt x="449" y="874"/>
                  </a:lnTo>
                  <a:lnTo>
                    <a:pt x="452" y="874"/>
                  </a:lnTo>
                  <a:lnTo>
                    <a:pt x="456" y="881"/>
                  </a:lnTo>
                  <a:lnTo>
                    <a:pt x="456" y="886"/>
                  </a:lnTo>
                  <a:lnTo>
                    <a:pt x="461" y="893"/>
                  </a:lnTo>
                  <a:lnTo>
                    <a:pt x="468" y="881"/>
                  </a:lnTo>
                  <a:lnTo>
                    <a:pt x="471" y="879"/>
                  </a:lnTo>
                  <a:lnTo>
                    <a:pt x="475" y="879"/>
                  </a:lnTo>
                  <a:lnTo>
                    <a:pt x="475" y="874"/>
                  </a:lnTo>
                  <a:lnTo>
                    <a:pt x="478" y="872"/>
                  </a:lnTo>
                  <a:lnTo>
                    <a:pt x="487" y="877"/>
                  </a:lnTo>
                  <a:lnTo>
                    <a:pt x="489" y="872"/>
                  </a:lnTo>
                  <a:lnTo>
                    <a:pt x="492" y="872"/>
                  </a:lnTo>
                  <a:lnTo>
                    <a:pt x="492" y="874"/>
                  </a:lnTo>
                  <a:lnTo>
                    <a:pt x="489" y="879"/>
                  </a:lnTo>
                  <a:lnTo>
                    <a:pt x="494" y="886"/>
                  </a:lnTo>
                  <a:lnTo>
                    <a:pt x="492" y="891"/>
                  </a:lnTo>
                  <a:lnTo>
                    <a:pt x="494" y="891"/>
                  </a:lnTo>
                  <a:lnTo>
                    <a:pt x="494" y="896"/>
                  </a:lnTo>
                  <a:lnTo>
                    <a:pt x="494" y="896"/>
                  </a:lnTo>
                  <a:lnTo>
                    <a:pt x="494" y="903"/>
                  </a:lnTo>
                  <a:lnTo>
                    <a:pt x="499" y="903"/>
                  </a:lnTo>
                  <a:lnTo>
                    <a:pt x="499" y="905"/>
                  </a:lnTo>
                  <a:lnTo>
                    <a:pt x="520" y="905"/>
                  </a:lnTo>
                  <a:lnTo>
                    <a:pt x="527" y="907"/>
                  </a:lnTo>
                  <a:lnTo>
                    <a:pt x="532" y="914"/>
                  </a:lnTo>
                  <a:lnTo>
                    <a:pt x="534" y="910"/>
                  </a:lnTo>
                  <a:lnTo>
                    <a:pt x="537" y="910"/>
                  </a:lnTo>
                  <a:lnTo>
                    <a:pt x="541" y="919"/>
                  </a:lnTo>
                  <a:lnTo>
                    <a:pt x="548" y="929"/>
                  </a:lnTo>
                  <a:lnTo>
                    <a:pt x="548" y="938"/>
                  </a:lnTo>
                  <a:lnTo>
                    <a:pt x="546" y="948"/>
                  </a:lnTo>
                  <a:lnTo>
                    <a:pt x="553" y="952"/>
                  </a:lnTo>
                  <a:lnTo>
                    <a:pt x="556" y="950"/>
                  </a:lnTo>
                  <a:lnTo>
                    <a:pt x="560" y="950"/>
                  </a:lnTo>
                  <a:lnTo>
                    <a:pt x="577" y="943"/>
                  </a:lnTo>
                  <a:lnTo>
                    <a:pt x="591" y="943"/>
                  </a:lnTo>
                  <a:lnTo>
                    <a:pt x="598" y="940"/>
                  </a:lnTo>
                  <a:lnTo>
                    <a:pt x="608" y="943"/>
                  </a:lnTo>
                  <a:lnTo>
                    <a:pt x="608" y="943"/>
                  </a:lnTo>
                  <a:lnTo>
                    <a:pt x="612" y="938"/>
                  </a:lnTo>
                  <a:lnTo>
                    <a:pt x="622" y="943"/>
                  </a:lnTo>
                  <a:lnTo>
                    <a:pt x="624" y="940"/>
                  </a:lnTo>
                  <a:lnTo>
                    <a:pt x="631" y="943"/>
                  </a:lnTo>
                  <a:lnTo>
                    <a:pt x="641" y="938"/>
                  </a:lnTo>
                  <a:lnTo>
                    <a:pt x="648" y="952"/>
                  </a:lnTo>
                  <a:lnTo>
                    <a:pt x="664" y="950"/>
                  </a:lnTo>
                  <a:lnTo>
                    <a:pt x="669" y="948"/>
                  </a:lnTo>
                  <a:lnTo>
                    <a:pt x="671" y="950"/>
                  </a:lnTo>
                  <a:lnTo>
                    <a:pt x="676" y="962"/>
                  </a:lnTo>
                  <a:lnTo>
                    <a:pt x="686" y="976"/>
                  </a:lnTo>
                  <a:lnTo>
                    <a:pt x="693" y="981"/>
                  </a:lnTo>
                  <a:lnTo>
                    <a:pt x="702" y="976"/>
                  </a:lnTo>
                  <a:lnTo>
                    <a:pt x="704" y="976"/>
                  </a:lnTo>
                  <a:lnTo>
                    <a:pt x="709" y="983"/>
                  </a:lnTo>
                  <a:lnTo>
                    <a:pt x="728" y="990"/>
                  </a:lnTo>
                  <a:lnTo>
                    <a:pt x="733" y="990"/>
                  </a:lnTo>
                  <a:lnTo>
                    <a:pt x="737" y="981"/>
                  </a:lnTo>
                  <a:lnTo>
                    <a:pt x="742" y="981"/>
                  </a:lnTo>
                  <a:lnTo>
                    <a:pt x="754" y="983"/>
                  </a:lnTo>
                  <a:lnTo>
                    <a:pt x="761" y="985"/>
                  </a:lnTo>
                  <a:lnTo>
                    <a:pt x="763" y="990"/>
                  </a:lnTo>
                  <a:lnTo>
                    <a:pt x="763" y="1014"/>
                  </a:lnTo>
                  <a:lnTo>
                    <a:pt x="768" y="1018"/>
                  </a:lnTo>
                  <a:lnTo>
                    <a:pt x="773" y="1030"/>
                  </a:lnTo>
                  <a:lnTo>
                    <a:pt x="778" y="1033"/>
                  </a:lnTo>
                  <a:lnTo>
                    <a:pt x="785" y="1037"/>
                  </a:lnTo>
                  <a:lnTo>
                    <a:pt x="792" y="1037"/>
                  </a:lnTo>
                  <a:lnTo>
                    <a:pt x="794" y="1047"/>
                  </a:lnTo>
                  <a:lnTo>
                    <a:pt x="797" y="1051"/>
                  </a:lnTo>
                  <a:lnTo>
                    <a:pt x="794" y="1051"/>
                  </a:lnTo>
                  <a:lnTo>
                    <a:pt x="797" y="1054"/>
                  </a:lnTo>
                  <a:lnTo>
                    <a:pt x="801" y="1054"/>
                  </a:lnTo>
                  <a:lnTo>
                    <a:pt x="804" y="1066"/>
                  </a:lnTo>
                  <a:lnTo>
                    <a:pt x="797" y="1087"/>
                  </a:lnTo>
                  <a:lnTo>
                    <a:pt x="804" y="1087"/>
                  </a:lnTo>
                  <a:lnTo>
                    <a:pt x="808" y="1089"/>
                  </a:lnTo>
                  <a:lnTo>
                    <a:pt x="815" y="1094"/>
                  </a:lnTo>
                  <a:lnTo>
                    <a:pt x="820" y="1094"/>
                  </a:lnTo>
                  <a:lnTo>
                    <a:pt x="825" y="1099"/>
                  </a:lnTo>
                  <a:lnTo>
                    <a:pt x="830" y="1094"/>
                  </a:lnTo>
                  <a:lnTo>
                    <a:pt x="846" y="1103"/>
                  </a:lnTo>
                  <a:lnTo>
                    <a:pt x="856" y="1103"/>
                  </a:lnTo>
                  <a:lnTo>
                    <a:pt x="856" y="1099"/>
                  </a:lnTo>
                  <a:lnTo>
                    <a:pt x="860" y="1094"/>
                  </a:lnTo>
                  <a:lnTo>
                    <a:pt x="874" y="1089"/>
                  </a:lnTo>
                  <a:lnTo>
                    <a:pt x="877" y="1085"/>
                  </a:lnTo>
                  <a:lnTo>
                    <a:pt x="877" y="1077"/>
                  </a:lnTo>
                  <a:lnTo>
                    <a:pt x="879" y="1075"/>
                  </a:lnTo>
                  <a:lnTo>
                    <a:pt x="882" y="1070"/>
                  </a:lnTo>
                  <a:lnTo>
                    <a:pt x="891" y="1066"/>
                  </a:lnTo>
                  <a:lnTo>
                    <a:pt x="886" y="1061"/>
                  </a:lnTo>
                  <a:lnTo>
                    <a:pt x="891" y="1059"/>
                  </a:lnTo>
                  <a:lnTo>
                    <a:pt x="896" y="1059"/>
                  </a:lnTo>
                  <a:lnTo>
                    <a:pt x="898" y="1051"/>
                  </a:lnTo>
                  <a:lnTo>
                    <a:pt x="910" y="1047"/>
                  </a:lnTo>
                  <a:lnTo>
                    <a:pt x="915" y="1037"/>
                  </a:lnTo>
                  <a:lnTo>
                    <a:pt x="917" y="1035"/>
                  </a:lnTo>
                  <a:lnTo>
                    <a:pt x="922" y="1028"/>
                  </a:lnTo>
                  <a:lnTo>
                    <a:pt x="926" y="1028"/>
                  </a:lnTo>
                  <a:lnTo>
                    <a:pt x="929" y="1028"/>
                  </a:lnTo>
                  <a:lnTo>
                    <a:pt x="931" y="1023"/>
                  </a:lnTo>
                  <a:lnTo>
                    <a:pt x="926" y="1018"/>
                  </a:lnTo>
                  <a:lnTo>
                    <a:pt x="926" y="1014"/>
                  </a:lnTo>
                  <a:lnTo>
                    <a:pt x="924" y="1009"/>
                  </a:lnTo>
                  <a:lnTo>
                    <a:pt x="922" y="1004"/>
                  </a:lnTo>
                  <a:lnTo>
                    <a:pt x="924" y="1000"/>
                  </a:lnTo>
                  <a:lnTo>
                    <a:pt x="929" y="997"/>
                  </a:lnTo>
                  <a:lnTo>
                    <a:pt x="929" y="995"/>
                  </a:lnTo>
                  <a:lnTo>
                    <a:pt x="931" y="990"/>
                  </a:lnTo>
                  <a:lnTo>
                    <a:pt x="936" y="988"/>
                  </a:lnTo>
                  <a:lnTo>
                    <a:pt x="936" y="985"/>
                  </a:lnTo>
                  <a:lnTo>
                    <a:pt x="950" y="981"/>
                  </a:lnTo>
                  <a:lnTo>
                    <a:pt x="957" y="985"/>
                  </a:lnTo>
                  <a:lnTo>
                    <a:pt x="964" y="981"/>
                  </a:lnTo>
                  <a:lnTo>
                    <a:pt x="969" y="981"/>
                  </a:lnTo>
                  <a:lnTo>
                    <a:pt x="969" y="981"/>
                  </a:lnTo>
                  <a:lnTo>
                    <a:pt x="971" y="985"/>
                  </a:lnTo>
                  <a:lnTo>
                    <a:pt x="971" y="995"/>
                  </a:lnTo>
                  <a:lnTo>
                    <a:pt x="981" y="1000"/>
                  </a:lnTo>
                  <a:lnTo>
                    <a:pt x="990" y="995"/>
                  </a:lnTo>
                  <a:lnTo>
                    <a:pt x="997" y="1000"/>
                  </a:lnTo>
                  <a:lnTo>
                    <a:pt x="997" y="995"/>
                  </a:lnTo>
                  <a:lnTo>
                    <a:pt x="1007" y="995"/>
                  </a:lnTo>
                  <a:lnTo>
                    <a:pt x="1009" y="992"/>
                  </a:lnTo>
                  <a:lnTo>
                    <a:pt x="1014" y="992"/>
                  </a:lnTo>
                  <a:lnTo>
                    <a:pt x="1019" y="988"/>
                  </a:lnTo>
                  <a:lnTo>
                    <a:pt x="1021" y="988"/>
                  </a:lnTo>
                  <a:lnTo>
                    <a:pt x="1028" y="990"/>
                  </a:lnTo>
                  <a:lnTo>
                    <a:pt x="1028" y="995"/>
                  </a:lnTo>
                  <a:lnTo>
                    <a:pt x="1030" y="997"/>
                  </a:lnTo>
                  <a:lnTo>
                    <a:pt x="1035" y="1000"/>
                  </a:lnTo>
                  <a:lnTo>
                    <a:pt x="1047" y="995"/>
                  </a:lnTo>
                  <a:lnTo>
                    <a:pt x="1052" y="1000"/>
                  </a:lnTo>
                  <a:lnTo>
                    <a:pt x="1061" y="1011"/>
                  </a:lnTo>
                  <a:lnTo>
                    <a:pt x="1071" y="1014"/>
                  </a:lnTo>
                  <a:lnTo>
                    <a:pt x="1073" y="1011"/>
                  </a:lnTo>
                  <a:lnTo>
                    <a:pt x="1075" y="1014"/>
                  </a:lnTo>
                  <a:lnTo>
                    <a:pt x="1094" y="1000"/>
                  </a:lnTo>
                  <a:lnTo>
                    <a:pt x="1101" y="995"/>
                  </a:lnTo>
                  <a:lnTo>
                    <a:pt x="1101" y="995"/>
                  </a:lnTo>
                  <a:lnTo>
                    <a:pt x="1108" y="995"/>
                  </a:lnTo>
                  <a:lnTo>
                    <a:pt x="1115" y="985"/>
                  </a:lnTo>
                  <a:lnTo>
                    <a:pt x="1123" y="988"/>
                  </a:lnTo>
                  <a:lnTo>
                    <a:pt x="1137" y="990"/>
                  </a:lnTo>
                  <a:lnTo>
                    <a:pt x="1146" y="988"/>
                  </a:lnTo>
                  <a:lnTo>
                    <a:pt x="1146" y="985"/>
                  </a:lnTo>
                  <a:lnTo>
                    <a:pt x="1139" y="985"/>
                  </a:lnTo>
                  <a:lnTo>
                    <a:pt x="1137" y="981"/>
                  </a:lnTo>
                  <a:lnTo>
                    <a:pt x="1141" y="976"/>
                  </a:lnTo>
                  <a:lnTo>
                    <a:pt x="1141" y="971"/>
                  </a:lnTo>
                  <a:lnTo>
                    <a:pt x="1141" y="969"/>
                  </a:lnTo>
                  <a:lnTo>
                    <a:pt x="1144" y="966"/>
                  </a:lnTo>
                  <a:lnTo>
                    <a:pt x="1146" y="969"/>
                  </a:lnTo>
                  <a:lnTo>
                    <a:pt x="1151" y="964"/>
                  </a:lnTo>
                  <a:lnTo>
                    <a:pt x="1156" y="952"/>
                  </a:lnTo>
                  <a:lnTo>
                    <a:pt x="1149" y="945"/>
                  </a:lnTo>
                  <a:lnTo>
                    <a:pt x="1149" y="945"/>
                  </a:lnTo>
                  <a:close/>
                </a:path>
              </a:pathLst>
            </a:custGeom>
            <a:solidFill>
              <a:srgbClr val="433356">
                <a:lumMod val="40000"/>
                <a:lumOff val="6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28" name="Freeform 12"/>
            <p:cNvSpPr>
              <a:spLocks/>
            </p:cNvSpPr>
            <p:nvPr/>
          </p:nvSpPr>
          <p:spPr bwMode="auto">
            <a:xfrm>
              <a:off x="2305" y="2075"/>
              <a:ext cx="1079" cy="1056"/>
            </a:xfrm>
            <a:custGeom>
              <a:avLst/>
              <a:gdLst>
                <a:gd name="T0" fmla="*/ 1067 w 1079"/>
                <a:gd name="T1" fmla="*/ 407 h 1056"/>
                <a:gd name="T2" fmla="*/ 994 w 1079"/>
                <a:gd name="T3" fmla="*/ 331 h 1056"/>
                <a:gd name="T4" fmla="*/ 928 w 1079"/>
                <a:gd name="T5" fmla="*/ 265 h 1056"/>
                <a:gd name="T6" fmla="*/ 862 w 1079"/>
                <a:gd name="T7" fmla="*/ 218 h 1056"/>
                <a:gd name="T8" fmla="*/ 819 w 1079"/>
                <a:gd name="T9" fmla="*/ 182 h 1056"/>
                <a:gd name="T10" fmla="*/ 744 w 1079"/>
                <a:gd name="T11" fmla="*/ 222 h 1056"/>
                <a:gd name="T12" fmla="*/ 687 w 1079"/>
                <a:gd name="T13" fmla="*/ 147 h 1056"/>
                <a:gd name="T14" fmla="*/ 652 w 1079"/>
                <a:gd name="T15" fmla="*/ 111 h 1056"/>
                <a:gd name="T16" fmla="*/ 623 w 1079"/>
                <a:gd name="T17" fmla="*/ 83 h 1056"/>
                <a:gd name="T18" fmla="*/ 578 w 1079"/>
                <a:gd name="T19" fmla="*/ 76 h 1056"/>
                <a:gd name="T20" fmla="*/ 543 w 1079"/>
                <a:gd name="T21" fmla="*/ 59 h 1056"/>
                <a:gd name="T22" fmla="*/ 486 w 1079"/>
                <a:gd name="T23" fmla="*/ 0 h 1056"/>
                <a:gd name="T24" fmla="*/ 437 w 1079"/>
                <a:gd name="T25" fmla="*/ 26 h 1056"/>
                <a:gd name="T26" fmla="*/ 422 w 1079"/>
                <a:gd name="T27" fmla="*/ 69 h 1056"/>
                <a:gd name="T28" fmla="*/ 385 w 1079"/>
                <a:gd name="T29" fmla="*/ 83 h 1056"/>
                <a:gd name="T30" fmla="*/ 323 w 1079"/>
                <a:gd name="T31" fmla="*/ 100 h 1056"/>
                <a:gd name="T32" fmla="*/ 281 w 1079"/>
                <a:gd name="T33" fmla="*/ 100 h 1056"/>
                <a:gd name="T34" fmla="*/ 250 w 1079"/>
                <a:gd name="T35" fmla="*/ 144 h 1056"/>
                <a:gd name="T36" fmla="*/ 285 w 1079"/>
                <a:gd name="T37" fmla="*/ 222 h 1056"/>
                <a:gd name="T38" fmla="*/ 250 w 1079"/>
                <a:gd name="T39" fmla="*/ 255 h 1056"/>
                <a:gd name="T40" fmla="*/ 222 w 1079"/>
                <a:gd name="T41" fmla="*/ 272 h 1056"/>
                <a:gd name="T42" fmla="*/ 191 w 1079"/>
                <a:gd name="T43" fmla="*/ 248 h 1056"/>
                <a:gd name="T44" fmla="*/ 134 w 1079"/>
                <a:gd name="T45" fmla="*/ 248 h 1056"/>
                <a:gd name="T46" fmla="*/ 96 w 1079"/>
                <a:gd name="T47" fmla="*/ 263 h 1056"/>
                <a:gd name="T48" fmla="*/ 49 w 1079"/>
                <a:gd name="T49" fmla="*/ 305 h 1056"/>
                <a:gd name="T50" fmla="*/ 44 w 1079"/>
                <a:gd name="T51" fmla="*/ 355 h 1056"/>
                <a:gd name="T52" fmla="*/ 16 w 1079"/>
                <a:gd name="T53" fmla="*/ 435 h 1056"/>
                <a:gd name="T54" fmla="*/ 4 w 1079"/>
                <a:gd name="T55" fmla="*/ 477 h 1056"/>
                <a:gd name="T56" fmla="*/ 9 w 1079"/>
                <a:gd name="T57" fmla="*/ 532 h 1056"/>
                <a:gd name="T58" fmla="*/ 49 w 1079"/>
                <a:gd name="T59" fmla="*/ 605 h 1056"/>
                <a:gd name="T60" fmla="*/ 106 w 1079"/>
                <a:gd name="T61" fmla="*/ 624 h 1056"/>
                <a:gd name="T62" fmla="*/ 146 w 1079"/>
                <a:gd name="T63" fmla="*/ 657 h 1056"/>
                <a:gd name="T64" fmla="*/ 207 w 1079"/>
                <a:gd name="T65" fmla="*/ 688 h 1056"/>
                <a:gd name="T66" fmla="*/ 274 w 1079"/>
                <a:gd name="T67" fmla="*/ 711 h 1056"/>
                <a:gd name="T68" fmla="*/ 283 w 1079"/>
                <a:gd name="T69" fmla="*/ 768 h 1056"/>
                <a:gd name="T70" fmla="*/ 318 w 1079"/>
                <a:gd name="T71" fmla="*/ 810 h 1056"/>
                <a:gd name="T72" fmla="*/ 370 w 1079"/>
                <a:gd name="T73" fmla="*/ 829 h 1056"/>
                <a:gd name="T74" fmla="*/ 439 w 1079"/>
                <a:gd name="T75" fmla="*/ 832 h 1056"/>
                <a:gd name="T76" fmla="*/ 453 w 1079"/>
                <a:gd name="T77" fmla="*/ 895 h 1056"/>
                <a:gd name="T78" fmla="*/ 408 w 1079"/>
                <a:gd name="T79" fmla="*/ 929 h 1056"/>
                <a:gd name="T80" fmla="*/ 368 w 1079"/>
                <a:gd name="T81" fmla="*/ 964 h 1056"/>
                <a:gd name="T82" fmla="*/ 418 w 1079"/>
                <a:gd name="T83" fmla="*/ 1011 h 1056"/>
                <a:gd name="T84" fmla="*/ 455 w 1079"/>
                <a:gd name="T85" fmla="*/ 1037 h 1056"/>
                <a:gd name="T86" fmla="*/ 491 w 1079"/>
                <a:gd name="T87" fmla="*/ 1028 h 1056"/>
                <a:gd name="T88" fmla="*/ 538 w 1079"/>
                <a:gd name="T89" fmla="*/ 1035 h 1056"/>
                <a:gd name="T90" fmla="*/ 588 w 1079"/>
                <a:gd name="T91" fmla="*/ 997 h 1056"/>
                <a:gd name="T92" fmla="*/ 642 w 1079"/>
                <a:gd name="T93" fmla="*/ 981 h 1056"/>
                <a:gd name="T94" fmla="*/ 692 w 1079"/>
                <a:gd name="T95" fmla="*/ 959 h 1056"/>
                <a:gd name="T96" fmla="*/ 713 w 1079"/>
                <a:gd name="T97" fmla="*/ 973 h 1056"/>
                <a:gd name="T98" fmla="*/ 767 w 1079"/>
                <a:gd name="T99" fmla="*/ 973 h 1056"/>
                <a:gd name="T100" fmla="*/ 817 w 1079"/>
                <a:gd name="T101" fmla="*/ 978 h 1056"/>
                <a:gd name="T102" fmla="*/ 866 w 1079"/>
                <a:gd name="T103" fmla="*/ 952 h 1056"/>
                <a:gd name="T104" fmla="*/ 923 w 1079"/>
                <a:gd name="T105" fmla="*/ 907 h 1056"/>
                <a:gd name="T106" fmla="*/ 914 w 1079"/>
                <a:gd name="T107" fmla="*/ 872 h 1056"/>
                <a:gd name="T108" fmla="*/ 937 w 1079"/>
                <a:gd name="T109" fmla="*/ 818 h 1056"/>
                <a:gd name="T110" fmla="*/ 947 w 1079"/>
                <a:gd name="T111" fmla="*/ 754 h 1056"/>
                <a:gd name="T112" fmla="*/ 956 w 1079"/>
                <a:gd name="T113" fmla="*/ 704 h 1056"/>
                <a:gd name="T114" fmla="*/ 999 w 1079"/>
                <a:gd name="T115" fmla="*/ 657 h 1056"/>
                <a:gd name="T116" fmla="*/ 1037 w 1079"/>
                <a:gd name="T117" fmla="*/ 622 h 1056"/>
                <a:gd name="T118" fmla="*/ 1032 w 1079"/>
                <a:gd name="T119" fmla="*/ 553 h 1056"/>
                <a:gd name="T120" fmla="*/ 1037 w 1079"/>
                <a:gd name="T121" fmla="*/ 48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9" h="1056">
                  <a:moveTo>
                    <a:pt x="1079" y="451"/>
                  </a:moveTo>
                  <a:lnTo>
                    <a:pt x="1074" y="444"/>
                  </a:lnTo>
                  <a:lnTo>
                    <a:pt x="1065" y="440"/>
                  </a:lnTo>
                  <a:lnTo>
                    <a:pt x="1065" y="440"/>
                  </a:lnTo>
                  <a:lnTo>
                    <a:pt x="1060" y="440"/>
                  </a:lnTo>
                  <a:lnTo>
                    <a:pt x="1058" y="435"/>
                  </a:lnTo>
                  <a:lnTo>
                    <a:pt x="1055" y="435"/>
                  </a:lnTo>
                  <a:lnTo>
                    <a:pt x="1055" y="433"/>
                  </a:lnTo>
                  <a:lnTo>
                    <a:pt x="1053" y="433"/>
                  </a:lnTo>
                  <a:lnTo>
                    <a:pt x="1053" y="428"/>
                  </a:lnTo>
                  <a:lnTo>
                    <a:pt x="1051" y="425"/>
                  </a:lnTo>
                  <a:lnTo>
                    <a:pt x="1051" y="423"/>
                  </a:lnTo>
                  <a:lnTo>
                    <a:pt x="1058" y="423"/>
                  </a:lnTo>
                  <a:lnTo>
                    <a:pt x="1060" y="421"/>
                  </a:lnTo>
                  <a:lnTo>
                    <a:pt x="1065" y="414"/>
                  </a:lnTo>
                  <a:lnTo>
                    <a:pt x="1065" y="407"/>
                  </a:lnTo>
                  <a:lnTo>
                    <a:pt x="1065" y="407"/>
                  </a:lnTo>
                  <a:lnTo>
                    <a:pt x="1067" y="407"/>
                  </a:lnTo>
                  <a:lnTo>
                    <a:pt x="1067" y="397"/>
                  </a:lnTo>
                  <a:lnTo>
                    <a:pt x="1065" y="392"/>
                  </a:lnTo>
                  <a:lnTo>
                    <a:pt x="1058" y="378"/>
                  </a:lnTo>
                  <a:lnTo>
                    <a:pt x="1058" y="374"/>
                  </a:lnTo>
                  <a:lnTo>
                    <a:pt x="1053" y="366"/>
                  </a:lnTo>
                  <a:lnTo>
                    <a:pt x="1046" y="366"/>
                  </a:lnTo>
                  <a:lnTo>
                    <a:pt x="1041" y="359"/>
                  </a:lnTo>
                  <a:lnTo>
                    <a:pt x="1041" y="352"/>
                  </a:lnTo>
                  <a:lnTo>
                    <a:pt x="1034" y="350"/>
                  </a:lnTo>
                  <a:lnTo>
                    <a:pt x="1027" y="350"/>
                  </a:lnTo>
                  <a:lnTo>
                    <a:pt x="1020" y="343"/>
                  </a:lnTo>
                  <a:lnTo>
                    <a:pt x="1018" y="343"/>
                  </a:lnTo>
                  <a:lnTo>
                    <a:pt x="1011" y="338"/>
                  </a:lnTo>
                  <a:lnTo>
                    <a:pt x="1008" y="343"/>
                  </a:lnTo>
                  <a:lnTo>
                    <a:pt x="1004" y="343"/>
                  </a:lnTo>
                  <a:lnTo>
                    <a:pt x="999" y="340"/>
                  </a:lnTo>
                  <a:lnTo>
                    <a:pt x="999" y="333"/>
                  </a:lnTo>
                  <a:lnTo>
                    <a:pt x="994" y="331"/>
                  </a:lnTo>
                  <a:lnTo>
                    <a:pt x="989" y="329"/>
                  </a:lnTo>
                  <a:lnTo>
                    <a:pt x="992" y="319"/>
                  </a:lnTo>
                  <a:lnTo>
                    <a:pt x="987" y="314"/>
                  </a:lnTo>
                  <a:lnTo>
                    <a:pt x="982" y="307"/>
                  </a:lnTo>
                  <a:lnTo>
                    <a:pt x="975" y="293"/>
                  </a:lnTo>
                  <a:lnTo>
                    <a:pt x="970" y="288"/>
                  </a:lnTo>
                  <a:lnTo>
                    <a:pt x="963" y="286"/>
                  </a:lnTo>
                  <a:lnTo>
                    <a:pt x="956" y="281"/>
                  </a:lnTo>
                  <a:lnTo>
                    <a:pt x="956" y="281"/>
                  </a:lnTo>
                  <a:lnTo>
                    <a:pt x="954" y="281"/>
                  </a:lnTo>
                  <a:lnTo>
                    <a:pt x="949" y="281"/>
                  </a:lnTo>
                  <a:lnTo>
                    <a:pt x="949" y="277"/>
                  </a:lnTo>
                  <a:lnTo>
                    <a:pt x="944" y="272"/>
                  </a:lnTo>
                  <a:lnTo>
                    <a:pt x="942" y="267"/>
                  </a:lnTo>
                  <a:lnTo>
                    <a:pt x="940" y="267"/>
                  </a:lnTo>
                  <a:lnTo>
                    <a:pt x="937" y="272"/>
                  </a:lnTo>
                  <a:lnTo>
                    <a:pt x="935" y="272"/>
                  </a:lnTo>
                  <a:lnTo>
                    <a:pt x="928" y="265"/>
                  </a:lnTo>
                  <a:lnTo>
                    <a:pt x="926" y="260"/>
                  </a:lnTo>
                  <a:lnTo>
                    <a:pt x="918" y="260"/>
                  </a:lnTo>
                  <a:lnTo>
                    <a:pt x="914" y="263"/>
                  </a:lnTo>
                  <a:lnTo>
                    <a:pt x="911" y="263"/>
                  </a:lnTo>
                  <a:lnTo>
                    <a:pt x="914" y="258"/>
                  </a:lnTo>
                  <a:lnTo>
                    <a:pt x="909" y="253"/>
                  </a:lnTo>
                  <a:lnTo>
                    <a:pt x="907" y="248"/>
                  </a:lnTo>
                  <a:lnTo>
                    <a:pt x="897" y="253"/>
                  </a:lnTo>
                  <a:lnTo>
                    <a:pt x="888" y="248"/>
                  </a:lnTo>
                  <a:lnTo>
                    <a:pt x="888" y="251"/>
                  </a:lnTo>
                  <a:lnTo>
                    <a:pt x="885" y="248"/>
                  </a:lnTo>
                  <a:lnTo>
                    <a:pt x="881" y="253"/>
                  </a:lnTo>
                  <a:lnTo>
                    <a:pt x="876" y="248"/>
                  </a:lnTo>
                  <a:lnTo>
                    <a:pt x="874" y="234"/>
                  </a:lnTo>
                  <a:lnTo>
                    <a:pt x="869" y="227"/>
                  </a:lnTo>
                  <a:lnTo>
                    <a:pt x="869" y="225"/>
                  </a:lnTo>
                  <a:lnTo>
                    <a:pt x="866" y="222"/>
                  </a:lnTo>
                  <a:lnTo>
                    <a:pt x="862" y="218"/>
                  </a:lnTo>
                  <a:lnTo>
                    <a:pt x="862" y="218"/>
                  </a:lnTo>
                  <a:lnTo>
                    <a:pt x="857" y="215"/>
                  </a:lnTo>
                  <a:lnTo>
                    <a:pt x="852" y="215"/>
                  </a:lnTo>
                  <a:lnTo>
                    <a:pt x="850" y="213"/>
                  </a:lnTo>
                  <a:lnTo>
                    <a:pt x="848" y="218"/>
                  </a:lnTo>
                  <a:lnTo>
                    <a:pt x="845" y="215"/>
                  </a:lnTo>
                  <a:lnTo>
                    <a:pt x="838" y="213"/>
                  </a:lnTo>
                  <a:lnTo>
                    <a:pt x="838" y="211"/>
                  </a:lnTo>
                  <a:lnTo>
                    <a:pt x="833" y="211"/>
                  </a:lnTo>
                  <a:lnTo>
                    <a:pt x="829" y="208"/>
                  </a:lnTo>
                  <a:lnTo>
                    <a:pt x="819" y="199"/>
                  </a:lnTo>
                  <a:lnTo>
                    <a:pt x="819" y="194"/>
                  </a:lnTo>
                  <a:lnTo>
                    <a:pt x="822" y="194"/>
                  </a:lnTo>
                  <a:lnTo>
                    <a:pt x="819" y="189"/>
                  </a:lnTo>
                  <a:lnTo>
                    <a:pt x="822" y="187"/>
                  </a:lnTo>
                  <a:lnTo>
                    <a:pt x="824" y="185"/>
                  </a:lnTo>
                  <a:lnTo>
                    <a:pt x="819" y="187"/>
                  </a:lnTo>
                  <a:lnTo>
                    <a:pt x="819" y="182"/>
                  </a:lnTo>
                  <a:lnTo>
                    <a:pt x="815" y="182"/>
                  </a:lnTo>
                  <a:lnTo>
                    <a:pt x="812" y="189"/>
                  </a:lnTo>
                  <a:lnTo>
                    <a:pt x="796" y="201"/>
                  </a:lnTo>
                  <a:lnTo>
                    <a:pt x="791" y="211"/>
                  </a:lnTo>
                  <a:lnTo>
                    <a:pt x="793" y="220"/>
                  </a:lnTo>
                  <a:lnTo>
                    <a:pt x="791" y="220"/>
                  </a:lnTo>
                  <a:lnTo>
                    <a:pt x="791" y="222"/>
                  </a:lnTo>
                  <a:lnTo>
                    <a:pt x="779" y="220"/>
                  </a:lnTo>
                  <a:lnTo>
                    <a:pt x="781" y="234"/>
                  </a:lnTo>
                  <a:lnTo>
                    <a:pt x="774" y="234"/>
                  </a:lnTo>
                  <a:lnTo>
                    <a:pt x="774" y="237"/>
                  </a:lnTo>
                  <a:lnTo>
                    <a:pt x="770" y="237"/>
                  </a:lnTo>
                  <a:lnTo>
                    <a:pt x="765" y="234"/>
                  </a:lnTo>
                  <a:lnTo>
                    <a:pt x="760" y="234"/>
                  </a:lnTo>
                  <a:lnTo>
                    <a:pt x="755" y="234"/>
                  </a:lnTo>
                  <a:lnTo>
                    <a:pt x="753" y="234"/>
                  </a:lnTo>
                  <a:lnTo>
                    <a:pt x="746" y="225"/>
                  </a:lnTo>
                  <a:lnTo>
                    <a:pt x="744" y="222"/>
                  </a:lnTo>
                  <a:lnTo>
                    <a:pt x="744" y="220"/>
                  </a:lnTo>
                  <a:lnTo>
                    <a:pt x="739" y="220"/>
                  </a:lnTo>
                  <a:lnTo>
                    <a:pt x="729" y="211"/>
                  </a:lnTo>
                  <a:lnTo>
                    <a:pt x="722" y="211"/>
                  </a:lnTo>
                  <a:lnTo>
                    <a:pt x="713" y="201"/>
                  </a:lnTo>
                  <a:lnTo>
                    <a:pt x="713" y="199"/>
                  </a:lnTo>
                  <a:lnTo>
                    <a:pt x="708" y="192"/>
                  </a:lnTo>
                  <a:lnTo>
                    <a:pt x="718" y="180"/>
                  </a:lnTo>
                  <a:lnTo>
                    <a:pt x="722" y="177"/>
                  </a:lnTo>
                  <a:lnTo>
                    <a:pt x="722" y="166"/>
                  </a:lnTo>
                  <a:lnTo>
                    <a:pt x="718" y="168"/>
                  </a:lnTo>
                  <a:lnTo>
                    <a:pt x="713" y="173"/>
                  </a:lnTo>
                  <a:lnTo>
                    <a:pt x="711" y="168"/>
                  </a:lnTo>
                  <a:lnTo>
                    <a:pt x="699" y="163"/>
                  </a:lnTo>
                  <a:lnTo>
                    <a:pt x="694" y="152"/>
                  </a:lnTo>
                  <a:lnTo>
                    <a:pt x="692" y="152"/>
                  </a:lnTo>
                  <a:lnTo>
                    <a:pt x="692" y="149"/>
                  </a:lnTo>
                  <a:lnTo>
                    <a:pt x="687" y="147"/>
                  </a:lnTo>
                  <a:lnTo>
                    <a:pt x="685" y="144"/>
                  </a:lnTo>
                  <a:lnTo>
                    <a:pt x="680" y="144"/>
                  </a:lnTo>
                  <a:lnTo>
                    <a:pt x="678" y="140"/>
                  </a:lnTo>
                  <a:lnTo>
                    <a:pt x="675" y="142"/>
                  </a:lnTo>
                  <a:lnTo>
                    <a:pt x="675" y="144"/>
                  </a:lnTo>
                  <a:lnTo>
                    <a:pt x="673" y="142"/>
                  </a:lnTo>
                  <a:lnTo>
                    <a:pt x="668" y="144"/>
                  </a:lnTo>
                  <a:lnTo>
                    <a:pt x="666" y="144"/>
                  </a:lnTo>
                  <a:lnTo>
                    <a:pt x="663" y="142"/>
                  </a:lnTo>
                  <a:lnTo>
                    <a:pt x="666" y="135"/>
                  </a:lnTo>
                  <a:lnTo>
                    <a:pt x="663" y="135"/>
                  </a:lnTo>
                  <a:lnTo>
                    <a:pt x="668" y="123"/>
                  </a:lnTo>
                  <a:lnTo>
                    <a:pt x="670" y="116"/>
                  </a:lnTo>
                  <a:lnTo>
                    <a:pt x="666" y="116"/>
                  </a:lnTo>
                  <a:lnTo>
                    <a:pt x="666" y="121"/>
                  </a:lnTo>
                  <a:lnTo>
                    <a:pt x="661" y="116"/>
                  </a:lnTo>
                  <a:lnTo>
                    <a:pt x="656" y="116"/>
                  </a:lnTo>
                  <a:lnTo>
                    <a:pt x="652" y="111"/>
                  </a:lnTo>
                  <a:lnTo>
                    <a:pt x="642" y="111"/>
                  </a:lnTo>
                  <a:lnTo>
                    <a:pt x="642" y="114"/>
                  </a:lnTo>
                  <a:lnTo>
                    <a:pt x="635" y="109"/>
                  </a:lnTo>
                  <a:lnTo>
                    <a:pt x="637" y="107"/>
                  </a:lnTo>
                  <a:lnTo>
                    <a:pt x="635" y="102"/>
                  </a:lnTo>
                  <a:lnTo>
                    <a:pt x="633" y="102"/>
                  </a:lnTo>
                  <a:lnTo>
                    <a:pt x="630" y="102"/>
                  </a:lnTo>
                  <a:lnTo>
                    <a:pt x="630" y="102"/>
                  </a:lnTo>
                  <a:lnTo>
                    <a:pt x="628" y="102"/>
                  </a:lnTo>
                  <a:lnTo>
                    <a:pt x="628" y="100"/>
                  </a:lnTo>
                  <a:lnTo>
                    <a:pt x="628" y="100"/>
                  </a:lnTo>
                  <a:lnTo>
                    <a:pt x="630" y="97"/>
                  </a:lnTo>
                  <a:lnTo>
                    <a:pt x="628" y="97"/>
                  </a:lnTo>
                  <a:lnTo>
                    <a:pt x="628" y="95"/>
                  </a:lnTo>
                  <a:lnTo>
                    <a:pt x="626" y="95"/>
                  </a:lnTo>
                  <a:lnTo>
                    <a:pt x="626" y="88"/>
                  </a:lnTo>
                  <a:lnTo>
                    <a:pt x="623" y="88"/>
                  </a:lnTo>
                  <a:lnTo>
                    <a:pt x="623" y="83"/>
                  </a:lnTo>
                  <a:lnTo>
                    <a:pt x="618" y="88"/>
                  </a:lnTo>
                  <a:lnTo>
                    <a:pt x="614" y="88"/>
                  </a:lnTo>
                  <a:lnTo>
                    <a:pt x="614" y="83"/>
                  </a:lnTo>
                  <a:lnTo>
                    <a:pt x="609" y="85"/>
                  </a:lnTo>
                  <a:lnTo>
                    <a:pt x="607" y="81"/>
                  </a:lnTo>
                  <a:lnTo>
                    <a:pt x="607" y="78"/>
                  </a:lnTo>
                  <a:lnTo>
                    <a:pt x="609" y="78"/>
                  </a:lnTo>
                  <a:lnTo>
                    <a:pt x="609" y="74"/>
                  </a:lnTo>
                  <a:lnTo>
                    <a:pt x="600" y="74"/>
                  </a:lnTo>
                  <a:lnTo>
                    <a:pt x="600" y="74"/>
                  </a:lnTo>
                  <a:lnTo>
                    <a:pt x="597" y="74"/>
                  </a:lnTo>
                  <a:lnTo>
                    <a:pt x="595" y="71"/>
                  </a:lnTo>
                  <a:lnTo>
                    <a:pt x="592" y="64"/>
                  </a:lnTo>
                  <a:lnTo>
                    <a:pt x="590" y="69"/>
                  </a:lnTo>
                  <a:lnTo>
                    <a:pt x="588" y="76"/>
                  </a:lnTo>
                  <a:lnTo>
                    <a:pt x="581" y="76"/>
                  </a:lnTo>
                  <a:lnTo>
                    <a:pt x="581" y="74"/>
                  </a:lnTo>
                  <a:lnTo>
                    <a:pt x="578" y="76"/>
                  </a:lnTo>
                  <a:lnTo>
                    <a:pt x="576" y="69"/>
                  </a:lnTo>
                  <a:lnTo>
                    <a:pt x="576" y="64"/>
                  </a:lnTo>
                  <a:lnTo>
                    <a:pt x="571" y="64"/>
                  </a:lnTo>
                  <a:lnTo>
                    <a:pt x="571" y="69"/>
                  </a:lnTo>
                  <a:lnTo>
                    <a:pt x="566" y="69"/>
                  </a:lnTo>
                  <a:lnTo>
                    <a:pt x="566" y="69"/>
                  </a:lnTo>
                  <a:lnTo>
                    <a:pt x="562" y="69"/>
                  </a:lnTo>
                  <a:lnTo>
                    <a:pt x="562" y="69"/>
                  </a:lnTo>
                  <a:lnTo>
                    <a:pt x="557" y="69"/>
                  </a:lnTo>
                  <a:lnTo>
                    <a:pt x="552" y="66"/>
                  </a:lnTo>
                  <a:lnTo>
                    <a:pt x="550" y="69"/>
                  </a:lnTo>
                  <a:lnTo>
                    <a:pt x="548" y="64"/>
                  </a:lnTo>
                  <a:lnTo>
                    <a:pt x="545" y="69"/>
                  </a:lnTo>
                  <a:lnTo>
                    <a:pt x="545" y="64"/>
                  </a:lnTo>
                  <a:lnTo>
                    <a:pt x="543" y="69"/>
                  </a:lnTo>
                  <a:lnTo>
                    <a:pt x="543" y="66"/>
                  </a:lnTo>
                  <a:lnTo>
                    <a:pt x="545" y="64"/>
                  </a:lnTo>
                  <a:lnTo>
                    <a:pt x="543" y="59"/>
                  </a:lnTo>
                  <a:lnTo>
                    <a:pt x="545" y="57"/>
                  </a:lnTo>
                  <a:lnTo>
                    <a:pt x="543" y="57"/>
                  </a:lnTo>
                  <a:lnTo>
                    <a:pt x="540" y="55"/>
                  </a:lnTo>
                  <a:lnTo>
                    <a:pt x="538" y="55"/>
                  </a:lnTo>
                  <a:lnTo>
                    <a:pt x="533" y="50"/>
                  </a:lnTo>
                  <a:lnTo>
                    <a:pt x="533" y="50"/>
                  </a:lnTo>
                  <a:lnTo>
                    <a:pt x="536" y="45"/>
                  </a:lnTo>
                  <a:lnTo>
                    <a:pt x="529" y="45"/>
                  </a:lnTo>
                  <a:lnTo>
                    <a:pt x="529" y="41"/>
                  </a:lnTo>
                  <a:lnTo>
                    <a:pt x="529" y="38"/>
                  </a:lnTo>
                  <a:lnTo>
                    <a:pt x="524" y="38"/>
                  </a:lnTo>
                  <a:lnTo>
                    <a:pt x="515" y="26"/>
                  </a:lnTo>
                  <a:lnTo>
                    <a:pt x="510" y="26"/>
                  </a:lnTo>
                  <a:lnTo>
                    <a:pt x="505" y="22"/>
                  </a:lnTo>
                  <a:lnTo>
                    <a:pt x="503" y="17"/>
                  </a:lnTo>
                  <a:lnTo>
                    <a:pt x="500" y="12"/>
                  </a:lnTo>
                  <a:lnTo>
                    <a:pt x="496" y="10"/>
                  </a:lnTo>
                  <a:lnTo>
                    <a:pt x="486" y="0"/>
                  </a:lnTo>
                  <a:lnTo>
                    <a:pt x="484" y="0"/>
                  </a:lnTo>
                  <a:lnTo>
                    <a:pt x="484" y="7"/>
                  </a:lnTo>
                  <a:lnTo>
                    <a:pt x="479" y="12"/>
                  </a:lnTo>
                  <a:lnTo>
                    <a:pt x="477" y="7"/>
                  </a:lnTo>
                  <a:lnTo>
                    <a:pt x="467" y="10"/>
                  </a:lnTo>
                  <a:lnTo>
                    <a:pt x="467" y="10"/>
                  </a:lnTo>
                  <a:lnTo>
                    <a:pt x="470" y="12"/>
                  </a:lnTo>
                  <a:lnTo>
                    <a:pt x="467" y="12"/>
                  </a:lnTo>
                  <a:lnTo>
                    <a:pt x="467" y="17"/>
                  </a:lnTo>
                  <a:lnTo>
                    <a:pt x="463" y="19"/>
                  </a:lnTo>
                  <a:lnTo>
                    <a:pt x="460" y="19"/>
                  </a:lnTo>
                  <a:lnTo>
                    <a:pt x="460" y="22"/>
                  </a:lnTo>
                  <a:lnTo>
                    <a:pt x="458" y="22"/>
                  </a:lnTo>
                  <a:lnTo>
                    <a:pt x="455" y="17"/>
                  </a:lnTo>
                  <a:lnTo>
                    <a:pt x="451" y="12"/>
                  </a:lnTo>
                  <a:lnTo>
                    <a:pt x="448" y="15"/>
                  </a:lnTo>
                  <a:lnTo>
                    <a:pt x="437" y="24"/>
                  </a:lnTo>
                  <a:lnTo>
                    <a:pt x="437" y="26"/>
                  </a:lnTo>
                  <a:lnTo>
                    <a:pt x="432" y="26"/>
                  </a:lnTo>
                  <a:lnTo>
                    <a:pt x="429" y="31"/>
                  </a:lnTo>
                  <a:lnTo>
                    <a:pt x="425" y="36"/>
                  </a:lnTo>
                  <a:lnTo>
                    <a:pt x="425" y="41"/>
                  </a:lnTo>
                  <a:lnTo>
                    <a:pt x="425" y="45"/>
                  </a:lnTo>
                  <a:lnTo>
                    <a:pt x="429" y="45"/>
                  </a:lnTo>
                  <a:lnTo>
                    <a:pt x="434" y="45"/>
                  </a:lnTo>
                  <a:lnTo>
                    <a:pt x="432" y="50"/>
                  </a:lnTo>
                  <a:lnTo>
                    <a:pt x="434" y="52"/>
                  </a:lnTo>
                  <a:lnTo>
                    <a:pt x="434" y="57"/>
                  </a:lnTo>
                  <a:lnTo>
                    <a:pt x="439" y="59"/>
                  </a:lnTo>
                  <a:lnTo>
                    <a:pt x="434" y="62"/>
                  </a:lnTo>
                  <a:lnTo>
                    <a:pt x="434" y="64"/>
                  </a:lnTo>
                  <a:lnTo>
                    <a:pt x="432" y="69"/>
                  </a:lnTo>
                  <a:lnTo>
                    <a:pt x="429" y="69"/>
                  </a:lnTo>
                  <a:lnTo>
                    <a:pt x="425" y="71"/>
                  </a:lnTo>
                  <a:lnTo>
                    <a:pt x="425" y="74"/>
                  </a:lnTo>
                  <a:lnTo>
                    <a:pt x="422" y="69"/>
                  </a:lnTo>
                  <a:lnTo>
                    <a:pt x="420" y="69"/>
                  </a:lnTo>
                  <a:lnTo>
                    <a:pt x="420" y="69"/>
                  </a:lnTo>
                  <a:lnTo>
                    <a:pt x="415" y="69"/>
                  </a:lnTo>
                  <a:lnTo>
                    <a:pt x="408" y="64"/>
                  </a:lnTo>
                  <a:lnTo>
                    <a:pt x="408" y="69"/>
                  </a:lnTo>
                  <a:lnTo>
                    <a:pt x="406" y="69"/>
                  </a:lnTo>
                  <a:lnTo>
                    <a:pt x="401" y="64"/>
                  </a:lnTo>
                  <a:lnTo>
                    <a:pt x="401" y="59"/>
                  </a:lnTo>
                  <a:lnTo>
                    <a:pt x="401" y="59"/>
                  </a:lnTo>
                  <a:lnTo>
                    <a:pt x="399" y="59"/>
                  </a:lnTo>
                  <a:lnTo>
                    <a:pt x="394" y="64"/>
                  </a:lnTo>
                  <a:lnTo>
                    <a:pt x="389" y="69"/>
                  </a:lnTo>
                  <a:lnTo>
                    <a:pt x="387" y="76"/>
                  </a:lnTo>
                  <a:lnTo>
                    <a:pt x="389" y="78"/>
                  </a:lnTo>
                  <a:lnTo>
                    <a:pt x="385" y="81"/>
                  </a:lnTo>
                  <a:lnTo>
                    <a:pt x="385" y="88"/>
                  </a:lnTo>
                  <a:lnTo>
                    <a:pt x="385" y="88"/>
                  </a:lnTo>
                  <a:lnTo>
                    <a:pt x="385" y="83"/>
                  </a:lnTo>
                  <a:lnTo>
                    <a:pt x="380" y="81"/>
                  </a:lnTo>
                  <a:lnTo>
                    <a:pt x="370" y="88"/>
                  </a:lnTo>
                  <a:lnTo>
                    <a:pt x="363" y="83"/>
                  </a:lnTo>
                  <a:lnTo>
                    <a:pt x="356" y="85"/>
                  </a:lnTo>
                  <a:lnTo>
                    <a:pt x="347" y="92"/>
                  </a:lnTo>
                  <a:lnTo>
                    <a:pt x="347" y="90"/>
                  </a:lnTo>
                  <a:lnTo>
                    <a:pt x="344" y="92"/>
                  </a:lnTo>
                  <a:lnTo>
                    <a:pt x="340" y="90"/>
                  </a:lnTo>
                  <a:lnTo>
                    <a:pt x="337" y="90"/>
                  </a:lnTo>
                  <a:lnTo>
                    <a:pt x="337" y="88"/>
                  </a:lnTo>
                  <a:lnTo>
                    <a:pt x="335" y="92"/>
                  </a:lnTo>
                  <a:lnTo>
                    <a:pt x="335" y="90"/>
                  </a:lnTo>
                  <a:lnTo>
                    <a:pt x="333" y="90"/>
                  </a:lnTo>
                  <a:lnTo>
                    <a:pt x="328" y="90"/>
                  </a:lnTo>
                  <a:lnTo>
                    <a:pt x="326" y="97"/>
                  </a:lnTo>
                  <a:lnTo>
                    <a:pt x="323" y="92"/>
                  </a:lnTo>
                  <a:lnTo>
                    <a:pt x="321" y="95"/>
                  </a:lnTo>
                  <a:lnTo>
                    <a:pt x="323" y="100"/>
                  </a:lnTo>
                  <a:lnTo>
                    <a:pt x="314" y="102"/>
                  </a:lnTo>
                  <a:lnTo>
                    <a:pt x="314" y="100"/>
                  </a:lnTo>
                  <a:lnTo>
                    <a:pt x="311" y="102"/>
                  </a:lnTo>
                  <a:lnTo>
                    <a:pt x="309" y="100"/>
                  </a:lnTo>
                  <a:lnTo>
                    <a:pt x="307" y="102"/>
                  </a:lnTo>
                  <a:lnTo>
                    <a:pt x="307" y="100"/>
                  </a:lnTo>
                  <a:lnTo>
                    <a:pt x="300" y="100"/>
                  </a:lnTo>
                  <a:lnTo>
                    <a:pt x="300" y="97"/>
                  </a:lnTo>
                  <a:lnTo>
                    <a:pt x="307" y="92"/>
                  </a:lnTo>
                  <a:lnTo>
                    <a:pt x="304" y="88"/>
                  </a:lnTo>
                  <a:lnTo>
                    <a:pt x="302" y="88"/>
                  </a:lnTo>
                  <a:lnTo>
                    <a:pt x="300" y="92"/>
                  </a:lnTo>
                  <a:lnTo>
                    <a:pt x="295" y="90"/>
                  </a:lnTo>
                  <a:lnTo>
                    <a:pt x="292" y="95"/>
                  </a:lnTo>
                  <a:lnTo>
                    <a:pt x="288" y="95"/>
                  </a:lnTo>
                  <a:lnTo>
                    <a:pt x="285" y="92"/>
                  </a:lnTo>
                  <a:lnTo>
                    <a:pt x="281" y="100"/>
                  </a:lnTo>
                  <a:lnTo>
                    <a:pt x="281" y="100"/>
                  </a:lnTo>
                  <a:lnTo>
                    <a:pt x="281" y="102"/>
                  </a:lnTo>
                  <a:lnTo>
                    <a:pt x="283" y="104"/>
                  </a:lnTo>
                  <a:lnTo>
                    <a:pt x="281" y="107"/>
                  </a:lnTo>
                  <a:lnTo>
                    <a:pt x="283" y="109"/>
                  </a:lnTo>
                  <a:lnTo>
                    <a:pt x="276" y="111"/>
                  </a:lnTo>
                  <a:lnTo>
                    <a:pt x="276" y="121"/>
                  </a:lnTo>
                  <a:lnTo>
                    <a:pt x="276" y="128"/>
                  </a:lnTo>
                  <a:lnTo>
                    <a:pt x="262" y="130"/>
                  </a:lnTo>
                  <a:lnTo>
                    <a:pt x="262" y="135"/>
                  </a:lnTo>
                  <a:lnTo>
                    <a:pt x="257" y="142"/>
                  </a:lnTo>
                  <a:lnTo>
                    <a:pt x="255" y="142"/>
                  </a:lnTo>
                  <a:lnTo>
                    <a:pt x="255" y="140"/>
                  </a:lnTo>
                  <a:lnTo>
                    <a:pt x="252" y="140"/>
                  </a:lnTo>
                  <a:lnTo>
                    <a:pt x="252" y="140"/>
                  </a:lnTo>
                  <a:lnTo>
                    <a:pt x="250" y="140"/>
                  </a:lnTo>
                  <a:lnTo>
                    <a:pt x="252" y="142"/>
                  </a:lnTo>
                  <a:lnTo>
                    <a:pt x="248" y="142"/>
                  </a:lnTo>
                  <a:lnTo>
                    <a:pt x="250" y="144"/>
                  </a:lnTo>
                  <a:lnTo>
                    <a:pt x="248" y="149"/>
                  </a:lnTo>
                  <a:lnTo>
                    <a:pt x="245" y="154"/>
                  </a:lnTo>
                  <a:lnTo>
                    <a:pt x="243" y="156"/>
                  </a:lnTo>
                  <a:lnTo>
                    <a:pt x="245" y="161"/>
                  </a:lnTo>
                  <a:lnTo>
                    <a:pt x="243" y="170"/>
                  </a:lnTo>
                  <a:lnTo>
                    <a:pt x="243" y="175"/>
                  </a:lnTo>
                  <a:lnTo>
                    <a:pt x="243" y="180"/>
                  </a:lnTo>
                  <a:lnTo>
                    <a:pt x="245" y="182"/>
                  </a:lnTo>
                  <a:lnTo>
                    <a:pt x="243" y="182"/>
                  </a:lnTo>
                  <a:lnTo>
                    <a:pt x="245" y="192"/>
                  </a:lnTo>
                  <a:lnTo>
                    <a:pt x="248" y="192"/>
                  </a:lnTo>
                  <a:lnTo>
                    <a:pt x="252" y="185"/>
                  </a:lnTo>
                  <a:lnTo>
                    <a:pt x="259" y="196"/>
                  </a:lnTo>
                  <a:lnTo>
                    <a:pt x="266" y="196"/>
                  </a:lnTo>
                  <a:lnTo>
                    <a:pt x="278" y="196"/>
                  </a:lnTo>
                  <a:lnTo>
                    <a:pt x="276" y="201"/>
                  </a:lnTo>
                  <a:lnTo>
                    <a:pt x="281" y="211"/>
                  </a:lnTo>
                  <a:lnTo>
                    <a:pt x="285" y="222"/>
                  </a:lnTo>
                  <a:lnTo>
                    <a:pt x="285" y="227"/>
                  </a:lnTo>
                  <a:lnTo>
                    <a:pt x="283" y="229"/>
                  </a:lnTo>
                  <a:lnTo>
                    <a:pt x="281" y="232"/>
                  </a:lnTo>
                  <a:lnTo>
                    <a:pt x="285" y="237"/>
                  </a:lnTo>
                  <a:lnTo>
                    <a:pt x="281" y="244"/>
                  </a:lnTo>
                  <a:lnTo>
                    <a:pt x="276" y="241"/>
                  </a:lnTo>
                  <a:lnTo>
                    <a:pt x="276" y="246"/>
                  </a:lnTo>
                  <a:lnTo>
                    <a:pt x="276" y="244"/>
                  </a:lnTo>
                  <a:lnTo>
                    <a:pt x="276" y="246"/>
                  </a:lnTo>
                  <a:lnTo>
                    <a:pt x="274" y="246"/>
                  </a:lnTo>
                  <a:lnTo>
                    <a:pt x="269" y="248"/>
                  </a:lnTo>
                  <a:lnTo>
                    <a:pt x="269" y="253"/>
                  </a:lnTo>
                  <a:lnTo>
                    <a:pt x="262" y="255"/>
                  </a:lnTo>
                  <a:lnTo>
                    <a:pt x="262" y="253"/>
                  </a:lnTo>
                  <a:lnTo>
                    <a:pt x="259" y="253"/>
                  </a:lnTo>
                  <a:lnTo>
                    <a:pt x="255" y="255"/>
                  </a:lnTo>
                  <a:lnTo>
                    <a:pt x="252" y="253"/>
                  </a:lnTo>
                  <a:lnTo>
                    <a:pt x="250" y="255"/>
                  </a:lnTo>
                  <a:lnTo>
                    <a:pt x="248" y="248"/>
                  </a:lnTo>
                  <a:lnTo>
                    <a:pt x="243" y="244"/>
                  </a:lnTo>
                  <a:lnTo>
                    <a:pt x="240" y="248"/>
                  </a:lnTo>
                  <a:lnTo>
                    <a:pt x="236" y="246"/>
                  </a:lnTo>
                  <a:lnTo>
                    <a:pt x="236" y="253"/>
                  </a:lnTo>
                  <a:lnTo>
                    <a:pt x="236" y="253"/>
                  </a:lnTo>
                  <a:lnTo>
                    <a:pt x="233" y="255"/>
                  </a:lnTo>
                  <a:lnTo>
                    <a:pt x="229" y="253"/>
                  </a:lnTo>
                  <a:lnTo>
                    <a:pt x="231" y="248"/>
                  </a:lnTo>
                  <a:lnTo>
                    <a:pt x="226" y="248"/>
                  </a:lnTo>
                  <a:lnTo>
                    <a:pt x="226" y="253"/>
                  </a:lnTo>
                  <a:lnTo>
                    <a:pt x="229" y="255"/>
                  </a:lnTo>
                  <a:lnTo>
                    <a:pt x="229" y="260"/>
                  </a:lnTo>
                  <a:lnTo>
                    <a:pt x="224" y="260"/>
                  </a:lnTo>
                  <a:lnTo>
                    <a:pt x="224" y="263"/>
                  </a:lnTo>
                  <a:lnTo>
                    <a:pt x="222" y="265"/>
                  </a:lnTo>
                  <a:lnTo>
                    <a:pt x="219" y="267"/>
                  </a:lnTo>
                  <a:lnTo>
                    <a:pt x="222" y="272"/>
                  </a:lnTo>
                  <a:lnTo>
                    <a:pt x="219" y="272"/>
                  </a:lnTo>
                  <a:lnTo>
                    <a:pt x="219" y="274"/>
                  </a:lnTo>
                  <a:lnTo>
                    <a:pt x="212" y="272"/>
                  </a:lnTo>
                  <a:lnTo>
                    <a:pt x="212" y="267"/>
                  </a:lnTo>
                  <a:lnTo>
                    <a:pt x="210" y="263"/>
                  </a:lnTo>
                  <a:lnTo>
                    <a:pt x="205" y="258"/>
                  </a:lnTo>
                  <a:lnTo>
                    <a:pt x="205" y="260"/>
                  </a:lnTo>
                  <a:lnTo>
                    <a:pt x="203" y="258"/>
                  </a:lnTo>
                  <a:lnTo>
                    <a:pt x="203" y="260"/>
                  </a:lnTo>
                  <a:lnTo>
                    <a:pt x="200" y="260"/>
                  </a:lnTo>
                  <a:lnTo>
                    <a:pt x="196" y="260"/>
                  </a:lnTo>
                  <a:lnTo>
                    <a:pt x="193" y="258"/>
                  </a:lnTo>
                  <a:lnTo>
                    <a:pt x="191" y="255"/>
                  </a:lnTo>
                  <a:lnTo>
                    <a:pt x="191" y="253"/>
                  </a:lnTo>
                  <a:lnTo>
                    <a:pt x="186" y="253"/>
                  </a:lnTo>
                  <a:lnTo>
                    <a:pt x="189" y="248"/>
                  </a:lnTo>
                  <a:lnTo>
                    <a:pt x="191" y="248"/>
                  </a:lnTo>
                  <a:lnTo>
                    <a:pt x="191" y="248"/>
                  </a:lnTo>
                  <a:lnTo>
                    <a:pt x="186" y="248"/>
                  </a:lnTo>
                  <a:lnTo>
                    <a:pt x="186" y="251"/>
                  </a:lnTo>
                  <a:lnTo>
                    <a:pt x="184" y="248"/>
                  </a:lnTo>
                  <a:lnTo>
                    <a:pt x="181" y="248"/>
                  </a:lnTo>
                  <a:lnTo>
                    <a:pt x="181" y="258"/>
                  </a:lnTo>
                  <a:lnTo>
                    <a:pt x="177" y="253"/>
                  </a:lnTo>
                  <a:lnTo>
                    <a:pt x="167" y="255"/>
                  </a:lnTo>
                  <a:lnTo>
                    <a:pt x="167" y="255"/>
                  </a:lnTo>
                  <a:lnTo>
                    <a:pt x="167" y="258"/>
                  </a:lnTo>
                  <a:lnTo>
                    <a:pt x="163" y="258"/>
                  </a:lnTo>
                  <a:lnTo>
                    <a:pt x="160" y="255"/>
                  </a:lnTo>
                  <a:lnTo>
                    <a:pt x="158" y="258"/>
                  </a:lnTo>
                  <a:lnTo>
                    <a:pt x="155" y="258"/>
                  </a:lnTo>
                  <a:lnTo>
                    <a:pt x="153" y="258"/>
                  </a:lnTo>
                  <a:lnTo>
                    <a:pt x="146" y="260"/>
                  </a:lnTo>
                  <a:lnTo>
                    <a:pt x="139" y="253"/>
                  </a:lnTo>
                  <a:lnTo>
                    <a:pt x="134" y="253"/>
                  </a:lnTo>
                  <a:lnTo>
                    <a:pt x="134" y="248"/>
                  </a:lnTo>
                  <a:lnTo>
                    <a:pt x="127" y="251"/>
                  </a:lnTo>
                  <a:lnTo>
                    <a:pt x="125" y="253"/>
                  </a:lnTo>
                  <a:lnTo>
                    <a:pt x="125" y="253"/>
                  </a:lnTo>
                  <a:lnTo>
                    <a:pt x="122" y="253"/>
                  </a:lnTo>
                  <a:lnTo>
                    <a:pt x="120" y="248"/>
                  </a:lnTo>
                  <a:lnTo>
                    <a:pt x="120" y="248"/>
                  </a:lnTo>
                  <a:lnTo>
                    <a:pt x="120" y="251"/>
                  </a:lnTo>
                  <a:lnTo>
                    <a:pt x="115" y="248"/>
                  </a:lnTo>
                  <a:lnTo>
                    <a:pt x="115" y="246"/>
                  </a:lnTo>
                  <a:lnTo>
                    <a:pt x="111" y="241"/>
                  </a:lnTo>
                  <a:lnTo>
                    <a:pt x="111" y="239"/>
                  </a:lnTo>
                  <a:lnTo>
                    <a:pt x="99" y="241"/>
                  </a:lnTo>
                  <a:lnTo>
                    <a:pt x="92" y="241"/>
                  </a:lnTo>
                  <a:lnTo>
                    <a:pt x="87" y="251"/>
                  </a:lnTo>
                  <a:lnTo>
                    <a:pt x="89" y="253"/>
                  </a:lnTo>
                  <a:lnTo>
                    <a:pt x="94" y="255"/>
                  </a:lnTo>
                  <a:lnTo>
                    <a:pt x="96" y="263"/>
                  </a:lnTo>
                  <a:lnTo>
                    <a:pt x="96" y="263"/>
                  </a:lnTo>
                  <a:lnTo>
                    <a:pt x="96" y="267"/>
                  </a:lnTo>
                  <a:lnTo>
                    <a:pt x="96" y="270"/>
                  </a:lnTo>
                  <a:lnTo>
                    <a:pt x="89" y="272"/>
                  </a:lnTo>
                  <a:lnTo>
                    <a:pt x="77" y="267"/>
                  </a:lnTo>
                  <a:lnTo>
                    <a:pt x="75" y="272"/>
                  </a:lnTo>
                  <a:lnTo>
                    <a:pt x="68" y="267"/>
                  </a:lnTo>
                  <a:lnTo>
                    <a:pt x="63" y="267"/>
                  </a:lnTo>
                  <a:lnTo>
                    <a:pt x="61" y="270"/>
                  </a:lnTo>
                  <a:lnTo>
                    <a:pt x="61" y="277"/>
                  </a:lnTo>
                  <a:lnTo>
                    <a:pt x="59" y="277"/>
                  </a:lnTo>
                  <a:lnTo>
                    <a:pt x="59" y="279"/>
                  </a:lnTo>
                  <a:lnTo>
                    <a:pt x="61" y="281"/>
                  </a:lnTo>
                  <a:lnTo>
                    <a:pt x="63" y="291"/>
                  </a:lnTo>
                  <a:lnTo>
                    <a:pt x="61" y="291"/>
                  </a:lnTo>
                  <a:lnTo>
                    <a:pt x="56" y="291"/>
                  </a:lnTo>
                  <a:lnTo>
                    <a:pt x="54" y="291"/>
                  </a:lnTo>
                  <a:lnTo>
                    <a:pt x="54" y="298"/>
                  </a:lnTo>
                  <a:lnTo>
                    <a:pt x="49" y="305"/>
                  </a:lnTo>
                  <a:lnTo>
                    <a:pt x="51" y="305"/>
                  </a:lnTo>
                  <a:lnTo>
                    <a:pt x="54" y="312"/>
                  </a:lnTo>
                  <a:lnTo>
                    <a:pt x="56" y="322"/>
                  </a:lnTo>
                  <a:lnTo>
                    <a:pt x="59" y="324"/>
                  </a:lnTo>
                  <a:lnTo>
                    <a:pt x="59" y="329"/>
                  </a:lnTo>
                  <a:lnTo>
                    <a:pt x="54" y="331"/>
                  </a:lnTo>
                  <a:lnTo>
                    <a:pt x="44" y="329"/>
                  </a:lnTo>
                  <a:lnTo>
                    <a:pt x="42" y="329"/>
                  </a:lnTo>
                  <a:lnTo>
                    <a:pt x="40" y="324"/>
                  </a:lnTo>
                  <a:lnTo>
                    <a:pt x="40" y="329"/>
                  </a:lnTo>
                  <a:lnTo>
                    <a:pt x="35" y="324"/>
                  </a:lnTo>
                  <a:lnTo>
                    <a:pt x="30" y="331"/>
                  </a:lnTo>
                  <a:lnTo>
                    <a:pt x="30" y="336"/>
                  </a:lnTo>
                  <a:lnTo>
                    <a:pt x="35" y="338"/>
                  </a:lnTo>
                  <a:lnTo>
                    <a:pt x="37" y="340"/>
                  </a:lnTo>
                  <a:lnTo>
                    <a:pt x="40" y="343"/>
                  </a:lnTo>
                  <a:lnTo>
                    <a:pt x="40" y="348"/>
                  </a:lnTo>
                  <a:lnTo>
                    <a:pt x="44" y="355"/>
                  </a:lnTo>
                  <a:lnTo>
                    <a:pt x="44" y="355"/>
                  </a:lnTo>
                  <a:lnTo>
                    <a:pt x="44" y="357"/>
                  </a:lnTo>
                  <a:lnTo>
                    <a:pt x="44" y="359"/>
                  </a:lnTo>
                  <a:lnTo>
                    <a:pt x="44" y="366"/>
                  </a:lnTo>
                  <a:lnTo>
                    <a:pt x="44" y="371"/>
                  </a:lnTo>
                  <a:lnTo>
                    <a:pt x="42" y="374"/>
                  </a:lnTo>
                  <a:lnTo>
                    <a:pt x="40" y="381"/>
                  </a:lnTo>
                  <a:lnTo>
                    <a:pt x="35" y="381"/>
                  </a:lnTo>
                  <a:lnTo>
                    <a:pt x="35" y="381"/>
                  </a:lnTo>
                  <a:lnTo>
                    <a:pt x="35" y="385"/>
                  </a:lnTo>
                  <a:lnTo>
                    <a:pt x="40" y="388"/>
                  </a:lnTo>
                  <a:lnTo>
                    <a:pt x="40" y="392"/>
                  </a:lnTo>
                  <a:lnTo>
                    <a:pt x="35" y="411"/>
                  </a:lnTo>
                  <a:lnTo>
                    <a:pt x="30" y="411"/>
                  </a:lnTo>
                  <a:lnTo>
                    <a:pt x="26" y="416"/>
                  </a:lnTo>
                  <a:lnTo>
                    <a:pt x="23" y="428"/>
                  </a:lnTo>
                  <a:lnTo>
                    <a:pt x="18" y="435"/>
                  </a:lnTo>
                  <a:lnTo>
                    <a:pt x="16" y="435"/>
                  </a:lnTo>
                  <a:lnTo>
                    <a:pt x="14" y="437"/>
                  </a:lnTo>
                  <a:lnTo>
                    <a:pt x="14" y="440"/>
                  </a:lnTo>
                  <a:lnTo>
                    <a:pt x="18" y="440"/>
                  </a:lnTo>
                  <a:lnTo>
                    <a:pt x="21" y="437"/>
                  </a:lnTo>
                  <a:lnTo>
                    <a:pt x="23" y="437"/>
                  </a:lnTo>
                  <a:lnTo>
                    <a:pt x="21" y="444"/>
                  </a:lnTo>
                  <a:lnTo>
                    <a:pt x="18" y="444"/>
                  </a:lnTo>
                  <a:lnTo>
                    <a:pt x="18" y="449"/>
                  </a:lnTo>
                  <a:lnTo>
                    <a:pt x="14" y="451"/>
                  </a:lnTo>
                  <a:lnTo>
                    <a:pt x="14" y="459"/>
                  </a:lnTo>
                  <a:lnTo>
                    <a:pt x="14" y="463"/>
                  </a:lnTo>
                  <a:lnTo>
                    <a:pt x="14" y="466"/>
                  </a:lnTo>
                  <a:lnTo>
                    <a:pt x="11" y="470"/>
                  </a:lnTo>
                  <a:lnTo>
                    <a:pt x="9" y="473"/>
                  </a:lnTo>
                  <a:lnTo>
                    <a:pt x="4" y="470"/>
                  </a:lnTo>
                  <a:lnTo>
                    <a:pt x="4" y="475"/>
                  </a:lnTo>
                  <a:lnTo>
                    <a:pt x="7" y="477"/>
                  </a:lnTo>
                  <a:lnTo>
                    <a:pt x="4" y="477"/>
                  </a:lnTo>
                  <a:lnTo>
                    <a:pt x="2" y="482"/>
                  </a:lnTo>
                  <a:lnTo>
                    <a:pt x="4" y="485"/>
                  </a:lnTo>
                  <a:lnTo>
                    <a:pt x="4" y="487"/>
                  </a:lnTo>
                  <a:lnTo>
                    <a:pt x="0" y="492"/>
                  </a:lnTo>
                  <a:lnTo>
                    <a:pt x="2" y="494"/>
                  </a:lnTo>
                  <a:lnTo>
                    <a:pt x="4" y="494"/>
                  </a:lnTo>
                  <a:lnTo>
                    <a:pt x="11" y="501"/>
                  </a:lnTo>
                  <a:lnTo>
                    <a:pt x="18" y="501"/>
                  </a:lnTo>
                  <a:lnTo>
                    <a:pt x="23" y="508"/>
                  </a:lnTo>
                  <a:lnTo>
                    <a:pt x="23" y="520"/>
                  </a:lnTo>
                  <a:lnTo>
                    <a:pt x="28" y="518"/>
                  </a:lnTo>
                  <a:lnTo>
                    <a:pt x="26" y="522"/>
                  </a:lnTo>
                  <a:lnTo>
                    <a:pt x="23" y="520"/>
                  </a:lnTo>
                  <a:lnTo>
                    <a:pt x="18" y="522"/>
                  </a:lnTo>
                  <a:lnTo>
                    <a:pt x="14" y="529"/>
                  </a:lnTo>
                  <a:lnTo>
                    <a:pt x="14" y="527"/>
                  </a:lnTo>
                  <a:lnTo>
                    <a:pt x="14" y="532"/>
                  </a:lnTo>
                  <a:lnTo>
                    <a:pt x="9" y="532"/>
                  </a:lnTo>
                  <a:lnTo>
                    <a:pt x="9" y="536"/>
                  </a:lnTo>
                  <a:lnTo>
                    <a:pt x="4" y="539"/>
                  </a:lnTo>
                  <a:lnTo>
                    <a:pt x="4" y="541"/>
                  </a:lnTo>
                  <a:lnTo>
                    <a:pt x="7" y="546"/>
                  </a:lnTo>
                  <a:lnTo>
                    <a:pt x="14" y="553"/>
                  </a:lnTo>
                  <a:lnTo>
                    <a:pt x="18" y="558"/>
                  </a:lnTo>
                  <a:lnTo>
                    <a:pt x="18" y="560"/>
                  </a:lnTo>
                  <a:lnTo>
                    <a:pt x="14" y="567"/>
                  </a:lnTo>
                  <a:lnTo>
                    <a:pt x="21" y="572"/>
                  </a:lnTo>
                  <a:lnTo>
                    <a:pt x="30" y="574"/>
                  </a:lnTo>
                  <a:lnTo>
                    <a:pt x="30" y="577"/>
                  </a:lnTo>
                  <a:lnTo>
                    <a:pt x="33" y="579"/>
                  </a:lnTo>
                  <a:lnTo>
                    <a:pt x="30" y="584"/>
                  </a:lnTo>
                  <a:lnTo>
                    <a:pt x="35" y="591"/>
                  </a:lnTo>
                  <a:lnTo>
                    <a:pt x="35" y="591"/>
                  </a:lnTo>
                  <a:lnTo>
                    <a:pt x="40" y="591"/>
                  </a:lnTo>
                  <a:lnTo>
                    <a:pt x="44" y="598"/>
                  </a:lnTo>
                  <a:lnTo>
                    <a:pt x="49" y="605"/>
                  </a:lnTo>
                  <a:lnTo>
                    <a:pt x="49" y="610"/>
                  </a:lnTo>
                  <a:lnTo>
                    <a:pt x="49" y="610"/>
                  </a:lnTo>
                  <a:lnTo>
                    <a:pt x="49" y="610"/>
                  </a:lnTo>
                  <a:lnTo>
                    <a:pt x="59" y="614"/>
                  </a:lnTo>
                  <a:lnTo>
                    <a:pt x="68" y="603"/>
                  </a:lnTo>
                  <a:lnTo>
                    <a:pt x="73" y="600"/>
                  </a:lnTo>
                  <a:lnTo>
                    <a:pt x="77" y="598"/>
                  </a:lnTo>
                  <a:lnTo>
                    <a:pt x="80" y="598"/>
                  </a:lnTo>
                  <a:lnTo>
                    <a:pt x="82" y="596"/>
                  </a:lnTo>
                  <a:lnTo>
                    <a:pt x="87" y="593"/>
                  </a:lnTo>
                  <a:lnTo>
                    <a:pt x="89" y="596"/>
                  </a:lnTo>
                  <a:lnTo>
                    <a:pt x="92" y="596"/>
                  </a:lnTo>
                  <a:lnTo>
                    <a:pt x="89" y="600"/>
                  </a:lnTo>
                  <a:lnTo>
                    <a:pt x="94" y="600"/>
                  </a:lnTo>
                  <a:lnTo>
                    <a:pt x="96" y="610"/>
                  </a:lnTo>
                  <a:lnTo>
                    <a:pt x="99" y="614"/>
                  </a:lnTo>
                  <a:lnTo>
                    <a:pt x="106" y="622"/>
                  </a:lnTo>
                  <a:lnTo>
                    <a:pt x="106" y="624"/>
                  </a:lnTo>
                  <a:lnTo>
                    <a:pt x="111" y="624"/>
                  </a:lnTo>
                  <a:lnTo>
                    <a:pt x="111" y="622"/>
                  </a:lnTo>
                  <a:lnTo>
                    <a:pt x="113" y="624"/>
                  </a:lnTo>
                  <a:lnTo>
                    <a:pt x="120" y="626"/>
                  </a:lnTo>
                  <a:lnTo>
                    <a:pt x="134" y="631"/>
                  </a:lnTo>
                  <a:lnTo>
                    <a:pt x="134" y="638"/>
                  </a:lnTo>
                  <a:lnTo>
                    <a:pt x="129" y="643"/>
                  </a:lnTo>
                  <a:lnTo>
                    <a:pt x="132" y="648"/>
                  </a:lnTo>
                  <a:lnTo>
                    <a:pt x="129" y="652"/>
                  </a:lnTo>
                  <a:lnTo>
                    <a:pt x="118" y="650"/>
                  </a:lnTo>
                  <a:lnTo>
                    <a:pt x="115" y="648"/>
                  </a:lnTo>
                  <a:lnTo>
                    <a:pt x="113" y="648"/>
                  </a:lnTo>
                  <a:lnTo>
                    <a:pt x="115" y="655"/>
                  </a:lnTo>
                  <a:lnTo>
                    <a:pt x="122" y="657"/>
                  </a:lnTo>
                  <a:lnTo>
                    <a:pt x="127" y="662"/>
                  </a:lnTo>
                  <a:lnTo>
                    <a:pt x="134" y="657"/>
                  </a:lnTo>
                  <a:lnTo>
                    <a:pt x="144" y="657"/>
                  </a:lnTo>
                  <a:lnTo>
                    <a:pt x="146" y="657"/>
                  </a:lnTo>
                  <a:lnTo>
                    <a:pt x="148" y="662"/>
                  </a:lnTo>
                  <a:lnTo>
                    <a:pt x="151" y="662"/>
                  </a:lnTo>
                  <a:lnTo>
                    <a:pt x="153" y="671"/>
                  </a:lnTo>
                  <a:lnTo>
                    <a:pt x="153" y="671"/>
                  </a:lnTo>
                  <a:lnTo>
                    <a:pt x="153" y="673"/>
                  </a:lnTo>
                  <a:lnTo>
                    <a:pt x="153" y="676"/>
                  </a:lnTo>
                  <a:lnTo>
                    <a:pt x="153" y="685"/>
                  </a:lnTo>
                  <a:lnTo>
                    <a:pt x="153" y="688"/>
                  </a:lnTo>
                  <a:lnTo>
                    <a:pt x="160" y="690"/>
                  </a:lnTo>
                  <a:lnTo>
                    <a:pt x="167" y="695"/>
                  </a:lnTo>
                  <a:lnTo>
                    <a:pt x="170" y="695"/>
                  </a:lnTo>
                  <a:lnTo>
                    <a:pt x="179" y="692"/>
                  </a:lnTo>
                  <a:lnTo>
                    <a:pt x="191" y="681"/>
                  </a:lnTo>
                  <a:lnTo>
                    <a:pt x="191" y="676"/>
                  </a:lnTo>
                  <a:lnTo>
                    <a:pt x="196" y="678"/>
                  </a:lnTo>
                  <a:lnTo>
                    <a:pt x="200" y="690"/>
                  </a:lnTo>
                  <a:lnTo>
                    <a:pt x="200" y="688"/>
                  </a:lnTo>
                  <a:lnTo>
                    <a:pt x="207" y="688"/>
                  </a:lnTo>
                  <a:lnTo>
                    <a:pt x="214" y="695"/>
                  </a:lnTo>
                  <a:lnTo>
                    <a:pt x="219" y="695"/>
                  </a:lnTo>
                  <a:lnTo>
                    <a:pt x="224" y="697"/>
                  </a:lnTo>
                  <a:lnTo>
                    <a:pt x="224" y="695"/>
                  </a:lnTo>
                  <a:lnTo>
                    <a:pt x="233" y="704"/>
                  </a:lnTo>
                  <a:lnTo>
                    <a:pt x="231" y="709"/>
                  </a:lnTo>
                  <a:lnTo>
                    <a:pt x="233" y="709"/>
                  </a:lnTo>
                  <a:lnTo>
                    <a:pt x="229" y="716"/>
                  </a:lnTo>
                  <a:lnTo>
                    <a:pt x="233" y="714"/>
                  </a:lnTo>
                  <a:lnTo>
                    <a:pt x="233" y="711"/>
                  </a:lnTo>
                  <a:lnTo>
                    <a:pt x="238" y="709"/>
                  </a:lnTo>
                  <a:lnTo>
                    <a:pt x="243" y="709"/>
                  </a:lnTo>
                  <a:lnTo>
                    <a:pt x="243" y="714"/>
                  </a:lnTo>
                  <a:lnTo>
                    <a:pt x="248" y="711"/>
                  </a:lnTo>
                  <a:lnTo>
                    <a:pt x="252" y="707"/>
                  </a:lnTo>
                  <a:lnTo>
                    <a:pt x="259" y="707"/>
                  </a:lnTo>
                  <a:lnTo>
                    <a:pt x="266" y="714"/>
                  </a:lnTo>
                  <a:lnTo>
                    <a:pt x="274" y="711"/>
                  </a:lnTo>
                  <a:lnTo>
                    <a:pt x="274" y="707"/>
                  </a:lnTo>
                  <a:lnTo>
                    <a:pt x="278" y="707"/>
                  </a:lnTo>
                  <a:lnTo>
                    <a:pt x="281" y="709"/>
                  </a:lnTo>
                  <a:lnTo>
                    <a:pt x="283" y="709"/>
                  </a:lnTo>
                  <a:lnTo>
                    <a:pt x="285" y="709"/>
                  </a:lnTo>
                  <a:lnTo>
                    <a:pt x="292" y="711"/>
                  </a:lnTo>
                  <a:lnTo>
                    <a:pt x="295" y="714"/>
                  </a:lnTo>
                  <a:lnTo>
                    <a:pt x="295" y="723"/>
                  </a:lnTo>
                  <a:lnTo>
                    <a:pt x="295" y="733"/>
                  </a:lnTo>
                  <a:lnTo>
                    <a:pt x="295" y="737"/>
                  </a:lnTo>
                  <a:lnTo>
                    <a:pt x="295" y="737"/>
                  </a:lnTo>
                  <a:lnTo>
                    <a:pt x="297" y="740"/>
                  </a:lnTo>
                  <a:lnTo>
                    <a:pt x="292" y="747"/>
                  </a:lnTo>
                  <a:lnTo>
                    <a:pt x="292" y="749"/>
                  </a:lnTo>
                  <a:lnTo>
                    <a:pt x="288" y="756"/>
                  </a:lnTo>
                  <a:lnTo>
                    <a:pt x="288" y="763"/>
                  </a:lnTo>
                  <a:lnTo>
                    <a:pt x="288" y="763"/>
                  </a:lnTo>
                  <a:lnTo>
                    <a:pt x="283" y="768"/>
                  </a:lnTo>
                  <a:lnTo>
                    <a:pt x="285" y="768"/>
                  </a:lnTo>
                  <a:lnTo>
                    <a:pt x="290" y="770"/>
                  </a:lnTo>
                  <a:lnTo>
                    <a:pt x="290" y="775"/>
                  </a:lnTo>
                  <a:lnTo>
                    <a:pt x="290" y="782"/>
                  </a:lnTo>
                  <a:lnTo>
                    <a:pt x="292" y="787"/>
                  </a:lnTo>
                  <a:lnTo>
                    <a:pt x="295" y="787"/>
                  </a:lnTo>
                  <a:lnTo>
                    <a:pt x="295" y="782"/>
                  </a:lnTo>
                  <a:lnTo>
                    <a:pt x="297" y="782"/>
                  </a:lnTo>
                  <a:lnTo>
                    <a:pt x="300" y="782"/>
                  </a:lnTo>
                  <a:lnTo>
                    <a:pt x="297" y="787"/>
                  </a:lnTo>
                  <a:lnTo>
                    <a:pt x="304" y="792"/>
                  </a:lnTo>
                  <a:lnTo>
                    <a:pt x="304" y="789"/>
                  </a:lnTo>
                  <a:lnTo>
                    <a:pt x="309" y="794"/>
                  </a:lnTo>
                  <a:lnTo>
                    <a:pt x="309" y="801"/>
                  </a:lnTo>
                  <a:lnTo>
                    <a:pt x="309" y="806"/>
                  </a:lnTo>
                  <a:lnTo>
                    <a:pt x="314" y="810"/>
                  </a:lnTo>
                  <a:lnTo>
                    <a:pt x="318" y="810"/>
                  </a:lnTo>
                  <a:lnTo>
                    <a:pt x="318" y="810"/>
                  </a:lnTo>
                  <a:lnTo>
                    <a:pt x="326" y="815"/>
                  </a:lnTo>
                  <a:lnTo>
                    <a:pt x="328" y="820"/>
                  </a:lnTo>
                  <a:lnTo>
                    <a:pt x="337" y="825"/>
                  </a:lnTo>
                  <a:lnTo>
                    <a:pt x="335" y="829"/>
                  </a:lnTo>
                  <a:lnTo>
                    <a:pt x="337" y="832"/>
                  </a:lnTo>
                  <a:lnTo>
                    <a:pt x="340" y="827"/>
                  </a:lnTo>
                  <a:lnTo>
                    <a:pt x="342" y="820"/>
                  </a:lnTo>
                  <a:lnTo>
                    <a:pt x="344" y="820"/>
                  </a:lnTo>
                  <a:lnTo>
                    <a:pt x="347" y="818"/>
                  </a:lnTo>
                  <a:lnTo>
                    <a:pt x="349" y="815"/>
                  </a:lnTo>
                  <a:lnTo>
                    <a:pt x="352" y="815"/>
                  </a:lnTo>
                  <a:lnTo>
                    <a:pt x="356" y="820"/>
                  </a:lnTo>
                  <a:lnTo>
                    <a:pt x="361" y="829"/>
                  </a:lnTo>
                  <a:lnTo>
                    <a:pt x="363" y="829"/>
                  </a:lnTo>
                  <a:lnTo>
                    <a:pt x="366" y="834"/>
                  </a:lnTo>
                  <a:lnTo>
                    <a:pt x="366" y="832"/>
                  </a:lnTo>
                  <a:lnTo>
                    <a:pt x="370" y="834"/>
                  </a:lnTo>
                  <a:lnTo>
                    <a:pt x="370" y="829"/>
                  </a:lnTo>
                  <a:lnTo>
                    <a:pt x="380" y="834"/>
                  </a:lnTo>
                  <a:lnTo>
                    <a:pt x="387" y="834"/>
                  </a:lnTo>
                  <a:lnTo>
                    <a:pt x="392" y="836"/>
                  </a:lnTo>
                  <a:lnTo>
                    <a:pt x="401" y="827"/>
                  </a:lnTo>
                  <a:lnTo>
                    <a:pt x="401" y="825"/>
                  </a:lnTo>
                  <a:lnTo>
                    <a:pt x="411" y="827"/>
                  </a:lnTo>
                  <a:lnTo>
                    <a:pt x="413" y="832"/>
                  </a:lnTo>
                  <a:lnTo>
                    <a:pt x="413" y="834"/>
                  </a:lnTo>
                  <a:lnTo>
                    <a:pt x="418" y="834"/>
                  </a:lnTo>
                  <a:lnTo>
                    <a:pt x="420" y="832"/>
                  </a:lnTo>
                  <a:lnTo>
                    <a:pt x="418" y="827"/>
                  </a:lnTo>
                  <a:lnTo>
                    <a:pt x="420" y="822"/>
                  </a:lnTo>
                  <a:lnTo>
                    <a:pt x="422" y="825"/>
                  </a:lnTo>
                  <a:lnTo>
                    <a:pt x="425" y="822"/>
                  </a:lnTo>
                  <a:lnTo>
                    <a:pt x="432" y="829"/>
                  </a:lnTo>
                  <a:lnTo>
                    <a:pt x="429" y="834"/>
                  </a:lnTo>
                  <a:lnTo>
                    <a:pt x="434" y="829"/>
                  </a:lnTo>
                  <a:lnTo>
                    <a:pt x="439" y="832"/>
                  </a:lnTo>
                  <a:lnTo>
                    <a:pt x="439" y="841"/>
                  </a:lnTo>
                  <a:lnTo>
                    <a:pt x="441" y="848"/>
                  </a:lnTo>
                  <a:lnTo>
                    <a:pt x="439" y="846"/>
                  </a:lnTo>
                  <a:lnTo>
                    <a:pt x="432" y="846"/>
                  </a:lnTo>
                  <a:lnTo>
                    <a:pt x="429" y="848"/>
                  </a:lnTo>
                  <a:lnTo>
                    <a:pt x="434" y="851"/>
                  </a:lnTo>
                  <a:lnTo>
                    <a:pt x="441" y="862"/>
                  </a:lnTo>
                  <a:lnTo>
                    <a:pt x="444" y="860"/>
                  </a:lnTo>
                  <a:lnTo>
                    <a:pt x="441" y="858"/>
                  </a:lnTo>
                  <a:lnTo>
                    <a:pt x="444" y="858"/>
                  </a:lnTo>
                  <a:lnTo>
                    <a:pt x="453" y="860"/>
                  </a:lnTo>
                  <a:lnTo>
                    <a:pt x="453" y="862"/>
                  </a:lnTo>
                  <a:lnTo>
                    <a:pt x="448" y="862"/>
                  </a:lnTo>
                  <a:lnTo>
                    <a:pt x="446" y="867"/>
                  </a:lnTo>
                  <a:lnTo>
                    <a:pt x="458" y="884"/>
                  </a:lnTo>
                  <a:lnTo>
                    <a:pt x="451" y="884"/>
                  </a:lnTo>
                  <a:lnTo>
                    <a:pt x="453" y="891"/>
                  </a:lnTo>
                  <a:lnTo>
                    <a:pt x="453" y="895"/>
                  </a:lnTo>
                  <a:lnTo>
                    <a:pt x="451" y="898"/>
                  </a:lnTo>
                  <a:lnTo>
                    <a:pt x="444" y="898"/>
                  </a:lnTo>
                  <a:lnTo>
                    <a:pt x="444" y="895"/>
                  </a:lnTo>
                  <a:lnTo>
                    <a:pt x="441" y="898"/>
                  </a:lnTo>
                  <a:lnTo>
                    <a:pt x="439" y="895"/>
                  </a:lnTo>
                  <a:lnTo>
                    <a:pt x="432" y="895"/>
                  </a:lnTo>
                  <a:lnTo>
                    <a:pt x="422" y="891"/>
                  </a:lnTo>
                  <a:lnTo>
                    <a:pt x="420" y="895"/>
                  </a:lnTo>
                  <a:lnTo>
                    <a:pt x="425" y="900"/>
                  </a:lnTo>
                  <a:lnTo>
                    <a:pt x="422" y="910"/>
                  </a:lnTo>
                  <a:lnTo>
                    <a:pt x="420" y="905"/>
                  </a:lnTo>
                  <a:lnTo>
                    <a:pt x="411" y="907"/>
                  </a:lnTo>
                  <a:lnTo>
                    <a:pt x="413" y="910"/>
                  </a:lnTo>
                  <a:lnTo>
                    <a:pt x="415" y="910"/>
                  </a:lnTo>
                  <a:lnTo>
                    <a:pt x="413" y="917"/>
                  </a:lnTo>
                  <a:lnTo>
                    <a:pt x="418" y="919"/>
                  </a:lnTo>
                  <a:lnTo>
                    <a:pt x="415" y="929"/>
                  </a:lnTo>
                  <a:lnTo>
                    <a:pt x="408" y="929"/>
                  </a:lnTo>
                  <a:lnTo>
                    <a:pt x="401" y="929"/>
                  </a:lnTo>
                  <a:lnTo>
                    <a:pt x="399" y="933"/>
                  </a:lnTo>
                  <a:lnTo>
                    <a:pt x="401" y="936"/>
                  </a:lnTo>
                  <a:lnTo>
                    <a:pt x="399" y="938"/>
                  </a:lnTo>
                  <a:lnTo>
                    <a:pt x="401" y="938"/>
                  </a:lnTo>
                  <a:lnTo>
                    <a:pt x="399" y="943"/>
                  </a:lnTo>
                  <a:lnTo>
                    <a:pt x="401" y="945"/>
                  </a:lnTo>
                  <a:lnTo>
                    <a:pt x="396" y="947"/>
                  </a:lnTo>
                  <a:lnTo>
                    <a:pt x="394" y="950"/>
                  </a:lnTo>
                  <a:lnTo>
                    <a:pt x="389" y="947"/>
                  </a:lnTo>
                  <a:lnTo>
                    <a:pt x="389" y="957"/>
                  </a:lnTo>
                  <a:lnTo>
                    <a:pt x="389" y="955"/>
                  </a:lnTo>
                  <a:lnTo>
                    <a:pt x="385" y="952"/>
                  </a:lnTo>
                  <a:lnTo>
                    <a:pt x="385" y="952"/>
                  </a:lnTo>
                  <a:lnTo>
                    <a:pt x="382" y="957"/>
                  </a:lnTo>
                  <a:lnTo>
                    <a:pt x="380" y="962"/>
                  </a:lnTo>
                  <a:lnTo>
                    <a:pt x="375" y="962"/>
                  </a:lnTo>
                  <a:lnTo>
                    <a:pt x="368" y="964"/>
                  </a:lnTo>
                  <a:lnTo>
                    <a:pt x="370" y="971"/>
                  </a:lnTo>
                  <a:lnTo>
                    <a:pt x="366" y="973"/>
                  </a:lnTo>
                  <a:lnTo>
                    <a:pt x="368" y="983"/>
                  </a:lnTo>
                  <a:lnTo>
                    <a:pt x="370" y="983"/>
                  </a:lnTo>
                  <a:lnTo>
                    <a:pt x="370" y="981"/>
                  </a:lnTo>
                  <a:lnTo>
                    <a:pt x="375" y="981"/>
                  </a:lnTo>
                  <a:lnTo>
                    <a:pt x="380" y="973"/>
                  </a:lnTo>
                  <a:lnTo>
                    <a:pt x="387" y="976"/>
                  </a:lnTo>
                  <a:lnTo>
                    <a:pt x="389" y="978"/>
                  </a:lnTo>
                  <a:lnTo>
                    <a:pt x="392" y="985"/>
                  </a:lnTo>
                  <a:lnTo>
                    <a:pt x="389" y="985"/>
                  </a:lnTo>
                  <a:lnTo>
                    <a:pt x="389" y="992"/>
                  </a:lnTo>
                  <a:lnTo>
                    <a:pt x="387" y="997"/>
                  </a:lnTo>
                  <a:lnTo>
                    <a:pt x="389" y="999"/>
                  </a:lnTo>
                  <a:lnTo>
                    <a:pt x="392" y="1004"/>
                  </a:lnTo>
                  <a:lnTo>
                    <a:pt x="403" y="1004"/>
                  </a:lnTo>
                  <a:lnTo>
                    <a:pt x="406" y="1004"/>
                  </a:lnTo>
                  <a:lnTo>
                    <a:pt x="418" y="1011"/>
                  </a:lnTo>
                  <a:lnTo>
                    <a:pt x="427" y="1018"/>
                  </a:lnTo>
                  <a:lnTo>
                    <a:pt x="425" y="1021"/>
                  </a:lnTo>
                  <a:lnTo>
                    <a:pt x="425" y="1023"/>
                  </a:lnTo>
                  <a:lnTo>
                    <a:pt x="422" y="1025"/>
                  </a:lnTo>
                  <a:lnTo>
                    <a:pt x="420" y="1028"/>
                  </a:lnTo>
                  <a:lnTo>
                    <a:pt x="429" y="1037"/>
                  </a:lnTo>
                  <a:lnTo>
                    <a:pt x="434" y="1032"/>
                  </a:lnTo>
                  <a:lnTo>
                    <a:pt x="432" y="1032"/>
                  </a:lnTo>
                  <a:lnTo>
                    <a:pt x="432" y="1030"/>
                  </a:lnTo>
                  <a:lnTo>
                    <a:pt x="429" y="1030"/>
                  </a:lnTo>
                  <a:lnTo>
                    <a:pt x="425" y="1028"/>
                  </a:lnTo>
                  <a:lnTo>
                    <a:pt x="432" y="1028"/>
                  </a:lnTo>
                  <a:lnTo>
                    <a:pt x="444" y="1037"/>
                  </a:lnTo>
                  <a:lnTo>
                    <a:pt x="441" y="1028"/>
                  </a:lnTo>
                  <a:lnTo>
                    <a:pt x="448" y="1028"/>
                  </a:lnTo>
                  <a:lnTo>
                    <a:pt x="451" y="1030"/>
                  </a:lnTo>
                  <a:lnTo>
                    <a:pt x="453" y="1035"/>
                  </a:lnTo>
                  <a:lnTo>
                    <a:pt x="455" y="1037"/>
                  </a:lnTo>
                  <a:lnTo>
                    <a:pt x="453" y="1042"/>
                  </a:lnTo>
                  <a:lnTo>
                    <a:pt x="453" y="1047"/>
                  </a:lnTo>
                  <a:lnTo>
                    <a:pt x="458" y="1049"/>
                  </a:lnTo>
                  <a:lnTo>
                    <a:pt x="463" y="1049"/>
                  </a:lnTo>
                  <a:lnTo>
                    <a:pt x="465" y="1047"/>
                  </a:lnTo>
                  <a:lnTo>
                    <a:pt x="467" y="1054"/>
                  </a:lnTo>
                  <a:lnTo>
                    <a:pt x="470" y="1056"/>
                  </a:lnTo>
                  <a:lnTo>
                    <a:pt x="472" y="1051"/>
                  </a:lnTo>
                  <a:lnTo>
                    <a:pt x="474" y="1047"/>
                  </a:lnTo>
                  <a:lnTo>
                    <a:pt x="472" y="1044"/>
                  </a:lnTo>
                  <a:lnTo>
                    <a:pt x="479" y="1044"/>
                  </a:lnTo>
                  <a:lnTo>
                    <a:pt x="479" y="1040"/>
                  </a:lnTo>
                  <a:lnTo>
                    <a:pt x="484" y="1037"/>
                  </a:lnTo>
                  <a:lnTo>
                    <a:pt x="486" y="1037"/>
                  </a:lnTo>
                  <a:lnTo>
                    <a:pt x="481" y="1028"/>
                  </a:lnTo>
                  <a:lnTo>
                    <a:pt x="486" y="1025"/>
                  </a:lnTo>
                  <a:lnTo>
                    <a:pt x="491" y="1025"/>
                  </a:lnTo>
                  <a:lnTo>
                    <a:pt x="491" y="1028"/>
                  </a:lnTo>
                  <a:lnTo>
                    <a:pt x="496" y="1028"/>
                  </a:lnTo>
                  <a:lnTo>
                    <a:pt x="496" y="1032"/>
                  </a:lnTo>
                  <a:lnTo>
                    <a:pt x="500" y="1030"/>
                  </a:lnTo>
                  <a:lnTo>
                    <a:pt x="505" y="1025"/>
                  </a:lnTo>
                  <a:lnTo>
                    <a:pt x="515" y="1025"/>
                  </a:lnTo>
                  <a:lnTo>
                    <a:pt x="515" y="1028"/>
                  </a:lnTo>
                  <a:lnTo>
                    <a:pt x="522" y="1035"/>
                  </a:lnTo>
                  <a:lnTo>
                    <a:pt x="524" y="1042"/>
                  </a:lnTo>
                  <a:lnTo>
                    <a:pt x="529" y="1047"/>
                  </a:lnTo>
                  <a:lnTo>
                    <a:pt x="529" y="1051"/>
                  </a:lnTo>
                  <a:lnTo>
                    <a:pt x="533" y="1047"/>
                  </a:lnTo>
                  <a:lnTo>
                    <a:pt x="536" y="1047"/>
                  </a:lnTo>
                  <a:lnTo>
                    <a:pt x="536" y="1042"/>
                  </a:lnTo>
                  <a:lnTo>
                    <a:pt x="538" y="1037"/>
                  </a:lnTo>
                  <a:lnTo>
                    <a:pt x="538" y="1037"/>
                  </a:lnTo>
                  <a:lnTo>
                    <a:pt x="538" y="1035"/>
                  </a:lnTo>
                  <a:lnTo>
                    <a:pt x="536" y="1032"/>
                  </a:lnTo>
                  <a:lnTo>
                    <a:pt x="538" y="1035"/>
                  </a:lnTo>
                  <a:lnTo>
                    <a:pt x="543" y="1028"/>
                  </a:lnTo>
                  <a:lnTo>
                    <a:pt x="548" y="1032"/>
                  </a:lnTo>
                  <a:lnTo>
                    <a:pt x="552" y="1028"/>
                  </a:lnTo>
                  <a:lnTo>
                    <a:pt x="552" y="1028"/>
                  </a:lnTo>
                  <a:lnTo>
                    <a:pt x="552" y="1018"/>
                  </a:lnTo>
                  <a:lnTo>
                    <a:pt x="552" y="1016"/>
                  </a:lnTo>
                  <a:lnTo>
                    <a:pt x="557" y="1018"/>
                  </a:lnTo>
                  <a:lnTo>
                    <a:pt x="569" y="1018"/>
                  </a:lnTo>
                  <a:lnTo>
                    <a:pt x="576" y="1016"/>
                  </a:lnTo>
                  <a:lnTo>
                    <a:pt x="581" y="1009"/>
                  </a:lnTo>
                  <a:lnTo>
                    <a:pt x="581" y="1009"/>
                  </a:lnTo>
                  <a:lnTo>
                    <a:pt x="585" y="1009"/>
                  </a:lnTo>
                  <a:lnTo>
                    <a:pt x="585" y="1004"/>
                  </a:lnTo>
                  <a:lnTo>
                    <a:pt x="588" y="1004"/>
                  </a:lnTo>
                  <a:lnTo>
                    <a:pt x="588" y="1004"/>
                  </a:lnTo>
                  <a:lnTo>
                    <a:pt x="581" y="1002"/>
                  </a:lnTo>
                  <a:lnTo>
                    <a:pt x="585" y="997"/>
                  </a:lnTo>
                  <a:lnTo>
                    <a:pt x="588" y="997"/>
                  </a:lnTo>
                  <a:lnTo>
                    <a:pt x="595" y="992"/>
                  </a:lnTo>
                  <a:lnTo>
                    <a:pt x="600" y="988"/>
                  </a:lnTo>
                  <a:lnTo>
                    <a:pt x="604" y="992"/>
                  </a:lnTo>
                  <a:lnTo>
                    <a:pt x="611" y="985"/>
                  </a:lnTo>
                  <a:lnTo>
                    <a:pt x="618" y="990"/>
                  </a:lnTo>
                  <a:lnTo>
                    <a:pt x="621" y="985"/>
                  </a:lnTo>
                  <a:lnTo>
                    <a:pt x="628" y="990"/>
                  </a:lnTo>
                  <a:lnTo>
                    <a:pt x="633" y="990"/>
                  </a:lnTo>
                  <a:lnTo>
                    <a:pt x="633" y="997"/>
                  </a:lnTo>
                  <a:lnTo>
                    <a:pt x="637" y="995"/>
                  </a:lnTo>
                  <a:lnTo>
                    <a:pt x="635" y="992"/>
                  </a:lnTo>
                  <a:lnTo>
                    <a:pt x="637" y="990"/>
                  </a:lnTo>
                  <a:lnTo>
                    <a:pt x="642" y="990"/>
                  </a:lnTo>
                  <a:lnTo>
                    <a:pt x="642" y="990"/>
                  </a:lnTo>
                  <a:lnTo>
                    <a:pt x="642" y="985"/>
                  </a:lnTo>
                  <a:lnTo>
                    <a:pt x="642" y="985"/>
                  </a:lnTo>
                  <a:lnTo>
                    <a:pt x="644" y="983"/>
                  </a:lnTo>
                  <a:lnTo>
                    <a:pt x="642" y="981"/>
                  </a:lnTo>
                  <a:lnTo>
                    <a:pt x="647" y="976"/>
                  </a:lnTo>
                  <a:lnTo>
                    <a:pt x="647" y="971"/>
                  </a:lnTo>
                  <a:lnTo>
                    <a:pt x="649" y="966"/>
                  </a:lnTo>
                  <a:lnTo>
                    <a:pt x="647" y="962"/>
                  </a:lnTo>
                  <a:lnTo>
                    <a:pt x="652" y="962"/>
                  </a:lnTo>
                  <a:lnTo>
                    <a:pt x="656" y="962"/>
                  </a:lnTo>
                  <a:lnTo>
                    <a:pt x="666" y="971"/>
                  </a:lnTo>
                  <a:lnTo>
                    <a:pt x="666" y="971"/>
                  </a:lnTo>
                  <a:lnTo>
                    <a:pt x="661" y="971"/>
                  </a:lnTo>
                  <a:lnTo>
                    <a:pt x="659" y="973"/>
                  </a:lnTo>
                  <a:lnTo>
                    <a:pt x="663" y="976"/>
                  </a:lnTo>
                  <a:lnTo>
                    <a:pt x="666" y="973"/>
                  </a:lnTo>
                  <a:lnTo>
                    <a:pt x="668" y="976"/>
                  </a:lnTo>
                  <a:lnTo>
                    <a:pt x="675" y="971"/>
                  </a:lnTo>
                  <a:lnTo>
                    <a:pt x="685" y="966"/>
                  </a:lnTo>
                  <a:lnTo>
                    <a:pt x="680" y="964"/>
                  </a:lnTo>
                  <a:lnTo>
                    <a:pt x="682" y="952"/>
                  </a:lnTo>
                  <a:lnTo>
                    <a:pt x="692" y="959"/>
                  </a:lnTo>
                  <a:lnTo>
                    <a:pt x="696" y="952"/>
                  </a:lnTo>
                  <a:lnTo>
                    <a:pt x="703" y="947"/>
                  </a:lnTo>
                  <a:lnTo>
                    <a:pt x="706" y="952"/>
                  </a:lnTo>
                  <a:lnTo>
                    <a:pt x="706" y="955"/>
                  </a:lnTo>
                  <a:lnTo>
                    <a:pt x="708" y="959"/>
                  </a:lnTo>
                  <a:lnTo>
                    <a:pt x="711" y="962"/>
                  </a:lnTo>
                  <a:lnTo>
                    <a:pt x="708" y="964"/>
                  </a:lnTo>
                  <a:lnTo>
                    <a:pt x="708" y="966"/>
                  </a:lnTo>
                  <a:lnTo>
                    <a:pt x="708" y="969"/>
                  </a:lnTo>
                  <a:lnTo>
                    <a:pt x="708" y="966"/>
                  </a:lnTo>
                  <a:lnTo>
                    <a:pt x="708" y="971"/>
                  </a:lnTo>
                  <a:lnTo>
                    <a:pt x="711" y="971"/>
                  </a:lnTo>
                  <a:lnTo>
                    <a:pt x="713" y="973"/>
                  </a:lnTo>
                  <a:lnTo>
                    <a:pt x="713" y="971"/>
                  </a:lnTo>
                  <a:lnTo>
                    <a:pt x="713" y="969"/>
                  </a:lnTo>
                  <a:lnTo>
                    <a:pt x="713" y="971"/>
                  </a:lnTo>
                  <a:lnTo>
                    <a:pt x="718" y="973"/>
                  </a:lnTo>
                  <a:lnTo>
                    <a:pt x="713" y="973"/>
                  </a:lnTo>
                  <a:lnTo>
                    <a:pt x="715" y="976"/>
                  </a:lnTo>
                  <a:lnTo>
                    <a:pt x="722" y="983"/>
                  </a:lnTo>
                  <a:lnTo>
                    <a:pt x="727" y="985"/>
                  </a:lnTo>
                  <a:lnTo>
                    <a:pt x="737" y="985"/>
                  </a:lnTo>
                  <a:lnTo>
                    <a:pt x="739" y="985"/>
                  </a:lnTo>
                  <a:lnTo>
                    <a:pt x="741" y="985"/>
                  </a:lnTo>
                  <a:lnTo>
                    <a:pt x="746" y="978"/>
                  </a:lnTo>
                  <a:lnTo>
                    <a:pt x="751" y="978"/>
                  </a:lnTo>
                  <a:lnTo>
                    <a:pt x="753" y="971"/>
                  </a:lnTo>
                  <a:lnTo>
                    <a:pt x="751" y="969"/>
                  </a:lnTo>
                  <a:lnTo>
                    <a:pt x="751" y="966"/>
                  </a:lnTo>
                  <a:lnTo>
                    <a:pt x="755" y="966"/>
                  </a:lnTo>
                  <a:lnTo>
                    <a:pt x="755" y="966"/>
                  </a:lnTo>
                  <a:lnTo>
                    <a:pt x="755" y="971"/>
                  </a:lnTo>
                  <a:lnTo>
                    <a:pt x="760" y="971"/>
                  </a:lnTo>
                  <a:lnTo>
                    <a:pt x="760" y="973"/>
                  </a:lnTo>
                  <a:lnTo>
                    <a:pt x="765" y="973"/>
                  </a:lnTo>
                  <a:lnTo>
                    <a:pt x="767" y="973"/>
                  </a:lnTo>
                  <a:lnTo>
                    <a:pt x="774" y="981"/>
                  </a:lnTo>
                  <a:lnTo>
                    <a:pt x="777" y="981"/>
                  </a:lnTo>
                  <a:lnTo>
                    <a:pt x="779" y="978"/>
                  </a:lnTo>
                  <a:lnTo>
                    <a:pt x="784" y="981"/>
                  </a:lnTo>
                  <a:lnTo>
                    <a:pt x="786" y="985"/>
                  </a:lnTo>
                  <a:lnTo>
                    <a:pt x="791" y="990"/>
                  </a:lnTo>
                  <a:lnTo>
                    <a:pt x="791" y="988"/>
                  </a:lnTo>
                  <a:lnTo>
                    <a:pt x="789" y="981"/>
                  </a:lnTo>
                  <a:lnTo>
                    <a:pt x="791" y="981"/>
                  </a:lnTo>
                  <a:lnTo>
                    <a:pt x="796" y="981"/>
                  </a:lnTo>
                  <a:lnTo>
                    <a:pt x="800" y="983"/>
                  </a:lnTo>
                  <a:lnTo>
                    <a:pt x="800" y="981"/>
                  </a:lnTo>
                  <a:lnTo>
                    <a:pt x="803" y="978"/>
                  </a:lnTo>
                  <a:lnTo>
                    <a:pt x="812" y="985"/>
                  </a:lnTo>
                  <a:lnTo>
                    <a:pt x="815" y="983"/>
                  </a:lnTo>
                  <a:lnTo>
                    <a:pt x="817" y="981"/>
                  </a:lnTo>
                  <a:lnTo>
                    <a:pt x="815" y="981"/>
                  </a:lnTo>
                  <a:lnTo>
                    <a:pt x="817" y="978"/>
                  </a:lnTo>
                  <a:lnTo>
                    <a:pt x="819" y="973"/>
                  </a:lnTo>
                  <a:lnTo>
                    <a:pt x="822" y="973"/>
                  </a:lnTo>
                  <a:lnTo>
                    <a:pt x="824" y="978"/>
                  </a:lnTo>
                  <a:lnTo>
                    <a:pt x="833" y="976"/>
                  </a:lnTo>
                  <a:lnTo>
                    <a:pt x="833" y="971"/>
                  </a:lnTo>
                  <a:lnTo>
                    <a:pt x="829" y="971"/>
                  </a:lnTo>
                  <a:lnTo>
                    <a:pt x="829" y="966"/>
                  </a:lnTo>
                  <a:lnTo>
                    <a:pt x="822" y="962"/>
                  </a:lnTo>
                  <a:lnTo>
                    <a:pt x="829" y="955"/>
                  </a:lnTo>
                  <a:lnTo>
                    <a:pt x="826" y="952"/>
                  </a:lnTo>
                  <a:lnTo>
                    <a:pt x="829" y="955"/>
                  </a:lnTo>
                  <a:lnTo>
                    <a:pt x="838" y="950"/>
                  </a:lnTo>
                  <a:lnTo>
                    <a:pt x="843" y="950"/>
                  </a:lnTo>
                  <a:lnTo>
                    <a:pt x="848" y="947"/>
                  </a:lnTo>
                  <a:lnTo>
                    <a:pt x="852" y="947"/>
                  </a:lnTo>
                  <a:lnTo>
                    <a:pt x="857" y="952"/>
                  </a:lnTo>
                  <a:lnTo>
                    <a:pt x="862" y="947"/>
                  </a:lnTo>
                  <a:lnTo>
                    <a:pt x="866" y="952"/>
                  </a:lnTo>
                  <a:lnTo>
                    <a:pt x="874" y="947"/>
                  </a:lnTo>
                  <a:lnTo>
                    <a:pt x="881" y="952"/>
                  </a:lnTo>
                  <a:lnTo>
                    <a:pt x="885" y="947"/>
                  </a:lnTo>
                  <a:lnTo>
                    <a:pt x="885" y="945"/>
                  </a:lnTo>
                  <a:lnTo>
                    <a:pt x="890" y="940"/>
                  </a:lnTo>
                  <a:lnTo>
                    <a:pt x="895" y="940"/>
                  </a:lnTo>
                  <a:lnTo>
                    <a:pt x="895" y="938"/>
                  </a:lnTo>
                  <a:lnTo>
                    <a:pt x="890" y="929"/>
                  </a:lnTo>
                  <a:lnTo>
                    <a:pt x="890" y="924"/>
                  </a:lnTo>
                  <a:lnTo>
                    <a:pt x="895" y="924"/>
                  </a:lnTo>
                  <a:lnTo>
                    <a:pt x="902" y="924"/>
                  </a:lnTo>
                  <a:lnTo>
                    <a:pt x="907" y="924"/>
                  </a:lnTo>
                  <a:lnTo>
                    <a:pt x="909" y="924"/>
                  </a:lnTo>
                  <a:lnTo>
                    <a:pt x="911" y="919"/>
                  </a:lnTo>
                  <a:lnTo>
                    <a:pt x="916" y="919"/>
                  </a:lnTo>
                  <a:lnTo>
                    <a:pt x="918" y="914"/>
                  </a:lnTo>
                  <a:lnTo>
                    <a:pt x="921" y="912"/>
                  </a:lnTo>
                  <a:lnTo>
                    <a:pt x="923" y="907"/>
                  </a:lnTo>
                  <a:lnTo>
                    <a:pt x="926" y="910"/>
                  </a:lnTo>
                  <a:lnTo>
                    <a:pt x="926" y="907"/>
                  </a:lnTo>
                  <a:lnTo>
                    <a:pt x="930" y="891"/>
                  </a:lnTo>
                  <a:lnTo>
                    <a:pt x="928" y="891"/>
                  </a:lnTo>
                  <a:lnTo>
                    <a:pt x="928" y="886"/>
                  </a:lnTo>
                  <a:lnTo>
                    <a:pt x="918" y="886"/>
                  </a:lnTo>
                  <a:lnTo>
                    <a:pt x="923" y="877"/>
                  </a:lnTo>
                  <a:lnTo>
                    <a:pt x="923" y="872"/>
                  </a:lnTo>
                  <a:lnTo>
                    <a:pt x="921" y="872"/>
                  </a:lnTo>
                  <a:lnTo>
                    <a:pt x="921" y="877"/>
                  </a:lnTo>
                  <a:lnTo>
                    <a:pt x="914" y="881"/>
                  </a:lnTo>
                  <a:lnTo>
                    <a:pt x="909" y="879"/>
                  </a:lnTo>
                  <a:lnTo>
                    <a:pt x="907" y="881"/>
                  </a:lnTo>
                  <a:lnTo>
                    <a:pt x="904" y="881"/>
                  </a:lnTo>
                  <a:lnTo>
                    <a:pt x="909" y="877"/>
                  </a:lnTo>
                  <a:lnTo>
                    <a:pt x="909" y="872"/>
                  </a:lnTo>
                  <a:lnTo>
                    <a:pt x="911" y="874"/>
                  </a:lnTo>
                  <a:lnTo>
                    <a:pt x="914" y="872"/>
                  </a:lnTo>
                  <a:lnTo>
                    <a:pt x="909" y="865"/>
                  </a:lnTo>
                  <a:lnTo>
                    <a:pt x="909" y="860"/>
                  </a:lnTo>
                  <a:lnTo>
                    <a:pt x="909" y="855"/>
                  </a:lnTo>
                  <a:lnTo>
                    <a:pt x="904" y="858"/>
                  </a:lnTo>
                  <a:lnTo>
                    <a:pt x="907" y="853"/>
                  </a:lnTo>
                  <a:lnTo>
                    <a:pt x="902" y="851"/>
                  </a:lnTo>
                  <a:lnTo>
                    <a:pt x="904" y="848"/>
                  </a:lnTo>
                  <a:lnTo>
                    <a:pt x="909" y="839"/>
                  </a:lnTo>
                  <a:lnTo>
                    <a:pt x="916" y="839"/>
                  </a:lnTo>
                  <a:lnTo>
                    <a:pt x="926" y="841"/>
                  </a:lnTo>
                  <a:lnTo>
                    <a:pt x="928" y="839"/>
                  </a:lnTo>
                  <a:lnTo>
                    <a:pt x="928" y="834"/>
                  </a:lnTo>
                  <a:lnTo>
                    <a:pt x="935" y="839"/>
                  </a:lnTo>
                  <a:lnTo>
                    <a:pt x="940" y="832"/>
                  </a:lnTo>
                  <a:lnTo>
                    <a:pt x="935" y="829"/>
                  </a:lnTo>
                  <a:lnTo>
                    <a:pt x="935" y="820"/>
                  </a:lnTo>
                  <a:lnTo>
                    <a:pt x="937" y="815"/>
                  </a:lnTo>
                  <a:lnTo>
                    <a:pt x="937" y="818"/>
                  </a:lnTo>
                  <a:lnTo>
                    <a:pt x="940" y="813"/>
                  </a:lnTo>
                  <a:lnTo>
                    <a:pt x="935" y="806"/>
                  </a:lnTo>
                  <a:lnTo>
                    <a:pt x="933" y="801"/>
                  </a:lnTo>
                  <a:lnTo>
                    <a:pt x="928" y="801"/>
                  </a:lnTo>
                  <a:lnTo>
                    <a:pt x="921" y="799"/>
                  </a:lnTo>
                  <a:lnTo>
                    <a:pt x="916" y="799"/>
                  </a:lnTo>
                  <a:lnTo>
                    <a:pt x="914" y="796"/>
                  </a:lnTo>
                  <a:lnTo>
                    <a:pt x="918" y="787"/>
                  </a:lnTo>
                  <a:lnTo>
                    <a:pt x="916" y="782"/>
                  </a:lnTo>
                  <a:lnTo>
                    <a:pt x="918" y="777"/>
                  </a:lnTo>
                  <a:lnTo>
                    <a:pt x="926" y="763"/>
                  </a:lnTo>
                  <a:lnTo>
                    <a:pt x="930" y="759"/>
                  </a:lnTo>
                  <a:lnTo>
                    <a:pt x="930" y="754"/>
                  </a:lnTo>
                  <a:lnTo>
                    <a:pt x="933" y="751"/>
                  </a:lnTo>
                  <a:lnTo>
                    <a:pt x="935" y="751"/>
                  </a:lnTo>
                  <a:lnTo>
                    <a:pt x="942" y="751"/>
                  </a:lnTo>
                  <a:lnTo>
                    <a:pt x="942" y="754"/>
                  </a:lnTo>
                  <a:lnTo>
                    <a:pt x="947" y="754"/>
                  </a:lnTo>
                  <a:lnTo>
                    <a:pt x="947" y="751"/>
                  </a:lnTo>
                  <a:lnTo>
                    <a:pt x="952" y="751"/>
                  </a:lnTo>
                  <a:lnTo>
                    <a:pt x="954" y="749"/>
                  </a:lnTo>
                  <a:lnTo>
                    <a:pt x="956" y="749"/>
                  </a:lnTo>
                  <a:lnTo>
                    <a:pt x="956" y="742"/>
                  </a:lnTo>
                  <a:lnTo>
                    <a:pt x="952" y="737"/>
                  </a:lnTo>
                  <a:lnTo>
                    <a:pt x="952" y="733"/>
                  </a:lnTo>
                  <a:lnTo>
                    <a:pt x="949" y="730"/>
                  </a:lnTo>
                  <a:lnTo>
                    <a:pt x="949" y="728"/>
                  </a:lnTo>
                  <a:lnTo>
                    <a:pt x="940" y="728"/>
                  </a:lnTo>
                  <a:lnTo>
                    <a:pt x="937" y="723"/>
                  </a:lnTo>
                  <a:lnTo>
                    <a:pt x="937" y="716"/>
                  </a:lnTo>
                  <a:lnTo>
                    <a:pt x="942" y="709"/>
                  </a:lnTo>
                  <a:lnTo>
                    <a:pt x="942" y="707"/>
                  </a:lnTo>
                  <a:lnTo>
                    <a:pt x="944" y="709"/>
                  </a:lnTo>
                  <a:lnTo>
                    <a:pt x="952" y="707"/>
                  </a:lnTo>
                  <a:lnTo>
                    <a:pt x="952" y="704"/>
                  </a:lnTo>
                  <a:lnTo>
                    <a:pt x="956" y="704"/>
                  </a:lnTo>
                  <a:lnTo>
                    <a:pt x="956" y="704"/>
                  </a:lnTo>
                  <a:lnTo>
                    <a:pt x="954" y="699"/>
                  </a:lnTo>
                  <a:lnTo>
                    <a:pt x="956" y="697"/>
                  </a:lnTo>
                  <a:lnTo>
                    <a:pt x="961" y="697"/>
                  </a:lnTo>
                  <a:lnTo>
                    <a:pt x="966" y="695"/>
                  </a:lnTo>
                  <a:lnTo>
                    <a:pt x="966" y="690"/>
                  </a:lnTo>
                  <a:lnTo>
                    <a:pt x="968" y="688"/>
                  </a:lnTo>
                  <a:lnTo>
                    <a:pt x="966" y="681"/>
                  </a:lnTo>
                  <a:lnTo>
                    <a:pt x="966" y="681"/>
                  </a:lnTo>
                  <a:lnTo>
                    <a:pt x="966" y="678"/>
                  </a:lnTo>
                  <a:lnTo>
                    <a:pt x="966" y="673"/>
                  </a:lnTo>
                  <a:lnTo>
                    <a:pt x="968" y="673"/>
                  </a:lnTo>
                  <a:lnTo>
                    <a:pt x="975" y="673"/>
                  </a:lnTo>
                  <a:lnTo>
                    <a:pt x="980" y="671"/>
                  </a:lnTo>
                  <a:lnTo>
                    <a:pt x="985" y="671"/>
                  </a:lnTo>
                  <a:lnTo>
                    <a:pt x="996" y="664"/>
                  </a:lnTo>
                  <a:lnTo>
                    <a:pt x="999" y="662"/>
                  </a:lnTo>
                  <a:lnTo>
                    <a:pt x="999" y="657"/>
                  </a:lnTo>
                  <a:lnTo>
                    <a:pt x="1001" y="655"/>
                  </a:lnTo>
                  <a:lnTo>
                    <a:pt x="1008" y="655"/>
                  </a:lnTo>
                  <a:lnTo>
                    <a:pt x="1008" y="662"/>
                  </a:lnTo>
                  <a:lnTo>
                    <a:pt x="1011" y="662"/>
                  </a:lnTo>
                  <a:lnTo>
                    <a:pt x="1011" y="662"/>
                  </a:lnTo>
                  <a:lnTo>
                    <a:pt x="1015" y="657"/>
                  </a:lnTo>
                  <a:lnTo>
                    <a:pt x="1015" y="655"/>
                  </a:lnTo>
                  <a:lnTo>
                    <a:pt x="1020" y="655"/>
                  </a:lnTo>
                  <a:lnTo>
                    <a:pt x="1027" y="650"/>
                  </a:lnTo>
                  <a:lnTo>
                    <a:pt x="1029" y="648"/>
                  </a:lnTo>
                  <a:lnTo>
                    <a:pt x="1037" y="648"/>
                  </a:lnTo>
                  <a:lnTo>
                    <a:pt x="1037" y="643"/>
                  </a:lnTo>
                  <a:lnTo>
                    <a:pt x="1034" y="640"/>
                  </a:lnTo>
                  <a:lnTo>
                    <a:pt x="1037" y="643"/>
                  </a:lnTo>
                  <a:lnTo>
                    <a:pt x="1034" y="638"/>
                  </a:lnTo>
                  <a:lnTo>
                    <a:pt x="1034" y="636"/>
                  </a:lnTo>
                  <a:lnTo>
                    <a:pt x="1029" y="629"/>
                  </a:lnTo>
                  <a:lnTo>
                    <a:pt x="1037" y="622"/>
                  </a:lnTo>
                  <a:lnTo>
                    <a:pt x="1032" y="622"/>
                  </a:lnTo>
                  <a:lnTo>
                    <a:pt x="1032" y="610"/>
                  </a:lnTo>
                  <a:lnTo>
                    <a:pt x="1032" y="610"/>
                  </a:lnTo>
                  <a:lnTo>
                    <a:pt x="1034" y="610"/>
                  </a:lnTo>
                  <a:lnTo>
                    <a:pt x="1034" y="605"/>
                  </a:lnTo>
                  <a:lnTo>
                    <a:pt x="1037" y="598"/>
                  </a:lnTo>
                  <a:lnTo>
                    <a:pt x="1037" y="591"/>
                  </a:lnTo>
                  <a:lnTo>
                    <a:pt x="1039" y="588"/>
                  </a:lnTo>
                  <a:lnTo>
                    <a:pt x="1041" y="586"/>
                  </a:lnTo>
                  <a:lnTo>
                    <a:pt x="1041" y="579"/>
                  </a:lnTo>
                  <a:lnTo>
                    <a:pt x="1037" y="581"/>
                  </a:lnTo>
                  <a:lnTo>
                    <a:pt x="1032" y="581"/>
                  </a:lnTo>
                  <a:lnTo>
                    <a:pt x="1032" y="577"/>
                  </a:lnTo>
                  <a:lnTo>
                    <a:pt x="1037" y="572"/>
                  </a:lnTo>
                  <a:lnTo>
                    <a:pt x="1032" y="570"/>
                  </a:lnTo>
                  <a:lnTo>
                    <a:pt x="1034" y="567"/>
                  </a:lnTo>
                  <a:lnTo>
                    <a:pt x="1037" y="562"/>
                  </a:lnTo>
                  <a:lnTo>
                    <a:pt x="1032" y="553"/>
                  </a:lnTo>
                  <a:lnTo>
                    <a:pt x="1032" y="546"/>
                  </a:lnTo>
                  <a:lnTo>
                    <a:pt x="1037" y="541"/>
                  </a:lnTo>
                  <a:lnTo>
                    <a:pt x="1041" y="539"/>
                  </a:lnTo>
                  <a:lnTo>
                    <a:pt x="1046" y="532"/>
                  </a:lnTo>
                  <a:lnTo>
                    <a:pt x="1041" y="525"/>
                  </a:lnTo>
                  <a:lnTo>
                    <a:pt x="1051" y="520"/>
                  </a:lnTo>
                  <a:lnTo>
                    <a:pt x="1053" y="513"/>
                  </a:lnTo>
                  <a:lnTo>
                    <a:pt x="1046" y="511"/>
                  </a:lnTo>
                  <a:lnTo>
                    <a:pt x="1046" y="508"/>
                  </a:lnTo>
                  <a:lnTo>
                    <a:pt x="1046" y="506"/>
                  </a:lnTo>
                  <a:lnTo>
                    <a:pt x="1051" y="501"/>
                  </a:lnTo>
                  <a:lnTo>
                    <a:pt x="1046" y="501"/>
                  </a:lnTo>
                  <a:lnTo>
                    <a:pt x="1044" y="503"/>
                  </a:lnTo>
                  <a:lnTo>
                    <a:pt x="1041" y="501"/>
                  </a:lnTo>
                  <a:lnTo>
                    <a:pt x="1037" y="496"/>
                  </a:lnTo>
                  <a:lnTo>
                    <a:pt x="1034" y="492"/>
                  </a:lnTo>
                  <a:lnTo>
                    <a:pt x="1037" y="489"/>
                  </a:lnTo>
                  <a:lnTo>
                    <a:pt x="1037" y="487"/>
                  </a:lnTo>
                  <a:lnTo>
                    <a:pt x="1032" y="482"/>
                  </a:lnTo>
                  <a:lnTo>
                    <a:pt x="1032" y="482"/>
                  </a:lnTo>
                  <a:lnTo>
                    <a:pt x="1039" y="482"/>
                  </a:lnTo>
                  <a:lnTo>
                    <a:pt x="1041" y="485"/>
                  </a:lnTo>
                  <a:lnTo>
                    <a:pt x="1044" y="494"/>
                  </a:lnTo>
                  <a:lnTo>
                    <a:pt x="1051" y="492"/>
                  </a:lnTo>
                  <a:lnTo>
                    <a:pt x="1055" y="489"/>
                  </a:lnTo>
                  <a:lnTo>
                    <a:pt x="1055" y="487"/>
                  </a:lnTo>
                  <a:lnTo>
                    <a:pt x="1060" y="482"/>
                  </a:lnTo>
                  <a:lnTo>
                    <a:pt x="1065" y="475"/>
                  </a:lnTo>
                  <a:lnTo>
                    <a:pt x="1070" y="475"/>
                  </a:lnTo>
                  <a:lnTo>
                    <a:pt x="1079" y="459"/>
                  </a:lnTo>
                  <a:lnTo>
                    <a:pt x="1079" y="451"/>
                  </a:lnTo>
                  <a:lnTo>
                    <a:pt x="1079" y="451"/>
                  </a:lnTo>
                  <a:close/>
                </a:path>
              </a:pathLst>
            </a:custGeom>
            <a:solidFill>
              <a:srgbClr val="433356">
                <a:lumMod val="40000"/>
                <a:lumOff val="6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29" name="Freeform 13"/>
            <p:cNvSpPr>
              <a:spLocks/>
            </p:cNvSpPr>
            <p:nvPr/>
          </p:nvSpPr>
          <p:spPr bwMode="auto">
            <a:xfrm>
              <a:off x="3816" y="2628"/>
              <a:ext cx="941" cy="758"/>
            </a:xfrm>
            <a:custGeom>
              <a:avLst/>
              <a:gdLst>
                <a:gd name="T0" fmla="*/ 915 w 941"/>
                <a:gd name="T1" fmla="*/ 161 h 758"/>
                <a:gd name="T2" fmla="*/ 879 w 941"/>
                <a:gd name="T3" fmla="*/ 113 h 758"/>
                <a:gd name="T4" fmla="*/ 815 w 941"/>
                <a:gd name="T5" fmla="*/ 71 h 758"/>
                <a:gd name="T6" fmla="*/ 742 w 941"/>
                <a:gd name="T7" fmla="*/ 38 h 758"/>
                <a:gd name="T8" fmla="*/ 667 w 941"/>
                <a:gd name="T9" fmla="*/ 45 h 758"/>
                <a:gd name="T10" fmla="*/ 631 w 941"/>
                <a:gd name="T11" fmla="*/ 0 h 758"/>
                <a:gd name="T12" fmla="*/ 572 w 941"/>
                <a:gd name="T13" fmla="*/ 24 h 758"/>
                <a:gd name="T14" fmla="*/ 553 w 941"/>
                <a:gd name="T15" fmla="*/ 28 h 758"/>
                <a:gd name="T16" fmla="*/ 515 w 941"/>
                <a:gd name="T17" fmla="*/ 52 h 758"/>
                <a:gd name="T18" fmla="*/ 504 w 941"/>
                <a:gd name="T19" fmla="*/ 95 h 758"/>
                <a:gd name="T20" fmla="*/ 478 w 941"/>
                <a:gd name="T21" fmla="*/ 104 h 758"/>
                <a:gd name="T22" fmla="*/ 454 w 941"/>
                <a:gd name="T23" fmla="*/ 83 h 758"/>
                <a:gd name="T24" fmla="*/ 430 w 941"/>
                <a:gd name="T25" fmla="*/ 92 h 758"/>
                <a:gd name="T26" fmla="*/ 397 w 941"/>
                <a:gd name="T27" fmla="*/ 87 h 758"/>
                <a:gd name="T28" fmla="*/ 400 w 941"/>
                <a:gd name="T29" fmla="*/ 130 h 758"/>
                <a:gd name="T30" fmla="*/ 374 w 941"/>
                <a:gd name="T31" fmla="*/ 135 h 758"/>
                <a:gd name="T32" fmla="*/ 338 w 941"/>
                <a:gd name="T33" fmla="*/ 125 h 758"/>
                <a:gd name="T34" fmla="*/ 315 w 941"/>
                <a:gd name="T35" fmla="*/ 132 h 758"/>
                <a:gd name="T36" fmla="*/ 282 w 941"/>
                <a:gd name="T37" fmla="*/ 175 h 758"/>
                <a:gd name="T38" fmla="*/ 253 w 941"/>
                <a:gd name="T39" fmla="*/ 146 h 758"/>
                <a:gd name="T40" fmla="*/ 225 w 941"/>
                <a:gd name="T41" fmla="*/ 142 h 758"/>
                <a:gd name="T42" fmla="*/ 215 w 941"/>
                <a:gd name="T43" fmla="*/ 109 h 758"/>
                <a:gd name="T44" fmla="*/ 196 w 941"/>
                <a:gd name="T45" fmla="*/ 125 h 758"/>
                <a:gd name="T46" fmla="*/ 196 w 941"/>
                <a:gd name="T47" fmla="*/ 165 h 758"/>
                <a:gd name="T48" fmla="*/ 178 w 941"/>
                <a:gd name="T49" fmla="*/ 194 h 758"/>
                <a:gd name="T50" fmla="*/ 152 w 941"/>
                <a:gd name="T51" fmla="*/ 220 h 758"/>
                <a:gd name="T52" fmla="*/ 123 w 941"/>
                <a:gd name="T53" fmla="*/ 227 h 758"/>
                <a:gd name="T54" fmla="*/ 85 w 941"/>
                <a:gd name="T55" fmla="*/ 224 h 758"/>
                <a:gd name="T56" fmla="*/ 67 w 941"/>
                <a:gd name="T57" fmla="*/ 255 h 758"/>
                <a:gd name="T58" fmla="*/ 48 w 941"/>
                <a:gd name="T59" fmla="*/ 262 h 758"/>
                <a:gd name="T60" fmla="*/ 38 w 941"/>
                <a:gd name="T61" fmla="*/ 317 h 758"/>
                <a:gd name="T62" fmla="*/ 36 w 941"/>
                <a:gd name="T63" fmla="*/ 357 h 758"/>
                <a:gd name="T64" fmla="*/ 76 w 941"/>
                <a:gd name="T65" fmla="*/ 357 h 758"/>
                <a:gd name="T66" fmla="*/ 50 w 941"/>
                <a:gd name="T67" fmla="*/ 399 h 758"/>
                <a:gd name="T68" fmla="*/ 24 w 941"/>
                <a:gd name="T69" fmla="*/ 437 h 758"/>
                <a:gd name="T70" fmla="*/ 22 w 941"/>
                <a:gd name="T71" fmla="*/ 468 h 758"/>
                <a:gd name="T72" fmla="*/ 74 w 941"/>
                <a:gd name="T73" fmla="*/ 458 h 758"/>
                <a:gd name="T74" fmla="*/ 74 w 941"/>
                <a:gd name="T75" fmla="*/ 517 h 758"/>
                <a:gd name="T76" fmla="*/ 107 w 941"/>
                <a:gd name="T77" fmla="*/ 531 h 758"/>
                <a:gd name="T78" fmla="*/ 133 w 941"/>
                <a:gd name="T79" fmla="*/ 548 h 758"/>
                <a:gd name="T80" fmla="*/ 163 w 941"/>
                <a:gd name="T81" fmla="*/ 574 h 758"/>
                <a:gd name="T82" fmla="*/ 168 w 941"/>
                <a:gd name="T83" fmla="*/ 598 h 758"/>
                <a:gd name="T84" fmla="*/ 213 w 941"/>
                <a:gd name="T85" fmla="*/ 631 h 758"/>
                <a:gd name="T86" fmla="*/ 260 w 941"/>
                <a:gd name="T87" fmla="*/ 619 h 758"/>
                <a:gd name="T88" fmla="*/ 296 w 941"/>
                <a:gd name="T89" fmla="*/ 673 h 758"/>
                <a:gd name="T90" fmla="*/ 348 w 941"/>
                <a:gd name="T91" fmla="*/ 732 h 758"/>
                <a:gd name="T92" fmla="*/ 395 w 941"/>
                <a:gd name="T93" fmla="*/ 753 h 758"/>
                <a:gd name="T94" fmla="*/ 449 w 941"/>
                <a:gd name="T95" fmla="*/ 699 h 758"/>
                <a:gd name="T96" fmla="*/ 530 w 941"/>
                <a:gd name="T97" fmla="*/ 680 h 758"/>
                <a:gd name="T98" fmla="*/ 556 w 941"/>
                <a:gd name="T99" fmla="*/ 598 h 758"/>
                <a:gd name="T100" fmla="*/ 622 w 941"/>
                <a:gd name="T101" fmla="*/ 590 h 758"/>
                <a:gd name="T102" fmla="*/ 685 w 941"/>
                <a:gd name="T103" fmla="*/ 550 h 758"/>
                <a:gd name="T104" fmla="*/ 704 w 941"/>
                <a:gd name="T105" fmla="*/ 475 h 758"/>
                <a:gd name="T106" fmla="*/ 737 w 941"/>
                <a:gd name="T107" fmla="*/ 394 h 758"/>
                <a:gd name="T108" fmla="*/ 754 w 941"/>
                <a:gd name="T109" fmla="*/ 331 h 758"/>
                <a:gd name="T110" fmla="*/ 797 w 941"/>
                <a:gd name="T111" fmla="*/ 298 h 758"/>
                <a:gd name="T112" fmla="*/ 867 w 941"/>
                <a:gd name="T113" fmla="*/ 281 h 758"/>
                <a:gd name="T114" fmla="*/ 941 w 941"/>
                <a:gd name="T115" fmla="*/ 224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1" h="758">
                  <a:moveTo>
                    <a:pt x="941" y="224"/>
                  </a:moveTo>
                  <a:lnTo>
                    <a:pt x="938" y="203"/>
                  </a:lnTo>
                  <a:lnTo>
                    <a:pt x="938" y="198"/>
                  </a:lnTo>
                  <a:lnTo>
                    <a:pt x="936" y="194"/>
                  </a:lnTo>
                  <a:lnTo>
                    <a:pt x="931" y="189"/>
                  </a:lnTo>
                  <a:lnTo>
                    <a:pt x="926" y="189"/>
                  </a:lnTo>
                  <a:lnTo>
                    <a:pt x="919" y="184"/>
                  </a:lnTo>
                  <a:lnTo>
                    <a:pt x="915" y="182"/>
                  </a:lnTo>
                  <a:lnTo>
                    <a:pt x="908" y="182"/>
                  </a:lnTo>
                  <a:lnTo>
                    <a:pt x="915" y="161"/>
                  </a:lnTo>
                  <a:lnTo>
                    <a:pt x="912" y="149"/>
                  </a:lnTo>
                  <a:lnTo>
                    <a:pt x="908" y="149"/>
                  </a:lnTo>
                  <a:lnTo>
                    <a:pt x="905" y="146"/>
                  </a:lnTo>
                  <a:lnTo>
                    <a:pt x="908" y="146"/>
                  </a:lnTo>
                  <a:lnTo>
                    <a:pt x="905" y="142"/>
                  </a:lnTo>
                  <a:lnTo>
                    <a:pt x="903" y="132"/>
                  </a:lnTo>
                  <a:lnTo>
                    <a:pt x="896" y="132"/>
                  </a:lnTo>
                  <a:lnTo>
                    <a:pt x="889" y="128"/>
                  </a:lnTo>
                  <a:lnTo>
                    <a:pt x="884" y="125"/>
                  </a:lnTo>
                  <a:lnTo>
                    <a:pt x="879" y="113"/>
                  </a:lnTo>
                  <a:lnTo>
                    <a:pt x="874" y="109"/>
                  </a:lnTo>
                  <a:lnTo>
                    <a:pt x="874" y="85"/>
                  </a:lnTo>
                  <a:lnTo>
                    <a:pt x="872" y="80"/>
                  </a:lnTo>
                  <a:lnTo>
                    <a:pt x="865" y="78"/>
                  </a:lnTo>
                  <a:lnTo>
                    <a:pt x="853" y="76"/>
                  </a:lnTo>
                  <a:lnTo>
                    <a:pt x="848" y="76"/>
                  </a:lnTo>
                  <a:lnTo>
                    <a:pt x="844" y="85"/>
                  </a:lnTo>
                  <a:lnTo>
                    <a:pt x="839" y="85"/>
                  </a:lnTo>
                  <a:lnTo>
                    <a:pt x="820" y="78"/>
                  </a:lnTo>
                  <a:lnTo>
                    <a:pt x="815" y="71"/>
                  </a:lnTo>
                  <a:lnTo>
                    <a:pt x="813" y="71"/>
                  </a:lnTo>
                  <a:lnTo>
                    <a:pt x="804" y="76"/>
                  </a:lnTo>
                  <a:lnTo>
                    <a:pt x="797" y="71"/>
                  </a:lnTo>
                  <a:lnTo>
                    <a:pt x="787" y="57"/>
                  </a:lnTo>
                  <a:lnTo>
                    <a:pt x="782" y="45"/>
                  </a:lnTo>
                  <a:lnTo>
                    <a:pt x="780" y="43"/>
                  </a:lnTo>
                  <a:lnTo>
                    <a:pt x="775" y="45"/>
                  </a:lnTo>
                  <a:lnTo>
                    <a:pt x="759" y="47"/>
                  </a:lnTo>
                  <a:lnTo>
                    <a:pt x="752" y="33"/>
                  </a:lnTo>
                  <a:lnTo>
                    <a:pt x="742" y="38"/>
                  </a:lnTo>
                  <a:lnTo>
                    <a:pt x="735" y="35"/>
                  </a:lnTo>
                  <a:lnTo>
                    <a:pt x="733" y="38"/>
                  </a:lnTo>
                  <a:lnTo>
                    <a:pt x="723" y="33"/>
                  </a:lnTo>
                  <a:lnTo>
                    <a:pt x="719" y="38"/>
                  </a:lnTo>
                  <a:lnTo>
                    <a:pt x="719" y="38"/>
                  </a:lnTo>
                  <a:lnTo>
                    <a:pt x="709" y="35"/>
                  </a:lnTo>
                  <a:lnTo>
                    <a:pt x="702" y="38"/>
                  </a:lnTo>
                  <a:lnTo>
                    <a:pt x="688" y="38"/>
                  </a:lnTo>
                  <a:lnTo>
                    <a:pt x="671" y="45"/>
                  </a:lnTo>
                  <a:lnTo>
                    <a:pt x="667" y="45"/>
                  </a:lnTo>
                  <a:lnTo>
                    <a:pt x="664" y="47"/>
                  </a:lnTo>
                  <a:lnTo>
                    <a:pt x="657" y="43"/>
                  </a:lnTo>
                  <a:lnTo>
                    <a:pt x="659" y="33"/>
                  </a:lnTo>
                  <a:lnTo>
                    <a:pt x="659" y="24"/>
                  </a:lnTo>
                  <a:lnTo>
                    <a:pt x="652" y="14"/>
                  </a:lnTo>
                  <a:lnTo>
                    <a:pt x="648" y="5"/>
                  </a:lnTo>
                  <a:lnTo>
                    <a:pt x="645" y="5"/>
                  </a:lnTo>
                  <a:lnTo>
                    <a:pt x="643" y="9"/>
                  </a:lnTo>
                  <a:lnTo>
                    <a:pt x="638" y="2"/>
                  </a:lnTo>
                  <a:lnTo>
                    <a:pt x="631" y="0"/>
                  </a:lnTo>
                  <a:lnTo>
                    <a:pt x="610" y="0"/>
                  </a:lnTo>
                  <a:lnTo>
                    <a:pt x="605" y="14"/>
                  </a:lnTo>
                  <a:lnTo>
                    <a:pt x="596" y="24"/>
                  </a:lnTo>
                  <a:lnTo>
                    <a:pt x="596" y="28"/>
                  </a:lnTo>
                  <a:lnTo>
                    <a:pt x="596" y="31"/>
                  </a:lnTo>
                  <a:lnTo>
                    <a:pt x="586" y="33"/>
                  </a:lnTo>
                  <a:lnTo>
                    <a:pt x="582" y="26"/>
                  </a:lnTo>
                  <a:lnTo>
                    <a:pt x="577" y="28"/>
                  </a:lnTo>
                  <a:lnTo>
                    <a:pt x="574" y="24"/>
                  </a:lnTo>
                  <a:lnTo>
                    <a:pt x="572" y="24"/>
                  </a:lnTo>
                  <a:lnTo>
                    <a:pt x="570" y="19"/>
                  </a:lnTo>
                  <a:lnTo>
                    <a:pt x="563" y="19"/>
                  </a:lnTo>
                  <a:lnTo>
                    <a:pt x="560" y="17"/>
                  </a:lnTo>
                  <a:lnTo>
                    <a:pt x="558" y="14"/>
                  </a:lnTo>
                  <a:lnTo>
                    <a:pt x="553" y="14"/>
                  </a:lnTo>
                  <a:lnTo>
                    <a:pt x="556" y="17"/>
                  </a:lnTo>
                  <a:lnTo>
                    <a:pt x="556" y="19"/>
                  </a:lnTo>
                  <a:lnTo>
                    <a:pt x="553" y="24"/>
                  </a:lnTo>
                  <a:lnTo>
                    <a:pt x="553" y="28"/>
                  </a:lnTo>
                  <a:lnTo>
                    <a:pt x="553" y="28"/>
                  </a:lnTo>
                  <a:lnTo>
                    <a:pt x="553" y="33"/>
                  </a:lnTo>
                  <a:lnTo>
                    <a:pt x="539" y="38"/>
                  </a:lnTo>
                  <a:lnTo>
                    <a:pt x="534" y="33"/>
                  </a:lnTo>
                  <a:lnTo>
                    <a:pt x="532" y="38"/>
                  </a:lnTo>
                  <a:lnTo>
                    <a:pt x="532" y="43"/>
                  </a:lnTo>
                  <a:lnTo>
                    <a:pt x="530" y="47"/>
                  </a:lnTo>
                  <a:lnTo>
                    <a:pt x="520" y="50"/>
                  </a:lnTo>
                  <a:lnTo>
                    <a:pt x="518" y="52"/>
                  </a:lnTo>
                  <a:lnTo>
                    <a:pt x="515" y="47"/>
                  </a:lnTo>
                  <a:lnTo>
                    <a:pt x="515" y="52"/>
                  </a:lnTo>
                  <a:lnTo>
                    <a:pt x="520" y="61"/>
                  </a:lnTo>
                  <a:lnTo>
                    <a:pt x="520" y="69"/>
                  </a:lnTo>
                  <a:lnTo>
                    <a:pt x="515" y="71"/>
                  </a:lnTo>
                  <a:lnTo>
                    <a:pt x="518" y="73"/>
                  </a:lnTo>
                  <a:lnTo>
                    <a:pt x="515" y="76"/>
                  </a:lnTo>
                  <a:lnTo>
                    <a:pt x="513" y="78"/>
                  </a:lnTo>
                  <a:lnTo>
                    <a:pt x="506" y="80"/>
                  </a:lnTo>
                  <a:lnTo>
                    <a:pt x="506" y="83"/>
                  </a:lnTo>
                  <a:lnTo>
                    <a:pt x="508" y="87"/>
                  </a:lnTo>
                  <a:lnTo>
                    <a:pt x="504" y="95"/>
                  </a:lnTo>
                  <a:lnTo>
                    <a:pt x="504" y="99"/>
                  </a:lnTo>
                  <a:lnTo>
                    <a:pt x="504" y="102"/>
                  </a:lnTo>
                  <a:lnTo>
                    <a:pt x="501" y="102"/>
                  </a:lnTo>
                  <a:lnTo>
                    <a:pt x="501" y="104"/>
                  </a:lnTo>
                  <a:lnTo>
                    <a:pt x="499" y="104"/>
                  </a:lnTo>
                  <a:lnTo>
                    <a:pt x="496" y="104"/>
                  </a:lnTo>
                  <a:lnTo>
                    <a:pt x="494" y="104"/>
                  </a:lnTo>
                  <a:lnTo>
                    <a:pt x="494" y="102"/>
                  </a:lnTo>
                  <a:lnTo>
                    <a:pt x="492" y="102"/>
                  </a:lnTo>
                  <a:lnTo>
                    <a:pt x="478" y="104"/>
                  </a:lnTo>
                  <a:lnTo>
                    <a:pt x="475" y="106"/>
                  </a:lnTo>
                  <a:lnTo>
                    <a:pt x="473" y="106"/>
                  </a:lnTo>
                  <a:lnTo>
                    <a:pt x="466" y="99"/>
                  </a:lnTo>
                  <a:lnTo>
                    <a:pt x="461" y="99"/>
                  </a:lnTo>
                  <a:lnTo>
                    <a:pt x="463" y="99"/>
                  </a:lnTo>
                  <a:lnTo>
                    <a:pt x="456" y="95"/>
                  </a:lnTo>
                  <a:lnTo>
                    <a:pt x="456" y="92"/>
                  </a:lnTo>
                  <a:lnTo>
                    <a:pt x="459" y="87"/>
                  </a:lnTo>
                  <a:lnTo>
                    <a:pt x="456" y="87"/>
                  </a:lnTo>
                  <a:lnTo>
                    <a:pt x="454" y="83"/>
                  </a:lnTo>
                  <a:lnTo>
                    <a:pt x="449" y="78"/>
                  </a:lnTo>
                  <a:lnTo>
                    <a:pt x="447" y="71"/>
                  </a:lnTo>
                  <a:lnTo>
                    <a:pt x="442" y="76"/>
                  </a:lnTo>
                  <a:lnTo>
                    <a:pt x="437" y="71"/>
                  </a:lnTo>
                  <a:lnTo>
                    <a:pt x="433" y="71"/>
                  </a:lnTo>
                  <a:lnTo>
                    <a:pt x="433" y="76"/>
                  </a:lnTo>
                  <a:lnTo>
                    <a:pt x="430" y="78"/>
                  </a:lnTo>
                  <a:lnTo>
                    <a:pt x="430" y="83"/>
                  </a:lnTo>
                  <a:lnTo>
                    <a:pt x="428" y="85"/>
                  </a:lnTo>
                  <a:lnTo>
                    <a:pt x="430" y="92"/>
                  </a:lnTo>
                  <a:lnTo>
                    <a:pt x="426" y="95"/>
                  </a:lnTo>
                  <a:lnTo>
                    <a:pt x="421" y="95"/>
                  </a:lnTo>
                  <a:lnTo>
                    <a:pt x="416" y="80"/>
                  </a:lnTo>
                  <a:lnTo>
                    <a:pt x="407" y="85"/>
                  </a:lnTo>
                  <a:lnTo>
                    <a:pt x="407" y="83"/>
                  </a:lnTo>
                  <a:lnTo>
                    <a:pt x="402" y="83"/>
                  </a:lnTo>
                  <a:lnTo>
                    <a:pt x="402" y="85"/>
                  </a:lnTo>
                  <a:lnTo>
                    <a:pt x="397" y="80"/>
                  </a:lnTo>
                  <a:lnTo>
                    <a:pt x="395" y="85"/>
                  </a:lnTo>
                  <a:lnTo>
                    <a:pt x="397" y="87"/>
                  </a:lnTo>
                  <a:lnTo>
                    <a:pt x="397" y="90"/>
                  </a:lnTo>
                  <a:lnTo>
                    <a:pt x="404" y="99"/>
                  </a:lnTo>
                  <a:lnTo>
                    <a:pt x="404" y="104"/>
                  </a:lnTo>
                  <a:lnTo>
                    <a:pt x="404" y="104"/>
                  </a:lnTo>
                  <a:lnTo>
                    <a:pt x="407" y="109"/>
                  </a:lnTo>
                  <a:lnTo>
                    <a:pt x="411" y="113"/>
                  </a:lnTo>
                  <a:lnTo>
                    <a:pt x="409" y="116"/>
                  </a:lnTo>
                  <a:lnTo>
                    <a:pt x="411" y="123"/>
                  </a:lnTo>
                  <a:lnTo>
                    <a:pt x="404" y="130"/>
                  </a:lnTo>
                  <a:lnTo>
                    <a:pt x="400" y="130"/>
                  </a:lnTo>
                  <a:lnTo>
                    <a:pt x="397" y="137"/>
                  </a:lnTo>
                  <a:lnTo>
                    <a:pt x="390" y="139"/>
                  </a:lnTo>
                  <a:lnTo>
                    <a:pt x="385" y="137"/>
                  </a:lnTo>
                  <a:lnTo>
                    <a:pt x="383" y="139"/>
                  </a:lnTo>
                  <a:lnTo>
                    <a:pt x="383" y="137"/>
                  </a:lnTo>
                  <a:lnTo>
                    <a:pt x="383" y="139"/>
                  </a:lnTo>
                  <a:lnTo>
                    <a:pt x="376" y="137"/>
                  </a:lnTo>
                  <a:lnTo>
                    <a:pt x="376" y="137"/>
                  </a:lnTo>
                  <a:lnTo>
                    <a:pt x="376" y="137"/>
                  </a:lnTo>
                  <a:lnTo>
                    <a:pt x="374" y="135"/>
                  </a:lnTo>
                  <a:lnTo>
                    <a:pt x="369" y="137"/>
                  </a:lnTo>
                  <a:lnTo>
                    <a:pt x="371" y="135"/>
                  </a:lnTo>
                  <a:lnTo>
                    <a:pt x="371" y="132"/>
                  </a:lnTo>
                  <a:lnTo>
                    <a:pt x="367" y="128"/>
                  </a:lnTo>
                  <a:lnTo>
                    <a:pt x="362" y="125"/>
                  </a:lnTo>
                  <a:lnTo>
                    <a:pt x="359" y="128"/>
                  </a:lnTo>
                  <a:lnTo>
                    <a:pt x="355" y="128"/>
                  </a:lnTo>
                  <a:lnTo>
                    <a:pt x="352" y="125"/>
                  </a:lnTo>
                  <a:lnTo>
                    <a:pt x="338" y="128"/>
                  </a:lnTo>
                  <a:lnTo>
                    <a:pt x="338" y="125"/>
                  </a:lnTo>
                  <a:lnTo>
                    <a:pt x="333" y="128"/>
                  </a:lnTo>
                  <a:lnTo>
                    <a:pt x="329" y="128"/>
                  </a:lnTo>
                  <a:lnTo>
                    <a:pt x="324" y="135"/>
                  </a:lnTo>
                  <a:lnTo>
                    <a:pt x="322" y="132"/>
                  </a:lnTo>
                  <a:lnTo>
                    <a:pt x="322" y="132"/>
                  </a:lnTo>
                  <a:lnTo>
                    <a:pt x="319" y="128"/>
                  </a:lnTo>
                  <a:lnTo>
                    <a:pt x="317" y="128"/>
                  </a:lnTo>
                  <a:lnTo>
                    <a:pt x="317" y="130"/>
                  </a:lnTo>
                  <a:lnTo>
                    <a:pt x="310" y="128"/>
                  </a:lnTo>
                  <a:lnTo>
                    <a:pt x="315" y="132"/>
                  </a:lnTo>
                  <a:lnTo>
                    <a:pt x="310" y="137"/>
                  </a:lnTo>
                  <a:lnTo>
                    <a:pt x="315" y="137"/>
                  </a:lnTo>
                  <a:lnTo>
                    <a:pt x="315" y="139"/>
                  </a:lnTo>
                  <a:lnTo>
                    <a:pt x="315" y="151"/>
                  </a:lnTo>
                  <a:lnTo>
                    <a:pt x="310" y="154"/>
                  </a:lnTo>
                  <a:lnTo>
                    <a:pt x="310" y="151"/>
                  </a:lnTo>
                  <a:lnTo>
                    <a:pt x="305" y="154"/>
                  </a:lnTo>
                  <a:lnTo>
                    <a:pt x="300" y="161"/>
                  </a:lnTo>
                  <a:lnTo>
                    <a:pt x="282" y="177"/>
                  </a:lnTo>
                  <a:lnTo>
                    <a:pt x="282" y="175"/>
                  </a:lnTo>
                  <a:lnTo>
                    <a:pt x="282" y="165"/>
                  </a:lnTo>
                  <a:lnTo>
                    <a:pt x="277" y="161"/>
                  </a:lnTo>
                  <a:lnTo>
                    <a:pt x="277" y="161"/>
                  </a:lnTo>
                  <a:lnTo>
                    <a:pt x="272" y="151"/>
                  </a:lnTo>
                  <a:lnTo>
                    <a:pt x="267" y="151"/>
                  </a:lnTo>
                  <a:lnTo>
                    <a:pt x="267" y="146"/>
                  </a:lnTo>
                  <a:lnTo>
                    <a:pt x="263" y="146"/>
                  </a:lnTo>
                  <a:lnTo>
                    <a:pt x="258" y="146"/>
                  </a:lnTo>
                  <a:lnTo>
                    <a:pt x="258" y="146"/>
                  </a:lnTo>
                  <a:lnTo>
                    <a:pt x="253" y="146"/>
                  </a:lnTo>
                  <a:lnTo>
                    <a:pt x="256" y="151"/>
                  </a:lnTo>
                  <a:lnTo>
                    <a:pt x="253" y="151"/>
                  </a:lnTo>
                  <a:lnTo>
                    <a:pt x="253" y="146"/>
                  </a:lnTo>
                  <a:lnTo>
                    <a:pt x="244" y="146"/>
                  </a:lnTo>
                  <a:lnTo>
                    <a:pt x="244" y="142"/>
                  </a:lnTo>
                  <a:lnTo>
                    <a:pt x="241" y="137"/>
                  </a:lnTo>
                  <a:lnTo>
                    <a:pt x="239" y="139"/>
                  </a:lnTo>
                  <a:lnTo>
                    <a:pt x="227" y="132"/>
                  </a:lnTo>
                  <a:lnTo>
                    <a:pt x="227" y="142"/>
                  </a:lnTo>
                  <a:lnTo>
                    <a:pt x="225" y="142"/>
                  </a:lnTo>
                  <a:lnTo>
                    <a:pt x="215" y="142"/>
                  </a:lnTo>
                  <a:lnTo>
                    <a:pt x="215" y="137"/>
                  </a:lnTo>
                  <a:lnTo>
                    <a:pt x="218" y="132"/>
                  </a:lnTo>
                  <a:lnTo>
                    <a:pt x="220" y="120"/>
                  </a:lnTo>
                  <a:lnTo>
                    <a:pt x="225" y="116"/>
                  </a:lnTo>
                  <a:lnTo>
                    <a:pt x="225" y="113"/>
                  </a:lnTo>
                  <a:lnTo>
                    <a:pt x="222" y="113"/>
                  </a:lnTo>
                  <a:lnTo>
                    <a:pt x="215" y="104"/>
                  </a:lnTo>
                  <a:lnTo>
                    <a:pt x="215" y="104"/>
                  </a:lnTo>
                  <a:lnTo>
                    <a:pt x="215" y="109"/>
                  </a:lnTo>
                  <a:lnTo>
                    <a:pt x="211" y="109"/>
                  </a:lnTo>
                  <a:lnTo>
                    <a:pt x="211" y="109"/>
                  </a:lnTo>
                  <a:lnTo>
                    <a:pt x="206" y="109"/>
                  </a:lnTo>
                  <a:lnTo>
                    <a:pt x="204" y="118"/>
                  </a:lnTo>
                  <a:lnTo>
                    <a:pt x="201" y="118"/>
                  </a:lnTo>
                  <a:lnTo>
                    <a:pt x="201" y="118"/>
                  </a:lnTo>
                  <a:lnTo>
                    <a:pt x="201" y="123"/>
                  </a:lnTo>
                  <a:lnTo>
                    <a:pt x="199" y="120"/>
                  </a:lnTo>
                  <a:lnTo>
                    <a:pt x="196" y="123"/>
                  </a:lnTo>
                  <a:lnTo>
                    <a:pt x="196" y="125"/>
                  </a:lnTo>
                  <a:lnTo>
                    <a:pt x="194" y="128"/>
                  </a:lnTo>
                  <a:lnTo>
                    <a:pt x="189" y="128"/>
                  </a:lnTo>
                  <a:lnTo>
                    <a:pt x="189" y="137"/>
                  </a:lnTo>
                  <a:lnTo>
                    <a:pt x="187" y="135"/>
                  </a:lnTo>
                  <a:lnTo>
                    <a:pt x="187" y="139"/>
                  </a:lnTo>
                  <a:lnTo>
                    <a:pt x="187" y="144"/>
                  </a:lnTo>
                  <a:lnTo>
                    <a:pt x="189" y="151"/>
                  </a:lnTo>
                  <a:lnTo>
                    <a:pt x="192" y="158"/>
                  </a:lnTo>
                  <a:lnTo>
                    <a:pt x="192" y="163"/>
                  </a:lnTo>
                  <a:lnTo>
                    <a:pt x="196" y="165"/>
                  </a:lnTo>
                  <a:lnTo>
                    <a:pt x="196" y="168"/>
                  </a:lnTo>
                  <a:lnTo>
                    <a:pt x="199" y="175"/>
                  </a:lnTo>
                  <a:lnTo>
                    <a:pt x="196" y="175"/>
                  </a:lnTo>
                  <a:lnTo>
                    <a:pt x="199" y="184"/>
                  </a:lnTo>
                  <a:lnTo>
                    <a:pt x="192" y="184"/>
                  </a:lnTo>
                  <a:lnTo>
                    <a:pt x="192" y="184"/>
                  </a:lnTo>
                  <a:lnTo>
                    <a:pt x="187" y="184"/>
                  </a:lnTo>
                  <a:lnTo>
                    <a:pt x="182" y="191"/>
                  </a:lnTo>
                  <a:lnTo>
                    <a:pt x="178" y="189"/>
                  </a:lnTo>
                  <a:lnTo>
                    <a:pt x="178" y="194"/>
                  </a:lnTo>
                  <a:lnTo>
                    <a:pt x="173" y="194"/>
                  </a:lnTo>
                  <a:lnTo>
                    <a:pt x="170" y="191"/>
                  </a:lnTo>
                  <a:lnTo>
                    <a:pt x="166" y="208"/>
                  </a:lnTo>
                  <a:lnTo>
                    <a:pt x="163" y="208"/>
                  </a:lnTo>
                  <a:lnTo>
                    <a:pt x="163" y="210"/>
                  </a:lnTo>
                  <a:lnTo>
                    <a:pt x="159" y="210"/>
                  </a:lnTo>
                  <a:lnTo>
                    <a:pt x="161" y="215"/>
                  </a:lnTo>
                  <a:lnTo>
                    <a:pt x="159" y="215"/>
                  </a:lnTo>
                  <a:lnTo>
                    <a:pt x="156" y="217"/>
                  </a:lnTo>
                  <a:lnTo>
                    <a:pt x="152" y="220"/>
                  </a:lnTo>
                  <a:lnTo>
                    <a:pt x="149" y="224"/>
                  </a:lnTo>
                  <a:lnTo>
                    <a:pt x="152" y="224"/>
                  </a:lnTo>
                  <a:lnTo>
                    <a:pt x="149" y="227"/>
                  </a:lnTo>
                  <a:lnTo>
                    <a:pt x="140" y="231"/>
                  </a:lnTo>
                  <a:lnTo>
                    <a:pt x="137" y="229"/>
                  </a:lnTo>
                  <a:lnTo>
                    <a:pt x="135" y="234"/>
                  </a:lnTo>
                  <a:lnTo>
                    <a:pt x="128" y="224"/>
                  </a:lnTo>
                  <a:lnTo>
                    <a:pt x="126" y="227"/>
                  </a:lnTo>
                  <a:lnTo>
                    <a:pt x="126" y="222"/>
                  </a:lnTo>
                  <a:lnTo>
                    <a:pt x="123" y="227"/>
                  </a:lnTo>
                  <a:lnTo>
                    <a:pt x="119" y="229"/>
                  </a:lnTo>
                  <a:lnTo>
                    <a:pt x="116" y="229"/>
                  </a:lnTo>
                  <a:lnTo>
                    <a:pt x="107" y="224"/>
                  </a:lnTo>
                  <a:lnTo>
                    <a:pt x="107" y="227"/>
                  </a:lnTo>
                  <a:lnTo>
                    <a:pt x="102" y="229"/>
                  </a:lnTo>
                  <a:lnTo>
                    <a:pt x="97" y="229"/>
                  </a:lnTo>
                  <a:lnTo>
                    <a:pt x="95" y="234"/>
                  </a:lnTo>
                  <a:lnTo>
                    <a:pt x="93" y="234"/>
                  </a:lnTo>
                  <a:lnTo>
                    <a:pt x="88" y="229"/>
                  </a:lnTo>
                  <a:lnTo>
                    <a:pt x="85" y="224"/>
                  </a:lnTo>
                  <a:lnTo>
                    <a:pt x="83" y="224"/>
                  </a:lnTo>
                  <a:lnTo>
                    <a:pt x="78" y="224"/>
                  </a:lnTo>
                  <a:lnTo>
                    <a:pt x="83" y="231"/>
                  </a:lnTo>
                  <a:lnTo>
                    <a:pt x="78" y="234"/>
                  </a:lnTo>
                  <a:lnTo>
                    <a:pt x="74" y="234"/>
                  </a:lnTo>
                  <a:lnTo>
                    <a:pt x="69" y="236"/>
                  </a:lnTo>
                  <a:lnTo>
                    <a:pt x="69" y="243"/>
                  </a:lnTo>
                  <a:lnTo>
                    <a:pt x="71" y="243"/>
                  </a:lnTo>
                  <a:lnTo>
                    <a:pt x="69" y="250"/>
                  </a:lnTo>
                  <a:lnTo>
                    <a:pt x="67" y="255"/>
                  </a:lnTo>
                  <a:lnTo>
                    <a:pt x="67" y="253"/>
                  </a:lnTo>
                  <a:lnTo>
                    <a:pt x="64" y="253"/>
                  </a:lnTo>
                  <a:lnTo>
                    <a:pt x="64" y="255"/>
                  </a:lnTo>
                  <a:lnTo>
                    <a:pt x="64" y="253"/>
                  </a:lnTo>
                  <a:lnTo>
                    <a:pt x="59" y="250"/>
                  </a:lnTo>
                  <a:lnTo>
                    <a:pt x="59" y="248"/>
                  </a:lnTo>
                  <a:lnTo>
                    <a:pt x="55" y="246"/>
                  </a:lnTo>
                  <a:lnTo>
                    <a:pt x="50" y="253"/>
                  </a:lnTo>
                  <a:lnTo>
                    <a:pt x="50" y="253"/>
                  </a:lnTo>
                  <a:lnTo>
                    <a:pt x="48" y="262"/>
                  </a:lnTo>
                  <a:lnTo>
                    <a:pt x="43" y="265"/>
                  </a:lnTo>
                  <a:lnTo>
                    <a:pt x="41" y="269"/>
                  </a:lnTo>
                  <a:lnTo>
                    <a:pt x="33" y="272"/>
                  </a:lnTo>
                  <a:lnTo>
                    <a:pt x="31" y="279"/>
                  </a:lnTo>
                  <a:lnTo>
                    <a:pt x="36" y="281"/>
                  </a:lnTo>
                  <a:lnTo>
                    <a:pt x="38" y="286"/>
                  </a:lnTo>
                  <a:lnTo>
                    <a:pt x="41" y="291"/>
                  </a:lnTo>
                  <a:lnTo>
                    <a:pt x="41" y="300"/>
                  </a:lnTo>
                  <a:lnTo>
                    <a:pt x="33" y="312"/>
                  </a:lnTo>
                  <a:lnTo>
                    <a:pt x="38" y="317"/>
                  </a:lnTo>
                  <a:lnTo>
                    <a:pt x="41" y="324"/>
                  </a:lnTo>
                  <a:lnTo>
                    <a:pt x="43" y="335"/>
                  </a:lnTo>
                  <a:lnTo>
                    <a:pt x="45" y="338"/>
                  </a:lnTo>
                  <a:lnTo>
                    <a:pt x="48" y="338"/>
                  </a:lnTo>
                  <a:lnTo>
                    <a:pt x="50" y="338"/>
                  </a:lnTo>
                  <a:lnTo>
                    <a:pt x="50" y="342"/>
                  </a:lnTo>
                  <a:lnTo>
                    <a:pt x="45" y="347"/>
                  </a:lnTo>
                  <a:lnTo>
                    <a:pt x="43" y="347"/>
                  </a:lnTo>
                  <a:lnTo>
                    <a:pt x="41" y="352"/>
                  </a:lnTo>
                  <a:lnTo>
                    <a:pt x="36" y="357"/>
                  </a:lnTo>
                  <a:lnTo>
                    <a:pt x="41" y="361"/>
                  </a:lnTo>
                  <a:lnTo>
                    <a:pt x="41" y="357"/>
                  </a:lnTo>
                  <a:lnTo>
                    <a:pt x="52" y="357"/>
                  </a:lnTo>
                  <a:lnTo>
                    <a:pt x="55" y="359"/>
                  </a:lnTo>
                  <a:lnTo>
                    <a:pt x="57" y="359"/>
                  </a:lnTo>
                  <a:lnTo>
                    <a:pt x="59" y="361"/>
                  </a:lnTo>
                  <a:lnTo>
                    <a:pt x="64" y="361"/>
                  </a:lnTo>
                  <a:lnTo>
                    <a:pt x="71" y="352"/>
                  </a:lnTo>
                  <a:lnTo>
                    <a:pt x="74" y="352"/>
                  </a:lnTo>
                  <a:lnTo>
                    <a:pt x="76" y="357"/>
                  </a:lnTo>
                  <a:lnTo>
                    <a:pt x="71" y="368"/>
                  </a:lnTo>
                  <a:lnTo>
                    <a:pt x="69" y="371"/>
                  </a:lnTo>
                  <a:lnTo>
                    <a:pt x="71" y="376"/>
                  </a:lnTo>
                  <a:lnTo>
                    <a:pt x="69" y="376"/>
                  </a:lnTo>
                  <a:lnTo>
                    <a:pt x="71" y="378"/>
                  </a:lnTo>
                  <a:lnTo>
                    <a:pt x="67" y="380"/>
                  </a:lnTo>
                  <a:lnTo>
                    <a:pt x="59" y="402"/>
                  </a:lnTo>
                  <a:lnTo>
                    <a:pt x="55" y="399"/>
                  </a:lnTo>
                  <a:lnTo>
                    <a:pt x="55" y="402"/>
                  </a:lnTo>
                  <a:lnTo>
                    <a:pt x="50" y="399"/>
                  </a:lnTo>
                  <a:lnTo>
                    <a:pt x="50" y="404"/>
                  </a:lnTo>
                  <a:lnTo>
                    <a:pt x="48" y="406"/>
                  </a:lnTo>
                  <a:lnTo>
                    <a:pt x="45" y="406"/>
                  </a:lnTo>
                  <a:lnTo>
                    <a:pt x="43" y="404"/>
                  </a:lnTo>
                  <a:lnTo>
                    <a:pt x="36" y="404"/>
                  </a:lnTo>
                  <a:lnTo>
                    <a:pt x="31" y="404"/>
                  </a:lnTo>
                  <a:lnTo>
                    <a:pt x="31" y="413"/>
                  </a:lnTo>
                  <a:lnTo>
                    <a:pt x="26" y="428"/>
                  </a:lnTo>
                  <a:lnTo>
                    <a:pt x="24" y="428"/>
                  </a:lnTo>
                  <a:lnTo>
                    <a:pt x="24" y="437"/>
                  </a:lnTo>
                  <a:lnTo>
                    <a:pt x="19" y="439"/>
                  </a:lnTo>
                  <a:lnTo>
                    <a:pt x="17" y="437"/>
                  </a:lnTo>
                  <a:lnTo>
                    <a:pt x="5" y="435"/>
                  </a:lnTo>
                  <a:lnTo>
                    <a:pt x="5" y="451"/>
                  </a:lnTo>
                  <a:lnTo>
                    <a:pt x="7" y="451"/>
                  </a:lnTo>
                  <a:lnTo>
                    <a:pt x="7" y="456"/>
                  </a:lnTo>
                  <a:lnTo>
                    <a:pt x="7" y="461"/>
                  </a:lnTo>
                  <a:lnTo>
                    <a:pt x="0" y="465"/>
                  </a:lnTo>
                  <a:lnTo>
                    <a:pt x="17" y="470"/>
                  </a:lnTo>
                  <a:lnTo>
                    <a:pt x="22" y="468"/>
                  </a:lnTo>
                  <a:lnTo>
                    <a:pt x="24" y="470"/>
                  </a:lnTo>
                  <a:lnTo>
                    <a:pt x="29" y="465"/>
                  </a:lnTo>
                  <a:lnTo>
                    <a:pt x="31" y="465"/>
                  </a:lnTo>
                  <a:lnTo>
                    <a:pt x="36" y="463"/>
                  </a:lnTo>
                  <a:lnTo>
                    <a:pt x="38" y="465"/>
                  </a:lnTo>
                  <a:lnTo>
                    <a:pt x="43" y="463"/>
                  </a:lnTo>
                  <a:lnTo>
                    <a:pt x="55" y="461"/>
                  </a:lnTo>
                  <a:lnTo>
                    <a:pt x="64" y="456"/>
                  </a:lnTo>
                  <a:lnTo>
                    <a:pt x="74" y="456"/>
                  </a:lnTo>
                  <a:lnTo>
                    <a:pt x="74" y="458"/>
                  </a:lnTo>
                  <a:lnTo>
                    <a:pt x="76" y="475"/>
                  </a:lnTo>
                  <a:lnTo>
                    <a:pt x="81" y="475"/>
                  </a:lnTo>
                  <a:lnTo>
                    <a:pt x="83" y="479"/>
                  </a:lnTo>
                  <a:lnTo>
                    <a:pt x="83" y="484"/>
                  </a:lnTo>
                  <a:lnTo>
                    <a:pt x="83" y="489"/>
                  </a:lnTo>
                  <a:lnTo>
                    <a:pt x="83" y="498"/>
                  </a:lnTo>
                  <a:lnTo>
                    <a:pt x="81" y="503"/>
                  </a:lnTo>
                  <a:lnTo>
                    <a:pt x="76" y="508"/>
                  </a:lnTo>
                  <a:lnTo>
                    <a:pt x="76" y="510"/>
                  </a:lnTo>
                  <a:lnTo>
                    <a:pt x="74" y="517"/>
                  </a:lnTo>
                  <a:lnTo>
                    <a:pt x="71" y="520"/>
                  </a:lnTo>
                  <a:lnTo>
                    <a:pt x="74" y="522"/>
                  </a:lnTo>
                  <a:lnTo>
                    <a:pt x="76" y="522"/>
                  </a:lnTo>
                  <a:lnTo>
                    <a:pt x="78" y="515"/>
                  </a:lnTo>
                  <a:lnTo>
                    <a:pt x="95" y="517"/>
                  </a:lnTo>
                  <a:lnTo>
                    <a:pt x="95" y="527"/>
                  </a:lnTo>
                  <a:lnTo>
                    <a:pt x="97" y="527"/>
                  </a:lnTo>
                  <a:lnTo>
                    <a:pt x="102" y="524"/>
                  </a:lnTo>
                  <a:lnTo>
                    <a:pt x="107" y="527"/>
                  </a:lnTo>
                  <a:lnTo>
                    <a:pt x="107" y="531"/>
                  </a:lnTo>
                  <a:lnTo>
                    <a:pt x="111" y="536"/>
                  </a:lnTo>
                  <a:lnTo>
                    <a:pt x="109" y="548"/>
                  </a:lnTo>
                  <a:lnTo>
                    <a:pt x="114" y="548"/>
                  </a:lnTo>
                  <a:lnTo>
                    <a:pt x="116" y="546"/>
                  </a:lnTo>
                  <a:lnTo>
                    <a:pt x="121" y="548"/>
                  </a:lnTo>
                  <a:lnTo>
                    <a:pt x="121" y="546"/>
                  </a:lnTo>
                  <a:lnTo>
                    <a:pt x="126" y="548"/>
                  </a:lnTo>
                  <a:lnTo>
                    <a:pt x="128" y="546"/>
                  </a:lnTo>
                  <a:lnTo>
                    <a:pt x="130" y="546"/>
                  </a:lnTo>
                  <a:lnTo>
                    <a:pt x="133" y="548"/>
                  </a:lnTo>
                  <a:lnTo>
                    <a:pt x="135" y="553"/>
                  </a:lnTo>
                  <a:lnTo>
                    <a:pt x="140" y="553"/>
                  </a:lnTo>
                  <a:lnTo>
                    <a:pt x="145" y="555"/>
                  </a:lnTo>
                  <a:lnTo>
                    <a:pt x="152" y="550"/>
                  </a:lnTo>
                  <a:lnTo>
                    <a:pt x="156" y="555"/>
                  </a:lnTo>
                  <a:lnTo>
                    <a:pt x="154" y="560"/>
                  </a:lnTo>
                  <a:lnTo>
                    <a:pt x="161" y="565"/>
                  </a:lnTo>
                  <a:lnTo>
                    <a:pt x="163" y="560"/>
                  </a:lnTo>
                  <a:lnTo>
                    <a:pt x="168" y="565"/>
                  </a:lnTo>
                  <a:lnTo>
                    <a:pt x="163" y="574"/>
                  </a:lnTo>
                  <a:lnTo>
                    <a:pt x="166" y="576"/>
                  </a:lnTo>
                  <a:lnTo>
                    <a:pt x="163" y="579"/>
                  </a:lnTo>
                  <a:lnTo>
                    <a:pt x="163" y="583"/>
                  </a:lnTo>
                  <a:lnTo>
                    <a:pt x="159" y="588"/>
                  </a:lnTo>
                  <a:lnTo>
                    <a:pt x="161" y="590"/>
                  </a:lnTo>
                  <a:lnTo>
                    <a:pt x="159" y="593"/>
                  </a:lnTo>
                  <a:lnTo>
                    <a:pt x="159" y="595"/>
                  </a:lnTo>
                  <a:lnTo>
                    <a:pt x="161" y="595"/>
                  </a:lnTo>
                  <a:lnTo>
                    <a:pt x="168" y="600"/>
                  </a:lnTo>
                  <a:lnTo>
                    <a:pt x="168" y="598"/>
                  </a:lnTo>
                  <a:lnTo>
                    <a:pt x="173" y="600"/>
                  </a:lnTo>
                  <a:lnTo>
                    <a:pt x="173" y="598"/>
                  </a:lnTo>
                  <a:lnTo>
                    <a:pt x="175" y="602"/>
                  </a:lnTo>
                  <a:lnTo>
                    <a:pt x="178" y="595"/>
                  </a:lnTo>
                  <a:lnTo>
                    <a:pt x="189" y="595"/>
                  </a:lnTo>
                  <a:lnTo>
                    <a:pt x="189" y="605"/>
                  </a:lnTo>
                  <a:lnTo>
                    <a:pt x="196" y="609"/>
                  </a:lnTo>
                  <a:lnTo>
                    <a:pt x="204" y="621"/>
                  </a:lnTo>
                  <a:lnTo>
                    <a:pt x="206" y="621"/>
                  </a:lnTo>
                  <a:lnTo>
                    <a:pt x="213" y="631"/>
                  </a:lnTo>
                  <a:lnTo>
                    <a:pt x="225" y="624"/>
                  </a:lnTo>
                  <a:lnTo>
                    <a:pt x="227" y="626"/>
                  </a:lnTo>
                  <a:lnTo>
                    <a:pt x="230" y="624"/>
                  </a:lnTo>
                  <a:lnTo>
                    <a:pt x="232" y="624"/>
                  </a:lnTo>
                  <a:lnTo>
                    <a:pt x="239" y="621"/>
                  </a:lnTo>
                  <a:lnTo>
                    <a:pt x="239" y="624"/>
                  </a:lnTo>
                  <a:lnTo>
                    <a:pt x="241" y="621"/>
                  </a:lnTo>
                  <a:lnTo>
                    <a:pt x="246" y="628"/>
                  </a:lnTo>
                  <a:lnTo>
                    <a:pt x="260" y="626"/>
                  </a:lnTo>
                  <a:lnTo>
                    <a:pt x="260" y="619"/>
                  </a:lnTo>
                  <a:lnTo>
                    <a:pt x="265" y="633"/>
                  </a:lnTo>
                  <a:lnTo>
                    <a:pt x="267" y="635"/>
                  </a:lnTo>
                  <a:lnTo>
                    <a:pt x="277" y="631"/>
                  </a:lnTo>
                  <a:lnTo>
                    <a:pt x="289" y="642"/>
                  </a:lnTo>
                  <a:lnTo>
                    <a:pt x="296" y="647"/>
                  </a:lnTo>
                  <a:lnTo>
                    <a:pt x="293" y="652"/>
                  </a:lnTo>
                  <a:lnTo>
                    <a:pt x="293" y="657"/>
                  </a:lnTo>
                  <a:lnTo>
                    <a:pt x="284" y="671"/>
                  </a:lnTo>
                  <a:lnTo>
                    <a:pt x="291" y="678"/>
                  </a:lnTo>
                  <a:lnTo>
                    <a:pt x="296" y="673"/>
                  </a:lnTo>
                  <a:lnTo>
                    <a:pt x="300" y="673"/>
                  </a:lnTo>
                  <a:lnTo>
                    <a:pt x="315" y="690"/>
                  </a:lnTo>
                  <a:lnTo>
                    <a:pt x="326" y="690"/>
                  </a:lnTo>
                  <a:lnTo>
                    <a:pt x="336" y="711"/>
                  </a:lnTo>
                  <a:lnTo>
                    <a:pt x="341" y="723"/>
                  </a:lnTo>
                  <a:lnTo>
                    <a:pt x="338" y="725"/>
                  </a:lnTo>
                  <a:lnTo>
                    <a:pt x="343" y="730"/>
                  </a:lnTo>
                  <a:lnTo>
                    <a:pt x="350" y="727"/>
                  </a:lnTo>
                  <a:lnTo>
                    <a:pt x="348" y="732"/>
                  </a:lnTo>
                  <a:lnTo>
                    <a:pt x="348" y="732"/>
                  </a:lnTo>
                  <a:lnTo>
                    <a:pt x="348" y="732"/>
                  </a:lnTo>
                  <a:lnTo>
                    <a:pt x="348" y="737"/>
                  </a:lnTo>
                  <a:lnTo>
                    <a:pt x="352" y="756"/>
                  </a:lnTo>
                  <a:lnTo>
                    <a:pt x="359" y="756"/>
                  </a:lnTo>
                  <a:lnTo>
                    <a:pt x="367" y="758"/>
                  </a:lnTo>
                  <a:lnTo>
                    <a:pt x="371" y="756"/>
                  </a:lnTo>
                  <a:lnTo>
                    <a:pt x="376" y="756"/>
                  </a:lnTo>
                  <a:lnTo>
                    <a:pt x="381" y="751"/>
                  </a:lnTo>
                  <a:lnTo>
                    <a:pt x="383" y="751"/>
                  </a:lnTo>
                  <a:lnTo>
                    <a:pt x="395" y="753"/>
                  </a:lnTo>
                  <a:lnTo>
                    <a:pt x="402" y="746"/>
                  </a:lnTo>
                  <a:lnTo>
                    <a:pt x="407" y="739"/>
                  </a:lnTo>
                  <a:lnTo>
                    <a:pt x="416" y="732"/>
                  </a:lnTo>
                  <a:lnTo>
                    <a:pt x="421" y="727"/>
                  </a:lnTo>
                  <a:lnTo>
                    <a:pt x="423" y="725"/>
                  </a:lnTo>
                  <a:lnTo>
                    <a:pt x="428" y="723"/>
                  </a:lnTo>
                  <a:lnTo>
                    <a:pt x="428" y="718"/>
                  </a:lnTo>
                  <a:lnTo>
                    <a:pt x="435" y="709"/>
                  </a:lnTo>
                  <a:lnTo>
                    <a:pt x="447" y="699"/>
                  </a:lnTo>
                  <a:lnTo>
                    <a:pt x="449" y="699"/>
                  </a:lnTo>
                  <a:lnTo>
                    <a:pt x="454" y="697"/>
                  </a:lnTo>
                  <a:lnTo>
                    <a:pt x="454" y="685"/>
                  </a:lnTo>
                  <a:lnTo>
                    <a:pt x="478" y="687"/>
                  </a:lnTo>
                  <a:lnTo>
                    <a:pt x="480" y="687"/>
                  </a:lnTo>
                  <a:lnTo>
                    <a:pt x="482" y="685"/>
                  </a:lnTo>
                  <a:lnTo>
                    <a:pt x="496" y="687"/>
                  </a:lnTo>
                  <a:lnTo>
                    <a:pt x="506" y="687"/>
                  </a:lnTo>
                  <a:lnTo>
                    <a:pt x="515" y="694"/>
                  </a:lnTo>
                  <a:lnTo>
                    <a:pt x="530" y="690"/>
                  </a:lnTo>
                  <a:lnTo>
                    <a:pt x="530" y="680"/>
                  </a:lnTo>
                  <a:lnTo>
                    <a:pt x="539" y="664"/>
                  </a:lnTo>
                  <a:lnTo>
                    <a:pt x="541" y="657"/>
                  </a:lnTo>
                  <a:lnTo>
                    <a:pt x="544" y="652"/>
                  </a:lnTo>
                  <a:lnTo>
                    <a:pt x="541" y="642"/>
                  </a:lnTo>
                  <a:lnTo>
                    <a:pt x="544" y="638"/>
                  </a:lnTo>
                  <a:lnTo>
                    <a:pt x="548" y="628"/>
                  </a:lnTo>
                  <a:lnTo>
                    <a:pt x="553" y="621"/>
                  </a:lnTo>
                  <a:lnTo>
                    <a:pt x="556" y="612"/>
                  </a:lnTo>
                  <a:lnTo>
                    <a:pt x="553" y="602"/>
                  </a:lnTo>
                  <a:lnTo>
                    <a:pt x="556" y="598"/>
                  </a:lnTo>
                  <a:lnTo>
                    <a:pt x="560" y="595"/>
                  </a:lnTo>
                  <a:lnTo>
                    <a:pt x="563" y="590"/>
                  </a:lnTo>
                  <a:lnTo>
                    <a:pt x="570" y="586"/>
                  </a:lnTo>
                  <a:lnTo>
                    <a:pt x="582" y="586"/>
                  </a:lnTo>
                  <a:lnTo>
                    <a:pt x="584" y="586"/>
                  </a:lnTo>
                  <a:lnTo>
                    <a:pt x="600" y="590"/>
                  </a:lnTo>
                  <a:lnTo>
                    <a:pt x="605" y="586"/>
                  </a:lnTo>
                  <a:lnTo>
                    <a:pt x="608" y="583"/>
                  </a:lnTo>
                  <a:lnTo>
                    <a:pt x="615" y="583"/>
                  </a:lnTo>
                  <a:lnTo>
                    <a:pt x="622" y="590"/>
                  </a:lnTo>
                  <a:lnTo>
                    <a:pt x="634" y="593"/>
                  </a:lnTo>
                  <a:lnTo>
                    <a:pt x="636" y="593"/>
                  </a:lnTo>
                  <a:lnTo>
                    <a:pt x="638" y="586"/>
                  </a:lnTo>
                  <a:lnTo>
                    <a:pt x="648" y="586"/>
                  </a:lnTo>
                  <a:lnTo>
                    <a:pt x="667" y="579"/>
                  </a:lnTo>
                  <a:lnTo>
                    <a:pt x="671" y="574"/>
                  </a:lnTo>
                  <a:lnTo>
                    <a:pt x="676" y="567"/>
                  </a:lnTo>
                  <a:lnTo>
                    <a:pt x="678" y="560"/>
                  </a:lnTo>
                  <a:lnTo>
                    <a:pt x="688" y="555"/>
                  </a:lnTo>
                  <a:lnTo>
                    <a:pt x="685" y="550"/>
                  </a:lnTo>
                  <a:lnTo>
                    <a:pt x="688" y="546"/>
                  </a:lnTo>
                  <a:lnTo>
                    <a:pt x="697" y="529"/>
                  </a:lnTo>
                  <a:lnTo>
                    <a:pt x="704" y="520"/>
                  </a:lnTo>
                  <a:lnTo>
                    <a:pt x="704" y="494"/>
                  </a:lnTo>
                  <a:lnTo>
                    <a:pt x="707" y="489"/>
                  </a:lnTo>
                  <a:lnTo>
                    <a:pt x="709" y="489"/>
                  </a:lnTo>
                  <a:lnTo>
                    <a:pt x="709" y="489"/>
                  </a:lnTo>
                  <a:lnTo>
                    <a:pt x="711" y="489"/>
                  </a:lnTo>
                  <a:lnTo>
                    <a:pt x="709" y="482"/>
                  </a:lnTo>
                  <a:lnTo>
                    <a:pt x="704" y="475"/>
                  </a:lnTo>
                  <a:lnTo>
                    <a:pt x="704" y="470"/>
                  </a:lnTo>
                  <a:lnTo>
                    <a:pt x="707" y="463"/>
                  </a:lnTo>
                  <a:lnTo>
                    <a:pt x="711" y="461"/>
                  </a:lnTo>
                  <a:lnTo>
                    <a:pt x="711" y="451"/>
                  </a:lnTo>
                  <a:lnTo>
                    <a:pt x="714" y="451"/>
                  </a:lnTo>
                  <a:lnTo>
                    <a:pt x="728" y="442"/>
                  </a:lnTo>
                  <a:lnTo>
                    <a:pt x="723" y="432"/>
                  </a:lnTo>
                  <a:lnTo>
                    <a:pt x="726" y="409"/>
                  </a:lnTo>
                  <a:lnTo>
                    <a:pt x="733" y="404"/>
                  </a:lnTo>
                  <a:lnTo>
                    <a:pt x="737" y="394"/>
                  </a:lnTo>
                  <a:lnTo>
                    <a:pt x="737" y="394"/>
                  </a:lnTo>
                  <a:lnTo>
                    <a:pt x="737" y="380"/>
                  </a:lnTo>
                  <a:lnTo>
                    <a:pt x="742" y="380"/>
                  </a:lnTo>
                  <a:lnTo>
                    <a:pt x="742" y="376"/>
                  </a:lnTo>
                  <a:lnTo>
                    <a:pt x="747" y="366"/>
                  </a:lnTo>
                  <a:lnTo>
                    <a:pt x="737" y="366"/>
                  </a:lnTo>
                  <a:lnTo>
                    <a:pt x="742" y="357"/>
                  </a:lnTo>
                  <a:lnTo>
                    <a:pt x="742" y="342"/>
                  </a:lnTo>
                  <a:lnTo>
                    <a:pt x="752" y="338"/>
                  </a:lnTo>
                  <a:lnTo>
                    <a:pt x="754" y="331"/>
                  </a:lnTo>
                  <a:lnTo>
                    <a:pt x="771" y="321"/>
                  </a:lnTo>
                  <a:lnTo>
                    <a:pt x="773" y="309"/>
                  </a:lnTo>
                  <a:lnTo>
                    <a:pt x="773" y="305"/>
                  </a:lnTo>
                  <a:lnTo>
                    <a:pt x="773" y="302"/>
                  </a:lnTo>
                  <a:lnTo>
                    <a:pt x="778" y="300"/>
                  </a:lnTo>
                  <a:lnTo>
                    <a:pt x="780" y="300"/>
                  </a:lnTo>
                  <a:lnTo>
                    <a:pt x="785" y="298"/>
                  </a:lnTo>
                  <a:lnTo>
                    <a:pt x="789" y="300"/>
                  </a:lnTo>
                  <a:lnTo>
                    <a:pt x="792" y="295"/>
                  </a:lnTo>
                  <a:lnTo>
                    <a:pt x="797" y="298"/>
                  </a:lnTo>
                  <a:lnTo>
                    <a:pt x="799" y="295"/>
                  </a:lnTo>
                  <a:lnTo>
                    <a:pt x="815" y="298"/>
                  </a:lnTo>
                  <a:lnTo>
                    <a:pt x="820" y="295"/>
                  </a:lnTo>
                  <a:lnTo>
                    <a:pt x="830" y="295"/>
                  </a:lnTo>
                  <a:lnTo>
                    <a:pt x="834" y="291"/>
                  </a:lnTo>
                  <a:lnTo>
                    <a:pt x="839" y="291"/>
                  </a:lnTo>
                  <a:lnTo>
                    <a:pt x="853" y="291"/>
                  </a:lnTo>
                  <a:lnTo>
                    <a:pt x="856" y="288"/>
                  </a:lnTo>
                  <a:lnTo>
                    <a:pt x="856" y="286"/>
                  </a:lnTo>
                  <a:lnTo>
                    <a:pt x="867" y="281"/>
                  </a:lnTo>
                  <a:lnTo>
                    <a:pt x="877" y="276"/>
                  </a:lnTo>
                  <a:lnTo>
                    <a:pt x="879" y="276"/>
                  </a:lnTo>
                  <a:lnTo>
                    <a:pt x="900" y="274"/>
                  </a:lnTo>
                  <a:lnTo>
                    <a:pt x="910" y="267"/>
                  </a:lnTo>
                  <a:lnTo>
                    <a:pt x="919" y="250"/>
                  </a:lnTo>
                  <a:lnTo>
                    <a:pt x="924" y="248"/>
                  </a:lnTo>
                  <a:lnTo>
                    <a:pt x="931" y="248"/>
                  </a:lnTo>
                  <a:lnTo>
                    <a:pt x="929" y="239"/>
                  </a:lnTo>
                  <a:lnTo>
                    <a:pt x="936" y="234"/>
                  </a:lnTo>
                  <a:lnTo>
                    <a:pt x="941" y="224"/>
                  </a:lnTo>
                  <a:lnTo>
                    <a:pt x="941" y="224"/>
                  </a:lnTo>
                  <a:close/>
                </a:path>
              </a:pathLst>
            </a:custGeom>
            <a:solidFill>
              <a:srgbClr val="433356">
                <a:lumMod val="40000"/>
                <a:lumOff val="6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30" name="Freeform 14"/>
            <p:cNvSpPr>
              <a:spLocks/>
            </p:cNvSpPr>
            <p:nvPr/>
          </p:nvSpPr>
          <p:spPr bwMode="auto">
            <a:xfrm>
              <a:off x="1308" y="2274"/>
              <a:ext cx="1455" cy="1167"/>
            </a:xfrm>
            <a:custGeom>
              <a:avLst/>
              <a:gdLst>
                <a:gd name="T0" fmla="*/ 1417 w 1455"/>
                <a:gd name="T1" fmla="*/ 623 h 1167"/>
                <a:gd name="T2" fmla="*/ 1341 w 1455"/>
                <a:gd name="T3" fmla="*/ 621 h 1167"/>
                <a:gd name="T4" fmla="*/ 1287 w 1455"/>
                <a:gd name="T5" fmla="*/ 583 h 1167"/>
                <a:gd name="T6" fmla="*/ 1271 w 1455"/>
                <a:gd name="T7" fmla="*/ 512 h 1167"/>
                <a:gd name="T8" fmla="*/ 1188 w 1455"/>
                <a:gd name="T9" fmla="*/ 477 h 1167"/>
                <a:gd name="T10" fmla="*/ 1115 w 1455"/>
                <a:gd name="T11" fmla="*/ 451 h 1167"/>
                <a:gd name="T12" fmla="*/ 1070 w 1455"/>
                <a:gd name="T13" fmla="*/ 401 h 1167"/>
                <a:gd name="T14" fmla="*/ 1001 w 1455"/>
                <a:gd name="T15" fmla="*/ 340 h 1167"/>
                <a:gd name="T16" fmla="*/ 1001 w 1455"/>
                <a:gd name="T17" fmla="*/ 276 h 1167"/>
                <a:gd name="T18" fmla="*/ 1037 w 1455"/>
                <a:gd name="T19" fmla="*/ 193 h 1167"/>
                <a:gd name="T20" fmla="*/ 1039 w 1455"/>
                <a:gd name="T21" fmla="*/ 130 h 1167"/>
                <a:gd name="T22" fmla="*/ 1020 w 1455"/>
                <a:gd name="T23" fmla="*/ 78 h 1167"/>
                <a:gd name="T24" fmla="*/ 994 w 1455"/>
                <a:gd name="T25" fmla="*/ 61 h 1167"/>
                <a:gd name="T26" fmla="*/ 930 w 1455"/>
                <a:gd name="T27" fmla="*/ 23 h 1167"/>
                <a:gd name="T28" fmla="*/ 911 w 1455"/>
                <a:gd name="T29" fmla="*/ 71 h 1167"/>
                <a:gd name="T30" fmla="*/ 878 w 1455"/>
                <a:gd name="T31" fmla="*/ 87 h 1167"/>
                <a:gd name="T32" fmla="*/ 800 w 1455"/>
                <a:gd name="T33" fmla="*/ 97 h 1167"/>
                <a:gd name="T34" fmla="*/ 784 w 1455"/>
                <a:gd name="T35" fmla="*/ 82 h 1167"/>
                <a:gd name="T36" fmla="*/ 727 w 1455"/>
                <a:gd name="T37" fmla="*/ 73 h 1167"/>
                <a:gd name="T38" fmla="*/ 685 w 1455"/>
                <a:gd name="T39" fmla="*/ 42 h 1167"/>
                <a:gd name="T40" fmla="*/ 666 w 1455"/>
                <a:gd name="T41" fmla="*/ 59 h 1167"/>
                <a:gd name="T42" fmla="*/ 635 w 1455"/>
                <a:gd name="T43" fmla="*/ 54 h 1167"/>
                <a:gd name="T44" fmla="*/ 583 w 1455"/>
                <a:gd name="T45" fmla="*/ 16 h 1167"/>
                <a:gd name="T46" fmla="*/ 526 w 1455"/>
                <a:gd name="T47" fmla="*/ 45 h 1167"/>
                <a:gd name="T48" fmla="*/ 458 w 1455"/>
                <a:gd name="T49" fmla="*/ 38 h 1167"/>
                <a:gd name="T50" fmla="*/ 422 w 1455"/>
                <a:gd name="T51" fmla="*/ 9 h 1167"/>
                <a:gd name="T52" fmla="*/ 392 w 1455"/>
                <a:gd name="T53" fmla="*/ 35 h 1167"/>
                <a:gd name="T54" fmla="*/ 326 w 1455"/>
                <a:gd name="T55" fmla="*/ 45 h 1167"/>
                <a:gd name="T56" fmla="*/ 290 w 1455"/>
                <a:gd name="T57" fmla="*/ 30 h 1167"/>
                <a:gd name="T58" fmla="*/ 229 w 1455"/>
                <a:gd name="T59" fmla="*/ 30 h 1167"/>
                <a:gd name="T60" fmla="*/ 231 w 1455"/>
                <a:gd name="T61" fmla="*/ 66 h 1167"/>
                <a:gd name="T62" fmla="*/ 241 w 1455"/>
                <a:gd name="T63" fmla="*/ 113 h 1167"/>
                <a:gd name="T64" fmla="*/ 222 w 1455"/>
                <a:gd name="T65" fmla="*/ 172 h 1167"/>
                <a:gd name="T66" fmla="*/ 217 w 1455"/>
                <a:gd name="T67" fmla="*/ 224 h 1167"/>
                <a:gd name="T68" fmla="*/ 172 w 1455"/>
                <a:gd name="T69" fmla="*/ 283 h 1167"/>
                <a:gd name="T70" fmla="*/ 158 w 1455"/>
                <a:gd name="T71" fmla="*/ 321 h 1167"/>
                <a:gd name="T72" fmla="*/ 146 w 1455"/>
                <a:gd name="T73" fmla="*/ 375 h 1167"/>
                <a:gd name="T74" fmla="*/ 104 w 1455"/>
                <a:gd name="T75" fmla="*/ 420 h 1167"/>
                <a:gd name="T76" fmla="*/ 61 w 1455"/>
                <a:gd name="T77" fmla="*/ 456 h 1167"/>
                <a:gd name="T78" fmla="*/ 9 w 1455"/>
                <a:gd name="T79" fmla="*/ 564 h 1167"/>
                <a:gd name="T80" fmla="*/ 59 w 1455"/>
                <a:gd name="T81" fmla="*/ 645 h 1167"/>
                <a:gd name="T82" fmla="*/ 127 w 1455"/>
                <a:gd name="T83" fmla="*/ 753 h 1167"/>
                <a:gd name="T84" fmla="*/ 229 w 1455"/>
                <a:gd name="T85" fmla="*/ 911 h 1167"/>
                <a:gd name="T86" fmla="*/ 300 w 1455"/>
                <a:gd name="T87" fmla="*/ 992 h 1167"/>
                <a:gd name="T88" fmla="*/ 295 w 1455"/>
                <a:gd name="T89" fmla="*/ 1063 h 1167"/>
                <a:gd name="T90" fmla="*/ 375 w 1455"/>
                <a:gd name="T91" fmla="*/ 1105 h 1167"/>
                <a:gd name="T92" fmla="*/ 508 w 1455"/>
                <a:gd name="T93" fmla="*/ 1148 h 1167"/>
                <a:gd name="T94" fmla="*/ 581 w 1455"/>
                <a:gd name="T95" fmla="*/ 1098 h 1167"/>
                <a:gd name="T96" fmla="*/ 635 w 1455"/>
                <a:gd name="T97" fmla="*/ 1112 h 1167"/>
                <a:gd name="T98" fmla="*/ 741 w 1455"/>
                <a:gd name="T99" fmla="*/ 1164 h 1167"/>
                <a:gd name="T100" fmla="*/ 824 w 1455"/>
                <a:gd name="T101" fmla="*/ 1030 h 1167"/>
                <a:gd name="T102" fmla="*/ 885 w 1455"/>
                <a:gd name="T103" fmla="*/ 959 h 1167"/>
                <a:gd name="T104" fmla="*/ 973 w 1455"/>
                <a:gd name="T105" fmla="*/ 985 h 1167"/>
                <a:gd name="T106" fmla="*/ 994 w 1455"/>
                <a:gd name="T107" fmla="*/ 864 h 1167"/>
                <a:gd name="T108" fmla="*/ 1020 w 1455"/>
                <a:gd name="T109" fmla="*/ 734 h 1167"/>
                <a:gd name="T110" fmla="*/ 1108 w 1455"/>
                <a:gd name="T111" fmla="*/ 739 h 1167"/>
                <a:gd name="T112" fmla="*/ 1141 w 1455"/>
                <a:gd name="T113" fmla="*/ 800 h 1167"/>
                <a:gd name="T114" fmla="*/ 1233 w 1455"/>
                <a:gd name="T115" fmla="*/ 779 h 1167"/>
                <a:gd name="T116" fmla="*/ 1365 w 1455"/>
                <a:gd name="T117" fmla="*/ 859 h 1167"/>
                <a:gd name="T118" fmla="*/ 1412 w 1455"/>
                <a:gd name="T119" fmla="*/ 838 h 1167"/>
                <a:gd name="T120" fmla="*/ 1384 w 1455"/>
                <a:gd name="T121" fmla="*/ 777 h 1167"/>
                <a:gd name="T122" fmla="*/ 1396 w 1455"/>
                <a:gd name="T123" fmla="*/ 739 h 1167"/>
                <a:gd name="T124" fmla="*/ 1450 w 1455"/>
                <a:gd name="T125" fmla="*/ 696 h 1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5" h="1167">
                  <a:moveTo>
                    <a:pt x="1455" y="685"/>
                  </a:moveTo>
                  <a:lnTo>
                    <a:pt x="1443" y="668"/>
                  </a:lnTo>
                  <a:lnTo>
                    <a:pt x="1445" y="663"/>
                  </a:lnTo>
                  <a:lnTo>
                    <a:pt x="1450" y="663"/>
                  </a:lnTo>
                  <a:lnTo>
                    <a:pt x="1450" y="661"/>
                  </a:lnTo>
                  <a:lnTo>
                    <a:pt x="1441" y="659"/>
                  </a:lnTo>
                  <a:lnTo>
                    <a:pt x="1438" y="659"/>
                  </a:lnTo>
                  <a:lnTo>
                    <a:pt x="1441" y="661"/>
                  </a:lnTo>
                  <a:lnTo>
                    <a:pt x="1438" y="663"/>
                  </a:lnTo>
                  <a:lnTo>
                    <a:pt x="1431" y="652"/>
                  </a:lnTo>
                  <a:lnTo>
                    <a:pt x="1426" y="649"/>
                  </a:lnTo>
                  <a:lnTo>
                    <a:pt x="1429" y="647"/>
                  </a:lnTo>
                  <a:lnTo>
                    <a:pt x="1436" y="647"/>
                  </a:lnTo>
                  <a:lnTo>
                    <a:pt x="1438" y="649"/>
                  </a:lnTo>
                  <a:lnTo>
                    <a:pt x="1436" y="642"/>
                  </a:lnTo>
                  <a:lnTo>
                    <a:pt x="1436" y="633"/>
                  </a:lnTo>
                  <a:lnTo>
                    <a:pt x="1431" y="630"/>
                  </a:lnTo>
                  <a:lnTo>
                    <a:pt x="1426" y="635"/>
                  </a:lnTo>
                  <a:lnTo>
                    <a:pt x="1429" y="630"/>
                  </a:lnTo>
                  <a:lnTo>
                    <a:pt x="1422" y="623"/>
                  </a:lnTo>
                  <a:lnTo>
                    <a:pt x="1419" y="626"/>
                  </a:lnTo>
                  <a:lnTo>
                    <a:pt x="1417" y="623"/>
                  </a:lnTo>
                  <a:lnTo>
                    <a:pt x="1415" y="628"/>
                  </a:lnTo>
                  <a:lnTo>
                    <a:pt x="1417" y="633"/>
                  </a:lnTo>
                  <a:lnTo>
                    <a:pt x="1415" y="635"/>
                  </a:lnTo>
                  <a:lnTo>
                    <a:pt x="1410" y="635"/>
                  </a:lnTo>
                  <a:lnTo>
                    <a:pt x="1410" y="633"/>
                  </a:lnTo>
                  <a:lnTo>
                    <a:pt x="1408" y="628"/>
                  </a:lnTo>
                  <a:lnTo>
                    <a:pt x="1398" y="626"/>
                  </a:lnTo>
                  <a:lnTo>
                    <a:pt x="1398" y="628"/>
                  </a:lnTo>
                  <a:lnTo>
                    <a:pt x="1389" y="637"/>
                  </a:lnTo>
                  <a:lnTo>
                    <a:pt x="1384" y="635"/>
                  </a:lnTo>
                  <a:lnTo>
                    <a:pt x="1377" y="635"/>
                  </a:lnTo>
                  <a:lnTo>
                    <a:pt x="1367" y="630"/>
                  </a:lnTo>
                  <a:lnTo>
                    <a:pt x="1367" y="635"/>
                  </a:lnTo>
                  <a:lnTo>
                    <a:pt x="1363" y="633"/>
                  </a:lnTo>
                  <a:lnTo>
                    <a:pt x="1363" y="635"/>
                  </a:lnTo>
                  <a:lnTo>
                    <a:pt x="1360" y="630"/>
                  </a:lnTo>
                  <a:lnTo>
                    <a:pt x="1358" y="630"/>
                  </a:lnTo>
                  <a:lnTo>
                    <a:pt x="1353" y="621"/>
                  </a:lnTo>
                  <a:lnTo>
                    <a:pt x="1349" y="616"/>
                  </a:lnTo>
                  <a:lnTo>
                    <a:pt x="1346" y="616"/>
                  </a:lnTo>
                  <a:lnTo>
                    <a:pt x="1344" y="619"/>
                  </a:lnTo>
                  <a:lnTo>
                    <a:pt x="1341" y="621"/>
                  </a:lnTo>
                  <a:lnTo>
                    <a:pt x="1339" y="621"/>
                  </a:lnTo>
                  <a:lnTo>
                    <a:pt x="1337" y="628"/>
                  </a:lnTo>
                  <a:lnTo>
                    <a:pt x="1334" y="633"/>
                  </a:lnTo>
                  <a:lnTo>
                    <a:pt x="1332" y="630"/>
                  </a:lnTo>
                  <a:lnTo>
                    <a:pt x="1334" y="626"/>
                  </a:lnTo>
                  <a:lnTo>
                    <a:pt x="1325" y="621"/>
                  </a:lnTo>
                  <a:lnTo>
                    <a:pt x="1323" y="616"/>
                  </a:lnTo>
                  <a:lnTo>
                    <a:pt x="1315" y="611"/>
                  </a:lnTo>
                  <a:lnTo>
                    <a:pt x="1315" y="611"/>
                  </a:lnTo>
                  <a:lnTo>
                    <a:pt x="1311" y="611"/>
                  </a:lnTo>
                  <a:lnTo>
                    <a:pt x="1306" y="607"/>
                  </a:lnTo>
                  <a:lnTo>
                    <a:pt x="1306" y="602"/>
                  </a:lnTo>
                  <a:lnTo>
                    <a:pt x="1306" y="595"/>
                  </a:lnTo>
                  <a:lnTo>
                    <a:pt x="1301" y="590"/>
                  </a:lnTo>
                  <a:lnTo>
                    <a:pt x="1301" y="593"/>
                  </a:lnTo>
                  <a:lnTo>
                    <a:pt x="1294" y="588"/>
                  </a:lnTo>
                  <a:lnTo>
                    <a:pt x="1297" y="583"/>
                  </a:lnTo>
                  <a:lnTo>
                    <a:pt x="1294" y="583"/>
                  </a:lnTo>
                  <a:lnTo>
                    <a:pt x="1292" y="583"/>
                  </a:lnTo>
                  <a:lnTo>
                    <a:pt x="1292" y="588"/>
                  </a:lnTo>
                  <a:lnTo>
                    <a:pt x="1289" y="588"/>
                  </a:lnTo>
                  <a:lnTo>
                    <a:pt x="1287" y="583"/>
                  </a:lnTo>
                  <a:lnTo>
                    <a:pt x="1287" y="576"/>
                  </a:lnTo>
                  <a:lnTo>
                    <a:pt x="1287" y="571"/>
                  </a:lnTo>
                  <a:lnTo>
                    <a:pt x="1282" y="569"/>
                  </a:lnTo>
                  <a:lnTo>
                    <a:pt x="1280" y="569"/>
                  </a:lnTo>
                  <a:lnTo>
                    <a:pt x="1285" y="564"/>
                  </a:lnTo>
                  <a:lnTo>
                    <a:pt x="1285" y="564"/>
                  </a:lnTo>
                  <a:lnTo>
                    <a:pt x="1285" y="557"/>
                  </a:lnTo>
                  <a:lnTo>
                    <a:pt x="1289" y="550"/>
                  </a:lnTo>
                  <a:lnTo>
                    <a:pt x="1289" y="548"/>
                  </a:lnTo>
                  <a:lnTo>
                    <a:pt x="1294" y="541"/>
                  </a:lnTo>
                  <a:lnTo>
                    <a:pt x="1292" y="538"/>
                  </a:lnTo>
                  <a:lnTo>
                    <a:pt x="1292" y="538"/>
                  </a:lnTo>
                  <a:lnTo>
                    <a:pt x="1292" y="534"/>
                  </a:lnTo>
                  <a:lnTo>
                    <a:pt x="1292" y="524"/>
                  </a:lnTo>
                  <a:lnTo>
                    <a:pt x="1292" y="515"/>
                  </a:lnTo>
                  <a:lnTo>
                    <a:pt x="1289" y="512"/>
                  </a:lnTo>
                  <a:lnTo>
                    <a:pt x="1282" y="510"/>
                  </a:lnTo>
                  <a:lnTo>
                    <a:pt x="1280" y="510"/>
                  </a:lnTo>
                  <a:lnTo>
                    <a:pt x="1278" y="510"/>
                  </a:lnTo>
                  <a:lnTo>
                    <a:pt x="1275" y="508"/>
                  </a:lnTo>
                  <a:lnTo>
                    <a:pt x="1271" y="508"/>
                  </a:lnTo>
                  <a:lnTo>
                    <a:pt x="1271" y="512"/>
                  </a:lnTo>
                  <a:lnTo>
                    <a:pt x="1263" y="515"/>
                  </a:lnTo>
                  <a:lnTo>
                    <a:pt x="1256" y="508"/>
                  </a:lnTo>
                  <a:lnTo>
                    <a:pt x="1249" y="508"/>
                  </a:lnTo>
                  <a:lnTo>
                    <a:pt x="1245" y="512"/>
                  </a:lnTo>
                  <a:lnTo>
                    <a:pt x="1240" y="515"/>
                  </a:lnTo>
                  <a:lnTo>
                    <a:pt x="1240" y="510"/>
                  </a:lnTo>
                  <a:lnTo>
                    <a:pt x="1235" y="510"/>
                  </a:lnTo>
                  <a:lnTo>
                    <a:pt x="1230" y="512"/>
                  </a:lnTo>
                  <a:lnTo>
                    <a:pt x="1230" y="515"/>
                  </a:lnTo>
                  <a:lnTo>
                    <a:pt x="1226" y="517"/>
                  </a:lnTo>
                  <a:lnTo>
                    <a:pt x="1230" y="510"/>
                  </a:lnTo>
                  <a:lnTo>
                    <a:pt x="1228" y="510"/>
                  </a:lnTo>
                  <a:lnTo>
                    <a:pt x="1230" y="505"/>
                  </a:lnTo>
                  <a:lnTo>
                    <a:pt x="1221" y="496"/>
                  </a:lnTo>
                  <a:lnTo>
                    <a:pt x="1221" y="498"/>
                  </a:lnTo>
                  <a:lnTo>
                    <a:pt x="1216" y="496"/>
                  </a:lnTo>
                  <a:lnTo>
                    <a:pt x="1211" y="496"/>
                  </a:lnTo>
                  <a:lnTo>
                    <a:pt x="1204" y="489"/>
                  </a:lnTo>
                  <a:lnTo>
                    <a:pt x="1197" y="489"/>
                  </a:lnTo>
                  <a:lnTo>
                    <a:pt x="1197" y="491"/>
                  </a:lnTo>
                  <a:lnTo>
                    <a:pt x="1193" y="479"/>
                  </a:lnTo>
                  <a:lnTo>
                    <a:pt x="1188" y="477"/>
                  </a:lnTo>
                  <a:lnTo>
                    <a:pt x="1188" y="482"/>
                  </a:lnTo>
                  <a:lnTo>
                    <a:pt x="1176" y="493"/>
                  </a:lnTo>
                  <a:lnTo>
                    <a:pt x="1167" y="496"/>
                  </a:lnTo>
                  <a:lnTo>
                    <a:pt x="1164" y="496"/>
                  </a:lnTo>
                  <a:lnTo>
                    <a:pt x="1157" y="491"/>
                  </a:lnTo>
                  <a:lnTo>
                    <a:pt x="1150" y="489"/>
                  </a:lnTo>
                  <a:lnTo>
                    <a:pt x="1150" y="486"/>
                  </a:lnTo>
                  <a:lnTo>
                    <a:pt x="1150" y="477"/>
                  </a:lnTo>
                  <a:lnTo>
                    <a:pt x="1150" y="474"/>
                  </a:lnTo>
                  <a:lnTo>
                    <a:pt x="1150" y="472"/>
                  </a:lnTo>
                  <a:lnTo>
                    <a:pt x="1150" y="472"/>
                  </a:lnTo>
                  <a:lnTo>
                    <a:pt x="1148" y="463"/>
                  </a:lnTo>
                  <a:lnTo>
                    <a:pt x="1145" y="463"/>
                  </a:lnTo>
                  <a:lnTo>
                    <a:pt x="1143" y="458"/>
                  </a:lnTo>
                  <a:lnTo>
                    <a:pt x="1141" y="458"/>
                  </a:lnTo>
                  <a:lnTo>
                    <a:pt x="1131" y="458"/>
                  </a:lnTo>
                  <a:lnTo>
                    <a:pt x="1124" y="463"/>
                  </a:lnTo>
                  <a:lnTo>
                    <a:pt x="1119" y="458"/>
                  </a:lnTo>
                  <a:lnTo>
                    <a:pt x="1112" y="456"/>
                  </a:lnTo>
                  <a:lnTo>
                    <a:pt x="1110" y="449"/>
                  </a:lnTo>
                  <a:lnTo>
                    <a:pt x="1112" y="449"/>
                  </a:lnTo>
                  <a:lnTo>
                    <a:pt x="1115" y="451"/>
                  </a:lnTo>
                  <a:lnTo>
                    <a:pt x="1126" y="453"/>
                  </a:lnTo>
                  <a:lnTo>
                    <a:pt x="1129" y="449"/>
                  </a:lnTo>
                  <a:lnTo>
                    <a:pt x="1126" y="444"/>
                  </a:lnTo>
                  <a:lnTo>
                    <a:pt x="1131" y="439"/>
                  </a:lnTo>
                  <a:lnTo>
                    <a:pt x="1131" y="432"/>
                  </a:lnTo>
                  <a:lnTo>
                    <a:pt x="1117" y="427"/>
                  </a:lnTo>
                  <a:lnTo>
                    <a:pt x="1110" y="425"/>
                  </a:lnTo>
                  <a:lnTo>
                    <a:pt x="1108" y="423"/>
                  </a:lnTo>
                  <a:lnTo>
                    <a:pt x="1108" y="425"/>
                  </a:lnTo>
                  <a:lnTo>
                    <a:pt x="1103" y="425"/>
                  </a:lnTo>
                  <a:lnTo>
                    <a:pt x="1103" y="423"/>
                  </a:lnTo>
                  <a:lnTo>
                    <a:pt x="1096" y="415"/>
                  </a:lnTo>
                  <a:lnTo>
                    <a:pt x="1093" y="411"/>
                  </a:lnTo>
                  <a:lnTo>
                    <a:pt x="1091" y="401"/>
                  </a:lnTo>
                  <a:lnTo>
                    <a:pt x="1086" y="401"/>
                  </a:lnTo>
                  <a:lnTo>
                    <a:pt x="1089" y="397"/>
                  </a:lnTo>
                  <a:lnTo>
                    <a:pt x="1086" y="397"/>
                  </a:lnTo>
                  <a:lnTo>
                    <a:pt x="1084" y="394"/>
                  </a:lnTo>
                  <a:lnTo>
                    <a:pt x="1079" y="397"/>
                  </a:lnTo>
                  <a:lnTo>
                    <a:pt x="1077" y="399"/>
                  </a:lnTo>
                  <a:lnTo>
                    <a:pt x="1074" y="399"/>
                  </a:lnTo>
                  <a:lnTo>
                    <a:pt x="1070" y="401"/>
                  </a:lnTo>
                  <a:lnTo>
                    <a:pt x="1065" y="404"/>
                  </a:lnTo>
                  <a:lnTo>
                    <a:pt x="1056" y="415"/>
                  </a:lnTo>
                  <a:lnTo>
                    <a:pt x="1046" y="411"/>
                  </a:lnTo>
                  <a:lnTo>
                    <a:pt x="1046" y="411"/>
                  </a:lnTo>
                  <a:lnTo>
                    <a:pt x="1046" y="411"/>
                  </a:lnTo>
                  <a:lnTo>
                    <a:pt x="1046" y="406"/>
                  </a:lnTo>
                  <a:lnTo>
                    <a:pt x="1041" y="399"/>
                  </a:lnTo>
                  <a:lnTo>
                    <a:pt x="1037" y="392"/>
                  </a:lnTo>
                  <a:lnTo>
                    <a:pt x="1032" y="392"/>
                  </a:lnTo>
                  <a:lnTo>
                    <a:pt x="1032" y="392"/>
                  </a:lnTo>
                  <a:lnTo>
                    <a:pt x="1027" y="385"/>
                  </a:lnTo>
                  <a:lnTo>
                    <a:pt x="1030" y="380"/>
                  </a:lnTo>
                  <a:lnTo>
                    <a:pt x="1027" y="378"/>
                  </a:lnTo>
                  <a:lnTo>
                    <a:pt x="1027" y="375"/>
                  </a:lnTo>
                  <a:lnTo>
                    <a:pt x="1018" y="373"/>
                  </a:lnTo>
                  <a:lnTo>
                    <a:pt x="1011" y="368"/>
                  </a:lnTo>
                  <a:lnTo>
                    <a:pt x="1015" y="361"/>
                  </a:lnTo>
                  <a:lnTo>
                    <a:pt x="1015" y="359"/>
                  </a:lnTo>
                  <a:lnTo>
                    <a:pt x="1011" y="354"/>
                  </a:lnTo>
                  <a:lnTo>
                    <a:pt x="1004" y="347"/>
                  </a:lnTo>
                  <a:lnTo>
                    <a:pt x="1001" y="342"/>
                  </a:lnTo>
                  <a:lnTo>
                    <a:pt x="1001" y="340"/>
                  </a:lnTo>
                  <a:lnTo>
                    <a:pt x="1006" y="337"/>
                  </a:lnTo>
                  <a:lnTo>
                    <a:pt x="1006" y="333"/>
                  </a:lnTo>
                  <a:lnTo>
                    <a:pt x="1011" y="333"/>
                  </a:lnTo>
                  <a:lnTo>
                    <a:pt x="1011" y="328"/>
                  </a:lnTo>
                  <a:lnTo>
                    <a:pt x="1011" y="330"/>
                  </a:lnTo>
                  <a:lnTo>
                    <a:pt x="1015" y="323"/>
                  </a:lnTo>
                  <a:lnTo>
                    <a:pt x="1020" y="321"/>
                  </a:lnTo>
                  <a:lnTo>
                    <a:pt x="1023" y="323"/>
                  </a:lnTo>
                  <a:lnTo>
                    <a:pt x="1025" y="319"/>
                  </a:lnTo>
                  <a:lnTo>
                    <a:pt x="1020" y="321"/>
                  </a:lnTo>
                  <a:lnTo>
                    <a:pt x="1020" y="309"/>
                  </a:lnTo>
                  <a:lnTo>
                    <a:pt x="1015" y="302"/>
                  </a:lnTo>
                  <a:lnTo>
                    <a:pt x="1008" y="302"/>
                  </a:lnTo>
                  <a:lnTo>
                    <a:pt x="1001" y="295"/>
                  </a:lnTo>
                  <a:lnTo>
                    <a:pt x="999" y="295"/>
                  </a:lnTo>
                  <a:lnTo>
                    <a:pt x="997" y="293"/>
                  </a:lnTo>
                  <a:lnTo>
                    <a:pt x="1001" y="288"/>
                  </a:lnTo>
                  <a:lnTo>
                    <a:pt x="1001" y="286"/>
                  </a:lnTo>
                  <a:lnTo>
                    <a:pt x="999" y="283"/>
                  </a:lnTo>
                  <a:lnTo>
                    <a:pt x="1001" y="278"/>
                  </a:lnTo>
                  <a:lnTo>
                    <a:pt x="1004" y="278"/>
                  </a:lnTo>
                  <a:lnTo>
                    <a:pt x="1001" y="276"/>
                  </a:lnTo>
                  <a:lnTo>
                    <a:pt x="1001" y="271"/>
                  </a:lnTo>
                  <a:lnTo>
                    <a:pt x="1006" y="274"/>
                  </a:lnTo>
                  <a:lnTo>
                    <a:pt x="1008" y="271"/>
                  </a:lnTo>
                  <a:lnTo>
                    <a:pt x="1011" y="267"/>
                  </a:lnTo>
                  <a:lnTo>
                    <a:pt x="1011" y="264"/>
                  </a:lnTo>
                  <a:lnTo>
                    <a:pt x="1011" y="260"/>
                  </a:lnTo>
                  <a:lnTo>
                    <a:pt x="1011" y="252"/>
                  </a:lnTo>
                  <a:lnTo>
                    <a:pt x="1015" y="250"/>
                  </a:lnTo>
                  <a:lnTo>
                    <a:pt x="1015" y="245"/>
                  </a:lnTo>
                  <a:lnTo>
                    <a:pt x="1018" y="245"/>
                  </a:lnTo>
                  <a:lnTo>
                    <a:pt x="1020" y="238"/>
                  </a:lnTo>
                  <a:lnTo>
                    <a:pt x="1018" y="238"/>
                  </a:lnTo>
                  <a:lnTo>
                    <a:pt x="1015" y="241"/>
                  </a:lnTo>
                  <a:lnTo>
                    <a:pt x="1011" y="241"/>
                  </a:lnTo>
                  <a:lnTo>
                    <a:pt x="1011" y="238"/>
                  </a:lnTo>
                  <a:lnTo>
                    <a:pt x="1013" y="236"/>
                  </a:lnTo>
                  <a:lnTo>
                    <a:pt x="1015" y="236"/>
                  </a:lnTo>
                  <a:lnTo>
                    <a:pt x="1020" y="229"/>
                  </a:lnTo>
                  <a:lnTo>
                    <a:pt x="1023" y="217"/>
                  </a:lnTo>
                  <a:lnTo>
                    <a:pt x="1027" y="212"/>
                  </a:lnTo>
                  <a:lnTo>
                    <a:pt x="1032" y="212"/>
                  </a:lnTo>
                  <a:lnTo>
                    <a:pt x="1037" y="193"/>
                  </a:lnTo>
                  <a:lnTo>
                    <a:pt x="1037" y="189"/>
                  </a:lnTo>
                  <a:lnTo>
                    <a:pt x="1032" y="186"/>
                  </a:lnTo>
                  <a:lnTo>
                    <a:pt x="1032" y="182"/>
                  </a:lnTo>
                  <a:lnTo>
                    <a:pt x="1032" y="182"/>
                  </a:lnTo>
                  <a:lnTo>
                    <a:pt x="1037" y="182"/>
                  </a:lnTo>
                  <a:lnTo>
                    <a:pt x="1039" y="175"/>
                  </a:lnTo>
                  <a:lnTo>
                    <a:pt x="1041" y="172"/>
                  </a:lnTo>
                  <a:lnTo>
                    <a:pt x="1041" y="167"/>
                  </a:lnTo>
                  <a:lnTo>
                    <a:pt x="1041" y="160"/>
                  </a:lnTo>
                  <a:lnTo>
                    <a:pt x="1041" y="158"/>
                  </a:lnTo>
                  <a:lnTo>
                    <a:pt x="1041" y="156"/>
                  </a:lnTo>
                  <a:lnTo>
                    <a:pt x="1041" y="156"/>
                  </a:lnTo>
                  <a:lnTo>
                    <a:pt x="1037" y="149"/>
                  </a:lnTo>
                  <a:lnTo>
                    <a:pt x="1037" y="144"/>
                  </a:lnTo>
                  <a:lnTo>
                    <a:pt x="1034" y="141"/>
                  </a:lnTo>
                  <a:lnTo>
                    <a:pt x="1032" y="139"/>
                  </a:lnTo>
                  <a:lnTo>
                    <a:pt x="1027" y="137"/>
                  </a:lnTo>
                  <a:lnTo>
                    <a:pt x="1027" y="132"/>
                  </a:lnTo>
                  <a:lnTo>
                    <a:pt x="1032" y="125"/>
                  </a:lnTo>
                  <a:lnTo>
                    <a:pt x="1037" y="130"/>
                  </a:lnTo>
                  <a:lnTo>
                    <a:pt x="1037" y="125"/>
                  </a:lnTo>
                  <a:lnTo>
                    <a:pt x="1039" y="130"/>
                  </a:lnTo>
                  <a:lnTo>
                    <a:pt x="1041" y="130"/>
                  </a:lnTo>
                  <a:lnTo>
                    <a:pt x="1051" y="132"/>
                  </a:lnTo>
                  <a:lnTo>
                    <a:pt x="1056" y="130"/>
                  </a:lnTo>
                  <a:lnTo>
                    <a:pt x="1056" y="125"/>
                  </a:lnTo>
                  <a:lnTo>
                    <a:pt x="1053" y="123"/>
                  </a:lnTo>
                  <a:lnTo>
                    <a:pt x="1051" y="113"/>
                  </a:lnTo>
                  <a:lnTo>
                    <a:pt x="1048" y="106"/>
                  </a:lnTo>
                  <a:lnTo>
                    <a:pt x="1046" y="106"/>
                  </a:lnTo>
                  <a:lnTo>
                    <a:pt x="1051" y="99"/>
                  </a:lnTo>
                  <a:lnTo>
                    <a:pt x="1046" y="99"/>
                  </a:lnTo>
                  <a:lnTo>
                    <a:pt x="1046" y="104"/>
                  </a:lnTo>
                  <a:lnTo>
                    <a:pt x="1044" y="104"/>
                  </a:lnTo>
                  <a:lnTo>
                    <a:pt x="1039" y="101"/>
                  </a:lnTo>
                  <a:lnTo>
                    <a:pt x="1037" y="106"/>
                  </a:lnTo>
                  <a:lnTo>
                    <a:pt x="1032" y="104"/>
                  </a:lnTo>
                  <a:lnTo>
                    <a:pt x="1030" y="97"/>
                  </a:lnTo>
                  <a:lnTo>
                    <a:pt x="1023" y="92"/>
                  </a:lnTo>
                  <a:lnTo>
                    <a:pt x="1027" y="87"/>
                  </a:lnTo>
                  <a:lnTo>
                    <a:pt x="1023" y="85"/>
                  </a:lnTo>
                  <a:lnTo>
                    <a:pt x="1020" y="82"/>
                  </a:lnTo>
                  <a:lnTo>
                    <a:pt x="1023" y="80"/>
                  </a:lnTo>
                  <a:lnTo>
                    <a:pt x="1020" y="78"/>
                  </a:lnTo>
                  <a:lnTo>
                    <a:pt x="1020" y="78"/>
                  </a:lnTo>
                  <a:lnTo>
                    <a:pt x="1020" y="66"/>
                  </a:lnTo>
                  <a:lnTo>
                    <a:pt x="1015" y="68"/>
                  </a:lnTo>
                  <a:lnTo>
                    <a:pt x="1015" y="66"/>
                  </a:lnTo>
                  <a:lnTo>
                    <a:pt x="1015" y="64"/>
                  </a:lnTo>
                  <a:lnTo>
                    <a:pt x="1015" y="64"/>
                  </a:lnTo>
                  <a:lnTo>
                    <a:pt x="1015" y="61"/>
                  </a:lnTo>
                  <a:lnTo>
                    <a:pt x="1015" y="56"/>
                  </a:lnTo>
                  <a:lnTo>
                    <a:pt x="1011" y="54"/>
                  </a:lnTo>
                  <a:lnTo>
                    <a:pt x="1015" y="54"/>
                  </a:lnTo>
                  <a:lnTo>
                    <a:pt x="1018" y="54"/>
                  </a:lnTo>
                  <a:lnTo>
                    <a:pt x="1018" y="54"/>
                  </a:lnTo>
                  <a:lnTo>
                    <a:pt x="1011" y="49"/>
                  </a:lnTo>
                  <a:lnTo>
                    <a:pt x="1011" y="47"/>
                  </a:lnTo>
                  <a:lnTo>
                    <a:pt x="1011" y="52"/>
                  </a:lnTo>
                  <a:lnTo>
                    <a:pt x="1006" y="52"/>
                  </a:lnTo>
                  <a:lnTo>
                    <a:pt x="1006" y="49"/>
                  </a:lnTo>
                  <a:lnTo>
                    <a:pt x="1001" y="49"/>
                  </a:lnTo>
                  <a:lnTo>
                    <a:pt x="997" y="59"/>
                  </a:lnTo>
                  <a:lnTo>
                    <a:pt x="999" y="61"/>
                  </a:lnTo>
                  <a:lnTo>
                    <a:pt x="997" y="64"/>
                  </a:lnTo>
                  <a:lnTo>
                    <a:pt x="994" y="61"/>
                  </a:lnTo>
                  <a:lnTo>
                    <a:pt x="994" y="56"/>
                  </a:lnTo>
                  <a:lnTo>
                    <a:pt x="992" y="52"/>
                  </a:lnTo>
                  <a:lnTo>
                    <a:pt x="989" y="52"/>
                  </a:lnTo>
                  <a:lnTo>
                    <a:pt x="985" y="49"/>
                  </a:lnTo>
                  <a:lnTo>
                    <a:pt x="980" y="40"/>
                  </a:lnTo>
                  <a:lnTo>
                    <a:pt x="978" y="30"/>
                  </a:lnTo>
                  <a:lnTo>
                    <a:pt x="971" y="30"/>
                  </a:lnTo>
                  <a:lnTo>
                    <a:pt x="954" y="23"/>
                  </a:lnTo>
                  <a:lnTo>
                    <a:pt x="954" y="16"/>
                  </a:lnTo>
                  <a:lnTo>
                    <a:pt x="945" y="7"/>
                  </a:lnTo>
                  <a:lnTo>
                    <a:pt x="947" y="4"/>
                  </a:lnTo>
                  <a:lnTo>
                    <a:pt x="945" y="2"/>
                  </a:lnTo>
                  <a:lnTo>
                    <a:pt x="945" y="9"/>
                  </a:lnTo>
                  <a:lnTo>
                    <a:pt x="942" y="16"/>
                  </a:lnTo>
                  <a:lnTo>
                    <a:pt x="935" y="16"/>
                  </a:lnTo>
                  <a:lnTo>
                    <a:pt x="935" y="16"/>
                  </a:lnTo>
                  <a:lnTo>
                    <a:pt x="930" y="19"/>
                  </a:lnTo>
                  <a:lnTo>
                    <a:pt x="930" y="21"/>
                  </a:lnTo>
                  <a:lnTo>
                    <a:pt x="930" y="19"/>
                  </a:lnTo>
                  <a:lnTo>
                    <a:pt x="926" y="21"/>
                  </a:lnTo>
                  <a:lnTo>
                    <a:pt x="926" y="23"/>
                  </a:lnTo>
                  <a:lnTo>
                    <a:pt x="930" y="23"/>
                  </a:lnTo>
                  <a:lnTo>
                    <a:pt x="928" y="30"/>
                  </a:lnTo>
                  <a:lnTo>
                    <a:pt x="916" y="26"/>
                  </a:lnTo>
                  <a:lnTo>
                    <a:pt x="916" y="30"/>
                  </a:lnTo>
                  <a:lnTo>
                    <a:pt x="919" y="30"/>
                  </a:lnTo>
                  <a:lnTo>
                    <a:pt x="914" y="30"/>
                  </a:lnTo>
                  <a:lnTo>
                    <a:pt x="916" y="30"/>
                  </a:lnTo>
                  <a:lnTo>
                    <a:pt x="916" y="35"/>
                  </a:lnTo>
                  <a:lnTo>
                    <a:pt x="916" y="35"/>
                  </a:lnTo>
                  <a:lnTo>
                    <a:pt x="919" y="38"/>
                  </a:lnTo>
                  <a:lnTo>
                    <a:pt x="916" y="42"/>
                  </a:lnTo>
                  <a:lnTo>
                    <a:pt x="916" y="45"/>
                  </a:lnTo>
                  <a:lnTo>
                    <a:pt x="914" y="45"/>
                  </a:lnTo>
                  <a:lnTo>
                    <a:pt x="911" y="47"/>
                  </a:lnTo>
                  <a:lnTo>
                    <a:pt x="911" y="47"/>
                  </a:lnTo>
                  <a:lnTo>
                    <a:pt x="909" y="54"/>
                  </a:lnTo>
                  <a:lnTo>
                    <a:pt x="907" y="54"/>
                  </a:lnTo>
                  <a:lnTo>
                    <a:pt x="907" y="56"/>
                  </a:lnTo>
                  <a:lnTo>
                    <a:pt x="907" y="56"/>
                  </a:lnTo>
                  <a:lnTo>
                    <a:pt x="907" y="59"/>
                  </a:lnTo>
                  <a:lnTo>
                    <a:pt x="911" y="61"/>
                  </a:lnTo>
                  <a:lnTo>
                    <a:pt x="909" y="68"/>
                  </a:lnTo>
                  <a:lnTo>
                    <a:pt x="911" y="71"/>
                  </a:lnTo>
                  <a:lnTo>
                    <a:pt x="914" y="68"/>
                  </a:lnTo>
                  <a:lnTo>
                    <a:pt x="914" y="73"/>
                  </a:lnTo>
                  <a:lnTo>
                    <a:pt x="911" y="73"/>
                  </a:lnTo>
                  <a:lnTo>
                    <a:pt x="916" y="75"/>
                  </a:lnTo>
                  <a:lnTo>
                    <a:pt x="916" y="78"/>
                  </a:lnTo>
                  <a:lnTo>
                    <a:pt x="911" y="80"/>
                  </a:lnTo>
                  <a:lnTo>
                    <a:pt x="916" y="80"/>
                  </a:lnTo>
                  <a:lnTo>
                    <a:pt x="916" y="82"/>
                  </a:lnTo>
                  <a:lnTo>
                    <a:pt x="911" y="82"/>
                  </a:lnTo>
                  <a:lnTo>
                    <a:pt x="907" y="82"/>
                  </a:lnTo>
                  <a:lnTo>
                    <a:pt x="907" y="82"/>
                  </a:lnTo>
                  <a:lnTo>
                    <a:pt x="907" y="85"/>
                  </a:lnTo>
                  <a:lnTo>
                    <a:pt x="897" y="87"/>
                  </a:lnTo>
                  <a:lnTo>
                    <a:pt x="897" y="87"/>
                  </a:lnTo>
                  <a:lnTo>
                    <a:pt x="895" y="87"/>
                  </a:lnTo>
                  <a:lnTo>
                    <a:pt x="895" y="85"/>
                  </a:lnTo>
                  <a:lnTo>
                    <a:pt x="888" y="85"/>
                  </a:lnTo>
                  <a:lnTo>
                    <a:pt x="885" y="82"/>
                  </a:lnTo>
                  <a:lnTo>
                    <a:pt x="883" y="85"/>
                  </a:lnTo>
                  <a:lnTo>
                    <a:pt x="883" y="87"/>
                  </a:lnTo>
                  <a:lnTo>
                    <a:pt x="878" y="87"/>
                  </a:lnTo>
                  <a:lnTo>
                    <a:pt x="878" y="87"/>
                  </a:lnTo>
                  <a:lnTo>
                    <a:pt x="876" y="92"/>
                  </a:lnTo>
                  <a:lnTo>
                    <a:pt x="869" y="99"/>
                  </a:lnTo>
                  <a:lnTo>
                    <a:pt x="864" y="97"/>
                  </a:lnTo>
                  <a:lnTo>
                    <a:pt x="864" y="101"/>
                  </a:lnTo>
                  <a:lnTo>
                    <a:pt x="860" y="99"/>
                  </a:lnTo>
                  <a:lnTo>
                    <a:pt x="855" y="101"/>
                  </a:lnTo>
                  <a:lnTo>
                    <a:pt x="855" y="106"/>
                  </a:lnTo>
                  <a:lnTo>
                    <a:pt x="850" y="106"/>
                  </a:lnTo>
                  <a:lnTo>
                    <a:pt x="855" y="113"/>
                  </a:lnTo>
                  <a:lnTo>
                    <a:pt x="852" y="115"/>
                  </a:lnTo>
                  <a:lnTo>
                    <a:pt x="850" y="123"/>
                  </a:lnTo>
                  <a:lnTo>
                    <a:pt x="850" y="125"/>
                  </a:lnTo>
                  <a:lnTo>
                    <a:pt x="843" y="123"/>
                  </a:lnTo>
                  <a:lnTo>
                    <a:pt x="841" y="120"/>
                  </a:lnTo>
                  <a:lnTo>
                    <a:pt x="843" y="115"/>
                  </a:lnTo>
                  <a:lnTo>
                    <a:pt x="841" y="106"/>
                  </a:lnTo>
                  <a:lnTo>
                    <a:pt x="836" y="106"/>
                  </a:lnTo>
                  <a:lnTo>
                    <a:pt x="824" y="97"/>
                  </a:lnTo>
                  <a:lnTo>
                    <a:pt x="810" y="101"/>
                  </a:lnTo>
                  <a:lnTo>
                    <a:pt x="808" y="101"/>
                  </a:lnTo>
                  <a:lnTo>
                    <a:pt x="805" y="97"/>
                  </a:lnTo>
                  <a:lnTo>
                    <a:pt x="800" y="97"/>
                  </a:lnTo>
                  <a:lnTo>
                    <a:pt x="800" y="92"/>
                  </a:lnTo>
                  <a:lnTo>
                    <a:pt x="803" y="92"/>
                  </a:lnTo>
                  <a:lnTo>
                    <a:pt x="808" y="92"/>
                  </a:lnTo>
                  <a:lnTo>
                    <a:pt x="808" y="87"/>
                  </a:lnTo>
                  <a:lnTo>
                    <a:pt x="812" y="82"/>
                  </a:lnTo>
                  <a:lnTo>
                    <a:pt x="812" y="75"/>
                  </a:lnTo>
                  <a:lnTo>
                    <a:pt x="812" y="73"/>
                  </a:lnTo>
                  <a:lnTo>
                    <a:pt x="812" y="73"/>
                  </a:lnTo>
                  <a:lnTo>
                    <a:pt x="810" y="73"/>
                  </a:lnTo>
                  <a:lnTo>
                    <a:pt x="808" y="78"/>
                  </a:lnTo>
                  <a:lnTo>
                    <a:pt x="805" y="80"/>
                  </a:lnTo>
                  <a:lnTo>
                    <a:pt x="800" y="78"/>
                  </a:lnTo>
                  <a:lnTo>
                    <a:pt x="800" y="82"/>
                  </a:lnTo>
                  <a:lnTo>
                    <a:pt x="798" y="82"/>
                  </a:lnTo>
                  <a:lnTo>
                    <a:pt x="798" y="75"/>
                  </a:lnTo>
                  <a:lnTo>
                    <a:pt x="793" y="85"/>
                  </a:lnTo>
                  <a:lnTo>
                    <a:pt x="789" y="82"/>
                  </a:lnTo>
                  <a:lnTo>
                    <a:pt x="789" y="82"/>
                  </a:lnTo>
                  <a:lnTo>
                    <a:pt x="789" y="82"/>
                  </a:lnTo>
                  <a:lnTo>
                    <a:pt x="786" y="82"/>
                  </a:lnTo>
                  <a:lnTo>
                    <a:pt x="784" y="80"/>
                  </a:lnTo>
                  <a:lnTo>
                    <a:pt x="784" y="82"/>
                  </a:lnTo>
                  <a:lnTo>
                    <a:pt x="782" y="80"/>
                  </a:lnTo>
                  <a:lnTo>
                    <a:pt x="777" y="78"/>
                  </a:lnTo>
                  <a:lnTo>
                    <a:pt x="774" y="75"/>
                  </a:lnTo>
                  <a:lnTo>
                    <a:pt x="772" y="78"/>
                  </a:lnTo>
                  <a:lnTo>
                    <a:pt x="770" y="80"/>
                  </a:lnTo>
                  <a:lnTo>
                    <a:pt x="767" y="75"/>
                  </a:lnTo>
                  <a:lnTo>
                    <a:pt x="765" y="78"/>
                  </a:lnTo>
                  <a:lnTo>
                    <a:pt x="765" y="73"/>
                  </a:lnTo>
                  <a:lnTo>
                    <a:pt x="760" y="75"/>
                  </a:lnTo>
                  <a:lnTo>
                    <a:pt x="760" y="73"/>
                  </a:lnTo>
                  <a:lnTo>
                    <a:pt x="758" y="73"/>
                  </a:lnTo>
                  <a:lnTo>
                    <a:pt x="760" y="66"/>
                  </a:lnTo>
                  <a:lnTo>
                    <a:pt x="760" y="64"/>
                  </a:lnTo>
                  <a:lnTo>
                    <a:pt x="756" y="64"/>
                  </a:lnTo>
                  <a:lnTo>
                    <a:pt x="751" y="68"/>
                  </a:lnTo>
                  <a:lnTo>
                    <a:pt x="746" y="66"/>
                  </a:lnTo>
                  <a:lnTo>
                    <a:pt x="739" y="59"/>
                  </a:lnTo>
                  <a:lnTo>
                    <a:pt x="734" y="59"/>
                  </a:lnTo>
                  <a:lnTo>
                    <a:pt x="737" y="61"/>
                  </a:lnTo>
                  <a:lnTo>
                    <a:pt x="732" y="68"/>
                  </a:lnTo>
                  <a:lnTo>
                    <a:pt x="727" y="68"/>
                  </a:lnTo>
                  <a:lnTo>
                    <a:pt x="727" y="73"/>
                  </a:lnTo>
                  <a:lnTo>
                    <a:pt x="732" y="73"/>
                  </a:lnTo>
                  <a:lnTo>
                    <a:pt x="730" y="73"/>
                  </a:lnTo>
                  <a:lnTo>
                    <a:pt x="727" y="73"/>
                  </a:lnTo>
                  <a:lnTo>
                    <a:pt x="725" y="68"/>
                  </a:lnTo>
                  <a:lnTo>
                    <a:pt x="722" y="73"/>
                  </a:lnTo>
                  <a:lnTo>
                    <a:pt x="720" y="68"/>
                  </a:lnTo>
                  <a:lnTo>
                    <a:pt x="720" y="66"/>
                  </a:lnTo>
                  <a:lnTo>
                    <a:pt x="718" y="66"/>
                  </a:lnTo>
                  <a:lnTo>
                    <a:pt x="718" y="61"/>
                  </a:lnTo>
                  <a:lnTo>
                    <a:pt x="713" y="61"/>
                  </a:lnTo>
                  <a:lnTo>
                    <a:pt x="713" y="54"/>
                  </a:lnTo>
                  <a:lnTo>
                    <a:pt x="706" y="54"/>
                  </a:lnTo>
                  <a:lnTo>
                    <a:pt x="704" y="56"/>
                  </a:lnTo>
                  <a:lnTo>
                    <a:pt x="701" y="56"/>
                  </a:lnTo>
                  <a:lnTo>
                    <a:pt x="694" y="42"/>
                  </a:lnTo>
                  <a:lnTo>
                    <a:pt x="692" y="42"/>
                  </a:lnTo>
                  <a:lnTo>
                    <a:pt x="689" y="38"/>
                  </a:lnTo>
                  <a:lnTo>
                    <a:pt x="689" y="45"/>
                  </a:lnTo>
                  <a:lnTo>
                    <a:pt x="689" y="45"/>
                  </a:lnTo>
                  <a:lnTo>
                    <a:pt x="685" y="40"/>
                  </a:lnTo>
                  <a:lnTo>
                    <a:pt x="685" y="42"/>
                  </a:lnTo>
                  <a:lnTo>
                    <a:pt x="685" y="42"/>
                  </a:lnTo>
                  <a:lnTo>
                    <a:pt x="689" y="52"/>
                  </a:lnTo>
                  <a:lnTo>
                    <a:pt x="687" y="54"/>
                  </a:lnTo>
                  <a:lnTo>
                    <a:pt x="689" y="54"/>
                  </a:lnTo>
                  <a:lnTo>
                    <a:pt x="685" y="59"/>
                  </a:lnTo>
                  <a:lnTo>
                    <a:pt x="687" y="61"/>
                  </a:lnTo>
                  <a:lnTo>
                    <a:pt x="692" y="61"/>
                  </a:lnTo>
                  <a:lnTo>
                    <a:pt x="689" y="64"/>
                  </a:lnTo>
                  <a:lnTo>
                    <a:pt x="687" y="61"/>
                  </a:lnTo>
                  <a:lnTo>
                    <a:pt x="687" y="64"/>
                  </a:lnTo>
                  <a:lnTo>
                    <a:pt x="685" y="64"/>
                  </a:lnTo>
                  <a:lnTo>
                    <a:pt x="685" y="56"/>
                  </a:lnTo>
                  <a:lnTo>
                    <a:pt x="680" y="56"/>
                  </a:lnTo>
                  <a:lnTo>
                    <a:pt x="678" y="54"/>
                  </a:lnTo>
                  <a:lnTo>
                    <a:pt x="673" y="54"/>
                  </a:lnTo>
                  <a:lnTo>
                    <a:pt x="671" y="56"/>
                  </a:lnTo>
                  <a:lnTo>
                    <a:pt x="668" y="54"/>
                  </a:lnTo>
                  <a:lnTo>
                    <a:pt x="668" y="56"/>
                  </a:lnTo>
                  <a:lnTo>
                    <a:pt x="666" y="56"/>
                  </a:lnTo>
                  <a:lnTo>
                    <a:pt x="668" y="59"/>
                  </a:lnTo>
                  <a:lnTo>
                    <a:pt x="666" y="59"/>
                  </a:lnTo>
                  <a:lnTo>
                    <a:pt x="666" y="61"/>
                  </a:lnTo>
                  <a:lnTo>
                    <a:pt x="666" y="59"/>
                  </a:lnTo>
                  <a:lnTo>
                    <a:pt x="666" y="61"/>
                  </a:lnTo>
                  <a:lnTo>
                    <a:pt x="663" y="64"/>
                  </a:lnTo>
                  <a:lnTo>
                    <a:pt x="661" y="59"/>
                  </a:lnTo>
                  <a:lnTo>
                    <a:pt x="661" y="61"/>
                  </a:lnTo>
                  <a:lnTo>
                    <a:pt x="656" y="68"/>
                  </a:lnTo>
                  <a:lnTo>
                    <a:pt x="656" y="68"/>
                  </a:lnTo>
                  <a:lnTo>
                    <a:pt x="656" y="64"/>
                  </a:lnTo>
                  <a:lnTo>
                    <a:pt x="654" y="64"/>
                  </a:lnTo>
                  <a:lnTo>
                    <a:pt x="652" y="66"/>
                  </a:lnTo>
                  <a:lnTo>
                    <a:pt x="649" y="71"/>
                  </a:lnTo>
                  <a:lnTo>
                    <a:pt x="647" y="71"/>
                  </a:lnTo>
                  <a:lnTo>
                    <a:pt x="647" y="66"/>
                  </a:lnTo>
                  <a:lnTo>
                    <a:pt x="645" y="66"/>
                  </a:lnTo>
                  <a:lnTo>
                    <a:pt x="645" y="64"/>
                  </a:lnTo>
                  <a:lnTo>
                    <a:pt x="640" y="61"/>
                  </a:lnTo>
                  <a:lnTo>
                    <a:pt x="633" y="66"/>
                  </a:lnTo>
                  <a:lnTo>
                    <a:pt x="630" y="64"/>
                  </a:lnTo>
                  <a:lnTo>
                    <a:pt x="628" y="64"/>
                  </a:lnTo>
                  <a:lnTo>
                    <a:pt x="630" y="64"/>
                  </a:lnTo>
                  <a:lnTo>
                    <a:pt x="633" y="61"/>
                  </a:lnTo>
                  <a:lnTo>
                    <a:pt x="630" y="56"/>
                  </a:lnTo>
                  <a:lnTo>
                    <a:pt x="635" y="54"/>
                  </a:lnTo>
                  <a:lnTo>
                    <a:pt x="635" y="49"/>
                  </a:lnTo>
                  <a:lnTo>
                    <a:pt x="630" y="49"/>
                  </a:lnTo>
                  <a:lnTo>
                    <a:pt x="630" y="49"/>
                  </a:lnTo>
                  <a:lnTo>
                    <a:pt x="628" y="47"/>
                  </a:lnTo>
                  <a:lnTo>
                    <a:pt x="628" y="47"/>
                  </a:lnTo>
                  <a:lnTo>
                    <a:pt x="626" y="42"/>
                  </a:lnTo>
                  <a:lnTo>
                    <a:pt x="626" y="45"/>
                  </a:lnTo>
                  <a:lnTo>
                    <a:pt x="619" y="38"/>
                  </a:lnTo>
                  <a:lnTo>
                    <a:pt x="611" y="42"/>
                  </a:lnTo>
                  <a:lnTo>
                    <a:pt x="611" y="38"/>
                  </a:lnTo>
                  <a:lnTo>
                    <a:pt x="609" y="40"/>
                  </a:lnTo>
                  <a:lnTo>
                    <a:pt x="609" y="38"/>
                  </a:lnTo>
                  <a:lnTo>
                    <a:pt x="607" y="35"/>
                  </a:lnTo>
                  <a:lnTo>
                    <a:pt x="609" y="28"/>
                  </a:lnTo>
                  <a:lnTo>
                    <a:pt x="611" y="26"/>
                  </a:lnTo>
                  <a:lnTo>
                    <a:pt x="607" y="21"/>
                  </a:lnTo>
                  <a:lnTo>
                    <a:pt x="600" y="21"/>
                  </a:lnTo>
                  <a:lnTo>
                    <a:pt x="600" y="16"/>
                  </a:lnTo>
                  <a:lnTo>
                    <a:pt x="595" y="19"/>
                  </a:lnTo>
                  <a:lnTo>
                    <a:pt x="593" y="12"/>
                  </a:lnTo>
                  <a:lnTo>
                    <a:pt x="588" y="16"/>
                  </a:lnTo>
                  <a:lnTo>
                    <a:pt x="583" y="16"/>
                  </a:lnTo>
                  <a:lnTo>
                    <a:pt x="574" y="19"/>
                  </a:lnTo>
                  <a:lnTo>
                    <a:pt x="571" y="14"/>
                  </a:lnTo>
                  <a:lnTo>
                    <a:pt x="569" y="16"/>
                  </a:lnTo>
                  <a:lnTo>
                    <a:pt x="564" y="16"/>
                  </a:lnTo>
                  <a:lnTo>
                    <a:pt x="564" y="19"/>
                  </a:lnTo>
                  <a:lnTo>
                    <a:pt x="564" y="21"/>
                  </a:lnTo>
                  <a:lnTo>
                    <a:pt x="564" y="30"/>
                  </a:lnTo>
                  <a:lnTo>
                    <a:pt x="559" y="30"/>
                  </a:lnTo>
                  <a:lnTo>
                    <a:pt x="559" y="35"/>
                  </a:lnTo>
                  <a:lnTo>
                    <a:pt x="555" y="38"/>
                  </a:lnTo>
                  <a:lnTo>
                    <a:pt x="550" y="38"/>
                  </a:lnTo>
                  <a:lnTo>
                    <a:pt x="550" y="40"/>
                  </a:lnTo>
                  <a:lnTo>
                    <a:pt x="555" y="40"/>
                  </a:lnTo>
                  <a:lnTo>
                    <a:pt x="548" y="45"/>
                  </a:lnTo>
                  <a:lnTo>
                    <a:pt x="548" y="49"/>
                  </a:lnTo>
                  <a:lnTo>
                    <a:pt x="543" y="47"/>
                  </a:lnTo>
                  <a:lnTo>
                    <a:pt x="543" y="45"/>
                  </a:lnTo>
                  <a:lnTo>
                    <a:pt x="545" y="42"/>
                  </a:lnTo>
                  <a:lnTo>
                    <a:pt x="545" y="40"/>
                  </a:lnTo>
                  <a:lnTo>
                    <a:pt x="538" y="42"/>
                  </a:lnTo>
                  <a:lnTo>
                    <a:pt x="531" y="42"/>
                  </a:lnTo>
                  <a:lnTo>
                    <a:pt x="526" y="45"/>
                  </a:lnTo>
                  <a:lnTo>
                    <a:pt x="524" y="42"/>
                  </a:lnTo>
                  <a:lnTo>
                    <a:pt x="519" y="40"/>
                  </a:lnTo>
                  <a:lnTo>
                    <a:pt x="512" y="40"/>
                  </a:lnTo>
                  <a:lnTo>
                    <a:pt x="510" y="40"/>
                  </a:lnTo>
                  <a:lnTo>
                    <a:pt x="508" y="45"/>
                  </a:lnTo>
                  <a:lnTo>
                    <a:pt x="503" y="38"/>
                  </a:lnTo>
                  <a:lnTo>
                    <a:pt x="498" y="38"/>
                  </a:lnTo>
                  <a:lnTo>
                    <a:pt x="489" y="35"/>
                  </a:lnTo>
                  <a:lnTo>
                    <a:pt x="489" y="45"/>
                  </a:lnTo>
                  <a:lnTo>
                    <a:pt x="484" y="40"/>
                  </a:lnTo>
                  <a:lnTo>
                    <a:pt x="479" y="42"/>
                  </a:lnTo>
                  <a:lnTo>
                    <a:pt x="479" y="40"/>
                  </a:lnTo>
                  <a:lnTo>
                    <a:pt x="479" y="38"/>
                  </a:lnTo>
                  <a:lnTo>
                    <a:pt x="479" y="35"/>
                  </a:lnTo>
                  <a:lnTo>
                    <a:pt x="479" y="30"/>
                  </a:lnTo>
                  <a:lnTo>
                    <a:pt x="474" y="30"/>
                  </a:lnTo>
                  <a:lnTo>
                    <a:pt x="474" y="38"/>
                  </a:lnTo>
                  <a:lnTo>
                    <a:pt x="474" y="40"/>
                  </a:lnTo>
                  <a:lnTo>
                    <a:pt x="467" y="40"/>
                  </a:lnTo>
                  <a:lnTo>
                    <a:pt x="465" y="40"/>
                  </a:lnTo>
                  <a:lnTo>
                    <a:pt x="465" y="38"/>
                  </a:lnTo>
                  <a:lnTo>
                    <a:pt x="458" y="38"/>
                  </a:lnTo>
                  <a:lnTo>
                    <a:pt x="458" y="35"/>
                  </a:lnTo>
                  <a:lnTo>
                    <a:pt x="456" y="38"/>
                  </a:lnTo>
                  <a:lnTo>
                    <a:pt x="453" y="35"/>
                  </a:lnTo>
                  <a:lnTo>
                    <a:pt x="451" y="35"/>
                  </a:lnTo>
                  <a:lnTo>
                    <a:pt x="451" y="28"/>
                  </a:lnTo>
                  <a:lnTo>
                    <a:pt x="451" y="23"/>
                  </a:lnTo>
                  <a:lnTo>
                    <a:pt x="453" y="21"/>
                  </a:lnTo>
                  <a:lnTo>
                    <a:pt x="453" y="16"/>
                  </a:lnTo>
                  <a:lnTo>
                    <a:pt x="453" y="12"/>
                  </a:lnTo>
                  <a:lnTo>
                    <a:pt x="456" y="12"/>
                  </a:lnTo>
                  <a:lnTo>
                    <a:pt x="456" y="7"/>
                  </a:lnTo>
                  <a:lnTo>
                    <a:pt x="460" y="7"/>
                  </a:lnTo>
                  <a:lnTo>
                    <a:pt x="456" y="7"/>
                  </a:lnTo>
                  <a:lnTo>
                    <a:pt x="451" y="0"/>
                  </a:lnTo>
                  <a:lnTo>
                    <a:pt x="448" y="2"/>
                  </a:lnTo>
                  <a:lnTo>
                    <a:pt x="439" y="2"/>
                  </a:lnTo>
                  <a:lnTo>
                    <a:pt x="437" y="0"/>
                  </a:lnTo>
                  <a:lnTo>
                    <a:pt x="432" y="7"/>
                  </a:lnTo>
                  <a:lnTo>
                    <a:pt x="432" y="4"/>
                  </a:lnTo>
                  <a:lnTo>
                    <a:pt x="425" y="9"/>
                  </a:lnTo>
                  <a:lnTo>
                    <a:pt x="422" y="7"/>
                  </a:lnTo>
                  <a:lnTo>
                    <a:pt x="422" y="9"/>
                  </a:lnTo>
                  <a:lnTo>
                    <a:pt x="415" y="7"/>
                  </a:lnTo>
                  <a:lnTo>
                    <a:pt x="413" y="12"/>
                  </a:lnTo>
                  <a:lnTo>
                    <a:pt x="418" y="19"/>
                  </a:lnTo>
                  <a:lnTo>
                    <a:pt x="413" y="21"/>
                  </a:lnTo>
                  <a:lnTo>
                    <a:pt x="413" y="19"/>
                  </a:lnTo>
                  <a:lnTo>
                    <a:pt x="413" y="26"/>
                  </a:lnTo>
                  <a:lnTo>
                    <a:pt x="411" y="26"/>
                  </a:lnTo>
                  <a:lnTo>
                    <a:pt x="411" y="30"/>
                  </a:lnTo>
                  <a:lnTo>
                    <a:pt x="408" y="30"/>
                  </a:lnTo>
                  <a:lnTo>
                    <a:pt x="408" y="30"/>
                  </a:lnTo>
                  <a:lnTo>
                    <a:pt x="406" y="28"/>
                  </a:lnTo>
                  <a:lnTo>
                    <a:pt x="404" y="28"/>
                  </a:lnTo>
                  <a:lnTo>
                    <a:pt x="404" y="30"/>
                  </a:lnTo>
                  <a:lnTo>
                    <a:pt x="404" y="30"/>
                  </a:lnTo>
                  <a:lnTo>
                    <a:pt x="406" y="38"/>
                  </a:lnTo>
                  <a:lnTo>
                    <a:pt x="404" y="38"/>
                  </a:lnTo>
                  <a:lnTo>
                    <a:pt x="404" y="40"/>
                  </a:lnTo>
                  <a:lnTo>
                    <a:pt x="399" y="40"/>
                  </a:lnTo>
                  <a:lnTo>
                    <a:pt x="399" y="35"/>
                  </a:lnTo>
                  <a:lnTo>
                    <a:pt x="396" y="35"/>
                  </a:lnTo>
                  <a:lnTo>
                    <a:pt x="394" y="30"/>
                  </a:lnTo>
                  <a:lnTo>
                    <a:pt x="392" y="35"/>
                  </a:lnTo>
                  <a:lnTo>
                    <a:pt x="389" y="35"/>
                  </a:lnTo>
                  <a:lnTo>
                    <a:pt x="389" y="38"/>
                  </a:lnTo>
                  <a:lnTo>
                    <a:pt x="387" y="40"/>
                  </a:lnTo>
                  <a:lnTo>
                    <a:pt x="387" y="45"/>
                  </a:lnTo>
                  <a:lnTo>
                    <a:pt x="387" y="47"/>
                  </a:lnTo>
                  <a:lnTo>
                    <a:pt x="378" y="45"/>
                  </a:lnTo>
                  <a:lnTo>
                    <a:pt x="371" y="42"/>
                  </a:lnTo>
                  <a:lnTo>
                    <a:pt x="371" y="38"/>
                  </a:lnTo>
                  <a:lnTo>
                    <a:pt x="368" y="35"/>
                  </a:lnTo>
                  <a:lnTo>
                    <a:pt x="359" y="42"/>
                  </a:lnTo>
                  <a:lnTo>
                    <a:pt x="359" y="49"/>
                  </a:lnTo>
                  <a:lnTo>
                    <a:pt x="359" y="49"/>
                  </a:lnTo>
                  <a:lnTo>
                    <a:pt x="356" y="49"/>
                  </a:lnTo>
                  <a:lnTo>
                    <a:pt x="352" y="54"/>
                  </a:lnTo>
                  <a:lnTo>
                    <a:pt x="352" y="49"/>
                  </a:lnTo>
                  <a:lnTo>
                    <a:pt x="342" y="52"/>
                  </a:lnTo>
                  <a:lnTo>
                    <a:pt x="342" y="49"/>
                  </a:lnTo>
                  <a:lnTo>
                    <a:pt x="337" y="49"/>
                  </a:lnTo>
                  <a:lnTo>
                    <a:pt x="337" y="45"/>
                  </a:lnTo>
                  <a:lnTo>
                    <a:pt x="333" y="40"/>
                  </a:lnTo>
                  <a:lnTo>
                    <a:pt x="333" y="45"/>
                  </a:lnTo>
                  <a:lnTo>
                    <a:pt x="326" y="45"/>
                  </a:lnTo>
                  <a:lnTo>
                    <a:pt x="330" y="40"/>
                  </a:lnTo>
                  <a:lnTo>
                    <a:pt x="330" y="38"/>
                  </a:lnTo>
                  <a:lnTo>
                    <a:pt x="333" y="35"/>
                  </a:lnTo>
                  <a:lnTo>
                    <a:pt x="326" y="35"/>
                  </a:lnTo>
                  <a:lnTo>
                    <a:pt x="323" y="38"/>
                  </a:lnTo>
                  <a:lnTo>
                    <a:pt x="321" y="35"/>
                  </a:lnTo>
                  <a:lnTo>
                    <a:pt x="319" y="30"/>
                  </a:lnTo>
                  <a:lnTo>
                    <a:pt x="321" y="23"/>
                  </a:lnTo>
                  <a:lnTo>
                    <a:pt x="311" y="19"/>
                  </a:lnTo>
                  <a:lnTo>
                    <a:pt x="307" y="21"/>
                  </a:lnTo>
                  <a:lnTo>
                    <a:pt x="307" y="21"/>
                  </a:lnTo>
                  <a:lnTo>
                    <a:pt x="309" y="23"/>
                  </a:lnTo>
                  <a:lnTo>
                    <a:pt x="304" y="26"/>
                  </a:lnTo>
                  <a:lnTo>
                    <a:pt x="300" y="33"/>
                  </a:lnTo>
                  <a:lnTo>
                    <a:pt x="297" y="30"/>
                  </a:lnTo>
                  <a:lnTo>
                    <a:pt x="297" y="33"/>
                  </a:lnTo>
                  <a:lnTo>
                    <a:pt x="295" y="30"/>
                  </a:lnTo>
                  <a:lnTo>
                    <a:pt x="293" y="35"/>
                  </a:lnTo>
                  <a:lnTo>
                    <a:pt x="290" y="30"/>
                  </a:lnTo>
                  <a:lnTo>
                    <a:pt x="293" y="30"/>
                  </a:lnTo>
                  <a:lnTo>
                    <a:pt x="290" y="30"/>
                  </a:lnTo>
                  <a:lnTo>
                    <a:pt x="290" y="30"/>
                  </a:lnTo>
                  <a:lnTo>
                    <a:pt x="288" y="33"/>
                  </a:lnTo>
                  <a:lnTo>
                    <a:pt x="288" y="21"/>
                  </a:lnTo>
                  <a:lnTo>
                    <a:pt x="285" y="23"/>
                  </a:lnTo>
                  <a:lnTo>
                    <a:pt x="285" y="21"/>
                  </a:lnTo>
                  <a:lnTo>
                    <a:pt x="283" y="12"/>
                  </a:lnTo>
                  <a:lnTo>
                    <a:pt x="281" y="12"/>
                  </a:lnTo>
                  <a:lnTo>
                    <a:pt x="281" y="16"/>
                  </a:lnTo>
                  <a:lnTo>
                    <a:pt x="274" y="16"/>
                  </a:lnTo>
                  <a:lnTo>
                    <a:pt x="274" y="21"/>
                  </a:lnTo>
                  <a:lnTo>
                    <a:pt x="269" y="21"/>
                  </a:lnTo>
                  <a:lnTo>
                    <a:pt x="269" y="26"/>
                  </a:lnTo>
                  <a:lnTo>
                    <a:pt x="264" y="21"/>
                  </a:lnTo>
                  <a:lnTo>
                    <a:pt x="257" y="19"/>
                  </a:lnTo>
                  <a:lnTo>
                    <a:pt x="252" y="28"/>
                  </a:lnTo>
                  <a:lnTo>
                    <a:pt x="250" y="28"/>
                  </a:lnTo>
                  <a:lnTo>
                    <a:pt x="250" y="28"/>
                  </a:lnTo>
                  <a:lnTo>
                    <a:pt x="241" y="26"/>
                  </a:lnTo>
                  <a:lnTo>
                    <a:pt x="241" y="23"/>
                  </a:lnTo>
                  <a:lnTo>
                    <a:pt x="236" y="21"/>
                  </a:lnTo>
                  <a:lnTo>
                    <a:pt x="236" y="26"/>
                  </a:lnTo>
                  <a:lnTo>
                    <a:pt x="231" y="28"/>
                  </a:lnTo>
                  <a:lnTo>
                    <a:pt x="229" y="30"/>
                  </a:lnTo>
                  <a:lnTo>
                    <a:pt x="233" y="35"/>
                  </a:lnTo>
                  <a:lnTo>
                    <a:pt x="233" y="38"/>
                  </a:lnTo>
                  <a:lnTo>
                    <a:pt x="231" y="40"/>
                  </a:lnTo>
                  <a:lnTo>
                    <a:pt x="229" y="40"/>
                  </a:lnTo>
                  <a:lnTo>
                    <a:pt x="226" y="42"/>
                  </a:lnTo>
                  <a:lnTo>
                    <a:pt x="224" y="42"/>
                  </a:lnTo>
                  <a:lnTo>
                    <a:pt x="226" y="45"/>
                  </a:lnTo>
                  <a:lnTo>
                    <a:pt x="224" y="47"/>
                  </a:lnTo>
                  <a:lnTo>
                    <a:pt x="224" y="54"/>
                  </a:lnTo>
                  <a:lnTo>
                    <a:pt x="226" y="54"/>
                  </a:lnTo>
                  <a:lnTo>
                    <a:pt x="231" y="54"/>
                  </a:lnTo>
                  <a:lnTo>
                    <a:pt x="231" y="56"/>
                  </a:lnTo>
                  <a:lnTo>
                    <a:pt x="231" y="54"/>
                  </a:lnTo>
                  <a:lnTo>
                    <a:pt x="236" y="56"/>
                  </a:lnTo>
                  <a:lnTo>
                    <a:pt x="236" y="59"/>
                  </a:lnTo>
                  <a:lnTo>
                    <a:pt x="231" y="56"/>
                  </a:lnTo>
                  <a:lnTo>
                    <a:pt x="231" y="59"/>
                  </a:lnTo>
                  <a:lnTo>
                    <a:pt x="231" y="64"/>
                  </a:lnTo>
                  <a:lnTo>
                    <a:pt x="231" y="59"/>
                  </a:lnTo>
                  <a:lnTo>
                    <a:pt x="233" y="59"/>
                  </a:lnTo>
                  <a:lnTo>
                    <a:pt x="233" y="64"/>
                  </a:lnTo>
                  <a:lnTo>
                    <a:pt x="231" y="66"/>
                  </a:lnTo>
                  <a:lnTo>
                    <a:pt x="233" y="66"/>
                  </a:lnTo>
                  <a:lnTo>
                    <a:pt x="231" y="68"/>
                  </a:lnTo>
                  <a:lnTo>
                    <a:pt x="233" y="75"/>
                  </a:lnTo>
                  <a:lnTo>
                    <a:pt x="231" y="78"/>
                  </a:lnTo>
                  <a:lnTo>
                    <a:pt x="229" y="82"/>
                  </a:lnTo>
                  <a:lnTo>
                    <a:pt x="231" y="82"/>
                  </a:lnTo>
                  <a:lnTo>
                    <a:pt x="231" y="85"/>
                  </a:lnTo>
                  <a:lnTo>
                    <a:pt x="231" y="87"/>
                  </a:lnTo>
                  <a:lnTo>
                    <a:pt x="229" y="92"/>
                  </a:lnTo>
                  <a:lnTo>
                    <a:pt x="231" y="92"/>
                  </a:lnTo>
                  <a:lnTo>
                    <a:pt x="231" y="97"/>
                  </a:lnTo>
                  <a:lnTo>
                    <a:pt x="233" y="97"/>
                  </a:lnTo>
                  <a:lnTo>
                    <a:pt x="233" y="101"/>
                  </a:lnTo>
                  <a:lnTo>
                    <a:pt x="236" y="101"/>
                  </a:lnTo>
                  <a:lnTo>
                    <a:pt x="236" y="106"/>
                  </a:lnTo>
                  <a:lnTo>
                    <a:pt x="238" y="106"/>
                  </a:lnTo>
                  <a:lnTo>
                    <a:pt x="238" y="106"/>
                  </a:lnTo>
                  <a:lnTo>
                    <a:pt x="236" y="106"/>
                  </a:lnTo>
                  <a:lnTo>
                    <a:pt x="236" y="111"/>
                  </a:lnTo>
                  <a:lnTo>
                    <a:pt x="245" y="111"/>
                  </a:lnTo>
                  <a:lnTo>
                    <a:pt x="245" y="113"/>
                  </a:lnTo>
                  <a:lnTo>
                    <a:pt x="241" y="113"/>
                  </a:lnTo>
                  <a:lnTo>
                    <a:pt x="236" y="111"/>
                  </a:lnTo>
                  <a:lnTo>
                    <a:pt x="231" y="115"/>
                  </a:lnTo>
                  <a:lnTo>
                    <a:pt x="233" y="118"/>
                  </a:lnTo>
                  <a:lnTo>
                    <a:pt x="231" y="118"/>
                  </a:lnTo>
                  <a:lnTo>
                    <a:pt x="226" y="125"/>
                  </a:lnTo>
                  <a:lnTo>
                    <a:pt x="224" y="125"/>
                  </a:lnTo>
                  <a:lnTo>
                    <a:pt x="226" y="125"/>
                  </a:lnTo>
                  <a:lnTo>
                    <a:pt x="222" y="130"/>
                  </a:lnTo>
                  <a:lnTo>
                    <a:pt x="222" y="137"/>
                  </a:lnTo>
                  <a:lnTo>
                    <a:pt x="224" y="139"/>
                  </a:lnTo>
                  <a:lnTo>
                    <a:pt x="219" y="144"/>
                  </a:lnTo>
                  <a:lnTo>
                    <a:pt x="217" y="144"/>
                  </a:lnTo>
                  <a:lnTo>
                    <a:pt x="217" y="149"/>
                  </a:lnTo>
                  <a:lnTo>
                    <a:pt x="219" y="149"/>
                  </a:lnTo>
                  <a:lnTo>
                    <a:pt x="217" y="149"/>
                  </a:lnTo>
                  <a:lnTo>
                    <a:pt x="219" y="149"/>
                  </a:lnTo>
                  <a:lnTo>
                    <a:pt x="217" y="151"/>
                  </a:lnTo>
                  <a:lnTo>
                    <a:pt x="222" y="158"/>
                  </a:lnTo>
                  <a:lnTo>
                    <a:pt x="219" y="163"/>
                  </a:lnTo>
                  <a:lnTo>
                    <a:pt x="224" y="167"/>
                  </a:lnTo>
                  <a:lnTo>
                    <a:pt x="226" y="172"/>
                  </a:lnTo>
                  <a:lnTo>
                    <a:pt x="222" y="172"/>
                  </a:lnTo>
                  <a:lnTo>
                    <a:pt x="226" y="175"/>
                  </a:lnTo>
                  <a:lnTo>
                    <a:pt x="222" y="175"/>
                  </a:lnTo>
                  <a:lnTo>
                    <a:pt x="222" y="177"/>
                  </a:lnTo>
                  <a:lnTo>
                    <a:pt x="226" y="177"/>
                  </a:lnTo>
                  <a:lnTo>
                    <a:pt x="229" y="182"/>
                  </a:lnTo>
                  <a:lnTo>
                    <a:pt x="231" y="179"/>
                  </a:lnTo>
                  <a:lnTo>
                    <a:pt x="231" y="182"/>
                  </a:lnTo>
                  <a:lnTo>
                    <a:pt x="233" y="184"/>
                  </a:lnTo>
                  <a:lnTo>
                    <a:pt x="231" y="191"/>
                  </a:lnTo>
                  <a:lnTo>
                    <a:pt x="233" y="193"/>
                  </a:lnTo>
                  <a:lnTo>
                    <a:pt x="231" y="193"/>
                  </a:lnTo>
                  <a:lnTo>
                    <a:pt x="231" y="196"/>
                  </a:lnTo>
                  <a:lnTo>
                    <a:pt x="229" y="196"/>
                  </a:lnTo>
                  <a:lnTo>
                    <a:pt x="224" y="201"/>
                  </a:lnTo>
                  <a:lnTo>
                    <a:pt x="226" y="203"/>
                  </a:lnTo>
                  <a:lnTo>
                    <a:pt x="229" y="198"/>
                  </a:lnTo>
                  <a:lnTo>
                    <a:pt x="229" y="205"/>
                  </a:lnTo>
                  <a:lnTo>
                    <a:pt x="231" y="208"/>
                  </a:lnTo>
                  <a:lnTo>
                    <a:pt x="222" y="208"/>
                  </a:lnTo>
                  <a:lnTo>
                    <a:pt x="217" y="215"/>
                  </a:lnTo>
                  <a:lnTo>
                    <a:pt x="215" y="222"/>
                  </a:lnTo>
                  <a:lnTo>
                    <a:pt x="217" y="224"/>
                  </a:lnTo>
                  <a:lnTo>
                    <a:pt x="212" y="224"/>
                  </a:lnTo>
                  <a:lnTo>
                    <a:pt x="215" y="231"/>
                  </a:lnTo>
                  <a:lnTo>
                    <a:pt x="212" y="236"/>
                  </a:lnTo>
                  <a:lnTo>
                    <a:pt x="212" y="236"/>
                  </a:lnTo>
                  <a:lnTo>
                    <a:pt x="203" y="234"/>
                  </a:lnTo>
                  <a:lnTo>
                    <a:pt x="198" y="236"/>
                  </a:lnTo>
                  <a:lnTo>
                    <a:pt x="198" y="241"/>
                  </a:lnTo>
                  <a:lnTo>
                    <a:pt x="193" y="241"/>
                  </a:lnTo>
                  <a:lnTo>
                    <a:pt x="189" y="241"/>
                  </a:lnTo>
                  <a:lnTo>
                    <a:pt x="186" y="250"/>
                  </a:lnTo>
                  <a:lnTo>
                    <a:pt x="179" y="245"/>
                  </a:lnTo>
                  <a:lnTo>
                    <a:pt x="179" y="257"/>
                  </a:lnTo>
                  <a:lnTo>
                    <a:pt x="177" y="260"/>
                  </a:lnTo>
                  <a:lnTo>
                    <a:pt x="174" y="260"/>
                  </a:lnTo>
                  <a:lnTo>
                    <a:pt x="179" y="267"/>
                  </a:lnTo>
                  <a:lnTo>
                    <a:pt x="182" y="267"/>
                  </a:lnTo>
                  <a:lnTo>
                    <a:pt x="184" y="269"/>
                  </a:lnTo>
                  <a:lnTo>
                    <a:pt x="184" y="274"/>
                  </a:lnTo>
                  <a:lnTo>
                    <a:pt x="179" y="276"/>
                  </a:lnTo>
                  <a:lnTo>
                    <a:pt x="179" y="283"/>
                  </a:lnTo>
                  <a:lnTo>
                    <a:pt x="174" y="283"/>
                  </a:lnTo>
                  <a:lnTo>
                    <a:pt x="172" y="283"/>
                  </a:lnTo>
                  <a:lnTo>
                    <a:pt x="170" y="278"/>
                  </a:lnTo>
                  <a:lnTo>
                    <a:pt x="165" y="278"/>
                  </a:lnTo>
                  <a:lnTo>
                    <a:pt x="158" y="278"/>
                  </a:lnTo>
                  <a:lnTo>
                    <a:pt x="156" y="278"/>
                  </a:lnTo>
                  <a:lnTo>
                    <a:pt x="160" y="283"/>
                  </a:lnTo>
                  <a:lnTo>
                    <a:pt x="158" y="293"/>
                  </a:lnTo>
                  <a:lnTo>
                    <a:pt x="160" y="302"/>
                  </a:lnTo>
                  <a:lnTo>
                    <a:pt x="163" y="302"/>
                  </a:lnTo>
                  <a:lnTo>
                    <a:pt x="165" y="304"/>
                  </a:lnTo>
                  <a:lnTo>
                    <a:pt x="174" y="307"/>
                  </a:lnTo>
                  <a:lnTo>
                    <a:pt x="177" y="304"/>
                  </a:lnTo>
                  <a:lnTo>
                    <a:pt x="179" y="307"/>
                  </a:lnTo>
                  <a:lnTo>
                    <a:pt x="174" y="307"/>
                  </a:lnTo>
                  <a:lnTo>
                    <a:pt x="167" y="314"/>
                  </a:lnTo>
                  <a:lnTo>
                    <a:pt x="167" y="316"/>
                  </a:lnTo>
                  <a:lnTo>
                    <a:pt x="170" y="321"/>
                  </a:lnTo>
                  <a:lnTo>
                    <a:pt x="170" y="321"/>
                  </a:lnTo>
                  <a:lnTo>
                    <a:pt x="163" y="321"/>
                  </a:lnTo>
                  <a:lnTo>
                    <a:pt x="163" y="319"/>
                  </a:lnTo>
                  <a:lnTo>
                    <a:pt x="158" y="316"/>
                  </a:lnTo>
                  <a:lnTo>
                    <a:pt x="156" y="321"/>
                  </a:lnTo>
                  <a:lnTo>
                    <a:pt x="158" y="321"/>
                  </a:lnTo>
                  <a:lnTo>
                    <a:pt x="158" y="328"/>
                  </a:lnTo>
                  <a:lnTo>
                    <a:pt x="151" y="326"/>
                  </a:lnTo>
                  <a:lnTo>
                    <a:pt x="146" y="330"/>
                  </a:lnTo>
                  <a:lnTo>
                    <a:pt x="146" y="330"/>
                  </a:lnTo>
                  <a:lnTo>
                    <a:pt x="146" y="335"/>
                  </a:lnTo>
                  <a:lnTo>
                    <a:pt x="144" y="333"/>
                  </a:lnTo>
                  <a:lnTo>
                    <a:pt x="141" y="335"/>
                  </a:lnTo>
                  <a:lnTo>
                    <a:pt x="141" y="340"/>
                  </a:lnTo>
                  <a:lnTo>
                    <a:pt x="146" y="340"/>
                  </a:lnTo>
                  <a:lnTo>
                    <a:pt x="144" y="340"/>
                  </a:lnTo>
                  <a:lnTo>
                    <a:pt x="144" y="345"/>
                  </a:lnTo>
                  <a:lnTo>
                    <a:pt x="146" y="342"/>
                  </a:lnTo>
                  <a:lnTo>
                    <a:pt x="146" y="352"/>
                  </a:lnTo>
                  <a:lnTo>
                    <a:pt x="153" y="354"/>
                  </a:lnTo>
                  <a:lnTo>
                    <a:pt x="156" y="354"/>
                  </a:lnTo>
                  <a:lnTo>
                    <a:pt x="153" y="359"/>
                  </a:lnTo>
                  <a:lnTo>
                    <a:pt x="156" y="359"/>
                  </a:lnTo>
                  <a:lnTo>
                    <a:pt x="156" y="368"/>
                  </a:lnTo>
                  <a:lnTo>
                    <a:pt x="158" y="375"/>
                  </a:lnTo>
                  <a:lnTo>
                    <a:pt x="153" y="378"/>
                  </a:lnTo>
                  <a:lnTo>
                    <a:pt x="148" y="375"/>
                  </a:lnTo>
                  <a:lnTo>
                    <a:pt x="146" y="375"/>
                  </a:lnTo>
                  <a:lnTo>
                    <a:pt x="137" y="382"/>
                  </a:lnTo>
                  <a:lnTo>
                    <a:pt x="137" y="401"/>
                  </a:lnTo>
                  <a:lnTo>
                    <a:pt x="137" y="401"/>
                  </a:lnTo>
                  <a:lnTo>
                    <a:pt x="132" y="404"/>
                  </a:lnTo>
                  <a:lnTo>
                    <a:pt x="132" y="406"/>
                  </a:lnTo>
                  <a:lnTo>
                    <a:pt x="134" y="406"/>
                  </a:lnTo>
                  <a:lnTo>
                    <a:pt x="134" y="406"/>
                  </a:lnTo>
                  <a:lnTo>
                    <a:pt x="137" y="406"/>
                  </a:lnTo>
                  <a:lnTo>
                    <a:pt x="137" y="406"/>
                  </a:lnTo>
                  <a:lnTo>
                    <a:pt x="134" y="411"/>
                  </a:lnTo>
                  <a:lnTo>
                    <a:pt x="132" y="413"/>
                  </a:lnTo>
                  <a:lnTo>
                    <a:pt x="132" y="408"/>
                  </a:lnTo>
                  <a:lnTo>
                    <a:pt x="132" y="408"/>
                  </a:lnTo>
                  <a:lnTo>
                    <a:pt x="127" y="406"/>
                  </a:lnTo>
                  <a:lnTo>
                    <a:pt x="125" y="408"/>
                  </a:lnTo>
                  <a:lnTo>
                    <a:pt x="122" y="406"/>
                  </a:lnTo>
                  <a:lnTo>
                    <a:pt x="118" y="411"/>
                  </a:lnTo>
                  <a:lnTo>
                    <a:pt x="111" y="408"/>
                  </a:lnTo>
                  <a:lnTo>
                    <a:pt x="111" y="413"/>
                  </a:lnTo>
                  <a:lnTo>
                    <a:pt x="108" y="415"/>
                  </a:lnTo>
                  <a:lnTo>
                    <a:pt x="108" y="418"/>
                  </a:lnTo>
                  <a:lnTo>
                    <a:pt x="104" y="420"/>
                  </a:lnTo>
                  <a:lnTo>
                    <a:pt x="99" y="418"/>
                  </a:lnTo>
                  <a:lnTo>
                    <a:pt x="99" y="423"/>
                  </a:lnTo>
                  <a:lnTo>
                    <a:pt x="87" y="430"/>
                  </a:lnTo>
                  <a:lnTo>
                    <a:pt x="85" y="427"/>
                  </a:lnTo>
                  <a:lnTo>
                    <a:pt x="85" y="425"/>
                  </a:lnTo>
                  <a:lnTo>
                    <a:pt x="80" y="425"/>
                  </a:lnTo>
                  <a:lnTo>
                    <a:pt x="70" y="420"/>
                  </a:lnTo>
                  <a:lnTo>
                    <a:pt x="75" y="418"/>
                  </a:lnTo>
                  <a:lnTo>
                    <a:pt x="75" y="415"/>
                  </a:lnTo>
                  <a:lnTo>
                    <a:pt x="61" y="413"/>
                  </a:lnTo>
                  <a:lnTo>
                    <a:pt x="61" y="415"/>
                  </a:lnTo>
                  <a:lnTo>
                    <a:pt x="61" y="415"/>
                  </a:lnTo>
                  <a:lnTo>
                    <a:pt x="66" y="420"/>
                  </a:lnTo>
                  <a:lnTo>
                    <a:pt x="68" y="423"/>
                  </a:lnTo>
                  <a:lnTo>
                    <a:pt x="66" y="425"/>
                  </a:lnTo>
                  <a:lnTo>
                    <a:pt x="63" y="425"/>
                  </a:lnTo>
                  <a:lnTo>
                    <a:pt x="61" y="432"/>
                  </a:lnTo>
                  <a:lnTo>
                    <a:pt x="61" y="434"/>
                  </a:lnTo>
                  <a:lnTo>
                    <a:pt x="59" y="437"/>
                  </a:lnTo>
                  <a:lnTo>
                    <a:pt x="56" y="441"/>
                  </a:lnTo>
                  <a:lnTo>
                    <a:pt x="61" y="444"/>
                  </a:lnTo>
                  <a:lnTo>
                    <a:pt x="61" y="456"/>
                  </a:lnTo>
                  <a:lnTo>
                    <a:pt x="59" y="458"/>
                  </a:lnTo>
                  <a:lnTo>
                    <a:pt x="47" y="460"/>
                  </a:lnTo>
                  <a:lnTo>
                    <a:pt x="47" y="463"/>
                  </a:lnTo>
                  <a:lnTo>
                    <a:pt x="49" y="472"/>
                  </a:lnTo>
                  <a:lnTo>
                    <a:pt x="56" y="477"/>
                  </a:lnTo>
                  <a:lnTo>
                    <a:pt x="56" y="482"/>
                  </a:lnTo>
                  <a:lnTo>
                    <a:pt x="54" y="489"/>
                  </a:lnTo>
                  <a:lnTo>
                    <a:pt x="61" y="500"/>
                  </a:lnTo>
                  <a:lnTo>
                    <a:pt x="61" y="508"/>
                  </a:lnTo>
                  <a:lnTo>
                    <a:pt x="59" y="510"/>
                  </a:lnTo>
                  <a:lnTo>
                    <a:pt x="56" y="519"/>
                  </a:lnTo>
                  <a:lnTo>
                    <a:pt x="42" y="529"/>
                  </a:lnTo>
                  <a:lnTo>
                    <a:pt x="37" y="524"/>
                  </a:lnTo>
                  <a:lnTo>
                    <a:pt x="35" y="524"/>
                  </a:lnTo>
                  <a:lnTo>
                    <a:pt x="33" y="519"/>
                  </a:lnTo>
                  <a:lnTo>
                    <a:pt x="33" y="519"/>
                  </a:lnTo>
                  <a:lnTo>
                    <a:pt x="33" y="524"/>
                  </a:lnTo>
                  <a:lnTo>
                    <a:pt x="21" y="534"/>
                  </a:lnTo>
                  <a:lnTo>
                    <a:pt x="19" y="545"/>
                  </a:lnTo>
                  <a:lnTo>
                    <a:pt x="9" y="555"/>
                  </a:lnTo>
                  <a:lnTo>
                    <a:pt x="9" y="557"/>
                  </a:lnTo>
                  <a:lnTo>
                    <a:pt x="9" y="564"/>
                  </a:lnTo>
                  <a:lnTo>
                    <a:pt x="9" y="569"/>
                  </a:lnTo>
                  <a:lnTo>
                    <a:pt x="2" y="578"/>
                  </a:lnTo>
                  <a:lnTo>
                    <a:pt x="2" y="583"/>
                  </a:lnTo>
                  <a:lnTo>
                    <a:pt x="0" y="590"/>
                  </a:lnTo>
                  <a:lnTo>
                    <a:pt x="2" y="597"/>
                  </a:lnTo>
                  <a:lnTo>
                    <a:pt x="9" y="600"/>
                  </a:lnTo>
                  <a:lnTo>
                    <a:pt x="7" y="604"/>
                  </a:lnTo>
                  <a:lnTo>
                    <a:pt x="7" y="611"/>
                  </a:lnTo>
                  <a:lnTo>
                    <a:pt x="11" y="614"/>
                  </a:lnTo>
                  <a:lnTo>
                    <a:pt x="14" y="611"/>
                  </a:lnTo>
                  <a:lnTo>
                    <a:pt x="21" y="616"/>
                  </a:lnTo>
                  <a:lnTo>
                    <a:pt x="23" y="614"/>
                  </a:lnTo>
                  <a:lnTo>
                    <a:pt x="28" y="611"/>
                  </a:lnTo>
                  <a:lnTo>
                    <a:pt x="33" y="623"/>
                  </a:lnTo>
                  <a:lnTo>
                    <a:pt x="30" y="630"/>
                  </a:lnTo>
                  <a:lnTo>
                    <a:pt x="33" y="640"/>
                  </a:lnTo>
                  <a:lnTo>
                    <a:pt x="42" y="652"/>
                  </a:lnTo>
                  <a:lnTo>
                    <a:pt x="42" y="647"/>
                  </a:lnTo>
                  <a:lnTo>
                    <a:pt x="47" y="645"/>
                  </a:lnTo>
                  <a:lnTo>
                    <a:pt x="52" y="640"/>
                  </a:lnTo>
                  <a:lnTo>
                    <a:pt x="56" y="642"/>
                  </a:lnTo>
                  <a:lnTo>
                    <a:pt x="59" y="645"/>
                  </a:lnTo>
                  <a:lnTo>
                    <a:pt x="52" y="649"/>
                  </a:lnTo>
                  <a:lnTo>
                    <a:pt x="52" y="652"/>
                  </a:lnTo>
                  <a:lnTo>
                    <a:pt x="59" y="668"/>
                  </a:lnTo>
                  <a:lnTo>
                    <a:pt x="59" y="678"/>
                  </a:lnTo>
                  <a:lnTo>
                    <a:pt x="61" y="678"/>
                  </a:lnTo>
                  <a:lnTo>
                    <a:pt x="61" y="682"/>
                  </a:lnTo>
                  <a:lnTo>
                    <a:pt x="66" y="706"/>
                  </a:lnTo>
                  <a:lnTo>
                    <a:pt x="70" y="708"/>
                  </a:lnTo>
                  <a:lnTo>
                    <a:pt x="75" y="711"/>
                  </a:lnTo>
                  <a:lnTo>
                    <a:pt x="75" y="715"/>
                  </a:lnTo>
                  <a:lnTo>
                    <a:pt x="75" y="722"/>
                  </a:lnTo>
                  <a:lnTo>
                    <a:pt x="80" y="725"/>
                  </a:lnTo>
                  <a:lnTo>
                    <a:pt x="85" y="725"/>
                  </a:lnTo>
                  <a:lnTo>
                    <a:pt x="87" y="727"/>
                  </a:lnTo>
                  <a:lnTo>
                    <a:pt x="96" y="725"/>
                  </a:lnTo>
                  <a:lnTo>
                    <a:pt x="108" y="730"/>
                  </a:lnTo>
                  <a:lnTo>
                    <a:pt x="113" y="727"/>
                  </a:lnTo>
                  <a:lnTo>
                    <a:pt x="118" y="722"/>
                  </a:lnTo>
                  <a:lnTo>
                    <a:pt x="122" y="725"/>
                  </a:lnTo>
                  <a:lnTo>
                    <a:pt x="122" y="734"/>
                  </a:lnTo>
                  <a:lnTo>
                    <a:pt x="130" y="748"/>
                  </a:lnTo>
                  <a:lnTo>
                    <a:pt x="127" y="753"/>
                  </a:lnTo>
                  <a:lnTo>
                    <a:pt x="134" y="782"/>
                  </a:lnTo>
                  <a:lnTo>
                    <a:pt x="134" y="784"/>
                  </a:lnTo>
                  <a:lnTo>
                    <a:pt x="137" y="791"/>
                  </a:lnTo>
                  <a:lnTo>
                    <a:pt x="144" y="791"/>
                  </a:lnTo>
                  <a:lnTo>
                    <a:pt x="153" y="793"/>
                  </a:lnTo>
                  <a:lnTo>
                    <a:pt x="148" y="800"/>
                  </a:lnTo>
                  <a:lnTo>
                    <a:pt x="156" y="805"/>
                  </a:lnTo>
                  <a:lnTo>
                    <a:pt x="153" y="812"/>
                  </a:lnTo>
                  <a:lnTo>
                    <a:pt x="163" y="831"/>
                  </a:lnTo>
                  <a:lnTo>
                    <a:pt x="156" y="845"/>
                  </a:lnTo>
                  <a:lnTo>
                    <a:pt x="153" y="850"/>
                  </a:lnTo>
                  <a:lnTo>
                    <a:pt x="158" y="857"/>
                  </a:lnTo>
                  <a:lnTo>
                    <a:pt x="172" y="864"/>
                  </a:lnTo>
                  <a:lnTo>
                    <a:pt x="179" y="862"/>
                  </a:lnTo>
                  <a:lnTo>
                    <a:pt x="182" y="867"/>
                  </a:lnTo>
                  <a:lnTo>
                    <a:pt x="189" y="867"/>
                  </a:lnTo>
                  <a:lnTo>
                    <a:pt x="198" y="871"/>
                  </a:lnTo>
                  <a:lnTo>
                    <a:pt x="208" y="881"/>
                  </a:lnTo>
                  <a:lnTo>
                    <a:pt x="215" y="885"/>
                  </a:lnTo>
                  <a:lnTo>
                    <a:pt x="224" y="902"/>
                  </a:lnTo>
                  <a:lnTo>
                    <a:pt x="229" y="909"/>
                  </a:lnTo>
                  <a:lnTo>
                    <a:pt x="229" y="911"/>
                  </a:lnTo>
                  <a:lnTo>
                    <a:pt x="231" y="914"/>
                  </a:lnTo>
                  <a:lnTo>
                    <a:pt x="231" y="919"/>
                  </a:lnTo>
                  <a:lnTo>
                    <a:pt x="241" y="930"/>
                  </a:lnTo>
                  <a:lnTo>
                    <a:pt x="245" y="930"/>
                  </a:lnTo>
                  <a:lnTo>
                    <a:pt x="248" y="933"/>
                  </a:lnTo>
                  <a:lnTo>
                    <a:pt x="250" y="942"/>
                  </a:lnTo>
                  <a:lnTo>
                    <a:pt x="259" y="944"/>
                  </a:lnTo>
                  <a:lnTo>
                    <a:pt x="264" y="949"/>
                  </a:lnTo>
                  <a:lnTo>
                    <a:pt x="269" y="949"/>
                  </a:lnTo>
                  <a:lnTo>
                    <a:pt x="283" y="954"/>
                  </a:lnTo>
                  <a:lnTo>
                    <a:pt x="285" y="956"/>
                  </a:lnTo>
                  <a:lnTo>
                    <a:pt x="285" y="963"/>
                  </a:lnTo>
                  <a:lnTo>
                    <a:pt x="288" y="963"/>
                  </a:lnTo>
                  <a:lnTo>
                    <a:pt x="285" y="968"/>
                  </a:lnTo>
                  <a:lnTo>
                    <a:pt x="290" y="968"/>
                  </a:lnTo>
                  <a:lnTo>
                    <a:pt x="290" y="973"/>
                  </a:lnTo>
                  <a:lnTo>
                    <a:pt x="295" y="978"/>
                  </a:lnTo>
                  <a:lnTo>
                    <a:pt x="295" y="982"/>
                  </a:lnTo>
                  <a:lnTo>
                    <a:pt x="295" y="982"/>
                  </a:lnTo>
                  <a:lnTo>
                    <a:pt x="293" y="982"/>
                  </a:lnTo>
                  <a:lnTo>
                    <a:pt x="300" y="989"/>
                  </a:lnTo>
                  <a:lnTo>
                    <a:pt x="300" y="992"/>
                  </a:lnTo>
                  <a:lnTo>
                    <a:pt x="302" y="994"/>
                  </a:lnTo>
                  <a:lnTo>
                    <a:pt x="307" y="992"/>
                  </a:lnTo>
                  <a:lnTo>
                    <a:pt x="314" y="996"/>
                  </a:lnTo>
                  <a:lnTo>
                    <a:pt x="316" y="999"/>
                  </a:lnTo>
                  <a:lnTo>
                    <a:pt x="314" y="1008"/>
                  </a:lnTo>
                  <a:lnTo>
                    <a:pt x="314" y="1015"/>
                  </a:lnTo>
                  <a:lnTo>
                    <a:pt x="309" y="1020"/>
                  </a:lnTo>
                  <a:lnTo>
                    <a:pt x="300" y="1015"/>
                  </a:lnTo>
                  <a:lnTo>
                    <a:pt x="288" y="1018"/>
                  </a:lnTo>
                  <a:lnTo>
                    <a:pt x="285" y="1025"/>
                  </a:lnTo>
                  <a:lnTo>
                    <a:pt x="281" y="1027"/>
                  </a:lnTo>
                  <a:lnTo>
                    <a:pt x="278" y="1030"/>
                  </a:lnTo>
                  <a:lnTo>
                    <a:pt x="276" y="1030"/>
                  </a:lnTo>
                  <a:lnTo>
                    <a:pt x="285" y="1039"/>
                  </a:lnTo>
                  <a:lnTo>
                    <a:pt x="285" y="1041"/>
                  </a:lnTo>
                  <a:lnTo>
                    <a:pt x="290" y="1046"/>
                  </a:lnTo>
                  <a:lnTo>
                    <a:pt x="288" y="1048"/>
                  </a:lnTo>
                  <a:lnTo>
                    <a:pt x="297" y="1048"/>
                  </a:lnTo>
                  <a:lnTo>
                    <a:pt x="300" y="1048"/>
                  </a:lnTo>
                  <a:lnTo>
                    <a:pt x="300" y="1058"/>
                  </a:lnTo>
                  <a:lnTo>
                    <a:pt x="295" y="1058"/>
                  </a:lnTo>
                  <a:lnTo>
                    <a:pt x="295" y="1063"/>
                  </a:lnTo>
                  <a:lnTo>
                    <a:pt x="295" y="1065"/>
                  </a:lnTo>
                  <a:lnTo>
                    <a:pt x="300" y="1067"/>
                  </a:lnTo>
                  <a:lnTo>
                    <a:pt x="300" y="1072"/>
                  </a:lnTo>
                  <a:lnTo>
                    <a:pt x="302" y="1077"/>
                  </a:lnTo>
                  <a:lnTo>
                    <a:pt x="309" y="1072"/>
                  </a:lnTo>
                  <a:lnTo>
                    <a:pt x="314" y="1074"/>
                  </a:lnTo>
                  <a:lnTo>
                    <a:pt x="309" y="1079"/>
                  </a:lnTo>
                  <a:lnTo>
                    <a:pt x="309" y="1086"/>
                  </a:lnTo>
                  <a:lnTo>
                    <a:pt x="311" y="1086"/>
                  </a:lnTo>
                  <a:lnTo>
                    <a:pt x="314" y="1081"/>
                  </a:lnTo>
                  <a:lnTo>
                    <a:pt x="330" y="1086"/>
                  </a:lnTo>
                  <a:lnTo>
                    <a:pt x="330" y="1086"/>
                  </a:lnTo>
                  <a:lnTo>
                    <a:pt x="333" y="1086"/>
                  </a:lnTo>
                  <a:lnTo>
                    <a:pt x="328" y="1093"/>
                  </a:lnTo>
                  <a:lnTo>
                    <a:pt x="335" y="1098"/>
                  </a:lnTo>
                  <a:lnTo>
                    <a:pt x="345" y="1098"/>
                  </a:lnTo>
                  <a:lnTo>
                    <a:pt x="356" y="1091"/>
                  </a:lnTo>
                  <a:lnTo>
                    <a:pt x="363" y="1096"/>
                  </a:lnTo>
                  <a:lnTo>
                    <a:pt x="371" y="1096"/>
                  </a:lnTo>
                  <a:lnTo>
                    <a:pt x="375" y="1100"/>
                  </a:lnTo>
                  <a:lnTo>
                    <a:pt x="375" y="1100"/>
                  </a:lnTo>
                  <a:lnTo>
                    <a:pt x="375" y="1105"/>
                  </a:lnTo>
                  <a:lnTo>
                    <a:pt x="385" y="1103"/>
                  </a:lnTo>
                  <a:lnTo>
                    <a:pt x="387" y="1103"/>
                  </a:lnTo>
                  <a:lnTo>
                    <a:pt x="387" y="1100"/>
                  </a:lnTo>
                  <a:lnTo>
                    <a:pt x="389" y="1100"/>
                  </a:lnTo>
                  <a:lnTo>
                    <a:pt x="394" y="1103"/>
                  </a:lnTo>
                  <a:lnTo>
                    <a:pt x="399" y="1105"/>
                  </a:lnTo>
                  <a:lnTo>
                    <a:pt x="413" y="1112"/>
                  </a:lnTo>
                  <a:lnTo>
                    <a:pt x="420" y="1115"/>
                  </a:lnTo>
                  <a:lnTo>
                    <a:pt x="427" y="1119"/>
                  </a:lnTo>
                  <a:lnTo>
                    <a:pt x="427" y="1124"/>
                  </a:lnTo>
                  <a:lnTo>
                    <a:pt x="441" y="1122"/>
                  </a:lnTo>
                  <a:lnTo>
                    <a:pt x="451" y="1124"/>
                  </a:lnTo>
                  <a:lnTo>
                    <a:pt x="456" y="1133"/>
                  </a:lnTo>
                  <a:lnTo>
                    <a:pt x="477" y="1148"/>
                  </a:lnTo>
                  <a:lnTo>
                    <a:pt x="484" y="1150"/>
                  </a:lnTo>
                  <a:lnTo>
                    <a:pt x="486" y="1148"/>
                  </a:lnTo>
                  <a:lnTo>
                    <a:pt x="486" y="1159"/>
                  </a:lnTo>
                  <a:lnTo>
                    <a:pt x="489" y="1162"/>
                  </a:lnTo>
                  <a:lnTo>
                    <a:pt x="498" y="1162"/>
                  </a:lnTo>
                  <a:lnTo>
                    <a:pt x="500" y="1155"/>
                  </a:lnTo>
                  <a:lnTo>
                    <a:pt x="508" y="1152"/>
                  </a:lnTo>
                  <a:lnTo>
                    <a:pt x="508" y="1148"/>
                  </a:lnTo>
                  <a:lnTo>
                    <a:pt x="512" y="1141"/>
                  </a:lnTo>
                  <a:lnTo>
                    <a:pt x="517" y="1141"/>
                  </a:lnTo>
                  <a:lnTo>
                    <a:pt x="519" y="1148"/>
                  </a:lnTo>
                  <a:lnTo>
                    <a:pt x="522" y="1148"/>
                  </a:lnTo>
                  <a:lnTo>
                    <a:pt x="526" y="1148"/>
                  </a:lnTo>
                  <a:lnTo>
                    <a:pt x="531" y="1148"/>
                  </a:lnTo>
                  <a:lnTo>
                    <a:pt x="536" y="1141"/>
                  </a:lnTo>
                  <a:lnTo>
                    <a:pt x="536" y="1136"/>
                  </a:lnTo>
                  <a:lnTo>
                    <a:pt x="534" y="1133"/>
                  </a:lnTo>
                  <a:lnTo>
                    <a:pt x="534" y="1124"/>
                  </a:lnTo>
                  <a:lnTo>
                    <a:pt x="536" y="1122"/>
                  </a:lnTo>
                  <a:lnTo>
                    <a:pt x="541" y="1124"/>
                  </a:lnTo>
                  <a:lnTo>
                    <a:pt x="545" y="1124"/>
                  </a:lnTo>
                  <a:lnTo>
                    <a:pt x="548" y="1124"/>
                  </a:lnTo>
                  <a:lnTo>
                    <a:pt x="555" y="1126"/>
                  </a:lnTo>
                  <a:lnTo>
                    <a:pt x="559" y="1131"/>
                  </a:lnTo>
                  <a:lnTo>
                    <a:pt x="564" y="1133"/>
                  </a:lnTo>
                  <a:lnTo>
                    <a:pt x="569" y="1124"/>
                  </a:lnTo>
                  <a:lnTo>
                    <a:pt x="574" y="1119"/>
                  </a:lnTo>
                  <a:lnTo>
                    <a:pt x="576" y="1115"/>
                  </a:lnTo>
                  <a:lnTo>
                    <a:pt x="581" y="1105"/>
                  </a:lnTo>
                  <a:lnTo>
                    <a:pt x="581" y="1098"/>
                  </a:lnTo>
                  <a:lnTo>
                    <a:pt x="585" y="1093"/>
                  </a:lnTo>
                  <a:lnTo>
                    <a:pt x="588" y="1096"/>
                  </a:lnTo>
                  <a:lnTo>
                    <a:pt x="588" y="1086"/>
                  </a:lnTo>
                  <a:lnTo>
                    <a:pt x="581" y="1077"/>
                  </a:lnTo>
                  <a:lnTo>
                    <a:pt x="581" y="1072"/>
                  </a:lnTo>
                  <a:lnTo>
                    <a:pt x="588" y="1072"/>
                  </a:lnTo>
                  <a:lnTo>
                    <a:pt x="593" y="1072"/>
                  </a:lnTo>
                  <a:lnTo>
                    <a:pt x="600" y="1072"/>
                  </a:lnTo>
                  <a:lnTo>
                    <a:pt x="600" y="1070"/>
                  </a:lnTo>
                  <a:lnTo>
                    <a:pt x="602" y="1074"/>
                  </a:lnTo>
                  <a:lnTo>
                    <a:pt x="604" y="1077"/>
                  </a:lnTo>
                  <a:lnTo>
                    <a:pt x="602" y="1077"/>
                  </a:lnTo>
                  <a:lnTo>
                    <a:pt x="602" y="1079"/>
                  </a:lnTo>
                  <a:lnTo>
                    <a:pt x="607" y="1086"/>
                  </a:lnTo>
                  <a:lnTo>
                    <a:pt x="614" y="1091"/>
                  </a:lnTo>
                  <a:lnTo>
                    <a:pt x="616" y="1096"/>
                  </a:lnTo>
                  <a:lnTo>
                    <a:pt x="614" y="1100"/>
                  </a:lnTo>
                  <a:lnTo>
                    <a:pt x="616" y="1103"/>
                  </a:lnTo>
                  <a:lnTo>
                    <a:pt x="621" y="1110"/>
                  </a:lnTo>
                  <a:lnTo>
                    <a:pt x="626" y="1105"/>
                  </a:lnTo>
                  <a:lnTo>
                    <a:pt x="630" y="1105"/>
                  </a:lnTo>
                  <a:lnTo>
                    <a:pt x="635" y="1112"/>
                  </a:lnTo>
                  <a:lnTo>
                    <a:pt x="652" y="1115"/>
                  </a:lnTo>
                  <a:lnTo>
                    <a:pt x="652" y="1119"/>
                  </a:lnTo>
                  <a:lnTo>
                    <a:pt x="654" y="1124"/>
                  </a:lnTo>
                  <a:lnTo>
                    <a:pt x="659" y="1129"/>
                  </a:lnTo>
                  <a:lnTo>
                    <a:pt x="661" y="1129"/>
                  </a:lnTo>
                  <a:lnTo>
                    <a:pt x="661" y="1124"/>
                  </a:lnTo>
                  <a:lnTo>
                    <a:pt x="666" y="1124"/>
                  </a:lnTo>
                  <a:lnTo>
                    <a:pt x="668" y="1122"/>
                  </a:lnTo>
                  <a:lnTo>
                    <a:pt x="671" y="1122"/>
                  </a:lnTo>
                  <a:lnTo>
                    <a:pt x="675" y="1117"/>
                  </a:lnTo>
                  <a:lnTo>
                    <a:pt x="682" y="1117"/>
                  </a:lnTo>
                  <a:lnTo>
                    <a:pt x="689" y="1110"/>
                  </a:lnTo>
                  <a:lnTo>
                    <a:pt x="692" y="1105"/>
                  </a:lnTo>
                  <a:lnTo>
                    <a:pt x="699" y="1105"/>
                  </a:lnTo>
                  <a:lnTo>
                    <a:pt x="701" y="1115"/>
                  </a:lnTo>
                  <a:lnTo>
                    <a:pt x="704" y="1133"/>
                  </a:lnTo>
                  <a:lnTo>
                    <a:pt x="706" y="1133"/>
                  </a:lnTo>
                  <a:lnTo>
                    <a:pt x="708" y="1136"/>
                  </a:lnTo>
                  <a:lnTo>
                    <a:pt x="720" y="1131"/>
                  </a:lnTo>
                  <a:lnTo>
                    <a:pt x="725" y="1145"/>
                  </a:lnTo>
                  <a:lnTo>
                    <a:pt x="727" y="1164"/>
                  </a:lnTo>
                  <a:lnTo>
                    <a:pt x="741" y="1164"/>
                  </a:lnTo>
                  <a:lnTo>
                    <a:pt x="746" y="1162"/>
                  </a:lnTo>
                  <a:lnTo>
                    <a:pt x="746" y="1164"/>
                  </a:lnTo>
                  <a:lnTo>
                    <a:pt x="751" y="1162"/>
                  </a:lnTo>
                  <a:lnTo>
                    <a:pt x="756" y="1167"/>
                  </a:lnTo>
                  <a:lnTo>
                    <a:pt x="760" y="1162"/>
                  </a:lnTo>
                  <a:lnTo>
                    <a:pt x="760" y="1157"/>
                  </a:lnTo>
                  <a:lnTo>
                    <a:pt x="765" y="1155"/>
                  </a:lnTo>
                  <a:lnTo>
                    <a:pt x="765" y="1152"/>
                  </a:lnTo>
                  <a:lnTo>
                    <a:pt x="772" y="1148"/>
                  </a:lnTo>
                  <a:lnTo>
                    <a:pt x="770" y="1129"/>
                  </a:lnTo>
                  <a:lnTo>
                    <a:pt x="779" y="1105"/>
                  </a:lnTo>
                  <a:lnTo>
                    <a:pt x="777" y="1105"/>
                  </a:lnTo>
                  <a:lnTo>
                    <a:pt x="777" y="1091"/>
                  </a:lnTo>
                  <a:lnTo>
                    <a:pt x="772" y="1091"/>
                  </a:lnTo>
                  <a:lnTo>
                    <a:pt x="784" y="1063"/>
                  </a:lnTo>
                  <a:lnTo>
                    <a:pt x="786" y="1060"/>
                  </a:lnTo>
                  <a:lnTo>
                    <a:pt x="789" y="1051"/>
                  </a:lnTo>
                  <a:lnTo>
                    <a:pt x="796" y="1039"/>
                  </a:lnTo>
                  <a:lnTo>
                    <a:pt x="798" y="1037"/>
                  </a:lnTo>
                  <a:lnTo>
                    <a:pt x="810" y="1034"/>
                  </a:lnTo>
                  <a:lnTo>
                    <a:pt x="812" y="1030"/>
                  </a:lnTo>
                  <a:lnTo>
                    <a:pt x="824" y="1030"/>
                  </a:lnTo>
                  <a:lnTo>
                    <a:pt x="834" y="1022"/>
                  </a:lnTo>
                  <a:lnTo>
                    <a:pt x="836" y="1018"/>
                  </a:lnTo>
                  <a:lnTo>
                    <a:pt x="838" y="1015"/>
                  </a:lnTo>
                  <a:lnTo>
                    <a:pt x="841" y="1011"/>
                  </a:lnTo>
                  <a:lnTo>
                    <a:pt x="845" y="1008"/>
                  </a:lnTo>
                  <a:lnTo>
                    <a:pt x="845" y="1006"/>
                  </a:lnTo>
                  <a:lnTo>
                    <a:pt x="845" y="1008"/>
                  </a:lnTo>
                  <a:lnTo>
                    <a:pt x="850" y="1006"/>
                  </a:lnTo>
                  <a:lnTo>
                    <a:pt x="848" y="992"/>
                  </a:lnTo>
                  <a:lnTo>
                    <a:pt x="857" y="978"/>
                  </a:lnTo>
                  <a:lnTo>
                    <a:pt x="857" y="970"/>
                  </a:lnTo>
                  <a:lnTo>
                    <a:pt x="855" y="963"/>
                  </a:lnTo>
                  <a:lnTo>
                    <a:pt x="857" y="963"/>
                  </a:lnTo>
                  <a:lnTo>
                    <a:pt x="857" y="956"/>
                  </a:lnTo>
                  <a:lnTo>
                    <a:pt x="864" y="954"/>
                  </a:lnTo>
                  <a:lnTo>
                    <a:pt x="869" y="954"/>
                  </a:lnTo>
                  <a:lnTo>
                    <a:pt x="874" y="956"/>
                  </a:lnTo>
                  <a:lnTo>
                    <a:pt x="878" y="956"/>
                  </a:lnTo>
                  <a:lnTo>
                    <a:pt x="883" y="954"/>
                  </a:lnTo>
                  <a:lnTo>
                    <a:pt x="883" y="959"/>
                  </a:lnTo>
                  <a:lnTo>
                    <a:pt x="883" y="959"/>
                  </a:lnTo>
                  <a:lnTo>
                    <a:pt x="885" y="959"/>
                  </a:lnTo>
                  <a:lnTo>
                    <a:pt x="888" y="961"/>
                  </a:lnTo>
                  <a:lnTo>
                    <a:pt x="890" y="963"/>
                  </a:lnTo>
                  <a:lnTo>
                    <a:pt x="893" y="963"/>
                  </a:lnTo>
                  <a:lnTo>
                    <a:pt x="895" y="963"/>
                  </a:lnTo>
                  <a:lnTo>
                    <a:pt x="900" y="959"/>
                  </a:lnTo>
                  <a:lnTo>
                    <a:pt x="904" y="961"/>
                  </a:lnTo>
                  <a:lnTo>
                    <a:pt x="911" y="966"/>
                  </a:lnTo>
                  <a:lnTo>
                    <a:pt x="909" y="970"/>
                  </a:lnTo>
                  <a:lnTo>
                    <a:pt x="911" y="973"/>
                  </a:lnTo>
                  <a:lnTo>
                    <a:pt x="919" y="973"/>
                  </a:lnTo>
                  <a:lnTo>
                    <a:pt x="921" y="975"/>
                  </a:lnTo>
                  <a:lnTo>
                    <a:pt x="926" y="978"/>
                  </a:lnTo>
                  <a:lnTo>
                    <a:pt x="930" y="978"/>
                  </a:lnTo>
                  <a:lnTo>
                    <a:pt x="937" y="982"/>
                  </a:lnTo>
                  <a:lnTo>
                    <a:pt x="942" y="982"/>
                  </a:lnTo>
                  <a:lnTo>
                    <a:pt x="945" y="987"/>
                  </a:lnTo>
                  <a:lnTo>
                    <a:pt x="949" y="989"/>
                  </a:lnTo>
                  <a:lnTo>
                    <a:pt x="954" y="987"/>
                  </a:lnTo>
                  <a:lnTo>
                    <a:pt x="959" y="994"/>
                  </a:lnTo>
                  <a:lnTo>
                    <a:pt x="963" y="989"/>
                  </a:lnTo>
                  <a:lnTo>
                    <a:pt x="966" y="989"/>
                  </a:lnTo>
                  <a:lnTo>
                    <a:pt x="973" y="985"/>
                  </a:lnTo>
                  <a:lnTo>
                    <a:pt x="978" y="978"/>
                  </a:lnTo>
                  <a:lnTo>
                    <a:pt x="975" y="975"/>
                  </a:lnTo>
                  <a:lnTo>
                    <a:pt x="978" y="973"/>
                  </a:lnTo>
                  <a:lnTo>
                    <a:pt x="978" y="970"/>
                  </a:lnTo>
                  <a:lnTo>
                    <a:pt x="963" y="959"/>
                  </a:lnTo>
                  <a:lnTo>
                    <a:pt x="963" y="959"/>
                  </a:lnTo>
                  <a:lnTo>
                    <a:pt x="963" y="954"/>
                  </a:lnTo>
                  <a:lnTo>
                    <a:pt x="961" y="952"/>
                  </a:lnTo>
                  <a:lnTo>
                    <a:pt x="968" y="944"/>
                  </a:lnTo>
                  <a:lnTo>
                    <a:pt x="968" y="933"/>
                  </a:lnTo>
                  <a:lnTo>
                    <a:pt x="978" y="921"/>
                  </a:lnTo>
                  <a:lnTo>
                    <a:pt x="978" y="904"/>
                  </a:lnTo>
                  <a:lnTo>
                    <a:pt x="982" y="902"/>
                  </a:lnTo>
                  <a:lnTo>
                    <a:pt x="982" y="900"/>
                  </a:lnTo>
                  <a:lnTo>
                    <a:pt x="989" y="900"/>
                  </a:lnTo>
                  <a:lnTo>
                    <a:pt x="989" y="895"/>
                  </a:lnTo>
                  <a:lnTo>
                    <a:pt x="987" y="890"/>
                  </a:lnTo>
                  <a:lnTo>
                    <a:pt x="987" y="888"/>
                  </a:lnTo>
                  <a:lnTo>
                    <a:pt x="982" y="888"/>
                  </a:lnTo>
                  <a:lnTo>
                    <a:pt x="982" y="881"/>
                  </a:lnTo>
                  <a:lnTo>
                    <a:pt x="987" y="864"/>
                  </a:lnTo>
                  <a:lnTo>
                    <a:pt x="994" y="864"/>
                  </a:lnTo>
                  <a:lnTo>
                    <a:pt x="997" y="845"/>
                  </a:lnTo>
                  <a:lnTo>
                    <a:pt x="999" y="848"/>
                  </a:lnTo>
                  <a:lnTo>
                    <a:pt x="1001" y="843"/>
                  </a:lnTo>
                  <a:lnTo>
                    <a:pt x="1001" y="838"/>
                  </a:lnTo>
                  <a:lnTo>
                    <a:pt x="1004" y="833"/>
                  </a:lnTo>
                  <a:lnTo>
                    <a:pt x="1004" y="819"/>
                  </a:lnTo>
                  <a:lnTo>
                    <a:pt x="1001" y="815"/>
                  </a:lnTo>
                  <a:lnTo>
                    <a:pt x="1001" y="810"/>
                  </a:lnTo>
                  <a:lnTo>
                    <a:pt x="997" y="805"/>
                  </a:lnTo>
                  <a:lnTo>
                    <a:pt x="997" y="803"/>
                  </a:lnTo>
                  <a:lnTo>
                    <a:pt x="1001" y="800"/>
                  </a:lnTo>
                  <a:lnTo>
                    <a:pt x="1004" y="796"/>
                  </a:lnTo>
                  <a:lnTo>
                    <a:pt x="1004" y="791"/>
                  </a:lnTo>
                  <a:lnTo>
                    <a:pt x="1001" y="786"/>
                  </a:lnTo>
                  <a:lnTo>
                    <a:pt x="999" y="772"/>
                  </a:lnTo>
                  <a:lnTo>
                    <a:pt x="1001" y="767"/>
                  </a:lnTo>
                  <a:lnTo>
                    <a:pt x="1001" y="756"/>
                  </a:lnTo>
                  <a:lnTo>
                    <a:pt x="1006" y="746"/>
                  </a:lnTo>
                  <a:lnTo>
                    <a:pt x="1006" y="748"/>
                  </a:lnTo>
                  <a:lnTo>
                    <a:pt x="1008" y="739"/>
                  </a:lnTo>
                  <a:lnTo>
                    <a:pt x="1015" y="737"/>
                  </a:lnTo>
                  <a:lnTo>
                    <a:pt x="1020" y="734"/>
                  </a:lnTo>
                  <a:lnTo>
                    <a:pt x="1018" y="732"/>
                  </a:lnTo>
                  <a:lnTo>
                    <a:pt x="1023" y="720"/>
                  </a:lnTo>
                  <a:lnTo>
                    <a:pt x="1018" y="720"/>
                  </a:lnTo>
                  <a:lnTo>
                    <a:pt x="1015" y="715"/>
                  </a:lnTo>
                  <a:lnTo>
                    <a:pt x="1020" y="708"/>
                  </a:lnTo>
                  <a:lnTo>
                    <a:pt x="1027" y="711"/>
                  </a:lnTo>
                  <a:lnTo>
                    <a:pt x="1032" y="711"/>
                  </a:lnTo>
                  <a:lnTo>
                    <a:pt x="1037" y="706"/>
                  </a:lnTo>
                  <a:lnTo>
                    <a:pt x="1041" y="704"/>
                  </a:lnTo>
                  <a:lnTo>
                    <a:pt x="1044" y="711"/>
                  </a:lnTo>
                  <a:lnTo>
                    <a:pt x="1051" y="715"/>
                  </a:lnTo>
                  <a:lnTo>
                    <a:pt x="1063" y="713"/>
                  </a:lnTo>
                  <a:lnTo>
                    <a:pt x="1070" y="715"/>
                  </a:lnTo>
                  <a:lnTo>
                    <a:pt x="1070" y="725"/>
                  </a:lnTo>
                  <a:lnTo>
                    <a:pt x="1067" y="727"/>
                  </a:lnTo>
                  <a:lnTo>
                    <a:pt x="1067" y="730"/>
                  </a:lnTo>
                  <a:lnTo>
                    <a:pt x="1070" y="734"/>
                  </a:lnTo>
                  <a:lnTo>
                    <a:pt x="1084" y="737"/>
                  </a:lnTo>
                  <a:lnTo>
                    <a:pt x="1093" y="741"/>
                  </a:lnTo>
                  <a:lnTo>
                    <a:pt x="1098" y="737"/>
                  </a:lnTo>
                  <a:lnTo>
                    <a:pt x="1103" y="737"/>
                  </a:lnTo>
                  <a:lnTo>
                    <a:pt x="1108" y="739"/>
                  </a:lnTo>
                  <a:lnTo>
                    <a:pt x="1108" y="739"/>
                  </a:lnTo>
                  <a:lnTo>
                    <a:pt x="1112" y="739"/>
                  </a:lnTo>
                  <a:lnTo>
                    <a:pt x="1117" y="739"/>
                  </a:lnTo>
                  <a:lnTo>
                    <a:pt x="1117" y="741"/>
                  </a:lnTo>
                  <a:lnTo>
                    <a:pt x="1129" y="748"/>
                  </a:lnTo>
                  <a:lnTo>
                    <a:pt x="1131" y="748"/>
                  </a:lnTo>
                  <a:lnTo>
                    <a:pt x="1131" y="758"/>
                  </a:lnTo>
                  <a:lnTo>
                    <a:pt x="1126" y="756"/>
                  </a:lnTo>
                  <a:lnTo>
                    <a:pt x="1124" y="758"/>
                  </a:lnTo>
                  <a:lnTo>
                    <a:pt x="1124" y="763"/>
                  </a:lnTo>
                  <a:lnTo>
                    <a:pt x="1131" y="767"/>
                  </a:lnTo>
                  <a:lnTo>
                    <a:pt x="1131" y="767"/>
                  </a:lnTo>
                  <a:lnTo>
                    <a:pt x="1129" y="772"/>
                  </a:lnTo>
                  <a:lnTo>
                    <a:pt x="1134" y="777"/>
                  </a:lnTo>
                  <a:lnTo>
                    <a:pt x="1136" y="784"/>
                  </a:lnTo>
                  <a:lnTo>
                    <a:pt x="1134" y="786"/>
                  </a:lnTo>
                  <a:lnTo>
                    <a:pt x="1131" y="786"/>
                  </a:lnTo>
                  <a:lnTo>
                    <a:pt x="1122" y="800"/>
                  </a:lnTo>
                  <a:lnTo>
                    <a:pt x="1126" y="805"/>
                  </a:lnTo>
                  <a:lnTo>
                    <a:pt x="1131" y="805"/>
                  </a:lnTo>
                  <a:lnTo>
                    <a:pt x="1131" y="805"/>
                  </a:lnTo>
                  <a:lnTo>
                    <a:pt x="1141" y="800"/>
                  </a:lnTo>
                  <a:lnTo>
                    <a:pt x="1145" y="808"/>
                  </a:lnTo>
                  <a:lnTo>
                    <a:pt x="1155" y="798"/>
                  </a:lnTo>
                  <a:lnTo>
                    <a:pt x="1160" y="796"/>
                  </a:lnTo>
                  <a:lnTo>
                    <a:pt x="1164" y="793"/>
                  </a:lnTo>
                  <a:lnTo>
                    <a:pt x="1169" y="791"/>
                  </a:lnTo>
                  <a:lnTo>
                    <a:pt x="1174" y="791"/>
                  </a:lnTo>
                  <a:lnTo>
                    <a:pt x="1183" y="796"/>
                  </a:lnTo>
                  <a:lnTo>
                    <a:pt x="1188" y="796"/>
                  </a:lnTo>
                  <a:lnTo>
                    <a:pt x="1197" y="803"/>
                  </a:lnTo>
                  <a:lnTo>
                    <a:pt x="1200" y="798"/>
                  </a:lnTo>
                  <a:lnTo>
                    <a:pt x="1204" y="798"/>
                  </a:lnTo>
                  <a:lnTo>
                    <a:pt x="1202" y="791"/>
                  </a:lnTo>
                  <a:lnTo>
                    <a:pt x="1204" y="789"/>
                  </a:lnTo>
                  <a:lnTo>
                    <a:pt x="1207" y="791"/>
                  </a:lnTo>
                  <a:lnTo>
                    <a:pt x="1216" y="777"/>
                  </a:lnTo>
                  <a:lnTo>
                    <a:pt x="1216" y="774"/>
                  </a:lnTo>
                  <a:lnTo>
                    <a:pt x="1211" y="767"/>
                  </a:lnTo>
                  <a:lnTo>
                    <a:pt x="1216" y="758"/>
                  </a:lnTo>
                  <a:lnTo>
                    <a:pt x="1223" y="763"/>
                  </a:lnTo>
                  <a:lnTo>
                    <a:pt x="1226" y="765"/>
                  </a:lnTo>
                  <a:lnTo>
                    <a:pt x="1223" y="772"/>
                  </a:lnTo>
                  <a:lnTo>
                    <a:pt x="1233" y="779"/>
                  </a:lnTo>
                  <a:lnTo>
                    <a:pt x="1237" y="777"/>
                  </a:lnTo>
                  <a:lnTo>
                    <a:pt x="1245" y="782"/>
                  </a:lnTo>
                  <a:lnTo>
                    <a:pt x="1249" y="779"/>
                  </a:lnTo>
                  <a:lnTo>
                    <a:pt x="1252" y="774"/>
                  </a:lnTo>
                  <a:lnTo>
                    <a:pt x="1256" y="777"/>
                  </a:lnTo>
                  <a:lnTo>
                    <a:pt x="1263" y="777"/>
                  </a:lnTo>
                  <a:lnTo>
                    <a:pt x="1275" y="782"/>
                  </a:lnTo>
                  <a:lnTo>
                    <a:pt x="1289" y="793"/>
                  </a:lnTo>
                  <a:lnTo>
                    <a:pt x="1292" y="803"/>
                  </a:lnTo>
                  <a:lnTo>
                    <a:pt x="1299" y="805"/>
                  </a:lnTo>
                  <a:lnTo>
                    <a:pt x="1306" y="815"/>
                  </a:lnTo>
                  <a:lnTo>
                    <a:pt x="1313" y="819"/>
                  </a:lnTo>
                  <a:lnTo>
                    <a:pt x="1320" y="824"/>
                  </a:lnTo>
                  <a:lnTo>
                    <a:pt x="1325" y="824"/>
                  </a:lnTo>
                  <a:lnTo>
                    <a:pt x="1330" y="824"/>
                  </a:lnTo>
                  <a:lnTo>
                    <a:pt x="1334" y="829"/>
                  </a:lnTo>
                  <a:lnTo>
                    <a:pt x="1344" y="824"/>
                  </a:lnTo>
                  <a:lnTo>
                    <a:pt x="1346" y="829"/>
                  </a:lnTo>
                  <a:lnTo>
                    <a:pt x="1349" y="833"/>
                  </a:lnTo>
                  <a:lnTo>
                    <a:pt x="1353" y="833"/>
                  </a:lnTo>
                  <a:lnTo>
                    <a:pt x="1365" y="843"/>
                  </a:lnTo>
                  <a:lnTo>
                    <a:pt x="1365" y="859"/>
                  </a:lnTo>
                  <a:lnTo>
                    <a:pt x="1370" y="869"/>
                  </a:lnTo>
                  <a:lnTo>
                    <a:pt x="1386" y="878"/>
                  </a:lnTo>
                  <a:lnTo>
                    <a:pt x="1396" y="869"/>
                  </a:lnTo>
                  <a:lnTo>
                    <a:pt x="1398" y="869"/>
                  </a:lnTo>
                  <a:lnTo>
                    <a:pt x="1398" y="862"/>
                  </a:lnTo>
                  <a:lnTo>
                    <a:pt x="1398" y="862"/>
                  </a:lnTo>
                  <a:lnTo>
                    <a:pt x="1403" y="864"/>
                  </a:lnTo>
                  <a:lnTo>
                    <a:pt x="1408" y="862"/>
                  </a:lnTo>
                  <a:lnTo>
                    <a:pt x="1412" y="859"/>
                  </a:lnTo>
                  <a:lnTo>
                    <a:pt x="1405" y="857"/>
                  </a:lnTo>
                  <a:lnTo>
                    <a:pt x="1403" y="857"/>
                  </a:lnTo>
                  <a:lnTo>
                    <a:pt x="1405" y="857"/>
                  </a:lnTo>
                  <a:lnTo>
                    <a:pt x="1408" y="852"/>
                  </a:lnTo>
                  <a:lnTo>
                    <a:pt x="1412" y="855"/>
                  </a:lnTo>
                  <a:lnTo>
                    <a:pt x="1412" y="850"/>
                  </a:lnTo>
                  <a:lnTo>
                    <a:pt x="1412" y="848"/>
                  </a:lnTo>
                  <a:lnTo>
                    <a:pt x="1408" y="848"/>
                  </a:lnTo>
                  <a:lnTo>
                    <a:pt x="1408" y="845"/>
                  </a:lnTo>
                  <a:lnTo>
                    <a:pt x="1408" y="848"/>
                  </a:lnTo>
                  <a:lnTo>
                    <a:pt x="1405" y="843"/>
                  </a:lnTo>
                  <a:lnTo>
                    <a:pt x="1408" y="838"/>
                  </a:lnTo>
                  <a:lnTo>
                    <a:pt x="1412" y="838"/>
                  </a:lnTo>
                  <a:lnTo>
                    <a:pt x="1412" y="843"/>
                  </a:lnTo>
                  <a:lnTo>
                    <a:pt x="1417" y="845"/>
                  </a:lnTo>
                  <a:lnTo>
                    <a:pt x="1419" y="845"/>
                  </a:lnTo>
                  <a:lnTo>
                    <a:pt x="1422" y="843"/>
                  </a:lnTo>
                  <a:lnTo>
                    <a:pt x="1422" y="843"/>
                  </a:lnTo>
                  <a:lnTo>
                    <a:pt x="1426" y="838"/>
                  </a:lnTo>
                  <a:lnTo>
                    <a:pt x="1417" y="829"/>
                  </a:lnTo>
                  <a:lnTo>
                    <a:pt x="1419" y="826"/>
                  </a:lnTo>
                  <a:lnTo>
                    <a:pt x="1422" y="824"/>
                  </a:lnTo>
                  <a:lnTo>
                    <a:pt x="1422" y="822"/>
                  </a:lnTo>
                  <a:lnTo>
                    <a:pt x="1424" y="819"/>
                  </a:lnTo>
                  <a:lnTo>
                    <a:pt x="1415" y="812"/>
                  </a:lnTo>
                  <a:lnTo>
                    <a:pt x="1403" y="805"/>
                  </a:lnTo>
                  <a:lnTo>
                    <a:pt x="1400" y="805"/>
                  </a:lnTo>
                  <a:lnTo>
                    <a:pt x="1389" y="805"/>
                  </a:lnTo>
                  <a:lnTo>
                    <a:pt x="1386" y="800"/>
                  </a:lnTo>
                  <a:lnTo>
                    <a:pt x="1384" y="798"/>
                  </a:lnTo>
                  <a:lnTo>
                    <a:pt x="1386" y="793"/>
                  </a:lnTo>
                  <a:lnTo>
                    <a:pt x="1386" y="786"/>
                  </a:lnTo>
                  <a:lnTo>
                    <a:pt x="1389" y="786"/>
                  </a:lnTo>
                  <a:lnTo>
                    <a:pt x="1386" y="779"/>
                  </a:lnTo>
                  <a:lnTo>
                    <a:pt x="1384" y="777"/>
                  </a:lnTo>
                  <a:lnTo>
                    <a:pt x="1377" y="774"/>
                  </a:lnTo>
                  <a:lnTo>
                    <a:pt x="1372" y="782"/>
                  </a:lnTo>
                  <a:lnTo>
                    <a:pt x="1367" y="782"/>
                  </a:lnTo>
                  <a:lnTo>
                    <a:pt x="1367" y="784"/>
                  </a:lnTo>
                  <a:lnTo>
                    <a:pt x="1365" y="784"/>
                  </a:lnTo>
                  <a:lnTo>
                    <a:pt x="1363" y="774"/>
                  </a:lnTo>
                  <a:lnTo>
                    <a:pt x="1367" y="772"/>
                  </a:lnTo>
                  <a:lnTo>
                    <a:pt x="1365" y="765"/>
                  </a:lnTo>
                  <a:lnTo>
                    <a:pt x="1372" y="763"/>
                  </a:lnTo>
                  <a:lnTo>
                    <a:pt x="1377" y="763"/>
                  </a:lnTo>
                  <a:lnTo>
                    <a:pt x="1379" y="758"/>
                  </a:lnTo>
                  <a:lnTo>
                    <a:pt x="1382" y="753"/>
                  </a:lnTo>
                  <a:lnTo>
                    <a:pt x="1382" y="753"/>
                  </a:lnTo>
                  <a:lnTo>
                    <a:pt x="1386" y="756"/>
                  </a:lnTo>
                  <a:lnTo>
                    <a:pt x="1386" y="758"/>
                  </a:lnTo>
                  <a:lnTo>
                    <a:pt x="1386" y="748"/>
                  </a:lnTo>
                  <a:lnTo>
                    <a:pt x="1391" y="751"/>
                  </a:lnTo>
                  <a:lnTo>
                    <a:pt x="1393" y="748"/>
                  </a:lnTo>
                  <a:lnTo>
                    <a:pt x="1398" y="746"/>
                  </a:lnTo>
                  <a:lnTo>
                    <a:pt x="1396" y="744"/>
                  </a:lnTo>
                  <a:lnTo>
                    <a:pt x="1398" y="739"/>
                  </a:lnTo>
                  <a:lnTo>
                    <a:pt x="1396" y="739"/>
                  </a:lnTo>
                  <a:lnTo>
                    <a:pt x="1398" y="737"/>
                  </a:lnTo>
                  <a:lnTo>
                    <a:pt x="1396" y="734"/>
                  </a:lnTo>
                  <a:lnTo>
                    <a:pt x="1398" y="730"/>
                  </a:lnTo>
                  <a:lnTo>
                    <a:pt x="1405" y="730"/>
                  </a:lnTo>
                  <a:lnTo>
                    <a:pt x="1412" y="730"/>
                  </a:lnTo>
                  <a:lnTo>
                    <a:pt x="1415" y="720"/>
                  </a:lnTo>
                  <a:lnTo>
                    <a:pt x="1410" y="718"/>
                  </a:lnTo>
                  <a:lnTo>
                    <a:pt x="1412" y="711"/>
                  </a:lnTo>
                  <a:lnTo>
                    <a:pt x="1410" y="711"/>
                  </a:lnTo>
                  <a:lnTo>
                    <a:pt x="1408" y="708"/>
                  </a:lnTo>
                  <a:lnTo>
                    <a:pt x="1417" y="706"/>
                  </a:lnTo>
                  <a:lnTo>
                    <a:pt x="1419" y="711"/>
                  </a:lnTo>
                  <a:lnTo>
                    <a:pt x="1422" y="701"/>
                  </a:lnTo>
                  <a:lnTo>
                    <a:pt x="1417" y="696"/>
                  </a:lnTo>
                  <a:lnTo>
                    <a:pt x="1419" y="692"/>
                  </a:lnTo>
                  <a:lnTo>
                    <a:pt x="1429" y="696"/>
                  </a:lnTo>
                  <a:lnTo>
                    <a:pt x="1436" y="696"/>
                  </a:lnTo>
                  <a:lnTo>
                    <a:pt x="1438" y="699"/>
                  </a:lnTo>
                  <a:lnTo>
                    <a:pt x="1441" y="696"/>
                  </a:lnTo>
                  <a:lnTo>
                    <a:pt x="1441" y="699"/>
                  </a:lnTo>
                  <a:lnTo>
                    <a:pt x="1448" y="699"/>
                  </a:lnTo>
                  <a:lnTo>
                    <a:pt x="1450" y="696"/>
                  </a:lnTo>
                  <a:lnTo>
                    <a:pt x="1450" y="692"/>
                  </a:lnTo>
                  <a:lnTo>
                    <a:pt x="1448" y="685"/>
                  </a:lnTo>
                  <a:lnTo>
                    <a:pt x="1455" y="685"/>
                  </a:lnTo>
                  <a:lnTo>
                    <a:pt x="1455" y="685"/>
                  </a:lnTo>
                  <a:close/>
                </a:path>
              </a:pathLst>
            </a:custGeom>
            <a:solidFill>
              <a:srgbClr val="433356">
                <a:lumMod val="20000"/>
                <a:lumOff val="8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31" name="Freeform 15"/>
            <p:cNvSpPr>
              <a:spLocks/>
            </p:cNvSpPr>
            <p:nvPr/>
          </p:nvSpPr>
          <p:spPr bwMode="auto">
            <a:xfrm>
              <a:off x="2694" y="2427"/>
              <a:ext cx="1474" cy="1176"/>
            </a:xfrm>
            <a:custGeom>
              <a:avLst/>
              <a:gdLst>
                <a:gd name="T0" fmla="*/ 1387 w 1474"/>
                <a:gd name="T1" fmla="*/ 834 h 1176"/>
                <a:gd name="T2" fmla="*/ 1290 w 1474"/>
                <a:gd name="T3" fmla="*/ 801 h 1176"/>
                <a:gd name="T4" fmla="*/ 1248 w 1474"/>
                <a:gd name="T5" fmla="*/ 749 h 1176"/>
                <a:gd name="T6" fmla="*/ 1205 w 1474"/>
                <a:gd name="T7" fmla="*/ 690 h 1176"/>
                <a:gd name="T8" fmla="*/ 1127 w 1474"/>
                <a:gd name="T9" fmla="*/ 636 h 1176"/>
                <a:gd name="T10" fmla="*/ 1193 w 1474"/>
                <a:gd name="T11" fmla="*/ 569 h 1176"/>
                <a:gd name="T12" fmla="*/ 1155 w 1474"/>
                <a:gd name="T13" fmla="*/ 513 h 1176"/>
                <a:gd name="T14" fmla="*/ 1172 w 1474"/>
                <a:gd name="T15" fmla="*/ 425 h 1176"/>
                <a:gd name="T16" fmla="*/ 1118 w 1474"/>
                <a:gd name="T17" fmla="*/ 352 h 1176"/>
                <a:gd name="T18" fmla="*/ 1113 w 1474"/>
                <a:gd name="T19" fmla="*/ 296 h 1176"/>
                <a:gd name="T20" fmla="*/ 1092 w 1474"/>
                <a:gd name="T21" fmla="*/ 286 h 1176"/>
                <a:gd name="T22" fmla="*/ 1066 w 1474"/>
                <a:gd name="T23" fmla="*/ 225 h 1176"/>
                <a:gd name="T24" fmla="*/ 1009 w 1474"/>
                <a:gd name="T25" fmla="*/ 182 h 1176"/>
                <a:gd name="T26" fmla="*/ 1009 w 1474"/>
                <a:gd name="T27" fmla="*/ 218 h 1176"/>
                <a:gd name="T28" fmla="*/ 1004 w 1474"/>
                <a:gd name="T29" fmla="*/ 281 h 1176"/>
                <a:gd name="T30" fmla="*/ 962 w 1474"/>
                <a:gd name="T31" fmla="*/ 244 h 1176"/>
                <a:gd name="T32" fmla="*/ 945 w 1474"/>
                <a:gd name="T33" fmla="*/ 159 h 1176"/>
                <a:gd name="T34" fmla="*/ 962 w 1474"/>
                <a:gd name="T35" fmla="*/ 128 h 1176"/>
                <a:gd name="T36" fmla="*/ 924 w 1474"/>
                <a:gd name="T37" fmla="*/ 69 h 1176"/>
                <a:gd name="T38" fmla="*/ 966 w 1474"/>
                <a:gd name="T39" fmla="*/ 55 h 1176"/>
                <a:gd name="T40" fmla="*/ 853 w 1474"/>
                <a:gd name="T41" fmla="*/ 5 h 1176"/>
                <a:gd name="T42" fmla="*/ 789 w 1474"/>
                <a:gd name="T43" fmla="*/ 22 h 1176"/>
                <a:gd name="T44" fmla="*/ 716 w 1474"/>
                <a:gd name="T45" fmla="*/ 38 h 1176"/>
                <a:gd name="T46" fmla="*/ 662 w 1474"/>
                <a:gd name="T47" fmla="*/ 71 h 1176"/>
                <a:gd name="T48" fmla="*/ 643 w 1474"/>
                <a:gd name="T49" fmla="*/ 130 h 1176"/>
                <a:gd name="T50" fmla="*/ 645 w 1474"/>
                <a:gd name="T51" fmla="*/ 215 h 1176"/>
                <a:gd name="T52" fmla="*/ 648 w 1474"/>
                <a:gd name="T53" fmla="*/ 291 h 1176"/>
                <a:gd name="T54" fmla="*/ 577 w 1474"/>
                <a:gd name="T55" fmla="*/ 329 h 1176"/>
                <a:gd name="T56" fmla="*/ 567 w 1474"/>
                <a:gd name="T57" fmla="*/ 397 h 1176"/>
                <a:gd name="T58" fmla="*/ 548 w 1474"/>
                <a:gd name="T59" fmla="*/ 466 h 1176"/>
                <a:gd name="T60" fmla="*/ 515 w 1474"/>
                <a:gd name="T61" fmla="*/ 529 h 1176"/>
                <a:gd name="T62" fmla="*/ 506 w 1474"/>
                <a:gd name="T63" fmla="*/ 572 h 1176"/>
                <a:gd name="T64" fmla="*/ 440 w 1474"/>
                <a:gd name="T65" fmla="*/ 619 h 1176"/>
                <a:gd name="T66" fmla="*/ 388 w 1474"/>
                <a:gd name="T67" fmla="*/ 629 h 1176"/>
                <a:gd name="T68" fmla="*/ 324 w 1474"/>
                <a:gd name="T69" fmla="*/ 619 h 1176"/>
                <a:gd name="T70" fmla="*/ 277 w 1474"/>
                <a:gd name="T71" fmla="*/ 621 h 1176"/>
                <a:gd name="T72" fmla="*/ 244 w 1474"/>
                <a:gd name="T73" fmla="*/ 638 h 1176"/>
                <a:gd name="T74" fmla="*/ 163 w 1474"/>
                <a:gd name="T75" fmla="*/ 676 h 1176"/>
                <a:gd name="T76" fmla="*/ 102 w 1474"/>
                <a:gd name="T77" fmla="*/ 676 h 1176"/>
                <a:gd name="T78" fmla="*/ 52 w 1474"/>
                <a:gd name="T79" fmla="*/ 676 h 1176"/>
                <a:gd name="T80" fmla="*/ 26 w 1474"/>
                <a:gd name="T81" fmla="*/ 702 h 1176"/>
                <a:gd name="T82" fmla="*/ 78 w 1474"/>
                <a:gd name="T83" fmla="*/ 766 h 1176"/>
                <a:gd name="T84" fmla="*/ 215 w 1474"/>
                <a:gd name="T85" fmla="*/ 801 h 1176"/>
                <a:gd name="T86" fmla="*/ 239 w 1474"/>
                <a:gd name="T87" fmla="*/ 836 h 1176"/>
                <a:gd name="T88" fmla="*/ 305 w 1474"/>
                <a:gd name="T89" fmla="*/ 912 h 1176"/>
                <a:gd name="T90" fmla="*/ 511 w 1474"/>
                <a:gd name="T91" fmla="*/ 985 h 1176"/>
                <a:gd name="T92" fmla="*/ 577 w 1474"/>
                <a:gd name="T93" fmla="*/ 990 h 1176"/>
                <a:gd name="T94" fmla="*/ 638 w 1474"/>
                <a:gd name="T95" fmla="*/ 919 h 1176"/>
                <a:gd name="T96" fmla="*/ 775 w 1474"/>
                <a:gd name="T97" fmla="*/ 966 h 1176"/>
                <a:gd name="T98" fmla="*/ 829 w 1474"/>
                <a:gd name="T99" fmla="*/ 1028 h 1176"/>
                <a:gd name="T100" fmla="*/ 936 w 1474"/>
                <a:gd name="T101" fmla="*/ 1056 h 1176"/>
                <a:gd name="T102" fmla="*/ 945 w 1474"/>
                <a:gd name="T103" fmla="*/ 1122 h 1176"/>
                <a:gd name="T104" fmla="*/ 962 w 1474"/>
                <a:gd name="T105" fmla="*/ 1162 h 1176"/>
                <a:gd name="T106" fmla="*/ 983 w 1474"/>
                <a:gd name="T107" fmla="*/ 1108 h 1176"/>
                <a:gd name="T108" fmla="*/ 1004 w 1474"/>
                <a:gd name="T109" fmla="*/ 1077 h 1176"/>
                <a:gd name="T110" fmla="*/ 1028 w 1474"/>
                <a:gd name="T111" fmla="*/ 1032 h 1176"/>
                <a:gd name="T112" fmla="*/ 1063 w 1474"/>
                <a:gd name="T113" fmla="*/ 999 h 1176"/>
                <a:gd name="T114" fmla="*/ 1094 w 1474"/>
                <a:gd name="T115" fmla="*/ 938 h 1176"/>
                <a:gd name="T116" fmla="*/ 1144 w 1474"/>
                <a:gd name="T117" fmla="*/ 919 h 1176"/>
                <a:gd name="T118" fmla="*/ 1198 w 1474"/>
                <a:gd name="T119" fmla="*/ 919 h 1176"/>
                <a:gd name="T120" fmla="*/ 1311 w 1474"/>
                <a:gd name="T121" fmla="*/ 971 h 1176"/>
                <a:gd name="T122" fmla="*/ 1439 w 1474"/>
                <a:gd name="T123" fmla="*/ 971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74" h="1176">
                  <a:moveTo>
                    <a:pt x="1470" y="938"/>
                  </a:moveTo>
                  <a:lnTo>
                    <a:pt x="1470" y="933"/>
                  </a:lnTo>
                  <a:lnTo>
                    <a:pt x="1470" y="933"/>
                  </a:lnTo>
                  <a:lnTo>
                    <a:pt x="1470" y="933"/>
                  </a:lnTo>
                  <a:lnTo>
                    <a:pt x="1472" y="928"/>
                  </a:lnTo>
                  <a:lnTo>
                    <a:pt x="1465" y="931"/>
                  </a:lnTo>
                  <a:lnTo>
                    <a:pt x="1460" y="926"/>
                  </a:lnTo>
                  <a:lnTo>
                    <a:pt x="1463" y="924"/>
                  </a:lnTo>
                  <a:lnTo>
                    <a:pt x="1458" y="912"/>
                  </a:lnTo>
                  <a:lnTo>
                    <a:pt x="1448" y="891"/>
                  </a:lnTo>
                  <a:lnTo>
                    <a:pt x="1437" y="891"/>
                  </a:lnTo>
                  <a:lnTo>
                    <a:pt x="1422" y="874"/>
                  </a:lnTo>
                  <a:lnTo>
                    <a:pt x="1418" y="874"/>
                  </a:lnTo>
                  <a:lnTo>
                    <a:pt x="1413" y="879"/>
                  </a:lnTo>
                  <a:lnTo>
                    <a:pt x="1406" y="872"/>
                  </a:lnTo>
                  <a:lnTo>
                    <a:pt x="1415" y="858"/>
                  </a:lnTo>
                  <a:lnTo>
                    <a:pt x="1415" y="853"/>
                  </a:lnTo>
                  <a:lnTo>
                    <a:pt x="1418" y="848"/>
                  </a:lnTo>
                  <a:lnTo>
                    <a:pt x="1411" y="843"/>
                  </a:lnTo>
                  <a:lnTo>
                    <a:pt x="1399" y="832"/>
                  </a:lnTo>
                  <a:lnTo>
                    <a:pt x="1389" y="836"/>
                  </a:lnTo>
                  <a:lnTo>
                    <a:pt x="1387" y="834"/>
                  </a:lnTo>
                  <a:lnTo>
                    <a:pt x="1382" y="820"/>
                  </a:lnTo>
                  <a:lnTo>
                    <a:pt x="1382" y="827"/>
                  </a:lnTo>
                  <a:lnTo>
                    <a:pt x="1368" y="829"/>
                  </a:lnTo>
                  <a:lnTo>
                    <a:pt x="1363" y="822"/>
                  </a:lnTo>
                  <a:lnTo>
                    <a:pt x="1361" y="825"/>
                  </a:lnTo>
                  <a:lnTo>
                    <a:pt x="1361" y="822"/>
                  </a:lnTo>
                  <a:lnTo>
                    <a:pt x="1354" y="825"/>
                  </a:lnTo>
                  <a:lnTo>
                    <a:pt x="1352" y="825"/>
                  </a:lnTo>
                  <a:lnTo>
                    <a:pt x="1349" y="827"/>
                  </a:lnTo>
                  <a:lnTo>
                    <a:pt x="1347" y="825"/>
                  </a:lnTo>
                  <a:lnTo>
                    <a:pt x="1335" y="832"/>
                  </a:lnTo>
                  <a:lnTo>
                    <a:pt x="1328" y="822"/>
                  </a:lnTo>
                  <a:lnTo>
                    <a:pt x="1326" y="822"/>
                  </a:lnTo>
                  <a:lnTo>
                    <a:pt x="1318" y="810"/>
                  </a:lnTo>
                  <a:lnTo>
                    <a:pt x="1311" y="806"/>
                  </a:lnTo>
                  <a:lnTo>
                    <a:pt x="1311" y="796"/>
                  </a:lnTo>
                  <a:lnTo>
                    <a:pt x="1300" y="796"/>
                  </a:lnTo>
                  <a:lnTo>
                    <a:pt x="1297" y="803"/>
                  </a:lnTo>
                  <a:lnTo>
                    <a:pt x="1295" y="799"/>
                  </a:lnTo>
                  <a:lnTo>
                    <a:pt x="1295" y="801"/>
                  </a:lnTo>
                  <a:lnTo>
                    <a:pt x="1290" y="799"/>
                  </a:lnTo>
                  <a:lnTo>
                    <a:pt x="1290" y="801"/>
                  </a:lnTo>
                  <a:lnTo>
                    <a:pt x="1283" y="796"/>
                  </a:lnTo>
                  <a:lnTo>
                    <a:pt x="1281" y="796"/>
                  </a:lnTo>
                  <a:lnTo>
                    <a:pt x="1281" y="794"/>
                  </a:lnTo>
                  <a:lnTo>
                    <a:pt x="1283" y="791"/>
                  </a:lnTo>
                  <a:lnTo>
                    <a:pt x="1281" y="789"/>
                  </a:lnTo>
                  <a:lnTo>
                    <a:pt x="1285" y="784"/>
                  </a:lnTo>
                  <a:lnTo>
                    <a:pt x="1285" y="780"/>
                  </a:lnTo>
                  <a:lnTo>
                    <a:pt x="1288" y="777"/>
                  </a:lnTo>
                  <a:lnTo>
                    <a:pt x="1285" y="775"/>
                  </a:lnTo>
                  <a:lnTo>
                    <a:pt x="1290" y="766"/>
                  </a:lnTo>
                  <a:lnTo>
                    <a:pt x="1285" y="761"/>
                  </a:lnTo>
                  <a:lnTo>
                    <a:pt x="1283" y="766"/>
                  </a:lnTo>
                  <a:lnTo>
                    <a:pt x="1276" y="761"/>
                  </a:lnTo>
                  <a:lnTo>
                    <a:pt x="1278" y="756"/>
                  </a:lnTo>
                  <a:lnTo>
                    <a:pt x="1274" y="751"/>
                  </a:lnTo>
                  <a:lnTo>
                    <a:pt x="1267" y="756"/>
                  </a:lnTo>
                  <a:lnTo>
                    <a:pt x="1262" y="754"/>
                  </a:lnTo>
                  <a:lnTo>
                    <a:pt x="1257" y="754"/>
                  </a:lnTo>
                  <a:lnTo>
                    <a:pt x="1255" y="749"/>
                  </a:lnTo>
                  <a:lnTo>
                    <a:pt x="1252" y="747"/>
                  </a:lnTo>
                  <a:lnTo>
                    <a:pt x="1250" y="747"/>
                  </a:lnTo>
                  <a:lnTo>
                    <a:pt x="1248" y="749"/>
                  </a:lnTo>
                  <a:lnTo>
                    <a:pt x="1243" y="747"/>
                  </a:lnTo>
                  <a:lnTo>
                    <a:pt x="1243" y="749"/>
                  </a:lnTo>
                  <a:lnTo>
                    <a:pt x="1238" y="747"/>
                  </a:lnTo>
                  <a:lnTo>
                    <a:pt x="1236" y="749"/>
                  </a:lnTo>
                  <a:lnTo>
                    <a:pt x="1231" y="749"/>
                  </a:lnTo>
                  <a:lnTo>
                    <a:pt x="1233" y="737"/>
                  </a:lnTo>
                  <a:lnTo>
                    <a:pt x="1229" y="732"/>
                  </a:lnTo>
                  <a:lnTo>
                    <a:pt x="1229" y="728"/>
                  </a:lnTo>
                  <a:lnTo>
                    <a:pt x="1224" y="725"/>
                  </a:lnTo>
                  <a:lnTo>
                    <a:pt x="1219" y="728"/>
                  </a:lnTo>
                  <a:lnTo>
                    <a:pt x="1217" y="728"/>
                  </a:lnTo>
                  <a:lnTo>
                    <a:pt x="1217" y="718"/>
                  </a:lnTo>
                  <a:lnTo>
                    <a:pt x="1200" y="716"/>
                  </a:lnTo>
                  <a:lnTo>
                    <a:pt x="1198" y="723"/>
                  </a:lnTo>
                  <a:lnTo>
                    <a:pt x="1196" y="723"/>
                  </a:lnTo>
                  <a:lnTo>
                    <a:pt x="1193" y="721"/>
                  </a:lnTo>
                  <a:lnTo>
                    <a:pt x="1196" y="718"/>
                  </a:lnTo>
                  <a:lnTo>
                    <a:pt x="1198" y="711"/>
                  </a:lnTo>
                  <a:lnTo>
                    <a:pt x="1198" y="709"/>
                  </a:lnTo>
                  <a:lnTo>
                    <a:pt x="1203" y="704"/>
                  </a:lnTo>
                  <a:lnTo>
                    <a:pt x="1205" y="699"/>
                  </a:lnTo>
                  <a:lnTo>
                    <a:pt x="1205" y="690"/>
                  </a:lnTo>
                  <a:lnTo>
                    <a:pt x="1205" y="685"/>
                  </a:lnTo>
                  <a:lnTo>
                    <a:pt x="1205" y="680"/>
                  </a:lnTo>
                  <a:lnTo>
                    <a:pt x="1203" y="676"/>
                  </a:lnTo>
                  <a:lnTo>
                    <a:pt x="1198" y="676"/>
                  </a:lnTo>
                  <a:lnTo>
                    <a:pt x="1196" y="659"/>
                  </a:lnTo>
                  <a:lnTo>
                    <a:pt x="1196" y="657"/>
                  </a:lnTo>
                  <a:lnTo>
                    <a:pt x="1186" y="657"/>
                  </a:lnTo>
                  <a:lnTo>
                    <a:pt x="1177" y="662"/>
                  </a:lnTo>
                  <a:lnTo>
                    <a:pt x="1165" y="664"/>
                  </a:lnTo>
                  <a:lnTo>
                    <a:pt x="1160" y="666"/>
                  </a:lnTo>
                  <a:lnTo>
                    <a:pt x="1158" y="664"/>
                  </a:lnTo>
                  <a:lnTo>
                    <a:pt x="1153" y="666"/>
                  </a:lnTo>
                  <a:lnTo>
                    <a:pt x="1151" y="666"/>
                  </a:lnTo>
                  <a:lnTo>
                    <a:pt x="1146" y="671"/>
                  </a:lnTo>
                  <a:lnTo>
                    <a:pt x="1144" y="669"/>
                  </a:lnTo>
                  <a:lnTo>
                    <a:pt x="1139" y="671"/>
                  </a:lnTo>
                  <a:lnTo>
                    <a:pt x="1122" y="666"/>
                  </a:lnTo>
                  <a:lnTo>
                    <a:pt x="1129" y="662"/>
                  </a:lnTo>
                  <a:lnTo>
                    <a:pt x="1129" y="657"/>
                  </a:lnTo>
                  <a:lnTo>
                    <a:pt x="1129" y="652"/>
                  </a:lnTo>
                  <a:lnTo>
                    <a:pt x="1127" y="652"/>
                  </a:lnTo>
                  <a:lnTo>
                    <a:pt x="1127" y="636"/>
                  </a:lnTo>
                  <a:lnTo>
                    <a:pt x="1139" y="638"/>
                  </a:lnTo>
                  <a:lnTo>
                    <a:pt x="1141" y="640"/>
                  </a:lnTo>
                  <a:lnTo>
                    <a:pt x="1146" y="638"/>
                  </a:lnTo>
                  <a:lnTo>
                    <a:pt x="1146" y="629"/>
                  </a:lnTo>
                  <a:lnTo>
                    <a:pt x="1148" y="629"/>
                  </a:lnTo>
                  <a:lnTo>
                    <a:pt x="1153" y="614"/>
                  </a:lnTo>
                  <a:lnTo>
                    <a:pt x="1153" y="605"/>
                  </a:lnTo>
                  <a:lnTo>
                    <a:pt x="1158" y="605"/>
                  </a:lnTo>
                  <a:lnTo>
                    <a:pt x="1165" y="605"/>
                  </a:lnTo>
                  <a:lnTo>
                    <a:pt x="1167" y="607"/>
                  </a:lnTo>
                  <a:lnTo>
                    <a:pt x="1170" y="607"/>
                  </a:lnTo>
                  <a:lnTo>
                    <a:pt x="1172" y="605"/>
                  </a:lnTo>
                  <a:lnTo>
                    <a:pt x="1172" y="600"/>
                  </a:lnTo>
                  <a:lnTo>
                    <a:pt x="1177" y="603"/>
                  </a:lnTo>
                  <a:lnTo>
                    <a:pt x="1177" y="600"/>
                  </a:lnTo>
                  <a:lnTo>
                    <a:pt x="1181" y="603"/>
                  </a:lnTo>
                  <a:lnTo>
                    <a:pt x="1189" y="581"/>
                  </a:lnTo>
                  <a:lnTo>
                    <a:pt x="1193" y="579"/>
                  </a:lnTo>
                  <a:lnTo>
                    <a:pt x="1191" y="577"/>
                  </a:lnTo>
                  <a:lnTo>
                    <a:pt x="1193" y="577"/>
                  </a:lnTo>
                  <a:lnTo>
                    <a:pt x="1191" y="572"/>
                  </a:lnTo>
                  <a:lnTo>
                    <a:pt x="1193" y="569"/>
                  </a:lnTo>
                  <a:lnTo>
                    <a:pt x="1198" y="558"/>
                  </a:lnTo>
                  <a:lnTo>
                    <a:pt x="1196" y="553"/>
                  </a:lnTo>
                  <a:lnTo>
                    <a:pt x="1193" y="553"/>
                  </a:lnTo>
                  <a:lnTo>
                    <a:pt x="1186" y="562"/>
                  </a:lnTo>
                  <a:lnTo>
                    <a:pt x="1181" y="562"/>
                  </a:lnTo>
                  <a:lnTo>
                    <a:pt x="1179" y="560"/>
                  </a:lnTo>
                  <a:lnTo>
                    <a:pt x="1177" y="560"/>
                  </a:lnTo>
                  <a:lnTo>
                    <a:pt x="1174" y="558"/>
                  </a:lnTo>
                  <a:lnTo>
                    <a:pt x="1163" y="558"/>
                  </a:lnTo>
                  <a:lnTo>
                    <a:pt x="1163" y="562"/>
                  </a:lnTo>
                  <a:lnTo>
                    <a:pt x="1158" y="558"/>
                  </a:lnTo>
                  <a:lnTo>
                    <a:pt x="1163" y="553"/>
                  </a:lnTo>
                  <a:lnTo>
                    <a:pt x="1165" y="548"/>
                  </a:lnTo>
                  <a:lnTo>
                    <a:pt x="1167" y="548"/>
                  </a:lnTo>
                  <a:lnTo>
                    <a:pt x="1172" y="543"/>
                  </a:lnTo>
                  <a:lnTo>
                    <a:pt x="1172" y="539"/>
                  </a:lnTo>
                  <a:lnTo>
                    <a:pt x="1170" y="539"/>
                  </a:lnTo>
                  <a:lnTo>
                    <a:pt x="1167" y="539"/>
                  </a:lnTo>
                  <a:lnTo>
                    <a:pt x="1165" y="536"/>
                  </a:lnTo>
                  <a:lnTo>
                    <a:pt x="1163" y="525"/>
                  </a:lnTo>
                  <a:lnTo>
                    <a:pt x="1160" y="518"/>
                  </a:lnTo>
                  <a:lnTo>
                    <a:pt x="1155" y="513"/>
                  </a:lnTo>
                  <a:lnTo>
                    <a:pt x="1163" y="501"/>
                  </a:lnTo>
                  <a:lnTo>
                    <a:pt x="1163" y="492"/>
                  </a:lnTo>
                  <a:lnTo>
                    <a:pt x="1160" y="487"/>
                  </a:lnTo>
                  <a:lnTo>
                    <a:pt x="1158" y="482"/>
                  </a:lnTo>
                  <a:lnTo>
                    <a:pt x="1153" y="480"/>
                  </a:lnTo>
                  <a:lnTo>
                    <a:pt x="1155" y="473"/>
                  </a:lnTo>
                  <a:lnTo>
                    <a:pt x="1163" y="470"/>
                  </a:lnTo>
                  <a:lnTo>
                    <a:pt x="1165" y="466"/>
                  </a:lnTo>
                  <a:lnTo>
                    <a:pt x="1170" y="463"/>
                  </a:lnTo>
                  <a:lnTo>
                    <a:pt x="1172" y="454"/>
                  </a:lnTo>
                  <a:lnTo>
                    <a:pt x="1172" y="454"/>
                  </a:lnTo>
                  <a:lnTo>
                    <a:pt x="1177" y="447"/>
                  </a:lnTo>
                  <a:lnTo>
                    <a:pt x="1179" y="447"/>
                  </a:lnTo>
                  <a:lnTo>
                    <a:pt x="1179" y="444"/>
                  </a:lnTo>
                  <a:lnTo>
                    <a:pt x="1179" y="442"/>
                  </a:lnTo>
                  <a:lnTo>
                    <a:pt x="1177" y="444"/>
                  </a:lnTo>
                  <a:lnTo>
                    <a:pt x="1177" y="440"/>
                  </a:lnTo>
                  <a:lnTo>
                    <a:pt x="1177" y="440"/>
                  </a:lnTo>
                  <a:lnTo>
                    <a:pt x="1174" y="430"/>
                  </a:lnTo>
                  <a:lnTo>
                    <a:pt x="1174" y="425"/>
                  </a:lnTo>
                  <a:lnTo>
                    <a:pt x="1172" y="423"/>
                  </a:lnTo>
                  <a:lnTo>
                    <a:pt x="1172" y="425"/>
                  </a:lnTo>
                  <a:lnTo>
                    <a:pt x="1170" y="421"/>
                  </a:lnTo>
                  <a:lnTo>
                    <a:pt x="1170" y="414"/>
                  </a:lnTo>
                  <a:lnTo>
                    <a:pt x="1167" y="404"/>
                  </a:lnTo>
                  <a:lnTo>
                    <a:pt x="1165" y="399"/>
                  </a:lnTo>
                  <a:lnTo>
                    <a:pt x="1167" y="397"/>
                  </a:lnTo>
                  <a:lnTo>
                    <a:pt x="1167" y="395"/>
                  </a:lnTo>
                  <a:lnTo>
                    <a:pt x="1170" y="392"/>
                  </a:lnTo>
                  <a:lnTo>
                    <a:pt x="1170" y="385"/>
                  </a:lnTo>
                  <a:lnTo>
                    <a:pt x="1163" y="388"/>
                  </a:lnTo>
                  <a:lnTo>
                    <a:pt x="1158" y="378"/>
                  </a:lnTo>
                  <a:lnTo>
                    <a:pt x="1153" y="373"/>
                  </a:lnTo>
                  <a:lnTo>
                    <a:pt x="1155" y="371"/>
                  </a:lnTo>
                  <a:lnTo>
                    <a:pt x="1151" y="371"/>
                  </a:lnTo>
                  <a:lnTo>
                    <a:pt x="1144" y="366"/>
                  </a:lnTo>
                  <a:lnTo>
                    <a:pt x="1139" y="366"/>
                  </a:lnTo>
                  <a:lnTo>
                    <a:pt x="1139" y="366"/>
                  </a:lnTo>
                  <a:lnTo>
                    <a:pt x="1129" y="362"/>
                  </a:lnTo>
                  <a:lnTo>
                    <a:pt x="1127" y="362"/>
                  </a:lnTo>
                  <a:lnTo>
                    <a:pt x="1125" y="362"/>
                  </a:lnTo>
                  <a:lnTo>
                    <a:pt x="1125" y="359"/>
                  </a:lnTo>
                  <a:lnTo>
                    <a:pt x="1118" y="357"/>
                  </a:lnTo>
                  <a:lnTo>
                    <a:pt x="1118" y="352"/>
                  </a:lnTo>
                  <a:lnTo>
                    <a:pt x="1118" y="352"/>
                  </a:lnTo>
                  <a:lnTo>
                    <a:pt x="1108" y="347"/>
                  </a:lnTo>
                  <a:lnTo>
                    <a:pt x="1108" y="347"/>
                  </a:lnTo>
                  <a:lnTo>
                    <a:pt x="1104" y="343"/>
                  </a:lnTo>
                  <a:lnTo>
                    <a:pt x="1108" y="340"/>
                  </a:lnTo>
                  <a:lnTo>
                    <a:pt x="1111" y="336"/>
                  </a:lnTo>
                  <a:lnTo>
                    <a:pt x="1108" y="333"/>
                  </a:lnTo>
                  <a:lnTo>
                    <a:pt x="1108" y="333"/>
                  </a:lnTo>
                  <a:lnTo>
                    <a:pt x="1108" y="331"/>
                  </a:lnTo>
                  <a:lnTo>
                    <a:pt x="1113" y="324"/>
                  </a:lnTo>
                  <a:lnTo>
                    <a:pt x="1118" y="319"/>
                  </a:lnTo>
                  <a:lnTo>
                    <a:pt x="1115" y="317"/>
                  </a:lnTo>
                  <a:lnTo>
                    <a:pt x="1118" y="312"/>
                  </a:lnTo>
                  <a:lnTo>
                    <a:pt x="1122" y="307"/>
                  </a:lnTo>
                  <a:lnTo>
                    <a:pt x="1122" y="300"/>
                  </a:lnTo>
                  <a:lnTo>
                    <a:pt x="1118" y="296"/>
                  </a:lnTo>
                  <a:lnTo>
                    <a:pt x="1118" y="291"/>
                  </a:lnTo>
                  <a:lnTo>
                    <a:pt x="1115" y="286"/>
                  </a:lnTo>
                  <a:lnTo>
                    <a:pt x="1113" y="286"/>
                  </a:lnTo>
                  <a:lnTo>
                    <a:pt x="1115" y="291"/>
                  </a:lnTo>
                  <a:lnTo>
                    <a:pt x="1113" y="293"/>
                  </a:lnTo>
                  <a:lnTo>
                    <a:pt x="1113" y="296"/>
                  </a:lnTo>
                  <a:lnTo>
                    <a:pt x="1108" y="296"/>
                  </a:lnTo>
                  <a:lnTo>
                    <a:pt x="1111" y="298"/>
                  </a:lnTo>
                  <a:lnTo>
                    <a:pt x="1108" y="303"/>
                  </a:lnTo>
                  <a:lnTo>
                    <a:pt x="1111" y="303"/>
                  </a:lnTo>
                  <a:lnTo>
                    <a:pt x="1111" y="305"/>
                  </a:lnTo>
                  <a:lnTo>
                    <a:pt x="1113" y="305"/>
                  </a:lnTo>
                  <a:lnTo>
                    <a:pt x="1108" y="307"/>
                  </a:lnTo>
                  <a:lnTo>
                    <a:pt x="1108" y="307"/>
                  </a:lnTo>
                  <a:lnTo>
                    <a:pt x="1108" y="310"/>
                  </a:lnTo>
                  <a:lnTo>
                    <a:pt x="1104" y="307"/>
                  </a:lnTo>
                  <a:lnTo>
                    <a:pt x="1104" y="307"/>
                  </a:lnTo>
                  <a:lnTo>
                    <a:pt x="1104" y="310"/>
                  </a:lnTo>
                  <a:lnTo>
                    <a:pt x="1099" y="310"/>
                  </a:lnTo>
                  <a:lnTo>
                    <a:pt x="1099" y="305"/>
                  </a:lnTo>
                  <a:lnTo>
                    <a:pt x="1101" y="300"/>
                  </a:lnTo>
                  <a:lnTo>
                    <a:pt x="1099" y="300"/>
                  </a:lnTo>
                  <a:lnTo>
                    <a:pt x="1096" y="296"/>
                  </a:lnTo>
                  <a:lnTo>
                    <a:pt x="1094" y="296"/>
                  </a:lnTo>
                  <a:lnTo>
                    <a:pt x="1099" y="291"/>
                  </a:lnTo>
                  <a:lnTo>
                    <a:pt x="1089" y="291"/>
                  </a:lnTo>
                  <a:lnTo>
                    <a:pt x="1089" y="286"/>
                  </a:lnTo>
                  <a:lnTo>
                    <a:pt x="1092" y="286"/>
                  </a:lnTo>
                  <a:lnTo>
                    <a:pt x="1092" y="281"/>
                  </a:lnTo>
                  <a:lnTo>
                    <a:pt x="1089" y="281"/>
                  </a:lnTo>
                  <a:lnTo>
                    <a:pt x="1094" y="277"/>
                  </a:lnTo>
                  <a:lnTo>
                    <a:pt x="1094" y="272"/>
                  </a:lnTo>
                  <a:lnTo>
                    <a:pt x="1089" y="272"/>
                  </a:lnTo>
                  <a:lnTo>
                    <a:pt x="1089" y="270"/>
                  </a:lnTo>
                  <a:lnTo>
                    <a:pt x="1085" y="272"/>
                  </a:lnTo>
                  <a:lnTo>
                    <a:pt x="1080" y="270"/>
                  </a:lnTo>
                  <a:lnTo>
                    <a:pt x="1073" y="262"/>
                  </a:lnTo>
                  <a:lnTo>
                    <a:pt x="1075" y="260"/>
                  </a:lnTo>
                  <a:lnTo>
                    <a:pt x="1075" y="262"/>
                  </a:lnTo>
                  <a:lnTo>
                    <a:pt x="1078" y="255"/>
                  </a:lnTo>
                  <a:lnTo>
                    <a:pt x="1078" y="251"/>
                  </a:lnTo>
                  <a:lnTo>
                    <a:pt x="1075" y="239"/>
                  </a:lnTo>
                  <a:lnTo>
                    <a:pt x="1075" y="239"/>
                  </a:lnTo>
                  <a:lnTo>
                    <a:pt x="1075" y="239"/>
                  </a:lnTo>
                  <a:lnTo>
                    <a:pt x="1075" y="229"/>
                  </a:lnTo>
                  <a:lnTo>
                    <a:pt x="1075" y="229"/>
                  </a:lnTo>
                  <a:lnTo>
                    <a:pt x="1073" y="225"/>
                  </a:lnTo>
                  <a:lnTo>
                    <a:pt x="1070" y="227"/>
                  </a:lnTo>
                  <a:lnTo>
                    <a:pt x="1066" y="225"/>
                  </a:lnTo>
                  <a:lnTo>
                    <a:pt x="1066" y="225"/>
                  </a:lnTo>
                  <a:lnTo>
                    <a:pt x="1066" y="220"/>
                  </a:lnTo>
                  <a:lnTo>
                    <a:pt x="1070" y="220"/>
                  </a:lnTo>
                  <a:lnTo>
                    <a:pt x="1070" y="220"/>
                  </a:lnTo>
                  <a:lnTo>
                    <a:pt x="1070" y="215"/>
                  </a:lnTo>
                  <a:lnTo>
                    <a:pt x="1059" y="213"/>
                  </a:lnTo>
                  <a:lnTo>
                    <a:pt x="1059" y="208"/>
                  </a:lnTo>
                  <a:lnTo>
                    <a:pt x="1056" y="208"/>
                  </a:lnTo>
                  <a:lnTo>
                    <a:pt x="1054" y="206"/>
                  </a:lnTo>
                  <a:lnTo>
                    <a:pt x="1061" y="206"/>
                  </a:lnTo>
                  <a:lnTo>
                    <a:pt x="1061" y="196"/>
                  </a:lnTo>
                  <a:lnTo>
                    <a:pt x="1054" y="192"/>
                  </a:lnTo>
                  <a:lnTo>
                    <a:pt x="1052" y="187"/>
                  </a:lnTo>
                  <a:lnTo>
                    <a:pt x="1054" y="187"/>
                  </a:lnTo>
                  <a:lnTo>
                    <a:pt x="1052" y="184"/>
                  </a:lnTo>
                  <a:lnTo>
                    <a:pt x="1052" y="182"/>
                  </a:lnTo>
                  <a:lnTo>
                    <a:pt x="1047" y="182"/>
                  </a:lnTo>
                  <a:lnTo>
                    <a:pt x="1042" y="187"/>
                  </a:lnTo>
                  <a:lnTo>
                    <a:pt x="1033" y="175"/>
                  </a:lnTo>
                  <a:lnTo>
                    <a:pt x="1033" y="173"/>
                  </a:lnTo>
                  <a:lnTo>
                    <a:pt x="1028" y="177"/>
                  </a:lnTo>
                  <a:lnTo>
                    <a:pt x="1026" y="175"/>
                  </a:lnTo>
                  <a:lnTo>
                    <a:pt x="1009" y="182"/>
                  </a:lnTo>
                  <a:lnTo>
                    <a:pt x="1004" y="182"/>
                  </a:lnTo>
                  <a:lnTo>
                    <a:pt x="1002" y="184"/>
                  </a:lnTo>
                  <a:lnTo>
                    <a:pt x="1004" y="187"/>
                  </a:lnTo>
                  <a:lnTo>
                    <a:pt x="1004" y="187"/>
                  </a:lnTo>
                  <a:lnTo>
                    <a:pt x="1007" y="187"/>
                  </a:lnTo>
                  <a:lnTo>
                    <a:pt x="1004" y="187"/>
                  </a:lnTo>
                  <a:lnTo>
                    <a:pt x="1002" y="192"/>
                  </a:lnTo>
                  <a:lnTo>
                    <a:pt x="1000" y="194"/>
                  </a:lnTo>
                  <a:lnTo>
                    <a:pt x="995" y="192"/>
                  </a:lnTo>
                  <a:lnTo>
                    <a:pt x="990" y="194"/>
                  </a:lnTo>
                  <a:lnTo>
                    <a:pt x="995" y="194"/>
                  </a:lnTo>
                  <a:lnTo>
                    <a:pt x="1000" y="199"/>
                  </a:lnTo>
                  <a:lnTo>
                    <a:pt x="995" y="206"/>
                  </a:lnTo>
                  <a:lnTo>
                    <a:pt x="997" y="206"/>
                  </a:lnTo>
                  <a:lnTo>
                    <a:pt x="1000" y="206"/>
                  </a:lnTo>
                  <a:lnTo>
                    <a:pt x="1004" y="206"/>
                  </a:lnTo>
                  <a:lnTo>
                    <a:pt x="1004" y="206"/>
                  </a:lnTo>
                  <a:lnTo>
                    <a:pt x="1004" y="208"/>
                  </a:lnTo>
                  <a:lnTo>
                    <a:pt x="1007" y="215"/>
                  </a:lnTo>
                  <a:lnTo>
                    <a:pt x="1009" y="215"/>
                  </a:lnTo>
                  <a:lnTo>
                    <a:pt x="1009" y="220"/>
                  </a:lnTo>
                  <a:lnTo>
                    <a:pt x="1009" y="218"/>
                  </a:lnTo>
                  <a:lnTo>
                    <a:pt x="1014" y="218"/>
                  </a:lnTo>
                  <a:lnTo>
                    <a:pt x="1014" y="220"/>
                  </a:lnTo>
                  <a:lnTo>
                    <a:pt x="1018" y="222"/>
                  </a:lnTo>
                  <a:lnTo>
                    <a:pt x="1016" y="225"/>
                  </a:lnTo>
                  <a:lnTo>
                    <a:pt x="1016" y="227"/>
                  </a:lnTo>
                  <a:lnTo>
                    <a:pt x="1011" y="229"/>
                  </a:lnTo>
                  <a:lnTo>
                    <a:pt x="1009" y="232"/>
                  </a:lnTo>
                  <a:lnTo>
                    <a:pt x="1011" y="234"/>
                  </a:lnTo>
                  <a:lnTo>
                    <a:pt x="1018" y="239"/>
                  </a:lnTo>
                  <a:lnTo>
                    <a:pt x="1021" y="239"/>
                  </a:lnTo>
                  <a:lnTo>
                    <a:pt x="1018" y="246"/>
                  </a:lnTo>
                  <a:lnTo>
                    <a:pt x="1026" y="253"/>
                  </a:lnTo>
                  <a:lnTo>
                    <a:pt x="1018" y="258"/>
                  </a:lnTo>
                  <a:lnTo>
                    <a:pt x="1016" y="260"/>
                  </a:lnTo>
                  <a:lnTo>
                    <a:pt x="1014" y="253"/>
                  </a:lnTo>
                  <a:lnTo>
                    <a:pt x="1009" y="267"/>
                  </a:lnTo>
                  <a:lnTo>
                    <a:pt x="1007" y="267"/>
                  </a:lnTo>
                  <a:lnTo>
                    <a:pt x="1007" y="272"/>
                  </a:lnTo>
                  <a:lnTo>
                    <a:pt x="1007" y="272"/>
                  </a:lnTo>
                  <a:lnTo>
                    <a:pt x="1004" y="279"/>
                  </a:lnTo>
                  <a:lnTo>
                    <a:pt x="1009" y="284"/>
                  </a:lnTo>
                  <a:lnTo>
                    <a:pt x="1004" y="281"/>
                  </a:lnTo>
                  <a:lnTo>
                    <a:pt x="1000" y="286"/>
                  </a:lnTo>
                  <a:lnTo>
                    <a:pt x="995" y="286"/>
                  </a:lnTo>
                  <a:lnTo>
                    <a:pt x="990" y="288"/>
                  </a:lnTo>
                  <a:lnTo>
                    <a:pt x="983" y="298"/>
                  </a:lnTo>
                  <a:lnTo>
                    <a:pt x="983" y="300"/>
                  </a:lnTo>
                  <a:lnTo>
                    <a:pt x="981" y="303"/>
                  </a:lnTo>
                  <a:lnTo>
                    <a:pt x="976" y="296"/>
                  </a:lnTo>
                  <a:lnTo>
                    <a:pt x="966" y="291"/>
                  </a:lnTo>
                  <a:lnTo>
                    <a:pt x="962" y="281"/>
                  </a:lnTo>
                  <a:lnTo>
                    <a:pt x="945" y="272"/>
                  </a:lnTo>
                  <a:lnTo>
                    <a:pt x="948" y="265"/>
                  </a:lnTo>
                  <a:lnTo>
                    <a:pt x="943" y="262"/>
                  </a:lnTo>
                  <a:lnTo>
                    <a:pt x="943" y="267"/>
                  </a:lnTo>
                  <a:lnTo>
                    <a:pt x="938" y="265"/>
                  </a:lnTo>
                  <a:lnTo>
                    <a:pt x="938" y="258"/>
                  </a:lnTo>
                  <a:lnTo>
                    <a:pt x="943" y="253"/>
                  </a:lnTo>
                  <a:lnTo>
                    <a:pt x="943" y="248"/>
                  </a:lnTo>
                  <a:lnTo>
                    <a:pt x="945" y="244"/>
                  </a:lnTo>
                  <a:lnTo>
                    <a:pt x="952" y="246"/>
                  </a:lnTo>
                  <a:lnTo>
                    <a:pt x="952" y="244"/>
                  </a:lnTo>
                  <a:lnTo>
                    <a:pt x="959" y="244"/>
                  </a:lnTo>
                  <a:lnTo>
                    <a:pt x="962" y="244"/>
                  </a:lnTo>
                  <a:lnTo>
                    <a:pt x="962" y="244"/>
                  </a:lnTo>
                  <a:lnTo>
                    <a:pt x="964" y="239"/>
                  </a:lnTo>
                  <a:lnTo>
                    <a:pt x="964" y="236"/>
                  </a:lnTo>
                  <a:lnTo>
                    <a:pt x="959" y="234"/>
                  </a:lnTo>
                  <a:lnTo>
                    <a:pt x="962" y="234"/>
                  </a:lnTo>
                  <a:lnTo>
                    <a:pt x="959" y="229"/>
                  </a:lnTo>
                  <a:lnTo>
                    <a:pt x="957" y="229"/>
                  </a:lnTo>
                  <a:lnTo>
                    <a:pt x="959" y="220"/>
                  </a:lnTo>
                  <a:lnTo>
                    <a:pt x="957" y="220"/>
                  </a:lnTo>
                  <a:lnTo>
                    <a:pt x="952" y="220"/>
                  </a:lnTo>
                  <a:lnTo>
                    <a:pt x="950" y="215"/>
                  </a:lnTo>
                  <a:lnTo>
                    <a:pt x="945" y="215"/>
                  </a:lnTo>
                  <a:lnTo>
                    <a:pt x="948" y="196"/>
                  </a:lnTo>
                  <a:lnTo>
                    <a:pt x="945" y="196"/>
                  </a:lnTo>
                  <a:lnTo>
                    <a:pt x="948" y="196"/>
                  </a:lnTo>
                  <a:lnTo>
                    <a:pt x="948" y="194"/>
                  </a:lnTo>
                  <a:lnTo>
                    <a:pt x="945" y="187"/>
                  </a:lnTo>
                  <a:lnTo>
                    <a:pt x="945" y="182"/>
                  </a:lnTo>
                  <a:lnTo>
                    <a:pt x="943" y="180"/>
                  </a:lnTo>
                  <a:lnTo>
                    <a:pt x="943" y="173"/>
                  </a:lnTo>
                  <a:lnTo>
                    <a:pt x="941" y="168"/>
                  </a:lnTo>
                  <a:lnTo>
                    <a:pt x="945" y="159"/>
                  </a:lnTo>
                  <a:lnTo>
                    <a:pt x="943" y="154"/>
                  </a:lnTo>
                  <a:lnTo>
                    <a:pt x="950" y="149"/>
                  </a:lnTo>
                  <a:lnTo>
                    <a:pt x="952" y="151"/>
                  </a:lnTo>
                  <a:lnTo>
                    <a:pt x="957" y="149"/>
                  </a:lnTo>
                  <a:lnTo>
                    <a:pt x="957" y="149"/>
                  </a:lnTo>
                  <a:lnTo>
                    <a:pt x="957" y="140"/>
                  </a:lnTo>
                  <a:lnTo>
                    <a:pt x="957" y="137"/>
                  </a:lnTo>
                  <a:lnTo>
                    <a:pt x="962" y="130"/>
                  </a:lnTo>
                  <a:lnTo>
                    <a:pt x="966" y="130"/>
                  </a:lnTo>
                  <a:lnTo>
                    <a:pt x="971" y="133"/>
                  </a:lnTo>
                  <a:lnTo>
                    <a:pt x="976" y="133"/>
                  </a:lnTo>
                  <a:lnTo>
                    <a:pt x="978" y="130"/>
                  </a:lnTo>
                  <a:lnTo>
                    <a:pt x="976" y="130"/>
                  </a:lnTo>
                  <a:lnTo>
                    <a:pt x="976" y="130"/>
                  </a:lnTo>
                  <a:lnTo>
                    <a:pt x="971" y="130"/>
                  </a:lnTo>
                  <a:lnTo>
                    <a:pt x="971" y="130"/>
                  </a:lnTo>
                  <a:lnTo>
                    <a:pt x="966" y="128"/>
                  </a:lnTo>
                  <a:lnTo>
                    <a:pt x="966" y="125"/>
                  </a:lnTo>
                  <a:lnTo>
                    <a:pt x="964" y="130"/>
                  </a:lnTo>
                  <a:lnTo>
                    <a:pt x="964" y="125"/>
                  </a:lnTo>
                  <a:lnTo>
                    <a:pt x="966" y="125"/>
                  </a:lnTo>
                  <a:lnTo>
                    <a:pt x="962" y="128"/>
                  </a:lnTo>
                  <a:lnTo>
                    <a:pt x="952" y="125"/>
                  </a:lnTo>
                  <a:lnTo>
                    <a:pt x="945" y="121"/>
                  </a:lnTo>
                  <a:lnTo>
                    <a:pt x="943" y="116"/>
                  </a:lnTo>
                  <a:lnTo>
                    <a:pt x="938" y="114"/>
                  </a:lnTo>
                  <a:lnTo>
                    <a:pt x="933" y="116"/>
                  </a:lnTo>
                  <a:lnTo>
                    <a:pt x="929" y="114"/>
                  </a:lnTo>
                  <a:lnTo>
                    <a:pt x="926" y="111"/>
                  </a:lnTo>
                  <a:lnTo>
                    <a:pt x="919" y="114"/>
                  </a:lnTo>
                  <a:lnTo>
                    <a:pt x="915" y="111"/>
                  </a:lnTo>
                  <a:lnTo>
                    <a:pt x="917" y="107"/>
                  </a:lnTo>
                  <a:lnTo>
                    <a:pt x="919" y="104"/>
                  </a:lnTo>
                  <a:lnTo>
                    <a:pt x="924" y="97"/>
                  </a:lnTo>
                  <a:lnTo>
                    <a:pt x="926" y="92"/>
                  </a:lnTo>
                  <a:lnTo>
                    <a:pt x="926" y="92"/>
                  </a:lnTo>
                  <a:lnTo>
                    <a:pt x="926" y="90"/>
                  </a:lnTo>
                  <a:lnTo>
                    <a:pt x="924" y="90"/>
                  </a:lnTo>
                  <a:lnTo>
                    <a:pt x="922" y="88"/>
                  </a:lnTo>
                  <a:lnTo>
                    <a:pt x="924" y="83"/>
                  </a:lnTo>
                  <a:lnTo>
                    <a:pt x="922" y="76"/>
                  </a:lnTo>
                  <a:lnTo>
                    <a:pt x="922" y="73"/>
                  </a:lnTo>
                  <a:lnTo>
                    <a:pt x="924" y="73"/>
                  </a:lnTo>
                  <a:lnTo>
                    <a:pt x="924" y="69"/>
                  </a:lnTo>
                  <a:lnTo>
                    <a:pt x="926" y="69"/>
                  </a:lnTo>
                  <a:lnTo>
                    <a:pt x="924" y="62"/>
                  </a:lnTo>
                  <a:lnTo>
                    <a:pt x="929" y="69"/>
                  </a:lnTo>
                  <a:lnTo>
                    <a:pt x="933" y="71"/>
                  </a:lnTo>
                  <a:lnTo>
                    <a:pt x="936" y="73"/>
                  </a:lnTo>
                  <a:lnTo>
                    <a:pt x="938" y="69"/>
                  </a:lnTo>
                  <a:lnTo>
                    <a:pt x="938" y="73"/>
                  </a:lnTo>
                  <a:lnTo>
                    <a:pt x="943" y="73"/>
                  </a:lnTo>
                  <a:lnTo>
                    <a:pt x="945" y="76"/>
                  </a:lnTo>
                  <a:lnTo>
                    <a:pt x="948" y="81"/>
                  </a:lnTo>
                  <a:lnTo>
                    <a:pt x="948" y="83"/>
                  </a:lnTo>
                  <a:lnTo>
                    <a:pt x="957" y="81"/>
                  </a:lnTo>
                  <a:lnTo>
                    <a:pt x="962" y="78"/>
                  </a:lnTo>
                  <a:lnTo>
                    <a:pt x="962" y="76"/>
                  </a:lnTo>
                  <a:lnTo>
                    <a:pt x="959" y="73"/>
                  </a:lnTo>
                  <a:lnTo>
                    <a:pt x="957" y="69"/>
                  </a:lnTo>
                  <a:lnTo>
                    <a:pt x="952" y="66"/>
                  </a:lnTo>
                  <a:lnTo>
                    <a:pt x="955" y="59"/>
                  </a:lnTo>
                  <a:lnTo>
                    <a:pt x="957" y="62"/>
                  </a:lnTo>
                  <a:lnTo>
                    <a:pt x="962" y="59"/>
                  </a:lnTo>
                  <a:lnTo>
                    <a:pt x="962" y="57"/>
                  </a:lnTo>
                  <a:lnTo>
                    <a:pt x="966" y="55"/>
                  </a:lnTo>
                  <a:lnTo>
                    <a:pt x="966" y="55"/>
                  </a:lnTo>
                  <a:lnTo>
                    <a:pt x="952" y="55"/>
                  </a:lnTo>
                  <a:lnTo>
                    <a:pt x="945" y="50"/>
                  </a:lnTo>
                  <a:lnTo>
                    <a:pt x="933" y="43"/>
                  </a:lnTo>
                  <a:lnTo>
                    <a:pt x="931" y="40"/>
                  </a:lnTo>
                  <a:lnTo>
                    <a:pt x="915" y="29"/>
                  </a:lnTo>
                  <a:lnTo>
                    <a:pt x="912" y="29"/>
                  </a:lnTo>
                  <a:lnTo>
                    <a:pt x="910" y="29"/>
                  </a:lnTo>
                  <a:lnTo>
                    <a:pt x="907" y="22"/>
                  </a:lnTo>
                  <a:lnTo>
                    <a:pt x="893" y="17"/>
                  </a:lnTo>
                  <a:lnTo>
                    <a:pt x="896" y="14"/>
                  </a:lnTo>
                  <a:lnTo>
                    <a:pt x="891" y="17"/>
                  </a:lnTo>
                  <a:lnTo>
                    <a:pt x="886" y="14"/>
                  </a:lnTo>
                  <a:lnTo>
                    <a:pt x="886" y="17"/>
                  </a:lnTo>
                  <a:lnTo>
                    <a:pt x="881" y="14"/>
                  </a:lnTo>
                  <a:lnTo>
                    <a:pt x="874" y="10"/>
                  </a:lnTo>
                  <a:lnTo>
                    <a:pt x="872" y="10"/>
                  </a:lnTo>
                  <a:lnTo>
                    <a:pt x="877" y="12"/>
                  </a:lnTo>
                  <a:lnTo>
                    <a:pt x="877" y="14"/>
                  </a:lnTo>
                  <a:lnTo>
                    <a:pt x="870" y="12"/>
                  </a:lnTo>
                  <a:lnTo>
                    <a:pt x="863" y="19"/>
                  </a:lnTo>
                  <a:lnTo>
                    <a:pt x="853" y="5"/>
                  </a:lnTo>
                  <a:lnTo>
                    <a:pt x="844" y="0"/>
                  </a:lnTo>
                  <a:lnTo>
                    <a:pt x="841" y="0"/>
                  </a:lnTo>
                  <a:lnTo>
                    <a:pt x="839" y="5"/>
                  </a:lnTo>
                  <a:lnTo>
                    <a:pt x="841" y="10"/>
                  </a:lnTo>
                  <a:lnTo>
                    <a:pt x="839" y="10"/>
                  </a:lnTo>
                  <a:lnTo>
                    <a:pt x="839" y="10"/>
                  </a:lnTo>
                  <a:lnTo>
                    <a:pt x="829" y="10"/>
                  </a:lnTo>
                  <a:lnTo>
                    <a:pt x="829" y="10"/>
                  </a:lnTo>
                  <a:lnTo>
                    <a:pt x="827" y="10"/>
                  </a:lnTo>
                  <a:lnTo>
                    <a:pt x="822" y="5"/>
                  </a:lnTo>
                  <a:lnTo>
                    <a:pt x="818" y="10"/>
                  </a:lnTo>
                  <a:lnTo>
                    <a:pt x="811" y="5"/>
                  </a:lnTo>
                  <a:lnTo>
                    <a:pt x="811" y="0"/>
                  </a:lnTo>
                  <a:lnTo>
                    <a:pt x="806" y="3"/>
                  </a:lnTo>
                  <a:lnTo>
                    <a:pt x="806" y="3"/>
                  </a:lnTo>
                  <a:lnTo>
                    <a:pt x="801" y="0"/>
                  </a:lnTo>
                  <a:lnTo>
                    <a:pt x="796" y="0"/>
                  </a:lnTo>
                  <a:lnTo>
                    <a:pt x="794" y="0"/>
                  </a:lnTo>
                  <a:lnTo>
                    <a:pt x="794" y="5"/>
                  </a:lnTo>
                  <a:lnTo>
                    <a:pt x="789" y="10"/>
                  </a:lnTo>
                  <a:lnTo>
                    <a:pt x="789" y="17"/>
                  </a:lnTo>
                  <a:lnTo>
                    <a:pt x="789" y="22"/>
                  </a:lnTo>
                  <a:lnTo>
                    <a:pt x="787" y="24"/>
                  </a:lnTo>
                  <a:lnTo>
                    <a:pt x="787" y="24"/>
                  </a:lnTo>
                  <a:lnTo>
                    <a:pt x="782" y="31"/>
                  </a:lnTo>
                  <a:lnTo>
                    <a:pt x="785" y="38"/>
                  </a:lnTo>
                  <a:lnTo>
                    <a:pt x="785" y="40"/>
                  </a:lnTo>
                  <a:lnTo>
                    <a:pt x="782" y="43"/>
                  </a:lnTo>
                  <a:lnTo>
                    <a:pt x="782" y="40"/>
                  </a:lnTo>
                  <a:lnTo>
                    <a:pt x="778" y="40"/>
                  </a:lnTo>
                  <a:lnTo>
                    <a:pt x="766" y="38"/>
                  </a:lnTo>
                  <a:lnTo>
                    <a:pt x="766" y="40"/>
                  </a:lnTo>
                  <a:lnTo>
                    <a:pt x="763" y="40"/>
                  </a:lnTo>
                  <a:lnTo>
                    <a:pt x="761" y="38"/>
                  </a:lnTo>
                  <a:lnTo>
                    <a:pt x="759" y="40"/>
                  </a:lnTo>
                  <a:lnTo>
                    <a:pt x="756" y="38"/>
                  </a:lnTo>
                  <a:lnTo>
                    <a:pt x="749" y="29"/>
                  </a:lnTo>
                  <a:lnTo>
                    <a:pt x="747" y="29"/>
                  </a:lnTo>
                  <a:lnTo>
                    <a:pt x="735" y="36"/>
                  </a:lnTo>
                  <a:lnTo>
                    <a:pt x="728" y="33"/>
                  </a:lnTo>
                  <a:lnTo>
                    <a:pt x="726" y="36"/>
                  </a:lnTo>
                  <a:lnTo>
                    <a:pt x="723" y="36"/>
                  </a:lnTo>
                  <a:lnTo>
                    <a:pt x="718" y="38"/>
                  </a:lnTo>
                  <a:lnTo>
                    <a:pt x="716" y="38"/>
                  </a:lnTo>
                  <a:lnTo>
                    <a:pt x="718" y="29"/>
                  </a:lnTo>
                  <a:lnTo>
                    <a:pt x="714" y="24"/>
                  </a:lnTo>
                  <a:lnTo>
                    <a:pt x="714" y="24"/>
                  </a:lnTo>
                  <a:lnTo>
                    <a:pt x="711" y="24"/>
                  </a:lnTo>
                  <a:lnTo>
                    <a:pt x="709" y="29"/>
                  </a:lnTo>
                  <a:lnTo>
                    <a:pt x="704" y="29"/>
                  </a:lnTo>
                  <a:lnTo>
                    <a:pt x="697" y="26"/>
                  </a:lnTo>
                  <a:lnTo>
                    <a:pt x="695" y="31"/>
                  </a:lnTo>
                  <a:lnTo>
                    <a:pt x="697" y="40"/>
                  </a:lnTo>
                  <a:lnTo>
                    <a:pt x="688" y="45"/>
                  </a:lnTo>
                  <a:lnTo>
                    <a:pt x="688" y="52"/>
                  </a:lnTo>
                  <a:lnTo>
                    <a:pt x="683" y="50"/>
                  </a:lnTo>
                  <a:lnTo>
                    <a:pt x="681" y="43"/>
                  </a:lnTo>
                  <a:lnTo>
                    <a:pt x="676" y="40"/>
                  </a:lnTo>
                  <a:lnTo>
                    <a:pt x="678" y="45"/>
                  </a:lnTo>
                  <a:lnTo>
                    <a:pt x="678" y="55"/>
                  </a:lnTo>
                  <a:lnTo>
                    <a:pt x="676" y="55"/>
                  </a:lnTo>
                  <a:lnTo>
                    <a:pt x="676" y="55"/>
                  </a:lnTo>
                  <a:lnTo>
                    <a:pt x="676" y="62"/>
                  </a:lnTo>
                  <a:lnTo>
                    <a:pt x="671" y="69"/>
                  </a:lnTo>
                  <a:lnTo>
                    <a:pt x="669" y="71"/>
                  </a:lnTo>
                  <a:lnTo>
                    <a:pt x="662" y="71"/>
                  </a:lnTo>
                  <a:lnTo>
                    <a:pt x="662" y="73"/>
                  </a:lnTo>
                  <a:lnTo>
                    <a:pt x="664" y="76"/>
                  </a:lnTo>
                  <a:lnTo>
                    <a:pt x="664" y="81"/>
                  </a:lnTo>
                  <a:lnTo>
                    <a:pt x="666" y="81"/>
                  </a:lnTo>
                  <a:lnTo>
                    <a:pt x="666" y="83"/>
                  </a:lnTo>
                  <a:lnTo>
                    <a:pt x="669" y="83"/>
                  </a:lnTo>
                  <a:lnTo>
                    <a:pt x="671" y="88"/>
                  </a:lnTo>
                  <a:lnTo>
                    <a:pt x="676" y="88"/>
                  </a:lnTo>
                  <a:lnTo>
                    <a:pt x="676" y="88"/>
                  </a:lnTo>
                  <a:lnTo>
                    <a:pt x="685" y="92"/>
                  </a:lnTo>
                  <a:lnTo>
                    <a:pt x="690" y="99"/>
                  </a:lnTo>
                  <a:lnTo>
                    <a:pt x="690" y="107"/>
                  </a:lnTo>
                  <a:lnTo>
                    <a:pt x="681" y="123"/>
                  </a:lnTo>
                  <a:lnTo>
                    <a:pt x="676" y="123"/>
                  </a:lnTo>
                  <a:lnTo>
                    <a:pt x="671" y="130"/>
                  </a:lnTo>
                  <a:lnTo>
                    <a:pt x="666" y="135"/>
                  </a:lnTo>
                  <a:lnTo>
                    <a:pt x="666" y="137"/>
                  </a:lnTo>
                  <a:lnTo>
                    <a:pt x="662" y="140"/>
                  </a:lnTo>
                  <a:lnTo>
                    <a:pt x="655" y="142"/>
                  </a:lnTo>
                  <a:lnTo>
                    <a:pt x="652" y="133"/>
                  </a:lnTo>
                  <a:lnTo>
                    <a:pt x="650" y="130"/>
                  </a:lnTo>
                  <a:lnTo>
                    <a:pt x="643" y="130"/>
                  </a:lnTo>
                  <a:lnTo>
                    <a:pt x="643" y="130"/>
                  </a:lnTo>
                  <a:lnTo>
                    <a:pt x="648" y="135"/>
                  </a:lnTo>
                  <a:lnTo>
                    <a:pt x="648" y="137"/>
                  </a:lnTo>
                  <a:lnTo>
                    <a:pt x="645" y="140"/>
                  </a:lnTo>
                  <a:lnTo>
                    <a:pt x="648" y="144"/>
                  </a:lnTo>
                  <a:lnTo>
                    <a:pt x="652" y="149"/>
                  </a:lnTo>
                  <a:lnTo>
                    <a:pt x="655" y="151"/>
                  </a:lnTo>
                  <a:lnTo>
                    <a:pt x="657" y="149"/>
                  </a:lnTo>
                  <a:lnTo>
                    <a:pt x="662" y="149"/>
                  </a:lnTo>
                  <a:lnTo>
                    <a:pt x="657" y="154"/>
                  </a:lnTo>
                  <a:lnTo>
                    <a:pt x="657" y="156"/>
                  </a:lnTo>
                  <a:lnTo>
                    <a:pt x="657" y="159"/>
                  </a:lnTo>
                  <a:lnTo>
                    <a:pt x="664" y="161"/>
                  </a:lnTo>
                  <a:lnTo>
                    <a:pt x="662" y="168"/>
                  </a:lnTo>
                  <a:lnTo>
                    <a:pt x="652" y="173"/>
                  </a:lnTo>
                  <a:lnTo>
                    <a:pt x="657" y="180"/>
                  </a:lnTo>
                  <a:lnTo>
                    <a:pt x="652" y="187"/>
                  </a:lnTo>
                  <a:lnTo>
                    <a:pt x="648" y="189"/>
                  </a:lnTo>
                  <a:lnTo>
                    <a:pt x="643" y="194"/>
                  </a:lnTo>
                  <a:lnTo>
                    <a:pt x="643" y="201"/>
                  </a:lnTo>
                  <a:lnTo>
                    <a:pt x="648" y="210"/>
                  </a:lnTo>
                  <a:lnTo>
                    <a:pt x="645" y="215"/>
                  </a:lnTo>
                  <a:lnTo>
                    <a:pt x="643" y="218"/>
                  </a:lnTo>
                  <a:lnTo>
                    <a:pt x="648" y="220"/>
                  </a:lnTo>
                  <a:lnTo>
                    <a:pt x="643" y="225"/>
                  </a:lnTo>
                  <a:lnTo>
                    <a:pt x="643" y="229"/>
                  </a:lnTo>
                  <a:lnTo>
                    <a:pt x="648" y="229"/>
                  </a:lnTo>
                  <a:lnTo>
                    <a:pt x="652" y="227"/>
                  </a:lnTo>
                  <a:lnTo>
                    <a:pt x="652" y="234"/>
                  </a:lnTo>
                  <a:lnTo>
                    <a:pt x="650" y="236"/>
                  </a:lnTo>
                  <a:lnTo>
                    <a:pt x="648" y="239"/>
                  </a:lnTo>
                  <a:lnTo>
                    <a:pt x="648" y="246"/>
                  </a:lnTo>
                  <a:lnTo>
                    <a:pt x="645" y="253"/>
                  </a:lnTo>
                  <a:lnTo>
                    <a:pt x="645" y="258"/>
                  </a:lnTo>
                  <a:lnTo>
                    <a:pt x="643" y="258"/>
                  </a:lnTo>
                  <a:lnTo>
                    <a:pt x="643" y="258"/>
                  </a:lnTo>
                  <a:lnTo>
                    <a:pt x="643" y="270"/>
                  </a:lnTo>
                  <a:lnTo>
                    <a:pt x="648" y="270"/>
                  </a:lnTo>
                  <a:lnTo>
                    <a:pt x="640" y="277"/>
                  </a:lnTo>
                  <a:lnTo>
                    <a:pt x="645" y="284"/>
                  </a:lnTo>
                  <a:lnTo>
                    <a:pt x="645" y="286"/>
                  </a:lnTo>
                  <a:lnTo>
                    <a:pt x="648" y="291"/>
                  </a:lnTo>
                  <a:lnTo>
                    <a:pt x="645" y="288"/>
                  </a:lnTo>
                  <a:lnTo>
                    <a:pt x="648" y="291"/>
                  </a:lnTo>
                  <a:lnTo>
                    <a:pt x="648" y="296"/>
                  </a:lnTo>
                  <a:lnTo>
                    <a:pt x="640" y="296"/>
                  </a:lnTo>
                  <a:lnTo>
                    <a:pt x="638" y="298"/>
                  </a:lnTo>
                  <a:lnTo>
                    <a:pt x="631" y="303"/>
                  </a:lnTo>
                  <a:lnTo>
                    <a:pt x="626" y="303"/>
                  </a:lnTo>
                  <a:lnTo>
                    <a:pt x="626" y="305"/>
                  </a:lnTo>
                  <a:lnTo>
                    <a:pt x="622" y="310"/>
                  </a:lnTo>
                  <a:lnTo>
                    <a:pt x="622" y="310"/>
                  </a:lnTo>
                  <a:lnTo>
                    <a:pt x="619" y="310"/>
                  </a:lnTo>
                  <a:lnTo>
                    <a:pt x="619" y="303"/>
                  </a:lnTo>
                  <a:lnTo>
                    <a:pt x="612" y="303"/>
                  </a:lnTo>
                  <a:lnTo>
                    <a:pt x="610" y="305"/>
                  </a:lnTo>
                  <a:lnTo>
                    <a:pt x="610" y="310"/>
                  </a:lnTo>
                  <a:lnTo>
                    <a:pt x="607" y="312"/>
                  </a:lnTo>
                  <a:lnTo>
                    <a:pt x="596" y="319"/>
                  </a:lnTo>
                  <a:lnTo>
                    <a:pt x="591" y="319"/>
                  </a:lnTo>
                  <a:lnTo>
                    <a:pt x="586" y="321"/>
                  </a:lnTo>
                  <a:lnTo>
                    <a:pt x="579" y="321"/>
                  </a:lnTo>
                  <a:lnTo>
                    <a:pt x="577" y="321"/>
                  </a:lnTo>
                  <a:lnTo>
                    <a:pt x="577" y="326"/>
                  </a:lnTo>
                  <a:lnTo>
                    <a:pt x="577" y="329"/>
                  </a:lnTo>
                  <a:lnTo>
                    <a:pt x="577" y="329"/>
                  </a:lnTo>
                  <a:lnTo>
                    <a:pt x="579" y="336"/>
                  </a:lnTo>
                  <a:lnTo>
                    <a:pt x="577" y="338"/>
                  </a:lnTo>
                  <a:lnTo>
                    <a:pt x="577" y="343"/>
                  </a:lnTo>
                  <a:lnTo>
                    <a:pt x="572" y="345"/>
                  </a:lnTo>
                  <a:lnTo>
                    <a:pt x="567" y="345"/>
                  </a:lnTo>
                  <a:lnTo>
                    <a:pt x="565" y="347"/>
                  </a:lnTo>
                  <a:lnTo>
                    <a:pt x="567" y="352"/>
                  </a:lnTo>
                  <a:lnTo>
                    <a:pt x="567" y="352"/>
                  </a:lnTo>
                  <a:lnTo>
                    <a:pt x="563" y="352"/>
                  </a:lnTo>
                  <a:lnTo>
                    <a:pt x="563" y="355"/>
                  </a:lnTo>
                  <a:lnTo>
                    <a:pt x="555" y="357"/>
                  </a:lnTo>
                  <a:lnTo>
                    <a:pt x="553" y="355"/>
                  </a:lnTo>
                  <a:lnTo>
                    <a:pt x="553" y="357"/>
                  </a:lnTo>
                  <a:lnTo>
                    <a:pt x="548" y="364"/>
                  </a:lnTo>
                  <a:lnTo>
                    <a:pt x="548" y="371"/>
                  </a:lnTo>
                  <a:lnTo>
                    <a:pt x="551" y="376"/>
                  </a:lnTo>
                  <a:lnTo>
                    <a:pt x="560" y="376"/>
                  </a:lnTo>
                  <a:lnTo>
                    <a:pt x="560" y="378"/>
                  </a:lnTo>
                  <a:lnTo>
                    <a:pt x="563" y="381"/>
                  </a:lnTo>
                  <a:lnTo>
                    <a:pt x="563" y="385"/>
                  </a:lnTo>
                  <a:lnTo>
                    <a:pt x="567" y="390"/>
                  </a:lnTo>
                  <a:lnTo>
                    <a:pt x="567" y="397"/>
                  </a:lnTo>
                  <a:lnTo>
                    <a:pt x="565" y="397"/>
                  </a:lnTo>
                  <a:lnTo>
                    <a:pt x="563" y="399"/>
                  </a:lnTo>
                  <a:lnTo>
                    <a:pt x="558" y="399"/>
                  </a:lnTo>
                  <a:lnTo>
                    <a:pt x="558" y="402"/>
                  </a:lnTo>
                  <a:lnTo>
                    <a:pt x="553" y="402"/>
                  </a:lnTo>
                  <a:lnTo>
                    <a:pt x="553" y="399"/>
                  </a:lnTo>
                  <a:lnTo>
                    <a:pt x="546" y="399"/>
                  </a:lnTo>
                  <a:lnTo>
                    <a:pt x="544" y="399"/>
                  </a:lnTo>
                  <a:lnTo>
                    <a:pt x="541" y="402"/>
                  </a:lnTo>
                  <a:lnTo>
                    <a:pt x="541" y="407"/>
                  </a:lnTo>
                  <a:lnTo>
                    <a:pt x="537" y="411"/>
                  </a:lnTo>
                  <a:lnTo>
                    <a:pt x="529" y="425"/>
                  </a:lnTo>
                  <a:lnTo>
                    <a:pt x="527" y="430"/>
                  </a:lnTo>
                  <a:lnTo>
                    <a:pt x="529" y="435"/>
                  </a:lnTo>
                  <a:lnTo>
                    <a:pt x="525" y="444"/>
                  </a:lnTo>
                  <a:lnTo>
                    <a:pt x="527" y="447"/>
                  </a:lnTo>
                  <a:lnTo>
                    <a:pt x="532" y="447"/>
                  </a:lnTo>
                  <a:lnTo>
                    <a:pt x="539" y="449"/>
                  </a:lnTo>
                  <a:lnTo>
                    <a:pt x="544" y="449"/>
                  </a:lnTo>
                  <a:lnTo>
                    <a:pt x="546" y="454"/>
                  </a:lnTo>
                  <a:lnTo>
                    <a:pt x="551" y="461"/>
                  </a:lnTo>
                  <a:lnTo>
                    <a:pt x="548" y="466"/>
                  </a:lnTo>
                  <a:lnTo>
                    <a:pt x="548" y="463"/>
                  </a:lnTo>
                  <a:lnTo>
                    <a:pt x="546" y="468"/>
                  </a:lnTo>
                  <a:lnTo>
                    <a:pt x="546" y="477"/>
                  </a:lnTo>
                  <a:lnTo>
                    <a:pt x="551" y="480"/>
                  </a:lnTo>
                  <a:lnTo>
                    <a:pt x="546" y="487"/>
                  </a:lnTo>
                  <a:lnTo>
                    <a:pt x="539" y="482"/>
                  </a:lnTo>
                  <a:lnTo>
                    <a:pt x="539" y="487"/>
                  </a:lnTo>
                  <a:lnTo>
                    <a:pt x="537" y="489"/>
                  </a:lnTo>
                  <a:lnTo>
                    <a:pt x="527" y="487"/>
                  </a:lnTo>
                  <a:lnTo>
                    <a:pt x="520" y="487"/>
                  </a:lnTo>
                  <a:lnTo>
                    <a:pt x="515" y="496"/>
                  </a:lnTo>
                  <a:lnTo>
                    <a:pt x="513" y="499"/>
                  </a:lnTo>
                  <a:lnTo>
                    <a:pt x="518" y="501"/>
                  </a:lnTo>
                  <a:lnTo>
                    <a:pt x="515" y="506"/>
                  </a:lnTo>
                  <a:lnTo>
                    <a:pt x="520" y="503"/>
                  </a:lnTo>
                  <a:lnTo>
                    <a:pt x="520" y="508"/>
                  </a:lnTo>
                  <a:lnTo>
                    <a:pt x="520" y="513"/>
                  </a:lnTo>
                  <a:lnTo>
                    <a:pt x="525" y="520"/>
                  </a:lnTo>
                  <a:lnTo>
                    <a:pt x="522" y="522"/>
                  </a:lnTo>
                  <a:lnTo>
                    <a:pt x="520" y="520"/>
                  </a:lnTo>
                  <a:lnTo>
                    <a:pt x="520" y="525"/>
                  </a:lnTo>
                  <a:lnTo>
                    <a:pt x="515" y="529"/>
                  </a:lnTo>
                  <a:lnTo>
                    <a:pt x="518" y="529"/>
                  </a:lnTo>
                  <a:lnTo>
                    <a:pt x="520" y="527"/>
                  </a:lnTo>
                  <a:lnTo>
                    <a:pt x="525" y="529"/>
                  </a:lnTo>
                  <a:lnTo>
                    <a:pt x="532" y="525"/>
                  </a:lnTo>
                  <a:lnTo>
                    <a:pt x="532" y="520"/>
                  </a:lnTo>
                  <a:lnTo>
                    <a:pt x="534" y="520"/>
                  </a:lnTo>
                  <a:lnTo>
                    <a:pt x="534" y="525"/>
                  </a:lnTo>
                  <a:lnTo>
                    <a:pt x="529" y="534"/>
                  </a:lnTo>
                  <a:lnTo>
                    <a:pt x="539" y="534"/>
                  </a:lnTo>
                  <a:lnTo>
                    <a:pt x="539" y="539"/>
                  </a:lnTo>
                  <a:lnTo>
                    <a:pt x="541" y="539"/>
                  </a:lnTo>
                  <a:lnTo>
                    <a:pt x="537" y="555"/>
                  </a:lnTo>
                  <a:lnTo>
                    <a:pt x="537" y="558"/>
                  </a:lnTo>
                  <a:lnTo>
                    <a:pt x="534" y="555"/>
                  </a:lnTo>
                  <a:lnTo>
                    <a:pt x="532" y="560"/>
                  </a:lnTo>
                  <a:lnTo>
                    <a:pt x="529" y="562"/>
                  </a:lnTo>
                  <a:lnTo>
                    <a:pt x="527" y="567"/>
                  </a:lnTo>
                  <a:lnTo>
                    <a:pt x="522" y="567"/>
                  </a:lnTo>
                  <a:lnTo>
                    <a:pt x="520" y="572"/>
                  </a:lnTo>
                  <a:lnTo>
                    <a:pt x="518" y="572"/>
                  </a:lnTo>
                  <a:lnTo>
                    <a:pt x="513" y="572"/>
                  </a:lnTo>
                  <a:lnTo>
                    <a:pt x="506" y="572"/>
                  </a:lnTo>
                  <a:lnTo>
                    <a:pt x="501" y="572"/>
                  </a:lnTo>
                  <a:lnTo>
                    <a:pt x="501" y="577"/>
                  </a:lnTo>
                  <a:lnTo>
                    <a:pt x="506" y="586"/>
                  </a:lnTo>
                  <a:lnTo>
                    <a:pt x="506" y="588"/>
                  </a:lnTo>
                  <a:lnTo>
                    <a:pt x="501" y="588"/>
                  </a:lnTo>
                  <a:lnTo>
                    <a:pt x="496" y="593"/>
                  </a:lnTo>
                  <a:lnTo>
                    <a:pt x="496" y="595"/>
                  </a:lnTo>
                  <a:lnTo>
                    <a:pt x="492" y="600"/>
                  </a:lnTo>
                  <a:lnTo>
                    <a:pt x="485" y="595"/>
                  </a:lnTo>
                  <a:lnTo>
                    <a:pt x="477" y="600"/>
                  </a:lnTo>
                  <a:lnTo>
                    <a:pt x="473" y="595"/>
                  </a:lnTo>
                  <a:lnTo>
                    <a:pt x="468" y="600"/>
                  </a:lnTo>
                  <a:lnTo>
                    <a:pt x="463" y="595"/>
                  </a:lnTo>
                  <a:lnTo>
                    <a:pt x="459" y="595"/>
                  </a:lnTo>
                  <a:lnTo>
                    <a:pt x="454" y="598"/>
                  </a:lnTo>
                  <a:lnTo>
                    <a:pt x="449" y="598"/>
                  </a:lnTo>
                  <a:lnTo>
                    <a:pt x="440" y="603"/>
                  </a:lnTo>
                  <a:lnTo>
                    <a:pt x="437" y="600"/>
                  </a:lnTo>
                  <a:lnTo>
                    <a:pt x="440" y="603"/>
                  </a:lnTo>
                  <a:lnTo>
                    <a:pt x="433" y="610"/>
                  </a:lnTo>
                  <a:lnTo>
                    <a:pt x="440" y="614"/>
                  </a:lnTo>
                  <a:lnTo>
                    <a:pt x="440" y="619"/>
                  </a:lnTo>
                  <a:lnTo>
                    <a:pt x="444" y="619"/>
                  </a:lnTo>
                  <a:lnTo>
                    <a:pt x="444" y="624"/>
                  </a:lnTo>
                  <a:lnTo>
                    <a:pt x="435" y="626"/>
                  </a:lnTo>
                  <a:lnTo>
                    <a:pt x="433" y="621"/>
                  </a:lnTo>
                  <a:lnTo>
                    <a:pt x="430" y="621"/>
                  </a:lnTo>
                  <a:lnTo>
                    <a:pt x="428" y="626"/>
                  </a:lnTo>
                  <a:lnTo>
                    <a:pt x="426" y="629"/>
                  </a:lnTo>
                  <a:lnTo>
                    <a:pt x="428" y="629"/>
                  </a:lnTo>
                  <a:lnTo>
                    <a:pt x="426" y="631"/>
                  </a:lnTo>
                  <a:lnTo>
                    <a:pt x="423" y="633"/>
                  </a:lnTo>
                  <a:lnTo>
                    <a:pt x="414" y="626"/>
                  </a:lnTo>
                  <a:lnTo>
                    <a:pt x="411" y="629"/>
                  </a:lnTo>
                  <a:lnTo>
                    <a:pt x="411" y="631"/>
                  </a:lnTo>
                  <a:lnTo>
                    <a:pt x="407" y="629"/>
                  </a:lnTo>
                  <a:lnTo>
                    <a:pt x="402" y="629"/>
                  </a:lnTo>
                  <a:lnTo>
                    <a:pt x="400" y="629"/>
                  </a:lnTo>
                  <a:lnTo>
                    <a:pt x="402" y="636"/>
                  </a:lnTo>
                  <a:lnTo>
                    <a:pt x="402" y="638"/>
                  </a:lnTo>
                  <a:lnTo>
                    <a:pt x="397" y="633"/>
                  </a:lnTo>
                  <a:lnTo>
                    <a:pt x="395" y="629"/>
                  </a:lnTo>
                  <a:lnTo>
                    <a:pt x="390" y="626"/>
                  </a:lnTo>
                  <a:lnTo>
                    <a:pt x="388" y="629"/>
                  </a:lnTo>
                  <a:lnTo>
                    <a:pt x="385" y="629"/>
                  </a:lnTo>
                  <a:lnTo>
                    <a:pt x="378" y="621"/>
                  </a:lnTo>
                  <a:lnTo>
                    <a:pt x="376" y="621"/>
                  </a:lnTo>
                  <a:lnTo>
                    <a:pt x="371" y="621"/>
                  </a:lnTo>
                  <a:lnTo>
                    <a:pt x="371" y="619"/>
                  </a:lnTo>
                  <a:lnTo>
                    <a:pt x="366" y="619"/>
                  </a:lnTo>
                  <a:lnTo>
                    <a:pt x="366" y="614"/>
                  </a:lnTo>
                  <a:lnTo>
                    <a:pt x="366" y="614"/>
                  </a:lnTo>
                  <a:lnTo>
                    <a:pt x="362" y="614"/>
                  </a:lnTo>
                  <a:lnTo>
                    <a:pt x="362" y="617"/>
                  </a:lnTo>
                  <a:lnTo>
                    <a:pt x="364" y="619"/>
                  </a:lnTo>
                  <a:lnTo>
                    <a:pt x="362" y="626"/>
                  </a:lnTo>
                  <a:lnTo>
                    <a:pt x="357" y="626"/>
                  </a:lnTo>
                  <a:lnTo>
                    <a:pt x="352" y="633"/>
                  </a:lnTo>
                  <a:lnTo>
                    <a:pt x="350" y="633"/>
                  </a:lnTo>
                  <a:lnTo>
                    <a:pt x="348" y="633"/>
                  </a:lnTo>
                  <a:lnTo>
                    <a:pt x="338" y="633"/>
                  </a:lnTo>
                  <a:lnTo>
                    <a:pt x="333" y="631"/>
                  </a:lnTo>
                  <a:lnTo>
                    <a:pt x="326" y="624"/>
                  </a:lnTo>
                  <a:lnTo>
                    <a:pt x="324" y="621"/>
                  </a:lnTo>
                  <a:lnTo>
                    <a:pt x="329" y="621"/>
                  </a:lnTo>
                  <a:lnTo>
                    <a:pt x="324" y="619"/>
                  </a:lnTo>
                  <a:lnTo>
                    <a:pt x="324" y="617"/>
                  </a:lnTo>
                  <a:lnTo>
                    <a:pt x="324" y="619"/>
                  </a:lnTo>
                  <a:lnTo>
                    <a:pt x="324" y="621"/>
                  </a:lnTo>
                  <a:lnTo>
                    <a:pt x="322" y="619"/>
                  </a:lnTo>
                  <a:lnTo>
                    <a:pt x="319" y="619"/>
                  </a:lnTo>
                  <a:lnTo>
                    <a:pt x="319" y="614"/>
                  </a:lnTo>
                  <a:lnTo>
                    <a:pt x="319" y="617"/>
                  </a:lnTo>
                  <a:lnTo>
                    <a:pt x="319" y="614"/>
                  </a:lnTo>
                  <a:lnTo>
                    <a:pt x="319" y="612"/>
                  </a:lnTo>
                  <a:lnTo>
                    <a:pt x="322" y="610"/>
                  </a:lnTo>
                  <a:lnTo>
                    <a:pt x="319" y="607"/>
                  </a:lnTo>
                  <a:lnTo>
                    <a:pt x="317" y="603"/>
                  </a:lnTo>
                  <a:lnTo>
                    <a:pt x="317" y="600"/>
                  </a:lnTo>
                  <a:lnTo>
                    <a:pt x="314" y="595"/>
                  </a:lnTo>
                  <a:lnTo>
                    <a:pt x="307" y="600"/>
                  </a:lnTo>
                  <a:lnTo>
                    <a:pt x="303" y="607"/>
                  </a:lnTo>
                  <a:lnTo>
                    <a:pt x="293" y="600"/>
                  </a:lnTo>
                  <a:lnTo>
                    <a:pt x="291" y="612"/>
                  </a:lnTo>
                  <a:lnTo>
                    <a:pt x="296" y="614"/>
                  </a:lnTo>
                  <a:lnTo>
                    <a:pt x="286" y="619"/>
                  </a:lnTo>
                  <a:lnTo>
                    <a:pt x="279" y="624"/>
                  </a:lnTo>
                  <a:lnTo>
                    <a:pt x="277" y="621"/>
                  </a:lnTo>
                  <a:lnTo>
                    <a:pt x="274" y="624"/>
                  </a:lnTo>
                  <a:lnTo>
                    <a:pt x="270" y="621"/>
                  </a:lnTo>
                  <a:lnTo>
                    <a:pt x="272" y="619"/>
                  </a:lnTo>
                  <a:lnTo>
                    <a:pt x="277" y="619"/>
                  </a:lnTo>
                  <a:lnTo>
                    <a:pt x="277" y="619"/>
                  </a:lnTo>
                  <a:lnTo>
                    <a:pt x="267" y="610"/>
                  </a:lnTo>
                  <a:lnTo>
                    <a:pt x="263" y="610"/>
                  </a:lnTo>
                  <a:lnTo>
                    <a:pt x="258" y="610"/>
                  </a:lnTo>
                  <a:lnTo>
                    <a:pt x="260" y="614"/>
                  </a:lnTo>
                  <a:lnTo>
                    <a:pt x="258" y="619"/>
                  </a:lnTo>
                  <a:lnTo>
                    <a:pt x="258" y="624"/>
                  </a:lnTo>
                  <a:lnTo>
                    <a:pt x="253" y="629"/>
                  </a:lnTo>
                  <a:lnTo>
                    <a:pt x="255" y="631"/>
                  </a:lnTo>
                  <a:lnTo>
                    <a:pt x="253" y="633"/>
                  </a:lnTo>
                  <a:lnTo>
                    <a:pt x="253" y="633"/>
                  </a:lnTo>
                  <a:lnTo>
                    <a:pt x="253" y="638"/>
                  </a:lnTo>
                  <a:lnTo>
                    <a:pt x="253" y="638"/>
                  </a:lnTo>
                  <a:lnTo>
                    <a:pt x="248" y="638"/>
                  </a:lnTo>
                  <a:lnTo>
                    <a:pt x="246" y="640"/>
                  </a:lnTo>
                  <a:lnTo>
                    <a:pt x="248" y="643"/>
                  </a:lnTo>
                  <a:lnTo>
                    <a:pt x="244" y="645"/>
                  </a:lnTo>
                  <a:lnTo>
                    <a:pt x="244" y="638"/>
                  </a:lnTo>
                  <a:lnTo>
                    <a:pt x="239" y="638"/>
                  </a:lnTo>
                  <a:lnTo>
                    <a:pt x="232" y="633"/>
                  </a:lnTo>
                  <a:lnTo>
                    <a:pt x="229" y="638"/>
                  </a:lnTo>
                  <a:lnTo>
                    <a:pt x="222" y="633"/>
                  </a:lnTo>
                  <a:lnTo>
                    <a:pt x="215" y="640"/>
                  </a:lnTo>
                  <a:lnTo>
                    <a:pt x="211" y="636"/>
                  </a:lnTo>
                  <a:lnTo>
                    <a:pt x="206" y="640"/>
                  </a:lnTo>
                  <a:lnTo>
                    <a:pt x="199" y="645"/>
                  </a:lnTo>
                  <a:lnTo>
                    <a:pt x="196" y="645"/>
                  </a:lnTo>
                  <a:lnTo>
                    <a:pt x="192" y="650"/>
                  </a:lnTo>
                  <a:lnTo>
                    <a:pt x="199" y="652"/>
                  </a:lnTo>
                  <a:lnTo>
                    <a:pt x="199" y="652"/>
                  </a:lnTo>
                  <a:lnTo>
                    <a:pt x="196" y="652"/>
                  </a:lnTo>
                  <a:lnTo>
                    <a:pt x="196" y="657"/>
                  </a:lnTo>
                  <a:lnTo>
                    <a:pt x="192" y="657"/>
                  </a:lnTo>
                  <a:lnTo>
                    <a:pt x="192" y="657"/>
                  </a:lnTo>
                  <a:lnTo>
                    <a:pt x="187" y="664"/>
                  </a:lnTo>
                  <a:lnTo>
                    <a:pt x="180" y="666"/>
                  </a:lnTo>
                  <a:lnTo>
                    <a:pt x="168" y="666"/>
                  </a:lnTo>
                  <a:lnTo>
                    <a:pt x="163" y="664"/>
                  </a:lnTo>
                  <a:lnTo>
                    <a:pt x="163" y="666"/>
                  </a:lnTo>
                  <a:lnTo>
                    <a:pt x="163" y="676"/>
                  </a:lnTo>
                  <a:lnTo>
                    <a:pt x="163" y="676"/>
                  </a:lnTo>
                  <a:lnTo>
                    <a:pt x="159" y="680"/>
                  </a:lnTo>
                  <a:lnTo>
                    <a:pt x="154" y="676"/>
                  </a:lnTo>
                  <a:lnTo>
                    <a:pt x="149" y="683"/>
                  </a:lnTo>
                  <a:lnTo>
                    <a:pt x="147" y="680"/>
                  </a:lnTo>
                  <a:lnTo>
                    <a:pt x="149" y="683"/>
                  </a:lnTo>
                  <a:lnTo>
                    <a:pt x="149" y="685"/>
                  </a:lnTo>
                  <a:lnTo>
                    <a:pt x="149" y="685"/>
                  </a:lnTo>
                  <a:lnTo>
                    <a:pt x="147" y="690"/>
                  </a:lnTo>
                  <a:lnTo>
                    <a:pt x="147" y="695"/>
                  </a:lnTo>
                  <a:lnTo>
                    <a:pt x="144" y="695"/>
                  </a:lnTo>
                  <a:lnTo>
                    <a:pt x="140" y="699"/>
                  </a:lnTo>
                  <a:lnTo>
                    <a:pt x="140" y="695"/>
                  </a:lnTo>
                  <a:lnTo>
                    <a:pt x="135" y="690"/>
                  </a:lnTo>
                  <a:lnTo>
                    <a:pt x="133" y="683"/>
                  </a:lnTo>
                  <a:lnTo>
                    <a:pt x="126" y="676"/>
                  </a:lnTo>
                  <a:lnTo>
                    <a:pt x="126" y="673"/>
                  </a:lnTo>
                  <a:lnTo>
                    <a:pt x="116" y="673"/>
                  </a:lnTo>
                  <a:lnTo>
                    <a:pt x="111" y="678"/>
                  </a:lnTo>
                  <a:lnTo>
                    <a:pt x="107" y="680"/>
                  </a:lnTo>
                  <a:lnTo>
                    <a:pt x="107" y="676"/>
                  </a:lnTo>
                  <a:lnTo>
                    <a:pt x="102" y="676"/>
                  </a:lnTo>
                  <a:lnTo>
                    <a:pt x="102" y="673"/>
                  </a:lnTo>
                  <a:lnTo>
                    <a:pt x="97" y="673"/>
                  </a:lnTo>
                  <a:lnTo>
                    <a:pt x="92" y="676"/>
                  </a:lnTo>
                  <a:lnTo>
                    <a:pt x="97" y="685"/>
                  </a:lnTo>
                  <a:lnTo>
                    <a:pt x="95" y="685"/>
                  </a:lnTo>
                  <a:lnTo>
                    <a:pt x="90" y="688"/>
                  </a:lnTo>
                  <a:lnTo>
                    <a:pt x="90" y="692"/>
                  </a:lnTo>
                  <a:lnTo>
                    <a:pt x="83" y="692"/>
                  </a:lnTo>
                  <a:lnTo>
                    <a:pt x="85" y="695"/>
                  </a:lnTo>
                  <a:lnTo>
                    <a:pt x="83" y="699"/>
                  </a:lnTo>
                  <a:lnTo>
                    <a:pt x="81" y="704"/>
                  </a:lnTo>
                  <a:lnTo>
                    <a:pt x="78" y="702"/>
                  </a:lnTo>
                  <a:lnTo>
                    <a:pt x="76" y="695"/>
                  </a:lnTo>
                  <a:lnTo>
                    <a:pt x="74" y="697"/>
                  </a:lnTo>
                  <a:lnTo>
                    <a:pt x="69" y="697"/>
                  </a:lnTo>
                  <a:lnTo>
                    <a:pt x="64" y="695"/>
                  </a:lnTo>
                  <a:lnTo>
                    <a:pt x="64" y="690"/>
                  </a:lnTo>
                  <a:lnTo>
                    <a:pt x="66" y="685"/>
                  </a:lnTo>
                  <a:lnTo>
                    <a:pt x="64" y="683"/>
                  </a:lnTo>
                  <a:lnTo>
                    <a:pt x="62" y="678"/>
                  </a:lnTo>
                  <a:lnTo>
                    <a:pt x="59" y="676"/>
                  </a:lnTo>
                  <a:lnTo>
                    <a:pt x="52" y="676"/>
                  </a:lnTo>
                  <a:lnTo>
                    <a:pt x="55" y="685"/>
                  </a:lnTo>
                  <a:lnTo>
                    <a:pt x="43" y="676"/>
                  </a:lnTo>
                  <a:lnTo>
                    <a:pt x="36" y="676"/>
                  </a:lnTo>
                  <a:lnTo>
                    <a:pt x="40" y="678"/>
                  </a:lnTo>
                  <a:lnTo>
                    <a:pt x="43" y="678"/>
                  </a:lnTo>
                  <a:lnTo>
                    <a:pt x="43" y="680"/>
                  </a:lnTo>
                  <a:lnTo>
                    <a:pt x="45" y="680"/>
                  </a:lnTo>
                  <a:lnTo>
                    <a:pt x="40" y="685"/>
                  </a:lnTo>
                  <a:lnTo>
                    <a:pt x="36" y="690"/>
                  </a:lnTo>
                  <a:lnTo>
                    <a:pt x="36" y="690"/>
                  </a:lnTo>
                  <a:lnTo>
                    <a:pt x="33" y="692"/>
                  </a:lnTo>
                  <a:lnTo>
                    <a:pt x="31" y="692"/>
                  </a:lnTo>
                  <a:lnTo>
                    <a:pt x="26" y="690"/>
                  </a:lnTo>
                  <a:lnTo>
                    <a:pt x="26" y="685"/>
                  </a:lnTo>
                  <a:lnTo>
                    <a:pt x="22" y="685"/>
                  </a:lnTo>
                  <a:lnTo>
                    <a:pt x="19" y="690"/>
                  </a:lnTo>
                  <a:lnTo>
                    <a:pt x="22" y="695"/>
                  </a:lnTo>
                  <a:lnTo>
                    <a:pt x="22" y="692"/>
                  </a:lnTo>
                  <a:lnTo>
                    <a:pt x="22" y="695"/>
                  </a:lnTo>
                  <a:lnTo>
                    <a:pt x="26" y="695"/>
                  </a:lnTo>
                  <a:lnTo>
                    <a:pt x="26" y="697"/>
                  </a:lnTo>
                  <a:lnTo>
                    <a:pt x="26" y="702"/>
                  </a:lnTo>
                  <a:lnTo>
                    <a:pt x="22" y="699"/>
                  </a:lnTo>
                  <a:lnTo>
                    <a:pt x="19" y="704"/>
                  </a:lnTo>
                  <a:lnTo>
                    <a:pt x="17" y="704"/>
                  </a:lnTo>
                  <a:lnTo>
                    <a:pt x="19" y="704"/>
                  </a:lnTo>
                  <a:lnTo>
                    <a:pt x="26" y="706"/>
                  </a:lnTo>
                  <a:lnTo>
                    <a:pt x="22" y="709"/>
                  </a:lnTo>
                  <a:lnTo>
                    <a:pt x="17" y="711"/>
                  </a:lnTo>
                  <a:lnTo>
                    <a:pt x="12" y="709"/>
                  </a:lnTo>
                  <a:lnTo>
                    <a:pt x="12" y="709"/>
                  </a:lnTo>
                  <a:lnTo>
                    <a:pt x="12" y="716"/>
                  </a:lnTo>
                  <a:lnTo>
                    <a:pt x="10" y="716"/>
                  </a:lnTo>
                  <a:lnTo>
                    <a:pt x="0" y="725"/>
                  </a:lnTo>
                  <a:lnTo>
                    <a:pt x="14" y="732"/>
                  </a:lnTo>
                  <a:lnTo>
                    <a:pt x="26" y="742"/>
                  </a:lnTo>
                  <a:lnTo>
                    <a:pt x="43" y="744"/>
                  </a:lnTo>
                  <a:lnTo>
                    <a:pt x="50" y="747"/>
                  </a:lnTo>
                  <a:lnTo>
                    <a:pt x="52" y="744"/>
                  </a:lnTo>
                  <a:lnTo>
                    <a:pt x="57" y="749"/>
                  </a:lnTo>
                  <a:lnTo>
                    <a:pt x="64" y="761"/>
                  </a:lnTo>
                  <a:lnTo>
                    <a:pt x="69" y="761"/>
                  </a:lnTo>
                  <a:lnTo>
                    <a:pt x="66" y="758"/>
                  </a:lnTo>
                  <a:lnTo>
                    <a:pt x="78" y="766"/>
                  </a:lnTo>
                  <a:lnTo>
                    <a:pt x="88" y="777"/>
                  </a:lnTo>
                  <a:lnTo>
                    <a:pt x="90" y="784"/>
                  </a:lnTo>
                  <a:lnTo>
                    <a:pt x="97" y="791"/>
                  </a:lnTo>
                  <a:lnTo>
                    <a:pt x="100" y="799"/>
                  </a:lnTo>
                  <a:lnTo>
                    <a:pt x="102" y="801"/>
                  </a:lnTo>
                  <a:lnTo>
                    <a:pt x="107" y="796"/>
                  </a:lnTo>
                  <a:lnTo>
                    <a:pt x="116" y="796"/>
                  </a:lnTo>
                  <a:lnTo>
                    <a:pt x="118" y="796"/>
                  </a:lnTo>
                  <a:lnTo>
                    <a:pt x="118" y="799"/>
                  </a:lnTo>
                  <a:lnTo>
                    <a:pt x="135" y="806"/>
                  </a:lnTo>
                  <a:lnTo>
                    <a:pt x="144" y="810"/>
                  </a:lnTo>
                  <a:lnTo>
                    <a:pt x="159" y="799"/>
                  </a:lnTo>
                  <a:lnTo>
                    <a:pt x="163" y="791"/>
                  </a:lnTo>
                  <a:lnTo>
                    <a:pt x="166" y="787"/>
                  </a:lnTo>
                  <a:lnTo>
                    <a:pt x="175" y="787"/>
                  </a:lnTo>
                  <a:lnTo>
                    <a:pt x="185" y="791"/>
                  </a:lnTo>
                  <a:lnTo>
                    <a:pt x="196" y="791"/>
                  </a:lnTo>
                  <a:lnTo>
                    <a:pt x="199" y="794"/>
                  </a:lnTo>
                  <a:lnTo>
                    <a:pt x="201" y="794"/>
                  </a:lnTo>
                  <a:lnTo>
                    <a:pt x="208" y="787"/>
                  </a:lnTo>
                  <a:lnTo>
                    <a:pt x="211" y="791"/>
                  </a:lnTo>
                  <a:lnTo>
                    <a:pt x="215" y="801"/>
                  </a:lnTo>
                  <a:lnTo>
                    <a:pt x="213" y="803"/>
                  </a:lnTo>
                  <a:lnTo>
                    <a:pt x="208" y="806"/>
                  </a:lnTo>
                  <a:lnTo>
                    <a:pt x="208" y="810"/>
                  </a:lnTo>
                  <a:lnTo>
                    <a:pt x="218" y="813"/>
                  </a:lnTo>
                  <a:lnTo>
                    <a:pt x="222" y="820"/>
                  </a:lnTo>
                  <a:lnTo>
                    <a:pt x="229" y="817"/>
                  </a:lnTo>
                  <a:lnTo>
                    <a:pt x="229" y="813"/>
                  </a:lnTo>
                  <a:lnTo>
                    <a:pt x="229" y="810"/>
                  </a:lnTo>
                  <a:lnTo>
                    <a:pt x="232" y="810"/>
                  </a:lnTo>
                  <a:lnTo>
                    <a:pt x="234" y="815"/>
                  </a:lnTo>
                  <a:lnTo>
                    <a:pt x="234" y="815"/>
                  </a:lnTo>
                  <a:lnTo>
                    <a:pt x="232" y="827"/>
                  </a:lnTo>
                  <a:lnTo>
                    <a:pt x="234" y="832"/>
                  </a:lnTo>
                  <a:lnTo>
                    <a:pt x="239" y="832"/>
                  </a:lnTo>
                  <a:lnTo>
                    <a:pt x="244" y="825"/>
                  </a:lnTo>
                  <a:lnTo>
                    <a:pt x="248" y="834"/>
                  </a:lnTo>
                  <a:lnTo>
                    <a:pt x="248" y="839"/>
                  </a:lnTo>
                  <a:lnTo>
                    <a:pt x="246" y="839"/>
                  </a:lnTo>
                  <a:lnTo>
                    <a:pt x="244" y="836"/>
                  </a:lnTo>
                  <a:lnTo>
                    <a:pt x="241" y="829"/>
                  </a:lnTo>
                  <a:lnTo>
                    <a:pt x="241" y="832"/>
                  </a:lnTo>
                  <a:lnTo>
                    <a:pt x="239" y="836"/>
                  </a:lnTo>
                  <a:lnTo>
                    <a:pt x="241" y="841"/>
                  </a:lnTo>
                  <a:lnTo>
                    <a:pt x="251" y="841"/>
                  </a:lnTo>
                  <a:lnTo>
                    <a:pt x="258" y="839"/>
                  </a:lnTo>
                  <a:lnTo>
                    <a:pt x="260" y="843"/>
                  </a:lnTo>
                  <a:lnTo>
                    <a:pt x="265" y="843"/>
                  </a:lnTo>
                  <a:lnTo>
                    <a:pt x="260" y="855"/>
                  </a:lnTo>
                  <a:lnTo>
                    <a:pt x="263" y="858"/>
                  </a:lnTo>
                  <a:lnTo>
                    <a:pt x="267" y="862"/>
                  </a:lnTo>
                  <a:lnTo>
                    <a:pt x="270" y="862"/>
                  </a:lnTo>
                  <a:lnTo>
                    <a:pt x="272" y="862"/>
                  </a:lnTo>
                  <a:lnTo>
                    <a:pt x="272" y="853"/>
                  </a:lnTo>
                  <a:lnTo>
                    <a:pt x="277" y="853"/>
                  </a:lnTo>
                  <a:lnTo>
                    <a:pt x="277" y="855"/>
                  </a:lnTo>
                  <a:lnTo>
                    <a:pt x="277" y="860"/>
                  </a:lnTo>
                  <a:lnTo>
                    <a:pt x="284" y="860"/>
                  </a:lnTo>
                  <a:lnTo>
                    <a:pt x="286" y="862"/>
                  </a:lnTo>
                  <a:lnTo>
                    <a:pt x="277" y="869"/>
                  </a:lnTo>
                  <a:lnTo>
                    <a:pt x="277" y="881"/>
                  </a:lnTo>
                  <a:lnTo>
                    <a:pt x="284" y="888"/>
                  </a:lnTo>
                  <a:lnTo>
                    <a:pt x="286" y="888"/>
                  </a:lnTo>
                  <a:lnTo>
                    <a:pt x="300" y="905"/>
                  </a:lnTo>
                  <a:lnTo>
                    <a:pt x="305" y="912"/>
                  </a:lnTo>
                  <a:lnTo>
                    <a:pt x="340" y="938"/>
                  </a:lnTo>
                  <a:lnTo>
                    <a:pt x="352" y="947"/>
                  </a:lnTo>
                  <a:lnTo>
                    <a:pt x="362" y="952"/>
                  </a:lnTo>
                  <a:lnTo>
                    <a:pt x="371" y="959"/>
                  </a:lnTo>
                  <a:lnTo>
                    <a:pt x="381" y="962"/>
                  </a:lnTo>
                  <a:lnTo>
                    <a:pt x="383" y="962"/>
                  </a:lnTo>
                  <a:lnTo>
                    <a:pt x="383" y="957"/>
                  </a:lnTo>
                  <a:lnTo>
                    <a:pt x="388" y="959"/>
                  </a:lnTo>
                  <a:lnTo>
                    <a:pt x="388" y="962"/>
                  </a:lnTo>
                  <a:lnTo>
                    <a:pt x="402" y="966"/>
                  </a:lnTo>
                  <a:lnTo>
                    <a:pt x="402" y="962"/>
                  </a:lnTo>
                  <a:lnTo>
                    <a:pt x="407" y="964"/>
                  </a:lnTo>
                  <a:lnTo>
                    <a:pt x="409" y="966"/>
                  </a:lnTo>
                  <a:lnTo>
                    <a:pt x="411" y="964"/>
                  </a:lnTo>
                  <a:lnTo>
                    <a:pt x="411" y="962"/>
                  </a:lnTo>
                  <a:lnTo>
                    <a:pt x="440" y="971"/>
                  </a:lnTo>
                  <a:lnTo>
                    <a:pt x="477" y="978"/>
                  </a:lnTo>
                  <a:lnTo>
                    <a:pt x="487" y="983"/>
                  </a:lnTo>
                  <a:lnTo>
                    <a:pt x="487" y="983"/>
                  </a:lnTo>
                  <a:lnTo>
                    <a:pt x="492" y="980"/>
                  </a:lnTo>
                  <a:lnTo>
                    <a:pt x="499" y="980"/>
                  </a:lnTo>
                  <a:lnTo>
                    <a:pt x="511" y="985"/>
                  </a:lnTo>
                  <a:lnTo>
                    <a:pt x="515" y="983"/>
                  </a:lnTo>
                  <a:lnTo>
                    <a:pt x="522" y="990"/>
                  </a:lnTo>
                  <a:lnTo>
                    <a:pt x="534" y="995"/>
                  </a:lnTo>
                  <a:lnTo>
                    <a:pt x="541" y="990"/>
                  </a:lnTo>
                  <a:lnTo>
                    <a:pt x="544" y="985"/>
                  </a:lnTo>
                  <a:lnTo>
                    <a:pt x="544" y="983"/>
                  </a:lnTo>
                  <a:lnTo>
                    <a:pt x="544" y="980"/>
                  </a:lnTo>
                  <a:lnTo>
                    <a:pt x="546" y="985"/>
                  </a:lnTo>
                  <a:lnTo>
                    <a:pt x="551" y="985"/>
                  </a:lnTo>
                  <a:lnTo>
                    <a:pt x="553" y="988"/>
                  </a:lnTo>
                  <a:lnTo>
                    <a:pt x="553" y="990"/>
                  </a:lnTo>
                  <a:lnTo>
                    <a:pt x="551" y="995"/>
                  </a:lnTo>
                  <a:lnTo>
                    <a:pt x="553" y="999"/>
                  </a:lnTo>
                  <a:lnTo>
                    <a:pt x="555" y="997"/>
                  </a:lnTo>
                  <a:lnTo>
                    <a:pt x="555" y="999"/>
                  </a:lnTo>
                  <a:lnTo>
                    <a:pt x="567" y="999"/>
                  </a:lnTo>
                  <a:lnTo>
                    <a:pt x="567" y="1002"/>
                  </a:lnTo>
                  <a:lnTo>
                    <a:pt x="570" y="1002"/>
                  </a:lnTo>
                  <a:lnTo>
                    <a:pt x="572" y="999"/>
                  </a:lnTo>
                  <a:lnTo>
                    <a:pt x="574" y="995"/>
                  </a:lnTo>
                  <a:lnTo>
                    <a:pt x="577" y="995"/>
                  </a:lnTo>
                  <a:lnTo>
                    <a:pt x="577" y="990"/>
                  </a:lnTo>
                  <a:lnTo>
                    <a:pt x="579" y="990"/>
                  </a:lnTo>
                  <a:lnTo>
                    <a:pt x="581" y="995"/>
                  </a:lnTo>
                  <a:lnTo>
                    <a:pt x="586" y="990"/>
                  </a:lnTo>
                  <a:lnTo>
                    <a:pt x="589" y="990"/>
                  </a:lnTo>
                  <a:lnTo>
                    <a:pt x="591" y="990"/>
                  </a:lnTo>
                  <a:lnTo>
                    <a:pt x="596" y="980"/>
                  </a:lnTo>
                  <a:lnTo>
                    <a:pt x="596" y="980"/>
                  </a:lnTo>
                  <a:lnTo>
                    <a:pt x="598" y="976"/>
                  </a:lnTo>
                  <a:lnTo>
                    <a:pt x="605" y="969"/>
                  </a:lnTo>
                  <a:lnTo>
                    <a:pt x="610" y="966"/>
                  </a:lnTo>
                  <a:lnTo>
                    <a:pt x="615" y="964"/>
                  </a:lnTo>
                  <a:lnTo>
                    <a:pt x="617" y="957"/>
                  </a:lnTo>
                  <a:lnTo>
                    <a:pt x="615" y="954"/>
                  </a:lnTo>
                  <a:lnTo>
                    <a:pt x="615" y="952"/>
                  </a:lnTo>
                  <a:lnTo>
                    <a:pt x="619" y="945"/>
                  </a:lnTo>
                  <a:lnTo>
                    <a:pt x="624" y="938"/>
                  </a:lnTo>
                  <a:lnTo>
                    <a:pt x="624" y="931"/>
                  </a:lnTo>
                  <a:lnTo>
                    <a:pt x="629" y="928"/>
                  </a:lnTo>
                  <a:lnTo>
                    <a:pt x="638" y="921"/>
                  </a:lnTo>
                  <a:lnTo>
                    <a:pt x="638" y="919"/>
                  </a:lnTo>
                  <a:lnTo>
                    <a:pt x="633" y="919"/>
                  </a:lnTo>
                  <a:lnTo>
                    <a:pt x="638" y="919"/>
                  </a:lnTo>
                  <a:lnTo>
                    <a:pt x="648" y="928"/>
                  </a:lnTo>
                  <a:lnTo>
                    <a:pt x="662" y="931"/>
                  </a:lnTo>
                  <a:lnTo>
                    <a:pt x="674" y="928"/>
                  </a:lnTo>
                  <a:lnTo>
                    <a:pt x="676" y="933"/>
                  </a:lnTo>
                  <a:lnTo>
                    <a:pt x="681" y="933"/>
                  </a:lnTo>
                  <a:lnTo>
                    <a:pt x="685" y="924"/>
                  </a:lnTo>
                  <a:lnTo>
                    <a:pt x="690" y="919"/>
                  </a:lnTo>
                  <a:lnTo>
                    <a:pt x="700" y="931"/>
                  </a:lnTo>
                  <a:lnTo>
                    <a:pt x="702" y="933"/>
                  </a:lnTo>
                  <a:lnTo>
                    <a:pt x="709" y="943"/>
                  </a:lnTo>
                  <a:lnTo>
                    <a:pt x="718" y="947"/>
                  </a:lnTo>
                  <a:lnTo>
                    <a:pt x="728" y="952"/>
                  </a:lnTo>
                  <a:lnTo>
                    <a:pt x="726" y="959"/>
                  </a:lnTo>
                  <a:lnTo>
                    <a:pt x="737" y="962"/>
                  </a:lnTo>
                  <a:lnTo>
                    <a:pt x="742" y="962"/>
                  </a:lnTo>
                  <a:lnTo>
                    <a:pt x="752" y="964"/>
                  </a:lnTo>
                  <a:lnTo>
                    <a:pt x="752" y="964"/>
                  </a:lnTo>
                  <a:lnTo>
                    <a:pt x="754" y="959"/>
                  </a:lnTo>
                  <a:lnTo>
                    <a:pt x="763" y="957"/>
                  </a:lnTo>
                  <a:lnTo>
                    <a:pt x="763" y="959"/>
                  </a:lnTo>
                  <a:lnTo>
                    <a:pt x="768" y="962"/>
                  </a:lnTo>
                  <a:lnTo>
                    <a:pt x="775" y="966"/>
                  </a:lnTo>
                  <a:lnTo>
                    <a:pt x="778" y="971"/>
                  </a:lnTo>
                  <a:lnTo>
                    <a:pt x="782" y="980"/>
                  </a:lnTo>
                  <a:lnTo>
                    <a:pt x="785" y="995"/>
                  </a:lnTo>
                  <a:lnTo>
                    <a:pt x="785" y="1002"/>
                  </a:lnTo>
                  <a:lnTo>
                    <a:pt x="778" y="1009"/>
                  </a:lnTo>
                  <a:lnTo>
                    <a:pt x="778" y="1014"/>
                  </a:lnTo>
                  <a:lnTo>
                    <a:pt x="782" y="1021"/>
                  </a:lnTo>
                  <a:lnTo>
                    <a:pt x="782" y="1028"/>
                  </a:lnTo>
                  <a:lnTo>
                    <a:pt x="787" y="1028"/>
                  </a:lnTo>
                  <a:lnTo>
                    <a:pt x="796" y="1021"/>
                  </a:lnTo>
                  <a:lnTo>
                    <a:pt x="799" y="1021"/>
                  </a:lnTo>
                  <a:lnTo>
                    <a:pt x="801" y="1018"/>
                  </a:lnTo>
                  <a:lnTo>
                    <a:pt x="808" y="1018"/>
                  </a:lnTo>
                  <a:lnTo>
                    <a:pt x="813" y="1021"/>
                  </a:lnTo>
                  <a:lnTo>
                    <a:pt x="815" y="1023"/>
                  </a:lnTo>
                  <a:lnTo>
                    <a:pt x="818" y="1023"/>
                  </a:lnTo>
                  <a:lnTo>
                    <a:pt x="815" y="1023"/>
                  </a:lnTo>
                  <a:lnTo>
                    <a:pt x="815" y="1025"/>
                  </a:lnTo>
                  <a:lnTo>
                    <a:pt x="820" y="1025"/>
                  </a:lnTo>
                  <a:lnTo>
                    <a:pt x="820" y="1028"/>
                  </a:lnTo>
                  <a:lnTo>
                    <a:pt x="820" y="1030"/>
                  </a:lnTo>
                  <a:lnTo>
                    <a:pt x="829" y="1028"/>
                  </a:lnTo>
                  <a:lnTo>
                    <a:pt x="832" y="1037"/>
                  </a:lnTo>
                  <a:lnTo>
                    <a:pt x="832" y="1042"/>
                  </a:lnTo>
                  <a:lnTo>
                    <a:pt x="834" y="1044"/>
                  </a:lnTo>
                  <a:lnTo>
                    <a:pt x="834" y="1047"/>
                  </a:lnTo>
                  <a:lnTo>
                    <a:pt x="839" y="1044"/>
                  </a:lnTo>
                  <a:lnTo>
                    <a:pt x="844" y="1051"/>
                  </a:lnTo>
                  <a:lnTo>
                    <a:pt x="846" y="1051"/>
                  </a:lnTo>
                  <a:lnTo>
                    <a:pt x="848" y="1051"/>
                  </a:lnTo>
                  <a:lnTo>
                    <a:pt x="851" y="1051"/>
                  </a:lnTo>
                  <a:lnTo>
                    <a:pt x="855" y="1051"/>
                  </a:lnTo>
                  <a:lnTo>
                    <a:pt x="863" y="1056"/>
                  </a:lnTo>
                  <a:lnTo>
                    <a:pt x="863" y="1061"/>
                  </a:lnTo>
                  <a:lnTo>
                    <a:pt x="867" y="1056"/>
                  </a:lnTo>
                  <a:lnTo>
                    <a:pt x="872" y="1056"/>
                  </a:lnTo>
                  <a:lnTo>
                    <a:pt x="881" y="1058"/>
                  </a:lnTo>
                  <a:lnTo>
                    <a:pt x="889" y="1051"/>
                  </a:lnTo>
                  <a:lnTo>
                    <a:pt x="893" y="1058"/>
                  </a:lnTo>
                  <a:lnTo>
                    <a:pt x="912" y="1061"/>
                  </a:lnTo>
                  <a:lnTo>
                    <a:pt x="919" y="1049"/>
                  </a:lnTo>
                  <a:lnTo>
                    <a:pt x="924" y="1056"/>
                  </a:lnTo>
                  <a:lnTo>
                    <a:pt x="933" y="1058"/>
                  </a:lnTo>
                  <a:lnTo>
                    <a:pt x="936" y="1056"/>
                  </a:lnTo>
                  <a:lnTo>
                    <a:pt x="938" y="1061"/>
                  </a:lnTo>
                  <a:lnTo>
                    <a:pt x="936" y="1061"/>
                  </a:lnTo>
                  <a:lnTo>
                    <a:pt x="938" y="1065"/>
                  </a:lnTo>
                  <a:lnTo>
                    <a:pt x="941" y="1070"/>
                  </a:lnTo>
                  <a:lnTo>
                    <a:pt x="938" y="1070"/>
                  </a:lnTo>
                  <a:lnTo>
                    <a:pt x="943" y="1075"/>
                  </a:lnTo>
                  <a:lnTo>
                    <a:pt x="943" y="1082"/>
                  </a:lnTo>
                  <a:lnTo>
                    <a:pt x="943" y="1084"/>
                  </a:lnTo>
                  <a:lnTo>
                    <a:pt x="943" y="1089"/>
                  </a:lnTo>
                  <a:lnTo>
                    <a:pt x="943" y="1089"/>
                  </a:lnTo>
                  <a:lnTo>
                    <a:pt x="943" y="1091"/>
                  </a:lnTo>
                  <a:lnTo>
                    <a:pt x="943" y="1094"/>
                  </a:lnTo>
                  <a:lnTo>
                    <a:pt x="941" y="1094"/>
                  </a:lnTo>
                  <a:lnTo>
                    <a:pt x="941" y="1096"/>
                  </a:lnTo>
                  <a:lnTo>
                    <a:pt x="938" y="1101"/>
                  </a:lnTo>
                  <a:lnTo>
                    <a:pt x="938" y="1106"/>
                  </a:lnTo>
                  <a:lnTo>
                    <a:pt x="943" y="1108"/>
                  </a:lnTo>
                  <a:lnTo>
                    <a:pt x="945" y="1113"/>
                  </a:lnTo>
                  <a:lnTo>
                    <a:pt x="943" y="1115"/>
                  </a:lnTo>
                  <a:lnTo>
                    <a:pt x="945" y="1117"/>
                  </a:lnTo>
                  <a:lnTo>
                    <a:pt x="943" y="1117"/>
                  </a:lnTo>
                  <a:lnTo>
                    <a:pt x="945" y="1122"/>
                  </a:lnTo>
                  <a:lnTo>
                    <a:pt x="943" y="1127"/>
                  </a:lnTo>
                  <a:lnTo>
                    <a:pt x="941" y="1129"/>
                  </a:lnTo>
                  <a:lnTo>
                    <a:pt x="943" y="1136"/>
                  </a:lnTo>
                  <a:lnTo>
                    <a:pt x="941" y="1136"/>
                  </a:lnTo>
                  <a:lnTo>
                    <a:pt x="943" y="1141"/>
                  </a:lnTo>
                  <a:lnTo>
                    <a:pt x="945" y="1141"/>
                  </a:lnTo>
                  <a:lnTo>
                    <a:pt x="945" y="1146"/>
                  </a:lnTo>
                  <a:lnTo>
                    <a:pt x="943" y="1148"/>
                  </a:lnTo>
                  <a:lnTo>
                    <a:pt x="943" y="1155"/>
                  </a:lnTo>
                  <a:lnTo>
                    <a:pt x="938" y="1162"/>
                  </a:lnTo>
                  <a:lnTo>
                    <a:pt x="938" y="1167"/>
                  </a:lnTo>
                  <a:lnTo>
                    <a:pt x="943" y="1169"/>
                  </a:lnTo>
                  <a:lnTo>
                    <a:pt x="952" y="1172"/>
                  </a:lnTo>
                  <a:lnTo>
                    <a:pt x="955" y="1176"/>
                  </a:lnTo>
                  <a:lnTo>
                    <a:pt x="955" y="1176"/>
                  </a:lnTo>
                  <a:lnTo>
                    <a:pt x="955" y="1172"/>
                  </a:lnTo>
                  <a:lnTo>
                    <a:pt x="959" y="1172"/>
                  </a:lnTo>
                  <a:lnTo>
                    <a:pt x="962" y="1172"/>
                  </a:lnTo>
                  <a:lnTo>
                    <a:pt x="959" y="1172"/>
                  </a:lnTo>
                  <a:lnTo>
                    <a:pt x="959" y="1167"/>
                  </a:lnTo>
                  <a:lnTo>
                    <a:pt x="962" y="1167"/>
                  </a:lnTo>
                  <a:lnTo>
                    <a:pt x="962" y="1162"/>
                  </a:lnTo>
                  <a:lnTo>
                    <a:pt x="964" y="1162"/>
                  </a:lnTo>
                  <a:lnTo>
                    <a:pt x="966" y="1167"/>
                  </a:lnTo>
                  <a:lnTo>
                    <a:pt x="966" y="1162"/>
                  </a:lnTo>
                  <a:lnTo>
                    <a:pt x="971" y="1165"/>
                  </a:lnTo>
                  <a:lnTo>
                    <a:pt x="971" y="1162"/>
                  </a:lnTo>
                  <a:lnTo>
                    <a:pt x="969" y="1160"/>
                  </a:lnTo>
                  <a:lnTo>
                    <a:pt x="971" y="1160"/>
                  </a:lnTo>
                  <a:lnTo>
                    <a:pt x="966" y="1150"/>
                  </a:lnTo>
                  <a:lnTo>
                    <a:pt x="969" y="1148"/>
                  </a:lnTo>
                  <a:lnTo>
                    <a:pt x="974" y="1153"/>
                  </a:lnTo>
                  <a:lnTo>
                    <a:pt x="971" y="1148"/>
                  </a:lnTo>
                  <a:lnTo>
                    <a:pt x="976" y="1146"/>
                  </a:lnTo>
                  <a:lnTo>
                    <a:pt x="971" y="1141"/>
                  </a:lnTo>
                  <a:lnTo>
                    <a:pt x="981" y="1141"/>
                  </a:lnTo>
                  <a:lnTo>
                    <a:pt x="976" y="1136"/>
                  </a:lnTo>
                  <a:lnTo>
                    <a:pt x="976" y="1120"/>
                  </a:lnTo>
                  <a:lnTo>
                    <a:pt x="981" y="1117"/>
                  </a:lnTo>
                  <a:lnTo>
                    <a:pt x="978" y="1113"/>
                  </a:lnTo>
                  <a:lnTo>
                    <a:pt x="981" y="1110"/>
                  </a:lnTo>
                  <a:lnTo>
                    <a:pt x="981" y="1115"/>
                  </a:lnTo>
                  <a:lnTo>
                    <a:pt x="983" y="1113"/>
                  </a:lnTo>
                  <a:lnTo>
                    <a:pt x="983" y="1108"/>
                  </a:lnTo>
                  <a:lnTo>
                    <a:pt x="985" y="1108"/>
                  </a:lnTo>
                  <a:lnTo>
                    <a:pt x="985" y="1103"/>
                  </a:lnTo>
                  <a:lnTo>
                    <a:pt x="988" y="1101"/>
                  </a:lnTo>
                  <a:lnTo>
                    <a:pt x="988" y="1094"/>
                  </a:lnTo>
                  <a:lnTo>
                    <a:pt x="990" y="1094"/>
                  </a:lnTo>
                  <a:lnTo>
                    <a:pt x="992" y="1096"/>
                  </a:lnTo>
                  <a:lnTo>
                    <a:pt x="995" y="1096"/>
                  </a:lnTo>
                  <a:lnTo>
                    <a:pt x="995" y="1094"/>
                  </a:lnTo>
                  <a:lnTo>
                    <a:pt x="997" y="1091"/>
                  </a:lnTo>
                  <a:lnTo>
                    <a:pt x="1000" y="1094"/>
                  </a:lnTo>
                  <a:lnTo>
                    <a:pt x="1004" y="1089"/>
                  </a:lnTo>
                  <a:lnTo>
                    <a:pt x="1000" y="1089"/>
                  </a:lnTo>
                  <a:lnTo>
                    <a:pt x="1000" y="1089"/>
                  </a:lnTo>
                  <a:lnTo>
                    <a:pt x="997" y="1087"/>
                  </a:lnTo>
                  <a:lnTo>
                    <a:pt x="1000" y="1084"/>
                  </a:lnTo>
                  <a:lnTo>
                    <a:pt x="1009" y="1084"/>
                  </a:lnTo>
                  <a:lnTo>
                    <a:pt x="1004" y="1082"/>
                  </a:lnTo>
                  <a:lnTo>
                    <a:pt x="1004" y="1080"/>
                  </a:lnTo>
                  <a:lnTo>
                    <a:pt x="1004" y="1080"/>
                  </a:lnTo>
                  <a:lnTo>
                    <a:pt x="1002" y="1080"/>
                  </a:lnTo>
                  <a:lnTo>
                    <a:pt x="1004" y="1075"/>
                  </a:lnTo>
                  <a:lnTo>
                    <a:pt x="1004" y="1077"/>
                  </a:lnTo>
                  <a:lnTo>
                    <a:pt x="1004" y="1075"/>
                  </a:lnTo>
                  <a:lnTo>
                    <a:pt x="1004" y="1070"/>
                  </a:lnTo>
                  <a:lnTo>
                    <a:pt x="1007" y="1073"/>
                  </a:lnTo>
                  <a:lnTo>
                    <a:pt x="1009" y="1070"/>
                  </a:lnTo>
                  <a:lnTo>
                    <a:pt x="1007" y="1070"/>
                  </a:lnTo>
                  <a:lnTo>
                    <a:pt x="1007" y="1065"/>
                  </a:lnTo>
                  <a:lnTo>
                    <a:pt x="1009" y="1063"/>
                  </a:lnTo>
                  <a:lnTo>
                    <a:pt x="1007" y="1063"/>
                  </a:lnTo>
                  <a:lnTo>
                    <a:pt x="1007" y="1058"/>
                  </a:lnTo>
                  <a:lnTo>
                    <a:pt x="1004" y="1058"/>
                  </a:lnTo>
                  <a:lnTo>
                    <a:pt x="1004" y="1058"/>
                  </a:lnTo>
                  <a:lnTo>
                    <a:pt x="1009" y="1056"/>
                  </a:lnTo>
                  <a:lnTo>
                    <a:pt x="1011" y="1056"/>
                  </a:lnTo>
                  <a:lnTo>
                    <a:pt x="1011" y="1054"/>
                  </a:lnTo>
                  <a:lnTo>
                    <a:pt x="1014" y="1056"/>
                  </a:lnTo>
                  <a:lnTo>
                    <a:pt x="1016" y="1051"/>
                  </a:lnTo>
                  <a:lnTo>
                    <a:pt x="1018" y="1047"/>
                  </a:lnTo>
                  <a:lnTo>
                    <a:pt x="1018" y="1049"/>
                  </a:lnTo>
                  <a:lnTo>
                    <a:pt x="1018" y="1044"/>
                  </a:lnTo>
                  <a:lnTo>
                    <a:pt x="1026" y="1044"/>
                  </a:lnTo>
                  <a:lnTo>
                    <a:pt x="1026" y="1037"/>
                  </a:lnTo>
                  <a:lnTo>
                    <a:pt x="1028" y="1032"/>
                  </a:lnTo>
                  <a:lnTo>
                    <a:pt x="1035" y="1028"/>
                  </a:lnTo>
                  <a:lnTo>
                    <a:pt x="1037" y="1023"/>
                  </a:lnTo>
                  <a:lnTo>
                    <a:pt x="1042" y="1021"/>
                  </a:lnTo>
                  <a:lnTo>
                    <a:pt x="1042" y="1018"/>
                  </a:lnTo>
                  <a:lnTo>
                    <a:pt x="1040" y="1023"/>
                  </a:lnTo>
                  <a:lnTo>
                    <a:pt x="1037" y="1021"/>
                  </a:lnTo>
                  <a:lnTo>
                    <a:pt x="1042" y="1009"/>
                  </a:lnTo>
                  <a:lnTo>
                    <a:pt x="1042" y="1009"/>
                  </a:lnTo>
                  <a:lnTo>
                    <a:pt x="1047" y="1011"/>
                  </a:lnTo>
                  <a:lnTo>
                    <a:pt x="1049" y="1009"/>
                  </a:lnTo>
                  <a:lnTo>
                    <a:pt x="1052" y="1009"/>
                  </a:lnTo>
                  <a:lnTo>
                    <a:pt x="1052" y="1009"/>
                  </a:lnTo>
                  <a:lnTo>
                    <a:pt x="1052" y="1006"/>
                  </a:lnTo>
                  <a:lnTo>
                    <a:pt x="1056" y="1009"/>
                  </a:lnTo>
                  <a:lnTo>
                    <a:pt x="1059" y="1006"/>
                  </a:lnTo>
                  <a:lnTo>
                    <a:pt x="1054" y="1004"/>
                  </a:lnTo>
                  <a:lnTo>
                    <a:pt x="1054" y="1002"/>
                  </a:lnTo>
                  <a:lnTo>
                    <a:pt x="1056" y="1004"/>
                  </a:lnTo>
                  <a:lnTo>
                    <a:pt x="1061" y="1004"/>
                  </a:lnTo>
                  <a:lnTo>
                    <a:pt x="1061" y="999"/>
                  </a:lnTo>
                  <a:lnTo>
                    <a:pt x="1061" y="999"/>
                  </a:lnTo>
                  <a:lnTo>
                    <a:pt x="1063" y="999"/>
                  </a:lnTo>
                  <a:lnTo>
                    <a:pt x="1063" y="997"/>
                  </a:lnTo>
                  <a:lnTo>
                    <a:pt x="1066" y="997"/>
                  </a:lnTo>
                  <a:lnTo>
                    <a:pt x="1070" y="995"/>
                  </a:lnTo>
                  <a:lnTo>
                    <a:pt x="1070" y="997"/>
                  </a:lnTo>
                  <a:lnTo>
                    <a:pt x="1080" y="990"/>
                  </a:lnTo>
                  <a:lnTo>
                    <a:pt x="1075" y="988"/>
                  </a:lnTo>
                  <a:lnTo>
                    <a:pt x="1078" y="980"/>
                  </a:lnTo>
                  <a:lnTo>
                    <a:pt x="1080" y="978"/>
                  </a:lnTo>
                  <a:lnTo>
                    <a:pt x="1082" y="978"/>
                  </a:lnTo>
                  <a:lnTo>
                    <a:pt x="1080" y="976"/>
                  </a:lnTo>
                  <a:lnTo>
                    <a:pt x="1082" y="976"/>
                  </a:lnTo>
                  <a:lnTo>
                    <a:pt x="1085" y="976"/>
                  </a:lnTo>
                  <a:lnTo>
                    <a:pt x="1085" y="971"/>
                  </a:lnTo>
                  <a:lnTo>
                    <a:pt x="1087" y="971"/>
                  </a:lnTo>
                  <a:lnTo>
                    <a:pt x="1087" y="969"/>
                  </a:lnTo>
                  <a:lnTo>
                    <a:pt x="1089" y="966"/>
                  </a:lnTo>
                  <a:lnTo>
                    <a:pt x="1092" y="962"/>
                  </a:lnTo>
                  <a:lnTo>
                    <a:pt x="1089" y="952"/>
                  </a:lnTo>
                  <a:lnTo>
                    <a:pt x="1094" y="945"/>
                  </a:lnTo>
                  <a:lnTo>
                    <a:pt x="1092" y="943"/>
                  </a:lnTo>
                  <a:lnTo>
                    <a:pt x="1096" y="940"/>
                  </a:lnTo>
                  <a:lnTo>
                    <a:pt x="1094" y="938"/>
                  </a:lnTo>
                  <a:lnTo>
                    <a:pt x="1099" y="938"/>
                  </a:lnTo>
                  <a:lnTo>
                    <a:pt x="1101" y="933"/>
                  </a:lnTo>
                  <a:lnTo>
                    <a:pt x="1113" y="938"/>
                  </a:lnTo>
                  <a:lnTo>
                    <a:pt x="1120" y="938"/>
                  </a:lnTo>
                  <a:lnTo>
                    <a:pt x="1122" y="938"/>
                  </a:lnTo>
                  <a:lnTo>
                    <a:pt x="1125" y="933"/>
                  </a:lnTo>
                  <a:lnTo>
                    <a:pt x="1129" y="933"/>
                  </a:lnTo>
                  <a:lnTo>
                    <a:pt x="1129" y="933"/>
                  </a:lnTo>
                  <a:lnTo>
                    <a:pt x="1125" y="933"/>
                  </a:lnTo>
                  <a:lnTo>
                    <a:pt x="1127" y="926"/>
                  </a:lnTo>
                  <a:lnTo>
                    <a:pt x="1129" y="928"/>
                  </a:lnTo>
                  <a:lnTo>
                    <a:pt x="1134" y="928"/>
                  </a:lnTo>
                  <a:lnTo>
                    <a:pt x="1132" y="924"/>
                  </a:lnTo>
                  <a:lnTo>
                    <a:pt x="1137" y="926"/>
                  </a:lnTo>
                  <a:lnTo>
                    <a:pt x="1137" y="924"/>
                  </a:lnTo>
                  <a:lnTo>
                    <a:pt x="1134" y="921"/>
                  </a:lnTo>
                  <a:lnTo>
                    <a:pt x="1139" y="921"/>
                  </a:lnTo>
                  <a:lnTo>
                    <a:pt x="1141" y="919"/>
                  </a:lnTo>
                  <a:lnTo>
                    <a:pt x="1139" y="917"/>
                  </a:lnTo>
                  <a:lnTo>
                    <a:pt x="1144" y="914"/>
                  </a:lnTo>
                  <a:lnTo>
                    <a:pt x="1144" y="914"/>
                  </a:lnTo>
                  <a:lnTo>
                    <a:pt x="1144" y="919"/>
                  </a:lnTo>
                  <a:lnTo>
                    <a:pt x="1146" y="919"/>
                  </a:lnTo>
                  <a:lnTo>
                    <a:pt x="1146" y="917"/>
                  </a:lnTo>
                  <a:lnTo>
                    <a:pt x="1144" y="912"/>
                  </a:lnTo>
                  <a:lnTo>
                    <a:pt x="1144" y="910"/>
                  </a:lnTo>
                  <a:lnTo>
                    <a:pt x="1146" y="907"/>
                  </a:lnTo>
                  <a:lnTo>
                    <a:pt x="1153" y="910"/>
                  </a:lnTo>
                  <a:lnTo>
                    <a:pt x="1153" y="905"/>
                  </a:lnTo>
                  <a:lnTo>
                    <a:pt x="1158" y="900"/>
                  </a:lnTo>
                  <a:lnTo>
                    <a:pt x="1163" y="900"/>
                  </a:lnTo>
                  <a:lnTo>
                    <a:pt x="1163" y="900"/>
                  </a:lnTo>
                  <a:lnTo>
                    <a:pt x="1165" y="900"/>
                  </a:lnTo>
                  <a:lnTo>
                    <a:pt x="1167" y="900"/>
                  </a:lnTo>
                  <a:lnTo>
                    <a:pt x="1167" y="902"/>
                  </a:lnTo>
                  <a:lnTo>
                    <a:pt x="1167" y="905"/>
                  </a:lnTo>
                  <a:lnTo>
                    <a:pt x="1170" y="902"/>
                  </a:lnTo>
                  <a:lnTo>
                    <a:pt x="1174" y="905"/>
                  </a:lnTo>
                  <a:lnTo>
                    <a:pt x="1179" y="902"/>
                  </a:lnTo>
                  <a:lnTo>
                    <a:pt x="1181" y="907"/>
                  </a:lnTo>
                  <a:lnTo>
                    <a:pt x="1184" y="910"/>
                  </a:lnTo>
                  <a:lnTo>
                    <a:pt x="1186" y="912"/>
                  </a:lnTo>
                  <a:lnTo>
                    <a:pt x="1196" y="912"/>
                  </a:lnTo>
                  <a:lnTo>
                    <a:pt x="1198" y="919"/>
                  </a:lnTo>
                  <a:lnTo>
                    <a:pt x="1205" y="921"/>
                  </a:lnTo>
                  <a:lnTo>
                    <a:pt x="1210" y="921"/>
                  </a:lnTo>
                  <a:lnTo>
                    <a:pt x="1217" y="924"/>
                  </a:lnTo>
                  <a:lnTo>
                    <a:pt x="1219" y="928"/>
                  </a:lnTo>
                  <a:lnTo>
                    <a:pt x="1229" y="938"/>
                  </a:lnTo>
                  <a:lnTo>
                    <a:pt x="1233" y="943"/>
                  </a:lnTo>
                  <a:lnTo>
                    <a:pt x="1238" y="945"/>
                  </a:lnTo>
                  <a:lnTo>
                    <a:pt x="1243" y="943"/>
                  </a:lnTo>
                  <a:lnTo>
                    <a:pt x="1245" y="945"/>
                  </a:lnTo>
                  <a:lnTo>
                    <a:pt x="1248" y="952"/>
                  </a:lnTo>
                  <a:lnTo>
                    <a:pt x="1252" y="959"/>
                  </a:lnTo>
                  <a:lnTo>
                    <a:pt x="1262" y="966"/>
                  </a:lnTo>
                  <a:lnTo>
                    <a:pt x="1262" y="971"/>
                  </a:lnTo>
                  <a:lnTo>
                    <a:pt x="1267" y="971"/>
                  </a:lnTo>
                  <a:lnTo>
                    <a:pt x="1271" y="983"/>
                  </a:lnTo>
                  <a:lnTo>
                    <a:pt x="1283" y="978"/>
                  </a:lnTo>
                  <a:lnTo>
                    <a:pt x="1288" y="980"/>
                  </a:lnTo>
                  <a:lnTo>
                    <a:pt x="1290" y="980"/>
                  </a:lnTo>
                  <a:lnTo>
                    <a:pt x="1295" y="985"/>
                  </a:lnTo>
                  <a:lnTo>
                    <a:pt x="1300" y="978"/>
                  </a:lnTo>
                  <a:lnTo>
                    <a:pt x="1309" y="973"/>
                  </a:lnTo>
                  <a:lnTo>
                    <a:pt x="1311" y="971"/>
                  </a:lnTo>
                  <a:lnTo>
                    <a:pt x="1318" y="971"/>
                  </a:lnTo>
                  <a:lnTo>
                    <a:pt x="1321" y="966"/>
                  </a:lnTo>
                  <a:lnTo>
                    <a:pt x="1326" y="957"/>
                  </a:lnTo>
                  <a:lnTo>
                    <a:pt x="1330" y="962"/>
                  </a:lnTo>
                  <a:lnTo>
                    <a:pt x="1330" y="957"/>
                  </a:lnTo>
                  <a:lnTo>
                    <a:pt x="1337" y="952"/>
                  </a:lnTo>
                  <a:lnTo>
                    <a:pt x="1354" y="959"/>
                  </a:lnTo>
                  <a:lnTo>
                    <a:pt x="1359" y="962"/>
                  </a:lnTo>
                  <a:lnTo>
                    <a:pt x="1366" y="976"/>
                  </a:lnTo>
                  <a:lnTo>
                    <a:pt x="1375" y="988"/>
                  </a:lnTo>
                  <a:lnTo>
                    <a:pt x="1373" y="988"/>
                  </a:lnTo>
                  <a:lnTo>
                    <a:pt x="1375" y="990"/>
                  </a:lnTo>
                  <a:lnTo>
                    <a:pt x="1380" y="995"/>
                  </a:lnTo>
                  <a:lnTo>
                    <a:pt x="1387" y="995"/>
                  </a:lnTo>
                  <a:lnTo>
                    <a:pt x="1394" y="990"/>
                  </a:lnTo>
                  <a:lnTo>
                    <a:pt x="1404" y="992"/>
                  </a:lnTo>
                  <a:lnTo>
                    <a:pt x="1411" y="983"/>
                  </a:lnTo>
                  <a:lnTo>
                    <a:pt x="1418" y="985"/>
                  </a:lnTo>
                  <a:lnTo>
                    <a:pt x="1422" y="985"/>
                  </a:lnTo>
                  <a:lnTo>
                    <a:pt x="1432" y="985"/>
                  </a:lnTo>
                  <a:lnTo>
                    <a:pt x="1437" y="983"/>
                  </a:lnTo>
                  <a:lnTo>
                    <a:pt x="1439" y="971"/>
                  </a:lnTo>
                  <a:lnTo>
                    <a:pt x="1441" y="969"/>
                  </a:lnTo>
                  <a:lnTo>
                    <a:pt x="1455" y="969"/>
                  </a:lnTo>
                  <a:lnTo>
                    <a:pt x="1455" y="962"/>
                  </a:lnTo>
                  <a:lnTo>
                    <a:pt x="1463" y="957"/>
                  </a:lnTo>
                  <a:lnTo>
                    <a:pt x="1470" y="957"/>
                  </a:lnTo>
                  <a:lnTo>
                    <a:pt x="1474" y="957"/>
                  </a:lnTo>
                  <a:lnTo>
                    <a:pt x="1470" y="938"/>
                  </a:lnTo>
                  <a:lnTo>
                    <a:pt x="1470" y="938"/>
                  </a:lnTo>
                  <a:close/>
                </a:path>
              </a:pathLst>
            </a:custGeom>
            <a:solidFill>
              <a:srgbClr val="433356">
                <a:lumMod val="60000"/>
                <a:lumOff val="4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32" name="Freeform 16"/>
            <p:cNvSpPr>
              <a:spLocks/>
            </p:cNvSpPr>
            <p:nvPr/>
          </p:nvSpPr>
          <p:spPr bwMode="auto">
            <a:xfrm>
              <a:off x="2116" y="722"/>
              <a:ext cx="855" cy="647"/>
            </a:xfrm>
            <a:custGeom>
              <a:avLst/>
              <a:gdLst>
                <a:gd name="T0" fmla="*/ 836 w 855"/>
                <a:gd name="T1" fmla="*/ 576 h 647"/>
                <a:gd name="T2" fmla="*/ 836 w 855"/>
                <a:gd name="T3" fmla="*/ 501 h 647"/>
                <a:gd name="T4" fmla="*/ 829 w 855"/>
                <a:gd name="T5" fmla="*/ 418 h 647"/>
                <a:gd name="T6" fmla="*/ 812 w 855"/>
                <a:gd name="T7" fmla="*/ 324 h 647"/>
                <a:gd name="T8" fmla="*/ 737 w 855"/>
                <a:gd name="T9" fmla="*/ 302 h 647"/>
                <a:gd name="T10" fmla="*/ 708 w 855"/>
                <a:gd name="T11" fmla="*/ 281 h 647"/>
                <a:gd name="T12" fmla="*/ 704 w 855"/>
                <a:gd name="T13" fmla="*/ 222 h 647"/>
                <a:gd name="T14" fmla="*/ 670 w 855"/>
                <a:gd name="T15" fmla="*/ 184 h 647"/>
                <a:gd name="T16" fmla="*/ 680 w 855"/>
                <a:gd name="T17" fmla="*/ 104 h 647"/>
                <a:gd name="T18" fmla="*/ 649 w 855"/>
                <a:gd name="T19" fmla="*/ 52 h 647"/>
                <a:gd name="T20" fmla="*/ 607 w 855"/>
                <a:gd name="T21" fmla="*/ 54 h 647"/>
                <a:gd name="T22" fmla="*/ 583 w 855"/>
                <a:gd name="T23" fmla="*/ 47 h 647"/>
                <a:gd name="T24" fmla="*/ 543 w 855"/>
                <a:gd name="T25" fmla="*/ 17 h 647"/>
                <a:gd name="T26" fmla="*/ 515 w 855"/>
                <a:gd name="T27" fmla="*/ 5 h 647"/>
                <a:gd name="T28" fmla="*/ 479 w 855"/>
                <a:gd name="T29" fmla="*/ 50 h 647"/>
                <a:gd name="T30" fmla="*/ 479 w 855"/>
                <a:gd name="T31" fmla="*/ 104 h 647"/>
                <a:gd name="T32" fmla="*/ 474 w 855"/>
                <a:gd name="T33" fmla="*/ 165 h 647"/>
                <a:gd name="T34" fmla="*/ 382 w 855"/>
                <a:gd name="T35" fmla="*/ 151 h 647"/>
                <a:gd name="T36" fmla="*/ 333 w 855"/>
                <a:gd name="T37" fmla="*/ 203 h 647"/>
                <a:gd name="T38" fmla="*/ 290 w 855"/>
                <a:gd name="T39" fmla="*/ 191 h 647"/>
                <a:gd name="T40" fmla="*/ 222 w 855"/>
                <a:gd name="T41" fmla="*/ 154 h 647"/>
                <a:gd name="T42" fmla="*/ 170 w 855"/>
                <a:gd name="T43" fmla="*/ 191 h 647"/>
                <a:gd name="T44" fmla="*/ 132 w 855"/>
                <a:gd name="T45" fmla="*/ 196 h 647"/>
                <a:gd name="T46" fmla="*/ 99 w 855"/>
                <a:gd name="T47" fmla="*/ 189 h 647"/>
                <a:gd name="T48" fmla="*/ 94 w 855"/>
                <a:gd name="T49" fmla="*/ 198 h 647"/>
                <a:gd name="T50" fmla="*/ 82 w 855"/>
                <a:gd name="T51" fmla="*/ 227 h 647"/>
                <a:gd name="T52" fmla="*/ 59 w 855"/>
                <a:gd name="T53" fmla="*/ 272 h 647"/>
                <a:gd name="T54" fmla="*/ 21 w 855"/>
                <a:gd name="T55" fmla="*/ 305 h 647"/>
                <a:gd name="T56" fmla="*/ 9 w 855"/>
                <a:gd name="T57" fmla="*/ 359 h 647"/>
                <a:gd name="T58" fmla="*/ 21 w 855"/>
                <a:gd name="T59" fmla="*/ 418 h 647"/>
                <a:gd name="T60" fmla="*/ 37 w 855"/>
                <a:gd name="T61" fmla="*/ 456 h 647"/>
                <a:gd name="T62" fmla="*/ 47 w 855"/>
                <a:gd name="T63" fmla="*/ 489 h 647"/>
                <a:gd name="T64" fmla="*/ 59 w 855"/>
                <a:gd name="T65" fmla="*/ 508 h 647"/>
                <a:gd name="T66" fmla="*/ 75 w 855"/>
                <a:gd name="T67" fmla="*/ 534 h 647"/>
                <a:gd name="T68" fmla="*/ 103 w 855"/>
                <a:gd name="T69" fmla="*/ 546 h 647"/>
                <a:gd name="T70" fmla="*/ 137 w 855"/>
                <a:gd name="T71" fmla="*/ 536 h 647"/>
                <a:gd name="T72" fmla="*/ 139 w 855"/>
                <a:gd name="T73" fmla="*/ 576 h 647"/>
                <a:gd name="T74" fmla="*/ 155 w 855"/>
                <a:gd name="T75" fmla="*/ 579 h 647"/>
                <a:gd name="T76" fmla="*/ 181 w 855"/>
                <a:gd name="T77" fmla="*/ 569 h 647"/>
                <a:gd name="T78" fmla="*/ 229 w 855"/>
                <a:gd name="T79" fmla="*/ 562 h 647"/>
                <a:gd name="T80" fmla="*/ 326 w 855"/>
                <a:gd name="T81" fmla="*/ 515 h 647"/>
                <a:gd name="T82" fmla="*/ 352 w 855"/>
                <a:gd name="T83" fmla="*/ 487 h 647"/>
                <a:gd name="T84" fmla="*/ 370 w 855"/>
                <a:gd name="T85" fmla="*/ 461 h 647"/>
                <a:gd name="T86" fmla="*/ 389 w 855"/>
                <a:gd name="T87" fmla="*/ 461 h 647"/>
                <a:gd name="T88" fmla="*/ 413 w 855"/>
                <a:gd name="T89" fmla="*/ 475 h 647"/>
                <a:gd name="T90" fmla="*/ 441 w 855"/>
                <a:gd name="T91" fmla="*/ 470 h 647"/>
                <a:gd name="T92" fmla="*/ 458 w 855"/>
                <a:gd name="T93" fmla="*/ 503 h 647"/>
                <a:gd name="T94" fmla="*/ 479 w 855"/>
                <a:gd name="T95" fmla="*/ 527 h 647"/>
                <a:gd name="T96" fmla="*/ 503 w 855"/>
                <a:gd name="T97" fmla="*/ 564 h 647"/>
                <a:gd name="T98" fmla="*/ 524 w 855"/>
                <a:gd name="T99" fmla="*/ 583 h 647"/>
                <a:gd name="T100" fmla="*/ 583 w 855"/>
                <a:gd name="T101" fmla="*/ 614 h 647"/>
                <a:gd name="T102" fmla="*/ 604 w 855"/>
                <a:gd name="T103" fmla="*/ 588 h 647"/>
                <a:gd name="T104" fmla="*/ 642 w 855"/>
                <a:gd name="T105" fmla="*/ 600 h 647"/>
                <a:gd name="T106" fmla="*/ 673 w 855"/>
                <a:gd name="T107" fmla="*/ 616 h 647"/>
                <a:gd name="T108" fmla="*/ 685 w 855"/>
                <a:gd name="T109" fmla="*/ 638 h 647"/>
                <a:gd name="T110" fmla="*/ 708 w 855"/>
                <a:gd name="T111" fmla="*/ 647 h 647"/>
                <a:gd name="T112" fmla="*/ 727 w 855"/>
                <a:gd name="T113" fmla="*/ 628 h 647"/>
                <a:gd name="T114" fmla="*/ 748 w 855"/>
                <a:gd name="T115" fmla="*/ 593 h 647"/>
                <a:gd name="T116" fmla="*/ 760 w 855"/>
                <a:gd name="T117" fmla="*/ 595 h 647"/>
                <a:gd name="T118" fmla="*/ 803 w 855"/>
                <a:gd name="T119" fmla="*/ 612 h 647"/>
                <a:gd name="T120" fmla="*/ 819 w 855"/>
                <a:gd name="T121" fmla="*/ 621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55" h="647">
                  <a:moveTo>
                    <a:pt x="850" y="609"/>
                  </a:moveTo>
                  <a:lnTo>
                    <a:pt x="850" y="602"/>
                  </a:lnTo>
                  <a:lnTo>
                    <a:pt x="850" y="602"/>
                  </a:lnTo>
                  <a:lnTo>
                    <a:pt x="845" y="595"/>
                  </a:lnTo>
                  <a:lnTo>
                    <a:pt x="843" y="593"/>
                  </a:lnTo>
                  <a:lnTo>
                    <a:pt x="843" y="588"/>
                  </a:lnTo>
                  <a:lnTo>
                    <a:pt x="838" y="583"/>
                  </a:lnTo>
                  <a:lnTo>
                    <a:pt x="836" y="579"/>
                  </a:lnTo>
                  <a:lnTo>
                    <a:pt x="831" y="576"/>
                  </a:lnTo>
                  <a:lnTo>
                    <a:pt x="831" y="574"/>
                  </a:lnTo>
                  <a:lnTo>
                    <a:pt x="836" y="576"/>
                  </a:lnTo>
                  <a:lnTo>
                    <a:pt x="826" y="564"/>
                  </a:lnTo>
                  <a:lnTo>
                    <a:pt x="831" y="562"/>
                  </a:lnTo>
                  <a:lnTo>
                    <a:pt x="833" y="557"/>
                  </a:lnTo>
                  <a:lnTo>
                    <a:pt x="824" y="555"/>
                  </a:lnTo>
                  <a:lnTo>
                    <a:pt x="817" y="550"/>
                  </a:lnTo>
                  <a:lnTo>
                    <a:pt x="831" y="531"/>
                  </a:lnTo>
                  <a:lnTo>
                    <a:pt x="829" y="527"/>
                  </a:lnTo>
                  <a:lnTo>
                    <a:pt x="836" y="517"/>
                  </a:lnTo>
                  <a:lnTo>
                    <a:pt x="843" y="513"/>
                  </a:lnTo>
                  <a:lnTo>
                    <a:pt x="836" y="508"/>
                  </a:lnTo>
                  <a:lnTo>
                    <a:pt x="836" y="501"/>
                  </a:lnTo>
                  <a:lnTo>
                    <a:pt x="831" y="494"/>
                  </a:lnTo>
                  <a:lnTo>
                    <a:pt x="822" y="484"/>
                  </a:lnTo>
                  <a:lnTo>
                    <a:pt x="822" y="484"/>
                  </a:lnTo>
                  <a:lnTo>
                    <a:pt x="829" y="475"/>
                  </a:lnTo>
                  <a:lnTo>
                    <a:pt x="836" y="468"/>
                  </a:lnTo>
                  <a:lnTo>
                    <a:pt x="831" y="461"/>
                  </a:lnTo>
                  <a:lnTo>
                    <a:pt x="826" y="437"/>
                  </a:lnTo>
                  <a:lnTo>
                    <a:pt x="826" y="435"/>
                  </a:lnTo>
                  <a:lnTo>
                    <a:pt x="826" y="430"/>
                  </a:lnTo>
                  <a:lnTo>
                    <a:pt x="831" y="420"/>
                  </a:lnTo>
                  <a:lnTo>
                    <a:pt x="829" y="418"/>
                  </a:lnTo>
                  <a:lnTo>
                    <a:pt x="831" y="404"/>
                  </a:lnTo>
                  <a:lnTo>
                    <a:pt x="826" y="399"/>
                  </a:lnTo>
                  <a:lnTo>
                    <a:pt x="826" y="394"/>
                  </a:lnTo>
                  <a:lnTo>
                    <a:pt x="836" y="383"/>
                  </a:lnTo>
                  <a:lnTo>
                    <a:pt x="841" y="376"/>
                  </a:lnTo>
                  <a:lnTo>
                    <a:pt x="836" y="364"/>
                  </a:lnTo>
                  <a:lnTo>
                    <a:pt x="822" y="352"/>
                  </a:lnTo>
                  <a:lnTo>
                    <a:pt x="819" y="345"/>
                  </a:lnTo>
                  <a:lnTo>
                    <a:pt x="819" y="338"/>
                  </a:lnTo>
                  <a:lnTo>
                    <a:pt x="822" y="324"/>
                  </a:lnTo>
                  <a:lnTo>
                    <a:pt x="812" y="324"/>
                  </a:lnTo>
                  <a:lnTo>
                    <a:pt x="805" y="307"/>
                  </a:lnTo>
                  <a:lnTo>
                    <a:pt x="798" y="309"/>
                  </a:lnTo>
                  <a:lnTo>
                    <a:pt x="784" y="305"/>
                  </a:lnTo>
                  <a:lnTo>
                    <a:pt x="781" y="298"/>
                  </a:lnTo>
                  <a:lnTo>
                    <a:pt x="774" y="291"/>
                  </a:lnTo>
                  <a:lnTo>
                    <a:pt x="767" y="288"/>
                  </a:lnTo>
                  <a:lnTo>
                    <a:pt x="765" y="283"/>
                  </a:lnTo>
                  <a:lnTo>
                    <a:pt x="760" y="281"/>
                  </a:lnTo>
                  <a:lnTo>
                    <a:pt x="755" y="281"/>
                  </a:lnTo>
                  <a:lnTo>
                    <a:pt x="751" y="281"/>
                  </a:lnTo>
                  <a:lnTo>
                    <a:pt x="737" y="302"/>
                  </a:lnTo>
                  <a:lnTo>
                    <a:pt x="722" y="314"/>
                  </a:lnTo>
                  <a:lnTo>
                    <a:pt x="718" y="314"/>
                  </a:lnTo>
                  <a:lnTo>
                    <a:pt x="715" y="309"/>
                  </a:lnTo>
                  <a:lnTo>
                    <a:pt x="713" y="309"/>
                  </a:lnTo>
                  <a:lnTo>
                    <a:pt x="708" y="305"/>
                  </a:lnTo>
                  <a:lnTo>
                    <a:pt x="713" y="302"/>
                  </a:lnTo>
                  <a:lnTo>
                    <a:pt x="713" y="300"/>
                  </a:lnTo>
                  <a:lnTo>
                    <a:pt x="713" y="295"/>
                  </a:lnTo>
                  <a:lnTo>
                    <a:pt x="713" y="293"/>
                  </a:lnTo>
                  <a:lnTo>
                    <a:pt x="713" y="291"/>
                  </a:lnTo>
                  <a:lnTo>
                    <a:pt x="708" y="281"/>
                  </a:lnTo>
                  <a:lnTo>
                    <a:pt x="715" y="276"/>
                  </a:lnTo>
                  <a:lnTo>
                    <a:pt x="713" y="274"/>
                  </a:lnTo>
                  <a:lnTo>
                    <a:pt x="718" y="272"/>
                  </a:lnTo>
                  <a:lnTo>
                    <a:pt x="713" y="267"/>
                  </a:lnTo>
                  <a:lnTo>
                    <a:pt x="718" y="260"/>
                  </a:lnTo>
                  <a:lnTo>
                    <a:pt x="718" y="257"/>
                  </a:lnTo>
                  <a:lnTo>
                    <a:pt x="715" y="241"/>
                  </a:lnTo>
                  <a:lnTo>
                    <a:pt x="711" y="231"/>
                  </a:lnTo>
                  <a:lnTo>
                    <a:pt x="708" y="222"/>
                  </a:lnTo>
                  <a:lnTo>
                    <a:pt x="706" y="222"/>
                  </a:lnTo>
                  <a:lnTo>
                    <a:pt x="704" y="222"/>
                  </a:lnTo>
                  <a:lnTo>
                    <a:pt x="701" y="222"/>
                  </a:lnTo>
                  <a:lnTo>
                    <a:pt x="701" y="217"/>
                  </a:lnTo>
                  <a:lnTo>
                    <a:pt x="699" y="220"/>
                  </a:lnTo>
                  <a:lnTo>
                    <a:pt x="699" y="217"/>
                  </a:lnTo>
                  <a:lnTo>
                    <a:pt x="692" y="217"/>
                  </a:lnTo>
                  <a:lnTo>
                    <a:pt x="692" y="213"/>
                  </a:lnTo>
                  <a:lnTo>
                    <a:pt x="689" y="213"/>
                  </a:lnTo>
                  <a:lnTo>
                    <a:pt x="685" y="210"/>
                  </a:lnTo>
                  <a:lnTo>
                    <a:pt x="680" y="208"/>
                  </a:lnTo>
                  <a:lnTo>
                    <a:pt x="670" y="191"/>
                  </a:lnTo>
                  <a:lnTo>
                    <a:pt x="670" y="184"/>
                  </a:lnTo>
                  <a:lnTo>
                    <a:pt x="663" y="175"/>
                  </a:lnTo>
                  <a:lnTo>
                    <a:pt x="661" y="170"/>
                  </a:lnTo>
                  <a:lnTo>
                    <a:pt x="661" y="144"/>
                  </a:lnTo>
                  <a:lnTo>
                    <a:pt x="659" y="139"/>
                  </a:lnTo>
                  <a:lnTo>
                    <a:pt x="661" y="132"/>
                  </a:lnTo>
                  <a:lnTo>
                    <a:pt x="661" y="125"/>
                  </a:lnTo>
                  <a:lnTo>
                    <a:pt x="663" y="123"/>
                  </a:lnTo>
                  <a:lnTo>
                    <a:pt x="668" y="118"/>
                  </a:lnTo>
                  <a:lnTo>
                    <a:pt x="670" y="116"/>
                  </a:lnTo>
                  <a:lnTo>
                    <a:pt x="678" y="111"/>
                  </a:lnTo>
                  <a:lnTo>
                    <a:pt x="680" y="104"/>
                  </a:lnTo>
                  <a:lnTo>
                    <a:pt x="675" y="94"/>
                  </a:lnTo>
                  <a:lnTo>
                    <a:pt x="670" y="92"/>
                  </a:lnTo>
                  <a:lnTo>
                    <a:pt x="673" y="80"/>
                  </a:lnTo>
                  <a:lnTo>
                    <a:pt x="673" y="73"/>
                  </a:lnTo>
                  <a:lnTo>
                    <a:pt x="659" y="68"/>
                  </a:lnTo>
                  <a:lnTo>
                    <a:pt x="656" y="68"/>
                  </a:lnTo>
                  <a:lnTo>
                    <a:pt x="654" y="71"/>
                  </a:lnTo>
                  <a:lnTo>
                    <a:pt x="649" y="61"/>
                  </a:lnTo>
                  <a:lnTo>
                    <a:pt x="652" y="61"/>
                  </a:lnTo>
                  <a:lnTo>
                    <a:pt x="652" y="57"/>
                  </a:lnTo>
                  <a:lnTo>
                    <a:pt x="649" y="52"/>
                  </a:lnTo>
                  <a:lnTo>
                    <a:pt x="652" y="50"/>
                  </a:lnTo>
                  <a:lnTo>
                    <a:pt x="652" y="47"/>
                  </a:lnTo>
                  <a:lnTo>
                    <a:pt x="637" y="50"/>
                  </a:lnTo>
                  <a:lnTo>
                    <a:pt x="630" y="52"/>
                  </a:lnTo>
                  <a:lnTo>
                    <a:pt x="626" y="52"/>
                  </a:lnTo>
                  <a:lnTo>
                    <a:pt x="621" y="57"/>
                  </a:lnTo>
                  <a:lnTo>
                    <a:pt x="621" y="61"/>
                  </a:lnTo>
                  <a:lnTo>
                    <a:pt x="614" y="64"/>
                  </a:lnTo>
                  <a:lnTo>
                    <a:pt x="607" y="57"/>
                  </a:lnTo>
                  <a:lnTo>
                    <a:pt x="604" y="57"/>
                  </a:lnTo>
                  <a:lnTo>
                    <a:pt x="607" y="54"/>
                  </a:lnTo>
                  <a:lnTo>
                    <a:pt x="609" y="47"/>
                  </a:lnTo>
                  <a:lnTo>
                    <a:pt x="609" y="45"/>
                  </a:lnTo>
                  <a:lnTo>
                    <a:pt x="609" y="28"/>
                  </a:lnTo>
                  <a:lnTo>
                    <a:pt x="609" y="19"/>
                  </a:lnTo>
                  <a:lnTo>
                    <a:pt x="595" y="24"/>
                  </a:lnTo>
                  <a:lnTo>
                    <a:pt x="588" y="24"/>
                  </a:lnTo>
                  <a:lnTo>
                    <a:pt x="585" y="28"/>
                  </a:lnTo>
                  <a:lnTo>
                    <a:pt x="578" y="38"/>
                  </a:lnTo>
                  <a:lnTo>
                    <a:pt x="578" y="43"/>
                  </a:lnTo>
                  <a:lnTo>
                    <a:pt x="581" y="45"/>
                  </a:lnTo>
                  <a:lnTo>
                    <a:pt x="583" y="47"/>
                  </a:lnTo>
                  <a:lnTo>
                    <a:pt x="578" y="47"/>
                  </a:lnTo>
                  <a:lnTo>
                    <a:pt x="574" y="47"/>
                  </a:lnTo>
                  <a:lnTo>
                    <a:pt x="569" y="43"/>
                  </a:lnTo>
                  <a:lnTo>
                    <a:pt x="564" y="43"/>
                  </a:lnTo>
                  <a:lnTo>
                    <a:pt x="559" y="43"/>
                  </a:lnTo>
                  <a:lnTo>
                    <a:pt x="555" y="35"/>
                  </a:lnTo>
                  <a:lnTo>
                    <a:pt x="555" y="31"/>
                  </a:lnTo>
                  <a:lnTo>
                    <a:pt x="564" y="24"/>
                  </a:lnTo>
                  <a:lnTo>
                    <a:pt x="559" y="19"/>
                  </a:lnTo>
                  <a:lnTo>
                    <a:pt x="548" y="17"/>
                  </a:lnTo>
                  <a:lnTo>
                    <a:pt x="543" y="17"/>
                  </a:lnTo>
                  <a:lnTo>
                    <a:pt x="543" y="12"/>
                  </a:lnTo>
                  <a:lnTo>
                    <a:pt x="538" y="9"/>
                  </a:lnTo>
                  <a:lnTo>
                    <a:pt x="538" y="7"/>
                  </a:lnTo>
                  <a:lnTo>
                    <a:pt x="533" y="5"/>
                  </a:lnTo>
                  <a:lnTo>
                    <a:pt x="531" y="5"/>
                  </a:lnTo>
                  <a:lnTo>
                    <a:pt x="531" y="14"/>
                  </a:lnTo>
                  <a:lnTo>
                    <a:pt x="524" y="17"/>
                  </a:lnTo>
                  <a:lnTo>
                    <a:pt x="515" y="14"/>
                  </a:lnTo>
                  <a:lnTo>
                    <a:pt x="515" y="9"/>
                  </a:lnTo>
                  <a:lnTo>
                    <a:pt x="515" y="9"/>
                  </a:lnTo>
                  <a:lnTo>
                    <a:pt x="515" y="5"/>
                  </a:lnTo>
                  <a:lnTo>
                    <a:pt x="507" y="0"/>
                  </a:lnTo>
                  <a:lnTo>
                    <a:pt x="503" y="0"/>
                  </a:lnTo>
                  <a:lnTo>
                    <a:pt x="503" y="7"/>
                  </a:lnTo>
                  <a:lnTo>
                    <a:pt x="498" y="7"/>
                  </a:lnTo>
                  <a:lnTo>
                    <a:pt x="493" y="12"/>
                  </a:lnTo>
                  <a:lnTo>
                    <a:pt x="489" y="14"/>
                  </a:lnTo>
                  <a:lnTo>
                    <a:pt x="481" y="12"/>
                  </a:lnTo>
                  <a:lnTo>
                    <a:pt x="479" y="17"/>
                  </a:lnTo>
                  <a:lnTo>
                    <a:pt x="467" y="33"/>
                  </a:lnTo>
                  <a:lnTo>
                    <a:pt x="472" y="38"/>
                  </a:lnTo>
                  <a:lnTo>
                    <a:pt x="479" y="50"/>
                  </a:lnTo>
                  <a:lnTo>
                    <a:pt x="484" y="45"/>
                  </a:lnTo>
                  <a:lnTo>
                    <a:pt x="491" y="43"/>
                  </a:lnTo>
                  <a:lnTo>
                    <a:pt x="493" y="43"/>
                  </a:lnTo>
                  <a:lnTo>
                    <a:pt x="496" y="57"/>
                  </a:lnTo>
                  <a:lnTo>
                    <a:pt x="498" y="66"/>
                  </a:lnTo>
                  <a:lnTo>
                    <a:pt x="498" y="64"/>
                  </a:lnTo>
                  <a:lnTo>
                    <a:pt x="491" y="68"/>
                  </a:lnTo>
                  <a:lnTo>
                    <a:pt x="493" y="83"/>
                  </a:lnTo>
                  <a:lnTo>
                    <a:pt x="489" y="90"/>
                  </a:lnTo>
                  <a:lnTo>
                    <a:pt x="491" y="92"/>
                  </a:lnTo>
                  <a:lnTo>
                    <a:pt x="479" y="104"/>
                  </a:lnTo>
                  <a:lnTo>
                    <a:pt x="477" y="106"/>
                  </a:lnTo>
                  <a:lnTo>
                    <a:pt x="472" y="111"/>
                  </a:lnTo>
                  <a:lnTo>
                    <a:pt x="474" y="118"/>
                  </a:lnTo>
                  <a:lnTo>
                    <a:pt x="477" y="123"/>
                  </a:lnTo>
                  <a:lnTo>
                    <a:pt x="477" y="130"/>
                  </a:lnTo>
                  <a:lnTo>
                    <a:pt x="481" y="130"/>
                  </a:lnTo>
                  <a:lnTo>
                    <a:pt x="474" y="137"/>
                  </a:lnTo>
                  <a:lnTo>
                    <a:pt x="474" y="142"/>
                  </a:lnTo>
                  <a:lnTo>
                    <a:pt x="470" y="146"/>
                  </a:lnTo>
                  <a:lnTo>
                    <a:pt x="474" y="149"/>
                  </a:lnTo>
                  <a:lnTo>
                    <a:pt x="474" y="165"/>
                  </a:lnTo>
                  <a:lnTo>
                    <a:pt x="474" y="172"/>
                  </a:lnTo>
                  <a:lnTo>
                    <a:pt x="470" y="172"/>
                  </a:lnTo>
                  <a:lnTo>
                    <a:pt x="455" y="170"/>
                  </a:lnTo>
                  <a:lnTo>
                    <a:pt x="451" y="175"/>
                  </a:lnTo>
                  <a:lnTo>
                    <a:pt x="444" y="175"/>
                  </a:lnTo>
                  <a:lnTo>
                    <a:pt x="437" y="172"/>
                  </a:lnTo>
                  <a:lnTo>
                    <a:pt x="432" y="165"/>
                  </a:lnTo>
                  <a:lnTo>
                    <a:pt x="406" y="156"/>
                  </a:lnTo>
                  <a:lnTo>
                    <a:pt x="403" y="165"/>
                  </a:lnTo>
                  <a:lnTo>
                    <a:pt x="389" y="151"/>
                  </a:lnTo>
                  <a:lnTo>
                    <a:pt x="382" y="151"/>
                  </a:lnTo>
                  <a:lnTo>
                    <a:pt x="380" y="158"/>
                  </a:lnTo>
                  <a:lnTo>
                    <a:pt x="375" y="158"/>
                  </a:lnTo>
                  <a:lnTo>
                    <a:pt x="370" y="156"/>
                  </a:lnTo>
                  <a:lnTo>
                    <a:pt x="366" y="156"/>
                  </a:lnTo>
                  <a:lnTo>
                    <a:pt x="359" y="151"/>
                  </a:lnTo>
                  <a:lnTo>
                    <a:pt x="354" y="154"/>
                  </a:lnTo>
                  <a:lnTo>
                    <a:pt x="354" y="156"/>
                  </a:lnTo>
                  <a:lnTo>
                    <a:pt x="349" y="165"/>
                  </a:lnTo>
                  <a:lnTo>
                    <a:pt x="342" y="175"/>
                  </a:lnTo>
                  <a:lnTo>
                    <a:pt x="335" y="189"/>
                  </a:lnTo>
                  <a:lnTo>
                    <a:pt x="333" y="203"/>
                  </a:lnTo>
                  <a:lnTo>
                    <a:pt x="326" y="208"/>
                  </a:lnTo>
                  <a:lnTo>
                    <a:pt x="328" y="203"/>
                  </a:lnTo>
                  <a:lnTo>
                    <a:pt x="326" y="203"/>
                  </a:lnTo>
                  <a:lnTo>
                    <a:pt x="316" y="208"/>
                  </a:lnTo>
                  <a:lnTo>
                    <a:pt x="309" y="205"/>
                  </a:lnTo>
                  <a:lnTo>
                    <a:pt x="309" y="203"/>
                  </a:lnTo>
                  <a:lnTo>
                    <a:pt x="304" y="203"/>
                  </a:lnTo>
                  <a:lnTo>
                    <a:pt x="304" y="198"/>
                  </a:lnTo>
                  <a:lnTo>
                    <a:pt x="300" y="198"/>
                  </a:lnTo>
                  <a:lnTo>
                    <a:pt x="295" y="194"/>
                  </a:lnTo>
                  <a:lnTo>
                    <a:pt x="290" y="191"/>
                  </a:lnTo>
                  <a:lnTo>
                    <a:pt x="285" y="196"/>
                  </a:lnTo>
                  <a:lnTo>
                    <a:pt x="278" y="198"/>
                  </a:lnTo>
                  <a:lnTo>
                    <a:pt x="276" y="196"/>
                  </a:lnTo>
                  <a:lnTo>
                    <a:pt x="276" y="194"/>
                  </a:lnTo>
                  <a:lnTo>
                    <a:pt x="278" y="187"/>
                  </a:lnTo>
                  <a:lnTo>
                    <a:pt x="271" y="177"/>
                  </a:lnTo>
                  <a:lnTo>
                    <a:pt x="259" y="177"/>
                  </a:lnTo>
                  <a:lnTo>
                    <a:pt x="255" y="172"/>
                  </a:lnTo>
                  <a:lnTo>
                    <a:pt x="243" y="161"/>
                  </a:lnTo>
                  <a:lnTo>
                    <a:pt x="233" y="163"/>
                  </a:lnTo>
                  <a:lnTo>
                    <a:pt x="222" y="154"/>
                  </a:lnTo>
                  <a:lnTo>
                    <a:pt x="212" y="149"/>
                  </a:lnTo>
                  <a:lnTo>
                    <a:pt x="203" y="165"/>
                  </a:lnTo>
                  <a:lnTo>
                    <a:pt x="200" y="165"/>
                  </a:lnTo>
                  <a:lnTo>
                    <a:pt x="196" y="165"/>
                  </a:lnTo>
                  <a:lnTo>
                    <a:pt x="191" y="170"/>
                  </a:lnTo>
                  <a:lnTo>
                    <a:pt x="177" y="165"/>
                  </a:lnTo>
                  <a:lnTo>
                    <a:pt x="174" y="168"/>
                  </a:lnTo>
                  <a:lnTo>
                    <a:pt x="177" y="175"/>
                  </a:lnTo>
                  <a:lnTo>
                    <a:pt x="172" y="180"/>
                  </a:lnTo>
                  <a:lnTo>
                    <a:pt x="172" y="187"/>
                  </a:lnTo>
                  <a:lnTo>
                    <a:pt x="170" y="191"/>
                  </a:lnTo>
                  <a:lnTo>
                    <a:pt x="170" y="201"/>
                  </a:lnTo>
                  <a:lnTo>
                    <a:pt x="165" y="208"/>
                  </a:lnTo>
                  <a:lnTo>
                    <a:pt x="158" y="210"/>
                  </a:lnTo>
                  <a:lnTo>
                    <a:pt x="153" y="210"/>
                  </a:lnTo>
                  <a:lnTo>
                    <a:pt x="153" y="208"/>
                  </a:lnTo>
                  <a:lnTo>
                    <a:pt x="151" y="213"/>
                  </a:lnTo>
                  <a:lnTo>
                    <a:pt x="148" y="208"/>
                  </a:lnTo>
                  <a:lnTo>
                    <a:pt x="141" y="208"/>
                  </a:lnTo>
                  <a:lnTo>
                    <a:pt x="141" y="205"/>
                  </a:lnTo>
                  <a:lnTo>
                    <a:pt x="132" y="203"/>
                  </a:lnTo>
                  <a:lnTo>
                    <a:pt x="132" y="196"/>
                  </a:lnTo>
                  <a:lnTo>
                    <a:pt x="122" y="189"/>
                  </a:lnTo>
                  <a:lnTo>
                    <a:pt x="120" y="189"/>
                  </a:lnTo>
                  <a:lnTo>
                    <a:pt x="118" y="191"/>
                  </a:lnTo>
                  <a:lnTo>
                    <a:pt x="118" y="189"/>
                  </a:lnTo>
                  <a:lnTo>
                    <a:pt x="113" y="191"/>
                  </a:lnTo>
                  <a:lnTo>
                    <a:pt x="115" y="189"/>
                  </a:lnTo>
                  <a:lnTo>
                    <a:pt x="118" y="184"/>
                  </a:lnTo>
                  <a:lnTo>
                    <a:pt x="113" y="184"/>
                  </a:lnTo>
                  <a:lnTo>
                    <a:pt x="113" y="182"/>
                  </a:lnTo>
                  <a:lnTo>
                    <a:pt x="103" y="184"/>
                  </a:lnTo>
                  <a:lnTo>
                    <a:pt x="99" y="189"/>
                  </a:lnTo>
                  <a:lnTo>
                    <a:pt x="94" y="182"/>
                  </a:lnTo>
                  <a:lnTo>
                    <a:pt x="89" y="184"/>
                  </a:lnTo>
                  <a:lnTo>
                    <a:pt x="92" y="189"/>
                  </a:lnTo>
                  <a:lnTo>
                    <a:pt x="89" y="189"/>
                  </a:lnTo>
                  <a:lnTo>
                    <a:pt x="94" y="191"/>
                  </a:lnTo>
                  <a:lnTo>
                    <a:pt x="94" y="189"/>
                  </a:lnTo>
                  <a:lnTo>
                    <a:pt x="99" y="191"/>
                  </a:lnTo>
                  <a:lnTo>
                    <a:pt x="99" y="194"/>
                  </a:lnTo>
                  <a:lnTo>
                    <a:pt x="94" y="191"/>
                  </a:lnTo>
                  <a:lnTo>
                    <a:pt x="92" y="196"/>
                  </a:lnTo>
                  <a:lnTo>
                    <a:pt x="94" y="198"/>
                  </a:lnTo>
                  <a:lnTo>
                    <a:pt x="92" y="203"/>
                  </a:lnTo>
                  <a:lnTo>
                    <a:pt x="94" y="203"/>
                  </a:lnTo>
                  <a:lnTo>
                    <a:pt x="94" y="203"/>
                  </a:lnTo>
                  <a:lnTo>
                    <a:pt x="96" y="205"/>
                  </a:lnTo>
                  <a:lnTo>
                    <a:pt x="96" y="208"/>
                  </a:lnTo>
                  <a:lnTo>
                    <a:pt x="96" y="208"/>
                  </a:lnTo>
                  <a:lnTo>
                    <a:pt x="89" y="213"/>
                  </a:lnTo>
                  <a:lnTo>
                    <a:pt x="89" y="215"/>
                  </a:lnTo>
                  <a:lnTo>
                    <a:pt x="94" y="222"/>
                  </a:lnTo>
                  <a:lnTo>
                    <a:pt x="87" y="229"/>
                  </a:lnTo>
                  <a:lnTo>
                    <a:pt x="82" y="227"/>
                  </a:lnTo>
                  <a:lnTo>
                    <a:pt x="77" y="227"/>
                  </a:lnTo>
                  <a:lnTo>
                    <a:pt x="77" y="227"/>
                  </a:lnTo>
                  <a:lnTo>
                    <a:pt x="70" y="234"/>
                  </a:lnTo>
                  <a:lnTo>
                    <a:pt x="68" y="246"/>
                  </a:lnTo>
                  <a:lnTo>
                    <a:pt x="66" y="253"/>
                  </a:lnTo>
                  <a:lnTo>
                    <a:pt x="63" y="253"/>
                  </a:lnTo>
                  <a:lnTo>
                    <a:pt x="61" y="260"/>
                  </a:lnTo>
                  <a:lnTo>
                    <a:pt x="70" y="267"/>
                  </a:lnTo>
                  <a:lnTo>
                    <a:pt x="66" y="272"/>
                  </a:lnTo>
                  <a:lnTo>
                    <a:pt x="61" y="272"/>
                  </a:lnTo>
                  <a:lnTo>
                    <a:pt x="59" y="272"/>
                  </a:lnTo>
                  <a:lnTo>
                    <a:pt x="61" y="267"/>
                  </a:lnTo>
                  <a:lnTo>
                    <a:pt x="59" y="262"/>
                  </a:lnTo>
                  <a:lnTo>
                    <a:pt x="56" y="267"/>
                  </a:lnTo>
                  <a:lnTo>
                    <a:pt x="56" y="267"/>
                  </a:lnTo>
                  <a:lnTo>
                    <a:pt x="52" y="276"/>
                  </a:lnTo>
                  <a:lnTo>
                    <a:pt x="42" y="279"/>
                  </a:lnTo>
                  <a:lnTo>
                    <a:pt x="33" y="281"/>
                  </a:lnTo>
                  <a:lnTo>
                    <a:pt x="28" y="286"/>
                  </a:lnTo>
                  <a:lnTo>
                    <a:pt x="28" y="293"/>
                  </a:lnTo>
                  <a:lnTo>
                    <a:pt x="23" y="298"/>
                  </a:lnTo>
                  <a:lnTo>
                    <a:pt x="21" y="305"/>
                  </a:lnTo>
                  <a:lnTo>
                    <a:pt x="28" y="309"/>
                  </a:lnTo>
                  <a:lnTo>
                    <a:pt x="28" y="314"/>
                  </a:lnTo>
                  <a:lnTo>
                    <a:pt x="11" y="326"/>
                  </a:lnTo>
                  <a:lnTo>
                    <a:pt x="9" y="324"/>
                  </a:lnTo>
                  <a:lnTo>
                    <a:pt x="2" y="338"/>
                  </a:lnTo>
                  <a:lnTo>
                    <a:pt x="0" y="347"/>
                  </a:lnTo>
                  <a:lnTo>
                    <a:pt x="4" y="350"/>
                  </a:lnTo>
                  <a:lnTo>
                    <a:pt x="9" y="350"/>
                  </a:lnTo>
                  <a:lnTo>
                    <a:pt x="11" y="350"/>
                  </a:lnTo>
                  <a:lnTo>
                    <a:pt x="9" y="357"/>
                  </a:lnTo>
                  <a:lnTo>
                    <a:pt x="9" y="359"/>
                  </a:lnTo>
                  <a:lnTo>
                    <a:pt x="9" y="361"/>
                  </a:lnTo>
                  <a:lnTo>
                    <a:pt x="11" y="371"/>
                  </a:lnTo>
                  <a:lnTo>
                    <a:pt x="11" y="373"/>
                  </a:lnTo>
                  <a:lnTo>
                    <a:pt x="7" y="383"/>
                  </a:lnTo>
                  <a:lnTo>
                    <a:pt x="14" y="390"/>
                  </a:lnTo>
                  <a:lnTo>
                    <a:pt x="11" y="390"/>
                  </a:lnTo>
                  <a:lnTo>
                    <a:pt x="11" y="394"/>
                  </a:lnTo>
                  <a:lnTo>
                    <a:pt x="18" y="399"/>
                  </a:lnTo>
                  <a:lnTo>
                    <a:pt x="18" y="411"/>
                  </a:lnTo>
                  <a:lnTo>
                    <a:pt x="16" y="416"/>
                  </a:lnTo>
                  <a:lnTo>
                    <a:pt x="21" y="418"/>
                  </a:lnTo>
                  <a:lnTo>
                    <a:pt x="23" y="423"/>
                  </a:lnTo>
                  <a:lnTo>
                    <a:pt x="23" y="428"/>
                  </a:lnTo>
                  <a:lnTo>
                    <a:pt x="33" y="432"/>
                  </a:lnTo>
                  <a:lnTo>
                    <a:pt x="30" y="437"/>
                  </a:lnTo>
                  <a:lnTo>
                    <a:pt x="33" y="437"/>
                  </a:lnTo>
                  <a:lnTo>
                    <a:pt x="30" y="439"/>
                  </a:lnTo>
                  <a:lnTo>
                    <a:pt x="33" y="439"/>
                  </a:lnTo>
                  <a:lnTo>
                    <a:pt x="33" y="449"/>
                  </a:lnTo>
                  <a:lnTo>
                    <a:pt x="35" y="449"/>
                  </a:lnTo>
                  <a:lnTo>
                    <a:pt x="35" y="451"/>
                  </a:lnTo>
                  <a:lnTo>
                    <a:pt x="37" y="456"/>
                  </a:lnTo>
                  <a:lnTo>
                    <a:pt x="37" y="465"/>
                  </a:lnTo>
                  <a:lnTo>
                    <a:pt x="35" y="468"/>
                  </a:lnTo>
                  <a:lnTo>
                    <a:pt x="42" y="472"/>
                  </a:lnTo>
                  <a:lnTo>
                    <a:pt x="42" y="479"/>
                  </a:lnTo>
                  <a:lnTo>
                    <a:pt x="44" y="479"/>
                  </a:lnTo>
                  <a:lnTo>
                    <a:pt x="42" y="482"/>
                  </a:lnTo>
                  <a:lnTo>
                    <a:pt x="47" y="482"/>
                  </a:lnTo>
                  <a:lnTo>
                    <a:pt x="44" y="484"/>
                  </a:lnTo>
                  <a:lnTo>
                    <a:pt x="47" y="487"/>
                  </a:lnTo>
                  <a:lnTo>
                    <a:pt x="44" y="489"/>
                  </a:lnTo>
                  <a:lnTo>
                    <a:pt x="47" y="489"/>
                  </a:lnTo>
                  <a:lnTo>
                    <a:pt x="47" y="489"/>
                  </a:lnTo>
                  <a:lnTo>
                    <a:pt x="47" y="489"/>
                  </a:lnTo>
                  <a:lnTo>
                    <a:pt x="47" y="494"/>
                  </a:lnTo>
                  <a:lnTo>
                    <a:pt x="47" y="498"/>
                  </a:lnTo>
                  <a:lnTo>
                    <a:pt x="49" y="496"/>
                  </a:lnTo>
                  <a:lnTo>
                    <a:pt x="47" y="503"/>
                  </a:lnTo>
                  <a:lnTo>
                    <a:pt x="56" y="505"/>
                  </a:lnTo>
                  <a:lnTo>
                    <a:pt x="56" y="503"/>
                  </a:lnTo>
                  <a:lnTo>
                    <a:pt x="56" y="505"/>
                  </a:lnTo>
                  <a:lnTo>
                    <a:pt x="56" y="505"/>
                  </a:lnTo>
                  <a:lnTo>
                    <a:pt x="59" y="508"/>
                  </a:lnTo>
                  <a:lnTo>
                    <a:pt x="59" y="505"/>
                  </a:lnTo>
                  <a:lnTo>
                    <a:pt x="63" y="508"/>
                  </a:lnTo>
                  <a:lnTo>
                    <a:pt x="66" y="508"/>
                  </a:lnTo>
                  <a:lnTo>
                    <a:pt x="66" y="508"/>
                  </a:lnTo>
                  <a:lnTo>
                    <a:pt x="66" y="510"/>
                  </a:lnTo>
                  <a:lnTo>
                    <a:pt x="70" y="513"/>
                  </a:lnTo>
                  <a:lnTo>
                    <a:pt x="68" y="520"/>
                  </a:lnTo>
                  <a:lnTo>
                    <a:pt x="70" y="522"/>
                  </a:lnTo>
                  <a:lnTo>
                    <a:pt x="73" y="527"/>
                  </a:lnTo>
                  <a:lnTo>
                    <a:pt x="75" y="534"/>
                  </a:lnTo>
                  <a:lnTo>
                    <a:pt x="75" y="534"/>
                  </a:lnTo>
                  <a:lnTo>
                    <a:pt x="75" y="541"/>
                  </a:lnTo>
                  <a:lnTo>
                    <a:pt x="80" y="541"/>
                  </a:lnTo>
                  <a:lnTo>
                    <a:pt x="80" y="543"/>
                  </a:lnTo>
                  <a:lnTo>
                    <a:pt x="82" y="548"/>
                  </a:lnTo>
                  <a:lnTo>
                    <a:pt x="85" y="541"/>
                  </a:lnTo>
                  <a:lnTo>
                    <a:pt x="85" y="541"/>
                  </a:lnTo>
                  <a:lnTo>
                    <a:pt x="89" y="531"/>
                  </a:lnTo>
                  <a:lnTo>
                    <a:pt x="101" y="531"/>
                  </a:lnTo>
                  <a:lnTo>
                    <a:pt x="99" y="531"/>
                  </a:lnTo>
                  <a:lnTo>
                    <a:pt x="101" y="536"/>
                  </a:lnTo>
                  <a:lnTo>
                    <a:pt x="103" y="546"/>
                  </a:lnTo>
                  <a:lnTo>
                    <a:pt x="103" y="546"/>
                  </a:lnTo>
                  <a:lnTo>
                    <a:pt x="113" y="550"/>
                  </a:lnTo>
                  <a:lnTo>
                    <a:pt x="118" y="550"/>
                  </a:lnTo>
                  <a:lnTo>
                    <a:pt x="120" y="546"/>
                  </a:lnTo>
                  <a:lnTo>
                    <a:pt x="115" y="541"/>
                  </a:lnTo>
                  <a:lnTo>
                    <a:pt x="115" y="539"/>
                  </a:lnTo>
                  <a:lnTo>
                    <a:pt x="125" y="541"/>
                  </a:lnTo>
                  <a:lnTo>
                    <a:pt x="127" y="539"/>
                  </a:lnTo>
                  <a:lnTo>
                    <a:pt x="129" y="534"/>
                  </a:lnTo>
                  <a:lnTo>
                    <a:pt x="137" y="536"/>
                  </a:lnTo>
                  <a:lnTo>
                    <a:pt x="137" y="536"/>
                  </a:lnTo>
                  <a:lnTo>
                    <a:pt x="137" y="536"/>
                  </a:lnTo>
                  <a:lnTo>
                    <a:pt x="137" y="539"/>
                  </a:lnTo>
                  <a:lnTo>
                    <a:pt x="137" y="543"/>
                  </a:lnTo>
                  <a:lnTo>
                    <a:pt x="134" y="546"/>
                  </a:lnTo>
                  <a:lnTo>
                    <a:pt x="139" y="550"/>
                  </a:lnTo>
                  <a:lnTo>
                    <a:pt x="137" y="550"/>
                  </a:lnTo>
                  <a:lnTo>
                    <a:pt x="134" y="553"/>
                  </a:lnTo>
                  <a:lnTo>
                    <a:pt x="132" y="557"/>
                  </a:lnTo>
                  <a:lnTo>
                    <a:pt x="134" y="560"/>
                  </a:lnTo>
                  <a:lnTo>
                    <a:pt x="134" y="569"/>
                  </a:lnTo>
                  <a:lnTo>
                    <a:pt x="139" y="576"/>
                  </a:lnTo>
                  <a:lnTo>
                    <a:pt x="141" y="576"/>
                  </a:lnTo>
                  <a:lnTo>
                    <a:pt x="141" y="572"/>
                  </a:lnTo>
                  <a:lnTo>
                    <a:pt x="144" y="574"/>
                  </a:lnTo>
                  <a:lnTo>
                    <a:pt x="146" y="574"/>
                  </a:lnTo>
                  <a:lnTo>
                    <a:pt x="146" y="574"/>
                  </a:lnTo>
                  <a:lnTo>
                    <a:pt x="148" y="574"/>
                  </a:lnTo>
                  <a:lnTo>
                    <a:pt x="146" y="576"/>
                  </a:lnTo>
                  <a:lnTo>
                    <a:pt x="146" y="576"/>
                  </a:lnTo>
                  <a:lnTo>
                    <a:pt x="151" y="579"/>
                  </a:lnTo>
                  <a:lnTo>
                    <a:pt x="153" y="583"/>
                  </a:lnTo>
                  <a:lnTo>
                    <a:pt x="155" y="579"/>
                  </a:lnTo>
                  <a:lnTo>
                    <a:pt x="155" y="574"/>
                  </a:lnTo>
                  <a:lnTo>
                    <a:pt x="160" y="569"/>
                  </a:lnTo>
                  <a:lnTo>
                    <a:pt x="160" y="574"/>
                  </a:lnTo>
                  <a:lnTo>
                    <a:pt x="165" y="574"/>
                  </a:lnTo>
                  <a:lnTo>
                    <a:pt x="167" y="574"/>
                  </a:lnTo>
                  <a:lnTo>
                    <a:pt x="170" y="569"/>
                  </a:lnTo>
                  <a:lnTo>
                    <a:pt x="174" y="569"/>
                  </a:lnTo>
                  <a:lnTo>
                    <a:pt x="174" y="574"/>
                  </a:lnTo>
                  <a:lnTo>
                    <a:pt x="179" y="576"/>
                  </a:lnTo>
                  <a:lnTo>
                    <a:pt x="179" y="572"/>
                  </a:lnTo>
                  <a:lnTo>
                    <a:pt x="181" y="569"/>
                  </a:lnTo>
                  <a:lnTo>
                    <a:pt x="193" y="574"/>
                  </a:lnTo>
                  <a:lnTo>
                    <a:pt x="198" y="574"/>
                  </a:lnTo>
                  <a:lnTo>
                    <a:pt x="198" y="572"/>
                  </a:lnTo>
                  <a:lnTo>
                    <a:pt x="207" y="579"/>
                  </a:lnTo>
                  <a:lnTo>
                    <a:pt x="207" y="579"/>
                  </a:lnTo>
                  <a:lnTo>
                    <a:pt x="210" y="579"/>
                  </a:lnTo>
                  <a:lnTo>
                    <a:pt x="207" y="567"/>
                  </a:lnTo>
                  <a:lnTo>
                    <a:pt x="215" y="564"/>
                  </a:lnTo>
                  <a:lnTo>
                    <a:pt x="215" y="564"/>
                  </a:lnTo>
                  <a:lnTo>
                    <a:pt x="224" y="564"/>
                  </a:lnTo>
                  <a:lnTo>
                    <a:pt x="229" y="562"/>
                  </a:lnTo>
                  <a:lnTo>
                    <a:pt x="231" y="564"/>
                  </a:lnTo>
                  <a:lnTo>
                    <a:pt x="238" y="543"/>
                  </a:lnTo>
                  <a:lnTo>
                    <a:pt x="238" y="541"/>
                  </a:lnTo>
                  <a:lnTo>
                    <a:pt x="257" y="546"/>
                  </a:lnTo>
                  <a:lnTo>
                    <a:pt x="257" y="543"/>
                  </a:lnTo>
                  <a:lnTo>
                    <a:pt x="262" y="534"/>
                  </a:lnTo>
                  <a:lnTo>
                    <a:pt x="257" y="513"/>
                  </a:lnTo>
                  <a:lnTo>
                    <a:pt x="259" y="501"/>
                  </a:lnTo>
                  <a:lnTo>
                    <a:pt x="292" y="513"/>
                  </a:lnTo>
                  <a:lnTo>
                    <a:pt x="309" y="527"/>
                  </a:lnTo>
                  <a:lnTo>
                    <a:pt x="326" y="515"/>
                  </a:lnTo>
                  <a:lnTo>
                    <a:pt x="328" y="515"/>
                  </a:lnTo>
                  <a:lnTo>
                    <a:pt x="333" y="513"/>
                  </a:lnTo>
                  <a:lnTo>
                    <a:pt x="333" y="508"/>
                  </a:lnTo>
                  <a:lnTo>
                    <a:pt x="333" y="505"/>
                  </a:lnTo>
                  <a:lnTo>
                    <a:pt x="328" y="501"/>
                  </a:lnTo>
                  <a:lnTo>
                    <a:pt x="328" y="496"/>
                  </a:lnTo>
                  <a:lnTo>
                    <a:pt x="328" y="494"/>
                  </a:lnTo>
                  <a:lnTo>
                    <a:pt x="340" y="491"/>
                  </a:lnTo>
                  <a:lnTo>
                    <a:pt x="340" y="489"/>
                  </a:lnTo>
                  <a:lnTo>
                    <a:pt x="347" y="487"/>
                  </a:lnTo>
                  <a:lnTo>
                    <a:pt x="352" y="487"/>
                  </a:lnTo>
                  <a:lnTo>
                    <a:pt x="356" y="487"/>
                  </a:lnTo>
                  <a:lnTo>
                    <a:pt x="359" y="484"/>
                  </a:lnTo>
                  <a:lnTo>
                    <a:pt x="359" y="489"/>
                  </a:lnTo>
                  <a:lnTo>
                    <a:pt x="366" y="484"/>
                  </a:lnTo>
                  <a:lnTo>
                    <a:pt x="370" y="482"/>
                  </a:lnTo>
                  <a:lnTo>
                    <a:pt x="368" y="472"/>
                  </a:lnTo>
                  <a:lnTo>
                    <a:pt x="370" y="472"/>
                  </a:lnTo>
                  <a:lnTo>
                    <a:pt x="366" y="463"/>
                  </a:lnTo>
                  <a:lnTo>
                    <a:pt x="363" y="463"/>
                  </a:lnTo>
                  <a:lnTo>
                    <a:pt x="370" y="461"/>
                  </a:lnTo>
                  <a:lnTo>
                    <a:pt x="370" y="461"/>
                  </a:lnTo>
                  <a:lnTo>
                    <a:pt x="375" y="461"/>
                  </a:lnTo>
                  <a:lnTo>
                    <a:pt x="375" y="461"/>
                  </a:lnTo>
                  <a:lnTo>
                    <a:pt x="378" y="461"/>
                  </a:lnTo>
                  <a:lnTo>
                    <a:pt x="380" y="461"/>
                  </a:lnTo>
                  <a:lnTo>
                    <a:pt x="375" y="446"/>
                  </a:lnTo>
                  <a:lnTo>
                    <a:pt x="380" y="446"/>
                  </a:lnTo>
                  <a:lnTo>
                    <a:pt x="392" y="449"/>
                  </a:lnTo>
                  <a:lnTo>
                    <a:pt x="389" y="451"/>
                  </a:lnTo>
                  <a:lnTo>
                    <a:pt x="392" y="456"/>
                  </a:lnTo>
                  <a:lnTo>
                    <a:pt x="389" y="458"/>
                  </a:lnTo>
                  <a:lnTo>
                    <a:pt x="389" y="461"/>
                  </a:lnTo>
                  <a:lnTo>
                    <a:pt x="394" y="461"/>
                  </a:lnTo>
                  <a:lnTo>
                    <a:pt x="396" y="465"/>
                  </a:lnTo>
                  <a:lnTo>
                    <a:pt x="396" y="461"/>
                  </a:lnTo>
                  <a:lnTo>
                    <a:pt x="401" y="463"/>
                  </a:lnTo>
                  <a:lnTo>
                    <a:pt x="403" y="472"/>
                  </a:lnTo>
                  <a:lnTo>
                    <a:pt x="399" y="472"/>
                  </a:lnTo>
                  <a:lnTo>
                    <a:pt x="403" y="475"/>
                  </a:lnTo>
                  <a:lnTo>
                    <a:pt x="403" y="477"/>
                  </a:lnTo>
                  <a:lnTo>
                    <a:pt x="408" y="477"/>
                  </a:lnTo>
                  <a:lnTo>
                    <a:pt x="413" y="479"/>
                  </a:lnTo>
                  <a:lnTo>
                    <a:pt x="413" y="475"/>
                  </a:lnTo>
                  <a:lnTo>
                    <a:pt x="418" y="475"/>
                  </a:lnTo>
                  <a:lnTo>
                    <a:pt x="418" y="468"/>
                  </a:lnTo>
                  <a:lnTo>
                    <a:pt x="420" y="465"/>
                  </a:lnTo>
                  <a:lnTo>
                    <a:pt x="422" y="468"/>
                  </a:lnTo>
                  <a:lnTo>
                    <a:pt x="420" y="470"/>
                  </a:lnTo>
                  <a:lnTo>
                    <a:pt x="422" y="470"/>
                  </a:lnTo>
                  <a:lnTo>
                    <a:pt x="425" y="470"/>
                  </a:lnTo>
                  <a:lnTo>
                    <a:pt x="427" y="475"/>
                  </a:lnTo>
                  <a:lnTo>
                    <a:pt x="432" y="475"/>
                  </a:lnTo>
                  <a:lnTo>
                    <a:pt x="434" y="475"/>
                  </a:lnTo>
                  <a:lnTo>
                    <a:pt x="441" y="470"/>
                  </a:lnTo>
                  <a:lnTo>
                    <a:pt x="441" y="475"/>
                  </a:lnTo>
                  <a:lnTo>
                    <a:pt x="439" y="477"/>
                  </a:lnTo>
                  <a:lnTo>
                    <a:pt x="441" y="479"/>
                  </a:lnTo>
                  <a:lnTo>
                    <a:pt x="446" y="494"/>
                  </a:lnTo>
                  <a:lnTo>
                    <a:pt x="446" y="494"/>
                  </a:lnTo>
                  <a:lnTo>
                    <a:pt x="448" y="494"/>
                  </a:lnTo>
                  <a:lnTo>
                    <a:pt x="453" y="496"/>
                  </a:lnTo>
                  <a:lnTo>
                    <a:pt x="453" y="503"/>
                  </a:lnTo>
                  <a:lnTo>
                    <a:pt x="455" y="501"/>
                  </a:lnTo>
                  <a:lnTo>
                    <a:pt x="458" y="501"/>
                  </a:lnTo>
                  <a:lnTo>
                    <a:pt x="458" y="503"/>
                  </a:lnTo>
                  <a:lnTo>
                    <a:pt x="455" y="508"/>
                  </a:lnTo>
                  <a:lnTo>
                    <a:pt x="460" y="513"/>
                  </a:lnTo>
                  <a:lnTo>
                    <a:pt x="458" y="517"/>
                  </a:lnTo>
                  <a:lnTo>
                    <a:pt x="463" y="513"/>
                  </a:lnTo>
                  <a:lnTo>
                    <a:pt x="465" y="515"/>
                  </a:lnTo>
                  <a:lnTo>
                    <a:pt x="470" y="513"/>
                  </a:lnTo>
                  <a:lnTo>
                    <a:pt x="474" y="513"/>
                  </a:lnTo>
                  <a:lnTo>
                    <a:pt x="474" y="513"/>
                  </a:lnTo>
                  <a:lnTo>
                    <a:pt x="477" y="522"/>
                  </a:lnTo>
                  <a:lnTo>
                    <a:pt x="481" y="524"/>
                  </a:lnTo>
                  <a:lnTo>
                    <a:pt x="479" y="527"/>
                  </a:lnTo>
                  <a:lnTo>
                    <a:pt x="484" y="527"/>
                  </a:lnTo>
                  <a:lnTo>
                    <a:pt x="493" y="536"/>
                  </a:lnTo>
                  <a:lnTo>
                    <a:pt x="489" y="539"/>
                  </a:lnTo>
                  <a:lnTo>
                    <a:pt x="489" y="541"/>
                  </a:lnTo>
                  <a:lnTo>
                    <a:pt x="493" y="539"/>
                  </a:lnTo>
                  <a:lnTo>
                    <a:pt x="491" y="543"/>
                  </a:lnTo>
                  <a:lnTo>
                    <a:pt x="493" y="557"/>
                  </a:lnTo>
                  <a:lnTo>
                    <a:pt x="493" y="560"/>
                  </a:lnTo>
                  <a:lnTo>
                    <a:pt x="496" y="562"/>
                  </a:lnTo>
                  <a:lnTo>
                    <a:pt x="503" y="560"/>
                  </a:lnTo>
                  <a:lnTo>
                    <a:pt x="503" y="564"/>
                  </a:lnTo>
                  <a:lnTo>
                    <a:pt x="505" y="564"/>
                  </a:lnTo>
                  <a:lnTo>
                    <a:pt x="505" y="564"/>
                  </a:lnTo>
                  <a:lnTo>
                    <a:pt x="510" y="564"/>
                  </a:lnTo>
                  <a:lnTo>
                    <a:pt x="515" y="564"/>
                  </a:lnTo>
                  <a:lnTo>
                    <a:pt x="519" y="569"/>
                  </a:lnTo>
                  <a:lnTo>
                    <a:pt x="517" y="572"/>
                  </a:lnTo>
                  <a:lnTo>
                    <a:pt x="519" y="572"/>
                  </a:lnTo>
                  <a:lnTo>
                    <a:pt x="519" y="574"/>
                  </a:lnTo>
                  <a:lnTo>
                    <a:pt x="522" y="574"/>
                  </a:lnTo>
                  <a:lnTo>
                    <a:pt x="524" y="579"/>
                  </a:lnTo>
                  <a:lnTo>
                    <a:pt x="524" y="583"/>
                  </a:lnTo>
                  <a:lnTo>
                    <a:pt x="529" y="583"/>
                  </a:lnTo>
                  <a:lnTo>
                    <a:pt x="531" y="583"/>
                  </a:lnTo>
                  <a:lnTo>
                    <a:pt x="541" y="590"/>
                  </a:lnTo>
                  <a:lnTo>
                    <a:pt x="545" y="593"/>
                  </a:lnTo>
                  <a:lnTo>
                    <a:pt x="548" y="598"/>
                  </a:lnTo>
                  <a:lnTo>
                    <a:pt x="555" y="602"/>
                  </a:lnTo>
                  <a:lnTo>
                    <a:pt x="564" y="607"/>
                  </a:lnTo>
                  <a:lnTo>
                    <a:pt x="571" y="616"/>
                  </a:lnTo>
                  <a:lnTo>
                    <a:pt x="576" y="614"/>
                  </a:lnTo>
                  <a:lnTo>
                    <a:pt x="578" y="614"/>
                  </a:lnTo>
                  <a:lnTo>
                    <a:pt x="583" y="614"/>
                  </a:lnTo>
                  <a:lnTo>
                    <a:pt x="583" y="612"/>
                  </a:lnTo>
                  <a:lnTo>
                    <a:pt x="585" y="605"/>
                  </a:lnTo>
                  <a:lnTo>
                    <a:pt x="583" y="602"/>
                  </a:lnTo>
                  <a:lnTo>
                    <a:pt x="590" y="602"/>
                  </a:lnTo>
                  <a:lnTo>
                    <a:pt x="590" y="598"/>
                  </a:lnTo>
                  <a:lnTo>
                    <a:pt x="597" y="595"/>
                  </a:lnTo>
                  <a:lnTo>
                    <a:pt x="595" y="593"/>
                  </a:lnTo>
                  <a:lnTo>
                    <a:pt x="600" y="590"/>
                  </a:lnTo>
                  <a:lnTo>
                    <a:pt x="600" y="590"/>
                  </a:lnTo>
                  <a:lnTo>
                    <a:pt x="602" y="588"/>
                  </a:lnTo>
                  <a:lnTo>
                    <a:pt x="604" y="588"/>
                  </a:lnTo>
                  <a:lnTo>
                    <a:pt x="607" y="583"/>
                  </a:lnTo>
                  <a:lnTo>
                    <a:pt x="609" y="588"/>
                  </a:lnTo>
                  <a:lnTo>
                    <a:pt x="611" y="588"/>
                  </a:lnTo>
                  <a:lnTo>
                    <a:pt x="616" y="588"/>
                  </a:lnTo>
                  <a:lnTo>
                    <a:pt x="618" y="590"/>
                  </a:lnTo>
                  <a:lnTo>
                    <a:pt x="621" y="588"/>
                  </a:lnTo>
                  <a:lnTo>
                    <a:pt x="628" y="595"/>
                  </a:lnTo>
                  <a:lnTo>
                    <a:pt x="628" y="598"/>
                  </a:lnTo>
                  <a:lnTo>
                    <a:pt x="635" y="602"/>
                  </a:lnTo>
                  <a:lnTo>
                    <a:pt x="637" y="605"/>
                  </a:lnTo>
                  <a:lnTo>
                    <a:pt x="642" y="600"/>
                  </a:lnTo>
                  <a:lnTo>
                    <a:pt x="642" y="605"/>
                  </a:lnTo>
                  <a:lnTo>
                    <a:pt x="644" y="605"/>
                  </a:lnTo>
                  <a:lnTo>
                    <a:pt x="647" y="602"/>
                  </a:lnTo>
                  <a:lnTo>
                    <a:pt x="654" y="605"/>
                  </a:lnTo>
                  <a:lnTo>
                    <a:pt x="652" y="607"/>
                  </a:lnTo>
                  <a:lnTo>
                    <a:pt x="656" y="616"/>
                  </a:lnTo>
                  <a:lnTo>
                    <a:pt x="656" y="616"/>
                  </a:lnTo>
                  <a:lnTo>
                    <a:pt x="663" y="619"/>
                  </a:lnTo>
                  <a:lnTo>
                    <a:pt x="666" y="624"/>
                  </a:lnTo>
                  <a:lnTo>
                    <a:pt x="670" y="628"/>
                  </a:lnTo>
                  <a:lnTo>
                    <a:pt x="673" y="616"/>
                  </a:lnTo>
                  <a:lnTo>
                    <a:pt x="680" y="614"/>
                  </a:lnTo>
                  <a:lnTo>
                    <a:pt x="682" y="616"/>
                  </a:lnTo>
                  <a:lnTo>
                    <a:pt x="680" y="619"/>
                  </a:lnTo>
                  <a:lnTo>
                    <a:pt x="685" y="628"/>
                  </a:lnTo>
                  <a:lnTo>
                    <a:pt x="680" y="628"/>
                  </a:lnTo>
                  <a:lnTo>
                    <a:pt x="682" y="633"/>
                  </a:lnTo>
                  <a:lnTo>
                    <a:pt x="685" y="633"/>
                  </a:lnTo>
                  <a:lnTo>
                    <a:pt x="685" y="635"/>
                  </a:lnTo>
                  <a:lnTo>
                    <a:pt x="678" y="633"/>
                  </a:lnTo>
                  <a:lnTo>
                    <a:pt x="680" y="638"/>
                  </a:lnTo>
                  <a:lnTo>
                    <a:pt x="685" y="638"/>
                  </a:lnTo>
                  <a:lnTo>
                    <a:pt x="685" y="640"/>
                  </a:lnTo>
                  <a:lnTo>
                    <a:pt x="680" y="640"/>
                  </a:lnTo>
                  <a:lnTo>
                    <a:pt x="685" y="642"/>
                  </a:lnTo>
                  <a:lnTo>
                    <a:pt x="685" y="647"/>
                  </a:lnTo>
                  <a:lnTo>
                    <a:pt x="689" y="647"/>
                  </a:lnTo>
                  <a:lnTo>
                    <a:pt x="694" y="647"/>
                  </a:lnTo>
                  <a:lnTo>
                    <a:pt x="699" y="647"/>
                  </a:lnTo>
                  <a:lnTo>
                    <a:pt x="701" y="645"/>
                  </a:lnTo>
                  <a:lnTo>
                    <a:pt x="706" y="647"/>
                  </a:lnTo>
                  <a:lnTo>
                    <a:pt x="706" y="647"/>
                  </a:lnTo>
                  <a:lnTo>
                    <a:pt x="708" y="647"/>
                  </a:lnTo>
                  <a:lnTo>
                    <a:pt x="708" y="647"/>
                  </a:lnTo>
                  <a:lnTo>
                    <a:pt x="706" y="642"/>
                  </a:lnTo>
                  <a:lnTo>
                    <a:pt x="708" y="638"/>
                  </a:lnTo>
                  <a:lnTo>
                    <a:pt x="713" y="638"/>
                  </a:lnTo>
                  <a:lnTo>
                    <a:pt x="713" y="642"/>
                  </a:lnTo>
                  <a:lnTo>
                    <a:pt x="718" y="645"/>
                  </a:lnTo>
                  <a:lnTo>
                    <a:pt x="720" y="640"/>
                  </a:lnTo>
                  <a:lnTo>
                    <a:pt x="722" y="638"/>
                  </a:lnTo>
                  <a:lnTo>
                    <a:pt x="722" y="633"/>
                  </a:lnTo>
                  <a:lnTo>
                    <a:pt x="727" y="633"/>
                  </a:lnTo>
                  <a:lnTo>
                    <a:pt x="727" y="628"/>
                  </a:lnTo>
                  <a:lnTo>
                    <a:pt x="722" y="624"/>
                  </a:lnTo>
                  <a:lnTo>
                    <a:pt x="722" y="614"/>
                  </a:lnTo>
                  <a:lnTo>
                    <a:pt x="718" y="609"/>
                  </a:lnTo>
                  <a:lnTo>
                    <a:pt x="720" y="607"/>
                  </a:lnTo>
                  <a:lnTo>
                    <a:pt x="722" y="602"/>
                  </a:lnTo>
                  <a:lnTo>
                    <a:pt x="732" y="602"/>
                  </a:lnTo>
                  <a:lnTo>
                    <a:pt x="732" y="602"/>
                  </a:lnTo>
                  <a:lnTo>
                    <a:pt x="741" y="602"/>
                  </a:lnTo>
                  <a:lnTo>
                    <a:pt x="741" y="590"/>
                  </a:lnTo>
                  <a:lnTo>
                    <a:pt x="746" y="595"/>
                  </a:lnTo>
                  <a:lnTo>
                    <a:pt x="748" y="593"/>
                  </a:lnTo>
                  <a:lnTo>
                    <a:pt x="751" y="595"/>
                  </a:lnTo>
                  <a:lnTo>
                    <a:pt x="751" y="590"/>
                  </a:lnTo>
                  <a:lnTo>
                    <a:pt x="748" y="586"/>
                  </a:lnTo>
                  <a:lnTo>
                    <a:pt x="751" y="583"/>
                  </a:lnTo>
                  <a:lnTo>
                    <a:pt x="751" y="583"/>
                  </a:lnTo>
                  <a:lnTo>
                    <a:pt x="751" y="579"/>
                  </a:lnTo>
                  <a:lnTo>
                    <a:pt x="763" y="583"/>
                  </a:lnTo>
                  <a:lnTo>
                    <a:pt x="765" y="588"/>
                  </a:lnTo>
                  <a:lnTo>
                    <a:pt x="765" y="590"/>
                  </a:lnTo>
                  <a:lnTo>
                    <a:pt x="763" y="588"/>
                  </a:lnTo>
                  <a:lnTo>
                    <a:pt x="760" y="595"/>
                  </a:lnTo>
                  <a:lnTo>
                    <a:pt x="770" y="607"/>
                  </a:lnTo>
                  <a:lnTo>
                    <a:pt x="770" y="614"/>
                  </a:lnTo>
                  <a:lnTo>
                    <a:pt x="777" y="614"/>
                  </a:lnTo>
                  <a:lnTo>
                    <a:pt x="779" y="616"/>
                  </a:lnTo>
                  <a:lnTo>
                    <a:pt x="784" y="616"/>
                  </a:lnTo>
                  <a:lnTo>
                    <a:pt x="784" y="621"/>
                  </a:lnTo>
                  <a:lnTo>
                    <a:pt x="793" y="621"/>
                  </a:lnTo>
                  <a:lnTo>
                    <a:pt x="793" y="612"/>
                  </a:lnTo>
                  <a:lnTo>
                    <a:pt x="796" y="614"/>
                  </a:lnTo>
                  <a:lnTo>
                    <a:pt x="800" y="612"/>
                  </a:lnTo>
                  <a:lnTo>
                    <a:pt x="803" y="612"/>
                  </a:lnTo>
                  <a:lnTo>
                    <a:pt x="807" y="609"/>
                  </a:lnTo>
                  <a:lnTo>
                    <a:pt x="810" y="609"/>
                  </a:lnTo>
                  <a:lnTo>
                    <a:pt x="810" y="612"/>
                  </a:lnTo>
                  <a:lnTo>
                    <a:pt x="812" y="612"/>
                  </a:lnTo>
                  <a:lnTo>
                    <a:pt x="812" y="614"/>
                  </a:lnTo>
                  <a:lnTo>
                    <a:pt x="815" y="616"/>
                  </a:lnTo>
                  <a:lnTo>
                    <a:pt x="815" y="614"/>
                  </a:lnTo>
                  <a:lnTo>
                    <a:pt x="817" y="614"/>
                  </a:lnTo>
                  <a:lnTo>
                    <a:pt x="817" y="624"/>
                  </a:lnTo>
                  <a:lnTo>
                    <a:pt x="822" y="624"/>
                  </a:lnTo>
                  <a:lnTo>
                    <a:pt x="819" y="621"/>
                  </a:lnTo>
                  <a:lnTo>
                    <a:pt x="822" y="616"/>
                  </a:lnTo>
                  <a:lnTo>
                    <a:pt x="824" y="624"/>
                  </a:lnTo>
                  <a:lnTo>
                    <a:pt x="826" y="621"/>
                  </a:lnTo>
                  <a:lnTo>
                    <a:pt x="831" y="619"/>
                  </a:lnTo>
                  <a:lnTo>
                    <a:pt x="852" y="619"/>
                  </a:lnTo>
                  <a:lnTo>
                    <a:pt x="855" y="616"/>
                  </a:lnTo>
                  <a:lnTo>
                    <a:pt x="850" y="609"/>
                  </a:lnTo>
                  <a:lnTo>
                    <a:pt x="850" y="609"/>
                  </a:lnTo>
                  <a:close/>
                </a:path>
              </a:pathLst>
            </a:custGeom>
            <a:solidFill>
              <a:srgbClr val="433356">
                <a:lumMod val="20000"/>
                <a:lumOff val="8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33" name="Freeform 17"/>
            <p:cNvSpPr>
              <a:spLocks/>
            </p:cNvSpPr>
            <p:nvPr/>
          </p:nvSpPr>
          <p:spPr bwMode="auto">
            <a:xfrm>
              <a:off x="1378" y="1168"/>
              <a:ext cx="1451" cy="1231"/>
            </a:xfrm>
            <a:custGeom>
              <a:avLst/>
              <a:gdLst>
                <a:gd name="T0" fmla="*/ 322 w 1451"/>
                <a:gd name="T1" fmla="*/ 1141 h 1231"/>
                <a:gd name="T2" fmla="*/ 251 w 1451"/>
                <a:gd name="T3" fmla="*/ 1141 h 1231"/>
                <a:gd name="T4" fmla="*/ 194 w 1451"/>
                <a:gd name="T5" fmla="*/ 1127 h 1231"/>
                <a:gd name="T6" fmla="*/ 175 w 1451"/>
                <a:gd name="T7" fmla="*/ 1004 h 1231"/>
                <a:gd name="T8" fmla="*/ 142 w 1451"/>
                <a:gd name="T9" fmla="*/ 948 h 1231"/>
                <a:gd name="T10" fmla="*/ 133 w 1451"/>
                <a:gd name="T11" fmla="*/ 936 h 1231"/>
                <a:gd name="T12" fmla="*/ 215 w 1451"/>
                <a:gd name="T13" fmla="*/ 874 h 1231"/>
                <a:gd name="T14" fmla="*/ 249 w 1451"/>
                <a:gd name="T15" fmla="*/ 796 h 1231"/>
                <a:gd name="T16" fmla="*/ 272 w 1451"/>
                <a:gd name="T17" fmla="*/ 695 h 1231"/>
                <a:gd name="T18" fmla="*/ 211 w 1451"/>
                <a:gd name="T19" fmla="*/ 614 h 1231"/>
                <a:gd name="T20" fmla="*/ 107 w 1451"/>
                <a:gd name="T21" fmla="*/ 558 h 1231"/>
                <a:gd name="T22" fmla="*/ 52 w 1451"/>
                <a:gd name="T23" fmla="*/ 506 h 1231"/>
                <a:gd name="T24" fmla="*/ 15 w 1451"/>
                <a:gd name="T25" fmla="*/ 454 h 1231"/>
                <a:gd name="T26" fmla="*/ 78 w 1451"/>
                <a:gd name="T27" fmla="*/ 407 h 1231"/>
                <a:gd name="T28" fmla="*/ 130 w 1451"/>
                <a:gd name="T29" fmla="*/ 343 h 1231"/>
                <a:gd name="T30" fmla="*/ 249 w 1451"/>
                <a:gd name="T31" fmla="*/ 324 h 1231"/>
                <a:gd name="T32" fmla="*/ 352 w 1451"/>
                <a:gd name="T33" fmla="*/ 300 h 1231"/>
                <a:gd name="T34" fmla="*/ 447 w 1451"/>
                <a:gd name="T35" fmla="*/ 263 h 1231"/>
                <a:gd name="T36" fmla="*/ 537 w 1451"/>
                <a:gd name="T37" fmla="*/ 241 h 1231"/>
                <a:gd name="T38" fmla="*/ 643 w 1451"/>
                <a:gd name="T39" fmla="*/ 241 h 1231"/>
                <a:gd name="T40" fmla="*/ 714 w 1451"/>
                <a:gd name="T41" fmla="*/ 239 h 1231"/>
                <a:gd name="T42" fmla="*/ 719 w 1451"/>
                <a:gd name="T43" fmla="*/ 166 h 1231"/>
                <a:gd name="T44" fmla="*/ 794 w 1451"/>
                <a:gd name="T45" fmla="*/ 137 h 1231"/>
                <a:gd name="T46" fmla="*/ 853 w 1451"/>
                <a:gd name="T47" fmla="*/ 93 h 1231"/>
                <a:gd name="T48" fmla="*/ 893 w 1451"/>
                <a:gd name="T49" fmla="*/ 128 h 1231"/>
                <a:gd name="T50" fmla="*/ 1000 w 1451"/>
                <a:gd name="T51" fmla="*/ 88 h 1231"/>
                <a:gd name="T52" fmla="*/ 1113 w 1451"/>
                <a:gd name="T53" fmla="*/ 15 h 1231"/>
                <a:gd name="T54" fmla="*/ 1163 w 1451"/>
                <a:gd name="T55" fmla="*/ 24 h 1231"/>
                <a:gd name="T56" fmla="*/ 1231 w 1451"/>
                <a:gd name="T57" fmla="*/ 90 h 1231"/>
                <a:gd name="T58" fmla="*/ 1236 w 1451"/>
                <a:gd name="T59" fmla="*/ 152 h 1231"/>
                <a:gd name="T60" fmla="*/ 1250 w 1451"/>
                <a:gd name="T61" fmla="*/ 229 h 1231"/>
                <a:gd name="T62" fmla="*/ 1217 w 1451"/>
                <a:gd name="T63" fmla="*/ 298 h 1231"/>
                <a:gd name="T64" fmla="*/ 1281 w 1451"/>
                <a:gd name="T65" fmla="*/ 366 h 1231"/>
                <a:gd name="T66" fmla="*/ 1323 w 1451"/>
                <a:gd name="T67" fmla="*/ 404 h 1231"/>
                <a:gd name="T68" fmla="*/ 1385 w 1451"/>
                <a:gd name="T69" fmla="*/ 442 h 1231"/>
                <a:gd name="T70" fmla="*/ 1380 w 1451"/>
                <a:gd name="T71" fmla="*/ 537 h 1231"/>
                <a:gd name="T72" fmla="*/ 1392 w 1451"/>
                <a:gd name="T73" fmla="*/ 586 h 1231"/>
                <a:gd name="T74" fmla="*/ 1380 w 1451"/>
                <a:gd name="T75" fmla="*/ 655 h 1231"/>
                <a:gd name="T76" fmla="*/ 1345 w 1451"/>
                <a:gd name="T77" fmla="*/ 692 h 1231"/>
                <a:gd name="T78" fmla="*/ 1397 w 1451"/>
                <a:gd name="T79" fmla="*/ 740 h 1231"/>
                <a:gd name="T80" fmla="*/ 1446 w 1451"/>
                <a:gd name="T81" fmla="*/ 794 h 1231"/>
                <a:gd name="T82" fmla="*/ 1418 w 1451"/>
                <a:gd name="T83" fmla="*/ 874 h 1231"/>
                <a:gd name="T84" fmla="*/ 1378 w 1451"/>
                <a:gd name="T85" fmla="*/ 919 h 1231"/>
                <a:gd name="T86" fmla="*/ 1328 w 1451"/>
                <a:gd name="T87" fmla="*/ 971 h 1231"/>
                <a:gd name="T88" fmla="*/ 1248 w 1451"/>
                <a:gd name="T89" fmla="*/ 1002 h 1231"/>
                <a:gd name="T90" fmla="*/ 1189 w 1451"/>
                <a:gd name="T91" fmla="*/ 1042 h 1231"/>
                <a:gd name="T92" fmla="*/ 1212 w 1451"/>
                <a:gd name="T93" fmla="*/ 1134 h 1231"/>
                <a:gd name="T94" fmla="*/ 1153 w 1451"/>
                <a:gd name="T95" fmla="*/ 1160 h 1231"/>
                <a:gd name="T96" fmla="*/ 1111 w 1451"/>
                <a:gd name="T97" fmla="*/ 1155 h 1231"/>
                <a:gd name="T98" fmla="*/ 1019 w 1451"/>
                <a:gd name="T99" fmla="*/ 1148 h 1231"/>
                <a:gd name="T100" fmla="*/ 962 w 1451"/>
                <a:gd name="T101" fmla="*/ 1210 h 1231"/>
                <a:gd name="T102" fmla="*/ 927 w 1451"/>
                <a:gd name="T103" fmla="*/ 1170 h 1231"/>
                <a:gd name="T104" fmla="*/ 849 w 1451"/>
                <a:gd name="T105" fmla="*/ 1136 h 1231"/>
                <a:gd name="T106" fmla="*/ 837 w 1451"/>
                <a:gd name="T107" fmla="*/ 1188 h 1231"/>
                <a:gd name="T108" fmla="*/ 771 w 1451"/>
                <a:gd name="T109" fmla="*/ 1212 h 1231"/>
                <a:gd name="T110" fmla="*/ 714 w 1451"/>
                <a:gd name="T111" fmla="*/ 1188 h 1231"/>
                <a:gd name="T112" fmla="*/ 650 w 1451"/>
                <a:gd name="T113" fmla="*/ 1174 h 1231"/>
                <a:gd name="T114" fmla="*/ 610 w 1451"/>
                <a:gd name="T115" fmla="*/ 1162 h 1231"/>
                <a:gd name="T116" fmla="*/ 558 w 1451"/>
                <a:gd name="T117" fmla="*/ 1170 h 1231"/>
                <a:gd name="T118" fmla="*/ 501 w 1451"/>
                <a:gd name="T119" fmla="*/ 1120 h 1231"/>
                <a:gd name="T120" fmla="*/ 419 w 1451"/>
                <a:gd name="T121" fmla="*/ 1141 h 1231"/>
                <a:gd name="T122" fmla="*/ 381 w 1451"/>
                <a:gd name="T123" fmla="*/ 1106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51" h="1231">
                  <a:moveTo>
                    <a:pt x="367" y="1106"/>
                  </a:moveTo>
                  <a:lnTo>
                    <a:pt x="362" y="1113"/>
                  </a:lnTo>
                  <a:lnTo>
                    <a:pt x="362" y="1110"/>
                  </a:lnTo>
                  <a:lnTo>
                    <a:pt x="355" y="1115"/>
                  </a:lnTo>
                  <a:lnTo>
                    <a:pt x="352" y="1113"/>
                  </a:lnTo>
                  <a:lnTo>
                    <a:pt x="352" y="1115"/>
                  </a:lnTo>
                  <a:lnTo>
                    <a:pt x="345" y="1113"/>
                  </a:lnTo>
                  <a:lnTo>
                    <a:pt x="343" y="1118"/>
                  </a:lnTo>
                  <a:lnTo>
                    <a:pt x="348" y="1125"/>
                  </a:lnTo>
                  <a:lnTo>
                    <a:pt x="343" y="1127"/>
                  </a:lnTo>
                  <a:lnTo>
                    <a:pt x="343" y="1125"/>
                  </a:lnTo>
                  <a:lnTo>
                    <a:pt x="343" y="1132"/>
                  </a:lnTo>
                  <a:lnTo>
                    <a:pt x="341" y="1132"/>
                  </a:lnTo>
                  <a:lnTo>
                    <a:pt x="341" y="1136"/>
                  </a:lnTo>
                  <a:lnTo>
                    <a:pt x="338" y="1136"/>
                  </a:lnTo>
                  <a:lnTo>
                    <a:pt x="338" y="1136"/>
                  </a:lnTo>
                  <a:lnTo>
                    <a:pt x="336" y="1134"/>
                  </a:lnTo>
                  <a:lnTo>
                    <a:pt x="334" y="1134"/>
                  </a:lnTo>
                  <a:lnTo>
                    <a:pt x="334" y="1136"/>
                  </a:lnTo>
                  <a:lnTo>
                    <a:pt x="334" y="1136"/>
                  </a:lnTo>
                  <a:lnTo>
                    <a:pt x="336" y="1144"/>
                  </a:lnTo>
                  <a:lnTo>
                    <a:pt x="334" y="1144"/>
                  </a:lnTo>
                  <a:lnTo>
                    <a:pt x="334" y="1146"/>
                  </a:lnTo>
                  <a:lnTo>
                    <a:pt x="329" y="1146"/>
                  </a:lnTo>
                  <a:lnTo>
                    <a:pt x="329" y="1141"/>
                  </a:lnTo>
                  <a:lnTo>
                    <a:pt x="326" y="1141"/>
                  </a:lnTo>
                  <a:lnTo>
                    <a:pt x="324" y="1136"/>
                  </a:lnTo>
                  <a:lnTo>
                    <a:pt x="322" y="1141"/>
                  </a:lnTo>
                  <a:lnTo>
                    <a:pt x="319" y="1141"/>
                  </a:lnTo>
                  <a:lnTo>
                    <a:pt x="319" y="1144"/>
                  </a:lnTo>
                  <a:lnTo>
                    <a:pt x="317" y="1146"/>
                  </a:lnTo>
                  <a:lnTo>
                    <a:pt x="317" y="1151"/>
                  </a:lnTo>
                  <a:lnTo>
                    <a:pt x="317" y="1153"/>
                  </a:lnTo>
                  <a:lnTo>
                    <a:pt x="308" y="1151"/>
                  </a:lnTo>
                  <a:lnTo>
                    <a:pt x="301" y="1148"/>
                  </a:lnTo>
                  <a:lnTo>
                    <a:pt x="301" y="1144"/>
                  </a:lnTo>
                  <a:lnTo>
                    <a:pt x="298" y="1141"/>
                  </a:lnTo>
                  <a:lnTo>
                    <a:pt x="289" y="1148"/>
                  </a:lnTo>
                  <a:lnTo>
                    <a:pt x="289" y="1155"/>
                  </a:lnTo>
                  <a:lnTo>
                    <a:pt x="289" y="1155"/>
                  </a:lnTo>
                  <a:lnTo>
                    <a:pt x="286" y="1155"/>
                  </a:lnTo>
                  <a:lnTo>
                    <a:pt x="282" y="1160"/>
                  </a:lnTo>
                  <a:lnTo>
                    <a:pt x="282" y="1155"/>
                  </a:lnTo>
                  <a:lnTo>
                    <a:pt x="272" y="1158"/>
                  </a:lnTo>
                  <a:lnTo>
                    <a:pt x="272" y="1155"/>
                  </a:lnTo>
                  <a:lnTo>
                    <a:pt x="267" y="1155"/>
                  </a:lnTo>
                  <a:lnTo>
                    <a:pt x="267" y="1151"/>
                  </a:lnTo>
                  <a:lnTo>
                    <a:pt x="263" y="1146"/>
                  </a:lnTo>
                  <a:lnTo>
                    <a:pt x="263" y="1151"/>
                  </a:lnTo>
                  <a:lnTo>
                    <a:pt x="256" y="1151"/>
                  </a:lnTo>
                  <a:lnTo>
                    <a:pt x="260" y="1146"/>
                  </a:lnTo>
                  <a:lnTo>
                    <a:pt x="260" y="1144"/>
                  </a:lnTo>
                  <a:lnTo>
                    <a:pt x="263" y="1141"/>
                  </a:lnTo>
                  <a:lnTo>
                    <a:pt x="256" y="1141"/>
                  </a:lnTo>
                  <a:lnTo>
                    <a:pt x="253" y="1144"/>
                  </a:lnTo>
                  <a:lnTo>
                    <a:pt x="251" y="1141"/>
                  </a:lnTo>
                  <a:lnTo>
                    <a:pt x="249" y="1136"/>
                  </a:lnTo>
                  <a:lnTo>
                    <a:pt x="251" y="1129"/>
                  </a:lnTo>
                  <a:lnTo>
                    <a:pt x="241" y="1125"/>
                  </a:lnTo>
                  <a:lnTo>
                    <a:pt x="237" y="1127"/>
                  </a:lnTo>
                  <a:lnTo>
                    <a:pt x="237" y="1127"/>
                  </a:lnTo>
                  <a:lnTo>
                    <a:pt x="239" y="1129"/>
                  </a:lnTo>
                  <a:lnTo>
                    <a:pt x="234" y="1132"/>
                  </a:lnTo>
                  <a:lnTo>
                    <a:pt x="230" y="1139"/>
                  </a:lnTo>
                  <a:lnTo>
                    <a:pt x="227" y="1136"/>
                  </a:lnTo>
                  <a:lnTo>
                    <a:pt x="227" y="1139"/>
                  </a:lnTo>
                  <a:lnTo>
                    <a:pt x="225" y="1136"/>
                  </a:lnTo>
                  <a:lnTo>
                    <a:pt x="223" y="1141"/>
                  </a:lnTo>
                  <a:lnTo>
                    <a:pt x="220" y="1136"/>
                  </a:lnTo>
                  <a:lnTo>
                    <a:pt x="223" y="1136"/>
                  </a:lnTo>
                  <a:lnTo>
                    <a:pt x="220" y="1136"/>
                  </a:lnTo>
                  <a:lnTo>
                    <a:pt x="220" y="1136"/>
                  </a:lnTo>
                  <a:lnTo>
                    <a:pt x="218" y="1139"/>
                  </a:lnTo>
                  <a:lnTo>
                    <a:pt x="218" y="1127"/>
                  </a:lnTo>
                  <a:lnTo>
                    <a:pt x="215" y="1129"/>
                  </a:lnTo>
                  <a:lnTo>
                    <a:pt x="215" y="1127"/>
                  </a:lnTo>
                  <a:lnTo>
                    <a:pt x="213" y="1118"/>
                  </a:lnTo>
                  <a:lnTo>
                    <a:pt x="211" y="1118"/>
                  </a:lnTo>
                  <a:lnTo>
                    <a:pt x="211" y="1122"/>
                  </a:lnTo>
                  <a:lnTo>
                    <a:pt x="204" y="1122"/>
                  </a:lnTo>
                  <a:lnTo>
                    <a:pt x="204" y="1127"/>
                  </a:lnTo>
                  <a:lnTo>
                    <a:pt x="199" y="1127"/>
                  </a:lnTo>
                  <a:lnTo>
                    <a:pt x="199" y="1132"/>
                  </a:lnTo>
                  <a:lnTo>
                    <a:pt x="194" y="1127"/>
                  </a:lnTo>
                  <a:lnTo>
                    <a:pt x="187" y="1125"/>
                  </a:lnTo>
                  <a:lnTo>
                    <a:pt x="182" y="1134"/>
                  </a:lnTo>
                  <a:lnTo>
                    <a:pt x="180" y="1134"/>
                  </a:lnTo>
                  <a:lnTo>
                    <a:pt x="180" y="1134"/>
                  </a:lnTo>
                  <a:lnTo>
                    <a:pt x="171" y="1132"/>
                  </a:lnTo>
                  <a:lnTo>
                    <a:pt x="171" y="1129"/>
                  </a:lnTo>
                  <a:lnTo>
                    <a:pt x="171" y="1122"/>
                  </a:lnTo>
                  <a:lnTo>
                    <a:pt x="173" y="1122"/>
                  </a:lnTo>
                  <a:lnTo>
                    <a:pt x="175" y="1110"/>
                  </a:lnTo>
                  <a:lnTo>
                    <a:pt x="178" y="1103"/>
                  </a:lnTo>
                  <a:lnTo>
                    <a:pt x="173" y="1099"/>
                  </a:lnTo>
                  <a:lnTo>
                    <a:pt x="175" y="1092"/>
                  </a:lnTo>
                  <a:lnTo>
                    <a:pt x="166" y="1084"/>
                  </a:lnTo>
                  <a:lnTo>
                    <a:pt x="161" y="1084"/>
                  </a:lnTo>
                  <a:lnTo>
                    <a:pt x="156" y="1092"/>
                  </a:lnTo>
                  <a:lnTo>
                    <a:pt x="154" y="1089"/>
                  </a:lnTo>
                  <a:lnTo>
                    <a:pt x="159" y="1087"/>
                  </a:lnTo>
                  <a:lnTo>
                    <a:pt x="161" y="1075"/>
                  </a:lnTo>
                  <a:lnTo>
                    <a:pt x="161" y="1073"/>
                  </a:lnTo>
                  <a:lnTo>
                    <a:pt x="159" y="1070"/>
                  </a:lnTo>
                  <a:lnTo>
                    <a:pt x="163" y="1056"/>
                  </a:lnTo>
                  <a:lnTo>
                    <a:pt x="161" y="1047"/>
                  </a:lnTo>
                  <a:lnTo>
                    <a:pt x="166" y="1042"/>
                  </a:lnTo>
                  <a:lnTo>
                    <a:pt x="171" y="1035"/>
                  </a:lnTo>
                  <a:lnTo>
                    <a:pt x="173" y="1018"/>
                  </a:lnTo>
                  <a:lnTo>
                    <a:pt x="175" y="1014"/>
                  </a:lnTo>
                  <a:lnTo>
                    <a:pt x="178" y="1009"/>
                  </a:lnTo>
                  <a:lnTo>
                    <a:pt x="175" y="1004"/>
                  </a:lnTo>
                  <a:lnTo>
                    <a:pt x="171" y="1004"/>
                  </a:lnTo>
                  <a:lnTo>
                    <a:pt x="163" y="1002"/>
                  </a:lnTo>
                  <a:lnTo>
                    <a:pt x="163" y="997"/>
                  </a:lnTo>
                  <a:lnTo>
                    <a:pt x="161" y="995"/>
                  </a:lnTo>
                  <a:lnTo>
                    <a:pt x="156" y="997"/>
                  </a:lnTo>
                  <a:lnTo>
                    <a:pt x="154" y="997"/>
                  </a:lnTo>
                  <a:lnTo>
                    <a:pt x="147" y="992"/>
                  </a:lnTo>
                  <a:lnTo>
                    <a:pt x="147" y="990"/>
                  </a:lnTo>
                  <a:lnTo>
                    <a:pt x="152" y="990"/>
                  </a:lnTo>
                  <a:lnTo>
                    <a:pt x="152" y="985"/>
                  </a:lnTo>
                  <a:lnTo>
                    <a:pt x="142" y="985"/>
                  </a:lnTo>
                  <a:lnTo>
                    <a:pt x="142" y="981"/>
                  </a:lnTo>
                  <a:lnTo>
                    <a:pt x="138" y="981"/>
                  </a:lnTo>
                  <a:lnTo>
                    <a:pt x="135" y="978"/>
                  </a:lnTo>
                  <a:lnTo>
                    <a:pt x="133" y="978"/>
                  </a:lnTo>
                  <a:lnTo>
                    <a:pt x="130" y="971"/>
                  </a:lnTo>
                  <a:lnTo>
                    <a:pt x="128" y="971"/>
                  </a:lnTo>
                  <a:lnTo>
                    <a:pt x="135" y="971"/>
                  </a:lnTo>
                  <a:lnTo>
                    <a:pt x="142" y="978"/>
                  </a:lnTo>
                  <a:lnTo>
                    <a:pt x="149" y="978"/>
                  </a:lnTo>
                  <a:lnTo>
                    <a:pt x="152" y="976"/>
                  </a:lnTo>
                  <a:lnTo>
                    <a:pt x="156" y="976"/>
                  </a:lnTo>
                  <a:lnTo>
                    <a:pt x="159" y="976"/>
                  </a:lnTo>
                  <a:lnTo>
                    <a:pt x="156" y="973"/>
                  </a:lnTo>
                  <a:lnTo>
                    <a:pt x="152" y="959"/>
                  </a:lnTo>
                  <a:lnTo>
                    <a:pt x="142" y="957"/>
                  </a:lnTo>
                  <a:lnTo>
                    <a:pt x="138" y="952"/>
                  </a:lnTo>
                  <a:lnTo>
                    <a:pt x="142" y="948"/>
                  </a:lnTo>
                  <a:lnTo>
                    <a:pt x="140" y="945"/>
                  </a:lnTo>
                  <a:lnTo>
                    <a:pt x="142" y="943"/>
                  </a:lnTo>
                  <a:lnTo>
                    <a:pt x="142" y="945"/>
                  </a:lnTo>
                  <a:lnTo>
                    <a:pt x="142" y="948"/>
                  </a:lnTo>
                  <a:lnTo>
                    <a:pt x="145" y="948"/>
                  </a:lnTo>
                  <a:lnTo>
                    <a:pt x="147" y="945"/>
                  </a:lnTo>
                  <a:lnTo>
                    <a:pt x="147" y="948"/>
                  </a:lnTo>
                  <a:lnTo>
                    <a:pt x="149" y="948"/>
                  </a:lnTo>
                  <a:lnTo>
                    <a:pt x="149" y="948"/>
                  </a:lnTo>
                  <a:lnTo>
                    <a:pt x="152" y="945"/>
                  </a:lnTo>
                  <a:lnTo>
                    <a:pt x="159" y="943"/>
                  </a:lnTo>
                  <a:lnTo>
                    <a:pt x="161" y="945"/>
                  </a:lnTo>
                  <a:lnTo>
                    <a:pt x="171" y="938"/>
                  </a:lnTo>
                  <a:lnTo>
                    <a:pt x="166" y="938"/>
                  </a:lnTo>
                  <a:lnTo>
                    <a:pt x="166" y="933"/>
                  </a:lnTo>
                  <a:lnTo>
                    <a:pt x="161" y="933"/>
                  </a:lnTo>
                  <a:lnTo>
                    <a:pt x="161" y="933"/>
                  </a:lnTo>
                  <a:lnTo>
                    <a:pt x="156" y="931"/>
                  </a:lnTo>
                  <a:lnTo>
                    <a:pt x="152" y="933"/>
                  </a:lnTo>
                  <a:lnTo>
                    <a:pt x="156" y="929"/>
                  </a:lnTo>
                  <a:lnTo>
                    <a:pt x="152" y="929"/>
                  </a:lnTo>
                  <a:lnTo>
                    <a:pt x="147" y="931"/>
                  </a:lnTo>
                  <a:lnTo>
                    <a:pt x="147" y="929"/>
                  </a:lnTo>
                  <a:lnTo>
                    <a:pt x="142" y="929"/>
                  </a:lnTo>
                  <a:lnTo>
                    <a:pt x="142" y="933"/>
                  </a:lnTo>
                  <a:lnTo>
                    <a:pt x="138" y="933"/>
                  </a:lnTo>
                  <a:lnTo>
                    <a:pt x="138" y="938"/>
                  </a:lnTo>
                  <a:lnTo>
                    <a:pt x="133" y="936"/>
                  </a:lnTo>
                  <a:lnTo>
                    <a:pt x="133" y="926"/>
                  </a:lnTo>
                  <a:lnTo>
                    <a:pt x="135" y="929"/>
                  </a:lnTo>
                  <a:lnTo>
                    <a:pt x="135" y="926"/>
                  </a:lnTo>
                  <a:lnTo>
                    <a:pt x="133" y="924"/>
                  </a:lnTo>
                  <a:lnTo>
                    <a:pt x="138" y="919"/>
                  </a:lnTo>
                  <a:lnTo>
                    <a:pt x="133" y="912"/>
                  </a:lnTo>
                  <a:lnTo>
                    <a:pt x="138" y="907"/>
                  </a:lnTo>
                  <a:lnTo>
                    <a:pt x="147" y="905"/>
                  </a:lnTo>
                  <a:lnTo>
                    <a:pt x="156" y="888"/>
                  </a:lnTo>
                  <a:lnTo>
                    <a:pt x="180" y="881"/>
                  </a:lnTo>
                  <a:lnTo>
                    <a:pt x="185" y="879"/>
                  </a:lnTo>
                  <a:lnTo>
                    <a:pt x="189" y="879"/>
                  </a:lnTo>
                  <a:lnTo>
                    <a:pt x="187" y="879"/>
                  </a:lnTo>
                  <a:lnTo>
                    <a:pt x="187" y="886"/>
                  </a:lnTo>
                  <a:lnTo>
                    <a:pt x="189" y="888"/>
                  </a:lnTo>
                  <a:lnTo>
                    <a:pt x="194" y="888"/>
                  </a:lnTo>
                  <a:lnTo>
                    <a:pt x="194" y="893"/>
                  </a:lnTo>
                  <a:lnTo>
                    <a:pt x="197" y="893"/>
                  </a:lnTo>
                  <a:lnTo>
                    <a:pt x="197" y="896"/>
                  </a:lnTo>
                  <a:lnTo>
                    <a:pt x="201" y="896"/>
                  </a:lnTo>
                  <a:lnTo>
                    <a:pt x="204" y="898"/>
                  </a:lnTo>
                  <a:lnTo>
                    <a:pt x="204" y="893"/>
                  </a:lnTo>
                  <a:lnTo>
                    <a:pt x="206" y="893"/>
                  </a:lnTo>
                  <a:lnTo>
                    <a:pt x="206" y="888"/>
                  </a:lnTo>
                  <a:lnTo>
                    <a:pt x="208" y="888"/>
                  </a:lnTo>
                  <a:lnTo>
                    <a:pt x="211" y="881"/>
                  </a:lnTo>
                  <a:lnTo>
                    <a:pt x="213" y="879"/>
                  </a:lnTo>
                  <a:lnTo>
                    <a:pt x="215" y="874"/>
                  </a:lnTo>
                  <a:lnTo>
                    <a:pt x="220" y="874"/>
                  </a:lnTo>
                  <a:lnTo>
                    <a:pt x="225" y="872"/>
                  </a:lnTo>
                  <a:lnTo>
                    <a:pt x="225" y="870"/>
                  </a:lnTo>
                  <a:lnTo>
                    <a:pt x="227" y="870"/>
                  </a:lnTo>
                  <a:lnTo>
                    <a:pt x="230" y="870"/>
                  </a:lnTo>
                  <a:lnTo>
                    <a:pt x="232" y="870"/>
                  </a:lnTo>
                  <a:lnTo>
                    <a:pt x="237" y="865"/>
                  </a:lnTo>
                  <a:lnTo>
                    <a:pt x="239" y="867"/>
                  </a:lnTo>
                  <a:lnTo>
                    <a:pt x="244" y="860"/>
                  </a:lnTo>
                  <a:lnTo>
                    <a:pt x="241" y="855"/>
                  </a:lnTo>
                  <a:lnTo>
                    <a:pt x="237" y="853"/>
                  </a:lnTo>
                  <a:lnTo>
                    <a:pt x="234" y="851"/>
                  </a:lnTo>
                  <a:lnTo>
                    <a:pt x="232" y="848"/>
                  </a:lnTo>
                  <a:lnTo>
                    <a:pt x="230" y="851"/>
                  </a:lnTo>
                  <a:lnTo>
                    <a:pt x="227" y="851"/>
                  </a:lnTo>
                  <a:lnTo>
                    <a:pt x="220" y="855"/>
                  </a:lnTo>
                  <a:lnTo>
                    <a:pt x="220" y="853"/>
                  </a:lnTo>
                  <a:lnTo>
                    <a:pt x="220" y="846"/>
                  </a:lnTo>
                  <a:lnTo>
                    <a:pt x="230" y="844"/>
                  </a:lnTo>
                  <a:lnTo>
                    <a:pt x="234" y="832"/>
                  </a:lnTo>
                  <a:lnTo>
                    <a:pt x="234" y="825"/>
                  </a:lnTo>
                  <a:lnTo>
                    <a:pt x="232" y="820"/>
                  </a:lnTo>
                  <a:lnTo>
                    <a:pt x="232" y="818"/>
                  </a:lnTo>
                  <a:lnTo>
                    <a:pt x="230" y="811"/>
                  </a:lnTo>
                  <a:lnTo>
                    <a:pt x="232" y="806"/>
                  </a:lnTo>
                  <a:lnTo>
                    <a:pt x="241" y="806"/>
                  </a:lnTo>
                  <a:lnTo>
                    <a:pt x="241" y="799"/>
                  </a:lnTo>
                  <a:lnTo>
                    <a:pt x="249" y="796"/>
                  </a:lnTo>
                  <a:lnTo>
                    <a:pt x="244" y="796"/>
                  </a:lnTo>
                  <a:lnTo>
                    <a:pt x="249" y="789"/>
                  </a:lnTo>
                  <a:lnTo>
                    <a:pt x="241" y="785"/>
                  </a:lnTo>
                  <a:lnTo>
                    <a:pt x="241" y="775"/>
                  </a:lnTo>
                  <a:lnTo>
                    <a:pt x="249" y="768"/>
                  </a:lnTo>
                  <a:lnTo>
                    <a:pt x="249" y="766"/>
                  </a:lnTo>
                  <a:lnTo>
                    <a:pt x="244" y="761"/>
                  </a:lnTo>
                  <a:lnTo>
                    <a:pt x="249" y="756"/>
                  </a:lnTo>
                  <a:lnTo>
                    <a:pt x="251" y="759"/>
                  </a:lnTo>
                  <a:lnTo>
                    <a:pt x="256" y="751"/>
                  </a:lnTo>
                  <a:lnTo>
                    <a:pt x="253" y="744"/>
                  </a:lnTo>
                  <a:lnTo>
                    <a:pt x="256" y="744"/>
                  </a:lnTo>
                  <a:lnTo>
                    <a:pt x="256" y="735"/>
                  </a:lnTo>
                  <a:lnTo>
                    <a:pt x="258" y="737"/>
                  </a:lnTo>
                  <a:lnTo>
                    <a:pt x="260" y="737"/>
                  </a:lnTo>
                  <a:lnTo>
                    <a:pt x="260" y="735"/>
                  </a:lnTo>
                  <a:lnTo>
                    <a:pt x="260" y="737"/>
                  </a:lnTo>
                  <a:lnTo>
                    <a:pt x="263" y="737"/>
                  </a:lnTo>
                  <a:lnTo>
                    <a:pt x="263" y="735"/>
                  </a:lnTo>
                  <a:lnTo>
                    <a:pt x="267" y="737"/>
                  </a:lnTo>
                  <a:lnTo>
                    <a:pt x="270" y="735"/>
                  </a:lnTo>
                  <a:lnTo>
                    <a:pt x="270" y="740"/>
                  </a:lnTo>
                  <a:lnTo>
                    <a:pt x="272" y="737"/>
                  </a:lnTo>
                  <a:lnTo>
                    <a:pt x="272" y="723"/>
                  </a:lnTo>
                  <a:lnTo>
                    <a:pt x="272" y="709"/>
                  </a:lnTo>
                  <a:lnTo>
                    <a:pt x="270" y="704"/>
                  </a:lnTo>
                  <a:lnTo>
                    <a:pt x="272" y="700"/>
                  </a:lnTo>
                  <a:lnTo>
                    <a:pt x="272" y="695"/>
                  </a:lnTo>
                  <a:lnTo>
                    <a:pt x="270" y="695"/>
                  </a:lnTo>
                  <a:lnTo>
                    <a:pt x="267" y="690"/>
                  </a:lnTo>
                  <a:lnTo>
                    <a:pt x="270" y="688"/>
                  </a:lnTo>
                  <a:lnTo>
                    <a:pt x="272" y="685"/>
                  </a:lnTo>
                  <a:lnTo>
                    <a:pt x="272" y="678"/>
                  </a:lnTo>
                  <a:lnTo>
                    <a:pt x="270" y="676"/>
                  </a:lnTo>
                  <a:lnTo>
                    <a:pt x="272" y="671"/>
                  </a:lnTo>
                  <a:lnTo>
                    <a:pt x="282" y="671"/>
                  </a:lnTo>
                  <a:lnTo>
                    <a:pt x="270" y="671"/>
                  </a:lnTo>
                  <a:lnTo>
                    <a:pt x="265" y="666"/>
                  </a:lnTo>
                  <a:lnTo>
                    <a:pt x="253" y="657"/>
                  </a:lnTo>
                  <a:lnTo>
                    <a:pt x="251" y="652"/>
                  </a:lnTo>
                  <a:lnTo>
                    <a:pt x="239" y="648"/>
                  </a:lnTo>
                  <a:lnTo>
                    <a:pt x="234" y="645"/>
                  </a:lnTo>
                  <a:lnTo>
                    <a:pt x="227" y="648"/>
                  </a:lnTo>
                  <a:lnTo>
                    <a:pt x="220" y="648"/>
                  </a:lnTo>
                  <a:lnTo>
                    <a:pt x="223" y="645"/>
                  </a:lnTo>
                  <a:lnTo>
                    <a:pt x="220" y="643"/>
                  </a:lnTo>
                  <a:lnTo>
                    <a:pt x="223" y="643"/>
                  </a:lnTo>
                  <a:lnTo>
                    <a:pt x="225" y="645"/>
                  </a:lnTo>
                  <a:lnTo>
                    <a:pt x="227" y="645"/>
                  </a:lnTo>
                  <a:lnTo>
                    <a:pt x="230" y="633"/>
                  </a:lnTo>
                  <a:lnTo>
                    <a:pt x="230" y="629"/>
                  </a:lnTo>
                  <a:lnTo>
                    <a:pt x="230" y="626"/>
                  </a:lnTo>
                  <a:lnTo>
                    <a:pt x="230" y="619"/>
                  </a:lnTo>
                  <a:lnTo>
                    <a:pt x="223" y="619"/>
                  </a:lnTo>
                  <a:lnTo>
                    <a:pt x="218" y="617"/>
                  </a:lnTo>
                  <a:lnTo>
                    <a:pt x="211" y="614"/>
                  </a:lnTo>
                  <a:lnTo>
                    <a:pt x="201" y="614"/>
                  </a:lnTo>
                  <a:lnTo>
                    <a:pt x="197" y="617"/>
                  </a:lnTo>
                  <a:lnTo>
                    <a:pt x="197" y="617"/>
                  </a:lnTo>
                  <a:lnTo>
                    <a:pt x="194" y="617"/>
                  </a:lnTo>
                  <a:lnTo>
                    <a:pt x="194" y="610"/>
                  </a:lnTo>
                  <a:lnTo>
                    <a:pt x="192" y="600"/>
                  </a:lnTo>
                  <a:lnTo>
                    <a:pt x="189" y="598"/>
                  </a:lnTo>
                  <a:lnTo>
                    <a:pt x="185" y="600"/>
                  </a:lnTo>
                  <a:lnTo>
                    <a:pt x="185" y="598"/>
                  </a:lnTo>
                  <a:lnTo>
                    <a:pt x="180" y="591"/>
                  </a:lnTo>
                  <a:lnTo>
                    <a:pt x="178" y="591"/>
                  </a:lnTo>
                  <a:lnTo>
                    <a:pt x="178" y="577"/>
                  </a:lnTo>
                  <a:lnTo>
                    <a:pt x="173" y="574"/>
                  </a:lnTo>
                  <a:lnTo>
                    <a:pt x="171" y="567"/>
                  </a:lnTo>
                  <a:lnTo>
                    <a:pt x="166" y="567"/>
                  </a:lnTo>
                  <a:lnTo>
                    <a:pt x="163" y="567"/>
                  </a:lnTo>
                  <a:lnTo>
                    <a:pt x="161" y="570"/>
                  </a:lnTo>
                  <a:lnTo>
                    <a:pt x="159" y="570"/>
                  </a:lnTo>
                  <a:lnTo>
                    <a:pt x="156" y="570"/>
                  </a:lnTo>
                  <a:lnTo>
                    <a:pt x="154" y="567"/>
                  </a:lnTo>
                  <a:lnTo>
                    <a:pt x="152" y="570"/>
                  </a:lnTo>
                  <a:lnTo>
                    <a:pt x="154" y="574"/>
                  </a:lnTo>
                  <a:lnTo>
                    <a:pt x="135" y="574"/>
                  </a:lnTo>
                  <a:lnTo>
                    <a:pt x="130" y="572"/>
                  </a:lnTo>
                  <a:lnTo>
                    <a:pt x="109" y="567"/>
                  </a:lnTo>
                  <a:lnTo>
                    <a:pt x="109" y="563"/>
                  </a:lnTo>
                  <a:lnTo>
                    <a:pt x="107" y="563"/>
                  </a:lnTo>
                  <a:lnTo>
                    <a:pt x="107" y="558"/>
                  </a:lnTo>
                  <a:lnTo>
                    <a:pt x="102" y="553"/>
                  </a:lnTo>
                  <a:lnTo>
                    <a:pt x="104" y="553"/>
                  </a:lnTo>
                  <a:lnTo>
                    <a:pt x="102" y="548"/>
                  </a:lnTo>
                  <a:lnTo>
                    <a:pt x="97" y="546"/>
                  </a:lnTo>
                  <a:lnTo>
                    <a:pt x="95" y="541"/>
                  </a:lnTo>
                  <a:lnTo>
                    <a:pt x="93" y="541"/>
                  </a:lnTo>
                  <a:lnTo>
                    <a:pt x="90" y="539"/>
                  </a:lnTo>
                  <a:lnTo>
                    <a:pt x="81" y="541"/>
                  </a:lnTo>
                  <a:lnTo>
                    <a:pt x="78" y="532"/>
                  </a:lnTo>
                  <a:lnTo>
                    <a:pt x="74" y="532"/>
                  </a:lnTo>
                  <a:lnTo>
                    <a:pt x="69" y="527"/>
                  </a:lnTo>
                  <a:lnTo>
                    <a:pt x="71" y="520"/>
                  </a:lnTo>
                  <a:lnTo>
                    <a:pt x="74" y="522"/>
                  </a:lnTo>
                  <a:lnTo>
                    <a:pt x="76" y="518"/>
                  </a:lnTo>
                  <a:lnTo>
                    <a:pt x="86" y="520"/>
                  </a:lnTo>
                  <a:lnTo>
                    <a:pt x="95" y="525"/>
                  </a:lnTo>
                  <a:lnTo>
                    <a:pt x="95" y="522"/>
                  </a:lnTo>
                  <a:lnTo>
                    <a:pt x="88" y="518"/>
                  </a:lnTo>
                  <a:lnTo>
                    <a:pt x="86" y="518"/>
                  </a:lnTo>
                  <a:lnTo>
                    <a:pt x="86" y="508"/>
                  </a:lnTo>
                  <a:lnTo>
                    <a:pt x="81" y="508"/>
                  </a:lnTo>
                  <a:lnTo>
                    <a:pt x="69" y="508"/>
                  </a:lnTo>
                  <a:lnTo>
                    <a:pt x="64" y="513"/>
                  </a:lnTo>
                  <a:lnTo>
                    <a:pt x="57" y="513"/>
                  </a:lnTo>
                  <a:lnTo>
                    <a:pt x="55" y="511"/>
                  </a:lnTo>
                  <a:lnTo>
                    <a:pt x="57" y="508"/>
                  </a:lnTo>
                  <a:lnTo>
                    <a:pt x="57" y="503"/>
                  </a:lnTo>
                  <a:lnTo>
                    <a:pt x="52" y="506"/>
                  </a:lnTo>
                  <a:lnTo>
                    <a:pt x="52" y="501"/>
                  </a:lnTo>
                  <a:lnTo>
                    <a:pt x="48" y="503"/>
                  </a:lnTo>
                  <a:lnTo>
                    <a:pt x="34" y="499"/>
                  </a:lnTo>
                  <a:lnTo>
                    <a:pt x="29" y="508"/>
                  </a:lnTo>
                  <a:lnTo>
                    <a:pt x="26" y="508"/>
                  </a:lnTo>
                  <a:lnTo>
                    <a:pt x="24" y="513"/>
                  </a:lnTo>
                  <a:lnTo>
                    <a:pt x="22" y="513"/>
                  </a:lnTo>
                  <a:lnTo>
                    <a:pt x="17" y="513"/>
                  </a:lnTo>
                  <a:lnTo>
                    <a:pt x="17" y="503"/>
                  </a:lnTo>
                  <a:lnTo>
                    <a:pt x="5" y="503"/>
                  </a:lnTo>
                  <a:lnTo>
                    <a:pt x="0" y="506"/>
                  </a:lnTo>
                  <a:lnTo>
                    <a:pt x="0" y="506"/>
                  </a:lnTo>
                  <a:lnTo>
                    <a:pt x="0" y="501"/>
                  </a:lnTo>
                  <a:lnTo>
                    <a:pt x="5" y="496"/>
                  </a:lnTo>
                  <a:lnTo>
                    <a:pt x="5" y="492"/>
                  </a:lnTo>
                  <a:lnTo>
                    <a:pt x="10" y="489"/>
                  </a:lnTo>
                  <a:lnTo>
                    <a:pt x="12" y="487"/>
                  </a:lnTo>
                  <a:lnTo>
                    <a:pt x="10" y="485"/>
                  </a:lnTo>
                  <a:lnTo>
                    <a:pt x="15" y="480"/>
                  </a:lnTo>
                  <a:lnTo>
                    <a:pt x="15" y="475"/>
                  </a:lnTo>
                  <a:lnTo>
                    <a:pt x="19" y="475"/>
                  </a:lnTo>
                  <a:lnTo>
                    <a:pt x="26" y="475"/>
                  </a:lnTo>
                  <a:lnTo>
                    <a:pt x="29" y="466"/>
                  </a:lnTo>
                  <a:lnTo>
                    <a:pt x="26" y="461"/>
                  </a:lnTo>
                  <a:lnTo>
                    <a:pt x="26" y="459"/>
                  </a:lnTo>
                  <a:lnTo>
                    <a:pt x="22" y="456"/>
                  </a:lnTo>
                  <a:lnTo>
                    <a:pt x="19" y="449"/>
                  </a:lnTo>
                  <a:lnTo>
                    <a:pt x="15" y="454"/>
                  </a:lnTo>
                  <a:lnTo>
                    <a:pt x="15" y="452"/>
                  </a:lnTo>
                  <a:lnTo>
                    <a:pt x="15" y="442"/>
                  </a:lnTo>
                  <a:lnTo>
                    <a:pt x="17" y="437"/>
                  </a:lnTo>
                  <a:lnTo>
                    <a:pt x="15" y="433"/>
                  </a:lnTo>
                  <a:lnTo>
                    <a:pt x="19" y="430"/>
                  </a:lnTo>
                  <a:lnTo>
                    <a:pt x="24" y="433"/>
                  </a:lnTo>
                  <a:lnTo>
                    <a:pt x="26" y="428"/>
                  </a:lnTo>
                  <a:lnTo>
                    <a:pt x="29" y="428"/>
                  </a:lnTo>
                  <a:lnTo>
                    <a:pt x="31" y="423"/>
                  </a:lnTo>
                  <a:lnTo>
                    <a:pt x="41" y="423"/>
                  </a:lnTo>
                  <a:lnTo>
                    <a:pt x="41" y="423"/>
                  </a:lnTo>
                  <a:lnTo>
                    <a:pt x="41" y="426"/>
                  </a:lnTo>
                  <a:lnTo>
                    <a:pt x="50" y="430"/>
                  </a:lnTo>
                  <a:lnTo>
                    <a:pt x="55" y="430"/>
                  </a:lnTo>
                  <a:lnTo>
                    <a:pt x="57" y="426"/>
                  </a:lnTo>
                  <a:lnTo>
                    <a:pt x="55" y="423"/>
                  </a:lnTo>
                  <a:lnTo>
                    <a:pt x="57" y="421"/>
                  </a:lnTo>
                  <a:lnTo>
                    <a:pt x="57" y="423"/>
                  </a:lnTo>
                  <a:lnTo>
                    <a:pt x="62" y="423"/>
                  </a:lnTo>
                  <a:lnTo>
                    <a:pt x="62" y="414"/>
                  </a:lnTo>
                  <a:lnTo>
                    <a:pt x="62" y="411"/>
                  </a:lnTo>
                  <a:lnTo>
                    <a:pt x="64" y="402"/>
                  </a:lnTo>
                  <a:lnTo>
                    <a:pt x="64" y="404"/>
                  </a:lnTo>
                  <a:lnTo>
                    <a:pt x="67" y="404"/>
                  </a:lnTo>
                  <a:lnTo>
                    <a:pt x="67" y="409"/>
                  </a:lnTo>
                  <a:lnTo>
                    <a:pt x="71" y="409"/>
                  </a:lnTo>
                  <a:lnTo>
                    <a:pt x="76" y="411"/>
                  </a:lnTo>
                  <a:lnTo>
                    <a:pt x="78" y="407"/>
                  </a:lnTo>
                  <a:lnTo>
                    <a:pt x="78" y="400"/>
                  </a:lnTo>
                  <a:lnTo>
                    <a:pt x="78" y="395"/>
                  </a:lnTo>
                  <a:lnTo>
                    <a:pt x="74" y="390"/>
                  </a:lnTo>
                  <a:lnTo>
                    <a:pt x="74" y="390"/>
                  </a:lnTo>
                  <a:lnTo>
                    <a:pt x="83" y="390"/>
                  </a:lnTo>
                  <a:lnTo>
                    <a:pt x="86" y="385"/>
                  </a:lnTo>
                  <a:lnTo>
                    <a:pt x="81" y="376"/>
                  </a:lnTo>
                  <a:lnTo>
                    <a:pt x="86" y="371"/>
                  </a:lnTo>
                  <a:lnTo>
                    <a:pt x="83" y="364"/>
                  </a:lnTo>
                  <a:lnTo>
                    <a:pt x="86" y="369"/>
                  </a:lnTo>
                  <a:lnTo>
                    <a:pt x="86" y="366"/>
                  </a:lnTo>
                  <a:lnTo>
                    <a:pt x="95" y="366"/>
                  </a:lnTo>
                  <a:lnTo>
                    <a:pt x="97" y="366"/>
                  </a:lnTo>
                  <a:lnTo>
                    <a:pt x="97" y="364"/>
                  </a:lnTo>
                  <a:lnTo>
                    <a:pt x="100" y="364"/>
                  </a:lnTo>
                  <a:lnTo>
                    <a:pt x="100" y="364"/>
                  </a:lnTo>
                  <a:lnTo>
                    <a:pt x="100" y="362"/>
                  </a:lnTo>
                  <a:lnTo>
                    <a:pt x="104" y="362"/>
                  </a:lnTo>
                  <a:lnTo>
                    <a:pt x="104" y="359"/>
                  </a:lnTo>
                  <a:lnTo>
                    <a:pt x="104" y="352"/>
                  </a:lnTo>
                  <a:lnTo>
                    <a:pt x="104" y="352"/>
                  </a:lnTo>
                  <a:lnTo>
                    <a:pt x="109" y="355"/>
                  </a:lnTo>
                  <a:lnTo>
                    <a:pt x="109" y="352"/>
                  </a:lnTo>
                  <a:lnTo>
                    <a:pt x="116" y="352"/>
                  </a:lnTo>
                  <a:lnTo>
                    <a:pt x="119" y="345"/>
                  </a:lnTo>
                  <a:lnTo>
                    <a:pt x="128" y="343"/>
                  </a:lnTo>
                  <a:lnTo>
                    <a:pt x="130" y="343"/>
                  </a:lnTo>
                  <a:lnTo>
                    <a:pt x="130" y="343"/>
                  </a:lnTo>
                  <a:lnTo>
                    <a:pt x="133" y="341"/>
                  </a:lnTo>
                  <a:lnTo>
                    <a:pt x="133" y="341"/>
                  </a:lnTo>
                  <a:lnTo>
                    <a:pt x="140" y="352"/>
                  </a:lnTo>
                  <a:lnTo>
                    <a:pt x="142" y="352"/>
                  </a:lnTo>
                  <a:lnTo>
                    <a:pt x="147" y="352"/>
                  </a:lnTo>
                  <a:lnTo>
                    <a:pt x="154" y="352"/>
                  </a:lnTo>
                  <a:lnTo>
                    <a:pt x="161" y="345"/>
                  </a:lnTo>
                  <a:lnTo>
                    <a:pt x="166" y="348"/>
                  </a:lnTo>
                  <a:lnTo>
                    <a:pt x="166" y="345"/>
                  </a:lnTo>
                  <a:lnTo>
                    <a:pt x="180" y="338"/>
                  </a:lnTo>
                  <a:lnTo>
                    <a:pt x="178" y="331"/>
                  </a:lnTo>
                  <a:lnTo>
                    <a:pt x="185" y="333"/>
                  </a:lnTo>
                  <a:lnTo>
                    <a:pt x="189" y="333"/>
                  </a:lnTo>
                  <a:lnTo>
                    <a:pt x="194" y="324"/>
                  </a:lnTo>
                  <a:lnTo>
                    <a:pt x="192" y="324"/>
                  </a:lnTo>
                  <a:lnTo>
                    <a:pt x="194" y="322"/>
                  </a:lnTo>
                  <a:lnTo>
                    <a:pt x="194" y="324"/>
                  </a:lnTo>
                  <a:lnTo>
                    <a:pt x="199" y="324"/>
                  </a:lnTo>
                  <a:lnTo>
                    <a:pt x="204" y="319"/>
                  </a:lnTo>
                  <a:lnTo>
                    <a:pt x="218" y="305"/>
                  </a:lnTo>
                  <a:lnTo>
                    <a:pt x="220" y="307"/>
                  </a:lnTo>
                  <a:lnTo>
                    <a:pt x="218" y="310"/>
                  </a:lnTo>
                  <a:lnTo>
                    <a:pt x="215" y="322"/>
                  </a:lnTo>
                  <a:lnTo>
                    <a:pt x="225" y="319"/>
                  </a:lnTo>
                  <a:lnTo>
                    <a:pt x="230" y="322"/>
                  </a:lnTo>
                  <a:lnTo>
                    <a:pt x="234" y="326"/>
                  </a:lnTo>
                  <a:lnTo>
                    <a:pt x="237" y="326"/>
                  </a:lnTo>
                  <a:lnTo>
                    <a:pt x="249" y="324"/>
                  </a:lnTo>
                  <a:lnTo>
                    <a:pt x="265" y="326"/>
                  </a:lnTo>
                  <a:lnTo>
                    <a:pt x="270" y="329"/>
                  </a:lnTo>
                  <a:lnTo>
                    <a:pt x="272" y="324"/>
                  </a:lnTo>
                  <a:lnTo>
                    <a:pt x="275" y="317"/>
                  </a:lnTo>
                  <a:lnTo>
                    <a:pt x="277" y="319"/>
                  </a:lnTo>
                  <a:lnTo>
                    <a:pt x="282" y="312"/>
                  </a:lnTo>
                  <a:lnTo>
                    <a:pt x="282" y="315"/>
                  </a:lnTo>
                  <a:lnTo>
                    <a:pt x="282" y="322"/>
                  </a:lnTo>
                  <a:lnTo>
                    <a:pt x="284" y="322"/>
                  </a:lnTo>
                  <a:lnTo>
                    <a:pt x="286" y="317"/>
                  </a:lnTo>
                  <a:lnTo>
                    <a:pt x="291" y="317"/>
                  </a:lnTo>
                  <a:lnTo>
                    <a:pt x="301" y="307"/>
                  </a:lnTo>
                  <a:lnTo>
                    <a:pt x="305" y="300"/>
                  </a:lnTo>
                  <a:lnTo>
                    <a:pt x="310" y="296"/>
                  </a:lnTo>
                  <a:lnTo>
                    <a:pt x="312" y="296"/>
                  </a:lnTo>
                  <a:lnTo>
                    <a:pt x="319" y="291"/>
                  </a:lnTo>
                  <a:lnTo>
                    <a:pt x="322" y="291"/>
                  </a:lnTo>
                  <a:lnTo>
                    <a:pt x="324" y="298"/>
                  </a:lnTo>
                  <a:lnTo>
                    <a:pt x="326" y="296"/>
                  </a:lnTo>
                  <a:lnTo>
                    <a:pt x="329" y="296"/>
                  </a:lnTo>
                  <a:lnTo>
                    <a:pt x="334" y="310"/>
                  </a:lnTo>
                  <a:lnTo>
                    <a:pt x="331" y="317"/>
                  </a:lnTo>
                  <a:lnTo>
                    <a:pt x="334" y="319"/>
                  </a:lnTo>
                  <a:lnTo>
                    <a:pt x="334" y="319"/>
                  </a:lnTo>
                  <a:lnTo>
                    <a:pt x="350" y="319"/>
                  </a:lnTo>
                  <a:lnTo>
                    <a:pt x="352" y="310"/>
                  </a:lnTo>
                  <a:lnTo>
                    <a:pt x="355" y="307"/>
                  </a:lnTo>
                  <a:lnTo>
                    <a:pt x="352" y="300"/>
                  </a:lnTo>
                  <a:lnTo>
                    <a:pt x="360" y="296"/>
                  </a:lnTo>
                  <a:lnTo>
                    <a:pt x="364" y="291"/>
                  </a:lnTo>
                  <a:lnTo>
                    <a:pt x="371" y="291"/>
                  </a:lnTo>
                  <a:lnTo>
                    <a:pt x="386" y="289"/>
                  </a:lnTo>
                  <a:lnTo>
                    <a:pt x="390" y="289"/>
                  </a:lnTo>
                  <a:lnTo>
                    <a:pt x="388" y="291"/>
                  </a:lnTo>
                  <a:lnTo>
                    <a:pt x="397" y="289"/>
                  </a:lnTo>
                  <a:lnTo>
                    <a:pt x="400" y="286"/>
                  </a:lnTo>
                  <a:lnTo>
                    <a:pt x="404" y="286"/>
                  </a:lnTo>
                  <a:lnTo>
                    <a:pt x="409" y="284"/>
                  </a:lnTo>
                  <a:lnTo>
                    <a:pt x="409" y="277"/>
                  </a:lnTo>
                  <a:lnTo>
                    <a:pt x="414" y="277"/>
                  </a:lnTo>
                  <a:lnTo>
                    <a:pt x="414" y="277"/>
                  </a:lnTo>
                  <a:lnTo>
                    <a:pt x="416" y="277"/>
                  </a:lnTo>
                  <a:lnTo>
                    <a:pt x="419" y="274"/>
                  </a:lnTo>
                  <a:lnTo>
                    <a:pt x="421" y="272"/>
                  </a:lnTo>
                  <a:lnTo>
                    <a:pt x="421" y="263"/>
                  </a:lnTo>
                  <a:lnTo>
                    <a:pt x="421" y="258"/>
                  </a:lnTo>
                  <a:lnTo>
                    <a:pt x="419" y="258"/>
                  </a:lnTo>
                  <a:lnTo>
                    <a:pt x="419" y="258"/>
                  </a:lnTo>
                  <a:lnTo>
                    <a:pt x="419" y="258"/>
                  </a:lnTo>
                  <a:lnTo>
                    <a:pt x="426" y="258"/>
                  </a:lnTo>
                  <a:lnTo>
                    <a:pt x="426" y="260"/>
                  </a:lnTo>
                  <a:lnTo>
                    <a:pt x="433" y="260"/>
                  </a:lnTo>
                  <a:lnTo>
                    <a:pt x="433" y="263"/>
                  </a:lnTo>
                  <a:lnTo>
                    <a:pt x="445" y="265"/>
                  </a:lnTo>
                  <a:lnTo>
                    <a:pt x="447" y="265"/>
                  </a:lnTo>
                  <a:lnTo>
                    <a:pt x="447" y="263"/>
                  </a:lnTo>
                  <a:lnTo>
                    <a:pt x="447" y="260"/>
                  </a:lnTo>
                  <a:lnTo>
                    <a:pt x="447" y="260"/>
                  </a:lnTo>
                  <a:lnTo>
                    <a:pt x="447" y="258"/>
                  </a:lnTo>
                  <a:lnTo>
                    <a:pt x="447" y="258"/>
                  </a:lnTo>
                  <a:lnTo>
                    <a:pt x="449" y="251"/>
                  </a:lnTo>
                  <a:lnTo>
                    <a:pt x="447" y="244"/>
                  </a:lnTo>
                  <a:lnTo>
                    <a:pt x="442" y="244"/>
                  </a:lnTo>
                  <a:lnTo>
                    <a:pt x="442" y="229"/>
                  </a:lnTo>
                  <a:lnTo>
                    <a:pt x="452" y="229"/>
                  </a:lnTo>
                  <a:lnTo>
                    <a:pt x="449" y="227"/>
                  </a:lnTo>
                  <a:lnTo>
                    <a:pt x="454" y="227"/>
                  </a:lnTo>
                  <a:lnTo>
                    <a:pt x="456" y="222"/>
                  </a:lnTo>
                  <a:lnTo>
                    <a:pt x="461" y="222"/>
                  </a:lnTo>
                  <a:lnTo>
                    <a:pt x="464" y="220"/>
                  </a:lnTo>
                  <a:lnTo>
                    <a:pt x="471" y="218"/>
                  </a:lnTo>
                  <a:lnTo>
                    <a:pt x="475" y="225"/>
                  </a:lnTo>
                  <a:lnTo>
                    <a:pt x="480" y="227"/>
                  </a:lnTo>
                  <a:lnTo>
                    <a:pt x="480" y="222"/>
                  </a:lnTo>
                  <a:lnTo>
                    <a:pt x="482" y="222"/>
                  </a:lnTo>
                  <a:lnTo>
                    <a:pt x="482" y="220"/>
                  </a:lnTo>
                  <a:lnTo>
                    <a:pt x="494" y="229"/>
                  </a:lnTo>
                  <a:lnTo>
                    <a:pt x="504" y="232"/>
                  </a:lnTo>
                  <a:lnTo>
                    <a:pt x="504" y="234"/>
                  </a:lnTo>
                  <a:lnTo>
                    <a:pt x="508" y="234"/>
                  </a:lnTo>
                  <a:lnTo>
                    <a:pt x="508" y="239"/>
                  </a:lnTo>
                  <a:lnTo>
                    <a:pt x="508" y="239"/>
                  </a:lnTo>
                  <a:lnTo>
                    <a:pt x="523" y="239"/>
                  </a:lnTo>
                  <a:lnTo>
                    <a:pt x="537" y="241"/>
                  </a:lnTo>
                  <a:lnTo>
                    <a:pt x="537" y="244"/>
                  </a:lnTo>
                  <a:lnTo>
                    <a:pt x="541" y="246"/>
                  </a:lnTo>
                  <a:lnTo>
                    <a:pt x="551" y="248"/>
                  </a:lnTo>
                  <a:lnTo>
                    <a:pt x="553" y="248"/>
                  </a:lnTo>
                  <a:lnTo>
                    <a:pt x="556" y="248"/>
                  </a:lnTo>
                  <a:lnTo>
                    <a:pt x="570" y="248"/>
                  </a:lnTo>
                  <a:lnTo>
                    <a:pt x="572" y="246"/>
                  </a:lnTo>
                  <a:lnTo>
                    <a:pt x="582" y="248"/>
                  </a:lnTo>
                  <a:lnTo>
                    <a:pt x="584" y="244"/>
                  </a:lnTo>
                  <a:lnTo>
                    <a:pt x="582" y="239"/>
                  </a:lnTo>
                  <a:lnTo>
                    <a:pt x="591" y="244"/>
                  </a:lnTo>
                  <a:lnTo>
                    <a:pt x="591" y="244"/>
                  </a:lnTo>
                  <a:lnTo>
                    <a:pt x="593" y="251"/>
                  </a:lnTo>
                  <a:lnTo>
                    <a:pt x="596" y="248"/>
                  </a:lnTo>
                  <a:lnTo>
                    <a:pt x="601" y="253"/>
                  </a:lnTo>
                  <a:lnTo>
                    <a:pt x="601" y="248"/>
                  </a:lnTo>
                  <a:lnTo>
                    <a:pt x="605" y="251"/>
                  </a:lnTo>
                  <a:lnTo>
                    <a:pt x="605" y="246"/>
                  </a:lnTo>
                  <a:lnTo>
                    <a:pt x="619" y="258"/>
                  </a:lnTo>
                  <a:lnTo>
                    <a:pt x="624" y="258"/>
                  </a:lnTo>
                  <a:lnTo>
                    <a:pt x="624" y="263"/>
                  </a:lnTo>
                  <a:lnTo>
                    <a:pt x="627" y="263"/>
                  </a:lnTo>
                  <a:lnTo>
                    <a:pt x="631" y="253"/>
                  </a:lnTo>
                  <a:lnTo>
                    <a:pt x="634" y="253"/>
                  </a:lnTo>
                  <a:lnTo>
                    <a:pt x="638" y="251"/>
                  </a:lnTo>
                  <a:lnTo>
                    <a:pt x="638" y="248"/>
                  </a:lnTo>
                  <a:lnTo>
                    <a:pt x="643" y="239"/>
                  </a:lnTo>
                  <a:lnTo>
                    <a:pt x="643" y="241"/>
                  </a:lnTo>
                  <a:lnTo>
                    <a:pt x="648" y="237"/>
                  </a:lnTo>
                  <a:lnTo>
                    <a:pt x="655" y="244"/>
                  </a:lnTo>
                  <a:lnTo>
                    <a:pt x="660" y="244"/>
                  </a:lnTo>
                  <a:lnTo>
                    <a:pt x="662" y="244"/>
                  </a:lnTo>
                  <a:lnTo>
                    <a:pt x="662" y="241"/>
                  </a:lnTo>
                  <a:lnTo>
                    <a:pt x="667" y="244"/>
                  </a:lnTo>
                  <a:lnTo>
                    <a:pt x="671" y="244"/>
                  </a:lnTo>
                  <a:lnTo>
                    <a:pt x="669" y="239"/>
                  </a:lnTo>
                  <a:lnTo>
                    <a:pt x="681" y="244"/>
                  </a:lnTo>
                  <a:lnTo>
                    <a:pt x="681" y="239"/>
                  </a:lnTo>
                  <a:lnTo>
                    <a:pt x="683" y="239"/>
                  </a:lnTo>
                  <a:lnTo>
                    <a:pt x="686" y="239"/>
                  </a:lnTo>
                  <a:lnTo>
                    <a:pt x="690" y="239"/>
                  </a:lnTo>
                  <a:lnTo>
                    <a:pt x="690" y="241"/>
                  </a:lnTo>
                  <a:lnTo>
                    <a:pt x="695" y="244"/>
                  </a:lnTo>
                  <a:lnTo>
                    <a:pt x="695" y="244"/>
                  </a:lnTo>
                  <a:lnTo>
                    <a:pt x="697" y="246"/>
                  </a:lnTo>
                  <a:lnTo>
                    <a:pt x="697" y="251"/>
                  </a:lnTo>
                  <a:lnTo>
                    <a:pt x="700" y="248"/>
                  </a:lnTo>
                  <a:lnTo>
                    <a:pt x="702" y="248"/>
                  </a:lnTo>
                  <a:lnTo>
                    <a:pt x="700" y="246"/>
                  </a:lnTo>
                  <a:lnTo>
                    <a:pt x="702" y="246"/>
                  </a:lnTo>
                  <a:lnTo>
                    <a:pt x="704" y="248"/>
                  </a:lnTo>
                  <a:lnTo>
                    <a:pt x="702" y="248"/>
                  </a:lnTo>
                  <a:lnTo>
                    <a:pt x="702" y="251"/>
                  </a:lnTo>
                  <a:lnTo>
                    <a:pt x="707" y="248"/>
                  </a:lnTo>
                  <a:lnTo>
                    <a:pt x="709" y="248"/>
                  </a:lnTo>
                  <a:lnTo>
                    <a:pt x="714" y="239"/>
                  </a:lnTo>
                  <a:lnTo>
                    <a:pt x="714" y="239"/>
                  </a:lnTo>
                  <a:lnTo>
                    <a:pt x="714" y="234"/>
                  </a:lnTo>
                  <a:lnTo>
                    <a:pt x="714" y="234"/>
                  </a:lnTo>
                  <a:lnTo>
                    <a:pt x="714" y="232"/>
                  </a:lnTo>
                  <a:lnTo>
                    <a:pt x="712" y="229"/>
                  </a:lnTo>
                  <a:lnTo>
                    <a:pt x="714" y="229"/>
                  </a:lnTo>
                  <a:lnTo>
                    <a:pt x="714" y="220"/>
                  </a:lnTo>
                  <a:lnTo>
                    <a:pt x="719" y="222"/>
                  </a:lnTo>
                  <a:lnTo>
                    <a:pt x="721" y="208"/>
                  </a:lnTo>
                  <a:lnTo>
                    <a:pt x="721" y="204"/>
                  </a:lnTo>
                  <a:lnTo>
                    <a:pt x="723" y="204"/>
                  </a:lnTo>
                  <a:lnTo>
                    <a:pt x="723" y="201"/>
                  </a:lnTo>
                  <a:lnTo>
                    <a:pt x="721" y="196"/>
                  </a:lnTo>
                  <a:lnTo>
                    <a:pt x="719" y="196"/>
                  </a:lnTo>
                  <a:lnTo>
                    <a:pt x="719" y="192"/>
                  </a:lnTo>
                  <a:lnTo>
                    <a:pt x="714" y="187"/>
                  </a:lnTo>
                  <a:lnTo>
                    <a:pt x="714" y="185"/>
                  </a:lnTo>
                  <a:lnTo>
                    <a:pt x="719" y="182"/>
                  </a:lnTo>
                  <a:lnTo>
                    <a:pt x="721" y="185"/>
                  </a:lnTo>
                  <a:lnTo>
                    <a:pt x="723" y="182"/>
                  </a:lnTo>
                  <a:lnTo>
                    <a:pt x="721" y="180"/>
                  </a:lnTo>
                  <a:lnTo>
                    <a:pt x="721" y="178"/>
                  </a:lnTo>
                  <a:lnTo>
                    <a:pt x="719" y="173"/>
                  </a:lnTo>
                  <a:lnTo>
                    <a:pt x="719" y="170"/>
                  </a:lnTo>
                  <a:lnTo>
                    <a:pt x="721" y="170"/>
                  </a:lnTo>
                  <a:lnTo>
                    <a:pt x="721" y="168"/>
                  </a:lnTo>
                  <a:lnTo>
                    <a:pt x="719" y="166"/>
                  </a:lnTo>
                  <a:lnTo>
                    <a:pt x="719" y="166"/>
                  </a:lnTo>
                  <a:lnTo>
                    <a:pt x="716" y="161"/>
                  </a:lnTo>
                  <a:lnTo>
                    <a:pt x="716" y="161"/>
                  </a:lnTo>
                  <a:lnTo>
                    <a:pt x="719" y="159"/>
                  </a:lnTo>
                  <a:lnTo>
                    <a:pt x="723" y="159"/>
                  </a:lnTo>
                  <a:lnTo>
                    <a:pt x="723" y="156"/>
                  </a:lnTo>
                  <a:lnTo>
                    <a:pt x="728" y="154"/>
                  </a:lnTo>
                  <a:lnTo>
                    <a:pt x="738" y="166"/>
                  </a:lnTo>
                  <a:lnTo>
                    <a:pt x="752" y="175"/>
                  </a:lnTo>
                  <a:lnTo>
                    <a:pt x="754" y="170"/>
                  </a:lnTo>
                  <a:lnTo>
                    <a:pt x="756" y="173"/>
                  </a:lnTo>
                  <a:lnTo>
                    <a:pt x="754" y="170"/>
                  </a:lnTo>
                  <a:lnTo>
                    <a:pt x="756" y="166"/>
                  </a:lnTo>
                  <a:lnTo>
                    <a:pt x="756" y="166"/>
                  </a:lnTo>
                  <a:lnTo>
                    <a:pt x="752" y="166"/>
                  </a:lnTo>
                  <a:lnTo>
                    <a:pt x="749" y="163"/>
                  </a:lnTo>
                  <a:lnTo>
                    <a:pt x="754" y="159"/>
                  </a:lnTo>
                  <a:lnTo>
                    <a:pt x="756" y="161"/>
                  </a:lnTo>
                  <a:lnTo>
                    <a:pt x="759" y="159"/>
                  </a:lnTo>
                  <a:lnTo>
                    <a:pt x="756" y="156"/>
                  </a:lnTo>
                  <a:lnTo>
                    <a:pt x="756" y="156"/>
                  </a:lnTo>
                  <a:lnTo>
                    <a:pt x="761" y="156"/>
                  </a:lnTo>
                  <a:lnTo>
                    <a:pt x="761" y="140"/>
                  </a:lnTo>
                  <a:lnTo>
                    <a:pt x="771" y="149"/>
                  </a:lnTo>
                  <a:lnTo>
                    <a:pt x="780" y="149"/>
                  </a:lnTo>
                  <a:lnTo>
                    <a:pt x="780" y="142"/>
                  </a:lnTo>
                  <a:lnTo>
                    <a:pt x="787" y="147"/>
                  </a:lnTo>
                  <a:lnTo>
                    <a:pt x="794" y="149"/>
                  </a:lnTo>
                  <a:lnTo>
                    <a:pt x="794" y="137"/>
                  </a:lnTo>
                  <a:lnTo>
                    <a:pt x="797" y="135"/>
                  </a:lnTo>
                  <a:lnTo>
                    <a:pt x="797" y="130"/>
                  </a:lnTo>
                  <a:lnTo>
                    <a:pt x="799" y="128"/>
                  </a:lnTo>
                  <a:lnTo>
                    <a:pt x="794" y="126"/>
                  </a:lnTo>
                  <a:lnTo>
                    <a:pt x="797" y="126"/>
                  </a:lnTo>
                  <a:lnTo>
                    <a:pt x="799" y="116"/>
                  </a:lnTo>
                  <a:lnTo>
                    <a:pt x="790" y="95"/>
                  </a:lnTo>
                  <a:lnTo>
                    <a:pt x="804" y="93"/>
                  </a:lnTo>
                  <a:lnTo>
                    <a:pt x="801" y="81"/>
                  </a:lnTo>
                  <a:lnTo>
                    <a:pt x="813" y="88"/>
                  </a:lnTo>
                  <a:lnTo>
                    <a:pt x="813" y="88"/>
                  </a:lnTo>
                  <a:lnTo>
                    <a:pt x="813" y="95"/>
                  </a:lnTo>
                  <a:lnTo>
                    <a:pt x="818" y="95"/>
                  </a:lnTo>
                  <a:lnTo>
                    <a:pt x="818" y="97"/>
                  </a:lnTo>
                  <a:lnTo>
                    <a:pt x="820" y="102"/>
                  </a:lnTo>
                  <a:lnTo>
                    <a:pt x="823" y="95"/>
                  </a:lnTo>
                  <a:lnTo>
                    <a:pt x="823" y="95"/>
                  </a:lnTo>
                  <a:lnTo>
                    <a:pt x="827" y="85"/>
                  </a:lnTo>
                  <a:lnTo>
                    <a:pt x="839" y="85"/>
                  </a:lnTo>
                  <a:lnTo>
                    <a:pt x="837" y="85"/>
                  </a:lnTo>
                  <a:lnTo>
                    <a:pt x="839" y="90"/>
                  </a:lnTo>
                  <a:lnTo>
                    <a:pt x="841" y="100"/>
                  </a:lnTo>
                  <a:lnTo>
                    <a:pt x="841" y="100"/>
                  </a:lnTo>
                  <a:lnTo>
                    <a:pt x="851" y="104"/>
                  </a:lnTo>
                  <a:lnTo>
                    <a:pt x="856" y="104"/>
                  </a:lnTo>
                  <a:lnTo>
                    <a:pt x="858" y="100"/>
                  </a:lnTo>
                  <a:lnTo>
                    <a:pt x="853" y="95"/>
                  </a:lnTo>
                  <a:lnTo>
                    <a:pt x="853" y="93"/>
                  </a:lnTo>
                  <a:lnTo>
                    <a:pt x="863" y="95"/>
                  </a:lnTo>
                  <a:lnTo>
                    <a:pt x="865" y="93"/>
                  </a:lnTo>
                  <a:lnTo>
                    <a:pt x="867" y="88"/>
                  </a:lnTo>
                  <a:lnTo>
                    <a:pt x="875" y="90"/>
                  </a:lnTo>
                  <a:lnTo>
                    <a:pt x="875" y="90"/>
                  </a:lnTo>
                  <a:lnTo>
                    <a:pt x="875" y="90"/>
                  </a:lnTo>
                  <a:lnTo>
                    <a:pt x="875" y="93"/>
                  </a:lnTo>
                  <a:lnTo>
                    <a:pt x="875" y="97"/>
                  </a:lnTo>
                  <a:lnTo>
                    <a:pt x="872" y="100"/>
                  </a:lnTo>
                  <a:lnTo>
                    <a:pt x="877" y="104"/>
                  </a:lnTo>
                  <a:lnTo>
                    <a:pt x="875" y="104"/>
                  </a:lnTo>
                  <a:lnTo>
                    <a:pt x="872" y="107"/>
                  </a:lnTo>
                  <a:lnTo>
                    <a:pt x="870" y="111"/>
                  </a:lnTo>
                  <a:lnTo>
                    <a:pt x="872" y="114"/>
                  </a:lnTo>
                  <a:lnTo>
                    <a:pt x="872" y="123"/>
                  </a:lnTo>
                  <a:lnTo>
                    <a:pt x="877" y="130"/>
                  </a:lnTo>
                  <a:lnTo>
                    <a:pt x="879" y="130"/>
                  </a:lnTo>
                  <a:lnTo>
                    <a:pt x="879" y="126"/>
                  </a:lnTo>
                  <a:lnTo>
                    <a:pt x="882" y="128"/>
                  </a:lnTo>
                  <a:lnTo>
                    <a:pt x="884" y="128"/>
                  </a:lnTo>
                  <a:lnTo>
                    <a:pt x="884" y="128"/>
                  </a:lnTo>
                  <a:lnTo>
                    <a:pt x="886" y="128"/>
                  </a:lnTo>
                  <a:lnTo>
                    <a:pt x="884" y="130"/>
                  </a:lnTo>
                  <a:lnTo>
                    <a:pt x="884" y="130"/>
                  </a:lnTo>
                  <a:lnTo>
                    <a:pt x="889" y="133"/>
                  </a:lnTo>
                  <a:lnTo>
                    <a:pt x="891" y="137"/>
                  </a:lnTo>
                  <a:lnTo>
                    <a:pt x="893" y="133"/>
                  </a:lnTo>
                  <a:lnTo>
                    <a:pt x="893" y="128"/>
                  </a:lnTo>
                  <a:lnTo>
                    <a:pt x="898" y="123"/>
                  </a:lnTo>
                  <a:lnTo>
                    <a:pt x="898" y="128"/>
                  </a:lnTo>
                  <a:lnTo>
                    <a:pt x="903" y="128"/>
                  </a:lnTo>
                  <a:lnTo>
                    <a:pt x="905" y="128"/>
                  </a:lnTo>
                  <a:lnTo>
                    <a:pt x="908" y="123"/>
                  </a:lnTo>
                  <a:lnTo>
                    <a:pt x="912" y="123"/>
                  </a:lnTo>
                  <a:lnTo>
                    <a:pt x="912" y="128"/>
                  </a:lnTo>
                  <a:lnTo>
                    <a:pt x="917" y="130"/>
                  </a:lnTo>
                  <a:lnTo>
                    <a:pt x="917" y="126"/>
                  </a:lnTo>
                  <a:lnTo>
                    <a:pt x="919" y="123"/>
                  </a:lnTo>
                  <a:lnTo>
                    <a:pt x="931" y="128"/>
                  </a:lnTo>
                  <a:lnTo>
                    <a:pt x="936" y="128"/>
                  </a:lnTo>
                  <a:lnTo>
                    <a:pt x="936" y="126"/>
                  </a:lnTo>
                  <a:lnTo>
                    <a:pt x="945" y="133"/>
                  </a:lnTo>
                  <a:lnTo>
                    <a:pt x="945" y="133"/>
                  </a:lnTo>
                  <a:lnTo>
                    <a:pt x="948" y="133"/>
                  </a:lnTo>
                  <a:lnTo>
                    <a:pt x="948" y="133"/>
                  </a:lnTo>
                  <a:lnTo>
                    <a:pt x="945" y="121"/>
                  </a:lnTo>
                  <a:lnTo>
                    <a:pt x="953" y="118"/>
                  </a:lnTo>
                  <a:lnTo>
                    <a:pt x="953" y="118"/>
                  </a:lnTo>
                  <a:lnTo>
                    <a:pt x="962" y="118"/>
                  </a:lnTo>
                  <a:lnTo>
                    <a:pt x="967" y="116"/>
                  </a:lnTo>
                  <a:lnTo>
                    <a:pt x="969" y="118"/>
                  </a:lnTo>
                  <a:lnTo>
                    <a:pt x="976" y="97"/>
                  </a:lnTo>
                  <a:lnTo>
                    <a:pt x="976" y="95"/>
                  </a:lnTo>
                  <a:lnTo>
                    <a:pt x="995" y="100"/>
                  </a:lnTo>
                  <a:lnTo>
                    <a:pt x="995" y="97"/>
                  </a:lnTo>
                  <a:lnTo>
                    <a:pt x="1000" y="88"/>
                  </a:lnTo>
                  <a:lnTo>
                    <a:pt x="995" y="67"/>
                  </a:lnTo>
                  <a:lnTo>
                    <a:pt x="997" y="55"/>
                  </a:lnTo>
                  <a:lnTo>
                    <a:pt x="1030" y="67"/>
                  </a:lnTo>
                  <a:lnTo>
                    <a:pt x="1047" y="81"/>
                  </a:lnTo>
                  <a:lnTo>
                    <a:pt x="1064" y="69"/>
                  </a:lnTo>
                  <a:lnTo>
                    <a:pt x="1066" y="69"/>
                  </a:lnTo>
                  <a:lnTo>
                    <a:pt x="1071" y="67"/>
                  </a:lnTo>
                  <a:lnTo>
                    <a:pt x="1071" y="62"/>
                  </a:lnTo>
                  <a:lnTo>
                    <a:pt x="1071" y="59"/>
                  </a:lnTo>
                  <a:lnTo>
                    <a:pt x="1066" y="55"/>
                  </a:lnTo>
                  <a:lnTo>
                    <a:pt x="1066" y="50"/>
                  </a:lnTo>
                  <a:lnTo>
                    <a:pt x="1066" y="48"/>
                  </a:lnTo>
                  <a:lnTo>
                    <a:pt x="1078" y="45"/>
                  </a:lnTo>
                  <a:lnTo>
                    <a:pt x="1078" y="43"/>
                  </a:lnTo>
                  <a:lnTo>
                    <a:pt x="1085" y="41"/>
                  </a:lnTo>
                  <a:lnTo>
                    <a:pt x="1090" y="41"/>
                  </a:lnTo>
                  <a:lnTo>
                    <a:pt x="1094" y="41"/>
                  </a:lnTo>
                  <a:lnTo>
                    <a:pt x="1097" y="38"/>
                  </a:lnTo>
                  <a:lnTo>
                    <a:pt x="1097" y="43"/>
                  </a:lnTo>
                  <a:lnTo>
                    <a:pt x="1104" y="38"/>
                  </a:lnTo>
                  <a:lnTo>
                    <a:pt x="1108" y="36"/>
                  </a:lnTo>
                  <a:lnTo>
                    <a:pt x="1106" y="26"/>
                  </a:lnTo>
                  <a:lnTo>
                    <a:pt x="1108" y="26"/>
                  </a:lnTo>
                  <a:lnTo>
                    <a:pt x="1104" y="17"/>
                  </a:lnTo>
                  <a:lnTo>
                    <a:pt x="1101" y="17"/>
                  </a:lnTo>
                  <a:lnTo>
                    <a:pt x="1108" y="15"/>
                  </a:lnTo>
                  <a:lnTo>
                    <a:pt x="1108" y="15"/>
                  </a:lnTo>
                  <a:lnTo>
                    <a:pt x="1113" y="15"/>
                  </a:lnTo>
                  <a:lnTo>
                    <a:pt x="1113" y="15"/>
                  </a:lnTo>
                  <a:lnTo>
                    <a:pt x="1116" y="15"/>
                  </a:lnTo>
                  <a:lnTo>
                    <a:pt x="1118" y="15"/>
                  </a:lnTo>
                  <a:lnTo>
                    <a:pt x="1113" y="0"/>
                  </a:lnTo>
                  <a:lnTo>
                    <a:pt x="1118" y="0"/>
                  </a:lnTo>
                  <a:lnTo>
                    <a:pt x="1130" y="3"/>
                  </a:lnTo>
                  <a:lnTo>
                    <a:pt x="1127" y="5"/>
                  </a:lnTo>
                  <a:lnTo>
                    <a:pt x="1130" y="10"/>
                  </a:lnTo>
                  <a:lnTo>
                    <a:pt x="1127" y="12"/>
                  </a:lnTo>
                  <a:lnTo>
                    <a:pt x="1127" y="15"/>
                  </a:lnTo>
                  <a:lnTo>
                    <a:pt x="1132" y="15"/>
                  </a:lnTo>
                  <a:lnTo>
                    <a:pt x="1134" y="19"/>
                  </a:lnTo>
                  <a:lnTo>
                    <a:pt x="1134" y="15"/>
                  </a:lnTo>
                  <a:lnTo>
                    <a:pt x="1139" y="17"/>
                  </a:lnTo>
                  <a:lnTo>
                    <a:pt x="1141" y="26"/>
                  </a:lnTo>
                  <a:lnTo>
                    <a:pt x="1137" y="26"/>
                  </a:lnTo>
                  <a:lnTo>
                    <a:pt x="1141" y="29"/>
                  </a:lnTo>
                  <a:lnTo>
                    <a:pt x="1141" y="31"/>
                  </a:lnTo>
                  <a:lnTo>
                    <a:pt x="1146" y="31"/>
                  </a:lnTo>
                  <a:lnTo>
                    <a:pt x="1151" y="33"/>
                  </a:lnTo>
                  <a:lnTo>
                    <a:pt x="1151" y="29"/>
                  </a:lnTo>
                  <a:lnTo>
                    <a:pt x="1156" y="29"/>
                  </a:lnTo>
                  <a:lnTo>
                    <a:pt x="1156" y="22"/>
                  </a:lnTo>
                  <a:lnTo>
                    <a:pt x="1158" y="19"/>
                  </a:lnTo>
                  <a:lnTo>
                    <a:pt x="1160" y="22"/>
                  </a:lnTo>
                  <a:lnTo>
                    <a:pt x="1158" y="24"/>
                  </a:lnTo>
                  <a:lnTo>
                    <a:pt x="1160" y="24"/>
                  </a:lnTo>
                  <a:lnTo>
                    <a:pt x="1163" y="24"/>
                  </a:lnTo>
                  <a:lnTo>
                    <a:pt x="1165" y="29"/>
                  </a:lnTo>
                  <a:lnTo>
                    <a:pt x="1170" y="29"/>
                  </a:lnTo>
                  <a:lnTo>
                    <a:pt x="1172" y="29"/>
                  </a:lnTo>
                  <a:lnTo>
                    <a:pt x="1179" y="24"/>
                  </a:lnTo>
                  <a:lnTo>
                    <a:pt x="1179" y="29"/>
                  </a:lnTo>
                  <a:lnTo>
                    <a:pt x="1177" y="31"/>
                  </a:lnTo>
                  <a:lnTo>
                    <a:pt x="1179" y="33"/>
                  </a:lnTo>
                  <a:lnTo>
                    <a:pt x="1184" y="48"/>
                  </a:lnTo>
                  <a:lnTo>
                    <a:pt x="1184" y="48"/>
                  </a:lnTo>
                  <a:lnTo>
                    <a:pt x="1186" y="48"/>
                  </a:lnTo>
                  <a:lnTo>
                    <a:pt x="1191" y="50"/>
                  </a:lnTo>
                  <a:lnTo>
                    <a:pt x="1191" y="57"/>
                  </a:lnTo>
                  <a:lnTo>
                    <a:pt x="1193" y="55"/>
                  </a:lnTo>
                  <a:lnTo>
                    <a:pt x="1196" y="55"/>
                  </a:lnTo>
                  <a:lnTo>
                    <a:pt x="1196" y="57"/>
                  </a:lnTo>
                  <a:lnTo>
                    <a:pt x="1193" y="62"/>
                  </a:lnTo>
                  <a:lnTo>
                    <a:pt x="1198" y="67"/>
                  </a:lnTo>
                  <a:lnTo>
                    <a:pt x="1196" y="71"/>
                  </a:lnTo>
                  <a:lnTo>
                    <a:pt x="1201" y="67"/>
                  </a:lnTo>
                  <a:lnTo>
                    <a:pt x="1203" y="69"/>
                  </a:lnTo>
                  <a:lnTo>
                    <a:pt x="1208" y="67"/>
                  </a:lnTo>
                  <a:lnTo>
                    <a:pt x="1212" y="67"/>
                  </a:lnTo>
                  <a:lnTo>
                    <a:pt x="1212" y="67"/>
                  </a:lnTo>
                  <a:lnTo>
                    <a:pt x="1215" y="76"/>
                  </a:lnTo>
                  <a:lnTo>
                    <a:pt x="1219" y="78"/>
                  </a:lnTo>
                  <a:lnTo>
                    <a:pt x="1217" y="81"/>
                  </a:lnTo>
                  <a:lnTo>
                    <a:pt x="1222" y="81"/>
                  </a:lnTo>
                  <a:lnTo>
                    <a:pt x="1231" y="90"/>
                  </a:lnTo>
                  <a:lnTo>
                    <a:pt x="1227" y="93"/>
                  </a:lnTo>
                  <a:lnTo>
                    <a:pt x="1227" y="95"/>
                  </a:lnTo>
                  <a:lnTo>
                    <a:pt x="1231" y="93"/>
                  </a:lnTo>
                  <a:lnTo>
                    <a:pt x="1229" y="97"/>
                  </a:lnTo>
                  <a:lnTo>
                    <a:pt x="1231" y="111"/>
                  </a:lnTo>
                  <a:lnTo>
                    <a:pt x="1231" y="114"/>
                  </a:lnTo>
                  <a:lnTo>
                    <a:pt x="1234" y="116"/>
                  </a:lnTo>
                  <a:lnTo>
                    <a:pt x="1241" y="114"/>
                  </a:lnTo>
                  <a:lnTo>
                    <a:pt x="1241" y="118"/>
                  </a:lnTo>
                  <a:lnTo>
                    <a:pt x="1243" y="118"/>
                  </a:lnTo>
                  <a:lnTo>
                    <a:pt x="1243" y="118"/>
                  </a:lnTo>
                  <a:lnTo>
                    <a:pt x="1248" y="118"/>
                  </a:lnTo>
                  <a:lnTo>
                    <a:pt x="1253" y="118"/>
                  </a:lnTo>
                  <a:lnTo>
                    <a:pt x="1257" y="123"/>
                  </a:lnTo>
                  <a:lnTo>
                    <a:pt x="1255" y="126"/>
                  </a:lnTo>
                  <a:lnTo>
                    <a:pt x="1257" y="126"/>
                  </a:lnTo>
                  <a:lnTo>
                    <a:pt x="1257" y="128"/>
                  </a:lnTo>
                  <a:lnTo>
                    <a:pt x="1260" y="128"/>
                  </a:lnTo>
                  <a:lnTo>
                    <a:pt x="1260" y="133"/>
                  </a:lnTo>
                  <a:lnTo>
                    <a:pt x="1257" y="133"/>
                  </a:lnTo>
                  <a:lnTo>
                    <a:pt x="1257" y="135"/>
                  </a:lnTo>
                  <a:lnTo>
                    <a:pt x="1255" y="135"/>
                  </a:lnTo>
                  <a:lnTo>
                    <a:pt x="1255" y="140"/>
                  </a:lnTo>
                  <a:lnTo>
                    <a:pt x="1250" y="137"/>
                  </a:lnTo>
                  <a:lnTo>
                    <a:pt x="1250" y="142"/>
                  </a:lnTo>
                  <a:lnTo>
                    <a:pt x="1241" y="142"/>
                  </a:lnTo>
                  <a:lnTo>
                    <a:pt x="1236" y="144"/>
                  </a:lnTo>
                  <a:lnTo>
                    <a:pt x="1236" y="152"/>
                  </a:lnTo>
                  <a:lnTo>
                    <a:pt x="1238" y="156"/>
                  </a:lnTo>
                  <a:lnTo>
                    <a:pt x="1241" y="156"/>
                  </a:lnTo>
                  <a:lnTo>
                    <a:pt x="1248" y="166"/>
                  </a:lnTo>
                  <a:lnTo>
                    <a:pt x="1248" y="170"/>
                  </a:lnTo>
                  <a:lnTo>
                    <a:pt x="1245" y="175"/>
                  </a:lnTo>
                  <a:lnTo>
                    <a:pt x="1245" y="178"/>
                  </a:lnTo>
                  <a:lnTo>
                    <a:pt x="1248" y="178"/>
                  </a:lnTo>
                  <a:lnTo>
                    <a:pt x="1253" y="182"/>
                  </a:lnTo>
                  <a:lnTo>
                    <a:pt x="1250" y="185"/>
                  </a:lnTo>
                  <a:lnTo>
                    <a:pt x="1250" y="187"/>
                  </a:lnTo>
                  <a:lnTo>
                    <a:pt x="1248" y="187"/>
                  </a:lnTo>
                  <a:lnTo>
                    <a:pt x="1245" y="187"/>
                  </a:lnTo>
                  <a:lnTo>
                    <a:pt x="1248" y="187"/>
                  </a:lnTo>
                  <a:lnTo>
                    <a:pt x="1248" y="192"/>
                  </a:lnTo>
                  <a:lnTo>
                    <a:pt x="1245" y="194"/>
                  </a:lnTo>
                  <a:lnTo>
                    <a:pt x="1248" y="194"/>
                  </a:lnTo>
                  <a:lnTo>
                    <a:pt x="1245" y="201"/>
                  </a:lnTo>
                  <a:lnTo>
                    <a:pt x="1245" y="201"/>
                  </a:lnTo>
                  <a:lnTo>
                    <a:pt x="1245" y="206"/>
                  </a:lnTo>
                  <a:lnTo>
                    <a:pt x="1241" y="208"/>
                  </a:lnTo>
                  <a:lnTo>
                    <a:pt x="1241" y="215"/>
                  </a:lnTo>
                  <a:lnTo>
                    <a:pt x="1245" y="213"/>
                  </a:lnTo>
                  <a:lnTo>
                    <a:pt x="1245" y="215"/>
                  </a:lnTo>
                  <a:lnTo>
                    <a:pt x="1250" y="215"/>
                  </a:lnTo>
                  <a:lnTo>
                    <a:pt x="1250" y="215"/>
                  </a:lnTo>
                  <a:lnTo>
                    <a:pt x="1255" y="225"/>
                  </a:lnTo>
                  <a:lnTo>
                    <a:pt x="1255" y="229"/>
                  </a:lnTo>
                  <a:lnTo>
                    <a:pt x="1250" y="229"/>
                  </a:lnTo>
                  <a:lnTo>
                    <a:pt x="1250" y="234"/>
                  </a:lnTo>
                  <a:lnTo>
                    <a:pt x="1255" y="234"/>
                  </a:lnTo>
                  <a:lnTo>
                    <a:pt x="1253" y="239"/>
                  </a:lnTo>
                  <a:lnTo>
                    <a:pt x="1260" y="241"/>
                  </a:lnTo>
                  <a:lnTo>
                    <a:pt x="1250" y="263"/>
                  </a:lnTo>
                  <a:lnTo>
                    <a:pt x="1250" y="260"/>
                  </a:lnTo>
                  <a:lnTo>
                    <a:pt x="1248" y="263"/>
                  </a:lnTo>
                  <a:lnTo>
                    <a:pt x="1245" y="260"/>
                  </a:lnTo>
                  <a:lnTo>
                    <a:pt x="1245" y="263"/>
                  </a:lnTo>
                  <a:lnTo>
                    <a:pt x="1238" y="263"/>
                  </a:lnTo>
                  <a:lnTo>
                    <a:pt x="1238" y="270"/>
                  </a:lnTo>
                  <a:lnTo>
                    <a:pt x="1241" y="270"/>
                  </a:lnTo>
                  <a:lnTo>
                    <a:pt x="1241" y="272"/>
                  </a:lnTo>
                  <a:lnTo>
                    <a:pt x="1236" y="274"/>
                  </a:lnTo>
                  <a:lnTo>
                    <a:pt x="1241" y="279"/>
                  </a:lnTo>
                  <a:lnTo>
                    <a:pt x="1241" y="281"/>
                  </a:lnTo>
                  <a:lnTo>
                    <a:pt x="1236" y="281"/>
                  </a:lnTo>
                  <a:lnTo>
                    <a:pt x="1236" y="284"/>
                  </a:lnTo>
                  <a:lnTo>
                    <a:pt x="1234" y="284"/>
                  </a:lnTo>
                  <a:lnTo>
                    <a:pt x="1236" y="281"/>
                  </a:lnTo>
                  <a:lnTo>
                    <a:pt x="1234" y="281"/>
                  </a:lnTo>
                  <a:lnTo>
                    <a:pt x="1231" y="281"/>
                  </a:lnTo>
                  <a:lnTo>
                    <a:pt x="1229" y="281"/>
                  </a:lnTo>
                  <a:lnTo>
                    <a:pt x="1227" y="281"/>
                  </a:lnTo>
                  <a:lnTo>
                    <a:pt x="1224" y="279"/>
                  </a:lnTo>
                  <a:lnTo>
                    <a:pt x="1222" y="284"/>
                  </a:lnTo>
                  <a:lnTo>
                    <a:pt x="1212" y="291"/>
                  </a:lnTo>
                  <a:lnTo>
                    <a:pt x="1217" y="298"/>
                  </a:lnTo>
                  <a:lnTo>
                    <a:pt x="1222" y="305"/>
                  </a:lnTo>
                  <a:lnTo>
                    <a:pt x="1224" y="305"/>
                  </a:lnTo>
                  <a:lnTo>
                    <a:pt x="1229" y="310"/>
                  </a:lnTo>
                  <a:lnTo>
                    <a:pt x="1227" y="310"/>
                  </a:lnTo>
                  <a:lnTo>
                    <a:pt x="1222" y="315"/>
                  </a:lnTo>
                  <a:lnTo>
                    <a:pt x="1224" y="324"/>
                  </a:lnTo>
                  <a:lnTo>
                    <a:pt x="1227" y="329"/>
                  </a:lnTo>
                  <a:lnTo>
                    <a:pt x="1229" y="331"/>
                  </a:lnTo>
                  <a:lnTo>
                    <a:pt x="1236" y="336"/>
                  </a:lnTo>
                  <a:lnTo>
                    <a:pt x="1241" y="338"/>
                  </a:lnTo>
                  <a:lnTo>
                    <a:pt x="1245" y="338"/>
                  </a:lnTo>
                  <a:lnTo>
                    <a:pt x="1250" y="329"/>
                  </a:lnTo>
                  <a:lnTo>
                    <a:pt x="1255" y="336"/>
                  </a:lnTo>
                  <a:lnTo>
                    <a:pt x="1262" y="341"/>
                  </a:lnTo>
                  <a:lnTo>
                    <a:pt x="1264" y="343"/>
                  </a:lnTo>
                  <a:lnTo>
                    <a:pt x="1264" y="343"/>
                  </a:lnTo>
                  <a:lnTo>
                    <a:pt x="1262" y="345"/>
                  </a:lnTo>
                  <a:lnTo>
                    <a:pt x="1260" y="345"/>
                  </a:lnTo>
                  <a:lnTo>
                    <a:pt x="1260" y="352"/>
                  </a:lnTo>
                  <a:lnTo>
                    <a:pt x="1262" y="355"/>
                  </a:lnTo>
                  <a:lnTo>
                    <a:pt x="1267" y="350"/>
                  </a:lnTo>
                  <a:lnTo>
                    <a:pt x="1269" y="352"/>
                  </a:lnTo>
                  <a:lnTo>
                    <a:pt x="1269" y="352"/>
                  </a:lnTo>
                  <a:lnTo>
                    <a:pt x="1271" y="359"/>
                  </a:lnTo>
                  <a:lnTo>
                    <a:pt x="1274" y="359"/>
                  </a:lnTo>
                  <a:lnTo>
                    <a:pt x="1274" y="362"/>
                  </a:lnTo>
                  <a:lnTo>
                    <a:pt x="1279" y="362"/>
                  </a:lnTo>
                  <a:lnTo>
                    <a:pt x="1281" y="366"/>
                  </a:lnTo>
                  <a:lnTo>
                    <a:pt x="1281" y="371"/>
                  </a:lnTo>
                  <a:lnTo>
                    <a:pt x="1279" y="371"/>
                  </a:lnTo>
                  <a:lnTo>
                    <a:pt x="1271" y="374"/>
                  </a:lnTo>
                  <a:lnTo>
                    <a:pt x="1271" y="376"/>
                  </a:lnTo>
                  <a:lnTo>
                    <a:pt x="1274" y="381"/>
                  </a:lnTo>
                  <a:lnTo>
                    <a:pt x="1274" y="385"/>
                  </a:lnTo>
                  <a:lnTo>
                    <a:pt x="1271" y="390"/>
                  </a:lnTo>
                  <a:lnTo>
                    <a:pt x="1274" y="392"/>
                  </a:lnTo>
                  <a:lnTo>
                    <a:pt x="1283" y="400"/>
                  </a:lnTo>
                  <a:lnTo>
                    <a:pt x="1283" y="402"/>
                  </a:lnTo>
                  <a:lnTo>
                    <a:pt x="1286" y="404"/>
                  </a:lnTo>
                  <a:lnTo>
                    <a:pt x="1288" y="400"/>
                  </a:lnTo>
                  <a:lnTo>
                    <a:pt x="1288" y="400"/>
                  </a:lnTo>
                  <a:lnTo>
                    <a:pt x="1288" y="404"/>
                  </a:lnTo>
                  <a:lnTo>
                    <a:pt x="1290" y="404"/>
                  </a:lnTo>
                  <a:lnTo>
                    <a:pt x="1293" y="404"/>
                  </a:lnTo>
                  <a:lnTo>
                    <a:pt x="1293" y="404"/>
                  </a:lnTo>
                  <a:lnTo>
                    <a:pt x="1293" y="400"/>
                  </a:lnTo>
                  <a:lnTo>
                    <a:pt x="1302" y="402"/>
                  </a:lnTo>
                  <a:lnTo>
                    <a:pt x="1307" y="397"/>
                  </a:lnTo>
                  <a:lnTo>
                    <a:pt x="1312" y="397"/>
                  </a:lnTo>
                  <a:lnTo>
                    <a:pt x="1312" y="400"/>
                  </a:lnTo>
                  <a:lnTo>
                    <a:pt x="1312" y="400"/>
                  </a:lnTo>
                  <a:lnTo>
                    <a:pt x="1316" y="404"/>
                  </a:lnTo>
                  <a:lnTo>
                    <a:pt x="1316" y="404"/>
                  </a:lnTo>
                  <a:lnTo>
                    <a:pt x="1319" y="404"/>
                  </a:lnTo>
                  <a:lnTo>
                    <a:pt x="1321" y="407"/>
                  </a:lnTo>
                  <a:lnTo>
                    <a:pt x="1323" y="404"/>
                  </a:lnTo>
                  <a:lnTo>
                    <a:pt x="1330" y="409"/>
                  </a:lnTo>
                  <a:lnTo>
                    <a:pt x="1338" y="414"/>
                  </a:lnTo>
                  <a:lnTo>
                    <a:pt x="1335" y="414"/>
                  </a:lnTo>
                  <a:lnTo>
                    <a:pt x="1338" y="418"/>
                  </a:lnTo>
                  <a:lnTo>
                    <a:pt x="1340" y="416"/>
                  </a:lnTo>
                  <a:lnTo>
                    <a:pt x="1345" y="414"/>
                  </a:lnTo>
                  <a:lnTo>
                    <a:pt x="1347" y="407"/>
                  </a:lnTo>
                  <a:lnTo>
                    <a:pt x="1354" y="409"/>
                  </a:lnTo>
                  <a:lnTo>
                    <a:pt x="1359" y="404"/>
                  </a:lnTo>
                  <a:lnTo>
                    <a:pt x="1364" y="404"/>
                  </a:lnTo>
                  <a:lnTo>
                    <a:pt x="1366" y="404"/>
                  </a:lnTo>
                  <a:lnTo>
                    <a:pt x="1371" y="404"/>
                  </a:lnTo>
                  <a:lnTo>
                    <a:pt x="1371" y="400"/>
                  </a:lnTo>
                  <a:lnTo>
                    <a:pt x="1371" y="404"/>
                  </a:lnTo>
                  <a:lnTo>
                    <a:pt x="1373" y="404"/>
                  </a:lnTo>
                  <a:lnTo>
                    <a:pt x="1373" y="411"/>
                  </a:lnTo>
                  <a:lnTo>
                    <a:pt x="1375" y="411"/>
                  </a:lnTo>
                  <a:lnTo>
                    <a:pt x="1375" y="414"/>
                  </a:lnTo>
                  <a:lnTo>
                    <a:pt x="1380" y="414"/>
                  </a:lnTo>
                  <a:lnTo>
                    <a:pt x="1382" y="416"/>
                  </a:lnTo>
                  <a:lnTo>
                    <a:pt x="1382" y="418"/>
                  </a:lnTo>
                  <a:lnTo>
                    <a:pt x="1387" y="418"/>
                  </a:lnTo>
                  <a:lnTo>
                    <a:pt x="1390" y="423"/>
                  </a:lnTo>
                  <a:lnTo>
                    <a:pt x="1385" y="426"/>
                  </a:lnTo>
                  <a:lnTo>
                    <a:pt x="1385" y="430"/>
                  </a:lnTo>
                  <a:lnTo>
                    <a:pt x="1385" y="433"/>
                  </a:lnTo>
                  <a:lnTo>
                    <a:pt x="1385" y="433"/>
                  </a:lnTo>
                  <a:lnTo>
                    <a:pt x="1385" y="442"/>
                  </a:lnTo>
                  <a:lnTo>
                    <a:pt x="1385" y="447"/>
                  </a:lnTo>
                  <a:lnTo>
                    <a:pt x="1385" y="447"/>
                  </a:lnTo>
                  <a:lnTo>
                    <a:pt x="1390" y="454"/>
                  </a:lnTo>
                  <a:lnTo>
                    <a:pt x="1385" y="456"/>
                  </a:lnTo>
                  <a:lnTo>
                    <a:pt x="1380" y="456"/>
                  </a:lnTo>
                  <a:lnTo>
                    <a:pt x="1375" y="461"/>
                  </a:lnTo>
                  <a:lnTo>
                    <a:pt x="1380" y="461"/>
                  </a:lnTo>
                  <a:lnTo>
                    <a:pt x="1380" y="475"/>
                  </a:lnTo>
                  <a:lnTo>
                    <a:pt x="1375" y="485"/>
                  </a:lnTo>
                  <a:lnTo>
                    <a:pt x="1380" y="485"/>
                  </a:lnTo>
                  <a:lnTo>
                    <a:pt x="1380" y="492"/>
                  </a:lnTo>
                  <a:lnTo>
                    <a:pt x="1382" y="492"/>
                  </a:lnTo>
                  <a:lnTo>
                    <a:pt x="1390" y="494"/>
                  </a:lnTo>
                  <a:lnTo>
                    <a:pt x="1385" y="503"/>
                  </a:lnTo>
                  <a:lnTo>
                    <a:pt x="1390" y="501"/>
                  </a:lnTo>
                  <a:lnTo>
                    <a:pt x="1390" y="503"/>
                  </a:lnTo>
                  <a:lnTo>
                    <a:pt x="1390" y="506"/>
                  </a:lnTo>
                  <a:lnTo>
                    <a:pt x="1387" y="511"/>
                  </a:lnTo>
                  <a:lnTo>
                    <a:pt x="1394" y="508"/>
                  </a:lnTo>
                  <a:lnTo>
                    <a:pt x="1390" y="513"/>
                  </a:lnTo>
                  <a:lnTo>
                    <a:pt x="1390" y="520"/>
                  </a:lnTo>
                  <a:lnTo>
                    <a:pt x="1385" y="525"/>
                  </a:lnTo>
                  <a:lnTo>
                    <a:pt x="1385" y="522"/>
                  </a:lnTo>
                  <a:lnTo>
                    <a:pt x="1380" y="527"/>
                  </a:lnTo>
                  <a:lnTo>
                    <a:pt x="1382" y="527"/>
                  </a:lnTo>
                  <a:lnTo>
                    <a:pt x="1385" y="532"/>
                  </a:lnTo>
                  <a:lnTo>
                    <a:pt x="1382" y="532"/>
                  </a:lnTo>
                  <a:lnTo>
                    <a:pt x="1380" y="537"/>
                  </a:lnTo>
                  <a:lnTo>
                    <a:pt x="1380" y="534"/>
                  </a:lnTo>
                  <a:lnTo>
                    <a:pt x="1380" y="537"/>
                  </a:lnTo>
                  <a:lnTo>
                    <a:pt x="1375" y="539"/>
                  </a:lnTo>
                  <a:lnTo>
                    <a:pt x="1373" y="544"/>
                  </a:lnTo>
                  <a:lnTo>
                    <a:pt x="1368" y="541"/>
                  </a:lnTo>
                  <a:lnTo>
                    <a:pt x="1366" y="548"/>
                  </a:lnTo>
                  <a:lnTo>
                    <a:pt x="1366" y="546"/>
                  </a:lnTo>
                  <a:lnTo>
                    <a:pt x="1364" y="546"/>
                  </a:lnTo>
                  <a:lnTo>
                    <a:pt x="1364" y="553"/>
                  </a:lnTo>
                  <a:lnTo>
                    <a:pt x="1361" y="553"/>
                  </a:lnTo>
                  <a:lnTo>
                    <a:pt x="1359" y="551"/>
                  </a:lnTo>
                  <a:lnTo>
                    <a:pt x="1356" y="551"/>
                  </a:lnTo>
                  <a:lnTo>
                    <a:pt x="1356" y="555"/>
                  </a:lnTo>
                  <a:lnTo>
                    <a:pt x="1361" y="555"/>
                  </a:lnTo>
                  <a:lnTo>
                    <a:pt x="1368" y="563"/>
                  </a:lnTo>
                  <a:lnTo>
                    <a:pt x="1368" y="563"/>
                  </a:lnTo>
                  <a:lnTo>
                    <a:pt x="1356" y="572"/>
                  </a:lnTo>
                  <a:lnTo>
                    <a:pt x="1349" y="572"/>
                  </a:lnTo>
                  <a:lnTo>
                    <a:pt x="1349" y="574"/>
                  </a:lnTo>
                  <a:lnTo>
                    <a:pt x="1361" y="577"/>
                  </a:lnTo>
                  <a:lnTo>
                    <a:pt x="1371" y="577"/>
                  </a:lnTo>
                  <a:lnTo>
                    <a:pt x="1375" y="584"/>
                  </a:lnTo>
                  <a:lnTo>
                    <a:pt x="1378" y="586"/>
                  </a:lnTo>
                  <a:lnTo>
                    <a:pt x="1385" y="591"/>
                  </a:lnTo>
                  <a:lnTo>
                    <a:pt x="1385" y="586"/>
                  </a:lnTo>
                  <a:lnTo>
                    <a:pt x="1385" y="584"/>
                  </a:lnTo>
                  <a:lnTo>
                    <a:pt x="1390" y="586"/>
                  </a:lnTo>
                  <a:lnTo>
                    <a:pt x="1392" y="586"/>
                  </a:lnTo>
                  <a:lnTo>
                    <a:pt x="1390" y="591"/>
                  </a:lnTo>
                  <a:lnTo>
                    <a:pt x="1399" y="600"/>
                  </a:lnTo>
                  <a:lnTo>
                    <a:pt x="1406" y="603"/>
                  </a:lnTo>
                  <a:lnTo>
                    <a:pt x="1408" y="600"/>
                  </a:lnTo>
                  <a:lnTo>
                    <a:pt x="1408" y="603"/>
                  </a:lnTo>
                  <a:lnTo>
                    <a:pt x="1408" y="603"/>
                  </a:lnTo>
                  <a:lnTo>
                    <a:pt x="1413" y="605"/>
                  </a:lnTo>
                  <a:lnTo>
                    <a:pt x="1404" y="614"/>
                  </a:lnTo>
                  <a:lnTo>
                    <a:pt x="1404" y="622"/>
                  </a:lnTo>
                  <a:lnTo>
                    <a:pt x="1404" y="619"/>
                  </a:lnTo>
                  <a:lnTo>
                    <a:pt x="1401" y="619"/>
                  </a:lnTo>
                  <a:lnTo>
                    <a:pt x="1404" y="629"/>
                  </a:lnTo>
                  <a:lnTo>
                    <a:pt x="1397" y="633"/>
                  </a:lnTo>
                  <a:lnTo>
                    <a:pt x="1392" y="629"/>
                  </a:lnTo>
                  <a:lnTo>
                    <a:pt x="1392" y="624"/>
                  </a:lnTo>
                  <a:lnTo>
                    <a:pt x="1390" y="622"/>
                  </a:lnTo>
                  <a:lnTo>
                    <a:pt x="1382" y="624"/>
                  </a:lnTo>
                  <a:lnTo>
                    <a:pt x="1378" y="633"/>
                  </a:lnTo>
                  <a:lnTo>
                    <a:pt x="1385" y="640"/>
                  </a:lnTo>
                  <a:lnTo>
                    <a:pt x="1390" y="638"/>
                  </a:lnTo>
                  <a:lnTo>
                    <a:pt x="1392" y="645"/>
                  </a:lnTo>
                  <a:lnTo>
                    <a:pt x="1394" y="645"/>
                  </a:lnTo>
                  <a:lnTo>
                    <a:pt x="1390" y="648"/>
                  </a:lnTo>
                  <a:lnTo>
                    <a:pt x="1387" y="643"/>
                  </a:lnTo>
                  <a:lnTo>
                    <a:pt x="1385" y="645"/>
                  </a:lnTo>
                  <a:lnTo>
                    <a:pt x="1380" y="645"/>
                  </a:lnTo>
                  <a:lnTo>
                    <a:pt x="1380" y="648"/>
                  </a:lnTo>
                  <a:lnTo>
                    <a:pt x="1380" y="655"/>
                  </a:lnTo>
                  <a:lnTo>
                    <a:pt x="1382" y="659"/>
                  </a:lnTo>
                  <a:lnTo>
                    <a:pt x="1380" y="674"/>
                  </a:lnTo>
                  <a:lnTo>
                    <a:pt x="1375" y="671"/>
                  </a:lnTo>
                  <a:lnTo>
                    <a:pt x="1371" y="674"/>
                  </a:lnTo>
                  <a:lnTo>
                    <a:pt x="1368" y="671"/>
                  </a:lnTo>
                  <a:lnTo>
                    <a:pt x="1368" y="676"/>
                  </a:lnTo>
                  <a:lnTo>
                    <a:pt x="1366" y="676"/>
                  </a:lnTo>
                  <a:lnTo>
                    <a:pt x="1364" y="674"/>
                  </a:lnTo>
                  <a:lnTo>
                    <a:pt x="1361" y="671"/>
                  </a:lnTo>
                  <a:lnTo>
                    <a:pt x="1359" y="676"/>
                  </a:lnTo>
                  <a:lnTo>
                    <a:pt x="1356" y="676"/>
                  </a:lnTo>
                  <a:lnTo>
                    <a:pt x="1356" y="678"/>
                  </a:lnTo>
                  <a:lnTo>
                    <a:pt x="1359" y="681"/>
                  </a:lnTo>
                  <a:lnTo>
                    <a:pt x="1371" y="683"/>
                  </a:lnTo>
                  <a:lnTo>
                    <a:pt x="1368" y="685"/>
                  </a:lnTo>
                  <a:lnTo>
                    <a:pt x="1373" y="685"/>
                  </a:lnTo>
                  <a:lnTo>
                    <a:pt x="1373" y="690"/>
                  </a:lnTo>
                  <a:lnTo>
                    <a:pt x="1371" y="690"/>
                  </a:lnTo>
                  <a:lnTo>
                    <a:pt x="1371" y="690"/>
                  </a:lnTo>
                  <a:lnTo>
                    <a:pt x="1368" y="690"/>
                  </a:lnTo>
                  <a:lnTo>
                    <a:pt x="1364" y="688"/>
                  </a:lnTo>
                  <a:lnTo>
                    <a:pt x="1364" y="690"/>
                  </a:lnTo>
                  <a:lnTo>
                    <a:pt x="1366" y="690"/>
                  </a:lnTo>
                  <a:lnTo>
                    <a:pt x="1366" y="690"/>
                  </a:lnTo>
                  <a:lnTo>
                    <a:pt x="1361" y="688"/>
                  </a:lnTo>
                  <a:lnTo>
                    <a:pt x="1356" y="685"/>
                  </a:lnTo>
                  <a:lnTo>
                    <a:pt x="1352" y="690"/>
                  </a:lnTo>
                  <a:lnTo>
                    <a:pt x="1345" y="692"/>
                  </a:lnTo>
                  <a:lnTo>
                    <a:pt x="1349" y="697"/>
                  </a:lnTo>
                  <a:lnTo>
                    <a:pt x="1349" y="700"/>
                  </a:lnTo>
                  <a:lnTo>
                    <a:pt x="1352" y="700"/>
                  </a:lnTo>
                  <a:lnTo>
                    <a:pt x="1352" y="707"/>
                  </a:lnTo>
                  <a:lnTo>
                    <a:pt x="1354" y="709"/>
                  </a:lnTo>
                  <a:lnTo>
                    <a:pt x="1356" y="709"/>
                  </a:lnTo>
                  <a:lnTo>
                    <a:pt x="1354" y="711"/>
                  </a:lnTo>
                  <a:lnTo>
                    <a:pt x="1356" y="711"/>
                  </a:lnTo>
                  <a:lnTo>
                    <a:pt x="1356" y="714"/>
                  </a:lnTo>
                  <a:lnTo>
                    <a:pt x="1361" y="718"/>
                  </a:lnTo>
                  <a:lnTo>
                    <a:pt x="1366" y="721"/>
                  </a:lnTo>
                  <a:lnTo>
                    <a:pt x="1368" y="723"/>
                  </a:lnTo>
                  <a:lnTo>
                    <a:pt x="1373" y="718"/>
                  </a:lnTo>
                  <a:lnTo>
                    <a:pt x="1380" y="721"/>
                  </a:lnTo>
                  <a:lnTo>
                    <a:pt x="1380" y="723"/>
                  </a:lnTo>
                  <a:lnTo>
                    <a:pt x="1378" y="721"/>
                  </a:lnTo>
                  <a:lnTo>
                    <a:pt x="1380" y="725"/>
                  </a:lnTo>
                  <a:lnTo>
                    <a:pt x="1385" y="723"/>
                  </a:lnTo>
                  <a:lnTo>
                    <a:pt x="1390" y="728"/>
                  </a:lnTo>
                  <a:lnTo>
                    <a:pt x="1385" y="730"/>
                  </a:lnTo>
                  <a:lnTo>
                    <a:pt x="1380" y="730"/>
                  </a:lnTo>
                  <a:lnTo>
                    <a:pt x="1382" y="733"/>
                  </a:lnTo>
                  <a:lnTo>
                    <a:pt x="1385" y="735"/>
                  </a:lnTo>
                  <a:lnTo>
                    <a:pt x="1390" y="735"/>
                  </a:lnTo>
                  <a:lnTo>
                    <a:pt x="1390" y="737"/>
                  </a:lnTo>
                  <a:lnTo>
                    <a:pt x="1390" y="735"/>
                  </a:lnTo>
                  <a:lnTo>
                    <a:pt x="1392" y="737"/>
                  </a:lnTo>
                  <a:lnTo>
                    <a:pt x="1397" y="740"/>
                  </a:lnTo>
                  <a:lnTo>
                    <a:pt x="1404" y="735"/>
                  </a:lnTo>
                  <a:lnTo>
                    <a:pt x="1406" y="737"/>
                  </a:lnTo>
                  <a:lnTo>
                    <a:pt x="1406" y="740"/>
                  </a:lnTo>
                  <a:lnTo>
                    <a:pt x="1408" y="742"/>
                  </a:lnTo>
                  <a:lnTo>
                    <a:pt x="1404" y="742"/>
                  </a:lnTo>
                  <a:lnTo>
                    <a:pt x="1404" y="749"/>
                  </a:lnTo>
                  <a:lnTo>
                    <a:pt x="1408" y="749"/>
                  </a:lnTo>
                  <a:lnTo>
                    <a:pt x="1413" y="740"/>
                  </a:lnTo>
                  <a:lnTo>
                    <a:pt x="1413" y="742"/>
                  </a:lnTo>
                  <a:lnTo>
                    <a:pt x="1413" y="747"/>
                  </a:lnTo>
                  <a:lnTo>
                    <a:pt x="1416" y="747"/>
                  </a:lnTo>
                  <a:lnTo>
                    <a:pt x="1413" y="751"/>
                  </a:lnTo>
                  <a:lnTo>
                    <a:pt x="1413" y="756"/>
                  </a:lnTo>
                  <a:lnTo>
                    <a:pt x="1413" y="756"/>
                  </a:lnTo>
                  <a:lnTo>
                    <a:pt x="1404" y="761"/>
                  </a:lnTo>
                  <a:lnTo>
                    <a:pt x="1404" y="761"/>
                  </a:lnTo>
                  <a:lnTo>
                    <a:pt x="1406" y="766"/>
                  </a:lnTo>
                  <a:lnTo>
                    <a:pt x="1413" y="770"/>
                  </a:lnTo>
                  <a:lnTo>
                    <a:pt x="1432" y="787"/>
                  </a:lnTo>
                  <a:lnTo>
                    <a:pt x="1432" y="785"/>
                  </a:lnTo>
                  <a:lnTo>
                    <a:pt x="1437" y="785"/>
                  </a:lnTo>
                  <a:lnTo>
                    <a:pt x="1437" y="789"/>
                  </a:lnTo>
                  <a:lnTo>
                    <a:pt x="1439" y="789"/>
                  </a:lnTo>
                  <a:lnTo>
                    <a:pt x="1442" y="789"/>
                  </a:lnTo>
                  <a:lnTo>
                    <a:pt x="1442" y="792"/>
                  </a:lnTo>
                  <a:lnTo>
                    <a:pt x="1442" y="794"/>
                  </a:lnTo>
                  <a:lnTo>
                    <a:pt x="1444" y="796"/>
                  </a:lnTo>
                  <a:lnTo>
                    <a:pt x="1446" y="794"/>
                  </a:lnTo>
                  <a:lnTo>
                    <a:pt x="1451" y="799"/>
                  </a:lnTo>
                  <a:lnTo>
                    <a:pt x="1446" y="803"/>
                  </a:lnTo>
                  <a:lnTo>
                    <a:pt x="1449" y="806"/>
                  </a:lnTo>
                  <a:lnTo>
                    <a:pt x="1446" y="811"/>
                  </a:lnTo>
                  <a:lnTo>
                    <a:pt x="1449" y="813"/>
                  </a:lnTo>
                  <a:lnTo>
                    <a:pt x="1446" y="813"/>
                  </a:lnTo>
                  <a:lnTo>
                    <a:pt x="1442" y="813"/>
                  </a:lnTo>
                  <a:lnTo>
                    <a:pt x="1437" y="818"/>
                  </a:lnTo>
                  <a:lnTo>
                    <a:pt x="1444" y="832"/>
                  </a:lnTo>
                  <a:lnTo>
                    <a:pt x="1446" y="832"/>
                  </a:lnTo>
                  <a:lnTo>
                    <a:pt x="1446" y="834"/>
                  </a:lnTo>
                  <a:lnTo>
                    <a:pt x="1446" y="836"/>
                  </a:lnTo>
                  <a:lnTo>
                    <a:pt x="1446" y="841"/>
                  </a:lnTo>
                  <a:lnTo>
                    <a:pt x="1444" y="841"/>
                  </a:lnTo>
                  <a:lnTo>
                    <a:pt x="1442" y="839"/>
                  </a:lnTo>
                  <a:lnTo>
                    <a:pt x="1442" y="846"/>
                  </a:lnTo>
                  <a:lnTo>
                    <a:pt x="1439" y="846"/>
                  </a:lnTo>
                  <a:lnTo>
                    <a:pt x="1437" y="851"/>
                  </a:lnTo>
                  <a:lnTo>
                    <a:pt x="1437" y="851"/>
                  </a:lnTo>
                  <a:lnTo>
                    <a:pt x="1437" y="853"/>
                  </a:lnTo>
                  <a:lnTo>
                    <a:pt x="1430" y="860"/>
                  </a:lnTo>
                  <a:lnTo>
                    <a:pt x="1432" y="865"/>
                  </a:lnTo>
                  <a:lnTo>
                    <a:pt x="1430" y="865"/>
                  </a:lnTo>
                  <a:lnTo>
                    <a:pt x="1420" y="867"/>
                  </a:lnTo>
                  <a:lnTo>
                    <a:pt x="1418" y="867"/>
                  </a:lnTo>
                  <a:lnTo>
                    <a:pt x="1418" y="870"/>
                  </a:lnTo>
                  <a:lnTo>
                    <a:pt x="1418" y="870"/>
                  </a:lnTo>
                  <a:lnTo>
                    <a:pt x="1418" y="874"/>
                  </a:lnTo>
                  <a:lnTo>
                    <a:pt x="1423" y="877"/>
                  </a:lnTo>
                  <a:lnTo>
                    <a:pt x="1420" y="884"/>
                  </a:lnTo>
                  <a:lnTo>
                    <a:pt x="1418" y="888"/>
                  </a:lnTo>
                  <a:lnTo>
                    <a:pt x="1420" y="888"/>
                  </a:lnTo>
                  <a:lnTo>
                    <a:pt x="1418" y="896"/>
                  </a:lnTo>
                  <a:lnTo>
                    <a:pt x="1418" y="896"/>
                  </a:lnTo>
                  <a:lnTo>
                    <a:pt x="1416" y="893"/>
                  </a:lnTo>
                  <a:lnTo>
                    <a:pt x="1413" y="898"/>
                  </a:lnTo>
                  <a:lnTo>
                    <a:pt x="1416" y="900"/>
                  </a:lnTo>
                  <a:lnTo>
                    <a:pt x="1416" y="903"/>
                  </a:lnTo>
                  <a:lnTo>
                    <a:pt x="1416" y="907"/>
                  </a:lnTo>
                  <a:lnTo>
                    <a:pt x="1413" y="907"/>
                  </a:lnTo>
                  <a:lnTo>
                    <a:pt x="1411" y="907"/>
                  </a:lnTo>
                  <a:lnTo>
                    <a:pt x="1411" y="912"/>
                  </a:lnTo>
                  <a:lnTo>
                    <a:pt x="1411" y="914"/>
                  </a:lnTo>
                  <a:lnTo>
                    <a:pt x="1406" y="919"/>
                  </a:lnTo>
                  <a:lnTo>
                    <a:pt x="1404" y="914"/>
                  </a:lnTo>
                  <a:lnTo>
                    <a:pt x="1394" y="917"/>
                  </a:lnTo>
                  <a:lnTo>
                    <a:pt x="1394" y="917"/>
                  </a:lnTo>
                  <a:lnTo>
                    <a:pt x="1397" y="919"/>
                  </a:lnTo>
                  <a:lnTo>
                    <a:pt x="1394" y="919"/>
                  </a:lnTo>
                  <a:lnTo>
                    <a:pt x="1394" y="924"/>
                  </a:lnTo>
                  <a:lnTo>
                    <a:pt x="1390" y="926"/>
                  </a:lnTo>
                  <a:lnTo>
                    <a:pt x="1387" y="926"/>
                  </a:lnTo>
                  <a:lnTo>
                    <a:pt x="1387" y="929"/>
                  </a:lnTo>
                  <a:lnTo>
                    <a:pt x="1385" y="929"/>
                  </a:lnTo>
                  <a:lnTo>
                    <a:pt x="1382" y="924"/>
                  </a:lnTo>
                  <a:lnTo>
                    <a:pt x="1378" y="919"/>
                  </a:lnTo>
                  <a:lnTo>
                    <a:pt x="1375" y="922"/>
                  </a:lnTo>
                  <a:lnTo>
                    <a:pt x="1364" y="931"/>
                  </a:lnTo>
                  <a:lnTo>
                    <a:pt x="1364" y="933"/>
                  </a:lnTo>
                  <a:lnTo>
                    <a:pt x="1359" y="933"/>
                  </a:lnTo>
                  <a:lnTo>
                    <a:pt x="1356" y="938"/>
                  </a:lnTo>
                  <a:lnTo>
                    <a:pt x="1352" y="943"/>
                  </a:lnTo>
                  <a:lnTo>
                    <a:pt x="1352" y="948"/>
                  </a:lnTo>
                  <a:lnTo>
                    <a:pt x="1352" y="952"/>
                  </a:lnTo>
                  <a:lnTo>
                    <a:pt x="1356" y="952"/>
                  </a:lnTo>
                  <a:lnTo>
                    <a:pt x="1361" y="952"/>
                  </a:lnTo>
                  <a:lnTo>
                    <a:pt x="1359" y="957"/>
                  </a:lnTo>
                  <a:lnTo>
                    <a:pt x="1361" y="959"/>
                  </a:lnTo>
                  <a:lnTo>
                    <a:pt x="1361" y="964"/>
                  </a:lnTo>
                  <a:lnTo>
                    <a:pt x="1366" y="966"/>
                  </a:lnTo>
                  <a:lnTo>
                    <a:pt x="1361" y="969"/>
                  </a:lnTo>
                  <a:lnTo>
                    <a:pt x="1361" y="971"/>
                  </a:lnTo>
                  <a:lnTo>
                    <a:pt x="1359" y="976"/>
                  </a:lnTo>
                  <a:lnTo>
                    <a:pt x="1356" y="976"/>
                  </a:lnTo>
                  <a:lnTo>
                    <a:pt x="1352" y="978"/>
                  </a:lnTo>
                  <a:lnTo>
                    <a:pt x="1352" y="981"/>
                  </a:lnTo>
                  <a:lnTo>
                    <a:pt x="1349" y="976"/>
                  </a:lnTo>
                  <a:lnTo>
                    <a:pt x="1347" y="976"/>
                  </a:lnTo>
                  <a:lnTo>
                    <a:pt x="1347" y="976"/>
                  </a:lnTo>
                  <a:lnTo>
                    <a:pt x="1342" y="976"/>
                  </a:lnTo>
                  <a:lnTo>
                    <a:pt x="1335" y="971"/>
                  </a:lnTo>
                  <a:lnTo>
                    <a:pt x="1335" y="976"/>
                  </a:lnTo>
                  <a:lnTo>
                    <a:pt x="1333" y="976"/>
                  </a:lnTo>
                  <a:lnTo>
                    <a:pt x="1328" y="971"/>
                  </a:lnTo>
                  <a:lnTo>
                    <a:pt x="1328" y="966"/>
                  </a:lnTo>
                  <a:lnTo>
                    <a:pt x="1328" y="966"/>
                  </a:lnTo>
                  <a:lnTo>
                    <a:pt x="1326" y="966"/>
                  </a:lnTo>
                  <a:lnTo>
                    <a:pt x="1321" y="971"/>
                  </a:lnTo>
                  <a:lnTo>
                    <a:pt x="1316" y="976"/>
                  </a:lnTo>
                  <a:lnTo>
                    <a:pt x="1314" y="983"/>
                  </a:lnTo>
                  <a:lnTo>
                    <a:pt x="1316" y="985"/>
                  </a:lnTo>
                  <a:lnTo>
                    <a:pt x="1312" y="988"/>
                  </a:lnTo>
                  <a:lnTo>
                    <a:pt x="1312" y="995"/>
                  </a:lnTo>
                  <a:lnTo>
                    <a:pt x="1312" y="995"/>
                  </a:lnTo>
                  <a:lnTo>
                    <a:pt x="1312" y="990"/>
                  </a:lnTo>
                  <a:lnTo>
                    <a:pt x="1307" y="988"/>
                  </a:lnTo>
                  <a:lnTo>
                    <a:pt x="1297" y="995"/>
                  </a:lnTo>
                  <a:lnTo>
                    <a:pt x="1290" y="990"/>
                  </a:lnTo>
                  <a:lnTo>
                    <a:pt x="1283" y="992"/>
                  </a:lnTo>
                  <a:lnTo>
                    <a:pt x="1274" y="999"/>
                  </a:lnTo>
                  <a:lnTo>
                    <a:pt x="1274" y="997"/>
                  </a:lnTo>
                  <a:lnTo>
                    <a:pt x="1271" y="999"/>
                  </a:lnTo>
                  <a:lnTo>
                    <a:pt x="1267" y="997"/>
                  </a:lnTo>
                  <a:lnTo>
                    <a:pt x="1264" y="997"/>
                  </a:lnTo>
                  <a:lnTo>
                    <a:pt x="1264" y="995"/>
                  </a:lnTo>
                  <a:lnTo>
                    <a:pt x="1262" y="999"/>
                  </a:lnTo>
                  <a:lnTo>
                    <a:pt x="1262" y="997"/>
                  </a:lnTo>
                  <a:lnTo>
                    <a:pt x="1260" y="997"/>
                  </a:lnTo>
                  <a:lnTo>
                    <a:pt x="1255" y="997"/>
                  </a:lnTo>
                  <a:lnTo>
                    <a:pt x="1253" y="1004"/>
                  </a:lnTo>
                  <a:lnTo>
                    <a:pt x="1250" y="999"/>
                  </a:lnTo>
                  <a:lnTo>
                    <a:pt x="1248" y="1002"/>
                  </a:lnTo>
                  <a:lnTo>
                    <a:pt x="1250" y="1007"/>
                  </a:lnTo>
                  <a:lnTo>
                    <a:pt x="1241" y="1009"/>
                  </a:lnTo>
                  <a:lnTo>
                    <a:pt x="1241" y="1007"/>
                  </a:lnTo>
                  <a:lnTo>
                    <a:pt x="1238" y="1009"/>
                  </a:lnTo>
                  <a:lnTo>
                    <a:pt x="1236" y="1007"/>
                  </a:lnTo>
                  <a:lnTo>
                    <a:pt x="1234" y="1009"/>
                  </a:lnTo>
                  <a:lnTo>
                    <a:pt x="1234" y="1007"/>
                  </a:lnTo>
                  <a:lnTo>
                    <a:pt x="1227" y="1007"/>
                  </a:lnTo>
                  <a:lnTo>
                    <a:pt x="1227" y="1004"/>
                  </a:lnTo>
                  <a:lnTo>
                    <a:pt x="1234" y="999"/>
                  </a:lnTo>
                  <a:lnTo>
                    <a:pt x="1231" y="995"/>
                  </a:lnTo>
                  <a:lnTo>
                    <a:pt x="1229" y="995"/>
                  </a:lnTo>
                  <a:lnTo>
                    <a:pt x="1227" y="999"/>
                  </a:lnTo>
                  <a:lnTo>
                    <a:pt x="1222" y="997"/>
                  </a:lnTo>
                  <a:lnTo>
                    <a:pt x="1219" y="1002"/>
                  </a:lnTo>
                  <a:lnTo>
                    <a:pt x="1215" y="1002"/>
                  </a:lnTo>
                  <a:lnTo>
                    <a:pt x="1212" y="999"/>
                  </a:lnTo>
                  <a:lnTo>
                    <a:pt x="1208" y="1007"/>
                  </a:lnTo>
                  <a:lnTo>
                    <a:pt x="1208" y="1007"/>
                  </a:lnTo>
                  <a:lnTo>
                    <a:pt x="1208" y="1009"/>
                  </a:lnTo>
                  <a:lnTo>
                    <a:pt x="1210" y="1011"/>
                  </a:lnTo>
                  <a:lnTo>
                    <a:pt x="1208" y="1014"/>
                  </a:lnTo>
                  <a:lnTo>
                    <a:pt x="1210" y="1016"/>
                  </a:lnTo>
                  <a:lnTo>
                    <a:pt x="1203" y="1018"/>
                  </a:lnTo>
                  <a:lnTo>
                    <a:pt x="1203" y="1028"/>
                  </a:lnTo>
                  <a:lnTo>
                    <a:pt x="1203" y="1035"/>
                  </a:lnTo>
                  <a:lnTo>
                    <a:pt x="1189" y="1037"/>
                  </a:lnTo>
                  <a:lnTo>
                    <a:pt x="1189" y="1042"/>
                  </a:lnTo>
                  <a:lnTo>
                    <a:pt x="1184" y="1049"/>
                  </a:lnTo>
                  <a:lnTo>
                    <a:pt x="1182" y="1049"/>
                  </a:lnTo>
                  <a:lnTo>
                    <a:pt x="1182" y="1047"/>
                  </a:lnTo>
                  <a:lnTo>
                    <a:pt x="1179" y="1047"/>
                  </a:lnTo>
                  <a:lnTo>
                    <a:pt x="1179" y="1047"/>
                  </a:lnTo>
                  <a:lnTo>
                    <a:pt x="1177" y="1047"/>
                  </a:lnTo>
                  <a:lnTo>
                    <a:pt x="1179" y="1049"/>
                  </a:lnTo>
                  <a:lnTo>
                    <a:pt x="1175" y="1049"/>
                  </a:lnTo>
                  <a:lnTo>
                    <a:pt x="1177" y="1051"/>
                  </a:lnTo>
                  <a:lnTo>
                    <a:pt x="1175" y="1056"/>
                  </a:lnTo>
                  <a:lnTo>
                    <a:pt x="1172" y="1061"/>
                  </a:lnTo>
                  <a:lnTo>
                    <a:pt x="1170" y="1063"/>
                  </a:lnTo>
                  <a:lnTo>
                    <a:pt x="1172" y="1068"/>
                  </a:lnTo>
                  <a:lnTo>
                    <a:pt x="1170" y="1077"/>
                  </a:lnTo>
                  <a:lnTo>
                    <a:pt x="1170" y="1082"/>
                  </a:lnTo>
                  <a:lnTo>
                    <a:pt x="1170" y="1087"/>
                  </a:lnTo>
                  <a:lnTo>
                    <a:pt x="1172" y="1089"/>
                  </a:lnTo>
                  <a:lnTo>
                    <a:pt x="1170" y="1089"/>
                  </a:lnTo>
                  <a:lnTo>
                    <a:pt x="1172" y="1099"/>
                  </a:lnTo>
                  <a:lnTo>
                    <a:pt x="1175" y="1099"/>
                  </a:lnTo>
                  <a:lnTo>
                    <a:pt x="1179" y="1092"/>
                  </a:lnTo>
                  <a:lnTo>
                    <a:pt x="1186" y="1103"/>
                  </a:lnTo>
                  <a:lnTo>
                    <a:pt x="1193" y="1103"/>
                  </a:lnTo>
                  <a:lnTo>
                    <a:pt x="1205" y="1103"/>
                  </a:lnTo>
                  <a:lnTo>
                    <a:pt x="1203" y="1108"/>
                  </a:lnTo>
                  <a:lnTo>
                    <a:pt x="1208" y="1118"/>
                  </a:lnTo>
                  <a:lnTo>
                    <a:pt x="1212" y="1129"/>
                  </a:lnTo>
                  <a:lnTo>
                    <a:pt x="1212" y="1134"/>
                  </a:lnTo>
                  <a:lnTo>
                    <a:pt x="1210" y="1136"/>
                  </a:lnTo>
                  <a:lnTo>
                    <a:pt x="1208" y="1139"/>
                  </a:lnTo>
                  <a:lnTo>
                    <a:pt x="1212" y="1144"/>
                  </a:lnTo>
                  <a:lnTo>
                    <a:pt x="1208" y="1151"/>
                  </a:lnTo>
                  <a:lnTo>
                    <a:pt x="1203" y="1148"/>
                  </a:lnTo>
                  <a:lnTo>
                    <a:pt x="1203" y="1153"/>
                  </a:lnTo>
                  <a:lnTo>
                    <a:pt x="1203" y="1151"/>
                  </a:lnTo>
                  <a:lnTo>
                    <a:pt x="1203" y="1153"/>
                  </a:lnTo>
                  <a:lnTo>
                    <a:pt x="1201" y="1153"/>
                  </a:lnTo>
                  <a:lnTo>
                    <a:pt x="1196" y="1155"/>
                  </a:lnTo>
                  <a:lnTo>
                    <a:pt x="1196" y="1160"/>
                  </a:lnTo>
                  <a:lnTo>
                    <a:pt x="1189" y="1162"/>
                  </a:lnTo>
                  <a:lnTo>
                    <a:pt x="1189" y="1160"/>
                  </a:lnTo>
                  <a:lnTo>
                    <a:pt x="1186" y="1160"/>
                  </a:lnTo>
                  <a:lnTo>
                    <a:pt x="1182" y="1162"/>
                  </a:lnTo>
                  <a:lnTo>
                    <a:pt x="1179" y="1160"/>
                  </a:lnTo>
                  <a:lnTo>
                    <a:pt x="1177" y="1162"/>
                  </a:lnTo>
                  <a:lnTo>
                    <a:pt x="1175" y="1155"/>
                  </a:lnTo>
                  <a:lnTo>
                    <a:pt x="1170" y="1151"/>
                  </a:lnTo>
                  <a:lnTo>
                    <a:pt x="1167" y="1155"/>
                  </a:lnTo>
                  <a:lnTo>
                    <a:pt x="1163" y="1153"/>
                  </a:lnTo>
                  <a:lnTo>
                    <a:pt x="1163" y="1160"/>
                  </a:lnTo>
                  <a:lnTo>
                    <a:pt x="1163" y="1160"/>
                  </a:lnTo>
                  <a:lnTo>
                    <a:pt x="1160" y="1162"/>
                  </a:lnTo>
                  <a:lnTo>
                    <a:pt x="1156" y="1160"/>
                  </a:lnTo>
                  <a:lnTo>
                    <a:pt x="1158" y="1155"/>
                  </a:lnTo>
                  <a:lnTo>
                    <a:pt x="1153" y="1155"/>
                  </a:lnTo>
                  <a:lnTo>
                    <a:pt x="1153" y="1160"/>
                  </a:lnTo>
                  <a:lnTo>
                    <a:pt x="1156" y="1162"/>
                  </a:lnTo>
                  <a:lnTo>
                    <a:pt x="1156" y="1167"/>
                  </a:lnTo>
                  <a:lnTo>
                    <a:pt x="1151" y="1167"/>
                  </a:lnTo>
                  <a:lnTo>
                    <a:pt x="1151" y="1170"/>
                  </a:lnTo>
                  <a:lnTo>
                    <a:pt x="1149" y="1172"/>
                  </a:lnTo>
                  <a:lnTo>
                    <a:pt x="1146" y="1174"/>
                  </a:lnTo>
                  <a:lnTo>
                    <a:pt x="1149" y="1179"/>
                  </a:lnTo>
                  <a:lnTo>
                    <a:pt x="1146" y="1179"/>
                  </a:lnTo>
                  <a:lnTo>
                    <a:pt x="1146" y="1181"/>
                  </a:lnTo>
                  <a:lnTo>
                    <a:pt x="1139" y="1179"/>
                  </a:lnTo>
                  <a:lnTo>
                    <a:pt x="1139" y="1174"/>
                  </a:lnTo>
                  <a:lnTo>
                    <a:pt x="1137" y="1170"/>
                  </a:lnTo>
                  <a:lnTo>
                    <a:pt x="1132" y="1165"/>
                  </a:lnTo>
                  <a:lnTo>
                    <a:pt x="1132" y="1167"/>
                  </a:lnTo>
                  <a:lnTo>
                    <a:pt x="1130" y="1165"/>
                  </a:lnTo>
                  <a:lnTo>
                    <a:pt x="1130" y="1167"/>
                  </a:lnTo>
                  <a:lnTo>
                    <a:pt x="1127" y="1167"/>
                  </a:lnTo>
                  <a:lnTo>
                    <a:pt x="1123" y="1167"/>
                  </a:lnTo>
                  <a:lnTo>
                    <a:pt x="1120" y="1165"/>
                  </a:lnTo>
                  <a:lnTo>
                    <a:pt x="1118" y="1162"/>
                  </a:lnTo>
                  <a:lnTo>
                    <a:pt x="1118" y="1160"/>
                  </a:lnTo>
                  <a:lnTo>
                    <a:pt x="1113" y="1160"/>
                  </a:lnTo>
                  <a:lnTo>
                    <a:pt x="1116" y="1155"/>
                  </a:lnTo>
                  <a:lnTo>
                    <a:pt x="1118" y="1155"/>
                  </a:lnTo>
                  <a:lnTo>
                    <a:pt x="1118" y="1155"/>
                  </a:lnTo>
                  <a:lnTo>
                    <a:pt x="1113" y="1155"/>
                  </a:lnTo>
                  <a:lnTo>
                    <a:pt x="1113" y="1158"/>
                  </a:lnTo>
                  <a:lnTo>
                    <a:pt x="1111" y="1155"/>
                  </a:lnTo>
                  <a:lnTo>
                    <a:pt x="1108" y="1155"/>
                  </a:lnTo>
                  <a:lnTo>
                    <a:pt x="1108" y="1165"/>
                  </a:lnTo>
                  <a:lnTo>
                    <a:pt x="1104" y="1160"/>
                  </a:lnTo>
                  <a:lnTo>
                    <a:pt x="1094" y="1162"/>
                  </a:lnTo>
                  <a:lnTo>
                    <a:pt x="1094" y="1162"/>
                  </a:lnTo>
                  <a:lnTo>
                    <a:pt x="1094" y="1165"/>
                  </a:lnTo>
                  <a:lnTo>
                    <a:pt x="1090" y="1165"/>
                  </a:lnTo>
                  <a:lnTo>
                    <a:pt x="1087" y="1162"/>
                  </a:lnTo>
                  <a:lnTo>
                    <a:pt x="1085" y="1165"/>
                  </a:lnTo>
                  <a:lnTo>
                    <a:pt x="1082" y="1165"/>
                  </a:lnTo>
                  <a:lnTo>
                    <a:pt x="1080" y="1165"/>
                  </a:lnTo>
                  <a:lnTo>
                    <a:pt x="1073" y="1167"/>
                  </a:lnTo>
                  <a:lnTo>
                    <a:pt x="1066" y="1160"/>
                  </a:lnTo>
                  <a:lnTo>
                    <a:pt x="1061" y="1160"/>
                  </a:lnTo>
                  <a:lnTo>
                    <a:pt x="1061" y="1155"/>
                  </a:lnTo>
                  <a:lnTo>
                    <a:pt x="1054" y="1158"/>
                  </a:lnTo>
                  <a:lnTo>
                    <a:pt x="1052" y="1160"/>
                  </a:lnTo>
                  <a:lnTo>
                    <a:pt x="1052" y="1160"/>
                  </a:lnTo>
                  <a:lnTo>
                    <a:pt x="1049" y="1160"/>
                  </a:lnTo>
                  <a:lnTo>
                    <a:pt x="1047" y="1155"/>
                  </a:lnTo>
                  <a:lnTo>
                    <a:pt x="1047" y="1155"/>
                  </a:lnTo>
                  <a:lnTo>
                    <a:pt x="1047" y="1158"/>
                  </a:lnTo>
                  <a:lnTo>
                    <a:pt x="1042" y="1155"/>
                  </a:lnTo>
                  <a:lnTo>
                    <a:pt x="1042" y="1153"/>
                  </a:lnTo>
                  <a:lnTo>
                    <a:pt x="1038" y="1148"/>
                  </a:lnTo>
                  <a:lnTo>
                    <a:pt x="1038" y="1146"/>
                  </a:lnTo>
                  <a:lnTo>
                    <a:pt x="1026" y="1148"/>
                  </a:lnTo>
                  <a:lnTo>
                    <a:pt x="1019" y="1148"/>
                  </a:lnTo>
                  <a:lnTo>
                    <a:pt x="1014" y="1158"/>
                  </a:lnTo>
                  <a:lnTo>
                    <a:pt x="1016" y="1160"/>
                  </a:lnTo>
                  <a:lnTo>
                    <a:pt x="1021" y="1162"/>
                  </a:lnTo>
                  <a:lnTo>
                    <a:pt x="1023" y="1170"/>
                  </a:lnTo>
                  <a:lnTo>
                    <a:pt x="1023" y="1170"/>
                  </a:lnTo>
                  <a:lnTo>
                    <a:pt x="1023" y="1174"/>
                  </a:lnTo>
                  <a:lnTo>
                    <a:pt x="1023" y="1177"/>
                  </a:lnTo>
                  <a:lnTo>
                    <a:pt x="1016" y="1179"/>
                  </a:lnTo>
                  <a:lnTo>
                    <a:pt x="1004" y="1174"/>
                  </a:lnTo>
                  <a:lnTo>
                    <a:pt x="1002" y="1179"/>
                  </a:lnTo>
                  <a:lnTo>
                    <a:pt x="995" y="1174"/>
                  </a:lnTo>
                  <a:lnTo>
                    <a:pt x="990" y="1174"/>
                  </a:lnTo>
                  <a:lnTo>
                    <a:pt x="988" y="1177"/>
                  </a:lnTo>
                  <a:lnTo>
                    <a:pt x="988" y="1184"/>
                  </a:lnTo>
                  <a:lnTo>
                    <a:pt x="986" y="1184"/>
                  </a:lnTo>
                  <a:lnTo>
                    <a:pt x="986" y="1186"/>
                  </a:lnTo>
                  <a:lnTo>
                    <a:pt x="988" y="1188"/>
                  </a:lnTo>
                  <a:lnTo>
                    <a:pt x="990" y="1198"/>
                  </a:lnTo>
                  <a:lnTo>
                    <a:pt x="988" y="1198"/>
                  </a:lnTo>
                  <a:lnTo>
                    <a:pt x="983" y="1198"/>
                  </a:lnTo>
                  <a:lnTo>
                    <a:pt x="981" y="1198"/>
                  </a:lnTo>
                  <a:lnTo>
                    <a:pt x="981" y="1205"/>
                  </a:lnTo>
                  <a:lnTo>
                    <a:pt x="976" y="1205"/>
                  </a:lnTo>
                  <a:lnTo>
                    <a:pt x="976" y="1210"/>
                  </a:lnTo>
                  <a:lnTo>
                    <a:pt x="974" y="1210"/>
                  </a:lnTo>
                  <a:lnTo>
                    <a:pt x="969" y="1207"/>
                  </a:lnTo>
                  <a:lnTo>
                    <a:pt x="967" y="1212"/>
                  </a:lnTo>
                  <a:lnTo>
                    <a:pt x="962" y="1210"/>
                  </a:lnTo>
                  <a:lnTo>
                    <a:pt x="960" y="1203"/>
                  </a:lnTo>
                  <a:lnTo>
                    <a:pt x="953" y="1198"/>
                  </a:lnTo>
                  <a:lnTo>
                    <a:pt x="957" y="1193"/>
                  </a:lnTo>
                  <a:lnTo>
                    <a:pt x="953" y="1191"/>
                  </a:lnTo>
                  <a:lnTo>
                    <a:pt x="950" y="1188"/>
                  </a:lnTo>
                  <a:lnTo>
                    <a:pt x="953" y="1186"/>
                  </a:lnTo>
                  <a:lnTo>
                    <a:pt x="950" y="1184"/>
                  </a:lnTo>
                  <a:lnTo>
                    <a:pt x="950" y="1184"/>
                  </a:lnTo>
                  <a:lnTo>
                    <a:pt x="950" y="1172"/>
                  </a:lnTo>
                  <a:lnTo>
                    <a:pt x="945" y="1174"/>
                  </a:lnTo>
                  <a:lnTo>
                    <a:pt x="945" y="1172"/>
                  </a:lnTo>
                  <a:lnTo>
                    <a:pt x="945" y="1170"/>
                  </a:lnTo>
                  <a:lnTo>
                    <a:pt x="945" y="1170"/>
                  </a:lnTo>
                  <a:lnTo>
                    <a:pt x="945" y="1167"/>
                  </a:lnTo>
                  <a:lnTo>
                    <a:pt x="945" y="1162"/>
                  </a:lnTo>
                  <a:lnTo>
                    <a:pt x="941" y="1160"/>
                  </a:lnTo>
                  <a:lnTo>
                    <a:pt x="945" y="1160"/>
                  </a:lnTo>
                  <a:lnTo>
                    <a:pt x="948" y="1160"/>
                  </a:lnTo>
                  <a:lnTo>
                    <a:pt x="948" y="1160"/>
                  </a:lnTo>
                  <a:lnTo>
                    <a:pt x="941" y="1155"/>
                  </a:lnTo>
                  <a:lnTo>
                    <a:pt x="941" y="1153"/>
                  </a:lnTo>
                  <a:lnTo>
                    <a:pt x="941" y="1158"/>
                  </a:lnTo>
                  <a:lnTo>
                    <a:pt x="936" y="1158"/>
                  </a:lnTo>
                  <a:lnTo>
                    <a:pt x="936" y="1155"/>
                  </a:lnTo>
                  <a:lnTo>
                    <a:pt x="931" y="1155"/>
                  </a:lnTo>
                  <a:lnTo>
                    <a:pt x="927" y="1165"/>
                  </a:lnTo>
                  <a:lnTo>
                    <a:pt x="929" y="1167"/>
                  </a:lnTo>
                  <a:lnTo>
                    <a:pt x="927" y="1170"/>
                  </a:lnTo>
                  <a:lnTo>
                    <a:pt x="924" y="1167"/>
                  </a:lnTo>
                  <a:lnTo>
                    <a:pt x="924" y="1162"/>
                  </a:lnTo>
                  <a:lnTo>
                    <a:pt x="922" y="1158"/>
                  </a:lnTo>
                  <a:lnTo>
                    <a:pt x="919" y="1158"/>
                  </a:lnTo>
                  <a:lnTo>
                    <a:pt x="915" y="1155"/>
                  </a:lnTo>
                  <a:lnTo>
                    <a:pt x="910" y="1146"/>
                  </a:lnTo>
                  <a:lnTo>
                    <a:pt x="908" y="1136"/>
                  </a:lnTo>
                  <a:lnTo>
                    <a:pt x="903" y="1136"/>
                  </a:lnTo>
                  <a:lnTo>
                    <a:pt x="901" y="1136"/>
                  </a:lnTo>
                  <a:lnTo>
                    <a:pt x="884" y="1129"/>
                  </a:lnTo>
                  <a:lnTo>
                    <a:pt x="884" y="1122"/>
                  </a:lnTo>
                  <a:lnTo>
                    <a:pt x="875" y="1113"/>
                  </a:lnTo>
                  <a:lnTo>
                    <a:pt x="877" y="1110"/>
                  </a:lnTo>
                  <a:lnTo>
                    <a:pt x="875" y="1108"/>
                  </a:lnTo>
                  <a:lnTo>
                    <a:pt x="875" y="1115"/>
                  </a:lnTo>
                  <a:lnTo>
                    <a:pt x="872" y="1122"/>
                  </a:lnTo>
                  <a:lnTo>
                    <a:pt x="865" y="1122"/>
                  </a:lnTo>
                  <a:lnTo>
                    <a:pt x="865" y="1122"/>
                  </a:lnTo>
                  <a:lnTo>
                    <a:pt x="860" y="1125"/>
                  </a:lnTo>
                  <a:lnTo>
                    <a:pt x="860" y="1127"/>
                  </a:lnTo>
                  <a:lnTo>
                    <a:pt x="860" y="1125"/>
                  </a:lnTo>
                  <a:lnTo>
                    <a:pt x="856" y="1127"/>
                  </a:lnTo>
                  <a:lnTo>
                    <a:pt x="856" y="1129"/>
                  </a:lnTo>
                  <a:lnTo>
                    <a:pt x="860" y="1129"/>
                  </a:lnTo>
                  <a:lnTo>
                    <a:pt x="858" y="1136"/>
                  </a:lnTo>
                  <a:lnTo>
                    <a:pt x="846" y="1132"/>
                  </a:lnTo>
                  <a:lnTo>
                    <a:pt x="846" y="1136"/>
                  </a:lnTo>
                  <a:lnTo>
                    <a:pt x="849" y="1136"/>
                  </a:lnTo>
                  <a:lnTo>
                    <a:pt x="844" y="1136"/>
                  </a:lnTo>
                  <a:lnTo>
                    <a:pt x="846" y="1136"/>
                  </a:lnTo>
                  <a:lnTo>
                    <a:pt x="846" y="1141"/>
                  </a:lnTo>
                  <a:lnTo>
                    <a:pt x="846" y="1141"/>
                  </a:lnTo>
                  <a:lnTo>
                    <a:pt x="849" y="1144"/>
                  </a:lnTo>
                  <a:lnTo>
                    <a:pt x="846" y="1148"/>
                  </a:lnTo>
                  <a:lnTo>
                    <a:pt x="846" y="1151"/>
                  </a:lnTo>
                  <a:lnTo>
                    <a:pt x="844" y="1151"/>
                  </a:lnTo>
                  <a:lnTo>
                    <a:pt x="841" y="1153"/>
                  </a:lnTo>
                  <a:lnTo>
                    <a:pt x="841" y="1153"/>
                  </a:lnTo>
                  <a:lnTo>
                    <a:pt x="839" y="1160"/>
                  </a:lnTo>
                  <a:lnTo>
                    <a:pt x="837" y="1160"/>
                  </a:lnTo>
                  <a:lnTo>
                    <a:pt x="837" y="1162"/>
                  </a:lnTo>
                  <a:lnTo>
                    <a:pt x="837" y="1162"/>
                  </a:lnTo>
                  <a:lnTo>
                    <a:pt x="837" y="1165"/>
                  </a:lnTo>
                  <a:lnTo>
                    <a:pt x="841" y="1167"/>
                  </a:lnTo>
                  <a:lnTo>
                    <a:pt x="839" y="1174"/>
                  </a:lnTo>
                  <a:lnTo>
                    <a:pt x="841" y="1177"/>
                  </a:lnTo>
                  <a:lnTo>
                    <a:pt x="844" y="1174"/>
                  </a:lnTo>
                  <a:lnTo>
                    <a:pt x="844" y="1179"/>
                  </a:lnTo>
                  <a:lnTo>
                    <a:pt x="841" y="1179"/>
                  </a:lnTo>
                  <a:lnTo>
                    <a:pt x="846" y="1181"/>
                  </a:lnTo>
                  <a:lnTo>
                    <a:pt x="846" y="1184"/>
                  </a:lnTo>
                  <a:lnTo>
                    <a:pt x="841" y="1186"/>
                  </a:lnTo>
                  <a:lnTo>
                    <a:pt x="846" y="1186"/>
                  </a:lnTo>
                  <a:lnTo>
                    <a:pt x="846" y="1188"/>
                  </a:lnTo>
                  <a:lnTo>
                    <a:pt x="841" y="1188"/>
                  </a:lnTo>
                  <a:lnTo>
                    <a:pt x="837" y="1188"/>
                  </a:lnTo>
                  <a:lnTo>
                    <a:pt x="837" y="1188"/>
                  </a:lnTo>
                  <a:lnTo>
                    <a:pt x="837" y="1191"/>
                  </a:lnTo>
                  <a:lnTo>
                    <a:pt x="827" y="1193"/>
                  </a:lnTo>
                  <a:lnTo>
                    <a:pt x="827" y="1193"/>
                  </a:lnTo>
                  <a:lnTo>
                    <a:pt x="825" y="1193"/>
                  </a:lnTo>
                  <a:lnTo>
                    <a:pt x="825" y="1191"/>
                  </a:lnTo>
                  <a:lnTo>
                    <a:pt x="818" y="1191"/>
                  </a:lnTo>
                  <a:lnTo>
                    <a:pt x="815" y="1188"/>
                  </a:lnTo>
                  <a:lnTo>
                    <a:pt x="813" y="1191"/>
                  </a:lnTo>
                  <a:lnTo>
                    <a:pt x="813" y="1193"/>
                  </a:lnTo>
                  <a:lnTo>
                    <a:pt x="808" y="1193"/>
                  </a:lnTo>
                  <a:lnTo>
                    <a:pt x="808" y="1193"/>
                  </a:lnTo>
                  <a:lnTo>
                    <a:pt x="806" y="1198"/>
                  </a:lnTo>
                  <a:lnTo>
                    <a:pt x="799" y="1205"/>
                  </a:lnTo>
                  <a:lnTo>
                    <a:pt x="794" y="1203"/>
                  </a:lnTo>
                  <a:lnTo>
                    <a:pt x="794" y="1207"/>
                  </a:lnTo>
                  <a:lnTo>
                    <a:pt x="790" y="1205"/>
                  </a:lnTo>
                  <a:lnTo>
                    <a:pt x="785" y="1207"/>
                  </a:lnTo>
                  <a:lnTo>
                    <a:pt x="785" y="1212"/>
                  </a:lnTo>
                  <a:lnTo>
                    <a:pt x="780" y="1212"/>
                  </a:lnTo>
                  <a:lnTo>
                    <a:pt x="785" y="1219"/>
                  </a:lnTo>
                  <a:lnTo>
                    <a:pt x="782" y="1221"/>
                  </a:lnTo>
                  <a:lnTo>
                    <a:pt x="780" y="1229"/>
                  </a:lnTo>
                  <a:lnTo>
                    <a:pt x="780" y="1231"/>
                  </a:lnTo>
                  <a:lnTo>
                    <a:pt x="773" y="1229"/>
                  </a:lnTo>
                  <a:lnTo>
                    <a:pt x="771" y="1226"/>
                  </a:lnTo>
                  <a:lnTo>
                    <a:pt x="773" y="1221"/>
                  </a:lnTo>
                  <a:lnTo>
                    <a:pt x="771" y="1212"/>
                  </a:lnTo>
                  <a:lnTo>
                    <a:pt x="766" y="1212"/>
                  </a:lnTo>
                  <a:lnTo>
                    <a:pt x="754" y="1203"/>
                  </a:lnTo>
                  <a:lnTo>
                    <a:pt x="740" y="1207"/>
                  </a:lnTo>
                  <a:lnTo>
                    <a:pt x="738" y="1207"/>
                  </a:lnTo>
                  <a:lnTo>
                    <a:pt x="735" y="1203"/>
                  </a:lnTo>
                  <a:lnTo>
                    <a:pt x="730" y="1203"/>
                  </a:lnTo>
                  <a:lnTo>
                    <a:pt x="730" y="1198"/>
                  </a:lnTo>
                  <a:lnTo>
                    <a:pt x="733" y="1198"/>
                  </a:lnTo>
                  <a:lnTo>
                    <a:pt x="738" y="1198"/>
                  </a:lnTo>
                  <a:lnTo>
                    <a:pt x="738" y="1193"/>
                  </a:lnTo>
                  <a:lnTo>
                    <a:pt x="742" y="1188"/>
                  </a:lnTo>
                  <a:lnTo>
                    <a:pt x="742" y="1181"/>
                  </a:lnTo>
                  <a:lnTo>
                    <a:pt x="742" y="1179"/>
                  </a:lnTo>
                  <a:lnTo>
                    <a:pt x="742" y="1179"/>
                  </a:lnTo>
                  <a:lnTo>
                    <a:pt x="740" y="1179"/>
                  </a:lnTo>
                  <a:lnTo>
                    <a:pt x="738" y="1184"/>
                  </a:lnTo>
                  <a:lnTo>
                    <a:pt x="735" y="1186"/>
                  </a:lnTo>
                  <a:lnTo>
                    <a:pt x="730" y="1184"/>
                  </a:lnTo>
                  <a:lnTo>
                    <a:pt x="730" y="1188"/>
                  </a:lnTo>
                  <a:lnTo>
                    <a:pt x="728" y="1188"/>
                  </a:lnTo>
                  <a:lnTo>
                    <a:pt x="728" y="1181"/>
                  </a:lnTo>
                  <a:lnTo>
                    <a:pt x="723" y="1191"/>
                  </a:lnTo>
                  <a:lnTo>
                    <a:pt x="719" y="1188"/>
                  </a:lnTo>
                  <a:lnTo>
                    <a:pt x="719" y="1188"/>
                  </a:lnTo>
                  <a:lnTo>
                    <a:pt x="719" y="1188"/>
                  </a:lnTo>
                  <a:lnTo>
                    <a:pt x="716" y="1188"/>
                  </a:lnTo>
                  <a:lnTo>
                    <a:pt x="714" y="1186"/>
                  </a:lnTo>
                  <a:lnTo>
                    <a:pt x="714" y="1188"/>
                  </a:lnTo>
                  <a:lnTo>
                    <a:pt x="712" y="1186"/>
                  </a:lnTo>
                  <a:lnTo>
                    <a:pt x="707" y="1184"/>
                  </a:lnTo>
                  <a:lnTo>
                    <a:pt x="704" y="1181"/>
                  </a:lnTo>
                  <a:lnTo>
                    <a:pt x="702" y="1184"/>
                  </a:lnTo>
                  <a:lnTo>
                    <a:pt x="700" y="1186"/>
                  </a:lnTo>
                  <a:lnTo>
                    <a:pt x="697" y="1181"/>
                  </a:lnTo>
                  <a:lnTo>
                    <a:pt x="695" y="1184"/>
                  </a:lnTo>
                  <a:lnTo>
                    <a:pt x="695" y="1179"/>
                  </a:lnTo>
                  <a:lnTo>
                    <a:pt x="690" y="1181"/>
                  </a:lnTo>
                  <a:lnTo>
                    <a:pt x="690" y="1179"/>
                  </a:lnTo>
                  <a:lnTo>
                    <a:pt x="688" y="1179"/>
                  </a:lnTo>
                  <a:lnTo>
                    <a:pt x="690" y="1172"/>
                  </a:lnTo>
                  <a:lnTo>
                    <a:pt x="690" y="1170"/>
                  </a:lnTo>
                  <a:lnTo>
                    <a:pt x="686" y="1170"/>
                  </a:lnTo>
                  <a:lnTo>
                    <a:pt x="681" y="1174"/>
                  </a:lnTo>
                  <a:lnTo>
                    <a:pt x="676" y="1172"/>
                  </a:lnTo>
                  <a:lnTo>
                    <a:pt x="669" y="1165"/>
                  </a:lnTo>
                  <a:lnTo>
                    <a:pt x="664" y="1165"/>
                  </a:lnTo>
                  <a:lnTo>
                    <a:pt x="667" y="1167"/>
                  </a:lnTo>
                  <a:lnTo>
                    <a:pt x="662" y="1174"/>
                  </a:lnTo>
                  <a:lnTo>
                    <a:pt x="657" y="1174"/>
                  </a:lnTo>
                  <a:lnTo>
                    <a:pt x="657" y="1179"/>
                  </a:lnTo>
                  <a:lnTo>
                    <a:pt x="662" y="1179"/>
                  </a:lnTo>
                  <a:lnTo>
                    <a:pt x="660" y="1179"/>
                  </a:lnTo>
                  <a:lnTo>
                    <a:pt x="657" y="1179"/>
                  </a:lnTo>
                  <a:lnTo>
                    <a:pt x="655" y="1174"/>
                  </a:lnTo>
                  <a:lnTo>
                    <a:pt x="652" y="1179"/>
                  </a:lnTo>
                  <a:lnTo>
                    <a:pt x="650" y="1174"/>
                  </a:lnTo>
                  <a:lnTo>
                    <a:pt x="650" y="1172"/>
                  </a:lnTo>
                  <a:lnTo>
                    <a:pt x="648" y="1172"/>
                  </a:lnTo>
                  <a:lnTo>
                    <a:pt x="648" y="1167"/>
                  </a:lnTo>
                  <a:lnTo>
                    <a:pt x="643" y="1167"/>
                  </a:lnTo>
                  <a:lnTo>
                    <a:pt x="643" y="1160"/>
                  </a:lnTo>
                  <a:lnTo>
                    <a:pt x="636" y="1160"/>
                  </a:lnTo>
                  <a:lnTo>
                    <a:pt x="634" y="1162"/>
                  </a:lnTo>
                  <a:lnTo>
                    <a:pt x="631" y="1162"/>
                  </a:lnTo>
                  <a:lnTo>
                    <a:pt x="624" y="1148"/>
                  </a:lnTo>
                  <a:lnTo>
                    <a:pt x="622" y="1148"/>
                  </a:lnTo>
                  <a:lnTo>
                    <a:pt x="619" y="1144"/>
                  </a:lnTo>
                  <a:lnTo>
                    <a:pt x="619" y="1151"/>
                  </a:lnTo>
                  <a:lnTo>
                    <a:pt x="619" y="1151"/>
                  </a:lnTo>
                  <a:lnTo>
                    <a:pt x="615" y="1146"/>
                  </a:lnTo>
                  <a:lnTo>
                    <a:pt x="615" y="1148"/>
                  </a:lnTo>
                  <a:lnTo>
                    <a:pt x="615" y="1148"/>
                  </a:lnTo>
                  <a:lnTo>
                    <a:pt x="619" y="1158"/>
                  </a:lnTo>
                  <a:lnTo>
                    <a:pt x="617" y="1160"/>
                  </a:lnTo>
                  <a:lnTo>
                    <a:pt x="619" y="1160"/>
                  </a:lnTo>
                  <a:lnTo>
                    <a:pt x="615" y="1165"/>
                  </a:lnTo>
                  <a:lnTo>
                    <a:pt x="617" y="1167"/>
                  </a:lnTo>
                  <a:lnTo>
                    <a:pt x="622" y="1167"/>
                  </a:lnTo>
                  <a:lnTo>
                    <a:pt x="619" y="1170"/>
                  </a:lnTo>
                  <a:lnTo>
                    <a:pt x="617" y="1167"/>
                  </a:lnTo>
                  <a:lnTo>
                    <a:pt x="617" y="1170"/>
                  </a:lnTo>
                  <a:lnTo>
                    <a:pt x="615" y="1170"/>
                  </a:lnTo>
                  <a:lnTo>
                    <a:pt x="615" y="1162"/>
                  </a:lnTo>
                  <a:lnTo>
                    <a:pt x="610" y="1162"/>
                  </a:lnTo>
                  <a:lnTo>
                    <a:pt x="608" y="1160"/>
                  </a:lnTo>
                  <a:lnTo>
                    <a:pt x="603" y="1160"/>
                  </a:lnTo>
                  <a:lnTo>
                    <a:pt x="601" y="1162"/>
                  </a:lnTo>
                  <a:lnTo>
                    <a:pt x="598" y="1160"/>
                  </a:lnTo>
                  <a:lnTo>
                    <a:pt x="598" y="1162"/>
                  </a:lnTo>
                  <a:lnTo>
                    <a:pt x="596" y="1162"/>
                  </a:lnTo>
                  <a:lnTo>
                    <a:pt x="598" y="1165"/>
                  </a:lnTo>
                  <a:lnTo>
                    <a:pt x="596" y="1165"/>
                  </a:lnTo>
                  <a:lnTo>
                    <a:pt x="596" y="1167"/>
                  </a:lnTo>
                  <a:lnTo>
                    <a:pt x="596" y="1165"/>
                  </a:lnTo>
                  <a:lnTo>
                    <a:pt x="596" y="1167"/>
                  </a:lnTo>
                  <a:lnTo>
                    <a:pt x="593" y="1170"/>
                  </a:lnTo>
                  <a:lnTo>
                    <a:pt x="591" y="1165"/>
                  </a:lnTo>
                  <a:lnTo>
                    <a:pt x="591" y="1167"/>
                  </a:lnTo>
                  <a:lnTo>
                    <a:pt x="586" y="1174"/>
                  </a:lnTo>
                  <a:lnTo>
                    <a:pt x="586" y="1174"/>
                  </a:lnTo>
                  <a:lnTo>
                    <a:pt x="586" y="1170"/>
                  </a:lnTo>
                  <a:lnTo>
                    <a:pt x="584" y="1170"/>
                  </a:lnTo>
                  <a:lnTo>
                    <a:pt x="582" y="1172"/>
                  </a:lnTo>
                  <a:lnTo>
                    <a:pt x="579" y="1177"/>
                  </a:lnTo>
                  <a:lnTo>
                    <a:pt x="577" y="1177"/>
                  </a:lnTo>
                  <a:lnTo>
                    <a:pt x="577" y="1172"/>
                  </a:lnTo>
                  <a:lnTo>
                    <a:pt x="575" y="1172"/>
                  </a:lnTo>
                  <a:lnTo>
                    <a:pt x="575" y="1170"/>
                  </a:lnTo>
                  <a:lnTo>
                    <a:pt x="570" y="1167"/>
                  </a:lnTo>
                  <a:lnTo>
                    <a:pt x="563" y="1172"/>
                  </a:lnTo>
                  <a:lnTo>
                    <a:pt x="560" y="1170"/>
                  </a:lnTo>
                  <a:lnTo>
                    <a:pt x="558" y="1170"/>
                  </a:lnTo>
                  <a:lnTo>
                    <a:pt x="560" y="1170"/>
                  </a:lnTo>
                  <a:lnTo>
                    <a:pt x="563" y="1167"/>
                  </a:lnTo>
                  <a:lnTo>
                    <a:pt x="560" y="1162"/>
                  </a:lnTo>
                  <a:lnTo>
                    <a:pt x="565" y="1160"/>
                  </a:lnTo>
                  <a:lnTo>
                    <a:pt x="565" y="1155"/>
                  </a:lnTo>
                  <a:lnTo>
                    <a:pt x="560" y="1155"/>
                  </a:lnTo>
                  <a:lnTo>
                    <a:pt x="560" y="1155"/>
                  </a:lnTo>
                  <a:lnTo>
                    <a:pt x="558" y="1153"/>
                  </a:lnTo>
                  <a:lnTo>
                    <a:pt x="558" y="1153"/>
                  </a:lnTo>
                  <a:lnTo>
                    <a:pt x="556" y="1148"/>
                  </a:lnTo>
                  <a:lnTo>
                    <a:pt x="556" y="1151"/>
                  </a:lnTo>
                  <a:lnTo>
                    <a:pt x="549" y="1144"/>
                  </a:lnTo>
                  <a:lnTo>
                    <a:pt x="541" y="1148"/>
                  </a:lnTo>
                  <a:lnTo>
                    <a:pt x="541" y="1144"/>
                  </a:lnTo>
                  <a:lnTo>
                    <a:pt x="539" y="1146"/>
                  </a:lnTo>
                  <a:lnTo>
                    <a:pt x="539" y="1144"/>
                  </a:lnTo>
                  <a:lnTo>
                    <a:pt x="537" y="1141"/>
                  </a:lnTo>
                  <a:lnTo>
                    <a:pt x="539" y="1134"/>
                  </a:lnTo>
                  <a:lnTo>
                    <a:pt x="541" y="1132"/>
                  </a:lnTo>
                  <a:lnTo>
                    <a:pt x="537" y="1127"/>
                  </a:lnTo>
                  <a:lnTo>
                    <a:pt x="530" y="1127"/>
                  </a:lnTo>
                  <a:lnTo>
                    <a:pt x="530" y="1122"/>
                  </a:lnTo>
                  <a:lnTo>
                    <a:pt x="525" y="1125"/>
                  </a:lnTo>
                  <a:lnTo>
                    <a:pt x="523" y="1118"/>
                  </a:lnTo>
                  <a:lnTo>
                    <a:pt x="518" y="1122"/>
                  </a:lnTo>
                  <a:lnTo>
                    <a:pt x="513" y="1122"/>
                  </a:lnTo>
                  <a:lnTo>
                    <a:pt x="504" y="1125"/>
                  </a:lnTo>
                  <a:lnTo>
                    <a:pt x="501" y="1120"/>
                  </a:lnTo>
                  <a:lnTo>
                    <a:pt x="499" y="1122"/>
                  </a:lnTo>
                  <a:lnTo>
                    <a:pt x="494" y="1122"/>
                  </a:lnTo>
                  <a:lnTo>
                    <a:pt x="494" y="1125"/>
                  </a:lnTo>
                  <a:lnTo>
                    <a:pt x="494" y="1127"/>
                  </a:lnTo>
                  <a:lnTo>
                    <a:pt x="494" y="1136"/>
                  </a:lnTo>
                  <a:lnTo>
                    <a:pt x="489" y="1136"/>
                  </a:lnTo>
                  <a:lnTo>
                    <a:pt x="489" y="1141"/>
                  </a:lnTo>
                  <a:lnTo>
                    <a:pt x="485" y="1144"/>
                  </a:lnTo>
                  <a:lnTo>
                    <a:pt x="480" y="1144"/>
                  </a:lnTo>
                  <a:lnTo>
                    <a:pt x="480" y="1146"/>
                  </a:lnTo>
                  <a:lnTo>
                    <a:pt x="485" y="1146"/>
                  </a:lnTo>
                  <a:lnTo>
                    <a:pt x="478" y="1151"/>
                  </a:lnTo>
                  <a:lnTo>
                    <a:pt x="478" y="1155"/>
                  </a:lnTo>
                  <a:lnTo>
                    <a:pt x="473" y="1153"/>
                  </a:lnTo>
                  <a:lnTo>
                    <a:pt x="473" y="1151"/>
                  </a:lnTo>
                  <a:lnTo>
                    <a:pt x="475" y="1148"/>
                  </a:lnTo>
                  <a:lnTo>
                    <a:pt x="475" y="1146"/>
                  </a:lnTo>
                  <a:lnTo>
                    <a:pt x="468" y="1148"/>
                  </a:lnTo>
                  <a:lnTo>
                    <a:pt x="461" y="1148"/>
                  </a:lnTo>
                  <a:lnTo>
                    <a:pt x="456" y="1151"/>
                  </a:lnTo>
                  <a:lnTo>
                    <a:pt x="454" y="1148"/>
                  </a:lnTo>
                  <a:lnTo>
                    <a:pt x="449" y="1146"/>
                  </a:lnTo>
                  <a:lnTo>
                    <a:pt x="442" y="1146"/>
                  </a:lnTo>
                  <a:lnTo>
                    <a:pt x="440" y="1146"/>
                  </a:lnTo>
                  <a:lnTo>
                    <a:pt x="438" y="1151"/>
                  </a:lnTo>
                  <a:lnTo>
                    <a:pt x="433" y="1144"/>
                  </a:lnTo>
                  <a:lnTo>
                    <a:pt x="428" y="1144"/>
                  </a:lnTo>
                  <a:lnTo>
                    <a:pt x="419" y="1141"/>
                  </a:lnTo>
                  <a:lnTo>
                    <a:pt x="419" y="1151"/>
                  </a:lnTo>
                  <a:lnTo>
                    <a:pt x="414" y="1146"/>
                  </a:lnTo>
                  <a:lnTo>
                    <a:pt x="409" y="1148"/>
                  </a:lnTo>
                  <a:lnTo>
                    <a:pt x="409" y="1146"/>
                  </a:lnTo>
                  <a:lnTo>
                    <a:pt x="409" y="1144"/>
                  </a:lnTo>
                  <a:lnTo>
                    <a:pt x="409" y="1141"/>
                  </a:lnTo>
                  <a:lnTo>
                    <a:pt x="409" y="1136"/>
                  </a:lnTo>
                  <a:lnTo>
                    <a:pt x="404" y="1136"/>
                  </a:lnTo>
                  <a:lnTo>
                    <a:pt x="404" y="1144"/>
                  </a:lnTo>
                  <a:lnTo>
                    <a:pt x="404" y="1146"/>
                  </a:lnTo>
                  <a:lnTo>
                    <a:pt x="397" y="1146"/>
                  </a:lnTo>
                  <a:lnTo>
                    <a:pt x="395" y="1146"/>
                  </a:lnTo>
                  <a:lnTo>
                    <a:pt x="395" y="1144"/>
                  </a:lnTo>
                  <a:lnTo>
                    <a:pt x="388" y="1144"/>
                  </a:lnTo>
                  <a:lnTo>
                    <a:pt x="388" y="1141"/>
                  </a:lnTo>
                  <a:lnTo>
                    <a:pt x="386" y="1144"/>
                  </a:lnTo>
                  <a:lnTo>
                    <a:pt x="383" y="1141"/>
                  </a:lnTo>
                  <a:lnTo>
                    <a:pt x="381" y="1141"/>
                  </a:lnTo>
                  <a:lnTo>
                    <a:pt x="381" y="1134"/>
                  </a:lnTo>
                  <a:lnTo>
                    <a:pt x="381" y="1129"/>
                  </a:lnTo>
                  <a:lnTo>
                    <a:pt x="383" y="1127"/>
                  </a:lnTo>
                  <a:lnTo>
                    <a:pt x="383" y="1122"/>
                  </a:lnTo>
                  <a:lnTo>
                    <a:pt x="383" y="1118"/>
                  </a:lnTo>
                  <a:lnTo>
                    <a:pt x="386" y="1118"/>
                  </a:lnTo>
                  <a:lnTo>
                    <a:pt x="386" y="1113"/>
                  </a:lnTo>
                  <a:lnTo>
                    <a:pt x="390" y="1113"/>
                  </a:lnTo>
                  <a:lnTo>
                    <a:pt x="386" y="1113"/>
                  </a:lnTo>
                  <a:lnTo>
                    <a:pt x="381" y="1106"/>
                  </a:lnTo>
                  <a:lnTo>
                    <a:pt x="378" y="1108"/>
                  </a:lnTo>
                  <a:lnTo>
                    <a:pt x="369" y="1108"/>
                  </a:lnTo>
                  <a:lnTo>
                    <a:pt x="367" y="1106"/>
                  </a:lnTo>
                  <a:close/>
                </a:path>
              </a:pathLst>
            </a:custGeom>
            <a:solidFill>
              <a:srgbClr val="433356">
                <a:lumMod val="20000"/>
                <a:lumOff val="8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34" name="Freeform 18"/>
            <p:cNvSpPr>
              <a:spLocks/>
            </p:cNvSpPr>
            <p:nvPr/>
          </p:nvSpPr>
          <p:spPr bwMode="auto">
            <a:xfrm>
              <a:off x="1378" y="1168"/>
              <a:ext cx="1451" cy="1231"/>
            </a:xfrm>
            <a:custGeom>
              <a:avLst/>
              <a:gdLst>
                <a:gd name="T0" fmla="*/ 322 w 1451"/>
                <a:gd name="T1" fmla="*/ 1141 h 1231"/>
                <a:gd name="T2" fmla="*/ 251 w 1451"/>
                <a:gd name="T3" fmla="*/ 1141 h 1231"/>
                <a:gd name="T4" fmla="*/ 194 w 1451"/>
                <a:gd name="T5" fmla="*/ 1127 h 1231"/>
                <a:gd name="T6" fmla="*/ 175 w 1451"/>
                <a:gd name="T7" fmla="*/ 1004 h 1231"/>
                <a:gd name="T8" fmla="*/ 142 w 1451"/>
                <a:gd name="T9" fmla="*/ 948 h 1231"/>
                <a:gd name="T10" fmla="*/ 133 w 1451"/>
                <a:gd name="T11" fmla="*/ 936 h 1231"/>
                <a:gd name="T12" fmla="*/ 215 w 1451"/>
                <a:gd name="T13" fmla="*/ 874 h 1231"/>
                <a:gd name="T14" fmla="*/ 249 w 1451"/>
                <a:gd name="T15" fmla="*/ 796 h 1231"/>
                <a:gd name="T16" fmla="*/ 272 w 1451"/>
                <a:gd name="T17" fmla="*/ 695 h 1231"/>
                <a:gd name="T18" fmla="*/ 211 w 1451"/>
                <a:gd name="T19" fmla="*/ 614 h 1231"/>
                <a:gd name="T20" fmla="*/ 107 w 1451"/>
                <a:gd name="T21" fmla="*/ 558 h 1231"/>
                <a:gd name="T22" fmla="*/ 52 w 1451"/>
                <a:gd name="T23" fmla="*/ 506 h 1231"/>
                <a:gd name="T24" fmla="*/ 15 w 1451"/>
                <a:gd name="T25" fmla="*/ 454 h 1231"/>
                <a:gd name="T26" fmla="*/ 78 w 1451"/>
                <a:gd name="T27" fmla="*/ 407 h 1231"/>
                <a:gd name="T28" fmla="*/ 130 w 1451"/>
                <a:gd name="T29" fmla="*/ 343 h 1231"/>
                <a:gd name="T30" fmla="*/ 249 w 1451"/>
                <a:gd name="T31" fmla="*/ 324 h 1231"/>
                <a:gd name="T32" fmla="*/ 352 w 1451"/>
                <a:gd name="T33" fmla="*/ 300 h 1231"/>
                <a:gd name="T34" fmla="*/ 447 w 1451"/>
                <a:gd name="T35" fmla="*/ 263 h 1231"/>
                <a:gd name="T36" fmla="*/ 537 w 1451"/>
                <a:gd name="T37" fmla="*/ 241 h 1231"/>
                <a:gd name="T38" fmla="*/ 643 w 1451"/>
                <a:gd name="T39" fmla="*/ 241 h 1231"/>
                <a:gd name="T40" fmla="*/ 714 w 1451"/>
                <a:gd name="T41" fmla="*/ 239 h 1231"/>
                <a:gd name="T42" fmla="*/ 719 w 1451"/>
                <a:gd name="T43" fmla="*/ 166 h 1231"/>
                <a:gd name="T44" fmla="*/ 794 w 1451"/>
                <a:gd name="T45" fmla="*/ 137 h 1231"/>
                <a:gd name="T46" fmla="*/ 853 w 1451"/>
                <a:gd name="T47" fmla="*/ 93 h 1231"/>
                <a:gd name="T48" fmla="*/ 893 w 1451"/>
                <a:gd name="T49" fmla="*/ 128 h 1231"/>
                <a:gd name="T50" fmla="*/ 1000 w 1451"/>
                <a:gd name="T51" fmla="*/ 88 h 1231"/>
                <a:gd name="T52" fmla="*/ 1113 w 1451"/>
                <a:gd name="T53" fmla="*/ 15 h 1231"/>
                <a:gd name="T54" fmla="*/ 1163 w 1451"/>
                <a:gd name="T55" fmla="*/ 24 h 1231"/>
                <a:gd name="T56" fmla="*/ 1231 w 1451"/>
                <a:gd name="T57" fmla="*/ 90 h 1231"/>
                <a:gd name="T58" fmla="*/ 1236 w 1451"/>
                <a:gd name="T59" fmla="*/ 152 h 1231"/>
                <a:gd name="T60" fmla="*/ 1250 w 1451"/>
                <a:gd name="T61" fmla="*/ 229 h 1231"/>
                <a:gd name="T62" fmla="*/ 1217 w 1451"/>
                <a:gd name="T63" fmla="*/ 298 h 1231"/>
                <a:gd name="T64" fmla="*/ 1281 w 1451"/>
                <a:gd name="T65" fmla="*/ 366 h 1231"/>
                <a:gd name="T66" fmla="*/ 1323 w 1451"/>
                <a:gd name="T67" fmla="*/ 404 h 1231"/>
                <a:gd name="T68" fmla="*/ 1385 w 1451"/>
                <a:gd name="T69" fmla="*/ 442 h 1231"/>
                <a:gd name="T70" fmla="*/ 1380 w 1451"/>
                <a:gd name="T71" fmla="*/ 537 h 1231"/>
                <a:gd name="T72" fmla="*/ 1392 w 1451"/>
                <a:gd name="T73" fmla="*/ 586 h 1231"/>
                <a:gd name="T74" fmla="*/ 1380 w 1451"/>
                <a:gd name="T75" fmla="*/ 655 h 1231"/>
                <a:gd name="T76" fmla="*/ 1345 w 1451"/>
                <a:gd name="T77" fmla="*/ 692 h 1231"/>
                <a:gd name="T78" fmla="*/ 1397 w 1451"/>
                <a:gd name="T79" fmla="*/ 740 h 1231"/>
                <a:gd name="T80" fmla="*/ 1446 w 1451"/>
                <a:gd name="T81" fmla="*/ 794 h 1231"/>
                <a:gd name="T82" fmla="*/ 1418 w 1451"/>
                <a:gd name="T83" fmla="*/ 874 h 1231"/>
                <a:gd name="T84" fmla="*/ 1378 w 1451"/>
                <a:gd name="T85" fmla="*/ 919 h 1231"/>
                <a:gd name="T86" fmla="*/ 1328 w 1451"/>
                <a:gd name="T87" fmla="*/ 971 h 1231"/>
                <a:gd name="T88" fmla="*/ 1248 w 1451"/>
                <a:gd name="T89" fmla="*/ 1002 h 1231"/>
                <a:gd name="T90" fmla="*/ 1189 w 1451"/>
                <a:gd name="T91" fmla="*/ 1042 h 1231"/>
                <a:gd name="T92" fmla="*/ 1212 w 1451"/>
                <a:gd name="T93" fmla="*/ 1134 h 1231"/>
                <a:gd name="T94" fmla="*/ 1153 w 1451"/>
                <a:gd name="T95" fmla="*/ 1160 h 1231"/>
                <a:gd name="T96" fmla="*/ 1111 w 1451"/>
                <a:gd name="T97" fmla="*/ 1155 h 1231"/>
                <a:gd name="T98" fmla="*/ 1019 w 1451"/>
                <a:gd name="T99" fmla="*/ 1148 h 1231"/>
                <a:gd name="T100" fmla="*/ 962 w 1451"/>
                <a:gd name="T101" fmla="*/ 1210 h 1231"/>
                <a:gd name="T102" fmla="*/ 927 w 1451"/>
                <a:gd name="T103" fmla="*/ 1170 h 1231"/>
                <a:gd name="T104" fmla="*/ 849 w 1451"/>
                <a:gd name="T105" fmla="*/ 1136 h 1231"/>
                <a:gd name="T106" fmla="*/ 837 w 1451"/>
                <a:gd name="T107" fmla="*/ 1188 h 1231"/>
                <a:gd name="T108" fmla="*/ 771 w 1451"/>
                <a:gd name="T109" fmla="*/ 1212 h 1231"/>
                <a:gd name="T110" fmla="*/ 714 w 1451"/>
                <a:gd name="T111" fmla="*/ 1188 h 1231"/>
                <a:gd name="T112" fmla="*/ 650 w 1451"/>
                <a:gd name="T113" fmla="*/ 1174 h 1231"/>
                <a:gd name="T114" fmla="*/ 610 w 1451"/>
                <a:gd name="T115" fmla="*/ 1162 h 1231"/>
                <a:gd name="T116" fmla="*/ 558 w 1451"/>
                <a:gd name="T117" fmla="*/ 1170 h 1231"/>
                <a:gd name="T118" fmla="*/ 501 w 1451"/>
                <a:gd name="T119" fmla="*/ 1120 h 1231"/>
                <a:gd name="T120" fmla="*/ 419 w 1451"/>
                <a:gd name="T121" fmla="*/ 1141 h 1231"/>
                <a:gd name="T122" fmla="*/ 381 w 1451"/>
                <a:gd name="T123" fmla="*/ 1106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51" h="1231">
                  <a:moveTo>
                    <a:pt x="367" y="1106"/>
                  </a:moveTo>
                  <a:lnTo>
                    <a:pt x="362" y="1113"/>
                  </a:lnTo>
                  <a:lnTo>
                    <a:pt x="362" y="1110"/>
                  </a:lnTo>
                  <a:lnTo>
                    <a:pt x="355" y="1115"/>
                  </a:lnTo>
                  <a:lnTo>
                    <a:pt x="352" y="1113"/>
                  </a:lnTo>
                  <a:lnTo>
                    <a:pt x="352" y="1115"/>
                  </a:lnTo>
                  <a:lnTo>
                    <a:pt x="345" y="1113"/>
                  </a:lnTo>
                  <a:lnTo>
                    <a:pt x="343" y="1118"/>
                  </a:lnTo>
                  <a:lnTo>
                    <a:pt x="348" y="1125"/>
                  </a:lnTo>
                  <a:lnTo>
                    <a:pt x="343" y="1127"/>
                  </a:lnTo>
                  <a:lnTo>
                    <a:pt x="343" y="1125"/>
                  </a:lnTo>
                  <a:lnTo>
                    <a:pt x="343" y="1132"/>
                  </a:lnTo>
                  <a:lnTo>
                    <a:pt x="341" y="1132"/>
                  </a:lnTo>
                  <a:lnTo>
                    <a:pt x="341" y="1136"/>
                  </a:lnTo>
                  <a:lnTo>
                    <a:pt x="338" y="1136"/>
                  </a:lnTo>
                  <a:lnTo>
                    <a:pt x="338" y="1136"/>
                  </a:lnTo>
                  <a:lnTo>
                    <a:pt x="336" y="1134"/>
                  </a:lnTo>
                  <a:lnTo>
                    <a:pt x="334" y="1134"/>
                  </a:lnTo>
                  <a:lnTo>
                    <a:pt x="334" y="1136"/>
                  </a:lnTo>
                  <a:lnTo>
                    <a:pt x="334" y="1136"/>
                  </a:lnTo>
                  <a:lnTo>
                    <a:pt x="336" y="1144"/>
                  </a:lnTo>
                  <a:lnTo>
                    <a:pt x="334" y="1144"/>
                  </a:lnTo>
                  <a:lnTo>
                    <a:pt x="334" y="1146"/>
                  </a:lnTo>
                  <a:lnTo>
                    <a:pt x="329" y="1146"/>
                  </a:lnTo>
                  <a:lnTo>
                    <a:pt x="329" y="1141"/>
                  </a:lnTo>
                  <a:lnTo>
                    <a:pt x="326" y="1141"/>
                  </a:lnTo>
                  <a:lnTo>
                    <a:pt x="324" y="1136"/>
                  </a:lnTo>
                  <a:lnTo>
                    <a:pt x="322" y="1141"/>
                  </a:lnTo>
                  <a:lnTo>
                    <a:pt x="319" y="1141"/>
                  </a:lnTo>
                  <a:lnTo>
                    <a:pt x="319" y="1144"/>
                  </a:lnTo>
                  <a:lnTo>
                    <a:pt x="317" y="1146"/>
                  </a:lnTo>
                  <a:lnTo>
                    <a:pt x="317" y="1151"/>
                  </a:lnTo>
                  <a:lnTo>
                    <a:pt x="317" y="1153"/>
                  </a:lnTo>
                  <a:lnTo>
                    <a:pt x="308" y="1151"/>
                  </a:lnTo>
                  <a:lnTo>
                    <a:pt x="301" y="1148"/>
                  </a:lnTo>
                  <a:lnTo>
                    <a:pt x="301" y="1144"/>
                  </a:lnTo>
                  <a:lnTo>
                    <a:pt x="298" y="1141"/>
                  </a:lnTo>
                  <a:lnTo>
                    <a:pt x="289" y="1148"/>
                  </a:lnTo>
                  <a:lnTo>
                    <a:pt x="289" y="1155"/>
                  </a:lnTo>
                  <a:lnTo>
                    <a:pt x="289" y="1155"/>
                  </a:lnTo>
                  <a:lnTo>
                    <a:pt x="286" y="1155"/>
                  </a:lnTo>
                  <a:lnTo>
                    <a:pt x="282" y="1160"/>
                  </a:lnTo>
                  <a:lnTo>
                    <a:pt x="282" y="1155"/>
                  </a:lnTo>
                  <a:lnTo>
                    <a:pt x="272" y="1158"/>
                  </a:lnTo>
                  <a:lnTo>
                    <a:pt x="272" y="1155"/>
                  </a:lnTo>
                  <a:lnTo>
                    <a:pt x="267" y="1155"/>
                  </a:lnTo>
                  <a:lnTo>
                    <a:pt x="267" y="1151"/>
                  </a:lnTo>
                  <a:lnTo>
                    <a:pt x="263" y="1146"/>
                  </a:lnTo>
                  <a:lnTo>
                    <a:pt x="263" y="1151"/>
                  </a:lnTo>
                  <a:lnTo>
                    <a:pt x="256" y="1151"/>
                  </a:lnTo>
                  <a:lnTo>
                    <a:pt x="260" y="1146"/>
                  </a:lnTo>
                  <a:lnTo>
                    <a:pt x="260" y="1144"/>
                  </a:lnTo>
                  <a:lnTo>
                    <a:pt x="263" y="1141"/>
                  </a:lnTo>
                  <a:lnTo>
                    <a:pt x="256" y="1141"/>
                  </a:lnTo>
                  <a:lnTo>
                    <a:pt x="253" y="1144"/>
                  </a:lnTo>
                  <a:lnTo>
                    <a:pt x="251" y="1141"/>
                  </a:lnTo>
                  <a:lnTo>
                    <a:pt x="249" y="1136"/>
                  </a:lnTo>
                  <a:lnTo>
                    <a:pt x="251" y="1129"/>
                  </a:lnTo>
                  <a:lnTo>
                    <a:pt x="241" y="1125"/>
                  </a:lnTo>
                  <a:lnTo>
                    <a:pt x="237" y="1127"/>
                  </a:lnTo>
                  <a:lnTo>
                    <a:pt x="237" y="1127"/>
                  </a:lnTo>
                  <a:lnTo>
                    <a:pt x="239" y="1129"/>
                  </a:lnTo>
                  <a:lnTo>
                    <a:pt x="234" y="1132"/>
                  </a:lnTo>
                  <a:lnTo>
                    <a:pt x="230" y="1139"/>
                  </a:lnTo>
                  <a:lnTo>
                    <a:pt x="227" y="1136"/>
                  </a:lnTo>
                  <a:lnTo>
                    <a:pt x="227" y="1139"/>
                  </a:lnTo>
                  <a:lnTo>
                    <a:pt x="225" y="1136"/>
                  </a:lnTo>
                  <a:lnTo>
                    <a:pt x="223" y="1141"/>
                  </a:lnTo>
                  <a:lnTo>
                    <a:pt x="220" y="1136"/>
                  </a:lnTo>
                  <a:lnTo>
                    <a:pt x="223" y="1136"/>
                  </a:lnTo>
                  <a:lnTo>
                    <a:pt x="220" y="1136"/>
                  </a:lnTo>
                  <a:lnTo>
                    <a:pt x="220" y="1136"/>
                  </a:lnTo>
                  <a:lnTo>
                    <a:pt x="218" y="1139"/>
                  </a:lnTo>
                  <a:lnTo>
                    <a:pt x="218" y="1127"/>
                  </a:lnTo>
                  <a:lnTo>
                    <a:pt x="215" y="1129"/>
                  </a:lnTo>
                  <a:lnTo>
                    <a:pt x="215" y="1127"/>
                  </a:lnTo>
                  <a:lnTo>
                    <a:pt x="213" y="1118"/>
                  </a:lnTo>
                  <a:lnTo>
                    <a:pt x="211" y="1118"/>
                  </a:lnTo>
                  <a:lnTo>
                    <a:pt x="211" y="1122"/>
                  </a:lnTo>
                  <a:lnTo>
                    <a:pt x="204" y="1122"/>
                  </a:lnTo>
                  <a:lnTo>
                    <a:pt x="204" y="1127"/>
                  </a:lnTo>
                  <a:lnTo>
                    <a:pt x="199" y="1127"/>
                  </a:lnTo>
                  <a:lnTo>
                    <a:pt x="199" y="1132"/>
                  </a:lnTo>
                  <a:lnTo>
                    <a:pt x="194" y="1127"/>
                  </a:lnTo>
                  <a:lnTo>
                    <a:pt x="187" y="1125"/>
                  </a:lnTo>
                  <a:lnTo>
                    <a:pt x="182" y="1134"/>
                  </a:lnTo>
                  <a:lnTo>
                    <a:pt x="180" y="1134"/>
                  </a:lnTo>
                  <a:lnTo>
                    <a:pt x="180" y="1134"/>
                  </a:lnTo>
                  <a:lnTo>
                    <a:pt x="171" y="1132"/>
                  </a:lnTo>
                  <a:lnTo>
                    <a:pt x="171" y="1129"/>
                  </a:lnTo>
                  <a:lnTo>
                    <a:pt x="171" y="1122"/>
                  </a:lnTo>
                  <a:lnTo>
                    <a:pt x="173" y="1122"/>
                  </a:lnTo>
                  <a:lnTo>
                    <a:pt x="175" y="1110"/>
                  </a:lnTo>
                  <a:lnTo>
                    <a:pt x="178" y="1103"/>
                  </a:lnTo>
                  <a:lnTo>
                    <a:pt x="173" y="1099"/>
                  </a:lnTo>
                  <a:lnTo>
                    <a:pt x="175" y="1092"/>
                  </a:lnTo>
                  <a:lnTo>
                    <a:pt x="166" y="1084"/>
                  </a:lnTo>
                  <a:lnTo>
                    <a:pt x="161" y="1084"/>
                  </a:lnTo>
                  <a:lnTo>
                    <a:pt x="156" y="1092"/>
                  </a:lnTo>
                  <a:lnTo>
                    <a:pt x="154" y="1089"/>
                  </a:lnTo>
                  <a:lnTo>
                    <a:pt x="159" y="1087"/>
                  </a:lnTo>
                  <a:lnTo>
                    <a:pt x="161" y="1075"/>
                  </a:lnTo>
                  <a:lnTo>
                    <a:pt x="161" y="1073"/>
                  </a:lnTo>
                  <a:lnTo>
                    <a:pt x="159" y="1070"/>
                  </a:lnTo>
                  <a:lnTo>
                    <a:pt x="163" y="1056"/>
                  </a:lnTo>
                  <a:lnTo>
                    <a:pt x="161" y="1047"/>
                  </a:lnTo>
                  <a:lnTo>
                    <a:pt x="166" y="1042"/>
                  </a:lnTo>
                  <a:lnTo>
                    <a:pt x="171" y="1035"/>
                  </a:lnTo>
                  <a:lnTo>
                    <a:pt x="173" y="1018"/>
                  </a:lnTo>
                  <a:lnTo>
                    <a:pt x="175" y="1014"/>
                  </a:lnTo>
                  <a:lnTo>
                    <a:pt x="178" y="1009"/>
                  </a:lnTo>
                  <a:lnTo>
                    <a:pt x="175" y="1004"/>
                  </a:lnTo>
                  <a:lnTo>
                    <a:pt x="171" y="1004"/>
                  </a:lnTo>
                  <a:lnTo>
                    <a:pt x="163" y="1002"/>
                  </a:lnTo>
                  <a:lnTo>
                    <a:pt x="163" y="997"/>
                  </a:lnTo>
                  <a:lnTo>
                    <a:pt x="161" y="995"/>
                  </a:lnTo>
                  <a:lnTo>
                    <a:pt x="156" y="997"/>
                  </a:lnTo>
                  <a:lnTo>
                    <a:pt x="154" y="997"/>
                  </a:lnTo>
                  <a:lnTo>
                    <a:pt x="147" y="992"/>
                  </a:lnTo>
                  <a:lnTo>
                    <a:pt x="147" y="990"/>
                  </a:lnTo>
                  <a:lnTo>
                    <a:pt x="152" y="990"/>
                  </a:lnTo>
                  <a:lnTo>
                    <a:pt x="152" y="985"/>
                  </a:lnTo>
                  <a:lnTo>
                    <a:pt x="142" y="985"/>
                  </a:lnTo>
                  <a:lnTo>
                    <a:pt x="142" y="981"/>
                  </a:lnTo>
                  <a:lnTo>
                    <a:pt x="138" y="981"/>
                  </a:lnTo>
                  <a:lnTo>
                    <a:pt x="135" y="978"/>
                  </a:lnTo>
                  <a:lnTo>
                    <a:pt x="133" y="978"/>
                  </a:lnTo>
                  <a:lnTo>
                    <a:pt x="130" y="971"/>
                  </a:lnTo>
                  <a:lnTo>
                    <a:pt x="128" y="971"/>
                  </a:lnTo>
                  <a:lnTo>
                    <a:pt x="135" y="971"/>
                  </a:lnTo>
                  <a:lnTo>
                    <a:pt x="142" y="978"/>
                  </a:lnTo>
                  <a:lnTo>
                    <a:pt x="149" y="978"/>
                  </a:lnTo>
                  <a:lnTo>
                    <a:pt x="152" y="976"/>
                  </a:lnTo>
                  <a:lnTo>
                    <a:pt x="156" y="976"/>
                  </a:lnTo>
                  <a:lnTo>
                    <a:pt x="159" y="976"/>
                  </a:lnTo>
                  <a:lnTo>
                    <a:pt x="156" y="973"/>
                  </a:lnTo>
                  <a:lnTo>
                    <a:pt x="152" y="959"/>
                  </a:lnTo>
                  <a:lnTo>
                    <a:pt x="142" y="957"/>
                  </a:lnTo>
                  <a:lnTo>
                    <a:pt x="138" y="952"/>
                  </a:lnTo>
                  <a:lnTo>
                    <a:pt x="142" y="948"/>
                  </a:lnTo>
                  <a:lnTo>
                    <a:pt x="140" y="945"/>
                  </a:lnTo>
                  <a:lnTo>
                    <a:pt x="142" y="943"/>
                  </a:lnTo>
                  <a:lnTo>
                    <a:pt x="142" y="945"/>
                  </a:lnTo>
                  <a:lnTo>
                    <a:pt x="142" y="948"/>
                  </a:lnTo>
                  <a:lnTo>
                    <a:pt x="145" y="948"/>
                  </a:lnTo>
                  <a:lnTo>
                    <a:pt x="147" y="945"/>
                  </a:lnTo>
                  <a:lnTo>
                    <a:pt x="147" y="948"/>
                  </a:lnTo>
                  <a:lnTo>
                    <a:pt x="149" y="948"/>
                  </a:lnTo>
                  <a:lnTo>
                    <a:pt x="149" y="948"/>
                  </a:lnTo>
                  <a:lnTo>
                    <a:pt x="152" y="945"/>
                  </a:lnTo>
                  <a:lnTo>
                    <a:pt x="159" y="943"/>
                  </a:lnTo>
                  <a:lnTo>
                    <a:pt x="161" y="945"/>
                  </a:lnTo>
                  <a:lnTo>
                    <a:pt x="171" y="938"/>
                  </a:lnTo>
                  <a:lnTo>
                    <a:pt x="166" y="938"/>
                  </a:lnTo>
                  <a:lnTo>
                    <a:pt x="166" y="933"/>
                  </a:lnTo>
                  <a:lnTo>
                    <a:pt x="161" y="933"/>
                  </a:lnTo>
                  <a:lnTo>
                    <a:pt x="161" y="933"/>
                  </a:lnTo>
                  <a:lnTo>
                    <a:pt x="156" y="931"/>
                  </a:lnTo>
                  <a:lnTo>
                    <a:pt x="152" y="933"/>
                  </a:lnTo>
                  <a:lnTo>
                    <a:pt x="156" y="929"/>
                  </a:lnTo>
                  <a:lnTo>
                    <a:pt x="152" y="929"/>
                  </a:lnTo>
                  <a:lnTo>
                    <a:pt x="147" y="931"/>
                  </a:lnTo>
                  <a:lnTo>
                    <a:pt x="147" y="929"/>
                  </a:lnTo>
                  <a:lnTo>
                    <a:pt x="142" y="929"/>
                  </a:lnTo>
                  <a:lnTo>
                    <a:pt x="142" y="933"/>
                  </a:lnTo>
                  <a:lnTo>
                    <a:pt x="138" y="933"/>
                  </a:lnTo>
                  <a:lnTo>
                    <a:pt x="138" y="938"/>
                  </a:lnTo>
                  <a:lnTo>
                    <a:pt x="133" y="936"/>
                  </a:lnTo>
                  <a:lnTo>
                    <a:pt x="133" y="926"/>
                  </a:lnTo>
                  <a:lnTo>
                    <a:pt x="135" y="929"/>
                  </a:lnTo>
                  <a:lnTo>
                    <a:pt x="135" y="926"/>
                  </a:lnTo>
                  <a:lnTo>
                    <a:pt x="133" y="924"/>
                  </a:lnTo>
                  <a:lnTo>
                    <a:pt x="138" y="919"/>
                  </a:lnTo>
                  <a:lnTo>
                    <a:pt x="133" y="912"/>
                  </a:lnTo>
                  <a:lnTo>
                    <a:pt x="138" y="907"/>
                  </a:lnTo>
                  <a:lnTo>
                    <a:pt x="147" y="905"/>
                  </a:lnTo>
                  <a:lnTo>
                    <a:pt x="156" y="888"/>
                  </a:lnTo>
                  <a:lnTo>
                    <a:pt x="180" y="881"/>
                  </a:lnTo>
                  <a:lnTo>
                    <a:pt x="185" y="879"/>
                  </a:lnTo>
                  <a:lnTo>
                    <a:pt x="189" y="879"/>
                  </a:lnTo>
                  <a:lnTo>
                    <a:pt x="187" y="879"/>
                  </a:lnTo>
                  <a:lnTo>
                    <a:pt x="187" y="886"/>
                  </a:lnTo>
                  <a:lnTo>
                    <a:pt x="189" y="888"/>
                  </a:lnTo>
                  <a:lnTo>
                    <a:pt x="194" y="888"/>
                  </a:lnTo>
                  <a:lnTo>
                    <a:pt x="194" y="893"/>
                  </a:lnTo>
                  <a:lnTo>
                    <a:pt x="197" y="893"/>
                  </a:lnTo>
                  <a:lnTo>
                    <a:pt x="197" y="896"/>
                  </a:lnTo>
                  <a:lnTo>
                    <a:pt x="201" y="896"/>
                  </a:lnTo>
                  <a:lnTo>
                    <a:pt x="204" y="898"/>
                  </a:lnTo>
                  <a:lnTo>
                    <a:pt x="204" y="893"/>
                  </a:lnTo>
                  <a:lnTo>
                    <a:pt x="206" y="893"/>
                  </a:lnTo>
                  <a:lnTo>
                    <a:pt x="206" y="888"/>
                  </a:lnTo>
                  <a:lnTo>
                    <a:pt x="208" y="888"/>
                  </a:lnTo>
                  <a:lnTo>
                    <a:pt x="211" y="881"/>
                  </a:lnTo>
                  <a:lnTo>
                    <a:pt x="213" y="879"/>
                  </a:lnTo>
                  <a:lnTo>
                    <a:pt x="215" y="874"/>
                  </a:lnTo>
                  <a:lnTo>
                    <a:pt x="220" y="874"/>
                  </a:lnTo>
                  <a:lnTo>
                    <a:pt x="225" y="872"/>
                  </a:lnTo>
                  <a:lnTo>
                    <a:pt x="225" y="870"/>
                  </a:lnTo>
                  <a:lnTo>
                    <a:pt x="227" y="870"/>
                  </a:lnTo>
                  <a:lnTo>
                    <a:pt x="230" y="870"/>
                  </a:lnTo>
                  <a:lnTo>
                    <a:pt x="232" y="870"/>
                  </a:lnTo>
                  <a:lnTo>
                    <a:pt x="237" y="865"/>
                  </a:lnTo>
                  <a:lnTo>
                    <a:pt x="239" y="867"/>
                  </a:lnTo>
                  <a:lnTo>
                    <a:pt x="244" y="860"/>
                  </a:lnTo>
                  <a:lnTo>
                    <a:pt x="241" y="855"/>
                  </a:lnTo>
                  <a:lnTo>
                    <a:pt x="237" y="853"/>
                  </a:lnTo>
                  <a:lnTo>
                    <a:pt x="234" y="851"/>
                  </a:lnTo>
                  <a:lnTo>
                    <a:pt x="232" y="848"/>
                  </a:lnTo>
                  <a:lnTo>
                    <a:pt x="230" y="851"/>
                  </a:lnTo>
                  <a:lnTo>
                    <a:pt x="227" y="851"/>
                  </a:lnTo>
                  <a:lnTo>
                    <a:pt x="220" y="855"/>
                  </a:lnTo>
                  <a:lnTo>
                    <a:pt x="220" y="853"/>
                  </a:lnTo>
                  <a:lnTo>
                    <a:pt x="220" y="846"/>
                  </a:lnTo>
                  <a:lnTo>
                    <a:pt x="230" y="844"/>
                  </a:lnTo>
                  <a:lnTo>
                    <a:pt x="234" y="832"/>
                  </a:lnTo>
                  <a:lnTo>
                    <a:pt x="234" y="825"/>
                  </a:lnTo>
                  <a:lnTo>
                    <a:pt x="232" y="820"/>
                  </a:lnTo>
                  <a:lnTo>
                    <a:pt x="232" y="818"/>
                  </a:lnTo>
                  <a:lnTo>
                    <a:pt x="230" y="811"/>
                  </a:lnTo>
                  <a:lnTo>
                    <a:pt x="232" y="806"/>
                  </a:lnTo>
                  <a:lnTo>
                    <a:pt x="241" y="806"/>
                  </a:lnTo>
                  <a:lnTo>
                    <a:pt x="241" y="799"/>
                  </a:lnTo>
                  <a:lnTo>
                    <a:pt x="249" y="796"/>
                  </a:lnTo>
                  <a:lnTo>
                    <a:pt x="244" y="796"/>
                  </a:lnTo>
                  <a:lnTo>
                    <a:pt x="249" y="789"/>
                  </a:lnTo>
                  <a:lnTo>
                    <a:pt x="241" y="785"/>
                  </a:lnTo>
                  <a:lnTo>
                    <a:pt x="241" y="775"/>
                  </a:lnTo>
                  <a:lnTo>
                    <a:pt x="249" y="768"/>
                  </a:lnTo>
                  <a:lnTo>
                    <a:pt x="249" y="766"/>
                  </a:lnTo>
                  <a:lnTo>
                    <a:pt x="244" y="761"/>
                  </a:lnTo>
                  <a:lnTo>
                    <a:pt x="249" y="756"/>
                  </a:lnTo>
                  <a:lnTo>
                    <a:pt x="251" y="759"/>
                  </a:lnTo>
                  <a:lnTo>
                    <a:pt x="256" y="751"/>
                  </a:lnTo>
                  <a:lnTo>
                    <a:pt x="253" y="744"/>
                  </a:lnTo>
                  <a:lnTo>
                    <a:pt x="256" y="744"/>
                  </a:lnTo>
                  <a:lnTo>
                    <a:pt x="256" y="735"/>
                  </a:lnTo>
                  <a:lnTo>
                    <a:pt x="258" y="737"/>
                  </a:lnTo>
                  <a:lnTo>
                    <a:pt x="260" y="737"/>
                  </a:lnTo>
                  <a:lnTo>
                    <a:pt x="260" y="735"/>
                  </a:lnTo>
                  <a:lnTo>
                    <a:pt x="260" y="737"/>
                  </a:lnTo>
                  <a:lnTo>
                    <a:pt x="263" y="737"/>
                  </a:lnTo>
                  <a:lnTo>
                    <a:pt x="263" y="735"/>
                  </a:lnTo>
                  <a:lnTo>
                    <a:pt x="267" y="737"/>
                  </a:lnTo>
                  <a:lnTo>
                    <a:pt x="270" y="735"/>
                  </a:lnTo>
                  <a:lnTo>
                    <a:pt x="270" y="740"/>
                  </a:lnTo>
                  <a:lnTo>
                    <a:pt x="272" y="737"/>
                  </a:lnTo>
                  <a:lnTo>
                    <a:pt x="272" y="723"/>
                  </a:lnTo>
                  <a:lnTo>
                    <a:pt x="272" y="709"/>
                  </a:lnTo>
                  <a:lnTo>
                    <a:pt x="270" y="704"/>
                  </a:lnTo>
                  <a:lnTo>
                    <a:pt x="272" y="700"/>
                  </a:lnTo>
                  <a:lnTo>
                    <a:pt x="272" y="695"/>
                  </a:lnTo>
                  <a:lnTo>
                    <a:pt x="270" y="695"/>
                  </a:lnTo>
                  <a:lnTo>
                    <a:pt x="267" y="690"/>
                  </a:lnTo>
                  <a:lnTo>
                    <a:pt x="270" y="688"/>
                  </a:lnTo>
                  <a:lnTo>
                    <a:pt x="272" y="685"/>
                  </a:lnTo>
                  <a:lnTo>
                    <a:pt x="272" y="678"/>
                  </a:lnTo>
                  <a:lnTo>
                    <a:pt x="270" y="676"/>
                  </a:lnTo>
                  <a:lnTo>
                    <a:pt x="272" y="671"/>
                  </a:lnTo>
                  <a:lnTo>
                    <a:pt x="282" y="671"/>
                  </a:lnTo>
                  <a:lnTo>
                    <a:pt x="270" y="671"/>
                  </a:lnTo>
                  <a:lnTo>
                    <a:pt x="265" y="666"/>
                  </a:lnTo>
                  <a:lnTo>
                    <a:pt x="253" y="657"/>
                  </a:lnTo>
                  <a:lnTo>
                    <a:pt x="251" y="652"/>
                  </a:lnTo>
                  <a:lnTo>
                    <a:pt x="239" y="648"/>
                  </a:lnTo>
                  <a:lnTo>
                    <a:pt x="234" y="645"/>
                  </a:lnTo>
                  <a:lnTo>
                    <a:pt x="227" y="648"/>
                  </a:lnTo>
                  <a:lnTo>
                    <a:pt x="220" y="648"/>
                  </a:lnTo>
                  <a:lnTo>
                    <a:pt x="223" y="645"/>
                  </a:lnTo>
                  <a:lnTo>
                    <a:pt x="220" y="643"/>
                  </a:lnTo>
                  <a:lnTo>
                    <a:pt x="223" y="643"/>
                  </a:lnTo>
                  <a:lnTo>
                    <a:pt x="225" y="645"/>
                  </a:lnTo>
                  <a:lnTo>
                    <a:pt x="227" y="645"/>
                  </a:lnTo>
                  <a:lnTo>
                    <a:pt x="230" y="633"/>
                  </a:lnTo>
                  <a:lnTo>
                    <a:pt x="230" y="629"/>
                  </a:lnTo>
                  <a:lnTo>
                    <a:pt x="230" y="626"/>
                  </a:lnTo>
                  <a:lnTo>
                    <a:pt x="230" y="619"/>
                  </a:lnTo>
                  <a:lnTo>
                    <a:pt x="223" y="619"/>
                  </a:lnTo>
                  <a:lnTo>
                    <a:pt x="218" y="617"/>
                  </a:lnTo>
                  <a:lnTo>
                    <a:pt x="211" y="614"/>
                  </a:lnTo>
                  <a:lnTo>
                    <a:pt x="201" y="614"/>
                  </a:lnTo>
                  <a:lnTo>
                    <a:pt x="197" y="617"/>
                  </a:lnTo>
                  <a:lnTo>
                    <a:pt x="197" y="617"/>
                  </a:lnTo>
                  <a:lnTo>
                    <a:pt x="194" y="617"/>
                  </a:lnTo>
                  <a:lnTo>
                    <a:pt x="194" y="610"/>
                  </a:lnTo>
                  <a:lnTo>
                    <a:pt x="192" y="600"/>
                  </a:lnTo>
                  <a:lnTo>
                    <a:pt x="189" y="598"/>
                  </a:lnTo>
                  <a:lnTo>
                    <a:pt x="185" y="600"/>
                  </a:lnTo>
                  <a:lnTo>
                    <a:pt x="185" y="598"/>
                  </a:lnTo>
                  <a:lnTo>
                    <a:pt x="180" y="591"/>
                  </a:lnTo>
                  <a:lnTo>
                    <a:pt x="178" y="591"/>
                  </a:lnTo>
                  <a:lnTo>
                    <a:pt x="178" y="577"/>
                  </a:lnTo>
                  <a:lnTo>
                    <a:pt x="173" y="574"/>
                  </a:lnTo>
                  <a:lnTo>
                    <a:pt x="171" y="567"/>
                  </a:lnTo>
                  <a:lnTo>
                    <a:pt x="166" y="567"/>
                  </a:lnTo>
                  <a:lnTo>
                    <a:pt x="163" y="567"/>
                  </a:lnTo>
                  <a:lnTo>
                    <a:pt x="161" y="570"/>
                  </a:lnTo>
                  <a:lnTo>
                    <a:pt x="159" y="570"/>
                  </a:lnTo>
                  <a:lnTo>
                    <a:pt x="156" y="570"/>
                  </a:lnTo>
                  <a:lnTo>
                    <a:pt x="154" y="567"/>
                  </a:lnTo>
                  <a:lnTo>
                    <a:pt x="152" y="570"/>
                  </a:lnTo>
                  <a:lnTo>
                    <a:pt x="154" y="574"/>
                  </a:lnTo>
                  <a:lnTo>
                    <a:pt x="135" y="574"/>
                  </a:lnTo>
                  <a:lnTo>
                    <a:pt x="130" y="572"/>
                  </a:lnTo>
                  <a:lnTo>
                    <a:pt x="109" y="567"/>
                  </a:lnTo>
                  <a:lnTo>
                    <a:pt x="109" y="563"/>
                  </a:lnTo>
                  <a:lnTo>
                    <a:pt x="107" y="563"/>
                  </a:lnTo>
                  <a:lnTo>
                    <a:pt x="107" y="558"/>
                  </a:lnTo>
                  <a:lnTo>
                    <a:pt x="102" y="553"/>
                  </a:lnTo>
                  <a:lnTo>
                    <a:pt x="104" y="553"/>
                  </a:lnTo>
                  <a:lnTo>
                    <a:pt x="102" y="548"/>
                  </a:lnTo>
                  <a:lnTo>
                    <a:pt x="97" y="546"/>
                  </a:lnTo>
                  <a:lnTo>
                    <a:pt x="95" y="541"/>
                  </a:lnTo>
                  <a:lnTo>
                    <a:pt x="93" y="541"/>
                  </a:lnTo>
                  <a:lnTo>
                    <a:pt x="90" y="539"/>
                  </a:lnTo>
                  <a:lnTo>
                    <a:pt x="81" y="541"/>
                  </a:lnTo>
                  <a:lnTo>
                    <a:pt x="78" y="532"/>
                  </a:lnTo>
                  <a:lnTo>
                    <a:pt x="74" y="532"/>
                  </a:lnTo>
                  <a:lnTo>
                    <a:pt x="69" y="527"/>
                  </a:lnTo>
                  <a:lnTo>
                    <a:pt x="71" y="520"/>
                  </a:lnTo>
                  <a:lnTo>
                    <a:pt x="74" y="522"/>
                  </a:lnTo>
                  <a:lnTo>
                    <a:pt x="76" y="518"/>
                  </a:lnTo>
                  <a:lnTo>
                    <a:pt x="86" y="520"/>
                  </a:lnTo>
                  <a:lnTo>
                    <a:pt x="95" y="525"/>
                  </a:lnTo>
                  <a:lnTo>
                    <a:pt x="95" y="522"/>
                  </a:lnTo>
                  <a:lnTo>
                    <a:pt x="88" y="518"/>
                  </a:lnTo>
                  <a:lnTo>
                    <a:pt x="86" y="518"/>
                  </a:lnTo>
                  <a:lnTo>
                    <a:pt x="86" y="508"/>
                  </a:lnTo>
                  <a:lnTo>
                    <a:pt x="81" y="508"/>
                  </a:lnTo>
                  <a:lnTo>
                    <a:pt x="69" y="508"/>
                  </a:lnTo>
                  <a:lnTo>
                    <a:pt x="64" y="513"/>
                  </a:lnTo>
                  <a:lnTo>
                    <a:pt x="57" y="513"/>
                  </a:lnTo>
                  <a:lnTo>
                    <a:pt x="55" y="511"/>
                  </a:lnTo>
                  <a:lnTo>
                    <a:pt x="57" y="508"/>
                  </a:lnTo>
                  <a:lnTo>
                    <a:pt x="57" y="503"/>
                  </a:lnTo>
                  <a:lnTo>
                    <a:pt x="52" y="506"/>
                  </a:lnTo>
                  <a:lnTo>
                    <a:pt x="52" y="501"/>
                  </a:lnTo>
                  <a:lnTo>
                    <a:pt x="48" y="503"/>
                  </a:lnTo>
                  <a:lnTo>
                    <a:pt x="34" y="499"/>
                  </a:lnTo>
                  <a:lnTo>
                    <a:pt x="29" y="508"/>
                  </a:lnTo>
                  <a:lnTo>
                    <a:pt x="26" y="508"/>
                  </a:lnTo>
                  <a:lnTo>
                    <a:pt x="24" y="513"/>
                  </a:lnTo>
                  <a:lnTo>
                    <a:pt x="22" y="513"/>
                  </a:lnTo>
                  <a:lnTo>
                    <a:pt x="17" y="513"/>
                  </a:lnTo>
                  <a:lnTo>
                    <a:pt x="17" y="503"/>
                  </a:lnTo>
                  <a:lnTo>
                    <a:pt x="5" y="503"/>
                  </a:lnTo>
                  <a:lnTo>
                    <a:pt x="0" y="506"/>
                  </a:lnTo>
                  <a:lnTo>
                    <a:pt x="0" y="506"/>
                  </a:lnTo>
                  <a:lnTo>
                    <a:pt x="0" y="501"/>
                  </a:lnTo>
                  <a:lnTo>
                    <a:pt x="5" y="496"/>
                  </a:lnTo>
                  <a:lnTo>
                    <a:pt x="5" y="492"/>
                  </a:lnTo>
                  <a:lnTo>
                    <a:pt x="10" y="489"/>
                  </a:lnTo>
                  <a:lnTo>
                    <a:pt x="12" y="487"/>
                  </a:lnTo>
                  <a:lnTo>
                    <a:pt x="10" y="485"/>
                  </a:lnTo>
                  <a:lnTo>
                    <a:pt x="15" y="480"/>
                  </a:lnTo>
                  <a:lnTo>
                    <a:pt x="15" y="475"/>
                  </a:lnTo>
                  <a:lnTo>
                    <a:pt x="19" y="475"/>
                  </a:lnTo>
                  <a:lnTo>
                    <a:pt x="26" y="475"/>
                  </a:lnTo>
                  <a:lnTo>
                    <a:pt x="29" y="466"/>
                  </a:lnTo>
                  <a:lnTo>
                    <a:pt x="26" y="461"/>
                  </a:lnTo>
                  <a:lnTo>
                    <a:pt x="26" y="459"/>
                  </a:lnTo>
                  <a:lnTo>
                    <a:pt x="22" y="456"/>
                  </a:lnTo>
                  <a:lnTo>
                    <a:pt x="19" y="449"/>
                  </a:lnTo>
                  <a:lnTo>
                    <a:pt x="15" y="454"/>
                  </a:lnTo>
                  <a:lnTo>
                    <a:pt x="15" y="452"/>
                  </a:lnTo>
                  <a:lnTo>
                    <a:pt x="15" y="442"/>
                  </a:lnTo>
                  <a:lnTo>
                    <a:pt x="17" y="437"/>
                  </a:lnTo>
                  <a:lnTo>
                    <a:pt x="15" y="433"/>
                  </a:lnTo>
                  <a:lnTo>
                    <a:pt x="19" y="430"/>
                  </a:lnTo>
                  <a:lnTo>
                    <a:pt x="24" y="433"/>
                  </a:lnTo>
                  <a:lnTo>
                    <a:pt x="26" y="428"/>
                  </a:lnTo>
                  <a:lnTo>
                    <a:pt x="29" y="428"/>
                  </a:lnTo>
                  <a:lnTo>
                    <a:pt x="31" y="423"/>
                  </a:lnTo>
                  <a:lnTo>
                    <a:pt x="41" y="423"/>
                  </a:lnTo>
                  <a:lnTo>
                    <a:pt x="41" y="423"/>
                  </a:lnTo>
                  <a:lnTo>
                    <a:pt x="41" y="426"/>
                  </a:lnTo>
                  <a:lnTo>
                    <a:pt x="50" y="430"/>
                  </a:lnTo>
                  <a:lnTo>
                    <a:pt x="55" y="430"/>
                  </a:lnTo>
                  <a:lnTo>
                    <a:pt x="57" y="426"/>
                  </a:lnTo>
                  <a:lnTo>
                    <a:pt x="55" y="423"/>
                  </a:lnTo>
                  <a:lnTo>
                    <a:pt x="57" y="421"/>
                  </a:lnTo>
                  <a:lnTo>
                    <a:pt x="57" y="423"/>
                  </a:lnTo>
                  <a:lnTo>
                    <a:pt x="62" y="423"/>
                  </a:lnTo>
                  <a:lnTo>
                    <a:pt x="62" y="414"/>
                  </a:lnTo>
                  <a:lnTo>
                    <a:pt x="62" y="411"/>
                  </a:lnTo>
                  <a:lnTo>
                    <a:pt x="64" y="402"/>
                  </a:lnTo>
                  <a:lnTo>
                    <a:pt x="64" y="404"/>
                  </a:lnTo>
                  <a:lnTo>
                    <a:pt x="67" y="404"/>
                  </a:lnTo>
                  <a:lnTo>
                    <a:pt x="67" y="409"/>
                  </a:lnTo>
                  <a:lnTo>
                    <a:pt x="71" y="409"/>
                  </a:lnTo>
                  <a:lnTo>
                    <a:pt x="76" y="411"/>
                  </a:lnTo>
                  <a:lnTo>
                    <a:pt x="78" y="407"/>
                  </a:lnTo>
                  <a:lnTo>
                    <a:pt x="78" y="400"/>
                  </a:lnTo>
                  <a:lnTo>
                    <a:pt x="78" y="395"/>
                  </a:lnTo>
                  <a:lnTo>
                    <a:pt x="74" y="390"/>
                  </a:lnTo>
                  <a:lnTo>
                    <a:pt x="74" y="390"/>
                  </a:lnTo>
                  <a:lnTo>
                    <a:pt x="83" y="390"/>
                  </a:lnTo>
                  <a:lnTo>
                    <a:pt x="86" y="385"/>
                  </a:lnTo>
                  <a:lnTo>
                    <a:pt x="81" y="376"/>
                  </a:lnTo>
                  <a:lnTo>
                    <a:pt x="86" y="371"/>
                  </a:lnTo>
                  <a:lnTo>
                    <a:pt x="83" y="364"/>
                  </a:lnTo>
                  <a:lnTo>
                    <a:pt x="86" y="369"/>
                  </a:lnTo>
                  <a:lnTo>
                    <a:pt x="86" y="366"/>
                  </a:lnTo>
                  <a:lnTo>
                    <a:pt x="95" y="366"/>
                  </a:lnTo>
                  <a:lnTo>
                    <a:pt x="97" y="366"/>
                  </a:lnTo>
                  <a:lnTo>
                    <a:pt x="97" y="364"/>
                  </a:lnTo>
                  <a:lnTo>
                    <a:pt x="100" y="364"/>
                  </a:lnTo>
                  <a:lnTo>
                    <a:pt x="100" y="364"/>
                  </a:lnTo>
                  <a:lnTo>
                    <a:pt x="100" y="362"/>
                  </a:lnTo>
                  <a:lnTo>
                    <a:pt x="104" y="362"/>
                  </a:lnTo>
                  <a:lnTo>
                    <a:pt x="104" y="359"/>
                  </a:lnTo>
                  <a:lnTo>
                    <a:pt x="104" y="352"/>
                  </a:lnTo>
                  <a:lnTo>
                    <a:pt x="104" y="352"/>
                  </a:lnTo>
                  <a:lnTo>
                    <a:pt x="109" y="355"/>
                  </a:lnTo>
                  <a:lnTo>
                    <a:pt x="109" y="352"/>
                  </a:lnTo>
                  <a:lnTo>
                    <a:pt x="116" y="352"/>
                  </a:lnTo>
                  <a:lnTo>
                    <a:pt x="119" y="345"/>
                  </a:lnTo>
                  <a:lnTo>
                    <a:pt x="128" y="343"/>
                  </a:lnTo>
                  <a:lnTo>
                    <a:pt x="130" y="343"/>
                  </a:lnTo>
                  <a:lnTo>
                    <a:pt x="130" y="343"/>
                  </a:lnTo>
                  <a:lnTo>
                    <a:pt x="133" y="341"/>
                  </a:lnTo>
                  <a:lnTo>
                    <a:pt x="133" y="341"/>
                  </a:lnTo>
                  <a:lnTo>
                    <a:pt x="140" y="352"/>
                  </a:lnTo>
                  <a:lnTo>
                    <a:pt x="142" y="352"/>
                  </a:lnTo>
                  <a:lnTo>
                    <a:pt x="147" y="352"/>
                  </a:lnTo>
                  <a:lnTo>
                    <a:pt x="154" y="352"/>
                  </a:lnTo>
                  <a:lnTo>
                    <a:pt x="161" y="345"/>
                  </a:lnTo>
                  <a:lnTo>
                    <a:pt x="166" y="348"/>
                  </a:lnTo>
                  <a:lnTo>
                    <a:pt x="166" y="345"/>
                  </a:lnTo>
                  <a:lnTo>
                    <a:pt x="180" y="338"/>
                  </a:lnTo>
                  <a:lnTo>
                    <a:pt x="178" y="331"/>
                  </a:lnTo>
                  <a:lnTo>
                    <a:pt x="185" y="333"/>
                  </a:lnTo>
                  <a:lnTo>
                    <a:pt x="189" y="333"/>
                  </a:lnTo>
                  <a:lnTo>
                    <a:pt x="194" y="324"/>
                  </a:lnTo>
                  <a:lnTo>
                    <a:pt x="192" y="324"/>
                  </a:lnTo>
                  <a:lnTo>
                    <a:pt x="194" y="322"/>
                  </a:lnTo>
                  <a:lnTo>
                    <a:pt x="194" y="324"/>
                  </a:lnTo>
                  <a:lnTo>
                    <a:pt x="199" y="324"/>
                  </a:lnTo>
                  <a:lnTo>
                    <a:pt x="204" y="319"/>
                  </a:lnTo>
                  <a:lnTo>
                    <a:pt x="218" y="305"/>
                  </a:lnTo>
                  <a:lnTo>
                    <a:pt x="220" y="307"/>
                  </a:lnTo>
                  <a:lnTo>
                    <a:pt x="218" y="310"/>
                  </a:lnTo>
                  <a:lnTo>
                    <a:pt x="215" y="322"/>
                  </a:lnTo>
                  <a:lnTo>
                    <a:pt x="225" y="319"/>
                  </a:lnTo>
                  <a:lnTo>
                    <a:pt x="230" y="322"/>
                  </a:lnTo>
                  <a:lnTo>
                    <a:pt x="234" y="326"/>
                  </a:lnTo>
                  <a:lnTo>
                    <a:pt x="237" y="326"/>
                  </a:lnTo>
                  <a:lnTo>
                    <a:pt x="249" y="324"/>
                  </a:lnTo>
                  <a:lnTo>
                    <a:pt x="265" y="326"/>
                  </a:lnTo>
                  <a:lnTo>
                    <a:pt x="270" y="329"/>
                  </a:lnTo>
                  <a:lnTo>
                    <a:pt x="272" y="324"/>
                  </a:lnTo>
                  <a:lnTo>
                    <a:pt x="275" y="317"/>
                  </a:lnTo>
                  <a:lnTo>
                    <a:pt x="277" y="319"/>
                  </a:lnTo>
                  <a:lnTo>
                    <a:pt x="282" y="312"/>
                  </a:lnTo>
                  <a:lnTo>
                    <a:pt x="282" y="315"/>
                  </a:lnTo>
                  <a:lnTo>
                    <a:pt x="282" y="322"/>
                  </a:lnTo>
                  <a:lnTo>
                    <a:pt x="284" y="322"/>
                  </a:lnTo>
                  <a:lnTo>
                    <a:pt x="286" y="317"/>
                  </a:lnTo>
                  <a:lnTo>
                    <a:pt x="291" y="317"/>
                  </a:lnTo>
                  <a:lnTo>
                    <a:pt x="301" y="307"/>
                  </a:lnTo>
                  <a:lnTo>
                    <a:pt x="305" y="300"/>
                  </a:lnTo>
                  <a:lnTo>
                    <a:pt x="310" y="296"/>
                  </a:lnTo>
                  <a:lnTo>
                    <a:pt x="312" y="296"/>
                  </a:lnTo>
                  <a:lnTo>
                    <a:pt x="319" y="291"/>
                  </a:lnTo>
                  <a:lnTo>
                    <a:pt x="322" y="291"/>
                  </a:lnTo>
                  <a:lnTo>
                    <a:pt x="324" y="298"/>
                  </a:lnTo>
                  <a:lnTo>
                    <a:pt x="326" y="296"/>
                  </a:lnTo>
                  <a:lnTo>
                    <a:pt x="329" y="296"/>
                  </a:lnTo>
                  <a:lnTo>
                    <a:pt x="334" y="310"/>
                  </a:lnTo>
                  <a:lnTo>
                    <a:pt x="331" y="317"/>
                  </a:lnTo>
                  <a:lnTo>
                    <a:pt x="334" y="319"/>
                  </a:lnTo>
                  <a:lnTo>
                    <a:pt x="334" y="319"/>
                  </a:lnTo>
                  <a:lnTo>
                    <a:pt x="350" y="319"/>
                  </a:lnTo>
                  <a:lnTo>
                    <a:pt x="352" y="310"/>
                  </a:lnTo>
                  <a:lnTo>
                    <a:pt x="355" y="307"/>
                  </a:lnTo>
                  <a:lnTo>
                    <a:pt x="352" y="300"/>
                  </a:lnTo>
                  <a:lnTo>
                    <a:pt x="360" y="296"/>
                  </a:lnTo>
                  <a:lnTo>
                    <a:pt x="364" y="291"/>
                  </a:lnTo>
                  <a:lnTo>
                    <a:pt x="371" y="291"/>
                  </a:lnTo>
                  <a:lnTo>
                    <a:pt x="386" y="289"/>
                  </a:lnTo>
                  <a:lnTo>
                    <a:pt x="390" y="289"/>
                  </a:lnTo>
                  <a:lnTo>
                    <a:pt x="388" y="291"/>
                  </a:lnTo>
                  <a:lnTo>
                    <a:pt x="397" y="289"/>
                  </a:lnTo>
                  <a:lnTo>
                    <a:pt x="400" y="286"/>
                  </a:lnTo>
                  <a:lnTo>
                    <a:pt x="404" y="286"/>
                  </a:lnTo>
                  <a:lnTo>
                    <a:pt x="409" y="284"/>
                  </a:lnTo>
                  <a:lnTo>
                    <a:pt x="409" y="277"/>
                  </a:lnTo>
                  <a:lnTo>
                    <a:pt x="414" y="277"/>
                  </a:lnTo>
                  <a:lnTo>
                    <a:pt x="414" y="277"/>
                  </a:lnTo>
                  <a:lnTo>
                    <a:pt x="416" y="277"/>
                  </a:lnTo>
                  <a:lnTo>
                    <a:pt x="419" y="274"/>
                  </a:lnTo>
                  <a:lnTo>
                    <a:pt x="421" y="272"/>
                  </a:lnTo>
                  <a:lnTo>
                    <a:pt x="421" y="263"/>
                  </a:lnTo>
                  <a:lnTo>
                    <a:pt x="421" y="258"/>
                  </a:lnTo>
                  <a:lnTo>
                    <a:pt x="419" y="258"/>
                  </a:lnTo>
                  <a:lnTo>
                    <a:pt x="419" y="258"/>
                  </a:lnTo>
                  <a:lnTo>
                    <a:pt x="419" y="258"/>
                  </a:lnTo>
                  <a:lnTo>
                    <a:pt x="426" y="258"/>
                  </a:lnTo>
                  <a:lnTo>
                    <a:pt x="426" y="260"/>
                  </a:lnTo>
                  <a:lnTo>
                    <a:pt x="433" y="260"/>
                  </a:lnTo>
                  <a:lnTo>
                    <a:pt x="433" y="263"/>
                  </a:lnTo>
                  <a:lnTo>
                    <a:pt x="445" y="265"/>
                  </a:lnTo>
                  <a:lnTo>
                    <a:pt x="447" y="265"/>
                  </a:lnTo>
                  <a:lnTo>
                    <a:pt x="447" y="263"/>
                  </a:lnTo>
                  <a:lnTo>
                    <a:pt x="447" y="260"/>
                  </a:lnTo>
                  <a:lnTo>
                    <a:pt x="447" y="260"/>
                  </a:lnTo>
                  <a:lnTo>
                    <a:pt x="447" y="258"/>
                  </a:lnTo>
                  <a:lnTo>
                    <a:pt x="447" y="258"/>
                  </a:lnTo>
                  <a:lnTo>
                    <a:pt x="449" y="251"/>
                  </a:lnTo>
                  <a:lnTo>
                    <a:pt x="447" y="244"/>
                  </a:lnTo>
                  <a:lnTo>
                    <a:pt x="442" y="244"/>
                  </a:lnTo>
                  <a:lnTo>
                    <a:pt x="442" y="229"/>
                  </a:lnTo>
                  <a:lnTo>
                    <a:pt x="452" y="229"/>
                  </a:lnTo>
                  <a:lnTo>
                    <a:pt x="449" y="227"/>
                  </a:lnTo>
                  <a:lnTo>
                    <a:pt x="454" y="227"/>
                  </a:lnTo>
                  <a:lnTo>
                    <a:pt x="456" y="222"/>
                  </a:lnTo>
                  <a:lnTo>
                    <a:pt x="461" y="222"/>
                  </a:lnTo>
                  <a:lnTo>
                    <a:pt x="464" y="220"/>
                  </a:lnTo>
                  <a:lnTo>
                    <a:pt x="471" y="218"/>
                  </a:lnTo>
                  <a:lnTo>
                    <a:pt x="475" y="225"/>
                  </a:lnTo>
                  <a:lnTo>
                    <a:pt x="480" y="227"/>
                  </a:lnTo>
                  <a:lnTo>
                    <a:pt x="480" y="222"/>
                  </a:lnTo>
                  <a:lnTo>
                    <a:pt x="482" y="222"/>
                  </a:lnTo>
                  <a:lnTo>
                    <a:pt x="482" y="220"/>
                  </a:lnTo>
                  <a:lnTo>
                    <a:pt x="494" y="229"/>
                  </a:lnTo>
                  <a:lnTo>
                    <a:pt x="504" y="232"/>
                  </a:lnTo>
                  <a:lnTo>
                    <a:pt x="504" y="234"/>
                  </a:lnTo>
                  <a:lnTo>
                    <a:pt x="508" y="234"/>
                  </a:lnTo>
                  <a:lnTo>
                    <a:pt x="508" y="239"/>
                  </a:lnTo>
                  <a:lnTo>
                    <a:pt x="508" y="239"/>
                  </a:lnTo>
                  <a:lnTo>
                    <a:pt x="523" y="239"/>
                  </a:lnTo>
                  <a:lnTo>
                    <a:pt x="537" y="241"/>
                  </a:lnTo>
                  <a:lnTo>
                    <a:pt x="537" y="244"/>
                  </a:lnTo>
                  <a:lnTo>
                    <a:pt x="541" y="246"/>
                  </a:lnTo>
                  <a:lnTo>
                    <a:pt x="551" y="248"/>
                  </a:lnTo>
                  <a:lnTo>
                    <a:pt x="553" y="248"/>
                  </a:lnTo>
                  <a:lnTo>
                    <a:pt x="556" y="248"/>
                  </a:lnTo>
                  <a:lnTo>
                    <a:pt x="570" y="248"/>
                  </a:lnTo>
                  <a:lnTo>
                    <a:pt x="572" y="246"/>
                  </a:lnTo>
                  <a:lnTo>
                    <a:pt x="582" y="248"/>
                  </a:lnTo>
                  <a:lnTo>
                    <a:pt x="584" y="244"/>
                  </a:lnTo>
                  <a:lnTo>
                    <a:pt x="582" y="239"/>
                  </a:lnTo>
                  <a:lnTo>
                    <a:pt x="591" y="244"/>
                  </a:lnTo>
                  <a:lnTo>
                    <a:pt x="591" y="244"/>
                  </a:lnTo>
                  <a:lnTo>
                    <a:pt x="593" y="251"/>
                  </a:lnTo>
                  <a:lnTo>
                    <a:pt x="596" y="248"/>
                  </a:lnTo>
                  <a:lnTo>
                    <a:pt x="601" y="253"/>
                  </a:lnTo>
                  <a:lnTo>
                    <a:pt x="601" y="248"/>
                  </a:lnTo>
                  <a:lnTo>
                    <a:pt x="605" y="251"/>
                  </a:lnTo>
                  <a:lnTo>
                    <a:pt x="605" y="246"/>
                  </a:lnTo>
                  <a:lnTo>
                    <a:pt x="619" y="258"/>
                  </a:lnTo>
                  <a:lnTo>
                    <a:pt x="624" y="258"/>
                  </a:lnTo>
                  <a:lnTo>
                    <a:pt x="624" y="263"/>
                  </a:lnTo>
                  <a:lnTo>
                    <a:pt x="627" y="263"/>
                  </a:lnTo>
                  <a:lnTo>
                    <a:pt x="631" y="253"/>
                  </a:lnTo>
                  <a:lnTo>
                    <a:pt x="634" y="253"/>
                  </a:lnTo>
                  <a:lnTo>
                    <a:pt x="638" y="251"/>
                  </a:lnTo>
                  <a:lnTo>
                    <a:pt x="638" y="248"/>
                  </a:lnTo>
                  <a:lnTo>
                    <a:pt x="643" y="239"/>
                  </a:lnTo>
                  <a:lnTo>
                    <a:pt x="643" y="241"/>
                  </a:lnTo>
                  <a:lnTo>
                    <a:pt x="648" y="237"/>
                  </a:lnTo>
                  <a:lnTo>
                    <a:pt x="655" y="244"/>
                  </a:lnTo>
                  <a:lnTo>
                    <a:pt x="660" y="244"/>
                  </a:lnTo>
                  <a:lnTo>
                    <a:pt x="662" y="244"/>
                  </a:lnTo>
                  <a:lnTo>
                    <a:pt x="662" y="241"/>
                  </a:lnTo>
                  <a:lnTo>
                    <a:pt x="667" y="244"/>
                  </a:lnTo>
                  <a:lnTo>
                    <a:pt x="671" y="244"/>
                  </a:lnTo>
                  <a:lnTo>
                    <a:pt x="669" y="239"/>
                  </a:lnTo>
                  <a:lnTo>
                    <a:pt x="681" y="244"/>
                  </a:lnTo>
                  <a:lnTo>
                    <a:pt x="681" y="239"/>
                  </a:lnTo>
                  <a:lnTo>
                    <a:pt x="683" y="239"/>
                  </a:lnTo>
                  <a:lnTo>
                    <a:pt x="686" y="239"/>
                  </a:lnTo>
                  <a:lnTo>
                    <a:pt x="690" y="239"/>
                  </a:lnTo>
                  <a:lnTo>
                    <a:pt x="690" y="241"/>
                  </a:lnTo>
                  <a:lnTo>
                    <a:pt x="695" y="244"/>
                  </a:lnTo>
                  <a:lnTo>
                    <a:pt x="695" y="244"/>
                  </a:lnTo>
                  <a:lnTo>
                    <a:pt x="697" y="246"/>
                  </a:lnTo>
                  <a:lnTo>
                    <a:pt x="697" y="251"/>
                  </a:lnTo>
                  <a:lnTo>
                    <a:pt x="700" y="248"/>
                  </a:lnTo>
                  <a:lnTo>
                    <a:pt x="702" y="248"/>
                  </a:lnTo>
                  <a:lnTo>
                    <a:pt x="700" y="246"/>
                  </a:lnTo>
                  <a:lnTo>
                    <a:pt x="702" y="246"/>
                  </a:lnTo>
                  <a:lnTo>
                    <a:pt x="704" y="248"/>
                  </a:lnTo>
                  <a:lnTo>
                    <a:pt x="702" y="248"/>
                  </a:lnTo>
                  <a:lnTo>
                    <a:pt x="702" y="251"/>
                  </a:lnTo>
                  <a:lnTo>
                    <a:pt x="707" y="248"/>
                  </a:lnTo>
                  <a:lnTo>
                    <a:pt x="709" y="248"/>
                  </a:lnTo>
                  <a:lnTo>
                    <a:pt x="714" y="239"/>
                  </a:lnTo>
                  <a:lnTo>
                    <a:pt x="714" y="239"/>
                  </a:lnTo>
                  <a:lnTo>
                    <a:pt x="714" y="234"/>
                  </a:lnTo>
                  <a:lnTo>
                    <a:pt x="714" y="234"/>
                  </a:lnTo>
                  <a:lnTo>
                    <a:pt x="714" y="232"/>
                  </a:lnTo>
                  <a:lnTo>
                    <a:pt x="712" y="229"/>
                  </a:lnTo>
                  <a:lnTo>
                    <a:pt x="714" y="229"/>
                  </a:lnTo>
                  <a:lnTo>
                    <a:pt x="714" y="220"/>
                  </a:lnTo>
                  <a:lnTo>
                    <a:pt x="719" y="222"/>
                  </a:lnTo>
                  <a:lnTo>
                    <a:pt x="721" y="208"/>
                  </a:lnTo>
                  <a:lnTo>
                    <a:pt x="721" y="204"/>
                  </a:lnTo>
                  <a:lnTo>
                    <a:pt x="723" y="204"/>
                  </a:lnTo>
                  <a:lnTo>
                    <a:pt x="723" y="201"/>
                  </a:lnTo>
                  <a:lnTo>
                    <a:pt x="721" y="196"/>
                  </a:lnTo>
                  <a:lnTo>
                    <a:pt x="719" y="196"/>
                  </a:lnTo>
                  <a:lnTo>
                    <a:pt x="719" y="192"/>
                  </a:lnTo>
                  <a:lnTo>
                    <a:pt x="714" y="187"/>
                  </a:lnTo>
                  <a:lnTo>
                    <a:pt x="714" y="185"/>
                  </a:lnTo>
                  <a:lnTo>
                    <a:pt x="719" y="182"/>
                  </a:lnTo>
                  <a:lnTo>
                    <a:pt x="721" y="185"/>
                  </a:lnTo>
                  <a:lnTo>
                    <a:pt x="723" y="182"/>
                  </a:lnTo>
                  <a:lnTo>
                    <a:pt x="721" y="180"/>
                  </a:lnTo>
                  <a:lnTo>
                    <a:pt x="721" y="178"/>
                  </a:lnTo>
                  <a:lnTo>
                    <a:pt x="719" y="173"/>
                  </a:lnTo>
                  <a:lnTo>
                    <a:pt x="719" y="170"/>
                  </a:lnTo>
                  <a:lnTo>
                    <a:pt x="721" y="170"/>
                  </a:lnTo>
                  <a:lnTo>
                    <a:pt x="721" y="168"/>
                  </a:lnTo>
                  <a:lnTo>
                    <a:pt x="719" y="166"/>
                  </a:lnTo>
                  <a:lnTo>
                    <a:pt x="719" y="166"/>
                  </a:lnTo>
                  <a:lnTo>
                    <a:pt x="716" y="161"/>
                  </a:lnTo>
                  <a:lnTo>
                    <a:pt x="716" y="161"/>
                  </a:lnTo>
                  <a:lnTo>
                    <a:pt x="719" y="159"/>
                  </a:lnTo>
                  <a:lnTo>
                    <a:pt x="723" y="159"/>
                  </a:lnTo>
                  <a:lnTo>
                    <a:pt x="723" y="156"/>
                  </a:lnTo>
                  <a:lnTo>
                    <a:pt x="728" y="154"/>
                  </a:lnTo>
                  <a:lnTo>
                    <a:pt x="738" y="166"/>
                  </a:lnTo>
                  <a:lnTo>
                    <a:pt x="752" y="175"/>
                  </a:lnTo>
                  <a:lnTo>
                    <a:pt x="754" y="170"/>
                  </a:lnTo>
                  <a:lnTo>
                    <a:pt x="756" y="173"/>
                  </a:lnTo>
                  <a:lnTo>
                    <a:pt x="754" y="170"/>
                  </a:lnTo>
                  <a:lnTo>
                    <a:pt x="756" y="166"/>
                  </a:lnTo>
                  <a:lnTo>
                    <a:pt x="756" y="166"/>
                  </a:lnTo>
                  <a:lnTo>
                    <a:pt x="752" y="166"/>
                  </a:lnTo>
                  <a:lnTo>
                    <a:pt x="749" y="163"/>
                  </a:lnTo>
                  <a:lnTo>
                    <a:pt x="754" y="159"/>
                  </a:lnTo>
                  <a:lnTo>
                    <a:pt x="756" y="161"/>
                  </a:lnTo>
                  <a:lnTo>
                    <a:pt x="759" y="159"/>
                  </a:lnTo>
                  <a:lnTo>
                    <a:pt x="756" y="156"/>
                  </a:lnTo>
                  <a:lnTo>
                    <a:pt x="756" y="156"/>
                  </a:lnTo>
                  <a:lnTo>
                    <a:pt x="761" y="156"/>
                  </a:lnTo>
                  <a:lnTo>
                    <a:pt x="761" y="140"/>
                  </a:lnTo>
                  <a:lnTo>
                    <a:pt x="771" y="149"/>
                  </a:lnTo>
                  <a:lnTo>
                    <a:pt x="780" y="149"/>
                  </a:lnTo>
                  <a:lnTo>
                    <a:pt x="780" y="142"/>
                  </a:lnTo>
                  <a:lnTo>
                    <a:pt x="787" y="147"/>
                  </a:lnTo>
                  <a:lnTo>
                    <a:pt x="794" y="149"/>
                  </a:lnTo>
                  <a:lnTo>
                    <a:pt x="794" y="137"/>
                  </a:lnTo>
                  <a:lnTo>
                    <a:pt x="797" y="135"/>
                  </a:lnTo>
                  <a:lnTo>
                    <a:pt x="797" y="130"/>
                  </a:lnTo>
                  <a:lnTo>
                    <a:pt x="799" y="128"/>
                  </a:lnTo>
                  <a:lnTo>
                    <a:pt x="794" y="126"/>
                  </a:lnTo>
                  <a:lnTo>
                    <a:pt x="797" y="126"/>
                  </a:lnTo>
                  <a:lnTo>
                    <a:pt x="799" y="116"/>
                  </a:lnTo>
                  <a:lnTo>
                    <a:pt x="790" y="95"/>
                  </a:lnTo>
                  <a:lnTo>
                    <a:pt x="804" y="93"/>
                  </a:lnTo>
                  <a:lnTo>
                    <a:pt x="801" y="81"/>
                  </a:lnTo>
                  <a:lnTo>
                    <a:pt x="813" y="88"/>
                  </a:lnTo>
                  <a:lnTo>
                    <a:pt x="813" y="88"/>
                  </a:lnTo>
                  <a:lnTo>
                    <a:pt x="813" y="95"/>
                  </a:lnTo>
                  <a:lnTo>
                    <a:pt x="818" y="95"/>
                  </a:lnTo>
                  <a:lnTo>
                    <a:pt x="818" y="97"/>
                  </a:lnTo>
                  <a:lnTo>
                    <a:pt x="820" y="102"/>
                  </a:lnTo>
                  <a:lnTo>
                    <a:pt x="823" y="95"/>
                  </a:lnTo>
                  <a:lnTo>
                    <a:pt x="823" y="95"/>
                  </a:lnTo>
                  <a:lnTo>
                    <a:pt x="827" y="85"/>
                  </a:lnTo>
                  <a:lnTo>
                    <a:pt x="839" y="85"/>
                  </a:lnTo>
                  <a:lnTo>
                    <a:pt x="837" y="85"/>
                  </a:lnTo>
                  <a:lnTo>
                    <a:pt x="839" y="90"/>
                  </a:lnTo>
                  <a:lnTo>
                    <a:pt x="841" y="100"/>
                  </a:lnTo>
                  <a:lnTo>
                    <a:pt x="841" y="100"/>
                  </a:lnTo>
                  <a:lnTo>
                    <a:pt x="851" y="104"/>
                  </a:lnTo>
                  <a:lnTo>
                    <a:pt x="856" y="104"/>
                  </a:lnTo>
                  <a:lnTo>
                    <a:pt x="858" y="100"/>
                  </a:lnTo>
                  <a:lnTo>
                    <a:pt x="853" y="95"/>
                  </a:lnTo>
                  <a:lnTo>
                    <a:pt x="853" y="93"/>
                  </a:lnTo>
                  <a:lnTo>
                    <a:pt x="863" y="95"/>
                  </a:lnTo>
                  <a:lnTo>
                    <a:pt x="865" y="93"/>
                  </a:lnTo>
                  <a:lnTo>
                    <a:pt x="867" y="88"/>
                  </a:lnTo>
                  <a:lnTo>
                    <a:pt x="875" y="90"/>
                  </a:lnTo>
                  <a:lnTo>
                    <a:pt x="875" y="90"/>
                  </a:lnTo>
                  <a:lnTo>
                    <a:pt x="875" y="90"/>
                  </a:lnTo>
                  <a:lnTo>
                    <a:pt x="875" y="93"/>
                  </a:lnTo>
                  <a:lnTo>
                    <a:pt x="875" y="97"/>
                  </a:lnTo>
                  <a:lnTo>
                    <a:pt x="872" y="100"/>
                  </a:lnTo>
                  <a:lnTo>
                    <a:pt x="877" y="104"/>
                  </a:lnTo>
                  <a:lnTo>
                    <a:pt x="875" y="104"/>
                  </a:lnTo>
                  <a:lnTo>
                    <a:pt x="872" y="107"/>
                  </a:lnTo>
                  <a:lnTo>
                    <a:pt x="870" y="111"/>
                  </a:lnTo>
                  <a:lnTo>
                    <a:pt x="872" y="114"/>
                  </a:lnTo>
                  <a:lnTo>
                    <a:pt x="872" y="123"/>
                  </a:lnTo>
                  <a:lnTo>
                    <a:pt x="877" y="130"/>
                  </a:lnTo>
                  <a:lnTo>
                    <a:pt x="879" y="130"/>
                  </a:lnTo>
                  <a:lnTo>
                    <a:pt x="879" y="126"/>
                  </a:lnTo>
                  <a:lnTo>
                    <a:pt x="882" y="128"/>
                  </a:lnTo>
                  <a:lnTo>
                    <a:pt x="884" y="128"/>
                  </a:lnTo>
                  <a:lnTo>
                    <a:pt x="884" y="128"/>
                  </a:lnTo>
                  <a:lnTo>
                    <a:pt x="886" y="128"/>
                  </a:lnTo>
                  <a:lnTo>
                    <a:pt x="884" y="130"/>
                  </a:lnTo>
                  <a:lnTo>
                    <a:pt x="884" y="130"/>
                  </a:lnTo>
                  <a:lnTo>
                    <a:pt x="889" y="133"/>
                  </a:lnTo>
                  <a:lnTo>
                    <a:pt x="891" y="137"/>
                  </a:lnTo>
                  <a:lnTo>
                    <a:pt x="893" y="133"/>
                  </a:lnTo>
                  <a:lnTo>
                    <a:pt x="893" y="128"/>
                  </a:lnTo>
                  <a:lnTo>
                    <a:pt x="898" y="123"/>
                  </a:lnTo>
                  <a:lnTo>
                    <a:pt x="898" y="128"/>
                  </a:lnTo>
                  <a:lnTo>
                    <a:pt x="903" y="128"/>
                  </a:lnTo>
                  <a:lnTo>
                    <a:pt x="905" y="128"/>
                  </a:lnTo>
                  <a:lnTo>
                    <a:pt x="908" y="123"/>
                  </a:lnTo>
                  <a:lnTo>
                    <a:pt x="912" y="123"/>
                  </a:lnTo>
                  <a:lnTo>
                    <a:pt x="912" y="128"/>
                  </a:lnTo>
                  <a:lnTo>
                    <a:pt x="917" y="130"/>
                  </a:lnTo>
                  <a:lnTo>
                    <a:pt x="917" y="126"/>
                  </a:lnTo>
                  <a:lnTo>
                    <a:pt x="919" y="123"/>
                  </a:lnTo>
                  <a:lnTo>
                    <a:pt x="931" y="128"/>
                  </a:lnTo>
                  <a:lnTo>
                    <a:pt x="936" y="128"/>
                  </a:lnTo>
                  <a:lnTo>
                    <a:pt x="936" y="126"/>
                  </a:lnTo>
                  <a:lnTo>
                    <a:pt x="945" y="133"/>
                  </a:lnTo>
                  <a:lnTo>
                    <a:pt x="945" y="133"/>
                  </a:lnTo>
                  <a:lnTo>
                    <a:pt x="948" y="133"/>
                  </a:lnTo>
                  <a:lnTo>
                    <a:pt x="948" y="133"/>
                  </a:lnTo>
                  <a:lnTo>
                    <a:pt x="945" y="121"/>
                  </a:lnTo>
                  <a:lnTo>
                    <a:pt x="953" y="118"/>
                  </a:lnTo>
                  <a:lnTo>
                    <a:pt x="953" y="118"/>
                  </a:lnTo>
                  <a:lnTo>
                    <a:pt x="962" y="118"/>
                  </a:lnTo>
                  <a:lnTo>
                    <a:pt x="967" y="116"/>
                  </a:lnTo>
                  <a:lnTo>
                    <a:pt x="969" y="118"/>
                  </a:lnTo>
                  <a:lnTo>
                    <a:pt x="976" y="97"/>
                  </a:lnTo>
                  <a:lnTo>
                    <a:pt x="976" y="95"/>
                  </a:lnTo>
                  <a:lnTo>
                    <a:pt x="995" y="100"/>
                  </a:lnTo>
                  <a:lnTo>
                    <a:pt x="995" y="97"/>
                  </a:lnTo>
                  <a:lnTo>
                    <a:pt x="1000" y="88"/>
                  </a:lnTo>
                  <a:lnTo>
                    <a:pt x="995" y="67"/>
                  </a:lnTo>
                  <a:lnTo>
                    <a:pt x="997" y="55"/>
                  </a:lnTo>
                  <a:lnTo>
                    <a:pt x="1030" y="67"/>
                  </a:lnTo>
                  <a:lnTo>
                    <a:pt x="1047" y="81"/>
                  </a:lnTo>
                  <a:lnTo>
                    <a:pt x="1064" y="69"/>
                  </a:lnTo>
                  <a:lnTo>
                    <a:pt x="1066" y="69"/>
                  </a:lnTo>
                  <a:lnTo>
                    <a:pt x="1071" y="67"/>
                  </a:lnTo>
                  <a:lnTo>
                    <a:pt x="1071" y="62"/>
                  </a:lnTo>
                  <a:lnTo>
                    <a:pt x="1071" y="59"/>
                  </a:lnTo>
                  <a:lnTo>
                    <a:pt x="1066" y="55"/>
                  </a:lnTo>
                  <a:lnTo>
                    <a:pt x="1066" y="50"/>
                  </a:lnTo>
                  <a:lnTo>
                    <a:pt x="1066" y="48"/>
                  </a:lnTo>
                  <a:lnTo>
                    <a:pt x="1078" y="45"/>
                  </a:lnTo>
                  <a:lnTo>
                    <a:pt x="1078" y="43"/>
                  </a:lnTo>
                  <a:lnTo>
                    <a:pt x="1085" y="41"/>
                  </a:lnTo>
                  <a:lnTo>
                    <a:pt x="1090" y="41"/>
                  </a:lnTo>
                  <a:lnTo>
                    <a:pt x="1094" y="41"/>
                  </a:lnTo>
                  <a:lnTo>
                    <a:pt x="1097" y="38"/>
                  </a:lnTo>
                  <a:lnTo>
                    <a:pt x="1097" y="43"/>
                  </a:lnTo>
                  <a:lnTo>
                    <a:pt x="1104" y="38"/>
                  </a:lnTo>
                  <a:lnTo>
                    <a:pt x="1108" y="36"/>
                  </a:lnTo>
                  <a:lnTo>
                    <a:pt x="1106" y="26"/>
                  </a:lnTo>
                  <a:lnTo>
                    <a:pt x="1108" y="26"/>
                  </a:lnTo>
                  <a:lnTo>
                    <a:pt x="1104" y="17"/>
                  </a:lnTo>
                  <a:lnTo>
                    <a:pt x="1101" y="17"/>
                  </a:lnTo>
                  <a:lnTo>
                    <a:pt x="1108" y="15"/>
                  </a:lnTo>
                  <a:lnTo>
                    <a:pt x="1108" y="15"/>
                  </a:lnTo>
                  <a:lnTo>
                    <a:pt x="1113" y="15"/>
                  </a:lnTo>
                  <a:lnTo>
                    <a:pt x="1113" y="15"/>
                  </a:lnTo>
                  <a:lnTo>
                    <a:pt x="1116" y="15"/>
                  </a:lnTo>
                  <a:lnTo>
                    <a:pt x="1118" y="15"/>
                  </a:lnTo>
                  <a:lnTo>
                    <a:pt x="1113" y="0"/>
                  </a:lnTo>
                  <a:lnTo>
                    <a:pt x="1118" y="0"/>
                  </a:lnTo>
                  <a:lnTo>
                    <a:pt x="1130" y="3"/>
                  </a:lnTo>
                  <a:lnTo>
                    <a:pt x="1127" y="5"/>
                  </a:lnTo>
                  <a:lnTo>
                    <a:pt x="1130" y="10"/>
                  </a:lnTo>
                  <a:lnTo>
                    <a:pt x="1127" y="12"/>
                  </a:lnTo>
                  <a:lnTo>
                    <a:pt x="1127" y="15"/>
                  </a:lnTo>
                  <a:lnTo>
                    <a:pt x="1132" y="15"/>
                  </a:lnTo>
                  <a:lnTo>
                    <a:pt x="1134" y="19"/>
                  </a:lnTo>
                  <a:lnTo>
                    <a:pt x="1134" y="15"/>
                  </a:lnTo>
                  <a:lnTo>
                    <a:pt x="1139" y="17"/>
                  </a:lnTo>
                  <a:lnTo>
                    <a:pt x="1141" y="26"/>
                  </a:lnTo>
                  <a:lnTo>
                    <a:pt x="1137" y="26"/>
                  </a:lnTo>
                  <a:lnTo>
                    <a:pt x="1141" y="29"/>
                  </a:lnTo>
                  <a:lnTo>
                    <a:pt x="1141" y="31"/>
                  </a:lnTo>
                  <a:lnTo>
                    <a:pt x="1146" y="31"/>
                  </a:lnTo>
                  <a:lnTo>
                    <a:pt x="1151" y="33"/>
                  </a:lnTo>
                  <a:lnTo>
                    <a:pt x="1151" y="29"/>
                  </a:lnTo>
                  <a:lnTo>
                    <a:pt x="1156" y="29"/>
                  </a:lnTo>
                  <a:lnTo>
                    <a:pt x="1156" y="22"/>
                  </a:lnTo>
                  <a:lnTo>
                    <a:pt x="1158" y="19"/>
                  </a:lnTo>
                  <a:lnTo>
                    <a:pt x="1160" y="22"/>
                  </a:lnTo>
                  <a:lnTo>
                    <a:pt x="1158" y="24"/>
                  </a:lnTo>
                  <a:lnTo>
                    <a:pt x="1160" y="24"/>
                  </a:lnTo>
                  <a:lnTo>
                    <a:pt x="1163" y="24"/>
                  </a:lnTo>
                  <a:lnTo>
                    <a:pt x="1165" y="29"/>
                  </a:lnTo>
                  <a:lnTo>
                    <a:pt x="1170" y="29"/>
                  </a:lnTo>
                  <a:lnTo>
                    <a:pt x="1172" y="29"/>
                  </a:lnTo>
                  <a:lnTo>
                    <a:pt x="1179" y="24"/>
                  </a:lnTo>
                  <a:lnTo>
                    <a:pt x="1179" y="29"/>
                  </a:lnTo>
                  <a:lnTo>
                    <a:pt x="1177" y="31"/>
                  </a:lnTo>
                  <a:lnTo>
                    <a:pt x="1179" y="33"/>
                  </a:lnTo>
                  <a:lnTo>
                    <a:pt x="1184" y="48"/>
                  </a:lnTo>
                  <a:lnTo>
                    <a:pt x="1184" y="48"/>
                  </a:lnTo>
                  <a:lnTo>
                    <a:pt x="1186" y="48"/>
                  </a:lnTo>
                  <a:lnTo>
                    <a:pt x="1191" y="50"/>
                  </a:lnTo>
                  <a:lnTo>
                    <a:pt x="1191" y="57"/>
                  </a:lnTo>
                  <a:lnTo>
                    <a:pt x="1193" y="55"/>
                  </a:lnTo>
                  <a:lnTo>
                    <a:pt x="1196" y="55"/>
                  </a:lnTo>
                  <a:lnTo>
                    <a:pt x="1196" y="57"/>
                  </a:lnTo>
                  <a:lnTo>
                    <a:pt x="1193" y="62"/>
                  </a:lnTo>
                  <a:lnTo>
                    <a:pt x="1198" y="67"/>
                  </a:lnTo>
                  <a:lnTo>
                    <a:pt x="1196" y="71"/>
                  </a:lnTo>
                  <a:lnTo>
                    <a:pt x="1201" y="67"/>
                  </a:lnTo>
                  <a:lnTo>
                    <a:pt x="1203" y="69"/>
                  </a:lnTo>
                  <a:lnTo>
                    <a:pt x="1208" y="67"/>
                  </a:lnTo>
                  <a:lnTo>
                    <a:pt x="1212" y="67"/>
                  </a:lnTo>
                  <a:lnTo>
                    <a:pt x="1212" y="67"/>
                  </a:lnTo>
                  <a:lnTo>
                    <a:pt x="1215" y="76"/>
                  </a:lnTo>
                  <a:lnTo>
                    <a:pt x="1219" y="78"/>
                  </a:lnTo>
                  <a:lnTo>
                    <a:pt x="1217" y="81"/>
                  </a:lnTo>
                  <a:lnTo>
                    <a:pt x="1222" y="81"/>
                  </a:lnTo>
                  <a:lnTo>
                    <a:pt x="1231" y="90"/>
                  </a:lnTo>
                  <a:lnTo>
                    <a:pt x="1227" y="93"/>
                  </a:lnTo>
                  <a:lnTo>
                    <a:pt x="1227" y="95"/>
                  </a:lnTo>
                  <a:lnTo>
                    <a:pt x="1231" y="93"/>
                  </a:lnTo>
                  <a:lnTo>
                    <a:pt x="1229" y="97"/>
                  </a:lnTo>
                  <a:lnTo>
                    <a:pt x="1231" y="111"/>
                  </a:lnTo>
                  <a:lnTo>
                    <a:pt x="1231" y="114"/>
                  </a:lnTo>
                  <a:lnTo>
                    <a:pt x="1234" y="116"/>
                  </a:lnTo>
                  <a:lnTo>
                    <a:pt x="1241" y="114"/>
                  </a:lnTo>
                  <a:lnTo>
                    <a:pt x="1241" y="118"/>
                  </a:lnTo>
                  <a:lnTo>
                    <a:pt x="1243" y="118"/>
                  </a:lnTo>
                  <a:lnTo>
                    <a:pt x="1243" y="118"/>
                  </a:lnTo>
                  <a:lnTo>
                    <a:pt x="1248" y="118"/>
                  </a:lnTo>
                  <a:lnTo>
                    <a:pt x="1253" y="118"/>
                  </a:lnTo>
                  <a:lnTo>
                    <a:pt x="1257" y="123"/>
                  </a:lnTo>
                  <a:lnTo>
                    <a:pt x="1255" y="126"/>
                  </a:lnTo>
                  <a:lnTo>
                    <a:pt x="1257" y="126"/>
                  </a:lnTo>
                  <a:lnTo>
                    <a:pt x="1257" y="128"/>
                  </a:lnTo>
                  <a:lnTo>
                    <a:pt x="1260" y="128"/>
                  </a:lnTo>
                  <a:lnTo>
                    <a:pt x="1260" y="133"/>
                  </a:lnTo>
                  <a:lnTo>
                    <a:pt x="1257" y="133"/>
                  </a:lnTo>
                  <a:lnTo>
                    <a:pt x="1257" y="135"/>
                  </a:lnTo>
                  <a:lnTo>
                    <a:pt x="1255" y="135"/>
                  </a:lnTo>
                  <a:lnTo>
                    <a:pt x="1255" y="140"/>
                  </a:lnTo>
                  <a:lnTo>
                    <a:pt x="1250" y="137"/>
                  </a:lnTo>
                  <a:lnTo>
                    <a:pt x="1250" y="142"/>
                  </a:lnTo>
                  <a:lnTo>
                    <a:pt x="1241" y="142"/>
                  </a:lnTo>
                  <a:lnTo>
                    <a:pt x="1236" y="144"/>
                  </a:lnTo>
                  <a:lnTo>
                    <a:pt x="1236" y="152"/>
                  </a:lnTo>
                  <a:lnTo>
                    <a:pt x="1238" y="156"/>
                  </a:lnTo>
                  <a:lnTo>
                    <a:pt x="1241" y="156"/>
                  </a:lnTo>
                  <a:lnTo>
                    <a:pt x="1248" y="166"/>
                  </a:lnTo>
                  <a:lnTo>
                    <a:pt x="1248" y="170"/>
                  </a:lnTo>
                  <a:lnTo>
                    <a:pt x="1245" y="175"/>
                  </a:lnTo>
                  <a:lnTo>
                    <a:pt x="1245" y="178"/>
                  </a:lnTo>
                  <a:lnTo>
                    <a:pt x="1248" y="178"/>
                  </a:lnTo>
                  <a:lnTo>
                    <a:pt x="1253" y="182"/>
                  </a:lnTo>
                  <a:lnTo>
                    <a:pt x="1250" y="185"/>
                  </a:lnTo>
                  <a:lnTo>
                    <a:pt x="1250" y="187"/>
                  </a:lnTo>
                  <a:lnTo>
                    <a:pt x="1248" y="187"/>
                  </a:lnTo>
                  <a:lnTo>
                    <a:pt x="1245" y="187"/>
                  </a:lnTo>
                  <a:lnTo>
                    <a:pt x="1248" y="187"/>
                  </a:lnTo>
                  <a:lnTo>
                    <a:pt x="1248" y="192"/>
                  </a:lnTo>
                  <a:lnTo>
                    <a:pt x="1245" y="194"/>
                  </a:lnTo>
                  <a:lnTo>
                    <a:pt x="1248" y="194"/>
                  </a:lnTo>
                  <a:lnTo>
                    <a:pt x="1245" y="201"/>
                  </a:lnTo>
                  <a:lnTo>
                    <a:pt x="1245" y="201"/>
                  </a:lnTo>
                  <a:lnTo>
                    <a:pt x="1245" y="206"/>
                  </a:lnTo>
                  <a:lnTo>
                    <a:pt x="1241" y="208"/>
                  </a:lnTo>
                  <a:lnTo>
                    <a:pt x="1241" y="215"/>
                  </a:lnTo>
                  <a:lnTo>
                    <a:pt x="1245" y="213"/>
                  </a:lnTo>
                  <a:lnTo>
                    <a:pt x="1245" y="215"/>
                  </a:lnTo>
                  <a:lnTo>
                    <a:pt x="1250" y="215"/>
                  </a:lnTo>
                  <a:lnTo>
                    <a:pt x="1250" y="215"/>
                  </a:lnTo>
                  <a:lnTo>
                    <a:pt x="1255" y="225"/>
                  </a:lnTo>
                  <a:lnTo>
                    <a:pt x="1255" y="229"/>
                  </a:lnTo>
                  <a:lnTo>
                    <a:pt x="1250" y="229"/>
                  </a:lnTo>
                  <a:lnTo>
                    <a:pt x="1250" y="234"/>
                  </a:lnTo>
                  <a:lnTo>
                    <a:pt x="1255" y="234"/>
                  </a:lnTo>
                  <a:lnTo>
                    <a:pt x="1253" y="239"/>
                  </a:lnTo>
                  <a:lnTo>
                    <a:pt x="1260" y="241"/>
                  </a:lnTo>
                  <a:lnTo>
                    <a:pt x="1250" y="263"/>
                  </a:lnTo>
                  <a:lnTo>
                    <a:pt x="1250" y="260"/>
                  </a:lnTo>
                  <a:lnTo>
                    <a:pt x="1248" y="263"/>
                  </a:lnTo>
                  <a:lnTo>
                    <a:pt x="1245" y="260"/>
                  </a:lnTo>
                  <a:lnTo>
                    <a:pt x="1245" y="263"/>
                  </a:lnTo>
                  <a:lnTo>
                    <a:pt x="1238" y="263"/>
                  </a:lnTo>
                  <a:lnTo>
                    <a:pt x="1238" y="270"/>
                  </a:lnTo>
                  <a:lnTo>
                    <a:pt x="1241" y="270"/>
                  </a:lnTo>
                  <a:lnTo>
                    <a:pt x="1241" y="272"/>
                  </a:lnTo>
                  <a:lnTo>
                    <a:pt x="1236" y="274"/>
                  </a:lnTo>
                  <a:lnTo>
                    <a:pt x="1241" y="279"/>
                  </a:lnTo>
                  <a:lnTo>
                    <a:pt x="1241" y="281"/>
                  </a:lnTo>
                  <a:lnTo>
                    <a:pt x="1236" y="281"/>
                  </a:lnTo>
                  <a:lnTo>
                    <a:pt x="1236" y="284"/>
                  </a:lnTo>
                  <a:lnTo>
                    <a:pt x="1234" y="284"/>
                  </a:lnTo>
                  <a:lnTo>
                    <a:pt x="1236" y="281"/>
                  </a:lnTo>
                  <a:lnTo>
                    <a:pt x="1234" y="281"/>
                  </a:lnTo>
                  <a:lnTo>
                    <a:pt x="1231" y="281"/>
                  </a:lnTo>
                  <a:lnTo>
                    <a:pt x="1229" y="281"/>
                  </a:lnTo>
                  <a:lnTo>
                    <a:pt x="1227" y="281"/>
                  </a:lnTo>
                  <a:lnTo>
                    <a:pt x="1224" y="279"/>
                  </a:lnTo>
                  <a:lnTo>
                    <a:pt x="1222" y="284"/>
                  </a:lnTo>
                  <a:lnTo>
                    <a:pt x="1212" y="291"/>
                  </a:lnTo>
                  <a:lnTo>
                    <a:pt x="1217" y="298"/>
                  </a:lnTo>
                  <a:lnTo>
                    <a:pt x="1222" y="305"/>
                  </a:lnTo>
                  <a:lnTo>
                    <a:pt x="1224" y="305"/>
                  </a:lnTo>
                  <a:lnTo>
                    <a:pt x="1229" y="310"/>
                  </a:lnTo>
                  <a:lnTo>
                    <a:pt x="1227" y="310"/>
                  </a:lnTo>
                  <a:lnTo>
                    <a:pt x="1222" y="315"/>
                  </a:lnTo>
                  <a:lnTo>
                    <a:pt x="1224" y="324"/>
                  </a:lnTo>
                  <a:lnTo>
                    <a:pt x="1227" y="329"/>
                  </a:lnTo>
                  <a:lnTo>
                    <a:pt x="1229" y="331"/>
                  </a:lnTo>
                  <a:lnTo>
                    <a:pt x="1236" y="336"/>
                  </a:lnTo>
                  <a:lnTo>
                    <a:pt x="1241" y="338"/>
                  </a:lnTo>
                  <a:lnTo>
                    <a:pt x="1245" y="338"/>
                  </a:lnTo>
                  <a:lnTo>
                    <a:pt x="1250" y="329"/>
                  </a:lnTo>
                  <a:lnTo>
                    <a:pt x="1255" y="336"/>
                  </a:lnTo>
                  <a:lnTo>
                    <a:pt x="1262" y="341"/>
                  </a:lnTo>
                  <a:lnTo>
                    <a:pt x="1264" y="343"/>
                  </a:lnTo>
                  <a:lnTo>
                    <a:pt x="1264" y="343"/>
                  </a:lnTo>
                  <a:lnTo>
                    <a:pt x="1262" y="345"/>
                  </a:lnTo>
                  <a:lnTo>
                    <a:pt x="1260" y="345"/>
                  </a:lnTo>
                  <a:lnTo>
                    <a:pt x="1260" y="352"/>
                  </a:lnTo>
                  <a:lnTo>
                    <a:pt x="1262" y="355"/>
                  </a:lnTo>
                  <a:lnTo>
                    <a:pt x="1267" y="350"/>
                  </a:lnTo>
                  <a:lnTo>
                    <a:pt x="1269" y="352"/>
                  </a:lnTo>
                  <a:lnTo>
                    <a:pt x="1269" y="352"/>
                  </a:lnTo>
                  <a:lnTo>
                    <a:pt x="1271" y="359"/>
                  </a:lnTo>
                  <a:lnTo>
                    <a:pt x="1274" y="359"/>
                  </a:lnTo>
                  <a:lnTo>
                    <a:pt x="1274" y="362"/>
                  </a:lnTo>
                  <a:lnTo>
                    <a:pt x="1279" y="362"/>
                  </a:lnTo>
                  <a:lnTo>
                    <a:pt x="1281" y="366"/>
                  </a:lnTo>
                  <a:lnTo>
                    <a:pt x="1281" y="371"/>
                  </a:lnTo>
                  <a:lnTo>
                    <a:pt x="1279" y="371"/>
                  </a:lnTo>
                  <a:lnTo>
                    <a:pt x="1271" y="374"/>
                  </a:lnTo>
                  <a:lnTo>
                    <a:pt x="1271" y="376"/>
                  </a:lnTo>
                  <a:lnTo>
                    <a:pt x="1274" y="381"/>
                  </a:lnTo>
                  <a:lnTo>
                    <a:pt x="1274" y="385"/>
                  </a:lnTo>
                  <a:lnTo>
                    <a:pt x="1271" y="390"/>
                  </a:lnTo>
                  <a:lnTo>
                    <a:pt x="1274" y="392"/>
                  </a:lnTo>
                  <a:lnTo>
                    <a:pt x="1283" y="400"/>
                  </a:lnTo>
                  <a:lnTo>
                    <a:pt x="1283" y="402"/>
                  </a:lnTo>
                  <a:lnTo>
                    <a:pt x="1286" y="404"/>
                  </a:lnTo>
                  <a:lnTo>
                    <a:pt x="1288" y="400"/>
                  </a:lnTo>
                  <a:lnTo>
                    <a:pt x="1288" y="400"/>
                  </a:lnTo>
                  <a:lnTo>
                    <a:pt x="1288" y="404"/>
                  </a:lnTo>
                  <a:lnTo>
                    <a:pt x="1290" y="404"/>
                  </a:lnTo>
                  <a:lnTo>
                    <a:pt x="1293" y="404"/>
                  </a:lnTo>
                  <a:lnTo>
                    <a:pt x="1293" y="404"/>
                  </a:lnTo>
                  <a:lnTo>
                    <a:pt x="1293" y="400"/>
                  </a:lnTo>
                  <a:lnTo>
                    <a:pt x="1302" y="402"/>
                  </a:lnTo>
                  <a:lnTo>
                    <a:pt x="1307" y="397"/>
                  </a:lnTo>
                  <a:lnTo>
                    <a:pt x="1312" y="397"/>
                  </a:lnTo>
                  <a:lnTo>
                    <a:pt x="1312" y="400"/>
                  </a:lnTo>
                  <a:lnTo>
                    <a:pt x="1312" y="400"/>
                  </a:lnTo>
                  <a:lnTo>
                    <a:pt x="1316" y="404"/>
                  </a:lnTo>
                  <a:lnTo>
                    <a:pt x="1316" y="404"/>
                  </a:lnTo>
                  <a:lnTo>
                    <a:pt x="1319" y="404"/>
                  </a:lnTo>
                  <a:lnTo>
                    <a:pt x="1321" y="407"/>
                  </a:lnTo>
                  <a:lnTo>
                    <a:pt x="1323" y="404"/>
                  </a:lnTo>
                  <a:lnTo>
                    <a:pt x="1330" y="409"/>
                  </a:lnTo>
                  <a:lnTo>
                    <a:pt x="1338" y="414"/>
                  </a:lnTo>
                  <a:lnTo>
                    <a:pt x="1335" y="414"/>
                  </a:lnTo>
                  <a:lnTo>
                    <a:pt x="1338" y="418"/>
                  </a:lnTo>
                  <a:lnTo>
                    <a:pt x="1340" y="416"/>
                  </a:lnTo>
                  <a:lnTo>
                    <a:pt x="1345" y="414"/>
                  </a:lnTo>
                  <a:lnTo>
                    <a:pt x="1347" y="407"/>
                  </a:lnTo>
                  <a:lnTo>
                    <a:pt x="1354" y="409"/>
                  </a:lnTo>
                  <a:lnTo>
                    <a:pt x="1359" y="404"/>
                  </a:lnTo>
                  <a:lnTo>
                    <a:pt x="1364" y="404"/>
                  </a:lnTo>
                  <a:lnTo>
                    <a:pt x="1366" y="404"/>
                  </a:lnTo>
                  <a:lnTo>
                    <a:pt x="1371" y="404"/>
                  </a:lnTo>
                  <a:lnTo>
                    <a:pt x="1371" y="400"/>
                  </a:lnTo>
                  <a:lnTo>
                    <a:pt x="1371" y="404"/>
                  </a:lnTo>
                  <a:lnTo>
                    <a:pt x="1373" y="404"/>
                  </a:lnTo>
                  <a:lnTo>
                    <a:pt x="1373" y="411"/>
                  </a:lnTo>
                  <a:lnTo>
                    <a:pt x="1375" y="411"/>
                  </a:lnTo>
                  <a:lnTo>
                    <a:pt x="1375" y="414"/>
                  </a:lnTo>
                  <a:lnTo>
                    <a:pt x="1380" y="414"/>
                  </a:lnTo>
                  <a:lnTo>
                    <a:pt x="1382" y="416"/>
                  </a:lnTo>
                  <a:lnTo>
                    <a:pt x="1382" y="418"/>
                  </a:lnTo>
                  <a:lnTo>
                    <a:pt x="1387" y="418"/>
                  </a:lnTo>
                  <a:lnTo>
                    <a:pt x="1390" y="423"/>
                  </a:lnTo>
                  <a:lnTo>
                    <a:pt x="1385" y="426"/>
                  </a:lnTo>
                  <a:lnTo>
                    <a:pt x="1385" y="430"/>
                  </a:lnTo>
                  <a:lnTo>
                    <a:pt x="1385" y="433"/>
                  </a:lnTo>
                  <a:lnTo>
                    <a:pt x="1385" y="433"/>
                  </a:lnTo>
                  <a:lnTo>
                    <a:pt x="1385" y="442"/>
                  </a:lnTo>
                  <a:lnTo>
                    <a:pt x="1385" y="447"/>
                  </a:lnTo>
                  <a:lnTo>
                    <a:pt x="1385" y="447"/>
                  </a:lnTo>
                  <a:lnTo>
                    <a:pt x="1390" y="454"/>
                  </a:lnTo>
                  <a:lnTo>
                    <a:pt x="1385" y="456"/>
                  </a:lnTo>
                  <a:lnTo>
                    <a:pt x="1380" y="456"/>
                  </a:lnTo>
                  <a:lnTo>
                    <a:pt x="1375" y="461"/>
                  </a:lnTo>
                  <a:lnTo>
                    <a:pt x="1380" y="461"/>
                  </a:lnTo>
                  <a:lnTo>
                    <a:pt x="1380" y="475"/>
                  </a:lnTo>
                  <a:lnTo>
                    <a:pt x="1375" y="485"/>
                  </a:lnTo>
                  <a:lnTo>
                    <a:pt x="1380" y="485"/>
                  </a:lnTo>
                  <a:lnTo>
                    <a:pt x="1380" y="492"/>
                  </a:lnTo>
                  <a:lnTo>
                    <a:pt x="1382" y="492"/>
                  </a:lnTo>
                  <a:lnTo>
                    <a:pt x="1390" y="494"/>
                  </a:lnTo>
                  <a:lnTo>
                    <a:pt x="1385" y="503"/>
                  </a:lnTo>
                  <a:lnTo>
                    <a:pt x="1390" y="501"/>
                  </a:lnTo>
                  <a:lnTo>
                    <a:pt x="1390" y="503"/>
                  </a:lnTo>
                  <a:lnTo>
                    <a:pt x="1390" y="506"/>
                  </a:lnTo>
                  <a:lnTo>
                    <a:pt x="1387" y="511"/>
                  </a:lnTo>
                  <a:lnTo>
                    <a:pt x="1394" y="508"/>
                  </a:lnTo>
                  <a:lnTo>
                    <a:pt x="1390" y="513"/>
                  </a:lnTo>
                  <a:lnTo>
                    <a:pt x="1390" y="520"/>
                  </a:lnTo>
                  <a:lnTo>
                    <a:pt x="1385" y="525"/>
                  </a:lnTo>
                  <a:lnTo>
                    <a:pt x="1385" y="522"/>
                  </a:lnTo>
                  <a:lnTo>
                    <a:pt x="1380" y="527"/>
                  </a:lnTo>
                  <a:lnTo>
                    <a:pt x="1382" y="527"/>
                  </a:lnTo>
                  <a:lnTo>
                    <a:pt x="1385" y="532"/>
                  </a:lnTo>
                  <a:lnTo>
                    <a:pt x="1382" y="532"/>
                  </a:lnTo>
                  <a:lnTo>
                    <a:pt x="1380" y="537"/>
                  </a:lnTo>
                  <a:lnTo>
                    <a:pt x="1380" y="534"/>
                  </a:lnTo>
                  <a:lnTo>
                    <a:pt x="1380" y="537"/>
                  </a:lnTo>
                  <a:lnTo>
                    <a:pt x="1375" y="539"/>
                  </a:lnTo>
                  <a:lnTo>
                    <a:pt x="1373" y="544"/>
                  </a:lnTo>
                  <a:lnTo>
                    <a:pt x="1368" y="541"/>
                  </a:lnTo>
                  <a:lnTo>
                    <a:pt x="1366" y="548"/>
                  </a:lnTo>
                  <a:lnTo>
                    <a:pt x="1366" y="546"/>
                  </a:lnTo>
                  <a:lnTo>
                    <a:pt x="1364" y="546"/>
                  </a:lnTo>
                  <a:lnTo>
                    <a:pt x="1364" y="553"/>
                  </a:lnTo>
                  <a:lnTo>
                    <a:pt x="1361" y="553"/>
                  </a:lnTo>
                  <a:lnTo>
                    <a:pt x="1359" y="551"/>
                  </a:lnTo>
                  <a:lnTo>
                    <a:pt x="1356" y="551"/>
                  </a:lnTo>
                  <a:lnTo>
                    <a:pt x="1356" y="555"/>
                  </a:lnTo>
                  <a:lnTo>
                    <a:pt x="1361" y="555"/>
                  </a:lnTo>
                  <a:lnTo>
                    <a:pt x="1368" y="563"/>
                  </a:lnTo>
                  <a:lnTo>
                    <a:pt x="1368" y="563"/>
                  </a:lnTo>
                  <a:lnTo>
                    <a:pt x="1356" y="572"/>
                  </a:lnTo>
                  <a:lnTo>
                    <a:pt x="1349" y="572"/>
                  </a:lnTo>
                  <a:lnTo>
                    <a:pt x="1349" y="574"/>
                  </a:lnTo>
                  <a:lnTo>
                    <a:pt x="1361" y="577"/>
                  </a:lnTo>
                  <a:lnTo>
                    <a:pt x="1371" y="577"/>
                  </a:lnTo>
                  <a:lnTo>
                    <a:pt x="1375" y="584"/>
                  </a:lnTo>
                  <a:lnTo>
                    <a:pt x="1378" y="586"/>
                  </a:lnTo>
                  <a:lnTo>
                    <a:pt x="1385" y="591"/>
                  </a:lnTo>
                  <a:lnTo>
                    <a:pt x="1385" y="586"/>
                  </a:lnTo>
                  <a:lnTo>
                    <a:pt x="1385" y="584"/>
                  </a:lnTo>
                  <a:lnTo>
                    <a:pt x="1390" y="586"/>
                  </a:lnTo>
                  <a:lnTo>
                    <a:pt x="1392" y="586"/>
                  </a:lnTo>
                  <a:lnTo>
                    <a:pt x="1390" y="591"/>
                  </a:lnTo>
                  <a:lnTo>
                    <a:pt x="1399" y="600"/>
                  </a:lnTo>
                  <a:lnTo>
                    <a:pt x="1406" y="603"/>
                  </a:lnTo>
                  <a:lnTo>
                    <a:pt x="1408" y="600"/>
                  </a:lnTo>
                  <a:lnTo>
                    <a:pt x="1408" y="603"/>
                  </a:lnTo>
                  <a:lnTo>
                    <a:pt x="1408" y="603"/>
                  </a:lnTo>
                  <a:lnTo>
                    <a:pt x="1413" y="605"/>
                  </a:lnTo>
                  <a:lnTo>
                    <a:pt x="1404" y="614"/>
                  </a:lnTo>
                  <a:lnTo>
                    <a:pt x="1404" y="622"/>
                  </a:lnTo>
                  <a:lnTo>
                    <a:pt x="1404" y="619"/>
                  </a:lnTo>
                  <a:lnTo>
                    <a:pt x="1401" y="619"/>
                  </a:lnTo>
                  <a:lnTo>
                    <a:pt x="1404" y="629"/>
                  </a:lnTo>
                  <a:lnTo>
                    <a:pt x="1397" y="633"/>
                  </a:lnTo>
                  <a:lnTo>
                    <a:pt x="1392" y="629"/>
                  </a:lnTo>
                  <a:lnTo>
                    <a:pt x="1392" y="624"/>
                  </a:lnTo>
                  <a:lnTo>
                    <a:pt x="1390" y="622"/>
                  </a:lnTo>
                  <a:lnTo>
                    <a:pt x="1382" y="624"/>
                  </a:lnTo>
                  <a:lnTo>
                    <a:pt x="1378" y="633"/>
                  </a:lnTo>
                  <a:lnTo>
                    <a:pt x="1385" y="640"/>
                  </a:lnTo>
                  <a:lnTo>
                    <a:pt x="1390" y="638"/>
                  </a:lnTo>
                  <a:lnTo>
                    <a:pt x="1392" y="645"/>
                  </a:lnTo>
                  <a:lnTo>
                    <a:pt x="1394" y="645"/>
                  </a:lnTo>
                  <a:lnTo>
                    <a:pt x="1390" y="648"/>
                  </a:lnTo>
                  <a:lnTo>
                    <a:pt x="1387" y="643"/>
                  </a:lnTo>
                  <a:lnTo>
                    <a:pt x="1385" y="645"/>
                  </a:lnTo>
                  <a:lnTo>
                    <a:pt x="1380" y="645"/>
                  </a:lnTo>
                  <a:lnTo>
                    <a:pt x="1380" y="648"/>
                  </a:lnTo>
                  <a:lnTo>
                    <a:pt x="1380" y="655"/>
                  </a:lnTo>
                  <a:lnTo>
                    <a:pt x="1382" y="659"/>
                  </a:lnTo>
                  <a:lnTo>
                    <a:pt x="1380" y="674"/>
                  </a:lnTo>
                  <a:lnTo>
                    <a:pt x="1375" y="671"/>
                  </a:lnTo>
                  <a:lnTo>
                    <a:pt x="1371" y="674"/>
                  </a:lnTo>
                  <a:lnTo>
                    <a:pt x="1368" y="671"/>
                  </a:lnTo>
                  <a:lnTo>
                    <a:pt x="1368" y="676"/>
                  </a:lnTo>
                  <a:lnTo>
                    <a:pt x="1366" y="676"/>
                  </a:lnTo>
                  <a:lnTo>
                    <a:pt x="1364" y="674"/>
                  </a:lnTo>
                  <a:lnTo>
                    <a:pt x="1361" y="671"/>
                  </a:lnTo>
                  <a:lnTo>
                    <a:pt x="1359" y="676"/>
                  </a:lnTo>
                  <a:lnTo>
                    <a:pt x="1356" y="676"/>
                  </a:lnTo>
                  <a:lnTo>
                    <a:pt x="1356" y="678"/>
                  </a:lnTo>
                  <a:lnTo>
                    <a:pt x="1359" y="681"/>
                  </a:lnTo>
                  <a:lnTo>
                    <a:pt x="1371" y="683"/>
                  </a:lnTo>
                  <a:lnTo>
                    <a:pt x="1368" y="685"/>
                  </a:lnTo>
                  <a:lnTo>
                    <a:pt x="1373" y="685"/>
                  </a:lnTo>
                  <a:lnTo>
                    <a:pt x="1373" y="690"/>
                  </a:lnTo>
                  <a:lnTo>
                    <a:pt x="1371" y="690"/>
                  </a:lnTo>
                  <a:lnTo>
                    <a:pt x="1371" y="690"/>
                  </a:lnTo>
                  <a:lnTo>
                    <a:pt x="1368" y="690"/>
                  </a:lnTo>
                  <a:lnTo>
                    <a:pt x="1364" y="688"/>
                  </a:lnTo>
                  <a:lnTo>
                    <a:pt x="1364" y="690"/>
                  </a:lnTo>
                  <a:lnTo>
                    <a:pt x="1366" y="690"/>
                  </a:lnTo>
                  <a:lnTo>
                    <a:pt x="1366" y="690"/>
                  </a:lnTo>
                  <a:lnTo>
                    <a:pt x="1361" y="688"/>
                  </a:lnTo>
                  <a:lnTo>
                    <a:pt x="1356" y="685"/>
                  </a:lnTo>
                  <a:lnTo>
                    <a:pt x="1352" y="690"/>
                  </a:lnTo>
                  <a:lnTo>
                    <a:pt x="1345" y="692"/>
                  </a:lnTo>
                  <a:lnTo>
                    <a:pt x="1349" y="697"/>
                  </a:lnTo>
                  <a:lnTo>
                    <a:pt x="1349" y="700"/>
                  </a:lnTo>
                  <a:lnTo>
                    <a:pt x="1352" y="700"/>
                  </a:lnTo>
                  <a:lnTo>
                    <a:pt x="1352" y="707"/>
                  </a:lnTo>
                  <a:lnTo>
                    <a:pt x="1354" y="709"/>
                  </a:lnTo>
                  <a:lnTo>
                    <a:pt x="1356" y="709"/>
                  </a:lnTo>
                  <a:lnTo>
                    <a:pt x="1354" y="711"/>
                  </a:lnTo>
                  <a:lnTo>
                    <a:pt x="1356" y="711"/>
                  </a:lnTo>
                  <a:lnTo>
                    <a:pt x="1356" y="714"/>
                  </a:lnTo>
                  <a:lnTo>
                    <a:pt x="1361" y="718"/>
                  </a:lnTo>
                  <a:lnTo>
                    <a:pt x="1366" y="721"/>
                  </a:lnTo>
                  <a:lnTo>
                    <a:pt x="1368" y="723"/>
                  </a:lnTo>
                  <a:lnTo>
                    <a:pt x="1373" y="718"/>
                  </a:lnTo>
                  <a:lnTo>
                    <a:pt x="1380" y="721"/>
                  </a:lnTo>
                  <a:lnTo>
                    <a:pt x="1380" y="723"/>
                  </a:lnTo>
                  <a:lnTo>
                    <a:pt x="1378" y="721"/>
                  </a:lnTo>
                  <a:lnTo>
                    <a:pt x="1380" y="725"/>
                  </a:lnTo>
                  <a:lnTo>
                    <a:pt x="1385" y="723"/>
                  </a:lnTo>
                  <a:lnTo>
                    <a:pt x="1390" y="728"/>
                  </a:lnTo>
                  <a:lnTo>
                    <a:pt x="1385" y="730"/>
                  </a:lnTo>
                  <a:lnTo>
                    <a:pt x="1380" y="730"/>
                  </a:lnTo>
                  <a:lnTo>
                    <a:pt x="1382" y="733"/>
                  </a:lnTo>
                  <a:lnTo>
                    <a:pt x="1385" y="735"/>
                  </a:lnTo>
                  <a:lnTo>
                    <a:pt x="1390" y="735"/>
                  </a:lnTo>
                  <a:lnTo>
                    <a:pt x="1390" y="737"/>
                  </a:lnTo>
                  <a:lnTo>
                    <a:pt x="1390" y="735"/>
                  </a:lnTo>
                  <a:lnTo>
                    <a:pt x="1392" y="737"/>
                  </a:lnTo>
                  <a:lnTo>
                    <a:pt x="1397" y="740"/>
                  </a:lnTo>
                  <a:lnTo>
                    <a:pt x="1404" y="735"/>
                  </a:lnTo>
                  <a:lnTo>
                    <a:pt x="1406" y="737"/>
                  </a:lnTo>
                  <a:lnTo>
                    <a:pt x="1406" y="740"/>
                  </a:lnTo>
                  <a:lnTo>
                    <a:pt x="1408" y="742"/>
                  </a:lnTo>
                  <a:lnTo>
                    <a:pt x="1404" y="742"/>
                  </a:lnTo>
                  <a:lnTo>
                    <a:pt x="1404" y="749"/>
                  </a:lnTo>
                  <a:lnTo>
                    <a:pt x="1408" y="749"/>
                  </a:lnTo>
                  <a:lnTo>
                    <a:pt x="1413" y="740"/>
                  </a:lnTo>
                  <a:lnTo>
                    <a:pt x="1413" y="742"/>
                  </a:lnTo>
                  <a:lnTo>
                    <a:pt x="1413" y="747"/>
                  </a:lnTo>
                  <a:lnTo>
                    <a:pt x="1416" y="747"/>
                  </a:lnTo>
                  <a:lnTo>
                    <a:pt x="1413" y="751"/>
                  </a:lnTo>
                  <a:lnTo>
                    <a:pt x="1413" y="756"/>
                  </a:lnTo>
                  <a:lnTo>
                    <a:pt x="1413" y="756"/>
                  </a:lnTo>
                  <a:lnTo>
                    <a:pt x="1404" y="761"/>
                  </a:lnTo>
                  <a:lnTo>
                    <a:pt x="1404" y="761"/>
                  </a:lnTo>
                  <a:lnTo>
                    <a:pt x="1406" y="766"/>
                  </a:lnTo>
                  <a:lnTo>
                    <a:pt x="1413" y="770"/>
                  </a:lnTo>
                  <a:lnTo>
                    <a:pt x="1432" y="787"/>
                  </a:lnTo>
                  <a:lnTo>
                    <a:pt x="1432" y="785"/>
                  </a:lnTo>
                  <a:lnTo>
                    <a:pt x="1437" y="785"/>
                  </a:lnTo>
                  <a:lnTo>
                    <a:pt x="1437" y="789"/>
                  </a:lnTo>
                  <a:lnTo>
                    <a:pt x="1439" y="789"/>
                  </a:lnTo>
                  <a:lnTo>
                    <a:pt x="1442" y="789"/>
                  </a:lnTo>
                  <a:lnTo>
                    <a:pt x="1442" y="792"/>
                  </a:lnTo>
                  <a:lnTo>
                    <a:pt x="1442" y="794"/>
                  </a:lnTo>
                  <a:lnTo>
                    <a:pt x="1444" y="796"/>
                  </a:lnTo>
                  <a:lnTo>
                    <a:pt x="1446" y="794"/>
                  </a:lnTo>
                  <a:lnTo>
                    <a:pt x="1451" y="799"/>
                  </a:lnTo>
                  <a:lnTo>
                    <a:pt x="1446" y="803"/>
                  </a:lnTo>
                  <a:lnTo>
                    <a:pt x="1449" y="806"/>
                  </a:lnTo>
                  <a:lnTo>
                    <a:pt x="1446" y="811"/>
                  </a:lnTo>
                  <a:lnTo>
                    <a:pt x="1449" y="813"/>
                  </a:lnTo>
                  <a:lnTo>
                    <a:pt x="1446" y="813"/>
                  </a:lnTo>
                  <a:lnTo>
                    <a:pt x="1442" y="813"/>
                  </a:lnTo>
                  <a:lnTo>
                    <a:pt x="1437" y="818"/>
                  </a:lnTo>
                  <a:lnTo>
                    <a:pt x="1444" y="832"/>
                  </a:lnTo>
                  <a:lnTo>
                    <a:pt x="1446" y="832"/>
                  </a:lnTo>
                  <a:lnTo>
                    <a:pt x="1446" y="834"/>
                  </a:lnTo>
                  <a:lnTo>
                    <a:pt x="1446" y="836"/>
                  </a:lnTo>
                  <a:lnTo>
                    <a:pt x="1446" y="841"/>
                  </a:lnTo>
                  <a:lnTo>
                    <a:pt x="1444" y="841"/>
                  </a:lnTo>
                  <a:lnTo>
                    <a:pt x="1442" y="839"/>
                  </a:lnTo>
                  <a:lnTo>
                    <a:pt x="1442" y="846"/>
                  </a:lnTo>
                  <a:lnTo>
                    <a:pt x="1439" y="846"/>
                  </a:lnTo>
                  <a:lnTo>
                    <a:pt x="1437" y="851"/>
                  </a:lnTo>
                  <a:lnTo>
                    <a:pt x="1437" y="851"/>
                  </a:lnTo>
                  <a:lnTo>
                    <a:pt x="1437" y="853"/>
                  </a:lnTo>
                  <a:lnTo>
                    <a:pt x="1430" y="860"/>
                  </a:lnTo>
                  <a:lnTo>
                    <a:pt x="1432" y="865"/>
                  </a:lnTo>
                  <a:lnTo>
                    <a:pt x="1430" y="865"/>
                  </a:lnTo>
                  <a:lnTo>
                    <a:pt x="1420" y="867"/>
                  </a:lnTo>
                  <a:lnTo>
                    <a:pt x="1418" y="867"/>
                  </a:lnTo>
                  <a:lnTo>
                    <a:pt x="1418" y="870"/>
                  </a:lnTo>
                  <a:lnTo>
                    <a:pt x="1418" y="870"/>
                  </a:lnTo>
                  <a:lnTo>
                    <a:pt x="1418" y="874"/>
                  </a:lnTo>
                  <a:lnTo>
                    <a:pt x="1423" y="877"/>
                  </a:lnTo>
                  <a:lnTo>
                    <a:pt x="1420" y="884"/>
                  </a:lnTo>
                  <a:lnTo>
                    <a:pt x="1418" y="888"/>
                  </a:lnTo>
                  <a:lnTo>
                    <a:pt x="1420" y="888"/>
                  </a:lnTo>
                  <a:lnTo>
                    <a:pt x="1418" y="896"/>
                  </a:lnTo>
                  <a:lnTo>
                    <a:pt x="1418" y="896"/>
                  </a:lnTo>
                  <a:lnTo>
                    <a:pt x="1416" y="893"/>
                  </a:lnTo>
                  <a:lnTo>
                    <a:pt x="1413" y="898"/>
                  </a:lnTo>
                  <a:lnTo>
                    <a:pt x="1416" y="900"/>
                  </a:lnTo>
                  <a:lnTo>
                    <a:pt x="1416" y="903"/>
                  </a:lnTo>
                  <a:lnTo>
                    <a:pt x="1416" y="907"/>
                  </a:lnTo>
                  <a:lnTo>
                    <a:pt x="1413" y="907"/>
                  </a:lnTo>
                  <a:lnTo>
                    <a:pt x="1411" y="907"/>
                  </a:lnTo>
                  <a:lnTo>
                    <a:pt x="1411" y="912"/>
                  </a:lnTo>
                  <a:lnTo>
                    <a:pt x="1411" y="914"/>
                  </a:lnTo>
                  <a:lnTo>
                    <a:pt x="1406" y="919"/>
                  </a:lnTo>
                  <a:lnTo>
                    <a:pt x="1404" y="914"/>
                  </a:lnTo>
                  <a:lnTo>
                    <a:pt x="1394" y="917"/>
                  </a:lnTo>
                  <a:lnTo>
                    <a:pt x="1394" y="917"/>
                  </a:lnTo>
                  <a:lnTo>
                    <a:pt x="1397" y="919"/>
                  </a:lnTo>
                  <a:lnTo>
                    <a:pt x="1394" y="919"/>
                  </a:lnTo>
                  <a:lnTo>
                    <a:pt x="1394" y="924"/>
                  </a:lnTo>
                  <a:lnTo>
                    <a:pt x="1390" y="926"/>
                  </a:lnTo>
                  <a:lnTo>
                    <a:pt x="1387" y="926"/>
                  </a:lnTo>
                  <a:lnTo>
                    <a:pt x="1387" y="929"/>
                  </a:lnTo>
                  <a:lnTo>
                    <a:pt x="1385" y="929"/>
                  </a:lnTo>
                  <a:lnTo>
                    <a:pt x="1382" y="924"/>
                  </a:lnTo>
                  <a:lnTo>
                    <a:pt x="1378" y="919"/>
                  </a:lnTo>
                  <a:lnTo>
                    <a:pt x="1375" y="922"/>
                  </a:lnTo>
                  <a:lnTo>
                    <a:pt x="1364" y="931"/>
                  </a:lnTo>
                  <a:lnTo>
                    <a:pt x="1364" y="933"/>
                  </a:lnTo>
                  <a:lnTo>
                    <a:pt x="1359" y="933"/>
                  </a:lnTo>
                  <a:lnTo>
                    <a:pt x="1356" y="938"/>
                  </a:lnTo>
                  <a:lnTo>
                    <a:pt x="1352" y="943"/>
                  </a:lnTo>
                  <a:lnTo>
                    <a:pt x="1352" y="948"/>
                  </a:lnTo>
                  <a:lnTo>
                    <a:pt x="1352" y="952"/>
                  </a:lnTo>
                  <a:lnTo>
                    <a:pt x="1356" y="952"/>
                  </a:lnTo>
                  <a:lnTo>
                    <a:pt x="1361" y="952"/>
                  </a:lnTo>
                  <a:lnTo>
                    <a:pt x="1359" y="957"/>
                  </a:lnTo>
                  <a:lnTo>
                    <a:pt x="1361" y="959"/>
                  </a:lnTo>
                  <a:lnTo>
                    <a:pt x="1361" y="964"/>
                  </a:lnTo>
                  <a:lnTo>
                    <a:pt x="1366" y="966"/>
                  </a:lnTo>
                  <a:lnTo>
                    <a:pt x="1361" y="969"/>
                  </a:lnTo>
                  <a:lnTo>
                    <a:pt x="1361" y="971"/>
                  </a:lnTo>
                  <a:lnTo>
                    <a:pt x="1359" y="976"/>
                  </a:lnTo>
                  <a:lnTo>
                    <a:pt x="1356" y="976"/>
                  </a:lnTo>
                  <a:lnTo>
                    <a:pt x="1352" y="978"/>
                  </a:lnTo>
                  <a:lnTo>
                    <a:pt x="1352" y="981"/>
                  </a:lnTo>
                  <a:lnTo>
                    <a:pt x="1349" y="976"/>
                  </a:lnTo>
                  <a:lnTo>
                    <a:pt x="1347" y="976"/>
                  </a:lnTo>
                  <a:lnTo>
                    <a:pt x="1347" y="976"/>
                  </a:lnTo>
                  <a:lnTo>
                    <a:pt x="1342" y="976"/>
                  </a:lnTo>
                  <a:lnTo>
                    <a:pt x="1335" y="971"/>
                  </a:lnTo>
                  <a:lnTo>
                    <a:pt x="1335" y="976"/>
                  </a:lnTo>
                  <a:lnTo>
                    <a:pt x="1333" y="976"/>
                  </a:lnTo>
                  <a:lnTo>
                    <a:pt x="1328" y="971"/>
                  </a:lnTo>
                  <a:lnTo>
                    <a:pt x="1328" y="966"/>
                  </a:lnTo>
                  <a:lnTo>
                    <a:pt x="1328" y="966"/>
                  </a:lnTo>
                  <a:lnTo>
                    <a:pt x="1326" y="966"/>
                  </a:lnTo>
                  <a:lnTo>
                    <a:pt x="1321" y="971"/>
                  </a:lnTo>
                  <a:lnTo>
                    <a:pt x="1316" y="976"/>
                  </a:lnTo>
                  <a:lnTo>
                    <a:pt x="1314" y="983"/>
                  </a:lnTo>
                  <a:lnTo>
                    <a:pt x="1316" y="985"/>
                  </a:lnTo>
                  <a:lnTo>
                    <a:pt x="1312" y="988"/>
                  </a:lnTo>
                  <a:lnTo>
                    <a:pt x="1312" y="995"/>
                  </a:lnTo>
                  <a:lnTo>
                    <a:pt x="1312" y="995"/>
                  </a:lnTo>
                  <a:lnTo>
                    <a:pt x="1312" y="990"/>
                  </a:lnTo>
                  <a:lnTo>
                    <a:pt x="1307" y="988"/>
                  </a:lnTo>
                  <a:lnTo>
                    <a:pt x="1297" y="995"/>
                  </a:lnTo>
                  <a:lnTo>
                    <a:pt x="1290" y="990"/>
                  </a:lnTo>
                  <a:lnTo>
                    <a:pt x="1283" y="992"/>
                  </a:lnTo>
                  <a:lnTo>
                    <a:pt x="1274" y="999"/>
                  </a:lnTo>
                  <a:lnTo>
                    <a:pt x="1274" y="997"/>
                  </a:lnTo>
                  <a:lnTo>
                    <a:pt x="1271" y="999"/>
                  </a:lnTo>
                  <a:lnTo>
                    <a:pt x="1267" y="997"/>
                  </a:lnTo>
                  <a:lnTo>
                    <a:pt x="1264" y="997"/>
                  </a:lnTo>
                  <a:lnTo>
                    <a:pt x="1264" y="995"/>
                  </a:lnTo>
                  <a:lnTo>
                    <a:pt x="1262" y="999"/>
                  </a:lnTo>
                  <a:lnTo>
                    <a:pt x="1262" y="997"/>
                  </a:lnTo>
                  <a:lnTo>
                    <a:pt x="1260" y="997"/>
                  </a:lnTo>
                  <a:lnTo>
                    <a:pt x="1255" y="997"/>
                  </a:lnTo>
                  <a:lnTo>
                    <a:pt x="1253" y="1004"/>
                  </a:lnTo>
                  <a:lnTo>
                    <a:pt x="1250" y="999"/>
                  </a:lnTo>
                  <a:lnTo>
                    <a:pt x="1248" y="1002"/>
                  </a:lnTo>
                  <a:lnTo>
                    <a:pt x="1250" y="1007"/>
                  </a:lnTo>
                  <a:lnTo>
                    <a:pt x="1241" y="1009"/>
                  </a:lnTo>
                  <a:lnTo>
                    <a:pt x="1241" y="1007"/>
                  </a:lnTo>
                  <a:lnTo>
                    <a:pt x="1238" y="1009"/>
                  </a:lnTo>
                  <a:lnTo>
                    <a:pt x="1236" y="1007"/>
                  </a:lnTo>
                  <a:lnTo>
                    <a:pt x="1234" y="1009"/>
                  </a:lnTo>
                  <a:lnTo>
                    <a:pt x="1234" y="1007"/>
                  </a:lnTo>
                  <a:lnTo>
                    <a:pt x="1227" y="1007"/>
                  </a:lnTo>
                  <a:lnTo>
                    <a:pt x="1227" y="1004"/>
                  </a:lnTo>
                  <a:lnTo>
                    <a:pt x="1234" y="999"/>
                  </a:lnTo>
                  <a:lnTo>
                    <a:pt x="1231" y="995"/>
                  </a:lnTo>
                  <a:lnTo>
                    <a:pt x="1229" y="995"/>
                  </a:lnTo>
                  <a:lnTo>
                    <a:pt x="1227" y="999"/>
                  </a:lnTo>
                  <a:lnTo>
                    <a:pt x="1222" y="997"/>
                  </a:lnTo>
                  <a:lnTo>
                    <a:pt x="1219" y="1002"/>
                  </a:lnTo>
                  <a:lnTo>
                    <a:pt x="1215" y="1002"/>
                  </a:lnTo>
                  <a:lnTo>
                    <a:pt x="1212" y="999"/>
                  </a:lnTo>
                  <a:lnTo>
                    <a:pt x="1208" y="1007"/>
                  </a:lnTo>
                  <a:lnTo>
                    <a:pt x="1208" y="1007"/>
                  </a:lnTo>
                  <a:lnTo>
                    <a:pt x="1208" y="1009"/>
                  </a:lnTo>
                  <a:lnTo>
                    <a:pt x="1210" y="1011"/>
                  </a:lnTo>
                  <a:lnTo>
                    <a:pt x="1208" y="1014"/>
                  </a:lnTo>
                  <a:lnTo>
                    <a:pt x="1210" y="1016"/>
                  </a:lnTo>
                  <a:lnTo>
                    <a:pt x="1203" y="1018"/>
                  </a:lnTo>
                  <a:lnTo>
                    <a:pt x="1203" y="1028"/>
                  </a:lnTo>
                  <a:lnTo>
                    <a:pt x="1203" y="1035"/>
                  </a:lnTo>
                  <a:lnTo>
                    <a:pt x="1189" y="1037"/>
                  </a:lnTo>
                  <a:lnTo>
                    <a:pt x="1189" y="1042"/>
                  </a:lnTo>
                  <a:lnTo>
                    <a:pt x="1184" y="1049"/>
                  </a:lnTo>
                  <a:lnTo>
                    <a:pt x="1182" y="1049"/>
                  </a:lnTo>
                  <a:lnTo>
                    <a:pt x="1182" y="1047"/>
                  </a:lnTo>
                  <a:lnTo>
                    <a:pt x="1179" y="1047"/>
                  </a:lnTo>
                  <a:lnTo>
                    <a:pt x="1179" y="1047"/>
                  </a:lnTo>
                  <a:lnTo>
                    <a:pt x="1177" y="1047"/>
                  </a:lnTo>
                  <a:lnTo>
                    <a:pt x="1179" y="1049"/>
                  </a:lnTo>
                  <a:lnTo>
                    <a:pt x="1175" y="1049"/>
                  </a:lnTo>
                  <a:lnTo>
                    <a:pt x="1177" y="1051"/>
                  </a:lnTo>
                  <a:lnTo>
                    <a:pt x="1175" y="1056"/>
                  </a:lnTo>
                  <a:lnTo>
                    <a:pt x="1172" y="1061"/>
                  </a:lnTo>
                  <a:lnTo>
                    <a:pt x="1170" y="1063"/>
                  </a:lnTo>
                  <a:lnTo>
                    <a:pt x="1172" y="1068"/>
                  </a:lnTo>
                  <a:lnTo>
                    <a:pt x="1170" y="1077"/>
                  </a:lnTo>
                  <a:lnTo>
                    <a:pt x="1170" y="1082"/>
                  </a:lnTo>
                  <a:lnTo>
                    <a:pt x="1170" y="1087"/>
                  </a:lnTo>
                  <a:lnTo>
                    <a:pt x="1172" y="1089"/>
                  </a:lnTo>
                  <a:lnTo>
                    <a:pt x="1170" y="1089"/>
                  </a:lnTo>
                  <a:lnTo>
                    <a:pt x="1172" y="1099"/>
                  </a:lnTo>
                  <a:lnTo>
                    <a:pt x="1175" y="1099"/>
                  </a:lnTo>
                  <a:lnTo>
                    <a:pt x="1179" y="1092"/>
                  </a:lnTo>
                  <a:lnTo>
                    <a:pt x="1186" y="1103"/>
                  </a:lnTo>
                  <a:lnTo>
                    <a:pt x="1193" y="1103"/>
                  </a:lnTo>
                  <a:lnTo>
                    <a:pt x="1205" y="1103"/>
                  </a:lnTo>
                  <a:lnTo>
                    <a:pt x="1203" y="1108"/>
                  </a:lnTo>
                  <a:lnTo>
                    <a:pt x="1208" y="1118"/>
                  </a:lnTo>
                  <a:lnTo>
                    <a:pt x="1212" y="1129"/>
                  </a:lnTo>
                  <a:lnTo>
                    <a:pt x="1212" y="1134"/>
                  </a:lnTo>
                  <a:lnTo>
                    <a:pt x="1210" y="1136"/>
                  </a:lnTo>
                  <a:lnTo>
                    <a:pt x="1208" y="1139"/>
                  </a:lnTo>
                  <a:lnTo>
                    <a:pt x="1212" y="1144"/>
                  </a:lnTo>
                  <a:lnTo>
                    <a:pt x="1208" y="1151"/>
                  </a:lnTo>
                  <a:lnTo>
                    <a:pt x="1203" y="1148"/>
                  </a:lnTo>
                  <a:lnTo>
                    <a:pt x="1203" y="1153"/>
                  </a:lnTo>
                  <a:lnTo>
                    <a:pt x="1203" y="1151"/>
                  </a:lnTo>
                  <a:lnTo>
                    <a:pt x="1203" y="1153"/>
                  </a:lnTo>
                  <a:lnTo>
                    <a:pt x="1201" y="1153"/>
                  </a:lnTo>
                  <a:lnTo>
                    <a:pt x="1196" y="1155"/>
                  </a:lnTo>
                  <a:lnTo>
                    <a:pt x="1196" y="1160"/>
                  </a:lnTo>
                  <a:lnTo>
                    <a:pt x="1189" y="1162"/>
                  </a:lnTo>
                  <a:lnTo>
                    <a:pt x="1189" y="1160"/>
                  </a:lnTo>
                  <a:lnTo>
                    <a:pt x="1186" y="1160"/>
                  </a:lnTo>
                  <a:lnTo>
                    <a:pt x="1182" y="1162"/>
                  </a:lnTo>
                  <a:lnTo>
                    <a:pt x="1179" y="1160"/>
                  </a:lnTo>
                  <a:lnTo>
                    <a:pt x="1177" y="1162"/>
                  </a:lnTo>
                  <a:lnTo>
                    <a:pt x="1175" y="1155"/>
                  </a:lnTo>
                  <a:lnTo>
                    <a:pt x="1170" y="1151"/>
                  </a:lnTo>
                  <a:lnTo>
                    <a:pt x="1167" y="1155"/>
                  </a:lnTo>
                  <a:lnTo>
                    <a:pt x="1163" y="1153"/>
                  </a:lnTo>
                  <a:lnTo>
                    <a:pt x="1163" y="1160"/>
                  </a:lnTo>
                  <a:lnTo>
                    <a:pt x="1163" y="1160"/>
                  </a:lnTo>
                  <a:lnTo>
                    <a:pt x="1160" y="1162"/>
                  </a:lnTo>
                  <a:lnTo>
                    <a:pt x="1156" y="1160"/>
                  </a:lnTo>
                  <a:lnTo>
                    <a:pt x="1158" y="1155"/>
                  </a:lnTo>
                  <a:lnTo>
                    <a:pt x="1153" y="1155"/>
                  </a:lnTo>
                  <a:lnTo>
                    <a:pt x="1153" y="1160"/>
                  </a:lnTo>
                  <a:lnTo>
                    <a:pt x="1156" y="1162"/>
                  </a:lnTo>
                  <a:lnTo>
                    <a:pt x="1156" y="1167"/>
                  </a:lnTo>
                  <a:lnTo>
                    <a:pt x="1151" y="1167"/>
                  </a:lnTo>
                  <a:lnTo>
                    <a:pt x="1151" y="1170"/>
                  </a:lnTo>
                  <a:lnTo>
                    <a:pt x="1149" y="1172"/>
                  </a:lnTo>
                  <a:lnTo>
                    <a:pt x="1146" y="1174"/>
                  </a:lnTo>
                  <a:lnTo>
                    <a:pt x="1149" y="1179"/>
                  </a:lnTo>
                  <a:lnTo>
                    <a:pt x="1146" y="1179"/>
                  </a:lnTo>
                  <a:lnTo>
                    <a:pt x="1146" y="1181"/>
                  </a:lnTo>
                  <a:lnTo>
                    <a:pt x="1139" y="1179"/>
                  </a:lnTo>
                  <a:lnTo>
                    <a:pt x="1139" y="1174"/>
                  </a:lnTo>
                  <a:lnTo>
                    <a:pt x="1137" y="1170"/>
                  </a:lnTo>
                  <a:lnTo>
                    <a:pt x="1132" y="1165"/>
                  </a:lnTo>
                  <a:lnTo>
                    <a:pt x="1132" y="1167"/>
                  </a:lnTo>
                  <a:lnTo>
                    <a:pt x="1130" y="1165"/>
                  </a:lnTo>
                  <a:lnTo>
                    <a:pt x="1130" y="1167"/>
                  </a:lnTo>
                  <a:lnTo>
                    <a:pt x="1127" y="1167"/>
                  </a:lnTo>
                  <a:lnTo>
                    <a:pt x="1123" y="1167"/>
                  </a:lnTo>
                  <a:lnTo>
                    <a:pt x="1120" y="1165"/>
                  </a:lnTo>
                  <a:lnTo>
                    <a:pt x="1118" y="1162"/>
                  </a:lnTo>
                  <a:lnTo>
                    <a:pt x="1118" y="1160"/>
                  </a:lnTo>
                  <a:lnTo>
                    <a:pt x="1113" y="1160"/>
                  </a:lnTo>
                  <a:lnTo>
                    <a:pt x="1116" y="1155"/>
                  </a:lnTo>
                  <a:lnTo>
                    <a:pt x="1118" y="1155"/>
                  </a:lnTo>
                  <a:lnTo>
                    <a:pt x="1118" y="1155"/>
                  </a:lnTo>
                  <a:lnTo>
                    <a:pt x="1113" y="1155"/>
                  </a:lnTo>
                  <a:lnTo>
                    <a:pt x="1113" y="1158"/>
                  </a:lnTo>
                  <a:lnTo>
                    <a:pt x="1111" y="1155"/>
                  </a:lnTo>
                  <a:lnTo>
                    <a:pt x="1108" y="1155"/>
                  </a:lnTo>
                  <a:lnTo>
                    <a:pt x="1108" y="1165"/>
                  </a:lnTo>
                  <a:lnTo>
                    <a:pt x="1104" y="1160"/>
                  </a:lnTo>
                  <a:lnTo>
                    <a:pt x="1094" y="1162"/>
                  </a:lnTo>
                  <a:lnTo>
                    <a:pt x="1094" y="1162"/>
                  </a:lnTo>
                  <a:lnTo>
                    <a:pt x="1094" y="1165"/>
                  </a:lnTo>
                  <a:lnTo>
                    <a:pt x="1090" y="1165"/>
                  </a:lnTo>
                  <a:lnTo>
                    <a:pt x="1087" y="1162"/>
                  </a:lnTo>
                  <a:lnTo>
                    <a:pt x="1085" y="1165"/>
                  </a:lnTo>
                  <a:lnTo>
                    <a:pt x="1082" y="1165"/>
                  </a:lnTo>
                  <a:lnTo>
                    <a:pt x="1080" y="1165"/>
                  </a:lnTo>
                  <a:lnTo>
                    <a:pt x="1073" y="1167"/>
                  </a:lnTo>
                  <a:lnTo>
                    <a:pt x="1066" y="1160"/>
                  </a:lnTo>
                  <a:lnTo>
                    <a:pt x="1061" y="1160"/>
                  </a:lnTo>
                  <a:lnTo>
                    <a:pt x="1061" y="1155"/>
                  </a:lnTo>
                  <a:lnTo>
                    <a:pt x="1054" y="1158"/>
                  </a:lnTo>
                  <a:lnTo>
                    <a:pt x="1052" y="1160"/>
                  </a:lnTo>
                  <a:lnTo>
                    <a:pt x="1052" y="1160"/>
                  </a:lnTo>
                  <a:lnTo>
                    <a:pt x="1049" y="1160"/>
                  </a:lnTo>
                  <a:lnTo>
                    <a:pt x="1047" y="1155"/>
                  </a:lnTo>
                  <a:lnTo>
                    <a:pt x="1047" y="1155"/>
                  </a:lnTo>
                  <a:lnTo>
                    <a:pt x="1047" y="1158"/>
                  </a:lnTo>
                  <a:lnTo>
                    <a:pt x="1042" y="1155"/>
                  </a:lnTo>
                  <a:lnTo>
                    <a:pt x="1042" y="1153"/>
                  </a:lnTo>
                  <a:lnTo>
                    <a:pt x="1038" y="1148"/>
                  </a:lnTo>
                  <a:lnTo>
                    <a:pt x="1038" y="1146"/>
                  </a:lnTo>
                  <a:lnTo>
                    <a:pt x="1026" y="1148"/>
                  </a:lnTo>
                  <a:lnTo>
                    <a:pt x="1019" y="1148"/>
                  </a:lnTo>
                  <a:lnTo>
                    <a:pt x="1014" y="1158"/>
                  </a:lnTo>
                  <a:lnTo>
                    <a:pt x="1016" y="1160"/>
                  </a:lnTo>
                  <a:lnTo>
                    <a:pt x="1021" y="1162"/>
                  </a:lnTo>
                  <a:lnTo>
                    <a:pt x="1023" y="1170"/>
                  </a:lnTo>
                  <a:lnTo>
                    <a:pt x="1023" y="1170"/>
                  </a:lnTo>
                  <a:lnTo>
                    <a:pt x="1023" y="1174"/>
                  </a:lnTo>
                  <a:lnTo>
                    <a:pt x="1023" y="1177"/>
                  </a:lnTo>
                  <a:lnTo>
                    <a:pt x="1016" y="1179"/>
                  </a:lnTo>
                  <a:lnTo>
                    <a:pt x="1004" y="1174"/>
                  </a:lnTo>
                  <a:lnTo>
                    <a:pt x="1002" y="1179"/>
                  </a:lnTo>
                  <a:lnTo>
                    <a:pt x="995" y="1174"/>
                  </a:lnTo>
                  <a:lnTo>
                    <a:pt x="990" y="1174"/>
                  </a:lnTo>
                  <a:lnTo>
                    <a:pt x="988" y="1177"/>
                  </a:lnTo>
                  <a:lnTo>
                    <a:pt x="988" y="1184"/>
                  </a:lnTo>
                  <a:lnTo>
                    <a:pt x="986" y="1184"/>
                  </a:lnTo>
                  <a:lnTo>
                    <a:pt x="986" y="1186"/>
                  </a:lnTo>
                  <a:lnTo>
                    <a:pt x="988" y="1188"/>
                  </a:lnTo>
                  <a:lnTo>
                    <a:pt x="990" y="1198"/>
                  </a:lnTo>
                  <a:lnTo>
                    <a:pt x="988" y="1198"/>
                  </a:lnTo>
                  <a:lnTo>
                    <a:pt x="983" y="1198"/>
                  </a:lnTo>
                  <a:lnTo>
                    <a:pt x="981" y="1198"/>
                  </a:lnTo>
                  <a:lnTo>
                    <a:pt x="981" y="1205"/>
                  </a:lnTo>
                  <a:lnTo>
                    <a:pt x="976" y="1205"/>
                  </a:lnTo>
                  <a:lnTo>
                    <a:pt x="976" y="1210"/>
                  </a:lnTo>
                  <a:lnTo>
                    <a:pt x="974" y="1210"/>
                  </a:lnTo>
                  <a:lnTo>
                    <a:pt x="969" y="1207"/>
                  </a:lnTo>
                  <a:lnTo>
                    <a:pt x="967" y="1212"/>
                  </a:lnTo>
                  <a:lnTo>
                    <a:pt x="962" y="1210"/>
                  </a:lnTo>
                  <a:lnTo>
                    <a:pt x="960" y="1203"/>
                  </a:lnTo>
                  <a:lnTo>
                    <a:pt x="953" y="1198"/>
                  </a:lnTo>
                  <a:lnTo>
                    <a:pt x="957" y="1193"/>
                  </a:lnTo>
                  <a:lnTo>
                    <a:pt x="953" y="1191"/>
                  </a:lnTo>
                  <a:lnTo>
                    <a:pt x="950" y="1188"/>
                  </a:lnTo>
                  <a:lnTo>
                    <a:pt x="953" y="1186"/>
                  </a:lnTo>
                  <a:lnTo>
                    <a:pt x="950" y="1184"/>
                  </a:lnTo>
                  <a:lnTo>
                    <a:pt x="950" y="1184"/>
                  </a:lnTo>
                  <a:lnTo>
                    <a:pt x="950" y="1172"/>
                  </a:lnTo>
                  <a:lnTo>
                    <a:pt x="945" y="1174"/>
                  </a:lnTo>
                  <a:lnTo>
                    <a:pt x="945" y="1172"/>
                  </a:lnTo>
                  <a:lnTo>
                    <a:pt x="945" y="1170"/>
                  </a:lnTo>
                  <a:lnTo>
                    <a:pt x="945" y="1170"/>
                  </a:lnTo>
                  <a:lnTo>
                    <a:pt x="945" y="1167"/>
                  </a:lnTo>
                  <a:lnTo>
                    <a:pt x="945" y="1162"/>
                  </a:lnTo>
                  <a:lnTo>
                    <a:pt x="941" y="1160"/>
                  </a:lnTo>
                  <a:lnTo>
                    <a:pt x="945" y="1160"/>
                  </a:lnTo>
                  <a:lnTo>
                    <a:pt x="948" y="1160"/>
                  </a:lnTo>
                  <a:lnTo>
                    <a:pt x="948" y="1160"/>
                  </a:lnTo>
                  <a:lnTo>
                    <a:pt x="941" y="1155"/>
                  </a:lnTo>
                  <a:lnTo>
                    <a:pt x="941" y="1153"/>
                  </a:lnTo>
                  <a:lnTo>
                    <a:pt x="941" y="1158"/>
                  </a:lnTo>
                  <a:lnTo>
                    <a:pt x="936" y="1158"/>
                  </a:lnTo>
                  <a:lnTo>
                    <a:pt x="936" y="1155"/>
                  </a:lnTo>
                  <a:lnTo>
                    <a:pt x="931" y="1155"/>
                  </a:lnTo>
                  <a:lnTo>
                    <a:pt x="927" y="1165"/>
                  </a:lnTo>
                  <a:lnTo>
                    <a:pt x="929" y="1167"/>
                  </a:lnTo>
                  <a:lnTo>
                    <a:pt x="927" y="1170"/>
                  </a:lnTo>
                  <a:lnTo>
                    <a:pt x="924" y="1167"/>
                  </a:lnTo>
                  <a:lnTo>
                    <a:pt x="924" y="1162"/>
                  </a:lnTo>
                  <a:lnTo>
                    <a:pt x="922" y="1158"/>
                  </a:lnTo>
                  <a:lnTo>
                    <a:pt x="919" y="1158"/>
                  </a:lnTo>
                  <a:lnTo>
                    <a:pt x="915" y="1155"/>
                  </a:lnTo>
                  <a:lnTo>
                    <a:pt x="910" y="1146"/>
                  </a:lnTo>
                  <a:lnTo>
                    <a:pt x="908" y="1136"/>
                  </a:lnTo>
                  <a:lnTo>
                    <a:pt x="903" y="1136"/>
                  </a:lnTo>
                  <a:lnTo>
                    <a:pt x="901" y="1136"/>
                  </a:lnTo>
                  <a:lnTo>
                    <a:pt x="884" y="1129"/>
                  </a:lnTo>
                  <a:lnTo>
                    <a:pt x="884" y="1122"/>
                  </a:lnTo>
                  <a:lnTo>
                    <a:pt x="875" y="1113"/>
                  </a:lnTo>
                  <a:lnTo>
                    <a:pt x="877" y="1110"/>
                  </a:lnTo>
                  <a:lnTo>
                    <a:pt x="875" y="1108"/>
                  </a:lnTo>
                  <a:lnTo>
                    <a:pt x="875" y="1115"/>
                  </a:lnTo>
                  <a:lnTo>
                    <a:pt x="872" y="1122"/>
                  </a:lnTo>
                  <a:lnTo>
                    <a:pt x="865" y="1122"/>
                  </a:lnTo>
                  <a:lnTo>
                    <a:pt x="865" y="1122"/>
                  </a:lnTo>
                  <a:lnTo>
                    <a:pt x="860" y="1125"/>
                  </a:lnTo>
                  <a:lnTo>
                    <a:pt x="860" y="1127"/>
                  </a:lnTo>
                  <a:lnTo>
                    <a:pt x="860" y="1125"/>
                  </a:lnTo>
                  <a:lnTo>
                    <a:pt x="856" y="1127"/>
                  </a:lnTo>
                  <a:lnTo>
                    <a:pt x="856" y="1129"/>
                  </a:lnTo>
                  <a:lnTo>
                    <a:pt x="860" y="1129"/>
                  </a:lnTo>
                  <a:lnTo>
                    <a:pt x="858" y="1136"/>
                  </a:lnTo>
                  <a:lnTo>
                    <a:pt x="846" y="1132"/>
                  </a:lnTo>
                  <a:lnTo>
                    <a:pt x="846" y="1136"/>
                  </a:lnTo>
                  <a:lnTo>
                    <a:pt x="849" y="1136"/>
                  </a:lnTo>
                  <a:lnTo>
                    <a:pt x="844" y="1136"/>
                  </a:lnTo>
                  <a:lnTo>
                    <a:pt x="846" y="1136"/>
                  </a:lnTo>
                  <a:lnTo>
                    <a:pt x="846" y="1141"/>
                  </a:lnTo>
                  <a:lnTo>
                    <a:pt x="846" y="1141"/>
                  </a:lnTo>
                  <a:lnTo>
                    <a:pt x="849" y="1144"/>
                  </a:lnTo>
                  <a:lnTo>
                    <a:pt x="846" y="1148"/>
                  </a:lnTo>
                  <a:lnTo>
                    <a:pt x="846" y="1151"/>
                  </a:lnTo>
                  <a:lnTo>
                    <a:pt x="844" y="1151"/>
                  </a:lnTo>
                  <a:lnTo>
                    <a:pt x="841" y="1153"/>
                  </a:lnTo>
                  <a:lnTo>
                    <a:pt x="841" y="1153"/>
                  </a:lnTo>
                  <a:lnTo>
                    <a:pt x="839" y="1160"/>
                  </a:lnTo>
                  <a:lnTo>
                    <a:pt x="837" y="1160"/>
                  </a:lnTo>
                  <a:lnTo>
                    <a:pt x="837" y="1162"/>
                  </a:lnTo>
                  <a:lnTo>
                    <a:pt x="837" y="1162"/>
                  </a:lnTo>
                  <a:lnTo>
                    <a:pt x="837" y="1165"/>
                  </a:lnTo>
                  <a:lnTo>
                    <a:pt x="841" y="1167"/>
                  </a:lnTo>
                  <a:lnTo>
                    <a:pt x="839" y="1174"/>
                  </a:lnTo>
                  <a:lnTo>
                    <a:pt x="841" y="1177"/>
                  </a:lnTo>
                  <a:lnTo>
                    <a:pt x="844" y="1174"/>
                  </a:lnTo>
                  <a:lnTo>
                    <a:pt x="844" y="1179"/>
                  </a:lnTo>
                  <a:lnTo>
                    <a:pt x="841" y="1179"/>
                  </a:lnTo>
                  <a:lnTo>
                    <a:pt x="846" y="1181"/>
                  </a:lnTo>
                  <a:lnTo>
                    <a:pt x="846" y="1184"/>
                  </a:lnTo>
                  <a:lnTo>
                    <a:pt x="841" y="1186"/>
                  </a:lnTo>
                  <a:lnTo>
                    <a:pt x="846" y="1186"/>
                  </a:lnTo>
                  <a:lnTo>
                    <a:pt x="846" y="1188"/>
                  </a:lnTo>
                  <a:lnTo>
                    <a:pt x="841" y="1188"/>
                  </a:lnTo>
                  <a:lnTo>
                    <a:pt x="837" y="1188"/>
                  </a:lnTo>
                  <a:lnTo>
                    <a:pt x="837" y="1188"/>
                  </a:lnTo>
                  <a:lnTo>
                    <a:pt x="837" y="1191"/>
                  </a:lnTo>
                  <a:lnTo>
                    <a:pt x="827" y="1193"/>
                  </a:lnTo>
                  <a:lnTo>
                    <a:pt x="827" y="1193"/>
                  </a:lnTo>
                  <a:lnTo>
                    <a:pt x="825" y="1193"/>
                  </a:lnTo>
                  <a:lnTo>
                    <a:pt x="825" y="1191"/>
                  </a:lnTo>
                  <a:lnTo>
                    <a:pt x="818" y="1191"/>
                  </a:lnTo>
                  <a:lnTo>
                    <a:pt x="815" y="1188"/>
                  </a:lnTo>
                  <a:lnTo>
                    <a:pt x="813" y="1191"/>
                  </a:lnTo>
                  <a:lnTo>
                    <a:pt x="813" y="1193"/>
                  </a:lnTo>
                  <a:lnTo>
                    <a:pt x="808" y="1193"/>
                  </a:lnTo>
                  <a:lnTo>
                    <a:pt x="808" y="1193"/>
                  </a:lnTo>
                  <a:lnTo>
                    <a:pt x="806" y="1198"/>
                  </a:lnTo>
                  <a:lnTo>
                    <a:pt x="799" y="1205"/>
                  </a:lnTo>
                  <a:lnTo>
                    <a:pt x="794" y="1203"/>
                  </a:lnTo>
                  <a:lnTo>
                    <a:pt x="794" y="1207"/>
                  </a:lnTo>
                  <a:lnTo>
                    <a:pt x="790" y="1205"/>
                  </a:lnTo>
                  <a:lnTo>
                    <a:pt x="785" y="1207"/>
                  </a:lnTo>
                  <a:lnTo>
                    <a:pt x="785" y="1212"/>
                  </a:lnTo>
                  <a:lnTo>
                    <a:pt x="780" y="1212"/>
                  </a:lnTo>
                  <a:lnTo>
                    <a:pt x="785" y="1219"/>
                  </a:lnTo>
                  <a:lnTo>
                    <a:pt x="782" y="1221"/>
                  </a:lnTo>
                  <a:lnTo>
                    <a:pt x="780" y="1229"/>
                  </a:lnTo>
                  <a:lnTo>
                    <a:pt x="780" y="1231"/>
                  </a:lnTo>
                  <a:lnTo>
                    <a:pt x="773" y="1229"/>
                  </a:lnTo>
                  <a:lnTo>
                    <a:pt x="771" y="1226"/>
                  </a:lnTo>
                  <a:lnTo>
                    <a:pt x="773" y="1221"/>
                  </a:lnTo>
                  <a:lnTo>
                    <a:pt x="771" y="1212"/>
                  </a:lnTo>
                  <a:lnTo>
                    <a:pt x="766" y="1212"/>
                  </a:lnTo>
                  <a:lnTo>
                    <a:pt x="754" y="1203"/>
                  </a:lnTo>
                  <a:lnTo>
                    <a:pt x="740" y="1207"/>
                  </a:lnTo>
                  <a:lnTo>
                    <a:pt x="738" y="1207"/>
                  </a:lnTo>
                  <a:lnTo>
                    <a:pt x="735" y="1203"/>
                  </a:lnTo>
                  <a:lnTo>
                    <a:pt x="730" y="1203"/>
                  </a:lnTo>
                  <a:lnTo>
                    <a:pt x="730" y="1198"/>
                  </a:lnTo>
                  <a:lnTo>
                    <a:pt x="733" y="1198"/>
                  </a:lnTo>
                  <a:lnTo>
                    <a:pt x="738" y="1198"/>
                  </a:lnTo>
                  <a:lnTo>
                    <a:pt x="738" y="1193"/>
                  </a:lnTo>
                  <a:lnTo>
                    <a:pt x="742" y="1188"/>
                  </a:lnTo>
                  <a:lnTo>
                    <a:pt x="742" y="1181"/>
                  </a:lnTo>
                  <a:lnTo>
                    <a:pt x="742" y="1179"/>
                  </a:lnTo>
                  <a:lnTo>
                    <a:pt x="742" y="1179"/>
                  </a:lnTo>
                  <a:lnTo>
                    <a:pt x="740" y="1179"/>
                  </a:lnTo>
                  <a:lnTo>
                    <a:pt x="738" y="1184"/>
                  </a:lnTo>
                  <a:lnTo>
                    <a:pt x="735" y="1186"/>
                  </a:lnTo>
                  <a:lnTo>
                    <a:pt x="730" y="1184"/>
                  </a:lnTo>
                  <a:lnTo>
                    <a:pt x="730" y="1188"/>
                  </a:lnTo>
                  <a:lnTo>
                    <a:pt x="728" y="1188"/>
                  </a:lnTo>
                  <a:lnTo>
                    <a:pt x="728" y="1181"/>
                  </a:lnTo>
                  <a:lnTo>
                    <a:pt x="723" y="1191"/>
                  </a:lnTo>
                  <a:lnTo>
                    <a:pt x="719" y="1188"/>
                  </a:lnTo>
                  <a:lnTo>
                    <a:pt x="719" y="1188"/>
                  </a:lnTo>
                  <a:lnTo>
                    <a:pt x="719" y="1188"/>
                  </a:lnTo>
                  <a:lnTo>
                    <a:pt x="716" y="1188"/>
                  </a:lnTo>
                  <a:lnTo>
                    <a:pt x="714" y="1186"/>
                  </a:lnTo>
                  <a:lnTo>
                    <a:pt x="714" y="1188"/>
                  </a:lnTo>
                  <a:lnTo>
                    <a:pt x="712" y="1186"/>
                  </a:lnTo>
                  <a:lnTo>
                    <a:pt x="707" y="1184"/>
                  </a:lnTo>
                  <a:lnTo>
                    <a:pt x="704" y="1181"/>
                  </a:lnTo>
                  <a:lnTo>
                    <a:pt x="702" y="1184"/>
                  </a:lnTo>
                  <a:lnTo>
                    <a:pt x="700" y="1186"/>
                  </a:lnTo>
                  <a:lnTo>
                    <a:pt x="697" y="1181"/>
                  </a:lnTo>
                  <a:lnTo>
                    <a:pt x="695" y="1184"/>
                  </a:lnTo>
                  <a:lnTo>
                    <a:pt x="695" y="1179"/>
                  </a:lnTo>
                  <a:lnTo>
                    <a:pt x="690" y="1181"/>
                  </a:lnTo>
                  <a:lnTo>
                    <a:pt x="690" y="1179"/>
                  </a:lnTo>
                  <a:lnTo>
                    <a:pt x="688" y="1179"/>
                  </a:lnTo>
                  <a:lnTo>
                    <a:pt x="690" y="1172"/>
                  </a:lnTo>
                  <a:lnTo>
                    <a:pt x="690" y="1170"/>
                  </a:lnTo>
                  <a:lnTo>
                    <a:pt x="686" y="1170"/>
                  </a:lnTo>
                  <a:lnTo>
                    <a:pt x="681" y="1174"/>
                  </a:lnTo>
                  <a:lnTo>
                    <a:pt x="676" y="1172"/>
                  </a:lnTo>
                  <a:lnTo>
                    <a:pt x="669" y="1165"/>
                  </a:lnTo>
                  <a:lnTo>
                    <a:pt x="664" y="1165"/>
                  </a:lnTo>
                  <a:lnTo>
                    <a:pt x="667" y="1167"/>
                  </a:lnTo>
                  <a:lnTo>
                    <a:pt x="662" y="1174"/>
                  </a:lnTo>
                  <a:lnTo>
                    <a:pt x="657" y="1174"/>
                  </a:lnTo>
                  <a:lnTo>
                    <a:pt x="657" y="1179"/>
                  </a:lnTo>
                  <a:lnTo>
                    <a:pt x="662" y="1179"/>
                  </a:lnTo>
                  <a:lnTo>
                    <a:pt x="660" y="1179"/>
                  </a:lnTo>
                  <a:lnTo>
                    <a:pt x="657" y="1179"/>
                  </a:lnTo>
                  <a:lnTo>
                    <a:pt x="655" y="1174"/>
                  </a:lnTo>
                  <a:lnTo>
                    <a:pt x="652" y="1179"/>
                  </a:lnTo>
                  <a:lnTo>
                    <a:pt x="650" y="1174"/>
                  </a:lnTo>
                  <a:lnTo>
                    <a:pt x="650" y="1172"/>
                  </a:lnTo>
                  <a:lnTo>
                    <a:pt x="648" y="1172"/>
                  </a:lnTo>
                  <a:lnTo>
                    <a:pt x="648" y="1167"/>
                  </a:lnTo>
                  <a:lnTo>
                    <a:pt x="643" y="1167"/>
                  </a:lnTo>
                  <a:lnTo>
                    <a:pt x="643" y="1160"/>
                  </a:lnTo>
                  <a:lnTo>
                    <a:pt x="636" y="1160"/>
                  </a:lnTo>
                  <a:lnTo>
                    <a:pt x="634" y="1162"/>
                  </a:lnTo>
                  <a:lnTo>
                    <a:pt x="631" y="1162"/>
                  </a:lnTo>
                  <a:lnTo>
                    <a:pt x="624" y="1148"/>
                  </a:lnTo>
                  <a:lnTo>
                    <a:pt x="622" y="1148"/>
                  </a:lnTo>
                  <a:lnTo>
                    <a:pt x="619" y="1144"/>
                  </a:lnTo>
                  <a:lnTo>
                    <a:pt x="619" y="1151"/>
                  </a:lnTo>
                  <a:lnTo>
                    <a:pt x="619" y="1151"/>
                  </a:lnTo>
                  <a:lnTo>
                    <a:pt x="615" y="1146"/>
                  </a:lnTo>
                  <a:lnTo>
                    <a:pt x="615" y="1148"/>
                  </a:lnTo>
                  <a:lnTo>
                    <a:pt x="615" y="1148"/>
                  </a:lnTo>
                  <a:lnTo>
                    <a:pt x="619" y="1158"/>
                  </a:lnTo>
                  <a:lnTo>
                    <a:pt x="617" y="1160"/>
                  </a:lnTo>
                  <a:lnTo>
                    <a:pt x="619" y="1160"/>
                  </a:lnTo>
                  <a:lnTo>
                    <a:pt x="615" y="1165"/>
                  </a:lnTo>
                  <a:lnTo>
                    <a:pt x="617" y="1167"/>
                  </a:lnTo>
                  <a:lnTo>
                    <a:pt x="622" y="1167"/>
                  </a:lnTo>
                  <a:lnTo>
                    <a:pt x="619" y="1170"/>
                  </a:lnTo>
                  <a:lnTo>
                    <a:pt x="617" y="1167"/>
                  </a:lnTo>
                  <a:lnTo>
                    <a:pt x="617" y="1170"/>
                  </a:lnTo>
                  <a:lnTo>
                    <a:pt x="615" y="1170"/>
                  </a:lnTo>
                  <a:lnTo>
                    <a:pt x="615" y="1162"/>
                  </a:lnTo>
                  <a:lnTo>
                    <a:pt x="610" y="1162"/>
                  </a:lnTo>
                  <a:lnTo>
                    <a:pt x="608" y="1160"/>
                  </a:lnTo>
                  <a:lnTo>
                    <a:pt x="603" y="1160"/>
                  </a:lnTo>
                  <a:lnTo>
                    <a:pt x="601" y="1162"/>
                  </a:lnTo>
                  <a:lnTo>
                    <a:pt x="598" y="1160"/>
                  </a:lnTo>
                  <a:lnTo>
                    <a:pt x="598" y="1162"/>
                  </a:lnTo>
                  <a:lnTo>
                    <a:pt x="596" y="1162"/>
                  </a:lnTo>
                  <a:lnTo>
                    <a:pt x="598" y="1165"/>
                  </a:lnTo>
                  <a:lnTo>
                    <a:pt x="596" y="1165"/>
                  </a:lnTo>
                  <a:lnTo>
                    <a:pt x="596" y="1167"/>
                  </a:lnTo>
                  <a:lnTo>
                    <a:pt x="596" y="1165"/>
                  </a:lnTo>
                  <a:lnTo>
                    <a:pt x="596" y="1167"/>
                  </a:lnTo>
                  <a:lnTo>
                    <a:pt x="593" y="1170"/>
                  </a:lnTo>
                  <a:lnTo>
                    <a:pt x="591" y="1165"/>
                  </a:lnTo>
                  <a:lnTo>
                    <a:pt x="591" y="1167"/>
                  </a:lnTo>
                  <a:lnTo>
                    <a:pt x="586" y="1174"/>
                  </a:lnTo>
                  <a:lnTo>
                    <a:pt x="586" y="1174"/>
                  </a:lnTo>
                  <a:lnTo>
                    <a:pt x="586" y="1170"/>
                  </a:lnTo>
                  <a:lnTo>
                    <a:pt x="584" y="1170"/>
                  </a:lnTo>
                  <a:lnTo>
                    <a:pt x="582" y="1172"/>
                  </a:lnTo>
                  <a:lnTo>
                    <a:pt x="579" y="1177"/>
                  </a:lnTo>
                  <a:lnTo>
                    <a:pt x="577" y="1177"/>
                  </a:lnTo>
                  <a:lnTo>
                    <a:pt x="577" y="1172"/>
                  </a:lnTo>
                  <a:lnTo>
                    <a:pt x="575" y="1172"/>
                  </a:lnTo>
                  <a:lnTo>
                    <a:pt x="575" y="1170"/>
                  </a:lnTo>
                  <a:lnTo>
                    <a:pt x="570" y="1167"/>
                  </a:lnTo>
                  <a:lnTo>
                    <a:pt x="563" y="1172"/>
                  </a:lnTo>
                  <a:lnTo>
                    <a:pt x="560" y="1170"/>
                  </a:lnTo>
                  <a:lnTo>
                    <a:pt x="558" y="1170"/>
                  </a:lnTo>
                  <a:lnTo>
                    <a:pt x="560" y="1170"/>
                  </a:lnTo>
                  <a:lnTo>
                    <a:pt x="563" y="1167"/>
                  </a:lnTo>
                  <a:lnTo>
                    <a:pt x="560" y="1162"/>
                  </a:lnTo>
                  <a:lnTo>
                    <a:pt x="565" y="1160"/>
                  </a:lnTo>
                  <a:lnTo>
                    <a:pt x="565" y="1155"/>
                  </a:lnTo>
                  <a:lnTo>
                    <a:pt x="560" y="1155"/>
                  </a:lnTo>
                  <a:lnTo>
                    <a:pt x="560" y="1155"/>
                  </a:lnTo>
                  <a:lnTo>
                    <a:pt x="558" y="1153"/>
                  </a:lnTo>
                  <a:lnTo>
                    <a:pt x="558" y="1153"/>
                  </a:lnTo>
                  <a:lnTo>
                    <a:pt x="556" y="1148"/>
                  </a:lnTo>
                  <a:lnTo>
                    <a:pt x="556" y="1151"/>
                  </a:lnTo>
                  <a:lnTo>
                    <a:pt x="549" y="1144"/>
                  </a:lnTo>
                  <a:lnTo>
                    <a:pt x="541" y="1148"/>
                  </a:lnTo>
                  <a:lnTo>
                    <a:pt x="541" y="1144"/>
                  </a:lnTo>
                  <a:lnTo>
                    <a:pt x="539" y="1146"/>
                  </a:lnTo>
                  <a:lnTo>
                    <a:pt x="539" y="1144"/>
                  </a:lnTo>
                  <a:lnTo>
                    <a:pt x="537" y="1141"/>
                  </a:lnTo>
                  <a:lnTo>
                    <a:pt x="539" y="1134"/>
                  </a:lnTo>
                  <a:lnTo>
                    <a:pt x="541" y="1132"/>
                  </a:lnTo>
                  <a:lnTo>
                    <a:pt x="537" y="1127"/>
                  </a:lnTo>
                  <a:lnTo>
                    <a:pt x="530" y="1127"/>
                  </a:lnTo>
                  <a:lnTo>
                    <a:pt x="530" y="1122"/>
                  </a:lnTo>
                  <a:lnTo>
                    <a:pt x="525" y="1125"/>
                  </a:lnTo>
                  <a:lnTo>
                    <a:pt x="523" y="1118"/>
                  </a:lnTo>
                  <a:lnTo>
                    <a:pt x="518" y="1122"/>
                  </a:lnTo>
                  <a:lnTo>
                    <a:pt x="513" y="1122"/>
                  </a:lnTo>
                  <a:lnTo>
                    <a:pt x="504" y="1125"/>
                  </a:lnTo>
                  <a:lnTo>
                    <a:pt x="501" y="1120"/>
                  </a:lnTo>
                  <a:lnTo>
                    <a:pt x="499" y="1122"/>
                  </a:lnTo>
                  <a:lnTo>
                    <a:pt x="494" y="1122"/>
                  </a:lnTo>
                  <a:lnTo>
                    <a:pt x="494" y="1125"/>
                  </a:lnTo>
                  <a:lnTo>
                    <a:pt x="494" y="1127"/>
                  </a:lnTo>
                  <a:lnTo>
                    <a:pt x="494" y="1136"/>
                  </a:lnTo>
                  <a:lnTo>
                    <a:pt x="489" y="1136"/>
                  </a:lnTo>
                  <a:lnTo>
                    <a:pt x="489" y="1141"/>
                  </a:lnTo>
                  <a:lnTo>
                    <a:pt x="485" y="1144"/>
                  </a:lnTo>
                  <a:lnTo>
                    <a:pt x="480" y="1144"/>
                  </a:lnTo>
                  <a:lnTo>
                    <a:pt x="480" y="1146"/>
                  </a:lnTo>
                  <a:lnTo>
                    <a:pt x="485" y="1146"/>
                  </a:lnTo>
                  <a:lnTo>
                    <a:pt x="478" y="1151"/>
                  </a:lnTo>
                  <a:lnTo>
                    <a:pt x="478" y="1155"/>
                  </a:lnTo>
                  <a:lnTo>
                    <a:pt x="473" y="1153"/>
                  </a:lnTo>
                  <a:lnTo>
                    <a:pt x="473" y="1151"/>
                  </a:lnTo>
                  <a:lnTo>
                    <a:pt x="475" y="1148"/>
                  </a:lnTo>
                  <a:lnTo>
                    <a:pt x="475" y="1146"/>
                  </a:lnTo>
                  <a:lnTo>
                    <a:pt x="468" y="1148"/>
                  </a:lnTo>
                  <a:lnTo>
                    <a:pt x="461" y="1148"/>
                  </a:lnTo>
                  <a:lnTo>
                    <a:pt x="456" y="1151"/>
                  </a:lnTo>
                  <a:lnTo>
                    <a:pt x="454" y="1148"/>
                  </a:lnTo>
                  <a:lnTo>
                    <a:pt x="449" y="1146"/>
                  </a:lnTo>
                  <a:lnTo>
                    <a:pt x="442" y="1146"/>
                  </a:lnTo>
                  <a:lnTo>
                    <a:pt x="440" y="1146"/>
                  </a:lnTo>
                  <a:lnTo>
                    <a:pt x="438" y="1151"/>
                  </a:lnTo>
                  <a:lnTo>
                    <a:pt x="433" y="1144"/>
                  </a:lnTo>
                  <a:lnTo>
                    <a:pt x="428" y="1144"/>
                  </a:lnTo>
                  <a:lnTo>
                    <a:pt x="419" y="1141"/>
                  </a:lnTo>
                  <a:lnTo>
                    <a:pt x="419" y="1151"/>
                  </a:lnTo>
                  <a:lnTo>
                    <a:pt x="414" y="1146"/>
                  </a:lnTo>
                  <a:lnTo>
                    <a:pt x="409" y="1148"/>
                  </a:lnTo>
                  <a:lnTo>
                    <a:pt x="409" y="1146"/>
                  </a:lnTo>
                  <a:lnTo>
                    <a:pt x="409" y="1144"/>
                  </a:lnTo>
                  <a:lnTo>
                    <a:pt x="409" y="1141"/>
                  </a:lnTo>
                  <a:lnTo>
                    <a:pt x="409" y="1136"/>
                  </a:lnTo>
                  <a:lnTo>
                    <a:pt x="404" y="1136"/>
                  </a:lnTo>
                  <a:lnTo>
                    <a:pt x="404" y="1144"/>
                  </a:lnTo>
                  <a:lnTo>
                    <a:pt x="404" y="1146"/>
                  </a:lnTo>
                  <a:lnTo>
                    <a:pt x="397" y="1146"/>
                  </a:lnTo>
                  <a:lnTo>
                    <a:pt x="395" y="1146"/>
                  </a:lnTo>
                  <a:lnTo>
                    <a:pt x="395" y="1144"/>
                  </a:lnTo>
                  <a:lnTo>
                    <a:pt x="388" y="1144"/>
                  </a:lnTo>
                  <a:lnTo>
                    <a:pt x="388" y="1141"/>
                  </a:lnTo>
                  <a:lnTo>
                    <a:pt x="386" y="1144"/>
                  </a:lnTo>
                  <a:lnTo>
                    <a:pt x="383" y="1141"/>
                  </a:lnTo>
                  <a:lnTo>
                    <a:pt x="381" y="1141"/>
                  </a:lnTo>
                  <a:lnTo>
                    <a:pt x="381" y="1134"/>
                  </a:lnTo>
                  <a:lnTo>
                    <a:pt x="381" y="1129"/>
                  </a:lnTo>
                  <a:lnTo>
                    <a:pt x="383" y="1127"/>
                  </a:lnTo>
                  <a:lnTo>
                    <a:pt x="383" y="1122"/>
                  </a:lnTo>
                  <a:lnTo>
                    <a:pt x="383" y="1118"/>
                  </a:lnTo>
                  <a:lnTo>
                    <a:pt x="386" y="1118"/>
                  </a:lnTo>
                  <a:lnTo>
                    <a:pt x="386" y="1113"/>
                  </a:lnTo>
                  <a:lnTo>
                    <a:pt x="390" y="1113"/>
                  </a:lnTo>
                  <a:lnTo>
                    <a:pt x="386" y="1113"/>
                  </a:lnTo>
                  <a:lnTo>
                    <a:pt x="381" y="1106"/>
                  </a:lnTo>
                  <a:lnTo>
                    <a:pt x="378" y="1108"/>
                  </a:lnTo>
                  <a:lnTo>
                    <a:pt x="369" y="1108"/>
                  </a:lnTo>
                  <a:lnTo>
                    <a:pt x="367" y="1106"/>
                  </a:lnTo>
                </a:path>
              </a:pathLst>
            </a:custGeom>
            <a:noFill/>
            <a:ln w="111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35" name="Freeform 19"/>
            <p:cNvSpPr>
              <a:spLocks/>
            </p:cNvSpPr>
            <p:nvPr/>
          </p:nvSpPr>
          <p:spPr bwMode="auto">
            <a:xfrm>
              <a:off x="3609" y="1527"/>
              <a:ext cx="817" cy="1356"/>
            </a:xfrm>
            <a:custGeom>
              <a:avLst/>
              <a:gdLst>
                <a:gd name="T0" fmla="*/ 779 w 817"/>
                <a:gd name="T1" fmla="*/ 1089 h 1356"/>
                <a:gd name="T2" fmla="*/ 774 w 817"/>
                <a:gd name="T3" fmla="*/ 1040 h 1356"/>
                <a:gd name="T4" fmla="*/ 727 w 817"/>
                <a:gd name="T5" fmla="*/ 976 h 1356"/>
                <a:gd name="T6" fmla="*/ 670 w 817"/>
                <a:gd name="T7" fmla="*/ 910 h 1356"/>
                <a:gd name="T8" fmla="*/ 666 w 817"/>
                <a:gd name="T9" fmla="*/ 855 h 1356"/>
                <a:gd name="T10" fmla="*/ 569 w 817"/>
                <a:gd name="T11" fmla="*/ 829 h 1356"/>
                <a:gd name="T12" fmla="*/ 493 w 817"/>
                <a:gd name="T13" fmla="*/ 813 h 1356"/>
                <a:gd name="T14" fmla="*/ 432 w 817"/>
                <a:gd name="T15" fmla="*/ 766 h 1356"/>
                <a:gd name="T16" fmla="*/ 382 w 817"/>
                <a:gd name="T17" fmla="*/ 733 h 1356"/>
                <a:gd name="T18" fmla="*/ 370 w 817"/>
                <a:gd name="T19" fmla="*/ 690 h 1356"/>
                <a:gd name="T20" fmla="*/ 326 w 817"/>
                <a:gd name="T21" fmla="*/ 669 h 1356"/>
                <a:gd name="T22" fmla="*/ 342 w 817"/>
                <a:gd name="T23" fmla="*/ 614 h 1356"/>
                <a:gd name="T24" fmla="*/ 347 w 817"/>
                <a:gd name="T25" fmla="*/ 539 h 1356"/>
                <a:gd name="T26" fmla="*/ 413 w 817"/>
                <a:gd name="T27" fmla="*/ 390 h 1356"/>
                <a:gd name="T28" fmla="*/ 507 w 817"/>
                <a:gd name="T29" fmla="*/ 303 h 1356"/>
                <a:gd name="T30" fmla="*/ 548 w 817"/>
                <a:gd name="T31" fmla="*/ 232 h 1356"/>
                <a:gd name="T32" fmla="*/ 496 w 817"/>
                <a:gd name="T33" fmla="*/ 185 h 1356"/>
                <a:gd name="T34" fmla="*/ 408 w 817"/>
                <a:gd name="T35" fmla="*/ 104 h 1356"/>
                <a:gd name="T36" fmla="*/ 297 w 817"/>
                <a:gd name="T37" fmla="*/ 48 h 1356"/>
                <a:gd name="T38" fmla="*/ 198 w 817"/>
                <a:gd name="T39" fmla="*/ 12 h 1356"/>
                <a:gd name="T40" fmla="*/ 212 w 817"/>
                <a:gd name="T41" fmla="*/ 97 h 1356"/>
                <a:gd name="T42" fmla="*/ 271 w 817"/>
                <a:gd name="T43" fmla="*/ 215 h 1356"/>
                <a:gd name="T44" fmla="*/ 233 w 817"/>
                <a:gd name="T45" fmla="*/ 251 h 1356"/>
                <a:gd name="T46" fmla="*/ 160 w 817"/>
                <a:gd name="T47" fmla="*/ 293 h 1356"/>
                <a:gd name="T48" fmla="*/ 111 w 817"/>
                <a:gd name="T49" fmla="*/ 376 h 1356"/>
                <a:gd name="T50" fmla="*/ 92 w 817"/>
                <a:gd name="T51" fmla="*/ 468 h 1356"/>
                <a:gd name="T52" fmla="*/ 42 w 817"/>
                <a:gd name="T53" fmla="*/ 525 h 1356"/>
                <a:gd name="T54" fmla="*/ 51 w 817"/>
                <a:gd name="T55" fmla="*/ 636 h 1356"/>
                <a:gd name="T56" fmla="*/ 47 w 817"/>
                <a:gd name="T57" fmla="*/ 702 h 1356"/>
                <a:gd name="T58" fmla="*/ 66 w 817"/>
                <a:gd name="T59" fmla="*/ 794 h 1356"/>
                <a:gd name="T60" fmla="*/ 89 w 817"/>
                <a:gd name="T61" fmla="*/ 839 h 1356"/>
                <a:gd name="T62" fmla="*/ 56 w 817"/>
                <a:gd name="T63" fmla="*/ 910 h 1356"/>
                <a:gd name="T64" fmla="*/ 47 w 817"/>
                <a:gd name="T65" fmla="*/ 957 h 1356"/>
                <a:gd name="T66" fmla="*/ 18 w 817"/>
                <a:gd name="T67" fmla="*/ 971 h 1356"/>
                <a:gd name="T68" fmla="*/ 0 w 817"/>
                <a:gd name="T69" fmla="*/ 1011 h 1356"/>
                <a:gd name="T70" fmla="*/ 61 w 817"/>
                <a:gd name="T71" fmla="*/ 1030 h 1356"/>
                <a:gd name="T72" fmla="*/ 28 w 817"/>
                <a:gd name="T73" fmla="*/ 1080 h 1356"/>
                <a:gd name="T74" fmla="*/ 49 w 817"/>
                <a:gd name="T75" fmla="*/ 1139 h 1356"/>
                <a:gd name="T76" fmla="*/ 61 w 817"/>
                <a:gd name="T77" fmla="*/ 1196 h 1356"/>
                <a:gd name="T78" fmla="*/ 111 w 817"/>
                <a:gd name="T79" fmla="*/ 1153 h 1356"/>
                <a:gd name="T80" fmla="*/ 89 w 817"/>
                <a:gd name="T81" fmla="*/ 1106 h 1356"/>
                <a:gd name="T82" fmla="*/ 94 w 817"/>
                <a:gd name="T83" fmla="*/ 1082 h 1356"/>
                <a:gd name="T84" fmla="*/ 144 w 817"/>
                <a:gd name="T85" fmla="*/ 1113 h 1356"/>
                <a:gd name="T86" fmla="*/ 160 w 817"/>
                <a:gd name="T87" fmla="*/ 1160 h 1356"/>
                <a:gd name="T88" fmla="*/ 186 w 817"/>
                <a:gd name="T89" fmla="*/ 1200 h 1356"/>
                <a:gd name="T90" fmla="*/ 200 w 817"/>
                <a:gd name="T91" fmla="*/ 1191 h 1356"/>
                <a:gd name="T92" fmla="*/ 193 w 817"/>
                <a:gd name="T93" fmla="*/ 1247 h 1356"/>
                <a:gd name="T94" fmla="*/ 255 w 817"/>
                <a:gd name="T95" fmla="*/ 1285 h 1356"/>
                <a:gd name="T96" fmla="*/ 264 w 817"/>
                <a:gd name="T97" fmla="*/ 1347 h 1356"/>
                <a:gd name="T98" fmla="*/ 290 w 817"/>
                <a:gd name="T99" fmla="*/ 1325 h 1356"/>
                <a:gd name="T100" fmla="*/ 347 w 817"/>
                <a:gd name="T101" fmla="*/ 1332 h 1356"/>
                <a:gd name="T102" fmla="*/ 394 w 817"/>
                <a:gd name="T103" fmla="*/ 1285 h 1356"/>
                <a:gd name="T104" fmla="*/ 403 w 817"/>
                <a:gd name="T105" fmla="*/ 1226 h 1356"/>
                <a:gd name="T106" fmla="*/ 425 w 817"/>
                <a:gd name="T107" fmla="*/ 1233 h 1356"/>
                <a:gd name="T108" fmla="*/ 474 w 817"/>
                <a:gd name="T109" fmla="*/ 1247 h 1356"/>
                <a:gd name="T110" fmla="*/ 517 w 817"/>
                <a:gd name="T111" fmla="*/ 1229 h 1356"/>
                <a:gd name="T112" fmla="*/ 578 w 817"/>
                <a:gd name="T113" fmla="*/ 1236 h 1356"/>
                <a:gd name="T114" fmla="*/ 614 w 817"/>
                <a:gd name="T115" fmla="*/ 1210 h 1356"/>
                <a:gd name="T116" fmla="*/ 637 w 817"/>
                <a:gd name="T117" fmla="*/ 1184 h 1356"/>
                <a:gd name="T118" fmla="*/ 682 w 817"/>
                <a:gd name="T119" fmla="*/ 1207 h 1356"/>
                <a:gd name="T120" fmla="*/ 725 w 817"/>
                <a:gd name="T121" fmla="*/ 1174 h 1356"/>
                <a:gd name="T122" fmla="*/ 763 w 817"/>
                <a:gd name="T123" fmla="*/ 1120 h 1356"/>
                <a:gd name="T124" fmla="*/ 817 w 817"/>
                <a:gd name="T125" fmla="*/ 1099 h 1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1356">
                  <a:moveTo>
                    <a:pt x="812" y="1099"/>
                  </a:moveTo>
                  <a:lnTo>
                    <a:pt x="812" y="1092"/>
                  </a:lnTo>
                  <a:lnTo>
                    <a:pt x="812" y="1092"/>
                  </a:lnTo>
                  <a:lnTo>
                    <a:pt x="812" y="1087"/>
                  </a:lnTo>
                  <a:lnTo>
                    <a:pt x="810" y="1087"/>
                  </a:lnTo>
                  <a:lnTo>
                    <a:pt x="812" y="1082"/>
                  </a:lnTo>
                  <a:lnTo>
                    <a:pt x="807" y="1075"/>
                  </a:lnTo>
                  <a:lnTo>
                    <a:pt x="810" y="1070"/>
                  </a:lnTo>
                  <a:lnTo>
                    <a:pt x="810" y="1068"/>
                  </a:lnTo>
                  <a:lnTo>
                    <a:pt x="807" y="1068"/>
                  </a:lnTo>
                  <a:lnTo>
                    <a:pt x="805" y="1073"/>
                  </a:lnTo>
                  <a:lnTo>
                    <a:pt x="796" y="1068"/>
                  </a:lnTo>
                  <a:lnTo>
                    <a:pt x="793" y="1070"/>
                  </a:lnTo>
                  <a:lnTo>
                    <a:pt x="793" y="1075"/>
                  </a:lnTo>
                  <a:lnTo>
                    <a:pt x="789" y="1075"/>
                  </a:lnTo>
                  <a:lnTo>
                    <a:pt x="786" y="1077"/>
                  </a:lnTo>
                  <a:lnTo>
                    <a:pt x="779" y="1089"/>
                  </a:lnTo>
                  <a:lnTo>
                    <a:pt x="774" y="1082"/>
                  </a:lnTo>
                  <a:lnTo>
                    <a:pt x="774" y="1077"/>
                  </a:lnTo>
                  <a:lnTo>
                    <a:pt x="770" y="1070"/>
                  </a:lnTo>
                  <a:lnTo>
                    <a:pt x="767" y="1070"/>
                  </a:lnTo>
                  <a:lnTo>
                    <a:pt x="767" y="1068"/>
                  </a:lnTo>
                  <a:lnTo>
                    <a:pt x="774" y="1061"/>
                  </a:lnTo>
                  <a:lnTo>
                    <a:pt x="779" y="1063"/>
                  </a:lnTo>
                  <a:lnTo>
                    <a:pt x="784" y="1056"/>
                  </a:lnTo>
                  <a:lnTo>
                    <a:pt x="781" y="1054"/>
                  </a:lnTo>
                  <a:lnTo>
                    <a:pt x="784" y="1051"/>
                  </a:lnTo>
                  <a:lnTo>
                    <a:pt x="781" y="1051"/>
                  </a:lnTo>
                  <a:lnTo>
                    <a:pt x="784" y="1049"/>
                  </a:lnTo>
                  <a:lnTo>
                    <a:pt x="781" y="1049"/>
                  </a:lnTo>
                  <a:lnTo>
                    <a:pt x="777" y="1047"/>
                  </a:lnTo>
                  <a:lnTo>
                    <a:pt x="779" y="1040"/>
                  </a:lnTo>
                  <a:lnTo>
                    <a:pt x="777" y="1040"/>
                  </a:lnTo>
                  <a:lnTo>
                    <a:pt x="774" y="1040"/>
                  </a:lnTo>
                  <a:lnTo>
                    <a:pt x="772" y="1035"/>
                  </a:lnTo>
                  <a:lnTo>
                    <a:pt x="774" y="1035"/>
                  </a:lnTo>
                  <a:lnTo>
                    <a:pt x="772" y="1035"/>
                  </a:lnTo>
                  <a:lnTo>
                    <a:pt x="772" y="1030"/>
                  </a:lnTo>
                  <a:lnTo>
                    <a:pt x="770" y="1030"/>
                  </a:lnTo>
                  <a:lnTo>
                    <a:pt x="767" y="1023"/>
                  </a:lnTo>
                  <a:lnTo>
                    <a:pt x="765" y="1021"/>
                  </a:lnTo>
                  <a:lnTo>
                    <a:pt x="763" y="1016"/>
                  </a:lnTo>
                  <a:lnTo>
                    <a:pt x="758" y="1011"/>
                  </a:lnTo>
                  <a:lnTo>
                    <a:pt x="755" y="999"/>
                  </a:lnTo>
                  <a:lnTo>
                    <a:pt x="748" y="997"/>
                  </a:lnTo>
                  <a:lnTo>
                    <a:pt x="741" y="992"/>
                  </a:lnTo>
                  <a:lnTo>
                    <a:pt x="737" y="983"/>
                  </a:lnTo>
                  <a:lnTo>
                    <a:pt x="732" y="983"/>
                  </a:lnTo>
                  <a:lnTo>
                    <a:pt x="729" y="988"/>
                  </a:lnTo>
                  <a:lnTo>
                    <a:pt x="727" y="985"/>
                  </a:lnTo>
                  <a:lnTo>
                    <a:pt x="727" y="976"/>
                  </a:lnTo>
                  <a:lnTo>
                    <a:pt x="722" y="971"/>
                  </a:lnTo>
                  <a:lnTo>
                    <a:pt x="727" y="964"/>
                  </a:lnTo>
                  <a:lnTo>
                    <a:pt x="718" y="955"/>
                  </a:lnTo>
                  <a:lnTo>
                    <a:pt x="713" y="936"/>
                  </a:lnTo>
                  <a:lnTo>
                    <a:pt x="706" y="929"/>
                  </a:lnTo>
                  <a:lnTo>
                    <a:pt x="706" y="929"/>
                  </a:lnTo>
                  <a:lnTo>
                    <a:pt x="703" y="933"/>
                  </a:lnTo>
                  <a:lnTo>
                    <a:pt x="701" y="945"/>
                  </a:lnTo>
                  <a:lnTo>
                    <a:pt x="699" y="945"/>
                  </a:lnTo>
                  <a:lnTo>
                    <a:pt x="699" y="945"/>
                  </a:lnTo>
                  <a:lnTo>
                    <a:pt x="696" y="945"/>
                  </a:lnTo>
                  <a:lnTo>
                    <a:pt x="694" y="950"/>
                  </a:lnTo>
                  <a:lnTo>
                    <a:pt x="692" y="948"/>
                  </a:lnTo>
                  <a:lnTo>
                    <a:pt x="692" y="945"/>
                  </a:lnTo>
                  <a:lnTo>
                    <a:pt x="673" y="929"/>
                  </a:lnTo>
                  <a:lnTo>
                    <a:pt x="670" y="924"/>
                  </a:lnTo>
                  <a:lnTo>
                    <a:pt x="670" y="910"/>
                  </a:lnTo>
                  <a:lnTo>
                    <a:pt x="670" y="898"/>
                  </a:lnTo>
                  <a:lnTo>
                    <a:pt x="670" y="893"/>
                  </a:lnTo>
                  <a:lnTo>
                    <a:pt x="680" y="881"/>
                  </a:lnTo>
                  <a:lnTo>
                    <a:pt x="680" y="881"/>
                  </a:lnTo>
                  <a:lnTo>
                    <a:pt x="682" y="877"/>
                  </a:lnTo>
                  <a:lnTo>
                    <a:pt x="685" y="877"/>
                  </a:lnTo>
                  <a:lnTo>
                    <a:pt x="682" y="872"/>
                  </a:lnTo>
                  <a:lnTo>
                    <a:pt x="685" y="865"/>
                  </a:lnTo>
                  <a:lnTo>
                    <a:pt x="682" y="865"/>
                  </a:lnTo>
                  <a:lnTo>
                    <a:pt x="680" y="872"/>
                  </a:lnTo>
                  <a:lnTo>
                    <a:pt x="675" y="872"/>
                  </a:lnTo>
                  <a:lnTo>
                    <a:pt x="673" y="867"/>
                  </a:lnTo>
                  <a:lnTo>
                    <a:pt x="670" y="867"/>
                  </a:lnTo>
                  <a:lnTo>
                    <a:pt x="668" y="865"/>
                  </a:lnTo>
                  <a:lnTo>
                    <a:pt x="670" y="860"/>
                  </a:lnTo>
                  <a:lnTo>
                    <a:pt x="668" y="858"/>
                  </a:lnTo>
                  <a:lnTo>
                    <a:pt x="666" y="855"/>
                  </a:lnTo>
                  <a:lnTo>
                    <a:pt x="659" y="858"/>
                  </a:lnTo>
                  <a:lnTo>
                    <a:pt x="654" y="848"/>
                  </a:lnTo>
                  <a:lnTo>
                    <a:pt x="649" y="848"/>
                  </a:lnTo>
                  <a:lnTo>
                    <a:pt x="642" y="841"/>
                  </a:lnTo>
                  <a:lnTo>
                    <a:pt x="637" y="848"/>
                  </a:lnTo>
                  <a:lnTo>
                    <a:pt x="635" y="846"/>
                  </a:lnTo>
                  <a:lnTo>
                    <a:pt x="630" y="851"/>
                  </a:lnTo>
                  <a:lnTo>
                    <a:pt x="623" y="853"/>
                  </a:lnTo>
                  <a:lnTo>
                    <a:pt x="623" y="858"/>
                  </a:lnTo>
                  <a:lnTo>
                    <a:pt x="609" y="858"/>
                  </a:lnTo>
                  <a:lnTo>
                    <a:pt x="604" y="855"/>
                  </a:lnTo>
                  <a:lnTo>
                    <a:pt x="595" y="836"/>
                  </a:lnTo>
                  <a:lnTo>
                    <a:pt x="585" y="832"/>
                  </a:lnTo>
                  <a:lnTo>
                    <a:pt x="578" y="829"/>
                  </a:lnTo>
                  <a:lnTo>
                    <a:pt x="576" y="825"/>
                  </a:lnTo>
                  <a:lnTo>
                    <a:pt x="574" y="825"/>
                  </a:lnTo>
                  <a:lnTo>
                    <a:pt x="569" y="829"/>
                  </a:lnTo>
                  <a:lnTo>
                    <a:pt x="569" y="832"/>
                  </a:lnTo>
                  <a:lnTo>
                    <a:pt x="569" y="834"/>
                  </a:lnTo>
                  <a:lnTo>
                    <a:pt x="559" y="846"/>
                  </a:lnTo>
                  <a:lnTo>
                    <a:pt x="548" y="841"/>
                  </a:lnTo>
                  <a:lnTo>
                    <a:pt x="545" y="839"/>
                  </a:lnTo>
                  <a:lnTo>
                    <a:pt x="538" y="825"/>
                  </a:lnTo>
                  <a:lnTo>
                    <a:pt x="536" y="822"/>
                  </a:lnTo>
                  <a:lnTo>
                    <a:pt x="531" y="825"/>
                  </a:lnTo>
                  <a:lnTo>
                    <a:pt x="526" y="822"/>
                  </a:lnTo>
                  <a:lnTo>
                    <a:pt x="512" y="815"/>
                  </a:lnTo>
                  <a:lnTo>
                    <a:pt x="505" y="820"/>
                  </a:lnTo>
                  <a:lnTo>
                    <a:pt x="500" y="822"/>
                  </a:lnTo>
                  <a:lnTo>
                    <a:pt x="496" y="822"/>
                  </a:lnTo>
                  <a:lnTo>
                    <a:pt x="496" y="825"/>
                  </a:lnTo>
                  <a:lnTo>
                    <a:pt x="493" y="820"/>
                  </a:lnTo>
                  <a:lnTo>
                    <a:pt x="489" y="815"/>
                  </a:lnTo>
                  <a:lnTo>
                    <a:pt x="493" y="813"/>
                  </a:lnTo>
                  <a:lnTo>
                    <a:pt x="493" y="811"/>
                  </a:lnTo>
                  <a:lnTo>
                    <a:pt x="486" y="803"/>
                  </a:lnTo>
                  <a:lnTo>
                    <a:pt x="486" y="801"/>
                  </a:lnTo>
                  <a:lnTo>
                    <a:pt x="489" y="799"/>
                  </a:lnTo>
                  <a:lnTo>
                    <a:pt x="489" y="792"/>
                  </a:lnTo>
                  <a:lnTo>
                    <a:pt x="481" y="787"/>
                  </a:lnTo>
                  <a:lnTo>
                    <a:pt x="479" y="782"/>
                  </a:lnTo>
                  <a:lnTo>
                    <a:pt x="477" y="782"/>
                  </a:lnTo>
                  <a:lnTo>
                    <a:pt x="474" y="780"/>
                  </a:lnTo>
                  <a:lnTo>
                    <a:pt x="465" y="763"/>
                  </a:lnTo>
                  <a:lnTo>
                    <a:pt x="465" y="761"/>
                  </a:lnTo>
                  <a:lnTo>
                    <a:pt x="463" y="763"/>
                  </a:lnTo>
                  <a:lnTo>
                    <a:pt x="455" y="754"/>
                  </a:lnTo>
                  <a:lnTo>
                    <a:pt x="448" y="759"/>
                  </a:lnTo>
                  <a:lnTo>
                    <a:pt x="439" y="759"/>
                  </a:lnTo>
                  <a:lnTo>
                    <a:pt x="437" y="761"/>
                  </a:lnTo>
                  <a:lnTo>
                    <a:pt x="432" y="766"/>
                  </a:lnTo>
                  <a:lnTo>
                    <a:pt x="432" y="763"/>
                  </a:lnTo>
                  <a:lnTo>
                    <a:pt x="432" y="759"/>
                  </a:lnTo>
                  <a:lnTo>
                    <a:pt x="422" y="754"/>
                  </a:lnTo>
                  <a:lnTo>
                    <a:pt x="415" y="754"/>
                  </a:lnTo>
                  <a:lnTo>
                    <a:pt x="411" y="754"/>
                  </a:lnTo>
                  <a:lnTo>
                    <a:pt x="411" y="751"/>
                  </a:lnTo>
                  <a:lnTo>
                    <a:pt x="411" y="749"/>
                  </a:lnTo>
                  <a:lnTo>
                    <a:pt x="406" y="744"/>
                  </a:lnTo>
                  <a:lnTo>
                    <a:pt x="403" y="744"/>
                  </a:lnTo>
                  <a:lnTo>
                    <a:pt x="403" y="749"/>
                  </a:lnTo>
                  <a:lnTo>
                    <a:pt x="403" y="744"/>
                  </a:lnTo>
                  <a:lnTo>
                    <a:pt x="401" y="740"/>
                  </a:lnTo>
                  <a:lnTo>
                    <a:pt x="396" y="742"/>
                  </a:lnTo>
                  <a:lnTo>
                    <a:pt x="394" y="740"/>
                  </a:lnTo>
                  <a:lnTo>
                    <a:pt x="387" y="737"/>
                  </a:lnTo>
                  <a:lnTo>
                    <a:pt x="385" y="730"/>
                  </a:lnTo>
                  <a:lnTo>
                    <a:pt x="382" y="733"/>
                  </a:lnTo>
                  <a:lnTo>
                    <a:pt x="380" y="730"/>
                  </a:lnTo>
                  <a:lnTo>
                    <a:pt x="375" y="730"/>
                  </a:lnTo>
                  <a:lnTo>
                    <a:pt x="373" y="728"/>
                  </a:lnTo>
                  <a:lnTo>
                    <a:pt x="370" y="730"/>
                  </a:lnTo>
                  <a:lnTo>
                    <a:pt x="368" y="730"/>
                  </a:lnTo>
                  <a:lnTo>
                    <a:pt x="368" y="735"/>
                  </a:lnTo>
                  <a:lnTo>
                    <a:pt x="366" y="735"/>
                  </a:lnTo>
                  <a:lnTo>
                    <a:pt x="366" y="733"/>
                  </a:lnTo>
                  <a:lnTo>
                    <a:pt x="361" y="735"/>
                  </a:lnTo>
                  <a:lnTo>
                    <a:pt x="361" y="735"/>
                  </a:lnTo>
                  <a:lnTo>
                    <a:pt x="361" y="733"/>
                  </a:lnTo>
                  <a:lnTo>
                    <a:pt x="359" y="730"/>
                  </a:lnTo>
                  <a:lnTo>
                    <a:pt x="359" y="728"/>
                  </a:lnTo>
                  <a:lnTo>
                    <a:pt x="356" y="728"/>
                  </a:lnTo>
                  <a:lnTo>
                    <a:pt x="359" y="721"/>
                  </a:lnTo>
                  <a:lnTo>
                    <a:pt x="366" y="707"/>
                  </a:lnTo>
                  <a:lnTo>
                    <a:pt x="370" y="690"/>
                  </a:lnTo>
                  <a:lnTo>
                    <a:pt x="368" y="690"/>
                  </a:lnTo>
                  <a:lnTo>
                    <a:pt x="363" y="697"/>
                  </a:lnTo>
                  <a:lnTo>
                    <a:pt x="359" y="695"/>
                  </a:lnTo>
                  <a:lnTo>
                    <a:pt x="356" y="697"/>
                  </a:lnTo>
                  <a:lnTo>
                    <a:pt x="356" y="702"/>
                  </a:lnTo>
                  <a:lnTo>
                    <a:pt x="352" y="700"/>
                  </a:lnTo>
                  <a:lnTo>
                    <a:pt x="349" y="700"/>
                  </a:lnTo>
                  <a:lnTo>
                    <a:pt x="342" y="707"/>
                  </a:lnTo>
                  <a:lnTo>
                    <a:pt x="340" y="702"/>
                  </a:lnTo>
                  <a:lnTo>
                    <a:pt x="337" y="700"/>
                  </a:lnTo>
                  <a:lnTo>
                    <a:pt x="333" y="688"/>
                  </a:lnTo>
                  <a:lnTo>
                    <a:pt x="333" y="683"/>
                  </a:lnTo>
                  <a:lnTo>
                    <a:pt x="333" y="678"/>
                  </a:lnTo>
                  <a:lnTo>
                    <a:pt x="328" y="678"/>
                  </a:lnTo>
                  <a:lnTo>
                    <a:pt x="326" y="683"/>
                  </a:lnTo>
                  <a:lnTo>
                    <a:pt x="328" y="674"/>
                  </a:lnTo>
                  <a:lnTo>
                    <a:pt x="326" y="669"/>
                  </a:lnTo>
                  <a:lnTo>
                    <a:pt x="318" y="664"/>
                  </a:lnTo>
                  <a:lnTo>
                    <a:pt x="318" y="659"/>
                  </a:lnTo>
                  <a:lnTo>
                    <a:pt x="323" y="659"/>
                  </a:lnTo>
                  <a:lnTo>
                    <a:pt x="321" y="652"/>
                  </a:lnTo>
                  <a:lnTo>
                    <a:pt x="326" y="652"/>
                  </a:lnTo>
                  <a:lnTo>
                    <a:pt x="328" y="650"/>
                  </a:lnTo>
                  <a:lnTo>
                    <a:pt x="333" y="645"/>
                  </a:lnTo>
                  <a:lnTo>
                    <a:pt x="333" y="643"/>
                  </a:lnTo>
                  <a:lnTo>
                    <a:pt x="335" y="638"/>
                  </a:lnTo>
                  <a:lnTo>
                    <a:pt x="337" y="640"/>
                  </a:lnTo>
                  <a:lnTo>
                    <a:pt x="337" y="638"/>
                  </a:lnTo>
                  <a:lnTo>
                    <a:pt x="337" y="636"/>
                  </a:lnTo>
                  <a:lnTo>
                    <a:pt x="342" y="629"/>
                  </a:lnTo>
                  <a:lnTo>
                    <a:pt x="333" y="626"/>
                  </a:lnTo>
                  <a:lnTo>
                    <a:pt x="335" y="622"/>
                  </a:lnTo>
                  <a:lnTo>
                    <a:pt x="333" y="617"/>
                  </a:lnTo>
                  <a:lnTo>
                    <a:pt x="342" y="614"/>
                  </a:lnTo>
                  <a:lnTo>
                    <a:pt x="342" y="612"/>
                  </a:lnTo>
                  <a:lnTo>
                    <a:pt x="347" y="610"/>
                  </a:lnTo>
                  <a:lnTo>
                    <a:pt x="347" y="605"/>
                  </a:lnTo>
                  <a:lnTo>
                    <a:pt x="354" y="605"/>
                  </a:lnTo>
                  <a:lnTo>
                    <a:pt x="356" y="598"/>
                  </a:lnTo>
                  <a:lnTo>
                    <a:pt x="359" y="598"/>
                  </a:lnTo>
                  <a:lnTo>
                    <a:pt x="361" y="593"/>
                  </a:lnTo>
                  <a:lnTo>
                    <a:pt x="361" y="591"/>
                  </a:lnTo>
                  <a:lnTo>
                    <a:pt x="363" y="589"/>
                  </a:lnTo>
                  <a:lnTo>
                    <a:pt x="361" y="581"/>
                  </a:lnTo>
                  <a:lnTo>
                    <a:pt x="361" y="579"/>
                  </a:lnTo>
                  <a:lnTo>
                    <a:pt x="359" y="572"/>
                  </a:lnTo>
                  <a:lnTo>
                    <a:pt x="347" y="555"/>
                  </a:lnTo>
                  <a:lnTo>
                    <a:pt x="337" y="551"/>
                  </a:lnTo>
                  <a:lnTo>
                    <a:pt x="337" y="544"/>
                  </a:lnTo>
                  <a:lnTo>
                    <a:pt x="337" y="544"/>
                  </a:lnTo>
                  <a:lnTo>
                    <a:pt x="347" y="539"/>
                  </a:lnTo>
                  <a:lnTo>
                    <a:pt x="349" y="534"/>
                  </a:lnTo>
                  <a:lnTo>
                    <a:pt x="347" y="527"/>
                  </a:lnTo>
                  <a:lnTo>
                    <a:pt x="347" y="515"/>
                  </a:lnTo>
                  <a:lnTo>
                    <a:pt x="356" y="506"/>
                  </a:lnTo>
                  <a:lnTo>
                    <a:pt x="363" y="492"/>
                  </a:lnTo>
                  <a:lnTo>
                    <a:pt x="370" y="492"/>
                  </a:lnTo>
                  <a:lnTo>
                    <a:pt x="377" y="485"/>
                  </a:lnTo>
                  <a:lnTo>
                    <a:pt x="380" y="480"/>
                  </a:lnTo>
                  <a:lnTo>
                    <a:pt x="389" y="477"/>
                  </a:lnTo>
                  <a:lnTo>
                    <a:pt x="399" y="461"/>
                  </a:lnTo>
                  <a:lnTo>
                    <a:pt x="399" y="454"/>
                  </a:lnTo>
                  <a:lnTo>
                    <a:pt x="396" y="447"/>
                  </a:lnTo>
                  <a:lnTo>
                    <a:pt x="399" y="437"/>
                  </a:lnTo>
                  <a:lnTo>
                    <a:pt x="394" y="416"/>
                  </a:lnTo>
                  <a:lnTo>
                    <a:pt x="411" y="402"/>
                  </a:lnTo>
                  <a:lnTo>
                    <a:pt x="415" y="397"/>
                  </a:lnTo>
                  <a:lnTo>
                    <a:pt x="413" y="390"/>
                  </a:lnTo>
                  <a:lnTo>
                    <a:pt x="413" y="378"/>
                  </a:lnTo>
                  <a:lnTo>
                    <a:pt x="411" y="371"/>
                  </a:lnTo>
                  <a:lnTo>
                    <a:pt x="422" y="364"/>
                  </a:lnTo>
                  <a:lnTo>
                    <a:pt x="425" y="364"/>
                  </a:lnTo>
                  <a:lnTo>
                    <a:pt x="434" y="355"/>
                  </a:lnTo>
                  <a:lnTo>
                    <a:pt x="439" y="350"/>
                  </a:lnTo>
                  <a:lnTo>
                    <a:pt x="446" y="341"/>
                  </a:lnTo>
                  <a:lnTo>
                    <a:pt x="451" y="345"/>
                  </a:lnTo>
                  <a:lnTo>
                    <a:pt x="453" y="343"/>
                  </a:lnTo>
                  <a:lnTo>
                    <a:pt x="458" y="341"/>
                  </a:lnTo>
                  <a:lnTo>
                    <a:pt x="458" y="333"/>
                  </a:lnTo>
                  <a:lnTo>
                    <a:pt x="463" y="326"/>
                  </a:lnTo>
                  <a:lnTo>
                    <a:pt x="470" y="324"/>
                  </a:lnTo>
                  <a:lnTo>
                    <a:pt x="481" y="331"/>
                  </a:lnTo>
                  <a:lnTo>
                    <a:pt x="489" y="326"/>
                  </a:lnTo>
                  <a:lnTo>
                    <a:pt x="498" y="310"/>
                  </a:lnTo>
                  <a:lnTo>
                    <a:pt x="507" y="303"/>
                  </a:lnTo>
                  <a:lnTo>
                    <a:pt x="512" y="291"/>
                  </a:lnTo>
                  <a:lnTo>
                    <a:pt x="515" y="293"/>
                  </a:lnTo>
                  <a:lnTo>
                    <a:pt x="522" y="303"/>
                  </a:lnTo>
                  <a:lnTo>
                    <a:pt x="526" y="307"/>
                  </a:lnTo>
                  <a:lnTo>
                    <a:pt x="529" y="307"/>
                  </a:lnTo>
                  <a:lnTo>
                    <a:pt x="536" y="310"/>
                  </a:lnTo>
                  <a:lnTo>
                    <a:pt x="543" y="307"/>
                  </a:lnTo>
                  <a:lnTo>
                    <a:pt x="543" y="303"/>
                  </a:lnTo>
                  <a:lnTo>
                    <a:pt x="545" y="298"/>
                  </a:lnTo>
                  <a:lnTo>
                    <a:pt x="545" y="293"/>
                  </a:lnTo>
                  <a:lnTo>
                    <a:pt x="548" y="286"/>
                  </a:lnTo>
                  <a:lnTo>
                    <a:pt x="545" y="277"/>
                  </a:lnTo>
                  <a:lnTo>
                    <a:pt x="550" y="270"/>
                  </a:lnTo>
                  <a:lnTo>
                    <a:pt x="552" y="258"/>
                  </a:lnTo>
                  <a:lnTo>
                    <a:pt x="550" y="253"/>
                  </a:lnTo>
                  <a:lnTo>
                    <a:pt x="555" y="251"/>
                  </a:lnTo>
                  <a:lnTo>
                    <a:pt x="548" y="232"/>
                  </a:lnTo>
                  <a:lnTo>
                    <a:pt x="538" y="237"/>
                  </a:lnTo>
                  <a:lnTo>
                    <a:pt x="536" y="227"/>
                  </a:lnTo>
                  <a:lnTo>
                    <a:pt x="526" y="222"/>
                  </a:lnTo>
                  <a:lnTo>
                    <a:pt x="512" y="222"/>
                  </a:lnTo>
                  <a:lnTo>
                    <a:pt x="510" y="225"/>
                  </a:lnTo>
                  <a:lnTo>
                    <a:pt x="507" y="241"/>
                  </a:lnTo>
                  <a:lnTo>
                    <a:pt x="500" y="241"/>
                  </a:lnTo>
                  <a:lnTo>
                    <a:pt x="498" y="239"/>
                  </a:lnTo>
                  <a:lnTo>
                    <a:pt x="496" y="225"/>
                  </a:lnTo>
                  <a:lnTo>
                    <a:pt x="493" y="218"/>
                  </a:lnTo>
                  <a:lnTo>
                    <a:pt x="500" y="218"/>
                  </a:lnTo>
                  <a:lnTo>
                    <a:pt x="498" y="213"/>
                  </a:lnTo>
                  <a:lnTo>
                    <a:pt x="500" y="204"/>
                  </a:lnTo>
                  <a:lnTo>
                    <a:pt x="507" y="194"/>
                  </a:lnTo>
                  <a:lnTo>
                    <a:pt x="503" y="187"/>
                  </a:lnTo>
                  <a:lnTo>
                    <a:pt x="498" y="187"/>
                  </a:lnTo>
                  <a:lnTo>
                    <a:pt x="496" y="185"/>
                  </a:lnTo>
                  <a:lnTo>
                    <a:pt x="498" y="175"/>
                  </a:lnTo>
                  <a:lnTo>
                    <a:pt x="503" y="178"/>
                  </a:lnTo>
                  <a:lnTo>
                    <a:pt x="507" y="173"/>
                  </a:lnTo>
                  <a:lnTo>
                    <a:pt x="505" y="168"/>
                  </a:lnTo>
                  <a:lnTo>
                    <a:pt x="489" y="168"/>
                  </a:lnTo>
                  <a:lnTo>
                    <a:pt x="479" y="175"/>
                  </a:lnTo>
                  <a:lnTo>
                    <a:pt x="472" y="175"/>
                  </a:lnTo>
                  <a:lnTo>
                    <a:pt x="463" y="178"/>
                  </a:lnTo>
                  <a:lnTo>
                    <a:pt x="453" y="170"/>
                  </a:lnTo>
                  <a:lnTo>
                    <a:pt x="446" y="163"/>
                  </a:lnTo>
                  <a:lnTo>
                    <a:pt x="437" y="159"/>
                  </a:lnTo>
                  <a:lnTo>
                    <a:pt x="434" y="152"/>
                  </a:lnTo>
                  <a:lnTo>
                    <a:pt x="427" y="144"/>
                  </a:lnTo>
                  <a:lnTo>
                    <a:pt x="422" y="140"/>
                  </a:lnTo>
                  <a:lnTo>
                    <a:pt x="415" y="128"/>
                  </a:lnTo>
                  <a:lnTo>
                    <a:pt x="408" y="116"/>
                  </a:lnTo>
                  <a:lnTo>
                    <a:pt x="408" y="104"/>
                  </a:lnTo>
                  <a:lnTo>
                    <a:pt x="413" y="95"/>
                  </a:lnTo>
                  <a:lnTo>
                    <a:pt x="406" y="90"/>
                  </a:lnTo>
                  <a:lnTo>
                    <a:pt x="399" y="88"/>
                  </a:lnTo>
                  <a:lnTo>
                    <a:pt x="394" y="93"/>
                  </a:lnTo>
                  <a:lnTo>
                    <a:pt x="385" y="93"/>
                  </a:lnTo>
                  <a:lnTo>
                    <a:pt x="380" y="97"/>
                  </a:lnTo>
                  <a:lnTo>
                    <a:pt x="377" y="95"/>
                  </a:lnTo>
                  <a:lnTo>
                    <a:pt x="370" y="95"/>
                  </a:lnTo>
                  <a:lnTo>
                    <a:pt x="359" y="78"/>
                  </a:lnTo>
                  <a:lnTo>
                    <a:pt x="352" y="78"/>
                  </a:lnTo>
                  <a:lnTo>
                    <a:pt x="352" y="64"/>
                  </a:lnTo>
                  <a:lnTo>
                    <a:pt x="347" y="64"/>
                  </a:lnTo>
                  <a:lnTo>
                    <a:pt x="333" y="64"/>
                  </a:lnTo>
                  <a:lnTo>
                    <a:pt x="333" y="67"/>
                  </a:lnTo>
                  <a:lnTo>
                    <a:pt x="311" y="59"/>
                  </a:lnTo>
                  <a:lnTo>
                    <a:pt x="302" y="48"/>
                  </a:lnTo>
                  <a:lnTo>
                    <a:pt x="297" y="48"/>
                  </a:lnTo>
                  <a:lnTo>
                    <a:pt x="295" y="41"/>
                  </a:lnTo>
                  <a:lnTo>
                    <a:pt x="290" y="41"/>
                  </a:lnTo>
                  <a:lnTo>
                    <a:pt x="285" y="43"/>
                  </a:lnTo>
                  <a:lnTo>
                    <a:pt x="281" y="36"/>
                  </a:lnTo>
                  <a:lnTo>
                    <a:pt x="276" y="31"/>
                  </a:lnTo>
                  <a:lnTo>
                    <a:pt x="266" y="41"/>
                  </a:lnTo>
                  <a:lnTo>
                    <a:pt x="259" y="41"/>
                  </a:lnTo>
                  <a:lnTo>
                    <a:pt x="257" y="36"/>
                  </a:lnTo>
                  <a:lnTo>
                    <a:pt x="245" y="22"/>
                  </a:lnTo>
                  <a:lnTo>
                    <a:pt x="229" y="12"/>
                  </a:lnTo>
                  <a:lnTo>
                    <a:pt x="217" y="0"/>
                  </a:lnTo>
                  <a:lnTo>
                    <a:pt x="214" y="3"/>
                  </a:lnTo>
                  <a:lnTo>
                    <a:pt x="212" y="0"/>
                  </a:lnTo>
                  <a:lnTo>
                    <a:pt x="207" y="7"/>
                  </a:lnTo>
                  <a:lnTo>
                    <a:pt x="203" y="5"/>
                  </a:lnTo>
                  <a:lnTo>
                    <a:pt x="198" y="7"/>
                  </a:lnTo>
                  <a:lnTo>
                    <a:pt x="198" y="12"/>
                  </a:lnTo>
                  <a:lnTo>
                    <a:pt x="193" y="17"/>
                  </a:lnTo>
                  <a:lnTo>
                    <a:pt x="193" y="22"/>
                  </a:lnTo>
                  <a:lnTo>
                    <a:pt x="189" y="29"/>
                  </a:lnTo>
                  <a:lnTo>
                    <a:pt x="189" y="36"/>
                  </a:lnTo>
                  <a:lnTo>
                    <a:pt x="181" y="41"/>
                  </a:lnTo>
                  <a:lnTo>
                    <a:pt x="179" y="45"/>
                  </a:lnTo>
                  <a:lnTo>
                    <a:pt x="184" y="45"/>
                  </a:lnTo>
                  <a:lnTo>
                    <a:pt x="189" y="52"/>
                  </a:lnTo>
                  <a:lnTo>
                    <a:pt x="196" y="57"/>
                  </a:lnTo>
                  <a:lnTo>
                    <a:pt x="200" y="59"/>
                  </a:lnTo>
                  <a:lnTo>
                    <a:pt x="203" y="69"/>
                  </a:lnTo>
                  <a:lnTo>
                    <a:pt x="210" y="67"/>
                  </a:lnTo>
                  <a:lnTo>
                    <a:pt x="212" y="69"/>
                  </a:lnTo>
                  <a:lnTo>
                    <a:pt x="212" y="74"/>
                  </a:lnTo>
                  <a:lnTo>
                    <a:pt x="214" y="78"/>
                  </a:lnTo>
                  <a:lnTo>
                    <a:pt x="214" y="93"/>
                  </a:lnTo>
                  <a:lnTo>
                    <a:pt x="212" y="97"/>
                  </a:lnTo>
                  <a:lnTo>
                    <a:pt x="219" y="116"/>
                  </a:lnTo>
                  <a:lnTo>
                    <a:pt x="224" y="123"/>
                  </a:lnTo>
                  <a:lnTo>
                    <a:pt x="224" y="135"/>
                  </a:lnTo>
                  <a:lnTo>
                    <a:pt x="222" y="137"/>
                  </a:lnTo>
                  <a:lnTo>
                    <a:pt x="224" y="149"/>
                  </a:lnTo>
                  <a:lnTo>
                    <a:pt x="233" y="159"/>
                  </a:lnTo>
                  <a:lnTo>
                    <a:pt x="238" y="159"/>
                  </a:lnTo>
                  <a:lnTo>
                    <a:pt x="240" y="159"/>
                  </a:lnTo>
                  <a:lnTo>
                    <a:pt x="243" y="159"/>
                  </a:lnTo>
                  <a:lnTo>
                    <a:pt x="245" y="163"/>
                  </a:lnTo>
                  <a:lnTo>
                    <a:pt x="262" y="173"/>
                  </a:lnTo>
                  <a:lnTo>
                    <a:pt x="264" y="173"/>
                  </a:lnTo>
                  <a:lnTo>
                    <a:pt x="266" y="173"/>
                  </a:lnTo>
                  <a:lnTo>
                    <a:pt x="266" y="180"/>
                  </a:lnTo>
                  <a:lnTo>
                    <a:pt x="269" y="182"/>
                  </a:lnTo>
                  <a:lnTo>
                    <a:pt x="276" y="204"/>
                  </a:lnTo>
                  <a:lnTo>
                    <a:pt x="271" y="215"/>
                  </a:lnTo>
                  <a:lnTo>
                    <a:pt x="266" y="222"/>
                  </a:lnTo>
                  <a:lnTo>
                    <a:pt x="262" y="225"/>
                  </a:lnTo>
                  <a:lnTo>
                    <a:pt x="259" y="227"/>
                  </a:lnTo>
                  <a:lnTo>
                    <a:pt x="266" y="237"/>
                  </a:lnTo>
                  <a:lnTo>
                    <a:pt x="264" y="244"/>
                  </a:lnTo>
                  <a:lnTo>
                    <a:pt x="276" y="258"/>
                  </a:lnTo>
                  <a:lnTo>
                    <a:pt x="271" y="260"/>
                  </a:lnTo>
                  <a:lnTo>
                    <a:pt x="266" y="270"/>
                  </a:lnTo>
                  <a:lnTo>
                    <a:pt x="255" y="270"/>
                  </a:lnTo>
                  <a:lnTo>
                    <a:pt x="252" y="270"/>
                  </a:lnTo>
                  <a:lnTo>
                    <a:pt x="250" y="258"/>
                  </a:lnTo>
                  <a:lnTo>
                    <a:pt x="245" y="251"/>
                  </a:lnTo>
                  <a:lnTo>
                    <a:pt x="245" y="241"/>
                  </a:lnTo>
                  <a:lnTo>
                    <a:pt x="240" y="237"/>
                  </a:lnTo>
                  <a:lnTo>
                    <a:pt x="231" y="244"/>
                  </a:lnTo>
                  <a:lnTo>
                    <a:pt x="231" y="248"/>
                  </a:lnTo>
                  <a:lnTo>
                    <a:pt x="233" y="251"/>
                  </a:lnTo>
                  <a:lnTo>
                    <a:pt x="229" y="255"/>
                  </a:lnTo>
                  <a:lnTo>
                    <a:pt x="226" y="260"/>
                  </a:lnTo>
                  <a:lnTo>
                    <a:pt x="222" y="260"/>
                  </a:lnTo>
                  <a:lnTo>
                    <a:pt x="219" y="258"/>
                  </a:lnTo>
                  <a:lnTo>
                    <a:pt x="205" y="258"/>
                  </a:lnTo>
                  <a:lnTo>
                    <a:pt x="203" y="255"/>
                  </a:lnTo>
                  <a:lnTo>
                    <a:pt x="198" y="253"/>
                  </a:lnTo>
                  <a:lnTo>
                    <a:pt x="186" y="255"/>
                  </a:lnTo>
                  <a:lnTo>
                    <a:pt x="184" y="260"/>
                  </a:lnTo>
                  <a:lnTo>
                    <a:pt x="179" y="263"/>
                  </a:lnTo>
                  <a:lnTo>
                    <a:pt x="174" y="267"/>
                  </a:lnTo>
                  <a:lnTo>
                    <a:pt x="174" y="277"/>
                  </a:lnTo>
                  <a:lnTo>
                    <a:pt x="172" y="281"/>
                  </a:lnTo>
                  <a:lnTo>
                    <a:pt x="165" y="284"/>
                  </a:lnTo>
                  <a:lnTo>
                    <a:pt x="160" y="281"/>
                  </a:lnTo>
                  <a:lnTo>
                    <a:pt x="158" y="289"/>
                  </a:lnTo>
                  <a:lnTo>
                    <a:pt x="160" y="293"/>
                  </a:lnTo>
                  <a:lnTo>
                    <a:pt x="158" y="298"/>
                  </a:lnTo>
                  <a:lnTo>
                    <a:pt x="158" y="305"/>
                  </a:lnTo>
                  <a:lnTo>
                    <a:pt x="155" y="310"/>
                  </a:lnTo>
                  <a:lnTo>
                    <a:pt x="146" y="315"/>
                  </a:lnTo>
                  <a:lnTo>
                    <a:pt x="146" y="322"/>
                  </a:lnTo>
                  <a:lnTo>
                    <a:pt x="141" y="329"/>
                  </a:lnTo>
                  <a:lnTo>
                    <a:pt x="139" y="336"/>
                  </a:lnTo>
                  <a:lnTo>
                    <a:pt x="137" y="341"/>
                  </a:lnTo>
                  <a:lnTo>
                    <a:pt x="132" y="350"/>
                  </a:lnTo>
                  <a:lnTo>
                    <a:pt x="132" y="355"/>
                  </a:lnTo>
                  <a:lnTo>
                    <a:pt x="129" y="362"/>
                  </a:lnTo>
                  <a:lnTo>
                    <a:pt x="127" y="362"/>
                  </a:lnTo>
                  <a:lnTo>
                    <a:pt x="127" y="357"/>
                  </a:lnTo>
                  <a:lnTo>
                    <a:pt x="125" y="357"/>
                  </a:lnTo>
                  <a:lnTo>
                    <a:pt x="125" y="371"/>
                  </a:lnTo>
                  <a:lnTo>
                    <a:pt x="118" y="376"/>
                  </a:lnTo>
                  <a:lnTo>
                    <a:pt x="111" y="376"/>
                  </a:lnTo>
                  <a:lnTo>
                    <a:pt x="108" y="378"/>
                  </a:lnTo>
                  <a:lnTo>
                    <a:pt x="111" y="381"/>
                  </a:lnTo>
                  <a:lnTo>
                    <a:pt x="115" y="395"/>
                  </a:lnTo>
                  <a:lnTo>
                    <a:pt x="115" y="402"/>
                  </a:lnTo>
                  <a:lnTo>
                    <a:pt x="118" y="407"/>
                  </a:lnTo>
                  <a:lnTo>
                    <a:pt x="111" y="411"/>
                  </a:lnTo>
                  <a:lnTo>
                    <a:pt x="103" y="418"/>
                  </a:lnTo>
                  <a:lnTo>
                    <a:pt x="99" y="423"/>
                  </a:lnTo>
                  <a:lnTo>
                    <a:pt x="108" y="435"/>
                  </a:lnTo>
                  <a:lnTo>
                    <a:pt x="103" y="440"/>
                  </a:lnTo>
                  <a:lnTo>
                    <a:pt x="111" y="452"/>
                  </a:lnTo>
                  <a:lnTo>
                    <a:pt x="103" y="454"/>
                  </a:lnTo>
                  <a:lnTo>
                    <a:pt x="103" y="459"/>
                  </a:lnTo>
                  <a:lnTo>
                    <a:pt x="103" y="463"/>
                  </a:lnTo>
                  <a:lnTo>
                    <a:pt x="101" y="466"/>
                  </a:lnTo>
                  <a:lnTo>
                    <a:pt x="94" y="466"/>
                  </a:lnTo>
                  <a:lnTo>
                    <a:pt x="92" y="468"/>
                  </a:lnTo>
                  <a:lnTo>
                    <a:pt x="82" y="473"/>
                  </a:lnTo>
                  <a:lnTo>
                    <a:pt x="80" y="477"/>
                  </a:lnTo>
                  <a:lnTo>
                    <a:pt x="75" y="477"/>
                  </a:lnTo>
                  <a:lnTo>
                    <a:pt x="73" y="480"/>
                  </a:lnTo>
                  <a:lnTo>
                    <a:pt x="73" y="487"/>
                  </a:lnTo>
                  <a:lnTo>
                    <a:pt x="70" y="489"/>
                  </a:lnTo>
                  <a:lnTo>
                    <a:pt x="66" y="492"/>
                  </a:lnTo>
                  <a:lnTo>
                    <a:pt x="61" y="499"/>
                  </a:lnTo>
                  <a:lnTo>
                    <a:pt x="61" y="501"/>
                  </a:lnTo>
                  <a:lnTo>
                    <a:pt x="56" y="501"/>
                  </a:lnTo>
                  <a:lnTo>
                    <a:pt x="51" y="494"/>
                  </a:lnTo>
                  <a:lnTo>
                    <a:pt x="40" y="492"/>
                  </a:lnTo>
                  <a:lnTo>
                    <a:pt x="33" y="492"/>
                  </a:lnTo>
                  <a:lnTo>
                    <a:pt x="35" y="511"/>
                  </a:lnTo>
                  <a:lnTo>
                    <a:pt x="40" y="515"/>
                  </a:lnTo>
                  <a:lnTo>
                    <a:pt x="42" y="520"/>
                  </a:lnTo>
                  <a:lnTo>
                    <a:pt x="42" y="525"/>
                  </a:lnTo>
                  <a:lnTo>
                    <a:pt x="47" y="532"/>
                  </a:lnTo>
                  <a:lnTo>
                    <a:pt x="42" y="539"/>
                  </a:lnTo>
                  <a:lnTo>
                    <a:pt x="42" y="548"/>
                  </a:lnTo>
                  <a:lnTo>
                    <a:pt x="42" y="553"/>
                  </a:lnTo>
                  <a:lnTo>
                    <a:pt x="47" y="558"/>
                  </a:lnTo>
                  <a:lnTo>
                    <a:pt x="47" y="570"/>
                  </a:lnTo>
                  <a:lnTo>
                    <a:pt x="51" y="574"/>
                  </a:lnTo>
                  <a:lnTo>
                    <a:pt x="47" y="581"/>
                  </a:lnTo>
                  <a:lnTo>
                    <a:pt x="56" y="586"/>
                  </a:lnTo>
                  <a:lnTo>
                    <a:pt x="51" y="591"/>
                  </a:lnTo>
                  <a:lnTo>
                    <a:pt x="54" y="596"/>
                  </a:lnTo>
                  <a:lnTo>
                    <a:pt x="51" y="600"/>
                  </a:lnTo>
                  <a:lnTo>
                    <a:pt x="51" y="607"/>
                  </a:lnTo>
                  <a:lnTo>
                    <a:pt x="51" y="610"/>
                  </a:lnTo>
                  <a:lnTo>
                    <a:pt x="47" y="617"/>
                  </a:lnTo>
                  <a:lnTo>
                    <a:pt x="51" y="629"/>
                  </a:lnTo>
                  <a:lnTo>
                    <a:pt x="51" y="636"/>
                  </a:lnTo>
                  <a:lnTo>
                    <a:pt x="59" y="640"/>
                  </a:lnTo>
                  <a:lnTo>
                    <a:pt x="56" y="640"/>
                  </a:lnTo>
                  <a:lnTo>
                    <a:pt x="56" y="643"/>
                  </a:lnTo>
                  <a:lnTo>
                    <a:pt x="47" y="648"/>
                  </a:lnTo>
                  <a:lnTo>
                    <a:pt x="44" y="648"/>
                  </a:lnTo>
                  <a:lnTo>
                    <a:pt x="37" y="650"/>
                  </a:lnTo>
                  <a:lnTo>
                    <a:pt x="35" y="655"/>
                  </a:lnTo>
                  <a:lnTo>
                    <a:pt x="33" y="666"/>
                  </a:lnTo>
                  <a:lnTo>
                    <a:pt x="33" y="674"/>
                  </a:lnTo>
                  <a:lnTo>
                    <a:pt x="35" y="676"/>
                  </a:lnTo>
                  <a:lnTo>
                    <a:pt x="30" y="683"/>
                  </a:lnTo>
                  <a:lnTo>
                    <a:pt x="33" y="690"/>
                  </a:lnTo>
                  <a:lnTo>
                    <a:pt x="37" y="692"/>
                  </a:lnTo>
                  <a:lnTo>
                    <a:pt x="37" y="692"/>
                  </a:lnTo>
                  <a:lnTo>
                    <a:pt x="40" y="697"/>
                  </a:lnTo>
                  <a:lnTo>
                    <a:pt x="42" y="700"/>
                  </a:lnTo>
                  <a:lnTo>
                    <a:pt x="47" y="702"/>
                  </a:lnTo>
                  <a:lnTo>
                    <a:pt x="42" y="707"/>
                  </a:lnTo>
                  <a:lnTo>
                    <a:pt x="44" y="711"/>
                  </a:lnTo>
                  <a:lnTo>
                    <a:pt x="42" y="718"/>
                  </a:lnTo>
                  <a:lnTo>
                    <a:pt x="47" y="733"/>
                  </a:lnTo>
                  <a:lnTo>
                    <a:pt x="56" y="749"/>
                  </a:lnTo>
                  <a:lnTo>
                    <a:pt x="61" y="754"/>
                  </a:lnTo>
                  <a:lnTo>
                    <a:pt x="66" y="756"/>
                  </a:lnTo>
                  <a:lnTo>
                    <a:pt x="70" y="763"/>
                  </a:lnTo>
                  <a:lnTo>
                    <a:pt x="66" y="763"/>
                  </a:lnTo>
                  <a:lnTo>
                    <a:pt x="66" y="768"/>
                  </a:lnTo>
                  <a:lnTo>
                    <a:pt x="66" y="768"/>
                  </a:lnTo>
                  <a:lnTo>
                    <a:pt x="61" y="770"/>
                  </a:lnTo>
                  <a:lnTo>
                    <a:pt x="61" y="773"/>
                  </a:lnTo>
                  <a:lnTo>
                    <a:pt x="70" y="782"/>
                  </a:lnTo>
                  <a:lnTo>
                    <a:pt x="75" y="787"/>
                  </a:lnTo>
                  <a:lnTo>
                    <a:pt x="70" y="794"/>
                  </a:lnTo>
                  <a:lnTo>
                    <a:pt x="66" y="794"/>
                  </a:lnTo>
                  <a:lnTo>
                    <a:pt x="61" y="801"/>
                  </a:lnTo>
                  <a:lnTo>
                    <a:pt x="56" y="803"/>
                  </a:lnTo>
                  <a:lnTo>
                    <a:pt x="59" y="808"/>
                  </a:lnTo>
                  <a:lnTo>
                    <a:pt x="61" y="808"/>
                  </a:lnTo>
                  <a:lnTo>
                    <a:pt x="66" y="808"/>
                  </a:lnTo>
                  <a:lnTo>
                    <a:pt x="68" y="803"/>
                  </a:lnTo>
                  <a:lnTo>
                    <a:pt x="73" y="803"/>
                  </a:lnTo>
                  <a:lnTo>
                    <a:pt x="73" y="808"/>
                  </a:lnTo>
                  <a:lnTo>
                    <a:pt x="75" y="811"/>
                  </a:lnTo>
                  <a:lnTo>
                    <a:pt x="80" y="808"/>
                  </a:lnTo>
                  <a:lnTo>
                    <a:pt x="85" y="808"/>
                  </a:lnTo>
                  <a:lnTo>
                    <a:pt x="89" y="815"/>
                  </a:lnTo>
                  <a:lnTo>
                    <a:pt x="94" y="820"/>
                  </a:lnTo>
                  <a:lnTo>
                    <a:pt x="94" y="825"/>
                  </a:lnTo>
                  <a:lnTo>
                    <a:pt x="89" y="834"/>
                  </a:lnTo>
                  <a:lnTo>
                    <a:pt x="89" y="834"/>
                  </a:lnTo>
                  <a:lnTo>
                    <a:pt x="89" y="839"/>
                  </a:lnTo>
                  <a:lnTo>
                    <a:pt x="94" y="836"/>
                  </a:lnTo>
                  <a:lnTo>
                    <a:pt x="94" y="841"/>
                  </a:lnTo>
                  <a:lnTo>
                    <a:pt x="89" y="858"/>
                  </a:lnTo>
                  <a:lnTo>
                    <a:pt x="89" y="865"/>
                  </a:lnTo>
                  <a:lnTo>
                    <a:pt x="85" y="872"/>
                  </a:lnTo>
                  <a:lnTo>
                    <a:pt x="80" y="872"/>
                  </a:lnTo>
                  <a:lnTo>
                    <a:pt x="75" y="872"/>
                  </a:lnTo>
                  <a:lnTo>
                    <a:pt x="75" y="877"/>
                  </a:lnTo>
                  <a:lnTo>
                    <a:pt x="75" y="879"/>
                  </a:lnTo>
                  <a:lnTo>
                    <a:pt x="73" y="881"/>
                  </a:lnTo>
                  <a:lnTo>
                    <a:pt x="66" y="879"/>
                  </a:lnTo>
                  <a:lnTo>
                    <a:pt x="61" y="884"/>
                  </a:lnTo>
                  <a:lnTo>
                    <a:pt x="61" y="888"/>
                  </a:lnTo>
                  <a:lnTo>
                    <a:pt x="56" y="888"/>
                  </a:lnTo>
                  <a:lnTo>
                    <a:pt x="56" y="900"/>
                  </a:lnTo>
                  <a:lnTo>
                    <a:pt x="56" y="903"/>
                  </a:lnTo>
                  <a:lnTo>
                    <a:pt x="56" y="910"/>
                  </a:lnTo>
                  <a:lnTo>
                    <a:pt x="61" y="919"/>
                  </a:lnTo>
                  <a:lnTo>
                    <a:pt x="66" y="926"/>
                  </a:lnTo>
                  <a:lnTo>
                    <a:pt x="66" y="929"/>
                  </a:lnTo>
                  <a:lnTo>
                    <a:pt x="61" y="924"/>
                  </a:lnTo>
                  <a:lnTo>
                    <a:pt x="61" y="922"/>
                  </a:lnTo>
                  <a:lnTo>
                    <a:pt x="61" y="919"/>
                  </a:lnTo>
                  <a:lnTo>
                    <a:pt x="61" y="924"/>
                  </a:lnTo>
                  <a:lnTo>
                    <a:pt x="59" y="926"/>
                  </a:lnTo>
                  <a:lnTo>
                    <a:pt x="56" y="926"/>
                  </a:lnTo>
                  <a:lnTo>
                    <a:pt x="56" y="933"/>
                  </a:lnTo>
                  <a:lnTo>
                    <a:pt x="51" y="938"/>
                  </a:lnTo>
                  <a:lnTo>
                    <a:pt x="54" y="943"/>
                  </a:lnTo>
                  <a:lnTo>
                    <a:pt x="51" y="945"/>
                  </a:lnTo>
                  <a:lnTo>
                    <a:pt x="49" y="948"/>
                  </a:lnTo>
                  <a:lnTo>
                    <a:pt x="51" y="955"/>
                  </a:lnTo>
                  <a:lnTo>
                    <a:pt x="51" y="955"/>
                  </a:lnTo>
                  <a:lnTo>
                    <a:pt x="47" y="957"/>
                  </a:lnTo>
                  <a:lnTo>
                    <a:pt x="47" y="959"/>
                  </a:lnTo>
                  <a:lnTo>
                    <a:pt x="42" y="962"/>
                  </a:lnTo>
                  <a:lnTo>
                    <a:pt x="40" y="959"/>
                  </a:lnTo>
                  <a:lnTo>
                    <a:pt x="37" y="966"/>
                  </a:lnTo>
                  <a:lnTo>
                    <a:pt x="42" y="969"/>
                  </a:lnTo>
                  <a:lnTo>
                    <a:pt x="44" y="973"/>
                  </a:lnTo>
                  <a:lnTo>
                    <a:pt x="47" y="976"/>
                  </a:lnTo>
                  <a:lnTo>
                    <a:pt x="47" y="978"/>
                  </a:lnTo>
                  <a:lnTo>
                    <a:pt x="42" y="981"/>
                  </a:lnTo>
                  <a:lnTo>
                    <a:pt x="33" y="983"/>
                  </a:lnTo>
                  <a:lnTo>
                    <a:pt x="33" y="981"/>
                  </a:lnTo>
                  <a:lnTo>
                    <a:pt x="30" y="976"/>
                  </a:lnTo>
                  <a:lnTo>
                    <a:pt x="28" y="973"/>
                  </a:lnTo>
                  <a:lnTo>
                    <a:pt x="23" y="973"/>
                  </a:lnTo>
                  <a:lnTo>
                    <a:pt x="23" y="969"/>
                  </a:lnTo>
                  <a:lnTo>
                    <a:pt x="21" y="973"/>
                  </a:lnTo>
                  <a:lnTo>
                    <a:pt x="18" y="971"/>
                  </a:lnTo>
                  <a:lnTo>
                    <a:pt x="14" y="969"/>
                  </a:lnTo>
                  <a:lnTo>
                    <a:pt x="9" y="962"/>
                  </a:lnTo>
                  <a:lnTo>
                    <a:pt x="11" y="969"/>
                  </a:lnTo>
                  <a:lnTo>
                    <a:pt x="9" y="969"/>
                  </a:lnTo>
                  <a:lnTo>
                    <a:pt x="9" y="973"/>
                  </a:lnTo>
                  <a:lnTo>
                    <a:pt x="7" y="973"/>
                  </a:lnTo>
                  <a:lnTo>
                    <a:pt x="7" y="976"/>
                  </a:lnTo>
                  <a:lnTo>
                    <a:pt x="9" y="983"/>
                  </a:lnTo>
                  <a:lnTo>
                    <a:pt x="7" y="988"/>
                  </a:lnTo>
                  <a:lnTo>
                    <a:pt x="9" y="990"/>
                  </a:lnTo>
                  <a:lnTo>
                    <a:pt x="11" y="990"/>
                  </a:lnTo>
                  <a:lnTo>
                    <a:pt x="11" y="992"/>
                  </a:lnTo>
                  <a:lnTo>
                    <a:pt x="11" y="992"/>
                  </a:lnTo>
                  <a:lnTo>
                    <a:pt x="9" y="997"/>
                  </a:lnTo>
                  <a:lnTo>
                    <a:pt x="4" y="1004"/>
                  </a:lnTo>
                  <a:lnTo>
                    <a:pt x="2" y="1007"/>
                  </a:lnTo>
                  <a:lnTo>
                    <a:pt x="0" y="1011"/>
                  </a:lnTo>
                  <a:lnTo>
                    <a:pt x="4" y="1014"/>
                  </a:lnTo>
                  <a:lnTo>
                    <a:pt x="11" y="1011"/>
                  </a:lnTo>
                  <a:lnTo>
                    <a:pt x="14" y="1014"/>
                  </a:lnTo>
                  <a:lnTo>
                    <a:pt x="18" y="1016"/>
                  </a:lnTo>
                  <a:lnTo>
                    <a:pt x="23" y="1014"/>
                  </a:lnTo>
                  <a:lnTo>
                    <a:pt x="28" y="1016"/>
                  </a:lnTo>
                  <a:lnTo>
                    <a:pt x="30" y="1021"/>
                  </a:lnTo>
                  <a:lnTo>
                    <a:pt x="37" y="1025"/>
                  </a:lnTo>
                  <a:lnTo>
                    <a:pt x="47" y="1028"/>
                  </a:lnTo>
                  <a:lnTo>
                    <a:pt x="51" y="1025"/>
                  </a:lnTo>
                  <a:lnTo>
                    <a:pt x="49" y="1025"/>
                  </a:lnTo>
                  <a:lnTo>
                    <a:pt x="49" y="1030"/>
                  </a:lnTo>
                  <a:lnTo>
                    <a:pt x="51" y="1025"/>
                  </a:lnTo>
                  <a:lnTo>
                    <a:pt x="51" y="1028"/>
                  </a:lnTo>
                  <a:lnTo>
                    <a:pt x="56" y="1030"/>
                  </a:lnTo>
                  <a:lnTo>
                    <a:pt x="56" y="1030"/>
                  </a:lnTo>
                  <a:lnTo>
                    <a:pt x="61" y="1030"/>
                  </a:lnTo>
                  <a:lnTo>
                    <a:pt x="61" y="1030"/>
                  </a:lnTo>
                  <a:lnTo>
                    <a:pt x="63" y="1030"/>
                  </a:lnTo>
                  <a:lnTo>
                    <a:pt x="61" y="1033"/>
                  </a:lnTo>
                  <a:lnTo>
                    <a:pt x="56" y="1033"/>
                  </a:lnTo>
                  <a:lnTo>
                    <a:pt x="51" y="1030"/>
                  </a:lnTo>
                  <a:lnTo>
                    <a:pt x="47" y="1030"/>
                  </a:lnTo>
                  <a:lnTo>
                    <a:pt x="42" y="1037"/>
                  </a:lnTo>
                  <a:lnTo>
                    <a:pt x="42" y="1040"/>
                  </a:lnTo>
                  <a:lnTo>
                    <a:pt x="42" y="1049"/>
                  </a:lnTo>
                  <a:lnTo>
                    <a:pt x="42" y="1049"/>
                  </a:lnTo>
                  <a:lnTo>
                    <a:pt x="37" y="1051"/>
                  </a:lnTo>
                  <a:lnTo>
                    <a:pt x="35" y="1049"/>
                  </a:lnTo>
                  <a:lnTo>
                    <a:pt x="28" y="1054"/>
                  </a:lnTo>
                  <a:lnTo>
                    <a:pt x="30" y="1059"/>
                  </a:lnTo>
                  <a:lnTo>
                    <a:pt x="26" y="1068"/>
                  </a:lnTo>
                  <a:lnTo>
                    <a:pt x="28" y="1073"/>
                  </a:lnTo>
                  <a:lnTo>
                    <a:pt x="28" y="1080"/>
                  </a:lnTo>
                  <a:lnTo>
                    <a:pt x="30" y="1082"/>
                  </a:lnTo>
                  <a:lnTo>
                    <a:pt x="30" y="1087"/>
                  </a:lnTo>
                  <a:lnTo>
                    <a:pt x="33" y="1094"/>
                  </a:lnTo>
                  <a:lnTo>
                    <a:pt x="33" y="1096"/>
                  </a:lnTo>
                  <a:lnTo>
                    <a:pt x="30" y="1096"/>
                  </a:lnTo>
                  <a:lnTo>
                    <a:pt x="33" y="1096"/>
                  </a:lnTo>
                  <a:lnTo>
                    <a:pt x="30" y="1115"/>
                  </a:lnTo>
                  <a:lnTo>
                    <a:pt x="35" y="1115"/>
                  </a:lnTo>
                  <a:lnTo>
                    <a:pt x="37" y="1120"/>
                  </a:lnTo>
                  <a:lnTo>
                    <a:pt x="42" y="1120"/>
                  </a:lnTo>
                  <a:lnTo>
                    <a:pt x="44" y="1120"/>
                  </a:lnTo>
                  <a:lnTo>
                    <a:pt x="42" y="1129"/>
                  </a:lnTo>
                  <a:lnTo>
                    <a:pt x="44" y="1129"/>
                  </a:lnTo>
                  <a:lnTo>
                    <a:pt x="47" y="1134"/>
                  </a:lnTo>
                  <a:lnTo>
                    <a:pt x="44" y="1134"/>
                  </a:lnTo>
                  <a:lnTo>
                    <a:pt x="49" y="1136"/>
                  </a:lnTo>
                  <a:lnTo>
                    <a:pt x="49" y="1139"/>
                  </a:lnTo>
                  <a:lnTo>
                    <a:pt x="47" y="1144"/>
                  </a:lnTo>
                  <a:lnTo>
                    <a:pt x="47" y="1144"/>
                  </a:lnTo>
                  <a:lnTo>
                    <a:pt x="44" y="1144"/>
                  </a:lnTo>
                  <a:lnTo>
                    <a:pt x="37" y="1144"/>
                  </a:lnTo>
                  <a:lnTo>
                    <a:pt x="37" y="1146"/>
                  </a:lnTo>
                  <a:lnTo>
                    <a:pt x="30" y="1144"/>
                  </a:lnTo>
                  <a:lnTo>
                    <a:pt x="28" y="1148"/>
                  </a:lnTo>
                  <a:lnTo>
                    <a:pt x="28" y="1153"/>
                  </a:lnTo>
                  <a:lnTo>
                    <a:pt x="23" y="1158"/>
                  </a:lnTo>
                  <a:lnTo>
                    <a:pt x="23" y="1165"/>
                  </a:lnTo>
                  <a:lnTo>
                    <a:pt x="28" y="1167"/>
                  </a:lnTo>
                  <a:lnTo>
                    <a:pt x="28" y="1162"/>
                  </a:lnTo>
                  <a:lnTo>
                    <a:pt x="33" y="1165"/>
                  </a:lnTo>
                  <a:lnTo>
                    <a:pt x="30" y="1172"/>
                  </a:lnTo>
                  <a:lnTo>
                    <a:pt x="47" y="1181"/>
                  </a:lnTo>
                  <a:lnTo>
                    <a:pt x="51" y="1191"/>
                  </a:lnTo>
                  <a:lnTo>
                    <a:pt x="61" y="1196"/>
                  </a:lnTo>
                  <a:lnTo>
                    <a:pt x="66" y="1203"/>
                  </a:lnTo>
                  <a:lnTo>
                    <a:pt x="68" y="1200"/>
                  </a:lnTo>
                  <a:lnTo>
                    <a:pt x="68" y="1198"/>
                  </a:lnTo>
                  <a:lnTo>
                    <a:pt x="75" y="1188"/>
                  </a:lnTo>
                  <a:lnTo>
                    <a:pt x="80" y="1186"/>
                  </a:lnTo>
                  <a:lnTo>
                    <a:pt x="85" y="1186"/>
                  </a:lnTo>
                  <a:lnTo>
                    <a:pt x="89" y="1181"/>
                  </a:lnTo>
                  <a:lnTo>
                    <a:pt x="94" y="1184"/>
                  </a:lnTo>
                  <a:lnTo>
                    <a:pt x="89" y="1179"/>
                  </a:lnTo>
                  <a:lnTo>
                    <a:pt x="92" y="1172"/>
                  </a:lnTo>
                  <a:lnTo>
                    <a:pt x="92" y="1172"/>
                  </a:lnTo>
                  <a:lnTo>
                    <a:pt x="92" y="1167"/>
                  </a:lnTo>
                  <a:lnTo>
                    <a:pt x="94" y="1167"/>
                  </a:lnTo>
                  <a:lnTo>
                    <a:pt x="99" y="1153"/>
                  </a:lnTo>
                  <a:lnTo>
                    <a:pt x="101" y="1160"/>
                  </a:lnTo>
                  <a:lnTo>
                    <a:pt x="103" y="1158"/>
                  </a:lnTo>
                  <a:lnTo>
                    <a:pt x="111" y="1153"/>
                  </a:lnTo>
                  <a:lnTo>
                    <a:pt x="103" y="1146"/>
                  </a:lnTo>
                  <a:lnTo>
                    <a:pt x="106" y="1139"/>
                  </a:lnTo>
                  <a:lnTo>
                    <a:pt x="103" y="1139"/>
                  </a:lnTo>
                  <a:lnTo>
                    <a:pt x="96" y="1134"/>
                  </a:lnTo>
                  <a:lnTo>
                    <a:pt x="94" y="1132"/>
                  </a:lnTo>
                  <a:lnTo>
                    <a:pt x="96" y="1129"/>
                  </a:lnTo>
                  <a:lnTo>
                    <a:pt x="101" y="1127"/>
                  </a:lnTo>
                  <a:lnTo>
                    <a:pt x="101" y="1125"/>
                  </a:lnTo>
                  <a:lnTo>
                    <a:pt x="103" y="1122"/>
                  </a:lnTo>
                  <a:lnTo>
                    <a:pt x="99" y="1120"/>
                  </a:lnTo>
                  <a:lnTo>
                    <a:pt x="99" y="1118"/>
                  </a:lnTo>
                  <a:lnTo>
                    <a:pt x="94" y="1118"/>
                  </a:lnTo>
                  <a:lnTo>
                    <a:pt x="94" y="1120"/>
                  </a:lnTo>
                  <a:lnTo>
                    <a:pt x="94" y="1115"/>
                  </a:lnTo>
                  <a:lnTo>
                    <a:pt x="92" y="1115"/>
                  </a:lnTo>
                  <a:lnTo>
                    <a:pt x="89" y="1108"/>
                  </a:lnTo>
                  <a:lnTo>
                    <a:pt x="89" y="1106"/>
                  </a:lnTo>
                  <a:lnTo>
                    <a:pt x="89" y="1106"/>
                  </a:lnTo>
                  <a:lnTo>
                    <a:pt x="85" y="1106"/>
                  </a:lnTo>
                  <a:lnTo>
                    <a:pt x="82" y="1106"/>
                  </a:lnTo>
                  <a:lnTo>
                    <a:pt x="80" y="1106"/>
                  </a:lnTo>
                  <a:lnTo>
                    <a:pt x="85" y="1099"/>
                  </a:lnTo>
                  <a:lnTo>
                    <a:pt x="80" y="1094"/>
                  </a:lnTo>
                  <a:lnTo>
                    <a:pt x="75" y="1094"/>
                  </a:lnTo>
                  <a:lnTo>
                    <a:pt x="80" y="1092"/>
                  </a:lnTo>
                  <a:lnTo>
                    <a:pt x="85" y="1094"/>
                  </a:lnTo>
                  <a:lnTo>
                    <a:pt x="87" y="1092"/>
                  </a:lnTo>
                  <a:lnTo>
                    <a:pt x="89" y="1087"/>
                  </a:lnTo>
                  <a:lnTo>
                    <a:pt x="92" y="1087"/>
                  </a:lnTo>
                  <a:lnTo>
                    <a:pt x="89" y="1087"/>
                  </a:lnTo>
                  <a:lnTo>
                    <a:pt x="89" y="1087"/>
                  </a:lnTo>
                  <a:lnTo>
                    <a:pt x="87" y="1084"/>
                  </a:lnTo>
                  <a:lnTo>
                    <a:pt x="89" y="1082"/>
                  </a:lnTo>
                  <a:lnTo>
                    <a:pt x="94" y="1082"/>
                  </a:lnTo>
                  <a:lnTo>
                    <a:pt x="111" y="1075"/>
                  </a:lnTo>
                  <a:lnTo>
                    <a:pt x="113" y="1077"/>
                  </a:lnTo>
                  <a:lnTo>
                    <a:pt x="118" y="1073"/>
                  </a:lnTo>
                  <a:lnTo>
                    <a:pt x="118" y="1075"/>
                  </a:lnTo>
                  <a:lnTo>
                    <a:pt x="127" y="1087"/>
                  </a:lnTo>
                  <a:lnTo>
                    <a:pt x="132" y="1082"/>
                  </a:lnTo>
                  <a:lnTo>
                    <a:pt x="137" y="1082"/>
                  </a:lnTo>
                  <a:lnTo>
                    <a:pt x="137" y="1084"/>
                  </a:lnTo>
                  <a:lnTo>
                    <a:pt x="139" y="1087"/>
                  </a:lnTo>
                  <a:lnTo>
                    <a:pt x="137" y="1087"/>
                  </a:lnTo>
                  <a:lnTo>
                    <a:pt x="139" y="1092"/>
                  </a:lnTo>
                  <a:lnTo>
                    <a:pt x="146" y="1096"/>
                  </a:lnTo>
                  <a:lnTo>
                    <a:pt x="146" y="1106"/>
                  </a:lnTo>
                  <a:lnTo>
                    <a:pt x="139" y="1106"/>
                  </a:lnTo>
                  <a:lnTo>
                    <a:pt x="141" y="1108"/>
                  </a:lnTo>
                  <a:lnTo>
                    <a:pt x="144" y="1108"/>
                  </a:lnTo>
                  <a:lnTo>
                    <a:pt x="144" y="1113"/>
                  </a:lnTo>
                  <a:lnTo>
                    <a:pt x="155" y="1115"/>
                  </a:lnTo>
                  <a:lnTo>
                    <a:pt x="155" y="1120"/>
                  </a:lnTo>
                  <a:lnTo>
                    <a:pt x="155" y="1120"/>
                  </a:lnTo>
                  <a:lnTo>
                    <a:pt x="151" y="1120"/>
                  </a:lnTo>
                  <a:lnTo>
                    <a:pt x="151" y="1125"/>
                  </a:lnTo>
                  <a:lnTo>
                    <a:pt x="151" y="1125"/>
                  </a:lnTo>
                  <a:lnTo>
                    <a:pt x="155" y="1127"/>
                  </a:lnTo>
                  <a:lnTo>
                    <a:pt x="158" y="1125"/>
                  </a:lnTo>
                  <a:lnTo>
                    <a:pt x="160" y="1129"/>
                  </a:lnTo>
                  <a:lnTo>
                    <a:pt x="160" y="1129"/>
                  </a:lnTo>
                  <a:lnTo>
                    <a:pt x="160" y="1139"/>
                  </a:lnTo>
                  <a:lnTo>
                    <a:pt x="160" y="1139"/>
                  </a:lnTo>
                  <a:lnTo>
                    <a:pt x="160" y="1139"/>
                  </a:lnTo>
                  <a:lnTo>
                    <a:pt x="163" y="1151"/>
                  </a:lnTo>
                  <a:lnTo>
                    <a:pt x="163" y="1155"/>
                  </a:lnTo>
                  <a:lnTo>
                    <a:pt x="160" y="1162"/>
                  </a:lnTo>
                  <a:lnTo>
                    <a:pt x="160" y="1160"/>
                  </a:lnTo>
                  <a:lnTo>
                    <a:pt x="158" y="1162"/>
                  </a:lnTo>
                  <a:lnTo>
                    <a:pt x="165" y="1170"/>
                  </a:lnTo>
                  <a:lnTo>
                    <a:pt x="170" y="1172"/>
                  </a:lnTo>
                  <a:lnTo>
                    <a:pt x="174" y="1170"/>
                  </a:lnTo>
                  <a:lnTo>
                    <a:pt x="174" y="1172"/>
                  </a:lnTo>
                  <a:lnTo>
                    <a:pt x="179" y="1172"/>
                  </a:lnTo>
                  <a:lnTo>
                    <a:pt x="179" y="1177"/>
                  </a:lnTo>
                  <a:lnTo>
                    <a:pt x="174" y="1181"/>
                  </a:lnTo>
                  <a:lnTo>
                    <a:pt x="177" y="1181"/>
                  </a:lnTo>
                  <a:lnTo>
                    <a:pt x="177" y="1186"/>
                  </a:lnTo>
                  <a:lnTo>
                    <a:pt x="174" y="1186"/>
                  </a:lnTo>
                  <a:lnTo>
                    <a:pt x="174" y="1191"/>
                  </a:lnTo>
                  <a:lnTo>
                    <a:pt x="184" y="1191"/>
                  </a:lnTo>
                  <a:lnTo>
                    <a:pt x="179" y="1196"/>
                  </a:lnTo>
                  <a:lnTo>
                    <a:pt x="181" y="1196"/>
                  </a:lnTo>
                  <a:lnTo>
                    <a:pt x="184" y="1200"/>
                  </a:lnTo>
                  <a:lnTo>
                    <a:pt x="186" y="1200"/>
                  </a:lnTo>
                  <a:lnTo>
                    <a:pt x="184" y="1205"/>
                  </a:lnTo>
                  <a:lnTo>
                    <a:pt x="184" y="1210"/>
                  </a:lnTo>
                  <a:lnTo>
                    <a:pt x="189" y="1210"/>
                  </a:lnTo>
                  <a:lnTo>
                    <a:pt x="189" y="1207"/>
                  </a:lnTo>
                  <a:lnTo>
                    <a:pt x="189" y="1207"/>
                  </a:lnTo>
                  <a:lnTo>
                    <a:pt x="193" y="1210"/>
                  </a:lnTo>
                  <a:lnTo>
                    <a:pt x="193" y="1207"/>
                  </a:lnTo>
                  <a:lnTo>
                    <a:pt x="193" y="1207"/>
                  </a:lnTo>
                  <a:lnTo>
                    <a:pt x="198" y="1205"/>
                  </a:lnTo>
                  <a:lnTo>
                    <a:pt x="196" y="1205"/>
                  </a:lnTo>
                  <a:lnTo>
                    <a:pt x="196" y="1203"/>
                  </a:lnTo>
                  <a:lnTo>
                    <a:pt x="193" y="1203"/>
                  </a:lnTo>
                  <a:lnTo>
                    <a:pt x="196" y="1198"/>
                  </a:lnTo>
                  <a:lnTo>
                    <a:pt x="193" y="1196"/>
                  </a:lnTo>
                  <a:lnTo>
                    <a:pt x="198" y="1196"/>
                  </a:lnTo>
                  <a:lnTo>
                    <a:pt x="198" y="1193"/>
                  </a:lnTo>
                  <a:lnTo>
                    <a:pt x="200" y="1191"/>
                  </a:lnTo>
                  <a:lnTo>
                    <a:pt x="198" y="1186"/>
                  </a:lnTo>
                  <a:lnTo>
                    <a:pt x="200" y="1186"/>
                  </a:lnTo>
                  <a:lnTo>
                    <a:pt x="203" y="1191"/>
                  </a:lnTo>
                  <a:lnTo>
                    <a:pt x="203" y="1196"/>
                  </a:lnTo>
                  <a:lnTo>
                    <a:pt x="207" y="1200"/>
                  </a:lnTo>
                  <a:lnTo>
                    <a:pt x="207" y="1207"/>
                  </a:lnTo>
                  <a:lnTo>
                    <a:pt x="203" y="1212"/>
                  </a:lnTo>
                  <a:lnTo>
                    <a:pt x="200" y="1217"/>
                  </a:lnTo>
                  <a:lnTo>
                    <a:pt x="203" y="1219"/>
                  </a:lnTo>
                  <a:lnTo>
                    <a:pt x="198" y="1224"/>
                  </a:lnTo>
                  <a:lnTo>
                    <a:pt x="193" y="1231"/>
                  </a:lnTo>
                  <a:lnTo>
                    <a:pt x="193" y="1233"/>
                  </a:lnTo>
                  <a:lnTo>
                    <a:pt x="193" y="1233"/>
                  </a:lnTo>
                  <a:lnTo>
                    <a:pt x="196" y="1236"/>
                  </a:lnTo>
                  <a:lnTo>
                    <a:pt x="193" y="1240"/>
                  </a:lnTo>
                  <a:lnTo>
                    <a:pt x="189" y="1243"/>
                  </a:lnTo>
                  <a:lnTo>
                    <a:pt x="193" y="1247"/>
                  </a:lnTo>
                  <a:lnTo>
                    <a:pt x="193" y="1247"/>
                  </a:lnTo>
                  <a:lnTo>
                    <a:pt x="203" y="1252"/>
                  </a:lnTo>
                  <a:lnTo>
                    <a:pt x="203" y="1252"/>
                  </a:lnTo>
                  <a:lnTo>
                    <a:pt x="203" y="1257"/>
                  </a:lnTo>
                  <a:lnTo>
                    <a:pt x="210" y="1259"/>
                  </a:lnTo>
                  <a:lnTo>
                    <a:pt x="210" y="1262"/>
                  </a:lnTo>
                  <a:lnTo>
                    <a:pt x="212" y="1262"/>
                  </a:lnTo>
                  <a:lnTo>
                    <a:pt x="214" y="1262"/>
                  </a:lnTo>
                  <a:lnTo>
                    <a:pt x="224" y="1266"/>
                  </a:lnTo>
                  <a:lnTo>
                    <a:pt x="224" y="1266"/>
                  </a:lnTo>
                  <a:lnTo>
                    <a:pt x="229" y="1266"/>
                  </a:lnTo>
                  <a:lnTo>
                    <a:pt x="236" y="1271"/>
                  </a:lnTo>
                  <a:lnTo>
                    <a:pt x="240" y="1271"/>
                  </a:lnTo>
                  <a:lnTo>
                    <a:pt x="238" y="1273"/>
                  </a:lnTo>
                  <a:lnTo>
                    <a:pt x="243" y="1278"/>
                  </a:lnTo>
                  <a:lnTo>
                    <a:pt x="248" y="1288"/>
                  </a:lnTo>
                  <a:lnTo>
                    <a:pt x="255" y="1285"/>
                  </a:lnTo>
                  <a:lnTo>
                    <a:pt x="255" y="1292"/>
                  </a:lnTo>
                  <a:lnTo>
                    <a:pt x="252" y="1295"/>
                  </a:lnTo>
                  <a:lnTo>
                    <a:pt x="252" y="1297"/>
                  </a:lnTo>
                  <a:lnTo>
                    <a:pt x="250" y="1299"/>
                  </a:lnTo>
                  <a:lnTo>
                    <a:pt x="252" y="1304"/>
                  </a:lnTo>
                  <a:lnTo>
                    <a:pt x="255" y="1314"/>
                  </a:lnTo>
                  <a:lnTo>
                    <a:pt x="255" y="1321"/>
                  </a:lnTo>
                  <a:lnTo>
                    <a:pt x="257" y="1325"/>
                  </a:lnTo>
                  <a:lnTo>
                    <a:pt x="257" y="1323"/>
                  </a:lnTo>
                  <a:lnTo>
                    <a:pt x="259" y="1325"/>
                  </a:lnTo>
                  <a:lnTo>
                    <a:pt x="259" y="1330"/>
                  </a:lnTo>
                  <a:lnTo>
                    <a:pt x="262" y="1340"/>
                  </a:lnTo>
                  <a:lnTo>
                    <a:pt x="262" y="1340"/>
                  </a:lnTo>
                  <a:lnTo>
                    <a:pt x="262" y="1344"/>
                  </a:lnTo>
                  <a:lnTo>
                    <a:pt x="264" y="1342"/>
                  </a:lnTo>
                  <a:lnTo>
                    <a:pt x="264" y="1344"/>
                  </a:lnTo>
                  <a:lnTo>
                    <a:pt x="264" y="1347"/>
                  </a:lnTo>
                  <a:lnTo>
                    <a:pt x="262" y="1347"/>
                  </a:lnTo>
                  <a:lnTo>
                    <a:pt x="266" y="1349"/>
                  </a:lnTo>
                  <a:lnTo>
                    <a:pt x="266" y="1351"/>
                  </a:lnTo>
                  <a:lnTo>
                    <a:pt x="271" y="1354"/>
                  </a:lnTo>
                  <a:lnTo>
                    <a:pt x="271" y="1356"/>
                  </a:lnTo>
                  <a:lnTo>
                    <a:pt x="271" y="1354"/>
                  </a:lnTo>
                  <a:lnTo>
                    <a:pt x="274" y="1354"/>
                  </a:lnTo>
                  <a:lnTo>
                    <a:pt x="274" y="1356"/>
                  </a:lnTo>
                  <a:lnTo>
                    <a:pt x="276" y="1351"/>
                  </a:lnTo>
                  <a:lnTo>
                    <a:pt x="278" y="1344"/>
                  </a:lnTo>
                  <a:lnTo>
                    <a:pt x="276" y="1344"/>
                  </a:lnTo>
                  <a:lnTo>
                    <a:pt x="276" y="1337"/>
                  </a:lnTo>
                  <a:lnTo>
                    <a:pt x="281" y="1335"/>
                  </a:lnTo>
                  <a:lnTo>
                    <a:pt x="285" y="1335"/>
                  </a:lnTo>
                  <a:lnTo>
                    <a:pt x="290" y="1332"/>
                  </a:lnTo>
                  <a:lnTo>
                    <a:pt x="285" y="1325"/>
                  </a:lnTo>
                  <a:lnTo>
                    <a:pt x="290" y="1325"/>
                  </a:lnTo>
                  <a:lnTo>
                    <a:pt x="292" y="1325"/>
                  </a:lnTo>
                  <a:lnTo>
                    <a:pt x="295" y="1330"/>
                  </a:lnTo>
                  <a:lnTo>
                    <a:pt x="300" y="1335"/>
                  </a:lnTo>
                  <a:lnTo>
                    <a:pt x="302" y="1335"/>
                  </a:lnTo>
                  <a:lnTo>
                    <a:pt x="304" y="1330"/>
                  </a:lnTo>
                  <a:lnTo>
                    <a:pt x="309" y="1330"/>
                  </a:lnTo>
                  <a:lnTo>
                    <a:pt x="314" y="1328"/>
                  </a:lnTo>
                  <a:lnTo>
                    <a:pt x="314" y="1325"/>
                  </a:lnTo>
                  <a:lnTo>
                    <a:pt x="323" y="1330"/>
                  </a:lnTo>
                  <a:lnTo>
                    <a:pt x="326" y="1330"/>
                  </a:lnTo>
                  <a:lnTo>
                    <a:pt x="330" y="1328"/>
                  </a:lnTo>
                  <a:lnTo>
                    <a:pt x="333" y="1323"/>
                  </a:lnTo>
                  <a:lnTo>
                    <a:pt x="333" y="1328"/>
                  </a:lnTo>
                  <a:lnTo>
                    <a:pt x="335" y="1325"/>
                  </a:lnTo>
                  <a:lnTo>
                    <a:pt x="342" y="1335"/>
                  </a:lnTo>
                  <a:lnTo>
                    <a:pt x="344" y="1330"/>
                  </a:lnTo>
                  <a:lnTo>
                    <a:pt x="347" y="1332"/>
                  </a:lnTo>
                  <a:lnTo>
                    <a:pt x="356" y="1328"/>
                  </a:lnTo>
                  <a:lnTo>
                    <a:pt x="359" y="1325"/>
                  </a:lnTo>
                  <a:lnTo>
                    <a:pt x="356" y="1325"/>
                  </a:lnTo>
                  <a:lnTo>
                    <a:pt x="359" y="1321"/>
                  </a:lnTo>
                  <a:lnTo>
                    <a:pt x="363" y="1318"/>
                  </a:lnTo>
                  <a:lnTo>
                    <a:pt x="366" y="1316"/>
                  </a:lnTo>
                  <a:lnTo>
                    <a:pt x="368" y="1316"/>
                  </a:lnTo>
                  <a:lnTo>
                    <a:pt x="366" y="1311"/>
                  </a:lnTo>
                  <a:lnTo>
                    <a:pt x="370" y="1311"/>
                  </a:lnTo>
                  <a:lnTo>
                    <a:pt x="370" y="1309"/>
                  </a:lnTo>
                  <a:lnTo>
                    <a:pt x="373" y="1309"/>
                  </a:lnTo>
                  <a:lnTo>
                    <a:pt x="377" y="1292"/>
                  </a:lnTo>
                  <a:lnTo>
                    <a:pt x="380" y="1295"/>
                  </a:lnTo>
                  <a:lnTo>
                    <a:pt x="385" y="1295"/>
                  </a:lnTo>
                  <a:lnTo>
                    <a:pt x="385" y="1290"/>
                  </a:lnTo>
                  <a:lnTo>
                    <a:pt x="389" y="1292"/>
                  </a:lnTo>
                  <a:lnTo>
                    <a:pt x="394" y="1285"/>
                  </a:lnTo>
                  <a:lnTo>
                    <a:pt x="399" y="1285"/>
                  </a:lnTo>
                  <a:lnTo>
                    <a:pt x="399" y="1285"/>
                  </a:lnTo>
                  <a:lnTo>
                    <a:pt x="406" y="1285"/>
                  </a:lnTo>
                  <a:lnTo>
                    <a:pt x="403" y="1276"/>
                  </a:lnTo>
                  <a:lnTo>
                    <a:pt x="406" y="1276"/>
                  </a:lnTo>
                  <a:lnTo>
                    <a:pt x="403" y="1269"/>
                  </a:lnTo>
                  <a:lnTo>
                    <a:pt x="403" y="1266"/>
                  </a:lnTo>
                  <a:lnTo>
                    <a:pt x="399" y="1264"/>
                  </a:lnTo>
                  <a:lnTo>
                    <a:pt x="399" y="1259"/>
                  </a:lnTo>
                  <a:lnTo>
                    <a:pt x="396" y="1252"/>
                  </a:lnTo>
                  <a:lnTo>
                    <a:pt x="394" y="1245"/>
                  </a:lnTo>
                  <a:lnTo>
                    <a:pt x="394" y="1240"/>
                  </a:lnTo>
                  <a:lnTo>
                    <a:pt x="394" y="1236"/>
                  </a:lnTo>
                  <a:lnTo>
                    <a:pt x="396" y="1238"/>
                  </a:lnTo>
                  <a:lnTo>
                    <a:pt x="396" y="1229"/>
                  </a:lnTo>
                  <a:lnTo>
                    <a:pt x="401" y="1229"/>
                  </a:lnTo>
                  <a:lnTo>
                    <a:pt x="403" y="1226"/>
                  </a:lnTo>
                  <a:lnTo>
                    <a:pt x="403" y="1224"/>
                  </a:lnTo>
                  <a:lnTo>
                    <a:pt x="406" y="1221"/>
                  </a:lnTo>
                  <a:lnTo>
                    <a:pt x="408" y="1224"/>
                  </a:lnTo>
                  <a:lnTo>
                    <a:pt x="408" y="1219"/>
                  </a:lnTo>
                  <a:lnTo>
                    <a:pt x="408" y="1219"/>
                  </a:lnTo>
                  <a:lnTo>
                    <a:pt x="411" y="1219"/>
                  </a:lnTo>
                  <a:lnTo>
                    <a:pt x="413" y="1210"/>
                  </a:lnTo>
                  <a:lnTo>
                    <a:pt x="418" y="1210"/>
                  </a:lnTo>
                  <a:lnTo>
                    <a:pt x="418" y="1210"/>
                  </a:lnTo>
                  <a:lnTo>
                    <a:pt x="422" y="1210"/>
                  </a:lnTo>
                  <a:lnTo>
                    <a:pt x="422" y="1205"/>
                  </a:lnTo>
                  <a:lnTo>
                    <a:pt x="422" y="1205"/>
                  </a:lnTo>
                  <a:lnTo>
                    <a:pt x="429" y="1214"/>
                  </a:lnTo>
                  <a:lnTo>
                    <a:pt x="432" y="1214"/>
                  </a:lnTo>
                  <a:lnTo>
                    <a:pt x="432" y="1217"/>
                  </a:lnTo>
                  <a:lnTo>
                    <a:pt x="427" y="1221"/>
                  </a:lnTo>
                  <a:lnTo>
                    <a:pt x="425" y="1233"/>
                  </a:lnTo>
                  <a:lnTo>
                    <a:pt x="422" y="1238"/>
                  </a:lnTo>
                  <a:lnTo>
                    <a:pt x="422" y="1243"/>
                  </a:lnTo>
                  <a:lnTo>
                    <a:pt x="432" y="1243"/>
                  </a:lnTo>
                  <a:lnTo>
                    <a:pt x="434" y="1243"/>
                  </a:lnTo>
                  <a:lnTo>
                    <a:pt x="434" y="1233"/>
                  </a:lnTo>
                  <a:lnTo>
                    <a:pt x="446" y="1240"/>
                  </a:lnTo>
                  <a:lnTo>
                    <a:pt x="448" y="1238"/>
                  </a:lnTo>
                  <a:lnTo>
                    <a:pt x="451" y="1243"/>
                  </a:lnTo>
                  <a:lnTo>
                    <a:pt x="451" y="1247"/>
                  </a:lnTo>
                  <a:lnTo>
                    <a:pt x="460" y="1247"/>
                  </a:lnTo>
                  <a:lnTo>
                    <a:pt x="460" y="1252"/>
                  </a:lnTo>
                  <a:lnTo>
                    <a:pt x="463" y="1252"/>
                  </a:lnTo>
                  <a:lnTo>
                    <a:pt x="460" y="1247"/>
                  </a:lnTo>
                  <a:lnTo>
                    <a:pt x="465" y="1247"/>
                  </a:lnTo>
                  <a:lnTo>
                    <a:pt x="465" y="1247"/>
                  </a:lnTo>
                  <a:lnTo>
                    <a:pt x="470" y="1247"/>
                  </a:lnTo>
                  <a:lnTo>
                    <a:pt x="474" y="1247"/>
                  </a:lnTo>
                  <a:lnTo>
                    <a:pt x="474" y="1252"/>
                  </a:lnTo>
                  <a:lnTo>
                    <a:pt x="479" y="1252"/>
                  </a:lnTo>
                  <a:lnTo>
                    <a:pt x="484" y="1262"/>
                  </a:lnTo>
                  <a:lnTo>
                    <a:pt x="484" y="1262"/>
                  </a:lnTo>
                  <a:lnTo>
                    <a:pt x="489" y="1266"/>
                  </a:lnTo>
                  <a:lnTo>
                    <a:pt x="489" y="1276"/>
                  </a:lnTo>
                  <a:lnTo>
                    <a:pt x="489" y="1278"/>
                  </a:lnTo>
                  <a:lnTo>
                    <a:pt x="507" y="1262"/>
                  </a:lnTo>
                  <a:lnTo>
                    <a:pt x="512" y="1255"/>
                  </a:lnTo>
                  <a:lnTo>
                    <a:pt x="517" y="1252"/>
                  </a:lnTo>
                  <a:lnTo>
                    <a:pt x="517" y="1255"/>
                  </a:lnTo>
                  <a:lnTo>
                    <a:pt x="522" y="1252"/>
                  </a:lnTo>
                  <a:lnTo>
                    <a:pt x="522" y="1240"/>
                  </a:lnTo>
                  <a:lnTo>
                    <a:pt x="522" y="1238"/>
                  </a:lnTo>
                  <a:lnTo>
                    <a:pt x="517" y="1238"/>
                  </a:lnTo>
                  <a:lnTo>
                    <a:pt x="522" y="1233"/>
                  </a:lnTo>
                  <a:lnTo>
                    <a:pt x="517" y="1229"/>
                  </a:lnTo>
                  <a:lnTo>
                    <a:pt x="524" y="1231"/>
                  </a:lnTo>
                  <a:lnTo>
                    <a:pt x="524" y="1229"/>
                  </a:lnTo>
                  <a:lnTo>
                    <a:pt x="526" y="1229"/>
                  </a:lnTo>
                  <a:lnTo>
                    <a:pt x="529" y="1233"/>
                  </a:lnTo>
                  <a:lnTo>
                    <a:pt x="529" y="1233"/>
                  </a:lnTo>
                  <a:lnTo>
                    <a:pt x="531" y="1236"/>
                  </a:lnTo>
                  <a:lnTo>
                    <a:pt x="536" y="1229"/>
                  </a:lnTo>
                  <a:lnTo>
                    <a:pt x="540" y="1229"/>
                  </a:lnTo>
                  <a:lnTo>
                    <a:pt x="545" y="1226"/>
                  </a:lnTo>
                  <a:lnTo>
                    <a:pt x="545" y="1229"/>
                  </a:lnTo>
                  <a:lnTo>
                    <a:pt x="559" y="1226"/>
                  </a:lnTo>
                  <a:lnTo>
                    <a:pt x="562" y="1229"/>
                  </a:lnTo>
                  <a:lnTo>
                    <a:pt x="566" y="1229"/>
                  </a:lnTo>
                  <a:lnTo>
                    <a:pt x="569" y="1226"/>
                  </a:lnTo>
                  <a:lnTo>
                    <a:pt x="574" y="1229"/>
                  </a:lnTo>
                  <a:lnTo>
                    <a:pt x="578" y="1233"/>
                  </a:lnTo>
                  <a:lnTo>
                    <a:pt x="578" y="1236"/>
                  </a:lnTo>
                  <a:lnTo>
                    <a:pt x="576" y="1238"/>
                  </a:lnTo>
                  <a:lnTo>
                    <a:pt x="581" y="1236"/>
                  </a:lnTo>
                  <a:lnTo>
                    <a:pt x="583" y="1238"/>
                  </a:lnTo>
                  <a:lnTo>
                    <a:pt x="583" y="1238"/>
                  </a:lnTo>
                  <a:lnTo>
                    <a:pt x="583" y="1238"/>
                  </a:lnTo>
                  <a:lnTo>
                    <a:pt x="590" y="1240"/>
                  </a:lnTo>
                  <a:lnTo>
                    <a:pt x="590" y="1238"/>
                  </a:lnTo>
                  <a:lnTo>
                    <a:pt x="590" y="1240"/>
                  </a:lnTo>
                  <a:lnTo>
                    <a:pt x="592" y="1238"/>
                  </a:lnTo>
                  <a:lnTo>
                    <a:pt x="597" y="1240"/>
                  </a:lnTo>
                  <a:lnTo>
                    <a:pt x="604" y="1238"/>
                  </a:lnTo>
                  <a:lnTo>
                    <a:pt x="607" y="1231"/>
                  </a:lnTo>
                  <a:lnTo>
                    <a:pt x="611" y="1231"/>
                  </a:lnTo>
                  <a:lnTo>
                    <a:pt x="618" y="1224"/>
                  </a:lnTo>
                  <a:lnTo>
                    <a:pt x="616" y="1217"/>
                  </a:lnTo>
                  <a:lnTo>
                    <a:pt x="618" y="1214"/>
                  </a:lnTo>
                  <a:lnTo>
                    <a:pt x="614" y="1210"/>
                  </a:lnTo>
                  <a:lnTo>
                    <a:pt x="611" y="1205"/>
                  </a:lnTo>
                  <a:lnTo>
                    <a:pt x="611" y="1205"/>
                  </a:lnTo>
                  <a:lnTo>
                    <a:pt x="611" y="1200"/>
                  </a:lnTo>
                  <a:lnTo>
                    <a:pt x="604" y="1191"/>
                  </a:lnTo>
                  <a:lnTo>
                    <a:pt x="604" y="1188"/>
                  </a:lnTo>
                  <a:lnTo>
                    <a:pt x="602" y="1186"/>
                  </a:lnTo>
                  <a:lnTo>
                    <a:pt x="604" y="1181"/>
                  </a:lnTo>
                  <a:lnTo>
                    <a:pt x="609" y="1186"/>
                  </a:lnTo>
                  <a:lnTo>
                    <a:pt x="609" y="1184"/>
                  </a:lnTo>
                  <a:lnTo>
                    <a:pt x="614" y="1184"/>
                  </a:lnTo>
                  <a:lnTo>
                    <a:pt x="614" y="1186"/>
                  </a:lnTo>
                  <a:lnTo>
                    <a:pt x="623" y="1181"/>
                  </a:lnTo>
                  <a:lnTo>
                    <a:pt x="628" y="1196"/>
                  </a:lnTo>
                  <a:lnTo>
                    <a:pt x="633" y="1196"/>
                  </a:lnTo>
                  <a:lnTo>
                    <a:pt x="637" y="1193"/>
                  </a:lnTo>
                  <a:lnTo>
                    <a:pt x="635" y="1186"/>
                  </a:lnTo>
                  <a:lnTo>
                    <a:pt x="637" y="1184"/>
                  </a:lnTo>
                  <a:lnTo>
                    <a:pt x="637" y="1179"/>
                  </a:lnTo>
                  <a:lnTo>
                    <a:pt x="640" y="1177"/>
                  </a:lnTo>
                  <a:lnTo>
                    <a:pt x="640" y="1172"/>
                  </a:lnTo>
                  <a:lnTo>
                    <a:pt x="644" y="1172"/>
                  </a:lnTo>
                  <a:lnTo>
                    <a:pt x="649" y="1177"/>
                  </a:lnTo>
                  <a:lnTo>
                    <a:pt x="654" y="1172"/>
                  </a:lnTo>
                  <a:lnTo>
                    <a:pt x="656" y="1179"/>
                  </a:lnTo>
                  <a:lnTo>
                    <a:pt x="661" y="1184"/>
                  </a:lnTo>
                  <a:lnTo>
                    <a:pt x="663" y="1188"/>
                  </a:lnTo>
                  <a:lnTo>
                    <a:pt x="666" y="1188"/>
                  </a:lnTo>
                  <a:lnTo>
                    <a:pt x="663" y="1193"/>
                  </a:lnTo>
                  <a:lnTo>
                    <a:pt x="663" y="1196"/>
                  </a:lnTo>
                  <a:lnTo>
                    <a:pt x="670" y="1200"/>
                  </a:lnTo>
                  <a:lnTo>
                    <a:pt x="668" y="1200"/>
                  </a:lnTo>
                  <a:lnTo>
                    <a:pt x="673" y="1200"/>
                  </a:lnTo>
                  <a:lnTo>
                    <a:pt x="680" y="1207"/>
                  </a:lnTo>
                  <a:lnTo>
                    <a:pt x="682" y="1207"/>
                  </a:lnTo>
                  <a:lnTo>
                    <a:pt x="685" y="1205"/>
                  </a:lnTo>
                  <a:lnTo>
                    <a:pt x="699" y="1203"/>
                  </a:lnTo>
                  <a:lnTo>
                    <a:pt x="701" y="1203"/>
                  </a:lnTo>
                  <a:lnTo>
                    <a:pt x="701" y="1205"/>
                  </a:lnTo>
                  <a:lnTo>
                    <a:pt x="703" y="1205"/>
                  </a:lnTo>
                  <a:lnTo>
                    <a:pt x="706" y="1205"/>
                  </a:lnTo>
                  <a:lnTo>
                    <a:pt x="708" y="1205"/>
                  </a:lnTo>
                  <a:lnTo>
                    <a:pt x="708" y="1203"/>
                  </a:lnTo>
                  <a:lnTo>
                    <a:pt x="711" y="1203"/>
                  </a:lnTo>
                  <a:lnTo>
                    <a:pt x="711" y="1200"/>
                  </a:lnTo>
                  <a:lnTo>
                    <a:pt x="711" y="1196"/>
                  </a:lnTo>
                  <a:lnTo>
                    <a:pt x="715" y="1188"/>
                  </a:lnTo>
                  <a:lnTo>
                    <a:pt x="713" y="1184"/>
                  </a:lnTo>
                  <a:lnTo>
                    <a:pt x="713" y="1181"/>
                  </a:lnTo>
                  <a:lnTo>
                    <a:pt x="720" y="1179"/>
                  </a:lnTo>
                  <a:lnTo>
                    <a:pt x="722" y="1177"/>
                  </a:lnTo>
                  <a:lnTo>
                    <a:pt x="725" y="1174"/>
                  </a:lnTo>
                  <a:lnTo>
                    <a:pt x="722" y="1172"/>
                  </a:lnTo>
                  <a:lnTo>
                    <a:pt x="727" y="1170"/>
                  </a:lnTo>
                  <a:lnTo>
                    <a:pt x="727" y="1162"/>
                  </a:lnTo>
                  <a:lnTo>
                    <a:pt x="722" y="1153"/>
                  </a:lnTo>
                  <a:lnTo>
                    <a:pt x="722" y="1148"/>
                  </a:lnTo>
                  <a:lnTo>
                    <a:pt x="725" y="1153"/>
                  </a:lnTo>
                  <a:lnTo>
                    <a:pt x="727" y="1151"/>
                  </a:lnTo>
                  <a:lnTo>
                    <a:pt x="737" y="1148"/>
                  </a:lnTo>
                  <a:lnTo>
                    <a:pt x="739" y="1144"/>
                  </a:lnTo>
                  <a:lnTo>
                    <a:pt x="739" y="1139"/>
                  </a:lnTo>
                  <a:lnTo>
                    <a:pt x="741" y="1134"/>
                  </a:lnTo>
                  <a:lnTo>
                    <a:pt x="746" y="1139"/>
                  </a:lnTo>
                  <a:lnTo>
                    <a:pt x="760" y="1134"/>
                  </a:lnTo>
                  <a:lnTo>
                    <a:pt x="760" y="1129"/>
                  </a:lnTo>
                  <a:lnTo>
                    <a:pt x="760" y="1129"/>
                  </a:lnTo>
                  <a:lnTo>
                    <a:pt x="760" y="1125"/>
                  </a:lnTo>
                  <a:lnTo>
                    <a:pt x="763" y="1120"/>
                  </a:lnTo>
                  <a:lnTo>
                    <a:pt x="763" y="1118"/>
                  </a:lnTo>
                  <a:lnTo>
                    <a:pt x="760" y="1115"/>
                  </a:lnTo>
                  <a:lnTo>
                    <a:pt x="765" y="1115"/>
                  </a:lnTo>
                  <a:lnTo>
                    <a:pt x="767" y="1118"/>
                  </a:lnTo>
                  <a:lnTo>
                    <a:pt x="770" y="1120"/>
                  </a:lnTo>
                  <a:lnTo>
                    <a:pt x="777" y="1120"/>
                  </a:lnTo>
                  <a:lnTo>
                    <a:pt x="779" y="1125"/>
                  </a:lnTo>
                  <a:lnTo>
                    <a:pt x="781" y="1125"/>
                  </a:lnTo>
                  <a:lnTo>
                    <a:pt x="784" y="1129"/>
                  </a:lnTo>
                  <a:lnTo>
                    <a:pt x="789" y="1127"/>
                  </a:lnTo>
                  <a:lnTo>
                    <a:pt x="793" y="1134"/>
                  </a:lnTo>
                  <a:lnTo>
                    <a:pt x="803" y="1132"/>
                  </a:lnTo>
                  <a:lnTo>
                    <a:pt x="803" y="1129"/>
                  </a:lnTo>
                  <a:lnTo>
                    <a:pt x="803" y="1125"/>
                  </a:lnTo>
                  <a:lnTo>
                    <a:pt x="812" y="1115"/>
                  </a:lnTo>
                  <a:lnTo>
                    <a:pt x="817" y="1101"/>
                  </a:lnTo>
                  <a:lnTo>
                    <a:pt x="817" y="1099"/>
                  </a:lnTo>
                  <a:lnTo>
                    <a:pt x="812" y="1099"/>
                  </a:lnTo>
                  <a:lnTo>
                    <a:pt x="812" y="1099"/>
                  </a:lnTo>
                  <a:close/>
                </a:path>
              </a:pathLst>
            </a:custGeom>
            <a:solidFill>
              <a:srgbClr val="E6E6E6"/>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36" name="Freeform 20"/>
            <p:cNvSpPr>
              <a:spLocks/>
            </p:cNvSpPr>
            <p:nvPr/>
          </p:nvSpPr>
          <p:spPr bwMode="auto">
            <a:xfrm>
              <a:off x="528" y="1128"/>
              <a:ext cx="799" cy="624"/>
            </a:xfrm>
            <a:custGeom>
              <a:avLst/>
              <a:gdLst>
                <a:gd name="T0" fmla="*/ 770 w 799"/>
                <a:gd name="T1" fmla="*/ 425 h 624"/>
                <a:gd name="T2" fmla="*/ 765 w 799"/>
                <a:gd name="T3" fmla="*/ 406 h 624"/>
                <a:gd name="T4" fmla="*/ 791 w 799"/>
                <a:gd name="T5" fmla="*/ 406 h 624"/>
                <a:gd name="T6" fmla="*/ 791 w 799"/>
                <a:gd name="T7" fmla="*/ 376 h 624"/>
                <a:gd name="T8" fmla="*/ 784 w 799"/>
                <a:gd name="T9" fmla="*/ 336 h 624"/>
                <a:gd name="T10" fmla="*/ 780 w 799"/>
                <a:gd name="T11" fmla="*/ 307 h 624"/>
                <a:gd name="T12" fmla="*/ 775 w 799"/>
                <a:gd name="T13" fmla="*/ 279 h 624"/>
                <a:gd name="T14" fmla="*/ 773 w 799"/>
                <a:gd name="T15" fmla="*/ 241 h 624"/>
                <a:gd name="T16" fmla="*/ 775 w 799"/>
                <a:gd name="T17" fmla="*/ 210 h 624"/>
                <a:gd name="T18" fmla="*/ 782 w 799"/>
                <a:gd name="T19" fmla="*/ 168 h 624"/>
                <a:gd name="T20" fmla="*/ 739 w 799"/>
                <a:gd name="T21" fmla="*/ 158 h 624"/>
                <a:gd name="T22" fmla="*/ 706 w 799"/>
                <a:gd name="T23" fmla="*/ 156 h 624"/>
                <a:gd name="T24" fmla="*/ 709 w 799"/>
                <a:gd name="T25" fmla="*/ 133 h 624"/>
                <a:gd name="T26" fmla="*/ 645 w 799"/>
                <a:gd name="T27" fmla="*/ 97 h 624"/>
                <a:gd name="T28" fmla="*/ 598 w 799"/>
                <a:gd name="T29" fmla="*/ 69 h 624"/>
                <a:gd name="T30" fmla="*/ 517 w 799"/>
                <a:gd name="T31" fmla="*/ 26 h 624"/>
                <a:gd name="T32" fmla="*/ 435 w 799"/>
                <a:gd name="T33" fmla="*/ 52 h 624"/>
                <a:gd name="T34" fmla="*/ 369 w 799"/>
                <a:gd name="T35" fmla="*/ 36 h 624"/>
                <a:gd name="T36" fmla="*/ 312 w 799"/>
                <a:gd name="T37" fmla="*/ 36 h 624"/>
                <a:gd name="T38" fmla="*/ 265 w 799"/>
                <a:gd name="T39" fmla="*/ 81 h 624"/>
                <a:gd name="T40" fmla="*/ 222 w 799"/>
                <a:gd name="T41" fmla="*/ 107 h 624"/>
                <a:gd name="T42" fmla="*/ 184 w 799"/>
                <a:gd name="T43" fmla="*/ 154 h 624"/>
                <a:gd name="T44" fmla="*/ 161 w 799"/>
                <a:gd name="T45" fmla="*/ 187 h 624"/>
                <a:gd name="T46" fmla="*/ 154 w 799"/>
                <a:gd name="T47" fmla="*/ 236 h 624"/>
                <a:gd name="T48" fmla="*/ 149 w 799"/>
                <a:gd name="T49" fmla="*/ 267 h 624"/>
                <a:gd name="T50" fmla="*/ 113 w 799"/>
                <a:gd name="T51" fmla="*/ 232 h 624"/>
                <a:gd name="T52" fmla="*/ 123 w 799"/>
                <a:gd name="T53" fmla="*/ 201 h 624"/>
                <a:gd name="T54" fmla="*/ 104 w 799"/>
                <a:gd name="T55" fmla="*/ 158 h 624"/>
                <a:gd name="T56" fmla="*/ 97 w 799"/>
                <a:gd name="T57" fmla="*/ 144 h 624"/>
                <a:gd name="T58" fmla="*/ 76 w 799"/>
                <a:gd name="T59" fmla="*/ 81 h 624"/>
                <a:gd name="T60" fmla="*/ 26 w 799"/>
                <a:gd name="T61" fmla="*/ 83 h 624"/>
                <a:gd name="T62" fmla="*/ 21 w 799"/>
                <a:gd name="T63" fmla="*/ 135 h 624"/>
                <a:gd name="T64" fmla="*/ 10 w 799"/>
                <a:gd name="T65" fmla="*/ 166 h 624"/>
                <a:gd name="T66" fmla="*/ 43 w 799"/>
                <a:gd name="T67" fmla="*/ 187 h 624"/>
                <a:gd name="T68" fmla="*/ 52 w 799"/>
                <a:gd name="T69" fmla="*/ 218 h 624"/>
                <a:gd name="T70" fmla="*/ 61 w 799"/>
                <a:gd name="T71" fmla="*/ 255 h 624"/>
                <a:gd name="T72" fmla="*/ 47 w 799"/>
                <a:gd name="T73" fmla="*/ 319 h 624"/>
                <a:gd name="T74" fmla="*/ 80 w 799"/>
                <a:gd name="T75" fmla="*/ 350 h 624"/>
                <a:gd name="T76" fmla="*/ 116 w 799"/>
                <a:gd name="T77" fmla="*/ 399 h 624"/>
                <a:gd name="T78" fmla="*/ 144 w 799"/>
                <a:gd name="T79" fmla="*/ 440 h 624"/>
                <a:gd name="T80" fmla="*/ 180 w 799"/>
                <a:gd name="T81" fmla="*/ 468 h 624"/>
                <a:gd name="T82" fmla="*/ 203 w 799"/>
                <a:gd name="T83" fmla="*/ 482 h 624"/>
                <a:gd name="T84" fmla="*/ 203 w 799"/>
                <a:gd name="T85" fmla="*/ 539 h 624"/>
                <a:gd name="T86" fmla="*/ 250 w 799"/>
                <a:gd name="T87" fmla="*/ 593 h 624"/>
                <a:gd name="T88" fmla="*/ 302 w 799"/>
                <a:gd name="T89" fmla="*/ 593 h 624"/>
                <a:gd name="T90" fmla="*/ 336 w 799"/>
                <a:gd name="T91" fmla="*/ 605 h 624"/>
                <a:gd name="T92" fmla="*/ 387 w 799"/>
                <a:gd name="T93" fmla="*/ 581 h 624"/>
                <a:gd name="T94" fmla="*/ 428 w 799"/>
                <a:gd name="T95" fmla="*/ 584 h 624"/>
                <a:gd name="T96" fmla="*/ 458 w 799"/>
                <a:gd name="T97" fmla="*/ 598 h 624"/>
                <a:gd name="T98" fmla="*/ 510 w 799"/>
                <a:gd name="T99" fmla="*/ 619 h 624"/>
                <a:gd name="T100" fmla="*/ 536 w 799"/>
                <a:gd name="T101" fmla="*/ 603 h 624"/>
                <a:gd name="T102" fmla="*/ 539 w 799"/>
                <a:gd name="T103" fmla="*/ 562 h 624"/>
                <a:gd name="T104" fmla="*/ 586 w 799"/>
                <a:gd name="T105" fmla="*/ 551 h 624"/>
                <a:gd name="T106" fmla="*/ 621 w 799"/>
                <a:gd name="T107" fmla="*/ 534 h 624"/>
                <a:gd name="T108" fmla="*/ 638 w 799"/>
                <a:gd name="T109" fmla="*/ 515 h 624"/>
                <a:gd name="T110" fmla="*/ 666 w 799"/>
                <a:gd name="T111" fmla="*/ 525 h 624"/>
                <a:gd name="T112" fmla="*/ 692 w 799"/>
                <a:gd name="T113" fmla="*/ 534 h 624"/>
                <a:gd name="T114" fmla="*/ 709 w 799"/>
                <a:gd name="T115" fmla="*/ 551 h 624"/>
                <a:gd name="T116" fmla="*/ 742 w 799"/>
                <a:gd name="T117" fmla="*/ 520 h 624"/>
                <a:gd name="T118" fmla="*/ 756 w 799"/>
                <a:gd name="T119" fmla="*/ 515 h 624"/>
                <a:gd name="T120" fmla="*/ 784 w 799"/>
                <a:gd name="T121" fmla="*/ 501 h 624"/>
                <a:gd name="T122" fmla="*/ 782 w 799"/>
                <a:gd name="T123" fmla="*/ 45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9" h="624">
                  <a:moveTo>
                    <a:pt x="794" y="454"/>
                  </a:moveTo>
                  <a:lnTo>
                    <a:pt x="794" y="442"/>
                  </a:lnTo>
                  <a:lnTo>
                    <a:pt x="791" y="440"/>
                  </a:lnTo>
                  <a:lnTo>
                    <a:pt x="784" y="440"/>
                  </a:lnTo>
                  <a:lnTo>
                    <a:pt x="784" y="440"/>
                  </a:lnTo>
                  <a:lnTo>
                    <a:pt x="789" y="437"/>
                  </a:lnTo>
                  <a:lnTo>
                    <a:pt x="784" y="432"/>
                  </a:lnTo>
                  <a:lnTo>
                    <a:pt x="784" y="430"/>
                  </a:lnTo>
                  <a:lnTo>
                    <a:pt x="782" y="425"/>
                  </a:lnTo>
                  <a:lnTo>
                    <a:pt x="777" y="423"/>
                  </a:lnTo>
                  <a:lnTo>
                    <a:pt x="770" y="425"/>
                  </a:lnTo>
                  <a:lnTo>
                    <a:pt x="765" y="421"/>
                  </a:lnTo>
                  <a:lnTo>
                    <a:pt x="761" y="425"/>
                  </a:lnTo>
                  <a:lnTo>
                    <a:pt x="756" y="416"/>
                  </a:lnTo>
                  <a:lnTo>
                    <a:pt x="754" y="416"/>
                  </a:lnTo>
                  <a:lnTo>
                    <a:pt x="751" y="414"/>
                  </a:lnTo>
                  <a:lnTo>
                    <a:pt x="758" y="414"/>
                  </a:lnTo>
                  <a:lnTo>
                    <a:pt x="761" y="411"/>
                  </a:lnTo>
                  <a:lnTo>
                    <a:pt x="756" y="409"/>
                  </a:lnTo>
                  <a:lnTo>
                    <a:pt x="758" y="406"/>
                  </a:lnTo>
                  <a:lnTo>
                    <a:pt x="765" y="404"/>
                  </a:lnTo>
                  <a:lnTo>
                    <a:pt x="765" y="406"/>
                  </a:lnTo>
                  <a:lnTo>
                    <a:pt x="768" y="402"/>
                  </a:lnTo>
                  <a:lnTo>
                    <a:pt x="775" y="406"/>
                  </a:lnTo>
                  <a:lnTo>
                    <a:pt x="775" y="406"/>
                  </a:lnTo>
                  <a:lnTo>
                    <a:pt x="777" y="406"/>
                  </a:lnTo>
                  <a:lnTo>
                    <a:pt x="780" y="406"/>
                  </a:lnTo>
                  <a:lnTo>
                    <a:pt x="782" y="406"/>
                  </a:lnTo>
                  <a:lnTo>
                    <a:pt x="780" y="409"/>
                  </a:lnTo>
                  <a:lnTo>
                    <a:pt x="787" y="416"/>
                  </a:lnTo>
                  <a:lnTo>
                    <a:pt x="789" y="416"/>
                  </a:lnTo>
                  <a:lnTo>
                    <a:pt x="789" y="409"/>
                  </a:lnTo>
                  <a:lnTo>
                    <a:pt x="791" y="406"/>
                  </a:lnTo>
                  <a:lnTo>
                    <a:pt x="787" y="404"/>
                  </a:lnTo>
                  <a:lnTo>
                    <a:pt x="789" y="404"/>
                  </a:lnTo>
                  <a:lnTo>
                    <a:pt x="789" y="402"/>
                  </a:lnTo>
                  <a:lnTo>
                    <a:pt x="780" y="397"/>
                  </a:lnTo>
                  <a:lnTo>
                    <a:pt x="782" y="392"/>
                  </a:lnTo>
                  <a:lnTo>
                    <a:pt x="780" y="392"/>
                  </a:lnTo>
                  <a:lnTo>
                    <a:pt x="784" y="390"/>
                  </a:lnTo>
                  <a:lnTo>
                    <a:pt x="794" y="392"/>
                  </a:lnTo>
                  <a:lnTo>
                    <a:pt x="799" y="381"/>
                  </a:lnTo>
                  <a:lnTo>
                    <a:pt x="789" y="378"/>
                  </a:lnTo>
                  <a:lnTo>
                    <a:pt x="791" y="376"/>
                  </a:lnTo>
                  <a:lnTo>
                    <a:pt x="794" y="369"/>
                  </a:lnTo>
                  <a:lnTo>
                    <a:pt x="791" y="369"/>
                  </a:lnTo>
                  <a:lnTo>
                    <a:pt x="791" y="359"/>
                  </a:lnTo>
                  <a:lnTo>
                    <a:pt x="787" y="355"/>
                  </a:lnTo>
                  <a:lnTo>
                    <a:pt x="787" y="355"/>
                  </a:lnTo>
                  <a:lnTo>
                    <a:pt x="789" y="350"/>
                  </a:lnTo>
                  <a:lnTo>
                    <a:pt x="784" y="343"/>
                  </a:lnTo>
                  <a:lnTo>
                    <a:pt x="782" y="343"/>
                  </a:lnTo>
                  <a:lnTo>
                    <a:pt x="780" y="340"/>
                  </a:lnTo>
                  <a:lnTo>
                    <a:pt x="784" y="336"/>
                  </a:lnTo>
                  <a:lnTo>
                    <a:pt x="784" y="336"/>
                  </a:lnTo>
                  <a:lnTo>
                    <a:pt x="780" y="336"/>
                  </a:lnTo>
                  <a:lnTo>
                    <a:pt x="773" y="331"/>
                  </a:lnTo>
                  <a:lnTo>
                    <a:pt x="773" y="326"/>
                  </a:lnTo>
                  <a:lnTo>
                    <a:pt x="780" y="326"/>
                  </a:lnTo>
                  <a:lnTo>
                    <a:pt x="780" y="319"/>
                  </a:lnTo>
                  <a:lnTo>
                    <a:pt x="780" y="317"/>
                  </a:lnTo>
                  <a:lnTo>
                    <a:pt x="782" y="317"/>
                  </a:lnTo>
                  <a:lnTo>
                    <a:pt x="780" y="312"/>
                  </a:lnTo>
                  <a:lnTo>
                    <a:pt x="784" y="312"/>
                  </a:lnTo>
                  <a:lnTo>
                    <a:pt x="784" y="310"/>
                  </a:lnTo>
                  <a:lnTo>
                    <a:pt x="780" y="307"/>
                  </a:lnTo>
                  <a:lnTo>
                    <a:pt x="780" y="303"/>
                  </a:lnTo>
                  <a:lnTo>
                    <a:pt x="777" y="303"/>
                  </a:lnTo>
                  <a:lnTo>
                    <a:pt x="770" y="305"/>
                  </a:lnTo>
                  <a:lnTo>
                    <a:pt x="768" y="303"/>
                  </a:lnTo>
                  <a:lnTo>
                    <a:pt x="765" y="293"/>
                  </a:lnTo>
                  <a:lnTo>
                    <a:pt x="765" y="293"/>
                  </a:lnTo>
                  <a:lnTo>
                    <a:pt x="765" y="291"/>
                  </a:lnTo>
                  <a:lnTo>
                    <a:pt x="768" y="288"/>
                  </a:lnTo>
                  <a:lnTo>
                    <a:pt x="773" y="288"/>
                  </a:lnTo>
                  <a:lnTo>
                    <a:pt x="775" y="286"/>
                  </a:lnTo>
                  <a:lnTo>
                    <a:pt x="775" y="279"/>
                  </a:lnTo>
                  <a:lnTo>
                    <a:pt x="775" y="269"/>
                  </a:lnTo>
                  <a:lnTo>
                    <a:pt x="773" y="267"/>
                  </a:lnTo>
                  <a:lnTo>
                    <a:pt x="775" y="262"/>
                  </a:lnTo>
                  <a:lnTo>
                    <a:pt x="777" y="258"/>
                  </a:lnTo>
                  <a:lnTo>
                    <a:pt x="768" y="255"/>
                  </a:lnTo>
                  <a:lnTo>
                    <a:pt x="765" y="255"/>
                  </a:lnTo>
                  <a:lnTo>
                    <a:pt x="765" y="253"/>
                  </a:lnTo>
                  <a:lnTo>
                    <a:pt x="768" y="253"/>
                  </a:lnTo>
                  <a:lnTo>
                    <a:pt x="770" y="244"/>
                  </a:lnTo>
                  <a:lnTo>
                    <a:pt x="770" y="241"/>
                  </a:lnTo>
                  <a:lnTo>
                    <a:pt x="773" y="241"/>
                  </a:lnTo>
                  <a:lnTo>
                    <a:pt x="775" y="236"/>
                  </a:lnTo>
                  <a:lnTo>
                    <a:pt x="775" y="236"/>
                  </a:lnTo>
                  <a:lnTo>
                    <a:pt x="775" y="232"/>
                  </a:lnTo>
                  <a:lnTo>
                    <a:pt x="780" y="232"/>
                  </a:lnTo>
                  <a:lnTo>
                    <a:pt x="780" y="232"/>
                  </a:lnTo>
                  <a:lnTo>
                    <a:pt x="782" y="225"/>
                  </a:lnTo>
                  <a:lnTo>
                    <a:pt x="777" y="222"/>
                  </a:lnTo>
                  <a:lnTo>
                    <a:pt x="780" y="218"/>
                  </a:lnTo>
                  <a:lnTo>
                    <a:pt x="775" y="218"/>
                  </a:lnTo>
                  <a:lnTo>
                    <a:pt x="777" y="215"/>
                  </a:lnTo>
                  <a:lnTo>
                    <a:pt x="775" y="210"/>
                  </a:lnTo>
                  <a:lnTo>
                    <a:pt x="775" y="208"/>
                  </a:lnTo>
                  <a:lnTo>
                    <a:pt x="780" y="206"/>
                  </a:lnTo>
                  <a:lnTo>
                    <a:pt x="780" y="206"/>
                  </a:lnTo>
                  <a:lnTo>
                    <a:pt x="782" y="203"/>
                  </a:lnTo>
                  <a:lnTo>
                    <a:pt x="787" y="201"/>
                  </a:lnTo>
                  <a:lnTo>
                    <a:pt x="787" y="199"/>
                  </a:lnTo>
                  <a:lnTo>
                    <a:pt x="789" y="196"/>
                  </a:lnTo>
                  <a:lnTo>
                    <a:pt x="787" y="189"/>
                  </a:lnTo>
                  <a:lnTo>
                    <a:pt x="789" y="187"/>
                  </a:lnTo>
                  <a:lnTo>
                    <a:pt x="784" y="182"/>
                  </a:lnTo>
                  <a:lnTo>
                    <a:pt x="782" y="168"/>
                  </a:lnTo>
                  <a:lnTo>
                    <a:pt x="773" y="163"/>
                  </a:lnTo>
                  <a:lnTo>
                    <a:pt x="775" y="158"/>
                  </a:lnTo>
                  <a:lnTo>
                    <a:pt x="775" y="156"/>
                  </a:lnTo>
                  <a:lnTo>
                    <a:pt x="770" y="158"/>
                  </a:lnTo>
                  <a:lnTo>
                    <a:pt x="765" y="163"/>
                  </a:lnTo>
                  <a:lnTo>
                    <a:pt x="761" y="161"/>
                  </a:lnTo>
                  <a:lnTo>
                    <a:pt x="756" y="166"/>
                  </a:lnTo>
                  <a:lnTo>
                    <a:pt x="756" y="161"/>
                  </a:lnTo>
                  <a:lnTo>
                    <a:pt x="747" y="161"/>
                  </a:lnTo>
                  <a:lnTo>
                    <a:pt x="744" y="158"/>
                  </a:lnTo>
                  <a:lnTo>
                    <a:pt x="739" y="158"/>
                  </a:lnTo>
                  <a:lnTo>
                    <a:pt x="737" y="158"/>
                  </a:lnTo>
                  <a:lnTo>
                    <a:pt x="737" y="158"/>
                  </a:lnTo>
                  <a:lnTo>
                    <a:pt x="735" y="154"/>
                  </a:lnTo>
                  <a:lnTo>
                    <a:pt x="728" y="151"/>
                  </a:lnTo>
                  <a:lnTo>
                    <a:pt x="723" y="149"/>
                  </a:lnTo>
                  <a:lnTo>
                    <a:pt x="716" y="154"/>
                  </a:lnTo>
                  <a:lnTo>
                    <a:pt x="713" y="154"/>
                  </a:lnTo>
                  <a:lnTo>
                    <a:pt x="716" y="158"/>
                  </a:lnTo>
                  <a:lnTo>
                    <a:pt x="713" y="158"/>
                  </a:lnTo>
                  <a:lnTo>
                    <a:pt x="711" y="158"/>
                  </a:lnTo>
                  <a:lnTo>
                    <a:pt x="706" y="156"/>
                  </a:lnTo>
                  <a:lnTo>
                    <a:pt x="709" y="154"/>
                  </a:lnTo>
                  <a:lnTo>
                    <a:pt x="706" y="154"/>
                  </a:lnTo>
                  <a:lnTo>
                    <a:pt x="702" y="154"/>
                  </a:lnTo>
                  <a:lnTo>
                    <a:pt x="699" y="149"/>
                  </a:lnTo>
                  <a:lnTo>
                    <a:pt x="695" y="149"/>
                  </a:lnTo>
                  <a:lnTo>
                    <a:pt x="695" y="149"/>
                  </a:lnTo>
                  <a:lnTo>
                    <a:pt x="695" y="144"/>
                  </a:lnTo>
                  <a:lnTo>
                    <a:pt x="699" y="144"/>
                  </a:lnTo>
                  <a:lnTo>
                    <a:pt x="704" y="135"/>
                  </a:lnTo>
                  <a:lnTo>
                    <a:pt x="709" y="135"/>
                  </a:lnTo>
                  <a:lnTo>
                    <a:pt x="709" y="133"/>
                  </a:lnTo>
                  <a:lnTo>
                    <a:pt x="704" y="121"/>
                  </a:lnTo>
                  <a:lnTo>
                    <a:pt x="702" y="118"/>
                  </a:lnTo>
                  <a:lnTo>
                    <a:pt x="699" y="121"/>
                  </a:lnTo>
                  <a:lnTo>
                    <a:pt x="692" y="118"/>
                  </a:lnTo>
                  <a:lnTo>
                    <a:pt x="685" y="107"/>
                  </a:lnTo>
                  <a:lnTo>
                    <a:pt x="685" y="111"/>
                  </a:lnTo>
                  <a:lnTo>
                    <a:pt x="669" y="107"/>
                  </a:lnTo>
                  <a:lnTo>
                    <a:pt x="669" y="111"/>
                  </a:lnTo>
                  <a:lnTo>
                    <a:pt x="654" y="102"/>
                  </a:lnTo>
                  <a:lnTo>
                    <a:pt x="654" y="95"/>
                  </a:lnTo>
                  <a:lnTo>
                    <a:pt x="645" y="97"/>
                  </a:lnTo>
                  <a:lnTo>
                    <a:pt x="636" y="102"/>
                  </a:lnTo>
                  <a:lnTo>
                    <a:pt x="636" y="99"/>
                  </a:lnTo>
                  <a:lnTo>
                    <a:pt x="636" y="97"/>
                  </a:lnTo>
                  <a:lnTo>
                    <a:pt x="633" y="97"/>
                  </a:lnTo>
                  <a:lnTo>
                    <a:pt x="631" y="95"/>
                  </a:lnTo>
                  <a:lnTo>
                    <a:pt x="621" y="97"/>
                  </a:lnTo>
                  <a:lnTo>
                    <a:pt x="619" y="90"/>
                  </a:lnTo>
                  <a:lnTo>
                    <a:pt x="617" y="83"/>
                  </a:lnTo>
                  <a:lnTo>
                    <a:pt x="605" y="78"/>
                  </a:lnTo>
                  <a:lnTo>
                    <a:pt x="598" y="73"/>
                  </a:lnTo>
                  <a:lnTo>
                    <a:pt x="598" y="69"/>
                  </a:lnTo>
                  <a:lnTo>
                    <a:pt x="586" y="55"/>
                  </a:lnTo>
                  <a:lnTo>
                    <a:pt x="584" y="52"/>
                  </a:lnTo>
                  <a:lnTo>
                    <a:pt x="579" y="52"/>
                  </a:lnTo>
                  <a:lnTo>
                    <a:pt x="574" y="45"/>
                  </a:lnTo>
                  <a:lnTo>
                    <a:pt x="546" y="19"/>
                  </a:lnTo>
                  <a:lnTo>
                    <a:pt x="541" y="12"/>
                  </a:lnTo>
                  <a:lnTo>
                    <a:pt x="527" y="0"/>
                  </a:lnTo>
                  <a:lnTo>
                    <a:pt x="524" y="12"/>
                  </a:lnTo>
                  <a:lnTo>
                    <a:pt x="517" y="17"/>
                  </a:lnTo>
                  <a:lnTo>
                    <a:pt x="517" y="22"/>
                  </a:lnTo>
                  <a:lnTo>
                    <a:pt x="517" y="26"/>
                  </a:lnTo>
                  <a:lnTo>
                    <a:pt x="517" y="31"/>
                  </a:lnTo>
                  <a:lnTo>
                    <a:pt x="513" y="22"/>
                  </a:lnTo>
                  <a:lnTo>
                    <a:pt x="510" y="10"/>
                  </a:lnTo>
                  <a:lnTo>
                    <a:pt x="465" y="22"/>
                  </a:lnTo>
                  <a:lnTo>
                    <a:pt x="461" y="33"/>
                  </a:lnTo>
                  <a:lnTo>
                    <a:pt x="454" y="36"/>
                  </a:lnTo>
                  <a:lnTo>
                    <a:pt x="444" y="45"/>
                  </a:lnTo>
                  <a:lnTo>
                    <a:pt x="442" y="50"/>
                  </a:lnTo>
                  <a:lnTo>
                    <a:pt x="442" y="55"/>
                  </a:lnTo>
                  <a:lnTo>
                    <a:pt x="442" y="59"/>
                  </a:lnTo>
                  <a:lnTo>
                    <a:pt x="435" y="52"/>
                  </a:lnTo>
                  <a:lnTo>
                    <a:pt x="432" y="50"/>
                  </a:lnTo>
                  <a:lnTo>
                    <a:pt x="428" y="40"/>
                  </a:lnTo>
                  <a:lnTo>
                    <a:pt x="423" y="31"/>
                  </a:lnTo>
                  <a:lnTo>
                    <a:pt x="409" y="36"/>
                  </a:lnTo>
                  <a:lnTo>
                    <a:pt x="402" y="36"/>
                  </a:lnTo>
                  <a:lnTo>
                    <a:pt x="399" y="33"/>
                  </a:lnTo>
                  <a:lnTo>
                    <a:pt x="390" y="26"/>
                  </a:lnTo>
                  <a:lnTo>
                    <a:pt x="383" y="26"/>
                  </a:lnTo>
                  <a:lnTo>
                    <a:pt x="383" y="29"/>
                  </a:lnTo>
                  <a:lnTo>
                    <a:pt x="371" y="36"/>
                  </a:lnTo>
                  <a:lnTo>
                    <a:pt x="369" y="36"/>
                  </a:lnTo>
                  <a:lnTo>
                    <a:pt x="366" y="33"/>
                  </a:lnTo>
                  <a:lnTo>
                    <a:pt x="361" y="33"/>
                  </a:lnTo>
                  <a:lnTo>
                    <a:pt x="357" y="31"/>
                  </a:lnTo>
                  <a:lnTo>
                    <a:pt x="352" y="36"/>
                  </a:lnTo>
                  <a:lnTo>
                    <a:pt x="340" y="38"/>
                  </a:lnTo>
                  <a:lnTo>
                    <a:pt x="338" y="38"/>
                  </a:lnTo>
                  <a:lnTo>
                    <a:pt x="333" y="36"/>
                  </a:lnTo>
                  <a:lnTo>
                    <a:pt x="331" y="38"/>
                  </a:lnTo>
                  <a:lnTo>
                    <a:pt x="324" y="36"/>
                  </a:lnTo>
                  <a:lnTo>
                    <a:pt x="319" y="38"/>
                  </a:lnTo>
                  <a:lnTo>
                    <a:pt x="312" y="36"/>
                  </a:lnTo>
                  <a:lnTo>
                    <a:pt x="307" y="36"/>
                  </a:lnTo>
                  <a:lnTo>
                    <a:pt x="307" y="43"/>
                  </a:lnTo>
                  <a:lnTo>
                    <a:pt x="300" y="45"/>
                  </a:lnTo>
                  <a:lnTo>
                    <a:pt x="295" y="55"/>
                  </a:lnTo>
                  <a:lnTo>
                    <a:pt x="288" y="59"/>
                  </a:lnTo>
                  <a:lnTo>
                    <a:pt x="288" y="64"/>
                  </a:lnTo>
                  <a:lnTo>
                    <a:pt x="288" y="78"/>
                  </a:lnTo>
                  <a:lnTo>
                    <a:pt x="286" y="85"/>
                  </a:lnTo>
                  <a:lnTo>
                    <a:pt x="281" y="88"/>
                  </a:lnTo>
                  <a:lnTo>
                    <a:pt x="272" y="78"/>
                  </a:lnTo>
                  <a:lnTo>
                    <a:pt x="265" y="81"/>
                  </a:lnTo>
                  <a:lnTo>
                    <a:pt x="265" y="83"/>
                  </a:lnTo>
                  <a:lnTo>
                    <a:pt x="255" y="88"/>
                  </a:lnTo>
                  <a:lnTo>
                    <a:pt x="250" y="90"/>
                  </a:lnTo>
                  <a:lnTo>
                    <a:pt x="250" y="95"/>
                  </a:lnTo>
                  <a:lnTo>
                    <a:pt x="246" y="97"/>
                  </a:lnTo>
                  <a:lnTo>
                    <a:pt x="246" y="102"/>
                  </a:lnTo>
                  <a:lnTo>
                    <a:pt x="241" y="109"/>
                  </a:lnTo>
                  <a:lnTo>
                    <a:pt x="239" y="107"/>
                  </a:lnTo>
                  <a:lnTo>
                    <a:pt x="236" y="109"/>
                  </a:lnTo>
                  <a:lnTo>
                    <a:pt x="232" y="107"/>
                  </a:lnTo>
                  <a:lnTo>
                    <a:pt x="222" y="107"/>
                  </a:lnTo>
                  <a:lnTo>
                    <a:pt x="217" y="107"/>
                  </a:lnTo>
                  <a:lnTo>
                    <a:pt x="220" y="111"/>
                  </a:lnTo>
                  <a:lnTo>
                    <a:pt x="217" y="121"/>
                  </a:lnTo>
                  <a:lnTo>
                    <a:pt x="217" y="128"/>
                  </a:lnTo>
                  <a:lnTo>
                    <a:pt x="215" y="137"/>
                  </a:lnTo>
                  <a:lnTo>
                    <a:pt x="210" y="142"/>
                  </a:lnTo>
                  <a:lnTo>
                    <a:pt x="203" y="142"/>
                  </a:lnTo>
                  <a:lnTo>
                    <a:pt x="194" y="144"/>
                  </a:lnTo>
                  <a:lnTo>
                    <a:pt x="194" y="147"/>
                  </a:lnTo>
                  <a:lnTo>
                    <a:pt x="189" y="149"/>
                  </a:lnTo>
                  <a:lnTo>
                    <a:pt x="184" y="154"/>
                  </a:lnTo>
                  <a:lnTo>
                    <a:pt x="184" y="161"/>
                  </a:lnTo>
                  <a:lnTo>
                    <a:pt x="177" y="168"/>
                  </a:lnTo>
                  <a:lnTo>
                    <a:pt x="175" y="177"/>
                  </a:lnTo>
                  <a:lnTo>
                    <a:pt x="177" y="187"/>
                  </a:lnTo>
                  <a:lnTo>
                    <a:pt x="180" y="192"/>
                  </a:lnTo>
                  <a:lnTo>
                    <a:pt x="173" y="192"/>
                  </a:lnTo>
                  <a:lnTo>
                    <a:pt x="175" y="196"/>
                  </a:lnTo>
                  <a:lnTo>
                    <a:pt x="170" y="196"/>
                  </a:lnTo>
                  <a:lnTo>
                    <a:pt x="170" y="196"/>
                  </a:lnTo>
                  <a:lnTo>
                    <a:pt x="165" y="189"/>
                  </a:lnTo>
                  <a:lnTo>
                    <a:pt x="161" y="187"/>
                  </a:lnTo>
                  <a:lnTo>
                    <a:pt x="161" y="192"/>
                  </a:lnTo>
                  <a:lnTo>
                    <a:pt x="156" y="196"/>
                  </a:lnTo>
                  <a:lnTo>
                    <a:pt x="158" y="196"/>
                  </a:lnTo>
                  <a:lnTo>
                    <a:pt x="156" y="206"/>
                  </a:lnTo>
                  <a:lnTo>
                    <a:pt x="158" y="210"/>
                  </a:lnTo>
                  <a:lnTo>
                    <a:pt x="158" y="218"/>
                  </a:lnTo>
                  <a:lnTo>
                    <a:pt x="151" y="213"/>
                  </a:lnTo>
                  <a:lnTo>
                    <a:pt x="151" y="222"/>
                  </a:lnTo>
                  <a:lnTo>
                    <a:pt x="149" y="227"/>
                  </a:lnTo>
                  <a:lnTo>
                    <a:pt x="151" y="234"/>
                  </a:lnTo>
                  <a:lnTo>
                    <a:pt x="154" y="236"/>
                  </a:lnTo>
                  <a:lnTo>
                    <a:pt x="151" y="241"/>
                  </a:lnTo>
                  <a:lnTo>
                    <a:pt x="156" y="244"/>
                  </a:lnTo>
                  <a:lnTo>
                    <a:pt x="156" y="246"/>
                  </a:lnTo>
                  <a:lnTo>
                    <a:pt x="154" y="248"/>
                  </a:lnTo>
                  <a:lnTo>
                    <a:pt x="149" y="251"/>
                  </a:lnTo>
                  <a:lnTo>
                    <a:pt x="147" y="255"/>
                  </a:lnTo>
                  <a:lnTo>
                    <a:pt x="144" y="255"/>
                  </a:lnTo>
                  <a:lnTo>
                    <a:pt x="147" y="258"/>
                  </a:lnTo>
                  <a:lnTo>
                    <a:pt x="147" y="262"/>
                  </a:lnTo>
                  <a:lnTo>
                    <a:pt x="151" y="265"/>
                  </a:lnTo>
                  <a:lnTo>
                    <a:pt x="149" y="267"/>
                  </a:lnTo>
                  <a:lnTo>
                    <a:pt x="137" y="265"/>
                  </a:lnTo>
                  <a:lnTo>
                    <a:pt x="128" y="260"/>
                  </a:lnTo>
                  <a:lnTo>
                    <a:pt x="123" y="260"/>
                  </a:lnTo>
                  <a:lnTo>
                    <a:pt x="121" y="255"/>
                  </a:lnTo>
                  <a:lnTo>
                    <a:pt x="123" y="251"/>
                  </a:lnTo>
                  <a:lnTo>
                    <a:pt x="123" y="246"/>
                  </a:lnTo>
                  <a:lnTo>
                    <a:pt x="118" y="246"/>
                  </a:lnTo>
                  <a:lnTo>
                    <a:pt x="118" y="241"/>
                  </a:lnTo>
                  <a:lnTo>
                    <a:pt x="116" y="241"/>
                  </a:lnTo>
                  <a:lnTo>
                    <a:pt x="113" y="236"/>
                  </a:lnTo>
                  <a:lnTo>
                    <a:pt x="113" y="232"/>
                  </a:lnTo>
                  <a:lnTo>
                    <a:pt x="116" y="229"/>
                  </a:lnTo>
                  <a:lnTo>
                    <a:pt x="123" y="227"/>
                  </a:lnTo>
                  <a:lnTo>
                    <a:pt x="125" y="225"/>
                  </a:lnTo>
                  <a:lnTo>
                    <a:pt x="123" y="222"/>
                  </a:lnTo>
                  <a:lnTo>
                    <a:pt x="125" y="220"/>
                  </a:lnTo>
                  <a:lnTo>
                    <a:pt x="121" y="222"/>
                  </a:lnTo>
                  <a:lnTo>
                    <a:pt x="123" y="215"/>
                  </a:lnTo>
                  <a:lnTo>
                    <a:pt x="130" y="208"/>
                  </a:lnTo>
                  <a:lnTo>
                    <a:pt x="125" y="203"/>
                  </a:lnTo>
                  <a:lnTo>
                    <a:pt x="121" y="203"/>
                  </a:lnTo>
                  <a:lnTo>
                    <a:pt x="123" y="201"/>
                  </a:lnTo>
                  <a:lnTo>
                    <a:pt x="123" y="201"/>
                  </a:lnTo>
                  <a:lnTo>
                    <a:pt x="128" y="201"/>
                  </a:lnTo>
                  <a:lnTo>
                    <a:pt x="121" y="192"/>
                  </a:lnTo>
                  <a:lnTo>
                    <a:pt x="113" y="192"/>
                  </a:lnTo>
                  <a:lnTo>
                    <a:pt x="113" y="187"/>
                  </a:lnTo>
                  <a:lnTo>
                    <a:pt x="106" y="182"/>
                  </a:lnTo>
                  <a:lnTo>
                    <a:pt x="106" y="177"/>
                  </a:lnTo>
                  <a:lnTo>
                    <a:pt x="99" y="173"/>
                  </a:lnTo>
                  <a:lnTo>
                    <a:pt x="102" y="168"/>
                  </a:lnTo>
                  <a:lnTo>
                    <a:pt x="106" y="163"/>
                  </a:lnTo>
                  <a:lnTo>
                    <a:pt x="104" y="158"/>
                  </a:lnTo>
                  <a:lnTo>
                    <a:pt x="109" y="163"/>
                  </a:lnTo>
                  <a:lnTo>
                    <a:pt x="111" y="168"/>
                  </a:lnTo>
                  <a:lnTo>
                    <a:pt x="113" y="168"/>
                  </a:lnTo>
                  <a:lnTo>
                    <a:pt x="118" y="173"/>
                  </a:lnTo>
                  <a:lnTo>
                    <a:pt x="116" y="168"/>
                  </a:lnTo>
                  <a:lnTo>
                    <a:pt x="118" y="161"/>
                  </a:lnTo>
                  <a:lnTo>
                    <a:pt x="116" y="158"/>
                  </a:lnTo>
                  <a:lnTo>
                    <a:pt x="113" y="147"/>
                  </a:lnTo>
                  <a:lnTo>
                    <a:pt x="109" y="149"/>
                  </a:lnTo>
                  <a:lnTo>
                    <a:pt x="99" y="147"/>
                  </a:lnTo>
                  <a:lnTo>
                    <a:pt x="97" y="144"/>
                  </a:lnTo>
                  <a:lnTo>
                    <a:pt x="85" y="144"/>
                  </a:lnTo>
                  <a:lnTo>
                    <a:pt x="78" y="137"/>
                  </a:lnTo>
                  <a:lnTo>
                    <a:pt x="80" y="135"/>
                  </a:lnTo>
                  <a:lnTo>
                    <a:pt x="80" y="121"/>
                  </a:lnTo>
                  <a:lnTo>
                    <a:pt x="78" y="116"/>
                  </a:lnTo>
                  <a:lnTo>
                    <a:pt x="85" y="97"/>
                  </a:lnTo>
                  <a:lnTo>
                    <a:pt x="80" y="99"/>
                  </a:lnTo>
                  <a:lnTo>
                    <a:pt x="80" y="95"/>
                  </a:lnTo>
                  <a:lnTo>
                    <a:pt x="76" y="92"/>
                  </a:lnTo>
                  <a:lnTo>
                    <a:pt x="73" y="88"/>
                  </a:lnTo>
                  <a:lnTo>
                    <a:pt x="76" y="81"/>
                  </a:lnTo>
                  <a:lnTo>
                    <a:pt x="61" y="78"/>
                  </a:lnTo>
                  <a:lnTo>
                    <a:pt x="50" y="76"/>
                  </a:lnTo>
                  <a:lnTo>
                    <a:pt x="38" y="78"/>
                  </a:lnTo>
                  <a:lnTo>
                    <a:pt x="33" y="81"/>
                  </a:lnTo>
                  <a:lnTo>
                    <a:pt x="26" y="78"/>
                  </a:lnTo>
                  <a:lnTo>
                    <a:pt x="28" y="73"/>
                  </a:lnTo>
                  <a:lnTo>
                    <a:pt x="24" y="73"/>
                  </a:lnTo>
                  <a:lnTo>
                    <a:pt x="24" y="71"/>
                  </a:lnTo>
                  <a:lnTo>
                    <a:pt x="17" y="76"/>
                  </a:lnTo>
                  <a:lnTo>
                    <a:pt x="19" y="81"/>
                  </a:lnTo>
                  <a:lnTo>
                    <a:pt x="26" y="83"/>
                  </a:lnTo>
                  <a:lnTo>
                    <a:pt x="33" y="90"/>
                  </a:lnTo>
                  <a:lnTo>
                    <a:pt x="33" y="92"/>
                  </a:lnTo>
                  <a:lnTo>
                    <a:pt x="28" y="97"/>
                  </a:lnTo>
                  <a:lnTo>
                    <a:pt x="28" y="107"/>
                  </a:lnTo>
                  <a:lnTo>
                    <a:pt x="35" y="118"/>
                  </a:lnTo>
                  <a:lnTo>
                    <a:pt x="35" y="121"/>
                  </a:lnTo>
                  <a:lnTo>
                    <a:pt x="38" y="125"/>
                  </a:lnTo>
                  <a:lnTo>
                    <a:pt x="35" y="128"/>
                  </a:lnTo>
                  <a:lnTo>
                    <a:pt x="26" y="133"/>
                  </a:lnTo>
                  <a:lnTo>
                    <a:pt x="24" y="133"/>
                  </a:lnTo>
                  <a:lnTo>
                    <a:pt x="21" y="135"/>
                  </a:lnTo>
                  <a:lnTo>
                    <a:pt x="17" y="133"/>
                  </a:lnTo>
                  <a:lnTo>
                    <a:pt x="12" y="135"/>
                  </a:lnTo>
                  <a:lnTo>
                    <a:pt x="5" y="137"/>
                  </a:lnTo>
                  <a:lnTo>
                    <a:pt x="10" y="142"/>
                  </a:lnTo>
                  <a:lnTo>
                    <a:pt x="7" y="144"/>
                  </a:lnTo>
                  <a:lnTo>
                    <a:pt x="5" y="147"/>
                  </a:lnTo>
                  <a:lnTo>
                    <a:pt x="0" y="147"/>
                  </a:lnTo>
                  <a:lnTo>
                    <a:pt x="0" y="149"/>
                  </a:lnTo>
                  <a:lnTo>
                    <a:pt x="5" y="156"/>
                  </a:lnTo>
                  <a:lnTo>
                    <a:pt x="10" y="156"/>
                  </a:lnTo>
                  <a:lnTo>
                    <a:pt x="10" y="166"/>
                  </a:lnTo>
                  <a:lnTo>
                    <a:pt x="19" y="173"/>
                  </a:lnTo>
                  <a:lnTo>
                    <a:pt x="28" y="177"/>
                  </a:lnTo>
                  <a:lnTo>
                    <a:pt x="31" y="175"/>
                  </a:lnTo>
                  <a:lnTo>
                    <a:pt x="38" y="173"/>
                  </a:lnTo>
                  <a:lnTo>
                    <a:pt x="38" y="175"/>
                  </a:lnTo>
                  <a:lnTo>
                    <a:pt x="31" y="177"/>
                  </a:lnTo>
                  <a:lnTo>
                    <a:pt x="38" y="182"/>
                  </a:lnTo>
                  <a:lnTo>
                    <a:pt x="40" y="184"/>
                  </a:lnTo>
                  <a:lnTo>
                    <a:pt x="40" y="184"/>
                  </a:lnTo>
                  <a:lnTo>
                    <a:pt x="38" y="187"/>
                  </a:lnTo>
                  <a:lnTo>
                    <a:pt x="43" y="187"/>
                  </a:lnTo>
                  <a:lnTo>
                    <a:pt x="40" y="192"/>
                  </a:lnTo>
                  <a:lnTo>
                    <a:pt x="43" y="194"/>
                  </a:lnTo>
                  <a:lnTo>
                    <a:pt x="38" y="199"/>
                  </a:lnTo>
                  <a:lnTo>
                    <a:pt x="38" y="201"/>
                  </a:lnTo>
                  <a:lnTo>
                    <a:pt x="43" y="201"/>
                  </a:lnTo>
                  <a:lnTo>
                    <a:pt x="50" y="201"/>
                  </a:lnTo>
                  <a:lnTo>
                    <a:pt x="50" y="210"/>
                  </a:lnTo>
                  <a:lnTo>
                    <a:pt x="52" y="210"/>
                  </a:lnTo>
                  <a:lnTo>
                    <a:pt x="52" y="213"/>
                  </a:lnTo>
                  <a:lnTo>
                    <a:pt x="54" y="215"/>
                  </a:lnTo>
                  <a:lnTo>
                    <a:pt x="52" y="218"/>
                  </a:lnTo>
                  <a:lnTo>
                    <a:pt x="52" y="218"/>
                  </a:lnTo>
                  <a:lnTo>
                    <a:pt x="57" y="218"/>
                  </a:lnTo>
                  <a:lnTo>
                    <a:pt x="57" y="222"/>
                  </a:lnTo>
                  <a:lnTo>
                    <a:pt x="61" y="222"/>
                  </a:lnTo>
                  <a:lnTo>
                    <a:pt x="57" y="222"/>
                  </a:lnTo>
                  <a:lnTo>
                    <a:pt x="54" y="225"/>
                  </a:lnTo>
                  <a:lnTo>
                    <a:pt x="61" y="234"/>
                  </a:lnTo>
                  <a:lnTo>
                    <a:pt x="61" y="244"/>
                  </a:lnTo>
                  <a:lnTo>
                    <a:pt x="64" y="251"/>
                  </a:lnTo>
                  <a:lnTo>
                    <a:pt x="64" y="253"/>
                  </a:lnTo>
                  <a:lnTo>
                    <a:pt x="61" y="255"/>
                  </a:lnTo>
                  <a:lnTo>
                    <a:pt x="69" y="258"/>
                  </a:lnTo>
                  <a:lnTo>
                    <a:pt x="64" y="265"/>
                  </a:lnTo>
                  <a:lnTo>
                    <a:pt x="54" y="274"/>
                  </a:lnTo>
                  <a:lnTo>
                    <a:pt x="57" y="274"/>
                  </a:lnTo>
                  <a:lnTo>
                    <a:pt x="57" y="279"/>
                  </a:lnTo>
                  <a:lnTo>
                    <a:pt x="50" y="281"/>
                  </a:lnTo>
                  <a:lnTo>
                    <a:pt x="47" y="286"/>
                  </a:lnTo>
                  <a:lnTo>
                    <a:pt x="50" y="291"/>
                  </a:lnTo>
                  <a:lnTo>
                    <a:pt x="47" y="307"/>
                  </a:lnTo>
                  <a:lnTo>
                    <a:pt x="50" y="314"/>
                  </a:lnTo>
                  <a:lnTo>
                    <a:pt x="47" y="319"/>
                  </a:lnTo>
                  <a:lnTo>
                    <a:pt x="52" y="326"/>
                  </a:lnTo>
                  <a:lnTo>
                    <a:pt x="52" y="331"/>
                  </a:lnTo>
                  <a:lnTo>
                    <a:pt x="61" y="331"/>
                  </a:lnTo>
                  <a:lnTo>
                    <a:pt x="66" y="333"/>
                  </a:lnTo>
                  <a:lnTo>
                    <a:pt x="61" y="338"/>
                  </a:lnTo>
                  <a:lnTo>
                    <a:pt x="66" y="343"/>
                  </a:lnTo>
                  <a:lnTo>
                    <a:pt x="71" y="340"/>
                  </a:lnTo>
                  <a:lnTo>
                    <a:pt x="76" y="340"/>
                  </a:lnTo>
                  <a:lnTo>
                    <a:pt x="76" y="345"/>
                  </a:lnTo>
                  <a:lnTo>
                    <a:pt x="76" y="347"/>
                  </a:lnTo>
                  <a:lnTo>
                    <a:pt x="80" y="350"/>
                  </a:lnTo>
                  <a:lnTo>
                    <a:pt x="80" y="355"/>
                  </a:lnTo>
                  <a:lnTo>
                    <a:pt x="83" y="357"/>
                  </a:lnTo>
                  <a:lnTo>
                    <a:pt x="85" y="364"/>
                  </a:lnTo>
                  <a:lnTo>
                    <a:pt x="92" y="369"/>
                  </a:lnTo>
                  <a:lnTo>
                    <a:pt x="80" y="381"/>
                  </a:lnTo>
                  <a:lnTo>
                    <a:pt x="80" y="388"/>
                  </a:lnTo>
                  <a:lnTo>
                    <a:pt x="85" y="383"/>
                  </a:lnTo>
                  <a:lnTo>
                    <a:pt x="90" y="392"/>
                  </a:lnTo>
                  <a:lnTo>
                    <a:pt x="104" y="390"/>
                  </a:lnTo>
                  <a:lnTo>
                    <a:pt x="113" y="395"/>
                  </a:lnTo>
                  <a:lnTo>
                    <a:pt x="116" y="399"/>
                  </a:lnTo>
                  <a:lnTo>
                    <a:pt x="118" y="399"/>
                  </a:lnTo>
                  <a:lnTo>
                    <a:pt x="118" y="402"/>
                  </a:lnTo>
                  <a:lnTo>
                    <a:pt x="116" y="406"/>
                  </a:lnTo>
                  <a:lnTo>
                    <a:pt x="118" y="416"/>
                  </a:lnTo>
                  <a:lnTo>
                    <a:pt x="118" y="421"/>
                  </a:lnTo>
                  <a:lnTo>
                    <a:pt x="123" y="423"/>
                  </a:lnTo>
                  <a:lnTo>
                    <a:pt x="128" y="416"/>
                  </a:lnTo>
                  <a:lnTo>
                    <a:pt x="132" y="418"/>
                  </a:lnTo>
                  <a:lnTo>
                    <a:pt x="135" y="421"/>
                  </a:lnTo>
                  <a:lnTo>
                    <a:pt x="135" y="425"/>
                  </a:lnTo>
                  <a:lnTo>
                    <a:pt x="144" y="440"/>
                  </a:lnTo>
                  <a:lnTo>
                    <a:pt x="147" y="444"/>
                  </a:lnTo>
                  <a:lnTo>
                    <a:pt x="151" y="444"/>
                  </a:lnTo>
                  <a:lnTo>
                    <a:pt x="151" y="449"/>
                  </a:lnTo>
                  <a:lnTo>
                    <a:pt x="156" y="451"/>
                  </a:lnTo>
                  <a:lnTo>
                    <a:pt x="168" y="451"/>
                  </a:lnTo>
                  <a:lnTo>
                    <a:pt x="168" y="454"/>
                  </a:lnTo>
                  <a:lnTo>
                    <a:pt x="163" y="458"/>
                  </a:lnTo>
                  <a:lnTo>
                    <a:pt x="168" y="458"/>
                  </a:lnTo>
                  <a:lnTo>
                    <a:pt x="165" y="463"/>
                  </a:lnTo>
                  <a:lnTo>
                    <a:pt x="177" y="463"/>
                  </a:lnTo>
                  <a:lnTo>
                    <a:pt x="180" y="468"/>
                  </a:lnTo>
                  <a:lnTo>
                    <a:pt x="184" y="468"/>
                  </a:lnTo>
                  <a:lnTo>
                    <a:pt x="189" y="473"/>
                  </a:lnTo>
                  <a:lnTo>
                    <a:pt x="187" y="477"/>
                  </a:lnTo>
                  <a:lnTo>
                    <a:pt x="180" y="482"/>
                  </a:lnTo>
                  <a:lnTo>
                    <a:pt x="184" y="484"/>
                  </a:lnTo>
                  <a:lnTo>
                    <a:pt x="182" y="489"/>
                  </a:lnTo>
                  <a:lnTo>
                    <a:pt x="189" y="487"/>
                  </a:lnTo>
                  <a:lnTo>
                    <a:pt x="194" y="484"/>
                  </a:lnTo>
                  <a:lnTo>
                    <a:pt x="198" y="482"/>
                  </a:lnTo>
                  <a:lnTo>
                    <a:pt x="201" y="482"/>
                  </a:lnTo>
                  <a:lnTo>
                    <a:pt x="203" y="482"/>
                  </a:lnTo>
                  <a:lnTo>
                    <a:pt x="210" y="487"/>
                  </a:lnTo>
                  <a:lnTo>
                    <a:pt x="208" y="489"/>
                  </a:lnTo>
                  <a:lnTo>
                    <a:pt x="213" y="496"/>
                  </a:lnTo>
                  <a:lnTo>
                    <a:pt x="222" y="501"/>
                  </a:lnTo>
                  <a:lnTo>
                    <a:pt x="227" y="510"/>
                  </a:lnTo>
                  <a:lnTo>
                    <a:pt x="222" y="513"/>
                  </a:lnTo>
                  <a:lnTo>
                    <a:pt x="217" y="525"/>
                  </a:lnTo>
                  <a:lnTo>
                    <a:pt x="213" y="525"/>
                  </a:lnTo>
                  <a:lnTo>
                    <a:pt x="210" y="525"/>
                  </a:lnTo>
                  <a:lnTo>
                    <a:pt x="203" y="534"/>
                  </a:lnTo>
                  <a:lnTo>
                    <a:pt x="203" y="539"/>
                  </a:lnTo>
                  <a:lnTo>
                    <a:pt x="206" y="548"/>
                  </a:lnTo>
                  <a:lnTo>
                    <a:pt x="217" y="551"/>
                  </a:lnTo>
                  <a:lnTo>
                    <a:pt x="215" y="553"/>
                  </a:lnTo>
                  <a:lnTo>
                    <a:pt x="217" y="553"/>
                  </a:lnTo>
                  <a:lnTo>
                    <a:pt x="222" y="558"/>
                  </a:lnTo>
                  <a:lnTo>
                    <a:pt x="227" y="562"/>
                  </a:lnTo>
                  <a:lnTo>
                    <a:pt x="236" y="562"/>
                  </a:lnTo>
                  <a:lnTo>
                    <a:pt x="241" y="567"/>
                  </a:lnTo>
                  <a:lnTo>
                    <a:pt x="248" y="572"/>
                  </a:lnTo>
                  <a:lnTo>
                    <a:pt x="250" y="574"/>
                  </a:lnTo>
                  <a:lnTo>
                    <a:pt x="250" y="593"/>
                  </a:lnTo>
                  <a:lnTo>
                    <a:pt x="260" y="598"/>
                  </a:lnTo>
                  <a:lnTo>
                    <a:pt x="269" y="598"/>
                  </a:lnTo>
                  <a:lnTo>
                    <a:pt x="276" y="603"/>
                  </a:lnTo>
                  <a:lnTo>
                    <a:pt x="279" y="612"/>
                  </a:lnTo>
                  <a:lnTo>
                    <a:pt x="284" y="605"/>
                  </a:lnTo>
                  <a:lnTo>
                    <a:pt x="288" y="607"/>
                  </a:lnTo>
                  <a:lnTo>
                    <a:pt x="291" y="598"/>
                  </a:lnTo>
                  <a:lnTo>
                    <a:pt x="293" y="595"/>
                  </a:lnTo>
                  <a:lnTo>
                    <a:pt x="298" y="595"/>
                  </a:lnTo>
                  <a:lnTo>
                    <a:pt x="298" y="593"/>
                  </a:lnTo>
                  <a:lnTo>
                    <a:pt x="302" y="593"/>
                  </a:lnTo>
                  <a:lnTo>
                    <a:pt x="302" y="591"/>
                  </a:lnTo>
                  <a:lnTo>
                    <a:pt x="317" y="591"/>
                  </a:lnTo>
                  <a:lnTo>
                    <a:pt x="326" y="595"/>
                  </a:lnTo>
                  <a:lnTo>
                    <a:pt x="331" y="603"/>
                  </a:lnTo>
                  <a:lnTo>
                    <a:pt x="331" y="617"/>
                  </a:lnTo>
                  <a:lnTo>
                    <a:pt x="333" y="619"/>
                  </a:lnTo>
                  <a:lnTo>
                    <a:pt x="331" y="621"/>
                  </a:lnTo>
                  <a:lnTo>
                    <a:pt x="338" y="624"/>
                  </a:lnTo>
                  <a:lnTo>
                    <a:pt x="338" y="619"/>
                  </a:lnTo>
                  <a:lnTo>
                    <a:pt x="338" y="607"/>
                  </a:lnTo>
                  <a:lnTo>
                    <a:pt x="336" y="605"/>
                  </a:lnTo>
                  <a:lnTo>
                    <a:pt x="336" y="603"/>
                  </a:lnTo>
                  <a:lnTo>
                    <a:pt x="347" y="603"/>
                  </a:lnTo>
                  <a:lnTo>
                    <a:pt x="361" y="603"/>
                  </a:lnTo>
                  <a:lnTo>
                    <a:pt x="361" y="593"/>
                  </a:lnTo>
                  <a:lnTo>
                    <a:pt x="357" y="586"/>
                  </a:lnTo>
                  <a:lnTo>
                    <a:pt x="359" y="586"/>
                  </a:lnTo>
                  <a:lnTo>
                    <a:pt x="366" y="588"/>
                  </a:lnTo>
                  <a:lnTo>
                    <a:pt x="371" y="593"/>
                  </a:lnTo>
                  <a:lnTo>
                    <a:pt x="376" y="593"/>
                  </a:lnTo>
                  <a:lnTo>
                    <a:pt x="385" y="586"/>
                  </a:lnTo>
                  <a:lnTo>
                    <a:pt x="387" y="581"/>
                  </a:lnTo>
                  <a:lnTo>
                    <a:pt x="392" y="586"/>
                  </a:lnTo>
                  <a:lnTo>
                    <a:pt x="399" y="586"/>
                  </a:lnTo>
                  <a:lnTo>
                    <a:pt x="399" y="584"/>
                  </a:lnTo>
                  <a:lnTo>
                    <a:pt x="402" y="581"/>
                  </a:lnTo>
                  <a:lnTo>
                    <a:pt x="404" y="586"/>
                  </a:lnTo>
                  <a:lnTo>
                    <a:pt x="406" y="591"/>
                  </a:lnTo>
                  <a:lnTo>
                    <a:pt x="413" y="586"/>
                  </a:lnTo>
                  <a:lnTo>
                    <a:pt x="418" y="584"/>
                  </a:lnTo>
                  <a:lnTo>
                    <a:pt x="418" y="579"/>
                  </a:lnTo>
                  <a:lnTo>
                    <a:pt x="423" y="581"/>
                  </a:lnTo>
                  <a:lnTo>
                    <a:pt x="428" y="584"/>
                  </a:lnTo>
                  <a:lnTo>
                    <a:pt x="432" y="584"/>
                  </a:lnTo>
                  <a:lnTo>
                    <a:pt x="437" y="586"/>
                  </a:lnTo>
                  <a:lnTo>
                    <a:pt x="435" y="591"/>
                  </a:lnTo>
                  <a:lnTo>
                    <a:pt x="437" y="588"/>
                  </a:lnTo>
                  <a:lnTo>
                    <a:pt x="437" y="593"/>
                  </a:lnTo>
                  <a:lnTo>
                    <a:pt x="437" y="595"/>
                  </a:lnTo>
                  <a:lnTo>
                    <a:pt x="442" y="595"/>
                  </a:lnTo>
                  <a:lnTo>
                    <a:pt x="442" y="593"/>
                  </a:lnTo>
                  <a:lnTo>
                    <a:pt x="447" y="595"/>
                  </a:lnTo>
                  <a:lnTo>
                    <a:pt x="451" y="593"/>
                  </a:lnTo>
                  <a:lnTo>
                    <a:pt x="458" y="598"/>
                  </a:lnTo>
                  <a:lnTo>
                    <a:pt x="458" y="607"/>
                  </a:lnTo>
                  <a:lnTo>
                    <a:pt x="461" y="605"/>
                  </a:lnTo>
                  <a:lnTo>
                    <a:pt x="468" y="605"/>
                  </a:lnTo>
                  <a:lnTo>
                    <a:pt x="477" y="607"/>
                  </a:lnTo>
                  <a:lnTo>
                    <a:pt x="484" y="598"/>
                  </a:lnTo>
                  <a:lnTo>
                    <a:pt x="491" y="600"/>
                  </a:lnTo>
                  <a:lnTo>
                    <a:pt x="496" y="603"/>
                  </a:lnTo>
                  <a:lnTo>
                    <a:pt x="496" y="607"/>
                  </a:lnTo>
                  <a:lnTo>
                    <a:pt x="499" y="612"/>
                  </a:lnTo>
                  <a:lnTo>
                    <a:pt x="508" y="617"/>
                  </a:lnTo>
                  <a:lnTo>
                    <a:pt x="510" y="619"/>
                  </a:lnTo>
                  <a:lnTo>
                    <a:pt x="510" y="617"/>
                  </a:lnTo>
                  <a:lnTo>
                    <a:pt x="510" y="612"/>
                  </a:lnTo>
                  <a:lnTo>
                    <a:pt x="517" y="614"/>
                  </a:lnTo>
                  <a:lnTo>
                    <a:pt x="517" y="612"/>
                  </a:lnTo>
                  <a:lnTo>
                    <a:pt x="517" y="612"/>
                  </a:lnTo>
                  <a:lnTo>
                    <a:pt x="520" y="612"/>
                  </a:lnTo>
                  <a:lnTo>
                    <a:pt x="524" y="607"/>
                  </a:lnTo>
                  <a:lnTo>
                    <a:pt x="527" y="605"/>
                  </a:lnTo>
                  <a:lnTo>
                    <a:pt x="532" y="603"/>
                  </a:lnTo>
                  <a:lnTo>
                    <a:pt x="534" y="603"/>
                  </a:lnTo>
                  <a:lnTo>
                    <a:pt x="536" y="603"/>
                  </a:lnTo>
                  <a:lnTo>
                    <a:pt x="541" y="598"/>
                  </a:lnTo>
                  <a:lnTo>
                    <a:pt x="541" y="593"/>
                  </a:lnTo>
                  <a:lnTo>
                    <a:pt x="536" y="588"/>
                  </a:lnTo>
                  <a:lnTo>
                    <a:pt x="541" y="586"/>
                  </a:lnTo>
                  <a:lnTo>
                    <a:pt x="536" y="586"/>
                  </a:lnTo>
                  <a:lnTo>
                    <a:pt x="541" y="584"/>
                  </a:lnTo>
                  <a:lnTo>
                    <a:pt x="543" y="586"/>
                  </a:lnTo>
                  <a:lnTo>
                    <a:pt x="543" y="581"/>
                  </a:lnTo>
                  <a:lnTo>
                    <a:pt x="543" y="581"/>
                  </a:lnTo>
                  <a:lnTo>
                    <a:pt x="536" y="569"/>
                  </a:lnTo>
                  <a:lnTo>
                    <a:pt x="539" y="562"/>
                  </a:lnTo>
                  <a:lnTo>
                    <a:pt x="543" y="558"/>
                  </a:lnTo>
                  <a:lnTo>
                    <a:pt x="550" y="558"/>
                  </a:lnTo>
                  <a:lnTo>
                    <a:pt x="560" y="562"/>
                  </a:lnTo>
                  <a:lnTo>
                    <a:pt x="565" y="558"/>
                  </a:lnTo>
                  <a:lnTo>
                    <a:pt x="569" y="560"/>
                  </a:lnTo>
                  <a:lnTo>
                    <a:pt x="567" y="562"/>
                  </a:lnTo>
                  <a:lnTo>
                    <a:pt x="569" y="562"/>
                  </a:lnTo>
                  <a:lnTo>
                    <a:pt x="569" y="548"/>
                  </a:lnTo>
                  <a:lnTo>
                    <a:pt x="579" y="548"/>
                  </a:lnTo>
                  <a:lnTo>
                    <a:pt x="584" y="553"/>
                  </a:lnTo>
                  <a:lnTo>
                    <a:pt x="586" y="551"/>
                  </a:lnTo>
                  <a:lnTo>
                    <a:pt x="586" y="548"/>
                  </a:lnTo>
                  <a:lnTo>
                    <a:pt x="591" y="546"/>
                  </a:lnTo>
                  <a:lnTo>
                    <a:pt x="591" y="543"/>
                  </a:lnTo>
                  <a:lnTo>
                    <a:pt x="595" y="546"/>
                  </a:lnTo>
                  <a:lnTo>
                    <a:pt x="598" y="543"/>
                  </a:lnTo>
                  <a:lnTo>
                    <a:pt x="598" y="539"/>
                  </a:lnTo>
                  <a:lnTo>
                    <a:pt x="605" y="539"/>
                  </a:lnTo>
                  <a:lnTo>
                    <a:pt x="607" y="539"/>
                  </a:lnTo>
                  <a:lnTo>
                    <a:pt x="610" y="534"/>
                  </a:lnTo>
                  <a:lnTo>
                    <a:pt x="612" y="532"/>
                  </a:lnTo>
                  <a:lnTo>
                    <a:pt x="621" y="534"/>
                  </a:lnTo>
                  <a:lnTo>
                    <a:pt x="626" y="529"/>
                  </a:lnTo>
                  <a:lnTo>
                    <a:pt x="626" y="529"/>
                  </a:lnTo>
                  <a:lnTo>
                    <a:pt x="621" y="529"/>
                  </a:lnTo>
                  <a:lnTo>
                    <a:pt x="621" y="527"/>
                  </a:lnTo>
                  <a:lnTo>
                    <a:pt x="624" y="522"/>
                  </a:lnTo>
                  <a:lnTo>
                    <a:pt x="628" y="525"/>
                  </a:lnTo>
                  <a:lnTo>
                    <a:pt x="633" y="525"/>
                  </a:lnTo>
                  <a:lnTo>
                    <a:pt x="633" y="515"/>
                  </a:lnTo>
                  <a:lnTo>
                    <a:pt x="636" y="515"/>
                  </a:lnTo>
                  <a:lnTo>
                    <a:pt x="636" y="515"/>
                  </a:lnTo>
                  <a:lnTo>
                    <a:pt x="638" y="515"/>
                  </a:lnTo>
                  <a:lnTo>
                    <a:pt x="640" y="513"/>
                  </a:lnTo>
                  <a:lnTo>
                    <a:pt x="645" y="508"/>
                  </a:lnTo>
                  <a:lnTo>
                    <a:pt x="645" y="515"/>
                  </a:lnTo>
                  <a:lnTo>
                    <a:pt x="647" y="513"/>
                  </a:lnTo>
                  <a:lnTo>
                    <a:pt x="647" y="520"/>
                  </a:lnTo>
                  <a:lnTo>
                    <a:pt x="650" y="522"/>
                  </a:lnTo>
                  <a:lnTo>
                    <a:pt x="654" y="520"/>
                  </a:lnTo>
                  <a:lnTo>
                    <a:pt x="659" y="525"/>
                  </a:lnTo>
                  <a:lnTo>
                    <a:pt x="664" y="520"/>
                  </a:lnTo>
                  <a:lnTo>
                    <a:pt x="666" y="525"/>
                  </a:lnTo>
                  <a:lnTo>
                    <a:pt x="666" y="525"/>
                  </a:lnTo>
                  <a:lnTo>
                    <a:pt x="671" y="525"/>
                  </a:lnTo>
                  <a:lnTo>
                    <a:pt x="678" y="522"/>
                  </a:lnTo>
                  <a:lnTo>
                    <a:pt x="678" y="525"/>
                  </a:lnTo>
                  <a:lnTo>
                    <a:pt x="678" y="525"/>
                  </a:lnTo>
                  <a:lnTo>
                    <a:pt x="685" y="529"/>
                  </a:lnTo>
                  <a:lnTo>
                    <a:pt x="685" y="527"/>
                  </a:lnTo>
                  <a:lnTo>
                    <a:pt x="687" y="527"/>
                  </a:lnTo>
                  <a:lnTo>
                    <a:pt x="687" y="534"/>
                  </a:lnTo>
                  <a:lnTo>
                    <a:pt x="690" y="534"/>
                  </a:lnTo>
                  <a:lnTo>
                    <a:pt x="690" y="532"/>
                  </a:lnTo>
                  <a:lnTo>
                    <a:pt x="692" y="534"/>
                  </a:lnTo>
                  <a:lnTo>
                    <a:pt x="695" y="534"/>
                  </a:lnTo>
                  <a:lnTo>
                    <a:pt x="695" y="539"/>
                  </a:lnTo>
                  <a:lnTo>
                    <a:pt x="697" y="539"/>
                  </a:lnTo>
                  <a:lnTo>
                    <a:pt x="699" y="539"/>
                  </a:lnTo>
                  <a:lnTo>
                    <a:pt x="699" y="546"/>
                  </a:lnTo>
                  <a:lnTo>
                    <a:pt x="699" y="548"/>
                  </a:lnTo>
                  <a:lnTo>
                    <a:pt x="702" y="539"/>
                  </a:lnTo>
                  <a:lnTo>
                    <a:pt x="704" y="539"/>
                  </a:lnTo>
                  <a:lnTo>
                    <a:pt x="702" y="543"/>
                  </a:lnTo>
                  <a:lnTo>
                    <a:pt x="704" y="546"/>
                  </a:lnTo>
                  <a:lnTo>
                    <a:pt x="709" y="551"/>
                  </a:lnTo>
                  <a:lnTo>
                    <a:pt x="716" y="562"/>
                  </a:lnTo>
                  <a:lnTo>
                    <a:pt x="728" y="567"/>
                  </a:lnTo>
                  <a:lnTo>
                    <a:pt x="732" y="567"/>
                  </a:lnTo>
                  <a:lnTo>
                    <a:pt x="735" y="565"/>
                  </a:lnTo>
                  <a:lnTo>
                    <a:pt x="732" y="558"/>
                  </a:lnTo>
                  <a:lnTo>
                    <a:pt x="732" y="548"/>
                  </a:lnTo>
                  <a:lnTo>
                    <a:pt x="737" y="539"/>
                  </a:lnTo>
                  <a:lnTo>
                    <a:pt x="742" y="539"/>
                  </a:lnTo>
                  <a:lnTo>
                    <a:pt x="742" y="534"/>
                  </a:lnTo>
                  <a:lnTo>
                    <a:pt x="739" y="520"/>
                  </a:lnTo>
                  <a:lnTo>
                    <a:pt x="742" y="520"/>
                  </a:lnTo>
                  <a:lnTo>
                    <a:pt x="739" y="517"/>
                  </a:lnTo>
                  <a:lnTo>
                    <a:pt x="737" y="515"/>
                  </a:lnTo>
                  <a:lnTo>
                    <a:pt x="737" y="513"/>
                  </a:lnTo>
                  <a:lnTo>
                    <a:pt x="742" y="510"/>
                  </a:lnTo>
                  <a:lnTo>
                    <a:pt x="737" y="508"/>
                  </a:lnTo>
                  <a:lnTo>
                    <a:pt x="744" y="508"/>
                  </a:lnTo>
                  <a:lnTo>
                    <a:pt x="747" y="510"/>
                  </a:lnTo>
                  <a:lnTo>
                    <a:pt x="749" y="513"/>
                  </a:lnTo>
                  <a:lnTo>
                    <a:pt x="751" y="508"/>
                  </a:lnTo>
                  <a:lnTo>
                    <a:pt x="751" y="515"/>
                  </a:lnTo>
                  <a:lnTo>
                    <a:pt x="756" y="515"/>
                  </a:lnTo>
                  <a:lnTo>
                    <a:pt x="756" y="508"/>
                  </a:lnTo>
                  <a:lnTo>
                    <a:pt x="756" y="508"/>
                  </a:lnTo>
                  <a:lnTo>
                    <a:pt x="763" y="510"/>
                  </a:lnTo>
                  <a:lnTo>
                    <a:pt x="768" y="508"/>
                  </a:lnTo>
                  <a:lnTo>
                    <a:pt x="773" y="510"/>
                  </a:lnTo>
                  <a:lnTo>
                    <a:pt x="775" y="508"/>
                  </a:lnTo>
                  <a:lnTo>
                    <a:pt x="770" y="499"/>
                  </a:lnTo>
                  <a:lnTo>
                    <a:pt x="773" y="501"/>
                  </a:lnTo>
                  <a:lnTo>
                    <a:pt x="775" y="506"/>
                  </a:lnTo>
                  <a:lnTo>
                    <a:pt x="777" y="503"/>
                  </a:lnTo>
                  <a:lnTo>
                    <a:pt x="784" y="501"/>
                  </a:lnTo>
                  <a:lnTo>
                    <a:pt x="784" y="496"/>
                  </a:lnTo>
                  <a:lnTo>
                    <a:pt x="789" y="492"/>
                  </a:lnTo>
                  <a:lnTo>
                    <a:pt x="789" y="487"/>
                  </a:lnTo>
                  <a:lnTo>
                    <a:pt x="787" y="487"/>
                  </a:lnTo>
                  <a:lnTo>
                    <a:pt x="787" y="482"/>
                  </a:lnTo>
                  <a:lnTo>
                    <a:pt x="780" y="484"/>
                  </a:lnTo>
                  <a:lnTo>
                    <a:pt x="775" y="482"/>
                  </a:lnTo>
                  <a:lnTo>
                    <a:pt x="787" y="463"/>
                  </a:lnTo>
                  <a:lnTo>
                    <a:pt x="784" y="461"/>
                  </a:lnTo>
                  <a:lnTo>
                    <a:pt x="782" y="458"/>
                  </a:lnTo>
                  <a:lnTo>
                    <a:pt x="782" y="458"/>
                  </a:lnTo>
                  <a:lnTo>
                    <a:pt x="787" y="458"/>
                  </a:lnTo>
                  <a:lnTo>
                    <a:pt x="789" y="461"/>
                  </a:lnTo>
                  <a:lnTo>
                    <a:pt x="791" y="463"/>
                  </a:lnTo>
                  <a:lnTo>
                    <a:pt x="794" y="461"/>
                  </a:lnTo>
                  <a:lnTo>
                    <a:pt x="794" y="458"/>
                  </a:lnTo>
                  <a:lnTo>
                    <a:pt x="791" y="458"/>
                  </a:lnTo>
                  <a:lnTo>
                    <a:pt x="794" y="454"/>
                  </a:lnTo>
                  <a:lnTo>
                    <a:pt x="794" y="454"/>
                  </a:lnTo>
                  <a:close/>
                </a:path>
              </a:pathLst>
            </a:custGeom>
            <a:solidFill>
              <a:sysClr val="window" lastClr="FFFFFF"/>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37" name="Freeform 21"/>
            <p:cNvSpPr>
              <a:spLocks/>
            </p:cNvSpPr>
            <p:nvPr/>
          </p:nvSpPr>
          <p:spPr bwMode="auto">
            <a:xfrm>
              <a:off x="1953" y="1629"/>
              <a:ext cx="328" cy="250"/>
            </a:xfrm>
            <a:custGeom>
              <a:avLst/>
              <a:gdLst>
                <a:gd name="T0" fmla="*/ 281 w 328"/>
                <a:gd name="T1" fmla="*/ 205 h 250"/>
                <a:gd name="T2" fmla="*/ 271 w 328"/>
                <a:gd name="T3" fmla="*/ 203 h 250"/>
                <a:gd name="T4" fmla="*/ 255 w 328"/>
                <a:gd name="T5" fmla="*/ 210 h 250"/>
                <a:gd name="T6" fmla="*/ 250 w 328"/>
                <a:gd name="T7" fmla="*/ 210 h 250"/>
                <a:gd name="T8" fmla="*/ 238 w 328"/>
                <a:gd name="T9" fmla="*/ 196 h 250"/>
                <a:gd name="T10" fmla="*/ 233 w 328"/>
                <a:gd name="T11" fmla="*/ 191 h 250"/>
                <a:gd name="T12" fmla="*/ 226 w 328"/>
                <a:gd name="T13" fmla="*/ 191 h 250"/>
                <a:gd name="T14" fmla="*/ 219 w 328"/>
                <a:gd name="T15" fmla="*/ 189 h 250"/>
                <a:gd name="T16" fmla="*/ 205 w 328"/>
                <a:gd name="T17" fmla="*/ 191 h 250"/>
                <a:gd name="T18" fmla="*/ 186 w 328"/>
                <a:gd name="T19" fmla="*/ 201 h 250"/>
                <a:gd name="T20" fmla="*/ 177 w 328"/>
                <a:gd name="T21" fmla="*/ 205 h 250"/>
                <a:gd name="T22" fmla="*/ 163 w 328"/>
                <a:gd name="T23" fmla="*/ 210 h 250"/>
                <a:gd name="T24" fmla="*/ 144 w 328"/>
                <a:gd name="T25" fmla="*/ 224 h 250"/>
                <a:gd name="T26" fmla="*/ 115 w 328"/>
                <a:gd name="T27" fmla="*/ 229 h 250"/>
                <a:gd name="T28" fmla="*/ 94 w 328"/>
                <a:gd name="T29" fmla="*/ 243 h 250"/>
                <a:gd name="T30" fmla="*/ 85 w 328"/>
                <a:gd name="T31" fmla="*/ 241 h 250"/>
                <a:gd name="T32" fmla="*/ 68 w 328"/>
                <a:gd name="T33" fmla="*/ 241 h 250"/>
                <a:gd name="T34" fmla="*/ 47 w 328"/>
                <a:gd name="T35" fmla="*/ 224 h 250"/>
                <a:gd name="T36" fmla="*/ 63 w 328"/>
                <a:gd name="T37" fmla="*/ 210 h 250"/>
                <a:gd name="T38" fmla="*/ 61 w 328"/>
                <a:gd name="T39" fmla="*/ 201 h 250"/>
                <a:gd name="T40" fmla="*/ 59 w 328"/>
                <a:gd name="T41" fmla="*/ 187 h 250"/>
                <a:gd name="T42" fmla="*/ 37 w 328"/>
                <a:gd name="T43" fmla="*/ 179 h 250"/>
                <a:gd name="T44" fmla="*/ 44 w 328"/>
                <a:gd name="T45" fmla="*/ 168 h 250"/>
                <a:gd name="T46" fmla="*/ 30 w 328"/>
                <a:gd name="T47" fmla="*/ 139 h 250"/>
                <a:gd name="T48" fmla="*/ 26 w 328"/>
                <a:gd name="T49" fmla="*/ 116 h 250"/>
                <a:gd name="T50" fmla="*/ 16 w 328"/>
                <a:gd name="T51" fmla="*/ 106 h 250"/>
                <a:gd name="T52" fmla="*/ 18 w 328"/>
                <a:gd name="T53" fmla="*/ 92 h 250"/>
                <a:gd name="T54" fmla="*/ 40 w 328"/>
                <a:gd name="T55" fmla="*/ 92 h 250"/>
                <a:gd name="T56" fmla="*/ 30 w 328"/>
                <a:gd name="T57" fmla="*/ 83 h 250"/>
                <a:gd name="T58" fmla="*/ 21 w 328"/>
                <a:gd name="T59" fmla="*/ 61 h 250"/>
                <a:gd name="T60" fmla="*/ 7 w 328"/>
                <a:gd name="T61" fmla="*/ 52 h 250"/>
                <a:gd name="T62" fmla="*/ 11 w 328"/>
                <a:gd name="T63" fmla="*/ 45 h 250"/>
                <a:gd name="T64" fmla="*/ 23 w 328"/>
                <a:gd name="T65" fmla="*/ 42 h 250"/>
                <a:gd name="T66" fmla="*/ 44 w 328"/>
                <a:gd name="T67" fmla="*/ 45 h 250"/>
                <a:gd name="T68" fmla="*/ 56 w 328"/>
                <a:gd name="T69" fmla="*/ 28 h 250"/>
                <a:gd name="T70" fmla="*/ 68 w 328"/>
                <a:gd name="T71" fmla="*/ 42 h 250"/>
                <a:gd name="T72" fmla="*/ 92 w 328"/>
                <a:gd name="T73" fmla="*/ 42 h 250"/>
                <a:gd name="T74" fmla="*/ 96 w 328"/>
                <a:gd name="T75" fmla="*/ 26 h 250"/>
                <a:gd name="T76" fmla="*/ 115 w 328"/>
                <a:gd name="T77" fmla="*/ 19 h 250"/>
                <a:gd name="T78" fmla="*/ 141 w 328"/>
                <a:gd name="T79" fmla="*/ 19 h 250"/>
                <a:gd name="T80" fmla="*/ 155 w 328"/>
                <a:gd name="T81" fmla="*/ 14 h 250"/>
                <a:gd name="T82" fmla="*/ 174 w 328"/>
                <a:gd name="T83" fmla="*/ 2 h 250"/>
                <a:gd name="T84" fmla="*/ 205 w 328"/>
                <a:gd name="T85" fmla="*/ 0 h 250"/>
                <a:gd name="T86" fmla="*/ 219 w 328"/>
                <a:gd name="T87" fmla="*/ 12 h 250"/>
                <a:gd name="T88" fmla="*/ 229 w 328"/>
                <a:gd name="T89" fmla="*/ 14 h 250"/>
                <a:gd name="T90" fmla="*/ 238 w 328"/>
                <a:gd name="T91" fmla="*/ 33 h 250"/>
                <a:gd name="T92" fmla="*/ 257 w 328"/>
                <a:gd name="T93" fmla="*/ 31 h 250"/>
                <a:gd name="T94" fmla="*/ 255 w 328"/>
                <a:gd name="T95" fmla="*/ 47 h 250"/>
                <a:gd name="T96" fmla="*/ 266 w 328"/>
                <a:gd name="T97" fmla="*/ 64 h 250"/>
                <a:gd name="T98" fmla="*/ 300 w 328"/>
                <a:gd name="T99" fmla="*/ 73 h 250"/>
                <a:gd name="T100" fmla="*/ 318 w 328"/>
                <a:gd name="T101" fmla="*/ 102 h 250"/>
                <a:gd name="T102" fmla="*/ 328 w 328"/>
                <a:gd name="T103" fmla="*/ 118 h 250"/>
                <a:gd name="T104" fmla="*/ 290 w 328"/>
                <a:gd name="T105" fmla="*/ 139 h 250"/>
                <a:gd name="T106" fmla="*/ 281 w 328"/>
                <a:gd name="T107" fmla="*/ 142 h 250"/>
                <a:gd name="T108" fmla="*/ 276 w 328"/>
                <a:gd name="T109" fmla="*/ 163 h 250"/>
                <a:gd name="T110" fmla="*/ 285 w 328"/>
                <a:gd name="T111" fmla="*/ 168 h 250"/>
                <a:gd name="T112" fmla="*/ 290 w 328"/>
                <a:gd name="T113" fmla="*/ 19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8" h="250">
                  <a:moveTo>
                    <a:pt x="290" y="194"/>
                  </a:moveTo>
                  <a:lnTo>
                    <a:pt x="290" y="196"/>
                  </a:lnTo>
                  <a:lnTo>
                    <a:pt x="285" y="196"/>
                  </a:lnTo>
                  <a:lnTo>
                    <a:pt x="285" y="203"/>
                  </a:lnTo>
                  <a:lnTo>
                    <a:pt x="281" y="205"/>
                  </a:lnTo>
                  <a:lnTo>
                    <a:pt x="276" y="201"/>
                  </a:lnTo>
                  <a:lnTo>
                    <a:pt x="276" y="201"/>
                  </a:lnTo>
                  <a:lnTo>
                    <a:pt x="274" y="205"/>
                  </a:lnTo>
                  <a:lnTo>
                    <a:pt x="271" y="203"/>
                  </a:lnTo>
                  <a:lnTo>
                    <a:pt x="271" y="203"/>
                  </a:lnTo>
                  <a:lnTo>
                    <a:pt x="274" y="210"/>
                  </a:lnTo>
                  <a:lnTo>
                    <a:pt x="269" y="215"/>
                  </a:lnTo>
                  <a:lnTo>
                    <a:pt x="264" y="213"/>
                  </a:lnTo>
                  <a:lnTo>
                    <a:pt x="259" y="213"/>
                  </a:lnTo>
                  <a:lnTo>
                    <a:pt x="255" y="210"/>
                  </a:lnTo>
                  <a:lnTo>
                    <a:pt x="255" y="210"/>
                  </a:lnTo>
                  <a:lnTo>
                    <a:pt x="252" y="210"/>
                  </a:lnTo>
                  <a:lnTo>
                    <a:pt x="252" y="210"/>
                  </a:lnTo>
                  <a:lnTo>
                    <a:pt x="250" y="205"/>
                  </a:lnTo>
                  <a:lnTo>
                    <a:pt x="250" y="210"/>
                  </a:lnTo>
                  <a:lnTo>
                    <a:pt x="248" y="205"/>
                  </a:lnTo>
                  <a:lnTo>
                    <a:pt x="248" y="203"/>
                  </a:lnTo>
                  <a:lnTo>
                    <a:pt x="245" y="205"/>
                  </a:lnTo>
                  <a:lnTo>
                    <a:pt x="243" y="196"/>
                  </a:lnTo>
                  <a:lnTo>
                    <a:pt x="238" y="196"/>
                  </a:lnTo>
                  <a:lnTo>
                    <a:pt x="238" y="196"/>
                  </a:lnTo>
                  <a:lnTo>
                    <a:pt x="238" y="194"/>
                  </a:lnTo>
                  <a:lnTo>
                    <a:pt x="233" y="196"/>
                  </a:lnTo>
                  <a:lnTo>
                    <a:pt x="233" y="191"/>
                  </a:lnTo>
                  <a:lnTo>
                    <a:pt x="233" y="191"/>
                  </a:lnTo>
                  <a:lnTo>
                    <a:pt x="231" y="191"/>
                  </a:lnTo>
                  <a:lnTo>
                    <a:pt x="233" y="187"/>
                  </a:lnTo>
                  <a:lnTo>
                    <a:pt x="229" y="187"/>
                  </a:lnTo>
                  <a:lnTo>
                    <a:pt x="226" y="191"/>
                  </a:lnTo>
                  <a:lnTo>
                    <a:pt x="226" y="191"/>
                  </a:lnTo>
                  <a:lnTo>
                    <a:pt x="224" y="191"/>
                  </a:lnTo>
                  <a:lnTo>
                    <a:pt x="219" y="194"/>
                  </a:lnTo>
                  <a:lnTo>
                    <a:pt x="222" y="191"/>
                  </a:lnTo>
                  <a:lnTo>
                    <a:pt x="219" y="191"/>
                  </a:lnTo>
                  <a:lnTo>
                    <a:pt x="219" y="189"/>
                  </a:lnTo>
                  <a:lnTo>
                    <a:pt x="217" y="189"/>
                  </a:lnTo>
                  <a:lnTo>
                    <a:pt x="212" y="187"/>
                  </a:lnTo>
                  <a:lnTo>
                    <a:pt x="212" y="189"/>
                  </a:lnTo>
                  <a:lnTo>
                    <a:pt x="210" y="191"/>
                  </a:lnTo>
                  <a:lnTo>
                    <a:pt x="205" y="191"/>
                  </a:lnTo>
                  <a:lnTo>
                    <a:pt x="198" y="187"/>
                  </a:lnTo>
                  <a:lnTo>
                    <a:pt x="196" y="187"/>
                  </a:lnTo>
                  <a:lnTo>
                    <a:pt x="189" y="189"/>
                  </a:lnTo>
                  <a:lnTo>
                    <a:pt x="193" y="198"/>
                  </a:lnTo>
                  <a:lnTo>
                    <a:pt x="186" y="201"/>
                  </a:lnTo>
                  <a:lnTo>
                    <a:pt x="186" y="205"/>
                  </a:lnTo>
                  <a:lnTo>
                    <a:pt x="184" y="203"/>
                  </a:lnTo>
                  <a:lnTo>
                    <a:pt x="181" y="205"/>
                  </a:lnTo>
                  <a:lnTo>
                    <a:pt x="181" y="205"/>
                  </a:lnTo>
                  <a:lnTo>
                    <a:pt x="177" y="205"/>
                  </a:lnTo>
                  <a:lnTo>
                    <a:pt x="177" y="201"/>
                  </a:lnTo>
                  <a:lnTo>
                    <a:pt x="163" y="203"/>
                  </a:lnTo>
                  <a:lnTo>
                    <a:pt x="163" y="210"/>
                  </a:lnTo>
                  <a:lnTo>
                    <a:pt x="163" y="210"/>
                  </a:lnTo>
                  <a:lnTo>
                    <a:pt x="163" y="210"/>
                  </a:lnTo>
                  <a:lnTo>
                    <a:pt x="153" y="210"/>
                  </a:lnTo>
                  <a:lnTo>
                    <a:pt x="153" y="215"/>
                  </a:lnTo>
                  <a:lnTo>
                    <a:pt x="148" y="213"/>
                  </a:lnTo>
                  <a:lnTo>
                    <a:pt x="146" y="222"/>
                  </a:lnTo>
                  <a:lnTo>
                    <a:pt x="144" y="224"/>
                  </a:lnTo>
                  <a:lnTo>
                    <a:pt x="139" y="224"/>
                  </a:lnTo>
                  <a:lnTo>
                    <a:pt x="134" y="222"/>
                  </a:lnTo>
                  <a:lnTo>
                    <a:pt x="132" y="220"/>
                  </a:lnTo>
                  <a:lnTo>
                    <a:pt x="127" y="224"/>
                  </a:lnTo>
                  <a:lnTo>
                    <a:pt x="115" y="229"/>
                  </a:lnTo>
                  <a:lnTo>
                    <a:pt x="111" y="229"/>
                  </a:lnTo>
                  <a:lnTo>
                    <a:pt x="101" y="217"/>
                  </a:lnTo>
                  <a:lnTo>
                    <a:pt x="101" y="220"/>
                  </a:lnTo>
                  <a:lnTo>
                    <a:pt x="94" y="239"/>
                  </a:lnTo>
                  <a:lnTo>
                    <a:pt x="94" y="243"/>
                  </a:lnTo>
                  <a:lnTo>
                    <a:pt x="94" y="248"/>
                  </a:lnTo>
                  <a:lnTo>
                    <a:pt x="94" y="250"/>
                  </a:lnTo>
                  <a:lnTo>
                    <a:pt x="92" y="248"/>
                  </a:lnTo>
                  <a:lnTo>
                    <a:pt x="89" y="243"/>
                  </a:lnTo>
                  <a:lnTo>
                    <a:pt x="85" y="241"/>
                  </a:lnTo>
                  <a:lnTo>
                    <a:pt x="77" y="243"/>
                  </a:lnTo>
                  <a:lnTo>
                    <a:pt x="77" y="243"/>
                  </a:lnTo>
                  <a:lnTo>
                    <a:pt x="77" y="239"/>
                  </a:lnTo>
                  <a:lnTo>
                    <a:pt x="75" y="239"/>
                  </a:lnTo>
                  <a:lnTo>
                    <a:pt x="68" y="241"/>
                  </a:lnTo>
                  <a:lnTo>
                    <a:pt x="68" y="239"/>
                  </a:lnTo>
                  <a:lnTo>
                    <a:pt x="54" y="239"/>
                  </a:lnTo>
                  <a:lnTo>
                    <a:pt x="54" y="234"/>
                  </a:lnTo>
                  <a:lnTo>
                    <a:pt x="49" y="229"/>
                  </a:lnTo>
                  <a:lnTo>
                    <a:pt x="47" y="224"/>
                  </a:lnTo>
                  <a:lnTo>
                    <a:pt x="52" y="217"/>
                  </a:lnTo>
                  <a:lnTo>
                    <a:pt x="54" y="215"/>
                  </a:lnTo>
                  <a:lnTo>
                    <a:pt x="59" y="220"/>
                  </a:lnTo>
                  <a:lnTo>
                    <a:pt x="63" y="213"/>
                  </a:lnTo>
                  <a:lnTo>
                    <a:pt x="63" y="210"/>
                  </a:lnTo>
                  <a:lnTo>
                    <a:pt x="63" y="210"/>
                  </a:lnTo>
                  <a:lnTo>
                    <a:pt x="54" y="210"/>
                  </a:lnTo>
                  <a:lnTo>
                    <a:pt x="52" y="210"/>
                  </a:lnTo>
                  <a:lnTo>
                    <a:pt x="52" y="210"/>
                  </a:lnTo>
                  <a:lnTo>
                    <a:pt x="61" y="201"/>
                  </a:lnTo>
                  <a:lnTo>
                    <a:pt x="61" y="196"/>
                  </a:lnTo>
                  <a:lnTo>
                    <a:pt x="59" y="194"/>
                  </a:lnTo>
                  <a:lnTo>
                    <a:pt x="63" y="191"/>
                  </a:lnTo>
                  <a:lnTo>
                    <a:pt x="59" y="187"/>
                  </a:lnTo>
                  <a:lnTo>
                    <a:pt x="59" y="187"/>
                  </a:lnTo>
                  <a:lnTo>
                    <a:pt x="47" y="191"/>
                  </a:lnTo>
                  <a:lnTo>
                    <a:pt x="44" y="184"/>
                  </a:lnTo>
                  <a:lnTo>
                    <a:pt x="42" y="184"/>
                  </a:lnTo>
                  <a:lnTo>
                    <a:pt x="40" y="182"/>
                  </a:lnTo>
                  <a:lnTo>
                    <a:pt x="37" y="179"/>
                  </a:lnTo>
                  <a:lnTo>
                    <a:pt x="37" y="177"/>
                  </a:lnTo>
                  <a:lnTo>
                    <a:pt x="35" y="172"/>
                  </a:lnTo>
                  <a:lnTo>
                    <a:pt x="37" y="172"/>
                  </a:lnTo>
                  <a:lnTo>
                    <a:pt x="40" y="163"/>
                  </a:lnTo>
                  <a:lnTo>
                    <a:pt x="44" y="168"/>
                  </a:lnTo>
                  <a:lnTo>
                    <a:pt x="52" y="153"/>
                  </a:lnTo>
                  <a:lnTo>
                    <a:pt x="52" y="151"/>
                  </a:lnTo>
                  <a:lnTo>
                    <a:pt x="40" y="149"/>
                  </a:lnTo>
                  <a:lnTo>
                    <a:pt x="33" y="144"/>
                  </a:lnTo>
                  <a:lnTo>
                    <a:pt x="30" y="139"/>
                  </a:lnTo>
                  <a:lnTo>
                    <a:pt x="21" y="127"/>
                  </a:lnTo>
                  <a:lnTo>
                    <a:pt x="21" y="125"/>
                  </a:lnTo>
                  <a:lnTo>
                    <a:pt x="23" y="120"/>
                  </a:lnTo>
                  <a:lnTo>
                    <a:pt x="21" y="120"/>
                  </a:lnTo>
                  <a:lnTo>
                    <a:pt x="26" y="116"/>
                  </a:lnTo>
                  <a:lnTo>
                    <a:pt x="26" y="113"/>
                  </a:lnTo>
                  <a:lnTo>
                    <a:pt x="21" y="113"/>
                  </a:lnTo>
                  <a:lnTo>
                    <a:pt x="21" y="111"/>
                  </a:lnTo>
                  <a:lnTo>
                    <a:pt x="16" y="111"/>
                  </a:lnTo>
                  <a:lnTo>
                    <a:pt x="16" y="106"/>
                  </a:lnTo>
                  <a:lnTo>
                    <a:pt x="11" y="106"/>
                  </a:lnTo>
                  <a:lnTo>
                    <a:pt x="11" y="102"/>
                  </a:lnTo>
                  <a:lnTo>
                    <a:pt x="14" y="102"/>
                  </a:lnTo>
                  <a:lnTo>
                    <a:pt x="18" y="99"/>
                  </a:lnTo>
                  <a:lnTo>
                    <a:pt x="18" y="92"/>
                  </a:lnTo>
                  <a:lnTo>
                    <a:pt x="30" y="92"/>
                  </a:lnTo>
                  <a:lnTo>
                    <a:pt x="33" y="94"/>
                  </a:lnTo>
                  <a:lnTo>
                    <a:pt x="35" y="92"/>
                  </a:lnTo>
                  <a:lnTo>
                    <a:pt x="40" y="92"/>
                  </a:lnTo>
                  <a:lnTo>
                    <a:pt x="40" y="92"/>
                  </a:lnTo>
                  <a:lnTo>
                    <a:pt x="40" y="90"/>
                  </a:lnTo>
                  <a:lnTo>
                    <a:pt x="40" y="87"/>
                  </a:lnTo>
                  <a:lnTo>
                    <a:pt x="37" y="85"/>
                  </a:lnTo>
                  <a:lnTo>
                    <a:pt x="40" y="83"/>
                  </a:lnTo>
                  <a:lnTo>
                    <a:pt x="30" y="83"/>
                  </a:lnTo>
                  <a:lnTo>
                    <a:pt x="30" y="76"/>
                  </a:lnTo>
                  <a:lnTo>
                    <a:pt x="28" y="76"/>
                  </a:lnTo>
                  <a:lnTo>
                    <a:pt x="23" y="73"/>
                  </a:lnTo>
                  <a:lnTo>
                    <a:pt x="23" y="64"/>
                  </a:lnTo>
                  <a:lnTo>
                    <a:pt x="21" y="61"/>
                  </a:lnTo>
                  <a:lnTo>
                    <a:pt x="23" y="59"/>
                  </a:lnTo>
                  <a:lnTo>
                    <a:pt x="21" y="52"/>
                  </a:lnTo>
                  <a:lnTo>
                    <a:pt x="14" y="54"/>
                  </a:lnTo>
                  <a:lnTo>
                    <a:pt x="9" y="57"/>
                  </a:lnTo>
                  <a:lnTo>
                    <a:pt x="7" y="52"/>
                  </a:lnTo>
                  <a:lnTo>
                    <a:pt x="0" y="57"/>
                  </a:lnTo>
                  <a:lnTo>
                    <a:pt x="0" y="52"/>
                  </a:lnTo>
                  <a:lnTo>
                    <a:pt x="0" y="52"/>
                  </a:lnTo>
                  <a:lnTo>
                    <a:pt x="11" y="50"/>
                  </a:lnTo>
                  <a:lnTo>
                    <a:pt x="11" y="45"/>
                  </a:lnTo>
                  <a:lnTo>
                    <a:pt x="11" y="42"/>
                  </a:lnTo>
                  <a:lnTo>
                    <a:pt x="14" y="45"/>
                  </a:lnTo>
                  <a:lnTo>
                    <a:pt x="16" y="47"/>
                  </a:lnTo>
                  <a:lnTo>
                    <a:pt x="23" y="45"/>
                  </a:lnTo>
                  <a:lnTo>
                    <a:pt x="23" y="42"/>
                  </a:lnTo>
                  <a:lnTo>
                    <a:pt x="26" y="42"/>
                  </a:lnTo>
                  <a:lnTo>
                    <a:pt x="26" y="42"/>
                  </a:lnTo>
                  <a:lnTo>
                    <a:pt x="35" y="40"/>
                  </a:lnTo>
                  <a:lnTo>
                    <a:pt x="40" y="38"/>
                  </a:lnTo>
                  <a:lnTo>
                    <a:pt x="44" y="45"/>
                  </a:lnTo>
                  <a:lnTo>
                    <a:pt x="44" y="42"/>
                  </a:lnTo>
                  <a:lnTo>
                    <a:pt x="54" y="38"/>
                  </a:lnTo>
                  <a:lnTo>
                    <a:pt x="52" y="33"/>
                  </a:lnTo>
                  <a:lnTo>
                    <a:pt x="56" y="33"/>
                  </a:lnTo>
                  <a:lnTo>
                    <a:pt x="56" y="28"/>
                  </a:lnTo>
                  <a:lnTo>
                    <a:pt x="61" y="31"/>
                  </a:lnTo>
                  <a:lnTo>
                    <a:pt x="63" y="33"/>
                  </a:lnTo>
                  <a:lnTo>
                    <a:pt x="66" y="33"/>
                  </a:lnTo>
                  <a:lnTo>
                    <a:pt x="66" y="38"/>
                  </a:lnTo>
                  <a:lnTo>
                    <a:pt x="68" y="42"/>
                  </a:lnTo>
                  <a:lnTo>
                    <a:pt x="68" y="47"/>
                  </a:lnTo>
                  <a:lnTo>
                    <a:pt x="73" y="47"/>
                  </a:lnTo>
                  <a:lnTo>
                    <a:pt x="92" y="52"/>
                  </a:lnTo>
                  <a:lnTo>
                    <a:pt x="96" y="52"/>
                  </a:lnTo>
                  <a:lnTo>
                    <a:pt x="92" y="42"/>
                  </a:lnTo>
                  <a:lnTo>
                    <a:pt x="96" y="35"/>
                  </a:lnTo>
                  <a:lnTo>
                    <a:pt x="94" y="35"/>
                  </a:lnTo>
                  <a:lnTo>
                    <a:pt x="94" y="33"/>
                  </a:lnTo>
                  <a:lnTo>
                    <a:pt x="94" y="28"/>
                  </a:lnTo>
                  <a:lnTo>
                    <a:pt x="96" y="26"/>
                  </a:lnTo>
                  <a:lnTo>
                    <a:pt x="96" y="24"/>
                  </a:lnTo>
                  <a:lnTo>
                    <a:pt x="101" y="14"/>
                  </a:lnTo>
                  <a:lnTo>
                    <a:pt x="108" y="16"/>
                  </a:lnTo>
                  <a:lnTo>
                    <a:pt x="113" y="19"/>
                  </a:lnTo>
                  <a:lnTo>
                    <a:pt x="115" y="19"/>
                  </a:lnTo>
                  <a:lnTo>
                    <a:pt x="120" y="26"/>
                  </a:lnTo>
                  <a:lnTo>
                    <a:pt x="125" y="24"/>
                  </a:lnTo>
                  <a:lnTo>
                    <a:pt x="127" y="19"/>
                  </a:lnTo>
                  <a:lnTo>
                    <a:pt x="129" y="21"/>
                  </a:lnTo>
                  <a:lnTo>
                    <a:pt x="141" y="19"/>
                  </a:lnTo>
                  <a:lnTo>
                    <a:pt x="141" y="19"/>
                  </a:lnTo>
                  <a:lnTo>
                    <a:pt x="141" y="14"/>
                  </a:lnTo>
                  <a:lnTo>
                    <a:pt x="146" y="16"/>
                  </a:lnTo>
                  <a:lnTo>
                    <a:pt x="146" y="9"/>
                  </a:lnTo>
                  <a:lnTo>
                    <a:pt x="155" y="14"/>
                  </a:lnTo>
                  <a:lnTo>
                    <a:pt x="167" y="14"/>
                  </a:lnTo>
                  <a:lnTo>
                    <a:pt x="172" y="14"/>
                  </a:lnTo>
                  <a:lnTo>
                    <a:pt x="172" y="7"/>
                  </a:lnTo>
                  <a:lnTo>
                    <a:pt x="174" y="7"/>
                  </a:lnTo>
                  <a:lnTo>
                    <a:pt x="174" y="2"/>
                  </a:lnTo>
                  <a:lnTo>
                    <a:pt x="184" y="2"/>
                  </a:lnTo>
                  <a:lnTo>
                    <a:pt x="184" y="0"/>
                  </a:lnTo>
                  <a:lnTo>
                    <a:pt x="196" y="2"/>
                  </a:lnTo>
                  <a:lnTo>
                    <a:pt x="203" y="5"/>
                  </a:lnTo>
                  <a:lnTo>
                    <a:pt x="205" y="0"/>
                  </a:lnTo>
                  <a:lnTo>
                    <a:pt x="210" y="2"/>
                  </a:lnTo>
                  <a:lnTo>
                    <a:pt x="217" y="0"/>
                  </a:lnTo>
                  <a:lnTo>
                    <a:pt x="222" y="0"/>
                  </a:lnTo>
                  <a:lnTo>
                    <a:pt x="219" y="12"/>
                  </a:lnTo>
                  <a:lnTo>
                    <a:pt x="219" y="12"/>
                  </a:lnTo>
                  <a:lnTo>
                    <a:pt x="219" y="19"/>
                  </a:lnTo>
                  <a:lnTo>
                    <a:pt x="224" y="14"/>
                  </a:lnTo>
                  <a:lnTo>
                    <a:pt x="224" y="19"/>
                  </a:lnTo>
                  <a:lnTo>
                    <a:pt x="229" y="16"/>
                  </a:lnTo>
                  <a:lnTo>
                    <a:pt x="229" y="14"/>
                  </a:lnTo>
                  <a:lnTo>
                    <a:pt x="233" y="19"/>
                  </a:lnTo>
                  <a:lnTo>
                    <a:pt x="238" y="19"/>
                  </a:lnTo>
                  <a:lnTo>
                    <a:pt x="238" y="26"/>
                  </a:lnTo>
                  <a:lnTo>
                    <a:pt x="238" y="28"/>
                  </a:lnTo>
                  <a:lnTo>
                    <a:pt x="238" y="33"/>
                  </a:lnTo>
                  <a:lnTo>
                    <a:pt x="240" y="33"/>
                  </a:lnTo>
                  <a:lnTo>
                    <a:pt x="243" y="33"/>
                  </a:lnTo>
                  <a:lnTo>
                    <a:pt x="248" y="35"/>
                  </a:lnTo>
                  <a:lnTo>
                    <a:pt x="252" y="31"/>
                  </a:lnTo>
                  <a:lnTo>
                    <a:pt x="257" y="31"/>
                  </a:lnTo>
                  <a:lnTo>
                    <a:pt x="262" y="33"/>
                  </a:lnTo>
                  <a:lnTo>
                    <a:pt x="257" y="38"/>
                  </a:lnTo>
                  <a:lnTo>
                    <a:pt x="252" y="40"/>
                  </a:lnTo>
                  <a:lnTo>
                    <a:pt x="255" y="45"/>
                  </a:lnTo>
                  <a:lnTo>
                    <a:pt x="255" y="47"/>
                  </a:lnTo>
                  <a:lnTo>
                    <a:pt x="257" y="52"/>
                  </a:lnTo>
                  <a:lnTo>
                    <a:pt x="262" y="59"/>
                  </a:lnTo>
                  <a:lnTo>
                    <a:pt x="262" y="59"/>
                  </a:lnTo>
                  <a:lnTo>
                    <a:pt x="262" y="61"/>
                  </a:lnTo>
                  <a:lnTo>
                    <a:pt x="266" y="64"/>
                  </a:lnTo>
                  <a:lnTo>
                    <a:pt x="274" y="61"/>
                  </a:lnTo>
                  <a:lnTo>
                    <a:pt x="276" y="64"/>
                  </a:lnTo>
                  <a:lnTo>
                    <a:pt x="283" y="61"/>
                  </a:lnTo>
                  <a:lnTo>
                    <a:pt x="283" y="68"/>
                  </a:lnTo>
                  <a:lnTo>
                    <a:pt x="300" y="73"/>
                  </a:lnTo>
                  <a:lnTo>
                    <a:pt x="295" y="92"/>
                  </a:lnTo>
                  <a:lnTo>
                    <a:pt x="300" y="97"/>
                  </a:lnTo>
                  <a:lnTo>
                    <a:pt x="304" y="94"/>
                  </a:lnTo>
                  <a:lnTo>
                    <a:pt x="309" y="97"/>
                  </a:lnTo>
                  <a:lnTo>
                    <a:pt x="318" y="102"/>
                  </a:lnTo>
                  <a:lnTo>
                    <a:pt x="316" y="104"/>
                  </a:lnTo>
                  <a:lnTo>
                    <a:pt x="316" y="106"/>
                  </a:lnTo>
                  <a:lnTo>
                    <a:pt x="316" y="106"/>
                  </a:lnTo>
                  <a:lnTo>
                    <a:pt x="326" y="111"/>
                  </a:lnTo>
                  <a:lnTo>
                    <a:pt x="328" y="118"/>
                  </a:lnTo>
                  <a:lnTo>
                    <a:pt x="318" y="135"/>
                  </a:lnTo>
                  <a:lnTo>
                    <a:pt x="311" y="135"/>
                  </a:lnTo>
                  <a:lnTo>
                    <a:pt x="311" y="135"/>
                  </a:lnTo>
                  <a:lnTo>
                    <a:pt x="300" y="139"/>
                  </a:lnTo>
                  <a:lnTo>
                    <a:pt x="290" y="139"/>
                  </a:lnTo>
                  <a:lnTo>
                    <a:pt x="290" y="142"/>
                  </a:lnTo>
                  <a:lnTo>
                    <a:pt x="290" y="142"/>
                  </a:lnTo>
                  <a:lnTo>
                    <a:pt x="285" y="142"/>
                  </a:lnTo>
                  <a:lnTo>
                    <a:pt x="285" y="144"/>
                  </a:lnTo>
                  <a:lnTo>
                    <a:pt x="281" y="142"/>
                  </a:lnTo>
                  <a:lnTo>
                    <a:pt x="281" y="144"/>
                  </a:lnTo>
                  <a:lnTo>
                    <a:pt x="278" y="146"/>
                  </a:lnTo>
                  <a:lnTo>
                    <a:pt x="276" y="146"/>
                  </a:lnTo>
                  <a:lnTo>
                    <a:pt x="276" y="153"/>
                  </a:lnTo>
                  <a:lnTo>
                    <a:pt x="276" y="163"/>
                  </a:lnTo>
                  <a:lnTo>
                    <a:pt x="281" y="163"/>
                  </a:lnTo>
                  <a:lnTo>
                    <a:pt x="285" y="156"/>
                  </a:lnTo>
                  <a:lnTo>
                    <a:pt x="290" y="161"/>
                  </a:lnTo>
                  <a:lnTo>
                    <a:pt x="292" y="168"/>
                  </a:lnTo>
                  <a:lnTo>
                    <a:pt x="285" y="168"/>
                  </a:lnTo>
                  <a:lnTo>
                    <a:pt x="285" y="175"/>
                  </a:lnTo>
                  <a:lnTo>
                    <a:pt x="288" y="182"/>
                  </a:lnTo>
                  <a:lnTo>
                    <a:pt x="290" y="191"/>
                  </a:lnTo>
                  <a:lnTo>
                    <a:pt x="290" y="194"/>
                  </a:lnTo>
                  <a:lnTo>
                    <a:pt x="290" y="194"/>
                  </a:lnTo>
                  <a:lnTo>
                    <a:pt x="290" y="194"/>
                  </a:lnTo>
                  <a:close/>
                </a:path>
              </a:pathLst>
            </a:custGeom>
            <a:solidFill>
              <a:srgbClr val="433356"/>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grpSp>
      <p:sp>
        <p:nvSpPr>
          <p:cNvPr id="138" name="TextovéPole 203"/>
          <p:cNvSpPr txBox="1"/>
          <p:nvPr/>
        </p:nvSpPr>
        <p:spPr>
          <a:xfrm>
            <a:off x="239359" y="4888831"/>
            <a:ext cx="892824" cy="369332"/>
          </a:xfrm>
          <a:prstGeom prst="rect">
            <a:avLst/>
          </a:prstGeom>
          <a:noFill/>
        </p:spPr>
        <p:txBody>
          <a:bodyPr wrap="square" rtlCol="0">
            <a:spAutoFit/>
          </a:bodyPr>
          <a:lstStyle/>
          <a:p>
            <a:r>
              <a:rPr lang="cs-CZ" dirty="0">
                <a:solidFill>
                  <a:srgbClr val="3C3A62"/>
                </a:solidFill>
                <a:latin typeface="Arial"/>
              </a:rPr>
              <a:t>2015</a:t>
            </a:r>
          </a:p>
        </p:txBody>
      </p:sp>
      <p:sp>
        <p:nvSpPr>
          <p:cNvPr id="139" name="TextovéPole 204"/>
          <p:cNvSpPr txBox="1"/>
          <p:nvPr/>
        </p:nvSpPr>
        <p:spPr>
          <a:xfrm>
            <a:off x="3193108" y="4887731"/>
            <a:ext cx="892824" cy="369332"/>
          </a:xfrm>
          <a:prstGeom prst="rect">
            <a:avLst/>
          </a:prstGeom>
          <a:noFill/>
        </p:spPr>
        <p:txBody>
          <a:bodyPr wrap="square" rtlCol="0">
            <a:spAutoFit/>
          </a:bodyPr>
          <a:lstStyle/>
          <a:p>
            <a:r>
              <a:rPr lang="cs-CZ" dirty="0">
                <a:solidFill>
                  <a:srgbClr val="3C3A62"/>
                </a:solidFill>
                <a:latin typeface="Arial"/>
              </a:rPr>
              <a:t>2016</a:t>
            </a:r>
          </a:p>
        </p:txBody>
      </p:sp>
      <p:sp>
        <p:nvSpPr>
          <p:cNvPr id="140" name="TextovéPole 205"/>
          <p:cNvSpPr txBox="1"/>
          <p:nvPr/>
        </p:nvSpPr>
        <p:spPr>
          <a:xfrm>
            <a:off x="6181329" y="4887731"/>
            <a:ext cx="892824" cy="369332"/>
          </a:xfrm>
          <a:prstGeom prst="rect">
            <a:avLst/>
          </a:prstGeom>
          <a:noFill/>
        </p:spPr>
        <p:txBody>
          <a:bodyPr wrap="square" rtlCol="0">
            <a:spAutoFit/>
          </a:bodyPr>
          <a:lstStyle/>
          <a:p>
            <a:r>
              <a:rPr lang="cs-CZ" dirty="0">
                <a:solidFill>
                  <a:srgbClr val="3C3A62"/>
                </a:solidFill>
                <a:latin typeface="Arial"/>
              </a:rPr>
              <a:t>2017</a:t>
            </a:r>
          </a:p>
        </p:txBody>
      </p:sp>
      <p:grpSp>
        <p:nvGrpSpPr>
          <p:cNvPr id="141" name="Group 6"/>
          <p:cNvGrpSpPr>
            <a:grpSpLocks noChangeAspect="1"/>
          </p:cNvGrpSpPr>
          <p:nvPr/>
        </p:nvGrpSpPr>
        <p:grpSpPr bwMode="auto">
          <a:xfrm>
            <a:off x="3310754" y="4949796"/>
            <a:ext cx="2716070" cy="1779371"/>
            <a:chOff x="521" y="618"/>
            <a:chExt cx="4564" cy="2990"/>
          </a:xfrm>
        </p:grpSpPr>
        <p:sp>
          <p:nvSpPr>
            <p:cNvPr id="142" name="AutoShape 5"/>
            <p:cNvSpPr>
              <a:spLocks noChangeAspect="1" noChangeArrowheads="1" noTextEdit="1"/>
            </p:cNvSpPr>
            <p:nvPr/>
          </p:nvSpPr>
          <p:spPr bwMode="auto">
            <a:xfrm>
              <a:off x="521" y="618"/>
              <a:ext cx="4564" cy="2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43" name="Freeform 7"/>
            <p:cNvSpPr>
              <a:spLocks/>
            </p:cNvSpPr>
            <p:nvPr/>
          </p:nvSpPr>
          <p:spPr bwMode="auto">
            <a:xfrm>
              <a:off x="1128" y="618"/>
              <a:ext cx="1236" cy="1002"/>
            </a:xfrm>
            <a:custGeom>
              <a:avLst/>
              <a:gdLst>
                <a:gd name="T0" fmla="*/ 1200 w 1236"/>
                <a:gd name="T1" fmla="*/ 128 h 1002"/>
                <a:gd name="T2" fmla="*/ 1172 w 1236"/>
                <a:gd name="T3" fmla="*/ 73 h 1002"/>
                <a:gd name="T4" fmla="*/ 1101 w 1236"/>
                <a:gd name="T5" fmla="*/ 47 h 1002"/>
                <a:gd name="T6" fmla="*/ 1018 w 1236"/>
                <a:gd name="T7" fmla="*/ 0 h 1002"/>
                <a:gd name="T8" fmla="*/ 978 w 1236"/>
                <a:gd name="T9" fmla="*/ 71 h 1002"/>
                <a:gd name="T10" fmla="*/ 1016 w 1236"/>
                <a:gd name="T11" fmla="*/ 111 h 1002"/>
                <a:gd name="T12" fmla="*/ 1058 w 1236"/>
                <a:gd name="T13" fmla="*/ 161 h 1002"/>
                <a:gd name="T14" fmla="*/ 1011 w 1236"/>
                <a:gd name="T15" fmla="*/ 189 h 1002"/>
                <a:gd name="T16" fmla="*/ 893 w 1236"/>
                <a:gd name="T17" fmla="*/ 220 h 1002"/>
                <a:gd name="T18" fmla="*/ 791 w 1236"/>
                <a:gd name="T19" fmla="*/ 246 h 1002"/>
                <a:gd name="T20" fmla="*/ 706 w 1236"/>
                <a:gd name="T21" fmla="*/ 260 h 1002"/>
                <a:gd name="T22" fmla="*/ 654 w 1236"/>
                <a:gd name="T23" fmla="*/ 321 h 1002"/>
                <a:gd name="T24" fmla="*/ 591 w 1236"/>
                <a:gd name="T25" fmla="*/ 312 h 1002"/>
                <a:gd name="T26" fmla="*/ 487 w 1236"/>
                <a:gd name="T27" fmla="*/ 312 h 1002"/>
                <a:gd name="T28" fmla="*/ 442 w 1236"/>
                <a:gd name="T29" fmla="*/ 357 h 1002"/>
                <a:gd name="T30" fmla="*/ 362 w 1236"/>
                <a:gd name="T31" fmla="*/ 406 h 1002"/>
                <a:gd name="T32" fmla="*/ 326 w 1236"/>
                <a:gd name="T33" fmla="*/ 387 h 1002"/>
                <a:gd name="T34" fmla="*/ 279 w 1236"/>
                <a:gd name="T35" fmla="*/ 432 h 1002"/>
                <a:gd name="T36" fmla="*/ 217 w 1236"/>
                <a:gd name="T37" fmla="*/ 446 h 1002"/>
                <a:gd name="T38" fmla="*/ 154 w 1236"/>
                <a:gd name="T39" fmla="*/ 489 h 1002"/>
                <a:gd name="T40" fmla="*/ 62 w 1236"/>
                <a:gd name="T41" fmla="*/ 532 h 1002"/>
                <a:gd name="T42" fmla="*/ 21 w 1236"/>
                <a:gd name="T43" fmla="*/ 607 h 1002"/>
                <a:gd name="T44" fmla="*/ 102 w 1236"/>
                <a:gd name="T45" fmla="*/ 628 h 1002"/>
                <a:gd name="T46" fmla="*/ 113 w 1236"/>
                <a:gd name="T47" fmla="*/ 668 h 1002"/>
                <a:gd name="T48" fmla="*/ 165 w 1236"/>
                <a:gd name="T49" fmla="*/ 673 h 1002"/>
                <a:gd name="T50" fmla="*/ 175 w 1236"/>
                <a:gd name="T51" fmla="*/ 718 h 1002"/>
                <a:gd name="T52" fmla="*/ 168 w 1236"/>
                <a:gd name="T53" fmla="*/ 763 h 1002"/>
                <a:gd name="T54" fmla="*/ 168 w 1236"/>
                <a:gd name="T55" fmla="*/ 813 h 1002"/>
                <a:gd name="T56" fmla="*/ 184 w 1236"/>
                <a:gd name="T57" fmla="*/ 846 h 1002"/>
                <a:gd name="T58" fmla="*/ 184 w 1236"/>
                <a:gd name="T59" fmla="*/ 900 h 1002"/>
                <a:gd name="T60" fmla="*/ 175 w 1236"/>
                <a:gd name="T61" fmla="*/ 916 h 1002"/>
                <a:gd name="T62" fmla="*/ 177 w 1236"/>
                <a:gd name="T63" fmla="*/ 933 h 1002"/>
                <a:gd name="T64" fmla="*/ 213 w 1236"/>
                <a:gd name="T65" fmla="*/ 968 h 1002"/>
                <a:gd name="T66" fmla="*/ 236 w 1236"/>
                <a:gd name="T67" fmla="*/ 985 h 1002"/>
                <a:gd name="T68" fmla="*/ 274 w 1236"/>
                <a:gd name="T69" fmla="*/ 983 h 1002"/>
                <a:gd name="T70" fmla="*/ 312 w 1236"/>
                <a:gd name="T71" fmla="*/ 961 h 1002"/>
                <a:gd name="T72" fmla="*/ 336 w 1236"/>
                <a:gd name="T73" fmla="*/ 921 h 1002"/>
                <a:gd name="T74" fmla="*/ 359 w 1236"/>
                <a:gd name="T75" fmla="*/ 902 h 1002"/>
                <a:gd name="T76" fmla="*/ 430 w 1236"/>
                <a:gd name="T77" fmla="*/ 888 h 1002"/>
                <a:gd name="T78" fmla="*/ 480 w 1236"/>
                <a:gd name="T79" fmla="*/ 872 h 1002"/>
                <a:gd name="T80" fmla="*/ 551 w 1236"/>
                <a:gd name="T81" fmla="*/ 857 h 1002"/>
                <a:gd name="T82" fmla="*/ 605 w 1236"/>
                <a:gd name="T83" fmla="*/ 857 h 1002"/>
                <a:gd name="T84" fmla="*/ 666 w 1236"/>
                <a:gd name="T85" fmla="*/ 827 h 1002"/>
                <a:gd name="T86" fmla="*/ 697 w 1236"/>
                <a:gd name="T87" fmla="*/ 810 h 1002"/>
                <a:gd name="T88" fmla="*/ 730 w 1236"/>
                <a:gd name="T89" fmla="*/ 777 h 1002"/>
                <a:gd name="T90" fmla="*/ 803 w 1236"/>
                <a:gd name="T91" fmla="*/ 798 h 1002"/>
                <a:gd name="T92" fmla="*/ 869 w 1236"/>
                <a:gd name="T93" fmla="*/ 808 h 1002"/>
                <a:gd name="T94" fmla="*/ 917 w 1236"/>
                <a:gd name="T95" fmla="*/ 794 h 1002"/>
                <a:gd name="T96" fmla="*/ 950 w 1236"/>
                <a:gd name="T97" fmla="*/ 796 h 1002"/>
                <a:gd name="T98" fmla="*/ 969 w 1236"/>
                <a:gd name="T99" fmla="*/ 772 h 1002"/>
                <a:gd name="T100" fmla="*/ 969 w 1236"/>
                <a:gd name="T101" fmla="*/ 723 h 1002"/>
                <a:gd name="T102" fmla="*/ 1006 w 1236"/>
                <a:gd name="T103" fmla="*/ 723 h 1002"/>
                <a:gd name="T104" fmla="*/ 1030 w 1236"/>
                <a:gd name="T105" fmla="*/ 692 h 1002"/>
                <a:gd name="T106" fmla="*/ 1058 w 1236"/>
                <a:gd name="T107" fmla="*/ 626 h 1002"/>
                <a:gd name="T108" fmla="*/ 1035 w 1236"/>
                <a:gd name="T109" fmla="*/ 602 h 1002"/>
                <a:gd name="T110" fmla="*/ 1025 w 1236"/>
                <a:gd name="T111" fmla="*/ 560 h 1002"/>
                <a:gd name="T112" fmla="*/ 999 w 1236"/>
                <a:gd name="T113" fmla="*/ 498 h 1002"/>
                <a:gd name="T114" fmla="*/ 999 w 1236"/>
                <a:gd name="T115" fmla="*/ 430 h 1002"/>
                <a:gd name="T116" fmla="*/ 1049 w 1236"/>
                <a:gd name="T117" fmla="*/ 376 h 1002"/>
                <a:gd name="T118" fmla="*/ 1084 w 1236"/>
                <a:gd name="T119" fmla="*/ 312 h 1002"/>
                <a:gd name="T120" fmla="*/ 1077 w 1236"/>
                <a:gd name="T121" fmla="*/ 288 h 1002"/>
                <a:gd name="T122" fmla="*/ 1129 w 1236"/>
                <a:gd name="T123" fmla="*/ 309 h 1002"/>
                <a:gd name="T124" fmla="*/ 1179 w 1236"/>
                <a:gd name="T125" fmla="*/ 274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6" h="1002">
                  <a:moveTo>
                    <a:pt x="1233" y="175"/>
                  </a:moveTo>
                  <a:lnTo>
                    <a:pt x="1228" y="172"/>
                  </a:lnTo>
                  <a:lnTo>
                    <a:pt x="1217" y="180"/>
                  </a:lnTo>
                  <a:lnTo>
                    <a:pt x="1212" y="177"/>
                  </a:lnTo>
                  <a:lnTo>
                    <a:pt x="1207" y="180"/>
                  </a:lnTo>
                  <a:lnTo>
                    <a:pt x="1198" y="180"/>
                  </a:lnTo>
                  <a:lnTo>
                    <a:pt x="1186" y="187"/>
                  </a:lnTo>
                  <a:lnTo>
                    <a:pt x="1181" y="184"/>
                  </a:lnTo>
                  <a:lnTo>
                    <a:pt x="1174" y="180"/>
                  </a:lnTo>
                  <a:lnTo>
                    <a:pt x="1172" y="172"/>
                  </a:lnTo>
                  <a:lnTo>
                    <a:pt x="1181" y="161"/>
                  </a:lnTo>
                  <a:lnTo>
                    <a:pt x="1191" y="151"/>
                  </a:lnTo>
                  <a:lnTo>
                    <a:pt x="1191" y="147"/>
                  </a:lnTo>
                  <a:lnTo>
                    <a:pt x="1200" y="132"/>
                  </a:lnTo>
                  <a:lnTo>
                    <a:pt x="1200" y="128"/>
                  </a:lnTo>
                  <a:lnTo>
                    <a:pt x="1203" y="125"/>
                  </a:lnTo>
                  <a:lnTo>
                    <a:pt x="1203" y="121"/>
                  </a:lnTo>
                  <a:lnTo>
                    <a:pt x="1207" y="116"/>
                  </a:lnTo>
                  <a:lnTo>
                    <a:pt x="1207" y="104"/>
                  </a:lnTo>
                  <a:lnTo>
                    <a:pt x="1205" y="104"/>
                  </a:lnTo>
                  <a:lnTo>
                    <a:pt x="1198" y="97"/>
                  </a:lnTo>
                  <a:lnTo>
                    <a:pt x="1195" y="90"/>
                  </a:lnTo>
                  <a:lnTo>
                    <a:pt x="1188" y="80"/>
                  </a:lnTo>
                  <a:lnTo>
                    <a:pt x="1186" y="78"/>
                  </a:lnTo>
                  <a:lnTo>
                    <a:pt x="1184" y="80"/>
                  </a:lnTo>
                  <a:lnTo>
                    <a:pt x="1167" y="80"/>
                  </a:lnTo>
                  <a:lnTo>
                    <a:pt x="1167" y="80"/>
                  </a:lnTo>
                  <a:lnTo>
                    <a:pt x="1167" y="78"/>
                  </a:lnTo>
                  <a:lnTo>
                    <a:pt x="1167" y="76"/>
                  </a:lnTo>
                  <a:lnTo>
                    <a:pt x="1172" y="73"/>
                  </a:lnTo>
                  <a:lnTo>
                    <a:pt x="1172" y="71"/>
                  </a:lnTo>
                  <a:lnTo>
                    <a:pt x="1167" y="66"/>
                  </a:lnTo>
                  <a:lnTo>
                    <a:pt x="1146" y="57"/>
                  </a:lnTo>
                  <a:lnTo>
                    <a:pt x="1148" y="47"/>
                  </a:lnTo>
                  <a:lnTo>
                    <a:pt x="1153" y="36"/>
                  </a:lnTo>
                  <a:lnTo>
                    <a:pt x="1151" y="28"/>
                  </a:lnTo>
                  <a:lnTo>
                    <a:pt x="1143" y="33"/>
                  </a:lnTo>
                  <a:lnTo>
                    <a:pt x="1143" y="43"/>
                  </a:lnTo>
                  <a:lnTo>
                    <a:pt x="1141" y="54"/>
                  </a:lnTo>
                  <a:lnTo>
                    <a:pt x="1129" y="52"/>
                  </a:lnTo>
                  <a:lnTo>
                    <a:pt x="1129" y="47"/>
                  </a:lnTo>
                  <a:lnTo>
                    <a:pt x="1129" y="45"/>
                  </a:lnTo>
                  <a:lnTo>
                    <a:pt x="1125" y="38"/>
                  </a:lnTo>
                  <a:lnTo>
                    <a:pt x="1117" y="38"/>
                  </a:lnTo>
                  <a:lnTo>
                    <a:pt x="1101" y="47"/>
                  </a:lnTo>
                  <a:lnTo>
                    <a:pt x="1101" y="47"/>
                  </a:lnTo>
                  <a:lnTo>
                    <a:pt x="1091" y="52"/>
                  </a:lnTo>
                  <a:lnTo>
                    <a:pt x="1087" y="52"/>
                  </a:lnTo>
                  <a:lnTo>
                    <a:pt x="1077" y="47"/>
                  </a:lnTo>
                  <a:lnTo>
                    <a:pt x="1073" y="43"/>
                  </a:lnTo>
                  <a:lnTo>
                    <a:pt x="1068" y="40"/>
                  </a:lnTo>
                  <a:lnTo>
                    <a:pt x="1068" y="28"/>
                  </a:lnTo>
                  <a:lnTo>
                    <a:pt x="1063" y="26"/>
                  </a:lnTo>
                  <a:lnTo>
                    <a:pt x="1058" y="19"/>
                  </a:lnTo>
                  <a:lnTo>
                    <a:pt x="1047" y="19"/>
                  </a:lnTo>
                  <a:lnTo>
                    <a:pt x="1044" y="21"/>
                  </a:lnTo>
                  <a:lnTo>
                    <a:pt x="1040" y="21"/>
                  </a:lnTo>
                  <a:lnTo>
                    <a:pt x="1035" y="10"/>
                  </a:lnTo>
                  <a:lnTo>
                    <a:pt x="1025" y="0"/>
                  </a:lnTo>
                  <a:lnTo>
                    <a:pt x="1018" y="0"/>
                  </a:lnTo>
                  <a:lnTo>
                    <a:pt x="1014" y="5"/>
                  </a:lnTo>
                  <a:lnTo>
                    <a:pt x="1006" y="17"/>
                  </a:lnTo>
                  <a:lnTo>
                    <a:pt x="997" y="14"/>
                  </a:lnTo>
                  <a:lnTo>
                    <a:pt x="997" y="19"/>
                  </a:lnTo>
                  <a:lnTo>
                    <a:pt x="1002" y="19"/>
                  </a:lnTo>
                  <a:lnTo>
                    <a:pt x="1004" y="26"/>
                  </a:lnTo>
                  <a:lnTo>
                    <a:pt x="1002" y="33"/>
                  </a:lnTo>
                  <a:lnTo>
                    <a:pt x="997" y="38"/>
                  </a:lnTo>
                  <a:lnTo>
                    <a:pt x="999" y="43"/>
                  </a:lnTo>
                  <a:lnTo>
                    <a:pt x="988" y="47"/>
                  </a:lnTo>
                  <a:lnTo>
                    <a:pt x="985" y="47"/>
                  </a:lnTo>
                  <a:lnTo>
                    <a:pt x="983" y="52"/>
                  </a:lnTo>
                  <a:lnTo>
                    <a:pt x="988" y="59"/>
                  </a:lnTo>
                  <a:lnTo>
                    <a:pt x="980" y="66"/>
                  </a:lnTo>
                  <a:lnTo>
                    <a:pt x="978" y="71"/>
                  </a:lnTo>
                  <a:lnTo>
                    <a:pt x="983" y="76"/>
                  </a:lnTo>
                  <a:lnTo>
                    <a:pt x="990" y="78"/>
                  </a:lnTo>
                  <a:lnTo>
                    <a:pt x="997" y="85"/>
                  </a:lnTo>
                  <a:lnTo>
                    <a:pt x="999" y="85"/>
                  </a:lnTo>
                  <a:lnTo>
                    <a:pt x="1004" y="85"/>
                  </a:lnTo>
                  <a:lnTo>
                    <a:pt x="1014" y="80"/>
                  </a:lnTo>
                  <a:lnTo>
                    <a:pt x="1021" y="80"/>
                  </a:lnTo>
                  <a:lnTo>
                    <a:pt x="1025" y="85"/>
                  </a:lnTo>
                  <a:lnTo>
                    <a:pt x="1023" y="90"/>
                  </a:lnTo>
                  <a:lnTo>
                    <a:pt x="1023" y="95"/>
                  </a:lnTo>
                  <a:lnTo>
                    <a:pt x="1018" y="95"/>
                  </a:lnTo>
                  <a:lnTo>
                    <a:pt x="1016" y="95"/>
                  </a:lnTo>
                  <a:lnTo>
                    <a:pt x="1004" y="102"/>
                  </a:lnTo>
                  <a:lnTo>
                    <a:pt x="1016" y="109"/>
                  </a:lnTo>
                  <a:lnTo>
                    <a:pt x="1016" y="111"/>
                  </a:lnTo>
                  <a:lnTo>
                    <a:pt x="1011" y="113"/>
                  </a:lnTo>
                  <a:lnTo>
                    <a:pt x="1018" y="123"/>
                  </a:lnTo>
                  <a:lnTo>
                    <a:pt x="1030" y="123"/>
                  </a:lnTo>
                  <a:lnTo>
                    <a:pt x="1035" y="128"/>
                  </a:lnTo>
                  <a:lnTo>
                    <a:pt x="1037" y="130"/>
                  </a:lnTo>
                  <a:lnTo>
                    <a:pt x="1042" y="135"/>
                  </a:lnTo>
                  <a:lnTo>
                    <a:pt x="1047" y="132"/>
                  </a:lnTo>
                  <a:lnTo>
                    <a:pt x="1047" y="137"/>
                  </a:lnTo>
                  <a:lnTo>
                    <a:pt x="1049" y="139"/>
                  </a:lnTo>
                  <a:lnTo>
                    <a:pt x="1058" y="137"/>
                  </a:lnTo>
                  <a:lnTo>
                    <a:pt x="1063" y="142"/>
                  </a:lnTo>
                  <a:lnTo>
                    <a:pt x="1068" y="147"/>
                  </a:lnTo>
                  <a:lnTo>
                    <a:pt x="1065" y="151"/>
                  </a:lnTo>
                  <a:lnTo>
                    <a:pt x="1065" y="158"/>
                  </a:lnTo>
                  <a:lnTo>
                    <a:pt x="1058" y="161"/>
                  </a:lnTo>
                  <a:lnTo>
                    <a:pt x="1061" y="161"/>
                  </a:lnTo>
                  <a:lnTo>
                    <a:pt x="1058" y="165"/>
                  </a:lnTo>
                  <a:lnTo>
                    <a:pt x="1056" y="163"/>
                  </a:lnTo>
                  <a:lnTo>
                    <a:pt x="1056" y="165"/>
                  </a:lnTo>
                  <a:lnTo>
                    <a:pt x="1054" y="165"/>
                  </a:lnTo>
                  <a:lnTo>
                    <a:pt x="1054" y="175"/>
                  </a:lnTo>
                  <a:lnTo>
                    <a:pt x="1054" y="184"/>
                  </a:lnTo>
                  <a:lnTo>
                    <a:pt x="1051" y="184"/>
                  </a:lnTo>
                  <a:lnTo>
                    <a:pt x="1044" y="184"/>
                  </a:lnTo>
                  <a:lnTo>
                    <a:pt x="1032" y="180"/>
                  </a:lnTo>
                  <a:lnTo>
                    <a:pt x="1030" y="182"/>
                  </a:lnTo>
                  <a:lnTo>
                    <a:pt x="1028" y="180"/>
                  </a:lnTo>
                  <a:lnTo>
                    <a:pt x="1028" y="184"/>
                  </a:lnTo>
                  <a:lnTo>
                    <a:pt x="1025" y="189"/>
                  </a:lnTo>
                  <a:lnTo>
                    <a:pt x="1011" y="189"/>
                  </a:lnTo>
                  <a:lnTo>
                    <a:pt x="1006" y="189"/>
                  </a:lnTo>
                  <a:lnTo>
                    <a:pt x="995" y="194"/>
                  </a:lnTo>
                  <a:lnTo>
                    <a:pt x="988" y="189"/>
                  </a:lnTo>
                  <a:lnTo>
                    <a:pt x="983" y="182"/>
                  </a:lnTo>
                  <a:lnTo>
                    <a:pt x="973" y="177"/>
                  </a:lnTo>
                  <a:lnTo>
                    <a:pt x="959" y="184"/>
                  </a:lnTo>
                  <a:lnTo>
                    <a:pt x="954" y="184"/>
                  </a:lnTo>
                  <a:lnTo>
                    <a:pt x="947" y="182"/>
                  </a:lnTo>
                  <a:lnTo>
                    <a:pt x="947" y="194"/>
                  </a:lnTo>
                  <a:lnTo>
                    <a:pt x="936" y="213"/>
                  </a:lnTo>
                  <a:lnTo>
                    <a:pt x="933" y="210"/>
                  </a:lnTo>
                  <a:lnTo>
                    <a:pt x="921" y="217"/>
                  </a:lnTo>
                  <a:lnTo>
                    <a:pt x="917" y="217"/>
                  </a:lnTo>
                  <a:lnTo>
                    <a:pt x="912" y="222"/>
                  </a:lnTo>
                  <a:lnTo>
                    <a:pt x="893" y="220"/>
                  </a:lnTo>
                  <a:lnTo>
                    <a:pt x="872" y="232"/>
                  </a:lnTo>
                  <a:lnTo>
                    <a:pt x="867" y="232"/>
                  </a:lnTo>
                  <a:lnTo>
                    <a:pt x="860" y="236"/>
                  </a:lnTo>
                  <a:lnTo>
                    <a:pt x="853" y="236"/>
                  </a:lnTo>
                  <a:lnTo>
                    <a:pt x="848" y="236"/>
                  </a:lnTo>
                  <a:lnTo>
                    <a:pt x="841" y="236"/>
                  </a:lnTo>
                  <a:lnTo>
                    <a:pt x="834" y="246"/>
                  </a:lnTo>
                  <a:lnTo>
                    <a:pt x="832" y="250"/>
                  </a:lnTo>
                  <a:lnTo>
                    <a:pt x="827" y="253"/>
                  </a:lnTo>
                  <a:lnTo>
                    <a:pt x="820" y="253"/>
                  </a:lnTo>
                  <a:lnTo>
                    <a:pt x="817" y="250"/>
                  </a:lnTo>
                  <a:lnTo>
                    <a:pt x="810" y="250"/>
                  </a:lnTo>
                  <a:lnTo>
                    <a:pt x="806" y="250"/>
                  </a:lnTo>
                  <a:lnTo>
                    <a:pt x="801" y="255"/>
                  </a:lnTo>
                  <a:lnTo>
                    <a:pt x="791" y="246"/>
                  </a:lnTo>
                  <a:lnTo>
                    <a:pt x="782" y="246"/>
                  </a:lnTo>
                  <a:lnTo>
                    <a:pt x="782" y="241"/>
                  </a:lnTo>
                  <a:lnTo>
                    <a:pt x="773" y="234"/>
                  </a:lnTo>
                  <a:lnTo>
                    <a:pt x="768" y="236"/>
                  </a:lnTo>
                  <a:lnTo>
                    <a:pt x="758" y="241"/>
                  </a:lnTo>
                  <a:lnTo>
                    <a:pt x="749" y="241"/>
                  </a:lnTo>
                  <a:lnTo>
                    <a:pt x="747" y="243"/>
                  </a:lnTo>
                  <a:lnTo>
                    <a:pt x="747" y="250"/>
                  </a:lnTo>
                  <a:lnTo>
                    <a:pt x="742" y="255"/>
                  </a:lnTo>
                  <a:lnTo>
                    <a:pt x="739" y="258"/>
                  </a:lnTo>
                  <a:lnTo>
                    <a:pt x="735" y="262"/>
                  </a:lnTo>
                  <a:lnTo>
                    <a:pt x="721" y="260"/>
                  </a:lnTo>
                  <a:lnTo>
                    <a:pt x="711" y="253"/>
                  </a:lnTo>
                  <a:lnTo>
                    <a:pt x="706" y="255"/>
                  </a:lnTo>
                  <a:lnTo>
                    <a:pt x="706" y="260"/>
                  </a:lnTo>
                  <a:lnTo>
                    <a:pt x="706" y="262"/>
                  </a:lnTo>
                  <a:lnTo>
                    <a:pt x="702" y="269"/>
                  </a:lnTo>
                  <a:lnTo>
                    <a:pt x="702" y="274"/>
                  </a:lnTo>
                  <a:lnTo>
                    <a:pt x="697" y="279"/>
                  </a:lnTo>
                  <a:lnTo>
                    <a:pt x="697" y="288"/>
                  </a:lnTo>
                  <a:lnTo>
                    <a:pt x="704" y="298"/>
                  </a:lnTo>
                  <a:lnTo>
                    <a:pt x="699" y="307"/>
                  </a:lnTo>
                  <a:lnTo>
                    <a:pt x="690" y="312"/>
                  </a:lnTo>
                  <a:lnTo>
                    <a:pt x="688" y="314"/>
                  </a:lnTo>
                  <a:lnTo>
                    <a:pt x="680" y="307"/>
                  </a:lnTo>
                  <a:lnTo>
                    <a:pt x="676" y="307"/>
                  </a:lnTo>
                  <a:lnTo>
                    <a:pt x="673" y="314"/>
                  </a:lnTo>
                  <a:lnTo>
                    <a:pt x="669" y="324"/>
                  </a:lnTo>
                  <a:lnTo>
                    <a:pt x="662" y="326"/>
                  </a:lnTo>
                  <a:lnTo>
                    <a:pt x="654" y="321"/>
                  </a:lnTo>
                  <a:lnTo>
                    <a:pt x="652" y="324"/>
                  </a:lnTo>
                  <a:lnTo>
                    <a:pt x="650" y="324"/>
                  </a:lnTo>
                  <a:lnTo>
                    <a:pt x="640" y="314"/>
                  </a:lnTo>
                  <a:lnTo>
                    <a:pt x="638" y="312"/>
                  </a:lnTo>
                  <a:lnTo>
                    <a:pt x="631" y="309"/>
                  </a:lnTo>
                  <a:lnTo>
                    <a:pt x="626" y="312"/>
                  </a:lnTo>
                  <a:lnTo>
                    <a:pt x="626" y="307"/>
                  </a:lnTo>
                  <a:lnTo>
                    <a:pt x="621" y="309"/>
                  </a:lnTo>
                  <a:lnTo>
                    <a:pt x="619" y="305"/>
                  </a:lnTo>
                  <a:lnTo>
                    <a:pt x="614" y="307"/>
                  </a:lnTo>
                  <a:lnTo>
                    <a:pt x="610" y="305"/>
                  </a:lnTo>
                  <a:lnTo>
                    <a:pt x="605" y="305"/>
                  </a:lnTo>
                  <a:lnTo>
                    <a:pt x="600" y="309"/>
                  </a:lnTo>
                  <a:lnTo>
                    <a:pt x="598" y="312"/>
                  </a:lnTo>
                  <a:lnTo>
                    <a:pt x="591" y="312"/>
                  </a:lnTo>
                  <a:lnTo>
                    <a:pt x="584" y="302"/>
                  </a:lnTo>
                  <a:lnTo>
                    <a:pt x="574" y="312"/>
                  </a:lnTo>
                  <a:lnTo>
                    <a:pt x="569" y="312"/>
                  </a:lnTo>
                  <a:lnTo>
                    <a:pt x="572" y="317"/>
                  </a:lnTo>
                  <a:lnTo>
                    <a:pt x="569" y="321"/>
                  </a:lnTo>
                  <a:lnTo>
                    <a:pt x="558" y="317"/>
                  </a:lnTo>
                  <a:lnTo>
                    <a:pt x="553" y="307"/>
                  </a:lnTo>
                  <a:lnTo>
                    <a:pt x="541" y="298"/>
                  </a:lnTo>
                  <a:lnTo>
                    <a:pt x="527" y="298"/>
                  </a:lnTo>
                  <a:lnTo>
                    <a:pt x="522" y="302"/>
                  </a:lnTo>
                  <a:lnTo>
                    <a:pt x="513" y="305"/>
                  </a:lnTo>
                  <a:lnTo>
                    <a:pt x="513" y="312"/>
                  </a:lnTo>
                  <a:lnTo>
                    <a:pt x="503" y="312"/>
                  </a:lnTo>
                  <a:lnTo>
                    <a:pt x="496" y="317"/>
                  </a:lnTo>
                  <a:lnTo>
                    <a:pt x="487" y="312"/>
                  </a:lnTo>
                  <a:lnTo>
                    <a:pt x="477" y="307"/>
                  </a:lnTo>
                  <a:lnTo>
                    <a:pt x="475" y="309"/>
                  </a:lnTo>
                  <a:lnTo>
                    <a:pt x="470" y="307"/>
                  </a:lnTo>
                  <a:lnTo>
                    <a:pt x="465" y="307"/>
                  </a:lnTo>
                  <a:lnTo>
                    <a:pt x="458" y="307"/>
                  </a:lnTo>
                  <a:lnTo>
                    <a:pt x="451" y="314"/>
                  </a:lnTo>
                  <a:lnTo>
                    <a:pt x="444" y="312"/>
                  </a:lnTo>
                  <a:lnTo>
                    <a:pt x="444" y="321"/>
                  </a:lnTo>
                  <a:lnTo>
                    <a:pt x="449" y="331"/>
                  </a:lnTo>
                  <a:lnTo>
                    <a:pt x="451" y="335"/>
                  </a:lnTo>
                  <a:lnTo>
                    <a:pt x="451" y="345"/>
                  </a:lnTo>
                  <a:lnTo>
                    <a:pt x="449" y="350"/>
                  </a:lnTo>
                  <a:lnTo>
                    <a:pt x="449" y="357"/>
                  </a:lnTo>
                  <a:lnTo>
                    <a:pt x="447" y="357"/>
                  </a:lnTo>
                  <a:lnTo>
                    <a:pt x="442" y="357"/>
                  </a:lnTo>
                  <a:lnTo>
                    <a:pt x="425" y="371"/>
                  </a:lnTo>
                  <a:lnTo>
                    <a:pt x="428" y="378"/>
                  </a:lnTo>
                  <a:lnTo>
                    <a:pt x="435" y="378"/>
                  </a:lnTo>
                  <a:lnTo>
                    <a:pt x="432" y="387"/>
                  </a:lnTo>
                  <a:lnTo>
                    <a:pt x="428" y="390"/>
                  </a:lnTo>
                  <a:lnTo>
                    <a:pt x="416" y="390"/>
                  </a:lnTo>
                  <a:lnTo>
                    <a:pt x="411" y="395"/>
                  </a:lnTo>
                  <a:lnTo>
                    <a:pt x="411" y="402"/>
                  </a:lnTo>
                  <a:lnTo>
                    <a:pt x="397" y="409"/>
                  </a:lnTo>
                  <a:lnTo>
                    <a:pt x="397" y="413"/>
                  </a:lnTo>
                  <a:lnTo>
                    <a:pt x="392" y="416"/>
                  </a:lnTo>
                  <a:lnTo>
                    <a:pt x="385" y="423"/>
                  </a:lnTo>
                  <a:lnTo>
                    <a:pt x="373" y="411"/>
                  </a:lnTo>
                  <a:lnTo>
                    <a:pt x="364" y="409"/>
                  </a:lnTo>
                  <a:lnTo>
                    <a:pt x="362" y="406"/>
                  </a:lnTo>
                  <a:lnTo>
                    <a:pt x="364" y="406"/>
                  </a:lnTo>
                  <a:lnTo>
                    <a:pt x="362" y="404"/>
                  </a:lnTo>
                  <a:lnTo>
                    <a:pt x="354" y="402"/>
                  </a:lnTo>
                  <a:lnTo>
                    <a:pt x="354" y="399"/>
                  </a:lnTo>
                  <a:lnTo>
                    <a:pt x="354" y="395"/>
                  </a:lnTo>
                  <a:lnTo>
                    <a:pt x="350" y="380"/>
                  </a:lnTo>
                  <a:lnTo>
                    <a:pt x="345" y="371"/>
                  </a:lnTo>
                  <a:lnTo>
                    <a:pt x="345" y="366"/>
                  </a:lnTo>
                  <a:lnTo>
                    <a:pt x="340" y="364"/>
                  </a:lnTo>
                  <a:lnTo>
                    <a:pt x="338" y="366"/>
                  </a:lnTo>
                  <a:lnTo>
                    <a:pt x="336" y="361"/>
                  </a:lnTo>
                  <a:lnTo>
                    <a:pt x="331" y="357"/>
                  </a:lnTo>
                  <a:lnTo>
                    <a:pt x="331" y="380"/>
                  </a:lnTo>
                  <a:lnTo>
                    <a:pt x="331" y="385"/>
                  </a:lnTo>
                  <a:lnTo>
                    <a:pt x="326" y="387"/>
                  </a:lnTo>
                  <a:lnTo>
                    <a:pt x="326" y="392"/>
                  </a:lnTo>
                  <a:lnTo>
                    <a:pt x="321" y="395"/>
                  </a:lnTo>
                  <a:lnTo>
                    <a:pt x="319" y="395"/>
                  </a:lnTo>
                  <a:lnTo>
                    <a:pt x="317" y="395"/>
                  </a:lnTo>
                  <a:lnTo>
                    <a:pt x="302" y="397"/>
                  </a:lnTo>
                  <a:lnTo>
                    <a:pt x="302" y="399"/>
                  </a:lnTo>
                  <a:lnTo>
                    <a:pt x="300" y="404"/>
                  </a:lnTo>
                  <a:lnTo>
                    <a:pt x="293" y="402"/>
                  </a:lnTo>
                  <a:lnTo>
                    <a:pt x="293" y="404"/>
                  </a:lnTo>
                  <a:lnTo>
                    <a:pt x="288" y="409"/>
                  </a:lnTo>
                  <a:lnTo>
                    <a:pt x="288" y="413"/>
                  </a:lnTo>
                  <a:lnTo>
                    <a:pt x="288" y="423"/>
                  </a:lnTo>
                  <a:lnTo>
                    <a:pt x="288" y="423"/>
                  </a:lnTo>
                  <a:lnTo>
                    <a:pt x="288" y="432"/>
                  </a:lnTo>
                  <a:lnTo>
                    <a:pt x="279" y="432"/>
                  </a:lnTo>
                  <a:lnTo>
                    <a:pt x="269" y="432"/>
                  </a:lnTo>
                  <a:lnTo>
                    <a:pt x="265" y="435"/>
                  </a:lnTo>
                  <a:lnTo>
                    <a:pt x="262" y="423"/>
                  </a:lnTo>
                  <a:lnTo>
                    <a:pt x="262" y="418"/>
                  </a:lnTo>
                  <a:lnTo>
                    <a:pt x="260" y="413"/>
                  </a:lnTo>
                  <a:lnTo>
                    <a:pt x="248" y="413"/>
                  </a:lnTo>
                  <a:lnTo>
                    <a:pt x="243" y="409"/>
                  </a:lnTo>
                  <a:lnTo>
                    <a:pt x="236" y="413"/>
                  </a:lnTo>
                  <a:lnTo>
                    <a:pt x="236" y="418"/>
                  </a:lnTo>
                  <a:lnTo>
                    <a:pt x="232" y="418"/>
                  </a:lnTo>
                  <a:lnTo>
                    <a:pt x="227" y="423"/>
                  </a:lnTo>
                  <a:lnTo>
                    <a:pt x="227" y="425"/>
                  </a:lnTo>
                  <a:lnTo>
                    <a:pt x="227" y="432"/>
                  </a:lnTo>
                  <a:lnTo>
                    <a:pt x="217" y="442"/>
                  </a:lnTo>
                  <a:lnTo>
                    <a:pt x="217" y="446"/>
                  </a:lnTo>
                  <a:lnTo>
                    <a:pt x="217" y="451"/>
                  </a:lnTo>
                  <a:lnTo>
                    <a:pt x="217" y="456"/>
                  </a:lnTo>
                  <a:lnTo>
                    <a:pt x="213" y="461"/>
                  </a:lnTo>
                  <a:lnTo>
                    <a:pt x="213" y="465"/>
                  </a:lnTo>
                  <a:lnTo>
                    <a:pt x="203" y="477"/>
                  </a:lnTo>
                  <a:lnTo>
                    <a:pt x="201" y="484"/>
                  </a:lnTo>
                  <a:lnTo>
                    <a:pt x="189" y="489"/>
                  </a:lnTo>
                  <a:lnTo>
                    <a:pt x="189" y="503"/>
                  </a:lnTo>
                  <a:lnTo>
                    <a:pt x="189" y="503"/>
                  </a:lnTo>
                  <a:lnTo>
                    <a:pt x="184" y="503"/>
                  </a:lnTo>
                  <a:lnTo>
                    <a:pt x="175" y="501"/>
                  </a:lnTo>
                  <a:lnTo>
                    <a:pt x="161" y="494"/>
                  </a:lnTo>
                  <a:lnTo>
                    <a:pt x="156" y="496"/>
                  </a:lnTo>
                  <a:lnTo>
                    <a:pt x="151" y="494"/>
                  </a:lnTo>
                  <a:lnTo>
                    <a:pt x="154" y="489"/>
                  </a:lnTo>
                  <a:lnTo>
                    <a:pt x="151" y="484"/>
                  </a:lnTo>
                  <a:lnTo>
                    <a:pt x="149" y="480"/>
                  </a:lnTo>
                  <a:lnTo>
                    <a:pt x="139" y="484"/>
                  </a:lnTo>
                  <a:lnTo>
                    <a:pt x="128" y="494"/>
                  </a:lnTo>
                  <a:lnTo>
                    <a:pt x="118" y="494"/>
                  </a:lnTo>
                  <a:lnTo>
                    <a:pt x="113" y="496"/>
                  </a:lnTo>
                  <a:lnTo>
                    <a:pt x="95" y="491"/>
                  </a:lnTo>
                  <a:lnTo>
                    <a:pt x="92" y="487"/>
                  </a:lnTo>
                  <a:lnTo>
                    <a:pt x="90" y="480"/>
                  </a:lnTo>
                  <a:lnTo>
                    <a:pt x="85" y="480"/>
                  </a:lnTo>
                  <a:lnTo>
                    <a:pt x="78" y="480"/>
                  </a:lnTo>
                  <a:lnTo>
                    <a:pt x="78" y="489"/>
                  </a:lnTo>
                  <a:lnTo>
                    <a:pt x="69" y="503"/>
                  </a:lnTo>
                  <a:lnTo>
                    <a:pt x="64" y="522"/>
                  </a:lnTo>
                  <a:lnTo>
                    <a:pt x="62" y="532"/>
                  </a:lnTo>
                  <a:lnTo>
                    <a:pt x="64" y="541"/>
                  </a:lnTo>
                  <a:lnTo>
                    <a:pt x="59" y="550"/>
                  </a:lnTo>
                  <a:lnTo>
                    <a:pt x="45" y="560"/>
                  </a:lnTo>
                  <a:lnTo>
                    <a:pt x="40" y="565"/>
                  </a:lnTo>
                  <a:lnTo>
                    <a:pt x="36" y="574"/>
                  </a:lnTo>
                  <a:lnTo>
                    <a:pt x="31" y="574"/>
                  </a:lnTo>
                  <a:lnTo>
                    <a:pt x="17" y="579"/>
                  </a:lnTo>
                  <a:lnTo>
                    <a:pt x="7" y="579"/>
                  </a:lnTo>
                  <a:lnTo>
                    <a:pt x="2" y="579"/>
                  </a:lnTo>
                  <a:lnTo>
                    <a:pt x="0" y="583"/>
                  </a:lnTo>
                  <a:lnTo>
                    <a:pt x="5" y="586"/>
                  </a:lnTo>
                  <a:lnTo>
                    <a:pt x="5" y="588"/>
                  </a:lnTo>
                  <a:lnTo>
                    <a:pt x="17" y="593"/>
                  </a:lnTo>
                  <a:lnTo>
                    <a:pt x="19" y="600"/>
                  </a:lnTo>
                  <a:lnTo>
                    <a:pt x="21" y="607"/>
                  </a:lnTo>
                  <a:lnTo>
                    <a:pt x="31" y="605"/>
                  </a:lnTo>
                  <a:lnTo>
                    <a:pt x="33" y="607"/>
                  </a:lnTo>
                  <a:lnTo>
                    <a:pt x="36" y="607"/>
                  </a:lnTo>
                  <a:lnTo>
                    <a:pt x="36" y="609"/>
                  </a:lnTo>
                  <a:lnTo>
                    <a:pt x="36" y="612"/>
                  </a:lnTo>
                  <a:lnTo>
                    <a:pt x="45" y="607"/>
                  </a:lnTo>
                  <a:lnTo>
                    <a:pt x="54" y="605"/>
                  </a:lnTo>
                  <a:lnTo>
                    <a:pt x="54" y="612"/>
                  </a:lnTo>
                  <a:lnTo>
                    <a:pt x="69" y="621"/>
                  </a:lnTo>
                  <a:lnTo>
                    <a:pt x="69" y="617"/>
                  </a:lnTo>
                  <a:lnTo>
                    <a:pt x="85" y="621"/>
                  </a:lnTo>
                  <a:lnTo>
                    <a:pt x="85" y="617"/>
                  </a:lnTo>
                  <a:lnTo>
                    <a:pt x="92" y="628"/>
                  </a:lnTo>
                  <a:lnTo>
                    <a:pt x="99" y="631"/>
                  </a:lnTo>
                  <a:lnTo>
                    <a:pt x="102" y="628"/>
                  </a:lnTo>
                  <a:lnTo>
                    <a:pt x="104" y="631"/>
                  </a:lnTo>
                  <a:lnTo>
                    <a:pt x="109" y="643"/>
                  </a:lnTo>
                  <a:lnTo>
                    <a:pt x="109" y="645"/>
                  </a:lnTo>
                  <a:lnTo>
                    <a:pt x="104" y="645"/>
                  </a:lnTo>
                  <a:lnTo>
                    <a:pt x="99" y="654"/>
                  </a:lnTo>
                  <a:lnTo>
                    <a:pt x="95" y="654"/>
                  </a:lnTo>
                  <a:lnTo>
                    <a:pt x="95" y="659"/>
                  </a:lnTo>
                  <a:lnTo>
                    <a:pt x="95" y="659"/>
                  </a:lnTo>
                  <a:lnTo>
                    <a:pt x="99" y="659"/>
                  </a:lnTo>
                  <a:lnTo>
                    <a:pt x="102" y="664"/>
                  </a:lnTo>
                  <a:lnTo>
                    <a:pt x="106" y="664"/>
                  </a:lnTo>
                  <a:lnTo>
                    <a:pt x="109" y="664"/>
                  </a:lnTo>
                  <a:lnTo>
                    <a:pt x="106" y="666"/>
                  </a:lnTo>
                  <a:lnTo>
                    <a:pt x="111" y="668"/>
                  </a:lnTo>
                  <a:lnTo>
                    <a:pt x="113" y="668"/>
                  </a:lnTo>
                  <a:lnTo>
                    <a:pt x="116" y="668"/>
                  </a:lnTo>
                  <a:lnTo>
                    <a:pt x="113" y="664"/>
                  </a:lnTo>
                  <a:lnTo>
                    <a:pt x="116" y="664"/>
                  </a:lnTo>
                  <a:lnTo>
                    <a:pt x="123" y="659"/>
                  </a:lnTo>
                  <a:lnTo>
                    <a:pt x="128" y="661"/>
                  </a:lnTo>
                  <a:lnTo>
                    <a:pt x="135" y="664"/>
                  </a:lnTo>
                  <a:lnTo>
                    <a:pt x="137" y="668"/>
                  </a:lnTo>
                  <a:lnTo>
                    <a:pt x="137" y="668"/>
                  </a:lnTo>
                  <a:lnTo>
                    <a:pt x="139" y="668"/>
                  </a:lnTo>
                  <a:lnTo>
                    <a:pt x="144" y="668"/>
                  </a:lnTo>
                  <a:lnTo>
                    <a:pt x="147" y="671"/>
                  </a:lnTo>
                  <a:lnTo>
                    <a:pt x="156" y="671"/>
                  </a:lnTo>
                  <a:lnTo>
                    <a:pt x="156" y="676"/>
                  </a:lnTo>
                  <a:lnTo>
                    <a:pt x="161" y="671"/>
                  </a:lnTo>
                  <a:lnTo>
                    <a:pt x="165" y="673"/>
                  </a:lnTo>
                  <a:lnTo>
                    <a:pt x="170" y="668"/>
                  </a:lnTo>
                  <a:lnTo>
                    <a:pt x="175" y="666"/>
                  </a:lnTo>
                  <a:lnTo>
                    <a:pt x="175" y="668"/>
                  </a:lnTo>
                  <a:lnTo>
                    <a:pt x="173" y="673"/>
                  </a:lnTo>
                  <a:lnTo>
                    <a:pt x="182" y="678"/>
                  </a:lnTo>
                  <a:lnTo>
                    <a:pt x="184" y="692"/>
                  </a:lnTo>
                  <a:lnTo>
                    <a:pt x="189" y="697"/>
                  </a:lnTo>
                  <a:lnTo>
                    <a:pt x="187" y="699"/>
                  </a:lnTo>
                  <a:lnTo>
                    <a:pt x="189" y="706"/>
                  </a:lnTo>
                  <a:lnTo>
                    <a:pt x="187" y="709"/>
                  </a:lnTo>
                  <a:lnTo>
                    <a:pt x="187" y="711"/>
                  </a:lnTo>
                  <a:lnTo>
                    <a:pt x="182" y="713"/>
                  </a:lnTo>
                  <a:lnTo>
                    <a:pt x="180" y="716"/>
                  </a:lnTo>
                  <a:lnTo>
                    <a:pt x="180" y="716"/>
                  </a:lnTo>
                  <a:lnTo>
                    <a:pt x="175" y="718"/>
                  </a:lnTo>
                  <a:lnTo>
                    <a:pt x="175" y="720"/>
                  </a:lnTo>
                  <a:lnTo>
                    <a:pt x="177" y="725"/>
                  </a:lnTo>
                  <a:lnTo>
                    <a:pt x="175" y="728"/>
                  </a:lnTo>
                  <a:lnTo>
                    <a:pt x="180" y="728"/>
                  </a:lnTo>
                  <a:lnTo>
                    <a:pt x="177" y="732"/>
                  </a:lnTo>
                  <a:lnTo>
                    <a:pt x="182" y="735"/>
                  </a:lnTo>
                  <a:lnTo>
                    <a:pt x="180" y="742"/>
                  </a:lnTo>
                  <a:lnTo>
                    <a:pt x="180" y="742"/>
                  </a:lnTo>
                  <a:lnTo>
                    <a:pt x="175" y="742"/>
                  </a:lnTo>
                  <a:lnTo>
                    <a:pt x="175" y="746"/>
                  </a:lnTo>
                  <a:lnTo>
                    <a:pt x="175" y="746"/>
                  </a:lnTo>
                  <a:lnTo>
                    <a:pt x="173" y="751"/>
                  </a:lnTo>
                  <a:lnTo>
                    <a:pt x="170" y="751"/>
                  </a:lnTo>
                  <a:lnTo>
                    <a:pt x="170" y="754"/>
                  </a:lnTo>
                  <a:lnTo>
                    <a:pt x="168" y="763"/>
                  </a:lnTo>
                  <a:lnTo>
                    <a:pt x="165" y="763"/>
                  </a:lnTo>
                  <a:lnTo>
                    <a:pt x="165" y="765"/>
                  </a:lnTo>
                  <a:lnTo>
                    <a:pt x="168" y="765"/>
                  </a:lnTo>
                  <a:lnTo>
                    <a:pt x="177" y="768"/>
                  </a:lnTo>
                  <a:lnTo>
                    <a:pt x="175" y="772"/>
                  </a:lnTo>
                  <a:lnTo>
                    <a:pt x="173" y="777"/>
                  </a:lnTo>
                  <a:lnTo>
                    <a:pt x="175" y="779"/>
                  </a:lnTo>
                  <a:lnTo>
                    <a:pt x="175" y="789"/>
                  </a:lnTo>
                  <a:lnTo>
                    <a:pt x="175" y="796"/>
                  </a:lnTo>
                  <a:lnTo>
                    <a:pt x="173" y="798"/>
                  </a:lnTo>
                  <a:lnTo>
                    <a:pt x="168" y="798"/>
                  </a:lnTo>
                  <a:lnTo>
                    <a:pt x="165" y="801"/>
                  </a:lnTo>
                  <a:lnTo>
                    <a:pt x="165" y="803"/>
                  </a:lnTo>
                  <a:lnTo>
                    <a:pt x="165" y="803"/>
                  </a:lnTo>
                  <a:lnTo>
                    <a:pt x="168" y="813"/>
                  </a:lnTo>
                  <a:lnTo>
                    <a:pt x="170" y="815"/>
                  </a:lnTo>
                  <a:lnTo>
                    <a:pt x="177" y="813"/>
                  </a:lnTo>
                  <a:lnTo>
                    <a:pt x="180" y="813"/>
                  </a:lnTo>
                  <a:lnTo>
                    <a:pt x="180" y="817"/>
                  </a:lnTo>
                  <a:lnTo>
                    <a:pt x="184" y="820"/>
                  </a:lnTo>
                  <a:lnTo>
                    <a:pt x="184" y="822"/>
                  </a:lnTo>
                  <a:lnTo>
                    <a:pt x="180" y="822"/>
                  </a:lnTo>
                  <a:lnTo>
                    <a:pt x="182" y="827"/>
                  </a:lnTo>
                  <a:lnTo>
                    <a:pt x="180" y="827"/>
                  </a:lnTo>
                  <a:lnTo>
                    <a:pt x="180" y="829"/>
                  </a:lnTo>
                  <a:lnTo>
                    <a:pt x="180" y="836"/>
                  </a:lnTo>
                  <a:lnTo>
                    <a:pt x="173" y="836"/>
                  </a:lnTo>
                  <a:lnTo>
                    <a:pt x="173" y="841"/>
                  </a:lnTo>
                  <a:lnTo>
                    <a:pt x="180" y="846"/>
                  </a:lnTo>
                  <a:lnTo>
                    <a:pt x="184" y="846"/>
                  </a:lnTo>
                  <a:lnTo>
                    <a:pt x="184" y="846"/>
                  </a:lnTo>
                  <a:lnTo>
                    <a:pt x="180" y="850"/>
                  </a:lnTo>
                  <a:lnTo>
                    <a:pt x="182" y="853"/>
                  </a:lnTo>
                  <a:lnTo>
                    <a:pt x="184" y="853"/>
                  </a:lnTo>
                  <a:lnTo>
                    <a:pt x="189" y="860"/>
                  </a:lnTo>
                  <a:lnTo>
                    <a:pt x="187" y="865"/>
                  </a:lnTo>
                  <a:lnTo>
                    <a:pt x="187" y="865"/>
                  </a:lnTo>
                  <a:lnTo>
                    <a:pt x="191" y="869"/>
                  </a:lnTo>
                  <a:lnTo>
                    <a:pt x="191" y="879"/>
                  </a:lnTo>
                  <a:lnTo>
                    <a:pt x="194" y="879"/>
                  </a:lnTo>
                  <a:lnTo>
                    <a:pt x="191" y="886"/>
                  </a:lnTo>
                  <a:lnTo>
                    <a:pt x="189" y="888"/>
                  </a:lnTo>
                  <a:lnTo>
                    <a:pt x="199" y="891"/>
                  </a:lnTo>
                  <a:lnTo>
                    <a:pt x="194" y="902"/>
                  </a:lnTo>
                  <a:lnTo>
                    <a:pt x="184" y="900"/>
                  </a:lnTo>
                  <a:lnTo>
                    <a:pt x="180" y="902"/>
                  </a:lnTo>
                  <a:lnTo>
                    <a:pt x="182" y="902"/>
                  </a:lnTo>
                  <a:lnTo>
                    <a:pt x="180" y="907"/>
                  </a:lnTo>
                  <a:lnTo>
                    <a:pt x="189" y="912"/>
                  </a:lnTo>
                  <a:lnTo>
                    <a:pt x="189" y="914"/>
                  </a:lnTo>
                  <a:lnTo>
                    <a:pt x="187" y="914"/>
                  </a:lnTo>
                  <a:lnTo>
                    <a:pt x="191" y="916"/>
                  </a:lnTo>
                  <a:lnTo>
                    <a:pt x="189" y="919"/>
                  </a:lnTo>
                  <a:lnTo>
                    <a:pt x="189" y="926"/>
                  </a:lnTo>
                  <a:lnTo>
                    <a:pt x="187" y="926"/>
                  </a:lnTo>
                  <a:lnTo>
                    <a:pt x="180" y="919"/>
                  </a:lnTo>
                  <a:lnTo>
                    <a:pt x="182" y="916"/>
                  </a:lnTo>
                  <a:lnTo>
                    <a:pt x="180" y="916"/>
                  </a:lnTo>
                  <a:lnTo>
                    <a:pt x="177" y="916"/>
                  </a:lnTo>
                  <a:lnTo>
                    <a:pt x="175" y="916"/>
                  </a:lnTo>
                  <a:lnTo>
                    <a:pt x="175" y="916"/>
                  </a:lnTo>
                  <a:lnTo>
                    <a:pt x="168" y="912"/>
                  </a:lnTo>
                  <a:lnTo>
                    <a:pt x="165" y="916"/>
                  </a:lnTo>
                  <a:lnTo>
                    <a:pt x="165" y="914"/>
                  </a:lnTo>
                  <a:lnTo>
                    <a:pt x="158" y="916"/>
                  </a:lnTo>
                  <a:lnTo>
                    <a:pt x="156" y="919"/>
                  </a:lnTo>
                  <a:lnTo>
                    <a:pt x="161" y="921"/>
                  </a:lnTo>
                  <a:lnTo>
                    <a:pt x="158" y="924"/>
                  </a:lnTo>
                  <a:lnTo>
                    <a:pt x="151" y="924"/>
                  </a:lnTo>
                  <a:lnTo>
                    <a:pt x="154" y="926"/>
                  </a:lnTo>
                  <a:lnTo>
                    <a:pt x="156" y="926"/>
                  </a:lnTo>
                  <a:lnTo>
                    <a:pt x="161" y="935"/>
                  </a:lnTo>
                  <a:lnTo>
                    <a:pt x="165" y="931"/>
                  </a:lnTo>
                  <a:lnTo>
                    <a:pt x="170" y="935"/>
                  </a:lnTo>
                  <a:lnTo>
                    <a:pt x="177" y="933"/>
                  </a:lnTo>
                  <a:lnTo>
                    <a:pt x="182" y="935"/>
                  </a:lnTo>
                  <a:lnTo>
                    <a:pt x="184" y="940"/>
                  </a:lnTo>
                  <a:lnTo>
                    <a:pt x="184" y="942"/>
                  </a:lnTo>
                  <a:lnTo>
                    <a:pt x="189" y="947"/>
                  </a:lnTo>
                  <a:lnTo>
                    <a:pt x="184" y="950"/>
                  </a:lnTo>
                  <a:lnTo>
                    <a:pt x="184" y="950"/>
                  </a:lnTo>
                  <a:lnTo>
                    <a:pt x="191" y="950"/>
                  </a:lnTo>
                  <a:lnTo>
                    <a:pt x="194" y="952"/>
                  </a:lnTo>
                  <a:lnTo>
                    <a:pt x="194" y="964"/>
                  </a:lnTo>
                  <a:lnTo>
                    <a:pt x="191" y="968"/>
                  </a:lnTo>
                  <a:lnTo>
                    <a:pt x="194" y="968"/>
                  </a:lnTo>
                  <a:lnTo>
                    <a:pt x="199" y="968"/>
                  </a:lnTo>
                  <a:lnTo>
                    <a:pt x="210" y="971"/>
                  </a:lnTo>
                  <a:lnTo>
                    <a:pt x="210" y="968"/>
                  </a:lnTo>
                  <a:lnTo>
                    <a:pt x="213" y="968"/>
                  </a:lnTo>
                  <a:lnTo>
                    <a:pt x="213" y="978"/>
                  </a:lnTo>
                  <a:lnTo>
                    <a:pt x="208" y="985"/>
                  </a:lnTo>
                  <a:lnTo>
                    <a:pt x="215" y="987"/>
                  </a:lnTo>
                  <a:lnTo>
                    <a:pt x="217" y="983"/>
                  </a:lnTo>
                  <a:lnTo>
                    <a:pt x="222" y="983"/>
                  </a:lnTo>
                  <a:lnTo>
                    <a:pt x="222" y="978"/>
                  </a:lnTo>
                  <a:lnTo>
                    <a:pt x="225" y="973"/>
                  </a:lnTo>
                  <a:lnTo>
                    <a:pt x="227" y="973"/>
                  </a:lnTo>
                  <a:lnTo>
                    <a:pt x="232" y="971"/>
                  </a:lnTo>
                  <a:lnTo>
                    <a:pt x="234" y="973"/>
                  </a:lnTo>
                  <a:lnTo>
                    <a:pt x="232" y="973"/>
                  </a:lnTo>
                  <a:lnTo>
                    <a:pt x="229" y="976"/>
                  </a:lnTo>
                  <a:lnTo>
                    <a:pt x="234" y="978"/>
                  </a:lnTo>
                  <a:lnTo>
                    <a:pt x="232" y="985"/>
                  </a:lnTo>
                  <a:lnTo>
                    <a:pt x="236" y="985"/>
                  </a:lnTo>
                  <a:lnTo>
                    <a:pt x="236" y="987"/>
                  </a:lnTo>
                  <a:lnTo>
                    <a:pt x="241" y="987"/>
                  </a:lnTo>
                  <a:lnTo>
                    <a:pt x="239" y="999"/>
                  </a:lnTo>
                  <a:lnTo>
                    <a:pt x="243" y="1002"/>
                  </a:lnTo>
                  <a:lnTo>
                    <a:pt x="250" y="999"/>
                  </a:lnTo>
                  <a:lnTo>
                    <a:pt x="253" y="999"/>
                  </a:lnTo>
                  <a:lnTo>
                    <a:pt x="255" y="1002"/>
                  </a:lnTo>
                  <a:lnTo>
                    <a:pt x="255" y="999"/>
                  </a:lnTo>
                  <a:lnTo>
                    <a:pt x="262" y="997"/>
                  </a:lnTo>
                  <a:lnTo>
                    <a:pt x="265" y="992"/>
                  </a:lnTo>
                  <a:lnTo>
                    <a:pt x="265" y="992"/>
                  </a:lnTo>
                  <a:lnTo>
                    <a:pt x="267" y="987"/>
                  </a:lnTo>
                  <a:lnTo>
                    <a:pt x="265" y="983"/>
                  </a:lnTo>
                  <a:lnTo>
                    <a:pt x="269" y="980"/>
                  </a:lnTo>
                  <a:lnTo>
                    <a:pt x="274" y="983"/>
                  </a:lnTo>
                  <a:lnTo>
                    <a:pt x="276" y="978"/>
                  </a:lnTo>
                  <a:lnTo>
                    <a:pt x="279" y="978"/>
                  </a:lnTo>
                  <a:lnTo>
                    <a:pt x="281" y="973"/>
                  </a:lnTo>
                  <a:lnTo>
                    <a:pt x="291" y="973"/>
                  </a:lnTo>
                  <a:lnTo>
                    <a:pt x="291" y="973"/>
                  </a:lnTo>
                  <a:lnTo>
                    <a:pt x="291" y="976"/>
                  </a:lnTo>
                  <a:lnTo>
                    <a:pt x="300" y="980"/>
                  </a:lnTo>
                  <a:lnTo>
                    <a:pt x="305" y="980"/>
                  </a:lnTo>
                  <a:lnTo>
                    <a:pt x="307" y="976"/>
                  </a:lnTo>
                  <a:lnTo>
                    <a:pt x="305" y="973"/>
                  </a:lnTo>
                  <a:lnTo>
                    <a:pt x="307" y="971"/>
                  </a:lnTo>
                  <a:lnTo>
                    <a:pt x="307" y="973"/>
                  </a:lnTo>
                  <a:lnTo>
                    <a:pt x="312" y="973"/>
                  </a:lnTo>
                  <a:lnTo>
                    <a:pt x="312" y="964"/>
                  </a:lnTo>
                  <a:lnTo>
                    <a:pt x="312" y="961"/>
                  </a:lnTo>
                  <a:lnTo>
                    <a:pt x="314" y="952"/>
                  </a:lnTo>
                  <a:lnTo>
                    <a:pt x="314" y="954"/>
                  </a:lnTo>
                  <a:lnTo>
                    <a:pt x="317" y="954"/>
                  </a:lnTo>
                  <a:lnTo>
                    <a:pt x="317" y="959"/>
                  </a:lnTo>
                  <a:lnTo>
                    <a:pt x="321" y="959"/>
                  </a:lnTo>
                  <a:lnTo>
                    <a:pt x="326" y="961"/>
                  </a:lnTo>
                  <a:lnTo>
                    <a:pt x="328" y="957"/>
                  </a:lnTo>
                  <a:lnTo>
                    <a:pt x="328" y="950"/>
                  </a:lnTo>
                  <a:lnTo>
                    <a:pt x="328" y="945"/>
                  </a:lnTo>
                  <a:lnTo>
                    <a:pt x="324" y="940"/>
                  </a:lnTo>
                  <a:lnTo>
                    <a:pt x="324" y="940"/>
                  </a:lnTo>
                  <a:lnTo>
                    <a:pt x="333" y="940"/>
                  </a:lnTo>
                  <a:lnTo>
                    <a:pt x="336" y="935"/>
                  </a:lnTo>
                  <a:lnTo>
                    <a:pt x="331" y="926"/>
                  </a:lnTo>
                  <a:lnTo>
                    <a:pt x="336" y="921"/>
                  </a:lnTo>
                  <a:lnTo>
                    <a:pt x="333" y="914"/>
                  </a:lnTo>
                  <a:lnTo>
                    <a:pt x="336" y="919"/>
                  </a:lnTo>
                  <a:lnTo>
                    <a:pt x="336" y="916"/>
                  </a:lnTo>
                  <a:lnTo>
                    <a:pt x="345" y="916"/>
                  </a:lnTo>
                  <a:lnTo>
                    <a:pt x="347" y="916"/>
                  </a:lnTo>
                  <a:lnTo>
                    <a:pt x="347" y="914"/>
                  </a:lnTo>
                  <a:lnTo>
                    <a:pt x="350" y="914"/>
                  </a:lnTo>
                  <a:lnTo>
                    <a:pt x="350" y="914"/>
                  </a:lnTo>
                  <a:lnTo>
                    <a:pt x="350" y="912"/>
                  </a:lnTo>
                  <a:lnTo>
                    <a:pt x="354" y="912"/>
                  </a:lnTo>
                  <a:lnTo>
                    <a:pt x="354" y="909"/>
                  </a:lnTo>
                  <a:lnTo>
                    <a:pt x="354" y="902"/>
                  </a:lnTo>
                  <a:lnTo>
                    <a:pt x="354" y="902"/>
                  </a:lnTo>
                  <a:lnTo>
                    <a:pt x="359" y="905"/>
                  </a:lnTo>
                  <a:lnTo>
                    <a:pt x="359" y="902"/>
                  </a:lnTo>
                  <a:lnTo>
                    <a:pt x="366" y="902"/>
                  </a:lnTo>
                  <a:lnTo>
                    <a:pt x="369" y="895"/>
                  </a:lnTo>
                  <a:lnTo>
                    <a:pt x="378" y="893"/>
                  </a:lnTo>
                  <a:lnTo>
                    <a:pt x="380" y="893"/>
                  </a:lnTo>
                  <a:lnTo>
                    <a:pt x="380" y="893"/>
                  </a:lnTo>
                  <a:lnTo>
                    <a:pt x="383" y="891"/>
                  </a:lnTo>
                  <a:lnTo>
                    <a:pt x="383" y="891"/>
                  </a:lnTo>
                  <a:lnTo>
                    <a:pt x="390" y="902"/>
                  </a:lnTo>
                  <a:lnTo>
                    <a:pt x="392" y="902"/>
                  </a:lnTo>
                  <a:lnTo>
                    <a:pt x="397" y="902"/>
                  </a:lnTo>
                  <a:lnTo>
                    <a:pt x="404" y="902"/>
                  </a:lnTo>
                  <a:lnTo>
                    <a:pt x="411" y="895"/>
                  </a:lnTo>
                  <a:lnTo>
                    <a:pt x="416" y="898"/>
                  </a:lnTo>
                  <a:lnTo>
                    <a:pt x="416" y="895"/>
                  </a:lnTo>
                  <a:lnTo>
                    <a:pt x="430" y="888"/>
                  </a:lnTo>
                  <a:lnTo>
                    <a:pt x="428" y="881"/>
                  </a:lnTo>
                  <a:lnTo>
                    <a:pt x="435" y="883"/>
                  </a:lnTo>
                  <a:lnTo>
                    <a:pt x="439" y="883"/>
                  </a:lnTo>
                  <a:lnTo>
                    <a:pt x="444" y="874"/>
                  </a:lnTo>
                  <a:lnTo>
                    <a:pt x="442" y="874"/>
                  </a:lnTo>
                  <a:lnTo>
                    <a:pt x="444" y="872"/>
                  </a:lnTo>
                  <a:lnTo>
                    <a:pt x="444" y="874"/>
                  </a:lnTo>
                  <a:lnTo>
                    <a:pt x="449" y="874"/>
                  </a:lnTo>
                  <a:lnTo>
                    <a:pt x="454" y="869"/>
                  </a:lnTo>
                  <a:lnTo>
                    <a:pt x="468" y="855"/>
                  </a:lnTo>
                  <a:lnTo>
                    <a:pt x="470" y="857"/>
                  </a:lnTo>
                  <a:lnTo>
                    <a:pt x="468" y="860"/>
                  </a:lnTo>
                  <a:lnTo>
                    <a:pt x="465" y="872"/>
                  </a:lnTo>
                  <a:lnTo>
                    <a:pt x="475" y="869"/>
                  </a:lnTo>
                  <a:lnTo>
                    <a:pt x="480" y="872"/>
                  </a:lnTo>
                  <a:lnTo>
                    <a:pt x="484" y="876"/>
                  </a:lnTo>
                  <a:lnTo>
                    <a:pt x="487" y="876"/>
                  </a:lnTo>
                  <a:lnTo>
                    <a:pt x="499" y="874"/>
                  </a:lnTo>
                  <a:lnTo>
                    <a:pt x="515" y="876"/>
                  </a:lnTo>
                  <a:lnTo>
                    <a:pt x="520" y="879"/>
                  </a:lnTo>
                  <a:lnTo>
                    <a:pt x="522" y="874"/>
                  </a:lnTo>
                  <a:lnTo>
                    <a:pt x="525" y="867"/>
                  </a:lnTo>
                  <a:lnTo>
                    <a:pt x="527" y="869"/>
                  </a:lnTo>
                  <a:lnTo>
                    <a:pt x="532" y="862"/>
                  </a:lnTo>
                  <a:lnTo>
                    <a:pt x="532" y="865"/>
                  </a:lnTo>
                  <a:lnTo>
                    <a:pt x="532" y="872"/>
                  </a:lnTo>
                  <a:lnTo>
                    <a:pt x="534" y="872"/>
                  </a:lnTo>
                  <a:lnTo>
                    <a:pt x="536" y="867"/>
                  </a:lnTo>
                  <a:lnTo>
                    <a:pt x="541" y="867"/>
                  </a:lnTo>
                  <a:lnTo>
                    <a:pt x="551" y="857"/>
                  </a:lnTo>
                  <a:lnTo>
                    <a:pt x="555" y="850"/>
                  </a:lnTo>
                  <a:lnTo>
                    <a:pt x="560" y="846"/>
                  </a:lnTo>
                  <a:lnTo>
                    <a:pt x="562" y="846"/>
                  </a:lnTo>
                  <a:lnTo>
                    <a:pt x="569" y="841"/>
                  </a:lnTo>
                  <a:lnTo>
                    <a:pt x="572" y="841"/>
                  </a:lnTo>
                  <a:lnTo>
                    <a:pt x="574" y="848"/>
                  </a:lnTo>
                  <a:lnTo>
                    <a:pt x="576" y="846"/>
                  </a:lnTo>
                  <a:lnTo>
                    <a:pt x="579" y="846"/>
                  </a:lnTo>
                  <a:lnTo>
                    <a:pt x="584" y="860"/>
                  </a:lnTo>
                  <a:lnTo>
                    <a:pt x="581" y="867"/>
                  </a:lnTo>
                  <a:lnTo>
                    <a:pt x="584" y="869"/>
                  </a:lnTo>
                  <a:lnTo>
                    <a:pt x="584" y="869"/>
                  </a:lnTo>
                  <a:lnTo>
                    <a:pt x="600" y="869"/>
                  </a:lnTo>
                  <a:lnTo>
                    <a:pt x="602" y="860"/>
                  </a:lnTo>
                  <a:lnTo>
                    <a:pt x="605" y="857"/>
                  </a:lnTo>
                  <a:lnTo>
                    <a:pt x="602" y="850"/>
                  </a:lnTo>
                  <a:lnTo>
                    <a:pt x="610" y="846"/>
                  </a:lnTo>
                  <a:lnTo>
                    <a:pt x="614" y="841"/>
                  </a:lnTo>
                  <a:lnTo>
                    <a:pt x="621" y="841"/>
                  </a:lnTo>
                  <a:lnTo>
                    <a:pt x="636" y="839"/>
                  </a:lnTo>
                  <a:lnTo>
                    <a:pt x="640" y="839"/>
                  </a:lnTo>
                  <a:lnTo>
                    <a:pt x="638" y="841"/>
                  </a:lnTo>
                  <a:lnTo>
                    <a:pt x="647" y="839"/>
                  </a:lnTo>
                  <a:lnTo>
                    <a:pt x="650" y="836"/>
                  </a:lnTo>
                  <a:lnTo>
                    <a:pt x="654" y="836"/>
                  </a:lnTo>
                  <a:lnTo>
                    <a:pt x="659" y="834"/>
                  </a:lnTo>
                  <a:lnTo>
                    <a:pt x="659" y="827"/>
                  </a:lnTo>
                  <a:lnTo>
                    <a:pt x="664" y="827"/>
                  </a:lnTo>
                  <a:lnTo>
                    <a:pt x="664" y="827"/>
                  </a:lnTo>
                  <a:lnTo>
                    <a:pt x="666" y="827"/>
                  </a:lnTo>
                  <a:lnTo>
                    <a:pt x="669" y="824"/>
                  </a:lnTo>
                  <a:lnTo>
                    <a:pt x="671" y="822"/>
                  </a:lnTo>
                  <a:lnTo>
                    <a:pt x="671" y="808"/>
                  </a:lnTo>
                  <a:lnTo>
                    <a:pt x="669" y="808"/>
                  </a:lnTo>
                  <a:lnTo>
                    <a:pt x="669" y="808"/>
                  </a:lnTo>
                  <a:lnTo>
                    <a:pt x="669" y="808"/>
                  </a:lnTo>
                  <a:lnTo>
                    <a:pt x="676" y="808"/>
                  </a:lnTo>
                  <a:lnTo>
                    <a:pt x="676" y="810"/>
                  </a:lnTo>
                  <a:lnTo>
                    <a:pt x="683" y="810"/>
                  </a:lnTo>
                  <a:lnTo>
                    <a:pt x="683" y="813"/>
                  </a:lnTo>
                  <a:lnTo>
                    <a:pt x="695" y="815"/>
                  </a:lnTo>
                  <a:lnTo>
                    <a:pt x="697" y="815"/>
                  </a:lnTo>
                  <a:lnTo>
                    <a:pt x="697" y="813"/>
                  </a:lnTo>
                  <a:lnTo>
                    <a:pt x="697" y="810"/>
                  </a:lnTo>
                  <a:lnTo>
                    <a:pt x="697" y="810"/>
                  </a:lnTo>
                  <a:lnTo>
                    <a:pt x="697" y="808"/>
                  </a:lnTo>
                  <a:lnTo>
                    <a:pt x="697" y="808"/>
                  </a:lnTo>
                  <a:lnTo>
                    <a:pt x="699" y="801"/>
                  </a:lnTo>
                  <a:lnTo>
                    <a:pt x="697" y="794"/>
                  </a:lnTo>
                  <a:lnTo>
                    <a:pt x="692" y="794"/>
                  </a:lnTo>
                  <a:lnTo>
                    <a:pt x="692" y="779"/>
                  </a:lnTo>
                  <a:lnTo>
                    <a:pt x="702" y="779"/>
                  </a:lnTo>
                  <a:lnTo>
                    <a:pt x="699" y="777"/>
                  </a:lnTo>
                  <a:lnTo>
                    <a:pt x="704" y="777"/>
                  </a:lnTo>
                  <a:lnTo>
                    <a:pt x="706" y="772"/>
                  </a:lnTo>
                  <a:lnTo>
                    <a:pt x="711" y="772"/>
                  </a:lnTo>
                  <a:lnTo>
                    <a:pt x="714" y="770"/>
                  </a:lnTo>
                  <a:lnTo>
                    <a:pt x="721" y="768"/>
                  </a:lnTo>
                  <a:lnTo>
                    <a:pt x="725" y="775"/>
                  </a:lnTo>
                  <a:lnTo>
                    <a:pt x="730" y="777"/>
                  </a:lnTo>
                  <a:lnTo>
                    <a:pt x="730" y="772"/>
                  </a:lnTo>
                  <a:lnTo>
                    <a:pt x="732" y="772"/>
                  </a:lnTo>
                  <a:lnTo>
                    <a:pt x="732" y="770"/>
                  </a:lnTo>
                  <a:lnTo>
                    <a:pt x="744" y="779"/>
                  </a:lnTo>
                  <a:lnTo>
                    <a:pt x="754" y="782"/>
                  </a:lnTo>
                  <a:lnTo>
                    <a:pt x="754" y="784"/>
                  </a:lnTo>
                  <a:lnTo>
                    <a:pt x="758" y="784"/>
                  </a:lnTo>
                  <a:lnTo>
                    <a:pt x="758" y="789"/>
                  </a:lnTo>
                  <a:lnTo>
                    <a:pt x="758" y="789"/>
                  </a:lnTo>
                  <a:lnTo>
                    <a:pt x="773" y="789"/>
                  </a:lnTo>
                  <a:lnTo>
                    <a:pt x="787" y="791"/>
                  </a:lnTo>
                  <a:lnTo>
                    <a:pt x="787" y="794"/>
                  </a:lnTo>
                  <a:lnTo>
                    <a:pt x="791" y="796"/>
                  </a:lnTo>
                  <a:lnTo>
                    <a:pt x="801" y="798"/>
                  </a:lnTo>
                  <a:lnTo>
                    <a:pt x="803" y="798"/>
                  </a:lnTo>
                  <a:lnTo>
                    <a:pt x="806" y="798"/>
                  </a:lnTo>
                  <a:lnTo>
                    <a:pt x="820" y="798"/>
                  </a:lnTo>
                  <a:lnTo>
                    <a:pt x="822" y="796"/>
                  </a:lnTo>
                  <a:lnTo>
                    <a:pt x="832" y="798"/>
                  </a:lnTo>
                  <a:lnTo>
                    <a:pt x="834" y="794"/>
                  </a:lnTo>
                  <a:lnTo>
                    <a:pt x="832" y="789"/>
                  </a:lnTo>
                  <a:lnTo>
                    <a:pt x="841" y="794"/>
                  </a:lnTo>
                  <a:lnTo>
                    <a:pt x="841" y="794"/>
                  </a:lnTo>
                  <a:lnTo>
                    <a:pt x="843" y="801"/>
                  </a:lnTo>
                  <a:lnTo>
                    <a:pt x="846" y="798"/>
                  </a:lnTo>
                  <a:lnTo>
                    <a:pt x="851" y="803"/>
                  </a:lnTo>
                  <a:lnTo>
                    <a:pt x="851" y="798"/>
                  </a:lnTo>
                  <a:lnTo>
                    <a:pt x="855" y="801"/>
                  </a:lnTo>
                  <a:lnTo>
                    <a:pt x="855" y="796"/>
                  </a:lnTo>
                  <a:lnTo>
                    <a:pt x="869" y="808"/>
                  </a:lnTo>
                  <a:lnTo>
                    <a:pt x="874" y="808"/>
                  </a:lnTo>
                  <a:lnTo>
                    <a:pt x="874" y="813"/>
                  </a:lnTo>
                  <a:lnTo>
                    <a:pt x="877" y="813"/>
                  </a:lnTo>
                  <a:lnTo>
                    <a:pt x="881" y="803"/>
                  </a:lnTo>
                  <a:lnTo>
                    <a:pt x="884" y="803"/>
                  </a:lnTo>
                  <a:lnTo>
                    <a:pt x="888" y="801"/>
                  </a:lnTo>
                  <a:lnTo>
                    <a:pt x="888" y="798"/>
                  </a:lnTo>
                  <a:lnTo>
                    <a:pt x="893" y="789"/>
                  </a:lnTo>
                  <a:lnTo>
                    <a:pt x="893" y="791"/>
                  </a:lnTo>
                  <a:lnTo>
                    <a:pt x="898" y="787"/>
                  </a:lnTo>
                  <a:lnTo>
                    <a:pt x="905" y="794"/>
                  </a:lnTo>
                  <a:lnTo>
                    <a:pt x="910" y="794"/>
                  </a:lnTo>
                  <a:lnTo>
                    <a:pt x="912" y="794"/>
                  </a:lnTo>
                  <a:lnTo>
                    <a:pt x="912" y="791"/>
                  </a:lnTo>
                  <a:lnTo>
                    <a:pt x="917" y="794"/>
                  </a:lnTo>
                  <a:lnTo>
                    <a:pt x="921" y="794"/>
                  </a:lnTo>
                  <a:lnTo>
                    <a:pt x="919" y="789"/>
                  </a:lnTo>
                  <a:lnTo>
                    <a:pt x="931" y="794"/>
                  </a:lnTo>
                  <a:lnTo>
                    <a:pt x="931" y="789"/>
                  </a:lnTo>
                  <a:lnTo>
                    <a:pt x="933" y="789"/>
                  </a:lnTo>
                  <a:lnTo>
                    <a:pt x="936" y="789"/>
                  </a:lnTo>
                  <a:lnTo>
                    <a:pt x="940" y="789"/>
                  </a:lnTo>
                  <a:lnTo>
                    <a:pt x="940" y="791"/>
                  </a:lnTo>
                  <a:lnTo>
                    <a:pt x="945" y="794"/>
                  </a:lnTo>
                  <a:lnTo>
                    <a:pt x="945" y="794"/>
                  </a:lnTo>
                  <a:lnTo>
                    <a:pt x="947" y="796"/>
                  </a:lnTo>
                  <a:lnTo>
                    <a:pt x="947" y="801"/>
                  </a:lnTo>
                  <a:lnTo>
                    <a:pt x="950" y="798"/>
                  </a:lnTo>
                  <a:lnTo>
                    <a:pt x="952" y="798"/>
                  </a:lnTo>
                  <a:lnTo>
                    <a:pt x="950" y="796"/>
                  </a:lnTo>
                  <a:lnTo>
                    <a:pt x="952" y="796"/>
                  </a:lnTo>
                  <a:lnTo>
                    <a:pt x="954" y="798"/>
                  </a:lnTo>
                  <a:lnTo>
                    <a:pt x="952" y="798"/>
                  </a:lnTo>
                  <a:lnTo>
                    <a:pt x="952" y="801"/>
                  </a:lnTo>
                  <a:lnTo>
                    <a:pt x="957" y="798"/>
                  </a:lnTo>
                  <a:lnTo>
                    <a:pt x="959" y="798"/>
                  </a:lnTo>
                  <a:lnTo>
                    <a:pt x="964" y="789"/>
                  </a:lnTo>
                  <a:lnTo>
                    <a:pt x="964" y="789"/>
                  </a:lnTo>
                  <a:lnTo>
                    <a:pt x="964" y="784"/>
                  </a:lnTo>
                  <a:lnTo>
                    <a:pt x="964" y="784"/>
                  </a:lnTo>
                  <a:lnTo>
                    <a:pt x="964" y="782"/>
                  </a:lnTo>
                  <a:lnTo>
                    <a:pt x="962" y="779"/>
                  </a:lnTo>
                  <a:lnTo>
                    <a:pt x="964" y="779"/>
                  </a:lnTo>
                  <a:lnTo>
                    <a:pt x="964" y="770"/>
                  </a:lnTo>
                  <a:lnTo>
                    <a:pt x="969" y="772"/>
                  </a:lnTo>
                  <a:lnTo>
                    <a:pt x="971" y="758"/>
                  </a:lnTo>
                  <a:lnTo>
                    <a:pt x="971" y="754"/>
                  </a:lnTo>
                  <a:lnTo>
                    <a:pt x="973" y="754"/>
                  </a:lnTo>
                  <a:lnTo>
                    <a:pt x="973" y="751"/>
                  </a:lnTo>
                  <a:lnTo>
                    <a:pt x="971" y="746"/>
                  </a:lnTo>
                  <a:lnTo>
                    <a:pt x="969" y="746"/>
                  </a:lnTo>
                  <a:lnTo>
                    <a:pt x="969" y="742"/>
                  </a:lnTo>
                  <a:lnTo>
                    <a:pt x="964" y="737"/>
                  </a:lnTo>
                  <a:lnTo>
                    <a:pt x="964" y="735"/>
                  </a:lnTo>
                  <a:lnTo>
                    <a:pt x="969" y="732"/>
                  </a:lnTo>
                  <a:lnTo>
                    <a:pt x="971" y="735"/>
                  </a:lnTo>
                  <a:lnTo>
                    <a:pt x="973" y="732"/>
                  </a:lnTo>
                  <a:lnTo>
                    <a:pt x="971" y="730"/>
                  </a:lnTo>
                  <a:lnTo>
                    <a:pt x="971" y="728"/>
                  </a:lnTo>
                  <a:lnTo>
                    <a:pt x="969" y="723"/>
                  </a:lnTo>
                  <a:lnTo>
                    <a:pt x="969" y="720"/>
                  </a:lnTo>
                  <a:lnTo>
                    <a:pt x="971" y="720"/>
                  </a:lnTo>
                  <a:lnTo>
                    <a:pt x="971" y="718"/>
                  </a:lnTo>
                  <a:lnTo>
                    <a:pt x="969" y="716"/>
                  </a:lnTo>
                  <a:lnTo>
                    <a:pt x="969" y="716"/>
                  </a:lnTo>
                  <a:lnTo>
                    <a:pt x="966" y="711"/>
                  </a:lnTo>
                  <a:lnTo>
                    <a:pt x="966" y="711"/>
                  </a:lnTo>
                  <a:lnTo>
                    <a:pt x="969" y="709"/>
                  </a:lnTo>
                  <a:lnTo>
                    <a:pt x="973" y="709"/>
                  </a:lnTo>
                  <a:lnTo>
                    <a:pt x="973" y="706"/>
                  </a:lnTo>
                  <a:lnTo>
                    <a:pt x="978" y="704"/>
                  </a:lnTo>
                  <a:lnTo>
                    <a:pt x="988" y="716"/>
                  </a:lnTo>
                  <a:lnTo>
                    <a:pt x="1002" y="725"/>
                  </a:lnTo>
                  <a:lnTo>
                    <a:pt x="1004" y="720"/>
                  </a:lnTo>
                  <a:lnTo>
                    <a:pt x="1006" y="723"/>
                  </a:lnTo>
                  <a:lnTo>
                    <a:pt x="1004" y="720"/>
                  </a:lnTo>
                  <a:lnTo>
                    <a:pt x="1006" y="716"/>
                  </a:lnTo>
                  <a:lnTo>
                    <a:pt x="1006" y="716"/>
                  </a:lnTo>
                  <a:lnTo>
                    <a:pt x="1002" y="716"/>
                  </a:lnTo>
                  <a:lnTo>
                    <a:pt x="999" y="713"/>
                  </a:lnTo>
                  <a:lnTo>
                    <a:pt x="1004" y="709"/>
                  </a:lnTo>
                  <a:lnTo>
                    <a:pt x="1006" y="711"/>
                  </a:lnTo>
                  <a:lnTo>
                    <a:pt x="1009" y="709"/>
                  </a:lnTo>
                  <a:lnTo>
                    <a:pt x="1006" y="706"/>
                  </a:lnTo>
                  <a:lnTo>
                    <a:pt x="1006" y="706"/>
                  </a:lnTo>
                  <a:lnTo>
                    <a:pt x="1011" y="706"/>
                  </a:lnTo>
                  <a:lnTo>
                    <a:pt x="1011" y="690"/>
                  </a:lnTo>
                  <a:lnTo>
                    <a:pt x="1021" y="699"/>
                  </a:lnTo>
                  <a:lnTo>
                    <a:pt x="1030" y="699"/>
                  </a:lnTo>
                  <a:lnTo>
                    <a:pt x="1030" y="692"/>
                  </a:lnTo>
                  <a:lnTo>
                    <a:pt x="1037" y="697"/>
                  </a:lnTo>
                  <a:lnTo>
                    <a:pt x="1044" y="699"/>
                  </a:lnTo>
                  <a:lnTo>
                    <a:pt x="1044" y="687"/>
                  </a:lnTo>
                  <a:lnTo>
                    <a:pt x="1047" y="685"/>
                  </a:lnTo>
                  <a:lnTo>
                    <a:pt x="1047" y="680"/>
                  </a:lnTo>
                  <a:lnTo>
                    <a:pt x="1049" y="678"/>
                  </a:lnTo>
                  <a:lnTo>
                    <a:pt x="1044" y="676"/>
                  </a:lnTo>
                  <a:lnTo>
                    <a:pt x="1047" y="676"/>
                  </a:lnTo>
                  <a:lnTo>
                    <a:pt x="1049" y="666"/>
                  </a:lnTo>
                  <a:lnTo>
                    <a:pt x="1040" y="645"/>
                  </a:lnTo>
                  <a:lnTo>
                    <a:pt x="1054" y="643"/>
                  </a:lnTo>
                  <a:lnTo>
                    <a:pt x="1051" y="631"/>
                  </a:lnTo>
                  <a:lnTo>
                    <a:pt x="1063" y="638"/>
                  </a:lnTo>
                  <a:lnTo>
                    <a:pt x="1061" y="631"/>
                  </a:lnTo>
                  <a:lnTo>
                    <a:pt x="1058" y="626"/>
                  </a:lnTo>
                  <a:lnTo>
                    <a:pt x="1056" y="624"/>
                  </a:lnTo>
                  <a:lnTo>
                    <a:pt x="1058" y="617"/>
                  </a:lnTo>
                  <a:lnTo>
                    <a:pt x="1054" y="614"/>
                  </a:lnTo>
                  <a:lnTo>
                    <a:pt x="1054" y="612"/>
                  </a:lnTo>
                  <a:lnTo>
                    <a:pt x="1054" y="612"/>
                  </a:lnTo>
                  <a:lnTo>
                    <a:pt x="1051" y="612"/>
                  </a:lnTo>
                  <a:lnTo>
                    <a:pt x="1047" y="609"/>
                  </a:lnTo>
                  <a:lnTo>
                    <a:pt x="1047" y="612"/>
                  </a:lnTo>
                  <a:lnTo>
                    <a:pt x="1044" y="609"/>
                  </a:lnTo>
                  <a:lnTo>
                    <a:pt x="1044" y="609"/>
                  </a:lnTo>
                  <a:lnTo>
                    <a:pt x="1044" y="607"/>
                  </a:lnTo>
                  <a:lnTo>
                    <a:pt x="1044" y="609"/>
                  </a:lnTo>
                  <a:lnTo>
                    <a:pt x="1035" y="607"/>
                  </a:lnTo>
                  <a:lnTo>
                    <a:pt x="1037" y="600"/>
                  </a:lnTo>
                  <a:lnTo>
                    <a:pt x="1035" y="602"/>
                  </a:lnTo>
                  <a:lnTo>
                    <a:pt x="1035" y="598"/>
                  </a:lnTo>
                  <a:lnTo>
                    <a:pt x="1035" y="593"/>
                  </a:lnTo>
                  <a:lnTo>
                    <a:pt x="1035" y="593"/>
                  </a:lnTo>
                  <a:lnTo>
                    <a:pt x="1035" y="593"/>
                  </a:lnTo>
                  <a:lnTo>
                    <a:pt x="1032" y="593"/>
                  </a:lnTo>
                  <a:lnTo>
                    <a:pt x="1035" y="591"/>
                  </a:lnTo>
                  <a:lnTo>
                    <a:pt x="1032" y="588"/>
                  </a:lnTo>
                  <a:lnTo>
                    <a:pt x="1035" y="586"/>
                  </a:lnTo>
                  <a:lnTo>
                    <a:pt x="1030" y="586"/>
                  </a:lnTo>
                  <a:lnTo>
                    <a:pt x="1032" y="583"/>
                  </a:lnTo>
                  <a:lnTo>
                    <a:pt x="1030" y="583"/>
                  </a:lnTo>
                  <a:lnTo>
                    <a:pt x="1030" y="576"/>
                  </a:lnTo>
                  <a:lnTo>
                    <a:pt x="1023" y="572"/>
                  </a:lnTo>
                  <a:lnTo>
                    <a:pt x="1025" y="569"/>
                  </a:lnTo>
                  <a:lnTo>
                    <a:pt x="1025" y="560"/>
                  </a:lnTo>
                  <a:lnTo>
                    <a:pt x="1023" y="555"/>
                  </a:lnTo>
                  <a:lnTo>
                    <a:pt x="1023" y="553"/>
                  </a:lnTo>
                  <a:lnTo>
                    <a:pt x="1021" y="553"/>
                  </a:lnTo>
                  <a:lnTo>
                    <a:pt x="1021" y="543"/>
                  </a:lnTo>
                  <a:lnTo>
                    <a:pt x="1018" y="543"/>
                  </a:lnTo>
                  <a:lnTo>
                    <a:pt x="1021" y="541"/>
                  </a:lnTo>
                  <a:lnTo>
                    <a:pt x="1018" y="541"/>
                  </a:lnTo>
                  <a:lnTo>
                    <a:pt x="1021" y="536"/>
                  </a:lnTo>
                  <a:lnTo>
                    <a:pt x="1011" y="532"/>
                  </a:lnTo>
                  <a:lnTo>
                    <a:pt x="1011" y="527"/>
                  </a:lnTo>
                  <a:lnTo>
                    <a:pt x="1009" y="522"/>
                  </a:lnTo>
                  <a:lnTo>
                    <a:pt x="1004" y="520"/>
                  </a:lnTo>
                  <a:lnTo>
                    <a:pt x="1006" y="515"/>
                  </a:lnTo>
                  <a:lnTo>
                    <a:pt x="1006" y="503"/>
                  </a:lnTo>
                  <a:lnTo>
                    <a:pt x="999" y="498"/>
                  </a:lnTo>
                  <a:lnTo>
                    <a:pt x="999" y="494"/>
                  </a:lnTo>
                  <a:lnTo>
                    <a:pt x="1002" y="494"/>
                  </a:lnTo>
                  <a:lnTo>
                    <a:pt x="995" y="487"/>
                  </a:lnTo>
                  <a:lnTo>
                    <a:pt x="999" y="477"/>
                  </a:lnTo>
                  <a:lnTo>
                    <a:pt x="999" y="475"/>
                  </a:lnTo>
                  <a:lnTo>
                    <a:pt x="997" y="465"/>
                  </a:lnTo>
                  <a:lnTo>
                    <a:pt x="997" y="463"/>
                  </a:lnTo>
                  <a:lnTo>
                    <a:pt x="997" y="461"/>
                  </a:lnTo>
                  <a:lnTo>
                    <a:pt x="999" y="454"/>
                  </a:lnTo>
                  <a:lnTo>
                    <a:pt x="997" y="454"/>
                  </a:lnTo>
                  <a:lnTo>
                    <a:pt x="992" y="454"/>
                  </a:lnTo>
                  <a:lnTo>
                    <a:pt x="988" y="451"/>
                  </a:lnTo>
                  <a:lnTo>
                    <a:pt x="990" y="442"/>
                  </a:lnTo>
                  <a:lnTo>
                    <a:pt x="997" y="428"/>
                  </a:lnTo>
                  <a:lnTo>
                    <a:pt x="999" y="430"/>
                  </a:lnTo>
                  <a:lnTo>
                    <a:pt x="1016" y="418"/>
                  </a:lnTo>
                  <a:lnTo>
                    <a:pt x="1016" y="413"/>
                  </a:lnTo>
                  <a:lnTo>
                    <a:pt x="1009" y="409"/>
                  </a:lnTo>
                  <a:lnTo>
                    <a:pt x="1011" y="402"/>
                  </a:lnTo>
                  <a:lnTo>
                    <a:pt x="1016" y="397"/>
                  </a:lnTo>
                  <a:lnTo>
                    <a:pt x="1016" y="390"/>
                  </a:lnTo>
                  <a:lnTo>
                    <a:pt x="1021" y="385"/>
                  </a:lnTo>
                  <a:lnTo>
                    <a:pt x="1030" y="383"/>
                  </a:lnTo>
                  <a:lnTo>
                    <a:pt x="1040" y="380"/>
                  </a:lnTo>
                  <a:lnTo>
                    <a:pt x="1044" y="371"/>
                  </a:lnTo>
                  <a:lnTo>
                    <a:pt x="1044" y="371"/>
                  </a:lnTo>
                  <a:lnTo>
                    <a:pt x="1047" y="366"/>
                  </a:lnTo>
                  <a:lnTo>
                    <a:pt x="1049" y="371"/>
                  </a:lnTo>
                  <a:lnTo>
                    <a:pt x="1047" y="376"/>
                  </a:lnTo>
                  <a:lnTo>
                    <a:pt x="1049" y="376"/>
                  </a:lnTo>
                  <a:lnTo>
                    <a:pt x="1054" y="376"/>
                  </a:lnTo>
                  <a:lnTo>
                    <a:pt x="1058" y="371"/>
                  </a:lnTo>
                  <a:lnTo>
                    <a:pt x="1049" y="364"/>
                  </a:lnTo>
                  <a:lnTo>
                    <a:pt x="1051" y="357"/>
                  </a:lnTo>
                  <a:lnTo>
                    <a:pt x="1054" y="357"/>
                  </a:lnTo>
                  <a:lnTo>
                    <a:pt x="1056" y="350"/>
                  </a:lnTo>
                  <a:lnTo>
                    <a:pt x="1058" y="338"/>
                  </a:lnTo>
                  <a:lnTo>
                    <a:pt x="1065" y="331"/>
                  </a:lnTo>
                  <a:lnTo>
                    <a:pt x="1065" y="331"/>
                  </a:lnTo>
                  <a:lnTo>
                    <a:pt x="1070" y="331"/>
                  </a:lnTo>
                  <a:lnTo>
                    <a:pt x="1075" y="333"/>
                  </a:lnTo>
                  <a:lnTo>
                    <a:pt x="1082" y="326"/>
                  </a:lnTo>
                  <a:lnTo>
                    <a:pt x="1077" y="319"/>
                  </a:lnTo>
                  <a:lnTo>
                    <a:pt x="1077" y="317"/>
                  </a:lnTo>
                  <a:lnTo>
                    <a:pt x="1084" y="312"/>
                  </a:lnTo>
                  <a:lnTo>
                    <a:pt x="1084" y="312"/>
                  </a:lnTo>
                  <a:lnTo>
                    <a:pt x="1084" y="309"/>
                  </a:lnTo>
                  <a:lnTo>
                    <a:pt x="1082" y="307"/>
                  </a:lnTo>
                  <a:lnTo>
                    <a:pt x="1082" y="307"/>
                  </a:lnTo>
                  <a:lnTo>
                    <a:pt x="1080" y="307"/>
                  </a:lnTo>
                  <a:lnTo>
                    <a:pt x="1082" y="302"/>
                  </a:lnTo>
                  <a:lnTo>
                    <a:pt x="1080" y="300"/>
                  </a:lnTo>
                  <a:lnTo>
                    <a:pt x="1082" y="295"/>
                  </a:lnTo>
                  <a:lnTo>
                    <a:pt x="1087" y="298"/>
                  </a:lnTo>
                  <a:lnTo>
                    <a:pt x="1087" y="295"/>
                  </a:lnTo>
                  <a:lnTo>
                    <a:pt x="1082" y="293"/>
                  </a:lnTo>
                  <a:lnTo>
                    <a:pt x="1082" y="295"/>
                  </a:lnTo>
                  <a:lnTo>
                    <a:pt x="1077" y="293"/>
                  </a:lnTo>
                  <a:lnTo>
                    <a:pt x="1080" y="293"/>
                  </a:lnTo>
                  <a:lnTo>
                    <a:pt x="1077" y="288"/>
                  </a:lnTo>
                  <a:lnTo>
                    <a:pt x="1082" y="286"/>
                  </a:lnTo>
                  <a:lnTo>
                    <a:pt x="1087" y="293"/>
                  </a:lnTo>
                  <a:lnTo>
                    <a:pt x="1091" y="288"/>
                  </a:lnTo>
                  <a:lnTo>
                    <a:pt x="1101" y="286"/>
                  </a:lnTo>
                  <a:lnTo>
                    <a:pt x="1101" y="288"/>
                  </a:lnTo>
                  <a:lnTo>
                    <a:pt x="1106" y="288"/>
                  </a:lnTo>
                  <a:lnTo>
                    <a:pt x="1103" y="293"/>
                  </a:lnTo>
                  <a:lnTo>
                    <a:pt x="1101" y="295"/>
                  </a:lnTo>
                  <a:lnTo>
                    <a:pt x="1106" y="293"/>
                  </a:lnTo>
                  <a:lnTo>
                    <a:pt x="1106" y="295"/>
                  </a:lnTo>
                  <a:lnTo>
                    <a:pt x="1108" y="293"/>
                  </a:lnTo>
                  <a:lnTo>
                    <a:pt x="1110" y="293"/>
                  </a:lnTo>
                  <a:lnTo>
                    <a:pt x="1120" y="300"/>
                  </a:lnTo>
                  <a:lnTo>
                    <a:pt x="1120" y="307"/>
                  </a:lnTo>
                  <a:lnTo>
                    <a:pt x="1129" y="309"/>
                  </a:lnTo>
                  <a:lnTo>
                    <a:pt x="1129" y="312"/>
                  </a:lnTo>
                  <a:lnTo>
                    <a:pt x="1136" y="312"/>
                  </a:lnTo>
                  <a:lnTo>
                    <a:pt x="1139" y="317"/>
                  </a:lnTo>
                  <a:lnTo>
                    <a:pt x="1141" y="312"/>
                  </a:lnTo>
                  <a:lnTo>
                    <a:pt x="1141" y="314"/>
                  </a:lnTo>
                  <a:lnTo>
                    <a:pt x="1146" y="314"/>
                  </a:lnTo>
                  <a:lnTo>
                    <a:pt x="1153" y="312"/>
                  </a:lnTo>
                  <a:lnTo>
                    <a:pt x="1158" y="305"/>
                  </a:lnTo>
                  <a:lnTo>
                    <a:pt x="1158" y="295"/>
                  </a:lnTo>
                  <a:lnTo>
                    <a:pt x="1160" y="291"/>
                  </a:lnTo>
                  <a:lnTo>
                    <a:pt x="1160" y="284"/>
                  </a:lnTo>
                  <a:lnTo>
                    <a:pt x="1165" y="279"/>
                  </a:lnTo>
                  <a:lnTo>
                    <a:pt x="1162" y="272"/>
                  </a:lnTo>
                  <a:lnTo>
                    <a:pt x="1165" y="269"/>
                  </a:lnTo>
                  <a:lnTo>
                    <a:pt x="1179" y="274"/>
                  </a:lnTo>
                  <a:lnTo>
                    <a:pt x="1184" y="269"/>
                  </a:lnTo>
                  <a:lnTo>
                    <a:pt x="1188" y="269"/>
                  </a:lnTo>
                  <a:lnTo>
                    <a:pt x="1191" y="269"/>
                  </a:lnTo>
                  <a:lnTo>
                    <a:pt x="1200" y="253"/>
                  </a:lnTo>
                  <a:lnTo>
                    <a:pt x="1203" y="246"/>
                  </a:lnTo>
                  <a:lnTo>
                    <a:pt x="1207" y="241"/>
                  </a:lnTo>
                  <a:lnTo>
                    <a:pt x="1217" y="222"/>
                  </a:lnTo>
                  <a:lnTo>
                    <a:pt x="1221" y="208"/>
                  </a:lnTo>
                  <a:lnTo>
                    <a:pt x="1231" y="203"/>
                  </a:lnTo>
                  <a:lnTo>
                    <a:pt x="1236" y="180"/>
                  </a:lnTo>
                  <a:lnTo>
                    <a:pt x="1233" y="175"/>
                  </a:lnTo>
                  <a:lnTo>
                    <a:pt x="1233" y="175"/>
                  </a:lnTo>
                  <a:close/>
                </a:path>
              </a:pathLst>
            </a:custGeom>
            <a:solidFill>
              <a:srgbClr val="433356">
                <a:lumMod val="20000"/>
                <a:lumOff val="8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44" name="Freeform 8"/>
            <p:cNvSpPr>
              <a:spLocks/>
            </p:cNvSpPr>
            <p:nvPr/>
          </p:nvSpPr>
          <p:spPr bwMode="auto">
            <a:xfrm>
              <a:off x="2590" y="1046"/>
              <a:ext cx="983" cy="899"/>
            </a:xfrm>
            <a:custGeom>
              <a:avLst/>
              <a:gdLst>
                <a:gd name="T0" fmla="*/ 974 w 983"/>
                <a:gd name="T1" fmla="*/ 727 h 899"/>
                <a:gd name="T2" fmla="*/ 933 w 983"/>
                <a:gd name="T3" fmla="*/ 663 h 899"/>
                <a:gd name="T4" fmla="*/ 886 w 983"/>
                <a:gd name="T5" fmla="*/ 585 h 899"/>
                <a:gd name="T6" fmla="*/ 851 w 983"/>
                <a:gd name="T7" fmla="*/ 519 h 899"/>
                <a:gd name="T8" fmla="*/ 792 w 983"/>
                <a:gd name="T9" fmla="*/ 496 h 899"/>
                <a:gd name="T10" fmla="*/ 749 w 983"/>
                <a:gd name="T11" fmla="*/ 444 h 899"/>
                <a:gd name="T12" fmla="*/ 780 w 983"/>
                <a:gd name="T13" fmla="*/ 418 h 899"/>
                <a:gd name="T14" fmla="*/ 827 w 983"/>
                <a:gd name="T15" fmla="*/ 394 h 899"/>
                <a:gd name="T16" fmla="*/ 900 w 983"/>
                <a:gd name="T17" fmla="*/ 351 h 899"/>
                <a:gd name="T18" fmla="*/ 926 w 983"/>
                <a:gd name="T19" fmla="*/ 266 h 899"/>
                <a:gd name="T20" fmla="*/ 853 w 983"/>
                <a:gd name="T21" fmla="*/ 198 h 899"/>
                <a:gd name="T22" fmla="*/ 773 w 983"/>
                <a:gd name="T23" fmla="*/ 222 h 899"/>
                <a:gd name="T24" fmla="*/ 707 w 983"/>
                <a:gd name="T25" fmla="*/ 189 h 899"/>
                <a:gd name="T26" fmla="*/ 633 w 983"/>
                <a:gd name="T27" fmla="*/ 226 h 899"/>
                <a:gd name="T28" fmla="*/ 641 w 983"/>
                <a:gd name="T29" fmla="*/ 151 h 899"/>
                <a:gd name="T30" fmla="*/ 556 w 983"/>
                <a:gd name="T31" fmla="*/ 132 h 899"/>
                <a:gd name="T32" fmla="*/ 478 w 983"/>
                <a:gd name="T33" fmla="*/ 63 h 899"/>
                <a:gd name="T34" fmla="*/ 362 w 983"/>
                <a:gd name="T35" fmla="*/ 4 h 899"/>
                <a:gd name="T36" fmla="*/ 352 w 983"/>
                <a:gd name="T37" fmla="*/ 111 h 899"/>
                <a:gd name="T38" fmla="*/ 350 w 983"/>
                <a:gd name="T39" fmla="*/ 231 h 899"/>
                <a:gd name="T40" fmla="*/ 381 w 983"/>
                <a:gd name="T41" fmla="*/ 292 h 899"/>
                <a:gd name="T42" fmla="*/ 336 w 983"/>
                <a:gd name="T43" fmla="*/ 285 h 899"/>
                <a:gd name="T44" fmla="*/ 291 w 983"/>
                <a:gd name="T45" fmla="*/ 266 h 899"/>
                <a:gd name="T46" fmla="*/ 248 w 983"/>
                <a:gd name="T47" fmla="*/ 278 h 899"/>
                <a:gd name="T48" fmla="*/ 234 w 983"/>
                <a:gd name="T49" fmla="*/ 323 h 899"/>
                <a:gd name="T50" fmla="*/ 211 w 983"/>
                <a:gd name="T51" fmla="*/ 311 h 899"/>
                <a:gd name="T52" fmla="*/ 180 w 983"/>
                <a:gd name="T53" fmla="*/ 281 h 899"/>
                <a:gd name="T54" fmla="*/ 130 w 983"/>
                <a:gd name="T55" fmla="*/ 264 h 899"/>
                <a:gd name="T56" fmla="*/ 90 w 983"/>
                <a:gd name="T57" fmla="*/ 283 h 899"/>
                <a:gd name="T58" fmla="*/ 38 w 983"/>
                <a:gd name="T59" fmla="*/ 259 h 899"/>
                <a:gd name="T60" fmla="*/ 36 w 983"/>
                <a:gd name="T61" fmla="*/ 309 h 899"/>
                <a:gd name="T62" fmla="*/ 43 w 983"/>
                <a:gd name="T63" fmla="*/ 347 h 899"/>
                <a:gd name="T64" fmla="*/ 29 w 983"/>
                <a:gd name="T65" fmla="*/ 394 h 899"/>
                <a:gd name="T66" fmla="*/ 5 w 983"/>
                <a:gd name="T67" fmla="*/ 420 h 899"/>
                <a:gd name="T68" fmla="*/ 52 w 983"/>
                <a:gd name="T69" fmla="*/ 465 h 899"/>
                <a:gd name="T70" fmla="*/ 67 w 983"/>
                <a:gd name="T71" fmla="*/ 493 h 899"/>
                <a:gd name="T72" fmla="*/ 81 w 983"/>
                <a:gd name="T73" fmla="*/ 526 h 899"/>
                <a:gd name="T74" fmla="*/ 126 w 983"/>
                <a:gd name="T75" fmla="*/ 540 h 899"/>
                <a:gd name="T76" fmla="*/ 168 w 983"/>
                <a:gd name="T77" fmla="*/ 536 h 899"/>
                <a:gd name="T78" fmla="*/ 163 w 983"/>
                <a:gd name="T79" fmla="*/ 583 h 899"/>
                <a:gd name="T80" fmla="*/ 178 w 983"/>
                <a:gd name="T81" fmla="*/ 642 h 899"/>
                <a:gd name="T82" fmla="*/ 152 w 983"/>
                <a:gd name="T83" fmla="*/ 668 h 899"/>
                <a:gd name="T84" fmla="*/ 166 w 983"/>
                <a:gd name="T85" fmla="*/ 708 h 899"/>
                <a:gd name="T86" fmla="*/ 201 w 983"/>
                <a:gd name="T87" fmla="*/ 760 h 899"/>
                <a:gd name="T88" fmla="*/ 251 w 983"/>
                <a:gd name="T89" fmla="*/ 744 h 899"/>
                <a:gd name="T90" fmla="*/ 281 w 983"/>
                <a:gd name="T91" fmla="*/ 718 h 899"/>
                <a:gd name="T92" fmla="*/ 305 w 983"/>
                <a:gd name="T93" fmla="*/ 732 h 899"/>
                <a:gd name="T94" fmla="*/ 326 w 983"/>
                <a:gd name="T95" fmla="*/ 729 h 899"/>
                <a:gd name="T96" fmla="*/ 359 w 983"/>
                <a:gd name="T97" fmla="*/ 748 h 899"/>
                <a:gd name="T98" fmla="*/ 397 w 983"/>
                <a:gd name="T99" fmla="*/ 734 h 899"/>
                <a:gd name="T100" fmla="*/ 437 w 983"/>
                <a:gd name="T101" fmla="*/ 703 h 899"/>
                <a:gd name="T102" fmla="*/ 470 w 983"/>
                <a:gd name="T103" fmla="*/ 751 h 899"/>
                <a:gd name="T104" fmla="*/ 577 w 983"/>
                <a:gd name="T105" fmla="*/ 736 h 899"/>
                <a:gd name="T106" fmla="*/ 650 w 983"/>
                <a:gd name="T107" fmla="*/ 831 h 899"/>
                <a:gd name="T108" fmla="*/ 700 w 983"/>
                <a:gd name="T109" fmla="*/ 878 h 899"/>
                <a:gd name="T110" fmla="*/ 737 w 983"/>
                <a:gd name="T111" fmla="*/ 873 h 899"/>
                <a:gd name="T112" fmla="*/ 768 w 983"/>
                <a:gd name="T113" fmla="*/ 885 h 899"/>
                <a:gd name="T114" fmla="*/ 799 w 983"/>
                <a:gd name="T115" fmla="*/ 869 h 899"/>
                <a:gd name="T116" fmla="*/ 846 w 983"/>
                <a:gd name="T117" fmla="*/ 817 h 899"/>
                <a:gd name="T118" fmla="*/ 879 w 983"/>
                <a:gd name="T119" fmla="*/ 805 h 899"/>
                <a:gd name="T120" fmla="*/ 938 w 983"/>
                <a:gd name="T121" fmla="*/ 779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899">
                  <a:moveTo>
                    <a:pt x="983" y="793"/>
                  </a:moveTo>
                  <a:lnTo>
                    <a:pt x="981" y="788"/>
                  </a:lnTo>
                  <a:lnTo>
                    <a:pt x="978" y="784"/>
                  </a:lnTo>
                  <a:lnTo>
                    <a:pt x="969" y="777"/>
                  </a:lnTo>
                  <a:lnTo>
                    <a:pt x="967" y="770"/>
                  </a:lnTo>
                  <a:lnTo>
                    <a:pt x="967" y="767"/>
                  </a:lnTo>
                  <a:lnTo>
                    <a:pt x="971" y="760"/>
                  </a:lnTo>
                  <a:lnTo>
                    <a:pt x="971" y="755"/>
                  </a:lnTo>
                  <a:lnTo>
                    <a:pt x="967" y="753"/>
                  </a:lnTo>
                  <a:lnTo>
                    <a:pt x="969" y="751"/>
                  </a:lnTo>
                  <a:lnTo>
                    <a:pt x="967" y="741"/>
                  </a:lnTo>
                  <a:lnTo>
                    <a:pt x="969" y="736"/>
                  </a:lnTo>
                  <a:lnTo>
                    <a:pt x="969" y="732"/>
                  </a:lnTo>
                  <a:lnTo>
                    <a:pt x="971" y="732"/>
                  </a:lnTo>
                  <a:lnTo>
                    <a:pt x="974" y="727"/>
                  </a:lnTo>
                  <a:lnTo>
                    <a:pt x="971" y="720"/>
                  </a:lnTo>
                  <a:lnTo>
                    <a:pt x="969" y="720"/>
                  </a:lnTo>
                  <a:lnTo>
                    <a:pt x="971" y="713"/>
                  </a:lnTo>
                  <a:lnTo>
                    <a:pt x="967" y="710"/>
                  </a:lnTo>
                  <a:lnTo>
                    <a:pt x="967" y="703"/>
                  </a:lnTo>
                  <a:lnTo>
                    <a:pt x="962" y="696"/>
                  </a:lnTo>
                  <a:lnTo>
                    <a:pt x="962" y="692"/>
                  </a:lnTo>
                  <a:lnTo>
                    <a:pt x="955" y="692"/>
                  </a:lnTo>
                  <a:lnTo>
                    <a:pt x="950" y="689"/>
                  </a:lnTo>
                  <a:lnTo>
                    <a:pt x="945" y="680"/>
                  </a:lnTo>
                  <a:lnTo>
                    <a:pt x="948" y="675"/>
                  </a:lnTo>
                  <a:lnTo>
                    <a:pt x="943" y="673"/>
                  </a:lnTo>
                  <a:lnTo>
                    <a:pt x="943" y="663"/>
                  </a:lnTo>
                  <a:lnTo>
                    <a:pt x="938" y="663"/>
                  </a:lnTo>
                  <a:lnTo>
                    <a:pt x="933" y="663"/>
                  </a:lnTo>
                  <a:lnTo>
                    <a:pt x="933" y="659"/>
                  </a:lnTo>
                  <a:lnTo>
                    <a:pt x="931" y="659"/>
                  </a:lnTo>
                  <a:lnTo>
                    <a:pt x="931" y="654"/>
                  </a:lnTo>
                  <a:lnTo>
                    <a:pt x="924" y="649"/>
                  </a:lnTo>
                  <a:lnTo>
                    <a:pt x="924" y="644"/>
                  </a:lnTo>
                  <a:lnTo>
                    <a:pt x="917" y="630"/>
                  </a:lnTo>
                  <a:lnTo>
                    <a:pt x="919" y="628"/>
                  </a:lnTo>
                  <a:lnTo>
                    <a:pt x="917" y="623"/>
                  </a:lnTo>
                  <a:lnTo>
                    <a:pt x="917" y="621"/>
                  </a:lnTo>
                  <a:lnTo>
                    <a:pt x="907" y="609"/>
                  </a:lnTo>
                  <a:lnTo>
                    <a:pt x="905" y="599"/>
                  </a:lnTo>
                  <a:lnTo>
                    <a:pt x="900" y="595"/>
                  </a:lnTo>
                  <a:lnTo>
                    <a:pt x="900" y="590"/>
                  </a:lnTo>
                  <a:lnTo>
                    <a:pt x="898" y="585"/>
                  </a:lnTo>
                  <a:lnTo>
                    <a:pt x="886" y="585"/>
                  </a:lnTo>
                  <a:lnTo>
                    <a:pt x="884" y="583"/>
                  </a:lnTo>
                  <a:lnTo>
                    <a:pt x="882" y="585"/>
                  </a:lnTo>
                  <a:lnTo>
                    <a:pt x="879" y="588"/>
                  </a:lnTo>
                  <a:lnTo>
                    <a:pt x="877" y="588"/>
                  </a:lnTo>
                  <a:lnTo>
                    <a:pt x="867" y="578"/>
                  </a:lnTo>
                  <a:lnTo>
                    <a:pt x="863" y="559"/>
                  </a:lnTo>
                  <a:lnTo>
                    <a:pt x="853" y="550"/>
                  </a:lnTo>
                  <a:lnTo>
                    <a:pt x="853" y="548"/>
                  </a:lnTo>
                  <a:lnTo>
                    <a:pt x="858" y="543"/>
                  </a:lnTo>
                  <a:lnTo>
                    <a:pt x="856" y="536"/>
                  </a:lnTo>
                  <a:lnTo>
                    <a:pt x="860" y="533"/>
                  </a:lnTo>
                  <a:lnTo>
                    <a:pt x="856" y="526"/>
                  </a:lnTo>
                  <a:lnTo>
                    <a:pt x="856" y="522"/>
                  </a:lnTo>
                  <a:lnTo>
                    <a:pt x="856" y="517"/>
                  </a:lnTo>
                  <a:lnTo>
                    <a:pt x="851" y="519"/>
                  </a:lnTo>
                  <a:lnTo>
                    <a:pt x="846" y="517"/>
                  </a:lnTo>
                  <a:lnTo>
                    <a:pt x="841" y="517"/>
                  </a:lnTo>
                  <a:lnTo>
                    <a:pt x="832" y="512"/>
                  </a:lnTo>
                  <a:lnTo>
                    <a:pt x="827" y="514"/>
                  </a:lnTo>
                  <a:lnTo>
                    <a:pt x="820" y="510"/>
                  </a:lnTo>
                  <a:lnTo>
                    <a:pt x="818" y="510"/>
                  </a:lnTo>
                  <a:lnTo>
                    <a:pt x="813" y="512"/>
                  </a:lnTo>
                  <a:lnTo>
                    <a:pt x="808" y="519"/>
                  </a:lnTo>
                  <a:lnTo>
                    <a:pt x="808" y="522"/>
                  </a:lnTo>
                  <a:lnTo>
                    <a:pt x="804" y="526"/>
                  </a:lnTo>
                  <a:lnTo>
                    <a:pt x="799" y="526"/>
                  </a:lnTo>
                  <a:lnTo>
                    <a:pt x="799" y="514"/>
                  </a:lnTo>
                  <a:lnTo>
                    <a:pt x="792" y="507"/>
                  </a:lnTo>
                  <a:lnTo>
                    <a:pt x="794" y="503"/>
                  </a:lnTo>
                  <a:lnTo>
                    <a:pt x="792" y="496"/>
                  </a:lnTo>
                  <a:lnTo>
                    <a:pt x="789" y="493"/>
                  </a:lnTo>
                  <a:lnTo>
                    <a:pt x="780" y="493"/>
                  </a:lnTo>
                  <a:lnTo>
                    <a:pt x="780" y="488"/>
                  </a:lnTo>
                  <a:lnTo>
                    <a:pt x="785" y="481"/>
                  </a:lnTo>
                  <a:lnTo>
                    <a:pt x="785" y="479"/>
                  </a:lnTo>
                  <a:lnTo>
                    <a:pt x="778" y="474"/>
                  </a:lnTo>
                  <a:lnTo>
                    <a:pt x="778" y="470"/>
                  </a:lnTo>
                  <a:lnTo>
                    <a:pt x="773" y="470"/>
                  </a:lnTo>
                  <a:lnTo>
                    <a:pt x="766" y="474"/>
                  </a:lnTo>
                  <a:lnTo>
                    <a:pt x="756" y="470"/>
                  </a:lnTo>
                  <a:lnTo>
                    <a:pt x="761" y="465"/>
                  </a:lnTo>
                  <a:lnTo>
                    <a:pt x="756" y="451"/>
                  </a:lnTo>
                  <a:lnTo>
                    <a:pt x="754" y="448"/>
                  </a:lnTo>
                  <a:lnTo>
                    <a:pt x="749" y="448"/>
                  </a:lnTo>
                  <a:lnTo>
                    <a:pt x="749" y="444"/>
                  </a:lnTo>
                  <a:lnTo>
                    <a:pt x="752" y="441"/>
                  </a:lnTo>
                  <a:lnTo>
                    <a:pt x="754" y="437"/>
                  </a:lnTo>
                  <a:lnTo>
                    <a:pt x="759" y="429"/>
                  </a:lnTo>
                  <a:lnTo>
                    <a:pt x="761" y="427"/>
                  </a:lnTo>
                  <a:lnTo>
                    <a:pt x="763" y="425"/>
                  </a:lnTo>
                  <a:lnTo>
                    <a:pt x="768" y="425"/>
                  </a:lnTo>
                  <a:lnTo>
                    <a:pt x="768" y="429"/>
                  </a:lnTo>
                  <a:lnTo>
                    <a:pt x="770" y="437"/>
                  </a:lnTo>
                  <a:lnTo>
                    <a:pt x="775" y="437"/>
                  </a:lnTo>
                  <a:lnTo>
                    <a:pt x="778" y="429"/>
                  </a:lnTo>
                  <a:lnTo>
                    <a:pt x="775" y="422"/>
                  </a:lnTo>
                  <a:lnTo>
                    <a:pt x="773" y="420"/>
                  </a:lnTo>
                  <a:lnTo>
                    <a:pt x="770" y="418"/>
                  </a:lnTo>
                  <a:lnTo>
                    <a:pt x="773" y="418"/>
                  </a:lnTo>
                  <a:lnTo>
                    <a:pt x="780" y="418"/>
                  </a:lnTo>
                  <a:lnTo>
                    <a:pt x="780" y="411"/>
                  </a:lnTo>
                  <a:lnTo>
                    <a:pt x="787" y="413"/>
                  </a:lnTo>
                  <a:lnTo>
                    <a:pt x="794" y="411"/>
                  </a:lnTo>
                  <a:lnTo>
                    <a:pt x="792" y="403"/>
                  </a:lnTo>
                  <a:lnTo>
                    <a:pt x="799" y="399"/>
                  </a:lnTo>
                  <a:lnTo>
                    <a:pt x="804" y="399"/>
                  </a:lnTo>
                  <a:lnTo>
                    <a:pt x="806" y="401"/>
                  </a:lnTo>
                  <a:lnTo>
                    <a:pt x="808" y="401"/>
                  </a:lnTo>
                  <a:lnTo>
                    <a:pt x="806" y="394"/>
                  </a:lnTo>
                  <a:lnTo>
                    <a:pt x="808" y="394"/>
                  </a:lnTo>
                  <a:lnTo>
                    <a:pt x="808" y="396"/>
                  </a:lnTo>
                  <a:lnTo>
                    <a:pt x="815" y="399"/>
                  </a:lnTo>
                  <a:lnTo>
                    <a:pt x="818" y="399"/>
                  </a:lnTo>
                  <a:lnTo>
                    <a:pt x="822" y="401"/>
                  </a:lnTo>
                  <a:lnTo>
                    <a:pt x="827" y="394"/>
                  </a:lnTo>
                  <a:lnTo>
                    <a:pt x="827" y="389"/>
                  </a:lnTo>
                  <a:lnTo>
                    <a:pt x="834" y="387"/>
                  </a:lnTo>
                  <a:lnTo>
                    <a:pt x="837" y="385"/>
                  </a:lnTo>
                  <a:lnTo>
                    <a:pt x="834" y="375"/>
                  </a:lnTo>
                  <a:lnTo>
                    <a:pt x="837" y="373"/>
                  </a:lnTo>
                  <a:lnTo>
                    <a:pt x="841" y="370"/>
                  </a:lnTo>
                  <a:lnTo>
                    <a:pt x="844" y="370"/>
                  </a:lnTo>
                  <a:lnTo>
                    <a:pt x="851" y="375"/>
                  </a:lnTo>
                  <a:lnTo>
                    <a:pt x="851" y="380"/>
                  </a:lnTo>
                  <a:lnTo>
                    <a:pt x="858" y="385"/>
                  </a:lnTo>
                  <a:lnTo>
                    <a:pt x="870" y="380"/>
                  </a:lnTo>
                  <a:lnTo>
                    <a:pt x="882" y="366"/>
                  </a:lnTo>
                  <a:lnTo>
                    <a:pt x="891" y="361"/>
                  </a:lnTo>
                  <a:lnTo>
                    <a:pt x="900" y="354"/>
                  </a:lnTo>
                  <a:lnTo>
                    <a:pt x="900" y="351"/>
                  </a:lnTo>
                  <a:lnTo>
                    <a:pt x="900" y="347"/>
                  </a:lnTo>
                  <a:lnTo>
                    <a:pt x="900" y="347"/>
                  </a:lnTo>
                  <a:lnTo>
                    <a:pt x="893" y="337"/>
                  </a:lnTo>
                  <a:lnTo>
                    <a:pt x="900" y="337"/>
                  </a:lnTo>
                  <a:lnTo>
                    <a:pt x="910" y="333"/>
                  </a:lnTo>
                  <a:lnTo>
                    <a:pt x="912" y="323"/>
                  </a:lnTo>
                  <a:lnTo>
                    <a:pt x="907" y="311"/>
                  </a:lnTo>
                  <a:lnTo>
                    <a:pt x="910" y="309"/>
                  </a:lnTo>
                  <a:lnTo>
                    <a:pt x="919" y="309"/>
                  </a:lnTo>
                  <a:lnTo>
                    <a:pt x="924" y="309"/>
                  </a:lnTo>
                  <a:lnTo>
                    <a:pt x="938" y="300"/>
                  </a:lnTo>
                  <a:lnTo>
                    <a:pt x="938" y="292"/>
                  </a:lnTo>
                  <a:lnTo>
                    <a:pt x="936" y="283"/>
                  </a:lnTo>
                  <a:lnTo>
                    <a:pt x="929" y="274"/>
                  </a:lnTo>
                  <a:lnTo>
                    <a:pt x="926" y="266"/>
                  </a:lnTo>
                  <a:lnTo>
                    <a:pt x="919" y="259"/>
                  </a:lnTo>
                  <a:lnTo>
                    <a:pt x="915" y="255"/>
                  </a:lnTo>
                  <a:lnTo>
                    <a:pt x="907" y="250"/>
                  </a:lnTo>
                  <a:lnTo>
                    <a:pt x="900" y="236"/>
                  </a:lnTo>
                  <a:lnTo>
                    <a:pt x="900" y="229"/>
                  </a:lnTo>
                  <a:lnTo>
                    <a:pt x="898" y="229"/>
                  </a:lnTo>
                  <a:lnTo>
                    <a:pt x="896" y="229"/>
                  </a:lnTo>
                  <a:lnTo>
                    <a:pt x="893" y="226"/>
                  </a:lnTo>
                  <a:lnTo>
                    <a:pt x="891" y="215"/>
                  </a:lnTo>
                  <a:lnTo>
                    <a:pt x="882" y="215"/>
                  </a:lnTo>
                  <a:lnTo>
                    <a:pt x="882" y="210"/>
                  </a:lnTo>
                  <a:lnTo>
                    <a:pt x="877" y="198"/>
                  </a:lnTo>
                  <a:lnTo>
                    <a:pt x="865" y="191"/>
                  </a:lnTo>
                  <a:lnTo>
                    <a:pt x="858" y="191"/>
                  </a:lnTo>
                  <a:lnTo>
                    <a:pt x="853" y="198"/>
                  </a:lnTo>
                  <a:lnTo>
                    <a:pt x="846" y="196"/>
                  </a:lnTo>
                  <a:lnTo>
                    <a:pt x="837" y="193"/>
                  </a:lnTo>
                  <a:lnTo>
                    <a:pt x="837" y="184"/>
                  </a:lnTo>
                  <a:lnTo>
                    <a:pt x="834" y="184"/>
                  </a:lnTo>
                  <a:lnTo>
                    <a:pt x="832" y="184"/>
                  </a:lnTo>
                  <a:lnTo>
                    <a:pt x="822" y="184"/>
                  </a:lnTo>
                  <a:lnTo>
                    <a:pt x="820" y="184"/>
                  </a:lnTo>
                  <a:lnTo>
                    <a:pt x="806" y="179"/>
                  </a:lnTo>
                  <a:lnTo>
                    <a:pt x="804" y="179"/>
                  </a:lnTo>
                  <a:lnTo>
                    <a:pt x="792" y="200"/>
                  </a:lnTo>
                  <a:lnTo>
                    <a:pt x="792" y="212"/>
                  </a:lnTo>
                  <a:lnTo>
                    <a:pt x="789" y="212"/>
                  </a:lnTo>
                  <a:lnTo>
                    <a:pt x="792" y="217"/>
                  </a:lnTo>
                  <a:lnTo>
                    <a:pt x="789" y="222"/>
                  </a:lnTo>
                  <a:lnTo>
                    <a:pt x="773" y="222"/>
                  </a:lnTo>
                  <a:lnTo>
                    <a:pt x="766" y="224"/>
                  </a:lnTo>
                  <a:lnTo>
                    <a:pt x="761" y="222"/>
                  </a:lnTo>
                  <a:lnTo>
                    <a:pt x="763" y="222"/>
                  </a:lnTo>
                  <a:lnTo>
                    <a:pt x="761" y="210"/>
                  </a:lnTo>
                  <a:lnTo>
                    <a:pt x="759" y="203"/>
                  </a:lnTo>
                  <a:lnTo>
                    <a:pt x="744" y="191"/>
                  </a:lnTo>
                  <a:lnTo>
                    <a:pt x="737" y="193"/>
                  </a:lnTo>
                  <a:lnTo>
                    <a:pt x="735" y="186"/>
                  </a:lnTo>
                  <a:lnTo>
                    <a:pt x="733" y="184"/>
                  </a:lnTo>
                  <a:lnTo>
                    <a:pt x="730" y="181"/>
                  </a:lnTo>
                  <a:lnTo>
                    <a:pt x="723" y="181"/>
                  </a:lnTo>
                  <a:lnTo>
                    <a:pt x="719" y="179"/>
                  </a:lnTo>
                  <a:lnTo>
                    <a:pt x="714" y="179"/>
                  </a:lnTo>
                  <a:lnTo>
                    <a:pt x="709" y="186"/>
                  </a:lnTo>
                  <a:lnTo>
                    <a:pt x="707" y="189"/>
                  </a:lnTo>
                  <a:lnTo>
                    <a:pt x="704" y="189"/>
                  </a:lnTo>
                  <a:lnTo>
                    <a:pt x="702" y="193"/>
                  </a:lnTo>
                  <a:lnTo>
                    <a:pt x="693" y="200"/>
                  </a:lnTo>
                  <a:lnTo>
                    <a:pt x="688" y="200"/>
                  </a:lnTo>
                  <a:lnTo>
                    <a:pt x="688" y="203"/>
                  </a:lnTo>
                  <a:lnTo>
                    <a:pt x="683" y="207"/>
                  </a:lnTo>
                  <a:lnTo>
                    <a:pt x="678" y="226"/>
                  </a:lnTo>
                  <a:lnTo>
                    <a:pt x="678" y="229"/>
                  </a:lnTo>
                  <a:lnTo>
                    <a:pt x="676" y="231"/>
                  </a:lnTo>
                  <a:lnTo>
                    <a:pt x="667" y="226"/>
                  </a:lnTo>
                  <a:lnTo>
                    <a:pt x="655" y="243"/>
                  </a:lnTo>
                  <a:lnTo>
                    <a:pt x="650" y="238"/>
                  </a:lnTo>
                  <a:lnTo>
                    <a:pt x="648" y="236"/>
                  </a:lnTo>
                  <a:lnTo>
                    <a:pt x="643" y="233"/>
                  </a:lnTo>
                  <a:lnTo>
                    <a:pt x="633" y="226"/>
                  </a:lnTo>
                  <a:lnTo>
                    <a:pt x="631" y="224"/>
                  </a:lnTo>
                  <a:lnTo>
                    <a:pt x="631" y="222"/>
                  </a:lnTo>
                  <a:lnTo>
                    <a:pt x="638" y="215"/>
                  </a:lnTo>
                  <a:lnTo>
                    <a:pt x="645" y="212"/>
                  </a:lnTo>
                  <a:lnTo>
                    <a:pt x="657" y="207"/>
                  </a:lnTo>
                  <a:lnTo>
                    <a:pt x="655" y="203"/>
                  </a:lnTo>
                  <a:lnTo>
                    <a:pt x="648" y="200"/>
                  </a:lnTo>
                  <a:lnTo>
                    <a:pt x="648" y="191"/>
                  </a:lnTo>
                  <a:lnTo>
                    <a:pt x="643" y="189"/>
                  </a:lnTo>
                  <a:lnTo>
                    <a:pt x="648" y="184"/>
                  </a:lnTo>
                  <a:lnTo>
                    <a:pt x="648" y="172"/>
                  </a:lnTo>
                  <a:lnTo>
                    <a:pt x="645" y="165"/>
                  </a:lnTo>
                  <a:lnTo>
                    <a:pt x="648" y="158"/>
                  </a:lnTo>
                  <a:lnTo>
                    <a:pt x="643" y="155"/>
                  </a:lnTo>
                  <a:lnTo>
                    <a:pt x="641" y="151"/>
                  </a:lnTo>
                  <a:lnTo>
                    <a:pt x="643" y="146"/>
                  </a:lnTo>
                  <a:lnTo>
                    <a:pt x="643" y="141"/>
                  </a:lnTo>
                  <a:lnTo>
                    <a:pt x="624" y="132"/>
                  </a:lnTo>
                  <a:lnTo>
                    <a:pt x="615" y="132"/>
                  </a:lnTo>
                  <a:lnTo>
                    <a:pt x="615" y="134"/>
                  </a:lnTo>
                  <a:lnTo>
                    <a:pt x="610" y="137"/>
                  </a:lnTo>
                  <a:lnTo>
                    <a:pt x="603" y="137"/>
                  </a:lnTo>
                  <a:lnTo>
                    <a:pt x="600" y="141"/>
                  </a:lnTo>
                  <a:lnTo>
                    <a:pt x="593" y="137"/>
                  </a:lnTo>
                  <a:lnTo>
                    <a:pt x="586" y="141"/>
                  </a:lnTo>
                  <a:lnTo>
                    <a:pt x="570" y="146"/>
                  </a:lnTo>
                  <a:lnTo>
                    <a:pt x="567" y="151"/>
                  </a:lnTo>
                  <a:lnTo>
                    <a:pt x="553" y="144"/>
                  </a:lnTo>
                  <a:lnTo>
                    <a:pt x="556" y="137"/>
                  </a:lnTo>
                  <a:lnTo>
                    <a:pt x="556" y="132"/>
                  </a:lnTo>
                  <a:lnTo>
                    <a:pt x="553" y="118"/>
                  </a:lnTo>
                  <a:lnTo>
                    <a:pt x="551" y="113"/>
                  </a:lnTo>
                  <a:lnTo>
                    <a:pt x="551" y="104"/>
                  </a:lnTo>
                  <a:lnTo>
                    <a:pt x="548" y="104"/>
                  </a:lnTo>
                  <a:lnTo>
                    <a:pt x="541" y="89"/>
                  </a:lnTo>
                  <a:lnTo>
                    <a:pt x="539" y="85"/>
                  </a:lnTo>
                  <a:lnTo>
                    <a:pt x="544" y="63"/>
                  </a:lnTo>
                  <a:lnTo>
                    <a:pt x="534" y="56"/>
                  </a:lnTo>
                  <a:lnTo>
                    <a:pt x="534" y="49"/>
                  </a:lnTo>
                  <a:lnTo>
                    <a:pt x="515" y="52"/>
                  </a:lnTo>
                  <a:lnTo>
                    <a:pt x="513" y="56"/>
                  </a:lnTo>
                  <a:lnTo>
                    <a:pt x="506" y="61"/>
                  </a:lnTo>
                  <a:lnTo>
                    <a:pt x="494" y="56"/>
                  </a:lnTo>
                  <a:lnTo>
                    <a:pt x="482" y="61"/>
                  </a:lnTo>
                  <a:lnTo>
                    <a:pt x="478" y="63"/>
                  </a:lnTo>
                  <a:lnTo>
                    <a:pt x="475" y="63"/>
                  </a:lnTo>
                  <a:lnTo>
                    <a:pt x="466" y="56"/>
                  </a:lnTo>
                  <a:lnTo>
                    <a:pt x="456" y="59"/>
                  </a:lnTo>
                  <a:lnTo>
                    <a:pt x="452" y="56"/>
                  </a:lnTo>
                  <a:lnTo>
                    <a:pt x="444" y="52"/>
                  </a:lnTo>
                  <a:lnTo>
                    <a:pt x="442" y="42"/>
                  </a:lnTo>
                  <a:lnTo>
                    <a:pt x="440" y="37"/>
                  </a:lnTo>
                  <a:lnTo>
                    <a:pt x="433" y="35"/>
                  </a:lnTo>
                  <a:lnTo>
                    <a:pt x="428" y="30"/>
                  </a:lnTo>
                  <a:lnTo>
                    <a:pt x="418" y="28"/>
                  </a:lnTo>
                  <a:lnTo>
                    <a:pt x="402" y="23"/>
                  </a:lnTo>
                  <a:lnTo>
                    <a:pt x="400" y="11"/>
                  </a:lnTo>
                  <a:lnTo>
                    <a:pt x="390" y="7"/>
                  </a:lnTo>
                  <a:lnTo>
                    <a:pt x="376" y="2"/>
                  </a:lnTo>
                  <a:lnTo>
                    <a:pt x="362" y="4"/>
                  </a:lnTo>
                  <a:lnTo>
                    <a:pt x="357" y="0"/>
                  </a:lnTo>
                  <a:lnTo>
                    <a:pt x="348" y="0"/>
                  </a:lnTo>
                  <a:lnTo>
                    <a:pt x="345" y="14"/>
                  </a:lnTo>
                  <a:lnTo>
                    <a:pt x="345" y="21"/>
                  </a:lnTo>
                  <a:lnTo>
                    <a:pt x="348" y="28"/>
                  </a:lnTo>
                  <a:lnTo>
                    <a:pt x="362" y="40"/>
                  </a:lnTo>
                  <a:lnTo>
                    <a:pt x="367" y="52"/>
                  </a:lnTo>
                  <a:lnTo>
                    <a:pt x="362" y="59"/>
                  </a:lnTo>
                  <a:lnTo>
                    <a:pt x="352" y="70"/>
                  </a:lnTo>
                  <a:lnTo>
                    <a:pt x="352" y="75"/>
                  </a:lnTo>
                  <a:lnTo>
                    <a:pt x="357" y="80"/>
                  </a:lnTo>
                  <a:lnTo>
                    <a:pt x="355" y="94"/>
                  </a:lnTo>
                  <a:lnTo>
                    <a:pt x="357" y="96"/>
                  </a:lnTo>
                  <a:lnTo>
                    <a:pt x="352" y="106"/>
                  </a:lnTo>
                  <a:lnTo>
                    <a:pt x="352" y="111"/>
                  </a:lnTo>
                  <a:lnTo>
                    <a:pt x="352" y="113"/>
                  </a:lnTo>
                  <a:lnTo>
                    <a:pt x="357" y="137"/>
                  </a:lnTo>
                  <a:lnTo>
                    <a:pt x="362" y="144"/>
                  </a:lnTo>
                  <a:lnTo>
                    <a:pt x="355" y="151"/>
                  </a:lnTo>
                  <a:lnTo>
                    <a:pt x="348" y="160"/>
                  </a:lnTo>
                  <a:lnTo>
                    <a:pt x="348" y="160"/>
                  </a:lnTo>
                  <a:lnTo>
                    <a:pt x="357" y="170"/>
                  </a:lnTo>
                  <a:lnTo>
                    <a:pt x="362" y="177"/>
                  </a:lnTo>
                  <a:lnTo>
                    <a:pt x="362" y="184"/>
                  </a:lnTo>
                  <a:lnTo>
                    <a:pt x="369" y="189"/>
                  </a:lnTo>
                  <a:lnTo>
                    <a:pt x="362" y="193"/>
                  </a:lnTo>
                  <a:lnTo>
                    <a:pt x="355" y="203"/>
                  </a:lnTo>
                  <a:lnTo>
                    <a:pt x="357" y="207"/>
                  </a:lnTo>
                  <a:lnTo>
                    <a:pt x="343" y="226"/>
                  </a:lnTo>
                  <a:lnTo>
                    <a:pt x="350" y="231"/>
                  </a:lnTo>
                  <a:lnTo>
                    <a:pt x="359" y="233"/>
                  </a:lnTo>
                  <a:lnTo>
                    <a:pt x="357" y="238"/>
                  </a:lnTo>
                  <a:lnTo>
                    <a:pt x="352" y="240"/>
                  </a:lnTo>
                  <a:lnTo>
                    <a:pt x="362" y="252"/>
                  </a:lnTo>
                  <a:lnTo>
                    <a:pt x="357" y="250"/>
                  </a:lnTo>
                  <a:lnTo>
                    <a:pt x="357" y="252"/>
                  </a:lnTo>
                  <a:lnTo>
                    <a:pt x="362" y="255"/>
                  </a:lnTo>
                  <a:lnTo>
                    <a:pt x="364" y="259"/>
                  </a:lnTo>
                  <a:lnTo>
                    <a:pt x="369" y="264"/>
                  </a:lnTo>
                  <a:lnTo>
                    <a:pt x="369" y="269"/>
                  </a:lnTo>
                  <a:lnTo>
                    <a:pt x="371" y="271"/>
                  </a:lnTo>
                  <a:lnTo>
                    <a:pt x="376" y="278"/>
                  </a:lnTo>
                  <a:lnTo>
                    <a:pt x="376" y="278"/>
                  </a:lnTo>
                  <a:lnTo>
                    <a:pt x="376" y="285"/>
                  </a:lnTo>
                  <a:lnTo>
                    <a:pt x="381" y="292"/>
                  </a:lnTo>
                  <a:lnTo>
                    <a:pt x="378" y="295"/>
                  </a:lnTo>
                  <a:lnTo>
                    <a:pt x="357" y="295"/>
                  </a:lnTo>
                  <a:lnTo>
                    <a:pt x="352" y="297"/>
                  </a:lnTo>
                  <a:lnTo>
                    <a:pt x="350" y="300"/>
                  </a:lnTo>
                  <a:lnTo>
                    <a:pt x="348" y="292"/>
                  </a:lnTo>
                  <a:lnTo>
                    <a:pt x="345" y="297"/>
                  </a:lnTo>
                  <a:lnTo>
                    <a:pt x="348" y="300"/>
                  </a:lnTo>
                  <a:lnTo>
                    <a:pt x="343" y="300"/>
                  </a:lnTo>
                  <a:lnTo>
                    <a:pt x="343" y="290"/>
                  </a:lnTo>
                  <a:lnTo>
                    <a:pt x="341" y="290"/>
                  </a:lnTo>
                  <a:lnTo>
                    <a:pt x="341" y="292"/>
                  </a:lnTo>
                  <a:lnTo>
                    <a:pt x="338" y="290"/>
                  </a:lnTo>
                  <a:lnTo>
                    <a:pt x="338" y="288"/>
                  </a:lnTo>
                  <a:lnTo>
                    <a:pt x="336" y="288"/>
                  </a:lnTo>
                  <a:lnTo>
                    <a:pt x="336" y="285"/>
                  </a:lnTo>
                  <a:lnTo>
                    <a:pt x="333" y="285"/>
                  </a:lnTo>
                  <a:lnTo>
                    <a:pt x="329" y="288"/>
                  </a:lnTo>
                  <a:lnTo>
                    <a:pt x="326" y="288"/>
                  </a:lnTo>
                  <a:lnTo>
                    <a:pt x="322" y="290"/>
                  </a:lnTo>
                  <a:lnTo>
                    <a:pt x="319" y="288"/>
                  </a:lnTo>
                  <a:lnTo>
                    <a:pt x="319" y="297"/>
                  </a:lnTo>
                  <a:lnTo>
                    <a:pt x="310" y="297"/>
                  </a:lnTo>
                  <a:lnTo>
                    <a:pt x="310" y="292"/>
                  </a:lnTo>
                  <a:lnTo>
                    <a:pt x="305" y="292"/>
                  </a:lnTo>
                  <a:lnTo>
                    <a:pt x="303" y="290"/>
                  </a:lnTo>
                  <a:lnTo>
                    <a:pt x="296" y="290"/>
                  </a:lnTo>
                  <a:lnTo>
                    <a:pt x="296" y="283"/>
                  </a:lnTo>
                  <a:lnTo>
                    <a:pt x="286" y="271"/>
                  </a:lnTo>
                  <a:lnTo>
                    <a:pt x="289" y="264"/>
                  </a:lnTo>
                  <a:lnTo>
                    <a:pt x="291" y="266"/>
                  </a:lnTo>
                  <a:lnTo>
                    <a:pt x="291" y="264"/>
                  </a:lnTo>
                  <a:lnTo>
                    <a:pt x="289" y="259"/>
                  </a:lnTo>
                  <a:lnTo>
                    <a:pt x="277" y="255"/>
                  </a:lnTo>
                  <a:lnTo>
                    <a:pt x="277" y="259"/>
                  </a:lnTo>
                  <a:lnTo>
                    <a:pt x="277" y="259"/>
                  </a:lnTo>
                  <a:lnTo>
                    <a:pt x="274" y="262"/>
                  </a:lnTo>
                  <a:lnTo>
                    <a:pt x="277" y="266"/>
                  </a:lnTo>
                  <a:lnTo>
                    <a:pt x="277" y="271"/>
                  </a:lnTo>
                  <a:lnTo>
                    <a:pt x="274" y="269"/>
                  </a:lnTo>
                  <a:lnTo>
                    <a:pt x="272" y="271"/>
                  </a:lnTo>
                  <a:lnTo>
                    <a:pt x="267" y="266"/>
                  </a:lnTo>
                  <a:lnTo>
                    <a:pt x="267" y="278"/>
                  </a:lnTo>
                  <a:lnTo>
                    <a:pt x="258" y="278"/>
                  </a:lnTo>
                  <a:lnTo>
                    <a:pt x="258" y="278"/>
                  </a:lnTo>
                  <a:lnTo>
                    <a:pt x="248" y="278"/>
                  </a:lnTo>
                  <a:lnTo>
                    <a:pt x="246" y="283"/>
                  </a:lnTo>
                  <a:lnTo>
                    <a:pt x="244" y="285"/>
                  </a:lnTo>
                  <a:lnTo>
                    <a:pt x="248" y="290"/>
                  </a:lnTo>
                  <a:lnTo>
                    <a:pt x="248" y="300"/>
                  </a:lnTo>
                  <a:lnTo>
                    <a:pt x="253" y="304"/>
                  </a:lnTo>
                  <a:lnTo>
                    <a:pt x="253" y="309"/>
                  </a:lnTo>
                  <a:lnTo>
                    <a:pt x="248" y="309"/>
                  </a:lnTo>
                  <a:lnTo>
                    <a:pt x="248" y="314"/>
                  </a:lnTo>
                  <a:lnTo>
                    <a:pt x="246" y="316"/>
                  </a:lnTo>
                  <a:lnTo>
                    <a:pt x="244" y="321"/>
                  </a:lnTo>
                  <a:lnTo>
                    <a:pt x="239" y="318"/>
                  </a:lnTo>
                  <a:lnTo>
                    <a:pt x="239" y="314"/>
                  </a:lnTo>
                  <a:lnTo>
                    <a:pt x="234" y="314"/>
                  </a:lnTo>
                  <a:lnTo>
                    <a:pt x="232" y="318"/>
                  </a:lnTo>
                  <a:lnTo>
                    <a:pt x="234" y="323"/>
                  </a:lnTo>
                  <a:lnTo>
                    <a:pt x="234" y="323"/>
                  </a:lnTo>
                  <a:lnTo>
                    <a:pt x="232" y="323"/>
                  </a:lnTo>
                  <a:lnTo>
                    <a:pt x="232" y="323"/>
                  </a:lnTo>
                  <a:lnTo>
                    <a:pt x="227" y="321"/>
                  </a:lnTo>
                  <a:lnTo>
                    <a:pt x="225" y="323"/>
                  </a:lnTo>
                  <a:lnTo>
                    <a:pt x="220" y="323"/>
                  </a:lnTo>
                  <a:lnTo>
                    <a:pt x="215" y="323"/>
                  </a:lnTo>
                  <a:lnTo>
                    <a:pt x="211" y="323"/>
                  </a:lnTo>
                  <a:lnTo>
                    <a:pt x="211" y="318"/>
                  </a:lnTo>
                  <a:lnTo>
                    <a:pt x="206" y="316"/>
                  </a:lnTo>
                  <a:lnTo>
                    <a:pt x="211" y="316"/>
                  </a:lnTo>
                  <a:lnTo>
                    <a:pt x="211" y="314"/>
                  </a:lnTo>
                  <a:lnTo>
                    <a:pt x="206" y="314"/>
                  </a:lnTo>
                  <a:lnTo>
                    <a:pt x="204" y="309"/>
                  </a:lnTo>
                  <a:lnTo>
                    <a:pt x="211" y="311"/>
                  </a:lnTo>
                  <a:lnTo>
                    <a:pt x="211" y="309"/>
                  </a:lnTo>
                  <a:lnTo>
                    <a:pt x="208" y="309"/>
                  </a:lnTo>
                  <a:lnTo>
                    <a:pt x="206" y="304"/>
                  </a:lnTo>
                  <a:lnTo>
                    <a:pt x="211" y="304"/>
                  </a:lnTo>
                  <a:lnTo>
                    <a:pt x="206" y="295"/>
                  </a:lnTo>
                  <a:lnTo>
                    <a:pt x="208" y="292"/>
                  </a:lnTo>
                  <a:lnTo>
                    <a:pt x="206" y="290"/>
                  </a:lnTo>
                  <a:lnTo>
                    <a:pt x="199" y="292"/>
                  </a:lnTo>
                  <a:lnTo>
                    <a:pt x="196" y="304"/>
                  </a:lnTo>
                  <a:lnTo>
                    <a:pt x="192" y="300"/>
                  </a:lnTo>
                  <a:lnTo>
                    <a:pt x="189" y="295"/>
                  </a:lnTo>
                  <a:lnTo>
                    <a:pt x="182" y="292"/>
                  </a:lnTo>
                  <a:lnTo>
                    <a:pt x="182" y="292"/>
                  </a:lnTo>
                  <a:lnTo>
                    <a:pt x="178" y="283"/>
                  </a:lnTo>
                  <a:lnTo>
                    <a:pt x="180" y="281"/>
                  </a:lnTo>
                  <a:lnTo>
                    <a:pt x="173" y="278"/>
                  </a:lnTo>
                  <a:lnTo>
                    <a:pt x="170" y="281"/>
                  </a:lnTo>
                  <a:lnTo>
                    <a:pt x="168" y="281"/>
                  </a:lnTo>
                  <a:lnTo>
                    <a:pt x="168" y="276"/>
                  </a:lnTo>
                  <a:lnTo>
                    <a:pt x="163" y="281"/>
                  </a:lnTo>
                  <a:lnTo>
                    <a:pt x="161" y="278"/>
                  </a:lnTo>
                  <a:lnTo>
                    <a:pt x="154" y="274"/>
                  </a:lnTo>
                  <a:lnTo>
                    <a:pt x="154" y="271"/>
                  </a:lnTo>
                  <a:lnTo>
                    <a:pt x="147" y="264"/>
                  </a:lnTo>
                  <a:lnTo>
                    <a:pt x="144" y="266"/>
                  </a:lnTo>
                  <a:lnTo>
                    <a:pt x="142" y="264"/>
                  </a:lnTo>
                  <a:lnTo>
                    <a:pt x="137" y="264"/>
                  </a:lnTo>
                  <a:lnTo>
                    <a:pt x="135" y="264"/>
                  </a:lnTo>
                  <a:lnTo>
                    <a:pt x="133" y="259"/>
                  </a:lnTo>
                  <a:lnTo>
                    <a:pt x="130" y="264"/>
                  </a:lnTo>
                  <a:lnTo>
                    <a:pt x="128" y="264"/>
                  </a:lnTo>
                  <a:lnTo>
                    <a:pt x="126" y="266"/>
                  </a:lnTo>
                  <a:lnTo>
                    <a:pt x="126" y="266"/>
                  </a:lnTo>
                  <a:lnTo>
                    <a:pt x="121" y="269"/>
                  </a:lnTo>
                  <a:lnTo>
                    <a:pt x="123" y="271"/>
                  </a:lnTo>
                  <a:lnTo>
                    <a:pt x="116" y="274"/>
                  </a:lnTo>
                  <a:lnTo>
                    <a:pt x="116" y="278"/>
                  </a:lnTo>
                  <a:lnTo>
                    <a:pt x="109" y="278"/>
                  </a:lnTo>
                  <a:lnTo>
                    <a:pt x="111" y="281"/>
                  </a:lnTo>
                  <a:lnTo>
                    <a:pt x="109" y="288"/>
                  </a:lnTo>
                  <a:lnTo>
                    <a:pt x="109" y="290"/>
                  </a:lnTo>
                  <a:lnTo>
                    <a:pt x="104" y="290"/>
                  </a:lnTo>
                  <a:lnTo>
                    <a:pt x="102" y="290"/>
                  </a:lnTo>
                  <a:lnTo>
                    <a:pt x="97" y="292"/>
                  </a:lnTo>
                  <a:lnTo>
                    <a:pt x="90" y="283"/>
                  </a:lnTo>
                  <a:lnTo>
                    <a:pt x="81" y="278"/>
                  </a:lnTo>
                  <a:lnTo>
                    <a:pt x="74" y="274"/>
                  </a:lnTo>
                  <a:lnTo>
                    <a:pt x="71" y="269"/>
                  </a:lnTo>
                  <a:lnTo>
                    <a:pt x="67" y="266"/>
                  </a:lnTo>
                  <a:lnTo>
                    <a:pt x="57" y="259"/>
                  </a:lnTo>
                  <a:lnTo>
                    <a:pt x="55" y="259"/>
                  </a:lnTo>
                  <a:lnTo>
                    <a:pt x="50" y="259"/>
                  </a:lnTo>
                  <a:lnTo>
                    <a:pt x="50" y="255"/>
                  </a:lnTo>
                  <a:lnTo>
                    <a:pt x="48" y="250"/>
                  </a:lnTo>
                  <a:lnTo>
                    <a:pt x="48" y="255"/>
                  </a:lnTo>
                  <a:lnTo>
                    <a:pt x="45" y="255"/>
                  </a:lnTo>
                  <a:lnTo>
                    <a:pt x="45" y="257"/>
                  </a:lnTo>
                  <a:lnTo>
                    <a:pt x="43" y="257"/>
                  </a:lnTo>
                  <a:lnTo>
                    <a:pt x="43" y="262"/>
                  </a:lnTo>
                  <a:lnTo>
                    <a:pt x="38" y="259"/>
                  </a:lnTo>
                  <a:lnTo>
                    <a:pt x="38" y="264"/>
                  </a:lnTo>
                  <a:lnTo>
                    <a:pt x="29" y="264"/>
                  </a:lnTo>
                  <a:lnTo>
                    <a:pt x="24" y="266"/>
                  </a:lnTo>
                  <a:lnTo>
                    <a:pt x="24" y="274"/>
                  </a:lnTo>
                  <a:lnTo>
                    <a:pt x="26" y="278"/>
                  </a:lnTo>
                  <a:lnTo>
                    <a:pt x="29" y="278"/>
                  </a:lnTo>
                  <a:lnTo>
                    <a:pt x="36" y="288"/>
                  </a:lnTo>
                  <a:lnTo>
                    <a:pt x="36" y="292"/>
                  </a:lnTo>
                  <a:lnTo>
                    <a:pt x="33" y="297"/>
                  </a:lnTo>
                  <a:lnTo>
                    <a:pt x="33" y="300"/>
                  </a:lnTo>
                  <a:lnTo>
                    <a:pt x="36" y="300"/>
                  </a:lnTo>
                  <a:lnTo>
                    <a:pt x="41" y="304"/>
                  </a:lnTo>
                  <a:lnTo>
                    <a:pt x="38" y="307"/>
                  </a:lnTo>
                  <a:lnTo>
                    <a:pt x="38" y="309"/>
                  </a:lnTo>
                  <a:lnTo>
                    <a:pt x="36" y="309"/>
                  </a:lnTo>
                  <a:lnTo>
                    <a:pt x="33" y="309"/>
                  </a:lnTo>
                  <a:lnTo>
                    <a:pt x="36" y="309"/>
                  </a:lnTo>
                  <a:lnTo>
                    <a:pt x="36" y="314"/>
                  </a:lnTo>
                  <a:lnTo>
                    <a:pt x="33" y="316"/>
                  </a:lnTo>
                  <a:lnTo>
                    <a:pt x="36" y="316"/>
                  </a:lnTo>
                  <a:lnTo>
                    <a:pt x="33" y="323"/>
                  </a:lnTo>
                  <a:lnTo>
                    <a:pt x="33" y="323"/>
                  </a:lnTo>
                  <a:lnTo>
                    <a:pt x="33" y="328"/>
                  </a:lnTo>
                  <a:lnTo>
                    <a:pt x="29" y="330"/>
                  </a:lnTo>
                  <a:lnTo>
                    <a:pt x="29" y="337"/>
                  </a:lnTo>
                  <a:lnTo>
                    <a:pt x="33" y="335"/>
                  </a:lnTo>
                  <a:lnTo>
                    <a:pt x="33" y="337"/>
                  </a:lnTo>
                  <a:lnTo>
                    <a:pt x="38" y="337"/>
                  </a:lnTo>
                  <a:lnTo>
                    <a:pt x="38" y="337"/>
                  </a:lnTo>
                  <a:lnTo>
                    <a:pt x="43" y="347"/>
                  </a:lnTo>
                  <a:lnTo>
                    <a:pt x="43" y="351"/>
                  </a:lnTo>
                  <a:lnTo>
                    <a:pt x="38" y="351"/>
                  </a:lnTo>
                  <a:lnTo>
                    <a:pt x="38" y="356"/>
                  </a:lnTo>
                  <a:lnTo>
                    <a:pt x="43" y="356"/>
                  </a:lnTo>
                  <a:lnTo>
                    <a:pt x="41" y="361"/>
                  </a:lnTo>
                  <a:lnTo>
                    <a:pt x="48" y="363"/>
                  </a:lnTo>
                  <a:lnTo>
                    <a:pt x="38" y="385"/>
                  </a:lnTo>
                  <a:lnTo>
                    <a:pt x="38" y="382"/>
                  </a:lnTo>
                  <a:lnTo>
                    <a:pt x="36" y="385"/>
                  </a:lnTo>
                  <a:lnTo>
                    <a:pt x="33" y="382"/>
                  </a:lnTo>
                  <a:lnTo>
                    <a:pt x="33" y="385"/>
                  </a:lnTo>
                  <a:lnTo>
                    <a:pt x="26" y="385"/>
                  </a:lnTo>
                  <a:lnTo>
                    <a:pt x="26" y="392"/>
                  </a:lnTo>
                  <a:lnTo>
                    <a:pt x="29" y="392"/>
                  </a:lnTo>
                  <a:lnTo>
                    <a:pt x="29" y="394"/>
                  </a:lnTo>
                  <a:lnTo>
                    <a:pt x="24" y="396"/>
                  </a:lnTo>
                  <a:lnTo>
                    <a:pt x="29" y="401"/>
                  </a:lnTo>
                  <a:lnTo>
                    <a:pt x="29" y="403"/>
                  </a:lnTo>
                  <a:lnTo>
                    <a:pt x="24" y="403"/>
                  </a:lnTo>
                  <a:lnTo>
                    <a:pt x="24" y="406"/>
                  </a:lnTo>
                  <a:lnTo>
                    <a:pt x="22" y="406"/>
                  </a:lnTo>
                  <a:lnTo>
                    <a:pt x="24" y="403"/>
                  </a:lnTo>
                  <a:lnTo>
                    <a:pt x="22" y="403"/>
                  </a:lnTo>
                  <a:lnTo>
                    <a:pt x="19" y="403"/>
                  </a:lnTo>
                  <a:lnTo>
                    <a:pt x="17" y="403"/>
                  </a:lnTo>
                  <a:lnTo>
                    <a:pt x="15" y="403"/>
                  </a:lnTo>
                  <a:lnTo>
                    <a:pt x="12" y="401"/>
                  </a:lnTo>
                  <a:lnTo>
                    <a:pt x="10" y="406"/>
                  </a:lnTo>
                  <a:lnTo>
                    <a:pt x="0" y="413"/>
                  </a:lnTo>
                  <a:lnTo>
                    <a:pt x="5" y="420"/>
                  </a:lnTo>
                  <a:lnTo>
                    <a:pt x="10" y="427"/>
                  </a:lnTo>
                  <a:lnTo>
                    <a:pt x="12" y="427"/>
                  </a:lnTo>
                  <a:lnTo>
                    <a:pt x="17" y="432"/>
                  </a:lnTo>
                  <a:lnTo>
                    <a:pt x="15" y="432"/>
                  </a:lnTo>
                  <a:lnTo>
                    <a:pt x="10" y="437"/>
                  </a:lnTo>
                  <a:lnTo>
                    <a:pt x="12" y="446"/>
                  </a:lnTo>
                  <a:lnTo>
                    <a:pt x="15" y="451"/>
                  </a:lnTo>
                  <a:lnTo>
                    <a:pt x="17" y="453"/>
                  </a:lnTo>
                  <a:lnTo>
                    <a:pt x="24" y="458"/>
                  </a:lnTo>
                  <a:lnTo>
                    <a:pt x="29" y="460"/>
                  </a:lnTo>
                  <a:lnTo>
                    <a:pt x="33" y="460"/>
                  </a:lnTo>
                  <a:lnTo>
                    <a:pt x="38" y="451"/>
                  </a:lnTo>
                  <a:lnTo>
                    <a:pt x="43" y="458"/>
                  </a:lnTo>
                  <a:lnTo>
                    <a:pt x="50" y="463"/>
                  </a:lnTo>
                  <a:lnTo>
                    <a:pt x="52" y="465"/>
                  </a:lnTo>
                  <a:lnTo>
                    <a:pt x="52" y="465"/>
                  </a:lnTo>
                  <a:lnTo>
                    <a:pt x="50" y="467"/>
                  </a:lnTo>
                  <a:lnTo>
                    <a:pt x="48" y="467"/>
                  </a:lnTo>
                  <a:lnTo>
                    <a:pt x="48" y="474"/>
                  </a:lnTo>
                  <a:lnTo>
                    <a:pt x="50" y="477"/>
                  </a:lnTo>
                  <a:lnTo>
                    <a:pt x="55" y="472"/>
                  </a:lnTo>
                  <a:lnTo>
                    <a:pt x="57" y="474"/>
                  </a:lnTo>
                  <a:lnTo>
                    <a:pt x="57" y="474"/>
                  </a:lnTo>
                  <a:lnTo>
                    <a:pt x="59" y="481"/>
                  </a:lnTo>
                  <a:lnTo>
                    <a:pt x="62" y="481"/>
                  </a:lnTo>
                  <a:lnTo>
                    <a:pt x="62" y="484"/>
                  </a:lnTo>
                  <a:lnTo>
                    <a:pt x="67" y="484"/>
                  </a:lnTo>
                  <a:lnTo>
                    <a:pt x="69" y="488"/>
                  </a:lnTo>
                  <a:lnTo>
                    <a:pt x="69" y="493"/>
                  </a:lnTo>
                  <a:lnTo>
                    <a:pt x="67" y="493"/>
                  </a:lnTo>
                  <a:lnTo>
                    <a:pt x="59" y="496"/>
                  </a:lnTo>
                  <a:lnTo>
                    <a:pt x="59" y="498"/>
                  </a:lnTo>
                  <a:lnTo>
                    <a:pt x="62" y="503"/>
                  </a:lnTo>
                  <a:lnTo>
                    <a:pt x="62" y="507"/>
                  </a:lnTo>
                  <a:lnTo>
                    <a:pt x="59" y="512"/>
                  </a:lnTo>
                  <a:lnTo>
                    <a:pt x="62" y="514"/>
                  </a:lnTo>
                  <a:lnTo>
                    <a:pt x="71" y="522"/>
                  </a:lnTo>
                  <a:lnTo>
                    <a:pt x="71" y="524"/>
                  </a:lnTo>
                  <a:lnTo>
                    <a:pt x="74" y="526"/>
                  </a:lnTo>
                  <a:lnTo>
                    <a:pt x="76" y="522"/>
                  </a:lnTo>
                  <a:lnTo>
                    <a:pt x="76" y="522"/>
                  </a:lnTo>
                  <a:lnTo>
                    <a:pt x="76" y="526"/>
                  </a:lnTo>
                  <a:lnTo>
                    <a:pt x="78" y="526"/>
                  </a:lnTo>
                  <a:lnTo>
                    <a:pt x="81" y="526"/>
                  </a:lnTo>
                  <a:lnTo>
                    <a:pt x="81" y="526"/>
                  </a:lnTo>
                  <a:lnTo>
                    <a:pt x="81" y="522"/>
                  </a:lnTo>
                  <a:lnTo>
                    <a:pt x="90" y="524"/>
                  </a:lnTo>
                  <a:lnTo>
                    <a:pt x="95" y="519"/>
                  </a:lnTo>
                  <a:lnTo>
                    <a:pt x="100" y="519"/>
                  </a:lnTo>
                  <a:lnTo>
                    <a:pt x="100" y="522"/>
                  </a:lnTo>
                  <a:lnTo>
                    <a:pt x="100" y="522"/>
                  </a:lnTo>
                  <a:lnTo>
                    <a:pt x="104" y="526"/>
                  </a:lnTo>
                  <a:lnTo>
                    <a:pt x="104" y="526"/>
                  </a:lnTo>
                  <a:lnTo>
                    <a:pt x="107" y="526"/>
                  </a:lnTo>
                  <a:lnTo>
                    <a:pt x="109" y="529"/>
                  </a:lnTo>
                  <a:lnTo>
                    <a:pt x="111" y="526"/>
                  </a:lnTo>
                  <a:lnTo>
                    <a:pt x="118" y="531"/>
                  </a:lnTo>
                  <a:lnTo>
                    <a:pt x="126" y="536"/>
                  </a:lnTo>
                  <a:lnTo>
                    <a:pt x="123" y="536"/>
                  </a:lnTo>
                  <a:lnTo>
                    <a:pt x="126" y="540"/>
                  </a:lnTo>
                  <a:lnTo>
                    <a:pt x="128" y="538"/>
                  </a:lnTo>
                  <a:lnTo>
                    <a:pt x="133" y="536"/>
                  </a:lnTo>
                  <a:lnTo>
                    <a:pt x="135" y="529"/>
                  </a:lnTo>
                  <a:lnTo>
                    <a:pt x="142" y="531"/>
                  </a:lnTo>
                  <a:lnTo>
                    <a:pt x="147" y="526"/>
                  </a:lnTo>
                  <a:lnTo>
                    <a:pt x="152" y="526"/>
                  </a:lnTo>
                  <a:lnTo>
                    <a:pt x="154" y="526"/>
                  </a:lnTo>
                  <a:lnTo>
                    <a:pt x="159" y="526"/>
                  </a:lnTo>
                  <a:lnTo>
                    <a:pt x="159" y="522"/>
                  </a:lnTo>
                  <a:lnTo>
                    <a:pt x="159" y="526"/>
                  </a:lnTo>
                  <a:lnTo>
                    <a:pt x="161" y="526"/>
                  </a:lnTo>
                  <a:lnTo>
                    <a:pt x="161" y="533"/>
                  </a:lnTo>
                  <a:lnTo>
                    <a:pt x="163" y="533"/>
                  </a:lnTo>
                  <a:lnTo>
                    <a:pt x="163" y="536"/>
                  </a:lnTo>
                  <a:lnTo>
                    <a:pt x="168" y="536"/>
                  </a:lnTo>
                  <a:lnTo>
                    <a:pt x="170" y="538"/>
                  </a:lnTo>
                  <a:lnTo>
                    <a:pt x="170" y="540"/>
                  </a:lnTo>
                  <a:lnTo>
                    <a:pt x="175" y="540"/>
                  </a:lnTo>
                  <a:lnTo>
                    <a:pt x="178" y="545"/>
                  </a:lnTo>
                  <a:lnTo>
                    <a:pt x="173" y="548"/>
                  </a:lnTo>
                  <a:lnTo>
                    <a:pt x="173" y="552"/>
                  </a:lnTo>
                  <a:lnTo>
                    <a:pt x="173" y="555"/>
                  </a:lnTo>
                  <a:lnTo>
                    <a:pt x="173" y="555"/>
                  </a:lnTo>
                  <a:lnTo>
                    <a:pt x="173" y="564"/>
                  </a:lnTo>
                  <a:lnTo>
                    <a:pt x="173" y="569"/>
                  </a:lnTo>
                  <a:lnTo>
                    <a:pt x="173" y="569"/>
                  </a:lnTo>
                  <a:lnTo>
                    <a:pt x="178" y="576"/>
                  </a:lnTo>
                  <a:lnTo>
                    <a:pt x="173" y="578"/>
                  </a:lnTo>
                  <a:lnTo>
                    <a:pt x="168" y="578"/>
                  </a:lnTo>
                  <a:lnTo>
                    <a:pt x="163" y="583"/>
                  </a:lnTo>
                  <a:lnTo>
                    <a:pt x="168" y="583"/>
                  </a:lnTo>
                  <a:lnTo>
                    <a:pt x="168" y="597"/>
                  </a:lnTo>
                  <a:lnTo>
                    <a:pt x="163" y="607"/>
                  </a:lnTo>
                  <a:lnTo>
                    <a:pt x="168" y="607"/>
                  </a:lnTo>
                  <a:lnTo>
                    <a:pt x="168" y="614"/>
                  </a:lnTo>
                  <a:lnTo>
                    <a:pt x="170" y="614"/>
                  </a:lnTo>
                  <a:lnTo>
                    <a:pt x="178" y="616"/>
                  </a:lnTo>
                  <a:lnTo>
                    <a:pt x="173" y="625"/>
                  </a:lnTo>
                  <a:lnTo>
                    <a:pt x="178" y="623"/>
                  </a:lnTo>
                  <a:lnTo>
                    <a:pt x="178" y="625"/>
                  </a:lnTo>
                  <a:lnTo>
                    <a:pt x="178" y="628"/>
                  </a:lnTo>
                  <a:lnTo>
                    <a:pt x="175" y="633"/>
                  </a:lnTo>
                  <a:lnTo>
                    <a:pt x="182" y="630"/>
                  </a:lnTo>
                  <a:lnTo>
                    <a:pt x="178" y="635"/>
                  </a:lnTo>
                  <a:lnTo>
                    <a:pt x="178" y="642"/>
                  </a:lnTo>
                  <a:lnTo>
                    <a:pt x="173" y="647"/>
                  </a:lnTo>
                  <a:lnTo>
                    <a:pt x="173" y="644"/>
                  </a:lnTo>
                  <a:lnTo>
                    <a:pt x="168" y="649"/>
                  </a:lnTo>
                  <a:lnTo>
                    <a:pt x="170" y="649"/>
                  </a:lnTo>
                  <a:lnTo>
                    <a:pt x="173" y="654"/>
                  </a:lnTo>
                  <a:lnTo>
                    <a:pt x="170" y="654"/>
                  </a:lnTo>
                  <a:lnTo>
                    <a:pt x="168" y="659"/>
                  </a:lnTo>
                  <a:lnTo>
                    <a:pt x="168" y="656"/>
                  </a:lnTo>
                  <a:lnTo>
                    <a:pt x="168" y="659"/>
                  </a:lnTo>
                  <a:lnTo>
                    <a:pt x="163" y="661"/>
                  </a:lnTo>
                  <a:lnTo>
                    <a:pt x="161" y="666"/>
                  </a:lnTo>
                  <a:lnTo>
                    <a:pt x="156" y="663"/>
                  </a:lnTo>
                  <a:lnTo>
                    <a:pt x="154" y="670"/>
                  </a:lnTo>
                  <a:lnTo>
                    <a:pt x="154" y="668"/>
                  </a:lnTo>
                  <a:lnTo>
                    <a:pt x="152" y="668"/>
                  </a:lnTo>
                  <a:lnTo>
                    <a:pt x="152" y="675"/>
                  </a:lnTo>
                  <a:lnTo>
                    <a:pt x="149" y="675"/>
                  </a:lnTo>
                  <a:lnTo>
                    <a:pt x="147" y="673"/>
                  </a:lnTo>
                  <a:lnTo>
                    <a:pt x="144" y="673"/>
                  </a:lnTo>
                  <a:lnTo>
                    <a:pt x="144" y="677"/>
                  </a:lnTo>
                  <a:lnTo>
                    <a:pt x="149" y="677"/>
                  </a:lnTo>
                  <a:lnTo>
                    <a:pt x="156" y="685"/>
                  </a:lnTo>
                  <a:lnTo>
                    <a:pt x="156" y="685"/>
                  </a:lnTo>
                  <a:lnTo>
                    <a:pt x="144" y="694"/>
                  </a:lnTo>
                  <a:lnTo>
                    <a:pt x="137" y="694"/>
                  </a:lnTo>
                  <a:lnTo>
                    <a:pt x="137" y="696"/>
                  </a:lnTo>
                  <a:lnTo>
                    <a:pt x="149" y="699"/>
                  </a:lnTo>
                  <a:lnTo>
                    <a:pt x="159" y="699"/>
                  </a:lnTo>
                  <a:lnTo>
                    <a:pt x="163" y="706"/>
                  </a:lnTo>
                  <a:lnTo>
                    <a:pt x="166" y="708"/>
                  </a:lnTo>
                  <a:lnTo>
                    <a:pt x="173" y="713"/>
                  </a:lnTo>
                  <a:lnTo>
                    <a:pt x="173" y="708"/>
                  </a:lnTo>
                  <a:lnTo>
                    <a:pt x="173" y="706"/>
                  </a:lnTo>
                  <a:lnTo>
                    <a:pt x="178" y="708"/>
                  </a:lnTo>
                  <a:lnTo>
                    <a:pt x="180" y="708"/>
                  </a:lnTo>
                  <a:lnTo>
                    <a:pt x="178" y="713"/>
                  </a:lnTo>
                  <a:lnTo>
                    <a:pt x="187" y="722"/>
                  </a:lnTo>
                  <a:lnTo>
                    <a:pt x="194" y="725"/>
                  </a:lnTo>
                  <a:lnTo>
                    <a:pt x="196" y="722"/>
                  </a:lnTo>
                  <a:lnTo>
                    <a:pt x="196" y="725"/>
                  </a:lnTo>
                  <a:lnTo>
                    <a:pt x="196" y="725"/>
                  </a:lnTo>
                  <a:lnTo>
                    <a:pt x="201" y="727"/>
                  </a:lnTo>
                  <a:lnTo>
                    <a:pt x="192" y="736"/>
                  </a:lnTo>
                  <a:lnTo>
                    <a:pt x="192" y="744"/>
                  </a:lnTo>
                  <a:lnTo>
                    <a:pt x="201" y="760"/>
                  </a:lnTo>
                  <a:lnTo>
                    <a:pt x="213" y="758"/>
                  </a:lnTo>
                  <a:lnTo>
                    <a:pt x="218" y="753"/>
                  </a:lnTo>
                  <a:lnTo>
                    <a:pt x="220" y="753"/>
                  </a:lnTo>
                  <a:lnTo>
                    <a:pt x="225" y="751"/>
                  </a:lnTo>
                  <a:lnTo>
                    <a:pt x="225" y="748"/>
                  </a:lnTo>
                  <a:lnTo>
                    <a:pt x="230" y="751"/>
                  </a:lnTo>
                  <a:lnTo>
                    <a:pt x="232" y="748"/>
                  </a:lnTo>
                  <a:lnTo>
                    <a:pt x="227" y="748"/>
                  </a:lnTo>
                  <a:lnTo>
                    <a:pt x="227" y="744"/>
                  </a:lnTo>
                  <a:lnTo>
                    <a:pt x="239" y="746"/>
                  </a:lnTo>
                  <a:lnTo>
                    <a:pt x="239" y="746"/>
                  </a:lnTo>
                  <a:lnTo>
                    <a:pt x="239" y="746"/>
                  </a:lnTo>
                  <a:lnTo>
                    <a:pt x="244" y="744"/>
                  </a:lnTo>
                  <a:lnTo>
                    <a:pt x="248" y="741"/>
                  </a:lnTo>
                  <a:lnTo>
                    <a:pt x="251" y="744"/>
                  </a:lnTo>
                  <a:lnTo>
                    <a:pt x="253" y="741"/>
                  </a:lnTo>
                  <a:lnTo>
                    <a:pt x="251" y="736"/>
                  </a:lnTo>
                  <a:lnTo>
                    <a:pt x="248" y="736"/>
                  </a:lnTo>
                  <a:lnTo>
                    <a:pt x="251" y="732"/>
                  </a:lnTo>
                  <a:lnTo>
                    <a:pt x="253" y="725"/>
                  </a:lnTo>
                  <a:lnTo>
                    <a:pt x="253" y="722"/>
                  </a:lnTo>
                  <a:lnTo>
                    <a:pt x="265" y="718"/>
                  </a:lnTo>
                  <a:lnTo>
                    <a:pt x="267" y="718"/>
                  </a:lnTo>
                  <a:lnTo>
                    <a:pt x="270" y="722"/>
                  </a:lnTo>
                  <a:lnTo>
                    <a:pt x="272" y="720"/>
                  </a:lnTo>
                  <a:lnTo>
                    <a:pt x="272" y="725"/>
                  </a:lnTo>
                  <a:lnTo>
                    <a:pt x="274" y="727"/>
                  </a:lnTo>
                  <a:lnTo>
                    <a:pt x="279" y="725"/>
                  </a:lnTo>
                  <a:lnTo>
                    <a:pt x="279" y="720"/>
                  </a:lnTo>
                  <a:lnTo>
                    <a:pt x="281" y="718"/>
                  </a:lnTo>
                  <a:lnTo>
                    <a:pt x="281" y="720"/>
                  </a:lnTo>
                  <a:lnTo>
                    <a:pt x="289" y="718"/>
                  </a:lnTo>
                  <a:lnTo>
                    <a:pt x="284" y="715"/>
                  </a:lnTo>
                  <a:lnTo>
                    <a:pt x="286" y="710"/>
                  </a:lnTo>
                  <a:lnTo>
                    <a:pt x="289" y="710"/>
                  </a:lnTo>
                  <a:lnTo>
                    <a:pt x="296" y="715"/>
                  </a:lnTo>
                  <a:lnTo>
                    <a:pt x="293" y="727"/>
                  </a:lnTo>
                  <a:lnTo>
                    <a:pt x="296" y="727"/>
                  </a:lnTo>
                  <a:lnTo>
                    <a:pt x="296" y="732"/>
                  </a:lnTo>
                  <a:lnTo>
                    <a:pt x="298" y="732"/>
                  </a:lnTo>
                  <a:lnTo>
                    <a:pt x="300" y="732"/>
                  </a:lnTo>
                  <a:lnTo>
                    <a:pt x="300" y="729"/>
                  </a:lnTo>
                  <a:lnTo>
                    <a:pt x="300" y="727"/>
                  </a:lnTo>
                  <a:lnTo>
                    <a:pt x="305" y="732"/>
                  </a:lnTo>
                  <a:lnTo>
                    <a:pt x="305" y="732"/>
                  </a:lnTo>
                  <a:lnTo>
                    <a:pt x="307" y="732"/>
                  </a:lnTo>
                  <a:lnTo>
                    <a:pt x="305" y="732"/>
                  </a:lnTo>
                  <a:lnTo>
                    <a:pt x="305" y="725"/>
                  </a:lnTo>
                  <a:lnTo>
                    <a:pt x="305" y="725"/>
                  </a:lnTo>
                  <a:lnTo>
                    <a:pt x="305" y="727"/>
                  </a:lnTo>
                  <a:lnTo>
                    <a:pt x="307" y="727"/>
                  </a:lnTo>
                  <a:lnTo>
                    <a:pt x="310" y="727"/>
                  </a:lnTo>
                  <a:lnTo>
                    <a:pt x="312" y="727"/>
                  </a:lnTo>
                  <a:lnTo>
                    <a:pt x="315" y="732"/>
                  </a:lnTo>
                  <a:lnTo>
                    <a:pt x="319" y="729"/>
                  </a:lnTo>
                  <a:lnTo>
                    <a:pt x="317" y="729"/>
                  </a:lnTo>
                  <a:lnTo>
                    <a:pt x="319" y="727"/>
                  </a:lnTo>
                  <a:lnTo>
                    <a:pt x="324" y="732"/>
                  </a:lnTo>
                  <a:lnTo>
                    <a:pt x="324" y="729"/>
                  </a:lnTo>
                  <a:lnTo>
                    <a:pt x="326" y="729"/>
                  </a:lnTo>
                  <a:lnTo>
                    <a:pt x="326" y="732"/>
                  </a:lnTo>
                  <a:lnTo>
                    <a:pt x="324" y="732"/>
                  </a:lnTo>
                  <a:lnTo>
                    <a:pt x="324" y="732"/>
                  </a:lnTo>
                  <a:lnTo>
                    <a:pt x="329" y="732"/>
                  </a:lnTo>
                  <a:lnTo>
                    <a:pt x="333" y="736"/>
                  </a:lnTo>
                  <a:lnTo>
                    <a:pt x="333" y="734"/>
                  </a:lnTo>
                  <a:lnTo>
                    <a:pt x="338" y="736"/>
                  </a:lnTo>
                  <a:lnTo>
                    <a:pt x="338" y="729"/>
                  </a:lnTo>
                  <a:lnTo>
                    <a:pt x="341" y="732"/>
                  </a:lnTo>
                  <a:lnTo>
                    <a:pt x="343" y="732"/>
                  </a:lnTo>
                  <a:lnTo>
                    <a:pt x="352" y="739"/>
                  </a:lnTo>
                  <a:lnTo>
                    <a:pt x="352" y="741"/>
                  </a:lnTo>
                  <a:lnTo>
                    <a:pt x="357" y="744"/>
                  </a:lnTo>
                  <a:lnTo>
                    <a:pt x="357" y="746"/>
                  </a:lnTo>
                  <a:lnTo>
                    <a:pt x="359" y="748"/>
                  </a:lnTo>
                  <a:lnTo>
                    <a:pt x="362" y="746"/>
                  </a:lnTo>
                  <a:lnTo>
                    <a:pt x="362" y="746"/>
                  </a:lnTo>
                  <a:lnTo>
                    <a:pt x="367" y="748"/>
                  </a:lnTo>
                  <a:lnTo>
                    <a:pt x="369" y="746"/>
                  </a:lnTo>
                  <a:lnTo>
                    <a:pt x="369" y="741"/>
                  </a:lnTo>
                  <a:lnTo>
                    <a:pt x="371" y="741"/>
                  </a:lnTo>
                  <a:lnTo>
                    <a:pt x="374" y="736"/>
                  </a:lnTo>
                  <a:lnTo>
                    <a:pt x="376" y="736"/>
                  </a:lnTo>
                  <a:lnTo>
                    <a:pt x="378" y="734"/>
                  </a:lnTo>
                  <a:lnTo>
                    <a:pt x="381" y="736"/>
                  </a:lnTo>
                  <a:lnTo>
                    <a:pt x="381" y="736"/>
                  </a:lnTo>
                  <a:lnTo>
                    <a:pt x="385" y="736"/>
                  </a:lnTo>
                  <a:lnTo>
                    <a:pt x="390" y="736"/>
                  </a:lnTo>
                  <a:lnTo>
                    <a:pt x="393" y="741"/>
                  </a:lnTo>
                  <a:lnTo>
                    <a:pt x="397" y="734"/>
                  </a:lnTo>
                  <a:lnTo>
                    <a:pt x="400" y="736"/>
                  </a:lnTo>
                  <a:lnTo>
                    <a:pt x="400" y="736"/>
                  </a:lnTo>
                  <a:lnTo>
                    <a:pt x="402" y="736"/>
                  </a:lnTo>
                  <a:lnTo>
                    <a:pt x="404" y="732"/>
                  </a:lnTo>
                  <a:lnTo>
                    <a:pt x="407" y="722"/>
                  </a:lnTo>
                  <a:lnTo>
                    <a:pt x="404" y="720"/>
                  </a:lnTo>
                  <a:lnTo>
                    <a:pt x="404" y="713"/>
                  </a:lnTo>
                  <a:lnTo>
                    <a:pt x="409" y="713"/>
                  </a:lnTo>
                  <a:lnTo>
                    <a:pt x="409" y="710"/>
                  </a:lnTo>
                  <a:lnTo>
                    <a:pt x="414" y="710"/>
                  </a:lnTo>
                  <a:lnTo>
                    <a:pt x="416" y="706"/>
                  </a:lnTo>
                  <a:lnTo>
                    <a:pt x="423" y="708"/>
                  </a:lnTo>
                  <a:lnTo>
                    <a:pt x="428" y="703"/>
                  </a:lnTo>
                  <a:lnTo>
                    <a:pt x="433" y="699"/>
                  </a:lnTo>
                  <a:lnTo>
                    <a:pt x="437" y="703"/>
                  </a:lnTo>
                  <a:lnTo>
                    <a:pt x="440" y="708"/>
                  </a:lnTo>
                  <a:lnTo>
                    <a:pt x="449" y="710"/>
                  </a:lnTo>
                  <a:lnTo>
                    <a:pt x="449" y="713"/>
                  </a:lnTo>
                  <a:lnTo>
                    <a:pt x="447" y="718"/>
                  </a:lnTo>
                  <a:lnTo>
                    <a:pt x="452" y="720"/>
                  </a:lnTo>
                  <a:lnTo>
                    <a:pt x="447" y="727"/>
                  </a:lnTo>
                  <a:lnTo>
                    <a:pt x="447" y="736"/>
                  </a:lnTo>
                  <a:lnTo>
                    <a:pt x="447" y="741"/>
                  </a:lnTo>
                  <a:lnTo>
                    <a:pt x="454" y="746"/>
                  </a:lnTo>
                  <a:lnTo>
                    <a:pt x="454" y="748"/>
                  </a:lnTo>
                  <a:lnTo>
                    <a:pt x="456" y="748"/>
                  </a:lnTo>
                  <a:lnTo>
                    <a:pt x="466" y="751"/>
                  </a:lnTo>
                  <a:lnTo>
                    <a:pt x="466" y="755"/>
                  </a:lnTo>
                  <a:lnTo>
                    <a:pt x="470" y="753"/>
                  </a:lnTo>
                  <a:lnTo>
                    <a:pt x="470" y="751"/>
                  </a:lnTo>
                  <a:lnTo>
                    <a:pt x="480" y="746"/>
                  </a:lnTo>
                  <a:lnTo>
                    <a:pt x="480" y="736"/>
                  </a:lnTo>
                  <a:lnTo>
                    <a:pt x="494" y="739"/>
                  </a:lnTo>
                  <a:lnTo>
                    <a:pt x="506" y="741"/>
                  </a:lnTo>
                  <a:lnTo>
                    <a:pt x="506" y="722"/>
                  </a:lnTo>
                  <a:lnTo>
                    <a:pt x="527" y="725"/>
                  </a:lnTo>
                  <a:lnTo>
                    <a:pt x="530" y="722"/>
                  </a:lnTo>
                  <a:lnTo>
                    <a:pt x="530" y="718"/>
                  </a:lnTo>
                  <a:lnTo>
                    <a:pt x="534" y="718"/>
                  </a:lnTo>
                  <a:lnTo>
                    <a:pt x="544" y="732"/>
                  </a:lnTo>
                  <a:lnTo>
                    <a:pt x="548" y="727"/>
                  </a:lnTo>
                  <a:lnTo>
                    <a:pt x="548" y="732"/>
                  </a:lnTo>
                  <a:lnTo>
                    <a:pt x="553" y="732"/>
                  </a:lnTo>
                  <a:lnTo>
                    <a:pt x="558" y="736"/>
                  </a:lnTo>
                  <a:lnTo>
                    <a:pt x="577" y="736"/>
                  </a:lnTo>
                  <a:lnTo>
                    <a:pt x="577" y="751"/>
                  </a:lnTo>
                  <a:lnTo>
                    <a:pt x="589" y="755"/>
                  </a:lnTo>
                  <a:lnTo>
                    <a:pt x="589" y="765"/>
                  </a:lnTo>
                  <a:lnTo>
                    <a:pt x="586" y="788"/>
                  </a:lnTo>
                  <a:lnTo>
                    <a:pt x="615" y="793"/>
                  </a:lnTo>
                  <a:lnTo>
                    <a:pt x="622" y="796"/>
                  </a:lnTo>
                  <a:lnTo>
                    <a:pt x="624" y="814"/>
                  </a:lnTo>
                  <a:lnTo>
                    <a:pt x="624" y="822"/>
                  </a:lnTo>
                  <a:lnTo>
                    <a:pt x="626" y="826"/>
                  </a:lnTo>
                  <a:lnTo>
                    <a:pt x="629" y="826"/>
                  </a:lnTo>
                  <a:lnTo>
                    <a:pt x="636" y="826"/>
                  </a:lnTo>
                  <a:lnTo>
                    <a:pt x="638" y="831"/>
                  </a:lnTo>
                  <a:lnTo>
                    <a:pt x="643" y="831"/>
                  </a:lnTo>
                  <a:lnTo>
                    <a:pt x="643" y="831"/>
                  </a:lnTo>
                  <a:lnTo>
                    <a:pt x="650" y="831"/>
                  </a:lnTo>
                  <a:lnTo>
                    <a:pt x="657" y="838"/>
                  </a:lnTo>
                  <a:lnTo>
                    <a:pt x="659" y="850"/>
                  </a:lnTo>
                  <a:lnTo>
                    <a:pt x="667" y="857"/>
                  </a:lnTo>
                  <a:lnTo>
                    <a:pt x="669" y="857"/>
                  </a:lnTo>
                  <a:lnTo>
                    <a:pt x="671" y="855"/>
                  </a:lnTo>
                  <a:lnTo>
                    <a:pt x="674" y="852"/>
                  </a:lnTo>
                  <a:lnTo>
                    <a:pt x="678" y="862"/>
                  </a:lnTo>
                  <a:lnTo>
                    <a:pt x="681" y="862"/>
                  </a:lnTo>
                  <a:lnTo>
                    <a:pt x="683" y="862"/>
                  </a:lnTo>
                  <a:lnTo>
                    <a:pt x="685" y="864"/>
                  </a:lnTo>
                  <a:lnTo>
                    <a:pt x="685" y="862"/>
                  </a:lnTo>
                  <a:lnTo>
                    <a:pt x="688" y="864"/>
                  </a:lnTo>
                  <a:lnTo>
                    <a:pt x="690" y="864"/>
                  </a:lnTo>
                  <a:lnTo>
                    <a:pt x="695" y="873"/>
                  </a:lnTo>
                  <a:lnTo>
                    <a:pt x="700" y="878"/>
                  </a:lnTo>
                  <a:lnTo>
                    <a:pt x="700" y="878"/>
                  </a:lnTo>
                  <a:lnTo>
                    <a:pt x="700" y="881"/>
                  </a:lnTo>
                  <a:lnTo>
                    <a:pt x="700" y="883"/>
                  </a:lnTo>
                  <a:lnTo>
                    <a:pt x="704" y="888"/>
                  </a:lnTo>
                  <a:lnTo>
                    <a:pt x="704" y="888"/>
                  </a:lnTo>
                  <a:lnTo>
                    <a:pt x="709" y="888"/>
                  </a:lnTo>
                  <a:lnTo>
                    <a:pt x="714" y="883"/>
                  </a:lnTo>
                  <a:lnTo>
                    <a:pt x="719" y="885"/>
                  </a:lnTo>
                  <a:lnTo>
                    <a:pt x="723" y="883"/>
                  </a:lnTo>
                  <a:lnTo>
                    <a:pt x="726" y="888"/>
                  </a:lnTo>
                  <a:lnTo>
                    <a:pt x="735" y="883"/>
                  </a:lnTo>
                  <a:lnTo>
                    <a:pt x="735" y="881"/>
                  </a:lnTo>
                  <a:lnTo>
                    <a:pt x="737" y="878"/>
                  </a:lnTo>
                  <a:lnTo>
                    <a:pt x="735" y="873"/>
                  </a:lnTo>
                  <a:lnTo>
                    <a:pt x="737" y="873"/>
                  </a:lnTo>
                  <a:lnTo>
                    <a:pt x="737" y="876"/>
                  </a:lnTo>
                  <a:lnTo>
                    <a:pt x="742" y="876"/>
                  </a:lnTo>
                  <a:lnTo>
                    <a:pt x="742" y="878"/>
                  </a:lnTo>
                  <a:lnTo>
                    <a:pt x="737" y="883"/>
                  </a:lnTo>
                  <a:lnTo>
                    <a:pt x="737" y="883"/>
                  </a:lnTo>
                  <a:lnTo>
                    <a:pt x="737" y="888"/>
                  </a:lnTo>
                  <a:lnTo>
                    <a:pt x="752" y="888"/>
                  </a:lnTo>
                  <a:lnTo>
                    <a:pt x="754" y="888"/>
                  </a:lnTo>
                  <a:lnTo>
                    <a:pt x="756" y="888"/>
                  </a:lnTo>
                  <a:lnTo>
                    <a:pt x="756" y="885"/>
                  </a:lnTo>
                  <a:lnTo>
                    <a:pt x="763" y="888"/>
                  </a:lnTo>
                  <a:lnTo>
                    <a:pt x="761" y="888"/>
                  </a:lnTo>
                  <a:lnTo>
                    <a:pt x="763" y="883"/>
                  </a:lnTo>
                  <a:lnTo>
                    <a:pt x="761" y="883"/>
                  </a:lnTo>
                  <a:lnTo>
                    <a:pt x="768" y="885"/>
                  </a:lnTo>
                  <a:lnTo>
                    <a:pt x="770" y="883"/>
                  </a:lnTo>
                  <a:lnTo>
                    <a:pt x="775" y="888"/>
                  </a:lnTo>
                  <a:lnTo>
                    <a:pt x="778" y="890"/>
                  </a:lnTo>
                  <a:lnTo>
                    <a:pt x="796" y="899"/>
                  </a:lnTo>
                  <a:lnTo>
                    <a:pt x="796" y="888"/>
                  </a:lnTo>
                  <a:lnTo>
                    <a:pt x="794" y="888"/>
                  </a:lnTo>
                  <a:lnTo>
                    <a:pt x="792" y="881"/>
                  </a:lnTo>
                  <a:lnTo>
                    <a:pt x="787" y="878"/>
                  </a:lnTo>
                  <a:lnTo>
                    <a:pt x="787" y="873"/>
                  </a:lnTo>
                  <a:lnTo>
                    <a:pt x="789" y="873"/>
                  </a:lnTo>
                  <a:lnTo>
                    <a:pt x="789" y="871"/>
                  </a:lnTo>
                  <a:lnTo>
                    <a:pt x="789" y="866"/>
                  </a:lnTo>
                  <a:lnTo>
                    <a:pt x="794" y="866"/>
                  </a:lnTo>
                  <a:lnTo>
                    <a:pt x="794" y="864"/>
                  </a:lnTo>
                  <a:lnTo>
                    <a:pt x="799" y="869"/>
                  </a:lnTo>
                  <a:lnTo>
                    <a:pt x="804" y="864"/>
                  </a:lnTo>
                  <a:lnTo>
                    <a:pt x="808" y="864"/>
                  </a:lnTo>
                  <a:lnTo>
                    <a:pt x="811" y="862"/>
                  </a:lnTo>
                  <a:lnTo>
                    <a:pt x="818" y="859"/>
                  </a:lnTo>
                  <a:lnTo>
                    <a:pt x="813" y="855"/>
                  </a:lnTo>
                  <a:lnTo>
                    <a:pt x="808" y="850"/>
                  </a:lnTo>
                  <a:lnTo>
                    <a:pt x="808" y="850"/>
                  </a:lnTo>
                  <a:lnTo>
                    <a:pt x="806" y="845"/>
                  </a:lnTo>
                  <a:lnTo>
                    <a:pt x="811" y="838"/>
                  </a:lnTo>
                  <a:lnTo>
                    <a:pt x="818" y="836"/>
                  </a:lnTo>
                  <a:lnTo>
                    <a:pt x="818" y="831"/>
                  </a:lnTo>
                  <a:lnTo>
                    <a:pt x="822" y="831"/>
                  </a:lnTo>
                  <a:lnTo>
                    <a:pt x="832" y="833"/>
                  </a:lnTo>
                  <a:lnTo>
                    <a:pt x="846" y="819"/>
                  </a:lnTo>
                  <a:lnTo>
                    <a:pt x="846" y="817"/>
                  </a:lnTo>
                  <a:lnTo>
                    <a:pt x="851" y="817"/>
                  </a:lnTo>
                  <a:lnTo>
                    <a:pt x="853" y="819"/>
                  </a:lnTo>
                  <a:lnTo>
                    <a:pt x="856" y="822"/>
                  </a:lnTo>
                  <a:lnTo>
                    <a:pt x="856" y="817"/>
                  </a:lnTo>
                  <a:lnTo>
                    <a:pt x="860" y="817"/>
                  </a:lnTo>
                  <a:lnTo>
                    <a:pt x="860" y="814"/>
                  </a:lnTo>
                  <a:lnTo>
                    <a:pt x="863" y="814"/>
                  </a:lnTo>
                  <a:lnTo>
                    <a:pt x="867" y="812"/>
                  </a:lnTo>
                  <a:lnTo>
                    <a:pt x="870" y="817"/>
                  </a:lnTo>
                  <a:lnTo>
                    <a:pt x="872" y="814"/>
                  </a:lnTo>
                  <a:lnTo>
                    <a:pt x="872" y="812"/>
                  </a:lnTo>
                  <a:lnTo>
                    <a:pt x="870" y="810"/>
                  </a:lnTo>
                  <a:lnTo>
                    <a:pt x="877" y="807"/>
                  </a:lnTo>
                  <a:lnTo>
                    <a:pt x="877" y="805"/>
                  </a:lnTo>
                  <a:lnTo>
                    <a:pt x="879" y="805"/>
                  </a:lnTo>
                  <a:lnTo>
                    <a:pt x="879" y="807"/>
                  </a:lnTo>
                  <a:lnTo>
                    <a:pt x="889" y="807"/>
                  </a:lnTo>
                  <a:lnTo>
                    <a:pt x="889" y="810"/>
                  </a:lnTo>
                  <a:lnTo>
                    <a:pt x="891" y="805"/>
                  </a:lnTo>
                  <a:lnTo>
                    <a:pt x="893" y="805"/>
                  </a:lnTo>
                  <a:lnTo>
                    <a:pt x="896" y="803"/>
                  </a:lnTo>
                  <a:lnTo>
                    <a:pt x="905" y="800"/>
                  </a:lnTo>
                  <a:lnTo>
                    <a:pt x="907" y="796"/>
                  </a:lnTo>
                  <a:lnTo>
                    <a:pt x="910" y="774"/>
                  </a:lnTo>
                  <a:lnTo>
                    <a:pt x="917" y="770"/>
                  </a:lnTo>
                  <a:lnTo>
                    <a:pt x="924" y="770"/>
                  </a:lnTo>
                  <a:lnTo>
                    <a:pt x="924" y="770"/>
                  </a:lnTo>
                  <a:lnTo>
                    <a:pt x="929" y="774"/>
                  </a:lnTo>
                  <a:lnTo>
                    <a:pt x="931" y="774"/>
                  </a:lnTo>
                  <a:lnTo>
                    <a:pt x="938" y="779"/>
                  </a:lnTo>
                  <a:lnTo>
                    <a:pt x="941" y="788"/>
                  </a:lnTo>
                  <a:lnTo>
                    <a:pt x="943" y="788"/>
                  </a:lnTo>
                  <a:lnTo>
                    <a:pt x="948" y="793"/>
                  </a:lnTo>
                  <a:lnTo>
                    <a:pt x="948" y="793"/>
                  </a:lnTo>
                  <a:lnTo>
                    <a:pt x="952" y="793"/>
                  </a:lnTo>
                  <a:lnTo>
                    <a:pt x="971" y="807"/>
                  </a:lnTo>
                  <a:lnTo>
                    <a:pt x="971" y="805"/>
                  </a:lnTo>
                  <a:lnTo>
                    <a:pt x="974" y="807"/>
                  </a:lnTo>
                  <a:lnTo>
                    <a:pt x="978" y="803"/>
                  </a:lnTo>
                  <a:lnTo>
                    <a:pt x="981" y="800"/>
                  </a:lnTo>
                  <a:lnTo>
                    <a:pt x="981" y="796"/>
                  </a:lnTo>
                  <a:lnTo>
                    <a:pt x="983" y="793"/>
                  </a:lnTo>
                  <a:lnTo>
                    <a:pt x="983" y="793"/>
                  </a:lnTo>
                  <a:close/>
                </a:path>
              </a:pathLst>
            </a:custGeom>
            <a:solidFill>
              <a:srgbClr val="433356">
                <a:lumMod val="20000"/>
                <a:lumOff val="8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45" name="Freeform 9"/>
            <p:cNvSpPr>
              <a:spLocks/>
            </p:cNvSpPr>
            <p:nvPr/>
          </p:nvSpPr>
          <p:spPr bwMode="auto">
            <a:xfrm>
              <a:off x="651" y="1586"/>
              <a:ext cx="1009" cy="1323"/>
            </a:xfrm>
            <a:custGeom>
              <a:avLst/>
              <a:gdLst>
                <a:gd name="T0" fmla="*/ 978 w 1009"/>
                <a:gd name="T1" fmla="*/ 234 h 1323"/>
                <a:gd name="T2" fmla="*/ 938 w 1009"/>
                <a:gd name="T3" fmla="*/ 196 h 1323"/>
                <a:gd name="T4" fmla="*/ 890 w 1009"/>
                <a:gd name="T5" fmla="*/ 149 h 1323"/>
                <a:gd name="T6" fmla="*/ 822 w 1009"/>
                <a:gd name="T7" fmla="*/ 123 h 1323"/>
                <a:gd name="T8" fmla="*/ 808 w 1009"/>
                <a:gd name="T9" fmla="*/ 90 h 1323"/>
                <a:gd name="T10" fmla="*/ 744 w 1009"/>
                <a:gd name="T11" fmla="*/ 85 h 1323"/>
                <a:gd name="T12" fmla="*/ 753 w 1009"/>
                <a:gd name="T13" fmla="*/ 41 h 1323"/>
                <a:gd name="T14" fmla="*/ 713 w 1009"/>
                <a:gd name="T15" fmla="*/ 17 h 1323"/>
                <a:gd name="T16" fmla="*/ 687 w 1009"/>
                <a:gd name="T17" fmla="*/ 0 h 1323"/>
                <a:gd name="T18" fmla="*/ 666 w 1009"/>
                <a:gd name="T19" fmla="*/ 29 h 1323"/>
                <a:gd name="T20" fmla="*/ 628 w 1009"/>
                <a:gd name="T21" fmla="*/ 50 h 1323"/>
                <a:gd name="T22" fmla="*/ 612 w 1009"/>
                <a:gd name="T23" fmla="*/ 107 h 1323"/>
                <a:gd name="T24" fmla="*/ 567 w 1009"/>
                <a:gd name="T25" fmla="*/ 74 h 1323"/>
                <a:gd name="T26" fmla="*/ 524 w 1009"/>
                <a:gd name="T27" fmla="*/ 62 h 1323"/>
                <a:gd name="T28" fmla="*/ 498 w 1009"/>
                <a:gd name="T29" fmla="*/ 76 h 1323"/>
                <a:gd name="T30" fmla="*/ 444 w 1009"/>
                <a:gd name="T31" fmla="*/ 104 h 1323"/>
                <a:gd name="T32" fmla="*/ 418 w 1009"/>
                <a:gd name="T33" fmla="*/ 140 h 1323"/>
                <a:gd name="T34" fmla="*/ 373 w 1009"/>
                <a:gd name="T35" fmla="*/ 145 h 1323"/>
                <a:gd name="T36" fmla="*/ 314 w 1009"/>
                <a:gd name="T37" fmla="*/ 128 h 1323"/>
                <a:gd name="T38" fmla="*/ 248 w 1009"/>
                <a:gd name="T39" fmla="*/ 135 h 1323"/>
                <a:gd name="T40" fmla="*/ 203 w 1009"/>
                <a:gd name="T41" fmla="*/ 137 h 1323"/>
                <a:gd name="T42" fmla="*/ 118 w 1009"/>
                <a:gd name="T43" fmla="*/ 149 h 1323"/>
                <a:gd name="T44" fmla="*/ 61 w 1009"/>
                <a:gd name="T45" fmla="*/ 220 h 1323"/>
                <a:gd name="T46" fmla="*/ 2 w 1009"/>
                <a:gd name="T47" fmla="*/ 310 h 1323"/>
                <a:gd name="T48" fmla="*/ 66 w 1009"/>
                <a:gd name="T49" fmla="*/ 404 h 1323"/>
                <a:gd name="T50" fmla="*/ 83 w 1009"/>
                <a:gd name="T51" fmla="*/ 452 h 1323"/>
                <a:gd name="T52" fmla="*/ 106 w 1009"/>
                <a:gd name="T53" fmla="*/ 565 h 1323"/>
                <a:gd name="T54" fmla="*/ 123 w 1009"/>
                <a:gd name="T55" fmla="*/ 655 h 1323"/>
                <a:gd name="T56" fmla="*/ 191 w 1009"/>
                <a:gd name="T57" fmla="*/ 787 h 1323"/>
                <a:gd name="T58" fmla="*/ 286 w 1009"/>
                <a:gd name="T59" fmla="*/ 808 h 1323"/>
                <a:gd name="T60" fmla="*/ 352 w 1009"/>
                <a:gd name="T61" fmla="*/ 910 h 1323"/>
                <a:gd name="T62" fmla="*/ 406 w 1009"/>
                <a:gd name="T63" fmla="*/ 995 h 1323"/>
                <a:gd name="T64" fmla="*/ 522 w 1009"/>
                <a:gd name="T65" fmla="*/ 1122 h 1323"/>
                <a:gd name="T66" fmla="*/ 564 w 1009"/>
                <a:gd name="T67" fmla="*/ 1198 h 1323"/>
                <a:gd name="T68" fmla="*/ 614 w 1009"/>
                <a:gd name="T69" fmla="*/ 1311 h 1323"/>
                <a:gd name="T70" fmla="*/ 659 w 1009"/>
                <a:gd name="T71" fmla="*/ 1266 h 1323"/>
                <a:gd name="T72" fmla="*/ 718 w 1009"/>
                <a:gd name="T73" fmla="*/ 1188 h 1323"/>
                <a:gd name="T74" fmla="*/ 725 w 1009"/>
                <a:gd name="T75" fmla="*/ 1111 h 1323"/>
                <a:gd name="T76" fmla="*/ 765 w 1009"/>
                <a:gd name="T77" fmla="*/ 1103 h 1323"/>
                <a:gd name="T78" fmla="*/ 789 w 1009"/>
                <a:gd name="T79" fmla="*/ 1092 h 1323"/>
                <a:gd name="T80" fmla="*/ 801 w 1009"/>
                <a:gd name="T81" fmla="*/ 1028 h 1323"/>
                <a:gd name="T82" fmla="*/ 827 w 1009"/>
                <a:gd name="T83" fmla="*/ 1009 h 1323"/>
                <a:gd name="T84" fmla="*/ 829 w 1009"/>
                <a:gd name="T85" fmla="*/ 971 h 1323"/>
                <a:gd name="T86" fmla="*/ 855 w 1009"/>
                <a:gd name="T87" fmla="*/ 924 h 1323"/>
                <a:gd name="T88" fmla="*/ 888 w 1009"/>
                <a:gd name="T89" fmla="*/ 884 h 1323"/>
                <a:gd name="T90" fmla="*/ 879 w 1009"/>
                <a:gd name="T91" fmla="*/ 846 h 1323"/>
                <a:gd name="T92" fmla="*/ 888 w 1009"/>
                <a:gd name="T93" fmla="*/ 803 h 1323"/>
                <a:gd name="T94" fmla="*/ 888 w 1009"/>
                <a:gd name="T95" fmla="*/ 775 h 1323"/>
                <a:gd name="T96" fmla="*/ 893 w 1009"/>
                <a:gd name="T97" fmla="*/ 744 h 1323"/>
                <a:gd name="T98" fmla="*/ 893 w 1009"/>
                <a:gd name="T99" fmla="*/ 714 h 1323"/>
                <a:gd name="T100" fmla="*/ 886 w 1009"/>
                <a:gd name="T101" fmla="*/ 652 h 1323"/>
                <a:gd name="T102" fmla="*/ 874 w 1009"/>
                <a:gd name="T103" fmla="*/ 572 h 1323"/>
                <a:gd name="T104" fmla="*/ 883 w 1009"/>
                <a:gd name="T105" fmla="*/ 555 h 1323"/>
                <a:gd name="T106" fmla="*/ 888 w 1009"/>
                <a:gd name="T107" fmla="*/ 527 h 1323"/>
                <a:gd name="T108" fmla="*/ 860 w 1009"/>
                <a:gd name="T109" fmla="*/ 518 h 1323"/>
                <a:gd name="T110" fmla="*/ 921 w 1009"/>
                <a:gd name="T111" fmla="*/ 470 h 1323"/>
                <a:gd name="T112" fmla="*/ 954 w 1009"/>
                <a:gd name="T113" fmla="*/ 452 h 1323"/>
                <a:gd name="T114" fmla="*/ 961 w 1009"/>
                <a:gd name="T115" fmla="*/ 414 h 1323"/>
                <a:gd name="T116" fmla="*/ 976 w 1009"/>
                <a:gd name="T117" fmla="*/ 338 h 1323"/>
                <a:gd name="T118" fmla="*/ 999 w 1009"/>
                <a:gd name="T119" fmla="*/ 305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9" h="1323">
                  <a:moveTo>
                    <a:pt x="999" y="291"/>
                  </a:moveTo>
                  <a:lnTo>
                    <a:pt x="997" y="286"/>
                  </a:lnTo>
                  <a:lnTo>
                    <a:pt x="999" y="282"/>
                  </a:lnTo>
                  <a:lnTo>
                    <a:pt x="999" y="277"/>
                  </a:lnTo>
                  <a:lnTo>
                    <a:pt x="997" y="277"/>
                  </a:lnTo>
                  <a:lnTo>
                    <a:pt x="994" y="272"/>
                  </a:lnTo>
                  <a:lnTo>
                    <a:pt x="997" y="270"/>
                  </a:lnTo>
                  <a:lnTo>
                    <a:pt x="999" y="267"/>
                  </a:lnTo>
                  <a:lnTo>
                    <a:pt x="999" y="260"/>
                  </a:lnTo>
                  <a:lnTo>
                    <a:pt x="997" y="258"/>
                  </a:lnTo>
                  <a:lnTo>
                    <a:pt x="999" y="253"/>
                  </a:lnTo>
                  <a:lnTo>
                    <a:pt x="1009" y="253"/>
                  </a:lnTo>
                  <a:lnTo>
                    <a:pt x="997" y="253"/>
                  </a:lnTo>
                  <a:lnTo>
                    <a:pt x="992" y="248"/>
                  </a:lnTo>
                  <a:lnTo>
                    <a:pt x="980" y="239"/>
                  </a:lnTo>
                  <a:lnTo>
                    <a:pt x="978" y="234"/>
                  </a:lnTo>
                  <a:lnTo>
                    <a:pt x="966" y="230"/>
                  </a:lnTo>
                  <a:lnTo>
                    <a:pt x="961" y="227"/>
                  </a:lnTo>
                  <a:lnTo>
                    <a:pt x="954" y="230"/>
                  </a:lnTo>
                  <a:lnTo>
                    <a:pt x="947" y="230"/>
                  </a:lnTo>
                  <a:lnTo>
                    <a:pt x="950" y="227"/>
                  </a:lnTo>
                  <a:lnTo>
                    <a:pt x="947" y="225"/>
                  </a:lnTo>
                  <a:lnTo>
                    <a:pt x="950" y="225"/>
                  </a:lnTo>
                  <a:lnTo>
                    <a:pt x="952" y="227"/>
                  </a:lnTo>
                  <a:lnTo>
                    <a:pt x="954" y="227"/>
                  </a:lnTo>
                  <a:lnTo>
                    <a:pt x="957" y="215"/>
                  </a:lnTo>
                  <a:lnTo>
                    <a:pt x="957" y="211"/>
                  </a:lnTo>
                  <a:lnTo>
                    <a:pt x="957" y="208"/>
                  </a:lnTo>
                  <a:lnTo>
                    <a:pt x="957" y="201"/>
                  </a:lnTo>
                  <a:lnTo>
                    <a:pt x="950" y="201"/>
                  </a:lnTo>
                  <a:lnTo>
                    <a:pt x="945" y="199"/>
                  </a:lnTo>
                  <a:lnTo>
                    <a:pt x="938" y="196"/>
                  </a:lnTo>
                  <a:lnTo>
                    <a:pt x="928" y="196"/>
                  </a:lnTo>
                  <a:lnTo>
                    <a:pt x="924" y="199"/>
                  </a:lnTo>
                  <a:lnTo>
                    <a:pt x="924" y="199"/>
                  </a:lnTo>
                  <a:lnTo>
                    <a:pt x="921" y="199"/>
                  </a:lnTo>
                  <a:lnTo>
                    <a:pt x="921" y="192"/>
                  </a:lnTo>
                  <a:lnTo>
                    <a:pt x="919" y="182"/>
                  </a:lnTo>
                  <a:lnTo>
                    <a:pt x="916" y="180"/>
                  </a:lnTo>
                  <a:lnTo>
                    <a:pt x="912" y="182"/>
                  </a:lnTo>
                  <a:lnTo>
                    <a:pt x="912" y="180"/>
                  </a:lnTo>
                  <a:lnTo>
                    <a:pt x="907" y="173"/>
                  </a:lnTo>
                  <a:lnTo>
                    <a:pt x="905" y="173"/>
                  </a:lnTo>
                  <a:lnTo>
                    <a:pt x="905" y="159"/>
                  </a:lnTo>
                  <a:lnTo>
                    <a:pt x="900" y="156"/>
                  </a:lnTo>
                  <a:lnTo>
                    <a:pt x="898" y="149"/>
                  </a:lnTo>
                  <a:lnTo>
                    <a:pt x="893" y="149"/>
                  </a:lnTo>
                  <a:lnTo>
                    <a:pt x="890" y="149"/>
                  </a:lnTo>
                  <a:lnTo>
                    <a:pt x="888" y="152"/>
                  </a:lnTo>
                  <a:lnTo>
                    <a:pt x="883" y="152"/>
                  </a:lnTo>
                  <a:lnTo>
                    <a:pt x="881" y="149"/>
                  </a:lnTo>
                  <a:lnTo>
                    <a:pt x="879" y="152"/>
                  </a:lnTo>
                  <a:lnTo>
                    <a:pt x="881" y="156"/>
                  </a:lnTo>
                  <a:lnTo>
                    <a:pt x="862" y="156"/>
                  </a:lnTo>
                  <a:lnTo>
                    <a:pt x="857" y="154"/>
                  </a:lnTo>
                  <a:lnTo>
                    <a:pt x="836" y="149"/>
                  </a:lnTo>
                  <a:lnTo>
                    <a:pt x="836" y="145"/>
                  </a:lnTo>
                  <a:lnTo>
                    <a:pt x="834" y="145"/>
                  </a:lnTo>
                  <a:lnTo>
                    <a:pt x="834" y="140"/>
                  </a:lnTo>
                  <a:lnTo>
                    <a:pt x="829" y="135"/>
                  </a:lnTo>
                  <a:lnTo>
                    <a:pt x="831" y="135"/>
                  </a:lnTo>
                  <a:lnTo>
                    <a:pt x="829" y="130"/>
                  </a:lnTo>
                  <a:lnTo>
                    <a:pt x="824" y="128"/>
                  </a:lnTo>
                  <a:lnTo>
                    <a:pt x="822" y="123"/>
                  </a:lnTo>
                  <a:lnTo>
                    <a:pt x="820" y="123"/>
                  </a:lnTo>
                  <a:lnTo>
                    <a:pt x="817" y="121"/>
                  </a:lnTo>
                  <a:lnTo>
                    <a:pt x="808" y="123"/>
                  </a:lnTo>
                  <a:lnTo>
                    <a:pt x="805" y="114"/>
                  </a:lnTo>
                  <a:lnTo>
                    <a:pt x="801" y="114"/>
                  </a:lnTo>
                  <a:lnTo>
                    <a:pt x="796" y="109"/>
                  </a:lnTo>
                  <a:lnTo>
                    <a:pt x="798" y="102"/>
                  </a:lnTo>
                  <a:lnTo>
                    <a:pt x="801" y="104"/>
                  </a:lnTo>
                  <a:lnTo>
                    <a:pt x="803" y="100"/>
                  </a:lnTo>
                  <a:lnTo>
                    <a:pt x="813" y="102"/>
                  </a:lnTo>
                  <a:lnTo>
                    <a:pt x="822" y="107"/>
                  </a:lnTo>
                  <a:lnTo>
                    <a:pt x="822" y="104"/>
                  </a:lnTo>
                  <a:lnTo>
                    <a:pt x="815" y="100"/>
                  </a:lnTo>
                  <a:lnTo>
                    <a:pt x="813" y="100"/>
                  </a:lnTo>
                  <a:lnTo>
                    <a:pt x="813" y="90"/>
                  </a:lnTo>
                  <a:lnTo>
                    <a:pt x="808" y="90"/>
                  </a:lnTo>
                  <a:lnTo>
                    <a:pt x="796" y="90"/>
                  </a:lnTo>
                  <a:lnTo>
                    <a:pt x="791" y="95"/>
                  </a:lnTo>
                  <a:lnTo>
                    <a:pt x="784" y="95"/>
                  </a:lnTo>
                  <a:lnTo>
                    <a:pt x="782" y="93"/>
                  </a:lnTo>
                  <a:lnTo>
                    <a:pt x="784" y="90"/>
                  </a:lnTo>
                  <a:lnTo>
                    <a:pt x="784" y="85"/>
                  </a:lnTo>
                  <a:lnTo>
                    <a:pt x="779" y="88"/>
                  </a:lnTo>
                  <a:lnTo>
                    <a:pt x="779" y="83"/>
                  </a:lnTo>
                  <a:lnTo>
                    <a:pt x="775" y="85"/>
                  </a:lnTo>
                  <a:lnTo>
                    <a:pt x="761" y="81"/>
                  </a:lnTo>
                  <a:lnTo>
                    <a:pt x="756" y="90"/>
                  </a:lnTo>
                  <a:lnTo>
                    <a:pt x="753" y="90"/>
                  </a:lnTo>
                  <a:lnTo>
                    <a:pt x="751" y="95"/>
                  </a:lnTo>
                  <a:lnTo>
                    <a:pt x="749" y="95"/>
                  </a:lnTo>
                  <a:lnTo>
                    <a:pt x="744" y="95"/>
                  </a:lnTo>
                  <a:lnTo>
                    <a:pt x="744" y="85"/>
                  </a:lnTo>
                  <a:lnTo>
                    <a:pt x="732" y="85"/>
                  </a:lnTo>
                  <a:lnTo>
                    <a:pt x="727" y="88"/>
                  </a:lnTo>
                  <a:lnTo>
                    <a:pt x="727" y="88"/>
                  </a:lnTo>
                  <a:lnTo>
                    <a:pt x="727" y="83"/>
                  </a:lnTo>
                  <a:lnTo>
                    <a:pt x="732" y="78"/>
                  </a:lnTo>
                  <a:lnTo>
                    <a:pt x="732" y="74"/>
                  </a:lnTo>
                  <a:lnTo>
                    <a:pt x="737" y="71"/>
                  </a:lnTo>
                  <a:lnTo>
                    <a:pt x="739" y="69"/>
                  </a:lnTo>
                  <a:lnTo>
                    <a:pt x="737" y="67"/>
                  </a:lnTo>
                  <a:lnTo>
                    <a:pt x="742" y="62"/>
                  </a:lnTo>
                  <a:lnTo>
                    <a:pt x="742" y="57"/>
                  </a:lnTo>
                  <a:lnTo>
                    <a:pt x="746" y="57"/>
                  </a:lnTo>
                  <a:lnTo>
                    <a:pt x="753" y="57"/>
                  </a:lnTo>
                  <a:lnTo>
                    <a:pt x="756" y="48"/>
                  </a:lnTo>
                  <a:lnTo>
                    <a:pt x="753" y="43"/>
                  </a:lnTo>
                  <a:lnTo>
                    <a:pt x="753" y="41"/>
                  </a:lnTo>
                  <a:lnTo>
                    <a:pt x="749" y="38"/>
                  </a:lnTo>
                  <a:lnTo>
                    <a:pt x="746" y="31"/>
                  </a:lnTo>
                  <a:lnTo>
                    <a:pt x="742" y="36"/>
                  </a:lnTo>
                  <a:lnTo>
                    <a:pt x="742" y="34"/>
                  </a:lnTo>
                  <a:lnTo>
                    <a:pt x="742" y="24"/>
                  </a:lnTo>
                  <a:lnTo>
                    <a:pt x="742" y="24"/>
                  </a:lnTo>
                  <a:lnTo>
                    <a:pt x="739" y="29"/>
                  </a:lnTo>
                  <a:lnTo>
                    <a:pt x="732" y="31"/>
                  </a:lnTo>
                  <a:lnTo>
                    <a:pt x="732" y="34"/>
                  </a:lnTo>
                  <a:lnTo>
                    <a:pt x="730" y="31"/>
                  </a:lnTo>
                  <a:lnTo>
                    <a:pt x="727" y="31"/>
                  </a:lnTo>
                  <a:lnTo>
                    <a:pt x="720" y="34"/>
                  </a:lnTo>
                  <a:lnTo>
                    <a:pt x="716" y="31"/>
                  </a:lnTo>
                  <a:lnTo>
                    <a:pt x="718" y="19"/>
                  </a:lnTo>
                  <a:lnTo>
                    <a:pt x="713" y="19"/>
                  </a:lnTo>
                  <a:lnTo>
                    <a:pt x="713" y="17"/>
                  </a:lnTo>
                  <a:lnTo>
                    <a:pt x="709" y="17"/>
                  </a:lnTo>
                  <a:lnTo>
                    <a:pt x="711" y="10"/>
                  </a:lnTo>
                  <a:lnTo>
                    <a:pt x="706" y="8"/>
                  </a:lnTo>
                  <a:lnTo>
                    <a:pt x="709" y="5"/>
                  </a:lnTo>
                  <a:lnTo>
                    <a:pt x="711" y="5"/>
                  </a:lnTo>
                  <a:lnTo>
                    <a:pt x="709" y="3"/>
                  </a:lnTo>
                  <a:lnTo>
                    <a:pt x="704" y="5"/>
                  </a:lnTo>
                  <a:lnTo>
                    <a:pt x="702" y="5"/>
                  </a:lnTo>
                  <a:lnTo>
                    <a:pt x="699" y="10"/>
                  </a:lnTo>
                  <a:lnTo>
                    <a:pt x="699" y="15"/>
                  </a:lnTo>
                  <a:lnTo>
                    <a:pt x="694" y="15"/>
                  </a:lnTo>
                  <a:lnTo>
                    <a:pt x="692" y="19"/>
                  </a:lnTo>
                  <a:lnTo>
                    <a:pt x="685" y="17"/>
                  </a:lnTo>
                  <a:lnTo>
                    <a:pt x="690" y="10"/>
                  </a:lnTo>
                  <a:lnTo>
                    <a:pt x="690" y="0"/>
                  </a:lnTo>
                  <a:lnTo>
                    <a:pt x="687" y="0"/>
                  </a:lnTo>
                  <a:lnTo>
                    <a:pt x="687" y="3"/>
                  </a:lnTo>
                  <a:lnTo>
                    <a:pt x="676" y="0"/>
                  </a:lnTo>
                  <a:lnTo>
                    <a:pt x="671" y="0"/>
                  </a:lnTo>
                  <a:lnTo>
                    <a:pt x="671" y="3"/>
                  </a:lnTo>
                  <a:lnTo>
                    <a:pt x="668" y="5"/>
                  </a:lnTo>
                  <a:lnTo>
                    <a:pt x="666" y="3"/>
                  </a:lnTo>
                  <a:lnTo>
                    <a:pt x="664" y="0"/>
                  </a:lnTo>
                  <a:lnTo>
                    <a:pt x="659" y="0"/>
                  </a:lnTo>
                  <a:lnTo>
                    <a:pt x="659" y="0"/>
                  </a:lnTo>
                  <a:lnTo>
                    <a:pt x="661" y="3"/>
                  </a:lnTo>
                  <a:lnTo>
                    <a:pt x="664" y="5"/>
                  </a:lnTo>
                  <a:lnTo>
                    <a:pt x="652" y="24"/>
                  </a:lnTo>
                  <a:lnTo>
                    <a:pt x="657" y="26"/>
                  </a:lnTo>
                  <a:lnTo>
                    <a:pt x="664" y="24"/>
                  </a:lnTo>
                  <a:lnTo>
                    <a:pt x="664" y="29"/>
                  </a:lnTo>
                  <a:lnTo>
                    <a:pt x="666" y="29"/>
                  </a:lnTo>
                  <a:lnTo>
                    <a:pt x="666" y="34"/>
                  </a:lnTo>
                  <a:lnTo>
                    <a:pt x="661" y="38"/>
                  </a:lnTo>
                  <a:lnTo>
                    <a:pt x="661" y="43"/>
                  </a:lnTo>
                  <a:lnTo>
                    <a:pt x="654" y="45"/>
                  </a:lnTo>
                  <a:lnTo>
                    <a:pt x="652" y="48"/>
                  </a:lnTo>
                  <a:lnTo>
                    <a:pt x="650" y="43"/>
                  </a:lnTo>
                  <a:lnTo>
                    <a:pt x="647" y="41"/>
                  </a:lnTo>
                  <a:lnTo>
                    <a:pt x="652" y="50"/>
                  </a:lnTo>
                  <a:lnTo>
                    <a:pt x="650" y="52"/>
                  </a:lnTo>
                  <a:lnTo>
                    <a:pt x="645" y="50"/>
                  </a:lnTo>
                  <a:lnTo>
                    <a:pt x="640" y="52"/>
                  </a:lnTo>
                  <a:lnTo>
                    <a:pt x="633" y="50"/>
                  </a:lnTo>
                  <a:lnTo>
                    <a:pt x="633" y="50"/>
                  </a:lnTo>
                  <a:lnTo>
                    <a:pt x="633" y="57"/>
                  </a:lnTo>
                  <a:lnTo>
                    <a:pt x="628" y="57"/>
                  </a:lnTo>
                  <a:lnTo>
                    <a:pt x="628" y="50"/>
                  </a:lnTo>
                  <a:lnTo>
                    <a:pt x="626" y="55"/>
                  </a:lnTo>
                  <a:lnTo>
                    <a:pt x="624" y="52"/>
                  </a:lnTo>
                  <a:lnTo>
                    <a:pt x="621" y="50"/>
                  </a:lnTo>
                  <a:lnTo>
                    <a:pt x="614" y="50"/>
                  </a:lnTo>
                  <a:lnTo>
                    <a:pt x="619" y="52"/>
                  </a:lnTo>
                  <a:lnTo>
                    <a:pt x="614" y="55"/>
                  </a:lnTo>
                  <a:lnTo>
                    <a:pt x="614" y="57"/>
                  </a:lnTo>
                  <a:lnTo>
                    <a:pt x="616" y="59"/>
                  </a:lnTo>
                  <a:lnTo>
                    <a:pt x="619" y="62"/>
                  </a:lnTo>
                  <a:lnTo>
                    <a:pt x="616" y="62"/>
                  </a:lnTo>
                  <a:lnTo>
                    <a:pt x="619" y="76"/>
                  </a:lnTo>
                  <a:lnTo>
                    <a:pt x="619" y="81"/>
                  </a:lnTo>
                  <a:lnTo>
                    <a:pt x="614" y="81"/>
                  </a:lnTo>
                  <a:lnTo>
                    <a:pt x="609" y="90"/>
                  </a:lnTo>
                  <a:lnTo>
                    <a:pt x="609" y="100"/>
                  </a:lnTo>
                  <a:lnTo>
                    <a:pt x="612" y="107"/>
                  </a:lnTo>
                  <a:lnTo>
                    <a:pt x="609" y="109"/>
                  </a:lnTo>
                  <a:lnTo>
                    <a:pt x="605" y="109"/>
                  </a:lnTo>
                  <a:lnTo>
                    <a:pt x="593" y="104"/>
                  </a:lnTo>
                  <a:lnTo>
                    <a:pt x="586" y="93"/>
                  </a:lnTo>
                  <a:lnTo>
                    <a:pt x="581" y="88"/>
                  </a:lnTo>
                  <a:lnTo>
                    <a:pt x="579" y="85"/>
                  </a:lnTo>
                  <a:lnTo>
                    <a:pt x="581" y="81"/>
                  </a:lnTo>
                  <a:lnTo>
                    <a:pt x="579" y="81"/>
                  </a:lnTo>
                  <a:lnTo>
                    <a:pt x="576" y="90"/>
                  </a:lnTo>
                  <a:lnTo>
                    <a:pt x="576" y="88"/>
                  </a:lnTo>
                  <a:lnTo>
                    <a:pt x="576" y="81"/>
                  </a:lnTo>
                  <a:lnTo>
                    <a:pt x="574" y="81"/>
                  </a:lnTo>
                  <a:lnTo>
                    <a:pt x="572" y="81"/>
                  </a:lnTo>
                  <a:lnTo>
                    <a:pt x="572" y="76"/>
                  </a:lnTo>
                  <a:lnTo>
                    <a:pt x="569" y="76"/>
                  </a:lnTo>
                  <a:lnTo>
                    <a:pt x="567" y="74"/>
                  </a:lnTo>
                  <a:lnTo>
                    <a:pt x="567" y="76"/>
                  </a:lnTo>
                  <a:lnTo>
                    <a:pt x="564" y="76"/>
                  </a:lnTo>
                  <a:lnTo>
                    <a:pt x="564" y="69"/>
                  </a:lnTo>
                  <a:lnTo>
                    <a:pt x="562" y="69"/>
                  </a:lnTo>
                  <a:lnTo>
                    <a:pt x="562" y="71"/>
                  </a:lnTo>
                  <a:lnTo>
                    <a:pt x="555" y="67"/>
                  </a:lnTo>
                  <a:lnTo>
                    <a:pt x="555" y="67"/>
                  </a:lnTo>
                  <a:lnTo>
                    <a:pt x="555" y="64"/>
                  </a:lnTo>
                  <a:lnTo>
                    <a:pt x="548" y="67"/>
                  </a:lnTo>
                  <a:lnTo>
                    <a:pt x="543" y="67"/>
                  </a:lnTo>
                  <a:lnTo>
                    <a:pt x="543" y="67"/>
                  </a:lnTo>
                  <a:lnTo>
                    <a:pt x="541" y="62"/>
                  </a:lnTo>
                  <a:lnTo>
                    <a:pt x="536" y="67"/>
                  </a:lnTo>
                  <a:lnTo>
                    <a:pt x="531" y="62"/>
                  </a:lnTo>
                  <a:lnTo>
                    <a:pt x="527" y="64"/>
                  </a:lnTo>
                  <a:lnTo>
                    <a:pt x="524" y="62"/>
                  </a:lnTo>
                  <a:lnTo>
                    <a:pt x="524" y="55"/>
                  </a:lnTo>
                  <a:lnTo>
                    <a:pt x="522" y="57"/>
                  </a:lnTo>
                  <a:lnTo>
                    <a:pt x="522" y="50"/>
                  </a:lnTo>
                  <a:lnTo>
                    <a:pt x="517" y="55"/>
                  </a:lnTo>
                  <a:lnTo>
                    <a:pt x="515" y="57"/>
                  </a:lnTo>
                  <a:lnTo>
                    <a:pt x="513" y="57"/>
                  </a:lnTo>
                  <a:lnTo>
                    <a:pt x="513" y="57"/>
                  </a:lnTo>
                  <a:lnTo>
                    <a:pt x="510" y="57"/>
                  </a:lnTo>
                  <a:lnTo>
                    <a:pt x="510" y="67"/>
                  </a:lnTo>
                  <a:lnTo>
                    <a:pt x="505" y="67"/>
                  </a:lnTo>
                  <a:lnTo>
                    <a:pt x="501" y="64"/>
                  </a:lnTo>
                  <a:lnTo>
                    <a:pt x="498" y="69"/>
                  </a:lnTo>
                  <a:lnTo>
                    <a:pt x="498" y="71"/>
                  </a:lnTo>
                  <a:lnTo>
                    <a:pt x="503" y="71"/>
                  </a:lnTo>
                  <a:lnTo>
                    <a:pt x="503" y="71"/>
                  </a:lnTo>
                  <a:lnTo>
                    <a:pt x="498" y="76"/>
                  </a:lnTo>
                  <a:lnTo>
                    <a:pt x="489" y="74"/>
                  </a:lnTo>
                  <a:lnTo>
                    <a:pt x="487" y="76"/>
                  </a:lnTo>
                  <a:lnTo>
                    <a:pt x="484" y="81"/>
                  </a:lnTo>
                  <a:lnTo>
                    <a:pt x="482" y="81"/>
                  </a:lnTo>
                  <a:lnTo>
                    <a:pt x="475" y="81"/>
                  </a:lnTo>
                  <a:lnTo>
                    <a:pt x="475" y="85"/>
                  </a:lnTo>
                  <a:lnTo>
                    <a:pt x="472" y="88"/>
                  </a:lnTo>
                  <a:lnTo>
                    <a:pt x="468" y="85"/>
                  </a:lnTo>
                  <a:lnTo>
                    <a:pt x="468" y="88"/>
                  </a:lnTo>
                  <a:lnTo>
                    <a:pt x="463" y="90"/>
                  </a:lnTo>
                  <a:lnTo>
                    <a:pt x="463" y="93"/>
                  </a:lnTo>
                  <a:lnTo>
                    <a:pt x="461" y="95"/>
                  </a:lnTo>
                  <a:lnTo>
                    <a:pt x="456" y="90"/>
                  </a:lnTo>
                  <a:lnTo>
                    <a:pt x="446" y="90"/>
                  </a:lnTo>
                  <a:lnTo>
                    <a:pt x="446" y="104"/>
                  </a:lnTo>
                  <a:lnTo>
                    <a:pt x="444" y="104"/>
                  </a:lnTo>
                  <a:lnTo>
                    <a:pt x="446" y="102"/>
                  </a:lnTo>
                  <a:lnTo>
                    <a:pt x="442" y="100"/>
                  </a:lnTo>
                  <a:lnTo>
                    <a:pt x="437" y="104"/>
                  </a:lnTo>
                  <a:lnTo>
                    <a:pt x="427" y="100"/>
                  </a:lnTo>
                  <a:lnTo>
                    <a:pt x="420" y="100"/>
                  </a:lnTo>
                  <a:lnTo>
                    <a:pt x="416" y="104"/>
                  </a:lnTo>
                  <a:lnTo>
                    <a:pt x="413" y="111"/>
                  </a:lnTo>
                  <a:lnTo>
                    <a:pt x="420" y="123"/>
                  </a:lnTo>
                  <a:lnTo>
                    <a:pt x="420" y="123"/>
                  </a:lnTo>
                  <a:lnTo>
                    <a:pt x="420" y="128"/>
                  </a:lnTo>
                  <a:lnTo>
                    <a:pt x="418" y="126"/>
                  </a:lnTo>
                  <a:lnTo>
                    <a:pt x="413" y="128"/>
                  </a:lnTo>
                  <a:lnTo>
                    <a:pt x="418" y="128"/>
                  </a:lnTo>
                  <a:lnTo>
                    <a:pt x="413" y="130"/>
                  </a:lnTo>
                  <a:lnTo>
                    <a:pt x="418" y="135"/>
                  </a:lnTo>
                  <a:lnTo>
                    <a:pt x="418" y="140"/>
                  </a:lnTo>
                  <a:lnTo>
                    <a:pt x="413" y="145"/>
                  </a:lnTo>
                  <a:lnTo>
                    <a:pt x="411" y="145"/>
                  </a:lnTo>
                  <a:lnTo>
                    <a:pt x="409" y="145"/>
                  </a:lnTo>
                  <a:lnTo>
                    <a:pt x="404" y="147"/>
                  </a:lnTo>
                  <a:lnTo>
                    <a:pt x="401" y="149"/>
                  </a:lnTo>
                  <a:lnTo>
                    <a:pt x="397" y="154"/>
                  </a:lnTo>
                  <a:lnTo>
                    <a:pt x="394" y="154"/>
                  </a:lnTo>
                  <a:lnTo>
                    <a:pt x="394" y="154"/>
                  </a:lnTo>
                  <a:lnTo>
                    <a:pt x="394" y="156"/>
                  </a:lnTo>
                  <a:lnTo>
                    <a:pt x="387" y="154"/>
                  </a:lnTo>
                  <a:lnTo>
                    <a:pt x="387" y="159"/>
                  </a:lnTo>
                  <a:lnTo>
                    <a:pt x="387" y="161"/>
                  </a:lnTo>
                  <a:lnTo>
                    <a:pt x="385" y="159"/>
                  </a:lnTo>
                  <a:lnTo>
                    <a:pt x="376" y="154"/>
                  </a:lnTo>
                  <a:lnTo>
                    <a:pt x="373" y="149"/>
                  </a:lnTo>
                  <a:lnTo>
                    <a:pt x="373" y="145"/>
                  </a:lnTo>
                  <a:lnTo>
                    <a:pt x="368" y="142"/>
                  </a:lnTo>
                  <a:lnTo>
                    <a:pt x="361" y="140"/>
                  </a:lnTo>
                  <a:lnTo>
                    <a:pt x="354" y="149"/>
                  </a:lnTo>
                  <a:lnTo>
                    <a:pt x="345" y="147"/>
                  </a:lnTo>
                  <a:lnTo>
                    <a:pt x="338" y="147"/>
                  </a:lnTo>
                  <a:lnTo>
                    <a:pt x="335" y="149"/>
                  </a:lnTo>
                  <a:lnTo>
                    <a:pt x="335" y="140"/>
                  </a:lnTo>
                  <a:lnTo>
                    <a:pt x="328" y="135"/>
                  </a:lnTo>
                  <a:lnTo>
                    <a:pt x="324" y="137"/>
                  </a:lnTo>
                  <a:lnTo>
                    <a:pt x="319" y="135"/>
                  </a:lnTo>
                  <a:lnTo>
                    <a:pt x="319" y="137"/>
                  </a:lnTo>
                  <a:lnTo>
                    <a:pt x="314" y="137"/>
                  </a:lnTo>
                  <a:lnTo>
                    <a:pt x="314" y="135"/>
                  </a:lnTo>
                  <a:lnTo>
                    <a:pt x="314" y="130"/>
                  </a:lnTo>
                  <a:lnTo>
                    <a:pt x="312" y="133"/>
                  </a:lnTo>
                  <a:lnTo>
                    <a:pt x="314" y="128"/>
                  </a:lnTo>
                  <a:lnTo>
                    <a:pt x="309" y="126"/>
                  </a:lnTo>
                  <a:lnTo>
                    <a:pt x="305" y="126"/>
                  </a:lnTo>
                  <a:lnTo>
                    <a:pt x="300" y="123"/>
                  </a:lnTo>
                  <a:lnTo>
                    <a:pt x="295" y="121"/>
                  </a:lnTo>
                  <a:lnTo>
                    <a:pt x="295" y="126"/>
                  </a:lnTo>
                  <a:lnTo>
                    <a:pt x="290" y="128"/>
                  </a:lnTo>
                  <a:lnTo>
                    <a:pt x="283" y="133"/>
                  </a:lnTo>
                  <a:lnTo>
                    <a:pt x="281" y="128"/>
                  </a:lnTo>
                  <a:lnTo>
                    <a:pt x="279" y="123"/>
                  </a:lnTo>
                  <a:lnTo>
                    <a:pt x="276" y="126"/>
                  </a:lnTo>
                  <a:lnTo>
                    <a:pt x="276" y="128"/>
                  </a:lnTo>
                  <a:lnTo>
                    <a:pt x="269" y="128"/>
                  </a:lnTo>
                  <a:lnTo>
                    <a:pt x="264" y="123"/>
                  </a:lnTo>
                  <a:lnTo>
                    <a:pt x="262" y="128"/>
                  </a:lnTo>
                  <a:lnTo>
                    <a:pt x="253" y="135"/>
                  </a:lnTo>
                  <a:lnTo>
                    <a:pt x="248" y="135"/>
                  </a:lnTo>
                  <a:lnTo>
                    <a:pt x="243" y="130"/>
                  </a:lnTo>
                  <a:lnTo>
                    <a:pt x="236" y="128"/>
                  </a:lnTo>
                  <a:lnTo>
                    <a:pt x="234" y="128"/>
                  </a:lnTo>
                  <a:lnTo>
                    <a:pt x="238" y="135"/>
                  </a:lnTo>
                  <a:lnTo>
                    <a:pt x="238" y="145"/>
                  </a:lnTo>
                  <a:lnTo>
                    <a:pt x="224" y="145"/>
                  </a:lnTo>
                  <a:lnTo>
                    <a:pt x="213" y="145"/>
                  </a:lnTo>
                  <a:lnTo>
                    <a:pt x="213" y="147"/>
                  </a:lnTo>
                  <a:lnTo>
                    <a:pt x="215" y="149"/>
                  </a:lnTo>
                  <a:lnTo>
                    <a:pt x="215" y="161"/>
                  </a:lnTo>
                  <a:lnTo>
                    <a:pt x="215" y="166"/>
                  </a:lnTo>
                  <a:lnTo>
                    <a:pt x="208" y="163"/>
                  </a:lnTo>
                  <a:lnTo>
                    <a:pt x="210" y="161"/>
                  </a:lnTo>
                  <a:lnTo>
                    <a:pt x="208" y="159"/>
                  </a:lnTo>
                  <a:lnTo>
                    <a:pt x="208" y="145"/>
                  </a:lnTo>
                  <a:lnTo>
                    <a:pt x="203" y="137"/>
                  </a:lnTo>
                  <a:lnTo>
                    <a:pt x="194" y="133"/>
                  </a:lnTo>
                  <a:lnTo>
                    <a:pt x="179" y="133"/>
                  </a:lnTo>
                  <a:lnTo>
                    <a:pt x="179" y="135"/>
                  </a:lnTo>
                  <a:lnTo>
                    <a:pt x="175" y="135"/>
                  </a:lnTo>
                  <a:lnTo>
                    <a:pt x="175" y="137"/>
                  </a:lnTo>
                  <a:lnTo>
                    <a:pt x="170" y="137"/>
                  </a:lnTo>
                  <a:lnTo>
                    <a:pt x="168" y="140"/>
                  </a:lnTo>
                  <a:lnTo>
                    <a:pt x="165" y="149"/>
                  </a:lnTo>
                  <a:lnTo>
                    <a:pt x="161" y="147"/>
                  </a:lnTo>
                  <a:lnTo>
                    <a:pt x="156" y="154"/>
                  </a:lnTo>
                  <a:lnTo>
                    <a:pt x="153" y="145"/>
                  </a:lnTo>
                  <a:lnTo>
                    <a:pt x="146" y="140"/>
                  </a:lnTo>
                  <a:lnTo>
                    <a:pt x="137" y="140"/>
                  </a:lnTo>
                  <a:lnTo>
                    <a:pt x="127" y="135"/>
                  </a:lnTo>
                  <a:lnTo>
                    <a:pt x="123" y="142"/>
                  </a:lnTo>
                  <a:lnTo>
                    <a:pt x="118" y="149"/>
                  </a:lnTo>
                  <a:lnTo>
                    <a:pt x="113" y="149"/>
                  </a:lnTo>
                  <a:lnTo>
                    <a:pt x="104" y="156"/>
                  </a:lnTo>
                  <a:lnTo>
                    <a:pt x="99" y="161"/>
                  </a:lnTo>
                  <a:lnTo>
                    <a:pt x="99" y="168"/>
                  </a:lnTo>
                  <a:lnTo>
                    <a:pt x="94" y="175"/>
                  </a:lnTo>
                  <a:lnTo>
                    <a:pt x="92" y="182"/>
                  </a:lnTo>
                  <a:lnTo>
                    <a:pt x="83" y="182"/>
                  </a:lnTo>
                  <a:lnTo>
                    <a:pt x="80" y="204"/>
                  </a:lnTo>
                  <a:lnTo>
                    <a:pt x="78" y="201"/>
                  </a:lnTo>
                  <a:lnTo>
                    <a:pt x="75" y="201"/>
                  </a:lnTo>
                  <a:lnTo>
                    <a:pt x="73" y="196"/>
                  </a:lnTo>
                  <a:lnTo>
                    <a:pt x="71" y="196"/>
                  </a:lnTo>
                  <a:lnTo>
                    <a:pt x="66" y="201"/>
                  </a:lnTo>
                  <a:lnTo>
                    <a:pt x="61" y="206"/>
                  </a:lnTo>
                  <a:lnTo>
                    <a:pt x="61" y="215"/>
                  </a:lnTo>
                  <a:lnTo>
                    <a:pt x="61" y="220"/>
                  </a:lnTo>
                  <a:lnTo>
                    <a:pt x="57" y="227"/>
                  </a:lnTo>
                  <a:lnTo>
                    <a:pt x="52" y="230"/>
                  </a:lnTo>
                  <a:lnTo>
                    <a:pt x="52" y="230"/>
                  </a:lnTo>
                  <a:lnTo>
                    <a:pt x="54" y="244"/>
                  </a:lnTo>
                  <a:lnTo>
                    <a:pt x="50" y="248"/>
                  </a:lnTo>
                  <a:lnTo>
                    <a:pt x="57" y="253"/>
                  </a:lnTo>
                  <a:lnTo>
                    <a:pt x="54" y="256"/>
                  </a:lnTo>
                  <a:lnTo>
                    <a:pt x="52" y="258"/>
                  </a:lnTo>
                  <a:lnTo>
                    <a:pt x="52" y="256"/>
                  </a:lnTo>
                  <a:lnTo>
                    <a:pt x="5" y="277"/>
                  </a:lnTo>
                  <a:lnTo>
                    <a:pt x="0" y="286"/>
                  </a:lnTo>
                  <a:lnTo>
                    <a:pt x="0" y="291"/>
                  </a:lnTo>
                  <a:lnTo>
                    <a:pt x="0" y="296"/>
                  </a:lnTo>
                  <a:lnTo>
                    <a:pt x="0" y="303"/>
                  </a:lnTo>
                  <a:lnTo>
                    <a:pt x="5" y="307"/>
                  </a:lnTo>
                  <a:lnTo>
                    <a:pt x="2" y="310"/>
                  </a:lnTo>
                  <a:lnTo>
                    <a:pt x="9" y="315"/>
                  </a:lnTo>
                  <a:lnTo>
                    <a:pt x="12" y="317"/>
                  </a:lnTo>
                  <a:lnTo>
                    <a:pt x="12" y="324"/>
                  </a:lnTo>
                  <a:lnTo>
                    <a:pt x="16" y="343"/>
                  </a:lnTo>
                  <a:lnTo>
                    <a:pt x="21" y="348"/>
                  </a:lnTo>
                  <a:lnTo>
                    <a:pt x="28" y="350"/>
                  </a:lnTo>
                  <a:lnTo>
                    <a:pt x="45" y="362"/>
                  </a:lnTo>
                  <a:lnTo>
                    <a:pt x="45" y="369"/>
                  </a:lnTo>
                  <a:lnTo>
                    <a:pt x="52" y="374"/>
                  </a:lnTo>
                  <a:lnTo>
                    <a:pt x="57" y="374"/>
                  </a:lnTo>
                  <a:lnTo>
                    <a:pt x="57" y="376"/>
                  </a:lnTo>
                  <a:lnTo>
                    <a:pt x="66" y="374"/>
                  </a:lnTo>
                  <a:lnTo>
                    <a:pt x="71" y="376"/>
                  </a:lnTo>
                  <a:lnTo>
                    <a:pt x="68" y="385"/>
                  </a:lnTo>
                  <a:lnTo>
                    <a:pt x="71" y="400"/>
                  </a:lnTo>
                  <a:lnTo>
                    <a:pt x="66" y="404"/>
                  </a:lnTo>
                  <a:lnTo>
                    <a:pt x="66" y="414"/>
                  </a:lnTo>
                  <a:lnTo>
                    <a:pt x="61" y="418"/>
                  </a:lnTo>
                  <a:lnTo>
                    <a:pt x="59" y="421"/>
                  </a:lnTo>
                  <a:lnTo>
                    <a:pt x="61" y="423"/>
                  </a:lnTo>
                  <a:lnTo>
                    <a:pt x="66" y="426"/>
                  </a:lnTo>
                  <a:lnTo>
                    <a:pt x="66" y="428"/>
                  </a:lnTo>
                  <a:lnTo>
                    <a:pt x="66" y="430"/>
                  </a:lnTo>
                  <a:lnTo>
                    <a:pt x="61" y="435"/>
                  </a:lnTo>
                  <a:lnTo>
                    <a:pt x="61" y="442"/>
                  </a:lnTo>
                  <a:lnTo>
                    <a:pt x="68" y="444"/>
                  </a:lnTo>
                  <a:lnTo>
                    <a:pt x="66" y="447"/>
                  </a:lnTo>
                  <a:lnTo>
                    <a:pt x="61" y="447"/>
                  </a:lnTo>
                  <a:lnTo>
                    <a:pt x="61" y="452"/>
                  </a:lnTo>
                  <a:lnTo>
                    <a:pt x="68" y="454"/>
                  </a:lnTo>
                  <a:lnTo>
                    <a:pt x="75" y="452"/>
                  </a:lnTo>
                  <a:lnTo>
                    <a:pt x="83" y="452"/>
                  </a:lnTo>
                  <a:lnTo>
                    <a:pt x="85" y="456"/>
                  </a:lnTo>
                  <a:lnTo>
                    <a:pt x="83" y="456"/>
                  </a:lnTo>
                  <a:lnTo>
                    <a:pt x="80" y="459"/>
                  </a:lnTo>
                  <a:lnTo>
                    <a:pt x="85" y="466"/>
                  </a:lnTo>
                  <a:lnTo>
                    <a:pt x="83" y="480"/>
                  </a:lnTo>
                  <a:lnTo>
                    <a:pt x="90" y="494"/>
                  </a:lnTo>
                  <a:lnTo>
                    <a:pt x="85" y="513"/>
                  </a:lnTo>
                  <a:lnTo>
                    <a:pt x="85" y="525"/>
                  </a:lnTo>
                  <a:lnTo>
                    <a:pt x="87" y="530"/>
                  </a:lnTo>
                  <a:lnTo>
                    <a:pt x="90" y="537"/>
                  </a:lnTo>
                  <a:lnTo>
                    <a:pt x="92" y="544"/>
                  </a:lnTo>
                  <a:lnTo>
                    <a:pt x="94" y="546"/>
                  </a:lnTo>
                  <a:lnTo>
                    <a:pt x="90" y="551"/>
                  </a:lnTo>
                  <a:lnTo>
                    <a:pt x="99" y="560"/>
                  </a:lnTo>
                  <a:lnTo>
                    <a:pt x="104" y="563"/>
                  </a:lnTo>
                  <a:lnTo>
                    <a:pt x="106" y="565"/>
                  </a:lnTo>
                  <a:lnTo>
                    <a:pt x="109" y="563"/>
                  </a:lnTo>
                  <a:lnTo>
                    <a:pt x="111" y="567"/>
                  </a:lnTo>
                  <a:lnTo>
                    <a:pt x="116" y="567"/>
                  </a:lnTo>
                  <a:lnTo>
                    <a:pt x="118" y="563"/>
                  </a:lnTo>
                  <a:lnTo>
                    <a:pt x="123" y="563"/>
                  </a:lnTo>
                  <a:lnTo>
                    <a:pt x="125" y="574"/>
                  </a:lnTo>
                  <a:lnTo>
                    <a:pt x="123" y="579"/>
                  </a:lnTo>
                  <a:lnTo>
                    <a:pt x="123" y="589"/>
                  </a:lnTo>
                  <a:lnTo>
                    <a:pt x="118" y="596"/>
                  </a:lnTo>
                  <a:lnTo>
                    <a:pt x="120" y="605"/>
                  </a:lnTo>
                  <a:lnTo>
                    <a:pt x="118" y="615"/>
                  </a:lnTo>
                  <a:lnTo>
                    <a:pt x="109" y="624"/>
                  </a:lnTo>
                  <a:lnTo>
                    <a:pt x="113" y="624"/>
                  </a:lnTo>
                  <a:lnTo>
                    <a:pt x="116" y="633"/>
                  </a:lnTo>
                  <a:lnTo>
                    <a:pt x="118" y="636"/>
                  </a:lnTo>
                  <a:lnTo>
                    <a:pt x="123" y="655"/>
                  </a:lnTo>
                  <a:lnTo>
                    <a:pt x="120" y="657"/>
                  </a:lnTo>
                  <a:lnTo>
                    <a:pt x="120" y="669"/>
                  </a:lnTo>
                  <a:lnTo>
                    <a:pt x="118" y="674"/>
                  </a:lnTo>
                  <a:lnTo>
                    <a:pt x="132" y="685"/>
                  </a:lnTo>
                  <a:lnTo>
                    <a:pt x="153" y="690"/>
                  </a:lnTo>
                  <a:lnTo>
                    <a:pt x="156" y="704"/>
                  </a:lnTo>
                  <a:lnTo>
                    <a:pt x="168" y="709"/>
                  </a:lnTo>
                  <a:lnTo>
                    <a:pt x="182" y="730"/>
                  </a:lnTo>
                  <a:lnTo>
                    <a:pt x="182" y="744"/>
                  </a:lnTo>
                  <a:lnTo>
                    <a:pt x="179" y="752"/>
                  </a:lnTo>
                  <a:lnTo>
                    <a:pt x="184" y="766"/>
                  </a:lnTo>
                  <a:lnTo>
                    <a:pt x="191" y="768"/>
                  </a:lnTo>
                  <a:lnTo>
                    <a:pt x="191" y="773"/>
                  </a:lnTo>
                  <a:lnTo>
                    <a:pt x="189" y="782"/>
                  </a:lnTo>
                  <a:lnTo>
                    <a:pt x="189" y="785"/>
                  </a:lnTo>
                  <a:lnTo>
                    <a:pt x="191" y="787"/>
                  </a:lnTo>
                  <a:lnTo>
                    <a:pt x="201" y="794"/>
                  </a:lnTo>
                  <a:lnTo>
                    <a:pt x="210" y="799"/>
                  </a:lnTo>
                  <a:lnTo>
                    <a:pt x="229" y="799"/>
                  </a:lnTo>
                  <a:lnTo>
                    <a:pt x="234" y="799"/>
                  </a:lnTo>
                  <a:lnTo>
                    <a:pt x="234" y="799"/>
                  </a:lnTo>
                  <a:lnTo>
                    <a:pt x="236" y="799"/>
                  </a:lnTo>
                  <a:lnTo>
                    <a:pt x="238" y="806"/>
                  </a:lnTo>
                  <a:lnTo>
                    <a:pt x="243" y="803"/>
                  </a:lnTo>
                  <a:lnTo>
                    <a:pt x="253" y="813"/>
                  </a:lnTo>
                  <a:lnTo>
                    <a:pt x="262" y="818"/>
                  </a:lnTo>
                  <a:lnTo>
                    <a:pt x="262" y="808"/>
                  </a:lnTo>
                  <a:lnTo>
                    <a:pt x="260" y="801"/>
                  </a:lnTo>
                  <a:lnTo>
                    <a:pt x="260" y="794"/>
                  </a:lnTo>
                  <a:lnTo>
                    <a:pt x="276" y="799"/>
                  </a:lnTo>
                  <a:lnTo>
                    <a:pt x="281" y="803"/>
                  </a:lnTo>
                  <a:lnTo>
                    <a:pt x="286" y="808"/>
                  </a:lnTo>
                  <a:lnTo>
                    <a:pt x="293" y="806"/>
                  </a:lnTo>
                  <a:lnTo>
                    <a:pt x="300" y="811"/>
                  </a:lnTo>
                  <a:lnTo>
                    <a:pt x="305" y="811"/>
                  </a:lnTo>
                  <a:lnTo>
                    <a:pt x="307" y="813"/>
                  </a:lnTo>
                  <a:lnTo>
                    <a:pt x="312" y="818"/>
                  </a:lnTo>
                  <a:lnTo>
                    <a:pt x="314" y="818"/>
                  </a:lnTo>
                  <a:lnTo>
                    <a:pt x="321" y="822"/>
                  </a:lnTo>
                  <a:lnTo>
                    <a:pt x="328" y="837"/>
                  </a:lnTo>
                  <a:lnTo>
                    <a:pt x="333" y="846"/>
                  </a:lnTo>
                  <a:lnTo>
                    <a:pt x="338" y="853"/>
                  </a:lnTo>
                  <a:lnTo>
                    <a:pt x="340" y="860"/>
                  </a:lnTo>
                  <a:lnTo>
                    <a:pt x="354" y="865"/>
                  </a:lnTo>
                  <a:lnTo>
                    <a:pt x="352" y="884"/>
                  </a:lnTo>
                  <a:lnTo>
                    <a:pt x="352" y="886"/>
                  </a:lnTo>
                  <a:lnTo>
                    <a:pt x="347" y="891"/>
                  </a:lnTo>
                  <a:lnTo>
                    <a:pt x="352" y="910"/>
                  </a:lnTo>
                  <a:lnTo>
                    <a:pt x="366" y="912"/>
                  </a:lnTo>
                  <a:lnTo>
                    <a:pt x="366" y="914"/>
                  </a:lnTo>
                  <a:lnTo>
                    <a:pt x="366" y="919"/>
                  </a:lnTo>
                  <a:lnTo>
                    <a:pt x="366" y="926"/>
                  </a:lnTo>
                  <a:lnTo>
                    <a:pt x="371" y="929"/>
                  </a:lnTo>
                  <a:lnTo>
                    <a:pt x="376" y="933"/>
                  </a:lnTo>
                  <a:lnTo>
                    <a:pt x="380" y="933"/>
                  </a:lnTo>
                  <a:lnTo>
                    <a:pt x="383" y="938"/>
                  </a:lnTo>
                  <a:lnTo>
                    <a:pt x="385" y="945"/>
                  </a:lnTo>
                  <a:lnTo>
                    <a:pt x="380" y="955"/>
                  </a:lnTo>
                  <a:lnTo>
                    <a:pt x="399" y="971"/>
                  </a:lnTo>
                  <a:lnTo>
                    <a:pt x="397" y="978"/>
                  </a:lnTo>
                  <a:lnTo>
                    <a:pt x="394" y="983"/>
                  </a:lnTo>
                  <a:lnTo>
                    <a:pt x="394" y="985"/>
                  </a:lnTo>
                  <a:lnTo>
                    <a:pt x="401" y="995"/>
                  </a:lnTo>
                  <a:lnTo>
                    <a:pt x="406" y="995"/>
                  </a:lnTo>
                  <a:lnTo>
                    <a:pt x="411" y="1004"/>
                  </a:lnTo>
                  <a:lnTo>
                    <a:pt x="413" y="1004"/>
                  </a:lnTo>
                  <a:lnTo>
                    <a:pt x="416" y="1014"/>
                  </a:lnTo>
                  <a:lnTo>
                    <a:pt x="425" y="1025"/>
                  </a:lnTo>
                  <a:lnTo>
                    <a:pt x="432" y="1028"/>
                  </a:lnTo>
                  <a:lnTo>
                    <a:pt x="432" y="1030"/>
                  </a:lnTo>
                  <a:lnTo>
                    <a:pt x="432" y="1040"/>
                  </a:lnTo>
                  <a:lnTo>
                    <a:pt x="425" y="1061"/>
                  </a:lnTo>
                  <a:lnTo>
                    <a:pt x="432" y="1073"/>
                  </a:lnTo>
                  <a:lnTo>
                    <a:pt x="446" y="1089"/>
                  </a:lnTo>
                  <a:lnTo>
                    <a:pt x="465" y="1101"/>
                  </a:lnTo>
                  <a:lnTo>
                    <a:pt x="484" y="1099"/>
                  </a:lnTo>
                  <a:lnTo>
                    <a:pt x="498" y="1099"/>
                  </a:lnTo>
                  <a:lnTo>
                    <a:pt x="503" y="1101"/>
                  </a:lnTo>
                  <a:lnTo>
                    <a:pt x="517" y="1118"/>
                  </a:lnTo>
                  <a:lnTo>
                    <a:pt x="522" y="1122"/>
                  </a:lnTo>
                  <a:lnTo>
                    <a:pt x="527" y="1127"/>
                  </a:lnTo>
                  <a:lnTo>
                    <a:pt x="527" y="1132"/>
                  </a:lnTo>
                  <a:lnTo>
                    <a:pt x="531" y="1134"/>
                  </a:lnTo>
                  <a:lnTo>
                    <a:pt x="536" y="1141"/>
                  </a:lnTo>
                  <a:lnTo>
                    <a:pt x="539" y="1151"/>
                  </a:lnTo>
                  <a:lnTo>
                    <a:pt x="543" y="1155"/>
                  </a:lnTo>
                  <a:lnTo>
                    <a:pt x="548" y="1165"/>
                  </a:lnTo>
                  <a:lnTo>
                    <a:pt x="550" y="1165"/>
                  </a:lnTo>
                  <a:lnTo>
                    <a:pt x="553" y="1170"/>
                  </a:lnTo>
                  <a:lnTo>
                    <a:pt x="555" y="1181"/>
                  </a:lnTo>
                  <a:lnTo>
                    <a:pt x="562" y="1181"/>
                  </a:lnTo>
                  <a:lnTo>
                    <a:pt x="562" y="1186"/>
                  </a:lnTo>
                  <a:lnTo>
                    <a:pt x="567" y="1186"/>
                  </a:lnTo>
                  <a:lnTo>
                    <a:pt x="569" y="1188"/>
                  </a:lnTo>
                  <a:lnTo>
                    <a:pt x="567" y="1196"/>
                  </a:lnTo>
                  <a:lnTo>
                    <a:pt x="564" y="1198"/>
                  </a:lnTo>
                  <a:lnTo>
                    <a:pt x="564" y="1198"/>
                  </a:lnTo>
                  <a:lnTo>
                    <a:pt x="567" y="1205"/>
                  </a:lnTo>
                  <a:lnTo>
                    <a:pt x="572" y="1222"/>
                  </a:lnTo>
                  <a:lnTo>
                    <a:pt x="567" y="1224"/>
                  </a:lnTo>
                  <a:lnTo>
                    <a:pt x="564" y="1231"/>
                  </a:lnTo>
                  <a:lnTo>
                    <a:pt x="569" y="1243"/>
                  </a:lnTo>
                  <a:lnTo>
                    <a:pt x="569" y="1245"/>
                  </a:lnTo>
                  <a:lnTo>
                    <a:pt x="564" y="1252"/>
                  </a:lnTo>
                  <a:lnTo>
                    <a:pt x="562" y="1262"/>
                  </a:lnTo>
                  <a:lnTo>
                    <a:pt x="576" y="1276"/>
                  </a:lnTo>
                  <a:lnTo>
                    <a:pt x="576" y="1281"/>
                  </a:lnTo>
                  <a:lnTo>
                    <a:pt x="581" y="1283"/>
                  </a:lnTo>
                  <a:lnTo>
                    <a:pt x="588" y="1290"/>
                  </a:lnTo>
                  <a:lnTo>
                    <a:pt x="600" y="1297"/>
                  </a:lnTo>
                  <a:lnTo>
                    <a:pt x="605" y="1304"/>
                  </a:lnTo>
                  <a:lnTo>
                    <a:pt x="614" y="1311"/>
                  </a:lnTo>
                  <a:lnTo>
                    <a:pt x="614" y="1316"/>
                  </a:lnTo>
                  <a:lnTo>
                    <a:pt x="621" y="1323"/>
                  </a:lnTo>
                  <a:lnTo>
                    <a:pt x="628" y="1323"/>
                  </a:lnTo>
                  <a:lnTo>
                    <a:pt x="631" y="1304"/>
                  </a:lnTo>
                  <a:lnTo>
                    <a:pt x="633" y="1295"/>
                  </a:lnTo>
                  <a:lnTo>
                    <a:pt x="638" y="1295"/>
                  </a:lnTo>
                  <a:lnTo>
                    <a:pt x="647" y="1290"/>
                  </a:lnTo>
                  <a:lnTo>
                    <a:pt x="652" y="1290"/>
                  </a:lnTo>
                  <a:lnTo>
                    <a:pt x="659" y="1299"/>
                  </a:lnTo>
                  <a:lnTo>
                    <a:pt x="664" y="1299"/>
                  </a:lnTo>
                  <a:lnTo>
                    <a:pt x="664" y="1292"/>
                  </a:lnTo>
                  <a:lnTo>
                    <a:pt x="666" y="1288"/>
                  </a:lnTo>
                  <a:lnTo>
                    <a:pt x="659" y="1285"/>
                  </a:lnTo>
                  <a:lnTo>
                    <a:pt x="657" y="1278"/>
                  </a:lnTo>
                  <a:lnTo>
                    <a:pt x="659" y="1271"/>
                  </a:lnTo>
                  <a:lnTo>
                    <a:pt x="659" y="1266"/>
                  </a:lnTo>
                  <a:lnTo>
                    <a:pt x="666" y="1257"/>
                  </a:lnTo>
                  <a:lnTo>
                    <a:pt x="666" y="1252"/>
                  </a:lnTo>
                  <a:lnTo>
                    <a:pt x="666" y="1245"/>
                  </a:lnTo>
                  <a:lnTo>
                    <a:pt x="666" y="1243"/>
                  </a:lnTo>
                  <a:lnTo>
                    <a:pt x="676" y="1233"/>
                  </a:lnTo>
                  <a:lnTo>
                    <a:pt x="678" y="1222"/>
                  </a:lnTo>
                  <a:lnTo>
                    <a:pt x="690" y="1212"/>
                  </a:lnTo>
                  <a:lnTo>
                    <a:pt x="690" y="1207"/>
                  </a:lnTo>
                  <a:lnTo>
                    <a:pt x="690" y="1207"/>
                  </a:lnTo>
                  <a:lnTo>
                    <a:pt x="692" y="1212"/>
                  </a:lnTo>
                  <a:lnTo>
                    <a:pt x="694" y="1212"/>
                  </a:lnTo>
                  <a:lnTo>
                    <a:pt x="699" y="1217"/>
                  </a:lnTo>
                  <a:lnTo>
                    <a:pt x="713" y="1207"/>
                  </a:lnTo>
                  <a:lnTo>
                    <a:pt x="716" y="1198"/>
                  </a:lnTo>
                  <a:lnTo>
                    <a:pt x="718" y="1196"/>
                  </a:lnTo>
                  <a:lnTo>
                    <a:pt x="718" y="1188"/>
                  </a:lnTo>
                  <a:lnTo>
                    <a:pt x="711" y="1177"/>
                  </a:lnTo>
                  <a:lnTo>
                    <a:pt x="713" y="1170"/>
                  </a:lnTo>
                  <a:lnTo>
                    <a:pt x="713" y="1165"/>
                  </a:lnTo>
                  <a:lnTo>
                    <a:pt x="706" y="1160"/>
                  </a:lnTo>
                  <a:lnTo>
                    <a:pt x="704" y="1151"/>
                  </a:lnTo>
                  <a:lnTo>
                    <a:pt x="704" y="1148"/>
                  </a:lnTo>
                  <a:lnTo>
                    <a:pt x="716" y="1146"/>
                  </a:lnTo>
                  <a:lnTo>
                    <a:pt x="718" y="1144"/>
                  </a:lnTo>
                  <a:lnTo>
                    <a:pt x="718" y="1132"/>
                  </a:lnTo>
                  <a:lnTo>
                    <a:pt x="713" y="1129"/>
                  </a:lnTo>
                  <a:lnTo>
                    <a:pt x="716" y="1125"/>
                  </a:lnTo>
                  <a:lnTo>
                    <a:pt x="718" y="1122"/>
                  </a:lnTo>
                  <a:lnTo>
                    <a:pt x="718" y="1120"/>
                  </a:lnTo>
                  <a:lnTo>
                    <a:pt x="720" y="1113"/>
                  </a:lnTo>
                  <a:lnTo>
                    <a:pt x="723" y="1113"/>
                  </a:lnTo>
                  <a:lnTo>
                    <a:pt x="725" y="1111"/>
                  </a:lnTo>
                  <a:lnTo>
                    <a:pt x="723" y="1108"/>
                  </a:lnTo>
                  <a:lnTo>
                    <a:pt x="718" y="1103"/>
                  </a:lnTo>
                  <a:lnTo>
                    <a:pt x="718" y="1103"/>
                  </a:lnTo>
                  <a:lnTo>
                    <a:pt x="718" y="1101"/>
                  </a:lnTo>
                  <a:lnTo>
                    <a:pt x="732" y="1103"/>
                  </a:lnTo>
                  <a:lnTo>
                    <a:pt x="732" y="1106"/>
                  </a:lnTo>
                  <a:lnTo>
                    <a:pt x="727" y="1108"/>
                  </a:lnTo>
                  <a:lnTo>
                    <a:pt x="737" y="1113"/>
                  </a:lnTo>
                  <a:lnTo>
                    <a:pt x="742" y="1113"/>
                  </a:lnTo>
                  <a:lnTo>
                    <a:pt x="742" y="1115"/>
                  </a:lnTo>
                  <a:lnTo>
                    <a:pt x="744" y="1118"/>
                  </a:lnTo>
                  <a:lnTo>
                    <a:pt x="756" y="1111"/>
                  </a:lnTo>
                  <a:lnTo>
                    <a:pt x="756" y="1106"/>
                  </a:lnTo>
                  <a:lnTo>
                    <a:pt x="761" y="1108"/>
                  </a:lnTo>
                  <a:lnTo>
                    <a:pt x="765" y="1106"/>
                  </a:lnTo>
                  <a:lnTo>
                    <a:pt x="765" y="1103"/>
                  </a:lnTo>
                  <a:lnTo>
                    <a:pt x="768" y="1101"/>
                  </a:lnTo>
                  <a:lnTo>
                    <a:pt x="768" y="1096"/>
                  </a:lnTo>
                  <a:lnTo>
                    <a:pt x="775" y="1099"/>
                  </a:lnTo>
                  <a:lnTo>
                    <a:pt x="779" y="1094"/>
                  </a:lnTo>
                  <a:lnTo>
                    <a:pt x="782" y="1096"/>
                  </a:lnTo>
                  <a:lnTo>
                    <a:pt x="784" y="1094"/>
                  </a:lnTo>
                  <a:lnTo>
                    <a:pt x="789" y="1096"/>
                  </a:lnTo>
                  <a:lnTo>
                    <a:pt x="789" y="1096"/>
                  </a:lnTo>
                  <a:lnTo>
                    <a:pt x="789" y="1101"/>
                  </a:lnTo>
                  <a:lnTo>
                    <a:pt x="791" y="1099"/>
                  </a:lnTo>
                  <a:lnTo>
                    <a:pt x="794" y="1094"/>
                  </a:lnTo>
                  <a:lnTo>
                    <a:pt x="794" y="1094"/>
                  </a:lnTo>
                  <a:lnTo>
                    <a:pt x="791" y="1094"/>
                  </a:lnTo>
                  <a:lnTo>
                    <a:pt x="791" y="1094"/>
                  </a:lnTo>
                  <a:lnTo>
                    <a:pt x="789" y="1094"/>
                  </a:lnTo>
                  <a:lnTo>
                    <a:pt x="789" y="1092"/>
                  </a:lnTo>
                  <a:lnTo>
                    <a:pt x="794" y="1089"/>
                  </a:lnTo>
                  <a:lnTo>
                    <a:pt x="794" y="1089"/>
                  </a:lnTo>
                  <a:lnTo>
                    <a:pt x="794" y="1070"/>
                  </a:lnTo>
                  <a:lnTo>
                    <a:pt x="803" y="1063"/>
                  </a:lnTo>
                  <a:lnTo>
                    <a:pt x="805" y="1063"/>
                  </a:lnTo>
                  <a:lnTo>
                    <a:pt x="810" y="1066"/>
                  </a:lnTo>
                  <a:lnTo>
                    <a:pt x="815" y="1063"/>
                  </a:lnTo>
                  <a:lnTo>
                    <a:pt x="813" y="1056"/>
                  </a:lnTo>
                  <a:lnTo>
                    <a:pt x="813" y="1047"/>
                  </a:lnTo>
                  <a:lnTo>
                    <a:pt x="810" y="1047"/>
                  </a:lnTo>
                  <a:lnTo>
                    <a:pt x="813" y="1042"/>
                  </a:lnTo>
                  <a:lnTo>
                    <a:pt x="810" y="1042"/>
                  </a:lnTo>
                  <a:lnTo>
                    <a:pt x="803" y="1040"/>
                  </a:lnTo>
                  <a:lnTo>
                    <a:pt x="803" y="1030"/>
                  </a:lnTo>
                  <a:lnTo>
                    <a:pt x="801" y="1033"/>
                  </a:lnTo>
                  <a:lnTo>
                    <a:pt x="801" y="1028"/>
                  </a:lnTo>
                  <a:lnTo>
                    <a:pt x="803" y="1028"/>
                  </a:lnTo>
                  <a:lnTo>
                    <a:pt x="798" y="1028"/>
                  </a:lnTo>
                  <a:lnTo>
                    <a:pt x="798" y="1023"/>
                  </a:lnTo>
                  <a:lnTo>
                    <a:pt x="801" y="1021"/>
                  </a:lnTo>
                  <a:lnTo>
                    <a:pt x="803" y="1023"/>
                  </a:lnTo>
                  <a:lnTo>
                    <a:pt x="803" y="1018"/>
                  </a:lnTo>
                  <a:lnTo>
                    <a:pt x="803" y="1018"/>
                  </a:lnTo>
                  <a:lnTo>
                    <a:pt x="808" y="1014"/>
                  </a:lnTo>
                  <a:lnTo>
                    <a:pt x="815" y="1016"/>
                  </a:lnTo>
                  <a:lnTo>
                    <a:pt x="815" y="1009"/>
                  </a:lnTo>
                  <a:lnTo>
                    <a:pt x="813" y="1009"/>
                  </a:lnTo>
                  <a:lnTo>
                    <a:pt x="815" y="1004"/>
                  </a:lnTo>
                  <a:lnTo>
                    <a:pt x="820" y="1007"/>
                  </a:lnTo>
                  <a:lnTo>
                    <a:pt x="820" y="1009"/>
                  </a:lnTo>
                  <a:lnTo>
                    <a:pt x="827" y="1009"/>
                  </a:lnTo>
                  <a:lnTo>
                    <a:pt x="827" y="1009"/>
                  </a:lnTo>
                  <a:lnTo>
                    <a:pt x="824" y="1004"/>
                  </a:lnTo>
                  <a:lnTo>
                    <a:pt x="824" y="1002"/>
                  </a:lnTo>
                  <a:lnTo>
                    <a:pt x="831" y="995"/>
                  </a:lnTo>
                  <a:lnTo>
                    <a:pt x="836" y="995"/>
                  </a:lnTo>
                  <a:lnTo>
                    <a:pt x="834" y="992"/>
                  </a:lnTo>
                  <a:lnTo>
                    <a:pt x="831" y="995"/>
                  </a:lnTo>
                  <a:lnTo>
                    <a:pt x="822" y="992"/>
                  </a:lnTo>
                  <a:lnTo>
                    <a:pt x="820" y="990"/>
                  </a:lnTo>
                  <a:lnTo>
                    <a:pt x="817" y="990"/>
                  </a:lnTo>
                  <a:lnTo>
                    <a:pt x="815" y="981"/>
                  </a:lnTo>
                  <a:lnTo>
                    <a:pt x="817" y="971"/>
                  </a:lnTo>
                  <a:lnTo>
                    <a:pt x="813" y="966"/>
                  </a:lnTo>
                  <a:lnTo>
                    <a:pt x="815" y="966"/>
                  </a:lnTo>
                  <a:lnTo>
                    <a:pt x="822" y="966"/>
                  </a:lnTo>
                  <a:lnTo>
                    <a:pt x="827" y="966"/>
                  </a:lnTo>
                  <a:lnTo>
                    <a:pt x="829" y="971"/>
                  </a:lnTo>
                  <a:lnTo>
                    <a:pt x="831" y="971"/>
                  </a:lnTo>
                  <a:lnTo>
                    <a:pt x="836" y="971"/>
                  </a:lnTo>
                  <a:lnTo>
                    <a:pt x="836" y="964"/>
                  </a:lnTo>
                  <a:lnTo>
                    <a:pt x="841" y="962"/>
                  </a:lnTo>
                  <a:lnTo>
                    <a:pt x="841" y="957"/>
                  </a:lnTo>
                  <a:lnTo>
                    <a:pt x="839" y="955"/>
                  </a:lnTo>
                  <a:lnTo>
                    <a:pt x="836" y="955"/>
                  </a:lnTo>
                  <a:lnTo>
                    <a:pt x="831" y="948"/>
                  </a:lnTo>
                  <a:lnTo>
                    <a:pt x="834" y="948"/>
                  </a:lnTo>
                  <a:lnTo>
                    <a:pt x="836" y="945"/>
                  </a:lnTo>
                  <a:lnTo>
                    <a:pt x="836" y="933"/>
                  </a:lnTo>
                  <a:lnTo>
                    <a:pt x="843" y="938"/>
                  </a:lnTo>
                  <a:lnTo>
                    <a:pt x="846" y="929"/>
                  </a:lnTo>
                  <a:lnTo>
                    <a:pt x="850" y="929"/>
                  </a:lnTo>
                  <a:lnTo>
                    <a:pt x="855" y="929"/>
                  </a:lnTo>
                  <a:lnTo>
                    <a:pt x="855" y="924"/>
                  </a:lnTo>
                  <a:lnTo>
                    <a:pt x="860" y="922"/>
                  </a:lnTo>
                  <a:lnTo>
                    <a:pt x="869" y="924"/>
                  </a:lnTo>
                  <a:lnTo>
                    <a:pt x="869" y="924"/>
                  </a:lnTo>
                  <a:lnTo>
                    <a:pt x="872" y="919"/>
                  </a:lnTo>
                  <a:lnTo>
                    <a:pt x="869" y="912"/>
                  </a:lnTo>
                  <a:lnTo>
                    <a:pt x="874" y="912"/>
                  </a:lnTo>
                  <a:lnTo>
                    <a:pt x="872" y="910"/>
                  </a:lnTo>
                  <a:lnTo>
                    <a:pt x="874" y="903"/>
                  </a:lnTo>
                  <a:lnTo>
                    <a:pt x="879" y="896"/>
                  </a:lnTo>
                  <a:lnTo>
                    <a:pt x="888" y="896"/>
                  </a:lnTo>
                  <a:lnTo>
                    <a:pt x="886" y="893"/>
                  </a:lnTo>
                  <a:lnTo>
                    <a:pt x="886" y="886"/>
                  </a:lnTo>
                  <a:lnTo>
                    <a:pt x="883" y="891"/>
                  </a:lnTo>
                  <a:lnTo>
                    <a:pt x="881" y="889"/>
                  </a:lnTo>
                  <a:lnTo>
                    <a:pt x="886" y="884"/>
                  </a:lnTo>
                  <a:lnTo>
                    <a:pt x="888" y="884"/>
                  </a:lnTo>
                  <a:lnTo>
                    <a:pt x="888" y="881"/>
                  </a:lnTo>
                  <a:lnTo>
                    <a:pt x="890" y="881"/>
                  </a:lnTo>
                  <a:lnTo>
                    <a:pt x="888" y="879"/>
                  </a:lnTo>
                  <a:lnTo>
                    <a:pt x="890" y="872"/>
                  </a:lnTo>
                  <a:lnTo>
                    <a:pt x="888" y="870"/>
                  </a:lnTo>
                  <a:lnTo>
                    <a:pt x="888" y="867"/>
                  </a:lnTo>
                  <a:lnTo>
                    <a:pt x="886" y="870"/>
                  </a:lnTo>
                  <a:lnTo>
                    <a:pt x="883" y="865"/>
                  </a:lnTo>
                  <a:lnTo>
                    <a:pt x="879" y="865"/>
                  </a:lnTo>
                  <a:lnTo>
                    <a:pt x="879" y="863"/>
                  </a:lnTo>
                  <a:lnTo>
                    <a:pt x="883" y="863"/>
                  </a:lnTo>
                  <a:lnTo>
                    <a:pt x="879" y="860"/>
                  </a:lnTo>
                  <a:lnTo>
                    <a:pt x="883" y="860"/>
                  </a:lnTo>
                  <a:lnTo>
                    <a:pt x="881" y="855"/>
                  </a:lnTo>
                  <a:lnTo>
                    <a:pt x="876" y="851"/>
                  </a:lnTo>
                  <a:lnTo>
                    <a:pt x="879" y="846"/>
                  </a:lnTo>
                  <a:lnTo>
                    <a:pt x="874" y="839"/>
                  </a:lnTo>
                  <a:lnTo>
                    <a:pt x="876" y="837"/>
                  </a:lnTo>
                  <a:lnTo>
                    <a:pt x="874" y="837"/>
                  </a:lnTo>
                  <a:lnTo>
                    <a:pt x="876" y="837"/>
                  </a:lnTo>
                  <a:lnTo>
                    <a:pt x="874" y="837"/>
                  </a:lnTo>
                  <a:lnTo>
                    <a:pt x="874" y="832"/>
                  </a:lnTo>
                  <a:lnTo>
                    <a:pt x="876" y="832"/>
                  </a:lnTo>
                  <a:lnTo>
                    <a:pt x="881" y="827"/>
                  </a:lnTo>
                  <a:lnTo>
                    <a:pt x="879" y="825"/>
                  </a:lnTo>
                  <a:lnTo>
                    <a:pt x="879" y="818"/>
                  </a:lnTo>
                  <a:lnTo>
                    <a:pt x="883" y="813"/>
                  </a:lnTo>
                  <a:lnTo>
                    <a:pt x="881" y="813"/>
                  </a:lnTo>
                  <a:lnTo>
                    <a:pt x="883" y="813"/>
                  </a:lnTo>
                  <a:lnTo>
                    <a:pt x="888" y="806"/>
                  </a:lnTo>
                  <a:lnTo>
                    <a:pt x="890" y="806"/>
                  </a:lnTo>
                  <a:lnTo>
                    <a:pt x="888" y="803"/>
                  </a:lnTo>
                  <a:lnTo>
                    <a:pt x="893" y="799"/>
                  </a:lnTo>
                  <a:lnTo>
                    <a:pt x="898" y="801"/>
                  </a:lnTo>
                  <a:lnTo>
                    <a:pt x="902" y="801"/>
                  </a:lnTo>
                  <a:lnTo>
                    <a:pt x="902" y="799"/>
                  </a:lnTo>
                  <a:lnTo>
                    <a:pt x="893" y="799"/>
                  </a:lnTo>
                  <a:lnTo>
                    <a:pt x="893" y="794"/>
                  </a:lnTo>
                  <a:lnTo>
                    <a:pt x="895" y="794"/>
                  </a:lnTo>
                  <a:lnTo>
                    <a:pt x="895" y="794"/>
                  </a:lnTo>
                  <a:lnTo>
                    <a:pt x="893" y="794"/>
                  </a:lnTo>
                  <a:lnTo>
                    <a:pt x="893" y="789"/>
                  </a:lnTo>
                  <a:lnTo>
                    <a:pt x="890" y="789"/>
                  </a:lnTo>
                  <a:lnTo>
                    <a:pt x="890" y="785"/>
                  </a:lnTo>
                  <a:lnTo>
                    <a:pt x="888" y="785"/>
                  </a:lnTo>
                  <a:lnTo>
                    <a:pt x="888" y="780"/>
                  </a:lnTo>
                  <a:lnTo>
                    <a:pt x="886" y="780"/>
                  </a:lnTo>
                  <a:lnTo>
                    <a:pt x="888" y="775"/>
                  </a:lnTo>
                  <a:lnTo>
                    <a:pt x="888" y="773"/>
                  </a:lnTo>
                  <a:lnTo>
                    <a:pt x="888" y="770"/>
                  </a:lnTo>
                  <a:lnTo>
                    <a:pt x="886" y="770"/>
                  </a:lnTo>
                  <a:lnTo>
                    <a:pt x="888" y="766"/>
                  </a:lnTo>
                  <a:lnTo>
                    <a:pt x="890" y="763"/>
                  </a:lnTo>
                  <a:lnTo>
                    <a:pt x="888" y="756"/>
                  </a:lnTo>
                  <a:lnTo>
                    <a:pt x="890" y="754"/>
                  </a:lnTo>
                  <a:lnTo>
                    <a:pt x="888" y="754"/>
                  </a:lnTo>
                  <a:lnTo>
                    <a:pt x="890" y="752"/>
                  </a:lnTo>
                  <a:lnTo>
                    <a:pt x="890" y="747"/>
                  </a:lnTo>
                  <a:lnTo>
                    <a:pt x="888" y="747"/>
                  </a:lnTo>
                  <a:lnTo>
                    <a:pt x="888" y="752"/>
                  </a:lnTo>
                  <a:lnTo>
                    <a:pt x="888" y="747"/>
                  </a:lnTo>
                  <a:lnTo>
                    <a:pt x="888" y="744"/>
                  </a:lnTo>
                  <a:lnTo>
                    <a:pt x="893" y="747"/>
                  </a:lnTo>
                  <a:lnTo>
                    <a:pt x="893" y="744"/>
                  </a:lnTo>
                  <a:lnTo>
                    <a:pt x="888" y="742"/>
                  </a:lnTo>
                  <a:lnTo>
                    <a:pt x="888" y="744"/>
                  </a:lnTo>
                  <a:lnTo>
                    <a:pt x="888" y="742"/>
                  </a:lnTo>
                  <a:lnTo>
                    <a:pt x="883" y="742"/>
                  </a:lnTo>
                  <a:lnTo>
                    <a:pt x="881" y="742"/>
                  </a:lnTo>
                  <a:lnTo>
                    <a:pt x="881" y="735"/>
                  </a:lnTo>
                  <a:lnTo>
                    <a:pt x="883" y="733"/>
                  </a:lnTo>
                  <a:lnTo>
                    <a:pt x="881" y="730"/>
                  </a:lnTo>
                  <a:lnTo>
                    <a:pt x="883" y="730"/>
                  </a:lnTo>
                  <a:lnTo>
                    <a:pt x="886" y="728"/>
                  </a:lnTo>
                  <a:lnTo>
                    <a:pt x="888" y="728"/>
                  </a:lnTo>
                  <a:lnTo>
                    <a:pt x="890" y="726"/>
                  </a:lnTo>
                  <a:lnTo>
                    <a:pt x="890" y="723"/>
                  </a:lnTo>
                  <a:lnTo>
                    <a:pt x="886" y="718"/>
                  </a:lnTo>
                  <a:lnTo>
                    <a:pt x="888" y="716"/>
                  </a:lnTo>
                  <a:lnTo>
                    <a:pt x="893" y="714"/>
                  </a:lnTo>
                  <a:lnTo>
                    <a:pt x="893" y="709"/>
                  </a:lnTo>
                  <a:lnTo>
                    <a:pt x="898" y="711"/>
                  </a:lnTo>
                  <a:lnTo>
                    <a:pt x="898" y="704"/>
                  </a:lnTo>
                  <a:lnTo>
                    <a:pt x="900" y="704"/>
                  </a:lnTo>
                  <a:lnTo>
                    <a:pt x="902" y="692"/>
                  </a:lnTo>
                  <a:lnTo>
                    <a:pt x="905" y="685"/>
                  </a:lnTo>
                  <a:lnTo>
                    <a:pt x="900" y="681"/>
                  </a:lnTo>
                  <a:lnTo>
                    <a:pt x="902" y="674"/>
                  </a:lnTo>
                  <a:lnTo>
                    <a:pt x="893" y="666"/>
                  </a:lnTo>
                  <a:lnTo>
                    <a:pt x="888" y="666"/>
                  </a:lnTo>
                  <a:lnTo>
                    <a:pt x="883" y="674"/>
                  </a:lnTo>
                  <a:lnTo>
                    <a:pt x="881" y="671"/>
                  </a:lnTo>
                  <a:lnTo>
                    <a:pt x="886" y="669"/>
                  </a:lnTo>
                  <a:lnTo>
                    <a:pt x="888" y="657"/>
                  </a:lnTo>
                  <a:lnTo>
                    <a:pt x="888" y="655"/>
                  </a:lnTo>
                  <a:lnTo>
                    <a:pt x="886" y="652"/>
                  </a:lnTo>
                  <a:lnTo>
                    <a:pt x="890" y="638"/>
                  </a:lnTo>
                  <a:lnTo>
                    <a:pt x="888" y="629"/>
                  </a:lnTo>
                  <a:lnTo>
                    <a:pt x="893" y="624"/>
                  </a:lnTo>
                  <a:lnTo>
                    <a:pt x="898" y="617"/>
                  </a:lnTo>
                  <a:lnTo>
                    <a:pt x="900" y="600"/>
                  </a:lnTo>
                  <a:lnTo>
                    <a:pt x="902" y="596"/>
                  </a:lnTo>
                  <a:lnTo>
                    <a:pt x="905" y="591"/>
                  </a:lnTo>
                  <a:lnTo>
                    <a:pt x="902" y="586"/>
                  </a:lnTo>
                  <a:lnTo>
                    <a:pt x="898" y="586"/>
                  </a:lnTo>
                  <a:lnTo>
                    <a:pt x="890" y="584"/>
                  </a:lnTo>
                  <a:lnTo>
                    <a:pt x="890" y="579"/>
                  </a:lnTo>
                  <a:lnTo>
                    <a:pt x="888" y="577"/>
                  </a:lnTo>
                  <a:lnTo>
                    <a:pt x="883" y="579"/>
                  </a:lnTo>
                  <a:lnTo>
                    <a:pt x="881" y="579"/>
                  </a:lnTo>
                  <a:lnTo>
                    <a:pt x="874" y="574"/>
                  </a:lnTo>
                  <a:lnTo>
                    <a:pt x="874" y="572"/>
                  </a:lnTo>
                  <a:lnTo>
                    <a:pt x="879" y="572"/>
                  </a:lnTo>
                  <a:lnTo>
                    <a:pt x="879" y="567"/>
                  </a:lnTo>
                  <a:lnTo>
                    <a:pt x="869" y="567"/>
                  </a:lnTo>
                  <a:lnTo>
                    <a:pt x="869" y="563"/>
                  </a:lnTo>
                  <a:lnTo>
                    <a:pt x="865" y="563"/>
                  </a:lnTo>
                  <a:lnTo>
                    <a:pt x="862" y="560"/>
                  </a:lnTo>
                  <a:lnTo>
                    <a:pt x="860" y="560"/>
                  </a:lnTo>
                  <a:lnTo>
                    <a:pt x="857" y="553"/>
                  </a:lnTo>
                  <a:lnTo>
                    <a:pt x="855" y="553"/>
                  </a:lnTo>
                  <a:lnTo>
                    <a:pt x="862" y="553"/>
                  </a:lnTo>
                  <a:lnTo>
                    <a:pt x="869" y="560"/>
                  </a:lnTo>
                  <a:lnTo>
                    <a:pt x="876" y="560"/>
                  </a:lnTo>
                  <a:lnTo>
                    <a:pt x="879" y="558"/>
                  </a:lnTo>
                  <a:lnTo>
                    <a:pt x="883" y="558"/>
                  </a:lnTo>
                  <a:lnTo>
                    <a:pt x="886" y="558"/>
                  </a:lnTo>
                  <a:lnTo>
                    <a:pt x="883" y="555"/>
                  </a:lnTo>
                  <a:lnTo>
                    <a:pt x="879" y="541"/>
                  </a:lnTo>
                  <a:lnTo>
                    <a:pt x="869" y="539"/>
                  </a:lnTo>
                  <a:lnTo>
                    <a:pt x="865" y="534"/>
                  </a:lnTo>
                  <a:lnTo>
                    <a:pt x="869" y="530"/>
                  </a:lnTo>
                  <a:lnTo>
                    <a:pt x="867" y="527"/>
                  </a:lnTo>
                  <a:lnTo>
                    <a:pt x="869" y="525"/>
                  </a:lnTo>
                  <a:lnTo>
                    <a:pt x="869" y="527"/>
                  </a:lnTo>
                  <a:lnTo>
                    <a:pt x="869" y="530"/>
                  </a:lnTo>
                  <a:lnTo>
                    <a:pt x="872" y="530"/>
                  </a:lnTo>
                  <a:lnTo>
                    <a:pt x="874" y="527"/>
                  </a:lnTo>
                  <a:lnTo>
                    <a:pt x="874" y="530"/>
                  </a:lnTo>
                  <a:lnTo>
                    <a:pt x="876" y="530"/>
                  </a:lnTo>
                  <a:lnTo>
                    <a:pt x="876" y="530"/>
                  </a:lnTo>
                  <a:lnTo>
                    <a:pt x="879" y="527"/>
                  </a:lnTo>
                  <a:lnTo>
                    <a:pt x="886" y="525"/>
                  </a:lnTo>
                  <a:lnTo>
                    <a:pt x="888" y="527"/>
                  </a:lnTo>
                  <a:lnTo>
                    <a:pt x="898" y="520"/>
                  </a:lnTo>
                  <a:lnTo>
                    <a:pt x="893" y="520"/>
                  </a:lnTo>
                  <a:lnTo>
                    <a:pt x="893" y="515"/>
                  </a:lnTo>
                  <a:lnTo>
                    <a:pt x="888" y="515"/>
                  </a:lnTo>
                  <a:lnTo>
                    <a:pt x="888" y="515"/>
                  </a:lnTo>
                  <a:lnTo>
                    <a:pt x="883" y="513"/>
                  </a:lnTo>
                  <a:lnTo>
                    <a:pt x="879" y="515"/>
                  </a:lnTo>
                  <a:lnTo>
                    <a:pt x="883" y="511"/>
                  </a:lnTo>
                  <a:lnTo>
                    <a:pt x="879" y="511"/>
                  </a:lnTo>
                  <a:lnTo>
                    <a:pt x="874" y="513"/>
                  </a:lnTo>
                  <a:lnTo>
                    <a:pt x="874" y="511"/>
                  </a:lnTo>
                  <a:lnTo>
                    <a:pt x="869" y="511"/>
                  </a:lnTo>
                  <a:lnTo>
                    <a:pt x="869" y="515"/>
                  </a:lnTo>
                  <a:lnTo>
                    <a:pt x="865" y="515"/>
                  </a:lnTo>
                  <a:lnTo>
                    <a:pt x="865" y="520"/>
                  </a:lnTo>
                  <a:lnTo>
                    <a:pt x="860" y="518"/>
                  </a:lnTo>
                  <a:lnTo>
                    <a:pt x="860" y="508"/>
                  </a:lnTo>
                  <a:lnTo>
                    <a:pt x="862" y="511"/>
                  </a:lnTo>
                  <a:lnTo>
                    <a:pt x="862" y="508"/>
                  </a:lnTo>
                  <a:lnTo>
                    <a:pt x="860" y="506"/>
                  </a:lnTo>
                  <a:lnTo>
                    <a:pt x="865" y="501"/>
                  </a:lnTo>
                  <a:lnTo>
                    <a:pt x="860" y="494"/>
                  </a:lnTo>
                  <a:lnTo>
                    <a:pt x="865" y="489"/>
                  </a:lnTo>
                  <a:lnTo>
                    <a:pt x="874" y="487"/>
                  </a:lnTo>
                  <a:lnTo>
                    <a:pt x="883" y="470"/>
                  </a:lnTo>
                  <a:lnTo>
                    <a:pt x="907" y="463"/>
                  </a:lnTo>
                  <a:lnTo>
                    <a:pt x="912" y="461"/>
                  </a:lnTo>
                  <a:lnTo>
                    <a:pt x="916" y="461"/>
                  </a:lnTo>
                  <a:lnTo>
                    <a:pt x="914" y="461"/>
                  </a:lnTo>
                  <a:lnTo>
                    <a:pt x="914" y="468"/>
                  </a:lnTo>
                  <a:lnTo>
                    <a:pt x="916" y="470"/>
                  </a:lnTo>
                  <a:lnTo>
                    <a:pt x="921" y="470"/>
                  </a:lnTo>
                  <a:lnTo>
                    <a:pt x="921" y="475"/>
                  </a:lnTo>
                  <a:lnTo>
                    <a:pt x="924" y="475"/>
                  </a:lnTo>
                  <a:lnTo>
                    <a:pt x="924" y="478"/>
                  </a:lnTo>
                  <a:lnTo>
                    <a:pt x="928" y="478"/>
                  </a:lnTo>
                  <a:lnTo>
                    <a:pt x="931" y="480"/>
                  </a:lnTo>
                  <a:lnTo>
                    <a:pt x="931" y="475"/>
                  </a:lnTo>
                  <a:lnTo>
                    <a:pt x="933" y="475"/>
                  </a:lnTo>
                  <a:lnTo>
                    <a:pt x="933" y="470"/>
                  </a:lnTo>
                  <a:lnTo>
                    <a:pt x="935" y="470"/>
                  </a:lnTo>
                  <a:lnTo>
                    <a:pt x="938" y="463"/>
                  </a:lnTo>
                  <a:lnTo>
                    <a:pt x="940" y="461"/>
                  </a:lnTo>
                  <a:lnTo>
                    <a:pt x="942" y="456"/>
                  </a:lnTo>
                  <a:lnTo>
                    <a:pt x="947" y="456"/>
                  </a:lnTo>
                  <a:lnTo>
                    <a:pt x="952" y="454"/>
                  </a:lnTo>
                  <a:lnTo>
                    <a:pt x="952" y="452"/>
                  </a:lnTo>
                  <a:lnTo>
                    <a:pt x="954" y="452"/>
                  </a:lnTo>
                  <a:lnTo>
                    <a:pt x="957" y="452"/>
                  </a:lnTo>
                  <a:lnTo>
                    <a:pt x="959" y="452"/>
                  </a:lnTo>
                  <a:lnTo>
                    <a:pt x="964" y="447"/>
                  </a:lnTo>
                  <a:lnTo>
                    <a:pt x="966" y="449"/>
                  </a:lnTo>
                  <a:lnTo>
                    <a:pt x="971" y="442"/>
                  </a:lnTo>
                  <a:lnTo>
                    <a:pt x="968" y="437"/>
                  </a:lnTo>
                  <a:lnTo>
                    <a:pt x="964" y="435"/>
                  </a:lnTo>
                  <a:lnTo>
                    <a:pt x="961" y="433"/>
                  </a:lnTo>
                  <a:lnTo>
                    <a:pt x="959" y="430"/>
                  </a:lnTo>
                  <a:lnTo>
                    <a:pt x="957" y="433"/>
                  </a:lnTo>
                  <a:lnTo>
                    <a:pt x="954" y="433"/>
                  </a:lnTo>
                  <a:lnTo>
                    <a:pt x="947" y="437"/>
                  </a:lnTo>
                  <a:lnTo>
                    <a:pt x="947" y="435"/>
                  </a:lnTo>
                  <a:lnTo>
                    <a:pt x="947" y="428"/>
                  </a:lnTo>
                  <a:lnTo>
                    <a:pt x="957" y="426"/>
                  </a:lnTo>
                  <a:lnTo>
                    <a:pt x="961" y="414"/>
                  </a:lnTo>
                  <a:lnTo>
                    <a:pt x="961" y="407"/>
                  </a:lnTo>
                  <a:lnTo>
                    <a:pt x="959" y="402"/>
                  </a:lnTo>
                  <a:lnTo>
                    <a:pt x="959" y="400"/>
                  </a:lnTo>
                  <a:lnTo>
                    <a:pt x="957" y="393"/>
                  </a:lnTo>
                  <a:lnTo>
                    <a:pt x="959" y="388"/>
                  </a:lnTo>
                  <a:lnTo>
                    <a:pt x="968" y="388"/>
                  </a:lnTo>
                  <a:lnTo>
                    <a:pt x="968" y="381"/>
                  </a:lnTo>
                  <a:lnTo>
                    <a:pt x="976" y="378"/>
                  </a:lnTo>
                  <a:lnTo>
                    <a:pt x="971" y="378"/>
                  </a:lnTo>
                  <a:lnTo>
                    <a:pt x="976" y="371"/>
                  </a:lnTo>
                  <a:lnTo>
                    <a:pt x="968" y="367"/>
                  </a:lnTo>
                  <a:lnTo>
                    <a:pt x="968" y="357"/>
                  </a:lnTo>
                  <a:lnTo>
                    <a:pt x="976" y="350"/>
                  </a:lnTo>
                  <a:lnTo>
                    <a:pt x="976" y="348"/>
                  </a:lnTo>
                  <a:lnTo>
                    <a:pt x="971" y="343"/>
                  </a:lnTo>
                  <a:lnTo>
                    <a:pt x="976" y="338"/>
                  </a:lnTo>
                  <a:lnTo>
                    <a:pt x="978" y="341"/>
                  </a:lnTo>
                  <a:lnTo>
                    <a:pt x="983" y="333"/>
                  </a:lnTo>
                  <a:lnTo>
                    <a:pt x="980" y="326"/>
                  </a:lnTo>
                  <a:lnTo>
                    <a:pt x="983" y="326"/>
                  </a:lnTo>
                  <a:lnTo>
                    <a:pt x="983" y="317"/>
                  </a:lnTo>
                  <a:lnTo>
                    <a:pt x="985" y="319"/>
                  </a:lnTo>
                  <a:lnTo>
                    <a:pt x="987" y="319"/>
                  </a:lnTo>
                  <a:lnTo>
                    <a:pt x="987" y="317"/>
                  </a:lnTo>
                  <a:lnTo>
                    <a:pt x="987" y="319"/>
                  </a:lnTo>
                  <a:lnTo>
                    <a:pt x="990" y="319"/>
                  </a:lnTo>
                  <a:lnTo>
                    <a:pt x="990" y="317"/>
                  </a:lnTo>
                  <a:lnTo>
                    <a:pt x="994" y="319"/>
                  </a:lnTo>
                  <a:lnTo>
                    <a:pt x="997" y="317"/>
                  </a:lnTo>
                  <a:lnTo>
                    <a:pt x="997" y="322"/>
                  </a:lnTo>
                  <a:lnTo>
                    <a:pt x="999" y="319"/>
                  </a:lnTo>
                  <a:lnTo>
                    <a:pt x="999" y="305"/>
                  </a:lnTo>
                  <a:lnTo>
                    <a:pt x="999" y="291"/>
                  </a:lnTo>
                  <a:lnTo>
                    <a:pt x="999" y="291"/>
                  </a:lnTo>
                  <a:close/>
                </a:path>
              </a:pathLst>
            </a:custGeom>
            <a:solidFill>
              <a:srgbClr val="433356">
                <a:lumMod val="20000"/>
                <a:lumOff val="8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46" name="Freeform 10"/>
            <p:cNvSpPr>
              <a:spLocks/>
            </p:cNvSpPr>
            <p:nvPr/>
          </p:nvSpPr>
          <p:spPr bwMode="auto">
            <a:xfrm>
              <a:off x="2723" y="1745"/>
              <a:ext cx="1046" cy="737"/>
            </a:xfrm>
            <a:custGeom>
              <a:avLst/>
              <a:gdLst>
                <a:gd name="T0" fmla="*/ 989 w 1046"/>
                <a:gd name="T1" fmla="*/ 104 h 737"/>
                <a:gd name="T2" fmla="*/ 909 w 1046"/>
                <a:gd name="T3" fmla="*/ 156 h 737"/>
                <a:gd name="T4" fmla="*/ 815 w 1046"/>
                <a:gd name="T5" fmla="*/ 94 h 737"/>
                <a:gd name="T6" fmla="*/ 760 w 1046"/>
                <a:gd name="T7" fmla="*/ 106 h 737"/>
                <a:gd name="T8" fmla="*/ 727 w 1046"/>
                <a:gd name="T9" fmla="*/ 115 h 737"/>
                <a:gd name="T10" fmla="*/ 675 w 1046"/>
                <a:gd name="T11" fmla="*/ 151 h 737"/>
                <a:gd name="T12" fmla="*/ 654 w 1046"/>
                <a:gd name="T13" fmla="*/ 179 h 737"/>
                <a:gd name="T14" fmla="*/ 623 w 1046"/>
                <a:gd name="T15" fmla="*/ 189 h 737"/>
                <a:gd name="T16" fmla="*/ 593 w 1046"/>
                <a:gd name="T17" fmla="*/ 189 h 737"/>
                <a:gd name="T18" fmla="*/ 552 w 1046"/>
                <a:gd name="T19" fmla="*/ 163 h 737"/>
                <a:gd name="T20" fmla="*/ 505 w 1046"/>
                <a:gd name="T21" fmla="*/ 132 h 737"/>
                <a:gd name="T22" fmla="*/ 420 w 1046"/>
                <a:gd name="T23" fmla="*/ 33 h 737"/>
                <a:gd name="T24" fmla="*/ 337 w 1046"/>
                <a:gd name="T25" fmla="*/ 54 h 737"/>
                <a:gd name="T26" fmla="*/ 304 w 1046"/>
                <a:gd name="T27" fmla="*/ 4 h 737"/>
                <a:gd name="T28" fmla="*/ 267 w 1046"/>
                <a:gd name="T29" fmla="*/ 37 h 737"/>
                <a:gd name="T30" fmla="*/ 229 w 1046"/>
                <a:gd name="T31" fmla="*/ 47 h 737"/>
                <a:gd name="T32" fmla="*/ 191 w 1046"/>
                <a:gd name="T33" fmla="*/ 33 h 737"/>
                <a:gd name="T34" fmla="*/ 172 w 1046"/>
                <a:gd name="T35" fmla="*/ 26 h 737"/>
                <a:gd name="T36" fmla="*/ 156 w 1046"/>
                <a:gd name="T37" fmla="*/ 11 h 737"/>
                <a:gd name="T38" fmla="*/ 120 w 1046"/>
                <a:gd name="T39" fmla="*/ 23 h 737"/>
                <a:gd name="T40" fmla="*/ 99 w 1046"/>
                <a:gd name="T41" fmla="*/ 49 h 737"/>
                <a:gd name="T42" fmla="*/ 47 w 1046"/>
                <a:gd name="T43" fmla="*/ 47 h 737"/>
                <a:gd name="T44" fmla="*/ 37 w 1046"/>
                <a:gd name="T45" fmla="*/ 82 h 737"/>
                <a:gd name="T46" fmla="*/ 23 w 1046"/>
                <a:gd name="T47" fmla="*/ 108 h 737"/>
                <a:gd name="T48" fmla="*/ 4 w 1046"/>
                <a:gd name="T49" fmla="*/ 120 h 737"/>
                <a:gd name="T50" fmla="*/ 35 w 1046"/>
                <a:gd name="T51" fmla="*/ 146 h 737"/>
                <a:gd name="T52" fmla="*/ 59 w 1046"/>
                <a:gd name="T53" fmla="*/ 158 h 737"/>
                <a:gd name="T54" fmla="*/ 59 w 1046"/>
                <a:gd name="T55" fmla="*/ 184 h 737"/>
                <a:gd name="T56" fmla="*/ 106 w 1046"/>
                <a:gd name="T57" fmla="*/ 222 h 737"/>
                <a:gd name="T58" fmla="*/ 97 w 1046"/>
                <a:gd name="T59" fmla="*/ 262 h 737"/>
                <a:gd name="T60" fmla="*/ 78 w 1046"/>
                <a:gd name="T61" fmla="*/ 300 h 737"/>
                <a:gd name="T62" fmla="*/ 87 w 1046"/>
                <a:gd name="T63" fmla="*/ 352 h 737"/>
                <a:gd name="T64" fmla="*/ 125 w 1046"/>
                <a:gd name="T65" fmla="*/ 389 h 737"/>
                <a:gd name="T66" fmla="*/ 153 w 1046"/>
                <a:gd name="T67" fmla="*/ 399 h 737"/>
                <a:gd name="T68" fmla="*/ 191 w 1046"/>
                <a:gd name="T69" fmla="*/ 404 h 737"/>
                <a:gd name="T70" fmla="*/ 212 w 1046"/>
                <a:gd name="T71" fmla="*/ 427 h 737"/>
                <a:gd name="T72" fmla="*/ 243 w 1046"/>
                <a:gd name="T73" fmla="*/ 446 h 737"/>
                <a:gd name="T74" fmla="*/ 262 w 1046"/>
                <a:gd name="T75" fmla="*/ 474 h 737"/>
                <a:gd name="T76" fmla="*/ 295 w 1046"/>
                <a:gd name="T77" fmla="*/ 529 h 737"/>
                <a:gd name="T78" fmla="*/ 356 w 1046"/>
                <a:gd name="T79" fmla="*/ 564 h 737"/>
                <a:gd name="T80" fmla="*/ 401 w 1046"/>
                <a:gd name="T81" fmla="*/ 519 h 737"/>
                <a:gd name="T82" fmla="*/ 444 w 1046"/>
                <a:gd name="T83" fmla="*/ 548 h 737"/>
                <a:gd name="T84" fmla="*/ 493 w 1046"/>
                <a:gd name="T85" fmla="*/ 593 h 737"/>
                <a:gd name="T86" fmla="*/ 538 w 1046"/>
                <a:gd name="T87" fmla="*/ 611 h 737"/>
                <a:gd name="T88" fmla="*/ 600 w 1046"/>
                <a:gd name="T89" fmla="*/ 673 h 737"/>
                <a:gd name="T90" fmla="*/ 659 w 1046"/>
                <a:gd name="T91" fmla="*/ 727 h 737"/>
                <a:gd name="T92" fmla="*/ 699 w 1046"/>
                <a:gd name="T93" fmla="*/ 715 h 737"/>
                <a:gd name="T94" fmla="*/ 756 w 1046"/>
                <a:gd name="T95" fmla="*/ 720 h 737"/>
                <a:gd name="T96" fmla="*/ 782 w 1046"/>
                <a:gd name="T97" fmla="*/ 687 h 737"/>
                <a:gd name="T98" fmla="*/ 841 w 1046"/>
                <a:gd name="T99" fmla="*/ 694 h 737"/>
                <a:gd name="T100" fmla="*/ 886 w 1046"/>
                <a:gd name="T101" fmla="*/ 711 h 737"/>
                <a:gd name="T102" fmla="*/ 947 w 1046"/>
                <a:gd name="T103" fmla="*/ 701 h 737"/>
                <a:gd name="T104" fmla="*/ 961 w 1046"/>
                <a:gd name="T105" fmla="*/ 661 h 737"/>
                <a:gd name="T106" fmla="*/ 975 w 1046"/>
                <a:gd name="T107" fmla="*/ 597 h 737"/>
                <a:gd name="T108" fmla="*/ 961 w 1046"/>
                <a:gd name="T109" fmla="*/ 569 h 737"/>
                <a:gd name="T110" fmla="*/ 928 w 1046"/>
                <a:gd name="T111" fmla="*/ 489 h 737"/>
                <a:gd name="T112" fmla="*/ 933 w 1046"/>
                <a:gd name="T113" fmla="*/ 430 h 737"/>
                <a:gd name="T114" fmla="*/ 937 w 1046"/>
                <a:gd name="T115" fmla="*/ 356 h 737"/>
                <a:gd name="T116" fmla="*/ 942 w 1046"/>
                <a:gd name="T117" fmla="*/ 283 h 737"/>
                <a:gd name="T118" fmla="*/ 989 w 1046"/>
                <a:gd name="T119" fmla="*/ 241 h 737"/>
                <a:gd name="T120" fmla="*/ 1004 w 1046"/>
                <a:gd name="T121" fmla="*/ 158 h 737"/>
                <a:gd name="T122" fmla="*/ 1044 w 1046"/>
                <a:gd name="T123" fmla="*/ 8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6" h="737">
                  <a:moveTo>
                    <a:pt x="1044" y="71"/>
                  </a:moveTo>
                  <a:lnTo>
                    <a:pt x="1046" y="63"/>
                  </a:lnTo>
                  <a:lnTo>
                    <a:pt x="1044" y="59"/>
                  </a:lnTo>
                  <a:lnTo>
                    <a:pt x="1037" y="52"/>
                  </a:lnTo>
                  <a:lnTo>
                    <a:pt x="1027" y="56"/>
                  </a:lnTo>
                  <a:lnTo>
                    <a:pt x="1025" y="61"/>
                  </a:lnTo>
                  <a:lnTo>
                    <a:pt x="1023" y="61"/>
                  </a:lnTo>
                  <a:lnTo>
                    <a:pt x="1018" y="66"/>
                  </a:lnTo>
                  <a:lnTo>
                    <a:pt x="1015" y="71"/>
                  </a:lnTo>
                  <a:lnTo>
                    <a:pt x="1013" y="66"/>
                  </a:lnTo>
                  <a:lnTo>
                    <a:pt x="1008" y="68"/>
                  </a:lnTo>
                  <a:lnTo>
                    <a:pt x="999" y="80"/>
                  </a:lnTo>
                  <a:lnTo>
                    <a:pt x="997" y="94"/>
                  </a:lnTo>
                  <a:lnTo>
                    <a:pt x="989" y="104"/>
                  </a:lnTo>
                  <a:lnTo>
                    <a:pt x="982" y="108"/>
                  </a:lnTo>
                  <a:lnTo>
                    <a:pt x="985" y="113"/>
                  </a:lnTo>
                  <a:lnTo>
                    <a:pt x="982" y="118"/>
                  </a:lnTo>
                  <a:lnTo>
                    <a:pt x="971" y="123"/>
                  </a:lnTo>
                  <a:lnTo>
                    <a:pt x="963" y="127"/>
                  </a:lnTo>
                  <a:lnTo>
                    <a:pt x="961" y="125"/>
                  </a:lnTo>
                  <a:lnTo>
                    <a:pt x="956" y="127"/>
                  </a:lnTo>
                  <a:lnTo>
                    <a:pt x="942" y="146"/>
                  </a:lnTo>
                  <a:lnTo>
                    <a:pt x="937" y="158"/>
                  </a:lnTo>
                  <a:lnTo>
                    <a:pt x="935" y="160"/>
                  </a:lnTo>
                  <a:lnTo>
                    <a:pt x="926" y="165"/>
                  </a:lnTo>
                  <a:lnTo>
                    <a:pt x="919" y="163"/>
                  </a:lnTo>
                  <a:lnTo>
                    <a:pt x="912" y="160"/>
                  </a:lnTo>
                  <a:lnTo>
                    <a:pt x="909" y="156"/>
                  </a:lnTo>
                  <a:lnTo>
                    <a:pt x="890" y="146"/>
                  </a:lnTo>
                  <a:lnTo>
                    <a:pt x="883" y="144"/>
                  </a:lnTo>
                  <a:lnTo>
                    <a:pt x="878" y="141"/>
                  </a:lnTo>
                  <a:lnTo>
                    <a:pt x="876" y="134"/>
                  </a:lnTo>
                  <a:lnTo>
                    <a:pt x="867" y="125"/>
                  </a:lnTo>
                  <a:lnTo>
                    <a:pt x="867" y="118"/>
                  </a:lnTo>
                  <a:lnTo>
                    <a:pt x="860" y="113"/>
                  </a:lnTo>
                  <a:lnTo>
                    <a:pt x="857" y="108"/>
                  </a:lnTo>
                  <a:lnTo>
                    <a:pt x="845" y="104"/>
                  </a:lnTo>
                  <a:lnTo>
                    <a:pt x="841" y="108"/>
                  </a:lnTo>
                  <a:lnTo>
                    <a:pt x="838" y="106"/>
                  </a:lnTo>
                  <a:lnTo>
                    <a:pt x="838" y="108"/>
                  </a:lnTo>
                  <a:lnTo>
                    <a:pt x="819" y="94"/>
                  </a:lnTo>
                  <a:lnTo>
                    <a:pt x="815" y="94"/>
                  </a:lnTo>
                  <a:lnTo>
                    <a:pt x="815" y="94"/>
                  </a:lnTo>
                  <a:lnTo>
                    <a:pt x="810" y="89"/>
                  </a:lnTo>
                  <a:lnTo>
                    <a:pt x="808" y="89"/>
                  </a:lnTo>
                  <a:lnTo>
                    <a:pt x="805" y="80"/>
                  </a:lnTo>
                  <a:lnTo>
                    <a:pt x="798" y="75"/>
                  </a:lnTo>
                  <a:lnTo>
                    <a:pt x="796" y="75"/>
                  </a:lnTo>
                  <a:lnTo>
                    <a:pt x="791" y="71"/>
                  </a:lnTo>
                  <a:lnTo>
                    <a:pt x="791" y="71"/>
                  </a:lnTo>
                  <a:lnTo>
                    <a:pt x="784" y="71"/>
                  </a:lnTo>
                  <a:lnTo>
                    <a:pt x="777" y="75"/>
                  </a:lnTo>
                  <a:lnTo>
                    <a:pt x="774" y="97"/>
                  </a:lnTo>
                  <a:lnTo>
                    <a:pt x="772" y="101"/>
                  </a:lnTo>
                  <a:lnTo>
                    <a:pt x="763" y="104"/>
                  </a:lnTo>
                  <a:lnTo>
                    <a:pt x="760" y="106"/>
                  </a:lnTo>
                  <a:lnTo>
                    <a:pt x="758" y="106"/>
                  </a:lnTo>
                  <a:lnTo>
                    <a:pt x="756" y="111"/>
                  </a:lnTo>
                  <a:lnTo>
                    <a:pt x="756" y="108"/>
                  </a:lnTo>
                  <a:lnTo>
                    <a:pt x="746" y="108"/>
                  </a:lnTo>
                  <a:lnTo>
                    <a:pt x="746" y="106"/>
                  </a:lnTo>
                  <a:lnTo>
                    <a:pt x="744" y="106"/>
                  </a:lnTo>
                  <a:lnTo>
                    <a:pt x="744" y="108"/>
                  </a:lnTo>
                  <a:lnTo>
                    <a:pt x="737" y="111"/>
                  </a:lnTo>
                  <a:lnTo>
                    <a:pt x="739" y="113"/>
                  </a:lnTo>
                  <a:lnTo>
                    <a:pt x="739" y="115"/>
                  </a:lnTo>
                  <a:lnTo>
                    <a:pt x="737" y="118"/>
                  </a:lnTo>
                  <a:lnTo>
                    <a:pt x="734" y="113"/>
                  </a:lnTo>
                  <a:lnTo>
                    <a:pt x="730" y="115"/>
                  </a:lnTo>
                  <a:lnTo>
                    <a:pt x="727" y="115"/>
                  </a:lnTo>
                  <a:lnTo>
                    <a:pt x="727" y="118"/>
                  </a:lnTo>
                  <a:lnTo>
                    <a:pt x="723" y="118"/>
                  </a:lnTo>
                  <a:lnTo>
                    <a:pt x="723" y="123"/>
                  </a:lnTo>
                  <a:lnTo>
                    <a:pt x="720" y="120"/>
                  </a:lnTo>
                  <a:lnTo>
                    <a:pt x="718" y="118"/>
                  </a:lnTo>
                  <a:lnTo>
                    <a:pt x="713" y="118"/>
                  </a:lnTo>
                  <a:lnTo>
                    <a:pt x="713" y="120"/>
                  </a:lnTo>
                  <a:lnTo>
                    <a:pt x="699" y="134"/>
                  </a:lnTo>
                  <a:lnTo>
                    <a:pt x="689" y="132"/>
                  </a:lnTo>
                  <a:lnTo>
                    <a:pt x="685" y="132"/>
                  </a:lnTo>
                  <a:lnTo>
                    <a:pt x="685" y="137"/>
                  </a:lnTo>
                  <a:lnTo>
                    <a:pt x="678" y="139"/>
                  </a:lnTo>
                  <a:lnTo>
                    <a:pt x="673" y="146"/>
                  </a:lnTo>
                  <a:lnTo>
                    <a:pt x="675" y="151"/>
                  </a:lnTo>
                  <a:lnTo>
                    <a:pt x="675" y="151"/>
                  </a:lnTo>
                  <a:lnTo>
                    <a:pt x="680" y="156"/>
                  </a:lnTo>
                  <a:lnTo>
                    <a:pt x="685" y="160"/>
                  </a:lnTo>
                  <a:lnTo>
                    <a:pt x="678" y="163"/>
                  </a:lnTo>
                  <a:lnTo>
                    <a:pt x="675" y="165"/>
                  </a:lnTo>
                  <a:lnTo>
                    <a:pt x="671" y="165"/>
                  </a:lnTo>
                  <a:lnTo>
                    <a:pt x="666" y="170"/>
                  </a:lnTo>
                  <a:lnTo>
                    <a:pt x="661" y="165"/>
                  </a:lnTo>
                  <a:lnTo>
                    <a:pt x="661" y="167"/>
                  </a:lnTo>
                  <a:lnTo>
                    <a:pt x="656" y="167"/>
                  </a:lnTo>
                  <a:lnTo>
                    <a:pt x="656" y="172"/>
                  </a:lnTo>
                  <a:lnTo>
                    <a:pt x="656" y="174"/>
                  </a:lnTo>
                  <a:lnTo>
                    <a:pt x="654" y="174"/>
                  </a:lnTo>
                  <a:lnTo>
                    <a:pt x="654" y="179"/>
                  </a:lnTo>
                  <a:lnTo>
                    <a:pt x="659" y="182"/>
                  </a:lnTo>
                  <a:lnTo>
                    <a:pt x="661" y="189"/>
                  </a:lnTo>
                  <a:lnTo>
                    <a:pt x="663" y="189"/>
                  </a:lnTo>
                  <a:lnTo>
                    <a:pt x="663" y="200"/>
                  </a:lnTo>
                  <a:lnTo>
                    <a:pt x="645" y="191"/>
                  </a:lnTo>
                  <a:lnTo>
                    <a:pt x="642" y="189"/>
                  </a:lnTo>
                  <a:lnTo>
                    <a:pt x="637" y="184"/>
                  </a:lnTo>
                  <a:lnTo>
                    <a:pt x="635" y="186"/>
                  </a:lnTo>
                  <a:lnTo>
                    <a:pt x="628" y="184"/>
                  </a:lnTo>
                  <a:lnTo>
                    <a:pt x="630" y="184"/>
                  </a:lnTo>
                  <a:lnTo>
                    <a:pt x="628" y="189"/>
                  </a:lnTo>
                  <a:lnTo>
                    <a:pt x="630" y="189"/>
                  </a:lnTo>
                  <a:lnTo>
                    <a:pt x="623" y="186"/>
                  </a:lnTo>
                  <a:lnTo>
                    <a:pt x="623" y="189"/>
                  </a:lnTo>
                  <a:lnTo>
                    <a:pt x="621" y="189"/>
                  </a:lnTo>
                  <a:lnTo>
                    <a:pt x="619" y="189"/>
                  </a:lnTo>
                  <a:lnTo>
                    <a:pt x="604" y="189"/>
                  </a:lnTo>
                  <a:lnTo>
                    <a:pt x="604" y="184"/>
                  </a:lnTo>
                  <a:lnTo>
                    <a:pt x="604" y="184"/>
                  </a:lnTo>
                  <a:lnTo>
                    <a:pt x="609" y="179"/>
                  </a:lnTo>
                  <a:lnTo>
                    <a:pt x="609" y="177"/>
                  </a:lnTo>
                  <a:lnTo>
                    <a:pt x="604" y="177"/>
                  </a:lnTo>
                  <a:lnTo>
                    <a:pt x="604" y="174"/>
                  </a:lnTo>
                  <a:lnTo>
                    <a:pt x="602" y="174"/>
                  </a:lnTo>
                  <a:lnTo>
                    <a:pt x="604" y="179"/>
                  </a:lnTo>
                  <a:lnTo>
                    <a:pt x="602" y="182"/>
                  </a:lnTo>
                  <a:lnTo>
                    <a:pt x="602" y="184"/>
                  </a:lnTo>
                  <a:lnTo>
                    <a:pt x="593" y="189"/>
                  </a:lnTo>
                  <a:lnTo>
                    <a:pt x="590" y="184"/>
                  </a:lnTo>
                  <a:lnTo>
                    <a:pt x="586" y="186"/>
                  </a:lnTo>
                  <a:lnTo>
                    <a:pt x="581" y="184"/>
                  </a:lnTo>
                  <a:lnTo>
                    <a:pt x="576" y="189"/>
                  </a:lnTo>
                  <a:lnTo>
                    <a:pt x="571" y="189"/>
                  </a:lnTo>
                  <a:lnTo>
                    <a:pt x="571" y="189"/>
                  </a:lnTo>
                  <a:lnTo>
                    <a:pt x="567" y="184"/>
                  </a:lnTo>
                  <a:lnTo>
                    <a:pt x="567" y="182"/>
                  </a:lnTo>
                  <a:lnTo>
                    <a:pt x="567" y="179"/>
                  </a:lnTo>
                  <a:lnTo>
                    <a:pt x="567" y="179"/>
                  </a:lnTo>
                  <a:lnTo>
                    <a:pt x="562" y="174"/>
                  </a:lnTo>
                  <a:lnTo>
                    <a:pt x="557" y="165"/>
                  </a:lnTo>
                  <a:lnTo>
                    <a:pt x="555" y="165"/>
                  </a:lnTo>
                  <a:lnTo>
                    <a:pt x="552" y="163"/>
                  </a:lnTo>
                  <a:lnTo>
                    <a:pt x="552" y="165"/>
                  </a:lnTo>
                  <a:lnTo>
                    <a:pt x="550" y="163"/>
                  </a:lnTo>
                  <a:lnTo>
                    <a:pt x="548" y="163"/>
                  </a:lnTo>
                  <a:lnTo>
                    <a:pt x="545" y="163"/>
                  </a:lnTo>
                  <a:lnTo>
                    <a:pt x="541" y="153"/>
                  </a:lnTo>
                  <a:lnTo>
                    <a:pt x="538" y="156"/>
                  </a:lnTo>
                  <a:lnTo>
                    <a:pt x="536" y="158"/>
                  </a:lnTo>
                  <a:lnTo>
                    <a:pt x="534" y="158"/>
                  </a:lnTo>
                  <a:lnTo>
                    <a:pt x="526" y="151"/>
                  </a:lnTo>
                  <a:lnTo>
                    <a:pt x="524" y="139"/>
                  </a:lnTo>
                  <a:lnTo>
                    <a:pt x="517" y="132"/>
                  </a:lnTo>
                  <a:lnTo>
                    <a:pt x="510" y="132"/>
                  </a:lnTo>
                  <a:lnTo>
                    <a:pt x="510" y="132"/>
                  </a:lnTo>
                  <a:lnTo>
                    <a:pt x="505" y="132"/>
                  </a:lnTo>
                  <a:lnTo>
                    <a:pt x="503" y="127"/>
                  </a:lnTo>
                  <a:lnTo>
                    <a:pt x="496" y="127"/>
                  </a:lnTo>
                  <a:lnTo>
                    <a:pt x="493" y="127"/>
                  </a:lnTo>
                  <a:lnTo>
                    <a:pt x="491" y="123"/>
                  </a:lnTo>
                  <a:lnTo>
                    <a:pt x="491" y="115"/>
                  </a:lnTo>
                  <a:lnTo>
                    <a:pt x="489" y="97"/>
                  </a:lnTo>
                  <a:lnTo>
                    <a:pt x="482" y="94"/>
                  </a:lnTo>
                  <a:lnTo>
                    <a:pt x="453" y="89"/>
                  </a:lnTo>
                  <a:lnTo>
                    <a:pt x="456" y="66"/>
                  </a:lnTo>
                  <a:lnTo>
                    <a:pt x="456" y="56"/>
                  </a:lnTo>
                  <a:lnTo>
                    <a:pt x="444" y="52"/>
                  </a:lnTo>
                  <a:lnTo>
                    <a:pt x="444" y="37"/>
                  </a:lnTo>
                  <a:lnTo>
                    <a:pt x="425" y="37"/>
                  </a:lnTo>
                  <a:lnTo>
                    <a:pt x="420" y="33"/>
                  </a:lnTo>
                  <a:lnTo>
                    <a:pt x="415" y="33"/>
                  </a:lnTo>
                  <a:lnTo>
                    <a:pt x="415" y="28"/>
                  </a:lnTo>
                  <a:lnTo>
                    <a:pt x="411" y="33"/>
                  </a:lnTo>
                  <a:lnTo>
                    <a:pt x="401" y="19"/>
                  </a:lnTo>
                  <a:lnTo>
                    <a:pt x="397" y="19"/>
                  </a:lnTo>
                  <a:lnTo>
                    <a:pt x="397" y="23"/>
                  </a:lnTo>
                  <a:lnTo>
                    <a:pt x="394" y="26"/>
                  </a:lnTo>
                  <a:lnTo>
                    <a:pt x="373" y="23"/>
                  </a:lnTo>
                  <a:lnTo>
                    <a:pt x="373" y="42"/>
                  </a:lnTo>
                  <a:lnTo>
                    <a:pt x="361" y="40"/>
                  </a:lnTo>
                  <a:lnTo>
                    <a:pt x="347" y="37"/>
                  </a:lnTo>
                  <a:lnTo>
                    <a:pt x="347" y="47"/>
                  </a:lnTo>
                  <a:lnTo>
                    <a:pt x="337" y="52"/>
                  </a:lnTo>
                  <a:lnTo>
                    <a:pt x="337" y="54"/>
                  </a:lnTo>
                  <a:lnTo>
                    <a:pt x="333" y="56"/>
                  </a:lnTo>
                  <a:lnTo>
                    <a:pt x="333" y="52"/>
                  </a:lnTo>
                  <a:lnTo>
                    <a:pt x="323" y="49"/>
                  </a:lnTo>
                  <a:lnTo>
                    <a:pt x="321" y="49"/>
                  </a:lnTo>
                  <a:lnTo>
                    <a:pt x="321" y="47"/>
                  </a:lnTo>
                  <a:lnTo>
                    <a:pt x="314" y="42"/>
                  </a:lnTo>
                  <a:lnTo>
                    <a:pt x="314" y="37"/>
                  </a:lnTo>
                  <a:lnTo>
                    <a:pt x="314" y="28"/>
                  </a:lnTo>
                  <a:lnTo>
                    <a:pt x="319" y="21"/>
                  </a:lnTo>
                  <a:lnTo>
                    <a:pt x="314" y="19"/>
                  </a:lnTo>
                  <a:lnTo>
                    <a:pt x="316" y="14"/>
                  </a:lnTo>
                  <a:lnTo>
                    <a:pt x="316" y="11"/>
                  </a:lnTo>
                  <a:lnTo>
                    <a:pt x="307" y="9"/>
                  </a:lnTo>
                  <a:lnTo>
                    <a:pt x="304" y="4"/>
                  </a:lnTo>
                  <a:lnTo>
                    <a:pt x="300" y="0"/>
                  </a:lnTo>
                  <a:lnTo>
                    <a:pt x="295" y="4"/>
                  </a:lnTo>
                  <a:lnTo>
                    <a:pt x="290" y="9"/>
                  </a:lnTo>
                  <a:lnTo>
                    <a:pt x="283" y="7"/>
                  </a:lnTo>
                  <a:lnTo>
                    <a:pt x="281" y="11"/>
                  </a:lnTo>
                  <a:lnTo>
                    <a:pt x="276" y="11"/>
                  </a:lnTo>
                  <a:lnTo>
                    <a:pt x="276" y="14"/>
                  </a:lnTo>
                  <a:lnTo>
                    <a:pt x="271" y="14"/>
                  </a:lnTo>
                  <a:lnTo>
                    <a:pt x="271" y="21"/>
                  </a:lnTo>
                  <a:lnTo>
                    <a:pt x="274" y="23"/>
                  </a:lnTo>
                  <a:lnTo>
                    <a:pt x="271" y="33"/>
                  </a:lnTo>
                  <a:lnTo>
                    <a:pt x="269" y="37"/>
                  </a:lnTo>
                  <a:lnTo>
                    <a:pt x="267" y="37"/>
                  </a:lnTo>
                  <a:lnTo>
                    <a:pt x="267" y="37"/>
                  </a:lnTo>
                  <a:lnTo>
                    <a:pt x="264" y="35"/>
                  </a:lnTo>
                  <a:lnTo>
                    <a:pt x="260" y="42"/>
                  </a:lnTo>
                  <a:lnTo>
                    <a:pt x="257" y="37"/>
                  </a:lnTo>
                  <a:lnTo>
                    <a:pt x="252" y="37"/>
                  </a:lnTo>
                  <a:lnTo>
                    <a:pt x="248" y="37"/>
                  </a:lnTo>
                  <a:lnTo>
                    <a:pt x="248" y="37"/>
                  </a:lnTo>
                  <a:lnTo>
                    <a:pt x="245" y="35"/>
                  </a:lnTo>
                  <a:lnTo>
                    <a:pt x="243" y="37"/>
                  </a:lnTo>
                  <a:lnTo>
                    <a:pt x="241" y="37"/>
                  </a:lnTo>
                  <a:lnTo>
                    <a:pt x="238" y="42"/>
                  </a:lnTo>
                  <a:lnTo>
                    <a:pt x="236" y="42"/>
                  </a:lnTo>
                  <a:lnTo>
                    <a:pt x="236" y="47"/>
                  </a:lnTo>
                  <a:lnTo>
                    <a:pt x="234" y="49"/>
                  </a:lnTo>
                  <a:lnTo>
                    <a:pt x="229" y="47"/>
                  </a:lnTo>
                  <a:lnTo>
                    <a:pt x="229" y="47"/>
                  </a:lnTo>
                  <a:lnTo>
                    <a:pt x="226" y="49"/>
                  </a:lnTo>
                  <a:lnTo>
                    <a:pt x="224" y="47"/>
                  </a:lnTo>
                  <a:lnTo>
                    <a:pt x="224" y="45"/>
                  </a:lnTo>
                  <a:lnTo>
                    <a:pt x="219" y="42"/>
                  </a:lnTo>
                  <a:lnTo>
                    <a:pt x="219" y="40"/>
                  </a:lnTo>
                  <a:lnTo>
                    <a:pt x="210" y="33"/>
                  </a:lnTo>
                  <a:lnTo>
                    <a:pt x="208" y="33"/>
                  </a:lnTo>
                  <a:lnTo>
                    <a:pt x="205" y="30"/>
                  </a:lnTo>
                  <a:lnTo>
                    <a:pt x="205" y="37"/>
                  </a:lnTo>
                  <a:lnTo>
                    <a:pt x="200" y="35"/>
                  </a:lnTo>
                  <a:lnTo>
                    <a:pt x="200" y="37"/>
                  </a:lnTo>
                  <a:lnTo>
                    <a:pt x="196" y="33"/>
                  </a:lnTo>
                  <a:lnTo>
                    <a:pt x="191" y="33"/>
                  </a:lnTo>
                  <a:lnTo>
                    <a:pt x="191" y="33"/>
                  </a:lnTo>
                  <a:lnTo>
                    <a:pt x="193" y="33"/>
                  </a:lnTo>
                  <a:lnTo>
                    <a:pt x="193" y="30"/>
                  </a:lnTo>
                  <a:lnTo>
                    <a:pt x="191" y="30"/>
                  </a:lnTo>
                  <a:lnTo>
                    <a:pt x="191" y="33"/>
                  </a:lnTo>
                  <a:lnTo>
                    <a:pt x="186" y="28"/>
                  </a:lnTo>
                  <a:lnTo>
                    <a:pt x="184" y="30"/>
                  </a:lnTo>
                  <a:lnTo>
                    <a:pt x="186" y="30"/>
                  </a:lnTo>
                  <a:lnTo>
                    <a:pt x="182" y="33"/>
                  </a:lnTo>
                  <a:lnTo>
                    <a:pt x="179" y="28"/>
                  </a:lnTo>
                  <a:lnTo>
                    <a:pt x="177" y="28"/>
                  </a:lnTo>
                  <a:lnTo>
                    <a:pt x="174" y="28"/>
                  </a:lnTo>
                  <a:lnTo>
                    <a:pt x="172" y="28"/>
                  </a:lnTo>
                  <a:lnTo>
                    <a:pt x="172" y="26"/>
                  </a:lnTo>
                  <a:lnTo>
                    <a:pt x="172" y="26"/>
                  </a:lnTo>
                  <a:lnTo>
                    <a:pt x="172" y="33"/>
                  </a:lnTo>
                  <a:lnTo>
                    <a:pt x="174" y="33"/>
                  </a:lnTo>
                  <a:lnTo>
                    <a:pt x="172" y="33"/>
                  </a:lnTo>
                  <a:lnTo>
                    <a:pt x="172" y="33"/>
                  </a:lnTo>
                  <a:lnTo>
                    <a:pt x="167" y="28"/>
                  </a:lnTo>
                  <a:lnTo>
                    <a:pt x="167" y="30"/>
                  </a:lnTo>
                  <a:lnTo>
                    <a:pt x="167" y="33"/>
                  </a:lnTo>
                  <a:lnTo>
                    <a:pt x="165" y="33"/>
                  </a:lnTo>
                  <a:lnTo>
                    <a:pt x="163" y="33"/>
                  </a:lnTo>
                  <a:lnTo>
                    <a:pt x="163" y="28"/>
                  </a:lnTo>
                  <a:lnTo>
                    <a:pt x="160" y="28"/>
                  </a:lnTo>
                  <a:lnTo>
                    <a:pt x="163" y="16"/>
                  </a:lnTo>
                  <a:lnTo>
                    <a:pt x="156" y="11"/>
                  </a:lnTo>
                  <a:lnTo>
                    <a:pt x="153" y="11"/>
                  </a:lnTo>
                  <a:lnTo>
                    <a:pt x="151" y="16"/>
                  </a:lnTo>
                  <a:lnTo>
                    <a:pt x="156" y="19"/>
                  </a:lnTo>
                  <a:lnTo>
                    <a:pt x="148" y="21"/>
                  </a:lnTo>
                  <a:lnTo>
                    <a:pt x="148" y="19"/>
                  </a:lnTo>
                  <a:lnTo>
                    <a:pt x="146" y="21"/>
                  </a:lnTo>
                  <a:lnTo>
                    <a:pt x="146" y="26"/>
                  </a:lnTo>
                  <a:lnTo>
                    <a:pt x="141" y="28"/>
                  </a:lnTo>
                  <a:lnTo>
                    <a:pt x="139" y="26"/>
                  </a:lnTo>
                  <a:lnTo>
                    <a:pt x="139" y="21"/>
                  </a:lnTo>
                  <a:lnTo>
                    <a:pt x="137" y="23"/>
                  </a:lnTo>
                  <a:lnTo>
                    <a:pt x="134" y="19"/>
                  </a:lnTo>
                  <a:lnTo>
                    <a:pt x="132" y="19"/>
                  </a:lnTo>
                  <a:lnTo>
                    <a:pt x="120" y="23"/>
                  </a:lnTo>
                  <a:lnTo>
                    <a:pt x="120" y="26"/>
                  </a:lnTo>
                  <a:lnTo>
                    <a:pt x="118" y="33"/>
                  </a:lnTo>
                  <a:lnTo>
                    <a:pt x="115" y="37"/>
                  </a:lnTo>
                  <a:lnTo>
                    <a:pt x="118" y="37"/>
                  </a:lnTo>
                  <a:lnTo>
                    <a:pt x="120" y="42"/>
                  </a:lnTo>
                  <a:lnTo>
                    <a:pt x="118" y="45"/>
                  </a:lnTo>
                  <a:lnTo>
                    <a:pt x="115" y="42"/>
                  </a:lnTo>
                  <a:lnTo>
                    <a:pt x="111" y="45"/>
                  </a:lnTo>
                  <a:lnTo>
                    <a:pt x="106" y="47"/>
                  </a:lnTo>
                  <a:lnTo>
                    <a:pt x="106" y="47"/>
                  </a:lnTo>
                  <a:lnTo>
                    <a:pt x="106" y="47"/>
                  </a:lnTo>
                  <a:lnTo>
                    <a:pt x="94" y="45"/>
                  </a:lnTo>
                  <a:lnTo>
                    <a:pt x="94" y="49"/>
                  </a:lnTo>
                  <a:lnTo>
                    <a:pt x="99" y="49"/>
                  </a:lnTo>
                  <a:lnTo>
                    <a:pt x="97" y="52"/>
                  </a:lnTo>
                  <a:lnTo>
                    <a:pt x="92" y="49"/>
                  </a:lnTo>
                  <a:lnTo>
                    <a:pt x="92" y="52"/>
                  </a:lnTo>
                  <a:lnTo>
                    <a:pt x="87" y="54"/>
                  </a:lnTo>
                  <a:lnTo>
                    <a:pt x="85" y="54"/>
                  </a:lnTo>
                  <a:lnTo>
                    <a:pt x="80" y="59"/>
                  </a:lnTo>
                  <a:lnTo>
                    <a:pt x="68" y="61"/>
                  </a:lnTo>
                  <a:lnTo>
                    <a:pt x="59" y="45"/>
                  </a:lnTo>
                  <a:lnTo>
                    <a:pt x="59" y="42"/>
                  </a:lnTo>
                  <a:lnTo>
                    <a:pt x="56" y="42"/>
                  </a:lnTo>
                  <a:lnTo>
                    <a:pt x="59" y="52"/>
                  </a:lnTo>
                  <a:lnTo>
                    <a:pt x="52" y="56"/>
                  </a:lnTo>
                  <a:lnTo>
                    <a:pt x="47" y="52"/>
                  </a:lnTo>
                  <a:lnTo>
                    <a:pt x="47" y="47"/>
                  </a:lnTo>
                  <a:lnTo>
                    <a:pt x="45" y="45"/>
                  </a:lnTo>
                  <a:lnTo>
                    <a:pt x="37" y="47"/>
                  </a:lnTo>
                  <a:lnTo>
                    <a:pt x="33" y="56"/>
                  </a:lnTo>
                  <a:lnTo>
                    <a:pt x="40" y="63"/>
                  </a:lnTo>
                  <a:lnTo>
                    <a:pt x="45" y="61"/>
                  </a:lnTo>
                  <a:lnTo>
                    <a:pt x="47" y="68"/>
                  </a:lnTo>
                  <a:lnTo>
                    <a:pt x="49" y="68"/>
                  </a:lnTo>
                  <a:lnTo>
                    <a:pt x="45" y="71"/>
                  </a:lnTo>
                  <a:lnTo>
                    <a:pt x="42" y="66"/>
                  </a:lnTo>
                  <a:lnTo>
                    <a:pt x="40" y="68"/>
                  </a:lnTo>
                  <a:lnTo>
                    <a:pt x="35" y="68"/>
                  </a:lnTo>
                  <a:lnTo>
                    <a:pt x="35" y="71"/>
                  </a:lnTo>
                  <a:lnTo>
                    <a:pt x="35" y="78"/>
                  </a:lnTo>
                  <a:lnTo>
                    <a:pt x="37" y="82"/>
                  </a:lnTo>
                  <a:lnTo>
                    <a:pt x="35" y="97"/>
                  </a:lnTo>
                  <a:lnTo>
                    <a:pt x="30" y="94"/>
                  </a:lnTo>
                  <a:lnTo>
                    <a:pt x="26" y="97"/>
                  </a:lnTo>
                  <a:lnTo>
                    <a:pt x="23" y="94"/>
                  </a:lnTo>
                  <a:lnTo>
                    <a:pt x="23" y="99"/>
                  </a:lnTo>
                  <a:lnTo>
                    <a:pt x="21" y="99"/>
                  </a:lnTo>
                  <a:lnTo>
                    <a:pt x="19" y="97"/>
                  </a:lnTo>
                  <a:lnTo>
                    <a:pt x="16" y="94"/>
                  </a:lnTo>
                  <a:lnTo>
                    <a:pt x="14" y="99"/>
                  </a:lnTo>
                  <a:lnTo>
                    <a:pt x="11" y="99"/>
                  </a:lnTo>
                  <a:lnTo>
                    <a:pt x="11" y="101"/>
                  </a:lnTo>
                  <a:lnTo>
                    <a:pt x="14" y="104"/>
                  </a:lnTo>
                  <a:lnTo>
                    <a:pt x="26" y="106"/>
                  </a:lnTo>
                  <a:lnTo>
                    <a:pt x="23" y="108"/>
                  </a:lnTo>
                  <a:lnTo>
                    <a:pt x="28" y="108"/>
                  </a:lnTo>
                  <a:lnTo>
                    <a:pt x="28" y="113"/>
                  </a:lnTo>
                  <a:lnTo>
                    <a:pt x="26" y="113"/>
                  </a:lnTo>
                  <a:lnTo>
                    <a:pt x="26" y="113"/>
                  </a:lnTo>
                  <a:lnTo>
                    <a:pt x="23" y="113"/>
                  </a:lnTo>
                  <a:lnTo>
                    <a:pt x="19" y="111"/>
                  </a:lnTo>
                  <a:lnTo>
                    <a:pt x="19" y="113"/>
                  </a:lnTo>
                  <a:lnTo>
                    <a:pt x="21" y="113"/>
                  </a:lnTo>
                  <a:lnTo>
                    <a:pt x="21" y="113"/>
                  </a:lnTo>
                  <a:lnTo>
                    <a:pt x="16" y="111"/>
                  </a:lnTo>
                  <a:lnTo>
                    <a:pt x="11" y="108"/>
                  </a:lnTo>
                  <a:lnTo>
                    <a:pt x="7" y="113"/>
                  </a:lnTo>
                  <a:lnTo>
                    <a:pt x="0" y="115"/>
                  </a:lnTo>
                  <a:lnTo>
                    <a:pt x="4" y="120"/>
                  </a:lnTo>
                  <a:lnTo>
                    <a:pt x="4" y="123"/>
                  </a:lnTo>
                  <a:lnTo>
                    <a:pt x="7" y="123"/>
                  </a:lnTo>
                  <a:lnTo>
                    <a:pt x="7" y="130"/>
                  </a:lnTo>
                  <a:lnTo>
                    <a:pt x="9" y="132"/>
                  </a:lnTo>
                  <a:lnTo>
                    <a:pt x="11" y="132"/>
                  </a:lnTo>
                  <a:lnTo>
                    <a:pt x="9" y="134"/>
                  </a:lnTo>
                  <a:lnTo>
                    <a:pt x="11" y="134"/>
                  </a:lnTo>
                  <a:lnTo>
                    <a:pt x="11" y="137"/>
                  </a:lnTo>
                  <a:lnTo>
                    <a:pt x="16" y="141"/>
                  </a:lnTo>
                  <a:lnTo>
                    <a:pt x="21" y="144"/>
                  </a:lnTo>
                  <a:lnTo>
                    <a:pt x="23" y="146"/>
                  </a:lnTo>
                  <a:lnTo>
                    <a:pt x="28" y="141"/>
                  </a:lnTo>
                  <a:lnTo>
                    <a:pt x="35" y="144"/>
                  </a:lnTo>
                  <a:lnTo>
                    <a:pt x="35" y="146"/>
                  </a:lnTo>
                  <a:lnTo>
                    <a:pt x="33" y="144"/>
                  </a:lnTo>
                  <a:lnTo>
                    <a:pt x="35" y="148"/>
                  </a:lnTo>
                  <a:lnTo>
                    <a:pt x="40" y="146"/>
                  </a:lnTo>
                  <a:lnTo>
                    <a:pt x="45" y="151"/>
                  </a:lnTo>
                  <a:lnTo>
                    <a:pt x="40" y="153"/>
                  </a:lnTo>
                  <a:lnTo>
                    <a:pt x="35" y="153"/>
                  </a:lnTo>
                  <a:lnTo>
                    <a:pt x="37" y="156"/>
                  </a:lnTo>
                  <a:lnTo>
                    <a:pt x="40" y="158"/>
                  </a:lnTo>
                  <a:lnTo>
                    <a:pt x="45" y="158"/>
                  </a:lnTo>
                  <a:lnTo>
                    <a:pt x="45" y="160"/>
                  </a:lnTo>
                  <a:lnTo>
                    <a:pt x="45" y="158"/>
                  </a:lnTo>
                  <a:lnTo>
                    <a:pt x="47" y="160"/>
                  </a:lnTo>
                  <a:lnTo>
                    <a:pt x="52" y="163"/>
                  </a:lnTo>
                  <a:lnTo>
                    <a:pt x="59" y="158"/>
                  </a:lnTo>
                  <a:lnTo>
                    <a:pt x="61" y="160"/>
                  </a:lnTo>
                  <a:lnTo>
                    <a:pt x="61" y="163"/>
                  </a:lnTo>
                  <a:lnTo>
                    <a:pt x="63" y="165"/>
                  </a:lnTo>
                  <a:lnTo>
                    <a:pt x="59" y="165"/>
                  </a:lnTo>
                  <a:lnTo>
                    <a:pt x="59" y="172"/>
                  </a:lnTo>
                  <a:lnTo>
                    <a:pt x="63" y="172"/>
                  </a:lnTo>
                  <a:lnTo>
                    <a:pt x="68" y="163"/>
                  </a:lnTo>
                  <a:lnTo>
                    <a:pt x="68" y="165"/>
                  </a:lnTo>
                  <a:lnTo>
                    <a:pt x="68" y="170"/>
                  </a:lnTo>
                  <a:lnTo>
                    <a:pt x="71" y="170"/>
                  </a:lnTo>
                  <a:lnTo>
                    <a:pt x="68" y="174"/>
                  </a:lnTo>
                  <a:lnTo>
                    <a:pt x="68" y="179"/>
                  </a:lnTo>
                  <a:lnTo>
                    <a:pt x="68" y="179"/>
                  </a:lnTo>
                  <a:lnTo>
                    <a:pt x="59" y="184"/>
                  </a:lnTo>
                  <a:lnTo>
                    <a:pt x="59" y="184"/>
                  </a:lnTo>
                  <a:lnTo>
                    <a:pt x="61" y="189"/>
                  </a:lnTo>
                  <a:lnTo>
                    <a:pt x="68" y="193"/>
                  </a:lnTo>
                  <a:lnTo>
                    <a:pt x="87" y="210"/>
                  </a:lnTo>
                  <a:lnTo>
                    <a:pt x="87" y="208"/>
                  </a:lnTo>
                  <a:lnTo>
                    <a:pt x="92" y="208"/>
                  </a:lnTo>
                  <a:lnTo>
                    <a:pt x="92" y="212"/>
                  </a:lnTo>
                  <a:lnTo>
                    <a:pt x="94" y="212"/>
                  </a:lnTo>
                  <a:lnTo>
                    <a:pt x="97" y="212"/>
                  </a:lnTo>
                  <a:lnTo>
                    <a:pt x="97" y="215"/>
                  </a:lnTo>
                  <a:lnTo>
                    <a:pt x="97" y="217"/>
                  </a:lnTo>
                  <a:lnTo>
                    <a:pt x="99" y="219"/>
                  </a:lnTo>
                  <a:lnTo>
                    <a:pt x="101" y="217"/>
                  </a:lnTo>
                  <a:lnTo>
                    <a:pt x="106" y="222"/>
                  </a:lnTo>
                  <a:lnTo>
                    <a:pt x="101" y="226"/>
                  </a:lnTo>
                  <a:lnTo>
                    <a:pt x="104" y="229"/>
                  </a:lnTo>
                  <a:lnTo>
                    <a:pt x="101" y="234"/>
                  </a:lnTo>
                  <a:lnTo>
                    <a:pt x="104" y="236"/>
                  </a:lnTo>
                  <a:lnTo>
                    <a:pt x="101" y="236"/>
                  </a:lnTo>
                  <a:lnTo>
                    <a:pt x="97" y="236"/>
                  </a:lnTo>
                  <a:lnTo>
                    <a:pt x="92" y="241"/>
                  </a:lnTo>
                  <a:lnTo>
                    <a:pt x="99" y="255"/>
                  </a:lnTo>
                  <a:lnTo>
                    <a:pt x="101" y="255"/>
                  </a:lnTo>
                  <a:lnTo>
                    <a:pt x="101" y="257"/>
                  </a:lnTo>
                  <a:lnTo>
                    <a:pt x="101" y="259"/>
                  </a:lnTo>
                  <a:lnTo>
                    <a:pt x="101" y="264"/>
                  </a:lnTo>
                  <a:lnTo>
                    <a:pt x="99" y="264"/>
                  </a:lnTo>
                  <a:lnTo>
                    <a:pt x="97" y="262"/>
                  </a:lnTo>
                  <a:lnTo>
                    <a:pt x="97" y="269"/>
                  </a:lnTo>
                  <a:lnTo>
                    <a:pt x="94" y="269"/>
                  </a:lnTo>
                  <a:lnTo>
                    <a:pt x="92" y="274"/>
                  </a:lnTo>
                  <a:lnTo>
                    <a:pt x="92" y="274"/>
                  </a:lnTo>
                  <a:lnTo>
                    <a:pt x="92" y="276"/>
                  </a:lnTo>
                  <a:lnTo>
                    <a:pt x="85" y="283"/>
                  </a:lnTo>
                  <a:lnTo>
                    <a:pt x="87" y="288"/>
                  </a:lnTo>
                  <a:lnTo>
                    <a:pt x="85" y="288"/>
                  </a:lnTo>
                  <a:lnTo>
                    <a:pt x="75" y="290"/>
                  </a:lnTo>
                  <a:lnTo>
                    <a:pt x="73" y="290"/>
                  </a:lnTo>
                  <a:lnTo>
                    <a:pt x="73" y="293"/>
                  </a:lnTo>
                  <a:lnTo>
                    <a:pt x="73" y="293"/>
                  </a:lnTo>
                  <a:lnTo>
                    <a:pt x="73" y="297"/>
                  </a:lnTo>
                  <a:lnTo>
                    <a:pt x="78" y="300"/>
                  </a:lnTo>
                  <a:lnTo>
                    <a:pt x="75" y="307"/>
                  </a:lnTo>
                  <a:lnTo>
                    <a:pt x="73" y="311"/>
                  </a:lnTo>
                  <a:lnTo>
                    <a:pt x="75" y="311"/>
                  </a:lnTo>
                  <a:lnTo>
                    <a:pt x="73" y="319"/>
                  </a:lnTo>
                  <a:lnTo>
                    <a:pt x="73" y="319"/>
                  </a:lnTo>
                  <a:lnTo>
                    <a:pt x="71" y="316"/>
                  </a:lnTo>
                  <a:lnTo>
                    <a:pt x="68" y="321"/>
                  </a:lnTo>
                  <a:lnTo>
                    <a:pt x="71" y="323"/>
                  </a:lnTo>
                  <a:lnTo>
                    <a:pt x="71" y="330"/>
                  </a:lnTo>
                  <a:lnTo>
                    <a:pt x="68" y="330"/>
                  </a:lnTo>
                  <a:lnTo>
                    <a:pt x="78" y="340"/>
                  </a:lnTo>
                  <a:lnTo>
                    <a:pt x="82" y="342"/>
                  </a:lnTo>
                  <a:lnTo>
                    <a:pt x="85" y="347"/>
                  </a:lnTo>
                  <a:lnTo>
                    <a:pt x="87" y="352"/>
                  </a:lnTo>
                  <a:lnTo>
                    <a:pt x="92" y="356"/>
                  </a:lnTo>
                  <a:lnTo>
                    <a:pt x="97" y="356"/>
                  </a:lnTo>
                  <a:lnTo>
                    <a:pt x="106" y="368"/>
                  </a:lnTo>
                  <a:lnTo>
                    <a:pt x="111" y="368"/>
                  </a:lnTo>
                  <a:lnTo>
                    <a:pt x="111" y="371"/>
                  </a:lnTo>
                  <a:lnTo>
                    <a:pt x="111" y="375"/>
                  </a:lnTo>
                  <a:lnTo>
                    <a:pt x="118" y="375"/>
                  </a:lnTo>
                  <a:lnTo>
                    <a:pt x="115" y="380"/>
                  </a:lnTo>
                  <a:lnTo>
                    <a:pt x="115" y="380"/>
                  </a:lnTo>
                  <a:lnTo>
                    <a:pt x="120" y="385"/>
                  </a:lnTo>
                  <a:lnTo>
                    <a:pt x="122" y="385"/>
                  </a:lnTo>
                  <a:lnTo>
                    <a:pt x="125" y="387"/>
                  </a:lnTo>
                  <a:lnTo>
                    <a:pt x="127" y="387"/>
                  </a:lnTo>
                  <a:lnTo>
                    <a:pt x="125" y="389"/>
                  </a:lnTo>
                  <a:lnTo>
                    <a:pt x="127" y="394"/>
                  </a:lnTo>
                  <a:lnTo>
                    <a:pt x="125" y="396"/>
                  </a:lnTo>
                  <a:lnTo>
                    <a:pt x="125" y="399"/>
                  </a:lnTo>
                  <a:lnTo>
                    <a:pt x="127" y="394"/>
                  </a:lnTo>
                  <a:lnTo>
                    <a:pt x="127" y="399"/>
                  </a:lnTo>
                  <a:lnTo>
                    <a:pt x="130" y="394"/>
                  </a:lnTo>
                  <a:lnTo>
                    <a:pt x="132" y="399"/>
                  </a:lnTo>
                  <a:lnTo>
                    <a:pt x="134" y="396"/>
                  </a:lnTo>
                  <a:lnTo>
                    <a:pt x="139" y="399"/>
                  </a:lnTo>
                  <a:lnTo>
                    <a:pt x="144" y="399"/>
                  </a:lnTo>
                  <a:lnTo>
                    <a:pt x="144" y="399"/>
                  </a:lnTo>
                  <a:lnTo>
                    <a:pt x="148" y="399"/>
                  </a:lnTo>
                  <a:lnTo>
                    <a:pt x="148" y="399"/>
                  </a:lnTo>
                  <a:lnTo>
                    <a:pt x="153" y="399"/>
                  </a:lnTo>
                  <a:lnTo>
                    <a:pt x="153" y="394"/>
                  </a:lnTo>
                  <a:lnTo>
                    <a:pt x="158" y="394"/>
                  </a:lnTo>
                  <a:lnTo>
                    <a:pt x="158" y="399"/>
                  </a:lnTo>
                  <a:lnTo>
                    <a:pt x="160" y="406"/>
                  </a:lnTo>
                  <a:lnTo>
                    <a:pt x="163" y="404"/>
                  </a:lnTo>
                  <a:lnTo>
                    <a:pt x="163" y="406"/>
                  </a:lnTo>
                  <a:lnTo>
                    <a:pt x="170" y="406"/>
                  </a:lnTo>
                  <a:lnTo>
                    <a:pt x="172" y="399"/>
                  </a:lnTo>
                  <a:lnTo>
                    <a:pt x="174" y="394"/>
                  </a:lnTo>
                  <a:lnTo>
                    <a:pt x="177" y="401"/>
                  </a:lnTo>
                  <a:lnTo>
                    <a:pt x="179" y="404"/>
                  </a:lnTo>
                  <a:lnTo>
                    <a:pt x="182" y="404"/>
                  </a:lnTo>
                  <a:lnTo>
                    <a:pt x="182" y="404"/>
                  </a:lnTo>
                  <a:lnTo>
                    <a:pt x="191" y="404"/>
                  </a:lnTo>
                  <a:lnTo>
                    <a:pt x="191" y="408"/>
                  </a:lnTo>
                  <a:lnTo>
                    <a:pt x="189" y="408"/>
                  </a:lnTo>
                  <a:lnTo>
                    <a:pt x="189" y="411"/>
                  </a:lnTo>
                  <a:lnTo>
                    <a:pt x="191" y="415"/>
                  </a:lnTo>
                  <a:lnTo>
                    <a:pt x="196" y="413"/>
                  </a:lnTo>
                  <a:lnTo>
                    <a:pt x="196" y="418"/>
                  </a:lnTo>
                  <a:lnTo>
                    <a:pt x="200" y="418"/>
                  </a:lnTo>
                  <a:lnTo>
                    <a:pt x="205" y="413"/>
                  </a:lnTo>
                  <a:lnTo>
                    <a:pt x="205" y="418"/>
                  </a:lnTo>
                  <a:lnTo>
                    <a:pt x="208" y="418"/>
                  </a:lnTo>
                  <a:lnTo>
                    <a:pt x="208" y="425"/>
                  </a:lnTo>
                  <a:lnTo>
                    <a:pt x="210" y="425"/>
                  </a:lnTo>
                  <a:lnTo>
                    <a:pt x="210" y="427"/>
                  </a:lnTo>
                  <a:lnTo>
                    <a:pt x="212" y="427"/>
                  </a:lnTo>
                  <a:lnTo>
                    <a:pt x="210" y="430"/>
                  </a:lnTo>
                  <a:lnTo>
                    <a:pt x="210" y="430"/>
                  </a:lnTo>
                  <a:lnTo>
                    <a:pt x="210" y="432"/>
                  </a:lnTo>
                  <a:lnTo>
                    <a:pt x="212" y="432"/>
                  </a:lnTo>
                  <a:lnTo>
                    <a:pt x="212" y="432"/>
                  </a:lnTo>
                  <a:lnTo>
                    <a:pt x="215" y="432"/>
                  </a:lnTo>
                  <a:lnTo>
                    <a:pt x="217" y="432"/>
                  </a:lnTo>
                  <a:lnTo>
                    <a:pt x="219" y="437"/>
                  </a:lnTo>
                  <a:lnTo>
                    <a:pt x="217" y="439"/>
                  </a:lnTo>
                  <a:lnTo>
                    <a:pt x="224" y="444"/>
                  </a:lnTo>
                  <a:lnTo>
                    <a:pt x="224" y="441"/>
                  </a:lnTo>
                  <a:lnTo>
                    <a:pt x="234" y="441"/>
                  </a:lnTo>
                  <a:lnTo>
                    <a:pt x="238" y="446"/>
                  </a:lnTo>
                  <a:lnTo>
                    <a:pt x="243" y="446"/>
                  </a:lnTo>
                  <a:lnTo>
                    <a:pt x="248" y="451"/>
                  </a:lnTo>
                  <a:lnTo>
                    <a:pt x="248" y="446"/>
                  </a:lnTo>
                  <a:lnTo>
                    <a:pt x="252" y="446"/>
                  </a:lnTo>
                  <a:lnTo>
                    <a:pt x="250" y="453"/>
                  </a:lnTo>
                  <a:lnTo>
                    <a:pt x="245" y="465"/>
                  </a:lnTo>
                  <a:lnTo>
                    <a:pt x="248" y="465"/>
                  </a:lnTo>
                  <a:lnTo>
                    <a:pt x="245" y="472"/>
                  </a:lnTo>
                  <a:lnTo>
                    <a:pt x="248" y="474"/>
                  </a:lnTo>
                  <a:lnTo>
                    <a:pt x="250" y="474"/>
                  </a:lnTo>
                  <a:lnTo>
                    <a:pt x="255" y="472"/>
                  </a:lnTo>
                  <a:lnTo>
                    <a:pt x="257" y="474"/>
                  </a:lnTo>
                  <a:lnTo>
                    <a:pt x="257" y="472"/>
                  </a:lnTo>
                  <a:lnTo>
                    <a:pt x="260" y="470"/>
                  </a:lnTo>
                  <a:lnTo>
                    <a:pt x="262" y="474"/>
                  </a:lnTo>
                  <a:lnTo>
                    <a:pt x="267" y="474"/>
                  </a:lnTo>
                  <a:lnTo>
                    <a:pt x="269" y="477"/>
                  </a:lnTo>
                  <a:lnTo>
                    <a:pt x="274" y="479"/>
                  </a:lnTo>
                  <a:lnTo>
                    <a:pt x="274" y="482"/>
                  </a:lnTo>
                  <a:lnTo>
                    <a:pt x="276" y="482"/>
                  </a:lnTo>
                  <a:lnTo>
                    <a:pt x="281" y="493"/>
                  </a:lnTo>
                  <a:lnTo>
                    <a:pt x="293" y="498"/>
                  </a:lnTo>
                  <a:lnTo>
                    <a:pt x="295" y="503"/>
                  </a:lnTo>
                  <a:lnTo>
                    <a:pt x="300" y="498"/>
                  </a:lnTo>
                  <a:lnTo>
                    <a:pt x="304" y="496"/>
                  </a:lnTo>
                  <a:lnTo>
                    <a:pt x="304" y="507"/>
                  </a:lnTo>
                  <a:lnTo>
                    <a:pt x="300" y="510"/>
                  </a:lnTo>
                  <a:lnTo>
                    <a:pt x="290" y="522"/>
                  </a:lnTo>
                  <a:lnTo>
                    <a:pt x="295" y="529"/>
                  </a:lnTo>
                  <a:lnTo>
                    <a:pt x="295" y="531"/>
                  </a:lnTo>
                  <a:lnTo>
                    <a:pt x="304" y="541"/>
                  </a:lnTo>
                  <a:lnTo>
                    <a:pt x="311" y="541"/>
                  </a:lnTo>
                  <a:lnTo>
                    <a:pt x="321" y="550"/>
                  </a:lnTo>
                  <a:lnTo>
                    <a:pt x="326" y="550"/>
                  </a:lnTo>
                  <a:lnTo>
                    <a:pt x="326" y="552"/>
                  </a:lnTo>
                  <a:lnTo>
                    <a:pt x="328" y="555"/>
                  </a:lnTo>
                  <a:lnTo>
                    <a:pt x="335" y="564"/>
                  </a:lnTo>
                  <a:lnTo>
                    <a:pt x="337" y="564"/>
                  </a:lnTo>
                  <a:lnTo>
                    <a:pt x="342" y="564"/>
                  </a:lnTo>
                  <a:lnTo>
                    <a:pt x="347" y="564"/>
                  </a:lnTo>
                  <a:lnTo>
                    <a:pt x="352" y="567"/>
                  </a:lnTo>
                  <a:lnTo>
                    <a:pt x="356" y="567"/>
                  </a:lnTo>
                  <a:lnTo>
                    <a:pt x="356" y="564"/>
                  </a:lnTo>
                  <a:lnTo>
                    <a:pt x="363" y="564"/>
                  </a:lnTo>
                  <a:lnTo>
                    <a:pt x="361" y="550"/>
                  </a:lnTo>
                  <a:lnTo>
                    <a:pt x="373" y="552"/>
                  </a:lnTo>
                  <a:lnTo>
                    <a:pt x="373" y="550"/>
                  </a:lnTo>
                  <a:lnTo>
                    <a:pt x="375" y="550"/>
                  </a:lnTo>
                  <a:lnTo>
                    <a:pt x="373" y="541"/>
                  </a:lnTo>
                  <a:lnTo>
                    <a:pt x="378" y="531"/>
                  </a:lnTo>
                  <a:lnTo>
                    <a:pt x="394" y="519"/>
                  </a:lnTo>
                  <a:lnTo>
                    <a:pt x="397" y="512"/>
                  </a:lnTo>
                  <a:lnTo>
                    <a:pt x="401" y="512"/>
                  </a:lnTo>
                  <a:lnTo>
                    <a:pt x="401" y="517"/>
                  </a:lnTo>
                  <a:lnTo>
                    <a:pt x="406" y="515"/>
                  </a:lnTo>
                  <a:lnTo>
                    <a:pt x="404" y="517"/>
                  </a:lnTo>
                  <a:lnTo>
                    <a:pt x="401" y="519"/>
                  </a:lnTo>
                  <a:lnTo>
                    <a:pt x="404" y="524"/>
                  </a:lnTo>
                  <a:lnTo>
                    <a:pt x="401" y="524"/>
                  </a:lnTo>
                  <a:lnTo>
                    <a:pt x="401" y="529"/>
                  </a:lnTo>
                  <a:lnTo>
                    <a:pt x="411" y="538"/>
                  </a:lnTo>
                  <a:lnTo>
                    <a:pt x="415" y="541"/>
                  </a:lnTo>
                  <a:lnTo>
                    <a:pt x="420" y="541"/>
                  </a:lnTo>
                  <a:lnTo>
                    <a:pt x="420" y="543"/>
                  </a:lnTo>
                  <a:lnTo>
                    <a:pt x="427" y="545"/>
                  </a:lnTo>
                  <a:lnTo>
                    <a:pt x="430" y="548"/>
                  </a:lnTo>
                  <a:lnTo>
                    <a:pt x="432" y="543"/>
                  </a:lnTo>
                  <a:lnTo>
                    <a:pt x="434" y="545"/>
                  </a:lnTo>
                  <a:lnTo>
                    <a:pt x="439" y="545"/>
                  </a:lnTo>
                  <a:lnTo>
                    <a:pt x="444" y="548"/>
                  </a:lnTo>
                  <a:lnTo>
                    <a:pt x="444" y="548"/>
                  </a:lnTo>
                  <a:lnTo>
                    <a:pt x="448" y="552"/>
                  </a:lnTo>
                  <a:lnTo>
                    <a:pt x="451" y="555"/>
                  </a:lnTo>
                  <a:lnTo>
                    <a:pt x="451" y="557"/>
                  </a:lnTo>
                  <a:lnTo>
                    <a:pt x="456" y="564"/>
                  </a:lnTo>
                  <a:lnTo>
                    <a:pt x="458" y="578"/>
                  </a:lnTo>
                  <a:lnTo>
                    <a:pt x="463" y="583"/>
                  </a:lnTo>
                  <a:lnTo>
                    <a:pt x="467" y="578"/>
                  </a:lnTo>
                  <a:lnTo>
                    <a:pt x="470" y="581"/>
                  </a:lnTo>
                  <a:lnTo>
                    <a:pt x="470" y="578"/>
                  </a:lnTo>
                  <a:lnTo>
                    <a:pt x="479" y="583"/>
                  </a:lnTo>
                  <a:lnTo>
                    <a:pt x="489" y="578"/>
                  </a:lnTo>
                  <a:lnTo>
                    <a:pt x="491" y="583"/>
                  </a:lnTo>
                  <a:lnTo>
                    <a:pt x="496" y="588"/>
                  </a:lnTo>
                  <a:lnTo>
                    <a:pt x="493" y="593"/>
                  </a:lnTo>
                  <a:lnTo>
                    <a:pt x="496" y="593"/>
                  </a:lnTo>
                  <a:lnTo>
                    <a:pt x="500" y="590"/>
                  </a:lnTo>
                  <a:lnTo>
                    <a:pt x="508" y="590"/>
                  </a:lnTo>
                  <a:lnTo>
                    <a:pt x="510" y="595"/>
                  </a:lnTo>
                  <a:lnTo>
                    <a:pt x="517" y="602"/>
                  </a:lnTo>
                  <a:lnTo>
                    <a:pt x="519" y="602"/>
                  </a:lnTo>
                  <a:lnTo>
                    <a:pt x="522" y="597"/>
                  </a:lnTo>
                  <a:lnTo>
                    <a:pt x="524" y="597"/>
                  </a:lnTo>
                  <a:lnTo>
                    <a:pt x="526" y="602"/>
                  </a:lnTo>
                  <a:lnTo>
                    <a:pt x="531" y="607"/>
                  </a:lnTo>
                  <a:lnTo>
                    <a:pt x="531" y="611"/>
                  </a:lnTo>
                  <a:lnTo>
                    <a:pt x="536" y="611"/>
                  </a:lnTo>
                  <a:lnTo>
                    <a:pt x="538" y="611"/>
                  </a:lnTo>
                  <a:lnTo>
                    <a:pt x="538" y="611"/>
                  </a:lnTo>
                  <a:lnTo>
                    <a:pt x="545" y="616"/>
                  </a:lnTo>
                  <a:lnTo>
                    <a:pt x="552" y="618"/>
                  </a:lnTo>
                  <a:lnTo>
                    <a:pt x="557" y="623"/>
                  </a:lnTo>
                  <a:lnTo>
                    <a:pt x="564" y="637"/>
                  </a:lnTo>
                  <a:lnTo>
                    <a:pt x="569" y="644"/>
                  </a:lnTo>
                  <a:lnTo>
                    <a:pt x="574" y="649"/>
                  </a:lnTo>
                  <a:lnTo>
                    <a:pt x="571" y="659"/>
                  </a:lnTo>
                  <a:lnTo>
                    <a:pt x="576" y="661"/>
                  </a:lnTo>
                  <a:lnTo>
                    <a:pt x="581" y="663"/>
                  </a:lnTo>
                  <a:lnTo>
                    <a:pt x="581" y="670"/>
                  </a:lnTo>
                  <a:lnTo>
                    <a:pt x="586" y="673"/>
                  </a:lnTo>
                  <a:lnTo>
                    <a:pt x="590" y="673"/>
                  </a:lnTo>
                  <a:lnTo>
                    <a:pt x="593" y="668"/>
                  </a:lnTo>
                  <a:lnTo>
                    <a:pt x="600" y="673"/>
                  </a:lnTo>
                  <a:lnTo>
                    <a:pt x="602" y="673"/>
                  </a:lnTo>
                  <a:lnTo>
                    <a:pt x="609" y="680"/>
                  </a:lnTo>
                  <a:lnTo>
                    <a:pt x="616" y="680"/>
                  </a:lnTo>
                  <a:lnTo>
                    <a:pt x="623" y="682"/>
                  </a:lnTo>
                  <a:lnTo>
                    <a:pt x="623" y="689"/>
                  </a:lnTo>
                  <a:lnTo>
                    <a:pt x="628" y="696"/>
                  </a:lnTo>
                  <a:lnTo>
                    <a:pt x="635" y="696"/>
                  </a:lnTo>
                  <a:lnTo>
                    <a:pt x="640" y="704"/>
                  </a:lnTo>
                  <a:lnTo>
                    <a:pt x="640" y="708"/>
                  </a:lnTo>
                  <a:lnTo>
                    <a:pt x="647" y="722"/>
                  </a:lnTo>
                  <a:lnTo>
                    <a:pt x="652" y="725"/>
                  </a:lnTo>
                  <a:lnTo>
                    <a:pt x="654" y="732"/>
                  </a:lnTo>
                  <a:lnTo>
                    <a:pt x="659" y="734"/>
                  </a:lnTo>
                  <a:lnTo>
                    <a:pt x="659" y="727"/>
                  </a:lnTo>
                  <a:lnTo>
                    <a:pt x="668" y="722"/>
                  </a:lnTo>
                  <a:lnTo>
                    <a:pt x="666" y="713"/>
                  </a:lnTo>
                  <a:lnTo>
                    <a:pt x="668" y="708"/>
                  </a:lnTo>
                  <a:lnTo>
                    <a:pt x="675" y="711"/>
                  </a:lnTo>
                  <a:lnTo>
                    <a:pt x="680" y="711"/>
                  </a:lnTo>
                  <a:lnTo>
                    <a:pt x="682" y="706"/>
                  </a:lnTo>
                  <a:lnTo>
                    <a:pt x="685" y="706"/>
                  </a:lnTo>
                  <a:lnTo>
                    <a:pt x="685" y="706"/>
                  </a:lnTo>
                  <a:lnTo>
                    <a:pt x="689" y="711"/>
                  </a:lnTo>
                  <a:lnTo>
                    <a:pt x="687" y="720"/>
                  </a:lnTo>
                  <a:lnTo>
                    <a:pt x="689" y="720"/>
                  </a:lnTo>
                  <a:lnTo>
                    <a:pt x="694" y="718"/>
                  </a:lnTo>
                  <a:lnTo>
                    <a:pt x="697" y="718"/>
                  </a:lnTo>
                  <a:lnTo>
                    <a:pt x="699" y="715"/>
                  </a:lnTo>
                  <a:lnTo>
                    <a:pt x="706" y="718"/>
                  </a:lnTo>
                  <a:lnTo>
                    <a:pt x="718" y="711"/>
                  </a:lnTo>
                  <a:lnTo>
                    <a:pt x="720" y="711"/>
                  </a:lnTo>
                  <a:lnTo>
                    <a:pt x="727" y="720"/>
                  </a:lnTo>
                  <a:lnTo>
                    <a:pt x="730" y="722"/>
                  </a:lnTo>
                  <a:lnTo>
                    <a:pt x="732" y="720"/>
                  </a:lnTo>
                  <a:lnTo>
                    <a:pt x="734" y="722"/>
                  </a:lnTo>
                  <a:lnTo>
                    <a:pt x="737" y="722"/>
                  </a:lnTo>
                  <a:lnTo>
                    <a:pt x="737" y="720"/>
                  </a:lnTo>
                  <a:lnTo>
                    <a:pt x="749" y="722"/>
                  </a:lnTo>
                  <a:lnTo>
                    <a:pt x="753" y="722"/>
                  </a:lnTo>
                  <a:lnTo>
                    <a:pt x="753" y="725"/>
                  </a:lnTo>
                  <a:lnTo>
                    <a:pt x="756" y="722"/>
                  </a:lnTo>
                  <a:lnTo>
                    <a:pt x="756" y="720"/>
                  </a:lnTo>
                  <a:lnTo>
                    <a:pt x="753" y="713"/>
                  </a:lnTo>
                  <a:lnTo>
                    <a:pt x="758" y="706"/>
                  </a:lnTo>
                  <a:lnTo>
                    <a:pt x="758" y="706"/>
                  </a:lnTo>
                  <a:lnTo>
                    <a:pt x="760" y="704"/>
                  </a:lnTo>
                  <a:lnTo>
                    <a:pt x="760" y="699"/>
                  </a:lnTo>
                  <a:lnTo>
                    <a:pt x="760" y="692"/>
                  </a:lnTo>
                  <a:lnTo>
                    <a:pt x="765" y="687"/>
                  </a:lnTo>
                  <a:lnTo>
                    <a:pt x="765" y="682"/>
                  </a:lnTo>
                  <a:lnTo>
                    <a:pt x="767" y="682"/>
                  </a:lnTo>
                  <a:lnTo>
                    <a:pt x="772" y="682"/>
                  </a:lnTo>
                  <a:lnTo>
                    <a:pt x="777" y="685"/>
                  </a:lnTo>
                  <a:lnTo>
                    <a:pt x="777" y="685"/>
                  </a:lnTo>
                  <a:lnTo>
                    <a:pt x="782" y="682"/>
                  </a:lnTo>
                  <a:lnTo>
                    <a:pt x="782" y="687"/>
                  </a:lnTo>
                  <a:lnTo>
                    <a:pt x="789" y="692"/>
                  </a:lnTo>
                  <a:lnTo>
                    <a:pt x="793" y="687"/>
                  </a:lnTo>
                  <a:lnTo>
                    <a:pt x="798" y="692"/>
                  </a:lnTo>
                  <a:lnTo>
                    <a:pt x="800" y="692"/>
                  </a:lnTo>
                  <a:lnTo>
                    <a:pt x="800" y="692"/>
                  </a:lnTo>
                  <a:lnTo>
                    <a:pt x="810" y="692"/>
                  </a:lnTo>
                  <a:lnTo>
                    <a:pt x="810" y="692"/>
                  </a:lnTo>
                  <a:lnTo>
                    <a:pt x="812" y="692"/>
                  </a:lnTo>
                  <a:lnTo>
                    <a:pt x="810" y="687"/>
                  </a:lnTo>
                  <a:lnTo>
                    <a:pt x="812" y="682"/>
                  </a:lnTo>
                  <a:lnTo>
                    <a:pt x="815" y="682"/>
                  </a:lnTo>
                  <a:lnTo>
                    <a:pt x="824" y="687"/>
                  </a:lnTo>
                  <a:lnTo>
                    <a:pt x="834" y="701"/>
                  </a:lnTo>
                  <a:lnTo>
                    <a:pt x="841" y="694"/>
                  </a:lnTo>
                  <a:lnTo>
                    <a:pt x="848" y="696"/>
                  </a:lnTo>
                  <a:lnTo>
                    <a:pt x="848" y="694"/>
                  </a:lnTo>
                  <a:lnTo>
                    <a:pt x="843" y="692"/>
                  </a:lnTo>
                  <a:lnTo>
                    <a:pt x="845" y="692"/>
                  </a:lnTo>
                  <a:lnTo>
                    <a:pt x="852" y="696"/>
                  </a:lnTo>
                  <a:lnTo>
                    <a:pt x="857" y="699"/>
                  </a:lnTo>
                  <a:lnTo>
                    <a:pt x="857" y="696"/>
                  </a:lnTo>
                  <a:lnTo>
                    <a:pt x="862" y="699"/>
                  </a:lnTo>
                  <a:lnTo>
                    <a:pt x="867" y="696"/>
                  </a:lnTo>
                  <a:lnTo>
                    <a:pt x="864" y="699"/>
                  </a:lnTo>
                  <a:lnTo>
                    <a:pt x="878" y="704"/>
                  </a:lnTo>
                  <a:lnTo>
                    <a:pt x="881" y="711"/>
                  </a:lnTo>
                  <a:lnTo>
                    <a:pt x="883" y="711"/>
                  </a:lnTo>
                  <a:lnTo>
                    <a:pt x="886" y="711"/>
                  </a:lnTo>
                  <a:lnTo>
                    <a:pt x="902" y="722"/>
                  </a:lnTo>
                  <a:lnTo>
                    <a:pt x="904" y="725"/>
                  </a:lnTo>
                  <a:lnTo>
                    <a:pt x="916" y="732"/>
                  </a:lnTo>
                  <a:lnTo>
                    <a:pt x="923" y="737"/>
                  </a:lnTo>
                  <a:lnTo>
                    <a:pt x="937" y="737"/>
                  </a:lnTo>
                  <a:lnTo>
                    <a:pt x="935" y="730"/>
                  </a:lnTo>
                  <a:lnTo>
                    <a:pt x="937" y="727"/>
                  </a:lnTo>
                  <a:lnTo>
                    <a:pt x="940" y="725"/>
                  </a:lnTo>
                  <a:lnTo>
                    <a:pt x="937" y="720"/>
                  </a:lnTo>
                  <a:lnTo>
                    <a:pt x="942" y="715"/>
                  </a:lnTo>
                  <a:lnTo>
                    <a:pt x="942" y="708"/>
                  </a:lnTo>
                  <a:lnTo>
                    <a:pt x="945" y="708"/>
                  </a:lnTo>
                  <a:lnTo>
                    <a:pt x="947" y="706"/>
                  </a:lnTo>
                  <a:lnTo>
                    <a:pt x="947" y="701"/>
                  </a:lnTo>
                  <a:lnTo>
                    <a:pt x="947" y="704"/>
                  </a:lnTo>
                  <a:lnTo>
                    <a:pt x="947" y="706"/>
                  </a:lnTo>
                  <a:lnTo>
                    <a:pt x="952" y="711"/>
                  </a:lnTo>
                  <a:lnTo>
                    <a:pt x="952" y="708"/>
                  </a:lnTo>
                  <a:lnTo>
                    <a:pt x="947" y="701"/>
                  </a:lnTo>
                  <a:lnTo>
                    <a:pt x="942" y="692"/>
                  </a:lnTo>
                  <a:lnTo>
                    <a:pt x="942" y="685"/>
                  </a:lnTo>
                  <a:lnTo>
                    <a:pt x="942" y="682"/>
                  </a:lnTo>
                  <a:lnTo>
                    <a:pt x="942" y="670"/>
                  </a:lnTo>
                  <a:lnTo>
                    <a:pt x="947" y="670"/>
                  </a:lnTo>
                  <a:lnTo>
                    <a:pt x="947" y="666"/>
                  </a:lnTo>
                  <a:lnTo>
                    <a:pt x="952" y="661"/>
                  </a:lnTo>
                  <a:lnTo>
                    <a:pt x="959" y="663"/>
                  </a:lnTo>
                  <a:lnTo>
                    <a:pt x="961" y="661"/>
                  </a:lnTo>
                  <a:lnTo>
                    <a:pt x="961" y="659"/>
                  </a:lnTo>
                  <a:lnTo>
                    <a:pt x="961" y="654"/>
                  </a:lnTo>
                  <a:lnTo>
                    <a:pt x="966" y="654"/>
                  </a:lnTo>
                  <a:lnTo>
                    <a:pt x="971" y="654"/>
                  </a:lnTo>
                  <a:lnTo>
                    <a:pt x="975" y="647"/>
                  </a:lnTo>
                  <a:lnTo>
                    <a:pt x="975" y="640"/>
                  </a:lnTo>
                  <a:lnTo>
                    <a:pt x="980" y="623"/>
                  </a:lnTo>
                  <a:lnTo>
                    <a:pt x="980" y="618"/>
                  </a:lnTo>
                  <a:lnTo>
                    <a:pt x="975" y="621"/>
                  </a:lnTo>
                  <a:lnTo>
                    <a:pt x="975" y="616"/>
                  </a:lnTo>
                  <a:lnTo>
                    <a:pt x="975" y="616"/>
                  </a:lnTo>
                  <a:lnTo>
                    <a:pt x="980" y="607"/>
                  </a:lnTo>
                  <a:lnTo>
                    <a:pt x="980" y="602"/>
                  </a:lnTo>
                  <a:lnTo>
                    <a:pt x="975" y="597"/>
                  </a:lnTo>
                  <a:lnTo>
                    <a:pt x="971" y="590"/>
                  </a:lnTo>
                  <a:lnTo>
                    <a:pt x="966" y="590"/>
                  </a:lnTo>
                  <a:lnTo>
                    <a:pt x="961" y="593"/>
                  </a:lnTo>
                  <a:lnTo>
                    <a:pt x="959" y="590"/>
                  </a:lnTo>
                  <a:lnTo>
                    <a:pt x="959" y="585"/>
                  </a:lnTo>
                  <a:lnTo>
                    <a:pt x="954" y="585"/>
                  </a:lnTo>
                  <a:lnTo>
                    <a:pt x="952" y="590"/>
                  </a:lnTo>
                  <a:lnTo>
                    <a:pt x="947" y="590"/>
                  </a:lnTo>
                  <a:lnTo>
                    <a:pt x="945" y="590"/>
                  </a:lnTo>
                  <a:lnTo>
                    <a:pt x="942" y="585"/>
                  </a:lnTo>
                  <a:lnTo>
                    <a:pt x="947" y="583"/>
                  </a:lnTo>
                  <a:lnTo>
                    <a:pt x="952" y="576"/>
                  </a:lnTo>
                  <a:lnTo>
                    <a:pt x="956" y="576"/>
                  </a:lnTo>
                  <a:lnTo>
                    <a:pt x="961" y="569"/>
                  </a:lnTo>
                  <a:lnTo>
                    <a:pt x="956" y="564"/>
                  </a:lnTo>
                  <a:lnTo>
                    <a:pt x="947" y="555"/>
                  </a:lnTo>
                  <a:lnTo>
                    <a:pt x="947" y="552"/>
                  </a:lnTo>
                  <a:lnTo>
                    <a:pt x="952" y="550"/>
                  </a:lnTo>
                  <a:lnTo>
                    <a:pt x="952" y="550"/>
                  </a:lnTo>
                  <a:lnTo>
                    <a:pt x="952" y="545"/>
                  </a:lnTo>
                  <a:lnTo>
                    <a:pt x="956" y="545"/>
                  </a:lnTo>
                  <a:lnTo>
                    <a:pt x="952" y="538"/>
                  </a:lnTo>
                  <a:lnTo>
                    <a:pt x="947" y="536"/>
                  </a:lnTo>
                  <a:lnTo>
                    <a:pt x="942" y="531"/>
                  </a:lnTo>
                  <a:lnTo>
                    <a:pt x="933" y="515"/>
                  </a:lnTo>
                  <a:lnTo>
                    <a:pt x="928" y="500"/>
                  </a:lnTo>
                  <a:lnTo>
                    <a:pt x="930" y="493"/>
                  </a:lnTo>
                  <a:lnTo>
                    <a:pt x="928" y="489"/>
                  </a:lnTo>
                  <a:lnTo>
                    <a:pt x="933" y="484"/>
                  </a:lnTo>
                  <a:lnTo>
                    <a:pt x="928" y="482"/>
                  </a:lnTo>
                  <a:lnTo>
                    <a:pt x="926" y="479"/>
                  </a:lnTo>
                  <a:lnTo>
                    <a:pt x="923" y="474"/>
                  </a:lnTo>
                  <a:lnTo>
                    <a:pt x="923" y="474"/>
                  </a:lnTo>
                  <a:lnTo>
                    <a:pt x="919" y="472"/>
                  </a:lnTo>
                  <a:lnTo>
                    <a:pt x="916" y="465"/>
                  </a:lnTo>
                  <a:lnTo>
                    <a:pt x="921" y="458"/>
                  </a:lnTo>
                  <a:lnTo>
                    <a:pt x="919" y="456"/>
                  </a:lnTo>
                  <a:lnTo>
                    <a:pt x="919" y="448"/>
                  </a:lnTo>
                  <a:lnTo>
                    <a:pt x="921" y="437"/>
                  </a:lnTo>
                  <a:lnTo>
                    <a:pt x="923" y="432"/>
                  </a:lnTo>
                  <a:lnTo>
                    <a:pt x="930" y="430"/>
                  </a:lnTo>
                  <a:lnTo>
                    <a:pt x="933" y="430"/>
                  </a:lnTo>
                  <a:lnTo>
                    <a:pt x="942" y="425"/>
                  </a:lnTo>
                  <a:lnTo>
                    <a:pt x="942" y="422"/>
                  </a:lnTo>
                  <a:lnTo>
                    <a:pt x="945" y="422"/>
                  </a:lnTo>
                  <a:lnTo>
                    <a:pt x="937" y="418"/>
                  </a:lnTo>
                  <a:lnTo>
                    <a:pt x="937" y="411"/>
                  </a:lnTo>
                  <a:lnTo>
                    <a:pt x="933" y="399"/>
                  </a:lnTo>
                  <a:lnTo>
                    <a:pt x="937" y="392"/>
                  </a:lnTo>
                  <a:lnTo>
                    <a:pt x="937" y="389"/>
                  </a:lnTo>
                  <a:lnTo>
                    <a:pt x="937" y="382"/>
                  </a:lnTo>
                  <a:lnTo>
                    <a:pt x="940" y="378"/>
                  </a:lnTo>
                  <a:lnTo>
                    <a:pt x="937" y="373"/>
                  </a:lnTo>
                  <a:lnTo>
                    <a:pt x="942" y="368"/>
                  </a:lnTo>
                  <a:lnTo>
                    <a:pt x="933" y="363"/>
                  </a:lnTo>
                  <a:lnTo>
                    <a:pt x="937" y="356"/>
                  </a:lnTo>
                  <a:lnTo>
                    <a:pt x="933" y="352"/>
                  </a:lnTo>
                  <a:lnTo>
                    <a:pt x="933" y="340"/>
                  </a:lnTo>
                  <a:lnTo>
                    <a:pt x="928" y="335"/>
                  </a:lnTo>
                  <a:lnTo>
                    <a:pt x="928" y="330"/>
                  </a:lnTo>
                  <a:lnTo>
                    <a:pt x="928" y="321"/>
                  </a:lnTo>
                  <a:lnTo>
                    <a:pt x="933" y="314"/>
                  </a:lnTo>
                  <a:lnTo>
                    <a:pt x="928" y="307"/>
                  </a:lnTo>
                  <a:lnTo>
                    <a:pt x="928" y="302"/>
                  </a:lnTo>
                  <a:lnTo>
                    <a:pt x="926" y="297"/>
                  </a:lnTo>
                  <a:lnTo>
                    <a:pt x="921" y="293"/>
                  </a:lnTo>
                  <a:lnTo>
                    <a:pt x="919" y="274"/>
                  </a:lnTo>
                  <a:lnTo>
                    <a:pt x="926" y="274"/>
                  </a:lnTo>
                  <a:lnTo>
                    <a:pt x="937" y="276"/>
                  </a:lnTo>
                  <a:lnTo>
                    <a:pt x="942" y="283"/>
                  </a:lnTo>
                  <a:lnTo>
                    <a:pt x="947" y="283"/>
                  </a:lnTo>
                  <a:lnTo>
                    <a:pt x="947" y="281"/>
                  </a:lnTo>
                  <a:lnTo>
                    <a:pt x="952" y="274"/>
                  </a:lnTo>
                  <a:lnTo>
                    <a:pt x="956" y="271"/>
                  </a:lnTo>
                  <a:lnTo>
                    <a:pt x="959" y="269"/>
                  </a:lnTo>
                  <a:lnTo>
                    <a:pt x="959" y="262"/>
                  </a:lnTo>
                  <a:lnTo>
                    <a:pt x="961" y="259"/>
                  </a:lnTo>
                  <a:lnTo>
                    <a:pt x="966" y="259"/>
                  </a:lnTo>
                  <a:lnTo>
                    <a:pt x="968" y="255"/>
                  </a:lnTo>
                  <a:lnTo>
                    <a:pt x="978" y="250"/>
                  </a:lnTo>
                  <a:lnTo>
                    <a:pt x="980" y="248"/>
                  </a:lnTo>
                  <a:lnTo>
                    <a:pt x="987" y="248"/>
                  </a:lnTo>
                  <a:lnTo>
                    <a:pt x="989" y="245"/>
                  </a:lnTo>
                  <a:lnTo>
                    <a:pt x="989" y="241"/>
                  </a:lnTo>
                  <a:lnTo>
                    <a:pt x="989" y="236"/>
                  </a:lnTo>
                  <a:lnTo>
                    <a:pt x="997" y="234"/>
                  </a:lnTo>
                  <a:lnTo>
                    <a:pt x="989" y="222"/>
                  </a:lnTo>
                  <a:lnTo>
                    <a:pt x="994" y="217"/>
                  </a:lnTo>
                  <a:lnTo>
                    <a:pt x="985" y="205"/>
                  </a:lnTo>
                  <a:lnTo>
                    <a:pt x="989" y="200"/>
                  </a:lnTo>
                  <a:lnTo>
                    <a:pt x="997" y="193"/>
                  </a:lnTo>
                  <a:lnTo>
                    <a:pt x="1004" y="189"/>
                  </a:lnTo>
                  <a:lnTo>
                    <a:pt x="1001" y="184"/>
                  </a:lnTo>
                  <a:lnTo>
                    <a:pt x="1001" y="177"/>
                  </a:lnTo>
                  <a:lnTo>
                    <a:pt x="997" y="163"/>
                  </a:lnTo>
                  <a:lnTo>
                    <a:pt x="994" y="160"/>
                  </a:lnTo>
                  <a:lnTo>
                    <a:pt x="997" y="158"/>
                  </a:lnTo>
                  <a:lnTo>
                    <a:pt x="1004" y="158"/>
                  </a:lnTo>
                  <a:lnTo>
                    <a:pt x="1011" y="153"/>
                  </a:lnTo>
                  <a:lnTo>
                    <a:pt x="1011" y="139"/>
                  </a:lnTo>
                  <a:lnTo>
                    <a:pt x="1013" y="139"/>
                  </a:lnTo>
                  <a:lnTo>
                    <a:pt x="1013" y="144"/>
                  </a:lnTo>
                  <a:lnTo>
                    <a:pt x="1015" y="144"/>
                  </a:lnTo>
                  <a:lnTo>
                    <a:pt x="1018" y="137"/>
                  </a:lnTo>
                  <a:lnTo>
                    <a:pt x="1018" y="132"/>
                  </a:lnTo>
                  <a:lnTo>
                    <a:pt x="1023" y="123"/>
                  </a:lnTo>
                  <a:lnTo>
                    <a:pt x="1025" y="118"/>
                  </a:lnTo>
                  <a:lnTo>
                    <a:pt x="1027" y="111"/>
                  </a:lnTo>
                  <a:lnTo>
                    <a:pt x="1032" y="104"/>
                  </a:lnTo>
                  <a:lnTo>
                    <a:pt x="1032" y="97"/>
                  </a:lnTo>
                  <a:lnTo>
                    <a:pt x="1041" y="92"/>
                  </a:lnTo>
                  <a:lnTo>
                    <a:pt x="1044" y="87"/>
                  </a:lnTo>
                  <a:lnTo>
                    <a:pt x="1044" y="80"/>
                  </a:lnTo>
                  <a:lnTo>
                    <a:pt x="1046" y="75"/>
                  </a:lnTo>
                  <a:lnTo>
                    <a:pt x="1044" y="71"/>
                  </a:lnTo>
                  <a:lnTo>
                    <a:pt x="1044" y="71"/>
                  </a:lnTo>
                  <a:close/>
                </a:path>
              </a:pathLst>
            </a:custGeom>
            <a:solidFill>
              <a:srgbClr val="433356">
                <a:lumMod val="40000"/>
                <a:lumOff val="6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47" name="Freeform 11"/>
            <p:cNvSpPr>
              <a:spLocks/>
            </p:cNvSpPr>
            <p:nvPr/>
          </p:nvSpPr>
          <p:spPr bwMode="auto">
            <a:xfrm>
              <a:off x="3927" y="1723"/>
              <a:ext cx="1156" cy="1103"/>
            </a:xfrm>
            <a:custGeom>
              <a:avLst/>
              <a:gdLst>
                <a:gd name="T0" fmla="*/ 1134 w 1156"/>
                <a:gd name="T1" fmla="*/ 886 h 1103"/>
                <a:gd name="T2" fmla="*/ 1120 w 1156"/>
                <a:gd name="T3" fmla="*/ 801 h 1103"/>
                <a:gd name="T4" fmla="*/ 1061 w 1156"/>
                <a:gd name="T5" fmla="*/ 777 h 1103"/>
                <a:gd name="T6" fmla="*/ 1014 w 1156"/>
                <a:gd name="T7" fmla="*/ 752 h 1103"/>
                <a:gd name="T8" fmla="*/ 997 w 1156"/>
                <a:gd name="T9" fmla="*/ 683 h 1103"/>
                <a:gd name="T10" fmla="*/ 976 w 1156"/>
                <a:gd name="T11" fmla="*/ 619 h 1103"/>
                <a:gd name="T12" fmla="*/ 988 w 1156"/>
                <a:gd name="T13" fmla="*/ 572 h 1103"/>
                <a:gd name="T14" fmla="*/ 990 w 1156"/>
                <a:gd name="T15" fmla="*/ 525 h 1103"/>
                <a:gd name="T16" fmla="*/ 950 w 1156"/>
                <a:gd name="T17" fmla="*/ 532 h 1103"/>
                <a:gd name="T18" fmla="*/ 896 w 1156"/>
                <a:gd name="T19" fmla="*/ 499 h 1103"/>
                <a:gd name="T20" fmla="*/ 827 w 1156"/>
                <a:gd name="T21" fmla="*/ 487 h 1103"/>
                <a:gd name="T22" fmla="*/ 794 w 1156"/>
                <a:gd name="T23" fmla="*/ 487 h 1103"/>
                <a:gd name="T24" fmla="*/ 730 w 1156"/>
                <a:gd name="T25" fmla="*/ 402 h 1103"/>
                <a:gd name="T26" fmla="*/ 681 w 1156"/>
                <a:gd name="T27" fmla="*/ 402 h 1103"/>
                <a:gd name="T28" fmla="*/ 652 w 1156"/>
                <a:gd name="T29" fmla="*/ 333 h 1103"/>
                <a:gd name="T30" fmla="*/ 617 w 1156"/>
                <a:gd name="T31" fmla="*/ 357 h 1103"/>
                <a:gd name="T32" fmla="*/ 631 w 1156"/>
                <a:gd name="T33" fmla="*/ 383 h 1103"/>
                <a:gd name="T34" fmla="*/ 544 w 1156"/>
                <a:gd name="T35" fmla="*/ 409 h 1103"/>
                <a:gd name="T36" fmla="*/ 485 w 1156"/>
                <a:gd name="T37" fmla="*/ 388 h 1103"/>
                <a:gd name="T38" fmla="*/ 447 w 1156"/>
                <a:gd name="T39" fmla="*/ 343 h 1103"/>
                <a:gd name="T40" fmla="*/ 442 w 1156"/>
                <a:gd name="T41" fmla="*/ 300 h 1103"/>
                <a:gd name="T42" fmla="*/ 404 w 1156"/>
                <a:gd name="T43" fmla="*/ 237 h 1103"/>
                <a:gd name="T44" fmla="*/ 348 w 1156"/>
                <a:gd name="T45" fmla="*/ 168 h 1103"/>
                <a:gd name="T46" fmla="*/ 421 w 1156"/>
                <a:gd name="T47" fmla="*/ 154 h 1103"/>
                <a:gd name="T48" fmla="*/ 447 w 1156"/>
                <a:gd name="T49" fmla="*/ 93 h 1103"/>
                <a:gd name="T50" fmla="*/ 440 w 1156"/>
                <a:gd name="T51" fmla="*/ 10 h 1103"/>
                <a:gd name="T52" fmla="*/ 355 w 1156"/>
                <a:gd name="T53" fmla="*/ 59 h 1103"/>
                <a:gd name="T54" fmla="*/ 305 w 1156"/>
                <a:gd name="T55" fmla="*/ 48 h 1103"/>
                <a:gd name="T56" fmla="*/ 241 w 1156"/>
                <a:gd name="T57" fmla="*/ 67 h 1103"/>
                <a:gd name="T58" fmla="*/ 197 w 1156"/>
                <a:gd name="T59" fmla="*/ 97 h 1103"/>
                <a:gd name="T60" fmla="*/ 121 w 1156"/>
                <a:gd name="T61" fmla="*/ 154 h 1103"/>
                <a:gd name="T62" fmla="*/ 81 w 1156"/>
                <a:gd name="T63" fmla="*/ 265 h 1103"/>
                <a:gd name="T64" fmla="*/ 19 w 1156"/>
                <a:gd name="T65" fmla="*/ 355 h 1103"/>
                <a:gd name="T66" fmla="*/ 24 w 1156"/>
                <a:gd name="T67" fmla="*/ 416 h 1103"/>
                <a:gd name="T68" fmla="*/ 8 w 1156"/>
                <a:gd name="T69" fmla="*/ 456 h 1103"/>
                <a:gd name="T70" fmla="*/ 22 w 1156"/>
                <a:gd name="T71" fmla="*/ 506 h 1103"/>
                <a:gd name="T72" fmla="*/ 41 w 1156"/>
                <a:gd name="T73" fmla="*/ 532 h 1103"/>
                <a:gd name="T74" fmla="*/ 64 w 1156"/>
                <a:gd name="T75" fmla="*/ 537 h 1103"/>
                <a:gd name="T76" fmla="*/ 97 w 1156"/>
                <a:gd name="T77" fmla="*/ 558 h 1103"/>
                <a:gd name="T78" fmla="*/ 159 w 1156"/>
                <a:gd name="T79" fmla="*/ 586 h 1103"/>
                <a:gd name="T80" fmla="*/ 182 w 1156"/>
                <a:gd name="T81" fmla="*/ 626 h 1103"/>
                <a:gd name="T82" fmla="*/ 256 w 1156"/>
                <a:gd name="T83" fmla="*/ 629 h 1103"/>
                <a:gd name="T84" fmla="*/ 331 w 1156"/>
                <a:gd name="T85" fmla="*/ 652 h 1103"/>
                <a:gd name="T86" fmla="*/ 364 w 1156"/>
                <a:gd name="T87" fmla="*/ 676 h 1103"/>
                <a:gd name="T88" fmla="*/ 378 w 1156"/>
                <a:gd name="T89" fmla="*/ 749 h 1103"/>
                <a:gd name="T90" fmla="*/ 411 w 1156"/>
                <a:gd name="T91" fmla="*/ 792 h 1103"/>
                <a:gd name="T92" fmla="*/ 456 w 1156"/>
                <a:gd name="T93" fmla="*/ 839 h 1103"/>
                <a:gd name="T94" fmla="*/ 456 w 1156"/>
                <a:gd name="T95" fmla="*/ 865 h 1103"/>
                <a:gd name="T96" fmla="*/ 489 w 1156"/>
                <a:gd name="T97" fmla="*/ 872 h 1103"/>
                <a:gd name="T98" fmla="*/ 527 w 1156"/>
                <a:gd name="T99" fmla="*/ 907 h 1103"/>
                <a:gd name="T100" fmla="*/ 598 w 1156"/>
                <a:gd name="T101" fmla="*/ 940 h 1103"/>
                <a:gd name="T102" fmla="*/ 686 w 1156"/>
                <a:gd name="T103" fmla="*/ 976 h 1103"/>
                <a:gd name="T104" fmla="*/ 768 w 1156"/>
                <a:gd name="T105" fmla="*/ 1018 h 1103"/>
                <a:gd name="T106" fmla="*/ 808 w 1156"/>
                <a:gd name="T107" fmla="*/ 1089 h 1103"/>
                <a:gd name="T108" fmla="*/ 882 w 1156"/>
                <a:gd name="T109" fmla="*/ 1070 h 1103"/>
                <a:gd name="T110" fmla="*/ 926 w 1156"/>
                <a:gd name="T111" fmla="*/ 1018 h 1103"/>
                <a:gd name="T112" fmla="*/ 969 w 1156"/>
                <a:gd name="T113" fmla="*/ 981 h 1103"/>
                <a:gd name="T114" fmla="*/ 1028 w 1156"/>
                <a:gd name="T115" fmla="*/ 990 h 1103"/>
                <a:gd name="T116" fmla="*/ 1108 w 1156"/>
                <a:gd name="T117" fmla="*/ 995 h 1103"/>
                <a:gd name="T118" fmla="*/ 1151 w 1156"/>
                <a:gd name="T119" fmla="*/ 964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6" h="1103">
                  <a:moveTo>
                    <a:pt x="1149" y="945"/>
                  </a:moveTo>
                  <a:lnTo>
                    <a:pt x="1146" y="938"/>
                  </a:lnTo>
                  <a:lnTo>
                    <a:pt x="1141" y="938"/>
                  </a:lnTo>
                  <a:lnTo>
                    <a:pt x="1141" y="936"/>
                  </a:lnTo>
                  <a:lnTo>
                    <a:pt x="1141" y="929"/>
                  </a:lnTo>
                  <a:lnTo>
                    <a:pt x="1137" y="924"/>
                  </a:lnTo>
                  <a:lnTo>
                    <a:pt x="1139" y="919"/>
                  </a:lnTo>
                  <a:lnTo>
                    <a:pt x="1137" y="910"/>
                  </a:lnTo>
                  <a:lnTo>
                    <a:pt x="1141" y="910"/>
                  </a:lnTo>
                  <a:lnTo>
                    <a:pt x="1144" y="898"/>
                  </a:lnTo>
                  <a:lnTo>
                    <a:pt x="1137" y="898"/>
                  </a:lnTo>
                  <a:lnTo>
                    <a:pt x="1137" y="896"/>
                  </a:lnTo>
                  <a:lnTo>
                    <a:pt x="1134" y="886"/>
                  </a:lnTo>
                  <a:lnTo>
                    <a:pt x="1137" y="877"/>
                  </a:lnTo>
                  <a:lnTo>
                    <a:pt x="1132" y="872"/>
                  </a:lnTo>
                  <a:lnTo>
                    <a:pt x="1134" y="867"/>
                  </a:lnTo>
                  <a:lnTo>
                    <a:pt x="1132" y="855"/>
                  </a:lnTo>
                  <a:lnTo>
                    <a:pt x="1130" y="853"/>
                  </a:lnTo>
                  <a:lnTo>
                    <a:pt x="1130" y="848"/>
                  </a:lnTo>
                  <a:lnTo>
                    <a:pt x="1127" y="834"/>
                  </a:lnTo>
                  <a:lnTo>
                    <a:pt x="1127" y="829"/>
                  </a:lnTo>
                  <a:lnTo>
                    <a:pt x="1127" y="818"/>
                  </a:lnTo>
                  <a:lnTo>
                    <a:pt x="1130" y="811"/>
                  </a:lnTo>
                  <a:lnTo>
                    <a:pt x="1127" y="803"/>
                  </a:lnTo>
                  <a:lnTo>
                    <a:pt x="1127" y="801"/>
                  </a:lnTo>
                  <a:lnTo>
                    <a:pt x="1120" y="801"/>
                  </a:lnTo>
                  <a:lnTo>
                    <a:pt x="1111" y="794"/>
                  </a:lnTo>
                  <a:lnTo>
                    <a:pt x="1101" y="796"/>
                  </a:lnTo>
                  <a:lnTo>
                    <a:pt x="1099" y="794"/>
                  </a:lnTo>
                  <a:lnTo>
                    <a:pt x="1089" y="801"/>
                  </a:lnTo>
                  <a:lnTo>
                    <a:pt x="1082" y="801"/>
                  </a:lnTo>
                  <a:lnTo>
                    <a:pt x="1080" y="794"/>
                  </a:lnTo>
                  <a:lnTo>
                    <a:pt x="1075" y="792"/>
                  </a:lnTo>
                  <a:lnTo>
                    <a:pt x="1071" y="792"/>
                  </a:lnTo>
                  <a:lnTo>
                    <a:pt x="1066" y="792"/>
                  </a:lnTo>
                  <a:lnTo>
                    <a:pt x="1068" y="787"/>
                  </a:lnTo>
                  <a:lnTo>
                    <a:pt x="1066" y="782"/>
                  </a:lnTo>
                  <a:lnTo>
                    <a:pt x="1066" y="777"/>
                  </a:lnTo>
                  <a:lnTo>
                    <a:pt x="1061" y="777"/>
                  </a:lnTo>
                  <a:lnTo>
                    <a:pt x="1063" y="773"/>
                  </a:lnTo>
                  <a:lnTo>
                    <a:pt x="1063" y="768"/>
                  </a:lnTo>
                  <a:lnTo>
                    <a:pt x="1052" y="763"/>
                  </a:lnTo>
                  <a:lnTo>
                    <a:pt x="1042" y="766"/>
                  </a:lnTo>
                  <a:lnTo>
                    <a:pt x="1040" y="763"/>
                  </a:lnTo>
                  <a:lnTo>
                    <a:pt x="1035" y="768"/>
                  </a:lnTo>
                  <a:lnTo>
                    <a:pt x="1035" y="759"/>
                  </a:lnTo>
                  <a:lnTo>
                    <a:pt x="1033" y="759"/>
                  </a:lnTo>
                  <a:lnTo>
                    <a:pt x="1028" y="759"/>
                  </a:lnTo>
                  <a:lnTo>
                    <a:pt x="1026" y="759"/>
                  </a:lnTo>
                  <a:lnTo>
                    <a:pt x="1026" y="756"/>
                  </a:lnTo>
                  <a:lnTo>
                    <a:pt x="1019" y="754"/>
                  </a:lnTo>
                  <a:lnTo>
                    <a:pt x="1014" y="752"/>
                  </a:lnTo>
                  <a:lnTo>
                    <a:pt x="1014" y="749"/>
                  </a:lnTo>
                  <a:lnTo>
                    <a:pt x="1012" y="747"/>
                  </a:lnTo>
                  <a:lnTo>
                    <a:pt x="1009" y="742"/>
                  </a:lnTo>
                  <a:lnTo>
                    <a:pt x="1007" y="742"/>
                  </a:lnTo>
                  <a:lnTo>
                    <a:pt x="1009" y="737"/>
                  </a:lnTo>
                  <a:lnTo>
                    <a:pt x="1007" y="733"/>
                  </a:lnTo>
                  <a:lnTo>
                    <a:pt x="1012" y="714"/>
                  </a:lnTo>
                  <a:lnTo>
                    <a:pt x="1009" y="709"/>
                  </a:lnTo>
                  <a:lnTo>
                    <a:pt x="1004" y="709"/>
                  </a:lnTo>
                  <a:lnTo>
                    <a:pt x="1002" y="704"/>
                  </a:lnTo>
                  <a:lnTo>
                    <a:pt x="1002" y="700"/>
                  </a:lnTo>
                  <a:lnTo>
                    <a:pt x="1002" y="685"/>
                  </a:lnTo>
                  <a:lnTo>
                    <a:pt x="997" y="683"/>
                  </a:lnTo>
                  <a:lnTo>
                    <a:pt x="997" y="676"/>
                  </a:lnTo>
                  <a:lnTo>
                    <a:pt x="993" y="671"/>
                  </a:lnTo>
                  <a:lnTo>
                    <a:pt x="995" y="664"/>
                  </a:lnTo>
                  <a:lnTo>
                    <a:pt x="993" y="659"/>
                  </a:lnTo>
                  <a:lnTo>
                    <a:pt x="993" y="657"/>
                  </a:lnTo>
                  <a:lnTo>
                    <a:pt x="993" y="652"/>
                  </a:lnTo>
                  <a:lnTo>
                    <a:pt x="986" y="645"/>
                  </a:lnTo>
                  <a:lnTo>
                    <a:pt x="983" y="636"/>
                  </a:lnTo>
                  <a:lnTo>
                    <a:pt x="986" y="633"/>
                  </a:lnTo>
                  <a:lnTo>
                    <a:pt x="983" y="629"/>
                  </a:lnTo>
                  <a:lnTo>
                    <a:pt x="983" y="624"/>
                  </a:lnTo>
                  <a:lnTo>
                    <a:pt x="978" y="622"/>
                  </a:lnTo>
                  <a:lnTo>
                    <a:pt x="976" y="619"/>
                  </a:lnTo>
                  <a:lnTo>
                    <a:pt x="978" y="612"/>
                  </a:lnTo>
                  <a:lnTo>
                    <a:pt x="988" y="605"/>
                  </a:lnTo>
                  <a:lnTo>
                    <a:pt x="993" y="600"/>
                  </a:lnTo>
                  <a:lnTo>
                    <a:pt x="993" y="598"/>
                  </a:lnTo>
                  <a:lnTo>
                    <a:pt x="990" y="593"/>
                  </a:lnTo>
                  <a:lnTo>
                    <a:pt x="993" y="593"/>
                  </a:lnTo>
                  <a:lnTo>
                    <a:pt x="995" y="589"/>
                  </a:lnTo>
                  <a:lnTo>
                    <a:pt x="1004" y="589"/>
                  </a:lnTo>
                  <a:lnTo>
                    <a:pt x="1007" y="584"/>
                  </a:lnTo>
                  <a:lnTo>
                    <a:pt x="1002" y="579"/>
                  </a:lnTo>
                  <a:lnTo>
                    <a:pt x="995" y="577"/>
                  </a:lnTo>
                  <a:lnTo>
                    <a:pt x="988" y="577"/>
                  </a:lnTo>
                  <a:lnTo>
                    <a:pt x="988" y="572"/>
                  </a:lnTo>
                  <a:lnTo>
                    <a:pt x="983" y="567"/>
                  </a:lnTo>
                  <a:lnTo>
                    <a:pt x="983" y="565"/>
                  </a:lnTo>
                  <a:lnTo>
                    <a:pt x="978" y="560"/>
                  </a:lnTo>
                  <a:lnTo>
                    <a:pt x="978" y="558"/>
                  </a:lnTo>
                  <a:lnTo>
                    <a:pt x="983" y="553"/>
                  </a:lnTo>
                  <a:lnTo>
                    <a:pt x="986" y="551"/>
                  </a:lnTo>
                  <a:lnTo>
                    <a:pt x="983" y="546"/>
                  </a:lnTo>
                  <a:lnTo>
                    <a:pt x="988" y="541"/>
                  </a:lnTo>
                  <a:lnTo>
                    <a:pt x="993" y="532"/>
                  </a:lnTo>
                  <a:lnTo>
                    <a:pt x="988" y="529"/>
                  </a:lnTo>
                  <a:lnTo>
                    <a:pt x="988" y="525"/>
                  </a:lnTo>
                  <a:lnTo>
                    <a:pt x="988" y="525"/>
                  </a:lnTo>
                  <a:lnTo>
                    <a:pt x="990" y="525"/>
                  </a:lnTo>
                  <a:lnTo>
                    <a:pt x="988" y="513"/>
                  </a:lnTo>
                  <a:lnTo>
                    <a:pt x="986" y="513"/>
                  </a:lnTo>
                  <a:lnTo>
                    <a:pt x="978" y="515"/>
                  </a:lnTo>
                  <a:lnTo>
                    <a:pt x="969" y="506"/>
                  </a:lnTo>
                  <a:lnTo>
                    <a:pt x="964" y="506"/>
                  </a:lnTo>
                  <a:lnTo>
                    <a:pt x="967" y="511"/>
                  </a:lnTo>
                  <a:lnTo>
                    <a:pt x="964" y="522"/>
                  </a:lnTo>
                  <a:lnTo>
                    <a:pt x="969" y="525"/>
                  </a:lnTo>
                  <a:lnTo>
                    <a:pt x="962" y="532"/>
                  </a:lnTo>
                  <a:lnTo>
                    <a:pt x="957" y="534"/>
                  </a:lnTo>
                  <a:lnTo>
                    <a:pt x="955" y="534"/>
                  </a:lnTo>
                  <a:lnTo>
                    <a:pt x="950" y="534"/>
                  </a:lnTo>
                  <a:lnTo>
                    <a:pt x="950" y="532"/>
                  </a:lnTo>
                  <a:lnTo>
                    <a:pt x="945" y="534"/>
                  </a:lnTo>
                  <a:lnTo>
                    <a:pt x="945" y="534"/>
                  </a:lnTo>
                  <a:lnTo>
                    <a:pt x="943" y="529"/>
                  </a:lnTo>
                  <a:lnTo>
                    <a:pt x="938" y="532"/>
                  </a:lnTo>
                  <a:lnTo>
                    <a:pt x="931" y="525"/>
                  </a:lnTo>
                  <a:lnTo>
                    <a:pt x="929" y="529"/>
                  </a:lnTo>
                  <a:lnTo>
                    <a:pt x="926" y="525"/>
                  </a:lnTo>
                  <a:lnTo>
                    <a:pt x="924" y="520"/>
                  </a:lnTo>
                  <a:lnTo>
                    <a:pt x="922" y="518"/>
                  </a:lnTo>
                  <a:lnTo>
                    <a:pt x="915" y="513"/>
                  </a:lnTo>
                  <a:lnTo>
                    <a:pt x="912" y="506"/>
                  </a:lnTo>
                  <a:lnTo>
                    <a:pt x="900" y="504"/>
                  </a:lnTo>
                  <a:lnTo>
                    <a:pt x="896" y="499"/>
                  </a:lnTo>
                  <a:lnTo>
                    <a:pt x="893" y="496"/>
                  </a:lnTo>
                  <a:lnTo>
                    <a:pt x="893" y="487"/>
                  </a:lnTo>
                  <a:lnTo>
                    <a:pt x="872" y="487"/>
                  </a:lnTo>
                  <a:lnTo>
                    <a:pt x="870" y="487"/>
                  </a:lnTo>
                  <a:lnTo>
                    <a:pt x="860" y="487"/>
                  </a:lnTo>
                  <a:lnTo>
                    <a:pt x="849" y="485"/>
                  </a:lnTo>
                  <a:lnTo>
                    <a:pt x="846" y="480"/>
                  </a:lnTo>
                  <a:lnTo>
                    <a:pt x="827" y="468"/>
                  </a:lnTo>
                  <a:lnTo>
                    <a:pt x="825" y="478"/>
                  </a:lnTo>
                  <a:lnTo>
                    <a:pt x="827" y="480"/>
                  </a:lnTo>
                  <a:lnTo>
                    <a:pt x="834" y="482"/>
                  </a:lnTo>
                  <a:lnTo>
                    <a:pt x="837" y="485"/>
                  </a:lnTo>
                  <a:lnTo>
                    <a:pt x="827" y="487"/>
                  </a:lnTo>
                  <a:lnTo>
                    <a:pt x="830" y="489"/>
                  </a:lnTo>
                  <a:lnTo>
                    <a:pt x="832" y="492"/>
                  </a:lnTo>
                  <a:lnTo>
                    <a:pt x="827" y="494"/>
                  </a:lnTo>
                  <a:lnTo>
                    <a:pt x="823" y="492"/>
                  </a:lnTo>
                  <a:lnTo>
                    <a:pt x="823" y="487"/>
                  </a:lnTo>
                  <a:lnTo>
                    <a:pt x="820" y="487"/>
                  </a:lnTo>
                  <a:lnTo>
                    <a:pt x="820" y="496"/>
                  </a:lnTo>
                  <a:lnTo>
                    <a:pt x="813" y="506"/>
                  </a:lnTo>
                  <a:lnTo>
                    <a:pt x="808" y="504"/>
                  </a:lnTo>
                  <a:lnTo>
                    <a:pt x="808" y="501"/>
                  </a:lnTo>
                  <a:lnTo>
                    <a:pt x="801" y="494"/>
                  </a:lnTo>
                  <a:lnTo>
                    <a:pt x="799" y="487"/>
                  </a:lnTo>
                  <a:lnTo>
                    <a:pt x="794" y="487"/>
                  </a:lnTo>
                  <a:lnTo>
                    <a:pt x="787" y="473"/>
                  </a:lnTo>
                  <a:lnTo>
                    <a:pt x="789" y="461"/>
                  </a:lnTo>
                  <a:lnTo>
                    <a:pt x="789" y="449"/>
                  </a:lnTo>
                  <a:lnTo>
                    <a:pt x="787" y="447"/>
                  </a:lnTo>
                  <a:lnTo>
                    <a:pt x="761" y="437"/>
                  </a:lnTo>
                  <a:lnTo>
                    <a:pt x="752" y="440"/>
                  </a:lnTo>
                  <a:lnTo>
                    <a:pt x="749" y="440"/>
                  </a:lnTo>
                  <a:lnTo>
                    <a:pt x="747" y="435"/>
                  </a:lnTo>
                  <a:lnTo>
                    <a:pt x="747" y="430"/>
                  </a:lnTo>
                  <a:lnTo>
                    <a:pt x="747" y="421"/>
                  </a:lnTo>
                  <a:lnTo>
                    <a:pt x="742" y="404"/>
                  </a:lnTo>
                  <a:lnTo>
                    <a:pt x="733" y="407"/>
                  </a:lnTo>
                  <a:lnTo>
                    <a:pt x="730" y="402"/>
                  </a:lnTo>
                  <a:lnTo>
                    <a:pt x="728" y="402"/>
                  </a:lnTo>
                  <a:lnTo>
                    <a:pt x="726" y="402"/>
                  </a:lnTo>
                  <a:lnTo>
                    <a:pt x="719" y="402"/>
                  </a:lnTo>
                  <a:lnTo>
                    <a:pt x="719" y="402"/>
                  </a:lnTo>
                  <a:lnTo>
                    <a:pt x="716" y="402"/>
                  </a:lnTo>
                  <a:lnTo>
                    <a:pt x="716" y="404"/>
                  </a:lnTo>
                  <a:lnTo>
                    <a:pt x="716" y="411"/>
                  </a:lnTo>
                  <a:lnTo>
                    <a:pt x="714" y="416"/>
                  </a:lnTo>
                  <a:lnTo>
                    <a:pt x="704" y="421"/>
                  </a:lnTo>
                  <a:lnTo>
                    <a:pt x="700" y="409"/>
                  </a:lnTo>
                  <a:lnTo>
                    <a:pt x="695" y="404"/>
                  </a:lnTo>
                  <a:lnTo>
                    <a:pt x="693" y="402"/>
                  </a:lnTo>
                  <a:lnTo>
                    <a:pt x="681" y="402"/>
                  </a:lnTo>
                  <a:lnTo>
                    <a:pt x="674" y="397"/>
                  </a:lnTo>
                  <a:lnTo>
                    <a:pt x="669" y="388"/>
                  </a:lnTo>
                  <a:lnTo>
                    <a:pt x="667" y="378"/>
                  </a:lnTo>
                  <a:lnTo>
                    <a:pt x="669" y="378"/>
                  </a:lnTo>
                  <a:lnTo>
                    <a:pt x="674" y="371"/>
                  </a:lnTo>
                  <a:lnTo>
                    <a:pt x="667" y="364"/>
                  </a:lnTo>
                  <a:lnTo>
                    <a:pt x="667" y="359"/>
                  </a:lnTo>
                  <a:lnTo>
                    <a:pt x="662" y="359"/>
                  </a:lnTo>
                  <a:lnTo>
                    <a:pt x="667" y="345"/>
                  </a:lnTo>
                  <a:lnTo>
                    <a:pt x="664" y="343"/>
                  </a:lnTo>
                  <a:lnTo>
                    <a:pt x="660" y="343"/>
                  </a:lnTo>
                  <a:lnTo>
                    <a:pt x="652" y="338"/>
                  </a:lnTo>
                  <a:lnTo>
                    <a:pt x="652" y="333"/>
                  </a:lnTo>
                  <a:lnTo>
                    <a:pt x="650" y="333"/>
                  </a:lnTo>
                  <a:lnTo>
                    <a:pt x="648" y="326"/>
                  </a:lnTo>
                  <a:lnTo>
                    <a:pt x="641" y="326"/>
                  </a:lnTo>
                  <a:lnTo>
                    <a:pt x="638" y="322"/>
                  </a:lnTo>
                  <a:lnTo>
                    <a:pt x="634" y="319"/>
                  </a:lnTo>
                  <a:lnTo>
                    <a:pt x="631" y="319"/>
                  </a:lnTo>
                  <a:lnTo>
                    <a:pt x="629" y="317"/>
                  </a:lnTo>
                  <a:lnTo>
                    <a:pt x="612" y="329"/>
                  </a:lnTo>
                  <a:lnTo>
                    <a:pt x="608" y="329"/>
                  </a:lnTo>
                  <a:lnTo>
                    <a:pt x="608" y="338"/>
                  </a:lnTo>
                  <a:lnTo>
                    <a:pt x="608" y="348"/>
                  </a:lnTo>
                  <a:lnTo>
                    <a:pt x="610" y="357"/>
                  </a:lnTo>
                  <a:lnTo>
                    <a:pt x="617" y="357"/>
                  </a:lnTo>
                  <a:lnTo>
                    <a:pt x="619" y="348"/>
                  </a:lnTo>
                  <a:lnTo>
                    <a:pt x="626" y="348"/>
                  </a:lnTo>
                  <a:lnTo>
                    <a:pt x="629" y="352"/>
                  </a:lnTo>
                  <a:lnTo>
                    <a:pt x="634" y="352"/>
                  </a:lnTo>
                  <a:lnTo>
                    <a:pt x="636" y="362"/>
                  </a:lnTo>
                  <a:lnTo>
                    <a:pt x="636" y="362"/>
                  </a:lnTo>
                  <a:lnTo>
                    <a:pt x="636" y="364"/>
                  </a:lnTo>
                  <a:lnTo>
                    <a:pt x="631" y="369"/>
                  </a:lnTo>
                  <a:lnTo>
                    <a:pt x="634" y="371"/>
                  </a:lnTo>
                  <a:lnTo>
                    <a:pt x="634" y="376"/>
                  </a:lnTo>
                  <a:lnTo>
                    <a:pt x="631" y="376"/>
                  </a:lnTo>
                  <a:lnTo>
                    <a:pt x="629" y="378"/>
                  </a:lnTo>
                  <a:lnTo>
                    <a:pt x="631" y="383"/>
                  </a:lnTo>
                  <a:lnTo>
                    <a:pt x="631" y="388"/>
                  </a:lnTo>
                  <a:lnTo>
                    <a:pt x="626" y="383"/>
                  </a:lnTo>
                  <a:lnTo>
                    <a:pt x="626" y="383"/>
                  </a:lnTo>
                  <a:lnTo>
                    <a:pt x="624" y="378"/>
                  </a:lnTo>
                  <a:lnTo>
                    <a:pt x="605" y="378"/>
                  </a:lnTo>
                  <a:lnTo>
                    <a:pt x="605" y="369"/>
                  </a:lnTo>
                  <a:lnTo>
                    <a:pt x="593" y="374"/>
                  </a:lnTo>
                  <a:lnTo>
                    <a:pt x="589" y="383"/>
                  </a:lnTo>
                  <a:lnTo>
                    <a:pt x="579" y="378"/>
                  </a:lnTo>
                  <a:lnTo>
                    <a:pt x="574" y="381"/>
                  </a:lnTo>
                  <a:lnTo>
                    <a:pt x="570" y="381"/>
                  </a:lnTo>
                  <a:lnTo>
                    <a:pt x="546" y="404"/>
                  </a:lnTo>
                  <a:lnTo>
                    <a:pt x="544" y="409"/>
                  </a:lnTo>
                  <a:lnTo>
                    <a:pt x="537" y="411"/>
                  </a:lnTo>
                  <a:lnTo>
                    <a:pt x="523" y="404"/>
                  </a:lnTo>
                  <a:lnTo>
                    <a:pt x="518" y="407"/>
                  </a:lnTo>
                  <a:lnTo>
                    <a:pt x="508" y="411"/>
                  </a:lnTo>
                  <a:lnTo>
                    <a:pt x="504" y="402"/>
                  </a:lnTo>
                  <a:lnTo>
                    <a:pt x="499" y="402"/>
                  </a:lnTo>
                  <a:lnTo>
                    <a:pt x="499" y="397"/>
                  </a:lnTo>
                  <a:lnTo>
                    <a:pt x="497" y="397"/>
                  </a:lnTo>
                  <a:lnTo>
                    <a:pt x="497" y="395"/>
                  </a:lnTo>
                  <a:lnTo>
                    <a:pt x="492" y="393"/>
                  </a:lnTo>
                  <a:lnTo>
                    <a:pt x="489" y="388"/>
                  </a:lnTo>
                  <a:lnTo>
                    <a:pt x="487" y="388"/>
                  </a:lnTo>
                  <a:lnTo>
                    <a:pt x="485" y="388"/>
                  </a:lnTo>
                  <a:lnTo>
                    <a:pt x="482" y="383"/>
                  </a:lnTo>
                  <a:lnTo>
                    <a:pt x="487" y="376"/>
                  </a:lnTo>
                  <a:lnTo>
                    <a:pt x="482" y="367"/>
                  </a:lnTo>
                  <a:lnTo>
                    <a:pt x="480" y="364"/>
                  </a:lnTo>
                  <a:lnTo>
                    <a:pt x="466" y="362"/>
                  </a:lnTo>
                  <a:lnTo>
                    <a:pt x="466" y="359"/>
                  </a:lnTo>
                  <a:lnTo>
                    <a:pt x="461" y="359"/>
                  </a:lnTo>
                  <a:lnTo>
                    <a:pt x="461" y="357"/>
                  </a:lnTo>
                  <a:lnTo>
                    <a:pt x="459" y="352"/>
                  </a:lnTo>
                  <a:lnTo>
                    <a:pt x="456" y="352"/>
                  </a:lnTo>
                  <a:lnTo>
                    <a:pt x="454" y="352"/>
                  </a:lnTo>
                  <a:lnTo>
                    <a:pt x="449" y="350"/>
                  </a:lnTo>
                  <a:lnTo>
                    <a:pt x="447" y="343"/>
                  </a:lnTo>
                  <a:lnTo>
                    <a:pt x="449" y="341"/>
                  </a:lnTo>
                  <a:lnTo>
                    <a:pt x="452" y="338"/>
                  </a:lnTo>
                  <a:lnTo>
                    <a:pt x="449" y="333"/>
                  </a:lnTo>
                  <a:lnTo>
                    <a:pt x="445" y="333"/>
                  </a:lnTo>
                  <a:lnTo>
                    <a:pt x="449" y="326"/>
                  </a:lnTo>
                  <a:lnTo>
                    <a:pt x="447" y="324"/>
                  </a:lnTo>
                  <a:lnTo>
                    <a:pt x="447" y="322"/>
                  </a:lnTo>
                  <a:lnTo>
                    <a:pt x="447" y="315"/>
                  </a:lnTo>
                  <a:lnTo>
                    <a:pt x="442" y="312"/>
                  </a:lnTo>
                  <a:lnTo>
                    <a:pt x="442" y="310"/>
                  </a:lnTo>
                  <a:lnTo>
                    <a:pt x="440" y="303"/>
                  </a:lnTo>
                  <a:lnTo>
                    <a:pt x="437" y="303"/>
                  </a:lnTo>
                  <a:lnTo>
                    <a:pt x="442" y="300"/>
                  </a:lnTo>
                  <a:lnTo>
                    <a:pt x="442" y="300"/>
                  </a:lnTo>
                  <a:lnTo>
                    <a:pt x="440" y="300"/>
                  </a:lnTo>
                  <a:lnTo>
                    <a:pt x="442" y="296"/>
                  </a:lnTo>
                  <a:lnTo>
                    <a:pt x="437" y="293"/>
                  </a:lnTo>
                  <a:lnTo>
                    <a:pt x="437" y="289"/>
                  </a:lnTo>
                  <a:lnTo>
                    <a:pt x="437" y="284"/>
                  </a:lnTo>
                  <a:lnTo>
                    <a:pt x="433" y="279"/>
                  </a:lnTo>
                  <a:lnTo>
                    <a:pt x="428" y="279"/>
                  </a:lnTo>
                  <a:lnTo>
                    <a:pt x="428" y="277"/>
                  </a:lnTo>
                  <a:lnTo>
                    <a:pt x="423" y="272"/>
                  </a:lnTo>
                  <a:lnTo>
                    <a:pt x="426" y="263"/>
                  </a:lnTo>
                  <a:lnTo>
                    <a:pt x="409" y="241"/>
                  </a:lnTo>
                  <a:lnTo>
                    <a:pt x="404" y="237"/>
                  </a:lnTo>
                  <a:lnTo>
                    <a:pt x="395" y="234"/>
                  </a:lnTo>
                  <a:lnTo>
                    <a:pt x="388" y="251"/>
                  </a:lnTo>
                  <a:lnTo>
                    <a:pt x="378" y="244"/>
                  </a:lnTo>
                  <a:lnTo>
                    <a:pt x="371" y="239"/>
                  </a:lnTo>
                  <a:lnTo>
                    <a:pt x="367" y="218"/>
                  </a:lnTo>
                  <a:lnTo>
                    <a:pt x="357" y="211"/>
                  </a:lnTo>
                  <a:lnTo>
                    <a:pt x="352" y="206"/>
                  </a:lnTo>
                  <a:lnTo>
                    <a:pt x="352" y="206"/>
                  </a:lnTo>
                  <a:lnTo>
                    <a:pt x="348" y="204"/>
                  </a:lnTo>
                  <a:lnTo>
                    <a:pt x="343" y="192"/>
                  </a:lnTo>
                  <a:lnTo>
                    <a:pt x="338" y="180"/>
                  </a:lnTo>
                  <a:lnTo>
                    <a:pt x="343" y="170"/>
                  </a:lnTo>
                  <a:lnTo>
                    <a:pt x="348" y="168"/>
                  </a:lnTo>
                  <a:lnTo>
                    <a:pt x="355" y="170"/>
                  </a:lnTo>
                  <a:lnTo>
                    <a:pt x="360" y="173"/>
                  </a:lnTo>
                  <a:lnTo>
                    <a:pt x="364" y="168"/>
                  </a:lnTo>
                  <a:lnTo>
                    <a:pt x="369" y="168"/>
                  </a:lnTo>
                  <a:lnTo>
                    <a:pt x="376" y="166"/>
                  </a:lnTo>
                  <a:lnTo>
                    <a:pt x="388" y="166"/>
                  </a:lnTo>
                  <a:lnTo>
                    <a:pt x="397" y="161"/>
                  </a:lnTo>
                  <a:lnTo>
                    <a:pt x="400" y="163"/>
                  </a:lnTo>
                  <a:lnTo>
                    <a:pt x="404" y="161"/>
                  </a:lnTo>
                  <a:lnTo>
                    <a:pt x="409" y="163"/>
                  </a:lnTo>
                  <a:lnTo>
                    <a:pt x="416" y="159"/>
                  </a:lnTo>
                  <a:lnTo>
                    <a:pt x="416" y="154"/>
                  </a:lnTo>
                  <a:lnTo>
                    <a:pt x="421" y="154"/>
                  </a:lnTo>
                  <a:lnTo>
                    <a:pt x="421" y="145"/>
                  </a:lnTo>
                  <a:lnTo>
                    <a:pt x="426" y="142"/>
                  </a:lnTo>
                  <a:lnTo>
                    <a:pt x="428" y="140"/>
                  </a:lnTo>
                  <a:lnTo>
                    <a:pt x="430" y="137"/>
                  </a:lnTo>
                  <a:lnTo>
                    <a:pt x="433" y="140"/>
                  </a:lnTo>
                  <a:lnTo>
                    <a:pt x="442" y="145"/>
                  </a:lnTo>
                  <a:lnTo>
                    <a:pt x="447" y="140"/>
                  </a:lnTo>
                  <a:lnTo>
                    <a:pt x="454" y="140"/>
                  </a:lnTo>
                  <a:lnTo>
                    <a:pt x="454" y="135"/>
                  </a:lnTo>
                  <a:lnTo>
                    <a:pt x="456" y="128"/>
                  </a:lnTo>
                  <a:lnTo>
                    <a:pt x="456" y="121"/>
                  </a:lnTo>
                  <a:lnTo>
                    <a:pt x="461" y="107"/>
                  </a:lnTo>
                  <a:lnTo>
                    <a:pt x="447" y="93"/>
                  </a:lnTo>
                  <a:lnTo>
                    <a:pt x="437" y="81"/>
                  </a:lnTo>
                  <a:lnTo>
                    <a:pt x="437" y="74"/>
                  </a:lnTo>
                  <a:lnTo>
                    <a:pt x="440" y="62"/>
                  </a:lnTo>
                  <a:lnTo>
                    <a:pt x="447" y="57"/>
                  </a:lnTo>
                  <a:lnTo>
                    <a:pt x="452" y="43"/>
                  </a:lnTo>
                  <a:lnTo>
                    <a:pt x="456" y="41"/>
                  </a:lnTo>
                  <a:lnTo>
                    <a:pt x="456" y="36"/>
                  </a:lnTo>
                  <a:lnTo>
                    <a:pt x="461" y="36"/>
                  </a:lnTo>
                  <a:lnTo>
                    <a:pt x="459" y="31"/>
                  </a:lnTo>
                  <a:lnTo>
                    <a:pt x="449" y="31"/>
                  </a:lnTo>
                  <a:lnTo>
                    <a:pt x="447" y="29"/>
                  </a:lnTo>
                  <a:lnTo>
                    <a:pt x="442" y="26"/>
                  </a:lnTo>
                  <a:lnTo>
                    <a:pt x="440" y="10"/>
                  </a:lnTo>
                  <a:lnTo>
                    <a:pt x="426" y="0"/>
                  </a:lnTo>
                  <a:lnTo>
                    <a:pt x="419" y="0"/>
                  </a:lnTo>
                  <a:lnTo>
                    <a:pt x="419" y="12"/>
                  </a:lnTo>
                  <a:lnTo>
                    <a:pt x="414" y="22"/>
                  </a:lnTo>
                  <a:lnTo>
                    <a:pt x="416" y="26"/>
                  </a:lnTo>
                  <a:lnTo>
                    <a:pt x="416" y="29"/>
                  </a:lnTo>
                  <a:lnTo>
                    <a:pt x="414" y="31"/>
                  </a:lnTo>
                  <a:lnTo>
                    <a:pt x="395" y="45"/>
                  </a:lnTo>
                  <a:lnTo>
                    <a:pt x="388" y="52"/>
                  </a:lnTo>
                  <a:lnTo>
                    <a:pt x="376" y="57"/>
                  </a:lnTo>
                  <a:lnTo>
                    <a:pt x="364" y="59"/>
                  </a:lnTo>
                  <a:lnTo>
                    <a:pt x="362" y="62"/>
                  </a:lnTo>
                  <a:lnTo>
                    <a:pt x="355" y="59"/>
                  </a:lnTo>
                  <a:lnTo>
                    <a:pt x="355" y="57"/>
                  </a:lnTo>
                  <a:lnTo>
                    <a:pt x="352" y="55"/>
                  </a:lnTo>
                  <a:lnTo>
                    <a:pt x="352" y="50"/>
                  </a:lnTo>
                  <a:lnTo>
                    <a:pt x="348" y="45"/>
                  </a:lnTo>
                  <a:lnTo>
                    <a:pt x="341" y="45"/>
                  </a:lnTo>
                  <a:lnTo>
                    <a:pt x="338" y="48"/>
                  </a:lnTo>
                  <a:lnTo>
                    <a:pt x="334" y="50"/>
                  </a:lnTo>
                  <a:lnTo>
                    <a:pt x="329" y="55"/>
                  </a:lnTo>
                  <a:lnTo>
                    <a:pt x="324" y="52"/>
                  </a:lnTo>
                  <a:lnTo>
                    <a:pt x="319" y="55"/>
                  </a:lnTo>
                  <a:lnTo>
                    <a:pt x="315" y="52"/>
                  </a:lnTo>
                  <a:lnTo>
                    <a:pt x="310" y="50"/>
                  </a:lnTo>
                  <a:lnTo>
                    <a:pt x="305" y="48"/>
                  </a:lnTo>
                  <a:lnTo>
                    <a:pt x="303" y="45"/>
                  </a:lnTo>
                  <a:lnTo>
                    <a:pt x="298" y="45"/>
                  </a:lnTo>
                  <a:lnTo>
                    <a:pt x="282" y="43"/>
                  </a:lnTo>
                  <a:lnTo>
                    <a:pt x="267" y="48"/>
                  </a:lnTo>
                  <a:lnTo>
                    <a:pt x="265" y="50"/>
                  </a:lnTo>
                  <a:lnTo>
                    <a:pt x="263" y="48"/>
                  </a:lnTo>
                  <a:lnTo>
                    <a:pt x="258" y="50"/>
                  </a:lnTo>
                  <a:lnTo>
                    <a:pt x="256" y="48"/>
                  </a:lnTo>
                  <a:lnTo>
                    <a:pt x="253" y="48"/>
                  </a:lnTo>
                  <a:lnTo>
                    <a:pt x="253" y="59"/>
                  </a:lnTo>
                  <a:lnTo>
                    <a:pt x="251" y="62"/>
                  </a:lnTo>
                  <a:lnTo>
                    <a:pt x="246" y="64"/>
                  </a:lnTo>
                  <a:lnTo>
                    <a:pt x="241" y="67"/>
                  </a:lnTo>
                  <a:lnTo>
                    <a:pt x="234" y="62"/>
                  </a:lnTo>
                  <a:lnTo>
                    <a:pt x="232" y="74"/>
                  </a:lnTo>
                  <a:lnTo>
                    <a:pt x="227" y="81"/>
                  </a:lnTo>
                  <a:lnTo>
                    <a:pt x="230" y="90"/>
                  </a:lnTo>
                  <a:lnTo>
                    <a:pt x="227" y="97"/>
                  </a:lnTo>
                  <a:lnTo>
                    <a:pt x="227" y="102"/>
                  </a:lnTo>
                  <a:lnTo>
                    <a:pt x="225" y="107"/>
                  </a:lnTo>
                  <a:lnTo>
                    <a:pt x="225" y="111"/>
                  </a:lnTo>
                  <a:lnTo>
                    <a:pt x="218" y="114"/>
                  </a:lnTo>
                  <a:lnTo>
                    <a:pt x="211" y="111"/>
                  </a:lnTo>
                  <a:lnTo>
                    <a:pt x="208" y="111"/>
                  </a:lnTo>
                  <a:lnTo>
                    <a:pt x="204" y="107"/>
                  </a:lnTo>
                  <a:lnTo>
                    <a:pt x="197" y="97"/>
                  </a:lnTo>
                  <a:lnTo>
                    <a:pt x="194" y="95"/>
                  </a:lnTo>
                  <a:lnTo>
                    <a:pt x="189" y="107"/>
                  </a:lnTo>
                  <a:lnTo>
                    <a:pt x="180" y="114"/>
                  </a:lnTo>
                  <a:lnTo>
                    <a:pt x="171" y="130"/>
                  </a:lnTo>
                  <a:lnTo>
                    <a:pt x="163" y="135"/>
                  </a:lnTo>
                  <a:lnTo>
                    <a:pt x="152" y="128"/>
                  </a:lnTo>
                  <a:lnTo>
                    <a:pt x="145" y="130"/>
                  </a:lnTo>
                  <a:lnTo>
                    <a:pt x="140" y="137"/>
                  </a:lnTo>
                  <a:lnTo>
                    <a:pt x="140" y="145"/>
                  </a:lnTo>
                  <a:lnTo>
                    <a:pt x="135" y="147"/>
                  </a:lnTo>
                  <a:lnTo>
                    <a:pt x="133" y="149"/>
                  </a:lnTo>
                  <a:lnTo>
                    <a:pt x="128" y="145"/>
                  </a:lnTo>
                  <a:lnTo>
                    <a:pt x="121" y="154"/>
                  </a:lnTo>
                  <a:lnTo>
                    <a:pt x="116" y="159"/>
                  </a:lnTo>
                  <a:lnTo>
                    <a:pt x="107" y="168"/>
                  </a:lnTo>
                  <a:lnTo>
                    <a:pt x="104" y="168"/>
                  </a:lnTo>
                  <a:lnTo>
                    <a:pt x="93" y="175"/>
                  </a:lnTo>
                  <a:lnTo>
                    <a:pt x="95" y="182"/>
                  </a:lnTo>
                  <a:lnTo>
                    <a:pt x="95" y="194"/>
                  </a:lnTo>
                  <a:lnTo>
                    <a:pt x="97" y="201"/>
                  </a:lnTo>
                  <a:lnTo>
                    <a:pt x="93" y="206"/>
                  </a:lnTo>
                  <a:lnTo>
                    <a:pt x="76" y="220"/>
                  </a:lnTo>
                  <a:lnTo>
                    <a:pt x="81" y="241"/>
                  </a:lnTo>
                  <a:lnTo>
                    <a:pt x="78" y="251"/>
                  </a:lnTo>
                  <a:lnTo>
                    <a:pt x="81" y="258"/>
                  </a:lnTo>
                  <a:lnTo>
                    <a:pt x="81" y="265"/>
                  </a:lnTo>
                  <a:lnTo>
                    <a:pt x="71" y="281"/>
                  </a:lnTo>
                  <a:lnTo>
                    <a:pt x="62" y="284"/>
                  </a:lnTo>
                  <a:lnTo>
                    <a:pt x="59" y="289"/>
                  </a:lnTo>
                  <a:lnTo>
                    <a:pt x="52" y="296"/>
                  </a:lnTo>
                  <a:lnTo>
                    <a:pt x="45" y="296"/>
                  </a:lnTo>
                  <a:lnTo>
                    <a:pt x="38" y="310"/>
                  </a:lnTo>
                  <a:lnTo>
                    <a:pt x="29" y="319"/>
                  </a:lnTo>
                  <a:lnTo>
                    <a:pt x="29" y="331"/>
                  </a:lnTo>
                  <a:lnTo>
                    <a:pt x="31" y="338"/>
                  </a:lnTo>
                  <a:lnTo>
                    <a:pt x="29" y="343"/>
                  </a:lnTo>
                  <a:lnTo>
                    <a:pt x="19" y="348"/>
                  </a:lnTo>
                  <a:lnTo>
                    <a:pt x="19" y="348"/>
                  </a:lnTo>
                  <a:lnTo>
                    <a:pt x="19" y="355"/>
                  </a:lnTo>
                  <a:lnTo>
                    <a:pt x="29" y="359"/>
                  </a:lnTo>
                  <a:lnTo>
                    <a:pt x="41" y="376"/>
                  </a:lnTo>
                  <a:lnTo>
                    <a:pt x="43" y="383"/>
                  </a:lnTo>
                  <a:lnTo>
                    <a:pt x="43" y="385"/>
                  </a:lnTo>
                  <a:lnTo>
                    <a:pt x="45" y="393"/>
                  </a:lnTo>
                  <a:lnTo>
                    <a:pt x="43" y="395"/>
                  </a:lnTo>
                  <a:lnTo>
                    <a:pt x="43" y="397"/>
                  </a:lnTo>
                  <a:lnTo>
                    <a:pt x="41" y="402"/>
                  </a:lnTo>
                  <a:lnTo>
                    <a:pt x="38" y="402"/>
                  </a:lnTo>
                  <a:lnTo>
                    <a:pt x="36" y="409"/>
                  </a:lnTo>
                  <a:lnTo>
                    <a:pt x="29" y="409"/>
                  </a:lnTo>
                  <a:lnTo>
                    <a:pt x="29" y="414"/>
                  </a:lnTo>
                  <a:lnTo>
                    <a:pt x="24" y="416"/>
                  </a:lnTo>
                  <a:lnTo>
                    <a:pt x="24" y="418"/>
                  </a:lnTo>
                  <a:lnTo>
                    <a:pt x="15" y="421"/>
                  </a:lnTo>
                  <a:lnTo>
                    <a:pt x="17" y="426"/>
                  </a:lnTo>
                  <a:lnTo>
                    <a:pt x="15" y="430"/>
                  </a:lnTo>
                  <a:lnTo>
                    <a:pt x="24" y="433"/>
                  </a:lnTo>
                  <a:lnTo>
                    <a:pt x="19" y="440"/>
                  </a:lnTo>
                  <a:lnTo>
                    <a:pt x="19" y="442"/>
                  </a:lnTo>
                  <a:lnTo>
                    <a:pt x="19" y="444"/>
                  </a:lnTo>
                  <a:lnTo>
                    <a:pt x="17" y="442"/>
                  </a:lnTo>
                  <a:lnTo>
                    <a:pt x="15" y="447"/>
                  </a:lnTo>
                  <a:lnTo>
                    <a:pt x="15" y="449"/>
                  </a:lnTo>
                  <a:lnTo>
                    <a:pt x="10" y="454"/>
                  </a:lnTo>
                  <a:lnTo>
                    <a:pt x="8" y="456"/>
                  </a:lnTo>
                  <a:lnTo>
                    <a:pt x="3" y="456"/>
                  </a:lnTo>
                  <a:lnTo>
                    <a:pt x="5" y="463"/>
                  </a:lnTo>
                  <a:lnTo>
                    <a:pt x="0" y="463"/>
                  </a:lnTo>
                  <a:lnTo>
                    <a:pt x="0" y="468"/>
                  </a:lnTo>
                  <a:lnTo>
                    <a:pt x="8" y="473"/>
                  </a:lnTo>
                  <a:lnTo>
                    <a:pt x="10" y="478"/>
                  </a:lnTo>
                  <a:lnTo>
                    <a:pt x="8" y="487"/>
                  </a:lnTo>
                  <a:lnTo>
                    <a:pt x="10" y="482"/>
                  </a:lnTo>
                  <a:lnTo>
                    <a:pt x="15" y="482"/>
                  </a:lnTo>
                  <a:lnTo>
                    <a:pt x="15" y="487"/>
                  </a:lnTo>
                  <a:lnTo>
                    <a:pt x="15" y="492"/>
                  </a:lnTo>
                  <a:lnTo>
                    <a:pt x="19" y="504"/>
                  </a:lnTo>
                  <a:lnTo>
                    <a:pt x="22" y="506"/>
                  </a:lnTo>
                  <a:lnTo>
                    <a:pt x="24" y="511"/>
                  </a:lnTo>
                  <a:lnTo>
                    <a:pt x="31" y="504"/>
                  </a:lnTo>
                  <a:lnTo>
                    <a:pt x="34" y="504"/>
                  </a:lnTo>
                  <a:lnTo>
                    <a:pt x="38" y="506"/>
                  </a:lnTo>
                  <a:lnTo>
                    <a:pt x="38" y="501"/>
                  </a:lnTo>
                  <a:lnTo>
                    <a:pt x="41" y="499"/>
                  </a:lnTo>
                  <a:lnTo>
                    <a:pt x="45" y="501"/>
                  </a:lnTo>
                  <a:lnTo>
                    <a:pt x="50" y="494"/>
                  </a:lnTo>
                  <a:lnTo>
                    <a:pt x="52" y="494"/>
                  </a:lnTo>
                  <a:lnTo>
                    <a:pt x="48" y="511"/>
                  </a:lnTo>
                  <a:lnTo>
                    <a:pt x="41" y="525"/>
                  </a:lnTo>
                  <a:lnTo>
                    <a:pt x="38" y="532"/>
                  </a:lnTo>
                  <a:lnTo>
                    <a:pt x="41" y="532"/>
                  </a:lnTo>
                  <a:lnTo>
                    <a:pt x="41" y="534"/>
                  </a:lnTo>
                  <a:lnTo>
                    <a:pt x="43" y="537"/>
                  </a:lnTo>
                  <a:lnTo>
                    <a:pt x="43" y="539"/>
                  </a:lnTo>
                  <a:lnTo>
                    <a:pt x="43" y="539"/>
                  </a:lnTo>
                  <a:lnTo>
                    <a:pt x="48" y="537"/>
                  </a:lnTo>
                  <a:lnTo>
                    <a:pt x="48" y="539"/>
                  </a:lnTo>
                  <a:lnTo>
                    <a:pt x="50" y="539"/>
                  </a:lnTo>
                  <a:lnTo>
                    <a:pt x="50" y="534"/>
                  </a:lnTo>
                  <a:lnTo>
                    <a:pt x="52" y="534"/>
                  </a:lnTo>
                  <a:lnTo>
                    <a:pt x="55" y="532"/>
                  </a:lnTo>
                  <a:lnTo>
                    <a:pt x="57" y="534"/>
                  </a:lnTo>
                  <a:lnTo>
                    <a:pt x="62" y="534"/>
                  </a:lnTo>
                  <a:lnTo>
                    <a:pt x="64" y="537"/>
                  </a:lnTo>
                  <a:lnTo>
                    <a:pt x="67" y="534"/>
                  </a:lnTo>
                  <a:lnTo>
                    <a:pt x="69" y="541"/>
                  </a:lnTo>
                  <a:lnTo>
                    <a:pt x="76" y="544"/>
                  </a:lnTo>
                  <a:lnTo>
                    <a:pt x="78" y="546"/>
                  </a:lnTo>
                  <a:lnTo>
                    <a:pt x="83" y="544"/>
                  </a:lnTo>
                  <a:lnTo>
                    <a:pt x="85" y="548"/>
                  </a:lnTo>
                  <a:lnTo>
                    <a:pt x="85" y="553"/>
                  </a:lnTo>
                  <a:lnTo>
                    <a:pt x="85" y="548"/>
                  </a:lnTo>
                  <a:lnTo>
                    <a:pt x="88" y="548"/>
                  </a:lnTo>
                  <a:lnTo>
                    <a:pt x="93" y="553"/>
                  </a:lnTo>
                  <a:lnTo>
                    <a:pt x="93" y="555"/>
                  </a:lnTo>
                  <a:lnTo>
                    <a:pt x="93" y="558"/>
                  </a:lnTo>
                  <a:lnTo>
                    <a:pt x="97" y="558"/>
                  </a:lnTo>
                  <a:lnTo>
                    <a:pt x="104" y="558"/>
                  </a:lnTo>
                  <a:lnTo>
                    <a:pt x="114" y="563"/>
                  </a:lnTo>
                  <a:lnTo>
                    <a:pt x="114" y="567"/>
                  </a:lnTo>
                  <a:lnTo>
                    <a:pt x="114" y="570"/>
                  </a:lnTo>
                  <a:lnTo>
                    <a:pt x="119" y="565"/>
                  </a:lnTo>
                  <a:lnTo>
                    <a:pt x="121" y="563"/>
                  </a:lnTo>
                  <a:lnTo>
                    <a:pt x="130" y="563"/>
                  </a:lnTo>
                  <a:lnTo>
                    <a:pt x="137" y="558"/>
                  </a:lnTo>
                  <a:lnTo>
                    <a:pt x="145" y="567"/>
                  </a:lnTo>
                  <a:lnTo>
                    <a:pt x="147" y="565"/>
                  </a:lnTo>
                  <a:lnTo>
                    <a:pt x="147" y="567"/>
                  </a:lnTo>
                  <a:lnTo>
                    <a:pt x="156" y="584"/>
                  </a:lnTo>
                  <a:lnTo>
                    <a:pt x="159" y="586"/>
                  </a:lnTo>
                  <a:lnTo>
                    <a:pt x="161" y="586"/>
                  </a:lnTo>
                  <a:lnTo>
                    <a:pt x="163" y="591"/>
                  </a:lnTo>
                  <a:lnTo>
                    <a:pt x="171" y="596"/>
                  </a:lnTo>
                  <a:lnTo>
                    <a:pt x="171" y="603"/>
                  </a:lnTo>
                  <a:lnTo>
                    <a:pt x="168" y="605"/>
                  </a:lnTo>
                  <a:lnTo>
                    <a:pt x="168" y="607"/>
                  </a:lnTo>
                  <a:lnTo>
                    <a:pt x="175" y="615"/>
                  </a:lnTo>
                  <a:lnTo>
                    <a:pt x="175" y="617"/>
                  </a:lnTo>
                  <a:lnTo>
                    <a:pt x="171" y="619"/>
                  </a:lnTo>
                  <a:lnTo>
                    <a:pt x="175" y="624"/>
                  </a:lnTo>
                  <a:lnTo>
                    <a:pt x="178" y="629"/>
                  </a:lnTo>
                  <a:lnTo>
                    <a:pt x="178" y="626"/>
                  </a:lnTo>
                  <a:lnTo>
                    <a:pt x="182" y="626"/>
                  </a:lnTo>
                  <a:lnTo>
                    <a:pt x="187" y="624"/>
                  </a:lnTo>
                  <a:lnTo>
                    <a:pt x="194" y="619"/>
                  </a:lnTo>
                  <a:lnTo>
                    <a:pt x="208" y="626"/>
                  </a:lnTo>
                  <a:lnTo>
                    <a:pt x="213" y="629"/>
                  </a:lnTo>
                  <a:lnTo>
                    <a:pt x="218" y="626"/>
                  </a:lnTo>
                  <a:lnTo>
                    <a:pt x="220" y="629"/>
                  </a:lnTo>
                  <a:lnTo>
                    <a:pt x="227" y="643"/>
                  </a:lnTo>
                  <a:lnTo>
                    <a:pt x="230" y="645"/>
                  </a:lnTo>
                  <a:lnTo>
                    <a:pt x="241" y="650"/>
                  </a:lnTo>
                  <a:lnTo>
                    <a:pt x="251" y="638"/>
                  </a:lnTo>
                  <a:lnTo>
                    <a:pt x="251" y="636"/>
                  </a:lnTo>
                  <a:lnTo>
                    <a:pt x="251" y="633"/>
                  </a:lnTo>
                  <a:lnTo>
                    <a:pt x="256" y="629"/>
                  </a:lnTo>
                  <a:lnTo>
                    <a:pt x="258" y="629"/>
                  </a:lnTo>
                  <a:lnTo>
                    <a:pt x="260" y="633"/>
                  </a:lnTo>
                  <a:lnTo>
                    <a:pt x="267" y="636"/>
                  </a:lnTo>
                  <a:lnTo>
                    <a:pt x="277" y="640"/>
                  </a:lnTo>
                  <a:lnTo>
                    <a:pt x="286" y="659"/>
                  </a:lnTo>
                  <a:lnTo>
                    <a:pt x="291" y="662"/>
                  </a:lnTo>
                  <a:lnTo>
                    <a:pt x="305" y="662"/>
                  </a:lnTo>
                  <a:lnTo>
                    <a:pt x="305" y="657"/>
                  </a:lnTo>
                  <a:lnTo>
                    <a:pt x="312" y="655"/>
                  </a:lnTo>
                  <a:lnTo>
                    <a:pt x="317" y="650"/>
                  </a:lnTo>
                  <a:lnTo>
                    <a:pt x="319" y="652"/>
                  </a:lnTo>
                  <a:lnTo>
                    <a:pt x="324" y="645"/>
                  </a:lnTo>
                  <a:lnTo>
                    <a:pt x="331" y="652"/>
                  </a:lnTo>
                  <a:lnTo>
                    <a:pt x="336" y="652"/>
                  </a:lnTo>
                  <a:lnTo>
                    <a:pt x="341" y="662"/>
                  </a:lnTo>
                  <a:lnTo>
                    <a:pt x="348" y="659"/>
                  </a:lnTo>
                  <a:lnTo>
                    <a:pt x="350" y="662"/>
                  </a:lnTo>
                  <a:lnTo>
                    <a:pt x="352" y="664"/>
                  </a:lnTo>
                  <a:lnTo>
                    <a:pt x="350" y="669"/>
                  </a:lnTo>
                  <a:lnTo>
                    <a:pt x="352" y="671"/>
                  </a:lnTo>
                  <a:lnTo>
                    <a:pt x="355" y="671"/>
                  </a:lnTo>
                  <a:lnTo>
                    <a:pt x="357" y="676"/>
                  </a:lnTo>
                  <a:lnTo>
                    <a:pt x="362" y="676"/>
                  </a:lnTo>
                  <a:lnTo>
                    <a:pt x="364" y="669"/>
                  </a:lnTo>
                  <a:lnTo>
                    <a:pt x="367" y="669"/>
                  </a:lnTo>
                  <a:lnTo>
                    <a:pt x="364" y="676"/>
                  </a:lnTo>
                  <a:lnTo>
                    <a:pt x="367" y="681"/>
                  </a:lnTo>
                  <a:lnTo>
                    <a:pt x="364" y="681"/>
                  </a:lnTo>
                  <a:lnTo>
                    <a:pt x="362" y="685"/>
                  </a:lnTo>
                  <a:lnTo>
                    <a:pt x="362" y="685"/>
                  </a:lnTo>
                  <a:lnTo>
                    <a:pt x="352" y="697"/>
                  </a:lnTo>
                  <a:lnTo>
                    <a:pt x="352" y="702"/>
                  </a:lnTo>
                  <a:lnTo>
                    <a:pt x="352" y="714"/>
                  </a:lnTo>
                  <a:lnTo>
                    <a:pt x="352" y="728"/>
                  </a:lnTo>
                  <a:lnTo>
                    <a:pt x="355" y="733"/>
                  </a:lnTo>
                  <a:lnTo>
                    <a:pt x="374" y="749"/>
                  </a:lnTo>
                  <a:lnTo>
                    <a:pt x="374" y="752"/>
                  </a:lnTo>
                  <a:lnTo>
                    <a:pt x="376" y="754"/>
                  </a:lnTo>
                  <a:lnTo>
                    <a:pt x="378" y="749"/>
                  </a:lnTo>
                  <a:lnTo>
                    <a:pt x="381" y="749"/>
                  </a:lnTo>
                  <a:lnTo>
                    <a:pt x="381" y="749"/>
                  </a:lnTo>
                  <a:lnTo>
                    <a:pt x="383" y="749"/>
                  </a:lnTo>
                  <a:lnTo>
                    <a:pt x="385" y="737"/>
                  </a:lnTo>
                  <a:lnTo>
                    <a:pt x="388" y="733"/>
                  </a:lnTo>
                  <a:lnTo>
                    <a:pt x="388" y="733"/>
                  </a:lnTo>
                  <a:lnTo>
                    <a:pt x="395" y="740"/>
                  </a:lnTo>
                  <a:lnTo>
                    <a:pt x="400" y="759"/>
                  </a:lnTo>
                  <a:lnTo>
                    <a:pt x="409" y="768"/>
                  </a:lnTo>
                  <a:lnTo>
                    <a:pt x="404" y="775"/>
                  </a:lnTo>
                  <a:lnTo>
                    <a:pt x="409" y="780"/>
                  </a:lnTo>
                  <a:lnTo>
                    <a:pt x="409" y="789"/>
                  </a:lnTo>
                  <a:lnTo>
                    <a:pt x="411" y="792"/>
                  </a:lnTo>
                  <a:lnTo>
                    <a:pt x="414" y="787"/>
                  </a:lnTo>
                  <a:lnTo>
                    <a:pt x="419" y="787"/>
                  </a:lnTo>
                  <a:lnTo>
                    <a:pt x="423" y="796"/>
                  </a:lnTo>
                  <a:lnTo>
                    <a:pt x="430" y="801"/>
                  </a:lnTo>
                  <a:lnTo>
                    <a:pt x="437" y="803"/>
                  </a:lnTo>
                  <a:lnTo>
                    <a:pt x="440" y="815"/>
                  </a:lnTo>
                  <a:lnTo>
                    <a:pt x="445" y="820"/>
                  </a:lnTo>
                  <a:lnTo>
                    <a:pt x="447" y="825"/>
                  </a:lnTo>
                  <a:lnTo>
                    <a:pt x="449" y="827"/>
                  </a:lnTo>
                  <a:lnTo>
                    <a:pt x="452" y="834"/>
                  </a:lnTo>
                  <a:lnTo>
                    <a:pt x="454" y="834"/>
                  </a:lnTo>
                  <a:lnTo>
                    <a:pt x="454" y="839"/>
                  </a:lnTo>
                  <a:lnTo>
                    <a:pt x="456" y="839"/>
                  </a:lnTo>
                  <a:lnTo>
                    <a:pt x="454" y="839"/>
                  </a:lnTo>
                  <a:lnTo>
                    <a:pt x="456" y="844"/>
                  </a:lnTo>
                  <a:lnTo>
                    <a:pt x="459" y="844"/>
                  </a:lnTo>
                  <a:lnTo>
                    <a:pt x="461" y="844"/>
                  </a:lnTo>
                  <a:lnTo>
                    <a:pt x="459" y="851"/>
                  </a:lnTo>
                  <a:lnTo>
                    <a:pt x="463" y="853"/>
                  </a:lnTo>
                  <a:lnTo>
                    <a:pt x="466" y="853"/>
                  </a:lnTo>
                  <a:lnTo>
                    <a:pt x="463" y="855"/>
                  </a:lnTo>
                  <a:lnTo>
                    <a:pt x="466" y="855"/>
                  </a:lnTo>
                  <a:lnTo>
                    <a:pt x="463" y="858"/>
                  </a:lnTo>
                  <a:lnTo>
                    <a:pt x="466" y="860"/>
                  </a:lnTo>
                  <a:lnTo>
                    <a:pt x="461" y="867"/>
                  </a:lnTo>
                  <a:lnTo>
                    <a:pt x="456" y="865"/>
                  </a:lnTo>
                  <a:lnTo>
                    <a:pt x="449" y="872"/>
                  </a:lnTo>
                  <a:lnTo>
                    <a:pt x="449" y="874"/>
                  </a:lnTo>
                  <a:lnTo>
                    <a:pt x="452" y="874"/>
                  </a:lnTo>
                  <a:lnTo>
                    <a:pt x="456" y="881"/>
                  </a:lnTo>
                  <a:lnTo>
                    <a:pt x="456" y="886"/>
                  </a:lnTo>
                  <a:lnTo>
                    <a:pt x="461" y="893"/>
                  </a:lnTo>
                  <a:lnTo>
                    <a:pt x="468" y="881"/>
                  </a:lnTo>
                  <a:lnTo>
                    <a:pt x="471" y="879"/>
                  </a:lnTo>
                  <a:lnTo>
                    <a:pt x="475" y="879"/>
                  </a:lnTo>
                  <a:lnTo>
                    <a:pt x="475" y="874"/>
                  </a:lnTo>
                  <a:lnTo>
                    <a:pt x="478" y="872"/>
                  </a:lnTo>
                  <a:lnTo>
                    <a:pt x="487" y="877"/>
                  </a:lnTo>
                  <a:lnTo>
                    <a:pt x="489" y="872"/>
                  </a:lnTo>
                  <a:lnTo>
                    <a:pt x="492" y="872"/>
                  </a:lnTo>
                  <a:lnTo>
                    <a:pt x="492" y="874"/>
                  </a:lnTo>
                  <a:lnTo>
                    <a:pt x="489" y="879"/>
                  </a:lnTo>
                  <a:lnTo>
                    <a:pt x="494" y="886"/>
                  </a:lnTo>
                  <a:lnTo>
                    <a:pt x="492" y="891"/>
                  </a:lnTo>
                  <a:lnTo>
                    <a:pt x="494" y="891"/>
                  </a:lnTo>
                  <a:lnTo>
                    <a:pt x="494" y="896"/>
                  </a:lnTo>
                  <a:lnTo>
                    <a:pt x="494" y="896"/>
                  </a:lnTo>
                  <a:lnTo>
                    <a:pt x="494" y="903"/>
                  </a:lnTo>
                  <a:lnTo>
                    <a:pt x="499" y="903"/>
                  </a:lnTo>
                  <a:lnTo>
                    <a:pt x="499" y="905"/>
                  </a:lnTo>
                  <a:lnTo>
                    <a:pt x="520" y="905"/>
                  </a:lnTo>
                  <a:lnTo>
                    <a:pt x="527" y="907"/>
                  </a:lnTo>
                  <a:lnTo>
                    <a:pt x="532" y="914"/>
                  </a:lnTo>
                  <a:lnTo>
                    <a:pt x="534" y="910"/>
                  </a:lnTo>
                  <a:lnTo>
                    <a:pt x="537" y="910"/>
                  </a:lnTo>
                  <a:lnTo>
                    <a:pt x="541" y="919"/>
                  </a:lnTo>
                  <a:lnTo>
                    <a:pt x="548" y="929"/>
                  </a:lnTo>
                  <a:lnTo>
                    <a:pt x="548" y="938"/>
                  </a:lnTo>
                  <a:lnTo>
                    <a:pt x="546" y="948"/>
                  </a:lnTo>
                  <a:lnTo>
                    <a:pt x="553" y="952"/>
                  </a:lnTo>
                  <a:lnTo>
                    <a:pt x="556" y="950"/>
                  </a:lnTo>
                  <a:lnTo>
                    <a:pt x="560" y="950"/>
                  </a:lnTo>
                  <a:lnTo>
                    <a:pt x="577" y="943"/>
                  </a:lnTo>
                  <a:lnTo>
                    <a:pt x="591" y="943"/>
                  </a:lnTo>
                  <a:lnTo>
                    <a:pt x="598" y="940"/>
                  </a:lnTo>
                  <a:lnTo>
                    <a:pt x="608" y="943"/>
                  </a:lnTo>
                  <a:lnTo>
                    <a:pt x="608" y="943"/>
                  </a:lnTo>
                  <a:lnTo>
                    <a:pt x="612" y="938"/>
                  </a:lnTo>
                  <a:lnTo>
                    <a:pt x="622" y="943"/>
                  </a:lnTo>
                  <a:lnTo>
                    <a:pt x="624" y="940"/>
                  </a:lnTo>
                  <a:lnTo>
                    <a:pt x="631" y="943"/>
                  </a:lnTo>
                  <a:lnTo>
                    <a:pt x="641" y="938"/>
                  </a:lnTo>
                  <a:lnTo>
                    <a:pt x="648" y="952"/>
                  </a:lnTo>
                  <a:lnTo>
                    <a:pt x="664" y="950"/>
                  </a:lnTo>
                  <a:lnTo>
                    <a:pt x="669" y="948"/>
                  </a:lnTo>
                  <a:lnTo>
                    <a:pt x="671" y="950"/>
                  </a:lnTo>
                  <a:lnTo>
                    <a:pt x="676" y="962"/>
                  </a:lnTo>
                  <a:lnTo>
                    <a:pt x="686" y="976"/>
                  </a:lnTo>
                  <a:lnTo>
                    <a:pt x="693" y="981"/>
                  </a:lnTo>
                  <a:lnTo>
                    <a:pt x="702" y="976"/>
                  </a:lnTo>
                  <a:lnTo>
                    <a:pt x="704" y="976"/>
                  </a:lnTo>
                  <a:lnTo>
                    <a:pt x="709" y="983"/>
                  </a:lnTo>
                  <a:lnTo>
                    <a:pt x="728" y="990"/>
                  </a:lnTo>
                  <a:lnTo>
                    <a:pt x="733" y="990"/>
                  </a:lnTo>
                  <a:lnTo>
                    <a:pt x="737" y="981"/>
                  </a:lnTo>
                  <a:lnTo>
                    <a:pt x="742" y="981"/>
                  </a:lnTo>
                  <a:lnTo>
                    <a:pt x="754" y="983"/>
                  </a:lnTo>
                  <a:lnTo>
                    <a:pt x="761" y="985"/>
                  </a:lnTo>
                  <a:lnTo>
                    <a:pt x="763" y="990"/>
                  </a:lnTo>
                  <a:lnTo>
                    <a:pt x="763" y="1014"/>
                  </a:lnTo>
                  <a:lnTo>
                    <a:pt x="768" y="1018"/>
                  </a:lnTo>
                  <a:lnTo>
                    <a:pt x="773" y="1030"/>
                  </a:lnTo>
                  <a:lnTo>
                    <a:pt x="778" y="1033"/>
                  </a:lnTo>
                  <a:lnTo>
                    <a:pt x="785" y="1037"/>
                  </a:lnTo>
                  <a:lnTo>
                    <a:pt x="792" y="1037"/>
                  </a:lnTo>
                  <a:lnTo>
                    <a:pt x="794" y="1047"/>
                  </a:lnTo>
                  <a:lnTo>
                    <a:pt x="797" y="1051"/>
                  </a:lnTo>
                  <a:lnTo>
                    <a:pt x="794" y="1051"/>
                  </a:lnTo>
                  <a:lnTo>
                    <a:pt x="797" y="1054"/>
                  </a:lnTo>
                  <a:lnTo>
                    <a:pt x="801" y="1054"/>
                  </a:lnTo>
                  <a:lnTo>
                    <a:pt x="804" y="1066"/>
                  </a:lnTo>
                  <a:lnTo>
                    <a:pt x="797" y="1087"/>
                  </a:lnTo>
                  <a:lnTo>
                    <a:pt x="804" y="1087"/>
                  </a:lnTo>
                  <a:lnTo>
                    <a:pt x="808" y="1089"/>
                  </a:lnTo>
                  <a:lnTo>
                    <a:pt x="815" y="1094"/>
                  </a:lnTo>
                  <a:lnTo>
                    <a:pt x="820" y="1094"/>
                  </a:lnTo>
                  <a:lnTo>
                    <a:pt x="825" y="1099"/>
                  </a:lnTo>
                  <a:lnTo>
                    <a:pt x="830" y="1094"/>
                  </a:lnTo>
                  <a:lnTo>
                    <a:pt x="846" y="1103"/>
                  </a:lnTo>
                  <a:lnTo>
                    <a:pt x="856" y="1103"/>
                  </a:lnTo>
                  <a:lnTo>
                    <a:pt x="856" y="1099"/>
                  </a:lnTo>
                  <a:lnTo>
                    <a:pt x="860" y="1094"/>
                  </a:lnTo>
                  <a:lnTo>
                    <a:pt x="874" y="1089"/>
                  </a:lnTo>
                  <a:lnTo>
                    <a:pt x="877" y="1085"/>
                  </a:lnTo>
                  <a:lnTo>
                    <a:pt x="877" y="1077"/>
                  </a:lnTo>
                  <a:lnTo>
                    <a:pt x="879" y="1075"/>
                  </a:lnTo>
                  <a:lnTo>
                    <a:pt x="882" y="1070"/>
                  </a:lnTo>
                  <a:lnTo>
                    <a:pt x="891" y="1066"/>
                  </a:lnTo>
                  <a:lnTo>
                    <a:pt x="886" y="1061"/>
                  </a:lnTo>
                  <a:lnTo>
                    <a:pt x="891" y="1059"/>
                  </a:lnTo>
                  <a:lnTo>
                    <a:pt x="896" y="1059"/>
                  </a:lnTo>
                  <a:lnTo>
                    <a:pt x="898" y="1051"/>
                  </a:lnTo>
                  <a:lnTo>
                    <a:pt x="910" y="1047"/>
                  </a:lnTo>
                  <a:lnTo>
                    <a:pt x="915" y="1037"/>
                  </a:lnTo>
                  <a:lnTo>
                    <a:pt x="917" y="1035"/>
                  </a:lnTo>
                  <a:lnTo>
                    <a:pt x="922" y="1028"/>
                  </a:lnTo>
                  <a:lnTo>
                    <a:pt x="926" y="1028"/>
                  </a:lnTo>
                  <a:lnTo>
                    <a:pt x="929" y="1028"/>
                  </a:lnTo>
                  <a:lnTo>
                    <a:pt x="931" y="1023"/>
                  </a:lnTo>
                  <a:lnTo>
                    <a:pt x="926" y="1018"/>
                  </a:lnTo>
                  <a:lnTo>
                    <a:pt x="926" y="1014"/>
                  </a:lnTo>
                  <a:lnTo>
                    <a:pt x="924" y="1009"/>
                  </a:lnTo>
                  <a:lnTo>
                    <a:pt x="922" y="1004"/>
                  </a:lnTo>
                  <a:lnTo>
                    <a:pt x="924" y="1000"/>
                  </a:lnTo>
                  <a:lnTo>
                    <a:pt x="929" y="997"/>
                  </a:lnTo>
                  <a:lnTo>
                    <a:pt x="929" y="995"/>
                  </a:lnTo>
                  <a:lnTo>
                    <a:pt x="931" y="990"/>
                  </a:lnTo>
                  <a:lnTo>
                    <a:pt x="936" y="988"/>
                  </a:lnTo>
                  <a:lnTo>
                    <a:pt x="936" y="985"/>
                  </a:lnTo>
                  <a:lnTo>
                    <a:pt x="950" y="981"/>
                  </a:lnTo>
                  <a:lnTo>
                    <a:pt x="957" y="985"/>
                  </a:lnTo>
                  <a:lnTo>
                    <a:pt x="964" y="981"/>
                  </a:lnTo>
                  <a:lnTo>
                    <a:pt x="969" y="981"/>
                  </a:lnTo>
                  <a:lnTo>
                    <a:pt x="969" y="981"/>
                  </a:lnTo>
                  <a:lnTo>
                    <a:pt x="971" y="985"/>
                  </a:lnTo>
                  <a:lnTo>
                    <a:pt x="971" y="995"/>
                  </a:lnTo>
                  <a:lnTo>
                    <a:pt x="981" y="1000"/>
                  </a:lnTo>
                  <a:lnTo>
                    <a:pt x="990" y="995"/>
                  </a:lnTo>
                  <a:lnTo>
                    <a:pt x="997" y="1000"/>
                  </a:lnTo>
                  <a:lnTo>
                    <a:pt x="997" y="995"/>
                  </a:lnTo>
                  <a:lnTo>
                    <a:pt x="1007" y="995"/>
                  </a:lnTo>
                  <a:lnTo>
                    <a:pt x="1009" y="992"/>
                  </a:lnTo>
                  <a:lnTo>
                    <a:pt x="1014" y="992"/>
                  </a:lnTo>
                  <a:lnTo>
                    <a:pt x="1019" y="988"/>
                  </a:lnTo>
                  <a:lnTo>
                    <a:pt x="1021" y="988"/>
                  </a:lnTo>
                  <a:lnTo>
                    <a:pt x="1028" y="990"/>
                  </a:lnTo>
                  <a:lnTo>
                    <a:pt x="1028" y="995"/>
                  </a:lnTo>
                  <a:lnTo>
                    <a:pt x="1030" y="997"/>
                  </a:lnTo>
                  <a:lnTo>
                    <a:pt x="1035" y="1000"/>
                  </a:lnTo>
                  <a:lnTo>
                    <a:pt x="1047" y="995"/>
                  </a:lnTo>
                  <a:lnTo>
                    <a:pt x="1052" y="1000"/>
                  </a:lnTo>
                  <a:lnTo>
                    <a:pt x="1061" y="1011"/>
                  </a:lnTo>
                  <a:lnTo>
                    <a:pt x="1071" y="1014"/>
                  </a:lnTo>
                  <a:lnTo>
                    <a:pt x="1073" y="1011"/>
                  </a:lnTo>
                  <a:lnTo>
                    <a:pt x="1075" y="1014"/>
                  </a:lnTo>
                  <a:lnTo>
                    <a:pt x="1094" y="1000"/>
                  </a:lnTo>
                  <a:lnTo>
                    <a:pt x="1101" y="995"/>
                  </a:lnTo>
                  <a:lnTo>
                    <a:pt x="1101" y="995"/>
                  </a:lnTo>
                  <a:lnTo>
                    <a:pt x="1108" y="995"/>
                  </a:lnTo>
                  <a:lnTo>
                    <a:pt x="1115" y="985"/>
                  </a:lnTo>
                  <a:lnTo>
                    <a:pt x="1123" y="988"/>
                  </a:lnTo>
                  <a:lnTo>
                    <a:pt x="1137" y="990"/>
                  </a:lnTo>
                  <a:lnTo>
                    <a:pt x="1146" y="988"/>
                  </a:lnTo>
                  <a:lnTo>
                    <a:pt x="1146" y="985"/>
                  </a:lnTo>
                  <a:lnTo>
                    <a:pt x="1139" y="985"/>
                  </a:lnTo>
                  <a:lnTo>
                    <a:pt x="1137" y="981"/>
                  </a:lnTo>
                  <a:lnTo>
                    <a:pt x="1141" y="976"/>
                  </a:lnTo>
                  <a:lnTo>
                    <a:pt x="1141" y="971"/>
                  </a:lnTo>
                  <a:lnTo>
                    <a:pt x="1141" y="969"/>
                  </a:lnTo>
                  <a:lnTo>
                    <a:pt x="1144" y="966"/>
                  </a:lnTo>
                  <a:lnTo>
                    <a:pt x="1146" y="969"/>
                  </a:lnTo>
                  <a:lnTo>
                    <a:pt x="1151" y="964"/>
                  </a:lnTo>
                  <a:lnTo>
                    <a:pt x="1156" y="952"/>
                  </a:lnTo>
                  <a:lnTo>
                    <a:pt x="1149" y="945"/>
                  </a:lnTo>
                  <a:lnTo>
                    <a:pt x="1149" y="945"/>
                  </a:lnTo>
                  <a:close/>
                </a:path>
              </a:pathLst>
            </a:custGeom>
            <a:solidFill>
              <a:srgbClr val="433356">
                <a:lumMod val="40000"/>
                <a:lumOff val="6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48" name="Freeform 12"/>
            <p:cNvSpPr>
              <a:spLocks/>
            </p:cNvSpPr>
            <p:nvPr/>
          </p:nvSpPr>
          <p:spPr bwMode="auto">
            <a:xfrm>
              <a:off x="2305" y="2075"/>
              <a:ext cx="1079" cy="1056"/>
            </a:xfrm>
            <a:custGeom>
              <a:avLst/>
              <a:gdLst>
                <a:gd name="T0" fmla="*/ 1067 w 1079"/>
                <a:gd name="T1" fmla="*/ 407 h 1056"/>
                <a:gd name="T2" fmla="*/ 994 w 1079"/>
                <a:gd name="T3" fmla="*/ 331 h 1056"/>
                <a:gd name="T4" fmla="*/ 928 w 1079"/>
                <a:gd name="T5" fmla="*/ 265 h 1056"/>
                <a:gd name="T6" fmla="*/ 862 w 1079"/>
                <a:gd name="T7" fmla="*/ 218 h 1056"/>
                <a:gd name="T8" fmla="*/ 819 w 1079"/>
                <a:gd name="T9" fmla="*/ 182 h 1056"/>
                <a:gd name="T10" fmla="*/ 744 w 1079"/>
                <a:gd name="T11" fmla="*/ 222 h 1056"/>
                <a:gd name="T12" fmla="*/ 687 w 1079"/>
                <a:gd name="T13" fmla="*/ 147 h 1056"/>
                <a:gd name="T14" fmla="*/ 652 w 1079"/>
                <a:gd name="T15" fmla="*/ 111 h 1056"/>
                <a:gd name="T16" fmla="*/ 623 w 1079"/>
                <a:gd name="T17" fmla="*/ 83 h 1056"/>
                <a:gd name="T18" fmla="*/ 578 w 1079"/>
                <a:gd name="T19" fmla="*/ 76 h 1056"/>
                <a:gd name="T20" fmla="*/ 543 w 1079"/>
                <a:gd name="T21" fmla="*/ 59 h 1056"/>
                <a:gd name="T22" fmla="*/ 486 w 1079"/>
                <a:gd name="T23" fmla="*/ 0 h 1056"/>
                <a:gd name="T24" fmla="*/ 437 w 1079"/>
                <a:gd name="T25" fmla="*/ 26 h 1056"/>
                <a:gd name="T26" fmla="*/ 422 w 1079"/>
                <a:gd name="T27" fmla="*/ 69 h 1056"/>
                <a:gd name="T28" fmla="*/ 385 w 1079"/>
                <a:gd name="T29" fmla="*/ 83 h 1056"/>
                <a:gd name="T30" fmla="*/ 323 w 1079"/>
                <a:gd name="T31" fmla="*/ 100 h 1056"/>
                <a:gd name="T32" fmla="*/ 281 w 1079"/>
                <a:gd name="T33" fmla="*/ 100 h 1056"/>
                <a:gd name="T34" fmla="*/ 250 w 1079"/>
                <a:gd name="T35" fmla="*/ 144 h 1056"/>
                <a:gd name="T36" fmla="*/ 285 w 1079"/>
                <a:gd name="T37" fmla="*/ 222 h 1056"/>
                <a:gd name="T38" fmla="*/ 250 w 1079"/>
                <a:gd name="T39" fmla="*/ 255 h 1056"/>
                <a:gd name="T40" fmla="*/ 222 w 1079"/>
                <a:gd name="T41" fmla="*/ 272 h 1056"/>
                <a:gd name="T42" fmla="*/ 191 w 1079"/>
                <a:gd name="T43" fmla="*/ 248 h 1056"/>
                <a:gd name="T44" fmla="*/ 134 w 1079"/>
                <a:gd name="T45" fmla="*/ 248 h 1056"/>
                <a:gd name="T46" fmla="*/ 96 w 1079"/>
                <a:gd name="T47" fmla="*/ 263 h 1056"/>
                <a:gd name="T48" fmla="*/ 49 w 1079"/>
                <a:gd name="T49" fmla="*/ 305 h 1056"/>
                <a:gd name="T50" fmla="*/ 44 w 1079"/>
                <a:gd name="T51" fmla="*/ 355 h 1056"/>
                <a:gd name="T52" fmla="*/ 16 w 1079"/>
                <a:gd name="T53" fmla="*/ 435 h 1056"/>
                <a:gd name="T54" fmla="*/ 4 w 1079"/>
                <a:gd name="T55" fmla="*/ 477 h 1056"/>
                <a:gd name="T56" fmla="*/ 9 w 1079"/>
                <a:gd name="T57" fmla="*/ 532 h 1056"/>
                <a:gd name="T58" fmla="*/ 49 w 1079"/>
                <a:gd name="T59" fmla="*/ 605 h 1056"/>
                <a:gd name="T60" fmla="*/ 106 w 1079"/>
                <a:gd name="T61" fmla="*/ 624 h 1056"/>
                <a:gd name="T62" fmla="*/ 146 w 1079"/>
                <a:gd name="T63" fmla="*/ 657 h 1056"/>
                <a:gd name="T64" fmla="*/ 207 w 1079"/>
                <a:gd name="T65" fmla="*/ 688 h 1056"/>
                <a:gd name="T66" fmla="*/ 274 w 1079"/>
                <a:gd name="T67" fmla="*/ 711 h 1056"/>
                <a:gd name="T68" fmla="*/ 283 w 1079"/>
                <a:gd name="T69" fmla="*/ 768 h 1056"/>
                <a:gd name="T70" fmla="*/ 318 w 1079"/>
                <a:gd name="T71" fmla="*/ 810 h 1056"/>
                <a:gd name="T72" fmla="*/ 370 w 1079"/>
                <a:gd name="T73" fmla="*/ 829 h 1056"/>
                <a:gd name="T74" fmla="*/ 439 w 1079"/>
                <a:gd name="T75" fmla="*/ 832 h 1056"/>
                <a:gd name="T76" fmla="*/ 453 w 1079"/>
                <a:gd name="T77" fmla="*/ 895 h 1056"/>
                <a:gd name="T78" fmla="*/ 408 w 1079"/>
                <a:gd name="T79" fmla="*/ 929 h 1056"/>
                <a:gd name="T80" fmla="*/ 368 w 1079"/>
                <a:gd name="T81" fmla="*/ 964 h 1056"/>
                <a:gd name="T82" fmla="*/ 418 w 1079"/>
                <a:gd name="T83" fmla="*/ 1011 h 1056"/>
                <a:gd name="T84" fmla="*/ 455 w 1079"/>
                <a:gd name="T85" fmla="*/ 1037 h 1056"/>
                <a:gd name="T86" fmla="*/ 491 w 1079"/>
                <a:gd name="T87" fmla="*/ 1028 h 1056"/>
                <a:gd name="T88" fmla="*/ 538 w 1079"/>
                <a:gd name="T89" fmla="*/ 1035 h 1056"/>
                <a:gd name="T90" fmla="*/ 588 w 1079"/>
                <a:gd name="T91" fmla="*/ 997 h 1056"/>
                <a:gd name="T92" fmla="*/ 642 w 1079"/>
                <a:gd name="T93" fmla="*/ 981 h 1056"/>
                <a:gd name="T94" fmla="*/ 692 w 1079"/>
                <a:gd name="T95" fmla="*/ 959 h 1056"/>
                <a:gd name="T96" fmla="*/ 713 w 1079"/>
                <a:gd name="T97" fmla="*/ 973 h 1056"/>
                <a:gd name="T98" fmla="*/ 767 w 1079"/>
                <a:gd name="T99" fmla="*/ 973 h 1056"/>
                <a:gd name="T100" fmla="*/ 817 w 1079"/>
                <a:gd name="T101" fmla="*/ 978 h 1056"/>
                <a:gd name="T102" fmla="*/ 866 w 1079"/>
                <a:gd name="T103" fmla="*/ 952 h 1056"/>
                <a:gd name="T104" fmla="*/ 923 w 1079"/>
                <a:gd name="T105" fmla="*/ 907 h 1056"/>
                <a:gd name="T106" fmla="*/ 914 w 1079"/>
                <a:gd name="T107" fmla="*/ 872 h 1056"/>
                <a:gd name="T108" fmla="*/ 937 w 1079"/>
                <a:gd name="T109" fmla="*/ 818 h 1056"/>
                <a:gd name="T110" fmla="*/ 947 w 1079"/>
                <a:gd name="T111" fmla="*/ 754 h 1056"/>
                <a:gd name="T112" fmla="*/ 956 w 1079"/>
                <a:gd name="T113" fmla="*/ 704 h 1056"/>
                <a:gd name="T114" fmla="*/ 999 w 1079"/>
                <a:gd name="T115" fmla="*/ 657 h 1056"/>
                <a:gd name="T116" fmla="*/ 1037 w 1079"/>
                <a:gd name="T117" fmla="*/ 622 h 1056"/>
                <a:gd name="T118" fmla="*/ 1032 w 1079"/>
                <a:gd name="T119" fmla="*/ 553 h 1056"/>
                <a:gd name="T120" fmla="*/ 1037 w 1079"/>
                <a:gd name="T121" fmla="*/ 48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9" h="1056">
                  <a:moveTo>
                    <a:pt x="1079" y="451"/>
                  </a:moveTo>
                  <a:lnTo>
                    <a:pt x="1074" y="444"/>
                  </a:lnTo>
                  <a:lnTo>
                    <a:pt x="1065" y="440"/>
                  </a:lnTo>
                  <a:lnTo>
                    <a:pt x="1065" y="440"/>
                  </a:lnTo>
                  <a:lnTo>
                    <a:pt x="1060" y="440"/>
                  </a:lnTo>
                  <a:lnTo>
                    <a:pt x="1058" y="435"/>
                  </a:lnTo>
                  <a:lnTo>
                    <a:pt x="1055" y="435"/>
                  </a:lnTo>
                  <a:lnTo>
                    <a:pt x="1055" y="433"/>
                  </a:lnTo>
                  <a:lnTo>
                    <a:pt x="1053" y="433"/>
                  </a:lnTo>
                  <a:lnTo>
                    <a:pt x="1053" y="428"/>
                  </a:lnTo>
                  <a:lnTo>
                    <a:pt x="1051" y="425"/>
                  </a:lnTo>
                  <a:lnTo>
                    <a:pt x="1051" y="423"/>
                  </a:lnTo>
                  <a:lnTo>
                    <a:pt x="1058" y="423"/>
                  </a:lnTo>
                  <a:lnTo>
                    <a:pt x="1060" y="421"/>
                  </a:lnTo>
                  <a:lnTo>
                    <a:pt x="1065" y="414"/>
                  </a:lnTo>
                  <a:lnTo>
                    <a:pt x="1065" y="407"/>
                  </a:lnTo>
                  <a:lnTo>
                    <a:pt x="1065" y="407"/>
                  </a:lnTo>
                  <a:lnTo>
                    <a:pt x="1067" y="407"/>
                  </a:lnTo>
                  <a:lnTo>
                    <a:pt x="1067" y="397"/>
                  </a:lnTo>
                  <a:lnTo>
                    <a:pt x="1065" y="392"/>
                  </a:lnTo>
                  <a:lnTo>
                    <a:pt x="1058" y="378"/>
                  </a:lnTo>
                  <a:lnTo>
                    <a:pt x="1058" y="374"/>
                  </a:lnTo>
                  <a:lnTo>
                    <a:pt x="1053" y="366"/>
                  </a:lnTo>
                  <a:lnTo>
                    <a:pt x="1046" y="366"/>
                  </a:lnTo>
                  <a:lnTo>
                    <a:pt x="1041" y="359"/>
                  </a:lnTo>
                  <a:lnTo>
                    <a:pt x="1041" y="352"/>
                  </a:lnTo>
                  <a:lnTo>
                    <a:pt x="1034" y="350"/>
                  </a:lnTo>
                  <a:lnTo>
                    <a:pt x="1027" y="350"/>
                  </a:lnTo>
                  <a:lnTo>
                    <a:pt x="1020" y="343"/>
                  </a:lnTo>
                  <a:lnTo>
                    <a:pt x="1018" y="343"/>
                  </a:lnTo>
                  <a:lnTo>
                    <a:pt x="1011" y="338"/>
                  </a:lnTo>
                  <a:lnTo>
                    <a:pt x="1008" y="343"/>
                  </a:lnTo>
                  <a:lnTo>
                    <a:pt x="1004" y="343"/>
                  </a:lnTo>
                  <a:lnTo>
                    <a:pt x="999" y="340"/>
                  </a:lnTo>
                  <a:lnTo>
                    <a:pt x="999" y="333"/>
                  </a:lnTo>
                  <a:lnTo>
                    <a:pt x="994" y="331"/>
                  </a:lnTo>
                  <a:lnTo>
                    <a:pt x="989" y="329"/>
                  </a:lnTo>
                  <a:lnTo>
                    <a:pt x="992" y="319"/>
                  </a:lnTo>
                  <a:lnTo>
                    <a:pt x="987" y="314"/>
                  </a:lnTo>
                  <a:lnTo>
                    <a:pt x="982" y="307"/>
                  </a:lnTo>
                  <a:lnTo>
                    <a:pt x="975" y="293"/>
                  </a:lnTo>
                  <a:lnTo>
                    <a:pt x="970" y="288"/>
                  </a:lnTo>
                  <a:lnTo>
                    <a:pt x="963" y="286"/>
                  </a:lnTo>
                  <a:lnTo>
                    <a:pt x="956" y="281"/>
                  </a:lnTo>
                  <a:lnTo>
                    <a:pt x="956" y="281"/>
                  </a:lnTo>
                  <a:lnTo>
                    <a:pt x="954" y="281"/>
                  </a:lnTo>
                  <a:lnTo>
                    <a:pt x="949" y="281"/>
                  </a:lnTo>
                  <a:lnTo>
                    <a:pt x="949" y="277"/>
                  </a:lnTo>
                  <a:lnTo>
                    <a:pt x="944" y="272"/>
                  </a:lnTo>
                  <a:lnTo>
                    <a:pt x="942" y="267"/>
                  </a:lnTo>
                  <a:lnTo>
                    <a:pt x="940" y="267"/>
                  </a:lnTo>
                  <a:lnTo>
                    <a:pt x="937" y="272"/>
                  </a:lnTo>
                  <a:lnTo>
                    <a:pt x="935" y="272"/>
                  </a:lnTo>
                  <a:lnTo>
                    <a:pt x="928" y="265"/>
                  </a:lnTo>
                  <a:lnTo>
                    <a:pt x="926" y="260"/>
                  </a:lnTo>
                  <a:lnTo>
                    <a:pt x="918" y="260"/>
                  </a:lnTo>
                  <a:lnTo>
                    <a:pt x="914" y="263"/>
                  </a:lnTo>
                  <a:lnTo>
                    <a:pt x="911" y="263"/>
                  </a:lnTo>
                  <a:lnTo>
                    <a:pt x="914" y="258"/>
                  </a:lnTo>
                  <a:lnTo>
                    <a:pt x="909" y="253"/>
                  </a:lnTo>
                  <a:lnTo>
                    <a:pt x="907" y="248"/>
                  </a:lnTo>
                  <a:lnTo>
                    <a:pt x="897" y="253"/>
                  </a:lnTo>
                  <a:lnTo>
                    <a:pt x="888" y="248"/>
                  </a:lnTo>
                  <a:lnTo>
                    <a:pt x="888" y="251"/>
                  </a:lnTo>
                  <a:lnTo>
                    <a:pt x="885" y="248"/>
                  </a:lnTo>
                  <a:lnTo>
                    <a:pt x="881" y="253"/>
                  </a:lnTo>
                  <a:lnTo>
                    <a:pt x="876" y="248"/>
                  </a:lnTo>
                  <a:lnTo>
                    <a:pt x="874" y="234"/>
                  </a:lnTo>
                  <a:lnTo>
                    <a:pt x="869" y="227"/>
                  </a:lnTo>
                  <a:lnTo>
                    <a:pt x="869" y="225"/>
                  </a:lnTo>
                  <a:lnTo>
                    <a:pt x="866" y="222"/>
                  </a:lnTo>
                  <a:lnTo>
                    <a:pt x="862" y="218"/>
                  </a:lnTo>
                  <a:lnTo>
                    <a:pt x="862" y="218"/>
                  </a:lnTo>
                  <a:lnTo>
                    <a:pt x="857" y="215"/>
                  </a:lnTo>
                  <a:lnTo>
                    <a:pt x="852" y="215"/>
                  </a:lnTo>
                  <a:lnTo>
                    <a:pt x="850" y="213"/>
                  </a:lnTo>
                  <a:lnTo>
                    <a:pt x="848" y="218"/>
                  </a:lnTo>
                  <a:lnTo>
                    <a:pt x="845" y="215"/>
                  </a:lnTo>
                  <a:lnTo>
                    <a:pt x="838" y="213"/>
                  </a:lnTo>
                  <a:lnTo>
                    <a:pt x="838" y="211"/>
                  </a:lnTo>
                  <a:lnTo>
                    <a:pt x="833" y="211"/>
                  </a:lnTo>
                  <a:lnTo>
                    <a:pt x="829" y="208"/>
                  </a:lnTo>
                  <a:lnTo>
                    <a:pt x="819" y="199"/>
                  </a:lnTo>
                  <a:lnTo>
                    <a:pt x="819" y="194"/>
                  </a:lnTo>
                  <a:lnTo>
                    <a:pt x="822" y="194"/>
                  </a:lnTo>
                  <a:lnTo>
                    <a:pt x="819" y="189"/>
                  </a:lnTo>
                  <a:lnTo>
                    <a:pt x="822" y="187"/>
                  </a:lnTo>
                  <a:lnTo>
                    <a:pt x="824" y="185"/>
                  </a:lnTo>
                  <a:lnTo>
                    <a:pt x="819" y="187"/>
                  </a:lnTo>
                  <a:lnTo>
                    <a:pt x="819" y="182"/>
                  </a:lnTo>
                  <a:lnTo>
                    <a:pt x="815" y="182"/>
                  </a:lnTo>
                  <a:lnTo>
                    <a:pt x="812" y="189"/>
                  </a:lnTo>
                  <a:lnTo>
                    <a:pt x="796" y="201"/>
                  </a:lnTo>
                  <a:lnTo>
                    <a:pt x="791" y="211"/>
                  </a:lnTo>
                  <a:lnTo>
                    <a:pt x="793" y="220"/>
                  </a:lnTo>
                  <a:lnTo>
                    <a:pt x="791" y="220"/>
                  </a:lnTo>
                  <a:lnTo>
                    <a:pt x="791" y="222"/>
                  </a:lnTo>
                  <a:lnTo>
                    <a:pt x="779" y="220"/>
                  </a:lnTo>
                  <a:lnTo>
                    <a:pt x="781" y="234"/>
                  </a:lnTo>
                  <a:lnTo>
                    <a:pt x="774" y="234"/>
                  </a:lnTo>
                  <a:lnTo>
                    <a:pt x="774" y="237"/>
                  </a:lnTo>
                  <a:lnTo>
                    <a:pt x="770" y="237"/>
                  </a:lnTo>
                  <a:lnTo>
                    <a:pt x="765" y="234"/>
                  </a:lnTo>
                  <a:lnTo>
                    <a:pt x="760" y="234"/>
                  </a:lnTo>
                  <a:lnTo>
                    <a:pt x="755" y="234"/>
                  </a:lnTo>
                  <a:lnTo>
                    <a:pt x="753" y="234"/>
                  </a:lnTo>
                  <a:lnTo>
                    <a:pt x="746" y="225"/>
                  </a:lnTo>
                  <a:lnTo>
                    <a:pt x="744" y="222"/>
                  </a:lnTo>
                  <a:lnTo>
                    <a:pt x="744" y="220"/>
                  </a:lnTo>
                  <a:lnTo>
                    <a:pt x="739" y="220"/>
                  </a:lnTo>
                  <a:lnTo>
                    <a:pt x="729" y="211"/>
                  </a:lnTo>
                  <a:lnTo>
                    <a:pt x="722" y="211"/>
                  </a:lnTo>
                  <a:lnTo>
                    <a:pt x="713" y="201"/>
                  </a:lnTo>
                  <a:lnTo>
                    <a:pt x="713" y="199"/>
                  </a:lnTo>
                  <a:lnTo>
                    <a:pt x="708" y="192"/>
                  </a:lnTo>
                  <a:lnTo>
                    <a:pt x="718" y="180"/>
                  </a:lnTo>
                  <a:lnTo>
                    <a:pt x="722" y="177"/>
                  </a:lnTo>
                  <a:lnTo>
                    <a:pt x="722" y="166"/>
                  </a:lnTo>
                  <a:lnTo>
                    <a:pt x="718" y="168"/>
                  </a:lnTo>
                  <a:lnTo>
                    <a:pt x="713" y="173"/>
                  </a:lnTo>
                  <a:lnTo>
                    <a:pt x="711" y="168"/>
                  </a:lnTo>
                  <a:lnTo>
                    <a:pt x="699" y="163"/>
                  </a:lnTo>
                  <a:lnTo>
                    <a:pt x="694" y="152"/>
                  </a:lnTo>
                  <a:lnTo>
                    <a:pt x="692" y="152"/>
                  </a:lnTo>
                  <a:lnTo>
                    <a:pt x="692" y="149"/>
                  </a:lnTo>
                  <a:lnTo>
                    <a:pt x="687" y="147"/>
                  </a:lnTo>
                  <a:lnTo>
                    <a:pt x="685" y="144"/>
                  </a:lnTo>
                  <a:lnTo>
                    <a:pt x="680" y="144"/>
                  </a:lnTo>
                  <a:lnTo>
                    <a:pt x="678" y="140"/>
                  </a:lnTo>
                  <a:lnTo>
                    <a:pt x="675" y="142"/>
                  </a:lnTo>
                  <a:lnTo>
                    <a:pt x="675" y="144"/>
                  </a:lnTo>
                  <a:lnTo>
                    <a:pt x="673" y="142"/>
                  </a:lnTo>
                  <a:lnTo>
                    <a:pt x="668" y="144"/>
                  </a:lnTo>
                  <a:lnTo>
                    <a:pt x="666" y="144"/>
                  </a:lnTo>
                  <a:lnTo>
                    <a:pt x="663" y="142"/>
                  </a:lnTo>
                  <a:lnTo>
                    <a:pt x="666" y="135"/>
                  </a:lnTo>
                  <a:lnTo>
                    <a:pt x="663" y="135"/>
                  </a:lnTo>
                  <a:lnTo>
                    <a:pt x="668" y="123"/>
                  </a:lnTo>
                  <a:lnTo>
                    <a:pt x="670" y="116"/>
                  </a:lnTo>
                  <a:lnTo>
                    <a:pt x="666" y="116"/>
                  </a:lnTo>
                  <a:lnTo>
                    <a:pt x="666" y="121"/>
                  </a:lnTo>
                  <a:lnTo>
                    <a:pt x="661" y="116"/>
                  </a:lnTo>
                  <a:lnTo>
                    <a:pt x="656" y="116"/>
                  </a:lnTo>
                  <a:lnTo>
                    <a:pt x="652" y="111"/>
                  </a:lnTo>
                  <a:lnTo>
                    <a:pt x="642" y="111"/>
                  </a:lnTo>
                  <a:lnTo>
                    <a:pt x="642" y="114"/>
                  </a:lnTo>
                  <a:lnTo>
                    <a:pt x="635" y="109"/>
                  </a:lnTo>
                  <a:lnTo>
                    <a:pt x="637" y="107"/>
                  </a:lnTo>
                  <a:lnTo>
                    <a:pt x="635" y="102"/>
                  </a:lnTo>
                  <a:lnTo>
                    <a:pt x="633" y="102"/>
                  </a:lnTo>
                  <a:lnTo>
                    <a:pt x="630" y="102"/>
                  </a:lnTo>
                  <a:lnTo>
                    <a:pt x="630" y="102"/>
                  </a:lnTo>
                  <a:lnTo>
                    <a:pt x="628" y="102"/>
                  </a:lnTo>
                  <a:lnTo>
                    <a:pt x="628" y="100"/>
                  </a:lnTo>
                  <a:lnTo>
                    <a:pt x="628" y="100"/>
                  </a:lnTo>
                  <a:lnTo>
                    <a:pt x="630" y="97"/>
                  </a:lnTo>
                  <a:lnTo>
                    <a:pt x="628" y="97"/>
                  </a:lnTo>
                  <a:lnTo>
                    <a:pt x="628" y="95"/>
                  </a:lnTo>
                  <a:lnTo>
                    <a:pt x="626" y="95"/>
                  </a:lnTo>
                  <a:lnTo>
                    <a:pt x="626" y="88"/>
                  </a:lnTo>
                  <a:lnTo>
                    <a:pt x="623" y="88"/>
                  </a:lnTo>
                  <a:lnTo>
                    <a:pt x="623" y="83"/>
                  </a:lnTo>
                  <a:lnTo>
                    <a:pt x="618" y="88"/>
                  </a:lnTo>
                  <a:lnTo>
                    <a:pt x="614" y="88"/>
                  </a:lnTo>
                  <a:lnTo>
                    <a:pt x="614" y="83"/>
                  </a:lnTo>
                  <a:lnTo>
                    <a:pt x="609" y="85"/>
                  </a:lnTo>
                  <a:lnTo>
                    <a:pt x="607" y="81"/>
                  </a:lnTo>
                  <a:lnTo>
                    <a:pt x="607" y="78"/>
                  </a:lnTo>
                  <a:lnTo>
                    <a:pt x="609" y="78"/>
                  </a:lnTo>
                  <a:lnTo>
                    <a:pt x="609" y="74"/>
                  </a:lnTo>
                  <a:lnTo>
                    <a:pt x="600" y="74"/>
                  </a:lnTo>
                  <a:lnTo>
                    <a:pt x="600" y="74"/>
                  </a:lnTo>
                  <a:lnTo>
                    <a:pt x="597" y="74"/>
                  </a:lnTo>
                  <a:lnTo>
                    <a:pt x="595" y="71"/>
                  </a:lnTo>
                  <a:lnTo>
                    <a:pt x="592" y="64"/>
                  </a:lnTo>
                  <a:lnTo>
                    <a:pt x="590" y="69"/>
                  </a:lnTo>
                  <a:lnTo>
                    <a:pt x="588" y="76"/>
                  </a:lnTo>
                  <a:lnTo>
                    <a:pt x="581" y="76"/>
                  </a:lnTo>
                  <a:lnTo>
                    <a:pt x="581" y="74"/>
                  </a:lnTo>
                  <a:lnTo>
                    <a:pt x="578" y="76"/>
                  </a:lnTo>
                  <a:lnTo>
                    <a:pt x="576" y="69"/>
                  </a:lnTo>
                  <a:lnTo>
                    <a:pt x="576" y="64"/>
                  </a:lnTo>
                  <a:lnTo>
                    <a:pt x="571" y="64"/>
                  </a:lnTo>
                  <a:lnTo>
                    <a:pt x="571" y="69"/>
                  </a:lnTo>
                  <a:lnTo>
                    <a:pt x="566" y="69"/>
                  </a:lnTo>
                  <a:lnTo>
                    <a:pt x="566" y="69"/>
                  </a:lnTo>
                  <a:lnTo>
                    <a:pt x="562" y="69"/>
                  </a:lnTo>
                  <a:lnTo>
                    <a:pt x="562" y="69"/>
                  </a:lnTo>
                  <a:lnTo>
                    <a:pt x="557" y="69"/>
                  </a:lnTo>
                  <a:lnTo>
                    <a:pt x="552" y="66"/>
                  </a:lnTo>
                  <a:lnTo>
                    <a:pt x="550" y="69"/>
                  </a:lnTo>
                  <a:lnTo>
                    <a:pt x="548" y="64"/>
                  </a:lnTo>
                  <a:lnTo>
                    <a:pt x="545" y="69"/>
                  </a:lnTo>
                  <a:lnTo>
                    <a:pt x="545" y="64"/>
                  </a:lnTo>
                  <a:lnTo>
                    <a:pt x="543" y="69"/>
                  </a:lnTo>
                  <a:lnTo>
                    <a:pt x="543" y="66"/>
                  </a:lnTo>
                  <a:lnTo>
                    <a:pt x="545" y="64"/>
                  </a:lnTo>
                  <a:lnTo>
                    <a:pt x="543" y="59"/>
                  </a:lnTo>
                  <a:lnTo>
                    <a:pt x="545" y="57"/>
                  </a:lnTo>
                  <a:lnTo>
                    <a:pt x="543" y="57"/>
                  </a:lnTo>
                  <a:lnTo>
                    <a:pt x="540" y="55"/>
                  </a:lnTo>
                  <a:lnTo>
                    <a:pt x="538" y="55"/>
                  </a:lnTo>
                  <a:lnTo>
                    <a:pt x="533" y="50"/>
                  </a:lnTo>
                  <a:lnTo>
                    <a:pt x="533" y="50"/>
                  </a:lnTo>
                  <a:lnTo>
                    <a:pt x="536" y="45"/>
                  </a:lnTo>
                  <a:lnTo>
                    <a:pt x="529" y="45"/>
                  </a:lnTo>
                  <a:lnTo>
                    <a:pt x="529" y="41"/>
                  </a:lnTo>
                  <a:lnTo>
                    <a:pt x="529" y="38"/>
                  </a:lnTo>
                  <a:lnTo>
                    <a:pt x="524" y="38"/>
                  </a:lnTo>
                  <a:lnTo>
                    <a:pt x="515" y="26"/>
                  </a:lnTo>
                  <a:lnTo>
                    <a:pt x="510" y="26"/>
                  </a:lnTo>
                  <a:lnTo>
                    <a:pt x="505" y="22"/>
                  </a:lnTo>
                  <a:lnTo>
                    <a:pt x="503" y="17"/>
                  </a:lnTo>
                  <a:lnTo>
                    <a:pt x="500" y="12"/>
                  </a:lnTo>
                  <a:lnTo>
                    <a:pt x="496" y="10"/>
                  </a:lnTo>
                  <a:lnTo>
                    <a:pt x="486" y="0"/>
                  </a:lnTo>
                  <a:lnTo>
                    <a:pt x="484" y="0"/>
                  </a:lnTo>
                  <a:lnTo>
                    <a:pt x="484" y="7"/>
                  </a:lnTo>
                  <a:lnTo>
                    <a:pt x="479" y="12"/>
                  </a:lnTo>
                  <a:lnTo>
                    <a:pt x="477" y="7"/>
                  </a:lnTo>
                  <a:lnTo>
                    <a:pt x="467" y="10"/>
                  </a:lnTo>
                  <a:lnTo>
                    <a:pt x="467" y="10"/>
                  </a:lnTo>
                  <a:lnTo>
                    <a:pt x="470" y="12"/>
                  </a:lnTo>
                  <a:lnTo>
                    <a:pt x="467" y="12"/>
                  </a:lnTo>
                  <a:lnTo>
                    <a:pt x="467" y="17"/>
                  </a:lnTo>
                  <a:lnTo>
                    <a:pt x="463" y="19"/>
                  </a:lnTo>
                  <a:lnTo>
                    <a:pt x="460" y="19"/>
                  </a:lnTo>
                  <a:lnTo>
                    <a:pt x="460" y="22"/>
                  </a:lnTo>
                  <a:lnTo>
                    <a:pt x="458" y="22"/>
                  </a:lnTo>
                  <a:lnTo>
                    <a:pt x="455" y="17"/>
                  </a:lnTo>
                  <a:lnTo>
                    <a:pt x="451" y="12"/>
                  </a:lnTo>
                  <a:lnTo>
                    <a:pt x="448" y="15"/>
                  </a:lnTo>
                  <a:lnTo>
                    <a:pt x="437" y="24"/>
                  </a:lnTo>
                  <a:lnTo>
                    <a:pt x="437" y="26"/>
                  </a:lnTo>
                  <a:lnTo>
                    <a:pt x="432" y="26"/>
                  </a:lnTo>
                  <a:lnTo>
                    <a:pt x="429" y="31"/>
                  </a:lnTo>
                  <a:lnTo>
                    <a:pt x="425" y="36"/>
                  </a:lnTo>
                  <a:lnTo>
                    <a:pt x="425" y="41"/>
                  </a:lnTo>
                  <a:lnTo>
                    <a:pt x="425" y="45"/>
                  </a:lnTo>
                  <a:lnTo>
                    <a:pt x="429" y="45"/>
                  </a:lnTo>
                  <a:lnTo>
                    <a:pt x="434" y="45"/>
                  </a:lnTo>
                  <a:lnTo>
                    <a:pt x="432" y="50"/>
                  </a:lnTo>
                  <a:lnTo>
                    <a:pt x="434" y="52"/>
                  </a:lnTo>
                  <a:lnTo>
                    <a:pt x="434" y="57"/>
                  </a:lnTo>
                  <a:lnTo>
                    <a:pt x="439" y="59"/>
                  </a:lnTo>
                  <a:lnTo>
                    <a:pt x="434" y="62"/>
                  </a:lnTo>
                  <a:lnTo>
                    <a:pt x="434" y="64"/>
                  </a:lnTo>
                  <a:lnTo>
                    <a:pt x="432" y="69"/>
                  </a:lnTo>
                  <a:lnTo>
                    <a:pt x="429" y="69"/>
                  </a:lnTo>
                  <a:lnTo>
                    <a:pt x="425" y="71"/>
                  </a:lnTo>
                  <a:lnTo>
                    <a:pt x="425" y="74"/>
                  </a:lnTo>
                  <a:lnTo>
                    <a:pt x="422" y="69"/>
                  </a:lnTo>
                  <a:lnTo>
                    <a:pt x="420" y="69"/>
                  </a:lnTo>
                  <a:lnTo>
                    <a:pt x="420" y="69"/>
                  </a:lnTo>
                  <a:lnTo>
                    <a:pt x="415" y="69"/>
                  </a:lnTo>
                  <a:lnTo>
                    <a:pt x="408" y="64"/>
                  </a:lnTo>
                  <a:lnTo>
                    <a:pt x="408" y="69"/>
                  </a:lnTo>
                  <a:lnTo>
                    <a:pt x="406" y="69"/>
                  </a:lnTo>
                  <a:lnTo>
                    <a:pt x="401" y="64"/>
                  </a:lnTo>
                  <a:lnTo>
                    <a:pt x="401" y="59"/>
                  </a:lnTo>
                  <a:lnTo>
                    <a:pt x="401" y="59"/>
                  </a:lnTo>
                  <a:lnTo>
                    <a:pt x="399" y="59"/>
                  </a:lnTo>
                  <a:lnTo>
                    <a:pt x="394" y="64"/>
                  </a:lnTo>
                  <a:lnTo>
                    <a:pt x="389" y="69"/>
                  </a:lnTo>
                  <a:lnTo>
                    <a:pt x="387" y="76"/>
                  </a:lnTo>
                  <a:lnTo>
                    <a:pt x="389" y="78"/>
                  </a:lnTo>
                  <a:lnTo>
                    <a:pt x="385" y="81"/>
                  </a:lnTo>
                  <a:lnTo>
                    <a:pt x="385" y="88"/>
                  </a:lnTo>
                  <a:lnTo>
                    <a:pt x="385" y="88"/>
                  </a:lnTo>
                  <a:lnTo>
                    <a:pt x="385" y="83"/>
                  </a:lnTo>
                  <a:lnTo>
                    <a:pt x="380" y="81"/>
                  </a:lnTo>
                  <a:lnTo>
                    <a:pt x="370" y="88"/>
                  </a:lnTo>
                  <a:lnTo>
                    <a:pt x="363" y="83"/>
                  </a:lnTo>
                  <a:lnTo>
                    <a:pt x="356" y="85"/>
                  </a:lnTo>
                  <a:lnTo>
                    <a:pt x="347" y="92"/>
                  </a:lnTo>
                  <a:lnTo>
                    <a:pt x="347" y="90"/>
                  </a:lnTo>
                  <a:lnTo>
                    <a:pt x="344" y="92"/>
                  </a:lnTo>
                  <a:lnTo>
                    <a:pt x="340" y="90"/>
                  </a:lnTo>
                  <a:lnTo>
                    <a:pt x="337" y="90"/>
                  </a:lnTo>
                  <a:lnTo>
                    <a:pt x="337" y="88"/>
                  </a:lnTo>
                  <a:lnTo>
                    <a:pt x="335" y="92"/>
                  </a:lnTo>
                  <a:lnTo>
                    <a:pt x="335" y="90"/>
                  </a:lnTo>
                  <a:lnTo>
                    <a:pt x="333" y="90"/>
                  </a:lnTo>
                  <a:lnTo>
                    <a:pt x="328" y="90"/>
                  </a:lnTo>
                  <a:lnTo>
                    <a:pt x="326" y="97"/>
                  </a:lnTo>
                  <a:lnTo>
                    <a:pt x="323" y="92"/>
                  </a:lnTo>
                  <a:lnTo>
                    <a:pt x="321" y="95"/>
                  </a:lnTo>
                  <a:lnTo>
                    <a:pt x="323" y="100"/>
                  </a:lnTo>
                  <a:lnTo>
                    <a:pt x="314" y="102"/>
                  </a:lnTo>
                  <a:lnTo>
                    <a:pt x="314" y="100"/>
                  </a:lnTo>
                  <a:lnTo>
                    <a:pt x="311" y="102"/>
                  </a:lnTo>
                  <a:lnTo>
                    <a:pt x="309" y="100"/>
                  </a:lnTo>
                  <a:lnTo>
                    <a:pt x="307" y="102"/>
                  </a:lnTo>
                  <a:lnTo>
                    <a:pt x="307" y="100"/>
                  </a:lnTo>
                  <a:lnTo>
                    <a:pt x="300" y="100"/>
                  </a:lnTo>
                  <a:lnTo>
                    <a:pt x="300" y="97"/>
                  </a:lnTo>
                  <a:lnTo>
                    <a:pt x="307" y="92"/>
                  </a:lnTo>
                  <a:lnTo>
                    <a:pt x="304" y="88"/>
                  </a:lnTo>
                  <a:lnTo>
                    <a:pt x="302" y="88"/>
                  </a:lnTo>
                  <a:lnTo>
                    <a:pt x="300" y="92"/>
                  </a:lnTo>
                  <a:lnTo>
                    <a:pt x="295" y="90"/>
                  </a:lnTo>
                  <a:lnTo>
                    <a:pt x="292" y="95"/>
                  </a:lnTo>
                  <a:lnTo>
                    <a:pt x="288" y="95"/>
                  </a:lnTo>
                  <a:lnTo>
                    <a:pt x="285" y="92"/>
                  </a:lnTo>
                  <a:lnTo>
                    <a:pt x="281" y="100"/>
                  </a:lnTo>
                  <a:lnTo>
                    <a:pt x="281" y="100"/>
                  </a:lnTo>
                  <a:lnTo>
                    <a:pt x="281" y="102"/>
                  </a:lnTo>
                  <a:lnTo>
                    <a:pt x="283" y="104"/>
                  </a:lnTo>
                  <a:lnTo>
                    <a:pt x="281" y="107"/>
                  </a:lnTo>
                  <a:lnTo>
                    <a:pt x="283" y="109"/>
                  </a:lnTo>
                  <a:lnTo>
                    <a:pt x="276" y="111"/>
                  </a:lnTo>
                  <a:lnTo>
                    <a:pt x="276" y="121"/>
                  </a:lnTo>
                  <a:lnTo>
                    <a:pt x="276" y="128"/>
                  </a:lnTo>
                  <a:lnTo>
                    <a:pt x="262" y="130"/>
                  </a:lnTo>
                  <a:lnTo>
                    <a:pt x="262" y="135"/>
                  </a:lnTo>
                  <a:lnTo>
                    <a:pt x="257" y="142"/>
                  </a:lnTo>
                  <a:lnTo>
                    <a:pt x="255" y="142"/>
                  </a:lnTo>
                  <a:lnTo>
                    <a:pt x="255" y="140"/>
                  </a:lnTo>
                  <a:lnTo>
                    <a:pt x="252" y="140"/>
                  </a:lnTo>
                  <a:lnTo>
                    <a:pt x="252" y="140"/>
                  </a:lnTo>
                  <a:lnTo>
                    <a:pt x="250" y="140"/>
                  </a:lnTo>
                  <a:lnTo>
                    <a:pt x="252" y="142"/>
                  </a:lnTo>
                  <a:lnTo>
                    <a:pt x="248" y="142"/>
                  </a:lnTo>
                  <a:lnTo>
                    <a:pt x="250" y="144"/>
                  </a:lnTo>
                  <a:lnTo>
                    <a:pt x="248" y="149"/>
                  </a:lnTo>
                  <a:lnTo>
                    <a:pt x="245" y="154"/>
                  </a:lnTo>
                  <a:lnTo>
                    <a:pt x="243" y="156"/>
                  </a:lnTo>
                  <a:lnTo>
                    <a:pt x="245" y="161"/>
                  </a:lnTo>
                  <a:lnTo>
                    <a:pt x="243" y="170"/>
                  </a:lnTo>
                  <a:lnTo>
                    <a:pt x="243" y="175"/>
                  </a:lnTo>
                  <a:lnTo>
                    <a:pt x="243" y="180"/>
                  </a:lnTo>
                  <a:lnTo>
                    <a:pt x="245" y="182"/>
                  </a:lnTo>
                  <a:lnTo>
                    <a:pt x="243" y="182"/>
                  </a:lnTo>
                  <a:lnTo>
                    <a:pt x="245" y="192"/>
                  </a:lnTo>
                  <a:lnTo>
                    <a:pt x="248" y="192"/>
                  </a:lnTo>
                  <a:lnTo>
                    <a:pt x="252" y="185"/>
                  </a:lnTo>
                  <a:lnTo>
                    <a:pt x="259" y="196"/>
                  </a:lnTo>
                  <a:lnTo>
                    <a:pt x="266" y="196"/>
                  </a:lnTo>
                  <a:lnTo>
                    <a:pt x="278" y="196"/>
                  </a:lnTo>
                  <a:lnTo>
                    <a:pt x="276" y="201"/>
                  </a:lnTo>
                  <a:lnTo>
                    <a:pt x="281" y="211"/>
                  </a:lnTo>
                  <a:lnTo>
                    <a:pt x="285" y="222"/>
                  </a:lnTo>
                  <a:lnTo>
                    <a:pt x="285" y="227"/>
                  </a:lnTo>
                  <a:lnTo>
                    <a:pt x="283" y="229"/>
                  </a:lnTo>
                  <a:lnTo>
                    <a:pt x="281" y="232"/>
                  </a:lnTo>
                  <a:lnTo>
                    <a:pt x="285" y="237"/>
                  </a:lnTo>
                  <a:lnTo>
                    <a:pt x="281" y="244"/>
                  </a:lnTo>
                  <a:lnTo>
                    <a:pt x="276" y="241"/>
                  </a:lnTo>
                  <a:lnTo>
                    <a:pt x="276" y="246"/>
                  </a:lnTo>
                  <a:lnTo>
                    <a:pt x="276" y="244"/>
                  </a:lnTo>
                  <a:lnTo>
                    <a:pt x="276" y="246"/>
                  </a:lnTo>
                  <a:lnTo>
                    <a:pt x="274" y="246"/>
                  </a:lnTo>
                  <a:lnTo>
                    <a:pt x="269" y="248"/>
                  </a:lnTo>
                  <a:lnTo>
                    <a:pt x="269" y="253"/>
                  </a:lnTo>
                  <a:lnTo>
                    <a:pt x="262" y="255"/>
                  </a:lnTo>
                  <a:lnTo>
                    <a:pt x="262" y="253"/>
                  </a:lnTo>
                  <a:lnTo>
                    <a:pt x="259" y="253"/>
                  </a:lnTo>
                  <a:lnTo>
                    <a:pt x="255" y="255"/>
                  </a:lnTo>
                  <a:lnTo>
                    <a:pt x="252" y="253"/>
                  </a:lnTo>
                  <a:lnTo>
                    <a:pt x="250" y="255"/>
                  </a:lnTo>
                  <a:lnTo>
                    <a:pt x="248" y="248"/>
                  </a:lnTo>
                  <a:lnTo>
                    <a:pt x="243" y="244"/>
                  </a:lnTo>
                  <a:lnTo>
                    <a:pt x="240" y="248"/>
                  </a:lnTo>
                  <a:lnTo>
                    <a:pt x="236" y="246"/>
                  </a:lnTo>
                  <a:lnTo>
                    <a:pt x="236" y="253"/>
                  </a:lnTo>
                  <a:lnTo>
                    <a:pt x="236" y="253"/>
                  </a:lnTo>
                  <a:lnTo>
                    <a:pt x="233" y="255"/>
                  </a:lnTo>
                  <a:lnTo>
                    <a:pt x="229" y="253"/>
                  </a:lnTo>
                  <a:lnTo>
                    <a:pt x="231" y="248"/>
                  </a:lnTo>
                  <a:lnTo>
                    <a:pt x="226" y="248"/>
                  </a:lnTo>
                  <a:lnTo>
                    <a:pt x="226" y="253"/>
                  </a:lnTo>
                  <a:lnTo>
                    <a:pt x="229" y="255"/>
                  </a:lnTo>
                  <a:lnTo>
                    <a:pt x="229" y="260"/>
                  </a:lnTo>
                  <a:lnTo>
                    <a:pt x="224" y="260"/>
                  </a:lnTo>
                  <a:lnTo>
                    <a:pt x="224" y="263"/>
                  </a:lnTo>
                  <a:lnTo>
                    <a:pt x="222" y="265"/>
                  </a:lnTo>
                  <a:lnTo>
                    <a:pt x="219" y="267"/>
                  </a:lnTo>
                  <a:lnTo>
                    <a:pt x="222" y="272"/>
                  </a:lnTo>
                  <a:lnTo>
                    <a:pt x="219" y="272"/>
                  </a:lnTo>
                  <a:lnTo>
                    <a:pt x="219" y="274"/>
                  </a:lnTo>
                  <a:lnTo>
                    <a:pt x="212" y="272"/>
                  </a:lnTo>
                  <a:lnTo>
                    <a:pt x="212" y="267"/>
                  </a:lnTo>
                  <a:lnTo>
                    <a:pt x="210" y="263"/>
                  </a:lnTo>
                  <a:lnTo>
                    <a:pt x="205" y="258"/>
                  </a:lnTo>
                  <a:lnTo>
                    <a:pt x="205" y="260"/>
                  </a:lnTo>
                  <a:lnTo>
                    <a:pt x="203" y="258"/>
                  </a:lnTo>
                  <a:lnTo>
                    <a:pt x="203" y="260"/>
                  </a:lnTo>
                  <a:lnTo>
                    <a:pt x="200" y="260"/>
                  </a:lnTo>
                  <a:lnTo>
                    <a:pt x="196" y="260"/>
                  </a:lnTo>
                  <a:lnTo>
                    <a:pt x="193" y="258"/>
                  </a:lnTo>
                  <a:lnTo>
                    <a:pt x="191" y="255"/>
                  </a:lnTo>
                  <a:lnTo>
                    <a:pt x="191" y="253"/>
                  </a:lnTo>
                  <a:lnTo>
                    <a:pt x="186" y="253"/>
                  </a:lnTo>
                  <a:lnTo>
                    <a:pt x="189" y="248"/>
                  </a:lnTo>
                  <a:lnTo>
                    <a:pt x="191" y="248"/>
                  </a:lnTo>
                  <a:lnTo>
                    <a:pt x="191" y="248"/>
                  </a:lnTo>
                  <a:lnTo>
                    <a:pt x="186" y="248"/>
                  </a:lnTo>
                  <a:lnTo>
                    <a:pt x="186" y="251"/>
                  </a:lnTo>
                  <a:lnTo>
                    <a:pt x="184" y="248"/>
                  </a:lnTo>
                  <a:lnTo>
                    <a:pt x="181" y="248"/>
                  </a:lnTo>
                  <a:lnTo>
                    <a:pt x="181" y="258"/>
                  </a:lnTo>
                  <a:lnTo>
                    <a:pt x="177" y="253"/>
                  </a:lnTo>
                  <a:lnTo>
                    <a:pt x="167" y="255"/>
                  </a:lnTo>
                  <a:lnTo>
                    <a:pt x="167" y="255"/>
                  </a:lnTo>
                  <a:lnTo>
                    <a:pt x="167" y="258"/>
                  </a:lnTo>
                  <a:lnTo>
                    <a:pt x="163" y="258"/>
                  </a:lnTo>
                  <a:lnTo>
                    <a:pt x="160" y="255"/>
                  </a:lnTo>
                  <a:lnTo>
                    <a:pt x="158" y="258"/>
                  </a:lnTo>
                  <a:lnTo>
                    <a:pt x="155" y="258"/>
                  </a:lnTo>
                  <a:lnTo>
                    <a:pt x="153" y="258"/>
                  </a:lnTo>
                  <a:lnTo>
                    <a:pt x="146" y="260"/>
                  </a:lnTo>
                  <a:lnTo>
                    <a:pt x="139" y="253"/>
                  </a:lnTo>
                  <a:lnTo>
                    <a:pt x="134" y="253"/>
                  </a:lnTo>
                  <a:lnTo>
                    <a:pt x="134" y="248"/>
                  </a:lnTo>
                  <a:lnTo>
                    <a:pt x="127" y="251"/>
                  </a:lnTo>
                  <a:lnTo>
                    <a:pt x="125" y="253"/>
                  </a:lnTo>
                  <a:lnTo>
                    <a:pt x="125" y="253"/>
                  </a:lnTo>
                  <a:lnTo>
                    <a:pt x="122" y="253"/>
                  </a:lnTo>
                  <a:lnTo>
                    <a:pt x="120" y="248"/>
                  </a:lnTo>
                  <a:lnTo>
                    <a:pt x="120" y="248"/>
                  </a:lnTo>
                  <a:lnTo>
                    <a:pt x="120" y="251"/>
                  </a:lnTo>
                  <a:lnTo>
                    <a:pt x="115" y="248"/>
                  </a:lnTo>
                  <a:lnTo>
                    <a:pt x="115" y="246"/>
                  </a:lnTo>
                  <a:lnTo>
                    <a:pt x="111" y="241"/>
                  </a:lnTo>
                  <a:lnTo>
                    <a:pt x="111" y="239"/>
                  </a:lnTo>
                  <a:lnTo>
                    <a:pt x="99" y="241"/>
                  </a:lnTo>
                  <a:lnTo>
                    <a:pt x="92" y="241"/>
                  </a:lnTo>
                  <a:lnTo>
                    <a:pt x="87" y="251"/>
                  </a:lnTo>
                  <a:lnTo>
                    <a:pt x="89" y="253"/>
                  </a:lnTo>
                  <a:lnTo>
                    <a:pt x="94" y="255"/>
                  </a:lnTo>
                  <a:lnTo>
                    <a:pt x="96" y="263"/>
                  </a:lnTo>
                  <a:lnTo>
                    <a:pt x="96" y="263"/>
                  </a:lnTo>
                  <a:lnTo>
                    <a:pt x="96" y="267"/>
                  </a:lnTo>
                  <a:lnTo>
                    <a:pt x="96" y="270"/>
                  </a:lnTo>
                  <a:lnTo>
                    <a:pt x="89" y="272"/>
                  </a:lnTo>
                  <a:lnTo>
                    <a:pt x="77" y="267"/>
                  </a:lnTo>
                  <a:lnTo>
                    <a:pt x="75" y="272"/>
                  </a:lnTo>
                  <a:lnTo>
                    <a:pt x="68" y="267"/>
                  </a:lnTo>
                  <a:lnTo>
                    <a:pt x="63" y="267"/>
                  </a:lnTo>
                  <a:lnTo>
                    <a:pt x="61" y="270"/>
                  </a:lnTo>
                  <a:lnTo>
                    <a:pt x="61" y="277"/>
                  </a:lnTo>
                  <a:lnTo>
                    <a:pt x="59" y="277"/>
                  </a:lnTo>
                  <a:lnTo>
                    <a:pt x="59" y="279"/>
                  </a:lnTo>
                  <a:lnTo>
                    <a:pt x="61" y="281"/>
                  </a:lnTo>
                  <a:lnTo>
                    <a:pt x="63" y="291"/>
                  </a:lnTo>
                  <a:lnTo>
                    <a:pt x="61" y="291"/>
                  </a:lnTo>
                  <a:lnTo>
                    <a:pt x="56" y="291"/>
                  </a:lnTo>
                  <a:lnTo>
                    <a:pt x="54" y="291"/>
                  </a:lnTo>
                  <a:lnTo>
                    <a:pt x="54" y="298"/>
                  </a:lnTo>
                  <a:lnTo>
                    <a:pt x="49" y="305"/>
                  </a:lnTo>
                  <a:lnTo>
                    <a:pt x="51" y="305"/>
                  </a:lnTo>
                  <a:lnTo>
                    <a:pt x="54" y="312"/>
                  </a:lnTo>
                  <a:lnTo>
                    <a:pt x="56" y="322"/>
                  </a:lnTo>
                  <a:lnTo>
                    <a:pt x="59" y="324"/>
                  </a:lnTo>
                  <a:lnTo>
                    <a:pt x="59" y="329"/>
                  </a:lnTo>
                  <a:lnTo>
                    <a:pt x="54" y="331"/>
                  </a:lnTo>
                  <a:lnTo>
                    <a:pt x="44" y="329"/>
                  </a:lnTo>
                  <a:lnTo>
                    <a:pt x="42" y="329"/>
                  </a:lnTo>
                  <a:lnTo>
                    <a:pt x="40" y="324"/>
                  </a:lnTo>
                  <a:lnTo>
                    <a:pt x="40" y="329"/>
                  </a:lnTo>
                  <a:lnTo>
                    <a:pt x="35" y="324"/>
                  </a:lnTo>
                  <a:lnTo>
                    <a:pt x="30" y="331"/>
                  </a:lnTo>
                  <a:lnTo>
                    <a:pt x="30" y="336"/>
                  </a:lnTo>
                  <a:lnTo>
                    <a:pt x="35" y="338"/>
                  </a:lnTo>
                  <a:lnTo>
                    <a:pt x="37" y="340"/>
                  </a:lnTo>
                  <a:lnTo>
                    <a:pt x="40" y="343"/>
                  </a:lnTo>
                  <a:lnTo>
                    <a:pt x="40" y="348"/>
                  </a:lnTo>
                  <a:lnTo>
                    <a:pt x="44" y="355"/>
                  </a:lnTo>
                  <a:lnTo>
                    <a:pt x="44" y="355"/>
                  </a:lnTo>
                  <a:lnTo>
                    <a:pt x="44" y="357"/>
                  </a:lnTo>
                  <a:lnTo>
                    <a:pt x="44" y="359"/>
                  </a:lnTo>
                  <a:lnTo>
                    <a:pt x="44" y="366"/>
                  </a:lnTo>
                  <a:lnTo>
                    <a:pt x="44" y="371"/>
                  </a:lnTo>
                  <a:lnTo>
                    <a:pt x="42" y="374"/>
                  </a:lnTo>
                  <a:lnTo>
                    <a:pt x="40" y="381"/>
                  </a:lnTo>
                  <a:lnTo>
                    <a:pt x="35" y="381"/>
                  </a:lnTo>
                  <a:lnTo>
                    <a:pt x="35" y="381"/>
                  </a:lnTo>
                  <a:lnTo>
                    <a:pt x="35" y="385"/>
                  </a:lnTo>
                  <a:lnTo>
                    <a:pt x="40" y="388"/>
                  </a:lnTo>
                  <a:lnTo>
                    <a:pt x="40" y="392"/>
                  </a:lnTo>
                  <a:lnTo>
                    <a:pt x="35" y="411"/>
                  </a:lnTo>
                  <a:lnTo>
                    <a:pt x="30" y="411"/>
                  </a:lnTo>
                  <a:lnTo>
                    <a:pt x="26" y="416"/>
                  </a:lnTo>
                  <a:lnTo>
                    <a:pt x="23" y="428"/>
                  </a:lnTo>
                  <a:lnTo>
                    <a:pt x="18" y="435"/>
                  </a:lnTo>
                  <a:lnTo>
                    <a:pt x="16" y="435"/>
                  </a:lnTo>
                  <a:lnTo>
                    <a:pt x="14" y="437"/>
                  </a:lnTo>
                  <a:lnTo>
                    <a:pt x="14" y="440"/>
                  </a:lnTo>
                  <a:lnTo>
                    <a:pt x="18" y="440"/>
                  </a:lnTo>
                  <a:lnTo>
                    <a:pt x="21" y="437"/>
                  </a:lnTo>
                  <a:lnTo>
                    <a:pt x="23" y="437"/>
                  </a:lnTo>
                  <a:lnTo>
                    <a:pt x="21" y="444"/>
                  </a:lnTo>
                  <a:lnTo>
                    <a:pt x="18" y="444"/>
                  </a:lnTo>
                  <a:lnTo>
                    <a:pt x="18" y="449"/>
                  </a:lnTo>
                  <a:lnTo>
                    <a:pt x="14" y="451"/>
                  </a:lnTo>
                  <a:lnTo>
                    <a:pt x="14" y="459"/>
                  </a:lnTo>
                  <a:lnTo>
                    <a:pt x="14" y="463"/>
                  </a:lnTo>
                  <a:lnTo>
                    <a:pt x="14" y="466"/>
                  </a:lnTo>
                  <a:lnTo>
                    <a:pt x="11" y="470"/>
                  </a:lnTo>
                  <a:lnTo>
                    <a:pt x="9" y="473"/>
                  </a:lnTo>
                  <a:lnTo>
                    <a:pt x="4" y="470"/>
                  </a:lnTo>
                  <a:lnTo>
                    <a:pt x="4" y="475"/>
                  </a:lnTo>
                  <a:lnTo>
                    <a:pt x="7" y="477"/>
                  </a:lnTo>
                  <a:lnTo>
                    <a:pt x="4" y="477"/>
                  </a:lnTo>
                  <a:lnTo>
                    <a:pt x="2" y="482"/>
                  </a:lnTo>
                  <a:lnTo>
                    <a:pt x="4" y="485"/>
                  </a:lnTo>
                  <a:lnTo>
                    <a:pt x="4" y="487"/>
                  </a:lnTo>
                  <a:lnTo>
                    <a:pt x="0" y="492"/>
                  </a:lnTo>
                  <a:lnTo>
                    <a:pt x="2" y="494"/>
                  </a:lnTo>
                  <a:lnTo>
                    <a:pt x="4" y="494"/>
                  </a:lnTo>
                  <a:lnTo>
                    <a:pt x="11" y="501"/>
                  </a:lnTo>
                  <a:lnTo>
                    <a:pt x="18" y="501"/>
                  </a:lnTo>
                  <a:lnTo>
                    <a:pt x="23" y="508"/>
                  </a:lnTo>
                  <a:lnTo>
                    <a:pt x="23" y="520"/>
                  </a:lnTo>
                  <a:lnTo>
                    <a:pt x="28" y="518"/>
                  </a:lnTo>
                  <a:lnTo>
                    <a:pt x="26" y="522"/>
                  </a:lnTo>
                  <a:lnTo>
                    <a:pt x="23" y="520"/>
                  </a:lnTo>
                  <a:lnTo>
                    <a:pt x="18" y="522"/>
                  </a:lnTo>
                  <a:lnTo>
                    <a:pt x="14" y="529"/>
                  </a:lnTo>
                  <a:lnTo>
                    <a:pt x="14" y="527"/>
                  </a:lnTo>
                  <a:lnTo>
                    <a:pt x="14" y="532"/>
                  </a:lnTo>
                  <a:lnTo>
                    <a:pt x="9" y="532"/>
                  </a:lnTo>
                  <a:lnTo>
                    <a:pt x="9" y="536"/>
                  </a:lnTo>
                  <a:lnTo>
                    <a:pt x="4" y="539"/>
                  </a:lnTo>
                  <a:lnTo>
                    <a:pt x="4" y="541"/>
                  </a:lnTo>
                  <a:lnTo>
                    <a:pt x="7" y="546"/>
                  </a:lnTo>
                  <a:lnTo>
                    <a:pt x="14" y="553"/>
                  </a:lnTo>
                  <a:lnTo>
                    <a:pt x="18" y="558"/>
                  </a:lnTo>
                  <a:lnTo>
                    <a:pt x="18" y="560"/>
                  </a:lnTo>
                  <a:lnTo>
                    <a:pt x="14" y="567"/>
                  </a:lnTo>
                  <a:lnTo>
                    <a:pt x="21" y="572"/>
                  </a:lnTo>
                  <a:lnTo>
                    <a:pt x="30" y="574"/>
                  </a:lnTo>
                  <a:lnTo>
                    <a:pt x="30" y="577"/>
                  </a:lnTo>
                  <a:lnTo>
                    <a:pt x="33" y="579"/>
                  </a:lnTo>
                  <a:lnTo>
                    <a:pt x="30" y="584"/>
                  </a:lnTo>
                  <a:lnTo>
                    <a:pt x="35" y="591"/>
                  </a:lnTo>
                  <a:lnTo>
                    <a:pt x="35" y="591"/>
                  </a:lnTo>
                  <a:lnTo>
                    <a:pt x="40" y="591"/>
                  </a:lnTo>
                  <a:lnTo>
                    <a:pt x="44" y="598"/>
                  </a:lnTo>
                  <a:lnTo>
                    <a:pt x="49" y="605"/>
                  </a:lnTo>
                  <a:lnTo>
                    <a:pt x="49" y="610"/>
                  </a:lnTo>
                  <a:lnTo>
                    <a:pt x="49" y="610"/>
                  </a:lnTo>
                  <a:lnTo>
                    <a:pt x="49" y="610"/>
                  </a:lnTo>
                  <a:lnTo>
                    <a:pt x="59" y="614"/>
                  </a:lnTo>
                  <a:lnTo>
                    <a:pt x="68" y="603"/>
                  </a:lnTo>
                  <a:lnTo>
                    <a:pt x="73" y="600"/>
                  </a:lnTo>
                  <a:lnTo>
                    <a:pt x="77" y="598"/>
                  </a:lnTo>
                  <a:lnTo>
                    <a:pt x="80" y="598"/>
                  </a:lnTo>
                  <a:lnTo>
                    <a:pt x="82" y="596"/>
                  </a:lnTo>
                  <a:lnTo>
                    <a:pt x="87" y="593"/>
                  </a:lnTo>
                  <a:lnTo>
                    <a:pt x="89" y="596"/>
                  </a:lnTo>
                  <a:lnTo>
                    <a:pt x="92" y="596"/>
                  </a:lnTo>
                  <a:lnTo>
                    <a:pt x="89" y="600"/>
                  </a:lnTo>
                  <a:lnTo>
                    <a:pt x="94" y="600"/>
                  </a:lnTo>
                  <a:lnTo>
                    <a:pt x="96" y="610"/>
                  </a:lnTo>
                  <a:lnTo>
                    <a:pt x="99" y="614"/>
                  </a:lnTo>
                  <a:lnTo>
                    <a:pt x="106" y="622"/>
                  </a:lnTo>
                  <a:lnTo>
                    <a:pt x="106" y="624"/>
                  </a:lnTo>
                  <a:lnTo>
                    <a:pt x="111" y="624"/>
                  </a:lnTo>
                  <a:lnTo>
                    <a:pt x="111" y="622"/>
                  </a:lnTo>
                  <a:lnTo>
                    <a:pt x="113" y="624"/>
                  </a:lnTo>
                  <a:lnTo>
                    <a:pt x="120" y="626"/>
                  </a:lnTo>
                  <a:lnTo>
                    <a:pt x="134" y="631"/>
                  </a:lnTo>
                  <a:lnTo>
                    <a:pt x="134" y="638"/>
                  </a:lnTo>
                  <a:lnTo>
                    <a:pt x="129" y="643"/>
                  </a:lnTo>
                  <a:lnTo>
                    <a:pt x="132" y="648"/>
                  </a:lnTo>
                  <a:lnTo>
                    <a:pt x="129" y="652"/>
                  </a:lnTo>
                  <a:lnTo>
                    <a:pt x="118" y="650"/>
                  </a:lnTo>
                  <a:lnTo>
                    <a:pt x="115" y="648"/>
                  </a:lnTo>
                  <a:lnTo>
                    <a:pt x="113" y="648"/>
                  </a:lnTo>
                  <a:lnTo>
                    <a:pt x="115" y="655"/>
                  </a:lnTo>
                  <a:lnTo>
                    <a:pt x="122" y="657"/>
                  </a:lnTo>
                  <a:lnTo>
                    <a:pt x="127" y="662"/>
                  </a:lnTo>
                  <a:lnTo>
                    <a:pt x="134" y="657"/>
                  </a:lnTo>
                  <a:lnTo>
                    <a:pt x="144" y="657"/>
                  </a:lnTo>
                  <a:lnTo>
                    <a:pt x="146" y="657"/>
                  </a:lnTo>
                  <a:lnTo>
                    <a:pt x="148" y="662"/>
                  </a:lnTo>
                  <a:lnTo>
                    <a:pt x="151" y="662"/>
                  </a:lnTo>
                  <a:lnTo>
                    <a:pt x="153" y="671"/>
                  </a:lnTo>
                  <a:lnTo>
                    <a:pt x="153" y="671"/>
                  </a:lnTo>
                  <a:lnTo>
                    <a:pt x="153" y="673"/>
                  </a:lnTo>
                  <a:lnTo>
                    <a:pt x="153" y="676"/>
                  </a:lnTo>
                  <a:lnTo>
                    <a:pt x="153" y="685"/>
                  </a:lnTo>
                  <a:lnTo>
                    <a:pt x="153" y="688"/>
                  </a:lnTo>
                  <a:lnTo>
                    <a:pt x="160" y="690"/>
                  </a:lnTo>
                  <a:lnTo>
                    <a:pt x="167" y="695"/>
                  </a:lnTo>
                  <a:lnTo>
                    <a:pt x="170" y="695"/>
                  </a:lnTo>
                  <a:lnTo>
                    <a:pt x="179" y="692"/>
                  </a:lnTo>
                  <a:lnTo>
                    <a:pt x="191" y="681"/>
                  </a:lnTo>
                  <a:lnTo>
                    <a:pt x="191" y="676"/>
                  </a:lnTo>
                  <a:lnTo>
                    <a:pt x="196" y="678"/>
                  </a:lnTo>
                  <a:lnTo>
                    <a:pt x="200" y="690"/>
                  </a:lnTo>
                  <a:lnTo>
                    <a:pt x="200" y="688"/>
                  </a:lnTo>
                  <a:lnTo>
                    <a:pt x="207" y="688"/>
                  </a:lnTo>
                  <a:lnTo>
                    <a:pt x="214" y="695"/>
                  </a:lnTo>
                  <a:lnTo>
                    <a:pt x="219" y="695"/>
                  </a:lnTo>
                  <a:lnTo>
                    <a:pt x="224" y="697"/>
                  </a:lnTo>
                  <a:lnTo>
                    <a:pt x="224" y="695"/>
                  </a:lnTo>
                  <a:lnTo>
                    <a:pt x="233" y="704"/>
                  </a:lnTo>
                  <a:lnTo>
                    <a:pt x="231" y="709"/>
                  </a:lnTo>
                  <a:lnTo>
                    <a:pt x="233" y="709"/>
                  </a:lnTo>
                  <a:lnTo>
                    <a:pt x="229" y="716"/>
                  </a:lnTo>
                  <a:lnTo>
                    <a:pt x="233" y="714"/>
                  </a:lnTo>
                  <a:lnTo>
                    <a:pt x="233" y="711"/>
                  </a:lnTo>
                  <a:lnTo>
                    <a:pt x="238" y="709"/>
                  </a:lnTo>
                  <a:lnTo>
                    <a:pt x="243" y="709"/>
                  </a:lnTo>
                  <a:lnTo>
                    <a:pt x="243" y="714"/>
                  </a:lnTo>
                  <a:lnTo>
                    <a:pt x="248" y="711"/>
                  </a:lnTo>
                  <a:lnTo>
                    <a:pt x="252" y="707"/>
                  </a:lnTo>
                  <a:lnTo>
                    <a:pt x="259" y="707"/>
                  </a:lnTo>
                  <a:lnTo>
                    <a:pt x="266" y="714"/>
                  </a:lnTo>
                  <a:lnTo>
                    <a:pt x="274" y="711"/>
                  </a:lnTo>
                  <a:lnTo>
                    <a:pt x="274" y="707"/>
                  </a:lnTo>
                  <a:lnTo>
                    <a:pt x="278" y="707"/>
                  </a:lnTo>
                  <a:lnTo>
                    <a:pt x="281" y="709"/>
                  </a:lnTo>
                  <a:lnTo>
                    <a:pt x="283" y="709"/>
                  </a:lnTo>
                  <a:lnTo>
                    <a:pt x="285" y="709"/>
                  </a:lnTo>
                  <a:lnTo>
                    <a:pt x="292" y="711"/>
                  </a:lnTo>
                  <a:lnTo>
                    <a:pt x="295" y="714"/>
                  </a:lnTo>
                  <a:lnTo>
                    <a:pt x="295" y="723"/>
                  </a:lnTo>
                  <a:lnTo>
                    <a:pt x="295" y="733"/>
                  </a:lnTo>
                  <a:lnTo>
                    <a:pt x="295" y="737"/>
                  </a:lnTo>
                  <a:lnTo>
                    <a:pt x="295" y="737"/>
                  </a:lnTo>
                  <a:lnTo>
                    <a:pt x="297" y="740"/>
                  </a:lnTo>
                  <a:lnTo>
                    <a:pt x="292" y="747"/>
                  </a:lnTo>
                  <a:lnTo>
                    <a:pt x="292" y="749"/>
                  </a:lnTo>
                  <a:lnTo>
                    <a:pt x="288" y="756"/>
                  </a:lnTo>
                  <a:lnTo>
                    <a:pt x="288" y="763"/>
                  </a:lnTo>
                  <a:lnTo>
                    <a:pt x="288" y="763"/>
                  </a:lnTo>
                  <a:lnTo>
                    <a:pt x="283" y="768"/>
                  </a:lnTo>
                  <a:lnTo>
                    <a:pt x="285" y="768"/>
                  </a:lnTo>
                  <a:lnTo>
                    <a:pt x="290" y="770"/>
                  </a:lnTo>
                  <a:lnTo>
                    <a:pt x="290" y="775"/>
                  </a:lnTo>
                  <a:lnTo>
                    <a:pt x="290" y="782"/>
                  </a:lnTo>
                  <a:lnTo>
                    <a:pt x="292" y="787"/>
                  </a:lnTo>
                  <a:lnTo>
                    <a:pt x="295" y="787"/>
                  </a:lnTo>
                  <a:lnTo>
                    <a:pt x="295" y="782"/>
                  </a:lnTo>
                  <a:lnTo>
                    <a:pt x="297" y="782"/>
                  </a:lnTo>
                  <a:lnTo>
                    <a:pt x="300" y="782"/>
                  </a:lnTo>
                  <a:lnTo>
                    <a:pt x="297" y="787"/>
                  </a:lnTo>
                  <a:lnTo>
                    <a:pt x="304" y="792"/>
                  </a:lnTo>
                  <a:lnTo>
                    <a:pt x="304" y="789"/>
                  </a:lnTo>
                  <a:lnTo>
                    <a:pt x="309" y="794"/>
                  </a:lnTo>
                  <a:lnTo>
                    <a:pt x="309" y="801"/>
                  </a:lnTo>
                  <a:lnTo>
                    <a:pt x="309" y="806"/>
                  </a:lnTo>
                  <a:lnTo>
                    <a:pt x="314" y="810"/>
                  </a:lnTo>
                  <a:lnTo>
                    <a:pt x="318" y="810"/>
                  </a:lnTo>
                  <a:lnTo>
                    <a:pt x="318" y="810"/>
                  </a:lnTo>
                  <a:lnTo>
                    <a:pt x="326" y="815"/>
                  </a:lnTo>
                  <a:lnTo>
                    <a:pt x="328" y="820"/>
                  </a:lnTo>
                  <a:lnTo>
                    <a:pt x="337" y="825"/>
                  </a:lnTo>
                  <a:lnTo>
                    <a:pt x="335" y="829"/>
                  </a:lnTo>
                  <a:lnTo>
                    <a:pt x="337" y="832"/>
                  </a:lnTo>
                  <a:lnTo>
                    <a:pt x="340" y="827"/>
                  </a:lnTo>
                  <a:lnTo>
                    <a:pt x="342" y="820"/>
                  </a:lnTo>
                  <a:lnTo>
                    <a:pt x="344" y="820"/>
                  </a:lnTo>
                  <a:lnTo>
                    <a:pt x="347" y="818"/>
                  </a:lnTo>
                  <a:lnTo>
                    <a:pt x="349" y="815"/>
                  </a:lnTo>
                  <a:lnTo>
                    <a:pt x="352" y="815"/>
                  </a:lnTo>
                  <a:lnTo>
                    <a:pt x="356" y="820"/>
                  </a:lnTo>
                  <a:lnTo>
                    <a:pt x="361" y="829"/>
                  </a:lnTo>
                  <a:lnTo>
                    <a:pt x="363" y="829"/>
                  </a:lnTo>
                  <a:lnTo>
                    <a:pt x="366" y="834"/>
                  </a:lnTo>
                  <a:lnTo>
                    <a:pt x="366" y="832"/>
                  </a:lnTo>
                  <a:lnTo>
                    <a:pt x="370" y="834"/>
                  </a:lnTo>
                  <a:lnTo>
                    <a:pt x="370" y="829"/>
                  </a:lnTo>
                  <a:lnTo>
                    <a:pt x="380" y="834"/>
                  </a:lnTo>
                  <a:lnTo>
                    <a:pt x="387" y="834"/>
                  </a:lnTo>
                  <a:lnTo>
                    <a:pt x="392" y="836"/>
                  </a:lnTo>
                  <a:lnTo>
                    <a:pt x="401" y="827"/>
                  </a:lnTo>
                  <a:lnTo>
                    <a:pt x="401" y="825"/>
                  </a:lnTo>
                  <a:lnTo>
                    <a:pt x="411" y="827"/>
                  </a:lnTo>
                  <a:lnTo>
                    <a:pt x="413" y="832"/>
                  </a:lnTo>
                  <a:lnTo>
                    <a:pt x="413" y="834"/>
                  </a:lnTo>
                  <a:lnTo>
                    <a:pt x="418" y="834"/>
                  </a:lnTo>
                  <a:lnTo>
                    <a:pt x="420" y="832"/>
                  </a:lnTo>
                  <a:lnTo>
                    <a:pt x="418" y="827"/>
                  </a:lnTo>
                  <a:lnTo>
                    <a:pt x="420" y="822"/>
                  </a:lnTo>
                  <a:lnTo>
                    <a:pt x="422" y="825"/>
                  </a:lnTo>
                  <a:lnTo>
                    <a:pt x="425" y="822"/>
                  </a:lnTo>
                  <a:lnTo>
                    <a:pt x="432" y="829"/>
                  </a:lnTo>
                  <a:lnTo>
                    <a:pt x="429" y="834"/>
                  </a:lnTo>
                  <a:lnTo>
                    <a:pt x="434" y="829"/>
                  </a:lnTo>
                  <a:lnTo>
                    <a:pt x="439" y="832"/>
                  </a:lnTo>
                  <a:lnTo>
                    <a:pt x="439" y="841"/>
                  </a:lnTo>
                  <a:lnTo>
                    <a:pt x="441" y="848"/>
                  </a:lnTo>
                  <a:lnTo>
                    <a:pt x="439" y="846"/>
                  </a:lnTo>
                  <a:lnTo>
                    <a:pt x="432" y="846"/>
                  </a:lnTo>
                  <a:lnTo>
                    <a:pt x="429" y="848"/>
                  </a:lnTo>
                  <a:lnTo>
                    <a:pt x="434" y="851"/>
                  </a:lnTo>
                  <a:lnTo>
                    <a:pt x="441" y="862"/>
                  </a:lnTo>
                  <a:lnTo>
                    <a:pt x="444" y="860"/>
                  </a:lnTo>
                  <a:lnTo>
                    <a:pt x="441" y="858"/>
                  </a:lnTo>
                  <a:lnTo>
                    <a:pt x="444" y="858"/>
                  </a:lnTo>
                  <a:lnTo>
                    <a:pt x="453" y="860"/>
                  </a:lnTo>
                  <a:lnTo>
                    <a:pt x="453" y="862"/>
                  </a:lnTo>
                  <a:lnTo>
                    <a:pt x="448" y="862"/>
                  </a:lnTo>
                  <a:lnTo>
                    <a:pt x="446" y="867"/>
                  </a:lnTo>
                  <a:lnTo>
                    <a:pt x="458" y="884"/>
                  </a:lnTo>
                  <a:lnTo>
                    <a:pt x="451" y="884"/>
                  </a:lnTo>
                  <a:lnTo>
                    <a:pt x="453" y="891"/>
                  </a:lnTo>
                  <a:lnTo>
                    <a:pt x="453" y="895"/>
                  </a:lnTo>
                  <a:lnTo>
                    <a:pt x="451" y="898"/>
                  </a:lnTo>
                  <a:lnTo>
                    <a:pt x="444" y="898"/>
                  </a:lnTo>
                  <a:lnTo>
                    <a:pt x="444" y="895"/>
                  </a:lnTo>
                  <a:lnTo>
                    <a:pt x="441" y="898"/>
                  </a:lnTo>
                  <a:lnTo>
                    <a:pt x="439" y="895"/>
                  </a:lnTo>
                  <a:lnTo>
                    <a:pt x="432" y="895"/>
                  </a:lnTo>
                  <a:lnTo>
                    <a:pt x="422" y="891"/>
                  </a:lnTo>
                  <a:lnTo>
                    <a:pt x="420" y="895"/>
                  </a:lnTo>
                  <a:lnTo>
                    <a:pt x="425" y="900"/>
                  </a:lnTo>
                  <a:lnTo>
                    <a:pt x="422" y="910"/>
                  </a:lnTo>
                  <a:lnTo>
                    <a:pt x="420" y="905"/>
                  </a:lnTo>
                  <a:lnTo>
                    <a:pt x="411" y="907"/>
                  </a:lnTo>
                  <a:lnTo>
                    <a:pt x="413" y="910"/>
                  </a:lnTo>
                  <a:lnTo>
                    <a:pt x="415" y="910"/>
                  </a:lnTo>
                  <a:lnTo>
                    <a:pt x="413" y="917"/>
                  </a:lnTo>
                  <a:lnTo>
                    <a:pt x="418" y="919"/>
                  </a:lnTo>
                  <a:lnTo>
                    <a:pt x="415" y="929"/>
                  </a:lnTo>
                  <a:lnTo>
                    <a:pt x="408" y="929"/>
                  </a:lnTo>
                  <a:lnTo>
                    <a:pt x="401" y="929"/>
                  </a:lnTo>
                  <a:lnTo>
                    <a:pt x="399" y="933"/>
                  </a:lnTo>
                  <a:lnTo>
                    <a:pt x="401" y="936"/>
                  </a:lnTo>
                  <a:lnTo>
                    <a:pt x="399" y="938"/>
                  </a:lnTo>
                  <a:lnTo>
                    <a:pt x="401" y="938"/>
                  </a:lnTo>
                  <a:lnTo>
                    <a:pt x="399" y="943"/>
                  </a:lnTo>
                  <a:lnTo>
                    <a:pt x="401" y="945"/>
                  </a:lnTo>
                  <a:lnTo>
                    <a:pt x="396" y="947"/>
                  </a:lnTo>
                  <a:lnTo>
                    <a:pt x="394" y="950"/>
                  </a:lnTo>
                  <a:lnTo>
                    <a:pt x="389" y="947"/>
                  </a:lnTo>
                  <a:lnTo>
                    <a:pt x="389" y="957"/>
                  </a:lnTo>
                  <a:lnTo>
                    <a:pt x="389" y="955"/>
                  </a:lnTo>
                  <a:lnTo>
                    <a:pt x="385" y="952"/>
                  </a:lnTo>
                  <a:lnTo>
                    <a:pt x="385" y="952"/>
                  </a:lnTo>
                  <a:lnTo>
                    <a:pt x="382" y="957"/>
                  </a:lnTo>
                  <a:lnTo>
                    <a:pt x="380" y="962"/>
                  </a:lnTo>
                  <a:lnTo>
                    <a:pt x="375" y="962"/>
                  </a:lnTo>
                  <a:lnTo>
                    <a:pt x="368" y="964"/>
                  </a:lnTo>
                  <a:lnTo>
                    <a:pt x="370" y="971"/>
                  </a:lnTo>
                  <a:lnTo>
                    <a:pt x="366" y="973"/>
                  </a:lnTo>
                  <a:lnTo>
                    <a:pt x="368" y="983"/>
                  </a:lnTo>
                  <a:lnTo>
                    <a:pt x="370" y="983"/>
                  </a:lnTo>
                  <a:lnTo>
                    <a:pt x="370" y="981"/>
                  </a:lnTo>
                  <a:lnTo>
                    <a:pt x="375" y="981"/>
                  </a:lnTo>
                  <a:lnTo>
                    <a:pt x="380" y="973"/>
                  </a:lnTo>
                  <a:lnTo>
                    <a:pt x="387" y="976"/>
                  </a:lnTo>
                  <a:lnTo>
                    <a:pt x="389" y="978"/>
                  </a:lnTo>
                  <a:lnTo>
                    <a:pt x="392" y="985"/>
                  </a:lnTo>
                  <a:lnTo>
                    <a:pt x="389" y="985"/>
                  </a:lnTo>
                  <a:lnTo>
                    <a:pt x="389" y="992"/>
                  </a:lnTo>
                  <a:lnTo>
                    <a:pt x="387" y="997"/>
                  </a:lnTo>
                  <a:lnTo>
                    <a:pt x="389" y="999"/>
                  </a:lnTo>
                  <a:lnTo>
                    <a:pt x="392" y="1004"/>
                  </a:lnTo>
                  <a:lnTo>
                    <a:pt x="403" y="1004"/>
                  </a:lnTo>
                  <a:lnTo>
                    <a:pt x="406" y="1004"/>
                  </a:lnTo>
                  <a:lnTo>
                    <a:pt x="418" y="1011"/>
                  </a:lnTo>
                  <a:lnTo>
                    <a:pt x="427" y="1018"/>
                  </a:lnTo>
                  <a:lnTo>
                    <a:pt x="425" y="1021"/>
                  </a:lnTo>
                  <a:lnTo>
                    <a:pt x="425" y="1023"/>
                  </a:lnTo>
                  <a:lnTo>
                    <a:pt x="422" y="1025"/>
                  </a:lnTo>
                  <a:lnTo>
                    <a:pt x="420" y="1028"/>
                  </a:lnTo>
                  <a:lnTo>
                    <a:pt x="429" y="1037"/>
                  </a:lnTo>
                  <a:lnTo>
                    <a:pt x="434" y="1032"/>
                  </a:lnTo>
                  <a:lnTo>
                    <a:pt x="432" y="1032"/>
                  </a:lnTo>
                  <a:lnTo>
                    <a:pt x="432" y="1030"/>
                  </a:lnTo>
                  <a:lnTo>
                    <a:pt x="429" y="1030"/>
                  </a:lnTo>
                  <a:lnTo>
                    <a:pt x="425" y="1028"/>
                  </a:lnTo>
                  <a:lnTo>
                    <a:pt x="432" y="1028"/>
                  </a:lnTo>
                  <a:lnTo>
                    <a:pt x="444" y="1037"/>
                  </a:lnTo>
                  <a:lnTo>
                    <a:pt x="441" y="1028"/>
                  </a:lnTo>
                  <a:lnTo>
                    <a:pt x="448" y="1028"/>
                  </a:lnTo>
                  <a:lnTo>
                    <a:pt x="451" y="1030"/>
                  </a:lnTo>
                  <a:lnTo>
                    <a:pt x="453" y="1035"/>
                  </a:lnTo>
                  <a:lnTo>
                    <a:pt x="455" y="1037"/>
                  </a:lnTo>
                  <a:lnTo>
                    <a:pt x="453" y="1042"/>
                  </a:lnTo>
                  <a:lnTo>
                    <a:pt x="453" y="1047"/>
                  </a:lnTo>
                  <a:lnTo>
                    <a:pt x="458" y="1049"/>
                  </a:lnTo>
                  <a:lnTo>
                    <a:pt x="463" y="1049"/>
                  </a:lnTo>
                  <a:lnTo>
                    <a:pt x="465" y="1047"/>
                  </a:lnTo>
                  <a:lnTo>
                    <a:pt x="467" y="1054"/>
                  </a:lnTo>
                  <a:lnTo>
                    <a:pt x="470" y="1056"/>
                  </a:lnTo>
                  <a:lnTo>
                    <a:pt x="472" y="1051"/>
                  </a:lnTo>
                  <a:lnTo>
                    <a:pt x="474" y="1047"/>
                  </a:lnTo>
                  <a:lnTo>
                    <a:pt x="472" y="1044"/>
                  </a:lnTo>
                  <a:lnTo>
                    <a:pt x="479" y="1044"/>
                  </a:lnTo>
                  <a:lnTo>
                    <a:pt x="479" y="1040"/>
                  </a:lnTo>
                  <a:lnTo>
                    <a:pt x="484" y="1037"/>
                  </a:lnTo>
                  <a:lnTo>
                    <a:pt x="486" y="1037"/>
                  </a:lnTo>
                  <a:lnTo>
                    <a:pt x="481" y="1028"/>
                  </a:lnTo>
                  <a:lnTo>
                    <a:pt x="486" y="1025"/>
                  </a:lnTo>
                  <a:lnTo>
                    <a:pt x="491" y="1025"/>
                  </a:lnTo>
                  <a:lnTo>
                    <a:pt x="491" y="1028"/>
                  </a:lnTo>
                  <a:lnTo>
                    <a:pt x="496" y="1028"/>
                  </a:lnTo>
                  <a:lnTo>
                    <a:pt x="496" y="1032"/>
                  </a:lnTo>
                  <a:lnTo>
                    <a:pt x="500" y="1030"/>
                  </a:lnTo>
                  <a:lnTo>
                    <a:pt x="505" y="1025"/>
                  </a:lnTo>
                  <a:lnTo>
                    <a:pt x="515" y="1025"/>
                  </a:lnTo>
                  <a:lnTo>
                    <a:pt x="515" y="1028"/>
                  </a:lnTo>
                  <a:lnTo>
                    <a:pt x="522" y="1035"/>
                  </a:lnTo>
                  <a:lnTo>
                    <a:pt x="524" y="1042"/>
                  </a:lnTo>
                  <a:lnTo>
                    <a:pt x="529" y="1047"/>
                  </a:lnTo>
                  <a:lnTo>
                    <a:pt x="529" y="1051"/>
                  </a:lnTo>
                  <a:lnTo>
                    <a:pt x="533" y="1047"/>
                  </a:lnTo>
                  <a:lnTo>
                    <a:pt x="536" y="1047"/>
                  </a:lnTo>
                  <a:lnTo>
                    <a:pt x="536" y="1042"/>
                  </a:lnTo>
                  <a:lnTo>
                    <a:pt x="538" y="1037"/>
                  </a:lnTo>
                  <a:lnTo>
                    <a:pt x="538" y="1037"/>
                  </a:lnTo>
                  <a:lnTo>
                    <a:pt x="538" y="1035"/>
                  </a:lnTo>
                  <a:lnTo>
                    <a:pt x="536" y="1032"/>
                  </a:lnTo>
                  <a:lnTo>
                    <a:pt x="538" y="1035"/>
                  </a:lnTo>
                  <a:lnTo>
                    <a:pt x="543" y="1028"/>
                  </a:lnTo>
                  <a:lnTo>
                    <a:pt x="548" y="1032"/>
                  </a:lnTo>
                  <a:lnTo>
                    <a:pt x="552" y="1028"/>
                  </a:lnTo>
                  <a:lnTo>
                    <a:pt x="552" y="1028"/>
                  </a:lnTo>
                  <a:lnTo>
                    <a:pt x="552" y="1018"/>
                  </a:lnTo>
                  <a:lnTo>
                    <a:pt x="552" y="1016"/>
                  </a:lnTo>
                  <a:lnTo>
                    <a:pt x="557" y="1018"/>
                  </a:lnTo>
                  <a:lnTo>
                    <a:pt x="569" y="1018"/>
                  </a:lnTo>
                  <a:lnTo>
                    <a:pt x="576" y="1016"/>
                  </a:lnTo>
                  <a:lnTo>
                    <a:pt x="581" y="1009"/>
                  </a:lnTo>
                  <a:lnTo>
                    <a:pt x="581" y="1009"/>
                  </a:lnTo>
                  <a:lnTo>
                    <a:pt x="585" y="1009"/>
                  </a:lnTo>
                  <a:lnTo>
                    <a:pt x="585" y="1004"/>
                  </a:lnTo>
                  <a:lnTo>
                    <a:pt x="588" y="1004"/>
                  </a:lnTo>
                  <a:lnTo>
                    <a:pt x="588" y="1004"/>
                  </a:lnTo>
                  <a:lnTo>
                    <a:pt x="581" y="1002"/>
                  </a:lnTo>
                  <a:lnTo>
                    <a:pt x="585" y="997"/>
                  </a:lnTo>
                  <a:lnTo>
                    <a:pt x="588" y="997"/>
                  </a:lnTo>
                  <a:lnTo>
                    <a:pt x="595" y="992"/>
                  </a:lnTo>
                  <a:lnTo>
                    <a:pt x="600" y="988"/>
                  </a:lnTo>
                  <a:lnTo>
                    <a:pt x="604" y="992"/>
                  </a:lnTo>
                  <a:lnTo>
                    <a:pt x="611" y="985"/>
                  </a:lnTo>
                  <a:lnTo>
                    <a:pt x="618" y="990"/>
                  </a:lnTo>
                  <a:lnTo>
                    <a:pt x="621" y="985"/>
                  </a:lnTo>
                  <a:lnTo>
                    <a:pt x="628" y="990"/>
                  </a:lnTo>
                  <a:lnTo>
                    <a:pt x="633" y="990"/>
                  </a:lnTo>
                  <a:lnTo>
                    <a:pt x="633" y="997"/>
                  </a:lnTo>
                  <a:lnTo>
                    <a:pt x="637" y="995"/>
                  </a:lnTo>
                  <a:lnTo>
                    <a:pt x="635" y="992"/>
                  </a:lnTo>
                  <a:lnTo>
                    <a:pt x="637" y="990"/>
                  </a:lnTo>
                  <a:lnTo>
                    <a:pt x="642" y="990"/>
                  </a:lnTo>
                  <a:lnTo>
                    <a:pt x="642" y="990"/>
                  </a:lnTo>
                  <a:lnTo>
                    <a:pt x="642" y="985"/>
                  </a:lnTo>
                  <a:lnTo>
                    <a:pt x="642" y="985"/>
                  </a:lnTo>
                  <a:lnTo>
                    <a:pt x="644" y="983"/>
                  </a:lnTo>
                  <a:lnTo>
                    <a:pt x="642" y="981"/>
                  </a:lnTo>
                  <a:lnTo>
                    <a:pt x="647" y="976"/>
                  </a:lnTo>
                  <a:lnTo>
                    <a:pt x="647" y="971"/>
                  </a:lnTo>
                  <a:lnTo>
                    <a:pt x="649" y="966"/>
                  </a:lnTo>
                  <a:lnTo>
                    <a:pt x="647" y="962"/>
                  </a:lnTo>
                  <a:lnTo>
                    <a:pt x="652" y="962"/>
                  </a:lnTo>
                  <a:lnTo>
                    <a:pt x="656" y="962"/>
                  </a:lnTo>
                  <a:lnTo>
                    <a:pt x="666" y="971"/>
                  </a:lnTo>
                  <a:lnTo>
                    <a:pt x="666" y="971"/>
                  </a:lnTo>
                  <a:lnTo>
                    <a:pt x="661" y="971"/>
                  </a:lnTo>
                  <a:lnTo>
                    <a:pt x="659" y="973"/>
                  </a:lnTo>
                  <a:lnTo>
                    <a:pt x="663" y="976"/>
                  </a:lnTo>
                  <a:lnTo>
                    <a:pt x="666" y="973"/>
                  </a:lnTo>
                  <a:lnTo>
                    <a:pt x="668" y="976"/>
                  </a:lnTo>
                  <a:lnTo>
                    <a:pt x="675" y="971"/>
                  </a:lnTo>
                  <a:lnTo>
                    <a:pt x="685" y="966"/>
                  </a:lnTo>
                  <a:lnTo>
                    <a:pt x="680" y="964"/>
                  </a:lnTo>
                  <a:lnTo>
                    <a:pt x="682" y="952"/>
                  </a:lnTo>
                  <a:lnTo>
                    <a:pt x="692" y="959"/>
                  </a:lnTo>
                  <a:lnTo>
                    <a:pt x="696" y="952"/>
                  </a:lnTo>
                  <a:lnTo>
                    <a:pt x="703" y="947"/>
                  </a:lnTo>
                  <a:lnTo>
                    <a:pt x="706" y="952"/>
                  </a:lnTo>
                  <a:lnTo>
                    <a:pt x="706" y="955"/>
                  </a:lnTo>
                  <a:lnTo>
                    <a:pt x="708" y="959"/>
                  </a:lnTo>
                  <a:lnTo>
                    <a:pt x="711" y="962"/>
                  </a:lnTo>
                  <a:lnTo>
                    <a:pt x="708" y="964"/>
                  </a:lnTo>
                  <a:lnTo>
                    <a:pt x="708" y="966"/>
                  </a:lnTo>
                  <a:lnTo>
                    <a:pt x="708" y="969"/>
                  </a:lnTo>
                  <a:lnTo>
                    <a:pt x="708" y="966"/>
                  </a:lnTo>
                  <a:lnTo>
                    <a:pt x="708" y="971"/>
                  </a:lnTo>
                  <a:lnTo>
                    <a:pt x="711" y="971"/>
                  </a:lnTo>
                  <a:lnTo>
                    <a:pt x="713" y="973"/>
                  </a:lnTo>
                  <a:lnTo>
                    <a:pt x="713" y="971"/>
                  </a:lnTo>
                  <a:lnTo>
                    <a:pt x="713" y="969"/>
                  </a:lnTo>
                  <a:lnTo>
                    <a:pt x="713" y="971"/>
                  </a:lnTo>
                  <a:lnTo>
                    <a:pt x="718" y="973"/>
                  </a:lnTo>
                  <a:lnTo>
                    <a:pt x="713" y="973"/>
                  </a:lnTo>
                  <a:lnTo>
                    <a:pt x="715" y="976"/>
                  </a:lnTo>
                  <a:lnTo>
                    <a:pt x="722" y="983"/>
                  </a:lnTo>
                  <a:lnTo>
                    <a:pt x="727" y="985"/>
                  </a:lnTo>
                  <a:lnTo>
                    <a:pt x="737" y="985"/>
                  </a:lnTo>
                  <a:lnTo>
                    <a:pt x="739" y="985"/>
                  </a:lnTo>
                  <a:lnTo>
                    <a:pt x="741" y="985"/>
                  </a:lnTo>
                  <a:lnTo>
                    <a:pt x="746" y="978"/>
                  </a:lnTo>
                  <a:lnTo>
                    <a:pt x="751" y="978"/>
                  </a:lnTo>
                  <a:lnTo>
                    <a:pt x="753" y="971"/>
                  </a:lnTo>
                  <a:lnTo>
                    <a:pt x="751" y="969"/>
                  </a:lnTo>
                  <a:lnTo>
                    <a:pt x="751" y="966"/>
                  </a:lnTo>
                  <a:lnTo>
                    <a:pt x="755" y="966"/>
                  </a:lnTo>
                  <a:lnTo>
                    <a:pt x="755" y="966"/>
                  </a:lnTo>
                  <a:lnTo>
                    <a:pt x="755" y="971"/>
                  </a:lnTo>
                  <a:lnTo>
                    <a:pt x="760" y="971"/>
                  </a:lnTo>
                  <a:lnTo>
                    <a:pt x="760" y="973"/>
                  </a:lnTo>
                  <a:lnTo>
                    <a:pt x="765" y="973"/>
                  </a:lnTo>
                  <a:lnTo>
                    <a:pt x="767" y="973"/>
                  </a:lnTo>
                  <a:lnTo>
                    <a:pt x="774" y="981"/>
                  </a:lnTo>
                  <a:lnTo>
                    <a:pt x="777" y="981"/>
                  </a:lnTo>
                  <a:lnTo>
                    <a:pt x="779" y="978"/>
                  </a:lnTo>
                  <a:lnTo>
                    <a:pt x="784" y="981"/>
                  </a:lnTo>
                  <a:lnTo>
                    <a:pt x="786" y="985"/>
                  </a:lnTo>
                  <a:lnTo>
                    <a:pt x="791" y="990"/>
                  </a:lnTo>
                  <a:lnTo>
                    <a:pt x="791" y="988"/>
                  </a:lnTo>
                  <a:lnTo>
                    <a:pt x="789" y="981"/>
                  </a:lnTo>
                  <a:lnTo>
                    <a:pt x="791" y="981"/>
                  </a:lnTo>
                  <a:lnTo>
                    <a:pt x="796" y="981"/>
                  </a:lnTo>
                  <a:lnTo>
                    <a:pt x="800" y="983"/>
                  </a:lnTo>
                  <a:lnTo>
                    <a:pt x="800" y="981"/>
                  </a:lnTo>
                  <a:lnTo>
                    <a:pt x="803" y="978"/>
                  </a:lnTo>
                  <a:lnTo>
                    <a:pt x="812" y="985"/>
                  </a:lnTo>
                  <a:lnTo>
                    <a:pt x="815" y="983"/>
                  </a:lnTo>
                  <a:lnTo>
                    <a:pt x="817" y="981"/>
                  </a:lnTo>
                  <a:lnTo>
                    <a:pt x="815" y="981"/>
                  </a:lnTo>
                  <a:lnTo>
                    <a:pt x="817" y="978"/>
                  </a:lnTo>
                  <a:lnTo>
                    <a:pt x="819" y="973"/>
                  </a:lnTo>
                  <a:lnTo>
                    <a:pt x="822" y="973"/>
                  </a:lnTo>
                  <a:lnTo>
                    <a:pt x="824" y="978"/>
                  </a:lnTo>
                  <a:lnTo>
                    <a:pt x="833" y="976"/>
                  </a:lnTo>
                  <a:lnTo>
                    <a:pt x="833" y="971"/>
                  </a:lnTo>
                  <a:lnTo>
                    <a:pt x="829" y="971"/>
                  </a:lnTo>
                  <a:lnTo>
                    <a:pt x="829" y="966"/>
                  </a:lnTo>
                  <a:lnTo>
                    <a:pt x="822" y="962"/>
                  </a:lnTo>
                  <a:lnTo>
                    <a:pt x="829" y="955"/>
                  </a:lnTo>
                  <a:lnTo>
                    <a:pt x="826" y="952"/>
                  </a:lnTo>
                  <a:lnTo>
                    <a:pt x="829" y="955"/>
                  </a:lnTo>
                  <a:lnTo>
                    <a:pt x="838" y="950"/>
                  </a:lnTo>
                  <a:lnTo>
                    <a:pt x="843" y="950"/>
                  </a:lnTo>
                  <a:lnTo>
                    <a:pt x="848" y="947"/>
                  </a:lnTo>
                  <a:lnTo>
                    <a:pt x="852" y="947"/>
                  </a:lnTo>
                  <a:lnTo>
                    <a:pt x="857" y="952"/>
                  </a:lnTo>
                  <a:lnTo>
                    <a:pt x="862" y="947"/>
                  </a:lnTo>
                  <a:lnTo>
                    <a:pt x="866" y="952"/>
                  </a:lnTo>
                  <a:lnTo>
                    <a:pt x="874" y="947"/>
                  </a:lnTo>
                  <a:lnTo>
                    <a:pt x="881" y="952"/>
                  </a:lnTo>
                  <a:lnTo>
                    <a:pt x="885" y="947"/>
                  </a:lnTo>
                  <a:lnTo>
                    <a:pt x="885" y="945"/>
                  </a:lnTo>
                  <a:lnTo>
                    <a:pt x="890" y="940"/>
                  </a:lnTo>
                  <a:lnTo>
                    <a:pt x="895" y="940"/>
                  </a:lnTo>
                  <a:lnTo>
                    <a:pt x="895" y="938"/>
                  </a:lnTo>
                  <a:lnTo>
                    <a:pt x="890" y="929"/>
                  </a:lnTo>
                  <a:lnTo>
                    <a:pt x="890" y="924"/>
                  </a:lnTo>
                  <a:lnTo>
                    <a:pt x="895" y="924"/>
                  </a:lnTo>
                  <a:lnTo>
                    <a:pt x="902" y="924"/>
                  </a:lnTo>
                  <a:lnTo>
                    <a:pt x="907" y="924"/>
                  </a:lnTo>
                  <a:lnTo>
                    <a:pt x="909" y="924"/>
                  </a:lnTo>
                  <a:lnTo>
                    <a:pt x="911" y="919"/>
                  </a:lnTo>
                  <a:lnTo>
                    <a:pt x="916" y="919"/>
                  </a:lnTo>
                  <a:lnTo>
                    <a:pt x="918" y="914"/>
                  </a:lnTo>
                  <a:lnTo>
                    <a:pt x="921" y="912"/>
                  </a:lnTo>
                  <a:lnTo>
                    <a:pt x="923" y="907"/>
                  </a:lnTo>
                  <a:lnTo>
                    <a:pt x="926" y="910"/>
                  </a:lnTo>
                  <a:lnTo>
                    <a:pt x="926" y="907"/>
                  </a:lnTo>
                  <a:lnTo>
                    <a:pt x="930" y="891"/>
                  </a:lnTo>
                  <a:lnTo>
                    <a:pt x="928" y="891"/>
                  </a:lnTo>
                  <a:lnTo>
                    <a:pt x="928" y="886"/>
                  </a:lnTo>
                  <a:lnTo>
                    <a:pt x="918" y="886"/>
                  </a:lnTo>
                  <a:lnTo>
                    <a:pt x="923" y="877"/>
                  </a:lnTo>
                  <a:lnTo>
                    <a:pt x="923" y="872"/>
                  </a:lnTo>
                  <a:lnTo>
                    <a:pt x="921" y="872"/>
                  </a:lnTo>
                  <a:lnTo>
                    <a:pt x="921" y="877"/>
                  </a:lnTo>
                  <a:lnTo>
                    <a:pt x="914" y="881"/>
                  </a:lnTo>
                  <a:lnTo>
                    <a:pt x="909" y="879"/>
                  </a:lnTo>
                  <a:lnTo>
                    <a:pt x="907" y="881"/>
                  </a:lnTo>
                  <a:lnTo>
                    <a:pt x="904" y="881"/>
                  </a:lnTo>
                  <a:lnTo>
                    <a:pt x="909" y="877"/>
                  </a:lnTo>
                  <a:lnTo>
                    <a:pt x="909" y="872"/>
                  </a:lnTo>
                  <a:lnTo>
                    <a:pt x="911" y="874"/>
                  </a:lnTo>
                  <a:lnTo>
                    <a:pt x="914" y="872"/>
                  </a:lnTo>
                  <a:lnTo>
                    <a:pt x="909" y="865"/>
                  </a:lnTo>
                  <a:lnTo>
                    <a:pt x="909" y="860"/>
                  </a:lnTo>
                  <a:lnTo>
                    <a:pt x="909" y="855"/>
                  </a:lnTo>
                  <a:lnTo>
                    <a:pt x="904" y="858"/>
                  </a:lnTo>
                  <a:lnTo>
                    <a:pt x="907" y="853"/>
                  </a:lnTo>
                  <a:lnTo>
                    <a:pt x="902" y="851"/>
                  </a:lnTo>
                  <a:lnTo>
                    <a:pt x="904" y="848"/>
                  </a:lnTo>
                  <a:lnTo>
                    <a:pt x="909" y="839"/>
                  </a:lnTo>
                  <a:lnTo>
                    <a:pt x="916" y="839"/>
                  </a:lnTo>
                  <a:lnTo>
                    <a:pt x="926" y="841"/>
                  </a:lnTo>
                  <a:lnTo>
                    <a:pt x="928" y="839"/>
                  </a:lnTo>
                  <a:lnTo>
                    <a:pt x="928" y="834"/>
                  </a:lnTo>
                  <a:lnTo>
                    <a:pt x="935" y="839"/>
                  </a:lnTo>
                  <a:lnTo>
                    <a:pt x="940" y="832"/>
                  </a:lnTo>
                  <a:lnTo>
                    <a:pt x="935" y="829"/>
                  </a:lnTo>
                  <a:lnTo>
                    <a:pt x="935" y="820"/>
                  </a:lnTo>
                  <a:lnTo>
                    <a:pt x="937" y="815"/>
                  </a:lnTo>
                  <a:lnTo>
                    <a:pt x="937" y="818"/>
                  </a:lnTo>
                  <a:lnTo>
                    <a:pt x="940" y="813"/>
                  </a:lnTo>
                  <a:lnTo>
                    <a:pt x="935" y="806"/>
                  </a:lnTo>
                  <a:lnTo>
                    <a:pt x="933" y="801"/>
                  </a:lnTo>
                  <a:lnTo>
                    <a:pt x="928" y="801"/>
                  </a:lnTo>
                  <a:lnTo>
                    <a:pt x="921" y="799"/>
                  </a:lnTo>
                  <a:lnTo>
                    <a:pt x="916" y="799"/>
                  </a:lnTo>
                  <a:lnTo>
                    <a:pt x="914" y="796"/>
                  </a:lnTo>
                  <a:lnTo>
                    <a:pt x="918" y="787"/>
                  </a:lnTo>
                  <a:lnTo>
                    <a:pt x="916" y="782"/>
                  </a:lnTo>
                  <a:lnTo>
                    <a:pt x="918" y="777"/>
                  </a:lnTo>
                  <a:lnTo>
                    <a:pt x="926" y="763"/>
                  </a:lnTo>
                  <a:lnTo>
                    <a:pt x="930" y="759"/>
                  </a:lnTo>
                  <a:lnTo>
                    <a:pt x="930" y="754"/>
                  </a:lnTo>
                  <a:lnTo>
                    <a:pt x="933" y="751"/>
                  </a:lnTo>
                  <a:lnTo>
                    <a:pt x="935" y="751"/>
                  </a:lnTo>
                  <a:lnTo>
                    <a:pt x="942" y="751"/>
                  </a:lnTo>
                  <a:lnTo>
                    <a:pt x="942" y="754"/>
                  </a:lnTo>
                  <a:lnTo>
                    <a:pt x="947" y="754"/>
                  </a:lnTo>
                  <a:lnTo>
                    <a:pt x="947" y="751"/>
                  </a:lnTo>
                  <a:lnTo>
                    <a:pt x="952" y="751"/>
                  </a:lnTo>
                  <a:lnTo>
                    <a:pt x="954" y="749"/>
                  </a:lnTo>
                  <a:lnTo>
                    <a:pt x="956" y="749"/>
                  </a:lnTo>
                  <a:lnTo>
                    <a:pt x="956" y="742"/>
                  </a:lnTo>
                  <a:lnTo>
                    <a:pt x="952" y="737"/>
                  </a:lnTo>
                  <a:lnTo>
                    <a:pt x="952" y="733"/>
                  </a:lnTo>
                  <a:lnTo>
                    <a:pt x="949" y="730"/>
                  </a:lnTo>
                  <a:lnTo>
                    <a:pt x="949" y="728"/>
                  </a:lnTo>
                  <a:lnTo>
                    <a:pt x="940" y="728"/>
                  </a:lnTo>
                  <a:lnTo>
                    <a:pt x="937" y="723"/>
                  </a:lnTo>
                  <a:lnTo>
                    <a:pt x="937" y="716"/>
                  </a:lnTo>
                  <a:lnTo>
                    <a:pt x="942" y="709"/>
                  </a:lnTo>
                  <a:lnTo>
                    <a:pt x="942" y="707"/>
                  </a:lnTo>
                  <a:lnTo>
                    <a:pt x="944" y="709"/>
                  </a:lnTo>
                  <a:lnTo>
                    <a:pt x="952" y="707"/>
                  </a:lnTo>
                  <a:lnTo>
                    <a:pt x="952" y="704"/>
                  </a:lnTo>
                  <a:lnTo>
                    <a:pt x="956" y="704"/>
                  </a:lnTo>
                  <a:lnTo>
                    <a:pt x="956" y="704"/>
                  </a:lnTo>
                  <a:lnTo>
                    <a:pt x="954" y="699"/>
                  </a:lnTo>
                  <a:lnTo>
                    <a:pt x="956" y="697"/>
                  </a:lnTo>
                  <a:lnTo>
                    <a:pt x="961" y="697"/>
                  </a:lnTo>
                  <a:lnTo>
                    <a:pt x="966" y="695"/>
                  </a:lnTo>
                  <a:lnTo>
                    <a:pt x="966" y="690"/>
                  </a:lnTo>
                  <a:lnTo>
                    <a:pt x="968" y="688"/>
                  </a:lnTo>
                  <a:lnTo>
                    <a:pt x="966" y="681"/>
                  </a:lnTo>
                  <a:lnTo>
                    <a:pt x="966" y="681"/>
                  </a:lnTo>
                  <a:lnTo>
                    <a:pt x="966" y="678"/>
                  </a:lnTo>
                  <a:lnTo>
                    <a:pt x="966" y="673"/>
                  </a:lnTo>
                  <a:lnTo>
                    <a:pt x="968" y="673"/>
                  </a:lnTo>
                  <a:lnTo>
                    <a:pt x="975" y="673"/>
                  </a:lnTo>
                  <a:lnTo>
                    <a:pt x="980" y="671"/>
                  </a:lnTo>
                  <a:lnTo>
                    <a:pt x="985" y="671"/>
                  </a:lnTo>
                  <a:lnTo>
                    <a:pt x="996" y="664"/>
                  </a:lnTo>
                  <a:lnTo>
                    <a:pt x="999" y="662"/>
                  </a:lnTo>
                  <a:lnTo>
                    <a:pt x="999" y="657"/>
                  </a:lnTo>
                  <a:lnTo>
                    <a:pt x="1001" y="655"/>
                  </a:lnTo>
                  <a:lnTo>
                    <a:pt x="1008" y="655"/>
                  </a:lnTo>
                  <a:lnTo>
                    <a:pt x="1008" y="662"/>
                  </a:lnTo>
                  <a:lnTo>
                    <a:pt x="1011" y="662"/>
                  </a:lnTo>
                  <a:lnTo>
                    <a:pt x="1011" y="662"/>
                  </a:lnTo>
                  <a:lnTo>
                    <a:pt x="1015" y="657"/>
                  </a:lnTo>
                  <a:lnTo>
                    <a:pt x="1015" y="655"/>
                  </a:lnTo>
                  <a:lnTo>
                    <a:pt x="1020" y="655"/>
                  </a:lnTo>
                  <a:lnTo>
                    <a:pt x="1027" y="650"/>
                  </a:lnTo>
                  <a:lnTo>
                    <a:pt x="1029" y="648"/>
                  </a:lnTo>
                  <a:lnTo>
                    <a:pt x="1037" y="648"/>
                  </a:lnTo>
                  <a:lnTo>
                    <a:pt x="1037" y="643"/>
                  </a:lnTo>
                  <a:lnTo>
                    <a:pt x="1034" y="640"/>
                  </a:lnTo>
                  <a:lnTo>
                    <a:pt x="1037" y="643"/>
                  </a:lnTo>
                  <a:lnTo>
                    <a:pt x="1034" y="638"/>
                  </a:lnTo>
                  <a:lnTo>
                    <a:pt x="1034" y="636"/>
                  </a:lnTo>
                  <a:lnTo>
                    <a:pt x="1029" y="629"/>
                  </a:lnTo>
                  <a:lnTo>
                    <a:pt x="1037" y="622"/>
                  </a:lnTo>
                  <a:lnTo>
                    <a:pt x="1032" y="622"/>
                  </a:lnTo>
                  <a:lnTo>
                    <a:pt x="1032" y="610"/>
                  </a:lnTo>
                  <a:lnTo>
                    <a:pt x="1032" y="610"/>
                  </a:lnTo>
                  <a:lnTo>
                    <a:pt x="1034" y="610"/>
                  </a:lnTo>
                  <a:lnTo>
                    <a:pt x="1034" y="605"/>
                  </a:lnTo>
                  <a:lnTo>
                    <a:pt x="1037" y="598"/>
                  </a:lnTo>
                  <a:lnTo>
                    <a:pt x="1037" y="591"/>
                  </a:lnTo>
                  <a:lnTo>
                    <a:pt x="1039" y="588"/>
                  </a:lnTo>
                  <a:lnTo>
                    <a:pt x="1041" y="586"/>
                  </a:lnTo>
                  <a:lnTo>
                    <a:pt x="1041" y="579"/>
                  </a:lnTo>
                  <a:lnTo>
                    <a:pt x="1037" y="581"/>
                  </a:lnTo>
                  <a:lnTo>
                    <a:pt x="1032" y="581"/>
                  </a:lnTo>
                  <a:lnTo>
                    <a:pt x="1032" y="577"/>
                  </a:lnTo>
                  <a:lnTo>
                    <a:pt x="1037" y="572"/>
                  </a:lnTo>
                  <a:lnTo>
                    <a:pt x="1032" y="570"/>
                  </a:lnTo>
                  <a:lnTo>
                    <a:pt x="1034" y="567"/>
                  </a:lnTo>
                  <a:lnTo>
                    <a:pt x="1037" y="562"/>
                  </a:lnTo>
                  <a:lnTo>
                    <a:pt x="1032" y="553"/>
                  </a:lnTo>
                  <a:lnTo>
                    <a:pt x="1032" y="546"/>
                  </a:lnTo>
                  <a:lnTo>
                    <a:pt x="1037" y="541"/>
                  </a:lnTo>
                  <a:lnTo>
                    <a:pt x="1041" y="539"/>
                  </a:lnTo>
                  <a:lnTo>
                    <a:pt x="1046" y="532"/>
                  </a:lnTo>
                  <a:lnTo>
                    <a:pt x="1041" y="525"/>
                  </a:lnTo>
                  <a:lnTo>
                    <a:pt x="1051" y="520"/>
                  </a:lnTo>
                  <a:lnTo>
                    <a:pt x="1053" y="513"/>
                  </a:lnTo>
                  <a:lnTo>
                    <a:pt x="1046" y="511"/>
                  </a:lnTo>
                  <a:lnTo>
                    <a:pt x="1046" y="508"/>
                  </a:lnTo>
                  <a:lnTo>
                    <a:pt x="1046" y="506"/>
                  </a:lnTo>
                  <a:lnTo>
                    <a:pt x="1051" y="501"/>
                  </a:lnTo>
                  <a:lnTo>
                    <a:pt x="1046" y="501"/>
                  </a:lnTo>
                  <a:lnTo>
                    <a:pt x="1044" y="503"/>
                  </a:lnTo>
                  <a:lnTo>
                    <a:pt x="1041" y="501"/>
                  </a:lnTo>
                  <a:lnTo>
                    <a:pt x="1037" y="496"/>
                  </a:lnTo>
                  <a:lnTo>
                    <a:pt x="1034" y="492"/>
                  </a:lnTo>
                  <a:lnTo>
                    <a:pt x="1037" y="489"/>
                  </a:lnTo>
                  <a:lnTo>
                    <a:pt x="1037" y="487"/>
                  </a:lnTo>
                  <a:lnTo>
                    <a:pt x="1032" y="482"/>
                  </a:lnTo>
                  <a:lnTo>
                    <a:pt x="1032" y="482"/>
                  </a:lnTo>
                  <a:lnTo>
                    <a:pt x="1039" y="482"/>
                  </a:lnTo>
                  <a:lnTo>
                    <a:pt x="1041" y="485"/>
                  </a:lnTo>
                  <a:lnTo>
                    <a:pt x="1044" y="494"/>
                  </a:lnTo>
                  <a:lnTo>
                    <a:pt x="1051" y="492"/>
                  </a:lnTo>
                  <a:lnTo>
                    <a:pt x="1055" y="489"/>
                  </a:lnTo>
                  <a:lnTo>
                    <a:pt x="1055" y="487"/>
                  </a:lnTo>
                  <a:lnTo>
                    <a:pt x="1060" y="482"/>
                  </a:lnTo>
                  <a:lnTo>
                    <a:pt x="1065" y="475"/>
                  </a:lnTo>
                  <a:lnTo>
                    <a:pt x="1070" y="475"/>
                  </a:lnTo>
                  <a:lnTo>
                    <a:pt x="1079" y="459"/>
                  </a:lnTo>
                  <a:lnTo>
                    <a:pt x="1079" y="451"/>
                  </a:lnTo>
                  <a:lnTo>
                    <a:pt x="1079" y="451"/>
                  </a:lnTo>
                  <a:close/>
                </a:path>
              </a:pathLst>
            </a:custGeom>
            <a:solidFill>
              <a:srgbClr val="433356">
                <a:lumMod val="60000"/>
                <a:lumOff val="4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49" name="Freeform 13"/>
            <p:cNvSpPr>
              <a:spLocks/>
            </p:cNvSpPr>
            <p:nvPr/>
          </p:nvSpPr>
          <p:spPr bwMode="auto">
            <a:xfrm>
              <a:off x="3816" y="2628"/>
              <a:ext cx="941" cy="758"/>
            </a:xfrm>
            <a:custGeom>
              <a:avLst/>
              <a:gdLst>
                <a:gd name="T0" fmla="*/ 915 w 941"/>
                <a:gd name="T1" fmla="*/ 161 h 758"/>
                <a:gd name="T2" fmla="*/ 879 w 941"/>
                <a:gd name="T3" fmla="*/ 113 h 758"/>
                <a:gd name="T4" fmla="*/ 815 w 941"/>
                <a:gd name="T5" fmla="*/ 71 h 758"/>
                <a:gd name="T6" fmla="*/ 742 w 941"/>
                <a:gd name="T7" fmla="*/ 38 h 758"/>
                <a:gd name="T8" fmla="*/ 667 w 941"/>
                <a:gd name="T9" fmla="*/ 45 h 758"/>
                <a:gd name="T10" fmla="*/ 631 w 941"/>
                <a:gd name="T11" fmla="*/ 0 h 758"/>
                <a:gd name="T12" fmla="*/ 572 w 941"/>
                <a:gd name="T13" fmla="*/ 24 h 758"/>
                <a:gd name="T14" fmla="*/ 553 w 941"/>
                <a:gd name="T15" fmla="*/ 28 h 758"/>
                <a:gd name="T16" fmla="*/ 515 w 941"/>
                <a:gd name="T17" fmla="*/ 52 h 758"/>
                <a:gd name="T18" fmla="*/ 504 w 941"/>
                <a:gd name="T19" fmla="*/ 95 h 758"/>
                <a:gd name="T20" fmla="*/ 478 w 941"/>
                <a:gd name="T21" fmla="*/ 104 h 758"/>
                <a:gd name="T22" fmla="*/ 454 w 941"/>
                <a:gd name="T23" fmla="*/ 83 h 758"/>
                <a:gd name="T24" fmla="*/ 430 w 941"/>
                <a:gd name="T25" fmla="*/ 92 h 758"/>
                <a:gd name="T26" fmla="*/ 397 w 941"/>
                <a:gd name="T27" fmla="*/ 87 h 758"/>
                <a:gd name="T28" fmla="*/ 400 w 941"/>
                <a:gd name="T29" fmla="*/ 130 h 758"/>
                <a:gd name="T30" fmla="*/ 374 w 941"/>
                <a:gd name="T31" fmla="*/ 135 h 758"/>
                <a:gd name="T32" fmla="*/ 338 w 941"/>
                <a:gd name="T33" fmla="*/ 125 h 758"/>
                <a:gd name="T34" fmla="*/ 315 w 941"/>
                <a:gd name="T35" fmla="*/ 132 h 758"/>
                <a:gd name="T36" fmla="*/ 282 w 941"/>
                <a:gd name="T37" fmla="*/ 175 h 758"/>
                <a:gd name="T38" fmla="*/ 253 w 941"/>
                <a:gd name="T39" fmla="*/ 146 h 758"/>
                <a:gd name="T40" fmla="*/ 225 w 941"/>
                <a:gd name="T41" fmla="*/ 142 h 758"/>
                <a:gd name="T42" fmla="*/ 215 w 941"/>
                <a:gd name="T43" fmla="*/ 109 h 758"/>
                <a:gd name="T44" fmla="*/ 196 w 941"/>
                <a:gd name="T45" fmla="*/ 125 h 758"/>
                <a:gd name="T46" fmla="*/ 196 w 941"/>
                <a:gd name="T47" fmla="*/ 165 h 758"/>
                <a:gd name="T48" fmla="*/ 178 w 941"/>
                <a:gd name="T49" fmla="*/ 194 h 758"/>
                <a:gd name="T50" fmla="*/ 152 w 941"/>
                <a:gd name="T51" fmla="*/ 220 h 758"/>
                <a:gd name="T52" fmla="*/ 123 w 941"/>
                <a:gd name="T53" fmla="*/ 227 h 758"/>
                <a:gd name="T54" fmla="*/ 85 w 941"/>
                <a:gd name="T55" fmla="*/ 224 h 758"/>
                <a:gd name="T56" fmla="*/ 67 w 941"/>
                <a:gd name="T57" fmla="*/ 255 h 758"/>
                <a:gd name="T58" fmla="*/ 48 w 941"/>
                <a:gd name="T59" fmla="*/ 262 h 758"/>
                <a:gd name="T60" fmla="*/ 38 w 941"/>
                <a:gd name="T61" fmla="*/ 317 h 758"/>
                <a:gd name="T62" fmla="*/ 36 w 941"/>
                <a:gd name="T63" fmla="*/ 357 h 758"/>
                <a:gd name="T64" fmla="*/ 76 w 941"/>
                <a:gd name="T65" fmla="*/ 357 h 758"/>
                <a:gd name="T66" fmla="*/ 50 w 941"/>
                <a:gd name="T67" fmla="*/ 399 h 758"/>
                <a:gd name="T68" fmla="*/ 24 w 941"/>
                <a:gd name="T69" fmla="*/ 437 h 758"/>
                <a:gd name="T70" fmla="*/ 22 w 941"/>
                <a:gd name="T71" fmla="*/ 468 h 758"/>
                <a:gd name="T72" fmla="*/ 74 w 941"/>
                <a:gd name="T73" fmla="*/ 458 h 758"/>
                <a:gd name="T74" fmla="*/ 74 w 941"/>
                <a:gd name="T75" fmla="*/ 517 h 758"/>
                <a:gd name="T76" fmla="*/ 107 w 941"/>
                <a:gd name="T77" fmla="*/ 531 h 758"/>
                <a:gd name="T78" fmla="*/ 133 w 941"/>
                <a:gd name="T79" fmla="*/ 548 h 758"/>
                <a:gd name="T80" fmla="*/ 163 w 941"/>
                <a:gd name="T81" fmla="*/ 574 h 758"/>
                <a:gd name="T82" fmla="*/ 168 w 941"/>
                <a:gd name="T83" fmla="*/ 598 h 758"/>
                <a:gd name="T84" fmla="*/ 213 w 941"/>
                <a:gd name="T85" fmla="*/ 631 h 758"/>
                <a:gd name="T86" fmla="*/ 260 w 941"/>
                <a:gd name="T87" fmla="*/ 619 h 758"/>
                <a:gd name="T88" fmla="*/ 296 w 941"/>
                <a:gd name="T89" fmla="*/ 673 h 758"/>
                <a:gd name="T90" fmla="*/ 348 w 941"/>
                <a:gd name="T91" fmla="*/ 732 h 758"/>
                <a:gd name="T92" fmla="*/ 395 w 941"/>
                <a:gd name="T93" fmla="*/ 753 h 758"/>
                <a:gd name="T94" fmla="*/ 449 w 941"/>
                <a:gd name="T95" fmla="*/ 699 h 758"/>
                <a:gd name="T96" fmla="*/ 530 w 941"/>
                <a:gd name="T97" fmla="*/ 680 h 758"/>
                <a:gd name="T98" fmla="*/ 556 w 941"/>
                <a:gd name="T99" fmla="*/ 598 h 758"/>
                <a:gd name="T100" fmla="*/ 622 w 941"/>
                <a:gd name="T101" fmla="*/ 590 h 758"/>
                <a:gd name="T102" fmla="*/ 685 w 941"/>
                <a:gd name="T103" fmla="*/ 550 h 758"/>
                <a:gd name="T104" fmla="*/ 704 w 941"/>
                <a:gd name="T105" fmla="*/ 475 h 758"/>
                <a:gd name="T106" fmla="*/ 737 w 941"/>
                <a:gd name="T107" fmla="*/ 394 h 758"/>
                <a:gd name="T108" fmla="*/ 754 w 941"/>
                <a:gd name="T109" fmla="*/ 331 h 758"/>
                <a:gd name="T110" fmla="*/ 797 w 941"/>
                <a:gd name="T111" fmla="*/ 298 h 758"/>
                <a:gd name="T112" fmla="*/ 867 w 941"/>
                <a:gd name="T113" fmla="*/ 281 h 758"/>
                <a:gd name="T114" fmla="*/ 941 w 941"/>
                <a:gd name="T115" fmla="*/ 224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1" h="758">
                  <a:moveTo>
                    <a:pt x="941" y="224"/>
                  </a:moveTo>
                  <a:lnTo>
                    <a:pt x="938" y="203"/>
                  </a:lnTo>
                  <a:lnTo>
                    <a:pt x="938" y="198"/>
                  </a:lnTo>
                  <a:lnTo>
                    <a:pt x="936" y="194"/>
                  </a:lnTo>
                  <a:lnTo>
                    <a:pt x="931" y="189"/>
                  </a:lnTo>
                  <a:lnTo>
                    <a:pt x="926" y="189"/>
                  </a:lnTo>
                  <a:lnTo>
                    <a:pt x="919" y="184"/>
                  </a:lnTo>
                  <a:lnTo>
                    <a:pt x="915" y="182"/>
                  </a:lnTo>
                  <a:lnTo>
                    <a:pt x="908" y="182"/>
                  </a:lnTo>
                  <a:lnTo>
                    <a:pt x="915" y="161"/>
                  </a:lnTo>
                  <a:lnTo>
                    <a:pt x="912" y="149"/>
                  </a:lnTo>
                  <a:lnTo>
                    <a:pt x="908" y="149"/>
                  </a:lnTo>
                  <a:lnTo>
                    <a:pt x="905" y="146"/>
                  </a:lnTo>
                  <a:lnTo>
                    <a:pt x="908" y="146"/>
                  </a:lnTo>
                  <a:lnTo>
                    <a:pt x="905" y="142"/>
                  </a:lnTo>
                  <a:lnTo>
                    <a:pt x="903" y="132"/>
                  </a:lnTo>
                  <a:lnTo>
                    <a:pt x="896" y="132"/>
                  </a:lnTo>
                  <a:lnTo>
                    <a:pt x="889" y="128"/>
                  </a:lnTo>
                  <a:lnTo>
                    <a:pt x="884" y="125"/>
                  </a:lnTo>
                  <a:lnTo>
                    <a:pt x="879" y="113"/>
                  </a:lnTo>
                  <a:lnTo>
                    <a:pt x="874" y="109"/>
                  </a:lnTo>
                  <a:lnTo>
                    <a:pt x="874" y="85"/>
                  </a:lnTo>
                  <a:lnTo>
                    <a:pt x="872" y="80"/>
                  </a:lnTo>
                  <a:lnTo>
                    <a:pt x="865" y="78"/>
                  </a:lnTo>
                  <a:lnTo>
                    <a:pt x="853" y="76"/>
                  </a:lnTo>
                  <a:lnTo>
                    <a:pt x="848" y="76"/>
                  </a:lnTo>
                  <a:lnTo>
                    <a:pt x="844" y="85"/>
                  </a:lnTo>
                  <a:lnTo>
                    <a:pt x="839" y="85"/>
                  </a:lnTo>
                  <a:lnTo>
                    <a:pt x="820" y="78"/>
                  </a:lnTo>
                  <a:lnTo>
                    <a:pt x="815" y="71"/>
                  </a:lnTo>
                  <a:lnTo>
                    <a:pt x="813" y="71"/>
                  </a:lnTo>
                  <a:lnTo>
                    <a:pt x="804" y="76"/>
                  </a:lnTo>
                  <a:lnTo>
                    <a:pt x="797" y="71"/>
                  </a:lnTo>
                  <a:lnTo>
                    <a:pt x="787" y="57"/>
                  </a:lnTo>
                  <a:lnTo>
                    <a:pt x="782" y="45"/>
                  </a:lnTo>
                  <a:lnTo>
                    <a:pt x="780" y="43"/>
                  </a:lnTo>
                  <a:lnTo>
                    <a:pt x="775" y="45"/>
                  </a:lnTo>
                  <a:lnTo>
                    <a:pt x="759" y="47"/>
                  </a:lnTo>
                  <a:lnTo>
                    <a:pt x="752" y="33"/>
                  </a:lnTo>
                  <a:lnTo>
                    <a:pt x="742" y="38"/>
                  </a:lnTo>
                  <a:lnTo>
                    <a:pt x="735" y="35"/>
                  </a:lnTo>
                  <a:lnTo>
                    <a:pt x="733" y="38"/>
                  </a:lnTo>
                  <a:lnTo>
                    <a:pt x="723" y="33"/>
                  </a:lnTo>
                  <a:lnTo>
                    <a:pt x="719" y="38"/>
                  </a:lnTo>
                  <a:lnTo>
                    <a:pt x="719" y="38"/>
                  </a:lnTo>
                  <a:lnTo>
                    <a:pt x="709" y="35"/>
                  </a:lnTo>
                  <a:lnTo>
                    <a:pt x="702" y="38"/>
                  </a:lnTo>
                  <a:lnTo>
                    <a:pt x="688" y="38"/>
                  </a:lnTo>
                  <a:lnTo>
                    <a:pt x="671" y="45"/>
                  </a:lnTo>
                  <a:lnTo>
                    <a:pt x="667" y="45"/>
                  </a:lnTo>
                  <a:lnTo>
                    <a:pt x="664" y="47"/>
                  </a:lnTo>
                  <a:lnTo>
                    <a:pt x="657" y="43"/>
                  </a:lnTo>
                  <a:lnTo>
                    <a:pt x="659" y="33"/>
                  </a:lnTo>
                  <a:lnTo>
                    <a:pt x="659" y="24"/>
                  </a:lnTo>
                  <a:lnTo>
                    <a:pt x="652" y="14"/>
                  </a:lnTo>
                  <a:lnTo>
                    <a:pt x="648" y="5"/>
                  </a:lnTo>
                  <a:lnTo>
                    <a:pt x="645" y="5"/>
                  </a:lnTo>
                  <a:lnTo>
                    <a:pt x="643" y="9"/>
                  </a:lnTo>
                  <a:lnTo>
                    <a:pt x="638" y="2"/>
                  </a:lnTo>
                  <a:lnTo>
                    <a:pt x="631" y="0"/>
                  </a:lnTo>
                  <a:lnTo>
                    <a:pt x="610" y="0"/>
                  </a:lnTo>
                  <a:lnTo>
                    <a:pt x="605" y="14"/>
                  </a:lnTo>
                  <a:lnTo>
                    <a:pt x="596" y="24"/>
                  </a:lnTo>
                  <a:lnTo>
                    <a:pt x="596" y="28"/>
                  </a:lnTo>
                  <a:lnTo>
                    <a:pt x="596" y="31"/>
                  </a:lnTo>
                  <a:lnTo>
                    <a:pt x="586" y="33"/>
                  </a:lnTo>
                  <a:lnTo>
                    <a:pt x="582" y="26"/>
                  </a:lnTo>
                  <a:lnTo>
                    <a:pt x="577" y="28"/>
                  </a:lnTo>
                  <a:lnTo>
                    <a:pt x="574" y="24"/>
                  </a:lnTo>
                  <a:lnTo>
                    <a:pt x="572" y="24"/>
                  </a:lnTo>
                  <a:lnTo>
                    <a:pt x="570" y="19"/>
                  </a:lnTo>
                  <a:lnTo>
                    <a:pt x="563" y="19"/>
                  </a:lnTo>
                  <a:lnTo>
                    <a:pt x="560" y="17"/>
                  </a:lnTo>
                  <a:lnTo>
                    <a:pt x="558" y="14"/>
                  </a:lnTo>
                  <a:lnTo>
                    <a:pt x="553" y="14"/>
                  </a:lnTo>
                  <a:lnTo>
                    <a:pt x="556" y="17"/>
                  </a:lnTo>
                  <a:lnTo>
                    <a:pt x="556" y="19"/>
                  </a:lnTo>
                  <a:lnTo>
                    <a:pt x="553" y="24"/>
                  </a:lnTo>
                  <a:lnTo>
                    <a:pt x="553" y="28"/>
                  </a:lnTo>
                  <a:lnTo>
                    <a:pt x="553" y="28"/>
                  </a:lnTo>
                  <a:lnTo>
                    <a:pt x="553" y="33"/>
                  </a:lnTo>
                  <a:lnTo>
                    <a:pt x="539" y="38"/>
                  </a:lnTo>
                  <a:lnTo>
                    <a:pt x="534" y="33"/>
                  </a:lnTo>
                  <a:lnTo>
                    <a:pt x="532" y="38"/>
                  </a:lnTo>
                  <a:lnTo>
                    <a:pt x="532" y="43"/>
                  </a:lnTo>
                  <a:lnTo>
                    <a:pt x="530" y="47"/>
                  </a:lnTo>
                  <a:lnTo>
                    <a:pt x="520" y="50"/>
                  </a:lnTo>
                  <a:lnTo>
                    <a:pt x="518" y="52"/>
                  </a:lnTo>
                  <a:lnTo>
                    <a:pt x="515" y="47"/>
                  </a:lnTo>
                  <a:lnTo>
                    <a:pt x="515" y="52"/>
                  </a:lnTo>
                  <a:lnTo>
                    <a:pt x="520" y="61"/>
                  </a:lnTo>
                  <a:lnTo>
                    <a:pt x="520" y="69"/>
                  </a:lnTo>
                  <a:lnTo>
                    <a:pt x="515" y="71"/>
                  </a:lnTo>
                  <a:lnTo>
                    <a:pt x="518" y="73"/>
                  </a:lnTo>
                  <a:lnTo>
                    <a:pt x="515" y="76"/>
                  </a:lnTo>
                  <a:lnTo>
                    <a:pt x="513" y="78"/>
                  </a:lnTo>
                  <a:lnTo>
                    <a:pt x="506" y="80"/>
                  </a:lnTo>
                  <a:lnTo>
                    <a:pt x="506" y="83"/>
                  </a:lnTo>
                  <a:lnTo>
                    <a:pt x="508" y="87"/>
                  </a:lnTo>
                  <a:lnTo>
                    <a:pt x="504" y="95"/>
                  </a:lnTo>
                  <a:lnTo>
                    <a:pt x="504" y="99"/>
                  </a:lnTo>
                  <a:lnTo>
                    <a:pt x="504" y="102"/>
                  </a:lnTo>
                  <a:lnTo>
                    <a:pt x="501" y="102"/>
                  </a:lnTo>
                  <a:lnTo>
                    <a:pt x="501" y="104"/>
                  </a:lnTo>
                  <a:lnTo>
                    <a:pt x="499" y="104"/>
                  </a:lnTo>
                  <a:lnTo>
                    <a:pt x="496" y="104"/>
                  </a:lnTo>
                  <a:lnTo>
                    <a:pt x="494" y="104"/>
                  </a:lnTo>
                  <a:lnTo>
                    <a:pt x="494" y="102"/>
                  </a:lnTo>
                  <a:lnTo>
                    <a:pt x="492" y="102"/>
                  </a:lnTo>
                  <a:lnTo>
                    <a:pt x="478" y="104"/>
                  </a:lnTo>
                  <a:lnTo>
                    <a:pt x="475" y="106"/>
                  </a:lnTo>
                  <a:lnTo>
                    <a:pt x="473" y="106"/>
                  </a:lnTo>
                  <a:lnTo>
                    <a:pt x="466" y="99"/>
                  </a:lnTo>
                  <a:lnTo>
                    <a:pt x="461" y="99"/>
                  </a:lnTo>
                  <a:lnTo>
                    <a:pt x="463" y="99"/>
                  </a:lnTo>
                  <a:lnTo>
                    <a:pt x="456" y="95"/>
                  </a:lnTo>
                  <a:lnTo>
                    <a:pt x="456" y="92"/>
                  </a:lnTo>
                  <a:lnTo>
                    <a:pt x="459" y="87"/>
                  </a:lnTo>
                  <a:lnTo>
                    <a:pt x="456" y="87"/>
                  </a:lnTo>
                  <a:lnTo>
                    <a:pt x="454" y="83"/>
                  </a:lnTo>
                  <a:lnTo>
                    <a:pt x="449" y="78"/>
                  </a:lnTo>
                  <a:lnTo>
                    <a:pt x="447" y="71"/>
                  </a:lnTo>
                  <a:lnTo>
                    <a:pt x="442" y="76"/>
                  </a:lnTo>
                  <a:lnTo>
                    <a:pt x="437" y="71"/>
                  </a:lnTo>
                  <a:lnTo>
                    <a:pt x="433" y="71"/>
                  </a:lnTo>
                  <a:lnTo>
                    <a:pt x="433" y="76"/>
                  </a:lnTo>
                  <a:lnTo>
                    <a:pt x="430" y="78"/>
                  </a:lnTo>
                  <a:lnTo>
                    <a:pt x="430" y="83"/>
                  </a:lnTo>
                  <a:lnTo>
                    <a:pt x="428" y="85"/>
                  </a:lnTo>
                  <a:lnTo>
                    <a:pt x="430" y="92"/>
                  </a:lnTo>
                  <a:lnTo>
                    <a:pt x="426" y="95"/>
                  </a:lnTo>
                  <a:lnTo>
                    <a:pt x="421" y="95"/>
                  </a:lnTo>
                  <a:lnTo>
                    <a:pt x="416" y="80"/>
                  </a:lnTo>
                  <a:lnTo>
                    <a:pt x="407" y="85"/>
                  </a:lnTo>
                  <a:lnTo>
                    <a:pt x="407" y="83"/>
                  </a:lnTo>
                  <a:lnTo>
                    <a:pt x="402" y="83"/>
                  </a:lnTo>
                  <a:lnTo>
                    <a:pt x="402" y="85"/>
                  </a:lnTo>
                  <a:lnTo>
                    <a:pt x="397" y="80"/>
                  </a:lnTo>
                  <a:lnTo>
                    <a:pt x="395" y="85"/>
                  </a:lnTo>
                  <a:lnTo>
                    <a:pt x="397" y="87"/>
                  </a:lnTo>
                  <a:lnTo>
                    <a:pt x="397" y="90"/>
                  </a:lnTo>
                  <a:lnTo>
                    <a:pt x="404" y="99"/>
                  </a:lnTo>
                  <a:lnTo>
                    <a:pt x="404" y="104"/>
                  </a:lnTo>
                  <a:lnTo>
                    <a:pt x="404" y="104"/>
                  </a:lnTo>
                  <a:lnTo>
                    <a:pt x="407" y="109"/>
                  </a:lnTo>
                  <a:lnTo>
                    <a:pt x="411" y="113"/>
                  </a:lnTo>
                  <a:lnTo>
                    <a:pt x="409" y="116"/>
                  </a:lnTo>
                  <a:lnTo>
                    <a:pt x="411" y="123"/>
                  </a:lnTo>
                  <a:lnTo>
                    <a:pt x="404" y="130"/>
                  </a:lnTo>
                  <a:lnTo>
                    <a:pt x="400" y="130"/>
                  </a:lnTo>
                  <a:lnTo>
                    <a:pt x="397" y="137"/>
                  </a:lnTo>
                  <a:lnTo>
                    <a:pt x="390" y="139"/>
                  </a:lnTo>
                  <a:lnTo>
                    <a:pt x="385" y="137"/>
                  </a:lnTo>
                  <a:lnTo>
                    <a:pt x="383" y="139"/>
                  </a:lnTo>
                  <a:lnTo>
                    <a:pt x="383" y="137"/>
                  </a:lnTo>
                  <a:lnTo>
                    <a:pt x="383" y="139"/>
                  </a:lnTo>
                  <a:lnTo>
                    <a:pt x="376" y="137"/>
                  </a:lnTo>
                  <a:lnTo>
                    <a:pt x="376" y="137"/>
                  </a:lnTo>
                  <a:lnTo>
                    <a:pt x="376" y="137"/>
                  </a:lnTo>
                  <a:lnTo>
                    <a:pt x="374" y="135"/>
                  </a:lnTo>
                  <a:lnTo>
                    <a:pt x="369" y="137"/>
                  </a:lnTo>
                  <a:lnTo>
                    <a:pt x="371" y="135"/>
                  </a:lnTo>
                  <a:lnTo>
                    <a:pt x="371" y="132"/>
                  </a:lnTo>
                  <a:lnTo>
                    <a:pt x="367" y="128"/>
                  </a:lnTo>
                  <a:lnTo>
                    <a:pt x="362" y="125"/>
                  </a:lnTo>
                  <a:lnTo>
                    <a:pt x="359" y="128"/>
                  </a:lnTo>
                  <a:lnTo>
                    <a:pt x="355" y="128"/>
                  </a:lnTo>
                  <a:lnTo>
                    <a:pt x="352" y="125"/>
                  </a:lnTo>
                  <a:lnTo>
                    <a:pt x="338" y="128"/>
                  </a:lnTo>
                  <a:lnTo>
                    <a:pt x="338" y="125"/>
                  </a:lnTo>
                  <a:lnTo>
                    <a:pt x="333" y="128"/>
                  </a:lnTo>
                  <a:lnTo>
                    <a:pt x="329" y="128"/>
                  </a:lnTo>
                  <a:lnTo>
                    <a:pt x="324" y="135"/>
                  </a:lnTo>
                  <a:lnTo>
                    <a:pt x="322" y="132"/>
                  </a:lnTo>
                  <a:lnTo>
                    <a:pt x="322" y="132"/>
                  </a:lnTo>
                  <a:lnTo>
                    <a:pt x="319" y="128"/>
                  </a:lnTo>
                  <a:lnTo>
                    <a:pt x="317" y="128"/>
                  </a:lnTo>
                  <a:lnTo>
                    <a:pt x="317" y="130"/>
                  </a:lnTo>
                  <a:lnTo>
                    <a:pt x="310" y="128"/>
                  </a:lnTo>
                  <a:lnTo>
                    <a:pt x="315" y="132"/>
                  </a:lnTo>
                  <a:lnTo>
                    <a:pt x="310" y="137"/>
                  </a:lnTo>
                  <a:lnTo>
                    <a:pt x="315" y="137"/>
                  </a:lnTo>
                  <a:lnTo>
                    <a:pt x="315" y="139"/>
                  </a:lnTo>
                  <a:lnTo>
                    <a:pt x="315" y="151"/>
                  </a:lnTo>
                  <a:lnTo>
                    <a:pt x="310" y="154"/>
                  </a:lnTo>
                  <a:lnTo>
                    <a:pt x="310" y="151"/>
                  </a:lnTo>
                  <a:lnTo>
                    <a:pt x="305" y="154"/>
                  </a:lnTo>
                  <a:lnTo>
                    <a:pt x="300" y="161"/>
                  </a:lnTo>
                  <a:lnTo>
                    <a:pt x="282" y="177"/>
                  </a:lnTo>
                  <a:lnTo>
                    <a:pt x="282" y="175"/>
                  </a:lnTo>
                  <a:lnTo>
                    <a:pt x="282" y="165"/>
                  </a:lnTo>
                  <a:lnTo>
                    <a:pt x="277" y="161"/>
                  </a:lnTo>
                  <a:lnTo>
                    <a:pt x="277" y="161"/>
                  </a:lnTo>
                  <a:lnTo>
                    <a:pt x="272" y="151"/>
                  </a:lnTo>
                  <a:lnTo>
                    <a:pt x="267" y="151"/>
                  </a:lnTo>
                  <a:lnTo>
                    <a:pt x="267" y="146"/>
                  </a:lnTo>
                  <a:lnTo>
                    <a:pt x="263" y="146"/>
                  </a:lnTo>
                  <a:lnTo>
                    <a:pt x="258" y="146"/>
                  </a:lnTo>
                  <a:lnTo>
                    <a:pt x="258" y="146"/>
                  </a:lnTo>
                  <a:lnTo>
                    <a:pt x="253" y="146"/>
                  </a:lnTo>
                  <a:lnTo>
                    <a:pt x="256" y="151"/>
                  </a:lnTo>
                  <a:lnTo>
                    <a:pt x="253" y="151"/>
                  </a:lnTo>
                  <a:lnTo>
                    <a:pt x="253" y="146"/>
                  </a:lnTo>
                  <a:lnTo>
                    <a:pt x="244" y="146"/>
                  </a:lnTo>
                  <a:lnTo>
                    <a:pt x="244" y="142"/>
                  </a:lnTo>
                  <a:lnTo>
                    <a:pt x="241" y="137"/>
                  </a:lnTo>
                  <a:lnTo>
                    <a:pt x="239" y="139"/>
                  </a:lnTo>
                  <a:lnTo>
                    <a:pt x="227" y="132"/>
                  </a:lnTo>
                  <a:lnTo>
                    <a:pt x="227" y="142"/>
                  </a:lnTo>
                  <a:lnTo>
                    <a:pt x="225" y="142"/>
                  </a:lnTo>
                  <a:lnTo>
                    <a:pt x="215" y="142"/>
                  </a:lnTo>
                  <a:lnTo>
                    <a:pt x="215" y="137"/>
                  </a:lnTo>
                  <a:lnTo>
                    <a:pt x="218" y="132"/>
                  </a:lnTo>
                  <a:lnTo>
                    <a:pt x="220" y="120"/>
                  </a:lnTo>
                  <a:lnTo>
                    <a:pt x="225" y="116"/>
                  </a:lnTo>
                  <a:lnTo>
                    <a:pt x="225" y="113"/>
                  </a:lnTo>
                  <a:lnTo>
                    <a:pt x="222" y="113"/>
                  </a:lnTo>
                  <a:lnTo>
                    <a:pt x="215" y="104"/>
                  </a:lnTo>
                  <a:lnTo>
                    <a:pt x="215" y="104"/>
                  </a:lnTo>
                  <a:lnTo>
                    <a:pt x="215" y="109"/>
                  </a:lnTo>
                  <a:lnTo>
                    <a:pt x="211" y="109"/>
                  </a:lnTo>
                  <a:lnTo>
                    <a:pt x="211" y="109"/>
                  </a:lnTo>
                  <a:lnTo>
                    <a:pt x="206" y="109"/>
                  </a:lnTo>
                  <a:lnTo>
                    <a:pt x="204" y="118"/>
                  </a:lnTo>
                  <a:lnTo>
                    <a:pt x="201" y="118"/>
                  </a:lnTo>
                  <a:lnTo>
                    <a:pt x="201" y="118"/>
                  </a:lnTo>
                  <a:lnTo>
                    <a:pt x="201" y="123"/>
                  </a:lnTo>
                  <a:lnTo>
                    <a:pt x="199" y="120"/>
                  </a:lnTo>
                  <a:lnTo>
                    <a:pt x="196" y="123"/>
                  </a:lnTo>
                  <a:lnTo>
                    <a:pt x="196" y="125"/>
                  </a:lnTo>
                  <a:lnTo>
                    <a:pt x="194" y="128"/>
                  </a:lnTo>
                  <a:lnTo>
                    <a:pt x="189" y="128"/>
                  </a:lnTo>
                  <a:lnTo>
                    <a:pt x="189" y="137"/>
                  </a:lnTo>
                  <a:lnTo>
                    <a:pt x="187" y="135"/>
                  </a:lnTo>
                  <a:lnTo>
                    <a:pt x="187" y="139"/>
                  </a:lnTo>
                  <a:lnTo>
                    <a:pt x="187" y="144"/>
                  </a:lnTo>
                  <a:lnTo>
                    <a:pt x="189" y="151"/>
                  </a:lnTo>
                  <a:lnTo>
                    <a:pt x="192" y="158"/>
                  </a:lnTo>
                  <a:lnTo>
                    <a:pt x="192" y="163"/>
                  </a:lnTo>
                  <a:lnTo>
                    <a:pt x="196" y="165"/>
                  </a:lnTo>
                  <a:lnTo>
                    <a:pt x="196" y="168"/>
                  </a:lnTo>
                  <a:lnTo>
                    <a:pt x="199" y="175"/>
                  </a:lnTo>
                  <a:lnTo>
                    <a:pt x="196" y="175"/>
                  </a:lnTo>
                  <a:lnTo>
                    <a:pt x="199" y="184"/>
                  </a:lnTo>
                  <a:lnTo>
                    <a:pt x="192" y="184"/>
                  </a:lnTo>
                  <a:lnTo>
                    <a:pt x="192" y="184"/>
                  </a:lnTo>
                  <a:lnTo>
                    <a:pt x="187" y="184"/>
                  </a:lnTo>
                  <a:lnTo>
                    <a:pt x="182" y="191"/>
                  </a:lnTo>
                  <a:lnTo>
                    <a:pt x="178" y="189"/>
                  </a:lnTo>
                  <a:lnTo>
                    <a:pt x="178" y="194"/>
                  </a:lnTo>
                  <a:lnTo>
                    <a:pt x="173" y="194"/>
                  </a:lnTo>
                  <a:lnTo>
                    <a:pt x="170" y="191"/>
                  </a:lnTo>
                  <a:lnTo>
                    <a:pt x="166" y="208"/>
                  </a:lnTo>
                  <a:lnTo>
                    <a:pt x="163" y="208"/>
                  </a:lnTo>
                  <a:lnTo>
                    <a:pt x="163" y="210"/>
                  </a:lnTo>
                  <a:lnTo>
                    <a:pt x="159" y="210"/>
                  </a:lnTo>
                  <a:lnTo>
                    <a:pt x="161" y="215"/>
                  </a:lnTo>
                  <a:lnTo>
                    <a:pt x="159" y="215"/>
                  </a:lnTo>
                  <a:lnTo>
                    <a:pt x="156" y="217"/>
                  </a:lnTo>
                  <a:lnTo>
                    <a:pt x="152" y="220"/>
                  </a:lnTo>
                  <a:lnTo>
                    <a:pt x="149" y="224"/>
                  </a:lnTo>
                  <a:lnTo>
                    <a:pt x="152" y="224"/>
                  </a:lnTo>
                  <a:lnTo>
                    <a:pt x="149" y="227"/>
                  </a:lnTo>
                  <a:lnTo>
                    <a:pt x="140" y="231"/>
                  </a:lnTo>
                  <a:lnTo>
                    <a:pt x="137" y="229"/>
                  </a:lnTo>
                  <a:lnTo>
                    <a:pt x="135" y="234"/>
                  </a:lnTo>
                  <a:lnTo>
                    <a:pt x="128" y="224"/>
                  </a:lnTo>
                  <a:lnTo>
                    <a:pt x="126" y="227"/>
                  </a:lnTo>
                  <a:lnTo>
                    <a:pt x="126" y="222"/>
                  </a:lnTo>
                  <a:lnTo>
                    <a:pt x="123" y="227"/>
                  </a:lnTo>
                  <a:lnTo>
                    <a:pt x="119" y="229"/>
                  </a:lnTo>
                  <a:lnTo>
                    <a:pt x="116" y="229"/>
                  </a:lnTo>
                  <a:lnTo>
                    <a:pt x="107" y="224"/>
                  </a:lnTo>
                  <a:lnTo>
                    <a:pt x="107" y="227"/>
                  </a:lnTo>
                  <a:lnTo>
                    <a:pt x="102" y="229"/>
                  </a:lnTo>
                  <a:lnTo>
                    <a:pt x="97" y="229"/>
                  </a:lnTo>
                  <a:lnTo>
                    <a:pt x="95" y="234"/>
                  </a:lnTo>
                  <a:lnTo>
                    <a:pt x="93" y="234"/>
                  </a:lnTo>
                  <a:lnTo>
                    <a:pt x="88" y="229"/>
                  </a:lnTo>
                  <a:lnTo>
                    <a:pt x="85" y="224"/>
                  </a:lnTo>
                  <a:lnTo>
                    <a:pt x="83" y="224"/>
                  </a:lnTo>
                  <a:lnTo>
                    <a:pt x="78" y="224"/>
                  </a:lnTo>
                  <a:lnTo>
                    <a:pt x="83" y="231"/>
                  </a:lnTo>
                  <a:lnTo>
                    <a:pt x="78" y="234"/>
                  </a:lnTo>
                  <a:lnTo>
                    <a:pt x="74" y="234"/>
                  </a:lnTo>
                  <a:lnTo>
                    <a:pt x="69" y="236"/>
                  </a:lnTo>
                  <a:lnTo>
                    <a:pt x="69" y="243"/>
                  </a:lnTo>
                  <a:lnTo>
                    <a:pt x="71" y="243"/>
                  </a:lnTo>
                  <a:lnTo>
                    <a:pt x="69" y="250"/>
                  </a:lnTo>
                  <a:lnTo>
                    <a:pt x="67" y="255"/>
                  </a:lnTo>
                  <a:lnTo>
                    <a:pt x="67" y="253"/>
                  </a:lnTo>
                  <a:lnTo>
                    <a:pt x="64" y="253"/>
                  </a:lnTo>
                  <a:lnTo>
                    <a:pt x="64" y="255"/>
                  </a:lnTo>
                  <a:lnTo>
                    <a:pt x="64" y="253"/>
                  </a:lnTo>
                  <a:lnTo>
                    <a:pt x="59" y="250"/>
                  </a:lnTo>
                  <a:lnTo>
                    <a:pt x="59" y="248"/>
                  </a:lnTo>
                  <a:lnTo>
                    <a:pt x="55" y="246"/>
                  </a:lnTo>
                  <a:lnTo>
                    <a:pt x="50" y="253"/>
                  </a:lnTo>
                  <a:lnTo>
                    <a:pt x="50" y="253"/>
                  </a:lnTo>
                  <a:lnTo>
                    <a:pt x="48" y="262"/>
                  </a:lnTo>
                  <a:lnTo>
                    <a:pt x="43" y="265"/>
                  </a:lnTo>
                  <a:lnTo>
                    <a:pt x="41" y="269"/>
                  </a:lnTo>
                  <a:lnTo>
                    <a:pt x="33" y="272"/>
                  </a:lnTo>
                  <a:lnTo>
                    <a:pt x="31" y="279"/>
                  </a:lnTo>
                  <a:lnTo>
                    <a:pt x="36" y="281"/>
                  </a:lnTo>
                  <a:lnTo>
                    <a:pt x="38" y="286"/>
                  </a:lnTo>
                  <a:lnTo>
                    <a:pt x="41" y="291"/>
                  </a:lnTo>
                  <a:lnTo>
                    <a:pt x="41" y="300"/>
                  </a:lnTo>
                  <a:lnTo>
                    <a:pt x="33" y="312"/>
                  </a:lnTo>
                  <a:lnTo>
                    <a:pt x="38" y="317"/>
                  </a:lnTo>
                  <a:lnTo>
                    <a:pt x="41" y="324"/>
                  </a:lnTo>
                  <a:lnTo>
                    <a:pt x="43" y="335"/>
                  </a:lnTo>
                  <a:lnTo>
                    <a:pt x="45" y="338"/>
                  </a:lnTo>
                  <a:lnTo>
                    <a:pt x="48" y="338"/>
                  </a:lnTo>
                  <a:lnTo>
                    <a:pt x="50" y="338"/>
                  </a:lnTo>
                  <a:lnTo>
                    <a:pt x="50" y="342"/>
                  </a:lnTo>
                  <a:lnTo>
                    <a:pt x="45" y="347"/>
                  </a:lnTo>
                  <a:lnTo>
                    <a:pt x="43" y="347"/>
                  </a:lnTo>
                  <a:lnTo>
                    <a:pt x="41" y="352"/>
                  </a:lnTo>
                  <a:lnTo>
                    <a:pt x="36" y="357"/>
                  </a:lnTo>
                  <a:lnTo>
                    <a:pt x="41" y="361"/>
                  </a:lnTo>
                  <a:lnTo>
                    <a:pt x="41" y="357"/>
                  </a:lnTo>
                  <a:lnTo>
                    <a:pt x="52" y="357"/>
                  </a:lnTo>
                  <a:lnTo>
                    <a:pt x="55" y="359"/>
                  </a:lnTo>
                  <a:lnTo>
                    <a:pt x="57" y="359"/>
                  </a:lnTo>
                  <a:lnTo>
                    <a:pt x="59" y="361"/>
                  </a:lnTo>
                  <a:lnTo>
                    <a:pt x="64" y="361"/>
                  </a:lnTo>
                  <a:lnTo>
                    <a:pt x="71" y="352"/>
                  </a:lnTo>
                  <a:lnTo>
                    <a:pt x="74" y="352"/>
                  </a:lnTo>
                  <a:lnTo>
                    <a:pt x="76" y="357"/>
                  </a:lnTo>
                  <a:lnTo>
                    <a:pt x="71" y="368"/>
                  </a:lnTo>
                  <a:lnTo>
                    <a:pt x="69" y="371"/>
                  </a:lnTo>
                  <a:lnTo>
                    <a:pt x="71" y="376"/>
                  </a:lnTo>
                  <a:lnTo>
                    <a:pt x="69" y="376"/>
                  </a:lnTo>
                  <a:lnTo>
                    <a:pt x="71" y="378"/>
                  </a:lnTo>
                  <a:lnTo>
                    <a:pt x="67" y="380"/>
                  </a:lnTo>
                  <a:lnTo>
                    <a:pt x="59" y="402"/>
                  </a:lnTo>
                  <a:lnTo>
                    <a:pt x="55" y="399"/>
                  </a:lnTo>
                  <a:lnTo>
                    <a:pt x="55" y="402"/>
                  </a:lnTo>
                  <a:lnTo>
                    <a:pt x="50" y="399"/>
                  </a:lnTo>
                  <a:lnTo>
                    <a:pt x="50" y="404"/>
                  </a:lnTo>
                  <a:lnTo>
                    <a:pt x="48" y="406"/>
                  </a:lnTo>
                  <a:lnTo>
                    <a:pt x="45" y="406"/>
                  </a:lnTo>
                  <a:lnTo>
                    <a:pt x="43" y="404"/>
                  </a:lnTo>
                  <a:lnTo>
                    <a:pt x="36" y="404"/>
                  </a:lnTo>
                  <a:lnTo>
                    <a:pt x="31" y="404"/>
                  </a:lnTo>
                  <a:lnTo>
                    <a:pt x="31" y="413"/>
                  </a:lnTo>
                  <a:lnTo>
                    <a:pt x="26" y="428"/>
                  </a:lnTo>
                  <a:lnTo>
                    <a:pt x="24" y="428"/>
                  </a:lnTo>
                  <a:lnTo>
                    <a:pt x="24" y="437"/>
                  </a:lnTo>
                  <a:lnTo>
                    <a:pt x="19" y="439"/>
                  </a:lnTo>
                  <a:lnTo>
                    <a:pt x="17" y="437"/>
                  </a:lnTo>
                  <a:lnTo>
                    <a:pt x="5" y="435"/>
                  </a:lnTo>
                  <a:lnTo>
                    <a:pt x="5" y="451"/>
                  </a:lnTo>
                  <a:lnTo>
                    <a:pt x="7" y="451"/>
                  </a:lnTo>
                  <a:lnTo>
                    <a:pt x="7" y="456"/>
                  </a:lnTo>
                  <a:lnTo>
                    <a:pt x="7" y="461"/>
                  </a:lnTo>
                  <a:lnTo>
                    <a:pt x="0" y="465"/>
                  </a:lnTo>
                  <a:lnTo>
                    <a:pt x="17" y="470"/>
                  </a:lnTo>
                  <a:lnTo>
                    <a:pt x="22" y="468"/>
                  </a:lnTo>
                  <a:lnTo>
                    <a:pt x="24" y="470"/>
                  </a:lnTo>
                  <a:lnTo>
                    <a:pt x="29" y="465"/>
                  </a:lnTo>
                  <a:lnTo>
                    <a:pt x="31" y="465"/>
                  </a:lnTo>
                  <a:lnTo>
                    <a:pt x="36" y="463"/>
                  </a:lnTo>
                  <a:lnTo>
                    <a:pt x="38" y="465"/>
                  </a:lnTo>
                  <a:lnTo>
                    <a:pt x="43" y="463"/>
                  </a:lnTo>
                  <a:lnTo>
                    <a:pt x="55" y="461"/>
                  </a:lnTo>
                  <a:lnTo>
                    <a:pt x="64" y="456"/>
                  </a:lnTo>
                  <a:lnTo>
                    <a:pt x="74" y="456"/>
                  </a:lnTo>
                  <a:lnTo>
                    <a:pt x="74" y="458"/>
                  </a:lnTo>
                  <a:lnTo>
                    <a:pt x="76" y="475"/>
                  </a:lnTo>
                  <a:lnTo>
                    <a:pt x="81" y="475"/>
                  </a:lnTo>
                  <a:lnTo>
                    <a:pt x="83" y="479"/>
                  </a:lnTo>
                  <a:lnTo>
                    <a:pt x="83" y="484"/>
                  </a:lnTo>
                  <a:lnTo>
                    <a:pt x="83" y="489"/>
                  </a:lnTo>
                  <a:lnTo>
                    <a:pt x="83" y="498"/>
                  </a:lnTo>
                  <a:lnTo>
                    <a:pt x="81" y="503"/>
                  </a:lnTo>
                  <a:lnTo>
                    <a:pt x="76" y="508"/>
                  </a:lnTo>
                  <a:lnTo>
                    <a:pt x="76" y="510"/>
                  </a:lnTo>
                  <a:lnTo>
                    <a:pt x="74" y="517"/>
                  </a:lnTo>
                  <a:lnTo>
                    <a:pt x="71" y="520"/>
                  </a:lnTo>
                  <a:lnTo>
                    <a:pt x="74" y="522"/>
                  </a:lnTo>
                  <a:lnTo>
                    <a:pt x="76" y="522"/>
                  </a:lnTo>
                  <a:lnTo>
                    <a:pt x="78" y="515"/>
                  </a:lnTo>
                  <a:lnTo>
                    <a:pt x="95" y="517"/>
                  </a:lnTo>
                  <a:lnTo>
                    <a:pt x="95" y="527"/>
                  </a:lnTo>
                  <a:lnTo>
                    <a:pt x="97" y="527"/>
                  </a:lnTo>
                  <a:lnTo>
                    <a:pt x="102" y="524"/>
                  </a:lnTo>
                  <a:lnTo>
                    <a:pt x="107" y="527"/>
                  </a:lnTo>
                  <a:lnTo>
                    <a:pt x="107" y="531"/>
                  </a:lnTo>
                  <a:lnTo>
                    <a:pt x="111" y="536"/>
                  </a:lnTo>
                  <a:lnTo>
                    <a:pt x="109" y="548"/>
                  </a:lnTo>
                  <a:lnTo>
                    <a:pt x="114" y="548"/>
                  </a:lnTo>
                  <a:lnTo>
                    <a:pt x="116" y="546"/>
                  </a:lnTo>
                  <a:lnTo>
                    <a:pt x="121" y="548"/>
                  </a:lnTo>
                  <a:lnTo>
                    <a:pt x="121" y="546"/>
                  </a:lnTo>
                  <a:lnTo>
                    <a:pt x="126" y="548"/>
                  </a:lnTo>
                  <a:lnTo>
                    <a:pt x="128" y="546"/>
                  </a:lnTo>
                  <a:lnTo>
                    <a:pt x="130" y="546"/>
                  </a:lnTo>
                  <a:lnTo>
                    <a:pt x="133" y="548"/>
                  </a:lnTo>
                  <a:lnTo>
                    <a:pt x="135" y="553"/>
                  </a:lnTo>
                  <a:lnTo>
                    <a:pt x="140" y="553"/>
                  </a:lnTo>
                  <a:lnTo>
                    <a:pt x="145" y="555"/>
                  </a:lnTo>
                  <a:lnTo>
                    <a:pt x="152" y="550"/>
                  </a:lnTo>
                  <a:lnTo>
                    <a:pt x="156" y="555"/>
                  </a:lnTo>
                  <a:lnTo>
                    <a:pt x="154" y="560"/>
                  </a:lnTo>
                  <a:lnTo>
                    <a:pt x="161" y="565"/>
                  </a:lnTo>
                  <a:lnTo>
                    <a:pt x="163" y="560"/>
                  </a:lnTo>
                  <a:lnTo>
                    <a:pt x="168" y="565"/>
                  </a:lnTo>
                  <a:lnTo>
                    <a:pt x="163" y="574"/>
                  </a:lnTo>
                  <a:lnTo>
                    <a:pt x="166" y="576"/>
                  </a:lnTo>
                  <a:lnTo>
                    <a:pt x="163" y="579"/>
                  </a:lnTo>
                  <a:lnTo>
                    <a:pt x="163" y="583"/>
                  </a:lnTo>
                  <a:lnTo>
                    <a:pt x="159" y="588"/>
                  </a:lnTo>
                  <a:lnTo>
                    <a:pt x="161" y="590"/>
                  </a:lnTo>
                  <a:lnTo>
                    <a:pt x="159" y="593"/>
                  </a:lnTo>
                  <a:lnTo>
                    <a:pt x="159" y="595"/>
                  </a:lnTo>
                  <a:lnTo>
                    <a:pt x="161" y="595"/>
                  </a:lnTo>
                  <a:lnTo>
                    <a:pt x="168" y="600"/>
                  </a:lnTo>
                  <a:lnTo>
                    <a:pt x="168" y="598"/>
                  </a:lnTo>
                  <a:lnTo>
                    <a:pt x="173" y="600"/>
                  </a:lnTo>
                  <a:lnTo>
                    <a:pt x="173" y="598"/>
                  </a:lnTo>
                  <a:lnTo>
                    <a:pt x="175" y="602"/>
                  </a:lnTo>
                  <a:lnTo>
                    <a:pt x="178" y="595"/>
                  </a:lnTo>
                  <a:lnTo>
                    <a:pt x="189" y="595"/>
                  </a:lnTo>
                  <a:lnTo>
                    <a:pt x="189" y="605"/>
                  </a:lnTo>
                  <a:lnTo>
                    <a:pt x="196" y="609"/>
                  </a:lnTo>
                  <a:lnTo>
                    <a:pt x="204" y="621"/>
                  </a:lnTo>
                  <a:lnTo>
                    <a:pt x="206" y="621"/>
                  </a:lnTo>
                  <a:lnTo>
                    <a:pt x="213" y="631"/>
                  </a:lnTo>
                  <a:lnTo>
                    <a:pt x="225" y="624"/>
                  </a:lnTo>
                  <a:lnTo>
                    <a:pt x="227" y="626"/>
                  </a:lnTo>
                  <a:lnTo>
                    <a:pt x="230" y="624"/>
                  </a:lnTo>
                  <a:lnTo>
                    <a:pt x="232" y="624"/>
                  </a:lnTo>
                  <a:lnTo>
                    <a:pt x="239" y="621"/>
                  </a:lnTo>
                  <a:lnTo>
                    <a:pt x="239" y="624"/>
                  </a:lnTo>
                  <a:lnTo>
                    <a:pt x="241" y="621"/>
                  </a:lnTo>
                  <a:lnTo>
                    <a:pt x="246" y="628"/>
                  </a:lnTo>
                  <a:lnTo>
                    <a:pt x="260" y="626"/>
                  </a:lnTo>
                  <a:lnTo>
                    <a:pt x="260" y="619"/>
                  </a:lnTo>
                  <a:lnTo>
                    <a:pt x="265" y="633"/>
                  </a:lnTo>
                  <a:lnTo>
                    <a:pt x="267" y="635"/>
                  </a:lnTo>
                  <a:lnTo>
                    <a:pt x="277" y="631"/>
                  </a:lnTo>
                  <a:lnTo>
                    <a:pt x="289" y="642"/>
                  </a:lnTo>
                  <a:lnTo>
                    <a:pt x="296" y="647"/>
                  </a:lnTo>
                  <a:lnTo>
                    <a:pt x="293" y="652"/>
                  </a:lnTo>
                  <a:lnTo>
                    <a:pt x="293" y="657"/>
                  </a:lnTo>
                  <a:lnTo>
                    <a:pt x="284" y="671"/>
                  </a:lnTo>
                  <a:lnTo>
                    <a:pt x="291" y="678"/>
                  </a:lnTo>
                  <a:lnTo>
                    <a:pt x="296" y="673"/>
                  </a:lnTo>
                  <a:lnTo>
                    <a:pt x="300" y="673"/>
                  </a:lnTo>
                  <a:lnTo>
                    <a:pt x="315" y="690"/>
                  </a:lnTo>
                  <a:lnTo>
                    <a:pt x="326" y="690"/>
                  </a:lnTo>
                  <a:lnTo>
                    <a:pt x="336" y="711"/>
                  </a:lnTo>
                  <a:lnTo>
                    <a:pt x="341" y="723"/>
                  </a:lnTo>
                  <a:lnTo>
                    <a:pt x="338" y="725"/>
                  </a:lnTo>
                  <a:lnTo>
                    <a:pt x="343" y="730"/>
                  </a:lnTo>
                  <a:lnTo>
                    <a:pt x="350" y="727"/>
                  </a:lnTo>
                  <a:lnTo>
                    <a:pt x="348" y="732"/>
                  </a:lnTo>
                  <a:lnTo>
                    <a:pt x="348" y="732"/>
                  </a:lnTo>
                  <a:lnTo>
                    <a:pt x="348" y="732"/>
                  </a:lnTo>
                  <a:lnTo>
                    <a:pt x="348" y="737"/>
                  </a:lnTo>
                  <a:lnTo>
                    <a:pt x="352" y="756"/>
                  </a:lnTo>
                  <a:lnTo>
                    <a:pt x="359" y="756"/>
                  </a:lnTo>
                  <a:lnTo>
                    <a:pt x="367" y="758"/>
                  </a:lnTo>
                  <a:lnTo>
                    <a:pt x="371" y="756"/>
                  </a:lnTo>
                  <a:lnTo>
                    <a:pt x="376" y="756"/>
                  </a:lnTo>
                  <a:lnTo>
                    <a:pt x="381" y="751"/>
                  </a:lnTo>
                  <a:lnTo>
                    <a:pt x="383" y="751"/>
                  </a:lnTo>
                  <a:lnTo>
                    <a:pt x="395" y="753"/>
                  </a:lnTo>
                  <a:lnTo>
                    <a:pt x="402" y="746"/>
                  </a:lnTo>
                  <a:lnTo>
                    <a:pt x="407" y="739"/>
                  </a:lnTo>
                  <a:lnTo>
                    <a:pt x="416" y="732"/>
                  </a:lnTo>
                  <a:lnTo>
                    <a:pt x="421" y="727"/>
                  </a:lnTo>
                  <a:lnTo>
                    <a:pt x="423" y="725"/>
                  </a:lnTo>
                  <a:lnTo>
                    <a:pt x="428" y="723"/>
                  </a:lnTo>
                  <a:lnTo>
                    <a:pt x="428" y="718"/>
                  </a:lnTo>
                  <a:lnTo>
                    <a:pt x="435" y="709"/>
                  </a:lnTo>
                  <a:lnTo>
                    <a:pt x="447" y="699"/>
                  </a:lnTo>
                  <a:lnTo>
                    <a:pt x="449" y="699"/>
                  </a:lnTo>
                  <a:lnTo>
                    <a:pt x="454" y="697"/>
                  </a:lnTo>
                  <a:lnTo>
                    <a:pt x="454" y="685"/>
                  </a:lnTo>
                  <a:lnTo>
                    <a:pt x="478" y="687"/>
                  </a:lnTo>
                  <a:lnTo>
                    <a:pt x="480" y="687"/>
                  </a:lnTo>
                  <a:lnTo>
                    <a:pt x="482" y="685"/>
                  </a:lnTo>
                  <a:lnTo>
                    <a:pt x="496" y="687"/>
                  </a:lnTo>
                  <a:lnTo>
                    <a:pt x="506" y="687"/>
                  </a:lnTo>
                  <a:lnTo>
                    <a:pt x="515" y="694"/>
                  </a:lnTo>
                  <a:lnTo>
                    <a:pt x="530" y="690"/>
                  </a:lnTo>
                  <a:lnTo>
                    <a:pt x="530" y="680"/>
                  </a:lnTo>
                  <a:lnTo>
                    <a:pt x="539" y="664"/>
                  </a:lnTo>
                  <a:lnTo>
                    <a:pt x="541" y="657"/>
                  </a:lnTo>
                  <a:lnTo>
                    <a:pt x="544" y="652"/>
                  </a:lnTo>
                  <a:lnTo>
                    <a:pt x="541" y="642"/>
                  </a:lnTo>
                  <a:lnTo>
                    <a:pt x="544" y="638"/>
                  </a:lnTo>
                  <a:lnTo>
                    <a:pt x="548" y="628"/>
                  </a:lnTo>
                  <a:lnTo>
                    <a:pt x="553" y="621"/>
                  </a:lnTo>
                  <a:lnTo>
                    <a:pt x="556" y="612"/>
                  </a:lnTo>
                  <a:lnTo>
                    <a:pt x="553" y="602"/>
                  </a:lnTo>
                  <a:lnTo>
                    <a:pt x="556" y="598"/>
                  </a:lnTo>
                  <a:lnTo>
                    <a:pt x="560" y="595"/>
                  </a:lnTo>
                  <a:lnTo>
                    <a:pt x="563" y="590"/>
                  </a:lnTo>
                  <a:lnTo>
                    <a:pt x="570" y="586"/>
                  </a:lnTo>
                  <a:lnTo>
                    <a:pt x="582" y="586"/>
                  </a:lnTo>
                  <a:lnTo>
                    <a:pt x="584" y="586"/>
                  </a:lnTo>
                  <a:lnTo>
                    <a:pt x="600" y="590"/>
                  </a:lnTo>
                  <a:lnTo>
                    <a:pt x="605" y="586"/>
                  </a:lnTo>
                  <a:lnTo>
                    <a:pt x="608" y="583"/>
                  </a:lnTo>
                  <a:lnTo>
                    <a:pt x="615" y="583"/>
                  </a:lnTo>
                  <a:lnTo>
                    <a:pt x="622" y="590"/>
                  </a:lnTo>
                  <a:lnTo>
                    <a:pt x="634" y="593"/>
                  </a:lnTo>
                  <a:lnTo>
                    <a:pt x="636" y="593"/>
                  </a:lnTo>
                  <a:lnTo>
                    <a:pt x="638" y="586"/>
                  </a:lnTo>
                  <a:lnTo>
                    <a:pt x="648" y="586"/>
                  </a:lnTo>
                  <a:lnTo>
                    <a:pt x="667" y="579"/>
                  </a:lnTo>
                  <a:lnTo>
                    <a:pt x="671" y="574"/>
                  </a:lnTo>
                  <a:lnTo>
                    <a:pt x="676" y="567"/>
                  </a:lnTo>
                  <a:lnTo>
                    <a:pt x="678" y="560"/>
                  </a:lnTo>
                  <a:lnTo>
                    <a:pt x="688" y="555"/>
                  </a:lnTo>
                  <a:lnTo>
                    <a:pt x="685" y="550"/>
                  </a:lnTo>
                  <a:lnTo>
                    <a:pt x="688" y="546"/>
                  </a:lnTo>
                  <a:lnTo>
                    <a:pt x="697" y="529"/>
                  </a:lnTo>
                  <a:lnTo>
                    <a:pt x="704" y="520"/>
                  </a:lnTo>
                  <a:lnTo>
                    <a:pt x="704" y="494"/>
                  </a:lnTo>
                  <a:lnTo>
                    <a:pt x="707" y="489"/>
                  </a:lnTo>
                  <a:lnTo>
                    <a:pt x="709" y="489"/>
                  </a:lnTo>
                  <a:lnTo>
                    <a:pt x="709" y="489"/>
                  </a:lnTo>
                  <a:lnTo>
                    <a:pt x="711" y="489"/>
                  </a:lnTo>
                  <a:lnTo>
                    <a:pt x="709" y="482"/>
                  </a:lnTo>
                  <a:lnTo>
                    <a:pt x="704" y="475"/>
                  </a:lnTo>
                  <a:lnTo>
                    <a:pt x="704" y="470"/>
                  </a:lnTo>
                  <a:lnTo>
                    <a:pt x="707" y="463"/>
                  </a:lnTo>
                  <a:lnTo>
                    <a:pt x="711" y="461"/>
                  </a:lnTo>
                  <a:lnTo>
                    <a:pt x="711" y="451"/>
                  </a:lnTo>
                  <a:lnTo>
                    <a:pt x="714" y="451"/>
                  </a:lnTo>
                  <a:lnTo>
                    <a:pt x="728" y="442"/>
                  </a:lnTo>
                  <a:lnTo>
                    <a:pt x="723" y="432"/>
                  </a:lnTo>
                  <a:lnTo>
                    <a:pt x="726" y="409"/>
                  </a:lnTo>
                  <a:lnTo>
                    <a:pt x="733" y="404"/>
                  </a:lnTo>
                  <a:lnTo>
                    <a:pt x="737" y="394"/>
                  </a:lnTo>
                  <a:lnTo>
                    <a:pt x="737" y="394"/>
                  </a:lnTo>
                  <a:lnTo>
                    <a:pt x="737" y="380"/>
                  </a:lnTo>
                  <a:lnTo>
                    <a:pt x="742" y="380"/>
                  </a:lnTo>
                  <a:lnTo>
                    <a:pt x="742" y="376"/>
                  </a:lnTo>
                  <a:lnTo>
                    <a:pt x="747" y="366"/>
                  </a:lnTo>
                  <a:lnTo>
                    <a:pt x="737" y="366"/>
                  </a:lnTo>
                  <a:lnTo>
                    <a:pt x="742" y="357"/>
                  </a:lnTo>
                  <a:lnTo>
                    <a:pt x="742" y="342"/>
                  </a:lnTo>
                  <a:lnTo>
                    <a:pt x="752" y="338"/>
                  </a:lnTo>
                  <a:lnTo>
                    <a:pt x="754" y="331"/>
                  </a:lnTo>
                  <a:lnTo>
                    <a:pt x="771" y="321"/>
                  </a:lnTo>
                  <a:lnTo>
                    <a:pt x="773" y="309"/>
                  </a:lnTo>
                  <a:lnTo>
                    <a:pt x="773" y="305"/>
                  </a:lnTo>
                  <a:lnTo>
                    <a:pt x="773" y="302"/>
                  </a:lnTo>
                  <a:lnTo>
                    <a:pt x="778" y="300"/>
                  </a:lnTo>
                  <a:lnTo>
                    <a:pt x="780" y="300"/>
                  </a:lnTo>
                  <a:lnTo>
                    <a:pt x="785" y="298"/>
                  </a:lnTo>
                  <a:lnTo>
                    <a:pt x="789" y="300"/>
                  </a:lnTo>
                  <a:lnTo>
                    <a:pt x="792" y="295"/>
                  </a:lnTo>
                  <a:lnTo>
                    <a:pt x="797" y="298"/>
                  </a:lnTo>
                  <a:lnTo>
                    <a:pt x="799" y="295"/>
                  </a:lnTo>
                  <a:lnTo>
                    <a:pt x="815" y="298"/>
                  </a:lnTo>
                  <a:lnTo>
                    <a:pt x="820" y="295"/>
                  </a:lnTo>
                  <a:lnTo>
                    <a:pt x="830" y="295"/>
                  </a:lnTo>
                  <a:lnTo>
                    <a:pt x="834" y="291"/>
                  </a:lnTo>
                  <a:lnTo>
                    <a:pt x="839" y="291"/>
                  </a:lnTo>
                  <a:lnTo>
                    <a:pt x="853" y="291"/>
                  </a:lnTo>
                  <a:lnTo>
                    <a:pt x="856" y="288"/>
                  </a:lnTo>
                  <a:lnTo>
                    <a:pt x="856" y="286"/>
                  </a:lnTo>
                  <a:lnTo>
                    <a:pt x="867" y="281"/>
                  </a:lnTo>
                  <a:lnTo>
                    <a:pt x="877" y="276"/>
                  </a:lnTo>
                  <a:lnTo>
                    <a:pt x="879" y="276"/>
                  </a:lnTo>
                  <a:lnTo>
                    <a:pt x="900" y="274"/>
                  </a:lnTo>
                  <a:lnTo>
                    <a:pt x="910" y="267"/>
                  </a:lnTo>
                  <a:lnTo>
                    <a:pt x="919" y="250"/>
                  </a:lnTo>
                  <a:lnTo>
                    <a:pt x="924" y="248"/>
                  </a:lnTo>
                  <a:lnTo>
                    <a:pt x="931" y="248"/>
                  </a:lnTo>
                  <a:lnTo>
                    <a:pt x="929" y="239"/>
                  </a:lnTo>
                  <a:lnTo>
                    <a:pt x="936" y="234"/>
                  </a:lnTo>
                  <a:lnTo>
                    <a:pt x="941" y="224"/>
                  </a:lnTo>
                  <a:lnTo>
                    <a:pt x="941" y="224"/>
                  </a:lnTo>
                  <a:close/>
                </a:path>
              </a:pathLst>
            </a:custGeom>
            <a:solidFill>
              <a:srgbClr val="433356">
                <a:lumMod val="60000"/>
                <a:lumOff val="4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50" name="Freeform 14"/>
            <p:cNvSpPr>
              <a:spLocks/>
            </p:cNvSpPr>
            <p:nvPr/>
          </p:nvSpPr>
          <p:spPr bwMode="auto">
            <a:xfrm>
              <a:off x="1308" y="2274"/>
              <a:ext cx="1455" cy="1167"/>
            </a:xfrm>
            <a:custGeom>
              <a:avLst/>
              <a:gdLst>
                <a:gd name="T0" fmla="*/ 1417 w 1455"/>
                <a:gd name="T1" fmla="*/ 623 h 1167"/>
                <a:gd name="T2" fmla="*/ 1341 w 1455"/>
                <a:gd name="T3" fmla="*/ 621 h 1167"/>
                <a:gd name="T4" fmla="*/ 1287 w 1455"/>
                <a:gd name="T5" fmla="*/ 583 h 1167"/>
                <a:gd name="T6" fmla="*/ 1271 w 1455"/>
                <a:gd name="T7" fmla="*/ 512 h 1167"/>
                <a:gd name="T8" fmla="*/ 1188 w 1455"/>
                <a:gd name="T9" fmla="*/ 477 h 1167"/>
                <a:gd name="T10" fmla="*/ 1115 w 1455"/>
                <a:gd name="T11" fmla="*/ 451 h 1167"/>
                <a:gd name="T12" fmla="*/ 1070 w 1455"/>
                <a:gd name="T13" fmla="*/ 401 h 1167"/>
                <a:gd name="T14" fmla="*/ 1001 w 1455"/>
                <a:gd name="T15" fmla="*/ 340 h 1167"/>
                <a:gd name="T16" fmla="*/ 1001 w 1455"/>
                <a:gd name="T17" fmla="*/ 276 h 1167"/>
                <a:gd name="T18" fmla="*/ 1037 w 1455"/>
                <a:gd name="T19" fmla="*/ 193 h 1167"/>
                <a:gd name="T20" fmla="*/ 1039 w 1455"/>
                <a:gd name="T21" fmla="*/ 130 h 1167"/>
                <a:gd name="T22" fmla="*/ 1020 w 1455"/>
                <a:gd name="T23" fmla="*/ 78 h 1167"/>
                <a:gd name="T24" fmla="*/ 994 w 1455"/>
                <a:gd name="T25" fmla="*/ 61 h 1167"/>
                <a:gd name="T26" fmla="*/ 930 w 1455"/>
                <a:gd name="T27" fmla="*/ 23 h 1167"/>
                <a:gd name="T28" fmla="*/ 911 w 1455"/>
                <a:gd name="T29" fmla="*/ 71 h 1167"/>
                <a:gd name="T30" fmla="*/ 878 w 1455"/>
                <a:gd name="T31" fmla="*/ 87 h 1167"/>
                <a:gd name="T32" fmla="*/ 800 w 1455"/>
                <a:gd name="T33" fmla="*/ 97 h 1167"/>
                <a:gd name="T34" fmla="*/ 784 w 1455"/>
                <a:gd name="T35" fmla="*/ 82 h 1167"/>
                <a:gd name="T36" fmla="*/ 727 w 1455"/>
                <a:gd name="T37" fmla="*/ 73 h 1167"/>
                <a:gd name="T38" fmla="*/ 685 w 1455"/>
                <a:gd name="T39" fmla="*/ 42 h 1167"/>
                <a:gd name="T40" fmla="*/ 666 w 1455"/>
                <a:gd name="T41" fmla="*/ 59 h 1167"/>
                <a:gd name="T42" fmla="*/ 635 w 1455"/>
                <a:gd name="T43" fmla="*/ 54 h 1167"/>
                <a:gd name="T44" fmla="*/ 583 w 1455"/>
                <a:gd name="T45" fmla="*/ 16 h 1167"/>
                <a:gd name="T46" fmla="*/ 526 w 1455"/>
                <a:gd name="T47" fmla="*/ 45 h 1167"/>
                <a:gd name="T48" fmla="*/ 458 w 1455"/>
                <a:gd name="T49" fmla="*/ 38 h 1167"/>
                <a:gd name="T50" fmla="*/ 422 w 1455"/>
                <a:gd name="T51" fmla="*/ 9 h 1167"/>
                <a:gd name="T52" fmla="*/ 392 w 1455"/>
                <a:gd name="T53" fmla="*/ 35 h 1167"/>
                <a:gd name="T54" fmla="*/ 326 w 1455"/>
                <a:gd name="T55" fmla="*/ 45 h 1167"/>
                <a:gd name="T56" fmla="*/ 290 w 1455"/>
                <a:gd name="T57" fmla="*/ 30 h 1167"/>
                <a:gd name="T58" fmla="*/ 229 w 1455"/>
                <a:gd name="T59" fmla="*/ 30 h 1167"/>
                <a:gd name="T60" fmla="*/ 231 w 1455"/>
                <a:gd name="T61" fmla="*/ 66 h 1167"/>
                <a:gd name="T62" fmla="*/ 241 w 1455"/>
                <a:gd name="T63" fmla="*/ 113 h 1167"/>
                <a:gd name="T64" fmla="*/ 222 w 1455"/>
                <a:gd name="T65" fmla="*/ 172 h 1167"/>
                <a:gd name="T66" fmla="*/ 217 w 1455"/>
                <a:gd name="T67" fmla="*/ 224 h 1167"/>
                <a:gd name="T68" fmla="*/ 172 w 1455"/>
                <a:gd name="T69" fmla="*/ 283 h 1167"/>
                <a:gd name="T70" fmla="*/ 158 w 1455"/>
                <a:gd name="T71" fmla="*/ 321 h 1167"/>
                <a:gd name="T72" fmla="*/ 146 w 1455"/>
                <a:gd name="T73" fmla="*/ 375 h 1167"/>
                <a:gd name="T74" fmla="*/ 104 w 1455"/>
                <a:gd name="T75" fmla="*/ 420 h 1167"/>
                <a:gd name="T76" fmla="*/ 61 w 1455"/>
                <a:gd name="T77" fmla="*/ 456 h 1167"/>
                <a:gd name="T78" fmla="*/ 9 w 1455"/>
                <a:gd name="T79" fmla="*/ 564 h 1167"/>
                <a:gd name="T80" fmla="*/ 59 w 1455"/>
                <a:gd name="T81" fmla="*/ 645 h 1167"/>
                <a:gd name="T82" fmla="*/ 127 w 1455"/>
                <a:gd name="T83" fmla="*/ 753 h 1167"/>
                <a:gd name="T84" fmla="*/ 229 w 1455"/>
                <a:gd name="T85" fmla="*/ 911 h 1167"/>
                <a:gd name="T86" fmla="*/ 300 w 1455"/>
                <a:gd name="T87" fmla="*/ 992 h 1167"/>
                <a:gd name="T88" fmla="*/ 295 w 1455"/>
                <a:gd name="T89" fmla="*/ 1063 h 1167"/>
                <a:gd name="T90" fmla="*/ 375 w 1455"/>
                <a:gd name="T91" fmla="*/ 1105 h 1167"/>
                <a:gd name="T92" fmla="*/ 508 w 1455"/>
                <a:gd name="T93" fmla="*/ 1148 h 1167"/>
                <a:gd name="T94" fmla="*/ 581 w 1455"/>
                <a:gd name="T95" fmla="*/ 1098 h 1167"/>
                <a:gd name="T96" fmla="*/ 635 w 1455"/>
                <a:gd name="T97" fmla="*/ 1112 h 1167"/>
                <a:gd name="T98" fmla="*/ 741 w 1455"/>
                <a:gd name="T99" fmla="*/ 1164 h 1167"/>
                <a:gd name="T100" fmla="*/ 824 w 1455"/>
                <a:gd name="T101" fmla="*/ 1030 h 1167"/>
                <a:gd name="T102" fmla="*/ 885 w 1455"/>
                <a:gd name="T103" fmla="*/ 959 h 1167"/>
                <a:gd name="T104" fmla="*/ 973 w 1455"/>
                <a:gd name="T105" fmla="*/ 985 h 1167"/>
                <a:gd name="T106" fmla="*/ 994 w 1455"/>
                <a:gd name="T107" fmla="*/ 864 h 1167"/>
                <a:gd name="T108" fmla="*/ 1020 w 1455"/>
                <a:gd name="T109" fmla="*/ 734 h 1167"/>
                <a:gd name="T110" fmla="*/ 1108 w 1455"/>
                <a:gd name="T111" fmla="*/ 739 h 1167"/>
                <a:gd name="T112" fmla="*/ 1141 w 1455"/>
                <a:gd name="T113" fmla="*/ 800 h 1167"/>
                <a:gd name="T114" fmla="*/ 1233 w 1455"/>
                <a:gd name="T115" fmla="*/ 779 h 1167"/>
                <a:gd name="T116" fmla="*/ 1365 w 1455"/>
                <a:gd name="T117" fmla="*/ 859 h 1167"/>
                <a:gd name="T118" fmla="*/ 1412 w 1455"/>
                <a:gd name="T119" fmla="*/ 838 h 1167"/>
                <a:gd name="T120" fmla="*/ 1384 w 1455"/>
                <a:gd name="T121" fmla="*/ 777 h 1167"/>
                <a:gd name="T122" fmla="*/ 1396 w 1455"/>
                <a:gd name="T123" fmla="*/ 739 h 1167"/>
                <a:gd name="T124" fmla="*/ 1450 w 1455"/>
                <a:gd name="T125" fmla="*/ 696 h 1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5" h="1167">
                  <a:moveTo>
                    <a:pt x="1455" y="685"/>
                  </a:moveTo>
                  <a:lnTo>
                    <a:pt x="1443" y="668"/>
                  </a:lnTo>
                  <a:lnTo>
                    <a:pt x="1445" y="663"/>
                  </a:lnTo>
                  <a:lnTo>
                    <a:pt x="1450" y="663"/>
                  </a:lnTo>
                  <a:lnTo>
                    <a:pt x="1450" y="661"/>
                  </a:lnTo>
                  <a:lnTo>
                    <a:pt x="1441" y="659"/>
                  </a:lnTo>
                  <a:lnTo>
                    <a:pt x="1438" y="659"/>
                  </a:lnTo>
                  <a:lnTo>
                    <a:pt x="1441" y="661"/>
                  </a:lnTo>
                  <a:lnTo>
                    <a:pt x="1438" y="663"/>
                  </a:lnTo>
                  <a:lnTo>
                    <a:pt x="1431" y="652"/>
                  </a:lnTo>
                  <a:lnTo>
                    <a:pt x="1426" y="649"/>
                  </a:lnTo>
                  <a:lnTo>
                    <a:pt x="1429" y="647"/>
                  </a:lnTo>
                  <a:lnTo>
                    <a:pt x="1436" y="647"/>
                  </a:lnTo>
                  <a:lnTo>
                    <a:pt x="1438" y="649"/>
                  </a:lnTo>
                  <a:lnTo>
                    <a:pt x="1436" y="642"/>
                  </a:lnTo>
                  <a:lnTo>
                    <a:pt x="1436" y="633"/>
                  </a:lnTo>
                  <a:lnTo>
                    <a:pt x="1431" y="630"/>
                  </a:lnTo>
                  <a:lnTo>
                    <a:pt x="1426" y="635"/>
                  </a:lnTo>
                  <a:lnTo>
                    <a:pt x="1429" y="630"/>
                  </a:lnTo>
                  <a:lnTo>
                    <a:pt x="1422" y="623"/>
                  </a:lnTo>
                  <a:lnTo>
                    <a:pt x="1419" y="626"/>
                  </a:lnTo>
                  <a:lnTo>
                    <a:pt x="1417" y="623"/>
                  </a:lnTo>
                  <a:lnTo>
                    <a:pt x="1415" y="628"/>
                  </a:lnTo>
                  <a:lnTo>
                    <a:pt x="1417" y="633"/>
                  </a:lnTo>
                  <a:lnTo>
                    <a:pt x="1415" y="635"/>
                  </a:lnTo>
                  <a:lnTo>
                    <a:pt x="1410" y="635"/>
                  </a:lnTo>
                  <a:lnTo>
                    <a:pt x="1410" y="633"/>
                  </a:lnTo>
                  <a:lnTo>
                    <a:pt x="1408" y="628"/>
                  </a:lnTo>
                  <a:lnTo>
                    <a:pt x="1398" y="626"/>
                  </a:lnTo>
                  <a:lnTo>
                    <a:pt x="1398" y="628"/>
                  </a:lnTo>
                  <a:lnTo>
                    <a:pt x="1389" y="637"/>
                  </a:lnTo>
                  <a:lnTo>
                    <a:pt x="1384" y="635"/>
                  </a:lnTo>
                  <a:lnTo>
                    <a:pt x="1377" y="635"/>
                  </a:lnTo>
                  <a:lnTo>
                    <a:pt x="1367" y="630"/>
                  </a:lnTo>
                  <a:lnTo>
                    <a:pt x="1367" y="635"/>
                  </a:lnTo>
                  <a:lnTo>
                    <a:pt x="1363" y="633"/>
                  </a:lnTo>
                  <a:lnTo>
                    <a:pt x="1363" y="635"/>
                  </a:lnTo>
                  <a:lnTo>
                    <a:pt x="1360" y="630"/>
                  </a:lnTo>
                  <a:lnTo>
                    <a:pt x="1358" y="630"/>
                  </a:lnTo>
                  <a:lnTo>
                    <a:pt x="1353" y="621"/>
                  </a:lnTo>
                  <a:lnTo>
                    <a:pt x="1349" y="616"/>
                  </a:lnTo>
                  <a:lnTo>
                    <a:pt x="1346" y="616"/>
                  </a:lnTo>
                  <a:lnTo>
                    <a:pt x="1344" y="619"/>
                  </a:lnTo>
                  <a:lnTo>
                    <a:pt x="1341" y="621"/>
                  </a:lnTo>
                  <a:lnTo>
                    <a:pt x="1339" y="621"/>
                  </a:lnTo>
                  <a:lnTo>
                    <a:pt x="1337" y="628"/>
                  </a:lnTo>
                  <a:lnTo>
                    <a:pt x="1334" y="633"/>
                  </a:lnTo>
                  <a:lnTo>
                    <a:pt x="1332" y="630"/>
                  </a:lnTo>
                  <a:lnTo>
                    <a:pt x="1334" y="626"/>
                  </a:lnTo>
                  <a:lnTo>
                    <a:pt x="1325" y="621"/>
                  </a:lnTo>
                  <a:lnTo>
                    <a:pt x="1323" y="616"/>
                  </a:lnTo>
                  <a:lnTo>
                    <a:pt x="1315" y="611"/>
                  </a:lnTo>
                  <a:lnTo>
                    <a:pt x="1315" y="611"/>
                  </a:lnTo>
                  <a:lnTo>
                    <a:pt x="1311" y="611"/>
                  </a:lnTo>
                  <a:lnTo>
                    <a:pt x="1306" y="607"/>
                  </a:lnTo>
                  <a:lnTo>
                    <a:pt x="1306" y="602"/>
                  </a:lnTo>
                  <a:lnTo>
                    <a:pt x="1306" y="595"/>
                  </a:lnTo>
                  <a:lnTo>
                    <a:pt x="1301" y="590"/>
                  </a:lnTo>
                  <a:lnTo>
                    <a:pt x="1301" y="593"/>
                  </a:lnTo>
                  <a:lnTo>
                    <a:pt x="1294" y="588"/>
                  </a:lnTo>
                  <a:lnTo>
                    <a:pt x="1297" y="583"/>
                  </a:lnTo>
                  <a:lnTo>
                    <a:pt x="1294" y="583"/>
                  </a:lnTo>
                  <a:lnTo>
                    <a:pt x="1292" y="583"/>
                  </a:lnTo>
                  <a:lnTo>
                    <a:pt x="1292" y="588"/>
                  </a:lnTo>
                  <a:lnTo>
                    <a:pt x="1289" y="588"/>
                  </a:lnTo>
                  <a:lnTo>
                    <a:pt x="1287" y="583"/>
                  </a:lnTo>
                  <a:lnTo>
                    <a:pt x="1287" y="576"/>
                  </a:lnTo>
                  <a:lnTo>
                    <a:pt x="1287" y="571"/>
                  </a:lnTo>
                  <a:lnTo>
                    <a:pt x="1282" y="569"/>
                  </a:lnTo>
                  <a:lnTo>
                    <a:pt x="1280" y="569"/>
                  </a:lnTo>
                  <a:lnTo>
                    <a:pt x="1285" y="564"/>
                  </a:lnTo>
                  <a:lnTo>
                    <a:pt x="1285" y="564"/>
                  </a:lnTo>
                  <a:lnTo>
                    <a:pt x="1285" y="557"/>
                  </a:lnTo>
                  <a:lnTo>
                    <a:pt x="1289" y="550"/>
                  </a:lnTo>
                  <a:lnTo>
                    <a:pt x="1289" y="548"/>
                  </a:lnTo>
                  <a:lnTo>
                    <a:pt x="1294" y="541"/>
                  </a:lnTo>
                  <a:lnTo>
                    <a:pt x="1292" y="538"/>
                  </a:lnTo>
                  <a:lnTo>
                    <a:pt x="1292" y="538"/>
                  </a:lnTo>
                  <a:lnTo>
                    <a:pt x="1292" y="534"/>
                  </a:lnTo>
                  <a:lnTo>
                    <a:pt x="1292" y="524"/>
                  </a:lnTo>
                  <a:lnTo>
                    <a:pt x="1292" y="515"/>
                  </a:lnTo>
                  <a:lnTo>
                    <a:pt x="1289" y="512"/>
                  </a:lnTo>
                  <a:lnTo>
                    <a:pt x="1282" y="510"/>
                  </a:lnTo>
                  <a:lnTo>
                    <a:pt x="1280" y="510"/>
                  </a:lnTo>
                  <a:lnTo>
                    <a:pt x="1278" y="510"/>
                  </a:lnTo>
                  <a:lnTo>
                    <a:pt x="1275" y="508"/>
                  </a:lnTo>
                  <a:lnTo>
                    <a:pt x="1271" y="508"/>
                  </a:lnTo>
                  <a:lnTo>
                    <a:pt x="1271" y="512"/>
                  </a:lnTo>
                  <a:lnTo>
                    <a:pt x="1263" y="515"/>
                  </a:lnTo>
                  <a:lnTo>
                    <a:pt x="1256" y="508"/>
                  </a:lnTo>
                  <a:lnTo>
                    <a:pt x="1249" y="508"/>
                  </a:lnTo>
                  <a:lnTo>
                    <a:pt x="1245" y="512"/>
                  </a:lnTo>
                  <a:lnTo>
                    <a:pt x="1240" y="515"/>
                  </a:lnTo>
                  <a:lnTo>
                    <a:pt x="1240" y="510"/>
                  </a:lnTo>
                  <a:lnTo>
                    <a:pt x="1235" y="510"/>
                  </a:lnTo>
                  <a:lnTo>
                    <a:pt x="1230" y="512"/>
                  </a:lnTo>
                  <a:lnTo>
                    <a:pt x="1230" y="515"/>
                  </a:lnTo>
                  <a:lnTo>
                    <a:pt x="1226" y="517"/>
                  </a:lnTo>
                  <a:lnTo>
                    <a:pt x="1230" y="510"/>
                  </a:lnTo>
                  <a:lnTo>
                    <a:pt x="1228" y="510"/>
                  </a:lnTo>
                  <a:lnTo>
                    <a:pt x="1230" y="505"/>
                  </a:lnTo>
                  <a:lnTo>
                    <a:pt x="1221" y="496"/>
                  </a:lnTo>
                  <a:lnTo>
                    <a:pt x="1221" y="498"/>
                  </a:lnTo>
                  <a:lnTo>
                    <a:pt x="1216" y="496"/>
                  </a:lnTo>
                  <a:lnTo>
                    <a:pt x="1211" y="496"/>
                  </a:lnTo>
                  <a:lnTo>
                    <a:pt x="1204" y="489"/>
                  </a:lnTo>
                  <a:lnTo>
                    <a:pt x="1197" y="489"/>
                  </a:lnTo>
                  <a:lnTo>
                    <a:pt x="1197" y="491"/>
                  </a:lnTo>
                  <a:lnTo>
                    <a:pt x="1193" y="479"/>
                  </a:lnTo>
                  <a:lnTo>
                    <a:pt x="1188" y="477"/>
                  </a:lnTo>
                  <a:lnTo>
                    <a:pt x="1188" y="482"/>
                  </a:lnTo>
                  <a:lnTo>
                    <a:pt x="1176" y="493"/>
                  </a:lnTo>
                  <a:lnTo>
                    <a:pt x="1167" y="496"/>
                  </a:lnTo>
                  <a:lnTo>
                    <a:pt x="1164" y="496"/>
                  </a:lnTo>
                  <a:lnTo>
                    <a:pt x="1157" y="491"/>
                  </a:lnTo>
                  <a:lnTo>
                    <a:pt x="1150" y="489"/>
                  </a:lnTo>
                  <a:lnTo>
                    <a:pt x="1150" y="486"/>
                  </a:lnTo>
                  <a:lnTo>
                    <a:pt x="1150" y="477"/>
                  </a:lnTo>
                  <a:lnTo>
                    <a:pt x="1150" y="474"/>
                  </a:lnTo>
                  <a:lnTo>
                    <a:pt x="1150" y="472"/>
                  </a:lnTo>
                  <a:lnTo>
                    <a:pt x="1150" y="472"/>
                  </a:lnTo>
                  <a:lnTo>
                    <a:pt x="1148" y="463"/>
                  </a:lnTo>
                  <a:lnTo>
                    <a:pt x="1145" y="463"/>
                  </a:lnTo>
                  <a:lnTo>
                    <a:pt x="1143" y="458"/>
                  </a:lnTo>
                  <a:lnTo>
                    <a:pt x="1141" y="458"/>
                  </a:lnTo>
                  <a:lnTo>
                    <a:pt x="1131" y="458"/>
                  </a:lnTo>
                  <a:lnTo>
                    <a:pt x="1124" y="463"/>
                  </a:lnTo>
                  <a:lnTo>
                    <a:pt x="1119" y="458"/>
                  </a:lnTo>
                  <a:lnTo>
                    <a:pt x="1112" y="456"/>
                  </a:lnTo>
                  <a:lnTo>
                    <a:pt x="1110" y="449"/>
                  </a:lnTo>
                  <a:lnTo>
                    <a:pt x="1112" y="449"/>
                  </a:lnTo>
                  <a:lnTo>
                    <a:pt x="1115" y="451"/>
                  </a:lnTo>
                  <a:lnTo>
                    <a:pt x="1126" y="453"/>
                  </a:lnTo>
                  <a:lnTo>
                    <a:pt x="1129" y="449"/>
                  </a:lnTo>
                  <a:lnTo>
                    <a:pt x="1126" y="444"/>
                  </a:lnTo>
                  <a:lnTo>
                    <a:pt x="1131" y="439"/>
                  </a:lnTo>
                  <a:lnTo>
                    <a:pt x="1131" y="432"/>
                  </a:lnTo>
                  <a:lnTo>
                    <a:pt x="1117" y="427"/>
                  </a:lnTo>
                  <a:lnTo>
                    <a:pt x="1110" y="425"/>
                  </a:lnTo>
                  <a:lnTo>
                    <a:pt x="1108" y="423"/>
                  </a:lnTo>
                  <a:lnTo>
                    <a:pt x="1108" y="425"/>
                  </a:lnTo>
                  <a:lnTo>
                    <a:pt x="1103" y="425"/>
                  </a:lnTo>
                  <a:lnTo>
                    <a:pt x="1103" y="423"/>
                  </a:lnTo>
                  <a:lnTo>
                    <a:pt x="1096" y="415"/>
                  </a:lnTo>
                  <a:lnTo>
                    <a:pt x="1093" y="411"/>
                  </a:lnTo>
                  <a:lnTo>
                    <a:pt x="1091" y="401"/>
                  </a:lnTo>
                  <a:lnTo>
                    <a:pt x="1086" y="401"/>
                  </a:lnTo>
                  <a:lnTo>
                    <a:pt x="1089" y="397"/>
                  </a:lnTo>
                  <a:lnTo>
                    <a:pt x="1086" y="397"/>
                  </a:lnTo>
                  <a:lnTo>
                    <a:pt x="1084" y="394"/>
                  </a:lnTo>
                  <a:lnTo>
                    <a:pt x="1079" y="397"/>
                  </a:lnTo>
                  <a:lnTo>
                    <a:pt x="1077" y="399"/>
                  </a:lnTo>
                  <a:lnTo>
                    <a:pt x="1074" y="399"/>
                  </a:lnTo>
                  <a:lnTo>
                    <a:pt x="1070" y="401"/>
                  </a:lnTo>
                  <a:lnTo>
                    <a:pt x="1065" y="404"/>
                  </a:lnTo>
                  <a:lnTo>
                    <a:pt x="1056" y="415"/>
                  </a:lnTo>
                  <a:lnTo>
                    <a:pt x="1046" y="411"/>
                  </a:lnTo>
                  <a:lnTo>
                    <a:pt x="1046" y="411"/>
                  </a:lnTo>
                  <a:lnTo>
                    <a:pt x="1046" y="411"/>
                  </a:lnTo>
                  <a:lnTo>
                    <a:pt x="1046" y="406"/>
                  </a:lnTo>
                  <a:lnTo>
                    <a:pt x="1041" y="399"/>
                  </a:lnTo>
                  <a:lnTo>
                    <a:pt x="1037" y="392"/>
                  </a:lnTo>
                  <a:lnTo>
                    <a:pt x="1032" y="392"/>
                  </a:lnTo>
                  <a:lnTo>
                    <a:pt x="1032" y="392"/>
                  </a:lnTo>
                  <a:lnTo>
                    <a:pt x="1027" y="385"/>
                  </a:lnTo>
                  <a:lnTo>
                    <a:pt x="1030" y="380"/>
                  </a:lnTo>
                  <a:lnTo>
                    <a:pt x="1027" y="378"/>
                  </a:lnTo>
                  <a:lnTo>
                    <a:pt x="1027" y="375"/>
                  </a:lnTo>
                  <a:lnTo>
                    <a:pt x="1018" y="373"/>
                  </a:lnTo>
                  <a:lnTo>
                    <a:pt x="1011" y="368"/>
                  </a:lnTo>
                  <a:lnTo>
                    <a:pt x="1015" y="361"/>
                  </a:lnTo>
                  <a:lnTo>
                    <a:pt x="1015" y="359"/>
                  </a:lnTo>
                  <a:lnTo>
                    <a:pt x="1011" y="354"/>
                  </a:lnTo>
                  <a:lnTo>
                    <a:pt x="1004" y="347"/>
                  </a:lnTo>
                  <a:lnTo>
                    <a:pt x="1001" y="342"/>
                  </a:lnTo>
                  <a:lnTo>
                    <a:pt x="1001" y="340"/>
                  </a:lnTo>
                  <a:lnTo>
                    <a:pt x="1006" y="337"/>
                  </a:lnTo>
                  <a:lnTo>
                    <a:pt x="1006" y="333"/>
                  </a:lnTo>
                  <a:lnTo>
                    <a:pt x="1011" y="333"/>
                  </a:lnTo>
                  <a:lnTo>
                    <a:pt x="1011" y="328"/>
                  </a:lnTo>
                  <a:lnTo>
                    <a:pt x="1011" y="330"/>
                  </a:lnTo>
                  <a:lnTo>
                    <a:pt x="1015" y="323"/>
                  </a:lnTo>
                  <a:lnTo>
                    <a:pt x="1020" y="321"/>
                  </a:lnTo>
                  <a:lnTo>
                    <a:pt x="1023" y="323"/>
                  </a:lnTo>
                  <a:lnTo>
                    <a:pt x="1025" y="319"/>
                  </a:lnTo>
                  <a:lnTo>
                    <a:pt x="1020" y="321"/>
                  </a:lnTo>
                  <a:lnTo>
                    <a:pt x="1020" y="309"/>
                  </a:lnTo>
                  <a:lnTo>
                    <a:pt x="1015" y="302"/>
                  </a:lnTo>
                  <a:lnTo>
                    <a:pt x="1008" y="302"/>
                  </a:lnTo>
                  <a:lnTo>
                    <a:pt x="1001" y="295"/>
                  </a:lnTo>
                  <a:lnTo>
                    <a:pt x="999" y="295"/>
                  </a:lnTo>
                  <a:lnTo>
                    <a:pt x="997" y="293"/>
                  </a:lnTo>
                  <a:lnTo>
                    <a:pt x="1001" y="288"/>
                  </a:lnTo>
                  <a:lnTo>
                    <a:pt x="1001" y="286"/>
                  </a:lnTo>
                  <a:lnTo>
                    <a:pt x="999" y="283"/>
                  </a:lnTo>
                  <a:lnTo>
                    <a:pt x="1001" y="278"/>
                  </a:lnTo>
                  <a:lnTo>
                    <a:pt x="1004" y="278"/>
                  </a:lnTo>
                  <a:lnTo>
                    <a:pt x="1001" y="276"/>
                  </a:lnTo>
                  <a:lnTo>
                    <a:pt x="1001" y="271"/>
                  </a:lnTo>
                  <a:lnTo>
                    <a:pt x="1006" y="274"/>
                  </a:lnTo>
                  <a:lnTo>
                    <a:pt x="1008" y="271"/>
                  </a:lnTo>
                  <a:lnTo>
                    <a:pt x="1011" y="267"/>
                  </a:lnTo>
                  <a:lnTo>
                    <a:pt x="1011" y="264"/>
                  </a:lnTo>
                  <a:lnTo>
                    <a:pt x="1011" y="260"/>
                  </a:lnTo>
                  <a:lnTo>
                    <a:pt x="1011" y="252"/>
                  </a:lnTo>
                  <a:lnTo>
                    <a:pt x="1015" y="250"/>
                  </a:lnTo>
                  <a:lnTo>
                    <a:pt x="1015" y="245"/>
                  </a:lnTo>
                  <a:lnTo>
                    <a:pt x="1018" y="245"/>
                  </a:lnTo>
                  <a:lnTo>
                    <a:pt x="1020" y="238"/>
                  </a:lnTo>
                  <a:lnTo>
                    <a:pt x="1018" y="238"/>
                  </a:lnTo>
                  <a:lnTo>
                    <a:pt x="1015" y="241"/>
                  </a:lnTo>
                  <a:lnTo>
                    <a:pt x="1011" y="241"/>
                  </a:lnTo>
                  <a:lnTo>
                    <a:pt x="1011" y="238"/>
                  </a:lnTo>
                  <a:lnTo>
                    <a:pt x="1013" y="236"/>
                  </a:lnTo>
                  <a:lnTo>
                    <a:pt x="1015" y="236"/>
                  </a:lnTo>
                  <a:lnTo>
                    <a:pt x="1020" y="229"/>
                  </a:lnTo>
                  <a:lnTo>
                    <a:pt x="1023" y="217"/>
                  </a:lnTo>
                  <a:lnTo>
                    <a:pt x="1027" y="212"/>
                  </a:lnTo>
                  <a:lnTo>
                    <a:pt x="1032" y="212"/>
                  </a:lnTo>
                  <a:lnTo>
                    <a:pt x="1037" y="193"/>
                  </a:lnTo>
                  <a:lnTo>
                    <a:pt x="1037" y="189"/>
                  </a:lnTo>
                  <a:lnTo>
                    <a:pt x="1032" y="186"/>
                  </a:lnTo>
                  <a:lnTo>
                    <a:pt x="1032" y="182"/>
                  </a:lnTo>
                  <a:lnTo>
                    <a:pt x="1032" y="182"/>
                  </a:lnTo>
                  <a:lnTo>
                    <a:pt x="1037" y="182"/>
                  </a:lnTo>
                  <a:lnTo>
                    <a:pt x="1039" y="175"/>
                  </a:lnTo>
                  <a:lnTo>
                    <a:pt x="1041" y="172"/>
                  </a:lnTo>
                  <a:lnTo>
                    <a:pt x="1041" y="167"/>
                  </a:lnTo>
                  <a:lnTo>
                    <a:pt x="1041" y="160"/>
                  </a:lnTo>
                  <a:lnTo>
                    <a:pt x="1041" y="158"/>
                  </a:lnTo>
                  <a:lnTo>
                    <a:pt x="1041" y="156"/>
                  </a:lnTo>
                  <a:lnTo>
                    <a:pt x="1041" y="156"/>
                  </a:lnTo>
                  <a:lnTo>
                    <a:pt x="1037" y="149"/>
                  </a:lnTo>
                  <a:lnTo>
                    <a:pt x="1037" y="144"/>
                  </a:lnTo>
                  <a:lnTo>
                    <a:pt x="1034" y="141"/>
                  </a:lnTo>
                  <a:lnTo>
                    <a:pt x="1032" y="139"/>
                  </a:lnTo>
                  <a:lnTo>
                    <a:pt x="1027" y="137"/>
                  </a:lnTo>
                  <a:lnTo>
                    <a:pt x="1027" y="132"/>
                  </a:lnTo>
                  <a:lnTo>
                    <a:pt x="1032" y="125"/>
                  </a:lnTo>
                  <a:lnTo>
                    <a:pt x="1037" y="130"/>
                  </a:lnTo>
                  <a:lnTo>
                    <a:pt x="1037" y="125"/>
                  </a:lnTo>
                  <a:lnTo>
                    <a:pt x="1039" y="130"/>
                  </a:lnTo>
                  <a:lnTo>
                    <a:pt x="1041" y="130"/>
                  </a:lnTo>
                  <a:lnTo>
                    <a:pt x="1051" y="132"/>
                  </a:lnTo>
                  <a:lnTo>
                    <a:pt x="1056" y="130"/>
                  </a:lnTo>
                  <a:lnTo>
                    <a:pt x="1056" y="125"/>
                  </a:lnTo>
                  <a:lnTo>
                    <a:pt x="1053" y="123"/>
                  </a:lnTo>
                  <a:lnTo>
                    <a:pt x="1051" y="113"/>
                  </a:lnTo>
                  <a:lnTo>
                    <a:pt x="1048" y="106"/>
                  </a:lnTo>
                  <a:lnTo>
                    <a:pt x="1046" y="106"/>
                  </a:lnTo>
                  <a:lnTo>
                    <a:pt x="1051" y="99"/>
                  </a:lnTo>
                  <a:lnTo>
                    <a:pt x="1046" y="99"/>
                  </a:lnTo>
                  <a:lnTo>
                    <a:pt x="1046" y="104"/>
                  </a:lnTo>
                  <a:lnTo>
                    <a:pt x="1044" y="104"/>
                  </a:lnTo>
                  <a:lnTo>
                    <a:pt x="1039" y="101"/>
                  </a:lnTo>
                  <a:lnTo>
                    <a:pt x="1037" y="106"/>
                  </a:lnTo>
                  <a:lnTo>
                    <a:pt x="1032" y="104"/>
                  </a:lnTo>
                  <a:lnTo>
                    <a:pt x="1030" y="97"/>
                  </a:lnTo>
                  <a:lnTo>
                    <a:pt x="1023" y="92"/>
                  </a:lnTo>
                  <a:lnTo>
                    <a:pt x="1027" y="87"/>
                  </a:lnTo>
                  <a:lnTo>
                    <a:pt x="1023" y="85"/>
                  </a:lnTo>
                  <a:lnTo>
                    <a:pt x="1020" y="82"/>
                  </a:lnTo>
                  <a:lnTo>
                    <a:pt x="1023" y="80"/>
                  </a:lnTo>
                  <a:lnTo>
                    <a:pt x="1020" y="78"/>
                  </a:lnTo>
                  <a:lnTo>
                    <a:pt x="1020" y="78"/>
                  </a:lnTo>
                  <a:lnTo>
                    <a:pt x="1020" y="66"/>
                  </a:lnTo>
                  <a:lnTo>
                    <a:pt x="1015" y="68"/>
                  </a:lnTo>
                  <a:lnTo>
                    <a:pt x="1015" y="66"/>
                  </a:lnTo>
                  <a:lnTo>
                    <a:pt x="1015" y="64"/>
                  </a:lnTo>
                  <a:lnTo>
                    <a:pt x="1015" y="64"/>
                  </a:lnTo>
                  <a:lnTo>
                    <a:pt x="1015" y="61"/>
                  </a:lnTo>
                  <a:lnTo>
                    <a:pt x="1015" y="56"/>
                  </a:lnTo>
                  <a:lnTo>
                    <a:pt x="1011" y="54"/>
                  </a:lnTo>
                  <a:lnTo>
                    <a:pt x="1015" y="54"/>
                  </a:lnTo>
                  <a:lnTo>
                    <a:pt x="1018" y="54"/>
                  </a:lnTo>
                  <a:lnTo>
                    <a:pt x="1018" y="54"/>
                  </a:lnTo>
                  <a:lnTo>
                    <a:pt x="1011" y="49"/>
                  </a:lnTo>
                  <a:lnTo>
                    <a:pt x="1011" y="47"/>
                  </a:lnTo>
                  <a:lnTo>
                    <a:pt x="1011" y="52"/>
                  </a:lnTo>
                  <a:lnTo>
                    <a:pt x="1006" y="52"/>
                  </a:lnTo>
                  <a:lnTo>
                    <a:pt x="1006" y="49"/>
                  </a:lnTo>
                  <a:lnTo>
                    <a:pt x="1001" y="49"/>
                  </a:lnTo>
                  <a:lnTo>
                    <a:pt x="997" y="59"/>
                  </a:lnTo>
                  <a:lnTo>
                    <a:pt x="999" y="61"/>
                  </a:lnTo>
                  <a:lnTo>
                    <a:pt x="997" y="64"/>
                  </a:lnTo>
                  <a:lnTo>
                    <a:pt x="994" y="61"/>
                  </a:lnTo>
                  <a:lnTo>
                    <a:pt x="994" y="56"/>
                  </a:lnTo>
                  <a:lnTo>
                    <a:pt x="992" y="52"/>
                  </a:lnTo>
                  <a:lnTo>
                    <a:pt x="989" y="52"/>
                  </a:lnTo>
                  <a:lnTo>
                    <a:pt x="985" y="49"/>
                  </a:lnTo>
                  <a:lnTo>
                    <a:pt x="980" y="40"/>
                  </a:lnTo>
                  <a:lnTo>
                    <a:pt x="978" y="30"/>
                  </a:lnTo>
                  <a:lnTo>
                    <a:pt x="971" y="30"/>
                  </a:lnTo>
                  <a:lnTo>
                    <a:pt x="954" y="23"/>
                  </a:lnTo>
                  <a:lnTo>
                    <a:pt x="954" y="16"/>
                  </a:lnTo>
                  <a:lnTo>
                    <a:pt x="945" y="7"/>
                  </a:lnTo>
                  <a:lnTo>
                    <a:pt x="947" y="4"/>
                  </a:lnTo>
                  <a:lnTo>
                    <a:pt x="945" y="2"/>
                  </a:lnTo>
                  <a:lnTo>
                    <a:pt x="945" y="9"/>
                  </a:lnTo>
                  <a:lnTo>
                    <a:pt x="942" y="16"/>
                  </a:lnTo>
                  <a:lnTo>
                    <a:pt x="935" y="16"/>
                  </a:lnTo>
                  <a:lnTo>
                    <a:pt x="935" y="16"/>
                  </a:lnTo>
                  <a:lnTo>
                    <a:pt x="930" y="19"/>
                  </a:lnTo>
                  <a:lnTo>
                    <a:pt x="930" y="21"/>
                  </a:lnTo>
                  <a:lnTo>
                    <a:pt x="930" y="19"/>
                  </a:lnTo>
                  <a:lnTo>
                    <a:pt x="926" y="21"/>
                  </a:lnTo>
                  <a:lnTo>
                    <a:pt x="926" y="23"/>
                  </a:lnTo>
                  <a:lnTo>
                    <a:pt x="930" y="23"/>
                  </a:lnTo>
                  <a:lnTo>
                    <a:pt x="928" y="30"/>
                  </a:lnTo>
                  <a:lnTo>
                    <a:pt x="916" y="26"/>
                  </a:lnTo>
                  <a:lnTo>
                    <a:pt x="916" y="30"/>
                  </a:lnTo>
                  <a:lnTo>
                    <a:pt x="919" y="30"/>
                  </a:lnTo>
                  <a:lnTo>
                    <a:pt x="914" y="30"/>
                  </a:lnTo>
                  <a:lnTo>
                    <a:pt x="916" y="30"/>
                  </a:lnTo>
                  <a:lnTo>
                    <a:pt x="916" y="35"/>
                  </a:lnTo>
                  <a:lnTo>
                    <a:pt x="916" y="35"/>
                  </a:lnTo>
                  <a:lnTo>
                    <a:pt x="919" y="38"/>
                  </a:lnTo>
                  <a:lnTo>
                    <a:pt x="916" y="42"/>
                  </a:lnTo>
                  <a:lnTo>
                    <a:pt x="916" y="45"/>
                  </a:lnTo>
                  <a:lnTo>
                    <a:pt x="914" y="45"/>
                  </a:lnTo>
                  <a:lnTo>
                    <a:pt x="911" y="47"/>
                  </a:lnTo>
                  <a:lnTo>
                    <a:pt x="911" y="47"/>
                  </a:lnTo>
                  <a:lnTo>
                    <a:pt x="909" y="54"/>
                  </a:lnTo>
                  <a:lnTo>
                    <a:pt x="907" y="54"/>
                  </a:lnTo>
                  <a:lnTo>
                    <a:pt x="907" y="56"/>
                  </a:lnTo>
                  <a:lnTo>
                    <a:pt x="907" y="56"/>
                  </a:lnTo>
                  <a:lnTo>
                    <a:pt x="907" y="59"/>
                  </a:lnTo>
                  <a:lnTo>
                    <a:pt x="911" y="61"/>
                  </a:lnTo>
                  <a:lnTo>
                    <a:pt x="909" y="68"/>
                  </a:lnTo>
                  <a:lnTo>
                    <a:pt x="911" y="71"/>
                  </a:lnTo>
                  <a:lnTo>
                    <a:pt x="914" y="68"/>
                  </a:lnTo>
                  <a:lnTo>
                    <a:pt x="914" y="73"/>
                  </a:lnTo>
                  <a:lnTo>
                    <a:pt x="911" y="73"/>
                  </a:lnTo>
                  <a:lnTo>
                    <a:pt x="916" y="75"/>
                  </a:lnTo>
                  <a:lnTo>
                    <a:pt x="916" y="78"/>
                  </a:lnTo>
                  <a:lnTo>
                    <a:pt x="911" y="80"/>
                  </a:lnTo>
                  <a:lnTo>
                    <a:pt x="916" y="80"/>
                  </a:lnTo>
                  <a:lnTo>
                    <a:pt x="916" y="82"/>
                  </a:lnTo>
                  <a:lnTo>
                    <a:pt x="911" y="82"/>
                  </a:lnTo>
                  <a:lnTo>
                    <a:pt x="907" y="82"/>
                  </a:lnTo>
                  <a:lnTo>
                    <a:pt x="907" y="82"/>
                  </a:lnTo>
                  <a:lnTo>
                    <a:pt x="907" y="85"/>
                  </a:lnTo>
                  <a:lnTo>
                    <a:pt x="897" y="87"/>
                  </a:lnTo>
                  <a:lnTo>
                    <a:pt x="897" y="87"/>
                  </a:lnTo>
                  <a:lnTo>
                    <a:pt x="895" y="87"/>
                  </a:lnTo>
                  <a:lnTo>
                    <a:pt x="895" y="85"/>
                  </a:lnTo>
                  <a:lnTo>
                    <a:pt x="888" y="85"/>
                  </a:lnTo>
                  <a:lnTo>
                    <a:pt x="885" y="82"/>
                  </a:lnTo>
                  <a:lnTo>
                    <a:pt x="883" y="85"/>
                  </a:lnTo>
                  <a:lnTo>
                    <a:pt x="883" y="87"/>
                  </a:lnTo>
                  <a:lnTo>
                    <a:pt x="878" y="87"/>
                  </a:lnTo>
                  <a:lnTo>
                    <a:pt x="878" y="87"/>
                  </a:lnTo>
                  <a:lnTo>
                    <a:pt x="876" y="92"/>
                  </a:lnTo>
                  <a:lnTo>
                    <a:pt x="869" y="99"/>
                  </a:lnTo>
                  <a:lnTo>
                    <a:pt x="864" y="97"/>
                  </a:lnTo>
                  <a:lnTo>
                    <a:pt x="864" y="101"/>
                  </a:lnTo>
                  <a:lnTo>
                    <a:pt x="860" y="99"/>
                  </a:lnTo>
                  <a:lnTo>
                    <a:pt x="855" y="101"/>
                  </a:lnTo>
                  <a:lnTo>
                    <a:pt x="855" y="106"/>
                  </a:lnTo>
                  <a:lnTo>
                    <a:pt x="850" y="106"/>
                  </a:lnTo>
                  <a:lnTo>
                    <a:pt x="855" y="113"/>
                  </a:lnTo>
                  <a:lnTo>
                    <a:pt x="852" y="115"/>
                  </a:lnTo>
                  <a:lnTo>
                    <a:pt x="850" y="123"/>
                  </a:lnTo>
                  <a:lnTo>
                    <a:pt x="850" y="125"/>
                  </a:lnTo>
                  <a:lnTo>
                    <a:pt x="843" y="123"/>
                  </a:lnTo>
                  <a:lnTo>
                    <a:pt x="841" y="120"/>
                  </a:lnTo>
                  <a:lnTo>
                    <a:pt x="843" y="115"/>
                  </a:lnTo>
                  <a:lnTo>
                    <a:pt x="841" y="106"/>
                  </a:lnTo>
                  <a:lnTo>
                    <a:pt x="836" y="106"/>
                  </a:lnTo>
                  <a:lnTo>
                    <a:pt x="824" y="97"/>
                  </a:lnTo>
                  <a:lnTo>
                    <a:pt x="810" y="101"/>
                  </a:lnTo>
                  <a:lnTo>
                    <a:pt x="808" y="101"/>
                  </a:lnTo>
                  <a:lnTo>
                    <a:pt x="805" y="97"/>
                  </a:lnTo>
                  <a:lnTo>
                    <a:pt x="800" y="97"/>
                  </a:lnTo>
                  <a:lnTo>
                    <a:pt x="800" y="92"/>
                  </a:lnTo>
                  <a:lnTo>
                    <a:pt x="803" y="92"/>
                  </a:lnTo>
                  <a:lnTo>
                    <a:pt x="808" y="92"/>
                  </a:lnTo>
                  <a:lnTo>
                    <a:pt x="808" y="87"/>
                  </a:lnTo>
                  <a:lnTo>
                    <a:pt x="812" y="82"/>
                  </a:lnTo>
                  <a:lnTo>
                    <a:pt x="812" y="75"/>
                  </a:lnTo>
                  <a:lnTo>
                    <a:pt x="812" y="73"/>
                  </a:lnTo>
                  <a:lnTo>
                    <a:pt x="812" y="73"/>
                  </a:lnTo>
                  <a:lnTo>
                    <a:pt x="810" y="73"/>
                  </a:lnTo>
                  <a:lnTo>
                    <a:pt x="808" y="78"/>
                  </a:lnTo>
                  <a:lnTo>
                    <a:pt x="805" y="80"/>
                  </a:lnTo>
                  <a:lnTo>
                    <a:pt x="800" y="78"/>
                  </a:lnTo>
                  <a:lnTo>
                    <a:pt x="800" y="82"/>
                  </a:lnTo>
                  <a:lnTo>
                    <a:pt x="798" y="82"/>
                  </a:lnTo>
                  <a:lnTo>
                    <a:pt x="798" y="75"/>
                  </a:lnTo>
                  <a:lnTo>
                    <a:pt x="793" y="85"/>
                  </a:lnTo>
                  <a:lnTo>
                    <a:pt x="789" y="82"/>
                  </a:lnTo>
                  <a:lnTo>
                    <a:pt x="789" y="82"/>
                  </a:lnTo>
                  <a:lnTo>
                    <a:pt x="789" y="82"/>
                  </a:lnTo>
                  <a:lnTo>
                    <a:pt x="786" y="82"/>
                  </a:lnTo>
                  <a:lnTo>
                    <a:pt x="784" y="80"/>
                  </a:lnTo>
                  <a:lnTo>
                    <a:pt x="784" y="82"/>
                  </a:lnTo>
                  <a:lnTo>
                    <a:pt x="782" y="80"/>
                  </a:lnTo>
                  <a:lnTo>
                    <a:pt x="777" y="78"/>
                  </a:lnTo>
                  <a:lnTo>
                    <a:pt x="774" y="75"/>
                  </a:lnTo>
                  <a:lnTo>
                    <a:pt x="772" y="78"/>
                  </a:lnTo>
                  <a:lnTo>
                    <a:pt x="770" y="80"/>
                  </a:lnTo>
                  <a:lnTo>
                    <a:pt x="767" y="75"/>
                  </a:lnTo>
                  <a:lnTo>
                    <a:pt x="765" y="78"/>
                  </a:lnTo>
                  <a:lnTo>
                    <a:pt x="765" y="73"/>
                  </a:lnTo>
                  <a:lnTo>
                    <a:pt x="760" y="75"/>
                  </a:lnTo>
                  <a:lnTo>
                    <a:pt x="760" y="73"/>
                  </a:lnTo>
                  <a:lnTo>
                    <a:pt x="758" y="73"/>
                  </a:lnTo>
                  <a:lnTo>
                    <a:pt x="760" y="66"/>
                  </a:lnTo>
                  <a:lnTo>
                    <a:pt x="760" y="64"/>
                  </a:lnTo>
                  <a:lnTo>
                    <a:pt x="756" y="64"/>
                  </a:lnTo>
                  <a:lnTo>
                    <a:pt x="751" y="68"/>
                  </a:lnTo>
                  <a:lnTo>
                    <a:pt x="746" y="66"/>
                  </a:lnTo>
                  <a:lnTo>
                    <a:pt x="739" y="59"/>
                  </a:lnTo>
                  <a:lnTo>
                    <a:pt x="734" y="59"/>
                  </a:lnTo>
                  <a:lnTo>
                    <a:pt x="737" y="61"/>
                  </a:lnTo>
                  <a:lnTo>
                    <a:pt x="732" y="68"/>
                  </a:lnTo>
                  <a:lnTo>
                    <a:pt x="727" y="68"/>
                  </a:lnTo>
                  <a:lnTo>
                    <a:pt x="727" y="73"/>
                  </a:lnTo>
                  <a:lnTo>
                    <a:pt x="732" y="73"/>
                  </a:lnTo>
                  <a:lnTo>
                    <a:pt x="730" y="73"/>
                  </a:lnTo>
                  <a:lnTo>
                    <a:pt x="727" y="73"/>
                  </a:lnTo>
                  <a:lnTo>
                    <a:pt x="725" y="68"/>
                  </a:lnTo>
                  <a:lnTo>
                    <a:pt x="722" y="73"/>
                  </a:lnTo>
                  <a:lnTo>
                    <a:pt x="720" y="68"/>
                  </a:lnTo>
                  <a:lnTo>
                    <a:pt x="720" y="66"/>
                  </a:lnTo>
                  <a:lnTo>
                    <a:pt x="718" y="66"/>
                  </a:lnTo>
                  <a:lnTo>
                    <a:pt x="718" y="61"/>
                  </a:lnTo>
                  <a:lnTo>
                    <a:pt x="713" y="61"/>
                  </a:lnTo>
                  <a:lnTo>
                    <a:pt x="713" y="54"/>
                  </a:lnTo>
                  <a:lnTo>
                    <a:pt x="706" y="54"/>
                  </a:lnTo>
                  <a:lnTo>
                    <a:pt x="704" y="56"/>
                  </a:lnTo>
                  <a:lnTo>
                    <a:pt x="701" y="56"/>
                  </a:lnTo>
                  <a:lnTo>
                    <a:pt x="694" y="42"/>
                  </a:lnTo>
                  <a:lnTo>
                    <a:pt x="692" y="42"/>
                  </a:lnTo>
                  <a:lnTo>
                    <a:pt x="689" y="38"/>
                  </a:lnTo>
                  <a:lnTo>
                    <a:pt x="689" y="45"/>
                  </a:lnTo>
                  <a:lnTo>
                    <a:pt x="689" y="45"/>
                  </a:lnTo>
                  <a:lnTo>
                    <a:pt x="685" y="40"/>
                  </a:lnTo>
                  <a:lnTo>
                    <a:pt x="685" y="42"/>
                  </a:lnTo>
                  <a:lnTo>
                    <a:pt x="685" y="42"/>
                  </a:lnTo>
                  <a:lnTo>
                    <a:pt x="689" y="52"/>
                  </a:lnTo>
                  <a:lnTo>
                    <a:pt x="687" y="54"/>
                  </a:lnTo>
                  <a:lnTo>
                    <a:pt x="689" y="54"/>
                  </a:lnTo>
                  <a:lnTo>
                    <a:pt x="685" y="59"/>
                  </a:lnTo>
                  <a:lnTo>
                    <a:pt x="687" y="61"/>
                  </a:lnTo>
                  <a:lnTo>
                    <a:pt x="692" y="61"/>
                  </a:lnTo>
                  <a:lnTo>
                    <a:pt x="689" y="64"/>
                  </a:lnTo>
                  <a:lnTo>
                    <a:pt x="687" y="61"/>
                  </a:lnTo>
                  <a:lnTo>
                    <a:pt x="687" y="64"/>
                  </a:lnTo>
                  <a:lnTo>
                    <a:pt x="685" y="64"/>
                  </a:lnTo>
                  <a:lnTo>
                    <a:pt x="685" y="56"/>
                  </a:lnTo>
                  <a:lnTo>
                    <a:pt x="680" y="56"/>
                  </a:lnTo>
                  <a:lnTo>
                    <a:pt x="678" y="54"/>
                  </a:lnTo>
                  <a:lnTo>
                    <a:pt x="673" y="54"/>
                  </a:lnTo>
                  <a:lnTo>
                    <a:pt x="671" y="56"/>
                  </a:lnTo>
                  <a:lnTo>
                    <a:pt x="668" y="54"/>
                  </a:lnTo>
                  <a:lnTo>
                    <a:pt x="668" y="56"/>
                  </a:lnTo>
                  <a:lnTo>
                    <a:pt x="666" y="56"/>
                  </a:lnTo>
                  <a:lnTo>
                    <a:pt x="668" y="59"/>
                  </a:lnTo>
                  <a:lnTo>
                    <a:pt x="666" y="59"/>
                  </a:lnTo>
                  <a:lnTo>
                    <a:pt x="666" y="61"/>
                  </a:lnTo>
                  <a:lnTo>
                    <a:pt x="666" y="59"/>
                  </a:lnTo>
                  <a:lnTo>
                    <a:pt x="666" y="61"/>
                  </a:lnTo>
                  <a:lnTo>
                    <a:pt x="663" y="64"/>
                  </a:lnTo>
                  <a:lnTo>
                    <a:pt x="661" y="59"/>
                  </a:lnTo>
                  <a:lnTo>
                    <a:pt x="661" y="61"/>
                  </a:lnTo>
                  <a:lnTo>
                    <a:pt x="656" y="68"/>
                  </a:lnTo>
                  <a:lnTo>
                    <a:pt x="656" y="68"/>
                  </a:lnTo>
                  <a:lnTo>
                    <a:pt x="656" y="64"/>
                  </a:lnTo>
                  <a:lnTo>
                    <a:pt x="654" y="64"/>
                  </a:lnTo>
                  <a:lnTo>
                    <a:pt x="652" y="66"/>
                  </a:lnTo>
                  <a:lnTo>
                    <a:pt x="649" y="71"/>
                  </a:lnTo>
                  <a:lnTo>
                    <a:pt x="647" y="71"/>
                  </a:lnTo>
                  <a:lnTo>
                    <a:pt x="647" y="66"/>
                  </a:lnTo>
                  <a:lnTo>
                    <a:pt x="645" y="66"/>
                  </a:lnTo>
                  <a:lnTo>
                    <a:pt x="645" y="64"/>
                  </a:lnTo>
                  <a:lnTo>
                    <a:pt x="640" y="61"/>
                  </a:lnTo>
                  <a:lnTo>
                    <a:pt x="633" y="66"/>
                  </a:lnTo>
                  <a:lnTo>
                    <a:pt x="630" y="64"/>
                  </a:lnTo>
                  <a:lnTo>
                    <a:pt x="628" y="64"/>
                  </a:lnTo>
                  <a:lnTo>
                    <a:pt x="630" y="64"/>
                  </a:lnTo>
                  <a:lnTo>
                    <a:pt x="633" y="61"/>
                  </a:lnTo>
                  <a:lnTo>
                    <a:pt x="630" y="56"/>
                  </a:lnTo>
                  <a:lnTo>
                    <a:pt x="635" y="54"/>
                  </a:lnTo>
                  <a:lnTo>
                    <a:pt x="635" y="49"/>
                  </a:lnTo>
                  <a:lnTo>
                    <a:pt x="630" y="49"/>
                  </a:lnTo>
                  <a:lnTo>
                    <a:pt x="630" y="49"/>
                  </a:lnTo>
                  <a:lnTo>
                    <a:pt x="628" y="47"/>
                  </a:lnTo>
                  <a:lnTo>
                    <a:pt x="628" y="47"/>
                  </a:lnTo>
                  <a:lnTo>
                    <a:pt x="626" y="42"/>
                  </a:lnTo>
                  <a:lnTo>
                    <a:pt x="626" y="45"/>
                  </a:lnTo>
                  <a:lnTo>
                    <a:pt x="619" y="38"/>
                  </a:lnTo>
                  <a:lnTo>
                    <a:pt x="611" y="42"/>
                  </a:lnTo>
                  <a:lnTo>
                    <a:pt x="611" y="38"/>
                  </a:lnTo>
                  <a:lnTo>
                    <a:pt x="609" y="40"/>
                  </a:lnTo>
                  <a:lnTo>
                    <a:pt x="609" y="38"/>
                  </a:lnTo>
                  <a:lnTo>
                    <a:pt x="607" y="35"/>
                  </a:lnTo>
                  <a:lnTo>
                    <a:pt x="609" y="28"/>
                  </a:lnTo>
                  <a:lnTo>
                    <a:pt x="611" y="26"/>
                  </a:lnTo>
                  <a:lnTo>
                    <a:pt x="607" y="21"/>
                  </a:lnTo>
                  <a:lnTo>
                    <a:pt x="600" y="21"/>
                  </a:lnTo>
                  <a:lnTo>
                    <a:pt x="600" y="16"/>
                  </a:lnTo>
                  <a:lnTo>
                    <a:pt x="595" y="19"/>
                  </a:lnTo>
                  <a:lnTo>
                    <a:pt x="593" y="12"/>
                  </a:lnTo>
                  <a:lnTo>
                    <a:pt x="588" y="16"/>
                  </a:lnTo>
                  <a:lnTo>
                    <a:pt x="583" y="16"/>
                  </a:lnTo>
                  <a:lnTo>
                    <a:pt x="574" y="19"/>
                  </a:lnTo>
                  <a:lnTo>
                    <a:pt x="571" y="14"/>
                  </a:lnTo>
                  <a:lnTo>
                    <a:pt x="569" y="16"/>
                  </a:lnTo>
                  <a:lnTo>
                    <a:pt x="564" y="16"/>
                  </a:lnTo>
                  <a:lnTo>
                    <a:pt x="564" y="19"/>
                  </a:lnTo>
                  <a:lnTo>
                    <a:pt x="564" y="21"/>
                  </a:lnTo>
                  <a:lnTo>
                    <a:pt x="564" y="30"/>
                  </a:lnTo>
                  <a:lnTo>
                    <a:pt x="559" y="30"/>
                  </a:lnTo>
                  <a:lnTo>
                    <a:pt x="559" y="35"/>
                  </a:lnTo>
                  <a:lnTo>
                    <a:pt x="555" y="38"/>
                  </a:lnTo>
                  <a:lnTo>
                    <a:pt x="550" y="38"/>
                  </a:lnTo>
                  <a:lnTo>
                    <a:pt x="550" y="40"/>
                  </a:lnTo>
                  <a:lnTo>
                    <a:pt x="555" y="40"/>
                  </a:lnTo>
                  <a:lnTo>
                    <a:pt x="548" y="45"/>
                  </a:lnTo>
                  <a:lnTo>
                    <a:pt x="548" y="49"/>
                  </a:lnTo>
                  <a:lnTo>
                    <a:pt x="543" y="47"/>
                  </a:lnTo>
                  <a:lnTo>
                    <a:pt x="543" y="45"/>
                  </a:lnTo>
                  <a:lnTo>
                    <a:pt x="545" y="42"/>
                  </a:lnTo>
                  <a:lnTo>
                    <a:pt x="545" y="40"/>
                  </a:lnTo>
                  <a:lnTo>
                    <a:pt x="538" y="42"/>
                  </a:lnTo>
                  <a:lnTo>
                    <a:pt x="531" y="42"/>
                  </a:lnTo>
                  <a:lnTo>
                    <a:pt x="526" y="45"/>
                  </a:lnTo>
                  <a:lnTo>
                    <a:pt x="524" y="42"/>
                  </a:lnTo>
                  <a:lnTo>
                    <a:pt x="519" y="40"/>
                  </a:lnTo>
                  <a:lnTo>
                    <a:pt x="512" y="40"/>
                  </a:lnTo>
                  <a:lnTo>
                    <a:pt x="510" y="40"/>
                  </a:lnTo>
                  <a:lnTo>
                    <a:pt x="508" y="45"/>
                  </a:lnTo>
                  <a:lnTo>
                    <a:pt x="503" y="38"/>
                  </a:lnTo>
                  <a:lnTo>
                    <a:pt x="498" y="38"/>
                  </a:lnTo>
                  <a:lnTo>
                    <a:pt x="489" y="35"/>
                  </a:lnTo>
                  <a:lnTo>
                    <a:pt x="489" y="45"/>
                  </a:lnTo>
                  <a:lnTo>
                    <a:pt x="484" y="40"/>
                  </a:lnTo>
                  <a:lnTo>
                    <a:pt x="479" y="42"/>
                  </a:lnTo>
                  <a:lnTo>
                    <a:pt x="479" y="40"/>
                  </a:lnTo>
                  <a:lnTo>
                    <a:pt x="479" y="38"/>
                  </a:lnTo>
                  <a:lnTo>
                    <a:pt x="479" y="35"/>
                  </a:lnTo>
                  <a:lnTo>
                    <a:pt x="479" y="30"/>
                  </a:lnTo>
                  <a:lnTo>
                    <a:pt x="474" y="30"/>
                  </a:lnTo>
                  <a:lnTo>
                    <a:pt x="474" y="38"/>
                  </a:lnTo>
                  <a:lnTo>
                    <a:pt x="474" y="40"/>
                  </a:lnTo>
                  <a:lnTo>
                    <a:pt x="467" y="40"/>
                  </a:lnTo>
                  <a:lnTo>
                    <a:pt x="465" y="40"/>
                  </a:lnTo>
                  <a:lnTo>
                    <a:pt x="465" y="38"/>
                  </a:lnTo>
                  <a:lnTo>
                    <a:pt x="458" y="38"/>
                  </a:lnTo>
                  <a:lnTo>
                    <a:pt x="458" y="35"/>
                  </a:lnTo>
                  <a:lnTo>
                    <a:pt x="456" y="38"/>
                  </a:lnTo>
                  <a:lnTo>
                    <a:pt x="453" y="35"/>
                  </a:lnTo>
                  <a:lnTo>
                    <a:pt x="451" y="35"/>
                  </a:lnTo>
                  <a:lnTo>
                    <a:pt x="451" y="28"/>
                  </a:lnTo>
                  <a:lnTo>
                    <a:pt x="451" y="23"/>
                  </a:lnTo>
                  <a:lnTo>
                    <a:pt x="453" y="21"/>
                  </a:lnTo>
                  <a:lnTo>
                    <a:pt x="453" y="16"/>
                  </a:lnTo>
                  <a:lnTo>
                    <a:pt x="453" y="12"/>
                  </a:lnTo>
                  <a:lnTo>
                    <a:pt x="456" y="12"/>
                  </a:lnTo>
                  <a:lnTo>
                    <a:pt x="456" y="7"/>
                  </a:lnTo>
                  <a:lnTo>
                    <a:pt x="460" y="7"/>
                  </a:lnTo>
                  <a:lnTo>
                    <a:pt x="456" y="7"/>
                  </a:lnTo>
                  <a:lnTo>
                    <a:pt x="451" y="0"/>
                  </a:lnTo>
                  <a:lnTo>
                    <a:pt x="448" y="2"/>
                  </a:lnTo>
                  <a:lnTo>
                    <a:pt x="439" y="2"/>
                  </a:lnTo>
                  <a:lnTo>
                    <a:pt x="437" y="0"/>
                  </a:lnTo>
                  <a:lnTo>
                    <a:pt x="432" y="7"/>
                  </a:lnTo>
                  <a:lnTo>
                    <a:pt x="432" y="4"/>
                  </a:lnTo>
                  <a:lnTo>
                    <a:pt x="425" y="9"/>
                  </a:lnTo>
                  <a:lnTo>
                    <a:pt x="422" y="7"/>
                  </a:lnTo>
                  <a:lnTo>
                    <a:pt x="422" y="9"/>
                  </a:lnTo>
                  <a:lnTo>
                    <a:pt x="415" y="7"/>
                  </a:lnTo>
                  <a:lnTo>
                    <a:pt x="413" y="12"/>
                  </a:lnTo>
                  <a:lnTo>
                    <a:pt x="418" y="19"/>
                  </a:lnTo>
                  <a:lnTo>
                    <a:pt x="413" y="21"/>
                  </a:lnTo>
                  <a:lnTo>
                    <a:pt x="413" y="19"/>
                  </a:lnTo>
                  <a:lnTo>
                    <a:pt x="413" y="26"/>
                  </a:lnTo>
                  <a:lnTo>
                    <a:pt x="411" y="26"/>
                  </a:lnTo>
                  <a:lnTo>
                    <a:pt x="411" y="30"/>
                  </a:lnTo>
                  <a:lnTo>
                    <a:pt x="408" y="30"/>
                  </a:lnTo>
                  <a:lnTo>
                    <a:pt x="408" y="30"/>
                  </a:lnTo>
                  <a:lnTo>
                    <a:pt x="406" y="28"/>
                  </a:lnTo>
                  <a:lnTo>
                    <a:pt x="404" y="28"/>
                  </a:lnTo>
                  <a:lnTo>
                    <a:pt x="404" y="30"/>
                  </a:lnTo>
                  <a:lnTo>
                    <a:pt x="404" y="30"/>
                  </a:lnTo>
                  <a:lnTo>
                    <a:pt x="406" y="38"/>
                  </a:lnTo>
                  <a:lnTo>
                    <a:pt x="404" y="38"/>
                  </a:lnTo>
                  <a:lnTo>
                    <a:pt x="404" y="40"/>
                  </a:lnTo>
                  <a:lnTo>
                    <a:pt x="399" y="40"/>
                  </a:lnTo>
                  <a:lnTo>
                    <a:pt x="399" y="35"/>
                  </a:lnTo>
                  <a:lnTo>
                    <a:pt x="396" y="35"/>
                  </a:lnTo>
                  <a:lnTo>
                    <a:pt x="394" y="30"/>
                  </a:lnTo>
                  <a:lnTo>
                    <a:pt x="392" y="35"/>
                  </a:lnTo>
                  <a:lnTo>
                    <a:pt x="389" y="35"/>
                  </a:lnTo>
                  <a:lnTo>
                    <a:pt x="389" y="38"/>
                  </a:lnTo>
                  <a:lnTo>
                    <a:pt x="387" y="40"/>
                  </a:lnTo>
                  <a:lnTo>
                    <a:pt x="387" y="45"/>
                  </a:lnTo>
                  <a:lnTo>
                    <a:pt x="387" y="47"/>
                  </a:lnTo>
                  <a:lnTo>
                    <a:pt x="378" y="45"/>
                  </a:lnTo>
                  <a:lnTo>
                    <a:pt x="371" y="42"/>
                  </a:lnTo>
                  <a:lnTo>
                    <a:pt x="371" y="38"/>
                  </a:lnTo>
                  <a:lnTo>
                    <a:pt x="368" y="35"/>
                  </a:lnTo>
                  <a:lnTo>
                    <a:pt x="359" y="42"/>
                  </a:lnTo>
                  <a:lnTo>
                    <a:pt x="359" y="49"/>
                  </a:lnTo>
                  <a:lnTo>
                    <a:pt x="359" y="49"/>
                  </a:lnTo>
                  <a:lnTo>
                    <a:pt x="356" y="49"/>
                  </a:lnTo>
                  <a:lnTo>
                    <a:pt x="352" y="54"/>
                  </a:lnTo>
                  <a:lnTo>
                    <a:pt x="352" y="49"/>
                  </a:lnTo>
                  <a:lnTo>
                    <a:pt x="342" y="52"/>
                  </a:lnTo>
                  <a:lnTo>
                    <a:pt x="342" y="49"/>
                  </a:lnTo>
                  <a:lnTo>
                    <a:pt x="337" y="49"/>
                  </a:lnTo>
                  <a:lnTo>
                    <a:pt x="337" y="45"/>
                  </a:lnTo>
                  <a:lnTo>
                    <a:pt x="333" y="40"/>
                  </a:lnTo>
                  <a:lnTo>
                    <a:pt x="333" y="45"/>
                  </a:lnTo>
                  <a:lnTo>
                    <a:pt x="326" y="45"/>
                  </a:lnTo>
                  <a:lnTo>
                    <a:pt x="330" y="40"/>
                  </a:lnTo>
                  <a:lnTo>
                    <a:pt x="330" y="38"/>
                  </a:lnTo>
                  <a:lnTo>
                    <a:pt x="333" y="35"/>
                  </a:lnTo>
                  <a:lnTo>
                    <a:pt x="326" y="35"/>
                  </a:lnTo>
                  <a:lnTo>
                    <a:pt x="323" y="38"/>
                  </a:lnTo>
                  <a:lnTo>
                    <a:pt x="321" y="35"/>
                  </a:lnTo>
                  <a:lnTo>
                    <a:pt x="319" y="30"/>
                  </a:lnTo>
                  <a:lnTo>
                    <a:pt x="321" y="23"/>
                  </a:lnTo>
                  <a:lnTo>
                    <a:pt x="311" y="19"/>
                  </a:lnTo>
                  <a:lnTo>
                    <a:pt x="307" y="21"/>
                  </a:lnTo>
                  <a:lnTo>
                    <a:pt x="307" y="21"/>
                  </a:lnTo>
                  <a:lnTo>
                    <a:pt x="309" y="23"/>
                  </a:lnTo>
                  <a:lnTo>
                    <a:pt x="304" y="26"/>
                  </a:lnTo>
                  <a:lnTo>
                    <a:pt x="300" y="33"/>
                  </a:lnTo>
                  <a:lnTo>
                    <a:pt x="297" y="30"/>
                  </a:lnTo>
                  <a:lnTo>
                    <a:pt x="297" y="33"/>
                  </a:lnTo>
                  <a:lnTo>
                    <a:pt x="295" y="30"/>
                  </a:lnTo>
                  <a:lnTo>
                    <a:pt x="293" y="35"/>
                  </a:lnTo>
                  <a:lnTo>
                    <a:pt x="290" y="30"/>
                  </a:lnTo>
                  <a:lnTo>
                    <a:pt x="293" y="30"/>
                  </a:lnTo>
                  <a:lnTo>
                    <a:pt x="290" y="30"/>
                  </a:lnTo>
                  <a:lnTo>
                    <a:pt x="290" y="30"/>
                  </a:lnTo>
                  <a:lnTo>
                    <a:pt x="288" y="33"/>
                  </a:lnTo>
                  <a:lnTo>
                    <a:pt x="288" y="21"/>
                  </a:lnTo>
                  <a:lnTo>
                    <a:pt x="285" y="23"/>
                  </a:lnTo>
                  <a:lnTo>
                    <a:pt x="285" y="21"/>
                  </a:lnTo>
                  <a:lnTo>
                    <a:pt x="283" y="12"/>
                  </a:lnTo>
                  <a:lnTo>
                    <a:pt x="281" y="12"/>
                  </a:lnTo>
                  <a:lnTo>
                    <a:pt x="281" y="16"/>
                  </a:lnTo>
                  <a:lnTo>
                    <a:pt x="274" y="16"/>
                  </a:lnTo>
                  <a:lnTo>
                    <a:pt x="274" y="21"/>
                  </a:lnTo>
                  <a:lnTo>
                    <a:pt x="269" y="21"/>
                  </a:lnTo>
                  <a:lnTo>
                    <a:pt x="269" y="26"/>
                  </a:lnTo>
                  <a:lnTo>
                    <a:pt x="264" y="21"/>
                  </a:lnTo>
                  <a:lnTo>
                    <a:pt x="257" y="19"/>
                  </a:lnTo>
                  <a:lnTo>
                    <a:pt x="252" y="28"/>
                  </a:lnTo>
                  <a:lnTo>
                    <a:pt x="250" y="28"/>
                  </a:lnTo>
                  <a:lnTo>
                    <a:pt x="250" y="28"/>
                  </a:lnTo>
                  <a:lnTo>
                    <a:pt x="241" y="26"/>
                  </a:lnTo>
                  <a:lnTo>
                    <a:pt x="241" y="23"/>
                  </a:lnTo>
                  <a:lnTo>
                    <a:pt x="236" y="21"/>
                  </a:lnTo>
                  <a:lnTo>
                    <a:pt x="236" y="26"/>
                  </a:lnTo>
                  <a:lnTo>
                    <a:pt x="231" y="28"/>
                  </a:lnTo>
                  <a:lnTo>
                    <a:pt x="229" y="30"/>
                  </a:lnTo>
                  <a:lnTo>
                    <a:pt x="233" y="35"/>
                  </a:lnTo>
                  <a:lnTo>
                    <a:pt x="233" y="38"/>
                  </a:lnTo>
                  <a:lnTo>
                    <a:pt x="231" y="40"/>
                  </a:lnTo>
                  <a:lnTo>
                    <a:pt x="229" y="40"/>
                  </a:lnTo>
                  <a:lnTo>
                    <a:pt x="226" y="42"/>
                  </a:lnTo>
                  <a:lnTo>
                    <a:pt x="224" y="42"/>
                  </a:lnTo>
                  <a:lnTo>
                    <a:pt x="226" y="45"/>
                  </a:lnTo>
                  <a:lnTo>
                    <a:pt x="224" y="47"/>
                  </a:lnTo>
                  <a:lnTo>
                    <a:pt x="224" y="54"/>
                  </a:lnTo>
                  <a:lnTo>
                    <a:pt x="226" y="54"/>
                  </a:lnTo>
                  <a:lnTo>
                    <a:pt x="231" y="54"/>
                  </a:lnTo>
                  <a:lnTo>
                    <a:pt x="231" y="56"/>
                  </a:lnTo>
                  <a:lnTo>
                    <a:pt x="231" y="54"/>
                  </a:lnTo>
                  <a:lnTo>
                    <a:pt x="236" y="56"/>
                  </a:lnTo>
                  <a:lnTo>
                    <a:pt x="236" y="59"/>
                  </a:lnTo>
                  <a:lnTo>
                    <a:pt x="231" y="56"/>
                  </a:lnTo>
                  <a:lnTo>
                    <a:pt x="231" y="59"/>
                  </a:lnTo>
                  <a:lnTo>
                    <a:pt x="231" y="64"/>
                  </a:lnTo>
                  <a:lnTo>
                    <a:pt x="231" y="59"/>
                  </a:lnTo>
                  <a:lnTo>
                    <a:pt x="233" y="59"/>
                  </a:lnTo>
                  <a:lnTo>
                    <a:pt x="233" y="64"/>
                  </a:lnTo>
                  <a:lnTo>
                    <a:pt x="231" y="66"/>
                  </a:lnTo>
                  <a:lnTo>
                    <a:pt x="233" y="66"/>
                  </a:lnTo>
                  <a:lnTo>
                    <a:pt x="231" y="68"/>
                  </a:lnTo>
                  <a:lnTo>
                    <a:pt x="233" y="75"/>
                  </a:lnTo>
                  <a:lnTo>
                    <a:pt x="231" y="78"/>
                  </a:lnTo>
                  <a:lnTo>
                    <a:pt x="229" y="82"/>
                  </a:lnTo>
                  <a:lnTo>
                    <a:pt x="231" y="82"/>
                  </a:lnTo>
                  <a:lnTo>
                    <a:pt x="231" y="85"/>
                  </a:lnTo>
                  <a:lnTo>
                    <a:pt x="231" y="87"/>
                  </a:lnTo>
                  <a:lnTo>
                    <a:pt x="229" y="92"/>
                  </a:lnTo>
                  <a:lnTo>
                    <a:pt x="231" y="92"/>
                  </a:lnTo>
                  <a:lnTo>
                    <a:pt x="231" y="97"/>
                  </a:lnTo>
                  <a:lnTo>
                    <a:pt x="233" y="97"/>
                  </a:lnTo>
                  <a:lnTo>
                    <a:pt x="233" y="101"/>
                  </a:lnTo>
                  <a:lnTo>
                    <a:pt x="236" y="101"/>
                  </a:lnTo>
                  <a:lnTo>
                    <a:pt x="236" y="106"/>
                  </a:lnTo>
                  <a:lnTo>
                    <a:pt x="238" y="106"/>
                  </a:lnTo>
                  <a:lnTo>
                    <a:pt x="238" y="106"/>
                  </a:lnTo>
                  <a:lnTo>
                    <a:pt x="236" y="106"/>
                  </a:lnTo>
                  <a:lnTo>
                    <a:pt x="236" y="111"/>
                  </a:lnTo>
                  <a:lnTo>
                    <a:pt x="245" y="111"/>
                  </a:lnTo>
                  <a:lnTo>
                    <a:pt x="245" y="113"/>
                  </a:lnTo>
                  <a:lnTo>
                    <a:pt x="241" y="113"/>
                  </a:lnTo>
                  <a:lnTo>
                    <a:pt x="236" y="111"/>
                  </a:lnTo>
                  <a:lnTo>
                    <a:pt x="231" y="115"/>
                  </a:lnTo>
                  <a:lnTo>
                    <a:pt x="233" y="118"/>
                  </a:lnTo>
                  <a:lnTo>
                    <a:pt x="231" y="118"/>
                  </a:lnTo>
                  <a:lnTo>
                    <a:pt x="226" y="125"/>
                  </a:lnTo>
                  <a:lnTo>
                    <a:pt x="224" y="125"/>
                  </a:lnTo>
                  <a:lnTo>
                    <a:pt x="226" y="125"/>
                  </a:lnTo>
                  <a:lnTo>
                    <a:pt x="222" y="130"/>
                  </a:lnTo>
                  <a:lnTo>
                    <a:pt x="222" y="137"/>
                  </a:lnTo>
                  <a:lnTo>
                    <a:pt x="224" y="139"/>
                  </a:lnTo>
                  <a:lnTo>
                    <a:pt x="219" y="144"/>
                  </a:lnTo>
                  <a:lnTo>
                    <a:pt x="217" y="144"/>
                  </a:lnTo>
                  <a:lnTo>
                    <a:pt x="217" y="149"/>
                  </a:lnTo>
                  <a:lnTo>
                    <a:pt x="219" y="149"/>
                  </a:lnTo>
                  <a:lnTo>
                    <a:pt x="217" y="149"/>
                  </a:lnTo>
                  <a:lnTo>
                    <a:pt x="219" y="149"/>
                  </a:lnTo>
                  <a:lnTo>
                    <a:pt x="217" y="151"/>
                  </a:lnTo>
                  <a:lnTo>
                    <a:pt x="222" y="158"/>
                  </a:lnTo>
                  <a:lnTo>
                    <a:pt x="219" y="163"/>
                  </a:lnTo>
                  <a:lnTo>
                    <a:pt x="224" y="167"/>
                  </a:lnTo>
                  <a:lnTo>
                    <a:pt x="226" y="172"/>
                  </a:lnTo>
                  <a:lnTo>
                    <a:pt x="222" y="172"/>
                  </a:lnTo>
                  <a:lnTo>
                    <a:pt x="226" y="175"/>
                  </a:lnTo>
                  <a:lnTo>
                    <a:pt x="222" y="175"/>
                  </a:lnTo>
                  <a:lnTo>
                    <a:pt x="222" y="177"/>
                  </a:lnTo>
                  <a:lnTo>
                    <a:pt x="226" y="177"/>
                  </a:lnTo>
                  <a:lnTo>
                    <a:pt x="229" y="182"/>
                  </a:lnTo>
                  <a:lnTo>
                    <a:pt x="231" y="179"/>
                  </a:lnTo>
                  <a:lnTo>
                    <a:pt x="231" y="182"/>
                  </a:lnTo>
                  <a:lnTo>
                    <a:pt x="233" y="184"/>
                  </a:lnTo>
                  <a:lnTo>
                    <a:pt x="231" y="191"/>
                  </a:lnTo>
                  <a:lnTo>
                    <a:pt x="233" y="193"/>
                  </a:lnTo>
                  <a:lnTo>
                    <a:pt x="231" y="193"/>
                  </a:lnTo>
                  <a:lnTo>
                    <a:pt x="231" y="196"/>
                  </a:lnTo>
                  <a:lnTo>
                    <a:pt x="229" y="196"/>
                  </a:lnTo>
                  <a:lnTo>
                    <a:pt x="224" y="201"/>
                  </a:lnTo>
                  <a:lnTo>
                    <a:pt x="226" y="203"/>
                  </a:lnTo>
                  <a:lnTo>
                    <a:pt x="229" y="198"/>
                  </a:lnTo>
                  <a:lnTo>
                    <a:pt x="229" y="205"/>
                  </a:lnTo>
                  <a:lnTo>
                    <a:pt x="231" y="208"/>
                  </a:lnTo>
                  <a:lnTo>
                    <a:pt x="222" y="208"/>
                  </a:lnTo>
                  <a:lnTo>
                    <a:pt x="217" y="215"/>
                  </a:lnTo>
                  <a:lnTo>
                    <a:pt x="215" y="222"/>
                  </a:lnTo>
                  <a:lnTo>
                    <a:pt x="217" y="224"/>
                  </a:lnTo>
                  <a:lnTo>
                    <a:pt x="212" y="224"/>
                  </a:lnTo>
                  <a:lnTo>
                    <a:pt x="215" y="231"/>
                  </a:lnTo>
                  <a:lnTo>
                    <a:pt x="212" y="236"/>
                  </a:lnTo>
                  <a:lnTo>
                    <a:pt x="212" y="236"/>
                  </a:lnTo>
                  <a:lnTo>
                    <a:pt x="203" y="234"/>
                  </a:lnTo>
                  <a:lnTo>
                    <a:pt x="198" y="236"/>
                  </a:lnTo>
                  <a:lnTo>
                    <a:pt x="198" y="241"/>
                  </a:lnTo>
                  <a:lnTo>
                    <a:pt x="193" y="241"/>
                  </a:lnTo>
                  <a:lnTo>
                    <a:pt x="189" y="241"/>
                  </a:lnTo>
                  <a:lnTo>
                    <a:pt x="186" y="250"/>
                  </a:lnTo>
                  <a:lnTo>
                    <a:pt x="179" y="245"/>
                  </a:lnTo>
                  <a:lnTo>
                    <a:pt x="179" y="257"/>
                  </a:lnTo>
                  <a:lnTo>
                    <a:pt x="177" y="260"/>
                  </a:lnTo>
                  <a:lnTo>
                    <a:pt x="174" y="260"/>
                  </a:lnTo>
                  <a:lnTo>
                    <a:pt x="179" y="267"/>
                  </a:lnTo>
                  <a:lnTo>
                    <a:pt x="182" y="267"/>
                  </a:lnTo>
                  <a:lnTo>
                    <a:pt x="184" y="269"/>
                  </a:lnTo>
                  <a:lnTo>
                    <a:pt x="184" y="274"/>
                  </a:lnTo>
                  <a:lnTo>
                    <a:pt x="179" y="276"/>
                  </a:lnTo>
                  <a:lnTo>
                    <a:pt x="179" y="283"/>
                  </a:lnTo>
                  <a:lnTo>
                    <a:pt x="174" y="283"/>
                  </a:lnTo>
                  <a:lnTo>
                    <a:pt x="172" y="283"/>
                  </a:lnTo>
                  <a:lnTo>
                    <a:pt x="170" y="278"/>
                  </a:lnTo>
                  <a:lnTo>
                    <a:pt x="165" y="278"/>
                  </a:lnTo>
                  <a:lnTo>
                    <a:pt x="158" y="278"/>
                  </a:lnTo>
                  <a:lnTo>
                    <a:pt x="156" y="278"/>
                  </a:lnTo>
                  <a:lnTo>
                    <a:pt x="160" y="283"/>
                  </a:lnTo>
                  <a:lnTo>
                    <a:pt x="158" y="293"/>
                  </a:lnTo>
                  <a:lnTo>
                    <a:pt x="160" y="302"/>
                  </a:lnTo>
                  <a:lnTo>
                    <a:pt x="163" y="302"/>
                  </a:lnTo>
                  <a:lnTo>
                    <a:pt x="165" y="304"/>
                  </a:lnTo>
                  <a:lnTo>
                    <a:pt x="174" y="307"/>
                  </a:lnTo>
                  <a:lnTo>
                    <a:pt x="177" y="304"/>
                  </a:lnTo>
                  <a:lnTo>
                    <a:pt x="179" y="307"/>
                  </a:lnTo>
                  <a:lnTo>
                    <a:pt x="174" y="307"/>
                  </a:lnTo>
                  <a:lnTo>
                    <a:pt x="167" y="314"/>
                  </a:lnTo>
                  <a:lnTo>
                    <a:pt x="167" y="316"/>
                  </a:lnTo>
                  <a:lnTo>
                    <a:pt x="170" y="321"/>
                  </a:lnTo>
                  <a:lnTo>
                    <a:pt x="170" y="321"/>
                  </a:lnTo>
                  <a:lnTo>
                    <a:pt x="163" y="321"/>
                  </a:lnTo>
                  <a:lnTo>
                    <a:pt x="163" y="319"/>
                  </a:lnTo>
                  <a:lnTo>
                    <a:pt x="158" y="316"/>
                  </a:lnTo>
                  <a:lnTo>
                    <a:pt x="156" y="321"/>
                  </a:lnTo>
                  <a:lnTo>
                    <a:pt x="158" y="321"/>
                  </a:lnTo>
                  <a:lnTo>
                    <a:pt x="158" y="328"/>
                  </a:lnTo>
                  <a:lnTo>
                    <a:pt x="151" y="326"/>
                  </a:lnTo>
                  <a:lnTo>
                    <a:pt x="146" y="330"/>
                  </a:lnTo>
                  <a:lnTo>
                    <a:pt x="146" y="330"/>
                  </a:lnTo>
                  <a:lnTo>
                    <a:pt x="146" y="335"/>
                  </a:lnTo>
                  <a:lnTo>
                    <a:pt x="144" y="333"/>
                  </a:lnTo>
                  <a:lnTo>
                    <a:pt x="141" y="335"/>
                  </a:lnTo>
                  <a:lnTo>
                    <a:pt x="141" y="340"/>
                  </a:lnTo>
                  <a:lnTo>
                    <a:pt x="146" y="340"/>
                  </a:lnTo>
                  <a:lnTo>
                    <a:pt x="144" y="340"/>
                  </a:lnTo>
                  <a:lnTo>
                    <a:pt x="144" y="345"/>
                  </a:lnTo>
                  <a:lnTo>
                    <a:pt x="146" y="342"/>
                  </a:lnTo>
                  <a:lnTo>
                    <a:pt x="146" y="352"/>
                  </a:lnTo>
                  <a:lnTo>
                    <a:pt x="153" y="354"/>
                  </a:lnTo>
                  <a:lnTo>
                    <a:pt x="156" y="354"/>
                  </a:lnTo>
                  <a:lnTo>
                    <a:pt x="153" y="359"/>
                  </a:lnTo>
                  <a:lnTo>
                    <a:pt x="156" y="359"/>
                  </a:lnTo>
                  <a:lnTo>
                    <a:pt x="156" y="368"/>
                  </a:lnTo>
                  <a:lnTo>
                    <a:pt x="158" y="375"/>
                  </a:lnTo>
                  <a:lnTo>
                    <a:pt x="153" y="378"/>
                  </a:lnTo>
                  <a:lnTo>
                    <a:pt x="148" y="375"/>
                  </a:lnTo>
                  <a:lnTo>
                    <a:pt x="146" y="375"/>
                  </a:lnTo>
                  <a:lnTo>
                    <a:pt x="137" y="382"/>
                  </a:lnTo>
                  <a:lnTo>
                    <a:pt x="137" y="401"/>
                  </a:lnTo>
                  <a:lnTo>
                    <a:pt x="137" y="401"/>
                  </a:lnTo>
                  <a:lnTo>
                    <a:pt x="132" y="404"/>
                  </a:lnTo>
                  <a:lnTo>
                    <a:pt x="132" y="406"/>
                  </a:lnTo>
                  <a:lnTo>
                    <a:pt x="134" y="406"/>
                  </a:lnTo>
                  <a:lnTo>
                    <a:pt x="134" y="406"/>
                  </a:lnTo>
                  <a:lnTo>
                    <a:pt x="137" y="406"/>
                  </a:lnTo>
                  <a:lnTo>
                    <a:pt x="137" y="406"/>
                  </a:lnTo>
                  <a:lnTo>
                    <a:pt x="134" y="411"/>
                  </a:lnTo>
                  <a:lnTo>
                    <a:pt x="132" y="413"/>
                  </a:lnTo>
                  <a:lnTo>
                    <a:pt x="132" y="408"/>
                  </a:lnTo>
                  <a:lnTo>
                    <a:pt x="132" y="408"/>
                  </a:lnTo>
                  <a:lnTo>
                    <a:pt x="127" y="406"/>
                  </a:lnTo>
                  <a:lnTo>
                    <a:pt x="125" y="408"/>
                  </a:lnTo>
                  <a:lnTo>
                    <a:pt x="122" y="406"/>
                  </a:lnTo>
                  <a:lnTo>
                    <a:pt x="118" y="411"/>
                  </a:lnTo>
                  <a:lnTo>
                    <a:pt x="111" y="408"/>
                  </a:lnTo>
                  <a:lnTo>
                    <a:pt x="111" y="413"/>
                  </a:lnTo>
                  <a:lnTo>
                    <a:pt x="108" y="415"/>
                  </a:lnTo>
                  <a:lnTo>
                    <a:pt x="108" y="418"/>
                  </a:lnTo>
                  <a:lnTo>
                    <a:pt x="104" y="420"/>
                  </a:lnTo>
                  <a:lnTo>
                    <a:pt x="99" y="418"/>
                  </a:lnTo>
                  <a:lnTo>
                    <a:pt x="99" y="423"/>
                  </a:lnTo>
                  <a:lnTo>
                    <a:pt x="87" y="430"/>
                  </a:lnTo>
                  <a:lnTo>
                    <a:pt x="85" y="427"/>
                  </a:lnTo>
                  <a:lnTo>
                    <a:pt x="85" y="425"/>
                  </a:lnTo>
                  <a:lnTo>
                    <a:pt x="80" y="425"/>
                  </a:lnTo>
                  <a:lnTo>
                    <a:pt x="70" y="420"/>
                  </a:lnTo>
                  <a:lnTo>
                    <a:pt x="75" y="418"/>
                  </a:lnTo>
                  <a:lnTo>
                    <a:pt x="75" y="415"/>
                  </a:lnTo>
                  <a:lnTo>
                    <a:pt x="61" y="413"/>
                  </a:lnTo>
                  <a:lnTo>
                    <a:pt x="61" y="415"/>
                  </a:lnTo>
                  <a:lnTo>
                    <a:pt x="61" y="415"/>
                  </a:lnTo>
                  <a:lnTo>
                    <a:pt x="66" y="420"/>
                  </a:lnTo>
                  <a:lnTo>
                    <a:pt x="68" y="423"/>
                  </a:lnTo>
                  <a:lnTo>
                    <a:pt x="66" y="425"/>
                  </a:lnTo>
                  <a:lnTo>
                    <a:pt x="63" y="425"/>
                  </a:lnTo>
                  <a:lnTo>
                    <a:pt x="61" y="432"/>
                  </a:lnTo>
                  <a:lnTo>
                    <a:pt x="61" y="434"/>
                  </a:lnTo>
                  <a:lnTo>
                    <a:pt x="59" y="437"/>
                  </a:lnTo>
                  <a:lnTo>
                    <a:pt x="56" y="441"/>
                  </a:lnTo>
                  <a:lnTo>
                    <a:pt x="61" y="444"/>
                  </a:lnTo>
                  <a:lnTo>
                    <a:pt x="61" y="456"/>
                  </a:lnTo>
                  <a:lnTo>
                    <a:pt x="59" y="458"/>
                  </a:lnTo>
                  <a:lnTo>
                    <a:pt x="47" y="460"/>
                  </a:lnTo>
                  <a:lnTo>
                    <a:pt x="47" y="463"/>
                  </a:lnTo>
                  <a:lnTo>
                    <a:pt x="49" y="472"/>
                  </a:lnTo>
                  <a:lnTo>
                    <a:pt x="56" y="477"/>
                  </a:lnTo>
                  <a:lnTo>
                    <a:pt x="56" y="482"/>
                  </a:lnTo>
                  <a:lnTo>
                    <a:pt x="54" y="489"/>
                  </a:lnTo>
                  <a:lnTo>
                    <a:pt x="61" y="500"/>
                  </a:lnTo>
                  <a:lnTo>
                    <a:pt x="61" y="508"/>
                  </a:lnTo>
                  <a:lnTo>
                    <a:pt x="59" y="510"/>
                  </a:lnTo>
                  <a:lnTo>
                    <a:pt x="56" y="519"/>
                  </a:lnTo>
                  <a:lnTo>
                    <a:pt x="42" y="529"/>
                  </a:lnTo>
                  <a:lnTo>
                    <a:pt x="37" y="524"/>
                  </a:lnTo>
                  <a:lnTo>
                    <a:pt x="35" y="524"/>
                  </a:lnTo>
                  <a:lnTo>
                    <a:pt x="33" y="519"/>
                  </a:lnTo>
                  <a:lnTo>
                    <a:pt x="33" y="519"/>
                  </a:lnTo>
                  <a:lnTo>
                    <a:pt x="33" y="524"/>
                  </a:lnTo>
                  <a:lnTo>
                    <a:pt x="21" y="534"/>
                  </a:lnTo>
                  <a:lnTo>
                    <a:pt x="19" y="545"/>
                  </a:lnTo>
                  <a:lnTo>
                    <a:pt x="9" y="555"/>
                  </a:lnTo>
                  <a:lnTo>
                    <a:pt x="9" y="557"/>
                  </a:lnTo>
                  <a:lnTo>
                    <a:pt x="9" y="564"/>
                  </a:lnTo>
                  <a:lnTo>
                    <a:pt x="9" y="569"/>
                  </a:lnTo>
                  <a:lnTo>
                    <a:pt x="2" y="578"/>
                  </a:lnTo>
                  <a:lnTo>
                    <a:pt x="2" y="583"/>
                  </a:lnTo>
                  <a:lnTo>
                    <a:pt x="0" y="590"/>
                  </a:lnTo>
                  <a:lnTo>
                    <a:pt x="2" y="597"/>
                  </a:lnTo>
                  <a:lnTo>
                    <a:pt x="9" y="600"/>
                  </a:lnTo>
                  <a:lnTo>
                    <a:pt x="7" y="604"/>
                  </a:lnTo>
                  <a:lnTo>
                    <a:pt x="7" y="611"/>
                  </a:lnTo>
                  <a:lnTo>
                    <a:pt x="11" y="614"/>
                  </a:lnTo>
                  <a:lnTo>
                    <a:pt x="14" y="611"/>
                  </a:lnTo>
                  <a:lnTo>
                    <a:pt x="21" y="616"/>
                  </a:lnTo>
                  <a:lnTo>
                    <a:pt x="23" y="614"/>
                  </a:lnTo>
                  <a:lnTo>
                    <a:pt x="28" y="611"/>
                  </a:lnTo>
                  <a:lnTo>
                    <a:pt x="33" y="623"/>
                  </a:lnTo>
                  <a:lnTo>
                    <a:pt x="30" y="630"/>
                  </a:lnTo>
                  <a:lnTo>
                    <a:pt x="33" y="640"/>
                  </a:lnTo>
                  <a:lnTo>
                    <a:pt x="42" y="652"/>
                  </a:lnTo>
                  <a:lnTo>
                    <a:pt x="42" y="647"/>
                  </a:lnTo>
                  <a:lnTo>
                    <a:pt x="47" y="645"/>
                  </a:lnTo>
                  <a:lnTo>
                    <a:pt x="52" y="640"/>
                  </a:lnTo>
                  <a:lnTo>
                    <a:pt x="56" y="642"/>
                  </a:lnTo>
                  <a:lnTo>
                    <a:pt x="59" y="645"/>
                  </a:lnTo>
                  <a:lnTo>
                    <a:pt x="52" y="649"/>
                  </a:lnTo>
                  <a:lnTo>
                    <a:pt x="52" y="652"/>
                  </a:lnTo>
                  <a:lnTo>
                    <a:pt x="59" y="668"/>
                  </a:lnTo>
                  <a:lnTo>
                    <a:pt x="59" y="678"/>
                  </a:lnTo>
                  <a:lnTo>
                    <a:pt x="61" y="678"/>
                  </a:lnTo>
                  <a:lnTo>
                    <a:pt x="61" y="682"/>
                  </a:lnTo>
                  <a:lnTo>
                    <a:pt x="66" y="706"/>
                  </a:lnTo>
                  <a:lnTo>
                    <a:pt x="70" y="708"/>
                  </a:lnTo>
                  <a:lnTo>
                    <a:pt x="75" y="711"/>
                  </a:lnTo>
                  <a:lnTo>
                    <a:pt x="75" y="715"/>
                  </a:lnTo>
                  <a:lnTo>
                    <a:pt x="75" y="722"/>
                  </a:lnTo>
                  <a:lnTo>
                    <a:pt x="80" y="725"/>
                  </a:lnTo>
                  <a:lnTo>
                    <a:pt x="85" y="725"/>
                  </a:lnTo>
                  <a:lnTo>
                    <a:pt x="87" y="727"/>
                  </a:lnTo>
                  <a:lnTo>
                    <a:pt x="96" y="725"/>
                  </a:lnTo>
                  <a:lnTo>
                    <a:pt x="108" y="730"/>
                  </a:lnTo>
                  <a:lnTo>
                    <a:pt x="113" y="727"/>
                  </a:lnTo>
                  <a:lnTo>
                    <a:pt x="118" y="722"/>
                  </a:lnTo>
                  <a:lnTo>
                    <a:pt x="122" y="725"/>
                  </a:lnTo>
                  <a:lnTo>
                    <a:pt x="122" y="734"/>
                  </a:lnTo>
                  <a:lnTo>
                    <a:pt x="130" y="748"/>
                  </a:lnTo>
                  <a:lnTo>
                    <a:pt x="127" y="753"/>
                  </a:lnTo>
                  <a:lnTo>
                    <a:pt x="134" y="782"/>
                  </a:lnTo>
                  <a:lnTo>
                    <a:pt x="134" y="784"/>
                  </a:lnTo>
                  <a:lnTo>
                    <a:pt x="137" y="791"/>
                  </a:lnTo>
                  <a:lnTo>
                    <a:pt x="144" y="791"/>
                  </a:lnTo>
                  <a:lnTo>
                    <a:pt x="153" y="793"/>
                  </a:lnTo>
                  <a:lnTo>
                    <a:pt x="148" y="800"/>
                  </a:lnTo>
                  <a:lnTo>
                    <a:pt x="156" y="805"/>
                  </a:lnTo>
                  <a:lnTo>
                    <a:pt x="153" y="812"/>
                  </a:lnTo>
                  <a:lnTo>
                    <a:pt x="163" y="831"/>
                  </a:lnTo>
                  <a:lnTo>
                    <a:pt x="156" y="845"/>
                  </a:lnTo>
                  <a:lnTo>
                    <a:pt x="153" y="850"/>
                  </a:lnTo>
                  <a:lnTo>
                    <a:pt x="158" y="857"/>
                  </a:lnTo>
                  <a:lnTo>
                    <a:pt x="172" y="864"/>
                  </a:lnTo>
                  <a:lnTo>
                    <a:pt x="179" y="862"/>
                  </a:lnTo>
                  <a:lnTo>
                    <a:pt x="182" y="867"/>
                  </a:lnTo>
                  <a:lnTo>
                    <a:pt x="189" y="867"/>
                  </a:lnTo>
                  <a:lnTo>
                    <a:pt x="198" y="871"/>
                  </a:lnTo>
                  <a:lnTo>
                    <a:pt x="208" y="881"/>
                  </a:lnTo>
                  <a:lnTo>
                    <a:pt x="215" y="885"/>
                  </a:lnTo>
                  <a:lnTo>
                    <a:pt x="224" y="902"/>
                  </a:lnTo>
                  <a:lnTo>
                    <a:pt x="229" y="909"/>
                  </a:lnTo>
                  <a:lnTo>
                    <a:pt x="229" y="911"/>
                  </a:lnTo>
                  <a:lnTo>
                    <a:pt x="231" y="914"/>
                  </a:lnTo>
                  <a:lnTo>
                    <a:pt x="231" y="919"/>
                  </a:lnTo>
                  <a:lnTo>
                    <a:pt x="241" y="930"/>
                  </a:lnTo>
                  <a:lnTo>
                    <a:pt x="245" y="930"/>
                  </a:lnTo>
                  <a:lnTo>
                    <a:pt x="248" y="933"/>
                  </a:lnTo>
                  <a:lnTo>
                    <a:pt x="250" y="942"/>
                  </a:lnTo>
                  <a:lnTo>
                    <a:pt x="259" y="944"/>
                  </a:lnTo>
                  <a:lnTo>
                    <a:pt x="264" y="949"/>
                  </a:lnTo>
                  <a:lnTo>
                    <a:pt x="269" y="949"/>
                  </a:lnTo>
                  <a:lnTo>
                    <a:pt x="283" y="954"/>
                  </a:lnTo>
                  <a:lnTo>
                    <a:pt x="285" y="956"/>
                  </a:lnTo>
                  <a:lnTo>
                    <a:pt x="285" y="963"/>
                  </a:lnTo>
                  <a:lnTo>
                    <a:pt x="288" y="963"/>
                  </a:lnTo>
                  <a:lnTo>
                    <a:pt x="285" y="968"/>
                  </a:lnTo>
                  <a:lnTo>
                    <a:pt x="290" y="968"/>
                  </a:lnTo>
                  <a:lnTo>
                    <a:pt x="290" y="973"/>
                  </a:lnTo>
                  <a:lnTo>
                    <a:pt x="295" y="978"/>
                  </a:lnTo>
                  <a:lnTo>
                    <a:pt x="295" y="982"/>
                  </a:lnTo>
                  <a:lnTo>
                    <a:pt x="295" y="982"/>
                  </a:lnTo>
                  <a:lnTo>
                    <a:pt x="293" y="982"/>
                  </a:lnTo>
                  <a:lnTo>
                    <a:pt x="300" y="989"/>
                  </a:lnTo>
                  <a:lnTo>
                    <a:pt x="300" y="992"/>
                  </a:lnTo>
                  <a:lnTo>
                    <a:pt x="302" y="994"/>
                  </a:lnTo>
                  <a:lnTo>
                    <a:pt x="307" y="992"/>
                  </a:lnTo>
                  <a:lnTo>
                    <a:pt x="314" y="996"/>
                  </a:lnTo>
                  <a:lnTo>
                    <a:pt x="316" y="999"/>
                  </a:lnTo>
                  <a:lnTo>
                    <a:pt x="314" y="1008"/>
                  </a:lnTo>
                  <a:lnTo>
                    <a:pt x="314" y="1015"/>
                  </a:lnTo>
                  <a:lnTo>
                    <a:pt x="309" y="1020"/>
                  </a:lnTo>
                  <a:lnTo>
                    <a:pt x="300" y="1015"/>
                  </a:lnTo>
                  <a:lnTo>
                    <a:pt x="288" y="1018"/>
                  </a:lnTo>
                  <a:lnTo>
                    <a:pt x="285" y="1025"/>
                  </a:lnTo>
                  <a:lnTo>
                    <a:pt x="281" y="1027"/>
                  </a:lnTo>
                  <a:lnTo>
                    <a:pt x="278" y="1030"/>
                  </a:lnTo>
                  <a:lnTo>
                    <a:pt x="276" y="1030"/>
                  </a:lnTo>
                  <a:lnTo>
                    <a:pt x="285" y="1039"/>
                  </a:lnTo>
                  <a:lnTo>
                    <a:pt x="285" y="1041"/>
                  </a:lnTo>
                  <a:lnTo>
                    <a:pt x="290" y="1046"/>
                  </a:lnTo>
                  <a:lnTo>
                    <a:pt x="288" y="1048"/>
                  </a:lnTo>
                  <a:lnTo>
                    <a:pt x="297" y="1048"/>
                  </a:lnTo>
                  <a:lnTo>
                    <a:pt x="300" y="1048"/>
                  </a:lnTo>
                  <a:lnTo>
                    <a:pt x="300" y="1058"/>
                  </a:lnTo>
                  <a:lnTo>
                    <a:pt x="295" y="1058"/>
                  </a:lnTo>
                  <a:lnTo>
                    <a:pt x="295" y="1063"/>
                  </a:lnTo>
                  <a:lnTo>
                    <a:pt x="295" y="1065"/>
                  </a:lnTo>
                  <a:lnTo>
                    <a:pt x="300" y="1067"/>
                  </a:lnTo>
                  <a:lnTo>
                    <a:pt x="300" y="1072"/>
                  </a:lnTo>
                  <a:lnTo>
                    <a:pt x="302" y="1077"/>
                  </a:lnTo>
                  <a:lnTo>
                    <a:pt x="309" y="1072"/>
                  </a:lnTo>
                  <a:lnTo>
                    <a:pt x="314" y="1074"/>
                  </a:lnTo>
                  <a:lnTo>
                    <a:pt x="309" y="1079"/>
                  </a:lnTo>
                  <a:lnTo>
                    <a:pt x="309" y="1086"/>
                  </a:lnTo>
                  <a:lnTo>
                    <a:pt x="311" y="1086"/>
                  </a:lnTo>
                  <a:lnTo>
                    <a:pt x="314" y="1081"/>
                  </a:lnTo>
                  <a:lnTo>
                    <a:pt x="330" y="1086"/>
                  </a:lnTo>
                  <a:lnTo>
                    <a:pt x="330" y="1086"/>
                  </a:lnTo>
                  <a:lnTo>
                    <a:pt x="333" y="1086"/>
                  </a:lnTo>
                  <a:lnTo>
                    <a:pt x="328" y="1093"/>
                  </a:lnTo>
                  <a:lnTo>
                    <a:pt x="335" y="1098"/>
                  </a:lnTo>
                  <a:lnTo>
                    <a:pt x="345" y="1098"/>
                  </a:lnTo>
                  <a:lnTo>
                    <a:pt x="356" y="1091"/>
                  </a:lnTo>
                  <a:lnTo>
                    <a:pt x="363" y="1096"/>
                  </a:lnTo>
                  <a:lnTo>
                    <a:pt x="371" y="1096"/>
                  </a:lnTo>
                  <a:lnTo>
                    <a:pt x="375" y="1100"/>
                  </a:lnTo>
                  <a:lnTo>
                    <a:pt x="375" y="1100"/>
                  </a:lnTo>
                  <a:lnTo>
                    <a:pt x="375" y="1105"/>
                  </a:lnTo>
                  <a:lnTo>
                    <a:pt x="385" y="1103"/>
                  </a:lnTo>
                  <a:lnTo>
                    <a:pt x="387" y="1103"/>
                  </a:lnTo>
                  <a:lnTo>
                    <a:pt x="387" y="1100"/>
                  </a:lnTo>
                  <a:lnTo>
                    <a:pt x="389" y="1100"/>
                  </a:lnTo>
                  <a:lnTo>
                    <a:pt x="394" y="1103"/>
                  </a:lnTo>
                  <a:lnTo>
                    <a:pt x="399" y="1105"/>
                  </a:lnTo>
                  <a:lnTo>
                    <a:pt x="413" y="1112"/>
                  </a:lnTo>
                  <a:lnTo>
                    <a:pt x="420" y="1115"/>
                  </a:lnTo>
                  <a:lnTo>
                    <a:pt x="427" y="1119"/>
                  </a:lnTo>
                  <a:lnTo>
                    <a:pt x="427" y="1124"/>
                  </a:lnTo>
                  <a:lnTo>
                    <a:pt x="441" y="1122"/>
                  </a:lnTo>
                  <a:lnTo>
                    <a:pt x="451" y="1124"/>
                  </a:lnTo>
                  <a:lnTo>
                    <a:pt x="456" y="1133"/>
                  </a:lnTo>
                  <a:lnTo>
                    <a:pt x="477" y="1148"/>
                  </a:lnTo>
                  <a:lnTo>
                    <a:pt x="484" y="1150"/>
                  </a:lnTo>
                  <a:lnTo>
                    <a:pt x="486" y="1148"/>
                  </a:lnTo>
                  <a:lnTo>
                    <a:pt x="486" y="1159"/>
                  </a:lnTo>
                  <a:lnTo>
                    <a:pt x="489" y="1162"/>
                  </a:lnTo>
                  <a:lnTo>
                    <a:pt x="498" y="1162"/>
                  </a:lnTo>
                  <a:lnTo>
                    <a:pt x="500" y="1155"/>
                  </a:lnTo>
                  <a:lnTo>
                    <a:pt x="508" y="1152"/>
                  </a:lnTo>
                  <a:lnTo>
                    <a:pt x="508" y="1148"/>
                  </a:lnTo>
                  <a:lnTo>
                    <a:pt x="512" y="1141"/>
                  </a:lnTo>
                  <a:lnTo>
                    <a:pt x="517" y="1141"/>
                  </a:lnTo>
                  <a:lnTo>
                    <a:pt x="519" y="1148"/>
                  </a:lnTo>
                  <a:lnTo>
                    <a:pt x="522" y="1148"/>
                  </a:lnTo>
                  <a:lnTo>
                    <a:pt x="526" y="1148"/>
                  </a:lnTo>
                  <a:lnTo>
                    <a:pt x="531" y="1148"/>
                  </a:lnTo>
                  <a:lnTo>
                    <a:pt x="536" y="1141"/>
                  </a:lnTo>
                  <a:lnTo>
                    <a:pt x="536" y="1136"/>
                  </a:lnTo>
                  <a:lnTo>
                    <a:pt x="534" y="1133"/>
                  </a:lnTo>
                  <a:lnTo>
                    <a:pt x="534" y="1124"/>
                  </a:lnTo>
                  <a:lnTo>
                    <a:pt x="536" y="1122"/>
                  </a:lnTo>
                  <a:lnTo>
                    <a:pt x="541" y="1124"/>
                  </a:lnTo>
                  <a:lnTo>
                    <a:pt x="545" y="1124"/>
                  </a:lnTo>
                  <a:lnTo>
                    <a:pt x="548" y="1124"/>
                  </a:lnTo>
                  <a:lnTo>
                    <a:pt x="555" y="1126"/>
                  </a:lnTo>
                  <a:lnTo>
                    <a:pt x="559" y="1131"/>
                  </a:lnTo>
                  <a:lnTo>
                    <a:pt x="564" y="1133"/>
                  </a:lnTo>
                  <a:lnTo>
                    <a:pt x="569" y="1124"/>
                  </a:lnTo>
                  <a:lnTo>
                    <a:pt x="574" y="1119"/>
                  </a:lnTo>
                  <a:lnTo>
                    <a:pt x="576" y="1115"/>
                  </a:lnTo>
                  <a:lnTo>
                    <a:pt x="581" y="1105"/>
                  </a:lnTo>
                  <a:lnTo>
                    <a:pt x="581" y="1098"/>
                  </a:lnTo>
                  <a:lnTo>
                    <a:pt x="585" y="1093"/>
                  </a:lnTo>
                  <a:lnTo>
                    <a:pt x="588" y="1096"/>
                  </a:lnTo>
                  <a:lnTo>
                    <a:pt x="588" y="1086"/>
                  </a:lnTo>
                  <a:lnTo>
                    <a:pt x="581" y="1077"/>
                  </a:lnTo>
                  <a:lnTo>
                    <a:pt x="581" y="1072"/>
                  </a:lnTo>
                  <a:lnTo>
                    <a:pt x="588" y="1072"/>
                  </a:lnTo>
                  <a:lnTo>
                    <a:pt x="593" y="1072"/>
                  </a:lnTo>
                  <a:lnTo>
                    <a:pt x="600" y="1072"/>
                  </a:lnTo>
                  <a:lnTo>
                    <a:pt x="600" y="1070"/>
                  </a:lnTo>
                  <a:lnTo>
                    <a:pt x="602" y="1074"/>
                  </a:lnTo>
                  <a:lnTo>
                    <a:pt x="604" y="1077"/>
                  </a:lnTo>
                  <a:lnTo>
                    <a:pt x="602" y="1077"/>
                  </a:lnTo>
                  <a:lnTo>
                    <a:pt x="602" y="1079"/>
                  </a:lnTo>
                  <a:lnTo>
                    <a:pt x="607" y="1086"/>
                  </a:lnTo>
                  <a:lnTo>
                    <a:pt x="614" y="1091"/>
                  </a:lnTo>
                  <a:lnTo>
                    <a:pt x="616" y="1096"/>
                  </a:lnTo>
                  <a:lnTo>
                    <a:pt x="614" y="1100"/>
                  </a:lnTo>
                  <a:lnTo>
                    <a:pt x="616" y="1103"/>
                  </a:lnTo>
                  <a:lnTo>
                    <a:pt x="621" y="1110"/>
                  </a:lnTo>
                  <a:lnTo>
                    <a:pt x="626" y="1105"/>
                  </a:lnTo>
                  <a:lnTo>
                    <a:pt x="630" y="1105"/>
                  </a:lnTo>
                  <a:lnTo>
                    <a:pt x="635" y="1112"/>
                  </a:lnTo>
                  <a:lnTo>
                    <a:pt x="652" y="1115"/>
                  </a:lnTo>
                  <a:lnTo>
                    <a:pt x="652" y="1119"/>
                  </a:lnTo>
                  <a:lnTo>
                    <a:pt x="654" y="1124"/>
                  </a:lnTo>
                  <a:lnTo>
                    <a:pt x="659" y="1129"/>
                  </a:lnTo>
                  <a:lnTo>
                    <a:pt x="661" y="1129"/>
                  </a:lnTo>
                  <a:lnTo>
                    <a:pt x="661" y="1124"/>
                  </a:lnTo>
                  <a:lnTo>
                    <a:pt x="666" y="1124"/>
                  </a:lnTo>
                  <a:lnTo>
                    <a:pt x="668" y="1122"/>
                  </a:lnTo>
                  <a:lnTo>
                    <a:pt x="671" y="1122"/>
                  </a:lnTo>
                  <a:lnTo>
                    <a:pt x="675" y="1117"/>
                  </a:lnTo>
                  <a:lnTo>
                    <a:pt x="682" y="1117"/>
                  </a:lnTo>
                  <a:lnTo>
                    <a:pt x="689" y="1110"/>
                  </a:lnTo>
                  <a:lnTo>
                    <a:pt x="692" y="1105"/>
                  </a:lnTo>
                  <a:lnTo>
                    <a:pt x="699" y="1105"/>
                  </a:lnTo>
                  <a:lnTo>
                    <a:pt x="701" y="1115"/>
                  </a:lnTo>
                  <a:lnTo>
                    <a:pt x="704" y="1133"/>
                  </a:lnTo>
                  <a:lnTo>
                    <a:pt x="706" y="1133"/>
                  </a:lnTo>
                  <a:lnTo>
                    <a:pt x="708" y="1136"/>
                  </a:lnTo>
                  <a:lnTo>
                    <a:pt x="720" y="1131"/>
                  </a:lnTo>
                  <a:lnTo>
                    <a:pt x="725" y="1145"/>
                  </a:lnTo>
                  <a:lnTo>
                    <a:pt x="727" y="1164"/>
                  </a:lnTo>
                  <a:lnTo>
                    <a:pt x="741" y="1164"/>
                  </a:lnTo>
                  <a:lnTo>
                    <a:pt x="746" y="1162"/>
                  </a:lnTo>
                  <a:lnTo>
                    <a:pt x="746" y="1164"/>
                  </a:lnTo>
                  <a:lnTo>
                    <a:pt x="751" y="1162"/>
                  </a:lnTo>
                  <a:lnTo>
                    <a:pt x="756" y="1167"/>
                  </a:lnTo>
                  <a:lnTo>
                    <a:pt x="760" y="1162"/>
                  </a:lnTo>
                  <a:lnTo>
                    <a:pt x="760" y="1157"/>
                  </a:lnTo>
                  <a:lnTo>
                    <a:pt x="765" y="1155"/>
                  </a:lnTo>
                  <a:lnTo>
                    <a:pt x="765" y="1152"/>
                  </a:lnTo>
                  <a:lnTo>
                    <a:pt x="772" y="1148"/>
                  </a:lnTo>
                  <a:lnTo>
                    <a:pt x="770" y="1129"/>
                  </a:lnTo>
                  <a:lnTo>
                    <a:pt x="779" y="1105"/>
                  </a:lnTo>
                  <a:lnTo>
                    <a:pt x="777" y="1105"/>
                  </a:lnTo>
                  <a:lnTo>
                    <a:pt x="777" y="1091"/>
                  </a:lnTo>
                  <a:lnTo>
                    <a:pt x="772" y="1091"/>
                  </a:lnTo>
                  <a:lnTo>
                    <a:pt x="784" y="1063"/>
                  </a:lnTo>
                  <a:lnTo>
                    <a:pt x="786" y="1060"/>
                  </a:lnTo>
                  <a:lnTo>
                    <a:pt x="789" y="1051"/>
                  </a:lnTo>
                  <a:lnTo>
                    <a:pt x="796" y="1039"/>
                  </a:lnTo>
                  <a:lnTo>
                    <a:pt x="798" y="1037"/>
                  </a:lnTo>
                  <a:lnTo>
                    <a:pt x="810" y="1034"/>
                  </a:lnTo>
                  <a:lnTo>
                    <a:pt x="812" y="1030"/>
                  </a:lnTo>
                  <a:lnTo>
                    <a:pt x="824" y="1030"/>
                  </a:lnTo>
                  <a:lnTo>
                    <a:pt x="834" y="1022"/>
                  </a:lnTo>
                  <a:lnTo>
                    <a:pt x="836" y="1018"/>
                  </a:lnTo>
                  <a:lnTo>
                    <a:pt x="838" y="1015"/>
                  </a:lnTo>
                  <a:lnTo>
                    <a:pt x="841" y="1011"/>
                  </a:lnTo>
                  <a:lnTo>
                    <a:pt x="845" y="1008"/>
                  </a:lnTo>
                  <a:lnTo>
                    <a:pt x="845" y="1006"/>
                  </a:lnTo>
                  <a:lnTo>
                    <a:pt x="845" y="1008"/>
                  </a:lnTo>
                  <a:lnTo>
                    <a:pt x="850" y="1006"/>
                  </a:lnTo>
                  <a:lnTo>
                    <a:pt x="848" y="992"/>
                  </a:lnTo>
                  <a:lnTo>
                    <a:pt x="857" y="978"/>
                  </a:lnTo>
                  <a:lnTo>
                    <a:pt x="857" y="970"/>
                  </a:lnTo>
                  <a:lnTo>
                    <a:pt x="855" y="963"/>
                  </a:lnTo>
                  <a:lnTo>
                    <a:pt x="857" y="963"/>
                  </a:lnTo>
                  <a:lnTo>
                    <a:pt x="857" y="956"/>
                  </a:lnTo>
                  <a:lnTo>
                    <a:pt x="864" y="954"/>
                  </a:lnTo>
                  <a:lnTo>
                    <a:pt x="869" y="954"/>
                  </a:lnTo>
                  <a:lnTo>
                    <a:pt x="874" y="956"/>
                  </a:lnTo>
                  <a:lnTo>
                    <a:pt x="878" y="956"/>
                  </a:lnTo>
                  <a:lnTo>
                    <a:pt x="883" y="954"/>
                  </a:lnTo>
                  <a:lnTo>
                    <a:pt x="883" y="959"/>
                  </a:lnTo>
                  <a:lnTo>
                    <a:pt x="883" y="959"/>
                  </a:lnTo>
                  <a:lnTo>
                    <a:pt x="885" y="959"/>
                  </a:lnTo>
                  <a:lnTo>
                    <a:pt x="888" y="961"/>
                  </a:lnTo>
                  <a:lnTo>
                    <a:pt x="890" y="963"/>
                  </a:lnTo>
                  <a:lnTo>
                    <a:pt x="893" y="963"/>
                  </a:lnTo>
                  <a:lnTo>
                    <a:pt x="895" y="963"/>
                  </a:lnTo>
                  <a:lnTo>
                    <a:pt x="900" y="959"/>
                  </a:lnTo>
                  <a:lnTo>
                    <a:pt x="904" y="961"/>
                  </a:lnTo>
                  <a:lnTo>
                    <a:pt x="911" y="966"/>
                  </a:lnTo>
                  <a:lnTo>
                    <a:pt x="909" y="970"/>
                  </a:lnTo>
                  <a:lnTo>
                    <a:pt x="911" y="973"/>
                  </a:lnTo>
                  <a:lnTo>
                    <a:pt x="919" y="973"/>
                  </a:lnTo>
                  <a:lnTo>
                    <a:pt x="921" y="975"/>
                  </a:lnTo>
                  <a:lnTo>
                    <a:pt x="926" y="978"/>
                  </a:lnTo>
                  <a:lnTo>
                    <a:pt x="930" y="978"/>
                  </a:lnTo>
                  <a:lnTo>
                    <a:pt x="937" y="982"/>
                  </a:lnTo>
                  <a:lnTo>
                    <a:pt x="942" y="982"/>
                  </a:lnTo>
                  <a:lnTo>
                    <a:pt x="945" y="987"/>
                  </a:lnTo>
                  <a:lnTo>
                    <a:pt x="949" y="989"/>
                  </a:lnTo>
                  <a:lnTo>
                    <a:pt x="954" y="987"/>
                  </a:lnTo>
                  <a:lnTo>
                    <a:pt x="959" y="994"/>
                  </a:lnTo>
                  <a:lnTo>
                    <a:pt x="963" y="989"/>
                  </a:lnTo>
                  <a:lnTo>
                    <a:pt x="966" y="989"/>
                  </a:lnTo>
                  <a:lnTo>
                    <a:pt x="973" y="985"/>
                  </a:lnTo>
                  <a:lnTo>
                    <a:pt x="978" y="978"/>
                  </a:lnTo>
                  <a:lnTo>
                    <a:pt x="975" y="975"/>
                  </a:lnTo>
                  <a:lnTo>
                    <a:pt x="978" y="973"/>
                  </a:lnTo>
                  <a:lnTo>
                    <a:pt x="978" y="970"/>
                  </a:lnTo>
                  <a:lnTo>
                    <a:pt x="963" y="959"/>
                  </a:lnTo>
                  <a:lnTo>
                    <a:pt x="963" y="959"/>
                  </a:lnTo>
                  <a:lnTo>
                    <a:pt x="963" y="954"/>
                  </a:lnTo>
                  <a:lnTo>
                    <a:pt x="961" y="952"/>
                  </a:lnTo>
                  <a:lnTo>
                    <a:pt x="968" y="944"/>
                  </a:lnTo>
                  <a:lnTo>
                    <a:pt x="968" y="933"/>
                  </a:lnTo>
                  <a:lnTo>
                    <a:pt x="978" y="921"/>
                  </a:lnTo>
                  <a:lnTo>
                    <a:pt x="978" y="904"/>
                  </a:lnTo>
                  <a:lnTo>
                    <a:pt x="982" y="902"/>
                  </a:lnTo>
                  <a:lnTo>
                    <a:pt x="982" y="900"/>
                  </a:lnTo>
                  <a:lnTo>
                    <a:pt x="989" y="900"/>
                  </a:lnTo>
                  <a:lnTo>
                    <a:pt x="989" y="895"/>
                  </a:lnTo>
                  <a:lnTo>
                    <a:pt x="987" y="890"/>
                  </a:lnTo>
                  <a:lnTo>
                    <a:pt x="987" y="888"/>
                  </a:lnTo>
                  <a:lnTo>
                    <a:pt x="982" y="888"/>
                  </a:lnTo>
                  <a:lnTo>
                    <a:pt x="982" y="881"/>
                  </a:lnTo>
                  <a:lnTo>
                    <a:pt x="987" y="864"/>
                  </a:lnTo>
                  <a:lnTo>
                    <a:pt x="994" y="864"/>
                  </a:lnTo>
                  <a:lnTo>
                    <a:pt x="997" y="845"/>
                  </a:lnTo>
                  <a:lnTo>
                    <a:pt x="999" y="848"/>
                  </a:lnTo>
                  <a:lnTo>
                    <a:pt x="1001" y="843"/>
                  </a:lnTo>
                  <a:lnTo>
                    <a:pt x="1001" y="838"/>
                  </a:lnTo>
                  <a:lnTo>
                    <a:pt x="1004" y="833"/>
                  </a:lnTo>
                  <a:lnTo>
                    <a:pt x="1004" y="819"/>
                  </a:lnTo>
                  <a:lnTo>
                    <a:pt x="1001" y="815"/>
                  </a:lnTo>
                  <a:lnTo>
                    <a:pt x="1001" y="810"/>
                  </a:lnTo>
                  <a:lnTo>
                    <a:pt x="997" y="805"/>
                  </a:lnTo>
                  <a:lnTo>
                    <a:pt x="997" y="803"/>
                  </a:lnTo>
                  <a:lnTo>
                    <a:pt x="1001" y="800"/>
                  </a:lnTo>
                  <a:lnTo>
                    <a:pt x="1004" y="796"/>
                  </a:lnTo>
                  <a:lnTo>
                    <a:pt x="1004" y="791"/>
                  </a:lnTo>
                  <a:lnTo>
                    <a:pt x="1001" y="786"/>
                  </a:lnTo>
                  <a:lnTo>
                    <a:pt x="999" y="772"/>
                  </a:lnTo>
                  <a:lnTo>
                    <a:pt x="1001" y="767"/>
                  </a:lnTo>
                  <a:lnTo>
                    <a:pt x="1001" y="756"/>
                  </a:lnTo>
                  <a:lnTo>
                    <a:pt x="1006" y="746"/>
                  </a:lnTo>
                  <a:lnTo>
                    <a:pt x="1006" y="748"/>
                  </a:lnTo>
                  <a:lnTo>
                    <a:pt x="1008" y="739"/>
                  </a:lnTo>
                  <a:lnTo>
                    <a:pt x="1015" y="737"/>
                  </a:lnTo>
                  <a:lnTo>
                    <a:pt x="1020" y="734"/>
                  </a:lnTo>
                  <a:lnTo>
                    <a:pt x="1018" y="732"/>
                  </a:lnTo>
                  <a:lnTo>
                    <a:pt x="1023" y="720"/>
                  </a:lnTo>
                  <a:lnTo>
                    <a:pt x="1018" y="720"/>
                  </a:lnTo>
                  <a:lnTo>
                    <a:pt x="1015" y="715"/>
                  </a:lnTo>
                  <a:lnTo>
                    <a:pt x="1020" y="708"/>
                  </a:lnTo>
                  <a:lnTo>
                    <a:pt x="1027" y="711"/>
                  </a:lnTo>
                  <a:lnTo>
                    <a:pt x="1032" y="711"/>
                  </a:lnTo>
                  <a:lnTo>
                    <a:pt x="1037" y="706"/>
                  </a:lnTo>
                  <a:lnTo>
                    <a:pt x="1041" y="704"/>
                  </a:lnTo>
                  <a:lnTo>
                    <a:pt x="1044" y="711"/>
                  </a:lnTo>
                  <a:lnTo>
                    <a:pt x="1051" y="715"/>
                  </a:lnTo>
                  <a:lnTo>
                    <a:pt x="1063" y="713"/>
                  </a:lnTo>
                  <a:lnTo>
                    <a:pt x="1070" y="715"/>
                  </a:lnTo>
                  <a:lnTo>
                    <a:pt x="1070" y="725"/>
                  </a:lnTo>
                  <a:lnTo>
                    <a:pt x="1067" y="727"/>
                  </a:lnTo>
                  <a:lnTo>
                    <a:pt x="1067" y="730"/>
                  </a:lnTo>
                  <a:lnTo>
                    <a:pt x="1070" y="734"/>
                  </a:lnTo>
                  <a:lnTo>
                    <a:pt x="1084" y="737"/>
                  </a:lnTo>
                  <a:lnTo>
                    <a:pt x="1093" y="741"/>
                  </a:lnTo>
                  <a:lnTo>
                    <a:pt x="1098" y="737"/>
                  </a:lnTo>
                  <a:lnTo>
                    <a:pt x="1103" y="737"/>
                  </a:lnTo>
                  <a:lnTo>
                    <a:pt x="1108" y="739"/>
                  </a:lnTo>
                  <a:lnTo>
                    <a:pt x="1108" y="739"/>
                  </a:lnTo>
                  <a:lnTo>
                    <a:pt x="1112" y="739"/>
                  </a:lnTo>
                  <a:lnTo>
                    <a:pt x="1117" y="739"/>
                  </a:lnTo>
                  <a:lnTo>
                    <a:pt x="1117" y="741"/>
                  </a:lnTo>
                  <a:lnTo>
                    <a:pt x="1129" y="748"/>
                  </a:lnTo>
                  <a:lnTo>
                    <a:pt x="1131" y="748"/>
                  </a:lnTo>
                  <a:lnTo>
                    <a:pt x="1131" y="758"/>
                  </a:lnTo>
                  <a:lnTo>
                    <a:pt x="1126" y="756"/>
                  </a:lnTo>
                  <a:lnTo>
                    <a:pt x="1124" y="758"/>
                  </a:lnTo>
                  <a:lnTo>
                    <a:pt x="1124" y="763"/>
                  </a:lnTo>
                  <a:lnTo>
                    <a:pt x="1131" y="767"/>
                  </a:lnTo>
                  <a:lnTo>
                    <a:pt x="1131" y="767"/>
                  </a:lnTo>
                  <a:lnTo>
                    <a:pt x="1129" y="772"/>
                  </a:lnTo>
                  <a:lnTo>
                    <a:pt x="1134" y="777"/>
                  </a:lnTo>
                  <a:lnTo>
                    <a:pt x="1136" y="784"/>
                  </a:lnTo>
                  <a:lnTo>
                    <a:pt x="1134" y="786"/>
                  </a:lnTo>
                  <a:lnTo>
                    <a:pt x="1131" y="786"/>
                  </a:lnTo>
                  <a:lnTo>
                    <a:pt x="1122" y="800"/>
                  </a:lnTo>
                  <a:lnTo>
                    <a:pt x="1126" y="805"/>
                  </a:lnTo>
                  <a:lnTo>
                    <a:pt x="1131" y="805"/>
                  </a:lnTo>
                  <a:lnTo>
                    <a:pt x="1131" y="805"/>
                  </a:lnTo>
                  <a:lnTo>
                    <a:pt x="1141" y="800"/>
                  </a:lnTo>
                  <a:lnTo>
                    <a:pt x="1145" y="808"/>
                  </a:lnTo>
                  <a:lnTo>
                    <a:pt x="1155" y="798"/>
                  </a:lnTo>
                  <a:lnTo>
                    <a:pt x="1160" y="796"/>
                  </a:lnTo>
                  <a:lnTo>
                    <a:pt x="1164" y="793"/>
                  </a:lnTo>
                  <a:lnTo>
                    <a:pt x="1169" y="791"/>
                  </a:lnTo>
                  <a:lnTo>
                    <a:pt x="1174" y="791"/>
                  </a:lnTo>
                  <a:lnTo>
                    <a:pt x="1183" y="796"/>
                  </a:lnTo>
                  <a:lnTo>
                    <a:pt x="1188" y="796"/>
                  </a:lnTo>
                  <a:lnTo>
                    <a:pt x="1197" y="803"/>
                  </a:lnTo>
                  <a:lnTo>
                    <a:pt x="1200" y="798"/>
                  </a:lnTo>
                  <a:lnTo>
                    <a:pt x="1204" y="798"/>
                  </a:lnTo>
                  <a:lnTo>
                    <a:pt x="1202" y="791"/>
                  </a:lnTo>
                  <a:lnTo>
                    <a:pt x="1204" y="789"/>
                  </a:lnTo>
                  <a:lnTo>
                    <a:pt x="1207" y="791"/>
                  </a:lnTo>
                  <a:lnTo>
                    <a:pt x="1216" y="777"/>
                  </a:lnTo>
                  <a:lnTo>
                    <a:pt x="1216" y="774"/>
                  </a:lnTo>
                  <a:lnTo>
                    <a:pt x="1211" y="767"/>
                  </a:lnTo>
                  <a:lnTo>
                    <a:pt x="1216" y="758"/>
                  </a:lnTo>
                  <a:lnTo>
                    <a:pt x="1223" y="763"/>
                  </a:lnTo>
                  <a:lnTo>
                    <a:pt x="1226" y="765"/>
                  </a:lnTo>
                  <a:lnTo>
                    <a:pt x="1223" y="772"/>
                  </a:lnTo>
                  <a:lnTo>
                    <a:pt x="1233" y="779"/>
                  </a:lnTo>
                  <a:lnTo>
                    <a:pt x="1237" y="777"/>
                  </a:lnTo>
                  <a:lnTo>
                    <a:pt x="1245" y="782"/>
                  </a:lnTo>
                  <a:lnTo>
                    <a:pt x="1249" y="779"/>
                  </a:lnTo>
                  <a:lnTo>
                    <a:pt x="1252" y="774"/>
                  </a:lnTo>
                  <a:lnTo>
                    <a:pt x="1256" y="777"/>
                  </a:lnTo>
                  <a:lnTo>
                    <a:pt x="1263" y="777"/>
                  </a:lnTo>
                  <a:lnTo>
                    <a:pt x="1275" y="782"/>
                  </a:lnTo>
                  <a:lnTo>
                    <a:pt x="1289" y="793"/>
                  </a:lnTo>
                  <a:lnTo>
                    <a:pt x="1292" y="803"/>
                  </a:lnTo>
                  <a:lnTo>
                    <a:pt x="1299" y="805"/>
                  </a:lnTo>
                  <a:lnTo>
                    <a:pt x="1306" y="815"/>
                  </a:lnTo>
                  <a:lnTo>
                    <a:pt x="1313" y="819"/>
                  </a:lnTo>
                  <a:lnTo>
                    <a:pt x="1320" y="824"/>
                  </a:lnTo>
                  <a:lnTo>
                    <a:pt x="1325" y="824"/>
                  </a:lnTo>
                  <a:lnTo>
                    <a:pt x="1330" y="824"/>
                  </a:lnTo>
                  <a:lnTo>
                    <a:pt x="1334" y="829"/>
                  </a:lnTo>
                  <a:lnTo>
                    <a:pt x="1344" y="824"/>
                  </a:lnTo>
                  <a:lnTo>
                    <a:pt x="1346" y="829"/>
                  </a:lnTo>
                  <a:lnTo>
                    <a:pt x="1349" y="833"/>
                  </a:lnTo>
                  <a:lnTo>
                    <a:pt x="1353" y="833"/>
                  </a:lnTo>
                  <a:lnTo>
                    <a:pt x="1365" y="843"/>
                  </a:lnTo>
                  <a:lnTo>
                    <a:pt x="1365" y="859"/>
                  </a:lnTo>
                  <a:lnTo>
                    <a:pt x="1370" y="869"/>
                  </a:lnTo>
                  <a:lnTo>
                    <a:pt x="1386" y="878"/>
                  </a:lnTo>
                  <a:lnTo>
                    <a:pt x="1396" y="869"/>
                  </a:lnTo>
                  <a:lnTo>
                    <a:pt x="1398" y="869"/>
                  </a:lnTo>
                  <a:lnTo>
                    <a:pt x="1398" y="862"/>
                  </a:lnTo>
                  <a:lnTo>
                    <a:pt x="1398" y="862"/>
                  </a:lnTo>
                  <a:lnTo>
                    <a:pt x="1403" y="864"/>
                  </a:lnTo>
                  <a:lnTo>
                    <a:pt x="1408" y="862"/>
                  </a:lnTo>
                  <a:lnTo>
                    <a:pt x="1412" y="859"/>
                  </a:lnTo>
                  <a:lnTo>
                    <a:pt x="1405" y="857"/>
                  </a:lnTo>
                  <a:lnTo>
                    <a:pt x="1403" y="857"/>
                  </a:lnTo>
                  <a:lnTo>
                    <a:pt x="1405" y="857"/>
                  </a:lnTo>
                  <a:lnTo>
                    <a:pt x="1408" y="852"/>
                  </a:lnTo>
                  <a:lnTo>
                    <a:pt x="1412" y="855"/>
                  </a:lnTo>
                  <a:lnTo>
                    <a:pt x="1412" y="850"/>
                  </a:lnTo>
                  <a:lnTo>
                    <a:pt x="1412" y="848"/>
                  </a:lnTo>
                  <a:lnTo>
                    <a:pt x="1408" y="848"/>
                  </a:lnTo>
                  <a:lnTo>
                    <a:pt x="1408" y="845"/>
                  </a:lnTo>
                  <a:lnTo>
                    <a:pt x="1408" y="848"/>
                  </a:lnTo>
                  <a:lnTo>
                    <a:pt x="1405" y="843"/>
                  </a:lnTo>
                  <a:lnTo>
                    <a:pt x="1408" y="838"/>
                  </a:lnTo>
                  <a:lnTo>
                    <a:pt x="1412" y="838"/>
                  </a:lnTo>
                  <a:lnTo>
                    <a:pt x="1412" y="843"/>
                  </a:lnTo>
                  <a:lnTo>
                    <a:pt x="1417" y="845"/>
                  </a:lnTo>
                  <a:lnTo>
                    <a:pt x="1419" y="845"/>
                  </a:lnTo>
                  <a:lnTo>
                    <a:pt x="1422" y="843"/>
                  </a:lnTo>
                  <a:lnTo>
                    <a:pt x="1422" y="843"/>
                  </a:lnTo>
                  <a:lnTo>
                    <a:pt x="1426" y="838"/>
                  </a:lnTo>
                  <a:lnTo>
                    <a:pt x="1417" y="829"/>
                  </a:lnTo>
                  <a:lnTo>
                    <a:pt x="1419" y="826"/>
                  </a:lnTo>
                  <a:lnTo>
                    <a:pt x="1422" y="824"/>
                  </a:lnTo>
                  <a:lnTo>
                    <a:pt x="1422" y="822"/>
                  </a:lnTo>
                  <a:lnTo>
                    <a:pt x="1424" y="819"/>
                  </a:lnTo>
                  <a:lnTo>
                    <a:pt x="1415" y="812"/>
                  </a:lnTo>
                  <a:lnTo>
                    <a:pt x="1403" y="805"/>
                  </a:lnTo>
                  <a:lnTo>
                    <a:pt x="1400" y="805"/>
                  </a:lnTo>
                  <a:lnTo>
                    <a:pt x="1389" y="805"/>
                  </a:lnTo>
                  <a:lnTo>
                    <a:pt x="1386" y="800"/>
                  </a:lnTo>
                  <a:lnTo>
                    <a:pt x="1384" y="798"/>
                  </a:lnTo>
                  <a:lnTo>
                    <a:pt x="1386" y="793"/>
                  </a:lnTo>
                  <a:lnTo>
                    <a:pt x="1386" y="786"/>
                  </a:lnTo>
                  <a:lnTo>
                    <a:pt x="1389" y="786"/>
                  </a:lnTo>
                  <a:lnTo>
                    <a:pt x="1386" y="779"/>
                  </a:lnTo>
                  <a:lnTo>
                    <a:pt x="1384" y="777"/>
                  </a:lnTo>
                  <a:lnTo>
                    <a:pt x="1377" y="774"/>
                  </a:lnTo>
                  <a:lnTo>
                    <a:pt x="1372" y="782"/>
                  </a:lnTo>
                  <a:lnTo>
                    <a:pt x="1367" y="782"/>
                  </a:lnTo>
                  <a:lnTo>
                    <a:pt x="1367" y="784"/>
                  </a:lnTo>
                  <a:lnTo>
                    <a:pt x="1365" y="784"/>
                  </a:lnTo>
                  <a:lnTo>
                    <a:pt x="1363" y="774"/>
                  </a:lnTo>
                  <a:lnTo>
                    <a:pt x="1367" y="772"/>
                  </a:lnTo>
                  <a:lnTo>
                    <a:pt x="1365" y="765"/>
                  </a:lnTo>
                  <a:lnTo>
                    <a:pt x="1372" y="763"/>
                  </a:lnTo>
                  <a:lnTo>
                    <a:pt x="1377" y="763"/>
                  </a:lnTo>
                  <a:lnTo>
                    <a:pt x="1379" y="758"/>
                  </a:lnTo>
                  <a:lnTo>
                    <a:pt x="1382" y="753"/>
                  </a:lnTo>
                  <a:lnTo>
                    <a:pt x="1382" y="753"/>
                  </a:lnTo>
                  <a:lnTo>
                    <a:pt x="1386" y="756"/>
                  </a:lnTo>
                  <a:lnTo>
                    <a:pt x="1386" y="758"/>
                  </a:lnTo>
                  <a:lnTo>
                    <a:pt x="1386" y="748"/>
                  </a:lnTo>
                  <a:lnTo>
                    <a:pt x="1391" y="751"/>
                  </a:lnTo>
                  <a:lnTo>
                    <a:pt x="1393" y="748"/>
                  </a:lnTo>
                  <a:lnTo>
                    <a:pt x="1398" y="746"/>
                  </a:lnTo>
                  <a:lnTo>
                    <a:pt x="1396" y="744"/>
                  </a:lnTo>
                  <a:lnTo>
                    <a:pt x="1398" y="739"/>
                  </a:lnTo>
                  <a:lnTo>
                    <a:pt x="1396" y="739"/>
                  </a:lnTo>
                  <a:lnTo>
                    <a:pt x="1398" y="737"/>
                  </a:lnTo>
                  <a:lnTo>
                    <a:pt x="1396" y="734"/>
                  </a:lnTo>
                  <a:lnTo>
                    <a:pt x="1398" y="730"/>
                  </a:lnTo>
                  <a:lnTo>
                    <a:pt x="1405" y="730"/>
                  </a:lnTo>
                  <a:lnTo>
                    <a:pt x="1412" y="730"/>
                  </a:lnTo>
                  <a:lnTo>
                    <a:pt x="1415" y="720"/>
                  </a:lnTo>
                  <a:lnTo>
                    <a:pt x="1410" y="718"/>
                  </a:lnTo>
                  <a:lnTo>
                    <a:pt x="1412" y="711"/>
                  </a:lnTo>
                  <a:lnTo>
                    <a:pt x="1410" y="711"/>
                  </a:lnTo>
                  <a:lnTo>
                    <a:pt x="1408" y="708"/>
                  </a:lnTo>
                  <a:lnTo>
                    <a:pt x="1417" y="706"/>
                  </a:lnTo>
                  <a:lnTo>
                    <a:pt x="1419" y="711"/>
                  </a:lnTo>
                  <a:lnTo>
                    <a:pt x="1422" y="701"/>
                  </a:lnTo>
                  <a:lnTo>
                    <a:pt x="1417" y="696"/>
                  </a:lnTo>
                  <a:lnTo>
                    <a:pt x="1419" y="692"/>
                  </a:lnTo>
                  <a:lnTo>
                    <a:pt x="1429" y="696"/>
                  </a:lnTo>
                  <a:lnTo>
                    <a:pt x="1436" y="696"/>
                  </a:lnTo>
                  <a:lnTo>
                    <a:pt x="1438" y="699"/>
                  </a:lnTo>
                  <a:lnTo>
                    <a:pt x="1441" y="696"/>
                  </a:lnTo>
                  <a:lnTo>
                    <a:pt x="1441" y="699"/>
                  </a:lnTo>
                  <a:lnTo>
                    <a:pt x="1448" y="699"/>
                  </a:lnTo>
                  <a:lnTo>
                    <a:pt x="1450" y="696"/>
                  </a:lnTo>
                  <a:lnTo>
                    <a:pt x="1450" y="692"/>
                  </a:lnTo>
                  <a:lnTo>
                    <a:pt x="1448" y="685"/>
                  </a:lnTo>
                  <a:lnTo>
                    <a:pt x="1455" y="685"/>
                  </a:lnTo>
                  <a:lnTo>
                    <a:pt x="1455" y="685"/>
                  </a:lnTo>
                  <a:close/>
                </a:path>
              </a:pathLst>
            </a:custGeom>
            <a:solidFill>
              <a:srgbClr val="433356">
                <a:lumMod val="20000"/>
                <a:lumOff val="8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51" name="Freeform 15"/>
            <p:cNvSpPr>
              <a:spLocks/>
            </p:cNvSpPr>
            <p:nvPr/>
          </p:nvSpPr>
          <p:spPr bwMode="auto">
            <a:xfrm>
              <a:off x="2694" y="2427"/>
              <a:ext cx="1474" cy="1176"/>
            </a:xfrm>
            <a:custGeom>
              <a:avLst/>
              <a:gdLst>
                <a:gd name="T0" fmla="*/ 1387 w 1474"/>
                <a:gd name="T1" fmla="*/ 834 h 1176"/>
                <a:gd name="T2" fmla="*/ 1290 w 1474"/>
                <a:gd name="T3" fmla="*/ 801 h 1176"/>
                <a:gd name="T4" fmla="*/ 1248 w 1474"/>
                <a:gd name="T5" fmla="*/ 749 h 1176"/>
                <a:gd name="T6" fmla="*/ 1205 w 1474"/>
                <a:gd name="T7" fmla="*/ 690 h 1176"/>
                <a:gd name="T8" fmla="*/ 1127 w 1474"/>
                <a:gd name="T9" fmla="*/ 636 h 1176"/>
                <a:gd name="T10" fmla="*/ 1193 w 1474"/>
                <a:gd name="T11" fmla="*/ 569 h 1176"/>
                <a:gd name="T12" fmla="*/ 1155 w 1474"/>
                <a:gd name="T13" fmla="*/ 513 h 1176"/>
                <a:gd name="T14" fmla="*/ 1172 w 1474"/>
                <a:gd name="T15" fmla="*/ 425 h 1176"/>
                <a:gd name="T16" fmla="*/ 1118 w 1474"/>
                <a:gd name="T17" fmla="*/ 352 h 1176"/>
                <a:gd name="T18" fmla="*/ 1113 w 1474"/>
                <a:gd name="T19" fmla="*/ 296 h 1176"/>
                <a:gd name="T20" fmla="*/ 1092 w 1474"/>
                <a:gd name="T21" fmla="*/ 286 h 1176"/>
                <a:gd name="T22" fmla="*/ 1066 w 1474"/>
                <a:gd name="T23" fmla="*/ 225 h 1176"/>
                <a:gd name="T24" fmla="*/ 1009 w 1474"/>
                <a:gd name="T25" fmla="*/ 182 h 1176"/>
                <a:gd name="T26" fmla="*/ 1009 w 1474"/>
                <a:gd name="T27" fmla="*/ 218 h 1176"/>
                <a:gd name="T28" fmla="*/ 1004 w 1474"/>
                <a:gd name="T29" fmla="*/ 281 h 1176"/>
                <a:gd name="T30" fmla="*/ 962 w 1474"/>
                <a:gd name="T31" fmla="*/ 244 h 1176"/>
                <a:gd name="T32" fmla="*/ 945 w 1474"/>
                <a:gd name="T33" fmla="*/ 159 h 1176"/>
                <a:gd name="T34" fmla="*/ 962 w 1474"/>
                <a:gd name="T35" fmla="*/ 128 h 1176"/>
                <a:gd name="T36" fmla="*/ 924 w 1474"/>
                <a:gd name="T37" fmla="*/ 69 h 1176"/>
                <a:gd name="T38" fmla="*/ 966 w 1474"/>
                <a:gd name="T39" fmla="*/ 55 h 1176"/>
                <a:gd name="T40" fmla="*/ 853 w 1474"/>
                <a:gd name="T41" fmla="*/ 5 h 1176"/>
                <a:gd name="T42" fmla="*/ 789 w 1474"/>
                <a:gd name="T43" fmla="*/ 22 h 1176"/>
                <a:gd name="T44" fmla="*/ 716 w 1474"/>
                <a:gd name="T45" fmla="*/ 38 h 1176"/>
                <a:gd name="T46" fmla="*/ 662 w 1474"/>
                <a:gd name="T47" fmla="*/ 71 h 1176"/>
                <a:gd name="T48" fmla="*/ 643 w 1474"/>
                <a:gd name="T49" fmla="*/ 130 h 1176"/>
                <a:gd name="T50" fmla="*/ 645 w 1474"/>
                <a:gd name="T51" fmla="*/ 215 h 1176"/>
                <a:gd name="T52" fmla="*/ 648 w 1474"/>
                <a:gd name="T53" fmla="*/ 291 h 1176"/>
                <a:gd name="T54" fmla="*/ 577 w 1474"/>
                <a:gd name="T55" fmla="*/ 329 h 1176"/>
                <a:gd name="T56" fmla="*/ 567 w 1474"/>
                <a:gd name="T57" fmla="*/ 397 h 1176"/>
                <a:gd name="T58" fmla="*/ 548 w 1474"/>
                <a:gd name="T59" fmla="*/ 466 h 1176"/>
                <a:gd name="T60" fmla="*/ 515 w 1474"/>
                <a:gd name="T61" fmla="*/ 529 h 1176"/>
                <a:gd name="T62" fmla="*/ 506 w 1474"/>
                <a:gd name="T63" fmla="*/ 572 h 1176"/>
                <a:gd name="T64" fmla="*/ 440 w 1474"/>
                <a:gd name="T65" fmla="*/ 619 h 1176"/>
                <a:gd name="T66" fmla="*/ 388 w 1474"/>
                <a:gd name="T67" fmla="*/ 629 h 1176"/>
                <a:gd name="T68" fmla="*/ 324 w 1474"/>
                <a:gd name="T69" fmla="*/ 619 h 1176"/>
                <a:gd name="T70" fmla="*/ 277 w 1474"/>
                <a:gd name="T71" fmla="*/ 621 h 1176"/>
                <a:gd name="T72" fmla="*/ 244 w 1474"/>
                <a:gd name="T73" fmla="*/ 638 h 1176"/>
                <a:gd name="T74" fmla="*/ 163 w 1474"/>
                <a:gd name="T75" fmla="*/ 676 h 1176"/>
                <a:gd name="T76" fmla="*/ 102 w 1474"/>
                <a:gd name="T77" fmla="*/ 676 h 1176"/>
                <a:gd name="T78" fmla="*/ 52 w 1474"/>
                <a:gd name="T79" fmla="*/ 676 h 1176"/>
                <a:gd name="T80" fmla="*/ 26 w 1474"/>
                <a:gd name="T81" fmla="*/ 702 h 1176"/>
                <a:gd name="T82" fmla="*/ 78 w 1474"/>
                <a:gd name="T83" fmla="*/ 766 h 1176"/>
                <a:gd name="T84" fmla="*/ 215 w 1474"/>
                <a:gd name="T85" fmla="*/ 801 h 1176"/>
                <a:gd name="T86" fmla="*/ 239 w 1474"/>
                <a:gd name="T87" fmla="*/ 836 h 1176"/>
                <a:gd name="T88" fmla="*/ 305 w 1474"/>
                <a:gd name="T89" fmla="*/ 912 h 1176"/>
                <a:gd name="T90" fmla="*/ 511 w 1474"/>
                <a:gd name="T91" fmla="*/ 985 h 1176"/>
                <a:gd name="T92" fmla="*/ 577 w 1474"/>
                <a:gd name="T93" fmla="*/ 990 h 1176"/>
                <a:gd name="T94" fmla="*/ 638 w 1474"/>
                <a:gd name="T95" fmla="*/ 919 h 1176"/>
                <a:gd name="T96" fmla="*/ 775 w 1474"/>
                <a:gd name="T97" fmla="*/ 966 h 1176"/>
                <a:gd name="T98" fmla="*/ 829 w 1474"/>
                <a:gd name="T99" fmla="*/ 1028 h 1176"/>
                <a:gd name="T100" fmla="*/ 936 w 1474"/>
                <a:gd name="T101" fmla="*/ 1056 h 1176"/>
                <a:gd name="T102" fmla="*/ 945 w 1474"/>
                <a:gd name="T103" fmla="*/ 1122 h 1176"/>
                <a:gd name="T104" fmla="*/ 962 w 1474"/>
                <a:gd name="T105" fmla="*/ 1162 h 1176"/>
                <a:gd name="T106" fmla="*/ 983 w 1474"/>
                <a:gd name="T107" fmla="*/ 1108 h 1176"/>
                <a:gd name="T108" fmla="*/ 1004 w 1474"/>
                <a:gd name="T109" fmla="*/ 1077 h 1176"/>
                <a:gd name="T110" fmla="*/ 1028 w 1474"/>
                <a:gd name="T111" fmla="*/ 1032 h 1176"/>
                <a:gd name="T112" fmla="*/ 1063 w 1474"/>
                <a:gd name="T113" fmla="*/ 999 h 1176"/>
                <a:gd name="T114" fmla="*/ 1094 w 1474"/>
                <a:gd name="T115" fmla="*/ 938 h 1176"/>
                <a:gd name="T116" fmla="*/ 1144 w 1474"/>
                <a:gd name="T117" fmla="*/ 919 h 1176"/>
                <a:gd name="T118" fmla="*/ 1198 w 1474"/>
                <a:gd name="T119" fmla="*/ 919 h 1176"/>
                <a:gd name="T120" fmla="*/ 1311 w 1474"/>
                <a:gd name="T121" fmla="*/ 971 h 1176"/>
                <a:gd name="T122" fmla="*/ 1439 w 1474"/>
                <a:gd name="T123" fmla="*/ 971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74" h="1176">
                  <a:moveTo>
                    <a:pt x="1470" y="938"/>
                  </a:moveTo>
                  <a:lnTo>
                    <a:pt x="1470" y="933"/>
                  </a:lnTo>
                  <a:lnTo>
                    <a:pt x="1470" y="933"/>
                  </a:lnTo>
                  <a:lnTo>
                    <a:pt x="1470" y="933"/>
                  </a:lnTo>
                  <a:lnTo>
                    <a:pt x="1472" y="928"/>
                  </a:lnTo>
                  <a:lnTo>
                    <a:pt x="1465" y="931"/>
                  </a:lnTo>
                  <a:lnTo>
                    <a:pt x="1460" y="926"/>
                  </a:lnTo>
                  <a:lnTo>
                    <a:pt x="1463" y="924"/>
                  </a:lnTo>
                  <a:lnTo>
                    <a:pt x="1458" y="912"/>
                  </a:lnTo>
                  <a:lnTo>
                    <a:pt x="1448" y="891"/>
                  </a:lnTo>
                  <a:lnTo>
                    <a:pt x="1437" y="891"/>
                  </a:lnTo>
                  <a:lnTo>
                    <a:pt x="1422" y="874"/>
                  </a:lnTo>
                  <a:lnTo>
                    <a:pt x="1418" y="874"/>
                  </a:lnTo>
                  <a:lnTo>
                    <a:pt x="1413" y="879"/>
                  </a:lnTo>
                  <a:lnTo>
                    <a:pt x="1406" y="872"/>
                  </a:lnTo>
                  <a:lnTo>
                    <a:pt x="1415" y="858"/>
                  </a:lnTo>
                  <a:lnTo>
                    <a:pt x="1415" y="853"/>
                  </a:lnTo>
                  <a:lnTo>
                    <a:pt x="1418" y="848"/>
                  </a:lnTo>
                  <a:lnTo>
                    <a:pt x="1411" y="843"/>
                  </a:lnTo>
                  <a:lnTo>
                    <a:pt x="1399" y="832"/>
                  </a:lnTo>
                  <a:lnTo>
                    <a:pt x="1389" y="836"/>
                  </a:lnTo>
                  <a:lnTo>
                    <a:pt x="1387" y="834"/>
                  </a:lnTo>
                  <a:lnTo>
                    <a:pt x="1382" y="820"/>
                  </a:lnTo>
                  <a:lnTo>
                    <a:pt x="1382" y="827"/>
                  </a:lnTo>
                  <a:lnTo>
                    <a:pt x="1368" y="829"/>
                  </a:lnTo>
                  <a:lnTo>
                    <a:pt x="1363" y="822"/>
                  </a:lnTo>
                  <a:lnTo>
                    <a:pt x="1361" y="825"/>
                  </a:lnTo>
                  <a:lnTo>
                    <a:pt x="1361" y="822"/>
                  </a:lnTo>
                  <a:lnTo>
                    <a:pt x="1354" y="825"/>
                  </a:lnTo>
                  <a:lnTo>
                    <a:pt x="1352" y="825"/>
                  </a:lnTo>
                  <a:lnTo>
                    <a:pt x="1349" y="827"/>
                  </a:lnTo>
                  <a:lnTo>
                    <a:pt x="1347" y="825"/>
                  </a:lnTo>
                  <a:lnTo>
                    <a:pt x="1335" y="832"/>
                  </a:lnTo>
                  <a:lnTo>
                    <a:pt x="1328" y="822"/>
                  </a:lnTo>
                  <a:lnTo>
                    <a:pt x="1326" y="822"/>
                  </a:lnTo>
                  <a:lnTo>
                    <a:pt x="1318" y="810"/>
                  </a:lnTo>
                  <a:lnTo>
                    <a:pt x="1311" y="806"/>
                  </a:lnTo>
                  <a:lnTo>
                    <a:pt x="1311" y="796"/>
                  </a:lnTo>
                  <a:lnTo>
                    <a:pt x="1300" y="796"/>
                  </a:lnTo>
                  <a:lnTo>
                    <a:pt x="1297" y="803"/>
                  </a:lnTo>
                  <a:lnTo>
                    <a:pt x="1295" y="799"/>
                  </a:lnTo>
                  <a:lnTo>
                    <a:pt x="1295" y="801"/>
                  </a:lnTo>
                  <a:lnTo>
                    <a:pt x="1290" y="799"/>
                  </a:lnTo>
                  <a:lnTo>
                    <a:pt x="1290" y="801"/>
                  </a:lnTo>
                  <a:lnTo>
                    <a:pt x="1283" y="796"/>
                  </a:lnTo>
                  <a:lnTo>
                    <a:pt x="1281" y="796"/>
                  </a:lnTo>
                  <a:lnTo>
                    <a:pt x="1281" y="794"/>
                  </a:lnTo>
                  <a:lnTo>
                    <a:pt x="1283" y="791"/>
                  </a:lnTo>
                  <a:lnTo>
                    <a:pt x="1281" y="789"/>
                  </a:lnTo>
                  <a:lnTo>
                    <a:pt x="1285" y="784"/>
                  </a:lnTo>
                  <a:lnTo>
                    <a:pt x="1285" y="780"/>
                  </a:lnTo>
                  <a:lnTo>
                    <a:pt x="1288" y="777"/>
                  </a:lnTo>
                  <a:lnTo>
                    <a:pt x="1285" y="775"/>
                  </a:lnTo>
                  <a:lnTo>
                    <a:pt x="1290" y="766"/>
                  </a:lnTo>
                  <a:lnTo>
                    <a:pt x="1285" y="761"/>
                  </a:lnTo>
                  <a:lnTo>
                    <a:pt x="1283" y="766"/>
                  </a:lnTo>
                  <a:lnTo>
                    <a:pt x="1276" y="761"/>
                  </a:lnTo>
                  <a:lnTo>
                    <a:pt x="1278" y="756"/>
                  </a:lnTo>
                  <a:lnTo>
                    <a:pt x="1274" y="751"/>
                  </a:lnTo>
                  <a:lnTo>
                    <a:pt x="1267" y="756"/>
                  </a:lnTo>
                  <a:lnTo>
                    <a:pt x="1262" y="754"/>
                  </a:lnTo>
                  <a:lnTo>
                    <a:pt x="1257" y="754"/>
                  </a:lnTo>
                  <a:lnTo>
                    <a:pt x="1255" y="749"/>
                  </a:lnTo>
                  <a:lnTo>
                    <a:pt x="1252" y="747"/>
                  </a:lnTo>
                  <a:lnTo>
                    <a:pt x="1250" y="747"/>
                  </a:lnTo>
                  <a:lnTo>
                    <a:pt x="1248" y="749"/>
                  </a:lnTo>
                  <a:lnTo>
                    <a:pt x="1243" y="747"/>
                  </a:lnTo>
                  <a:lnTo>
                    <a:pt x="1243" y="749"/>
                  </a:lnTo>
                  <a:lnTo>
                    <a:pt x="1238" y="747"/>
                  </a:lnTo>
                  <a:lnTo>
                    <a:pt x="1236" y="749"/>
                  </a:lnTo>
                  <a:lnTo>
                    <a:pt x="1231" y="749"/>
                  </a:lnTo>
                  <a:lnTo>
                    <a:pt x="1233" y="737"/>
                  </a:lnTo>
                  <a:lnTo>
                    <a:pt x="1229" y="732"/>
                  </a:lnTo>
                  <a:lnTo>
                    <a:pt x="1229" y="728"/>
                  </a:lnTo>
                  <a:lnTo>
                    <a:pt x="1224" y="725"/>
                  </a:lnTo>
                  <a:lnTo>
                    <a:pt x="1219" y="728"/>
                  </a:lnTo>
                  <a:lnTo>
                    <a:pt x="1217" y="728"/>
                  </a:lnTo>
                  <a:lnTo>
                    <a:pt x="1217" y="718"/>
                  </a:lnTo>
                  <a:lnTo>
                    <a:pt x="1200" y="716"/>
                  </a:lnTo>
                  <a:lnTo>
                    <a:pt x="1198" y="723"/>
                  </a:lnTo>
                  <a:lnTo>
                    <a:pt x="1196" y="723"/>
                  </a:lnTo>
                  <a:lnTo>
                    <a:pt x="1193" y="721"/>
                  </a:lnTo>
                  <a:lnTo>
                    <a:pt x="1196" y="718"/>
                  </a:lnTo>
                  <a:lnTo>
                    <a:pt x="1198" y="711"/>
                  </a:lnTo>
                  <a:lnTo>
                    <a:pt x="1198" y="709"/>
                  </a:lnTo>
                  <a:lnTo>
                    <a:pt x="1203" y="704"/>
                  </a:lnTo>
                  <a:lnTo>
                    <a:pt x="1205" y="699"/>
                  </a:lnTo>
                  <a:lnTo>
                    <a:pt x="1205" y="690"/>
                  </a:lnTo>
                  <a:lnTo>
                    <a:pt x="1205" y="685"/>
                  </a:lnTo>
                  <a:lnTo>
                    <a:pt x="1205" y="680"/>
                  </a:lnTo>
                  <a:lnTo>
                    <a:pt x="1203" y="676"/>
                  </a:lnTo>
                  <a:lnTo>
                    <a:pt x="1198" y="676"/>
                  </a:lnTo>
                  <a:lnTo>
                    <a:pt x="1196" y="659"/>
                  </a:lnTo>
                  <a:lnTo>
                    <a:pt x="1196" y="657"/>
                  </a:lnTo>
                  <a:lnTo>
                    <a:pt x="1186" y="657"/>
                  </a:lnTo>
                  <a:lnTo>
                    <a:pt x="1177" y="662"/>
                  </a:lnTo>
                  <a:lnTo>
                    <a:pt x="1165" y="664"/>
                  </a:lnTo>
                  <a:lnTo>
                    <a:pt x="1160" y="666"/>
                  </a:lnTo>
                  <a:lnTo>
                    <a:pt x="1158" y="664"/>
                  </a:lnTo>
                  <a:lnTo>
                    <a:pt x="1153" y="666"/>
                  </a:lnTo>
                  <a:lnTo>
                    <a:pt x="1151" y="666"/>
                  </a:lnTo>
                  <a:lnTo>
                    <a:pt x="1146" y="671"/>
                  </a:lnTo>
                  <a:lnTo>
                    <a:pt x="1144" y="669"/>
                  </a:lnTo>
                  <a:lnTo>
                    <a:pt x="1139" y="671"/>
                  </a:lnTo>
                  <a:lnTo>
                    <a:pt x="1122" y="666"/>
                  </a:lnTo>
                  <a:lnTo>
                    <a:pt x="1129" y="662"/>
                  </a:lnTo>
                  <a:lnTo>
                    <a:pt x="1129" y="657"/>
                  </a:lnTo>
                  <a:lnTo>
                    <a:pt x="1129" y="652"/>
                  </a:lnTo>
                  <a:lnTo>
                    <a:pt x="1127" y="652"/>
                  </a:lnTo>
                  <a:lnTo>
                    <a:pt x="1127" y="636"/>
                  </a:lnTo>
                  <a:lnTo>
                    <a:pt x="1139" y="638"/>
                  </a:lnTo>
                  <a:lnTo>
                    <a:pt x="1141" y="640"/>
                  </a:lnTo>
                  <a:lnTo>
                    <a:pt x="1146" y="638"/>
                  </a:lnTo>
                  <a:lnTo>
                    <a:pt x="1146" y="629"/>
                  </a:lnTo>
                  <a:lnTo>
                    <a:pt x="1148" y="629"/>
                  </a:lnTo>
                  <a:lnTo>
                    <a:pt x="1153" y="614"/>
                  </a:lnTo>
                  <a:lnTo>
                    <a:pt x="1153" y="605"/>
                  </a:lnTo>
                  <a:lnTo>
                    <a:pt x="1158" y="605"/>
                  </a:lnTo>
                  <a:lnTo>
                    <a:pt x="1165" y="605"/>
                  </a:lnTo>
                  <a:lnTo>
                    <a:pt x="1167" y="607"/>
                  </a:lnTo>
                  <a:lnTo>
                    <a:pt x="1170" y="607"/>
                  </a:lnTo>
                  <a:lnTo>
                    <a:pt x="1172" y="605"/>
                  </a:lnTo>
                  <a:lnTo>
                    <a:pt x="1172" y="600"/>
                  </a:lnTo>
                  <a:lnTo>
                    <a:pt x="1177" y="603"/>
                  </a:lnTo>
                  <a:lnTo>
                    <a:pt x="1177" y="600"/>
                  </a:lnTo>
                  <a:lnTo>
                    <a:pt x="1181" y="603"/>
                  </a:lnTo>
                  <a:lnTo>
                    <a:pt x="1189" y="581"/>
                  </a:lnTo>
                  <a:lnTo>
                    <a:pt x="1193" y="579"/>
                  </a:lnTo>
                  <a:lnTo>
                    <a:pt x="1191" y="577"/>
                  </a:lnTo>
                  <a:lnTo>
                    <a:pt x="1193" y="577"/>
                  </a:lnTo>
                  <a:lnTo>
                    <a:pt x="1191" y="572"/>
                  </a:lnTo>
                  <a:lnTo>
                    <a:pt x="1193" y="569"/>
                  </a:lnTo>
                  <a:lnTo>
                    <a:pt x="1198" y="558"/>
                  </a:lnTo>
                  <a:lnTo>
                    <a:pt x="1196" y="553"/>
                  </a:lnTo>
                  <a:lnTo>
                    <a:pt x="1193" y="553"/>
                  </a:lnTo>
                  <a:lnTo>
                    <a:pt x="1186" y="562"/>
                  </a:lnTo>
                  <a:lnTo>
                    <a:pt x="1181" y="562"/>
                  </a:lnTo>
                  <a:lnTo>
                    <a:pt x="1179" y="560"/>
                  </a:lnTo>
                  <a:lnTo>
                    <a:pt x="1177" y="560"/>
                  </a:lnTo>
                  <a:lnTo>
                    <a:pt x="1174" y="558"/>
                  </a:lnTo>
                  <a:lnTo>
                    <a:pt x="1163" y="558"/>
                  </a:lnTo>
                  <a:lnTo>
                    <a:pt x="1163" y="562"/>
                  </a:lnTo>
                  <a:lnTo>
                    <a:pt x="1158" y="558"/>
                  </a:lnTo>
                  <a:lnTo>
                    <a:pt x="1163" y="553"/>
                  </a:lnTo>
                  <a:lnTo>
                    <a:pt x="1165" y="548"/>
                  </a:lnTo>
                  <a:lnTo>
                    <a:pt x="1167" y="548"/>
                  </a:lnTo>
                  <a:lnTo>
                    <a:pt x="1172" y="543"/>
                  </a:lnTo>
                  <a:lnTo>
                    <a:pt x="1172" y="539"/>
                  </a:lnTo>
                  <a:lnTo>
                    <a:pt x="1170" y="539"/>
                  </a:lnTo>
                  <a:lnTo>
                    <a:pt x="1167" y="539"/>
                  </a:lnTo>
                  <a:lnTo>
                    <a:pt x="1165" y="536"/>
                  </a:lnTo>
                  <a:lnTo>
                    <a:pt x="1163" y="525"/>
                  </a:lnTo>
                  <a:lnTo>
                    <a:pt x="1160" y="518"/>
                  </a:lnTo>
                  <a:lnTo>
                    <a:pt x="1155" y="513"/>
                  </a:lnTo>
                  <a:lnTo>
                    <a:pt x="1163" y="501"/>
                  </a:lnTo>
                  <a:lnTo>
                    <a:pt x="1163" y="492"/>
                  </a:lnTo>
                  <a:lnTo>
                    <a:pt x="1160" y="487"/>
                  </a:lnTo>
                  <a:lnTo>
                    <a:pt x="1158" y="482"/>
                  </a:lnTo>
                  <a:lnTo>
                    <a:pt x="1153" y="480"/>
                  </a:lnTo>
                  <a:lnTo>
                    <a:pt x="1155" y="473"/>
                  </a:lnTo>
                  <a:lnTo>
                    <a:pt x="1163" y="470"/>
                  </a:lnTo>
                  <a:lnTo>
                    <a:pt x="1165" y="466"/>
                  </a:lnTo>
                  <a:lnTo>
                    <a:pt x="1170" y="463"/>
                  </a:lnTo>
                  <a:lnTo>
                    <a:pt x="1172" y="454"/>
                  </a:lnTo>
                  <a:lnTo>
                    <a:pt x="1172" y="454"/>
                  </a:lnTo>
                  <a:lnTo>
                    <a:pt x="1177" y="447"/>
                  </a:lnTo>
                  <a:lnTo>
                    <a:pt x="1179" y="447"/>
                  </a:lnTo>
                  <a:lnTo>
                    <a:pt x="1179" y="444"/>
                  </a:lnTo>
                  <a:lnTo>
                    <a:pt x="1179" y="442"/>
                  </a:lnTo>
                  <a:lnTo>
                    <a:pt x="1177" y="444"/>
                  </a:lnTo>
                  <a:lnTo>
                    <a:pt x="1177" y="440"/>
                  </a:lnTo>
                  <a:lnTo>
                    <a:pt x="1177" y="440"/>
                  </a:lnTo>
                  <a:lnTo>
                    <a:pt x="1174" y="430"/>
                  </a:lnTo>
                  <a:lnTo>
                    <a:pt x="1174" y="425"/>
                  </a:lnTo>
                  <a:lnTo>
                    <a:pt x="1172" y="423"/>
                  </a:lnTo>
                  <a:lnTo>
                    <a:pt x="1172" y="425"/>
                  </a:lnTo>
                  <a:lnTo>
                    <a:pt x="1170" y="421"/>
                  </a:lnTo>
                  <a:lnTo>
                    <a:pt x="1170" y="414"/>
                  </a:lnTo>
                  <a:lnTo>
                    <a:pt x="1167" y="404"/>
                  </a:lnTo>
                  <a:lnTo>
                    <a:pt x="1165" y="399"/>
                  </a:lnTo>
                  <a:lnTo>
                    <a:pt x="1167" y="397"/>
                  </a:lnTo>
                  <a:lnTo>
                    <a:pt x="1167" y="395"/>
                  </a:lnTo>
                  <a:lnTo>
                    <a:pt x="1170" y="392"/>
                  </a:lnTo>
                  <a:lnTo>
                    <a:pt x="1170" y="385"/>
                  </a:lnTo>
                  <a:lnTo>
                    <a:pt x="1163" y="388"/>
                  </a:lnTo>
                  <a:lnTo>
                    <a:pt x="1158" y="378"/>
                  </a:lnTo>
                  <a:lnTo>
                    <a:pt x="1153" y="373"/>
                  </a:lnTo>
                  <a:lnTo>
                    <a:pt x="1155" y="371"/>
                  </a:lnTo>
                  <a:lnTo>
                    <a:pt x="1151" y="371"/>
                  </a:lnTo>
                  <a:lnTo>
                    <a:pt x="1144" y="366"/>
                  </a:lnTo>
                  <a:lnTo>
                    <a:pt x="1139" y="366"/>
                  </a:lnTo>
                  <a:lnTo>
                    <a:pt x="1139" y="366"/>
                  </a:lnTo>
                  <a:lnTo>
                    <a:pt x="1129" y="362"/>
                  </a:lnTo>
                  <a:lnTo>
                    <a:pt x="1127" y="362"/>
                  </a:lnTo>
                  <a:lnTo>
                    <a:pt x="1125" y="362"/>
                  </a:lnTo>
                  <a:lnTo>
                    <a:pt x="1125" y="359"/>
                  </a:lnTo>
                  <a:lnTo>
                    <a:pt x="1118" y="357"/>
                  </a:lnTo>
                  <a:lnTo>
                    <a:pt x="1118" y="352"/>
                  </a:lnTo>
                  <a:lnTo>
                    <a:pt x="1118" y="352"/>
                  </a:lnTo>
                  <a:lnTo>
                    <a:pt x="1108" y="347"/>
                  </a:lnTo>
                  <a:lnTo>
                    <a:pt x="1108" y="347"/>
                  </a:lnTo>
                  <a:lnTo>
                    <a:pt x="1104" y="343"/>
                  </a:lnTo>
                  <a:lnTo>
                    <a:pt x="1108" y="340"/>
                  </a:lnTo>
                  <a:lnTo>
                    <a:pt x="1111" y="336"/>
                  </a:lnTo>
                  <a:lnTo>
                    <a:pt x="1108" y="333"/>
                  </a:lnTo>
                  <a:lnTo>
                    <a:pt x="1108" y="333"/>
                  </a:lnTo>
                  <a:lnTo>
                    <a:pt x="1108" y="331"/>
                  </a:lnTo>
                  <a:lnTo>
                    <a:pt x="1113" y="324"/>
                  </a:lnTo>
                  <a:lnTo>
                    <a:pt x="1118" y="319"/>
                  </a:lnTo>
                  <a:lnTo>
                    <a:pt x="1115" y="317"/>
                  </a:lnTo>
                  <a:lnTo>
                    <a:pt x="1118" y="312"/>
                  </a:lnTo>
                  <a:lnTo>
                    <a:pt x="1122" y="307"/>
                  </a:lnTo>
                  <a:lnTo>
                    <a:pt x="1122" y="300"/>
                  </a:lnTo>
                  <a:lnTo>
                    <a:pt x="1118" y="296"/>
                  </a:lnTo>
                  <a:lnTo>
                    <a:pt x="1118" y="291"/>
                  </a:lnTo>
                  <a:lnTo>
                    <a:pt x="1115" y="286"/>
                  </a:lnTo>
                  <a:lnTo>
                    <a:pt x="1113" y="286"/>
                  </a:lnTo>
                  <a:lnTo>
                    <a:pt x="1115" y="291"/>
                  </a:lnTo>
                  <a:lnTo>
                    <a:pt x="1113" y="293"/>
                  </a:lnTo>
                  <a:lnTo>
                    <a:pt x="1113" y="296"/>
                  </a:lnTo>
                  <a:lnTo>
                    <a:pt x="1108" y="296"/>
                  </a:lnTo>
                  <a:lnTo>
                    <a:pt x="1111" y="298"/>
                  </a:lnTo>
                  <a:lnTo>
                    <a:pt x="1108" y="303"/>
                  </a:lnTo>
                  <a:lnTo>
                    <a:pt x="1111" y="303"/>
                  </a:lnTo>
                  <a:lnTo>
                    <a:pt x="1111" y="305"/>
                  </a:lnTo>
                  <a:lnTo>
                    <a:pt x="1113" y="305"/>
                  </a:lnTo>
                  <a:lnTo>
                    <a:pt x="1108" y="307"/>
                  </a:lnTo>
                  <a:lnTo>
                    <a:pt x="1108" y="307"/>
                  </a:lnTo>
                  <a:lnTo>
                    <a:pt x="1108" y="310"/>
                  </a:lnTo>
                  <a:lnTo>
                    <a:pt x="1104" y="307"/>
                  </a:lnTo>
                  <a:lnTo>
                    <a:pt x="1104" y="307"/>
                  </a:lnTo>
                  <a:lnTo>
                    <a:pt x="1104" y="310"/>
                  </a:lnTo>
                  <a:lnTo>
                    <a:pt x="1099" y="310"/>
                  </a:lnTo>
                  <a:lnTo>
                    <a:pt x="1099" y="305"/>
                  </a:lnTo>
                  <a:lnTo>
                    <a:pt x="1101" y="300"/>
                  </a:lnTo>
                  <a:lnTo>
                    <a:pt x="1099" y="300"/>
                  </a:lnTo>
                  <a:lnTo>
                    <a:pt x="1096" y="296"/>
                  </a:lnTo>
                  <a:lnTo>
                    <a:pt x="1094" y="296"/>
                  </a:lnTo>
                  <a:lnTo>
                    <a:pt x="1099" y="291"/>
                  </a:lnTo>
                  <a:lnTo>
                    <a:pt x="1089" y="291"/>
                  </a:lnTo>
                  <a:lnTo>
                    <a:pt x="1089" y="286"/>
                  </a:lnTo>
                  <a:lnTo>
                    <a:pt x="1092" y="286"/>
                  </a:lnTo>
                  <a:lnTo>
                    <a:pt x="1092" y="281"/>
                  </a:lnTo>
                  <a:lnTo>
                    <a:pt x="1089" y="281"/>
                  </a:lnTo>
                  <a:lnTo>
                    <a:pt x="1094" y="277"/>
                  </a:lnTo>
                  <a:lnTo>
                    <a:pt x="1094" y="272"/>
                  </a:lnTo>
                  <a:lnTo>
                    <a:pt x="1089" y="272"/>
                  </a:lnTo>
                  <a:lnTo>
                    <a:pt x="1089" y="270"/>
                  </a:lnTo>
                  <a:lnTo>
                    <a:pt x="1085" y="272"/>
                  </a:lnTo>
                  <a:lnTo>
                    <a:pt x="1080" y="270"/>
                  </a:lnTo>
                  <a:lnTo>
                    <a:pt x="1073" y="262"/>
                  </a:lnTo>
                  <a:lnTo>
                    <a:pt x="1075" y="260"/>
                  </a:lnTo>
                  <a:lnTo>
                    <a:pt x="1075" y="262"/>
                  </a:lnTo>
                  <a:lnTo>
                    <a:pt x="1078" y="255"/>
                  </a:lnTo>
                  <a:lnTo>
                    <a:pt x="1078" y="251"/>
                  </a:lnTo>
                  <a:lnTo>
                    <a:pt x="1075" y="239"/>
                  </a:lnTo>
                  <a:lnTo>
                    <a:pt x="1075" y="239"/>
                  </a:lnTo>
                  <a:lnTo>
                    <a:pt x="1075" y="239"/>
                  </a:lnTo>
                  <a:lnTo>
                    <a:pt x="1075" y="229"/>
                  </a:lnTo>
                  <a:lnTo>
                    <a:pt x="1075" y="229"/>
                  </a:lnTo>
                  <a:lnTo>
                    <a:pt x="1073" y="225"/>
                  </a:lnTo>
                  <a:lnTo>
                    <a:pt x="1070" y="227"/>
                  </a:lnTo>
                  <a:lnTo>
                    <a:pt x="1066" y="225"/>
                  </a:lnTo>
                  <a:lnTo>
                    <a:pt x="1066" y="225"/>
                  </a:lnTo>
                  <a:lnTo>
                    <a:pt x="1066" y="220"/>
                  </a:lnTo>
                  <a:lnTo>
                    <a:pt x="1070" y="220"/>
                  </a:lnTo>
                  <a:lnTo>
                    <a:pt x="1070" y="220"/>
                  </a:lnTo>
                  <a:lnTo>
                    <a:pt x="1070" y="215"/>
                  </a:lnTo>
                  <a:lnTo>
                    <a:pt x="1059" y="213"/>
                  </a:lnTo>
                  <a:lnTo>
                    <a:pt x="1059" y="208"/>
                  </a:lnTo>
                  <a:lnTo>
                    <a:pt x="1056" y="208"/>
                  </a:lnTo>
                  <a:lnTo>
                    <a:pt x="1054" y="206"/>
                  </a:lnTo>
                  <a:lnTo>
                    <a:pt x="1061" y="206"/>
                  </a:lnTo>
                  <a:lnTo>
                    <a:pt x="1061" y="196"/>
                  </a:lnTo>
                  <a:lnTo>
                    <a:pt x="1054" y="192"/>
                  </a:lnTo>
                  <a:lnTo>
                    <a:pt x="1052" y="187"/>
                  </a:lnTo>
                  <a:lnTo>
                    <a:pt x="1054" y="187"/>
                  </a:lnTo>
                  <a:lnTo>
                    <a:pt x="1052" y="184"/>
                  </a:lnTo>
                  <a:lnTo>
                    <a:pt x="1052" y="182"/>
                  </a:lnTo>
                  <a:lnTo>
                    <a:pt x="1047" y="182"/>
                  </a:lnTo>
                  <a:lnTo>
                    <a:pt x="1042" y="187"/>
                  </a:lnTo>
                  <a:lnTo>
                    <a:pt x="1033" y="175"/>
                  </a:lnTo>
                  <a:lnTo>
                    <a:pt x="1033" y="173"/>
                  </a:lnTo>
                  <a:lnTo>
                    <a:pt x="1028" y="177"/>
                  </a:lnTo>
                  <a:lnTo>
                    <a:pt x="1026" y="175"/>
                  </a:lnTo>
                  <a:lnTo>
                    <a:pt x="1009" y="182"/>
                  </a:lnTo>
                  <a:lnTo>
                    <a:pt x="1004" y="182"/>
                  </a:lnTo>
                  <a:lnTo>
                    <a:pt x="1002" y="184"/>
                  </a:lnTo>
                  <a:lnTo>
                    <a:pt x="1004" y="187"/>
                  </a:lnTo>
                  <a:lnTo>
                    <a:pt x="1004" y="187"/>
                  </a:lnTo>
                  <a:lnTo>
                    <a:pt x="1007" y="187"/>
                  </a:lnTo>
                  <a:lnTo>
                    <a:pt x="1004" y="187"/>
                  </a:lnTo>
                  <a:lnTo>
                    <a:pt x="1002" y="192"/>
                  </a:lnTo>
                  <a:lnTo>
                    <a:pt x="1000" y="194"/>
                  </a:lnTo>
                  <a:lnTo>
                    <a:pt x="995" y="192"/>
                  </a:lnTo>
                  <a:lnTo>
                    <a:pt x="990" y="194"/>
                  </a:lnTo>
                  <a:lnTo>
                    <a:pt x="995" y="194"/>
                  </a:lnTo>
                  <a:lnTo>
                    <a:pt x="1000" y="199"/>
                  </a:lnTo>
                  <a:lnTo>
                    <a:pt x="995" y="206"/>
                  </a:lnTo>
                  <a:lnTo>
                    <a:pt x="997" y="206"/>
                  </a:lnTo>
                  <a:lnTo>
                    <a:pt x="1000" y="206"/>
                  </a:lnTo>
                  <a:lnTo>
                    <a:pt x="1004" y="206"/>
                  </a:lnTo>
                  <a:lnTo>
                    <a:pt x="1004" y="206"/>
                  </a:lnTo>
                  <a:lnTo>
                    <a:pt x="1004" y="208"/>
                  </a:lnTo>
                  <a:lnTo>
                    <a:pt x="1007" y="215"/>
                  </a:lnTo>
                  <a:lnTo>
                    <a:pt x="1009" y="215"/>
                  </a:lnTo>
                  <a:lnTo>
                    <a:pt x="1009" y="220"/>
                  </a:lnTo>
                  <a:lnTo>
                    <a:pt x="1009" y="218"/>
                  </a:lnTo>
                  <a:lnTo>
                    <a:pt x="1014" y="218"/>
                  </a:lnTo>
                  <a:lnTo>
                    <a:pt x="1014" y="220"/>
                  </a:lnTo>
                  <a:lnTo>
                    <a:pt x="1018" y="222"/>
                  </a:lnTo>
                  <a:lnTo>
                    <a:pt x="1016" y="225"/>
                  </a:lnTo>
                  <a:lnTo>
                    <a:pt x="1016" y="227"/>
                  </a:lnTo>
                  <a:lnTo>
                    <a:pt x="1011" y="229"/>
                  </a:lnTo>
                  <a:lnTo>
                    <a:pt x="1009" y="232"/>
                  </a:lnTo>
                  <a:lnTo>
                    <a:pt x="1011" y="234"/>
                  </a:lnTo>
                  <a:lnTo>
                    <a:pt x="1018" y="239"/>
                  </a:lnTo>
                  <a:lnTo>
                    <a:pt x="1021" y="239"/>
                  </a:lnTo>
                  <a:lnTo>
                    <a:pt x="1018" y="246"/>
                  </a:lnTo>
                  <a:lnTo>
                    <a:pt x="1026" y="253"/>
                  </a:lnTo>
                  <a:lnTo>
                    <a:pt x="1018" y="258"/>
                  </a:lnTo>
                  <a:lnTo>
                    <a:pt x="1016" y="260"/>
                  </a:lnTo>
                  <a:lnTo>
                    <a:pt x="1014" y="253"/>
                  </a:lnTo>
                  <a:lnTo>
                    <a:pt x="1009" y="267"/>
                  </a:lnTo>
                  <a:lnTo>
                    <a:pt x="1007" y="267"/>
                  </a:lnTo>
                  <a:lnTo>
                    <a:pt x="1007" y="272"/>
                  </a:lnTo>
                  <a:lnTo>
                    <a:pt x="1007" y="272"/>
                  </a:lnTo>
                  <a:lnTo>
                    <a:pt x="1004" y="279"/>
                  </a:lnTo>
                  <a:lnTo>
                    <a:pt x="1009" y="284"/>
                  </a:lnTo>
                  <a:lnTo>
                    <a:pt x="1004" y="281"/>
                  </a:lnTo>
                  <a:lnTo>
                    <a:pt x="1000" y="286"/>
                  </a:lnTo>
                  <a:lnTo>
                    <a:pt x="995" y="286"/>
                  </a:lnTo>
                  <a:lnTo>
                    <a:pt x="990" y="288"/>
                  </a:lnTo>
                  <a:lnTo>
                    <a:pt x="983" y="298"/>
                  </a:lnTo>
                  <a:lnTo>
                    <a:pt x="983" y="300"/>
                  </a:lnTo>
                  <a:lnTo>
                    <a:pt x="981" y="303"/>
                  </a:lnTo>
                  <a:lnTo>
                    <a:pt x="976" y="296"/>
                  </a:lnTo>
                  <a:lnTo>
                    <a:pt x="966" y="291"/>
                  </a:lnTo>
                  <a:lnTo>
                    <a:pt x="962" y="281"/>
                  </a:lnTo>
                  <a:lnTo>
                    <a:pt x="945" y="272"/>
                  </a:lnTo>
                  <a:lnTo>
                    <a:pt x="948" y="265"/>
                  </a:lnTo>
                  <a:lnTo>
                    <a:pt x="943" y="262"/>
                  </a:lnTo>
                  <a:lnTo>
                    <a:pt x="943" y="267"/>
                  </a:lnTo>
                  <a:lnTo>
                    <a:pt x="938" y="265"/>
                  </a:lnTo>
                  <a:lnTo>
                    <a:pt x="938" y="258"/>
                  </a:lnTo>
                  <a:lnTo>
                    <a:pt x="943" y="253"/>
                  </a:lnTo>
                  <a:lnTo>
                    <a:pt x="943" y="248"/>
                  </a:lnTo>
                  <a:lnTo>
                    <a:pt x="945" y="244"/>
                  </a:lnTo>
                  <a:lnTo>
                    <a:pt x="952" y="246"/>
                  </a:lnTo>
                  <a:lnTo>
                    <a:pt x="952" y="244"/>
                  </a:lnTo>
                  <a:lnTo>
                    <a:pt x="959" y="244"/>
                  </a:lnTo>
                  <a:lnTo>
                    <a:pt x="962" y="244"/>
                  </a:lnTo>
                  <a:lnTo>
                    <a:pt x="962" y="244"/>
                  </a:lnTo>
                  <a:lnTo>
                    <a:pt x="964" y="239"/>
                  </a:lnTo>
                  <a:lnTo>
                    <a:pt x="964" y="236"/>
                  </a:lnTo>
                  <a:lnTo>
                    <a:pt x="959" y="234"/>
                  </a:lnTo>
                  <a:lnTo>
                    <a:pt x="962" y="234"/>
                  </a:lnTo>
                  <a:lnTo>
                    <a:pt x="959" y="229"/>
                  </a:lnTo>
                  <a:lnTo>
                    <a:pt x="957" y="229"/>
                  </a:lnTo>
                  <a:lnTo>
                    <a:pt x="959" y="220"/>
                  </a:lnTo>
                  <a:lnTo>
                    <a:pt x="957" y="220"/>
                  </a:lnTo>
                  <a:lnTo>
                    <a:pt x="952" y="220"/>
                  </a:lnTo>
                  <a:lnTo>
                    <a:pt x="950" y="215"/>
                  </a:lnTo>
                  <a:lnTo>
                    <a:pt x="945" y="215"/>
                  </a:lnTo>
                  <a:lnTo>
                    <a:pt x="948" y="196"/>
                  </a:lnTo>
                  <a:lnTo>
                    <a:pt x="945" y="196"/>
                  </a:lnTo>
                  <a:lnTo>
                    <a:pt x="948" y="196"/>
                  </a:lnTo>
                  <a:lnTo>
                    <a:pt x="948" y="194"/>
                  </a:lnTo>
                  <a:lnTo>
                    <a:pt x="945" y="187"/>
                  </a:lnTo>
                  <a:lnTo>
                    <a:pt x="945" y="182"/>
                  </a:lnTo>
                  <a:lnTo>
                    <a:pt x="943" y="180"/>
                  </a:lnTo>
                  <a:lnTo>
                    <a:pt x="943" y="173"/>
                  </a:lnTo>
                  <a:lnTo>
                    <a:pt x="941" y="168"/>
                  </a:lnTo>
                  <a:lnTo>
                    <a:pt x="945" y="159"/>
                  </a:lnTo>
                  <a:lnTo>
                    <a:pt x="943" y="154"/>
                  </a:lnTo>
                  <a:lnTo>
                    <a:pt x="950" y="149"/>
                  </a:lnTo>
                  <a:lnTo>
                    <a:pt x="952" y="151"/>
                  </a:lnTo>
                  <a:lnTo>
                    <a:pt x="957" y="149"/>
                  </a:lnTo>
                  <a:lnTo>
                    <a:pt x="957" y="149"/>
                  </a:lnTo>
                  <a:lnTo>
                    <a:pt x="957" y="140"/>
                  </a:lnTo>
                  <a:lnTo>
                    <a:pt x="957" y="137"/>
                  </a:lnTo>
                  <a:lnTo>
                    <a:pt x="962" y="130"/>
                  </a:lnTo>
                  <a:lnTo>
                    <a:pt x="966" y="130"/>
                  </a:lnTo>
                  <a:lnTo>
                    <a:pt x="971" y="133"/>
                  </a:lnTo>
                  <a:lnTo>
                    <a:pt x="976" y="133"/>
                  </a:lnTo>
                  <a:lnTo>
                    <a:pt x="978" y="130"/>
                  </a:lnTo>
                  <a:lnTo>
                    <a:pt x="976" y="130"/>
                  </a:lnTo>
                  <a:lnTo>
                    <a:pt x="976" y="130"/>
                  </a:lnTo>
                  <a:lnTo>
                    <a:pt x="971" y="130"/>
                  </a:lnTo>
                  <a:lnTo>
                    <a:pt x="971" y="130"/>
                  </a:lnTo>
                  <a:lnTo>
                    <a:pt x="966" y="128"/>
                  </a:lnTo>
                  <a:lnTo>
                    <a:pt x="966" y="125"/>
                  </a:lnTo>
                  <a:lnTo>
                    <a:pt x="964" y="130"/>
                  </a:lnTo>
                  <a:lnTo>
                    <a:pt x="964" y="125"/>
                  </a:lnTo>
                  <a:lnTo>
                    <a:pt x="966" y="125"/>
                  </a:lnTo>
                  <a:lnTo>
                    <a:pt x="962" y="128"/>
                  </a:lnTo>
                  <a:lnTo>
                    <a:pt x="952" y="125"/>
                  </a:lnTo>
                  <a:lnTo>
                    <a:pt x="945" y="121"/>
                  </a:lnTo>
                  <a:lnTo>
                    <a:pt x="943" y="116"/>
                  </a:lnTo>
                  <a:lnTo>
                    <a:pt x="938" y="114"/>
                  </a:lnTo>
                  <a:lnTo>
                    <a:pt x="933" y="116"/>
                  </a:lnTo>
                  <a:lnTo>
                    <a:pt x="929" y="114"/>
                  </a:lnTo>
                  <a:lnTo>
                    <a:pt x="926" y="111"/>
                  </a:lnTo>
                  <a:lnTo>
                    <a:pt x="919" y="114"/>
                  </a:lnTo>
                  <a:lnTo>
                    <a:pt x="915" y="111"/>
                  </a:lnTo>
                  <a:lnTo>
                    <a:pt x="917" y="107"/>
                  </a:lnTo>
                  <a:lnTo>
                    <a:pt x="919" y="104"/>
                  </a:lnTo>
                  <a:lnTo>
                    <a:pt x="924" y="97"/>
                  </a:lnTo>
                  <a:lnTo>
                    <a:pt x="926" y="92"/>
                  </a:lnTo>
                  <a:lnTo>
                    <a:pt x="926" y="92"/>
                  </a:lnTo>
                  <a:lnTo>
                    <a:pt x="926" y="90"/>
                  </a:lnTo>
                  <a:lnTo>
                    <a:pt x="924" y="90"/>
                  </a:lnTo>
                  <a:lnTo>
                    <a:pt x="922" y="88"/>
                  </a:lnTo>
                  <a:lnTo>
                    <a:pt x="924" y="83"/>
                  </a:lnTo>
                  <a:lnTo>
                    <a:pt x="922" y="76"/>
                  </a:lnTo>
                  <a:lnTo>
                    <a:pt x="922" y="73"/>
                  </a:lnTo>
                  <a:lnTo>
                    <a:pt x="924" y="73"/>
                  </a:lnTo>
                  <a:lnTo>
                    <a:pt x="924" y="69"/>
                  </a:lnTo>
                  <a:lnTo>
                    <a:pt x="926" y="69"/>
                  </a:lnTo>
                  <a:lnTo>
                    <a:pt x="924" y="62"/>
                  </a:lnTo>
                  <a:lnTo>
                    <a:pt x="929" y="69"/>
                  </a:lnTo>
                  <a:lnTo>
                    <a:pt x="933" y="71"/>
                  </a:lnTo>
                  <a:lnTo>
                    <a:pt x="936" y="73"/>
                  </a:lnTo>
                  <a:lnTo>
                    <a:pt x="938" y="69"/>
                  </a:lnTo>
                  <a:lnTo>
                    <a:pt x="938" y="73"/>
                  </a:lnTo>
                  <a:lnTo>
                    <a:pt x="943" y="73"/>
                  </a:lnTo>
                  <a:lnTo>
                    <a:pt x="945" y="76"/>
                  </a:lnTo>
                  <a:lnTo>
                    <a:pt x="948" y="81"/>
                  </a:lnTo>
                  <a:lnTo>
                    <a:pt x="948" y="83"/>
                  </a:lnTo>
                  <a:lnTo>
                    <a:pt x="957" y="81"/>
                  </a:lnTo>
                  <a:lnTo>
                    <a:pt x="962" y="78"/>
                  </a:lnTo>
                  <a:lnTo>
                    <a:pt x="962" y="76"/>
                  </a:lnTo>
                  <a:lnTo>
                    <a:pt x="959" y="73"/>
                  </a:lnTo>
                  <a:lnTo>
                    <a:pt x="957" y="69"/>
                  </a:lnTo>
                  <a:lnTo>
                    <a:pt x="952" y="66"/>
                  </a:lnTo>
                  <a:lnTo>
                    <a:pt x="955" y="59"/>
                  </a:lnTo>
                  <a:lnTo>
                    <a:pt x="957" y="62"/>
                  </a:lnTo>
                  <a:lnTo>
                    <a:pt x="962" y="59"/>
                  </a:lnTo>
                  <a:lnTo>
                    <a:pt x="962" y="57"/>
                  </a:lnTo>
                  <a:lnTo>
                    <a:pt x="966" y="55"/>
                  </a:lnTo>
                  <a:lnTo>
                    <a:pt x="966" y="55"/>
                  </a:lnTo>
                  <a:lnTo>
                    <a:pt x="952" y="55"/>
                  </a:lnTo>
                  <a:lnTo>
                    <a:pt x="945" y="50"/>
                  </a:lnTo>
                  <a:lnTo>
                    <a:pt x="933" y="43"/>
                  </a:lnTo>
                  <a:lnTo>
                    <a:pt x="931" y="40"/>
                  </a:lnTo>
                  <a:lnTo>
                    <a:pt x="915" y="29"/>
                  </a:lnTo>
                  <a:lnTo>
                    <a:pt x="912" y="29"/>
                  </a:lnTo>
                  <a:lnTo>
                    <a:pt x="910" y="29"/>
                  </a:lnTo>
                  <a:lnTo>
                    <a:pt x="907" y="22"/>
                  </a:lnTo>
                  <a:lnTo>
                    <a:pt x="893" y="17"/>
                  </a:lnTo>
                  <a:lnTo>
                    <a:pt x="896" y="14"/>
                  </a:lnTo>
                  <a:lnTo>
                    <a:pt x="891" y="17"/>
                  </a:lnTo>
                  <a:lnTo>
                    <a:pt x="886" y="14"/>
                  </a:lnTo>
                  <a:lnTo>
                    <a:pt x="886" y="17"/>
                  </a:lnTo>
                  <a:lnTo>
                    <a:pt x="881" y="14"/>
                  </a:lnTo>
                  <a:lnTo>
                    <a:pt x="874" y="10"/>
                  </a:lnTo>
                  <a:lnTo>
                    <a:pt x="872" y="10"/>
                  </a:lnTo>
                  <a:lnTo>
                    <a:pt x="877" y="12"/>
                  </a:lnTo>
                  <a:lnTo>
                    <a:pt x="877" y="14"/>
                  </a:lnTo>
                  <a:lnTo>
                    <a:pt x="870" y="12"/>
                  </a:lnTo>
                  <a:lnTo>
                    <a:pt x="863" y="19"/>
                  </a:lnTo>
                  <a:lnTo>
                    <a:pt x="853" y="5"/>
                  </a:lnTo>
                  <a:lnTo>
                    <a:pt x="844" y="0"/>
                  </a:lnTo>
                  <a:lnTo>
                    <a:pt x="841" y="0"/>
                  </a:lnTo>
                  <a:lnTo>
                    <a:pt x="839" y="5"/>
                  </a:lnTo>
                  <a:lnTo>
                    <a:pt x="841" y="10"/>
                  </a:lnTo>
                  <a:lnTo>
                    <a:pt x="839" y="10"/>
                  </a:lnTo>
                  <a:lnTo>
                    <a:pt x="839" y="10"/>
                  </a:lnTo>
                  <a:lnTo>
                    <a:pt x="829" y="10"/>
                  </a:lnTo>
                  <a:lnTo>
                    <a:pt x="829" y="10"/>
                  </a:lnTo>
                  <a:lnTo>
                    <a:pt x="827" y="10"/>
                  </a:lnTo>
                  <a:lnTo>
                    <a:pt x="822" y="5"/>
                  </a:lnTo>
                  <a:lnTo>
                    <a:pt x="818" y="10"/>
                  </a:lnTo>
                  <a:lnTo>
                    <a:pt x="811" y="5"/>
                  </a:lnTo>
                  <a:lnTo>
                    <a:pt x="811" y="0"/>
                  </a:lnTo>
                  <a:lnTo>
                    <a:pt x="806" y="3"/>
                  </a:lnTo>
                  <a:lnTo>
                    <a:pt x="806" y="3"/>
                  </a:lnTo>
                  <a:lnTo>
                    <a:pt x="801" y="0"/>
                  </a:lnTo>
                  <a:lnTo>
                    <a:pt x="796" y="0"/>
                  </a:lnTo>
                  <a:lnTo>
                    <a:pt x="794" y="0"/>
                  </a:lnTo>
                  <a:lnTo>
                    <a:pt x="794" y="5"/>
                  </a:lnTo>
                  <a:lnTo>
                    <a:pt x="789" y="10"/>
                  </a:lnTo>
                  <a:lnTo>
                    <a:pt x="789" y="17"/>
                  </a:lnTo>
                  <a:lnTo>
                    <a:pt x="789" y="22"/>
                  </a:lnTo>
                  <a:lnTo>
                    <a:pt x="787" y="24"/>
                  </a:lnTo>
                  <a:lnTo>
                    <a:pt x="787" y="24"/>
                  </a:lnTo>
                  <a:lnTo>
                    <a:pt x="782" y="31"/>
                  </a:lnTo>
                  <a:lnTo>
                    <a:pt x="785" y="38"/>
                  </a:lnTo>
                  <a:lnTo>
                    <a:pt x="785" y="40"/>
                  </a:lnTo>
                  <a:lnTo>
                    <a:pt x="782" y="43"/>
                  </a:lnTo>
                  <a:lnTo>
                    <a:pt x="782" y="40"/>
                  </a:lnTo>
                  <a:lnTo>
                    <a:pt x="778" y="40"/>
                  </a:lnTo>
                  <a:lnTo>
                    <a:pt x="766" y="38"/>
                  </a:lnTo>
                  <a:lnTo>
                    <a:pt x="766" y="40"/>
                  </a:lnTo>
                  <a:lnTo>
                    <a:pt x="763" y="40"/>
                  </a:lnTo>
                  <a:lnTo>
                    <a:pt x="761" y="38"/>
                  </a:lnTo>
                  <a:lnTo>
                    <a:pt x="759" y="40"/>
                  </a:lnTo>
                  <a:lnTo>
                    <a:pt x="756" y="38"/>
                  </a:lnTo>
                  <a:lnTo>
                    <a:pt x="749" y="29"/>
                  </a:lnTo>
                  <a:lnTo>
                    <a:pt x="747" y="29"/>
                  </a:lnTo>
                  <a:lnTo>
                    <a:pt x="735" y="36"/>
                  </a:lnTo>
                  <a:lnTo>
                    <a:pt x="728" y="33"/>
                  </a:lnTo>
                  <a:lnTo>
                    <a:pt x="726" y="36"/>
                  </a:lnTo>
                  <a:lnTo>
                    <a:pt x="723" y="36"/>
                  </a:lnTo>
                  <a:lnTo>
                    <a:pt x="718" y="38"/>
                  </a:lnTo>
                  <a:lnTo>
                    <a:pt x="716" y="38"/>
                  </a:lnTo>
                  <a:lnTo>
                    <a:pt x="718" y="29"/>
                  </a:lnTo>
                  <a:lnTo>
                    <a:pt x="714" y="24"/>
                  </a:lnTo>
                  <a:lnTo>
                    <a:pt x="714" y="24"/>
                  </a:lnTo>
                  <a:lnTo>
                    <a:pt x="711" y="24"/>
                  </a:lnTo>
                  <a:lnTo>
                    <a:pt x="709" y="29"/>
                  </a:lnTo>
                  <a:lnTo>
                    <a:pt x="704" y="29"/>
                  </a:lnTo>
                  <a:lnTo>
                    <a:pt x="697" y="26"/>
                  </a:lnTo>
                  <a:lnTo>
                    <a:pt x="695" y="31"/>
                  </a:lnTo>
                  <a:lnTo>
                    <a:pt x="697" y="40"/>
                  </a:lnTo>
                  <a:lnTo>
                    <a:pt x="688" y="45"/>
                  </a:lnTo>
                  <a:lnTo>
                    <a:pt x="688" y="52"/>
                  </a:lnTo>
                  <a:lnTo>
                    <a:pt x="683" y="50"/>
                  </a:lnTo>
                  <a:lnTo>
                    <a:pt x="681" y="43"/>
                  </a:lnTo>
                  <a:lnTo>
                    <a:pt x="676" y="40"/>
                  </a:lnTo>
                  <a:lnTo>
                    <a:pt x="678" y="45"/>
                  </a:lnTo>
                  <a:lnTo>
                    <a:pt x="678" y="55"/>
                  </a:lnTo>
                  <a:lnTo>
                    <a:pt x="676" y="55"/>
                  </a:lnTo>
                  <a:lnTo>
                    <a:pt x="676" y="55"/>
                  </a:lnTo>
                  <a:lnTo>
                    <a:pt x="676" y="62"/>
                  </a:lnTo>
                  <a:lnTo>
                    <a:pt x="671" y="69"/>
                  </a:lnTo>
                  <a:lnTo>
                    <a:pt x="669" y="71"/>
                  </a:lnTo>
                  <a:lnTo>
                    <a:pt x="662" y="71"/>
                  </a:lnTo>
                  <a:lnTo>
                    <a:pt x="662" y="73"/>
                  </a:lnTo>
                  <a:lnTo>
                    <a:pt x="664" y="76"/>
                  </a:lnTo>
                  <a:lnTo>
                    <a:pt x="664" y="81"/>
                  </a:lnTo>
                  <a:lnTo>
                    <a:pt x="666" y="81"/>
                  </a:lnTo>
                  <a:lnTo>
                    <a:pt x="666" y="83"/>
                  </a:lnTo>
                  <a:lnTo>
                    <a:pt x="669" y="83"/>
                  </a:lnTo>
                  <a:lnTo>
                    <a:pt x="671" y="88"/>
                  </a:lnTo>
                  <a:lnTo>
                    <a:pt x="676" y="88"/>
                  </a:lnTo>
                  <a:lnTo>
                    <a:pt x="676" y="88"/>
                  </a:lnTo>
                  <a:lnTo>
                    <a:pt x="685" y="92"/>
                  </a:lnTo>
                  <a:lnTo>
                    <a:pt x="690" y="99"/>
                  </a:lnTo>
                  <a:lnTo>
                    <a:pt x="690" y="107"/>
                  </a:lnTo>
                  <a:lnTo>
                    <a:pt x="681" y="123"/>
                  </a:lnTo>
                  <a:lnTo>
                    <a:pt x="676" y="123"/>
                  </a:lnTo>
                  <a:lnTo>
                    <a:pt x="671" y="130"/>
                  </a:lnTo>
                  <a:lnTo>
                    <a:pt x="666" y="135"/>
                  </a:lnTo>
                  <a:lnTo>
                    <a:pt x="666" y="137"/>
                  </a:lnTo>
                  <a:lnTo>
                    <a:pt x="662" y="140"/>
                  </a:lnTo>
                  <a:lnTo>
                    <a:pt x="655" y="142"/>
                  </a:lnTo>
                  <a:lnTo>
                    <a:pt x="652" y="133"/>
                  </a:lnTo>
                  <a:lnTo>
                    <a:pt x="650" y="130"/>
                  </a:lnTo>
                  <a:lnTo>
                    <a:pt x="643" y="130"/>
                  </a:lnTo>
                  <a:lnTo>
                    <a:pt x="643" y="130"/>
                  </a:lnTo>
                  <a:lnTo>
                    <a:pt x="648" y="135"/>
                  </a:lnTo>
                  <a:lnTo>
                    <a:pt x="648" y="137"/>
                  </a:lnTo>
                  <a:lnTo>
                    <a:pt x="645" y="140"/>
                  </a:lnTo>
                  <a:lnTo>
                    <a:pt x="648" y="144"/>
                  </a:lnTo>
                  <a:lnTo>
                    <a:pt x="652" y="149"/>
                  </a:lnTo>
                  <a:lnTo>
                    <a:pt x="655" y="151"/>
                  </a:lnTo>
                  <a:lnTo>
                    <a:pt x="657" y="149"/>
                  </a:lnTo>
                  <a:lnTo>
                    <a:pt x="662" y="149"/>
                  </a:lnTo>
                  <a:lnTo>
                    <a:pt x="657" y="154"/>
                  </a:lnTo>
                  <a:lnTo>
                    <a:pt x="657" y="156"/>
                  </a:lnTo>
                  <a:lnTo>
                    <a:pt x="657" y="159"/>
                  </a:lnTo>
                  <a:lnTo>
                    <a:pt x="664" y="161"/>
                  </a:lnTo>
                  <a:lnTo>
                    <a:pt x="662" y="168"/>
                  </a:lnTo>
                  <a:lnTo>
                    <a:pt x="652" y="173"/>
                  </a:lnTo>
                  <a:lnTo>
                    <a:pt x="657" y="180"/>
                  </a:lnTo>
                  <a:lnTo>
                    <a:pt x="652" y="187"/>
                  </a:lnTo>
                  <a:lnTo>
                    <a:pt x="648" y="189"/>
                  </a:lnTo>
                  <a:lnTo>
                    <a:pt x="643" y="194"/>
                  </a:lnTo>
                  <a:lnTo>
                    <a:pt x="643" y="201"/>
                  </a:lnTo>
                  <a:lnTo>
                    <a:pt x="648" y="210"/>
                  </a:lnTo>
                  <a:lnTo>
                    <a:pt x="645" y="215"/>
                  </a:lnTo>
                  <a:lnTo>
                    <a:pt x="643" y="218"/>
                  </a:lnTo>
                  <a:lnTo>
                    <a:pt x="648" y="220"/>
                  </a:lnTo>
                  <a:lnTo>
                    <a:pt x="643" y="225"/>
                  </a:lnTo>
                  <a:lnTo>
                    <a:pt x="643" y="229"/>
                  </a:lnTo>
                  <a:lnTo>
                    <a:pt x="648" y="229"/>
                  </a:lnTo>
                  <a:lnTo>
                    <a:pt x="652" y="227"/>
                  </a:lnTo>
                  <a:lnTo>
                    <a:pt x="652" y="234"/>
                  </a:lnTo>
                  <a:lnTo>
                    <a:pt x="650" y="236"/>
                  </a:lnTo>
                  <a:lnTo>
                    <a:pt x="648" y="239"/>
                  </a:lnTo>
                  <a:lnTo>
                    <a:pt x="648" y="246"/>
                  </a:lnTo>
                  <a:lnTo>
                    <a:pt x="645" y="253"/>
                  </a:lnTo>
                  <a:lnTo>
                    <a:pt x="645" y="258"/>
                  </a:lnTo>
                  <a:lnTo>
                    <a:pt x="643" y="258"/>
                  </a:lnTo>
                  <a:lnTo>
                    <a:pt x="643" y="258"/>
                  </a:lnTo>
                  <a:lnTo>
                    <a:pt x="643" y="270"/>
                  </a:lnTo>
                  <a:lnTo>
                    <a:pt x="648" y="270"/>
                  </a:lnTo>
                  <a:lnTo>
                    <a:pt x="640" y="277"/>
                  </a:lnTo>
                  <a:lnTo>
                    <a:pt x="645" y="284"/>
                  </a:lnTo>
                  <a:lnTo>
                    <a:pt x="645" y="286"/>
                  </a:lnTo>
                  <a:lnTo>
                    <a:pt x="648" y="291"/>
                  </a:lnTo>
                  <a:lnTo>
                    <a:pt x="645" y="288"/>
                  </a:lnTo>
                  <a:lnTo>
                    <a:pt x="648" y="291"/>
                  </a:lnTo>
                  <a:lnTo>
                    <a:pt x="648" y="296"/>
                  </a:lnTo>
                  <a:lnTo>
                    <a:pt x="640" y="296"/>
                  </a:lnTo>
                  <a:lnTo>
                    <a:pt x="638" y="298"/>
                  </a:lnTo>
                  <a:lnTo>
                    <a:pt x="631" y="303"/>
                  </a:lnTo>
                  <a:lnTo>
                    <a:pt x="626" y="303"/>
                  </a:lnTo>
                  <a:lnTo>
                    <a:pt x="626" y="305"/>
                  </a:lnTo>
                  <a:lnTo>
                    <a:pt x="622" y="310"/>
                  </a:lnTo>
                  <a:lnTo>
                    <a:pt x="622" y="310"/>
                  </a:lnTo>
                  <a:lnTo>
                    <a:pt x="619" y="310"/>
                  </a:lnTo>
                  <a:lnTo>
                    <a:pt x="619" y="303"/>
                  </a:lnTo>
                  <a:lnTo>
                    <a:pt x="612" y="303"/>
                  </a:lnTo>
                  <a:lnTo>
                    <a:pt x="610" y="305"/>
                  </a:lnTo>
                  <a:lnTo>
                    <a:pt x="610" y="310"/>
                  </a:lnTo>
                  <a:lnTo>
                    <a:pt x="607" y="312"/>
                  </a:lnTo>
                  <a:lnTo>
                    <a:pt x="596" y="319"/>
                  </a:lnTo>
                  <a:lnTo>
                    <a:pt x="591" y="319"/>
                  </a:lnTo>
                  <a:lnTo>
                    <a:pt x="586" y="321"/>
                  </a:lnTo>
                  <a:lnTo>
                    <a:pt x="579" y="321"/>
                  </a:lnTo>
                  <a:lnTo>
                    <a:pt x="577" y="321"/>
                  </a:lnTo>
                  <a:lnTo>
                    <a:pt x="577" y="326"/>
                  </a:lnTo>
                  <a:lnTo>
                    <a:pt x="577" y="329"/>
                  </a:lnTo>
                  <a:lnTo>
                    <a:pt x="577" y="329"/>
                  </a:lnTo>
                  <a:lnTo>
                    <a:pt x="579" y="336"/>
                  </a:lnTo>
                  <a:lnTo>
                    <a:pt x="577" y="338"/>
                  </a:lnTo>
                  <a:lnTo>
                    <a:pt x="577" y="343"/>
                  </a:lnTo>
                  <a:lnTo>
                    <a:pt x="572" y="345"/>
                  </a:lnTo>
                  <a:lnTo>
                    <a:pt x="567" y="345"/>
                  </a:lnTo>
                  <a:lnTo>
                    <a:pt x="565" y="347"/>
                  </a:lnTo>
                  <a:lnTo>
                    <a:pt x="567" y="352"/>
                  </a:lnTo>
                  <a:lnTo>
                    <a:pt x="567" y="352"/>
                  </a:lnTo>
                  <a:lnTo>
                    <a:pt x="563" y="352"/>
                  </a:lnTo>
                  <a:lnTo>
                    <a:pt x="563" y="355"/>
                  </a:lnTo>
                  <a:lnTo>
                    <a:pt x="555" y="357"/>
                  </a:lnTo>
                  <a:lnTo>
                    <a:pt x="553" y="355"/>
                  </a:lnTo>
                  <a:lnTo>
                    <a:pt x="553" y="357"/>
                  </a:lnTo>
                  <a:lnTo>
                    <a:pt x="548" y="364"/>
                  </a:lnTo>
                  <a:lnTo>
                    <a:pt x="548" y="371"/>
                  </a:lnTo>
                  <a:lnTo>
                    <a:pt x="551" y="376"/>
                  </a:lnTo>
                  <a:lnTo>
                    <a:pt x="560" y="376"/>
                  </a:lnTo>
                  <a:lnTo>
                    <a:pt x="560" y="378"/>
                  </a:lnTo>
                  <a:lnTo>
                    <a:pt x="563" y="381"/>
                  </a:lnTo>
                  <a:lnTo>
                    <a:pt x="563" y="385"/>
                  </a:lnTo>
                  <a:lnTo>
                    <a:pt x="567" y="390"/>
                  </a:lnTo>
                  <a:lnTo>
                    <a:pt x="567" y="397"/>
                  </a:lnTo>
                  <a:lnTo>
                    <a:pt x="565" y="397"/>
                  </a:lnTo>
                  <a:lnTo>
                    <a:pt x="563" y="399"/>
                  </a:lnTo>
                  <a:lnTo>
                    <a:pt x="558" y="399"/>
                  </a:lnTo>
                  <a:lnTo>
                    <a:pt x="558" y="402"/>
                  </a:lnTo>
                  <a:lnTo>
                    <a:pt x="553" y="402"/>
                  </a:lnTo>
                  <a:lnTo>
                    <a:pt x="553" y="399"/>
                  </a:lnTo>
                  <a:lnTo>
                    <a:pt x="546" y="399"/>
                  </a:lnTo>
                  <a:lnTo>
                    <a:pt x="544" y="399"/>
                  </a:lnTo>
                  <a:lnTo>
                    <a:pt x="541" y="402"/>
                  </a:lnTo>
                  <a:lnTo>
                    <a:pt x="541" y="407"/>
                  </a:lnTo>
                  <a:lnTo>
                    <a:pt x="537" y="411"/>
                  </a:lnTo>
                  <a:lnTo>
                    <a:pt x="529" y="425"/>
                  </a:lnTo>
                  <a:lnTo>
                    <a:pt x="527" y="430"/>
                  </a:lnTo>
                  <a:lnTo>
                    <a:pt x="529" y="435"/>
                  </a:lnTo>
                  <a:lnTo>
                    <a:pt x="525" y="444"/>
                  </a:lnTo>
                  <a:lnTo>
                    <a:pt x="527" y="447"/>
                  </a:lnTo>
                  <a:lnTo>
                    <a:pt x="532" y="447"/>
                  </a:lnTo>
                  <a:lnTo>
                    <a:pt x="539" y="449"/>
                  </a:lnTo>
                  <a:lnTo>
                    <a:pt x="544" y="449"/>
                  </a:lnTo>
                  <a:lnTo>
                    <a:pt x="546" y="454"/>
                  </a:lnTo>
                  <a:lnTo>
                    <a:pt x="551" y="461"/>
                  </a:lnTo>
                  <a:lnTo>
                    <a:pt x="548" y="466"/>
                  </a:lnTo>
                  <a:lnTo>
                    <a:pt x="548" y="463"/>
                  </a:lnTo>
                  <a:lnTo>
                    <a:pt x="546" y="468"/>
                  </a:lnTo>
                  <a:lnTo>
                    <a:pt x="546" y="477"/>
                  </a:lnTo>
                  <a:lnTo>
                    <a:pt x="551" y="480"/>
                  </a:lnTo>
                  <a:lnTo>
                    <a:pt x="546" y="487"/>
                  </a:lnTo>
                  <a:lnTo>
                    <a:pt x="539" y="482"/>
                  </a:lnTo>
                  <a:lnTo>
                    <a:pt x="539" y="487"/>
                  </a:lnTo>
                  <a:lnTo>
                    <a:pt x="537" y="489"/>
                  </a:lnTo>
                  <a:lnTo>
                    <a:pt x="527" y="487"/>
                  </a:lnTo>
                  <a:lnTo>
                    <a:pt x="520" y="487"/>
                  </a:lnTo>
                  <a:lnTo>
                    <a:pt x="515" y="496"/>
                  </a:lnTo>
                  <a:lnTo>
                    <a:pt x="513" y="499"/>
                  </a:lnTo>
                  <a:lnTo>
                    <a:pt x="518" y="501"/>
                  </a:lnTo>
                  <a:lnTo>
                    <a:pt x="515" y="506"/>
                  </a:lnTo>
                  <a:lnTo>
                    <a:pt x="520" y="503"/>
                  </a:lnTo>
                  <a:lnTo>
                    <a:pt x="520" y="508"/>
                  </a:lnTo>
                  <a:lnTo>
                    <a:pt x="520" y="513"/>
                  </a:lnTo>
                  <a:lnTo>
                    <a:pt x="525" y="520"/>
                  </a:lnTo>
                  <a:lnTo>
                    <a:pt x="522" y="522"/>
                  </a:lnTo>
                  <a:lnTo>
                    <a:pt x="520" y="520"/>
                  </a:lnTo>
                  <a:lnTo>
                    <a:pt x="520" y="525"/>
                  </a:lnTo>
                  <a:lnTo>
                    <a:pt x="515" y="529"/>
                  </a:lnTo>
                  <a:lnTo>
                    <a:pt x="518" y="529"/>
                  </a:lnTo>
                  <a:lnTo>
                    <a:pt x="520" y="527"/>
                  </a:lnTo>
                  <a:lnTo>
                    <a:pt x="525" y="529"/>
                  </a:lnTo>
                  <a:lnTo>
                    <a:pt x="532" y="525"/>
                  </a:lnTo>
                  <a:lnTo>
                    <a:pt x="532" y="520"/>
                  </a:lnTo>
                  <a:lnTo>
                    <a:pt x="534" y="520"/>
                  </a:lnTo>
                  <a:lnTo>
                    <a:pt x="534" y="525"/>
                  </a:lnTo>
                  <a:lnTo>
                    <a:pt x="529" y="534"/>
                  </a:lnTo>
                  <a:lnTo>
                    <a:pt x="539" y="534"/>
                  </a:lnTo>
                  <a:lnTo>
                    <a:pt x="539" y="539"/>
                  </a:lnTo>
                  <a:lnTo>
                    <a:pt x="541" y="539"/>
                  </a:lnTo>
                  <a:lnTo>
                    <a:pt x="537" y="555"/>
                  </a:lnTo>
                  <a:lnTo>
                    <a:pt x="537" y="558"/>
                  </a:lnTo>
                  <a:lnTo>
                    <a:pt x="534" y="555"/>
                  </a:lnTo>
                  <a:lnTo>
                    <a:pt x="532" y="560"/>
                  </a:lnTo>
                  <a:lnTo>
                    <a:pt x="529" y="562"/>
                  </a:lnTo>
                  <a:lnTo>
                    <a:pt x="527" y="567"/>
                  </a:lnTo>
                  <a:lnTo>
                    <a:pt x="522" y="567"/>
                  </a:lnTo>
                  <a:lnTo>
                    <a:pt x="520" y="572"/>
                  </a:lnTo>
                  <a:lnTo>
                    <a:pt x="518" y="572"/>
                  </a:lnTo>
                  <a:lnTo>
                    <a:pt x="513" y="572"/>
                  </a:lnTo>
                  <a:lnTo>
                    <a:pt x="506" y="572"/>
                  </a:lnTo>
                  <a:lnTo>
                    <a:pt x="501" y="572"/>
                  </a:lnTo>
                  <a:lnTo>
                    <a:pt x="501" y="577"/>
                  </a:lnTo>
                  <a:lnTo>
                    <a:pt x="506" y="586"/>
                  </a:lnTo>
                  <a:lnTo>
                    <a:pt x="506" y="588"/>
                  </a:lnTo>
                  <a:lnTo>
                    <a:pt x="501" y="588"/>
                  </a:lnTo>
                  <a:lnTo>
                    <a:pt x="496" y="593"/>
                  </a:lnTo>
                  <a:lnTo>
                    <a:pt x="496" y="595"/>
                  </a:lnTo>
                  <a:lnTo>
                    <a:pt x="492" y="600"/>
                  </a:lnTo>
                  <a:lnTo>
                    <a:pt x="485" y="595"/>
                  </a:lnTo>
                  <a:lnTo>
                    <a:pt x="477" y="600"/>
                  </a:lnTo>
                  <a:lnTo>
                    <a:pt x="473" y="595"/>
                  </a:lnTo>
                  <a:lnTo>
                    <a:pt x="468" y="600"/>
                  </a:lnTo>
                  <a:lnTo>
                    <a:pt x="463" y="595"/>
                  </a:lnTo>
                  <a:lnTo>
                    <a:pt x="459" y="595"/>
                  </a:lnTo>
                  <a:lnTo>
                    <a:pt x="454" y="598"/>
                  </a:lnTo>
                  <a:lnTo>
                    <a:pt x="449" y="598"/>
                  </a:lnTo>
                  <a:lnTo>
                    <a:pt x="440" y="603"/>
                  </a:lnTo>
                  <a:lnTo>
                    <a:pt x="437" y="600"/>
                  </a:lnTo>
                  <a:lnTo>
                    <a:pt x="440" y="603"/>
                  </a:lnTo>
                  <a:lnTo>
                    <a:pt x="433" y="610"/>
                  </a:lnTo>
                  <a:lnTo>
                    <a:pt x="440" y="614"/>
                  </a:lnTo>
                  <a:lnTo>
                    <a:pt x="440" y="619"/>
                  </a:lnTo>
                  <a:lnTo>
                    <a:pt x="444" y="619"/>
                  </a:lnTo>
                  <a:lnTo>
                    <a:pt x="444" y="624"/>
                  </a:lnTo>
                  <a:lnTo>
                    <a:pt x="435" y="626"/>
                  </a:lnTo>
                  <a:lnTo>
                    <a:pt x="433" y="621"/>
                  </a:lnTo>
                  <a:lnTo>
                    <a:pt x="430" y="621"/>
                  </a:lnTo>
                  <a:lnTo>
                    <a:pt x="428" y="626"/>
                  </a:lnTo>
                  <a:lnTo>
                    <a:pt x="426" y="629"/>
                  </a:lnTo>
                  <a:lnTo>
                    <a:pt x="428" y="629"/>
                  </a:lnTo>
                  <a:lnTo>
                    <a:pt x="426" y="631"/>
                  </a:lnTo>
                  <a:lnTo>
                    <a:pt x="423" y="633"/>
                  </a:lnTo>
                  <a:lnTo>
                    <a:pt x="414" y="626"/>
                  </a:lnTo>
                  <a:lnTo>
                    <a:pt x="411" y="629"/>
                  </a:lnTo>
                  <a:lnTo>
                    <a:pt x="411" y="631"/>
                  </a:lnTo>
                  <a:lnTo>
                    <a:pt x="407" y="629"/>
                  </a:lnTo>
                  <a:lnTo>
                    <a:pt x="402" y="629"/>
                  </a:lnTo>
                  <a:lnTo>
                    <a:pt x="400" y="629"/>
                  </a:lnTo>
                  <a:lnTo>
                    <a:pt x="402" y="636"/>
                  </a:lnTo>
                  <a:lnTo>
                    <a:pt x="402" y="638"/>
                  </a:lnTo>
                  <a:lnTo>
                    <a:pt x="397" y="633"/>
                  </a:lnTo>
                  <a:lnTo>
                    <a:pt x="395" y="629"/>
                  </a:lnTo>
                  <a:lnTo>
                    <a:pt x="390" y="626"/>
                  </a:lnTo>
                  <a:lnTo>
                    <a:pt x="388" y="629"/>
                  </a:lnTo>
                  <a:lnTo>
                    <a:pt x="385" y="629"/>
                  </a:lnTo>
                  <a:lnTo>
                    <a:pt x="378" y="621"/>
                  </a:lnTo>
                  <a:lnTo>
                    <a:pt x="376" y="621"/>
                  </a:lnTo>
                  <a:lnTo>
                    <a:pt x="371" y="621"/>
                  </a:lnTo>
                  <a:lnTo>
                    <a:pt x="371" y="619"/>
                  </a:lnTo>
                  <a:lnTo>
                    <a:pt x="366" y="619"/>
                  </a:lnTo>
                  <a:lnTo>
                    <a:pt x="366" y="614"/>
                  </a:lnTo>
                  <a:lnTo>
                    <a:pt x="366" y="614"/>
                  </a:lnTo>
                  <a:lnTo>
                    <a:pt x="362" y="614"/>
                  </a:lnTo>
                  <a:lnTo>
                    <a:pt x="362" y="617"/>
                  </a:lnTo>
                  <a:lnTo>
                    <a:pt x="364" y="619"/>
                  </a:lnTo>
                  <a:lnTo>
                    <a:pt x="362" y="626"/>
                  </a:lnTo>
                  <a:lnTo>
                    <a:pt x="357" y="626"/>
                  </a:lnTo>
                  <a:lnTo>
                    <a:pt x="352" y="633"/>
                  </a:lnTo>
                  <a:lnTo>
                    <a:pt x="350" y="633"/>
                  </a:lnTo>
                  <a:lnTo>
                    <a:pt x="348" y="633"/>
                  </a:lnTo>
                  <a:lnTo>
                    <a:pt x="338" y="633"/>
                  </a:lnTo>
                  <a:lnTo>
                    <a:pt x="333" y="631"/>
                  </a:lnTo>
                  <a:lnTo>
                    <a:pt x="326" y="624"/>
                  </a:lnTo>
                  <a:lnTo>
                    <a:pt x="324" y="621"/>
                  </a:lnTo>
                  <a:lnTo>
                    <a:pt x="329" y="621"/>
                  </a:lnTo>
                  <a:lnTo>
                    <a:pt x="324" y="619"/>
                  </a:lnTo>
                  <a:lnTo>
                    <a:pt x="324" y="617"/>
                  </a:lnTo>
                  <a:lnTo>
                    <a:pt x="324" y="619"/>
                  </a:lnTo>
                  <a:lnTo>
                    <a:pt x="324" y="621"/>
                  </a:lnTo>
                  <a:lnTo>
                    <a:pt x="322" y="619"/>
                  </a:lnTo>
                  <a:lnTo>
                    <a:pt x="319" y="619"/>
                  </a:lnTo>
                  <a:lnTo>
                    <a:pt x="319" y="614"/>
                  </a:lnTo>
                  <a:lnTo>
                    <a:pt x="319" y="617"/>
                  </a:lnTo>
                  <a:lnTo>
                    <a:pt x="319" y="614"/>
                  </a:lnTo>
                  <a:lnTo>
                    <a:pt x="319" y="612"/>
                  </a:lnTo>
                  <a:lnTo>
                    <a:pt x="322" y="610"/>
                  </a:lnTo>
                  <a:lnTo>
                    <a:pt x="319" y="607"/>
                  </a:lnTo>
                  <a:lnTo>
                    <a:pt x="317" y="603"/>
                  </a:lnTo>
                  <a:lnTo>
                    <a:pt x="317" y="600"/>
                  </a:lnTo>
                  <a:lnTo>
                    <a:pt x="314" y="595"/>
                  </a:lnTo>
                  <a:lnTo>
                    <a:pt x="307" y="600"/>
                  </a:lnTo>
                  <a:lnTo>
                    <a:pt x="303" y="607"/>
                  </a:lnTo>
                  <a:lnTo>
                    <a:pt x="293" y="600"/>
                  </a:lnTo>
                  <a:lnTo>
                    <a:pt x="291" y="612"/>
                  </a:lnTo>
                  <a:lnTo>
                    <a:pt x="296" y="614"/>
                  </a:lnTo>
                  <a:lnTo>
                    <a:pt x="286" y="619"/>
                  </a:lnTo>
                  <a:lnTo>
                    <a:pt x="279" y="624"/>
                  </a:lnTo>
                  <a:lnTo>
                    <a:pt x="277" y="621"/>
                  </a:lnTo>
                  <a:lnTo>
                    <a:pt x="274" y="624"/>
                  </a:lnTo>
                  <a:lnTo>
                    <a:pt x="270" y="621"/>
                  </a:lnTo>
                  <a:lnTo>
                    <a:pt x="272" y="619"/>
                  </a:lnTo>
                  <a:lnTo>
                    <a:pt x="277" y="619"/>
                  </a:lnTo>
                  <a:lnTo>
                    <a:pt x="277" y="619"/>
                  </a:lnTo>
                  <a:lnTo>
                    <a:pt x="267" y="610"/>
                  </a:lnTo>
                  <a:lnTo>
                    <a:pt x="263" y="610"/>
                  </a:lnTo>
                  <a:lnTo>
                    <a:pt x="258" y="610"/>
                  </a:lnTo>
                  <a:lnTo>
                    <a:pt x="260" y="614"/>
                  </a:lnTo>
                  <a:lnTo>
                    <a:pt x="258" y="619"/>
                  </a:lnTo>
                  <a:lnTo>
                    <a:pt x="258" y="624"/>
                  </a:lnTo>
                  <a:lnTo>
                    <a:pt x="253" y="629"/>
                  </a:lnTo>
                  <a:lnTo>
                    <a:pt x="255" y="631"/>
                  </a:lnTo>
                  <a:lnTo>
                    <a:pt x="253" y="633"/>
                  </a:lnTo>
                  <a:lnTo>
                    <a:pt x="253" y="633"/>
                  </a:lnTo>
                  <a:lnTo>
                    <a:pt x="253" y="638"/>
                  </a:lnTo>
                  <a:lnTo>
                    <a:pt x="253" y="638"/>
                  </a:lnTo>
                  <a:lnTo>
                    <a:pt x="248" y="638"/>
                  </a:lnTo>
                  <a:lnTo>
                    <a:pt x="246" y="640"/>
                  </a:lnTo>
                  <a:lnTo>
                    <a:pt x="248" y="643"/>
                  </a:lnTo>
                  <a:lnTo>
                    <a:pt x="244" y="645"/>
                  </a:lnTo>
                  <a:lnTo>
                    <a:pt x="244" y="638"/>
                  </a:lnTo>
                  <a:lnTo>
                    <a:pt x="239" y="638"/>
                  </a:lnTo>
                  <a:lnTo>
                    <a:pt x="232" y="633"/>
                  </a:lnTo>
                  <a:lnTo>
                    <a:pt x="229" y="638"/>
                  </a:lnTo>
                  <a:lnTo>
                    <a:pt x="222" y="633"/>
                  </a:lnTo>
                  <a:lnTo>
                    <a:pt x="215" y="640"/>
                  </a:lnTo>
                  <a:lnTo>
                    <a:pt x="211" y="636"/>
                  </a:lnTo>
                  <a:lnTo>
                    <a:pt x="206" y="640"/>
                  </a:lnTo>
                  <a:lnTo>
                    <a:pt x="199" y="645"/>
                  </a:lnTo>
                  <a:lnTo>
                    <a:pt x="196" y="645"/>
                  </a:lnTo>
                  <a:lnTo>
                    <a:pt x="192" y="650"/>
                  </a:lnTo>
                  <a:lnTo>
                    <a:pt x="199" y="652"/>
                  </a:lnTo>
                  <a:lnTo>
                    <a:pt x="199" y="652"/>
                  </a:lnTo>
                  <a:lnTo>
                    <a:pt x="196" y="652"/>
                  </a:lnTo>
                  <a:lnTo>
                    <a:pt x="196" y="657"/>
                  </a:lnTo>
                  <a:lnTo>
                    <a:pt x="192" y="657"/>
                  </a:lnTo>
                  <a:lnTo>
                    <a:pt x="192" y="657"/>
                  </a:lnTo>
                  <a:lnTo>
                    <a:pt x="187" y="664"/>
                  </a:lnTo>
                  <a:lnTo>
                    <a:pt x="180" y="666"/>
                  </a:lnTo>
                  <a:lnTo>
                    <a:pt x="168" y="666"/>
                  </a:lnTo>
                  <a:lnTo>
                    <a:pt x="163" y="664"/>
                  </a:lnTo>
                  <a:lnTo>
                    <a:pt x="163" y="666"/>
                  </a:lnTo>
                  <a:lnTo>
                    <a:pt x="163" y="676"/>
                  </a:lnTo>
                  <a:lnTo>
                    <a:pt x="163" y="676"/>
                  </a:lnTo>
                  <a:lnTo>
                    <a:pt x="159" y="680"/>
                  </a:lnTo>
                  <a:lnTo>
                    <a:pt x="154" y="676"/>
                  </a:lnTo>
                  <a:lnTo>
                    <a:pt x="149" y="683"/>
                  </a:lnTo>
                  <a:lnTo>
                    <a:pt x="147" y="680"/>
                  </a:lnTo>
                  <a:lnTo>
                    <a:pt x="149" y="683"/>
                  </a:lnTo>
                  <a:lnTo>
                    <a:pt x="149" y="685"/>
                  </a:lnTo>
                  <a:lnTo>
                    <a:pt x="149" y="685"/>
                  </a:lnTo>
                  <a:lnTo>
                    <a:pt x="147" y="690"/>
                  </a:lnTo>
                  <a:lnTo>
                    <a:pt x="147" y="695"/>
                  </a:lnTo>
                  <a:lnTo>
                    <a:pt x="144" y="695"/>
                  </a:lnTo>
                  <a:lnTo>
                    <a:pt x="140" y="699"/>
                  </a:lnTo>
                  <a:lnTo>
                    <a:pt x="140" y="695"/>
                  </a:lnTo>
                  <a:lnTo>
                    <a:pt x="135" y="690"/>
                  </a:lnTo>
                  <a:lnTo>
                    <a:pt x="133" y="683"/>
                  </a:lnTo>
                  <a:lnTo>
                    <a:pt x="126" y="676"/>
                  </a:lnTo>
                  <a:lnTo>
                    <a:pt x="126" y="673"/>
                  </a:lnTo>
                  <a:lnTo>
                    <a:pt x="116" y="673"/>
                  </a:lnTo>
                  <a:lnTo>
                    <a:pt x="111" y="678"/>
                  </a:lnTo>
                  <a:lnTo>
                    <a:pt x="107" y="680"/>
                  </a:lnTo>
                  <a:lnTo>
                    <a:pt x="107" y="676"/>
                  </a:lnTo>
                  <a:lnTo>
                    <a:pt x="102" y="676"/>
                  </a:lnTo>
                  <a:lnTo>
                    <a:pt x="102" y="673"/>
                  </a:lnTo>
                  <a:lnTo>
                    <a:pt x="97" y="673"/>
                  </a:lnTo>
                  <a:lnTo>
                    <a:pt x="92" y="676"/>
                  </a:lnTo>
                  <a:lnTo>
                    <a:pt x="97" y="685"/>
                  </a:lnTo>
                  <a:lnTo>
                    <a:pt x="95" y="685"/>
                  </a:lnTo>
                  <a:lnTo>
                    <a:pt x="90" y="688"/>
                  </a:lnTo>
                  <a:lnTo>
                    <a:pt x="90" y="692"/>
                  </a:lnTo>
                  <a:lnTo>
                    <a:pt x="83" y="692"/>
                  </a:lnTo>
                  <a:lnTo>
                    <a:pt x="85" y="695"/>
                  </a:lnTo>
                  <a:lnTo>
                    <a:pt x="83" y="699"/>
                  </a:lnTo>
                  <a:lnTo>
                    <a:pt x="81" y="704"/>
                  </a:lnTo>
                  <a:lnTo>
                    <a:pt x="78" y="702"/>
                  </a:lnTo>
                  <a:lnTo>
                    <a:pt x="76" y="695"/>
                  </a:lnTo>
                  <a:lnTo>
                    <a:pt x="74" y="697"/>
                  </a:lnTo>
                  <a:lnTo>
                    <a:pt x="69" y="697"/>
                  </a:lnTo>
                  <a:lnTo>
                    <a:pt x="64" y="695"/>
                  </a:lnTo>
                  <a:lnTo>
                    <a:pt x="64" y="690"/>
                  </a:lnTo>
                  <a:lnTo>
                    <a:pt x="66" y="685"/>
                  </a:lnTo>
                  <a:lnTo>
                    <a:pt x="64" y="683"/>
                  </a:lnTo>
                  <a:lnTo>
                    <a:pt x="62" y="678"/>
                  </a:lnTo>
                  <a:lnTo>
                    <a:pt x="59" y="676"/>
                  </a:lnTo>
                  <a:lnTo>
                    <a:pt x="52" y="676"/>
                  </a:lnTo>
                  <a:lnTo>
                    <a:pt x="55" y="685"/>
                  </a:lnTo>
                  <a:lnTo>
                    <a:pt x="43" y="676"/>
                  </a:lnTo>
                  <a:lnTo>
                    <a:pt x="36" y="676"/>
                  </a:lnTo>
                  <a:lnTo>
                    <a:pt x="40" y="678"/>
                  </a:lnTo>
                  <a:lnTo>
                    <a:pt x="43" y="678"/>
                  </a:lnTo>
                  <a:lnTo>
                    <a:pt x="43" y="680"/>
                  </a:lnTo>
                  <a:lnTo>
                    <a:pt x="45" y="680"/>
                  </a:lnTo>
                  <a:lnTo>
                    <a:pt x="40" y="685"/>
                  </a:lnTo>
                  <a:lnTo>
                    <a:pt x="36" y="690"/>
                  </a:lnTo>
                  <a:lnTo>
                    <a:pt x="36" y="690"/>
                  </a:lnTo>
                  <a:lnTo>
                    <a:pt x="33" y="692"/>
                  </a:lnTo>
                  <a:lnTo>
                    <a:pt x="31" y="692"/>
                  </a:lnTo>
                  <a:lnTo>
                    <a:pt x="26" y="690"/>
                  </a:lnTo>
                  <a:lnTo>
                    <a:pt x="26" y="685"/>
                  </a:lnTo>
                  <a:lnTo>
                    <a:pt x="22" y="685"/>
                  </a:lnTo>
                  <a:lnTo>
                    <a:pt x="19" y="690"/>
                  </a:lnTo>
                  <a:lnTo>
                    <a:pt x="22" y="695"/>
                  </a:lnTo>
                  <a:lnTo>
                    <a:pt x="22" y="692"/>
                  </a:lnTo>
                  <a:lnTo>
                    <a:pt x="22" y="695"/>
                  </a:lnTo>
                  <a:lnTo>
                    <a:pt x="26" y="695"/>
                  </a:lnTo>
                  <a:lnTo>
                    <a:pt x="26" y="697"/>
                  </a:lnTo>
                  <a:lnTo>
                    <a:pt x="26" y="702"/>
                  </a:lnTo>
                  <a:lnTo>
                    <a:pt x="22" y="699"/>
                  </a:lnTo>
                  <a:lnTo>
                    <a:pt x="19" y="704"/>
                  </a:lnTo>
                  <a:lnTo>
                    <a:pt x="17" y="704"/>
                  </a:lnTo>
                  <a:lnTo>
                    <a:pt x="19" y="704"/>
                  </a:lnTo>
                  <a:lnTo>
                    <a:pt x="26" y="706"/>
                  </a:lnTo>
                  <a:lnTo>
                    <a:pt x="22" y="709"/>
                  </a:lnTo>
                  <a:lnTo>
                    <a:pt x="17" y="711"/>
                  </a:lnTo>
                  <a:lnTo>
                    <a:pt x="12" y="709"/>
                  </a:lnTo>
                  <a:lnTo>
                    <a:pt x="12" y="709"/>
                  </a:lnTo>
                  <a:lnTo>
                    <a:pt x="12" y="716"/>
                  </a:lnTo>
                  <a:lnTo>
                    <a:pt x="10" y="716"/>
                  </a:lnTo>
                  <a:lnTo>
                    <a:pt x="0" y="725"/>
                  </a:lnTo>
                  <a:lnTo>
                    <a:pt x="14" y="732"/>
                  </a:lnTo>
                  <a:lnTo>
                    <a:pt x="26" y="742"/>
                  </a:lnTo>
                  <a:lnTo>
                    <a:pt x="43" y="744"/>
                  </a:lnTo>
                  <a:lnTo>
                    <a:pt x="50" y="747"/>
                  </a:lnTo>
                  <a:lnTo>
                    <a:pt x="52" y="744"/>
                  </a:lnTo>
                  <a:lnTo>
                    <a:pt x="57" y="749"/>
                  </a:lnTo>
                  <a:lnTo>
                    <a:pt x="64" y="761"/>
                  </a:lnTo>
                  <a:lnTo>
                    <a:pt x="69" y="761"/>
                  </a:lnTo>
                  <a:lnTo>
                    <a:pt x="66" y="758"/>
                  </a:lnTo>
                  <a:lnTo>
                    <a:pt x="78" y="766"/>
                  </a:lnTo>
                  <a:lnTo>
                    <a:pt x="88" y="777"/>
                  </a:lnTo>
                  <a:lnTo>
                    <a:pt x="90" y="784"/>
                  </a:lnTo>
                  <a:lnTo>
                    <a:pt x="97" y="791"/>
                  </a:lnTo>
                  <a:lnTo>
                    <a:pt x="100" y="799"/>
                  </a:lnTo>
                  <a:lnTo>
                    <a:pt x="102" y="801"/>
                  </a:lnTo>
                  <a:lnTo>
                    <a:pt x="107" y="796"/>
                  </a:lnTo>
                  <a:lnTo>
                    <a:pt x="116" y="796"/>
                  </a:lnTo>
                  <a:lnTo>
                    <a:pt x="118" y="796"/>
                  </a:lnTo>
                  <a:lnTo>
                    <a:pt x="118" y="799"/>
                  </a:lnTo>
                  <a:lnTo>
                    <a:pt x="135" y="806"/>
                  </a:lnTo>
                  <a:lnTo>
                    <a:pt x="144" y="810"/>
                  </a:lnTo>
                  <a:lnTo>
                    <a:pt x="159" y="799"/>
                  </a:lnTo>
                  <a:lnTo>
                    <a:pt x="163" y="791"/>
                  </a:lnTo>
                  <a:lnTo>
                    <a:pt x="166" y="787"/>
                  </a:lnTo>
                  <a:lnTo>
                    <a:pt x="175" y="787"/>
                  </a:lnTo>
                  <a:lnTo>
                    <a:pt x="185" y="791"/>
                  </a:lnTo>
                  <a:lnTo>
                    <a:pt x="196" y="791"/>
                  </a:lnTo>
                  <a:lnTo>
                    <a:pt x="199" y="794"/>
                  </a:lnTo>
                  <a:lnTo>
                    <a:pt x="201" y="794"/>
                  </a:lnTo>
                  <a:lnTo>
                    <a:pt x="208" y="787"/>
                  </a:lnTo>
                  <a:lnTo>
                    <a:pt x="211" y="791"/>
                  </a:lnTo>
                  <a:lnTo>
                    <a:pt x="215" y="801"/>
                  </a:lnTo>
                  <a:lnTo>
                    <a:pt x="213" y="803"/>
                  </a:lnTo>
                  <a:lnTo>
                    <a:pt x="208" y="806"/>
                  </a:lnTo>
                  <a:lnTo>
                    <a:pt x="208" y="810"/>
                  </a:lnTo>
                  <a:lnTo>
                    <a:pt x="218" y="813"/>
                  </a:lnTo>
                  <a:lnTo>
                    <a:pt x="222" y="820"/>
                  </a:lnTo>
                  <a:lnTo>
                    <a:pt x="229" y="817"/>
                  </a:lnTo>
                  <a:lnTo>
                    <a:pt x="229" y="813"/>
                  </a:lnTo>
                  <a:lnTo>
                    <a:pt x="229" y="810"/>
                  </a:lnTo>
                  <a:lnTo>
                    <a:pt x="232" y="810"/>
                  </a:lnTo>
                  <a:lnTo>
                    <a:pt x="234" y="815"/>
                  </a:lnTo>
                  <a:lnTo>
                    <a:pt x="234" y="815"/>
                  </a:lnTo>
                  <a:lnTo>
                    <a:pt x="232" y="827"/>
                  </a:lnTo>
                  <a:lnTo>
                    <a:pt x="234" y="832"/>
                  </a:lnTo>
                  <a:lnTo>
                    <a:pt x="239" y="832"/>
                  </a:lnTo>
                  <a:lnTo>
                    <a:pt x="244" y="825"/>
                  </a:lnTo>
                  <a:lnTo>
                    <a:pt x="248" y="834"/>
                  </a:lnTo>
                  <a:lnTo>
                    <a:pt x="248" y="839"/>
                  </a:lnTo>
                  <a:lnTo>
                    <a:pt x="246" y="839"/>
                  </a:lnTo>
                  <a:lnTo>
                    <a:pt x="244" y="836"/>
                  </a:lnTo>
                  <a:lnTo>
                    <a:pt x="241" y="829"/>
                  </a:lnTo>
                  <a:lnTo>
                    <a:pt x="241" y="832"/>
                  </a:lnTo>
                  <a:lnTo>
                    <a:pt x="239" y="836"/>
                  </a:lnTo>
                  <a:lnTo>
                    <a:pt x="241" y="841"/>
                  </a:lnTo>
                  <a:lnTo>
                    <a:pt x="251" y="841"/>
                  </a:lnTo>
                  <a:lnTo>
                    <a:pt x="258" y="839"/>
                  </a:lnTo>
                  <a:lnTo>
                    <a:pt x="260" y="843"/>
                  </a:lnTo>
                  <a:lnTo>
                    <a:pt x="265" y="843"/>
                  </a:lnTo>
                  <a:lnTo>
                    <a:pt x="260" y="855"/>
                  </a:lnTo>
                  <a:lnTo>
                    <a:pt x="263" y="858"/>
                  </a:lnTo>
                  <a:lnTo>
                    <a:pt x="267" y="862"/>
                  </a:lnTo>
                  <a:lnTo>
                    <a:pt x="270" y="862"/>
                  </a:lnTo>
                  <a:lnTo>
                    <a:pt x="272" y="862"/>
                  </a:lnTo>
                  <a:lnTo>
                    <a:pt x="272" y="853"/>
                  </a:lnTo>
                  <a:lnTo>
                    <a:pt x="277" y="853"/>
                  </a:lnTo>
                  <a:lnTo>
                    <a:pt x="277" y="855"/>
                  </a:lnTo>
                  <a:lnTo>
                    <a:pt x="277" y="860"/>
                  </a:lnTo>
                  <a:lnTo>
                    <a:pt x="284" y="860"/>
                  </a:lnTo>
                  <a:lnTo>
                    <a:pt x="286" y="862"/>
                  </a:lnTo>
                  <a:lnTo>
                    <a:pt x="277" y="869"/>
                  </a:lnTo>
                  <a:lnTo>
                    <a:pt x="277" y="881"/>
                  </a:lnTo>
                  <a:lnTo>
                    <a:pt x="284" y="888"/>
                  </a:lnTo>
                  <a:lnTo>
                    <a:pt x="286" y="888"/>
                  </a:lnTo>
                  <a:lnTo>
                    <a:pt x="300" y="905"/>
                  </a:lnTo>
                  <a:lnTo>
                    <a:pt x="305" y="912"/>
                  </a:lnTo>
                  <a:lnTo>
                    <a:pt x="340" y="938"/>
                  </a:lnTo>
                  <a:lnTo>
                    <a:pt x="352" y="947"/>
                  </a:lnTo>
                  <a:lnTo>
                    <a:pt x="362" y="952"/>
                  </a:lnTo>
                  <a:lnTo>
                    <a:pt x="371" y="959"/>
                  </a:lnTo>
                  <a:lnTo>
                    <a:pt x="381" y="962"/>
                  </a:lnTo>
                  <a:lnTo>
                    <a:pt x="383" y="962"/>
                  </a:lnTo>
                  <a:lnTo>
                    <a:pt x="383" y="957"/>
                  </a:lnTo>
                  <a:lnTo>
                    <a:pt x="388" y="959"/>
                  </a:lnTo>
                  <a:lnTo>
                    <a:pt x="388" y="962"/>
                  </a:lnTo>
                  <a:lnTo>
                    <a:pt x="402" y="966"/>
                  </a:lnTo>
                  <a:lnTo>
                    <a:pt x="402" y="962"/>
                  </a:lnTo>
                  <a:lnTo>
                    <a:pt x="407" y="964"/>
                  </a:lnTo>
                  <a:lnTo>
                    <a:pt x="409" y="966"/>
                  </a:lnTo>
                  <a:lnTo>
                    <a:pt x="411" y="964"/>
                  </a:lnTo>
                  <a:lnTo>
                    <a:pt x="411" y="962"/>
                  </a:lnTo>
                  <a:lnTo>
                    <a:pt x="440" y="971"/>
                  </a:lnTo>
                  <a:lnTo>
                    <a:pt x="477" y="978"/>
                  </a:lnTo>
                  <a:lnTo>
                    <a:pt x="487" y="983"/>
                  </a:lnTo>
                  <a:lnTo>
                    <a:pt x="487" y="983"/>
                  </a:lnTo>
                  <a:lnTo>
                    <a:pt x="492" y="980"/>
                  </a:lnTo>
                  <a:lnTo>
                    <a:pt x="499" y="980"/>
                  </a:lnTo>
                  <a:lnTo>
                    <a:pt x="511" y="985"/>
                  </a:lnTo>
                  <a:lnTo>
                    <a:pt x="515" y="983"/>
                  </a:lnTo>
                  <a:lnTo>
                    <a:pt x="522" y="990"/>
                  </a:lnTo>
                  <a:lnTo>
                    <a:pt x="534" y="995"/>
                  </a:lnTo>
                  <a:lnTo>
                    <a:pt x="541" y="990"/>
                  </a:lnTo>
                  <a:lnTo>
                    <a:pt x="544" y="985"/>
                  </a:lnTo>
                  <a:lnTo>
                    <a:pt x="544" y="983"/>
                  </a:lnTo>
                  <a:lnTo>
                    <a:pt x="544" y="980"/>
                  </a:lnTo>
                  <a:lnTo>
                    <a:pt x="546" y="985"/>
                  </a:lnTo>
                  <a:lnTo>
                    <a:pt x="551" y="985"/>
                  </a:lnTo>
                  <a:lnTo>
                    <a:pt x="553" y="988"/>
                  </a:lnTo>
                  <a:lnTo>
                    <a:pt x="553" y="990"/>
                  </a:lnTo>
                  <a:lnTo>
                    <a:pt x="551" y="995"/>
                  </a:lnTo>
                  <a:lnTo>
                    <a:pt x="553" y="999"/>
                  </a:lnTo>
                  <a:lnTo>
                    <a:pt x="555" y="997"/>
                  </a:lnTo>
                  <a:lnTo>
                    <a:pt x="555" y="999"/>
                  </a:lnTo>
                  <a:lnTo>
                    <a:pt x="567" y="999"/>
                  </a:lnTo>
                  <a:lnTo>
                    <a:pt x="567" y="1002"/>
                  </a:lnTo>
                  <a:lnTo>
                    <a:pt x="570" y="1002"/>
                  </a:lnTo>
                  <a:lnTo>
                    <a:pt x="572" y="999"/>
                  </a:lnTo>
                  <a:lnTo>
                    <a:pt x="574" y="995"/>
                  </a:lnTo>
                  <a:lnTo>
                    <a:pt x="577" y="995"/>
                  </a:lnTo>
                  <a:lnTo>
                    <a:pt x="577" y="990"/>
                  </a:lnTo>
                  <a:lnTo>
                    <a:pt x="579" y="990"/>
                  </a:lnTo>
                  <a:lnTo>
                    <a:pt x="581" y="995"/>
                  </a:lnTo>
                  <a:lnTo>
                    <a:pt x="586" y="990"/>
                  </a:lnTo>
                  <a:lnTo>
                    <a:pt x="589" y="990"/>
                  </a:lnTo>
                  <a:lnTo>
                    <a:pt x="591" y="990"/>
                  </a:lnTo>
                  <a:lnTo>
                    <a:pt x="596" y="980"/>
                  </a:lnTo>
                  <a:lnTo>
                    <a:pt x="596" y="980"/>
                  </a:lnTo>
                  <a:lnTo>
                    <a:pt x="598" y="976"/>
                  </a:lnTo>
                  <a:lnTo>
                    <a:pt x="605" y="969"/>
                  </a:lnTo>
                  <a:lnTo>
                    <a:pt x="610" y="966"/>
                  </a:lnTo>
                  <a:lnTo>
                    <a:pt x="615" y="964"/>
                  </a:lnTo>
                  <a:lnTo>
                    <a:pt x="617" y="957"/>
                  </a:lnTo>
                  <a:lnTo>
                    <a:pt x="615" y="954"/>
                  </a:lnTo>
                  <a:lnTo>
                    <a:pt x="615" y="952"/>
                  </a:lnTo>
                  <a:lnTo>
                    <a:pt x="619" y="945"/>
                  </a:lnTo>
                  <a:lnTo>
                    <a:pt x="624" y="938"/>
                  </a:lnTo>
                  <a:lnTo>
                    <a:pt x="624" y="931"/>
                  </a:lnTo>
                  <a:lnTo>
                    <a:pt x="629" y="928"/>
                  </a:lnTo>
                  <a:lnTo>
                    <a:pt x="638" y="921"/>
                  </a:lnTo>
                  <a:lnTo>
                    <a:pt x="638" y="919"/>
                  </a:lnTo>
                  <a:lnTo>
                    <a:pt x="633" y="919"/>
                  </a:lnTo>
                  <a:lnTo>
                    <a:pt x="638" y="919"/>
                  </a:lnTo>
                  <a:lnTo>
                    <a:pt x="648" y="928"/>
                  </a:lnTo>
                  <a:lnTo>
                    <a:pt x="662" y="931"/>
                  </a:lnTo>
                  <a:lnTo>
                    <a:pt x="674" y="928"/>
                  </a:lnTo>
                  <a:lnTo>
                    <a:pt x="676" y="933"/>
                  </a:lnTo>
                  <a:lnTo>
                    <a:pt x="681" y="933"/>
                  </a:lnTo>
                  <a:lnTo>
                    <a:pt x="685" y="924"/>
                  </a:lnTo>
                  <a:lnTo>
                    <a:pt x="690" y="919"/>
                  </a:lnTo>
                  <a:lnTo>
                    <a:pt x="700" y="931"/>
                  </a:lnTo>
                  <a:lnTo>
                    <a:pt x="702" y="933"/>
                  </a:lnTo>
                  <a:lnTo>
                    <a:pt x="709" y="943"/>
                  </a:lnTo>
                  <a:lnTo>
                    <a:pt x="718" y="947"/>
                  </a:lnTo>
                  <a:lnTo>
                    <a:pt x="728" y="952"/>
                  </a:lnTo>
                  <a:lnTo>
                    <a:pt x="726" y="959"/>
                  </a:lnTo>
                  <a:lnTo>
                    <a:pt x="737" y="962"/>
                  </a:lnTo>
                  <a:lnTo>
                    <a:pt x="742" y="962"/>
                  </a:lnTo>
                  <a:lnTo>
                    <a:pt x="752" y="964"/>
                  </a:lnTo>
                  <a:lnTo>
                    <a:pt x="752" y="964"/>
                  </a:lnTo>
                  <a:lnTo>
                    <a:pt x="754" y="959"/>
                  </a:lnTo>
                  <a:lnTo>
                    <a:pt x="763" y="957"/>
                  </a:lnTo>
                  <a:lnTo>
                    <a:pt x="763" y="959"/>
                  </a:lnTo>
                  <a:lnTo>
                    <a:pt x="768" y="962"/>
                  </a:lnTo>
                  <a:lnTo>
                    <a:pt x="775" y="966"/>
                  </a:lnTo>
                  <a:lnTo>
                    <a:pt x="778" y="971"/>
                  </a:lnTo>
                  <a:lnTo>
                    <a:pt x="782" y="980"/>
                  </a:lnTo>
                  <a:lnTo>
                    <a:pt x="785" y="995"/>
                  </a:lnTo>
                  <a:lnTo>
                    <a:pt x="785" y="1002"/>
                  </a:lnTo>
                  <a:lnTo>
                    <a:pt x="778" y="1009"/>
                  </a:lnTo>
                  <a:lnTo>
                    <a:pt x="778" y="1014"/>
                  </a:lnTo>
                  <a:lnTo>
                    <a:pt x="782" y="1021"/>
                  </a:lnTo>
                  <a:lnTo>
                    <a:pt x="782" y="1028"/>
                  </a:lnTo>
                  <a:lnTo>
                    <a:pt x="787" y="1028"/>
                  </a:lnTo>
                  <a:lnTo>
                    <a:pt x="796" y="1021"/>
                  </a:lnTo>
                  <a:lnTo>
                    <a:pt x="799" y="1021"/>
                  </a:lnTo>
                  <a:lnTo>
                    <a:pt x="801" y="1018"/>
                  </a:lnTo>
                  <a:lnTo>
                    <a:pt x="808" y="1018"/>
                  </a:lnTo>
                  <a:lnTo>
                    <a:pt x="813" y="1021"/>
                  </a:lnTo>
                  <a:lnTo>
                    <a:pt x="815" y="1023"/>
                  </a:lnTo>
                  <a:lnTo>
                    <a:pt x="818" y="1023"/>
                  </a:lnTo>
                  <a:lnTo>
                    <a:pt x="815" y="1023"/>
                  </a:lnTo>
                  <a:lnTo>
                    <a:pt x="815" y="1025"/>
                  </a:lnTo>
                  <a:lnTo>
                    <a:pt x="820" y="1025"/>
                  </a:lnTo>
                  <a:lnTo>
                    <a:pt x="820" y="1028"/>
                  </a:lnTo>
                  <a:lnTo>
                    <a:pt x="820" y="1030"/>
                  </a:lnTo>
                  <a:lnTo>
                    <a:pt x="829" y="1028"/>
                  </a:lnTo>
                  <a:lnTo>
                    <a:pt x="832" y="1037"/>
                  </a:lnTo>
                  <a:lnTo>
                    <a:pt x="832" y="1042"/>
                  </a:lnTo>
                  <a:lnTo>
                    <a:pt x="834" y="1044"/>
                  </a:lnTo>
                  <a:lnTo>
                    <a:pt x="834" y="1047"/>
                  </a:lnTo>
                  <a:lnTo>
                    <a:pt x="839" y="1044"/>
                  </a:lnTo>
                  <a:lnTo>
                    <a:pt x="844" y="1051"/>
                  </a:lnTo>
                  <a:lnTo>
                    <a:pt x="846" y="1051"/>
                  </a:lnTo>
                  <a:lnTo>
                    <a:pt x="848" y="1051"/>
                  </a:lnTo>
                  <a:lnTo>
                    <a:pt x="851" y="1051"/>
                  </a:lnTo>
                  <a:lnTo>
                    <a:pt x="855" y="1051"/>
                  </a:lnTo>
                  <a:lnTo>
                    <a:pt x="863" y="1056"/>
                  </a:lnTo>
                  <a:lnTo>
                    <a:pt x="863" y="1061"/>
                  </a:lnTo>
                  <a:lnTo>
                    <a:pt x="867" y="1056"/>
                  </a:lnTo>
                  <a:lnTo>
                    <a:pt x="872" y="1056"/>
                  </a:lnTo>
                  <a:lnTo>
                    <a:pt x="881" y="1058"/>
                  </a:lnTo>
                  <a:lnTo>
                    <a:pt x="889" y="1051"/>
                  </a:lnTo>
                  <a:lnTo>
                    <a:pt x="893" y="1058"/>
                  </a:lnTo>
                  <a:lnTo>
                    <a:pt x="912" y="1061"/>
                  </a:lnTo>
                  <a:lnTo>
                    <a:pt x="919" y="1049"/>
                  </a:lnTo>
                  <a:lnTo>
                    <a:pt x="924" y="1056"/>
                  </a:lnTo>
                  <a:lnTo>
                    <a:pt x="933" y="1058"/>
                  </a:lnTo>
                  <a:lnTo>
                    <a:pt x="936" y="1056"/>
                  </a:lnTo>
                  <a:lnTo>
                    <a:pt x="938" y="1061"/>
                  </a:lnTo>
                  <a:lnTo>
                    <a:pt x="936" y="1061"/>
                  </a:lnTo>
                  <a:lnTo>
                    <a:pt x="938" y="1065"/>
                  </a:lnTo>
                  <a:lnTo>
                    <a:pt x="941" y="1070"/>
                  </a:lnTo>
                  <a:lnTo>
                    <a:pt x="938" y="1070"/>
                  </a:lnTo>
                  <a:lnTo>
                    <a:pt x="943" y="1075"/>
                  </a:lnTo>
                  <a:lnTo>
                    <a:pt x="943" y="1082"/>
                  </a:lnTo>
                  <a:lnTo>
                    <a:pt x="943" y="1084"/>
                  </a:lnTo>
                  <a:lnTo>
                    <a:pt x="943" y="1089"/>
                  </a:lnTo>
                  <a:lnTo>
                    <a:pt x="943" y="1089"/>
                  </a:lnTo>
                  <a:lnTo>
                    <a:pt x="943" y="1091"/>
                  </a:lnTo>
                  <a:lnTo>
                    <a:pt x="943" y="1094"/>
                  </a:lnTo>
                  <a:lnTo>
                    <a:pt x="941" y="1094"/>
                  </a:lnTo>
                  <a:lnTo>
                    <a:pt x="941" y="1096"/>
                  </a:lnTo>
                  <a:lnTo>
                    <a:pt x="938" y="1101"/>
                  </a:lnTo>
                  <a:lnTo>
                    <a:pt x="938" y="1106"/>
                  </a:lnTo>
                  <a:lnTo>
                    <a:pt x="943" y="1108"/>
                  </a:lnTo>
                  <a:lnTo>
                    <a:pt x="945" y="1113"/>
                  </a:lnTo>
                  <a:lnTo>
                    <a:pt x="943" y="1115"/>
                  </a:lnTo>
                  <a:lnTo>
                    <a:pt x="945" y="1117"/>
                  </a:lnTo>
                  <a:lnTo>
                    <a:pt x="943" y="1117"/>
                  </a:lnTo>
                  <a:lnTo>
                    <a:pt x="945" y="1122"/>
                  </a:lnTo>
                  <a:lnTo>
                    <a:pt x="943" y="1127"/>
                  </a:lnTo>
                  <a:lnTo>
                    <a:pt x="941" y="1129"/>
                  </a:lnTo>
                  <a:lnTo>
                    <a:pt x="943" y="1136"/>
                  </a:lnTo>
                  <a:lnTo>
                    <a:pt x="941" y="1136"/>
                  </a:lnTo>
                  <a:lnTo>
                    <a:pt x="943" y="1141"/>
                  </a:lnTo>
                  <a:lnTo>
                    <a:pt x="945" y="1141"/>
                  </a:lnTo>
                  <a:lnTo>
                    <a:pt x="945" y="1146"/>
                  </a:lnTo>
                  <a:lnTo>
                    <a:pt x="943" y="1148"/>
                  </a:lnTo>
                  <a:lnTo>
                    <a:pt x="943" y="1155"/>
                  </a:lnTo>
                  <a:lnTo>
                    <a:pt x="938" y="1162"/>
                  </a:lnTo>
                  <a:lnTo>
                    <a:pt x="938" y="1167"/>
                  </a:lnTo>
                  <a:lnTo>
                    <a:pt x="943" y="1169"/>
                  </a:lnTo>
                  <a:lnTo>
                    <a:pt x="952" y="1172"/>
                  </a:lnTo>
                  <a:lnTo>
                    <a:pt x="955" y="1176"/>
                  </a:lnTo>
                  <a:lnTo>
                    <a:pt x="955" y="1176"/>
                  </a:lnTo>
                  <a:lnTo>
                    <a:pt x="955" y="1172"/>
                  </a:lnTo>
                  <a:lnTo>
                    <a:pt x="959" y="1172"/>
                  </a:lnTo>
                  <a:lnTo>
                    <a:pt x="962" y="1172"/>
                  </a:lnTo>
                  <a:lnTo>
                    <a:pt x="959" y="1172"/>
                  </a:lnTo>
                  <a:lnTo>
                    <a:pt x="959" y="1167"/>
                  </a:lnTo>
                  <a:lnTo>
                    <a:pt x="962" y="1167"/>
                  </a:lnTo>
                  <a:lnTo>
                    <a:pt x="962" y="1162"/>
                  </a:lnTo>
                  <a:lnTo>
                    <a:pt x="964" y="1162"/>
                  </a:lnTo>
                  <a:lnTo>
                    <a:pt x="966" y="1167"/>
                  </a:lnTo>
                  <a:lnTo>
                    <a:pt x="966" y="1162"/>
                  </a:lnTo>
                  <a:lnTo>
                    <a:pt x="971" y="1165"/>
                  </a:lnTo>
                  <a:lnTo>
                    <a:pt x="971" y="1162"/>
                  </a:lnTo>
                  <a:lnTo>
                    <a:pt x="969" y="1160"/>
                  </a:lnTo>
                  <a:lnTo>
                    <a:pt x="971" y="1160"/>
                  </a:lnTo>
                  <a:lnTo>
                    <a:pt x="966" y="1150"/>
                  </a:lnTo>
                  <a:lnTo>
                    <a:pt x="969" y="1148"/>
                  </a:lnTo>
                  <a:lnTo>
                    <a:pt x="974" y="1153"/>
                  </a:lnTo>
                  <a:lnTo>
                    <a:pt x="971" y="1148"/>
                  </a:lnTo>
                  <a:lnTo>
                    <a:pt x="976" y="1146"/>
                  </a:lnTo>
                  <a:lnTo>
                    <a:pt x="971" y="1141"/>
                  </a:lnTo>
                  <a:lnTo>
                    <a:pt x="981" y="1141"/>
                  </a:lnTo>
                  <a:lnTo>
                    <a:pt x="976" y="1136"/>
                  </a:lnTo>
                  <a:lnTo>
                    <a:pt x="976" y="1120"/>
                  </a:lnTo>
                  <a:lnTo>
                    <a:pt x="981" y="1117"/>
                  </a:lnTo>
                  <a:lnTo>
                    <a:pt x="978" y="1113"/>
                  </a:lnTo>
                  <a:lnTo>
                    <a:pt x="981" y="1110"/>
                  </a:lnTo>
                  <a:lnTo>
                    <a:pt x="981" y="1115"/>
                  </a:lnTo>
                  <a:lnTo>
                    <a:pt x="983" y="1113"/>
                  </a:lnTo>
                  <a:lnTo>
                    <a:pt x="983" y="1108"/>
                  </a:lnTo>
                  <a:lnTo>
                    <a:pt x="985" y="1108"/>
                  </a:lnTo>
                  <a:lnTo>
                    <a:pt x="985" y="1103"/>
                  </a:lnTo>
                  <a:lnTo>
                    <a:pt x="988" y="1101"/>
                  </a:lnTo>
                  <a:lnTo>
                    <a:pt x="988" y="1094"/>
                  </a:lnTo>
                  <a:lnTo>
                    <a:pt x="990" y="1094"/>
                  </a:lnTo>
                  <a:lnTo>
                    <a:pt x="992" y="1096"/>
                  </a:lnTo>
                  <a:lnTo>
                    <a:pt x="995" y="1096"/>
                  </a:lnTo>
                  <a:lnTo>
                    <a:pt x="995" y="1094"/>
                  </a:lnTo>
                  <a:lnTo>
                    <a:pt x="997" y="1091"/>
                  </a:lnTo>
                  <a:lnTo>
                    <a:pt x="1000" y="1094"/>
                  </a:lnTo>
                  <a:lnTo>
                    <a:pt x="1004" y="1089"/>
                  </a:lnTo>
                  <a:lnTo>
                    <a:pt x="1000" y="1089"/>
                  </a:lnTo>
                  <a:lnTo>
                    <a:pt x="1000" y="1089"/>
                  </a:lnTo>
                  <a:lnTo>
                    <a:pt x="997" y="1087"/>
                  </a:lnTo>
                  <a:lnTo>
                    <a:pt x="1000" y="1084"/>
                  </a:lnTo>
                  <a:lnTo>
                    <a:pt x="1009" y="1084"/>
                  </a:lnTo>
                  <a:lnTo>
                    <a:pt x="1004" y="1082"/>
                  </a:lnTo>
                  <a:lnTo>
                    <a:pt x="1004" y="1080"/>
                  </a:lnTo>
                  <a:lnTo>
                    <a:pt x="1004" y="1080"/>
                  </a:lnTo>
                  <a:lnTo>
                    <a:pt x="1002" y="1080"/>
                  </a:lnTo>
                  <a:lnTo>
                    <a:pt x="1004" y="1075"/>
                  </a:lnTo>
                  <a:lnTo>
                    <a:pt x="1004" y="1077"/>
                  </a:lnTo>
                  <a:lnTo>
                    <a:pt x="1004" y="1075"/>
                  </a:lnTo>
                  <a:lnTo>
                    <a:pt x="1004" y="1070"/>
                  </a:lnTo>
                  <a:lnTo>
                    <a:pt x="1007" y="1073"/>
                  </a:lnTo>
                  <a:lnTo>
                    <a:pt x="1009" y="1070"/>
                  </a:lnTo>
                  <a:lnTo>
                    <a:pt x="1007" y="1070"/>
                  </a:lnTo>
                  <a:lnTo>
                    <a:pt x="1007" y="1065"/>
                  </a:lnTo>
                  <a:lnTo>
                    <a:pt x="1009" y="1063"/>
                  </a:lnTo>
                  <a:lnTo>
                    <a:pt x="1007" y="1063"/>
                  </a:lnTo>
                  <a:lnTo>
                    <a:pt x="1007" y="1058"/>
                  </a:lnTo>
                  <a:lnTo>
                    <a:pt x="1004" y="1058"/>
                  </a:lnTo>
                  <a:lnTo>
                    <a:pt x="1004" y="1058"/>
                  </a:lnTo>
                  <a:lnTo>
                    <a:pt x="1009" y="1056"/>
                  </a:lnTo>
                  <a:lnTo>
                    <a:pt x="1011" y="1056"/>
                  </a:lnTo>
                  <a:lnTo>
                    <a:pt x="1011" y="1054"/>
                  </a:lnTo>
                  <a:lnTo>
                    <a:pt x="1014" y="1056"/>
                  </a:lnTo>
                  <a:lnTo>
                    <a:pt x="1016" y="1051"/>
                  </a:lnTo>
                  <a:lnTo>
                    <a:pt x="1018" y="1047"/>
                  </a:lnTo>
                  <a:lnTo>
                    <a:pt x="1018" y="1049"/>
                  </a:lnTo>
                  <a:lnTo>
                    <a:pt x="1018" y="1044"/>
                  </a:lnTo>
                  <a:lnTo>
                    <a:pt x="1026" y="1044"/>
                  </a:lnTo>
                  <a:lnTo>
                    <a:pt x="1026" y="1037"/>
                  </a:lnTo>
                  <a:lnTo>
                    <a:pt x="1028" y="1032"/>
                  </a:lnTo>
                  <a:lnTo>
                    <a:pt x="1035" y="1028"/>
                  </a:lnTo>
                  <a:lnTo>
                    <a:pt x="1037" y="1023"/>
                  </a:lnTo>
                  <a:lnTo>
                    <a:pt x="1042" y="1021"/>
                  </a:lnTo>
                  <a:lnTo>
                    <a:pt x="1042" y="1018"/>
                  </a:lnTo>
                  <a:lnTo>
                    <a:pt x="1040" y="1023"/>
                  </a:lnTo>
                  <a:lnTo>
                    <a:pt x="1037" y="1021"/>
                  </a:lnTo>
                  <a:lnTo>
                    <a:pt x="1042" y="1009"/>
                  </a:lnTo>
                  <a:lnTo>
                    <a:pt x="1042" y="1009"/>
                  </a:lnTo>
                  <a:lnTo>
                    <a:pt x="1047" y="1011"/>
                  </a:lnTo>
                  <a:lnTo>
                    <a:pt x="1049" y="1009"/>
                  </a:lnTo>
                  <a:lnTo>
                    <a:pt x="1052" y="1009"/>
                  </a:lnTo>
                  <a:lnTo>
                    <a:pt x="1052" y="1009"/>
                  </a:lnTo>
                  <a:lnTo>
                    <a:pt x="1052" y="1006"/>
                  </a:lnTo>
                  <a:lnTo>
                    <a:pt x="1056" y="1009"/>
                  </a:lnTo>
                  <a:lnTo>
                    <a:pt x="1059" y="1006"/>
                  </a:lnTo>
                  <a:lnTo>
                    <a:pt x="1054" y="1004"/>
                  </a:lnTo>
                  <a:lnTo>
                    <a:pt x="1054" y="1002"/>
                  </a:lnTo>
                  <a:lnTo>
                    <a:pt x="1056" y="1004"/>
                  </a:lnTo>
                  <a:lnTo>
                    <a:pt x="1061" y="1004"/>
                  </a:lnTo>
                  <a:lnTo>
                    <a:pt x="1061" y="999"/>
                  </a:lnTo>
                  <a:lnTo>
                    <a:pt x="1061" y="999"/>
                  </a:lnTo>
                  <a:lnTo>
                    <a:pt x="1063" y="999"/>
                  </a:lnTo>
                  <a:lnTo>
                    <a:pt x="1063" y="997"/>
                  </a:lnTo>
                  <a:lnTo>
                    <a:pt x="1066" y="997"/>
                  </a:lnTo>
                  <a:lnTo>
                    <a:pt x="1070" y="995"/>
                  </a:lnTo>
                  <a:lnTo>
                    <a:pt x="1070" y="997"/>
                  </a:lnTo>
                  <a:lnTo>
                    <a:pt x="1080" y="990"/>
                  </a:lnTo>
                  <a:lnTo>
                    <a:pt x="1075" y="988"/>
                  </a:lnTo>
                  <a:lnTo>
                    <a:pt x="1078" y="980"/>
                  </a:lnTo>
                  <a:lnTo>
                    <a:pt x="1080" y="978"/>
                  </a:lnTo>
                  <a:lnTo>
                    <a:pt x="1082" y="978"/>
                  </a:lnTo>
                  <a:lnTo>
                    <a:pt x="1080" y="976"/>
                  </a:lnTo>
                  <a:lnTo>
                    <a:pt x="1082" y="976"/>
                  </a:lnTo>
                  <a:lnTo>
                    <a:pt x="1085" y="976"/>
                  </a:lnTo>
                  <a:lnTo>
                    <a:pt x="1085" y="971"/>
                  </a:lnTo>
                  <a:lnTo>
                    <a:pt x="1087" y="971"/>
                  </a:lnTo>
                  <a:lnTo>
                    <a:pt x="1087" y="969"/>
                  </a:lnTo>
                  <a:lnTo>
                    <a:pt x="1089" y="966"/>
                  </a:lnTo>
                  <a:lnTo>
                    <a:pt x="1092" y="962"/>
                  </a:lnTo>
                  <a:lnTo>
                    <a:pt x="1089" y="952"/>
                  </a:lnTo>
                  <a:lnTo>
                    <a:pt x="1094" y="945"/>
                  </a:lnTo>
                  <a:lnTo>
                    <a:pt x="1092" y="943"/>
                  </a:lnTo>
                  <a:lnTo>
                    <a:pt x="1096" y="940"/>
                  </a:lnTo>
                  <a:lnTo>
                    <a:pt x="1094" y="938"/>
                  </a:lnTo>
                  <a:lnTo>
                    <a:pt x="1099" y="938"/>
                  </a:lnTo>
                  <a:lnTo>
                    <a:pt x="1101" y="933"/>
                  </a:lnTo>
                  <a:lnTo>
                    <a:pt x="1113" y="938"/>
                  </a:lnTo>
                  <a:lnTo>
                    <a:pt x="1120" y="938"/>
                  </a:lnTo>
                  <a:lnTo>
                    <a:pt x="1122" y="938"/>
                  </a:lnTo>
                  <a:lnTo>
                    <a:pt x="1125" y="933"/>
                  </a:lnTo>
                  <a:lnTo>
                    <a:pt x="1129" y="933"/>
                  </a:lnTo>
                  <a:lnTo>
                    <a:pt x="1129" y="933"/>
                  </a:lnTo>
                  <a:lnTo>
                    <a:pt x="1125" y="933"/>
                  </a:lnTo>
                  <a:lnTo>
                    <a:pt x="1127" y="926"/>
                  </a:lnTo>
                  <a:lnTo>
                    <a:pt x="1129" y="928"/>
                  </a:lnTo>
                  <a:lnTo>
                    <a:pt x="1134" y="928"/>
                  </a:lnTo>
                  <a:lnTo>
                    <a:pt x="1132" y="924"/>
                  </a:lnTo>
                  <a:lnTo>
                    <a:pt x="1137" y="926"/>
                  </a:lnTo>
                  <a:lnTo>
                    <a:pt x="1137" y="924"/>
                  </a:lnTo>
                  <a:lnTo>
                    <a:pt x="1134" y="921"/>
                  </a:lnTo>
                  <a:lnTo>
                    <a:pt x="1139" y="921"/>
                  </a:lnTo>
                  <a:lnTo>
                    <a:pt x="1141" y="919"/>
                  </a:lnTo>
                  <a:lnTo>
                    <a:pt x="1139" y="917"/>
                  </a:lnTo>
                  <a:lnTo>
                    <a:pt x="1144" y="914"/>
                  </a:lnTo>
                  <a:lnTo>
                    <a:pt x="1144" y="914"/>
                  </a:lnTo>
                  <a:lnTo>
                    <a:pt x="1144" y="919"/>
                  </a:lnTo>
                  <a:lnTo>
                    <a:pt x="1146" y="919"/>
                  </a:lnTo>
                  <a:lnTo>
                    <a:pt x="1146" y="917"/>
                  </a:lnTo>
                  <a:lnTo>
                    <a:pt x="1144" y="912"/>
                  </a:lnTo>
                  <a:lnTo>
                    <a:pt x="1144" y="910"/>
                  </a:lnTo>
                  <a:lnTo>
                    <a:pt x="1146" y="907"/>
                  </a:lnTo>
                  <a:lnTo>
                    <a:pt x="1153" y="910"/>
                  </a:lnTo>
                  <a:lnTo>
                    <a:pt x="1153" y="905"/>
                  </a:lnTo>
                  <a:lnTo>
                    <a:pt x="1158" y="900"/>
                  </a:lnTo>
                  <a:lnTo>
                    <a:pt x="1163" y="900"/>
                  </a:lnTo>
                  <a:lnTo>
                    <a:pt x="1163" y="900"/>
                  </a:lnTo>
                  <a:lnTo>
                    <a:pt x="1165" y="900"/>
                  </a:lnTo>
                  <a:lnTo>
                    <a:pt x="1167" y="900"/>
                  </a:lnTo>
                  <a:lnTo>
                    <a:pt x="1167" y="902"/>
                  </a:lnTo>
                  <a:lnTo>
                    <a:pt x="1167" y="905"/>
                  </a:lnTo>
                  <a:lnTo>
                    <a:pt x="1170" y="902"/>
                  </a:lnTo>
                  <a:lnTo>
                    <a:pt x="1174" y="905"/>
                  </a:lnTo>
                  <a:lnTo>
                    <a:pt x="1179" y="902"/>
                  </a:lnTo>
                  <a:lnTo>
                    <a:pt x="1181" y="907"/>
                  </a:lnTo>
                  <a:lnTo>
                    <a:pt x="1184" y="910"/>
                  </a:lnTo>
                  <a:lnTo>
                    <a:pt x="1186" y="912"/>
                  </a:lnTo>
                  <a:lnTo>
                    <a:pt x="1196" y="912"/>
                  </a:lnTo>
                  <a:lnTo>
                    <a:pt x="1198" y="919"/>
                  </a:lnTo>
                  <a:lnTo>
                    <a:pt x="1205" y="921"/>
                  </a:lnTo>
                  <a:lnTo>
                    <a:pt x="1210" y="921"/>
                  </a:lnTo>
                  <a:lnTo>
                    <a:pt x="1217" y="924"/>
                  </a:lnTo>
                  <a:lnTo>
                    <a:pt x="1219" y="928"/>
                  </a:lnTo>
                  <a:lnTo>
                    <a:pt x="1229" y="938"/>
                  </a:lnTo>
                  <a:lnTo>
                    <a:pt x="1233" y="943"/>
                  </a:lnTo>
                  <a:lnTo>
                    <a:pt x="1238" y="945"/>
                  </a:lnTo>
                  <a:lnTo>
                    <a:pt x="1243" y="943"/>
                  </a:lnTo>
                  <a:lnTo>
                    <a:pt x="1245" y="945"/>
                  </a:lnTo>
                  <a:lnTo>
                    <a:pt x="1248" y="952"/>
                  </a:lnTo>
                  <a:lnTo>
                    <a:pt x="1252" y="959"/>
                  </a:lnTo>
                  <a:lnTo>
                    <a:pt x="1262" y="966"/>
                  </a:lnTo>
                  <a:lnTo>
                    <a:pt x="1262" y="971"/>
                  </a:lnTo>
                  <a:lnTo>
                    <a:pt x="1267" y="971"/>
                  </a:lnTo>
                  <a:lnTo>
                    <a:pt x="1271" y="983"/>
                  </a:lnTo>
                  <a:lnTo>
                    <a:pt x="1283" y="978"/>
                  </a:lnTo>
                  <a:lnTo>
                    <a:pt x="1288" y="980"/>
                  </a:lnTo>
                  <a:lnTo>
                    <a:pt x="1290" y="980"/>
                  </a:lnTo>
                  <a:lnTo>
                    <a:pt x="1295" y="985"/>
                  </a:lnTo>
                  <a:lnTo>
                    <a:pt x="1300" y="978"/>
                  </a:lnTo>
                  <a:lnTo>
                    <a:pt x="1309" y="973"/>
                  </a:lnTo>
                  <a:lnTo>
                    <a:pt x="1311" y="971"/>
                  </a:lnTo>
                  <a:lnTo>
                    <a:pt x="1318" y="971"/>
                  </a:lnTo>
                  <a:lnTo>
                    <a:pt x="1321" y="966"/>
                  </a:lnTo>
                  <a:lnTo>
                    <a:pt x="1326" y="957"/>
                  </a:lnTo>
                  <a:lnTo>
                    <a:pt x="1330" y="962"/>
                  </a:lnTo>
                  <a:lnTo>
                    <a:pt x="1330" y="957"/>
                  </a:lnTo>
                  <a:lnTo>
                    <a:pt x="1337" y="952"/>
                  </a:lnTo>
                  <a:lnTo>
                    <a:pt x="1354" y="959"/>
                  </a:lnTo>
                  <a:lnTo>
                    <a:pt x="1359" y="962"/>
                  </a:lnTo>
                  <a:lnTo>
                    <a:pt x="1366" y="976"/>
                  </a:lnTo>
                  <a:lnTo>
                    <a:pt x="1375" y="988"/>
                  </a:lnTo>
                  <a:lnTo>
                    <a:pt x="1373" y="988"/>
                  </a:lnTo>
                  <a:lnTo>
                    <a:pt x="1375" y="990"/>
                  </a:lnTo>
                  <a:lnTo>
                    <a:pt x="1380" y="995"/>
                  </a:lnTo>
                  <a:lnTo>
                    <a:pt x="1387" y="995"/>
                  </a:lnTo>
                  <a:lnTo>
                    <a:pt x="1394" y="990"/>
                  </a:lnTo>
                  <a:lnTo>
                    <a:pt x="1404" y="992"/>
                  </a:lnTo>
                  <a:lnTo>
                    <a:pt x="1411" y="983"/>
                  </a:lnTo>
                  <a:lnTo>
                    <a:pt x="1418" y="985"/>
                  </a:lnTo>
                  <a:lnTo>
                    <a:pt x="1422" y="985"/>
                  </a:lnTo>
                  <a:lnTo>
                    <a:pt x="1432" y="985"/>
                  </a:lnTo>
                  <a:lnTo>
                    <a:pt x="1437" y="983"/>
                  </a:lnTo>
                  <a:lnTo>
                    <a:pt x="1439" y="971"/>
                  </a:lnTo>
                  <a:lnTo>
                    <a:pt x="1441" y="969"/>
                  </a:lnTo>
                  <a:lnTo>
                    <a:pt x="1455" y="969"/>
                  </a:lnTo>
                  <a:lnTo>
                    <a:pt x="1455" y="962"/>
                  </a:lnTo>
                  <a:lnTo>
                    <a:pt x="1463" y="957"/>
                  </a:lnTo>
                  <a:lnTo>
                    <a:pt x="1470" y="957"/>
                  </a:lnTo>
                  <a:lnTo>
                    <a:pt x="1474" y="957"/>
                  </a:lnTo>
                  <a:lnTo>
                    <a:pt x="1470" y="938"/>
                  </a:lnTo>
                  <a:lnTo>
                    <a:pt x="1470" y="938"/>
                  </a:lnTo>
                  <a:close/>
                </a:path>
              </a:pathLst>
            </a:custGeom>
            <a:solidFill>
              <a:srgbClr val="433356">
                <a:lumMod val="60000"/>
                <a:lumOff val="4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52" name="Freeform 16"/>
            <p:cNvSpPr>
              <a:spLocks/>
            </p:cNvSpPr>
            <p:nvPr/>
          </p:nvSpPr>
          <p:spPr bwMode="auto">
            <a:xfrm>
              <a:off x="2116" y="722"/>
              <a:ext cx="855" cy="647"/>
            </a:xfrm>
            <a:custGeom>
              <a:avLst/>
              <a:gdLst>
                <a:gd name="T0" fmla="*/ 836 w 855"/>
                <a:gd name="T1" fmla="*/ 576 h 647"/>
                <a:gd name="T2" fmla="*/ 836 w 855"/>
                <a:gd name="T3" fmla="*/ 501 h 647"/>
                <a:gd name="T4" fmla="*/ 829 w 855"/>
                <a:gd name="T5" fmla="*/ 418 h 647"/>
                <a:gd name="T6" fmla="*/ 812 w 855"/>
                <a:gd name="T7" fmla="*/ 324 h 647"/>
                <a:gd name="T8" fmla="*/ 737 w 855"/>
                <a:gd name="T9" fmla="*/ 302 h 647"/>
                <a:gd name="T10" fmla="*/ 708 w 855"/>
                <a:gd name="T11" fmla="*/ 281 h 647"/>
                <a:gd name="T12" fmla="*/ 704 w 855"/>
                <a:gd name="T13" fmla="*/ 222 h 647"/>
                <a:gd name="T14" fmla="*/ 670 w 855"/>
                <a:gd name="T15" fmla="*/ 184 h 647"/>
                <a:gd name="T16" fmla="*/ 680 w 855"/>
                <a:gd name="T17" fmla="*/ 104 h 647"/>
                <a:gd name="T18" fmla="*/ 649 w 855"/>
                <a:gd name="T19" fmla="*/ 52 h 647"/>
                <a:gd name="T20" fmla="*/ 607 w 855"/>
                <a:gd name="T21" fmla="*/ 54 h 647"/>
                <a:gd name="T22" fmla="*/ 583 w 855"/>
                <a:gd name="T23" fmla="*/ 47 h 647"/>
                <a:gd name="T24" fmla="*/ 543 w 855"/>
                <a:gd name="T25" fmla="*/ 17 h 647"/>
                <a:gd name="T26" fmla="*/ 515 w 855"/>
                <a:gd name="T27" fmla="*/ 5 h 647"/>
                <a:gd name="T28" fmla="*/ 479 w 855"/>
                <a:gd name="T29" fmla="*/ 50 h 647"/>
                <a:gd name="T30" fmla="*/ 479 w 855"/>
                <a:gd name="T31" fmla="*/ 104 h 647"/>
                <a:gd name="T32" fmla="*/ 474 w 855"/>
                <a:gd name="T33" fmla="*/ 165 h 647"/>
                <a:gd name="T34" fmla="*/ 382 w 855"/>
                <a:gd name="T35" fmla="*/ 151 h 647"/>
                <a:gd name="T36" fmla="*/ 333 w 855"/>
                <a:gd name="T37" fmla="*/ 203 h 647"/>
                <a:gd name="T38" fmla="*/ 290 w 855"/>
                <a:gd name="T39" fmla="*/ 191 h 647"/>
                <a:gd name="T40" fmla="*/ 222 w 855"/>
                <a:gd name="T41" fmla="*/ 154 h 647"/>
                <a:gd name="T42" fmla="*/ 170 w 855"/>
                <a:gd name="T43" fmla="*/ 191 h 647"/>
                <a:gd name="T44" fmla="*/ 132 w 855"/>
                <a:gd name="T45" fmla="*/ 196 h 647"/>
                <a:gd name="T46" fmla="*/ 99 w 855"/>
                <a:gd name="T47" fmla="*/ 189 h 647"/>
                <a:gd name="T48" fmla="*/ 94 w 855"/>
                <a:gd name="T49" fmla="*/ 198 h 647"/>
                <a:gd name="T50" fmla="*/ 82 w 855"/>
                <a:gd name="T51" fmla="*/ 227 h 647"/>
                <a:gd name="T52" fmla="*/ 59 w 855"/>
                <a:gd name="T53" fmla="*/ 272 h 647"/>
                <a:gd name="T54" fmla="*/ 21 w 855"/>
                <a:gd name="T55" fmla="*/ 305 h 647"/>
                <a:gd name="T56" fmla="*/ 9 w 855"/>
                <a:gd name="T57" fmla="*/ 359 h 647"/>
                <a:gd name="T58" fmla="*/ 21 w 855"/>
                <a:gd name="T59" fmla="*/ 418 h 647"/>
                <a:gd name="T60" fmla="*/ 37 w 855"/>
                <a:gd name="T61" fmla="*/ 456 h 647"/>
                <a:gd name="T62" fmla="*/ 47 w 855"/>
                <a:gd name="T63" fmla="*/ 489 h 647"/>
                <a:gd name="T64" fmla="*/ 59 w 855"/>
                <a:gd name="T65" fmla="*/ 508 h 647"/>
                <a:gd name="T66" fmla="*/ 75 w 855"/>
                <a:gd name="T67" fmla="*/ 534 h 647"/>
                <a:gd name="T68" fmla="*/ 103 w 855"/>
                <a:gd name="T69" fmla="*/ 546 h 647"/>
                <a:gd name="T70" fmla="*/ 137 w 855"/>
                <a:gd name="T71" fmla="*/ 536 h 647"/>
                <a:gd name="T72" fmla="*/ 139 w 855"/>
                <a:gd name="T73" fmla="*/ 576 h 647"/>
                <a:gd name="T74" fmla="*/ 155 w 855"/>
                <a:gd name="T75" fmla="*/ 579 h 647"/>
                <a:gd name="T76" fmla="*/ 181 w 855"/>
                <a:gd name="T77" fmla="*/ 569 h 647"/>
                <a:gd name="T78" fmla="*/ 229 w 855"/>
                <a:gd name="T79" fmla="*/ 562 h 647"/>
                <a:gd name="T80" fmla="*/ 326 w 855"/>
                <a:gd name="T81" fmla="*/ 515 h 647"/>
                <a:gd name="T82" fmla="*/ 352 w 855"/>
                <a:gd name="T83" fmla="*/ 487 h 647"/>
                <a:gd name="T84" fmla="*/ 370 w 855"/>
                <a:gd name="T85" fmla="*/ 461 h 647"/>
                <a:gd name="T86" fmla="*/ 389 w 855"/>
                <a:gd name="T87" fmla="*/ 461 h 647"/>
                <a:gd name="T88" fmla="*/ 413 w 855"/>
                <a:gd name="T89" fmla="*/ 475 h 647"/>
                <a:gd name="T90" fmla="*/ 441 w 855"/>
                <a:gd name="T91" fmla="*/ 470 h 647"/>
                <a:gd name="T92" fmla="*/ 458 w 855"/>
                <a:gd name="T93" fmla="*/ 503 h 647"/>
                <a:gd name="T94" fmla="*/ 479 w 855"/>
                <a:gd name="T95" fmla="*/ 527 h 647"/>
                <a:gd name="T96" fmla="*/ 503 w 855"/>
                <a:gd name="T97" fmla="*/ 564 h 647"/>
                <a:gd name="T98" fmla="*/ 524 w 855"/>
                <a:gd name="T99" fmla="*/ 583 h 647"/>
                <a:gd name="T100" fmla="*/ 583 w 855"/>
                <a:gd name="T101" fmla="*/ 614 h 647"/>
                <a:gd name="T102" fmla="*/ 604 w 855"/>
                <a:gd name="T103" fmla="*/ 588 h 647"/>
                <a:gd name="T104" fmla="*/ 642 w 855"/>
                <a:gd name="T105" fmla="*/ 600 h 647"/>
                <a:gd name="T106" fmla="*/ 673 w 855"/>
                <a:gd name="T107" fmla="*/ 616 h 647"/>
                <a:gd name="T108" fmla="*/ 685 w 855"/>
                <a:gd name="T109" fmla="*/ 638 h 647"/>
                <a:gd name="T110" fmla="*/ 708 w 855"/>
                <a:gd name="T111" fmla="*/ 647 h 647"/>
                <a:gd name="T112" fmla="*/ 727 w 855"/>
                <a:gd name="T113" fmla="*/ 628 h 647"/>
                <a:gd name="T114" fmla="*/ 748 w 855"/>
                <a:gd name="T115" fmla="*/ 593 h 647"/>
                <a:gd name="T116" fmla="*/ 760 w 855"/>
                <a:gd name="T117" fmla="*/ 595 h 647"/>
                <a:gd name="T118" fmla="*/ 803 w 855"/>
                <a:gd name="T119" fmla="*/ 612 h 647"/>
                <a:gd name="T120" fmla="*/ 819 w 855"/>
                <a:gd name="T121" fmla="*/ 621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55" h="647">
                  <a:moveTo>
                    <a:pt x="850" y="609"/>
                  </a:moveTo>
                  <a:lnTo>
                    <a:pt x="850" y="602"/>
                  </a:lnTo>
                  <a:lnTo>
                    <a:pt x="850" y="602"/>
                  </a:lnTo>
                  <a:lnTo>
                    <a:pt x="845" y="595"/>
                  </a:lnTo>
                  <a:lnTo>
                    <a:pt x="843" y="593"/>
                  </a:lnTo>
                  <a:lnTo>
                    <a:pt x="843" y="588"/>
                  </a:lnTo>
                  <a:lnTo>
                    <a:pt x="838" y="583"/>
                  </a:lnTo>
                  <a:lnTo>
                    <a:pt x="836" y="579"/>
                  </a:lnTo>
                  <a:lnTo>
                    <a:pt x="831" y="576"/>
                  </a:lnTo>
                  <a:lnTo>
                    <a:pt x="831" y="574"/>
                  </a:lnTo>
                  <a:lnTo>
                    <a:pt x="836" y="576"/>
                  </a:lnTo>
                  <a:lnTo>
                    <a:pt x="826" y="564"/>
                  </a:lnTo>
                  <a:lnTo>
                    <a:pt x="831" y="562"/>
                  </a:lnTo>
                  <a:lnTo>
                    <a:pt x="833" y="557"/>
                  </a:lnTo>
                  <a:lnTo>
                    <a:pt x="824" y="555"/>
                  </a:lnTo>
                  <a:lnTo>
                    <a:pt x="817" y="550"/>
                  </a:lnTo>
                  <a:lnTo>
                    <a:pt x="831" y="531"/>
                  </a:lnTo>
                  <a:lnTo>
                    <a:pt x="829" y="527"/>
                  </a:lnTo>
                  <a:lnTo>
                    <a:pt x="836" y="517"/>
                  </a:lnTo>
                  <a:lnTo>
                    <a:pt x="843" y="513"/>
                  </a:lnTo>
                  <a:lnTo>
                    <a:pt x="836" y="508"/>
                  </a:lnTo>
                  <a:lnTo>
                    <a:pt x="836" y="501"/>
                  </a:lnTo>
                  <a:lnTo>
                    <a:pt x="831" y="494"/>
                  </a:lnTo>
                  <a:lnTo>
                    <a:pt x="822" y="484"/>
                  </a:lnTo>
                  <a:lnTo>
                    <a:pt x="822" y="484"/>
                  </a:lnTo>
                  <a:lnTo>
                    <a:pt x="829" y="475"/>
                  </a:lnTo>
                  <a:lnTo>
                    <a:pt x="836" y="468"/>
                  </a:lnTo>
                  <a:lnTo>
                    <a:pt x="831" y="461"/>
                  </a:lnTo>
                  <a:lnTo>
                    <a:pt x="826" y="437"/>
                  </a:lnTo>
                  <a:lnTo>
                    <a:pt x="826" y="435"/>
                  </a:lnTo>
                  <a:lnTo>
                    <a:pt x="826" y="430"/>
                  </a:lnTo>
                  <a:lnTo>
                    <a:pt x="831" y="420"/>
                  </a:lnTo>
                  <a:lnTo>
                    <a:pt x="829" y="418"/>
                  </a:lnTo>
                  <a:lnTo>
                    <a:pt x="831" y="404"/>
                  </a:lnTo>
                  <a:lnTo>
                    <a:pt x="826" y="399"/>
                  </a:lnTo>
                  <a:lnTo>
                    <a:pt x="826" y="394"/>
                  </a:lnTo>
                  <a:lnTo>
                    <a:pt x="836" y="383"/>
                  </a:lnTo>
                  <a:lnTo>
                    <a:pt x="841" y="376"/>
                  </a:lnTo>
                  <a:lnTo>
                    <a:pt x="836" y="364"/>
                  </a:lnTo>
                  <a:lnTo>
                    <a:pt x="822" y="352"/>
                  </a:lnTo>
                  <a:lnTo>
                    <a:pt x="819" y="345"/>
                  </a:lnTo>
                  <a:lnTo>
                    <a:pt x="819" y="338"/>
                  </a:lnTo>
                  <a:lnTo>
                    <a:pt x="822" y="324"/>
                  </a:lnTo>
                  <a:lnTo>
                    <a:pt x="812" y="324"/>
                  </a:lnTo>
                  <a:lnTo>
                    <a:pt x="805" y="307"/>
                  </a:lnTo>
                  <a:lnTo>
                    <a:pt x="798" y="309"/>
                  </a:lnTo>
                  <a:lnTo>
                    <a:pt x="784" y="305"/>
                  </a:lnTo>
                  <a:lnTo>
                    <a:pt x="781" y="298"/>
                  </a:lnTo>
                  <a:lnTo>
                    <a:pt x="774" y="291"/>
                  </a:lnTo>
                  <a:lnTo>
                    <a:pt x="767" y="288"/>
                  </a:lnTo>
                  <a:lnTo>
                    <a:pt x="765" y="283"/>
                  </a:lnTo>
                  <a:lnTo>
                    <a:pt x="760" y="281"/>
                  </a:lnTo>
                  <a:lnTo>
                    <a:pt x="755" y="281"/>
                  </a:lnTo>
                  <a:lnTo>
                    <a:pt x="751" y="281"/>
                  </a:lnTo>
                  <a:lnTo>
                    <a:pt x="737" y="302"/>
                  </a:lnTo>
                  <a:lnTo>
                    <a:pt x="722" y="314"/>
                  </a:lnTo>
                  <a:lnTo>
                    <a:pt x="718" y="314"/>
                  </a:lnTo>
                  <a:lnTo>
                    <a:pt x="715" y="309"/>
                  </a:lnTo>
                  <a:lnTo>
                    <a:pt x="713" y="309"/>
                  </a:lnTo>
                  <a:lnTo>
                    <a:pt x="708" y="305"/>
                  </a:lnTo>
                  <a:lnTo>
                    <a:pt x="713" y="302"/>
                  </a:lnTo>
                  <a:lnTo>
                    <a:pt x="713" y="300"/>
                  </a:lnTo>
                  <a:lnTo>
                    <a:pt x="713" y="295"/>
                  </a:lnTo>
                  <a:lnTo>
                    <a:pt x="713" y="293"/>
                  </a:lnTo>
                  <a:lnTo>
                    <a:pt x="713" y="291"/>
                  </a:lnTo>
                  <a:lnTo>
                    <a:pt x="708" y="281"/>
                  </a:lnTo>
                  <a:lnTo>
                    <a:pt x="715" y="276"/>
                  </a:lnTo>
                  <a:lnTo>
                    <a:pt x="713" y="274"/>
                  </a:lnTo>
                  <a:lnTo>
                    <a:pt x="718" y="272"/>
                  </a:lnTo>
                  <a:lnTo>
                    <a:pt x="713" y="267"/>
                  </a:lnTo>
                  <a:lnTo>
                    <a:pt x="718" y="260"/>
                  </a:lnTo>
                  <a:lnTo>
                    <a:pt x="718" y="257"/>
                  </a:lnTo>
                  <a:lnTo>
                    <a:pt x="715" y="241"/>
                  </a:lnTo>
                  <a:lnTo>
                    <a:pt x="711" y="231"/>
                  </a:lnTo>
                  <a:lnTo>
                    <a:pt x="708" y="222"/>
                  </a:lnTo>
                  <a:lnTo>
                    <a:pt x="706" y="222"/>
                  </a:lnTo>
                  <a:lnTo>
                    <a:pt x="704" y="222"/>
                  </a:lnTo>
                  <a:lnTo>
                    <a:pt x="701" y="222"/>
                  </a:lnTo>
                  <a:lnTo>
                    <a:pt x="701" y="217"/>
                  </a:lnTo>
                  <a:lnTo>
                    <a:pt x="699" y="220"/>
                  </a:lnTo>
                  <a:lnTo>
                    <a:pt x="699" y="217"/>
                  </a:lnTo>
                  <a:lnTo>
                    <a:pt x="692" y="217"/>
                  </a:lnTo>
                  <a:lnTo>
                    <a:pt x="692" y="213"/>
                  </a:lnTo>
                  <a:lnTo>
                    <a:pt x="689" y="213"/>
                  </a:lnTo>
                  <a:lnTo>
                    <a:pt x="685" y="210"/>
                  </a:lnTo>
                  <a:lnTo>
                    <a:pt x="680" y="208"/>
                  </a:lnTo>
                  <a:lnTo>
                    <a:pt x="670" y="191"/>
                  </a:lnTo>
                  <a:lnTo>
                    <a:pt x="670" y="184"/>
                  </a:lnTo>
                  <a:lnTo>
                    <a:pt x="663" y="175"/>
                  </a:lnTo>
                  <a:lnTo>
                    <a:pt x="661" y="170"/>
                  </a:lnTo>
                  <a:lnTo>
                    <a:pt x="661" y="144"/>
                  </a:lnTo>
                  <a:lnTo>
                    <a:pt x="659" y="139"/>
                  </a:lnTo>
                  <a:lnTo>
                    <a:pt x="661" y="132"/>
                  </a:lnTo>
                  <a:lnTo>
                    <a:pt x="661" y="125"/>
                  </a:lnTo>
                  <a:lnTo>
                    <a:pt x="663" y="123"/>
                  </a:lnTo>
                  <a:lnTo>
                    <a:pt x="668" y="118"/>
                  </a:lnTo>
                  <a:lnTo>
                    <a:pt x="670" y="116"/>
                  </a:lnTo>
                  <a:lnTo>
                    <a:pt x="678" y="111"/>
                  </a:lnTo>
                  <a:lnTo>
                    <a:pt x="680" y="104"/>
                  </a:lnTo>
                  <a:lnTo>
                    <a:pt x="675" y="94"/>
                  </a:lnTo>
                  <a:lnTo>
                    <a:pt x="670" y="92"/>
                  </a:lnTo>
                  <a:lnTo>
                    <a:pt x="673" y="80"/>
                  </a:lnTo>
                  <a:lnTo>
                    <a:pt x="673" y="73"/>
                  </a:lnTo>
                  <a:lnTo>
                    <a:pt x="659" y="68"/>
                  </a:lnTo>
                  <a:lnTo>
                    <a:pt x="656" y="68"/>
                  </a:lnTo>
                  <a:lnTo>
                    <a:pt x="654" y="71"/>
                  </a:lnTo>
                  <a:lnTo>
                    <a:pt x="649" y="61"/>
                  </a:lnTo>
                  <a:lnTo>
                    <a:pt x="652" y="61"/>
                  </a:lnTo>
                  <a:lnTo>
                    <a:pt x="652" y="57"/>
                  </a:lnTo>
                  <a:lnTo>
                    <a:pt x="649" y="52"/>
                  </a:lnTo>
                  <a:lnTo>
                    <a:pt x="652" y="50"/>
                  </a:lnTo>
                  <a:lnTo>
                    <a:pt x="652" y="47"/>
                  </a:lnTo>
                  <a:lnTo>
                    <a:pt x="637" y="50"/>
                  </a:lnTo>
                  <a:lnTo>
                    <a:pt x="630" y="52"/>
                  </a:lnTo>
                  <a:lnTo>
                    <a:pt x="626" y="52"/>
                  </a:lnTo>
                  <a:lnTo>
                    <a:pt x="621" y="57"/>
                  </a:lnTo>
                  <a:lnTo>
                    <a:pt x="621" y="61"/>
                  </a:lnTo>
                  <a:lnTo>
                    <a:pt x="614" y="64"/>
                  </a:lnTo>
                  <a:lnTo>
                    <a:pt x="607" y="57"/>
                  </a:lnTo>
                  <a:lnTo>
                    <a:pt x="604" y="57"/>
                  </a:lnTo>
                  <a:lnTo>
                    <a:pt x="607" y="54"/>
                  </a:lnTo>
                  <a:lnTo>
                    <a:pt x="609" y="47"/>
                  </a:lnTo>
                  <a:lnTo>
                    <a:pt x="609" y="45"/>
                  </a:lnTo>
                  <a:lnTo>
                    <a:pt x="609" y="28"/>
                  </a:lnTo>
                  <a:lnTo>
                    <a:pt x="609" y="19"/>
                  </a:lnTo>
                  <a:lnTo>
                    <a:pt x="595" y="24"/>
                  </a:lnTo>
                  <a:lnTo>
                    <a:pt x="588" y="24"/>
                  </a:lnTo>
                  <a:lnTo>
                    <a:pt x="585" y="28"/>
                  </a:lnTo>
                  <a:lnTo>
                    <a:pt x="578" y="38"/>
                  </a:lnTo>
                  <a:lnTo>
                    <a:pt x="578" y="43"/>
                  </a:lnTo>
                  <a:lnTo>
                    <a:pt x="581" y="45"/>
                  </a:lnTo>
                  <a:lnTo>
                    <a:pt x="583" y="47"/>
                  </a:lnTo>
                  <a:lnTo>
                    <a:pt x="578" y="47"/>
                  </a:lnTo>
                  <a:lnTo>
                    <a:pt x="574" y="47"/>
                  </a:lnTo>
                  <a:lnTo>
                    <a:pt x="569" y="43"/>
                  </a:lnTo>
                  <a:lnTo>
                    <a:pt x="564" y="43"/>
                  </a:lnTo>
                  <a:lnTo>
                    <a:pt x="559" y="43"/>
                  </a:lnTo>
                  <a:lnTo>
                    <a:pt x="555" y="35"/>
                  </a:lnTo>
                  <a:lnTo>
                    <a:pt x="555" y="31"/>
                  </a:lnTo>
                  <a:lnTo>
                    <a:pt x="564" y="24"/>
                  </a:lnTo>
                  <a:lnTo>
                    <a:pt x="559" y="19"/>
                  </a:lnTo>
                  <a:lnTo>
                    <a:pt x="548" y="17"/>
                  </a:lnTo>
                  <a:lnTo>
                    <a:pt x="543" y="17"/>
                  </a:lnTo>
                  <a:lnTo>
                    <a:pt x="543" y="12"/>
                  </a:lnTo>
                  <a:lnTo>
                    <a:pt x="538" y="9"/>
                  </a:lnTo>
                  <a:lnTo>
                    <a:pt x="538" y="7"/>
                  </a:lnTo>
                  <a:lnTo>
                    <a:pt x="533" y="5"/>
                  </a:lnTo>
                  <a:lnTo>
                    <a:pt x="531" y="5"/>
                  </a:lnTo>
                  <a:lnTo>
                    <a:pt x="531" y="14"/>
                  </a:lnTo>
                  <a:lnTo>
                    <a:pt x="524" y="17"/>
                  </a:lnTo>
                  <a:lnTo>
                    <a:pt x="515" y="14"/>
                  </a:lnTo>
                  <a:lnTo>
                    <a:pt x="515" y="9"/>
                  </a:lnTo>
                  <a:lnTo>
                    <a:pt x="515" y="9"/>
                  </a:lnTo>
                  <a:lnTo>
                    <a:pt x="515" y="5"/>
                  </a:lnTo>
                  <a:lnTo>
                    <a:pt x="507" y="0"/>
                  </a:lnTo>
                  <a:lnTo>
                    <a:pt x="503" y="0"/>
                  </a:lnTo>
                  <a:lnTo>
                    <a:pt x="503" y="7"/>
                  </a:lnTo>
                  <a:lnTo>
                    <a:pt x="498" y="7"/>
                  </a:lnTo>
                  <a:lnTo>
                    <a:pt x="493" y="12"/>
                  </a:lnTo>
                  <a:lnTo>
                    <a:pt x="489" y="14"/>
                  </a:lnTo>
                  <a:lnTo>
                    <a:pt x="481" y="12"/>
                  </a:lnTo>
                  <a:lnTo>
                    <a:pt x="479" y="17"/>
                  </a:lnTo>
                  <a:lnTo>
                    <a:pt x="467" y="33"/>
                  </a:lnTo>
                  <a:lnTo>
                    <a:pt x="472" y="38"/>
                  </a:lnTo>
                  <a:lnTo>
                    <a:pt x="479" y="50"/>
                  </a:lnTo>
                  <a:lnTo>
                    <a:pt x="484" y="45"/>
                  </a:lnTo>
                  <a:lnTo>
                    <a:pt x="491" y="43"/>
                  </a:lnTo>
                  <a:lnTo>
                    <a:pt x="493" y="43"/>
                  </a:lnTo>
                  <a:lnTo>
                    <a:pt x="496" y="57"/>
                  </a:lnTo>
                  <a:lnTo>
                    <a:pt x="498" y="66"/>
                  </a:lnTo>
                  <a:lnTo>
                    <a:pt x="498" y="64"/>
                  </a:lnTo>
                  <a:lnTo>
                    <a:pt x="491" y="68"/>
                  </a:lnTo>
                  <a:lnTo>
                    <a:pt x="493" y="83"/>
                  </a:lnTo>
                  <a:lnTo>
                    <a:pt x="489" y="90"/>
                  </a:lnTo>
                  <a:lnTo>
                    <a:pt x="491" y="92"/>
                  </a:lnTo>
                  <a:lnTo>
                    <a:pt x="479" y="104"/>
                  </a:lnTo>
                  <a:lnTo>
                    <a:pt x="477" y="106"/>
                  </a:lnTo>
                  <a:lnTo>
                    <a:pt x="472" y="111"/>
                  </a:lnTo>
                  <a:lnTo>
                    <a:pt x="474" y="118"/>
                  </a:lnTo>
                  <a:lnTo>
                    <a:pt x="477" y="123"/>
                  </a:lnTo>
                  <a:lnTo>
                    <a:pt x="477" y="130"/>
                  </a:lnTo>
                  <a:lnTo>
                    <a:pt x="481" y="130"/>
                  </a:lnTo>
                  <a:lnTo>
                    <a:pt x="474" y="137"/>
                  </a:lnTo>
                  <a:lnTo>
                    <a:pt x="474" y="142"/>
                  </a:lnTo>
                  <a:lnTo>
                    <a:pt x="470" y="146"/>
                  </a:lnTo>
                  <a:lnTo>
                    <a:pt x="474" y="149"/>
                  </a:lnTo>
                  <a:lnTo>
                    <a:pt x="474" y="165"/>
                  </a:lnTo>
                  <a:lnTo>
                    <a:pt x="474" y="172"/>
                  </a:lnTo>
                  <a:lnTo>
                    <a:pt x="470" y="172"/>
                  </a:lnTo>
                  <a:lnTo>
                    <a:pt x="455" y="170"/>
                  </a:lnTo>
                  <a:lnTo>
                    <a:pt x="451" y="175"/>
                  </a:lnTo>
                  <a:lnTo>
                    <a:pt x="444" y="175"/>
                  </a:lnTo>
                  <a:lnTo>
                    <a:pt x="437" y="172"/>
                  </a:lnTo>
                  <a:lnTo>
                    <a:pt x="432" y="165"/>
                  </a:lnTo>
                  <a:lnTo>
                    <a:pt x="406" y="156"/>
                  </a:lnTo>
                  <a:lnTo>
                    <a:pt x="403" y="165"/>
                  </a:lnTo>
                  <a:lnTo>
                    <a:pt x="389" y="151"/>
                  </a:lnTo>
                  <a:lnTo>
                    <a:pt x="382" y="151"/>
                  </a:lnTo>
                  <a:lnTo>
                    <a:pt x="380" y="158"/>
                  </a:lnTo>
                  <a:lnTo>
                    <a:pt x="375" y="158"/>
                  </a:lnTo>
                  <a:lnTo>
                    <a:pt x="370" y="156"/>
                  </a:lnTo>
                  <a:lnTo>
                    <a:pt x="366" y="156"/>
                  </a:lnTo>
                  <a:lnTo>
                    <a:pt x="359" y="151"/>
                  </a:lnTo>
                  <a:lnTo>
                    <a:pt x="354" y="154"/>
                  </a:lnTo>
                  <a:lnTo>
                    <a:pt x="354" y="156"/>
                  </a:lnTo>
                  <a:lnTo>
                    <a:pt x="349" y="165"/>
                  </a:lnTo>
                  <a:lnTo>
                    <a:pt x="342" y="175"/>
                  </a:lnTo>
                  <a:lnTo>
                    <a:pt x="335" y="189"/>
                  </a:lnTo>
                  <a:lnTo>
                    <a:pt x="333" y="203"/>
                  </a:lnTo>
                  <a:lnTo>
                    <a:pt x="326" y="208"/>
                  </a:lnTo>
                  <a:lnTo>
                    <a:pt x="328" y="203"/>
                  </a:lnTo>
                  <a:lnTo>
                    <a:pt x="326" y="203"/>
                  </a:lnTo>
                  <a:lnTo>
                    <a:pt x="316" y="208"/>
                  </a:lnTo>
                  <a:lnTo>
                    <a:pt x="309" y="205"/>
                  </a:lnTo>
                  <a:lnTo>
                    <a:pt x="309" y="203"/>
                  </a:lnTo>
                  <a:lnTo>
                    <a:pt x="304" y="203"/>
                  </a:lnTo>
                  <a:lnTo>
                    <a:pt x="304" y="198"/>
                  </a:lnTo>
                  <a:lnTo>
                    <a:pt x="300" y="198"/>
                  </a:lnTo>
                  <a:lnTo>
                    <a:pt x="295" y="194"/>
                  </a:lnTo>
                  <a:lnTo>
                    <a:pt x="290" y="191"/>
                  </a:lnTo>
                  <a:lnTo>
                    <a:pt x="285" y="196"/>
                  </a:lnTo>
                  <a:lnTo>
                    <a:pt x="278" y="198"/>
                  </a:lnTo>
                  <a:lnTo>
                    <a:pt x="276" y="196"/>
                  </a:lnTo>
                  <a:lnTo>
                    <a:pt x="276" y="194"/>
                  </a:lnTo>
                  <a:lnTo>
                    <a:pt x="278" y="187"/>
                  </a:lnTo>
                  <a:lnTo>
                    <a:pt x="271" y="177"/>
                  </a:lnTo>
                  <a:lnTo>
                    <a:pt x="259" y="177"/>
                  </a:lnTo>
                  <a:lnTo>
                    <a:pt x="255" y="172"/>
                  </a:lnTo>
                  <a:lnTo>
                    <a:pt x="243" y="161"/>
                  </a:lnTo>
                  <a:lnTo>
                    <a:pt x="233" y="163"/>
                  </a:lnTo>
                  <a:lnTo>
                    <a:pt x="222" y="154"/>
                  </a:lnTo>
                  <a:lnTo>
                    <a:pt x="212" y="149"/>
                  </a:lnTo>
                  <a:lnTo>
                    <a:pt x="203" y="165"/>
                  </a:lnTo>
                  <a:lnTo>
                    <a:pt x="200" y="165"/>
                  </a:lnTo>
                  <a:lnTo>
                    <a:pt x="196" y="165"/>
                  </a:lnTo>
                  <a:lnTo>
                    <a:pt x="191" y="170"/>
                  </a:lnTo>
                  <a:lnTo>
                    <a:pt x="177" y="165"/>
                  </a:lnTo>
                  <a:lnTo>
                    <a:pt x="174" y="168"/>
                  </a:lnTo>
                  <a:lnTo>
                    <a:pt x="177" y="175"/>
                  </a:lnTo>
                  <a:lnTo>
                    <a:pt x="172" y="180"/>
                  </a:lnTo>
                  <a:lnTo>
                    <a:pt x="172" y="187"/>
                  </a:lnTo>
                  <a:lnTo>
                    <a:pt x="170" y="191"/>
                  </a:lnTo>
                  <a:lnTo>
                    <a:pt x="170" y="201"/>
                  </a:lnTo>
                  <a:lnTo>
                    <a:pt x="165" y="208"/>
                  </a:lnTo>
                  <a:lnTo>
                    <a:pt x="158" y="210"/>
                  </a:lnTo>
                  <a:lnTo>
                    <a:pt x="153" y="210"/>
                  </a:lnTo>
                  <a:lnTo>
                    <a:pt x="153" y="208"/>
                  </a:lnTo>
                  <a:lnTo>
                    <a:pt x="151" y="213"/>
                  </a:lnTo>
                  <a:lnTo>
                    <a:pt x="148" y="208"/>
                  </a:lnTo>
                  <a:lnTo>
                    <a:pt x="141" y="208"/>
                  </a:lnTo>
                  <a:lnTo>
                    <a:pt x="141" y="205"/>
                  </a:lnTo>
                  <a:lnTo>
                    <a:pt x="132" y="203"/>
                  </a:lnTo>
                  <a:lnTo>
                    <a:pt x="132" y="196"/>
                  </a:lnTo>
                  <a:lnTo>
                    <a:pt x="122" y="189"/>
                  </a:lnTo>
                  <a:lnTo>
                    <a:pt x="120" y="189"/>
                  </a:lnTo>
                  <a:lnTo>
                    <a:pt x="118" y="191"/>
                  </a:lnTo>
                  <a:lnTo>
                    <a:pt x="118" y="189"/>
                  </a:lnTo>
                  <a:lnTo>
                    <a:pt x="113" y="191"/>
                  </a:lnTo>
                  <a:lnTo>
                    <a:pt x="115" y="189"/>
                  </a:lnTo>
                  <a:lnTo>
                    <a:pt x="118" y="184"/>
                  </a:lnTo>
                  <a:lnTo>
                    <a:pt x="113" y="184"/>
                  </a:lnTo>
                  <a:lnTo>
                    <a:pt x="113" y="182"/>
                  </a:lnTo>
                  <a:lnTo>
                    <a:pt x="103" y="184"/>
                  </a:lnTo>
                  <a:lnTo>
                    <a:pt x="99" y="189"/>
                  </a:lnTo>
                  <a:lnTo>
                    <a:pt x="94" y="182"/>
                  </a:lnTo>
                  <a:lnTo>
                    <a:pt x="89" y="184"/>
                  </a:lnTo>
                  <a:lnTo>
                    <a:pt x="92" y="189"/>
                  </a:lnTo>
                  <a:lnTo>
                    <a:pt x="89" y="189"/>
                  </a:lnTo>
                  <a:lnTo>
                    <a:pt x="94" y="191"/>
                  </a:lnTo>
                  <a:lnTo>
                    <a:pt x="94" y="189"/>
                  </a:lnTo>
                  <a:lnTo>
                    <a:pt x="99" y="191"/>
                  </a:lnTo>
                  <a:lnTo>
                    <a:pt x="99" y="194"/>
                  </a:lnTo>
                  <a:lnTo>
                    <a:pt x="94" y="191"/>
                  </a:lnTo>
                  <a:lnTo>
                    <a:pt x="92" y="196"/>
                  </a:lnTo>
                  <a:lnTo>
                    <a:pt x="94" y="198"/>
                  </a:lnTo>
                  <a:lnTo>
                    <a:pt x="92" y="203"/>
                  </a:lnTo>
                  <a:lnTo>
                    <a:pt x="94" y="203"/>
                  </a:lnTo>
                  <a:lnTo>
                    <a:pt x="94" y="203"/>
                  </a:lnTo>
                  <a:lnTo>
                    <a:pt x="96" y="205"/>
                  </a:lnTo>
                  <a:lnTo>
                    <a:pt x="96" y="208"/>
                  </a:lnTo>
                  <a:lnTo>
                    <a:pt x="96" y="208"/>
                  </a:lnTo>
                  <a:lnTo>
                    <a:pt x="89" y="213"/>
                  </a:lnTo>
                  <a:lnTo>
                    <a:pt x="89" y="215"/>
                  </a:lnTo>
                  <a:lnTo>
                    <a:pt x="94" y="222"/>
                  </a:lnTo>
                  <a:lnTo>
                    <a:pt x="87" y="229"/>
                  </a:lnTo>
                  <a:lnTo>
                    <a:pt x="82" y="227"/>
                  </a:lnTo>
                  <a:lnTo>
                    <a:pt x="77" y="227"/>
                  </a:lnTo>
                  <a:lnTo>
                    <a:pt x="77" y="227"/>
                  </a:lnTo>
                  <a:lnTo>
                    <a:pt x="70" y="234"/>
                  </a:lnTo>
                  <a:lnTo>
                    <a:pt x="68" y="246"/>
                  </a:lnTo>
                  <a:lnTo>
                    <a:pt x="66" y="253"/>
                  </a:lnTo>
                  <a:lnTo>
                    <a:pt x="63" y="253"/>
                  </a:lnTo>
                  <a:lnTo>
                    <a:pt x="61" y="260"/>
                  </a:lnTo>
                  <a:lnTo>
                    <a:pt x="70" y="267"/>
                  </a:lnTo>
                  <a:lnTo>
                    <a:pt x="66" y="272"/>
                  </a:lnTo>
                  <a:lnTo>
                    <a:pt x="61" y="272"/>
                  </a:lnTo>
                  <a:lnTo>
                    <a:pt x="59" y="272"/>
                  </a:lnTo>
                  <a:lnTo>
                    <a:pt x="61" y="267"/>
                  </a:lnTo>
                  <a:lnTo>
                    <a:pt x="59" y="262"/>
                  </a:lnTo>
                  <a:lnTo>
                    <a:pt x="56" y="267"/>
                  </a:lnTo>
                  <a:lnTo>
                    <a:pt x="56" y="267"/>
                  </a:lnTo>
                  <a:lnTo>
                    <a:pt x="52" y="276"/>
                  </a:lnTo>
                  <a:lnTo>
                    <a:pt x="42" y="279"/>
                  </a:lnTo>
                  <a:lnTo>
                    <a:pt x="33" y="281"/>
                  </a:lnTo>
                  <a:lnTo>
                    <a:pt x="28" y="286"/>
                  </a:lnTo>
                  <a:lnTo>
                    <a:pt x="28" y="293"/>
                  </a:lnTo>
                  <a:lnTo>
                    <a:pt x="23" y="298"/>
                  </a:lnTo>
                  <a:lnTo>
                    <a:pt x="21" y="305"/>
                  </a:lnTo>
                  <a:lnTo>
                    <a:pt x="28" y="309"/>
                  </a:lnTo>
                  <a:lnTo>
                    <a:pt x="28" y="314"/>
                  </a:lnTo>
                  <a:lnTo>
                    <a:pt x="11" y="326"/>
                  </a:lnTo>
                  <a:lnTo>
                    <a:pt x="9" y="324"/>
                  </a:lnTo>
                  <a:lnTo>
                    <a:pt x="2" y="338"/>
                  </a:lnTo>
                  <a:lnTo>
                    <a:pt x="0" y="347"/>
                  </a:lnTo>
                  <a:lnTo>
                    <a:pt x="4" y="350"/>
                  </a:lnTo>
                  <a:lnTo>
                    <a:pt x="9" y="350"/>
                  </a:lnTo>
                  <a:lnTo>
                    <a:pt x="11" y="350"/>
                  </a:lnTo>
                  <a:lnTo>
                    <a:pt x="9" y="357"/>
                  </a:lnTo>
                  <a:lnTo>
                    <a:pt x="9" y="359"/>
                  </a:lnTo>
                  <a:lnTo>
                    <a:pt x="9" y="361"/>
                  </a:lnTo>
                  <a:lnTo>
                    <a:pt x="11" y="371"/>
                  </a:lnTo>
                  <a:lnTo>
                    <a:pt x="11" y="373"/>
                  </a:lnTo>
                  <a:lnTo>
                    <a:pt x="7" y="383"/>
                  </a:lnTo>
                  <a:lnTo>
                    <a:pt x="14" y="390"/>
                  </a:lnTo>
                  <a:lnTo>
                    <a:pt x="11" y="390"/>
                  </a:lnTo>
                  <a:lnTo>
                    <a:pt x="11" y="394"/>
                  </a:lnTo>
                  <a:lnTo>
                    <a:pt x="18" y="399"/>
                  </a:lnTo>
                  <a:lnTo>
                    <a:pt x="18" y="411"/>
                  </a:lnTo>
                  <a:lnTo>
                    <a:pt x="16" y="416"/>
                  </a:lnTo>
                  <a:lnTo>
                    <a:pt x="21" y="418"/>
                  </a:lnTo>
                  <a:lnTo>
                    <a:pt x="23" y="423"/>
                  </a:lnTo>
                  <a:lnTo>
                    <a:pt x="23" y="428"/>
                  </a:lnTo>
                  <a:lnTo>
                    <a:pt x="33" y="432"/>
                  </a:lnTo>
                  <a:lnTo>
                    <a:pt x="30" y="437"/>
                  </a:lnTo>
                  <a:lnTo>
                    <a:pt x="33" y="437"/>
                  </a:lnTo>
                  <a:lnTo>
                    <a:pt x="30" y="439"/>
                  </a:lnTo>
                  <a:lnTo>
                    <a:pt x="33" y="439"/>
                  </a:lnTo>
                  <a:lnTo>
                    <a:pt x="33" y="449"/>
                  </a:lnTo>
                  <a:lnTo>
                    <a:pt x="35" y="449"/>
                  </a:lnTo>
                  <a:lnTo>
                    <a:pt x="35" y="451"/>
                  </a:lnTo>
                  <a:lnTo>
                    <a:pt x="37" y="456"/>
                  </a:lnTo>
                  <a:lnTo>
                    <a:pt x="37" y="465"/>
                  </a:lnTo>
                  <a:lnTo>
                    <a:pt x="35" y="468"/>
                  </a:lnTo>
                  <a:lnTo>
                    <a:pt x="42" y="472"/>
                  </a:lnTo>
                  <a:lnTo>
                    <a:pt x="42" y="479"/>
                  </a:lnTo>
                  <a:lnTo>
                    <a:pt x="44" y="479"/>
                  </a:lnTo>
                  <a:lnTo>
                    <a:pt x="42" y="482"/>
                  </a:lnTo>
                  <a:lnTo>
                    <a:pt x="47" y="482"/>
                  </a:lnTo>
                  <a:lnTo>
                    <a:pt x="44" y="484"/>
                  </a:lnTo>
                  <a:lnTo>
                    <a:pt x="47" y="487"/>
                  </a:lnTo>
                  <a:lnTo>
                    <a:pt x="44" y="489"/>
                  </a:lnTo>
                  <a:lnTo>
                    <a:pt x="47" y="489"/>
                  </a:lnTo>
                  <a:lnTo>
                    <a:pt x="47" y="489"/>
                  </a:lnTo>
                  <a:lnTo>
                    <a:pt x="47" y="489"/>
                  </a:lnTo>
                  <a:lnTo>
                    <a:pt x="47" y="494"/>
                  </a:lnTo>
                  <a:lnTo>
                    <a:pt x="47" y="498"/>
                  </a:lnTo>
                  <a:lnTo>
                    <a:pt x="49" y="496"/>
                  </a:lnTo>
                  <a:lnTo>
                    <a:pt x="47" y="503"/>
                  </a:lnTo>
                  <a:lnTo>
                    <a:pt x="56" y="505"/>
                  </a:lnTo>
                  <a:lnTo>
                    <a:pt x="56" y="503"/>
                  </a:lnTo>
                  <a:lnTo>
                    <a:pt x="56" y="505"/>
                  </a:lnTo>
                  <a:lnTo>
                    <a:pt x="56" y="505"/>
                  </a:lnTo>
                  <a:lnTo>
                    <a:pt x="59" y="508"/>
                  </a:lnTo>
                  <a:lnTo>
                    <a:pt x="59" y="505"/>
                  </a:lnTo>
                  <a:lnTo>
                    <a:pt x="63" y="508"/>
                  </a:lnTo>
                  <a:lnTo>
                    <a:pt x="66" y="508"/>
                  </a:lnTo>
                  <a:lnTo>
                    <a:pt x="66" y="508"/>
                  </a:lnTo>
                  <a:lnTo>
                    <a:pt x="66" y="510"/>
                  </a:lnTo>
                  <a:lnTo>
                    <a:pt x="70" y="513"/>
                  </a:lnTo>
                  <a:lnTo>
                    <a:pt x="68" y="520"/>
                  </a:lnTo>
                  <a:lnTo>
                    <a:pt x="70" y="522"/>
                  </a:lnTo>
                  <a:lnTo>
                    <a:pt x="73" y="527"/>
                  </a:lnTo>
                  <a:lnTo>
                    <a:pt x="75" y="534"/>
                  </a:lnTo>
                  <a:lnTo>
                    <a:pt x="75" y="534"/>
                  </a:lnTo>
                  <a:lnTo>
                    <a:pt x="75" y="541"/>
                  </a:lnTo>
                  <a:lnTo>
                    <a:pt x="80" y="541"/>
                  </a:lnTo>
                  <a:lnTo>
                    <a:pt x="80" y="543"/>
                  </a:lnTo>
                  <a:lnTo>
                    <a:pt x="82" y="548"/>
                  </a:lnTo>
                  <a:lnTo>
                    <a:pt x="85" y="541"/>
                  </a:lnTo>
                  <a:lnTo>
                    <a:pt x="85" y="541"/>
                  </a:lnTo>
                  <a:lnTo>
                    <a:pt x="89" y="531"/>
                  </a:lnTo>
                  <a:lnTo>
                    <a:pt x="101" y="531"/>
                  </a:lnTo>
                  <a:lnTo>
                    <a:pt x="99" y="531"/>
                  </a:lnTo>
                  <a:lnTo>
                    <a:pt x="101" y="536"/>
                  </a:lnTo>
                  <a:lnTo>
                    <a:pt x="103" y="546"/>
                  </a:lnTo>
                  <a:lnTo>
                    <a:pt x="103" y="546"/>
                  </a:lnTo>
                  <a:lnTo>
                    <a:pt x="113" y="550"/>
                  </a:lnTo>
                  <a:lnTo>
                    <a:pt x="118" y="550"/>
                  </a:lnTo>
                  <a:lnTo>
                    <a:pt x="120" y="546"/>
                  </a:lnTo>
                  <a:lnTo>
                    <a:pt x="115" y="541"/>
                  </a:lnTo>
                  <a:lnTo>
                    <a:pt x="115" y="539"/>
                  </a:lnTo>
                  <a:lnTo>
                    <a:pt x="125" y="541"/>
                  </a:lnTo>
                  <a:lnTo>
                    <a:pt x="127" y="539"/>
                  </a:lnTo>
                  <a:lnTo>
                    <a:pt x="129" y="534"/>
                  </a:lnTo>
                  <a:lnTo>
                    <a:pt x="137" y="536"/>
                  </a:lnTo>
                  <a:lnTo>
                    <a:pt x="137" y="536"/>
                  </a:lnTo>
                  <a:lnTo>
                    <a:pt x="137" y="536"/>
                  </a:lnTo>
                  <a:lnTo>
                    <a:pt x="137" y="539"/>
                  </a:lnTo>
                  <a:lnTo>
                    <a:pt x="137" y="543"/>
                  </a:lnTo>
                  <a:lnTo>
                    <a:pt x="134" y="546"/>
                  </a:lnTo>
                  <a:lnTo>
                    <a:pt x="139" y="550"/>
                  </a:lnTo>
                  <a:lnTo>
                    <a:pt x="137" y="550"/>
                  </a:lnTo>
                  <a:lnTo>
                    <a:pt x="134" y="553"/>
                  </a:lnTo>
                  <a:lnTo>
                    <a:pt x="132" y="557"/>
                  </a:lnTo>
                  <a:lnTo>
                    <a:pt x="134" y="560"/>
                  </a:lnTo>
                  <a:lnTo>
                    <a:pt x="134" y="569"/>
                  </a:lnTo>
                  <a:lnTo>
                    <a:pt x="139" y="576"/>
                  </a:lnTo>
                  <a:lnTo>
                    <a:pt x="141" y="576"/>
                  </a:lnTo>
                  <a:lnTo>
                    <a:pt x="141" y="572"/>
                  </a:lnTo>
                  <a:lnTo>
                    <a:pt x="144" y="574"/>
                  </a:lnTo>
                  <a:lnTo>
                    <a:pt x="146" y="574"/>
                  </a:lnTo>
                  <a:lnTo>
                    <a:pt x="146" y="574"/>
                  </a:lnTo>
                  <a:lnTo>
                    <a:pt x="148" y="574"/>
                  </a:lnTo>
                  <a:lnTo>
                    <a:pt x="146" y="576"/>
                  </a:lnTo>
                  <a:lnTo>
                    <a:pt x="146" y="576"/>
                  </a:lnTo>
                  <a:lnTo>
                    <a:pt x="151" y="579"/>
                  </a:lnTo>
                  <a:lnTo>
                    <a:pt x="153" y="583"/>
                  </a:lnTo>
                  <a:lnTo>
                    <a:pt x="155" y="579"/>
                  </a:lnTo>
                  <a:lnTo>
                    <a:pt x="155" y="574"/>
                  </a:lnTo>
                  <a:lnTo>
                    <a:pt x="160" y="569"/>
                  </a:lnTo>
                  <a:lnTo>
                    <a:pt x="160" y="574"/>
                  </a:lnTo>
                  <a:lnTo>
                    <a:pt x="165" y="574"/>
                  </a:lnTo>
                  <a:lnTo>
                    <a:pt x="167" y="574"/>
                  </a:lnTo>
                  <a:lnTo>
                    <a:pt x="170" y="569"/>
                  </a:lnTo>
                  <a:lnTo>
                    <a:pt x="174" y="569"/>
                  </a:lnTo>
                  <a:lnTo>
                    <a:pt x="174" y="574"/>
                  </a:lnTo>
                  <a:lnTo>
                    <a:pt x="179" y="576"/>
                  </a:lnTo>
                  <a:lnTo>
                    <a:pt x="179" y="572"/>
                  </a:lnTo>
                  <a:lnTo>
                    <a:pt x="181" y="569"/>
                  </a:lnTo>
                  <a:lnTo>
                    <a:pt x="193" y="574"/>
                  </a:lnTo>
                  <a:lnTo>
                    <a:pt x="198" y="574"/>
                  </a:lnTo>
                  <a:lnTo>
                    <a:pt x="198" y="572"/>
                  </a:lnTo>
                  <a:lnTo>
                    <a:pt x="207" y="579"/>
                  </a:lnTo>
                  <a:lnTo>
                    <a:pt x="207" y="579"/>
                  </a:lnTo>
                  <a:lnTo>
                    <a:pt x="210" y="579"/>
                  </a:lnTo>
                  <a:lnTo>
                    <a:pt x="207" y="567"/>
                  </a:lnTo>
                  <a:lnTo>
                    <a:pt x="215" y="564"/>
                  </a:lnTo>
                  <a:lnTo>
                    <a:pt x="215" y="564"/>
                  </a:lnTo>
                  <a:lnTo>
                    <a:pt x="224" y="564"/>
                  </a:lnTo>
                  <a:lnTo>
                    <a:pt x="229" y="562"/>
                  </a:lnTo>
                  <a:lnTo>
                    <a:pt x="231" y="564"/>
                  </a:lnTo>
                  <a:lnTo>
                    <a:pt x="238" y="543"/>
                  </a:lnTo>
                  <a:lnTo>
                    <a:pt x="238" y="541"/>
                  </a:lnTo>
                  <a:lnTo>
                    <a:pt x="257" y="546"/>
                  </a:lnTo>
                  <a:lnTo>
                    <a:pt x="257" y="543"/>
                  </a:lnTo>
                  <a:lnTo>
                    <a:pt x="262" y="534"/>
                  </a:lnTo>
                  <a:lnTo>
                    <a:pt x="257" y="513"/>
                  </a:lnTo>
                  <a:lnTo>
                    <a:pt x="259" y="501"/>
                  </a:lnTo>
                  <a:lnTo>
                    <a:pt x="292" y="513"/>
                  </a:lnTo>
                  <a:lnTo>
                    <a:pt x="309" y="527"/>
                  </a:lnTo>
                  <a:lnTo>
                    <a:pt x="326" y="515"/>
                  </a:lnTo>
                  <a:lnTo>
                    <a:pt x="328" y="515"/>
                  </a:lnTo>
                  <a:lnTo>
                    <a:pt x="333" y="513"/>
                  </a:lnTo>
                  <a:lnTo>
                    <a:pt x="333" y="508"/>
                  </a:lnTo>
                  <a:lnTo>
                    <a:pt x="333" y="505"/>
                  </a:lnTo>
                  <a:lnTo>
                    <a:pt x="328" y="501"/>
                  </a:lnTo>
                  <a:lnTo>
                    <a:pt x="328" y="496"/>
                  </a:lnTo>
                  <a:lnTo>
                    <a:pt x="328" y="494"/>
                  </a:lnTo>
                  <a:lnTo>
                    <a:pt x="340" y="491"/>
                  </a:lnTo>
                  <a:lnTo>
                    <a:pt x="340" y="489"/>
                  </a:lnTo>
                  <a:lnTo>
                    <a:pt x="347" y="487"/>
                  </a:lnTo>
                  <a:lnTo>
                    <a:pt x="352" y="487"/>
                  </a:lnTo>
                  <a:lnTo>
                    <a:pt x="356" y="487"/>
                  </a:lnTo>
                  <a:lnTo>
                    <a:pt x="359" y="484"/>
                  </a:lnTo>
                  <a:lnTo>
                    <a:pt x="359" y="489"/>
                  </a:lnTo>
                  <a:lnTo>
                    <a:pt x="366" y="484"/>
                  </a:lnTo>
                  <a:lnTo>
                    <a:pt x="370" y="482"/>
                  </a:lnTo>
                  <a:lnTo>
                    <a:pt x="368" y="472"/>
                  </a:lnTo>
                  <a:lnTo>
                    <a:pt x="370" y="472"/>
                  </a:lnTo>
                  <a:lnTo>
                    <a:pt x="366" y="463"/>
                  </a:lnTo>
                  <a:lnTo>
                    <a:pt x="363" y="463"/>
                  </a:lnTo>
                  <a:lnTo>
                    <a:pt x="370" y="461"/>
                  </a:lnTo>
                  <a:lnTo>
                    <a:pt x="370" y="461"/>
                  </a:lnTo>
                  <a:lnTo>
                    <a:pt x="375" y="461"/>
                  </a:lnTo>
                  <a:lnTo>
                    <a:pt x="375" y="461"/>
                  </a:lnTo>
                  <a:lnTo>
                    <a:pt x="378" y="461"/>
                  </a:lnTo>
                  <a:lnTo>
                    <a:pt x="380" y="461"/>
                  </a:lnTo>
                  <a:lnTo>
                    <a:pt x="375" y="446"/>
                  </a:lnTo>
                  <a:lnTo>
                    <a:pt x="380" y="446"/>
                  </a:lnTo>
                  <a:lnTo>
                    <a:pt x="392" y="449"/>
                  </a:lnTo>
                  <a:lnTo>
                    <a:pt x="389" y="451"/>
                  </a:lnTo>
                  <a:lnTo>
                    <a:pt x="392" y="456"/>
                  </a:lnTo>
                  <a:lnTo>
                    <a:pt x="389" y="458"/>
                  </a:lnTo>
                  <a:lnTo>
                    <a:pt x="389" y="461"/>
                  </a:lnTo>
                  <a:lnTo>
                    <a:pt x="394" y="461"/>
                  </a:lnTo>
                  <a:lnTo>
                    <a:pt x="396" y="465"/>
                  </a:lnTo>
                  <a:lnTo>
                    <a:pt x="396" y="461"/>
                  </a:lnTo>
                  <a:lnTo>
                    <a:pt x="401" y="463"/>
                  </a:lnTo>
                  <a:lnTo>
                    <a:pt x="403" y="472"/>
                  </a:lnTo>
                  <a:lnTo>
                    <a:pt x="399" y="472"/>
                  </a:lnTo>
                  <a:lnTo>
                    <a:pt x="403" y="475"/>
                  </a:lnTo>
                  <a:lnTo>
                    <a:pt x="403" y="477"/>
                  </a:lnTo>
                  <a:lnTo>
                    <a:pt x="408" y="477"/>
                  </a:lnTo>
                  <a:lnTo>
                    <a:pt x="413" y="479"/>
                  </a:lnTo>
                  <a:lnTo>
                    <a:pt x="413" y="475"/>
                  </a:lnTo>
                  <a:lnTo>
                    <a:pt x="418" y="475"/>
                  </a:lnTo>
                  <a:lnTo>
                    <a:pt x="418" y="468"/>
                  </a:lnTo>
                  <a:lnTo>
                    <a:pt x="420" y="465"/>
                  </a:lnTo>
                  <a:lnTo>
                    <a:pt x="422" y="468"/>
                  </a:lnTo>
                  <a:lnTo>
                    <a:pt x="420" y="470"/>
                  </a:lnTo>
                  <a:lnTo>
                    <a:pt x="422" y="470"/>
                  </a:lnTo>
                  <a:lnTo>
                    <a:pt x="425" y="470"/>
                  </a:lnTo>
                  <a:lnTo>
                    <a:pt x="427" y="475"/>
                  </a:lnTo>
                  <a:lnTo>
                    <a:pt x="432" y="475"/>
                  </a:lnTo>
                  <a:lnTo>
                    <a:pt x="434" y="475"/>
                  </a:lnTo>
                  <a:lnTo>
                    <a:pt x="441" y="470"/>
                  </a:lnTo>
                  <a:lnTo>
                    <a:pt x="441" y="475"/>
                  </a:lnTo>
                  <a:lnTo>
                    <a:pt x="439" y="477"/>
                  </a:lnTo>
                  <a:lnTo>
                    <a:pt x="441" y="479"/>
                  </a:lnTo>
                  <a:lnTo>
                    <a:pt x="446" y="494"/>
                  </a:lnTo>
                  <a:lnTo>
                    <a:pt x="446" y="494"/>
                  </a:lnTo>
                  <a:lnTo>
                    <a:pt x="448" y="494"/>
                  </a:lnTo>
                  <a:lnTo>
                    <a:pt x="453" y="496"/>
                  </a:lnTo>
                  <a:lnTo>
                    <a:pt x="453" y="503"/>
                  </a:lnTo>
                  <a:lnTo>
                    <a:pt x="455" y="501"/>
                  </a:lnTo>
                  <a:lnTo>
                    <a:pt x="458" y="501"/>
                  </a:lnTo>
                  <a:lnTo>
                    <a:pt x="458" y="503"/>
                  </a:lnTo>
                  <a:lnTo>
                    <a:pt x="455" y="508"/>
                  </a:lnTo>
                  <a:lnTo>
                    <a:pt x="460" y="513"/>
                  </a:lnTo>
                  <a:lnTo>
                    <a:pt x="458" y="517"/>
                  </a:lnTo>
                  <a:lnTo>
                    <a:pt x="463" y="513"/>
                  </a:lnTo>
                  <a:lnTo>
                    <a:pt x="465" y="515"/>
                  </a:lnTo>
                  <a:lnTo>
                    <a:pt x="470" y="513"/>
                  </a:lnTo>
                  <a:lnTo>
                    <a:pt x="474" y="513"/>
                  </a:lnTo>
                  <a:lnTo>
                    <a:pt x="474" y="513"/>
                  </a:lnTo>
                  <a:lnTo>
                    <a:pt x="477" y="522"/>
                  </a:lnTo>
                  <a:lnTo>
                    <a:pt x="481" y="524"/>
                  </a:lnTo>
                  <a:lnTo>
                    <a:pt x="479" y="527"/>
                  </a:lnTo>
                  <a:lnTo>
                    <a:pt x="484" y="527"/>
                  </a:lnTo>
                  <a:lnTo>
                    <a:pt x="493" y="536"/>
                  </a:lnTo>
                  <a:lnTo>
                    <a:pt x="489" y="539"/>
                  </a:lnTo>
                  <a:lnTo>
                    <a:pt x="489" y="541"/>
                  </a:lnTo>
                  <a:lnTo>
                    <a:pt x="493" y="539"/>
                  </a:lnTo>
                  <a:lnTo>
                    <a:pt x="491" y="543"/>
                  </a:lnTo>
                  <a:lnTo>
                    <a:pt x="493" y="557"/>
                  </a:lnTo>
                  <a:lnTo>
                    <a:pt x="493" y="560"/>
                  </a:lnTo>
                  <a:lnTo>
                    <a:pt x="496" y="562"/>
                  </a:lnTo>
                  <a:lnTo>
                    <a:pt x="503" y="560"/>
                  </a:lnTo>
                  <a:lnTo>
                    <a:pt x="503" y="564"/>
                  </a:lnTo>
                  <a:lnTo>
                    <a:pt x="505" y="564"/>
                  </a:lnTo>
                  <a:lnTo>
                    <a:pt x="505" y="564"/>
                  </a:lnTo>
                  <a:lnTo>
                    <a:pt x="510" y="564"/>
                  </a:lnTo>
                  <a:lnTo>
                    <a:pt x="515" y="564"/>
                  </a:lnTo>
                  <a:lnTo>
                    <a:pt x="519" y="569"/>
                  </a:lnTo>
                  <a:lnTo>
                    <a:pt x="517" y="572"/>
                  </a:lnTo>
                  <a:lnTo>
                    <a:pt x="519" y="572"/>
                  </a:lnTo>
                  <a:lnTo>
                    <a:pt x="519" y="574"/>
                  </a:lnTo>
                  <a:lnTo>
                    <a:pt x="522" y="574"/>
                  </a:lnTo>
                  <a:lnTo>
                    <a:pt x="524" y="579"/>
                  </a:lnTo>
                  <a:lnTo>
                    <a:pt x="524" y="583"/>
                  </a:lnTo>
                  <a:lnTo>
                    <a:pt x="529" y="583"/>
                  </a:lnTo>
                  <a:lnTo>
                    <a:pt x="531" y="583"/>
                  </a:lnTo>
                  <a:lnTo>
                    <a:pt x="541" y="590"/>
                  </a:lnTo>
                  <a:lnTo>
                    <a:pt x="545" y="593"/>
                  </a:lnTo>
                  <a:lnTo>
                    <a:pt x="548" y="598"/>
                  </a:lnTo>
                  <a:lnTo>
                    <a:pt x="555" y="602"/>
                  </a:lnTo>
                  <a:lnTo>
                    <a:pt x="564" y="607"/>
                  </a:lnTo>
                  <a:lnTo>
                    <a:pt x="571" y="616"/>
                  </a:lnTo>
                  <a:lnTo>
                    <a:pt x="576" y="614"/>
                  </a:lnTo>
                  <a:lnTo>
                    <a:pt x="578" y="614"/>
                  </a:lnTo>
                  <a:lnTo>
                    <a:pt x="583" y="614"/>
                  </a:lnTo>
                  <a:lnTo>
                    <a:pt x="583" y="612"/>
                  </a:lnTo>
                  <a:lnTo>
                    <a:pt x="585" y="605"/>
                  </a:lnTo>
                  <a:lnTo>
                    <a:pt x="583" y="602"/>
                  </a:lnTo>
                  <a:lnTo>
                    <a:pt x="590" y="602"/>
                  </a:lnTo>
                  <a:lnTo>
                    <a:pt x="590" y="598"/>
                  </a:lnTo>
                  <a:lnTo>
                    <a:pt x="597" y="595"/>
                  </a:lnTo>
                  <a:lnTo>
                    <a:pt x="595" y="593"/>
                  </a:lnTo>
                  <a:lnTo>
                    <a:pt x="600" y="590"/>
                  </a:lnTo>
                  <a:lnTo>
                    <a:pt x="600" y="590"/>
                  </a:lnTo>
                  <a:lnTo>
                    <a:pt x="602" y="588"/>
                  </a:lnTo>
                  <a:lnTo>
                    <a:pt x="604" y="588"/>
                  </a:lnTo>
                  <a:lnTo>
                    <a:pt x="607" y="583"/>
                  </a:lnTo>
                  <a:lnTo>
                    <a:pt x="609" y="588"/>
                  </a:lnTo>
                  <a:lnTo>
                    <a:pt x="611" y="588"/>
                  </a:lnTo>
                  <a:lnTo>
                    <a:pt x="616" y="588"/>
                  </a:lnTo>
                  <a:lnTo>
                    <a:pt x="618" y="590"/>
                  </a:lnTo>
                  <a:lnTo>
                    <a:pt x="621" y="588"/>
                  </a:lnTo>
                  <a:lnTo>
                    <a:pt x="628" y="595"/>
                  </a:lnTo>
                  <a:lnTo>
                    <a:pt x="628" y="598"/>
                  </a:lnTo>
                  <a:lnTo>
                    <a:pt x="635" y="602"/>
                  </a:lnTo>
                  <a:lnTo>
                    <a:pt x="637" y="605"/>
                  </a:lnTo>
                  <a:lnTo>
                    <a:pt x="642" y="600"/>
                  </a:lnTo>
                  <a:lnTo>
                    <a:pt x="642" y="605"/>
                  </a:lnTo>
                  <a:lnTo>
                    <a:pt x="644" y="605"/>
                  </a:lnTo>
                  <a:lnTo>
                    <a:pt x="647" y="602"/>
                  </a:lnTo>
                  <a:lnTo>
                    <a:pt x="654" y="605"/>
                  </a:lnTo>
                  <a:lnTo>
                    <a:pt x="652" y="607"/>
                  </a:lnTo>
                  <a:lnTo>
                    <a:pt x="656" y="616"/>
                  </a:lnTo>
                  <a:lnTo>
                    <a:pt x="656" y="616"/>
                  </a:lnTo>
                  <a:lnTo>
                    <a:pt x="663" y="619"/>
                  </a:lnTo>
                  <a:lnTo>
                    <a:pt x="666" y="624"/>
                  </a:lnTo>
                  <a:lnTo>
                    <a:pt x="670" y="628"/>
                  </a:lnTo>
                  <a:lnTo>
                    <a:pt x="673" y="616"/>
                  </a:lnTo>
                  <a:lnTo>
                    <a:pt x="680" y="614"/>
                  </a:lnTo>
                  <a:lnTo>
                    <a:pt x="682" y="616"/>
                  </a:lnTo>
                  <a:lnTo>
                    <a:pt x="680" y="619"/>
                  </a:lnTo>
                  <a:lnTo>
                    <a:pt x="685" y="628"/>
                  </a:lnTo>
                  <a:lnTo>
                    <a:pt x="680" y="628"/>
                  </a:lnTo>
                  <a:lnTo>
                    <a:pt x="682" y="633"/>
                  </a:lnTo>
                  <a:lnTo>
                    <a:pt x="685" y="633"/>
                  </a:lnTo>
                  <a:lnTo>
                    <a:pt x="685" y="635"/>
                  </a:lnTo>
                  <a:lnTo>
                    <a:pt x="678" y="633"/>
                  </a:lnTo>
                  <a:lnTo>
                    <a:pt x="680" y="638"/>
                  </a:lnTo>
                  <a:lnTo>
                    <a:pt x="685" y="638"/>
                  </a:lnTo>
                  <a:lnTo>
                    <a:pt x="685" y="640"/>
                  </a:lnTo>
                  <a:lnTo>
                    <a:pt x="680" y="640"/>
                  </a:lnTo>
                  <a:lnTo>
                    <a:pt x="685" y="642"/>
                  </a:lnTo>
                  <a:lnTo>
                    <a:pt x="685" y="647"/>
                  </a:lnTo>
                  <a:lnTo>
                    <a:pt x="689" y="647"/>
                  </a:lnTo>
                  <a:lnTo>
                    <a:pt x="694" y="647"/>
                  </a:lnTo>
                  <a:lnTo>
                    <a:pt x="699" y="647"/>
                  </a:lnTo>
                  <a:lnTo>
                    <a:pt x="701" y="645"/>
                  </a:lnTo>
                  <a:lnTo>
                    <a:pt x="706" y="647"/>
                  </a:lnTo>
                  <a:lnTo>
                    <a:pt x="706" y="647"/>
                  </a:lnTo>
                  <a:lnTo>
                    <a:pt x="708" y="647"/>
                  </a:lnTo>
                  <a:lnTo>
                    <a:pt x="708" y="647"/>
                  </a:lnTo>
                  <a:lnTo>
                    <a:pt x="706" y="642"/>
                  </a:lnTo>
                  <a:lnTo>
                    <a:pt x="708" y="638"/>
                  </a:lnTo>
                  <a:lnTo>
                    <a:pt x="713" y="638"/>
                  </a:lnTo>
                  <a:lnTo>
                    <a:pt x="713" y="642"/>
                  </a:lnTo>
                  <a:lnTo>
                    <a:pt x="718" y="645"/>
                  </a:lnTo>
                  <a:lnTo>
                    <a:pt x="720" y="640"/>
                  </a:lnTo>
                  <a:lnTo>
                    <a:pt x="722" y="638"/>
                  </a:lnTo>
                  <a:lnTo>
                    <a:pt x="722" y="633"/>
                  </a:lnTo>
                  <a:lnTo>
                    <a:pt x="727" y="633"/>
                  </a:lnTo>
                  <a:lnTo>
                    <a:pt x="727" y="628"/>
                  </a:lnTo>
                  <a:lnTo>
                    <a:pt x="722" y="624"/>
                  </a:lnTo>
                  <a:lnTo>
                    <a:pt x="722" y="614"/>
                  </a:lnTo>
                  <a:lnTo>
                    <a:pt x="718" y="609"/>
                  </a:lnTo>
                  <a:lnTo>
                    <a:pt x="720" y="607"/>
                  </a:lnTo>
                  <a:lnTo>
                    <a:pt x="722" y="602"/>
                  </a:lnTo>
                  <a:lnTo>
                    <a:pt x="732" y="602"/>
                  </a:lnTo>
                  <a:lnTo>
                    <a:pt x="732" y="602"/>
                  </a:lnTo>
                  <a:lnTo>
                    <a:pt x="741" y="602"/>
                  </a:lnTo>
                  <a:lnTo>
                    <a:pt x="741" y="590"/>
                  </a:lnTo>
                  <a:lnTo>
                    <a:pt x="746" y="595"/>
                  </a:lnTo>
                  <a:lnTo>
                    <a:pt x="748" y="593"/>
                  </a:lnTo>
                  <a:lnTo>
                    <a:pt x="751" y="595"/>
                  </a:lnTo>
                  <a:lnTo>
                    <a:pt x="751" y="590"/>
                  </a:lnTo>
                  <a:lnTo>
                    <a:pt x="748" y="586"/>
                  </a:lnTo>
                  <a:lnTo>
                    <a:pt x="751" y="583"/>
                  </a:lnTo>
                  <a:lnTo>
                    <a:pt x="751" y="583"/>
                  </a:lnTo>
                  <a:lnTo>
                    <a:pt x="751" y="579"/>
                  </a:lnTo>
                  <a:lnTo>
                    <a:pt x="763" y="583"/>
                  </a:lnTo>
                  <a:lnTo>
                    <a:pt x="765" y="588"/>
                  </a:lnTo>
                  <a:lnTo>
                    <a:pt x="765" y="590"/>
                  </a:lnTo>
                  <a:lnTo>
                    <a:pt x="763" y="588"/>
                  </a:lnTo>
                  <a:lnTo>
                    <a:pt x="760" y="595"/>
                  </a:lnTo>
                  <a:lnTo>
                    <a:pt x="770" y="607"/>
                  </a:lnTo>
                  <a:lnTo>
                    <a:pt x="770" y="614"/>
                  </a:lnTo>
                  <a:lnTo>
                    <a:pt x="777" y="614"/>
                  </a:lnTo>
                  <a:lnTo>
                    <a:pt x="779" y="616"/>
                  </a:lnTo>
                  <a:lnTo>
                    <a:pt x="784" y="616"/>
                  </a:lnTo>
                  <a:lnTo>
                    <a:pt x="784" y="621"/>
                  </a:lnTo>
                  <a:lnTo>
                    <a:pt x="793" y="621"/>
                  </a:lnTo>
                  <a:lnTo>
                    <a:pt x="793" y="612"/>
                  </a:lnTo>
                  <a:lnTo>
                    <a:pt x="796" y="614"/>
                  </a:lnTo>
                  <a:lnTo>
                    <a:pt x="800" y="612"/>
                  </a:lnTo>
                  <a:lnTo>
                    <a:pt x="803" y="612"/>
                  </a:lnTo>
                  <a:lnTo>
                    <a:pt x="807" y="609"/>
                  </a:lnTo>
                  <a:lnTo>
                    <a:pt x="810" y="609"/>
                  </a:lnTo>
                  <a:lnTo>
                    <a:pt x="810" y="612"/>
                  </a:lnTo>
                  <a:lnTo>
                    <a:pt x="812" y="612"/>
                  </a:lnTo>
                  <a:lnTo>
                    <a:pt x="812" y="614"/>
                  </a:lnTo>
                  <a:lnTo>
                    <a:pt x="815" y="616"/>
                  </a:lnTo>
                  <a:lnTo>
                    <a:pt x="815" y="614"/>
                  </a:lnTo>
                  <a:lnTo>
                    <a:pt x="817" y="614"/>
                  </a:lnTo>
                  <a:lnTo>
                    <a:pt x="817" y="624"/>
                  </a:lnTo>
                  <a:lnTo>
                    <a:pt x="822" y="624"/>
                  </a:lnTo>
                  <a:lnTo>
                    <a:pt x="819" y="621"/>
                  </a:lnTo>
                  <a:lnTo>
                    <a:pt x="822" y="616"/>
                  </a:lnTo>
                  <a:lnTo>
                    <a:pt x="824" y="624"/>
                  </a:lnTo>
                  <a:lnTo>
                    <a:pt x="826" y="621"/>
                  </a:lnTo>
                  <a:lnTo>
                    <a:pt x="831" y="619"/>
                  </a:lnTo>
                  <a:lnTo>
                    <a:pt x="852" y="619"/>
                  </a:lnTo>
                  <a:lnTo>
                    <a:pt x="855" y="616"/>
                  </a:lnTo>
                  <a:lnTo>
                    <a:pt x="850" y="609"/>
                  </a:lnTo>
                  <a:lnTo>
                    <a:pt x="850" y="609"/>
                  </a:lnTo>
                  <a:close/>
                </a:path>
              </a:pathLst>
            </a:custGeom>
            <a:solidFill>
              <a:srgbClr val="433356">
                <a:lumMod val="20000"/>
                <a:lumOff val="8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53" name="Freeform 17"/>
            <p:cNvSpPr>
              <a:spLocks/>
            </p:cNvSpPr>
            <p:nvPr/>
          </p:nvSpPr>
          <p:spPr bwMode="auto">
            <a:xfrm>
              <a:off x="1378" y="1168"/>
              <a:ext cx="1451" cy="1231"/>
            </a:xfrm>
            <a:custGeom>
              <a:avLst/>
              <a:gdLst>
                <a:gd name="T0" fmla="*/ 322 w 1451"/>
                <a:gd name="T1" fmla="*/ 1141 h 1231"/>
                <a:gd name="T2" fmla="*/ 251 w 1451"/>
                <a:gd name="T3" fmla="*/ 1141 h 1231"/>
                <a:gd name="T4" fmla="*/ 194 w 1451"/>
                <a:gd name="T5" fmla="*/ 1127 h 1231"/>
                <a:gd name="T6" fmla="*/ 175 w 1451"/>
                <a:gd name="T7" fmla="*/ 1004 h 1231"/>
                <a:gd name="T8" fmla="*/ 142 w 1451"/>
                <a:gd name="T9" fmla="*/ 948 h 1231"/>
                <a:gd name="T10" fmla="*/ 133 w 1451"/>
                <a:gd name="T11" fmla="*/ 936 h 1231"/>
                <a:gd name="T12" fmla="*/ 215 w 1451"/>
                <a:gd name="T13" fmla="*/ 874 h 1231"/>
                <a:gd name="T14" fmla="*/ 249 w 1451"/>
                <a:gd name="T15" fmla="*/ 796 h 1231"/>
                <a:gd name="T16" fmla="*/ 272 w 1451"/>
                <a:gd name="T17" fmla="*/ 695 h 1231"/>
                <a:gd name="T18" fmla="*/ 211 w 1451"/>
                <a:gd name="T19" fmla="*/ 614 h 1231"/>
                <a:gd name="T20" fmla="*/ 107 w 1451"/>
                <a:gd name="T21" fmla="*/ 558 h 1231"/>
                <a:gd name="T22" fmla="*/ 52 w 1451"/>
                <a:gd name="T23" fmla="*/ 506 h 1231"/>
                <a:gd name="T24" fmla="*/ 15 w 1451"/>
                <a:gd name="T25" fmla="*/ 454 h 1231"/>
                <a:gd name="T26" fmla="*/ 78 w 1451"/>
                <a:gd name="T27" fmla="*/ 407 h 1231"/>
                <a:gd name="T28" fmla="*/ 130 w 1451"/>
                <a:gd name="T29" fmla="*/ 343 h 1231"/>
                <a:gd name="T30" fmla="*/ 249 w 1451"/>
                <a:gd name="T31" fmla="*/ 324 h 1231"/>
                <a:gd name="T32" fmla="*/ 352 w 1451"/>
                <a:gd name="T33" fmla="*/ 300 h 1231"/>
                <a:gd name="T34" fmla="*/ 447 w 1451"/>
                <a:gd name="T35" fmla="*/ 263 h 1231"/>
                <a:gd name="T36" fmla="*/ 537 w 1451"/>
                <a:gd name="T37" fmla="*/ 241 h 1231"/>
                <a:gd name="T38" fmla="*/ 643 w 1451"/>
                <a:gd name="T39" fmla="*/ 241 h 1231"/>
                <a:gd name="T40" fmla="*/ 714 w 1451"/>
                <a:gd name="T41" fmla="*/ 239 h 1231"/>
                <a:gd name="T42" fmla="*/ 719 w 1451"/>
                <a:gd name="T43" fmla="*/ 166 h 1231"/>
                <a:gd name="T44" fmla="*/ 794 w 1451"/>
                <a:gd name="T45" fmla="*/ 137 h 1231"/>
                <a:gd name="T46" fmla="*/ 853 w 1451"/>
                <a:gd name="T47" fmla="*/ 93 h 1231"/>
                <a:gd name="T48" fmla="*/ 893 w 1451"/>
                <a:gd name="T49" fmla="*/ 128 h 1231"/>
                <a:gd name="T50" fmla="*/ 1000 w 1451"/>
                <a:gd name="T51" fmla="*/ 88 h 1231"/>
                <a:gd name="T52" fmla="*/ 1113 w 1451"/>
                <a:gd name="T53" fmla="*/ 15 h 1231"/>
                <a:gd name="T54" fmla="*/ 1163 w 1451"/>
                <a:gd name="T55" fmla="*/ 24 h 1231"/>
                <a:gd name="T56" fmla="*/ 1231 w 1451"/>
                <a:gd name="T57" fmla="*/ 90 h 1231"/>
                <a:gd name="T58" fmla="*/ 1236 w 1451"/>
                <a:gd name="T59" fmla="*/ 152 h 1231"/>
                <a:gd name="T60" fmla="*/ 1250 w 1451"/>
                <a:gd name="T61" fmla="*/ 229 h 1231"/>
                <a:gd name="T62" fmla="*/ 1217 w 1451"/>
                <a:gd name="T63" fmla="*/ 298 h 1231"/>
                <a:gd name="T64" fmla="*/ 1281 w 1451"/>
                <a:gd name="T65" fmla="*/ 366 h 1231"/>
                <a:gd name="T66" fmla="*/ 1323 w 1451"/>
                <a:gd name="T67" fmla="*/ 404 h 1231"/>
                <a:gd name="T68" fmla="*/ 1385 w 1451"/>
                <a:gd name="T69" fmla="*/ 442 h 1231"/>
                <a:gd name="T70" fmla="*/ 1380 w 1451"/>
                <a:gd name="T71" fmla="*/ 537 h 1231"/>
                <a:gd name="T72" fmla="*/ 1392 w 1451"/>
                <a:gd name="T73" fmla="*/ 586 h 1231"/>
                <a:gd name="T74" fmla="*/ 1380 w 1451"/>
                <a:gd name="T75" fmla="*/ 655 h 1231"/>
                <a:gd name="T76" fmla="*/ 1345 w 1451"/>
                <a:gd name="T77" fmla="*/ 692 h 1231"/>
                <a:gd name="T78" fmla="*/ 1397 w 1451"/>
                <a:gd name="T79" fmla="*/ 740 h 1231"/>
                <a:gd name="T80" fmla="*/ 1446 w 1451"/>
                <a:gd name="T81" fmla="*/ 794 h 1231"/>
                <a:gd name="T82" fmla="*/ 1418 w 1451"/>
                <a:gd name="T83" fmla="*/ 874 h 1231"/>
                <a:gd name="T84" fmla="*/ 1378 w 1451"/>
                <a:gd name="T85" fmla="*/ 919 h 1231"/>
                <a:gd name="T86" fmla="*/ 1328 w 1451"/>
                <a:gd name="T87" fmla="*/ 971 h 1231"/>
                <a:gd name="T88" fmla="*/ 1248 w 1451"/>
                <a:gd name="T89" fmla="*/ 1002 h 1231"/>
                <a:gd name="T90" fmla="*/ 1189 w 1451"/>
                <a:gd name="T91" fmla="*/ 1042 h 1231"/>
                <a:gd name="T92" fmla="*/ 1212 w 1451"/>
                <a:gd name="T93" fmla="*/ 1134 h 1231"/>
                <a:gd name="T94" fmla="*/ 1153 w 1451"/>
                <a:gd name="T95" fmla="*/ 1160 h 1231"/>
                <a:gd name="T96" fmla="*/ 1111 w 1451"/>
                <a:gd name="T97" fmla="*/ 1155 h 1231"/>
                <a:gd name="T98" fmla="*/ 1019 w 1451"/>
                <a:gd name="T99" fmla="*/ 1148 h 1231"/>
                <a:gd name="T100" fmla="*/ 962 w 1451"/>
                <a:gd name="T101" fmla="*/ 1210 h 1231"/>
                <a:gd name="T102" fmla="*/ 927 w 1451"/>
                <a:gd name="T103" fmla="*/ 1170 h 1231"/>
                <a:gd name="T104" fmla="*/ 849 w 1451"/>
                <a:gd name="T105" fmla="*/ 1136 h 1231"/>
                <a:gd name="T106" fmla="*/ 837 w 1451"/>
                <a:gd name="T107" fmla="*/ 1188 h 1231"/>
                <a:gd name="T108" fmla="*/ 771 w 1451"/>
                <a:gd name="T109" fmla="*/ 1212 h 1231"/>
                <a:gd name="T110" fmla="*/ 714 w 1451"/>
                <a:gd name="T111" fmla="*/ 1188 h 1231"/>
                <a:gd name="T112" fmla="*/ 650 w 1451"/>
                <a:gd name="T113" fmla="*/ 1174 h 1231"/>
                <a:gd name="T114" fmla="*/ 610 w 1451"/>
                <a:gd name="T115" fmla="*/ 1162 h 1231"/>
                <a:gd name="T116" fmla="*/ 558 w 1451"/>
                <a:gd name="T117" fmla="*/ 1170 h 1231"/>
                <a:gd name="T118" fmla="*/ 501 w 1451"/>
                <a:gd name="T119" fmla="*/ 1120 h 1231"/>
                <a:gd name="T120" fmla="*/ 419 w 1451"/>
                <a:gd name="T121" fmla="*/ 1141 h 1231"/>
                <a:gd name="T122" fmla="*/ 381 w 1451"/>
                <a:gd name="T123" fmla="*/ 1106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51" h="1231">
                  <a:moveTo>
                    <a:pt x="367" y="1106"/>
                  </a:moveTo>
                  <a:lnTo>
                    <a:pt x="362" y="1113"/>
                  </a:lnTo>
                  <a:lnTo>
                    <a:pt x="362" y="1110"/>
                  </a:lnTo>
                  <a:lnTo>
                    <a:pt x="355" y="1115"/>
                  </a:lnTo>
                  <a:lnTo>
                    <a:pt x="352" y="1113"/>
                  </a:lnTo>
                  <a:lnTo>
                    <a:pt x="352" y="1115"/>
                  </a:lnTo>
                  <a:lnTo>
                    <a:pt x="345" y="1113"/>
                  </a:lnTo>
                  <a:lnTo>
                    <a:pt x="343" y="1118"/>
                  </a:lnTo>
                  <a:lnTo>
                    <a:pt x="348" y="1125"/>
                  </a:lnTo>
                  <a:lnTo>
                    <a:pt x="343" y="1127"/>
                  </a:lnTo>
                  <a:lnTo>
                    <a:pt x="343" y="1125"/>
                  </a:lnTo>
                  <a:lnTo>
                    <a:pt x="343" y="1132"/>
                  </a:lnTo>
                  <a:lnTo>
                    <a:pt x="341" y="1132"/>
                  </a:lnTo>
                  <a:lnTo>
                    <a:pt x="341" y="1136"/>
                  </a:lnTo>
                  <a:lnTo>
                    <a:pt x="338" y="1136"/>
                  </a:lnTo>
                  <a:lnTo>
                    <a:pt x="338" y="1136"/>
                  </a:lnTo>
                  <a:lnTo>
                    <a:pt x="336" y="1134"/>
                  </a:lnTo>
                  <a:lnTo>
                    <a:pt x="334" y="1134"/>
                  </a:lnTo>
                  <a:lnTo>
                    <a:pt x="334" y="1136"/>
                  </a:lnTo>
                  <a:lnTo>
                    <a:pt x="334" y="1136"/>
                  </a:lnTo>
                  <a:lnTo>
                    <a:pt x="336" y="1144"/>
                  </a:lnTo>
                  <a:lnTo>
                    <a:pt x="334" y="1144"/>
                  </a:lnTo>
                  <a:lnTo>
                    <a:pt x="334" y="1146"/>
                  </a:lnTo>
                  <a:lnTo>
                    <a:pt x="329" y="1146"/>
                  </a:lnTo>
                  <a:lnTo>
                    <a:pt x="329" y="1141"/>
                  </a:lnTo>
                  <a:lnTo>
                    <a:pt x="326" y="1141"/>
                  </a:lnTo>
                  <a:lnTo>
                    <a:pt x="324" y="1136"/>
                  </a:lnTo>
                  <a:lnTo>
                    <a:pt x="322" y="1141"/>
                  </a:lnTo>
                  <a:lnTo>
                    <a:pt x="319" y="1141"/>
                  </a:lnTo>
                  <a:lnTo>
                    <a:pt x="319" y="1144"/>
                  </a:lnTo>
                  <a:lnTo>
                    <a:pt x="317" y="1146"/>
                  </a:lnTo>
                  <a:lnTo>
                    <a:pt x="317" y="1151"/>
                  </a:lnTo>
                  <a:lnTo>
                    <a:pt x="317" y="1153"/>
                  </a:lnTo>
                  <a:lnTo>
                    <a:pt x="308" y="1151"/>
                  </a:lnTo>
                  <a:lnTo>
                    <a:pt x="301" y="1148"/>
                  </a:lnTo>
                  <a:lnTo>
                    <a:pt x="301" y="1144"/>
                  </a:lnTo>
                  <a:lnTo>
                    <a:pt x="298" y="1141"/>
                  </a:lnTo>
                  <a:lnTo>
                    <a:pt x="289" y="1148"/>
                  </a:lnTo>
                  <a:lnTo>
                    <a:pt x="289" y="1155"/>
                  </a:lnTo>
                  <a:lnTo>
                    <a:pt x="289" y="1155"/>
                  </a:lnTo>
                  <a:lnTo>
                    <a:pt x="286" y="1155"/>
                  </a:lnTo>
                  <a:lnTo>
                    <a:pt x="282" y="1160"/>
                  </a:lnTo>
                  <a:lnTo>
                    <a:pt x="282" y="1155"/>
                  </a:lnTo>
                  <a:lnTo>
                    <a:pt x="272" y="1158"/>
                  </a:lnTo>
                  <a:lnTo>
                    <a:pt x="272" y="1155"/>
                  </a:lnTo>
                  <a:lnTo>
                    <a:pt x="267" y="1155"/>
                  </a:lnTo>
                  <a:lnTo>
                    <a:pt x="267" y="1151"/>
                  </a:lnTo>
                  <a:lnTo>
                    <a:pt x="263" y="1146"/>
                  </a:lnTo>
                  <a:lnTo>
                    <a:pt x="263" y="1151"/>
                  </a:lnTo>
                  <a:lnTo>
                    <a:pt x="256" y="1151"/>
                  </a:lnTo>
                  <a:lnTo>
                    <a:pt x="260" y="1146"/>
                  </a:lnTo>
                  <a:lnTo>
                    <a:pt x="260" y="1144"/>
                  </a:lnTo>
                  <a:lnTo>
                    <a:pt x="263" y="1141"/>
                  </a:lnTo>
                  <a:lnTo>
                    <a:pt x="256" y="1141"/>
                  </a:lnTo>
                  <a:lnTo>
                    <a:pt x="253" y="1144"/>
                  </a:lnTo>
                  <a:lnTo>
                    <a:pt x="251" y="1141"/>
                  </a:lnTo>
                  <a:lnTo>
                    <a:pt x="249" y="1136"/>
                  </a:lnTo>
                  <a:lnTo>
                    <a:pt x="251" y="1129"/>
                  </a:lnTo>
                  <a:lnTo>
                    <a:pt x="241" y="1125"/>
                  </a:lnTo>
                  <a:lnTo>
                    <a:pt x="237" y="1127"/>
                  </a:lnTo>
                  <a:lnTo>
                    <a:pt x="237" y="1127"/>
                  </a:lnTo>
                  <a:lnTo>
                    <a:pt x="239" y="1129"/>
                  </a:lnTo>
                  <a:lnTo>
                    <a:pt x="234" y="1132"/>
                  </a:lnTo>
                  <a:lnTo>
                    <a:pt x="230" y="1139"/>
                  </a:lnTo>
                  <a:lnTo>
                    <a:pt x="227" y="1136"/>
                  </a:lnTo>
                  <a:lnTo>
                    <a:pt x="227" y="1139"/>
                  </a:lnTo>
                  <a:lnTo>
                    <a:pt x="225" y="1136"/>
                  </a:lnTo>
                  <a:lnTo>
                    <a:pt x="223" y="1141"/>
                  </a:lnTo>
                  <a:lnTo>
                    <a:pt x="220" y="1136"/>
                  </a:lnTo>
                  <a:lnTo>
                    <a:pt x="223" y="1136"/>
                  </a:lnTo>
                  <a:lnTo>
                    <a:pt x="220" y="1136"/>
                  </a:lnTo>
                  <a:lnTo>
                    <a:pt x="220" y="1136"/>
                  </a:lnTo>
                  <a:lnTo>
                    <a:pt x="218" y="1139"/>
                  </a:lnTo>
                  <a:lnTo>
                    <a:pt x="218" y="1127"/>
                  </a:lnTo>
                  <a:lnTo>
                    <a:pt x="215" y="1129"/>
                  </a:lnTo>
                  <a:lnTo>
                    <a:pt x="215" y="1127"/>
                  </a:lnTo>
                  <a:lnTo>
                    <a:pt x="213" y="1118"/>
                  </a:lnTo>
                  <a:lnTo>
                    <a:pt x="211" y="1118"/>
                  </a:lnTo>
                  <a:lnTo>
                    <a:pt x="211" y="1122"/>
                  </a:lnTo>
                  <a:lnTo>
                    <a:pt x="204" y="1122"/>
                  </a:lnTo>
                  <a:lnTo>
                    <a:pt x="204" y="1127"/>
                  </a:lnTo>
                  <a:lnTo>
                    <a:pt x="199" y="1127"/>
                  </a:lnTo>
                  <a:lnTo>
                    <a:pt x="199" y="1132"/>
                  </a:lnTo>
                  <a:lnTo>
                    <a:pt x="194" y="1127"/>
                  </a:lnTo>
                  <a:lnTo>
                    <a:pt x="187" y="1125"/>
                  </a:lnTo>
                  <a:lnTo>
                    <a:pt x="182" y="1134"/>
                  </a:lnTo>
                  <a:lnTo>
                    <a:pt x="180" y="1134"/>
                  </a:lnTo>
                  <a:lnTo>
                    <a:pt x="180" y="1134"/>
                  </a:lnTo>
                  <a:lnTo>
                    <a:pt x="171" y="1132"/>
                  </a:lnTo>
                  <a:lnTo>
                    <a:pt x="171" y="1129"/>
                  </a:lnTo>
                  <a:lnTo>
                    <a:pt x="171" y="1122"/>
                  </a:lnTo>
                  <a:lnTo>
                    <a:pt x="173" y="1122"/>
                  </a:lnTo>
                  <a:lnTo>
                    <a:pt x="175" y="1110"/>
                  </a:lnTo>
                  <a:lnTo>
                    <a:pt x="178" y="1103"/>
                  </a:lnTo>
                  <a:lnTo>
                    <a:pt x="173" y="1099"/>
                  </a:lnTo>
                  <a:lnTo>
                    <a:pt x="175" y="1092"/>
                  </a:lnTo>
                  <a:lnTo>
                    <a:pt x="166" y="1084"/>
                  </a:lnTo>
                  <a:lnTo>
                    <a:pt x="161" y="1084"/>
                  </a:lnTo>
                  <a:lnTo>
                    <a:pt x="156" y="1092"/>
                  </a:lnTo>
                  <a:lnTo>
                    <a:pt x="154" y="1089"/>
                  </a:lnTo>
                  <a:lnTo>
                    <a:pt x="159" y="1087"/>
                  </a:lnTo>
                  <a:lnTo>
                    <a:pt x="161" y="1075"/>
                  </a:lnTo>
                  <a:lnTo>
                    <a:pt x="161" y="1073"/>
                  </a:lnTo>
                  <a:lnTo>
                    <a:pt x="159" y="1070"/>
                  </a:lnTo>
                  <a:lnTo>
                    <a:pt x="163" y="1056"/>
                  </a:lnTo>
                  <a:lnTo>
                    <a:pt x="161" y="1047"/>
                  </a:lnTo>
                  <a:lnTo>
                    <a:pt x="166" y="1042"/>
                  </a:lnTo>
                  <a:lnTo>
                    <a:pt x="171" y="1035"/>
                  </a:lnTo>
                  <a:lnTo>
                    <a:pt x="173" y="1018"/>
                  </a:lnTo>
                  <a:lnTo>
                    <a:pt x="175" y="1014"/>
                  </a:lnTo>
                  <a:lnTo>
                    <a:pt x="178" y="1009"/>
                  </a:lnTo>
                  <a:lnTo>
                    <a:pt x="175" y="1004"/>
                  </a:lnTo>
                  <a:lnTo>
                    <a:pt x="171" y="1004"/>
                  </a:lnTo>
                  <a:lnTo>
                    <a:pt x="163" y="1002"/>
                  </a:lnTo>
                  <a:lnTo>
                    <a:pt x="163" y="997"/>
                  </a:lnTo>
                  <a:lnTo>
                    <a:pt x="161" y="995"/>
                  </a:lnTo>
                  <a:lnTo>
                    <a:pt x="156" y="997"/>
                  </a:lnTo>
                  <a:lnTo>
                    <a:pt x="154" y="997"/>
                  </a:lnTo>
                  <a:lnTo>
                    <a:pt x="147" y="992"/>
                  </a:lnTo>
                  <a:lnTo>
                    <a:pt x="147" y="990"/>
                  </a:lnTo>
                  <a:lnTo>
                    <a:pt x="152" y="990"/>
                  </a:lnTo>
                  <a:lnTo>
                    <a:pt x="152" y="985"/>
                  </a:lnTo>
                  <a:lnTo>
                    <a:pt x="142" y="985"/>
                  </a:lnTo>
                  <a:lnTo>
                    <a:pt x="142" y="981"/>
                  </a:lnTo>
                  <a:lnTo>
                    <a:pt x="138" y="981"/>
                  </a:lnTo>
                  <a:lnTo>
                    <a:pt x="135" y="978"/>
                  </a:lnTo>
                  <a:lnTo>
                    <a:pt x="133" y="978"/>
                  </a:lnTo>
                  <a:lnTo>
                    <a:pt x="130" y="971"/>
                  </a:lnTo>
                  <a:lnTo>
                    <a:pt x="128" y="971"/>
                  </a:lnTo>
                  <a:lnTo>
                    <a:pt x="135" y="971"/>
                  </a:lnTo>
                  <a:lnTo>
                    <a:pt x="142" y="978"/>
                  </a:lnTo>
                  <a:lnTo>
                    <a:pt x="149" y="978"/>
                  </a:lnTo>
                  <a:lnTo>
                    <a:pt x="152" y="976"/>
                  </a:lnTo>
                  <a:lnTo>
                    <a:pt x="156" y="976"/>
                  </a:lnTo>
                  <a:lnTo>
                    <a:pt x="159" y="976"/>
                  </a:lnTo>
                  <a:lnTo>
                    <a:pt x="156" y="973"/>
                  </a:lnTo>
                  <a:lnTo>
                    <a:pt x="152" y="959"/>
                  </a:lnTo>
                  <a:lnTo>
                    <a:pt x="142" y="957"/>
                  </a:lnTo>
                  <a:lnTo>
                    <a:pt x="138" y="952"/>
                  </a:lnTo>
                  <a:lnTo>
                    <a:pt x="142" y="948"/>
                  </a:lnTo>
                  <a:lnTo>
                    <a:pt x="140" y="945"/>
                  </a:lnTo>
                  <a:lnTo>
                    <a:pt x="142" y="943"/>
                  </a:lnTo>
                  <a:lnTo>
                    <a:pt x="142" y="945"/>
                  </a:lnTo>
                  <a:lnTo>
                    <a:pt x="142" y="948"/>
                  </a:lnTo>
                  <a:lnTo>
                    <a:pt x="145" y="948"/>
                  </a:lnTo>
                  <a:lnTo>
                    <a:pt x="147" y="945"/>
                  </a:lnTo>
                  <a:lnTo>
                    <a:pt x="147" y="948"/>
                  </a:lnTo>
                  <a:lnTo>
                    <a:pt x="149" y="948"/>
                  </a:lnTo>
                  <a:lnTo>
                    <a:pt x="149" y="948"/>
                  </a:lnTo>
                  <a:lnTo>
                    <a:pt x="152" y="945"/>
                  </a:lnTo>
                  <a:lnTo>
                    <a:pt x="159" y="943"/>
                  </a:lnTo>
                  <a:lnTo>
                    <a:pt x="161" y="945"/>
                  </a:lnTo>
                  <a:lnTo>
                    <a:pt x="171" y="938"/>
                  </a:lnTo>
                  <a:lnTo>
                    <a:pt x="166" y="938"/>
                  </a:lnTo>
                  <a:lnTo>
                    <a:pt x="166" y="933"/>
                  </a:lnTo>
                  <a:lnTo>
                    <a:pt x="161" y="933"/>
                  </a:lnTo>
                  <a:lnTo>
                    <a:pt x="161" y="933"/>
                  </a:lnTo>
                  <a:lnTo>
                    <a:pt x="156" y="931"/>
                  </a:lnTo>
                  <a:lnTo>
                    <a:pt x="152" y="933"/>
                  </a:lnTo>
                  <a:lnTo>
                    <a:pt x="156" y="929"/>
                  </a:lnTo>
                  <a:lnTo>
                    <a:pt x="152" y="929"/>
                  </a:lnTo>
                  <a:lnTo>
                    <a:pt x="147" y="931"/>
                  </a:lnTo>
                  <a:lnTo>
                    <a:pt x="147" y="929"/>
                  </a:lnTo>
                  <a:lnTo>
                    <a:pt x="142" y="929"/>
                  </a:lnTo>
                  <a:lnTo>
                    <a:pt x="142" y="933"/>
                  </a:lnTo>
                  <a:lnTo>
                    <a:pt x="138" y="933"/>
                  </a:lnTo>
                  <a:lnTo>
                    <a:pt x="138" y="938"/>
                  </a:lnTo>
                  <a:lnTo>
                    <a:pt x="133" y="936"/>
                  </a:lnTo>
                  <a:lnTo>
                    <a:pt x="133" y="926"/>
                  </a:lnTo>
                  <a:lnTo>
                    <a:pt x="135" y="929"/>
                  </a:lnTo>
                  <a:lnTo>
                    <a:pt x="135" y="926"/>
                  </a:lnTo>
                  <a:lnTo>
                    <a:pt x="133" y="924"/>
                  </a:lnTo>
                  <a:lnTo>
                    <a:pt x="138" y="919"/>
                  </a:lnTo>
                  <a:lnTo>
                    <a:pt x="133" y="912"/>
                  </a:lnTo>
                  <a:lnTo>
                    <a:pt x="138" y="907"/>
                  </a:lnTo>
                  <a:lnTo>
                    <a:pt x="147" y="905"/>
                  </a:lnTo>
                  <a:lnTo>
                    <a:pt x="156" y="888"/>
                  </a:lnTo>
                  <a:lnTo>
                    <a:pt x="180" y="881"/>
                  </a:lnTo>
                  <a:lnTo>
                    <a:pt x="185" y="879"/>
                  </a:lnTo>
                  <a:lnTo>
                    <a:pt x="189" y="879"/>
                  </a:lnTo>
                  <a:lnTo>
                    <a:pt x="187" y="879"/>
                  </a:lnTo>
                  <a:lnTo>
                    <a:pt x="187" y="886"/>
                  </a:lnTo>
                  <a:lnTo>
                    <a:pt x="189" y="888"/>
                  </a:lnTo>
                  <a:lnTo>
                    <a:pt x="194" y="888"/>
                  </a:lnTo>
                  <a:lnTo>
                    <a:pt x="194" y="893"/>
                  </a:lnTo>
                  <a:lnTo>
                    <a:pt x="197" y="893"/>
                  </a:lnTo>
                  <a:lnTo>
                    <a:pt x="197" y="896"/>
                  </a:lnTo>
                  <a:lnTo>
                    <a:pt x="201" y="896"/>
                  </a:lnTo>
                  <a:lnTo>
                    <a:pt x="204" y="898"/>
                  </a:lnTo>
                  <a:lnTo>
                    <a:pt x="204" y="893"/>
                  </a:lnTo>
                  <a:lnTo>
                    <a:pt x="206" y="893"/>
                  </a:lnTo>
                  <a:lnTo>
                    <a:pt x="206" y="888"/>
                  </a:lnTo>
                  <a:lnTo>
                    <a:pt x="208" y="888"/>
                  </a:lnTo>
                  <a:lnTo>
                    <a:pt x="211" y="881"/>
                  </a:lnTo>
                  <a:lnTo>
                    <a:pt x="213" y="879"/>
                  </a:lnTo>
                  <a:lnTo>
                    <a:pt x="215" y="874"/>
                  </a:lnTo>
                  <a:lnTo>
                    <a:pt x="220" y="874"/>
                  </a:lnTo>
                  <a:lnTo>
                    <a:pt x="225" y="872"/>
                  </a:lnTo>
                  <a:lnTo>
                    <a:pt x="225" y="870"/>
                  </a:lnTo>
                  <a:lnTo>
                    <a:pt x="227" y="870"/>
                  </a:lnTo>
                  <a:lnTo>
                    <a:pt x="230" y="870"/>
                  </a:lnTo>
                  <a:lnTo>
                    <a:pt x="232" y="870"/>
                  </a:lnTo>
                  <a:lnTo>
                    <a:pt x="237" y="865"/>
                  </a:lnTo>
                  <a:lnTo>
                    <a:pt x="239" y="867"/>
                  </a:lnTo>
                  <a:lnTo>
                    <a:pt x="244" y="860"/>
                  </a:lnTo>
                  <a:lnTo>
                    <a:pt x="241" y="855"/>
                  </a:lnTo>
                  <a:lnTo>
                    <a:pt x="237" y="853"/>
                  </a:lnTo>
                  <a:lnTo>
                    <a:pt x="234" y="851"/>
                  </a:lnTo>
                  <a:lnTo>
                    <a:pt x="232" y="848"/>
                  </a:lnTo>
                  <a:lnTo>
                    <a:pt x="230" y="851"/>
                  </a:lnTo>
                  <a:lnTo>
                    <a:pt x="227" y="851"/>
                  </a:lnTo>
                  <a:lnTo>
                    <a:pt x="220" y="855"/>
                  </a:lnTo>
                  <a:lnTo>
                    <a:pt x="220" y="853"/>
                  </a:lnTo>
                  <a:lnTo>
                    <a:pt x="220" y="846"/>
                  </a:lnTo>
                  <a:lnTo>
                    <a:pt x="230" y="844"/>
                  </a:lnTo>
                  <a:lnTo>
                    <a:pt x="234" y="832"/>
                  </a:lnTo>
                  <a:lnTo>
                    <a:pt x="234" y="825"/>
                  </a:lnTo>
                  <a:lnTo>
                    <a:pt x="232" y="820"/>
                  </a:lnTo>
                  <a:lnTo>
                    <a:pt x="232" y="818"/>
                  </a:lnTo>
                  <a:lnTo>
                    <a:pt x="230" y="811"/>
                  </a:lnTo>
                  <a:lnTo>
                    <a:pt x="232" y="806"/>
                  </a:lnTo>
                  <a:lnTo>
                    <a:pt x="241" y="806"/>
                  </a:lnTo>
                  <a:lnTo>
                    <a:pt x="241" y="799"/>
                  </a:lnTo>
                  <a:lnTo>
                    <a:pt x="249" y="796"/>
                  </a:lnTo>
                  <a:lnTo>
                    <a:pt x="244" y="796"/>
                  </a:lnTo>
                  <a:lnTo>
                    <a:pt x="249" y="789"/>
                  </a:lnTo>
                  <a:lnTo>
                    <a:pt x="241" y="785"/>
                  </a:lnTo>
                  <a:lnTo>
                    <a:pt x="241" y="775"/>
                  </a:lnTo>
                  <a:lnTo>
                    <a:pt x="249" y="768"/>
                  </a:lnTo>
                  <a:lnTo>
                    <a:pt x="249" y="766"/>
                  </a:lnTo>
                  <a:lnTo>
                    <a:pt x="244" y="761"/>
                  </a:lnTo>
                  <a:lnTo>
                    <a:pt x="249" y="756"/>
                  </a:lnTo>
                  <a:lnTo>
                    <a:pt x="251" y="759"/>
                  </a:lnTo>
                  <a:lnTo>
                    <a:pt x="256" y="751"/>
                  </a:lnTo>
                  <a:lnTo>
                    <a:pt x="253" y="744"/>
                  </a:lnTo>
                  <a:lnTo>
                    <a:pt x="256" y="744"/>
                  </a:lnTo>
                  <a:lnTo>
                    <a:pt x="256" y="735"/>
                  </a:lnTo>
                  <a:lnTo>
                    <a:pt x="258" y="737"/>
                  </a:lnTo>
                  <a:lnTo>
                    <a:pt x="260" y="737"/>
                  </a:lnTo>
                  <a:lnTo>
                    <a:pt x="260" y="735"/>
                  </a:lnTo>
                  <a:lnTo>
                    <a:pt x="260" y="737"/>
                  </a:lnTo>
                  <a:lnTo>
                    <a:pt x="263" y="737"/>
                  </a:lnTo>
                  <a:lnTo>
                    <a:pt x="263" y="735"/>
                  </a:lnTo>
                  <a:lnTo>
                    <a:pt x="267" y="737"/>
                  </a:lnTo>
                  <a:lnTo>
                    <a:pt x="270" y="735"/>
                  </a:lnTo>
                  <a:lnTo>
                    <a:pt x="270" y="740"/>
                  </a:lnTo>
                  <a:lnTo>
                    <a:pt x="272" y="737"/>
                  </a:lnTo>
                  <a:lnTo>
                    <a:pt x="272" y="723"/>
                  </a:lnTo>
                  <a:lnTo>
                    <a:pt x="272" y="709"/>
                  </a:lnTo>
                  <a:lnTo>
                    <a:pt x="270" y="704"/>
                  </a:lnTo>
                  <a:lnTo>
                    <a:pt x="272" y="700"/>
                  </a:lnTo>
                  <a:lnTo>
                    <a:pt x="272" y="695"/>
                  </a:lnTo>
                  <a:lnTo>
                    <a:pt x="270" y="695"/>
                  </a:lnTo>
                  <a:lnTo>
                    <a:pt x="267" y="690"/>
                  </a:lnTo>
                  <a:lnTo>
                    <a:pt x="270" y="688"/>
                  </a:lnTo>
                  <a:lnTo>
                    <a:pt x="272" y="685"/>
                  </a:lnTo>
                  <a:lnTo>
                    <a:pt x="272" y="678"/>
                  </a:lnTo>
                  <a:lnTo>
                    <a:pt x="270" y="676"/>
                  </a:lnTo>
                  <a:lnTo>
                    <a:pt x="272" y="671"/>
                  </a:lnTo>
                  <a:lnTo>
                    <a:pt x="282" y="671"/>
                  </a:lnTo>
                  <a:lnTo>
                    <a:pt x="270" y="671"/>
                  </a:lnTo>
                  <a:lnTo>
                    <a:pt x="265" y="666"/>
                  </a:lnTo>
                  <a:lnTo>
                    <a:pt x="253" y="657"/>
                  </a:lnTo>
                  <a:lnTo>
                    <a:pt x="251" y="652"/>
                  </a:lnTo>
                  <a:lnTo>
                    <a:pt x="239" y="648"/>
                  </a:lnTo>
                  <a:lnTo>
                    <a:pt x="234" y="645"/>
                  </a:lnTo>
                  <a:lnTo>
                    <a:pt x="227" y="648"/>
                  </a:lnTo>
                  <a:lnTo>
                    <a:pt x="220" y="648"/>
                  </a:lnTo>
                  <a:lnTo>
                    <a:pt x="223" y="645"/>
                  </a:lnTo>
                  <a:lnTo>
                    <a:pt x="220" y="643"/>
                  </a:lnTo>
                  <a:lnTo>
                    <a:pt x="223" y="643"/>
                  </a:lnTo>
                  <a:lnTo>
                    <a:pt x="225" y="645"/>
                  </a:lnTo>
                  <a:lnTo>
                    <a:pt x="227" y="645"/>
                  </a:lnTo>
                  <a:lnTo>
                    <a:pt x="230" y="633"/>
                  </a:lnTo>
                  <a:lnTo>
                    <a:pt x="230" y="629"/>
                  </a:lnTo>
                  <a:lnTo>
                    <a:pt x="230" y="626"/>
                  </a:lnTo>
                  <a:lnTo>
                    <a:pt x="230" y="619"/>
                  </a:lnTo>
                  <a:lnTo>
                    <a:pt x="223" y="619"/>
                  </a:lnTo>
                  <a:lnTo>
                    <a:pt x="218" y="617"/>
                  </a:lnTo>
                  <a:lnTo>
                    <a:pt x="211" y="614"/>
                  </a:lnTo>
                  <a:lnTo>
                    <a:pt x="201" y="614"/>
                  </a:lnTo>
                  <a:lnTo>
                    <a:pt x="197" y="617"/>
                  </a:lnTo>
                  <a:lnTo>
                    <a:pt x="197" y="617"/>
                  </a:lnTo>
                  <a:lnTo>
                    <a:pt x="194" y="617"/>
                  </a:lnTo>
                  <a:lnTo>
                    <a:pt x="194" y="610"/>
                  </a:lnTo>
                  <a:lnTo>
                    <a:pt x="192" y="600"/>
                  </a:lnTo>
                  <a:lnTo>
                    <a:pt x="189" y="598"/>
                  </a:lnTo>
                  <a:lnTo>
                    <a:pt x="185" y="600"/>
                  </a:lnTo>
                  <a:lnTo>
                    <a:pt x="185" y="598"/>
                  </a:lnTo>
                  <a:lnTo>
                    <a:pt x="180" y="591"/>
                  </a:lnTo>
                  <a:lnTo>
                    <a:pt x="178" y="591"/>
                  </a:lnTo>
                  <a:lnTo>
                    <a:pt x="178" y="577"/>
                  </a:lnTo>
                  <a:lnTo>
                    <a:pt x="173" y="574"/>
                  </a:lnTo>
                  <a:lnTo>
                    <a:pt x="171" y="567"/>
                  </a:lnTo>
                  <a:lnTo>
                    <a:pt x="166" y="567"/>
                  </a:lnTo>
                  <a:lnTo>
                    <a:pt x="163" y="567"/>
                  </a:lnTo>
                  <a:lnTo>
                    <a:pt x="161" y="570"/>
                  </a:lnTo>
                  <a:lnTo>
                    <a:pt x="159" y="570"/>
                  </a:lnTo>
                  <a:lnTo>
                    <a:pt x="156" y="570"/>
                  </a:lnTo>
                  <a:lnTo>
                    <a:pt x="154" y="567"/>
                  </a:lnTo>
                  <a:lnTo>
                    <a:pt x="152" y="570"/>
                  </a:lnTo>
                  <a:lnTo>
                    <a:pt x="154" y="574"/>
                  </a:lnTo>
                  <a:lnTo>
                    <a:pt x="135" y="574"/>
                  </a:lnTo>
                  <a:lnTo>
                    <a:pt x="130" y="572"/>
                  </a:lnTo>
                  <a:lnTo>
                    <a:pt x="109" y="567"/>
                  </a:lnTo>
                  <a:lnTo>
                    <a:pt x="109" y="563"/>
                  </a:lnTo>
                  <a:lnTo>
                    <a:pt x="107" y="563"/>
                  </a:lnTo>
                  <a:lnTo>
                    <a:pt x="107" y="558"/>
                  </a:lnTo>
                  <a:lnTo>
                    <a:pt x="102" y="553"/>
                  </a:lnTo>
                  <a:lnTo>
                    <a:pt x="104" y="553"/>
                  </a:lnTo>
                  <a:lnTo>
                    <a:pt x="102" y="548"/>
                  </a:lnTo>
                  <a:lnTo>
                    <a:pt x="97" y="546"/>
                  </a:lnTo>
                  <a:lnTo>
                    <a:pt x="95" y="541"/>
                  </a:lnTo>
                  <a:lnTo>
                    <a:pt x="93" y="541"/>
                  </a:lnTo>
                  <a:lnTo>
                    <a:pt x="90" y="539"/>
                  </a:lnTo>
                  <a:lnTo>
                    <a:pt x="81" y="541"/>
                  </a:lnTo>
                  <a:lnTo>
                    <a:pt x="78" y="532"/>
                  </a:lnTo>
                  <a:lnTo>
                    <a:pt x="74" y="532"/>
                  </a:lnTo>
                  <a:lnTo>
                    <a:pt x="69" y="527"/>
                  </a:lnTo>
                  <a:lnTo>
                    <a:pt x="71" y="520"/>
                  </a:lnTo>
                  <a:lnTo>
                    <a:pt x="74" y="522"/>
                  </a:lnTo>
                  <a:lnTo>
                    <a:pt x="76" y="518"/>
                  </a:lnTo>
                  <a:lnTo>
                    <a:pt x="86" y="520"/>
                  </a:lnTo>
                  <a:lnTo>
                    <a:pt x="95" y="525"/>
                  </a:lnTo>
                  <a:lnTo>
                    <a:pt x="95" y="522"/>
                  </a:lnTo>
                  <a:lnTo>
                    <a:pt x="88" y="518"/>
                  </a:lnTo>
                  <a:lnTo>
                    <a:pt x="86" y="518"/>
                  </a:lnTo>
                  <a:lnTo>
                    <a:pt x="86" y="508"/>
                  </a:lnTo>
                  <a:lnTo>
                    <a:pt x="81" y="508"/>
                  </a:lnTo>
                  <a:lnTo>
                    <a:pt x="69" y="508"/>
                  </a:lnTo>
                  <a:lnTo>
                    <a:pt x="64" y="513"/>
                  </a:lnTo>
                  <a:lnTo>
                    <a:pt x="57" y="513"/>
                  </a:lnTo>
                  <a:lnTo>
                    <a:pt x="55" y="511"/>
                  </a:lnTo>
                  <a:lnTo>
                    <a:pt x="57" y="508"/>
                  </a:lnTo>
                  <a:lnTo>
                    <a:pt x="57" y="503"/>
                  </a:lnTo>
                  <a:lnTo>
                    <a:pt x="52" y="506"/>
                  </a:lnTo>
                  <a:lnTo>
                    <a:pt x="52" y="501"/>
                  </a:lnTo>
                  <a:lnTo>
                    <a:pt x="48" y="503"/>
                  </a:lnTo>
                  <a:lnTo>
                    <a:pt x="34" y="499"/>
                  </a:lnTo>
                  <a:lnTo>
                    <a:pt x="29" y="508"/>
                  </a:lnTo>
                  <a:lnTo>
                    <a:pt x="26" y="508"/>
                  </a:lnTo>
                  <a:lnTo>
                    <a:pt x="24" y="513"/>
                  </a:lnTo>
                  <a:lnTo>
                    <a:pt x="22" y="513"/>
                  </a:lnTo>
                  <a:lnTo>
                    <a:pt x="17" y="513"/>
                  </a:lnTo>
                  <a:lnTo>
                    <a:pt x="17" y="503"/>
                  </a:lnTo>
                  <a:lnTo>
                    <a:pt x="5" y="503"/>
                  </a:lnTo>
                  <a:lnTo>
                    <a:pt x="0" y="506"/>
                  </a:lnTo>
                  <a:lnTo>
                    <a:pt x="0" y="506"/>
                  </a:lnTo>
                  <a:lnTo>
                    <a:pt x="0" y="501"/>
                  </a:lnTo>
                  <a:lnTo>
                    <a:pt x="5" y="496"/>
                  </a:lnTo>
                  <a:lnTo>
                    <a:pt x="5" y="492"/>
                  </a:lnTo>
                  <a:lnTo>
                    <a:pt x="10" y="489"/>
                  </a:lnTo>
                  <a:lnTo>
                    <a:pt x="12" y="487"/>
                  </a:lnTo>
                  <a:lnTo>
                    <a:pt x="10" y="485"/>
                  </a:lnTo>
                  <a:lnTo>
                    <a:pt x="15" y="480"/>
                  </a:lnTo>
                  <a:lnTo>
                    <a:pt x="15" y="475"/>
                  </a:lnTo>
                  <a:lnTo>
                    <a:pt x="19" y="475"/>
                  </a:lnTo>
                  <a:lnTo>
                    <a:pt x="26" y="475"/>
                  </a:lnTo>
                  <a:lnTo>
                    <a:pt x="29" y="466"/>
                  </a:lnTo>
                  <a:lnTo>
                    <a:pt x="26" y="461"/>
                  </a:lnTo>
                  <a:lnTo>
                    <a:pt x="26" y="459"/>
                  </a:lnTo>
                  <a:lnTo>
                    <a:pt x="22" y="456"/>
                  </a:lnTo>
                  <a:lnTo>
                    <a:pt x="19" y="449"/>
                  </a:lnTo>
                  <a:lnTo>
                    <a:pt x="15" y="454"/>
                  </a:lnTo>
                  <a:lnTo>
                    <a:pt x="15" y="452"/>
                  </a:lnTo>
                  <a:lnTo>
                    <a:pt x="15" y="442"/>
                  </a:lnTo>
                  <a:lnTo>
                    <a:pt x="17" y="437"/>
                  </a:lnTo>
                  <a:lnTo>
                    <a:pt x="15" y="433"/>
                  </a:lnTo>
                  <a:lnTo>
                    <a:pt x="19" y="430"/>
                  </a:lnTo>
                  <a:lnTo>
                    <a:pt x="24" y="433"/>
                  </a:lnTo>
                  <a:lnTo>
                    <a:pt x="26" y="428"/>
                  </a:lnTo>
                  <a:lnTo>
                    <a:pt x="29" y="428"/>
                  </a:lnTo>
                  <a:lnTo>
                    <a:pt x="31" y="423"/>
                  </a:lnTo>
                  <a:lnTo>
                    <a:pt x="41" y="423"/>
                  </a:lnTo>
                  <a:lnTo>
                    <a:pt x="41" y="423"/>
                  </a:lnTo>
                  <a:lnTo>
                    <a:pt x="41" y="426"/>
                  </a:lnTo>
                  <a:lnTo>
                    <a:pt x="50" y="430"/>
                  </a:lnTo>
                  <a:lnTo>
                    <a:pt x="55" y="430"/>
                  </a:lnTo>
                  <a:lnTo>
                    <a:pt x="57" y="426"/>
                  </a:lnTo>
                  <a:lnTo>
                    <a:pt x="55" y="423"/>
                  </a:lnTo>
                  <a:lnTo>
                    <a:pt x="57" y="421"/>
                  </a:lnTo>
                  <a:lnTo>
                    <a:pt x="57" y="423"/>
                  </a:lnTo>
                  <a:lnTo>
                    <a:pt x="62" y="423"/>
                  </a:lnTo>
                  <a:lnTo>
                    <a:pt x="62" y="414"/>
                  </a:lnTo>
                  <a:lnTo>
                    <a:pt x="62" y="411"/>
                  </a:lnTo>
                  <a:lnTo>
                    <a:pt x="64" y="402"/>
                  </a:lnTo>
                  <a:lnTo>
                    <a:pt x="64" y="404"/>
                  </a:lnTo>
                  <a:lnTo>
                    <a:pt x="67" y="404"/>
                  </a:lnTo>
                  <a:lnTo>
                    <a:pt x="67" y="409"/>
                  </a:lnTo>
                  <a:lnTo>
                    <a:pt x="71" y="409"/>
                  </a:lnTo>
                  <a:lnTo>
                    <a:pt x="76" y="411"/>
                  </a:lnTo>
                  <a:lnTo>
                    <a:pt x="78" y="407"/>
                  </a:lnTo>
                  <a:lnTo>
                    <a:pt x="78" y="400"/>
                  </a:lnTo>
                  <a:lnTo>
                    <a:pt x="78" y="395"/>
                  </a:lnTo>
                  <a:lnTo>
                    <a:pt x="74" y="390"/>
                  </a:lnTo>
                  <a:lnTo>
                    <a:pt x="74" y="390"/>
                  </a:lnTo>
                  <a:lnTo>
                    <a:pt x="83" y="390"/>
                  </a:lnTo>
                  <a:lnTo>
                    <a:pt x="86" y="385"/>
                  </a:lnTo>
                  <a:lnTo>
                    <a:pt x="81" y="376"/>
                  </a:lnTo>
                  <a:lnTo>
                    <a:pt x="86" y="371"/>
                  </a:lnTo>
                  <a:lnTo>
                    <a:pt x="83" y="364"/>
                  </a:lnTo>
                  <a:lnTo>
                    <a:pt x="86" y="369"/>
                  </a:lnTo>
                  <a:lnTo>
                    <a:pt x="86" y="366"/>
                  </a:lnTo>
                  <a:lnTo>
                    <a:pt x="95" y="366"/>
                  </a:lnTo>
                  <a:lnTo>
                    <a:pt x="97" y="366"/>
                  </a:lnTo>
                  <a:lnTo>
                    <a:pt x="97" y="364"/>
                  </a:lnTo>
                  <a:lnTo>
                    <a:pt x="100" y="364"/>
                  </a:lnTo>
                  <a:lnTo>
                    <a:pt x="100" y="364"/>
                  </a:lnTo>
                  <a:lnTo>
                    <a:pt x="100" y="362"/>
                  </a:lnTo>
                  <a:lnTo>
                    <a:pt x="104" y="362"/>
                  </a:lnTo>
                  <a:lnTo>
                    <a:pt x="104" y="359"/>
                  </a:lnTo>
                  <a:lnTo>
                    <a:pt x="104" y="352"/>
                  </a:lnTo>
                  <a:lnTo>
                    <a:pt x="104" y="352"/>
                  </a:lnTo>
                  <a:lnTo>
                    <a:pt x="109" y="355"/>
                  </a:lnTo>
                  <a:lnTo>
                    <a:pt x="109" y="352"/>
                  </a:lnTo>
                  <a:lnTo>
                    <a:pt x="116" y="352"/>
                  </a:lnTo>
                  <a:lnTo>
                    <a:pt x="119" y="345"/>
                  </a:lnTo>
                  <a:lnTo>
                    <a:pt x="128" y="343"/>
                  </a:lnTo>
                  <a:lnTo>
                    <a:pt x="130" y="343"/>
                  </a:lnTo>
                  <a:lnTo>
                    <a:pt x="130" y="343"/>
                  </a:lnTo>
                  <a:lnTo>
                    <a:pt x="133" y="341"/>
                  </a:lnTo>
                  <a:lnTo>
                    <a:pt x="133" y="341"/>
                  </a:lnTo>
                  <a:lnTo>
                    <a:pt x="140" y="352"/>
                  </a:lnTo>
                  <a:lnTo>
                    <a:pt x="142" y="352"/>
                  </a:lnTo>
                  <a:lnTo>
                    <a:pt x="147" y="352"/>
                  </a:lnTo>
                  <a:lnTo>
                    <a:pt x="154" y="352"/>
                  </a:lnTo>
                  <a:lnTo>
                    <a:pt x="161" y="345"/>
                  </a:lnTo>
                  <a:lnTo>
                    <a:pt x="166" y="348"/>
                  </a:lnTo>
                  <a:lnTo>
                    <a:pt x="166" y="345"/>
                  </a:lnTo>
                  <a:lnTo>
                    <a:pt x="180" y="338"/>
                  </a:lnTo>
                  <a:lnTo>
                    <a:pt x="178" y="331"/>
                  </a:lnTo>
                  <a:lnTo>
                    <a:pt x="185" y="333"/>
                  </a:lnTo>
                  <a:lnTo>
                    <a:pt x="189" y="333"/>
                  </a:lnTo>
                  <a:lnTo>
                    <a:pt x="194" y="324"/>
                  </a:lnTo>
                  <a:lnTo>
                    <a:pt x="192" y="324"/>
                  </a:lnTo>
                  <a:lnTo>
                    <a:pt x="194" y="322"/>
                  </a:lnTo>
                  <a:lnTo>
                    <a:pt x="194" y="324"/>
                  </a:lnTo>
                  <a:lnTo>
                    <a:pt x="199" y="324"/>
                  </a:lnTo>
                  <a:lnTo>
                    <a:pt x="204" y="319"/>
                  </a:lnTo>
                  <a:lnTo>
                    <a:pt x="218" y="305"/>
                  </a:lnTo>
                  <a:lnTo>
                    <a:pt x="220" y="307"/>
                  </a:lnTo>
                  <a:lnTo>
                    <a:pt x="218" y="310"/>
                  </a:lnTo>
                  <a:lnTo>
                    <a:pt x="215" y="322"/>
                  </a:lnTo>
                  <a:lnTo>
                    <a:pt x="225" y="319"/>
                  </a:lnTo>
                  <a:lnTo>
                    <a:pt x="230" y="322"/>
                  </a:lnTo>
                  <a:lnTo>
                    <a:pt x="234" y="326"/>
                  </a:lnTo>
                  <a:lnTo>
                    <a:pt x="237" y="326"/>
                  </a:lnTo>
                  <a:lnTo>
                    <a:pt x="249" y="324"/>
                  </a:lnTo>
                  <a:lnTo>
                    <a:pt x="265" y="326"/>
                  </a:lnTo>
                  <a:lnTo>
                    <a:pt x="270" y="329"/>
                  </a:lnTo>
                  <a:lnTo>
                    <a:pt x="272" y="324"/>
                  </a:lnTo>
                  <a:lnTo>
                    <a:pt x="275" y="317"/>
                  </a:lnTo>
                  <a:lnTo>
                    <a:pt x="277" y="319"/>
                  </a:lnTo>
                  <a:lnTo>
                    <a:pt x="282" y="312"/>
                  </a:lnTo>
                  <a:lnTo>
                    <a:pt x="282" y="315"/>
                  </a:lnTo>
                  <a:lnTo>
                    <a:pt x="282" y="322"/>
                  </a:lnTo>
                  <a:lnTo>
                    <a:pt x="284" y="322"/>
                  </a:lnTo>
                  <a:lnTo>
                    <a:pt x="286" y="317"/>
                  </a:lnTo>
                  <a:lnTo>
                    <a:pt x="291" y="317"/>
                  </a:lnTo>
                  <a:lnTo>
                    <a:pt x="301" y="307"/>
                  </a:lnTo>
                  <a:lnTo>
                    <a:pt x="305" y="300"/>
                  </a:lnTo>
                  <a:lnTo>
                    <a:pt x="310" y="296"/>
                  </a:lnTo>
                  <a:lnTo>
                    <a:pt x="312" y="296"/>
                  </a:lnTo>
                  <a:lnTo>
                    <a:pt x="319" y="291"/>
                  </a:lnTo>
                  <a:lnTo>
                    <a:pt x="322" y="291"/>
                  </a:lnTo>
                  <a:lnTo>
                    <a:pt x="324" y="298"/>
                  </a:lnTo>
                  <a:lnTo>
                    <a:pt x="326" y="296"/>
                  </a:lnTo>
                  <a:lnTo>
                    <a:pt x="329" y="296"/>
                  </a:lnTo>
                  <a:lnTo>
                    <a:pt x="334" y="310"/>
                  </a:lnTo>
                  <a:lnTo>
                    <a:pt x="331" y="317"/>
                  </a:lnTo>
                  <a:lnTo>
                    <a:pt x="334" y="319"/>
                  </a:lnTo>
                  <a:lnTo>
                    <a:pt x="334" y="319"/>
                  </a:lnTo>
                  <a:lnTo>
                    <a:pt x="350" y="319"/>
                  </a:lnTo>
                  <a:lnTo>
                    <a:pt x="352" y="310"/>
                  </a:lnTo>
                  <a:lnTo>
                    <a:pt x="355" y="307"/>
                  </a:lnTo>
                  <a:lnTo>
                    <a:pt x="352" y="300"/>
                  </a:lnTo>
                  <a:lnTo>
                    <a:pt x="360" y="296"/>
                  </a:lnTo>
                  <a:lnTo>
                    <a:pt x="364" y="291"/>
                  </a:lnTo>
                  <a:lnTo>
                    <a:pt x="371" y="291"/>
                  </a:lnTo>
                  <a:lnTo>
                    <a:pt x="386" y="289"/>
                  </a:lnTo>
                  <a:lnTo>
                    <a:pt x="390" y="289"/>
                  </a:lnTo>
                  <a:lnTo>
                    <a:pt x="388" y="291"/>
                  </a:lnTo>
                  <a:lnTo>
                    <a:pt x="397" y="289"/>
                  </a:lnTo>
                  <a:lnTo>
                    <a:pt x="400" y="286"/>
                  </a:lnTo>
                  <a:lnTo>
                    <a:pt x="404" y="286"/>
                  </a:lnTo>
                  <a:lnTo>
                    <a:pt x="409" y="284"/>
                  </a:lnTo>
                  <a:lnTo>
                    <a:pt x="409" y="277"/>
                  </a:lnTo>
                  <a:lnTo>
                    <a:pt x="414" y="277"/>
                  </a:lnTo>
                  <a:lnTo>
                    <a:pt x="414" y="277"/>
                  </a:lnTo>
                  <a:lnTo>
                    <a:pt x="416" y="277"/>
                  </a:lnTo>
                  <a:lnTo>
                    <a:pt x="419" y="274"/>
                  </a:lnTo>
                  <a:lnTo>
                    <a:pt x="421" y="272"/>
                  </a:lnTo>
                  <a:lnTo>
                    <a:pt x="421" y="263"/>
                  </a:lnTo>
                  <a:lnTo>
                    <a:pt x="421" y="258"/>
                  </a:lnTo>
                  <a:lnTo>
                    <a:pt x="419" y="258"/>
                  </a:lnTo>
                  <a:lnTo>
                    <a:pt x="419" y="258"/>
                  </a:lnTo>
                  <a:lnTo>
                    <a:pt x="419" y="258"/>
                  </a:lnTo>
                  <a:lnTo>
                    <a:pt x="426" y="258"/>
                  </a:lnTo>
                  <a:lnTo>
                    <a:pt x="426" y="260"/>
                  </a:lnTo>
                  <a:lnTo>
                    <a:pt x="433" y="260"/>
                  </a:lnTo>
                  <a:lnTo>
                    <a:pt x="433" y="263"/>
                  </a:lnTo>
                  <a:lnTo>
                    <a:pt x="445" y="265"/>
                  </a:lnTo>
                  <a:lnTo>
                    <a:pt x="447" y="265"/>
                  </a:lnTo>
                  <a:lnTo>
                    <a:pt x="447" y="263"/>
                  </a:lnTo>
                  <a:lnTo>
                    <a:pt x="447" y="260"/>
                  </a:lnTo>
                  <a:lnTo>
                    <a:pt x="447" y="260"/>
                  </a:lnTo>
                  <a:lnTo>
                    <a:pt x="447" y="258"/>
                  </a:lnTo>
                  <a:lnTo>
                    <a:pt x="447" y="258"/>
                  </a:lnTo>
                  <a:lnTo>
                    <a:pt x="449" y="251"/>
                  </a:lnTo>
                  <a:lnTo>
                    <a:pt x="447" y="244"/>
                  </a:lnTo>
                  <a:lnTo>
                    <a:pt x="442" y="244"/>
                  </a:lnTo>
                  <a:lnTo>
                    <a:pt x="442" y="229"/>
                  </a:lnTo>
                  <a:lnTo>
                    <a:pt x="452" y="229"/>
                  </a:lnTo>
                  <a:lnTo>
                    <a:pt x="449" y="227"/>
                  </a:lnTo>
                  <a:lnTo>
                    <a:pt x="454" y="227"/>
                  </a:lnTo>
                  <a:lnTo>
                    <a:pt x="456" y="222"/>
                  </a:lnTo>
                  <a:lnTo>
                    <a:pt x="461" y="222"/>
                  </a:lnTo>
                  <a:lnTo>
                    <a:pt x="464" y="220"/>
                  </a:lnTo>
                  <a:lnTo>
                    <a:pt x="471" y="218"/>
                  </a:lnTo>
                  <a:lnTo>
                    <a:pt x="475" y="225"/>
                  </a:lnTo>
                  <a:lnTo>
                    <a:pt x="480" y="227"/>
                  </a:lnTo>
                  <a:lnTo>
                    <a:pt x="480" y="222"/>
                  </a:lnTo>
                  <a:lnTo>
                    <a:pt x="482" y="222"/>
                  </a:lnTo>
                  <a:lnTo>
                    <a:pt x="482" y="220"/>
                  </a:lnTo>
                  <a:lnTo>
                    <a:pt x="494" y="229"/>
                  </a:lnTo>
                  <a:lnTo>
                    <a:pt x="504" y="232"/>
                  </a:lnTo>
                  <a:lnTo>
                    <a:pt x="504" y="234"/>
                  </a:lnTo>
                  <a:lnTo>
                    <a:pt x="508" y="234"/>
                  </a:lnTo>
                  <a:lnTo>
                    <a:pt x="508" y="239"/>
                  </a:lnTo>
                  <a:lnTo>
                    <a:pt x="508" y="239"/>
                  </a:lnTo>
                  <a:lnTo>
                    <a:pt x="523" y="239"/>
                  </a:lnTo>
                  <a:lnTo>
                    <a:pt x="537" y="241"/>
                  </a:lnTo>
                  <a:lnTo>
                    <a:pt x="537" y="244"/>
                  </a:lnTo>
                  <a:lnTo>
                    <a:pt x="541" y="246"/>
                  </a:lnTo>
                  <a:lnTo>
                    <a:pt x="551" y="248"/>
                  </a:lnTo>
                  <a:lnTo>
                    <a:pt x="553" y="248"/>
                  </a:lnTo>
                  <a:lnTo>
                    <a:pt x="556" y="248"/>
                  </a:lnTo>
                  <a:lnTo>
                    <a:pt x="570" y="248"/>
                  </a:lnTo>
                  <a:lnTo>
                    <a:pt x="572" y="246"/>
                  </a:lnTo>
                  <a:lnTo>
                    <a:pt x="582" y="248"/>
                  </a:lnTo>
                  <a:lnTo>
                    <a:pt x="584" y="244"/>
                  </a:lnTo>
                  <a:lnTo>
                    <a:pt x="582" y="239"/>
                  </a:lnTo>
                  <a:lnTo>
                    <a:pt x="591" y="244"/>
                  </a:lnTo>
                  <a:lnTo>
                    <a:pt x="591" y="244"/>
                  </a:lnTo>
                  <a:lnTo>
                    <a:pt x="593" y="251"/>
                  </a:lnTo>
                  <a:lnTo>
                    <a:pt x="596" y="248"/>
                  </a:lnTo>
                  <a:lnTo>
                    <a:pt x="601" y="253"/>
                  </a:lnTo>
                  <a:lnTo>
                    <a:pt x="601" y="248"/>
                  </a:lnTo>
                  <a:lnTo>
                    <a:pt x="605" y="251"/>
                  </a:lnTo>
                  <a:lnTo>
                    <a:pt x="605" y="246"/>
                  </a:lnTo>
                  <a:lnTo>
                    <a:pt x="619" y="258"/>
                  </a:lnTo>
                  <a:lnTo>
                    <a:pt x="624" y="258"/>
                  </a:lnTo>
                  <a:lnTo>
                    <a:pt x="624" y="263"/>
                  </a:lnTo>
                  <a:lnTo>
                    <a:pt x="627" y="263"/>
                  </a:lnTo>
                  <a:lnTo>
                    <a:pt x="631" y="253"/>
                  </a:lnTo>
                  <a:lnTo>
                    <a:pt x="634" y="253"/>
                  </a:lnTo>
                  <a:lnTo>
                    <a:pt x="638" y="251"/>
                  </a:lnTo>
                  <a:lnTo>
                    <a:pt x="638" y="248"/>
                  </a:lnTo>
                  <a:lnTo>
                    <a:pt x="643" y="239"/>
                  </a:lnTo>
                  <a:lnTo>
                    <a:pt x="643" y="241"/>
                  </a:lnTo>
                  <a:lnTo>
                    <a:pt x="648" y="237"/>
                  </a:lnTo>
                  <a:lnTo>
                    <a:pt x="655" y="244"/>
                  </a:lnTo>
                  <a:lnTo>
                    <a:pt x="660" y="244"/>
                  </a:lnTo>
                  <a:lnTo>
                    <a:pt x="662" y="244"/>
                  </a:lnTo>
                  <a:lnTo>
                    <a:pt x="662" y="241"/>
                  </a:lnTo>
                  <a:lnTo>
                    <a:pt x="667" y="244"/>
                  </a:lnTo>
                  <a:lnTo>
                    <a:pt x="671" y="244"/>
                  </a:lnTo>
                  <a:lnTo>
                    <a:pt x="669" y="239"/>
                  </a:lnTo>
                  <a:lnTo>
                    <a:pt x="681" y="244"/>
                  </a:lnTo>
                  <a:lnTo>
                    <a:pt x="681" y="239"/>
                  </a:lnTo>
                  <a:lnTo>
                    <a:pt x="683" y="239"/>
                  </a:lnTo>
                  <a:lnTo>
                    <a:pt x="686" y="239"/>
                  </a:lnTo>
                  <a:lnTo>
                    <a:pt x="690" y="239"/>
                  </a:lnTo>
                  <a:lnTo>
                    <a:pt x="690" y="241"/>
                  </a:lnTo>
                  <a:lnTo>
                    <a:pt x="695" y="244"/>
                  </a:lnTo>
                  <a:lnTo>
                    <a:pt x="695" y="244"/>
                  </a:lnTo>
                  <a:lnTo>
                    <a:pt x="697" y="246"/>
                  </a:lnTo>
                  <a:lnTo>
                    <a:pt x="697" y="251"/>
                  </a:lnTo>
                  <a:lnTo>
                    <a:pt x="700" y="248"/>
                  </a:lnTo>
                  <a:lnTo>
                    <a:pt x="702" y="248"/>
                  </a:lnTo>
                  <a:lnTo>
                    <a:pt x="700" y="246"/>
                  </a:lnTo>
                  <a:lnTo>
                    <a:pt x="702" y="246"/>
                  </a:lnTo>
                  <a:lnTo>
                    <a:pt x="704" y="248"/>
                  </a:lnTo>
                  <a:lnTo>
                    <a:pt x="702" y="248"/>
                  </a:lnTo>
                  <a:lnTo>
                    <a:pt x="702" y="251"/>
                  </a:lnTo>
                  <a:lnTo>
                    <a:pt x="707" y="248"/>
                  </a:lnTo>
                  <a:lnTo>
                    <a:pt x="709" y="248"/>
                  </a:lnTo>
                  <a:lnTo>
                    <a:pt x="714" y="239"/>
                  </a:lnTo>
                  <a:lnTo>
                    <a:pt x="714" y="239"/>
                  </a:lnTo>
                  <a:lnTo>
                    <a:pt x="714" y="234"/>
                  </a:lnTo>
                  <a:lnTo>
                    <a:pt x="714" y="234"/>
                  </a:lnTo>
                  <a:lnTo>
                    <a:pt x="714" y="232"/>
                  </a:lnTo>
                  <a:lnTo>
                    <a:pt x="712" y="229"/>
                  </a:lnTo>
                  <a:lnTo>
                    <a:pt x="714" y="229"/>
                  </a:lnTo>
                  <a:lnTo>
                    <a:pt x="714" y="220"/>
                  </a:lnTo>
                  <a:lnTo>
                    <a:pt x="719" y="222"/>
                  </a:lnTo>
                  <a:lnTo>
                    <a:pt x="721" y="208"/>
                  </a:lnTo>
                  <a:lnTo>
                    <a:pt x="721" y="204"/>
                  </a:lnTo>
                  <a:lnTo>
                    <a:pt x="723" y="204"/>
                  </a:lnTo>
                  <a:lnTo>
                    <a:pt x="723" y="201"/>
                  </a:lnTo>
                  <a:lnTo>
                    <a:pt x="721" y="196"/>
                  </a:lnTo>
                  <a:lnTo>
                    <a:pt x="719" y="196"/>
                  </a:lnTo>
                  <a:lnTo>
                    <a:pt x="719" y="192"/>
                  </a:lnTo>
                  <a:lnTo>
                    <a:pt x="714" y="187"/>
                  </a:lnTo>
                  <a:lnTo>
                    <a:pt x="714" y="185"/>
                  </a:lnTo>
                  <a:lnTo>
                    <a:pt x="719" y="182"/>
                  </a:lnTo>
                  <a:lnTo>
                    <a:pt x="721" y="185"/>
                  </a:lnTo>
                  <a:lnTo>
                    <a:pt x="723" y="182"/>
                  </a:lnTo>
                  <a:lnTo>
                    <a:pt x="721" y="180"/>
                  </a:lnTo>
                  <a:lnTo>
                    <a:pt x="721" y="178"/>
                  </a:lnTo>
                  <a:lnTo>
                    <a:pt x="719" y="173"/>
                  </a:lnTo>
                  <a:lnTo>
                    <a:pt x="719" y="170"/>
                  </a:lnTo>
                  <a:lnTo>
                    <a:pt x="721" y="170"/>
                  </a:lnTo>
                  <a:lnTo>
                    <a:pt x="721" y="168"/>
                  </a:lnTo>
                  <a:lnTo>
                    <a:pt x="719" y="166"/>
                  </a:lnTo>
                  <a:lnTo>
                    <a:pt x="719" y="166"/>
                  </a:lnTo>
                  <a:lnTo>
                    <a:pt x="716" y="161"/>
                  </a:lnTo>
                  <a:lnTo>
                    <a:pt x="716" y="161"/>
                  </a:lnTo>
                  <a:lnTo>
                    <a:pt x="719" y="159"/>
                  </a:lnTo>
                  <a:lnTo>
                    <a:pt x="723" y="159"/>
                  </a:lnTo>
                  <a:lnTo>
                    <a:pt x="723" y="156"/>
                  </a:lnTo>
                  <a:lnTo>
                    <a:pt x="728" y="154"/>
                  </a:lnTo>
                  <a:lnTo>
                    <a:pt x="738" y="166"/>
                  </a:lnTo>
                  <a:lnTo>
                    <a:pt x="752" y="175"/>
                  </a:lnTo>
                  <a:lnTo>
                    <a:pt x="754" y="170"/>
                  </a:lnTo>
                  <a:lnTo>
                    <a:pt x="756" y="173"/>
                  </a:lnTo>
                  <a:lnTo>
                    <a:pt x="754" y="170"/>
                  </a:lnTo>
                  <a:lnTo>
                    <a:pt x="756" y="166"/>
                  </a:lnTo>
                  <a:lnTo>
                    <a:pt x="756" y="166"/>
                  </a:lnTo>
                  <a:lnTo>
                    <a:pt x="752" y="166"/>
                  </a:lnTo>
                  <a:lnTo>
                    <a:pt x="749" y="163"/>
                  </a:lnTo>
                  <a:lnTo>
                    <a:pt x="754" y="159"/>
                  </a:lnTo>
                  <a:lnTo>
                    <a:pt x="756" y="161"/>
                  </a:lnTo>
                  <a:lnTo>
                    <a:pt x="759" y="159"/>
                  </a:lnTo>
                  <a:lnTo>
                    <a:pt x="756" y="156"/>
                  </a:lnTo>
                  <a:lnTo>
                    <a:pt x="756" y="156"/>
                  </a:lnTo>
                  <a:lnTo>
                    <a:pt x="761" y="156"/>
                  </a:lnTo>
                  <a:lnTo>
                    <a:pt x="761" y="140"/>
                  </a:lnTo>
                  <a:lnTo>
                    <a:pt x="771" y="149"/>
                  </a:lnTo>
                  <a:lnTo>
                    <a:pt x="780" y="149"/>
                  </a:lnTo>
                  <a:lnTo>
                    <a:pt x="780" y="142"/>
                  </a:lnTo>
                  <a:lnTo>
                    <a:pt x="787" y="147"/>
                  </a:lnTo>
                  <a:lnTo>
                    <a:pt x="794" y="149"/>
                  </a:lnTo>
                  <a:lnTo>
                    <a:pt x="794" y="137"/>
                  </a:lnTo>
                  <a:lnTo>
                    <a:pt x="797" y="135"/>
                  </a:lnTo>
                  <a:lnTo>
                    <a:pt x="797" y="130"/>
                  </a:lnTo>
                  <a:lnTo>
                    <a:pt x="799" y="128"/>
                  </a:lnTo>
                  <a:lnTo>
                    <a:pt x="794" y="126"/>
                  </a:lnTo>
                  <a:lnTo>
                    <a:pt x="797" y="126"/>
                  </a:lnTo>
                  <a:lnTo>
                    <a:pt x="799" y="116"/>
                  </a:lnTo>
                  <a:lnTo>
                    <a:pt x="790" y="95"/>
                  </a:lnTo>
                  <a:lnTo>
                    <a:pt x="804" y="93"/>
                  </a:lnTo>
                  <a:lnTo>
                    <a:pt x="801" y="81"/>
                  </a:lnTo>
                  <a:lnTo>
                    <a:pt x="813" y="88"/>
                  </a:lnTo>
                  <a:lnTo>
                    <a:pt x="813" y="88"/>
                  </a:lnTo>
                  <a:lnTo>
                    <a:pt x="813" y="95"/>
                  </a:lnTo>
                  <a:lnTo>
                    <a:pt x="818" y="95"/>
                  </a:lnTo>
                  <a:lnTo>
                    <a:pt x="818" y="97"/>
                  </a:lnTo>
                  <a:lnTo>
                    <a:pt x="820" y="102"/>
                  </a:lnTo>
                  <a:lnTo>
                    <a:pt x="823" y="95"/>
                  </a:lnTo>
                  <a:lnTo>
                    <a:pt x="823" y="95"/>
                  </a:lnTo>
                  <a:lnTo>
                    <a:pt x="827" y="85"/>
                  </a:lnTo>
                  <a:lnTo>
                    <a:pt x="839" y="85"/>
                  </a:lnTo>
                  <a:lnTo>
                    <a:pt x="837" y="85"/>
                  </a:lnTo>
                  <a:lnTo>
                    <a:pt x="839" y="90"/>
                  </a:lnTo>
                  <a:lnTo>
                    <a:pt x="841" y="100"/>
                  </a:lnTo>
                  <a:lnTo>
                    <a:pt x="841" y="100"/>
                  </a:lnTo>
                  <a:lnTo>
                    <a:pt x="851" y="104"/>
                  </a:lnTo>
                  <a:lnTo>
                    <a:pt x="856" y="104"/>
                  </a:lnTo>
                  <a:lnTo>
                    <a:pt x="858" y="100"/>
                  </a:lnTo>
                  <a:lnTo>
                    <a:pt x="853" y="95"/>
                  </a:lnTo>
                  <a:lnTo>
                    <a:pt x="853" y="93"/>
                  </a:lnTo>
                  <a:lnTo>
                    <a:pt x="863" y="95"/>
                  </a:lnTo>
                  <a:lnTo>
                    <a:pt x="865" y="93"/>
                  </a:lnTo>
                  <a:lnTo>
                    <a:pt x="867" y="88"/>
                  </a:lnTo>
                  <a:lnTo>
                    <a:pt x="875" y="90"/>
                  </a:lnTo>
                  <a:lnTo>
                    <a:pt x="875" y="90"/>
                  </a:lnTo>
                  <a:lnTo>
                    <a:pt x="875" y="90"/>
                  </a:lnTo>
                  <a:lnTo>
                    <a:pt x="875" y="93"/>
                  </a:lnTo>
                  <a:lnTo>
                    <a:pt x="875" y="97"/>
                  </a:lnTo>
                  <a:lnTo>
                    <a:pt x="872" y="100"/>
                  </a:lnTo>
                  <a:lnTo>
                    <a:pt x="877" y="104"/>
                  </a:lnTo>
                  <a:lnTo>
                    <a:pt x="875" y="104"/>
                  </a:lnTo>
                  <a:lnTo>
                    <a:pt x="872" y="107"/>
                  </a:lnTo>
                  <a:lnTo>
                    <a:pt x="870" y="111"/>
                  </a:lnTo>
                  <a:lnTo>
                    <a:pt x="872" y="114"/>
                  </a:lnTo>
                  <a:lnTo>
                    <a:pt x="872" y="123"/>
                  </a:lnTo>
                  <a:lnTo>
                    <a:pt x="877" y="130"/>
                  </a:lnTo>
                  <a:lnTo>
                    <a:pt x="879" y="130"/>
                  </a:lnTo>
                  <a:lnTo>
                    <a:pt x="879" y="126"/>
                  </a:lnTo>
                  <a:lnTo>
                    <a:pt x="882" y="128"/>
                  </a:lnTo>
                  <a:lnTo>
                    <a:pt x="884" y="128"/>
                  </a:lnTo>
                  <a:lnTo>
                    <a:pt x="884" y="128"/>
                  </a:lnTo>
                  <a:lnTo>
                    <a:pt x="886" y="128"/>
                  </a:lnTo>
                  <a:lnTo>
                    <a:pt x="884" y="130"/>
                  </a:lnTo>
                  <a:lnTo>
                    <a:pt x="884" y="130"/>
                  </a:lnTo>
                  <a:lnTo>
                    <a:pt x="889" y="133"/>
                  </a:lnTo>
                  <a:lnTo>
                    <a:pt x="891" y="137"/>
                  </a:lnTo>
                  <a:lnTo>
                    <a:pt x="893" y="133"/>
                  </a:lnTo>
                  <a:lnTo>
                    <a:pt x="893" y="128"/>
                  </a:lnTo>
                  <a:lnTo>
                    <a:pt x="898" y="123"/>
                  </a:lnTo>
                  <a:lnTo>
                    <a:pt x="898" y="128"/>
                  </a:lnTo>
                  <a:lnTo>
                    <a:pt x="903" y="128"/>
                  </a:lnTo>
                  <a:lnTo>
                    <a:pt x="905" y="128"/>
                  </a:lnTo>
                  <a:lnTo>
                    <a:pt x="908" y="123"/>
                  </a:lnTo>
                  <a:lnTo>
                    <a:pt x="912" y="123"/>
                  </a:lnTo>
                  <a:lnTo>
                    <a:pt x="912" y="128"/>
                  </a:lnTo>
                  <a:lnTo>
                    <a:pt x="917" y="130"/>
                  </a:lnTo>
                  <a:lnTo>
                    <a:pt x="917" y="126"/>
                  </a:lnTo>
                  <a:lnTo>
                    <a:pt x="919" y="123"/>
                  </a:lnTo>
                  <a:lnTo>
                    <a:pt x="931" y="128"/>
                  </a:lnTo>
                  <a:lnTo>
                    <a:pt x="936" y="128"/>
                  </a:lnTo>
                  <a:lnTo>
                    <a:pt x="936" y="126"/>
                  </a:lnTo>
                  <a:lnTo>
                    <a:pt x="945" y="133"/>
                  </a:lnTo>
                  <a:lnTo>
                    <a:pt x="945" y="133"/>
                  </a:lnTo>
                  <a:lnTo>
                    <a:pt x="948" y="133"/>
                  </a:lnTo>
                  <a:lnTo>
                    <a:pt x="948" y="133"/>
                  </a:lnTo>
                  <a:lnTo>
                    <a:pt x="945" y="121"/>
                  </a:lnTo>
                  <a:lnTo>
                    <a:pt x="953" y="118"/>
                  </a:lnTo>
                  <a:lnTo>
                    <a:pt x="953" y="118"/>
                  </a:lnTo>
                  <a:lnTo>
                    <a:pt x="962" y="118"/>
                  </a:lnTo>
                  <a:lnTo>
                    <a:pt x="967" y="116"/>
                  </a:lnTo>
                  <a:lnTo>
                    <a:pt x="969" y="118"/>
                  </a:lnTo>
                  <a:lnTo>
                    <a:pt x="976" y="97"/>
                  </a:lnTo>
                  <a:lnTo>
                    <a:pt x="976" y="95"/>
                  </a:lnTo>
                  <a:lnTo>
                    <a:pt x="995" y="100"/>
                  </a:lnTo>
                  <a:lnTo>
                    <a:pt x="995" y="97"/>
                  </a:lnTo>
                  <a:lnTo>
                    <a:pt x="1000" y="88"/>
                  </a:lnTo>
                  <a:lnTo>
                    <a:pt x="995" y="67"/>
                  </a:lnTo>
                  <a:lnTo>
                    <a:pt x="997" y="55"/>
                  </a:lnTo>
                  <a:lnTo>
                    <a:pt x="1030" y="67"/>
                  </a:lnTo>
                  <a:lnTo>
                    <a:pt x="1047" y="81"/>
                  </a:lnTo>
                  <a:lnTo>
                    <a:pt x="1064" y="69"/>
                  </a:lnTo>
                  <a:lnTo>
                    <a:pt x="1066" y="69"/>
                  </a:lnTo>
                  <a:lnTo>
                    <a:pt x="1071" y="67"/>
                  </a:lnTo>
                  <a:lnTo>
                    <a:pt x="1071" y="62"/>
                  </a:lnTo>
                  <a:lnTo>
                    <a:pt x="1071" y="59"/>
                  </a:lnTo>
                  <a:lnTo>
                    <a:pt x="1066" y="55"/>
                  </a:lnTo>
                  <a:lnTo>
                    <a:pt x="1066" y="50"/>
                  </a:lnTo>
                  <a:lnTo>
                    <a:pt x="1066" y="48"/>
                  </a:lnTo>
                  <a:lnTo>
                    <a:pt x="1078" y="45"/>
                  </a:lnTo>
                  <a:lnTo>
                    <a:pt x="1078" y="43"/>
                  </a:lnTo>
                  <a:lnTo>
                    <a:pt x="1085" y="41"/>
                  </a:lnTo>
                  <a:lnTo>
                    <a:pt x="1090" y="41"/>
                  </a:lnTo>
                  <a:lnTo>
                    <a:pt x="1094" y="41"/>
                  </a:lnTo>
                  <a:lnTo>
                    <a:pt x="1097" y="38"/>
                  </a:lnTo>
                  <a:lnTo>
                    <a:pt x="1097" y="43"/>
                  </a:lnTo>
                  <a:lnTo>
                    <a:pt x="1104" y="38"/>
                  </a:lnTo>
                  <a:lnTo>
                    <a:pt x="1108" y="36"/>
                  </a:lnTo>
                  <a:lnTo>
                    <a:pt x="1106" y="26"/>
                  </a:lnTo>
                  <a:lnTo>
                    <a:pt x="1108" y="26"/>
                  </a:lnTo>
                  <a:lnTo>
                    <a:pt x="1104" y="17"/>
                  </a:lnTo>
                  <a:lnTo>
                    <a:pt x="1101" y="17"/>
                  </a:lnTo>
                  <a:lnTo>
                    <a:pt x="1108" y="15"/>
                  </a:lnTo>
                  <a:lnTo>
                    <a:pt x="1108" y="15"/>
                  </a:lnTo>
                  <a:lnTo>
                    <a:pt x="1113" y="15"/>
                  </a:lnTo>
                  <a:lnTo>
                    <a:pt x="1113" y="15"/>
                  </a:lnTo>
                  <a:lnTo>
                    <a:pt x="1116" y="15"/>
                  </a:lnTo>
                  <a:lnTo>
                    <a:pt x="1118" y="15"/>
                  </a:lnTo>
                  <a:lnTo>
                    <a:pt x="1113" y="0"/>
                  </a:lnTo>
                  <a:lnTo>
                    <a:pt x="1118" y="0"/>
                  </a:lnTo>
                  <a:lnTo>
                    <a:pt x="1130" y="3"/>
                  </a:lnTo>
                  <a:lnTo>
                    <a:pt x="1127" y="5"/>
                  </a:lnTo>
                  <a:lnTo>
                    <a:pt x="1130" y="10"/>
                  </a:lnTo>
                  <a:lnTo>
                    <a:pt x="1127" y="12"/>
                  </a:lnTo>
                  <a:lnTo>
                    <a:pt x="1127" y="15"/>
                  </a:lnTo>
                  <a:lnTo>
                    <a:pt x="1132" y="15"/>
                  </a:lnTo>
                  <a:lnTo>
                    <a:pt x="1134" y="19"/>
                  </a:lnTo>
                  <a:lnTo>
                    <a:pt x="1134" y="15"/>
                  </a:lnTo>
                  <a:lnTo>
                    <a:pt x="1139" y="17"/>
                  </a:lnTo>
                  <a:lnTo>
                    <a:pt x="1141" y="26"/>
                  </a:lnTo>
                  <a:lnTo>
                    <a:pt x="1137" y="26"/>
                  </a:lnTo>
                  <a:lnTo>
                    <a:pt x="1141" y="29"/>
                  </a:lnTo>
                  <a:lnTo>
                    <a:pt x="1141" y="31"/>
                  </a:lnTo>
                  <a:lnTo>
                    <a:pt x="1146" y="31"/>
                  </a:lnTo>
                  <a:lnTo>
                    <a:pt x="1151" y="33"/>
                  </a:lnTo>
                  <a:lnTo>
                    <a:pt x="1151" y="29"/>
                  </a:lnTo>
                  <a:lnTo>
                    <a:pt x="1156" y="29"/>
                  </a:lnTo>
                  <a:lnTo>
                    <a:pt x="1156" y="22"/>
                  </a:lnTo>
                  <a:lnTo>
                    <a:pt x="1158" y="19"/>
                  </a:lnTo>
                  <a:lnTo>
                    <a:pt x="1160" y="22"/>
                  </a:lnTo>
                  <a:lnTo>
                    <a:pt x="1158" y="24"/>
                  </a:lnTo>
                  <a:lnTo>
                    <a:pt x="1160" y="24"/>
                  </a:lnTo>
                  <a:lnTo>
                    <a:pt x="1163" y="24"/>
                  </a:lnTo>
                  <a:lnTo>
                    <a:pt x="1165" y="29"/>
                  </a:lnTo>
                  <a:lnTo>
                    <a:pt x="1170" y="29"/>
                  </a:lnTo>
                  <a:lnTo>
                    <a:pt x="1172" y="29"/>
                  </a:lnTo>
                  <a:lnTo>
                    <a:pt x="1179" y="24"/>
                  </a:lnTo>
                  <a:lnTo>
                    <a:pt x="1179" y="29"/>
                  </a:lnTo>
                  <a:lnTo>
                    <a:pt x="1177" y="31"/>
                  </a:lnTo>
                  <a:lnTo>
                    <a:pt x="1179" y="33"/>
                  </a:lnTo>
                  <a:lnTo>
                    <a:pt x="1184" y="48"/>
                  </a:lnTo>
                  <a:lnTo>
                    <a:pt x="1184" y="48"/>
                  </a:lnTo>
                  <a:lnTo>
                    <a:pt x="1186" y="48"/>
                  </a:lnTo>
                  <a:lnTo>
                    <a:pt x="1191" y="50"/>
                  </a:lnTo>
                  <a:lnTo>
                    <a:pt x="1191" y="57"/>
                  </a:lnTo>
                  <a:lnTo>
                    <a:pt x="1193" y="55"/>
                  </a:lnTo>
                  <a:lnTo>
                    <a:pt x="1196" y="55"/>
                  </a:lnTo>
                  <a:lnTo>
                    <a:pt x="1196" y="57"/>
                  </a:lnTo>
                  <a:lnTo>
                    <a:pt x="1193" y="62"/>
                  </a:lnTo>
                  <a:lnTo>
                    <a:pt x="1198" y="67"/>
                  </a:lnTo>
                  <a:lnTo>
                    <a:pt x="1196" y="71"/>
                  </a:lnTo>
                  <a:lnTo>
                    <a:pt x="1201" y="67"/>
                  </a:lnTo>
                  <a:lnTo>
                    <a:pt x="1203" y="69"/>
                  </a:lnTo>
                  <a:lnTo>
                    <a:pt x="1208" y="67"/>
                  </a:lnTo>
                  <a:lnTo>
                    <a:pt x="1212" y="67"/>
                  </a:lnTo>
                  <a:lnTo>
                    <a:pt x="1212" y="67"/>
                  </a:lnTo>
                  <a:lnTo>
                    <a:pt x="1215" y="76"/>
                  </a:lnTo>
                  <a:lnTo>
                    <a:pt x="1219" y="78"/>
                  </a:lnTo>
                  <a:lnTo>
                    <a:pt x="1217" y="81"/>
                  </a:lnTo>
                  <a:lnTo>
                    <a:pt x="1222" y="81"/>
                  </a:lnTo>
                  <a:lnTo>
                    <a:pt x="1231" y="90"/>
                  </a:lnTo>
                  <a:lnTo>
                    <a:pt x="1227" y="93"/>
                  </a:lnTo>
                  <a:lnTo>
                    <a:pt x="1227" y="95"/>
                  </a:lnTo>
                  <a:lnTo>
                    <a:pt x="1231" y="93"/>
                  </a:lnTo>
                  <a:lnTo>
                    <a:pt x="1229" y="97"/>
                  </a:lnTo>
                  <a:lnTo>
                    <a:pt x="1231" y="111"/>
                  </a:lnTo>
                  <a:lnTo>
                    <a:pt x="1231" y="114"/>
                  </a:lnTo>
                  <a:lnTo>
                    <a:pt x="1234" y="116"/>
                  </a:lnTo>
                  <a:lnTo>
                    <a:pt x="1241" y="114"/>
                  </a:lnTo>
                  <a:lnTo>
                    <a:pt x="1241" y="118"/>
                  </a:lnTo>
                  <a:lnTo>
                    <a:pt x="1243" y="118"/>
                  </a:lnTo>
                  <a:lnTo>
                    <a:pt x="1243" y="118"/>
                  </a:lnTo>
                  <a:lnTo>
                    <a:pt x="1248" y="118"/>
                  </a:lnTo>
                  <a:lnTo>
                    <a:pt x="1253" y="118"/>
                  </a:lnTo>
                  <a:lnTo>
                    <a:pt x="1257" y="123"/>
                  </a:lnTo>
                  <a:lnTo>
                    <a:pt x="1255" y="126"/>
                  </a:lnTo>
                  <a:lnTo>
                    <a:pt x="1257" y="126"/>
                  </a:lnTo>
                  <a:lnTo>
                    <a:pt x="1257" y="128"/>
                  </a:lnTo>
                  <a:lnTo>
                    <a:pt x="1260" y="128"/>
                  </a:lnTo>
                  <a:lnTo>
                    <a:pt x="1260" y="133"/>
                  </a:lnTo>
                  <a:lnTo>
                    <a:pt x="1257" y="133"/>
                  </a:lnTo>
                  <a:lnTo>
                    <a:pt x="1257" y="135"/>
                  </a:lnTo>
                  <a:lnTo>
                    <a:pt x="1255" y="135"/>
                  </a:lnTo>
                  <a:lnTo>
                    <a:pt x="1255" y="140"/>
                  </a:lnTo>
                  <a:lnTo>
                    <a:pt x="1250" y="137"/>
                  </a:lnTo>
                  <a:lnTo>
                    <a:pt x="1250" y="142"/>
                  </a:lnTo>
                  <a:lnTo>
                    <a:pt x="1241" y="142"/>
                  </a:lnTo>
                  <a:lnTo>
                    <a:pt x="1236" y="144"/>
                  </a:lnTo>
                  <a:lnTo>
                    <a:pt x="1236" y="152"/>
                  </a:lnTo>
                  <a:lnTo>
                    <a:pt x="1238" y="156"/>
                  </a:lnTo>
                  <a:lnTo>
                    <a:pt x="1241" y="156"/>
                  </a:lnTo>
                  <a:lnTo>
                    <a:pt x="1248" y="166"/>
                  </a:lnTo>
                  <a:lnTo>
                    <a:pt x="1248" y="170"/>
                  </a:lnTo>
                  <a:lnTo>
                    <a:pt x="1245" y="175"/>
                  </a:lnTo>
                  <a:lnTo>
                    <a:pt x="1245" y="178"/>
                  </a:lnTo>
                  <a:lnTo>
                    <a:pt x="1248" y="178"/>
                  </a:lnTo>
                  <a:lnTo>
                    <a:pt x="1253" y="182"/>
                  </a:lnTo>
                  <a:lnTo>
                    <a:pt x="1250" y="185"/>
                  </a:lnTo>
                  <a:lnTo>
                    <a:pt x="1250" y="187"/>
                  </a:lnTo>
                  <a:lnTo>
                    <a:pt x="1248" y="187"/>
                  </a:lnTo>
                  <a:lnTo>
                    <a:pt x="1245" y="187"/>
                  </a:lnTo>
                  <a:lnTo>
                    <a:pt x="1248" y="187"/>
                  </a:lnTo>
                  <a:lnTo>
                    <a:pt x="1248" y="192"/>
                  </a:lnTo>
                  <a:lnTo>
                    <a:pt x="1245" y="194"/>
                  </a:lnTo>
                  <a:lnTo>
                    <a:pt x="1248" y="194"/>
                  </a:lnTo>
                  <a:lnTo>
                    <a:pt x="1245" y="201"/>
                  </a:lnTo>
                  <a:lnTo>
                    <a:pt x="1245" y="201"/>
                  </a:lnTo>
                  <a:lnTo>
                    <a:pt x="1245" y="206"/>
                  </a:lnTo>
                  <a:lnTo>
                    <a:pt x="1241" y="208"/>
                  </a:lnTo>
                  <a:lnTo>
                    <a:pt x="1241" y="215"/>
                  </a:lnTo>
                  <a:lnTo>
                    <a:pt x="1245" y="213"/>
                  </a:lnTo>
                  <a:lnTo>
                    <a:pt x="1245" y="215"/>
                  </a:lnTo>
                  <a:lnTo>
                    <a:pt x="1250" y="215"/>
                  </a:lnTo>
                  <a:lnTo>
                    <a:pt x="1250" y="215"/>
                  </a:lnTo>
                  <a:lnTo>
                    <a:pt x="1255" y="225"/>
                  </a:lnTo>
                  <a:lnTo>
                    <a:pt x="1255" y="229"/>
                  </a:lnTo>
                  <a:lnTo>
                    <a:pt x="1250" y="229"/>
                  </a:lnTo>
                  <a:lnTo>
                    <a:pt x="1250" y="234"/>
                  </a:lnTo>
                  <a:lnTo>
                    <a:pt x="1255" y="234"/>
                  </a:lnTo>
                  <a:lnTo>
                    <a:pt x="1253" y="239"/>
                  </a:lnTo>
                  <a:lnTo>
                    <a:pt x="1260" y="241"/>
                  </a:lnTo>
                  <a:lnTo>
                    <a:pt x="1250" y="263"/>
                  </a:lnTo>
                  <a:lnTo>
                    <a:pt x="1250" y="260"/>
                  </a:lnTo>
                  <a:lnTo>
                    <a:pt x="1248" y="263"/>
                  </a:lnTo>
                  <a:lnTo>
                    <a:pt x="1245" y="260"/>
                  </a:lnTo>
                  <a:lnTo>
                    <a:pt x="1245" y="263"/>
                  </a:lnTo>
                  <a:lnTo>
                    <a:pt x="1238" y="263"/>
                  </a:lnTo>
                  <a:lnTo>
                    <a:pt x="1238" y="270"/>
                  </a:lnTo>
                  <a:lnTo>
                    <a:pt x="1241" y="270"/>
                  </a:lnTo>
                  <a:lnTo>
                    <a:pt x="1241" y="272"/>
                  </a:lnTo>
                  <a:lnTo>
                    <a:pt x="1236" y="274"/>
                  </a:lnTo>
                  <a:lnTo>
                    <a:pt x="1241" y="279"/>
                  </a:lnTo>
                  <a:lnTo>
                    <a:pt x="1241" y="281"/>
                  </a:lnTo>
                  <a:lnTo>
                    <a:pt x="1236" y="281"/>
                  </a:lnTo>
                  <a:lnTo>
                    <a:pt x="1236" y="284"/>
                  </a:lnTo>
                  <a:lnTo>
                    <a:pt x="1234" y="284"/>
                  </a:lnTo>
                  <a:lnTo>
                    <a:pt x="1236" y="281"/>
                  </a:lnTo>
                  <a:lnTo>
                    <a:pt x="1234" y="281"/>
                  </a:lnTo>
                  <a:lnTo>
                    <a:pt x="1231" y="281"/>
                  </a:lnTo>
                  <a:lnTo>
                    <a:pt x="1229" y="281"/>
                  </a:lnTo>
                  <a:lnTo>
                    <a:pt x="1227" y="281"/>
                  </a:lnTo>
                  <a:lnTo>
                    <a:pt x="1224" y="279"/>
                  </a:lnTo>
                  <a:lnTo>
                    <a:pt x="1222" y="284"/>
                  </a:lnTo>
                  <a:lnTo>
                    <a:pt x="1212" y="291"/>
                  </a:lnTo>
                  <a:lnTo>
                    <a:pt x="1217" y="298"/>
                  </a:lnTo>
                  <a:lnTo>
                    <a:pt x="1222" y="305"/>
                  </a:lnTo>
                  <a:lnTo>
                    <a:pt x="1224" y="305"/>
                  </a:lnTo>
                  <a:lnTo>
                    <a:pt x="1229" y="310"/>
                  </a:lnTo>
                  <a:lnTo>
                    <a:pt x="1227" y="310"/>
                  </a:lnTo>
                  <a:lnTo>
                    <a:pt x="1222" y="315"/>
                  </a:lnTo>
                  <a:lnTo>
                    <a:pt x="1224" y="324"/>
                  </a:lnTo>
                  <a:lnTo>
                    <a:pt x="1227" y="329"/>
                  </a:lnTo>
                  <a:lnTo>
                    <a:pt x="1229" y="331"/>
                  </a:lnTo>
                  <a:lnTo>
                    <a:pt x="1236" y="336"/>
                  </a:lnTo>
                  <a:lnTo>
                    <a:pt x="1241" y="338"/>
                  </a:lnTo>
                  <a:lnTo>
                    <a:pt x="1245" y="338"/>
                  </a:lnTo>
                  <a:lnTo>
                    <a:pt x="1250" y="329"/>
                  </a:lnTo>
                  <a:lnTo>
                    <a:pt x="1255" y="336"/>
                  </a:lnTo>
                  <a:lnTo>
                    <a:pt x="1262" y="341"/>
                  </a:lnTo>
                  <a:lnTo>
                    <a:pt x="1264" y="343"/>
                  </a:lnTo>
                  <a:lnTo>
                    <a:pt x="1264" y="343"/>
                  </a:lnTo>
                  <a:lnTo>
                    <a:pt x="1262" y="345"/>
                  </a:lnTo>
                  <a:lnTo>
                    <a:pt x="1260" y="345"/>
                  </a:lnTo>
                  <a:lnTo>
                    <a:pt x="1260" y="352"/>
                  </a:lnTo>
                  <a:lnTo>
                    <a:pt x="1262" y="355"/>
                  </a:lnTo>
                  <a:lnTo>
                    <a:pt x="1267" y="350"/>
                  </a:lnTo>
                  <a:lnTo>
                    <a:pt x="1269" y="352"/>
                  </a:lnTo>
                  <a:lnTo>
                    <a:pt x="1269" y="352"/>
                  </a:lnTo>
                  <a:lnTo>
                    <a:pt x="1271" y="359"/>
                  </a:lnTo>
                  <a:lnTo>
                    <a:pt x="1274" y="359"/>
                  </a:lnTo>
                  <a:lnTo>
                    <a:pt x="1274" y="362"/>
                  </a:lnTo>
                  <a:lnTo>
                    <a:pt x="1279" y="362"/>
                  </a:lnTo>
                  <a:lnTo>
                    <a:pt x="1281" y="366"/>
                  </a:lnTo>
                  <a:lnTo>
                    <a:pt x="1281" y="371"/>
                  </a:lnTo>
                  <a:lnTo>
                    <a:pt x="1279" y="371"/>
                  </a:lnTo>
                  <a:lnTo>
                    <a:pt x="1271" y="374"/>
                  </a:lnTo>
                  <a:lnTo>
                    <a:pt x="1271" y="376"/>
                  </a:lnTo>
                  <a:lnTo>
                    <a:pt x="1274" y="381"/>
                  </a:lnTo>
                  <a:lnTo>
                    <a:pt x="1274" y="385"/>
                  </a:lnTo>
                  <a:lnTo>
                    <a:pt x="1271" y="390"/>
                  </a:lnTo>
                  <a:lnTo>
                    <a:pt x="1274" y="392"/>
                  </a:lnTo>
                  <a:lnTo>
                    <a:pt x="1283" y="400"/>
                  </a:lnTo>
                  <a:lnTo>
                    <a:pt x="1283" y="402"/>
                  </a:lnTo>
                  <a:lnTo>
                    <a:pt x="1286" y="404"/>
                  </a:lnTo>
                  <a:lnTo>
                    <a:pt x="1288" y="400"/>
                  </a:lnTo>
                  <a:lnTo>
                    <a:pt x="1288" y="400"/>
                  </a:lnTo>
                  <a:lnTo>
                    <a:pt x="1288" y="404"/>
                  </a:lnTo>
                  <a:lnTo>
                    <a:pt x="1290" y="404"/>
                  </a:lnTo>
                  <a:lnTo>
                    <a:pt x="1293" y="404"/>
                  </a:lnTo>
                  <a:lnTo>
                    <a:pt x="1293" y="404"/>
                  </a:lnTo>
                  <a:lnTo>
                    <a:pt x="1293" y="400"/>
                  </a:lnTo>
                  <a:lnTo>
                    <a:pt x="1302" y="402"/>
                  </a:lnTo>
                  <a:lnTo>
                    <a:pt x="1307" y="397"/>
                  </a:lnTo>
                  <a:lnTo>
                    <a:pt x="1312" y="397"/>
                  </a:lnTo>
                  <a:lnTo>
                    <a:pt x="1312" y="400"/>
                  </a:lnTo>
                  <a:lnTo>
                    <a:pt x="1312" y="400"/>
                  </a:lnTo>
                  <a:lnTo>
                    <a:pt x="1316" y="404"/>
                  </a:lnTo>
                  <a:lnTo>
                    <a:pt x="1316" y="404"/>
                  </a:lnTo>
                  <a:lnTo>
                    <a:pt x="1319" y="404"/>
                  </a:lnTo>
                  <a:lnTo>
                    <a:pt x="1321" y="407"/>
                  </a:lnTo>
                  <a:lnTo>
                    <a:pt x="1323" y="404"/>
                  </a:lnTo>
                  <a:lnTo>
                    <a:pt x="1330" y="409"/>
                  </a:lnTo>
                  <a:lnTo>
                    <a:pt x="1338" y="414"/>
                  </a:lnTo>
                  <a:lnTo>
                    <a:pt x="1335" y="414"/>
                  </a:lnTo>
                  <a:lnTo>
                    <a:pt x="1338" y="418"/>
                  </a:lnTo>
                  <a:lnTo>
                    <a:pt x="1340" y="416"/>
                  </a:lnTo>
                  <a:lnTo>
                    <a:pt x="1345" y="414"/>
                  </a:lnTo>
                  <a:lnTo>
                    <a:pt x="1347" y="407"/>
                  </a:lnTo>
                  <a:lnTo>
                    <a:pt x="1354" y="409"/>
                  </a:lnTo>
                  <a:lnTo>
                    <a:pt x="1359" y="404"/>
                  </a:lnTo>
                  <a:lnTo>
                    <a:pt x="1364" y="404"/>
                  </a:lnTo>
                  <a:lnTo>
                    <a:pt x="1366" y="404"/>
                  </a:lnTo>
                  <a:lnTo>
                    <a:pt x="1371" y="404"/>
                  </a:lnTo>
                  <a:lnTo>
                    <a:pt x="1371" y="400"/>
                  </a:lnTo>
                  <a:lnTo>
                    <a:pt x="1371" y="404"/>
                  </a:lnTo>
                  <a:lnTo>
                    <a:pt x="1373" y="404"/>
                  </a:lnTo>
                  <a:lnTo>
                    <a:pt x="1373" y="411"/>
                  </a:lnTo>
                  <a:lnTo>
                    <a:pt x="1375" y="411"/>
                  </a:lnTo>
                  <a:lnTo>
                    <a:pt x="1375" y="414"/>
                  </a:lnTo>
                  <a:lnTo>
                    <a:pt x="1380" y="414"/>
                  </a:lnTo>
                  <a:lnTo>
                    <a:pt x="1382" y="416"/>
                  </a:lnTo>
                  <a:lnTo>
                    <a:pt x="1382" y="418"/>
                  </a:lnTo>
                  <a:lnTo>
                    <a:pt x="1387" y="418"/>
                  </a:lnTo>
                  <a:lnTo>
                    <a:pt x="1390" y="423"/>
                  </a:lnTo>
                  <a:lnTo>
                    <a:pt x="1385" y="426"/>
                  </a:lnTo>
                  <a:lnTo>
                    <a:pt x="1385" y="430"/>
                  </a:lnTo>
                  <a:lnTo>
                    <a:pt x="1385" y="433"/>
                  </a:lnTo>
                  <a:lnTo>
                    <a:pt x="1385" y="433"/>
                  </a:lnTo>
                  <a:lnTo>
                    <a:pt x="1385" y="442"/>
                  </a:lnTo>
                  <a:lnTo>
                    <a:pt x="1385" y="447"/>
                  </a:lnTo>
                  <a:lnTo>
                    <a:pt x="1385" y="447"/>
                  </a:lnTo>
                  <a:lnTo>
                    <a:pt x="1390" y="454"/>
                  </a:lnTo>
                  <a:lnTo>
                    <a:pt x="1385" y="456"/>
                  </a:lnTo>
                  <a:lnTo>
                    <a:pt x="1380" y="456"/>
                  </a:lnTo>
                  <a:lnTo>
                    <a:pt x="1375" y="461"/>
                  </a:lnTo>
                  <a:lnTo>
                    <a:pt x="1380" y="461"/>
                  </a:lnTo>
                  <a:lnTo>
                    <a:pt x="1380" y="475"/>
                  </a:lnTo>
                  <a:lnTo>
                    <a:pt x="1375" y="485"/>
                  </a:lnTo>
                  <a:lnTo>
                    <a:pt x="1380" y="485"/>
                  </a:lnTo>
                  <a:lnTo>
                    <a:pt x="1380" y="492"/>
                  </a:lnTo>
                  <a:lnTo>
                    <a:pt x="1382" y="492"/>
                  </a:lnTo>
                  <a:lnTo>
                    <a:pt x="1390" y="494"/>
                  </a:lnTo>
                  <a:lnTo>
                    <a:pt x="1385" y="503"/>
                  </a:lnTo>
                  <a:lnTo>
                    <a:pt x="1390" y="501"/>
                  </a:lnTo>
                  <a:lnTo>
                    <a:pt x="1390" y="503"/>
                  </a:lnTo>
                  <a:lnTo>
                    <a:pt x="1390" y="506"/>
                  </a:lnTo>
                  <a:lnTo>
                    <a:pt x="1387" y="511"/>
                  </a:lnTo>
                  <a:lnTo>
                    <a:pt x="1394" y="508"/>
                  </a:lnTo>
                  <a:lnTo>
                    <a:pt x="1390" y="513"/>
                  </a:lnTo>
                  <a:lnTo>
                    <a:pt x="1390" y="520"/>
                  </a:lnTo>
                  <a:lnTo>
                    <a:pt x="1385" y="525"/>
                  </a:lnTo>
                  <a:lnTo>
                    <a:pt x="1385" y="522"/>
                  </a:lnTo>
                  <a:lnTo>
                    <a:pt x="1380" y="527"/>
                  </a:lnTo>
                  <a:lnTo>
                    <a:pt x="1382" y="527"/>
                  </a:lnTo>
                  <a:lnTo>
                    <a:pt x="1385" y="532"/>
                  </a:lnTo>
                  <a:lnTo>
                    <a:pt x="1382" y="532"/>
                  </a:lnTo>
                  <a:lnTo>
                    <a:pt x="1380" y="537"/>
                  </a:lnTo>
                  <a:lnTo>
                    <a:pt x="1380" y="534"/>
                  </a:lnTo>
                  <a:lnTo>
                    <a:pt x="1380" y="537"/>
                  </a:lnTo>
                  <a:lnTo>
                    <a:pt x="1375" y="539"/>
                  </a:lnTo>
                  <a:lnTo>
                    <a:pt x="1373" y="544"/>
                  </a:lnTo>
                  <a:lnTo>
                    <a:pt x="1368" y="541"/>
                  </a:lnTo>
                  <a:lnTo>
                    <a:pt x="1366" y="548"/>
                  </a:lnTo>
                  <a:lnTo>
                    <a:pt x="1366" y="546"/>
                  </a:lnTo>
                  <a:lnTo>
                    <a:pt x="1364" y="546"/>
                  </a:lnTo>
                  <a:lnTo>
                    <a:pt x="1364" y="553"/>
                  </a:lnTo>
                  <a:lnTo>
                    <a:pt x="1361" y="553"/>
                  </a:lnTo>
                  <a:lnTo>
                    <a:pt x="1359" y="551"/>
                  </a:lnTo>
                  <a:lnTo>
                    <a:pt x="1356" y="551"/>
                  </a:lnTo>
                  <a:lnTo>
                    <a:pt x="1356" y="555"/>
                  </a:lnTo>
                  <a:lnTo>
                    <a:pt x="1361" y="555"/>
                  </a:lnTo>
                  <a:lnTo>
                    <a:pt x="1368" y="563"/>
                  </a:lnTo>
                  <a:lnTo>
                    <a:pt x="1368" y="563"/>
                  </a:lnTo>
                  <a:lnTo>
                    <a:pt x="1356" y="572"/>
                  </a:lnTo>
                  <a:lnTo>
                    <a:pt x="1349" y="572"/>
                  </a:lnTo>
                  <a:lnTo>
                    <a:pt x="1349" y="574"/>
                  </a:lnTo>
                  <a:lnTo>
                    <a:pt x="1361" y="577"/>
                  </a:lnTo>
                  <a:lnTo>
                    <a:pt x="1371" y="577"/>
                  </a:lnTo>
                  <a:lnTo>
                    <a:pt x="1375" y="584"/>
                  </a:lnTo>
                  <a:lnTo>
                    <a:pt x="1378" y="586"/>
                  </a:lnTo>
                  <a:lnTo>
                    <a:pt x="1385" y="591"/>
                  </a:lnTo>
                  <a:lnTo>
                    <a:pt x="1385" y="586"/>
                  </a:lnTo>
                  <a:lnTo>
                    <a:pt x="1385" y="584"/>
                  </a:lnTo>
                  <a:lnTo>
                    <a:pt x="1390" y="586"/>
                  </a:lnTo>
                  <a:lnTo>
                    <a:pt x="1392" y="586"/>
                  </a:lnTo>
                  <a:lnTo>
                    <a:pt x="1390" y="591"/>
                  </a:lnTo>
                  <a:lnTo>
                    <a:pt x="1399" y="600"/>
                  </a:lnTo>
                  <a:lnTo>
                    <a:pt x="1406" y="603"/>
                  </a:lnTo>
                  <a:lnTo>
                    <a:pt x="1408" y="600"/>
                  </a:lnTo>
                  <a:lnTo>
                    <a:pt x="1408" y="603"/>
                  </a:lnTo>
                  <a:lnTo>
                    <a:pt x="1408" y="603"/>
                  </a:lnTo>
                  <a:lnTo>
                    <a:pt x="1413" y="605"/>
                  </a:lnTo>
                  <a:lnTo>
                    <a:pt x="1404" y="614"/>
                  </a:lnTo>
                  <a:lnTo>
                    <a:pt x="1404" y="622"/>
                  </a:lnTo>
                  <a:lnTo>
                    <a:pt x="1404" y="619"/>
                  </a:lnTo>
                  <a:lnTo>
                    <a:pt x="1401" y="619"/>
                  </a:lnTo>
                  <a:lnTo>
                    <a:pt x="1404" y="629"/>
                  </a:lnTo>
                  <a:lnTo>
                    <a:pt x="1397" y="633"/>
                  </a:lnTo>
                  <a:lnTo>
                    <a:pt x="1392" y="629"/>
                  </a:lnTo>
                  <a:lnTo>
                    <a:pt x="1392" y="624"/>
                  </a:lnTo>
                  <a:lnTo>
                    <a:pt x="1390" y="622"/>
                  </a:lnTo>
                  <a:lnTo>
                    <a:pt x="1382" y="624"/>
                  </a:lnTo>
                  <a:lnTo>
                    <a:pt x="1378" y="633"/>
                  </a:lnTo>
                  <a:lnTo>
                    <a:pt x="1385" y="640"/>
                  </a:lnTo>
                  <a:lnTo>
                    <a:pt x="1390" y="638"/>
                  </a:lnTo>
                  <a:lnTo>
                    <a:pt x="1392" y="645"/>
                  </a:lnTo>
                  <a:lnTo>
                    <a:pt x="1394" y="645"/>
                  </a:lnTo>
                  <a:lnTo>
                    <a:pt x="1390" y="648"/>
                  </a:lnTo>
                  <a:lnTo>
                    <a:pt x="1387" y="643"/>
                  </a:lnTo>
                  <a:lnTo>
                    <a:pt x="1385" y="645"/>
                  </a:lnTo>
                  <a:lnTo>
                    <a:pt x="1380" y="645"/>
                  </a:lnTo>
                  <a:lnTo>
                    <a:pt x="1380" y="648"/>
                  </a:lnTo>
                  <a:lnTo>
                    <a:pt x="1380" y="655"/>
                  </a:lnTo>
                  <a:lnTo>
                    <a:pt x="1382" y="659"/>
                  </a:lnTo>
                  <a:lnTo>
                    <a:pt x="1380" y="674"/>
                  </a:lnTo>
                  <a:lnTo>
                    <a:pt x="1375" y="671"/>
                  </a:lnTo>
                  <a:lnTo>
                    <a:pt x="1371" y="674"/>
                  </a:lnTo>
                  <a:lnTo>
                    <a:pt x="1368" y="671"/>
                  </a:lnTo>
                  <a:lnTo>
                    <a:pt x="1368" y="676"/>
                  </a:lnTo>
                  <a:lnTo>
                    <a:pt x="1366" y="676"/>
                  </a:lnTo>
                  <a:lnTo>
                    <a:pt x="1364" y="674"/>
                  </a:lnTo>
                  <a:lnTo>
                    <a:pt x="1361" y="671"/>
                  </a:lnTo>
                  <a:lnTo>
                    <a:pt x="1359" y="676"/>
                  </a:lnTo>
                  <a:lnTo>
                    <a:pt x="1356" y="676"/>
                  </a:lnTo>
                  <a:lnTo>
                    <a:pt x="1356" y="678"/>
                  </a:lnTo>
                  <a:lnTo>
                    <a:pt x="1359" y="681"/>
                  </a:lnTo>
                  <a:lnTo>
                    <a:pt x="1371" y="683"/>
                  </a:lnTo>
                  <a:lnTo>
                    <a:pt x="1368" y="685"/>
                  </a:lnTo>
                  <a:lnTo>
                    <a:pt x="1373" y="685"/>
                  </a:lnTo>
                  <a:lnTo>
                    <a:pt x="1373" y="690"/>
                  </a:lnTo>
                  <a:lnTo>
                    <a:pt x="1371" y="690"/>
                  </a:lnTo>
                  <a:lnTo>
                    <a:pt x="1371" y="690"/>
                  </a:lnTo>
                  <a:lnTo>
                    <a:pt x="1368" y="690"/>
                  </a:lnTo>
                  <a:lnTo>
                    <a:pt x="1364" y="688"/>
                  </a:lnTo>
                  <a:lnTo>
                    <a:pt x="1364" y="690"/>
                  </a:lnTo>
                  <a:lnTo>
                    <a:pt x="1366" y="690"/>
                  </a:lnTo>
                  <a:lnTo>
                    <a:pt x="1366" y="690"/>
                  </a:lnTo>
                  <a:lnTo>
                    <a:pt x="1361" y="688"/>
                  </a:lnTo>
                  <a:lnTo>
                    <a:pt x="1356" y="685"/>
                  </a:lnTo>
                  <a:lnTo>
                    <a:pt x="1352" y="690"/>
                  </a:lnTo>
                  <a:lnTo>
                    <a:pt x="1345" y="692"/>
                  </a:lnTo>
                  <a:lnTo>
                    <a:pt x="1349" y="697"/>
                  </a:lnTo>
                  <a:lnTo>
                    <a:pt x="1349" y="700"/>
                  </a:lnTo>
                  <a:lnTo>
                    <a:pt x="1352" y="700"/>
                  </a:lnTo>
                  <a:lnTo>
                    <a:pt x="1352" y="707"/>
                  </a:lnTo>
                  <a:lnTo>
                    <a:pt x="1354" y="709"/>
                  </a:lnTo>
                  <a:lnTo>
                    <a:pt x="1356" y="709"/>
                  </a:lnTo>
                  <a:lnTo>
                    <a:pt x="1354" y="711"/>
                  </a:lnTo>
                  <a:lnTo>
                    <a:pt x="1356" y="711"/>
                  </a:lnTo>
                  <a:lnTo>
                    <a:pt x="1356" y="714"/>
                  </a:lnTo>
                  <a:lnTo>
                    <a:pt x="1361" y="718"/>
                  </a:lnTo>
                  <a:lnTo>
                    <a:pt x="1366" y="721"/>
                  </a:lnTo>
                  <a:lnTo>
                    <a:pt x="1368" y="723"/>
                  </a:lnTo>
                  <a:lnTo>
                    <a:pt x="1373" y="718"/>
                  </a:lnTo>
                  <a:lnTo>
                    <a:pt x="1380" y="721"/>
                  </a:lnTo>
                  <a:lnTo>
                    <a:pt x="1380" y="723"/>
                  </a:lnTo>
                  <a:lnTo>
                    <a:pt x="1378" y="721"/>
                  </a:lnTo>
                  <a:lnTo>
                    <a:pt x="1380" y="725"/>
                  </a:lnTo>
                  <a:lnTo>
                    <a:pt x="1385" y="723"/>
                  </a:lnTo>
                  <a:lnTo>
                    <a:pt x="1390" y="728"/>
                  </a:lnTo>
                  <a:lnTo>
                    <a:pt x="1385" y="730"/>
                  </a:lnTo>
                  <a:lnTo>
                    <a:pt x="1380" y="730"/>
                  </a:lnTo>
                  <a:lnTo>
                    <a:pt x="1382" y="733"/>
                  </a:lnTo>
                  <a:lnTo>
                    <a:pt x="1385" y="735"/>
                  </a:lnTo>
                  <a:lnTo>
                    <a:pt x="1390" y="735"/>
                  </a:lnTo>
                  <a:lnTo>
                    <a:pt x="1390" y="737"/>
                  </a:lnTo>
                  <a:lnTo>
                    <a:pt x="1390" y="735"/>
                  </a:lnTo>
                  <a:lnTo>
                    <a:pt x="1392" y="737"/>
                  </a:lnTo>
                  <a:lnTo>
                    <a:pt x="1397" y="740"/>
                  </a:lnTo>
                  <a:lnTo>
                    <a:pt x="1404" y="735"/>
                  </a:lnTo>
                  <a:lnTo>
                    <a:pt x="1406" y="737"/>
                  </a:lnTo>
                  <a:lnTo>
                    <a:pt x="1406" y="740"/>
                  </a:lnTo>
                  <a:lnTo>
                    <a:pt x="1408" y="742"/>
                  </a:lnTo>
                  <a:lnTo>
                    <a:pt x="1404" y="742"/>
                  </a:lnTo>
                  <a:lnTo>
                    <a:pt x="1404" y="749"/>
                  </a:lnTo>
                  <a:lnTo>
                    <a:pt x="1408" y="749"/>
                  </a:lnTo>
                  <a:lnTo>
                    <a:pt x="1413" y="740"/>
                  </a:lnTo>
                  <a:lnTo>
                    <a:pt x="1413" y="742"/>
                  </a:lnTo>
                  <a:lnTo>
                    <a:pt x="1413" y="747"/>
                  </a:lnTo>
                  <a:lnTo>
                    <a:pt x="1416" y="747"/>
                  </a:lnTo>
                  <a:lnTo>
                    <a:pt x="1413" y="751"/>
                  </a:lnTo>
                  <a:lnTo>
                    <a:pt x="1413" y="756"/>
                  </a:lnTo>
                  <a:lnTo>
                    <a:pt x="1413" y="756"/>
                  </a:lnTo>
                  <a:lnTo>
                    <a:pt x="1404" y="761"/>
                  </a:lnTo>
                  <a:lnTo>
                    <a:pt x="1404" y="761"/>
                  </a:lnTo>
                  <a:lnTo>
                    <a:pt x="1406" y="766"/>
                  </a:lnTo>
                  <a:lnTo>
                    <a:pt x="1413" y="770"/>
                  </a:lnTo>
                  <a:lnTo>
                    <a:pt x="1432" y="787"/>
                  </a:lnTo>
                  <a:lnTo>
                    <a:pt x="1432" y="785"/>
                  </a:lnTo>
                  <a:lnTo>
                    <a:pt x="1437" y="785"/>
                  </a:lnTo>
                  <a:lnTo>
                    <a:pt x="1437" y="789"/>
                  </a:lnTo>
                  <a:lnTo>
                    <a:pt x="1439" y="789"/>
                  </a:lnTo>
                  <a:lnTo>
                    <a:pt x="1442" y="789"/>
                  </a:lnTo>
                  <a:lnTo>
                    <a:pt x="1442" y="792"/>
                  </a:lnTo>
                  <a:lnTo>
                    <a:pt x="1442" y="794"/>
                  </a:lnTo>
                  <a:lnTo>
                    <a:pt x="1444" y="796"/>
                  </a:lnTo>
                  <a:lnTo>
                    <a:pt x="1446" y="794"/>
                  </a:lnTo>
                  <a:lnTo>
                    <a:pt x="1451" y="799"/>
                  </a:lnTo>
                  <a:lnTo>
                    <a:pt x="1446" y="803"/>
                  </a:lnTo>
                  <a:lnTo>
                    <a:pt x="1449" y="806"/>
                  </a:lnTo>
                  <a:lnTo>
                    <a:pt x="1446" y="811"/>
                  </a:lnTo>
                  <a:lnTo>
                    <a:pt x="1449" y="813"/>
                  </a:lnTo>
                  <a:lnTo>
                    <a:pt x="1446" y="813"/>
                  </a:lnTo>
                  <a:lnTo>
                    <a:pt x="1442" y="813"/>
                  </a:lnTo>
                  <a:lnTo>
                    <a:pt x="1437" y="818"/>
                  </a:lnTo>
                  <a:lnTo>
                    <a:pt x="1444" y="832"/>
                  </a:lnTo>
                  <a:lnTo>
                    <a:pt x="1446" y="832"/>
                  </a:lnTo>
                  <a:lnTo>
                    <a:pt x="1446" y="834"/>
                  </a:lnTo>
                  <a:lnTo>
                    <a:pt x="1446" y="836"/>
                  </a:lnTo>
                  <a:lnTo>
                    <a:pt x="1446" y="841"/>
                  </a:lnTo>
                  <a:lnTo>
                    <a:pt x="1444" y="841"/>
                  </a:lnTo>
                  <a:lnTo>
                    <a:pt x="1442" y="839"/>
                  </a:lnTo>
                  <a:lnTo>
                    <a:pt x="1442" y="846"/>
                  </a:lnTo>
                  <a:lnTo>
                    <a:pt x="1439" y="846"/>
                  </a:lnTo>
                  <a:lnTo>
                    <a:pt x="1437" y="851"/>
                  </a:lnTo>
                  <a:lnTo>
                    <a:pt x="1437" y="851"/>
                  </a:lnTo>
                  <a:lnTo>
                    <a:pt x="1437" y="853"/>
                  </a:lnTo>
                  <a:lnTo>
                    <a:pt x="1430" y="860"/>
                  </a:lnTo>
                  <a:lnTo>
                    <a:pt x="1432" y="865"/>
                  </a:lnTo>
                  <a:lnTo>
                    <a:pt x="1430" y="865"/>
                  </a:lnTo>
                  <a:lnTo>
                    <a:pt x="1420" y="867"/>
                  </a:lnTo>
                  <a:lnTo>
                    <a:pt x="1418" y="867"/>
                  </a:lnTo>
                  <a:lnTo>
                    <a:pt x="1418" y="870"/>
                  </a:lnTo>
                  <a:lnTo>
                    <a:pt x="1418" y="870"/>
                  </a:lnTo>
                  <a:lnTo>
                    <a:pt x="1418" y="874"/>
                  </a:lnTo>
                  <a:lnTo>
                    <a:pt x="1423" y="877"/>
                  </a:lnTo>
                  <a:lnTo>
                    <a:pt x="1420" y="884"/>
                  </a:lnTo>
                  <a:lnTo>
                    <a:pt x="1418" y="888"/>
                  </a:lnTo>
                  <a:lnTo>
                    <a:pt x="1420" y="888"/>
                  </a:lnTo>
                  <a:lnTo>
                    <a:pt x="1418" y="896"/>
                  </a:lnTo>
                  <a:lnTo>
                    <a:pt x="1418" y="896"/>
                  </a:lnTo>
                  <a:lnTo>
                    <a:pt x="1416" y="893"/>
                  </a:lnTo>
                  <a:lnTo>
                    <a:pt x="1413" y="898"/>
                  </a:lnTo>
                  <a:lnTo>
                    <a:pt x="1416" y="900"/>
                  </a:lnTo>
                  <a:lnTo>
                    <a:pt x="1416" y="903"/>
                  </a:lnTo>
                  <a:lnTo>
                    <a:pt x="1416" y="907"/>
                  </a:lnTo>
                  <a:lnTo>
                    <a:pt x="1413" y="907"/>
                  </a:lnTo>
                  <a:lnTo>
                    <a:pt x="1411" y="907"/>
                  </a:lnTo>
                  <a:lnTo>
                    <a:pt x="1411" y="912"/>
                  </a:lnTo>
                  <a:lnTo>
                    <a:pt x="1411" y="914"/>
                  </a:lnTo>
                  <a:lnTo>
                    <a:pt x="1406" y="919"/>
                  </a:lnTo>
                  <a:lnTo>
                    <a:pt x="1404" y="914"/>
                  </a:lnTo>
                  <a:lnTo>
                    <a:pt x="1394" y="917"/>
                  </a:lnTo>
                  <a:lnTo>
                    <a:pt x="1394" y="917"/>
                  </a:lnTo>
                  <a:lnTo>
                    <a:pt x="1397" y="919"/>
                  </a:lnTo>
                  <a:lnTo>
                    <a:pt x="1394" y="919"/>
                  </a:lnTo>
                  <a:lnTo>
                    <a:pt x="1394" y="924"/>
                  </a:lnTo>
                  <a:lnTo>
                    <a:pt x="1390" y="926"/>
                  </a:lnTo>
                  <a:lnTo>
                    <a:pt x="1387" y="926"/>
                  </a:lnTo>
                  <a:lnTo>
                    <a:pt x="1387" y="929"/>
                  </a:lnTo>
                  <a:lnTo>
                    <a:pt x="1385" y="929"/>
                  </a:lnTo>
                  <a:lnTo>
                    <a:pt x="1382" y="924"/>
                  </a:lnTo>
                  <a:lnTo>
                    <a:pt x="1378" y="919"/>
                  </a:lnTo>
                  <a:lnTo>
                    <a:pt x="1375" y="922"/>
                  </a:lnTo>
                  <a:lnTo>
                    <a:pt x="1364" y="931"/>
                  </a:lnTo>
                  <a:lnTo>
                    <a:pt x="1364" y="933"/>
                  </a:lnTo>
                  <a:lnTo>
                    <a:pt x="1359" y="933"/>
                  </a:lnTo>
                  <a:lnTo>
                    <a:pt x="1356" y="938"/>
                  </a:lnTo>
                  <a:lnTo>
                    <a:pt x="1352" y="943"/>
                  </a:lnTo>
                  <a:lnTo>
                    <a:pt x="1352" y="948"/>
                  </a:lnTo>
                  <a:lnTo>
                    <a:pt x="1352" y="952"/>
                  </a:lnTo>
                  <a:lnTo>
                    <a:pt x="1356" y="952"/>
                  </a:lnTo>
                  <a:lnTo>
                    <a:pt x="1361" y="952"/>
                  </a:lnTo>
                  <a:lnTo>
                    <a:pt x="1359" y="957"/>
                  </a:lnTo>
                  <a:lnTo>
                    <a:pt x="1361" y="959"/>
                  </a:lnTo>
                  <a:lnTo>
                    <a:pt x="1361" y="964"/>
                  </a:lnTo>
                  <a:lnTo>
                    <a:pt x="1366" y="966"/>
                  </a:lnTo>
                  <a:lnTo>
                    <a:pt x="1361" y="969"/>
                  </a:lnTo>
                  <a:lnTo>
                    <a:pt x="1361" y="971"/>
                  </a:lnTo>
                  <a:lnTo>
                    <a:pt x="1359" y="976"/>
                  </a:lnTo>
                  <a:lnTo>
                    <a:pt x="1356" y="976"/>
                  </a:lnTo>
                  <a:lnTo>
                    <a:pt x="1352" y="978"/>
                  </a:lnTo>
                  <a:lnTo>
                    <a:pt x="1352" y="981"/>
                  </a:lnTo>
                  <a:lnTo>
                    <a:pt x="1349" y="976"/>
                  </a:lnTo>
                  <a:lnTo>
                    <a:pt x="1347" y="976"/>
                  </a:lnTo>
                  <a:lnTo>
                    <a:pt x="1347" y="976"/>
                  </a:lnTo>
                  <a:lnTo>
                    <a:pt x="1342" y="976"/>
                  </a:lnTo>
                  <a:lnTo>
                    <a:pt x="1335" y="971"/>
                  </a:lnTo>
                  <a:lnTo>
                    <a:pt x="1335" y="976"/>
                  </a:lnTo>
                  <a:lnTo>
                    <a:pt x="1333" y="976"/>
                  </a:lnTo>
                  <a:lnTo>
                    <a:pt x="1328" y="971"/>
                  </a:lnTo>
                  <a:lnTo>
                    <a:pt x="1328" y="966"/>
                  </a:lnTo>
                  <a:lnTo>
                    <a:pt x="1328" y="966"/>
                  </a:lnTo>
                  <a:lnTo>
                    <a:pt x="1326" y="966"/>
                  </a:lnTo>
                  <a:lnTo>
                    <a:pt x="1321" y="971"/>
                  </a:lnTo>
                  <a:lnTo>
                    <a:pt x="1316" y="976"/>
                  </a:lnTo>
                  <a:lnTo>
                    <a:pt x="1314" y="983"/>
                  </a:lnTo>
                  <a:lnTo>
                    <a:pt x="1316" y="985"/>
                  </a:lnTo>
                  <a:lnTo>
                    <a:pt x="1312" y="988"/>
                  </a:lnTo>
                  <a:lnTo>
                    <a:pt x="1312" y="995"/>
                  </a:lnTo>
                  <a:lnTo>
                    <a:pt x="1312" y="995"/>
                  </a:lnTo>
                  <a:lnTo>
                    <a:pt x="1312" y="990"/>
                  </a:lnTo>
                  <a:lnTo>
                    <a:pt x="1307" y="988"/>
                  </a:lnTo>
                  <a:lnTo>
                    <a:pt x="1297" y="995"/>
                  </a:lnTo>
                  <a:lnTo>
                    <a:pt x="1290" y="990"/>
                  </a:lnTo>
                  <a:lnTo>
                    <a:pt x="1283" y="992"/>
                  </a:lnTo>
                  <a:lnTo>
                    <a:pt x="1274" y="999"/>
                  </a:lnTo>
                  <a:lnTo>
                    <a:pt x="1274" y="997"/>
                  </a:lnTo>
                  <a:lnTo>
                    <a:pt x="1271" y="999"/>
                  </a:lnTo>
                  <a:lnTo>
                    <a:pt x="1267" y="997"/>
                  </a:lnTo>
                  <a:lnTo>
                    <a:pt x="1264" y="997"/>
                  </a:lnTo>
                  <a:lnTo>
                    <a:pt x="1264" y="995"/>
                  </a:lnTo>
                  <a:lnTo>
                    <a:pt x="1262" y="999"/>
                  </a:lnTo>
                  <a:lnTo>
                    <a:pt x="1262" y="997"/>
                  </a:lnTo>
                  <a:lnTo>
                    <a:pt x="1260" y="997"/>
                  </a:lnTo>
                  <a:lnTo>
                    <a:pt x="1255" y="997"/>
                  </a:lnTo>
                  <a:lnTo>
                    <a:pt x="1253" y="1004"/>
                  </a:lnTo>
                  <a:lnTo>
                    <a:pt x="1250" y="999"/>
                  </a:lnTo>
                  <a:lnTo>
                    <a:pt x="1248" y="1002"/>
                  </a:lnTo>
                  <a:lnTo>
                    <a:pt x="1250" y="1007"/>
                  </a:lnTo>
                  <a:lnTo>
                    <a:pt x="1241" y="1009"/>
                  </a:lnTo>
                  <a:lnTo>
                    <a:pt x="1241" y="1007"/>
                  </a:lnTo>
                  <a:lnTo>
                    <a:pt x="1238" y="1009"/>
                  </a:lnTo>
                  <a:lnTo>
                    <a:pt x="1236" y="1007"/>
                  </a:lnTo>
                  <a:lnTo>
                    <a:pt x="1234" y="1009"/>
                  </a:lnTo>
                  <a:lnTo>
                    <a:pt x="1234" y="1007"/>
                  </a:lnTo>
                  <a:lnTo>
                    <a:pt x="1227" y="1007"/>
                  </a:lnTo>
                  <a:lnTo>
                    <a:pt x="1227" y="1004"/>
                  </a:lnTo>
                  <a:lnTo>
                    <a:pt x="1234" y="999"/>
                  </a:lnTo>
                  <a:lnTo>
                    <a:pt x="1231" y="995"/>
                  </a:lnTo>
                  <a:lnTo>
                    <a:pt x="1229" y="995"/>
                  </a:lnTo>
                  <a:lnTo>
                    <a:pt x="1227" y="999"/>
                  </a:lnTo>
                  <a:lnTo>
                    <a:pt x="1222" y="997"/>
                  </a:lnTo>
                  <a:lnTo>
                    <a:pt x="1219" y="1002"/>
                  </a:lnTo>
                  <a:lnTo>
                    <a:pt x="1215" y="1002"/>
                  </a:lnTo>
                  <a:lnTo>
                    <a:pt x="1212" y="999"/>
                  </a:lnTo>
                  <a:lnTo>
                    <a:pt x="1208" y="1007"/>
                  </a:lnTo>
                  <a:lnTo>
                    <a:pt x="1208" y="1007"/>
                  </a:lnTo>
                  <a:lnTo>
                    <a:pt x="1208" y="1009"/>
                  </a:lnTo>
                  <a:lnTo>
                    <a:pt x="1210" y="1011"/>
                  </a:lnTo>
                  <a:lnTo>
                    <a:pt x="1208" y="1014"/>
                  </a:lnTo>
                  <a:lnTo>
                    <a:pt x="1210" y="1016"/>
                  </a:lnTo>
                  <a:lnTo>
                    <a:pt x="1203" y="1018"/>
                  </a:lnTo>
                  <a:lnTo>
                    <a:pt x="1203" y="1028"/>
                  </a:lnTo>
                  <a:lnTo>
                    <a:pt x="1203" y="1035"/>
                  </a:lnTo>
                  <a:lnTo>
                    <a:pt x="1189" y="1037"/>
                  </a:lnTo>
                  <a:lnTo>
                    <a:pt x="1189" y="1042"/>
                  </a:lnTo>
                  <a:lnTo>
                    <a:pt x="1184" y="1049"/>
                  </a:lnTo>
                  <a:lnTo>
                    <a:pt x="1182" y="1049"/>
                  </a:lnTo>
                  <a:lnTo>
                    <a:pt x="1182" y="1047"/>
                  </a:lnTo>
                  <a:lnTo>
                    <a:pt x="1179" y="1047"/>
                  </a:lnTo>
                  <a:lnTo>
                    <a:pt x="1179" y="1047"/>
                  </a:lnTo>
                  <a:lnTo>
                    <a:pt x="1177" y="1047"/>
                  </a:lnTo>
                  <a:lnTo>
                    <a:pt x="1179" y="1049"/>
                  </a:lnTo>
                  <a:lnTo>
                    <a:pt x="1175" y="1049"/>
                  </a:lnTo>
                  <a:lnTo>
                    <a:pt x="1177" y="1051"/>
                  </a:lnTo>
                  <a:lnTo>
                    <a:pt x="1175" y="1056"/>
                  </a:lnTo>
                  <a:lnTo>
                    <a:pt x="1172" y="1061"/>
                  </a:lnTo>
                  <a:lnTo>
                    <a:pt x="1170" y="1063"/>
                  </a:lnTo>
                  <a:lnTo>
                    <a:pt x="1172" y="1068"/>
                  </a:lnTo>
                  <a:lnTo>
                    <a:pt x="1170" y="1077"/>
                  </a:lnTo>
                  <a:lnTo>
                    <a:pt x="1170" y="1082"/>
                  </a:lnTo>
                  <a:lnTo>
                    <a:pt x="1170" y="1087"/>
                  </a:lnTo>
                  <a:lnTo>
                    <a:pt x="1172" y="1089"/>
                  </a:lnTo>
                  <a:lnTo>
                    <a:pt x="1170" y="1089"/>
                  </a:lnTo>
                  <a:lnTo>
                    <a:pt x="1172" y="1099"/>
                  </a:lnTo>
                  <a:lnTo>
                    <a:pt x="1175" y="1099"/>
                  </a:lnTo>
                  <a:lnTo>
                    <a:pt x="1179" y="1092"/>
                  </a:lnTo>
                  <a:lnTo>
                    <a:pt x="1186" y="1103"/>
                  </a:lnTo>
                  <a:lnTo>
                    <a:pt x="1193" y="1103"/>
                  </a:lnTo>
                  <a:lnTo>
                    <a:pt x="1205" y="1103"/>
                  </a:lnTo>
                  <a:lnTo>
                    <a:pt x="1203" y="1108"/>
                  </a:lnTo>
                  <a:lnTo>
                    <a:pt x="1208" y="1118"/>
                  </a:lnTo>
                  <a:lnTo>
                    <a:pt x="1212" y="1129"/>
                  </a:lnTo>
                  <a:lnTo>
                    <a:pt x="1212" y="1134"/>
                  </a:lnTo>
                  <a:lnTo>
                    <a:pt x="1210" y="1136"/>
                  </a:lnTo>
                  <a:lnTo>
                    <a:pt x="1208" y="1139"/>
                  </a:lnTo>
                  <a:lnTo>
                    <a:pt x="1212" y="1144"/>
                  </a:lnTo>
                  <a:lnTo>
                    <a:pt x="1208" y="1151"/>
                  </a:lnTo>
                  <a:lnTo>
                    <a:pt x="1203" y="1148"/>
                  </a:lnTo>
                  <a:lnTo>
                    <a:pt x="1203" y="1153"/>
                  </a:lnTo>
                  <a:lnTo>
                    <a:pt x="1203" y="1151"/>
                  </a:lnTo>
                  <a:lnTo>
                    <a:pt x="1203" y="1153"/>
                  </a:lnTo>
                  <a:lnTo>
                    <a:pt x="1201" y="1153"/>
                  </a:lnTo>
                  <a:lnTo>
                    <a:pt x="1196" y="1155"/>
                  </a:lnTo>
                  <a:lnTo>
                    <a:pt x="1196" y="1160"/>
                  </a:lnTo>
                  <a:lnTo>
                    <a:pt x="1189" y="1162"/>
                  </a:lnTo>
                  <a:lnTo>
                    <a:pt x="1189" y="1160"/>
                  </a:lnTo>
                  <a:lnTo>
                    <a:pt x="1186" y="1160"/>
                  </a:lnTo>
                  <a:lnTo>
                    <a:pt x="1182" y="1162"/>
                  </a:lnTo>
                  <a:lnTo>
                    <a:pt x="1179" y="1160"/>
                  </a:lnTo>
                  <a:lnTo>
                    <a:pt x="1177" y="1162"/>
                  </a:lnTo>
                  <a:lnTo>
                    <a:pt x="1175" y="1155"/>
                  </a:lnTo>
                  <a:lnTo>
                    <a:pt x="1170" y="1151"/>
                  </a:lnTo>
                  <a:lnTo>
                    <a:pt x="1167" y="1155"/>
                  </a:lnTo>
                  <a:lnTo>
                    <a:pt x="1163" y="1153"/>
                  </a:lnTo>
                  <a:lnTo>
                    <a:pt x="1163" y="1160"/>
                  </a:lnTo>
                  <a:lnTo>
                    <a:pt x="1163" y="1160"/>
                  </a:lnTo>
                  <a:lnTo>
                    <a:pt x="1160" y="1162"/>
                  </a:lnTo>
                  <a:lnTo>
                    <a:pt x="1156" y="1160"/>
                  </a:lnTo>
                  <a:lnTo>
                    <a:pt x="1158" y="1155"/>
                  </a:lnTo>
                  <a:lnTo>
                    <a:pt x="1153" y="1155"/>
                  </a:lnTo>
                  <a:lnTo>
                    <a:pt x="1153" y="1160"/>
                  </a:lnTo>
                  <a:lnTo>
                    <a:pt x="1156" y="1162"/>
                  </a:lnTo>
                  <a:lnTo>
                    <a:pt x="1156" y="1167"/>
                  </a:lnTo>
                  <a:lnTo>
                    <a:pt x="1151" y="1167"/>
                  </a:lnTo>
                  <a:lnTo>
                    <a:pt x="1151" y="1170"/>
                  </a:lnTo>
                  <a:lnTo>
                    <a:pt x="1149" y="1172"/>
                  </a:lnTo>
                  <a:lnTo>
                    <a:pt x="1146" y="1174"/>
                  </a:lnTo>
                  <a:lnTo>
                    <a:pt x="1149" y="1179"/>
                  </a:lnTo>
                  <a:lnTo>
                    <a:pt x="1146" y="1179"/>
                  </a:lnTo>
                  <a:lnTo>
                    <a:pt x="1146" y="1181"/>
                  </a:lnTo>
                  <a:lnTo>
                    <a:pt x="1139" y="1179"/>
                  </a:lnTo>
                  <a:lnTo>
                    <a:pt x="1139" y="1174"/>
                  </a:lnTo>
                  <a:lnTo>
                    <a:pt x="1137" y="1170"/>
                  </a:lnTo>
                  <a:lnTo>
                    <a:pt x="1132" y="1165"/>
                  </a:lnTo>
                  <a:lnTo>
                    <a:pt x="1132" y="1167"/>
                  </a:lnTo>
                  <a:lnTo>
                    <a:pt x="1130" y="1165"/>
                  </a:lnTo>
                  <a:lnTo>
                    <a:pt x="1130" y="1167"/>
                  </a:lnTo>
                  <a:lnTo>
                    <a:pt x="1127" y="1167"/>
                  </a:lnTo>
                  <a:lnTo>
                    <a:pt x="1123" y="1167"/>
                  </a:lnTo>
                  <a:lnTo>
                    <a:pt x="1120" y="1165"/>
                  </a:lnTo>
                  <a:lnTo>
                    <a:pt x="1118" y="1162"/>
                  </a:lnTo>
                  <a:lnTo>
                    <a:pt x="1118" y="1160"/>
                  </a:lnTo>
                  <a:lnTo>
                    <a:pt x="1113" y="1160"/>
                  </a:lnTo>
                  <a:lnTo>
                    <a:pt x="1116" y="1155"/>
                  </a:lnTo>
                  <a:lnTo>
                    <a:pt x="1118" y="1155"/>
                  </a:lnTo>
                  <a:lnTo>
                    <a:pt x="1118" y="1155"/>
                  </a:lnTo>
                  <a:lnTo>
                    <a:pt x="1113" y="1155"/>
                  </a:lnTo>
                  <a:lnTo>
                    <a:pt x="1113" y="1158"/>
                  </a:lnTo>
                  <a:lnTo>
                    <a:pt x="1111" y="1155"/>
                  </a:lnTo>
                  <a:lnTo>
                    <a:pt x="1108" y="1155"/>
                  </a:lnTo>
                  <a:lnTo>
                    <a:pt x="1108" y="1165"/>
                  </a:lnTo>
                  <a:lnTo>
                    <a:pt x="1104" y="1160"/>
                  </a:lnTo>
                  <a:lnTo>
                    <a:pt x="1094" y="1162"/>
                  </a:lnTo>
                  <a:lnTo>
                    <a:pt x="1094" y="1162"/>
                  </a:lnTo>
                  <a:lnTo>
                    <a:pt x="1094" y="1165"/>
                  </a:lnTo>
                  <a:lnTo>
                    <a:pt x="1090" y="1165"/>
                  </a:lnTo>
                  <a:lnTo>
                    <a:pt x="1087" y="1162"/>
                  </a:lnTo>
                  <a:lnTo>
                    <a:pt x="1085" y="1165"/>
                  </a:lnTo>
                  <a:lnTo>
                    <a:pt x="1082" y="1165"/>
                  </a:lnTo>
                  <a:lnTo>
                    <a:pt x="1080" y="1165"/>
                  </a:lnTo>
                  <a:lnTo>
                    <a:pt x="1073" y="1167"/>
                  </a:lnTo>
                  <a:lnTo>
                    <a:pt x="1066" y="1160"/>
                  </a:lnTo>
                  <a:lnTo>
                    <a:pt x="1061" y="1160"/>
                  </a:lnTo>
                  <a:lnTo>
                    <a:pt x="1061" y="1155"/>
                  </a:lnTo>
                  <a:lnTo>
                    <a:pt x="1054" y="1158"/>
                  </a:lnTo>
                  <a:lnTo>
                    <a:pt x="1052" y="1160"/>
                  </a:lnTo>
                  <a:lnTo>
                    <a:pt x="1052" y="1160"/>
                  </a:lnTo>
                  <a:lnTo>
                    <a:pt x="1049" y="1160"/>
                  </a:lnTo>
                  <a:lnTo>
                    <a:pt x="1047" y="1155"/>
                  </a:lnTo>
                  <a:lnTo>
                    <a:pt x="1047" y="1155"/>
                  </a:lnTo>
                  <a:lnTo>
                    <a:pt x="1047" y="1158"/>
                  </a:lnTo>
                  <a:lnTo>
                    <a:pt x="1042" y="1155"/>
                  </a:lnTo>
                  <a:lnTo>
                    <a:pt x="1042" y="1153"/>
                  </a:lnTo>
                  <a:lnTo>
                    <a:pt x="1038" y="1148"/>
                  </a:lnTo>
                  <a:lnTo>
                    <a:pt x="1038" y="1146"/>
                  </a:lnTo>
                  <a:lnTo>
                    <a:pt x="1026" y="1148"/>
                  </a:lnTo>
                  <a:lnTo>
                    <a:pt x="1019" y="1148"/>
                  </a:lnTo>
                  <a:lnTo>
                    <a:pt x="1014" y="1158"/>
                  </a:lnTo>
                  <a:lnTo>
                    <a:pt x="1016" y="1160"/>
                  </a:lnTo>
                  <a:lnTo>
                    <a:pt x="1021" y="1162"/>
                  </a:lnTo>
                  <a:lnTo>
                    <a:pt x="1023" y="1170"/>
                  </a:lnTo>
                  <a:lnTo>
                    <a:pt x="1023" y="1170"/>
                  </a:lnTo>
                  <a:lnTo>
                    <a:pt x="1023" y="1174"/>
                  </a:lnTo>
                  <a:lnTo>
                    <a:pt x="1023" y="1177"/>
                  </a:lnTo>
                  <a:lnTo>
                    <a:pt x="1016" y="1179"/>
                  </a:lnTo>
                  <a:lnTo>
                    <a:pt x="1004" y="1174"/>
                  </a:lnTo>
                  <a:lnTo>
                    <a:pt x="1002" y="1179"/>
                  </a:lnTo>
                  <a:lnTo>
                    <a:pt x="995" y="1174"/>
                  </a:lnTo>
                  <a:lnTo>
                    <a:pt x="990" y="1174"/>
                  </a:lnTo>
                  <a:lnTo>
                    <a:pt x="988" y="1177"/>
                  </a:lnTo>
                  <a:lnTo>
                    <a:pt x="988" y="1184"/>
                  </a:lnTo>
                  <a:lnTo>
                    <a:pt x="986" y="1184"/>
                  </a:lnTo>
                  <a:lnTo>
                    <a:pt x="986" y="1186"/>
                  </a:lnTo>
                  <a:lnTo>
                    <a:pt x="988" y="1188"/>
                  </a:lnTo>
                  <a:lnTo>
                    <a:pt x="990" y="1198"/>
                  </a:lnTo>
                  <a:lnTo>
                    <a:pt x="988" y="1198"/>
                  </a:lnTo>
                  <a:lnTo>
                    <a:pt x="983" y="1198"/>
                  </a:lnTo>
                  <a:lnTo>
                    <a:pt x="981" y="1198"/>
                  </a:lnTo>
                  <a:lnTo>
                    <a:pt x="981" y="1205"/>
                  </a:lnTo>
                  <a:lnTo>
                    <a:pt x="976" y="1205"/>
                  </a:lnTo>
                  <a:lnTo>
                    <a:pt x="976" y="1210"/>
                  </a:lnTo>
                  <a:lnTo>
                    <a:pt x="974" y="1210"/>
                  </a:lnTo>
                  <a:lnTo>
                    <a:pt x="969" y="1207"/>
                  </a:lnTo>
                  <a:lnTo>
                    <a:pt x="967" y="1212"/>
                  </a:lnTo>
                  <a:lnTo>
                    <a:pt x="962" y="1210"/>
                  </a:lnTo>
                  <a:lnTo>
                    <a:pt x="960" y="1203"/>
                  </a:lnTo>
                  <a:lnTo>
                    <a:pt x="953" y="1198"/>
                  </a:lnTo>
                  <a:lnTo>
                    <a:pt x="957" y="1193"/>
                  </a:lnTo>
                  <a:lnTo>
                    <a:pt x="953" y="1191"/>
                  </a:lnTo>
                  <a:lnTo>
                    <a:pt x="950" y="1188"/>
                  </a:lnTo>
                  <a:lnTo>
                    <a:pt x="953" y="1186"/>
                  </a:lnTo>
                  <a:lnTo>
                    <a:pt x="950" y="1184"/>
                  </a:lnTo>
                  <a:lnTo>
                    <a:pt x="950" y="1184"/>
                  </a:lnTo>
                  <a:lnTo>
                    <a:pt x="950" y="1172"/>
                  </a:lnTo>
                  <a:lnTo>
                    <a:pt x="945" y="1174"/>
                  </a:lnTo>
                  <a:lnTo>
                    <a:pt x="945" y="1172"/>
                  </a:lnTo>
                  <a:lnTo>
                    <a:pt x="945" y="1170"/>
                  </a:lnTo>
                  <a:lnTo>
                    <a:pt x="945" y="1170"/>
                  </a:lnTo>
                  <a:lnTo>
                    <a:pt x="945" y="1167"/>
                  </a:lnTo>
                  <a:lnTo>
                    <a:pt x="945" y="1162"/>
                  </a:lnTo>
                  <a:lnTo>
                    <a:pt x="941" y="1160"/>
                  </a:lnTo>
                  <a:lnTo>
                    <a:pt x="945" y="1160"/>
                  </a:lnTo>
                  <a:lnTo>
                    <a:pt x="948" y="1160"/>
                  </a:lnTo>
                  <a:lnTo>
                    <a:pt x="948" y="1160"/>
                  </a:lnTo>
                  <a:lnTo>
                    <a:pt x="941" y="1155"/>
                  </a:lnTo>
                  <a:lnTo>
                    <a:pt x="941" y="1153"/>
                  </a:lnTo>
                  <a:lnTo>
                    <a:pt x="941" y="1158"/>
                  </a:lnTo>
                  <a:lnTo>
                    <a:pt x="936" y="1158"/>
                  </a:lnTo>
                  <a:lnTo>
                    <a:pt x="936" y="1155"/>
                  </a:lnTo>
                  <a:lnTo>
                    <a:pt x="931" y="1155"/>
                  </a:lnTo>
                  <a:lnTo>
                    <a:pt x="927" y="1165"/>
                  </a:lnTo>
                  <a:lnTo>
                    <a:pt x="929" y="1167"/>
                  </a:lnTo>
                  <a:lnTo>
                    <a:pt x="927" y="1170"/>
                  </a:lnTo>
                  <a:lnTo>
                    <a:pt x="924" y="1167"/>
                  </a:lnTo>
                  <a:lnTo>
                    <a:pt x="924" y="1162"/>
                  </a:lnTo>
                  <a:lnTo>
                    <a:pt x="922" y="1158"/>
                  </a:lnTo>
                  <a:lnTo>
                    <a:pt x="919" y="1158"/>
                  </a:lnTo>
                  <a:lnTo>
                    <a:pt x="915" y="1155"/>
                  </a:lnTo>
                  <a:lnTo>
                    <a:pt x="910" y="1146"/>
                  </a:lnTo>
                  <a:lnTo>
                    <a:pt x="908" y="1136"/>
                  </a:lnTo>
                  <a:lnTo>
                    <a:pt x="903" y="1136"/>
                  </a:lnTo>
                  <a:lnTo>
                    <a:pt x="901" y="1136"/>
                  </a:lnTo>
                  <a:lnTo>
                    <a:pt x="884" y="1129"/>
                  </a:lnTo>
                  <a:lnTo>
                    <a:pt x="884" y="1122"/>
                  </a:lnTo>
                  <a:lnTo>
                    <a:pt x="875" y="1113"/>
                  </a:lnTo>
                  <a:lnTo>
                    <a:pt x="877" y="1110"/>
                  </a:lnTo>
                  <a:lnTo>
                    <a:pt x="875" y="1108"/>
                  </a:lnTo>
                  <a:lnTo>
                    <a:pt x="875" y="1115"/>
                  </a:lnTo>
                  <a:lnTo>
                    <a:pt x="872" y="1122"/>
                  </a:lnTo>
                  <a:lnTo>
                    <a:pt x="865" y="1122"/>
                  </a:lnTo>
                  <a:lnTo>
                    <a:pt x="865" y="1122"/>
                  </a:lnTo>
                  <a:lnTo>
                    <a:pt x="860" y="1125"/>
                  </a:lnTo>
                  <a:lnTo>
                    <a:pt x="860" y="1127"/>
                  </a:lnTo>
                  <a:lnTo>
                    <a:pt x="860" y="1125"/>
                  </a:lnTo>
                  <a:lnTo>
                    <a:pt x="856" y="1127"/>
                  </a:lnTo>
                  <a:lnTo>
                    <a:pt x="856" y="1129"/>
                  </a:lnTo>
                  <a:lnTo>
                    <a:pt x="860" y="1129"/>
                  </a:lnTo>
                  <a:lnTo>
                    <a:pt x="858" y="1136"/>
                  </a:lnTo>
                  <a:lnTo>
                    <a:pt x="846" y="1132"/>
                  </a:lnTo>
                  <a:lnTo>
                    <a:pt x="846" y="1136"/>
                  </a:lnTo>
                  <a:lnTo>
                    <a:pt x="849" y="1136"/>
                  </a:lnTo>
                  <a:lnTo>
                    <a:pt x="844" y="1136"/>
                  </a:lnTo>
                  <a:lnTo>
                    <a:pt x="846" y="1136"/>
                  </a:lnTo>
                  <a:lnTo>
                    <a:pt x="846" y="1141"/>
                  </a:lnTo>
                  <a:lnTo>
                    <a:pt x="846" y="1141"/>
                  </a:lnTo>
                  <a:lnTo>
                    <a:pt x="849" y="1144"/>
                  </a:lnTo>
                  <a:lnTo>
                    <a:pt x="846" y="1148"/>
                  </a:lnTo>
                  <a:lnTo>
                    <a:pt x="846" y="1151"/>
                  </a:lnTo>
                  <a:lnTo>
                    <a:pt x="844" y="1151"/>
                  </a:lnTo>
                  <a:lnTo>
                    <a:pt x="841" y="1153"/>
                  </a:lnTo>
                  <a:lnTo>
                    <a:pt x="841" y="1153"/>
                  </a:lnTo>
                  <a:lnTo>
                    <a:pt x="839" y="1160"/>
                  </a:lnTo>
                  <a:lnTo>
                    <a:pt x="837" y="1160"/>
                  </a:lnTo>
                  <a:lnTo>
                    <a:pt x="837" y="1162"/>
                  </a:lnTo>
                  <a:lnTo>
                    <a:pt x="837" y="1162"/>
                  </a:lnTo>
                  <a:lnTo>
                    <a:pt x="837" y="1165"/>
                  </a:lnTo>
                  <a:lnTo>
                    <a:pt x="841" y="1167"/>
                  </a:lnTo>
                  <a:lnTo>
                    <a:pt x="839" y="1174"/>
                  </a:lnTo>
                  <a:lnTo>
                    <a:pt x="841" y="1177"/>
                  </a:lnTo>
                  <a:lnTo>
                    <a:pt x="844" y="1174"/>
                  </a:lnTo>
                  <a:lnTo>
                    <a:pt x="844" y="1179"/>
                  </a:lnTo>
                  <a:lnTo>
                    <a:pt x="841" y="1179"/>
                  </a:lnTo>
                  <a:lnTo>
                    <a:pt x="846" y="1181"/>
                  </a:lnTo>
                  <a:lnTo>
                    <a:pt x="846" y="1184"/>
                  </a:lnTo>
                  <a:lnTo>
                    <a:pt x="841" y="1186"/>
                  </a:lnTo>
                  <a:lnTo>
                    <a:pt x="846" y="1186"/>
                  </a:lnTo>
                  <a:lnTo>
                    <a:pt x="846" y="1188"/>
                  </a:lnTo>
                  <a:lnTo>
                    <a:pt x="841" y="1188"/>
                  </a:lnTo>
                  <a:lnTo>
                    <a:pt x="837" y="1188"/>
                  </a:lnTo>
                  <a:lnTo>
                    <a:pt x="837" y="1188"/>
                  </a:lnTo>
                  <a:lnTo>
                    <a:pt x="837" y="1191"/>
                  </a:lnTo>
                  <a:lnTo>
                    <a:pt x="827" y="1193"/>
                  </a:lnTo>
                  <a:lnTo>
                    <a:pt x="827" y="1193"/>
                  </a:lnTo>
                  <a:lnTo>
                    <a:pt x="825" y="1193"/>
                  </a:lnTo>
                  <a:lnTo>
                    <a:pt x="825" y="1191"/>
                  </a:lnTo>
                  <a:lnTo>
                    <a:pt x="818" y="1191"/>
                  </a:lnTo>
                  <a:lnTo>
                    <a:pt x="815" y="1188"/>
                  </a:lnTo>
                  <a:lnTo>
                    <a:pt x="813" y="1191"/>
                  </a:lnTo>
                  <a:lnTo>
                    <a:pt x="813" y="1193"/>
                  </a:lnTo>
                  <a:lnTo>
                    <a:pt x="808" y="1193"/>
                  </a:lnTo>
                  <a:lnTo>
                    <a:pt x="808" y="1193"/>
                  </a:lnTo>
                  <a:lnTo>
                    <a:pt x="806" y="1198"/>
                  </a:lnTo>
                  <a:lnTo>
                    <a:pt x="799" y="1205"/>
                  </a:lnTo>
                  <a:lnTo>
                    <a:pt x="794" y="1203"/>
                  </a:lnTo>
                  <a:lnTo>
                    <a:pt x="794" y="1207"/>
                  </a:lnTo>
                  <a:lnTo>
                    <a:pt x="790" y="1205"/>
                  </a:lnTo>
                  <a:lnTo>
                    <a:pt x="785" y="1207"/>
                  </a:lnTo>
                  <a:lnTo>
                    <a:pt x="785" y="1212"/>
                  </a:lnTo>
                  <a:lnTo>
                    <a:pt x="780" y="1212"/>
                  </a:lnTo>
                  <a:lnTo>
                    <a:pt x="785" y="1219"/>
                  </a:lnTo>
                  <a:lnTo>
                    <a:pt x="782" y="1221"/>
                  </a:lnTo>
                  <a:lnTo>
                    <a:pt x="780" y="1229"/>
                  </a:lnTo>
                  <a:lnTo>
                    <a:pt x="780" y="1231"/>
                  </a:lnTo>
                  <a:lnTo>
                    <a:pt x="773" y="1229"/>
                  </a:lnTo>
                  <a:lnTo>
                    <a:pt x="771" y="1226"/>
                  </a:lnTo>
                  <a:lnTo>
                    <a:pt x="773" y="1221"/>
                  </a:lnTo>
                  <a:lnTo>
                    <a:pt x="771" y="1212"/>
                  </a:lnTo>
                  <a:lnTo>
                    <a:pt x="766" y="1212"/>
                  </a:lnTo>
                  <a:lnTo>
                    <a:pt x="754" y="1203"/>
                  </a:lnTo>
                  <a:lnTo>
                    <a:pt x="740" y="1207"/>
                  </a:lnTo>
                  <a:lnTo>
                    <a:pt x="738" y="1207"/>
                  </a:lnTo>
                  <a:lnTo>
                    <a:pt x="735" y="1203"/>
                  </a:lnTo>
                  <a:lnTo>
                    <a:pt x="730" y="1203"/>
                  </a:lnTo>
                  <a:lnTo>
                    <a:pt x="730" y="1198"/>
                  </a:lnTo>
                  <a:lnTo>
                    <a:pt x="733" y="1198"/>
                  </a:lnTo>
                  <a:lnTo>
                    <a:pt x="738" y="1198"/>
                  </a:lnTo>
                  <a:lnTo>
                    <a:pt x="738" y="1193"/>
                  </a:lnTo>
                  <a:lnTo>
                    <a:pt x="742" y="1188"/>
                  </a:lnTo>
                  <a:lnTo>
                    <a:pt x="742" y="1181"/>
                  </a:lnTo>
                  <a:lnTo>
                    <a:pt x="742" y="1179"/>
                  </a:lnTo>
                  <a:lnTo>
                    <a:pt x="742" y="1179"/>
                  </a:lnTo>
                  <a:lnTo>
                    <a:pt x="740" y="1179"/>
                  </a:lnTo>
                  <a:lnTo>
                    <a:pt x="738" y="1184"/>
                  </a:lnTo>
                  <a:lnTo>
                    <a:pt x="735" y="1186"/>
                  </a:lnTo>
                  <a:lnTo>
                    <a:pt x="730" y="1184"/>
                  </a:lnTo>
                  <a:lnTo>
                    <a:pt x="730" y="1188"/>
                  </a:lnTo>
                  <a:lnTo>
                    <a:pt x="728" y="1188"/>
                  </a:lnTo>
                  <a:lnTo>
                    <a:pt x="728" y="1181"/>
                  </a:lnTo>
                  <a:lnTo>
                    <a:pt x="723" y="1191"/>
                  </a:lnTo>
                  <a:lnTo>
                    <a:pt x="719" y="1188"/>
                  </a:lnTo>
                  <a:lnTo>
                    <a:pt x="719" y="1188"/>
                  </a:lnTo>
                  <a:lnTo>
                    <a:pt x="719" y="1188"/>
                  </a:lnTo>
                  <a:lnTo>
                    <a:pt x="716" y="1188"/>
                  </a:lnTo>
                  <a:lnTo>
                    <a:pt x="714" y="1186"/>
                  </a:lnTo>
                  <a:lnTo>
                    <a:pt x="714" y="1188"/>
                  </a:lnTo>
                  <a:lnTo>
                    <a:pt x="712" y="1186"/>
                  </a:lnTo>
                  <a:lnTo>
                    <a:pt x="707" y="1184"/>
                  </a:lnTo>
                  <a:lnTo>
                    <a:pt x="704" y="1181"/>
                  </a:lnTo>
                  <a:lnTo>
                    <a:pt x="702" y="1184"/>
                  </a:lnTo>
                  <a:lnTo>
                    <a:pt x="700" y="1186"/>
                  </a:lnTo>
                  <a:lnTo>
                    <a:pt x="697" y="1181"/>
                  </a:lnTo>
                  <a:lnTo>
                    <a:pt x="695" y="1184"/>
                  </a:lnTo>
                  <a:lnTo>
                    <a:pt x="695" y="1179"/>
                  </a:lnTo>
                  <a:lnTo>
                    <a:pt x="690" y="1181"/>
                  </a:lnTo>
                  <a:lnTo>
                    <a:pt x="690" y="1179"/>
                  </a:lnTo>
                  <a:lnTo>
                    <a:pt x="688" y="1179"/>
                  </a:lnTo>
                  <a:lnTo>
                    <a:pt x="690" y="1172"/>
                  </a:lnTo>
                  <a:lnTo>
                    <a:pt x="690" y="1170"/>
                  </a:lnTo>
                  <a:lnTo>
                    <a:pt x="686" y="1170"/>
                  </a:lnTo>
                  <a:lnTo>
                    <a:pt x="681" y="1174"/>
                  </a:lnTo>
                  <a:lnTo>
                    <a:pt x="676" y="1172"/>
                  </a:lnTo>
                  <a:lnTo>
                    <a:pt x="669" y="1165"/>
                  </a:lnTo>
                  <a:lnTo>
                    <a:pt x="664" y="1165"/>
                  </a:lnTo>
                  <a:lnTo>
                    <a:pt x="667" y="1167"/>
                  </a:lnTo>
                  <a:lnTo>
                    <a:pt x="662" y="1174"/>
                  </a:lnTo>
                  <a:lnTo>
                    <a:pt x="657" y="1174"/>
                  </a:lnTo>
                  <a:lnTo>
                    <a:pt x="657" y="1179"/>
                  </a:lnTo>
                  <a:lnTo>
                    <a:pt x="662" y="1179"/>
                  </a:lnTo>
                  <a:lnTo>
                    <a:pt x="660" y="1179"/>
                  </a:lnTo>
                  <a:lnTo>
                    <a:pt x="657" y="1179"/>
                  </a:lnTo>
                  <a:lnTo>
                    <a:pt x="655" y="1174"/>
                  </a:lnTo>
                  <a:lnTo>
                    <a:pt x="652" y="1179"/>
                  </a:lnTo>
                  <a:lnTo>
                    <a:pt x="650" y="1174"/>
                  </a:lnTo>
                  <a:lnTo>
                    <a:pt x="650" y="1172"/>
                  </a:lnTo>
                  <a:lnTo>
                    <a:pt x="648" y="1172"/>
                  </a:lnTo>
                  <a:lnTo>
                    <a:pt x="648" y="1167"/>
                  </a:lnTo>
                  <a:lnTo>
                    <a:pt x="643" y="1167"/>
                  </a:lnTo>
                  <a:lnTo>
                    <a:pt x="643" y="1160"/>
                  </a:lnTo>
                  <a:lnTo>
                    <a:pt x="636" y="1160"/>
                  </a:lnTo>
                  <a:lnTo>
                    <a:pt x="634" y="1162"/>
                  </a:lnTo>
                  <a:lnTo>
                    <a:pt x="631" y="1162"/>
                  </a:lnTo>
                  <a:lnTo>
                    <a:pt x="624" y="1148"/>
                  </a:lnTo>
                  <a:lnTo>
                    <a:pt x="622" y="1148"/>
                  </a:lnTo>
                  <a:lnTo>
                    <a:pt x="619" y="1144"/>
                  </a:lnTo>
                  <a:lnTo>
                    <a:pt x="619" y="1151"/>
                  </a:lnTo>
                  <a:lnTo>
                    <a:pt x="619" y="1151"/>
                  </a:lnTo>
                  <a:lnTo>
                    <a:pt x="615" y="1146"/>
                  </a:lnTo>
                  <a:lnTo>
                    <a:pt x="615" y="1148"/>
                  </a:lnTo>
                  <a:lnTo>
                    <a:pt x="615" y="1148"/>
                  </a:lnTo>
                  <a:lnTo>
                    <a:pt x="619" y="1158"/>
                  </a:lnTo>
                  <a:lnTo>
                    <a:pt x="617" y="1160"/>
                  </a:lnTo>
                  <a:lnTo>
                    <a:pt x="619" y="1160"/>
                  </a:lnTo>
                  <a:lnTo>
                    <a:pt x="615" y="1165"/>
                  </a:lnTo>
                  <a:lnTo>
                    <a:pt x="617" y="1167"/>
                  </a:lnTo>
                  <a:lnTo>
                    <a:pt x="622" y="1167"/>
                  </a:lnTo>
                  <a:lnTo>
                    <a:pt x="619" y="1170"/>
                  </a:lnTo>
                  <a:lnTo>
                    <a:pt x="617" y="1167"/>
                  </a:lnTo>
                  <a:lnTo>
                    <a:pt x="617" y="1170"/>
                  </a:lnTo>
                  <a:lnTo>
                    <a:pt x="615" y="1170"/>
                  </a:lnTo>
                  <a:lnTo>
                    <a:pt x="615" y="1162"/>
                  </a:lnTo>
                  <a:lnTo>
                    <a:pt x="610" y="1162"/>
                  </a:lnTo>
                  <a:lnTo>
                    <a:pt x="608" y="1160"/>
                  </a:lnTo>
                  <a:lnTo>
                    <a:pt x="603" y="1160"/>
                  </a:lnTo>
                  <a:lnTo>
                    <a:pt x="601" y="1162"/>
                  </a:lnTo>
                  <a:lnTo>
                    <a:pt x="598" y="1160"/>
                  </a:lnTo>
                  <a:lnTo>
                    <a:pt x="598" y="1162"/>
                  </a:lnTo>
                  <a:lnTo>
                    <a:pt x="596" y="1162"/>
                  </a:lnTo>
                  <a:lnTo>
                    <a:pt x="598" y="1165"/>
                  </a:lnTo>
                  <a:lnTo>
                    <a:pt x="596" y="1165"/>
                  </a:lnTo>
                  <a:lnTo>
                    <a:pt x="596" y="1167"/>
                  </a:lnTo>
                  <a:lnTo>
                    <a:pt x="596" y="1165"/>
                  </a:lnTo>
                  <a:lnTo>
                    <a:pt x="596" y="1167"/>
                  </a:lnTo>
                  <a:lnTo>
                    <a:pt x="593" y="1170"/>
                  </a:lnTo>
                  <a:lnTo>
                    <a:pt x="591" y="1165"/>
                  </a:lnTo>
                  <a:lnTo>
                    <a:pt x="591" y="1167"/>
                  </a:lnTo>
                  <a:lnTo>
                    <a:pt x="586" y="1174"/>
                  </a:lnTo>
                  <a:lnTo>
                    <a:pt x="586" y="1174"/>
                  </a:lnTo>
                  <a:lnTo>
                    <a:pt x="586" y="1170"/>
                  </a:lnTo>
                  <a:lnTo>
                    <a:pt x="584" y="1170"/>
                  </a:lnTo>
                  <a:lnTo>
                    <a:pt x="582" y="1172"/>
                  </a:lnTo>
                  <a:lnTo>
                    <a:pt x="579" y="1177"/>
                  </a:lnTo>
                  <a:lnTo>
                    <a:pt x="577" y="1177"/>
                  </a:lnTo>
                  <a:lnTo>
                    <a:pt x="577" y="1172"/>
                  </a:lnTo>
                  <a:lnTo>
                    <a:pt x="575" y="1172"/>
                  </a:lnTo>
                  <a:lnTo>
                    <a:pt x="575" y="1170"/>
                  </a:lnTo>
                  <a:lnTo>
                    <a:pt x="570" y="1167"/>
                  </a:lnTo>
                  <a:lnTo>
                    <a:pt x="563" y="1172"/>
                  </a:lnTo>
                  <a:lnTo>
                    <a:pt x="560" y="1170"/>
                  </a:lnTo>
                  <a:lnTo>
                    <a:pt x="558" y="1170"/>
                  </a:lnTo>
                  <a:lnTo>
                    <a:pt x="560" y="1170"/>
                  </a:lnTo>
                  <a:lnTo>
                    <a:pt x="563" y="1167"/>
                  </a:lnTo>
                  <a:lnTo>
                    <a:pt x="560" y="1162"/>
                  </a:lnTo>
                  <a:lnTo>
                    <a:pt x="565" y="1160"/>
                  </a:lnTo>
                  <a:lnTo>
                    <a:pt x="565" y="1155"/>
                  </a:lnTo>
                  <a:lnTo>
                    <a:pt x="560" y="1155"/>
                  </a:lnTo>
                  <a:lnTo>
                    <a:pt x="560" y="1155"/>
                  </a:lnTo>
                  <a:lnTo>
                    <a:pt x="558" y="1153"/>
                  </a:lnTo>
                  <a:lnTo>
                    <a:pt x="558" y="1153"/>
                  </a:lnTo>
                  <a:lnTo>
                    <a:pt x="556" y="1148"/>
                  </a:lnTo>
                  <a:lnTo>
                    <a:pt x="556" y="1151"/>
                  </a:lnTo>
                  <a:lnTo>
                    <a:pt x="549" y="1144"/>
                  </a:lnTo>
                  <a:lnTo>
                    <a:pt x="541" y="1148"/>
                  </a:lnTo>
                  <a:lnTo>
                    <a:pt x="541" y="1144"/>
                  </a:lnTo>
                  <a:lnTo>
                    <a:pt x="539" y="1146"/>
                  </a:lnTo>
                  <a:lnTo>
                    <a:pt x="539" y="1144"/>
                  </a:lnTo>
                  <a:lnTo>
                    <a:pt x="537" y="1141"/>
                  </a:lnTo>
                  <a:lnTo>
                    <a:pt x="539" y="1134"/>
                  </a:lnTo>
                  <a:lnTo>
                    <a:pt x="541" y="1132"/>
                  </a:lnTo>
                  <a:lnTo>
                    <a:pt x="537" y="1127"/>
                  </a:lnTo>
                  <a:lnTo>
                    <a:pt x="530" y="1127"/>
                  </a:lnTo>
                  <a:lnTo>
                    <a:pt x="530" y="1122"/>
                  </a:lnTo>
                  <a:lnTo>
                    <a:pt x="525" y="1125"/>
                  </a:lnTo>
                  <a:lnTo>
                    <a:pt x="523" y="1118"/>
                  </a:lnTo>
                  <a:lnTo>
                    <a:pt x="518" y="1122"/>
                  </a:lnTo>
                  <a:lnTo>
                    <a:pt x="513" y="1122"/>
                  </a:lnTo>
                  <a:lnTo>
                    <a:pt x="504" y="1125"/>
                  </a:lnTo>
                  <a:lnTo>
                    <a:pt x="501" y="1120"/>
                  </a:lnTo>
                  <a:lnTo>
                    <a:pt x="499" y="1122"/>
                  </a:lnTo>
                  <a:lnTo>
                    <a:pt x="494" y="1122"/>
                  </a:lnTo>
                  <a:lnTo>
                    <a:pt x="494" y="1125"/>
                  </a:lnTo>
                  <a:lnTo>
                    <a:pt x="494" y="1127"/>
                  </a:lnTo>
                  <a:lnTo>
                    <a:pt x="494" y="1136"/>
                  </a:lnTo>
                  <a:lnTo>
                    <a:pt x="489" y="1136"/>
                  </a:lnTo>
                  <a:lnTo>
                    <a:pt x="489" y="1141"/>
                  </a:lnTo>
                  <a:lnTo>
                    <a:pt x="485" y="1144"/>
                  </a:lnTo>
                  <a:lnTo>
                    <a:pt x="480" y="1144"/>
                  </a:lnTo>
                  <a:lnTo>
                    <a:pt x="480" y="1146"/>
                  </a:lnTo>
                  <a:lnTo>
                    <a:pt x="485" y="1146"/>
                  </a:lnTo>
                  <a:lnTo>
                    <a:pt x="478" y="1151"/>
                  </a:lnTo>
                  <a:lnTo>
                    <a:pt x="478" y="1155"/>
                  </a:lnTo>
                  <a:lnTo>
                    <a:pt x="473" y="1153"/>
                  </a:lnTo>
                  <a:lnTo>
                    <a:pt x="473" y="1151"/>
                  </a:lnTo>
                  <a:lnTo>
                    <a:pt x="475" y="1148"/>
                  </a:lnTo>
                  <a:lnTo>
                    <a:pt x="475" y="1146"/>
                  </a:lnTo>
                  <a:lnTo>
                    <a:pt x="468" y="1148"/>
                  </a:lnTo>
                  <a:lnTo>
                    <a:pt x="461" y="1148"/>
                  </a:lnTo>
                  <a:lnTo>
                    <a:pt x="456" y="1151"/>
                  </a:lnTo>
                  <a:lnTo>
                    <a:pt x="454" y="1148"/>
                  </a:lnTo>
                  <a:lnTo>
                    <a:pt x="449" y="1146"/>
                  </a:lnTo>
                  <a:lnTo>
                    <a:pt x="442" y="1146"/>
                  </a:lnTo>
                  <a:lnTo>
                    <a:pt x="440" y="1146"/>
                  </a:lnTo>
                  <a:lnTo>
                    <a:pt x="438" y="1151"/>
                  </a:lnTo>
                  <a:lnTo>
                    <a:pt x="433" y="1144"/>
                  </a:lnTo>
                  <a:lnTo>
                    <a:pt x="428" y="1144"/>
                  </a:lnTo>
                  <a:lnTo>
                    <a:pt x="419" y="1141"/>
                  </a:lnTo>
                  <a:lnTo>
                    <a:pt x="419" y="1151"/>
                  </a:lnTo>
                  <a:lnTo>
                    <a:pt x="414" y="1146"/>
                  </a:lnTo>
                  <a:lnTo>
                    <a:pt x="409" y="1148"/>
                  </a:lnTo>
                  <a:lnTo>
                    <a:pt x="409" y="1146"/>
                  </a:lnTo>
                  <a:lnTo>
                    <a:pt x="409" y="1144"/>
                  </a:lnTo>
                  <a:lnTo>
                    <a:pt x="409" y="1141"/>
                  </a:lnTo>
                  <a:lnTo>
                    <a:pt x="409" y="1136"/>
                  </a:lnTo>
                  <a:lnTo>
                    <a:pt x="404" y="1136"/>
                  </a:lnTo>
                  <a:lnTo>
                    <a:pt x="404" y="1144"/>
                  </a:lnTo>
                  <a:lnTo>
                    <a:pt x="404" y="1146"/>
                  </a:lnTo>
                  <a:lnTo>
                    <a:pt x="397" y="1146"/>
                  </a:lnTo>
                  <a:lnTo>
                    <a:pt x="395" y="1146"/>
                  </a:lnTo>
                  <a:lnTo>
                    <a:pt x="395" y="1144"/>
                  </a:lnTo>
                  <a:lnTo>
                    <a:pt x="388" y="1144"/>
                  </a:lnTo>
                  <a:lnTo>
                    <a:pt x="388" y="1141"/>
                  </a:lnTo>
                  <a:lnTo>
                    <a:pt x="386" y="1144"/>
                  </a:lnTo>
                  <a:lnTo>
                    <a:pt x="383" y="1141"/>
                  </a:lnTo>
                  <a:lnTo>
                    <a:pt x="381" y="1141"/>
                  </a:lnTo>
                  <a:lnTo>
                    <a:pt x="381" y="1134"/>
                  </a:lnTo>
                  <a:lnTo>
                    <a:pt x="381" y="1129"/>
                  </a:lnTo>
                  <a:lnTo>
                    <a:pt x="383" y="1127"/>
                  </a:lnTo>
                  <a:lnTo>
                    <a:pt x="383" y="1122"/>
                  </a:lnTo>
                  <a:lnTo>
                    <a:pt x="383" y="1118"/>
                  </a:lnTo>
                  <a:lnTo>
                    <a:pt x="386" y="1118"/>
                  </a:lnTo>
                  <a:lnTo>
                    <a:pt x="386" y="1113"/>
                  </a:lnTo>
                  <a:lnTo>
                    <a:pt x="390" y="1113"/>
                  </a:lnTo>
                  <a:lnTo>
                    <a:pt x="386" y="1113"/>
                  </a:lnTo>
                  <a:lnTo>
                    <a:pt x="381" y="1106"/>
                  </a:lnTo>
                  <a:lnTo>
                    <a:pt x="378" y="1108"/>
                  </a:lnTo>
                  <a:lnTo>
                    <a:pt x="369" y="1108"/>
                  </a:lnTo>
                  <a:lnTo>
                    <a:pt x="367" y="1106"/>
                  </a:lnTo>
                  <a:close/>
                </a:path>
              </a:pathLst>
            </a:custGeom>
            <a:solidFill>
              <a:srgbClr val="433356">
                <a:lumMod val="20000"/>
                <a:lumOff val="8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54" name="Freeform 18"/>
            <p:cNvSpPr>
              <a:spLocks/>
            </p:cNvSpPr>
            <p:nvPr/>
          </p:nvSpPr>
          <p:spPr bwMode="auto">
            <a:xfrm>
              <a:off x="1378" y="1168"/>
              <a:ext cx="1451" cy="1231"/>
            </a:xfrm>
            <a:custGeom>
              <a:avLst/>
              <a:gdLst>
                <a:gd name="T0" fmla="*/ 322 w 1451"/>
                <a:gd name="T1" fmla="*/ 1141 h 1231"/>
                <a:gd name="T2" fmla="*/ 251 w 1451"/>
                <a:gd name="T3" fmla="*/ 1141 h 1231"/>
                <a:gd name="T4" fmla="*/ 194 w 1451"/>
                <a:gd name="T5" fmla="*/ 1127 h 1231"/>
                <a:gd name="T6" fmla="*/ 175 w 1451"/>
                <a:gd name="T7" fmla="*/ 1004 h 1231"/>
                <a:gd name="T8" fmla="*/ 142 w 1451"/>
                <a:gd name="T9" fmla="*/ 948 h 1231"/>
                <a:gd name="T10" fmla="*/ 133 w 1451"/>
                <a:gd name="T11" fmla="*/ 936 h 1231"/>
                <a:gd name="T12" fmla="*/ 215 w 1451"/>
                <a:gd name="T13" fmla="*/ 874 h 1231"/>
                <a:gd name="T14" fmla="*/ 249 w 1451"/>
                <a:gd name="T15" fmla="*/ 796 h 1231"/>
                <a:gd name="T16" fmla="*/ 272 w 1451"/>
                <a:gd name="T17" fmla="*/ 695 h 1231"/>
                <a:gd name="T18" fmla="*/ 211 w 1451"/>
                <a:gd name="T19" fmla="*/ 614 h 1231"/>
                <a:gd name="T20" fmla="*/ 107 w 1451"/>
                <a:gd name="T21" fmla="*/ 558 h 1231"/>
                <a:gd name="T22" fmla="*/ 52 w 1451"/>
                <a:gd name="T23" fmla="*/ 506 h 1231"/>
                <a:gd name="T24" fmla="*/ 15 w 1451"/>
                <a:gd name="T25" fmla="*/ 454 h 1231"/>
                <a:gd name="T26" fmla="*/ 78 w 1451"/>
                <a:gd name="T27" fmla="*/ 407 h 1231"/>
                <a:gd name="T28" fmla="*/ 130 w 1451"/>
                <a:gd name="T29" fmla="*/ 343 h 1231"/>
                <a:gd name="T30" fmla="*/ 249 w 1451"/>
                <a:gd name="T31" fmla="*/ 324 h 1231"/>
                <a:gd name="T32" fmla="*/ 352 w 1451"/>
                <a:gd name="T33" fmla="*/ 300 h 1231"/>
                <a:gd name="T34" fmla="*/ 447 w 1451"/>
                <a:gd name="T35" fmla="*/ 263 h 1231"/>
                <a:gd name="T36" fmla="*/ 537 w 1451"/>
                <a:gd name="T37" fmla="*/ 241 h 1231"/>
                <a:gd name="T38" fmla="*/ 643 w 1451"/>
                <a:gd name="T39" fmla="*/ 241 h 1231"/>
                <a:gd name="T40" fmla="*/ 714 w 1451"/>
                <a:gd name="T41" fmla="*/ 239 h 1231"/>
                <a:gd name="T42" fmla="*/ 719 w 1451"/>
                <a:gd name="T43" fmla="*/ 166 h 1231"/>
                <a:gd name="T44" fmla="*/ 794 w 1451"/>
                <a:gd name="T45" fmla="*/ 137 h 1231"/>
                <a:gd name="T46" fmla="*/ 853 w 1451"/>
                <a:gd name="T47" fmla="*/ 93 h 1231"/>
                <a:gd name="T48" fmla="*/ 893 w 1451"/>
                <a:gd name="T49" fmla="*/ 128 h 1231"/>
                <a:gd name="T50" fmla="*/ 1000 w 1451"/>
                <a:gd name="T51" fmla="*/ 88 h 1231"/>
                <a:gd name="T52" fmla="*/ 1113 w 1451"/>
                <a:gd name="T53" fmla="*/ 15 h 1231"/>
                <a:gd name="T54" fmla="*/ 1163 w 1451"/>
                <a:gd name="T55" fmla="*/ 24 h 1231"/>
                <a:gd name="T56" fmla="*/ 1231 w 1451"/>
                <a:gd name="T57" fmla="*/ 90 h 1231"/>
                <a:gd name="T58" fmla="*/ 1236 w 1451"/>
                <a:gd name="T59" fmla="*/ 152 h 1231"/>
                <a:gd name="T60" fmla="*/ 1250 w 1451"/>
                <a:gd name="T61" fmla="*/ 229 h 1231"/>
                <a:gd name="T62" fmla="*/ 1217 w 1451"/>
                <a:gd name="T63" fmla="*/ 298 h 1231"/>
                <a:gd name="T64" fmla="*/ 1281 w 1451"/>
                <a:gd name="T65" fmla="*/ 366 h 1231"/>
                <a:gd name="T66" fmla="*/ 1323 w 1451"/>
                <a:gd name="T67" fmla="*/ 404 h 1231"/>
                <a:gd name="T68" fmla="*/ 1385 w 1451"/>
                <a:gd name="T69" fmla="*/ 442 h 1231"/>
                <a:gd name="T70" fmla="*/ 1380 w 1451"/>
                <a:gd name="T71" fmla="*/ 537 h 1231"/>
                <a:gd name="T72" fmla="*/ 1392 w 1451"/>
                <a:gd name="T73" fmla="*/ 586 h 1231"/>
                <a:gd name="T74" fmla="*/ 1380 w 1451"/>
                <a:gd name="T75" fmla="*/ 655 h 1231"/>
                <a:gd name="T76" fmla="*/ 1345 w 1451"/>
                <a:gd name="T77" fmla="*/ 692 h 1231"/>
                <a:gd name="T78" fmla="*/ 1397 w 1451"/>
                <a:gd name="T79" fmla="*/ 740 h 1231"/>
                <a:gd name="T80" fmla="*/ 1446 w 1451"/>
                <a:gd name="T81" fmla="*/ 794 h 1231"/>
                <a:gd name="T82" fmla="*/ 1418 w 1451"/>
                <a:gd name="T83" fmla="*/ 874 h 1231"/>
                <a:gd name="T84" fmla="*/ 1378 w 1451"/>
                <a:gd name="T85" fmla="*/ 919 h 1231"/>
                <a:gd name="T86" fmla="*/ 1328 w 1451"/>
                <a:gd name="T87" fmla="*/ 971 h 1231"/>
                <a:gd name="T88" fmla="*/ 1248 w 1451"/>
                <a:gd name="T89" fmla="*/ 1002 h 1231"/>
                <a:gd name="T90" fmla="*/ 1189 w 1451"/>
                <a:gd name="T91" fmla="*/ 1042 h 1231"/>
                <a:gd name="T92" fmla="*/ 1212 w 1451"/>
                <a:gd name="T93" fmla="*/ 1134 h 1231"/>
                <a:gd name="T94" fmla="*/ 1153 w 1451"/>
                <a:gd name="T95" fmla="*/ 1160 h 1231"/>
                <a:gd name="T96" fmla="*/ 1111 w 1451"/>
                <a:gd name="T97" fmla="*/ 1155 h 1231"/>
                <a:gd name="T98" fmla="*/ 1019 w 1451"/>
                <a:gd name="T99" fmla="*/ 1148 h 1231"/>
                <a:gd name="T100" fmla="*/ 962 w 1451"/>
                <a:gd name="T101" fmla="*/ 1210 h 1231"/>
                <a:gd name="T102" fmla="*/ 927 w 1451"/>
                <a:gd name="T103" fmla="*/ 1170 h 1231"/>
                <a:gd name="T104" fmla="*/ 849 w 1451"/>
                <a:gd name="T105" fmla="*/ 1136 h 1231"/>
                <a:gd name="T106" fmla="*/ 837 w 1451"/>
                <a:gd name="T107" fmla="*/ 1188 h 1231"/>
                <a:gd name="T108" fmla="*/ 771 w 1451"/>
                <a:gd name="T109" fmla="*/ 1212 h 1231"/>
                <a:gd name="T110" fmla="*/ 714 w 1451"/>
                <a:gd name="T111" fmla="*/ 1188 h 1231"/>
                <a:gd name="T112" fmla="*/ 650 w 1451"/>
                <a:gd name="T113" fmla="*/ 1174 h 1231"/>
                <a:gd name="T114" fmla="*/ 610 w 1451"/>
                <a:gd name="T115" fmla="*/ 1162 h 1231"/>
                <a:gd name="T116" fmla="*/ 558 w 1451"/>
                <a:gd name="T117" fmla="*/ 1170 h 1231"/>
                <a:gd name="T118" fmla="*/ 501 w 1451"/>
                <a:gd name="T119" fmla="*/ 1120 h 1231"/>
                <a:gd name="T120" fmla="*/ 419 w 1451"/>
                <a:gd name="T121" fmla="*/ 1141 h 1231"/>
                <a:gd name="T122" fmla="*/ 381 w 1451"/>
                <a:gd name="T123" fmla="*/ 1106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51" h="1231">
                  <a:moveTo>
                    <a:pt x="367" y="1106"/>
                  </a:moveTo>
                  <a:lnTo>
                    <a:pt x="362" y="1113"/>
                  </a:lnTo>
                  <a:lnTo>
                    <a:pt x="362" y="1110"/>
                  </a:lnTo>
                  <a:lnTo>
                    <a:pt x="355" y="1115"/>
                  </a:lnTo>
                  <a:lnTo>
                    <a:pt x="352" y="1113"/>
                  </a:lnTo>
                  <a:lnTo>
                    <a:pt x="352" y="1115"/>
                  </a:lnTo>
                  <a:lnTo>
                    <a:pt x="345" y="1113"/>
                  </a:lnTo>
                  <a:lnTo>
                    <a:pt x="343" y="1118"/>
                  </a:lnTo>
                  <a:lnTo>
                    <a:pt x="348" y="1125"/>
                  </a:lnTo>
                  <a:lnTo>
                    <a:pt x="343" y="1127"/>
                  </a:lnTo>
                  <a:lnTo>
                    <a:pt x="343" y="1125"/>
                  </a:lnTo>
                  <a:lnTo>
                    <a:pt x="343" y="1132"/>
                  </a:lnTo>
                  <a:lnTo>
                    <a:pt x="341" y="1132"/>
                  </a:lnTo>
                  <a:lnTo>
                    <a:pt x="341" y="1136"/>
                  </a:lnTo>
                  <a:lnTo>
                    <a:pt x="338" y="1136"/>
                  </a:lnTo>
                  <a:lnTo>
                    <a:pt x="338" y="1136"/>
                  </a:lnTo>
                  <a:lnTo>
                    <a:pt x="336" y="1134"/>
                  </a:lnTo>
                  <a:lnTo>
                    <a:pt x="334" y="1134"/>
                  </a:lnTo>
                  <a:lnTo>
                    <a:pt x="334" y="1136"/>
                  </a:lnTo>
                  <a:lnTo>
                    <a:pt x="334" y="1136"/>
                  </a:lnTo>
                  <a:lnTo>
                    <a:pt x="336" y="1144"/>
                  </a:lnTo>
                  <a:lnTo>
                    <a:pt x="334" y="1144"/>
                  </a:lnTo>
                  <a:lnTo>
                    <a:pt x="334" y="1146"/>
                  </a:lnTo>
                  <a:lnTo>
                    <a:pt x="329" y="1146"/>
                  </a:lnTo>
                  <a:lnTo>
                    <a:pt x="329" y="1141"/>
                  </a:lnTo>
                  <a:lnTo>
                    <a:pt x="326" y="1141"/>
                  </a:lnTo>
                  <a:lnTo>
                    <a:pt x="324" y="1136"/>
                  </a:lnTo>
                  <a:lnTo>
                    <a:pt x="322" y="1141"/>
                  </a:lnTo>
                  <a:lnTo>
                    <a:pt x="319" y="1141"/>
                  </a:lnTo>
                  <a:lnTo>
                    <a:pt x="319" y="1144"/>
                  </a:lnTo>
                  <a:lnTo>
                    <a:pt x="317" y="1146"/>
                  </a:lnTo>
                  <a:lnTo>
                    <a:pt x="317" y="1151"/>
                  </a:lnTo>
                  <a:lnTo>
                    <a:pt x="317" y="1153"/>
                  </a:lnTo>
                  <a:lnTo>
                    <a:pt x="308" y="1151"/>
                  </a:lnTo>
                  <a:lnTo>
                    <a:pt x="301" y="1148"/>
                  </a:lnTo>
                  <a:lnTo>
                    <a:pt x="301" y="1144"/>
                  </a:lnTo>
                  <a:lnTo>
                    <a:pt x="298" y="1141"/>
                  </a:lnTo>
                  <a:lnTo>
                    <a:pt x="289" y="1148"/>
                  </a:lnTo>
                  <a:lnTo>
                    <a:pt x="289" y="1155"/>
                  </a:lnTo>
                  <a:lnTo>
                    <a:pt x="289" y="1155"/>
                  </a:lnTo>
                  <a:lnTo>
                    <a:pt x="286" y="1155"/>
                  </a:lnTo>
                  <a:lnTo>
                    <a:pt x="282" y="1160"/>
                  </a:lnTo>
                  <a:lnTo>
                    <a:pt x="282" y="1155"/>
                  </a:lnTo>
                  <a:lnTo>
                    <a:pt x="272" y="1158"/>
                  </a:lnTo>
                  <a:lnTo>
                    <a:pt x="272" y="1155"/>
                  </a:lnTo>
                  <a:lnTo>
                    <a:pt x="267" y="1155"/>
                  </a:lnTo>
                  <a:lnTo>
                    <a:pt x="267" y="1151"/>
                  </a:lnTo>
                  <a:lnTo>
                    <a:pt x="263" y="1146"/>
                  </a:lnTo>
                  <a:lnTo>
                    <a:pt x="263" y="1151"/>
                  </a:lnTo>
                  <a:lnTo>
                    <a:pt x="256" y="1151"/>
                  </a:lnTo>
                  <a:lnTo>
                    <a:pt x="260" y="1146"/>
                  </a:lnTo>
                  <a:lnTo>
                    <a:pt x="260" y="1144"/>
                  </a:lnTo>
                  <a:lnTo>
                    <a:pt x="263" y="1141"/>
                  </a:lnTo>
                  <a:lnTo>
                    <a:pt x="256" y="1141"/>
                  </a:lnTo>
                  <a:lnTo>
                    <a:pt x="253" y="1144"/>
                  </a:lnTo>
                  <a:lnTo>
                    <a:pt x="251" y="1141"/>
                  </a:lnTo>
                  <a:lnTo>
                    <a:pt x="249" y="1136"/>
                  </a:lnTo>
                  <a:lnTo>
                    <a:pt x="251" y="1129"/>
                  </a:lnTo>
                  <a:lnTo>
                    <a:pt x="241" y="1125"/>
                  </a:lnTo>
                  <a:lnTo>
                    <a:pt x="237" y="1127"/>
                  </a:lnTo>
                  <a:lnTo>
                    <a:pt x="237" y="1127"/>
                  </a:lnTo>
                  <a:lnTo>
                    <a:pt x="239" y="1129"/>
                  </a:lnTo>
                  <a:lnTo>
                    <a:pt x="234" y="1132"/>
                  </a:lnTo>
                  <a:lnTo>
                    <a:pt x="230" y="1139"/>
                  </a:lnTo>
                  <a:lnTo>
                    <a:pt x="227" y="1136"/>
                  </a:lnTo>
                  <a:lnTo>
                    <a:pt x="227" y="1139"/>
                  </a:lnTo>
                  <a:lnTo>
                    <a:pt x="225" y="1136"/>
                  </a:lnTo>
                  <a:lnTo>
                    <a:pt x="223" y="1141"/>
                  </a:lnTo>
                  <a:lnTo>
                    <a:pt x="220" y="1136"/>
                  </a:lnTo>
                  <a:lnTo>
                    <a:pt x="223" y="1136"/>
                  </a:lnTo>
                  <a:lnTo>
                    <a:pt x="220" y="1136"/>
                  </a:lnTo>
                  <a:lnTo>
                    <a:pt x="220" y="1136"/>
                  </a:lnTo>
                  <a:lnTo>
                    <a:pt x="218" y="1139"/>
                  </a:lnTo>
                  <a:lnTo>
                    <a:pt x="218" y="1127"/>
                  </a:lnTo>
                  <a:lnTo>
                    <a:pt x="215" y="1129"/>
                  </a:lnTo>
                  <a:lnTo>
                    <a:pt x="215" y="1127"/>
                  </a:lnTo>
                  <a:lnTo>
                    <a:pt x="213" y="1118"/>
                  </a:lnTo>
                  <a:lnTo>
                    <a:pt x="211" y="1118"/>
                  </a:lnTo>
                  <a:lnTo>
                    <a:pt x="211" y="1122"/>
                  </a:lnTo>
                  <a:lnTo>
                    <a:pt x="204" y="1122"/>
                  </a:lnTo>
                  <a:lnTo>
                    <a:pt x="204" y="1127"/>
                  </a:lnTo>
                  <a:lnTo>
                    <a:pt x="199" y="1127"/>
                  </a:lnTo>
                  <a:lnTo>
                    <a:pt x="199" y="1132"/>
                  </a:lnTo>
                  <a:lnTo>
                    <a:pt x="194" y="1127"/>
                  </a:lnTo>
                  <a:lnTo>
                    <a:pt x="187" y="1125"/>
                  </a:lnTo>
                  <a:lnTo>
                    <a:pt x="182" y="1134"/>
                  </a:lnTo>
                  <a:lnTo>
                    <a:pt x="180" y="1134"/>
                  </a:lnTo>
                  <a:lnTo>
                    <a:pt x="180" y="1134"/>
                  </a:lnTo>
                  <a:lnTo>
                    <a:pt x="171" y="1132"/>
                  </a:lnTo>
                  <a:lnTo>
                    <a:pt x="171" y="1129"/>
                  </a:lnTo>
                  <a:lnTo>
                    <a:pt x="171" y="1122"/>
                  </a:lnTo>
                  <a:lnTo>
                    <a:pt x="173" y="1122"/>
                  </a:lnTo>
                  <a:lnTo>
                    <a:pt x="175" y="1110"/>
                  </a:lnTo>
                  <a:lnTo>
                    <a:pt x="178" y="1103"/>
                  </a:lnTo>
                  <a:lnTo>
                    <a:pt x="173" y="1099"/>
                  </a:lnTo>
                  <a:lnTo>
                    <a:pt x="175" y="1092"/>
                  </a:lnTo>
                  <a:lnTo>
                    <a:pt x="166" y="1084"/>
                  </a:lnTo>
                  <a:lnTo>
                    <a:pt x="161" y="1084"/>
                  </a:lnTo>
                  <a:lnTo>
                    <a:pt x="156" y="1092"/>
                  </a:lnTo>
                  <a:lnTo>
                    <a:pt x="154" y="1089"/>
                  </a:lnTo>
                  <a:lnTo>
                    <a:pt x="159" y="1087"/>
                  </a:lnTo>
                  <a:lnTo>
                    <a:pt x="161" y="1075"/>
                  </a:lnTo>
                  <a:lnTo>
                    <a:pt x="161" y="1073"/>
                  </a:lnTo>
                  <a:lnTo>
                    <a:pt x="159" y="1070"/>
                  </a:lnTo>
                  <a:lnTo>
                    <a:pt x="163" y="1056"/>
                  </a:lnTo>
                  <a:lnTo>
                    <a:pt x="161" y="1047"/>
                  </a:lnTo>
                  <a:lnTo>
                    <a:pt x="166" y="1042"/>
                  </a:lnTo>
                  <a:lnTo>
                    <a:pt x="171" y="1035"/>
                  </a:lnTo>
                  <a:lnTo>
                    <a:pt x="173" y="1018"/>
                  </a:lnTo>
                  <a:lnTo>
                    <a:pt x="175" y="1014"/>
                  </a:lnTo>
                  <a:lnTo>
                    <a:pt x="178" y="1009"/>
                  </a:lnTo>
                  <a:lnTo>
                    <a:pt x="175" y="1004"/>
                  </a:lnTo>
                  <a:lnTo>
                    <a:pt x="171" y="1004"/>
                  </a:lnTo>
                  <a:lnTo>
                    <a:pt x="163" y="1002"/>
                  </a:lnTo>
                  <a:lnTo>
                    <a:pt x="163" y="997"/>
                  </a:lnTo>
                  <a:lnTo>
                    <a:pt x="161" y="995"/>
                  </a:lnTo>
                  <a:lnTo>
                    <a:pt x="156" y="997"/>
                  </a:lnTo>
                  <a:lnTo>
                    <a:pt x="154" y="997"/>
                  </a:lnTo>
                  <a:lnTo>
                    <a:pt x="147" y="992"/>
                  </a:lnTo>
                  <a:lnTo>
                    <a:pt x="147" y="990"/>
                  </a:lnTo>
                  <a:lnTo>
                    <a:pt x="152" y="990"/>
                  </a:lnTo>
                  <a:lnTo>
                    <a:pt x="152" y="985"/>
                  </a:lnTo>
                  <a:lnTo>
                    <a:pt x="142" y="985"/>
                  </a:lnTo>
                  <a:lnTo>
                    <a:pt x="142" y="981"/>
                  </a:lnTo>
                  <a:lnTo>
                    <a:pt x="138" y="981"/>
                  </a:lnTo>
                  <a:lnTo>
                    <a:pt x="135" y="978"/>
                  </a:lnTo>
                  <a:lnTo>
                    <a:pt x="133" y="978"/>
                  </a:lnTo>
                  <a:lnTo>
                    <a:pt x="130" y="971"/>
                  </a:lnTo>
                  <a:lnTo>
                    <a:pt x="128" y="971"/>
                  </a:lnTo>
                  <a:lnTo>
                    <a:pt x="135" y="971"/>
                  </a:lnTo>
                  <a:lnTo>
                    <a:pt x="142" y="978"/>
                  </a:lnTo>
                  <a:lnTo>
                    <a:pt x="149" y="978"/>
                  </a:lnTo>
                  <a:lnTo>
                    <a:pt x="152" y="976"/>
                  </a:lnTo>
                  <a:lnTo>
                    <a:pt x="156" y="976"/>
                  </a:lnTo>
                  <a:lnTo>
                    <a:pt x="159" y="976"/>
                  </a:lnTo>
                  <a:lnTo>
                    <a:pt x="156" y="973"/>
                  </a:lnTo>
                  <a:lnTo>
                    <a:pt x="152" y="959"/>
                  </a:lnTo>
                  <a:lnTo>
                    <a:pt x="142" y="957"/>
                  </a:lnTo>
                  <a:lnTo>
                    <a:pt x="138" y="952"/>
                  </a:lnTo>
                  <a:lnTo>
                    <a:pt x="142" y="948"/>
                  </a:lnTo>
                  <a:lnTo>
                    <a:pt x="140" y="945"/>
                  </a:lnTo>
                  <a:lnTo>
                    <a:pt x="142" y="943"/>
                  </a:lnTo>
                  <a:lnTo>
                    <a:pt x="142" y="945"/>
                  </a:lnTo>
                  <a:lnTo>
                    <a:pt x="142" y="948"/>
                  </a:lnTo>
                  <a:lnTo>
                    <a:pt x="145" y="948"/>
                  </a:lnTo>
                  <a:lnTo>
                    <a:pt x="147" y="945"/>
                  </a:lnTo>
                  <a:lnTo>
                    <a:pt x="147" y="948"/>
                  </a:lnTo>
                  <a:lnTo>
                    <a:pt x="149" y="948"/>
                  </a:lnTo>
                  <a:lnTo>
                    <a:pt x="149" y="948"/>
                  </a:lnTo>
                  <a:lnTo>
                    <a:pt x="152" y="945"/>
                  </a:lnTo>
                  <a:lnTo>
                    <a:pt x="159" y="943"/>
                  </a:lnTo>
                  <a:lnTo>
                    <a:pt x="161" y="945"/>
                  </a:lnTo>
                  <a:lnTo>
                    <a:pt x="171" y="938"/>
                  </a:lnTo>
                  <a:lnTo>
                    <a:pt x="166" y="938"/>
                  </a:lnTo>
                  <a:lnTo>
                    <a:pt x="166" y="933"/>
                  </a:lnTo>
                  <a:lnTo>
                    <a:pt x="161" y="933"/>
                  </a:lnTo>
                  <a:lnTo>
                    <a:pt x="161" y="933"/>
                  </a:lnTo>
                  <a:lnTo>
                    <a:pt x="156" y="931"/>
                  </a:lnTo>
                  <a:lnTo>
                    <a:pt x="152" y="933"/>
                  </a:lnTo>
                  <a:lnTo>
                    <a:pt x="156" y="929"/>
                  </a:lnTo>
                  <a:lnTo>
                    <a:pt x="152" y="929"/>
                  </a:lnTo>
                  <a:lnTo>
                    <a:pt x="147" y="931"/>
                  </a:lnTo>
                  <a:lnTo>
                    <a:pt x="147" y="929"/>
                  </a:lnTo>
                  <a:lnTo>
                    <a:pt x="142" y="929"/>
                  </a:lnTo>
                  <a:lnTo>
                    <a:pt x="142" y="933"/>
                  </a:lnTo>
                  <a:lnTo>
                    <a:pt x="138" y="933"/>
                  </a:lnTo>
                  <a:lnTo>
                    <a:pt x="138" y="938"/>
                  </a:lnTo>
                  <a:lnTo>
                    <a:pt x="133" y="936"/>
                  </a:lnTo>
                  <a:lnTo>
                    <a:pt x="133" y="926"/>
                  </a:lnTo>
                  <a:lnTo>
                    <a:pt x="135" y="929"/>
                  </a:lnTo>
                  <a:lnTo>
                    <a:pt x="135" y="926"/>
                  </a:lnTo>
                  <a:lnTo>
                    <a:pt x="133" y="924"/>
                  </a:lnTo>
                  <a:lnTo>
                    <a:pt x="138" y="919"/>
                  </a:lnTo>
                  <a:lnTo>
                    <a:pt x="133" y="912"/>
                  </a:lnTo>
                  <a:lnTo>
                    <a:pt x="138" y="907"/>
                  </a:lnTo>
                  <a:lnTo>
                    <a:pt x="147" y="905"/>
                  </a:lnTo>
                  <a:lnTo>
                    <a:pt x="156" y="888"/>
                  </a:lnTo>
                  <a:lnTo>
                    <a:pt x="180" y="881"/>
                  </a:lnTo>
                  <a:lnTo>
                    <a:pt x="185" y="879"/>
                  </a:lnTo>
                  <a:lnTo>
                    <a:pt x="189" y="879"/>
                  </a:lnTo>
                  <a:lnTo>
                    <a:pt x="187" y="879"/>
                  </a:lnTo>
                  <a:lnTo>
                    <a:pt x="187" y="886"/>
                  </a:lnTo>
                  <a:lnTo>
                    <a:pt x="189" y="888"/>
                  </a:lnTo>
                  <a:lnTo>
                    <a:pt x="194" y="888"/>
                  </a:lnTo>
                  <a:lnTo>
                    <a:pt x="194" y="893"/>
                  </a:lnTo>
                  <a:lnTo>
                    <a:pt x="197" y="893"/>
                  </a:lnTo>
                  <a:lnTo>
                    <a:pt x="197" y="896"/>
                  </a:lnTo>
                  <a:lnTo>
                    <a:pt x="201" y="896"/>
                  </a:lnTo>
                  <a:lnTo>
                    <a:pt x="204" y="898"/>
                  </a:lnTo>
                  <a:lnTo>
                    <a:pt x="204" y="893"/>
                  </a:lnTo>
                  <a:lnTo>
                    <a:pt x="206" y="893"/>
                  </a:lnTo>
                  <a:lnTo>
                    <a:pt x="206" y="888"/>
                  </a:lnTo>
                  <a:lnTo>
                    <a:pt x="208" y="888"/>
                  </a:lnTo>
                  <a:lnTo>
                    <a:pt x="211" y="881"/>
                  </a:lnTo>
                  <a:lnTo>
                    <a:pt x="213" y="879"/>
                  </a:lnTo>
                  <a:lnTo>
                    <a:pt x="215" y="874"/>
                  </a:lnTo>
                  <a:lnTo>
                    <a:pt x="220" y="874"/>
                  </a:lnTo>
                  <a:lnTo>
                    <a:pt x="225" y="872"/>
                  </a:lnTo>
                  <a:lnTo>
                    <a:pt x="225" y="870"/>
                  </a:lnTo>
                  <a:lnTo>
                    <a:pt x="227" y="870"/>
                  </a:lnTo>
                  <a:lnTo>
                    <a:pt x="230" y="870"/>
                  </a:lnTo>
                  <a:lnTo>
                    <a:pt x="232" y="870"/>
                  </a:lnTo>
                  <a:lnTo>
                    <a:pt x="237" y="865"/>
                  </a:lnTo>
                  <a:lnTo>
                    <a:pt x="239" y="867"/>
                  </a:lnTo>
                  <a:lnTo>
                    <a:pt x="244" y="860"/>
                  </a:lnTo>
                  <a:lnTo>
                    <a:pt x="241" y="855"/>
                  </a:lnTo>
                  <a:lnTo>
                    <a:pt x="237" y="853"/>
                  </a:lnTo>
                  <a:lnTo>
                    <a:pt x="234" y="851"/>
                  </a:lnTo>
                  <a:lnTo>
                    <a:pt x="232" y="848"/>
                  </a:lnTo>
                  <a:lnTo>
                    <a:pt x="230" y="851"/>
                  </a:lnTo>
                  <a:lnTo>
                    <a:pt x="227" y="851"/>
                  </a:lnTo>
                  <a:lnTo>
                    <a:pt x="220" y="855"/>
                  </a:lnTo>
                  <a:lnTo>
                    <a:pt x="220" y="853"/>
                  </a:lnTo>
                  <a:lnTo>
                    <a:pt x="220" y="846"/>
                  </a:lnTo>
                  <a:lnTo>
                    <a:pt x="230" y="844"/>
                  </a:lnTo>
                  <a:lnTo>
                    <a:pt x="234" y="832"/>
                  </a:lnTo>
                  <a:lnTo>
                    <a:pt x="234" y="825"/>
                  </a:lnTo>
                  <a:lnTo>
                    <a:pt x="232" y="820"/>
                  </a:lnTo>
                  <a:lnTo>
                    <a:pt x="232" y="818"/>
                  </a:lnTo>
                  <a:lnTo>
                    <a:pt x="230" y="811"/>
                  </a:lnTo>
                  <a:lnTo>
                    <a:pt x="232" y="806"/>
                  </a:lnTo>
                  <a:lnTo>
                    <a:pt x="241" y="806"/>
                  </a:lnTo>
                  <a:lnTo>
                    <a:pt x="241" y="799"/>
                  </a:lnTo>
                  <a:lnTo>
                    <a:pt x="249" y="796"/>
                  </a:lnTo>
                  <a:lnTo>
                    <a:pt x="244" y="796"/>
                  </a:lnTo>
                  <a:lnTo>
                    <a:pt x="249" y="789"/>
                  </a:lnTo>
                  <a:lnTo>
                    <a:pt x="241" y="785"/>
                  </a:lnTo>
                  <a:lnTo>
                    <a:pt x="241" y="775"/>
                  </a:lnTo>
                  <a:lnTo>
                    <a:pt x="249" y="768"/>
                  </a:lnTo>
                  <a:lnTo>
                    <a:pt x="249" y="766"/>
                  </a:lnTo>
                  <a:lnTo>
                    <a:pt x="244" y="761"/>
                  </a:lnTo>
                  <a:lnTo>
                    <a:pt x="249" y="756"/>
                  </a:lnTo>
                  <a:lnTo>
                    <a:pt x="251" y="759"/>
                  </a:lnTo>
                  <a:lnTo>
                    <a:pt x="256" y="751"/>
                  </a:lnTo>
                  <a:lnTo>
                    <a:pt x="253" y="744"/>
                  </a:lnTo>
                  <a:lnTo>
                    <a:pt x="256" y="744"/>
                  </a:lnTo>
                  <a:lnTo>
                    <a:pt x="256" y="735"/>
                  </a:lnTo>
                  <a:lnTo>
                    <a:pt x="258" y="737"/>
                  </a:lnTo>
                  <a:lnTo>
                    <a:pt x="260" y="737"/>
                  </a:lnTo>
                  <a:lnTo>
                    <a:pt x="260" y="735"/>
                  </a:lnTo>
                  <a:lnTo>
                    <a:pt x="260" y="737"/>
                  </a:lnTo>
                  <a:lnTo>
                    <a:pt x="263" y="737"/>
                  </a:lnTo>
                  <a:lnTo>
                    <a:pt x="263" y="735"/>
                  </a:lnTo>
                  <a:lnTo>
                    <a:pt x="267" y="737"/>
                  </a:lnTo>
                  <a:lnTo>
                    <a:pt x="270" y="735"/>
                  </a:lnTo>
                  <a:lnTo>
                    <a:pt x="270" y="740"/>
                  </a:lnTo>
                  <a:lnTo>
                    <a:pt x="272" y="737"/>
                  </a:lnTo>
                  <a:lnTo>
                    <a:pt x="272" y="723"/>
                  </a:lnTo>
                  <a:lnTo>
                    <a:pt x="272" y="709"/>
                  </a:lnTo>
                  <a:lnTo>
                    <a:pt x="270" y="704"/>
                  </a:lnTo>
                  <a:lnTo>
                    <a:pt x="272" y="700"/>
                  </a:lnTo>
                  <a:lnTo>
                    <a:pt x="272" y="695"/>
                  </a:lnTo>
                  <a:lnTo>
                    <a:pt x="270" y="695"/>
                  </a:lnTo>
                  <a:lnTo>
                    <a:pt x="267" y="690"/>
                  </a:lnTo>
                  <a:lnTo>
                    <a:pt x="270" y="688"/>
                  </a:lnTo>
                  <a:lnTo>
                    <a:pt x="272" y="685"/>
                  </a:lnTo>
                  <a:lnTo>
                    <a:pt x="272" y="678"/>
                  </a:lnTo>
                  <a:lnTo>
                    <a:pt x="270" y="676"/>
                  </a:lnTo>
                  <a:lnTo>
                    <a:pt x="272" y="671"/>
                  </a:lnTo>
                  <a:lnTo>
                    <a:pt x="282" y="671"/>
                  </a:lnTo>
                  <a:lnTo>
                    <a:pt x="270" y="671"/>
                  </a:lnTo>
                  <a:lnTo>
                    <a:pt x="265" y="666"/>
                  </a:lnTo>
                  <a:lnTo>
                    <a:pt x="253" y="657"/>
                  </a:lnTo>
                  <a:lnTo>
                    <a:pt x="251" y="652"/>
                  </a:lnTo>
                  <a:lnTo>
                    <a:pt x="239" y="648"/>
                  </a:lnTo>
                  <a:lnTo>
                    <a:pt x="234" y="645"/>
                  </a:lnTo>
                  <a:lnTo>
                    <a:pt x="227" y="648"/>
                  </a:lnTo>
                  <a:lnTo>
                    <a:pt x="220" y="648"/>
                  </a:lnTo>
                  <a:lnTo>
                    <a:pt x="223" y="645"/>
                  </a:lnTo>
                  <a:lnTo>
                    <a:pt x="220" y="643"/>
                  </a:lnTo>
                  <a:lnTo>
                    <a:pt x="223" y="643"/>
                  </a:lnTo>
                  <a:lnTo>
                    <a:pt x="225" y="645"/>
                  </a:lnTo>
                  <a:lnTo>
                    <a:pt x="227" y="645"/>
                  </a:lnTo>
                  <a:lnTo>
                    <a:pt x="230" y="633"/>
                  </a:lnTo>
                  <a:lnTo>
                    <a:pt x="230" y="629"/>
                  </a:lnTo>
                  <a:lnTo>
                    <a:pt x="230" y="626"/>
                  </a:lnTo>
                  <a:lnTo>
                    <a:pt x="230" y="619"/>
                  </a:lnTo>
                  <a:lnTo>
                    <a:pt x="223" y="619"/>
                  </a:lnTo>
                  <a:lnTo>
                    <a:pt x="218" y="617"/>
                  </a:lnTo>
                  <a:lnTo>
                    <a:pt x="211" y="614"/>
                  </a:lnTo>
                  <a:lnTo>
                    <a:pt x="201" y="614"/>
                  </a:lnTo>
                  <a:lnTo>
                    <a:pt x="197" y="617"/>
                  </a:lnTo>
                  <a:lnTo>
                    <a:pt x="197" y="617"/>
                  </a:lnTo>
                  <a:lnTo>
                    <a:pt x="194" y="617"/>
                  </a:lnTo>
                  <a:lnTo>
                    <a:pt x="194" y="610"/>
                  </a:lnTo>
                  <a:lnTo>
                    <a:pt x="192" y="600"/>
                  </a:lnTo>
                  <a:lnTo>
                    <a:pt x="189" y="598"/>
                  </a:lnTo>
                  <a:lnTo>
                    <a:pt x="185" y="600"/>
                  </a:lnTo>
                  <a:lnTo>
                    <a:pt x="185" y="598"/>
                  </a:lnTo>
                  <a:lnTo>
                    <a:pt x="180" y="591"/>
                  </a:lnTo>
                  <a:lnTo>
                    <a:pt x="178" y="591"/>
                  </a:lnTo>
                  <a:lnTo>
                    <a:pt x="178" y="577"/>
                  </a:lnTo>
                  <a:lnTo>
                    <a:pt x="173" y="574"/>
                  </a:lnTo>
                  <a:lnTo>
                    <a:pt x="171" y="567"/>
                  </a:lnTo>
                  <a:lnTo>
                    <a:pt x="166" y="567"/>
                  </a:lnTo>
                  <a:lnTo>
                    <a:pt x="163" y="567"/>
                  </a:lnTo>
                  <a:lnTo>
                    <a:pt x="161" y="570"/>
                  </a:lnTo>
                  <a:lnTo>
                    <a:pt x="159" y="570"/>
                  </a:lnTo>
                  <a:lnTo>
                    <a:pt x="156" y="570"/>
                  </a:lnTo>
                  <a:lnTo>
                    <a:pt x="154" y="567"/>
                  </a:lnTo>
                  <a:lnTo>
                    <a:pt x="152" y="570"/>
                  </a:lnTo>
                  <a:lnTo>
                    <a:pt x="154" y="574"/>
                  </a:lnTo>
                  <a:lnTo>
                    <a:pt x="135" y="574"/>
                  </a:lnTo>
                  <a:lnTo>
                    <a:pt x="130" y="572"/>
                  </a:lnTo>
                  <a:lnTo>
                    <a:pt x="109" y="567"/>
                  </a:lnTo>
                  <a:lnTo>
                    <a:pt x="109" y="563"/>
                  </a:lnTo>
                  <a:lnTo>
                    <a:pt x="107" y="563"/>
                  </a:lnTo>
                  <a:lnTo>
                    <a:pt x="107" y="558"/>
                  </a:lnTo>
                  <a:lnTo>
                    <a:pt x="102" y="553"/>
                  </a:lnTo>
                  <a:lnTo>
                    <a:pt x="104" y="553"/>
                  </a:lnTo>
                  <a:lnTo>
                    <a:pt x="102" y="548"/>
                  </a:lnTo>
                  <a:lnTo>
                    <a:pt x="97" y="546"/>
                  </a:lnTo>
                  <a:lnTo>
                    <a:pt x="95" y="541"/>
                  </a:lnTo>
                  <a:lnTo>
                    <a:pt x="93" y="541"/>
                  </a:lnTo>
                  <a:lnTo>
                    <a:pt x="90" y="539"/>
                  </a:lnTo>
                  <a:lnTo>
                    <a:pt x="81" y="541"/>
                  </a:lnTo>
                  <a:lnTo>
                    <a:pt x="78" y="532"/>
                  </a:lnTo>
                  <a:lnTo>
                    <a:pt x="74" y="532"/>
                  </a:lnTo>
                  <a:lnTo>
                    <a:pt x="69" y="527"/>
                  </a:lnTo>
                  <a:lnTo>
                    <a:pt x="71" y="520"/>
                  </a:lnTo>
                  <a:lnTo>
                    <a:pt x="74" y="522"/>
                  </a:lnTo>
                  <a:lnTo>
                    <a:pt x="76" y="518"/>
                  </a:lnTo>
                  <a:lnTo>
                    <a:pt x="86" y="520"/>
                  </a:lnTo>
                  <a:lnTo>
                    <a:pt x="95" y="525"/>
                  </a:lnTo>
                  <a:lnTo>
                    <a:pt x="95" y="522"/>
                  </a:lnTo>
                  <a:lnTo>
                    <a:pt x="88" y="518"/>
                  </a:lnTo>
                  <a:lnTo>
                    <a:pt x="86" y="518"/>
                  </a:lnTo>
                  <a:lnTo>
                    <a:pt x="86" y="508"/>
                  </a:lnTo>
                  <a:lnTo>
                    <a:pt x="81" y="508"/>
                  </a:lnTo>
                  <a:lnTo>
                    <a:pt x="69" y="508"/>
                  </a:lnTo>
                  <a:lnTo>
                    <a:pt x="64" y="513"/>
                  </a:lnTo>
                  <a:lnTo>
                    <a:pt x="57" y="513"/>
                  </a:lnTo>
                  <a:lnTo>
                    <a:pt x="55" y="511"/>
                  </a:lnTo>
                  <a:lnTo>
                    <a:pt x="57" y="508"/>
                  </a:lnTo>
                  <a:lnTo>
                    <a:pt x="57" y="503"/>
                  </a:lnTo>
                  <a:lnTo>
                    <a:pt x="52" y="506"/>
                  </a:lnTo>
                  <a:lnTo>
                    <a:pt x="52" y="501"/>
                  </a:lnTo>
                  <a:lnTo>
                    <a:pt x="48" y="503"/>
                  </a:lnTo>
                  <a:lnTo>
                    <a:pt x="34" y="499"/>
                  </a:lnTo>
                  <a:lnTo>
                    <a:pt x="29" y="508"/>
                  </a:lnTo>
                  <a:lnTo>
                    <a:pt x="26" y="508"/>
                  </a:lnTo>
                  <a:lnTo>
                    <a:pt x="24" y="513"/>
                  </a:lnTo>
                  <a:lnTo>
                    <a:pt x="22" y="513"/>
                  </a:lnTo>
                  <a:lnTo>
                    <a:pt x="17" y="513"/>
                  </a:lnTo>
                  <a:lnTo>
                    <a:pt x="17" y="503"/>
                  </a:lnTo>
                  <a:lnTo>
                    <a:pt x="5" y="503"/>
                  </a:lnTo>
                  <a:lnTo>
                    <a:pt x="0" y="506"/>
                  </a:lnTo>
                  <a:lnTo>
                    <a:pt x="0" y="506"/>
                  </a:lnTo>
                  <a:lnTo>
                    <a:pt x="0" y="501"/>
                  </a:lnTo>
                  <a:lnTo>
                    <a:pt x="5" y="496"/>
                  </a:lnTo>
                  <a:lnTo>
                    <a:pt x="5" y="492"/>
                  </a:lnTo>
                  <a:lnTo>
                    <a:pt x="10" y="489"/>
                  </a:lnTo>
                  <a:lnTo>
                    <a:pt x="12" y="487"/>
                  </a:lnTo>
                  <a:lnTo>
                    <a:pt x="10" y="485"/>
                  </a:lnTo>
                  <a:lnTo>
                    <a:pt x="15" y="480"/>
                  </a:lnTo>
                  <a:lnTo>
                    <a:pt x="15" y="475"/>
                  </a:lnTo>
                  <a:lnTo>
                    <a:pt x="19" y="475"/>
                  </a:lnTo>
                  <a:lnTo>
                    <a:pt x="26" y="475"/>
                  </a:lnTo>
                  <a:lnTo>
                    <a:pt x="29" y="466"/>
                  </a:lnTo>
                  <a:lnTo>
                    <a:pt x="26" y="461"/>
                  </a:lnTo>
                  <a:lnTo>
                    <a:pt x="26" y="459"/>
                  </a:lnTo>
                  <a:lnTo>
                    <a:pt x="22" y="456"/>
                  </a:lnTo>
                  <a:lnTo>
                    <a:pt x="19" y="449"/>
                  </a:lnTo>
                  <a:lnTo>
                    <a:pt x="15" y="454"/>
                  </a:lnTo>
                  <a:lnTo>
                    <a:pt x="15" y="452"/>
                  </a:lnTo>
                  <a:lnTo>
                    <a:pt x="15" y="442"/>
                  </a:lnTo>
                  <a:lnTo>
                    <a:pt x="17" y="437"/>
                  </a:lnTo>
                  <a:lnTo>
                    <a:pt x="15" y="433"/>
                  </a:lnTo>
                  <a:lnTo>
                    <a:pt x="19" y="430"/>
                  </a:lnTo>
                  <a:lnTo>
                    <a:pt x="24" y="433"/>
                  </a:lnTo>
                  <a:lnTo>
                    <a:pt x="26" y="428"/>
                  </a:lnTo>
                  <a:lnTo>
                    <a:pt x="29" y="428"/>
                  </a:lnTo>
                  <a:lnTo>
                    <a:pt x="31" y="423"/>
                  </a:lnTo>
                  <a:lnTo>
                    <a:pt x="41" y="423"/>
                  </a:lnTo>
                  <a:lnTo>
                    <a:pt x="41" y="423"/>
                  </a:lnTo>
                  <a:lnTo>
                    <a:pt x="41" y="426"/>
                  </a:lnTo>
                  <a:lnTo>
                    <a:pt x="50" y="430"/>
                  </a:lnTo>
                  <a:lnTo>
                    <a:pt x="55" y="430"/>
                  </a:lnTo>
                  <a:lnTo>
                    <a:pt x="57" y="426"/>
                  </a:lnTo>
                  <a:lnTo>
                    <a:pt x="55" y="423"/>
                  </a:lnTo>
                  <a:lnTo>
                    <a:pt x="57" y="421"/>
                  </a:lnTo>
                  <a:lnTo>
                    <a:pt x="57" y="423"/>
                  </a:lnTo>
                  <a:lnTo>
                    <a:pt x="62" y="423"/>
                  </a:lnTo>
                  <a:lnTo>
                    <a:pt x="62" y="414"/>
                  </a:lnTo>
                  <a:lnTo>
                    <a:pt x="62" y="411"/>
                  </a:lnTo>
                  <a:lnTo>
                    <a:pt x="64" y="402"/>
                  </a:lnTo>
                  <a:lnTo>
                    <a:pt x="64" y="404"/>
                  </a:lnTo>
                  <a:lnTo>
                    <a:pt x="67" y="404"/>
                  </a:lnTo>
                  <a:lnTo>
                    <a:pt x="67" y="409"/>
                  </a:lnTo>
                  <a:lnTo>
                    <a:pt x="71" y="409"/>
                  </a:lnTo>
                  <a:lnTo>
                    <a:pt x="76" y="411"/>
                  </a:lnTo>
                  <a:lnTo>
                    <a:pt x="78" y="407"/>
                  </a:lnTo>
                  <a:lnTo>
                    <a:pt x="78" y="400"/>
                  </a:lnTo>
                  <a:lnTo>
                    <a:pt x="78" y="395"/>
                  </a:lnTo>
                  <a:lnTo>
                    <a:pt x="74" y="390"/>
                  </a:lnTo>
                  <a:lnTo>
                    <a:pt x="74" y="390"/>
                  </a:lnTo>
                  <a:lnTo>
                    <a:pt x="83" y="390"/>
                  </a:lnTo>
                  <a:lnTo>
                    <a:pt x="86" y="385"/>
                  </a:lnTo>
                  <a:lnTo>
                    <a:pt x="81" y="376"/>
                  </a:lnTo>
                  <a:lnTo>
                    <a:pt x="86" y="371"/>
                  </a:lnTo>
                  <a:lnTo>
                    <a:pt x="83" y="364"/>
                  </a:lnTo>
                  <a:lnTo>
                    <a:pt x="86" y="369"/>
                  </a:lnTo>
                  <a:lnTo>
                    <a:pt x="86" y="366"/>
                  </a:lnTo>
                  <a:lnTo>
                    <a:pt x="95" y="366"/>
                  </a:lnTo>
                  <a:lnTo>
                    <a:pt x="97" y="366"/>
                  </a:lnTo>
                  <a:lnTo>
                    <a:pt x="97" y="364"/>
                  </a:lnTo>
                  <a:lnTo>
                    <a:pt x="100" y="364"/>
                  </a:lnTo>
                  <a:lnTo>
                    <a:pt x="100" y="364"/>
                  </a:lnTo>
                  <a:lnTo>
                    <a:pt x="100" y="362"/>
                  </a:lnTo>
                  <a:lnTo>
                    <a:pt x="104" y="362"/>
                  </a:lnTo>
                  <a:lnTo>
                    <a:pt x="104" y="359"/>
                  </a:lnTo>
                  <a:lnTo>
                    <a:pt x="104" y="352"/>
                  </a:lnTo>
                  <a:lnTo>
                    <a:pt x="104" y="352"/>
                  </a:lnTo>
                  <a:lnTo>
                    <a:pt x="109" y="355"/>
                  </a:lnTo>
                  <a:lnTo>
                    <a:pt x="109" y="352"/>
                  </a:lnTo>
                  <a:lnTo>
                    <a:pt x="116" y="352"/>
                  </a:lnTo>
                  <a:lnTo>
                    <a:pt x="119" y="345"/>
                  </a:lnTo>
                  <a:lnTo>
                    <a:pt x="128" y="343"/>
                  </a:lnTo>
                  <a:lnTo>
                    <a:pt x="130" y="343"/>
                  </a:lnTo>
                  <a:lnTo>
                    <a:pt x="130" y="343"/>
                  </a:lnTo>
                  <a:lnTo>
                    <a:pt x="133" y="341"/>
                  </a:lnTo>
                  <a:lnTo>
                    <a:pt x="133" y="341"/>
                  </a:lnTo>
                  <a:lnTo>
                    <a:pt x="140" y="352"/>
                  </a:lnTo>
                  <a:lnTo>
                    <a:pt x="142" y="352"/>
                  </a:lnTo>
                  <a:lnTo>
                    <a:pt x="147" y="352"/>
                  </a:lnTo>
                  <a:lnTo>
                    <a:pt x="154" y="352"/>
                  </a:lnTo>
                  <a:lnTo>
                    <a:pt x="161" y="345"/>
                  </a:lnTo>
                  <a:lnTo>
                    <a:pt x="166" y="348"/>
                  </a:lnTo>
                  <a:lnTo>
                    <a:pt x="166" y="345"/>
                  </a:lnTo>
                  <a:lnTo>
                    <a:pt x="180" y="338"/>
                  </a:lnTo>
                  <a:lnTo>
                    <a:pt x="178" y="331"/>
                  </a:lnTo>
                  <a:lnTo>
                    <a:pt x="185" y="333"/>
                  </a:lnTo>
                  <a:lnTo>
                    <a:pt x="189" y="333"/>
                  </a:lnTo>
                  <a:lnTo>
                    <a:pt x="194" y="324"/>
                  </a:lnTo>
                  <a:lnTo>
                    <a:pt x="192" y="324"/>
                  </a:lnTo>
                  <a:lnTo>
                    <a:pt x="194" y="322"/>
                  </a:lnTo>
                  <a:lnTo>
                    <a:pt x="194" y="324"/>
                  </a:lnTo>
                  <a:lnTo>
                    <a:pt x="199" y="324"/>
                  </a:lnTo>
                  <a:lnTo>
                    <a:pt x="204" y="319"/>
                  </a:lnTo>
                  <a:lnTo>
                    <a:pt x="218" y="305"/>
                  </a:lnTo>
                  <a:lnTo>
                    <a:pt x="220" y="307"/>
                  </a:lnTo>
                  <a:lnTo>
                    <a:pt x="218" y="310"/>
                  </a:lnTo>
                  <a:lnTo>
                    <a:pt x="215" y="322"/>
                  </a:lnTo>
                  <a:lnTo>
                    <a:pt x="225" y="319"/>
                  </a:lnTo>
                  <a:lnTo>
                    <a:pt x="230" y="322"/>
                  </a:lnTo>
                  <a:lnTo>
                    <a:pt x="234" y="326"/>
                  </a:lnTo>
                  <a:lnTo>
                    <a:pt x="237" y="326"/>
                  </a:lnTo>
                  <a:lnTo>
                    <a:pt x="249" y="324"/>
                  </a:lnTo>
                  <a:lnTo>
                    <a:pt x="265" y="326"/>
                  </a:lnTo>
                  <a:lnTo>
                    <a:pt x="270" y="329"/>
                  </a:lnTo>
                  <a:lnTo>
                    <a:pt x="272" y="324"/>
                  </a:lnTo>
                  <a:lnTo>
                    <a:pt x="275" y="317"/>
                  </a:lnTo>
                  <a:lnTo>
                    <a:pt x="277" y="319"/>
                  </a:lnTo>
                  <a:lnTo>
                    <a:pt x="282" y="312"/>
                  </a:lnTo>
                  <a:lnTo>
                    <a:pt x="282" y="315"/>
                  </a:lnTo>
                  <a:lnTo>
                    <a:pt x="282" y="322"/>
                  </a:lnTo>
                  <a:lnTo>
                    <a:pt x="284" y="322"/>
                  </a:lnTo>
                  <a:lnTo>
                    <a:pt x="286" y="317"/>
                  </a:lnTo>
                  <a:lnTo>
                    <a:pt x="291" y="317"/>
                  </a:lnTo>
                  <a:lnTo>
                    <a:pt x="301" y="307"/>
                  </a:lnTo>
                  <a:lnTo>
                    <a:pt x="305" y="300"/>
                  </a:lnTo>
                  <a:lnTo>
                    <a:pt x="310" y="296"/>
                  </a:lnTo>
                  <a:lnTo>
                    <a:pt x="312" y="296"/>
                  </a:lnTo>
                  <a:lnTo>
                    <a:pt x="319" y="291"/>
                  </a:lnTo>
                  <a:lnTo>
                    <a:pt x="322" y="291"/>
                  </a:lnTo>
                  <a:lnTo>
                    <a:pt x="324" y="298"/>
                  </a:lnTo>
                  <a:lnTo>
                    <a:pt x="326" y="296"/>
                  </a:lnTo>
                  <a:lnTo>
                    <a:pt x="329" y="296"/>
                  </a:lnTo>
                  <a:lnTo>
                    <a:pt x="334" y="310"/>
                  </a:lnTo>
                  <a:lnTo>
                    <a:pt x="331" y="317"/>
                  </a:lnTo>
                  <a:lnTo>
                    <a:pt x="334" y="319"/>
                  </a:lnTo>
                  <a:lnTo>
                    <a:pt x="334" y="319"/>
                  </a:lnTo>
                  <a:lnTo>
                    <a:pt x="350" y="319"/>
                  </a:lnTo>
                  <a:lnTo>
                    <a:pt x="352" y="310"/>
                  </a:lnTo>
                  <a:lnTo>
                    <a:pt x="355" y="307"/>
                  </a:lnTo>
                  <a:lnTo>
                    <a:pt x="352" y="300"/>
                  </a:lnTo>
                  <a:lnTo>
                    <a:pt x="360" y="296"/>
                  </a:lnTo>
                  <a:lnTo>
                    <a:pt x="364" y="291"/>
                  </a:lnTo>
                  <a:lnTo>
                    <a:pt x="371" y="291"/>
                  </a:lnTo>
                  <a:lnTo>
                    <a:pt x="386" y="289"/>
                  </a:lnTo>
                  <a:lnTo>
                    <a:pt x="390" y="289"/>
                  </a:lnTo>
                  <a:lnTo>
                    <a:pt x="388" y="291"/>
                  </a:lnTo>
                  <a:lnTo>
                    <a:pt x="397" y="289"/>
                  </a:lnTo>
                  <a:lnTo>
                    <a:pt x="400" y="286"/>
                  </a:lnTo>
                  <a:lnTo>
                    <a:pt x="404" y="286"/>
                  </a:lnTo>
                  <a:lnTo>
                    <a:pt x="409" y="284"/>
                  </a:lnTo>
                  <a:lnTo>
                    <a:pt x="409" y="277"/>
                  </a:lnTo>
                  <a:lnTo>
                    <a:pt x="414" y="277"/>
                  </a:lnTo>
                  <a:lnTo>
                    <a:pt x="414" y="277"/>
                  </a:lnTo>
                  <a:lnTo>
                    <a:pt x="416" y="277"/>
                  </a:lnTo>
                  <a:lnTo>
                    <a:pt x="419" y="274"/>
                  </a:lnTo>
                  <a:lnTo>
                    <a:pt x="421" y="272"/>
                  </a:lnTo>
                  <a:lnTo>
                    <a:pt x="421" y="263"/>
                  </a:lnTo>
                  <a:lnTo>
                    <a:pt x="421" y="258"/>
                  </a:lnTo>
                  <a:lnTo>
                    <a:pt x="419" y="258"/>
                  </a:lnTo>
                  <a:lnTo>
                    <a:pt x="419" y="258"/>
                  </a:lnTo>
                  <a:lnTo>
                    <a:pt x="419" y="258"/>
                  </a:lnTo>
                  <a:lnTo>
                    <a:pt x="426" y="258"/>
                  </a:lnTo>
                  <a:lnTo>
                    <a:pt x="426" y="260"/>
                  </a:lnTo>
                  <a:lnTo>
                    <a:pt x="433" y="260"/>
                  </a:lnTo>
                  <a:lnTo>
                    <a:pt x="433" y="263"/>
                  </a:lnTo>
                  <a:lnTo>
                    <a:pt x="445" y="265"/>
                  </a:lnTo>
                  <a:lnTo>
                    <a:pt x="447" y="265"/>
                  </a:lnTo>
                  <a:lnTo>
                    <a:pt x="447" y="263"/>
                  </a:lnTo>
                  <a:lnTo>
                    <a:pt x="447" y="260"/>
                  </a:lnTo>
                  <a:lnTo>
                    <a:pt x="447" y="260"/>
                  </a:lnTo>
                  <a:lnTo>
                    <a:pt x="447" y="258"/>
                  </a:lnTo>
                  <a:lnTo>
                    <a:pt x="447" y="258"/>
                  </a:lnTo>
                  <a:lnTo>
                    <a:pt x="449" y="251"/>
                  </a:lnTo>
                  <a:lnTo>
                    <a:pt x="447" y="244"/>
                  </a:lnTo>
                  <a:lnTo>
                    <a:pt x="442" y="244"/>
                  </a:lnTo>
                  <a:lnTo>
                    <a:pt x="442" y="229"/>
                  </a:lnTo>
                  <a:lnTo>
                    <a:pt x="452" y="229"/>
                  </a:lnTo>
                  <a:lnTo>
                    <a:pt x="449" y="227"/>
                  </a:lnTo>
                  <a:lnTo>
                    <a:pt x="454" y="227"/>
                  </a:lnTo>
                  <a:lnTo>
                    <a:pt x="456" y="222"/>
                  </a:lnTo>
                  <a:lnTo>
                    <a:pt x="461" y="222"/>
                  </a:lnTo>
                  <a:lnTo>
                    <a:pt x="464" y="220"/>
                  </a:lnTo>
                  <a:lnTo>
                    <a:pt x="471" y="218"/>
                  </a:lnTo>
                  <a:lnTo>
                    <a:pt x="475" y="225"/>
                  </a:lnTo>
                  <a:lnTo>
                    <a:pt x="480" y="227"/>
                  </a:lnTo>
                  <a:lnTo>
                    <a:pt x="480" y="222"/>
                  </a:lnTo>
                  <a:lnTo>
                    <a:pt x="482" y="222"/>
                  </a:lnTo>
                  <a:lnTo>
                    <a:pt x="482" y="220"/>
                  </a:lnTo>
                  <a:lnTo>
                    <a:pt x="494" y="229"/>
                  </a:lnTo>
                  <a:lnTo>
                    <a:pt x="504" y="232"/>
                  </a:lnTo>
                  <a:lnTo>
                    <a:pt x="504" y="234"/>
                  </a:lnTo>
                  <a:lnTo>
                    <a:pt x="508" y="234"/>
                  </a:lnTo>
                  <a:lnTo>
                    <a:pt x="508" y="239"/>
                  </a:lnTo>
                  <a:lnTo>
                    <a:pt x="508" y="239"/>
                  </a:lnTo>
                  <a:lnTo>
                    <a:pt x="523" y="239"/>
                  </a:lnTo>
                  <a:lnTo>
                    <a:pt x="537" y="241"/>
                  </a:lnTo>
                  <a:lnTo>
                    <a:pt x="537" y="244"/>
                  </a:lnTo>
                  <a:lnTo>
                    <a:pt x="541" y="246"/>
                  </a:lnTo>
                  <a:lnTo>
                    <a:pt x="551" y="248"/>
                  </a:lnTo>
                  <a:lnTo>
                    <a:pt x="553" y="248"/>
                  </a:lnTo>
                  <a:lnTo>
                    <a:pt x="556" y="248"/>
                  </a:lnTo>
                  <a:lnTo>
                    <a:pt x="570" y="248"/>
                  </a:lnTo>
                  <a:lnTo>
                    <a:pt x="572" y="246"/>
                  </a:lnTo>
                  <a:lnTo>
                    <a:pt x="582" y="248"/>
                  </a:lnTo>
                  <a:lnTo>
                    <a:pt x="584" y="244"/>
                  </a:lnTo>
                  <a:lnTo>
                    <a:pt x="582" y="239"/>
                  </a:lnTo>
                  <a:lnTo>
                    <a:pt x="591" y="244"/>
                  </a:lnTo>
                  <a:lnTo>
                    <a:pt x="591" y="244"/>
                  </a:lnTo>
                  <a:lnTo>
                    <a:pt x="593" y="251"/>
                  </a:lnTo>
                  <a:lnTo>
                    <a:pt x="596" y="248"/>
                  </a:lnTo>
                  <a:lnTo>
                    <a:pt x="601" y="253"/>
                  </a:lnTo>
                  <a:lnTo>
                    <a:pt x="601" y="248"/>
                  </a:lnTo>
                  <a:lnTo>
                    <a:pt x="605" y="251"/>
                  </a:lnTo>
                  <a:lnTo>
                    <a:pt x="605" y="246"/>
                  </a:lnTo>
                  <a:lnTo>
                    <a:pt x="619" y="258"/>
                  </a:lnTo>
                  <a:lnTo>
                    <a:pt x="624" y="258"/>
                  </a:lnTo>
                  <a:lnTo>
                    <a:pt x="624" y="263"/>
                  </a:lnTo>
                  <a:lnTo>
                    <a:pt x="627" y="263"/>
                  </a:lnTo>
                  <a:lnTo>
                    <a:pt x="631" y="253"/>
                  </a:lnTo>
                  <a:lnTo>
                    <a:pt x="634" y="253"/>
                  </a:lnTo>
                  <a:lnTo>
                    <a:pt x="638" y="251"/>
                  </a:lnTo>
                  <a:lnTo>
                    <a:pt x="638" y="248"/>
                  </a:lnTo>
                  <a:lnTo>
                    <a:pt x="643" y="239"/>
                  </a:lnTo>
                  <a:lnTo>
                    <a:pt x="643" y="241"/>
                  </a:lnTo>
                  <a:lnTo>
                    <a:pt x="648" y="237"/>
                  </a:lnTo>
                  <a:lnTo>
                    <a:pt x="655" y="244"/>
                  </a:lnTo>
                  <a:lnTo>
                    <a:pt x="660" y="244"/>
                  </a:lnTo>
                  <a:lnTo>
                    <a:pt x="662" y="244"/>
                  </a:lnTo>
                  <a:lnTo>
                    <a:pt x="662" y="241"/>
                  </a:lnTo>
                  <a:lnTo>
                    <a:pt x="667" y="244"/>
                  </a:lnTo>
                  <a:lnTo>
                    <a:pt x="671" y="244"/>
                  </a:lnTo>
                  <a:lnTo>
                    <a:pt x="669" y="239"/>
                  </a:lnTo>
                  <a:lnTo>
                    <a:pt x="681" y="244"/>
                  </a:lnTo>
                  <a:lnTo>
                    <a:pt x="681" y="239"/>
                  </a:lnTo>
                  <a:lnTo>
                    <a:pt x="683" y="239"/>
                  </a:lnTo>
                  <a:lnTo>
                    <a:pt x="686" y="239"/>
                  </a:lnTo>
                  <a:lnTo>
                    <a:pt x="690" y="239"/>
                  </a:lnTo>
                  <a:lnTo>
                    <a:pt x="690" y="241"/>
                  </a:lnTo>
                  <a:lnTo>
                    <a:pt x="695" y="244"/>
                  </a:lnTo>
                  <a:lnTo>
                    <a:pt x="695" y="244"/>
                  </a:lnTo>
                  <a:lnTo>
                    <a:pt x="697" y="246"/>
                  </a:lnTo>
                  <a:lnTo>
                    <a:pt x="697" y="251"/>
                  </a:lnTo>
                  <a:lnTo>
                    <a:pt x="700" y="248"/>
                  </a:lnTo>
                  <a:lnTo>
                    <a:pt x="702" y="248"/>
                  </a:lnTo>
                  <a:lnTo>
                    <a:pt x="700" y="246"/>
                  </a:lnTo>
                  <a:lnTo>
                    <a:pt x="702" y="246"/>
                  </a:lnTo>
                  <a:lnTo>
                    <a:pt x="704" y="248"/>
                  </a:lnTo>
                  <a:lnTo>
                    <a:pt x="702" y="248"/>
                  </a:lnTo>
                  <a:lnTo>
                    <a:pt x="702" y="251"/>
                  </a:lnTo>
                  <a:lnTo>
                    <a:pt x="707" y="248"/>
                  </a:lnTo>
                  <a:lnTo>
                    <a:pt x="709" y="248"/>
                  </a:lnTo>
                  <a:lnTo>
                    <a:pt x="714" y="239"/>
                  </a:lnTo>
                  <a:lnTo>
                    <a:pt x="714" y="239"/>
                  </a:lnTo>
                  <a:lnTo>
                    <a:pt x="714" y="234"/>
                  </a:lnTo>
                  <a:lnTo>
                    <a:pt x="714" y="234"/>
                  </a:lnTo>
                  <a:lnTo>
                    <a:pt x="714" y="232"/>
                  </a:lnTo>
                  <a:lnTo>
                    <a:pt x="712" y="229"/>
                  </a:lnTo>
                  <a:lnTo>
                    <a:pt x="714" y="229"/>
                  </a:lnTo>
                  <a:lnTo>
                    <a:pt x="714" y="220"/>
                  </a:lnTo>
                  <a:lnTo>
                    <a:pt x="719" y="222"/>
                  </a:lnTo>
                  <a:lnTo>
                    <a:pt x="721" y="208"/>
                  </a:lnTo>
                  <a:lnTo>
                    <a:pt x="721" y="204"/>
                  </a:lnTo>
                  <a:lnTo>
                    <a:pt x="723" y="204"/>
                  </a:lnTo>
                  <a:lnTo>
                    <a:pt x="723" y="201"/>
                  </a:lnTo>
                  <a:lnTo>
                    <a:pt x="721" y="196"/>
                  </a:lnTo>
                  <a:lnTo>
                    <a:pt x="719" y="196"/>
                  </a:lnTo>
                  <a:lnTo>
                    <a:pt x="719" y="192"/>
                  </a:lnTo>
                  <a:lnTo>
                    <a:pt x="714" y="187"/>
                  </a:lnTo>
                  <a:lnTo>
                    <a:pt x="714" y="185"/>
                  </a:lnTo>
                  <a:lnTo>
                    <a:pt x="719" y="182"/>
                  </a:lnTo>
                  <a:lnTo>
                    <a:pt x="721" y="185"/>
                  </a:lnTo>
                  <a:lnTo>
                    <a:pt x="723" y="182"/>
                  </a:lnTo>
                  <a:lnTo>
                    <a:pt x="721" y="180"/>
                  </a:lnTo>
                  <a:lnTo>
                    <a:pt x="721" y="178"/>
                  </a:lnTo>
                  <a:lnTo>
                    <a:pt x="719" y="173"/>
                  </a:lnTo>
                  <a:lnTo>
                    <a:pt x="719" y="170"/>
                  </a:lnTo>
                  <a:lnTo>
                    <a:pt x="721" y="170"/>
                  </a:lnTo>
                  <a:lnTo>
                    <a:pt x="721" y="168"/>
                  </a:lnTo>
                  <a:lnTo>
                    <a:pt x="719" y="166"/>
                  </a:lnTo>
                  <a:lnTo>
                    <a:pt x="719" y="166"/>
                  </a:lnTo>
                  <a:lnTo>
                    <a:pt x="716" y="161"/>
                  </a:lnTo>
                  <a:lnTo>
                    <a:pt x="716" y="161"/>
                  </a:lnTo>
                  <a:lnTo>
                    <a:pt x="719" y="159"/>
                  </a:lnTo>
                  <a:lnTo>
                    <a:pt x="723" y="159"/>
                  </a:lnTo>
                  <a:lnTo>
                    <a:pt x="723" y="156"/>
                  </a:lnTo>
                  <a:lnTo>
                    <a:pt x="728" y="154"/>
                  </a:lnTo>
                  <a:lnTo>
                    <a:pt x="738" y="166"/>
                  </a:lnTo>
                  <a:lnTo>
                    <a:pt x="752" y="175"/>
                  </a:lnTo>
                  <a:lnTo>
                    <a:pt x="754" y="170"/>
                  </a:lnTo>
                  <a:lnTo>
                    <a:pt x="756" y="173"/>
                  </a:lnTo>
                  <a:lnTo>
                    <a:pt x="754" y="170"/>
                  </a:lnTo>
                  <a:lnTo>
                    <a:pt x="756" y="166"/>
                  </a:lnTo>
                  <a:lnTo>
                    <a:pt x="756" y="166"/>
                  </a:lnTo>
                  <a:lnTo>
                    <a:pt x="752" y="166"/>
                  </a:lnTo>
                  <a:lnTo>
                    <a:pt x="749" y="163"/>
                  </a:lnTo>
                  <a:lnTo>
                    <a:pt x="754" y="159"/>
                  </a:lnTo>
                  <a:lnTo>
                    <a:pt x="756" y="161"/>
                  </a:lnTo>
                  <a:lnTo>
                    <a:pt x="759" y="159"/>
                  </a:lnTo>
                  <a:lnTo>
                    <a:pt x="756" y="156"/>
                  </a:lnTo>
                  <a:lnTo>
                    <a:pt x="756" y="156"/>
                  </a:lnTo>
                  <a:lnTo>
                    <a:pt x="761" y="156"/>
                  </a:lnTo>
                  <a:lnTo>
                    <a:pt x="761" y="140"/>
                  </a:lnTo>
                  <a:lnTo>
                    <a:pt x="771" y="149"/>
                  </a:lnTo>
                  <a:lnTo>
                    <a:pt x="780" y="149"/>
                  </a:lnTo>
                  <a:lnTo>
                    <a:pt x="780" y="142"/>
                  </a:lnTo>
                  <a:lnTo>
                    <a:pt x="787" y="147"/>
                  </a:lnTo>
                  <a:lnTo>
                    <a:pt x="794" y="149"/>
                  </a:lnTo>
                  <a:lnTo>
                    <a:pt x="794" y="137"/>
                  </a:lnTo>
                  <a:lnTo>
                    <a:pt x="797" y="135"/>
                  </a:lnTo>
                  <a:lnTo>
                    <a:pt x="797" y="130"/>
                  </a:lnTo>
                  <a:lnTo>
                    <a:pt x="799" y="128"/>
                  </a:lnTo>
                  <a:lnTo>
                    <a:pt x="794" y="126"/>
                  </a:lnTo>
                  <a:lnTo>
                    <a:pt x="797" y="126"/>
                  </a:lnTo>
                  <a:lnTo>
                    <a:pt x="799" y="116"/>
                  </a:lnTo>
                  <a:lnTo>
                    <a:pt x="790" y="95"/>
                  </a:lnTo>
                  <a:lnTo>
                    <a:pt x="804" y="93"/>
                  </a:lnTo>
                  <a:lnTo>
                    <a:pt x="801" y="81"/>
                  </a:lnTo>
                  <a:lnTo>
                    <a:pt x="813" y="88"/>
                  </a:lnTo>
                  <a:lnTo>
                    <a:pt x="813" y="88"/>
                  </a:lnTo>
                  <a:lnTo>
                    <a:pt x="813" y="95"/>
                  </a:lnTo>
                  <a:lnTo>
                    <a:pt x="818" y="95"/>
                  </a:lnTo>
                  <a:lnTo>
                    <a:pt x="818" y="97"/>
                  </a:lnTo>
                  <a:lnTo>
                    <a:pt x="820" y="102"/>
                  </a:lnTo>
                  <a:lnTo>
                    <a:pt x="823" y="95"/>
                  </a:lnTo>
                  <a:lnTo>
                    <a:pt x="823" y="95"/>
                  </a:lnTo>
                  <a:lnTo>
                    <a:pt x="827" y="85"/>
                  </a:lnTo>
                  <a:lnTo>
                    <a:pt x="839" y="85"/>
                  </a:lnTo>
                  <a:lnTo>
                    <a:pt x="837" y="85"/>
                  </a:lnTo>
                  <a:lnTo>
                    <a:pt x="839" y="90"/>
                  </a:lnTo>
                  <a:lnTo>
                    <a:pt x="841" y="100"/>
                  </a:lnTo>
                  <a:lnTo>
                    <a:pt x="841" y="100"/>
                  </a:lnTo>
                  <a:lnTo>
                    <a:pt x="851" y="104"/>
                  </a:lnTo>
                  <a:lnTo>
                    <a:pt x="856" y="104"/>
                  </a:lnTo>
                  <a:lnTo>
                    <a:pt x="858" y="100"/>
                  </a:lnTo>
                  <a:lnTo>
                    <a:pt x="853" y="95"/>
                  </a:lnTo>
                  <a:lnTo>
                    <a:pt x="853" y="93"/>
                  </a:lnTo>
                  <a:lnTo>
                    <a:pt x="863" y="95"/>
                  </a:lnTo>
                  <a:lnTo>
                    <a:pt x="865" y="93"/>
                  </a:lnTo>
                  <a:lnTo>
                    <a:pt x="867" y="88"/>
                  </a:lnTo>
                  <a:lnTo>
                    <a:pt x="875" y="90"/>
                  </a:lnTo>
                  <a:lnTo>
                    <a:pt x="875" y="90"/>
                  </a:lnTo>
                  <a:lnTo>
                    <a:pt x="875" y="90"/>
                  </a:lnTo>
                  <a:lnTo>
                    <a:pt x="875" y="93"/>
                  </a:lnTo>
                  <a:lnTo>
                    <a:pt x="875" y="97"/>
                  </a:lnTo>
                  <a:lnTo>
                    <a:pt x="872" y="100"/>
                  </a:lnTo>
                  <a:lnTo>
                    <a:pt x="877" y="104"/>
                  </a:lnTo>
                  <a:lnTo>
                    <a:pt x="875" y="104"/>
                  </a:lnTo>
                  <a:lnTo>
                    <a:pt x="872" y="107"/>
                  </a:lnTo>
                  <a:lnTo>
                    <a:pt x="870" y="111"/>
                  </a:lnTo>
                  <a:lnTo>
                    <a:pt x="872" y="114"/>
                  </a:lnTo>
                  <a:lnTo>
                    <a:pt x="872" y="123"/>
                  </a:lnTo>
                  <a:lnTo>
                    <a:pt x="877" y="130"/>
                  </a:lnTo>
                  <a:lnTo>
                    <a:pt x="879" y="130"/>
                  </a:lnTo>
                  <a:lnTo>
                    <a:pt x="879" y="126"/>
                  </a:lnTo>
                  <a:lnTo>
                    <a:pt x="882" y="128"/>
                  </a:lnTo>
                  <a:lnTo>
                    <a:pt x="884" y="128"/>
                  </a:lnTo>
                  <a:lnTo>
                    <a:pt x="884" y="128"/>
                  </a:lnTo>
                  <a:lnTo>
                    <a:pt x="886" y="128"/>
                  </a:lnTo>
                  <a:lnTo>
                    <a:pt x="884" y="130"/>
                  </a:lnTo>
                  <a:lnTo>
                    <a:pt x="884" y="130"/>
                  </a:lnTo>
                  <a:lnTo>
                    <a:pt x="889" y="133"/>
                  </a:lnTo>
                  <a:lnTo>
                    <a:pt x="891" y="137"/>
                  </a:lnTo>
                  <a:lnTo>
                    <a:pt x="893" y="133"/>
                  </a:lnTo>
                  <a:lnTo>
                    <a:pt x="893" y="128"/>
                  </a:lnTo>
                  <a:lnTo>
                    <a:pt x="898" y="123"/>
                  </a:lnTo>
                  <a:lnTo>
                    <a:pt x="898" y="128"/>
                  </a:lnTo>
                  <a:lnTo>
                    <a:pt x="903" y="128"/>
                  </a:lnTo>
                  <a:lnTo>
                    <a:pt x="905" y="128"/>
                  </a:lnTo>
                  <a:lnTo>
                    <a:pt x="908" y="123"/>
                  </a:lnTo>
                  <a:lnTo>
                    <a:pt x="912" y="123"/>
                  </a:lnTo>
                  <a:lnTo>
                    <a:pt x="912" y="128"/>
                  </a:lnTo>
                  <a:lnTo>
                    <a:pt x="917" y="130"/>
                  </a:lnTo>
                  <a:lnTo>
                    <a:pt x="917" y="126"/>
                  </a:lnTo>
                  <a:lnTo>
                    <a:pt x="919" y="123"/>
                  </a:lnTo>
                  <a:lnTo>
                    <a:pt x="931" y="128"/>
                  </a:lnTo>
                  <a:lnTo>
                    <a:pt x="936" y="128"/>
                  </a:lnTo>
                  <a:lnTo>
                    <a:pt x="936" y="126"/>
                  </a:lnTo>
                  <a:lnTo>
                    <a:pt x="945" y="133"/>
                  </a:lnTo>
                  <a:lnTo>
                    <a:pt x="945" y="133"/>
                  </a:lnTo>
                  <a:lnTo>
                    <a:pt x="948" y="133"/>
                  </a:lnTo>
                  <a:lnTo>
                    <a:pt x="948" y="133"/>
                  </a:lnTo>
                  <a:lnTo>
                    <a:pt x="945" y="121"/>
                  </a:lnTo>
                  <a:lnTo>
                    <a:pt x="953" y="118"/>
                  </a:lnTo>
                  <a:lnTo>
                    <a:pt x="953" y="118"/>
                  </a:lnTo>
                  <a:lnTo>
                    <a:pt x="962" y="118"/>
                  </a:lnTo>
                  <a:lnTo>
                    <a:pt x="967" y="116"/>
                  </a:lnTo>
                  <a:lnTo>
                    <a:pt x="969" y="118"/>
                  </a:lnTo>
                  <a:lnTo>
                    <a:pt x="976" y="97"/>
                  </a:lnTo>
                  <a:lnTo>
                    <a:pt x="976" y="95"/>
                  </a:lnTo>
                  <a:lnTo>
                    <a:pt x="995" y="100"/>
                  </a:lnTo>
                  <a:lnTo>
                    <a:pt x="995" y="97"/>
                  </a:lnTo>
                  <a:lnTo>
                    <a:pt x="1000" y="88"/>
                  </a:lnTo>
                  <a:lnTo>
                    <a:pt x="995" y="67"/>
                  </a:lnTo>
                  <a:lnTo>
                    <a:pt x="997" y="55"/>
                  </a:lnTo>
                  <a:lnTo>
                    <a:pt x="1030" y="67"/>
                  </a:lnTo>
                  <a:lnTo>
                    <a:pt x="1047" y="81"/>
                  </a:lnTo>
                  <a:lnTo>
                    <a:pt x="1064" y="69"/>
                  </a:lnTo>
                  <a:lnTo>
                    <a:pt x="1066" y="69"/>
                  </a:lnTo>
                  <a:lnTo>
                    <a:pt x="1071" y="67"/>
                  </a:lnTo>
                  <a:lnTo>
                    <a:pt x="1071" y="62"/>
                  </a:lnTo>
                  <a:lnTo>
                    <a:pt x="1071" y="59"/>
                  </a:lnTo>
                  <a:lnTo>
                    <a:pt x="1066" y="55"/>
                  </a:lnTo>
                  <a:lnTo>
                    <a:pt x="1066" y="50"/>
                  </a:lnTo>
                  <a:lnTo>
                    <a:pt x="1066" y="48"/>
                  </a:lnTo>
                  <a:lnTo>
                    <a:pt x="1078" y="45"/>
                  </a:lnTo>
                  <a:lnTo>
                    <a:pt x="1078" y="43"/>
                  </a:lnTo>
                  <a:lnTo>
                    <a:pt x="1085" y="41"/>
                  </a:lnTo>
                  <a:lnTo>
                    <a:pt x="1090" y="41"/>
                  </a:lnTo>
                  <a:lnTo>
                    <a:pt x="1094" y="41"/>
                  </a:lnTo>
                  <a:lnTo>
                    <a:pt x="1097" y="38"/>
                  </a:lnTo>
                  <a:lnTo>
                    <a:pt x="1097" y="43"/>
                  </a:lnTo>
                  <a:lnTo>
                    <a:pt x="1104" y="38"/>
                  </a:lnTo>
                  <a:lnTo>
                    <a:pt x="1108" y="36"/>
                  </a:lnTo>
                  <a:lnTo>
                    <a:pt x="1106" y="26"/>
                  </a:lnTo>
                  <a:lnTo>
                    <a:pt x="1108" y="26"/>
                  </a:lnTo>
                  <a:lnTo>
                    <a:pt x="1104" y="17"/>
                  </a:lnTo>
                  <a:lnTo>
                    <a:pt x="1101" y="17"/>
                  </a:lnTo>
                  <a:lnTo>
                    <a:pt x="1108" y="15"/>
                  </a:lnTo>
                  <a:lnTo>
                    <a:pt x="1108" y="15"/>
                  </a:lnTo>
                  <a:lnTo>
                    <a:pt x="1113" y="15"/>
                  </a:lnTo>
                  <a:lnTo>
                    <a:pt x="1113" y="15"/>
                  </a:lnTo>
                  <a:lnTo>
                    <a:pt x="1116" y="15"/>
                  </a:lnTo>
                  <a:lnTo>
                    <a:pt x="1118" y="15"/>
                  </a:lnTo>
                  <a:lnTo>
                    <a:pt x="1113" y="0"/>
                  </a:lnTo>
                  <a:lnTo>
                    <a:pt x="1118" y="0"/>
                  </a:lnTo>
                  <a:lnTo>
                    <a:pt x="1130" y="3"/>
                  </a:lnTo>
                  <a:lnTo>
                    <a:pt x="1127" y="5"/>
                  </a:lnTo>
                  <a:lnTo>
                    <a:pt x="1130" y="10"/>
                  </a:lnTo>
                  <a:lnTo>
                    <a:pt x="1127" y="12"/>
                  </a:lnTo>
                  <a:lnTo>
                    <a:pt x="1127" y="15"/>
                  </a:lnTo>
                  <a:lnTo>
                    <a:pt x="1132" y="15"/>
                  </a:lnTo>
                  <a:lnTo>
                    <a:pt x="1134" y="19"/>
                  </a:lnTo>
                  <a:lnTo>
                    <a:pt x="1134" y="15"/>
                  </a:lnTo>
                  <a:lnTo>
                    <a:pt x="1139" y="17"/>
                  </a:lnTo>
                  <a:lnTo>
                    <a:pt x="1141" y="26"/>
                  </a:lnTo>
                  <a:lnTo>
                    <a:pt x="1137" y="26"/>
                  </a:lnTo>
                  <a:lnTo>
                    <a:pt x="1141" y="29"/>
                  </a:lnTo>
                  <a:lnTo>
                    <a:pt x="1141" y="31"/>
                  </a:lnTo>
                  <a:lnTo>
                    <a:pt x="1146" y="31"/>
                  </a:lnTo>
                  <a:lnTo>
                    <a:pt x="1151" y="33"/>
                  </a:lnTo>
                  <a:lnTo>
                    <a:pt x="1151" y="29"/>
                  </a:lnTo>
                  <a:lnTo>
                    <a:pt x="1156" y="29"/>
                  </a:lnTo>
                  <a:lnTo>
                    <a:pt x="1156" y="22"/>
                  </a:lnTo>
                  <a:lnTo>
                    <a:pt x="1158" y="19"/>
                  </a:lnTo>
                  <a:lnTo>
                    <a:pt x="1160" y="22"/>
                  </a:lnTo>
                  <a:lnTo>
                    <a:pt x="1158" y="24"/>
                  </a:lnTo>
                  <a:lnTo>
                    <a:pt x="1160" y="24"/>
                  </a:lnTo>
                  <a:lnTo>
                    <a:pt x="1163" y="24"/>
                  </a:lnTo>
                  <a:lnTo>
                    <a:pt x="1165" y="29"/>
                  </a:lnTo>
                  <a:lnTo>
                    <a:pt x="1170" y="29"/>
                  </a:lnTo>
                  <a:lnTo>
                    <a:pt x="1172" y="29"/>
                  </a:lnTo>
                  <a:lnTo>
                    <a:pt x="1179" y="24"/>
                  </a:lnTo>
                  <a:lnTo>
                    <a:pt x="1179" y="29"/>
                  </a:lnTo>
                  <a:lnTo>
                    <a:pt x="1177" y="31"/>
                  </a:lnTo>
                  <a:lnTo>
                    <a:pt x="1179" y="33"/>
                  </a:lnTo>
                  <a:lnTo>
                    <a:pt x="1184" y="48"/>
                  </a:lnTo>
                  <a:lnTo>
                    <a:pt x="1184" y="48"/>
                  </a:lnTo>
                  <a:lnTo>
                    <a:pt x="1186" y="48"/>
                  </a:lnTo>
                  <a:lnTo>
                    <a:pt x="1191" y="50"/>
                  </a:lnTo>
                  <a:lnTo>
                    <a:pt x="1191" y="57"/>
                  </a:lnTo>
                  <a:lnTo>
                    <a:pt x="1193" y="55"/>
                  </a:lnTo>
                  <a:lnTo>
                    <a:pt x="1196" y="55"/>
                  </a:lnTo>
                  <a:lnTo>
                    <a:pt x="1196" y="57"/>
                  </a:lnTo>
                  <a:lnTo>
                    <a:pt x="1193" y="62"/>
                  </a:lnTo>
                  <a:lnTo>
                    <a:pt x="1198" y="67"/>
                  </a:lnTo>
                  <a:lnTo>
                    <a:pt x="1196" y="71"/>
                  </a:lnTo>
                  <a:lnTo>
                    <a:pt x="1201" y="67"/>
                  </a:lnTo>
                  <a:lnTo>
                    <a:pt x="1203" y="69"/>
                  </a:lnTo>
                  <a:lnTo>
                    <a:pt x="1208" y="67"/>
                  </a:lnTo>
                  <a:lnTo>
                    <a:pt x="1212" y="67"/>
                  </a:lnTo>
                  <a:lnTo>
                    <a:pt x="1212" y="67"/>
                  </a:lnTo>
                  <a:lnTo>
                    <a:pt x="1215" y="76"/>
                  </a:lnTo>
                  <a:lnTo>
                    <a:pt x="1219" y="78"/>
                  </a:lnTo>
                  <a:lnTo>
                    <a:pt x="1217" y="81"/>
                  </a:lnTo>
                  <a:lnTo>
                    <a:pt x="1222" y="81"/>
                  </a:lnTo>
                  <a:lnTo>
                    <a:pt x="1231" y="90"/>
                  </a:lnTo>
                  <a:lnTo>
                    <a:pt x="1227" y="93"/>
                  </a:lnTo>
                  <a:lnTo>
                    <a:pt x="1227" y="95"/>
                  </a:lnTo>
                  <a:lnTo>
                    <a:pt x="1231" y="93"/>
                  </a:lnTo>
                  <a:lnTo>
                    <a:pt x="1229" y="97"/>
                  </a:lnTo>
                  <a:lnTo>
                    <a:pt x="1231" y="111"/>
                  </a:lnTo>
                  <a:lnTo>
                    <a:pt x="1231" y="114"/>
                  </a:lnTo>
                  <a:lnTo>
                    <a:pt x="1234" y="116"/>
                  </a:lnTo>
                  <a:lnTo>
                    <a:pt x="1241" y="114"/>
                  </a:lnTo>
                  <a:lnTo>
                    <a:pt x="1241" y="118"/>
                  </a:lnTo>
                  <a:lnTo>
                    <a:pt x="1243" y="118"/>
                  </a:lnTo>
                  <a:lnTo>
                    <a:pt x="1243" y="118"/>
                  </a:lnTo>
                  <a:lnTo>
                    <a:pt x="1248" y="118"/>
                  </a:lnTo>
                  <a:lnTo>
                    <a:pt x="1253" y="118"/>
                  </a:lnTo>
                  <a:lnTo>
                    <a:pt x="1257" y="123"/>
                  </a:lnTo>
                  <a:lnTo>
                    <a:pt x="1255" y="126"/>
                  </a:lnTo>
                  <a:lnTo>
                    <a:pt x="1257" y="126"/>
                  </a:lnTo>
                  <a:lnTo>
                    <a:pt x="1257" y="128"/>
                  </a:lnTo>
                  <a:lnTo>
                    <a:pt x="1260" y="128"/>
                  </a:lnTo>
                  <a:lnTo>
                    <a:pt x="1260" y="133"/>
                  </a:lnTo>
                  <a:lnTo>
                    <a:pt x="1257" y="133"/>
                  </a:lnTo>
                  <a:lnTo>
                    <a:pt x="1257" y="135"/>
                  </a:lnTo>
                  <a:lnTo>
                    <a:pt x="1255" y="135"/>
                  </a:lnTo>
                  <a:lnTo>
                    <a:pt x="1255" y="140"/>
                  </a:lnTo>
                  <a:lnTo>
                    <a:pt x="1250" y="137"/>
                  </a:lnTo>
                  <a:lnTo>
                    <a:pt x="1250" y="142"/>
                  </a:lnTo>
                  <a:lnTo>
                    <a:pt x="1241" y="142"/>
                  </a:lnTo>
                  <a:lnTo>
                    <a:pt x="1236" y="144"/>
                  </a:lnTo>
                  <a:lnTo>
                    <a:pt x="1236" y="152"/>
                  </a:lnTo>
                  <a:lnTo>
                    <a:pt x="1238" y="156"/>
                  </a:lnTo>
                  <a:lnTo>
                    <a:pt x="1241" y="156"/>
                  </a:lnTo>
                  <a:lnTo>
                    <a:pt x="1248" y="166"/>
                  </a:lnTo>
                  <a:lnTo>
                    <a:pt x="1248" y="170"/>
                  </a:lnTo>
                  <a:lnTo>
                    <a:pt x="1245" y="175"/>
                  </a:lnTo>
                  <a:lnTo>
                    <a:pt x="1245" y="178"/>
                  </a:lnTo>
                  <a:lnTo>
                    <a:pt x="1248" y="178"/>
                  </a:lnTo>
                  <a:lnTo>
                    <a:pt x="1253" y="182"/>
                  </a:lnTo>
                  <a:lnTo>
                    <a:pt x="1250" y="185"/>
                  </a:lnTo>
                  <a:lnTo>
                    <a:pt x="1250" y="187"/>
                  </a:lnTo>
                  <a:lnTo>
                    <a:pt x="1248" y="187"/>
                  </a:lnTo>
                  <a:lnTo>
                    <a:pt x="1245" y="187"/>
                  </a:lnTo>
                  <a:lnTo>
                    <a:pt x="1248" y="187"/>
                  </a:lnTo>
                  <a:lnTo>
                    <a:pt x="1248" y="192"/>
                  </a:lnTo>
                  <a:lnTo>
                    <a:pt x="1245" y="194"/>
                  </a:lnTo>
                  <a:lnTo>
                    <a:pt x="1248" y="194"/>
                  </a:lnTo>
                  <a:lnTo>
                    <a:pt x="1245" y="201"/>
                  </a:lnTo>
                  <a:lnTo>
                    <a:pt x="1245" y="201"/>
                  </a:lnTo>
                  <a:lnTo>
                    <a:pt x="1245" y="206"/>
                  </a:lnTo>
                  <a:lnTo>
                    <a:pt x="1241" y="208"/>
                  </a:lnTo>
                  <a:lnTo>
                    <a:pt x="1241" y="215"/>
                  </a:lnTo>
                  <a:lnTo>
                    <a:pt x="1245" y="213"/>
                  </a:lnTo>
                  <a:lnTo>
                    <a:pt x="1245" y="215"/>
                  </a:lnTo>
                  <a:lnTo>
                    <a:pt x="1250" y="215"/>
                  </a:lnTo>
                  <a:lnTo>
                    <a:pt x="1250" y="215"/>
                  </a:lnTo>
                  <a:lnTo>
                    <a:pt x="1255" y="225"/>
                  </a:lnTo>
                  <a:lnTo>
                    <a:pt x="1255" y="229"/>
                  </a:lnTo>
                  <a:lnTo>
                    <a:pt x="1250" y="229"/>
                  </a:lnTo>
                  <a:lnTo>
                    <a:pt x="1250" y="234"/>
                  </a:lnTo>
                  <a:lnTo>
                    <a:pt x="1255" y="234"/>
                  </a:lnTo>
                  <a:lnTo>
                    <a:pt x="1253" y="239"/>
                  </a:lnTo>
                  <a:lnTo>
                    <a:pt x="1260" y="241"/>
                  </a:lnTo>
                  <a:lnTo>
                    <a:pt x="1250" y="263"/>
                  </a:lnTo>
                  <a:lnTo>
                    <a:pt x="1250" y="260"/>
                  </a:lnTo>
                  <a:lnTo>
                    <a:pt x="1248" y="263"/>
                  </a:lnTo>
                  <a:lnTo>
                    <a:pt x="1245" y="260"/>
                  </a:lnTo>
                  <a:lnTo>
                    <a:pt x="1245" y="263"/>
                  </a:lnTo>
                  <a:lnTo>
                    <a:pt x="1238" y="263"/>
                  </a:lnTo>
                  <a:lnTo>
                    <a:pt x="1238" y="270"/>
                  </a:lnTo>
                  <a:lnTo>
                    <a:pt x="1241" y="270"/>
                  </a:lnTo>
                  <a:lnTo>
                    <a:pt x="1241" y="272"/>
                  </a:lnTo>
                  <a:lnTo>
                    <a:pt x="1236" y="274"/>
                  </a:lnTo>
                  <a:lnTo>
                    <a:pt x="1241" y="279"/>
                  </a:lnTo>
                  <a:lnTo>
                    <a:pt x="1241" y="281"/>
                  </a:lnTo>
                  <a:lnTo>
                    <a:pt x="1236" y="281"/>
                  </a:lnTo>
                  <a:lnTo>
                    <a:pt x="1236" y="284"/>
                  </a:lnTo>
                  <a:lnTo>
                    <a:pt x="1234" y="284"/>
                  </a:lnTo>
                  <a:lnTo>
                    <a:pt x="1236" y="281"/>
                  </a:lnTo>
                  <a:lnTo>
                    <a:pt x="1234" y="281"/>
                  </a:lnTo>
                  <a:lnTo>
                    <a:pt x="1231" y="281"/>
                  </a:lnTo>
                  <a:lnTo>
                    <a:pt x="1229" y="281"/>
                  </a:lnTo>
                  <a:lnTo>
                    <a:pt x="1227" y="281"/>
                  </a:lnTo>
                  <a:lnTo>
                    <a:pt x="1224" y="279"/>
                  </a:lnTo>
                  <a:lnTo>
                    <a:pt x="1222" y="284"/>
                  </a:lnTo>
                  <a:lnTo>
                    <a:pt x="1212" y="291"/>
                  </a:lnTo>
                  <a:lnTo>
                    <a:pt x="1217" y="298"/>
                  </a:lnTo>
                  <a:lnTo>
                    <a:pt x="1222" y="305"/>
                  </a:lnTo>
                  <a:lnTo>
                    <a:pt x="1224" y="305"/>
                  </a:lnTo>
                  <a:lnTo>
                    <a:pt x="1229" y="310"/>
                  </a:lnTo>
                  <a:lnTo>
                    <a:pt x="1227" y="310"/>
                  </a:lnTo>
                  <a:lnTo>
                    <a:pt x="1222" y="315"/>
                  </a:lnTo>
                  <a:lnTo>
                    <a:pt x="1224" y="324"/>
                  </a:lnTo>
                  <a:lnTo>
                    <a:pt x="1227" y="329"/>
                  </a:lnTo>
                  <a:lnTo>
                    <a:pt x="1229" y="331"/>
                  </a:lnTo>
                  <a:lnTo>
                    <a:pt x="1236" y="336"/>
                  </a:lnTo>
                  <a:lnTo>
                    <a:pt x="1241" y="338"/>
                  </a:lnTo>
                  <a:lnTo>
                    <a:pt x="1245" y="338"/>
                  </a:lnTo>
                  <a:lnTo>
                    <a:pt x="1250" y="329"/>
                  </a:lnTo>
                  <a:lnTo>
                    <a:pt x="1255" y="336"/>
                  </a:lnTo>
                  <a:lnTo>
                    <a:pt x="1262" y="341"/>
                  </a:lnTo>
                  <a:lnTo>
                    <a:pt x="1264" y="343"/>
                  </a:lnTo>
                  <a:lnTo>
                    <a:pt x="1264" y="343"/>
                  </a:lnTo>
                  <a:lnTo>
                    <a:pt x="1262" y="345"/>
                  </a:lnTo>
                  <a:lnTo>
                    <a:pt x="1260" y="345"/>
                  </a:lnTo>
                  <a:lnTo>
                    <a:pt x="1260" y="352"/>
                  </a:lnTo>
                  <a:lnTo>
                    <a:pt x="1262" y="355"/>
                  </a:lnTo>
                  <a:lnTo>
                    <a:pt x="1267" y="350"/>
                  </a:lnTo>
                  <a:lnTo>
                    <a:pt x="1269" y="352"/>
                  </a:lnTo>
                  <a:lnTo>
                    <a:pt x="1269" y="352"/>
                  </a:lnTo>
                  <a:lnTo>
                    <a:pt x="1271" y="359"/>
                  </a:lnTo>
                  <a:lnTo>
                    <a:pt x="1274" y="359"/>
                  </a:lnTo>
                  <a:lnTo>
                    <a:pt x="1274" y="362"/>
                  </a:lnTo>
                  <a:lnTo>
                    <a:pt x="1279" y="362"/>
                  </a:lnTo>
                  <a:lnTo>
                    <a:pt x="1281" y="366"/>
                  </a:lnTo>
                  <a:lnTo>
                    <a:pt x="1281" y="371"/>
                  </a:lnTo>
                  <a:lnTo>
                    <a:pt x="1279" y="371"/>
                  </a:lnTo>
                  <a:lnTo>
                    <a:pt x="1271" y="374"/>
                  </a:lnTo>
                  <a:lnTo>
                    <a:pt x="1271" y="376"/>
                  </a:lnTo>
                  <a:lnTo>
                    <a:pt x="1274" y="381"/>
                  </a:lnTo>
                  <a:lnTo>
                    <a:pt x="1274" y="385"/>
                  </a:lnTo>
                  <a:lnTo>
                    <a:pt x="1271" y="390"/>
                  </a:lnTo>
                  <a:lnTo>
                    <a:pt x="1274" y="392"/>
                  </a:lnTo>
                  <a:lnTo>
                    <a:pt x="1283" y="400"/>
                  </a:lnTo>
                  <a:lnTo>
                    <a:pt x="1283" y="402"/>
                  </a:lnTo>
                  <a:lnTo>
                    <a:pt x="1286" y="404"/>
                  </a:lnTo>
                  <a:lnTo>
                    <a:pt x="1288" y="400"/>
                  </a:lnTo>
                  <a:lnTo>
                    <a:pt x="1288" y="400"/>
                  </a:lnTo>
                  <a:lnTo>
                    <a:pt x="1288" y="404"/>
                  </a:lnTo>
                  <a:lnTo>
                    <a:pt x="1290" y="404"/>
                  </a:lnTo>
                  <a:lnTo>
                    <a:pt x="1293" y="404"/>
                  </a:lnTo>
                  <a:lnTo>
                    <a:pt x="1293" y="404"/>
                  </a:lnTo>
                  <a:lnTo>
                    <a:pt x="1293" y="400"/>
                  </a:lnTo>
                  <a:lnTo>
                    <a:pt x="1302" y="402"/>
                  </a:lnTo>
                  <a:lnTo>
                    <a:pt x="1307" y="397"/>
                  </a:lnTo>
                  <a:lnTo>
                    <a:pt x="1312" y="397"/>
                  </a:lnTo>
                  <a:lnTo>
                    <a:pt x="1312" y="400"/>
                  </a:lnTo>
                  <a:lnTo>
                    <a:pt x="1312" y="400"/>
                  </a:lnTo>
                  <a:lnTo>
                    <a:pt x="1316" y="404"/>
                  </a:lnTo>
                  <a:lnTo>
                    <a:pt x="1316" y="404"/>
                  </a:lnTo>
                  <a:lnTo>
                    <a:pt x="1319" y="404"/>
                  </a:lnTo>
                  <a:lnTo>
                    <a:pt x="1321" y="407"/>
                  </a:lnTo>
                  <a:lnTo>
                    <a:pt x="1323" y="404"/>
                  </a:lnTo>
                  <a:lnTo>
                    <a:pt x="1330" y="409"/>
                  </a:lnTo>
                  <a:lnTo>
                    <a:pt x="1338" y="414"/>
                  </a:lnTo>
                  <a:lnTo>
                    <a:pt x="1335" y="414"/>
                  </a:lnTo>
                  <a:lnTo>
                    <a:pt x="1338" y="418"/>
                  </a:lnTo>
                  <a:lnTo>
                    <a:pt x="1340" y="416"/>
                  </a:lnTo>
                  <a:lnTo>
                    <a:pt x="1345" y="414"/>
                  </a:lnTo>
                  <a:lnTo>
                    <a:pt x="1347" y="407"/>
                  </a:lnTo>
                  <a:lnTo>
                    <a:pt x="1354" y="409"/>
                  </a:lnTo>
                  <a:lnTo>
                    <a:pt x="1359" y="404"/>
                  </a:lnTo>
                  <a:lnTo>
                    <a:pt x="1364" y="404"/>
                  </a:lnTo>
                  <a:lnTo>
                    <a:pt x="1366" y="404"/>
                  </a:lnTo>
                  <a:lnTo>
                    <a:pt x="1371" y="404"/>
                  </a:lnTo>
                  <a:lnTo>
                    <a:pt x="1371" y="400"/>
                  </a:lnTo>
                  <a:lnTo>
                    <a:pt x="1371" y="404"/>
                  </a:lnTo>
                  <a:lnTo>
                    <a:pt x="1373" y="404"/>
                  </a:lnTo>
                  <a:lnTo>
                    <a:pt x="1373" y="411"/>
                  </a:lnTo>
                  <a:lnTo>
                    <a:pt x="1375" y="411"/>
                  </a:lnTo>
                  <a:lnTo>
                    <a:pt x="1375" y="414"/>
                  </a:lnTo>
                  <a:lnTo>
                    <a:pt x="1380" y="414"/>
                  </a:lnTo>
                  <a:lnTo>
                    <a:pt x="1382" y="416"/>
                  </a:lnTo>
                  <a:lnTo>
                    <a:pt x="1382" y="418"/>
                  </a:lnTo>
                  <a:lnTo>
                    <a:pt x="1387" y="418"/>
                  </a:lnTo>
                  <a:lnTo>
                    <a:pt x="1390" y="423"/>
                  </a:lnTo>
                  <a:lnTo>
                    <a:pt x="1385" y="426"/>
                  </a:lnTo>
                  <a:lnTo>
                    <a:pt x="1385" y="430"/>
                  </a:lnTo>
                  <a:lnTo>
                    <a:pt x="1385" y="433"/>
                  </a:lnTo>
                  <a:lnTo>
                    <a:pt x="1385" y="433"/>
                  </a:lnTo>
                  <a:lnTo>
                    <a:pt x="1385" y="442"/>
                  </a:lnTo>
                  <a:lnTo>
                    <a:pt x="1385" y="447"/>
                  </a:lnTo>
                  <a:lnTo>
                    <a:pt x="1385" y="447"/>
                  </a:lnTo>
                  <a:lnTo>
                    <a:pt x="1390" y="454"/>
                  </a:lnTo>
                  <a:lnTo>
                    <a:pt x="1385" y="456"/>
                  </a:lnTo>
                  <a:lnTo>
                    <a:pt x="1380" y="456"/>
                  </a:lnTo>
                  <a:lnTo>
                    <a:pt x="1375" y="461"/>
                  </a:lnTo>
                  <a:lnTo>
                    <a:pt x="1380" y="461"/>
                  </a:lnTo>
                  <a:lnTo>
                    <a:pt x="1380" y="475"/>
                  </a:lnTo>
                  <a:lnTo>
                    <a:pt x="1375" y="485"/>
                  </a:lnTo>
                  <a:lnTo>
                    <a:pt x="1380" y="485"/>
                  </a:lnTo>
                  <a:lnTo>
                    <a:pt x="1380" y="492"/>
                  </a:lnTo>
                  <a:lnTo>
                    <a:pt x="1382" y="492"/>
                  </a:lnTo>
                  <a:lnTo>
                    <a:pt x="1390" y="494"/>
                  </a:lnTo>
                  <a:lnTo>
                    <a:pt x="1385" y="503"/>
                  </a:lnTo>
                  <a:lnTo>
                    <a:pt x="1390" y="501"/>
                  </a:lnTo>
                  <a:lnTo>
                    <a:pt x="1390" y="503"/>
                  </a:lnTo>
                  <a:lnTo>
                    <a:pt x="1390" y="506"/>
                  </a:lnTo>
                  <a:lnTo>
                    <a:pt x="1387" y="511"/>
                  </a:lnTo>
                  <a:lnTo>
                    <a:pt x="1394" y="508"/>
                  </a:lnTo>
                  <a:lnTo>
                    <a:pt x="1390" y="513"/>
                  </a:lnTo>
                  <a:lnTo>
                    <a:pt x="1390" y="520"/>
                  </a:lnTo>
                  <a:lnTo>
                    <a:pt x="1385" y="525"/>
                  </a:lnTo>
                  <a:lnTo>
                    <a:pt x="1385" y="522"/>
                  </a:lnTo>
                  <a:lnTo>
                    <a:pt x="1380" y="527"/>
                  </a:lnTo>
                  <a:lnTo>
                    <a:pt x="1382" y="527"/>
                  </a:lnTo>
                  <a:lnTo>
                    <a:pt x="1385" y="532"/>
                  </a:lnTo>
                  <a:lnTo>
                    <a:pt x="1382" y="532"/>
                  </a:lnTo>
                  <a:lnTo>
                    <a:pt x="1380" y="537"/>
                  </a:lnTo>
                  <a:lnTo>
                    <a:pt x="1380" y="534"/>
                  </a:lnTo>
                  <a:lnTo>
                    <a:pt x="1380" y="537"/>
                  </a:lnTo>
                  <a:lnTo>
                    <a:pt x="1375" y="539"/>
                  </a:lnTo>
                  <a:lnTo>
                    <a:pt x="1373" y="544"/>
                  </a:lnTo>
                  <a:lnTo>
                    <a:pt x="1368" y="541"/>
                  </a:lnTo>
                  <a:lnTo>
                    <a:pt x="1366" y="548"/>
                  </a:lnTo>
                  <a:lnTo>
                    <a:pt x="1366" y="546"/>
                  </a:lnTo>
                  <a:lnTo>
                    <a:pt x="1364" y="546"/>
                  </a:lnTo>
                  <a:lnTo>
                    <a:pt x="1364" y="553"/>
                  </a:lnTo>
                  <a:lnTo>
                    <a:pt x="1361" y="553"/>
                  </a:lnTo>
                  <a:lnTo>
                    <a:pt x="1359" y="551"/>
                  </a:lnTo>
                  <a:lnTo>
                    <a:pt x="1356" y="551"/>
                  </a:lnTo>
                  <a:lnTo>
                    <a:pt x="1356" y="555"/>
                  </a:lnTo>
                  <a:lnTo>
                    <a:pt x="1361" y="555"/>
                  </a:lnTo>
                  <a:lnTo>
                    <a:pt x="1368" y="563"/>
                  </a:lnTo>
                  <a:lnTo>
                    <a:pt x="1368" y="563"/>
                  </a:lnTo>
                  <a:lnTo>
                    <a:pt x="1356" y="572"/>
                  </a:lnTo>
                  <a:lnTo>
                    <a:pt x="1349" y="572"/>
                  </a:lnTo>
                  <a:lnTo>
                    <a:pt x="1349" y="574"/>
                  </a:lnTo>
                  <a:lnTo>
                    <a:pt x="1361" y="577"/>
                  </a:lnTo>
                  <a:lnTo>
                    <a:pt x="1371" y="577"/>
                  </a:lnTo>
                  <a:lnTo>
                    <a:pt x="1375" y="584"/>
                  </a:lnTo>
                  <a:lnTo>
                    <a:pt x="1378" y="586"/>
                  </a:lnTo>
                  <a:lnTo>
                    <a:pt x="1385" y="591"/>
                  </a:lnTo>
                  <a:lnTo>
                    <a:pt x="1385" y="586"/>
                  </a:lnTo>
                  <a:lnTo>
                    <a:pt x="1385" y="584"/>
                  </a:lnTo>
                  <a:lnTo>
                    <a:pt x="1390" y="586"/>
                  </a:lnTo>
                  <a:lnTo>
                    <a:pt x="1392" y="586"/>
                  </a:lnTo>
                  <a:lnTo>
                    <a:pt x="1390" y="591"/>
                  </a:lnTo>
                  <a:lnTo>
                    <a:pt x="1399" y="600"/>
                  </a:lnTo>
                  <a:lnTo>
                    <a:pt x="1406" y="603"/>
                  </a:lnTo>
                  <a:lnTo>
                    <a:pt x="1408" y="600"/>
                  </a:lnTo>
                  <a:lnTo>
                    <a:pt x="1408" y="603"/>
                  </a:lnTo>
                  <a:lnTo>
                    <a:pt x="1408" y="603"/>
                  </a:lnTo>
                  <a:lnTo>
                    <a:pt x="1413" y="605"/>
                  </a:lnTo>
                  <a:lnTo>
                    <a:pt x="1404" y="614"/>
                  </a:lnTo>
                  <a:lnTo>
                    <a:pt x="1404" y="622"/>
                  </a:lnTo>
                  <a:lnTo>
                    <a:pt x="1404" y="619"/>
                  </a:lnTo>
                  <a:lnTo>
                    <a:pt x="1401" y="619"/>
                  </a:lnTo>
                  <a:lnTo>
                    <a:pt x="1404" y="629"/>
                  </a:lnTo>
                  <a:lnTo>
                    <a:pt x="1397" y="633"/>
                  </a:lnTo>
                  <a:lnTo>
                    <a:pt x="1392" y="629"/>
                  </a:lnTo>
                  <a:lnTo>
                    <a:pt x="1392" y="624"/>
                  </a:lnTo>
                  <a:lnTo>
                    <a:pt x="1390" y="622"/>
                  </a:lnTo>
                  <a:lnTo>
                    <a:pt x="1382" y="624"/>
                  </a:lnTo>
                  <a:lnTo>
                    <a:pt x="1378" y="633"/>
                  </a:lnTo>
                  <a:lnTo>
                    <a:pt x="1385" y="640"/>
                  </a:lnTo>
                  <a:lnTo>
                    <a:pt x="1390" y="638"/>
                  </a:lnTo>
                  <a:lnTo>
                    <a:pt x="1392" y="645"/>
                  </a:lnTo>
                  <a:lnTo>
                    <a:pt x="1394" y="645"/>
                  </a:lnTo>
                  <a:lnTo>
                    <a:pt x="1390" y="648"/>
                  </a:lnTo>
                  <a:lnTo>
                    <a:pt x="1387" y="643"/>
                  </a:lnTo>
                  <a:lnTo>
                    <a:pt x="1385" y="645"/>
                  </a:lnTo>
                  <a:lnTo>
                    <a:pt x="1380" y="645"/>
                  </a:lnTo>
                  <a:lnTo>
                    <a:pt x="1380" y="648"/>
                  </a:lnTo>
                  <a:lnTo>
                    <a:pt x="1380" y="655"/>
                  </a:lnTo>
                  <a:lnTo>
                    <a:pt x="1382" y="659"/>
                  </a:lnTo>
                  <a:lnTo>
                    <a:pt x="1380" y="674"/>
                  </a:lnTo>
                  <a:lnTo>
                    <a:pt x="1375" y="671"/>
                  </a:lnTo>
                  <a:lnTo>
                    <a:pt x="1371" y="674"/>
                  </a:lnTo>
                  <a:lnTo>
                    <a:pt x="1368" y="671"/>
                  </a:lnTo>
                  <a:lnTo>
                    <a:pt x="1368" y="676"/>
                  </a:lnTo>
                  <a:lnTo>
                    <a:pt x="1366" y="676"/>
                  </a:lnTo>
                  <a:lnTo>
                    <a:pt x="1364" y="674"/>
                  </a:lnTo>
                  <a:lnTo>
                    <a:pt x="1361" y="671"/>
                  </a:lnTo>
                  <a:lnTo>
                    <a:pt x="1359" y="676"/>
                  </a:lnTo>
                  <a:lnTo>
                    <a:pt x="1356" y="676"/>
                  </a:lnTo>
                  <a:lnTo>
                    <a:pt x="1356" y="678"/>
                  </a:lnTo>
                  <a:lnTo>
                    <a:pt x="1359" y="681"/>
                  </a:lnTo>
                  <a:lnTo>
                    <a:pt x="1371" y="683"/>
                  </a:lnTo>
                  <a:lnTo>
                    <a:pt x="1368" y="685"/>
                  </a:lnTo>
                  <a:lnTo>
                    <a:pt x="1373" y="685"/>
                  </a:lnTo>
                  <a:lnTo>
                    <a:pt x="1373" y="690"/>
                  </a:lnTo>
                  <a:lnTo>
                    <a:pt x="1371" y="690"/>
                  </a:lnTo>
                  <a:lnTo>
                    <a:pt x="1371" y="690"/>
                  </a:lnTo>
                  <a:lnTo>
                    <a:pt x="1368" y="690"/>
                  </a:lnTo>
                  <a:lnTo>
                    <a:pt x="1364" y="688"/>
                  </a:lnTo>
                  <a:lnTo>
                    <a:pt x="1364" y="690"/>
                  </a:lnTo>
                  <a:lnTo>
                    <a:pt x="1366" y="690"/>
                  </a:lnTo>
                  <a:lnTo>
                    <a:pt x="1366" y="690"/>
                  </a:lnTo>
                  <a:lnTo>
                    <a:pt x="1361" y="688"/>
                  </a:lnTo>
                  <a:lnTo>
                    <a:pt x="1356" y="685"/>
                  </a:lnTo>
                  <a:lnTo>
                    <a:pt x="1352" y="690"/>
                  </a:lnTo>
                  <a:lnTo>
                    <a:pt x="1345" y="692"/>
                  </a:lnTo>
                  <a:lnTo>
                    <a:pt x="1349" y="697"/>
                  </a:lnTo>
                  <a:lnTo>
                    <a:pt x="1349" y="700"/>
                  </a:lnTo>
                  <a:lnTo>
                    <a:pt x="1352" y="700"/>
                  </a:lnTo>
                  <a:lnTo>
                    <a:pt x="1352" y="707"/>
                  </a:lnTo>
                  <a:lnTo>
                    <a:pt x="1354" y="709"/>
                  </a:lnTo>
                  <a:lnTo>
                    <a:pt x="1356" y="709"/>
                  </a:lnTo>
                  <a:lnTo>
                    <a:pt x="1354" y="711"/>
                  </a:lnTo>
                  <a:lnTo>
                    <a:pt x="1356" y="711"/>
                  </a:lnTo>
                  <a:lnTo>
                    <a:pt x="1356" y="714"/>
                  </a:lnTo>
                  <a:lnTo>
                    <a:pt x="1361" y="718"/>
                  </a:lnTo>
                  <a:lnTo>
                    <a:pt x="1366" y="721"/>
                  </a:lnTo>
                  <a:lnTo>
                    <a:pt x="1368" y="723"/>
                  </a:lnTo>
                  <a:lnTo>
                    <a:pt x="1373" y="718"/>
                  </a:lnTo>
                  <a:lnTo>
                    <a:pt x="1380" y="721"/>
                  </a:lnTo>
                  <a:lnTo>
                    <a:pt x="1380" y="723"/>
                  </a:lnTo>
                  <a:lnTo>
                    <a:pt x="1378" y="721"/>
                  </a:lnTo>
                  <a:lnTo>
                    <a:pt x="1380" y="725"/>
                  </a:lnTo>
                  <a:lnTo>
                    <a:pt x="1385" y="723"/>
                  </a:lnTo>
                  <a:lnTo>
                    <a:pt x="1390" y="728"/>
                  </a:lnTo>
                  <a:lnTo>
                    <a:pt x="1385" y="730"/>
                  </a:lnTo>
                  <a:lnTo>
                    <a:pt x="1380" y="730"/>
                  </a:lnTo>
                  <a:lnTo>
                    <a:pt x="1382" y="733"/>
                  </a:lnTo>
                  <a:lnTo>
                    <a:pt x="1385" y="735"/>
                  </a:lnTo>
                  <a:lnTo>
                    <a:pt x="1390" y="735"/>
                  </a:lnTo>
                  <a:lnTo>
                    <a:pt x="1390" y="737"/>
                  </a:lnTo>
                  <a:lnTo>
                    <a:pt x="1390" y="735"/>
                  </a:lnTo>
                  <a:lnTo>
                    <a:pt x="1392" y="737"/>
                  </a:lnTo>
                  <a:lnTo>
                    <a:pt x="1397" y="740"/>
                  </a:lnTo>
                  <a:lnTo>
                    <a:pt x="1404" y="735"/>
                  </a:lnTo>
                  <a:lnTo>
                    <a:pt x="1406" y="737"/>
                  </a:lnTo>
                  <a:lnTo>
                    <a:pt x="1406" y="740"/>
                  </a:lnTo>
                  <a:lnTo>
                    <a:pt x="1408" y="742"/>
                  </a:lnTo>
                  <a:lnTo>
                    <a:pt x="1404" y="742"/>
                  </a:lnTo>
                  <a:lnTo>
                    <a:pt x="1404" y="749"/>
                  </a:lnTo>
                  <a:lnTo>
                    <a:pt x="1408" y="749"/>
                  </a:lnTo>
                  <a:lnTo>
                    <a:pt x="1413" y="740"/>
                  </a:lnTo>
                  <a:lnTo>
                    <a:pt x="1413" y="742"/>
                  </a:lnTo>
                  <a:lnTo>
                    <a:pt x="1413" y="747"/>
                  </a:lnTo>
                  <a:lnTo>
                    <a:pt x="1416" y="747"/>
                  </a:lnTo>
                  <a:lnTo>
                    <a:pt x="1413" y="751"/>
                  </a:lnTo>
                  <a:lnTo>
                    <a:pt x="1413" y="756"/>
                  </a:lnTo>
                  <a:lnTo>
                    <a:pt x="1413" y="756"/>
                  </a:lnTo>
                  <a:lnTo>
                    <a:pt x="1404" y="761"/>
                  </a:lnTo>
                  <a:lnTo>
                    <a:pt x="1404" y="761"/>
                  </a:lnTo>
                  <a:lnTo>
                    <a:pt x="1406" y="766"/>
                  </a:lnTo>
                  <a:lnTo>
                    <a:pt x="1413" y="770"/>
                  </a:lnTo>
                  <a:lnTo>
                    <a:pt x="1432" y="787"/>
                  </a:lnTo>
                  <a:lnTo>
                    <a:pt x="1432" y="785"/>
                  </a:lnTo>
                  <a:lnTo>
                    <a:pt x="1437" y="785"/>
                  </a:lnTo>
                  <a:lnTo>
                    <a:pt x="1437" y="789"/>
                  </a:lnTo>
                  <a:lnTo>
                    <a:pt x="1439" y="789"/>
                  </a:lnTo>
                  <a:lnTo>
                    <a:pt x="1442" y="789"/>
                  </a:lnTo>
                  <a:lnTo>
                    <a:pt x="1442" y="792"/>
                  </a:lnTo>
                  <a:lnTo>
                    <a:pt x="1442" y="794"/>
                  </a:lnTo>
                  <a:lnTo>
                    <a:pt x="1444" y="796"/>
                  </a:lnTo>
                  <a:lnTo>
                    <a:pt x="1446" y="794"/>
                  </a:lnTo>
                  <a:lnTo>
                    <a:pt x="1451" y="799"/>
                  </a:lnTo>
                  <a:lnTo>
                    <a:pt x="1446" y="803"/>
                  </a:lnTo>
                  <a:lnTo>
                    <a:pt x="1449" y="806"/>
                  </a:lnTo>
                  <a:lnTo>
                    <a:pt x="1446" y="811"/>
                  </a:lnTo>
                  <a:lnTo>
                    <a:pt x="1449" y="813"/>
                  </a:lnTo>
                  <a:lnTo>
                    <a:pt x="1446" y="813"/>
                  </a:lnTo>
                  <a:lnTo>
                    <a:pt x="1442" y="813"/>
                  </a:lnTo>
                  <a:lnTo>
                    <a:pt x="1437" y="818"/>
                  </a:lnTo>
                  <a:lnTo>
                    <a:pt x="1444" y="832"/>
                  </a:lnTo>
                  <a:lnTo>
                    <a:pt x="1446" y="832"/>
                  </a:lnTo>
                  <a:lnTo>
                    <a:pt x="1446" y="834"/>
                  </a:lnTo>
                  <a:lnTo>
                    <a:pt x="1446" y="836"/>
                  </a:lnTo>
                  <a:lnTo>
                    <a:pt x="1446" y="841"/>
                  </a:lnTo>
                  <a:lnTo>
                    <a:pt x="1444" y="841"/>
                  </a:lnTo>
                  <a:lnTo>
                    <a:pt x="1442" y="839"/>
                  </a:lnTo>
                  <a:lnTo>
                    <a:pt x="1442" y="846"/>
                  </a:lnTo>
                  <a:lnTo>
                    <a:pt x="1439" y="846"/>
                  </a:lnTo>
                  <a:lnTo>
                    <a:pt x="1437" y="851"/>
                  </a:lnTo>
                  <a:lnTo>
                    <a:pt x="1437" y="851"/>
                  </a:lnTo>
                  <a:lnTo>
                    <a:pt x="1437" y="853"/>
                  </a:lnTo>
                  <a:lnTo>
                    <a:pt x="1430" y="860"/>
                  </a:lnTo>
                  <a:lnTo>
                    <a:pt x="1432" y="865"/>
                  </a:lnTo>
                  <a:lnTo>
                    <a:pt x="1430" y="865"/>
                  </a:lnTo>
                  <a:lnTo>
                    <a:pt x="1420" y="867"/>
                  </a:lnTo>
                  <a:lnTo>
                    <a:pt x="1418" y="867"/>
                  </a:lnTo>
                  <a:lnTo>
                    <a:pt x="1418" y="870"/>
                  </a:lnTo>
                  <a:lnTo>
                    <a:pt x="1418" y="870"/>
                  </a:lnTo>
                  <a:lnTo>
                    <a:pt x="1418" y="874"/>
                  </a:lnTo>
                  <a:lnTo>
                    <a:pt x="1423" y="877"/>
                  </a:lnTo>
                  <a:lnTo>
                    <a:pt x="1420" y="884"/>
                  </a:lnTo>
                  <a:lnTo>
                    <a:pt x="1418" y="888"/>
                  </a:lnTo>
                  <a:lnTo>
                    <a:pt x="1420" y="888"/>
                  </a:lnTo>
                  <a:lnTo>
                    <a:pt x="1418" y="896"/>
                  </a:lnTo>
                  <a:lnTo>
                    <a:pt x="1418" y="896"/>
                  </a:lnTo>
                  <a:lnTo>
                    <a:pt x="1416" y="893"/>
                  </a:lnTo>
                  <a:lnTo>
                    <a:pt x="1413" y="898"/>
                  </a:lnTo>
                  <a:lnTo>
                    <a:pt x="1416" y="900"/>
                  </a:lnTo>
                  <a:lnTo>
                    <a:pt x="1416" y="903"/>
                  </a:lnTo>
                  <a:lnTo>
                    <a:pt x="1416" y="907"/>
                  </a:lnTo>
                  <a:lnTo>
                    <a:pt x="1413" y="907"/>
                  </a:lnTo>
                  <a:lnTo>
                    <a:pt x="1411" y="907"/>
                  </a:lnTo>
                  <a:lnTo>
                    <a:pt x="1411" y="912"/>
                  </a:lnTo>
                  <a:lnTo>
                    <a:pt x="1411" y="914"/>
                  </a:lnTo>
                  <a:lnTo>
                    <a:pt x="1406" y="919"/>
                  </a:lnTo>
                  <a:lnTo>
                    <a:pt x="1404" y="914"/>
                  </a:lnTo>
                  <a:lnTo>
                    <a:pt x="1394" y="917"/>
                  </a:lnTo>
                  <a:lnTo>
                    <a:pt x="1394" y="917"/>
                  </a:lnTo>
                  <a:lnTo>
                    <a:pt x="1397" y="919"/>
                  </a:lnTo>
                  <a:lnTo>
                    <a:pt x="1394" y="919"/>
                  </a:lnTo>
                  <a:lnTo>
                    <a:pt x="1394" y="924"/>
                  </a:lnTo>
                  <a:lnTo>
                    <a:pt x="1390" y="926"/>
                  </a:lnTo>
                  <a:lnTo>
                    <a:pt x="1387" y="926"/>
                  </a:lnTo>
                  <a:lnTo>
                    <a:pt x="1387" y="929"/>
                  </a:lnTo>
                  <a:lnTo>
                    <a:pt x="1385" y="929"/>
                  </a:lnTo>
                  <a:lnTo>
                    <a:pt x="1382" y="924"/>
                  </a:lnTo>
                  <a:lnTo>
                    <a:pt x="1378" y="919"/>
                  </a:lnTo>
                  <a:lnTo>
                    <a:pt x="1375" y="922"/>
                  </a:lnTo>
                  <a:lnTo>
                    <a:pt x="1364" y="931"/>
                  </a:lnTo>
                  <a:lnTo>
                    <a:pt x="1364" y="933"/>
                  </a:lnTo>
                  <a:lnTo>
                    <a:pt x="1359" y="933"/>
                  </a:lnTo>
                  <a:lnTo>
                    <a:pt x="1356" y="938"/>
                  </a:lnTo>
                  <a:lnTo>
                    <a:pt x="1352" y="943"/>
                  </a:lnTo>
                  <a:lnTo>
                    <a:pt x="1352" y="948"/>
                  </a:lnTo>
                  <a:lnTo>
                    <a:pt x="1352" y="952"/>
                  </a:lnTo>
                  <a:lnTo>
                    <a:pt x="1356" y="952"/>
                  </a:lnTo>
                  <a:lnTo>
                    <a:pt x="1361" y="952"/>
                  </a:lnTo>
                  <a:lnTo>
                    <a:pt x="1359" y="957"/>
                  </a:lnTo>
                  <a:lnTo>
                    <a:pt x="1361" y="959"/>
                  </a:lnTo>
                  <a:lnTo>
                    <a:pt x="1361" y="964"/>
                  </a:lnTo>
                  <a:lnTo>
                    <a:pt x="1366" y="966"/>
                  </a:lnTo>
                  <a:lnTo>
                    <a:pt x="1361" y="969"/>
                  </a:lnTo>
                  <a:lnTo>
                    <a:pt x="1361" y="971"/>
                  </a:lnTo>
                  <a:lnTo>
                    <a:pt x="1359" y="976"/>
                  </a:lnTo>
                  <a:lnTo>
                    <a:pt x="1356" y="976"/>
                  </a:lnTo>
                  <a:lnTo>
                    <a:pt x="1352" y="978"/>
                  </a:lnTo>
                  <a:lnTo>
                    <a:pt x="1352" y="981"/>
                  </a:lnTo>
                  <a:lnTo>
                    <a:pt x="1349" y="976"/>
                  </a:lnTo>
                  <a:lnTo>
                    <a:pt x="1347" y="976"/>
                  </a:lnTo>
                  <a:lnTo>
                    <a:pt x="1347" y="976"/>
                  </a:lnTo>
                  <a:lnTo>
                    <a:pt x="1342" y="976"/>
                  </a:lnTo>
                  <a:lnTo>
                    <a:pt x="1335" y="971"/>
                  </a:lnTo>
                  <a:lnTo>
                    <a:pt x="1335" y="976"/>
                  </a:lnTo>
                  <a:lnTo>
                    <a:pt x="1333" y="976"/>
                  </a:lnTo>
                  <a:lnTo>
                    <a:pt x="1328" y="971"/>
                  </a:lnTo>
                  <a:lnTo>
                    <a:pt x="1328" y="966"/>
                  </a:lnTo>
                  <a:lnTo>
                    <a:pt x="1328" y="966"/>
                  </a:lnTo>
                  <a:lnTo>
                    <a:pt x="1326" y="966"/>
                  </a:lnTo>
                  <a:lnTo>
                    <a:pt x="1321" y="971"/>
                  </a:lnTo>
                  <a:lnTo>
                    <a:pt x="1316" y="976"/>
                  </a:lnTo>
                  <a:lnTo>
                    <a:pt x="1314" y="983"/>
                  </a:lnTo>
                  <a:lnTo>
                    <a:pt x="1316" y="985"/>
                  </a:lnTo>
                  <a:lnTo>
                    <a:pt x="1312" y="988"/>
                  </a:lnTo>
                  <a:lnTo>
                    <a:pt x="1312" y="995"/>
                  </a:lnTo>
                  <a:lnTo>
                    <a:pt x="1312" y="995"/>
                  </a:lnTo>
                  <a:lnTo>
                    <a:pt x="1312" y="990"/>
                  </a:lnTo>
                  <a:lnTo>
                    <a:pt x="1307" y="988"/>
                  </a:lnTo>
                  <a:lnTo>
                    <a:pt x="1297" y="995"/>
                  </a:lnTo>
                  <a:lnTo>
                    <a:pt x="1290" y="990"/>
                  </a:lnTo>
                  <a:lnTo>
                    <a:pt x="1283" y="992"/>
                  </a:lnTo>
                  <a:lnTo>
                    <a:pt x="1274" y="999"/>
                  </a:lnTo>
                  <a:lnTo>
                    <a:pt x="1274" y="997"/>
                  </a:lnTo>
                  <a:lnTo>
                    <a:pt x="1271" y="999"/>
                  </a:lnTo>
                  <a:lnTo>
                    <a:pt x="1267" y="997"/>
                  </a:lnTo>
                  <a:lnTo>
                    <a:pt x="1264" y="997"/>
                  </a:lnTo>
                  <a:lnTo>
                    <a:pt x="1264" y="995"/>
                  </a:lnTo>
                  <a:lnTo>
                    <a:pt x="1262" y="999"/>
                  </a:lnTo>
                  <a:lnTo>
                    <a:pt x="1262" y="997"/>
                  </a:lnTo>
                  <a:lnTo>
                    <a:pt x="1260" y="997"/>
                  </a:lnTo>
                  <a:lnTo>
                    <a:pt x="1255" y="997"/>
                  </a:lnTo>
                  <a:lnTo>
                    <a:pt x="1253" y="1004"/>
                  </a:lnTo>
                  <a:lnTo>
                    <a:pt x="1250" y="999"/>
                  </a:lnTo>
                  <a:lnTo>
                    <a:pt x="1248" y="1002"/>
                  </a:lnTo>
                  <a:lnTo>
                    <a:pt x="1250" y="1007"/>
                  </a:lnTo>
                  <a:lnTo>
                    <a:pt x="1241" y="1009"/>
                  </a:lnTo>
                  <a:lnTo>
                    <a:pt x="1241" y="1007"/>
                  </a:lnTo>
                  <a:lnTo>
                    <a:pt x="1238" y="1009"/>
                  </a:lnTo>
                  <a:lnTo>
                    <a:pt x="1236" y="1007"/>
                  </a:lnTo>
                  <a:lnTo>
                    <a:pt x="1234" y="1009"/>
                  </a:lnTo>
                  <a:lnTo>
                    <a:pt x="1234" y="1007"/>
                  </a:lnTo>
                  <a:lnTo>
                    <a:pt x="1227" y="1007"/>
                  </a:lnTo>
                  <a:lnTo>
                    <a:pt x="1227" y="1004"/>
                  </a:lnTo>
                  <a:lnTo>
                    <a:pt x="1234" y="999"/>
                  </a:lnTo>
                  <a:lnTo>
                    <a:pt x="1231" y="995"/>
                  </a:lnTo>
                  <a:lnTo>
                    <a:pt x="1229" y="995"/>
                  </a:lnTo>
                  <a:lnTo>
                    <a:pt x="1227" y="999"/>
                  </a:lnTo>
                  <a:lnTo>
                    <a:pt x="1222" y="997"/>
                  </a:lnTo>
                  <a:lnTo>
                    <a:pt x="1219" y="1002"/>
                  </a:lnTo>
                  <a:lnTo>
                    <a:pt x="1215" y="1002"/>
                  </a:lnTo>
                  <a:lnTo>
                    <a:pt x="1212" y="999"/>
                  </a:lnTo>
                  <a:lnTo>
                    <a:pt x="1208" y="1007"/>
                  </a:lnTo>
                  <a:lnTo>
                    <a:pt x="1208" y="1007"/>
                  </a:lnTo>
                  <a:lnTo>
                    <a:pt x="1208" y="1009"/>
                  </a:lnTo>
                  <a:lnTo>
                    <a:pt x="1210" y="1011"/>
                  </a:lnTo>
                  <a:lnTo>
                    <a:pt x="1208" y="1014"/>
                  </a:lnTo>
                  <a:lnTo>
                    <a:pt x="1210" y="1016"/>
                  </a:lnTo>
                  <a:lnTo>
                    <a:pt x="1203" y="1018"/>
                  </a:lnTo>
                  <a:lnTo>
                    <a:pt x="1203" y="1028"/>
                  </a:lnTo>
                  <a:lnTo>
                    <a:pt x="1203" y="1035"/>
                  </a:lnTo>
                  <a:lnTo>
                    <a:pt x="1189" y="1037"/>
                  </a:lnTo>
                  <a:lnTo>
                    <a:pt x="1189" y="1042"/>
                  </a:lnTo>
                  <a:lnTo>
                    <a:pt x="1184" y="1049"/>
                  </a:lnTo>
                  <a:lnTo>
                    <a:pt x="1182" y="1049"/>
                  </a:lnTo>
                  <a:lnTo>
                    <a:pt x="1182" y="1047"/>
                  </a:lnTo>
                  <a:lnTo>
                    <a:pt x="1179" y="1047"/>
                  </a:lnTo>
                  <a:lnTo>
                    <a:pt x="1179" y="1047"/>
                  </a:lnTo>
                  <a:lnTo>
                    <a:pt x="1177" y="1047"/>
                  </a:lnTo>
                  <a:lnTo>
                    <a:pt x="1179" y="1049"/>
                  </a:lnTo>
                  <a:lnTo>
                    <a:pt x="1175" y="1049"/>
                  </a:lnTo>
                  <a:lnTo>
                    <a:pt x="1177" y="1051"/>
                  </a:lnTo>
                  <a:lnTo>
                    <a:pt x="1175" y="1056"/>
                  </a:lnTo>
                  <a:lnTo>
                    <a:pt x="1172" y="1061"/>
                  </a:lnTo>
                  <a:lnTo>
                    <a:pt x="1170" y="1063"/>
                  </a:lnTo>
                  <a:lnTo>
                    <a:pt x="1172" y="1068"/>
                  </a:lnTo>
                  <a:lnTo>
                    <a:pt x="1170" y="1077"/>
                  </a:lnTo>
                  <a:lnTo>
                    <a:pt x="1170" y="1082"/>
                  </a:lnTo>
                  <a:lnTo>
                    <a:pt x="1170" y="1087"/>
                  </a:lnTo>
                  <a:lnTo>
                    <a:pt x="1172" y="1089"/>
                  </a:lnTo>
                  <a:lnTo>
                    <a:pt x="1170" y="1089"/>
                  </a:lnTo>
                  <a:lnTo>
                    <a:pt x="1172" y="1099"/>
                  </a:lnTo>
                  <a:lnTo>
                    <a:pt x="1175" y="1099"/>
                  </a:lnTo>
                  <a:lnTo>
                    <a:pt x="1179" y="1092"/>
                  </a:lnTo>
                  <a:lnTo>
                    <a:pt x="1186" y="1103"/>
                  </a:lnTo>
                  <a:lnTo>
                    <a:pt x="1193" y="1103"/>
                  </a:lnTo>
                  <a:lnTo>
                    <a:pt x="1205" y="1103"/>
                  </a:lnTo>
                  <a:lnTo>
                    <a:pt x="1203" y="1108"/>
                  </a:lnTo>
                  <a:lnTo>
                    <a:pt x="1208" y="1118"/>
                  </a:lnTo>
                  <a:lnTo>
                    <a:pt x="1212" y="1129"/>
                  </a:lnTo>
                  <a:lnTo>
                    <a:pt x="1212" y="1134"/>
                  </a:lnTo>
                  <a:lnTo>
                    <a:pt x="1210" y="1136"/>
                  </a:lnTo>
                  <a:lnTo>
                    <a:pt x="1208" y="1139"/>
                  </a:lnTo>
                  <a:lnTo>
                    <a:pt x="1212" y="1144"/>
                  </a:lnTo>
                  <a:lnTo>
                    <a:pt x="1208" y="1151"/>
                  </a:lnTo>
                  <a:lnTo>
                    <a:pt x="1203" y="1148"/>
                  </a:lnTo>
                  <a:lnTo>
                    <a:pt x="1203" y="1153"/>
                  </a:lnTo>
                  <a:lnTo>
                    <a:pt x="1203" y="1151"/>
                  </a:lnTo>
                  <a:lnTo>
                    <a:pt x="1203" y="1153"/>
                  </a:lnTo>
                  <a:lnTo>
                    <a:pt x="1201" y="1153"/>
                  </a:lnTo>
                  <a:lnTo>
                    <a:pt x="1196" y="1155"/>
                  </a:lnTo>
                  <a:lnTo>
                    <a:pt x="1196" y="1160"/>
                  </a:lnTo>
                  <a:lnTo>
                    <a:pt x="1189" y="1162"/>
                  </a:lnTo>
                  <a:lnTo>
                    <a:pt x="1189" y="1160"/>
                  </a:lnTo>
                  <a:lnTo>
                    <a:pt x="1186" y="1160"/>
                  </a:lnTo>
                  <a:lnTo>
                    <a:pt x="1182" y="1162"/>
                  </a:lnTo>
                  <a:lnTo>
                    <a:pt x="1179" y="1160"/>
                  </a:lnTo>
                  <a:lnTo>
                    <a:pt x="1177" y="1162"/>
                  </a:lnTo>
                  <a:lnTo>
                    <a:pt x="1175" y="1155"/>
                  </a:lnTo>
                  <a:lnTo>
                    <a:pt x="1170" y="1151"/>
                  </a:lnTo>
                  <a:lnTo>
                    <a:pt x="1167" y="1155"/>
                  </a:lnTo>
                  <a:lnTo>
                    <a:pt x="1163" y="1153"/>
                  </a:lnTo>
                  <a:lnTo>
                    <a:pt x="1163" y="1160"/>
                  </a:lnTo>
                  <a:lnTo>
                    <a:pt x="1163" y="1160"/>
                  </a:lnTo>
                  <a:lnTo>
                    <a:pt x="1160" y="1162"/>
                  </a:lnTo>
                  <a:lnTo>
                    <a:pt x="1156" y="1160"/>
                  </a:lnTo>
                  <a:lnTo>
                    <a:pt x="1158" y="1155"/>
                  </a:lnTo>
                  <a:lnTo>
                    <a:pt x="1153" y="1155"/>
                  </a:lnTo>
                  <a:lnTo>
                    <a:pt x="1153" y="1160"/>
                  </a:lnTo>
                  <a:lnTo>
                    <a:pt x="1156" y="1162"/>
                  </a:lnTo>
                  <a:lnTo>
                    <a:pt x="1156" y="1167"/>
                  </a:lnTo>
                  <a:lnTo>
                    <a:pt x="1151" y="1167"/>
                  </a:lnTo>
                  <a:lnTo>
                    <a:pt x="1151" y="1170"/>
                  </a:lnTo>
                  <a:lnTo>
                    <a:pt x="1149" y="1172"/>
                  </a:lnTo>
                  <a:lnTo>
                    <a:pt x="1146" y="1174"/>
                  </a:lnTo>
                  <a:lnTo>
                    <a:pt x="1149" y="1179"/>
                  </a:lnTo>
                  <a:lnTo>
                    <a:pt x="1146" y="1179"/>
                  </a:lnTo>
                  <a:lnTo>
                    <a:pt x="1146" y="1181"/>
                  </a:lnTo>
                  <a:lnTo>
                    <a:pt x="1139" y="1179"/>
                  </a:lnTo>
                  <a:lnTo>
                    <a:pt x="1139" y="1174"/>
                  </a:lnTo>
                  <a:lnTo>
                    <a:pt x="1137" y="1170"/>
                  </a:lnTo>
                  <a:lnTo>
                    <a:pt x="1132" y="1165"/>
                  </a:lnTo>
                  <a:lnTo>
                    <a:pt x="1132" y="1167"/>
                  </a:lnTo>
                  <a:lnTo>
                    <a:pt x="1130" y="1165"/>
                  </a:lnTo>
                  <a:lnTo>
                    <a:pt x="1130" y="1167"/>
                  </a:lnTo>
                  <a:lnTo>
                    <a:pt x="1127" y="1167"/>
                  </a:lnTo>
                  <a:lnTo>
                    <a:pt x="1123" y="1167"/>
                  </a:lnTo>
                  <a:lnTo>
                    <a:pt x="1120" y="1165"/>
                  </a:lnTo>
                  <a:lnTo>
                    <a:pt x="1118" y="1162"/>
                  </a:lnTo>
                  <a:lnTo>
                    <a:pt x="1118" y="1160"/>
                  </a:lnTo>
                  <a:lnTo>
                    <a:pt x="1113" y="1160"/>
                  </a:lnTo>
                  <a:lnTo>
                    <a:pt x="1116" y="1155"/>
                  </a:lnTo>
                  <a:lnTo>
                    <a:pt x="1118" y="1155"/>
                  </a:lnTo>
                  <a:lnTo>
                    <a:pt x="1118" y="1155"/>
                  </a:lnTo>
                  <a:lnTo>
                    <a:pt x="1113" y="1155"/>
                  </a:lnTo>
                  <a:lnTo>
                    <a:pt x="1113" y="1158"/>
                  </a:lnTo>
                  <a:lnTo>
                    <a:pt x="1111" y="1155"/>
                  </a:lnTo>
                  <a:lnTo>
                    <a:pt x="1108" y="1155"/>
                  </a:lnTo>
                  <a:lnTo>
                    <a:pt x="1108" y="1165"/>
                  </a:lnTo>
                  <a:lnTo>
                    <a:pt x="1104" y="1160"/>
                  </a:lnTo>
                  <a:lnTo>
                    <a:pt x="1094" y="1162"/>
                  </a:lnTo>
                  <a:lnTo>
                    <a:pt x="1094" y="1162"/>
                  </a:lnTo>
                  <a:lnTo>
                    <a:pt x="1094" y="1165"/>
                  </a:lnTo>
                  <a:lnTo>
                    <a:pt x="1090" y="1165"/>
                  </a:lnTo>
                  <a:lnTo>
                    <a:pt x="1087" y="1162"/>
                  </a:lnTo>
                  <a:lnTo>
                    <a:pt x="1085" y="1165"/>
                  </a:lnTo>
                  <a:lnTo>
                    <a:pt x="1082" y="1165"/>
                  </a:lnTo>
                  <a:lnTo>
                    <a:pt x="1080" y="1165"/>
                  </a:lnTo>
                  <a:lnTo>
                    <a:pt x="1073" y="1167"/>
                  </a:lnTo>
                  <a:lnTo>
                    <a:pt x="1066" y="1160"/>
                  </a:lnTo>
                  <a:lnTo>
                    <a:pt x="1061" y="1160"/>
                  </a:lnTo>
                  <a:lnTo>
                    <a:pt x="1061" y="1155"/>
                  </a:lnTo>
                  <a:lnTo>
                    <a:pt x="1054" y="1158"/>
                  </a:lnTo>
                  <a:lnTo>
                    <a:pt x="1052" y="1160"/>
                  </a:lnTo>
                  <a:lnTo>
                    <a:pt x="1052" y="1160"/>
                  </a:lnTo>
                  <a:lnTo>
                    <a:pt x="1049" y="1160"/>
                  </a:lnTo>
                  <a:lnTo>
                    <a:pt x="1047" y="1155"/>
                  </a:lnTo>
                  <a:lnTo>
                    <a:pt x="1047" y="1155"/>
                  </a:lnTo>
                  <a:lnTo>
                    <a:pt x="1047" y="1158"/>
                  </a:lnTo>
                  <a:lnTo>
                    <a:pt x="1042" y="1155"/>
                  </a:lnTo>
                  <a:lnTo>
                    <a:pt x="1042" y="1153"/>
                  </a:lnTo>
                  <a:lnTo>
                    <a:pt x="1038" y="1148"/>
                  </a:lnTo>
                  <a:lnTo>
                    <a:pt x="1038" y="1146"/>
                  </a:lnTo>
                  <a:lnTo>
                    <a:pt x="1026" y="1148"/>
                  </a:lnTo>
                  <a:lnTo>
                    <a:pt x="1019" y="1148"/>
                  </a:lnTo>
                  <a:lnTo>
                    <a:pt x="1014" y="1158"/>
                  </a:lnTo>
                  <a:lnTo>
                    <a:pt x="1016" y="1160"/>
                  </a:lnTo>
                  <a:lnTo>
                    <a:pt x="1021" y="1162"/>
                  </a:lnTo>
                  <a:lnTo>
                    <a:pt x="1023" y="1170"/>
                  </a:lnTo>
                  <a:lnTo>
                    <a:pt x="1023" y="1170"/>
                  </a:lnTo>
                  <a:lnTo>
                    <a:pt x="1023" y="1174"/>
                  </a:lnTo>
                  <a:lnTo>
                    <a:pt x="1023" y="1177"/>
                  </a:lnTo>
                  <a:lnTo>
                    <a:pt x="1016" y="1179"/>
                  </a:lnTo>
                  <a:lnTo>
                    <a:pt x="1004" y="1174"/>
                  </a:lnTo>
                  <a:lnTo>
                    <a:pt x="1002" y="1179"/>
                  </a:lnTo>
                  <a:lnTo>
                    <a:pt x="995" y="1174"/>
                  </a:lnTo>
                  <a:lnTo>
                    <a:pt x="990" y="1174"/>
                  </a:lnTo>
                  <a:lnTo>
                    <a:pt x="988" y="1177"/>
                  </a:lnTo>
                  <a:lnTo>
                    <a:pt x="988" y="1184"/>
                  </a:lnTo>
                  <a:lnTo>
                    <a:pt x="986" y="1184"/>
                  </a:lnTo>
                  <a:lnTo>
                    <a:pt x="986" y="1186"/>
                  </a:lnTo>
                  <a:lnTo>
                    <a:pt x="988" y="1188"/>
                  </a:lnTo>
                  <a:lnTo>
                    <a:pt x="990" y="1198"/>
                  </a:lnTo>
                  <a:lnTo>
                    <a:pt x="988" y="1198"/>
                  </a:lnTo>
                  <a:lnTo>
                    <a:pt x="983" y="1198"/>
                  </a:lnTo>
                  <a:lnTo>
                    <a:pt x="981" y="1198"/>
                  </a:lnTo>
                  <a:lnTo>
                    <a:pt x="981" y="1205"/>
                  </a:lnTo>
                  <a:lnTo>
                    <a:pt x="976" y="1205"/>
                  </a:lnTo>
                  <a:lnTo>
                    <a:pt x="976" y="1210"/>
                  </a:lnTo>
                  <a:lnTo>
                    <a:pt x="974" y="1210"/>
                  </a:lnTo>
                  <a:lnTo>
                    <a:pt x="969" y="1207"/>
                  </a:lnTo>
                  <a:lnTo>
                    <a:pt x="967" y="1212"/>
                  </a:lnTo>
                  <a:lnTo>
                    <a:pt x="962" y="1210"/>
                  </a:lnTo>
                  <a:lnTo>
                    <a:pt x="960" y="1203"/>
                  </a:lnTo>
                  <a:lnTo>
                    <a:pt x="953" y="1198"/>
                  </a:lnTo>
                  <a:lnTo>
                    <a:pt x="957" y="1193"/>
                  </a:lnTo>
                  <a:lnTo>
                    <a:pt x="953" y="1191"/>
                  </a:lnTo>
                  <a:lnTo>
                    <a:pt x="950" y="1188"/>
                  </a:lnTo>
                  <a:lnTo>
                    <a:pt x="953" y="1186"/>
                  </a:lnTo>
                  <a:lnTo>
                    <a:pt x="950" y="1184"/>
                  </a:lnTo>
                  <a:lnTo>
                    <a:pt x="950" y="1184"/>
                  </a:lnTo>
                  <a:lnTo>
                    <a:pt x="950" y="1172"/>
                  </a:lnTo>
                  <a:lnTo>
                    <a:pt x="945" y="1174"/>
                  </a:lnTo>
                  <a:lnTo>
                    <a:pt x="945" y="1172"/>
                  </a:lnTo>
                  <a:lnTo>
                    <a:pt x="945" y="1170"/>
                  </a:lnTo>
                  <a:lnTo>
                    <a:pt x="945" y="1170"/>
                  </a:lnTo>
                  <a:lnTo>
                    <a:pt x="945" y="1167"/>
                  </a:lnTo>
                  <a:lnTo>
                    <a:pt x="945" y="1162"/>
                  </a:lnTo>
                  <a:lnTo>
                    <a:pt x="941" y="1160"/>
                  </a:lnTo>
                  <a:lnTo>
                    <a:pt x="945" y="1160"/>
                  </a:lnTo>
                  <a:lnTo>
                    <a:pt x="948" y="1160"/>
                  </a:lnTo>
                  <a:lnTo>
                    <a:pt x="948" y="1160"/>
                  </a:lnTo>
                  <a:lnTo>
                    <a:pt x="941" y="1155"/>
                  </a:lnTo>
                  <a:lnTo>
                    <a:pt x="941" y="1153"/>
                  </a:lnTo>
                  <a:lnTo>
                    <a:pt x="941" y="1158"/>
                  </a:lnTo>
                  <a:lnTo>
                    <a:pt x="936" y="1158"/>
                  </a:lnTo>
                  <a:lnTo>
                    <a:pt x="936" y="1155"/>
                  </a:lnTo>
                  <a:lnTo>
                    <a:pt x="931" y="1155"/>
                  </a:lnTo>
                  <a:lnTo>
                    <a:pt x="927" y="1165"/>
                  </a:lnTo>
                  <a:lnTo>
                    <a:pt x="929" y="1167"/>
                  </a:lnTo>
                  <a:lnTo>
                    <a:pt x="927" y="1170"/>
                  </a:lnTo>
                  <a:lnTo>
                    <a:pt x="924" y="1167"/>
                  </a:lnTo>
                  <a:lnTo>
                    <a:pt x="924" y="1162"/>
                  </a:lnTo>
                  <a:lnTo>
                    <a:pt x="922" y="1158"/>
                  </a:lnTo>
                  <a:lnTo>
                    <a:pt x="919" y="1158"/>
                  </a:lnTo>
                  <a:lnTo>
                    <a:pt x="915" y="1155"/>
                  </a:lnTo>
                  <a:lnTo>
                    <a:pt x="910" y="1146"/>
                  </a:lnTo>
                  <a:lnTo>
                    <a:pt x="908" y="1136"/>
                  </a:lnTo>
                  <a:lnTo>
                    <a:pt x="903" y="1136"/>
                  </a:lnTo>
                  <a:lnTo>
                    <a:pt x="901" y="1136"/>
                  </a:lnTo>
                  <a:lnTo>
                    <a:pt x="884" y="1129"/>
                  </a:lnTo>
                  <a:lnTo>
                    <a:pt x="884" y="1122"/>
                  </a:lnTo>
                  <a:lnTo>
                    <a:pt x="875" y="1113"/>
                  </a:lnTo>
                  <a:lnTo>
                    <a:pt x="877" y="1110"/>
                  </a:lnTo>
                  <a:lnTo>
                    <a:pt x="875" y="1108"/>
                  </a:lnTo>
                  <a:lnTo>
                    <a:pt x="875" y="1115"/>
                  </a:lnTo>
                  <a:lnTo>
                    <a:pt x="872" y="1122"/>
                  </a:lnTo>
                  <a:lnTo>
                    <a:pt x="865" y="1122"/>
                  </a:lnTo>
                  <a:lnTo>
                    <a:pt x="865" y="1122"/>
                  </a:lnTo>
                  <a:lnTo>
                    <a:pt x="860" y="1125"/>
                  </a:lnTo>
                  <a:lnTo>
                    <a:pt x="860" y="1127"/>
                  </a:lnTo>
                  <a:lnTo>
                    <a:pt x="860" y="1125"/>
                  </a:lnTo>
                  <a:lnTo>
                    <a:pt x="856" y="1127"/>
                  </a:lnTo>
                  <a:lnTo>
                    <a:pt x="856" y="1129"/>
                  </a:lnTo>
                  <a:lnTo>
                    <a:pt x="860" y="1129"/>
                  </a:lnTo>
                  <a:lnTo>
                    <a:pt x="858" y="1136"/>
                  </a:lnTo>
                  <a:lnTo>
                    <a:pt x="846" y="1132"/>
                  </a:lnTo>
                  <a:lnTo>
                    <a:pt x="846" y="1136"/>
                  </a:lnTo>
                  <a:lnTo>
                    <a:pt x="849" y="1136"/>
                  </a:lnTo>
                  <a:lnTo>
                    <a:pt x="844" y="1136"/>
                  </a:lnTo>
                  <a:lnTo>
                    <a:pt x="846" y="1136"/>
                  </a:lnTo>
                  <a:lnTo>
                    <a:pt x="846" y="1141"/>
                  </a:lnTo>
                  <a:lnTo>
                    <a:pt x="846" y="1141"/>
                  </a:lnTo>
                  <a:lnTo>
                    <a:pt x="849" y="1144"/>
                  </a:lnTo>
                  <a:lnTo>
                    <a:pt x="846" y="1148"/>
                  </a:lnTo>
                  <a:lnTo>
                    <a:pt x="846" y="1151"/>
                  </a:lnTo>
                  <a:lnTo>
                    <a:pt x="844" y="1151"/>
                  </a:lnTo>
                  <a:lnTo>
                    <a:pt x="841" y="1153"/>
                  </a:lnTo>
                  <a:lnTo>
                    <a:pt x="841" y="1153"/>
                  </a:lnTo>
                  <a:lnTo>
                    <a:pt x="839" y="1160"/>
                  </a:lnTo>
                  <a:lnTo>
                    <a:pt x="837" y="1160"/>
                  </a:lnTo>
                  <a:lnTo>
                    <a:pt x="837" y="1162"/>
                  </a:lnTo>
                  <a:lnTo>
                    <a:pt x="837" y="1162"/>
                  </a:lnTo>
                  <a:lnTo>
                    <a:pt x="837" y="1165"/>
                  </a:lnTo>
                  <a:lnTo>
                    <a:pt x="841" y="1167"/>
                  </a:lnTo>
                  <a:lnTo>
                    <a:pt x="839" y="1174"/>
                  </a:lnTo>
                  <a:lnTo>
                    <a:pt x="841" y="1177"/>
                  </a:lnTo>
                  <a:lnTo>
                    <a:pt x="844" y="1174"/>
                  </a:lnTo>
                  <a:lnTo>
                    <a:pt x="844" y="1179"/>
                  </a:lnTo>
                  <a:lnTo>
                    <a:pt x="841" y="1179"/>
                  </a:lnTo>
                  <a:lnTo>
                    <a:pt x="846" y="1181"/>
                  </a:lnTo>
                  <a:lnTo>
                    <a:pt x="846" y="1184"/>
                  </a:lnTo>
                  <a:lnTo>
                    <a:pt x="841" y="1186"/>
                  </a:lnTo>
                  <a:lnTo>
                    <a:pt x="846" y="1186"/>
                  </a:lnTo>
                  <a:lnTo>
                    <a:pt x="846" y="1188"/>
                  </a:lnTo>
                  <a:lnTo>
                    <a:pt x="841" y="1188"/>
                  </a:lnTo>
                  <a:lnTo>
                    <a:pt x="837" y="1188"/>
                  </a:lnTo>
                  <a:lnTo>
                    <a:pt x="837" y="1188"/>
                  </a:lnTo>
                  <a:lnTo>
                    <a:pt x="837" y="1191"/>
                  </a:lnTo>
                  <a:lnTo>
                    <a:pt x="827" y="1193"/>
                  </a:lnTo>
                  <a:lnTo>
                    <a:pt x="827" y="1193"/>
                  </a:lnTo>
                  <a:lnTo>
                    <a:pt x="825" y="1193"/>
                  </a:lnTo>
                  <a:lnTo>
                    <a:pt x="825" y="1191"/>
                  </a:lnTo>
                  <a:lnTo>
                    <a:pt x="818" y="1191"/>
                  </a:lnTo>
                  <a:lnTo>
                    <a:pt x="815" y="1188"/>
                  </a:lnTo>
                  <a:lnTo>
                    <a:pt x="813" y="1191"/>
                  </a:lnTo>
                  <a:lnTo>
                    <a:pt x="813" y="1193"/>
                  </a:lnTo>
                  <a:lnTo>
                    <a:pt x="808" y="1193"/>
                  </a:lnTo>
                  <a:lnTo>
                    <a:pt x="808" y="1193"/>
                  </a:lnTo>
                  <a:lnTo>
                    <a:pt x="806" y="1198"/>
                  </a:lnTo>
                  <a:lnTo>
                    <a:pt x="799" y="1205"/>
                  </a:lnTo>
                  <a:lnTo>
                    <a:pt x="794" y="1203"/>
                  </a:lnTo>
                  <a:lnTo>
                    <a:pt x="794" y="1207"/>
                  </a:lnTo>
                  <a:lnTo>
                    <a:pt x="790" y="1205"/>
                  </a:lnTo>
                  <a:lnTo>
                    <a:pt x="785" y="1207"/>
                  </a:lnTo>
                  <a:lnTo>
                    <a:pt x="785" y="1212"/>
                  </a:lnTo>
                  <a:lnTo>
                    <a:pt x="780" y="1212"/>
                  </a:lnTo>
                  <a:lnTo>
                    <a:pt x="785" y="1219"/>
                  </a:lnTo>
                  <a:lnTo>
                    <a:pt x="782" y="1221"/>
                  </a:lnTo>
                  <a:lnTo>
                    <a:pt x="780" y="1229"/>
                  </a:lnTo>
                  <a:lnTo>
                    <a:pt x="780" y="1231"/>
                  </a:lnTo>
                  <a:lnTo>
                    <a:pt x="773" y="1229"/>
                  </a:lnTo>
                  <a:lnTo>
                    <a:pt x="771" y="1226"/>
                  </a:lnTo>
                  <a:lnTo>
                    <a:pt x="773" y="1221"/>
                  </a:lnTo>
                  <a:lnTo>
                    <a:pt x="771" y="1212"/>
                  </a:lnTo>
                  <a:lnTo>
                    <a:pt x="766" y="1212"/>
                  </a:lnTo>
                  <a:lnTo>
                    <a:pt x="754" y="1203"/>
                  </a:lnTo>
                  <a:lnTo>
                    <a:pt x="740" y="1207"/>
                  </a:lnTo>
                  <a:lnTo>
                    <a:pt x="738" y="1207"/>
                  </a:lnTo>
                  <a:lnTo>
                    <a:pt x="735" y="1203"/>
                  </a:lnTo>
                  <a:lnTo>
                    <a:pt x="730" y="1203"/>
                  </a:lnTo>
                  <a:lnTo>
                    <a:pt x="730" y="1198"/>
                  </a:lnTo>
                  <a:lnTo>
                    <a:pt x="733" y="1198"/>
                  </a:lnTo>
                  <a:lnTo>
                    <a:pt x="738" y="1198"/>
                  </a:lnTo>
                  <a:lnTo>
                    <a:pt x="738" y="1193"/>
                  </a:lnTo>
                  <a:lnTo>
                    <a:pt x="742" y="1188"/>
                  </a:lnTo>
                  <a:lnTo>
                    <a:pt x="742" y="1181"/>
                  </a:lnTo>
                  <a:lnTo>
                    <a:pt x="742" y="1179"/>
                  </a:lnTo>
                  <a:lnTo>
                    <a:pt x="742" y="1179"/>
                  </a:lnTo>
                  <a:lnTo>
                    <a:pt x="740" y="1179"/>
                  </a:lnTo>
                  <a:lnTo>
                    <a:pt x="738" y="1184"/>
                  </a:lnTo>
                  <a:lnTo>
                    <a:pt x="735" y="1186"/>
                  </a:lnTo>
                  <a:lnTo>
                    <a:pt x="730" y="1184"/>
                  </a:lnTo>
                  <a:lnTo>
                    <a:pt x="730" y="1188"/>
                  </a:lnTo>
                  <a:lnTo>
                    <a:pt x="728" y="1188"/>
                  </a:lnTo>
                  <a:lnTo>
                    <a:pt x="728" y="1181"/>
                  </a:lnTo>
                  <a:lnTo>
                    <a:pt x="723" y="1191"/>
                  </a:lnTo>
                  <a:lnTo>
                    <a:pt x="719" y="1188"/>
                  </a:lnTo>
                  <a:lnTo>
                    <a:pt x="719" y="1188"/>
                  </a:lnTo>
                  <a:lnTo>
                    <a:pt x="719" y="1188"/>
                  </a:lnTo>
                  <a:lnTo>
                    <a:pt x="716" y="1188"/>
                  </a:lnTo>
                  <a:lnTo>
                    <a:pt x="714" y="1186"/>
                  </a:lnTo>
                  <a:lnTo>
                    <a:pt x="714" y="1188"/>
                  </a:lnTo>
                  <a:lnTo>
                    <a:pt x="712" y="1186"/>
                  </a:lnTo>
                  <a:lnTo>
                    <a:pt x="707" y="1184"/>
                  </a:lnTo>
                  <a:lnTo>
                    <a:pt x="704" y="1181"/>
                  </a:lnTo>
                  <a:lnTo>
                    <a:pt x="702" y="1184"/>
                  </a:lnTo>
                  <a:lnTo>
                    <a:pt x="700" y="1186"/>
                  </a:lnTo>
                  <a:lnTo>
                    <a:pt x="697" y="1181"/>
                  </a:lnTo>
                  <a:lnTo>
                    <a:pt x="695" y="1184"/>
                  </a:lnTo>
                  <a:lnTo>
                    <a:pt x="695" y="1179"/>
                  </a:lnTo>
                  <a:lnTo>
                    <a:pt x="690" y="1181"/>
                  </a:lnTo>
                  <a:lnTo>
                    <a:pt x="690" y="1179"/>
                  </a:lnTo>
                  <a:lnTo>
                    <a:pt x="688" y="1179"/>
                  </a:lnTo>
                  <a:lnTo>
                    <a:pt x="690" y="1172"/>
                  </a:lnTo>
                  <a:lnTo>
                    <a:pt x="690" y="1170"/>
                  </a:lnTo>
                  <a:lnTo>
                    <a:pt x="686" y="1170"/>
                  </a:lnTo>
                  <a:lnTo>
                    <a:pt x="681" y="1174"/>
                  </a:lnTo>
                  <a:lnTo>
                    <a:pt x="676" y="1172"/>
                  </a:lnTo>
                  <a:lnTo>
                    <a:pt x="669" y="1165"/>
                  </a:lnTo>
                  <a:lnTo>
                    <a:pt x="664" y="1165"/>
                  </a:lnTo>
                  <a:lnTo>
                    <a:pt x="667" y="1167"/>
                  </a:lnTo>
                  <a:lnTo>
                    <a:pt x="662" y="1174"/>
                  </a:lnTo>
                  <a:lnTo>
                    <a:pt x="657" y="1174"/>
                  </a:lnTo>
                  <a:lnTo>
                    <a:pt x="657" y="1179"/>
                  </a:lnTo>
                  <a:lnTo>
                    <a:pt x="662" y="1179"/>
                  </a:lnTo>
                  <a:lnTo>
                    <a:pt x="660" y="1179"/>
                  </a:lnTo>
                  <a:lnTo>
                    <a:pt x="657" y="1179"/>
                  </a:lnTo>
                  <a:lnTo>
                    <a:pt x="655" y="1174"/>
                  </a:lnTo>
                  <a:lnTo>
                    <a:pt x="652" y="1179"/>
                  </a:lnTo>
                  <a:lnTo>
                    <a:pt x="650" y="1174"/>
                  </a:lnTo>
                  <a:lnTo>
                    <a:pt x="650" y="1172"/>
                  </a:lnTo>
                  <a:lnTo>
                    <a:pt x="648" y="1172"/>
                  </a:lnTo>
                  <a:lnTo>
                    <a:pt x="648" y="1167"/>
                  </a:lnTo>
                  <a:lnTo>
                    <a:pt x="643" y="1167"/>
                  </a:lnTo>
                  <a:lnTo>
                    <a:pt x="643" y="1160"/>
                  </a:lnTo>
                  <a:lnTo>
                    <a:pt x="636" y="1160"/>
                  </a:lnTo>
                  <a:lnTo>
                    <a:pt x="634" y="1162"/>
                  </a:lnTo>
                  <a:lnTo>
                    <a:pt x="631" y="1162"/>
                  </a:lnTo>
                  <a:lnTo>
                    <a:pt x="624" y="1148"/>
                  </a:lnTo>
                  <a:lnTo>
                    <a:pt x="622" y="1148"/>
                  </a:lnTo>
                  <a:lnTo>
                    <a:pt x="619" y="1144"/>
                  </a:lnTo>
                  <a:lnTo>
                    <a:pt x="619" y="1151"/>
                  </a:lnTo>
                  <a:lnTo>
                    <a:pt x="619" y="1151"/>
                  </a:lnTo>
                  <a:lnTo>
                    <a:pt x="615" y="1146"/>
                  </a:lnTo>
                  <a:lnTo>
                    <a:pt x="615" y="1148"/>
                  </a:lnTo>
                  <a:lnTo>
                    <a:pt x="615" y="1148"/>
                  </a:lnTo>
                  <a:lnTo>
                    <a:pt x="619" y="1158"/>
                  </a:lnTo>
                  <a:lnTo>
                    <a:pt x="617" y="1160"/>
                  </a:lnTo>
                  <a:lnTo>
                    <a:pt x="619" y="1160"/>
                  </a:lnTo>
                  <a:lnTo>
                    <a:pt x="615" y="1165"/>
                  </a:lnTo>
                  <a:lnTo>
                    <a:pt x="617" y="1167"/>
                  </a:lnTo>
                  <a:lnTo>
                    <a:pt x="622" y="1167"/>
                  </a:lnTo>
                  <a:lnTo>
                    <a:pt x="619" y="1170"/>
                  </a:lnTo>
                  <a:lnTo>
                    <a:pt x="617" y="1167"/>
                  </a:lnTo>
                  <a:lnTo>
                    <a:pt x="617" y="1170"/>
                  </a:lnTo>
                  <a:lnTo>
                    <a:pt x="615" y="1170"/>
                  </a:lnTo>
                  <a:lnTo>
                    <a:pt x="615" y="1162"/>
                  </a:lnTo>
                  <a:lnTo>
                    <a:pt x="610" y="1162"/>
                  </a:lnTo>
                  <a:lnTo>
                    <a:pt x="608" y="1160"/>
                  </a:lnTo>
                  <a:lnTo>
                    <a:pt x="603" y="1160"/>
                  </a:lnTo>
                  <a:lnTo>
                    <a:pt x="601" y="1162"/>
                  </a:lnTo>
                  <a:lnTo>
                    <a:pt x="598" y="1160"/>
                  </a:lnTo>
                  <a:lnTo>
                    <a:pt x="598" y="1162"/>
                  </a:lnTo>
                  <a:lnTo>
                    <a:pt x="596" y="1162"/>
                  </a:lnTo>
                  <a:lnTo>
                    <a:pt x="598" y="1165"/>
                  </a:lnTo>
                  <a:lnTo>
                    <a:pt x="596" y="1165"/>
                  </a:lnTo>
                  <a:lnTo>
                    <a:pt x="596" y="1167"/>
                  </a:lnTo>
                  <a:lnTo>
                    <a:pt x="596" y="1165"/>
                  </a:lnTo>
                  <a:lnTo>
                    <a:pt x="596" y="1167"/>
                  </a:lnTo>
                  <a:lnTo>
                    <a:pt x="593" y="1170"/>
                  </a:lnTo>
                  <a:lnTo>
                    <a:pt x="591" y="1165"/>
                  </a:lnTo>
                  <a:lnTo>
                    <a:pt x="591" y="1167"/>
                  </a:lnTo>
                  <a:lnTo>
                    <a:pt x="586" y="1174"/>
                  </a:lnTo>
                  <a:lnTo>
                    <a:pt x="586" y="1174"/>
                  </a:lnTo>
                  <a:lnTo>
                    <a:pt x="586" y="1170"/>
                  </a:lnTo>
                  <a:lnTo>
                    <a:pt x="584" y="1170"/>
                  </a:lnTo>
                  <a:lnTo>
                    <a:pt x="582" y="1172"/>
                  </a:lnTo>
                  <a:lnTo>
                    <a:pt x="579" y="1177"/>
                  </a:lnTo>
                  <a:lnTo>
                    <a:pt x="577" y="1177"/>
                  </a:lnTo>
                  <a:lnTo>
                    <a:pt x="577" y="1172"/>
                  </a:lnTo>
                  <a:lnTo>
                    <a:pt x="575" y="1172"/>
                  </a:lnTo>
                  <a:lnTo>
                    <a:pt x="575" y="1170"/>
                  </a:lnTo>
                  <a:lnTo>
                    <a:pt x="570" y="1167"/>
                  </a:lnTo>
                  <a:lnTo>
                    <a:pt x="563" y="1172"/>
                  </a:lnTo>
                  <a:lnTo>
                    <a:pt x="560" y="1170"/>
                  </a:lnTo>
                  <a:lnTo>
                    <a:pt x="558" y="1170"/>
                  </a:lnTo>
                  <a:lnTo>
                    <a:pt x="560" y="1170"/>
                  </a:lnTo>
                  <a:lnTo>
                    <a:pt x="563" y="1167"/>
                  </a:lnTo>
                  <a:lnTo>
                    <a:pt x="560" y="1162"/>
                  </a:lnTo>
                  <a:lnTo>
                    <a:pt x="565" y="1160"/>
                  </a:lnTo>
                  <a:lnTo>
                    <a:pt x="565" y="1155"/>
                  </a:lnTo>
                  <a:lnTo>
                    <a:pt x="560" y="1155"/>
                  </a:lnTo>
                  <a:lnTo>
                    <a:pt x="560" y="1155"/>
                  </a:lnTo>
                  <a:lnTo>
                    <a:pt x="558" y="1153"/>
                  </a:lnTo>
                  <a:lnTo>
                    <a:pt x="558" y="1153"/>
                  </a:lnTo>
                  <a:lnTo>
                    <a:pt x="556" y="1148"/>
                  </a:lnTo>
                  <a:lnTo>
                    <a:pt x="556" y="1151"/>
                  </a:lnTo>
                  <a:lnTo>
                    <a:pt x="549" y="1144"/>
                  </a:lnTo>
                  <a:lnTo>
                    <a:pt x="541" y="1148"/>
                  </a:lnTo>
                  <a:lnTo>
                    <a:pt x="541" y="1144"/>
                  </a:lnTo>
                  <a:lnTo>
                    <a:pt x="539" y="1146"/>
                  </a:lnTo>
                  <a:lnTo>
                    <a:pt x="539" y="1144"/>
                  </a:lnTo>
                  <a:lnTo>
                    <a:pt x="537" y="1141"/>
                  </a:lnTo>
                  <a:lnTo>
                    <a:pt x="539" y="1134"/>
                  </a:lnTo>
                  <a:lnTo>
                    <a:pt x="541" y="1132"/>
                  </a:lnTo>
                  <a:lnTo>
                    <a:pt x="537" y="1127"/>
                  </a:lnTo>
                  <a:lnTo>
                    <a:pt x="530" y="1127"/>
                  </a:lnTo>
                  <a:lnTo>
                    <a:pt x="530" y="1122"/>
                  </a:lnTo>
                  <a:lnTo>
                    <a:pt x="525" y="1125"/>
                  </a:lnTo>
                  <a:lnTo>
                    <a:pt x="523" y="1118"/>
                  </a:lnTo>
                  <a:lnTo>
                    <a:pt x="518" y="1122"/>
                  </a:lnTo>
                  <a:lnTo>
                    <a:pt x="513" y="1122"/>
                  </a:lnTo>
                  <a:lnTo>
                    <a:pt x="504" y="1125"/>
                  </a:lnTo>
                  <a:lnTo>
                    <a:pt x="501" y="1120"/>
                  </a:lnTo>
                  <a:lnTo>
                    <a:pt x="499" y="1122"/>
                  </a:lnTo>
                  <a:lnTo>
                    <a:pt x="494" y="1122"/>
                  </a:lnTo>
                  <a:lnTo>
                    <a:pt x="494" y="1125"/>
                  </a:lnTo>
                  <a:lnTo>
                    <a:pt x="494" y="1127"/>
                  </a:lnTo>
                  <a:lnTo>
                    <a:pt x="494" y="1136"/>
                  </a:lnTo>
                  <a:lnTo>
                    <a:pt x="489" y="1136"/>
                  </a:lnTo>
                  <a:lnTo>
                    <a:pt x="489" y="1141"/>
                  </a:lnTo>
                  <a:lnTo>
                    <a:pt x="485" y="1144"/>
                  </a:lnTo>
                  <a:lnTo>
                    <a:pt x="480" y="1144"/>
                  </a:lnTo>
                  <a:lnTo>
                    <a:pt x="480" y="1146"/>
                  </a:lnTo>
                  <a:lnTo>
                    <a:pt x="485" y="1146"/>
                  </a:lnTo>
                  <a:lnTo>
                    <a:pt x="478" y="1151"/>
                  </a:lnTo>
                  <a:lnTo>
                    <a:pt x="478" y="1155"/>
                  </a:lnTo>
                  <a:lnTo>
                    <a:pt x="473" y="1153"/>
                  </a:lnTo>
                  <a:lnTo>
                    <a:pt x="473" y="1151"/>
                  </a:lnTo>
                  <a:lnTo>
                    <a:pt x="475" y="1148"/>
                  </a:lnTo>
                  <a:lnTo>
                    <a:pt x="475" y="1146"/>
                  </a:lnTo>
                  <a:lnTo>
                    <a:pt x="468" y="1148"/>
                  </a:lnTo>
                  <a:lnTo>
                    <a:pt x="461" y="1148"/>
                  </a:lnTo>
                  <a:lnTo>
                    <a:pt x="456" y="1151"/>
                  </a:lnTo>
                  <a:lnTo>
                    <a:pt x="454" y="1148"/>
                  </a:lnTo>
                  <a:lnTo>
                    <a:pt x="449" y="1146"/>
                  </a:lnTo>
                  <a:lnTo>
                    <a:pt x="442" y="1146"/>
                  </a:lnTo>
                  <a:lnTo>
                    <a:pt x="440" y="1146"/>
                  </a:lnTo>
                  <a:lnTo>
                    <a:pt x="438" y="1151"/>
                  </a:lnTo>
                  <a:lnTo>
                    <a:pt x="433" y="1144"/>
                  </a:lnTo>
                  <a:lnTo>
                    <a:pt x="428" y="1144"/>
                  </a:lnTo>
                  <a:lnTo>
                    <a:pt x="419" y="1141"/>
                  </a:lnTo>
                  <a:lnTo>
                    <a:pt x="419" y="1151"/>
                  </a:lnTo>
                  <a:lnTo>
                    <a:pt x="414" y="1146"/>
                  </a:lnTo>
                  <a:lnTo>
                    <a:pt x="409" y="1148"/>
                  </a:lnTo>
                  <a:lnTo>
                    <a:pt x="409" y="1146"/>
                  </a:lnTo>
                  <a:lnTo>
                    <a:pt x="409" y="1144"/>
                  </a:lnTo>
                  <a:lnTo>
                    <a:pt x="409" y="1141"/>
                  </a:lnTo>
                  <a:lnTo>
                    <a:pt x="409" y="1136"/>
                  </a:lnTo>
                  <a:lnTo>
                    <a:pt x="404" y="1136"/>
                  </a:lnTo>
                  <a:lnTo>
                    <a:pt x="404" y="1144"/>
                  </a:lnTo>
                  <a:lnTo>
                    <a:pt x="404" y="1146"/>
                  </a:lnTo>
                  <a:lnTo>
                    <a:pt x="397" y="1146"/>
                  </a:lnTo>
                  <a:lnTo>
                    <a:pt x="395" y="1146"/>
                  </a:lnTo>
                  <a:lnTo>
                    <a:pt x="395" y="1144"/>
                  </a:lnTo>
                  <a:lnTo>
                    <a:pt x="388" y="1144"/>
                  </a:lnTo>
                  <a:lnTo>
                    <a:pt x="388" y="1141"/>
                  </a:lnTo>
                  <a:lnTo>
                    <a:pt x="386" y="1144"/>
                  </a:lnTo>
                  <a:lnTo>
                    <a:pt x="383" y="1141"/>
                  </a:lnTo>
                  <a:lnTo>
                    <a:pt x="381" y="1141"/>
                  </a:lnTo>
                  <a:lnTo>
                    <a:pt x="381" y="1134"/>
                  </a:lnTo>
                  <a:lnTo>
                    <a:pt x="381" y="1129"/>
                  </a:lnTo>
                  <a:lnTo>
                    <a:pt x="383" y="1127"/>
                  </a:lnTo>
                  <a:lnTo>
                    <a:pt x="383" y="1122"/>
                  </a:lnTo>
                  <a:lnTo>
                    <a:pt x="383" y="1118"/>
                  </a:lnTo>
                  <a:lnTo>
                    <a:pt x="386" y="1118"/>
                  </a:lnTo>
                  <a:lnTo>
                    <a:pt x="386" y="1113"/>
                  </a:lnTo>
                  <a:lnTo>
                    <a:pt x="390" y="1113"/>
                  </a:lnTo>
                  <a:lnTo>
                    <a:pt x="386" y="1113"/>
                  </a:lnTo>
                  <a:lnTo>
                    <a:pt x="381" y="1106"/>
                  </a:lnTo>
                  <a:lnTo>
                    <a:pt x="378" y="1108"/>
                  </a:lnTo>
                  <a:lnTo>
                    <a:pt x="369" y="1108"/>
                  </a:lnTo>
                  <a:lnTo>
                    <a:pt x="367" y="1106"/>
                  </a:lnTo>
                </a:path>
              </a:pathLst>
            </a:custGeom>
            <a:noFill/>
            <a:ln w="111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55" name="Freeform 19"/>
            <p:cNvSpPr>
              <a:spLocks/>
            </p:cNvSpPr>
            <p:nvPr/>
          </p:nvSpPr>
          <p:spPr bwMode="auto">
            <a:xfrm>
              <a:off x="3609" y="1527"/>
              <a:ext cx="817" cy="1356"/>
            </a:xfrm>
            <a:custGeom>
              <a:avLst/>
              <a:gdLst>
                <a:gd name="T0" fmla="*/ 779 w 817"/>
                <a:gd name="T1" fmla="*/ 1089 h 1356"/>
                <a:gd name="T2" fmla="*/ 774 w 817"/>
                <a:gd name="T3" fmla="*/ 1040 h 1356"/>
                <a:gd name="T4" fmla="*/ 727 w 817"/>
                <a:gd name="T5" fmla="*/ 976 h 1356"/>
                <a:gd name="T6" fmla="*/ 670 w 817"/>
                <a:gd name="T7" fmla="*/ 910 h 1356"/>
                <a:gd name="T8" fmla="*/ 666 w 817"/>
                <a:gd name="T9" fmla="*/ 855 h 1356"/>
                <a:gd name="T10" fmla="*/ 569 w 817"/>
                <a:gd name="T11" fmla="*/ 829 h 1356"/>
                <a:gd name="T12" fmla="*/ 493 w 817"/>
                <a:gd name="T13" fmla="*/ 813 h 1356"/>
                <a:gd name="T14" fmla="*/ 432 w 817"/>
                <a:gd name="T15" fmla="*/ 766 h 1356"/>
                <a:gd name="T16" fmla="*/ 382 w 817"/>
                <a:gd name="T17" fmla="*/ 733 h 1356"/>
                <a:gd name="T18" fmla="*/ 370 w 817"/>
                <a:gd name="T19" fmla="*/ 690 h 1356"/>
                <a:gd name="T20" fmla="*/ 326 w 817"/>
                <a:gd name="T21" fmla="*/ 669 h 1356"/>
                <a:gd name="T22" fmla="*/ 342 w 817"/>
                <a:gd name="T23" fmla="*/ 614 h 1356"/>
                <a:gd name="T24" fmla="*/ 347 w 817"/>
                <a:gd name="T25" fmla="*/ 539 h 1356"/>
                <a:gd name="T26" fmla="*/ 413 w 817"/>
                <a:gd name="T27" fmla="*/ 390 h 1356"/>
                <a:gd name="T28" fmla="*/ 507 w 817"/>
                <a:gd name="T29" fmla="*/ 303 h 1356"/>
                <a:gd name="T30" fmla="*/ 548 w 817"/>
                <a:gd name="T31" fmla="*/ 232 h 1356"/>
                <a:gd name="T32" fmla="*/ 496 w 817"/>
                <a:gd name="T33" fmla="*/ 185 h 1356"/>
                <a:gd name="T34" fmla="*/ 408 w 817"/>
                <a:gd name="T35" fmla="*/ 104 h 1356"/>
                <a:gd name="T36" fmla="*/ 297 w 817"/>
                <a:gd name="T37" fmla="*/ 48 h 1356"/>
                <a:gd name="T38" fmla="*/ 198 w 817"/>
                <a:gd name="T39" fmla="*/ 12 h 1356"/>
                <a:gd name="T40" fmla="*/ 212 w 817"/>
                <a:gd name="T41" fmla="*/ 97 h 1356"/>
                <a:gd name="T42" fmla="*/ 271 w 817"/>
                <a:gd name="T43" fmla="*/ 215 h 1356"/>
                <a:gd name="T44" fmla="*/ 233 w 817"/>
                <a:gd name="T45" fmla="*/ 251 h 1356"/>
                <a:gd name="T46" fmla="*/ 160 w 817"/>
                <a:gd name="T47" fmla="*/ 293 h 1356"/>
                <a:gd name="T48" fmla="*/ 111 w 817"/>
                <a:gd name="T49" fmla="*/ 376 h 1356"/>
                <a:gd name="T50" fmla="*/ 92 w 817"/>
                <a:gd name="T51" fmla="*/ 468 h 1356"/>
                <a:gd name="T52" fmla="*/ 42 w 817"/>
                <a:gd name="T53" fmla="*/ 525 h 1356"/>
                <a:gd name="T54" fmla="*/ 51 w 817"/>
                <a:gd name="T55" fmla="*/ 636 h 1356"/>
                <a:gd name="T56" fmla="*/ 47 w 817"/>
                <a:gd name="T57" fmla="*/ 702 h 1356"/>
                <a:gd name="T58" fmla="*/ 66 w 817"/>
                <a:gd name="T59" fmla="*/ 794 h 1356"/>
                <a:gd name="T60" fmla="*/ 89 w 817"/>
                <a:gd name="T61" fmla="*/ 839 h 1356"/>
                <a:gd name="T62" fmla="*/ 56 w 817"/>
                <a:gd name="T63" fmla="*/ 910 h 1356"/>
                <a:gd name="T64" fmla="*/ 47 w 817"/>
                <a:gd name="T65" fmla="*/ 957 h 1356"/>
                <a:gd name="T66" fmla="*/ 18 w 817"/>
                <a:gd name="T67" fmla="*/ 971 h 1356"/>
                <a:gd name="T68" fmla="*/ 0 w 817"/>
                <a:gd name="T69" fmla="*/ 1011 h 1356"/>
                <a:gd name="T70" fmla="*/ 61 w 817"/>
                <a:gd name="T71" fmla="*/ 1030 h 1356"/>
                <a:gd name="T72" fmla="*/ 28 w 817"/>
                <a:gd name="T73" fmla="*/ 1080 h 1356"/>
                <a:gd name="T74" fmla="*/ 49 w 817"/>
                <a:gd name="T75" fmla="*/ 1139 h 1356"/>
                <a:gd name="T76" fmla="*/ 61 w 817"/>
                <a:gd name="T77" fmla="*/ 1196 h 1356"/>
                <a:gd name="T78" fmla="*/ 111 w 817"/>
                <a:gd name="T79" fmla="*/ 1153 h 1356"/>
                <a:gd name="T80" fmla="*/ 89 w 817"/>
                <a:gd name="T81" fmla="*/ 1106 h 1356"/>
                <a:gd name="T82" fmla="*/ 94 w 817"/>
                <a:gd name="T83" fmla="*/ 1082 h 1356"/>
                <a:gd name="T84" fmla="*/ 144 w 817"/>
                <a:gd name="T85" fmla="*/ 1113 h 1356"/>
                <a:gd name="T86" fmla="*/ 160 w 817"/>
                <a:gd name="T87" fmla="*/ 1160 h 1356"/>
                <a:gd name="T88" fmla="*/ 186 w 817"/>
                <a:gd name="T89" fmla="*/ 1200 h 1356"/>
                <a:gd name="T90" fmla="*/ 200 w 817"/>
                <a:gd name="T91" fmla="*/ 1191 h 1356"/>
                <a:gd name="T92" fmla="*/ 193 w 817"/>
                <a:gd name="T93" fmla="*/ 1247 h 1356"/>
                <a:gd name="T94" fmla="*/ 255 w 817"/>
                <a:gd name="T95" fmla="*/ 1285 h 1356"/>
                <a:gd name="T96" fmla="*/ 264 w 817"/>
                <a:gd name="T97" fmla="*/ 1347 h 1356"/>
                <a:gd name="T98" fmla="*/ 290 w 817"/>
                <a:gd name="T99" fmla="*/ 1325 h 1356"/>
                <a:gd name="T100" fmla="*/ 347 w 817"/>
                <a:gd name="T101" fmla="*/ 1332 h 1356"/>
                <a:gd name="T102" fmla="*/ 394 w 817"/>
                <a:gd name="T103" fmla="*/ 1285 h 1356"/>
                <a:gd name="T104" fmla="*/ 403 w 817"/>
                <a:gd name="T105" fmla="*/ 1226 h 1356"/>
                <a:gd name="T106" fmla="*/ 425 w 817"/>
                <a:gd name="T107" fmla="*/ 1233 h 1356"/>
                <a:gd name="T108" fmla="*/ 474 w 817"/>
                <a:gd name="T109" fmla="*/ 1247 h 1356"/>
                <a:gd name="T110" fmla="*/ 517 w 817"/>
                <a:gd name="T111" fmla="*/ 1229 h 1356"/>
                <a:gd name="T112" fmla="*/ 578 w 817"/>
                <a:gd name="T113" fmla="*/ 1236 h 1356"/>
                <a:gd name="T114" fmla="*/ 614 w 817"/>
                <a:gd name="T115" fmla="*/ 1210 h 1356"/>
                <a:gd name="T116" fmla="*/ 637 w 817"/>
                <a:gd name="T117" fmla="*/ 1184 h 1356"/>
                <a:gd name="T118" fmla="*/ 682 w 817"/>
                <a:gd name="T119" fmla="*/ 1207 h 1356"/>
                <a:gd name="T120" fmla="*/ 725 w 817"/>
                <a:gd name="T121" fmla="*/ 1174 h 1356"/>
                <a:gd name="T122" fmla="*/ 763 w 817"/>
                <a:gd name="T123" fmla="*/ 1120 h 1356"/>
                <a:gd name="T124" fmla="*/ 817 w 817"/>
                <a:gd name="T125" fmla="*/ 1099 h 1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1356">
                  <a:moveTo>
                    <a:pt x="812" y="1099"/>
                  </a:moveTo>
                  <a:lnTo>
                    <a:pt x="812" y="1092"/>
                  </a:lnTo>
                  <a:lnTo>
                    <a:pt x="812" y="1092"/>
                  </a:lnTo>
                  <a:lnTo>
                    <a:pt x="812" y="1087"/>
                  </a:lnTo>
                  <a:lnTo>
                    <a:pt x="810" y="1087"/>
                  </a:lnTo>
                  <a:lnTo>
                    <a:pt x="812" y="1082"/>
                  </a:lnTo>
                  <a:lnTo>
                    <a:pt x="807" y="1075"/>
                  </a:lnTo>
                  <a:lnTo>
                    <a:pt x="810" y="1070"/>
                  </a:lnTo>
                  <a:lnTo>
                    <a:pt x="810" y="1068"/>
                  </a:lnTo>
                  <a:lnTo>
                    <a:pt x="807" y="1068"/>
                  </a:lnTo>
                  <a:lnTo>
                    <a:pt x="805" y="1073"/>
                  </a:lnTo>
                  <a:lnTo>
                    <a:pt x="796" y="1068"/>
                  </a:lnTo>
                  <a:lnTo>
                    <a:pt x="793" y="1070"/>
                  </a:lnTo>
                  <a:lnTo>
                    <a:pt x="793" y="1075"/>
                  </a:lnTo>
                  <a:lnTo>
                    <a:pt x="789" y="1075"/>
                  </a:lnTo>
                  <a:lnTo>
                    <a:pt x="786" y="1077"/>
                  </a:lnTo>
                  <a:lnTo>
                    <a:pt x="779" y="1089"/>
                  </a:lnTo>
                  <a:lnTo>
                    <a:pt x="774" y="1082"/>
                  </a:lnTo>
                  <a:lnTo>
                    <a:pt x="774" y="1077"/>
                  </a:lnTo>
                  <a:lnTo>
                    <a:pt x="770" y="1070"/>
                  </a:lnTo>
                  <a:lnTo>
                    <a:pt x="767" y="1070"/>
                  </a:lnTo>
                  <a:lnTo>
                    <a:pt x="767" y="1068"/>
                  </a:lnTo>
                  <a:lnTo>
                    <a:pt x="774" y="1061"/>
                  </a:lnTo>
                  <a:lnTo>
                    <a:pt x="779" y="1063"/>
                  </a:lnTo>
                  <a:lnTo>
                    <a:pt x="784" y="1056"/>
                  </a:lnTo>
                  <a:lnTo>
                    <a:pt x="781" y="1054"/>
                  </a:lnTo>
                  <a:lnTo>
                    <a:pt x="784" y="1051"/>
                  </a:lnTo>
                  <a:lnTo>
                    <a:pt x="781" y="1051"/>
                  </a:lnTo>
                  <a:lnTo>
                    <a:pt x="784" y="1049"/>
                  </a:lnTo>
                  <a:lnTo>
                    <a:pt x="781" y="1049"/>
                  </a:lnTo>
                  <a:lnTo>
                    <a:pt x="777" y="1047"/>
                  </a:lnTo>
                  <a:lnTo>
                    <a:pt x="779" y="1040"/>
                  </a:lnTo>
                  <a:lnTo>
                    <a:pt x="777" y="1040"/>
                  </a:lnTo>
                  <a:lnTo>
                    <a:pt x="774" y="1040"/>
                  </a:lnTo>
                  <a:lnTo>
                    <a:pt x="772" y="1035"/>
                  </a:lnTo>
                  <a:lnTo>
                    <a:pt x="774" y="1035"/>
                  </a:lnTo>
                  <a:lnTo>
                    <a:pt x="772" y="1035"/>
                  </a:lnTo>
                  <a:lnTo>
                    <a:pt x="772" y="1030"/>
                  </a:lnTo>
                  <a:lnTo>
                    <a:pt x="770" y="1030"/>
                  </a:lnTo>
                  <a:lnTo>
                    <a:pt x="767" y="1023"/>
                  </a:lnTo>
                  <a:lnTo>
                    <a:pt x="765" y="1021"/>
                  </a:lnTo>
                  <a:lnTo>
                    <a:pt x="763" y="1016"/>
                  </a:lnTo>
                  <a:lnTo>
                    <a:pt x="758" y="1011"/>
                  </a:lnTo>
                  <a:lnTo>
                    <a:pt x="755" y="999"/>
                  </a:lnTo>
                  <a:lnTo>
                    <a:pt x="748" y="997"/>
                  </a:lnTo>
                  <a:lnTo>
                    <a:pt x="741" y="992"/>
                  </a:lnTo>
                  <a:lnTo>
                    <a:pt x="737" y="983"/>
                  </a:lnTo>
                  <a:lnTo>
                    <a:pt x="732" y="983"/>
                  </a:lnTo>
                  <a:lnTo>
                    <a:pt x="729" y="988"/>
                  </a:lnTo>
                  <a:lnTo>
                    <a:pt x="727" y="985"/>
                  </a:lnTo>
                  <a:lnTo>
                    <a:pt x="727" y="976"/>
                  </a:lnTo>
                  <a:lnTo>
                    <a:pt x="722" y="971"/>
                  </a:lnTo>
                  <a:lnTo>
                    <a:pt x="727" y="964"/>
                  </a:lnTo>
                  <a:lnTo>
                    <a:pt x="718" y="955"/>
                  </a:lnTo>
                  <a:lnTo>
                    <a:pt x="713" y="936"/>
                  </a:lnTo>
                  <a:lnTo>
                    <a:pt x="706" y="929"/>
                  </a:lnTo>
                  <a:lnTo>
                    <a:pt x="706" y="929"/>
                  </a:lnTo>
                  <a:lnTo>
                    <a:pt x="703" y="933"/>
                  </a:lnTo>
                  <a:lnTo>
                    <a:pt x="701" y="945"/>
                  </a:lnTo>
                  <a:lnTo>
                    <a:pt x="699" y="945"/>
                  </a:lnTo>
                  <a:lnTo>
                    <a:pt x="699" y="945"/>
                  </a:lnTo>
                  <a:lnTo>
                    <a:pt x="696" y="945"/>
                  </a:lnTo>
                  <a:lnTo>
                    <a:pt x="694" y="950"/>
                  </a:lnTo>
                  <a:lnTo>
                    <a:pt x="692" y="948"/>
                  </a:lnTo>
                  <a:lnTo>
                    <a:pt x="692" y="945"/>
                  </a:lnTo>
                  <a:lnTo>
                    <a:pt x="673" y="929"/>
                  </a:lnTo>
                  <a:lnTo>
                    <a:pt x="670" y="924"/>
                  </a:lnTo>
                  <a:lnTo>
                    <a:pt x="670" y="910"/>
                  </a:lnTo>
                  <a:lnTo>
                    <a:pt x="670" y="898"/>
                  </a:lnTo>
                  <a:lnTo>
                    <a:pt x="670" y="893"/>
                  </a:lnTo>
                  <a:lnTo>
                    <a:pt x="680" y="881"/>
                  </a:lnTo>
                  <a:lnTo>
                    <a:pt x="680" y="881"/>
                  </a:lnTo>
                  <a:lnTo>
                    <a:pt x="682" y="877"/>
                  </a:lnTo>
                  <a:lnTo>
                    <a:pt x="685" y="877"/>
                  </a:lnTo>
                  <a:lnTo>
                    <a:pt x="682" y="872"/>
                  </a:lnTo>
                  <a:lnTo>
                    <a:pt x="685" y="865"/>
                  </a:lnTo>
                  <a:lnTo>
                    <a:pt x="682" y="865"/>
                  </a:lnTo>
                  <a:lnTo>
                    <a:pt x="680" y="872"/>
                  </a:lnTo>
                  <a:lnTo>
                    <a:pt x="675" y="872"/>
                  </a:lnTo>
                  <a:lnTo>
                    <a:pt x="673" y="867"/>
                  </a:lnTo>
                  <a:lnTo>
                    <a:pt x="670" y="867"/>
                  </a:lnTo>
                  <a:lnTo>
                    <a:pt x="668" y="865"/>
                  </a:lnTo>
                  <a:lnTo>
                    <a:pt x="670" y="860"/>
                  </a:lnTo>
                  <a:lnTo>
                    <a:pt x="668" y="858"/>
                  </a:lnTo>
                  <a:lnTo>
                    <a:pt x="666" y="855"/>
                  </a:lnTo>
                  <a:lnTo>
                    <a:pt x="659" y="858"/>
                  </a:lnTo>
                  <a:lnTo>
                    <a:pt x="654" y="848"/>
                  </a:lnTo>
                  <a:lnTo>
                    <a:pt x="649" y="848"/>
                  </a:lnTo>
                  <a:lnTo>
                    <a:pt x="642" y="841"/>
                  </a:lnTo>
                  <a:lnTo>
                    <a:pt x="637" y="848"/>
                  </a:lnTo>
                  <a:lnTo>
                    <a:pt x="635" y="846"/>
                  </a:lnTo>
                  <a:lnTo>
                    <a:pt x="630" y="851"/>
                  </a:lnTo>
                  <a:lnTo>
                    <a:pt x="623" y="853"/>
                  </a:lnTo>
                  <a:lnTo>
                    <a:pt x="623" y="858"/>
                  </a:lnTo>
                  <a:lnTo>
                    <a:pt x="609" y="858"/>
                  </a:lnTo>
                  <a:lnTo>
                    <a:pt x="604" y="855"/>
                  </a:lnTo>
                  <a:lnTo>
                    <a:pt x="595" y="836"/>
                  </a:lnTo>
                  <a:lnTo>
                    <a:pt x="585" y="832"/>
                  </a:lnTo>
                  <a:lnTo>
                    <a:pt x="578" y="829"/>
                  </a:lnTo>
                  <a:lnTo>
                    <a:pt x="576" y="825"/>
                  </a:lnTo>
                  <a:lnTo>
                    <a:pt x="574" y="825"/>
                  </a:lnTo>
                  <a:lnTo>
                    <a:pt x="569" y="829"/>
                  </a:lnTo>
                  <a:lnTo>
                    <a:pt x="569" y="832"/>
                  </a:lnTo>
                  <a:lnTo>
                    <a:pt x="569" y="834"/>
                  </a:lnTo>
                  <a:lnTo>
                    <a:pt x="559" y="846"/>
                  </a:lnTo>
                  <a:lnTo>
                    <a:pt x="548" y="841"/>
                  </a:lnTo>
                  <a:lnTo>
                    <a:pt x="545" y="839"/>
                  </a:lnTo>
                  <a:lnTo>
                    <a:pt x="538" y="825"/>
                  </a:lnTo>
                  <a:lnTo>
                    <a:pt x="536" y="822"/>
                  </a:lnTo>
                  <a:lnTo>
                    <a:pt x="531" y="825"/>
                  </a:lnTo>
                  <a:lnTo>
                    <a:pt x="526" y="822"/>
                  </a:lnTo>
                  <a:lnTo>
                    <a:pt x="512" y="815"/>
                  </a:lnTo>
                  <a:lnTo>
                    <a:pt x="505" y="820"/>
                  </a:lnTo>
                  <a:lnTo>
                    <a:pt x="500" y="822"/>
                  </a:lnTo>
                  <a:lnTo>
                    <a:pt x="496" y="822"/>
                  </a:lnTo>
                  <a:lnTo>
                    <a:pt x="496" y="825"/>
                  </a:lnTo>
                  <a:lnTo>
                    <a:pt x="493" y="820"/>
                  </a:lnTo>
                  <a:lnTo>
                    <a:pt x="489" y="815"/>
                  </a:lnTo>
                  <a:lnTo>
                    <a:pt x="493" y="813"/>
                  </a:lnTo>
                  <a:lnTo>
                    <a:pt x="493" y="811"/>
                  </a:lnTo>
                  <a:lnTo>
                    <a:pt x="486" y="803"/>
                  </a:lnTo>
                  <a:lnTo>
                    <a:pt x="486" y="801"/>
                  </a:lnTo>
                  <a:lnTo>
                    <a:pt x="489" y="799"/>
                  </a:lnTo>
                  <a:lnTo>
                    <a:pt x="489" y="792"/>
                  </a:lnTo>
                  <a:lnTo>
                    <a:pt x="481" y="787"/>
                  </a:lnTo>
                  <a:lnTo>
                    <a:pt x="479" y="782"/>
                  </a:lnTo>
                  <a:lnTo>
                    <a:pt x="477" y="782"/>
                  </a:lnTo>
                  <a:lnTo>
                    <a:pt x="474" y="780"/>
                  </a:lnTo>
                  <a:lnTo>
                    <a:pt x="465" y="763"/>
                  </a:lnTo>
                  <a:lnTo>
                    <a:pt x="465" y="761"/>
                  </a:lnTo>
                  <a:lnTo>
                    <a:pt x="463" y="763"/>
                  </a:lnTo>
                  <a:lnTo>
                    <a:pt x="455" y="754"/>
                  </a:lnTo>
                  <a:lnTo>
                    <a:pt x="448" y="759"/>
                  </a:lnTo>
                  <a:lnTo>
                    <a:pt x="439" y="759"/>
                  </a:lnTo>
                  <a:lnTo>
                    <a:pt x="437" y="761"/>
                  </a:lnTo>
                  <a:lnTo>
                    <a:pt x="432" y="766"/>
                  </a:lnTo>
                  <a:lnTo>
                    <a:pt x="432" y="763"/>
                  </a:lnTo>
                  <a:lnTo>
                    <a:pt x="432" y="759"/>
                  </a:lnTo>
                  <a:lnTo>
                    <a:pt x="422" y="754"/>
                  </a:lnTo>
                  <a:lnTo>
                    <a:pt x="415" y="754"/>
                  </a:lnTo>
                  <a:lnTo>
                    <a:pt x="411" y="754"/>
                  </a:lnTo>
                  <a:lnTo>
                    <a:pt x="411" y="751"/>
                  </a:lnTo>
                  <a:lnTo>
                    <a:pt x="411" y="749"/>
                  </a:lnTo>
                  <a:lnTo>
                    <a:pt x="406" y="744"/>
                  </a:lnTo>
                  <a:lnTo>
                    <a:pt x="403" y="744"/>
                  </a:lnTo>
                  <a:lnTo>
                    <a:pt x="403" y="749"/>
                  </a:lnTo>
                  <a:lnTo>
                    <a:pt x="403" y="744"/>
                  </a:lnTo>
                  <a:lnTo>
                    <a:pt x="401" y="740"/>
                  </a:lnTo>
                  <a:lnTo>
                    <a:pt x="396" y="742"/>
                  </a:lnTo>
                  <a:lnTo>
                    <a:pt x="394" y="740"/>
                  </a:lnTo>
                  <a:lnTo>
                    <a:pt x="387" y="737"/>
                  </a:lnTo>
                  <a:lnTo>
                    <a:pt x="385" y="730"/>
                  </a:lnTo>
                  <a:lnTo>
                    <a:pt x="382" y="733"/>
                  </a:lnTo>
                  <a:lnTo>
                    <a:pt x="380" y="730"/>
                  </a:lnTo>
                  <a:lnTo>
                    <a:pt x="375" y="730"/>
                  </a:lnTo>
                  <a:lnTo>
                    <a:pt x="373" y="728"/>
                  </a:lnTo>
                  <a:lnTo>
                    <a:pt x="370" y="730"/>
                  </a:lnTo>
                  <a:lnTo>
                    <a:pt x="368" y="730"/>
                  </a:lnTo>
                  <a:lnTo>
                    <a:pt x="368" y="735"/>
                  </a:lnTo>
                  <a:lnTo>
                    <a:pt x="366" y="735"/>
                  </a:lnTo>
                  <a:lnTo>
                    <a:pt x="366" y="733"/>
                  </a:lnTo>
                  <a:lnTo>
                    <a:pt x="361" y="735"/>
                  </a:lnTo>
                  <a:lnTo>
                    <a:pt x="361" y="735"/>
                  </a:lnTo>
                  <a:lnTo>
                    <a:pt x="361" y="733"/>
                  </a:lnTo>
                  <a:lnTo>
                    <a:pt x="359" y="730"/>
                  </a:lnTo>
                  <a:lnTo>
                    <a:pt x="359" y="728"/>
                  </a:lnTo>
                  <a:lnTo>
                    <a:pt x="356" y="728"/>
                  </a:lnTo>
                  <a:lnTo>
                    <a:pt x="359" y="721"/>
                  </a:lnTo>
                  <a:lnTo>
                    <a:pt x="366" y="707"/>
                  </a:lnTo>
                  <a:lnTo>
                    <a:pt x="370" y="690"/>
                  </a:lnTo>
                  <a:lnTo>
                    <a:pt x="368" y="690"/>
                  </a:lnTo>
                  <a:lnTo>
                    <a:pt x="363" y="697"/>
                  </a:lnTo>
                  <a:lnTo>
                    <a:pt x="359" y="695"/>
                  </a:lnTo>
                  <a:lnTo>
                    <a:pt x="356" y="697"/>
                  </a:lnTo>
                  <a:lnTo>
                    <a:pt x="356" y="702"/>
                  </a:lnTo>
                  <a:lnTo>
                    <a:pt x="352" y="700"/>
                  </a:lnTo>
                  <a:lnTo>
                    <a:pt x="349" y="700"/>
                  </a:lnTo>
                  <a:lnTo>
                    <a:pt x="342" y="707"/>
                  </a:lnTo>
                  <a:lnTo>
                    <a:pt x="340" y="702"/>
                  </a:lnTo>
                  <a:lnTo>
                    <a:pt x="337" y="700"/>
                  </a:lnTo>
                  <a:lnTo>
                    <a:pt x="333" y="688"/>
                  </a:lnTo>
                  <a:lnTo>
                    <a:pt x="333" y="683"/>
                  </a:lnTo>
                  <a:lnTo>
                    <a:pt x="333" y="678"/>
                  </a:lnTo>
                  <a:lnTo>
                    <a:pt x="328" y="678"/>
                  </a:lnTo>
                  <a:lnTo>
                    <a:pt x="326" y="683"/>
                  </a:lnTo>
                  <a:lnTo>
                    <a:pt x="328" y="674"/>
                  </a:lnTo>
                  <a:lnTo>
                    <a:pt x="326" y="669"/>
                  </a:lnTo>
                  <a:lnTo>
                    <a:pt x="318" y="664"/>
                  </a:lnTo>
                  <a:lnTo>
                    <a:pt x="318" y="659"/>
                  </a:lnTo>
                  <a:lnTo>
                    <a:pt x="323" y="659"/>
                  </a:lnTo>
                  <a:lnTo>
                    <a:pt x="321" y="652"/>
                  </a:lnTo>
                  <a:lnTo>
                    <a:pt x="326" y="652"/>
                  </a:lnTo>
                  <a:lnTo>
                    <a:pt x="328" y="650"/>
                  </a:lnTo>
                  <a:lnTo>
                    <a:pt x="333" y="645"/>
                  </a:lnTo>
                  <a:lnTo>
                    <a:pt x="333" y="643"/>
                  </a:lnTo>
                  <a:lnTo>
                    <a:pt x="335" y="638"/>
                  </a:lnTo>
                  <a:lnTo>
                    <a:pt x="337" y="640"/>
                  </a:lnTo>
                  <a:lnTo>
                    <a:pt x="337" y="638"/>
                  </a:lnTo>
                  <a:lnTo>
                    <a:pt x="337" y="636"/>
                  </a:lnTo>
                  <a:lnTo>
                    <a:pt x="342" y="629"/>
                  </a:lnTo>
                  <a:lnTo>
                    <a:pt x="333" y="626"/>
                  </a:lnTo>
                  <a:lnTo>
                    <a:pt x="335" y="622"/>
                  </a:lnTo>
                  <a:lnTo>
                    <a:pt x="333" y="617"/>
                  </a:lnTo>
                  <a:lnTo>
                    <a:pt x="342" y="614"/>
                  </a:lnTo>
                  <a:lnTo>
                    <a:pt x="342" y="612"/>
                  </a:lnTo>
                  <a:lnTo>
                    <a:pt x="347" y="610"/>
                  </a:lnTo>
                  <a:lnTo>
                    <a:pt x="347" y="605"/>
                  </a:lnTo>
                  <a:lnTo>
                    <a:pt x="354" y="605"/>
                  </a:lnTo>
                  <a:lnTo>
                    <a:pt x="356" y="598"/>
                  </a:lnTo>
                  <a:lnTo>
                    <a:pt x="359" y="598"/>
                  </a:lnTo>
                  <a:lnTo>
                    <a:pt x="361" y="593"/>
                  </a:lnTo>
                  <a:lnTo>
                    <a:pt x="361" y="591"/>
                  </a:lnTo>
                  <a:lnTo>
                    <a:pt x="363" y="589"/>
                  </a:lnTo>
                  <a:lnTo>
                    <a:pt x="361" y="581"/>
                  </a:lnTo>
                  <a:lnTo>
                    <a:pt x="361" y="579"/>
                  </a:lnTo>
                  <a:lnTo>
                    <a:pt x="359" y="572"/>
                  </a:lnTo>
                  <a:lnTo>
                    <a:pt x="347" y="555"/>
                  </a:lnTo>
                  <a:lnTo>
                    <a:pt x="337" y="551"/>
                  </a:lnTo>
                  <a:lnTo>
                    <a:pt x="337" y="544"/>
                  </a:lnTo>
                  <a:lnTo>
                    <a:pt x="337" y="544"/>
                  </a:lnTo>
                  <a:lnTo>
                    <a:pt x="347" y="539"/>
                  </a:lnTo>
                  <a:lnTo>
                    <a:pt x="349" y="534"/>
                  </a:lnTo>
                  <a:lnTo>
                    <a:pt x="347" y="527"/>
                  </a:lnTo>
                  <a:lnTo>
                    <a:pt x="347" y="515"/>
                  </a:lnTo>
                  <a:lnTo>
                    <a:pt x="356" y="506"/>
                  </a:lnTo>
                  <a:lnTo>
                    <a:pt x="363" y="492"/>
                  </a:lnTo>
                  <a:lnTo>
                    <a:pt x="370" y="492"/>
                  </a:lnTo>
                  <a:lnTo>
                    <a:pt x="377" y="485"/>
                  </a:lnTo>
                  <a:lnTo>
                    <a:pt x="380" y="480"/>
                  </a:lnTo>
                  <a:lnTo>
                    <a:pt x="389" y="477"/>
                  </a:lnTo>
                  <a:lnTo>
                    <a:pt x="399" y="461"/>
                  </a:lnTo>
                  <a:lnTo>
                    <a:pt x="399" y="454"/>
                  </a:lnTo>
                  <a:lnTo>
                    <a:pt x="396" y="447"/>
                  </a:lnTo>
                  <a:lnTo>
                    <a:pt x="399" y="437"/>
                  </a:lnTo>
                  <a:lnTo>
                    <a:pt x="394" y="416"/>
                  </a:lnTo>
                  <a:lnTo>
                    <a:pt x="411" y="402"/>
                  </a:lnTo>
                  <a:lnTo>
                    <a:pt x="415" y="397"/>
                  </a:lnTo>
                  <a:lnTo>
                    <a:pt x="413" y="390"/>
                  </a:lnTo>
                  <a:lnTo>
                    <a:pt x="413" y="378"/>
                  </a:lnTo>
                  <a:lnTo>
                    <a:pt x="411" y="371"/>
                  </a:lnTo>
                  <a:lnTo>
                    <a:pt x="422" y="364"/>
                  </a:lnTo>
                  <a:lnTo>
                    <a:pt x="425" y="364"/>
                  </a:lnTo>
                  <a:lnTo>
                    <a:pt x="434" y="355"/>
                  </a:lnTo>
                  <a:lnTo>
                    <a:pt x="439" y="350"/>
                  </a:lnTo>
                  <a:lnTo>
                    <a:pt x="446" y="341"/>
                  </a:lnTo>
                  <a:lnTo>
                    <a:pt x="451" y="345"/>
                  </a:lnTo>
                  <a:lnTo>
                    <a:pt x="453" y="343"/>
                  </a:lnTo>
                  <a:lnTo>
                    <a:pt x="458" y="341"/>
                  </a:lnTo>
                  <a:lnTo>
                    <a:pt x="458" y="333"/>
                  </a:lnTo>
                  <a:lnTo>
                    <a:pt x="463" y="326"/>
                  </a:lnTo>
                  <a:lnTo>
                    <a:pt x="470" y="324"/>
                  </a:lnTo>
                  <a:lnTo>
                    <a:pt x="481" y="331"/>
                  </a:lnTo>
                  <a:lnTo>
                    <a:pt x="489" y="326"/>
                  </a:lnTo>
                  <a:lnTo>
                    <a:pt x="498" y="310"/>
                  </a:lnTo>
                  <a:lnTo>
                    <a:pt x="507" y="303"/>
                  </a:lnTo>
                  <a:lnTo>
                    <a:pt x="512" y="291"/>
                  </a:lnTo>
                  <a:lnTo>
                    <a:pt x="515" y="293"/>
                  </a:lnTo>
                  <a:lnTo>
                    <a:pt x="522" y="303"/>
                  </a:lnTo>
                  <a:lnTo>
                    <a:pt x="526" y="307"/>
                  </a:lnTo>
                  <a:lnTo>
                    <a:pt x="529" y="307"/>
                  </a:lnTo>
                  <a:lnTo>
                    <a:pt x="536" y="310"/>
                  </a:lnTo>
                  <a:lnTo>
                    <a:pt x="543" y="307"/>
                  </a:lnTo>
                  <a:lnTo>
                    <a:pt x="543" y="303"/>
                  </a:lnTo>
                  <a:lnTo>
                    <a:pt x="545" y="298"/>
                  </a:lnTo>
                  <a:lnTo>
                    <a:pt x="545" y="293"/>
                  </a:lnTo>
                  <a:lnTo>
                    <a:pt x="548" y="286"/>
                  </a:lnTo>
                  <a:lnTo>
                    <a:pt x="545" y="277"/>
                  </a:lnTo>
                  <a:lnTo>
                    <a:pt x="550" y="270"/>
                  </a:lnTo>
                  <a:lnTo>
                    <a:pt x="552" y="258"/>
                  </a:lnTo>
                  <a:lnTo>
                    <a:pt x="550" y="253"/>
                  </a:lnTo>
                  <a:lnTo>
                    <a:pt x="555" y="251"/>
                  </a:lnTo>
                  <a:lnTo>
                    <a:pt x="548" y="232"/>
                  </a:lnTo>
                  <a:lnTo>
                    <a:pt x="538" y="237"/>
                  </a:lnTo>
                  <a:lnTo>
                    <a:pt x="536" y="227"/>
                  </a:lnTo>
                  <a:lnTo>
                    <a:pt x="526" y="222"/>
                  </a:lnTo>
                  <a:lnTo>
                    <a:pt x="512" y="222"/>
                  </a:lnTo>
                  <a:lnTo>
                    <a:pt x="510" y="225"/>
                  </a:lnTo>
                  <a:lnTo>
                    <a:pt x="507" y="241"/>
                  </a:lnTo>
                  <a:lnTo>
                    <a:pt x="500" y="241"/>
                  </a:lnTo>
                  <a:lnTo>
                    <a:pt x="498" y="239"/>
                  </a:lnTo>
                  <a:lnTo>
                    <a:pt x="496" y="225"/>
                  </a:lnTo>
                  <a:lnTo>
                    <a:pt x="493" y="218"/>
                  </a:lnTo>
                  <a:lnTo>
                    <a:pt x="500" y="218"/>
                  </a:lnTo>
                  <a:lnTo>
                    <a:pt x="498" y="213"/>
                  </a:lnTo>
                  <a:lnTo>
                    <a:pt x="500" y="204"/>
                  </a:lnTo>
                  <a:lnTo>
                    <a:pt x="507" y="194"/>
                  </a:lnTo>
                  <a:lnTo>
                    <a:pt x="503" y="187"/>
                  </a:lnTo>
                  <a:lnTo>
                    <a:pt x="498" y="187"/>
                  </a:lnTo>
                  <a:lnTo>
                    <a:pt x="496" y="185"/>
                  </a:lnTo>
                  <a:lnTo>
                    <a:pt x="498" y="175"/>
                  </a:lnTo>
                  <a:lnTo>
                    <a:pt x="503" y="178"/>
                  </a:lnTo>
                  <a:lnTo>
                    <a:pt x="507" y="173"/>
                  </a:lnTo>
                  <a:lnTo>
                    <a:pt x="505" y="168"/>
                  </a:lnTo>
                  <a:lnTo>
                    <a:pt x="489" y="168"/>
                  </a:lnTo>
                  <a:lnTo>
                    <a:pt x="479" y="175"/>
                  </a:lnTo>
                  <a:lnTo>
                    <a:pt x="472" y="175"/>
                  </a:lnTo>
                  <a:lnTo>
                    <a:pt x="463" y="178"/>
                  </a:lnTo>
                  <a:lnTo>
                    <a:pt x="453" y="170"/>
                  </a:lnTo>
                  <a:lnTo>
                    <a:pt x="446" y="163"/>
                  </a:lnTo>
                  <a:lnTo>
                    <a:pt x="437" y="159"/>
                  </a:lnTo>
                  <a:lnTo>
                    <a:pt x="434" y="152"/>
                  </a:lnTo>
                  <a:lnTo>
                    <a:pt x="427" y="144"/>
                  </a:lnTo>
                  <a:lnTo>
                    <a:pt x="422" y="140"/>
                  </a:lnTo>
                  <a:lnTo>
                    <a:pt x="415" y="128"/>
                  </a:lnTo>
                  <a:lnTo>
                    <a:pt x="408" y="116"/>
                  </a:lnTo>
                  <a:lnTo>
                    <a:pt x="408" y="104"/>
                  </a:lnTo>
                  <a:lnTo>
                    <a:pt x="413" y="95"/>
                  </a:lnTo>
                  <a:lnTo>
                    <a:pt x="406" y="90"/>
                  </a:lnTo>
                  <a:lnTo>
                    <a:pt x="399" y="88"/>
                  </a:lnTo>
                  <a:lnTo>
                    <a:pt x="394" y="93"/>
                  </a:lnTo>
                  <a:lnTo>
                    <a:pt x="385" y="93"/>
                  </a:lnTo>
                  <a:lnTo>
                    <a:pt x="380" y="97"/>
                  </a:lnTo>
                  <a:lnTo>
                    <a:pt x="377" y="95"/>
                  </a:lnTo>
                  <a:lnTo>
                    <a:pt x="370" y="95"/>
                  </a:lnTo>
                  <a:lnTo>
                    <a:pt x="359" y="78"/>
                  </a:lnTo>
                  <a:lnTo>
                    <a:pt x="352" y="78"/>
                  </a:lnTo>
                  <a:lnTo>
                    <a:pt x="352" y="64"/>
                  </a:lnTo>
                  <a:lnTo>
                    <a:pt x="347" y="64"/>
                  </a:lnTo>
                  <a:lnTo>
                    <a:pt x="333" y="64"/>
                  </a:lnTo>
                  <a:lnTo>
                    <a:pt x="333" y="67"/>
                  </a:lnTo>
                  <a:lnTo>
                    <a:pt x="311" y="59"/>
                  </a:lnTo>
                  <a:lnTo>
                    <a:pt x="302" y="48"/>
                  </a:lnTo>
                  <a:lnTo>
                    <a:pt x="297" y="48"/>
                  </a:lnTo>
                  <a:lnTo>
                    <a:pt x="295" y="41"/>
                  </a:lnTo>
                  <a:lnTo>
                    <a:pt x="290" y="41"/>
                  </a:lnTo>
                  <a:lnTo>
                    <a:pt x="285" y="43"/>
                  </a:lnTo>
                  <a:lnTo>
                    <a:pt x="281" y="36"/>
                  </a:lnTo>
                  <a:lnTo>
                    <a:pt x="276" y="31"/>
                  </a:lnTo>
                  <a:lnTo>
                    <a:pt x="266" y="41"/>
                  </a:lnTo>
                  <a:lnTo>
                    <a:pt x="259" y="41"/>
                  </a:lnTo>
                  <a:lnTo>
                    <a:pt x="257" y="36"/>
                  </a:lnTo>
                  <a:lnTo>
                    <a:pt x="245" y="22"/>
                  </a:lnTo>
                  <a:lnTo>
                    <a:pt x="229" y="12"/>
                  </a:lnTo>
                  <a:lnTo>
                    <a:pt x="217" y="0"/>
                  </a:lnTo>
                  <a:lnTo>
                    <a:pt x="214" y="3"/>
                  </a:lnTo>
                  <a:lnTo>
                    <a:pt x="212" y="0"/>
                  </a:lnTo>
                  <a:lnTo>
                    <a:pt x="207" y="7"/>
                  </a:lnTo>
                  <a:lnTo>
                    <a:pt x="203" y="5"/>
                  </a:lnTo>
                  <a:lnTo>
                    <a:pt x="198" y="7"/>
                  </a:lnTo>
                  <a:lnTo>
                    <a:pt x="198" y="12"/>
                  </a:lnTo>
                  <a:lnTo>
                    <a:pt x="193" y="17"/>
                  </a:lnTo>
                  <a:lnTo>
                    <a:pt x="193" y="22"/>
                  </a:lnTo>
                  <a:lnTo>
                    <a:pt x="189" y="29"/>
                  </a:lnTo>
                  <a:lnTo>
                    <a:pt x="189" y="36"/>
                  </a:lnTo>
                  <a:lnTo>
                    <a:pt x="181" y="41"/>
                  </a:lnTo>
                  <a:lnTo>
                    <a:pt x="179" y="45"/>
                  </a:lnTo>
                  <a:lnTo>
                    <a:pt x="184" y="45"/>
                  </a:lnTo>
                  <a:lnTo>
                    <a:pt x="189" y="52"/>
                  </a:lnTo>
                  <a:lnTo>
                    <a:pt x="196" y="57"/>
                  </a:lnTo>
                  <a:lnTo>
                    <a:pt x="200" y="59"/>
                  </a:lnTo>
                  <a:lnTo>
                    <a:pt x="203" y="69"/>
                  </a:lnTo>
                  <a:lnTo>
                    <a:pt x="210" y="67"/>
                  </a:lnTo>
                  <a:lnTo>
                    <a:pt x="212" y="69"/>
                  </a:lnTo>
                  <a:lnTo>
                    <a:pt x="212" y="74"/>
                  </a:lnTo>
                  <a:lnTo>
                    <a:pt x="214" y="78"/>
                  </a:lnTo>
                  <a:lnTo>
                    <a:pt x="214" y="93"/>
                  </a:lnTo>
                  <a:lnTo>
                    <a:pt x="212" y="97"/>
                  </a:lnTo>
                  <a:lnTo>
                    <a:pt x="219" y="116"/>
                  </a:lnTo>
                  <a:lnTo>
                    <a:pt x="224" y="123"/>
                  </a:lnTo>
                  <a:lnTo>
                    <a:pt x="224" y="135"/>
                  </a:lnTo>
                  <a:lnTo>
                    <a:pt x="222" y="137"/>
                  </a:lnTo>
                  <a:lnTo>
                    <a:pt x="224" y="149"/>
                  </a:lnTo>
                  <a:lnTo>
                    <a:pt x="233" y="159"/>
                  </a:lnTo>
                  <a:lnTo>
                    <a:pt x="238" y="159"/>
                  </a:lnTo>
                  <a:lnTo>
                    <a:pt x="240" y="159"/>
                  </a:lnTo>
                  <a:lnTo>
                    <a:pt x="243" y="159"/>
                  </a:lnTo>
                  <a:lnTo>
                    <a:pt x="245" y="163"/>
                  </a:lnTo>
                  <a:lnTo>
                    <a:pt x="262" y="173"/>
                  </a:lnTo>
                  <a:lnTo>
                    <a:pt x="264" y="173"/>
                  </a:lnTo>
                  <a:lnTo>
                    <a:pt x="266" y="173"/>
                  </a:lnTo>
                  <a:lnTo>
                    <a:pt x="266" y="180"/>
                  </a:lnTo>
                  <a:lnTo>
                    <a:pt x="269" y="182"/>
                  </a:lnTo>
                  <a:lnTo>
                    <a:pt x="276" y="204"/>
                  </a:lnTo>
                  <a:lnTo>
                    <a:pt x="271" y="215"/>
                  </a:lnTo>
                  <a:lnTo>
                    <a:pt x="266" y="222"/>
                  </a:lnTo>
                  <a:lnTo>
                    <a:pt x="262" y="225"/>
                  </a:lnTo>
                  <a:lnTo>
                    <a:pt x="259" y="227"/>
                  </a:lnTo>
                  <a:lnTo>
                    <a:pt x="266" y="237"/>
                  </a:lnTo>
                  <a:lnTo>
                    <a:pt x="264" y="244"/>
                  </a:lnTo>
                  <a:lnTo>
                    <a:pt x="276" y="258"/>
                  </a:lnTo>
                  <a:lnTo>
                    <a:pt x="271" y="260"/>
                  </a:lnTo>
                  <a:lnTo>
                    <a:pt x="266" y="270"/>
                  </a:lnTo>
                  <a:lnTo>
                    <a:pt x="255" y="270"/>
                  </a:lnTo>
                  <a:lnTo>
                    <a:pt x="252" y="270"/>
                  </a:lnTo>
                  <a:lnTo>
                    <a:pt x="250" y="258"/>
                  </a:lnTo>
                  <a:lnTo>
                    <a:pt x="245" y="251"/>
                  </a:lnTo>
                  <a:lnTo>
                    <a:pt x="245" y="241"/>
                  </a:lnTo>
                  <a:lnTo>
                    <a:pt x="240" y="237"/>
                  </a:lnTo>
                  <a:lnTo>
                    <a:pt x="231" y="244"/>
                  </a:lnTo>
                  <a:lnTo>
                    <a:pt x="231" y="248"/>
                  </a:lnTo>
                  <a:lnTo>
                    <a:pt x="233" y="251"/>
                  </a:lnTo>
                  <a:lnTo>
                    <a:pt x="229" y="255"/>
                  </a:lnTo>
                  <a:lnTo>
                    <a:pt x="226" y="260"/>
                  </a:lnTo>
                  <a:lnTo>
                    <a:pt x="222" y="260"/>
                  </a:lnTo>
                  <a:lnTo>
                    <a:pt x="219" y="258"/>
                  </a:lnTo>
                  <a:lnTo>
                    <a:pt x="205" y="258"/>
                  </a:lnTo>
                  <a:lnTo>
                    <a:pt x="203" y="255"/>
                  </a:lnTo>
                  <a:lnTo>
                    <a:pt x="198" y="253"/>
                  </a:lnTo>
                  <a:lnTo>
                    <a:pt x="186" y="255"/>
                  </a:lnTo>
                  <a:lnTo>
                    <a:pt x="184" y="260"/>
                  </a:lnTo>
                  <a:lnTo>
                    <a:pt x="179" y="263"/>
                  </a:lnTo>
                  <a:lnTo>
                    <a:pt x="174" y="267"/>
                  </a:lnTo>
                  <a:lnTo>
                    <a:pt x="174" y="277"/>
                  </a:lnTo>
                  <a:lnTo>
                    <a:pt x="172" y="281"/>
                  </a:lnTo>
                  <a:lnTo>
                    <a:pt x="165" y="284"/>
                  </a:lnTo>
                  <a:lnTo>
                    <a:pt x="160" y="281"/>
                  </a:lnTo>
                  <a:lnTo>
                    <a:pt x="158" y="289"/>
                  </a:lnTo>
                  <a:lnTo>
                    <a:pt x="160" y="293"/>
                  </a:lnTo>
                  <a:lnTo>
                    <a:pt x="158" y="298"/>
                  </a:lnTo>
                  <a:lnTo>
                    <a:pt x="158" y="305"/>
                  </a:lnTo>
                  <a:lnTo>
                    <a:pt x="155" y="310"/>
                  </a:lnTo>
                  <a:lnTo>
                    <a:pt x="146" y="315"/>
                  </a:lnTo>
                  <a:lnTo>
                    <a:pt x="146" y="322"/>
                  </a:lnTo>
                  <a:lnTo>
                    <a:pt x="141" y="329"/>
                  </a:lnTo>
                  <a:lnTo>
                    <a:pt x="139" y="336"/>
                  </a:lnTo>
                  <a:lnTo>
                    <a:pt x="137" y="341"/>
                  </a:lnTo>
                  <a:lnTo>
                    <a:pt x="132" y="350"/>
                  </a:lnTo>
                  <a:lnTo>
                    <a:pt x="132" y="355"/>
                  </a:lnTo>
                  <a:lnTo>
                    <a:pt x="129" y="362"/>
                  </a:lnTo>
                  <a:lnTo>
                    <a:pt x="127" y="362"/>
                  </a:lnTo>
                  <a:lnTo>
                    <a:pt x="127" y="357"/>
                  </a:lnTo>
                  <a:lnTo>
                    <a:pt x="125" y="357"/>
                  </a:lnTo>
                  <a:lnTo>
                    <a:pt x="125" y="371"/>
                  </a:lnTo>
                  <a:lnTo>
                    <a:pt x="118" y="376"/>
                  </a:lnTo>
                  <a:lnTo>
                    <a:pt x="111" y="376"/>
                  </a:lnTo>
                  <a:lnTo>
                    <a:pt x="108" y="378"/>
                  </a:lnTo>
                  <a:lnTo>
                    <a:pt x="111" y="381"/>
                  </a:lnTo>
                  <a:lnTo>
                    <a:pt x="115" y="395"/>
                  </a:lnTo>
                  <a:lnTo>
                    <a:pt x="115" y="402"/>
                  </a:lnTo>
                  <a:lnTo>
                    <a:pt x="118" y="407"/>
                  </a:lnTo>
                  <a:lnTo>
                    <a:pt x="111" y="411"/>
                  </a:lnTo>
                  <a:lnTo>
                    <a:pt x="103" y="418"/>
                  </a:lnTo>
                  <a:lnTo>
                    <a:pt x="99" y="423"/>
                  </a:lnTo>
                  <a:lnTo>
                    <a:pt x="108" y="435"/>
                  </a:lnTo>
                  <a:lnTo>
                    <a:pt x="103" y="440"/>
                  </a:lnTo>
                  <a:lnTo>
                    <a:pt x="111" y="452"/>
                  </a:lnTo>
                  <a:lnTo>
                    <a:pt x="103" y="454"/>
                  </a:lnTo>
                  <a:lnTo>
                    <a:pt x="103" y="459"/>
                  </a:lnTo>
                  <a:lnTo>
                    <a:pt x="103" y="463"/>
                  </a:lnTo>
                  <a:lnTo>
                    <a:pt x="101" y="466"/>
                  </a:lnTo>
                  <a:lnTo>
                    <a:pt x="94" y="466"/>
                  </a:lnTo>
                  <a:lnTo>
                    <a:pt x="92" y="468"/>
                  </a:lnTo>
                  <a:lnTo>
                    <a:pt x="82" y="473"/>
                  </a:lnTo>
                  <a:lnTo>
                    <a:pt x="80" y="477"/>
                  </a:lnTo>
                  <a:lnTo>
                    <a:pt x="75" y="477"/>
                  </a:lnTo>
                  <a:lnTo>
                    <a:pt x="73" y="480"/>
                  </a:lnTo>
                  <a:lnTo>
                    <a:pt x="73" y="487"/>
                  </a:lnTo>
                  <a:lnTo>
                    <a:pt x="70" y="489"/>
                  </a:lnTo>
                  <a:lnTo>
                    <a:pt x="66" y="492"/>
                  </a:lnTo>
                  <a:lnTo>
                    <a:pt x="61" y="499"/>
                  </a:lnTo>
                  <a:lnTo>
                    <a:pt x="61" y="501"/>
                  </a:lnTo>
                  <a:lnTo>
                    <a:pt x="56" y="501"/>
                  </a:lnTo>
                  <a:lnTo>
                    <a:pt x="51" y="494"/>
                  </a:lnTo>
                  <a:lnTo>
                    <a:pt x="40" y="492"/>
                  </a:lnTo>
                  <a:lnTo>
                    <a:pt x="33" y="492"/>
                  </a:lnTo>
                  <a:lnTo>
                    <a:pt x="35" y="511"/>
                  </a:lnTo>
                  <a:lnTo>
                    <a:pt x="40" y="515"/>
                  </a:lnTo>
                  <a:lnTo>
                    <a:pt x="42" y="520"/>
                  </a:lnTo>
                  <a:lnTo>
                    <a:pt x="42" y="525"/>
                  </a:lnTo>
                  <a:lnTo>
                    <a:pt x="47" y="532"/>
                  </a:lnTo>
                  <a:lnTo>
                    <a:pt x="42" y="539"/>
                  </a:lnTo>
                  <a:lnTo>
                    <a:pt x="42" y="548"/>
                  </a:lnTo>
                  <a:lnTo>
                    <a:pt x="42" y="553"/>
                  </a:lnTo>
                  <a:lnTo>
                    <a:pt x="47" y="558"/>
                  </a:lnTo>
                  <a:lnTo>
                    <a:pt x="47" y="570"/>
                  </a:lnTo>
                  <a:lnTo>
                    <a:pt x="51" y="574"/>
                  </a:lnTo>
                  <a:lnTo>
                    <a:pt x="47" y="581"/>
                  </a:lnTo>
                  <a:lnTo>
                    <a:pt x="56" y="586"/>
                  </a:lnTo>
                  <a:lnTo>
                    <a:pt x="51" y="591"/>
                  </a:lnTo>
                  <a:lnTo>
                    <a:pt x="54" y="596"/>
                  </a:lnTo>
                  <a:lnTo>
                    <a:pt x="51" y="600"/>
                  </a:lnTo>
                  <a:lnTo>
                    <a:pt x="51" y="607"/>
                  </a:lnTo>
                  <a:lnTo>
                    <a:pt x="51" y="610"/>
                  </a:lnTo>
                  <a:lnTo>
                    <a:pt x="47" y="617"/>
                  </a:lnTo>
                  <a:lnTo>
                    <a:pt x="51" y="629"/>
                  </a:lnTo>
                  <a:lnTo>
                    <a:pt x="51" y="636"/>
                  </a:lnTo>
                  <a:lnTo>
                    <a:pt x="59" y="640"/>
                  </a:lnTo>
                  <a:lnTo>
                    <a:pt x="56" y="640"/>
                  </a:lnTo>
                  <a:lnTo>
                    <a:pt x="56" y="643"/>
                  </a:lnTo>
                  <a:lnTo>
                    <a:pt x="47" y="648"/>
                  </a:lnTo>
                  <a:lnTo>
                    <a:pt x="44" y="648"/>
                  </a:lnTo>
                  <a:lnTo>
                    <a:pt x="37" y="650"/>
                  </a:lnTo>
                  <a:lnTo>
                    <a:pt x="35" y="655"/>
                  </a:lnTo>
                  <a:lnTo>
                    <a:pt x="33" y="666"/>
                  </a:lnTo>
                  <a:lnTo>
                    <a:pt x="33" y="674"/>
                  </a:lnTo>
                  <a:lnTo>
                    <a:pt x="35" y="676"/>
                  </a:lnTo>
                  <a:lnTo>
                    <a:pt x="30" y="683"/>
                  </a:lnTo>
                  <a:lnTo>
                    <a:pt x="33" y="690"/>
                  </a:lnTo>
                  <a:lnTo>
                    <a:pt x="37" y="692"/>
                  </a:lnTo>
                  <a:lnTo>
                    <a:pt x="37" y="692"/>
                  </a:lnTo>
                  <a:lnTo>
                    <a:pt x="40" y="697"/>
                  </a:lnTo>
                  <a:lnTo>
                    <a:pt x="42" y="700"/>
                  </a:lnTo>
                  <a:lnTo>
                    <a:pt x="47" y="702"/>
                  </a:lnTo>
                  <a:lnTo>
                    <a:pt x="42" y="707"/>
                  </a:lnTo>
                  <a:lnTo>
                    <a:pt x="44" y="711"/>
                  </a:lnTo>
                  <a:lnTo>
                    <a:pt x="42" y="718"/>
                  </a:lnTo>
                  <a:lnTo>
                    <a:pt x="47" y="733"/>
                  </a:lnTo>
                  <a:lnTo>
                    <a:pt x="56" y="749"/>
                  </a:lnTo>
                  <a:lnTo>
                    <a:pt x="61" y="754"/>
                  </a:lnTo>
                  <a:lnTo>
                    <a:pt x="66" y="756"/>
                  </a:lnTo>
                  <a:lnTo>
                    <a:pt x="70" y="763"/>
                  </a:lnTo>
                  <a:lnTo>
                    <a:pt x="66" y="763"/>
                  </a:lnTo>
                  <a:lnTo>
                    <a:pt x="66" y="768"/>
                  </a:lnTo>
                  <a:lnTo>
                    <a:pt x="66" y="768"/>
                  </a:lnTo>
                  <a:lnTo>
                    <a:pt x="61" y="770"/>
                  </a:lnTo>
                  <a:lnTo>
                    <a:pt x="61" y="773"/>
                  </a:lnTo>
                  <a:lnTo>
                    <a:pt x="70" y="782"/>
                  </a:lnTo>
                  <a:lnTo>
                    <a:pt x="75" y="787"/>
                  </a:lnTo>
                  <a:lnTo>
                    <a:pt x="70" y="794"/>
                  </a:lnTo>
                  <a:lnTo>
                    <a:pt x="66" y="794"/>
                  </a:lnTo>
                  <a:lnTo>
                    <a:pt x="61" y="801"/>
                  </a:lnTo>
                  <a:lnTo>
                    <a:pt x="56" y="803"/>
                  </a:lnTo>
                  <a:lnTo>
                    <a:pt x="59" y="808"/>
                  </a:lnTo>
                  <a:lnTo>
                    <a:pt x="61" y="808"/>
                  </a:lnTo>
                  <a:lnTo>
                    <a:pt x="66" y="808"/>
                  </a:lnTo>
                  <a:lnTo>
                    <a:pt x="68" y="803"/>
                  </a:lnTo>
                  <a:lnTo>
                    <a:pt x="73" y="803"/>
                  </a:lnTo>
                  <a:lnTo>
                    <a:pt x="73" y="808"/>
                  </a:lnTo>
                  <a:lnTo>
                    <a:pt x="75" y="811"/>
                  </a:lnTo>
                  <a:lnTo>
                    <a:pt x="80" y="808"/>
                  </a:lnTo>
                  <a:lnTo>
                    <a:pt x="85" y="808"/>
                  </a:lnTo>
                  <a:lnTo>
                    <a:pt x="89" y="815"/>
                  </a:lnTo>
                  <a:lnTo>
                    <a:pt x="94" y="820"/>
                  </a:lnTo>
                  <a:lnTo>
                    <a:pt x="94" y="825"/>
                  </a:lnTo>
                  <a:lnTo>
                    <a:pt x="89" y="834"/>
                  </a:lnTo>
                  <a:lnTo>
                    <a:pt x="89" y="834"/>
                  </a:lnTo>
                  <a:lnTo>
                    <a:pt x="89" y="839"/>
                  </a:lnTo>
                  <a:lnTo>
                    <a:pt x="94" y="836"/>
                  </a:lnTo>
                  <a:lnTo>
                    <a:pt x="94" y="841"/>
                  </a:lnTo>
                  <a:lnTo>
                    <a:pt x="89" y="858"/>
                  </a:lnTo>
                  <a:lnTo>
                    <a:pt x="89" y="865"/>
                  </a:lnTo>
                  <a:lnTo>
                    <a:pt x="85" y="872"/>
                  </a:lnTo>
                  <a:lnTo>
                    <a:pt x="80" y="872"/>
                  </a:lnTo>
                  <a:lnTo>
                    <a:pt x="75" y="872"/>
                  </a:lnTo>
                  <a:lnTo>
                    <a:pt x="75" y="877"/>
                  </a:lnTo>
                  <a:lnTo>
                    <a:pt x="75" y="879"/>
                  </a:lnTo>
                  <a:lnTo>
                    <a:pt x="73" y="881"/>
                  </a:lnTo>
                  <a:lnTo>
                    <a:pt x="66" y="879"/>
                  </a:lnTo>
                  <a:lnTo>
                    <a:pt x="61" y="884"/>
                  </a:lnTo>
                  <a:lnTo>
                    <a:pt x="61" y="888"/>
                  </a:lnTo>
                  <a:lnTo>
                    <a:pt x="56" y="888"/>
                  </a:lnTo>
                  <a:lnTo>
                    <a:pt x="56" y="900"/>
                  </a:lnTo>
                  <a:lnTo>
                    <a:pt x="56" y="903"/>
                  </a:lnTo>
                  <a:lnTo>
                    <a:pt x="56" y="910"/>
                  </a:lnTo>
                  <a:lnTo>
                    <a:pt x="61" y="919"/>
                  </a:lnTo>
                  <a:lnTo>
                    <a:pt x="66" y="926"/>
                  </a:lnTo>
                  <a:lnTo>
                    <a:pt x="66" y="929"/>
                  </a:lnTo>
                  <a:lnTo>
                    <a:pt x="61" y="924"/>
                  </a:lnTo>
                  <a:lnTo>
                    <a:pt x="61" y="922"/>
                  </a:lnTo>
                  <a:lnTo>
                    <a:pt x="61" y="919"/>
                  </a:lnTo>
                  <a:lnTo>
                    <a:pt x="61" y="924"/>
                  </a:lnTo>
                  <a:lnTo>
                    <a:pt x="59" y="926"/>
                  </a:lnTo>
                  <a:lnTo>
                    <a:pt x="56" y="926"/>
                  </a:lnTo>
                  <a:lnTo>
                    <a:pt x="56" y="933"/>
                  </a:lnTo>
                  <a:lnTo>
                    <a:pt x="51" y="938"/>
                  </a:lnTo>
                  <a:lnTo>
                    <a:pt x="54" y="943"/>
                  </a:lnTo>
                  <a:lnTo>
                    <a:pt x="51" y="945"/>
                  </a:lnTo>
                  <a:lnTo>
                    <a:pt x="49" y="948"/>
                  </a:lnTo>
                  <a:lnTo>
                    <a:pt x="51" y="955"/>
                  </a:lnTo>
                  <a:lnTo>
                    <a:pt x="51" y="955"/>
                  </a:lnTo>
                  <a:lnTo>
                    <a:pt x="47" y="957"/>
                  </a:lnTo>
                  <a:lnTo>
                    <a:pt x="47" y="959"/>
                  </a:lnTo>
                  <a:lnTo>
                    <a:pt x="42" y="962"/>
                  </a:lnTo>
                  <a:lnTo>
                    <a:pt x="40" y="959"/>
                  </a:lnTo>
                  <a:lnTo>
                    <a:pt x="37" y="966"/>
                  </a:lnTo>
                  <a:lnTo>
                    <a:pt x="42" y="969"/>
                  </a:lnTo>
                  <a:lnTo>
                    <a:pt x="44" y="973"/>
                  </a:lnTo>
                  <a:lnTo>
                    <a:pt x="47" y="976"/>
                  </a:lnTo>
                  <a:lnTo>
                    <a:pt x="47" y="978"/>
                  </a:lnTo>
                  <a:lnTo>
                    <a:pt x="42" y="981"/>
                  </a:lnTo>
                  <a:lnTo>
                    <a:pt x="33" y="983"/>
                  </a:lnTo>
                  <a:lnTo>
                    <a:pt x="33" y="981"/>
                  </a:lnTo>
                  <a:lnTo>
                    <a:pt x="30" y="976"/>
                  </a:lnTo>
                  <a:lnTo>
                    <a:pt x="28" y="973"/>
                  </a:lnTo>
                  <a:lnTo>
                    <a:pt x="23" y="973"/>
                  </a:lnTo>
                  <a:lnTo>
                    <a:pt x="23" y="969"/>
                  </a:lnTo>
                  <a:lnTo>
                    <a:pt x="21" y="973"/>
                  </a:lnTo>
                  <a:lnTo>
                    <a:pt x="18" y="971"/>
                  </a:lnTo>
                  <a:lnTo>
                    <a:pt x="14" y="969"/>
                  </a:lnTo>
                  <a:lnTo>
                    <a:pt x="9" y="962"/>
                  </a:lnTo>
                  <a:lnTo>
                    <a:pt x="11" y="969"/>
                  </a:lnTo>
                  <a:lnTo>
                    <a:pt x="9" y="969"/>
                  </a:lnTo>
                  <a:lnTo>
                    <a:pt x="9" y="973"/>
                  </a:lnTo>
                  <a:lnTo>
                    <a:pt x="7" y="973"/>
                  </a:lnTo>
                  <a:lnTo>
                    <a:pt x="7" y="976"/>
                  </a:lnTo>
                  <a:lnTo>
                    <a:pt x="9" y="983"/>
                  </a:lnTo>
                  <a:lnTo>
                    <a:pt x="7" y="988"/>
                  </a:lnTo>
                  <a:lnTo>
                    <a:pt x="9" y="990"/>
                  </a:lnTo>
                  <a:lnTo>
                    <a:pt x="11" y="990"/>
                  </a:lnTo>
                  <a:lnTo>
                    <a:pt x="11" y="992"/>
                  </a:lnTo>
                  <a:lnTo>
                    <a:pt x="11" y="992"/>
                  </a:lnTo>
                  <a:lnTo>
                    <a:pt x="9" y="997"/>
                  </a:lnTo>
                  <a:lnTo>
                    <a:pt x="4" y="1004"/>
                  </a:lnTo>
                  <a:lnTo>
                    <a:pt x="2" y="1007"/>
                  </a:lnTo>
                  <a:lnTo>
                    <a:pt x="0" y="1011"/>
                  </a:lnTo>
                  <a:lnTo>
                    <a:pt x="4" y="1014"/>
                  </a:lnTo>
                  <a:lnTo>
                    <a:pt x="11" y="1011"/>
                  </a:lnTo>
                  <a:lnTo>
                    <a:pt x="14" y="1014"/>
                  </a:lnTo>
                  <a:lnTo>
                    <a:pt x="18" y="1016"/>
                  </a:lnTo>
                  <a:lnTo>
                    <a:pt x="23" y="1014"/>
                  </a:lnTo>
                  <a:lnTo>
                    <a:pt x="28" y="1016"/>
                  </a:lnTo>
                  <a:lnTo>
                    <a:pt x="30" y="1021"/>
                  </a:lnTo>
                  <a:lnTo>
                    <a:pt x="37" y="1025"/>
                  </a:lnTo>
                  <a:lnTo>
                    <a:pt x="47" y="1028"/>
                  </a:lnTo>
                  <a:lnTo>
                    <a:pt x="51" y="1025"/>
                  </a:lnTo>
                  <a:lnTo>
                    <a:pt x="49" y="1025"/>
                  </a:lnTo>
                  <a:lnTo>
                    <a:pt x="49" y="1030"/>
                  </a:lnTo>
                  <a:lnTo>
                    <a:pt x="51" y="1025"/>
                  </a:lnTo>
                  <a:lnTo>
                    <a:pt x="51" y="1028"/>
                  </a:lnTo>
                  <a:lnTo>
                    <a:pt x="56" y="1030"/>
                  </a:lnTo>
                  <a:lnTo>
                    <a:pt x="56" y="1030"/>
                  </a:lnTo>
                  <a:lnTo>
                    <a:pt x="61" y="1030"/>
                  </a:lnTo>
                  <a:lnTo>
                    <a:pt x="61" y="1030"/>
                  </a:lnTo>
                  <a:lnTo>
                    <a:pt x="63" y="1030"/>
                  </a:lnTo>
                  <a:lnTo>
                    <a:pt x="61" y="1033"/>
                  </a:lnTo>
                  <a:lnTo>
                    <a:pt x="56" y="1033"/>
                  </a:lnTo>
                  <a:lnTo>
                    <a:pt x="51" y="1030"/>
                  </a:lnTo>
                  <a:lnTo>
                    <a:pt x="47" y="1030"/>
                  </a:lnTo>
                  <a:lnTo>
                    <a:pt x="42" y="1037"/>
                  </a:lnTo>
                  <a:lnTo>
                    <a:pt x="42" y="1040"/>
                  </a:lnTo>
                  <a:lnTo>
                    <a:pt x="42" y="1049"/>
                  </a:lnTo>
                  <a:lnTo>
                    <a:pt x="42" y="1049"/>
                  </a:lnTo>
                  <a:lnTo>
                    <a:pt x="37" y="1051"/>
                  </a:lnTo>
                  <a:lnTo>
                    <a:pt x="35" y="1049"/>
                  </a:lnTo>
                  <a:lnTo>
                    <a:pt x="28" y="1054"/>
                  </a:lnTo>
                  <a:lnTo>
                    <a:pt x="30" y="1059"/>
                  </a:lnTo>
                  <a:lnTo>
                    <a:pt x="26" y="1068"/>
                  </a:lnTo>
                  <a:lnTo>
                    <a:pt x="28" y="1073"/>
                  </a:lnTo>
                  <a:lnTo>
                    <a:pt x="28" y="1080"/>
                  </a:lnTo>
                  <a:lnTo>
                    <a:pt x="30" y="1082"/>
                  </a:lnTo>
                  <a:lnTo>
                    <a:pt x="30" y="1087"/>
                  </a:lnTo>
                  <a:lnTo>
                    <a:pt x="33" y="1094"/>
                  </a:lnTo>
                  <a:lnTo>
                    <a:pt x="33" y="1096"/>
                  </a:lnTo>
                  <a:lnTo>
                    <a:pt x="30" y="1096"/>
                  </a:lnTo>
                  <a:lnTo>
                    <a:pt x="33" y="1096"/>
                  </a:lnTo>
                  <a:lnTo>
                    <a:pt x="30" y="1115"/>
                  </a:lnTo>
                  <a:lnTo>
                    <a:pt x="35" y="1115"/>
                  </a:lnTo>
                  <a:lnTo>
                    <a:pt x="37" y="1120"/>
                  </a:lnTo>
                  <a:lnTo>
                    <a:pt x="42" y="1120"/>
                  </a:lnTo>
                  <a:lnTo>
                    <a:pt x="44" y="1120"/>
                  </a:lnTo>
                  <a:lnTo>
                    <a:pt x="42" y="1129"/>
                  </a:lnTo>
                  <a:lnTo>
                    <a:pt x="44" y="1129"/>
                  </a:lnTo>
                  <a:lnTo>
                    <a:pt x="47" y="1134"/>
                  </a:lnTo>
                  <a:lnTo>
                    <a:pt x="44" y="1134"/>
                  </a:lnTo>
                  <a:lnTo>
                    <a:pt x="49" y="1136"/>
                  </a:lnTo>
                  <a:lnTo>
                    <a:pt x="49" y="1139"/>
                  </a:lnTo>
                  <a:lnTo>
                    <a:pt x="47" y="1144"/>
                  </a:lnTo>
                  <a:lnTo>
                    <a:pt x="47" y="1144"/>
                  </a:lnTo>
                  <a:lnTo>
                    <a:pt x="44" y="1144"/>
                  </a:lnTo>
                  <a:lnTo>
                    <a:pt x="37" y="1144"/>
                  </a:lnTo>
                  <a:lnTo>
                    <a:pt x="37" y="1146"/>
                  </a:lnTo>
                  <a:lnTo>
                    <a:pt x="30" y="1144"/>
                  </a:lnTo>
                  <a:lnTo>
                    <a:pt x="28" y="1148"/>
                  </a:lnTo>
                  <a:lnTo>
                    <a:pt x="28" y="1153"/>
                  </a:lnTo>
                  <a:lnTo>
                    <a:pt x="23" y="1158"/>
                  </a:lnTo>
                  <a:lnTo>
                    <a:pt x="23" y="1165"/>
                  </a:lnTo>
                  <a:lnTo>
                    <a:pt x="28" y="1167"/>
                  </a:lnTo>
                  <a:lnTo>
                    <a:pt x="28" y="1162"/>
                  </a:lnTo>
                  <a:lnTo>
                    <a:pt x="33" y="1165"/>
                  </a:lnTo>
                  <a:lnTo>
                    <a:pt x="30" y="1172"/>
                  </a:lnTo>
                  <a:lnTo>
                    <a:pt x="47" y="1181"/>
                  </a:lnTo>
                  <a:lnTo>
                    <a:pt x="51" y="1191"/>
                  </a:lnTo>
                  <a:lnTo>
                    <a:pt x="61" y="1196"/>
                  </a:lnTo>
                  <a:lnTo>
                    <a:pt x="66" y="1203"/>
                  </a:lnTo>
                  <a:lnTo>
                    <a:pt x="68" y="1200"/>
                  </a:lnTo>
                  <a:lnTo>
                    <a:pt x="68" y="1198"/>
                  </a:lnTo>
                  <a:lnTo>
                    <a:pt x="75" y="1188"/>
                  </a:lnTo>
                  <a:lnTo>
                    <a:pt x="80" y="1186"/>
                  </a:lnTo>
                  <a:lnTo>
                    <a:pt x="85" y="1186"/>
                  </a:lnTo>
                  <a:lnTo>
                    <a:pt x="89" y="1181"/>
                  </a:lnTo>
                  <a:lnTo>
                    <a:pt x="94" y="1184"/>
                  </a:lnTo>
                  <a:lnTo>
                    <a:pt x="89" y="1179"/>
                  </a:lnTo>
                  <a:lnTo>
                    <a:pt x="92" y="1172"/>
                  </a:lnTo>
                  <a:lnTo>
                    <a:pt x="92" y="1172"/>
                  </a:lnTo>
                  <a:lnTo>
                    <a:pt x="92" y="1167"/>
                  </a:lnTo>
                  <a:lnTo>
                    <a:pt x="94" y="1167"/>
                  </a:lnTo>
                  <a:lnTo>
                    <a:pt x="99" y="1153"/>
                  </a:lnTo>
                  <a:lnTo>
                    <a:pt x="101" y="1160"/>
                  </a:lnTo>
                  <a:lnTo>
                    <a:pt x="103" y="1158"/>
                  </a:lnTo>
                  <a:lnTo>
                    <a:pt x="111" y="1153"/>
                  </a:lnTo>
                  <a:lnTo>
                    <a:pt x="103" y="1146"/>
                  </a:lnTo>
                  <a:lnTo>
                    <a:pt x="106" y="1139"/>
                  </a:lnTo>
                  <a:lnTo>
                    <a:pt x="103" y="1139"/>
                  </a:lnTo>
                  <a:lnTo>
                    <a:pt x="96" y="1134"/>
                  </a:lnTo>
                  <a:lnTo>
                    <a:pt x="94" y="1132"/>
                  </a:lnTo>
                  <a:lnTo>
                    <a:pt x="96" y="1129"/>
                  </a:lnTo>
                  <a:lnTo>
                    <a:pt x="101" y="1127"/>
                  </a:lnTo>
                  <a:lnTo>
                    <a:pt x="101" y="1125"/>
                  </a:lnTo>
                  <a:lnTo>
                    <a:pt x="103" y="1122"/>
                  </a:lnTo>
                  <a:lnTo>
                    <a:pt x="99" y="1120"/>
                  </a:lnTo>
                  <a:lnTo>
                    <a:pt x="99" y="1118"/>
                  </a:lnTo>
                  <a:lnTo>
                    <a:pt x="94" y="1118"/>
                  </a:lnTo>
                  <a:lnTo>
                    <a:pt x="94" y="1120"/>
                  </a:lnTo>
                  <a:lnTo>
                    <a:pt x="94" y="1115"/>
                  </a:lnTo>
                  <a:lnTo>
                    <a:pt x="92" y="1115"/>
                  </a:lnTo>
                  <a:lnTo>
                    <a:pt x="89" y="1108"/>
                  </a:lnTo>
                  <a:lnTo>
                    <a:pt x="89" y="1106"/>
                  </a:lnTo>
                  <a:lnTo>
                    <a:pt x="89" y="1106"/>
                  </a:lnTo>
                  <a:lnTo>
                    <a:pt x="85" y="1106"/>
                  </a:lnTo>
                  <a:lnTo>
                    <a:pt x="82" y="1106"/>
                  </a:lnTo>
                  <a:lnTo>
                    <a:pt x="80" y="1106"/>
                  </a:lnTo>
                  <a:lnTo>
                    <a:pt x="85" y="1099"/>
                  </a:lnTo>
                  <a:lnTo>
                    <a:pt x="80" y="1094"/>
                  </a:lnTo>
                  <a:lnTo>
                    <a:pt x="75" y="1094"/>
                  </a:lnTo>
                  <a:lnTo>
                    <a:pt x="80" y="1092"/>
                  </a:lnTo>
                  <a:lnTo>
                    <a:pt x="85" y="1094"/>
                  </a:lnTo>
                  <a:lnTo>
                    <a:pt x="87" y="1092"/>
                  </a:lnTo>
                  <a:lnTo>
                    <a:pt x="89" y="1087"/>
                  </a:lnTo>
                  <a:lnTo>
                    <a:pt x="92" y="1087"/>
                  </a:lnTo>
                  <a:lnTo>
                    <a:pt x="89" y="1087"/>
                  </a:lnTo>
                  <a:lnTo>
                    <a:pt x="89" y="1087"/>
                  </a:lnTo>
                  <a:lnTo>
                    <a:pt x="87" y="1084"/>
                  </a:lnTo>
                  <a:lnTo>
                    <a:pt x="89" y="1082"/>
                  </a:lnTo>
                  <a:lnTo>
                    <a:pt x="94" y="1082"/>
                  </a:lnTo>
                  <a:lnTo>
                    <a:pt x="111" y="1075"/>
                  </a:lnTo>
                  <a:lnTo>
                    <a:pt x="113" y="1077"/>
                  </a:lnTo>
                  <a:lnTo>
                    <a:pt x="118" y="1073"/>
                  </a:lnTo>
                  <a:lnTo>
                    <a:pt x="118" y="1075"/>
                  </a:lnTo>
                  <a:lnTo>
                    <a:pt x="127" y="1087"/>
                  </a:lnTo>
                  <a:lnTo>
                    <a:pt x="132" y="1082"/>
                  </a:lnTo>
                  <a:lnTo>
                    <a:pt x="137" y="1082"/>
                  </a:lnTo>
                  <a:lnTo>
                    <a:pt x="137" y="1084"/>
                  </a:lnTo>
                  <a:lnTo>
                    <a:pt x="139" y="1087"/>
                  </a:lnTo>
                  <a:lnTo>
                    <a:pt x="137" y="1087"/>
                  </a:lnTo>
                  <a:lnTo>
                    <a:pt x="139" y="1092"/>
                  </a:lnTo>
                  <a:lnTo>
                    <a:pt x="146" y="1096"/>
                  </a:lnTo>
                  <a:lnTo>
                    <a:pt x="146" y="1106"/>
                  </a:lnTo>
                  <a:lnTo>
                    <a:pt x="139" y="1106"/>
                  </a:lnTo>
                  <a:lnTo>
                    <a:pt x="141" y="1108"/>
                  </a:lnTo>
                  <a:lnTo>
                    <a:pt x="144" y="1108"/>
                  </a:lnTo>
                  <a:lnTo>
                    <a:pt x="144" y="1113"/>
                  </a:lnTo>
                  <a:lnTo>
                    <a:pt x="155" y="1115"/>
                  </a:lnTo>
                  <a:lnTo>
                    <a:pt x="155" y="1120"/>
                  </a:lnTo>
                  <a:lnTo>
                    <a:pt x="155" y="1120"/>
                  </a:lnTo>
                  <a:lnTo>
                    <a:pt x="151" y="1120"/>
                  </a:lnTo>
                  <a:lnTo>
                    <a:pt x="151" y="1125"/>
                  </a:lnTo>
                  <a:lnTo>
                    <a:pt x="151" y="1125"/>
                  </a:lnTo>
                  <a:lnTo>
                    <a:pt x="155" y="1127"/>
                  </a:lnTo>
                  <a:lnTo>
                    <a:pt x="158" y="1125"/>
                  </a:lnTo>
                  <a:lnTo>
                    <a:pt x="160" y="1129"/>
                  </a:lnTo>
                  <a:lnTo>
                    <a:pt x="160" y="1129"/>
                  </a:lnTo>
                  <a:lnTo>
                    <a:pt x="160" y="1139"/>
                  </a:lnTo>
                  <a:lnTo>
                    <a:pt x="160" y="1139"/>
                  </a:lnTo>
                  <a:lnTo>
                    <a:pt x="160" y="1139"/>
                  </a:lnTo>
                  <a:lnTo>
                    <a:pt x="163" y="1151"/>
                  </a:lnTo>
                  <a:lnTo>
                    <a:pt x="163" y="1155"/>
                  </a:lnTo>
                  <a:lnTo>
                    <a:pt x="160" y="1162"/>
                  </a:lnTo>
                  <a:lnTo>
                    <a:pt x="160" y="1160"/>
                  </a:lnTo>
                  <a:lnTo>
                    <a:pt x="158" y="1162"/>
                  </a:lnTo>
                  <a:lnTo>
                    <a:pt x="165" y="1170"/>
                  </a:lnTo>
                  <a:lnTo>
                    <a:pt x="170" y="1172"/>
                  </a:lnTo>
                  <a:lnTo>
                    <a:pt x="174" y="1170"/>
                  </a:lnTo>
                  <a:lnTo>
                    <a:pt x="174" y="1172"/>
                  </a:lnTo>
                  <a:lnTo>
                    <a:pt x="179" y="1172"/>
                  </a:lnTo>
                  <a:lnTo>
                    <a:pt x="179" y="1177"/>
                  </a:lnTo>
                  <a:lnTo>
                    <a:pt x="174" y="1181"/>
                  </a:lnTo>
                  <a:lnTo>
                    <a:pt x="177" y="1181"/>
                  </a:lnTo>
                  <a:lnTo>
                    <a:pt x="177" y="1186"/>
                  </a:lnTo>
                  <a:lnTo>
                    <a:pt x="174" y="1186"/>
                  </a:lnTo>
                  <a:lnTo>
                    <a:pt x="174" y="1191"/>
                  </a:lnTo>
                  <a:lnTo>
                    <a:pt x="184" y="1191"/>
                  </a:lnTo>
                  <a:lnTo>
                    <a:pt x="179" y="1196"/>
                  </a:lnTo>
                  <a:lnTo>
                    <a:pt x="181" y="1196"/>
                  </a:lnTo>
                  <a:lnTo>
                    <a:pt x="184" y="1200"/>
                  </a:lnTo>
                  <a:lnTo>
                    <a:pt x="186" y="1200"/>
                  </a:lnTo>
                  <a:lnTo>
                    <a:pt x="184" y="1205"/>
                  </a:lnTo>
                  <a:lnTo>
                    <a:pt x="184" y="1210"/>
                  </a:lnTo>
                  <a:lnTo>
                    <a:pt x="189" y="1210"/>
                  </a:lnTo>
                  <a:lnTo>
                    <a:pt x="189" y="1207"/>
                  </a:lnTo>
                  <a:lnTo>
                    <a:pt x="189" y="1207"/>
                  </a:lnTo>
                  <a:lnTo>
                    <a:pt x="193" y="1210"/>
                  </a:lnTo>
                  <a:lnTo>
                    <a:pt x="193" y="1207"/>
                  </a:lnTo>
                  <a:lnTo>
                    <a:pt x="193" y="1207"/>
                  </a:lnTo>
                  <a:lnTo>
                    <a:pt x="198" y="1205"/>
                  </a:lnTo>
                  <a:lnTo>
                    <a:pt x="196" y="1205"/>
                  </a:lnTo>
                  <a:lnTo>
                    <a:pt x="196" y="1203"/>
                  </a:lnTo>
                  <a:lnTo>
                    <a:pt x="193" y="1203"/>
                  </a:lnTo>
                  <a:lnTo>
                    <a:pt x="196" y="1198"/>
                  </a:lnTo>
                  <a:lnTo>
                    <a:pt x="193" y="1196"/>
                  </a:lnTo>
                  <a:lnTo>
                    <a:pt x="198" y="1196"/>
                  </a:lnTo>
                  <a:lnTo>
                    <a:pt x="198" y="1193"/>
                  </a:lnTo>
                  <a:lnTo>
                    <a:pt x="200" y="1191"/>
                  </a:lnTo>
                  <a:lnTo>
                    <a:pt x="198" y="1186"/>
                  </a:lnTo>
                  <a:lnTo>
                    <a:pt x="200" y="1186"/>
                  </a:lnTo>
                  <a:lnTo>
                    <a:pt x="203" y="1191"/>
                  </a:lnTo>
                  <a:lnTo>
                    <a:pt x="203" y="1196"/>
                  </a:lnTo>
                  <a:lnTo>
                    <a:pt x="207" y="1200"/>
                  </a:lnTo>
                  <a:lnTo>
                    <a:pt x="207" y="1207"/>
                  </a:lnTo>
                  <a:lnTo>
                    <a:pt x="203" y="1212"/>
                  </a:lnTo>
                  <a:lnTo>
                    <a:pt x="200" y="1217"/>
                  </a:lnTo>
                  <a:lnTo>
                    <a:pt x="203" y="1219"/>
                  </a:lnTo>
                  <a:lnTo>
                    <a:pt x="198" y="1224"/>
                  </a:lnTo>
                  <a:lnTo>
                    <a:pt x="193" y="1231"/>
                  </a:lnTo>
                  <a:lnTo>
                    <a:pt x="193" y="1233"/>
                  </a:lnTo>
                  <a:lnTo>
                    <a:pt x="193" y="1233"/>
                  </a:lnTo>
                  <a:lnTo>
                    <a:pt x="196" y="1236"/>
                  </a:lnTo>
                  <a:lnTo>
                    <a:pt x="193" y="1240"/>
                  </a:lnTo>
                  <a:lnTo>
                    <a:pt x="189" y="1243"/>
                  </a:lnTo>
                  <a:lnTo>
                    <a:pt x="193" y="1247"/>
                  </a:lnTo>
                  <a:lnTo>
                    <a:pt x="193" y="1247"/>
                  </a:lnTo>
                  <a:lnTo>
                    <a:pt x="203" y="1252"/>
                  </a:lnTo>
                  <a:lnTo>
                    <a:pt x="203" y="1252"/>
                  </a:lnTo>
                  <a:lnTo>
                    <a:pt x="203" y="1257"/>
                  </a:lnTo>
                  <a:lnTo>
                    <a:pt x="210" y="1259"/>
                  </a:lnTo>
                  <a:lnTo>
                    <a:pt x="210" y="1262"/>
                  </a:lnTo>
                  <a:lnTo>
                    <a:pt x="212" y="1262"/>
                  </a:lnTo>
                  <a:lnTo>
                    <a:pt x="214" y="1262"/>
                  </a:lnTo>
                  <a:lnTo>
                    <a:pt x="224" y="1266"/>
                  </a:lnTo>
                  <a:lnTo>
                    <a:pt x="224" y="1266"/>
                  </a:lnTo>
                  <a:lnTo>
                    <a:pt x="229" y="1266"/>
                  </a:lnTo>
                  <a:lnTo>
                    <a:pt x="236" y="1271"/>
                  </a:lnTo>
                  <a:lnTo>
                    <a:pt x="240" y="1271"/>
                  </a:lnTo>
                  <a:lnTo>
                    <a:pt x="238" y="1273"/>
                  </a:lnTo>
                  <a:lnTo>
                    <a:pt x="243" y="1278"/>
                  </a:lnTo>
                  <a:lnTo>
                    <a:pt x="248" y="1288"/>
                  </a:lnTo>
                  <a:lnTo>
                    <a:pt x="255" y="1285"/>
                  </a:lnTo>
                  <a:lnTo>
                    <a:pt x="255" y="1292"/>
                  </a:lnTo>
                  <a:lnTo>
                    <a:pt x="252" y="1295"/>
                  </a:lnTo>
                  <a:lnTo>
                    <a:pt x="252" y="1297"/>
                  </a:lnTo>
                  <a:lnTo>
                    <a:pt x="250" y="1299"/>
                  </a:lnTo>
                  <a:lnTo>
                    <a:pt x="252" y="1304"/>
                  </a:lnTo>
                  <a:lnTo>
                    <a:pt x="255" y="1314"/>
                  </a:lnTo>
                  <a:lnTo>
                    <a:pt x="255" y="1321"/>
                  </a:lnTo>
                  <a:lnTo>
                    <a:pt x="257" y="1325"/>
                  </a:lnTo>
                  <a:lnTo>
                    <a:pt x="257" y="1323"/>
                  </a:lnTo>
                  <a:lnTo>
                    <a:pt x="259" y="1325"/>
                  </a:lnTo>
                  <a:lnTo>
                    <a:pt x="259" y="1330"/>
                  </a:lnTo>
                  <a:lnTo>
                    <a:pt x="262" y="1340"/>
                  </a:lnTo>
                  <a:lnTo>
                    <a:pt x="262" y="1340"/>
                  </a:lnTo>
                  <a:lnTo>
                    <a:pt x="262" y="1344"/>
                  </a:lnTo>
                  <a:lnTo>
                    <a:pt x="264" y="1342"/>
                  </a:lnTo>
                  <a:lnTo>
                    <a:pt x="264" y="1344"/>
                  </a:lnTo>
                  <a:lnTo>
                    <a:pt x="264" y="1347"/>
                  </a:lnTo>
                  <a:lnTo>
                    <a:pt x="262" y="1347"/>
                  </a:lnTo>
                  <a:lnTo>
                    <a:pt x="266" y="1349"/>
                  </a:lnTo>
                  <a:lnTo>
                    <a:pt x="266" y="1351"/>
                  </a:lnTo>
                  <a:lnTo>
                    <a:pt x="271" y="1354"/>
                  </a:lnTo>
                  <a:lnTo>
                    <a:pt x="271" y="1356"/>
                  </a:lnTo>
                  <a:lnTo>
                    <a:pt x="271" y="1354"/>
                  </a:lnTo>
                  <a:lnTo>
                    <a:pt x="274" y="1354"/>
                  </a:lnTo>
                  <a:lnTo>
                    <a:pt x="274" y="1356"/>
                  </a:lnTo>
                  <a:lnTo>
                    <a:pt x="276" y="1351"/>
                  </a:lnTo>
                  <a:lnTo>
                    <a:pt x="278" y="1344"/>
                  </a:lnTo>
                  <a:lnTo>
                    <a:pt x="276" y="1344"/>
                  </a:lnTo>
                  <a:lnTo>
                    <a:pt x="276" y="1337"/>
                  </a:lnTo>
                  <a:lnTo>
                    <a:pt x="281" y="1335"/>
                  </a:lnTo>
                  <a:lnTo>
                    <a:pt x="285" y="1335"/>
                  </a:lnTo>
                  <a:lnTo>
                    <a:pt x="290" y="1332"/>
                  </a:lnTo>
                  <a:lnTo>
                    <a:pt x="285" y="1325"/>
                  </a:lnTo>
                  <a:lnTo>
                    <a:pt x="290" y="1325"/>
                  </a:lnTo>
                  <a:lnTo>
                    <a:pt x="292" y="1325"/>
                  </a:lnTo>
                  <a:lnTo>
                    <a:pt x="295" y="1330"/>
                  </a:lnTo>
                  <a:lnTo>
                    <a:pt x="300" y="1335"/>
                  </a:lnTo>
                  <a:lnTo>
                    <a:pt x="302" y="1335"/>
                  </a:lnTo>
                  <a:lnTo>
                    <a:pt x="304" y="1330"/>
                  </a:lnTo>
                  <a:lnTo>
                    <a:pt x="309" y="1330"/>
                  </a:lnTo>
                  <a:lnTo>
                    <a:pt x="314" y="1328"/>
                  </a:lnTo>
                  <a:lnTo>
                    <a:pt x="314" y="1325"/>
                  </a:lnTo>
                  <a:lnTo>
                    <a:pt x="323" y="1330"/>
                  </a:lnTo>
                  <a:lnTo>
                    <a:pt x="326" y="1330"/>
                  </a:lnTo>
                  <a:lnTo>
                    <a:pt x="330" y="1328"/>
                  </a:lnTo>
                  <a:lnTo>
                    <a:pt x="333" y="1323"/>
                  </a:lnTo>
                  <a:lnTo>
                    <a:pt x="333" y="1328"/>
                  </a:lnTo>
                  <a:lnTo>
                    <a:pt x="335" y="1325"/>
                  </a:lnTo>
                  <a:lnTo>
                    <a:pt x="342" y="1335"/>
                  </a:lnTo>
                  <a:lnTo>
                    <a:pt x="344" y="1330"/>
                  </a:lnTo>
                  <a:lnTo>
                    <a:pt x="347" y="1332"/>
                  </a:lnTo>
                  <a:lnTo>
                    <a:pt x="356" y="1328"/>
                  </a:lnTo>
                  <a:lnTo>
                    <a:pt x="359" y="1325"/>
                  </a:lnTo>
                  <a:lnTo>
                    <a:pt x="356" y="1325"/>
                  </a:lnTo>
                  <a:lnTo>
                    <a:pt x="359" y="1321"/>
                  </a:lnTo>
                  <a:lnTo>
                    <a:pt x="363" y="1318"/>
                  </a:lnTo>
                  <a:lnTo>
                    <a:pt x="366" y="1316"/>
                  </a:lnTo>
                  <a:lnTo>
                    <a:pt x="368" y="1316"/>
                  </a:lnTo>
                  <a:lnTo>
                    <a:pt x="366" y="1311"/>
                  </a:lnTo>
                  <a:lnTo>
                    <a:pt x="370" y="1311"/>
                  </a:lnTo>
                  <a:lnTo>
                    <a:pt x="370" y="1309"/>
                  </a:lnTo>
                  <a:lnTo>
                    <a:pt x="373" y="1309"/>
                  </a:lnTo>
                  <a:lnTo>
                    <a:pt x="377" y="1292"/>
                  </a:lnTo>
                  <a:lnTo>
                    <a:pt x="380" y="1295"/>
                  </a:lnTo>
                  <a:lnTo>
                    <a:pt x="385" y="1295"/>
                  </a:lnTo>
                  <a:lnTo>
                    <a:pt x="385" y="1290"/>
                  </a:lnTo>
                  <a:lnTo>
                    <a:pt x="389" y="1292"/>
                  </a:lnTo>
                  <a:lnTo>
                    <a:pt x="394" y="1285"/>
                  </a:lnTo>
                  <a:lnTo>
                    <a:pt x="399" y="1285"/>
                  </a:lnTo>
                  <a:lnTo>
                    <a:pt x="399" y="1285"/>
                  </a:lnTo>
                  <a:lnTo>
                    <a:pt x="406" y="1285"/>
                  </a:lnTo>
                  <a:lnTo>
                    <a:pt x="403" y="1276"/>
                  </a:lnTo>
                  <a:lnTo>
                    <a:pt x="406" y="1276"/>
                  </a:lnTo>
                  <a:lnTo>
                    <a:pt x="403" y="1269"/>
                  </a:lnTo>
                  <a:lnTo>
                    <a:pt x="403" y="1266"/>
                  </a:lnTo>
                  <a:lnTo>
                    <a:pt x="399" y="1264"/>
                  </a:lnTo>
                  <a:lnTo>
                    <a:pt x="399" y="1259"/>
                  </a:lnTo>
                  <a:lnTo>
                    <a:pt x="396" y="1252"/>
                  </a:lnTo>
                  <a:lnTo>
                    <a:pt x="394" y="1245"/>
                  </a:lnTo>
                  <a:lnTo>
                    <a:pt x="394" y="1240"/>
                  </a:lnTo>
                  <a:lnTo>
                    <a:pt x="394" y="1236"/>
                  </a:lnTo>
                  <a:lnTo>
                    <a:pt x="396" y="1238"/>
                  </a:lnTo>
                  <a:lnTo>
                    <a:pt x="396" y="1229"/>
                  </a:lnTo>
                  <a:lnTo>
                    <a:pt x="401" y="1229"/>
                  </a:lnTo>
                  <a:lnTo>
                    <a:pt x="403" y="1226"/>
                  </a:lnTo>
                  <a:lnTo>
                    <a:pt x="403" y="1224"/>
                  </a:lnTo>
                  <a:lnTo>
                    <a:pt x="406" y="1221"/>
                  </a:lnTo>
                  <a:lnTo>
                    <a:pt x="408" y="1224"/>
                  </a:lnTo>
                  <a:lnTo>
                    <a:pt x="408" y="1219"/>
                  </a:lnTo>
                  <a:lnTo>
                    <a:pt x="408" y="1219"/>
                  </a:lnTo>
                  <a:lnTo>
                    <a:pt x="411" y="1219"/>
                  </a:lnTo>
                  <a:lnTo>
                    <a:pt x="413" y="1210"/>
                  </a:lnTo>
                  <a:lnTo>
                    <a:pt x="418" y="1210"/>
                  </a:lnTo>
                  <a:lnTo>
                    <a:pt x="418" y="1210"/>
                  </a:lnTo>
                  <a:lnTo>
                    <a:pt x="422" y="1210"/>
                  </a:lnTo>
                  <a:lnTo>
                    <a:pt x="422" y="1205"/>
                  </a:lnTo>
                  <a:lnTo>
                    <a:pt x="422" y="1205"/>
                  </a:lnTo>
                  <a:lnTo>
                    <a:pt x="429" y="1214"/>
                  </a:lnTo>
                  <a:lnTo>
                    <a:pt x="432" y="1214"/>
                  </a:lnTo>
                  <a:lnTo>
                    <a:pt x="432" y="1217"/>
                  </a:lnTo>
                  <a:lnTo>
                    <a:pt x="427" y="1221"/>
                  </a:lnTo>
                  <a:lnTo>
                    <a:pt x="425" y="1233"/>
                  </a:lnTo>
                  <a:lnTo>
                    <a:pt x="422" y="1238"/>
                  </a:lnTo>
                  <a:lnTo>
                    <a:pt x="422" y="1243"/>
                  </a:lnTo>
                  <a:lnTo>
                    <a:pt x="432" y="1243"/>
                  </a:lnTo>
                  <a:lnTo>
                    <a:pt x="434" y="1243"/>
                  </a:lnTo>
                  <a:lnTo>
                    <a:pt x="434" y="1233"/>
                  </a:lnTo>
                  <a:lnTo>
                    <a:pt x="446" y="1240"/>
                  </a:lnTo>
                  <a:lnTo>
                    <a:pt x="448" y="1238"/>
                  </a:lnTo>
                  <a:lnTo>
                    <a:pt x="451" y="1243"/>
                  </a:lnTo>
                  <a:lnTo>
                    <a:pt x="451" y="1247"/>
                  </a:lnTo>
                  <a:lnTo>
                    <a:pt x="460" y="1247"/>
                  </a:lnTo>
                  <a:lnTo>
                    <a:pt x="460" y="1252"/>
                  </a:lnTo>
                  <a:lnTo>
                    <a:pt x="463" y="1252"/>
                  </a:lnTo>
                  <a:lnTo>
                    <a:pt x="460" y="1247"/>
                  </a:lnTo>
                  <a:lnTo>
                    <a:pt x="465" y="1247"/>
                  </a:lnTo>
                  <a:lnTo>
                    <a:pt x="465" y="1247"/>
                  </a:lnTo>
                  <a:lnTo>
                    <a:pt x="470" y="1247"/>
                  </a:lnTo>
                  <a:lnTo>
                    <a:pt x="474" y="1247"/>
                  </a:lnTo>
                  <a:lnTo>
                    <a:pt x="474" y="1252"/>
                  </a:lnTo>
                  <a:lnTo>
                    <a:pt x="479" y="1252"/>
                  </a:lnTo>
                  <a:lnTo>
                    <a:pt x="484" y="1262"/>
                  </a:lnTo>
                  <a:lnTo>
                    <a:pt x="484" y="1262"/>
                  </a:lnTo>
                  <a:lnTo>
                    <a:pt x="489" y="1266"/>
                  </a:lnTo>
                  <a:lnTo>
                    <a:pt x="489" y="1276"/>
                  </a:lnTo>
                  <a:lnTo>
                    <a:pt x="489" y="1278"/>
                  </a:lnTo>
                  <a:lnTo>
                    <a:pt x="507" y="1262"/>
                  </a:lnTo>
                  <a:lnTo>
                    <a:pt x="512" y="1255"/>
                  </a:lnTo>
                  <a:lnTo>
                    <a:pt x="517" y="1252"/>
                  </a:lnTo>
                  <a:lnTo>
                    <a:pt x="517" y="1255"/>
                  </a:lnTo>
                  <a:lnTo>
                    <a:pt x="522" y="1252"/>
                  </a:lnTo>
                  <a:lnTo>
                    <a:pt x="522" y="1240"/>
                  </a:lnTo>
                  <a:lnTo>
                    <a:pt x="522" y="1238"/>
                  </a:lnTo>
                  <a:lnTo>
                    <a:pt x="517" y="1238"/>
                  </a:lnTo>
                  <a:lnTo>
                    <a:pt x="522" y="1233"/>
                  </a:lnTo>
                  <a:lnTo>
                    <a:pt x="517" y="1229"/>
                  </a:lnTo>
                  <a:lnTo>
                    <a:pt x="524" y="1231"/>
                  </a:lnTo>
                  <a:lnTo>
                    <a:pt x="524" y="1229"/>
                  </a:lnTo>
                  <a:lnTo>
                    <a:pt x="526" y="1229"/>
                  </a:lnTo>
                  <a:lnTo>
                    <a:pt x="529" y="1233"/>
                  </a:lnTo>
                  <a:lnTo>
                    <a:pt x="529" y="1233"/>
                  </a:lnTo>
                  <a:lnTo>
                    <a:pt x="531" y="1236"/>
                  </a:lnTo>
                  <a:lnTo>
                    <a:pt x="536" y="1229"/>
                  </a:lnTo>
                  <a:lnTo>
                    <a:pt x="540" y="1229"/>
                  </a:lnTo>
                  <a:lnTo>
                    <a:pt x="545" y="1226"/>
                  </a:lnTo>
                  <a:lnTo>
                    <a:pt x="545" y="1229"/>
                  </a:lnTo>
                  <a:lnTo>
                    <a:pt x="559" y="1226"/>
                  </a:lnTo>
                  <a:lnTo>
                    <a:pt x="562" y="1229"/>
                  </a:lnTo>
                  <a:lnTo>
                    <a:pt x="566" y="1229"/>
                  </a:lnTo>
                  <a:lnTo>
                    <a:pt x="569" y="1226"/>
                  </a:lnTo>
                  <a:lnTo>
                    <a:pt x="574" y="1229"/>
                  </a:lnTo>
                  <a:lnTo>
                    <a:pt x="578" y="1233"/>
                  </a:lnTo>
                  <a:lnTo>
                    <a:pt x="578" y="1236"/>
                  </a:lnTo>
                  <a:lnTo>
                    <a:pt x="576" y="1238"/>
                  </a:lnTo>
                  <a:lnTo>
                    <a:pt x="581" y="1236"/>
                  </a:lnTo>
                  <a:lnTo>
                    <a:pt x="583" y="1238"/>
                  </a:lnTo>
                  <a:lnTo>
                    <a:pt x="583" y="1238"/>
                  </a:lnTo>
                  <a:lnTo>
                    <a:pt x="583" y="1238"/>
                  </a:lnTo>
                  <a:lnTo>
                    <a:pt x="590" y="1240"/>
                  </a:lnTo>
                  <a:lnTo>
                    <a:pt x="590" y="1238"/>
                  </a:lnTo>
                  <a:lnTo>
                    <a:pt x="590" y="1240"/>
                  </a:lnTo>
                  <a:lnTo>
                    <a:pt x="592" y="1238"/>
                  </a:lnTo>
                  <a:lnTo>
                    <a:pt x="597" y="1240"/>
                  </a:lnTo>
                  <a:lnTo>
                    <a:pt x="604" y="1238"/>
                  </a:lnTo>
                  <a:lnTo>
                    <a:pt x="607" y="1231"/>
                  </a:lnTo>
                  <a:lnTo>
                    <a:pt x="611" y="1231"/>
                  </a:lnTo>
                  <a:lnTo>
                    <a:pt x="618" y="1224"/>
                  </a:lnTo>
                  <a:lnTo>
                    <a:pt x="616" y="1217"/>
                  </a:lnTo>
                  <a:lnTo>
                    <a:pt x="618" y="1214"/>
                  </a:lnTo>
                  <a:lnTo>
                    <a:pt x="614" y="1210"/>
                  </a:lnTo>
                  <a:lnTo>
                    <a:pt x="611" y="1205"/>
                  </a:lnTo>
                  <a:lnTo>
                    <a:pt x="611" y="1205"/>
                  </a:lnTo>
                  <a:lnTo>
                    <a:pt x="611" y="1200"/>
                  </a:lnTo>
                  <a:lnTo>
                    <a:pt x="604" y="1191"/>
                  </a:lnTo>
                  <a:lnTo>
                    <a:pt x="604" y="1188"/>
                  </a:lnTo>
                  <a:lnTo>
                    <a:pt x="602" y="1186"/>
                  </a:lnTo>
                  <a:lnTo>
                    <a:pt x="604" y="1181"/>
                  </a:lnTo>
                  <a:lnTo>
                    <a:pt x="609" y="1186"/>
                  </a:lnTo>
                  <a:lnTo>
                    <a:pt x="609" y="1184"/>
                  </a:lnTo>
                  <a:lnTo>
                    <a:pt x="614" y="1184"/>
                  </a:lnTo>
                  <a:lnTo>
                    <a:pt x="614" y="1186"/>
                  </a:lnTo>
                  <a:lnTo>
                    <a:pt x="623" y="1181"/>
                  </a:lnTo>
                  <a:lnTo>
                    <a:pt x="628" y="1196"/>
                  </a:lnTo>
                  <a:lnTo>
                    <a:pt x="633" y="1196"/>
                  </a:lnTo>
                  <a:lnTo>
                    <a:pt x="637" y="1193"/>
                  </a:lnTo>
                  <a:lnTo>
                    <a:pt x="635" y="1186"/>
                  </a:lnTo>
                  <a:lnTo>
                    <a:pt x="637" y="1184"/>
                  </a:lnTo>
                  <a:lnTo>
                    <a:pt x="637" y="1179"/>
                  </a:lnTo>
                  <a:lnTo>
                    <a:pt x="640" y="1177"/>
                  </a:lnTo>
                  <a:lnTo>
                    <a:pt x="640" y="1172"/>
                  </a:lnTo>
                  <a:lnTo>
                    <a:pt x="644" y="1172"/>
                  </a:lnTo>
                  <a:lnTo>
                    <a:pt x="649" y="1177"/>
                  </a:lnTo>
                  <a:lnTo>
                    <a:pt x="654" y="1172"/>
                  </a:lnTo>
                  <a:lnTo>
                    <a:pt x="656" y="1179"/>
                  </a:lnTo>
                  <a:lnTo>
                    <a:pt x="661" y="1184"/>
                  </a:lnTo>
                  <a:lnTo>
                    <a:pt x="663" y="1188"/>
                  </a:lnTo>
                  <a:lnTo>
                    <a:pt x="666" y="1188"/>
                  </a:lnTo>
                  <a:lnTo>
                    <a:pt x="663" y="1193"/>
                  </a:lnTo>
                  <a:lnTo>
                    <a:pt x="663" y="1196"/>
                  </a:lnTo>
                  <a:lnTo>
                    <a:pt x="670" y="1200"/>
                  </a:lnTo>
                  <a:lnTo>
                    <a:pt x="668" y="1200"/>
                  </a:lnTo>
                  <a:lnTo>
                    <a:pt x="673" y="1200"/>
                  </a:lnTo>
                  <a:lnTo>
                    <a:pt x="680" y="1207"/>
                  </a:lnTo>
                  <a:lnTo>
                    <a:pt x="682" y="1207"/>
                  </a:lnTo>
                  <a:lnTo>
                    <a:pt x="685" y="1205"/>
                  </a:lnTo>
                  <a:lnTo>
                    <a:pt x="699" y="1203"/>
                  </a:lnTo>
                  <a:lnTo>
                    <a:pt x="701" y="1203"/>
                  </a:lnTo>
                  <a:lnTo>
                    <a:pt x="701" y="1205"/>
                  </a:lnTo>
                  <a:lnTo>
                    <a:pt x="703" y="1205"/>
                  </a:lnTo>
                  <a:lnTo>
                    <a:pt x="706" y="1205"/>
                  </a:lnTo>
                  <a:lnTo>
                    <a:pt x="708" y="1205"/>
                  </a:lnTo>
                  <a:lnTo>
                    <a:pt x="708" y="1203"/>
                  </a:lnTo>
                  <a:lnTo>
                    <a:pt x="711" y="1203"/>
                  </a:lnTo>
                  <a:lnTo>
                    <a:pt x="711" y="1200"/>
                  </a:lnTo>
                  <a:lnTo>
                    <a:pt x="711" y="1196"/>
                  </a:lnTo>
                  <a:lnTo>
                    <a:pt x="715" y="1188"/>
                  </a:lnTo>
                  <a:lnTo>
                    <a:pt x="713" y="1184"/>
                  </a:lnTo>
                  <a:lnTo>
                    <a:pt x="713" y="1181"/>
                  </a:lnTo>
                  <a:lnTo>
                    <a:pt x="720" y="1179"/>
                  </a:lnTo>
                  <a:lnTo>
                    <a:pt x="722" y="1177"/>
                  </a:lnTo>
                  <a:lnTo>
                    <a:pt x="725" y="1174"/>
                  </a:lnTo>
                  <a:lnTo>
                    <a:pt x="722" y="1172"/>
                  </a:lnTo>
                  <a:lnTo>
                    <a:pt x="727" y="1170"/>
                  </a:lnTo>
                  <a:lnTo>
                    <a:pt x="727" y="1162"/>
                  </a:lnTo>
                  <a:lnTo>
                    <a:pt x="722" y="1153"/>
                  </a:lnTo>
                  <a:lnTo>
                    <a:pt x="722" y="1148"/>
                  </a:lnTo>
                  <a:lnTo>
                    <a:pt x="725" y="1153"/>
                  </a:lnTo>
                  <a:lnTo>
                    <a:pt x="727" y="1151"/>
                  </a:lnTo>
                  <a:lnTo>
                    <a:pt x="737" y="1148"/>
                  </a:lnTo>
                  <a:lnTo>
                    <a:pt x="739" y="1144"/>
                  </a:lnTo>
                  <a:lnTo>
                    <a:pt x="739" y="1139"/>
                  </a:lnTo>
                  <a:lnTo>
                    <a:pt x="741" y="1134"/>
                  </a:lnTo>
                  <a:lnTo>
                    <a:pt x="746" y="1139"/>
                  </a:lnTo>
                  <a:lnTo>
                    <a:pt x="760" y="1134"/>
                  </a:lnTo>
                  <a:lnTo>
                    <a:pt x="760" y="1129"/>
                  </a:lnTo>
                  <a:lnTo>
                    <a:pt x="760" y="1129"/>
                  </a:lnTo>
                  <a:lnTo>
                    <a:pt x="760" y="1125"/>
                  </a:lnTo>
                  <a:lnTo>
                    <a:pt x="763" y="1120"/>
                  </a:lnTo>
                  <a:lnTo>
                    <a:pt x="763" y="1118"/>
                  </a:lnTo>
                  <a:lnTo>
                    <a:pt x="760" y="1115"/>
                  </a:lnTo>
                  <a:lnTo>
                    <a:pt x="765" y="1115"/>
                  </a:lnTo>
                  <a:lnTo>
                    <a:pt x="767" y="1118"/>
                  </a:lnTo>
                  <a:lnTo>
                    <a:pt x="770" y="1120"/>
                  </a:lnTo>
                  <a:lnTo>
                    <a:pt x="777" y="1120"/>
                  </a:lnTo>
                  <a:lnTo>
                    <a:pt x="779" y="1125"/>
                  </a:lnTo>
                  <a:lnTo>
                    <a:pt x="781" y="1125"/>
                  </a:lnTo>
                  <a:lnTo>
                    <a:pt x="784" y="1129"/>
                  </a:lnTo>
                  <a:lnTo>
                    <a:pt x="789" y="1127"/>
                  </a:lnTo>
                  <a:lnTo>
                    <a:pt x="793" y="1134"/>
                  </a:lnTo>
                  <a:lnTo>
                    <a:pt x="803" y="1132"/>
                  </a:lnTo>
                  <a:lnTo>
                    <a:pt x="803" y="1129"/>
                  </a:lnTo>
                  <a:lnTo>
                    <a:pt x="803" y="1125"/>
                  </a:lnTo>
                  <a:lnTo>
                    <a:pt x="812" y="1115"/>
                  </a:lnTo>
                  <a:lnTo>
                    <a:pt x="817" y="1101"/>
                  </a:lnTo>
                  <a:lnTo>
                    <a:pt x="817" y="1099"/>
                  </a:lnTo>
                  <a:lnTo>
                    <a:pt x="812" y="1099"/>
                  </a:lnTo>
                  <a:lnTo>
                    <a:pt x="812" y="1099"/>
                  </a:lnTo>
                  <a:close/>
                </a:path>
              </a:pathLst>
            </a:custGeom>
            <a:solidFill>
              <a:srgbClr val="E6E6E6"/>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56" name="Freeform 20"/>
            <p:cNvSpPr>
              <a:spLocks/>
            </p:cNvSpPr>
            <p:nvPr/>
          </p:nvSpPr>
          <p:spPr bwMode="auto">
            <a:xfrm>
              <a:off x="528" y="1128"/>
              <a:ext cx="799" cy="624"/>
            </a:xfrm>
            <a:custGeom>
              <a:avLst/>
              <a:gdLst>
                <a:gd name="T0" fmla="*/ 770 w 799"/>
                <a:gd name="T1" fmla="*/ 425 h 624"/>
                <a:gd name="T2" fmla="*/ 765 w 799"/>
                <a:gd name="T3" fmla="*/ 406 h 624"/>
                <a:gd name="T4" fmla="*/ 791 w 799"/>
                <a:gd name="T5" fmla="*/ 406 h 624"/>
                <a:gd name="T6" fmla="*/ 791 w 799"/>
                <a:gd name="T7" fmla="*/ 376 h 624"/>
                <a:gd name="T8" fmla="*/ 784 w 799"/>
                <a:gd name="T9" fmla="*/ 336 h 624"/>
                <a:gd name="T10" fmla="*/ 780 w 799"/>
                <a:gd name="T11" fmla="*/ 307 h 624"/>
                <a:gd name="T12" fmla="*/ 775 w 799"/>
                <a:gd name="T13" fmla="*/ 279 h 624"/>
                <a:gd name="T14" fmla="*/ 773 w 799"/>
                <a:gd name="T15" fmla="*/ 241 h 624"/>
                <a:gd name="T16" fmla="*/ 775 w 799"/>
                <a:gd name="T17" fmla="*/ 210 h 624"/>
                <a:gd name="T18" fmla="*/ 782 w 799"/>
                <a:gd name="T19" fmla="*/ 168 h 624"/>
                <a:gd name="T20" fmla="*/ 739 w 799"/>
                <a:gd name="T21" fmla="*/ 158 h 624"/>
                <a:gd name="T22" fmla="*/ 706 w 799"/>
                <a:gd name="T23" fmla="*/ 156 h 624"/>
                <a:gd name="T24" fmla="*/ 709 w 799"/>
                <a:gd name="T25" fmla="*/ 133 h 624"/>
                <a:gd name="T26" fmla="*/ 645 w 799"/>
                <a:gd name="T27" fmla="*/ 97 h 624"/>
                <a:gd name="T28" fmla="*/ 598 w 799"/>
                <a:gd name="T29" fmla="*/ 69 h 624"/>
                <a:gd name="T30" fmla="*/ 517 w 799"/>
                <a:gd name="T31" fmla="*/ 26 h 624"/>
                <a:gd name="T32" fmla="*/ 435 w 799"/>
                <a:gd name="T33" fmla="*/ 52 h 624"/>
                <a:gd name="T34" fmla="*/ 369 w 799"/>
                <a:gd name="T35" fmla="*/ 36 h 624"/>
                <a:gd name="T36" fmla="*/ 312 w 799"/>
                <a:gd name="T37" fmla="*/ 36 h 624"/>
                <a:gd name="T38" fmla="*/ 265 w 799"/>
                <a:gd name="T39" fmla="*/ 81 h 624"/>
                <a:gd name="T40" fmla="*/ 222 w 799"/>
                <a:gd name="T41" fmla="*/ 107 h 624"/>
                <a:gd name="T42" fmla="*/ 184 w 799"/>
                <a:gd name="T43" fmla="*/ 154 h 624"/>
                <a:gd name="T44" fmla="*/ 161 w 799"/>
                <a:gd name="T45" fmla="*/ 187 h 624"/>
                <a:gd name="T46" fmla="*/ 154 w 799"/>
                <a:gd name="T47" fmla="*/ 236 h 624"/>
                <a:gd name="T48" fmla="*/ 149 w 799"/>
                <a:gd name="T49" fmla="*/ 267 h 624"/>
                <a:gd name="T50" fmla="*/ 113 w 799"/>
                <a:gd name="T51" fmla="*/ 232 h 624"/>
                <a:gd name="T52" fmla="*/ 123 w 799"/>
                <a:gd name="T53" fmla="*/ 201 h 624"/>
                <a:gd name="T54" fmla="*/ 104 w 799"/>
                <a:gd name="T55" fmla="*/ 158 h 624"/>
                <a:gd name="T56" fmla="*/ 97 w 799"/>
                <a:gd name="T57" fmla="*/ 144 h 624"/>
                <a:gd name="T58" fmla="*/ 76 w 799"/>
                <a:gd name="T59" fmla="*/ 81 h 624"/>
                <a:gd name="T60" fmla="*/ 26 w 799"/>
                <a:gd name="T61" fmla="*/ 83 h 624"/>
                <a:gd name="T62" fmla="*/ 21 w 799"/>
                <a:gd name="T63" fmla="*/ 135 h 624"/>
                <a:gd name="T64" fmla="*/ 10 w 799"/>
                <a:gd name="T65" fmla="*/ 166 h 624"/>
                <a:gd name="T66" fmla="*/ 43 w 799"/>
                <a:gd name="T67" fmla="*/ 187 h 624"/>
                <a:gd name="T68" fmla="*/ 52 w 799"/>
                <a:gd name="T69" fmla="*/ 218 h 624"/>
                <a:gd name="T70" fmla="*/ 61 w 799"/>
                <a:gd name="T71" fmla="*/ 255 h 624"/>
                <a:gd name="T72" fmla="*/ 47 w 799"/>
                <a:gd name="T73" fmla="*/ 319 h 624"/>
                <a:gd name="T74" fmla="*/ 80 w 799"/>
                <a:gd name="T75" fmla="*/ 350 h 624"/>
                <a:gd name="T76" fmla="*/ 116 w 799"/>
                <a:gd name="T77" fmla="*/ 399 h 624"/>
                <a:gd name="T78" fmla="*/ 144 w 799"/>
                <a:gd name="T79" fmla="*/ 440 h 624"/>
                <a:gd name="T80" fmla="*/ 180 w 799"/>
                <a:gd name="T81" fmla="*/ 468 h 624"/>
                <a:gd name="T82" fmla="*/ 203 w 799"/>
                <a:gd name="T83" fmla="*/ 482 h 624"/>
                <a:gd name="T84" fmla="*/ 203 w 799"/>
                <a:gd name="T85" fmla="*/ 539 h 624"/>
                <a:gd name="T86" fmla="*/ 250 w 799"/>
                <a:gd name="T87" fmla="*/ 593 h 624"/>
                <a:gd name="T88" fmla="*/ 302 w 799"/>
                <a:gd name="T89" fmla="*/ 593 h 624"/>
                <a:gd name="T90" fmla="*/ 336 w 799"/>
                <a:gd name="T91" fmla="*/ 605 h 624"/>
                <a:gd name="T92" fmla="*/ 387 w 799"/>
                <a:gd name="T93" fmla="*/ 581 h 624"/>
                <a:gd name="T94" fmla="*/ 428 w 799"/>
                <a:gd name="T95" fmla="*/ 584 h 624"/>
                <a:gd name="T96" fmla="*/ 458 w 799"/>
                <a:gd name="T97" fmla="*/ 598 h 624"/>
                <a:gd name="T98" fmla="*/ 510 w 799"/>
                <a:gd name="T99" fmla="*/ 619 h 624"/>
                <a:gd name="T100" fmla="*/ 536 w 799"/>
                <a:gd name="T101" fmla="*/ 603 h 624"/>
                <a:gd name="T102" fmla="*/ 539 w 799"/>
                <a:gd name="T103" fmla="*/ 562 h 624"/>
                <a:gd name="T104" fmla="*/ 586 w 799"/>
                <a:gd name="T105" fmla="*/ 551 h 624"/>
                <a:gd name="T106" fmla="*/ 621 w 799"/>
                <a:gd name="T107" fmla="*/ 534 h 624"/>
                <a:gd name="T108" fmla="*/ 638 w 799"/>
                <a:gd name="T109" fmla="*/ 515 h 624"/>
                <a:gd name="T110" fmla="*/ 666 w 799"/>
                <a:gd name="T111" fmla="*/ 525 h 624"/>
                <a:gd name="T112" fmla="*/ 692 w 799"/>
                <a:gd name="T113" fmla="*/ 534 h 624"/>
                <a:gd name="T114" fmla="*/ 709 w 799"/>
                <a:gd name="T115" fmla="*/ 551 h 624"/>
                <a:gd name="T116" fmla="*/ 742 w 799"/>
                <a:gd name="T117" fmla="*/ 520 h 624"/>
                <a:gd name="T118" fmla="*/ 756 w 799"/>
                <a:gd name="T119" fmla="*/ 515 h 624"/>
                <a:gd name="T120" fmla="*/ 784 w 799"/>
                <a:gd name="T121" fmla="*/ 501 h 624"/>
                <a:gd name="T122" fmla="*/ 782 w 799"/>
                <a:gd name="T123" fmla="*/ 45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9" h="624">
                  <a:moveTo>
                    <a:pt x="794" y="454"/>
                  </a:moveTo>
                  <a:lnTo>
                    <a:pt x="794" y="442"/>
                  </a:lnTo>
                  <a:lnTo>
                    <a:pt x="791" y="440"/>
                  </a:lnTo>
                  <a:lnTo>
                    <a:pt x="784" y="440"/>
                  </a:lnTo>
                  <a:lnTo>
                    <a:pt x="784" y="440"/>
                  </a:lnTo>
                  <a:lnTo>
                    <a:pt x="789" y="437"/>
                  </a:lnTo>
                  <a:lnTo>
                    <a:pt x="784" y="432"/>
                  </a:lnTo>
                  <a:lnTo>
                    <a:pt x="784" y="430"/>
                  </a:lnTo>
                  <a:lnTo>
                    <a:pt x="782" y="425"/>
                  </a:lnTo>
                  <a:lnTo>
                    <a:pt x="777" y="423"/>
                  </a:lnTo>
                  <a:lnTo>
                    <a:pt x="770" y="425"/>
                  </a:lnTo>
                  <a:lnTo>
                    <a:pt x="765" y="421"/>
                  </a:lnTo>
                  <a:lnTo>
                    <a:pt x="761" y="425"/>
                  </a:lnTo>
                  <a:lnTo>
                    <a:pt x="756" y="416"/>
                  </a:lnTo>
                  <a:lnTo>
                    <a:pt x="754" y="416"/>
                  </a:lnTo>
                  <a:lnTo>
                    <a:pt x="751" y="414"/>
                  </a:lnTo>
                  <a:lnTo>
                    <a:pt x="758" y="414"/>
                  </a:lnTo>
                  <a:lnTo>
                    <a:pt x="761" y="411"/>
                  </a:lnTo>
                  <a:lnTo>
                    <a:pt x="756" y="409"/>
                  </a:lnTo>
                  <a:lnTo>
                    <a:pt x="758" y="406"/>
                  </a:lnTo>
                  <a:lnTo>
                    <a:pt x="765" y="404"/>
                  </a:lnTo>
                  <a:lnTo>
                    <a:pt x="765" y="406"/>
                  </a:lnTo>
                  <a:lnTo>
                    <a:pt x="768" y="402"/>
                  </a:lnTo>
                  <a:lnTo>
                    <a:pt x="775" y="406"/>
                  </a:lnTo>
                  <a:lnTo>
                    <a:pt x="775" y="406"/>
                  </a:lnTo>
                  <a:lnTo>
                    <a:pt x="777" y="406"/>
                  </a:lnTo>
                  <a:lnTo>
                    <a:pt x="780" y="406"/>
                  </a:lnTo>
                  <a:lnTo>
                    <a:pt x="782" y="406"/>
                  </a:lnTo>
                  <a:lnTo>
                    <a:pt x="780" y="409"/>
                  </a:lnTo>
                  <a:lnTo>
                    <a:pt x="787" y="416"/>
                  </a:lnTo>
                  <a:lnTo>
                    <a:pt x="789" y="416"/>
                  </a:lnTo>
                  <a:lnTo>
                    <a:pt x="789" y="409"/>
                  </a:lnTo>
                  <a:lnTo>
                    <a:pt x="791" y="406"/>
                  </a:lnTo>
                  <a:lnTo>
                    <a:pt x="787" y="404"/>
                  </a:lnTo>
                  <a:lnTo>
                    <a:pt x="789" y="404"/>
                  </a:lnTo>
                  <a:lnTo>
                    <a:pt x="789" y="402"/>
                  </a:lnTo>
                  <a:lnTo>
                    <a:pt x="780" y="397"/>
                  </a:lnTo>
                  <a:lnTo>
                    <a:pt x="782" y="392"/>
                  </a:lnTo>
                  <a:lnTo>
                    <a:pt x="780" y="392"/>
                  </a:lnTo>
                  <a:lnTo>
                    <a:pt x="784" y="390"/>
                  </a:lnTo>
                  <a:lnTo>
                    <a:pt x="794" y="392"/>
                  </a:lnTo>
                  <a:lnTo>
                    <a:pt x="799" y="381"/>
                  </a:lnTo>
                  <a:lnTo>
                    <a:pt x="789" y="378"/>
                  </a:lnTo>
                  <a:lnTo>
                    <a:pt x="791" y="376"/>
                  </a:lnTo>
                  <a:lnTo>
                    <a:pt x="794" y="369"/>
                  </a:lnTo>
                  <a:lnTo>
                    <a:pt x="791" y="369"/>
                  </a:lnTo>
                  <a:lnTo>
                    <a:pt x="791" y="359"/>
                  </a:lnTo>
                  <a:lnTo>
                    <a:pt x="787" y="355"/>
                  </a:lnTo>
                  <a:lnTo>
                    <a:pt x="787" y="355"/>
                  </a:lnTo>
                  <a:lnTo>
                    <a:pt x="789" y="350"/>
                  </a:lnTo>
                  <a:lnTo>
                    <a:pt x="784" y="343"/>
                  </a:lnTo>
                  <a:lnTo>
                    <a:pt x="782" y="343"/>
                  </a:lnTo>
                  <a:lnTo>
                    <a:pt x="780" y="340"/>
                  </a:lnTo>
                  <a:lnTo>
                    <a:pt x="784" y="336"/>
                  </a:lnTo>
                  <a:lnTo>
                    <a:pt x="784" y="336"/>
                  </a:lnTo>
                  <a:lnTo>
                    <a:pt x="780" y="336"/>
                  </a:lnTo>
                  <a:lnTo>
                    <a:pt x="773" y="331"/>
                  </a:lnTo>
                  <a:lnTo>
                    <a:pt x="773" y="326"/>
                  </a:lnTo>
                  <a:lnTo>
                    <a:pt x="780" y="326"/>
                  </a:lnTo>
                  <a:lnTo>
                    <a:pt x="780" y="319"/>
                  </a:lnTo>
                  <a:lnTo>
                    <a:pt x="780" y="317"/>
                  </a:lnTo>
                  <a:lnTo>
                    <a:pt x="782" y="317"/>
                  </a:lnTo>
                  <a:lnTo>
                    <a:pt x="780" y="312"/>
                  </a:lnTo>
                  <a:lnTo>
                    <a:pt x="784" y="312"/>
                  </a:lnTo>
                  <a:lnTo>
                    <a:pt x="784" y="310"/>
                  </a:lnTo>
                  <a:lnTo>
                    <a:pt x="780" y="307"/>
                  </a:lnTo>
                  <a:lnTo>
                    <a:pt x="780" y="303"/>
                  </a:lnTo>
                  <a:lnTo>
                    <a:pt x="777" y="303"/>
                  </a:lnTo>
                  <a:lnTo>
                    <a:pt x="770" y="305"/>
                  </a:lnTo>
                  <a:lnTo>
                    <a:pt x="768" y="303"/>
                  </a:lnTo>
                  <a:lnTo>
                    <a:pt x="765" y="293"/>
                  </a:lnTo>
                  <a:lnTo>
                    <a:pt x="765" y="293"/>
                  </a:lnTo>
                  <a:lnTo>
                    <a:pt x="765" y="291"/>
                  </a:lnTo>
                  <a:lnTo>
                    <a:pt x="768" y="288"/>
                  </a:lnTo>
                  <a:lnTo>
                    <a:pt x="773" y="288"/>
                  </a:lnTo>
                  <a:lnTo>
                    <a:pt x="775" y="286"/>
                  </a:lnTo>
                  <a:lnTo>
                    <a:pt x="775" y="279"/>
                  </a:lnTo>
                  <a:lnTo>
                    <a:pt x="775" y="269"/>
                  </a:lnTo>
                  <a:lnTo>
                    <a:pt x="773" y="267"/>
                  </a:lnTo>
                  <a:lnTo>
                    <a:pt x="775" y="262"/>
                  </a:lnTo>
                  <a:lnTo>
                    <a:pt x="777" y="258"/>
                  </a:lnTo>
                  <a:lnTo>
                    <a:pt x="768" y="255"/>
                  </a:lnTo>
                  <a:lnTo>
                    <a:pt x="765" y="255"/>
                  </a:lnTo>
                  <a:lnTo>
                    <a:pt x="765" y="253"/>
                  </a:lnTo>
                  <a:lnTo>
                    <a:pt x="768" y="253"/>
                  </a:lnTo>
                  <a:lnTo>
                    <a:pt x="770" y="244"/>
                  </a:lnTo>
                  <a:lnTo>
                    <a:pt x="770" y="241"/>
                  </a:lnTo>
                  <a:lnTo>
                    <a:pt x="773" y="241"/>
                  </a:lnTo>
                  <a:lnTo>
                    <a:pt x="775" y="236"/>
                  </a:lnTo>
                  <a:lnTo>
                    <a:pt x="775" y="236"/>
                  </a:lnTo>
                  <a:lnTo>
                    <a:pt x="775" y="232"/>
                  </a:lnTo>
                  <a:lnTo>
                    <a:pt x="780" y="232"/>
                  </a:lnTo>
                  <a:lnTo>
                    <a:pt x="780" y="232"/>
                  </a:lnTo>
                  <a:lnTo>
                    <a:pt x="782" y="225"/>
                  </a:lnTo>
                  <a:lnTo>
                    <a:pt x="777" y="222"/>
                  </a:lnTo>
                  <a:lnTo>
                    <a:pt x="780" y="218"/>
                  </a:lnTo>
                  <a:lnTo>
                    <a:pt x="775" y="218"/>
                  </a:lnTo>
                  <a:lnTo>
                    <a:pt x="777" y="215"/>
                  </a:lnTo>
                  <a:lnTo>
                    <a:pt x="775" y="210"/>
                  </a:lnTo>
                  <a:lnTo>
                    <a:pt x="775" y="208"/>
                  </a:lnTo>
                  <a:lnTo>
                    <a:pt x="780" y="206"/>
                  </a:lnTo>
                  <a:lnTo>
                    <a:pt x="780" y="206"/>
                  </a:lnTo>
                  <a:lnTo>
                    <a:pt x="782" y="203"/>
                  </a:lnTo>
                  <a:lnTo>
                    <a:pt x="787" y="201"/>
                  </a:lnTo>
                  <a:lnTo>
                    <a:pt x="787" y="199"/>
                  </a:lnTo>
                  <a:lnTo>
                    <a:pt x="789" y="196"/>
                  </a:lnTo>
                  <a:lnTo>
                    <a:pt x="787" y="189"/>
                  </a:lnTo>
                  <a:lnTo>
                    <a:pt x="789" y="187"/>
                  </a:lnTo>
                  <a:lnTo>
                    <a:pt x="784" y="182"/>
                  </a:lnTo>
                  <a:lnTo>
                    <a:pt x="782" y="168"/>
                  </a:lnTo>
                  <a:lnTo>
                    <a:pt x="773" y="163"/>
                  </a:lnTo>
                  <a:lnTo>
                    <a:pt x="775" y="158"/>
                  </a:lnTo>
                  <a:lnTo>
                    <a:pt x="775" y="156"/>
                  </a:lnTo>
                  <a:lnTo>
                    <a:pt x="770" y="158"/>
                  </a:lnTo>
                  <a:lnTo>
                    <a:pt x="765" y="163"/>
                  </a:lnTo>
                  <a:lnTo>
                    <a:pt x="761" y="161"/>
                  </a:lnTo>
                  <a:lnTo>
                    <a:pt x="756" y="166"/>
                  </a:lnTo>
                  <a:lnTo>
                    <a:pt x="756" y="161"/>
                  </a:lnTo>
                  <a:lnTo>
                    <a:pt x="747" y="161"/>
                  </a:lnTo>
                  <a:lnTo>
                    <a:pt x="744" y="158"/>
                  </a:lnTo>
                  <a:lnTo>
                    <a:pt x="739" y="158"/>
                  </a:lnTo>
                  <a:lnTo>
                    <a:pt x="737" y="158"/>
                  </a:lnTo>
                  <a:lnTo>
                    <a:pt x="737" y="158"/>
                  </a:lnTo>
                  <a:lnTo>
                    <a:pt x="735" y="154"/>
                  </a:lnTo>
                  <a:lnTo>
                    <a:pt x="728" y="151"/>
                  </a:lnTo>
                  <a:lnTo>
                    <a:pt x="723" y="149"/>
                  </a:lnTo>
                  <a:lnTo>
                    <a:pt x="716" y="154"/>
                  </a:lnTo>
                  <a:lnTo>
                    <a:pt x="713" y="154"/>
                  </a:lnTo>
                  <a:lnTo>
                    <a:pt x="716" y="158"/>
                  </a:lnTo>
                  <a:lnTo>
                    <a:pt x="713" y="158"/>
                  </a:lnTo>
                  <a:lnTo>
                    <a:pt x="711" y="158"/>
                  </a:lnTo>
                  <a:lnTo>
                    <a:pt x="706" y="156"/>
                  </a:lnTo>
                  <a:lnTo>
                    <a:pt x="709" y="154"/>
                  </a:lnTo>
                  <a:lnTo>
                    <a:pt x="706" y="154"/>
                  </a:lnTo>
                  <a:lnTo>
                    <a:pt x="702" y="154"/>
                  </a:lnTo>
                  <a:lnTo>
                    <a:pt x="699" y="149"/>
                  </a:lnTo>
                  <a:lnTo>
                    <a:pt x="695" y="149"/>
                  </a:lnTo>
                  <a:lnTo>
                    <a:pt x="695" y="149"/>
                  </a:lnTo>
                  <a:lnTo>
                    <a:pt x="695" y="144"/>
                  </a:lnTo>
                  <a:lnTo>
                    <a:pt x="699" y="144"/>
                  </a:lnTo>
                  <a:lnTo>
                    <a:pt x="704" y="135"/>
                  </a:lnTo>
                  <a:lnTo>
                    <a:pt x="709" y="135"/>
                  </a:lnTo>
                  <a:lnTo>
                    <a:pt x="709" y="133"/>
                  </a:lnTo>
                  <a:lnTo>
                    <a:pt x="704" y="121"/>
                  </a:lnTo>
                  <a:lnTo>
                    <a:pt x="702" y="118"/>
                  </a:lnTo>
                  <a:lnTo>
                    <a:pt x="699" y="121"/>
                  </a:lnTo>
                  <a:lnTo>
                    <a:pt x="692" y="118"/>
                  </a:lnTo>
                  <a:lnTo>
                    <a:pt x="685" y="107"/>
                  </a:lnTo>
                  <a:lnTo>
                    <a:pt x="685" y="111"/>
                  </a:lnTo>
                  <a:lnTo>
                    <a:pt x="669" y="107"/>
                  </a:lnTo>
                  <a:lnTo>
                    <a:pt x="669" y="111"/>
                  </a:lnTo>
                  <a:lnTo>
                    <a:pt x="654" y="102"/>
                  </a:lnTo>
                  <a:lnTo>
                    <a:pt x="654" y="95"/>
                  </a:lnTo>
                  <a:lnTo>
                    <a:pt x="645" y="97"/>
                  </a:lnTo>
                  <a:lnTo>
                    <a:pt x="636" y="102"/>
                  </a:lnTo>
                  <a:lnTo>
                    <a:pt x="636" y="99"/>
                  </a:lnTo>
                  <a:lnTo>
                    <a:pt x="636" y="97"/>
                  </a:lnTo>
                  <a:lnTo>
                    <a:pt x="633" y="97"/>
                  </a:lnTo>
                  <a:lnTo>
                    <a:pt x="631" y="95"/>
                  </a:lnTo>
                  <a:lnTo>
                    <a:pt x="621" y="97"/>
                  </a:lnTo>
                  <a:lnTo>
                    <a:pt x="619" y="90"/>
                  </a:lnTo>
                  <a:lnTo>
                    <a:pt x="617" y="83"/>
                  </a:lnTo>
                  <a:lnTo>
                    <a:pt x="605" y="78"/>
                  </a:lnTo>
                  <a:lnTo>
                    <a:pt x="598" y="73"/>
                  </a:lnTo>
                  <a:lnTo>
                    <a:pt x="598" y="69"/>
                  </a:lnTo>
                  <a:lnTo>
                    <a:pt x="586" y="55"/>
                  </a:lnTo>
                  <a:lnTo>
                    <a:pt x="584" y="52"/>
                  </a:lnTo>
                  <a:lnTo>
                    <a:pt x="579" y="52"/>
                  </a:lnTo>
                  <a:lnTo>
                    <a:pt x="574" y="45"/>
                  </a:lnTo>
                  <a:lnTo>
                    <a:pt x="546" y="19"/>
                  </a:lnTo>
                  <a:lnTo>
                    <a:pt x="541" y="12"/>
                  </a:lnTo>
                  <a:lnTo>
                    <a:pt x="527" y="0"/>
                  </a:lnTo>
                  <a:lnTo>
                    <a:pt x="524" y="12"/>
                  </a:lnTo>
                  <a:lnTo>
                    <a:pt x="517" y="17"/>
                  </a:lnTo>
                  <a:lnTo>
                    <a:pt x="517" y="22"/>
                  </a:lnTo>
                  <a:lnTo>
                    <a:pt x="517" y="26"/>
                  </a:lnTo>
                  <a:lnTo>
                    <a:pt x="517" y="31"/>
                  </a:lnTo>
                  <a:lnTo>
                    <a:pt x="513" y="22"/>
                  </a:lnTo>
                  <a:lnTo>
                    <a:pt x="510" y="10"/>
                  </a:lnTo>
                  <a:lnTo>
                    <a:pt x="465" y="22"/>
                  </a:lnTo>
                  <a:lnTo>
                    <a:pt x="461" y="33"/>
                  </a:lnTo>
                  <a:lnTo>
                    <a:pt x="454" y="36"/>
                  </a:lnTo>
                  <a:lnTo>
                    <a:pt x="444" y="45"/>
                  </a:lnTo>
                  <a:lnTo>
                    <a:pt x="442" y="50"/>
                  </a:lnTo>
                  <a:lnTo>
                    <a:pt x="442" y="55"/>
                  </a:lnTo>
                  <a:lnTo>
                    <a:pt x="442" y="59"/>
                  </a:lnTo>
                  <a:lnTo>
                    <a:pt x="435" y="52"/>
                  </a:lnTo>
                  <a:lnTo>
                    <a:pt x="432" y="50"/>
                  </a:lnTo>
                  <a:lnTo>
                    <a:pt x="428" y="40"/>
                  </a:lnTo>
                  <a:lnTo>
                    <a:pt x="423" y="31"/>
                  </a:lnTo>
                  <a:lnTo>
                    <a:pt x="409" y="36"/>
                  </a:lnTo>
                  <a:lnTo>
                    <a:pt x="402" y="36"/>
                  </a:lnTo>
                  <a:lnTo>
                    <a:pt x="399" y="33"/>
                  </a:lnTo>
                  <a:lnTo>
                    <a:pt x="390" y="26"/>
                  </a:lnTo>
                  <a:lnTo>
                    <a:pt x="383" y="26"/>
                  </a:lnTo>
                  <a:lnTo>
                    <a:pt x="383" y="29"/>
                  </a:lnTo>
                  <a:lnTo>
                    <a:pt x="371" y="36"/>
                  </a:lnTo>
                  <a:lnTo>
                    <a:pt x="369" y="36"/>
                  </a:lnTo>
                  <a:lnTo>
                    <a:pt x="366" y="33"/>
                  </a:lnTo>
                  <a:lnTo>
                    <a:pt x="361" y="33"/>
                  </a:lnTo>
                  <a:lnTo>
                    <a:pt x="357" y="31"/>
                  </a:lnTo>
                  <a:lnTo>
                    <a:pt x="352" y="36"/>
                  </a:lnTo>
                  <a:lnTo>
                    <a:pt x="340" y="38"/>
                  </a:lnTo>
                  <a:lnTo>
                    <a:pt x="338" y="38"/>
                  </a:lnTo>
                  <a:lnTo>
                    <a:pt x="333" y="36"/>
                  </a:lnTo>
                  <a:lnTo>
                    <a:pt x="331" y="38"/>
                  </a:lnTo>
                  <a:lnTo>
                    <a:pt x="324" y="36"/>
                  </a:lnTo>
                  <a:lnTo>
                    <a:pt x="319" y="38"/>
                  </a:lnTo>
                  <a:lnTo>
                    <a:pt x="312" y="36"/>
                  </a:lnTo>
                  <a:lnTo>
                    <a:pt x="307" y="36"/>
                  </a:lnTo>
                  <a:lnTo>
                    <a:pt x="307" y="43"/>
                  </a:lnTo>
                  <a:lnTo>
                    <a:pt x="300" y="45"/>
                  </a:lnTo>
                  <a:lnTo>
                    <a:pt x="295" y="55"/>
                  </a:lnTo>
                  <a:lnTo>
                    <a:pt x="288" y="59"/>
                  </a:lnTo>
                  <a:lnTo>
                    <a:pt x="288" y="64"/>
                  </a:lnTo>
                  <a:lnTo>
                    <a:pt x="288" y="78"/>
                  </a:lnTo>
                  <a:lnTo>
                    <a:pt x="286" y="85"/>
                  </a:lnTo>
                  <a:lnTo>
                    <a:pt x="281" y="88"/>
                  </a:lnTo>
                  <a:lnTo>
                    <a:pt x="272" y="78"/>
                  </a:lnTo>
                  <a:lnTo>
                    <a:pt x="265" y="81"/>
                  </a:lnTo>
                  <a:lnTo>
                    <a:pt x="265" y="83"/>
                  </a:lnTo>
                  <a:lnTo>
                    <a:pt x="255" y="88"/>
                  </a:lnTo>
                  <a:lnTo>
                    <a:pt x="250" y="90"/>
                  </a:lnTo>
                  <a:lnTo>
                    <a:pt x="250" y="95"/>
                  </a:lnTo>
                  <a:lnTo>
                    <a:pt x="246" y="97"/>
                  </a:lnTo>
                  <a:lnTo>
                    <a:pt x="246" y="102"/>
                  </a:lnTo>
                  <a:lnTo>
                    <a:pt x="241" y="109"/>
                  </a:lnTo>
                  <a:lnTo>
                    <a:pt x="239" y="107"/>
                  </a:lnTo>
                  <a:lnTo>
                    <a:pt x="236" y="109"/>
                  </a:lnTo>
                  <a:lnTo>
                    <a:pt x="232" y="107"/>
                  </a:lnTo>
                  <a:lnTo>
                    <a:pt x="222" y="107"/>
                  </a:lnTo>
                  <a:lnTo>
                    <a:pt x="217" y="107"/>
                  </a:lnTo>
                  <a:lnTo>
                    <a:pt x="220" y="111"/>
                  </a:lnTo>
                  <a:lnTo>
                    <a:pt x="217" y="121"/>
                  </a:lnTo>
                  <a:lnTo>
                    <a:pt x="217" y="128"/>
                  </a:lnTo>
                  <a:lnTo>
                    <a:pt x="215" y="137"/>
                  </a:lnTo>
                  <a:lnTo>
                    <a:pt x="210" y="142"/>
                  </a:lnTo>
                  <a:lnTo>
                    <a:pt x="203" y="142"/>
                  </a:lnTo>
                  <a:lnTo>
                    <a:pt x="194" y="144"/>
                  </a:lnTo>
                  <a:lnTo>
                    <a:pt x="194" y="147"/>
                  </a:lnTo>
                  <a:lnTo>
                    <a:pt x="189" y="149"/>
                  </a:lnTo>
                  <a:lnTo>
                    <a:pt x="184" y="154"/>
                  </a:lnTo>
                  <a:lnTo>
                    <a:pt x="184" y="161"/>
                  </a:lnTo>
                  <a:lnTo>
                    <a:pt x="177" y="168"/>
                  </a:lnTo>
                  <a:lnTo>
                    <a:pt x="175" y="177"/>
                  </a:lnTo>
                  <a:lnTo>
                    <a:pt x="177" y="187"/>
                  </a:lnTo>
                  <a:lnTo>
                    <a:pt x="180" y="192"/>
                  </a:lnTo>
                  <a:lnTo>
                    <a:pt x="173" y="192"/>
                  </a:lnTo>
                  <a:lnTo>
                    <a:pt x="175" y="196"/>
                  </a:lnTo>
                  <a:lnTo>
                    <a:pt x="170" y="196"/>
                  </a:lnTo>
                  <a:lnTo>
                    <a:pt x="170" y="196"/>
                  </a:lnTo>
                  <a:lnTo>
                    <a:pt x="165" y="189"/>
                  </a:lnTo>
                  <a:lnTo>
                    <a:pt x="161" y="187"/>
                  </a:lnTo>
                  <a:lnTo>
                    <a:pt x="161" y="192"/>
                  </a:lnTo>
                  <a:lnTo>
                    <a:pt x="156" y="196"/>
                  </a:lnTo>
                  <a:lnTo>
                    <a:pt x="158" y="196"/>
                  </a:lnTo>
                  <a:lnTo>
                    <a:pt x="156" y="206"/>
                  </a:lnTo>
                  <a:lnTo>
                    <a:pt x="158" y="210"/>
                  </a:lnTo>
                  <a:lnTo>
                    <a:pt x="158" y="218"/>
                  </a:lnTo>
                  <a:lnTo>
                    <a:pt x="151" y="213"/>
                  </a:lnTo>
                  <a:lnTo>
                    <a:pt x="151" y="222"/>
                  </a:lnTo>
                  <a:lnTo>
                    <a:pt x="149" y="227"/>
                  </a:lnTo>
                  <a:lnTo>
                    <a:pt x="151" y="234"/>
                  </a:lnTo>
                  <a:lnTo>
                    <a:pt x="154" y="236"/>
                  </a:lnTo>
                  <a:lnTo>
                    <a:pt x="151" y="241"/>
                  </a:lnTo>
                  <a:lnTo>
                    <a:pt x="156" y="244"/>
                  </a:lnTo>
                  <a:lnTo>
                    <a:pt x="156" y="246"/>
                  </a:lnTo>
                  <a:lnTo>
                    <a:pt x="154" y="248"/>
                  </a:lnTo>
                  <a:lnTo>
                    <a:pt x="149" y="251"/>
                  </a:lnTo>
                  <a:lnTo>
                    <a:pt x="147" y="255"/>
                  </a:lnTo>
                  <a:lnTo>
                    <a:pt x="144" y="255"/>
                  </a:lnTo>
                  <a:lnTo>
                    <a:pt x="147" y="258"/>
                  </a:lnTo>
                  <a:lnTo>
                    <a:pt x="147" y="262"/>
                  </a:lnTo>
                  <a:lnTo>
                    <a:pt x="151" y="265"/>
                  </a:lnTo>
                  <a:lnTo>
                    <a:pt x="149" y="267"/>
                  </a:lnTo>
                  <a:lnTo>
                    <a:pt x="137" y="265"/>
                  </a:lnTo>
                  <a:lnTo>
                    <a:pt x="128" y="260"/>
                  </a:lnTo>
                  <a:lnTo>
                    <a:pt x="123" y="260"/>
                  </a:lnTo>
                  <a:lnTo>
                    <a:pt x="121" y="255"/>
                  </a:lnTo>
                  <a:lnTo>
                    <a:pt x="123" y="251"/>
                  </a:lnTo>
                  <a:lnTo>
                    <a:pt x="123" y="246"/>
                  </a:lnTo>
                  <a:lnTo>
                    <a:pt x="118" y="246"/>
                  </a:lnTo>
                  <a:lnTo>
                    <a:pt x="118" y="241"/>
                  </a:lnTo>
                  <a:lnTo>
                    <a:pt x="116" y="241"/>
                  </a:lnTo>
                  <a:lnTo>
                    <a:pt x="113" y="236"/>
                  </a:lnTo>
                  <a:lnTo>
                    <a:pt x="113" y="232"/>
                  </a:lnTo>
                  <a:lnTo>
                    <a:pt x="116" y="229"/>
                  </a:lnTo>
                  <a:lnTo>
                    <a:pt x="123" y="227"/>
                  </a:lnTo>
                  <a:lnTo>
                    <a:pt x="125" y="225"/>
                  </a:lnTo>
                  <a:lnTo>
                    <a:pt x="123" y="222"/>
                  </a:lnTo>
                  <a:lnTo>
                    <a:pt x="125" y="220"/>
                  </a:lnTo>
                  <a:lnTo>
                    <a:pt x="121" y="222"/>
                  </a:lnTo>
                  <a:lnTo>
                    <a:pt x="123" y="215"/>
                  </a:lnTo>
                  <a:lnTo>
                    <a:pt x="130" y="208"/>
                  </a:lnTo>
                  <a:lnTo>
                    <a:pt x="125" y="203"/>
                  </a:lnTo>
                  <a:lnTo>
                    <a:pt x="121" y="203"/>
                  </a:lnTo>
                  <a:lnTo>
                    <a:pt x="123" y="201"/>
                  </a:lnTo>
                  <a:lnTo>
                    <a:pt x="123" y="201"/>
                  </a:lnTo>
                  <a:lnTo>
                    <a:pt x="128" y="201"/>
                  </a:lnTo>
                  <a:lnTo>
                    <a:pt x="121" y="192"/>
                  </a:lnTo>
                  <a:lnTo>
                    <a:pt x="113" y="192"/>
                  </a:lnTo>
                  <a:lnTo>
                    <a:pt x="113" y="187"/>
                  </a:lnTo>
                  <a:lnTo>
                    <a:pt x="106" y="182"/>
                  </a:lnTo>
                  <a:lnTo>
                    <a:pt x="106" y="177"/>
                  </a:lnTo>
                  <a:lnTo>
                    <a:pt x="99" y="173"/>
                  </a:lnTo>
                  <a:lnTo>
                    <a:pt x="102" y="168"/>
                  </a:lnTo>
                  <a:lnTo>
                    <a:pt x="106" y="163"/>
                  </a:lnTo>
                  <a:lnTo>
                    <a:pt x="104" y="158"/>
                  </a:lnTo>
                  <a:lnTo>
                    <a:pt x="109" y="163"/>
                  </a:lnTo>
                  <a:lnTo>
                    <a:pt x="111" y="168"/>
                  </a:lnTo>
                  <a:lnTo>
                    <a:pt x="113" y="168"/>
                  </a:lnTo>
                  <a:lnTo>
                    <a:pt x="118" y="173"/>
                  </a:lnTo>
                  <a:lnTo>
                    <a:pt x="116" y="168"/>
                  </a:lnTo>
                  <a:lnTo>
                    <a:pt x="118" y="161"/>
                  </a:lnTo>
                  <a:lnTo>
                    <a:pt x="116" y="158"/>
                  </a:lnTo>
                  <a:lnTo>
                    <a:pt x="113" y="147"/>
                  </a:lnTo>
                  <a:lnTo>
                    <a:pt x="109" y="149"/>
                  </a:lnTo>
                  <a:lnTo>
                    <a:pt x="99" y="147"/>
                  </a:lnTo>
                  <a:lnTo>
                    <a:pt x="97" y="144"/>
                  </a:lnTo>
                  <a:lnTo>
                    <a:pt x="85" y="144"/>
                  </a:lnTo>
                  <a:lnTo>
                    <a:pt x="78" y="137"/>
                  </a:lnTo>
                  <a:lnTo>
                    <a:pt x="80" y="135"/>
                  </a:lnTo>
                  <a:lnTo>
                    <a:pt x="80" y="121"/>
                  </a:lnTo>
                  <a:lnTo>
                    <a:pt x="78" y="116"/>
                  </a:lnTo>
                  <a:lnTo>
                    <a:pt x="85" y="97"/>
                  </a:lnTo>
                  <a:lnTo>
                    <a:pt x="80" y="99"/>
                  </a:lnTo>
                  <a:lnTo>
                    <a:pt x="80" y="95"/>
                  </a:lnTo>
                  <a:lnTo>
                    <a:pt x="76" y="92"/>
                  </a:lnTo>
                  <a:lnTo>
                    <a:pt x="73" y="88"/>
                  </a:lnTo>
                  <a:lnTo>
                    <a:pt x="76" y="81"/>
                  </a:lnTo>
                  <a:lnTo>
                    <a:pt x="61" y="78"/>
                  </a:lnTo>
                  <a:lnTo>
                    <a:pt x="50" y="76"/>
                  </a:lnTo>
                  <a:lnTo>
                    <a:pt x="38" y="78"/>
                  </a:lnTo>
                  <a:lnTo>
                    <a:pt x="33" y="81"/>
                  </a:lnTo>
                  <a:lnTo>
                    <a:pt x="26" y="78"/>
                  </a:lnTo>
                  <a:lnTo>
                    <a:pt x="28" y="73"/>
                  </a:lnTo>
                  <a:lnTo>
                    <a:pt x="24" y="73"/>
                  </a:lnTo>
                  <a:lnTo>
                    <a:pt x="24" y="71"/>
                  </a:lnTo>
                  <a:lnTo>
                    <a:pt x="17" y="76"/>
                  </a:lnTo>
                  <a:lnTo>
                    <a:pt x="19" y="81"/>
                  </a:lnTo>
                  <a:lnTo>
                    <a:pt x="26" y="83"/>
                  </a:lnTo>
                  <a:lnTo>
                    <a:pt x="33" y="90"/>
                  </a:lnTo>
                  <a:lnTo>
                    <a:pt x="33" y="92"/>
                  </a:lnTo>
                  <a:lnTo>
                    <a:pt x="28" y="97"/>
                  </a:lnTo>
                  <a:lnTo>
                    <a:pt x="28" y="107"/>
                  </a:lnTo>
                  <a:lnTo>
                    <a:pt x="35" y="118"/>
                  </a:lnTo>
                  <a:lnTo>
                    <a:pt x="35" y="121"/>
                  </a:lnTo>
                  <a:lnTo>
                    <a:pt x="38" y="125"/>
                  </a:lnTo>
                  <a:lnTo>
                    <a:pt x="35" y="128"/>
                  </a:lnTo>
                  <a:lnTo>
                    <a:pt x="26" y="133"/>
                  </a:lnTo>
                  <a:lnTo>
                    <a:pt x="24" y="133"/>
                  </a:lnTo>
                  <a:lnTo>
                    <a:pt x="21" y="135"/>
                  </a:lnTo>
                  <a:lnTo>
                    <a:pt x="17" y="133"/>
                  </a:lnTo>
                  <a:lnTo>
                    <a:pt x="12" y="135"/>
                  </a:lnTo>
                  <a:lnTo>
                    <a:pt x="5" y="137"/>
                  </a:lnTo>
                  <a:lnTo>
                    <a:pt x="10" y="142"/>
                  </a:lnTo>
                  <a:lnTo>
                    <a:pt x="7" y="144"/>
                  </a:lnTo>
                  <a:lnTo>
                    <a:pt x="5" y="147"/>
                  </a:lnTo>
                  <a:lnTo>
                    <a:pt x="0" y="147"/>
                  </a:lnTo>
                  <a:lnTo>
                    <a:pt x="0" y="149"/>
                  </a:lnTo>
                  <a:lnTo>
                    <a:pt x="5" y="156"/>
                  </a:lnTo>
                  <a:lnTo>
                    <a:pt x="10" y="156"/>
                  </a:lnTo>
                  <a:lnTo>
                    <a:pt x="10" y="166"/>
                  </a:lnTo>
                  <a:lnTo>
                    <a:pt x="19" y="173"/>
                  </a:lnTo>
                  <a:lnTo>
                    <a:pt x="28" y="177"/>
                  </a:lnTo>
                  <a:lnTo>
                    <a:pt x="31" y="175"/>
                  </a:lnTo>
                  <a:lnTo>
                    <a:pt x="38" y="173"/>
                  </a:lnTo>
                  <a:lnTo>
                    <a:pt x="38" y="175"/>
                  </a:lnTo>
                  <a:lnTo>
                    <a:pt x="31" y="177"/>
                  </a:lnTo>
                  <a:lnTo>
                    <a:pt x="38" y="182"/>
                  </a:lnTo>
                  <a:lnTo>
                    <a:pt x="40" y="184"/>
                  </a:lnTo>
                  <a:lnTo>
                    <a:pt x="40" y="184"/>
                  </a:lnTo>
                  <a:lnTo>
                    <a:pt x="38" y="187"/>
                  </a:lnTo>
                  <a:lnTo>
                    <a:pt x="43" y="187"/>
                  </a:lnTo>
                  <a:lnTo>
                    <a:pt x="40" y="192"/>
                  </a:lnTo>
                  <a:lnTo>
                    <a:pt x="43" y="194"/>
                  </a:lnTo>
                  <a:lnTo>
                    <a:pt x="38" y="199"/>
                  </a:lnTo>
                  <a:lnTo>
                    <a:pt x="38" y="201"/>
                  </a:lnTo>
                  <a:lnTo>
                    <a:pt x="43" y="201"/>
                  </a:lnTo>
                  <a:lnTo>
                    <a:pt x="50" y="201"/>
                  </a:lnTo>
                  <a:lnTo>
                    <a:pt x="50" y="210"/>
                  </a:lnTo>
                  <a:lnTo>
                    <a:pt x="52" y="210"/>
                  </a:lnTo>
                  <a:lnTo>
                    <a:pt x="52" y="213"/>
                  </a:lnTo>
                  <a:lnTo>
                    <a:pt x="54" y="215"/>
                  </a:lnTo>
                  <a:lnTo>
                    <a:pt x="52" y="218"/>
                  </a:lnTo>
                  <a:lnTo>
                    <a:pt x="52" y="218"/>
                  </a:lnTo>
                  <a:lnTo>
                    <a:pt x="57" y="218"/>
                  </a:lnTo>
                  <a:lnTo>
                    <a:pt x="57" y="222"/>
                  </a:lnTo>
                  <a:lnTo>
                    <a:pt x="61" y="222"/>
                  </a:lnTo>
                  <a:lnTo>
                    <a:pt x="57" y="222"/>
                  </a:lnTo>
                  <a:lnTo>
                    <a:pt x="54" y="225"/>
                  </a:lnTo>
                  <a:lnTo>
                    <a:pt x="61" y="234"/>
                  </a:lnTo>
                  <a:lnTo>
                    <a:pt x="61" y="244"/>
                  </a:lnTo>
                  <a:lnTo>
                    <a:pt x="64" y="251"/>
                  </a:lnTo>
                  <a:lnTo>
                    <a:pt x="64" y="253"/>
                  </a:lnTo>
                  <a:lnTo>
                    <a:pt x="61" y="255"/>
                  </a:lnTo>
                  <a:lnTo>
                    <a:pt x="69" y="258"/>
                  </a:lnTo>
                  <a:lnTo>
                    <a:pt x="64" y="265"/>
                  </a:lnTo>
                  <a:lnTo>
                    <a:pt x="54" y="274"/>
                  </a:lnTo>
                  <a:lnTo>
                    <a:pt x="57" y="274"/>
                  </a:lnTo>
                  <a:lnTo>
                    <a:pt x="57" y="279"/>
                  </a:lnTo>
                  <a:lnTo>
                    <a:pt x="50" y="281"/>
                  </a:lnTo>
                  <a:lnTo>
                    <a:pt x="47" y="286"/>
                  </a:lnTo>
                  <a:lnTo>
                    <a:pt x="50" y="291"/>
                  </a:lnTo>
                  <a:lnTo>
                    <a:pt x="47" y="307"/>
                  </a:lnTo>
                  <a:lnTo>
                    <a:pt x="50" y="314"/>
                  </a:lnTo>
                  <a:lnTo>
                    <a:pt x="47" y="319"/>
                  </a:lnTo>
                  <a:lnTo>
                    <a:pt x="52" y="326"/>
                  </a:lnTo>
                  <a:lnTo>
                    <a:pt x="52" y="331"/>
                  </a:lnTo>
                  <a:lnTo>
                    <a:pt x="61" y="331"/>
                  </a:lnTo>
                  <a:lnTo>
                    <a:pt x="66" y="333"/>
                  </a:lnTo>
                  <a:lnTo>
                    <a:pt x="61" y="338"/>
                  </a:lnTo>
                  <a:lnTo>
                    <a:pt x="66" y="343"/>
                  </a:lnTo>
                  <a:lnTo>
                    <a:pt x="71" y="340"/>
                  </a:lnTo>
                  <a:lnTo>
                    <a:pt x="76" y="340"/>
                  </a:lnTo>
                  <a:lnTo>
                    <a:pt x="76" y="345"/>
                  </a:lnTo>
                  <a:lnTo>
                    <a:pt x="76" y="347"/>
                  </a:lnTo>
                  <a:lnTo>
                    <a:pt x="80" y="350"/>
                  </a:lnTo>
                  <a:lnTo>
                    <a:pt x="80" y="355"/>
                  </a:lnTo>
                  <a:lnTo>
                    <a:pt x="83" y="357"/>
                  </a:lnTo>
                  <a:lnTo>
                    <a:pt x="85" y="364"/>
                  </a:lnTo>
                  <a:lnTo>
                    <a:pt x="92" y="369"/>
                  </a:lnTo>
                  <a:lnTo>
                    <a:pt x="80" y="381"/>
                  </a:lnTo>
                  <a:lnTo>
                    <a:pt x="80" y="388"/>
                  </a:lnTo>
                  <a:lnTo>
                    <a:pt x="85" y="383"/>
                  </a:lnTo>
                  <a:lnTo>
                    <a:pt x="90" y="392"/>
                  </a:lnTo>
                  <a:lnTo>
                    <a:pt x="104" y="390"/>
                  </a:lnTo>
                  <a:lnTo>
                    <a:pt x="113" y="395"/>
                  </a:lnTo>
                  <a:lnTo>
                    <a:pt x="116" y="399"/>
                  </a:lnTo>
                  <a:lnTo>
                    <a:pt x="118" y="399"/>
                  </a:lnTo>
                  <a:lnTo>
                    <a:pt x="118" y="402"/>
                  </a:lnTo>
                  <a:lnTo>
                    <a:pt x="116" y="406"/>
                  </a:lnTo>
                  <a:lnTo>
                    <a:pt x="118" y="416"/>
                  </a:lnTo>
                  <a:lnTo>
                    <a:pt x="118" y="421"/>
                  </a:lnTo>
                  <a:lnTo>
                    <a:pt x="123" y="423"/>
                  </a:lnTo>
                  <a:lnTo>
                    <a:pt x="128" y="416"/>
                  </a:lnTo>
                  <a:lnTo>
                    <a:pt x="132" y="418"/>
                  </a:lnTo>
                  <a:lnTo>
                    <a:pt x="135" y="421"/>
                  </a:lnTo>
                  <a:lnTo>
                    <a:pt x="135" y="425"/>
                  </a:lnTo>
                  <a:lnTo>
                    <a:pt x="144" y="440"/>
                  </a:lnTo>
                  <a:lnTo>
                    <a:pt x="147" y="444"/>
                  </a:lnTo>
                  <a:lnTo>
                    <a:pt x="151" y="444"/>
                  </a:lnTo>
                  <a:lnTo>
                    <a:pt x="151" y="449"/>
                  </a:lnTo>
                  <a:lnTo>
                    <a:pt x="156" y="451"/>
                  </a:lnTo>
                  <a:lnTo>
                    <a:pt x="168" y="451"/>
                  </a:lnTo>
                  <a:lnTo>
                    <a:pt x="168" y="454"/>
                  </a:lnTo>
                  <a:lnTo>
                    <a:pt x="163" y="458"/>
                  </a:lnTo>
                  <a:lnTo>
                    <a:pt x="168" y="458"/>
                  </a:lnTo>
                  <a:lnTo>
                    <a:pt x="165" y="463"/>
                  </a:lnTo>
                  <a:lnTo>
                    <a:pt x="177" y="463"/>
                  </a:lnTo>
                  <a:lnTo>
                    <a:pt x="180" y="468"/>
                  </a:lnTo>
                  <a:lnTo>
                    <a:pt x="184" y="468"/>
                  </a:lnTo>
                  <a:lnTo>
                    <a:pt x="189" y="473"/>
                  </a:lnTo>
                  <a:lnTo>
                    <a:pt x="187" y="477"/>
                  </a:lnTo>
                  <a:lnTo>
                    <a:pt x="180" y="482"/>
                  </a:lnTo>
                  <a:lnTo>
                    <a:pt x="184" y="484"/>
                  </a:lnTo>
                  <a:lnTo>
                    <a:pt x="182" y="489"/>
                  </a:lnTo>
                  <a:lnTo>
                    <a:pt x="189" y="487"/>
                  </a:lnTo>
                  <a:lnTo>
                    <a:pt x="194" y="484"/>
                  </a:lnTo>
                  <a:lnTo>
                    <a:pt x="198" y="482"/>
                  </a:lnTo>
                  <a:lnTo>
                    <a:pt x="201" y="482"/>
                  </a:lnTo>
                  <a:lnTo>
                    <a:pt x="203" y="482"/>
                  </a:lnTo>
                  <a:lnTo>
                    <a:pt x="210" y="487"/>
                  </a:lnTo>
                  <a:lnTo>
                    <a:pt x="208" y="489"/>
                  </a:lnTo>
                  <a:lnTo>
                    <a:pt x="213" y="496"/>
                  </a:lnTo>
                  <a:lnTo>
                    <a:pt x="222" y="501"/>
                  </a:lnTo>
                  <a:lnTo>
                    <a:pt x="227" y="510"/>
                  </a:lnTo>
                  <a:lnTo>
                    <a:pt x="222" y="513"/>
                  </a:lnTo>
                  <a:lnTo>
                    <a:pt x="217" y="525"/>
                  </a:lnTo>
                  <a:lnTo>
                    <a:pt x="213" y="525"/>
                  </a:lnTo>
                  <a:lnTo>
                    <a:pt x="210" y="525"/>
                  </a:lnTo>
                  <a:lnTo>
                    <a:pt x="203" y="534"/>
                  </a:lnTo>
                  <a:lnTo>
                    <a:pt x="203" y="539"/>
                  </a:lnTo>
                  <a:lnTo>
                    <a:pt x="206" y="548"/>
                  </a:lnTo>
                  <a:lnTo>
                    <a:pt x="217" y="551"/>
                  </a:lnTo>
                  <a:lnTo>
                    <a:pt x="215" y="553"/>
                  </a:lnTo>
                  <a:lnTo>
                    <a:pt x="217" y="553"/>
                  </a:lnTo>
                  <a:lnTo>
                    <a:pt x="222" y="558"/>
                  </a:lnTo>
                  <a:lnTo>
                    <a:pt x="227" y="562"/>
                  </a:lnTo>
                  <a:lnTo>
                    <a:pt x="236" y="562"/>
                  </a:lnTo>
                  <a:lnTo>
                    <a:pt x="241" y="567"/>
                  </a:lnTo>
                  <a:lnTo>
                    <a:pt x="248" y="572"/>
                  </a:lnTo>
                  <a:lnTo>
                    <a:pt x="250" y="574"/>
                  </a:lnTo>
                  <a:lnTo>
                    <a:pt x="250" y="593"/>
                  </a:lnTo>
                  <a:lnTo>
                    <a:pt x="260" y="598"/>
                  </a:lnTo>
                  <a:lnTo>
                    <a:pt x="269" y="598"/>
                  </a:lnTo>
                  <a:lnTo>
                    <a:pt x="276" y="603"/>
                  </a:lnTo>
                  <a:lnTo>
                    <a:pt x="279" y="612"/>
                  </a:lnTo>
                  <a:lnTo>
                    <a:pt x="284" y="605"/>
                  </a:lnTo>
                  <a:lnTo>
                    <a:pt x="288" y="607"/>
                  </a:lnTo>
                  <a:lnTo>
                    <a:pt x="291" y="598"/>
                  </a:lnTo>
                  <a:lnTo>
                    <a:pt x="293" y="595"/>
                  </a:lnTo>
                  <a:lnTo>
                    <a:pt x="298" y="595"/>
                  </a:lnTo>
                  <a:lnTo>
                    <a:pt x="298" y="593"/>
                  </a:lnTo>
                  <a:lnTo>
                    <a:pt x="302" y="593"/>
                  </a:lnTo>
                  <a:lnTo>
                    <a:pt x="302" y="591"/>
                  </a:lnTo>
                  <a:lnTo>
                    <a:pt x="317" y="591"/>
                  </a:lnTo>
                  <a:lnTo>
                    <a:pt x="326" y="595"/>
                  </a:lnTo>
                  <a:lnTo>
                    <a:pt x="331" y="603"/>
                  </a:lnTo>
                  <a:lnTo>
                    <a:pt x="331" y="617"/>
                  </a:lnTo>
                  <a:lnTo>
                    <a:pt x="333" y="619"/>
                  </a:lnTo>
                  <a:lnTo>
                    <a:pt x="331" y="621"/>
                  </a:lnTo>
                  <a:lnTo>
                    <a:pt x="338" y="624"/>
                  </a:lnTo>
                  <a:lnTo>
                    <a:pt x="338" y="619"/>
                  </a:lnTo>
                  <a:lnTo>
                    <a:pt x="338" y="607"/>
                  </a:lnTo>
                  <a:lnTo>
                    <a:pt x="336" y="605"/>
                  </a:lnTo>
                  <a:lnTo>
                    <a:pt x="336" y="603"/>
                  </a:lnTo>
                  <a:lnTo>
                    <a:pt x="347" y="603"/>
                  </a:lnTo>
                  <a:lnTo>
                    <a:pt x="361" y="603"/>
                  </a:lnTo>
                  <a:lnTo>
                    <a:pt x="361" y="593"/>
                  </a:lnTo>
                  <a:lnTo>
                    <a:pt x="357" y="586"/>
                  </a:lnTo>
                  <a:lnTo>
                    <a:pt x="359" y="586"/>
                  </a:lnTo>
                  <a:lnTo>
                    <a:pt x="366" y="588"/>
                  </a:lnTo>
                  <a:lnTo>
                    <a:pt x="371" y="593"/>
                  </a:lnTo>
                  <a:lnTo>
                    <a:pt x="376" y="593"/>
                  </a:lnTo>
                  <a:lnTo>
                    <a:pt x="385" y="586"/>
                  </a:lnTo>
                  <a:lnTo>
                    <a:pt x="387" y="581"/>
                  </a:lnTo>
                  <a:lnTo>
                    <a:pt x="392" y="586"/>
                  </a:lnTo>
                  <a:lnTo>
                    <a:pt x="399" y="586"/>
                  </a:lnTo>
                  <a:lnTo>
                    <a:pt x="399" y="584"/>
                  </a:lnTo>
                  <a:lnTo>
                    <a:pt x="402" y="581"/>
                  </a:lnTo>
                  <a:lnTo>
                    <a:pt x="404" y="586"/>
                  </a:lnTo>
                  <a:lnTo>
                    <a:pt x="406" y="591"/>
                  </a:lnTo>
                  <a:lnTo>
                    <a:pt x="413" y="586"/>
                  </a:lnTo>
                  <a:lnTo>
                    <a:pt x="418" y="584"/>
                  </a:lnTo>
                  <a:lnTo>
                    <a:pt x="418" y="579"/>
                  </a:lnTo>
                  <a:lnTo>
                    <a:pt x="423" y="581"/>
                  </a:lnTo>
                  <a:lnTo>
                    <a:pt x="428" y="584"/>
                  </a:lnTo>
                  <a:lnTo>
                    <a:pt x="432" y="584"/>
                  </a:lnTo>
                  <a:lnTo>
                    <a:pt x="437" y="586"/>
                  </a:lnTo>
                  <a:lnTo>
                    <a:pt x="435" y="591"/>
                  </a:lnTo>
                  <a:lnTo>
                    <a:pt x="437" y="588"/>
                  </a:lnTo>
                  <a:lnTo>
                    <a:pt x="437" y="593"/>
                  </a:lnTo>
                  <a:lnTo>
                    <a:pt x="437" y="595"/>
                  </a:lnTo>
                  <a:lnTo>
                    <a:pt x="442" y="595"/>
                  </a:lnTo>
                  <a:lnTo>
                    <a:pt x="442" y="593"/>
                  </a:lnTo>
                  <a:lnTo>
                    <a:pt x="447" y="595"/>
                  </a:lnTo>
                  <a:lnTo>
                    <a:pt x="451" y="593"/>
                  </a:lnTo>
                  <a:lnTo>
                    <a:pt x="458" y="598"/>
                  </a:lnTo>
                  <a:lnTo>
                    <a:pt x="458" y="607"/>
                  </a:lnTo>
                  <a:lnTo>
                    <a:pt x="461" y="605"/>
                  </a:lnTo>
                  <a:lnTo>
                    <a:pt x="468" y="605"/>
                  </a:lnTo>
                  <a:lnTo>
                    <a:pt x="477" y="607"/>
                  </a:lnTo>
                  <a:lnTo>
                    <a:pt x="484" y="598"/>
                  </a:lnTo>
                  <a:lnTo>
                    <a:pt x="491" y="600"/>
                  </a:lnTo>
                  <a:lnTo>
                    <a:pt x="496" y="603"/>
                  </a:lnTo>
                  <a:lnTo>
                    <a:pt x="496" y="607"/>
                  </a:lnTo>
                  <a:lnTo>
                    <a:pt x="499" y="612"/>
                  </a:lnTo>
                  <a:lnTo>
                    <a:pt x="508" y="617"/>
                  </a:lnTo>
                  <a:lnTo>
                    <a:pt x="510" y="619"/>
                  </a:lnTo>
                  <a:lnTo>
                    <a:pt x="510" y="617"/>
                  </a:lnTo>
                  <a:lnTo>
                    <a:pt x="510" y="612"/>
                  </a:lnTo>
                  <a:lnTo>
                    <a:pt x="517" y="614"/>
                  </a:lnTo>
                  <a:lnTo>
                    <a:pt x="517" y="612"/>
                  </a:lnTo>
                  <a:lnTo>
                    <a:pt x="517" y="612"/>
                  </a:lnTo>
                  <a:lnTo>
                    <a:pt x="520" y="612"/>
                  </a:lnTo>
                  <a:lnTo>
                    <a:pt x="524" y="607"/>
                  </a:lnTo>
                  <a:lnTo>
                    <a:pt x="527" y="605"/>
                  </a:lnTo>
                  <a:lnTo>
                    <a:pt x="532" y="603"/>
                  </a:lnTo>
                  <a:lnTo>
                    <a:pt x="534" y="603"/>
                  </a:lnTo>
                  <a:lnTo>
                    <a:pt x="536" y="603"/>
                  </a:lnTo>
                  <a:lnTo>
                    <a:pt x="541" y="598"/>
                  </a:lnTo>
                  <a:lnTo>
                    <a:pt x="541" y="593"/>
                  </a:lnTo>
                  <a:lnTo>
                    <a:pt x="536" y="588"/>
                  </a:lnTo>
                  <a:lnTo>
                    <a:pt x="541" y="586"/>
                  </a:lnTo>
                  <a:lnTo>
                    <a:pt x="536" y="586"/>
                  </a:lnTo>
                  <a:lnTo>
                    <a:pt x="541" y="584"/>
                  </a:lnTo>
                  <a:lnTo>
                    <a:pt x="543" y="586"/>
                  </a:lnTo>
                  <a:lnTo>
                    <a:pt x="543" y="581"/>
                  </a:lnTo>
                  <a:lnTo>
                    <a:pt x="543" y="581"/>
                  </a:lnTo>
                  <a:lnTo>
                    <a:pt x="536" y="569"/>
                  </a:lnTo>
                  <a:lnTo>
                    <a:pt x="539" y="562"/>
                  </a:lnTo>
                  <a:lnTo>
                    <a:pt x="543" y="558"/>
                  </a:lnTo>
                  <a:lnTo>
                    <a:pt x="550" y="558"/>
                  </a:lnTo>
                  <a:lnTo>
                    <a:pt x="560" y="562"/>
                  </a:lnTo>
                  <a:lnTo>
                    <a:pt x="565" y="558"/>
                  </a:lnTo>
                  <a:lnTo>
                    <a:pt x="569" y="560"/>
                  </a:lnTo>
                  <a:lnTo>
                    <a:pt x="567" y="562"/>
                  </a:lnTo>
                  <a:lnTo>
                    <a:pt x="569" y="562"/>
                  </a:lnTo>
                  <a:lnTo>
                    <a:pt x="569" y="548"/>
                  </a:lnTo>
                  <a:lnTo>
                    <a:pt x="579" y="548"/>
                  </a:lnTo>
                  <a:lnTo>
                    <a:pt x="584" y="553"/>
                  </a:lnTo>
                  <a:lnTo>
                    <a:pt x="586" y="551"/>
                  </a:lnTo>
                  <a:lnTo>
                    <a:pt x="586" y="548"/>
                  </a:lnTo>
                  <a:lnTo>
                    <a:pt x="591" y="546"/>
                  </a:lnTo>
                  <a:lnTo>
                    <a:pt x="591" y="543"/>
                  </a:lnTo>
                  <a:lnTo>
                    <a:pt x="595" y="546"/>
                  </a:lnTo>
                  <a:lnTo>
                    <a:pt x="598" y="543"/>
                  </a:lnTo>
                  <a:lnTo>
                    <a:pt x="598" y="539"/>
                  </a:lnTo>
                  <a:lnTo>
                    <a:pt x="605" y="539"/>
                  </a:lnTo>
                  <a:lnTo>
                    <a:pt x="607" y="539"/>
                  </a:lnTo>
                  <a:lnTo>
                    <a:pt x="610" y="534"/>
                  </a:lnTo>
                  <a:lnTo>
                    <a:pt x="612" y="532"/>
                  </a:lnTo>
                  <a:lnTo>
                    <a:pt x="621" y="534"/>
                  </a:lnTo>
                  <a:lnTo>
                    <a:pt x="626" y="529"/>
                  </a:lnTo>
                  <a:lnTo>
                    <a:pt x="626" y="529"/>
                  </a:lnTo>
                  <a:lnTo>
                    <a:pt x="621" y="529"/>
                  </a:lnTo>
                  <a:lnTo>
                    <a:pt x="621" y="527"/>
                  </a:lnTo>
                  <a:lnTo>
                    <a:pt x="624" y="522"/>
                  </a:lnTo>
                  <a:lnTo>
                    <a:pt x="628" y="525"/>
                  </a:lnTo>
                  <a:lnTo>
                    <a:pt x="633" y="525"/>
                  </a:lnTo>
                  <a:lnTo>
                    <a:pt x="633" y="515"/>
                  </a:lnTo>
                  <a:lnTo>
                    <a:pt x="636" y="515"/>
                  </a:lnTo>
                  <a:lnTo>
                    <a:pt x="636" y="515"/>
                  </a:lnTo>
                  <a:lnTo>
                    <a:pt x="638" y="515"/>
                  </a:lnTo>
                  <a:lnTo>
                    <a:pt x="640" y="513"/>
                  </a:lnTo>
                  <a:lnTo>
                    <a:pt x="645" y="508"/>
                  </a:lnTo>
                  <a:lnTo>
                    <a:pt x="645" y="515"/>
                  </a:lnTo>
                  <a:lnTo>
                    <a:pt x="647" y="513"/>
                  </a:lnTo>
                  <a:lnTo>
                    <a:pt x="647" y="520"/>
                  </a:lnTo>
                  <a:lnTo>
                    <a:pt x="650" y="522"/>
                  </a:lnTo>
                  <a:lnTo>
                    <a:pt x="654" y="520"/>
                  </a:lnTo>
                  <a:lnTo>
                    <a:pt x="659" y="525"/>
                  </a:lnTo>
                  <a:lnTo>
                    <a:pt x="664" y="520"/>
                  </a:lnTo>
                  <a:lnTo>
                    <a:pt x="666" y="525"/>
                  </a:lnTo>
                  <a:lnTo>
                    <a:pt x="666" y="525"/>
                  </a:lnTo>
                  <a:lnTo>
                    <a:pt x="671" y="525"/>
                  </a:lnTo>
                  <a:lnTo>
                    <a:pt x="678" y="522"/>
                  </a:lnTo>
                  <a:lnTo>
                    <a:pt x="678" y="525"/>
                  </a:lnTo>
                  <a:lnTo>
                    <a:pt x="678" y="525"/>
                  </a:lnTo>
                  <a:lnTo>
                    <a:pt x="685" y="529"/>
                  </a:lnTo>
                  <a:lnTo>
                    <a:pt x="685" y="527"/>
                  </a:lnTo>
                  <a:lnTo>
                    <a:pt x="687" y="527"/>
                  </a:lnTo>
                  <a:lnTo>
                    <a:pt x="687" y="534"/>
                  </a:lnTo>
                  <a:lnTo>
                    <a:pt x="690" y="534"/>
                  </a:lnTo>
                  <a:lnTo>
                    <a:pt x="690" y="532"/>
                  </a:lnTo>
                  <a:lnTo>
                    <a:pt x="692" y="534"/>
                  </a:lnTo>
                  <a:lnTo>
                    <a:pt x="695" y="534"/>
                  </a:lnTo>
                  <a:lnTo>
                    <a:pt x="695" y="539"/>
                  </a:lnTo>
                  <a:lnTo>
                    <a:pt x="697" y="539"/>
                  </a:lnTo>
                  <a:lnTo>
                    <a:pt x="699" y="539"/>
                  </a:lnTo>
                  <a:lnTo>
                    <a:pt x="699" y="546"/>
                  </a:lnTo>
                  <a:lnTo>
                    <a:pt x="699" y="548"/>
                  </a:lnTo>
                  <a:lnTo>
                    <a:pt x="702" y="539"/>
                  </a:lnTo>
                  <a:lnTo>
                    <a:pt x="704" y="539"/>
                  </a:lnTo>
                  <a:lnTo>
                    <a:pt x="702" y="543"/>
                  </a:lnTo>
                  <a:lnTo>
                    <a:pt x="704" y="546"/>
                  </a:lnTo>
                  <a:lnTo>
                    <a:pt x="709" y="551"/>
                  </a:lnTo>
                  <a:lnTo>
                    <a:pt x="716" y="562"/>
                  </a:lnTo>
                  <a:lnTo>
                    <a:pt x="728" y="567"/>
                  </a:lnTo>
                  <a:lnTo>
                    <a:pt x="732" y="567"/>
                  </a:lnTo>
                  <a:lnTo>
                    <a:pt x="735" y="565"/>
                  </a:lnTo>
                  <a:lnTo>
                    <a:pt x="732" y="558"/>
                  </a:lnTo>
                  <a:lnTo>
                    <a:pt x="732" y="548"/>
                  </a:lnTo>
                  <a:lnTo>
                    <a:pt x="737" y="539"/>
                  </a:lnTo>
                  <a:lnTo>
                    <a:pt x="742" y="539"/>
                  </a:lnTo>
                  <a:lnTo>
                    <a:pt x="742" y="534"/>
                  </a:lnTo>
                  <a:lnTo>
                    <a:pt x="739" y="520"/>
                  </a:lnTo>
                  <a:lnTo>
                    <a:pt x="742" y="520"/>
                  </a:lnTo>
                  <a:lnTo>
                    <a:pt x="739" y="517"/>
                  </a:lnTo>
                  <a:lnTo>
                    <a:pt x="737" y="515"/>
                  </a:lnTo>
                  <a:lnTo>
                    <a:pt x="737" y="513"/>
                  </a:lnTo>
                  <a:lnTo>
                    <a:pt x="742" y="510"/>
                  </a:lnTo>
                  <a:lnTo>
                    <a:pt x="737" y="508"/>
                  </a:lnTo>
                  <a:lnTo>
                    <a:pt x="744" y="508"/>
                  </a:lnTo>
                  <a:lnTo>
                    <a:pt x="747" y="510"/>
                  </a:lnTo>
                  <a:lnTo>
                    <a:pt x="749" y="513"/>
                  </a:lnTo>
                  <a:lnTo>
                    <a:pt x="751" y="508"/>
                  </a:lnTo>
                  <a:lnTo>
                    <a:pt x="751" y="515"/>
                  </a:lnTo>
                  <a:lnTo>
                    <a:pt x="756" y="515"/>
                  </a:lnTo>
                  <a:lnTo>
                    <a:pt x="756" y="508"/>
                  </a:lnTo>
                  <a:lnTo>
                    <a:pt x="756" y="508"/>
                  </a:lnTo>
                  <a:lnTo>
                    <a:pt x="763" y="510"/>
                  </a:lnTo>
                  <a:lnTo>
                    <a:pt x="768" y="508"/>
                  </a:lnTo>
                  <a:lnTo>
                    <a:pt x="773" y="510"/>
                  </a:lnTo>
                  <a:lnTo>
                    <a:pt x="775" y="508"/>
                  </a:lnTo>
                  <a:lnTo>
                    <a:pt x="770" y="499"/>
                  </a:lnTo>
                  <a:lnTo>
                    <a:pt x="773" y="501"/>
                  </a:lnTo>
                  <a:lnTo>
                    <a:pt x="775" y="506"/>
                  </a:lnTo>
                  <a:lnTo>
                    <a:pt x="777" y="503"/>
                  </a:lnTo>
                  <a:lnTo>
                    <a:pt x="784" y="501"/>
                  </a:lnTo>
                  <a:lnTo>
                    <a:pt x="784" y="496"/>
                  </a:lnTo>
                  <a:lnTo>
                    <a:pt x="789" y="492"/>
                  </a:lnTo>
                  <a:lnTo>
                    <a:pt x="789" y="487"/>
                  </a:lnTo>
                  <a:lnTo>
                    <a:pt x="787" y="487"/>
                  </a:lnTo>
                  <a:lnTo>
                    <a:pt x="787" y="482"/>
                  </a:lnTo>
                  <a:lnTo>
                    <a:pt x="780" y="484"/>
                  </a:lnTo>
                  <a:lnTo>
                    <a:pt x="775" y="482"/>
                  </a:lnTo>
                  <a:lnTo>
                    <a:pt x="787" y="463"/>
                  </a:lnTo>
                  <a:lnTo>
                    <a:pt x="784" y="461"/>
                  </a:lnTo>
                  <a:lnTo>
                    <a:pt x="782" y="458"/>
                  </a:lnTo>
                  <a:lnTo>
                    <a:pt x="782" y="458"/>
                  </a:lnTo>
                  <a:lnTo>
                    <a:pt x="787" y="458"/>
                  </a:lnTo>
                  <a:lnTo>
                    <a:pt x="789" y="461"/>
                  </a:lnTo>
                  <a:lnTo>
                    <a:pt x="791" y="463"/>
                  </a:lnTo>
                  <a:lnTo>
                    <a:pt x="794" y="461"/>
                  </a:lnTo>
                  <a:lnTo>
                    <a:pt x="794" y="458"/>
                  </a:lnTo>
                  <a:lnTo>
                    <a:pt x="791" y="458"/>
                  </a:lnTo>
                  <a:lnTo>
                    <a:pt x="794" y="454"/>
                  </a:lnTo>
                  <a:lnTo>
                    <a:pt x="794" y="454"/>
                  </a:lnTo>
                  <a:close/>
                </a:path>
              </a:pathLst>
            </a:custGeom>
            <a:solidFill>
              <a:sysClr val="window" lastClr="FFFFFF"/>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57" name="Freeform 21"/>
            <p:cNvSpPr>
              <a:spLocks/>
            </p:cNvSpPr>
            <p:nvPr/>
          </p:nvSpPr>
          <p:spPr bwMode="auto">
            <a:xfrm>
              <a:off x="1953" y="1629"/>
              <a:ext cx="328" cy="250"/>
            </a:xfrm>
            <a:custGeom>
              <a:avLst/>
              <a:gdLst>
                <a:gd name="T0" fmla="*/ 281 w 328"/>
                <a:gd name="T1" fmla="*/ 205 h 250"/>
                <a:gd name="T2" fmla="*/ 271 w 328"/>
                <a:gd name="T3" fmla="*/ 203 h 250"/>
                <a:gd name="T4" fmla="*/ 255 w 328"/>
                <a:gd name="T5" fmla="*/ 210 h 250"/>
                <a:gd name="T6" fmla="*/ 250 w 328"/>
                <a:gd name="T7" fmla="*/ 210 h 250"/>
                <a:gd name="T8" fmla="*/ 238 w 328"/>
                <a:gd name="T9" fmla="*/ 196 h 250"/>
                <a:gd name="T10" fmla="*/ 233 w 328"/>
                <a:gd name="T11" fmla="*/ 191 h 250"/>
                <a:gd name="T12" fmla="*/ 226 w 328"/>
                <a:gd name="T13" fmla="*/ 191 h 250"/>
                <a:gd name="T14" fmla="*/ 219 w 328"/>
                <a:gd name="T15" fmla="*/ 189 h 250"/>
                <a:gd name="T16" fmla="*/ 205 w 328"/>
                <a:gd name="T17" fmla="*/ 191 h 250"/>
                <a:gd name="T18" fmla="*/ 186 w 328"/>
                <a:gd name="T19" fmla="*/ 201 h 250"/>
                <a:gd name="T20" fmla="*/ 177 w 328"/>
                <a:gd name="T21" fmla="*/ 205 h 250"/>
                <a:gd name="T22" fmla="*/ 163 w 328"/>
                <a:gd name="T23" fmla="*/ 210 h 250"/>
                <a:gd name="T24" fmla="*/ 144 w 328"/>
                <a:gd name="T25" fmla="*/ 224 h 250"/>
                <a:gd name="T26" fmla="*/ 115 w 328"/>
                <a:gd name="T27" fmla="*/ 229 h 250"/>
                <a:gd name="T28" fmla="*/ 94 w 328"/>
                <a:gd name="T29" fmla="*/ 243 h 250"/>
                <a:gd name="T30" fmla="*/ 85 w 328"/>
                <a:gd name="T31" fmla="*/ 241 h 250"/>
                <a:gd name="T32" fmla="*/ 68 w 328"/>
                <a:gd name="T33" fmla="*/ 241 h 250"/>
                <a:gd name="T34" fmla="*/ 47 w 328"/>
                <a:gd name="T35" fmla="*/ 224 h 250"/>
                <a:gd name="T36" fmla="*/ 63 w 328"/>
                <a:gd name="T37" fmla="*/ 210 h 250"/>
                <a:gd name="T38" fmla="*/ 61 w 328"/>
                <a:gd name="T39" fmla="*/ 201 h 250"/>
                <a:gd name="T40" fmla="*/ 59 w 328"/>
                <a:gd name="T41" fmla="*/ 187 h 250"/>
                <a:gd name="T42" fmla="*/ 37 w 328"/>
                <a:gd name="T43" fmla="*/ 179 h 250"/>
                <a:gd name="T44" fmla="*/ 44 w 328"/>
                <a:gd name="T45" fmla="*/ 168 h 250"/>
                <a:gd name="T46" fmla="*/ 30 w 328"/>
                <a:gd name="T47" fmla="*/ 139 h 250"/>
                <a:gd name="T48" fmla="*/ 26 w 328"/>
                <a:gd name="T49" fmla="*/ 116 h 250"/>
                <a:gd name="T50" fmla="*/ 16 w 328"/>
                <a:gd name="T51" fmla="*/ 106 h 250"/>
                <a:gd name="T52" fmla="*/ 18 w 328"/>
                <a:gd name="T53" fmla="*/ 92 h 250"/>
                <a:gd name="T54" fmla="*/ 40 w 328"/>
                <a:gd name="T55" fmla="*/ 92 h 250"/>
                <a:gd name="T56" fmla="*/ 30 w 328"/>
                <a:gd name="T57" fmla="*/ 83 h 250"/>
                <a:gd name="T58" fmla="*/ 21 w 328"/>
                <a:gd name="T59" fmla="*/ 61 h 250"/>
                <a:gd name="T60" fmla="*/ 7 w 328"/>
                <a:gd name="T61" fmla="*/ 52 h 250"/>
                <a:gd name="T62" fmla="*/ 11 w 328"/>
                <a:gd name="T63" fmla="*/ 45 h 250"/>
                <a:gd name="T64" fmla="*/ 23 w 328"/>
                <a:gd name="T65" fmla="*/ 42 h 250"/>
                <a:gd name="T66" fmla="*/ 44 w 328"/>
                <a:gd name="T67" fmla="*/ 45 h 250"/>
                <a:gd name="T68" fmla="*/ 56 w 328"/>
                <a:gd name="T69" fmla="*/ 28 h 250"/>
                <a:gd name="T70" fmla="*/ 68 w 328"/>
                <a:gd name="T71" fmla="*/ 42 h 250"/>
                <a:gd name="T72" fmla="*/ 92 w 328"/>
                <a:gd name="T73" fmla="*/ 42 h 250"/>
                <a:gd name="T74" fmla="*/ 96 w 328"/>
                <a:gd name="T75" fmla="*/ 26 h 250"/>
                <a:gd name="T76" fmla="*/ 115 w 328"/>
                <a:gd name="T77" fmla="*/ 19 h 250"/>
                <a:gd name="T78" fmla="*/ 141 w 328"/>
                <a:gd name="T79" fmla="*/ 19 h 250"/>
                <a:gd name="T80" fmla="*/ 155 w 328"/>
                <a:gd name="T81" fmla="*/ 14 h 250"/>
                <a:gd name="T82" fmla="*/ 174 w 328"/>
                <a:gd name="T83" fmla="*/ 2 h 250"/>
                <a:gd name="T84" fmla="*/ 205 w 328"/>
                <a:gd name="T85" fmla="*/ 0 h 250"/>
                <a:gd name="T86" fmla="*/ 219 w 328"/>
                <a:gd name="T87" fmla="*/ 12 h 250"/>
                <a:gd name="T88" fmla="*/ 229 w 328"/>
                <a:gd name="T89" fmla="*/ 14 h 250"/>
                <a:gd name="T90" fmla="*/ 238 w 328"/>
                <a:gd name="T91" fmla="*/ 33 h 250"/>
                <a:gd name="T92" fmla="*/ 257 w 328"/>
                <a:gd name="T93" fmla="*/ 31 h 250"/>
                <a:gd name="T94" fmla="*/ 255 w 328"/>
                <a:gd name="T95" fmla="*/ 47 h 250"/>
                <a:gd name="T96" fmla="*/ 266 w 328"/>
                <a:gd name="T97" fmla="*/ 64 h 250"/>
                <a:gd name="T98" fmla="*/ 300 w 328"/>
                <a:gd name="T99" fmla="*/ 73 h 250"/>
                <a:gd name="T100" fmla="*/ 318 w 328"/>
                <a:gd name="T101" fmla="*/ 102 h 250"/>
                <a:gd name="T102" fmla="*/ 328 w 328"/>
                <a:gd name="T103" fmla="*/ 118 h 250"/>
                <a:gd name="T104" fmla="*/ 290 w 328"/>
                <a:gd name="T105" fmla="*/ 139 h 250"/>
                <a:gd name="T106" fmla="*/ 281 w 328"/>
                <a:gd name="T107" fmla="*/ 142 h 250"/>
                <a:gd name="T108" fmla="*/ 276 w 328"/>
                <a:gd name="T109" fmla="*/ 163 h 250"/>
                <a:gd name="T110" fmla="*/ 285 w 328"/>
                <a:gd name="T111" fmla="*/ 168 h 250"/>
                <a:gd name="T112" fmla="*/ 290 w 328"/>
                <a:gd name="T113" fmla="*/ 19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8" h="250">
                  <a:moveTo>
                    <a:pt x="290" y="194"/>
                  </a:moveTo>
                  <a:lnTo>
                    <a:pt x="290" y="196"/>
                  </a:lnTo>
                  <a:lnTo>
                    <a:pt x="285" y="196"/>
                  </a:lnTo>
                  <a:lnTo>
                    <a:pt x="285" y="203"/>
                  </a:lnTo>
                  <a:lnTo>
                    <a:pt x="281" y="205"/>
                  </a:lnTo>
                  <a:lnTo>
                    <a:pt x="276" y="201"/>
                  </a:lnTo>
                  <a:lnTo>
                    <a:pt x="276" y="201"/>
                  </a:lnTo>
                  <a:lnTo>
                    <a:pt x="274" y="205"/>
                  </a:lnTo>
                  <a:lnTo>
                    <a:pt x="271" y="203"/>
                  </a:lnTo>
                  <a:lnTo>
                    <a:pt x="271" y="203"/>
                  </a:lnTo>
                  <a:lnTo>
                    <a:pt x="274" y="210"/>
                  </a:lnTo>
                  <a:lnTo>
                    <a:pt x="269" y="215"/>
                  </a:lnTo>
                  <a:lnTo>
                    <a:pt x="264" y="213"/>
                  </a:lnTo>
                  <a:lnTo>
                    <a:pt x="259" y="213"/>
                  </a:lnTo>
                  <a:lnTo>
                    <a:pt x="255" y="210"/>
                  </a:lnTo>
                  <a:lnTo>
                    <a:pt x="255" y="210"/>
                  </a:lnTo>
                  <a:lnTo>
                    <a:pt x="252" y="210"/>
                  </a:lnTo>
                  <a:lnTo>
                    <a:pt x="252" y="210"/>
                  </a:lnTo>
                  <a:lnTo>
                    <a:pt x="250" y="205"/>
                  </a:lnTo>
                  <a:lnTo>
                    <a:pt x="250" y="210"/>
                  </a:lnTo>
                  <a:lnTo>
                    <a:pt x="248" y="205"/>
                  </a:lnTo>
                  <a:lnTo>
                    <a:pt x="248" y="203"/>
                  </a:lnTo>
                  <a:lnTo>
                    <a:pt x="245" y="205"/>
                  </a:lnTo>
                  <a:lnTo>
                    <a:pt x="243" y="196"/>
                  </a:lnTo>
                  <a:lnTo>
                    <a:pt x="238" y="196"/>
                  </a:lnTo>
                  <a:lnTo>
                    <a:pt x="238" y="196"/>
                  </a:lnTo>
                  <a:lnTo>
                    <a:pt x="238" y="194"/>
                  </a:lnTo>
                  <a:lnTo>
                    <a:pt x="233" y="196"/>
                  </a:lnTo>
                  <a:lnTo>
                    <a:pt x="233" y="191"/>
                  </a:lnTo>
                  <a:lnTo>
                    <a:pt x="233" y="191"/>
                  </a:lnTo>
                  <a:lnTo>
                    <a:pt x="231" y="191"/>
                  </a:lnTo>
                  <a:lnTo>
                    <a:pt x="233" y="187"/>
                  </a:lnTo>
                  <a:lnTo>
                    <a:pt x="229" y="187"/>
                  </a:lnTo>
                  <a:lnTo>
                    <a:pt x="226" y="191"/>
                  </a:lnTo>
                  <a:lnTo>
                    <a:pt x="226" y="191"/>
                  </a:lnTo>
                  <a:lnTo>
                    <a:pt x="224" y="191"/>
                  </a:lnTo>
                  <a:lnTo>
                    <a:pt x="219" y="194"/>
                  </a:lnTo>
                  <a:lnTo>
                    <a:pt x="222" y="191"/>
                  </a:lnTo>
                  <a:lnTo>
                    <a:pt x="219" y="191"/>
                  </a:lnTo>
                  <a:lnTo>
                    <a:pt x="219" y="189"/>
                  </a:lnTo>
                  <a:lnTo>
                    <a:pt x="217" y="189"/>
                  </a:lnTo>
                  <a:lnTo>
                    <a:pt x="212" y="187"/>
                  </a:lnTo>
                  <a:lnTo>
                    <a:pt x="212" y="189"/>
                  </a:lnTo>
                  <a:lnTo>
                    <a:pt x="210" y="191"/>
                  </a:lnTo>
                  <a:lnTo>
                    <a:pt x="205" y="191"/>
                  </a:lnTo>
                  <a:lnTo>
                    <a:pt x="198" y="187"/>
                  </a:lnTo>
                  <a:lnTo>
                    <a:pt x="196" y="187"/>
                  </a:lnTo>
                  <a:lnTo>
                    <a:pt x="189" y="189"/>
                  </a:lnTo>
                  <a:lnTo>
                    <a:pt x="193" y="198"/>
                  </a:lnTo>
                  <a:lnTo>
                    <a:pt x="186" y="201"/>
                  </a:lnTo>
                  <a:lnTo>
                    <a:pt x="186" y="205"/>
                  </a:lnTo>
                  <a:lnTo>
                    <a:pt x="184" y="203"/>
                  </a:lnTo>
                  <a:lnTo>
                    <a:pt x="181" y="205"/>
                  </a:lnTo>
                  <a:lnTo>
                    <a:pt x="181" y="205"/>
                  </a:lnTo>
                  <a:lnTo>
                    <a:pt x="177" y="205"/>
                  </a:lnTo>
                  <a:lnTo>
                    <a:pt x="177" y="201"/>
                  </a:lnTo>
                  <a:lnTo>
                    <a:pt x="163" y="203"/>
                  </a:lnTo>
                  <a:lnTo>
                    <a:pt x="163" y="210"/>
                  </a:lnTo>
                  <a:lnTo>
                    <a:pt x="163" y="210"/>
                  </a:lnTo>
                  <a:lnTo>
                    <a:pt x="163" y="210"/>
                  </a:lnTo>
                  <a:lnTo>
                    <a:pt x="153" y="210"/>
                  </a:lnTo>
                  <a:lnTo>
                    <a:pt x="153" y="215"/>
                  </a:lnTo>
                  <a:lnTo>
                    <a:pt x="148" y="213"/>
                  </a:lnTo>
                  <a:lnTo>
                    <a:pt x="146" y="222"/>
                  </a:lnTo>
                  <a:lnTo>
                    <a:pt x="144" y="224"/>
                  </a:lnTo>
                  <a:lnTo>
                    <a:pt x="139" y="224"/>
                  </a:lnTo>
                  <a:lnTo>
                    <a:pt x="134" y="222"/>
                  </a:lnTo>
                  <a:lnTo>
                    <a:pt x="132" y="220"/>
                  </a:lnTo>
                  <a:lnTo>
                    <a:pt x="127" y="224"/>
                  </a:lnTo>
                  <a:lnTo>
                    <a:pt x="115" y="229"/>
                  </a:lnTo>
                  <a:lnTo>
                    <a:pt x="111" y="229"/>
                  </a:lnTo>
                  <a:lnTo>
                    <a:pt x="101" y="217"/>
                  </a:lnTo>
                  <a:lnTo>
                    <a:pt x="101" y="220"/>
                  </a:lnTo>
                  <a:lnTo>
                    <a:pt x="94" y="239"/>
                  </a:lnTo>
                  <a:lnTo>
                    <a:pt x="94" y="243"/>
                  </a:lnTo>
                  <a:lnTo>
                    <a:pt x="94" y="248"/>
                  </a:lnTo>
                  <a:lnTo>
                    <a:pt x="94" y="250"/>
                  </a:lnTo>
                  <a:lnTo>
                    <a:pt x="92" y="248"/>
                  </a:lnTo>
                  <a:lnTo>
                    <a:pt x="89" y="243"/>
                  </a:lnTo>
                  <a:lnTo>
                    <a:pt x="85" y="241"/>
                  </a:lnTo>
                  <a:lnTo>
                    <a:pt x="77" y="243"/>
                  </a:lnTo>
                  <a:lnTo>
                    <a:pt x="77" y="243"/>
                  </a:lnTo>
                  <a:lnTo>
                    <a:pt x="77" y="239"/>
                  </a:lnTo>
                  <a:lnTo>
                    <a:pt x="75" y="239"/>
                  </a:lnTo>
                  <a:lnTo>
                    <a:pt x="68" y="241"/>
                  </a:lnTo>
                  <a:lnTo>
                    <a:pt x="68" y="239"/>
                  </a:lnTo>
                  <a:lnTo>
                    <a:pt x="54" y="239"/>
                  </a:lnTo>
                  <a:lnTo>
                    <a:pt x="54" y="234"/>
                  </a:lnTo>
                  <a:lnTo>
                    <a:pt x="49" y="229"/>
                  </a:lnTo>
                  <a:lnTo>
                    <a:pt x="47" y="224"/>
                  </a:lnTo>
                  <a:lnTo>
                    <a:pt x="52" y="217"/>
                  </a:lnTo>
                  <a:lnTo>
                    <a:pt x="54" y="215"/>
                  </a:lnTo>
                  <a:lnTo>
                    <a:pt x="59" y="220"/>
                  </a:lnTo>
                  <a:lnTo>
                    <a:pt x="63" y="213"/>
                  </a:lnTo>
                  <a:lnTo>
                    <a:pt x="63" y="210"/>
                  </a:lnTo>
                  <a:lnTo>
                    <a:pt x="63" y="210"/>
                  </a:lnTo>
                  <a:lnTo>
                    <a:pt x="54" y="210"/>
                  </a:lnTo>
                  <a:lnTo>
                    <a:pt x="52" y="210"/>
                  </a:lnTo>
                  <a:lnTo>
                    <a:pt x="52" y="210"/>
                  </a:lnTo>
                  <a:lnTo>
                    <a:pt x="61" y="201"/>
                  </a:lnTo>
                  <a:lnTo>
                    <a:pt x="61" y="196"/>
                  </a:lnTo>
                  <a:lnTo>
                    <a:pt x="59" y="194"/>
                  </a:lnTo>
                  <a:lnTo>
                    <a:pt x="63" y="191"/>
                  </a:lnTo>
                  <a:lnTo>
                    <a:pt x="59" y="187"/>
                  </a:lnTo>
                  <a:lnTo>
                    <a:pt x="59" y="187"/>
                  </a:lnTo>
                  <a:lnTo>
                    <a:pt x="47" y="191"/>
                  </a:lnTo>
                  <a:lnTo>
                    <a:pt x="44" y="184"/>
                  </a:lnTo>
                  <a:lnTo>
                    <a:pt x="42" y="184"/>
                  </a:lnTo>
                  <a:lnTo>
                    <a:pt x="40" y="182"/>
                  </a:lnTo>
                  <a:lnTo>
                    <a:pt x="37" y="179"/>
                  </a:lnTo>
                  <a:lnTo>
                    <a:pt x="37" y="177"/>
                  </a:lnTo>
                  <a:lnTo>
                    <a:pt x="35" y="172"/>
                  </a:lnTo>
                  <a:lnTo>
                    <a:pt x="37" y="172"/>
                  </a:lnTo>
                  <a:lnTo>
                    <a:pt x="40" y="163"/>
                  </a:lnTo>
                  <a:lnTo>
                    <a:pt x="44" y="168"/>
                  </a:lnTo>
                  <a:lnTo>
                    <a:pt x="52" y="153"/>
                  </a:lnTo>
                  <a:lnTo>
                    <a:pt x="52" y="151"/>
                  </a:lnTo>
                  <a:lnTo>
                    <a:pt x="40" y="149"/>
                  </a:lnTo>
                  <a:lnTo>
                    <a:pt x="33" y="144"/>
                  </a:lnTo>
                  <a:lnTo>
                    <a:pt x="30" y="139"/>
                  </a:lnTo>
                  <a:lnTo>
                    <a:pt x="21" y="127"/>
                  </a:lnTo>
                  <a:lnTo>
                    <a:pt x="21" y="125"/>
                  </a:lnTo>
                  <a:lnTo>
                    <a:pt x="23" y="120"/>
                  </a:lnTo>
                  <a:lnTo>
                    <a:pt x="21" y="120"/>
                  </a:lnTo>
                  <a:lnTo>
                    <a:pt x="26" y="116"/>
                  </a:lnTo>
                  <a:lnTo>
                    <a:pt x="26" y="113"/>
                  </a:lnTo>
                  <a:lnTo>
                    <a:pt x="21" y="113"/>
                  </a:lnTo>
                  <a:lnTo>
                    <a:pt x="21" y="111"/>
                  </a:lnTo>
                  <a:lnTo>
                    <a:pt x="16" y="111"/>
                  </a:lnTo>
                  <a:lnTo>
                    <a:pt x="16" y="106"/>
                  </a:lnTo>
                  <a:lnTo>
                    <a:pt x="11" y="106"/>
                  </a:lnTo>
                  <a:lnTo>
                    <a:pt x="11" y="102"/>
                  </a:lnTo>
                  <a:lnTo>
                    <a:pt x="14" y="102"/>
                  </a:lnTo>
                  <a:lnTo>
                    <a:pt x="18" y="99"/>
                  </a:lnTo>
                  <a:lnTo>
                    <a:pt x="18" y="92"/>
                  </a:lnTo>
                  <a:lnTo>
                    <a:pt x="30" y="92"/>
                  </a:lnTo>
                  <a:lnTo>
                    <a:pt x="33" y="94"/>
                  </a:lnTo>
                  <a:lnTo>
                    <a:pt x="35" y="92"/>
                  </a:lnTo>
                  <a:lnTo>
                    <a:pt x="40" y="92"/>
                  </a:lnTo>
                  <a:lnTo>
                    <a:pt x="40" y="92"/>
                  </a:lnTo>
                  <a:lnTo>
                    <a:pt x="40" y="90"/>
                  </a:lnTo>
                  <a:lnTo>
                    <a:pt x="40" y="87"/>
                  </a:lnTo>
                  <a:lnTo>
                    <a:pt x="37" y="85"/>
                  </a:lnTo>
                  <a:lnTo>
                    <a:pt x="40" y="83"/>
                  </a:lnTo>
                  <a:lnTo>
                    <a:pt x="30" y="83"/>
                  </a:lnTo>
                  <a:lnTo>
                    <a:pt x="30" y="76"/>
                  </a:lnTo>
                  <a:lnTo>
                    <a:pt x="28" y="76"/>
                  </a:lnTo>
                  <a:lnTo>
                    <a:pt x="23" y="73"/>
                  </a:lnTo>
                  <a:lnTo>
                    <a:pt x="23" y="64"/>
                  </a:lnTo>
                  <a:lnTo>
                    <a:pt x="21" y="61"/>
                  </a:lnTo>
                  <a:lnTo>
                    <a:pt x="23" y="59"/>
                  </a:lnTo>
                  <a:lnTo>
                    <a:pt x="21" y="52"/>
                  </a:lnTo>
                  <a:lnTo>
                    <a:pt x="14" y="54"/>
                  </a:lnTo>
                  <a:lnTo>
                    <a:pt x="9" y="57"/>
                  </a:lnTo>
                  <a:lnTo>
                    <a:pt x="7" y="52"/>
                  </a:lnTo>
                  <a:lnTo>
                    <a:pt x="0" y="57"/>
                  </a:lnTo>
                  <a:lnTo>
                    <a:pt x="0" y="52"/>
                  </a:lnTo>
                  <a:lnTo>
                    <a:pt x="0" y="52"/>
                  </a:lnTo>
                  <a:lnTo>
                    <a:pt x="11" y="50"/>
                  </a:lnTo>
                  <a:lnTo>
                    <a:pt x="11" y="45"/>
                  </a:lnTo>
                  <a:lnTo>
                    <a:pt x="11" y="42"/>
                  </a:lnTo>
                  <a:lnTo>
                    <a:pt x="14" y="45"/>
                  </a:lnTo>
                  <a:lnTo>
                    <a:pt x="16" y="47"/>
                  </a:lnTo>
                  <a:lnTo>
                    <a:pt x="23" y="45"/>
                  </a:lnTo>
                  <a:lnTo>
                    <a:pt x="23" y="42"/>
                  </a:lnTo>
                  <a:lnTo>
                    <a:pt x="26" y="42"/>
                  </a:lnTo>
                  <a:lnTo>
                    <a:pt x="26" y="42"/>
                  </a:lnTo>
                  <a:lnTo>
                    <a:pt x="35" y="40"/>
                  </a:lnTo>
                  <a:lnTo>
                    <a:pt x="40" y="38"/>
                  </a:lnTo>
                  <a:lnTo>
                    <a:pt x="44" y="45"/>
                  </a:lnTo>
                  <a:lnTo>
                    <a:pt x="44" y="42"/>
                  </a:lnTo>
                  <a:lnTo>
                    <a:pt x="54" y="38"/>
                  </a:lnTo>
                  <a:lnTo>
                    <a:pt x="52" y="33"/>
                  </a:lnTo>
                  <a:lnTo>
                    <a:pt x="56" y="33"/>
                  </a:lnTo>
                  <a:lnTo>
                    <a:pt x="56" y="28"/>
                  </a:lnTo>
                  <a:lnTo>
                    <a:pt x="61" y="31"/>
                  </a:lnTo>
                  <a:lnTo>
                    <a:pt x="63" y="33"/>
                  </a:lnTo>
                  <a:lnTo>
                    <a:pt x="66" y="33"/>
                  </a:lnTo>
                  <a:lnTo>
                    <a:pt x="66" y="38"/>
                  </a:lnTo>
                  <a:lnTo>
                    <a:pt x="68" y="42"/>
                  </a:lnTo>
                  <a:lnTo>
                    <a:pt x="68" y="47"/>
                  </a:lnTo>
                  <a:lnTo>
                    <a:pt x="73" y="47"/>
                  </a:lnTo>
                  <a:lnTo>
                    <a:pt x="92" y="52"/>
                  </a:lnTo>
                  <a:lnTo>
                    <a:pt x="96" y="52"/>
                  </a:lnTo>
                  <a:lnTo>
                    <a:pt x="92" y="42"/>
                  </a:lnTo>
                  <a:lnTo>
                    <a:pt x="96" y="35"/>
                  </a:lnTo>
                  <a:lnTo>
                    <a:pt x="94" y="35"/>
                  </a:lnTo>
                  <a:lnTo>
                    <a:pt x="94" y="33"/>
                  </a:lnTo>
                  <a:lnTo>
                    <a:pt x="94" y="28"/>
                  </a:lnTo>
                  <a:lnTo>
                    <a:pt x="96" y="26"/>
                  </a:lnTo>
                  <a:lnTo>
                    <a:pt x="96" y="24"/>
                  </a:lnTo>
                  <a:lnTo>
                    <a:pt x="101" y="14"/>
                  </a:lnTo>
                  <a:lnTo>
                    <a:pt x="108" y="16"/>
                  </a:lnTo>
                  <a:lnTo>
                    <a:pt x="113" y="19"/>
                  </a:lnTo>
                  <a:lnTo>
                    <a:pt x="115" y="19"/>
                  </a:lnTo>
                  <a:lnTo>
                    <a:pt x="120" y="26"/>
                  </a:lnTo>
                  <a:lnTo>
                    <a:pt x="125" y="24"/>
                  </a:lnTo>
                  <a:lnTo>
                    <a:pt x="127" y="19"/>
                  </a:lnTo>
                  <a:lnTo>
                    <a:pt x="129" y="21"/>
                  </a:lnTo>
                  <a:lnTo>
                    <a:pt x="141" y="19"/>
                  </a:lnTo>
                  <a:lnTo>
                    <a:pt x="141" y="19"/>
                  </a:lnTo>
                  <a:lnTo>
                    <a:pt x="141" y="14"/>
                  </a:lnTo>
                  <a:lnTo>
                    <a:pt x="146" y="16"/>
                  </a:lnTo>
                  <a:lnTo>
                    <a:pt x="146" y="9"/>
                  </a:lnTo>
                  <a:lnTo>
                    <a:pt x="155" y="14"/>
                  </a:lnTo>
                  <a:lnTo>
                    <a:pt x="167" y="14"/>
                  </a:lnTo>
                  <a:lnTo>
                    <a:pt x="172" y="14"/>
                  </a:lnTo>
                  <a:lnTo>
                    <a:pt x="172" y="7"/>
                  </a:lnTo>
                  <a:lnTo>
                    <a:pt x="174" y="7"/>
                  </a:lnTo>
                  <a:lnTo>
                    <a:pt x="174" y="2"/>
                  </a:lnTo>
                  <a:lnTo>
                    <a:pt x="184" y="2"/>
                  </a:lnTo>
                  <a:lnTo>
                    <a:pt x="184" y="0"/>
                  </a:lnTo>
                  <a:lnTo>
                    <a:pt x="196" y="2"/>
                  </a:lnTo>
                  <a:lnTo>
                    <a:pt x="203" y="5"/>
                  </a:lnTo>
                  <a:lnTo>
                    <a:pt x="205" y="0"/>
                  </a:lnTo>
                  <a:lnTo>
                    <a:pt x="210" y="2"/>
                  </a:lnTo>
                  <a:lnTo>
                    <a:pt x="217" y="0"/>
                  </a:lnTo>
                  <a:lnTo>
                    <a:pt x="222" y="0"/>
                  </a:lnTo>
                  <a:lnTo>
                    <a:pt x="219" y="12"/>
                  </a:lnTo>
                  <a:lnTo>
                    <a:pt x="219" y="12"/>
                  </a:lnTo>
                  <a:lnTo>
                    <a:pt x="219" y="19"/>
                  </a:lnTo>
                  <a:lnTo>
                    <a:pt x="224" y="14"/>
                  </a:lnTo>
                  <a:lnTo>
                    <a:pt x="224" y="19"/>
                  </a:lnTo>
                  <a:lnTo>
                    <a:pt x="229" y="16"/>
                  </a:lnTo>
                  <a:lnTo>
                    <a:pt x="229" y="14"/>
                  </a:lnTo>
                  <a:lnTo>
                    <a:pt x="233" y="19"/>
                  </a:lnTo>
                  <a:lnTo>
                    <a:pt x="238" y="19"/>
                  </a:lnTo>
                  <a:lnTo>
                    <a:pt x="238" y="26"/>
                  </a:lnTo>
                  <a:lnTo>
                    <a:pt x="238" y="28"/>
                  </a:lnTo>
                  <a:lnTo>
                    <a:pt x="238" y="33"/>
                  </a:lnTo>
                  <a:lnTo>
                    <a:pt x="240" y="33"/>
                  </a:lnTo>
                  <a:lnTo>
                    <a:pt x="243" y="33"/>
                  </a:lnTo>
                  <a:lnTo>
                    <a:pt x="248" y="35"/>
                  </a:lnTo>
                  <a:lnTo>
                    <a:pt x="252" y="31"/>
                  </a:lnTo>
                  <a:lnTo>
                    <a:pt x="257" y="31"/>
                  </a:lnTo>
                  <a:lnTo>
                    <a:pt x="262" y="33"/>
                  </a:lnTo>
                  <a:lnTo>
                    <a:pt x="257" y="38"/>
                  </a:lnTo>
                  <a:lnTo>
                    <a:pt x="252" y="40"/>
                  </a:lnTo>
                  <a:lnTo>
                    <a:pt x="255" y="45"/>
                  </a:lnTo>
                  <a:lnTo>
                    <a:pt x="255" y="47"/>
                  </a:lnTo>
                  <a:lnTo>
                    <a:pt x="257" y="52"/>
                  </a:lnTo>
                  <a:lnTo>
                    <a:pt x="262" y="59"/>
                  </a:lnTo>
                  <a:lnTo>
                    <a:pt x="262" y="59"/>
                  </a:lnTo>
                  <a:lnTo>
                    <a:pt x="262" y="61"/>
                  </a:lnTo>
                  <a:lnTo>
                    <a:pt x="266" y="64"/>
                  </a:lnTo>
                  <a:lnTo>
                    <a:pt x="274" y="61"/>
                  </a:lnTo>
                  <a:lnTo>
                    <a:pt x="276" y="64"/>
                  </a:lnTo>
                  <a:lnTo>
                    <a:pt x="283" y="61"/>
                  </a:lnTo>
                  <a:lnTo>
                    <a:pt x="283" y="68"/>
                  </a:lnTo>
                  <a:lnTo>
                    <a:pt x="300" y="73"/>
                  </a:lnTo>
                  <a:lnTo>
                    <a:pt x="295" y="92"/>
                  </a:lnTo>
                  <a:lnTo>
                    <a:pt x="300" y="97"/>
                  </a:lnTo>
                  <a:lnTo>
                    <a:pt x="304" y="94"/>
                  </a:lnTo>
                  <a:lnTo>
                    <a:pt x="309" y="97"/>
                  </a:lnTo>
                  <a:lnTo>
                    <a:pt x="318" y="102"/>
                  </a:lnTo>
                  <a:lnTo>
                    <a:pt x="316" y="104"/>
                  </a:lnTo>
                  <a:lnTo>
                    <a:pt x="316" y="106"/>
                  </a:lnTo>
                  <a:lnTo>
                    <a:pt x="316" y="106"/>
                  </a:lnTo>
                  <a:lnTo>
                    <a:pt x="326" y="111"/>
                  </a:lnTo>
                  <a:lnTo>
                    <a:pt x="328" y="118"/>
                  </a:lnTo>
                  <a:lnTo>
                    <a:pt x="318" y="135"/>
                  </a:lnTo>
                  <a:lnTo>
                    <a:pt x="311" y="135"/>
                  </a:lnTo>
                  <a:lnTo>
                    <a:pt x="311" y="135"/>
                  </a:lnTo>
                  <a:lnTo>
                    <a:pt x="300" y="139"/>
                  </a:lnTo>
                  <a:lnTo>
                    <a:pt x="290" y="139"/>
                  </a:lnTo>
                  <a:lnTo>
                    <a:pt x="290" y="142"/>
                  </a:lnTo>
                  <a:lnTo>
                    <a:pt x="290" y="142"/>
                  </a:lnTo>
                  <a:lnTo>
                    <a:pt x="285" y="142"/>
                  </a:lnTo>
                  <a:lnTo>
                    <a:pt x="285" y="144"/>
                  </a:lnTo>
                  <a:lnTo>
                    <a:pt x="281" y="142"/>
                  </a:lnTo>
                  <a:lnTo>
                    <a:pt x="281" y="144"/>
                  </a:lnTo>
                  <a:lnTo>
                    <a:pt x="278" y="146"/>
                  </a:lnTo>
                  <a:lnTo>
                    <a:pt x="276" y="146"/>
                  </a:lnTo>
                  <a:lnTo>
                    <a:pt x="276" y="153"/>
                  </a:lnTo>
                  <a:lnTo>
                    <a:pt x="276" y="163"/>
                  </a:lnTo>
                  <a:lnTo>
                    <a:pt x="281" y="163"/>
                  </a:lnTo>
                  <a:lnTo>
                    <a:pt x="285" y="156"/>
                  </a:lnTo>
                  <a:lnTo>
                    <a:pt x="290" y="161"/>
                  </a:lnTo>
                  <a:lnTo>
                    <a:pt x="292" y="168"/>
                  </a:lnTo>
                  <a:lnTo>
                    <a:pt x="285" y="168"/>
                  </a:lnTo>
                  <a:lnTo>
                    <a:pt x="285" y="175"/>
                  </a:lnTo>
                  <a:lnTo>
                    <a:pt x="288" y="182"/>
                  </a:lnTo>
                  <a:lnTo>
                    <a:pt x="290" y="191"/>
                  </a:lnTo>
                  <a:lnTo>
                    <a:pt x="290" y="194"/>
                  </a:lnTo>
                  <a:lnTo>
                    <a:pt x="290" y="194"/>
                  </a:lnTo>
                  <a:lnTo>
                    <a:pt x="290" y="194"/>
                  </a:lnTo>
                  <a:close/>
                </a:path>
              </a:pathLst>
            </a:custGeom>
            <a:solidFill>
              <a:srgbClr val="433356"/>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grpSp>
      <p:grpSp>
        <p:nvGrpSpPr>
          <p:cNvPr id="158" name="Group 6"/>
          <p:cNvGrpSpPr>
            <a:grpSpLocks noChangeAspect="1"/>
          </p:cNvGrpSpPr>
          <p:nvPr/>
        </p:nvGrpSpPr>
        <p:grpSpPr bwMode="auto">
          <a:xfrm>
            <a:off x="6220007" y="4949796"/>
            <a:ext cx="2716070" cy="1779371"/>
            <a:chOff x="521" y="618"/>
            <a:chExt cx="4564" cy="2990"/>
          </a:xfrm>
        </p:grpSpPr>
        <p:sp>
          <p:nvSpPr>
            <p:cNvPr id="159" name="AutoShape 5"/>
            <p:cNvSpPr>
              <a:spLocks noChangeAspect="1" noChangeArrowheads="1" noTextEdit="1"/>
            </p:cNvSpPr>
            <p:nvPr/>
          </p:nvSpPr>
          <p:spPr bwMode="auto">
            <a:xfrm>
              <a:off x="521" y="618"/>
              <a:ext cx="4564" cy="2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60" name="Freeform 7"/>
            <p:cNvSpPr>
              <a:spLocks/>
            </p:cNvSpPr>
            <p:nvPr/>
          </p:nvSpPr>
          <p:spPr bwMode="auto">
            <a:xfrm>
              <a:off x="1128" y="618"/>
              <a:ext cx="1236" cy="1002"/>
            </a:xfrm>
            <a:custGeom>
              <a:avLst/>
              <a:gdLst>
                <a:gd name="T0" fmla="*/ 1200 w 1236"/>
                <a:gd name="T1" fmla="*/ 128 h 1002"/>
                <a:gd name="T2" fmla="*/ 1172 w 1236"/>
                <a:gd name="T3" fmla="*/ 73 h 1002"/>
                <a:gd name="T4" fmla="*/ 1101 w 1236"/>
                <a:gd name="T5" fmla="*/ 47 h 1002"/>
                <a:gd name="T6" fmla="*/ 1018 w 1236"/>
                <a:gd name="T7" fmla="*/ 0 h 1002"/>
                <a:gd name="T8" fmla="*/ 978 w 1236"/>
                <a:gd name="T9" fmla="*/ 71 h 1002"/>
                <a:gd name="T10" fmla="*/ 1016 w 1236"/>
                <a:gd name="T11" fmla="*/ 111 h 1002"/>
                <a:gd name="T12" fmla="*/ 1058 w 1236"/>
                <a:gd name="T13" fmla="*/ 161 h 1002"/>
                <a:gd name="T14" fmla="*/ 1011 w 1236"/>
                <a:gd name="T15" fmla="*/ 189 h 1002"/>
                <a:gd name="T16" fmla="*/ 893 w 1236"/>
                <a:gd name="T17" fmla="*/ 220 h 1002"/>
                <a:gd name="T18" fmla="*/ 791 w 1236"/>
                <a:gd name="T19" fmla="*/ 246 h 1002"/>
                <a:gd name="T20" fmla="*/ 706 w 1236"/>
                <a:gd name="T21" fmla="*/ 260 h 1002"/>
                <a:gd name="T22" fmla="*/ 654 w 1236"/>
                <a:gd name="T23" fmla="*/ 321 h 1002"/>
                <a:gd name="T24" fmla="*/ 591 w 1236"/>
                <a:gd name="T25" fmla="*/ 312 h 1002"/>
                <a:gd name="T26" fmla="*/ 487 w 1236"/>
                <a:gd name="T27" fmla="*/ 312 h 1002"/>
                <a:gd name="T28" fmla="*/ 442 w 1236"/>
                <a:gd name="T29" fmla="*/ 357 h 1002"/>
                <a:gd name="T30" fmla="*/ 362 w 1236"/>
                <a:gd name="T31" fmla="*/ 406 h 1002"/>
                <a:gd name="T32" fmla="*/ 326 w 1236"/>
                <a:gd name="T33" fmla="*/ 387 h 1002"/>
                <a:gd name="T34" fmla="*/ 279 w 1236"/>
                <a:gd name="T35" fmla="*/ 432 h 1002"/>
                <a:gd name="T36" fmla="*/ 217 w 1236"/>
                <a:gd name="T37" fmla="*/ 446 h 1002"/>
                <a:gd name="T38" fmla="*/ 154 w 1236"/>
                <a:gd name="T39" fmla="*/ 489 h 1002"/>
                <a:gd name="T40" fmla="*/ 62 w 1236"/>
                <a:gd name="T41" fmla="*/ 532 h 1002"/>
                <a:gd name="T42" fmla="*/ 21 w 1236"/>
                <a:gd name="T43" fmla="*/ 607 h 1002"/>
                <a:gd name="T44" fmla="*/ 102 w 1236"/>
                <a:gd name="T45" fmla="*/ 628 h 1002"/>
                <a:gd name="T46" fmla="*/ 113 w 1236"/>
                <a:gd name="T47" fmla="*/ 668 h 1002"/>
                <a:gd name="T48" fmla="*/ 165 w 1236"/>
                <a:gd name="T49" fmla="*/ 673 h 1002"/>
                <a:gd name="T50" fmla="*/ 175 w 1236"/>
                <a:gd name="T51" fmla="*/ 718 h 1002"/>
                <a:gd name="T52" fmla="*/ 168 w 1236"/>
                <a:gd name="T53" fmla="*/ 763 h 1002"/>
                <a:gd name="T54" fmla="*/ 168 w 1236"/>
                <a:gd name="T55" fmla="*/ 813 h 1002"/>
                <a:gd name="T56" fmla="*/ 184 w 1236"/>
                <a:gd name="T57" fmla="*/ 846 h 1002"/>
                <a:gd name="T58" fmla="*/ 184 w 1236"/>
                <a:gd name="T59" fmla="*/ 900 h 1002"/>
                <a:gd name="T60" fmla="*/ 175 w 1236"/>
                <a:gd name="T61" fmla="*/ 916 h 1002"/>
                <a:gd name="T62" fmla="*/ 177 w 1236"/>
                <a:gd name="T63" fmla="*/ 933 h 1002"/>
                <a:gd name="T64" fmla="*/ 213 w 1236"/>
                <a:gd name="T65" fmla="*/ 968 h 1002"/>
                <a:gd name="T66" fmla="*/ 236 w 1236"/>
                <a:gd name="T67" fmla="*/ 985 h 1002"/>
                <a:gd name="T68" fmla="*/ 274 w 1236"/>
                <a:gd name="T69" fmla="*/ 983 h 1002"/>
                <a:gd name="T70" fmla="*/ 312 w 1236"/>
                <a:gd name="T71" fmla="*/ 961 h 1002"/>
                <a:gd name="T72" fmla="*/ 336 w 1236"/>
                <a:gd name="T73" fmla="*/ 921 h 1002"/>
                <a:gd name="T74" fmla="*/ 359 w 1236"/>
                <a:gd name="T75" fmla="*/ 902 h 1002"/>
                <a:gd name="T76" fmla="*/ 430 w 1236"/>
                <a:gd name="T77" fmla="*/ 888 h 1002"/>
                <a:gd name="T78" fmla="*/ 480 w 1236"/>
                <a:gd name="T79" fmla="*/ 872 h 1002"/>
                <a:gd name="T80" fmla="*/ 551 w 1236"/>
                <a:gd name="T81" fmla="*/ 857 h 1002"/>
                <a:gd name="T82" fmla="*/ 605 w 1236"/>
                <a:gd name="T83" fmla="*/ 857 h 1002"/>
                <a:gd name="T84" fmla="*/ 666 w 1236"/>
                <a:gd name="T85" fmla="*/ 827 h 1002"/>
                <a:gd name="T86" fmla="*/ 697 w 1236"/>
                <a:gd name="T87" fmla="*/ 810 h 1002"/>
                <a:gd name="T88" fmla="*/ 730 w 1236"/>
                <a:gd name="T89" fmla="*/ 777 h 1002"/>
                <a:gd name="T90" fmla="*/ 803 w 1236"/>
                <a:gd name="T91" fmla="*/ 798 h 1002"/>
                <a:gd name="T92" fmla="*/ 869 w 1236"/>
                <a:gd name="T93" fmla="*/ 808 h 1002"/>
                <a:gd name="T94" fmla="*/ 917 w 1236"/>
                <a:gd name="T95" fmla="*/ 794 h 1002"/>
                <a:gd name="T96" fmla="*/ 950 w 1236"/>
                <a:gd name="T97" fmla="*/ 796 h 1002"/>
                <a:gd name="T98" fmla="*/ 969 w 1236"/>
                <a:gd name="T99" fmla="*/ 772 h 1002"/>
                <a:gd name="T100" fmla="*/ 969 w 1236"/>
                <a:gd name="T101" fmla="*/ 723 h 1002"/>
                <a:gd name="T102" fmla="*/ 1006 w 1236"/>
                <a:gd name="T103" fmla="*/ 723 h 1002"/>
                <a:gd name="T104" fmla="*/ 1030 w 1236"/>
                <a:gd name="T105" fmla="*/ 692 h 1002"/>
                <a:gd name="T106" fmla="*/ 1058 w 1236"/>
                <a:gd name="T107" fmla="*/ 626 h 1002"/>
                <a:gd name="T108" fmla="*/ 1035 w 1236"/>
                <a:gd name="T109" fmla="*/ 602 h 1002"/>
                <a:gd name="T110" fmla="*/ 1025 w 1236"/>
                <a:gd name="T111" fmla="*/ 560 h 1002"/>
                <a:gd name="T112" fmla="*/ 999 w 1236"/>
                <a:gd name="T113" fmla="*/ 498 h 1002"/>
                <a:gd name="T114" fmla="*/ 999 w 1236"/>
                <a:gd name="T115" fmla="*/ 430 h 1002"/>
                <a:gd name="T116" fmla="*/ 1049 w 1236"/>
                <a:gd name="T117" fmla="*/ 376 h 1002"/>
                <a:gd name="T118" fmla="*/ 1084 w 1236"/>
                <a:gd name="T119" fmla="*/ 312 h 1002"/>
                <a:gd name="T120" fmla="*/ 1077 w 1236"/>
                <a:gd name="T121" fmla="*/ 288 h 1002"/>
                <a:gd name="T122" fmla="*/ 1129 w 1236"/>
                <a:gd name="T123" fmla="*/ 309 h 1002"/>
                <a:gd name="T124" fmla="*/ 1179 w 1236"/>
                <a:gd name="T125" fmla="*/ 274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6" h="1002">
                  <a:moveTo>
                    <a:pt x="1233" y="175"/>
                  </a:moveTo>
                  <a:lnTo>
                    <a:pt x="1228" y="172"/>
                  </a:lnTo>
                  <a:lnTo>
                    <a:pt x="1217" y="180"/>
                  </a:lnTo>
                  <a:lnTo>
                    <a:pt x="1212" y="177"/>
                  </a:lnTo>
                  <a:lnTo>
                    <a:pt x="1207" y="180"/>
                  </a:lnTo>
                  <a:lnTo>
                    <a:pt x="1198" y="180"/>
                  </a:lnTo>
                  <a:lnTo>
                    <a:pt x="1186" y="187"/>
                  </a:lnTo>
                  <a:lnTo>
                    <a:pt x="1181" y="184"/>
                  </a:lnTo>
                  <a:lnTo>
                    <a:pt x="1174" y="180"/>
                  </a:lnTo>
                  <a:lnTo>
                    <a:pt x="1172" y="172"/>
                  </a:lnTo>
                  <a:lnTo>
                    <a:pt x="1181" y="161"/>
                  </a:lnTo>
                  <a:lnTo>
                    <a:pt x="1191" y="151"/>
                  </a:lnTo>
                  <a:lnTo>
                    <a:pt x="1191" y="147"/>
                  </a:lnTo>
                  <a:lnTo>
                    <a:pt x="1200" y="132"/>
                  </a:lnTo>
                  <a:lnTo>
                    <a:pt x="1200" y="128"/>
                  </a:lnTo>
                  <a:lnTo>
                    <a:pt x="1203" y="125"/>
                  </a:lnTo>
                  <a:lnTo>
                    <a:pt x="1203" y="121"/>
                  </a:lnTo>
                  <a:lnTo>
                    <a:pt x="1207" y="116"/>
                  </a:lnTo>
                  <a:lnTo>
                    <a:pt x="1207" y="104"/>
                  </a:lnTo>
                  <a:lnTo>
                    <a:pt x="1205" y="104"/>
                  </a:lnTo>
                  <a:lnTo>
                    <a:pt x="1198" y="97"/>
                  </a:lnTo>
                  <a:lnTo>
                    <a:pt x="1195" y="90"/>
                  </a:lnTo>
                  <a:lnTo>
                    <a:pt x="1188" y="80"/>
                  </a:lnTo>
                  <a:lnTo>
                    <a:pt x="1186" y="78"/>
                  </a:lnTo>
                  <a:lnTo>
                    <a:pt x="1184" y="80"/>
                  </a:lnTo>
                  <a:lnTo>
                    <a:pt x="1167" y="80"/>
                  </a:lnTo>
                  <a:lnTo>
                    <a:pt x="1167" y="80"/>
                  </a:lnTo>
                  <a:lnTo>
                    <a:pt x="1167" y="78"/>
                  </a:lnTo>
                  <a:lnTo>
                    <a:pt x="1167" y="76"/>
                  </a:lnTo>
                  <a:lnTo>
                    <a:pt x="1172" y="73"/>
                  </a:lnTo>
                  <a:lnTo>
                    <a:pt x="1172" y="71"/>
                  </a:lnTo>
                  <a:lnTo>
                    <a:pt x="1167" y="66"/>
                  </a:lnTo>
                  <a:lnTo>
                    <a:pt x="1146" y="57"/>
                  </a:lnTo>
                  <a:lnTo>
                    <a:pt x="1148" y="47"/>
                  </a:lnTo>
                  <a:lnTo>
                    <a:pt x="1153" y="36"/>
                  </a:lnTo>
                  <a:lnTo>
                    <a:pt x="1151" y="28"/>
                  </a:lnTo>
                  <a:lnTo>
                    <a:pt x="1143" y="33"/>
                  </a:lnTo>
                  <a:lnTo>
                    <a:pt x="1143" y="43"/>
                  </a:lnTo>
                  <a:lnTo>
                    <a:pt x="1141" y="54"/>
                  </a:lnTo>
                  <a:lnTo>
                    <a:pt x="1129" y="52"/>
                  </a:lnTo>
                  <a:lnTo>
                    <a:pt x="1129" y="47"/>
                  </a:lnTo>
                  <a:lnTo>
                    <a:pt x="1129" y="45"/>
                  </a:lnTo>
                  <a:lnTo>
                    <a:pt x="1125" y="38"/>
                  </a:lnTo>
                  <a:lnTo>
                    <a:pt x="1117" y="38"/>
                  </a:lnTo>
                  <a:lnTo>
                    <a:pt x="1101" y="47"/>
                  </a:lnTo>
                  <a:lnTo>
                    <a:pt x="1101" y="47"/>
                  </a:lnTo>
                  <a:lnTo>
                    <a:pt x="1091" y="52"/>
                  </a:lnTo>
                  <a:lnTo>
                    <a:pt x="1087" y="52"/>
                  </a:lnTo>
                  <a:lnTo>
                    <a:pt x="1077" y="47"/>
                  </a:lnTo>
                  <a:lnTo>
                    <a:pt x="1073" y="43"/>
                  </a:lnTo>
                  <a:lnTo>
                    <a:pt x="1068" y="40"/>
                  </a:lnTo>
                  <a:lnTo>
                    <a:pt x="1068" y="28"/>
                  </a:lnTo>
                  <a:lnTo>
                    <a:pt x="1063" y="26"/>
                  </a:lnTo>
                  <a:lnTo>
                    <a:pt x="1058" y="19"/>
                  </a:lnTo>
                  <a:lnTo>
                    <a:pt x="1047" y="19"/>
                  </a:lnTo>
                  <a:lnTo>
                    <a:pt x="1044" y="21"/>
                  </a:lnTo>
                  <a:lnTo>
                    <a:pt x="1040" y="21"/>
                  </a:lnTo>
                  <a:lnTo>
                    <a:pt x="1035" y="10"/>
                  </a:lnTo>
                  <a:lnTo>
                    <a:pt x="1025" y="0"/>
                  </a:lnTo>
                  <a:lnTo>
                    <a:pt x="1018" y="0"/>
                  </a:lnTo>
                  <a:lnTo>
                    <a:pt x="1014" y="5"/>
                  </a:lnTo>
                  <a:lnTo>
                    <a:pt x="1006" y="17"/>
                  </a:lnTo>
                  <a:lnTo>
                    <a:pt x="997" y="14"/>
                  </a:lnTo>
                  <a:lnTo>
                    <a:pt x="997" y="19"/>
                  </a:lnTo>
                  <a:lnTo>
                    <a:pt x="1002" y="19"/>
                  </a:lnTo>
                  <a:lnTo>
                    <a:pt x="1004" y="26"/>
                  </a:lnTo>
                  <a:lnTo>
                    <a:pt x="1002" y="33"/>
                  </a:lnTo>
                  <a:lnTo>
                    <a:pt x="997" y="38"/>
                  </a:lnTo>
                  <a:lnTo>
                    <a:pt x="999" y="43"/>
                  </a:lnTo>
                  <a:lnTo>
                    <a:pt x="988" y="47"/>
                  </a:lnTo>
                  <a:lnTo>
                    <a:pt x="985" y="47"/>
                  </a:lnTo>
                  <a:lnTo>
                    <a:pt x="983" y="52"/>
                  </a:lnTo>
                  <a:lnTo>
                    <a:pt x="988" y="59"/>
                  </a:lnTo>
                  <a:lnTo>
                    <a:pt x="980" y="66"/>
                  </a:lnTo>
                  <a:lnTo>
                    <a:pt x="978" y="71"/>
                  </a:lnTo>
                  <a:lnTo>
                    <a:pt x="983" y="76"/>
                  </a:lnTo>
                  <a:lnTo>
                    <a:pt x="990" y="78"/>
                  </a:lnTo>
                  <a:lnTo>
                    <a:pt x="997" y="85"/>
                  </a:lnTo>
                  <a:lnTo>
                    <a:pt x="999" y="85"/>
                  </a:lnTo>
                  <a:lnTo>
                    <a:pt x="1004" y="85"/>
                  </a:lnTo>
                  <a:lnTo>
                    <a:pt x="1014" y="80"/>
                  </a:lnTo>
                  <a:lnTo>
                    <a:pt x="1021" y="80"/>
                  </a:lnTo>
                  <a:lnTo>
                    <a:pt x="1025" y="85"/>
                  </a:lnTo>
                  <a:lnTo>
                    <a:pt x="1023" y="90"/>
                  </a:lnTo>
                  <a:lnTo>
                    <a:pt x="1023" y="95"/>
                  </a:lnTo>
                  <a:lnTo>
                    <a:pt x="1018" y="95"/>
                  </a:lnTo>
                  <a:lnTo>
                    <a:pt x="1016" y="95"/>
                  </a:lnTo>
                  <a:lnTo>
                    <a:pt x="1004" y="102"/>
                  </a:lnTo>
                  <a:lnTo>
                    <a:pt x="1016" y="109"/>
                  </a:lnTo>
                  <a:lnTo>
                    <a:pt x="1016" y="111"/>
                  </a:lnTo>
                  <a:lnTo>
                    <a:pt x="1011" y="113"/>
                  </a:lnTo>
                  <a:lnTo>
                    <a:pt x="1018" y="123"/>
                  </a:lnTo>
                  <a:lnTo>
                    <a:pt x="1030" y="123"/>
                  </a:lnTo>
                  <a:lnTo>
                    <a:pt x="1035" y="128"/>
                  </a:lnTo>
                  <a:lnTo>
                    <a:pt x="1037" y="130"/>
                  </a:lnTo>
                  <a:lnTo>
                    <a:pt x="1042" y="135"/>
                  </a:lnTo>
                  <a:lnTo>
                    <a:pt x="1047" y="132"/>
                  </a:lnTo>
                  <a:lnTo>
                    <a:pt x="1047" y="137"/>
                  </a:lnTo>
                  <a:lnTo>
                    <a:pt x="1049" y="139"/>
                  </a:lnTo>
                  <a:lnTo>
                    <a:pt x="1058" y="137"/>
                  </a:lnTo>
                  <a:lnTo>
                    <a:pt x="1063" y="142"/>
                  </a:lnTo>
                  <a:lnTo>
                    <a:pt x="1068" y="147"/>
                  </a:lnTo>
                  <a:lnTo>
                    <a:pt x="1065" y="151"/>
                  </a:lnTo>
                  <a:lnTo>
                    <a:pt x="1065" y="158"/>
                  </a:lnTo>
                  <a:lnTo>
                    <a:pt x="1058" y="161"/>
                  </a:lnTo>
                  <a:lnTo>
                    <a:pt x="1061" y="161"/>
                  </a:lnTo>
                  <a:lnTo>
                    <a:pt x="1058" y="165"/>
                  </a:lnTo>
                  <a:lnTo>
                    <a:pt x="1056" y="163"/>
                  </a:lnTo>
                  <a:lnTo>
                    <a:pt x="1056" y="165"/>
                  </a:lnTo>
                  <a:lnTo>
                    <a:pt x="1054" y="165"/>
                  </a:lnTo>
                  <a:lnTo>
                    <a:pt x="1054" y="175"/>
                  </a:lnTo>
                  <a:lnTo>
                    <a:pt x="1054" y="184"/>
                  </a:lnTo>
                  <a:lnTo>
                    <a:pt x="1051" y="184"/>
                  </a:lnTo>
                  <a:lnTo>
                    <a:pt x="1044" y="184"/>
                  </a:lnTo>
                  <a:lnTo>
                    <a:pt x="1032" y="180"/>
                  </a:lnTo>
                  <a:lnTo>
                    <a:pt x="1030" y="182"/>
                  </a:lnTo>
                  <a:lnTo>
                    <a:pt x="1028" y="180"/>
                  </a:lnTo>
                  <a:lnTo>
                    <a:pt x="1028" y="184"/>
                  </a:lnTo>
                  <a:lnTo>
                    <a:pt x="1025" y="189"/>
                  </a:lnTo>
                  <a:lnTo>
                    <a:pt x="1011" y="189"/>
                  </a:lnTo>
                  <a:lnTo>
                    <a:pt x="1006" y="189"/>
                  </a:lnTo>
                  <a:lnTo>
                    <a:pt x="995" y="194"/>
                  </a:lnTo>
                  <a:lnTo>
                    <a:pt x="988" y="189"/>
                  </a:lnTo>
                  <a:lnTo>
                    <a:pt x="983" y="182"/>
                  </a:lnTo>
                  <a:lnTo>
                    <a:pt x="973" y="177"/>
                  </a:lnTo>
                  <a:lnTo>
                    <a:pt x="959" y="184"/>
                  </a:lnTo>
                  <a:lnTo>
                    <a:pt x="954" y="184"/>
                  </a:lnTo>
                  <a:lnTo>
                    <a:pt x="947" y="182"/>
                  </a:lnTo>
                  <a:lnTo>
                    <a:pt x="947" y="194"/>
                  </a:lnTo>
                  <a:lnTo>
                    <a:pt x="936" y="213"/>
                  </a:lnTo>
                  <a:lnTo>
                    <a:pt x="933" y="210"/>
                  </a:lnTo>
                  <a:lnTo>
                    <a:pt x="921" y="217"/>
                  </a:lnTo>
                  <a:lnTo>
                    <a:pt x="917" y="217"/>
                  </a:lnTo>
                  <a:lnTo>
                    <a:pt x="912" y="222"/>
                  </a:lnTo>
                  <a:lnTo>
                    <a:pt x="893" y="220"/>
                  </a:lnTo>
                  <a:lnTo>
                    <a:pt x="872" y="232"/>
                  </a:lnTo>
                  <a:lnTo>
                    <a:pt x="867" y="232"/>
                  </a:lnTo>
                  <a:lnTo>
                    <a:pt x="860" y="236"/>
                  </a:lnTo>
                  <a:lnTo>
                    <a:pt x="853" y="236"/>
                  </a:lnTo>
                  <a:lnTo>
                    <a:pt x="848" y="236"/>
                  </a:lnTo>
                  <a:lnTo>
                    <a:pt x="841" y="236"/>
                  </a:lnTo>
                  <a:lnTo>
                    <a:pt x="834" y="246"/>
                  </a:lnTo>
                  <a:lnTo>
                    <a:pt x="832" y="250"/>
                  </a:lnTo>
                  <a:lnTo>
                    <a:pt x="827" y="253"/>
                  </a:lnTo>
                  <a:lnTo>
                    <a:pt x="820" y="253"/>
                  </a:lnTo>
                  <a:lnTo>
                    <a:pt x="817" y="250"/>
                  </a:lnTo>
                  <a:lnTo>
                    <a:pt x="810" y="250"/>
                  </a:lnTo>
                  <a:lnTo>
                    <a:pt x="806" y="250"/>
                  </a:lnTo>
                  <a:lnTo>
                    <a:pt x="801" y="255"/>
                  </a:lnTo>
                  <a:lnTo>
                    <a:pt x="791" y="246"/>
                  </a:lnTo>
                  <a:lnTo>
                    <a:pt x="782" y="246"/>
                  </a:lnTo>
                  <a:lnTo>
                    <a:pt x="782" y="241"/>
                  </a:lnTo>
                  <a:lnTo>
                    <a:pt x="773" y="234"/>
                  </a:lnTo>
                  <a:lnTo>
                    <a:pt x="768" y="236"/>
                  </a:lnTo>
                  <a:lnTo>
                    <a:pt x="758" y="241"/>
                  </a:lnTo>
                  <a:lnTo>
                    <a:pt x="749" y="241"/>
                  </a:lnTo>
                  <a:lnTo>
                    <a:pt x="747" y="243"/>
                  </a:lnTo>
                  <a:lnTo>
                    <a:pt x="747" y="250"/>
                  </a:lnTo>
                  <a:lnTo>
                    <a:pt x="742" y="255"/>
                  </a:lnTo>
                  <a:lnTo>
                    <a:pt x="739" y="258"/>
                  </a:lnTo>
                  <a:lnTo>
                    <a:pt x="735" y="262"/>
                  </a:lnTo>
                  <a:lnTo>
                    <a:pt x="721" y="260"/>
                  </a:lnTo>
                  <a:lnTo>
                    <a:pt x="711" y="253"/>
                  </a:lnTo>
                  <a:lnTo>
                    <a:pt x="706" y="255"/>
                  </a:lnTo>
                  <a:lnTo>
                    <a:pt x="706" y="260"/>
                  </a:lnTo>
                  <a:lnTo>
                    <a:pt x="706" y="262"/>
                  </a:lnTo>
                  <a:lnTo>
                    <a:pt x="702" y="269"/>
                  </a:lnTo>
                  <a:lnTo>
                    <a:pt x="702" y="274"/>
                  </a:lnTo>
                  <a:lnTo>
                    <a:pt x="697" y="279"/>
                  </a:lnTo>
                  <a:lnTo>
                    <a:pt x="697" y="288"/>
                  </a:lnTo>
                  <a:lnTo>
                    <a:pt x="704" y="298"/>
                  </a:lnTo>
                  <a:lnTo>
                    <a:pt x="699" y="307"/>
                  </a:lnTo>
                  <a:lnTo>
                    <a:pt x="690" y="312"/>
                  </a:lnTo>
                  <a:lnTo>
                    <a:pt x="688" y="314"/>
                  </a:lnTo>
                  <a:lnTo>
                    <a:pt x="680" y="307"/>
                  </a:lnTo>
                  <a:lnTo>
                    <a:pt x="676" y="307"/>
                  </a:lnTo>
                  <a:lnTo>
                    <a:pt x="673" y="314"/>
                  </a:lnTo>
                  <a:lnTo>
                    <a:pt x="669" y="324"/>
                  </a:lnTo>
                  <a:lnTo>
                    <a:pt x="662" y="326"/>
                  </a:lnTo>
                  <a:lnTo>
                    <a:pt x="654" y="321"/>
                  </a:lnTo>
                  <a:lnTo>
                    <a:pt x="652" y="324"/>
                  </a:lnTo>
                  <a:lnTo>
                    <a:pt x="650" y="324"/>
                  </a:lnTo>
                  <a:lnTo>
                    <a:pt x="640" y="314"/>
                  </a:lnTo>
                  <a:lnTo>
                    <a:pt x="638" y="312"/>
                  </a:lnTo>
                  <a:lnTo>
                    <a:pt x="631" y="309"/>
                  </a:lnTo>
                  <a:lnTo>
                    <a:pt x="626" y="312"/>
                  </a:lnTo>
                  <a:lnTo>
                    <a:pt x="626" y="307"/>
                  </a:lnTo>
                  <a:lnTo>
                    <a:pt x="621" y="309"/>
                  </a:lnTo>
                  <a:lnTo>
                    <a:pt x="619" y="305"/>
                  </a:lnTo>
                  <a:lnTo>
                    <a:pt x="614" y="307"/>
                  </a:lnTo>
                  <a:lnTo>
                    <a:pt x="610" y="305"/>
                  </a:lnTo>
                  <a:lnTo>
                    <a:pt x="605" y="305"/>
                  </a:lnTo>
                  <a:lnTo>
                    <a:pt x="600" y="309"/>
                  </a:lnTo>
                  <a:lnTo>
                    <a:pt x="598" y="312"/>
                  </a:lnTo>
                  <a:lnTo>
                    <a:pt x="591" y="312"/>
                  </a:lnTo>
                  <a:lnTo>
                    <a:pt x="584" y="302"/>
                  </a:lnTo>
                  <a:lnTo>
                    <a:pt x="574" y="312"/>
                  </a:lnTo>
                  <a:lnTo>
                    <a:pt x="569" y="312"/>
                  </a:lnTo>
                  <a:lnTo>
                    <a:pt x="572" y="317"/>
                  </a:lnTo>
                  <a:lnTo>
                    <a:pt x="569" y="321"/>
                  </a:lnTo>
                  <a:lnTo>
                    <a:pt x="558" y="317"/>
                  </a:lnTo>
                  <a:lnTo>
                    <a:pt x="553" y="307"/>
                  </a:lnTo>
                  <a:lnTo>
                    <a:pt x="541" y="298"/>
                  </a:lnTo>
                  <a:lnTo>
                    <a:pt x="527" y="298"/>
                  </a:lnTo>
                  <a:lnTo>
                    <a:pt x="522" y="302"/>
                  </a:lnTo>
                  <a:lnTo>
                    <a:pt x="513" y="305"/>
                  </a:lnTo>
                  <a:lnTo>
                    <a:pt x="513" y="312"/>
                  </a:lnTo>
                  <a:lnTo>
                    <a:pt x="503" y="312"/>
                  </a:lnTo>
                  <a:lnTo>
                    <a:pt x="496" y="317"/>
                  </a:lnTo>
                  <a:lnTo>
                    <a:pt x="487" y="312"/>
                  </a:lnTo>
                  <a:lnTo>
                    <a:pt x="477" y="307"/>
                  </a:lnTo>
                  <a:lnTo>
                    <a:pt x="475" y="309"/>
                  </a:lnTo>
                  <a:lnTo>
                    <a:pt x="470" y="307"/>
                  </a:lnTo>
                  <a:lnTo>
                    <a:pt x="465" y="307"/>
                  </a:lnTo>
                  <a:lnTo>
                    <a:pt x="458" y="307"/>
                  </a:lnTo>
                  <a:lnTo>
                    <a:pt x="451" y="314"/>
                  </a:lnTo>
                  <a:lnTo>
                    <a:pt x="444" y="312"/>
                  </a:lnTo>
                  <a:lnTo>
                    <a:pt x="444" y="321"/>
                  </a:lnTo>
                  <a:lnTo>
                    <a:pt x="449" y="331"/>
                  </a:lnTo>
                  <a:lnTo>
                    <a:pt x="451" y="335"/>
                  </a:lnTo>
                  <a:lnTo>
                    <a:pt x="451" y="345"/>
                  </a:lnTo>
                  <a:lnTo>
                    <a:pt x="449" y="350"/>
                  </a:lnTo>
                  <a:lnTo>
                    <a:pt x="449" y="357"/>
                  </a:lnTo>
                  <a:lnTo>
                    <a:pt x="447" y="357"/>
                  </a:lnTo>
                  <a:lnTo>
                    <a:pt x="442" y="357"/>
                  </a:lnTo>
                  <a:lnTo>
                    <a:pt x="425" y="371"/>
                  </a:lnTo>
                  <a:lnTo>
                    <a:pt x="428" y="378"/>
                  </a:lnTo>
                  <a:lnTo>
                    <a:pt x="435" y="378"/>
                  </a:lnTo>
                  <a:lnTo>
                    <a:pt x="432" y="387"/>
                  </a:lnTo>
                  <a:lnTo>
                    <a:pt x="428" y="390"/>
                  </a:lnTo>
                  <a:lnTo>
                    <a:pt x="416" y="390"/>
                  </a:lnTo>
                  <a:lnTo>
                    <a:pt x="411" y="395"/>
                  </a:lnTo>
                  <a:lnTo>
                    <a:pt x="411" y="402"/>
                  </a:lnTo>
                  <a:lnTo>
                    <a:pt x="397" y="409"/>
                  </a:lnTo>
                  <a:lnTo>
                    <a:pt x="397" y="413"/>
                  </a:lnTo>
                  <a:lnTo>
                    <a:pt x="392" y="416"/>
                  </a:lnTo>
                  <a:lnTo>
                    <a:pt x="385" y="423"/>
                  </a:lnTo>
                  <a:lnTo>
                    <a:pt x="373" y="411"/>
                  </a:lnTo>
                  <a:lnTo>
                    <a:pt x="364" y="409"/>
                  </a:lnTo>
                  <a:lnTo>
                    <a:pt x="362" y="406"/>
                  </a:lnTo>
                  <a:lnTo>
                    <a:pt x="364" y="406"/>
                  </a:lnTo>
                  <a:lnTo>
                    <a:pt x="362" y="404"/>
                  </a:lnTo>
                  <a:lnTo>
                    <a:pt x="354" y="402"/>
                  </a:lnTo>
                  <a:lnTo>
                    <a:pt x="354" y="399"/>
                  </a:lnTo>
                  <a:lnTo>
                    <a:pt x="354" y="395"/>
                  </a:lnTo>
                  <a:lnTo>
                    <a:pt x="350" y="380"/>
                  </a:lnTo>
                  <a:lnTo>
                    <a:pt x="345" y="371"/>
                  </a:lnTo>
                  <a:lnTo>
                    <a:pt x="345" y="366"/>
                  </a:lnTo>
                  <a:lnTo>
                    <a:pt x="340" y="364"/>
                  </a:lnTo>
                  <a:lnTo>
                    <a:pt x="338" y="366"/>
                  </a:lnTo>
                  <a:lnTo>
                    <a:pt x="336" y="361"/>
                  </a:lnTo>
                  <a:lnTo>
                    <a:pt x="331" y="357"/>
                  </a:lnTo>
                  <a:lnTo>
                    <a:pt x="331" y="380"/>
                  </a:lnTo>
                  <a:lnTo>
                    <a:pt x="331" y="385"/>
                  </a:lnTo>
                  <a:lnTo>
                    <a:pt x="326" y="387"/>
                  </a:lnTo>
                  <a:lnTo>
                    <a:pt x="326" y="392"/>
                  </a:lnTo>
                  <a:lnTo>
                    <a:pt x="321" y="395"/>
                  </a:lnTo>
                  <a:lnTo>
                    <a:pt x="319" y="395"/>
                  </a:lnTo>
                  <a:lnTo>
                    <a:pt x="317" y="395"/>
                  </a:lnTo>
                  <a:lnTo>
                    <a:pt x="302" y="397"/>
                  </a:lnTo>
                  <a:lnTo>
                    <a:pt x="302" y="399"/>
                  </a:lnTo>
                  <a:lnTo>
                    <a:pt x="300" y="404"/>
                  </a:lnTo>
                  <a:lnTo>
                    <a:pt x="293" y="402"/>
                  </a:lnTo>
                  <a:lnTo>
                    <a:pt x="293" y="404"/>
                  </a:lnTo>
                  <a:lnTo>
                    <a:pt x="288" y="409"/>
                  </a:lnTo>
                  <a:lnTo>
                    <a:pt x="288" y="413"/>
                  </a:lnTo>
                  <a:lnTo>
                    <a:pt x="288" y="423"/>
                  </a:lnTo>
                  <a:lnTo>
                    <a:pt x="288" y="423"/>
                  </a:lnTo>
                  <a:lnTo>
                    <a:pt x="288" y="432"/>
                  </a:lnTo>
                  <a:lnTo>
                    <a:pt x="279" y="432"/>
                  </a:lnTo>
                  <a:lnTo>
                    <a:pt x="269" y="432"/>
                  </a:lnTo>
                  <a:lnTo>
                    <a:pt x="265" y="435"/>
                  </a:lnTo>
                  <a:lnTo>
                    <a:pt x="262" y="423"/>
                  </a:lnTo>
                  <a:lnTo>
                    <a:pt x="262" y="418"/>
                  </a:lnTo>
                  <a:lnTo>
                    <a:pt x="260" y="413"/>
                  </a:lnTo>
                  <a:lnTo>
                    <a:pt x="248" y="413"/>
                  </a:lnTo>
                  <a:lnTo>
                    <a:pt x="243" y="409"/>
                  </a:lnTo>
                  <a:lnTo>
                    <a:pt x="236" y="413"/>
                  </a:lnTo>
                  <a:lnTo>
                    <a:pt x="236" y="418"/>
                  </a:lnTo>
                  <a:lnTo>
                    <a:pt x="232" y="418"/>
                  </a:lnTo>
                  <a:lnTo>
                    <a:pt x="227" y="423"/>
                  </a:lnTo>
                  <a:lnTo>
                    <a:pt x="227" y="425"/>
                  </a:lnTo>
                  <a:lnTo>
                    <a:pt x="227" y="432"/>
                  </a:lnTo>
                  <a:lnTo>
                    <a:pt x="217" y="442"/>
                  </a:lnTo>
                  <a:lnTo>
                    <a:pt x="217" y="446"/>
                  </a:lnTo>
                  <a:lnTo>
                    <a:pt x="217" y="451"/>
                  </a:lnTo>
                  <a:lnTo>
                    <a:pt x="217" y="456"/>
                  </a:lnTo>
                  <a:lnTo>
                    <a:pt x="213" y="461"/>
                  </a:lnTo>
                  <a:lnTo>
                    <a:pt x="213" y="465"/>
                  </a:lnTo>
                  <a:lnTo>
                    <a:pt x="203" y="477"/>
                  </a:lnTo>
                  <a:lnTo>
                    <a:pt x="201" y="484"/>
                  </a:lnTo>
                  <a:lnTo>
                    <a:pt x="189" y="489"/>
                  </a:lnTo>
                  <a:lnTo>
                    <a:pt x="189" y="503"/>
                  </a:lnTo>
                  <a:lnTo>
                    <a:pt x="189" y="503"/>
                  </a:lnTo>
                  <a:lnTo>
                    <a:pt x="184" y="503"/>
                  </a:lnTo>
                  <a:lnTo>
                    <a:pt x="175" y="501"/>
                  </a:lnTo>
                  <a:lnTo>
                    <a:pt x="161" y="494"/>
                  </a:lnTo>
                  <a:lnTo>
                    <a:pt x="156" y="496"/>
                  </a:lnTo>
                  <a:lnTo>
                    <a:pt x="151" y="494"/>
                  </a:lnTo>
                  <a:lnTo>
                    <a:pt x="154" y="489"/>
                  </a:lnTo>
                  <a:lnTo>
                    <a:pt x="151" y="484"/>
                  </a:lnTo>
                  <a:lnTo>
                    <a:pt x="149" y="480"/>
                  </a:lnTo>
                  <a:lnTo>
                    <a:pt x="139" y="484"/>
                  </a:lnTo>
                  <a:lnTo>
                    <a:pt x="128" y="494"/>
                  </a:lnTo>
                  <a:lnTo>
                    <a:pt x="118" y="494"/>
                  </a:lnTo>
                  <a:lnTo>
                    <a:pt x="113" y="496"/>
                  </a:lnTo>
                  <a:lnTo>
                    <a:pt x="95" y="491"/>
                  </a:lnTo>
                  <a:lnTo>
                    <a:pt x="92" y="487"/>
                  </a:lnTo>
                  <a:lnTo>
                    <a:pt x="90" y="480"/>
                  </a:lnTo>
                  <a:lnTo>
                    <a:pt x="85" y="480"/>
                  </a:lnTo>
                  <a:lnTo>
                    <a:pt x="78" y="480"/>
                  </a:lnTo>
                  <a:lnTo>
                    <a:pt x="78" y="489"/>
                  </a:lnTo>
                  <a:lnTo>
                    <a:pt x="69" y="503"/>
                  </a:lnTo>
                  <a:lnTo>
                    <a:pt x="64" y="522"/>
                  </a:lnTo>
                  <a:lnTo>
                    <a:pt x="62" y="532"/>
                  </a:lnTo>
                  <a:lnTo>
                    <a:pt x="64" y="541"/>
                  </a:lnTo>
                  <a:lnTo>
                    <a:pt x="59" y="550"/>
                  </a:lnTo>
                  <a:lnTo>
                    <a:pt x="45" y="560"/>
                  </a:lnTo>
                  <a:lnTo>
                    <a:pt x="40" y="565"/>
                  </a:lnTo>
                  <a:lnTo>
                    <a:pt x="36" y="574"/>
                  </a:lnTo>
                  <a:lnTo>
                    <a:pt x="31" y="574"/>
                  </a:lnTo>
                  <a:lnTo>
                    <a:pt x="17" y="579"/>
                  </a:lnTo>
                  <a:lnTo>
                    <a:pt x="7" y="579"/>
                  </a:lnTo>
                  <a:lnTo>
                    <a:pt x="2" y="579"/>
                  </a:lnTo>
                  <a:lnTo>
                    <a:pt x="0" y="583"/>
                  </a:lnTo>
                  <a:lnTo>
                    <a:pt x="5" y="586"/>
                  </a:lnTo>
                  <a:lnTo>
                    <a:pt x="5" y="588"/>
                  </a:lnTo>
                  <a:lnTo>
                    <a:pt x="17" y="593"/>
                  </a:lnTo>
                  <a:lnTo>
                    <a:pt x="19" y="600"/>
                  </a:lnTo>
                  <a:lnTo>
                    <a:pt x="21" y="607"/>
                  </a:lnTo>
                  <a:lnTo>
                    <a:pt x="31" y="605"/>
                  </a:lnTo>
                  <a:lnTo>
                    <a:pt x="33" y="607"/>
                  </a:lnTo>
                  <a:lnTo>
                    <a:pt x="36" y="607"/>
                  </a:lnTo>
                  <a:lnTo>
                    <a:pt x="36" y="609"/>
                  </a:lnTo>
                  <a:lnTo>
                    <a:pt x="36" y="612"/>
                  </a:lnTo>
                  <a:lnTo>
                    <a:pt x="45" y="607"/>
                  </a:lnTo>
                  <a:lnTo>
                    <a:pt x="54" y="605"/>
                  </a:lnTo>
                  <a:lnTo>
                    <a:pt x="54" y="612"/>
                  </a:lnTo>
                  <a:lnTo>
                    <a:pt x="69" y="621"/>
                  </a:lnTo>
                  <a:lnTo>
                    <a:pt x="69" y="617"/>
                  </a:lnTo>
                  <a:lnTo>
                    <a:pt x="85" y="621"/>
                  </a:lnTo>
                  <a:lnTo>
                    <a:pt x="85" y="617"/>
                  </a:lnTo>
                  <a:lnTo>
                    <a:pt x="92" y="628"/>
                  </a:lnTo>
                  <a:lnTo>
                    <a:pt x="99" y="631"/>
                  </a:lnTo>
                  <a:lnTo>
                    <a:pt x="102" y="628"/>
                  </a:lnTo>
                  <a:lnTo>
                    <a:pt x="104" y="631"/>
                  </a:lnTo>
                  <a:lnTo>
                    <a:pt x="109" y="643"/>
                  </a:lnTo>
                  <a:lnTo>
                    <a:pt x="109" y="645"/>
                  </a:lnTo>
                  <a:lnTo>
                    <a:pt x="104" y="645"/>
                  </a:lnTo>
                  <a:lnTo>
                    <a:pt x="99" y="654"/>
                  </a:lnTo>
                  <a:lnTo>
                    <a:pt x="95" y="654"/>
                  </a:lnTo>
                  <a:lnTo>
                    <a:pt x="95" y="659"/>
                  </a:lnTo>
                  <a:lnTo>
                    <a:pt x="95" y="659"/>
                  </a:lnTo>
                  <a:lnTo>
                    <a:pt x="99" y="659"/>
                  </a:lnTo>
                  <a:lnTo>
                    <a:pt x="102" y="664"/>
                  </a:lnTo>
                  <a:lnTo>
                    <a:pt x="106" y="664"/>
                  </a:lnTo>
                  <a:lnTo>
                    <a:pt x="109" y="664"/>
                  </a:lnTo>
                  <a:lnTo>
                    <a:pt x="106" y="666"/>
                  </a:lnTo>
                  <a:lnTo>
                    <a:pt x="111" y="668"/>
                  </a:lnTo>
                  <a:lnTo>
                    <a:pt x="113" y="668"/>
                  </a:lnTo>
                  <a:lnTo>
                    <a:pt x="116" y="668"/>
                  </a:lnTo>
                  <a:lnTo>
                    <a:pt x="113" y="664"/>
                  </a:lnTo>
                  <a:lnTo>
                    <a:pt x="116" y="664"/>
                  </a:lnTo>
                  <a:lnTo>
                    <a:pt x="123" y="659"/>
                  </a:lnTo>
                  <a:lnTo>
                    <a:pt x="128" y="661"/>
                  </a:lnTo>
                  <a:lnTo>
                    <a:pt x="135" y="664"/>
                  </a:lnTo>
                  <a:lnTo>
                    <a:pt x="137" y="668"/>
                  </a:lnTo>
                  <a:lnTo>
                    <a:pt x="137" y="668"/>
                  </a:lnTo>
                  <a:lnTo>
                    <a:pt x="139" y="668"/>
                  </a:lnTo>
                  <a:lnTo>
                    <a:pt x="144" y="668"/>
                  </a:lnTo>
                  <a:lnTo>
                    <a:pt x="147" y="671"/>
                  </a:lnTo>
                  <a:lnTo>
                    <a:pt x="156" y="671"/>
                  </a:lnTo>
                  <a:lnTo>
                    <a:pt x="156" y="676"/>
                  </a:lnTo>
                  <a:lnTo>
                    <a:pt x="161" y="671"/>
                  </a:lnTo>
                  <a:lnTo>
                    <a:pt x="165" y="673"/>
                  </a:lnTo>
                  <a:lnTo>
                    <a:pt x="170" y="668"/>
                  </a:lnTo>
                  <a:lnTo>
                    <a:pt x="175" y="666"/>
                  </a:lnTo>
                  <a:lnTo>
                    <a:pt x="175" y="668"/>
                  </a:lnTo>
                  <a:lnTo>
                    <a:pt x="173" y="673"/>
                  </a:lnTo>
                  <a:lnTo>
                    <a:pt x="182" y="678"/>
                  </a:lnTo>
                  <a:lnTo>
                    <a:pt x="184" y="692"/>
                  </a:lnTo>
                  <a:lnTo>
                    <a:pt x="189" y="697"/>
                  </a:lnTo>
                  <a:lnTo>
                    <a:pt x="187" y="699"/>
                  </a:lnTo>
                  <a:lnTo>
                    <a:pt x="189" y="706"/>
                  </a:lnTo>
                  <a:lnTo>
                    <a:pt x="187" y="709"/>
                  </a:lnTo>
                  <a:lnTo>
                    <a:pt x="187" y="711"/>
                  </a:lnTo>
                  <a:lnTo>
                    <a:pt x="182" y="713"/>
                  </a:lnTo>
                  <a:lnTo>
                    <a:pt x="180" y="716"/>
                  </a:lnTo>
                  <a:lnTo>
                    <a:pt x="180" y="716"/>
                  </a:lnTo>
                  <a:lnTo>
                    <a:pt x="175" y="718"/>
                  </a:lnTo>
                  <a:lnTo>
                    <a:pt x="175" y="720"/>
                  </a:lnTo>
                  <a:lnTo>
                    <a:pt x="177" y="725"/>
                  </a:lnTo>
                  <a:lnTo>
                    <a:pt x="175" y="728"/>
                  </a:lnTo>
                  <a:lnTo>
                    <a:pt x="180" y="728"/>
                  </a:lnTo>
                  <a:lnTo>
                    <a:pt x="177" y="732"/>
                  </a:lnTo>
                  <a:lnTo>
                    <a:pt x="182" y="735"/>
                  </a:lnTo>
                  <a:lnTo>
                    <a:pt x="180" y="742"/>
                  </a:lnTo>
                  <a:lnTo>
                    <a:pt x="180" y="742"/>
                  </a:lnTo>
                  <a:lnTo>
                    <a:pt x="175" y="742"/>
                  </a:lnTo>
                  <a:lnTo>
                    <a:pt x="175" y="746"/>
                  </a:lnTo>
                  <a:lnTo>
                    <a:pt x="175" y="746"/>
                  </a:lnTo>
                  <a:lnTo>
                    <a:pt x="173" y="751"/>
                  </a:lnTo>
                  <a:lnTo>
                    <a:pt x="170" y="751"/>
                  </a:lnTo>
                  <a:lnTo>
                    <a:pt x="170" y="754"/>
                  </a:lnTo>
                  <a:lnTo>
                    <a:pt x="168" y="763"/>
                  </a:lnTo>
                  <a:lnTo>
                    <a:pt x="165" y="763"/>
                  </a:lnTo>
                  <a:lnTo>
                    <a:pt x="165" y="765"/>
                  </a:lnTo>
                  <a:lnTo>
                    <a:pt x="168" y="765"/>
                  </a:lnTo>
                  <a:lnTo>
                    <a:pt x="177" y="768"/>
                  </a:lnTo>
                  <a:lnTo>
                    <a:pt x="175" y="772"/>
                  </a:lnTo>
                  <a:lnTo>
                    <a:pt x="173" y="777"/>
                  </a:lnTo>
                  <a:lnTo>
                    <a:pt x="175" y="779"/>
                  </a:lnTo>
                  <a:lnTo>
                    <a:pt x="175" y="789"/>
                  </a:lnTo>
                  <a:lnTo>
                    <a:pt x="175" y="796"/>
                  </a:lnTo>
                  <a:lnTo>
                    <a:pt x="173" y="798"/>
                  </a:lnTo>
                  <a:lnTo>
                    <a:pt x="168" y="798"/>
                  </a:lnTo>
                  <a:lnTo>
                    <a:pt x="165" y="801"/>
                  </a:lnTo>
                  <a:lnTo>
                    <a:pt x="165" y="803"/>
                  </a:lnTo>
                  <a:lnTo>
                    <a:pt x="165" y="803"/>
                  </a:lnTo>
                  <a:lnTo>
                    <a:pt x="168" y="813"/>
                  </a:lnTo>
                  <a:lnTo>
                    <a:pt x="170" y="815"/>
                  </a:lnTo>
                  <a:lnTo>
                    <a:pt x="177" y="813"/>
                  </a:lnTo>
                  <a:lnTo>
                    <a:pt x="180" y="813"/>
                  </a:lnTo>
                  <a:lnTo>
                    <a:pt x="180" y="817"/>
                  </a:lnTo>
                  <a:lnTo>
                    <a:pt x="184" y="820"/>
                  </a:lnTo>
                  <a:lnTo>
                    <a:pt x="184" y="822"/>
                  </a:lnTo>
                  <a:lnTo>
                    <a:pt x="180" y="822"/>
                  </a:lnTo>
                  <a:lnTo>
                    <a:pt x="182" y="827"/>
                  </a:lnTo>
                  <a:lnTo>
                    <a:pt x="180" y="827"/>
                  </a:lnTo>
                  <a:lnTo>
                    <a:pt x="180" y="829"/>
                  </a:lnTo>
                  <a:lnTo>
                    <a:pt x="180" y="836"/>
                  </a:lnTo>
                  <a:lnTo>
                    <a:pt x="173" y="836"/>
                  </a:lnTo>
                  <a:lnTo>
                    <a:pt x="173" y="841"/>
                  </a:lnTo>
                  <a:lnTo>
                    <a:pt x="180" y="846"/>
                  </a:lnTo>
                  <a:lnTo>
                    <a:pt x="184" y="846"/>
                  </a:lnTo>
                  <a:lnTo>
                    <a:pt x="184" y="846"/>
                  </a:lnTo>
                  <a:lnTo>
                    <a:pt x="180" y="850"/>
                  </a:lnTo>
                  <a:lnTo>
                    <a:pt x="182" y="853"/>
                  </a:lnTo>
                  <a:lnTo>
                    <a:pt x="184" y="853"/>
                  </a:lnTo>
                  <a:lnTo>
                    <a:pt x="189" y="860"/>
                  </a:lnTo>
                  <a:lnTo>
                    <a:pt x="187" y="865"/>
                  </a:lnTo>
                  <a:lnTo>
                    <a:pt x="187" y="865"/>
                  </a:lnTo>
                  <a:lnTo>
                    <a:pt x="191" y="869"/>
                  </a:lnTo>
                  <a:lnTo>
                    <a:pt x="191" y="879"/>
                  </a:lnTo>
                  <a:lnTo>
                    <a:pt x="194" y="879"/>
                  </a:lnTo>
                  <a:lnTo>
                    <a:pt x="191" y="886"/>
                  </a:lnTo>
                  <a:lnTo>
                    <a:pt x="189" y="888"/>
                  </a:lnTo>
                  <a:lnTo>
                    <a:pt x="199" y="891"/>
                  </a:lnTo>
                  <a:lnTo>
                    <a:pt x="194" y="902"/>
                  </a:lnTo>
                  <a:lnTo>
                    <a:pt x="184" y="900"/>
                  </a:lnTo>
                  <a:lnTo>
                    <a:pt x="180" y="902"/>
                  </a:lnTo>
                  <a:lnTo>
                    <a:pt x="182" y="902"/>
                  </a:lnTo>
                  <a:lnTo>
                    <a:pt x="180" y="907"/>
                  </a:lnTo>
                  <a:lnTo>
                    <a:pt x="189" y="912"/>
                  </a:lnTo>
                  <a:lnTo>
                    <a:pt x="189" y="914"/>
                  </a:lnTo>
                  <a:lnTo>
                    <a:pt x="187" y="914"/>
                  </a:lnTo>
                  <a:lnTo>
                    <a:pt x="191" y="916"/>
                  </a:lnTo>
                  <a:lnTo>
                    <a:pt x="189" y="919"/>
                  </a:lnTo>
                  <a:lnTo>
                    <a:pt x="189" y="926"/>
                  </a:lnTo>
                  <a:lnTo>
                    <a:pt x="187" y="926"/>
                  </a:lnTo>
                  <a:lnTo>
                    <a:pt x="180" y="919"/>
                  </a:lnTo>
                  <a:lnTo>
                    <a:pt x="182" y="916"/>
                  </a:lnTo>
                  <a:lnTo>
                    <a:pt x="180" y="916"/>
                  </a:lnTo>
                  <a:lnTo>
                    <a:pt x="177" y="916"/>
                  </a:lnTo>
                  <a:lnTo>
                    <a:pt x="175" y="916"/>
                  </a:lnTo>
                  <a:lnTo>
                    <a:pt x="175" y="916"/>
                  </a:lnTo>
                  <a:lnTo>
                    <a:pt x="168" y="912"/>
                  </a:lnTo>
                  <a:lnTo>
                    <a:pt x="165" y="916"/>
                  </a:lnTo>
                  <a:lnTo>
                    <a:pt x="165" y="914"/>
                  </a:lnTo>
                  <a:lnTo>
                    <a:pt x="158" y="916"/>
                  </a:lnTo>
                  <a:lnTo>
                    <a:pt x="156" y="919"/>
                  </a:lnTo>
                  <a:lnTo>
                    <a:pt x="161" y="921"/>
                  </a:lnTo>
                  <a:lnTo>
                    <a:pt x="158" y="924"/>
                  </a:lnTo>
                  <a:lnTo>
                    <a:pt x="151" y="924"/>
                  </a:lnTo>
                  <a:lnTo>
                    <a:pt x="154" y="926"/>
                  </a:lnTo>
                  <a:lnTo>
                    <a:pt x="156" y="926"/>
                  </a:lnTo>
                  <a:lnTo>
                    <a:pt x="161" y="935"/>
                  </a:lnTo>
                  <a:lnTo>
                    <a:pt x="165" y="931"/>
                  </a:lnTo>
                  <a:lnTo>
                    <a:pt x="170" y="935"/>
                  </a:lnTo>
                  <a:lnTo>
                    <a:pt x="177" y="933"/>
                  </a:lnTo>
                  <a:lnTo>
                    <a:pt x="182" y="935"/>
                  </a:lnTo>
                  <a:lnTo>
                    <a:pt x="184" y="940"/>
                  </a:lnTo>
                  <a:lnTo>
                    <a:pt x="184" y="942"/>
                  </a:lnTo>
                  <a:lnTo>
                    <a:pt x="189" y="947"/>
                  </a:lnTo>
                  <a:lnTo>
                    <a:pt x="184" y="950"/>
                  </a:lnTo>
                  <a:lnTo>
                    <a:pt x="184" y="950"/>
                  </a:lnTo>
                  <a:lnTo>
                    <a:pt x="191" y="950"/>
                  </a:lnTo>
                  <a:lnTo>
                    <a:pt x="194" y="952"/>
                  </a:lnTo>
                  <a:lnTo>
                    <a:pt x="194" y="964"/>
                  </a:lnTo>
                  <a:lnTo>
                    <a:pt x="191" y="968"/>
                  </a:lnTo>
                  <a:lnTo>
                    <a:pt x="194" y="968"/>
                  </a:lnTo>
                  <a:lnTo>
                    <a:pt x="199" y="968"/>
                  </a:lnTo>
                  <a:lnTo>
                    <a:pt x="210" y="971"/>
                  </a:lnTo>
                  <a:lnTo>
                    <a:pt x="210" y="968"/>
                  </a:lnTo>
                  <a:lnTo>
                    <a:pt x="213" y="968"/>
                  </a:lnTo>
                  <a:lnTo>
                    <a:pt x="213" y="978"/>
                  </a:lnTo>
                  <a:lnTo>
                    <a:pt x="208" y="985"/>
                  </a:lnTo>
                  <a:lnTo>
                    <a:pt x="215" y="987"/>
                  </a:lnTo>
                  <a:lnTo>
                    <a:pt x="217" y="983"/>
                  </a:lnTo>
                  <a:lnTo>
                    <a:pt x="222" y="983"/>
                  </a:lnTo>
                  <a:lnTo>
                    <a:pt x="222" y="978"/>
                  </a:lnTo>
                  <a:lnTo>
                    <a:pt x="225" y="973"/>
                  </a:lnTo>
                  <a:lnTo>
                    <a:pt x="227" y="973"/>
                  </a:lnTo>
                  <a:lnTo>
                    <a:pt x="232" y="971"/>
                  </a:lnTo>
                  <a:lnTo>
                    <a:pt x="234" y="973"/>
                  </a:lnTo>
                  <a:lnTo>
                    <a:pt x="232" y="973"/>
                  </a:lnTo>
                  <a:lnTo>
                    <a:pt x="229" y="976"/>
                  </a:lnTo>
                  <a:lnTo>
                    <a:pt x="234" y="978"/>
                  </a:lnTo>
                  <a:lnTo>
                    <a:pt x="232" y="985"/>
                  </a:lnTo>
                  <a:lnTo>
                    <a:pt x="236" y="985"/>
                  </a:lnTo>
                  <a:lnTo>
                    <a:pt x="236" y="987"/>
                  </a:lnTo>
                  <a:lnTo>
                    <a:pt x="241" y="987"/>
                  </a:lnTo>
                  <a:lnTo>
                    <a:pt x="239" y="999"/>
                  </a:lnTo>
                  <a:lnTo>
                    <a:pt x="243" y="1002"/>
                  </a:lnTo>
                  <a:lnTo>
                    <a:pt x="250" y="999"/>
                  </a:lnTo>
                  <a:lnTo>
                    <a:pt x="253" y="999"/>
                  </a:lnTo>
                  <a:lnTo>
                    <a:pt x="255" y="1002"/>
                  </a:lnTo>
                  <a:lnTo>
                    <a:pt x="255" y="999"/>
                  </a:lnTo>
                  <a:lnTo>
                    <a:pt x="262" y="997"/>
                  </a:lnTo>
                  <a:lnTo>
                    <a:pt x="265" y="992"/>
                  </a:lnTo>
                  <a:lnTo>
                    <a:pt x="265" y="992"/>
                  </a:lnTo>
                  <a:lnTo>
                    <a:pt x="267" y="987"/>
                  </a:lnTo>
                  <a:lnTo>
                    <a:pt x="265" y="983"/>
                  </a:lnTo>
                  <a:lnTo>
                    <a:pt x="269" y="980"/>
                  </a:lnTo>
                  <a:lnTo>
                    <a:pt x="274" y="983"/>
                  </a:lnTo>
                  <a:lnTo>
                    <a:pt x="276" y="978"/>
                  </a:lnTo>
                  <a:lnTo>
                    <a:pt x="279" y="978"/>
                  </a:lnTo>
                  <a:lnTo>
                    <a:pt x="281" y="973"/>
                  </a:lnTo>
                  <a:lnTo>
                    <a:pt x="291" y="973"/>
                  </a:lnTo>
                  <a:lnTo>
                    <a:pt x="291" y="973"/>
                  </a:lnTo>
                  <a:lnTo>
                    <a:pt x="291" y="976"/>
                  </a:lnTo>
                  <a:lnTo>
                    <a:pt x="300" y="980"/>
                  </a:lnTo>
                  <a:lnTo>
                    <a:pt x="305" y="980"/>
                  </a:lnTo>
                  <a:lnTo>
                    <a:pt x="307" y="976"/>
                  </a:lnTo>
                  <a:lnTo>
                    <a:pt x="305" y="973"/>
                  </a:lnTo>
                  <a:lnTo>
                    <a:pt x="307" y="971"/>
                  </a:lnTo>
                  <a:lnTo>
                    <a:pt x="307" y="973"/>
                  </a:lnTo>
                  <a:lnTo>
                    <a:pt x="312" y="973"/>
                  </a:lnTo>
                  <a:lnTo>
                    <a:pt x="312" y="964"/>
                  </a:lnTo>
                  <a:lnTo>
                    <a:pt x="312" y="961"/>
                  </a:lnTo>
                  <a:lnTo>
                    <a:pt x="314" y="952"/>
                  </a:lnTo>
                  <a:lnTo>
                    <a:pt x="314" y="954"/>
                  </a:lnTo>
                  <a:lnTo>
                    <a:pt x="317" y="954"/>
                  </a:lnTo>
                  <a:lnTo>
                    <a:pt x="317" y="959"/>
                  </a:lnTo>
                  <a:lnTo>
                    <a:pt x="321" y="959"/>
                  </a:lnTo>
                  <a:lnTo>
                    <a:pt x="326" y="961"/>
                  </a:lnTo>
                  <a:lnTo>
                    <a:pt x="328" y="957"/>
                  </a:lnTo>
                  <a:lnTo>
                    <a:pt x="328" y="950"/>
                  </a:lnTo>
                  <a:lnTo>
                    <a:pt x="328" y="945"/>
                  </a:lnTo>
                  <a:lnTo>
                    <a:pt x="324" y="940"/>
                  </a:lnTo>
                  <a:lnTo>
                    <a:pt x="324" y="940"/>
                  </a:lnTo>
                  <a:lnTo>
                    <a:pt x="333" y="940"/>
                  </a:lnTo>
                  <a:lnTo>
                    <a:pt x="336" y="935"/>
                  </a:lnTo>
                  <a:lnTo>
                    <a:pt x="331" y="926"/>
                  </a:lnTo>
                  <a:lnTo>
                    <a:pt x="336" y="921"/>
                  </a:lnTo>
                  <a:lnTo>
                    <a:pt x="333" y="914"/>
                  </a:lnTo>
                  <a:lnTo>
                    <a:pt x="336" y="919"/>
                  </a:lnTo>
                  <a:lnTo>
                    <a:pt x="336" y="916"/>
                  </a:lnTo>
                  <a:lnTo>
                    <a:pt x="345" y="916"/>
                  </a:lnTo>
                  <a:lnTo>
                    <a:pt x="347" y="916"/>
                  </a:lnTo>
                  <a:lnTo>
                    <a:pt x="347" y="914"/>
                  </a:lnTo>
                  <a:lnTo>
                    <a:pt x="350" y="914"/>
                  </a:lnTo>
                  <a:lnTo>
                    <a:pt x="350" y="914"/>
                  </a:lnTo>
                  <a:lnTo>
                    <a:pt x="350" y="912"/>
                  </a:lnTo>
                  <a:lnTo>
                    <a:pt x="354" y="912"/>
                  </a:lnTo>
                  <a:lnTo>
                    <a:pt x="354" y="909"/>
                  </a:lnTo>
                  <a:lnTo>
                    <a:pt x="354" y="902"/>
                  </a:lnTo>
                  <a:lnTo>
                    <a:pt x="354" y="902"/>
                  </a:lnTo>
                  <a:lnTo>
                    <a:pt x="359" y="905"/>
                  </a:lnTo>
                  <a:lnTo>
                    <a:pt x="359" y="902"/>
                  </a:lnTo>
                  <a:lnTo>
                    <a:pt x="366" y="902"/>
                  </a:lnTo>
                  <a:lnTo>
                    <a:pt x="369" y="895"/>
                  </a:lnTo>
                  <a:lnTo>
                    <a:pt x="378" y="893"/>
                  </a:lnTo>
                  <a:lnTo>
                    <a:pt x="380" y="893"/>
                  </a:lnTo>
                  <a:lnTo>
                    <a:pt x="380" y="893"/>
                  </a:lnTo>
                  <a:lnTo>
                    <a:pt x="383" y="891"/>
                  </a:lnTo>
                  <a:lnTo>
                    <a:pt x="383" y="891"/>
                  </a:lnTo>
                  <a:lnTo>
                    <a:pt x="390" y="902"/>
                  </a:lnTo>
                  <a:lnTo>
                    <a:pt x="392" y="902"/>
                  </a:lnTo>
                  <a:lnTo>
                    <a:pt x="397" y="902"/>
                  </a:lnTo>
                  <a:lnTo>
                    <a:pt x="404" y="902"/>
                  </a:lnTo>
                  <a:lnTo>
                    <a:pt x="411" y="895"/>
                  </a:lnTo>
                  <a:lnTo>
                    <a:pt x="416" y="898"/>
                  </a:lnTo>
                  <a:lnTo>
                    <a:pt x="416" y="895"/>
                  </a:lnTo>
                  <a:lnTo>
                    <a:pt x="430" y="888"/>
                  </a:lnTo>
                  <a:lnTo>
                    <a:pt x="428" y="881"/>
                  </a:lnTo>
                  <a:lnTo>
                    <a:pt x="435" y="883"/>
                  </a:lnTo>
                  <a:lnTo>
                    <a:pt x="439" y="883"/>
                  </a:lnTo>
                  <a:lnTo>
                    <a:pt x="444" y="874"/>
                  </a:lnTo>
                  <a:lnTo>
                    <a:pt x="442" y="874"/>
                  </a:lnTo>
                  <a:lnTo>
                    <a:pt x="444" y="872"/>
                  </a:lnTo>
                  <a:lnTo>
                    <a:pt x="444" y="874"/>
                  </a:lnTo>
                  <a:lnTo>
                    <a:pt x="449" y="874"/>
                  </a:lnTo>
                  <a:lnTo>
                    <a:pt x="454" y="869"/>
                  </a:lnTo>
                  <a:lnTo>
                    <a:pt x="468" y="855"/>
                  </a:lnTo>
                  <a:lnTo>
                    <a:pt x="470" y="857"/>
                  </a:lnTo>
                  <a:lnTo>
                    <a:pt x="468" y="860"/>
                  </a:lnTo>
                  <a:lnTo>
                    <a:pt x="465" y="872"/>
                  </a:lnTo>
                  <a:lnTo>
                    <a:pt x="475" y="869"/>
                  </a:lnTo>
                  <a:lnTo>
                    <a:pt x="480" y="872"/>
                  </a:lnTo>
                  <a:lnTo>
                    <a:pt x="484" y="876"/>
                  </a:lnTo>
                  <a:lnTo>
                    <a:pt x="487" y="876"/>
                  </a:lnTo>
                  <a:lnTo>
                    <a:pt x="499" y="874"/>
                  </a:lnTo>
                  <a:lnTo>
                    <a:pt x="515" y="876"/>
                  </a:lnTo>
                  <a:lnTo>
                    <a:pt x="520" y="879"/>
                  </a:lnTo>
                  <a:lnTo>
                    <a:pt x="522" y="874"/>
                  </a:lnTo>
                  <a:lnTo>
                    <a:pt x="525" y="867"/>
                  </a:lnTo>
                  <a:lnTo>
                    <a:pt x="527" y="869"/>
                  </a:lnTo>
                  <a:lnTo>
                    <a:pt x="532" y="862"/>
                  </a:lnTo>
                  <a:lnTo>
                    <a:pt x="532" y="865"/>
                  </a:lnTo>
                  <a:lnTo>
                    <a:pt x="532" y="872"/>
                  </a:lnTo>
                  <a:lnTo>
                    <a:pt x="534" y="872"/>
                  </a:lnTo>
                  <a:lnTo>
                    <a:pt x="536" y="867"/>
                  </a:lnTo>
                  <a:lnTo>
                    <a:pt x="541" y="867"/>
                  </a:lnTo>
                  <a:lnTo>
                    <a:pt x="551" y="857"/>
                  </a:lnTo>
                  <a:lnTo>
                    <a:pt x="555" y="850"/>
                  </a:lnTo>
                  <a:lnTo>
                    <a:pt x="560" y="846"/>
                  </a:lnTo>
                  <a:lnTo>
                    <a:pt x="562" y="846"/>
                  </a:lnTo>
                  <a:lnTo>
                    <a:pt x="569" y="841"/>
                  </a:lnTo>
                  <a:lnTo>
                    <a:pt x="572" y="841"/>
                  </a:lnTo>
                  <a:lnTo>
                    <a:pt x="574" y="848"/>
                  </a:lnTo>
                  <a:lnTo>
                    <a:pt x="576" y="846"/>
                  </a:lnTo>
                  <a:lnTo>
                    <a:pt x="579" y="846"/>
                  </a:lnTo>
                  <a:lnTo>
                    <a:pt x="584" y="860"/>
                  </a:lnTo>
                  <a:lnTo>
                    <a:pt x="581" y="867"/>
                  </a:lnTo>
                  <a:lnTo>
                    <a:pt x="584" y="869"/>
                  </a:lnTo>
                  <a:lnTo>
                    <a:pt x="584" y="869"/>
                  </a:lnTo>
                  <a:lnTo>
                    <a:pt x="600" y="869"/>
                  </a:lnTo>
                  <a:lnTo>
                    <a:pt x="602" y="860"/>
                  </a:lnTo>
                  <a:lnTo>
                    <a:pt x="605" y="857"/>
                  </a:lnTo>
                  <a:lnTo>
                    <a:pt x="602" y="850"/>
                  </a:lnTo>
                  <a:lnTo>
                    <a:pt x="610" y="846"/>
                  </a:lnTo>
                  <a:lnTo>
                    <a:pt x="614" y="841"/>
                  </a:lnTo>
                  <a:lnTo>
                    <a:pt x="621" y="841"/>
                  </a:lnTo>
                  <a:lnTo>
                    <a:pt x="636" y="839"/>
                  </a:lnTo>
                  <a:lnTo>
                    <a:pt x="640" y="839"/>
                  </a:lnTo>
                  <a:lnTo>
                    <a:pt x="638" y="841"/>
                  </a:lnTo>
                  <a:lnTo>
                    <a:pt x="647" y="839"/>
                  </a:lnTo>
                  <a:lnTo>
                    <a:pt x="650" y="836"/>
                  </a:lnTo>
                  <a:lnTo>
                    <a:pt x="654" y="836"/>
                  </a:lnTo>
                  <a:lnTo>
                    <a:pt x="659" y="834"/>
                  </a:lnTo>
                  <a:lnTo>
                    <a:pt x="659" y="827"/>
                  </a:lnTo>
                  <a:lnTo>
                    <a:pt x="664" y="827"/>
                  </a:lnTo>
                  <a:lnTo>
                    <a:pt x="664" y="827"/>
                  </a:lnTo>
                  <a:lnTo>
                    <a:pt x="666" y="827"/>
                  </a:lnTo>
                  <a:lnTo>
                    <a:pt x="669" y="824"/>
                  </a:lnTo>
                  <a:lnTo>
                    <a:pt x="671" y="822"/>
                  </a:lnTo>
                  <a:lnTo>
                    <a:pt x="671" y="808"/>
                  </a:lnTo>
                  <a:lnTo>
                    <a:pt x="669" y="808"/>
                  </a:lnTo>
                  <a:lnTo>
                    <a:pt x="669" y="808"/>
                  </a:lnTo>
                  <a:lnTo>
                    <a:pt x="669" y="808"/>
                  </a:lnTo>
                  <a:lnTo>
                    <a:pt x="676" y="808"/>
                  </a:lnTo>
                  <a:lnTo>
                    <a:pt x="676" y="810"/>
                  </a:lnTo>
                  <a:lnTo>
                    <a:pt x="683" y="810"/>
                  </a:lnTo>
                  <a:lnTo>
                    <a:pt x="683" y="813"/>
                  </a:lnTo>
                  <a:lnTo>
                    <a:pt x="695" y="815"/>
                  </a:lnTo>
                  <a:lnTo>
                    <a:pt x="697" y="815"/>
                  </a:lnTo>
                  <a:lnTo>
                    <a:pt x="697" y="813"/>
                  </a:lnTo>
                  <a:lnTo>
                    <a:pt x="697" y="810"/>
                  </a:lnTo>
                  <a:lnTo>
                    <a:pt x="697" y="810"/>
                  </a:lnTo>
                  <a:lnTo>
                    <a:pt x="697" y="808"/>
                  </a:lnTo>
                  <a:lnTo>
                    <a:pt x="697" y="808"/>
                  </a:lnTo>
                  <a:lnTo>
                    <a:pt x="699" y="801"/>
                  </a:lnTo>
                  <a:lnTo>
                    <a:pt x="697" y="794"/>
                  </a:lnTo>
                  <a:lnTo>
                    <a:pt x="692" y="794"/>
                  </a:lnTo>
                  <a:lnTo>
                    <a:pt x="692" y="779"/>
                  </a:lnTo>
                  <a:lnTo>
                    <a:pt x="702" y="779"/>
                  </a:lnTo>
                  <a:lnTo>
                    <a:pt x="699" y="777"/>
                  </a:lnTo>
                  <a:lnTo>
                    <a:pt x="704" y="777"/>
                  </a:lnTo>
                  <a:lnTo>
                    <a:pt x="706" y="772"/>
                  </a:lnTo>
                  <a:lnTo>
                    <a:pt x="711" y="772"/>
                  </a:lnTo>
                  <a:lnTo>
                    <a:pt x="714" y="770"/>
                  </a:lnTo>
                  <a:lnTo>
                    <a:pt x="721" y="768"/>
                  </a:lnTo>
                  <a:lnTo>
                    <a:pt x="725" y="775"/>
                  </a:lnTo>
                  <a:lnTo>
                    <a:pt x="730" y="777"/>
                  </a:lnTo>
                  <a:lnTo>
                    <a:pt x="730" y="772"/>
                  </a:lnTo>
                  <a:lnTo>
                    <a:pt x="732" y="772"/>
                  </a:lnTo>
                  <a:lnTo>
                    <a:pt x="732" y="770"/>
                  </a:lnTo>
                  <a:lnTo>
                    <a:pt x="744" y="779"/>
                  </a:lnTo>
                  <a:lnTo>
                    <a:pt x="754" y="782"/>
                  </a:lnTo>
                  <a:lnTo>
                    <a:pt x="754" y="784"/>
                  </a:lnTo>
                  <a:lnTo>
                    <a:pt x="758" y="784"/>
                  </a:lnTo>
                  <a:lnTo>
                    <a:pt x="758" y="789"/>
                  </a:lnTo>
                  <a:lnTo>
                    <a:pt x="758" y="789"/>
                  </a:lnTo>
                  <a:lnTo>
                    <a:pt x="773" y="789"/>
                  </a:lnTo>
                  <a:lnTo>
                    <a:pt x="787" y="791"/>
                  </a:lnTo>
                  <a:lnTo>
                    <a:pt x="787" y="794"/>
                  </a:lnTo>
                  <a:lnTo>
                    <a:pt x="791" y="796"/>
                  </a:lnTo>
                  <a:lnTo>
                    <a:pt x="801" y="798"/>
                  </a:lnTo>
                  <a:lnTo>
                    <a:pt x="803" y="798"/>
                  </a:lnTo>
                  <a:lnTo>
                    <a:pt x="806" y="798"/>
                  </a:lnTo>
                  <a:lnTo>
                    <a:pt x="820" y="798"/>
                  </a:lnTo>
                  <a:lnTo>
                    <a:pt x="822" y="796"/>
                  </a:lnTo>
                  <a:lnTo>
                    <a:pt x="832" y="798"/>
                  </a:lnTo>
                  <a:lnTo>
                    <a:pt x="834" y="794"/>
                  </a:lnTo>
                  <a:lnTo>
                    <a:pt x="832" y="789"/>
                  </a:lnTo>
                  <a:lnTo>
                    <a:pt x="841" y="794"/>
                  </a:lnTo>
                  <a:lnTo>
                    <a:pt x="841" y="794"/>
                  </a:lnTo>
                  <a:lnTo>
                    <a:pt x="843" y="801"/>
                  </a:lnTo>
                  <a:lnTo>
                    <a:pt x="846" y="798"/>
                  </a:lnTo>
                  <a:lnTo>
                    <a:pt x="851" y="803"/>
                  </a:lnTo>
                  <a:lnTo>
                    <a:pt x="851" y="798"/>
                  </a:lnTo>
                  <a:lnTo>
                    <a:pt x="855" y="801"/>
                  </a:lnTo>
                  <a:lnTo>
                    <a:pt x="855" y="796"/>
                  </a:lnTo>
                  <a:lnTo>
                    <a:pt x="869" y="808"/>
                  </a:lnTo>
                  <a:lnTo>
                    <a:pt x="874" y="808"/>
                  </a:lnTo>
                  <a:lnTo>
                    <a:pt x="874" y="813"/>
                  </a:lnTo>
                  <a:lnTo>
                    <a:pt x="877" y="813"/>
                  </a:lnTo>
                  <a:lnTo>
                    <a:pt x="881" y="803"/>
                  </a:lnTo>
                  <a:lnTo>
                    <a:pt x="884" y="803"/>
                  </a:lnTo>
                  <a:lnTo>
                    <a:pt x="888" y="801"/>
                  </a:lnTo>
                  <a:lnTo>
                    <a:pt x="888" y="798"/>
                  </a:lnTo>
                  <a:lnTo>
                    <a:pt x="893" y="789"/>
                  </a:lnTo>
                  <a:lnTo>
                    <a:pt x="893" y="791"/>
                  </a:lnTo>
                  <a:lnTo>
                    <a:pt x="898" y="787"/>
                  </a:lnTo>
                  <a:lnTo>
                    <a:pt x="905" y="794"/>
                  </a:lnTo>
                  <a:lnTo>
                    <a:pt x="910" y="794"/>
                  </a:lnTo>
                  <a:lnTo>
                    <a:pt x="912" y="794"/>
                  </a:lnTo>
                  <a:lnTo>
                    <a:pt x="912" y="791"/>
                  </a:lnTo>
                  <a:lnTo>
                    <a:pt x="917" y="794"/>
                  </a:lnTo>
                  <a:lnTo>
                    <a:pt x="921" y="794"/>
                  </a:lnTo>
                  <a:lnTo>
                    <a:pt x="919" y="789"/>
                  </a:lnTo>
                  <a:lnTo>
                    <a:pt x="931" y="794"/>
                  </a:lnTo>
                  <a:lnTo>
                    <a:pt x="931" y="789"/>
                  </a:lnTo>
                  <a:lnTo>
                    <a:pt x="933" y="789"/>
                  </a:lnTo>
                  <a:lnTo>
                    <a:pt x="936" y="789"/>
                  </a:lnTo>
                  <a:lnTo>
                    <a:pt x="940" y="789"/>
                  </a:lnTo>
                  <a:lnTo>
                    <a:pt x="940" y="791"/>
                  </a:lnTo>
                  <a:lnTo>
                    <a:pt x="945" y="794"/>
                  </a:lnTo>
                  <a:lnTo>
                    <a:pt x="945" y="794"/>
                  </a:lnTo>
                  <a:lnTo>
                    <a:pt x="947" y="796"/>
                  </a:lnTo>
                  <a:lnTo>
                    <a:pt x="947" y="801"/>
                  </a:lnTo>
                  <a:lnTo>
                    <a:pt x="950" y="798"/>
                  </a:lnTo>
                  <a:lnTo>
                    <a:pt x="952" y="798"/>
                  </a:lnTo>
                  <a:lnTo>
                    <a:pt x="950" y="796"/>
                  </a:lnTo>
                  <a:lnTo>
                    <a:pt x="952" y="796"/>
                  </a:lnTo>
                  <a:lnTo>
                    <a:pt x="954" y="798"/>
                  </a:lnTo>
                  <a:lnTo>
                    <a:pt x="952" y="798"/>
                  </a:lnTo>
                  <a:lnTo>
                    <a:pt x="952" y="801"/>
                  </a:lnTo>
                  <a:lnTo>
                    <a:pt x="957" y="798"/>
                  </a:lnTo>
                  <a:lnTo>
                    <a:pt x="959" y="798"/>
                  </a:lnTo>
                  <a:lnTo>
                    <a:pt x="964" y="789"/>
                  </a:lnTo>
                  <a:lnTo>
                    <a:pt x="964" y="789"/>
                  </a:lnTo>
                  <a:lnTo>
                    <a:pt x="964" y="784"/>
                  </a:lnTo>
                  <a:lnTo>
                    <a:pt x="964" y="784"/>
                  </a:lnTo>
                  <a:lnTo>
                    <a:pt x="964" y="782"/>
                  </a:lnTo>
                  <a:lnTo>
                    <a:pt x="962" y="779"/>
                  </a:lnTo>
                  <a:lnTo>
                    <a:pt x="964" y="779"/>
                  </a:lnTo>
                  <a:lnTo>
                    <a:pt x="964" y="770"/>
                  </a:lnTo>
                  <a:lnTo>
                    <a:pt x="969" y="772"/>
                  </a:lnTo>
                  <a:lnTo>
                    <a:pt x="971" y="758"/>
                  </a:lnTo>
                  <a:lnTo>
                    <a:pt x="971" y="754"/>
                  </a:lnTo>
                  <a:lnTo>
                    <a:pt x="973" y="754"/>
                  </a:lnTo>
                  <a:lnTo>
                    <a:pt x="973" y="751"/>
                  </a:lnTo>
                  <a:lnTo>
                    <a:pt x="971" y="746"/>
                  </a:lnTo>
                  <a:lnTo>
                    <a:pt x="969" y="746"/>
                  </a:lnTo>
                  <a:lnTo>
                    <a:pt x="969" y="742"/>
                  </a:lnTo>
                  <a:lnTo>
                    <a:pt x="964" y="737"/>
                  </a:lnTo>
                  <a:lnTo>
                    <a:pt x="964" y="735"/>
                  </a:lnTo>
                  <a:lnTo>
                    <a:pt x="969" y="732"/>
                  </a:lnTo>
                  <a:lnTo>
                    <a:pt x="971" y="735"/>
                  </a:lnTo>
                  <a:lnTo>
                    <a:pt x="973" y="732"/>
                  </a:lnTo>
                  <a:lnTo>
                    <a:pt x="971" y="730"/>
                  </a:lnTo>
                  <a:lnTo>
                    <a:pt x="971" y="728"/>
                  </a:lnTo>
                  <a:lnTo>
                    <a:pt x="969" y="723"/>
                  </a:lnTo>
                  <a:lnTo>
                    <a:pt x="969" y="720"/>
                  </a:lnTo>
                  <a:lnTo>
                    <a:pt x="971" y="720"/>
                  </a:lnTo>
                  <a:lnTo>
                    <a:pt x="971" y="718"/>
                  </a:lnTo>
                  <a:lnTo>
                    <a:pt x="969" y="716"/>
                  </a:lnTo>
                  <a:lnTo>
                    <a:pt x="969" y="716"/>
                  </a:lnTo>
                  <a:lnTo>
                    <a:pt x="966" y="711"/>
                  </a:lnTo>
                  <a:lnTo>
                    <a:pt x="966" y="711"/>
                  </a:lnTo>
                  <a:lnTo>
                    <a:pt x="969" y="709"/>
                  </a:lnTo>
                  <a:lnTo>
                    <a:pt x="973" y="709"/>
                  </a:lnTo>
                  <a:lnTo>
                    <a:pt x="973" y="706"/>
                  </a:lnTo>
                  <a:lnTo>
                    <a:pt x="978" y="704"/>
                  </a:lnTo>
                  <a:lnTo>
                    <a:pt x="988" y="716"/>
                  </a:lnTo>
                  <a:lnTo>
                    <a:pt x="1002" y="725"/>
                  </a:lnTo>
                  <a:lnTo>
                    <a:pt x="1004" y="720"/>
                  </a:lnTo>
                  <a:lnTo>
                    <a:pt x="1006" y="723"/>
                  </a:lnTo>
                  <a:lnTo>
                    <a:pt x="1004" y="720"/>
                  </a:lnTo>
                  <a:lnTo>
                    <a:pt x="1006" y="716"/>
                  </a:lnTo>
                  <a:lnTo>
                    <a:pt x="1006" y="716"/>
                  </a:lnTo>
                  <a:lnTo>
                    <a:pt x="1002" y="716"/>
                  </a:lnTo>
                  <a:lnTo>
                    <a:pt x="999" y="713"/>
                  </a:lnTo>
                  <a:lnTo>
                    <a:pt x="1004" y="709"/>
                  </a:lnTo>
                  <a:lnTo>
                    <a:pt x="1006" y="711"/>
                  </a:lnTo>
                  <a:lnTo>
                    <a:pt x="1009" y="709"/>
                  </a:lnTo>
                  <a:lnTo>
                    <a:pt x="1006" y="706"/>
                  </a:lnTo>
                  <a:lnTo>
                    <a:pt x="1006" y="706"/>
                  </a:lnTo>
                  <a:lnTo>
                    <a:pt x="1011" y="706"/>
                  </a:lnTo>
                  <a:lnTo>
                    <a:pt x="1011" y="690"/>
                  </a:lnTo>
                  <a:lnTo>
                    <a:pt x="1021" y="699"/>
                  </a:lnTo>
                  <a:lnTo>
                    <a:pt x="1030" y="699"/>
                  </a:lnTo>
                  <a:lnTo>
                    <a:pt x="1030" y="692"/>
                  </a:lnTo>
                  <a:lnTo>
                    <a:pt x="1037" y="697"/>
                  </a:lnTo>
                  <a:lnTo>
                    <a:pt x="1044" y="699"/>
                  </a:lnTo>
                  <a:lnTo>
                    <a:pt x="1044" y="687"/>
                  </a:lnTo>
                  <a:lnTo>
                    <a:pt x="1047" y="685"/>
                  </a:lnTo>
                  <a:lnTo>
                    <a:pt x="1047" y="680"/>
                  </a:lnTo>
                  <a:lnTo>
                    <a:pt x="1049" y="678"/>
                  </a:lnTo>
                  <a:lnTo>
                    <a:pt x="1044" y="676"/>
                  </a:lnTo>
                  <a:lnTo>
                    <a:pt x="1047" y="676"/>
                  </a:lnTo>
                  <a:lnTo>
                    <a:pt x="1049" y="666"/>
                  </a:lnTo>
                  <a:lnTo>
                    <a:pt x="1040" y="645"/>
                  </a:lnTo>
                  <a:lnTo>
                    <a:pt x="1054" y="643"/>
                  </a:lnTo>
                  <a:lnTo>
                    <a:pt x="1051" y="631"/>
                  </a:lnTo>
                  <a:lnTo>
                    <a:pt x="1063" y="638"/>
                  </a:lnTo>
                  <a:lnTo>
                    <a:pt x="1061" y="631"/>
                  </a:lnTo>
                  <a:lnTo>
                    <a:pt x="1058" y="626"/>
                  </a:lnTo>
                  <a:lnTo>
                    <a:pt x="1056" y="624"/>
                  </a:lnTo>
                  <a:lnTo>
                    <a:pt x="1058" y="617"/>
                  </a:lnTo>
                  <a:lnTo>
                    <a:pt x="1054" y="614"/>
                  </a:lnTo>
                  <a:lnTo>
                    <a:pt x="1054" y="612"/>
                  </a:lnTo>
                  <a:lnTo>
                    <a:pt x="1054" y="612"/>
                  </a:lnTo>
                  <a:lnTo>
                    <a:pt x="1051" y="612"/>
                  </a:lnTo>
                  <a:lnTo>
                    <a:pt x="1047" y="609"/>
                  </a:lnTo>
                  <a:lnTo>
                    <a:pt x="1047" y="612"/>
                  </a:lnTo>
                  <a:lnTo>
                    <a:pt x="1044" y="609"/>
                  </a:lnTo>
                  <a:lnTo>
                    <a:pt x="1044" y="609"/>
                  </a:lnTo>
                  <a:lnTo>
                    <a:pt x="1044" y="607"/>
                  </a:lnTo>
                  <a:lnTo>
                    <a:pt x="1044" y="609"/>
                  </a:lnTo>
                  <a:lnTo>
                    <a:pt x="1035" y="607"/>
                  </a:lnTo>
                  <a:lnTo>
                    <a:pt x="1037" y="600"/>
                  </a:lnTo>
                  <a:lnTo>
                    <a:pt x="1035" y="602"/>
                  </a:lnTo>
                  <a:lnTo>
                    <a:pt x="1035" y="598"/>
                  </a:lnTo>
                  <a:lnTo>
                    <a:pt x="1035" y="593"/>
                  </a:lnTo>
                  <a:lnTo>
                    <a:pt x="1035" y="593"/>
                  </a:lnTo>
                  <a:lnTo>
                    <a:pt x="1035" y="593"/>
                  </a:lnTo>
                  <a:lnTo>
                    <a:pt x="1032" y="593"/>
                  </a:lnTo>
                  <a:lnTo>
                    <a:pt x="1035" y="591"/>
                  </a:lnTo>
                  <a:lnTo>
                    <a:pt x="1032" y="588"/>
                  </a:lnTo>
                  <a:lnTo>
                    <a:pt x="1035" y="586"/>
                  </a:lnTo>
                  <a:lnTo>
                    <a:pt x="1030" y="586"/>
                  </a:lnTo>
                  <a:lnTo>
                    <a:pt x="1032" y="583"/>
                  </a:lnTo>
                  <a:lnTo>
                    <a:pt x="1030" y="583"/>
                  </a:lnTo>
                  <a:lnTo>
                    <a:pt x="1030" y="576"/>
                  </a:lnTo>
                  <a:lnTo>
                    <a:pt x="1023" y="572"/>
                  </a:lnTo>
                  <a:lnTo>
                    <a:pt x="1025" y="569"/>
                  </a:lnTo>
                  <a:lnTo>
                    <a:pt x="1025" y="560"/>
                  </a:lnTo>
                  <a:lnTo>
                    <a:pt x="1023" y="555"/>
                  </a:lnTo>
                  <a:lnTo>
                    <a:pt x="1023" y="553"/>
                  </a:lnTo>
                  <a:lnTo>
                    <a:pt x="1021" y="553"/>
                  </a:lnTo>
                  <a:lnTo>
                    <a:pt x="1021" y="543"/>
                  </a:lnTo>
                  <a:lnTo>
                    <a:pt x="1018" y="543"/>
                  </a:lnTo>
                  <a:lnTo>
                    <a:pt x="1021" y="541"/>
                  </a:lnTo>
                  <a:lnTo>
                    <a:pt x="1018" y="541"/>
                  </a:lnTo>
                  <a:lnTo>
                    <a:pt x="1021" y="536"/>
                  </a:lnTo>
                  <a:lnTo>
                    <a:pt x="1011" y="532"/>
                  </a:lnTo>
                  <a:lnTo>
                    <a:pt x="1011" y="527"/>
                  </a:lnTo>
                  <a:lnTo>
                    <a:pt x="1009" y="522"/>
                  </a:lnTo>
                  <a:lnTo>
                    <a:pt x="1004" y="520"/>
                  </a:lnTo>
                  <a:lnTo>
                    <a:pt x="1006" y="515"/>
                  </a:lnTo>
                  <a:lnTo>
                    <a:pt x="1006" y="503"/>
                  </a:lnTo>
                  <a:lnTo>
                    <a:pt x="999" y="498"/>
                  </a:lnTo>
                  <a:lnTo>
                    <a:pt x="999" y="494"/>
                  </a:lnTo>
                  <a:lnTo>
                    <a:pt x="1002" y="494"/>
                  </a:lnTo>
                  <a:lnTo>
                    <a:pt x="995" y="487"/>
                  </a:lnTo>
                  <a:lnTo>
                    <a:pt x="999" y="477"/>
                  </a:lnTo>
                  <a:lnTo>
                    <a:pt x="999" y="475"/>
                  </a:lnTo>
                  <a:lnTo>
                    <a:pt x="997" y="465"/>
                  </a:lnTo>
                  <a:lnTo>
                    <a:pt x="997" y="463"/>
                  </a:lnTo>
                  <a:lnTo>
                    <a:pt x="997" y="461"/>
                  </a:lnTo>
                  <a:lnTo>
                    <a:pt x="999" y="454"/>
                  </a:lnTo>
                  <a:lnTo>
                    <a:pt x="997" y="454"/>
                  </a:lnTo>
                  <a:lnTo>
                    <a:pt x="992" y="454"/>
                  </a:lnTo>
                  <a:lnTo>
                    <a:pt x="988" y="451"/>
                  </a:lnTo>
                  <a:lnTo>
                    <a:pt x="990" y="442"/>
                  </a:lnTo>
                  <a:lnTo>
                    <a:pt x="997" y="428"/>
                  </a:lnTo>
                  <a:lnTo>
                    <a:pt x="999" y="430"/>
                  </a:lnTo>
                  <a:lnTo>
                    <a:pt x="1016" y="418"/>
                  </a:lnTo>
                  <a:lnTo>
                    <a:pt x="1016" y="413"/>
                  </a:lnTo>
                  <a:lnTo>
                    <a:pt x="1009" y="409"/>
                  </a:lnTo>
                  <a:lnTo>
                    <a:pt x="1011" y="402"/>
                  </a:lnTo>
                  <a:lnTo>
                    <a:pt x="1016" y="397"/>
                  </a:lnTo>
                  <a:lnTo>
                    <a:pt x="1016" y="390"/>
                  </a:lnTo>
                  <a:lnTo>
                    <a:pt x="1021" y="385"/>
                  </a:lnTo>
                  <a:lnTo>
                    <a:pt x="1030" y="383"/>
                  </a:lnTo>
                  <a:lnTo>
                    <a:pt x="1040" y="380"/>
                  </a:lnTo>
                  <a:lnTo>
                    <a:pt x="1044" y="371"/>
                  </a:lnTo>
                  <a:lnTo>
                    <a:pt x="1044" y="371"/>
                  </a:lnTo>
                  <a:lnTo>
                    <a:pt x="1047" y="366"/>
                  </a:lnTo>
                  <a:lnTo>
                    <a:pt x="1049" y="371"/>
                  </a:lnTo>
                  <a:lnTo>
                    <a:pt x="1047" y="376"/>
                  </a:lnTo>
                  <a:lnTo>
                    <a:pt x="1049" y="376"/>
                  </a:lnTo>
                  <a:lnTo>
                    <a:pt x="1054" y="376"/>
                  </a:lnTo>
                  <a:lnTo>
                    <a:pt x="1058" y="371"/>
                  </a:lnTo>
                  <a:lnTo>
                    <a:pt x="1049" y="364"/>
                  </a:lnTo>
                  <a:lnTo>
                    <a:pt x="1051" y="357"/>
                  </a:lnTo>
                  <a:lnTo>
                    <a:pt x="1054" y="357"/>
                  </a:lnTo>
                  <a:lnTo>
                    <a:pt x="1056" y="350"/>
                  </a:lnTo>
                  <a:lnTo>
                    <a:pt x="1058" y="338"/>
                  </a:lnTo>
                  <a:lnTo>
                    <a:pt x="1065" y="331"/>
                  </a:lnTo>
                  <a:lnTo>
                    <a:pt x="1065" y="331"/>
                  </a:lnTo>
                  <a:lnTo>
                    <a:pt x="1070" y="331"/>
                  </a:lnTo>
                  <a:lnTo>
                    <a:pt x="1075" y="333"/>
                  </a:lnTo>
                  <a:lnTo>
                    <a:pt x="1082" y="326"/>
                  </a:lnTo>
                  <a:lnTo>
                    <a:pt x="1077" y="319"/>
                  </a:lnTo>
                  <a:lnTo>
                    <a:pt x="1077" y="317"/>
                  </a:lnTo>
                  <a:lnTo>
                    <a:pt x="1084" y="312"/>
                  </a:lnTo>
                  <a:lnTo>
                    <a:pt x="1084" y="312"/>
                  </a:lnTo>
                  <a:lnTo>
                    <a:pt x="1084" y="309"/>
                  </a:lnTo>
                  <a:lnTo>
                    <a:pt x="1082" y="307"/>
                  </a:lnTo>
                  <a:lnTo>
                    <a:pt x="1082" y="307"/>
                  </a:lnTo>
                  <a:lnTo>
                    <a:pt x="1080" y="307"/>
                  </a:lnTo>
                  <a:lnTo>
                    <a:pt x="1082" y="302"/>
                  </a:lnTo>
                  <a:lnTo>
                    <a:pt x="1080" y="300"/>
                  </a:lnTo>
                  <a:lnTo>
                    <a:pt x="1082" y="295"/>
                  </a:lnTo>
                  <a:lnTo>
                    <a:pt x="1087" y="298"/>
                  </a:lnTo>
                  <a:lnTo>
                    <a:pt x="1087" y="295"/>
                  </a:lnTo>
                  <a:lnTo>
                    <a:pt x="1082" y="293"/>
                  </a:lnTo>
                  <a:lnTo>
                    <a:pt x="1082" y="295"/>
                  </a:lnTo>
                  <a:lnTo>
                    <a:pt x="1077" y="293"/>
                  </a:lnTo>
                  <a:lnTo>
                    <a:pt x="1080" y="293"/>
                  </a:lnTo>
                  <a:lnTo>
                    <a:pt x="1077" y="288"/>
                  </a:lnTo>
                  <a:lnTo>
                    <a:pt x="1082" y="286"/>
                  </a:lnTo>
                  <a:lnTo>
                    <a:pt x="1087" y="293"/>
                  </a:lnTo>
                  <a:lnTo>
                    <a:pt x="1091" y="288"/>
                  </a:lnTo>
                  <a:lnTo>
                    <a:pt x="1101" y="286"/>
                  </a:lnTo>
                  <a:lnTo>
                    <a:pt x="1101" y="288"/>
                  </a:lnTo>
                  <a:lnTo>
                    <a:pt x="1106" y="288"/>
                  </a:lnTo>
                  <a:lnTo>
                    <a:pt x="1103" y="293"/>
                  </a:lnTo>
                  <a:lnTo>
                    <a:pt x="1101" y="295"/>
                  </a:lnTo>
                  <a:lnTo>
                    <a:pt x="1106" y="293"/>
                  </a:lnTo>
                  <a:lnTo>
                    <a:pt x="1106" y="295"/>
                  </a:lnTo>
                  <a:lnTo>
                    <a:pt x="1108" y="293"/>
                  </a:lnTo>
                  <a:lnTo>
                    <a:pt x="1110" y="293"/>
                  </a:lnTo>
                  <a:lnTo>
                    <a:pt x="1120" y="300"/>
                  </a:lnTo>
                  <a:lnTo>
                    <a:pt x="1120" y="307"/>
                  </a:lnTo>
                  <a:lnTo>
                    <a:pt x="1129" y="309"/>
                  </a:lnTo>
                  <a:lnTo>
                    <a:pt x="1129" y="312"/>
                  </a:lnTo>
                  <a:lnTo>
                    <a:pt x="1136" y="312"/>
                  </a:lnTo>
                  <a:lnTo>
                    <a:pt x="1139" y="317"/>
                  </a:lnTo>
                  <a:lnTo>
                    <a:pt x="1141" y="312"/>
                  </a:lnTo>
                  <a:lnTo>
                    <a:pt x="1141" y="314"/>
                  </a:lnTo>
                  <a:lnTo>
                    <a:pt x="1146" y="314"/>
                  </a:lnTo>
                  <a:lnTo>
                    <a:pt x="1153" y="312"/>
                  </a:lnTo>
                  <a:lnTo>
                    <a:pt x="1158" y="305"/>
                  </a:lnTo>
                  <a:lnTo>
                    <a:pt x="1158" y="295"/>
                  </a:lnTo>
                  <a:lnTo>
                    <a:pt x="1160" y="291"/>
                  </a:lnTo>
                  <a:lnTo>
                    <a:pt x="1160" y="284"/>
                  </a:lnTo>
                  <a:lnTo>
                    <a:pt x="1165" y="279"/>
                  </a:lnTo>
                  <a:lnTo>
                    <a:pt x="1162" y="272"/>
                  </a:lnTo>
                  <a:lnTo>
                    <a:pt x="1165" y="269"/>
                  </a:lnTo>
                  <a:lnTo>
                    <a:pt x="1179" y="274"/>
                  </a:lnTo>
                  <a:lnTo>
                    <a:pt x="1184" y="269"/>
                  </a:lnTo>
                  <a:lnTo>
                    <a:pt x="1188" y="269"/>
                  </a:lnTo>
                  <a:lnTo>
                    <a:pt x="1191" y="269"/>
                  </a:lnTo>
                  <a:lnTo>
                    <a:pt x="1200" y="253"/>
                  </a:lnTo>
                  <a:lnTo>
                    <a:pt x="1203" y="246"/>
                  </a:lnTo>
                  <a:lnTo>
                    <a:pt x="1207" y="241"/>
                  </a:lnTo>
                  <a:lnTo>
                    <a:pt x="1217" y="222"/>
                  </a:lnTo>
                  <a:lnTo>
                    <a:pt x="1221" y="208"/>
                  </a:lnTo>
                  <a:lnTo>
                    <a:pt x="1231" y="203"/>
                  </a:lnTo>
                  <a:lnTo>
                    <a:pt x="1236" y="180"/>
                  </a:lnTo>
                  <a:lnTo>
                    <a:pt x="1233" y="175"/>
                  </a:lnTo>
                  <a:lnTo>
                    <a:pt x="1233" y="175"/>
                  </a:lnTo>
                  <a:close/>
                </a:path>
              </a:pathLst>
            </a:custGeom>
            <a:solidFill>
              <a:srgbClr val="433356">
                <a:lumMod val="20000"/>
                <a:lumOff val="8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61" name="Freeform 8"/>
            <p:cNvSpPr>
              <a:spLocks/>
            </p:cNvSpPr>
            <p:nvPr/>
          </p:nvSpPr>
          <p:spPr bwMode="auto">
            <a:xfrm>
              <a:off x="2590" y="1046"/>
              <a:ext cx="983" cy="899"/>
            </a:xfrm>
            <a:custGeom>
              <a:avLst/>
              <a:gdLst>
                <a:gd name="T0" fmla="*/ 974 w 983"/>
                <a:gd name="T1" fmla="*/ 727 h 899"/>
                <a:gd name="T2" fmla="*/ 933 w 983"/>
                <a:gd name="T3" fmla="*/ 663 h 899"/>
                <a:gd name="T4" fmla="*/ 886 w 983"/>
                <a:gd name="T5" fmla="*/ 585 h 899"/>
                <a:gd name="T6" fmla="*/ 851 w 983"/>
                <a:gd name="T7" fmla="*/ 519 h 899"/>
                <a:gd name="T8" fmla="*/ 792 w 983"/>
                <a:gd name="T9" fmla="*/ 496 h 899"/>
                <a:gd name="T10" fmla="*/ 749 w 983"/>
                <a:gd name="T11" fmla="*/ 444 h 899"/>
                <a:gd name="T12" fmla="*/ 780 w 983"/>
                <a:gd name="T13" fmla="*/ 418 h 899"/>
                <a:gd name="T14" fmla="*/ 827 w 983"/>
                <a:gd name="T15" fmla="*/ 394 h 899"/>
                <a:gd name="T16" fmla="*/ 900 w 983"/>
                <a:gd name="T17" fmla="*/ 351 h 899"/>
                <a:gd name="T18" fmla="*/ 926 w 983"/>
                <a:gd name="T19" fmla="*/ 266 h 899"/>
                <a:gd name="T20" fmla="*/ 853 w 983"/>
                <a:gd name="T21" fmla="*/ 198 h 899"/>
                <a:gd name="T22" fmla="*/ 773 w 983"/>
                <a:gd name="T23" fmla="*/ 222 h 899"/>
                <a:gd name="T24" fmla="*/ 707 w 983"/>
                <a:gd name="T25" fmla="*/ 189 h 899"/>
                <a:gd name="T26" fmla="*/ 633 w 983"/>
                <a:gd name="T27" fmla="*/ 226 h 899"/>
                <a:gd name="T28" fmla="*/ 641 w 983"/>
                <a:gd name="T29" fmla="*/ 151 h 899"/>
                <a:gd name="T30" fmla="*/ 556 w 983"/>
                <a:gd name="T31" fmla="*/ 132 h 899"/>
                <a:gd name="T32" fmla="*/ 478 w 983"/>
                <a:gd name="T33" fmla="*/ 63 h 899"/>
                <a:gd name="T34" fmla="*/ 362 w 983"/>
                <a:gd name="T35" fmla="*/ 4 h 899"/>
                <a:gd name="T36" fmla="*/ 352 w 983"/>
                <a:gd name="T37" fmla="*/ 111 h 899"/>
                <a:gd name="T38" fmla="*/ 350 w 983"/>
                <a:gd name="T39" fmla="*/ 231 h 899"/>
                <a:gd name="T40" fmla="*/ 381 w 983"/>
                <a:gd name="T41" fmla="*/ 292 h 899"/>
                <a:gd name="T42" fmla="*/ 336 w 983"/>
                <a:gd name="T43" fmla="*/ 285 h 899"/>
                <a:gd name="T44" fmla="*/ 291 w 983"/>
                <a:gd name="T45" fmla="*/ 266 h 899"/>
                <a:gd name="T46" fmla="*/ 248 w 983"/>
                <a:gd name="T47" fmla="*/ 278 h 899"/>
                <a:gd name="T48" fmla="*/ 234 w 983"/>
                <a:gd name="T49" fmla="*/ 323 h 899"/>
                <a:gd name="T50" fmla="*/ 211 w 983"/>
                <a:gd name="T51" fmla="*/ 311 h 899"/>
                <a:gd name="T52" fmla="*/ 180 w 983"/>
                <a:gd name="T53" fmla="*/ 281 h 899"/>
                <a:gd name="T54" fmla="*/ 130 w 983"/>
                <a:gd name="T55" fmla="*/ 264 h 899"/>
                <a:gd name="T56" fmla="*/ 90 w 983"/>
                <a:gd name="T57" fmla="*/ 283 h 899"/>
                <a:gd name="T58" fmla="*/ 38 w 983"/>
                <a:gd name="T59" fmla="*/ 259 h 899"/>
                <a:gd name="T60" fmla="*/ 36 w 983"/>
                <a:gd name="T61" fmla="*/ 309 h 899"/>
                <a:gd name="T62" fmla="*/ 43 w 983"/>
                <a:gd name="T63" fmla="*/ 347 h 899"/>
                <a:gd name="T64" fmla="*/ 29 w 983"/>
                <a:gd name="T65" fmla="*/ 394 h 899"/>
                <a:gd name="T66" fmla="*/ 5 w 983"/>
                <a:gd name="T67" fmla="*/ 420 h 899"/>
                <a:gd name="T68" fmla="*/ 52 w 983"/>
                <a:gd name="T69" fmla="*/ 465 h 899"/>
                <a:gd name="T70" fmla="*/ 67 w 983"/>
                <a:gd name="T71" fmla="*/ 493 h 899"/>
                <a:gd name="T72" fmla="*/ 81 w 983"/>
                <a:gd name="T73" fmla="*/ 526 h 899"/>
                <a:gd name="T74" fmla="*/ 126 w 983"/>
                <a:gd name="T75" fmla="*/ 540 h 899"/>
                <a:gd name="T76" fmla="*/ 168 w 983"/>
                <a:gd name="T77" fmla="*/ 536 h 899"/>
                <a:gd name="T78" fmla="*/ 163 w 983"/>
                <a:gd name="T79" fmla="*/ 583 h 899"/>
                <a:gd name="T80" fmla="*/ 178 w 983"/>
                <a:gd name="T81" fmla="*/ 642 h 899"/>
                <a:gd name="T82" fmla="*/ 152 w 983"/>
                <a:gd name="T83" fmla="*/ 668 h 899"/>
                <a:gd name="T84" fmla="*/ 166 w 983"/>
                <a:gd name="T85" fmla="*/ 708 h 899"/>
                <a:gd name="T86" fmla="*/ 201 w 983"/>
                <a:gd name="T87" fmla="*/ 760 h 899"/>
                <a:gd name="T88" fmla="*/ 251 w 983"/>
                <a:gd name="T89" fmla="*/ 744 h 899"/>
                <a:gd name="T90" fmla="*/ 281 w 983"/>
                <a:gd name="T91" fmla="*/ 718 h 899"/>
                <a:gd name="T92" fmla="*/ 305 w 983"/>
                <a:gd name="T93" fmla="*/ 732 h 899"/>
                <a:gd name="T94" fmla="*/ 326 w 983"/>
                <a:gd name="T95" fmla="*/ 729 h 899"/>
                <a:gd name="T96" fmla="*/ 359 w 983"/>
                <a:gd name="T97" fmla="*/ 748 h 899"/>
                <a:gd name="T98" fmla="*/ 397 w 983"/>
                <a:gd name="T99" fmla="*/ 734 h 899"/>
                <a:gd name="T100" fmla="*/ 437 w 983"/>
                <a:gd name="T101" fmla="*/ 703 h 899"/>
                <a:gd name="T102" fmla="*/ 470 w 983"/>
                <a:gd name="T103" fmla="*/ 751 h 899"/>
                <a:gd name="T104" fmla="*/ 577 w 983"/>
                <a:gd name="T105" fmla="*/ 736 h 899"/>
                <a:gd name="T106" fmla="*/ 650 w 983"/>
                <a:gd name="T107" fmla="*/ 831 h 899"/>
                <a:gd name="T108" fmla="*/ 700 w 983"/>
                <a:gd name="T109" fmla="*/ 878 h 899"/>
                <a:gd name="T110" fmla="*/ 737 w 983"/>
                <a:gd name="T111" fmla="*/ 873 h 899"/>
                <a:gd name="T112" fmla="*/ 768 w 983"/>
                <a:gd name="T113" fmla="*/ 885 h 899"/>
                <a:gd name="T114" fmla="*/ 799 w 983"/>
                <a:gd name="T115" fmla="*/ 869 h 899"/>
                <a:gd name="T116" fmla="*/ 846 w 983"/>
                <a:gd name="T117" fmla="*/ 817 h 899"/>
                <a:gd name="T118" fmla="*/ 879 w 983"/>
                <a:gd name="T119" fmla="*/ 805 h 899"/>
                <a:gd name="T120" fmla="*/ 938 w 983"/>
                <a:gd name="T121" fmla="*/ 779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899">
                  <a:moveTo>
                    <a:pt x="983" y="793"/>
                  </a:moveTo>
                  <a:lnTo>
                    <a:pt x="981" y="788"/>
                  </a:lnTo>
                  <a:lnTo>
                    <a:pt x="978" y="784"/>
                  </a:lnTo>
                  <a:lnTo>
                    <a:pt x="969" y="777"/>
                  </a:lnTo>
                  <a:lnTo>
                    <a:pt x="967" y="770"/>
                  </a:lnTo>
                  <a:lnTo>
                    <a:pt x="967" y="767"/>
                  </a:lnTo>
                  <a:lnTo>
                    <a:pt x="971" y="760"/>
                  </a:lnTo>
                  <a:lnTo>
                    <a:pt x="971" y="755"/>
                  </a:lnTo>
                  <a:lnTo>
                    <a:pt x="967" y="753"/>
                  </a:lnTo>
                  <a:lnTo>
                    <a:pt x="969" y="751"/>
                  </a:lnTo>
                  <a:lnTo>
                    <a:pt x="967" y="741"/>
                  </a:lnTo>
                  <a:lnTo>
                    <a:pt x="969" y="736"/>
                  </a:lnTo>
                  <a:lnTo>
                    <a:pt x="969" y="732"/>
                  </a:lnTo>
                  <a:lnTo>
                    <a:pt x="971" y="732"/>
                  </a:lnTo>
                  <a:lnTo>
                    <a:pt x="974" y="727"/>
                  </a:lnTo>
                  <a:lnTo>
                    <a:pt x="971" y="720"/>
                  </a:lnTo>
                  <a:lnTo>
                    <a:pt x="969" y="720"/>
                  </a:lnTo>
                  <a:lnTo>
                    <a:pt x="971" y="713"/>
                  </a:lnTo>
                  <a:lnTo>
                    <a:pt x="967" y="710"/>
                  </a:lnTo>
                  <a:lnTo>
                    <a:pt x="967" y="703"/>
                  </a:lnTo>
                  <a:lnTo>
                    <a:pt x="962" y="696"/>
                  </a:lnTo>
                  <a:lnTo>
                    <a:pt x="962" y="692"/>
                  </a:lnTo>
                  <a:lnTo>
                    <a:pt x="955" y="692"/>
                  </a:lnTo>
                  <a:lnTo>
                    <a:pt x="950" y="689"/>
                  </a:lnTo>
                  <a:lnTo>
                    <a:pt x="945" y="680"/>
                  </a:lnTo>
                  <a:lnTo>
                    <a:pt x="948" y="675"/>
                  </a:lnTo>
                  <a:lnTo>
                    <a:pt x="943" y="673"/>
                  </a:lnTo>
                  <a:lnTo>
                    <a:pt x="943" y="663"/>
                  </a:lnTo>
                  <a:lnTo>
                    <a:pt x="938" y="663"/>
                  </a:lnTo>
                  <a:lnTo>
                    <a:pt x="933" y="663"/>
                  </a:lnTo>
                  <a:lnTo>
                    <a:pt x="933" y="659"/>
                  </a:lnTo>
                  <a:lnTo>
                    <a:pt x="931" y="659"/>
                  </a:lnTo>
                  <a:lnTo>
                    <a:pt x="931" y="654"/>
                  </a:lnTo>
                  <a:lnTo>
                    <a:pt x="924" y="649"/>
                  </a:lnTo>
                  <a:lnTo>
                    <a:pt x="924" y="644"/>
                  </a:lnTo>
                  <a:lnTo>
                    <a:pt x="917" y="630"/>
                  </a:lnTo>
                  <a:lnTo>
                    <a:pt x="919" y="628"/>
                  </a:lnTo>
                  <a:lnTo>
                    <a:pt x="917" y="623"/>
                  </a:lnTo>
                  <a:lnTo>
                    <a:pt x="917" y="621"/>
                  </a:lnTo>
                  <a:lnTo>
                    <a:pt x="907" y="609"/>
                  </a:lnTo>
                  <a:lnTo>
                    <a:pt x="905" y="599"/>
                  </a:lnTo>
                  <a:lnTo>
                    <a:pt x="900" y="595"/>
                  </a:lnTo>
                  <a:lnTo>
                    <a:pt x="900" y="590"/>
                  </a:lnTo>
                  <a:lnTo>
                    <a:pt x="898" y="585"/>
                  </a:lnTo>
                  <a:lnTo>
                    <a:pt x="886" y="585"/>
                  </a:lnTo>
                  <a:lnTo>
                    <a:pt x="884" y="583"/>
                  </a:lnTo>
                  <a:lnTo>
                    <a:pt x="882" y="585"/>
                  </a:lnTo>
                  <a:lnTo>
                    <a:pt x="879" y="588"/>
                  </a:lnTo>
                  <a:lnTo>
                    <a:pt x="877" y="588"/>
                  </a:lnTo>
                  <a:lnTo>
                    <a:pt x="867" y="578"/>
                  </a:lnTo>
                  <a:lnTo>
                    <a:pt x="863" y="559"/>
                  </a:lnTo>
                  <a:lnTo>
                    <a:pt x="853" y="550"/>
                  </a:lnTo>
                  <a:lnTo>
                    <a:pt x="853" y="548"/>
                  </a:lnTo>
                  <a:lnTo>
                    <a:pt x="858" y="543"/>
                  </a:lnTo>
                  <a:lnTo>
                    <a:pt x="856" y="536"/>
                  </a:lnTo>
                  <a:lnTo>
                    <a:pt x="860" y="533"/>
                  </a:lnTo>
                  <a:lnTo>
                    <a:pt x="856" y="526"/>
                  </a:lnTo>
                  <a:lnTo>
                    <a:pt x="856" y="522"/>
                  </a:lnTo>
                  <a:lnTo>
                    <a:pt x="856" y="517"/>
                  </a:lnTo>
                  <a:lnTo>
                    <a:pt x="851" y="519"/>
                  </a:lnTo>
                  <a:lnTo>
                    <a:pt x="846" y="517"/>
                  </a:lnTo>
                  <a:lnTo>
                    <a:pt x="841" y="517"/>
                  </a:lnTo>
                  <a:lnTo>
                    <a:pt x="832" y="512"/>
                  </a:lnTo>
                  <a:lnTo>
                    <a:pt x="827" y="514"/>
                  </a:lnTo>
                  <a:lnTo>
                    <a:pt x="820" y="510"/>
                  </a:lnTo>
                  <a:lnTo>
                    <a:pt x="818" y="510"/>
                  </a:lnTo>
                  <a:lnTo>
                    <a:pt x="813" y="512"/>
                  </a:lnTo>
                  <a:lnTo>
                    <a:pt x="808" y="519"/>
                  </a:lnTo>
                  <a:lnTo>
                    <a:pt x="808" y="522"/>
                  </a:lnTo>
                  <a:lnTo>
                    <a:pt x="804" y="526"/>
                  </a:lnTo>
                  <a:lnTo>
                    <a:pt x="799" y="526"/>
                  </a:lnTo>
                  <a:lnTo>
                    <a:pt x="799" y="514"/>
                  </a:lnTo>
                  <a:lnTo>
                    <a:pt x="792" y="507"/>
                  </a:lnTo>
                  <a:lnTo>
                    <a:pt x="794" y="503"/>
                  </a:lnTo>
                  <a:lnTo>
                    <a:pt x="792" y="496"/>
                  </a:lnTo>
                  <a:lnTo>
                    <a:pt x="789" y="493"/>
                  </a:lnTo>
                  <a:lnTo>
                    <a:pt x="780" y="493"/>
                  </a:lnTo>
                  <a:lnTo>
                    <a:pt x="780" y="488"/>
                  </a:lnTo>
                  <a:lnTo>
                    <a:pt x="785" y="481"/>
                  </a:lnTo>
                  <a:lnTo>
                    <a:pt x="785" y="479"/>
                  </a:lnTo>
                  <a:lnTo>
                    <a:pt x="778" y="474"/>
                  </a:lnTo>
                  <a:lnTo>
                    <a:pt x="778" y="470"/>
                  </a:lnTo>
                  <a:lnTo>
                    <a:pt x="773" y="470"/>
                  </a:lnTo>
                  <a:lnTo>
                    <a:pt x="766" y="474"/>
                  </a:lnTo>
                  <a:lnTo>
                    <a:pt x="756" y="470"/>
                  </a:lnTo>
                  <a:lnTo>
                    <a:pt x="761" y="465"/>
                  </a:lnTo>
                  <a:lnTo>
                    <a:pt x="756" y="451"/>
                  </a:lnTo>
                  <a:lnTo>
                    <a:pt x="754" y="448"/>
                  </a:lnTo>
                  <a:lnTo>
                    <a:pt x="749" y="448"/>
                  </a:lnTo>
                  <a:lnTo>
                    <a:pt x="749" y="444"/>
                  </a:lnTo>
                  <a:lnTo>
                    <a:pt x="752" y="441"/>
                  </a:lnTo>
                  <a:lnTo>
                    <a:pt x="754" y="437"/>
                  </a:lnTo>
                  <a:lnTo>
                    <a:pt x="759" y="429"/>
                  </a:lnTo>
                  <a:lnTo>
                    <a:pt x="761" y="427"/>
                  </a:lnTo>
                  <a:lnTo>
                    <a:pt x="763" y="425"/>
                  </a:lnTo>
                  <a:lnTo>
                    <a:pt x="768" y="425"/>
                  </a:lnTo>
                  <a:lnTo>
                    <a:pt x="768" y="429"/>
                  </a:lnTo>
                  <a:lnTo>
                    <a:pt x="770" y="437"/>
                  </a:lnTo>
                  <a:lnTo>
                    <a:pt x="775" y="437"/>
                  </a:lnTo>
                  <a:lnTo>
                    <a:pt x="778" y="429"/>
                  </a:lnTo>
                  <a:lnTo>
                    <a:pt x="775" y="422"/>
                  </a:lnTo>
                  <a:lnTo>
                    <a:pt x="773" y="420"/>
                  </a:lnTo>
                  <a:lnTo>
                    <a:pt x="770" y="418"/>
                  </a:lnTo>
                  <a:lnTo>
                    <a:pt x="773" y="418"/>
                  </a:lnTo>
                  <a:lnTo>
                    <a:pt x="780" y="418"/>
                  </a:lnTo>
                  <a:lnTo>
                    <a:pt x="780" y="411"/>
                  </a:lnTo>
                  <a:lnTo>
                    <a:pt x="787" y="413"/>
                  </a:lnTo>
                  <a:lnTo>
                    <a:pt x="794" y="411"/>
                  </a:lnTo>
                  <a:lnTo>
                    <a:pt x="792" y="403"/>
                  </a:lnTo>
                  <a:lnTo>
                    <a:pt x="799" y="399"/>
                  </a:lnTo>
                  <a:lnTo>
                    <a:pt x="804" y="399"/>
                  </a:lnTo>
                  <a:lnTo>
                    <a:pt x="806" y="401"/>
                  </a:lnTo>
                  <a:lnTo>
                    <a:pt x="808" y="401"/>
                  </a:lnTo>
                  <a:lnTo>
                    <a:pt x="806" y="394"/>
                  </a:lnTo>
                  <a:lnTo>
                    <a:pt x="808" y="394"/>
                  </a:lnTo>
                  <a:lnTo>
                    <a:pt x="808" y="396"/>
                  </a:lnTo>
                  <a:lnTo>
                    <a:pt x="815" y="399"/>
                  </a:lnTo>
                  <a:lnTo>
                    <a:pt x="818" y="399"/>
                  </a:lnTo>
                  <a:lnTo>
                    <a:pt x="822" y="401"/>
                  </a:lnTo>
                  <a:lnTo>
                    <a:pt x="827" y="394"/>
                  </a:lnTo>
                  <a:lnTo>
                    <a:pt x="827" y="389"/>
                  </a:lnTo>
                  <a:lnTo>
                    <a:pt x="834" y="387"/>
                  </a:lnTo>
                  <a:lnTo>
                    <a:pt x="837" y="385"/>
                  </a:lnTo>
                  <a:lnTo>
                    <a:pt x="834" y="375"/>
                  </a:lnTo>
                  <a:lnTo>
                    <a:pt x="837" y="373"/>
                  </a:lnTo>
                  <a:lnTo>
                    <a:pt x="841" y="370"/>
                  </a:lnTo>
                  <a:lnTo>
                    <a:pt x="844" y="370"/>
                  </a:lnTo>
                  <a:lnTo>
                    <a:pt x="851" y="375"/>
                  </a:lnTo>
                  <a:lnTo>
                    <a:pt x="851" y="380"/>
                  </a:lnTo>
                  <a:lnTo>
                    <a:pt x="858" y="385"/>
                  </a:lnTo>
                  <a:lnTo>
                    <a:pt x="870" y="380"/>
                  </a:lnTo>
                  <a:lnTo>
                    <a:pt x="882" y="366"/>
                  </a:lnTo>
                  <a:lnTo>
                    <a:pt x="891" y="361"/>
                  </a:lnTo>
                  <a:lnTo>
                    <a:pt x="900" y="354"/>
                  </a:lnTo>
                  <a:lnTo>
                    <a:pt x="900" y="351"/>
                  </a:lnTo>
                  <a:lnTo>
                    <a:pt x="900" y="347"/>
                  </a:lnTo>
                  <a:lnTo>
                    <a:pt x="900" y="347"/>
                  </a:lnTo>
                  <a:lnTo>
                    <a:pt x="893" y="337"/>
                  </a:lnTo>
                  <a:lnTo>
                    <a:pt x="900" y="337"/>
                  </a:lnTo>
                  <a:lnTo>
                    <a:pt x="910" y="333"/>
                  </a:lnTo>
                  <a:lnTo>
                    <a:pt x="912" y="323"/>
                  </a:lnTo>
                  <a:lnTo>
                    <a:pt x="907" y="311"/>
                  </a:lnTo>
                  <a:lnTo>
                    <a:pt x="910" y="309"/>
                  </a:lnTo>
                  <a:lnTo>
                    <a:pt x="919" y="309"/>
                  </a:lnTo>
                  <a:lnTo>
                    <a:pt x="924" y="309"/>
                  </a:lnTo>
                  <a:lnTo>
                    <a:pt x="938" y="300"/>
                  </a:lnTo>
                  <a:lnTo>
                    <a:pt x="938" y="292"/>
                  </a:lnTo>
                  <a:lnTo>
                    <a:pt x="936" y="283"/>
                  </a:lnTo>
                  <a:lnTo>
                    <a:pt x="929" y="274"/>
                  </a:lnTo>
                  <a:lnTo>
                    <a:pt x="926" y="266"/>
                  </a:lnTo>
                  <a:lnTo>
                    <a:pt x="919" y="259"/>
                  </a:lnTo>
                  <a:lnTo>
                    <a:pt x="915" y="255"/>
                  </a:lnTo>
                  <a:lnTo>
                    <a:pt x="907" y="250"/>
                  </a:lnTo>
                  <a:lnTo>
                    <a:pt x="900" y="236"/>
                  </a:lnTo>
                  <a:lnTo>
                    <a:pt x="900" y="229"/>
                  </a:lnTo>
                  <a:lnTo>
                    <a:pt x="898" y="229"/>
                  </a:lnTo>
                  <a:lnTo>
                    <a:pt x="896" y="229"/>
                  </a:lnTo>
                  <a:lnTo>
                    <a:pt x="893" y="226"/>
                  </a:lnTo>
                  <a:lnTo>
                    <a:pt x="891" y="215"/>
                  </a:lnTo>
                  <a:lnTo>
                    <a:pt x="882" y="215"/>
                  </a:lnTo>
                  <a:lnTo>
                    <a:pt x="882" y="210"/>
                  </a:lnTo>
                  <a:lnTo>
                    <a:pt x="877" y="198"/>
                  </a:lnTo>
                  <a:lnTo>
                    <a:pt x="865" y="191"/>
                  </a:lnTo>
                  <a:lnTo>
                    <a:pt x="858" y="191"/>
                  </a:lnTo>
                  <a:lnTo>
                    <a:pt x="853" y="198"/>
                  </a:lnTo>
                  <a:lnTo>
                    <a:pt x="846" y="196"/>
                  </a:lnTo>
                  <a:lnTo>
                    <a:pt x="837" y="193"/>
                  </a:lnTo>
                  <a:lnTo>
                    <a:pt x="837" y="184"/>
                  </a:lnTo>
                  <a:lnTo>
                    <a:pt x="834" y="184"/>
                  </a:lnTo>
                  <a:lnTo>
                    <a:pt x="832" y="184"/>
                  </a:lnTo>
                  <a:lnTo>
                    <a:pt x="822" y="184"/>
                  </a:lnTo>
                  <a:lnTo>
                    <a:pt x="820" y="184"/>
                  </a:lnTo>
                  <a:lnTo>
                    <a:pt x="806" y="179"/>
                  </a:lnTo>
                  <a:lnTo>
                    <a:pt x="804" y="179"/>
                  </a:lnTo>
                  <a:lnTo>
                    <a:pt x="792" y="200"/>
                  </a:lnTo>
                  <a:lnTo>
                    <a:pt x="792" y="212"/>
                  </a:lnTo>
                  <a:lnTo>
                    <a:pt x="789" y="212"/>
                  </a:lnTo>
                  <a:lnTo>
                    <a:pt x="792" y="217"/>
                  </a:lnTo>
                  <a:lnTo>
                    <a:pt x="789" y="222"/>
                  </a:lnTo>
                  <a:lnTo>
                    <a:pt x="773" y="222"/>
                  </a:lnTo>
                  <a:lnTo>
                    <a:pt x="766" y="224"/>
                  </a:lnTo>
                  <a:lnTo>
                    <a:pt x="761" y="222"/>
                  </a:lnTo>
                  <a:lnTo>
                    <a:pt x="763" y="222"/>
                  </a:lnTo>
                  <a:lnTo>
                    <a:pt x="761" y="210"/>
                  </a:lnTo>
                  <a:lnTo>
                    <a:pt x="759" y="203"/>
                  </a:lnTo>
                  <a:lnTo>
                    <a:pt x="744" y="191"/>
                  </a:lnTo>
                  <a:lnTo>
                    <a:pt x="737" y="193"/>
                  </a:lnTo>
                  <a:lnTo>
                    <a:pt x="735" y="186"/>
                  </a:lnTo>
                  <a:lnTo>
                    <a:pt x="733" y="184"/>
                  </a:lnTo>
                  <a:lnTo>
                    <a:pt x="730" y="181"/>
                  </a:lnTo>
                  <a:lnTo>
                    <a:pt x="723" y="181"/>
                  </a:lnTo>
                  <a:lnTo>
                    <a:pt x="719" y="179"/>
                  </a:lnTo>
                  <a:lnTo>
                    <a:pt x="714" y="179"/>
                  </a:lnTo>
                  <a:lnTo>
                    <a:pt x="709" y="186"/>
                  </a:lnTo>
                  <a:lnTo>
                    <a:pt x="707" y="189"/>
                  </a:lnTo>
                  <a:lnTo>
                    <a:pt x="704" y="189"/>
                  </a:lnTo>
                  <a:lnTo>
                    <a:pt x="702" y="193"/>
                  </a:lnTo>
                  <a:lnTo>
                    <a:pt x="693" y="200"/>
                  </a:lnTo>
                  <a:lnTo>
                    <a:pt x="688" y="200"/>
                  </a:lnTo>
                  <a:lnTo>
                    <a:pt x="688" y="203"/>
                  </a:lnTo>
                  <a:lnTo>
                    <a:pt x="683" y="207"/>
                  </a:lnTo>
                  <a:lnTo>
                    <a:pt x="678" y="226"/>
                  </a:lnTo>
                  <a:lnTo>
                    <a:pt x="678" y="229"/>
                  </a:lnTo>
                  <a:lnTo>
                    <a:pt x="676" y="231"/>
                  </a:lnTo>
                  <a:lnTo>
                    <a:pt x="667" y="226"/>
                  </a:lnTo>
                  <a:lnTo>
                    <a:pt x="655" y="243"/>
                  </a:lnTo>
                  <a:lnTo>
                    <a:pt x="650" y="238"/>
                  </a:lnTo>
                  <a:lnTo>
                    <a:pt x="648" y="236"/>
                  </a:lnTo>
                  <a:lnTo>
                    <a:pt x="643" y="233"/>
                  </a:lnTo>
                  <a:lnTo>
                    <a:pt x="633" y="226"/>
                  </a:lnTo>
                  <a:lnTo>
                    <a:pt x="631" y="224"/>
                  </a:lnTo>
                  <a:lnTo>
                    <a:pt x="631" y="222"/>
                  </a:lnTo>
                  <a:lnTo>
                    <a:pt x="638" y="215"/>
                  </a:lnTo>
                  <a:lnTo>
                    <a:pt x="645" y="212"/>
                  </a:lnTo>
                  <a:lnTo>
                    <a:pt x="657" y="207"/>
                  </a:lnTo>
                  <a:lnTo>
                    <a:pt x="655" y="203"/>
                  </a:lnTo>
                  <a:lnTo>
                    <a:pt x="648" y="200"/>
                  </a:lnTo>
                  <a:lnTo>
                    <a:pt x="648" y="191"/>
                  </a:lnTo>
                  <a:lnTo>
                    <a:pt x="643" y="189"/>
                  </a:lnTo>
                  <a:lnTo>
                    <a:pt x="648" y="184"/>
                  </a:lnTo>
                  <a:lnTo>
                    <a:pt x="648" y="172"/>
                  </a:lnTo>
                  <a:lnTo>
                    <a:pt x="645" y="165"/>
                  </a:lnTo>
                  <a:lnTo>
                    <a:pt x="648" y="158"/>
                  </a:lnTo>
                  <a:lnTo>
                    <a:pt x="643" y="155"/>
                  </a:lnTo>
                  <a:lnTo>
                    <a:pt x="641" y="151"/>
                  </a:lnTo>
                  <a:lnTo>
                    <a:pt x="643" y="146"/>
                  </a:lnTo>
                  <a:lnTo>
                    <a:pt x="643" y="141"/>
                  </a:lnTo>
                  <a:lnTo>
                    <a:pt x="624" y="132"/>
                  </a:lnTo>
                  <a:lnTo>
                    <a:pt x="615" y="132"/>
                  </a:lnTo>
                  <a:lnTo>
                    <a:pt x="615" y="134"/>
                  </a:lnTo>
                  <a:lnTo>
                    <a:pt x="610" y="137"/>
                  </a:lnTo>
                  <a:lnTo>
                    <a:pt x="603" y="137"/>
                  </a:lnTo>
                  <a:lnTo>
                    <a:pt x="600" y="141"/>
                  </a:lnTo>
                  <a:lnTo>
                    <a:pt x="593" y="137"/>
                  </a:lnTo>
                  <a:lnTo>
                    <a:pt x="586" y="141"/>
                  </a:lnTo>
                  <a:lnTo>
                    <a:pt x="570" y="146"/>
                  </a:lnTo>
                  <a:lnTo>
                    <a:pt x="567" y="151"/>
                  </a:lnTo>
                  <a:lnTo>
                    <a:pt x="553" y="144"/>
                  </a:lnTo>
                  <a:lnTo>
                    <a:pt x="556" y="137"/>
                  </a:lnTo>
                  <a:lnTo>
                    <a:pt x="556" y="132"/>
                  </a:lnTo>
                  <a:lnTo>
                    <a:pt x="553" y="118"/>
                  </a:lnTo>
                  <a:lnTo>
                    <a:pt x="551" y="113"/>
                  </a:lnTo>
                  <a:lnTo>
                    <a:pt x="551" y="104"/>
                  </a:lnTo>
                  <a:lnTo>
                    <a:pt x="548" y="104"/>
                  </a:lnTo>
                  <a:lnTo>
                    <a:pt x="541" y="89"/>
                  </a:lnTo>
                  <a:lnTo>
                    <a:pt x="539" y="85"/>
                  </a:lnTo>
                  <a:lnTo>
                    <a:pt x="544" y="63"/>
                  </a:lnTo>
                  <a:lnTo>
                    <a:pt x="534" y="56"/>
                  </a:lnTo>
                  <a:lnTo>
                    <a:pt x="534" y="49"/>
                  </a:lnTo>
                  <a:lnTo>
                    <a:pt x="515" y="52"/>
                  </a:lnTo>
                  <a:lnTo>
                    <a:pt x="513" y="56"/>
                  </a:lnTo>
                  <a:lnTo>
                    <a:pt x="506" y="61"/>
                  </a:lnTo>
                  <a:lnTo>
                    <a:pt x="494" y="56"/>
                  </a:lnTo>
                  <a:lnTo>
                    <a:pt x="482" y="61"/>
                  </a:lnTo>
                  <a:lnTo>
                    <a:pt x="478" y="63"/>
                  </a:lnTo>
                  <a:lnTo>
                    <a:pt x="475" y="63"/>
                  </a:lnTo>
                  <a:lnTo>
                    <a:pt x="466" y="56"/>
                  </a:lnTo>
                  <a:lnTo>
                    <a:pt x="456" y="59"/>
                  </a:lnTo>
                  <a:lnTo>
                    <a:pt x="452" y="56"/>
                  </a:lnTo>
                  <a:lnTo>
                    <a:pt x="444" y="52"/>
                  </a:lnTo>
                  <a:lnTo>
                    <a:pt x="442" y="42"/>
                  </a:lnTo>
                  <a:lnTo>
                    <a:pt x="440" y="37"/>
                  </a:lnTo>
                  <a:lnTo>
                    <a:pt x="433" y="35"/>
                  </a:lnTo>
                  <a:lnTo>
                    <a:pt x="428" y="30"/>
                  </a:lnTo>
                  <a:lnTo>
                    <a:pt x="418" y="28"/>
                  </a:lnTo>
                  <a:lnTo>
                    <a:pt x="402" y="23"/>
                  </a:lnTo>
                  <a:lnTo>
                    <a:pt x="400" y="11"/>
                  </a:lnTo>
                  <a:lnTo>
                    <a:pt x="390" y="7"/>
                  </a:lnTo>
                  <a:lnTo>
                    <a:pt x="376" y="2"/>
                  </a:lnTo>
                  <a:lnTo>
                    <a:pt x="362" y="4"/>
                  </a:lnTo>
                  <a:lnTo>
                    <a:pt x="357" y="0"/>
                  </a:lnTo>
                  <a:lnTo>
                    <a:pt x="348" y="0"/>
                  </a:lnTo>
                  <a:lnTo>
                    <a:pt x="345" y="14"/>
                  </a:lnTo>
                  <a:lnTo>
                    <a:pt x="345" y="21"/>
                  </a:lnTo>
                  <a:lnTo>
                    <a:pt x="348" y="28"/>
                  </a:lnTo>
                  <a:lnTo>
                    <a:pt x="362" y="40"/>
                  </a:lnTo>
                  <a:lnTo>
                    <a:pt x="367" y="52"/>
                  </a:lnTo>
                  <a:lnTo>
                    <a:pt x="362" y="59"/>
                  </a:lnTo>
                  <a:lnTo>
                    <a:pt x="352" y="70"/>
                  </a:lnTo>
                  <a:lnTo>
                    <a:pt x="352" y="75"/>
                  </a:lnTo>
                  <a:lnTo>
                    <a:pt x="357" y="80"/>
                  </a:lnTo>
                  <a:lnTo>
                    <a:pt x="355" y="94"/>
                  </a:lnTo>
                  <a:lnTo>
                    <a:pt x="357" y="96"/>
                  </a:lnTo>
                  <a:lnTo>
                    <a:pt x="352" y="106"/>
                  </a:lnTo>
                  <a:lnTo>
                    <a:pt x="352" y="111"/>
                  </a:lnTo>
                  <a:lnTo>
                    <a:pt x="352" y="113"/>
                  </a:lnTo>
                  <a:lnTo>
                    <a:pt x="357" y="137"/>
                  </a:lnTo>
                  <a:lnTo>
                    <a:pt x="362" y="144"/>
                  </a:lnTo>
                  <a:lnTo>
                    <a:pt x="355" y="151"/>
                  </a:lnTo>
                  <a:lnTo>
                    <a:pt x="348" y="160"/>
                  </a:lnTo>
                  <a:lnTo>
                    <a:pt x="348" y="160"/>
                  </a:lnTo>
                  <a:lnTo>
                    <a:pt x="357" y="170"/>
                  </a:lnTo>
                  <a:lnTo>
                    <a:pt x="362" y="177"/>
                  </a:lnTo>
                  <a:lnTo>
                    <a:pt x="362" y="184"/>
                  </a:lnTo>
                  <a:lnTo>
                    <a:pt x="369" y="189"/>
                  </a:lnTo>
                  <a:lnTo>
                    <a:pt x="362" y="193"/>
                  </a:lnTo>
                  <a:lnTo>
                    <a:pt x="355" y="203"/>
                  </a:lnTo>
                  <a:lnTo>
                    <a:pt x="357" y="207"/>
                  </a:lnTo>
                  <a:lnTo>
                    <a:pt x="343" y="226"/>
                  </a:lnTo>
                  <a:lnTo>
                    <a:pt x="350" y="231"/>
                  </a:lnTo>
                  <a:lnTo>
                    <a:pt x="359" y="233"/>
                  </a:lnTo>
                  <a:lnTo>
                    <a:pt x="357" y="238"/>
                  </a:lnTo>
                  <a:lnTo>
                    <a:pt x="352" y="240"/>
                  </a:lnTo>
                  <a:lnTo>
                    <a:pt x="362" y="252"/>
                  </a:lnTo>
                  <a:lnTo>
                    <a:pt x="357" y="250"/>
                  </a:lnTo>
                  <a:lnTo>
                    <a:pt x="357" y="252"/>
                  </a:lnTo>
                  <a:lnTo>
                    <a:pt x="362" y="255"/>
                  </a:lnTo>
                  <a:lnTo>
                    <a:pt x="364" y="259"/>
                  </a:lnTo>
                  <a:lnTo>
                    <a:pt x="369" y="264"/>
                  </a:lnTo>
                  <a:lnTo>
                    <a:pt x="369" y="269"/>
                  </a:lnTo>
                  <a:lnTo>
                    <a:pt x="371" y="271"/>
                  </a:lnTo>
                  <a:lnTo>
                    <a:pt x="376" y="278"/>
                  </a:lnTo>
                  <a:lnTo>
                    <a:pt x="376" y="278"/>
                  </a:lnTo>
                  <a:lnTo>
                    <a:pt x="376" y="285"/>
                  </a:lnTo>
                  <a:lnTo>
                    <a:pt x="381" y="292"/>
                  </a:lnTo>
                  <a:lnTo>
                    <a:pt x="378" y="295"/>
                  </a:lnTo>
                  <a:lnTo>
                    <a:pt x="357" y="295"/>
                  </a:lnTo>
                  <a:lnTo>
                    <a:pt x="352" y="297"/>
                  </a:lnTo>
                  <a:lnTo>
                    <a:pt x="350" y="300"/>
                  </a:lnTo>
                  <a:lnTo>
                    <a:pt x="348" y="292"/>
                  </a:lnTo>
                  <a:lnTo>
                    <a:pt x="345" y="297"/>
                  </a:lnTo>
                  <a:lnTo>
                    <a:pt x="348" y="300"/>
                  </a:lnTo>
                  <a:lnTo>
                    <a:pt x="343" y="300"/>
                  </a:lnTo>
                  <a:lnTo>
                    <a:pt x="343" y="290"/>
                  </a:lnTo>
                  <a:lnTo>
                    <a:pt x="341" y="290"/>
                  </a:lnTo>
                  <a:lnTo>
                    <a:pt x="341" y="292"/>
                  </a:lnTo>
                  <a:lnTo>
                    <a:pt x="338" y="290"/>
                  </a:lnTo>
                  <a:lnTo>
                    <a:pt x="338" y="288"/>
                  </a:lnTo>
                  <a:lnTo>
                    <a:pt x="336" y="288"/>
                  </a:lnTo>
                  <a:lnTo>
                    <a:pt x="336" y="285"/>
                  </a:lnTo>
                  <a:lnTo>
                    <a:pt x="333" y="285"/>
                  </a:lnTo>
                  <a:lnTo>
                    <a:pt x="329" y="288"/>
                  </a:lnTo>
                  <a:lnTo>
                    <a:pt x="326" y="288"/>
                  </a:lnTo>
                  <a:lnTo>
                    <a:pt x="322" y="290"/>
                  </a:lnTo>
                  <a:lnTo>
                    <a:pt x="319" y="288"/>
                  </a:lnTo>
                  <a:lnTo>
                    <a:pt x="319" y="297"/>
                  </a:lnTo>
                  <a:lnTo>
                    <a:pt x="310" y="297"/>
                  </a:lnTo>
                  <a:lnTo>
                    <a:pt x="310" y="292"/>
                  </a:lnTo>
                  <a:lnTo>
                    <a:pt x="305" y="292"/>
                  </a:lnTo>
                  <a:lnTo>
                    <a:pt x="303" y="290"/>
                  </a:lnTo>
                  <a:lnTo>
                    <a:pt x="296" y="290"/>
                  </a:lnTo>
                  <a:lnTo>
                    <a:pt x="296" y="283"/>
                  </a:lnTo>
                  <a:lnTo>
                    <a:pt x="286" y="271"/>
                  </a:lnTo>
                  <a:lnTo>
                    <a:pt x="289" y="264"/>
                  </a:lnTo>
                  <a:lnTo>
                    <a:pt x="291" y="266"/>
                  </a:lnTo>
                  <a:lnTo>
                    <a:pt x="291" y="264"/>
                  </a:lnTo>
                  <a:lnTo>
                    <a:pt x="289" y="259"/>
                  </a:lnTo>
                  <a:lnTo>
                    <a:pt x="277" y="255"/>
                  </a:lnTo>
                  <a:lnTo>
                    <a:pt x="277" y="259"/>
                  </a:lnTo>
                  <a:lnTo>
                    <a:pt x="277" y="259"/>
                  </a:lnTo>
                  <a:lnTo>
                    <a:pt x="274" y="262"/>
                  </a:lnTo>
                  <a:lnTo>
                    <a:pt x="277" y="266"/>
                  </a:lnTo>
                  <a:lnTo>
                    <a:pt x="277" y="271"/>
                  </a:lnTo>
                  <a:lnTo>
                    <a:pt x="274" y="269"/>
                  </a:lnTo>
                  <a:lnTo>
                    <a:pt x="272" y="271"/>
                  </a:lnTo>
                  <a:lnTo>
                    <a:pt x="267" y="266"/>
                  </a:lnTo>
                  <a:lnTo>
                    <a:pt x="267" y="278"/>
                  </a:lnTo>
                  <a:lnTo>
                    <a:pt x="258" y="278"/>
                  </a:lnTo>
                  <a:lnTo>
                    <a:pt x="258" y="278"/>
                  </a:lnTo>
                  <a:lnTo>
                    <a:pt x="248" y="278"/>
                  </a:lnTo>
                  <a:lnTo>
                    <a:pt x="246" y="283"/>
                  </a:lnTo>
                  <a:lnTo>
                    <a:pt x="244" y="285"/>
                  </a:lnTo>
                  <a:lnTo>
                    <a:pt x="248" y="290"/>
                  </a:lnTo>
                  <a:lnTo>
                    <a:pt x="248" y="300"/>
                  </a:lnTo>
                  <a:lnTo>
                    <a:pt x="253" y="304"/>
                  </a:lnTo>
                  <a:lnTo>
                    <a:pt x="253" y="309"/>
                  </a:lnTo>
                  <a:lnTo>
                    <a:pt x="248" y="309"/>
                  </a:lnTo>
                  <a:lnTo>
                    <a:pt x="248" y="314"/>
                  </a:lnTo>
                  <a:lnTo>
                    <a:pt x="246" y="316"/>
                  </a:lnTo>
                  <a:lnTo>
                    <a:pt x="244" y="321"/>
                  </a:lnTo>
                  <a:lnTo>
                    <a:pt x="239" y="318"/>
                  </a:lnTo>
                  <a:lnTo>
                    <a:pt x="239" y="314"/>
                  </a:lnTo>
                  <a:lnTo>
                    <a:pt x="234" y="314"/>
                  </a:lnTo>
                  <a:lnTo>
                    <a:pt x="232" y="318"/>
                  </a:lnTo>
                  <a:lnTo>
                    <a:pt x="234" y="323"/>
                  </a:lnTo>
                  <a:lnTo>
                    <a:pt x="234" y="323"/>
                  </a:lnTo>
                  <a:lnTo>
                    <a:pt x="232" y="323"/>
                  </a:lnTo>
                  <a:lnTo>
                    <a:pt x="232" y="323"/>
                  </a:lnTo>
                  <a:lnTo>
                    <a:pt x="227" y="321"/>
                  </a:lnTo>
                  <a:lnTo>
                    <a:pt x="225" y="323"/>
                  </a:lnTo>
                  <a:lnTo>
                    <a:pt x="220" y="323"/>
                  </a:lnTo>
                  <a:lnTo>
                    <a:pt x="215" y="323"/>
                  </a:lnTo>
                  <a:lnTo>
                    <a:pt x="211" y="323"/>
                  </a:lnTo>
                  <a:lnTo>
                    <a:pt x="211" y="318"/>
                  </a:lnTo>
                  <a:lnTo>
                    <a:pt x="206" y="316"/>
                  </a:lnTo>
                  <a:lnTo>
                    <a:pt x="211" y="316"/>
                  </a:lnTo>
                  <a:lnTo>
                    <a:pt x="211" y="314"/>
                  </a:lnTo>
                  <a:lnTo>
                    <a:pt x="206" y="314"/>
                  </a:lnTo>
                  <a:lnTo>
                    <a:pt x="204" y="309"/>
                  </a:lnTo>
                  <a:lnTo>
                    <a:pt x="211" y="311"/>
                  </a:lnTo>
                  <a:lnTo>
                    <a:pt x="211" y="309"/>
                  </a:lnTo>
                  <a:lnTo>
                    <a:pt x="208" y="309"/>
                  </a:lnTo>
                  <a:lnTo>
                    <a:pt x="206" y="304"/>
                  </a:lnTo>
                  <a:lnTo>
                    <a:pt x="211" y="304"/>
                  </a:lnTo>
                  <a:lnTo>
                    <a:pt x="206" y="295"/>
                  </a:lnTo>
                  <a:lnTo>
                    <a:pt x="208" y="292"/>
                  </a:lnTo>
                  <a:lnTo>
                    <a:pt x="206" y="290"/>
                  </a:lnTo>
                  <a:lnTo>
                    <a:pt x="199" y="292"/>
                  </a:lnTo>
                  <a:lnTo>
                    <a:pt x="196" y="304"/>
                  </a:lnTo>
                  <a:lnTo>
                    <a:pt x="192" y="300"/>
                  </a:lnTo>
                  <a:lnTo>
                    <a:pt x="189" y="295"/>
                  </a:lnTo>
                  <a:lnTo>
                    <a:pt x="182" y="292"/>
                  </a:lnTo>
                  <a:lnTo>
                    <a:pt x="182" y="292"/>
                  </a:lnTo>
                  <a:lnTo>
                    <a:pt x="178" y="283"/>
                  </a:lnTo>
                  <a:lnTo>
                    <a:pt x="180" y="281"/>
                  </a:lnTo>
                  <a:lnTo>
                    <a:pt x="173" y="278"/>
                  </a:lnTo>
                  <a:lnTo>
                    <a:pt x="170" y="281"/>
                  </a:lnTo>
                  <a:lnTo>
                    <a:pt x="168" y="281"/>
                  </a:lnTo>
                  <a:lnTo>
                    <a:pt x="168" y="276"/>
                  </a:lnTo>
                  <a:lnTo>
                    <a:pt x="163" y="281"/>
                  </a:lnTo>
                  <a:lnTo>
                    <a:pt x="161" y="278"/>
                  </a:lnTo>
                  <a:lnTo>
                    <a:pt x="154" y="274"/>
                  </a:lnTo>
                  <a:lnTo>
                    <a:pt x="154" y="271"/>
                  </a:lnTo>
                  <a:lnTo>
                    <a:pt x="147" y="264"/>
                  </a:lnTo>
                  <a:lnTo>
                    <a:pt x="144" y="266"/>
                  </a:lnTo>
                  <a:lnTo>
                    <a:pt x="142" y="264"/>
                  </a:lnTo>
                  <a:lnTo>
                    <a:pt x="137" y="264"/>
                  </a:lnTo>
                  <a:lnTo>
                    <a:pt x="135" y="264"/>
                  </a:lnTo>
                  <a:lnTo>
                    <a:pt x="133" y="259"/>
                  </a:lnTo>
                  <a:lnTo>
                    <a:pt x="130" y="264"/>
                  </a:lnTo>
                  <a:lnTo>
                    <a:pt x="128" y="264"/>
                  </a:lnTo>
                  <a:lnTo>
                    <a:pt x="126" y="266"/>
                  </a:lnTo>
                  <a:lnTo>
                    <a:pt x="126" y="266"/>
                  </a:lnTo>
                  <a:lnTo>
                    <a:pt x="121" y="269"/>
                  </a:lnTo>
                  <a:lnTo>
                    <a:pt x="123" y="271"/>
                  </a:lnTo>
                  <a:lnTo>
                    <a:pt x="116" y="274"/>
                  </a:lnTo>
                  <a:lnTo>
                    <a:pt x="116" y="278"/>
                  </a:lnTo>
                  <a:lnTo>
                    <a:pt x="109" y="278"/>
                  </a:lnTo>
                  <a:lnTo>
                    <a:pt x="111" y="281"/>
                  </a:lnTo>
                  <a:lnTo>
                    <a:pt x="109" y="288"/>
                  </a:lnTo>
                  <a:lnTo>
                    <a:pt x="109" y="290"/>
                  </a:lnTo>
                  <a:lnTo>
                    <a:pt x="104" y="290"/>
                  </a:lnTo>
                  <a:lnTo>
                    <a:pt x="102" y="290"/>
                  </a:lnTo>
                  <a:lnTo>
                    <a:pt x="97" y="292"/>
                  </a:lnTo>
                  <a:lnTo>
                    <a:pt x="90" y="283"/>
                  </a:lnTo>
                  <a:lnTo>
                    <a:pt x="81" y="278"/>
                  </a:lnTo>
                  <a:lnTo>
                    <a:pt x="74" y="274"/>
                  </a:lnTo>
                  <a:lnTo>
                    <a:pt x="71" y="269"/>
                  </a:lnTo>
                  <a:lnTo>
                    <a:pt x="67" y="266"/>
                  </a:lnTo>
                  <a:lnTo>
                    <a:pt x="57" y="259"/>
                  </a:lnTo>
                  <a:lnTo>
                    <a:pt x="55" y="259"/>
                  </a:lnTo>
                  <a:lnTo>
                    <a:pt x="50" y="259"/>
                  </a:lnTo>
                  <a:lnTo>
                    <a:pt x="50" y="255"/>
                  </a:lnTo>
                  <a:lnTo>
                    <a:pt x="48" y="250"/>
                  </a:lnTo>
                  <a:lnTo>
                    <a:pt x="48" y="255"/>
                  </a:lnTo>
                  <a:lnTo>
                    <a:pt x="45" y="255"/>
                  </a:lnTo>
                  <a:lnTo>
                    <a:pt x="45" y="257"/>
                  </a:lnTo>
                  <a:lnTo>
                    <a:pt x="43" y="257"/>
                  </a:lnTo>
                  <a:lnTo>
                    <a:pt x="43" y="262"/>
                  </a:lnTo>
                  <a:lnTo>
                    <a:pt x="38" y="259"/>
                  </a:lnTo>
                  <a:lnTo>
                    <a:pt x="38" y="264"/>
                  </a:lnTo>
                  <a:lnTo>
                    <a:pt x="29" y="264"/>
                  </a:lnTo>
                  <a:lnTo>
                    <a:pt x="24" y="266"/>
                  </a:lnTo>
                  <a:lnTo>
                    <a:pt x="24" y="274"/>
                  </a:lnTo>
                  <a:lnTo>
                    <a:pt x="26" y="278"/>
                  </a:lnTo>
                  <a:lnTo>
                    <a:pt x="29" y="278"/>
                  </a:lnTo>
                  <a:lnTo>
                    <a:pt x="36" y="288"/>
                  </a:lnTo>
                  <a:lnTo>
                    <a:pt x="36" y="292"/>
                  </a:lnTo>
                  <a:lnTo>
                    <a:pt x="33" y="297"/>
                  </a:lnTo>
                  <a:lnTo>
                    <a:pt x="33" y="300"/>
                  </a:lnTo>
                  <a:lnTo>
                    <a:pt x="36" y="300"/>
                  </a:lnTo>
                  <a:lnTo>
                    <a:pt x="41" y="304"/>
                  </a:lnTo>
                  <a:lnTo>
                    <a:pt x="38" y="307"/>
                  </a:lnTo>
                  <a:lnTo>
                    <a:pt x="38" y="309"/>
                  </a:lnTo>
                  <a:lnTo>
                    <a:pt x="36" y="309"/>
                  </a:lnTo>
                  <a:lnTo>
                    <a:pt x="33" y="309"/>
                  </a:lnTo>
                  <a:lnTo>
                    <a:pt x="36" y="309"/>
                  </a:lnTo>
                  <a:lnTo>
                    <a:pt x="36" y="314"/>
                  </a:lnTo>
                  <a:lnTo>
                    <a:pt x="33" y="316"/>
                  </a:lnTo>
                  <a:lnTo>
                    <a:pt x="36" y="316"/>
                  </a:lnTo>
                  <a:lnTo>
                    <a:pt x="33" y="323"/>
                  </a:lnTo>
                  <a:lnTo>
                    <a:pt x="33" y="323"/>
                  </a:lnTo>
                  <a:lnTo>
                    <a:pt x="33" y="328"/>
                  </a:lnTo>
                  <a:lnTo>
                    <a:pt x="29" y="330"/>
                  </a:lnTo>
                  <a:lnTo>
                    <a:pt x="29" y="337"/>
                  </a:lnTo>
                  <a:lnTo>
                    <a:pt x="33" y="335"/>
                  </a:lnTo>
                  <a:lnTo>
                    <a:pt x="33" y="337"/>
                  </a:lnTo>
                  <a:lnTo>
                    <a:pt x="38" y="337"/>
                  </a:lnTo>
                  <a:lnTo>
                    <a:pt x="38" y="337"/>
                  </a:lnTo>
                  <a:lnTo>
                    <a:pt x="43" y="347"/>
                  </a:lnTo>
                  <a:lnTo>
                    <a:pt x="43" y="351"/>
                  </a:lnTo>
                  <a:lnTo>
                    <a:pt x="38" y="351"/>
                  </a:lnTo>
                  <a:lnTo>
                    <a:pt x="38" y="356"/>
                  </a:lnTo>
                  <a:lnTo>
                    <a:pt x="43" y="356"/>
                  </a:lnTo>
                  <a:lnTo>
                    <a:pt x="41" y="361"/>
                  </a:lnTo>
                  <a:lnTo>
                    <a:pt x="48" y="363"/>
                  </a:lnTo>
                  <a:lnTo>
                    <a:pt x="38" y="385"/>
                  </a:lnTo>
                  <a:lnTo>
                    <a:pt x="38" y="382"/>
                  </a:lnTo>
                  <a:lnTo>
                    <a:pt x="36" y="385"/>
                  </a:lnTo>
                  <a:lnTo>
                    <a:pt x="33" y="382"/>
                  </a:lnTo>
                  <a:lnTo>
                    <a:pt x="33" y="385"/>
                  </a:lnTo>
                  <a:lnTo>
                    <a:pt x="26" y="385"/>
                  </a:lnTo>
                  <a:lnTo>
                    <a:pt x="26" y="392"/>
                  </a:lnTo>
                  <a:lnTo>
                    <a:pt x="29" y="392"/>
                  </a:lnTo>
                  <a:lnTo>
                    <a:pt x="29" y="394"/>
                  </a:lnTo>
                  <a:lnTo>
                    <a:pt x="24" y="396"/>
                  </a:lnTo>
                  <a:lnTo>
                    <a:pt x="29" y="401"/>
                  </a:lnTo>
                  <a:lnTo>
                    <a:pt x="29" y="403"/>
                  </a:lnTo>
                  <a:lnTo>
                    <a:pt x="24" y="403"/>
                  </a:lnTo>
                  <a:lnTo>
                    <a:pt x="24" y="406"/>
                  </a:lnTo>
                  <a:lnTo>
                    <a:pt x="22" y="406"/>
                  </a:lnTo>
                  <a:lnTo>
                    <a:pt x="24" y="403"/>
                  </a:lnTo>
                  <a:lnTo>
                    <a:pt x="22" y="403"/>
                  </a:lnTo>
                  <a:lnTo>
                    <a:pt x="19" y="403"/>
                  </a:lnTo>
                  <a:lnTo>
                    <a:pt x="17" y="403"/>
                  </a:lnTo>
                  <a:lnTo>
                    <a:pt x="15" y="403"/>
                  </a:lnTo>
                  <a:lnTo>
                    <a:pt x="12" y="401"/>
                  </a:lnTo>
                  <a:lnTo>
                    <a:pt x="10" y="406"/>
                  </a:lnTo>
                  <a:lnTo>
                    <a:pt x="0" y="413"/>
                  </a:lnTo>
                  <a:lnTo>
                    <a:pt x="5" y="420"/>
                  </a:lnTo>
                  <a:lnTo>
                    <a:pt x="10" y="427"/>
                  </a:lnTo>
                  <a:lnTo>
                    <a:pt x="12" y="427"/>
                  </a:lnTo>
                  <a:lnTo>
                    <a:pt x="17" y="432"/>
                  </a:lnTo>
                  <a:lnTo>
                    <a:pt x="15" y="432"/>
                  </a:lnTo>
                  <a:lnTo>
                    <a:pt x="10" y="437"/>
                  </a:lnTo>
                  <a:lnTo>
                    <a:pt x="12" y="446"/>
                  </a:lnTo>
                  <a:lnTo>
                    <a:pt x="15" y="451"/>
                  </a:lnTo>
                  <a:lnTo>
                    <a:pt x="17" y="453"/>
                  </a:lnTo>
                  <a:lnTo>
                    <a:pt x="24" y="458"/>
                  </a:lnTo>
                  <a:lnTo>
                    <a:pt x="29" y="460"/>
                  </a:lnTo>
                  <a:lnTo>
                    <a:pt x="33" y="460"/>
                  </a:lnTo>
                  <a:lnTo>
                    <a:pt x="38" y="451"/>
                  </a:lnTo>
                  <a:lnTo>
                    <a:pt x="43" y="458"/>
                  </a:lnTo>
                  <a:lnTo>
                    <a:pt x="50" y="463"/>
                  </a:lnTo>
                  <a:lnTo>
                    <a:pt x="52" y="465"/>
                  </a:lnTo>
                  <a:lnTo>
                    <a:pt x="52" y="465"/>
                  </a:lnTo>
                  <a:lnTo>
                    <a:pt x="50" y="467"/>
                  </a:lnTo>
                  <a:lnTo>
                    <a:pt x="48" y="467"/>
                  </a:lnTo>
                  <a:lnTo>
                    <a:pt x="48" y="474"/>
                  </a:lnTo>
                  <a:lnTo>
                    <a:pt x="50" y="477"/>
                  </a:lnTo>
                  <a:lnTo>
                    <a:pt x="55" y="472"/>
                  </a:lnTo>
                  <a:lnTo>
                    <a:pt x="57" y="474"/>
                  </a:lnTo>
                  <a:lnTo>
                    <a:pt x="57" y="474"/>
                  </a:lnTo>
                  <a:lnTo>
                    <a:pt x="59" y="481"/>
                  </a:lnTo>
                  <a:lnTo>
                    <a:pt x="62" y="481"/>
                  </a:lnTo>
                  <a:lnTo>
                    <a:pt x="62" y="484"/>
                  </a:lnTo>
                  <a:lnTo>
                    <a:pt x="67" y="484"/>
                  </a:lnTo>
                  <a:lnTo>
                    <a:pt x="69" y="488"/>
                  </a:lnTo>
                  <a:lnTo>
                    <a:pt x="69" y="493"/>
                  </a:lnTo>
                  <a:lnTo>
                    <a:pt x="67" y="493"/>
                  </a:lnTo>
                  <a:lnTo>
                    <a:pt x="59" y="496"/>
                  </a:lnTo>
                  <a:lnTo>
                    <a:pt x="59" y="498"/>
                  </a:lnTo>
                  <a:lnTo>
                    <a:pt x="62" y="503"/>
                  </a:lnTo>
                  <a:lnTo>
                    <a:pt x="62" y="507"/>
                  </a:lnTo>
                  <a:lnTo>
                    <a:pt x="59" y="512"/>
                  </a:lnTo>
                  <a:lnTo>
                    <a:pt x="62" y="514"/>
                  </a:lnTo>
                  <a:lnTo>
                    <a:pt x="71" y="522"/>
                  </a:lnTo>
                  <a:lnTo>
                    <a:pt x="71" y="524"/>
                  </a:lnTo>
                  <a:lnTo>
                    <a:pt x="74" y="526"/>
                  </a:lnTo>
                  <a:lnTo>
                    <a:pt x="76" y="522"/>
                  </a:lnTo>
                  <a:lnTo>
                    <a:pt x="76" y="522"/>
                  </a:lnTo>
                  <a:lnTo>
                    <a:pt x="76" y="526"/>
                  </a:lnTo>
                  <a:lnTo>
                    <a:pt x="78" y="526"/>
                  </a:lnTo>
                  <a:lnTo>
                    <a:pt x="81" y="526"/>
                  </a:lnTo>
                  <a:lnTo>
                    <a:pt x="81" y="526"/>
                  </a:lnTo>
                  <a:lnTo>
                    <a:pt x="81" y="522"/>
                  </a:lnTo>
                  <a:lnTo>
                    <a:pt x="90" y="524"/>
                  </a:lnTo>
                  <a:lnTo>
                    <a:pt x="95" y="519"/>
                  </a:lnTo>
                  <a:lnTo>
                    <a:pt x="100" y="519"/>
                  </a:lnTo>
                  <a:lnTo>
                    <a:pt x="100" y="522"/>
                  </a:lnTo>
                  <a:lnTo>
                    <a:pt x="100" y="522"/>
                  </a:lnTo>
                  <a:lnTo>
                    <a:pt x="104" y="526"/>
                  </a:lnTo>
                  <a:lnTo>
                    <a:pt x="104" y="526"/>
                  </a:lnTo>
                  <a:lnTo>
                    <a:pt x="107" y="526"/>
                  </a:lnTo>
                  <a:lnTo>
                    <a:pt x="109" y="529"/>
                  </a:lnTo>
                  <a:lnTo>
                    <a:pt x="111" y="526"/>
                  </a:lnTo>
                  <a:lnTo>
                    <a:pt x="118" y="531"/>
                  </a:lnTo>
                  <a:lnTo>
                    <a:pt x="126" y="536"/>
                  </a:lnTo>
                  <a:lnTo>
                    <a:pt x="123" y="536"/>
                  </a:lnTo>
                  <a:lnTo>
                    <a:pt x="126" y="540"/>
                  </a:lnTo>
                  <a:lnTo>
                    <a:pt x="128" y="538"/>
                  </a:lnTo>
                  <a:lnTo>
                    <a:pt x="133" y="536"/>
                  </a:lnTo>
                  <a:lnTo>
                    <a:pt x="135" y="529"/>
                  </a:lnTo>
                  <a:lnTo>
                    <a:pt x="142" y="531"/>
                  </a:lnTo>
                  <a:lnTo>
                    <a:pt x="147" y="526"/>
                  </a:lnTo>
                  <a:lnTo>
                    <a:pt x="152" y="526"/>
                  </a:lnTo>
                  <a:lnTo>
                    <a:pt x="154" y="526"/>
                  </a:lnTo>
                  <a:lnTo>
                    <a:pt x="159" y="526"/>
                  </a:lnTo>
                  <a:lnTo>
                    <a:pt x="159" y="522"/>
                  </a:lnTo>
                  <a:lnTo>
                    <a:pt x="159" y="526"/>
                  </a:lnTo>
                  <a:lnTo>
                    <a:pt x="161" y="526"/>
                  </a:lnTo>
                  <a:lnTo>
                    <a:pt x="161" y="533"/>
                  </a:lnTo>
                  <a:lnTo>
                    <a:pt x="163" y="533"/>
                  </a:lnTo>
                  <a:lnTo>
                    <a:pt x="163" y="536"/>
                  </a:lnTo>
                  <a:lnTo>
                    <a:pt x="168" y="536"/>
                  </a:lnTo>
                  <a:lnTo>
                    <a:pt x="170" y="538"/>
                  </a:lnTo>
                  <a:lnTo>
                    <a:pt x="170" y="540"/>
                  </a:lnTo>
                  <a:lnTo>
                    <a:pt x="175" y="540"/>
                  </a:lnTo>
                  <a:lnTo>
                    <a:pt x="178" y="545"/>
                  </a:lnTo>
                  <a:lnTo>
                    <a:pt x="173" y="548"/>
                  </a:lnTo>
                  <a:lnTo>
                    <a:pt x="173" y="552"/>
                  </a:lnTo>
                  <a:lnTo>
                    <a:pt x="173" y="555"/>
                  </a:lnTo>
                  <a:lnTo>
                    <a:pt x="173" y="555"/>
                  </a:lnTo>
                  <a:lnTo>
                    <a:pt x="173" y="564"/>
                  </a:lnTo>
                  <a:lnTo>
                    <a:pt x="173" y="569"/>
                  </a:lnTo>
                  <a:lnTo>
                    <a:pt x="173" y="569"/>
                  </a:lnTo>
                  <a:lnTo>
                    <a:pt x="178" y="576"/>
                  </a:lnTo>
                  <a:lnTo>
                    <a:pt x="173" y="578"/>
                  </a:lnTo>
                  <a:lnTo>
                    <a:pt x="168" y="578"/>
                  </a:lnTo>
                  <a:lnTo>
                    <a:pt x="163" y="583"/>
                  </a:lnTo>
                  <a:lnTo>
                    <a:pt x="168" y="583"/>
                  </a:lnTo>
                  <a:lnTo>
                    <a:pt x="168" y="597"/>
                  </a:lnTo>
                  <a:lnTo>
                    <a:pt x="163" y="607"/>
                  </a:lnTo>
                  <a:lnTo>
                    <a:pt x="168" y="607"/>
                  </a:lnTo>
                  <a:lnTo>
                    <a:pt x="168" y="614"/>
                  </a:lnTo>
                  <a:lnTo>
                    <a:pt x="170" y="614"/>
                  </a:lnTo>
                  <a:lnTo>
                    <a:pt x="178" y="616"/>
                  </a:lnTo>
                  <a:lnTo>
                    <a:pt x="173" y="625"/>
                  </a:lnTo>
                  <a:lnTo>
                    <a:pt x="178" y="623"/>
                  </a:lnTo>
                  <a:lnTo>
                    <a:pt x="178" y="625"/>
                  </a:lnTo>
                  <a:lnTo>
                    <a:pt x="178" y="628"/>
                  </a:lnTo>
                  <a:lnTo>
                    <a:pt x="175" y="633"/>
                  </a:lnTo>
                  <a:lnTo>
                    <a:pt x="182" y="630"/>
                  </a:lnTo>
                  <a:lnTo>
                    <a:pt x="178" y="635"/>
                  </a:lnTo>
                  <a:lnTo>
                    <a:pt x="178" y="642"/>
                  </a:lnTo>
                  <a:lnTo>
                    <a:pt x="173" y="647"/>
                  </a:lnTo>
                  <a:lnTo>
                    <a:pt x="173" y="644"/>
                  </a:lnTo>
                  <a:lnTo>
                    <a:pt x="168" y="649"/>
                  </a:lnTo>
                  <a:lnTo>
                    <a:pt x="170" y="649"/>
                  </a:lnTo>
                  <a:lnTo>
                    <a:pt x="173" y="654"/>
                  </a:lnTo>
                  <a:lnTo>
                    <a:pt x="170" y="654"/>
                  </a:lnTo>
                  <a:lnTo>
                    <a:pt x="168" y="659"/>
                  </a:lnTo>
                  <a:lnTo>
                    <a:pt x="168" y="656"/>
                  </a:lnTo>
                  <a:lnTo>
                    <a:pt x="168" y="659"/>
                  </a:lnTo>
                  <a:lnTo>
                    <a:pt x="163" y="661"/>
                  </a:lnTo>
                  <a:lnTo>
                    <a:pt x="161" y="666"/>
                  </a:lnTo>
                  <a:lnTo>
                    <a:pt x="156" y="663"/>
                  </a:lnTo>
                  <a:lnTo>
                    <a:pt x="154" y="670"/>
                  </a:lnTo>
                  <a:lnTo>
                    <a:pt x="154" y="668"/>
                  </a:lnTo>
                  <a:lnTo>
                    <a:pt x="152" y="668"/>
                  </a:lnTo>
                  <a:lnTo>
                    <a:pt x="152" y="675"/>
                  </a:lnTo>
                  <a:lnTo>
                    <a:pt x="149" y="675"/>
                  </a:lnTo>
                  <a:lnTo>
                    <a:pt x="147" y="673"/>
                  </a:lnTo>
                  <a:lnTo>
                    <a:pt x="144" y="673"/>
                  </a:lnTo>
                  <a:lnTo>
                    <a:pt x="144" y="677"/>
                  </a:lnTo>
                  <a:lnTo>
                    <a:pt x="149" y="677"/>
                  </a:lnTo>
                  <a:lnTo>
                    <a:pt x="156" y="685"/>
                  </a:lnTo>
                  <a:lnTo>
                    <a:pt x="156" y="685"/>
                  </a:lnTo>
                  <a:lnTo>
                    <a:pt x="144" y="694"/>
                  </a:lnTo>
                  <a:lnTo>
                    <a:pt x="137" y="694"/>
                  </a:lnTo>
                  <a:lnTo>
                    <a:pt x="137" y="696"/>
                  </a:lnTo>
                  <a:lnTo>
                    <a:pt x="149" y="699"/>
                  </a:lnTo>
                  <a:lnTo>
                    <a:pt x="159" y="699"/>
                  </a:lnTo>
                  <a:lnTo>
                    <a:pt x="163" y="706"/>
                  </a:lnTo>
                  <a:lnTo>
                    <a:pt x="166" y="708"/>
                  </a:lnTo>
                  <a:lnTo>
                    <a:pt x="173" y="713"/>
                  </a:lnTo>
                  <a:lnTo>
                    <a:pt x="173" y="708"/>
                  </a:lnTo>
                  <a:lnTo>
                    <a:pt x="173" y="706"/>
                  </a:lnTo>
                  <a:lnTo>
                    <a:pt x="178" y="708"/>
                  </a:lnTo>
                  <a:lnTo>
                    <a:pt x="180" y="708"/>
                  </a:lnTo>
                  <a:lnTo>
                    <a:pt x="178" y="713"/>
                  </a:lnTo>
                  <a:lnTo>
                    <a:pt x="187" y="722"/>
                  </a:lnTo>
                  <a:lnTo>
                    <a:pt x="194" y="725"/>
                  </a:lnTo>
                  <a:lnTo>
                    <a:pt x="196" y="722"/>
                  </a:lnTo>
                  <a:lnTo>
                    <a:pt x="196" y="725"/>
                  </a:lnTo>
                  <a:lnTo>
                    <a:pt x="196" y="725"/>
                  </a:lnTo>
                  <a:lnTo>
                    <a:pt x="201" y="727"/>
                  </a:lnTo>
                  <a:lnTo>
                    <a:pt x="192" y="736"/>
                  </a:lnTo>
                  <a:lnTo>
                    <a:pt x="192" y="744"/>
                  </a:lnTo>
                  <a:lnTo>
                    <a:pt x="201" y="760"/>
                  </a:lnTo>
                  <a:lnTo>
                    <a:pt x="213" y="758"/>
                  </a:lnTo>
                  <a:lnTo>
                    <a:pt x="218" y="753"/>
                  </a:lnTo>
                  <a:lnTo>
                    <a:pt x="220" y="753"/>
                  </a:lnTo>
                  <a:lnTo>
                    <a:pt x="225" y="751"/>
                  </a:lnTo>
                  <a:lnTo>
                    <a:pt x="225" y="748"/>
                  </a:lnTo>
                  <a:lnTo>
                    <a:pt x="230" y="751"/>
                  </a:lnTo>
                  <a:lnTo>
                    <a:pt x="232" y="748"/>
                  </a:lnTo>
                  <a:lnTo>
                    <a:pt x="227" y="748"/>
                  </a:lnTo>
                  <a:lnTo>
                    <a:pt x="227" y="744"/>
                  </a:lnTo>
                  <a:lnTo>
                    <a:pt x="239" y="746"/>
                  </a:lnTo>
                  <a:lnTo>
                    <a:pt x="239" y="746"/>
                  </a:lnTo>
                  <a:lnTo>
                    <a:pt x="239" y="746"/>
                  </a:lnTo>
                  <a:lnTo>
                    <a:pt x="244" y="744"/>
                  </a:lnTo>
                  <a:lnTo>
                    <a:pt x="248" y="741"/>
                  </a:lnTo>
                  <a:lnTo>
                    <a:pt x="251" y="744"/>
                  </a:lnTo>
                  <a:lnTo>
                    <a:pt x="253" y="741"/>
                  </a:lnTo>
                  <a:lnTo>
                    <a:pt x="251" y="736"/>
                  </a:lnTo>
                  <a:lnTo>
                    <a:pt x="248" y="736"/>
                  </a:lnTo>
                  <a:lnTo>
                    <a:pt x="251" y="732"/>
                  </a:lnTo>
                  <a:lnTo>
                    <a:pt x="253" y="725"/>
                  </a:lnTo>
                  <a:lnTo>
                    <a:pt x="253" y="722"/>
                  </a:lnTo>
                  <a:lnTo>
                    <a:pt x="265" y="718"/>
                  </a:lnTo>
                  <a:lnTo>
                    <a:pt x="267" y="718"/>
                  </a:lnTo>
                  <a:lnTo>
                    <a:pt x="270" y="722"/>
                  </a:lnTo>
                  <a:lnTo>
                    <a:pt x="272" y="720"/>
                  </a:lnTo>
                  <a:lnTo>
                    <a:pt x="272" y="725"/>
                  </a:lnTo>
                  <a:lnTo>
                    <a:pt x="274" y="727"/>
                  </a:lnTo>
                  <a:lnTo>
                    <a:pt x="279" y="725"/>
                  </a:lnTo>
                  <a:lnTo>
                    <a:pt x="279" y="720"/>
                  </a:lnTo>
                  <a:lnTo>
                    <a:pt x="281" y="718"/>
                  </a:lnTo>
                  <a:lnTo>
                    <a:pt x="281" y="720"/>
                  </a:lnTo>
                  <a:lnTo>
                    <a:pt x="289" y="718"/>
                  </a:lnTo>
                  <a:lnTo>
                    <a:pt x="284" y="715"/>
                  </a:lnTo>
                  <a:lnTo>
                    <a:pt x="286" y="710"/>
                  </a:lnTo>
                  <a:lnTo>
                    <a:pt x="289" y="710"/>
                  </a:lnTo>
                  <a:lnTo>
                    <a:pt x="296" y="715"/>
                  </a:lnTo>
                  <a:lnTo>
                    <a:pt x="293" y="727"/>
                  </a:lnTo>
                  <a:lnTo>
                    <a:pt x="296" y="727"/>
                  </a:lnTo>
                  <a:lnTo>
                    <a:pt x="296" y="732"/>
                  </a:lnTo>
                  <a:lnTo>
                    <a:pt x="298" y="732"/>
                  </a:lnTo>
                  <a:lnTo>
                    <a:pt x="300" y="732"/>
                  </a:lnTo>
                  <a:lnTo>
                    <a:pt x="300" y="729"/>
                  </a:lnTo>
                  <a:lnTo>
                    <a:pt x="300" y="727"/>
                  </a:lnTo>
                  <a:lnTo>
                    <a:pt x="305" y="732"/>
                  </a:lnTo>
                  <a:lnTo>
                    <a:pt x="305" y="732"/>
                  </a:lnTo>
                  <a:lnTo>
                    <a:pt x="307" y="732"/>
                  </a:lnTo>
                  <a:lnTo>
                    <a:pt x="305" y="732"/>
                  </a:lnTo>
                  <a:lnTo>
                    <a:pt x="305" y="725"/>
                  </a:lnTo>
                  <a:lnTo>
                    <a:pt x="305" y="725"/>
                  </a:lnTo>
                  <a:lnTo>
                    <a:pt x="305" y="727"/>
                  </a:lnTo>
                  <a:lnTo>
                    <a:pt x="307" y="727"/>
                  </a:lnTo>
                  <a:lnTo>
                    <a:pt x="310" y="727"/>
                  </a:lnTo>
                  <a:lnTo>
                    <a:pt x="312" y="727"/>
                  </a:lnTo>
                  <a:lnTo>
                    <a:pt x="315" y="732"/>
                  </a:lnTo>
                  <a:lnTo>
                    <a:pt x="319" y="729"/>
                  </a:lnTo>
                  <a:lnTo>
                    <a:pt x="317" y="729"/>
                  </a:lnTo>
                  <a:lnTo>
                    <a:pt x="319" y="727"/>
                  </a:lnTo>
                  <a:lnTo>
                    <a:pt x="324" y="732"/>
                  </a:lnTo>
                  <a:lnTo>
                    <a:pt x="324" y="729"/>
                  </a:lnTo>
                  <a:lnTo>
                    <a:pt x="326" y="729"/>
                  </a:lnTo>
                  <a:lnTo>
                    <a:pt x="326" y="732"/>
                  </a:lnTo>
                  <a:lnTo>
                    <a:pt x="324" y="732"/>
                  </a:lnTo>
                  <a:lnTo>
                    <a:pt x="324" y="732"/>
                  </a:lnTo>
                  <a:lnTo>
                    <a:pt x="329" y="732"/>
                  </a:lnTo>
                  <a:lnTo>
                    <a:pt x="333" y="736"/>
                  </a:lnTo>
                  <a:lnTo>
                    <a:pt x="333" y="734"/>
                  </a:lnTo>
                  <a:lnTo>
                    <a:pt x="338" y="736"/>
                  </a:lnTo>
                  <a:lnTo>
                    <a:pt x="338" y="729"/>
                  </a:lnTo>
                  <a:lnTo>
                    <a:pt x="341" y="732"/>
                  </a:lnTo>
                  <a:lnTo>
                    <a:pt x="343" y="732"/>
                  </a:lnTo>
                  <a:lnTo>
                    <a:pt x="352" y="739"/>
                  </a:lnTo>
                  <a:lnTo>
                    <a:pt x="352" y="741"/>
                  </a:lnTo>
                  <a:lnTo>
                    <a:pt x="357" y="744"/>
                  </a:lnTo>
                  <a:lnTo>
                    <a:pt x="357" y="746"/>
                  </a:lnTo>
                  <a:lnTo>
                    <a:pt x="359" y="748"/>
                  </a:lnTo>
                  <a:lnTo>
                    <a:pt x="362" y="746"/>
                  </a:lnTo>
                  <a:lnTo>
                    <a:pt x="362" y="746"/>
                  </a:lnTo>
                  <a:lnTo>
                    <a:pt x="367" y="748"/>
                  </a:lnTo>
                  <a:lnTo>
                    <a:pt x="369" y="746"/>
                  </a:lnTo>
                  <a:lnTo>
                    <a:pt x="369" y="741"/>
                  </a:lnTo>
                  <a:lnTo>
                    <a:pt x="371" y="741"/>
                  </a:lnTo>
                  <a:lnTo>
                    <a:pt x="374" y="736"/>
                  </a:lnTo>
                  <a:lnTo>
                    <a:pt x="376" y="736"/>
                  </a:lnTo>
                  <a:lnTo>
                    <a:pt x="378" y="734"/>
                  </a:lnTo>
                  <a:lnTo>
                    <a:pt x="381" y="736"/>
                  </a:lnTo>
                  <a:lnTo>
                    <a:pt x="381" y="736"/>
                  </a:lnTo>
                  <a:lnTo>
                    <a:pt x="385" y="736"/>
                  </a:lnTo>
                  <a:lnTo>
                    <a:pt x="390" y="736"/>
                  </a:lnTo>
                  <a:lnTo>
                    <a:pt x="393" y="741"/>
                  </a:lnTo>
                  <a:lnTo>
                    <a:pt x="397" y="734"/>
                  </a:lnTo>
                  <a:lnTo>
                    <a:pt x="400" y="736"/>
                  </a:lnTo>
                  <a:lnTo>
                    <a:pt x="400" y="736"/>
                  </a:lnTo>
                  <a:lnTo>
                    <a:pt x="402" y="736"/>
                  </a:lnTo>
                  <a:lnTo>
                    <a:pt x="404" y="732"/>
                  </a:lnTo>
                  <a:lnTo>
                    <a:pt x="407" y="722"/>
                  </a:lnTo>
                  <a:lnTo>
                    <a:pt x="404" y="720"/>
                  </a:lnTo>
                  <a:lnTo>
                    <a:pt x="404" y="713"/>
                  </a:lnTo>
                  <a:lnTo>
                    <a:pt x="409" y="713"/>
                  </a:lnTo>
                  <a:lnTo>
                    <a:pt x="409" y="710"/>
                  </a:lnTo>
                  <a:lnTo>
                    <a:pt x="414" y="710"/>
                  </a:lnTo>
                  <a:lnTo>
                    <a:pt x="416" y="706"/>
                  </a:lnTo>
                  <a:lnTo>
                    <a:pt x="423" y="708"/>
                  </a:lnTo>
                  <a:lnTo>
                    <a:pt x="428" y="703"/>
                  </a:lnTo>
                  <a:lnTo>
                    <a:pt x="433" y="699"/>
                  </a:lnTo>
                  <a:lnTo>
                    <a:pt x="437" y="703"/>
                  </a:lnTo>
                  <a:lnTo>
                    <a:pt x="440" y="708"/>
                  </a:lnTo>
                  <a:lnTo>
                    <a:pt x="449" y="710"/>
                  </a:lnTo>
                  <a:lnTo>
                    <a:pt x="449" y="713"/>
                  </a:lnTo>
                  <a:lnTo>
                    <a:pt x="447" y="718"/>
                  </a:lnTo>
                  <a:lnTo>
                    <a:pt x="452" y="720"/>
                  </a:lnTo>
                  <a:lnTo>
                    <a:pt x="447" y="727"/>
                  </a:lnTo>
                  <a:lnTo>
                    <a:pt x="447" y="736"/>
                  </a:lnTo>
                  <a:lnTo>
                    <a:pt x="447" y="741"/>
                  </a:lnTo>
                  <a:lnTo>
                    <a:pt x="454" y="746"/>
                  </a:lnTo>
                  <a:lnTo>
                    <a:pt x="454" y="748"/>
                  </a:lnTo>
                  <a:lnTo>
                    <a:pt x="456" y="748"/>
                  </a:lnTo>
                  <a:lnTo>
                    <a:pt x="466" y="751"/>
                  </a:lnTo>
                  <a:lnTo>
                    <a:pt x="466" y="755"/>
                  </a:lnTo>
                  <a:lnTo>
                    <a:pt x="470" y="753"/>
                  </a:lnTo>
                  <a:lnTo>
                    <a:pt x="470" y="751"/>
                  </a:lnTo>
                  <a:lnTo>
                    <a:pt x="480" y="746"/>
                  </a:lnTo>
                  <a:lnTo>
                    <a:pt x="480" y="736"/>
                  </a:lnTo>
                  <a:lnTo>
                    <a:pt x="494" y="739"/>
                  </a:lnTo>
                  <a:lnTo>
                    <a:pt x="506" y="741"/>
                  </a:lnTo>
                  <a:lnTo>
                    <a:pt x="506" y="722"/>
                  </a:lnTo>
                  <a:lnTo>
                    <a:pt x="527" y="725"/>
                  </a:lnTo>
                  <a:lnTo>
                    <a:pt x="530" y="722"/>
                  </a:lnTo>
                  <a:lnTo>
                    <a:pt x="530" y="718"/>
                  </a:lnTo>
                  <a:lnTo>
                    <a:pt x="534" y="718"/>
                  </a:lnTo>
                  <a:lnTo>
                    <a:pt x="544" y="732"/>
                  </a:lnTo>
                  <a:lnTo>
                    <a:pt x="548" y="727"/>
                  </a:lnTo>
                  <a:lnTo>
                    <a:pt x="548" y="732"/>
                  </a:lnTo>
                  <a:lnTo>
                    <a:pt x="553" y="732"/>
                  </a:lnTo>
                  <a:lnTo>
                    <a:pt x="558" y="736"/>
                  </a:lnTo>
                  <a:lnTo>
                    <a:pt x="577" y="736"/>
                  </a:lnTo>
                  <a:lnTo>
                    <a:pt x="577" y="751"/>
                  </a:lnTo>
                  <a:lnTo>
                    <a:pt x="589" y="755"/>
                  </a:lnTo>
                  <a:lnTo>
                    <a:pt x="589" y="765"/>
                  </a:lnTo>
                  <a:lnTo>
                    <a:pt x="586" y="788"/>
                  </a:lnTo>
                  <a:lnTo>
                    <a:pt x="615" y="793"/>
                  </a:lnTo>
                  <a:lnTo>
                    <a:pt x="622" y="796"/>
                  </a:lnTo>
                  <a:lnTo>
                    <a:pt x="624" y="814"/>
                  </a:lnTo>
                  <a:lnTo>
                    <a:pt x="624" y="822"/>
                  </a:lnTo>
                  <a:lnTo>
                    <a:pt x="626" y="826"/>
                  </a:lnTo>
                  <a:lnTo>
                    <a:pt x="629" y="826"/>
                  </a:lnTo>
                  <a:lnTo>
                    <a:pt x="636" y="826"/>
                  </a:lnTo>
                  <a:lnTo>
                    <a:pt x="638" y="831"/>
                  </a:lnTo>
                  <a:lnTo>
                    <a:pt x="643" y="831"/>
                  </a:lnTo>
                  <a:lnTo>
                    <a:pt x="643" y="831"/>
                  </a:lnTo>
                  <a:lnTo>
                    <a:pt x="650" y="831"/>
                  </a:lnTo>
                  <a:lnTo>
                    <a:pt x="657" y="838"/>
                  </a:lnTo>
                  <a:lnTo>
                    <a:pt x="659" y="850"/>
                  </a:lnTo>
                  <a:lnTo>
                    <a:pt x="667" y="857"/>
                  </a:lnTo>
                  <a:lnTo>
                    <a:pt x="669" y="857"/>
                  </a:lnTo>
                  <a:lnTo>
                    <a:pt x="671" y="855"/>
                  </a:lnTo>
                  <a:lnTo>
                    <a:pt x="674" y="852"/>
                  </a:lnTo>
                  <a:lnTo>
                    <a:pt x="678" y="862"/>
                  </a:lnTo>
                  <a:lnTo>
                    <a:pt x="681" y="862"/>
                  </a:lnTo>
                  <a:lnTo>
                    <a:pt x="683" y="862"/>
                  </a:lnTo>
                  <a:lnTo>
                    <a:pt x="685" y="864"/>
                  </a:lnTo>
                  <a:lnTo>
                    <a:pt x="685" y="862"/>
                  </a:lnTo>
                  <a:lnTo>
                    <a:pt x="688" y="864"/>
                  </a:lnTo>
                  <a:lnTo>
                    <a:pt x="690" y="864"/>
                  </a:lnTo>
                  <a:lnTo>
                    <a:pt x="695" y="873"/>
                  </a:lnTo>
                  <a:lnTo>
                    <a:pt x="700" y="878"/>
                  </a:lnTo>
                  <a:lnTo>
                    <a:pt x="700" y="878"/>
                  </a:lnTo>
                  <a:lnTo>
                    <a:pt x="700" y="881"/>
                  </a:lnTo>
                  <a:lnTo>
                    <a:pt x="700" y="883"/>
                  </a:lnTo>
                  <a:lnTo>
                    <a:pt x="704" y="888"/>
                  </a:lnTo>
                  <a:lnTo>
                    <a:pt x="704" y="888"/>
                  </a:lnTo>
                  <a:lnTo>
                    <a:pt x="709" y="888"/>
                  </a:lnTo>
                  <a:lnTo>
                    <a:pt x="714" y="883"/>
                  </a:lnTo>
                  <a:lnTo>
                    <a:pt x="719" y="885"/>
                  </a:lnTo>
                  <a:lnTo>
                    <a:pt x="723" y="883"/>
                  </a:lnTo>
                  <a:lnTo>
                    <a:pt x="726" y="888"/>
                  </a:lnTo>
                  <a:lnTo>
                    <a:pt x="735" y="883"/>
                  </a:lnTo>
                  <a:lnTo>
                    <a:pt x="735" y="881"/>
                  </a:lnTo>
                  <a:lnTo>
                    <a:pt x="737" y="878"/>
                  </a:lnTo>
                  <a:lnTo>
                    <a:pt x="735" y="873"/>
                  </a:lnTo>
                  <a:lnTo>
                    <a:pt x="737" y="873"/>
                  </a:lnTo>
                  <a:lnTo>
                    <a:pt x="737" y="876"/>
                  </a:lnTo>
                  <a:lnTo>
                    <a:pt x="742" y="876"/>
                  </a:lnTo>
                  <a:lnTo>
                    <a:pt x="742" y="878"/>
                  </a:lnTo>
                  <a:lnTo>
                    <a:pt x="737" y="883"/>
                  </a:lnTo>
                  <a:lnTo>
                    <a:pt x="737" y="883"/>
                  </a:lnTo>
                  <a:lnTo>
                    <a:pt x="737" y="888"/>
                  </a:lnTo>
                  <a:lnTo>
                    <a:pt x="752" y="888"/>
                  </a:lnTo>
                  <a:lnTo>
                    <a:pt x="754" y="888"/>
                  </a:lnTo>
                  <a:lnTo>
                    <a:pt x="756" y="888"/>
                  </a:lnTo>
                  <a:lnTo>
                    <a:pt x="756" y="885"/>
                  </a:lnTo>
                  <a:lnTo>
                    <a:pt x="763" y="888"/>
                  </a:lnTo>
                  <a:lnTo>
                    <a:pt x="761" y="888"/>
                  </a:lnTo>
                  <a:lnTo>
                    <a:pt x="763" y="883"/>
                  </a:lnTo>
                  <a:lnTo>
                    <a:pt x="761" y="883"/>
                  </a:lnTo>
                  <a:lnTo>
                    <a:pt x="768" y="885"/>
                  </a:lnTo>
                  <a:lnTo>
                    <a:pt x="770" y="883"/>
                  </a:lnTo>
                  <a:lnTo>
                    <a:pt x="775" y="888"/>
                  </a:lnTo>
                  <a:lnTo>
                    <a:pt x="778" y="890"/>
                  </a:lnTo>
                  <a:lnTo>
                    <a:pt x="796" y="899"/>
                  </a:lnTo>
                  <a:lnTo>
                    <a:pt x="796" y="888"/>
                  </a:lnTo>
                  <a:lnTo>
                    <a:pt x="794" y="888"/>
                  </a:lnTo>
                  <a:lnTo>
                    <a:pt x="792" y="881"/>
                  </a:lnTo>
                  <a:lnTo>
                    <a:pt x="787" y="878"/>
                  </a:lnTo>
                  <a:lnTo>
                    <a:pt x="787" y="873"/>
                  </a:lnTo>
                  <a:lnTo>
                    <a:pt x="789" y="873"/>
                  </a:lnTo>
                  <a:lnTo>
                    <a:pt x="789" y="871"/>
                  </a:lnTo>
                  <a:lnTo>
                    <a:pt x="789" y="866"/>
                  </a:lnTo>
                  <a:lnTo>
                    <a:pt x="794" y="866"/>
                  </a:lnTo>
                  <a:lnTo>
                    <a:pt x="794" y="864"/>
                  </a:lnTo>
                  <a:lnTo>
                    <a:pt x="799" y="869"/>
                  </a:lnTo>
                  <a:lnTo>
                    <a:pt x="804" y="864"/>
                  </a:lnTo>
                  <a:lnTo>
                    <a:pt x="808" y="864"/>
                  </a:lnTo>
                  <a:lnTo>
                    <a:pt x="811" y="862"/>
                  </a:lnTo>
                  <a:lnTo>
                    <a:pt x="818" y="859"/>
                  </a:lnTo>
                  <a:lnTo>
                    <a:pt x="813" y="855"/>
                  </a:lnTo>
                  <a:lnTo>
                    <a:pt x="808" y="850"/>
                  </a:lnTo>
                  <a:lnTo>
                    <a:pt x="808" y="850"/>
                  </a:lnTo>
                  <a:lnTo>
                    <a:pt x="806" y="845"/>
                  </a:lnTo>
                  <a:lnTo>
                    <a:pt x="811" y="838"/>
                  </a:lnTo>
                  <a:lnTo>
                    <a:pt x="818" y="836"/>
                  </a:lnTo>
                  <a:lnTo>
                    <a:pt x="818" y="831"/>
                  </a:lnTo>
                  <a:lnTo>
                    <a:pt x="822" y="831"/>
                  </a:lnTo>
                  <a:lnTo>
                    <a:pt x="832" y="833"/>
                  </a:lnTo>
                  <a:lnTo>
                    <a:pt x="846" y="819"/>
                  </a:lnTo>
                  <a:lnTo>
                    <a:pt x="846" y="817"/>
                  </a:lnTo>
                  <a:lnTo>
                    <a:pt x="851" y="817"/>
                  </a:lnTo>
                  <a:lnTo>
                    <a:pt x="853" y="819"/>
                  </a:lnTo>
                  <a:lnTo>
                    <a:pt x="856" y="822"/>
                  </a:lnTo>
                  <a:lnTo>
                    <a:pt x="856" y="817"/>
                  </a:lnTo>
                  <a:lnTo>
                    <a:pt x="860" y="817"/>
                  </a:lnTo>
                  <a:lnTo>
                    <a:pt x="860" y="814"/>
                  </a:lnTo>
                  <a:lnTo>
                    <a:pt x="863" y="814"/>
                  </a:lnTo>
                  <a:lnTo>
                    <a:pt x="867" y="812"/>
                  </a:lnTo>
                  <a:lnTo>
                    <a:pt x="870" y="817"/>
                  </a:lnTo>
                  <a:lnTo>
                    <a:pt x="872" y="814"/>
                  </a:lnTo>
                  <a:lnTo>
                    <a:pt x="872" y="812"/>
                  </a:lnTo>
                  <a:lnTo>
                    <a:pt x="870" y="810"/>
                  </a:lnTo>
                  <a:lnTo>
                    <a:pt x="877" y="807"/>
                  </a:lnTo>
                  <a:lnTo>
                    <a:pt x="877" y="805"/>
                  </a:lnTo>
                  <a:lnTo>
                    <a:pt x="879" y="805"/>
                  </a:lnTo>
                  <a:lnTo>
                    <a:pt x="879" y="807"/>
                  </a:lnTo>
                  <a:lnTo>
                    <a:pt x="889" y="807"/>
                  </a:lnTo>
                  <a:lnTo>
                    <a:pt x="889" y="810"/>
                  </a:lnTo>
                  <a:lnTo>
                    <a:pt x="891" y="805"/>
                  </a:lnTo>
                  <a:lnTo>
                    <a:pt x="893" y="805"/>
                  </a:lnTo>
                  <a:lnTo>
                    <a:pt x="896" y="803"/>
                  </a:lnTo>
                  <a:lnTo>
                    <a:pt x="905" y="800"/>
                  </a:lnTo>
                  <a:lnTo>
                    <a:pt x="907" y="796"/>
                  </a:lnTo>
                  <a:lnTo>
                    <a:pt x="910" y="774"/>
                  </a:lnTo>
                  <a:lnTo>
                    <a:pt x="917" y="770"/>
                  </a:lnTo>
                  <a:lnTo>
                    <a:pt x="924" y="770"/>
                  </a:lnTo>
                  <a:lnTo>
                    <a:pt x="924" y="770"/>
                  </a:lnTo>
                  <a:lnTo>
                    <a:pt x="929" y="774"/>
                  </a:lnTo>
                  <a:lnTo>
                    <a:pt x="931" y="774"/>
                  </a:lnTo>
                  <a:lnTo>
                    <a:pt x="938" y="779"/>
                  </a:lnTo>
                  <a:lnTo>
                    <a:pt x="941" y="788"/>
                  </a:lnTo>
                  <a:lnTo>
                    <a:pt x="943" y="788"/>
                  </a:lnTo>
                  <a:lnTo>
                    <a:pt x="948" y="793"/>
                  </a:lnTo>
                  <a:lnTo>
                    <a:pt x="948" y="793"/>
                  </a:lnTo>
                  <a:lnTo>
                    <a:pt x="952" y="793"/>
                  </a:lnTo>
                  <a:lnTo>
                    <a:pt x="971" y="807"/>
                  </a:lnTo>
                  <a:lnTo>
                    <a:pt x="971" y="805"/>
                  </a:lnTo>
                  <a:lnTo>
                    <a:pt x="974" y="807"/>
                  </a:lnTo>
                  <a:lnTo>
                    <a:pt x="978" y="803"/>
                  </a:lnTo>
                  <a:lnTo>
                    <a:pt x="981" y="800"/>
                  </a:lnTo>
                  <a:lnTo>
                    <a:pt x="981" y="796"/>
                  </a:lnTo>
                  <a:lnTo>
                    <a:pt x="983" y="793"/>
                  </a:lnTo>
                  <a:lnTo>
                    <a:pt x="983" y="793"/>
                  </a:lnTo>
                  <a:close/>
                </a:path>
              </a:pathLst>
            </a:custGeom>
            <a:solidFill>
              <a:srgbClr val="433356">
                <a:lumMod val="40000"/>
                <a:lumOff val="6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62" name="Freeform 9"/>
            <p:cNvSpPr>
              <a:spLocks/>
            </p:cNvSpPr>
            <p:nvPr/>
          </p:nvSpPr>
          <p:spPr bwMode="auto">
            <a:xfrm>
              <a:off x="651" y="1586"/>
              <a:ext cx="1009" cy="1323"/>
            </a:xfrm>
            <a:custGeom>
              <a:avLst/>
              <a:gdLst>
                <a:gd name="T0" fmla="*/ 978 w 1009"/>
                <a:gd name="T1" fmla="*/ 234 h 1323"/>
                <a:gd name="T2" fmla="*/ 938 w 1009"/>
                <a:gd name="T3" fmla="*/ 196 h 1323"/>
                <a:gd name="T4" fmla="*/ 890 w 1009"/>
                <a:gd name="T5" fmla="*/ 149 h 1323"/>
                <a:gd name="T6" fmla="*/ 822 w 1009"/>
                <a:gd name="T7" fmla="*/ 123 h 1323"/>
                <a:gd name="T8" fmla="*/ 808 w 1009"/>
                <a:gd name="T9" fmla="*/ 90 h 1323"/>
                <a:gd name="T10" fmla="*/ 744 w 1009"/>
                <a:gd name="T11" fmla="*/ 85 h 1323"/>
                <a:gd name="T12" fmla="*/ 753 w 1009"/>
                <a:gd name="T13" fmla="*/ 41 h 1323"/>
                <a:gd name="T14" fmla="*/ 713 w 1009"/>
                <a:gd name="T15" fmla="*/ 17 h 1323"/>
                <a:gd name="T16" fmla="*/ 687 w 1009"/>
                <a:gd name="T17" fmla="*/ 0 h 1323"/>
                <a:gd name="T18" fmla="*/ 666 w 1009"/>
                <a:gd name="T19" fmla="*/ 29 h 1323"/>
                <a:gd name="T20" fmla="*/ 628 w 1009"/>
                <a:gd name="T21" fmla="*/ 50 h 1323"/>
                <a:gd name="T22" fmla="*/ 612 w 1009"/>
                <a:gd name="T23" fmla="*/ 107 h 1323"/>
                <a:gd name="T24" fmla="*/ 567 w 1009"/>
                <a:gd name="T25" fmla="*/ 74 h 1323"/>
                <a:gd name="T26" fmla="*/ 524 w 1009"/>
                <a:gd name="T27" fmla="*/ 62 h 1323"/>
                <a:gd name="T28" fmla="*/ 498 w 1009"/>
                <a:gd name="T29" fmla="*/ 76 h 1323"/>
                <a:gd name="T30" fmla="*/ 444 w 1009"/>
                <a:gd name="T31" fmla="*/ 104 h 1323"/>
                <a:gd name="T32" fmla="*/ 418 w 1009"/>
                <a:gd name="T33" fmla="*/ 140 h 1323"/>
                <a:gd name="T34" fmla="*/ 373 w 1009"/>
                <a:gd name="T35" fmla="*/ 145 h 1323"/>
                <a:gd name="T36" fmla="*/ 314 w 1009"/>
                <a:gd name="T37" fmla="*/ 128 h 1323"/>
                <a:gd name="T38" fmla="*/ 248 w 1009"/>
                <a:gd name="T39" fmla="*/ 135 h 1323"/>
                <a:gd name="T40" fmla="*/ 203 w 1009"/>
                <a:gd name="T41" fmla="*/ 137 h 1323"/>
                <a:gd name="T42" fmla="*/ 118 w 1009"/>
                <a:gd name="T43" fmla="*/ 149 h 1323"/>
                <a:gd name="T44" fmla="*/ 61 w 1009"/>
                <a:gd name="T45" fmla="*/ 220 h 1323"/>
                <a:gd name="T46" fmla="*/ 2 w 1009"/>
                <a:gd name="T47" fmla="*/ 310 h 1323"/>
                <a:gd name="T48" fmla="*/ 66 w 1009"/>
                <a:gd name="T49" fmla="*/ 404 h 1323"/>
                <a:gd name="T50" fmla="*/ 83 w 1009"/>
                <a:gd name="T51" fmla="*/ 452 h 1323"/>
                <a:gd name="T52" fmla="*/ 106 w 1009"/>
                <a:gd name="T53" fmla="*/ 565 h 1323"/>
                <a:gd name="T54" fmla="*/ 123 w 1009"/>
                <a:gd name="T55" fmla="*/ 655 h 1323"/>
                <a:gd name="T56" fmla="*/ 191 w 1009"/>
                <a:gd name="T57" fmla="*/ 787 h 1323"/>
                <a:gd name="T58" fmla="*/ 286 w 1009"/>
                <a:gd name="T59" fmla="*/ 808 h 1323"/>
                <a:gd name="T60" fmla="*/ 352 w 1009"/>
                <a:gd name="T61" fmla="*/ 910 h 1323"/>
                <a:gd name="T62" fmla="*/ 406 w 1009"/>
                <a:gd name="T63" fmla="*/ 995 h 1323"/>
                <a:gd name="T64" fmla="*/ 522 w 1009"/>
                <a:gd name="T65" fmla="*/ 1122 h 1323"/>
                <a:gd name="T66" fmla="*/ 564 w 1009"/>
                <a:gd name="T67" fmla="*/ 1198 h 1323"/>
                <a:gd name="T68" fmla="*/ 614 w 1009"/>
                <a:gd name="T69" fmla="*/ 1311 h 1323"/>
                <a:gd name="T70" fmla="*/ 659 w 1009"/>
                <a:gd name="T71" fmla="*/ 1266 h 1323"/>
                <a:gd name="T72" fmla="*/ 718 w 1009"/>
                <a:gd name="T73" fmla="*/ 1188 h 1323"/>
                <a:gd name="T74" fmla="*/ 725 w 1009"/>
                <a:gd name="T75" fmla="*/ 1111 h 1323"/>
                <a:gd name="T76" fmla="*/ 765 w 1009"/>
                <a:gd name="T77" fmla="*/ 1103 h 1323"/>
                <a:gd name="T78" fmla="*/ 789 w 1009"/>
                <a:gd name="T79" fmla="*/ 1092 h 1323"/>
                <a:gd name="T80" fmla="*/ 801 w 1009"/>
                <a:gd name="T81" fmla="*/ 1028 h 1323"/>
                <a:gd name="T82" fmla="*/ 827 w 1009"/>
                <a:gd name="T83" fmla="*/ 1009 h 1323"/>
                <a:gd name="T84" fmla="*/ 829 w 1009"/>
                <a:gd name="T85" fmla="*/ 971 h 1323"/>
                <a:gd name="T86" fmla="*/ 855 w 1009"/>
                <a:gd name="T87" fmla="*/ 924 h 1323"/>
                <a:gd name="T88" fmla="*/ 888 w 1009"/>
                <a:gd name="T89" fmla="*/ 884 h 1323"/>
                <a:gd name="T90" fmla="*/ 879 w 1009"/>
                <a:gd name="T91" fmla="*/ 846 h 1323"/>
                <a:gd name="T92" fmla="*/ 888 w 1009"/>
                <a:gd name="T93" fmla="*/ 803 h 1323"/>
                <a:gd name="T94" fmla="*/ 888 w 1009"/>
                <a:gd name="T95" fmla="*/ 775 h 1323"/>
                <a:gd name="T96" fmla="*/ 893 w 1009"/>
                <a:gd name="T97" fmla="*/ 744 h 1323"/>
                <a:gd name="T98" fmla="*/ 893 w 1009"/>
                <a:gd name="T99" fmla="*/ 714 h 1323"/>
                <a:gd name="T100" fmla="*/ 886 w 1009"/>
                <a:gd name="T101" fmla="*/ 652 h 1323"/>
                <a:gd name="T102" fmla="*/ 874 w 1009"/>
                <a:gd name="T103" fmla="*/ 572 h 1323"/>
                <a:gd name="T104" fmla="*/ 883 w 1009"/>
                <a:gd name="T105" fmla="*/ 555 h 1323"/>
                <a:gd name="T106" fmla="*/ 888 w 1009"/>
                <a:gd name="T107" fmla="*/ 527 h 1323"/>
                <a:gd name="T108" fmla="*/ 860 w 1009"/>
                <a:gd name="T109" fmla="*/ 518 h 1323"/>
                <a:gd name="T110" fmla="*/ 921 w 1009"/>
                <a:gd name="T111" fmla="*/ 470 h 1323"/>
                <a:gd name="T112" fmla="*/ 954 w 1009"/>
                <a:gd name="T113" fmla="*/ 452 h 1323"/>
                <a:gd name="T114" fmla="*/ 961 w 1009"/>
                <a:gd name="T115" fmla="*/ 414 h 1323"/>
                <a:gd name="T116" fmla="*/ 976 w 1009"/>
                <a:gd name="T117" fmla="*/ 338 h 1323"/>
                <a:gd name="T118" fmla="*/ 999 w 1009"/>
                <a:gd name="T119" fmla="*/ 305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9" h="1323">
                  <a:moveTo>
                    <a:pt x="999" y="291"/>
                  </a:moveTo>
                  <a:lnTo>
                    <a:pt x="997" y="286"/>
                  </a:lnTo>
                  <a:lnTo>
                    <a:pt x="999" y="282"/>
                  </a:lnTo>
                  <a:lnTo>
                    <a:pt x="999" y="277"/>
                  </a:lnTo>
                  <a:lnTo>
                    <a:pt x="997" y="277"/>
                  </a:lnTo>
                  <a:lnTo>
                    <a:pt x="994" y="272"/>
                  </a:lnTo>
                  <a:lnTo>
                    <a:pt x="997" y="270"/>
                  </a:lnTo>
                  <a:lnTo>
                    <a:pt x="999" y="267"/>
                  </a:lnTo>
                  <a:lnTo>
                    <a:pt x="999" y="260"/>
                  </a:lnTo>
                  <a:lnTo>
                    <a:pt x="997" y="258"/>
                  </a:lnTo>
                  <a:lnTo>
                    <a:pt x="999" y="253"/>
                  </a:lnTo>
                  <a:lnTo>
                    <a:pt x="1009" y="253"/>
                  </a:lnTo>
                  <a:lnTo>
                    <a:pt x="997" y="253"/>
                  </a:lnTo>
                  <a:lnTo>
                    <a:pt x="992" y="248"/>
                  </a:lnTo>
                  <a:lnTo>
                    <a:pt x="980" y="239"/>
                  </a:lnTo>
                  <a:lnTo>
                    <a:pt x="978" y="234"/>
                  </a:lnTo>
                  <a:lnTo>
                    <a:pt x="966" y="230"/>
                  </a:lnTo>
                  <a:lnTo>
                    <a:pt x="961" y="227"/>
                  </a:lnTo>
                  <a:lnTo>
                    <a:pt x="954" y="230"/>
                  </a:lnTo>
                  <a:lnTo>
                    <a:pt x="947" y="230"/>
                  </a:lnTo>
                  <a:lnTo>
                    <a:pt x="950" y="227"/>
                  </a:lnTo>
                  <a:lnTo>
                    <a:pt x="947" y="225"/>
                  </a:lnTo>
                  <a:lnTo>
                    <a:pt x="950" y="225"/>
                  </a:lnTo>
                  <a:lnTo>
                    <a:pt x="952" y="227"/>
                  </a:lnTo>
                  <a:lnTo>
                    <a:pt x="954" y="227"/>
                  </a:lnTo>
                  <a:lnTo>
                    <a:pt x="957" y="215"/>
                  </a:lnTo>
                  <a:lnTo>
                    <a:pt x="957" y="211"/>
                  </a:lnTo>
                  <a:lnTo>
                    <a:pt x="957" y="208"/>
                  </a:lnTo>
                  <a:lnTo>
                    <a:pt x="957" y="201"/>
                  </a:lnTo>
                  <a:lnTo>
                    <a:pt x="950" y="201"/>
                  </a:lnTo>
                  <a:lnTo>
                    <a:pt x="945" y="199"/>
                  </a:lnTo>
                  <a:lnTo>
                    <a:pt x="938" y="196"/>
                  </a:lnTo>
                  <a:lnTo>
                    <a:pt x="928" y="196"/>
                  </a:lnTo>
                  <a:lnTo>
                    <a:pt x="924" y="199"/>
                  </a:lnTo>
                  <a:lnTo>
                    <a:pt x="924" y="199"/>
                  </a:lnTo>
                  <a:lnTo>
                    <a:pt x="921" y="199"/>
                  </a:lnTo>
                  <a:lnTo>
                    <a:pt x="921" y="192"/>
                  </a:lnTo>
                  <a:lnTo>
                    <a:pt x="919" y="182"/>
                  </a:lnTo>
                  <a:lnTo>
                    <a:pt x="916" y="180"/>
                  </a:lnTo>
                  <a:lnTo>
                    <a:pt x="912" y="182"/>
                  </a:lnTo>
                  <a:lnTo>
                    <a:pt x="912" y="180"/>
                  </a:lnTo>
                  <a:lnTo>
                    <a:pt x="907" y="173"/>
                  </a:lnTo>
                  <a:lnTo>
                    <a:pt x="905" y="173"/>
                  </a:lnTo>
                  <a:lnTo>
                    <a:pt x="905" y="159"/>
                  </a:lnTo>
                  <a:lnTo>
                    <a:pt x="900" y="156"/>
                  </a:lnTo>
                  <a:lnTo>
                    <a:pt x="898" y="149"/>
                  </a:lnTo>
                  <a:lnTo>
                    <a:pt x="893" y="149"/>
                  </a:lnTo>
                  <a:lnTo>
                    <a:pt x="890" y="149"/>
                  </a:lnTo>
                  <a:lnTo>
                    <a:pt x="888" y="152"/>
                  </a:lnTo>
                  <a:lnTo>
                    <a:pt x="883" y="152"/>
                  </a:lnTo>
                  <a:lnTo>
                    <a:pt x="881" y="149"/>
                  </a:lnTo>
                  <a:lnTo>
                    <a:pt x="879" y="152"/>
                  </a:lnTo>
                  <a:lnTo>
                    <a:pt x="881" y="156"/>
                  </a:lnTo>
                  <a:lnTo>
                    <a:pt x="862" y="156"/>
                  </a:lnTo>
                  <a:lnTo>
                    <a:pt x="857" y="154"/>
                  </a:lnTo>
                  <a:lnTo>
                    <a:pt x="836" y="149"/>
                  </a:lnTo>
                  <a:lnTo>
                    <a:pt x="836" y="145"/>
                  </a:lnTo>
                  <a:lnTo>
                    <a:pt x="834" y="145"/>
                  </a:lnTo>
                  <a:lnTo>
                    <a:pt x="834" y="140"/>
                  </a:lnTo>
                  <a:lnTo>
                    <a:pt x="829" y="135"/>
                  </a:lnTo>
                  <a:lnTo>
                    <a:pt x="831" y="135"/>
                  </a:lnTo>
                  <a:lnTo>
                    <a:pt x="829" y="130"/>
                  </a:lnTo>
                  <a:lnTo>
                    <a:pt x="824" y="128"/>
                  </a:lnTo>
                  <a:lnTo>
                    <a:pt x="822" y="123"/>
                  </a:lnTo>
                  <a:lnTo>
                    <a:pt x="820" y="123"/>
                  </a:lnTo>
                  <a:lnTo>
                    <a:pt x="817" y="121"/>
                  </a:lnTo>
                  <a:lnTo>
                    <a:pt x="808" y="123"/>
                  </a:lnTo>
                  <a:lnTo>
                    <a:pt x="805" y="114"/>
                  </a:lnTo>
                  <a:lnTo>
                    <a:pt x="801" y="114"/>
                  </a:lnTo>
                  <a:lnTo>
                    <a:pt x="796" y="109"/>
                  </a:lnTo>
                  <a:lnTo>
                    <a:pt x="798" y="102"/>
                  </a:lnTo>
                  <a:lnTo>
                    <a:pt x="801" y="104"/>
                  </a:lnTo>
                  <a:lnTo>
                    <a:pt x="803" y="100"/>
                  </a:lnTo>
                  <a:lnTo>
                    <a:pt x="813" y="102"/>
                  </a:lnTo>
                  <a:lnTo>
                    <a:pt x="822" y="107"/>
                  </a:lnTo>
                  <a:lnTo>
                    <a:pt x="822" y="104"/>
                  </a:lnTo>
                  <a:lnTo>
                    <a:pt x="815" y="100"/>
                  </a:lnTo>
                  <a:lnTo>
                    <a:pt x="813" y="100"/>
                  </a:lnTo>
                  <a:lnTo>
                    <a:pt x="813" y="90"/>
                  </a:lnTo>
                  <a:lnTo>
                    <a:pt x="808" y="90"/>
                  </a:lnTo>
                  <a:lnTo>
                    <a:pt x="796" y="90"/>
                  </a:lnTo>
                  <a:lnTo>
                    <a:pt x="791" y="95"/>
                  </a:lnTo>
                  <a:lnTo>
                    <a:pt x="784" y="95"/>
                  </a:lnTo>
                  <a:lnTo>
                    <a:pt x="782" y="93"/>
                  </a:lnTo>
                  <a:lnTo>
                    <a:pt x="784" y="90"/>
                  </a:lnTo>
                  <a:lnTo>
                    <a:pt x="784" y="85"/>
                  </a:lnTo>
                  <a:lnTo>
                    <a:pt x="779" y="88"/>
                  </a:lnTo>
                  <a:lnTo>
                    <a:pt x="779" y="83"/>
                  </a:lnTo>
                  <a:lnTo>
                    <a:pt x="775" y="85"/>
                  </a:lnTo>
                  <a:lnTo>
                    <a:pt x="761" y="81"/>
                  </a:lnTo>
                  <a:lnTo>
                    <a:pt x="756" y="90"/>
                  </a:lnTo>
                  <a:lnTo>
                    <a:pt x="753" y="90"/>
                  </a:lnTo>
                  <a:lnTo>
                    <a:pt x="751" y="95"/>
                  </a:lnTo>
                  <a:lnTo>
                    <a:pt x="749" y="95"/>
                  </a:lnTo>
                  <a:lnTo>
                    <a:pt x="744" y="95"/>
                  </a:lnTo>
                  <a:lnTo>
                    <a:pt x="744" y="85"/>
                  </a:lnTo>
                  <a:lnTo>
                    <a:pt x="732" y="85"/>
                  </a:lnTo>
                  <a:lnTo>
                    <a:pt x="727" y="88"/>
                  </a:lnTo>
                  <a:lnTo>
                    <a:pt x="727" y="88"/>
                  </a:lnTo>
                  <a:lnTo>
                    <a:pt x="727" y="83"/>
                  </a:lnTo>
                  <a:lnTo>
                    <a:pt x="732" y="78"/>
                  </a:lnTo>
                  <a:lnTo>
                    <a:pt x="732" y="74"/>
                  </a:lnTo>
                  <a:lnTo>
                    <a:pt x="737" y="71"/>
                  </a:lnTo>
                  <a:lnTo>
                    <a:pt x="739" y="69"/>
                  </a:lnTo>
                  <a:lnTo>
                    <a:pt x="737" y="67"/>
                  </a:lnTo>
                  <a:lnTo>
                    <a:pt x="742" y="62"/>
                  </a:lnTo>
                  <a:lnTo>
                    <a:pt x="742" y="57"/>
                  </a:lnTo>
                  <a:lnTo>
                    <a:pt x="746" y="57"/>
                  </a:lnTo>
                  <a:lnTo>
                    <a:pt x="753" y="57"/>
                  </a:lnTo>
                  <a:lnTo>
                    <a:pt x="756" y="48"/>
                  </a:lnTo>
                  <a:lnTo>
                    <a:pt x="753" y="43"/>
                  </a:lnTo>
                  <a:lnTo>
                    <a:pt x="753" y="41"/>
                  </a:lnTo>
                  <a:lnTo>
                    <a:pt x="749" y="38"/>
                  </a:lnTo>
                  <a:lnTo>
                    <a:pt x="746" y="31"/>
                  </a:lnTo>
                  <a:lnTo>
                    <a:pt x="742" y="36"/>
                  </a:lnTo>
                  <a:lnTo>
                    <a:pt x="742" y="34"/>
                  </a:lnTo>
                  <a:lnTo>
                    <a:pt x="742" y="24"/>
                  </a:lnTo>
                  <a:lnTo>
                    <a:pt x="742" y="24"/>
                  </a:lnTo>
                  <a:lnTo>
                    <a:pt x="739" y="29"/>
                  </a:lnTo>
                  <a:lnTo>
                    <a:pt x="732" y="31"/>
                  </a:lnTo>
                  <a:lnTo>
                    <a:pt x="732" y="34"/>
                  </a:lnTo>
                  <a:lnTo>
                    <a:pt x="730" y="31"/>
                  </a:lnTo>
                  <a:lnTo>
                    <a:pt x="727" y="31"/>
                  </a:lnTo>
                  <a:lnTo>
                    <a:pt x="720" y="34"/>
                  </a:lnTo>
                  <a:lnTo>
                    <a:pt x="716" y="31"/>
                  </a:lnTo>
                  <a:lnTo>
                    <a:pt x="718" y="19"/>
                  </a:lnTo>
                  <a:lnTo>
                    <a:pt x="713" y="19"/>
                  </a:lnTo>
                  <a:lnTo>
                    <a:pt x="713" y="17"/>
                  </a:lnTo>
                  <a:lnTo>
                    <a:pt x="709" y="17"/>
                  </a:lnTo>
                  <a:lnTo>
                    <a:pt x="711" y="10"/>
                  </a:lnTo>
                  <a:lnTo>
                    <a:pt x="706" y="8"/>
                  </a:lnTo>
                  <a:lnTo>
                    <a:pt x="709" y="5"/>
                  </a:lnTo>
                  <a:lnTo>
                    <a:pt x="711" y="5"/>
                  </a:lnTo>
                  <a:lnTo>
                    <a:pt x="709" y="3"/>
                  </a:lnTo>
                  <a:lnTo>
                    <a:pt x="704" y="5"/>
                  </a:lnTo>
                  <a:lnTo>
                    <a:pt x="702" y="5"/>
                  </a:lnTo>
                  <a:lnTo>
                    <a:pt x="699" y="10"/>
                  </a:lnTo>
                  <a:lnTo>
                    <a:pt x="699" y="15"/>
                  </a:lnTo>
                  <a:lnTo>
                    <a:pt x="694" y="15"/>
                  </a:lnTo>
                  <a:lnTo>
                    <a:pt x="692" y="19"/>
                  </a:lnTo>
                  <a:lnTo>
                    <a:pt x="685" y="17"/>
                  </a:lnTo>
                  <a:lnTo>
                    <a:pt x="690" y="10"/>
                  </a:lnTo>
                  <a:lnTo>
                    <a:pt x="690" y="0"/>
                  </a:lnTo>
                  <a:lnTo>
                    <a:pt x="687" y="0"/>
                  </a:lnTo>
                  <a:lnTo>
                    <a:pt x="687" y="3"/>
                  </a:lnTo>
                  <a:lnTo>
                    <a:pt x="676" y="0"/>
                  </a:lnTo>
                  <a:lnTo>
                    <a:pt x="671" y="0"/>
                  </a:lnTo>
                  <a:lnTo>
                    <a:pt x="671" y="3"/>
                  </a:lnTo>
                  <a:lnTo>
                    <a:pt x="668" y="5"/>
                  </a:lnTo>
                  <a:lnTo>
                    <a:pt x="666" y="3"/>
                  </a:lnTo>
                  <a:lnTo>
                    <a:pt x="664" y="0"/>
                  </a:lnTo>
                  <a:lnTo>
                    <a:pt x="659" y="0"/>
                  </a:lnTo>
                  <a:lnTo>
                    <a:pt x="659" y="0"/>
                  </a:lnTo>
                  <a:lnTo>
                    <a:pt x="661" y="3"/>
                  </a:lnTo>
                  <a:lnTo>
                    <a:pt x="664" y="5"/>
                  </a:lnTo>
                  <a:lnTo>
                    <a:pt x="652" y="24"/>
                  </a:lnTo>
                  <a:lnTo>
                    <a:pt x="657" y="26"/>
                  </a:lnTo>
                  <a:lnTo>
                    <a:pt x="664" y="24"/>
                  </a:lnTo>
                  <a:lnTo>
                    <a:pt x="664" y="29"/>
                  </a:lnTo>
                  <a:lnTo>
                    <a:pt x="666" y="29"/>
                  </a:lnTo>
                  <a:lnTo>
                    <a:pt x="666" y="34"/>
                  </a:lnTo>
                  <a:lnTo>
                    <a:pt x="661" y="38"/>
                  </a:lnTo>
                  <a:lnTo>
                    <a:pt x="661" y="43"/>
                  </a:lnTo>
                  <a:lnTo>
                    <a:pt x="654" y="45"/>
                  </a:lnTo>
                  <a:lnTo>
                    <a:pt x="652" y="48"/>
                  </a:lnTo>
                  <a:lnTo>
                    <a:pt x="650" y="43"/>
                  </a:lnTo>
                  <a:lnTo>
                    <a:pt x="647" y="41"/>
                  </a:lnTo>
                  <a:lnTo>
                    <a:pt x="652" y="50"/>
                  </a:lnTo>
                  <a:lnTo>
                    <a:pt x="650" y="52"/>
                  </a:lnTo>
                  <a:lnTo>
                    <a:pt x="645" y="50"/>
                  </a:lnTo>
                  <a:lnTo>
                    <a:pt x="640" y="52"/>
                  </a:lnTo>
                  <a:lnTo>
                    <a:pt x="633" y="50"/>
                  </a:lnTo>
                  <a:lnTo>
                    <a:pt x="633" y="50"/>
                  </a:lnTo>
                  <a:lnTo>
                    <a:pt x="633" y="57"/>
                  </a:lnTo>
                  <a:lnTo>
                    <a:pt x="628" y="57"/>
                  </a:lnTo>
                  <a:lnTo>
                    <a:pt x="628" y="50"/>
                  </a:lnTo>
                  <a:lnTo>
                    <a:pt x="626" y="55"/>
                  </a:lnTo>
                  <a:lnTo>
                    <a:pt x="624" y="52"/>
                  </a:lnTo>
                  <a:lnTo>
                    <a:pt x="621" y="50"/>
                  </a:lnTo>
                  <a:lnTo>
                    <a:pt x="614" y="50"/>
                  </a:lnTo>
                  <a:lnTo>
                    <a:pt x="619" y="52"/>
                  </a:lnTo>
                  <a:lnTo>
                    <a:pt x="614" y="55"/>
                  </a:lnTo>
                  <a:lnTo>
                    <a:pt x="614" y="57"/>
                  </a:lnTo>
                  <a:lnTo>
                    <a:pt x="616" y="59"/>
                  </a:lnTo>
                  <a:lnTo>
                    <a:pt x="619" y="62"/>
                  </a:lnTo>
                  <a:lnTo>
                    <a:pt x="616" y="62"/>
                  </a:lnTo>
                  <a:lnTo>
                    <a:pt x="619" y="76"/>
                  </a:lnTo>
                  <a:lnTo>
                    <a:pt x="619" y="81"/>
                  </a:lnTo>
                  <a:lnTo>
                    <a:pt x="614" y="81"/>
                  </a:lnTo>
                  <a:lnTo>
                    <a:pt x="609" y="90"/>
                  </a:lnTo>
                  <a:lnTo>
                    <a:pt x="609" y="100"/>
                  </a:lnTo>
                  <a:lnTo>
                    <a:pt x="612" y="107"/>
                  </a:lnTo>
                  <a:lnTo>
                    <a:pt x="609" y="109"/>
                  </a:lnTo>
                  <a:lnTo>
                    <a:pt x="605" y="109"/>
                  </a:lnTo>
                  <a:lnTo>
                    <a:pt x="593" y="104"/>
                  </a:lnTo>
                  <a:lnTo>
                    <a:pt x="586" y="93"/>
                  </a:lnTo>
                  <a:lnTo>
                    <a:pt x="581" y="88"/>
                  </a:lnTo>
                  <a:lnTo>
                    <a:pt x="579" y="85"/>
                  </a:lnTo>
                  <a:lnTo>
                    <a:pt x="581" y="81"/>
                  </a:lnTo>
                  <a:lnTo>
                    <a:pt x="579" y="81"/>
                  </a:lnTo>
                  <a:lnTo>
                    <a:pt x="576" y="90"/>
                  </a:lnTo>
                  <a:lnTo>
                    <a:pt x="576" y="88"/>
                  </a:lnTo>
                  <a:lnTo>
                    <a:pt x="576" y="81"/>
                  </a:lnTo>
                  <a:lnTo>
                    <a:pt x="574" y="81"/>
                  </a:lnTo>
                  <a:lnTo>
                    <a:pt x="572" y="81"/>
                  </a:lnTo>
                  <a:lnTo>
                    <a:pt x="572" y="76"/>
                  </a:lnTo>
                  <a:lnTo>
                    <a:pt x="569" y="76"/>
                  </a:lnTo>
                  <a:lnTo>
                    <a:pt x="567" y="74"/>
                  </a:lnTo>
                  <a:lnTo>
                    <a:pt x="567" y="76"/>
                  </a:lnTo>
                  <a:lnTo>
                    <a:pt x="564" y="76"/>
                  </a:lnTo>
                  <a:lnTo>
                    <a:pt x="564" y="69"/>
                  </a:lnTo>
                  <a:lnTo>
                    <a:pt x="562" y="69"/>
                  </a:lnTo>
                  <a:lnTo>
                    <a:pt x="562" y="71"/>
                  </a:lnTo>
                  <a:lnTo>
                    <a:pt x="555" y="67"/>
                  </a:lnTo>
                  <a:lnTo>
                    <a:pt x="555" y="67"/>
                  </a:lnTo>
                  <a:lnTo>
                    <a:pt x="555" y="64"/>
                  </a:lnTo>
                  <a:lnTo>
                    <a:pt x="548" y="67"/>
                  </a:lnTo>
                  <a:lnTo>
                    <a:pt x="543" y="67"/>
                  </a:lnTo>
                  <a:lnTo>
                    <a:pt x="543" y="67"/>
                  </a:lnTo>
                  <a:lnTo>
                    <a:pt x="541" y="62"/>
                  </a:lnTo>
                  <a:lnTo>
                    <a:pt x="536" y="67"/>
                  </a:lnTo>
                  <a:lnTo>
                    <a:pt x="531" y="62"/>
                  </a:lnTo>
                  <a:lnTo>
                    <a:pt x="527" y="64"/>
                  </a:lnTo>
                  <a:lnTo>
                    <a:pt x="524" y="62"/>
                  </a:lnTo>
                  <a:lnTo>
                    <a:pt x="524" y="55"/>
                  </a:lnTo>
                  <a:lnTo>
                    <a:pt x="522" y="57"/>
                  </a:lnTo>
                  <a:lnTo>
                    <a:pt x="522" y="50"/>
                  </a:lnTo>
                  <a:lnTo>
                    <a:pt x="517" y="55"/>
                  </a:lnTo>
                  <a:lnTo>
                    <a:pt x="515" y="57"/>
                  </a:lnTo>
                  <a:lnTo>
                    <a:pt x="513" y="57"/>
                  </a:lnTo>
                  <a:lnTo>
                    <a:pt x="513" y="57"/>
                  </a:lnTo>
                  <a:lnTo>
                    <a:pt x="510" y="57"/>
                  </a:lnTo>
                  <a:lnTo>
                    <a:pt x="510" y="67"/>
                  </a:lnTo>
                  <a:lnTo>
                    <a:pt x="505" y="67"/>
                  </a:lnTo>
                  <a:lnTo>
                    <a:pt x="501" y="64"/>
                  </a:lnTo>
                  <a:lnTo>
                    <a:pt x="498" y="69"/>
                  </a:lnTo>
                  <a:lnTo>
                    <a:pt x="498" y="71"/>
                  </a:lnTo>
                  <a:lnTo>
                    <a:pt x="503" y="71"/>
                  </a:lnTo>
                  <a:lnTo>
                    <a:pt x="503" y="71"/>
                  </a:lnTo>
                  <a:lnTo>
                    <a:pt x="498" y="76"/>
                  </a:lnTo>
                  <a:lnTo>
                    <a:pt x="489" y="74"/>
                  </a:lnTo>
                  <a:lnTo>
                    <a:pt x="487" y="76"/>
                  </a:lnTo>
                  <a:lnTo>
                    <a:pt x="484" y="81"/>
                  </a:lnTo>
                  <a:lnTo>
                    <a:pt x="482" y="81"/>
                  </a:lnTo>
                  <a:lnTo>
                    <a:pt x="475" y="81"/>
                  </a:lnTo>
                  <a:lnTo>
                    <a:pt x="475" y="85"/>
                  </a:lnTo>
                  <a:lnTo>
                    <a:pt x="472" y="88"/>
                  </a:lnTo>
                  <a:lnTo>
                    <a:pt x="468" y="85"/>
                  </a:lnTo>
                  <a:lnTo>
                    <a:pt x="468" y="88"/>
                  </a:lnTo>
                  <a:lnTo>
                    <a:pt x="463" y="90"/>
                  </a:lnTo>
                  <a:lnTo>
                    <a:pt x="463" y="93"/>
                  </a:lnTo>
                  <a:lnTo>
                    <a:pt x="461" y="95"/>
                  </a:lnTo>
                  <a:lnTo>
                    <a:pt x="456" y="90"/>
                  </a:lnTo>
                  <a:lnTo>
                    <a:pt x="446" y="90"/>
                  </a:lnTo>
                  <a:lnTo>
                    <a:pt x="446" y="104"/>
                  </a:lnTo>
                  <a:lnTo>
                    <a:pt x="444" y="104"/>
                  </a:lnTo>
                  <a:lnTo>
                    <a:pt x="446" y="102"/>
                  </a:lnTo>
                  <a:lnTo>
                    <a:pt x="442" y="100"/>
                  </a:lnTo>
                  <a:lnTo>
                    <a:pt x="437" y="104"/>
                  </a:lnTo>
                  <a:lnTo>
                    <a:pt x="427" y="100"/>
                  </a:lnTo>
                  <a:lnTo>
                    <a:pt x="420" y="100"/>
                  </a:lnTo>
                  <a:lnTo>
                    <a:pt x="416" y="104"/>
                  </a:lnTo>
                  <a:lnTo>
                    <a:pt x="413" y="111"/>
                  </a:lnTo>
                  <a:lnTo>
                    <a:pt x="420" y="123"/>
                  </a:lnTo>
                  <a:lnTo>
                    <a:pt x="420" y="123"/>
                  </a:lnTo>
                  <a:lnTo>
                    <a:pt x="420" y="128"/>
                  </a:lnTo>
                  <a:lnTo>
                    <a:pt x="418" y="126"/>
                  </a:lnTo>
                  <a:lnTo>
                    <a:pt x="413" y="128"/>
                  </a:lnTo>
                  <a:lnTo>
                    <a:pt x="418" y="128"/>
                  </a:lnTo>
                  <a:lnTo>
                    <a:pt x="413" y="130"/>
                  </a:lnTo>
                  <a:lnTo>
                    <a:pt x="418" y="135"/>
                  </a:lnTo>
                  <a:lnTo>
                    <a:pt x="418" y="140"/>
                  </a:lnTo>
                  <a:lnTo>
                    <a:pt x="413" y="145"/>
                  </a:lnTo>
                  <a:lnTo>
                    <a:pt x="411" y="145"/>
                  </a:lnTo>
                  <a:lnTo>
                    <a:pt x="409" y="145"/>
                  </a:lnTo>
                  <a:lnTo>
                    <a:pt x="404" y="147"/>
                  </a:lnTo>
                  <a:lnTo>
                    <a:pt x="401" y="149"/>
                  </a:lnTo>
                  <a:lnTo>
                    <a:pt x="397" y="154"/>
                  </a:lnTo>
                  <a:lnTo>
                    <a:pt x="394" y="154"/>
                  </a:lnTo>
                  <a:lnTo>
                    <a:pt x="394" y="154"/>
                  </a:lnTo>
                  <a:lnTo>
                    <a:pt x="394" y="156"/>
                  </a:lnTo>
                  <a:lnTo>
                    <a:pt x="387" y="154"/>
                  </a:lnTo>
                  <a:lnTo>
                    <a:pt x="387" y="159"/>
                  </a:lnTo>
                  <a:lnTo>
                    <a:pt x="387" y="161"/>
                  </a:lnTo>
                  <a:lnTo>
                    <a:pt x="385" y="159"/>
                  </a:lnTo>
                  <a:lnTo>
                    <a:pt x="376" y="154"/>
                  </a:lnTo>
                  <a:lnTo>
                    <a:pt x="373" y="149"/>
                  </a:lnTo>
                  <a:lnTo>
                    <a:pt x="373" y="145"/>
                  </a:lnTo>
                  <a:lnTo>
                    <a:pt x="368" y="142"/>
                  </a:lnTo>
                  <a:lnTo>
                    <a:pt x="361" y="140"/>
                  </a:lnTo>
                  <a:lnTo>
                    <a:pt x="354" y="149"/>
                  </a:lnTo>
                  <a:lnTo>
                    <a:pt x="345" y="147"/>
                  </a:lnTo>
                  <a:lnTo>
                    <a:pt x="338" y="147"/>
                  </a:lnTo>
                  <a:lnTo>
                    <a:pt x="335" y="149"/>
                  </a:lnTo>
                  <a:lnTo>
                    <a:pt x="335" y="140"/>
                  </a:lnTo>
                  <a:lnTo>
                    <a:pt x="328" y="135"/>
                  </a:lnTo>
                  <a:lnTo>
                    <a:pt x="324" y="137"/>
                  </a:lnTo>
                  <a:lnTo>
                    <a:pt x="319" y="135"/>
                  </a:lnTo>
                  <a:lnTo>
                    <a:pt x="319" y="137"/>
                  </a:lnTo>
                  <a:lnTo>
                    <a:pt x="314" y="137"/>
                  </a:lnTo>
                  <a:lnTo>
                    <a:pt x="314" y="135"/>
                  </a:lnTo>
                  <a:lnTo>
                    <a:pt x="314" y="130"/>
                  </a:lnTo>
                  <a:lnTo>
                    <a:pt x="312" y="133"/>
                  </a:lnTo>
                  <a:lnTo>
                    <a:pt x="314" y="128"/>
                  </a:lnTo>
                  <a:lnTo>
                    <a:pt x="309" y="126"/>
                  </a:lnTo>
                  <a:lnTo>
                    <a:pt x="305" y="126"/>
                  </a:lnTo>
                  <a:lnTo>
                    <a:pt x="300" y="123"/>
                  </a:lnTo>
                  <a:lnTo>
                    <a:pt x="295" y="121"/>
                  </a:lnTo>
                  <a:lnTo>
                    <a:pt x="295" y="126"/>
                  </a:lnTo>
                  <a:lnTo>
                    <a:pt x="290" y="128"/>
                  </a:lnTo>
                  <a:lnTo>
                    <a:pt x="283" y="133"/>
                  </a:lnTo>
                  <a:lnTo>
                    <a:pt x="281" y="128"/>
                  </a:lnTo>
                  <a:lnTo>
                    <a:pt x="279" y="123"/>
                  </a:lnTo>
                  <a:lnTo>
                    <a:pt x="276" y="126"/>
                  </a:lnTo>
                  <a:lnTo>
                    <a:pt x="276" y="128"/>
                  </a:lnTo>
                  <a:lnTo>
                    <a:pt x="269" y="128"/>
                  </a:lnTo>
                  <a:lnTo>
                    <a:pt x="264" y="123"/>
                  </a:lnTo>
                  <a:lnTo>
                    <a:pt x="262" y="128"/>
                  </a:lnTo>
                  <a:lnTo>
                    <a:pt x="253" y="135"/>
                  </a:lnTo>
                  <a:lnTo>
                    <a:pt x="248" y="135"/>
                  </a:lnTo>
                  <a:lnTo>
                    <a:pt x="243" y="130"/>
                  </a:lnTo>
                  <a:lnTo>
                    <a:pt x="236" y="128"/>
                  </a:lnTo>
                  <a:lnTo>
                    <a:pt x="234" y="128"/>
                  </a:lnTo>
                  <a:lnTo>
                    <a:pt x="238" y="135"/>
                  </a:lnTo>
                  <a:lnTo>
                    <a:pt x="238" y="145"/>
                  </a:lnTo>
                  <a:lnTo>
                    <a:pt x="224" y="145"/>
                  </a:lnTo>
                  <a:lnTo>
                    <a:pt x="213" y="145"/>
                  </a:lnTo>
                  <a:lnTo>
                    <a:pt x="213" y="147"/>
                  </a:lnTo>
                  <a:lnTo>
                    <a:pt x="215" y="149"/>
                  </a:lnTo>
                  <a:lnTo>
                    <a:pt x="215" y="161"/>
                  </a:lnTo>
                  <a:lnTo>
                    <a:pt x="215" y="166"/>
                  </a:lnTo>
                  <a:lnTo>
                    <a:pt x="208" y="163"/>
                  </a:lnTo>
                  <a:lnTo>
                    <a:pt x="210" y="161"/>
                  </a:lnTo>
                  <a:lnTo>
                    <a:pt x="208" y="159"/>
                  </a:lnTo>
                  <a:lnTo>
                    <a:pt x="208" y="145"/>
                  </a:lnTo>
                  <a:lnTo>
                    <a:pt x="203" y="137"/>
                  </a:lnTo>
                  <a:lnTo>
                    <a:pt x="194" y="133"/>
                  </a:lnTo>
                  <a:lnTo>
                    <a:pt x="179" y="133"/>
                  </a:lnTo>
                  <a:lnTo>
                    <a:pt x="179" y="135"/>
                  </a:lnTo>
                  <a:lnTo>
                    <a:pt x="175" y="135"/>
                  </a:lnTo>
                  <a:lnTo>
                    <a:pt x="175" y="137"/>
                  </a:lnTo>
                  <a:lnTo>
                    <a:pt x="170" y="137"/>
                  </a:lnTo>
                  <a:lnTo>
                    <a:pt x="168" y="140"/>
                  </a:lnTo>
                  <a:lnTo>
                    <a:pt x="165" y="149"/>
                  </a:lnTo>
                  <a:lnTo>
                    <a:pt x="161" y="147"/>
                  </a:lnTo>
                  <a:lnTo>
                    <a:pt x="156" y="154"/>
                  </a:lnTo>
                  <a:lnTo>
                    <a:pt x="153" y="145"/>
                  </a:lnTo>
                  <a:lnTo>
                    <a:pt x="146" y="140"/>
                  </a:lnTo>
                  <a:lnTo>
                    <a:pt x="137" y="140"/>
                  </a:lnTo>
                  <a:lnTo>
                    <a:pt x="127" y="135"/>
                  </a:lnTo>
                  <a:lnTo>
                    <a:pt x="123" y="142"/>
                  </a:lnTo>
                  <a:lnTo>
                    <a:pt x="118" y="149"/>
                  </a:lnTo>
                  <a:lnTo>
                    <a:pt x="113" y="149"/>
                  </a:lnTo>
                  <a:lnTo>
                    <a:pt x="104" y="156"/>
                  </a:lnTo>
                  <a:lnTo>
                    <a:pt x="99" y="161"/>
                  </a:lnTo>
                  <a:lnTo>
                    <a:pt x="99" y="168"/>
                  </a:lnTo>
                  <a:lnTo>
                    <a:pt x="94" y="175"/>
                  </a:lnTo>
                  <a:lnTo>
                    <a:pt x="92" y="182"/>
                  </a:lnTo>
                  <a:lnTo>
                    <a:pt x="83" y="182"/>
                  </a:lnTo>
                  <a:lnTo>
                    <a:pt x="80" y="204"/>
                  </a:lnTo>
                  <a:lnTo>
                    <a:pt x="78" y="201"/>
                  </a:lnTo>
                  <a:lnTo>
                    <a:pt x="75" y="201"/>
                  </a:lnTo>
                  <a:lnTo>
                    <a:pt x="73" y="196"/>
                  </a:lnTo>
                  <a:lnTo>
                    <a:pt x="71" y="196"/>
                  </a:lnTo>
                  <a:lnTo>
                    <a:pt x="66" y="201"/>
                  </a:lnTo>
                  <a:lnTo>
                    <a:pt x="61" y="206"/>
                  </a:lnTo>
                  <a:lnTo>
                    <a:pt x="61" y="215"/>
                  </a:lnTo>
                  <a:lnTo>
                    <a:pt x="61" y="220"/>
                  </a:lnTo>
                  <a:lnTo>
                    <a:pt x="57" y="227"/>
                  </a:lnTo>
                  <a:lnTo>
                    <a:pt x="52" y="230"/>
                  </a:lnTo>
                  <a:lnTo>
                    <a:pt x="52" y="230"/>
                  </a:lnTo>
                  <a:lnTo>
                    <a:pt x="54" y="244"/>
                  </a:lnTo>
                  <a:lnTo>
                    <a:pt x="50" y="248"/>
                  </a:lnTo>
                  <a:lnTo>
                    <a:pt x="57" y="253"/>
                  </a:lnTo>
                  <a:lnTo>
                    <a:pt x="54" y="256"/>
                  </a:lnTo>
                  <a:lnTo>
                    <a:pt x="52" y="258"/>
                  </a:lnTo>
                  <a:lnTo>
                    <a:pt x="52" y="256"/>
                  </a:lnTo>
                  <a:lnTo>
                    <a:pt x="5" y="277"/>
                  </a:lnTo>
                  <a:lnTo>
                    <a:pt x="0" y="286"/>
                  </a:lnTo>
                  <a:lnTo>
                    <a:pt x="0" y="291"/>
                  </a:lnTo>
                  <a:lnTo>
                    <a:pt x="0" y="296"/>
                  </a:lnTo>
                  <a:lnTo>
                    <a:pt x="0" y="303"/>
                  </a:lnTo>
                  <a:lnTo>
                    <a:pt x="5" y="307"/>
                  </a:lnTo>
                  <a:lnTo>
                    <a:pt x="2" y="310"/>
                  </a:lnTo>
                  <a:lnTo>
                    <a:pt x="9" y="315"/>
                  </a:lnTo>
                  <a:lnTo>
                    <a:pt x="12" y="317"/>
                  </a:lnTo>
                  <a:lnTo>
                    <a:pt x="12" y="324"/>
                  </a:lnTo>
                  <a:lnTo>
                    <a:pt x="16" y="343"/>
                  </a:lnTo>
                  <a:lnTo>
                    <a:pt x="21" y="348"/>
                  </a:lnTo>
                  <a:lnTo>
                    <a:pt x="28" y="350"/>
                  </a:lnTo>
                  <a:lnTo>
                    <a:pt x="45" y="362"/>
                  </a:lnTo>
                  <a:lnTo>
                    <a:pt x="45" y="369"/>
                  </a:lnTo>
                  <a:lnTo>
                    <a:pt x="52" y="374"/>
                  </a:lnTo>
                  <a:lnTo>
                    <a:pt x="57" y="374"/>
                  </a:lnTo>
                  <a:lnTo>
                    <a:pt x="57" y="376"/>
                  </a:lnTo>
                  <a:lnTo>
                    <a:pt x="66" y="374"/>
                  </a:lnTo>
                  <a:lnTo>
                    <a:pt x="71" y="376"/>
                  </a:lnTo>
                  <a:lnTo>
                    <a:pt x="68" y="385"/>
                  </a:lnTo>
                  <a:lnTo>
                    <a:pt x="71" y="400"/>
                  </a:lnTo>
                  <a:lnTo>
                    <a:pt x="66" y="404"/>
                  </a:lnTo>
                  <a:lnTo>
                    <a:pt x="66" y="414"/>
                  </a:lnTo>
                  <a:lnTo>
                    <a:pt x="61" y="418"/>
                  </a:lnTo>
                  <a:lnTo>
                    <a:pt x="59" y="421"/>
                  </a:lnTo>
                  <a:lnTo>
                    <a:pt x="61" y="423"/>
                  </a:lnTo>
                  <a:lnTo>
                    <a:pt x="66" y="426"/>
                  </a:lnTo>
                  <a:lnTo>
                    <a:pt x="66" y="428"/>
                  </a:lnTo>
                  <a:lnTo>
                    <a:pt x="66" y="430"/>
                  </a:lnTo>
                  <a:lnTo>
                    <a:pt x="61" y="435"/>
                  </a:lnTo>
                  <a:lnTo>
                    <a:pt x="61" y="442"/>
                  </a:lnTo>
                  <a:lnTo>
                    <a:pt x="68" y="444"/>
                  </a:lnTo>
                  <a:lnTo>
                    <a:pt x="66" y="447"/>
                  </a:lnTo>
                  <a:lnTo>
                    <a:pt x="61" y="447"/>
                  </a:lnTo>
                  <a:lnTo>
                    <a:pt x="61" y="452"/>
                  </a:lnTo>
                  <a:lnTo>
                    <a:pt x="68" y="454"/>
                  </a:lnTo>
                  <a:lnTo>
                    <a:pt x="75" y="452"/>
                  </a:lnTo>
                  <a:lnTo>
                    <a:pt x="83" y="452"/>
                  </a:lnTo>
                  <a:lnTo>
                    <a:pt x="85" y="456"/>
                  </a:lnTo>
                  <a:lnTo>
                    <a:pt x="83" y="456"/>
                  </a:lnTo>
                  <a:lnTo>
                    <a:pt x="80" y="459"/>
                  </a:lnTo>
                  <a:lnTo>
                    <a:pt x="85" y="466"/>
                  </a:lnTo>
                  <a:lnTo>
                    <a:pt x="83" y="480"/>
                  </a:lnTo>
                  <a:lnTo>
                    <a:pt x="90" y="494"/>
                  </a:lnTo>
                  <a:lnTo>
                    <a:pt x="85" y="513"/>
                  </a:lnTo>
                  <a:lnTo>
                    <a:pt x="85" y="525"/>
                  </a:lnTo>
                  <a:lnTo>
                    <a:pt x="87" y="530"/>
                  </a:lnTo>
                  <a:lnTo>
                    <a:pt x="90" y="537"/>
                  </a:lnTo>
                  <a:lnTo>
                    <a:pt x="92" y="544"/>
                  </a:lnTo>
                  <a:lnTo>
                    <a:pt x="94" y="546"/>
                  </a:lnTo>
                  <a:lnTo>
                    <a:pt x="90" y="551"/>
                  </a:lnTo>
                  <a:lnTo>
                    <a:pt x="99" y="560"/>
                  </a:lnTo>
                  <a:lnTo>
                    <a:pt x="104" y="563"/>
                  </a:lnTo>
                  <a:lnTo>
                    <a:pt x="106" y="565"/>
                  </a:lnTo>
                  <a:lnTo>
                    <a:pt x="109" y="563"/>
                  </a:lnTo>
                  <a:lnTo>
                    <a:pt x="111" y="567"/>
                  </a:lnTo>
                  <a:lnTo>
                    <a:pt x="116" y="567"/>
                  </a:lnTo>
                  <a:lnTo>
                    <a:pt x="118" y="563"/>
                  </a:lnTo>
                  <a:lnTo>
                    <a:pt x="123" y="563"/>
                  </a:lnTo>
                  <a:lnTo>
                    <a:pt x="125" y="574"/>
                  </a:lnTo>
                  <a:lnTo>
                    <a:pt x="123" y="579"/>
                  </a:lnTo>
                  <a:lnTo>
                    <a:pt x="123" y="589"/>
                  </a:lnTo>
                  <a:lnTo>
                    <a:pt x="118" y="596"/>
                  </a:lnTo>
                  <a:lnTo>
                    <a:pt x="120" y="605"/>
                  </a:lnTo>
                  <a:lnTo>
                    <a:pt x="118" y="615"/>
                  </a:lnTo>
                  <a:lnTo>
                    <a:pt x="109" y="624"/>
                  </a:lnTo>
                  <a:lnTo>
                    <a:pt x="113" y="624"/>
                  </a:lnTo>
                  <a:lnTo>
                    <a:pt x="116" y="633"/>
                  </a:lnTo>
                  <a:lnTo>
                    <a:pt x="118" y="636"/>
                  </a:lnTo>
                  <a:lnTo>
                    <a:pt x="123" y="655"/>
                  </a:lnTo>
                  <a:lnTo>
                    <a:pt x="120" y="657"/>
                  </a:lnTo>
                  <a:lnTo>
                    <a:pt x="120" y="669"/>
                  </a:lnTo>
                  <a:lnTo>
                    <a:pt x="118" y="674"/>
                  </a:lnTo>
                  <a:lnTo>
                    <a:pt x="132" y="685"/>
                  </a:lnTo>
                  <a:lnTo>
                    <a:pt x="153" y="690"/>
                  </a:lnTo>
                  <a:lnTo>
                    <a:pt x="156" y="704"/>
                  </a:lnTo>
                  <a:lnTo>
                    <a:pt x="168" y="709"/>
                  </a:lnTo>
                  <a:lnTo>
                    <a:pt x="182" y="730"/>
                  </a:lnTo>
                  <a:lnTo>
                    <a:pt x="182" y="744"/>
                  </a:lnTo>
                  <a:lnTo>
                    <a:pt x="179" y="752"/>
                  </a:lnTo>
                  <a:lnTo>
                    <a:pt x="184" y="766"/>
                  </a:lnTo>
                  <a:lnTo>
                    <a:pt x="191" y="768"/>
                  </a:lnTo>
                  <a:lnTo>
                    <a:pt x="191" y="773"/>
                  </a:lnTo>
                  <a:lnTo>
                    <a:pt x="189" y="782"/>
                  </a:lnTo>
                  <a:lnTo>
                    <a:pt x="189" y="785"/>
                  </a:lnTo>
                  <a:lnTo>
                    <a:pt x="191" y="787"/>
                  </a:lnTo>
                  <a:lnTo>
                    <a:pt x="201" y="794"/>
                  </a:lnTo>
                  <a:lnTo>
                    <a:pt x="210" y="799"/>
                  </a:lnTo>
                  <a:lnTo>
                    <a:pt x="229" y="799"/>
                  </a:lnTo>
                  <a:lnTo>
                    <a:pt x="234" y="799"/>
                  </a:lnTo>
                  <a:lnTo>
                    <a:pt x="234" y="799"/>
                  </a:lnTo>
                  <a:lnTo>
                    <a:pt x="236" y="799"/>
                  </a:lnTo>
                  <a:lnTo>
                    <a:pt x="238" y="806"/>
                  </a:lnTo>
                  <a:lnTo>
                    <a:pt x="243" y="803"/>
                  </a:lnTo>
                  <a:lnTo>
                    <a:pt x="253" y="813"/>
                  </a:lnTo>
                  <a:lnTo>
                    <a:pt x="262" y="818"/>
                  </a:lnTo>
                  <a:lnTo>
                    <a:pt x="262" y="808"/>
                  </a:lnTo>
                  <a:lnTo>
                    <a:pt x="260" y="801"/>
                  </a:lnTo>
                  <a:lnTo>
                    <a:pt x="260" y="794"/>
                  </a:lnTo>
                  <a:lnTo>
                    <a:pt x="276" y="799"/>
                  </a:lnTo>
                  <a:lnTo>
                    <a:pt x="281" y="803"/>
                  </a:lnTo>
                  <a:lnTo>
                    <a:pt x="286" y="808"/>
                  </a:lnTo>
                  <a:lnTo>
                    <a:pt x="293" y="806"/>
                  </a:lnTo>
                  <a:lnTo>
                    <a:pt x="300" y="811"/>
                  </a:lnTo>
                  <a:lnTo>
                    <a:pt x="305" y="811"/>
                  </a:lnTo>
                  <a:lnTo>
                    <a:pt x="307" y="813"/>
                  </a:lnTo>
                  <a:lnTo>
                    <a:pt x="312" y="818"/>
                  </a:lnTo>
                  <a:lnTo>
                    <a:pt x="314" y="818"/>
                  </a:lnTo>
                  <a:lnTo>
                    <a:pt x="321" y="822"/>
                  </a:lnTo>
                  <a:lnTo>
                    <a:pt x="328" y="837"/>
                  </a:lnTo>
                  <a:lnTo>
                    <a:pt x="333" y="846"/>
                  </a:lnTo>
                  <a:lnTo>
                    <a:pt x="338" y="853"/>
                  </a:lnTo>
                  <a:lnTo>
                    <a:pt x="340" y="860"/>
                  </a:lnTo>
                  <a:lnTo>
                    <a:pt x="354" y="865"/>
                  </a:lnTo>
                  <a:lnTo>
                    <a:pt x="352" y="884"/>
                  </a:lnTo>
                  <a:lnTo>
                    <a:pt x="352" y="886"/>
                  </a:lnTo>
                  <a:lnTo>
                    <a:pt x="347" y="891"/>
                  </a:lnTo>
                  <a:lnTo>
                    <a:pt x="352" y="910"/>
                  </a:lnTo>
                  <a:lnTo>
                    <a:pt x="366" y="912"/>
                  </a:lnTo>
                  <a:lnTo>
                    <a:pt x="366" y="914"/>
                  </a:lnTo>
                  <a:lnTo>
                    <a:pt x="366" y="919"/>
                  </a:lnTo>
                  <a:lnTo>
                    <a:pt x="366" y="926"/>
                  </a:lnTo>
                  <a:lnTo>
                    <a:pt x="371" y="929"/>
                  </a:lnTo>
                  <a:lnTo>
                    <a:pt x="376" y="933"/>
                  </a:lnTo>
                  <a:lnTo>
                    <a:pt x="380" y="933"/>
                  </a:lnTo>
                  <a:lnTo>
                    <a:pt x="383" y="938"/>
                  </a:lnTo>
                  <a:lnTo>
                    <a:pt x="385" y="945"/>
                  </a:lnTo>
                  <a:lnTo>
                    <a:pt x="380" y="955"/>
                  </a:lnTo>
                  <a:lnTo>
                    <a:pt x="399" y="971"/>
                  </a:lnTo>
                  <a:lnTo>
                    <a:pt x="397" y="978"/>
                  </a:lnTo>
                  <a:lnTo>
                    <a:pt x="394" y="983"/>
                  </a:lnTo>
                  <a:lnTo>
                    <a:pt x="394" y="985"/>
                  </a:lnTo>
                  <a:lnTo>
                    <a:pt x="401" y="995"/>
                  </a:lnTo>
                  <a:lnTo>
                    <a:pt x="406" y="995"/>
                  </a:lnTo>
                  <a:lnTo>
                    <a:pt x="411" y="1004"/>
                  </a:lnTo>
                  <a:lnTo>
                    <a:pt x="413" y="1004"/>
                  </a:lnTo>
                  <a:lnTo>
                    <a:pt x="416" y="1014"/>
                  </a:lnTo>
                  <a:lnTo>
                    <a:pt x="425" y="1025"/>
                  </a:lnTo>
                  <a:lnTo>
                    <a:pt x="432" y="1028"/>
                  </a:lnTo>
                  <a:lnTo>
                    <a:pt x="432" y="1030"/>
                  </a:lnTo>
                  <a:lnTo>
                    <a:pt x="432" y="1040"/>
                  </a:lnTo>
                  <a:lnTo>
                    <a:pt x="425" y="1061"/>
                  </a:lnTo>
                  <a:lnTo>
                    <a:pt x="432" y="1073"/>
                  </a:lnTo>
                  <a:lnTo>
                    <a:pt x="446" y="1089"/>
                  </a:lnTo>
                  <a:lnTo>
                    <a:pt x="465" y="1101"/>
                  </a:lnTo>
                  <a:lnTo>
                    <a:pt x="484" y="1099"/>
                  </a:lnTo>
                  <a:lnTo>
                    <a:pt x="498" y="1099"/>
                  </a:lnTo>
                  <a:lnTo>
                    <a:pt x="503" y="1101"/>
                  </a:lnTo>
                  <a:lnTo>
                    <a:pt x="517" y="1118"/>
                  </a:lnTo>
                  <a:lnTo>
                    <a:pt x="522" y="1122"/>
                  </a:lnTo>
                  <a:lnTo>
                    <a:pt x="527" y="1127"/>
                  </a:lnTo>
                  <a:lnTo>
                    <a:pt x="527" y="1132"/>
                  </a:lnTo>
                  <a:lnTo>
                    <a:pt x="531" y="1134"/>
                  </a:lnTo>
                  <a:lnTo>
                    <a:pt x="536" y="1141"/>
                  </a:lnTo>
                  <a:lnTo>
                    <a:pt x="539" y="1151"/>
                  </a:lnTo>
                  <a:lnTo>
                    <a:pt x="543" y="1155"/>
                  </a:lnTo>
                  <a:lnTo>
                    <a:pt x="548" y="1165"/>
                  </a:lnTo>
                  <a:lnTo>
                    <a:pt x="550" y="1165"/>
                  </a:lnTo>
                  <a:lnTo>
                    <a:pt x="553" y="1170"/>
                  </a:lnTo>
                  <a:lnTo>
                    <a:pt x="555" y="1181"/>
                  </a:lnTo>
                  <a:lnTo>
                    <a:pt x="562" y="1181"/>
                  </a:lnTo>
                  <a:lnTo>
                    <a:pt x="562" y="1186"/>
                  </a:lnTo>
                  <a:lnTo>
                    <a:pt x="567" y="1186"/>
                  </a:lnTo>
                  <a:lnTo>
                    <a:pt x="569" y="1188"/>
                  </a:lnTo>
                  <a:lnTo>
                    <a:pt x="567" y="1196"/>
                  </a:lnTo>
                  <a:lnTo>
                    <a:pt x="564" y="1198"/>
                  </a:lnTo>
                  <a:lnTo>
                    <a:pt x="564" y="1198"/>
                  </a:lnTo>
                  <a:lnTo>
                    <a:pt x="567" y="1205"/>
                  </a:lnTo>
                  <a:lnTo>
                    <a:pt x="572" y="1222"/>
                  </a:lnTo>
                  <a:lnTo>
                    <a:pt x="567" y="1224"/>
                  </a:lnTo>
                  <a:lnTo>
                    <a:pt x="564" y="1231"/>
                  </a:lnTo>
                  <a:lnTo>
                    <a:pt x="569" y="1243"/>
                  </a:lnTo>
                  <a:lnTo>
                    <a:pt x="569" y="1245"/>
                  </a:lnTo>
                  <a:lnTo>
                    <a:pt x="564" y="1252"/>
                  </a:lnTo>
                  <a:lnTo>
                    <a:pt x="562" y="1262"/>
                  </a:lnTo>
                  <a:lnTo>
                    <a:pt x="576" y="1276"/>
                  </a:lnTo>
                  <a:lnTo>
                    <a:pt x="576" y="1281"/>
                  </a:lnTo>
                  <a:lnTo>
                    <a:pt x="581" y="1283"/>
                  </a:lnTo>
                  <a:lnTo>
                    <a:pt x="588" y="1290"/>
                  </a:lnTo>
                  <a:lnTo>
                    <a:pt x="600" y="1297"/>
                  </a:lnTo>
                  <a:lnTo>
                    <a:pt x="605" y="1304"/>
                  </a:lnTo>
                  <a:lnTo>
                    <a:pt x="614" y="1311"/>
                  </a:lnTo>
                  <a:lnTo>
                    <a:pt x="614" y="1316"/>
                  </a:lnTo>
                  <a:lnTo>
                    <a:pt x="621" y="1323"/>
                  </a:lnTo>
                  <a:lnTo>
                    <a:pt x="628" y="1323"/>
                  </a:lnTo>
                  <a:lnTo>
                    <a:pt x="631" y="1304"/>
                  </a:lnTo>
                  <a:lnTo>
                    <a:pt x="633" y="1295"/>
                  </a:lnTo>
                  <a:lnTo>
                    <a:pt x="638" y="1295"/>
                  </a:lnTo>
                  <a:lnTo>
                    <a:pt x="647" y="1290"/>
                  </a:lnTo>
                  <a:lnTo>
                    <a:pt x="652" y="1290"/>
                  </a:lnTo>
                  <a:lnTo>
                    <a:pt x="659" y="1299"/>
                  </a:lnTo>
                  <a:lnTo>
                    <a:pt x="664" y="1299"/>
                  </a:lnTo>
                  <a:lnTo>
                    <a:pt x="664" y="1292"/>
                  </a:lnTo>
                  <a:lnTo>
                    <a:pt x="666" y="1288"/>
                  </a:lnTo>
                  <a:lnTo>
                    <a:pt x="659" y="1285"/>
                  </a:lnTo>
                  <a:lnTo>
                    <a:pt x="657" y="1278"/>
                  </a:lnTo>
                  <a:lnTo>
                    <a:pt x="659" y="1271"/>
                  </a:lnTo>
                  <a:lnTo>
                    <a:pt x="659" y="1266"/>
                  </a:lnTo>
                  <a:lnTo>
                    <a:pt x="666" y="1257"/>
                  </a:lnTo>
                  <a:lnTo>
                    <a:pt x="666" y="1252"/>
                  </a:lnTo>
                  <a:lnTo>
                    <a:pt x="666" y="1245"/>
                  </a:lnTo>
                  <a:lnTo>
                    <a:pt x="666" y="1243"/>
                  </a:lnTo>
                  <a:lnTo>
                    <a:pt x="676" y="1233"/>
                  </a:lnTo>
                  <a:lnTo>
                    <a:pt x="678" y="1222"/>
                  </a:lnTo>
                  <a:lnTo>
                    <a:pt x="690" y="1212"/>
                  </a:lnTo>
                  <a:lnTo>
                    <a:pt x="690" y="1207"/>
                  </a:lnTo>
                  <a:lnTo>
                    <a:pt x="690" y="1207"/>
                  </a:lnTo>
                  <a:lnTo>
                    <a:pt x="692" y="1212"/>
                  </a:lnTo>
                  <a:lnTo>
                    <a:pt x="694" y="1212"/>
                  </a:lnTo>
                  <a:lnTo>
                    <a:pt x="699" y="1217"/>
                  </a:lnTo>
                  <a:lnTo>
                    <a:pt x="713" y="1207"/>
                  </a:lnTo>
                  <a:lnTo>
                    <a:pt x="716" y="1198"/>
                  </a:lnTo>
                  <a:lnTo>
                    <a:pt x="718" y="1196"/>
                  </a:lnTo>
                  <a:lnTo>
                    <a:pt x="718" y="1188"/>
                  </a:lnTo>
                  <a:lnTo>
                    <a:pt x="711" y="1177"/>
                  </a:lnTo>
                  <a:lnTo>
                    <a:pt x="713" y="1170"/>
                  </a:lnTo>
                  <a:lnTo>
                    <a:pt x="713" y="1165"/>
                  </a:lnTo>
                  <a:lnTo>
                    <a:pt x="706" y="1160"/>
                  </a:lnTo>
                  <a:lnTo>
                    <a:pt x="704" y="1151"/>
                  </a:lnTo>
                  <a:lnTo>
                    <a:pt x="704" y="1148"/>
                  </a:lnTo>
                  <a:lnTo>
                    <a:pt x="716" y="1146"/>
                  </a:lnTo>
                  <a:lnTo>
                    <a:pt x="718" y="1144"/>
                  </a:lnTo>
                  <a:lnTo>
                    <a:pt x="718" y="1132"/>
                  </a:lnTo>
                  <a:lnTo>
                    <a:pt x="713" y="1129"/>
                  </a:lnTo>
                  <a:lnTo>
                    <a:pt x="716" y="1125"/>
                  </a:lnTo>
                  <a:lnTo>
                    <a:pt x="718" y="1122"/>
                  </a:lnTo>
                  <a:lnTo>
                    <a:pt x="718" y="1120"/>
                  </a:lnTo>
                  <a:lnTo>
                    <a:pt x="720" y="1113"/>
                  </a:lnTo>
                  <a:lnTo>
                    <a:pt x="723" y="1113"/>
                  </a:lnTo>
                  <a:lnTo>
                    <a:pt x="725" y="1111"/>
                  </a:lnTo>
                  <a:lnTo>
                    <a:pt x="723" y="1108"/>
                  </a:lnTo>
                  <a:lnTo>
                    <a:pt x="718" y="1103"/>
                  </a:lnTo>
                  <a:lnTo>
                    <a:pt x="718" y="1103"/>
                  </a:lnTo>
                  <a:lnTo>
                    <a:pt x="718" y="1101"/>
                  </a:lnTo>
                  <a:lnTo>
                    <a:pt x="732" y="1103"/>
                  </a:lnTo>
                  <a:lnTo>
                    <a:pt x="732" y="1106"/>
                  </a:lnTo>
                  <a:lnTo>
                    <a:pt x="727" y="1108"/>
                  </a:lnTo>
                  <a:lnTo>
                    <a:pt x="737" y="1113"/>
                  </a:lnTo>
                  <a:lnTo>
                    <a:pt x="742" y="1113"/>
                  </a:lnTo>
                  <a:lnTo>
                    <a:pt x="742" y="1115"/>
                  </a:lnTo>
                  <a:lnTo>
                    <a:pt x="744" y="1118"/>
                  </a:lnTo>
                  <a:lnTo>
                    <a:pt x="756" y="1111"/>
                  </a:lnTo>
                  <a:lnTo>
                    <a:pt x="756" y="1106"/>
                  </a:lnTo>
                  <a:lnTo>
                    <a:pt x="761" y="1108"/>
                  </a:lnTo>
                  <a:lnTo>
                    <a:pt x="765" y="1106"/>
                  </a:lnTo>
                  <a:lnTo>
                    <a:pt x="765" y="1103"/>
                  </a:lnTo>
                  <a:lnTo>
                    <a:pt x="768" y="1101"/>
                  </a:lnTo>
                  <a:lnTo>
                    <a:pt x="768" y="1096"/>
                  </a:lnTo>
                  <a:lnTo>
                    <a:pt x="775" y="1099"/>
                  </a:lnTo>
                  <a:lnTo>
                    <a:pt x="779" y="1094"/>
                  </a:lnTo>
                  <a:lnTo>
                    <a:pt x="782" y="1096"/>
                  </a:lnTo>
                  <a:lnTo>
                    <a:pt x="784" y="1094"/>
                  </a:lnTo>
                  <a:lnTo>
                    <a:pt x="789" y="1096"/>
                  </a:lnTo>
                  <a:lnTo>
                    <a:pt x="789" y="1096"/>
                  </a:lnTo>
                  <a:lnTo>
                    <a:pt x="789" y="1101"/>
                  </a:lnTo>
                  <a:lnTo>
                    <a:pt x="791" y="1099"/>
                  </a:lnTo>
                  <a:lnTo>
                    <a:pt x="794" y="1094"/>
                  </a:lnTo>
                  <a:lnTo>
                    <a:pt x="794" y="1094"/>
                  </a:lnTo>
                  <a:lnTo>
                    <a:pt x="791" y="1094"/>
                  </a:lnTo>
                  <a:lnTo>
                    <a:pt x="791" y="1094"/>
                  </a:lnTo>
                  <a:lnTo>
                    <a:pt x="789" y="1094"/>
                  </a:lnTo>
                  <a:lnTo>
                    <a:pt x="789" y="1092"/>
                  </a:lnTo>
                  <a:lnTo>
                    <a:pt x="794" y="1089"/>
                  </a:lnTo>
                  <a:lnTo>
                    <a:pt x="794" y="1089"/>
                  </a:lnTo>
                  <a:lnTo>
                    <a:pt x="794" y="1070"/>
                  </a:lnTo>
                  <a:lnTo>
                    <a:pt x="803" y="1063"/>
                  </a:lnTo>
                  <a:lnTo>
                    <a:pt x="805" y="1063"/>
                  </a:lnTo>
                  <a:lnTo>
                    <a:pt x="810" y="1066"/>
                  </a:lnTo>
                  <a:lnTo>
                    <a:pt x="815" y="1063"/>
                  </a:lnTo>
                  <a:lnTo>
                    <a:pt x="813" y="1056"/>
                  </a:lnTo>
                  <a:lnTo>
                    <a:pt x="813" y="1047"/>
                  </a:lnTo>
                  <a:lnTo>
                    <a:pt x="810" y="1047"/>
                  </a:lnTo>
                  <a:lnTo>
                    <a:pt x="813" y="1042"/>
                  </a:lnTo>
                  <a:lnTo>
                    <a:pt x="810" y="1042"/>
                  </a:lnTo>
                  <a:lnTo>
                    <a:pt x="803" y="1040"/>
                  </a:lnTo>
                  <a:lnTo>
                    <a:pt x="803" y="1030"/>
                  </a:lnTo>
                  <a:lnTo>
                    <a:pt x="801" y="1033"/>
                  </a:lnTo>
                  <a:lnTo>
                    <a:pt x="801" y="1028"/>
                  </a:lnTo>
                  <a:lnTo>
                    <a:pt x="803" y="1028"/>
                  </a:lnTo>
                  <a:lnTo>
                    <a:pt x="798" y="1028"/>
                  </a:lnTo>
                  <a:lnTo>
                    <a:pt x="798" y="1023"/>
                  </a:lnTo>
                  <a:lnTo>
                    <a:pt x="801" y="1021"/>
                  </a:lnTo>
                  <a:lnTo>
                    <a:pt x="803" y="1023"/>
                  </a:lnTo>
                  <a:lnTo>
                    <a:pt x="803" y="1018"/>
                  </a:lnTo>
                  <a:lnTo>
                    <a:pt x="803" y="1018"/>
                  </a:lnTo>
                  <a:lnTo>
                    <a:pt x="808" y="1014"/>
                  </a:lnTo>
                  <a:lnTo>
                    <a:pt x="815" y="1016"/>
                  </a:lnTo>
                  <a:lnTo>
                    <a:pt x="815" y="1009"/>
                  </a:lnTo>
                  <a:lnTo>
                    <a:pt x="813" y="1009"/>
                  </a:lnTo>
                  <a:lnTo>
                    <a:pt x="815" y="1004"/>
                  </a:lnTo>
                  <a:lnTo>
                    <a:pt x="820" y="1007"/>
                  </a:lnTo>
                  <a:lnTo>
                    <a:pt x="820" y="1009"/>
                  </a:lnTo>
                  <a:lnTo>
                    <a:pt x="827" y="1009"/>
                  </a:lnTo>
                  <a:lnTo>
                    <a:pt x="827" y="1009"/>
                  </a:lnTo>
                  <a:lnTo>
                    <a:pt x="824" y="1004"/>
                  </a:lnTo>
                  <a:lnTo>
                    <a:pt x="824" y="1002"/>
                  </a:lnTo>
                  <a:lnTo>
                    <a:pt x="831" y="995"/>
                  </a:lnTo>
                  <a:lnTo>
                    <a:pt x="836" y="995"/>
                  </a:lnTo>
                  <a:lnTo>
                    <a:pt x="834" y="992"/>
                  </a:lnTo>
                  <a:lnTo>
                    <a:pt x="831" y="995"/>
                  </a:lnTo>
                  <a:lnTo>
                    <a:pt x="822" y="992"/>
                  </a:lnTo>
                  <a:lnTo>
                    <a:pt x="820" y="990"/>
                  </a:lnTo>
                  <a:lnTo>
                    <a:pt x="817" y="990"/>
                  </a:lnTo>
                  <a:lnTo>
                    <a:pt x="815" y="981"/>
                  </a:lnTo>
                  <a:lnTo>
                    <a:pt x="817" y="971"/>
                  </a:lnTo>
                  <a:lnTo>
                    <a:pt x="813" y="966"/>
                  </a:lnTo>
                  <a:lnTo>
                    <a:pt x="815" y="966"/>
                  </a:lnTo>
                  <a:lnTo>
                    <a:pt x="822" y="966"/>
                  </a:lnTo>
                  <a:lnTo>
                    <a:pt x="827" y="966"/>
                  </a:lnTo>
                  <a:lnTo>
                    <a:pt x="829" y="971"/>
                  </a:lnTo>
                  <a:lnTo>
                    <a:pt x="831" y="971"/>
                  </a:lnTo>
                  <a:lnTo>
                    <a:pt x="836" y="971"/>
                  </a:lnTo>
                  <a:lnTo>
                    <a:pt x="836" y="964"/>
                  </a:lnTo>
                  <a:lnTo>
                    <a:pt x="841" y="962"/>
                  </a:lnTo>
                  <a:lnTo>
                    <a:pt x="841" y="957"/>
                  </a:lnTo>
                  <a:lnTo>
                    <a:pt x="839" y="955"/>
                  </a:lnTo>
                  <a:lnTo>
                    <a:pt x="836" y="955"/>
                  </a:lnTo>
                  <a:lnTo>
                    <a:pt x="831" y="948"/>
                  </a:lnTo>
                  <a:lnTo>
                    <a:pt x="834" y="948"/>
                  </a:lnTo>
                  <a:lnTo>
                    <a:pt x="836" y="945"/>
                  </a:lnTo>
                  <a:lnTo>
                    <a:pt x="836" y="933"/>
                  </a:lnTo>
                  <a:lnTo>
                    <a:pt x="843" y="938"/>
                  </a:lnTo>
                  <a:lnTo>
                    <a:pt x="846" y="929"/>
                  </a:lnTo>
                  <a:lnTo>
                    <a:pt x="850" y="929"/>
                  </a:lnTo>
                  <a:lnTo>
                    <a:pt x="855" y="929"/>
                  </a:lnTo>
                  <a:lnTo>
                    <a:pt x="855" y="924"/>
                  </a:lnTo>
                  <a:lnTo>
                    <a:pt x="860" y="922"/>
                  </a:lnTo>
                  <a:lnTo>
                    <a:pt x="869" y="924"/>
                  </a:lnTo>
                  <a:lnTo>
                    <a:pt x="869" y="924"/>
                  </a:lnTo>
                  <a:lnTo>
                    <a:pt x="872" y="919"/>
                  </a:lnTo>
                  <a:lnTo>
                    <a:pt x="869" y="912"/>
                  </a:lnTo>
                  <a:lnTo>
                    <a:pt x="874" y="912"/>
                  </a:lnTo>
                  <a:lnTo>
                    <a:pt x="872" y="910"/>
                  </a:lnTo>
                  <a:lnTo>
                    <a:pt x="874" y="903"/>
                  </a:lnTo>
                  <a:lnTo>
                    <a:pt x="879" y="896"/>
                  </a:lnTo>
                  <a:lnTo>
                    <a:pt x="888" y="896"/>
                  </a:lnTo>
                  <a:lnTo>
                    <a:pt x="886" y="893"/>
                  </a:lnTo>
                  <a:lnTo>
                    <a:pt x="886" y="886"/>
                  </a:lnTo>
                  <a:lnTo>
                    <a:pt x="883" y="891"/>
                  </a:lnTo>
                  <a:lnTo>
                    <a:pt x="881" y="889"/>
                  </a:lnTo>
                  <a:lnTo>
                    <a:pt x="886" y="884"/>
                  </a:lnTo>
                  <a:lnTo>
                    <a:pt x="888" y="884"/>
                  </a:lnTo>
                  <a:lnTo>
                    <a:pt x="888" y="881"/>
                  </a:lnTo>
                  <a:lnTo>
                    <a:pt x="890" y="881"/>
                  </a:lnTo>
                  <a:lnTo>
                    <a:pt x="888" y="879"/>
                  </a:lnTo>
                  <a:lnTo>
                    <a:pt x="890" y="872"/>
                  </a:lnTo>
                  <a:lnTo>
                    <a:pt x="888" y="870"/>
                  </a:lnTo>
                  <a:lnTo>
                    <a:pt x="888" y="867"/>
                  </a:lnTo>
                  <a:lnTo>
                    <a:pt x="886" y="870"/>
                  </a:lnTo>
                  <a:lnTo>
                    <a:pt x="883" y="865"/>
                  </a:lnTo>
                  <a:lnTo>
                    <a:pt x="879" y="865"/>
                  </a:lnTo>
                  <a:lnTo>
                    <a:pt x="879" y="863"/>
                  </a:lnTo>
                  <a:lnTo>
                    <a:pt x="883" y="863"/>
                  </a:lnTo>
                  <a:lnTo>
                    <a:pt x="879" y="860"/>
                  </a:lnTo>
                  <a:lnTo>
                    <a:pt x="883" y="860"/>
                  </a:lnTo>
                  <a:lnTo>
                    <a:pt x="881" y="855"/>
                  </a:lnTo>
                  <a:lnTo>
                    <a:pt x="876" y="851"/>
                  </a:lnTo>
                  <a:lnTo>
                    <a:pt x="879" y="846"/>
                  </a:lnTo>
                  <a:lnTo>
                    <a:pt x="874" y="839"/>
                  </a:lnTo>
                  <a:lnTo>
                    <a:pt x="876" y="837"/>
                  </a:lnTo>
                  <a:lnTo>
                    <a:pt x="874" y="837"/>
                  </a:lnTo>
                  <a:lnTo>
                    <a:pt x="876" y="837"/>
                  </a:lnTo>
                  <a:lnTo>
                    <a:pt x="874" y="837"/>
                  </a:lnTo>
                  <a:lnTo>
                    <a:pt x="874" y="832"/>
                  </a:lnTo>
                  <a:lnTo>
                    <a:pt x="876" y="832"/>
                  </a:lnTo>
                  <a:lnTo>
                    <a:pt x="881" y="827"/>
                  </a:lnTo>
                  <a:lnTo>
                    <a:pt x="879" y="825"/>
                  </a:lnTo>
                  <a:lnTo>
                    <a:pt x="879" y="818"/>
                  </a:lnTo>
                  <a:lnTo>
                    <a:pt x="883" y="813"/>
                  </a:lnTo>
                  <a:lnTo>
                    <a:pt x="881" y="813"/>
                  </a:lnTo>
                  <a:lnTo>
                    <a:pt x="883" y="813"/>
                  </a:lnTo>
                  <a:lnTo>
                    <a:pt x="888" y="806"/>
                  </a:lnTo>
                  <a:lnTo>
                    <a:pt x="890" y="806"/>
                  </a:lnTo>
                  <a:lnTo>
                    <a:pt x="888" y="803"/>
                  </a:lnTo>
                  <a:lnTo>
                    <a:pt x="893" y="799"/>
                  </a:lnTo>
                  <a:lnTo>
                    <a:pt x="898" y="801"/>
                  </a:lnTo>
                  <a:lnTo>
                    <a:pt x="902" y="801"/>
                  </a:lnTo>
                  <a:lnTo>
                    <a:pt x="902" y="799"/>
                  </a:lnTo>
                  <a:lnTo>
                    <a:pt x="893" y="799"/>
                  </a:lnTo>
                  <a:lnTo>
                    <a:pt x="893" y="794"/>
                  </a:lnTo>
                  <a:lnTo>
                    <a:pt x="895" y="794"/>
                  </a:lnTo>
                  <a:lnTo>
                    <a:pt x="895" y="794"/>
                  </a:lnTo>
                  <a:lnTo>
                    <a:pt x="893" y="794"/>
                  </a:lnTo>
                  <a:lnTo>
                    <a:pt x="893" y="789"/>
                  </a:lnTo>
                  <a:lnTo>
                    <a:pt x="890" y="789"/>
                  </a:lnTo>
                  <a:lnTo>
                    <a:pt x="890" y="785"/>
                  </a:lnTo>
                  <a:lnTo>
                    <a:pt x="888" y="785"/>
                  </a:lnTo>
                  <a:lnTo>
                    <a:pt x="888" y="780"/>
                  </a:lnTo>
                  <a:lnTo>
                    <a:pt x="886" y="780"/>
                  </a:lnTo>
                  <a:lnTo>
                    <a:pt x="888" y="775"/>
                  </a:lnTo>
                  <a:lnTo>
                    <a:pt x="888" y="773"/>
                  </a:lnTo>
                  <a:lnTo>
                    <a:pt x="888" y="770"/>
                  </a:lnTo>
                  <a:lnTo>
                    <a:pt x="886" y="770"/>
                  </a:lnTo>
                  <a:lnTo>
                    <a:pt x="888" y="766"/>
                  </a:lnTo>
                  <a:lnTo>
                    <a:pt x="890" y="763"/>
                  </a:lnTo>
                  <a:lnTo>
                    <a:pt x="888" y="756"/>
                  </a:lnTo>
                  <a:lnTo>
                    <a:pt x="890" y="754"/>
                  </a:lnTo>
                  <a:lnTo>
                    <a:pt x="888" y="754"/>
                  </a:lnTo>
                  <a:lnTo>
                    <a:pt x="890" y="752"/>
                  </a:lnTo>
                  <a:lnTo>
                    <a:pt x="890" y="747"/>
                  </a:lnTo>
                  <a:lnTo>
                    <a:pt x="888" y="747"/>
                  </a:lnTo>
                  <a:lnTo>
                    <a:pt x="888" y="752"/>
                  </a:lnTo>
                  <a:lnTo>
                    <a:pt x="888" y="747"/>
                  </a:lnTo>
                  <a:lnTo>
                    <a:pt x="888" y="744"/>
                  </a:lnTo>
                  <a:lnTo>
                    <a:pt x="893" y="747"/>
                  </a:lnTo>
                  <a:lnTo>
                    <a:pt x="893" y="744"/>
                  </a:lnTo>
                  <a:lnTo>
                    <a:pt x="888" y="742"/>
                  </a:lnTo>
                  <a:lnTo>
                    <a:pt x="888" y="744"/>
                  </a:lnTo>
                  <a:lnTo>
                    <a:pt x="888" y="742"/>
                  </a:lnTo>
                  <a:lnTo>
                    <a:pt x="883" y="742"/>
                  </a:lnTo>
                  <a:lnTo>
                    <a:pt x="881" y="742"/>
                  </a:lnTo>
                  <a:lnTo>
                    <a:pt x="881" y="735"/>
                  </a:lnTo>
                  <a:lnTo>
                    <a:pt x="883" y="733"/>
                  </a:lnTo>
                  <a:lnTo>
                    <a:pt x="881" y="730"/>
                  </a:lnTo>
                  <a:lnTo>
                    <a:pt x="883" y="730"/>
                  </a:lnTo>
                  <a:lnTo>
                    <a:pt x="886" y="728"/>
                  </a:lnTo>
                  <a:lnTo>
                    <a:pt x="888" y="728"/>
                  </a:lnTo>
                  <a:lnTo>
                    <a:pt x="890" y="726"/>
                  </a:lnTo>
                  <a:lnTo>
                    <a:pt x="890" y="723"/>
                  </a:lnTo>
                  <a:lnTo>
                    <a:pt x="886" y="718"/>
                  </a:lnTo>
                  <a:lnTo>
                    <a:pt x="888" y="716"/>
                  </a:lnTo>
                  <a:lnTo>
                    <a:pt x="893" y="714"/>
                  </a:lnTo>
                  <a:lnTo>
                    <a:pt x="893" y="709"/>
                  </a:lnTo>
                  <a:lnTo>
                    <a:pt x="898" y="711"/>
                  </a:lnTo>
                  <a:lnTo>
                    <a:pt x="898" y="704"/>
                  </a:lnTo>
                  <a:lnTo>
                    <a:pt x="900" y="704"/>
                  </a:lnTo>
                  <a:lnTo>
                    <a:pt x="902" y="692"/>
                  </a:lnTo>
                  <a:lnTo>
                    <a:pt x="905" y="685"/>
                  </a:lnTo>
                  <a:lnTo>
                    <a:pt x="900" y="681"/>
                  </a:lnTo>
                  <a:lnTo>
                    <a:pt x="902" y="674"/>
                  </a:lnTo>
                  <a:lnTo>
                    <a:pt x="893" y="666"/>
                  </a:lnTo>
                  <a:lnTo>
                    <a:pt x="888" y="666"/>
                  </a:lnTo>
                  <a:lnTo>
                    <a:pt x="883" y="674"/>
                  </a:lnTo>
                  <a:lnTo>
                    <a:pt x="881" y="671"/>
                  </a:lnTo>
                  <a:lnTo>
                    <a:pt x="886" y="669"/>
                  </a:lnTo>
                  <a:lnTo>
                    <a:pt x="888" y="657"/>
                  </a:lnTo>
                  <a:lnTo>
                    <a:pt x="888" y="655"/>
                  </a:lnTo>
                  <a:lnTo>
                    <a:pt x="886" y="652"/>
                  </a:lnTo>
                  <a:lnTo>
                    <a:pt x="890" y="638"/>
                  </a:lnTo>
                  <a:lnTo>
                    <a:pt x="888" y="629"/>
                  </a:lnTo>
                  <a:lnTo>
                    <a:pt x="893" y="624"/>
                  </a:lnTo>
                  <a:lnTo>
                    <a:pt x="898" y="617"/>
                  </a:lnTo>
                  <a:lnTo>
                    <a:pt x="900" y="600"/>
                  </a:lnTo>
                  <a:lnTo>
                    <a:pt x="902" y="596"/>
                  </a:lnTo>
                  <a:lnTo>
                    <a:pt x="905" y="591"/>
                  </a:lnTo>
                  <a:lnTo>
                    <a:pt x="902" y="586"/>
                  </a:lnTo>
                  <a:lnTo>
                    <a:pt x="898" y="586"/>
                  </a:lnTo>
                  <a:lnTo>
                    <a:pt x="890" y="584"/>
                  </a:lnTo>
                  <a:lnTo>
                    <a:pt x="890" y="579"/>
                  </a:lnTo>
                  <a:lnTo>
                    <a:pt x="888" y="577"/>
                  </a:lnTo>
                  <a:lnTo>
                    <a:pt x="883" y="579"/>
                  </a:lnTo>
                  <a:lnTo>
                    <a:pt x="881" y="579"/>
                  </a:lnTo>
                  <a:lnTo>
                    <a:pt x="874" y="574"/>
                  </a:lnTo>
                  <a:lnTo>
                    <a:pt x="874" y="572"/>
                  </a:lnTo>
                  <a:lnTo>
                    <a:pt x="879" y="572"/>
                  </a:lnTo>
                  <a:lnTo>
                    <a:pt x="879" y="567"/>
                  </a:lnTo>
                  <a:lnTo>
                    <a:pt x="869" y="567"/>
                  </a:lnTo>
                  <a:lnTo>
                    <a:pt x="869" y="563"/>
                  </a:lnTo>
                  <a:lnTo>
                    <a:pt x="865" y="563"/>
                  </a:lnTo>
                  <a:lnTo>
                    <a:pt x="862" y="560"/>
                  </a:lnTo>
                  <a:lnTo>
                    <a:pt x="860" y="560"/>
                  </a:lnTo>
                  <a:lnTo>
                    <a:pt x="857" y="553"/>
                  </a:lnTo>
                  <a:lnTo>
                    <a:pt x="855" y="553"/>
                  </a:lnTo>
                  <a:lnTo>
                    <a:pt x="862" y="553"/>
                  </a:lnTo>
                  <a:lnTo>
                    <a:pt x="869" y="560"/>
                  </a:lnTo>
                  <a:lnTo>
                    <a:pt x="876" y="560"/>
                  </a:lnTo>
                  <a:lnTo>
                    <a:pt x="879" y="558"/>
                  </a:lnTo>
                  <a:lnTo>
                    <a:pt x="883" y="558"/>
                  </a:lnTo>
                  <a:lnTo>
                    <a:pt x="886" y="558"/>
                  </a:lnTo>
                  <a:lnTo>
                    <a:pt x="883" y="555"/>
                  </a:lnTo>
                  <a:lnTo>
                    <a:pt x="879" y="541"/>
                  </a:lnTo>
                  <a:lnTo>
                    <a:pt x="869" y="539"/>
                  </a:lnTo>
                  <a:lnTo>
                    <a:pt x="865" y="534"/>
                  </a:lnTo>
                  <a:lnTo>
                    <a:pt x="869" y="530"/>
                  </a:lnTo>
                  <a:lnTo>
                    <a:pt x="867" y="527"/>
                  </a:lnTo>
                  <a:lnTo>
                    <a:pt x="869" y="525"/>
                  </a:lnTo>
                  <a:lnTo>
                    <a:pt x="869" y="527"/>
                  </a:lnTo>
                  <a:lnTo>
                    <a:pt x="869" y="530"/>
                  </a:lnTo>
                  <a:lnTo>
                    <a:pt x="872" y="530"/>
                  </a:lnTo>
                  <a:lnTo>
                    <a:pt x="874" y="527"/>
                  </a:lnTo>
                  <a:lnTo>
                    <a:pt x="874" y="530"/>
                  </a:lnTo>
                  <a:lnTo>
                    <a:pt x="876" y="530"/>
                  </a:lnTo>
                  <a:lnTo>
                    <a:pt x="876" y="530"/>
                  </a:lnTo>
                  <a:lnTo>
                    <a:pt x="879" y="527"/>
                  </a:lnTo>
                  <a:lnTo>
                    <a:pt x="886" y="525"/>
                  </a:lnTo>
                  <a:lnTo>
                    <a:pt x="888" y="527"/>
                  </a:lnTo>
                  <a:lnTo>
                    <a:pt x="898" y="520"/>
                  </a:lnTo>
                  <a:lnTo>
                    <a:pt x="893" y="520"/>
                  </a:lnTo>
                  <a:lnTo>
                    <a:pt x="893" y="515"/>
                  </a:lnTo>
                  <a:lnTo>
                    <a:pt x="888" y="515"/>
                  </a:lnTo>
                  <a:lnTo>
                    <a:pt x="888" y="515"/>
                  </a:lnTo>
                  <a:lnTo>
                    <a:pt x="883" y="513"/>
                  </a:lnTo>
                  <a:lnTo>
                    <a:pt x="879" y="515"/>
                  </a:lnTo>
                  <a:lnTo>
                    <a:pt x="883" y="511"/>
                  </a:lnTo>
                  <a:lnTo>
                    <a:pt x="879" y="511"/>
                  </a:lnTo>
                  <a:lnTo>
                    <a:pt x="874" y="513"/>
                  </a:lnTo>
                  <a:lnTo>
                    <a:pt x="874" y="511"/>
                  </a:lnTo>
                  <a:lnTo>
                    <a:pt x="869" y="511"/>
                  </a:lnTo>
                  <a:lnTo>
                    <a:pt x="869" y="515"/>
                  </a:lnTo>
                  <a:lnTo>
                    <a:pt x="865" y="515"/>
                  </a:lnTo>
                  <a:lnTo>
                    <a:pt x="865" y="520"/>
                  </a:lnTo>
                  <a:lnTo>
                    <a:pt x="860" y="518"/>
                  </a:lnTo>
                  <a:lnTo>
                    <a:pt x="860" y="508"/>
                  </a:lnTo>
                  <a:lnTo>
                    <a:pt x="862" y="511"/>
                  </a:lnTo>
                  <a:lnTo>
                    <a:pt x="862" y="508"/>
                  </a:lnTo>
                  <a:lnTo>
                    <a:pt x="860" y="506"/>
                  </a:lnTo>
                  <a:lnTo>
                    <a:pt x="865" y="501"/>
                  </a:lnTo>
                  <a:lnTo>
                    <a:pt x="860" y="494"/>
                  </a:lnTo>
                  <a:lnTo>
                    <a:pt x="865" y="489"/>
                  </a:lnTo>
                  <a:lnTo>
                    <a:pt x="874" y="487"/>
                  </a:lnTo>
                  <a:lnTo>
                    <a:pt x="883" y="470"/>
                  </a:lnTo>
                  <a:lnTo>
                    <a:pt x="907" y="463"/>
                  </a:lnTo>
                  <a:lnTo>
                    <a:pt x="912" y="461"/>
                  </a:lnTo>
                  <a:lnTo>
                    <a:pt x="916" y="461"/>
                  </a:lnTo>
                  <a:lnTo>
                    <a:pt x="914" y="461"/>
                  </a:lnTo>
                  <a:lnTo>
                    <a:pt x="914" y="468"/>
                  </a:lnTo>
                  <a:lnTo>
                    <a:pt x="916" y="470"/>
                  </a:lnTo>
                  <a:lnTo>
                    <a:pt x="921" y="470"/>
                  </a:lnTo>
                  <a:lnTo>
                    <a:pt x="921" y="475"/>
                  </a:lnTo>
                  <a:lnTo>
                    <a:pt x="924" y="475"/>
                  </a:lnTo>
                  <a:lnTo>
                    <a:pt x="924" y="478"/>
                  </a:lnTo>
                  <a:lnTo>
                    <a:pt x="928" y="478"/>
                  </a:lnTo>
                  <a:lnTo>
                    <a:pt x="931" y="480"/>
                  </a:lnTo>
                  <a:lnTo>
                    <a:pt x="931" y="475"/>
                  </a:lnTo>
                  <a:lnTo>
                    <a:pt x="933" y="475"/>
                  </a:lnTo>
                  <a:lnTo>
                    <a:pt x="933" y="470"/>
                  </a:lnTo>
                  <a:lnTo>
                    <a:pt x="935" y="470"/>
                  </a:lnTo>
                  <a:lnTo>
                    <a:pt x="938" y="463"/>
                  </a:lnTo>
                  <a:lnTo>
                    <a:pt x="940" y="461"/>
                  </a:lnTo>
                  <a:lnTo>
                    <a:pt x="942" y="456"/>
                  </a:lnTo>
                  <a:lnTo>
                    <a:pt x="947" y="456"/>
                  </a:lnTo>
                  <a:lnTo>
                    <a:pt x="952" y="454"/>
                  </a:lnTo>
                  <a:lnTo>
                    <a:pt x="952" y="452"/>
                  </a:lnTo>
                  <a:lnTo>
                    <a:pt x="954" y="452"/>
                  </a:lnTo>
                  <a:lnTo>
                    <a:pt x="957" y="452"/>
                  </a:lnTo>
                  <a:lnTo>
                    <a:pt x="959" y="452"/>
                  </a:lnTo>
                  <a:lnTo>
                    <a:pt x="964" y="447"/>
                  </a:lnTo>
                  <a:lnTo>
                    <a:pt x="966" y="449"/>
                  </a:lnTo>
                  <a:lnTo>
                    <a:pt x="971" y="442"/>
                  </a:lnTo>
                  <a:lnTo>
                    <a:pt x="968" y="437"/>
                  </a:lnTo>
                  <a:lnTo>
                    <a:pt x="964" y="435"/>
                  </a:lnTo>
                  <a:lnTo>
                    <a:pt x="961" y="433"/>
                  </a:lnTo>
                  <a:lnTo>
                    <a:pt x="959" y="430"/>
                  </a:lnTo>
                  <a:lnTo>
                    <a:pt x="957" y="433"/>
                  </a:lnTo>
                  <a:lnTo>
                    <a:pt x="954" y="433"/>
                  </a:lnTo>
                  <a:lnTo>
                    <a:pt x="947" y="437"/>
                  </a:lnTo>
                  <a:lnTo>
                    <a:pt x="947" y="435"/>
                  </a:lnTo>
                  <a:lnTo>
                    <a:pt x="947" y="428"/>
                  </a:lnTo>
                  <a:lnTo>
                    <a:pt x="957" y="426"/>
                  </a:lnTo>
                  <a:lnTo>
                    <a:pt x="961" y="414"/>
                  </a:lnTo>
                  <a:lnTo>
                    <a:pt x="961" y="407"/>
                  </a:lnTo>
                  <a:lnTo>
                    <a:pt x="959" y="402"/>
                  </a:lnTo>
                  <a:lnTo>
                    <a:pt x="959" y="400"/>
                  </a:lnTo>
                  <a:lnTo>
                    <a:pt x="957" y="393"/>
                  </a:lnTo>
                  <a:lnTo>
                    <a:pt x="959" y="388"/>
                  </a:lnTo>
                  <a:lnTo>
                    <a:pt x="968" y="388"/>
                  </a:lnTo>
                  <a:lnTo>
                    <a:pt x="968" y="381"/>
                  </a:lnTo>
                  <a:lnTo>
                    <a:pt x="976" y="378"/>
                  </a:lnTo>
                  <a:lnTo>
                    <a:pt x="971" y="378"/>
                  </a:lnTo>
                  <a:lnTo>
                    <a:pt x="976" y="371"/>
                  </a:lnTo>
                  <a:lnTo>
                    <a:pt x="968" y="367"/>
                  </a:lnTo>
                  <a:lnTo>
                    <a:pt x="968" y="357"/>
                  </a:lnTo>
                  <a:lnTo>
                    <a:pt x="976" y="350"/>
                  </a:lnTo>
                  <a:lnTo>
                    <a:pt x="976" y="348"/>
                  </a:lnTo>
                  <a:lnTo>
                    <a:pt x="971" y="343"/>
                  </a:lnTo>
                  <a:lnTo>
                    <a:pt x="976" y="338"/>
                  </a:lnTo>
                  <a:lnTo>
                    <a:pt x="978" y="341"/>
                  </a:lnTo>
                  <a:lnTo>
                    <a:pt x="983" y="333"/>
                  </a:lnTo>
                  <a:lnTo>
                    <a:pt x="980" y="326"/>
                  </a:lnTo>
                  <a:lnTo>
                    <a:pt x="983" y="326"/>
                  </a:lnTo>
                  <a:lnTo>
                    <a:pt x="983" y="317"/>
                  </a:lnTo>
                  <a:lnTo>
                    <a:pt x="985" y="319"/>
                  </a:lnTo>
                  <a:lnTo>
                    <a:pt x="987" y="319"/>
                  </a:lnTo>
                  <a:lnTo>
                    <a:pt x="987" y="317"/>
                  </a:lnTo>
                  <a:lnTo>
                    <a:pt x="987" y="319"/>
                  </a:lnTo>
                  <a:lnTo>
                    <a:pt x="990" y="319"/>
                  </a:lnTo>
                  <a:lnTo>
                    <a:pt x="990" y="317"/>
                  </a:lnTo>
                  <a:lnTo>
                    <a:pt x="994" y="319"/>
                  </a:lnTo>
                  <a:lnTo>
                    <a:pt x="997" y="317"/>
                  </a:lnTo>
                  <a:lnTo>
                    <a:pt x="997" y="322"/>
                  </a:lnTo>
                  <a:lnTo>
                    <a:pt x="999" y="319"/>
                  </a:lnTo>
                  <a:lnTo>
                    <a:pt x="999" y="305"/>
                  </a:lnTo>
                  <a:lnTo>
                    <a:pt x="999" y="291"/>
                  </a:lnTo>
                  <a:lnTo>
                    <a:pt x="999" y="291"/>
                  </a:lnTo>
                  <a:close/>
                </a:path>
              </a:pathLst>
            </a:custGeom>
            <a:solidFill>
              <a:srgbClr val="433356">
                <a:lumMod val="20000"/>
                <a:lumOff val="8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63" name="Freeform 10"/>
            <p:cNvSpPr>
              <a:spLocks/>
            </p:cNvSpPr>
            <p:nvPr/>
          </p:nvSpPr>
          <p:spPr bwMode="auto">
            <a:xfrm>
              <a:off x="2723" y="1745"/>
              <a:ext cx="1046" cy="737"/>
            </a:xfrm>
            <a:custGeom>
              <a:avLst/>
              <a:gdLst>
                <a:gd name="T0" fmla="*/ 989 w 1046"/>
                <a:gd name="T1" fmla="*/ 104 h 737"/>
                <a:gd name="T2" fmla="*/ 909 w 1046"/>
                <a:gd name="T3" fmla="*/ 156 h 737"/>
                <a:gd name="T4" fmla="*/ 815 w 1046"/>
                <a:gd name="T5" fmla="*/ 94 h 737"/>
                <a:gd name="T6" fmla="*/ 760 w 1046"/>
                <a:gd name="T7" fmla="*/ 106 h 737"/>
                <a:gd name="T8" fmla="*/ 727 w 1046"/>
                <a:gd name="T9" fmla="*/ 115 h 737"/>
                <a:gd name="T10" fmla="*/ 675 w 1046"/>
                <a:gd name="T11" fmla="*/ 151 h 737"/>
                <a:gd name="T12" fmla="*/ 654 w 1046"/>
                <a:gd name="T13" fmla="*/ 179 h 737"/>
                <a:gd name="T14" fmla="*/ 623 w 1046"/>
                <a:gd name="T15" fmla="*/ 189 h 737"/>
                <a:gd name="T16" fmla="*/ 593 w 1046"/>
                <a:gd name="T17" fmla="*/ 189 h 737"/>
                <a:gd name="T18" fmla="*/ 552 w 1046"/>
                <a:gd name="T19" fmla="*/ 163 h 737"/>
                <a:gd name="T20" fmla="*/ 505 w 1046"/>
                <a:gd name="T21" fmla="*/ 132 h 737"/>
                <a:gd name="T22" fmla="*/ 420 w 1046"/>
                <a:gd name="T23" fmla="*/ 33 h 737"/>
                <a:gd name="T24" fmla="*/ 337 w 1046"/>
                <a:gd name="T25" fmla="*/ 54 h 737"/>
                <a:gd name="T26" fmla="*/ 304 w 1046"/>
                <a:gd name="T27" fmla="*/ 4 h 737"/>
                <a:gd name="T28" fmla="*/ 267 w 1046"/>
                <a:gd name="T29" fmla="*/ 37 h 737"/>
                <a:gd name="T30" fmla="*/ 229 w 1046"/>
                <a:gd name="T31" fmla="*/ 47 h 737"/>
                <a:gd name="T32" fmla="*/ 191 w 1046"/>
                <a:gd name="T33" fmla="*/ 33 h 737"/>
                <a:gd name="T34" fmla="*/ 172 w 1046"/>
                <a:gd name="T35" fmla="*/ 26 h 737"/>
                <a:gd name="T36" fmla="*/ 156 w 1046"/>
                <a:gd name="T37" fmla="*/ 11 h 737"/>
                <a:gd name="T38" fmla="*/ 120 w 1046"/>
                <a:gd name="T39" fmla="*/ 23 h 737"/>
                <a:gd name="T40" fmla="*/ 99 w 1046"/>
                <a:gd name="T41" fmla="*/ 49 h 737"/>
                <a:gd name="T42" fmla="*/ 47 w 1046"/>
                <a:gd name="T43" fmla="*/ 47 h 737"/>
                <a:gd name="T44" fmla="*/ 37 w 1046"/>
                <a:gd name="T45" fmla="*/ 82 h 737"/>
                <a:gd name="T46" fmla="*/ 23 w 1046"/>
                <a:gd name="T47" fmla="*/ 108 h 737"/>
                <a:gd name="T48" fmla="*/ 4 w 1046"/>
                <a:gd name="T49" fmla="*/ 120 h 737"/>
                <a:gd name="T50" fmla="*/ 35 w 1046"/>
                <a:gd name="T51" fmla="*/ 146 h 737"/>
                <a:gd name="T52" fmla="*/ 59 w 1046"/>
                <a:gd name="T53" fmla="*/ 158 h 737"/>
                <a:gd name="T54" fmla="*/ 59 w 1046"/>
                <a:gd name="T55" fmla="*/ 184 h 737"/>
                <a:gd name="T56" fmla="*/ 106 w 1046"/>
                <a:gd name="T57" fmla="*/ 222 h 737"/>
                <a:gd name="T58" fmla="*/ 97 w 1046"/>
                <a:gd name="T59" fmla="*/ 262 h 737"/>
                <a:gd name="T60" fmla="*/ 78 w 1046"/>
                <a:gd name="T61" fmla="*/ 300 h 737"/>
                <a:gd name="T62" fmla="*/ 87 w 1046"/>
                <a:gd name="T63" fmla="*/ 352 h 737"/>
                <a:gd name="T64" fmla="*/ 125 w 1046"/>
                <a:gd name="T65" fmla="*/ 389 h 737"/>
                <a:gd name="T66" fmla="*/ 153 w 1046"/>
                <a:gd name="T67" fmla="*/ 399 h 737"/>
                <a:gd name="T68" fmla="*/ 191 w 1046"/>
                <a:gd name="T69" fmla="*/ 404 h 737"/>
                <a:gd name="T70" fmla="*/ 212 w 1046"/>
                <a:gd name="T71" fmla="*/ 427 h 737"/>
                <a:gd name="T72" fmla="*/ 243 w 1046"/>
                <a:gd name="T73" fmla="*/ 446 h 737"/>
                <a:gd name="T74" fmla="*/ 262 w 1046"/>
                <a:gd name="T75" fmla="*/ 474 h 737"/>
                <a:gd name="T76" fmla="*/ 295 w 1046"/>
                <a:gd name="T77" fmla="*/ 529 h 737"/>
                <a:gd name="T78" fmla="*/ 356 w 1046"/>
                <a:gd name="T79" fmla="*/ 564 h 737"/>
                <a:gd name="T80" fmla="*/ 401 w 1046"/>
                <a:gd name="T81" fmla="*/ 519 h 737"/>
                <a:gd name="T82" fmla="*/ 444 w 1046"/>
                <a:gd name="T83" fmla="*/ 548 h 737"/>
                <a:gd name="T84" fmla="*/ 493 w 1046"/>
                <a:gd name="T85" fmla="*/ 593 h 737"/>
                <a:gd name="T86" fmla="*/ 538 w 1046"/>
                <a:gd name="T87" fmla="*/ 611 h 737"/>
                <a:gd name="T88" fmla="*/ 600 w 1046"/>
                <a:gd name="T89" fmla="*/ 673 h 737"/>
                <a:gd name="T90" fmla="*/ 659 w 1046"/>
                <a:gd name="T91" fmla="*/ 727 h 737"/>
                <a:gd name="T92" fmla="*/ 699 w 1046"/>
                <a:gd name="T93" fmla="*/ 715 h 737"/>
                <a:gd name="T94" fmla="*/ 756 w 1046"/>
                <a:gd name="T95" fmla="*/ 720 h 737"/>
                <a:gd name="T96" fmla="*/ 782 w 1046"/>
                <a:gd name="T97" fmla="*/ 687 h 737"/>
                <a:gd name="T98" fmla="*/ 841 w 1046"/>
                <a:gd name="T99" fmla="*/ 694 h 737"/>
                <a:gd name="T100" fmla="*/ 886 w 1046"/>
                <a:gd name="T101" fmla="*/ 711 h 737"/>
                <a:gd name="T102" fmla="*/ 947 w 1046"/>
                <a:gd name="T103" fmla="*/ 701 h 737"/>
                <a:gd name="T104" fmla="*/ 961 w 1046"/>
                <a:gd name="T105" fmla="*/ 661 h 737"/>
                <a:gd name="T106" fmla="*/ 975 w 1046"/>
                <a:gd name="T107" fmla="*/ 597 h 737"/>
                <a:gd name="T108" fmla="*/ 961 w 1046"/>
                <a:gd name="T109" fmla="*/ 569 h 737"/>
                <a:gd name="T110" fmla="*/ 928 w 1046"/>
                <a:gd name="T111" fmla="*/ 489 h 737"/>
                <a:gd name="T112" fmla="*/ 933 w 1046"/>
                <a:gd name="T113" fmla="*/ 430 h 737"/>
                <a:gd name="T114" fmla="*/ 937 w 1046"/>
                <a:gd name="T115" fmla="*/ 356 h 737"/>
                <a:gd name="T116" fmla="*/ 942 w 1046"/>
                <a:gd name="T117" fmla="*/ 283 h 737"/>
                <a:gd name="T118" fmla="*/ 989 w 1046"/>
                <a:gd name="T119" fmla="*/ 241 h 737"/>
                <a:gd name="T120" fmla="*/ 1004 w 1046"/>
                <a:gd name="T121" fmla="*/ 158 h 737"/>
                <a:gd name="T122" fmla="*/ 1044 w 1046"/>
                <a:gd name="T123" fmla="*/ 8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6" h="737">
                  <a:moveTo>
                    <a:pt x="1044" y="71"/>
                  </a:moveTo>
                  <a:lnTo>
                    <a:pt x="1046" y="63"/>
                  </a:lnTo>
                  <a:lnTo>
                    <a:pt x="1044" y="59"/>
                  </a:lnTo>
                  <a:lnTo>
                    <a:pt x="1037" y="52"/>
                  </a:lnTo>
                  <a:lnTo>
                    <a:pt x="1027" y="56"/>
                  </a:lnTo>
                  <a:lnTo>
                    <a:pt x="1025" y="61"/>
                  </a:lnTo>
                  <a:lnTo>
                    <a:pt x="1023" y="61"/>
                  </a:lnTo>
                  <a:lnTo>
                    <a:pt x="1018" y="66"/>
                  </a:lnTo>
                  <a:lnTo>
                    <a:pt x="1015" y="71"/>
                  </a:lnTo>
                  <a:lnTo>
                    <a:pt x="1013" y="66"/>
                  </a:lnTo>
                  <a:lnTo>
                    <a:pt x="1008" y="68"/>
                  </a:lnTo>
                  <a:lnTo>
                    <a:pt x="999" y="80"/>
                  </a:lnTo>
                  <a:lnTo>
                    <a:pt x="997" y="94"/>
                  </a:lnTo>
                  <a:lnTo>
                    <a:pt x="989" y="104"/>
                  </a:lnTo>
                  <a:lnTo>
                    <a:pt x="982" y="108"/>
                  </a:lnTo>
                  <a:lnTo>
                    <a:pt x="985" y="113"/>
                  </a:lnTo>
                  <a:lnTo>
                    <a:pt x="982" y="118"/>
                  </a:lnTo>
                  <a:lnTo>
                    <a:pt x="971" y="123"/>
                  </a:lnTo>
                  <a:lnTo>
                    <a:pt x="963" y="127"/>
                  </a:lnTo>
                  <a:lnTo>
                    <a:pt x="961" y="125"/>
                  </a:lnTo>
                  <a:lnTo>
                    <a:pt x="956" y="127"/>
                  </a:lnTo>
                  <a:lnTo>
                    <a:pt x="942" y="146"/>
                  </a:lnTo>
                  <a:lnTo>
                    <a:pt x="937" y="158"/>
                  </a:lnTo>
                  <a:lnTo>
                    <a:pt x="935" y="160"/>
                  </a:lnTo>
                  <a:lnTo>
                    <a:pt x="926" y="165"/>
                  </a:lnTo>
                  <a:lnTo>
                    <a:pt x="919" y="163"/>
                  </a:lnTo>
                  <a:lnTo>
                    <a:pt x="912" y="160"/>
                  </a:lnTo>
                  <a:lnTo>
                    <a:pt x="909" y="156"/>
                  </a:lnTo>
                  <a:lnTo>
                    <a:pt x="890" y="146"/>
                  </a:lnTo>
                  <a:lnTo>
                    <a:pt x="883" y="144"/>
                  </a:lnTo>
                  <a:lnTo>
                    <a:pt x="878" y="141"/>
                  </a:lnTo>
                  <a:lnTo>
                    <a:pt x="876" y="134"/>
                  </a:lnTo>
                  <a:lnTo>
                    <a:pt x="867" y="125"/>
                  </a:lnTo>
                  <a:lnTo>
                    <a:pt x="867" y="118"/>
                  </a:lnTo>
                  <a:lnTo>
                    <a:pt x="860" y="113"/>
                  </a:lnTo>
                  <a:lnTo>
                    <a:pt x="857" y="108"/>
                  </a:lnTo>
                  <a:lnTo>
                    <a:pt x="845" y="104"/>
                  </a:lnTo>
                  <a:lnTo>
                    <a:pt x="841" y="108"/>
                  </a:lnTo>
                  <a:lnTo>
                    <a:pt x="838" y="106"/>
                  </a:lnTo>
                  <a:lnTo>
                    <a:pt x="838" y="108"/>
                  </a:lnTo>
                  <a:lnTo>
                    <a:pt x="819" y="94"/>
                  </a:lnTo>
                  <a:lnTo>
                    <a:pt x="815" y="94"/>
                  </a:lnTo>
                  <a:lnTo>
                    <a:pt x="815" y="94"/>
                  </a:lnTo>
                  <a:lnTo>
                    <a:pt x="810" y="89"/>
                  </a:lnTo>
                  <a:lnTo>
                    <a:pt x="808" y="89"/>
                  </a:lnTo>
                  <a:lnTo>
                    <a:pt x="805" y="80"/>
                  </a:lnTo>
                  <a:lnTo>
                    <a:pt x="798" y="75"/>
                  </a:lnTo>
                  <a:lnTo>
                    <a:pt x="796" y="75"/>
                  </a:lnTo>
                  <a:lnTo>
                    <a:pt x="791" y="71"/>
                  </a:lnTo>
                  <a:lnTo>
                    <a:pt x="791" y="71"/>
                  </a:lnTo>
                  <a:lnTo>
                    <a:pt x="784" y="71"/>
                  </a:lnTo>
                  <a:lnTo>
                    <a:pt x="777" y="75"/>
                  </a:lnTo>
                  <a:lnTo>
                    <a:pt x="774" y="97"/>
                  </a:lnTo>
                  <a:lnTo>
                    <a:pt x="772" y="101"/>
                  </a:lnTo>
                  <a:lnTo>
                    <a:pt x="763" y="104"/>
                  </a:lnTo>
                  <a:lnTo>
                    <a:pt x="760" y="106"/>
                  </a:lnTo>
                  <a:lnTo>
                    <a:pt x="758" y="106"/>
                  </a:lnTo>
                  <a:lnTo>
                    <a:pt x="756" y="111"/>
                  </a:lnTo>
                  <a:lnTo>
                    <a:pt x="756" y="108"/>
                  </a:lnTo>
                  <a:lnTo>
                    <a:pt x="746" y="108"/>
                  </a:lnTo>
                  <a:lnTo>
                    <a:pt x="746" y="106"/>
                  </a:lnTo>
                  <a:lnTo>
                    <a:pt x="744" y="106"/>
                  </a:lnTo>
                  <a:lnTo>
                    <a:pt x="744" y="108"/>
                  </a:lnTo>
                  <a:lnTo>
                    <a:pt x="737" y="111"/>
                  </a:lnTo>
                  <a:lnTo>
                    <a:pt x="739" y="113"/>
                  </a:lnTo>
                  <a:lnTo>
                    <a:pt x="739" y="115"/>
                  </a:lnTo>
                  <a:lnTo>
                    <a:pt x="737" y="118"/>
                  </a:lnTo>
                  <a:lnTo>
                    <a:pt x="734" y="113"/>
                  </a:lnTo>
                  <a:lnTo>
                    <a:pt x="730" y="115"/>
                  </a:lnTo>
                  <a:lnTo>
                    <a:pt x="727" y="115"/>
                  </a:lnTo>
                  <a:lnTo>
                    <a:pt x="727" y="118"/>
                  </a:lnTo>
                  <a:lnTo>
                    <a:pt x="723" y="118"/>
                  </a:lnTo>
                  <a:lnTo>
                    <a:pt x="723" y="123"/>
                  </a:lnTo>
                  <a:lnTo>
                    <a:pt x="720" y="120"/>
                  </a:lnTo>
                  <a:lnTo>
                    <a:pt x="718" y="118"/>
                  </a:lnTo>
                  <a:lnTo>
                    <a:pt x="713" y="118"/>
                  </a:lnTo>
                  <a:lnTo>
                    <a:pt x="713" y="120"/>
                  </a:lnTo>
                  <a:lnTo>
                    <a:pt x="699" y="134"/>
                  </a:lnTo>
                  <a:lnTo>
                    <a:pt x="689" y="132"/>
                  </a:lnTo>
                  <a:lnTo>
                    <a:pt x="685" y="132"/>
                  </a:lnTo>
                  <a:lnTo>
                    <a:pt x="685" y="137"/>
                  </a:lnTo>
                  <a:lnTo>
                    <a:pt x="678" y="139"/>
                  </a:lnTo>
                  <a:lnTo>
                    <a:pt x="673" y="146"/>
                  </a:lnTo>
                  <a:lnTo>
                    <a:pt x="675" y="151"/>
                  </a:lnTo>
                  <a:lnTo>
                    <a:pt x="675" y="151"/>
                  </a:lnTo>
                  <a:lnTo>
                    <a:pt x="680" y="156"/>
                  </a:lnTo>
                  <a:lnTo>
                    <a:pt x="685" y="160"/>
                  </a:lnTo>
                  <a:lnTo>
                    <a:pt x="678" y="163"/>
                  </a:lnTo>
                  <a:lnTo>
                    <a:pt x="675" y="165"/>
                  </a:lnTo>
                  <a:lnTo>
                    <a:pt x="671" y="165"/>
                  </a:lnTo>
                  <a:lnTo>
                    <a:pt x="666" y="170"/>
                  </a:lnTo>
                  <a:lnTo>
                    <a:pt x="661" y="165"/>
                  </a:lnTo>
                  <a:lnTo>
                    <a:pt x="661" y="167"/>
                  </a:lnTo>
                  <a:lnTo>
                    <a:pt x="656" y="167"/>
                  </a:lnTo>
                  <a:lnTo>
                    <a:pt x="656" y="172"/>
                  </a:lnTo>
                  <a:lnTo>
                    <a:pt x="656" y="174"/>
                  </a:lnTo>
                  <a:lnTo>
                    <a:pt x="654" y="174"/>
                  </a:lnTo>
                  <a:lnTo>
                    <a:pt x="654" y="179"/>
                  </a:lnTo>
                  <a:lnTo>
                    <a:pt x="659" y="182"/>
                  </a:lnTo>
                  <a:lnTo>
                    <a:pt x="661" y="189"/>
                  </a:lnTo>
                  <a:lnTo>
                    <a:pt x="663" y="189"/>
                  </a:lnTo>
                  <a:lnTo>
                    <a:pt x="663" y="200"/>
                  </a:lnTo>
                  <a:lnTo>
                    <a:pt x="645" y="191"/>
                  </a:lnTo>
                  <a:lnTo>
                    <a:pt x="642" y="189"/>
                  </a:lnTo>
                  <a:lnTo>
                    <a:pt x="637" y="184"/>
                  </a:lnTo>
                  <a:lnTo>
                    <a:pt x="635" y="186"/>
                  </a:lnTo>
                  <a:lnTo>
                    <a:pt x="628" y="184"/>
                  </a:lnTo>
                  <a:lnTo>
                    <a:pt x="630" y="184"/>
                  </a:lnTo>
                  <a:lnTo>
                    <a:pt x="628" y="189"/>
                  </a:lnTo>
                  <a:lnTo>
                    <a:pt x="630" y="189"/>
                  </a:lnTo>
                  <a:lnTo>
                    <a:pt x="623" y="186"/>
                  </a:lnTo>
                  <a:lnTo>
                    <a:pt x="623" y="189"/>
                  </a:lnTo>
                  <a:lnTo>
                    <a:pt x="621" y="189"/>
                  </a:lnTo>
                  <a:lnTo>
                    <a:pt x="619" y="189"/>
                  </a:lnTo>
                  <a:lnTo>
                    <a:pt x="604" y="189"/>
                  </a:lnTo>
                  <a:lnTo>
                    <a:pt x="604" y="184"/>
                  </a:lnTo>
                  <a:lnTo>
                    <a:pt x="604" y="184"/>
                  </a:lnTo>
                  <a:lnTo>
                    <a:pt x="609" y="179"/>
                  </a:lnTo>
                  <a:lnTo>
                    <a:pt x="609" y="177"/>
                  </a:lnTo>
                  <a:lnTo>
                    <a:pt x="604" y="177"/>
                  </a:lnTo>
                  <a:lnTo>
                    <a:pt x="604" y="174"/>
                  </a:lnTo>
                  <a:lnTo>
                    <a:pt x="602" y="174"/>
                  </a:lnTo>
                  <a:lnTo>
                    <a:pt x="604" y="179"/>
                  </a:lnTo>
                  <a:lnTo>
                    <a:pt x="602" y="182"/>
                  </a:lnTo>
                  <a:lnTo>
                    <a:pt x="602" y="184"/>
                  </a:lnTo>
                  <a:lnTo>
                    <a:pt x="593" y="189"/>
                  </a:lnTo>
                  <a:lnTo>
                    <a:pt x="590" y="184"/>
                  </a:lnTo>
                  <a:lnTo>
                    <a:pt x="586" y="186"/>
                  </a:lnTo>
                  <a:lnTo>
                    <a:pt x="581" y="184"/>
                  </a:lnTo>
                  <a:lnTo>
                    <a:pt x="576" y="189"/>
                  </a:lnTo>
                  <a:lnTo>
                    <a:pt x="571" y="189"/>
                  </a:lnTo>
                  <a:lnTo>
                    <a:pt x="571" y="189"/>
                  </a:lnTo>
                  <a:lnTo>
                    <a:pt x="567" y="184"/>
                  </a:lnTo>
                  <a:lnTo>
                    <a:pt x="567" y="182"/>
                  </a:lnTo>
                  <a:lnTo>
                    <a:pt x="567" y="179"/>
                  </a:lnTo>
                  <a:lnTo>
                    <a:pt x="567" y="179"/>
                  </a:lnTo>
                  <a:lnTo>
                    <a:pt x="562" y="174"/>
                  </a:lnTo>
                  <a:lnTo>
                    <a:pt x="557" y="165"/>
                  </a:lnTo>
                  <a:lnTo>
                    <a:pt x="555" y="165"/>
                  </a:lnTo>
                  <a:lnTo>
                    <a:pt x="552" y="163"/>
                  </a:lnTo>
                  <a:lnTo>
                    <a:pt x="552" y="165"/>
                  </a:lnTo>
                  <a:lnTo>
                    <a:pt x="550" y="163"/>
                  </a:lnTo>
                  <a:lnTo>
                    <a:pt x="548" y="163"/>
                  </a:lnTo>
                  <a:lnTo>
                    <a:pt x="545" y="163"/>
                  </a:lnTo>
                  <a:lnTo>
                    <a:pt x="541" y="153"/>
                  </a:lnTo>
                  <a:lnTo>
                    <a:pt x="538" y="156"/>
                  </a:lnTo>
                  <a:lnTo>
                    <a:pt x="536" y="158"/>
                  </a:lnTo>
                  <a:lnTo>
                    <a:pt x="534" y="158"/>
                  </a:lnTo>
                  <a:lnTo>
                    <a:pt x="526" y="151"/>
                  </a:lnTo>
                  <a:lnTo>
                    <a:pt x="524" y="139"/>
                  </a:lnTo>
                  <a:lnTo>
                    <a:pt x="517" y="132"/>
                  </a:lnTo>
                  <a:lnTo>
                    <a:pt x="510" y="132"/>
                  </a:lnTo>
                  <a:lnTo>
                    <a:pt x="510" y="132"/>
                  </a:lnTo>
                  <a:lnTo>
                    <a:pt x="505" y="132"/>
                  </a:lnTo>
                  <a:lnTo>
                    <a:pt x="503" y="127"/>
                  </a:lnTo>
                  <a:lnTo>
                    <a:pt x="496" y="127"/>
                  </a:lnTo>
                  <a:lnTo>
                    <a:pt x="493" y="127"/>
                  </a:lnTo>
                  <a:lnTo>
                    <a:pt x="491" y="123"/>
                  </a:lnTo>
                  <a:lnTo>
                    <a:pt x="491" y="115"/>
                  </a:lnTo>
                  <a:lnTo>
                    <a:pt x="489" y="97"/>
                  </a:lnTo>
                  <a:lnTo>
                    <a:pt x="482" y="94"/>
                  </a:lnTo>
                  <a:lnTo>
                    <a:pt x="453" y="89"/>
                  </a:lnTo>
                  <a:lnTo>
                    <a:pt x="456" y="66"/>
                  </a:lnTo>
                  <a:lnTo>
                    <a:pt x="456" y="56"/>
                  </a:lnTo>
                  <a:lnTo>
                    <a:pt x="444" y="52"/>
                  </a:lnTo>
                  <a:lnTo>
                    <a:pt x="444" y="37"/>
                  </a:lnTo>
                  <a:lnTo>
                    <a:pt x="425" y="37"/>
                  </a:lnTo>
                  <a:lnTo>
                    <a:pt x="420" y="33"/>
                  </a:lnTo>
                  <a:lnTo>
                    <a:pt x="415" y="33"/>
                  </a:lnTo>
                  <a:lnTo>
                    <a:pt x="415" y="28"/>
                  </a:lnTo>
                  <a:lnTo>
                    <a:pt x="411" y="33"/>
                  </a:lnTo>
                  <a:lnTo>
                    <a:pt x="401" y="19"/>
                  </a:lnTo>
                  <a:lnTo>
                    <a:pt x="397" y="19"/>
                  </a:lnTo>
                  <a:lnTo>
                    <a:pt x="397" y="23"/>
                  </a:lnTo>
                  <a:lnTo>
                    <a:pt x="394" y="26"/>
                  </a:lnTo>
                  <a:lnTo>
                    <a:pt x="373" y="23"/>
                  </a:lnTo>
                  <a:lnTo>
                    <a:pt x="373" y="42"/>
                  </a:lnTo>
                  <a:lnTo>
                    <a:pt x="361" y="40"/>
                  </a:lnTo>
                  <a:lnTo>
                    <a:pt x="347" y="37"/>
                  </a:lnTo>
                  <a:lnTo>
                    <a:pt x="347" y="47"/>
                  </a:lnTo>
                  <a:lnTo>
                    <a:pt x="337" y="52"/>
                  </a:lnTo>
                  <a:lnTo>
                    <a:pt x="337" y="54"/>
                  </a:lnTo>
                  <a:lnTo>
                    <a:pt x="333" y="56"/>
                  </a:lnTo>
                  <a:lnTo>
                    <a:pt x="333" y="52"/>
                  </a:lnTo>
                  <a:lnTo>
                    <a:pt x="323" y="49"/>
                  </a:lnTo>
                  <a:lnTo>
                    <a:pt x="321" y="49"/>
                  </a:lnTo>
                  <a:lnTo>
                    <a:pt x="321" y="47"/>
                  </a:lnTo>
                  <a:lnTo>
                    <a:pt x="314" y="42"/>
                  </a:lnTo>
                  <a:lnTo>
                    <a:pt x="314" y="37"/>
                  </a:lnTo>
                  <a:lnTo>
                    <a:pt x="314" y="28"/>
                  </a:lnTo>
                  <a:lnTo>
                    <a:pt x="319" y="21"/>
                  </a:lnTo>
                  <a:lnTo>
                    <a:pt x="314" y="19"/>
                  </a:lnTo>
                  <a:lnTo>
                    <a:pt x="316" y="14"/>
                  </a:lnTo>
                  <a:lnTo>
                    <a:pt x="316" y="11"/>
                  </a:lnTo>
                  <a:lnTo>
                    <a:pt x="307" y="9"/>
                  </a:lnTo>
                  <a:lnTo>
                    <a:pt x="304" y="4"/>
                  </a:lnTo>
                  <a:lnTo>
                    <a:pt x="300" y="0"/>
                  </a:lnTo>
                  <a:lnTo>
                    <a:pt x="295" y="4"/>
                  </a:lnTo>
                  <a:lnTo>
                    <a:pt x="290" y="9"/>
                  </a:lnTo>
                  <a:lnTo>
                    <a:pt x="283" y="7"/>
                  </a:lnTo>
                  <a:lnTo>
                    <a:pt x="281" y="11"/>
                  </a:lnTo>
                  <a:lnTo>
                    <a:pt x="276" y="11"/>
                  </a:lnTo>
                  <a:lnTo>
                    <a:pt x="276" y="14"/>
                  </a:lnTo>
                  <a:lnTo>
                    <a:pt x="271" y="14"/>
                  </a:lnTo>
                  <a:lnTo>
                    <a:pt x="271" y="21"/>
                  </a:lnTo>
                  <a:lnTo>
                    <a:pt x="274" y="23"/>
                  </a:lnTo>
                  <a:lnTo>
                    <a:pt x="271" y="33"/>
                  </a:lnTo>
                  <a:lnTo>
                    <a:pt x="269" y="37"/>
                  </a:lnTo>
                  <a:lnTo>
                    <a:pt x="267" y="37"/>
                  </a:lnTo>
                  <a:lnTo>
                    <a:pt x="267" y="37"/>
                  </a:lnTo>
                  <a:lnTo>
                    <a:pt x="264" y="35"/>
                  </a:lnTo>
                  <a:lnTo>
                    <a:pt x="260" y="42"/>
                  </a:lnTo>
                  <a:lnTo>
                    <a:pt x="257" y="37"/>
                  </a:lnTo>
                  <a:lnTo>
                    <a:pt x="252" y="37"/>
                  </a:lnTo>
                  <a:lnTo>
                    <a:pt x="248" y="37"/>
                  </a:lnTo>
                  <a:lnTo>
                    <a:pt x="248" y="37"/>
                  </a:lnTo>
                  <a:lnTo>
                    <a:pt x="245" y="35"/>
                  </a:lnTo>
                  <a:lnTo>
                    <a:pt x="243" y="37"/>
                  </a:lnTo>
                  <a:lnTo>
                    <a:pt x="241" y="37"/>
                  </a:lnTo>
                  <a:lnTo>
                    <a:pt x="238" y="42"/>
                  </a:lnTo>
                  <a:lnTo>
                    <a:pt x="236" y="42"/>
                  </a:lnTo>
                  <a:lnTo>
                    <a:pt x="236" y="47"/>
                  </a:lnTo>
                  <a:lnTo>
                    <a:pt x="234" y="49"/>
                  </a:lnTo>
                  <a:lnTo>
                    <a:pt x="229" y="47"/>
                  </a:lnTo>
                  <a:lnTo>
                    <a:pt x="229" y="47"/>
                  </a:lnTo>
                  <a:lnTo>
                    <a:pt x="226" y="49"/>
                  </a:lnTo>
                  <a:lnTo>
                    <a:pt x="224" y="47"/>
                  </a:lnTo>
                  <a:lnTo>
                    <a:pt x="224" y="45"/>
                  </a:lnTo>
                  <a:lnTo>
                    <a:pt x="219" y="42"/>
                  </a:lnTo>
                  <a:lnTo>
                    <a:pt x="219" y="40"/>
                  </a:lnTo>
                  <a:lnTo>
                    <a:pt x="210" y="33"/>
                  </a:lnTo>
                  <a:lnTo>
                    <a:pt x="208" y="33"/>
                  </a:lnTo>
                  <a:lnTo>
                    <a:pt x="205" y="30"/>
                  </a:lnTo>
                  <a:lnTo>
                    <a:pt x="205" y="37"/>
                  </a:lnTo>
                  <a:lnTo>
                    <a:pt x="200" y="35"/>
                  </a:lnTo>
                  <a:lnTo>
                    <a:pt x="200" y="37"/>
                  </a:lnTo>
                  <a:lnTo>
                    <a:pt x="196" y="33"/>
                  </a:lnTo>
                  <a:lnTo>
                    <a:pt x="191" y="33"/>
                  </a:lnTo>
                  <a:lnTo>
                    <a:pt x="191" y="33"/>
                  </a:lnTo>
                  <a:lnTo>
                    <a:pt x="193" y="33"/>
                  </a:lnTo>
                  <a:lnTo>
                    <a:pt x="193" y="30"/>
                  </a:lnTo>
                  <a:lnTo>
                    <a:pt x="191" y="30"/>
                  </a:lnTo>
                  <a:lnTo>
                    <a:pt x="191" y="33"/>
                  </a:lnTo>
                  <a:lnTo>
                    <a:pt x="186" y="28"/>
                  </a:lnTo>
                  <a:lnTo>
                    <a:pt x="184" y="30"/>
                  </a:lnTo>
                  <a:lnTo>
                    <a:pt x="186" y="30"/>
                  </a:lnTo>
                  <a:lnTo>
                    <a:pt x="182" y="33"/>
                  </a:lnTo>
                  <a:lnTo>
                    <a:pt x="179" y="28"/>
                  </a:lnTo>
                  <a:lnTo>
                    <a:pt x="177" y="28"/>
                  </a:lnTo>
                  <a:lnTo>
                    <a:pt x="174" y="28"/>
                  </a:lnTo>
                  <a:lnTo>
                    <a:pt x="172" y="28"/>
                  </a:lnTo>
                  <a:lnTo>
                    <a:pt x="172" y="26"/>
                  </a:lnTo>
                  <a:lnTo>
                    <a:pt x="172" y="26"/>
                  </a:lnTo>
                  <a:lnTo>
                    <a:pt x="172" y="33"/>
                  </a:lnTo>
                  <a:lnTo>
                    <a:pt x="174" y="33"/>
                  </a:lnTo>
                  <a:lnTo>
                    <a:pt x="172" y="33"/>
                  </a:lnTo>
                  <a:lnTo>
                    <a:pt x="172" y="33"/>
                  </a:lnTo>
                  <a:lnTo>
                    <a:pt x="167" y="28"/>
                  </a:lnTo>
                  <a:lnTo>
                    <a:pt x="167" y="30"/>
                  </a:lnTo>
                  <a:lnTo>
                    <a:pt x="167" y="33"/>
                  </a:lnTo>
                  <a:lnTo>
                    <a:pt x="165" y="33"/>
                  </a:lnTo>
                  <a:lnTo>
                    <a:pt x="163" y="33"/>
                  </a:lnTo>
                  <a:lnTo>
                    <a:pt x="163" y="28"/>
                  </a:lnTo>
                  <a:lnTo>
                    <a:pt x="160" y="28"/>
                  </a:lnTo>
                  <a:lnTo>
                    <a:pt x="163" y="16"/>
                  </a:lnTo>
                  <a:lnTo>
                    <a:pt x="156" y="11"/>
                  </a:lnTo>
                  <a:lnTo>
                    <a:pt x="153" y="11"/>
                  </a:lnTo>
                  <a:lnTo>
                    <a:pt x="151" y="16"/>
                  </a:lnTo>
                  <a:lnTo>
                    <a:pt x="156" y="19"/>
                  </a:lnTo>
                  <a:lnTo>
                    <a:pt x="148" y="21"/>
                  </a:lnTo>
                  <a:lnTo>
                    <a:pt x="148" y="19"/>
                  </a:lnTo>
                  <a:lnTo>
                    <a:pt x="146" y="21"/>
                  </a:lnTo>
                  <a:lnTo>
                    <a:pt x="146" y="26"/>
                  </a:lnTo>
                  <a:lnTo>
                    <a:pt x="141" y="28"/>
                  </a:lnTo>
                  <a:lnTo>
                    <a:pt x="139" y="26"/>
                  </a:lnTo>
                  <a:lnTo>
                    <a:pt x="139" y="21"/>
                  </a:lnTo>
                  <a:lnTo>
                    <a:pt x="137" y="23"/>
                  </a:lnTo>
                  <a:lnTo>
                    <a:pt x="134" y="19"/>
                  </a:lnTo>
                  <a:lnTo>
                    <a:pt x="132" y="19"/>
                  </a:lnTo>
                  <a:lnTo>
                    <a:pt x="120" y="23"/>
                  </a:lnTo>
                  <a:lnTo>
                    <a:pt x="120" y="26"/>
                  </a:lnTo>
                  <a:lnTo>
                    <a:pt x="118" y="33"/>
                  </a:lnTo>
                  <a:lnTo>
                    <a:pt x="115" y="37"/>
                  </a:lnTo>
                  <a:lnTo>
                    <a:pt x="118" y="37"/>
                  </a:lnTo>
                  <a:lnTo>
                    <a:pt x="120" y="42"/>
                  </a:lnTo>
                  <a:lnTo>
                    <a:pt x="118" y="45"/>
                  </a:lnTo>
                  <a:lnTo>
                    <a:pt x="115" y="42"/>
                  </a:lnTo>
                  <a:lnTo>
                    <a:pt x="111" y="45"/>
                  </a:lnTo>
                  <a:lnTo>
                    <a:pt x="106" y="47"/>
                  </a:lnTo>
                  <a:lnTo>
                    <a:pt x="106" y="47"/>
                  </a:lnTo>
                  <a:lnTo>
                    <a:pt x="106" y="47"/>
                  </a:lnTo>
                  <a:lnTo>
                    <a:pt x="94" y="45"/>
                  </a:lnTo>
                  <a:lnTo>
                    <a:pt x="94" y="49"/>
                  </a:lnTo>
                  <a:lnTo>
                    <a:pt x="99" y="49"/>
                  </a:lnTo>
                  <a:lnTo>
                    <a:pt x="97" y="52"/>
                  </a:lnTo>
                  <a:lnTo>
                    <a:pt x="92" y="49"/>
                  </a:lnTo>
                  <a:lnTo>
                    <a:pt x="92" y="52"/>
                  </a:lnTo>
                  <a:lnTo>
                    <a:pt x="87" y="54"/>
                  </a:lnTo>
                  <a:lnTo>
                    <a:pt x="85" y="54"/>
                  </a:lnTo>
                  <a:lnTo>
                    <a:pt x="80" y="59"/>
                  </a:lnTo>
                  <a:lnTo>
                    <a:pt x="68" y="61"/>
                  </a:lnTo>
                  <a:lnTo>
                    <a:pt x="59" y="45"/>
                  </a:lnTo>
                  <a:lnTo>
                    <a:pt x="59" y="42"/>
                  </a:lnTo>
                  <a:lnTo>
                    <a:pt x="56" y="42"/>
                  </a:lnTo>
                  <a:lnTo>
                    <a:pt x="59" y="52"/>
                  </a:lnTo>
                  <a:lnTo>
                    <a:pt x="52" y="56"/>
                  </a:lnTo>
                  <a:lnTo>
                    <a:pt x="47" y="52"/>
                  </a:lnTo>
                  <a:lnTo>
                    <a:pt x="47" y="47"/>
                  </a:lnTo>
                  <a:lnTo>
                    <a:pt x="45" y="45"/>
                  </a:lnTo>
                  <a:lnTo>
                    <a:pt x="37" y="47"/>
                  </a:lnTo>
                  <a:lnTo>
                    <a:pt x="33" y="56"/>
                  </a:lnTo>
                  <a:lnTo>
                    <a:pt x="40" y="63"/>
                  </a:lnTo>
                  <a:lnTo>
                    <a:pt x="45" y="61"/>
                  </a:lnTo>
                  <a:lnTo>
                    <a:pt x="47" y="68"/>
                  </a:lnTo>
                  <a:lnTo>
                    <a:pt x="49" y="68"/>
                  </a:lnTo>
                  <a:lnTo>
                    <a:pt x="45" y="71"/>
                  </a:lnTo>
                  <a:lnTo>
                    <a:pt x="42" y="66"/>
                  </a:lnTo>
                  <a:lnTo>
                    <a:pt x="40" y="68"/>
                  </a:lnTo>
                  <a:lnTo>
                    <a:pt x="35" y="68"/>
                  </a:lnTo>
                  <a:lnTo>
                    <a:pt x="35" y="71"/>
                  </a:lnTo>
                  <a:lnTo>
                    <a:pt x="35" y="78"/>
                  </a:lnTo>
                  <a:lnTo>
                    <a:pt x="37" y="82"/>
                  </a:lnTo>
                  <a:lnTo>
                    <a:pt x="35" y="97"/>
                  </a:lnTo>
                  <a:lnTo>
                    <a:pt x="30" y="94"/>
                  </a:lnTo>
                  <a:lnTo>
                    <a:pt x="26" y="97"/>
                  </a:lnTo>
                  <a:lnTo>
                    <a:pt x="23" y="94"/>
                  </a:lnTo>
                  <a:lnTo>
                    <a:pt x="23" y="99"/>
                  </a:lnTo>
                  <a:lnTo>
                    <a:pt x="21" y="99"/>
                  </a:lnTo>
                  <a:lnTo>
                    <a:pt x="19" y="97"/>
                  </a:lnTo>
                  <a:lnTo>
                    <a:pt x="16" y="94"/>
                  </a:lnTo>
                  <a:lnTo>
                    <a:pt x="14" y="99"/>
                  </a:lnTo>
                  <a:lnTo>
                    <a:pt x="11" y="99"/>
                  </a:lnTo>
                  <a:lnTo>
                    <a:pt x="11" y="101"/>
                  </a:lnTo>
                  <a:lnTo>
                    <a:pt x="14" y="104"/>
                  </a:lnTo>
                  <a:lnTo>
                    <a:pt x="26" y="106"/>
                  </a:lnTo>
                  <a:lnTo>
                    <a:pt x="23" y="108"/>
                  </a:lnTo>
                  <a:lnTo>
                    <a:pt x="28" y="108"/>
                  </a:lnTo>
                  <a:lnTo>
                    <a:pt x="28" y="113"/>
                  </a:lnTo>
                  <a:lnTo>
                    <a:pt x="26" y="113"/>
                  </a:lnTo>
                  <a:lnTo>
                    <a:pt x="26" y="113"/>
                  </a:lnTo>
                  <a:lnTo>
                    <a:pt x="23" y="113"/>
                  </a:lnTo>
                  <a:lnTo>
                    <a:pt x="19" y="111"/>
                  </a:lnTo>
                  <a:lnTo>
                    <a:pt x="19" y="113"/>
                  </a:lnTo>
                  <a:lnTo>
                    <a:pt x="21" y="113"/>
                  </a:lnTo>
                  <a:lnTo>
                    <a:pt x="21" y="113"/>
                  </a:lnTo>
                  <a:lnTo>
                    <a:pt x="16" y="111"/>
                  </a:lnTo>
                  <a:lnTo>
                    <a:pt x="11" y="108"/>
                  </a:lnTo>
                  <a:lnTo>
                    <a:pt x="7" y="113"/>
                  </a:lnTo>
                  <a:lnTo>
                    <a:pt x="0" y="115"/>
                  </a:lnTo>
                  <a:lnTo>
                    <a:pt x="4" y="120"/>
                  </a:lnTo>
                  <a:lnTo>
                    <a:pt x="4" y="123"/>
                  </a:lnTo>
                  <a:lnTo>
                    <a:pt x="7" y="123"/>
                  </a:lnTo>
                  <a:lnTo>
                    <a:pt x="7" y="130"/>
                  </a:lnTo>
                  <a:lnTo>
                    <a:pt x="9" y="132"/>
                  </a:lnTo>
                  <a:lnTo>
                    <a:pt x="11" y="132"/>
                  </a:lnTo>
                  <a:lnTo>
                    <a:pt x="9" y="134"/>
                  </a:lnTo>
                  <a:lnTo>
                    <a:pt x="11" y="134"/>
                  </a:lnTo>
                  <a:lnTo>
                    <a:pt x="11" y="137"/>
                  </a:lnTo>
                  <a:lnTo>
                    <a:pt x="16" y="141"/>
                  </a:lnTo>
                  <a:lnTo>
                    <a:pt x="21" y="144"/>
                  </a:lnTo>
                  <a:lnTo>
                    <a:pt x="23" y="146"/>
                  </a:lnTo>
                  <a:lnTo>
                    <a:pt x="28" y="141"/>
                  </a:lnTo>
                  <a:lnTo>
                    <a:pt x="35" y="144"/>
                  </a:lnTo>
                  <a:lnTo>
                    <a:pt x="35" y="146"/>
                  </a:lnTo>
                  <a:lnTo>
                    <a:pt x="33" y="144"/>
                  </a:lnTo>
                  <a:lnTo>
                    <a:pt x="35" y="148"/>
                  </a:lnTo>
                  <a:lnTo>
                    <a:pt x="40" y="146"/>
                  </a:lnTo>
                  <a:lnTo>
                    <a:pt x="45" y="151"/>
                  </a:lnTo>
                  <a:lnTo>
                    <a:pt x="40" y="153"/>
                  </a:lnTo>
                  <a:lnTo>
                    <a:pt x="35" y="153"/>
                  </a:lnTo>
                  <a:lnTo>
                    <a:pt x="37" y="156"/>
                  </a:lnTo>
                  <a:lnTo>
                    <a:pt x="40" y="158"/>
                  </a:lnTo>
                  <a:lnTo>
                    <a:pt x="45" y="158"/>
                  </a:lnTo>
                  <a:lnTo>
                    <a:pt x="45" y="160"/>
                  </a:lnTo>
                  <a:lnTo>
                    <a:pt x="45" y="158"/>
                  </a:lnTo>
                  <a:lnTo>
                    <a:pt x="47" y="160"/>
                  </a:lnTo>
                  <a:lnTo>
                    <a:pt x="52" y="163"/>
                  </a:lnTo>
                  <a:lnTo>
                    <a:pt x="59" y="158"/>
                  </a:lnTo>
                  <a:lnTo>
                    <a:pt x="61" y="160"/>
                  </a:lnTo>
                  <a:lnTo>
                    <a:pt x="61" y="163"/>
                  </a:lnTo>
                  <a:lnTo>
                    <a:pt x="63" y="165"/>
                  </a:lnTo>
                  <a:lnTo>
                    <a:pt x="59" y="165"/>
                  </a:lnTo>
                  <a:lnTo>
                    <a:pt x="59" y="172"/>
                  </a:lnTo>
                  <a:lnTo>
                    <a:pt x="63" y="172"/>
                  </a:lnTo>
                  <a:lnTo>
                    <a:pt x="68" y="163"/>
                  </a:lnTo>
                  <a:lnTo>
                    <a:pt x="68" y="165"/>
                  </a:lnTo>
                  <a:lnTo>
                    <a:pt x="68" y="170"/>
                  </a:lnTo>
                  <a:lnTo>
                    <a:pt x="71" y="170"/>
                  </a:lnTo>
                  <a:lnTo>
                    <a:pt x="68" y="174"/>
                  </a:lnTo>
                  <a:lnTo>
                    <a:pt x="68" y="179"/>
                  </a:lnTo>
                  <a:lnTo>
                    <a:pt x="68" y="179"/>
                  </a:lnTo>
                  <a:lnTo>
                    <a:pt x="59" y="184"/>
                  </a:lnTo>
                  <a:lnTo>
                    <a:pt x="59" y="184"/>
                  </a:lnTo>
                  <a:lnTo>
                    <a:pt x="61" y="189"/>
                  </a:lnTo>
                  <a:lnTo>
                    <a:pt x="68" y="193"/>
                  </a:lnTo>
                  <a:lnTo>
                    <a:pt x="87" y="210"/>
                  </a:lnTo>
                  <a:lnTo>
                    <a:pt x="87" y="208"/>
                  </a:lnTo>
                  <a:lnTo>
                    <a:pt x="92" y="208"/>
                  </a:lnTo>
                  <a:lnTo>
                    <a:pt x="92" y="212"/>
                  </a:lnTo>
                  <a:lnTo>
                    <a:pt x="94" y="212"/>
                  </a:lnTo>
                  <a:lnTo>
                    <a:pt x="97" y="212"/>
                  </a:lnTo>
                  <a:lnTo>
                    <a:pt x="97" y="215"/>
                  </a:lnTo>
                  <a:lnTo>
                    <a:pt x="97" y="217"/>
                  </a:lnTo>
                  <a:lnTo>
                    <a:pt x="99" y="219"/>
                  </a:lnTo>
                  <a:lnTo>
                    <a:pt x="101" y="217"/>
                  </a:lnTo>
                  <a:lnTo>
                    <a:pt x="106" y="222"/>
                  </a:lnTo>
                  <a:lnTo>
                    <a:pt x="101" y="226"/>
                  </a:lnTo>
                  <a:lnTo>
                    <a:pt x="104" y="229"/>
                  </a:lnTo>
                  <a:lnTo>
                    <a:pt x="101" y="234"/>
                  </a:lnTo>
                  <a:lnTo>
                    <a:pt x="104" y="236"/>
                  </a:lnTo>
                  <a:lnTo>
                    <a:pt x="101" y="236"/>
                  </a:lnTo>
                  <a:lnTo>
                    <a:pt x="97" y="236"/>
                  </a:lnTo>
                  <a:lnTo>
                    <a:pt x="92" y="241"/>
                  </a:lnTo>
                  <a:lnTo>
                    <a:pt x="99" y="255"/>
                  </a:lnTo>
                  <a:lnTo>
                    <a:pt x="101" y="255"/>
                  </a:lnTo>
                  <a:lnTo>
                    <a:pt x="101" y="257"/>
                  </a:lnTo>
                  <a:lnTo>
                    <a:pt x="101" y="259"/>
                  </a:lnTo>
                  <a:lnTo>
                    <a:pt x="101" y="264"/>
                  </a:lnTo>
                  <a:lnTo>
                    <a:pt x="99" y="264"/>
                  </a:lnTo>
                  <a:lnTo>
                    <a:pt x="97" y="262"/>
                  </a:lnTo>
                  <a:lnTo>
                    <a:pt x="97" y="269"/>
                  </a:lnTo>
                  <a:lnTo>
                    <a:pt x="94" y="269"/>
                  </a:lnTo>
                  <a:lnTo>
                    <a:pt x="92" y="274"/>
                  </a:lnTo>
                  <a:lnTo>
                    <a:pt x="92" y="274"/>
                  </a:lnTo>
                  <a:lnTo>
                    <a:pt x="92" y="276"/>
                  </a:lnTo>
                  <a:lnTo>
                    <a:pt x="85" y="283"/>
                  </a:lnTo>
                  <a:lnTo>
                    <a:pt x="87" y="288"/>
                  </a:lnTo>
                  <a:lnTo>
                    <a:pt x="85" y="288"/>
                  </a:lnTo>
                  <a:lnTo>
                    <a:pt x="75" y="290"/>
                  </a:lnTo>
                  <a:lnTo>
                    <a:pt x="73" y="290"/>
                  </a:lnTo>
                  <a:lnTo>
                    <a:pt x="73" y="293"/>
                  </a:lnTo>
                  <a:lnTo>
                    <a:pt x="73" y="293"/>
                  </a:lnTo>
                  <a:lnTo>
                    <a:pt x="73" y="297"/>
                  </a:lnTo>
                  <a:lnTo>
                    <a:pt x="78" y="300"/>
                  </a:lnTo>
                  <a:lnTo>
                    <a:pt x="75" y="307"/>
                  </a:lnTo>
                  <a:lnTo>
                    <a:pt x="73" y="311"/>
                  </a:lnTo>
                  <a:lnTo>
                    <a:pt x="75" y="311"/>
                  </a:lnTo>
                  <a:lnTo>
                    <a:pt x="73" y="319"/>
                  </a:lnTo>
                  <a:lnTo>
                    <a:pt x="73" y="319"/>
                  </a:lnTo>
                  <a:lnTo>
                    <a:pt x="71" y="316"/>
                  </a:lnTo>
                  <a:lnTo>
                    <a:pt x="68" y="321"/>
                  </a:lnTo>
                  <a:lnTo>
                    <a:pt x="71" y="323"/>
                  </a:lnTo>
                  <a:lnTo>
                    <a:pt x="71" y="330"/>
                  </a:lnTo>
                  <a:lnTo>
                    <a:pt x="68" y="330"/>
                  </a:lnTo>
                  <a:lnTo>
                    <a:pt x="78" y="340"/>
                  </a:lnTo>
                  <a:lnTo>
                    <a:pt x="82" y="342"/>
                  </a:lnTo>
                  <a:lnTo>
                    <a:pt x="85" y="347"/>
                  </a:lnTo>
                  <a:lnTo>
                    <a:pt x="87" y="352"/>
                  </a:lnTo>
                  <a:lnTo>
                    <a:pt x="92" y="356"/>
                  </a:lnTo>
                  <a:lnTo>
                    <a:pt x="97" y="356"/>
                  </a:lnTo>
                  <a:lnTo>
                    <a:pt x="106" y="368"/>
                  </a:lnTo>
                  <a:lnTo>
                    <a:pt x="111" y="368"/>
                  </a:lnTo>
                  <a:lnTo>
                    <a:pt x="111" y="371"/>
                  </a:lnTo>
                  <a:lnTo>
                    <a:pt x="111" y="375"/>
                  </a:lnTo>
                  <a:lnTo>
                    <a:pt x="118" y="375"/>
                  </a:lnTo>
                  <a:lnTo>
                    <a:pt x="115" y="380"/>
                  </a:lnTo>
                  <a:lnTo>
                    <a:pt x="115" y="380"/>
                  </a:lnTo>
                  <a:lnTo>
                    <a:pt x="120" y="385"/>
                  </a:lnTo>
                  <a:lnTo>
                    <a:pt x="122" y="385"/>
                  </a:lnTo>
                  <a:lnTo>
                    <a:pt x="125" y="387"/>
                  </a:lnTo>
                  <a:lnTo>
                    <a:pt x="127" y="387"/>
                  </a:lnTo>
                  <a:lnTo>
                    <a:pt x="125" y="389"/>
                  </a:lnTo>
                  <a:lnTo>
                    <a:pt x="127" y="394"/>
                  </a:lnTo>
                  <a:lnTo>
                    <a:pt x="125" y="396"/>
                  </a:lnTo>
                  <a:lnTo>
                    <a:pt x="125" y="399"/>
                  </a:lnTo>
                  <a:lnTo>
                    <a:pt x="127" y="394"/>
                  </a:lnTo>
                  <a:lnTo>
                    <a:pt x="127" y="399"/>
                  </a:lnTo>
                  <a:lnTo>
                    <a:pt x="130" y="394"/>
                  </a:lnTo>
                  <a:lnTo>
                    <a:pt x="132" y="399"/>
                  </a:lnTo>
                  <a:lnTo>
                    <a:pt x="134" y="396"/>
                  </a:lnTo>
                  <a:lnTo>
                    <a:pt x="139" y="399"/>
                  </a:lnTo>
                  <a:lnTo>
                    <a:pt x="144" y="399"/>
                  </a:lnTo>
                  <a:lnTo>
                    <a:pt x="144" y="399"/>
                  </a:lnTo>
                  <a:lnTo>
                    <a:pt x="148" y="399"/>
                  </a:lnTo>
                  <a:lnTo>
                    <a:pt x="148" y="399"/>
                  </a:lnTo>
                  <a:lnTo>
                    <a:pt x="153" y="399"/>
                  </a:lnTo>
                  <a:lnTo>
                    <a:pt x="153" y="394"/>
                  </a:lnTo>
                  <a:lnTo>
                    <a:pt x="158" y="394"/>
                  </a:lnTo>
                  <a:lnTo>
                    <a:pt x="158" y="399"/>
                  </a:lnTo>
                  <a:lnTo>
                    <a:pt x="160" y="406"/>
                  </a:lnTo>
                  <a:lnTo>
                    <a:pt x="163" y="404"/>
                  </a:lnTo>
                  <a:lnTo>
                    <a:pt x="163" y="406"/>
                  </a:lnTo>
                  <a:lnTo>
                    <a:pt x="170" y="406"/>
                  </a:lnTo>
                  <a:lnTo>
                    <a:pt x="172" y="399"/>
                  </a:lnTo>
                  <a:lnTo>
                    <a:pt x="174" y="394"/>
                  </a:lnTo>
                  <a:lnTo>
                    <a:pt x="177" y="401"/>
                  </a:lnTo>
                  <a:lnTo>
                    <a:pt x="179" y="404"/>
                  </a:lnTo>
                  <a:lnTo>
                    <a:pt x="182" y="404"/>
                  </a:lnTo>
                  <a:lnTo>
                    <a:pt x="182" y="404"/>
                  </a:lnTo>
                  <a:lnTo>
                    <a:pt x="191" y="404"/>
                  </a:lnTo>
                  <a:lnTo>
                    <a:pt x="191" y="408"/>
                  </a:lnTo>
                  <a:lnTo>
                    <a:pt x="189" y="408"/>
                  </a:lnTo>
                  <a:lnTo>
                    <a:pt x="189" y="411"/>
                  </a:lnTo>
                  <a:lnTo>
                    <a:pt x="191" y="415"/>
                  </a:lnTo>
                  <a:lnTo>
                    <a:pt x="196" y="413"/>
                  </a:lnTo>
                  <a:lnTo>
                    <a:pt x="196" y="418"/>
                  </a:lnTo>
                  <a:lnTo>
                    <a:pt x="200" y="418"/>
                  </a:lnTo>
                  <a:lnTo>
                    <a:pt x="205" y="413"/>
                  </a:lnTo>
                  <a:lnTo>
                    <a:pt x="205" y="418"/>
                  </a:lnTo>
                  <a:lnTo>
                    <a:pt x="208" y="418"/>
                  </a:lnTo>
                  <a:lnTo>
                    <a:pt x="208" y="425"/>
                  </a:lnTo>
                  <a:lnTo>
                    <a:pt x="210" y="425"/>
                  </a:lnTo>
                  <a:lnTo>
                    <a:pt x="210" y="427"/>
                  </a:lnTo>
                  <a:lnTo>
                    <a:pt x="212" y="427"/>
                  </a:lnTo>
                  <a:lnTo>
                    <a:pt x="210" y="430"/>
                  </a:lnTo>
                  <a:lnTo>
                    <a:pt x="210" y="430"/>
                  </a:lnTo>
                  <a:lnTo>
                    <a:pt x="210" y="432"/>
                  </a:lnTo>
                  <a:lnTo>
                    <a:pt x="212" y="432"/>
                  </a:lnTo>
                  <a:lnTo>
                    <a:pt x="212" y="432"/>
                  </a:lnTo>
                  <a:lnTo>
                    <a:pt x="215" y="432"/>
                  </a:lnTo>
                  <a:lnTo>
                    <a:pt x="217" y="432"/>
                  </a:lnTo>
                  <a:lnTo>
                    <a:pt x="219" y="437"/>
                  </a:lnTo>
                  <a:lnTo>
                    <a:pt x="217" y="439"/>
                  </a:lnTo>
                  <a:lnTo>
                    <a:pt x="224" y="444"/>
                  </a:lnTo>
                  <a:lnTo>
                    <a:pt x="224" y="441"/>
                  </a:lnTo>
                  <a:lnTo>
                    <a:pt x="234" y="441"/>
                  </a:lnTo>
                  <a:lnTo>
                    <a:pt x="238" y="446"/>
                  </a:lnTo>
                  <a:lnTo>
                    <a:pt x="243" y="446"/>
                  </a:lnTo>
                  <a:lnTo>
                    <a:pt x="248" y="451"/>
                  </a:lnTo>
                  <a:lnTo>
                    <a:pt x="248" y="446"/>
                  </a:lnTo>
                  <a:lnTo>
                    <a:pt x="252" y="446"/>
                  </a:lnTo>
                  <a:lnTo>
                    <a:pt x="250" y="453"/>
                  </a:lnTo>
                  <a:lnTo>
                    <a:pt x="245" y="465"/>
                  </a:lnTo>
                  <a:lnTo>
                    <a:pt x="248" y="465"/>
                  </a:lnTo>
                  <a:lnTo>
                    <a:pt x="245" y="472"/>
                  </a:lnTo>
                  <a:lnTo>
                    <a:pt x="248" y="474"/>
                  </a:lnTo>
                  <a:lnTo>
                    <a:pt x="250" y="474"/>
                  </a:lnTo>
                  <a:lnTo>
                    <a:pt x="255" y="472"/>
                  </a:lnTo>
                  <a:lnTo>
                    <a:pt x="257" y="474"/>
                  </a:lnTo>
                  <a:lnTo>
                    <a:pt x="257" y="472"/>
                  </a:lnTo>
                  <a:lnTo>
                    <a:pt x="260" y="470"/>
                  </a:lnTo>
                  <a:lnTo>
                    <a:pt x="262" y="474"/>
                  </a:lnTo>
                  <a:lnTo>
                    <a:pt x="267" y="474"/>
                  </a:lnTo>
                  <a:lnTo>
                    <a:pt x="269" y="477"/>
                  </a:lnTo>
                  <a:lnTo>
                    <a:pt x="274" y="479"/>
                  </a:lnTo>
                  <a:lnTo>
                    <a:pt x="274" y="482"/>
                  </a:lnTo>
                  <a:lnTo>
                    <a:pt x="276" y="482"/>
                  </a:lnTo>
                  <a:lnTo>
                    <a:pt x="281" y="493"/>
                  </a:lnTo>
                  <a:lnTo>
                    <a:pt x="293" y="498"/>
                  </a:lnTo>
                  <a:lnTo>
                    <a:pt x="295" y="503"/>
                  </a:lnTo>
                  <a:lnTo>
                    <a:pt x="300" y="498"/>
                  </a:lnTo>
                  <a:lnTo>
                    <a:pt x="304" y="496"/>
                  </a:lnTo>
                  <a:lnTo>
                    <a:pt x="304" y="507"/>
                  </a:lnTo>
                  <a:lnTo>
                    <a:pt x="300" y="510"/>
                  </a:lnTo>
                  <a:lnTo>
                    <a:pt x="290" y="522"/>
                  </a:lnTo>
                  <a:lnTo>
                    <a:pt x="295" y="529"/>
                  </a:lnTo>
                  <a:lnTo>
                    <a:pt x="295" y="531"/>
                  </a:lnTo>
                  <a:lnTo>
                    <a:pt x="304" y="541"/>
                  </a:lnTo>
                  <a:lnTo>
                    <a:pt x="311" y="541"/>
                  </a:lnTo>
                  <a:lnTo>
                    <a:pt x="321" y="550"/>
                  </a:lnTo>
                  <a:lnTo>
                    <a:pt x="326" y="550"/>
                  </a:lnTo>
                  <a:lnTo>
                    <a:pt x="326" y="552"/>
                  </a:lnTo>
                  <a:lnTo>
                    <a:pt x="328" y="555"/>
                  </a:lnTo>
                  <a:lnTo>
                    <a:pt x="335" y="564"/>
                  </a:lnTo>
                  <a:lnTo>
                    <a:pt x="337" y="564"/>
                  </a:lnTo>
                  <a:lnTo>
                    <a:pt x="342" y="564"/>
                  </a:lnTo>
                  <a:lnTo>
                    <a:pt x="347" y="564"/>
                  </a:lnTo>
                  <a:lnTo>
                    <a:pt x="352" y="567"/>
                  </a:lnTo>
                  <a:lnTo>
                    <a:pt x="356" y="567"/>
                  </a:lnTo>
                  <a:lnTo>
                    <a:pt x="356" y="564"/>
                  </a:lnTo>
                  <a:lnTo>
                    <a:pt x="363" y="564"/>
                  </a:lnTo>
                  <a:lnTo>
                    <a:pt x="361" y="550"/>
                  </a:lnTo>
                  <a:lnTo>
                    <a:pt x="373" y="552"/>
                  </a:lnTo>
                  <a:lnTo>
                    <a:pt x="373" y="550"/>
                  </a:lnTo>
                  <a:lnTo>
                    <a:pt x="375" y="550"/>
                  </a:lnTo>
                  <a:lnTo>
                    <a:pt x="373" y="541"/>
                  </a:lnTo>
                  <a:lnTo>
                    <a:pt x="378" y="531"/>
                  </a:lnTo>
                  <a:lnTo>
                    <a:pt x="394" y="519"/>
                  </a:lnTo>
                  <a:lnTo>
                    <a:pt x="397" y="512"/>
                  </a:lnTo>
                  <a:lnTo>
                    <a:pt x="401" y="512"/>
                  </a:lnTo>
                  <a:lnTo>
                    <a:pt x="401" y="517"/>
                  </a:lnTo>
                  <a:lnTo>
                    <a:pt x="406" y="515"/>
                  </a:lnTo>
                  <a:lnTo>
                    <a:pt x="404" y="517"/>
                  </a:lnTo>
                  <a:lnTo>
                    <a:pt x="401" y="519"/>
                  </a:lnTo>
                  <a:lnTo>
                    <a:pt x="404" y="524"/>
                  </a:lnTo>
                  <a:lnTo>
                    <a:pt x="401" y="524"/>
                  </a:lnTo>
                  <a:lnTo>
                    <a:pt x="401" y="529"/>
                  </a:lnTo>
                  <a:lnTo>
                    <a:pt x="411" y="538"/>
                  </a:lnTo>
                  <a:lnTo>
                    <a:pt x="415" y="541"/>
                  </a:lnTo>
                  <a:lnTo>
                    <a:pt x="420" y="541"/>
                  </a:lnTo>
                  <a:lnTo>
                    <a:pt x="420" y="543"/>
                  </a:lnTo>
                  <a:lnTo>
                    <a:pt x="427" y="545"/>
                  </a:lnTo>
                  <a:lnTo>
                    <a:pt x="430" y="548"/>
                  </a:lnTo>
                  <a:lnTo>
                    <a:pt x="432" y="543"/>
                  </a:lnTo>
                  <a:lnTo>
                    <a:pt x="434" y="545"/>
                  </a:lnTo>
                  <a:lnTo>
                    <a:pt x="439" y="545"/>
                  </a:lnTo>
                  <a:lnTo>
                    <a:pt x="444" y="548"/>
                  </a:lnTo>
                  <a:lnTo>
                    <a:pt x="444" y="548"/>
                  </a:lnTo>
                  <a:lnTo>
                    <a:pt x="448" y="552"/>
                  </a:lnTo>
                  <a:lnTo>
                    <a:pt x="451" y="555"/>
                  </a:lnTo>
                  <a:lnTo>
                    <a:pt x="451" y="557"/>
                  </a:lnTo>
                  <a:lnTo>
                    <a:pt x="456" y="564"/>
                  </a:lnTo>
                  <a:lnTo>
                    <a:pt x="458" y="578"/>
                  </a:lnTo>
                  <a:lnTo>
                    <a:pt x="463" y="583"/>
                  </a:lnTo>
                  <a:lnTo>
                    <a:pt x="467" y="578"/>
                  </a:lnTo>
                  <a:lnTo>
                    <a:pt x="470" y="581"/>
                  </a:lnTo>
                  <a:lnTo>
                    <a:pt x="470" y="578"/>
                  </a:lnTo>
                  <a:lnTo>
                    <a:pt x="479" y="583"/>
                  </a:lnTo>
                  <a:lnTo>
                    <a:pt x="489" y="578"/>
                  </a:lnTo>
                  <a:lnTo>
                    <a:pt x="491" y="583"/>
                  </a:lnTo>
                  <a:lnTo>
                    <a:pt x="496" y="588"/>
                  </a:lnTo>
                  <a:lnTo>
                    <a:pt x="493" y="593"/>
                  </a:lnTo>
                  <a:lnTo>
                    <a:pt x="496" y="593"/>
                  </a:lnTo>
                  <a:lnTo>
                    <a:pt x="500" y="590"/>
                  </a:lnTo>
                  <a:lnTo>
                    <a:pt x="508" y="590"/>
                  </a:lnTo>
                  <a:lnTo>
                    <a:pt x="510" y="595"/>
                  </a:lnTo>
                  <a:lnTo>
                    <a:pt x="517" y="602"/>
                  </a:lnTo>
                  <a:lnTo>
                    <a:pt x="519" y="602"/>
                  </a:lnTo>
                  <a:lnTo>
                    <a:pt x="522" y="597"/>
                  </a:lnTo>
                  <a:lnTo>
                    <a:pt x="524" y="597"/>
                  </a:lnTo>
                  <a:lnTo>
                    <a:pt x="526" y="602"/>
                  </a:lnTo>
                  <a:lnTo>
                    <a:pt x="531" y="607"/>
                  </a:lnTo>
                  <a:lnTo>
                    <a:pt x="531" y="611"/>
                  </a:lnTo>
                  <a:lnTo>
                    <a:pt x="536" y="611"/>
                  </a:lnTo>
                  <a:lnTo>
                    <a:pt x="538" y="611"/>
                  </a:lnTo>
                  <a:lnTo>
                    <a:pt x="538" y="611"/>
                  </a:lnTo>
                  <a:lnTo>
                    <a:pt x="545" y="616"/>
                  </a:lnTo>
                  <a:lnTo>
                    <a:pt x="552" y="618"/>
                  </a:lnTo>
                  <a:lnTo>
                    <a:pt x="557" y="623"/>
                  </a:lnTo>
                  <a:lnTo>
                    <a:pt x="564" y="637"/>
                  </a:lnTo>
                  <a:lnTo>
                    <a:pt x="569" y="644"/>
                  </a:lnTo>
                  <a:lnTo>
                    <a:pt x="574" y="649"/>
                  </a:lnTo>
                  <a:lnTo>
                    <a:pt x="571" y="659"/>
                  </a:lnTo>
                  <a:lnTo>
                    <a:pt x="576" y="661"/>
                  </a:lnTo>
                  <a:lnTo>
                    <a:pt x="581" y="663"/>
                  </a:lnTo>
                  <a:lnTo>
                    <a:pt x="581" y="670"/>
                  </a:lnTo>
                  <a:lnTo>
                    <a:pt x="586" y="673"/>
                  </a:lnTo>
                  <a:lnTo>
                    <a:pt x="590" y="673"/>
                  </a:lnTo>
                  <a:lnTo>
                    <a:pt x="593" y="668"/>
                  </a:lnTo>
                  <a:lnTo>
                    <a:pt x="600" y="673"/>
                  </a:lnTo>
                  <a:lnTo>
                    <a:pt x="602" y="673"/>
                  </a:lnTo>
                  <a:lnTo>
                    <a:pt x="609" y="680"/>
                  </a:lnTo>
                  <a:lnTo>
                    <a:pt x="616" y="680"/>
                  </a:lnTo>
                  <a:lnTo>
                    <a:pt x="623" y="682"/>
                  </a:lnTo>
                  <a:lnTo>
                    <a:pt x="623" y="689"/>
                  </a:lnTo>
                  <a:lnTo>
                    <a:pt x="628" y="696"/>
                  </a:lnTo>
                  <a:lnTo>
                    <a:pt x="635" y="696"/>
                  </a:lnTo>
                  <a:lnTo>
                    <a:pt x="640" y="704"/>
                  </a:lnTo>
                  <a:lnTo>
                    <a:pt x="640" y="708"/>
                  </a:lnTo>
                  <a:lnTo>
                    <a:pt x="647" y="722"/>
                  </a:lnTo>
                  <a:lnTo>
                    <a:pt x="652" y="725"/>
                  </a:lnTo>
                  <a:lnTo>
                    <a:pt x="654" y="732"/>
                  </a:lnTo>
                  <a:lnTo>
                    <a:pt x="659" y="734"/>
                  </a:lnTo>
                  <a:lnTo>
                    <a:pt x="659" y="727"/>
                  </a:lnTo>
                  <a:lnTo>
                    <a:pt x="668" y="722"/>
                  </a:lnTo>
                  <a:lnTo>
                    <a:pt x="666" y="713"/>
                  </a:lnTo>
                  <a:lnTo>
                    <a:pt x="668" y="708"/>
                  </a:lnTo>
                  <a:lnTo>
                    <a:pt x="675" y="711"/>
                  </a:lnTo>
                  <a:lnTo>
                    <a:pt x="680" y="711"/>
                  </a:lnTo>
                  <a:lnTo>
                    <a:pt x="682" y="706"/>
                  </a:lnTo>
                  <a:lnTo>
                    <a:pt x="685" y="706"/>
                  </a:lnTo>
                  <a:lnTo>
                    <a:pt x="685" y="706"/>
                  </a:lnTo>
                  <a:lnTo>
                    <a:pt x="689" y="711"/>
                  </a:lnTo>
                  <a:lnTo>
                    <a:pt x="687" y="720"/>
                  </a:lnTo>
                  <a:lnTo>
                    <a:pt x="689" y="720"/>
                  </a:lnTo>
                  <a:lnTo>
                    <a:pt x="694" y="718"/>
                  </a:lnTo>
                  <a:lnTo>
                    <a:pt x="697" y="718"/>
                  </a:lnTo>
                  <a:lnTo>
                    <a:pt x="699" y="715"/>
                  </a:lnTo>
                  <a:lnTo>
                    <a:pt x="706" y="718"/>
                  </a:lnTo>
                  <a:lnTo>
                    <a:pt x="718" y="711"/>
                  </a:lnTo>
                  <a:lnTo>
                    <a:pt x="720" y="711"/>
                  </a:lnTo>
                  <a:lnTo>
                    <a:pt x="727" y="720"/>
                  </a:lnTo>
                  <a:lnTo>
                    <a:pt x="730" y="722"/>
                  </a:lnTo>
                  <a:lnTo>
                    <a:pt x="732" y="720"/>
                  </a:lnTo>
                  <a:lnTo>
                    <a:pt x="734" y="722"/>
                  </a:lnTo>
                  <a:lnTo>
                    <a:pt x="737" y="722"/>
                  </a:lnTo>
                  <a:lnTo>
                    <a:pt x="737" y="720"/>
                  </a:lnTo>
                  <a:lnTo>
                    <a:pt x="749" y="722"/>
                  </a:lnTo>
                  <a:lnTo>
                    <a:pt x="753" y="722"/>
                  </a:lnTo>
                  <a:lnTo>
                    <a:pt x="753" y="725"/>
                  </a:lnTo>
                  <a:lnTo>
                    <a:pt x="756" y="722"/>
                  </a:lnTo>
                  <a:lnTo>
                    <a:pt x="756" y="720"/>
                  </a:lnTo>
                  <a:lnTo>
                    <a:pt x="753" y="713"/>
                  </a:lnTo>
                  <a:lnTo>
                    <a:pt x="758" y="706"/>
                  </a:lnTo>
                  <a:lnTo>
                    <a:pt x="758" y="706"/>
                  </a:lnTo>
                  <a:lnTo>
                    <a:pt x="760" y="704"/>
                  </a:lnTo>
                  <a:lnTo>
                    <a:pt x="760" y="699"/>
                  </a:lnTo>
                  <a:lnTo>
                    <a:pt x="760" y="692"/>
                  </a:lnTo>
                  <a:lnTo>
                    <a:pt x="765" y="687"/>
                  </a:lnTo>
                  <a:lnTo>
                    <a:pt x="765" y="682"/>
                  </a:lnTo>
                  <a:lnTo>
                    <a:pt x="767" y="682"/>
                  </a:lnTo>
                  <a:lnTo>
                    <a:pt x="772" y="682"/>
                  </a:lnTo>
                  <a:lnTo>
                    <a:pt x="777" y="685"/>
                  </a:lnTo>
                  <a:lnTo>
                    <a:pt x="777" y="685"/>
                  </a:lnTo>
                  <a:lnTo>
                    <a:pt x="782" y="682"/>
                  </a:lnTo>
                  <a:lnTo>
                    <a:pt x="782" y="687"/>
                  </a:lnTo>
                  <a:lnTo>
                    <a:pt x="789" y="692"/>
                  </a:lnTo>
                  <a:lnTo>
                    <a:pt x="793" y="687"/>
                  </a:lnTo>
                  <a:lnTo>
                    <a:pt x="798" y="692"/>
                  </a:lnTo>
                  <a:lnTo>
                    <a:pt x="800" y="692"/>
                  </a:lnTo>
                  <a:lnTo>
                    <a:pt x="800" y="692"/>
                  </a:lnTo>
                  <a:lnTo>
                    <a:pt x="810" y="692"/>
                  </a:lnTo>
                  <a:lnTo>
                    <a:pt x="810" y="692"/>
                  </a:lnTo>
                  <a:lnTo>
                    <a:pt x="812" y="692"/>
                  </a:lnTo>
                  <a:lnTo>
                    <a:pt x="810" y="687"/>
                  </a:lnTo>
                  <a:lnTo>
                    <a:pt x="812" y="682"/>
                  </a:lnTo>
                  <a:lnTo>
                    <a:pt x="815" y="682"/>
                  </a:lnTo>
                  <a:lnTo>
                    <a:pt x="824" y="687"/>
                  </a:lnTo>
                  <a:lnTo>
                    <a:pt x="834" y="701"/>
                  </a:lnTo>
                  <a:lnTo>
                    <a:pt x="841" y="694"/>
                  </a:lnTo>
                  <a:lnTo>
                    <a:pt x="848" y="696"/>
                  </a:lnTo>
                  <a:lnTo>
                    <a:pt x="848" y="694"/>
                  </a:lnTo>
                  <a:lnTo>
                    <a:pt x="843" y="692"/>
                  </a:lnTo>
                  <a:lnTo>
                    <a:pt x="845" y="692"/>
                  </a:lnTo>
                  <a:lnTo>
                    <a:pt x="852" y="696"/>
                  </a:lnTo>
                  <a:lnTo>
                    <a:pt x="857" y="699"/>
                  </a:lnTo>
                  <a:lnTo>
                    <a:pt x="857" y="696"/>
                  </a:lnTo>
                  <a:lnTo>
                    <a:pt x="862" y="699"/>
                  </a:lnTo>
                  <a:lnTo>
                    <a:pt x="867" y="696"/>
                  </a:lnTo>
                  <a:lnTo>
                    <a:pt x="864" y="699"/>
                  </a:lnTo>
                  <a:lnTo>
                    <a:pt x="878" y="704"/>
                  </a:lnTo>
                  <a:lnTo>
                    <a:pt x="881" y="711"/>
                  </a:lnTo>
                  <a:lnTo>
                    <a:pt x="883" y="711"/>
                  </a:lnTo>
                  <a:lnTo>
                    <a:pt x="886" y="711"/>
                  </a:lnTo>
                  <a:lnTo>
                    <a:pt x="902" y="722"/>
                  </a:lnTo>
                  <a:lnTo>
                    <a:pt x="904" y="725"/>
                  </a:lnTo>
                  <a:lnTo>
                    <a:pt x="916" y="732"/>
                  </a:lnTo>
                  <a:lnTo>
                    <a:pt x="923" y="737"/>
                  </a:lnTo>
                  <a:lnTo>
                    <a:pt x="937" y="737"/>
                  </a:lnTo>
                  <a:lnTo>
                    <a:pt x="935" y="730"/>
                  </a:lnTo>
                  <a:lnTo>
                    <a:pt x="937" y="727"/>
                  </a:lnTo>
                  <a:lnTo>
                    <a:pt x="940" y="725"/>
                  </a:lnTo>
                  <a:lnTo>
                    <a:pt x="937" y="720"/>
                  </a:lnTo>
                  <a:lnTo>
                    <a:pt x="942" y="715"/>
                  </a:lnTo>
                  <a:lnTo>
                    <a:pt x="942" y="708"/>
                  </a:lnTo>
                  <a:lnTo>
                    <a:pt x="945" y="708"/>
                  </a:lnTo>
                  <a:lnTo>
                    <a:pt x="947" y="706"/>
                  </a:lnTo>
                  <a:lnTo>
                    <a:pt x="947" y="701"/>
                  </a:lnTo>
                  <a:lnTo>
                    <a:pt x="947" y="704"/>
                  </a:lnTo>
                  <a:lnTo>
                    <a:pt x="947" y="706"/>
                  </a:lnTo>
                  <a:lnTo>
                    <a:pt x="952" y="711"/>
                  </a:lnTo>
                  <a:lnTo>
                    <a:pt x="952" y="708"/>
                  </a:lnTo>
                  <a:lnTo>
                    <a:pt x="947" y="701"/>
                  </a:lnTo>
                  <a:lnTo>
                    <a:pt x="942" y="692"/>
                  </a:lnTo>
                  <a:lnTo>
                    <a:pt x="942" y="685"/>
                  </a:lnTo>
                  <a:lnTo>
                    <a:pt x="942" y="682"/>
                  </a:lnTo>
                  <a:lnTo>
                    <a:pt x="942" y="670"/>
                  </a:lnTo>
                  <a:lnTo>
                    <a:pt x="947" y="670"/>
                  </a:lnTo>
                  <a:lnTo>
                    <a:pt x="947" y="666"/>
                  </a:lnTo>
                  <a:lnTo>
                    <a:pt x="952" y="661"/>
                  </a:lnTo>
                  <a:lnTo>
                    <a:pt x="959" y="663"/>
                  </a:lnTo>
                  <a:lnTo>
                    <a:pt x="961" y="661"/>
                  </a:lnTo>
                  <a:lnTo>
                    <a:pt x="961" y="659"/>
                  </a:lnTo>
                  <a:lnTo>
                    <a:pt x="961" y="654"/>
                  </a:lnTo>
                  <a:lnTo>
                    <a:pt x="966" y="654"/>
                  </a:lnTo>
                  <a:lnTo>
                    <a:pt x="971" y="654"/>
                  </a:lnTo>
                  <a:lnTo>
                    <a:pt x="975" y="647"/>
                  </a:lnTo>
                  <a:lnTo>
                    <a:pt x="975" y="640"/>
                  </a:lnTo>
                  <a:lnTo>
                    <a:pt x="980" y="623"/>
                  </a:lnTo>
                  <a:lnTo>
                    <a:pt x="980" y="618"/>
                  </a:lnTo>
                  <a:lnTo>
                    <a:pt x="975" y="621"/>
                  </a:lnTo>
                  <a:lnTo>
                    <a:pt x="975" y="616"/>
                  </a:lnTo>
                  <a:lnTo>
                    <a:pt x="975" y="616"/>
                  </a:lnTo>
                  <a:lnTo>
                    <a:pt x="980" y="607"/>
                  </a:lnTo>
                  <a:lnTo>
                    <a:pt x="980" y="602"/>
                  </a:lnTo>
                  <a:lnTo>
                    <a:pt x="975" y="597"/>
                  </a:lnTo>
                  <a:lnTo>
                    <a:pt x="971" y="590"/>
                  </a:lnTo>
                  <a:lnTo>
                    <a:pt x="966" y="590"/>
                  </a:lnTo>
                  <a:lnTo>
                    <a:pt x="961" y="593"/>
                  </a:lnTo>
                  <a:lnTo>
                    <a:pt x="959" y="590"/>
                  </a:lnTo>
                  <a:lnTo>
                    <a:pt x="959" y="585"/>
                  </a:lnTo>
                  <a:lnTo>
                    <a:pt x="954" y="585"/>
                  </a:lnTo>
                  <a:lnTo>
                    <a:pt x="952" y="590"/>
                  </a:lnTo>
                  <a:lnTo>
                    <a:pt x="947" y="590"/>
                  </a:lnTo>
                  <a:lnTo>
                    <a:pt x="945" y="590"/>
                  </a:lnTo>
                  <a:lnTo>
                    <a:pt x="942" y="585"/>
                  </a:lnTo>
                  <a:lnTo>
                    <a:pt x="947" y="583"/>
                  </a:lnTo>
                  <a:lnTo>
                    <a:pt x="952" y="576"/>
                  </a:lnTo>
                  <a:lnTo>
                    <a:pt x="956" y="576"/>
                  </a:lnTo>
                  <a:lnTo>
                    <a:pt x="961" y="569"/>
                  </a:lnTo>
                  <a:lnTo>
                    <a:pt x="956" y="564"/>
                  </a:lnTo>
                  <a:lnTo>
                    <a:pt x="947" y="555"/>
                  </a:lnTo>
                  <a:lnTo>
                    <a:pt x="947" y="552"/>
                  </a:lnTo>
                  <a:lnTo>
                    <a:pt x="952" y="550"/>
                  </a:lnTo>
                  <a:lnTo>
                    <a:pt x="952" y="550"/>
                  </a:lnTo>
                  <a:lnTo>
                    <a:pt x="952" y="545"/>
                  </a:lnTo>
                  <a:lnTo>
                    <a:pt x="956" y="545"/>
                  </a:lnTo>
                  <a:lnTo>
                    <a:pt x="952" y="538"/>
                  </a:lnTo>
                  <a:lnTo>
                    <a:pt x="947" y="536"/>
                  </a:lnTo>
                  <a:lnTo>
                    <a:pt x="942" y="531"/>
                  </a:lnTo>
                  <a:lnTo>
                    <a:pt x="933" y="515"/>
                  </a:lnTo>
                  <a:lnTo>
                    <a:pt x="928" y="500"/>
                  </a:lnTo>
                  <a:lnTo>
                    <a:pt x="930" y="493"/>
                  </a:lnTo>
                  <a:lnTo>
                    <a:pt x="928" y="489"/>
                  </a:lnTo>
                  <a:lnTo>
                    <a:pt x="933" y="484"/>
                  </a:lnTo>
                  <a:lnTo>
                    <a:pt x="928" y="482"/>
                  </a:lnTo>
                  <a:lnTo>
                    <a:pt x="926" y="479"/>
                  </a:lnTo>
                  <a:lnTo>
                    <a:pt x="923" y="474"/>
                  </a:lnTo>
                  <a:lnTo>
                    <a:pt x="923" y="474"/>
                  </a:lnTo>
                  <a:lnTo>
                    <a:pt x="919" y="472"/>
                  </a:lnTo>
                  <a:lnTo>
                    <a:pt x="916" y="465"/>
                  </a:lnTo>
                  <a:lnTo>
                    <a:pt x="921" y="458"/>
                  </a:lnTo>
                  <a:lnTo>
                    <a:pt x="919" y="456"/>
                  </a:lnTo>
                  <a:lnTo>
                    <a:pt x="919" y="448"/>
                  </a:lnTo>
                  <a:lnTo>
                    <a:pt x="921" y="437"/>
                  </a:lnTo>
                  <a:lnTo>
                    <a:pt x="923" y="432"/>
                  </a:lnTo>
                  <a:lnTo>
                    <a:pt x="930" y="430"/>
                  </a:lnTo>
                  <a:lnTo>
                    <a:pt x="933" y="430"/>
                  </a:lnTo>
                  <a:lnTo>
                    <a:pt x="942" y="425"/>
                  </a:lnTo>
                  <a:lnTo>
                    <a:pt x="942" y="422"/>
                  </a:lnTo>
                  <a:lnTo>
                    <a:pt x="945" y="422"/>
                  </a:lnTo>
                  <a:lnTo>
                    <a:pt x="937" y="418"/>
                  </a:lnTo>
                  <a:lnTo>
                    <a:pt x="937" y="411"/>
                  </a:lnTo>
                  <a:lnTo>
                    <a:pt x="933" y="399"/>
                  </a:lnTo>
                  <a:lnTo>
                    <a:pt x="937" y="392"/>
                  </a:lnTo>
                  <a:lnTo>
                    <a:pt x="937" y="389"/>
                  </a:lnTo>
                  <a:lnTo>
                    <a:pt x="937" y="382"/>
                  </a:lnTo>
                  <a:lnTo>
                    <a:pt x="940" y="378"/>
                  </a:lnTo>
                  <a:lnTo>
                    <a:pt x="937" y="373"/>
                  </a:lnTo>
                  <a:lnTo>
                    <a:pt x="942" y="368"/>
                  </a:lnTo>
                  <a:lnTo>
                    <a:pt x="933" y="363"/>
                  </a:lnTo>
                  <a:lnTo>
                    <a:pt x="937" y="356"/>
                  </a:lnTo>
                  <a:lnTo>
                    <a:pt x="933" y="352"/>
                  </a:lnTo>
                  <a:lnTo>
                    <a:pt x="933" y="340"/>
                  </a:lnTo>
                  <a:lnTo>
                    <a:pt x="928" y="335"/>
                  </a:lnTo>
                  <a:lnTo>
                    <a:pt x="928" y="330"/>
                  </a:lnTo>
                  <a:lnTo>
                    <a:pt x="928" y="321"/>
                  </a:lnTo>
                  <a:lnTo>
                    <a:pt x="933" y="314"/>
                  </a:lnTo>
                  <a:lnTo>
                    <a:pt x="928" y="307"/>
                  </a:lnTo>
                  <a:lnTo>
                    <a:pt x="928" y="302"/>
                  </a:lnTo>
                  <a:lnTo>
                    <a:pt x="926" y="297"/>
                  </a:lnTo>
                  <a:lnTo>
                    <a:pt x="921" y="293"/>
                  </a:lnTo>
                  <a:lnTo>
                    <a:pt x="919" y="274"/>
                  </a:lnTo>
                  <a:lnTo>
                    <a:pt x="926" y="274"/>
                  </a:lnTo>
                  <a:lnTo>
                    <a:pt x="937" y="276"/>
                  </a:lnTo>
                  <a:lnTo>
                    <a:pt x="942" y="283"/>
                  </a:lnTo>
                  <a:lnTo>
                    <a:pt x="947" y="283"/>
                  </a:lnTo>
                  <a:lnTo>
                    <a:pt x="947" y="281"/>
                  </a:lnTo>
                  <a:lnTo>
                    <a:pt x="952" y="274"/>
                  </a:lnTo>
                  <a:lnTo>
                    <a:pt x="956" y="271"/>
                  </a:lnTo>
                  <a:lnTo>
                    <a:pt x="959" y="269"/>
                  </a:lnTo>
                  <a:lnTo>
                    <a:pt x="959" y="262"/>
                  </a:lnTo>
                  <a:lnTo>
                    <a:pt x="961" y="259"/>
                  </a:lnTo>
                  <a:lnTo>
                    <a:pt x="966" y="259"/>
                  </a:lnTo>
                  <a:lnTo>
                    <a:pt x="968" y="255"/>
                  </a:lnTo>
                  <a:lnTo>
                    <a:pt x="978" y="250"/>
                  </a:lnTo>
                  <a:lnTo>
                    <a:pt x="980" y="248"/>
                  </a:lnTo>
                  <a:lnTo>
                    <a:pt x="987" y="248"/>
                  </a:lnTo>
                  <a:lnTo>
                    <a:pt x="989" y="245"/>
                  </a:lnTo>
                  <a:lnTo>
                    <a:pt x="989" y="241"/>
                  </a:lnTo>
                  <a:lnTo>
                    <a:pt x="989" y="236"/>
                  </a:lnTo>
                  <a:lnTo>
                    <a:pt x="997" y="234"/>
                  </a:lnTo>
                  <a:lnTo>
                    <a:pt x="989" y="222"/>
                  </a:lnTo>
                  <a:lnTo>
                    <a:pt x="994" y="217"/>
                  </a:lnTo>
                  <a:lnTo>
                    <a:pt x="985" y="205"/>
                  </a:lnTo>
                  <a:lnTo>
                    <a:pt x="989" y="200"/>
                  </a:lnTo>
                  <a:lnTo>
                    <a:pt x="997" y="193"/>
                  </a:lnTo>
                  <a:lnTo>
                    <a:pt x="1004" y="189"/>
                  </a:lnTo>
                  <a:lnTo>
                    <a:pt x="1001" y="184"/>
                  </a:lnTo>
                  <a:lnTo>
                    <a:pt x="1001" y="177"/>
                  </a:lnTo>
                  <a:lnTo>
                    <a:pt x="997" y="163"/>
                  </a:lnTo>
                  <a:lnTo>
                    <a:pt x="994" y="160"/>
                  </a:lnTo>
                  <a:lnTo>
                    <a:pt x="997" y="158"/>
                  </a:lnTo>
                  <a:lnTo>
                    <a:pt x="1004" y="158"/>
                  </a:lnTo>
                  <a:lnTo>
                    <a:pt x="1011" y="153"/>
                  </a:lnTo>
                  <a:lnTo>
                    <a:pt x="1011" y="139"/>
                  </a:lnTo>
                  <a:lnTo>
                    <a:pt x="1013" y="139"/>
                  </a:lnTo>
                  <a:lnTo>
                    <a:pt x="1013" y="144"/>
                  </a:lnTo>
                  <a:lnTo>
                    <a:pt x="1015" y="144"/>
                  </a:lnTo>
                  <a:lnTo>
                    <a:pt x="1018" y="137"/>
                  </a:lnTo>
                  <a:lnTo>
                    <a:pt x="1018" y="132"/>
                  </a:lnTo>
                  <a:lnTo>
                    <a:pt x="1023" y="123"/>
                  </a:lnTo>
                  <a:lnTo>
                    <a:pt x="1025" y="118"/>
                  </a:lnTo>
                  <a:lnTo>
                    <a:pt x="1027" y="111"/>
                  </a:lnTo>
                  <a:lnTo>
                    <a:pt x="1032" y="104"/>
                  </a:lnTo>
                  <a:lnTo>
                    <a:pt x="1032" y="97"/>
                  </a:lnTo>
                  <a:lnTo>
                    <a:pt x="1041" y="92"/>
                  </a:lnTo>
                  <a:lnTo>
                    <a:pt x="1044" y="87"/>
                  </a:lnTo>
                  <a:lnTo>
                    <a:pt x="1044" y="80"/>
                  </a:lnTo>
                  <a:lnTo>
                    <a:pt x="1046" y="75"/>
                  </a:lnTo>
                  <a:lnTo>
                    <a:pt x="1044" y="71"/>
                  </a:lnTo>
                  <a:lnTo>
                    <a:pt x="1044" y="71"/>
                  </a:lnTo>
                  <a:close/>
                </a:path>
              </a:pathLst>
            </a:custGeom>
            <a:solidFill>
              <a:srgbClr val="433356">
                <a:lumMod val="60000"/>
                <a:lumOff val="4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64" name="Freeform 11"/>
            <p:cNvSpPr>
              <a:spLocks/>
            </p:cNvSpPr>
            <p:nvPr/>
          </p:nvSpPr>
          <p:spPr bwMode="auto">
            <a:xfrm>
              <a:off x="3927" y="1723"/>
              <a:ext cx="1156" cy="1103"/>
            </a:xfrm>
            <a:custGeom>
              <a:avLst/>
              <a:gdLst>
                <a:gd name="T0" fmla="*/ 1134 w 1156"/>
                <a:gd name="T1" fmla="*/ 886 h 1103"/>
                <a:gd name="T2" fmla="*/ 1120 w 1156"/>
                <a:gd name="T3" fmla="*/ 801 h 1103"/>
                <a:gd name="T4" fmla="*/ 1061 w 1156"/>
                <a:gd name="T5" fmla="*/ 777 h 1103"/>
                <a:gd name="T6" fmla="*/ 1014 w 1156"/>
                <a:gd name="T7" fmla="*/ 752 h 1103"/>
                <a:gd name="T8" fmla="*/ 997 w 1156"/>
                <a:gd name="T9" fmla="*/ 683 h 1103"/>
                <a:gd name="T10" fmla="*/ 976 w 1156"/>
                <a:gd name="T11" fmla="*/ 619 h 1103"/>
                <a:gd name="T12" fmla="*/ 988 w 1156"/>
                <a:gd name="T13" fmla="*/ 572 h 1103"/>
                <a:gd name="T14" fmla="*/ 990 w 1156"/>
                <a:gd name="T15" fmla="*/ 525 h 1103"/>
                <a:gd name="T16" fmla="*/ 950 w 1156"/>
                <a:gd name="T17" fmla="*/ 532 h 1103"/>
                <a:gd name="T18" fmla="*/ 896 w 1156"/>
                <a:gd name="T19" fmla="*/ 499 h 1103"/>
                <a:gd name="T20" fmla="*/ 827 w 1156"/>
                <a:gd name="T21" fmla="*/ 487 h 1103"/>
                <a:gd name="T22" fmla="*/ 794 w 1156"/>
                <a:gd name="T23" fmla="*/ 487 h 1103"/>
                <a:gd name="T24" fmla="*/ 730 w 1156"/>
                <a:gd name="T25" fmla="*/ 402 h 1103"/>
                <a:gd name="T26" fmla="*/ 681 w 1156"/>
                <a:gd name="T27" fmla="*/ 402 h 1103"/>
                <a:gd name="T28" fmla="*/ 652 w 1156"/>
                <a:gd name="T29" fmla="*/ 333 h 1103"/>
                <a:gd name="T30" fmla="*/ 617 w 1156"/>
                <a:gd name="T31" fmla="*/ 357 h 1103"/>
                <a:gd name="T32" fmla="*/ 631 w 1156"/>
                <a:gd name="T33" fmla="*/ 383 h 1103"/>
                <a:gd name="T34" fmla="*/ 544 w 1156"/>
                <a:gd name="T35" fmla="*/ 409 h 1103"/>
                <a:gd name="T36" fmla="*/ 485 w 1156"/>
                <a:gd name="T37" fmla="*/ 388 h 1103"/>
                <a:gd name="T38" fmla="*/ 447 w 1156"/>
                <a:gd name="T39" fmla="*/ 343 h 1103"/>
                <a:gd name="T40" fmla="*/ 442 w 1156"/>
                <a:gd name="T41" fmla="*/ 300 h 1103"/>
                <a:gd name="T42" fmla="*/ 404 w 1156"/>
                <a:gd name="T43" fmla="*/ 237 h 1103"/>
                <a:gd name="T44" fmla="*/ 348 w 1156"/>
                <a:gd name="T45" fmla="*/ 168 h 1103"/>
                <a:gd name="T46" fmla="*/ 421 w 1156"/>
                <a:gd name="T47" fmla="*/ 154 h 1103"/>
                <a:gd name="T48" fmla="*/ 447 w 1156"/>
                <a:gd name="T49" fmla="*/ 93 h 1103"/>
                <a:gd name="T50" fmla="*/ 440 w 1156"/>
                <a:gd name="T51" fmla="*/ 10 h 1103"/>
                <a:gd name="T52" fmla="*/ 355 w 1156"/>
                <a:gd name="T53" fmla="*/ 59 h 1103"/>
                <a:gd name="T54" fmla="*/ 305 w 1156"/>
                <a:gd name="T55" fmla="*/ 48 h 1103"/>
                <a:gd name="T56" fmla="*/ 241 w 1156"/>
                <a:gd name="T57" fmla="*/ 67 h 1103"/>
                <a:gd name="T58" fmla="*/ 197 w 1156"/>
                <a:gd name="T59" fmla="*/ 97 h 1103"/>
                <a:gd name="T60" fmla="*/ 121 w 1156"/>
                <a:gd name="T61" fmla="*/ 154 h 1103"/>
                <a:gd name="T62" fmla="*/ 81 w 1156"/>
                <a:gd name="T63" fmla="*/ 265 h 1103"/>
                <a:gd name="T64" fmla="*/ 19 w 1156"/>
                <a:gd name="T65" fmla="*/ 355 h 1103"/>
                <a:gd name="T66" fmla="*/ 24 w 1156"/>
                <a:gd name="T67" fmla="*/ 416 h 1103"/>
                <a:gd name="T68" fmla="*/ 8 w 1156"/>
                <a:gd name="T69" fmla="*/ 456 h 1103"/>
                <a:gd name="T70" fmla="*/ 22 w 1156"/>
                <a:gd name="T71" fmla="*/ 506 h 1103"/>
                <a:gd name="T72" fmla="*/ 41 w 1156"/>
                <a:gd name="T73" fmla="*/ 532 h 1103"/>
                <a:gd name="T74" fmla="*/ 64 w 1156"/>
                <a:gd name="T75" fmla="*/ 537 h 1103"/>
                <a:gd name="T76" fmla="*/ 97 w 1156"/>
                <a:gd name="T77" fmla="*/ 558 h 1103"/>
                <a:gd name="T78" fmla="*/ 159 w 1156"/>
                <a:gd name="T79" fmla="*/ 586 h 1103"/>
                <a:gd name="T80" fmla="*/ 182 w 1156"/>
                <a:gd name="T81" fmla="*/ 626 h 1103"/>
                <a:gd name="T82" fmla="*/ 256 w 1156"/>
                <a:gd name="T83" fmla="*/ 629 h 1103"/>
                <a:gd name="T84" fmla="*/ 331 w 1156"/>
                <a:gd name="T85" fmla="*/ 652 h 1103"/>
                <a:gd name="T86" fmla="*/ 364 w 1156"/>
                <a:gd name="T87" fmla="*/ 676 h 1103"/>
                <a:gd name="T88" fmla="*/ 378 w 1156"/>
                <a:gd name="T89" fmla="*/ 749 h 1103"/>
                <a:gd name="T90" fmla="*/ 411 w 1156"/>
                <a:gd name="T91" fmla="*/ 792 h 1103"/>
                <a:gd name="T92" fmla="*/ 456 w 1156"/>
                <a:gd name="T93" fmla="*/ 839 h 1103"/>
                <a:gd name="T94" fmla="*/ 456 w 1156"/>
                <a:gd name="T95" fmla="*/ 865 h 1103"/>
                <a:gd name="T96" fmla="*/ 489 w 1156"/>
                <a:gd name="T97" fmla="*/ 872 h 1103"/>
                <a:gd name="T98" fmla="*/ 527 w 1156"/>
                <a:gd name="T99" fmla="*/ 907 h 1103"/>
                <a:gd name="T100" fmla="*/ 598 w 1156"/>
                <a:gd name="T101" fmla="*/ 940 h 1103"/>
                <a:gd name="T102" fmla="*/ 686 w 1156"/>
                <a:gd name="T103" fmla="*/ 976 h 1103"/>
                <a:gd name="T104" fmla="*/ 768 w 1156"/>
                <a:gd name="T105" fmla="*/ 1018 h 1103"/>
                <a:gd name="T106" fmla="*/ 808 w 1156"/>
                <a:gd name="T107" fmla="*/ 1089 h 1103"/>
                <a:gd name="T108" fmla="*/ 882 w 1156"/>
                <a:gd name="T109" fmla="*/ 1070 h 1103"/>
                <a:gd name="T110" fmla="*/ 926 w 1156"/>
                <a:gd name="T111" fmla="*/ 1018 h 1103"/>
                <a:gd name="T112" fmla="*/ 969 w 1156"/>
                <a:gd name="T113" fmla="*/ 981 h 1103"/>
                <a:gd name="T114" fmla="*/ 1028 w 1156"/>
                <a:gd name="T115" fmla="*/ 990 h 1103"/>
                <a:gd name="T116" fmla="*/ 1108 w 1156"/>
                <a:gd name="T117" fmla="*/ 995 h 1103"/>
                <a:gd name="T118" fmla="*/ 1151 w 1156"/>
                <a:gd name="T119" fmla="*/ 964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6" h="1103">
                  <a:moveTo>
                    <a:pt x="1149" y="945"/>
                  </a:moveTo>
                  <a:lnTo>
                    <a:pt x="1146" y="938"/>
                  </a:lnTo>
                  <a:lnTo>
                    <a:pt x="1141" y="938"/>
                  </a:lnTo>
                  <a:lnTo>
                    <a:pt x="1141" y="936"/>
                  </a:lnTo>
                  <a:lnTo>
                    <a:pt x="1141" y="929"/>
                  </a:lnTo>
                  <a:lnTo>
                    <a:pt x="1137" y="924"/>
                  </a:lnTo>
                  <a:lnTo>
                    <a:pt x="1139" y="919"/>
                  </a:lnTo>
                  <a:lnTo>
                    <a:pt x="1137" y="910"/>
                  </a:lnTo>
                  <a:lnTo>
                    <a:pt x="1141" y="910"/>
                  </a:lnTo>
                  <a:lnTo>
                    <a:pt x="1144" y="898"/>
                  </a:lnTo>
                  <a:lnTo>
                    <a:pt x="1137" y="898"/>
                  </a:lnTo>
                  <a:lnTo>
                    <a:pt x="1137" y="896"/>
                  </a:lnTo>
                  <a:lnTo>
                    <a:pt x="1134" y="886"/>
                  </a:lnTo>
                  <a:lnTo>
                    <a:pt x="1137" y="877"/>
                  </a:lnTo>
                  <a:lnTo>
                    <a:pt x="1132" y="872"/>
                  </a:lnTo>
                  <a:lnTo>
                    <a:pt x="1134" y="867"/>
                  </a:lnTo>
                  <a:lnTo>
                    <a:pt x="1132" y="855"/>
                  </a:lnTo>
                  <a:lnTo>
                    <a:pt x="1130" y="853"/>
                  </a:lnTo>
                  <a:lnTo>
                    <a:pt x="1130" y="848"/>
                  </a:lnTo>
                  <a:lnTo>
                    <a:pt x="1127" y="834"/>
                  </a:lnTo>
                  <a:lnTo>
                    <a:pt x="1127" y="829"/>
                  </a:lnTo>
                  <a:lnTo>
                    <a:pt x="1127" y="818"/>
                  </a:lnTo>
                  <a:lnTo>
                    <a:pt x="1130" y="811"/>
                  </a:lnTo>
                  <a:lnTo>
                    <a:pt x="1127" y="803"/>
                  </a:lnTo>
                  <a:lnTo>
                    <a:pt x="1127" y="801"/>
                  </a:lnTo>
                  <a:lnTo>
                    <a:pt x="1120" y="801"/>
                  </a:lnTo>
                  <a:lnTo>
                    <a:pt x="1111" y="794"/>
                  </a:lnTo>
                  <a:lnTo>
                    <a:pt x="1101" y="796"/>
                  </a:lnTo>
                  <a:lnTo>
                    <a:pt x="1099" y="794"/>
                  </a:lnTo>
                  <a:lnTo>
                    <a:pt x="1089" y="801"/>
                  </a:lnTo>
                  <a:lnTo>
                    <a:pt x="1082" y="801"/>
                  </a:lnTo>
                  <a:lnTo>
                    <a:pt x="1080" y="794"/>
                  </a:lnTo>
                  <a:lnTo>
                    <a:pt x="1075" y="792"/>
                  </a:lnTo>
                  <a:lnTo>
                    <a:pt x="1071" y="792"/>
                  </a:lnTo>
                  <a:lnTo>
                    <a:pt x="1066" y="792"/>
                  </a:lnTo>
                  <a:lnTo>
                    <a:pt x="1068" y="787"/>
                  </a:lnTo>
                  <a:lnTo>
                    <a:pt x="1066" y="782"/>
                  </a:lnTo>
                  <a:lnTo>
                    <a:pt x="1066" y="777"/>
                  </a:lnTo>
                  <a:lnTo>
                    <a:pt x="1061" y="777"/>
                  </a:lnTo>
                  <a:lnTo>
                    <a:pt x="1063" y="773"/>
                  </a:lnTo>
                  <a:lnTo>
                    <a:pt x="1063" y="768"/>
                  </a:lnTo>
                  <a:lnTo>
                    <a:pt x="1052" y="763"/>
                  </a:lnTo>
                  <a:lnTo>
                    <a:pt x="1042" y="766"/>
                  </a:lnTo>
                  <a:lnTo>
                    <a:pt x="1040" y="763"/>
                  </a:lnTo>
                  <a:lnTo>
                    <a:pt x="1035" y="768"/>
                  </a:lnTo>
                  <a:lnTo>
                    <a:pt x="1035" y="759"/>
                  </a:lnTo>
                  <a:lnTo>
                    <a:pt x="1033" y="759"/>
                  </a:lnTo>
                  <a:lnTo>
                    <a:pt x="1028" y="759"/>
                  </a:lnTo>
                  <a:lnTo>
                    <a:pt x="1026" y="759"/>
                  </a:lnTo>
                  <a:lnTo>
                    <a:pt x="1026" y="756"/>
                  </a:lnTo>
                  <a:lnTo>
                    <a:pt x="1019" y="754"/>
                  </a:lnTo>
                  <a:lnTo>
                    <a:pt x="1014" y="752"/>
                  </a:lnTo>
                  <a:lnTo>
                    <a:pt x="1014" y="749"/>
                  </a:lnTo>
                  <a:lnTo>
                    <a:pt x="1012" y="747"/>
                  </a:lnTo>
                  <a:lnTo>
                    <a:pt x="1009" y="742"/>
                  </a:lnTo>
                  <a:lnTo>
                    <a:pt x="1007" y="742"/>
                  </a:lnTo>
                  <a:lnTo>
                    <a:pt x="1009" y="737"/>
                  </a:lnTo>
                  <a:lnTo>
                    <a:pt x="1007" y="733"/>
                  </a:lnTo>
                  <a:lnTo>
                    <a:pt x="1012" y="714"/>
                  </a:lnTo>
                  <a:lnTo>
                    <a:pt x="1009" y="709"/>
                  </a:lnTo>
                  <a:lnTo>
                    <a:pt x="1004" y="709"/>
                  </a:lnTo>
                  <a:lnTo>
                    <a:pt x="1002" y="704"/>
                  </a:lnTo>
                  <a:lnTo>
                    <a:pt x="1002" y="700"/>
                  </a:lnTo>
                  <a:lnTo>
                    <a:pt x="1002" y="685"/>
                  </a:lnTo>
                  <a:lnTo>
                    <a:pt x="997" y="683"/>
                  </a:lnTo>
                  <a:lnTo>
                    <a:pt x="997" y="676"/>
                  </a:lnTo>
                  <a:lnTo>
                    <a:pt x="993" y="671"/>
                  </a:lnTo>
                  <a:lnTo>
                    <a:pt x="995" y="664"/>
                  </a:lnTo>
                  <a:lnTo>
                    <a:pt x="993" y="659"/>
                  </a:lnTo>
                  <a:lnTo>
                    <a:pt x="993" y="657"/>
                  </a:lnTo>
                  <a:lnTo>
                    <a:pt x="993" y="652"/>
                  </a:lnTo>
                  <a:lnTo>
                    <a:pt x="986" y="645"/>
                  </a:lnTo>
                  <a:lnTo>
                    <a:pt x="983" y="636"/>
                  </a:lnTo>
                  <a:lnTo>
                    <a:pt x="986" y="633"/>
                  </a:lnTo>
                  <a:lnTo>
                    <a:pt x="983" y="629"/>
                  </a:lnTo>
                  <a:lnTo>
                    <a:pt x="983" y="624"/>
                  </a:lnTo>
                  <a:lnTo>
                    <a:pt x="978" y="622"/>
                  </a:lnTo>
                  <a:lnTo>
                    <a:pt x="976" y="619"/>
                  </a:lnTo>
                  <a:lnTo>
                    <a:pt x="978" y="612"/>
                  </a:lnTo>
                  <a:lnTo>
                    <a:pt x="988" y="605"/>
                  </a:lnTo>
                  <a:lnTo>
                    <a:pt x="993" y="600"/>
                  </a:lnTo>
                  <a:lnTo>
                    <a:pt x="993" y="598"/>
                  </a:lnTo>
                  <a:lnTo>
                    <a:pt x="990" y="593"/>
                  </a:lnTo>
                  <a:lnTo>
                    <a:pt x="993" y="593"/>
                  </a:lnTo>
                  <a:lnTo>
                    <a:pt x="995" y="589"/>
                  </a:lnTo>
                  <a:lnTo>
                    <a:pt x="1004" y="589"/>
                  </a:lnTo>
                  <a:lnTo>
                    <a:pt x="1007" y="584"/>
                  </a:lnTo>
                  <a:lnTo>
                    <a:pt x="1002" y="579"/>
                  </a:lnTo>
                  <a:lnTo>
                    <a:pt x="995" y="577"/>
                  </a:lnTo>
                  <a:lnTo>
                    <a:pt x="988" y="577"/>
                  </a:lnTo>
                  <a:lnTo>
                    <a:pt x="988" y="572"/>
                  </a:lnTo>
                  <a:lnTo>
                    <a:pt x="983" y="567"/>
                  </a:lnTo>
                  <a:lnTo>
                    <a:pt x="983" y="565"/>
                  </a:lnTo>
                  <a:lnTo>
                    <a:pt x="978" y="560"/>
                  </a:lnTo>
                  <a:lnTo>
                    <a:pt x="978" y="558"/>
                  </a:lnTo>
                  <a:lnTo>
                    <a:pt x="983" y="553"/>
                  </a:lnTo>
                  <a:lnTo>
                    <a:pt x="986" y="551"/>
                  </a:lnTo>
                  <a:lnTo>
                    <a:pt x="983" y="546"/>
                  </a:lnTo>
                  <a:lnTo>
                    <a:pt x="988" y="541"/>
                  </a:lnTo>
                  <a:lnTo>
                    <a:pt x="993" y="532"/>
                  </a:lnTo>
                  <a:lnTo>
                    <a:pt x="988" y="529"/>
                  </a:lnTo>
                  <a:lnTo>
                    <a:pt x="988" y="525"/>
                  </a:lnTo>
                  <a:lnTo>
                    <a:pt x="988" y="525"/>
                  </a:lnTo>
                  <a:lnTo>
                    <a:pt x="990" y="525"/>
                  </a:lnTo>
                  <a:lnTo>
                    <a:pt x="988" y="513"/>
                  </a:lnTo>
                  <a:lnTo>
                    <a:pt x="986" y="513"/>
                  </a:lnTo>
                  <a:lnTo>
                    <a:pt x="978" y="515"/>
                  </a:lnTo>
                  <a:lnTo>
                    <a:pt x="969" y="506"/>
                  </a:lnTo>
                  <a:lnTo>
                    <a:pt x="964" y="506"/>
                  </a:lnTo>
                  <a:lnTo>
                    <a:pt x="967" y="511"/>
                  </a:lnTo>
                  <a:lnTo>
                    <a:pt x="964" y="522"/>
                  </a:lnTo>
                  <a:lnTo>
                    <a:pt x="969" y="525"/>
                  </a:lnTo>
                  <a:lnTo>
                    <a:pt x="962" y="532"/>
                  </a:lnTo>
                  <a:lnTo>
                    <a:pt x="957" y="534"/>
                  </a:lnTo>
                  <a:lnTo>
                    <a:pt x="955" y="534"/>
                  </a:lnTo>
                  <a:lnTo>
                    <a:pt x="950" y="534"/>
                  </a:lnTo>
                  <a:lnTo>
                    <a:pt x="950" y="532"/>
                  </a:lnTo>
                  <a:lnTo>
                    <a:pt x="945" y="534"/>
                  </a:lnTo>
                  <a:lnTo>
                    <a:pt x="945" y="534"/>
                  </a:lnTo>
                  <a:lnTo>
                    <a:pt x="943" y="529"/>
                  </a:lnTo>
                  <a:lnTo>
                    <a:pt x="938" y="532"/>
                  </a:lnTo>
                  <a:lnTo>
                    <a:pt x="931" y="525"/>
                  </a:lnTo>
                  <a:lnTo>
                    <a:pt x="929" y="529"/>
                  </a:lnTo>
                  <a:lnTo>
                    <a:pt x="926" y="525"/>
                  </a:lnTo>
                  <a:lnTo>
                    <a:pt x="924" y="520"/>
                  </a:lnTo>
                  <a:lnTo>
                    <a:pt x="922" y="518"/>
                  </a:lnTo>
                  <a:lnTo>
                    <a:pt x="915" y="513"/>
                  </a:lnTo>
                  <a:lnTo>
                    <a:pt x="912" y="506"/>
                  </a:lnTo>
                  <a:lnTo>
                    <a:pt x="900" y="504"/>
                  </a:lnTo>
                  <a:lnTo>
                    <a:pt x="896" y="499"/>
                  </a:lnTo>
                  <a:lnTo>
                    <a:pt x="893" y="496"/>
                  </a:lnTo>
                  <a:lnTo>
                    <a:pt x="893" y="487"/>
                  </a:lnTo>
                  <a:lnTo>
                    <a:pt x="872" y="487"/>
                  </a:lnTo>
                  <a:lnTo>
                    <a:pt x="870" y="487"/>
                  </a:lnTo>
                  <a:lnTo>
                    <a:pt x="860" y="487"/>
                  </a:lnTo>
                  <a:lnTo>
                    <a:pt x="849" y="485"/>
                  </a:lnTo>
                  <a:lnTo>
                    <a:pt x="846" y="480"/>
                  </a:lnTo>
                  <a:lnTo>
                    <a:pt x="827" y="468"/>
                  </a:lnTo>
                  <a:lnTo>
                    <a:pt x="825" y="478"/>
                  </a:lnTo>
                  <a:lnTo>
                    <a:pt x="827" y="480"/>
                  </a:lnTo>
                  <a:lnTo>
                    <a:pt x="834" y="482"/>
                  </a:lnTo>
                  <a:lnTo>
                    <a:pt x="837" y="485"/>
                  </a:lnTo>
                  <a:lnTo>
                    <a:pt x="827" y="487"/>
                  </a:lnTo>
                  <a:lnTo>
                    <a:pt x="830" y="489"/>
                  </a:lnTo>
                  <a:lnTo>
                    <a:pt x="832" y="492"/>
                  </a:lnTo>
                  <a:lnTo>
                    <a:pt x="827" y="494"/>
                  </a:lnTo>
                  <a:lnTo>
                    <a:pt x="823" y="492"/>
                  </a:lnTo>
                  <a:lnTo>
                    <a:pt x="823" y="487"/>
                  </a:lnTo>
                  <a:lnTo>
                    <a:pt x="820" y="487"/>
                  </a:lnTo>
                  <a:lnTo>
                    <a:pt x="820" y="496"/>
                  </a:lnTo>
                  <a:lnTo>
                    <a:pt x="813" y="506"/>
                  </a:lnTo>
                  <a:lnTo>
                    <a:pt x="808" y="504"/>
                  </a:lnTo>
                  <a:lnTo>
                    <a:pt x="808" y="501"/>
                  </a:lnTo>
                  <a:lnTo>
                    <a:pt x="801" y="494"/>
                  </a:lnTo>
                  <a:lnTo>
                    <a:pt x="799" y="487"/>
                  </a:lnTo>
                  <a:lnTo>
                    <a:pt x="794" y="487"/>
                  </a:lnTo>
                  <a:lnTo>
                    <a:pt x="787" y="473"/>
                  </a:lnTo>
                  <a:lnTo>
                    <a:pt x="789" y="461"/>
                  </a:lnTo>
                  <a:lnTo>
                    <a:pt x="789" y="449"/>
                  </a:lnTo>
                  <a:lnTo>
                    <a:pt x="787" y="447"/>
                  </a:lnTo>
                  <a:lnTo>
                    <a:pt x="761" y="437"/>
                  </a:lnTo>
                  <a:lnTo>
                    <a:pt x="752" y="440"/>
                  </a:lnTo>
                  <a:lnTo>
                    <a:pt x="749" y="440"/>
                  </a:lnTo>
                  <a:lnTo>
                    <a:pt x="747" y="435"/>
                  </a:lnTo>
                  <a:lnTo>
                    <a:pt x="747" y="430"/>
                  </a:lnTo>
                  <a:lnTo>
                    <a:pt x="747" y="421"/>
                  </a:lnTo>
                  <a:lnTo>
                    <a:pt x="742" y="404"/>
                  </a:lnTo>
                  <a:lnTo>
                    <a:pt x="733" y="407"/>
                  </a:lnTo>
                  <a:lnTo>
                    <a:pt x="730" y="402"/>
                  </a:lnTo>
                  <a:lnTo>
                    <a:pt x="728" y="402"/>
                  </a:lnTo>
                  <a:lnTo>
                    <a:pt x="726" y="402"/>
                  </a:lnTo>
                  <a:lnTo>
                    <a:pt x="719" y="402"/>
                  </a:lnTo>
                  <a:lnTo>
                    <a:pt x="719" y="402"/>
                  </a:lnTo>
                  <a:lnTo>
                    <a:pt x="716" y="402"/>
                  </a:lnTo>
                  <a:lnTo>
                    <a:pt x="716" y="404"/>
                  </a:lnTo>
                  <a:lnTo>
                    <a:pt x="716" y="411"/>
                  </a:lnTo>
                  <a:lnTo>
                    <a:pt x="714" y="416"/>
                  </a:lnTo>
                  <a:lnTo>
                    <a:pt x="704" y="421"/>
                  </a:lnTo>
                  <a:lnTo>
                    <a:pt x="700" y="409"/>
                  </a:lnTo>
                  <a:lnTo>
                    <a:pt x="695" y="404"/>
                  </a:lnTo>
                  <a:lnTo>
                    <a:pt x="693" y="402"/>
                  </a:lnTo>
                  <a:lnTo>
                    <a:pt x="681" y="402"/>
                  </a:lnTo>
                  <a:lnTo>
                    <a:pt x="674" y="397"/>
                  </a:lnTo>
                  <a:lnTo>
                    <a:pt x="669" y="388"/>
                  </a:lnTo>
                  <a:lnTo>
                    <a:pt x="667" y="378"/>
                  </a:lnTo>
                  <a:lnTo>
                    <a:pt x="669" y="378"/>
                  </a:lnTo>
                  <a:lnTo>
                    <a:pt x="674" y="371"/>
                  </a:lnTo>
                  <a:lnTo>
                    <a:pt x="667" y="364"/>
                  </a:lnTo>
                  <a:lnTo>
                    <a:pt x="667" y="359"/>
                  </a:lnTo>
                  <a:lnTo>
                    <a:pt x="662" y="359"/>
                  </a:lnTo>
                  <a:lnTo>
                    <a:pt x="667" y="345"/>
                  </a:lnTo>
                  <a:lnTo>
                    <a:pt x="664" y="343"/>
                  </a:lnTo>
                  <a:lnTo>
                    <a:pt x="660" y="343"/>
                  </a:lnTo>
                  <a:lnTo>
                    <a:pt x="652" y="338"/>
                  </a:lnTo>
                  <a:lnTo>
                    <a:pt x="652" y="333"/>
                  </a:lnTo>
                  <a:lnTo>
                    <a:pt x="650" y="333"/>
                  </a:lnTo>
                  <a:lnTo>
                    <a:pt x="648" y="326"/>
                  </a:lnTo>
                  <a:lnTo>
                    <a:pt x="641" y="326"/>
                  </a:lnTo>
                  <a:lnTo>
                    <a:pt x="638" y="322"/>
                  </a:lnTo>
                  <a:lnTo>
                    <a:pt x="634" y="319"/>
                  </a:lnTo>
                  <a:lnTo>
                    <a:pt x="631" y="319"/>
                  </a:lnTo>
                  <a:lnTo>
                    <a:pt x="629" y="317"/>
                  </a:lnTo>
                  <a:lnTo>
                    <a:pt x="612" y="329"/>
                  </a:lnTo>
                  <a:lnTo>
                    <a:pt x="608" y="329"/>
                  </a:lnTo>
                  <a:lnTo>
                    <a:pt x="608" y="338"/>
                  </a:lnTo>
                  <a:lnTo>
                    <a:pt x="608" y="348"/>
                  </a:lnTo>
                  <a:lnTo>
                    <a:pt x="610" y="357"/>
                  </a:lnTo>
                  <a:lnTo>
                    <a:pt x="617" y="357"/>
                  </a:lnTo>
                  <a:lnTo>
                    <a:pt x="619" y="348"/>
                  </a:lnTo>
                  <a:lnTo>
                    <a:pt x="626" y="348"/>
                  </a:lnTo>
                  <a:lnTo>
                    <a:pt x="629" y="352"/>
                  </a:lnTo>
                  <a:lnTo>
                    <a:pt x="634" y="352"/>
                  </a:lnTo>
                  <a:lnTo>
                    <a:pt x="636" y="362"/>
                  </a:lnTo>
                  <a:lnTo>
                    <a:pt x="636" y="362"/>
                  </a:lnTo>
                  <a:lnTo>
                    <a:pt x="636" y="364"/>
                  </a:lnTo>
                  <a:lnTo>
                    <a:pt x="631" y="369"/>
                  </a:lnTo>
                  <a:lnTo>
                    <a:pt x="634" y="371"/>
                  </a:lnTo>
                  <a:lnTo>
                    <a:pt x="634" y="376"/>
                  </a:lnTo>
                  <a:lnTo>
                    <a:pt x="631" y="376"/>
                  </a:lnTo>
                  <a:lnTo>
                    <a:pt x="629" y="378"/>
                  </a:lnTo>
                  <a:lnTo>
                    <a:pt x="631" y="383"/>
                  </a:lnTo>
                  <a:lnTo>
                    <a:pt x="631" y="388"/>
                  </a:lnTo>
                  <a:lnTo>
                    <a:pt x="626" y="383"/>
                  </a:lnTo>
                  <a:lnTo>
                    <a:pt x="626" y="383"/>
                  </a:lnTo>
                  <a:lnTo>
                    <a:pt x="624" y="378"/>
                  </a:lnTo>
                  <a:lnTo>
                    <a:pt x="605" y="378"/>
                  </a:lnTo>
                  <a:lnTo>
                    <a:pt x="605" y="369"/>
                  </a:lnTo>
                  <a:lnTo>
                    <a:pt x="593" y="374"/>
                  </a:lnTo>
                  <a:lnTo>
                    <a:pt x="589" y="383"/>
                  </a:lnTo>
                  <a:lnTo>
                    <a:pt x="579" y="378"/>
                  </a:lnTo>
                  <a:lnTo>
                    <a:pt x="574" y="381"/>
                  </a:lnTo>
                  <a:lnTo>
                    <a:pt x="570" y="381"/>
                  </a:lnTo>
                  <a:lnTo>
                    <a:pt x="546" y="404"/>
                  </a:lnTo>
                  <a:lnTo>
                    <a:pt x="544" y="409"/>
                  </a:lnTo>
                  <a:lnTo>
                    <a:pt x="537" y="411"/>
                  </a:lnTo>
                  <a:lnTo>
                    <a:pt x="523" y="404"/>
                  </a:lnTo>
                  <a:lnTo>
                    <a:pt x="518" y="407"/>
                  </a:lnTo>
                  <a:lnTo>
                    <a:pt x="508" y="411"/>
                  </a:lnTo>
                  <a:lnTo>
                    <a:pt x="504" y="402"/>
                  </a:lnTo>
                  <a:lnTo>
                    <a:pt x="499" y="402"/>
                  </a:lnTo>
                  <a:lnTo>
                    <a:pt x="499" y="397"/>
                  </a:lnTo>
                  <a:lnTo>
                    <a:pt x="497" y="397"/>
                  </a:lnTo>
                  <a:lnTo>
                    <a:pt x="497" y="395"/>
                  </a:lnTo>
                  <a:lnTo>
                    <a:pt x="492" y="393"/>
                  </a:lnTo>
                  <a:lnTo>
                    <a:pt x="489" y="388"/>
                  </a:lnTo>
                  <a:lnTo>
                    <a:pt x="487" y="388"/>
                  </a:lnTo>
                  <a:lnTo>
                    <a:pt x="485" y="388"/>
                  </a:lnTo>
                  <a:lnTo>
                    <a:pt x="482" y="383"/>
                  </a:lnTo>
                  <a:lnTo>
                    <a:pt x="487" y="376"/>
                  </a:lnTo>
                  <a:lnTo>
                    <a:pt x="482" y="367"/>
                  </a:lnTo>
                  <a:lnTo>
                    <a:pt x="480" y="364"/>
                  </a:lnTo>
                  <a:lnTo>
                    <a:pt x="466" y="362"/>
                  </a:lnTo>
                  <a:lnTo>
                    <a:pt x="466" y="359"/>
                  </a:lnTo>
                  <a:lnTo>
                    <a:pt x="461" y="359"/>
                  </a:lnTo>
                  <a:lnTo>
                    <a:pt x="461" y="357"/>
                  </a:lnTo>
                  <a:lnTo>
                    <a:pt x="459" y="352"/>
                  </a:lnTo>
                  <a:lnTo>
                    <a:pt x="456" y="352"/>
                  </a:lnTo>
                  <a:lnTo>
                    <a:pt x="454" y="352"/>
                  </a:lnTo>
                  <a:lnTo>
                    <a:pt x="449" y="350"/>
                  </a:lnTo>
                  <a:lnTo>
                    <a:pt x="447" y="343"/>
                  </a:lnTo>
                  <a:lnTo>
                    <a:pt x="449" y="341"/>
                  </a:lnTo>
                  <a:lnTo>
                    <a:pt x="452" y="338"/>
                  </a:lnTo>
                  <a:lnTo>
                    <a:pt x="449" y="333"/>
                  </a:lnTo>
                  <a:lnTo>
                    <a:pt x="445" y="333"/>
                  </a:lnTo>
                  <a:lnTo>
                    <a:pt x="449" y="326"/>
                  </a:lnTo>
                  <a:lnTo>
                    <a:pt x="447" y="324"/>
                  </a:lnTo>
                  <a:lnTo>
                    <a:pt x="447" y="322"/>
                  </a:lnTo>
                  <a:lnTo>
                    <a:pt x="447" y="315"/>
                  </a:lnTo>
                  <a:lnTo>
                    <a:pt x="442" y="312"/>
                  </a:lnTo>
                  <a:lnTo>
                    <a:pt x="442" y="310"/>
                  </a:lnTo>
                  <a:lnTo>
                    <a:pt x="440" y="303"/>
                  </a:lnTo>
                  <a:lnTo>
                    <a:pt x="437" y="303"/>
                  </a:lnTo>
                  <a:lnTo>
                    <a:pt x="442" y="300"/>
                  </a:lnTo>
                  <a:lnTo>
                    <a:pt x="442" y="300"/>
                  </a:lnTo>
                  <a:lnTo>
                    <a:pt x="440" y="300"/>
                  </a:lnTo>
                  <a:lnTo>
                    <a:pt x="442" y="296"/>
                  </a:lnTo>
                  <a:lnTo>
                    <a:pt x="437" y="293"/>
                  </a:lnTo>
                  <a:lnTo>
                    <a:pt x="437" y="289"/>
                  </a:lnTo>
                  <a:lnTo>
                    <a:pt x="437" y="284"/>
                  </a:lnTo>
                  <a:lnTo>
                    <a:pt x="433" y="279"/>
                  </a:lnTo>
                  <a:lnTo>
                    <a:pt x="428" y="279"/>
                  </a:lnTo>
                  <a:lnTo>
                    <a:pt x="428" y="277"/>
                  </a:lnTo>
                  <a:lnTo>
                    <a:pt x="423" y="272"/>
                  </a:lnTo>
                  <a:lnTo>
                    <a:pt x="426" y="263"/>
                  </a:lnTo>
                  <a:lnTo>
                    <a:pt x="409" y="241"/>
                  </a:lnTo>
                  <a:lnTo>
                    <a:pt x="404" y="237"/>
                  </a:lnTo>
                  <a:lnTo>
                    <a:pt x="395" y="234"/>
                  </a:lnTo>
                  <a:lnTo>
                    <a:pt x="388" y="251"/>
                  </a:lnTo>
                  <a:lnTo>
                    <a:pt x="378" y="244"/>
                  </a:lnTo>
                  <a:lnTo>
                    <a:pt x="371" y="239"/>
                  </a:lnTo>
                  <a:lnTo>
                    <a:pt x="367" y="218"/>
                  </a:lnTo>
                  <a:lnTo>
                    <a:pt x="357" y="211"/>
                  </a:lnTo>
                  <a:lnTo>
                    <a:pt x="352" y="206"/>
                  </a:lnTo>
                  <a:lnTo>
                    <a:pt x="352" y="206"/>
                  </a:lnTo>
                  <a:lnTo>
                    <a:pt x="348" y="204"/>
                  </a:lnTo>
                  <a:lnTo>
                    <a:pt x="343" y="192"/>
                  </a:lnTo>
                  <a:lnTo>
                    <a:pt x="338" y="180"/>
                  </a:lnTo>
                  <a:lnTo>
                    <a:pt x="343" y="170"/>
                  </a:lnTo>
                  <a:lnTo>
                    <a:pt x="348" y="168"/>
                  </a:lnTo>
                  <a:lnTo>
                    <a:pt x="355" y="170"/>
                  </a:lnTo>
                  <a:lnTo>
                    <a:pt x="360" y="173"/>
                  </a:lnTo>
                  <a:lnTo>
                    <a:pt x="364" y="168"/>
                  </a:lnTo>
                  <a:lnTo>
                    <a:pt x="369" y="168"/>
                  </a:lnTo>
                  <a:lnTo>
                    <a:pt x="376" y="166"/>
                  </a:lnTo>
                  <a:lnTo>
                    <a:pt x="388" y="166"/>
                  </a:lnTo>
                  <a:lnTo>
                    <a:pt x="397" y="161"/>
                  </a:lnTo>
                  <a:lnTo>
                    <a:pt x="400" y="163"/>
                  </a:lnTo>
                  <a:lnTo>
                    <a:pt x="404" y="161"/>
                  </a:lnTo>
                  <a:lnTo>
                    <a:pt x="409" y="163"/>
                  </a:lnTo>
                  <a:lnTo>
                    <a:pt x="416" y="159"/>
                  </a:lnTo>
                  <a:lnTo>
                    <a:pt x="416" y="154"/>
                  </a:lnTo>
                  <a:lnTo>
                    <a:pt x="421" y="154"/>
                  </a:lnTo>
                  <a:lnTo>
                    <a:pt x="421" y="145"/>
                  </a:lnTo>
                  <a:lnTo>
                    <a:pt x="426" y="142"/>
                  </a:lnTo>
                  <a:lnTo>
                    <a:pt x="428" y="140"/>
                  </a:lnTo>
                  <a:lnTo>
                    <a:pt x="430" y="137"/>
                  </a:lnTo>
                  <a:lnTo>
                    <a:pt x="433" y="140"/>
                  </a:lnTo>
                  <a:lnTo>
                    <a:pt x="442" y="145"/>
                  </a:lnTo>
                  <a:lnTo>
                    <a:pt x="447" y="140"/>
                  </a:lnTo>
                  <a:lnTo>
                    <a:pt x="454" y="140"/>
                  </a:lnTo>
                  <a:lnTo>
                    <a:pt x="454" y="135"/>
                  </a:lnTo>
                  <a:lnTo>
                    <a:pt x="456" y="128"/>
                  </a:lnTo>
                  <a:lnTo>
                    <a:pt x="456" y="121"/>
                  </a:lnTo>
                  <a:lnTo>
                    <a:pt x="461" y="107"/>
                  </a:lnTo>
                  <a:lnTo>
                    <a:pt x="447" y="93"/>
                  </a:lnTo>
                  <a:lnTo>
                    <a:pt x="437" y="81"/>
                  </a:lnTo>
                  <a:lnTo>
                    <a:pt x="437" y="74"/>
                  </a:lnTo>
                  <a:lnTo>
                    <a:pt x="440" y="62"/>
                  </a:lnTo>
                  <a:lnTo>
                    <a:pt x="447" y="57"/>
                  </a:lnTo>
                  <a:lnTo>
                    <a:pt x="452" y="43"/>
                  </a:lnTo>
                  <a:lnTo>
                    <a:pt x="456" y="41"/>
                  </a:lnTo>
                  <a:lnTo>
                    <a:pt x="456" y="36"/>
                  </a:lnTo>
                  <a:lnTo>
                    <a:pt x="461" y="36"/>
                  </a:lnTo>
                  <a:lnTo>
                    <a:pt x="459" y="31"/>
                  </a:lnTo>
                  <a:lnTo>
                    <a:pt x="449" y="31"/>
                  </a:lnTo>
                  <a:lnTo>
                    <a:pt x="447" y="29"/>
                  </a:lnTo>
                  <a:lnTo>
                    <a:pt x="442" y="26"/>
                  </a:lnTo>
                  <a:lnTo>
                    <a:pt x="440" y="10"/>
                  </a:lnTo>
                  <a:lnTo>
                    <a:pt x="426" y="0"/>
                  </a:lnTo>
                  <a:lnTo>
                    <a:pt x="419" y="0"/>
                  </a:lnTo>
                  <a:lnTo>
                    <a:pt x="419" y="12"/>
                  </a:lnTo>
                  <a:lnTo>
                    <a:pt x="414" y="22"/>
                  </a:lnTo>
                  <a:lnTo>
                    <a:pt x="416" y="26"/>
                  </a:lnTo>
                  <a:lnTo>
                    <a:pt x="416" y="29"/>
                  </a:lnTo>
                  <a:lnTo>
                    <a:pt x="414" y="31"/>
                  </a:lnTo>
                  <a:lnTo>
                    <a:pt x="395" y="45"/>
                  </a:lnTo>
                  <a:lnTo>
                    <a:pt x="388" y="52"/>
                  </a:lnTo>
                  <a:lnTo>
                    <a:pt x="376" y="57"/>
                  </a:lnTo>
                  <a:lnTo>
                    <a:pt x="364" y="59"/>
                  </a:lnTo>
                  <a:lnTo>
                    <a:pt x="362" y="62"/>
                  </a:lnTo>
                  <a:lnTo>
                    <a:pt x="355" y="59"/>
                  </a:lnTo>
                  <a:lnTo>
                    <a:pt x="355" y="57"/>
                  </a:lnTo>
                  <a:lnTo>
                    <a:pt x="352" y="55"/>
                  </a:lnTo>
                  <a:lnTo>
                    <a:pt x="352" y="50"/>
                  </a:lnTo>
                  <a:lnTo>
                    <a:pt x="348" y="45"/>
                  </a:lnTo>
                  <a:lnTo>
                    <a:pt x="341" y="45"/>
                  </a:lnTo>
                  <a:lnTo>
                    <a:pt x="338" y="48"/>
                  </a:lnTo>
                  <a:lnTo>
                    <a:pt x="334" y="50"/>
                  </a:lnTo>
                  <a:lnTo>
                    <a:pt x="329" y="55"/>
                  </a:lnTo>
                  <a:lnTo>
                    <a:pt x="324" y="52"/>
                  </a:lnTo>
                  <a:lnTo>
                    <a:pt x="319" y="55"/>
                  </a:lnTo>
                  <a:lnTo>
                    <a:pt x="315" y="52"/>
                  </a:lnTo>
                  <a:lnTo>
                    <a:pt x="310" y="50"/>
                  </a:lnTo>
                  <a:lnTo>
                    <a:pt x="305" y="48"/>
                  </a:lnTo>
                  <a:lnTo>
                    <a:pt x="303" y="45"/>
                  </a:lnTo>
                  <a:lnTo>
                    <a:pt x="298" y="45"/>
                  </a:lnTo>
                  <a:lnTo>
                    <a:pt x="282" y="43"/>
                  </a:lnTo>
                  <a:lnTo>
                    <a:pt x="267" y="48"/>
                  </a:lnTo>
                  <a:lnTo>
                    <a:pt x="265" y="50"/>
                  </a:lnTo>
                  <a:lnTo>
                    <a:pt x="263" y="48"/>
                  </a:lnTo>
                  <a:lnTo>
                    <a:pt x="258" y="50"/>
                  </a:lnTo>
                  <a:lnTo>
                    <a:pt x="256" y="48"/>
                  </a:lnTo>
                  <a:lnTo>
                    <a:pt x="253" y="48"/>
                  </a:lnTo>
                  <a:lnTo>
                    <a:pt x="253" y="59"/>
                  </a:lnTo>
                  <a:lnTo>
                    <a:pt x="251" y="62"/>
                  </a:lnTo>
                  <a:lnTo>
                    <a:pt x="246" y="64"/>
                  </a:lnTo>
                  <a:lnTo>
                    <a:pt x="241" y="67"/>
                  </a:lnTo>
                  <a:lnTo>
                    <a:pt x="234" y="62"/>
                  </a:lnTo>
                  <a:lnTo>
                    <a:pt x="232" y="74"/>
                  </a:lnTo>
                  <a:lnTo>
                    <a:pt x="227" y="81"/>
                  </a:lnTo>
                  <a:lnTo>
                    <a:pt x="230" y="90"/>
                  </a:lnTo>
                  <a:lnTo>
                    <a:pt x="227" y="97"/>
                  </a:lnTo>
                  <a:lnTo>
                    <a:pt x="227" y="102"/>
                  </a:lnTo>
                  <a:lnTo>
                    <a:pt x="225" y="107"/>
                  </a:lnTo>
                  <a:lnTo>
                    <a:pt x="225" y="111"/>
                  </a:lnTo>
                  <a:lnTo>
                    <a:pt x="218" y="114"/>
                  </a:lnTo>
                  <a:lnTo>
                    <a:pt x="211" y="111"/>
                  </a:lnTo>
                  <a:lnTo>
                    <a:pt x="208" y="111"/>
                  </a:lnTo>
                  <a:lnTo>
                    <a:pt x="204" y="107"/>
                  </a:lnTo>
                  <a:lnTo>
                    <a:pt x="197" y="97"/>
                  </a:lnTo>
                  <a:lnTo>
                    <a:pt x="194" y="95"/>
                  </a:lnTo>
                  <a:lnTo>
                    <a:pt x="189" y="107"/>
                  </a:lnTo>
                  <a:lnTo>
                    <a:pt x="180" y="114"/>
                  </a:lnTo>
                  <a:lnTo>
                    <a:pt x="171" y="130"/>
                  </a:lnTo>
                  <a:lnTo>
                    <a:pt x="163" y="135"/>
                  </a:lnTo>
                  <a:lnTo>
                    <a:pt x="152" y="128"/>
                  </a:lnTo>
                  <a:lnTo>
                    <a:pt x="145" y="130"/>
                  </a:lnTo>
                  <a:lnTo>
                    <a:pt x="140" y="137"/>
                  </a:lnTo>
                  <a:lnTo>
                    <a:pt x="140" y="145"/>
                  </a:lnTo>
                  <a:lnTo>
                    <a:pt x="135" y="147"/>
                  </a:lnTo>
                  <a:lnTo>
                    <a:pt x="133" y="149"/>
                  </a:lnTo>
                  <a:lnTo>
                    <a:pt x="128" y="145"/>
                  </a:lnTo>
                  <a:lnTo>
                    <a:pt x="121" y="154"/>
                  </a:lnTo>
                  <a:lnTo>
                    <a:pt x="116" y="159"/>
                  </a:lnTo>
                  <a:lnTo>
                    <a:pt x="107" y="168"/>
                  </a:lnTo>
                  <a:lnTo>
                    <a:pt x="104" y="168"/>
                  </a:lnTo>
                  <a:lnTo>
                    <a:pt x="93" y="175"/>
                  </a:lnTo>
                  <a:lnTo>
                    <a:pt x="95" y="182"/>
                  </a:lnTo>
                  <a:lnTo>
                    <a:pt x="95" y="194"/>
                  </a:lnTo>
                  <a:lnTo>
                    <a:pt x="97" y="201"/>
                  </a:lnTo>
                  <a:lnTo>
                    <a:pt x="93" y="206"/>
                  </a:lnTo>
                  <a:lnTo>
                    <a:pt x="76" y="220"/>
                  </a:lnTo>
                  <a:lnTo>
                    <a:pt x="81" y="241"/>
                  </a:lnTo>
                  <a:lnTo>
                    <a:pt x="78" y="251"/>
                  </a:lnTo>
                  <a:lnTo>
                    <a:pt x="81" y="258"/>
                  </a:lnTo>
                  <a:lnTo>
                    <a:pt x="81" y="265"/>
                  </a:lnTo>
                  <a:lnTo>
                    <a:pt x="71" y="281"/>
                  </a:lnTo>
                  <a:lnTo>
                    <a:pt x="62" y="284"/>
                  </a:lnTo>
                  <a:lnTo>
                    <a:pt x="59" y="289"/>
                  </a:lnTo>
                  <a:lnTo>
                    <a:pt x="52" y="296"/>
                  </a:lnTo>
                  <a:lnTo>
                    <a:pt x="45" y="296"/>
                  </a:lnTo>
                  <a:lnTo>
                    <a:pt x="38" y="310"/>
                  </a:lnTo>
                  <a:lnTo>
                    <a:pt x="29" y="319"/>
                  </a:lnTo>
                  <a:lnTo>
                    <a:pt x="29" y="331"/>
                  </a:lnTo>
                  <a:lnTo>
                    <a:pt x="31" y="338"/>
                  </a:lnTo>
                  <a:lnTo>
                    <a:pt x="29" y="343"/>
                  </a:lnTo>
                  <a:lnTo>
                    <a:pt x="19" y="348"/>
                  </a:lnTo>
                  <a:lnTo>
                    <a:pt x="19" y="348"/>
                  </a:lnTo>
                  <a:lnTo>
                    <a:pt x="19" y="355"/>
                  </a:lnTo>
                  <a:lnTo>
                    <a:pt x="29" y="359"/>
                  </a:lnTo>
                  <a:lnTo>
                    <a:pt x="41" y="376"/>
                  </a:lnTo>
                  <a:lnTo>
                    <a:pt x="43" y="383"/>
                  </a:lnTo>
                  <a:lnTo>
                    <a:pt x="43" y="385"/>
                  </a:lnTo>
                  <a:lnTo>
                    <a:pt x="45" y="393"/>
                  </a:lnTo>
                  <a:lnTo>
                    <a:pt x="43" y="395"/>
                  </a:lnTo>
                  <a:lnTo>
                    <a:pt x="43" y="397"/>
                  </a:lnTo>
                  <a:lnTo>
                    <a:pt x="41" y="402"/>
                  </a:lnTo>
                  <a:lnTo>
                    <a:pt x="38" y="402"/>
                  </a:lnTo>
                  <a:lnTo>
                    <a:pt x="36" y="409"/>
                  </a:lnTo>
                  <a:lnTo>
                    <a:pt x="29" y="409"/>
                  </a:lnTo>
                  <a:lnTo>
                    <a:pt x="29" y="414"/>
                  </a:lnTo>
                  <a:lnTo>
                    <a:pt x="24" y="416"/>
                  </a:lnTo>
                  <a:lnTo>
                    <a:pt x="24" y="418"/>
                  </a:lnTo>
                  <a:lnTo>
                    <a:pt x="15" y="421"/>
                  </a:lnTo>
                  <a:lnTo>
                    <a:pt x="17" y="426"/>
                  </a:lnTo>
                  <a:lnTo>
                    <a:pt x="15" y="430"/>
                  </a:lnTo>
                  <a:lnTo>
                    <a:pt x="24" y="433"/>
                  </a:lnTo>
                  <a:lnTo>
                    <a:pt x="19" y="440"/>
                  </a:lnTo>
                  <a:lnTo>
                    <a:pt x="19" y="442"/>
                  </a:lnTo>
                  <a:lnTo>
                    <a:pt x="19" y="444"/>
                  </a:lnTo>
                  <a:lnTo>
                    <a:pt x="17" y="442"/>
                  </a:lnTo>
                  <a:lnTo>
                    <a:pt x="15" y="447"/>
                  </a:lnTo>
                  <a:lnTo>
                    <a:pt x="15" y="449"/>
                  </a:lnTo>
                  <a:lnTo>
                    <a:pt x="10" y="454"/>
                  </a:lnTo>
                  <a:lnTo>
                    <a:pt x="8" y="456"/>
                  </a:lnTo>
                  <a:lnTo>
                    <a:pt x="3" y="456"/>
                  </a:lnTo>
                  <a:lnTo>
                    <a:pt x="5" y="463"/>
                  </a:lnTo>
                  <a:lnTo>
                    <a:pt x="0" y="463"/>
                  </a:lnTo>
                  <a:lnTo>
                    <a:pt x="0" y="468"/>
                  </a:lnTo>
                  <a:lnTo>
                    <a:pt x="8" y="473"/>
                  </a:lnTo>
                  <a:lnTo>
                    <a:pt x="10" y="478"/>
                  </a:lnTo>
                  <a:lnTo>
                    <a:pt x="8" y="487"/>
                  </a:lnTo>
                  <a:lnTo>
                    <a:pt x="10" y="482"/>
                  </a:lnTo>
                  <a:lnTo>
                    <a:pt x="15" y="482"/>
                  </a:lnTo>
                  <a:lnTo>
                    <a:pt x="15" y="487"/>
                  </a:lnTo>
                  <a:lnTo>
                    <a:pt x="15" y="492"/>
                  </a:lnTo>
                  <a:lnTo>
                    <a:pt x="19" y="504"/>
                  </a:lnTo>
                  <a:lnTo>
                    <a:pt x="22" y="506"/>
                  </a:lnTo>
                  <a:lnTo>
                    <a:pt x="24" y="511"/>
                  </a:lnTo>
                  <a:lnTo>
                    <a:pt x="31" y="504"/>
                  </a:lnTo>
                  <a:lnTo>
                    <a:pt x="34" y="504"/>
                  </a:lnTo>
                  <a:lnTo>
                    <a:pt x="38" y="506"/>
                  </a:lnTo>
                  <a:lnTo>
                    <a:pt x="38" y="501"/>
                  </a:lnTo>
                  <a:lnTo>
                    <a:pt x="41" y="499"/>
                  </a:lnTo>
                  <a:lnTo>
                    <a:pt x="45" y="501"/>
                  </a:lnTo>
                  <a:lnTo>
                    <a:pt x="50" y="494"/>
                  </a:lnTo>
                  <a:lnTo>
                    <a:pt x="52" y="494"/>
                  </a:lnTo>
                  <a:lnTo>
                    <a:pt x="48" y="511"/>
                  </a:lnTo>
                  <a:lnTo>
                    <a:pt x="41" y="525"/>
                  </a:lnTo>
                  <a:lnTo>
                    <a:pt x="38" y="532"/>
                  </a:lnTo>
                  <a:lnTo>
                    <a:pt x="41" y="532"/>
                  </a:lnTo>
                  <a:lnTo>
                    <a:pt x="41" y="534"/>
                  </a:lnTo>
                  <a:lnTo>
                    <a:pt x="43" y="537"/>
                  </a:lnTo>
                  <a:lnTo>
                    <a:pt x="43" y="539"/>
                  </a:lnTo>
                  <a:lnTo>
                    <a:pt x="43" y="539"/>
                  </a:lnTo>
                  <a:lnTo>
                    <a:pt x="48" y="537"/>
                  </a:lnTo>
                  <a:lnTo>
                    <a:pt x="48" y="539"/>
                  </a:lnTo>
                  <a:lnTo>
                    <a:pt x="50" y="539"/>
                  </a:lnTo>
                  <a:lnTo>
                    <a:pt x="50" y="534"/>
                  </a:lnTo>
                  <a:lnTo>
                    <a:pt x="52" y="534"/>
                  </a:lnTo>
                  <a:lnTo>
                    <a:pt x="55" y="532"/>
                  </a:lnTo>
                  <a:lnTo>
                    <a:pt x="57" y="534"/>
                  </a:lnTo>
                  <a:lnTo>
                    <a:pt x="62" y="534"/>
                  </a:lnTo>
                  <a:lnTo>
                    <a:pt x="64" y="537"/>
                  </a:lnTo>
                  <a:lnTo>
                    <a:pt x="67" y="534"/>
                  </a:lnTo>
                  <a:lnTo>
                    <a:pt x="69" y="541"/>
                  </a:lnTo>
                  <a:lnTo>
                    <a:pt x="76" y="544"/>
                  </a:lnTo>
                  <a:lnTo>
                    <a:pt x="78" y="546"/>
                  </a:lnTo>
                  <a:lnTo>
                    <a:pt x="83" y="544"/>
                  </a:lnTo>
                  <a:lnTo>
                    <a:pt x="85" y="548"/>
                  </a:lnTo>
                  <a:lnTo>
                    <a:pt x="85" y="553"/>
                  </a:lnTo>
                  <a:lnTo>
                    <a:pt x="85" y="548"/>
                  </a:lnTo>
                  <a:lnTo>
                    <a:pt x="88" y="548"/>
                  </a:lnTo>
                  <a:lnTo>
                    <a:pt x="93" y="553"/>
                  </a:lnTo>
                  <a:lnTo>
                    <a:pt x="93" y="555"/>
                  </a:lnTo>
                  <a:lnTo>
                    <a:pt x="93" y="558"/>
                  </a:lnTo>
                  <a:lnTo>
                    <a:pt x="97" y="558"/>
                  </a:lnTo>
                  <a:lnTo>
                    <a:pt x="104" y="558"/>
                  </a:lnTo>
                  <a:lnTo>
                    <a:pt x="114" y="563"/>
                  </a:lnTo>
                  <a:lnTo>
                    <a:pt x="114" y="567"/>
                  </a:lnTo>
                  <a:lnTo>
                    <a:pt x="114" y="570"/>
                  </a:lnTo>
                  <a:lnTo>
                    <a:pt x="119" y="565"/>
                  </a:lnTo>
                  <a:lnTo>
                    <a:pt x="121" y="563"/>
                  </a:lnTo>
                  <a:lnTo>
                    <a:pt x="130" y="563"/>
                  </a:lnTo>
                  <a:lnTo>
                    <a:pt x="137" y="558"/>
                  </a:lnTo>
                  <a:lnTo>
                    <a:pt x="145" y="567"/>
                  </a:lnTo>
                  <a:lnTo>
                    <a:pt x="147" y="565"/>
                  </a:lnTo>
                  <a:lnTo>
                    <a:pt x="147" y="567"/>
                  </a:lnTo>
                  <a:lnTo>
                    <a:pt x="156" y="584"/>
                  </a:lnTo>
                  <a:lnTo>
                    <a:pt x="159" y="586"/>
                  </a:lnTo>
                  <a:lnTo>
                    <a:pt x="161" y="586"/>
                  </a:lnTo>
                  <a:lnTo>
                    <a:pt x="163" y="591"/>
                  </a:lnTo>
                  <a:lnTo>
                    <a:pt x="171" y="596"/>
                  </a:lnTo>
                  <a:lnTo>
                    <a:pt x="171" y="603"/>
                  </a:lnTo>
                  <a:lnTo>
                    <a:pt x="168" y="605"/>
                  </a:lnTo>
                  <a:lnTo>
                    <a:pt x="168" y="607"/>
                  </a:lnTo>
                  <a:lnTo>
                    <a:pt x="175" y="615"/>
                  </a:lnTo>
                  <a:lnTo>
                    <a:pt x="175" y="617"/>
                  </a:lnTo>
                  <a:lnTo>
                    <a:pt x="171" y="619"/>
                  </a:lnTo>
                  <a:lnTo>
                    <a:pt x="175" y="624"/>
                  </a:lnTo>
                  <a:lnTo>
                    <a:pt x="178" y="629"/>
                  </a:lnTo>
                  <a:lnTo>
                    <a:pt x="178" y="626"/>
                  </a:lnTo>
                  <a:lnTo>
                    <a:pt x="182" y="626"/>
                  </a:lnTo>
                  <a:lnTo>
                    <a:pt x="187" y="624"/>
                  </a:lnTo>
                  <a:lnTo>
                    <a:pt x="194" y="619"/>
                  </a:lnTo>
                  <a:lnTo>
                    <a:pt x="208" y="626"/>
                  </a:lnTo>
                  <a:lnTo>
                    <a:pt x="213" y="629"/>
                  </a:lnTo>
                  <a:lnTo>
                    <a:pt x="218" y="626"/>
                  </a:lnTo>
                  <a:lnTo>
                    <a:pt x="220" y="629"/>
                  </a:lnTo>
                  <a:lnTo>
                    <a:pt x="227" y="643"/>
                  </a:lnTo>
                  <a:lnTo>
                    <a:pt x="230" y="645"/>
                  </a:lnTo>
                  <a:lnTo>
                    <a:pt x="241" y="650"/>
                  </a:lnTo>
                  <a:lnTo>
                    <a:pt x="251" y="638"/>
                  </a:lnTo>
                  <a:lnTo>
                    <a:pt x="251" y="636"/>
                  </a:lnTo>
                  <a:lnTo>
                    <a:pt x="251" y="633"/>
                  </a:lnTo>
                  <a:lnTo>
                    <a:pt x="256" y="629"/>
                  </a:lnTo>
                  <a:lnTo>
                    <a:pt x="258" y="629"/>
                  </a:lnTo>
                  <a:lnTo>
                    <a:pt x="260" y="633"/>
                  </a:lnTo>
                  <a:lnTo>
                    <a:pt x="267" y="636"/>
                  </a:lnTo>
                  <a:lnTo>
                    <a:pt x="277" y="640"/>
                  </a:lnTo>
                  <a:lnTo>
                    <a:pt x="286" y="659"/>
                  </a:lnTo>
                  <a:lnTo>
                    <a:pt x="291" y="662"/>
                  </a:lnTo>
                  <a:lnTo>
                    <a:pt x="305" y="662"/>
                  </a:lnTo>
                  <a:lnTo>
                    <a:pt x="305" y="657"/>
                  </a:lnTo>
                  <a:lnTo>
                    <a:pt x="312" y="655"/>
                  </a:lnTo>
                  <a:lnTo>
                    <a:pt x="317" y="650"/>
                  </a:lnTo>
                  <a:lnTo>
                    <a:pt x="319" y="652"/>
                  </a:lnTo>
                  <a:lnTo>
                    <a:pt x="324" y="645"/>
                  </a:lnTo>
                  <a:lnTo>
                    <a:pt x="331" y="652"/>
                  </a:lnTo>
                  <a:lnTo>
                    <a:pt x="336" y="652"/>
                  </a:lnTo>
                  <a:lnTo>
                    <a:pt x="341" y="662"/>
                  </a:lnTo>
                  <a:lnTo>
                    <a:pt x="348" y="659"/>
                  </a:lnTo>
                  <a:lnTo>
                    <a:pt x="350" y="662"/>
                  </a:lnTo>
                  <a:lnTo>
                    <a:pt x="352" y="664"/>
                  </a:lnTo>
                  <a:lnTo>
                    <a:pt x="350" y="669"/>
                  </a:lnTo>
                  <a:lnTo>
                    <a:pt x="352" y="671"/>
                  </a:lnTo>
                  <a:lnTo>
                    <a:pt x="355" y="671"/>
                  </a:lnTo>
                  <a:lnTo>
                    <a:pt x="357" y="676"/>
                  </a:lnTo>
                  <a:lnTo>
                    <a:pt x="362" y="676"/>
                  </a:lnTo>
                  <a:lnTo>
                    <a:pt x="364" y="669"/>
                  </a:lnTo>
                  <a:lnTo>
                    <a:pt x="367" y="669"/>
                  </a:lnTo>
                  <a:lnTo>
                    <a:pt x="364" y="676"/>
                  </a:lnTo>
                  <a:lnTo>
                    <a:pt x="367" y="681"/>
                  </a:lnTo>
                  <a:lnTo>
                    <a:pt x="364" y="681"/>
                  </a:lnTo>
                  <a:lnTo>
                    <a:pt x="362" y="685"/>
                  </a:lnTo>
                  <a:lnTo>
                    <a:pt x="362" y="685"/>
                  </a:lnTo>
                  <a:lnTo>
                    <a:pt x="352" y="697"/>
                  </a:lnTo>
                  <a:lnTo>
                    <a:pt x="352" y="702"/>
                  </a:lnTo>
                  <a:lnTo>
                    <a:pt x="352" y="714"/>
                  </a:lnTo>
                  <a:lnTo>
                    <a:pt x="352" y="728"/>
                  </a:lnTo>
                  <a:lnTo>
                    <a:pt x="355" y="733"/>
                  </a:lnTo>
                  <a:lnTo>
                    <a:pt x="374" y="749"/>
                  </a:lnTo>
                  <a:lnTo>
                    <a:pt x="374" y="752"/>
                  </a:lnTo>
                  <a:lnTo>
                    <a:pt x="376" y="754"/>
                  </a:lnTo>
                  <a:lnTo>
                    <a:pt x="378" y="749"/>
                  </a:lnTo>
                  <a:lnTo>
                    <a:pt x="381" y="749"/>
                  </a:lnTo>
                  <a:lnTo>
                    <a:pt x="381" y="749"/>
                  </a:lnTo>
                  <a:lnTo>
                    <a:pt x="383" y="749"/>
                  </a:lnTo>
                  <a:lnTo>
                    <a:pt x="385" y="737"/>
                  </a:lnTo>
                  <a:lnTo>
                    <a:pt x="388" y="733"/>
                  </a:lnTo>
                  <a:lnTo>
                    <a:pt x="388" y="733"/>
                  </a:lnTo>
                  <a:lnTo>
                    <a:pt x="395" y="740"/>
                  </a:lnTo>
                  <a:lnTo>
                    <a:pt x="400" y="759"/>
                  </a:lnTo>
                  <a:lnTo>
                    <a:pt x="409" y="768"/>
                  </a:lnTo>
                  <a:lnTo>
                    <a:pt x="404" y="775"/>
                  </a:lnTo>
                  <a:lnTo>
                    <a:pt x="409" y="780"/>
                  </a:lnTo>
                  <a:lnTo>
                    <a:pt x="409" y="789"/>
                  </a:lnTo>
                  <a:lnTo>
                    <a:pt x="411" y="792"/>
                  </a:lnTo>
                  <a:lnTo>
                    <a:pt x="414" y="787"/>
                  </a:lnTo>
                  <a:lnTo>
                    <a:pt x="419" y="787"/>
                  </a:lnTo>
                  <a:lnTo>
                    <a:pt x="423" y="796"/>
                  </a:lnTo>
                  <a:lnTo>
                    <a:pt x="430" y="801"/>
                  </a:lnTo>
                  <a:lnTo>
                    <a:pt x="437" y="803"/>
                  </a:lnTo>
                  <a:lnTo>
                    <a:pt x="440" y="815"/>
                  </a:lnTo>
                  <a:lnTo>
                    <a:pt x="445" y="820"/>
                  </a:lnTo>
                  <a:lnTo>
                    <a:pt x="447" y="825"/>
                  </a:lnTo>
                  <a:lnTo>
                    <a:pt x="449" y="827"/>
                  </a:lnTo>
                  <a:lnTo>
                    <a:pt x="452" y="834"/>
                  </a:lnTo>
                  <a:lnTo>
                    <a:pt x="454" y="834"/>
                  </a:lnTo>
                  <a:lnTo>
                    <a:pt x="454" y="839"/>
                  </a:lnTo>
                  <a:lnTo>
                    <a:pt x="456" y="839"/>
                  </a:lnTo>
                  <a:lnTo>
                    <a:pt x="454" y="839"/>
                  </a:lnTo>
                  <a:lnTo>
                    <a:pt x="456" y="844"/>
                  </a:lnTo>
                  <a:lnTo>
                    <a:pt x="459" y="844"/>
                  </a:lnTo>
                  <a:lnTo>
                    <a:pt x="461" y="844"/>
                  </a:lnTo>
                  <a:lnTo>
                    <a:pt x="459" y="851"/>
                  </a:lnTo>
                  <a:lnTo>
                    <a:pt x="463" y="853"/>
                  </a:lnTo>
                  <a:lnTo>
                    <a:pt x="466" y="853"/>
                  </a:lnTo>
                  <a:lnTo>
                    <a:pt x="463" y="855"/>
                  </a:lnTo>
                  <a:lnTo>
                    <a:pt x="466" y="855"/>
                  </a:lnTo>
                  <a:lnTo>
                    <a:pt x="463" y="858"/>
                  </a:lnTo>
                  <a:lnTo>
                    <a:pt x="466" y="860"/>
                  </a:lnTo>
                  <a:lnTo>
                    <a:pt x="461" y="867"/>
                  </a:lnTo>
                  <a:lnTo>
                    <a:pt x="456" y="865"/>
                  </a:lnTo>
                  <a:lnTo>
                    <a:pt x="449" y="872"/>
                  </a:lnTo>
                  <a:lnTo>
                    <a:pt x="449" y="874"/>
                  </a:lnTo>
                  <a:lnTo>
                    <a:pt x="452" y="874"/>
                  </a:lnTo>
                  <a:lnTo>
                    <a:pt x="456" y="881"/>
                  </a:lnTo>
                  <a:lnTo>
                    <a:pt x="456" y="886"/>
                  </a:lnTo>
                  <a:lnTo>
                    <a:pt x="461" y="893"/>
                  </a:lnTo>
                  <a:lnTo>
                    <a:pt x="468" y="881"/>
                  </a:lnTo>
                  <a:lnTo>
                    <a:pt x="471" y="879"/>
                  </a:lnTo>
                  <a:lnTo>
                    <a:pt x="475" y="879"/>
                  </a:lnTo>
                  <a:lnTo>
                    <a:pt x="475" y="874"/>
                  </a:lnTo>
                  <a:lnTo>
                    <a:pt x="478" y="872"/>
                  </a:lnTo>
                  <a:lnTo>
                    <a:pt x="487" y="877"/>
                  </a:lnTo>
                  <a:lnTo>
                    <a:pt x="489" y="872"/>
                  </a:lnTo>
                  <a:lnTo>
                    <a:pt x="492" y="872"/>
                  </a:lnTo>
                  <a:lnTo>
                    <a:pt x="492" y="874"/>
                  </a:lnTo>
                  <a:lnTo>
                    <a:pt x="489" y="879"/>
                  </a:lnTo>
                  <a:lnTo>
                    <a:pt x="494" y="886"/>
                  </a:lnTo>
                  <a:lnTo>
                    <a:pt x="492" y="891"/>
                  </a:lnTo>
                  <a:lnTo>
                    <a:pt x="494" y="891"/>
                  </a:lnTo>
                  <a:lnTo>
                    <a:pt x="494" y="896"/>
                  </a:lnTo>
                  <a:lnTo>
                    <a:pt x="494" y="896"/>
                  </a:lnTo>
                  <a:lnTo>
                    <a:pt x="494" y="903"/>
                  </a:lnTo>
                  <a:lnTo>
                    <a:pt x="499" y="903"/>
                  </a:lnTo>
                  <a:lnTo>
                    <a:pt x="499" y="905"/>
                  </a:lnTo>
                  <a:lnTo>
                    <a:pt x="520" y="905"/>
                  </a:lnTo>
                  <a:lnTo>
                    <a:pt x="527" y="907"/>
                  </a:lnTo>
                  <a:lnTo>
                    <a:pt x="532" y="914"/>
                  </a:lnTo>
                  <a:lnTo>
                    <a:pt x="534" y="910"/>
                  </a:lnTo>
                  <a:lnTo>
                    <a:pt x="537" y="910"/>
                  </a:lnTo>
                  <a:lnTo>
                    <a:pt x="541" y="919"/>
                  </a:lnTo>
                  <a:lnTo>
                    <a:pt x="548" y="929"/>
                  </a:lnTo>
                  <a:lnTo>
                    <a:pt x="548" y="938"/>
                  </a:lnTo>
                  <a:lnTo>
                    <a:pt x="546" y="948"/>
                  </a:lnTo>
                  <a:lnTo>
                    <a:pt x="553" y="952"/>
                  </a:lnTo>
                  <a:lnTo>
                    <a:pt x="556" y="950"/>
                  </a:lnTo>
                  <a:lnTo>
                    <a:pt x="560" y="950"/>
                  </a:lnTo>
                  <a:lnTo>
                    <a:pt x="577" y="943"/>
                  </a:lnTo>
                  <a:lnTo>
                    <a:pt x="591" y="943"/>
                  </a:lnTo>
                  <a:lnTo>
                    <a:pt x="598" y="940"/>
                  </a:lnTo>
                  <a:lnTo>
                    <a:pt x="608" y="943"/>
                  </a:lnTo>
                  <a:lnTo>
                    <a:pt x="608" y="943"/>
                  </a:lnTo>
                  <a:lnTo>
                    <a:pt x="612" y="938"/>
                  </a:lnTo>
                  <a:lnTo>
                    <a:pt x="622" y="943"/>
                  </a:lnTo>
                  <a:lnTo>
                    <a:pt x="624" y="940"/>
                  </a:lnTo>
                  <a:lnTo>
                    <a:pt x="631" y="943"/>
                  </a:lnTo>
                  <a:lnTo>
                    <a:pt x="641" y="938"/>
                  </a:lnTo>
                  <a:lnTo>
                    <a:pt x="648" y="952"/>
                  </a:lnTo>
                  <a:lnTo>
                    <a:pt x="664" y="950"/>
                  </a:lnTo>
                  <a:lnTo>
                    <a:pt x="669" y="948"/>
                  </a:lnTo>
                  <a:lnTo>
                    <a:pt x="671" y="950"/>
                  </a:lnTo>
                  <a:lnTo>
                    <a:pt x="676" y="962"/>
                  </a:lnTo>
                  <a:lnTo>
                    <a:pt x="686" y="976"/>
                  </a:lnTo>
                  <a:lnTo>
                    <a:pt x="693" y="981"/>
                  </a:lnTo>
                  <a:lnTo>
                    <a:pt x="702" y="976"/>
                  </a:lnTo>
                  <a:lnTo>
                    <a:pt x="704" y="976"/>
                  </a:lnTo>
                  <a:lnTo>
                    <a:pt x="709" y="983"/>
                  </a:lnTo>
                  <a:lnTo>
                    <a:pt x="728" y="990"/>
                  </a:lnTo>
                  <a:lnTo>
                    <a:pt x="733" y="990"/>
                  </a:lnTo>
                  <a:lnTo>
                    <a:pt x="737" y="981"/>
                  </a:lnTo>
                  <a:lnTo>
                    <a:pt x="742" y="981"/>
                  </a:lnTo>
                  <a:lnTo>
                    <a:pt x="754" y="983"/>
                  </a:lnTo>
                  <a:lnTo>
                    <a:pt x="761" y="985"/>
                  </a:lnTo>
                  <a:lnTo>
                    <a:pt x="763" y="990"/>
                  </a:lnTo>
                  <a:lnTo>
                    <a:pt x="763" y="1014"/>
                  </a:lnTo>
                  <a:lnTo>
                    <a:pt x="768" y="1018"/>
                  </a:lnTo>
                  <a:lnTo>
                    <a:pt x="773" y="1030"/>
                  </a:lnTo>
                  <a:lnTo>
                    <a:pt x="778" y="1033"/>
                  </a:lnTo>
                  <a:lnTo>
                    <a:pt x="785" y="1037"/>
                  </a:lnTo>
                  <a:lnTo>
                    <a:pt x="792" y="1037"/>
                  </a:lnTo>
                  <a:lnTo>
                    <a:pt x="794" y="1047"/>
                  </a:lnTo>
                  <a:lnTo>
                    <a:pt x="797" y="1051"/>
                  </a:lnTo>
                  <a:lnTo>
                    <a:pt x="794" y="1051"/>
                  </a:lnTo>
                  <a:lnTo>
                    <a:pt x="797" y="1054"/>
                  </a:lnTo>
                  <a:lnTo>
                    <a:pt x="801" y="1054"/>
                  </a:lnTo>
                  <a:lnTo>
                    <a:pt x="804" y="1066"/>
                  </a:lnTo>
                  <a:lnTo>
                    <a:pt x="797" y="1087"/>
                  </a:lnTo>
                  <a:lnTo>
                    <a:pt x="804" y="1087"/>
                  </a:lnTo>
                  <a:lnTo>
                    <a:pt x="808" y="1089"/>
                  </a:lnTo>
                  <a:lnTo>
                    <a:pt x="815" y="1094"/>
                  </a:lnTo>
                  <a:lnTo>
                    <a:pt x="820" y="1094"/>
                  </a:lnTo>
                  <a:lnTo>
                    <a:pt x="825" y="1099"/>
                  </a:lnTo>
                  <a:lnTo>
                    <a:pt x="830" y="1094"/>
                  </a:lnTo>
                  <a:lnTo>
                    <a:pt x="846" y="1103"/>
                  </a:lnTo>
                  <a:lnTo>
                    <a:pt x="856" y="1103"/>
                  </a:lnTo>
                  <a:lnTo>
                    <a:pt x="856" y="1099"/>
                  </a:lnTo>
                  <a:lnTo>
                    <a:pt x="860" y="1094"/>
                  </a:lnTo>
                  <a:lnTo>
                    <a:pt x="874" y="1089"/>
                  </a:lnTo>
                  <a:lnTo>
                    <a:pt x="877" y="1085"/>
                  </a:lnTo>
                  <a:lnTo>
                    <a:pt x="877" y="1077"/>
                  </a:lnTo>
                  <a:lnTo>
                    <a:pt x="879" y="1075"/>
                  </a:lnTo>
                  <a:lnTo>
                    <a:pt x="882" y="1070"/>
                  </a:lnTo>
                  <a:lnTo>
                    <a:pt x="891" y="1066"/>
                  </a:lnTo>
                  <a:lnTo>
                    <a:pt x="886" y="1061"/>
                  </a:lnTo>
                  <a:lnTo>
                    <a:pt x="891" y="1059"/>
                  </a:lnTo>
                  <a:lnTo>
                    <a:pt x="896" y="1059"/>
                  </a:lnTo>
                  <a:lnTo>
                    <a:pt x="898" y="1051"/>
                  </a:lnTo>
                  <a:lnTo>
                    <a:pt x="910" y="1047"/>
                  </a:lnTo>
                  <a:lnTo>
                    <a:pt x="915" y="1037"/>
                  </a:lnTo>
                  <a:lnTo>
                    <a:pt x="917" y="1035"/>
                  </a:lnTo>
                  <a:lnTo>
                    <a:pt x="922" y="1028"/>
                  </a:lnTo>
                  <a:lnTo>
                    <a:pt x="926" y="1028"/>
                  </a:lnTo>
                  <a:lnTo>
                    <a:pt x="929" y="1028"/>
                  </a:lnTo>
                  <a:lnTo>
                    <a:pt x="931" y="1023"/>
                  </a:lnTo>
                  <a:lnTo>
                    <a:pt x="926" y="1018"/>
                  </a:lnTo>
                  <a:lnTo>
                    <a:pt x="926" y="1014"/>
                  </a:lnTo>
                  <a:lnTo>
                    <a:pt x="924" y="1009"/>
                  </a:lnTo>
                  <a:lnTo>
                    <a:pt x="922" y="1004"/>
                  </a:lnTo>
                  <a:lnTo>
                    <a:pt x="924" y="1000"/>
                  </a:lnTo>
                  <a:lnTo>
                    <a:pt x="929" y="997"/>
                  </a:lnTo>
                  <a:lnTo>
                    <a:pt x="929" y="995"/>
                  </a:lnTo>
                  <a:lnTo>
                    <a:pt x="931" y="990"/>
                  </a:lnTo>
                  <a:lnTo>
                    <a:pt x="936" y="988"/>
                  </a:lnTo>
                  <a:lnTo>
                    <a:pt x="936" y="985"/>
                  </a:lnTo>
                  <a:lnTo>
                    <a:pt x="950" y="981"/>
                  </a:lnTo>
                  <a:lnTo>
                    <a:pt x="957" y="985"/>
                  </a:lnTo>
                  <a:lnTo>
                    <a:pt x="964" y="981"/>
                  </a:lnTo>
                  <a:lnTo>
                    <a:pt x="969" y="981"/>
                  </a:lnTo>
                  <a:lnTo>
                    <a:pt x="969" y="981"/>
                  </a:lnTo>
                  <a:lnTo>
                    <a:pt x="971" y="985"/>
                  </a:lnTo>
                  <a:lnTo>
                    <a:pt x="971" y="995"/>
                  </a:lnTo>
                  <a:lnTo>
                    <a:pt x="981" y="1000"/>
                  </a:lnTo>
                  <a:lnTo>
                    <a:pt x="990" y="995"/>
                  </a:lnTo>
                  <a:lnTo>
                    <a:pt x="997" y="1000"/>
                  </a:lnTo>
                  <a:lnTo>
                    <a:pt x="997" y="995"/>
                  </a:lnTo>
                  <a:lnTo>
                    <a:pt x="1007" y="995"/>
                  </a:lnTo>
                  <a:lnTo>
                    <a:pt x="1009" y="992"/>
                  </a:lnTo>
                  <a:lnTo>
                    <a:pt x="1014" y="992"/>
                  </a:lnTo>
                  <a:lnTo>
                    <a:pt x="1019" y="988"/>
                  </a:lnTo>
                  <a:lnTo>
                    <a:pt x="1021" y="988"/>
                  </a:lnTo>
                  <a:lnTo>
                    <a:pt x="1028" y="990"/>
                  </a:lnTo>
                  <a:lnTo>
                    <a:pt x="1028" y="995"/>
                  </a:lnTo>
                  <a:lnTo>
                    <a:pt x="1030" y="997"/>
                  </a:lnTo>
                  <a:lnTo>
                    <a:pt x="1035" y="1000"/>
                  </a:lnTo>
                  <a:lnTo>
                    <a:pt x="1047" y="995"/>
                  </a:lnTo>
                  <a:lnTo>
                    <a:pt x="1052" y="1000"/>
                  </a:lnTo>
                  <a:lnTo>
                    <a:pt x="1061" y="1011"/>
                  </a:lnTo>
                  <a:lnTo>
                    <a:pt x="1071" y="1014"/>
                  </a:lnTo>
                  <a:lnTo>
                    <a:pt x="1073" y="1011"/>
                  </a:lnTo>
                  <a:lnTo>
                    <a:pt x="1075" y="1014"/>
                  </a:lnTo>
                  <a:lnTo>
                    <a:pt x="1094" y="1000"/>
                  </a:lnTo>
                  <a:lnTo>
                    <a:pt x="1101" y="995"/>
                  </a:lnTo>
                  <a:lnTo>
                    <a:pt x="1101" y="995"/>
                  </a:lnTo>
                  <a:lnTo>
                    <a:pt x="1108" y="995"/>
                  </a:lnTo>
                  <a:lnTo>
                    <a:pt x="1115" y="985"/>
                  </a:lnTo>
                  <a:lnTo>
                    <a:pt x="1123" y="988"/>
                  </a:lnTo>
                  <a:lnTo>
                    <a:pt x="1137" y="990"/>
                  </a:lnTo>
                  <a:lnTo>
                    <a:pt x="1146" y="988"/>
                  </a:lnTo>
                  <a:lnTo>
                    <a:pt x="1146" y="985"/>
                  </a:lnTo>
                  <a:lnTo>
                    <a:pt x="1139" y="985"/>
                  </a:lnTo>
                  <a:lnTo>
                    <a:pt x="1137" y="981"/>
                  </a:lnTo>
                  <a:lnTo>
                    <a:pt x="1141" y="976"/>
                  </a:lnTo>
                  <a:lnTo>
                    <a:pt x="1141" y="971"/>
                  </a:lnTo>
                  <a:lnTo>
                    <a:pt x="1141" y="969"/>
                  </a:lnTo>
                  <a:lnTo>
                    <a:pt x="1144" y="966"/>
                  </a:lnTo>
                  <a:lnTo>
                    <a:pt x="1146" y="969"/>
                  </a:lnTo>
                  <a:lnTo>
                    <a:pt x="1151" y="964"/>
                  </a:lnTo>
                  <a:lnTo>
                    <a:pt x="1156" y="952"/>
                  </a:lnTo>
                  <a:lnTo>
                    <a:pt x="1149" y="945"/>
                  </a:lnTo>
                  <a:lnTo>
                    <a:pt x="1149" y="945"/>
                  </a:lnTo>
                  <a:close/>
                </a:path>
              </a:pathLst>
            </a:custGeom>
            <a:solidFill>
              <a:srgbClr val="433356">
                <a:lumMod val="40000"/>
                <a:lumOff val="6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65" name="Freeform 12"/>
            <p:cNvSpPr>
              <a:spLocks/>
            </p:cNvSpPr>
            <p:nvPr/>
          </p:nvSpPr>
          <p:spPr bwMode="auto">
            <a:xfrm>
              <a:off x="2305" y="2075"/>
              <a:ext cx="1079" cy="1056"/>
            </a:xfrm>
            <a:custGeom>
              <a:avLst/>
              <a:gdLst>
                <a:gd name="T0" fmla="*/ 1067 w 1079"/>
                <a:gd name="T1" fmla="*/ 407 h 1056"/>
                <a:gd name="T2" fmla="*/ 994 w 1079"/>
                <a:gd name="T3" fmla="*/ 331 h 1056"/>
                <a:gd name="T4" fmla="*/ 928 w 1079"/>
                <a:gd name="T5" fmla="*/ 265 h 1056"/>
                <a:gd name="T6" fmla="*/ 862 w 1079"/>
                <a:gd name="T7" fmla="*/ 218 h 1056"/>
                <a:gd name="T8" fmla="*/ 819 w 1079"/>
                <a:gd name="T9" fmla="*/ 182 h 1056"/>
                <a:gd name="T10" fmla="*/ 744 w 1079"/>
                <a:gd name="T11" fmla="*/ 222 h 1056"/>
                <a:gd name="T12" fmla="*/ 687 w 1079"/>
                <a:gd name="T13" fmla="*/ 147 h 1056"/>
                <a:gd name="T14" fmla="*/ 652 w 1079"/>
                <a:gd name="T15" fmla="*/ 111 h 1056"/>
                <a:gd name="T16" fmla="*/ 623 w 1079"/>
                <a:gd name="T17" fmla="*/ 83 h 1056"/>
                <a:gd name="T18" fmla="*/ 578 w 1079"/>
                <a:gd name="T19" fmla="*/ 76 h 1056"/>
                <a:gd name="T20" fmla="*/ 543 w 1079"/>
                <a:gd name="T21" fmla="*/ 59 h 1056"/>
                <a:gd name="T22" fmla="*/ 486 w 1079"/>
                <a:gd name="T23" fmla="*/ 0 h 1056"/>
                <a:gd name="T24" fmla="*/ 437 w 1079"/>
                <a:gd name="T25" fmla="*/ 26 h 1056"/>
                <a:gd name="T26" fmla="*/ 422 w 1079"/>
                <a:gd name="T27" fmla="*/ 69 h 1056"/>
                <a:gd name="T28" fmla="*/ 385 w 1079"/>
                <a:gd name="T29" fmla="*/ 83 h 1056"/>
                <a:gd name="T30" fmla="*/ 323 w 1079"/>
                <a:gd name="T31" fmla="*/ 100 h 1056"/>
                <a:gd name="T32" fmla="*/ 281 w 1079"/>
                <a:gd name="T33" fmla="*/ 100 h 1056"/>
                <a:gd name="T34" fmla="*/ 250 w 1079"/>
                <a:gd name="T35" fmla="*/ 144 h 1056"/>
                <a:gd name="T36" fmla="*/ 285 w 1079"/>
                <a:gd name="T37" fmla="*/ 222 h 1056"/>
                <a:gd name="T38" fmla="*/ 250 w 1079"/>
                <a:gd name="T39" fmla="*/ 255 h 1056"/>
                <a:gd name="T40" fmla="*/ 222 w 1079"/>
                <a:gd name="T41" fmla="*/ 272 h 1056"/>
                <a:gd name="T42" fmla="*/ 191 w 1079"/>
                <a:gd name="T43" fmla="*/ 248 h 1056"/>
                <a:gd name="T44" fmla="*/ 134 w 1079"/>
                <a:gd name="T45" fmla="*/ 248 h 1056"/>
                <a:gd name="T46" fmla="*/ 96 w 1079"/>
                <a:gd name="T47" fmla="*/ 263 h 1056"/>
                <a:gd name="T48" fmla="*/ 49 w 1079"/>
                <a:gd name="T49" fmla="*/ 305 h 1056"/>
                <a:gd name="T50" fmla="*/ 44 w 1079"/>
                <a:gd name="T51" fmla="*/ 355 h 1056"/>
                <a:gd name="T52" fmla="*/ 16 w 1079"/>
                <a:gd name="T53" fmla="*/ 435 h 1056"/>
                <a:gd name="T54" fmla="*/ 4 w 1079"/>
                <a:gd name="T55" fmla="*/ 477 h 1056"/>
                <a:gd name="T56" fmla="*/ 9 w 1079"/>
                <a:gd name="T57" fmla="*/ 532 h 1056"/>
                <a:gd name="T58" fmla="*/ 49 w 1079"/>
                <a:gd name="T59" fmla="*/ 605 h 1056"/>
                <a:gd name="T60" fmla="*/ 106 w 1079"/>
                <a:gd name="T61" fmla="*/ 624 h 1056"/>
                <a:gd name="T62" fmla="*/ 146 w 1079"/>
                <a:gd name="T63" fmla="*/ 657 h 1056"/>
                <a:gd name="T64" fmla="*/ 207 w 1079"/>
                <a:gd name="T65" fmla="*/ 688 h 1056"/>
                <a:gd name="T66" fmla="*/ 274 w 1079"/>
                <a:gd name="T67" fmla="*/ 711 h 1056"/>
                <a:gd name="T68" fmla="*/ 283 w 1079"/>
                <a:gd name="T69" fmla="*/ 768 h 1056"/>
                <a:gd name="T70" fmla="*/ 318 w 1079"/>
                <a:gd name="T71" fmla="*/ 810 h 1056"/>
                <a:gd name="T72" fmla="*/ 370 w 1079"/>
                <a:gd name="T73" fmla="*/ 829 h 1056"/>
                <a:gd name="T74" fmla="*/ 439 w 1079"/>
                <a:gd name="T75" fmla="*/ 832 h 1056"/>
                <a:gd name="T76" fmla="*/ 453 w 1079"/>
                <a:gd name="T77" fmla="*/ 895 h 1056"/>
                <a:gd name="T78" fmla="*/ 408 w 1079"/>
                <a:gd name="T79" fmla="*/ 929 h 1056"/>
                <a:gd name="T80" fmla="*/ 368 w 1079"/>
                <a:gd name="T81" fmla="*/ 964 h 1056"/>
                <a:gd name="T82" fmla="*/ 418 w 1079"/>
                <a:gd name="T83" fmla="*/ 1011 h 1056"/>
                <a:gd name="T84" fmla="*/ 455 w 1079"/>
                <a:gd name="T85" fmla="*/ 1037 h 1056"/>
                <a:gd name="T86" fmla="*/ 491 w 1079"/>
                <a:gd name="T87" fmla="*/ 1028 h 1056"/>
                <a:gd name="T88" fmla="*/ 538 w 1079"/>
                <a:gd name="T89" fmla="*/ 1035 h 1056"/>
                <a:gd name="T90" fmla="*/ 588 w 1079"/>
                <a:gd name="T91" fmla="*/ 997 h 1056"/>
                <a:gd name="T92" fmla="*/ 642 w 1079"/>
                <a:gd name="T93" fmla="*/ 981 h 1056"/>
                <a:gd name="T94" fmla="*/ 692 w 1079"/>
                <a:gd name="T95" fmla="*/ 959 h 1056"/>
                <a:gd name="T96" fmla="*/ 713 w 1079"/>
                <a:gd name="T97" fmla="*/ 973 h 1056"/>
                <a:gd name="T98" fmla="*/ 767 w 1079"/>
                <a:gd name="T99" fmla="*/ 973 h 1056"/>
                <a:gd name="T100" fmla="*/ 817 w 1079"/>
                <a:gd name="T101" fmla="*/ 978 h 1056"/>
                <a:gd name="T102" fmla="*/ 866 w 1079"/>
                <a:gd name="T103" fmla="*/ 952 h 1056"/>
                <a:gd name="T104" fmla="*/ 923 w 1079"/>
                <a:gd name="T105" fmla="*/ 907 h 1056"/>
                <a:gd name="T106" fmla="*/ 914 w 1079"/>
                <a:gd name="T107" fmla="*/ 872 h 1056"/>
                <a:gd name="T108" fmla="*/ 937 w 1079"/>
                <a:gd name="T109" fmla="*/ 818 h 1056"/>
                <a:gd name="T110" fmla="*/ 947 w 1079"/>
                <a:gd name="T111" fmla="*/ 754 h 1056"/>
                <a:gd name="T112" fmla="*/ 956 w 1079"/>
                <a:gd name="T113" fmla="*/ 704 h 1056"/>
                <a:gd name="T114" fmla="*/ 999 w 1079"/>
                <a:gd name="T115" fmla="*/ 657 h 1056"/>
                <a:gd name="T116" fmla="*/ 1037 w 1079"/>
                <a:gd name="T117" fmla="*/ 622 h 1056"/>
                <a:gd name="T118" fmla="*/ 1032 w 1079"/>
                <a:gd name="T119" fmla="*/ 553 h 1056"/>
                <a:gd name="T120" fmla="*/ 1037 w 1079"/>
                <a:gd name="T121" fmla="*/ 48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9" h="1056">
                  <a:moveTo>
                    <a:pt x="1079" y="451"/>
                  </a:moveTo>
                  <a:lnTo>
                    <a:pt x="1074" y="444"/>
                  </a:lnTo>
                  <a:lnTo>
                    <a:pt x="1065" y="440"/>
                  </a:lnTo>
                  <a:lnTo>
                    <a:pt x="1065" y="440"/>
                  </a:lnTo>
                  <a:lnTo>
                    <a:pt x="1060" y="440"/>
                  </a:lnTo>
                  <a:lnTo>
                    <a:pt x="1058" y="435"/>
                  </a:lnTo>
                  <a:lnTo>
                    <a:pt x="1055" y="435"/>
                  </a:lnTo>
                  <a:lnTo>
                    <a:pt x="1055" y="433"/>
                  </a:lnTo>
                  <a:lnTo>
                    <a:pt x="1053" y="433"/>
                  </a:lnTo>
                  <a:lnTo>
                    <a:pt x="1053" y="428"/>
                  </a:lnTo>
                  <a:lnTo>
                    <a:pt x="1051" y="425"/>
                  </a:lnTo>
                  <a:lnTo>
                    <a:pt x="1051" y="423"/>
                  </a:lnTo>
                  <a:lnTo>
                    <a:pt x="1058" y="423"/>
                  </a:lnTo>
                  <a:lnTo>
                    <a:pt x="1060" y="421"/>
                  </a:lnTo>
                  <a:lnTo>
                    <a:pt x="1065" y="414"/>
                  </a:lnTo>
                  <a:lnTo>
                    <a:pt x="1065" y="407"/>
                  </a:lnTo>
                  <a:lnTo>
                    <a:pt x="1065" y="407"/>
                  </a:lnTo>
                  <a:lnTo>
                    <a:pt x="1067" y="407"/>
                  </a:lnTo>
                  <a:lnTo>
                    <a:pt x="1067" y="397"/>
                  </a:lnTo>
                  <a:lnTo>
                    <a:pt x="1065" y="392"/>
                  </a:lnTo>
                  <a:lnTo>
                    <a:pt x="1058" y="378"/>
                  </a:lnTo>
                  <a:lnTo>
                    <a:pt x="1058" y="374"/>
                  </a:lnTo>
                  <a:lnTo>
                    <a:pt x="1053" y="366"/>
                  </a:lnTo>
                  <a:lnTo>
                    <a:pt x="1046" y="366"/>
                  </a:lnTo>
                  <a:lnTo>
                    <a:pt x="1041" y="359"/>
                  </a:lnTo>
                  <a:lnTo>
                    <a:pt x="1041" y="352"/>
                  </a:lnTo>
                  <a:lnTo>
                    <a:pt x="1034" y="350"/>
                  </a:lnTo>
                  <a:lnTo>
                    <a:pt x="1027" y="350"/>
                  </a:lnTo>
                  <a:lnTo>
                    <a:pt x="1020" y="343"/>
                  </a:lnTo>
                  <a:lnTo>
                    <a:pt x="1018" y="343"/>
                  </a:lnTo>
                  <a:lnTo>
                    <a:pt x="1011" y="338"/>
                  </a:lnTo>
                  <a:lnTo>
                    <a:pt x="1008" y="343"/>
                  </a:lnTo>
                  <a:lnTo>
                    <a:pt x="1004" y="343"/>
                  </a:lnTo>
                  <a:lnTo>
                    <a:pt x="999" y="340"/>
                  </a:lnTo>
                  <a:lnTo>
                    <a:pt x="999" y="333"/>
                  </a:lnTo>
                  <a:lnTo>
                    <a:pt x="994" y="331"/>
                  </a:lnTo>
                  <a:lnTo>
                    <a:pt x="989" y="329"/>
                  </a:lnTo>
                  <a:lnTo>
                    <a:pt x="992" y="319"/>
                  </a:lnTo>
                  <a:lnTo>
                    <a:pt x="987" y="314"/>
                  </a:lnTo>
                  <a:lnTo>
                    <a:pt x="982" y="307"/>
                  </a:lnTo>
                  <a:lnTo>
                    <a:pt x="975" y="293"/>
                  </a:lnTo>
                  <a:lnTo>
                    <a:pt x="970" y="288"/>
                  </a:lnTo>
                  <a:lnTo>
                    <a:pt x="963" y="286"/>
                  </a:lnTo>
                  <a:lnTo>
                    <a:pt x="956" y="281"/>
                  </a:lnTo>
                  <a:lnTo>
                    <a:pt x="956" y="281"/>
                  </a:lnTo>
                  <a:lnTo>
                    <a:pt x="954" y="281"/>
                  </a:lnTo>
                  <a:lnTo>
                    <a:pt x="949" y="281"/>
                  </a:lnTo>
                  <a:lnTo>
                    <a:pt x="949" y="277"/>
                  </a:lnTo>
                  <a:lnTo>
                    <a:pt x="944" y="272"/>
                  </a:lnTo>
                  <a:lnTo>
                    <a:pt x="942" y="267"/>
                  </a:lnTo>
                  <a:lnTo>
                    <a:pt x="940" y="267"/>
                  </a:lnTo>
                  <a:lnTo>
                    <a:pt x="937" y="272"/>
                  </a:lnTo>
                  <a:lnTo>
                    <a:pt x="935" y="272"/>
                  </a:lnTo>
                  <a:lnTo>
                    <a:pt x="928" y="265"/>
                  </a:lnTo>
                  <a:lnTo>
                    <a:pt x="926" y="260"/>
                  </a:lnTo>
                  <a:lnTo>
                    <a:pt x="918" y="260"/>
                  </a:lnTo>
                  <a:lnTo>
                    <a:pt x="914" y="263"/>
                  </a:lnTo>
                  <a:lnTo>
                    <a:pt x="911" y="263"/>
                  </a:lnTo>
                  <a:lnTo>
                    <a:pt x="914" y="258"/>
                  </a:lnTo>
                  <a:lnTo>
                    <a:pt x="909" y="253"/>
                  </a:lnTo>
                  <a:lnTo>
                    <a:pt x="907" y="248"/>
                  </a:lnTo>
                  <a:lnTo>
                    <a:pt x="897" y="253"/>
                  </a:lnTo>
                  <a:lnTo>
                    <a:pt x="888" y="248"/>
                  </a:lnTo>
                  <a:lnTo>
                    <a:pt x="888" y="251"/>
                  </a:lnTo>
                  <a:lnTo>
                    <a:pt x="885" y="248"/>
                  </a:lnTo>
                  <a:lnTo>
                    <a:pt x="881" y="253"/>
                  </a:lnTo>
                  <a:lnTo>
                    <a:pt x="876" y="248"/>
                  </a:lnTo>
                  <a:lnTo>
                    <a:pt x="874" y="234"/>
                  </a:lnTo>
                  <a:lnTo>
                    <a:pt x="869" y="227"/>
                  </a:lnTo>
                  <a:lnTo>
                    <a:pt x="869" y="225"/>
                  </a:lnTo>
                  <a:lnTo>
                    <a:pt x="866" y="222"/>
                  </a:lnTo>
                  <a:lnTo>
                    <a:pt x="862" y="218"/>
                  </a:lnTo>
                  <a:lnTo>
                    <a:pt x="862" y="218"/>
                  </a:lnTo>
                  <a:lnTo>
                    <a:pt x="857" y="215"/>
                  </a:lnTo>
                  <a:lnTo>
                    <a:pt x="852" y="215"/>
                  </a:lnTo>
                  <a:lnTo>
                    <a:pt x="850" y="213"/>
                  </a:lnTo>
                  <a:lnTo>
                    <a:pt x="848" y="218"/>
                  </a:lnTo>
                  <a:lnTo>
                    <a:pt x="845" y="215"/>
                  </a:lnTo>
                  <a:lnTo>
                    <a:pt x="838" y="213"/>
                  </a:lnTo>
                  <a:lnTo>
                    <a:pt x="838" y="211"/>
                  </a:lnTo>
                  <a:lnTo>
                    <a:pt x="833" y="211"/>
                  </a:lnTo>
                  <a:lnTo>
                    <a:pt x="829" y="208"/>
                  </a:lnTo>
                  <a:lnTo>
                    <a:pt x="819" y="199"/>
                  </a:lnTo>
                  <a:lnTo>
                    <a:pt x="819" y="194"/>
                  </a:lnTo>
                  <a:lnTo>
                    <a:pt x="822" y="194"/>
                  </a:lnTo>
                  <a:lnTo>
                    <a:pt x="819" y="189"/>
                  </a:lnTo>
                  <a:lnTo>
                    <a:pt x="822" y="187"/>
                  </a:lnTo>
                  <a:lnTo>
                    <a:pt x="824" y="185"/>
                  </a:lnTo>
                  <a:lnTo>
                    <a:pt x="819" y="187"/>
                  </a:lnTo>
                  <a:lnTo>
                    <a:pt x="819" y="182"/>
                  </a:lnTo>
                  <a:lnTo>
                    <a:pt x="815" y="182"/>
                  </a:lnTo>
                  <a:lnTo>
                    <a:pt x="812" y="189"/>
                  </a:lnTo>
                  <a:lnTo>
                    <a:pt x="796" y="201"/>
                  </a:lnTo>
                  <a:lnTo>
                    <a:pt x="791" y="211"/>
                  </a:lnTo>
                  <a:lnTo>
                    <a:pt x="793" y="220"/>
                  </a:lnTo>
                  <a:lnTo>
                    <a:pt x="791" y="220"/>
                  </a:lnTo>
                  <a:lnTo>
                    <a:pt x="791" y="222"/>
                  </a:lnTo>
                  <a:lnTo>
                    <a:pt x="779" y="220"/>
                  </a:lnTo>
                  <a:lnTo>
                    <a:pt x="781" y="234"/>
                  </a:lnTo>
                  <a:lnTo>
                    <a:pt x="774" y="234"/>
                  </a:lnTo>
                  <a:lnTo>
                    <a:pt x="774" y="237"/>
                  </a:lnTo>
                  <a:lnTo>
                    <a:pt x="770" y="237"/>
                  </a:lnTo>
                  <a:lnTo>
                    <a:pt x="765" y="234"/>
                  </a:lnTo>
                  <a:lnTo>
                    <a:pt x="760" y="234"/>
                  </a:lnTo>
                  <a:lnTo>
                    <a:pt x="755" y="234"/>
                  </a:lnTo>
                  <a:lnTo>
                    <a:pt x="753" y="234"/>
                  </a:lnTo>
                  <a:lnTo>
                    <a:pt x="746" y="225"/>
                  </a:lnTo>
                  <a:lnTo>
                    <a:pt x="744" y="222"/>
                  </a:lnTo>
                  <a:lnTo>
                    <a:pt x="744" y="220"/>
                  </a:lnTo>
                  <a:lnTo>
                    <a:pt x="739" y="220"/>
                  </a:lnTo>
                  <a:lnTo>
                    <a:pt x="729" y="211"/>
                  </a:lnTo>
                  <a:lnTo>
                    <a:pt x="722" y="211"/>
                  </a:lnTo>
                  <a:lnTo>
                    <a:pt x="713" y="201"/>
                  </a:lnTo>
                  <a:lnTo>
                    <a:pt x="713" y="199"/>
                  </a:lnTo>
                  <a:lnTo>
                    <a:pt x="708" y="192"/>
                  </a:lnTo>
                  <a:lnTo>
                    <a:pt x="718" y="180"/>
                  </a:lnTo>
                  <a:lnTo>
                    <a:pt x="722" y="177"/>
                  </a:lnTo>
                  <a:lnTo>
                    <a:pt x="722" y="166"/>
                  </a:lnTo>
                  <a:lnTo>
                    <a:pt x="718" y="168"/>
                  </a:lnTo>
                  <a:lnTo>
                    <a:pt x="713" y="173"/>
                  </a:lnTo>
                  <a:lnTo>
                    <a:pt x="711" y="168"/>
                  </a:lnTo>
                  <a:lnTo>
                    <a:pt x="699" y="163"/>
                  </a:lnTo>
                  <a:lnTo>
                    <a:pt x="694" y="152"/>
                  </a:lnTo>
                  <a:lnTo>
                    <a:pt x="692" y="152"/>
                  </a:lnTo>
                  <a:lnTo>
                    <a:pt x="692" y="149"/>
                  </a:lnTo>
                  <a:lnTo>
                    <a:pt x="687" y="147"/>
                  </a:lnTo>
                  <a:lnTo>
                    <a:pt x="685" y="144"/>
                  </a:lnTo>
                  <a:lnTo>
                    <a:pt x="680" y="144"/>
                  </a:lnTo>
                  <a:lnTo>
                    <a:pt x="678" y="140"/>
                  </a:lnTo>
                  <a:lnTo>
                    <a:pt x="675" y="142"/>
                  </a:lnTo>
                  <a:lnTo>
                    <a:pt x="675" y="144"/>
                  </a:lnTo>
                  <a:lnTo>
                    <a:pt x="673" y="142"/>
                  </a:lnTo>
                  <a:lnTo>
                    <a:pt x="668" y="144"/>
                  </a:lnTo>
                  <a:lnTo>
                    <a:pt x="666" y="144"/>
                  </a:lnTo>
                  <a:lnTo>
                    <a:pt x="663" y="142"/>
                  </a:lnTo>
                  <a:lnTo>
                    <a:pt x="666" y="135"/>
                  </a:lnTo>
                  <a:lnTo>
                    <a:pt x="663" y="135"/>
                  </a:lnTo>
                  <a:lnTo>
                    <a:pt x="668" y="123"/>
                  </a:lnTo>
                  <a:lnTo>
                    <a:pt x="670" y="116"/>
                  </a:lnTo>
                  <a:lnTo>
                    <a:pt x="666" y="116"/>
                  </a:lnTo>
                  <a:lnTo>
                    <a:pt x="666" y="121"/>
                  </a:lnTo>
                  <a:lnTo>
                    <a:pt x="661" y="116"/>
                  </a:lnTo>
                  <a:lnTo>
                    <a:pt x="656" y="116"/>
                  </a:lnTo>
                  <a:lnTo>
                    <a:pt x="652" y="111"/>
                  </a:lnTo>
                  <a:lnTo>
                    <a:pt x="642" y="111"/>
                  </a:lnTo>
                  <a:lnTo>
                    <a:pt x="642" y="114"/>
                  </a:lnTo>
                  <a:lnTo>
                    <a:pt x="635" y="109"/>
                  </a:lnTo>
                  <a:lnTo>
                    <a:pt x="637" y="107"/>
                  </a:lnTo>
                  <a:lnTo>
                    <a:pt x="635" y="102"/>
                  </a:lnTo>
                  <a:lnTo>
                    <a:pt x="633" y="102"/>
                  </a:lnTo>
                  <a:lnTo>
                    <a:pt x="630" y="102"/>
                  </a:lnTo>
                  <a:lnTo>
                    <a:pt x="630" y="102"/>
                  </a:lnTo>
                  <a:lnTo>
                    <a:pt x="628" y="102"/>
                  </a:lnTo>
                  <a:lnTo>
                    <a:pt x="628" y="100"/>
                  </a:lnTo>
                  <a:lnTo>
                    <a:pt x="628" y="100"/>
                  </a:lnTo>
                  <a:lnTo>
                    <a:pt x="630" y="97"/>
                  </a:lnTo>
                  <a:lnTo>
                    <a:pt x="628" y="97"/>
                  </a:lnTo>
                  <a:lnTo>
                    <a:pt x="628" y="95"/>
                  </a:lnTo>
                  <a:lnTo>
                    <a:pt x="626" y="95"/>
                  </a:lnTo>
                  <a:lnTo>
                    <a:pt x="626" y="88"/>
                  </a:lnTo>
                  <a:lnTo>
                    <a:pt x="623" y="88"/>
                  </a:lnTo>
                  <a:lnTo>
                    <a:pt x="623" y="83"/>
                  </a:lnTo>
                  <a:lnTo>
                    <a:pt x="618" y="88"/>
                  </a:lnTo>
                  <a:lnTo>
                    <a:pt x="614" y="88"/>
                  </a:lnTo>
                  <a:lnTo>
                    <a:pt x="614" y="83"/>
                  </a:lnTo>
                  <a:lnTo>
                    <a:pt x="609" y="85"/>
                  </a:lnTo>
                  <a:lnTo>
                    <a:pt x="607" y="81"/>
                  </a:lnTo>
                  <a:lnTo>
                    <a:pt x="607" y="78"/>
                  </a:lnTo>
                  <a:lnTo>
                    <a:pt x="609" y="78"/>
                  </a:lnTo>
                  <a:lnTo>
                    <a:pt x="609" y="74"/>
                  </a:lnTo>
                  <a:lnTo>
                    <a:pt x="600" y="74"/>
                  </a:lnTo>
                  <a:lnTo>
                    <a:pt x="600" y="74"/>
                  </a:lnTo>
                  <a:lnTo>
                    <a:pt x="597" y="74"/>
                  </a:lnTo>
                  <a:lnTo>
                    <a:pt x="595" y="71"/>
                  </a:lnTo>
                  <a:lnTo>
                    <a:pt x="592" y="64"/>
                  </a:lnTo>
                  <a:lnTo>
                    <a:pt x="590" y="69"/>
                  </a:lnTo>
                  <a:lnTo>
                    <a:pt x="588" y="76"/>
                  </a:lnTo>
                  <a:lnTo>
                    <a:pt x="581" y="76"/>
                  </a:lnTo>
                  <a:lnTo>
                    <a:pt x="581" y="74"/>
                  </a:lnTo>
                  <a:lnTo>
                    <a:pt x="578" y="76"/>
                  </a:lnTo>
                  <a:lnTo>
                    <a:pt x="576" y="69"/>
                  </a:lnTo>
                  <a:lnTo>
                    <a:pt x="576" y="64"/>
                  </a:lnTo>
                  <a:lnTo>
                    <a:pt x="571" y="64"/>
                  </a:lnTo>
                  <a:lnTo>
                    <a:pt x="571" y="69"/>
                  </a:lnTo>
                  <a:lnTo>
                    <a:pt x="566" y="69"/>
                  </a:lnTo>
                  <a:lnTo>
                    <a:pt x="566" y="69"/>
                  </a:lnTo>
                  <a:lnTo>
                    <a:pt x="562" y="69"/>
                  </a:lnTo>
                  <a:lnTo>
                    <a:pt x="562" y="69"/>
                  </a:lnTo>
                  <a:lnTo>
                    <a:pt x="557" y="69"/>
                  </a:lnTo>
                  <a:lnTo>
                    <a:pt x="552" y="66"/>
                  </a:lnTo>
                  <a:lnTo>
                    <a:pt x="550" y="69"/>
                  </a:lnTo>
                  <a:lnTo>
                    <a:pt x="548" y="64"/>
                  </a:lnTo>
                  <a:lnTo>
                    <a:pt x="545" y="69"/>
                  </a:lnTo>
                  <a:lnTo>
                    <a:pt x="545" y="64"/>
                  </a:lnTo>
                  <a:lnTo>
                    <a:pt x="543" y="69"/>
                  </a:lnTo>
                  <a:lnTo>
                    <a:pt x="543" y="66"/>
                  </a:lnTo>
                  <a:lnTo>
                    <a:pt x="545" y="64"/>
                  </a:lnTo>
                  <a:lnTo>
                    <a:pt x="543" y="59"/>
                  </a:lnTo>
                  <a:lnTo>
                    <a:pt x="545" y="57"/>
                  </a:lnTo>
                  <a:lnTo>
                    <a:pt x="543" y="57"/>
                  </a:lnTo>
                  <a:lnTo>
                    <a:pt x="540" y="55"/>
                  </a:lnTo>
                  <a:lnTo>
                    <a:pt x="538" y="55"/>
                  </a:lnTo>
                  <a:lnTo>
                    <a:pt x="533" y="50"/>
                  </a:lnTo>
                  <a:lnTo>
                    <a:pt x="533" y="50"/>
                  </a:lnTo>
                  <a:lnTo>
                    <a:pt x="536" y="45"/>
                  </a:lnTo>
                  <a:lnTo>
                    <a:pt x="529" y="45"/>
                  </a:lnTo>
                  <a:lnTo>
                    <a:pt x="529" y="41"/>
                  </a:lnTo>
                  <a:lnTo>
                    <a:pt x="529" y="38"/>
                  </a:lnTo>
                  <a:lnTo>
                    <a:pt x="524" y="38"/>
                  </a:lnTo>
                  <a:lnTo>
                    <a:pt x="515" y="26"/>
                  </a:lnTo>
                  <a:lnTo>
                    <a:pt x="510" y="26"/>
                  </a:lnTo>
                  <a:lnTo>
                    <a:pt x="505" y="22"/>
                  </a:lnTo>
                  <a:lnTo>
                    <a:pt x="503" y="17"/>
                  </a:lnTo>
                  <a:lnTo>
                    <a:pt x="500" y="12"/>
                  </a:lnTo>
                  <a:lnTo>
                    <a:pt x="496" y="10"/>
                  </a:lnTo>
                  <a:lnTo>
                    <a:pt x="486" y="0"/>
                  </a:lnTo>
                  <a:lnTo>
                    <a:pt x="484" y="0"/>
                  </a:lnTo>
                  <a:lnTo>
                    <a:pt x="484" y="7"/>
                  </a:lnTo>
                  <a:lnTo>
                    <a:pt x="479" y="12"/>
                  </a:lnTo>
                  <a:lnTo>
                    <a:pt x="477" y="7"/>
                  </a:lnTo>
                  <a:lnTo>
                    <a:pt x="467" y="10"/>
                  </a:lnTo>
                  <a:lnTo>
                    <a:pt x="467" y="10"/>
                  </a:lnTo>
                  <a:lnTo>
                    <a:pt x="470" y="12"/>
                  </a:lnTo>
                  <a:lnTo>
                    <a:pt x="467" y="12"/>
                  </a:lnTo>
                  <a:lnTo>
                    <a:pt x="467" y="17"/>
                  </a:lnTo>
                  <a:lnTo>
                    <a:pt x="463" y="19"/>
                  </a:lnTo>
                  <a:lnTo>
                    <a:pt x="460" y="19"/>
                  </a:lnTo>
                  <a:lnTo>
                    <a:pt x="460" y="22"/>
                  </a:lnTo>
                  <a:lnTo>
                    <a:pt x="458" y="22"/>
                  </a:lnTo>
                  <a:lnTo>
                    <a:pt x="455" y="17"/>
                  </a:lnTo>
                  <a:lnTo>
                    <a:pt x="451" y="12"/>
                  </a:lnTo>
                  <a:lnTo>
                    <a:pt x="448" y="15"/>
                  </a:lnTo>
                  <a:lnTo>
                    <a:pt x="437" y="24"/>
                  </a:lnTo>
                  <a:lnTo>
                    <a:pt x="437" y="26"/>
                  </a:lnTo>
                  <a:lnTo>
                    <a:pt x="432" y="26"/>
                  </a:lnTo>
                  <a:lnTo>
                    <a:pt x="429" y="31"/>
                  </a:lnTo>
                  <a:lnTo>
                    <a:pt x="425" y="36"/>
                  </a:lnTo>
                  <a:lnTo>
                    <a:pt x="425" y="41"/>
                  </a:lnTo>
                  <a:lnTo>
                    <a:pt x="425" y="45"/>
                  </a:lnTo>
                  <a:lnTo>
                    <a:pt x="429" y="45"/>
                  </a:lnTo>
                  <a:lnTo>
                    <a:pt x="434" y="45"/>
                  </a:lnTo>
                  <a:lnTo>
                    <a:pt x="432" y="50"/>
                  </a:lnTo>
                  <a:lnTo>
                    <a:pt x="434" y="52"/>
                  </a:lnTo>
                  <a:lnTo>
                    <a:pt x="434" y="57"/>
                  </a:lnTo>
                  <a:lnTo>
                    <a:pt x="439" y="59"/>
                  </a:lnTo>
                  <a:lnTo>
                    <a:pt x="434" y="62"/>
                  </a:lnTo>
                  <a:lnTo>
                    <a:pt x="434" y="64"/>
                  </a:lnTo>
                  <a:lnTo>
                    <a:pt x="432" y="69"/>
                  </a:lnTo>
                  <a:lnTo>
                    <a:pt x="429" y="69"/>
                  </a:lnTo>
                  <a:lnTo>
                    <a:pt x="425" y="71"/>
                  </a:lnTo>
                  <a:lnTo>
                    <a:pt x="425" y="74"/>
                  </a:lnTo>
                  <a:lnTo>
                    <a:pt x="422" y="69"/>
                  </a:lnTo>
                  <a:lnTo>
                    <a:pt x="420" y="69"/>
                  </a:lnTo>
                  <a:lnTo>
                    <a:pt x="420" y="69"/>
                  </a:lnTo>
                  <a:lnTo>
                    <a:pt x="415" y="69"/>
                  </a:lnTo>
                  <a:lnTo>
                    <a:pt x="408" y="64"/>
                  </a:lnTo>
                  <a:lnTo>
                    <a:pt x="408" y="69"/>
                  </a:lnTo>
                  <a:lnTo>
                    <a:pt x="406" y="69"/>
                  </a:lnTo>
                  <a:lnTo>
                    <a:pt x="401" y="64"/>
                  </a:lnTo>
                  <a:lnTo>
                    <a:pt x="401" y="59"/>
                  </a:lnTo>
                  <a:lnTo>
                    <a:pt x="401" y="59"/>
                  </a:lnTo>
                  <a:lnTo>
                    <a:pt x="399" y="59"/>
                  </a:lnTo>
                  <a:lnTo>
                    <a:pt x="394" y="64"/>
                  </a:lnTo>
                  <a:lnTo>
                    <a:pt x="389" y="69"/>
                  </a:lnTo>
                  <a:lnTo>
                    <a:pt x="387" y="76"/>
                  </a:lnTo>
                  <a:lnTo>
                    <a:pt x="389" y="78"/>
                  </a:lnTo>
                  <a:lnTo>
                    <a:pt x="385" y="81"/>
                  </a:lnTo>
                  <a:lnTo>
                    <a:pt x="385" y="88"/>
                  </a:lnTo>
                  <a:lnTo>
                    <a:pt x="385" y="88"/>
                  </a:lnTo>
                  <a:lnTo>
                    <a:pt x="385" y="83"/>
                  </a:lnTo>
                  <a:lnTo>
                    <a:pt x="380" y="81"/>
                  </a:lnTo>
                  <a:lnTo>
                    <a:pt x="370" y="88"/>
                  </a:lnTo>
                  <a:lnTo>
                    <a:pt x="363" y="83"/>
                  </a:lnTo>
                  <a:lnTo>
                    <a:pt x="356" y="85"/>
                  </a:lnTo>
                  <a:lnTo>
                    <a:pt x="347" y="92"/>
                  </a:lnTo>
                  <a:lnTo>
                    <a:pt x="347" y="90"/>
                  </a:lnTo>
                  <a:lnTo>
                    <a:pt x="344" y="92"/>
                  </a:lnTo>
                  <a:lnTo>
                    <a:pt x="340" y="90"/>
                  </a:lnTo>
                  <a:lnTo>
                    <a:pt x="337" y="90"/>
                  </a:lnTo>
                  <a:lnTo>
                    <a:pt x="337" y="88"/>
                  </a:lnTo>
                  <a:lnTo>
                    <a:pt x="335" y="92"/>
                  </a:lnTo>
                  <a:lnTo>
                    <a:pt x="335" y="90"/>
                  </a:lnTo>
                  <a:lnTo>
                    <a:pt x="333" y="90"/>
                  </a:lnTo>
                  <a:lnTo>
                    <a:pt x="328" y="90"/>
                  </a:lnTo>
                  <a:lnTo>
                    <a:pt x="326" y="97"/>
                  </a:lnTo>
                  <a:lnTo>
                    <a:pt x="323" y="92"/>
                  </a:lnTo>
                  <a:lnTo>
                    <a:pt x="321" y="95"/>
                  </a:lnTo>
                  <a:lnTo>
                    <a:pt x="323" y="100"/>
                  </a:lnTo>
                  <a:lnTo>
                    <a:pt x="314" y="102"/>
                  </a:lnTo>
                  <a:lnTo>
                    <a:pt x="314" y="100"/>
                  </a:lnTo>
                  <a:lnTo>
                    <a:pt x="311" y="102"/>
                  </a:lnTo>
                  <a:lnTo>
                    <a:pt x="309" y="100"/>
                  </a:lnTo>
                  <a:lnTo>
                    <a:pt x="307" y="102"/>
                  </a:lnTo>
                  <a:lnTo>
                    <a:pt x="307" y="100"/>
                  </a:lnTo>
                  <a:lnTo>
                    <a:pt x="300" y="100"/>
                  </a:lnTo>
                  <a:lnTo>
                    <a:pt x="300" y="97"/>
                  </a:lnTo>
                  <a:lnTo>
                    <a:pt x="307" y="92"/>
                  </a:lnTo>
                  <a:lnTo>
                    <a:pt x="304" y="88"/>
                  </a:lnTo>
                  <a:lnTo>
                    <a:pt x="302" y="88"/>
                  </a:lnTo>
                  <a:lnTo>
                    <a:pt x="300" y="92"/>
                  </a:lnTo>
                  <a:lnTo>
                    <a:pt x="295" y="90"/>
                  </a:lnTo>
                  <a:lnTo>
                    <a:pt x="292" y="95"/>
                  </a:lnTo>
                  <a:lnTo>
                    <a:pt x="288" y="95"/>
                  </a:lnTo>
                  <a:lnTo>
                    <a:pt x="285" y="92"/>
                  </a:lnTo>
                  <a:lnTo>
                    <a:pt x="281" y="100"/>
                  </a:lnTo>
                  <a:lnTo>
                    <a:pt x="281" y="100"/>
                  </a:lnTo>
                  <a:lnTo>
                    <a:pt x="281" y="102"/>
                  </a:lnTo>
                  <a:lnTo>
                    <a:pt x="283" y="104"/>
                  </a:lnTo>
                  <a:lnTo>
                    <a:pt x="281" y="107"/>
                  </a:lnTo>
                  <a:lnTo>
                    <a:pt x="283" y="109"/>
                  </a:lnTo>
                  <a:lnTo>
                    <a:pt x="276" y="111"/>
                  </a:lnTo>
                  <a:lnTo>
                    <a:pt x="276" y="121"/>
                  </a:lnTo>
                  <a:lnTo>
                    <a:pt x="276" y="128"/>
                  </a:lnTo>
                  <a:lnTo>
                    <a:pt x="262" y="130"/>
                  </a:lnTo>
                  <a:lnTo>
                    <a:pt x="262" y="135"/>
                  </a:lnTo>
                  <a:lnTo>
                    <a:pt x="257" y="142"/>
                  </a:lnTo>
                  <a:lnTo>
                    <a:pt x="255" y="142"/>
                  </a:lnTo>
                  <a:lnTo>
                    <a:pt x="255" y="140"/>
                  </a:lnTo>
                  <a:lnTo>
                    <a:pt x="252" y="140"/>
                  </a:lnTo>
                  <a:lnTo>
                    <a:pt x="252" y="140"/>
                  </a:lnTo>
                  <a:lnTo>
                    <a:pt x="250" y="140"/>
                  </a:lnTo>
                  <a:lnTo>
                    <a:pt x="252" y="142"/>
                  </a:lnTo>
                  <a:lnTo>
                    <a:pt x="248" y="142"/>
                  </a:lnTo>
                  <a:lnTo>
                    <a:pt x="250" y="144"/>
                  </a:lnTo>
                  <a:lnTo>
                    <a:pt x="248" y="149"/>
                  </a:lnTo>
                  <a:lnTo>
                    <a:pt x="245" y="154"/>
                  </a:lnTo>
                  <a:lnTo>
                    <a:pt x="243" y="156"/>
                  </a:lnTo>
                  <a:lnTo>
                    <a:pt x="245" y="161"/>
                  </a:lnTo>
                  <a:lnTo>
                    <a:pt x="243" y="170"/>
                  </a:lnTo>
                  <a:lnTo>
                    <a:pt x="243" y="175"/>
                  </a:lnTo>
                  <a:lnTo>
                    <a:pt x="243" y="180"/>
                  </a:lnTo>
                  <a:lnTo>
                    <a:pt x="245" y="182"/>
                  </a:lnTo>
                  <a:lnTo>
                    <a:pt x="243" y="182"/>
                  </a:lnTo>
                  <a:lnTo>
                    <a:pt x="245" y="192"/>
                  </a:lnTo>
                  <a:lnTo>
                    <a:pt x="248" y="192"/>
                  </a:lnTo>
                  <a:lnTo>
                    <a:pt x="252" y="185"/>
                  </a:lnTo>
                  <a:lnTo>
                    <a:pt x="259" y="196"/>
                  </a:lnTo>
                  <a:lnTo>
                    <a:pt x="266" y="196"/>
                  </a:lnTo>
                  <a:lnTo>
                    <a:pt x="278" y="196"/>
                  </a:lnTo>
                  <a:lnTo>
                    <a:pt x="276" y="201"/>
                  </a:lnTo>
                  <a:lnTo>
                    <a:pt x="281" y="211"/>
                  </a:lnTo>
                  <a:lnTo>
                    <a:pt x="285" y="222"/>
                  </a:lnTo>
                  <a:lnTo>
                    <a:pt x="285" y="227"/>
                  </a:lnTo>
                  <a:lnTo>
                    <a:pt x="283" y="229"/>
                  </a:lnTo>
                  <a:lnTo>
                    <a:pt x="281" y="232"/>
                  </a:lnTo>
                  <a:lnTo>
                    <a:pt x="285" y="237"/>
                  </a:lnTo>
                  <a:lnTo>
                    <a:pt x="281" y="244"/>
                  </a:lnTo>
                  <a:lnTo>
                    <a:pt x="276" y="241"/>
                  </a:lnTo>
                  <a:lnTo>
                    <a:pt x="276" y="246"/>
                  </a:lnTo>
                  <a:lnTo>
                    <a:pt x="276" y="244"/>
                  </a:lnTo>
                  <a:lnTo>
                    <a:pt x="276" y="246"/>
                  </a:lnTo>
                  <a:lnTo>
                    <a:pt x="274" y="246"/>
                  </a:lnTo>
                  <a:lnTo>
                    <a:pt x="269" y="248"/>
                  </a:lnTo>
                  <a:lnTo>
                    <a:pt x="269" y="253"/>
                  </a:lnTo>
                  <a:lnTo>
                    <a:pt x="262" y="255"/>
                  </a:lnTo>
                  <a:lnTo>
                    <a:pt x="262" y="253"/>
                  </a:lnTo>
                  <a:lnTo>
                    <a:pt x="259" y="253"/>
                  </a:lnTo>
                  <a:lnTo>
                    <a:pt x="255" y="255"/>
                  </a:lnTo>
                  <a:lnTo>
                    <a:pt x="252" y="253"/>
                  </a:lnTo>
                  <a:lnTo>
                    <a:pt x="250" y="255"/>
                  </a:lnTo>
                  <a:lnTo>
                    <a:pt x="248" y="248"/>
                  </a:lnTo>
                  <a:lnTo>
                    <a:pt x="243" y="244"/>
                  </a:lnTo>
                  <a:lnTo>
                    <a:pt x="240" y="248"/>
                  </a:lnTo>
                  <a:lnTo>
                    <a:pt x="236" y="246"/>
                  </a:lnTo>
                  <a:lnTo>
                    <a:pt x="236" y="253"/>
                  </a:lnTo>
                  <a:lnTo>
                    <a:pt x="236" y="253"/>
                  </a:lnTo>
                  <a:lnTo>
                    <a:pt x="233" y="255"/>
                  </a:lnTo>
                  <a:lnTo>
                    <a:pt x="229" y="253"/>
                  </a:lnTo>
                  <a:lnTo>
                    <a:pt x="231" y="248"/>
                  </a:lnTo>
                  <a:lnTo>
                    <a:pt x="226" y="248"/>
                  </a:lnTo>
                  <a:lnTo>
                    <a:pt x="226" y="253"/>
                  </a:lnTo>
                  <a:lnTo>
                    <a:pt x="229" y="255"/>
                  </a:lnTo>
                  <a:lnTo>
                    <a:pt x="229" y="260"/>
                  </a:lnTo>
                  <a:lnTo>
                    <a:pt x="224" y="260"/>
                  </a:lnTo>
                  <a:lnTo>
                    <a:pt x="224" y="263"/>
                  </a:lnTo>
                  <a:lnTo>
                    <a:pt x="222" y="265"/>
                  </a:lnTo>
                  <a:lnTo>
                    <a:pt x="219" y="267"/>
                  </a:lnTo>
                  <a:lnTo>
                    <a:pt x="222" y="272"/>
                  </a:lnTo>
                  <a:lnTo>
                    <a:pt x="219" y="272"/>
                  </a:lnTo>
                  <a:lnTo>
                    <a:pt x="219" y="274"/>
                  </a:lnTo>
                  <a:lnTo>
                    <a:pt x="212" y="272"/>
                  </a:lnTo>
                  <a:lnTo>
                    <a:pt x="212" y="267"/>
                  </a:lnTo>
                  <a:lnTo>
                    <a:pt x="210" y="263"/>
                  </a:lnTo>
                  <a:lnTo>
                    <a:pt x="205" y="258"/>
                  </a:lnTo>
                  <a:lnTo>
                    <a:pt x="205" y="260"/>
                  </a:lnTo>
                  <a:lnTo>
                    <a:pt x="203" y="258"/>
                  </a:lnTo>
                  <a:lnTo>
                    <a:pt x="203" y="260"/>
                  </a:lnTo>
                  <a:lnTo>
                    <a:pt x="200" y="260"/>
                  </a:lnTo>
                  <a:lnTo>
                    <a:pt x="196" y="260"/>
                  </a:lnTo>
                  <a:lnTo>
                    <a:pt x="193" y="258"/>
                  </a:lnTo>
                  <a:lnTo>
                    <a:pt x="191" y="255"/>
                  </a:lnTo>
                  <a:lnTo>
                    <a:pt x="191" y="253"/>
                  </a:lnTo>
                  <a:lnTo>
                    <a:pt x="186" y="253"/>
                  </a:lnTo>
                  <a:lnTo>
                    <a:pt x="189" y="248"/>
                  </a:lnTo>
                  <a:lnTo>
                    <a:pt x="191" y="248"/>
                  </a:lnTo>
                  <a:lnTo>
                    <a:pt x="191" y="248"/>
                  </a:lnTo>
                  <a:lnTo>
                    <a:pt x="186" y="248"/>
                  </a:lnTo>
                  <a:lnTo>
                    <a:pt x="186" y="251"/>
                  </a:lnTo>
                  <a:lnTo>
                    <a:pt x="184" y="248"/>
                  </a:lnTo>
                  <a:lnTo>
                    <a:pt x="181" y="248"/>
                  </a:lnTo>
                  <a:lnTo>
                    <a:pt x="181" y="258"/>
                  </a:lnTo>
                  <a:lnTo>
                    <a:pt x="177" y="253"/>
                  </a:lnTo>
                  <a:lnTo>
                    <a:pt x="167" y="255"/>
                  </a:lnTo>
                  <a:lnTo>
                    <a:pt x="167" y="255"/>
                  </a:lnTo>
                  <a:lnTo>
                    <a:pt x="167" y="258"/>
                  </a:lnTo>
                  <a:lnTo>
                    <a:pt x="163" y="258"/>
                  </a:lnTo>
                  <a:lnTo>
                    <a:pt x="160" y="255"/>
                  </a:lnTo>
                  <a:lnTo>
                    <a:pt x="158" y="258"/>
                  </a:lnTo>
                  <a:lnTo>
                    <a:pt x="155" y="258"/>
                  </a:lnTo>
                  <a:lnTo>
                    <a:pt x="153" y="258"/>
                  </a:lnTo>
                  <a:lnTo>
                    <a:pt x="146" y="260"/>
                  </a:lnTo>
                  <a:lnTo>
                    <a:pt x="139" y="253"/>
                  </a:lnTo>
                  <a:lnTo>
                    <a:pt x="134" y="253"/>
                  </a:lnTo>
                  <a:lnTo>
                    <a:pt x="134" y="248"/>
                  </a:lnTo>
                  <a:lnTo>
                    <a:pt x="127" y="251"/>
                  </a:lnTo>
                  <a:lnTo>
                    <a:pt x="125" y="253"/>
                  </a:lnTo>
                  <a:lnTo>
                    <a:pt x="125" y="253"/>
                  </a:lnTo>
                  <a:lnTo>
                    <a:pt x="122" y="253"/>
                  </a:lnTo>
                  <a:lnTo>
                    <a:pt x="120" y="248"/>
                  </a:lnTo>
                  <a:lnTo>
                    <a:pt x="120" y="248"/>
                  </a:lnTo>
                  <a:lnTo>
                    <a:pt x="120" y="251"/>
                  </a:lnTo>
                  <a:lnTo>
                    <a:pt x="115" y="248"/>
                  </a:lnTo>
                  <a:lnTo>
                    <a:pt x="115" y="246"/>
                  </a:lnTo>
                  <a:lnTo>
                    <a:pt x="111" y="241"/>
                  </a:lnTo>
                  <a:lnTo>
                    <a:pt x="111" y="239"/>
                  </a:lnTo>
                  <a:lnTo>
                    <a:pt x="99" y="241"/>
                  </a:lnTo>
                  <a:lnTo>
                    <a:pt x="92" y="241"/>
                  </a:lnTo>
                  <a:lnTo>
                    <a:pt x="87" y="251"/>
                  </a:lnTo>
                  <a:lnTo>
                    <a:pt x="89" y="253"/>
                  </a:lnTo>
                  <a:lnTo>
                    <a:pt x="94" y="255"/>
                  </a:lnTo>
                  <a:lnTo>
                    <a:pt x="96" y="263"/>
                  </a:lnTo>
                  <a:lnTo>
                    <a:pt x="96" y="263"/>
                  </a:lnTo>
                  <a:lnTo>
                    <a:pt x="96" y="267"/>
                  </a:lnTo>
                  <a:lnTo>
                    <a:pt x="96" y="270"/>
                  </a:lnTo>
                  <a:lnTo>
                    <a:pt x="89" y="272"/>
                  </a:lnTo>
                  <a:lnTo>
                    <a:pt x="77" y="267"/>
                  </a:lnTo>
                  <a:lnTo>
                    <a:pt x="75" y="272"/>
                  </a:lnTo>
                  <a:lnTo>
                    <a:pt x="68" y="267"/>
                  </a:lnTo>
                  <a:lnTo>
                    <a:pt x="63" y="267"/>
                  </a:lnTo>
                  <a:lnTo>
                    <a:pt x="61" y="270"/>
                  </a:lnTo>
                  <a:lnTo>
                    <a:pt x="61" y="277"/>
                  </a:lnTo>
                  <a:lnTo>
                    <a:pt x="59" y="277"/>
                  </a:lnTo>
                  <a:lnTo>
                    <a:pt x="59" y="279"/>
                  </a:lnTo>
                  <a:lnTo>
                    <a:pt x="61" y="281"/>
                  </a:lnTo>
                  <a:lnTo>
                    <a:pt x="63" y="291"/>
                  </a:lnTo>
                  <a:lnTo>
                    <a:pt x="61" y="291"/>
                  </a:lnTo>
                  <a:lnTo>
                    <a:pt x="56" y="291"/>
                  </a:lnTo>
                  <a:lnTo>
                    <a:pt x="54" y="291"/>
                  </a:lnTo>
                  <a:lnTo>
                    <a:pt x="54" y="298"/>
                  </a:lnTo>
                  <a:lnTo>
                    <a:pt x="49" y="305"/>
                  </a:lnTo>
                  <a:lnTo>
                    <a:pt x="51" y="305"/>
                  </a:lnTo>
                  <a:lnTo>
                    <a:pt x="54" y="312"/>
                  </a:lnTo>
                  <a:lnTo>
                    <a:pt x="56" y="322"/>
                  </a:lnTo>
                  <a:lnTo>
                    <a:pt x="59" y="324"/>
                  </a:lnTo>
                  <a:lnTo>
                    <a:pt x="59" y="329"/>
                  </a:lnTo>
                  <a:lnTo>
                    <a:pt x="54" y="331"/>
                  </a:lnTo>
                  <a:lnTo>
                    <a:pt x="44" y="329"/>
                  </a:lnTo>
                  <a:lnTo>
                    <a:pt x="42" y="329"/>
                  </a:lnTo>
                  <a:lnTo>
                    <a:pt x="40" y="324"/>
                  </a:lnTo>
                  <a:lnTo>
                    <a:pt x="40" y="329"/>
                  </a:lnTo>
                  <a:lnTo>
                    <a:pt x="35" y="324"/>
                  </a:lnTo>
                  <a:lnTo>
                    <a:pt x="30" y="331"/>
                  </a:lnTo>
                  <a:lnTo>
                    <a:pt x="30" y="336"/>
                  </a:lnTo>
                  <a:lnTo>
                    <a:pt x="35" y="338"/>
                  </a:lnTo>
                  <a:lnTo>
                    <a:pt x="37" y="340"/>
                  </a:lnTo>
                  <a:lnTo>
                    <a:pt x="40" y="343"/>
                  </a:lnTo>
                  <a:lnTo>
                    <a:pt x="40" y="348"/>
                  </a:lnTo>
                  <a:lnTo>
                    <a:pt x="44" y="355"/>
                  </a:lnTo>
                  <a:lnTo>
                    <a:pt x="44" y="355"/>
                  </a:lnTo>
                  <a:lnTo>
                    <a:pt x="44" y="357"/>
                  </a:lnTo>
                  <a:lnTo>
                    <a:pt x="44" y="359"/>
                  </a:lnTo>
                  <a:lnTo>
                    <a:pt x="44" y="366"/>
                  </a:lnTo>
                  <a:lnTo>
                    <a:pt x="44" y="371"/>
                  </a:lnTo>
                  <a:lnTo>
                    <a:pt x="42" y="374"/>
                  </a:lnTo>
                  <a:lnTo>
                    <a:pt x="40" y="381"/>
                  </a:lnTo>
                  <a:lnTo>
                    <a:pt x="35" y="381"/>
                  </a:lnTo>
                  <a:lnTo>
                    <a:pt x="35" y="381"/>
                  </a:lnTo>
                  <a:lnTo>
                    <a:pt x="35" y="385"/>
                  </a:lnTo>
                  <a:lnTo>
                    <a:pt x="40" y="388"/>
                  </a:lnTo>
                  <a:lnTo>
                    <a:pt x="40" y="392"/>
                  </a:lnTo>
                  <a:lnTo>
                    <a:pt x="35" y="411"/>
                  </a:lnTo>
                  <a:lnTo>
                    <a:pt x="30" y="411"/>
                  </a:lnTo>
                  <a:lnTo>
                    <a:pt x="26" y="416"/>
                  </a:lnTo>
                  <a:lnTo>
                    <a:pt x="23" y="428"/>
                  </a:lnTo>
                  <a:lnTo>
                    <a:pt x="18" y="435"/>
                  </a:lnTo>
                  <a:lnTo>
                    <a:pt x="16" y="435"/>
                  </a:lnTo>
                  <a:lnTo>
                    <a:pt x="14" y="437"/>
                  </a:lnTo>
                  <a:lnTo>
                    <a:pt x="14" y="440"/>
                  </a:lnTo>
                  <a:lnTo>
                    <a:pt x="18" y="440"/>
                  </a:lnTo>
                  <a:lnTo>
                    <a:pt x="21" y="437"/>
                  </a:lnTo>
                  <a:lnTo>
                    <a:pt x="23" y="437"/>
                  </a:lnTo>
                  <a:lnTo>
                    <a:pt x="21" y="444"/>
                  </a:lnTo>
                  <a:lnTo>
                    <a:pt x="18" y="444"/>
                  </a:lnTo>
                  <a:lnTo>
                    <a:pt x="18" y="449"/>
                  </a:lnTo>
                  <a:lnTo>
                    <a:pt x="14" y="451"/>
                  </a:lnTo>
                  <a:lnTo>
                    <a:pt x="14" y="459"/>
                  </a:lnTo>
                  <a:lnTo>
                    <a:pt x="14" y="463"/>
                  </a:lnTo>
                  <a:lnTo>
                    <a:pt x="14" y="466"/>
                  </a:lnTo>
                  <a:lnTo>
                    <a:pt x="11" y="470"/>
                  </a:lnTo>
                  <a:lnTo>
                    <a:pt x="9" y="473"/>
                  </a:lnTo>
                  <a:lnTo>
                    <a:pt x="4" y="470"/>
                  </a:lnTo>
                  <a:lnTo>
                    <a:pt x="4" y="475"/>
                  </a:lnTo>
                  <a:lnTo>
                    <a:pt x="7" y="477"/>
                  </a:lnTo>
                  <a:lnTo>
                    <a:pt x="4" y="477"/>
                  </a:lnTo>
                  <a:lnTo>
                    <a:pt x="2" y="482"/>
                  </a:lnTo>
                  <a:lnTo>
                    <a:pt x="4" y="485"/>
                  </a:lnTo>
                  <a:lnTo>
                    <a:pt x="4" y="487"/>
                  </a:lnTo>
                  <a:lnTo>
                    <a:pt x="0" y="492"/>
                  </a:lnTo>
                  <a:lnTo>
                    <a:pt x="2" y="494"/>
                  </a:lnTo>
                  <a:lnTo>
                    <a:pt x="4" y="494"/>
                  </a:lnTo>
                  <a:lnTo>
                    <a:pt x="11" y="501"/>
                  </a:lnTo>
                  <a:lnTo>
                    <a:pt x="18" y="501"/>
                  </a:lnTo>
                  <a:lnTo>
                    <a:pt x="23" y="508"/>
                  </a:lnTo>
                  <a:lnTo>
                    <a:pt x="23" y="520"/>
                  </a:lnTo>
                  <a:lnTo>
                    <a:pt x="28" y="518"/>
                  </a:lnTo>
                  <a:lnTo>
                    <a:pt x="26" y="522"/>
                  </a:lnTo>
                  <a:lnTo>
                    <a:pt x="23" y="520"/>
                  </a:lnTo>
                  <a:lnTo>
                    <a:pt x="18" y="522"/>
                  </a:lnTo>
                  <a:lnTo>
                    <a:pt x="14" y="529"/>
                  </a:lnTo>
                  <a:lnTo>
                    <a:pt x="14" y="527"/>
                  </a:lnTo>
                  <a:lnTo>
                    <a:pt x="14" y="532"/>
                  </a:lnTo>
                  <a:lnTo>
                    <a:pt x="9" y="532"/>
                  </a:lnTo>
                  <a:lnTo>
                    <a:pt x="9" y="536"/>
                  </a:lnTo>
                  <a:lnTo>
                    <a:pt x="4" y="539"/>
                  </a:lnTo>
                  <a:lnTo>
                    <a:pt x="4" y="541"/>
                  </a:lnTo>
                  <a:lnTo>
                    <a:pt x="7" y="546"/>
                  </a:lnTo>
                  <a:lnTo>
                    <a:pt x="14" y="553"/>
                  </a:lnTo>
                  <a:lnTo>
                    <a:pt x="18" y="558"/>
                  </a:lnTo>
                  <a:lnTo>
                    <a:pt x="18" y="560"/>
                  </a:lnTo>
                  <a:lnTo>
                    <a:pt x="14" y="567"/>
                  </a:lnTo>
                  <a:lnTo>
                    <a:pt x="21" y="572"/>
                  </a:lnTo>
                  <a:lnTo>
                    <a:pt x="30" y="574"/>
                  </a:lnTo>
                  <a:lnTo>
                    <a:pt x="30" y="577"/>
                  </a:lnTo>
                  <a:lnTo>
                    <a:pt x="33" y="579"/>
                  </a:lnTo>
                  <a:lnTo>
                    <a:pt x="30" y="584"/>
                  </a:lnTo>
                  <a:lnTo>
                    <a:pt x="35" y="591"/>
                  </a:lnTo>
                  <a:lnTo>
                    <a:pt x="35" y="591"/>
                  </a:lnTo>
                  <a:lnTo>
                    <a:pt x="40" y="591"/>
                  </a:lnTo>
                  <a:lnTo>
                    <a:pt x="44" y="598"/>
                  </a:lnTo>
                  <a:lnTo>
                    <a:pt x="49" y="605"/>
                  </a:lnTo>
                  <a:lnTo>
                    <a:pt x="49" y="610"/>
                  </a:lnTo>
                  <a:lnTo>
                    <a:pt x="49" y="610"/>
                  </a:lnTo>
                  <a:lnTo>
                    <a:pt x="49" y="610"/>
                  </a:lnTo>
                  <a:lnTo>
                    <a:pt x="59" y="614"/>
                  </a:lnTo>
                  <a:lnTo>
                    <a:pt x="68" y="603"/>
                  </a:lnTo>
                  <a:lnTo>
                    <a:pt x="73" y="600"/>
                  </a:lnTo>
                  <a:lnTo>
                    <a:pt x="77" y="598"/>
                  </a:lnTo>
                  <a:lnTo>
                    <a:pt x="80" y="598"/>
                  </a:lnTo>
                  <a:lnTo>
                    <a:pt x="82" y="596"/>
                  </a:lnTo>
                  <a:lnTo>
                    <a:pt x="87" y="593"/>
                  </a:lnTo>
                  <a:lnTo>
                    <a:pt x="89" y="596"/>
                  </a:lnTo>
                  <a:lnTo>
                    <a:pt x="92" y="596"/>
                  </a:lnTo>
                  <a:lnTo>
                    <a:pt x="89" y="600"/>
                  </a:lnTo>
                  <a:lnTo>
                    <a:pt x="94" y="600"/>
                  </a:lnTo>
                  <a:lnTo>
                    <a:pt x="96" y="610"/>
                  </a:lnTo>
                  <a:lnTo>
                    <a:pt x="99" y="614"/>
                  </a:lnTo>
                  <a:lnTo>
                    <a:pt x="106" y="622"/>
                  </a:lnTo>
                  <a:lnTo>
                    <a:pt x="106" y="624"/>
                  </a:lnTo>
                  <a:lnTo>
                    <a:pt x="111" y="624"/>
                  </a:lnTo>
                  <a:lnTo>
                    <a:pt x="111" y="622"/>
                  </a:lnTo>
                  <a:lnTo>
                    <a:pt x="113" y="624"/>
                  </a:lnTo>
                  <a:lnTo>
                    <a:pt x="120" y="626"/>
                  </a:lnTo>
                  <a:lnTo>
                    <a:pt x="134" y="631"/>
                  </a:lnTo>
                  <a:lnTo>
                    <a:pt x="134" y="638"/>
                  </a:lnTo>
                  <a:lnTo>
                    <a:pt x="129" y="643"/>
                  </a:lnTo>
                  <a:lnTo>
                    <a:pt x="132" y="648"/>
                  </a:lnTo>
                  <a:lnTo>
                    <a:pt x="129" y="652"/>
                  </a:lnTo>
                  <a:lnTo>
                    <a:pt x="118" y="650"/>
                  </a:lnTo>
                  <a:lnTo>
                    <a:pt x="115" y="648"/>
                  </a:lnTo>
                  <a:lnTo>
                    <a:pt x="113" y="648"/>
                  </a:lnTo>
                  <a:lnTo>
                    <a:pt x="115" y="655"/>
                  </a:lnTo>
                  <a:lnTo>
                    <a:pt x="122" y="657"/>
                  </a:lnTo>
                  <a:lnTo>
                    <a:pt x="127" y="662"/>
                  </a:lnTo>
                  <a:lnTo>
                    <a:pt x="134" y="657"/>
                  </a:lnTo>
                  <a:lnTo>
                    <a:pt x="144" y="657"/>
                  </a:lnTo>
                  <a:lnTo>
                    <a:pt x="146" y="657"/>
                  </a:lnTo>
                  <a:lnTo>
                    <a:pt x="148" y="662"/>
                  </a:lnTo>
                  <a:lnTo>
                    <a:pt x="151" y="662"/>
                  </a:lnTo>
                  <a:lnTo>
                    <a:pt x="153" y="671"/>
                  </a:lnTo>
                  <a:lnTo>
                    <a:pt x="153" y="671"/>
                  </a:lnTo>
                  <a:lnTo>
                    <a:pt x="153" y="673"/>
                  </a:lnTo>
                  <a:lnTo>
                    <a:pt x="153" y="676"/>
                  </a:lnTo>
                  <a:lnTo>
                    <a:pt x="153" y="685"/>
                  </a:lnTo>
                  <a:lnTo>
                    <a:pt x="153" y="688"/>
                  </a:lnTo>
                  <a:lnTo>
                    <a:pt x="160" y="690"/>
                  </a:lnTo>
                  <a:lnTo>
                    <a:pt x="167" y="695"/>
                  </a:lnTo>
                  <a:lnTo>
                    <a:pt x="170" y="695"/>
                  </a:lnTo>
                  <a:lnTo>
                    <a:pt x="179" y="692"/>
                  </a:lnTo>
                  <a:lnTo>
                    <a:pt x="191" y="681"/>
                  </a:lnTo>
                  <a:lnTo>
                    <a:pt x="191" y="676"/>
                  </a:lnTo>
                  <a:lnTo>
                    <a:pt x="196" y="678"/>
                  </a:lnTo>
                  <a:lnTo>
                    <a:pt x="200" y="690"/>
                  </a:lnTo>
                  <a:lnTo>
                    <a:pt x="200" y="688"/>
                  </a:lnTo>
                  <a:lnTo>
                    <a:pt x="207" y="688"/>
                  </a:lnTo>
                  <a:lnTo>
                    <a:pt x="214" y="695"/>
                  </a:lnTo>
                  <a:lnTo>
                    <a:pt x="219" y="695"/>
                  </a:lnTo>
                  <a:lnTo>
                    <a:pt x="224" y="697"/>
                  </a:lnTo>
                  <a:lnTo>
                    <a:pt x="224" y="695"/>
                  </a:lnTo>
                  <a:lnTo>
                    <a:pt x="233" y="704"/>
                  </a:lnTo>
                  <a:lnTo>
                    <a:pt x="231" y="709"/>
                  </a:lnTo>
                  <a:lnTo>
                    <a:pt x="233" y="709"/>
                  </a:lnTo>
                  <a:lnTo>
                    <a:pt x="229" y="716"/>
                  </a:lnTo>
                  <a:lnTo>
                    <a:pt x="233" y="714"/>
                  </a:lnTo>
                  <a:lnTo>
                    <a:pt x="233" y="711"/>
                  </a:lnTo>
                  <a:lnTo>
                    <a:pt x="238" y="709"/>
                  </a:lnTo>
                  <a:lnTo>
                    <a:pt x="243" y="709"/>
                  </a:lnTo>
                  <a:lnTo>
                    <a:pt x="243" y="714"/>
                  </a:lnTo>
                  <a:lnTo>
                    <a:pt x="248" y="711"/>
                  </a:lnTo>
                  <a:lnTo>
                    <a:pt x="252" y="707"/>
                  </a:lnTo>
                  <a:lnTo>
                    <a:pt x="259" y="707"/>
                  </a:lnTo>
                  <a:lnTo>
                    <a:pt x="266" y="714"/>
                  </a:lnTo>
                  <a:lnTo>
                    <a:pt x="274" y="711"/>
                  </a:lnTo>
                  <a:lnTo>
                    <a:pt x="274" y="707"/>
                  </a:lnTo>
                  <a:lnTo>
                    <a:pt x="278" y="707"/>
                  </a:lnTo>
                  <a:lnTo>
                    <a:pt x="281" y="709"/>
                  </a:lnTo>
                  <a:lnTo>
                    <a:pt x="283" y="709"/>
                  </a:lnTo>
                  <a:lnTo>
                    <a:pt x="285" y="709"/>
                  </a:lnTo>
                  <a:lnTo>
                    <a:pt x="292" y="711"/>
                  </a:lnTo>
                  <a:lnTo>
                    <a:pt x="295" y="714"/>
                  </a:lnTo>
                  <a:lnTo>
                    <a:pt x="295" y="723"/>
                  </a:lnTo>
                  <a:lnTo>
                    <a:pt x="295" y="733"/>
                  </a:lnTo>
                  <a:lnTo>
                    <a:pt x="295" y="737"/>
                  </a:lnTo>
                  <a:lnTo>
                    <a:pt x="295" y="737"/>
                  </a:lnTo>
                  <a:lnTo>
                    <a:pt x="297" y="740"/>
                  </a:lnTo>
                  <a:lnTo>
                    <a:pt x="292" y="747"/>
                  </a:lnTo>
                  <a:lnTo>
                    <a:pt x="292" y="749"/>
                  </a:lnTo>
                  <a:lnTo>
                    <a:pt x="288" y="756"/>
                  </a:lnTo>
                  <a:lnTo>
                    <a:pt x="288" y="763"/>
                  </a:lnTo>
                  <a:lnTo>
                    <a:pt x="288" y="763"/>
                  </a:lnTo>
                  <a:lnTo>
                    <a:pt x="283" y="768"/>
                  </a:lnTo>
                  <a:lnTo>
                    <a:pt x="285" y="768"/>
                  </a:lnTo>
                  <a:lnTo>
                    <a:pt x="290" y="770"/>
                  </a:lnTo>
                  <a:lnTo>
                    <a:pt x="290" y="775"/>
                  </a:lnTo>
                  <a:lnTo>
                    <a:pt x="290" y="782"/>
                  </a:lnTo>
                  <a:lnTo>
                    <a:pt x="292" y="787"/>
                  </a:lnTo>
                  <a:lnTo>
                    <a:pt x="295" y="787"/>
                  </a:lnTo>
                  <a:lnTo>
                    <a:pt x="295" y="782"/>
                  </a:lnTo>
                  <a:lnTo>
                    <a:pt x="297" y="782"/>
                  </a:lnTo>
                  <a:lnTo>
                    <a:pt x="300" y="782"/>
                  </a:lnTo>
                  <a:lnTo>
                    <a:pt x="297" y="787"/>
                  </a:lnTo>
                  <a:lnTo>
                    <a:pt x="304" y="792"/>
                  </a:lnTo>
                  <a:lnTo>
                    <a:pt x="304" y="789"/>
                  </a:lnTo>
                  <a:lnTo>
                    <a:pt x="309" y="794"/>
                  </a:lnTo>
                  <a:lnTo>
                    <a:pt x="309" y="801"/>
                  </a:lnTo>
                  <a:lnTo>
                    <a:pt x="309" y="806"/>
                  </a:lnTo>
                  <a:lnTo>
                    <a:pt x="314" y="810"/>
                  </a:lnTo>
                  <a:lnTo>
                    <a:pt x="318" y="810"/>
                  </a:lnTo>
                  <a:lnTo>
                    <a:pt x="318" y="810"/>
                  </a:lnTo>
                  <a:lnTo>
                    <a:pt x="326" y="815"/>
                  </a:lnTo>
                  <a:lnTo>
                    <a:pt x="328" y="820"/>
                  </a:lnTo>
                  <a:lnTo>
                    <a:pt x="337" y="825"/>
                  </a:lnTo>
                  <a:lnTo>
                    <a:pt x="335" y="829"/>
                  </a:lnTo>
                  <a:lnTo>
                    <a:pt x="337" y="832"/>
                  </a:lnTo>
                  <a:lnTo>
                    <a:pt x="340" y="827"/>
                  </a:lnTo>
                  <a:lnTo>
                    <a:pt x="342" y="820"/>
                  </a:lnTo>
                  <a:lnTo>
                    <a:pt x="344" y="820"/>
                  </a:lnTo>
                  <a:lnTo>
                    <a:pt x="347" y="818"/>
                  </a:lnTo>
                  <a:lnTo>
                    <a:pt x="349" y="815"/>
                  </a:lnTo>
                  <a:lnTo>
                    <a:pt x="352" y="815"/>
                  </a:lnTo>
                  <a:lnTo>
                    <a:pt x="356" y="820"/>
                  </a:lnTo>
                  <a:lnTo>
                    <a:pt x="361" y="829"/>
                  </a:lnTo>
                  <a:lnTo>
                    <a:pt x="363" y="829"/>
                  </a:lnTo>
                  <a:lnTo>
                    <a:pt x="366" y="834"/>
                  </a:lnTo>
                  <a:lnTo>
                    <a:pt x="366" y="832"/>
                  </a:lnTo>
                  <a:lnTo>
                    <a:pt x="370" y="834"/>
                  </a:lnTo>
                  <a:lnTo>
                    <a:pt x="370" y="829"/>
                  </a:lnTo>
                  <a:lnTo>
                    <a:pt x="380" y="834"/>
                  </a:lnTo>
                  <a:lnTo>
                    <a:pt x="387" y="834"/>
                  </a:lnTo>
                  <a:lnTo>
                    <a:pt x="392" y="836"/>
                  </a:lnTo>
                  <a:lnTo>
                    <a:pt x="401" y="827"/>
                  </a:lnTo>
                  <a:lnTo>
                    <a:pt x="401" y="825"/>
                  </a:lnTo>
                  <a:lnTo>
                    <a:pt x="411" y="827"/>
                  </a:lnTo>
                  <a:lnTo>
                    <a:pt x="413" y="832"/>
                  </a:lnTo>
                  <a:lnTo>
                    <a:pt x="413" y="834"/>
                  </a:lnTo>
                  <a:lnTo>
                    <a:pt x="418" y="834"/>
                  </a:lnTo>
                  <a:lnTo>
                    <a:pt x="420" y="832"/>
                  </a:lnTo>
                  <a:lnTo>
                    <a:pt x="418" y="827"/>
                  </a:lnTo>
                  <a:lnTo>
                    <a:pt x="420" y="822"/>
                  </a:lnTo>
                  <a:lnTo>
                    <a:pt x="422" y="825"/>
                  </a:lnTo>
                  <a:lnTo>
                    <a:pt x="425" y="822"/>
                  </a:lnTo>
                  <a:lnTo>
                    <a:pt x="432" y="829"/>
                  </a:lnTo>
                  <a:lnTo>
                    <a:pt x="429" y="834"/>
                  </a:lnTo>
                  <a:lnTo>
                    <a:pt x="434" y="829"/>
                  </a:lnTo>
                  <a:lnTo>
                    <a:pt x="439" y="832"/>
                  </a:lnTo>
                  <a:lnTo>
                    <a:pt x="439" y="841"/>
                  </a:lnTo>
                  <a:lnTo>
                    <a:pt x="441" y="848"/>
                  </a:lnTo>
                  <a:lnTo>
                    <a:pt x="439" y="846"/>
                  </a:lnTo>
                  <a:lnTo>
                    <a:pt x="432" y="846"/>
                  </a:lnTo>
                  <a:lnTo>
                    <a:pt x="429" y="848"/>
                  </a:lnTo>
                  <a:lnTo>
                    <a:pt x="434" y="851"/>
                  </a:lnTo>
                  <a:lnTo>
                    <a:pt x="441" y="862"/>
                  </a:lnTo>
                  <a:lnTo>
                    <a:pt x="444" y="860"/>
                  </a:lnTo>
                  <a:lnTo>
                    <a:pt x="441" y="858"/>
                  </a:lnTo>
                  <a:lnTo>
                    <a:pt x="444" y="858"/>
                  </a:lnTo>
                  <a:lnTo>
                    <a:pt x="453" y="860"/>
                  </a:lnTo>
                  <a:lnTo>
                    <a:pt x="453" y="862"/>
                  </a:lnTo>
                  <a:lnTo>
                    <a:pt x="448" y="862"/>
                  </a:lnTo>
                  <a:lnTo>
                    <a:pt x="446" y="867"/>
                  </a:lnTo>
                  <a:lnTo>
                    <a:pt x="458" y="884"/>
                  </a:lnTo>
                  <a:lnTo>
                    <a:pt x="451" y="884"/>
                  </a:lnTo>
                  <a:lnTo>
                    <a:pt x="453" y="891"/>
                  </a:lnTo>
                  <a:lnTo>
                    <a:pt x="453" y="895"/>
                  </a:lnTo>
                  <a:lnTo>
                    <a:pt x="451" y="898"/>
                  </a:lnTo>
                  <a:lnTo>
                    <a:pt x="444" y="898"/>
                  </a:lnTo>
                  <a:lnTo>
                    <a:pt x="444" y="895"/>
                  </a:lnTo>
                  <a:lnTo>
                    <a:pt x="441" y="898"/>
                  </a:lnTo>
                  <a:lnTo>
                    <a:pt x="439" y="895"/>
                  </a:lnTo>
                  <a:lnTo>
                    <a:pt x="432" y="895"/>
                  </a:lnTo>
                  <a:lnTo>
                    <a:pt x="422" y="891"/>
                  </a:lnTo>
                  <a:lnTo>
                    <a:pt x="420" y="895"/>
                  </a:lnTo>
                  <a:lnTo>
                    <a:pt x="425" y="900"/>
                  </a:lnTo>
                  <a:lnTo>
                    <a:pt x="422" y="910"/>
                  </a:lnTo>
                  <a:lnTo>
                    <a:pt x="420" y="905"/>
                  </a:lnTo>
                  <a:lnTo>
                    <a:pt x="411" y="907"/>
                  </a:lnTo>
                  <a:lnTo>
                    <a:pt x="413" y="910"/>
                  </a:lnTo>
                  <a:lnTo>
                    <a:pt x="415" y="910"/>
                  </a:lnTo>
                  <a:lnTo>
                    <a:pt x="413" y="917"/>
                  </a:lnTo>
                  <a:lnTo>
                    <a:pt x="418" y="919"/>
                  </a:lnTo>
                  <a:lnTo>
                    <a:pt x="415" y="929"/>
                  </a:lnTo>
                  <a:lnTo>
                    <a:pt x="408" y="929"/>
                  </a:lnTo>
                  <a:lnTo>
                    <a:pt x="401" y="929"/>
                  </a:lnTo>
                  <a:lnTo>
                    <a:pt x="399" y="933"/>
                  </a:lnTo>
                  <a:lnTo>
                    <a:pt x="401" y="936"/>
                  </a:lnTo>
                  <a:lnTo>
                    <a:pt x="399" y="938"/>
                  </a:lnTo>
                  <a:lnTo>
                    <a:pt x="401" y="938"/>
                  </a:lnTo>
                  <a:lnTo>
                    <a:pt x="399" y="943"/>
                  </a:lnTo>
                  <a:lnTo>
                    <a:pt x="401" y="945"/>
                  </a:lnTo>
                  <a:lnTo>
                    <a:pt x="396" y="947"/>
                  </a:lnTo>
                  <a:lnTo>
                    <a:pt x="394" y="950"/>
                  </a:lnTo>
                  <a:lnTo>
                    <a:pt x="389" y="947"/>
                  </a:lnTo>
                  <a:lnTo>
                    <a:pt x="389" y="957"/>
                  </a:lnTo>
                  <a:lnTo>
                    <a:pt x="389" y="955"/>
                  </a:lnTo>
                  <a:lnTo>
                    <a:pt x="385" y="952"/>
                  </a:lnTo>
                  <a:lnTo>
                    <a:pt x="385" y="952"/>
                  </a:lnTo>
                  <a:lnTo>
                    <a:pt x="382" y="957"/>
                  </a:lnTo>
                  <a:lnTo>
                    <a:pt x="380" y="962"/>
                  </a:lnTo>
                  <a:lnTo>
                    <a:pt x="375" y="962"/>
                  </a:lnTo>
                  <a:lnTo>
                    <a:pt x="368" y="964"/>
                  </a:lnTo>
                  <a:lnTo>
                    <a:pt x="370" y="971"/>
                  </a:lnTo>
                  <a:lnTo>
                    <a:pt x="366" y="973"/>
                  </a:lnTo>
                  <a:lnTo>
                    <a:pt x="368" y="983"/>
                  </a:lnTo>
                  <a:lnTo>
                    <a:pt x="370" y="983"/>
                  </a:lnTo>
                  <a:lnTo>
                    <a:pt x="370" y="981"/>
                  </a:lnTo>
                  <a:lnTo>
                    <a:pt x="375" y="981"/>
                  </a:lnTo>
                  <a:lnTo>
                    <a:pt x="380" y="973"/>
                  </a:lnTo>
                  <a:lnTo>
                    <a:pt x="387" y="976"/>
                  </a:lnTo>
                  <a:lnTo>
                    <a:pt x="389" y="978"/>
                  </a:lnTo>
                  <a:lnTo>
                    <a:pt x="392" y="985"/>
                  </a:lnTo>
                  <a:lnTo>
                    <a:pt x="389" y="985"/>
                  </a:lnTo>
                  <a:lnTo>
                    <a:pt x="389" y="992"/>
                  </a:lnTo>
                  <a:lnTo>
                    <a:pt x="387" y="997"/>
                  </a:lnTo>
                  <a:lnTo>
                    <a:pt x="389" y="999"/>
                  </a:lnTo>
                  <a:lnTo>
                    <a:pt x="392" y="1004"/>
                  </a:lnTo>
                  <a:lnTo>
                    <a:pt x="403" y="1004"/>
                  </a:lnTo>
                  <a:lnTo>
                    <a:pt x="406" y="1004"/>
                  </a:lnTo>
                  <a:lnTo>
                    <a:pt x="418" y="1011"/>
                  </a:lnTo>
                  <a:lnTo>
                    <a:pt x="427" y="1018"/>
                  </a:lnTo>
                  <a:lnTo>
                    <a:pt x="425" y="1021"/>
                  </a:lnTo>
                  <a:lnTo>
                    <a:pt x="425" y="1023"/>
                  </a:lnTo>
                  <a:lnTo>
                    <a:pt x="422" y="1025"/>
                  </a:lnTo>
                  <a:lnTo>
                    <a:pt x="420" y="1028"/>
                  </a:lnTo>
                  <a:lnTo>
                    <a:pt x="429" y="1037"/>
                  </a:lnTo>
                  <a:lnTo>
                    <a:pt x="434" y="1032"/>
                  </a:lnTo>
                  <a:lnTo>
                    <a:pt x="432" y="1032"/>
                  </a:lnTo>
                  <a:lnTo>
                    <a:pt x="432" y="1030"/>
                  </a:lnTo>
                  <a:lnTo>
                    <a:pt x="429" y="1030"/>
                  </a:lnTo>
                  <a:lnTo>
                    <a:pt x="425" y="1028"/>
                  </a:lnTo>
                  <a:lnTo>
                    <a:pt x="432" y="1028"/>
                  </a:lnTo>
                  <a:lnTo>
                    <a:pt x="444" y="1037"/>
                  </a:lnTo>
                  <a:lnTo>
                    <a:pt x="441" y="1028"/>
                  </a:lnTo>
                  <a:lnTo>
                    <a:pt x="448" y="1028"/>
                  </a:lnTo>
                  <a:lnTo>
                    <a:pt x="451" y="1030"/>
                  </a:lnTo>
                  <a:lnTo>
                    <a:pt x="453" y="1035"/>
                  </a:lnTo>
                  <a:lnTo>
                    <a:pt x="455" y="1037"/>
                  </a:lnTo>
                  <a:lnTo>
                    <a:pt x="453" y="1042"/>
                  </a:lnTo>
                  <a:lnTo>
                    <a:pt x="453" y="1047"/>
                  </a:lnTo>
                  <a:lnTo>
                    <a:pt x="458" y="1049"/>
                  </a:lnTo>
                  <a:lnTo>
                    <a:pt x="463" y="1049"/>
                  </a:lnTo>
                  <a:lnTo>
                    <a:pt x="465" y="1047"/>
                  </a:lnTo>
                  <a:lnTo>
                    <a:pt x="467" y="1054"/>
                  </a:lnTo>
                  <a:lnTo>
                    <a:pt x="470" y="1056"/>
                  </a:lnTo>
                  <a:lnTo>
                    <a:pt x="472" y="1051"/>
                  </a:lnTo>
                  <a:lnTo>
                    <a:pt x="474" y="1047"/>
                  </a:lnTo>
                  <a:lnTo>
                    <a:pt x="472" y="1044"/>
                  </a:lnTo>
                  <a:lnTo>
                    <a:pt x="479" y="1044"/>
                  </a:lnTo>
                  <a:lnTo>
                    <a:pt x="479" y="1040"/>
                  </a:lnTo>
                  <a:lnTo>
                    <a:pt x="484" y="1037"/>
                  </a:lnTo>
                  <a:lnTo>
                    <a:pt x="486" y="1037"/>
                  </a:lnTo>
                  <a:lnTo>
                    <a:pt x="481" y="1028"/>
                  </a:lnTo>
                  <a:lnTo>
                    <a:pt x="486" y="1025"/>
                  </a:lnTo>
                  <a:lnTo>
                    <a:pt x="491" y="1025"/>
                  </a:lnTo>
                  <a:lnTo>
                    <a:pt x="491" y="1028"/>
                  </a:lnTo>
                  <a:lnTo>
                    <a:pt x="496" y="1028"/>
                  </a:lnTo>
                  <a:lnTo>
                    <a:pt x="496" y="1032"/>
                  </a:lnTo>
                  <a:lnTo>
                    <a:pt x="500" y="1030"/>
                  </a:lnTo>
                  <a:lnTo>
                    <a:pt x="505" y="1025"/>
                  </a:lnTo>
                  <a:lnTo>
                    <a:pt x="515" y="1025"/>
                  </a:lnTo>
                  <a:lnTo>
                    <a:pt x="515" y="1028"/>
                  </a:lnTo>
                  <a:lnTo>
                    <a:pt x="522" y="1035"/>
                  </a:lnTo>
                  <a:lnTo>
                    <a:pt x="524" y="1042"/>
                  </a:lnTo>
                  <a:lnTo>
                    <a:pt x="529" y="1047"/>
                  </a:lnTo>
                  <a:lnTo>
                    <a:pt x="529" y="1051"/>
                  </a:lnTo>
                  <a:lnTo>
                    <a:pt x="533" y="1047"/>
                  </a:lnTo>
                  <a:lnTo>
                    <a:pt x="536" y="1047"/>
                  </a:lnTo>
                  <a:lnTo>
                    <a:pt x="536" y="1042"/>
                  </a:lnTo>
                  <a:lnTo>
                    <a:pt x="538" y="1037"/>
                  </a:lnTo>
                  <a:lnTo>
                    <a:pt x="538" y="1037"/>
                  </a:lnTo>
                  <a:lnTo>
                    <a:pt x="538" y="1035"/>
                  </a:lnTo>
                  <a:lnTo>
                    <a:pt x="536" y="1032"/>
                  </a:lnTo>
                  <a:lnTo>
                    <a:pt x="538" y="1035"/>
                  </a:lnTo>
                  <a:lnTo>
                    <a:pt x="543" y="1028"/>
                  </a:lnTo>
                  <a:lnTo>
                    <a:pt x="548" y="1032"/>
                  </a:lnTo>
                  <a:lnTo>
                    <a:pt x="552" y="1028"/>
                  </a:lnTo>
                  <a:lnTo>
                    <a:pt x="552" y="1028"/>
                  </a:lnTo>
                  <a:lnTo>
                    <a:pt x="552" y="1018"/>
                  </a:lnTo>
                  <a:lnTo>
                    <a:pt x="552" y="1016"/>
                  </a:lnTo>
                  <a:lnTo>
                    <a:pt x="557" y="1018"/>
                  </a:lnTo>
                  <a:lnTo>
                    <a:pt x="569" y="1018"/>
                  </a:lnTo>
                  <a:lnTo>
                    <a:pt x="576" y="1016"/>
                  </a:lnTo>
                  <a:lnTo>
                    <a:pt x="581" y="1009"/>
                  </a:lnTo>
                  <a:lnTo>
                    <a:pt x="581" y="1009"/>
                  </a:lnTo>
                  <a:lnTo>
                    <a:pt x="585" y="1009"/>
                  </a:lnTo>
                  <a:lnTo>
                    <a:pt x="585" y="1004"/>
                  </a:lnTo>
                  <a:lnTo>
                    <a:pt x="588" y="1004"/>
                  </a:lnTo>
                  <a:lnTo>
                    <a:pt x="588" y="1004"/>
                  </a:lnTo>
                  <a:lnTo>
                    <a:pt x="581" y="1002"/>
                  </a:lnTo>
                  <a:lnTo>
                    <a:pt x="585" y="997"/>
                  </a:lnTo>
                  <a:lnTo>
                    <a:pt x="588" y="997"/>
                  </a:lnTo>
                  <a:lnTo>
                    <a:pt x="595" y="992"/>
                  </a:lnTo>
                  <a:lnTo>
                    <a:pt x="600" y="988"/>
                  </a:lnTo>
                  <a:lnTo>
                    <a:pt x="604" y="992"/>
                  </a:lnTo>
                  <a:lnTo>
                    <a:pt x="611" y="985"/>
                  </a:lnTo>
                  <a:lnTo>
                    <a:pt x="618" y="990"/>
                  </a:lnTo>
                  <a:lnTo>
                    <a:pt x="621" y="985"/>
                  </a:lnTo>
                  <a:lnTo>
                    <a:pt x="628" y="990"/>
                  </a:lnTo>
                  <a:lnTo>
                    <a:pt x="633" y="990"/>
                  </a:lnTo>
                  <a:lnTo>
                    <a:pt x="633" y="997"/>
                  </a:lnTo>
                  <a:lnTo>
                    <a:pt x="637" y="995"/>
                  </a:lnTo>
                  <a:lnTo>
                    <a:pt x="635" y="992"/>
                  </a:lnTo>
                  <a:lnTo>
                    <a:pt x="637" y="990"/>
                  </a:lnTo>
                  <a:lnTo>
                    <a:pt x="642" y="990"/>
                  </a:lnTo>
                  <a:lnTo>
                    <a:pt x="642" y="990"/>
                  </a:lnTo>
                  <a:lnTo>
                    <a:pt x="642" y="985"/>
                  </a:lnTo>
                  <a:lnTo>
                    <a:pt x="642" y="985"/>
                  </a:lnTo>
                  <a:lnTo>
                    <a:pt x="644" y="983"/>
                  </a:lnTo>
                  <a:lnTo>
                    <a:pt x="642" y="981"/>
                  </a:lnTo>
                  <a:lnTo>
                    <a:pt x="647" y="976"/>
                  </a:lnTo>
                  <a:lnTo>
                    <a:pt x="647" y="971"/>
                  </a:lnTo>
                  <a:lnTo>
                    <a:pt x="649" y="966"/>
                  </a:lnTo>
                  <a:lnTo>
                    <a:pt x="647" y="962"/>
                  </a:lnTo>
                  <a:lnTo>
                    <a:pt x="652" y="962"/>
                  </a:lnTo>
                  <a:lnTo>
                    <a:pt x="656" y="962"/>
                  </a:lnTo>
                  <a:lnTo>
                    <a:pt x="666" y="971"/>
                  </a:lnTo>
                  <a:lnTo>
                    <a:pt x="666" y="971"/>
                  </a:lnTo>
                  <a:lnTo>
                    <a:pt x="661" y="971"/>
                  </a:lnTo>
                  <a:lnTo>
                    <a:pt x="659" y="973"/>
                  </a:lnTo>
                  <a:lnTo>
                    <a:pt x="663" y="976"/>
                  </a:lnTo>
                  <a:lnTo>
                    <a:pt x="666" y="973"/>
                  </a:lnTo>
                  <a:lnTo>
                    <a:pt x="668" y="976"/>
                  </a:lnTo>
                  <a:lnTo>
                    <a:pt x="675" y="971"/>
                  </a:lnTo>
                  <a:lnTo>
                    <a:pt x="685" y="966"/>
                  </a:lnTo>
                  <a:lnTo>
                    <a:pt x="680" y="964"/>
                  </a:lnTo>
                  <a:lnTo>
                    <a:pt x="682" y="952"/>
                  </a:lnTo>
                  <a:lnTo>
                    <a:pt x="692" y="959"/>
                  </a:lnTo>
                  <a:lnTo>
                    <a:pt x="696" y="952"/>
                  </a:lnTo>
                  <a:lnTo>
                    <a:pt x="703" y="947"/>
                  </a:lnTo>
                  <a:lnTo>
                    <a:pt x="706" y="952"/>
                  </a:lnTo>
                  <a:lnTo>
                    <a:pt x="706" y="955"/>
                  </a:lnTo>
                  <a:lnTo>
                    <a:pt x="708" y="959"/>
                  </a:lnTo>
                  <a:lnTo>
                    <a:pt x="711" y="962"/>
                  </a:lnTo>
                  <a:lnTo>
                    <a:pt x="708" y="964"/>
                  </a:lnTo>
                  <a:lnTo>
                    <a:pt x="708" y="966"/>
                  </a:lnTo>
                  <a:lnTo>
                    <a:pt x="708" y="969"/>
                  </a:lnTo>
                  <a:lnTo>
                    <a:pt x="708" y="966"/>
                  </a:lnTo>
                  <a:lnTo>
                    <a:pt x="708" y="971"/>
                  </a:lnTo>
                  <a:lnTo>
                    <a:pt x="711" y="971"/>
                  </a:lnTo>
                  <a:lnTo>
                    <a:pt x="713" y="973"/>
                  </a:lnTo>
                  <a:lnTo>
                    <a:pt x="713" y="971"/>
                  </a:lnTo>
                  <a:lnTo>
                    <a:pt x="713" y="969"/>
                  </a:lnTo>
                  <a:lnTo>
                    <a:pt x="713" y="971"/>
                  </a:lnTo>
                  <a:lnTo>
                    <a:pt x="718" y="973"/>
                  </a:lnTo>
                  <a:lnTo>
                    <a:pt x="713" y="973"/>
                  </a:lnTo>
                  <a:lnTo>
                    <a:pt x="715" y="976"/>
                  </a:lnTo>
                  <a:lnTo>
                    <a:pt x="722" y="983"/>
                  </a:lnTo>
                  <a:lnTo>
                    <a:pt x="727" y="985"/>
                  </a:lnTo>
                  <a:lnTo>
                    <a:pt x="737" y="985"/>
                  </a:lnTo>
                  <a:lnTo>
                    <a:pt x="739" y="985"/>
                  </a:lnTo>
                  <a:lnTo>
                    <a:pt x="741" y="985"/>
                  </a:lnTo>
                  <a:lnTo>
                    <a:pt x="746" y="978"/>
                  </a:lnTo>
                  <a:lnTo>
                    <a:pt x="751" y="978"/>
                  </a:lnTo>
                  <a:lnTo>
                    <a:pt x="753" y="971"/>
                  </a:lnTo>
                  <a:lnTo>
                    <a:pt x="751" y="969"/>
                  </a:lnTo>
                  <a:lnTo>
                    <a:pt x="751" y="966"/>
                  </a:lnTo>
                  <a:lnTo>
                    <a:pt x="755" y="966"/>
                  </a:lnTo>
                  <a:lnTo>
                    <a:pt x="755" y="966"/>
                  </a:lnTo>
                  <a:lnTo>
                    <a:pt x="755" y="971"/>
                  </a:lnTo>
                  <a:lnTo>
                    <a:pt x="760" y="971"/>
                  </a:lnTo>
                  <a:lnTo>
                    <a:pt x="760" y="973"/>
                  </a:lnTo>
                  <a:lnTo>
                    <a:pt x="765" y="973"/>
                  </a:lnTo>
                  <a:lnTo>
                    <a:pt x="767" y="973"/>
                  </a:lnTo>
                  <a:lnTo>
                    <a:pt x="774" y="981"/>
                  </a:lnTo>
                  <a:lnTo>
                    <a:pt x="777" y="981"/>
                  </a:lnTo>
                  <a:lnTo>
                    <a:pt x="779" y="978"/>
                  </a:lnTo>
                  <a:lnTo>
                    <a:pt x="784" y="981"/>
                  </a:lnTo>
                  <a:lnTo>
                    <a:pt x="786" y="985"/>
                  </a:lnTo>
                  <a:lnTo>
                    <a:pt x="791" y="990"/>
                  </a:lnTo>
                  <a:lnTo>
                    <a:pt x="791" y="988"/>
                  </a:lnTo>
                  <a:lnTo>
                    <a:pt x="789" y="981"/>
                  </a:lnTo>
                  <a:lnTo>
                    <a:pt x="791" y="981"/>
                  </a:lnTo>
                  <a:lnTo>
                    <a:pt x="796" y="981"/>
                  </a:lnTo>
                  <a:lnTo>
                    <a:pt x="800" y="983"/>
                  </a:lnTo>
                  <a:lnTo>
                    <a:pt x="800" y="981"/>
                  </a:lnTo>
                  <a:lnTo>
                    <a:pt x="803" y="978"/>
                  </a:lnTo>
                  <a:lnTo>
                    <a:pt x="812" y="985"/>
                  </a:lnTo>
                  <a:lnTo>
                    <a:pt x="815" y="983"/>
                  </a:lnTo>
                  <a:lnTo>
                    <a:pt x="817" y="981"/>
                  </a:lnTo>
                  <a:lnTo>
                    <a:pt x="815" y="981"/>
                  </a:lnTo>
                  <a:lnTo>
                    <a:pt x="817" y="978"/>
                  </a:lnTo>
                  <a:lnTo>
                    <a:pt x="819" y="973"/>
                  </a:lnTo>
                  <a:lnTo>
                    <a:pt x="822" y="973"/>
                  </a:lnTo>
                  <a:lnTo>
                    <a:pt x="824" y="978"/>
                  </a:lnTo>
                  <a:lnTo>
                    <a:pt x="833" y="976"/>
                  </a:lnTo>
                  <a:lnTo>
                    <a:pt x="833" y="971"/>
                  </a:lnTo>
                  <a:lnTo>
                    <a:pt x="829" y="971"/>
                  </a:lnTo>
                  <a:lnTo>
                    <a:pt x="829" y="966"/>
                  </a:lnTo>
                  <a:lnTo>
                    <a:pt x="822" y="962"/>
                  </a:lnTo>
                  <a:lnTo>
                    <a:pt x="829" y="955"/>
                  </a:lnTo>
                  <a:lnTo>
                    <a:pt x="826" y="952"/>
                  </a:lnTo>
                  <a:lnTo>
                    <a:pt x="829" y="955"/>
                  </a:lnTo>
                  <a:lnTo>
                    <a:pt x="838" y="950"/>
                  </a:lnTo>
                  <a:lnTo>
                    <a:pt x="843" y="950"/>
                  </a:lnTo>
                  <a:lnTo>
                    <a:pt x="848" y="947"/>
                  </a:lnTo>
                  <a:lnTo>
                    <a:pt x="852" y="947"/>
                  </a:lnTo>
                  <a:lnTo>
                    <a:pt x="857" y="952"/>
                  </a:lnTo>
                  <a:lnTo>
                    <a:pt x="862" y="947"/>
                  </a:lnTo>
                  <a:lnTo>
                    <a:pt x="866" y="952"/>
                  </a:lnTo>
                  <a:lnTo>
                    <a:pt x="874" y="947"/>
                  </a:lnTo>
                  <a:lnTo>
                    <a:pt x="881" y="952"/>
                  </a:lnTo>
                  <a:lnTo>
                    <a:pt x="885" y="947"/>
                  </a:lnTo>
                  <a:lnTo>
                    <a:pt x="885" y="945"/>
                  </a:lnTo>
                  <a:lnTo>
                    <a:pt x="890" y="940"/>
                  </a:lnTo>
                  <a:lnTo>
                    <a:pt x="895" y="940"/>
                  </a:lnTo>
                  <a:lnTo>
                    <a:pt x="895" y="938"/>
                  </a:lnTo>
                  <a:lnTo>
                    <a:pt x="890" y="929"/>
                  </a:lnTo>
                  <a:lnTo>
                    <a:pt x="890" y="924"/>
                  </a:lnTo>
                  <a:lnTo>
                    <a:pt x="895" y="924"/>
                  </a:lnTo>
                  <a:lnTo>
                    <a:pt x="902" y="924"/>
                  </a:lnTo>
                  <a:lnTo>
                    <a:pt x="907" y="924"/>
                  </a:lnTo>
                  <a:lnTo>
                    <a:pt x="909" y="924"/>
                  </a:lnTo>
                  <a:lnTo>
                    <a:pt x="911" y="919"/>
                  </a:lnTo>
                  <a:lnTo>
                    <a:pt x="916" y="919"/>
                  </a:lnTo>
                  <a:lnTo>
                    <a:pt x="918" y="914"/>
                  </a:lnTo>
                  <a:lnTo>
                    <a:pt x="921" y="912"/>
                  </a:lnTo>
                  <a:lnTo>
                    <a:pt x="923" y="907"/>
                  </a:lnTo>
                  <a:lnTo>
                    <a:pt x="926" y="910"/>
                  </a:lnTo>
                  <a:lnTo>
                    <a:pt x="926" y="907"/>
                  </a:lnTo>
                  <a:lnTo>
                    <a:pt x="930" y="891"/>
                  </a:lnTo>
                  <a:lnTo>
                    <a:pt x="928" y="891"/>
                  </a:lnTo>
                  <a:lnTo>
                    <a:pt x="928" y="886"/>
                  </a:lnTo>
                  <a:lnTo>
                    <a:pt x="918" y="886"/>
                  </a:lnTo>
                  <a:lnTo>
                    <a:pt x="923" y="877"/>
                  </a:lnTo>
                  <a:lnTo>
                    <a:pt x="923" y="872"/>
                  </a:lnTo>
                  <a:lnTo>
                    <a:pt x="921" y="872"/>
                  </a:lnTo>
                  <a:lnTo>
                    <a:pt x="921" y="877"/>
                  </a:lnTo>
                  <a:lnTo>
                    <a:pt x="914" y="881"/>
                  </a:lnTo>
                  <a:lnTo>
                    <a:pt x="909" y="879"/>
                  </a:lnTo>
                  <a:lnTo>
                    <a:pt x="907" y="881"/>
                  </a:lnTo>
                  <a:lnTo>
                    <a:pt x="904" y="881"/>
                  </a:lnTo>
                  <a:lnTo>
                    <a:pt x="909" y="877"/>
                  </a:lnTo>
                  <a:lnTo>
                    <a:pt x="909" y="872"/>
                  </a:lnTo>
                  <a:lnTo>
                    <a:pt x="911" y="874"/>
                  </a:lnTo>
                  <a:lnTo>
                    <a:pt x="914" y="872"/>
                  </a:lnTo>
                  <a:lnTo>
                    <a:pt x="909" y="865"/>
                  </a:lnTo>
                  <a:lnTo>
                    <a:pt x="909" y="860"/>
                  </a:lnTo>
                  <a:lnTo>
                    <a:pt x="909" y="855"/>
                  </a:lnTo>
                  <a:lnTo>
                    <a:pt x="904" y="858"/>
                  </a:lnTo>
                  <a:lnTo>
                    <a:pt x="907" y="853"/>
                  </a:lnTo>
                  <a:lnTo>
                    <a:pt x="902" y="851"/>
                  </a:lnTo>
                  <a:lnTo>
                    <a:pt x="904" y="848"/>
                  </a:lnTo>
                  <a:lnTo>
                    <a:pt x="909" y="839"/>
                  </a:lnTo>
                  <a:lnTo>
                    <a:pt x="916" y="839"/>
                  </a:lnTo>
                  <a:lnTo>
                    <a:pt x="926" y="841"/>
                  </a:lnTo>
                  <a:lnTo>
                    <a:pt x="928" y="839"/>
                  </a:lnTo>
                  <a:lnTo>
                    <a:pt x="928" y="834"/>
                  </a:lnTo>
                  <a:lnTo>
                    <a:pt x="935" y="839"/>
                  </a:lnTo>
                  <a:lnTo>
                    <a:pt x="940" y="832"/>
                  </a:lnTo>
                  <a:lnTo>
                    <a:pt x="935" y="829"/>
                  </a:lnTo>
                  <a:lnTo>
                    <a:pt x="935" y="820"/>
                  </a:lnTo>
                  <a:lnTo>
                    <a:pt x="937" y="815"/>
                  </a:lnTo>
                  <a:lnTo>
                    <a:pt x="937" y="818"/>
                  </a:lnTo>
                  <a:lnTo>
                    <a:pt x="940" y="813"/>
                  </a:lnTo>
                  <a:lnTo>
                    <a:pt x="935" y="806"/>
                  </a:lnTo>
                  <a:lnTo>
                    <a:pt x="933" y="801"/>
                  </a:lnTo>
                  <a:lnTo>
                    <a:pt x="928" y="801"/>
                  </a:lnTo>
                  <a:lnTo>
                    <a:pt x="921" y="799"/>
                  </a:lnTo>
                  <a:lnTo>
                    <a:pt x="916" y="799"/>
                  </a:lnTo>
                  <a:lnTo>
                    <a:pt x="914" y="796"/>
                  </a:lnTo>
                  <a:lnTo>
                    <a:pt x="918" y="787"/>
                  </a:lnTo>
                  <a:lnTo>
                    <a:pt x="916" y="782"/>
                  </a:lnTo>
                  <a:lnTo>
                    <a:pt x="918" y="777"/>
                  </a:lnTo>
                  <a:lnTo>
                    <a:pt x="926" y="763"/>
                  </a:lnTo>
                  <a:lnTo>
                    <a:pt x="930" y="759"/>
                  </a:lnTo>
                  <a:lnTo>
                    <a:pt x="930" y="754"/>
                  </a:lnTo>
                  <a:lnTo>
                    <a:pt x="933" y="751"/>
                  </a:lnTo>
                  <a:lnTo>
                    <a:pt x="935" y="751"/>
                  </a:lnTo>
                  <a:lnTo>
                    <a:pt x="942" y="751"/>
                  </a:lnTo>
                  <a:lnTo>
                    <a:pt x="942" y="754"/>
                  </a:lnTo>
                  <a:lnTo>
                    <a:pt x="947" y="754"/>
                  </a:lnTo>
                  <a:lnTo>
                    <a:pt x="947" y="751"/>
                  </a:lnTo>
                  <a:lnTo>
                    <a:pt x="952" y="751"/>
                  </a:lnTo>
                  <a:lnTo>
                    <a:pt x="954" y="749"/>
                  </a:lnTo>
                  <a:lnTo>
                    <a:pt x="956" y="749"/>
                  </a:lnTo>
                  <a:lnTo>
                    <a:pt x="956" y="742"/>
                  </a:lnTo>
                  <a:lnTo>
                    <a:pt x="952" y="737"/>
                  </a:lnTo>
                  <a:lnTo>
                    <a:pt x="952" y="733"/>
                  </a:lnTo>
                  <a:lnTo>
                    <a:pt x="949" y="730"/>
                  </a:lnTo>
                  <a:lnTo>
                    <a:pt x="949" y="728"/>
                  </a:lnTo>
                  <a:lnTo>
                    <a:pt x="940" y="728"/>
                  </a:lnTo>
                  <a:lnTo>
                    <a:pt x="937" y="723"/>
                  </a:lnTo>
                  <a:lnTo>
                    <a:pt x="937" y="716"/>
                  </a:lnTo>
                  <a:lnTo>
                    <a:pt x="942" y="709"/>
                  </a:lnTo>
                  <a:lnTo>
                    <a:pt x="942" y="707"/>
                  </a:lnTo>
                  <a:lnTo>
                    <a:pt x="944" y="709"/>
                  </a:lnTo>
                  <a:lnTo>
                    <a:pt x="952" y="707"/>
                  </a:lnTo>
                  <a:lnTo>
                    <a:pt x="952" y="704"/>
                  </a:lnTo>
                  <a:lnTo>
                    <a:pt x="956" y="704"/>
                  </a:lnTo>
                  <a:lnTo>
                    <a:pt x="956" y="704"/>
                  </a:lnTo>
                  <a:lnTo>
                    <a:pt x="954" y="699"/>
                  </a:lnTo>
                  <a:lnTo>
                    <a:pt x="956" y="697"/>
                  </a:lnTo>
                  <a:lnTo>
                    <a:pt x="961" y="697"/>
                  </a:lnTo>
                  <a:lnTo>
                    <a:pt x="966" y="695"/>
                  </a:lnTo>
                  <a:lnTo>
                    <a:pt x="966" y="690"/>
                  </a:lnTo>
                  <a:lnTo>
                    <a:pt x="968" y="688"/>
                  </a:lnTo>
                  <a:lnTo>
                    <a:pt x="966" y="681"/>
                  </a:lnTo>
                  <a:lnTo>
                    <a:pt x="966" y="681"/>
                  </a:lnTo>
                  <a:lnTo>
                    <a:pt x="966" y="678"/>
                  </a:lnTo>
                  <a:lnTo>
                    <a:pt x="966" y="673"/>
                  </a:lnTo>
                  <a:lnTo>
                    <a:pt x="968" y="673"/>
                  </a:lnTo>
                  <a:lnTo>
                    <a:pt x="975" y="673"/>
                  </a:lnTo>
                  <a:lnTo>
                    <a:pt x="980" y="671"/>
                  </a:lnTo>
                  <a:lnTo>
                    <a:pt x="985" y="671"/>
                  </a:lnTo>
                  <a:lnTo>
                    <a:pt x="996" y="664"/>
                  </a:lnTo>
                  <a:lnTo>
                    <a:pt x="999" y="662"/>
                  </a:lnTo>
                  <a:lnTo>
                    <a:pt x="999" y="657"/>
                  </a:lnTo>
                  <a:lnTo>
                    <a:pt x="1001" y="655"/>
                  </a:lnTo>
                  <a:lnTo>
                    <a:pt x="1008" y="655"/>
                  </a:lnTo>
                  <a:lnTo>
                    <a:pt x="1008" y="662"/>
                  </a:lnTo>
                  <a:lnTo>
                    <a:pt x="1011" y="662"/>
                  </a:lnTo>
                  <a:lnTo>
                    <a:pt x="1011" y="662"/>
                  </a:lnTo>
                  <a:lnTo>
                    <a:pt x="1015" y="657"/>
                  </a:lnTo>
                  <a:lnTo>
                    <a:pt x="1015" y="655"/>
                  </a:lnTo>
                  <a:lnTo>
                    <a:pt x="1020" y="655"/>
                  </a:lnTo>
                  <a:lnTo>
                    <a:pt x="1027" y="650"/>
                  </a:lnTo>
                  <a:lnTo>
                    <a:pt x="1029" y="648"/>
                  </a:lnTo>
                  <a:lnTo>
                    <a:pt x="1037" y="648"/>
                  </a:lnTo>
                  <a:lnTo>
                    <a:pt x="1037" y="643"/>
                  </a:lnTo>
                  <a:lnTo>
                    <a:pt x="1034" y="640"/>
                  </a:lnTo>
                  <a:lnTo>
                    <a:pt x="1037" y="643"/>
                  </a:lnTo>
                  <a:lnTo>
                    <a:pt x="1034" y="638"/>
                  </a:lnTo>
                  <a:lnTo>
                    <a:pt x="1034" y="636"/>
                  </a:lnTo>
                  <a:lnTo>
                    <a:pt x="1029" y="629"/>
                  </a:lnTo>
                  <a:lnTo>
                    <a:pt x="1037" y="622"/>
                  </a:lnTo>
                  <a:lnTo>
                    <a:pt x="1032" y="622"/>
                  </a:lnTo>
                  <a:lnTo>
                    <a:pt x="1032" y="610"/>
                  </a:lnTo>
                  <a:lnTo>
                    <a:pt x="1032" y="610"/>
                  </a:lnTo>
                  <a:lnTo>
                    <a:pt x="1034" y="610"/>
                  </a:lnTo>
                  <a:lnTo>
                    <a:pt x="1034" y="605"/>
                  </a:lnTo>
                  <a:lnTo>
                    <a:pt x="1037" y="598"/>
                  </a:lnTo>
                  <a:lnTo>
                    <a:pt x="1037" y="591"/>
                  </a:lnTo>
                  <a:lnTo>
                    <a:pt x="1039" y="588"/>
                  </a:lnTo>
                  <a:lnTo>
                    <a:pt x="1041" y="586"/>
                  </a:lnTo>
                  <a:lnTo>
                    <a:pt x="1041" y="579"/>
                  </a:lnTo>
                  <a:lnTo>
                    <a:pt x="1037" y="581"/>
                  </a:lnTo>
                  <a:lnTo>
                    <a:pt x="1032" y="581"/>
                  </a:lnTo>
                  <a:lnTo>
                    <a:pt x="1032" y="577"/>
                  </a:lnTo>
                  <a:lnTo>
                    <a:pt x="1037" y="572"/>
                  </a:lnTo>
                  <a:lnTo>
                    <a:pt x="1032" y="570"/>
                  </a:lnTo>
                  <a:lnTo>
                    <a:pt x="1034" y="567"/>
                  </a:lnTo>
                  <a:lnTo>
                    <a:pt x="1037" y="562"/>
                  </a:lnTo>
                  <a:lnTo>
                    <a:pt x="1032" y="553"/>
                  </a:lnTo>
                  <a:lnTo>
                    <a:pt x="1032" y="546"/>
                  </a:lnTo>
                  <a:lnTo>
                    <a:pt x="1037" y="541"/>
                  </a:lnTo>
                  <a:lnTo>
                    <a:pt x="1041" y="539"/>
                  </a:lnTo>
                  <a:lnTo>
                    <a:pt x="1046" y="532"/>
                  </a:lnTo>
                  <a:lnTo>
                    <a:pt x="1041" y="525"/>
                  </a:lnTo>
                  <a:lnTo>
                    <a:pt x="1051" y="520"/>
                  </a:lnTo>
                  <a:lnTo>
                    <a:pt x="1053" y="513"/>
                  </a:lnTo>
                  <a:lnTo>
                    <a:pt x="1046" y="511"/>
                  </a:lnTo>
                  <a:lnTo>
                    <a:pt x="1046" y="508"/>
                  </a:lnTo>
                  <a:lnTo>
                    <a:pt x="1046" y="506"/>
                  </a:lnTo>
                  <a:lnTo>
                    <a:pt x="1051" y="501"/>
                  </a:lnTo>
                  <a:lnTo>
                    <a:pt x="1046" y="501"/>
                  </a:lnTo>
                  <a:lnTo>
                    <a:pt x="1044" y="503"/>
                  </a:lnTo>
                  <a:lnTo>
                    <a:pt x="1041" y="501"/>
                  </a:lnTo>
                  <a:lnTo>
                    <a:pt x="1037" y="496"/>
                  </a:lnTo>
                  <a:lnTo>
                    <a:pt x="1034" y="492"/>
                  </a:lnTo>
                  <a:lnTo>
                    <a:pt x="1037" y="489"/>
                  </a:lnTo>
                  <a:lnTo>
                    <a:pt x="1037" y="487"/>
                  </a:lnTo>
                  <a:lnTo>
                    <a:pt x="1032" y="482"/>
                  </a:lnTo>
                  <a:lnTo>
                    <a:pt x="1032" y="482"/>
                  </a:lnTo>
                  <a:lnTo>
                    <a:pt x="1039" y="482"/>
                  </a:lnTo>
                  <a:lnTo>
                    <a:pt x="1041" y="485"/>
                  </a:lnTo>
                  <a:lnTo>
                    <a:pt x="1044" y="494"/>
                  </a:lnTo>
                  <a:lnTo>
                    <a:pt x="1051" y="492"/>
                  </a:lnTo>
                  <a:lnTo>
                    <a:pt x="1055" y="489"/>
                  </a:lnTo>
                  <a:lnTo>
                    <a:pt x="1055" y="487"/>
                  </a:lnTo>
                  <a:lnTo>
                    <a:pt x="1060" y="482"/>
                  </a:lnTo>
                  <a:lnTo>
                    <a:pt x="1065" y="475"/>
                  </a:lnTo>
                  <a:lnTo>
                    <a:pt x="1070" y="475"/>
                  </a:lnTo>
                  <a:lnTo>
                    <a:pt x="1079" y="459"/>
                  </a:lnTo>
                  <a:lnTo>
                    <a:pt x="1079" y="451"/>
                  </a:lnTo>
                  <a:lnTo>
                    <a:pt x="1079" y="451"/>
                  </a:lnTo>
                  <a:close/>
                </a:path>
              </a:pathLst>
            </a:custGeom>
            <a:solidFill>
              <a:srgbClr val="433356"/>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66" name="Freeform 13"/>
            <p:cNvSpPr>
              <a:spLocks/>
            </p:cNvSpPr>
            <p:nvPr/>
          </p:nvSpPr>
          <p:spPr bwMode="auto">
            <a:xfrm>
              <a:off x="3816" y="2628"/>
              <a:ext cx="941" cy="758"/>
            </a:xfrm>
            <a:custGeom>
              <a:avLst/>
              <a:gdLst>
                <a:gd name="T0" fmla="*/ 915 w 941"/>
                <a:gd name="T1" fmla="*/ 161 h 758"/>
                <a:gd name="T2" fmla="*/ 879 w 941"/>
                <a:gd name="T3" fmla="*/ 113 h 758"/>
                <a:gd name="T4" fmla="*/ 815 w 941"/>
                <a:gd name="T5" fmla="*/ 71 h 758"/>
                <a:gd name="T6" fmla="*/ 742 w 941"/>
                <a:gd name="T7" fmla="*/ 38 h 758"/>
                <a:gd name="T8" fmla="*/ 667 w 941"/>
                <a:gd name="T9" fmla="*/ 45 h 758"/>
                <a:gd name="T10" fmla="*/ 631 w 941"/>
                <a:gd name="T11" fmla="*/ 0 h 758"/>
                <a:gd name="T12" fmla="*/ 572 w 941"/>
                <a:gd name="T13" fmla="*/ 24 h 758"/>
                <a:gd name="T14" fmla="*/ 553 w 941"/>
                <a:gd name="T15" fmla="*/ 28 h 758"/>
                <a:gd name="T16" fmla="*/ 515 w 941"/>
                <a:gd name="T17" fmla="*/ 52 h 758"/>
                <a:gd name="T18" fmla="*/ 504 w 941"/>
                <a:gd name="T19" fmla="*/ 95 h 758"/>
                <a:gd name="T20" fmla="*/ 478 w 941"/>
                <a:gd name="T21" fmla="*/ 104 h 758"/>
                <a:gd name="T22" fmla="*/ 454 w 941"/>
                <a:gd name="T23" fmla="*/ 83 h 758"/>
                <a:gd name="T24" fmla="*/ 430 w 941"/>
                <a:gd name="T25" fmla="*/ 92 h 758"/>
                <a:gd name="T26" fmla="*/ 397 w 941"/>
                <a:gd name="T27" fmla="*/ 87 h 758"/>
                <a:gd name="T28" fmla="*/ 400 w 941"/>
                <a:gd name="T29" fmla="*/ 130 h 758"/>
                <a:gd name="T30" fmla="*/ 374 w 941"/>
                <a:gd name="T31" fmla="*/ 135 h 758"/>
                <a:gd name="T32" fmla="*/ 338 w 941"/>
                <a:gd name="T33" fmla="*/ 125 h 758"/>
                <a:gd name="T34" fmla="*/ 315 w 941"/>
                <a:gd name="T35" fmla="*/ 132 h 758"/>
                <a:gd name="T36" fmla="*/ 282 w 941"/>
                <a:gd name="T37" fmla="*/ 175 h 758"/>
                <a:gd name="T38" fmla="*/ 253 w 941"/>
                <a:gd name="T39" fmla="*/ 146 h 758"/>
                <a:gd name="T40" fmla="*/ 225 w 941"/>
                <a:gd name="T41" fmla="*/ 142 h 758"/>
                <a:gd name="T42" fmla="*/ 215 w 941"/>
                <a:gd name="T43" fmla="*/ 109 h 758"/>
                <a:gd name="T44" fmla="*/ 196 w 941"/>
                <a:gd name="T45" fmla="*/ 125 h 758"/>
                <a:gd name="T46" fmla="*/ 196 w 941"/>
                <a:gd name="T47" fmla="*/ 165 h 758"/>
                <a:gd name="T48" fmla="*/ 178 w 941"/>
                <a:gd name="T49" fmla="*/ 194 h 758"/>
                <a:gd name="T50" fmla="*/ 152 w 941"/>
                <a:gd name="T51" fmla="*/ 220 h 758"/>
                <a:gd name="T52" fmla="*/ 123 w 941"/>
                <a:gd name="T53" fmla="*/ 227 h 758"/>
                <a:gd name="T54" fmla="*/ 85 w 941"/>
                <a:gd name="T55" fmla="*/ 224 h 758"/>
                <a:gd name="T56" fmla="*/ 67 w 941"/>
                <a:gd name="T57" fmla="*/ 255 h 758"/>
                <a:gd name="T58" fmla="*/ 48 w 941"/>
                <a:gd name="T59" fmla="*/ 262 h 758"/>
                <a:gd name="T60" fmla="*/ 38 w 941"/>
                <a:gd name="T61" fmla="*/ 317 h 758"/>
                <a:gd name="T62" fmla="*/ 36 w 941"/>
                <a:gd name="T63" fmla="*/ 357 h 758"/>
                <a:gd name="T64" fmla="*/ 76 w 941"/>
                <a:gd name="T65" fmla="*/ 357 h 758"/>
                <a:gd name="T66" fmla="*/ 50 w 941"/>
                <a:gd name="T67" fmla="*/ 399 h 758"/>
                <a:gd name="T68" fmla="*/ 24 w 941"/>
                <a:gd name="T69" fmla="*/ 437 h 758"/>
                <a:gd name="T70" fmla="*/ 22 w 941"/>
                <a:gd name="T71" fmla="*/ 468 h 758"/>
                <a:gd name="T72" fmla="*/ 74 w 941"/>
                <a:gd name="T73" fmla="*/ 458 h 758"/>
                <a:gd name="T74" fmla="*/ 74 w 941"/>
                <a:gd name="T75" fmla="*/ 517 h 758"/>
                <a:gd name="T76" fmla="*/ 107 w 941"/>
                <a:gd name="T77" fmla="*/ 531 h 758"/>
                <a:gd name="T78" fmla="*/ 133 w 941"/>
                <a:gd name="T79" fmla="*/ 548 h 758"/>
                <a:gd name="T80" fmla="*/ 163 w 941"/>
                <a:gd name="T81" fmla="*/ 574 h 758"/>
                <a:gd name="T82" fmla="*/ 168 w 941"/>
                <a:gd name="T83" fmla="*/ 598 h 758"/>
                <a:gd name="T84" fmla="*/ 213 w 941"/>
                <a:gd name="T85" fmla="*/ 631 h 758"/>
                <a:gd name="T86" fmla="*/ 260 w 941"/>
                <a:gd name="T87" fmla="*/ 619 h 758"/>
                <a:gd name="T88" fmla="*/ 296 w 941"/>
                <a:gd name="T89" fmla="*/ 673 h 758"/>
                <a:gd name="T90" fmla="*/ 348 w 941"/>
                <a:gd name="T91" fmla="*/ 732 h 758"/>
                <a:gd name="T92" fmla="*/ 395 w 941"/>
                <a:gd name="T93" fmla="*/ 753 h 758"/>
                <a:gd name="T94" fmla="*/ 449 w 941"/>
                <a:gd name="T95" fmla="*/ 699 h 758"/>
                <a:gd name="T96" fmla="*/ 530 w 941"/>
                <a:gd name="T97" fmla="*/ 680 h 758"/>
                <a:gd name="T98" fmla="*/ 556 w 941"/>
                <a:gd name="T99" fmla="*/ 598 h 758"/>
                <a:gd name="T100" fmla="*/ 622 w 941"/>
                <a:gd name="T101" fmla="*/ 590 h 758"/>
                <a:gd name="T102" fmla="*/ 685 w 941"/>
                <a:gd name="T103" fmla="*/ 550 h 758"/>
                <a:gd name="T104" fmla="*/ 704 w 941"/>
                <a:gd name="T105" fmla="*/ 475 h 758"/>
                <a:gd name="T106" fmla="*/ 737 w 941"/>
                <a:gd name="T107" fmla="*/ 394 h 758"/>
                <a:gd name="T108" fmla="*/ 754 w 941"/>
                <a:gd name="T109" fmla="*/ 331 h 758"/>
                <a:gd name="T110" fmla="*/ 797 w 941"/>
                <a:gd name="T111" fmla="*/ 298 h 758"/>
                <a:gd name="T112" fmla="*/ 867 w 941"/>
                <a:gd name="T113" fmla="*/ 281 h 758"/>
                <a:gd name="T114" fmla="*/ 941 w 941"/>
                <a:gd name="T115" fmla="*/ 224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1" h="758">
                  <a:moveTo>
                    <a:pt x="941" y="224"/>
                  </a:moveTo>
                  <a:lnTo>
                    <a:pt x="938" y="203"/>
                  </a:lnTo>
                  <a:lnTo>
                    <a:pt x="938" y="198"/>
                  </a:lnTo>
                  <a:lnTo>
                    <a:pt x="936" y="194"/>
                  </a:lnTo>
                  <a:lnTo>
                    <a:pt x="931" y="189"/>
                  </a:lnTo>
                  <a:lnTo>
                    <a:pt x="926" y="189"/>
                  </a:lnTo>
                  <a:lnTo>
                    <a:pt x="919" y="184"/>
                  </a:lnTo>
                  <a:lnTo>
                    <a:pt x="915" y="182"/>
                  </a:lnTo>
                  <a:lnTo>
                    <a:pt x="908" y="182"/>
                  </a:lnTo>
                  <a:lnTo>
                    <a:pt x="915" y="161"/>
                  </a:lnTo>
                  <a:lnTo>
                    <a:pt x="912" y="149"/>
                  </a:lnTo>
                  <a:lnTo>
                    <a:pt x="908" y="149"/>
                  </a:lnTo>
                  <a:lnTo>
                    <a:pt x="905" y="146"/>
                  </a:lnTo>
                  <a:lnTo>
                    <a:pt x="908" y="146"/>
                  </a:lnTo>
                  <a:lnTo>
                    <a:pt x="905" y="142"/>
                  </a:lnTo>
                  <a:lnTo>
                    <a:pt x="903" y="132"/>
                  </a:lnTo>
                  <a:lnTo>
                    <a:pt x="896" y="132"/>
                  </a:lnTo>
                  <a:lnTo>
                    <a:pt x="889" y="128"/>
                  </a:lnTo>
                  <a:lnTo>
                    <a:pt x="884" y="125"/>
                  </a:lnTo>
                  <a:lnTo>
                    <a:pt x="879" y="113"/>
                  </a:lnTo>
                  <a:lnTo>
                    <a:pt x="874" y="109"/>
                  </a:lnTo>
                  <a:lnTo>
                    <a:pt x="874" y="85"/>
                  </a:lnTo>
                  <a:lnTo>
                    <a:pt x="872" y="80"/>
                  </a:lnTo>
                  <a:lnTo>
                    <a:pt x="865" y="78"/>
                  </a:lnTo>
                  <a:lnTo>
                    <a:pt x="853" y="76"/>
                  </a:lnTo>
                  <a:lnTo>
                    <a:pt x="848" y="76"/>
                  </a:lnTo>
                  <a:lnTo>
                    <a:pt x="844" y="85"/>
                  </a:lnTo>
                  <a:lnTo>
                    <a:pt x="839" y="85"/>
                  </a:lnTo>
                  <a:lnTo>
                    <a:pt x="820" y="78"/>
                  </a:lnTo>
                  <a:lnTo>
                    <a:pt x="815" y="71"/>
                  </a:lnTo>
                  <a:lnTo>
                    <a:pt x="813" y="71"/>
                  </a:lnTo>
                  <a:lnTo>
                    <a:pt x="804" y="76"/>
                  </a:lnTo>
                  <a:lnTo>
                    <a:pt x="797" y="71"/>
                  </a:lnTo>
                  <a:lnTo>
                    <a:pt x="787" y="57"/>
                  </a:lnTo>
                  <a:lnTo>
                    <a:pt x="782" y="45"/>
                  </a:lnTo>
                  <a:lnTo>
                    <a:pt x="780" y="43"/>
                  </a:lnTo>
                  <a:lnTo>
                    <a:pt x="775" y="45"/>
                  </a:lnTo>
                  <a:lnTo>
                    <a:pt x="759" y="47"/>
                  </a:lnTo>
                  <a:lnTo>
                    <a:pt x="752" y="33"/>
                  </a:lnTo>
                  <a:lnTo>
                    <a:pt x="742" y="38"/>
                  </a:lnTo>
                  <a:lnTo>
                    <a:pt x="735" y="35"/>
                  </a:lnTo>
                  <a:lnTo>
                    <a:pt x="733" y="38"/>
                  </a:lnTo>
                  <a:lnTo>
                    <a:pt x="723" y="33"/>
                  </a:lnTo>
                  <a:lnTo>
                    <a:pt x="719" y="38"/>
                  </a:lnTo>
                  <a:lnTo>
                    <a:pt x="719" y="38"/>
                  </a:lnTo>
                  <a:lnTo>
                    <a:pt x="709" y="35"/>
                  </a:lnTo>
                  <a:lnTo>
                    <a:pt x="702" y="38"/>
                  </a:lnTo>
                  <a:lnTo>
                    <a:pt x="688" y="38"/>
                  </a:lnTo>
                  <a:lnTo>
                    <a:pt x="671" y="45"/>
                  </a:lnTo>
                  <a:lnTo>
                    <a:pt x="667" y="45"/>
                  </a:lnTo>
                  <a:lnTo>
                    <a:pt x="664" y="47"/>
                  </a:lnTo>
                  <a:lnTo>
                    <a:pt x="657" y="43"/>
                  </a:lnTo>
                  <a:lnTo>
                    <a:pt x="659" y="33"/>
                  </a:lnTo>
                  <a:lnTo>
                    <a:pt x="659" y="24"/>
                  </a:lnTo>
                  <a:lnTo>
                    <a:pt x="652" y="14"/>
                  </a:lnTo>
                  <a:lnTo>
                    <a:pt x="648" y="5"/>
                  </a:lnTo>
                  <a:lnTo>
                    <a:pt x="645" y="5"/>
                  </a:lnTo>
                  <a:lnTo>
                    <a:pt x="643" y="9"/>
                  </a:lnTo>
                  <a:lnTo>
                    <a:pt x="638" y="2"/>
                  </a:lnTo>
                  <a:lnTo>
                    <a:pt x="631" y="0"/>
                  </a:lnTo>
                  <a:lnTo>
                    <a:pt x="610" y="0"/>
                  </a:lnTo>
                  <a:lnTo>
                    <a:pt x="605" y="14"/>
                  </a:lnTo>
                  <a:lnTo>
                    <a:pt x="596" y="24"/>
                  </a:lnTo>
                  <a:lnTo>
                    <a:pt x="596" y="28"/>
                  </a:lnTo>
                  <a:lnTo>
                    <a:pt x="596" y="31"/>
                  </a:lnTo>
                  <a:lnTo>
                    <a:pt x="586" y="33"/>
                  </a:lnTo>
                  <a:lnTo>
                    <a:pt x="582" y="26"/>
                  </a:lnTo>
                  <a:lnTo>
                    <a:pt x="577" y="28"/>
                  </a:lnTo>
                  <a:lnTo>
                    <a:pt x="574" y="24"/>
                  </a:lnTo>
                  <a:lnTo>
                    <a:pt x="572" y="24"/>
                  </a:lnTo>
                  <a:lnTo>
                    <a:pt x="570" y="19"/>
                  </a:lnTo>
                  <a:lnTo>
                    <a:pt x="563" y="19"/>
                  </a:lnTo>
                  <a:lnTo>
                    <a:pt x="560" y="17"/>
                  </a:lnTo>
                  <a:lnTo>
                    <a:pt x="558" y="14"/>
                  </a:lnTo>
                  <a:lnTo>
                    <a:pt x="553" y="14"/>
                  </a:lnTo>
                  <a:lnTo>
                    <a:pt x="556" y="17"/>
                  </a:lnTo>
                  <a:lnTo>
                    <a:pt x="556" y="19"/>
                  </a:lnTo>
                  <a:lnTo>
                    <a:pt x="553" y="24"/>
                  </a:lnTo>
                  <a:lnTo>
                    <a:pt x="553" y="28"/>
                  </a:lnTo>
                  <a:lnTo>
                    <a:pt x="553" y="28"/>
                  </a:lnTo>
                  <a:lnTo>
                    <a:pt x="553" y="33"/>
                  </a:lnTo>
                  <a:lnTo>
                    <a:pt x="539" y="38"/>
                  </a:lnTo>
                  <a:lnTo>
                    <a:pt x="534" y="33"/>
                  </a:lnTo>
                  <a:lnTo>
                    <a:pt x="532" y="38"/>
                  </a:lnTo>
                  <a:lnTo>
                    <a:pt x="532" y="43"/>
                  </a:lnTo>
                  <a:lnTo>
                    <a:pt x="530" y="47"/>
                  </a:lnTo>
                  <a:lnTo>
                    <a:pt x="520" y="50"/>
                  </a:lnTo>
                  <a:lnTo>
                    <a:pt x="518" y="52"/>
                  </a:lnTo>
                  <a:lnTo>
                    <a:pt x="515" y="47"/>
                  </a:lnTo>
                  <a:lnTo>
                    <a:pt x="515" y="52"/>
                  </a:lnTo>
                  <a:lnTo>
                    <a:pt x="520" y="61"/>
                  </a:lnTo>
                  <a:lnTo>
                    <a:pt x="520" y="69"/>
                  </a:lnTo>
                  <a:lnTo>
                    <a:pt x="515" y="71"/>
                  </a:lnTo>
                  <a:lnTo>
                    <a:pt x="518" y="73"/>
                  </a:lnTo>
                  <a:lnTo>
                    <a:pt x="515" y="76"/>
                  </a:lnTo>
                  <a:lnTo>
                    <a:pt x="513" y="78"/>
                  </a:lnTo>
                  <a:lnTo>
                    <a:pt x="506" y="80"/>
                  </a:lnTo>
                  <a:lnTo>
                    <a:pt x="506" y="83"/>
                  </a:lnTo>
                  <a:lnTo>
                    <a:pt x="508" y="87"/>
                  </a:lnTo>
                  <a:lnTo>
                    <a:pt x="504" y="95"/>
                  </a:lnTo>
                  <a:lnTo>
                    <a:pt x="504" y="99"/>
                  </a:lnTo>
                  <a:lnTo>
                    <a:pt x="504" y="102"/>
                  </a:lnTo>
                  <a:lnTo>
                    <a:pt x="501" y="102"/>
                  </a:lnTo>
                  <a:lnTo>
                    <a:pt x="501" y="104"/>
                  </a:lnTo>
                  <a:lnTo>
                    <a:pt x="499" y="104"/>
                  </a:lnTo>
                  <a:lnTo>
                    <a:pt x="496" y="104"/>
                  </a:lnTo>
                  <a:lnTo>
                    <a:pt x="494" y="104"/>
                  </a:lnTo>
                  <a:lnTo>
                    <a:pt x="494" y="102"/>
                  </a:lnTo>
                  <a:lnTo>
                    <a:pt x="492" y="102"/>
                  </a:lnTo>
                  <a:lnTo>
                    <a:pt x="478" y="104"/>
                  </a:lnTo>
                  <a:lnTo>
                    <a:pt x="475" y="106"/>
                  </a:lnTo>
                  <a:lnTo>
                    <a:pt x="473" y="106"/>
                  </a:lnTo>
                  <a:lnTo>
                    <a:pt x="466" y="99"/>
                  </a:lnTo>
                  <a:lnTo>
                    <a:pt x="461" y="99"/>
                  </a:lnTo>
                  <a:lnTo>
                    <a:pt x="463" y="99"/>
                  </a:lnTo>
                  <a:lnTo>
                    <a:pt x="456" y="95"/>
                  </a:lnTo>
                  <a:lnTo>
                    <a:pt x="456" y="92"/>
                  </a:lnTo>
                  <a:lnTo>
                    <a:pt x="459" y="87"/>
                  </a:lnTo>
                  <a:lnTo>
                    <a:pt x="456" y="87"/>
                  </a:lnTo>
                  <a:lnTo>
                    <a:pt x="454" y="83"/>
                  </a:lnTo>
                  <a:lnTo>
                    <a:pt x="449" y="78"/>
                  </a:lnTo>
                  <a:lnTo>
                    <a:pt x="447" y="71"/>
                  </a:lnTo>
                  <a:lnTo>
                    <a:pt x="442" y="76"/>
                  </a:lnTo>
                  <a:lnTo>
                    <a:pt x="437" y="71"/>
                  </a:lnTo>
                  <a:lnTo>
                    <a:pt x="433" y="71"/>
                  </a:lnTo>
                  <a:lnTo>
                    <a:pt x="433" y="76"/>
                  </a:lnTo>
                  <a:lnTo>
                    <a:pt x="430" y="78"/>
                  </a:lnTo>
                  <a:lnTo>
                    <a:pt x="430" y="83"/>
                  </a:lnTo>
                  <a:lnTo>
                    <a:pt x="428" y="85"/>
                  </a:lnTo>
                  <a:lnTo>
                    <a:pt x="430" y="92"/>
                  </a:lnTo>
                  <a:lnTo>
                    <a:pt x="426" y="95"/>
                  </a:lnTo>
                  <a:lnTo>
                    <a:pt x="421" y="95"/>
                  </a:lnTo>
                  <a:lnTo>
                    <a:pt x="416" y="80"/>
                  </a:lnTo>
                  <a:lnTo>
                    <a:pt x="407" y="85"/>
                  </a:lnTo>
                  <a:lnTo>
                    <a:pt x="407" y="83"/>
                  </a:lnTo>
                  <a:lnTo>
                    <a:pt x="402" y="83"/>
                  </a:lnTo>
                  <a:lnTo>
                    <a:pt x="402" y="85"/>
                  </a:lnTo>
                  <a:lnTo>
                    <a:pt x="397" y="80"/>
                  </a:lnTo>
                  <a:lnTo>
                    <a:pt x="395" y="85"/>
                  </a:lnTo>
                  <a:lnTo>
                    <a:pt x="397" y="87"/>
                  </a:lnTo>
                  <a:lnTo>
                    <a:pt x="397" y="90"/>
                  </a:lnTo>
                  <a:lnTo>
                    <a:pt x="404" y="99"/>
                  </a:lnTo>
                  <a:lnTo>
                    <a:pt x="404" y="104"/>
                  </a:lnTo>
                  <a:lnTo>
                    <a:pt x="404" y="104"/>
                  </a:lnTo>
                  <a:lnTo>
                    <a:pt x="407" y="109"/>
                  </a:lnTo>
                  <a:lnTo>
                    <a:pt x="411" y="113"/>
                  </a:lnTo>
                  <a:lnTo>
                    <a:pt x="409" y="116"/>
                  </a:lnTo>
                  <a:lnTo>
                    <a:pt x="411" y="123"/>
                  </a:lnTo>
                  <a:lnTo>
                    <a:pt x="404" y="130"/>
                  </a:lnTo>
                  <a:lnTo>
                    <a:pt x="400" y="130"/>
                  </a:lnTo>
                  <a:lnTo>
                    <a:pt x="397" y="137"/>
                  </a:lnTo>
                  <a:lnTo>
                    <a:pt x="390" y="139"/>
                  </a:lnTo>
                  <a:lnTo>
                    <a:pt x="385" y="137"/>
                  </a:lnTo>
                  <a:lnTo>
                    <a:pt x="383" y="139"/>
                  </a:lnTo>
                  <a:lnTo>
                    <a:pt x="383" y="137"/>
                  </a:lnTo>
                  <a:lnTo>
                    <a:pt x="383" y="139"/>
                  </a:lnTo>
                  <a:lnTo>
                    <a:pt x="376" y="137"/>
                  </a:lnTo>
                  <a:lnTo>
                    <a:pt x="376" y="137"/>
                  </a:lnTo>
                  <a:lnTo>
                    <a:pt x="376" y="137"/>
                  </a:lnTo>
                  <a:lnTo>
                    <a:pt x="374" y="135"/>
                  </a:lnTo>
                  <a:lnTo>
                    <a:pt x="369" y="137"/>
                  </a:lnTo>
                  <a:lnTo>
                    <a:pt x="371" y="135"/>
                  </a:lnTo>
                  <a:lnTo>
                    <a:pt x="371" y="132"/>
                  </a:lnTo>
                  <a:lnTo>
                    <a:pt x="367" y="128"/>
                  </a:lnTo>
                  <a:lnTo>
                    <a:pt x="362" y="125"/>
                  </a:lnTo>
                  <a:lnTo>
                    <a:pt x="359" y="128"/>
                  </a:lnTo>
                  <a:lnTo>
                    <a:pt x="355" y="128"/>
                  </a:lnTo>
                  <a:lnTo>
                    <a:pt x="352" y="125"/>
                  </a:lnTo>
                  <a:lnTo>
                    <a:pt x="338" y="128"/>
                  </a:lnTo>
                  <a:lnTo>
                    <a:pt x="338" y="125"/>
                  </a:lnTo>
                  <a:lnTo>
                    <a:pt x="333" y="128"/>
                  </a:lnTo>
                  <a:lnTo>
                    <a:pt x="329" y="128"/>
                  </a:lnTo>
                  <a:lnTo>
                    <a:pt x="324" y="135"/>
                  </a:lnTo>
                  <a:lnTo>
                    <a:pt x="322" y="132"/>
                  </a:lnTo>
                  <a:lnTo>
                    <a:pt x="322" y="132"/>
                  </a:lnTo>
                  <a:lnTo>
                    <a:pt x="319" y="128"/>
                  </a:lnTo>
                  <a:lnTo>
                    <a:pt x="317" y="128"/>
                  </a:lnTo>
                  <a:lnTo>
                    <a:pt x="317" y="130"/>
                  </a:lnTo>
                  <a:lnTo>
                    <a:pt x="310" y="128"/>
                  </a:lnTo>
                  <a:lnTo>
                    <a:pt x="315" y="132"/>
                  </a:lnTo>
                  <a:lnTo>
                    <a:pt x="310" y="137"/>
                  </a:lnTo>
                  <a:lnTo>
                    <a:pt x="315" y="137"/>
                  </a:lnTo>
                  <a:lnTo>
                    <a:pt x="315" y="139"/>
                  </a:lnTo>
                  <a:lnTo>
                    <a:pt x="315" y="151"/>
                  </a:lnTo>
                  <a:lnTo>
                    <a:pt x="310" y="154"/>
                  </a:lnTo>
                  <a:lnTo>
                    <a:pt x="310" y="151"/>
                  </a:lnTo>
                  <a:lnTo>
                    <a:pt x="305" y="154"/>
                  </a:lnTo>
                  <a:lnTo>
                    <a:pt x="300" y="161"/>
                  </a:lnTo>
                  <a:lnTo>
                    <a:pt x="282" y="177"/>
                  </a:lnTo>
                  <a:lnTo>
                    <a:pt x="282" y="175"/>
                  </a:lnTo>
                  <a:lnTo>
                    <a:pt x="282" y="165"/>
                  </a:lnTo>
                  <a:lnTo>
                    <a:pt x="277" y="161"/>
                  </a:lnTo>
                  <a:lnTo>
                    <a:pt x="277" y="161"/>
                  </a:lnTo>
                  <a:lnTo>
                    <a:pt x="272" y="151"/>
                  </a:lnTo>
                  <a:lnTo>
                    <a:pt x="267" y="151"/>
                  </a:lnTo>
                  <a:lnTo>
                    <a:pt x="267" y="146"/>
                  </a:lnTo>
                  <a:lnTo>
                    <a:pt x="263" y="146"/>
                  </a:lnTo>
                  <a:lnTo>
                    <a:pt x="258" y="146"/>
                  </a:lnTo>
                  <a:lnTo>
                    <a:pt x="258" y="146"/>
                  </a:lnTo>
                  <a:lnTo>
                    <a:pt x="253" y="146"/>
                  </a:lnTo>
                  <a:lnTo>
                    <a:pt x="256" y="151"/>
                  </a:lnTo>
                  <a:lnTo>
                    <a:pt x="253" y="151"/>
                  </a:lnTo>
                  <a:lnTo>
                    <a:pt x="253" y="146"/>
                  </a:lnTo>
                  <a:lnTo>
                    <a:pt x="244" y="146"/>
                  </a:lnTo>
                  <a:lnTo>
                    <a:pt x="244" y="142"/>
                  </a:lnTo>
                  <a:lnTo>
                    <a:pt x="241" y="137"/>
                  </a:lnTo>
                  <a:lnTo>
                    <a:pt x="239" y="139"/>
                  </a:lnTo>
                  <a:lnTo>
                    <a:pt x="227" y="132"/>
                  </a:lnTo>
                  <a:lnTo>
                    <a:pt x="227" y="142"/>
                  </a:lnTo>
                  <a:lnTo>
                    <a:pt x="225" y="142"/>
                  </a:lnTo>
                  <a:lnTo>
                    <a:pt x="215" y="142"/>
                  </a:lnTo>
                  <a:lnTo>
                    <a:pt x="215" y="137"/>
                  </a:lnTo>
                  <a:lnTo>
                    <a:pt x="218" y="132"/>
                  </a:lnTo>
                  <a:lnTo>
                    <a:pt x="220" y="120"/>
                  </a:lnTo>
                  <a:lnTo>
                    <a:pt x="225" y="116"/>
                  </a:lnTo>
                  <a:lnTo>
                    <a:pt x="225" y="113"/>
                  </a:lnTo>
                  <a:lnTo>
                    <a:pt x="222" y="113"/>
                  </a:lnTo>
                  <a:lnTo>
                    <a:pt x="215" y="104"/>
                  </a:lnTo>
                  <a:lnTo>
                    <a:pt x="215" y="104"/>
                  </a:lnTo>
                  <a:lnTo>
                    <a:pt x="215" y="109"/>
                  </a:lnTo>
                  <a:lnTo>
                    <a:pt x="211" y="109"/>
                  </a:lnTo>
                  <a:lnTo>
                    <a:pt x="211" y="109"/>
                  </a:lnTo>
                  <a:lnTo>
                    <a:pt x="206" y="109"/>
                  </a:lnTo>
                  <a:lnTo>
                    <a:pt x="204" y="118"/>
                  </a:lnTo>
                  <a:lnTo>
                    <a:pt x="201" y="118"/>
                  </a:lnTo>
                  <a:lnTo>
                    <a:pt x="201" y="118"/>
                  </a:lnTo>
                  <a:lnTo>
                    <a:pt x="201" y="123"/>
                  </a:lnTo>
                  <a:lnTo>
                    <a:pt x="199" y="120"/>
                  </a:lnTo>
                  <a:lnTo>
                    <a:pt x="196" y="123"/>
                  </a:lnTo>
                  <a:lnTo>
                    <a:pt x="196" y="125"/>
                  </a:lnTo>
                  <a:lnTo>
                    <a:pt x="194" y="128"/>
                  </a:lnTo>
                  <a:lnTo>
                    <a:pt x="189" y="128"/>
                  </a:lnTo>
                  <a:lnTo>
                    <a:pt x="189" y="137"/>
                  </a:lnTo>
                  <a:lnTo>
                    <a:pt x="187" y="135"/>
                  </a:lnTo>
                  <a:lnTo>
                    <a:pt x="187" y="139"/>
                  </a:lnTo>
                  <a:lnTo>
                    <a:pt x="187" y="144"/>
                  </a:lnTo>
                  <a:lnTo>
                    <a:pt x="189" y="151"/>
                  </a:lnTo>
                  <a:lnTo>
                    <a:pt x="192" y="158"/>
                  </a:lnTo>
                  <a:lnTo>
                    <a:pt x="192" y="163"/>
                  </a:lnTo>
                  <a:lnTo>
                    <a:pt x="196" y="165"/>
                  </a:lnTo>
                  <a:lnTo>
                    <a:pt x="196" y="168"/>
                  </a:lnTo>
                  <a:lnTo>
                    <a:pt x="199" y="175"/>
                  </a:lnTo>
                  <a:lnTo>
                    <a:pt x="196" y="175"/>
                  </a:lnTo>
                  <a:lnTo>
                    <a:pt x="199" y="184"/>
                  </a:lnTo>
                  <a:lnTo>
                    <a:pt x="192" y="184"/>
                  </a:lnTo>
                  <a:lnTo>
                    <a:pt x="192" y="184"/>
                  </a:lnTo>
                  <a:lnTo>
                    <a:pt x="187" y="184"/>
                  </a:lnTo>
                  <a:lnTo>
                    <a:pt x="182" y="191"/>
                  </a:lnTo>
                  <a:lnTo>
                    <a:pt x="178" y="189"/>
                  </a:lnTo>
                  <a:lnTo>
                    <a:pt x="178" y="194"/>
                  </a:lnTo>
                  <a:lnTo>
                    <a:pt x="173" y="194"/>
                  </a:lnTo>
                  <a:lnTo>
                    <a:pt x="170" y="191"/>
                  </a:lnTo>
                  <a:lnTo>
                    <a:pt x="166" y="208"/>
                  </a:lnTo>
                  <a:lnTo>
                    <a:pt x="163" y="208"/>
                  </a:lnTo>
                  <a:lnTo>
                    <a:pt x="163" y="210"/>
                  </a:lnTo>
                  <a:lnTo>
                    <a:pt x="159" y="210"/>
                  </a:lnTo>
                  <a:lnTo>
                    <a:pt x="161" y="215"/>
                  </a:lnTo>
                  <a:lnTo>
                    <a:pt x="159" y="215"/>
                  </a:lnTo>
                  <a:lnTo>
                    <a:pt x="156" y="217"/>
                  </a:lnTo>
                  <a:lnTo>
                    <a:pt x="152" y="220"/>
                  </a:lnTo>
                  <a:lnTo>
                    <a:pt x="149" y="224"/>
                  </a:lnTo>
                  <a:lnTo>
                    <a:pt x="152" y="224"/>
                  </a:lnTo>
                  <a:lnTo>
                    <a:pt x="149" y="227"/>
                  </a:lnTo>
                  <a:lnTo>
                    <a:pt x="140" y="231"/>
                  </a:lnTo>
                  <a:lnTo>
                    <a:pt x="137" y="229"/>
                  </a:lnTo>
                  <a:lnTo>
                    <a:pt x="135" y="234"/>
                  </a:lnTo>
                  <a:lnTo>
                    <a:pt x="128" y="224"/>
                  </a:lnTo>
                  <a:lnTo>
                    <a:pt x="126" y="227"/>
                  </a:lnTo>
                  <a:lnTo>
                    <a:pt x="126" y="222"/>
                  </a:lnTo>
                  <a:lnTo>
                    <a:pt x="123" y="227"/>
                  </a:lnTo>
                  <a:lnTo>
                    <a:pt x="119" y="229"/>
                  </a:lnTo>
                  <a:lnTo>
                    <a:pt x="116" y="229"/>
                  </a:lnTo>
                  <a:lnTo>
                    <a:pt x="107" y="224"/>
                  </a:lnTo>
                  <a:lnTo>
                    <a:pt x="107" y="227"/>
                  </a:lnTo>
                  <a:lnTo>
                    <a:pt x="102" y="229"/>
                  </a:lnTo>
                  <a:lnTo>
                    <a:pt x="97" y="229"/>
                  </a:lnTo>
                  <a:lnTo>
                    <a:pt x="95" y="234"/>
                  </a:lnTo>
                  <a:lnTo>
                    <a:pt x="93" y="234"/>
                  </a:lnTo>
                  <a:lnTo>
                    <a:pt x="88" y="229"/>
                  </a:lnTo>
                  <a:lnTo>
                    <a:pt x="85" y="224"/>
                  </a:lnTo>
                  <a:lnTo>
                    <a:pt x="83" y="224"/>
                  </a:lnTo>
                  <a:lnTo>
                    <a:pt x="78" y="224"/>
                  </a:lnTo>
                  <a:lnTo>
                    <a:pt x="83" y="231"/>
                  </a:lnTo>
                  <a:lnTo>
                    <a:pt x="78" y="234"/>
                  </a:lnTo>
                  <a:lnTo>
                    <a:pt x="74" y="234"/>
                  </a:lnTo>
                  <a:lnTo>
                    <a:pt x="69" y="236"/>
                  </a:lnTo>
                  <a:lnTo>
                    <a:pt x="69" y="243"/>
                  </a:lnTo>
                  <a:lnTo>
                    <a:pt x="71" y="243"/>
                  </a:lnTo>
                  <a:lnTo>
                    <a:pt x="69" y="250"/>
                  </a:lnTo>
                  <a:lnTo>
                    <a:pt x="67" y="255"/>
                  </a:lnTo>
                  <a:lnTo>
                    <a:pt x="67" y="253"/>
                  </a:lnTo>
                  <a:lnTo>
                    <a:pt x="64" y="253"/>
                  </a:lnTo>
                  <a:lnTo>
                    <a:pt x="64" y="255"/>
                  </a:lnTo>
                  <a:lnTo>
                    <a:pt x="64" y="253"/>
                  </a:lnTo>
                  <a:lnTo>
                    <a:pt x="59" y="250"/>
                  </a:lnTo>
                  <a:lnTo>
                    <a:pt x="59" y="248"/>
                  </a:lnTo>
                  <a:lnTo>
                    <a:pt x="55" y="246"/>
                  </a:lnTo>
                  <a:lnTo>
                    <a:pt x="50" y="253"/>
                  </a:lnTo>
                  <a:lnTo>
                    <a:pt x="50" y="253"/>
                  </a:lnTo>
                  <a:lnTo>
                    <a:pt x="48" y="262"/>
                  </a:lnTo>
                  <a:lnTo>
                    <a:pt x="43" y="265"/>
                  </a:lnTo>
                  <a:lnTo>
                    <a:pt x="41" y="269"/>
                  </a:lnTo>
                  <a:lnTo>
                    <a:pt x="33" y="272"/>
                  </a:lnTo>
                  <a:lnTo>
                    <a:pt x="31" y="279"/>
                  </a:lnTo>
                  <a:lnTo>
                    <a:pt x="36" y="281"/>
                  </a:lnTo>
                  <a:lnTo>
                    <a:pt x="38" y="286"/>
                  </a:lnTo>
                  <a:lnTo>
                    <a:pt x="41" y="291"/>
                  </a:lnTo>
                  <a:lnTo>
                    <a:pt x="41" y="300"/>
                  </a:lnTo>
                  <a:lnTo>
                    <a:pt x="33" y="312"/>
                  </a:lnTo>
                  <a:lnTo>
                    <a:pt x="38" y="317"/>
                  </a:lnTo>
                  <a:lnTo>
                    <a:pt x="41" y="324"/>
                  </a:lnTo>
                  <a:lnTo>
                    <a:pt x="43" y="335"/>
                  </a:lnTo>
                  <a:lnTo>
                    <a:pt x="45" y="338"/>
                  </a:lnTo>
                  <a:lnTo>
                    <a:pt x="48" y="338"/>
                  </a:lnTo>
                  <a:lnTo>
                    <a:pt x="50" y="338"/>
                  </a:lnTo>
                  <a:lnTo>
                    <a:pt x="50" y="342"/>
                  </a:lnTo>
                  <a:lnTo>
                    <a:pt x="45" y="347"/>
                  </a:lnTo>
                  <a:lnTo>
                    <a:pt x="43" y="347"/>
                  </a:lnTo>
                  <a:lnTo>
                    <a:pt x="41" y="352"/>
                  </a:lnTo>
                  <a:lnTo>
                    <a:pt x="36" y="357"/>
                  </a:lnTo>
                  <a:lnTo>
                    <a:pt x="41" y="361"/>
                  </a:lnTo>
                  <a:lnTo>
                    <a:pt x="41" y="357"/>
                  </a:lnTo>
                  <a:lnTo>
                    <a:pt x="52" y="357"/>
                  </a:lnTo>
                  <a:lnTo>
                    <a:pt x="55" y="359"/>
                  </a:lnTo>
                  <a:lnTo>
                    <a:pt x="57" y="359"/>
                  </a:lnTo>
                  <a:lnTo>
                    <a:pt x="59" y="361"/>
                  </a:lnTo>
                  <a:lnTo>
                    <a:pt x="64" y="361"/>
                  </a:lnTo>
                  <a:lnTo>
                    <a:pt x="71" y="352"/>
                  </a:lnTo>
                  <a:lnTo>
                    <a:pt x="74" y="352"/>
                  </a:lnTo>
                  <a:lnTo>
                    <a:pt x="76" y="357"/>
                  </a:lnTo>
                  <a:lnTo>
                    <a:pt x="71" y="368"/>
                  </a:lnTo>
                  <a:lnTo>
                    <a:pt x="69" y="371"/>
                  </a:lnTo>
                  <a:lnTo>
                    <a:pt x="71" y="376"/>
                  </a:lnTo>
                  <a:lnTo>
                    <a:pt x="69" y="376"/>
                  </a:lnTo>
                  <a:lnTo>
                    <a:pt x="71" y="378"/>
                  </a:lnTo>
                  <a:lnTo>
                    <a:pt x="67" y="380"/>
                  </a:lnTo>
                  <a:lnTo>
                    <a:pt x="59" y="402"/>
                  </a:lnTo>
                  <a:lnTo>
                    <a:pt x="55" y="399"/>
                  </a:lnTo>
                  <a:lnTo>
                    <a:pt x="55" y="402"/>
                  </a:lnTo>
                  <a:lnTo>
                    <a:pt x="50" y="399"/>
                  </a:lnTo>
                  <a:lnTo>
                    <a:pt x="50" y="404"/>
                  </a:lnTo>
                  <a:lnTo>
                    <a:pt x="48" y="406"/>
                  </a:lnTo>
                  <a:lnTo>
                    <a:pt x="45" y="406"/>
                  </a:lnTo>
                  <a:lnTo>
                    <a:pt x="43" y="404"/>
                  </a:lnTo>
                  <a:lnTo>
                    <a:pt x="36" y="404"/>
                  </a:lnTo>
                  <a:lnTo>
                    <a:pt x="31" y="404"/>
                  </a:lnTo>
                  <a:lnTo>
                    <a:pt x="31" y="413"/>
                  </a:lnTo>
                  <a:lnTo>
                    <a:pt x="26" y="428"/>
                  </a:lnTo>
                  <a:lnTo>
                    <a:pt x="24" y="428"/>
                  </a:lnTo>
                  <a:lnTo>
                    <a:pt x="24" y="437"/>
                  </a:lnTo>
                  <a:lnTo>
                    <a:pt x="19" y="439"/>
                  </a:lnTo>
                  <a:lnTo>
                    <a:pt x="17" y="437"/>
                  </a:lnTo>
                  <a:lnTo>
                    <a:pt x="5" y="435"/>
                  </a:lnTo>
                  <a:lnTo>
                    <a:pt x="5" y="451"/>
                  </a:lnTo>
                  <a:lnTo>
                    <a:pt x="7" y="451"/>
                  </a:lnTo>
                  <a:lnTo>
                    <a:pt x="7" y="456"/>
                  </a:lnTo>
                  <a:lnTo>
                    <a:pt x="7" y="461"/>
                  </a:lnTo>
                  <a:lnTo>
                    <a:pt x="0" y="465"/>
                  </a:lnTo>
                  <a:lnTo>
                    <a:pt x="17" y="470"/>
                  </a:lnTo>
                  <a:lnTo>
                    <a:pt x="22" y="468"/>
                  </a:lnTo>
                  <a:lnTo>
                    <a:pt x="24" y="470"/>
                  </a:lnTo>
                  <a:lnTo>
                    <a:pt x="29" y="465"/>
                  </a:lnTo>
                  <a:lnTo>
                    <a:pt x="31" y="465"/>
                  </a:lnTo>
                  <a:lnTo>
                    <a:pt x="36" y="463"/>
                  </a:lnTo>
                  <a:lnTo>
                    <a:pt x="38" y="465"/>
                  </a:lnTo>
                  <a:lnTo>
                    <a:pt x="43" y="463"/>
                  </a:lnTo>
                  <a:lnTo>
                    <a:pt x="55" y="461"/>
                  </a:lnTo>
                  <a:lnTo>
                    <a:pt x="64" y="456"/>
                  </a:lnTo>
                  <a:lnTo>
                    <a:pt x="74" y="456"/>
                  </a:lnTo>
                  <a:lnTo>
                    <a:pt x="74" y="458"/>
                  </a:lnTo>
                  <a:lnTo>
                    <a:pt x="76" y="475"/>
                  </a:lnTo>
                  <a:lnTo>
                    <a:pt x="81" y="475"/>
                  </a:lnTo>
                  <a:lnTo>
                    <a:pt x="83" y="479"/>
                  </a:lnTo>
                  <a:lnTo>
                    <a:pt x="83" y="484"/>
                  </a:lnTo>
                  <a:lnTo>
                    <a:pt x="83" y="489"/>
                  </a:lnTo>
                  <a:lnTo>
                    <a:pt x="83" y="498"/>
                  </a:lnTo>
                  <a:lnTo>
                    <a:pt x="81" y="503"/>
                  </a:lnTo>
                  <a:lnTo>
                    <a:pt x="76" y="508"/>
                  </a:lnTo>
                  <a:lnTo>
                    <a:pt x="76" y="510"/>
                  </a:lnTo>
                  <a:lnTo>
                    <a:pt x="74" y="517"/>
                  </a:lnTo>
                  <a:lnTo>
                    <a:pt x="71" y="520"/>
                  </a:lnTo>
                  <a:lnTo>
                    <a:pt x="74" y="522"/>
                  </a:lnTo>
                  <a:lnTo>
                    <a:pt x="76" y="522"/>
                  </a:lnTo>
                  <a:lnTo>
                    <a:pt x="78" y="515"/>
                  </a:lnTo>
                  <a:lnTo>
                    <a:pt x="95" y="517"/>
                  </a:lnTo>
                  <a:lnTo>
                    <a:pt x="95" y="527"/>
                  </a:lnTo>
                  <a:lnTo>
                    <a:pt x="97" y="527"/>
                  </a:lnTo>
                  <a:lnTo>
                    <a:pt x="102" y="524"/>
                  </a:lnTo>
                  <a:lnTo>
                    <a:pt x="107" y="527"/>
                  </a:lnTo>
                  <a:lnTo>
                    <a:pt x="107" y="531"/>
                  </a:lnTo>
                  <a:lnTo>
                    <a:pt x="111" y="536"/>
                  </a:lnTo>
                  <a:lnTo>
                    <a:pt x="109" y="548"/>
                  </a:lnTo>
                  <a:lnTo>
                    <a:pt x="114" y="548"/>
                  </a:lnTo>
                  <a:lnTo>
                    <a:pt x="116" y="546"/>
                  </a:lnTo>
                  <a:lnTo>
                    <a:pt x="121" y="548"/>
                  </a:lnTo>
                  <a:lnTo>
                    <a:pt x="121" y="546"/>
                  </a:lnTo>
                  <a:lnTo>
                    <a:pt x="126" y="548"/>
                  </a:lnTo>
                  <a:lnTo>
                    <a:pt x="128" y="546"/>
                  </a:lnTo>
                  <a:lnTo>
                    <a:pt x="130" y="546"/>
                  </a:lnTo>
                  <a:lnTo>
                    <a:pt x="133" y="548"/>
                  </a:lnTo>
                  <a:lnTo>
                    <a:pt x="135" y="553"/>
                  </a:lnTo>
                  <a:lnTo>
                    <a:pt x="140" y="553"/>
                  </a:lnTo>
                  <a:lnTo>
                    <a:pt x="145" y="555"/>
                  </a:lnTo>
                  <a:lnTo>
                    <a:pt x="152" y="550"/>
                  </a:lnTo>
                  <a:lnTo>
                    <a:pt x="156" y="555"/>
                  </a:lnTo>
                  <a:lnTo>
                    <a:pt x="154" y="560"/>
                  </a:lnTo>
                  <a:lnTo>
                    <a:pt x="161" y="565"/>
                  </a:lnTo>
                  <a:lnTo>
                    <a:pt x="163" y="560"/>
                  </a:lnTo>
                  <a:lnTo>
                    <a:pt x="168" y="565"/>
                  </a:lnTo>
                  <a:lnTo>
                    <a:pt x="163" y="574"/>
                  </a:lnTo>
                  <a:lnTo>
                    <a:pt x="166" y="576"/>
                  </a:lnTo>
                  <a:lnTo>
                    <a:pt x="163" y="579"/>
                  </a:lnTo>
                  <a:lnTo>
                    <a:pt x="163" y="583"/>
                  </a:lnTo>
                  <a:lnTo>
                    <a:pt x="159" y="588"/>
                  </a:lnTo>
                  <a:lnTo>
                    <a:pt x="161" y="590"/>
                  </a:lnTo>
                  <a:lnTo>
                    <a:pt x="159" y="593"/>
                  </a:lnTo>
                  <a:lnTo>
                    <a:pt x="159" y="595"/>
                  </a:lnTo>
                  <a:lnTo>
                    <a:pt x="161" y="595"/>
                  </a:lnTo>
                  <a:lnTo>
                    <a:pt x="168" y="600"/>
                  </a:lnTo>
                  <a:lnTo>
                    <a:pt x="168" y="598"/>
                  </a:lnTo>
                  <a:lnTo>
                    <a:pt x="173" y="600"/>
                  </a:lnTo>
                  <a:lnTo>
                    <a:pt x="173" y="598"/>
                  </a:lnTo>
                  <a:lnTo>
                    <a:pt x="175" y="602"/>
                  </a:lnTo>
                  <a:lnTo>
                    <a:pt x="178" y="595"/>
                  </a:lnTo>
                  <a:lnTo>
                    <a:pt x="189" y="595"/>
                  </a:lnTo>
                  <a:lnTo>
                    <a:pt x="189" y="605"/>
                  </a:lnTo>
                  <a:lnTo>
                    <a:pt x="196" y="609"/>
                  </a:lnTo>
                  <a:lnTo>
                    <a:pt x="204" y="621"/>
                  </a:lnTo>
                  <a:lnTo>
                    <a:pt x="206" y="621"/>
                  </a:lnTo>
                  <a:lnTo>
                    <a:pt x="213" y="631"/>
                  </a:lnTo>
                  <a:lnTo>
                    <a:pt x="225" y="624"/>
                  </a:lnTo>
                  <a:lnTo>
                    <a:pt x="227" y="626"/>
                  </a:lnTo>
                  <a:lnTo>
                    <a:pt x="230" y="624"/>
                  </a:lnTo>
                  <a:lnTo>
                    <a:pt x="232" y="624"/>
                  </a:lnTo>
                  <a:lnTo>
                    <a:pt x="239" y="621"/>
                  </a:lnTo>
                  <a:lnTo>
                    <a:pt x="239" y="624"/>
                  </a:lnTo>
                  <a:lnTo>
                    <a:pt x="241" y="621"/>
                  </a:lnTo>
                  <a:lnTo>
                    <a:pt x="246" y="628"/>
                  </a:lnTo>
                  <a:lnTo>
                    <a:pt x="260" y="626"/>
                  </a:lnTo>
                  <a:lnTo>
                    <a:pt x="260" y="619"/>
                  </a:lnTo>
                  <a:lnTo>
                    <a:pt x="265" y="633"/>
                  </a:lnTo>
                  <a:lnTo>
                    <a:pt x="267" y="635"/>
                  </a:lnTo>
                  <a:lnTo>
                    <a:pt x="277" y="631"/>
                  </a:lnTo>
                  <a:lnTo>
                    <a:pt x="289" y="642"/>
                  </a:lnTo>
                  <a:lnTo>
                    <a:pt x="296" y="647"/>
                  </a:lnTo>
                  <a:lnTo>
                    <a:pt x="293" y="652"/>
                  </a:lnTo>
                  <a:lnTo>
                    <a:pt x="293" y="657"/>
                  </a:lnTo>
                  <a:lnTo>
                    <a:pt x="284" y="671"/>
                  </a:lnTo>
                  <a:lnTo>
                    <a:pt x="291" y="678"/>
                  </a:lnTo>
                  <a:lnTo>
                    <a:pt x="296" y="673"/>
                  </a:lnTo>
                  <a:lnTo>
                    <a:pt x="300" y="673"/>
                  </a:lnTo>
                  <a:lnTo>
                    <a:pt x="315" y="690"/>
                  </a:lnTo>
                  <a:lnTo>
                    <a:pt x="326" y="690"/>
                  </a:lnTo>
                  <a:lnTo>
                    <a:pt x="336" y="711"/>
                  </a:lnTo>
                  <a:lnTo>
                    <a:pt x="341" y="723"/>
                  </a:lnTo>
                  <a:lnTo>
                    <a:pt x="338" y="725"/>
                  </a:lnTo>
                  <a:lnTo>
                    <a:pt x="343" y="730"/>
                  </a:lnTo>
                  <a:lnTo>
                    <a:pt x="350" y="727"/>
                  </a:lnTo>
                  <a:lnTo>
                    <a:pt x="348" y="732"/>
                  </a:lnTo>
                  <a:lnTo>
                    <a:pt x="348" y="732"/>
                  </a:lnTo>
                  <a:lnTo>
                    <a:pt x="348" y="732"/>
                  </a:lnTo>
                  <a:lnTo>
                    <a:pt x="348" y="737"/>
                  </a:lnTo>
                  <a:lnTo>
                    <a:pt x="352" y="756"/>
                  </a:lnTo>
                  <a:lnTo>
                    <a:pt x="359" y="756"/>
                  </a:lnTo>
                  <a:lnTo>
                    <a:pt x="367" y="758"/>
                  </a:lnTo>
                  <a:lnTo>
                    <a:pt x="371" y="756"/>
                  </a:lnTo>
                  <a:lnTo>
                    <a:pt x="376" y="756"/>
                  </a:lnTo>
                  <a:lnTo>
                    <a:pt x="381" y="751"/>
                  </a:lnTo>
                  <a:lnTo>
                    <a:pt x="383" y="751"/>
                  </a:lnTo>
                  <a:lnTo>
                    <a:pt x="395" y="753"/>
                  </a:lnTo>
                  <a:lnTo>
                    <a:pt x="402" y="746"/>
                  </a:lnTo>
                  <a:lnTo>
                    <a:pt x="407" y="739"/>
                  </a:lnTo>
                  <a:lnTo>
                    <a:pt x="416" y="732"/>
                  </a:lnTo>
                  <a:lnTo>
                    <a:pt x="421" y="727"/>
                  </a:lnTo>
                  <a:lnTo>
                    <a:pt x="423" y="725"/>
                  </a:lnTo>
                  <a:lnTo>
                    <a:pt x="428" y="723"/>
                  </a:lnTo>
                  <a:lnTo>
                    <a:pt x="428" y="718"/>
                  </a:lnTo>
                  <a:lnTo>
                    <a:pt x="435" y="709"/>
                  </a:lnTo>
                  <a:lnTo>
                    <a:pt x="447" y="699"/>
                  </a:lnTo>
                  <a:lnTo>
                    <a:pt x="449" y="699"/>
                  </a:lnTo>
                  <a:lnTo>
                    <a:pt x="454" y="697"/>
                  </a:lnTo>
                  <a:lnTo>
                    <a:pt x="454" y="685"/>
                  </a:lnTo>
                  <a:lnTo>
                    <a:pt x="478" y="687"/>
                  </a:lnTo>
                  <a:lnTo>
                    <a:pt x="480" y="687"/>
                  </a:lnTo>
                  <a:lnTo>
                    <a:pt x="482" y="685"/>
                  </a:lnTo>
                  <a:lnTo>
                    <a:pt x="496" y="687"/>
                  </a:lnTo>
                  <a:lnTo>
                    <a:pt x="506" y="687"/>
                  </a:lnTo>
                  <a:lnTo>
                    <a:pt x="515" y="694"/>
                  </a:lnTo>
                  <a:lnTo>
                    <a:pt x="530" y="690"/>
                  </a:lnTo>
                  <a:lnTo>
                    <a:pt x="530" y="680"/>
                  </a:lnTo>
                  <a:lnTo>
                    <a:pt x="539" y="664"/>
                  </a:lnTo>
                  <a:lnTo>
                    <a:pt x="541" y="657"/>
                  </a:lnTo>
                  <a:lnTo>
                    <a:pt x="544" y="652"/>
                  </a:lnTo>
                  <a:lnTo>
                    <a:pt x="541" y="642"/>
                  </a:lnTo>
                  <a:lnTo>
                    <a:pt x="544" y="638"/>
                  </a:lnTo>
                  <a:lnTo>
                    <a:pt x="548" y="628"/>
                  </a:lnTo>
                  <a:lnTo>
                    <a:pt x="553" y="621"/>
                  </a:lnTo>
                  <a:lnTo>
                    <a:pt x="556" y="612"/>
                  </a:lnTo>
                  <a:lnTo>
                    <a:pt x="553" y="602"/>
                  </a:lnTo>
                  <a:lnTo>
                    <a:pt x="556" y="598"/>
                  </a:lnTo>
                  <a:lnTo>
                    <a:pt x="560" y="595"/>
                  </a:lnTo>
                  <a:lnTo>
                    <a:pt x="563" y="590"/>
                  </a:lnTo>
                  <a:lnTo>
                    <a:pt x="570" y="586"/>
                  </a:lnTo>
                  <a:lnTo>
                    <a:pt x="582" y="586"/>
                  </a:lnTo>
                  <a:lnTo>
                    <a:pt x="584" y="586"/>
                  </a:lnTo>
                  <a:lnTo>
                    <a:pt x="600" y="590"/>
                  </a:lnTo>
                  <a:lnTo>
                    <a:pt x="605" y="586"/>
                  </a:lnTo>
                  <a:lnTo>
                    <a:pt x="608" y="583"/>
                  </a:lnTo>
                  <a:lnTo>
                    <a:pt x="615" y="583"/>
                  </a:lnTo>
                  <a:lnTo>
                    <a:pt x="622" y="590"/>
                  </a:lnTo>
                  <a:lnTo>
                    <a:pt x="634" y="593"/>
                  </a:lnTo>
                  <a:lnTo>
                    <a:pt x="636" y="593"/>
                  </a:lnTo>
                  <a:lnTo>
                    <a:pt x="638" y="586"/>
                  </a:lnTo>
                  <a:lnTo>
                    <a:pt x="648" y="586"/>
                  </a:lnTo>
                  <a:lnTo>
                    <a:pt x="667" y="579"/>
                  </a:lnTo>
                  <a:lnTo>
                    <a:pt x="671" y="574"/>
                  </a:lnTo>
                  <a:lnTo>
                    <a:pt x="676" y="567"/>
                  </a:lnTo>
                  <a:lnTo>
                    <a:pt x="678" y="560"/>
                  </a:lnTo>
                  <a:lnTo>
                    <a:pt x="688" y="555"/>
                  </a:lnTo>
                  <a:lnTo>
                    <a:pt x="685" y="550"/>
                  </a:lnTo>
                  <a:lnTo>
                    <a:pt x="688" y="546"/>
                  </a:lnTo>
                  <a:lnTo>
                    <a:pt x="697" y="529"/>
                  </a:lnTo>
                  <a:lnTo>
                    <a:pt x="704" y="520"/>
                  </a:lnTo>
                  <a:lnTo>
                    <a:pt x="704" y="494"/>
                  </a:lnTo>
                  <a:lnTo>
                    <a:pt x="707" y="489"/>
                  </a:lnTo>
                  <a:lnTo>
                    <a:pt x="709" y="489"/>
                  </a:lnTo>
                  <a:lnTo>
                    <a:pt x="709" y="489"/>
                  </a:lnTo>
                  <a:lnTo>
                    <a:pt x="711" y="489"/>
                  </a:lnTo>
                  <a:lnTo>
                    <a:pt x="709" y="482"/>
                  </a:lnTo>
                  <a:lnTo>
                    <a:pt x="704" y="475"/>
                  </a:lnTo>
                  <a:lnTo>
                    <a:pt x="704" y="470"/>
                  </a:lnTo>
                  <a:lnTo>
                    <a:pt x="707" y="463"/>
                  </a:lnTo>
                  <a:lnTo>
                    <a:pt x="711" y="461"/>
                  </a:lnTo>
                  <a:lnTo>
                    <a:pt x="711" y="451"/>
                  </a:lnTo>
                  <a:lnTo>
                    <a:pt x="714" y="451"/>
                  </a:lnTo>
                  <a:lnTo>
                    <a:pt x="728" y="442"/>
                  </a:lnTo>
                  <a:lnTo>
                    <a:pt x="723" y="432"/>
                  </a:lnTo>
                  <a:lnTo>
                    <a:pt x="726" y="409"/>
                  </a:lnTo>
                  <a:lnTo>
                    <a:pt x="733" y="404"/>
                  </a:lnTo>
                  <a:lnTo>
                    <a:pt x="737" y="394"/>
                  </a:lnTo>
                  <a:lnTo>
                    <a:pt x="737" y="394"/>
                  </a:lnTo>
                  <a:lnTo>
                    <a:pt x="737" y="380"/>
                  </a:lnTo>
                  <a:lnTo>
                    <a:pt x="742" y="380"/>
                  </a:lnTo>
                  <a:lnTo>
                    <a:pt x="742" y="376"/>
                  </a:lnTo>
                  <a:lnTo>
                    <a:pt x="747" y="366"/>
                  </a:lnTo>
                  <a:lnTo>
                    <a:pt x="737" y="366"/>
                  </a:lnTo>
                  <a:lnTo>
                    <a:pt x="742" y="357"/>
                  </a:lnTo>
                  <a:lnTo>
                    <a:pt x="742" y="342"/>
                  </a:lnTo>
                  <a:lnTo>
                    <a:pt x="752" y="338"/>
                  </a:lnTo>
                  <a:lnTo>
                    <a:pt x="754" y="331"/>
                  </a:lnTo>
                  <a:lnTo>
                    <a:pt x="771" y="321"/>
                  </a:lnTo>
                  <a:lnTo>
                    <a:pt x="773" y="309"/>
                  </a:lnTo>
                  <a:lnTo>
                    <a:pt x="773" y="305"/>
                  </a:lnTo>
                  <a:lnTo>
                    <a:pt x="773" y="302"/>
                  </a:lnTo>
                  <a:lnTo>
                    <a:pt x="778" y="300"/>
                  </a:lnTo>
                  <a:lnTo>
                    <a:pt x="780" y="300"/>
                  </a:lnTo>
                  <a:lnTo>
                    <a:pt x="785" y="298"/>
                  </a:lnTo>
                  <a:lnTo>
                    <a:pt x="789" y="300"/>
                  </a:lnTo>
                  <a:lnTo>
                    <a:pt x="792" y="295"/>
                  </a:lnTo>
                  <a:lnTo>
                    <a:pt x="797" y="298"/>
                  </a:lnTo>
                  <a:lnTo>
                    <a:pt x="799" y="295"/>
                  </a:lnTo>
                  <a:lnTo>
                    <a:pt x="815" y="298"/>
                  </a:lnTo>
                  <a:lnTo>
                    <a:pt x="820" y="295"/>
                  </a:lnTo>
                  <a:lnTo>
                    <a:pt x="830" y="295"/>
                  </a:lnTo>
                  <a:lnTo>
                    <a:pt x="834" y="291"/>
                  </a:lnTo>
                  <a:lnTo>
                    <a:pt x="839" y="291"/>
                  </a:lnTo>
                  <a:lnTo>
                    <a:pt x="853" y="291"/>
                  </a:lnTo>
                  <a:lnTo>
                    <a:pt x="856" y="288"/>
                  </a:lnTo>
                  <a:lnTo>
                    <a:pt x="856" y="286"/>
                  </a:lnTo>
                  <a:lnTo>
                    <a:pt x="867" y="281"/>
                  </a:lnTo>
                  <a:lnTo>
                    <a:pt x="877" y="276"/>
                  </a:lnTo>
                  <a:lnTo>
                    <a:pt x="879" y="276"/>
                  </a:lnTo>
                  <a:lnTo>
                    <a:pt x="900" y="274"/>
                  </a:lnTo>
                  <a:lnTo>
                    <a:pt x="910" y="267"/>
                  </a:lnTo>
                  <a:lnTo>
                    <a:pt x="919" y="250"/>
                  </a:lnTo>
                  <a:lnTo>
                    <a:pt x="924" y="248"/>
                  </a:lnTo>
                  <a:lnTo>
                    <a:pt x="931" y="248"/>
                  </a:lnTo>
                  <a:lnTo>
                    <a:pt x="929" y="239"/>
                  </a:lnTo>
                  <a:lnTo>
                    <a:pt x="936" y="234"/>
                  </a:lnTo>
                  <a:lnTo>
                    <a:pt x="941" y="224"/>
                  </a:lnTo>
                  <a:lnTo>
                    <a:pt x="941" y="224"/>
                  </a:lnTo>
                  <a:close/>
                </a:path>
              </a:pathLst>
            </a:custGeom>
            <a:solidFill>
              <a:srgbClr val="433356">
                <a:lumMod val="40000"/>
                <a:lumOff val="6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67" name="Freeform 14"/>
            <p:cNvSpPr>
              <a:spLocks/>
            </p:cNvSpPr>
            <p:nvPr/>
          </p:nvSpPr>
          <p:spPr bwMode="auto">
            <a:xfrm>
              <a:off x="1308" y="2274"/>
              <a:ext cx="1455" cy="1167"/>
            </a:xfrm>
            <a:custGeom>
              <a:avLst/>
              <a:gdLst>
                <a:gd name="T0" fmla="*/ 1417 w 1455"/>
                <a:gd name="T1" fmla="*/ 623 h 1167"/>
                <a:gd name="T2" fmla="*/ 1341 w 1455"/>
                <a:gd name="T3" fmla="*/ 621 h 1167"/>
                <a:gd name="T4" fmla="*/ 1287 w 1455"/>
                <a:gd name="T5" fmla="*/ 583 h 1167"/>
                <a:gd name="T6" fmla="*/ 1271 w 1455"/>
                <a:gd name="T7" fmla="*/ 512 h 1167"/>
                <a:gd name="T8" fmla="*/ 1188 w 1455"/>
                <a:gd name="T9" fmla="*/ 477 h 1167"/>
                <a:gd name="T10" fmla="*/ 1115 w 1455"/>
                <a:gd name="T11" fmla="*/ 451 h 1167"/>
                <a:gd name="T12" fmla="*/ 1070 w 1455"/>
                <a:gd name="T13" fmla="*/ 401 h 1167"/>
                <a:gd name="T14" fmla="*/ 1001 w 1455"/>
                <a:gd name="T15" fmla="*/ 340 h 1167"/>
                <a:gd name="T16" fmla="*/ 1001 w 1455"/>
                <a:gd name="T17" fmla="*/ 276 h 1167"/>
                <a:gd name="T18" fmla="*/ 1037 w 1455"/>
                <a:gd name="T19" fmla="*/ 193 h 1167"/>
                <a:gd name="T20" fmla="*/ 1039 w 1455"/>
                <a:gd name="T21" fmla="*/ 130 h 1167"/>
                <a:gd name="T22" fmla="*/ 1020 w 1455"/>
                <a:gd name="T23" fmla="*/ 78 h 1167"/>
                <a:gd name="T24" fmla="*/ 994 w 1455"/>
                <a:gd name="T25" fmla="*/ 61 h 1167"/>
                <a:gd name="T26" fmla="*/ 930 w 1455"/>
                <a:gd name="T27" fmla="*/ 23 h 1167"/>
                <a:gd name="T28" fmla="*/ 911 w 1455"/>
                <a:gd name="T29" fmla="*/ 71 h 1167"/>
                <a:gd name="T30" fmla="*/ 878 w 1455"/>
                <a:gd name="T31" fmla="*/ 87 h 1167"/>
                <a:gd name="T32" fmla="*/ 800 w 1455"/>
                <a:gd name="T33" fmla="*/ 97 h 1167"/>
                <a:gd name="T34" fmla="*/ 784 w 1455"/>
                <a:gd name="T35" fmla="*/ 82 h 1167"/>
                <a:gd name="T36" fmla="*/ 727 w 1455"/>
                <a:gd name="T37" fmla="*/ 73 h 1167"/>
                <a:gd name="T38" fmla="*/ 685 w 1455"/>
                <a:gd name="T39" fmla="*/ 42 h 1167"/>
                <a:gd name="T40" fmla="*/ 666 w 1455"/>
                <a:gd name="T41" fmla="*/ 59 h 1167"/>
                <a:gd name="T42" fmla="*/ 635 w 1455"/>
                <a:gd name="T43" fmla="*/ 54 h 1167"/>
                <a:gd name="T44" fmla="*/ 583 w 1455"/>
                <a:gd name="T45" fmla="*/ 16 h 1167"/>
                <a:gd name="T46" fmla="*/ 526 w 1455"/>
                <a:gd name="T47" fmla="*/ 45 h 1167"/>
                <a:gd name="T48" fmla="*/ 458 w 1455"/>
                <a:gd name="T49" fmla="*/ 38 h 1167"/>
                <a:gd name="T50" fmla="*/ 422 w 1455"/>
                <a:gd name="T51" fmla="*/ 9 h 1167"/>
                <a:gd name="T52" fmla="*/ 392 w 1455"/>
                <a:gd name="T53" fmla="*/ 35 h 1167"/>
                <a:gd name="T54" fmla="*/ 326 w 1455"/>
                <a:gd name="T55" fmla="*/ 45 h 1167"/>
                <a:gd name="T56" fmla="*/ 290 w 1455"/>
                <a:gd name="T57" fmla="*/ 30 h 1167"/>
                <a:gd name="T58" fmla="*/ 229 w 1455"/>
                <a:gd name="T59" fmla="*/ 30 h 1167"/>
                <a:gd name="T60" fmla="*/ 231 w 1455"/>
                <a:gd name="T61" fmla="*/ 66 h 1167"/>
                <a:gd name="T62" fmla="*/ 241 w 1455"/>
                <a:gd name="T63" fmla="*/ 113 h 1167"/>
                <a:gd name="T64" fmla="*/ 222 w 1455"/>
                <a:gd name="T65" fmla="*/ 172 h 1167"/>
                <a:gd name="T66" fmla="*/ 217 w 1455"/>
                <a:gd name="T67" fmla="*/ 224 h 1167"/>
                <a:gd name="T68" fmla="*/ 172 w 1455"/>
                <a:gd name="T69" fmla="*/ 283 h 1167"/>
                <a:gd name="T70" fmla="*/ 158 w 1455"/>
                <a:gd name="T71" fmla="*/ 321 h 1167"/>
                <a:gd name="T72" fmla="*/ 146 w 1455"/>
                <a:gd name="T73" fmla="*/ 375 h 1167"/>
                <a:gd name="T74" fmla="*/ 104 w 1455"/>
                <a:gd name="T75" fmla="*/ 420 h 1167"/>
                <a:gd name="T76" fmla="*/ 61 w 1455"/>
                <a:gd name="T77" fmla="*/ 456 h 1167"/>
                <a:gd name="T78" fmla="*/ 9 w 1455"/>
                <a:gd name="T79" fmla="*/ 564 h 1167"/>
                <a:gd name="T80" fmla="*/ 59 w 1455"/>
                <a:gd name="T81" fmla="*/ 645 h 1167"/>
                <a:gd name="T82" fmla="*/ 127 w 1455"/>
                <a:gd name="T83" fmla="*/ 753 h 1167"/>
                <a:gd name="T84" fmla="*/ 229 w 1455"/>
                <a:gd name="T85" fmla="*/ 911 h 1167"/>
                <a:gd name="T86" fmla="*/ 300 w 1455"/>
                <a:gd name="T87" fmla="*/ 992 h 1167"/>
                <a:gd name="T88" fmla="*/ 295 w 1455"/>
                <a:gd name="T89" fmla="*/ 1063 h 1167"/>
                <a:gd name="T90" fmla="*/ 375 w 1455"/>
                <a:gd name="T91" fmla="*/ 1105 h 1167"/>
                <a:gd name="T92" fmla="*/ 508 w 1455"/>
                <a:gd name="T93" fmla="*/ 1148 h 1167"/>
                <a:gd name="T94" fmla="*/ 581 w 1455"/>
                <a:gd name="T95" fmla="*/ 1098 h 1167"/>
                <a:gd name="T96" fmla="*/ 635 w 1455"/>
                <a:gd name="T97" fmla="*/ 1112 h 1167"/>
                <a:gd name="T98" fmla="*/ 741 w 1455"/>
                <a:gd name="T99" fmla="*/ 1164 h 1167"/>
                <a:gd name="T100" fmla="*/ 824 w 1455"/>
                <a:gd name="T101" fmla="*/ 1030 h 1167"/>
                <a:gd name="T102" fmla="*/ 885 w 1455"/>
                <a:gd name="T103" fmla="*/ 959 h 1167"/>
                <a:gd name="T104" fmla="*/ 973 w 1455"/>
                <a:gd name="T105" fmla="*/ 985 h 1167"/>
                <a:gd name="T106" fmla="*/ 994 w 1455"/>
                <a:gd name="T107" fmla="*/ 864 h 1167"/>
                <a:gd name="T108" fmla="*/ 1020 w 1455"/>
                <a:gd name="T109" fmla="*/ 734 h 1167"/>
                <a:gd name="T110" fmla="*/ 1108 w 1455"/>
                <a:gd name="T111" fmla="*/ 739 h 1167"/>
                <a:gd name="T112" fmla="*/ 1141 w 1455"/>
                <a:gd name="T113" fmla="*/ 800 h 1167"/>
                <a:gd name="T114" fmla="*/ 1233 w 1455"/>
                <a:gd name="T115" fmla="*/ 779 h 1167"/>
                <a:gd name="T116" fmla="*/ 1365 w 1455"/>
                <a:gd name="T117" fmla="*/ 859 h 1167"/>
                <a:gd name="T118" fmla="*/ 1412 w 1455"/>
                <a:gd name="T119" fmla="*/ 838 h 1167"/>
                <a:gd name="T120" fmla="*/ 1384 w 1455"/>
                <a:gd name="T121" fmla="*/ 777 h 1167"/>
                <a:gd name="T122" fmla="*/ 1396 w 1455"/>
                <a:gd name="T123" fmla="*/ 739 h 1167"/>
                <a:gd name="T124" fmla="*/ 1450 w 1455"/>
                <a:gd name="T125" fmla="*/ 696 h 1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5" h="1167">
                  <a:moveTo>
                    <a:pt x="1455" y="685"/>
                  </a:moveTo>
                  <a:lnTo>
                    <a:pt x="1443" y="668"/>
                  </a:lnTo>
                  <a:lnTo>
                    <a:pt x="1445" y="663"/>
                  </a:lnTo>
                  <a:lnTo>
                    <a:pt x="1450" y="663"/>
                  </a:lnTo>
                  <a:lnTo>
                    <a:pt x="1450" y="661"/>
                  </a:lnTo>
                  <a:lnTo>
                    <a:pt x="1441" y="659"/>
                  </a:lnTo>
                  <a:lnTo>
                    <a:pt x="1438" y="659"/>
                  </a:lnTo>
                  <a:lnTo>
                    <a:pt x="1441" y="661"/>
                  </a:lnTo>
                  <a:lnTo>
                    <a:pt x="1438" y="663"/>
                  </a:lnTo>
                  <a:lnTo>
                    <a:pt x="1431" y="652"/>
                  </a:lnTo>
                  <a:lnTo>
                    <a:pt x="1426" y="649"/>
                  </a:lnTo>
                  <a:lnTo>
                    <a:pt x="1429" y="647"/>
                  </a:lnTo>
                  <a:lnTo>
                    <a:pt x="1436" y="647"/>
                  </a:lnTo>
                  <a:lnTo>
                    <a:pt x="1438" y="649"/>
                  </a:lnTo>
                  <a:lnTo>
                    <a:pt x="1436" y="642"/>
                  </a:lnTo>
                  <a:lnTo>
                    <a:pt x="1436" y="633"/>
                  </a:lnTo>
                  <a:lnTo>
                    <a:pt x="1431" y="630"/>
                  </a:lnTo>
                  <a:lnTo>
                    <a:pt x="1426" y="635"/>
                  </a:lnTo>
                  <a:lnTo>
                    <a:pt x="1429" y="630"/>
                  </a:lnTo>
                  <a:lnTo>
                    <a:pt x="1422" y="623"/>
                  </a:lnTo>
                  <a:lnTo>
                    <a:pt x="1419" y="626"/>
                  </a:lnTo>
                  <a:lnTo>
                    <a:pt x="1417" y="623"/>
                  </a:lnTo>
                  <a:lnTo>
                    <a:pt x="1415" y="628"/>
                  </a:lnTo>
                  <a:lnTo>
                    <a:pt x="1417" y="633"/>
                  </a:lnTo>
                  <a:lnTo>
                    <a:pt x="1415" y="635"/>
                  </a:lnTo>
                  <a:lnTo>
                    <a:pt x="1410" y="635"/>
                  </a:lnTo>
                  <a:lnTo>
                    <a:pt x="1410" y="633"/>
                  </a:lnTo>
                  <a:lnTo>
                    <a:pt x="1408" y="628"/>
                  </a:lnTo>
                  <a:lnTo>
                    <a:pt x="1398" y="626"/>
                  </a:lnTo>
                  <a:lnTo>
                    <a:pt x="1398" y="628"/>
                  </a:lnTo>
                  <a:lnTo>
                    <a:pt x="1389" y="637"/>
                  </a:lnTo>
                  <a:lnTo>
                    <a:pt x="1384" y="635"/>
                  </a:lnTo>
                  <a:lnTo>
                    <a:pt x="1377" y="635"/>
                  </a:lnTo>
                  <a:lnTo>
                    <a:pt x="1367" y="630"/>
                  </a:lnTo>
                  <a:lnTo>
                    <a:pt x="1367" y="635"/>
                  </a:lnTo>
                  <a:lnTo>
                    <a:pt x="1363" y="633"/>
                  </a:lnTo>
                  <a:lnTo>
                    <a:pt x="1363" y="635"/>
                  </a:lnTo>
                  <a:lnTo>
                    <a:pt x="1360" y="630"/>
                  </a:lnTo>
                  <a:lnTo>
                    <a:pt x="1358" y="630"/>
                  </a:lnTo>
                  <a:lnTo>
                    <a:pt x="1353" y="621"/>
                  </a:lnTo>
                  <a:lnTo>
                    <a:pt x="1349" y="616"/>
                  </a:lnTo>
                  <a:lnTo>
                    <a:pt x="1346" y="616"/>
                  </a:lnTo>
                  <a:lnTo>
                    <a:pt x="1344" y="619"/>
                  </a:lnTo>
                  <a:lnTo>
                    <a:pt x="1341" y="621"/>
                  </a:lnTo>
                  <a:lnTo>
                    <a:pt x="1339" y="621"/>
                  </a:lnTo>
                  <a:lnTo>
                    <a:pt x="1337" y="628"/>
                  </a:lnTo>
                  <a:lnTo>
                    <a:pt x="1334" y="633"/>
                  </a:lnTo>
                  <a:lnTo>
                    <a:pt x="1332" y="630"/>
                  </a:lnTo>
                  <a:lnTo>
                    <a:pt x="1334" y="626"/>
                  </a:lnTo>
                  <a:lnTo>
                    <a:pt x="1325" y="621"/>
                  </a:lnTo>
                  <a:lnTo>
                    <a:pt x="1323" y="616"/>
                  </a:lnTo>
                  <a:lnTo>
                    <a:pt x="1315" y="611"/>
                  </a:lnTo>
                  <a:lnTo>
                    <a:pt x="1315" y="611"/>
                  </a:lnTo>
                  <a:lnTo>
                    <a:pt x="1311" y="611"/>
                  </a:lnTo>
                  <a:lnTo>
                    <a:pt x="1306" y="607"/>
                  </a:lnTo>
                  <a:lnTo>
                    <a:pt x="1306" y="602"/>
                  </a:lnTo>
                  <a:lnTo>
                    <a:pt x="1306" y="595"/>
                  </a:lnTo>
                  <a:lnTo>
                    <a:pt x="1301" y="590"/>
                  </a:lnTo>
                  <a:lnTo>
                    <a:pt x="1301" y="593"/>
                  </a:lnTo>
                  <a:lnTo>
                    <a:pt x="1294" y="588"/>
                  </a:lnTo>
                  <a:lnTo>
                    <a:pt x="1297" y="583"/>
                  </a:lnTo>
                  <a:lnTo>
                    <a:pt x="1294" y="583"/>
                  </a:lnTo>
                  <a:lnTo>
                    <a:pt x="1292" y="583"/>
                  </a:lnTo>
                  <a:lnTo>
                    <a:pt x="1292" y="588"/>
                  </a:lnTo>
                  <a:lnTo>
                    <a:pt x="1289" y="588"/>
                  </a:lnTo>
                  <a:lnTo>
                    <a:pt x="1287" y="583"/>
                  </a:lnTo>
                  <a:lnTo>
                    <a:pt x="1287" y="576"/>
                  </a:lnTo>
                  <a:lnTo>
                    <a:pt x="1287" y="571"/>
                  </a:lnTo>
                  <a:lnTo>
                    <a:pt x="1282" y="569"/>
                  </a:lnTo>
                  <a:lnTo>
                    <a:pt x="1280" y="569"/>
                  </a:lnTo>
                  <a:lnTo>
                    <a:pt x="1285" y="564"/>
                  </a:lnTo>
                  <a:lnTo>
                    <a:pt x="1285" y="564"/>
                  </a:lnTo>
                  <a:lnTo>
                    <a:pt x="1285" y="557"/>
                  </a:lnTo>
                  <a:lnTo>
                    <a:pt x="1289" y="550"/>
                  </a:lnTo>
                  <a:lnTo>
                    <a:pt x="1289" y="548"/>
                  </a:lnTo>
                  <a:lnTo>
                    <a:pt x="1294" y="541"/>
                  </a:lnTo>
                  <a:lnTo>
                    <a:pt x="1292" y="538"/>
                  </a:lnTo>
                  <a:lnTo>
                    <a:pt x="1292" y="538"/>
                  </a:lnTo>
                  <a:lnTo>
                    <a:pt x="1292" y="534"/>
                  </a:lnTo>
                  <a:lnTo>
                    <a:pt x="1292" y="524"/>
                  </a:lnTo>
                  <a:lnTo>
                    <a:pt x="1292" y="515"/>
                  </a:lnTo>
                  <a:lnTo>
                    <a:pt x="1289" y="512"/>
                  </a:lnTo>
                  <a:lnTo>
                    <a:pt x="1282" y="510"/>
                  </a:lnTo>
                  <a:lnTo>
                    <a:pt x="1280" y="510"/>
                  </a:lnTo>
                  <a:lnTo>
                    <a:pt x="1278" y="510"/>
                  </a:lnTo>
                  <a:lnTo>
                    <a:pt x="1275" y="508"/>
                  </a:lnTo>
                  <a:lnTo>
                    <a:pt x="1271" y="508"/>
                  </a:lnTo>
                  <a:lnTo>
                    <a:pt x="1271" y="512"/>
                  </a:lnTo>
                  <a:lnTo>
                    <a:pt x="1263" y="515"/>
                  </a:lnTo>
                  <a:lnTo>
                    <a:pt x="1256" y="508"/>
                  </a:lnTo>
                  <a:lnTo>
                    <a:pt x="1249" y="508"/>
                  </a:lnTo>
                  <a:lnTo>
                    <a:pt x="1245" y="512"/>
                  </a:lnTo>
                  <a:lnTo>
                    <a:pt x="1240" y="515"/>
                  </a:lnTo>
                  <a:lnTo>
                    <a:pt x="1240" y="510"/>
                  </a:lnTo>
                  <a:lnTo>
                    <a:pt x="1235" y="510"/>
                  </a:lnTo>
                  <a:lnTo>
                    <a:pt x="1230" y="512"/>
                  </a:lnTo>
                  <a:lnTo>
                    <a:pt x="1230" y="515"/>
                  </a:lnTo>
                  <a:lnTo>
                    <a:pt x="1226" y="517"/>
                  </a:lnTo>
                  <a:lnTo>
                    <a:pt x="1230" y="510"/>
                  </a:lnTo>
                  <a:lnTo>
                    <a:pt x="1228" y="510"/>
                  </a:lnTo>
                  <a:lnTo>
                    <a:pt x="1230" y="505"/>
                  </a:lnTo>
                  <a:lnTo>
                    <a:pt x="1221" y="496"/>
                  </a:lnTo>
                  <a:lnTo>
                    <a:pt x="1221" y="498"/>
                  </a:lnTo>
                  <a:lnTo>
                    <a:pt x="1216" y="496"/>
                  </a:lnTo>
                  <a:lnTo>
                    <a:pt x="1211" y="496"/>
                  </a:lnTo>
                  <a:lnTo>
                    <a:pt x="1204" y="489"/>
                  </a:lnTo>
                  <a:lnTo>
                    <a:pt x="1197" y="489"/>
                  </a:lnTo>
                  <a:lnTo>
                    <a:pt x="1197" y="491"/>
                  </a:lnTo>
                  <a:lnTo>
                    <a:pt x="1193" y="479"/>
                  </a:lnTo>
                  <a:lnTo>
                    <a:pt x="1188" y="477"/>
                  </a:lnTo>
                  <a:lnTo>
                    <a:pt x="1188" y="482"/>
                  </a:lnTo>
                  <a:lnTo>
                    <a:pt x="1176" y="493"/>
                  </a:lnTo>
                  <a:lnTo>
                    <a:pt x="1167" y="496"/>
                  </a:lnTo>
                  <a:lnTo>
                    <a:pt x="1164" y="496"/>
                  </a:lnTo>
                  <a:lnTo>
                    <a:pt x="1157" y="491"/>
                  </a:lnTo>
                  <a:lnTo>
                    <a:pt x="1150" y="489"/>
                  </a:lnTo>
                  <a:lnTo>
                    <a:pt x="1150" y="486"/>
                  </a:lnTo>
                  <a:lnTo>
                    <a:pt x="1150" y="477"/>
                  </a:lnTo>
                  <a:lnTo>
                    <a:pt x="1150" y="474"/>
                  </a:lnTo>
                  <a:lnTo>
                    <a:pt x="1150" y="472"/>
                  </a:lnTo>
                  <a:lnTo>
                    <a:pt x="1150" y="472"/>
                  </a:lnTo>
                  <a:lnTo>
                    <a:pt x="1148" y="463"/>
                  </a:lnTo>
                  <a:lnTo>
                    <a:pt x="1145" y="463"/>
                  </a:lnTo>
                  <a:lnTo>
                    <a:pt x="1143" y="458"/>
                  </a:lnTo>
                  <a:lnTo>
                    <a:pt x="1141" y="458"/>
                  </a:lnTo>
                  <a:lnTo>
                    <a:pt x="1131" y="458"/>
                  </a:lnTo>
                  <a:lnTo>
                    <a:pt x="1124" y="463"/>
                  </a:lnTo>
                  <a:lnTo>
                    <a:pt x="1119" y="458"/>
                  </a:lnTo>
                  <a:lnTo>
                    <a:pt x="1112" y="456"/>
                  </a:lnTo>
                  <a:lnTo>
                    <a:pt x="1110" y="449"/>
                  </a:lnTo>
                  <a:lnTo>
                    <a:pt x="1112" y="449"/>
                  </a:lnTo>
                  <a:lnTo>
                    <a:pt x="1115" y="451"/>
                  </a:lnTo>
                  <a:lnTo>
                    <a:pt x="1126" y="453"/>
                  </a:lnTo>
                  <a:lnTo>
                    <a:pt x="1129" y="449"/>
                  </a:lnTo>
                  <a:lnTo>
                    <a:pt x="1126" y="444"/>
                  </a:lnTo>
                  <a:lnTo>
                    <a:pt x="1131" y="439"/>
                  </a:lnTo>
                  <a:lnTo>
                    <a:pt x="1131" y="432"/>
                  </a:lnTo>
                  <a:lnTo>
                    <a:pt x="1117" y="427"/>
                  </a:lnTo>
                  <a:lnTo>
                    <a:pt x="1110" y="425"/>
                  </a:lnTo>
                  <a:lnTo>
                    <a:pt x="1108" y="423"/>
                  </a:lnTo>
                  <a:lnTo>
                    <a:pt x="1108" y="425"/>
                  </a:lnTo>
                  <a:lnTo>
                    <a:pt x="1103" y="425"/>
                  </a:lnTo>
                  <a:lnTo>
                    <a:pt x="1103" y="423"/>
                  </a:lnTo>
                  <a:lnTo>
                    <a:pt x="1096" y="415"/>
                  </a:lnTo>
                  <a:lnTo>
                    <a:pt x="1093" y="411"/>
                  </a:lnTo>
                  <a:lnTo>
                    <a:pt x="1091" y="401"/>
                  </a:lnTo>
                  <a:lnTo>
                    <a:pt x="1086" y="401"/>
                  </a:lnTo>
                  <a:lnTo>
                    <a:pt x="1089" y="397"/>
                  </a:lnTo>
                  <a:lnTo>
                    <a:pt x="1086" y="397"/>
                  </a:lnTo>
                  <a:lnTo>
                    <a:pt x="1084" y="394"/>
                  </a:lnTo>
                  <a:lnTo>
                    <a:pt x="1079" y="397"/>
                  </a:lnTo>
                  <a:lnTo>
                    <a:pt x="1077" y="399"/>
                  </a:lnTo>
                  <a:lnTo>
                    <a:pt x="1074" y="399"/>
                  </a:lnTo>
                  <a:lnTo>
                    <a:pt x="1070" y="401"/>
                  </a:lnTo>
                  <a:lnTo>
                    <a:pt x="1065" y="404"/>
                  </a:lnTo>
                  <a:lnTo>
                    <a:pt x="1056" y="415"/>
                  </a:lnTo>
                  <a:lnTo>
                    <a:pt x="1046" y="411"/>
                  </a:lnTo>
                  <a:lnTo>
                    <a:pt x="1046" y="411"/>
                  </a:lnTo>
                  <a:lnTo>
                    <a:pt x="1046" y="411"/>
                  </a:lnTo>
                  <a:lnTo>
                    <a:pt x="1046" y="406"/>
                  </a:lnTo>
                  <a:lnTo>
                    <a:pt x="1041" y="399"/>
                  </a:lnTo>
                  <a:lnTo>
                    <a:pt x="1037" y="392"/>
                  </a:lnTo>
                  <a:lnTo>
                    <a:pt x="1032" y="392"/>
                  </a:lnTo>
                  <a:lnTo>
                    <a:pt x="1032" y="392"/>
                  </a:lnTo>
                  <a:lnTo>
                    <a:pt x="1027" y="385"/>
                  </a:lnTo>
                  <a:lnTo>
                    <a:pt x="1030" y="380"/>
                  </a:lnTo>
                  <a:lnTo>
                    <a:pt x="1027" y="378"/>
                  </a:lnTo>
                  <a:lnTo>
                    <a:pt x="1027" y="375"/>
                  </a:lnTo>
                  <a:lnTo>
                    <a:pt x="1018" y="373"/>
                  </a:lnTo>
                  <a:lnTo>
                    <a:pt x="1011" y="368"/>
                  </a:lnTo>
                  <a:lnTo>
                    <a:pt x="1015" y="361"/>
                  </a:lnTo>
                  <a:lnTo>
                    <a:pt x="1015" y="359"/>
                  </a:lnTo>
                  <a:lnTo>
                    <a:pt x="1011" y="354"/>
                  </a:lnTo>
                  <a:lnTo>
                    <a:pt x="1004" y="347"/>
                  </a:lnTo>
                  <a:lnTo>
                    <a:pt x="1001" y="342"/>
                  </a:lnTo>
                  <a:lnTo>
                    <a:pt x="1001" y="340"/>
                  </a:lnTo>
                  <a:lnTo>
                    <a:pt x="1006" y="337"/>
                  </a:lnTo>
                  <a:lnTo>
                    <a:pt x="1006" y="333"/>
                  </a:lnTo>
                  <a:lnTo>
                    <a:pt x="1011" y="333"/>
                  </a:lnTo>
                  <a:lnTo>
                    <a:pt x="1011" y="328"/>
                  </a:lnTo>
                  <a:lnTo>
                    <a:pt x="1011" y="330"/>
                  </a:lnTo>
                  <a:lnTo>
                    <a:pt x="1015" y="323"/>
                  </a:lnTo>
                  <a:lnTo>
                    <a:pt x="1020" y="321"/>
                  </a:lnTo>
                  <a:lnTo>
                    <a:pt x="1023" y="323"/>
                  </a:lnTo>
                  <a:lnTo>
                    <a:pt x="1025" y="319"/>
                  </a:lnTo>
                  <a:lnTo>
                    <a:pt x="1020" y="321"/>
                  </a:lnTo>
                  <a:lnTo>
                    <a:pt x="1020" y="309"/>
                  </a:lnTo>
                  <a:lnTo>
                    <a:pt x="1015" y="302"/>
                  </a:lnTo>
                  <a:lnTo>
                    <a:pt x="1008" y="302"/>
                  </a:lnTo>
                  <a:lnTo>
                    <a:pt x="1001" y="295"/>
                  </a:lnTo>
                  <a:lnTo>
                    <a:pt x="999" y="295"/>
                  </a:lnTo>
                  <a:lnTo>
                    <a:pt x="997" y="293"/>
                  </a:lnTo>
                  <a:lnTo>
                    <a:pt x="1001" y="288"/>
                  </a:lnTo>
                  <a:lnTo>
                    <a:pt x="1001" y="286"/>
                  </a:lnTo>
                  <a:lnTo>
                    <a:pt x="999" y="283"/>
                  </a:lnTo>
                  <a:lnTo>
                    <a:pt x="1001" y="278"/>
                  </a:lnTo>
                  <a:lnTo>
                    <a:pt x="1004" y="278"/>
                  </a:lnTo>
                  <a:lnTo>
                    <a:pt x="1001" y="276"/>
                  </a:lnTo>
                  <a:lnTo>
                    <a:pt x="1001" y="271"/>
                  </a:lnTo>
                  <a:lnTo>
                    <a:pt x="1006" y="274"/>
                  </a:lnTo>
                  <a:lnTo>
                    <a:pt x="1008" y="271"/>
                  </a:lnTo>
                  <a:lnTo>
                    <a:pt x="1011" y="267"/>
                  </a:lnTo>
                  <a:lnTo>
                    <a:pt x="1011" y="264"/>
                  </a:lnTo>
                  <a:lnTo>
                    <a:pt x="1011" y="260"/>
                  </a:lnTo>
                  <a:lnTo>
                    <a:pt x="1011" y="252"/>
                  </a:lnTo>
                  <a:lnTo>
                    <a:pt x="1015" y="250"/>
                  </a:lnTo>
                  <a:lnTo>
                    <a:pt x="1015" y="245"/>
                  </a:lnTo>
                  <a:lnTo>
                    <a:pt x="1018" y="245"/>
                  </a:lnTo>
                  <a:lnTo>
                    <a:pt x="1020" y="238"/>
                  </a:lnTo>
                  <a:lnTo>
                    <a:pt x="1018" y="238"/>
                  </a:lnTo>
                  <a:lnTo>
                    <a:pt x="1015" y="241"/>
                  </a:lnTo>
                  <a:lnTo>
                    <a:pt x="1011" y="241"/>
                  </a:lnTo>
                  <a:lnTo>
                    <a:pt x="1011" y="238"/>
                  </a:lnTo>
                  <a:lnTo>
                    <a:pt x="1013" y="236"/>
                  </a:lnTo>
                  <a:lnTo>
                    <a:pt x="1015" y="236"/>
                  </a:lnTo>
                  <a:lnTo>
                    <a:pt x="1020" y="229"/>
                  </a:lnTo>
                  <a:lnTo>
                    <a:pt x="1023" y="217"/>
                  </a:lnTo>
                  <a:lnTo>
                    <a:pt x="1027" y="212"/>
                  </a:lnTo>
                  <a:lnTo>
                    <a:pt x="1032" y="212"/>
                  </a:lnTo>
                  <a:lnTo>
                    <a:pt x="1037" y="193"/>
                  </a:lnTo>
                  <a:lnTo>
                    <a:pt x="1037" y="189"/>
                  </a:lnTo>
                  <a:lnTo>
                    <a:pt x="1032" y="186"/>
                  </a:lnTo>
                  <a:lnTo>
                    <a:pt x="1032" y="182"/>
                  </a:lnTo>
                  <a:lnTo>
                    <a:pt x="1032" y="182"/>
                  </a:lnTo>
                  <a:lnTo>
                    <a:pt x="1037" y="182"/>
                  </a:lnTo>
                  <a:lnTo>
                    <a:pt x="1039" y="175"/>
                  </a:lnTo>
                  <a:lnTo>
                    <a:pt x="1041" y="172"/>
                  </a:lnTo>
                  <a:lnTo>
                    <a:pt x="1041" y="167"/>
                  </a:lnTo>
                  <a:lnTo>
                    <a:pt x="1041" y="160"/>
                  </a:lnTo>
                  <a:lnTo>
                    <a:pt x="1041" y="158"/>
                  </a:lnTo>
                  <a:lnTo>
                    <a:pt x="1041" y="156"/>
                  </a:lnTo>
                  <a:lnTo>
                    <a:pt x="1041" y="156"/>
                  </a:lnTo>
                  <a:lnTo>
                    <a:pt x="1037" y="149"/>
                  </a:lnTo>
                  <a:lnTo>
                    <a:pt x="1037" y="144"/>
                  </a:lnTo>
                  <a:lnTo>
                    <a:pt x="1034" y="141"/>
                  </a:lnTo>
                  <a:lnTo>
                    <a:pt x="1032" y="139"/>
                  </a:lnTo>
                  <a:lnTo>
                    <a:pt x="1027" y="137"/>
                  </a:lnTo>
                  <a:lnTo>
                    <a:pt x="1027" y="132"/>
                  </a:lnTo>
                  <a:lnTo>
                    <a:pt x="1032" y="125"/>
                  </a:lnTo>
                  <a:lnTo>
                    <a:pt x="1037" y="130"/>
                  </a:lnTo>
                  <a:lnTo>
                    <a:pt x="1037" y="125"/>
                  </a:lnTo>
                  <a:lnTo>
                    <a:pt x="1039" y="130"/>
                  </a:lnTo>
                  <a:lnTo>
                    <a:pt x="1041" y="130"/>
                  </a:lnTo>
                  <a:lnTo>
                    <a:pt x="1051" y="132"/>
                  </a:lnTo>
                  <a:lnTo>
                    <a:pt x="1056" y="130"/>
                  </a:lnTo>
                  <a:lnTo>
                    <a:pt x="1056" y="125"/>
                  </a:lnTo>
                  <a:lnTo>
                    <a:pt x="1053" y="123"/>
                  </a:lnTo>
                  <a:lnTo>
                    <a:pt x="1051" y="113"/>
                  </a:lnTo>
                  <a:lnTo>
                    <a:pt x="1048" y="106"/>
                  </a:lnTo>
                  <a:lnTo>
                    <a:pt x="1046" y="106"/>
                  </a:lnTo>
                  <a:lnTo>
                    <a:pt x="1051" y="99"/>
                  </a:lnTo>
                  <a:lnTo>
                    <a:pt x="1046" y="99"/>
                  </a:lnTo>
                  <a:lnTo>
                    <a:pt x="1046" y="104"/>
                  </a:lnTo>
                  <a:lnTo>
                    <a:pt x="1044" y="104"/>
                  </a:lnTo>
                  <a:lnTo>
                    <a:pt x="1039" y="101"/>
                  </a:lnTo>
                  <a:lnTo>
                    <a:pt x="1037" y="106"/>
                  </a:lnTo>
                  <a:lnTo>
                    <a:pt x="1032" y="104"/>
                  </a:lnTo>
                  <a:lnTo>
                    <a:pt x="1030" y="97"/>
                  </a:lnTo>
                  <a:lnTo>
                    <a:pt x="1023" y="92"/>
                  </a:lnTo>
                  <a:lnTo>
                    <a:pt x="1027" y="87"/>
                  </a:lnTo>
                  <a:lnTo>
                    <a:pt x="1023" y="85"/>
                  </a:lnTo>
                  <a:lnTo>
                    <a:pt x="1020" y="82"/>
                  </a:lnTo>
                  <a:lnTo>
                    <a:pt x="1023" y="80"/>
                  </a:lnTo>
                  <a:lnTo>
                    <a:pt x="1020" y="78"/>
                  </a:lnTo>
                  <a:lnTo>
                    <a:pt x="1020" y="78"/>
                  </a:lnTo>
                  <a:lnTo>
                    <a:pt x="1020" y="66"/>
                  </a:lnTo>
                  <a:lnTo>
                    <a:pt x="1015" y="68"/>
                  </a:lnTo>
                  <a:lnTo>
                    <a:pt x="1015" y="66"/>
                  </a:lnTo>
                  <a:lnTo>
                    <a:pt x="1015" y="64"/>
                  </a:lnTo>
                  <a:lnTo>
                    <a:pt x="1015" y="64"/>
                  </a:lnTo>
                  <a:lnTo>
                    <a:pt x="1015" y="61"/>
                  </a:lnTo>
                  <a:lnTo>
                    <a:pt x="1015" y="56"/>
                  </a:lnTo>
                  <a:lnTo>
                    <a:pt x="1011" y="54"/>
                  </a:lnTo>
                  <a:lnTo>
                    <a:pt x="1015" y="54"/>
                  </a:lnTo>
                  <a:lnTo>
                    <a:pt x="1018" y="54"/>
                  </a:lnTo>
                  <a:lnTo>
                    <a:pt x="1018" y="54"/>
                  </a:lnTo>
                  <a:lnTo>
                    <a:pt x="1011" y="49"/>
                  </a:lnTo>
                  <a:lnTo>
                    <a:pt x="1011" y="47"/>
                  </a:lnTo>
                  <a:lnTo>
                    <a:pt x="1011" y="52"/>
                  </a:lnTo>
                  <a:lnTo>
                    <a:pt x="1006" y="52"/>
                  </a:lnTo>
                  <a:lnTo>
                    <a:pt x="1006" y="49"/>
                  </a:lnTo>
                  <a:lnTo>
                    <a:pt x="1001" y="49"/>
                  </a:lnTo>
                  <a:lnTo>
                    <a:pt x="997" y="59"/>
                  </a:lnTo>
                  <a:lnTo>
                    <a:pt x="999" y="61"/>
                  </a:lnTo>
                  <a:lnTo>
                    <a:pt x="997" y="64"/>
                  </a:lnTo>
                  <a:lnTo>
                    <a:pt x="994" y="61"/>
                  </a:lnTo>
                  <a:lnTo>
                    <a:pt x="994" y="56"/>
                  </a:lnTo>
                  <a:lnTo>
                    <a:pt x="992" y="52"/>
                  </a:lnTo>
                  <a:lnTo>
                    <a:pt x="989" y="52"/>
                  </a:lnTo>
                  <a:lnTo>
                    <a:pt x="985" y="49"/>
                  </a:lnTo>
                  <a:lnTo>
                    <a:pt x="980" y="40"/>
                  </a:lnTo>
                  <a:lnTo>
                    <a:pt x="978" y="30"/>
                  </a:lnTo>
                  <a:lnTo>
                    <a:pt x="971" y="30"/>
                  </a:lnTo>
                  <a:lnTo>
                    <a:pt x="954" y="23"/>
                  </a:lnTo>
                  <a:lnTo>
                    <a:pt x="954" y="16"/>
                  </a:lnTo>
                  <a:lnTo>
                    <a:pt x="945" y="7"/>
                  </a:lnTo>
                  <a:lnTo>
                    <a:pt x="947" y="4"/>
                  </a:lnTo>
                  <a:lnTo>
                    <a:pt x="945" y="2"/>
                  </a:lnTo>
                  <a:lnTo>
                    <a:pt x="945" y="9"/>
                  </a:lnTo>
                  <a:lnTo>
                    <a:pt x="942" y="16"/>
                  </a:lnTo>
                  <a:lnTo>
                    <a:pt x="935" y="16"/>
                  </a:lnTo>
                  <a:lnTo>
                    <a:pt x="935" y="16"/>
                  </a:lnTo>
                  <a:lnTo>
                    <a:pt x="930" y="19"/>
                  </a:lnTo>
                  <a:lnTo>
                    <a:pt x="930" y="21"/>
                  </a:lnTo>
                  <a:lnTo>
                    <a:pt x="930" y="19"/>
                  </a:lnTo>
                  <a:lnTo>
                    <a:pt x="926" y="21"/>
                  </a:lnTo>
                  <a:lnTo>
                    <a:pt x="926" y="23"/>
                  </a:lnTo>
                  <a:lnTo>
                    <a:pt x="930" y="23"/>
                  </a:lnTo>
                  <a:lnTo>
                    <a:pt x="928" y="30"/>
                  </a:lnTo>
                  <a:lnTo>
                    <a:pt x="916" y="26"/>
                  </a:lnTo>
                  <a:lnTo>
                    <a:pt x="916" y="30"/>
                  </a:lnTo>
                  <a:lnTo>
                    <a:pt x="919" y="30"/>
                  </a:lnTo>
                  <a:lnTo>
                    <a:pt x="914" y="30"/>
                  </a:lnTo>
                  <a:lnTo>
                    <a:pt x="916" y="30"/>
                  </a:lnTo>
                  <a:lnTo>
                    <a:pt x="916" y="35"/>
                  </a:lnTo>
                  <a:lnTo>
                    <a:pt x="916" y="35"/>
                  </a:lnTo>
                  <a:lnTo>
                    <a:pt x="919" y="38"/>
                  </a:lnTo>
                  <a:lnTo>
                    <a:pt x="916" y="42"/>
                  </a:lnTo>
                  <a:lnTo>
                    <a:pt x="916" y="45"/>
                  </a:lnTo>
                  <a:lnTo>
                    <a:pt x="914" y="45"/>
                  </a:lnTo>
                  <a:lnTo>
                    <a:pt x="911" y="47"/>
                  </a:lnTo>
                  <a:lnTo>
                    <a:pt x="911" y="47"/>
                  </a:lnTo>
                  <a:lnTo>
                    <a:pt x="909" y="54"/>
                  </a:lnTo>
                  <a:lnTo>
                    <a:pt x="907" y="54"/>
                  </a:lnTo>
                  <a:lnTo>
                    <a:pt x="907" y="56"/>
                  </a:lnTo>
                  <a:lnTo>
                    <a:pt x="907" y="56"/>
                  </a:lnTo>
                  <a:lnTo>
                    <a:pt x="907" y="59"/>
                  </a:lnTo>
                  <a:lnTo>
                    <a:pt x="911" y="61"/>
                  </a:lnTo>
                  <a:lnTo>
                    <a:pt x="909" y="68"/>
                  </a:lnTo>
                  <a:lnTo>
                    <a:pt x="911" y="71"/>
                  </a:lnTo>
                  <a:lnTo>
                    <a:pt x="914" y="68"/>
                  </a:lnTo>
                  <a:lnTo>
                    <a:pt x="914" y="73"/>
                  </a:lnTo>
                  <a:lnTo>
                    <a:pt x="911" y="73"/>
                  </a:lnTo>
                  <a:lnTo>
                    <a:pt x="916" y="75"/>
                  </a:lnTo>
                  <a:lnTo>
                    <a:pt x="916" y="78"/>
                  </a:lnTo>
                  <a:lnTo>
                    <a:pt x="911" y="80"/>
                  </a:lnTo>
                  <a:lnTo>
                    <a:pt x="916" y="80"/>
                  </a:lnTo>
                  <a:lnTo>
                    <a:pt x="916" y="82"/>
                  </a:lnTo>
                  <a:lnTo>
                    <a:pt x="911" y="82"/>
                  </a:lnTo>
                  <a:lnTo>
                    <a:pt x="907" y="82"/>
                  </a:lnTo>
                  <a:lnTo>
                    <a:pt x="907" y="82"/>
                  </a:lnTo>
                  <a:lnTo>
                    <a:pt x="907" y="85"/>
                  </a:lnTo>
                  <a:lnTo>
                    <a:pt x="897" y="87"/>
                  </a:lnTo>
                  <a:lnTo>
                    <a:pt x="897" y="87"/>
                  </a:lnTo>
                  <a:lnTo>
                    <a:pt x="895" y="87"/>
                  </a:lnTo>
                  <a:lnTo>
                    <a:pt x="895" y="85"/>
                  </a:lnTo>
                  <a:lnTo>
                    <a:pt x="888" y="85"/>
                  </a:lnTo>
                  <a:lnTo>
                    <a:pt x="885" y="82"/>
                  </a:lnTo>
                  <a:lnTo>
                    <a:pt x="883" y="85"/>
                  </a:lnTo>
                  <a:lnTo>
                    <a:pt x="883" y="87"/>
                  </a:lnTo>
                  <a:lnTo>
                    <a:pt x="878" y="87"/>
                  </a:lnTo>
                  <a:lnTo>
                    <a:pt x="878" y="87"/>
                  </a:lnTo>
                  <a:lnTo>
                    <a:pt x="876" y="92"/>
                  </a:lnTo>
                  <a:lnTo>
                    <a:pt x="869" y="99"/>
                  </a:lnTo>
                  <a:lnTo>
                    <a:pt x="864" y="97"/>
                  </a:lnTo>
                  <a:lnTo>
                    <a:pt x="864" y="101"/>
                  </a:lnTo>
                  <a:lnTo>
                    <a:pt x="860" y="99"/>
                  </a:lnTo>
                  <a:lnTo>
                    <a:pt x="855" y="101"/>
                  </a:lnTo>
                  <a:lnTo>
                    <a:pt x="855" y="106"/>
                  </a:lnTo>
                  <a:lnTo>
                    <a:pt x="850" y="106"/>
                  </a:lnTo>
                  <a:lnTo>
                    <a:pt x="855" y="113"/>
                  </a:lnTo>
                  <a:lnTo>
                    <a:pt x="852" y="115"/>
                  </a:lnTo>
                  <a:lnTo>
                    <a:pt x="850" y="123"/>
                  </a:lnTo>
                  <a:lnTo>
                    <a:pt x="850" y="125"/>
                  </a:lnTo>
                  <a:lnTo>
                    <a:pt x="843" y="123"/>
                  </a:lnTo>
                  <a:lnTo>
                    <a:pt x="841" y="120"/>
                  </a:lnTo>
                  <a:lnTo>
                    <a:pt x="843" y="115"/>
                  </a:lnTo>
                  <a:lnTo>
                    <a:pt x="841" y="106"/>
                  </a:lnTo>
                  <a:lnTo>
                    <a:pt x="836" y="106"/>
                  </a:lnTo>
                  <a:lnTo>
                    <a:pt x="824" y="97"/>
                  </a:lnTo>
                  <a:lnTo>
                    <a:pt x="810" y="101"/>
                  </a:lnTo>
                  <a:lnTo>
                    <a:pt x="808" y="101"/>
                  </a:lnTo>
                  <a:lnTo>
                    <a:pt x="805" y="97"/>
                  </a:lnTo>
                  <a:lnTo>
                    <a:pt x="800" y="97"/>
                  </a:lnTo>
                  <a:lnTo>
                    <a:pt x="800" y="92"/>
                  </a:lnTo>
                  <a:lnTo>
                    <a:pt x="803" y="92"/>
                  </a:lnTo>
                  <a:lnTo>
                    <a:pt x="808" y="92"/>
                  </a:lnTo>
                  <a:lnTo>
                    <a:pt x="808" y="87"/>
                  </a:lnTo>
                  <a:lnTo>
                    <a:pt x="812" y="82"/>
                  </a:lnTo>
                  <a:lnTo>
                    <a:pt x="812" y="75"/>
                  </a:lnTo>
                  <a:lnTo>
                    <a:pt x="812" y="73"/>
                  </a:lnTo>
                  <a:lnTo>
                    <a:pt x="812" y="73"/>
                  </a:lnTo>
                  <a:lnTo>
                    <a:pt x="810" y="73"/>
                  </a:lnTo>
                  <a:lnTo>
                    <a:pt x="808" y="78"/>
                  </a:lnTo>
                  <a:lnTo>
                    <a:pt x="805" y="80"/>
                  </a:lnTo>
                  <a:lnTo>
                    <a:pt x="800" y="78"/>
                  </a:lnTo>
                  <a:lnTo>
                    <a:pt x="800" y="82"/>
                  </a:lnTo>
                  <a:lnTo>
                    <a:pt x="798" y="82"/>
                  </a:lnTo>
                  <a:lnTo>
                    <a:pt x="798" y="75"/>
                  </a:lnTo>
                  <a:lnTo>
                    <a:pt x="793" y="85"/>
                  </a:lnTo>
                  <a:lnTo>
                    <a:pt x="789" y="82"/>
                  </a:lnTo>
                  <a:lnTo>
                    <a:pt x="789" y="82"/>
                  </a:lnTo>
                  <a:lnTo>
                    <a:pt x="789" y="82"/>
                  </a:lnTo>
                  <a:lnTo>
                    <a:pt x="786" y="82"/>
                  </a:lnTo>
                  <a:lnTo>
                    <a:pt x="784" y="80"/>
                  </a:lnTo>
                  <a:lnTo>
                    <a:pt x="784" y="82"/>
                  </a:lnTo>
                  <a:lnTo>
                    <a:pt x="782" y="80"/>
                  </a:lnTo>
                  <a:lnTo>
                    <a:pt x="777" y="78"/>
                  </a:lnTo>
                  <a:lnTo>
                    <a:pt x="774" y="75"/>
                  </a:lnTo>
                  <a:lnTo>
                    <a:pt x="772" y="78"/>
                  </a:lnTo>
                  <a:lnTo>
                    <a:pt x="770" y="80"/>
                  </a:lnTo>
                  <a:lnTo>
                    <a:pt x="767" y="75"/>
                  </a:lnTo>
                  <a:lnTo>
                    <a:pt x="765" y="78"/>
                  </a:lnTo>
                  <a:lnTo>
                    <a:pt x="765" y="73"/>
                  </a:lnTo>
                  <a:lnTo>
                    <a:pt x="760" y="75"/>
                  </a:lnTo>
                  <a:lnTo>
                    <a:pt x="760" y="73"/>
                  </a:lnTo>
                  <a:lnTo>
                    <a:pt x="758" y="73"/>
                  </a:lnTo>
                  <a:lnTo>
                    <a:pt x="760" y="66"/>
                  </a:lnTo>
                  <a:lnTo>
                    <a:pt x="760" y="64"/>
                  </a:lnTo>
                  <a:lnTo>
                    <a:pt x="756" y="64"/>
                  </a:lnTo>
                  <a:lnTo>
                    <a:pt x="751" y="68"/>
                  </a:lnTo>
                  <a:lnTo>
                    <a:pt x="746" y="66"/>
                  </a:lnTo>
                  <a:lnTo>
                    <a:pt x="739" y="59"/>
                  </a:lnTo>
                  <a:lnTo>
                    <a:pt x="734" y="59"/>
                  </a:lnTo>
                  <a:lnTo>
                    <a:pt x="737" y="61"/>
                  </a:lnTo>
                  <a:lnTo>
                    <a:pt x="732" y="68"/>
                  </a:lnTo>
                  <a:lnTo>
                    <a:pt x="727" y="68"/>
                  </a:lnTo>
                  <a:lnTo>
                    <a:pt x="727" y="73"/>
                  </a:lnTo>
                  <a:lnTo>
                    <a:pt x="732" y="73"/>
                  </a:lnTo>
                  <a:lnTo>
                    <a:pt x="730" y="73"/>
                  </a:lnTo>
                  <a:lnTo>
                    <a:pt x="727" y="73"/>
                  </a:lnTo>
                  <a:lnTo>
                    <a:pt x="725" y="68"/>
                  </a:lnTo>
                  <a:lnTo>
                    <a:pt x="722" y="73"/>
                  </a:lnTo>
                  <a:lnTo>
                    <a:pt x="720" y="68"/>
                  </a:lnTo>
                  <a:lnTo>
                    <a:pt x="720" y="66"/>
                  </a:lnTo>
                  <a:lnTo>
                    <a:pt x="718" y="66"/>
                  </a:lnTo>
                  <a:lnTo>
                    <a:pt x="718" y="61"/>
                  </a:lnTo>
                  <a:lnTo>
                    <a:pt x="713" y="61"/>
                  </a:lnTo>
                  <a:lnTo>
                    <a:pt x="713" y="54"/>
                  </a:lnTo>
                  <a:lnTo>
                    <a:pt x="706" y="54"/>
                  </a:lnTo>
                  <a:lnTo>
                    <a:pt x="704" y="56"/>
                  </a:lnTo>
                  <a:lnTo>
                    <a:pt x="701" y="56"/>
                  </a:lnTo>
                  <a:lnTo>
                    <a:pt x="694" y="42"/>
                  </a:lnTo>
                  <a:lnTo>
                    <a:pt x="692" y="42"/>
                  </a:lnTo>
                  <a:lnTo>
                    <a:pt x="689" y="38"/>
                  </a:lnTo>
                  <a:lnTo>
                    <a:pt x="689" y="45"/>
                  </a:lnTo>
                  <a:lnTo>
                    <a:pt x="689" y="45"/>
                  </a:lnTo>
                  <a:lnTo>
                    <a:pt x="685" y="40"/>
                  </a:lnTo>
                  <a:lnTo>
                    <a:pt x="685" y="42"/>
                  </a:lnTo>
                  <a:lnTo>
                    <a:pt x="685" y="42"/>
                  </a:lnTo>
                  <a:lnTo>
                    <a:pt x="689" y="52"/>
                  </a:lnTo>
                  <a:lnTo>
                    <a:pt x="687" y="54"/>
                  </a:lnTo>
                  <a:lnTo>
                    <a:pt x="689" y="54"/>
                  </a:lnTo>
                  <a:lnTo>
                    <a:pt x="685" y="59"/>
                  </a:lnTo>
                  <a:lnTo>
                    <a:pt x="687" y="61"/>
                  </a:lnTo>
                  <a:lnTo>
                    <a:pt x="692" y="61"/>
                  </a:lnTo>
                  <a:lnTo>
                    <a:pt x="689" y="64"/>
                  </a:lnTo>
                  <a:lnTo>
                    <a:pt x="687" y="61"/>
                  </a:lnTo>
                  <a:lnTo>
                    <a:pt x="687" y="64"/>
                  </a:lnTo>
                  <a:lnTo>
                    <a:pt x="685" y="64"/>
                  </a:lnTo>
                  <a:lnTo>
                    <a:pt x="685" y="56"/>
                  </a:lnTo>
                  <a:lnTo>
                    <a:pt x="680" y="56"/>
                  </a:lnTo>
                  <a:lnTo>
                    <a:pt x="678" y="54"/>
                  </a:lnTo>
                  <a:lnTo>
                    <a:pt x="673" y="54"/>
                  </a:lnTo>
                  <a:lnTo>
                    <a:pt x="671" y="56"/>
                  </a:lnTo>
                  <a:lnTo>
                    <a:pt x="668" y="54"/>
                  </a:lnTo>
                  <a:lnTo>
                    <a:pt x="668" y="56"/>
                  </a:lnTo>
                  <a:lnTo>
                    <a:pt x="666" y="56"/>
                  </a:lnTo>
                  <a:lnTo>
                    <a:pt x="668" y="59"/>
                  </a:lnTo>
                  <a:lnTo>
                    <a:pt x="666" y="59"/>
                  </a:lnTo>
                  <a:lnTo>
                    <a:pt x="666" y="61"/>
                  </a:lnTo>
                  <a:lnTo>
                    <a:pt x="666" y="59"/>
                  </a:lnTo>
                  <a:lnTo>
                    <a:pt x="666" y="61"/>
                  </a:lnTo>
                  <a:lnTo>
                    <a:pt x="663" y="64"/>
                  </a:lnTo>
                  <a:lnTo>
                    <a:pt x="661" y="59"/>
                  </a:lnTo>
                  <a:lnTo>
                    <a:pt x="661" y="61"/>
                  </a:lnTo>
                  <a:lnTo>
                    <a:pt x="656" y="68"/>
                  </a:lnTo>
                  <a:lnTo>
                    <a:pt x="656" y="68"/>
                  </a:lnTo>
                  <a:lnTo>
                    <a:pt x="656" y="64"/>
                  </a:lnTo>
                  <a:lnTo>
                    <a:pt x="654" y="64"/>
                  </a:lnTo>
                  <a:lnTo>
                    <a:pt x="652" y="66"/>
                  </a:lnTo>
                  <a:lnTo>
                    <a:pt x="649" y="71"/>
                  </a:lnTo>
                  <a:lnTo>
                    <a:pt x="647" y="71"/>
                  </a:lnTo>
                  <a:lnTo>
                    <a:pt x="647" y="66"/>
                  </a:lnTo>
                  <a:lnTo>
                    <a:pt x="645" y="66"/>
                  </a:lnTo>
                  <a:lnTo>
                    <a:pt x="645" y="64"/>
                  </a:lnTo>
                  <a:lnTo>
                    <a:pt x="640" y="61"/>
                  </a:lnTo>
                  <a:lnTo>
                    <a:pt x="633" y="66"/>
                  </a:lnTo>
                  <a:lnTo>
                    <a:pt x="630" y="64"/>
                  </a:lnTo>
                  <a:lnTo>
                    <a:pt x="628" y="64"/>
                  </a:lnTo>
                  <a:lnTo>
                    <a:pt x="630" y="64"/>
                  </a:lnTo>
                  <a:lnTo>
                    <a:pt x="633" y="61"/>
                  </a:lnTo>
                  <a:lnTo>
                    <a:pt x="630" y="56"/>
                  </a:lnTo>
                  <a:lnTo>
                    <a:pt x="635" y="54"/>
                  </a:lnTo>
                  <a:lnTo>
                    <a:pt x="635" y="49"/>
                  </a:lnTo>
                  <a:lnTo>
                    <a:pt x="630" y="49"/>
                  </a:lnTo>
                  <a:lnTo>
                    <a:pt x="630" y="49"/>
                  </a:lnTo>
                  <a:lnTo>
                    <a:pt x="628" y="47"/>
                  </a:lnTo>
                  <a:lnTo>
                    <a:pt x="628" y="47"/>
                  </a:lnTo>
                  <a:lnTo>
                    <a:pt x="626" y="42"/>
                  </a:lnTo>
                  <a:lnTo>
                    <a:pt x="626" y="45"/>
                  </a:lnTo>
                  <a:lnTo>
                    <a:pt x="619" y="38"/>
                  </a:lnTo>
                  <a:lnTo>
                    <a:pt x="611" y="42"/>
                  </a:lnTo>
                  <a:lnTo>
                    <a:pt x="611" y="38"/>
                  </a:lnTo>
                  <a:lnTo>
                    <a:pt x="609" y="40"/>
                  </a:lnTo>
                  <a:lnTo>
                    <a:pt x="609" y="38"/>
                  </a:lnTo>
                  <a:lnTo>
                    <a:pt x="607" y="35"/>
                  </a:lnTo>
                  <a:lnTo>
                    <a:pt x="609" y="28"/>
                  </a:lnTo>
                  <a:lnTo>
                    <a:pt x="611" y="26"/>
                  </a:lnTo>
                  <a:lnTo>
                    <a:pt x="607" y="21"/>
                  </a:lnTo>
                  <a:lnTo>
                    <a:pt x="600" y="21"/>
                  </a:lnTo>
                  <a:lnTo>
                    <a:pt x="600" y="16"/>
                  </a:lnTo>
                  <a:lnTo>
                    <a:pt x="595" y="19"/>
                  </a:lnTo>
                  <a:lnTo>
                    <a:pt x="593" y="12"/>
                  </a:lnTo>
                  <a:lnTo>
                    <a:pt x="588" y="16"/>
                  </a:lnTo>
                  <a:lnTo>
                    <a:pt x="583" y="16"/>
                  </a:lnTo>
                  <a:lnTo>
                    <a:pt x="574" y="19"/>
                  </a:lnTo>
                  <a:lnTo>
                    <a:pt x="571" y="14"/>
                  </a:lnTo>
                  <a:lnTo>
                    <a:pt x="569" y="16"/>
                  </a:lnTo>
                  <a:lnTo>
                    <a:pt x="564" y="16"/>
                  </a:lnTo>
                  <a:lnTo>
                    <a:pt x="564" y="19"/>
                  </a:lnTo>
                  <a:lnTo>
                    <a:pt x="564" y="21"/>
                  </a:lnTo>
                  <a:lnTo>
                    <a:pt x="564" y="30"/>
                  </a:lnTo>
                  <a:lnTo>
                    <a:pt x="559" y="30"/>
                  </a:lnTo>
                  <a:lnTo>
                    <a:pt x="559" y="35"/>
                  </a:lnTo>
                  <a:lnTo>
                    <a:pt x="555" y="38"/>
                  </a:lnTo>
                  <a:lnTo>
                    <a:pt x="550" y="38"/>
                  </a:lnTo>
                  <a:lnTo>
                    <a:pt x="550" y="40"/>
                  </a:lnTo>
                  <a:lnTo>
                    <a:pt x="555" y="40"/>
                  </a:lnTo>
                  <a:lnTo>
                    <a:pt x="548" y="45"/>
                  </a:lnTo>
                  <a:lnTo>
                    <a:pt x="548" y="49"/>
                  </a:lnTo>
                  <a:lnTo>
                    <a:pt x="543" y="47"/>
                  </a:lnTo>
                  <a:lnTo>
                    <a:pt x="543" y="45"/>
                  </a:lnTo>
                  <a:lnTo>
                    <a:pt x="545" y="42"/>
                  </a:lnTo>
                  <a:lnTo>
                    <a:pt x="545" y="40"/>
                  </a:lnTo>
                  <a:lnTo>
                    <a:pt x="538" y="42"/>
                  </a:lnTo>
                  <a:lnTo>
                    <a:pt x="531" y="42"/>
                  </a:lnTo>
                  <a:lnTo>
                    <a:pt x="526" y="45"/>
                  </a:lnTo>
                  <a:lnTo>
                    <a:pt x="524" y="42"/>
                  </a:lnTo>
                  <a:lnTo>
                    <a:pt x="519" y="40"/>
                  </a:lnTo>
                  <a:lnTo>
                    <a:pt x="512" y="40"/>
                  </a:lnTo>
                  <a:lnTo>
                    <a:pt x="510" y="40"/>
                  </a:lnTo>
                  <a:lnTo>
                    <a:pt x="508" y="45"/>
                  </a:lnTo>
                  <a:lnTo>
                    <a:pt x="503" y="38"/>
                  </a:lnTo>
                  <a:lnTo>
                    <a:pt x="498" y="38"/>
                  </a:lnTo>
                  <a:lnTo>
                    <a:pt x="489" y="35"/>
                  </a:lnTo>
                  <a:lnTo>
                    <a:pt x="489" y="45"/>
                  </a:lnTo>
                  <a:lnTo>
                    <a:pt x="484" y="40"/>
                  </a:lnTo>
                  <a:lnTo>
                    <a:pt x="479" y="42"/>
                  </a:lnTo>
                  <a:lnTo>
                    <a:pt x="479" y="40"/>
                  </a:lnTo>
                  <a:lnTo>
                    <a:pt x="479" y="38"/>
                  </a:lnTo>
                  <a:lnTo>
                    <a:pt x="479" y="35"/>
                  </a:lnTo>
                  <a:lnTo>
                    <a:pt x="479" y="30"/>
                  </a:lnTo>
                  <a:lnTo>
                    <a:pt x="474" y="30"/>
                  </a:lnTo>
                  <a:lnTo>
                    <a:pt x="474" y="38"/>
                  </a:lnTo>
                  <a:lnTo>
                    <a:pt x="474" y="40"/>
                  </a:lnTo>
                  <a:lnTo>
                    <a:pt x="467" y="40"/>
                  </a:lnTo>
                  <a:lnTo>
                    <a:pt x="465" y="40"/>
                  </a:lnTo>
                  <a:lnTo>
                    <a:pt x="465" y="38"/>
                  </a:lnTo>
                  <a:lnTo>
                    <a:pt x="458" y="38"/>
                  </a:lnTo>
                  <a:lnTo>
                    <a:pt x="458" y="35"/>
                  </a:lnTo>
                  <a:lnTo>
                    <a:pt x="456" y="38"/>
                  </a:lnTo>
                  <a:lnTo>
                    <a:pt x="453" y="35"/>
                  </a:lnTo>
                  <a:lnTo>
                    <a:pt x="451" y="35"/>
                  </a:lnTo>
                  <a:lnTo>
                    <a:pt x="451" y="28"/>
                  </a:lnTo>
                  <a:lnTo>
                    <a:pt x="451" y="23"/>
                  </a:lnTo>
                  <a:lnTo>
                    <a:pt x="453" y="21"/>
                  </a:lnTo>
                  <a:lnTo>
                    <a:pt x="453" y="16"/>
                  </a:lnTo>
                  <a:lnTo>
                    <a:pt x="453" y="12"/>
                  </a:lnTo>
                  <a:lnTo>
                    <a:pt x="456" y="12"/>
                  </a:lnTo>
                  <a:lnTo>
                    <a:pt x="456" y="7"/>
                  </a:lnTo>
                  <a:lnTo>
                    <a:pt x="460" y="7"/>
                  </a:lnTo>
                  <a:lnTo>
                    <a:pt x="456" y="7"/>
                  </a:lnTo>
                  <a:lnTo>
                    <a:pt x="451" y="0"/>
                  </a:lnTo>
                  <a:lnTo>
                    <a:pt x="448" y="2"/>
                  </a:lnTo>
                  <a:lnTo>
                    <a:pt x="439" y="2"/>
                  </a:lnTo>
                  <a:lnTo>
                    <a:pt x="437" y="0"/>
                  </a:lnTo>
                  <a:lnTo>
                    <a:pt x="432" y="7"/>
                  </a:lnTo>
                  <a:lnTo>
                    <a:pt x="432" y="4"/>
                  </a:lnTo>
                  <a:lnTo>
                    <a:pt x="425" y="9"/>
                  </a:lnTo>
                  <a:lnTo>
                    <a:pt x="422" y="7"/>
                  </a:lnTo>
                  <a:lnTo>
                    <a:pt x="422" y="9"/>
                  </a:lnTo>
                  <a:lnTo>
                    <a:pt x="415" y="7"/>
                  </a:lnTo>
                  <a:lnTo>
                    <a:pt x="413" y="12"/>
                  </a:lnTo>
                  <a:lnTo>
                    <a:pt x="418" y="19"/>
                  </a:lnTo>
                  <a:lnTo>
                    <a:pt x="413" y="21"/>
                  </a:lnTo>
                  <a:lnTo>
                    <a:pt x="413" y="19"/>
                  </a:lnTo>
                  <a:lnTo>
                    <a:pt x="413" y="26"/>
                  </a:lnTo>
                  <a:lnTo>
                    <a:pt x="411" y="26"/>
                  </a:lnTo>
                  <a:lnTo>
                    <a:pt x="411" y="30"/>
                  </a:lnTo>
                  <a:lnTo>
                    <a:pt x="408" y="30"/>
                  </a:lnTo>
                  <a:lnTo>
                    <a:pt x="408" y="30"/>
                  </a:lnTo>
                  <a:lnTo>
                    <a:pt x="406" y="28"/>
                  </a:lnTo>
                  <a:lnTo>
                    <a:pt x="404" y="28"/>
                  </a:lnTo>
                  <a:lnTo>
                    <a:pt x="404" y="30"/>
                  </a:lnTo>
                  <a:lnTo>
                    <a:pt x="404" y="30"/>
                  </a:lnTo>
                  <a:lnTo>
                    <a:pt x="406" y="38"/>
                  </a:lnTo>
                  <a:lnTo>
                    <a:pt x="404" y="38"/>
                  </a:lnTo>
                  <a:lnTo>
                    <a:pt x="404" y="40"/>
                  </a:lnTo>
                  <a:lnTo>
                    <a:pt x="399" y="40"/>
                  </a:lnTo>
                  <a:lnTo>
                    <a:pt x="399" y="35"/>
                  </a:lnTo>
                  <a:lnTo>
                    <a:pt x="396" y="35"/>
                  </a:lnTo>
                  <a:lnTo>
                    <a:pt x="394" y="30"/>
                  </a:lnTo>
                  <a:lnTo>
                    <a:pt x="392" y="35"/>
                  </a:lnTo>
                  <a:lnTo>
                    <a:pt x="389" y="35"/>
                  </a:lnTo>
                  <a:lnTo>
                    <a:pt x="389" y="38"/>
                  </a:lnTo>
                  <a:lnTo>
                    <a:pt x="387" y="40"/>
                  </a:lnTo>
                  <a:lnTo>
                    <a:pt x="387" y="45"/>
                  </a:lnTo>
                  <a:lnTo>
                    <a:pt x="387" y="47"/>
                  </a:lnTo>
                  <a:lnTo>
                    <a:pt x="378" y="45"/>
                  </a:lnTo>
                  <a:lnTo>
                    <a:pt x="371" y="42"/>
                  </a:lnTo>
                  <a:lnTo>
                    <a:pt x="371" y="38"/>
                  </a:lnTo>
                  <a:lnTo>
                    <a:pt x="368" y="35"/>
                  </a:lnTo>
                  <a:lnTo>
                    <a:pt x="359" y="42"/>
                  </a:lnTo>
                  <a:lnTo>
                    <a:pt x="359" y="49"/>
                  </a:lnTo>
                  <a:lnTo>
                    <a:pt x="359" y="49"/>
                  </a:lnTo>
                  <a:lnTo>
                    <a:pt x="356" y="49"/>
                  </a:lnTo>
                  <a:lnTo>
                    <a:pt x="352" y="54"/>
                  </a:lnTo>
                  <a:lnTo>
                    <a:pt x="352" y="49"/>
                  </a:lnTo>
                  <a:lnTo>
                    <a:pt x="342" y="52"/>
                  </a:lnTo>
                  <a:lnTo>
                    <a:pt x="342" y="49"/>
                  </a:lnTo>
                  <a:lnTo>
                    <a:pt x="337" y="49"/>
                  </a:lnTo>
                  <a:lnTo>
                    <a:pt x="337" y="45"/>
                  </a:lnTo>
                  <a:lnTo>
                    <a:pt x="333" y="40"/>
                  </a:lnTo>
                  <a:lnTo>
                    <a:pt x="333" y="45"/>
                  </a:lnTo>
                  <a:lnTo>
                    <a:pt x="326" y="45"/>
                  </a:lnTo>
                  <a:lnTo>
                    <a:pt x="330" y="40"/>
                  </a:lnTo>
                  <a:lnTo>
                    <a:pt x="330" y="38"/>
                  </a:lnTo>
                  <a:lnTo>
                    <a:pt x="333" y="35"/>
                  </a:lnTo>
                  <a:lnTo>
                    <a:pt x="326" y="35"/>
                  </a:lnTo>
                  <a:lnTo>
                    <a:pt x="323" y="38"/>
                  </a:lnTo>
                  <a:lnTo>
                    <a:pt x="321" y="35"/>
                  </a:lnTo>
                  <a:lnTo>
                    <a:pt x="319" y="30"/>
                  </a:lnTo>
                  <a:lnTo>
                    <a:pt x="321" y="23"/>
                  </a:lnTo>
                  <a:lnTo>
                    <a:pt x="311" y="19"/>
                  </a:lnTo>
                  <a:lnTo>
                    <a:pt x="307" y="21"/>
                  </a:lnTo>
                  <a:lnTo>
                    <a:pt x="307" y="21"/>
                  </a:lnTo>
                  <a:lnTo>
                    <a:pt x="309" y="23"/>
                  </a:lnTo>
                  <a:lnTo>
                    <a:pt x="304" y="26"/>
                  </a:lnTo>
                  <a:lnTo>
                    <a:pt x="300" y="33"/>
                  </a:lnTo>
                  <a:lnTo>
                    <a:pt x="297" y="30"/>
                  </a:lnTo>
                  <a:lnTo>
                    <a:pt x="297" y="33"/>
                  </a:lnTo>
                  <a:lnTo>
                    <a:pt x="295" y="30"/>
                  </a:lnTo>
                  <a:lnTo>
                    <a:pt x="293" y="35"/>
                  </a:lnTo>
                  <a:lnTo>
                    <a:pt x="290" y="30"/>
                  </a:lnTo>
                  <a:lnTo>
                    <a:pt x="293" y="30"/>
                  </a:lnTo>
                  <a:lnTo>
                    <a:pt x="290" y="30"/>
                  </a:lnTo>
                  <a:lnTo>
                    <a:pt x="290" y="30"/>
                  </a:lnTo>
                  <a:lnTo>
                    <a:pt x="288" y="33"/>
                  </a:lnTo>
                  <a:lnTo>
                    <a:pt x="288" y="21"/>
                  </a:lnTo>
                  <a:lnTo>
                    <a:pt x="285" y="23"/>
                  </a:lnTo>
                  <a:lnTo>
                    <a:pt x="285" y="21"/>
                  </a:lnTo>
                  <a:lnTo>
                    <a:pt x="283" y="12"/>
                  </a:lnTo>
                  <a:lnTo>
                    <a:pt x="281" y="12"/>
                  </a:lnTo>
                  <a:lnTo>
                    <a:pt x="281" y="16"/>
                  </a:lnTo>
                  <a:lnTo>
                    <a:pt x="274" y="16"/>
                  </a:lnTo>
                  <a:lnTo>
                    <a:pt x="274" y="21"/>
                  </a:lnTo>
                  <a:lnTo>
                    <a:pt x="269" y="21"/>
                  </a:lnTo>
                  <a:lnTo>
                    <a:pt x="269" y="26"/>
                  </a:lnTo>
                  <a:lnTo>
                    <a:pt x="264" y="21"/>
                  </a:lnTo>
                  <a:lnTo>
                    <a:pt x="257" y="19"/>
                  </a:lnTo>
                  <a:lnTo>
                    <a:pt x="252" y="28"/>
                  </a:lnTo>
                  <a:lnTo>
                    <a:pt x="250" y="28"/>
                  </a:lnTo>
                  <a:lnTo>
                    <a:pt x="250" y="28"/>
                  </a:lnTo>
                  <a:lnTo>
                    <a:pt x="241" y="26"/>
                  </a:lnTo>
                  <a:lnTo>
                    <a:pt x="241" y="23"/>
                  </a:lnTo>
                  <a:lnTo>
                    <a:pt x="236" y="21"/>
                  </a:lnTo>
                  <a:lnTo>
                    <a:pt x="236" y="26"/>
                  </a:lnTo>
                  <a:lnTo>
                    <a:pt x="231" y="28"/>
                  </a:lnTo>
                  <a:lnTo>
                    <a:pt x="229" y="30"/>
                  </a:lnTo>
                  <a:lnTo>
                    <a:pt x="233" y="35"/>
                  </a:lnTo>
                  <a:lnTo>
                    <a:pt x="233" y="38"/>
                  </a:lnTo>
                  <a:lnTo>
                    <a:pt x="231" y="40"/>
                  </a:lnTo>
                  <a:lnTo>
                    <a:pt x="229" y="40"/>
                  </a:lnTo>
                  <a:lnTo>
                    <a:pt x="226" y="42"/>
                  </a:lnTo>
                  <a:lnTo>
                    <a:pt x="224" y="42"/>
                  </a:lnTo>
                  <a:lnTo>
                    <a:pt x="226" y="45"/>
                  </a:lnTo>
                  <a:lnTo>
                    <a:pt x="224" y="47"/>
                  </a:lnTo>
                  <a:lnTo>
                    <a:pt x="224" y="54"/>
                  </a:lnTo>
                  <a:lnTo>
                    <a:pt x="226" y="54"/>
                  </a:lnTo>
                  <a:lnTo>
                    <a:pt x="231" y="54"/>
                  </a:lnTo>
                  <a:lnTo>
                    <a:pt x="231" y="56"/>
                  </a:lnTo>
                  <a:lnTo>
                    <a:pt x="231" y="54"/>
                  </a:lnTo>
                  <a:lnTo>
                    <a:pt x="236" y="56"/>
                  </a:lnTo>
                  <a:lnTo>
                    <a:pt x="236" y="59"/>
                  </a:lnTo>
                  <a:lnTo>
                    <a:pt x="231" y="56"/>
                  </a:lnTo>
                  <a:lnTo>
                    <a:pt x="231" y="59"/>
                  </a:lnTo>
                  <a:lnTo>
                    <a:pt x="231" y="64"/>
                  </a:lnTo>
                  <a:lnTo>
                    <a:pt x="231" y="59"/>
                  </a:lnTo>
                  <a:lnTo>
                    <a:pt x="233" y="59"/>
                  </a:lnTo>
                  <a:lnTo>
                    <a:pt x="233" y="64"/>
                  </a:lnTo>
                  <a:lnTo>
                    <a:pt x="231" y="66"/>
                  </a:lnTo>
                  <a:lnTo>
                    <a:pt x="233" y="66"/>
                  </a:lnTo>
                  <a:lnTo>
                    <a:pt x="231" y="68"/>
                  </a:lnTo>
                  <a:lnTo>
                    <a:pt x="233" y="75"/>
                  </a:lnTo>
                  <a:lnTo>
                    <a:pt x="231" y="78"/>
                  </a:lnTo>
                  <a:lnTo>
                    <a:pt x="229" y="82"/>
                  </a:lnTo>
                  <a:lnTo>
                    <a:pt x="231" y="82"/>
                  </a:lnTo>
                  <a:lnTo>
                    <a:pt x="231" y="85"/>
                  </a:lnTo>
                  <a:lnTo>
                    <a:pt x="231" y="87"/>
                  </a:lnTo>
                  <a:lnTo>
                    <a:pt x="229" y="92"/>
                  </a:lnTo>
                  <a:lnTo>
                    <a:pt x="231" y="92"/>
                  </a:lnTo>
                  <a:lnTo>
                    <a:pt x="231" y="97"/>
                  </a:lnTo>
                  <a:lnTo>
                    <a:pt x="233" y="97"/>
                  </a:lnTo>
                  <a:lnTo>
                    <a:pt x="233" y="101"/>
                  </a:lnTo>
                  <a:lnTo>
                    <a:pt x="236" y="101"/>
                  </a:lnTo>
                  <a:lnTo>
                    <a:pt x="236" y="106"/>
                  </a:lnTo>
                  <a:lnTo>
                    <a:pt x="238" y="106"/>
                  </a:lnTo>
                  <a:lnTo>
                    <a:pt x="238" y="106"/>
                  </a:lnTo>
                  <a:lnTo>
                    <a:pt x="236" y="106"/>
                  </a:lnTo>
                  <a:lnTo>
                    <a:pt x="236" y="111"/>
                  </a:lnTo>
                  <a:lnTo>
                    <a:pt x="245" y="111"/>
                  </a:lnTo>
                  <a:lnTo>
                    <a:pt x="245" y="113"/>
                  </a:lnTo>
                  <a:lnTo>
                    <a:pt x="241" y="113"/>
                  </a:lnTo>
                  <a:lnTo>
                    <a:pt x="236" y="111"/>
                  </a:lnTo>
                  <a:lnTo>
                    <a:pt x="231" y="115"/>
                  </a:lnTo>
                  <a:lnTo>
                    <a:pt x="233" y="118"/>
                  </a:lnTo>
                  <a:lnTo>
                    <a:pt x="231" y="118"/>
                  </a:lnTo>
                  <a:lnTo>
                    <a:pt x="226" y="125"/>
                  </a:lnTo>
                  <a:lnTo>
                    <a:pt x="224" y="125"/>
                  </a:lnTo>
                  <a:lnTo>
                    <a:pt x="226" y="125"/>
                  </a:lnTo>
                  <a:lnTo>
                    <a:pt x="222" y="130"/>
                  </a:lnTo>
                  <a:lnTo>
                    <a:pt x="222" y="137"/>
                  </a:lnTo>
                  <a:lnTo>
                    <a:pt x="224" y="139"/>
                  </a:lnTo>
                  <a:lnTo>
                    <a:pt x="219" y="144"/>
                  </a:lnTo>
                  <a:lnTo>
                    <a:pt x="217" y="144"/>
                  </a:lnTo>
                  <a:lnTo>
                    <a:pt x="217" y="149"/>
                  </a:lnTo>
                  <a:lnTo>
                    <a:pt x="219" y="149"/>
                  </a:lnTo>
                  <a:lnTo>
                    <a:pt x="217" y="149"/>
                  </a:lnTo>
                  <a:lnTo>
                    <a:pt x="219" y="149"/>
                  </a:lnTo>
                  <a:lnTo>
                    <a:pt x="217" y="151"/>
                  </a:lnTo>
                  <a:lnTo>
                    <a:pt x="222" y="158"/>
                  </a:lnTo>
                  <a:lnTo>
                    <a:pt x="219" y="163"/>
                  </a:lnTo>
                  <a:lnTo>
                    <a:pt x="224" y="167"/>
                  </a:lnTo>
                  <a:lnTo>
                    <a:pt x="226" y="172"/>
                  </a:lnTo>
                  <a:lnTo>
                    <a:pt x="222" y="172"/>
                  </a:lnTo>
                  <a:lnTo>
                    <a:pt x="226" y="175"/>
                  </a:lnTo>
                  <a:lnTo>
                    <a:pt x="222" y="175"/>
                  </a:lnTo>
                  <a:lnTo>
                    <a:pt x="222" y="177"/>
                  </a:lnTo>
                  <a:lnTo>
                    <a:pt x="226" y="177"/>
                  </a:lnTo>
                  <a:lnTo>
                    <a:pt x="229" y="182"/>
                  </a:lnTo>
                  <a:lnTo>
                    <a:pt x="231" y="179"/>
                  </a:lnTo>
                  <a:lnTo>
                    <a:pt x="231" y="182"/>
                  </a:lnTo>
                  <a:lnTo>
                    <a:pt x="233" y="184"/>
                  </a:lnTo>
                  <a:lnTo>
                    <a:pt x="231" y="191"/>
                  </a:lnTo>
                  <a:lnTo>
                    <a:pt x="233" y="193"/>
                  </a:lnTo>
                  <a:lnTo>
                    <a:pt x="231" y="193"/>
                  </a:lnTo>
                  <a:lnTo>
                    <a:pt x="231" y="196"/>
                  </a:lnTo>
                  <a:lnTo>
                    <a:pt x="229" y="196"/>
                  </a:lnTo>
                  <a:lnTo>
                    <a:pt x="224" y="201"/>
                  </a:lnTo>
                  <a:lnTo>
                    <a:pt x="226" y="203"/>
                  </a:lnTo>
                  <a:lnTo>
                    <a:pt x="229" y="198"/>
                  </a:lnTo>
                  <a:lnTo>
                    <a:pt x="229" y="205"/>
                  </a:lnTo>
                  <a:lnTo>
                    <a:pt x="231" y="208"/>
                  </a:lnTo>
                  <a:lnTo>
                    <a:pt x="222" y="208"/>
                  </a:lnTo>
                  <a:lnTo>
                    <a:pt x="217" y="215"/>
                  </a:lnTo>
                  <a:lnTo>
                    <a:pt x="215" y="222"/>
                  </a:lnTo>
                  <a:lnTo>
                    <a:pt x="217" y="224"/>
                  </a:lnTo>
                  <a:lnTo>
                    <a:pt x="212" y="224"/>
                  </a:lnTo>
                  <a:lnTo>
                    <a:pt x="215" y="231"/>
                  </a:lnTo>
                  <a:lnTo>
                    <a:pt x="212" y="236"/>
                  </a:lnTo>
                  <a:lnTo>
                    <a:pt x="212" y="236"/>
                  </a:lnTo>
                  <a:lnTo>
                    <a:pt x="203" y="234"/>
                  </a:lnTo>
                  <a:lnTo>
                    <a:pt x="198" y="236"/>
                  </a:lnTo>
                  <a:lnTo>
                    <a:pt x="198" y="241"/>
                  </a:lnTo>
                  <a:lnTo>
                    <a:pt x="193" y="241"/>
                  </a:lnTo>
                  <a:lnTo>
                    <a:pt x="189" y="241"/>
                  </a:lnTo>
                  <a:lnTo>
                    <a:pt x="186" y="250"/>
                  </a:lnTo>
                  <a:lnTo>
                    <a:pt x="179" y="245"/>
                  </a:lnTo>
                  <a:lnTo>
                    <a:pt x="179" y="257"/>
                  </a:lnTo>
                  <a:lnTo>
                    <a:pt x="177" y="260"/>
                  </a:lnTo>
                  <a:lnTo>
                    <a:pt x="174" y="260"/>
                  </a:lnTo>
                  <a:lnTo>
                    <a:pt x="179" y="267"/>
                  </a:lnTo>
                  <a:lnTo>
                    <a:pt x="182" y="267"/>
                  </a:lnTo>
                  <a:lnTo>
                    <a:pt x="184" y="269"/>
                  </a:lnTo>
                  <a:lnTo>
                    <a:pt x="184" y="274"/>
                  </a:lnTo>
                  <a:lnTo>
                    <a:pt x="179" y="276"/>
                  </a:lnTo>
                  <a:lnTo>
                    <a:pt x="179" y="283"/>
                  </a:lnTo>
                  <a:lnTo>
                    <a:pt x="174" y="283"/>
                  </a:lnTo>
                  <a:lnTo>
                    <a:pt x="172" y="283"/>
                  </a:lnTo>
                  <a:lnTo>
                    <a:pt x="170" y="278"/>
                  </a:lnTo>
                  <a:lnTo>
                    <a:pt x="165" y="278"/>
                  </a:lnTo>
                  <a:lnTo>
                    <a:pt x="158" y="278"/>
                  </a:lnTo>
                  <a:lnTo>
                    <a:pt x="156" y="278"/>
                  </a:lnTo>
                  <a:lnTo>
                    <a:pt x="160" y="283"/>
                  </a:lnTo>
                  <a:lnTo>
                    <a:pt x="158" y="293"/>
                  </a:lnTo>
                  <a:lnTo>
                    <a:pt x="160" y="302"/>
                  </a:lnTo>
                  <a:lnTo>
                    <a:pt x="163" y="302"/>
                  </a:lnTo>
                  <a:lnTo>
                    <a:pt x="165" y="304"/>
                  </a:lnTo>
                  <a:lnTo>
                    <a:pt x="174" y="307"/>
                  </a:lnTo>
                  <a:lnTo>
                    <a:pt x="177" y="304"/>
                  </a:lnTo>
                  <a:lnTo>
                    <a:pt x="179" y="307"/>
                  </a:lnTo>
                  <a:lnTo>
                    <a:pt x="174" y="307"/>
                  </a:lnTo>
                  <a:lnTo>
                    <a:pt x="167" y="314"/>
                  </a:lnTo>
                  <a:lnTo>
                    <a:pt x="167" y="316"/>
                  </a:lnTo>
                  <a:lnTo>
                    <a:pt x="170" y="321"/>
                  </a:lnTo>
                  <a:lnTo>
                    <a:pt x="170" y="321"/>
                  </a:lnTo>
                  <a:lnTo>
                    <a:pt x="163" y="321"/>
                  </a:lnTo>
                  <a:lnTo>
                    <a:pt x="163" y="319"/>
                  </a:lnTo>
                  <a:lnTo>
                    <a:pt x="158" y="316"/>
                  </a:lnTo>
                  <a:lnTo>
                    <a:pt x="156" y="321"/>
                  </a:lnTo>
                  <a:lnTo>
                    <a:pt x="158" y="321"/>
                  </a:lnTo>
                  <a:lnTo>
                    <a:pt x="158" y="328"/>
                  </a:lnTo>
                  <a:lnTo>
                    <a:pt x="151" y="326"/>
                  </a:lnTo>
                  <a:lnTo>
                    <a:pt x="146" y="330"/>
                  </a:lnTo>
                  <a:lnTo>
                    <a:pt x="146" y="330"/>
                  </a:lnTo>
                  <a:lnTo>
                    <a:pt x="146" y="335"/>
                  </a:lnTo>
                  <a:lnTo>
                    <a:pt x="144" y="333"/>
                  </a:lnTo>
                  <a:lnTo>
                    <a:pt x="141" y="335"/>
                  </a:lnTo>
                  <a:lnTo>
                    <a:pt x="141" y="340"/>
                  </a:lnTo>
                  <a:lnTo>
                    <a:pt x="146" y="340"/>
                  </a:lnTo>
                  <a:lnTo>
                    <a:pt x="144" y="340"/>
                  </a:lnTo>
                  <a:lnTo>
                    <a:pt x="144" y="345"/>
                  </a:lnTo>
                  <a:lnTo>
                    <a:pt x="146" y="342"/>
                  </a:lnTo>
                  <a:lnTo>
                    <a:pt x="146" y="352"/>
                  </a:lnTo>
                  <a:lnTo>
                    <a:pt x="153" y="354"/>
                  </a:lnTo>
                  <a:lnTo>
                    <a:pt x="156" y="354"/>
                  </a:lnTo>
                  <a:lnTo>
                    <a:pt x="153" y="359"/>
                  </a:lnTo>
                  <a:lnTo>
                    <a:pt x="156" y="359"/>
                  </a:lnTo>
                  <a:lnTo>
                    <a:pt x="156" y="368"/>
                  </a:lnTo>
                  <a:lnTo>
                    <a:pt x="158" y="375"/>
                  </a:lnTo>
                  <a:lnTo>
                    <a:pt x="153" y="378"/>
                  </a:lnTo>
                  <a:lnTo>
                    <a:pt x="148" y="375"/>
                  </a:lnTo>
                  <a:lnTo>
                    <a:pt x="146" y="375"/>
                  </a:lnTo>
                  <a:lnTo>
                    <a:pt x="137" y="382"/>
                  </a:lnTo>
                  <a:lnTo>
                    <a:pt x="137" y="401"/>
                  </a:lnTo>
                  <a:lnTo>
                    <a:pt x="137" y="401"/>
                  </a:lnTo>
                  <a:lnTo>
                    <a:pt x="132" y="404"/>
                  </a:lnTo>
                  <a:lnTo>
                    <a:pt x="132" y="406"/>
                  </a:lnTo>
                  <a:lnTo>
                    <a:pt x="134" y="406"/>
                  </a:lnTo>
                  <a:lnTo>
                    <a:pt x="134" y="406"/>
                  </a:lnTo>
                  <a:lnTo>
                    <a:pt x="137" y="406"/>
                  </a:lnTo>
                  <a:lnTo>
                    <a:pt x="137" y="406"/>
                  </a:lnTo>
                  <a:lnTo>
                    <a:pt x="134" y="411"/>
                  </a:lnTo>
                  <a:lnTo>
                    <a:pt x="132" y="413"/>
                  </a:lnTo>
                  <a:lnTo>
                    <a:pt x="132" y="408"/>
                  </a:lnTo>
                  <a:lnTo>
                    <a:pt x="132" y="408"/>
                  </a:lnTo>
                  <a:lnTo>
                    <a:pt x="127" y="406"/>
                  </a:lnTo>
                  <a:lnTo>
                    <a:pt x="125" y="408"/>
                  </a:lnTo>
                  <a:lnTo>
                    <a:pt x="122" y="406"/>
                  </a:lnTo>
                  <a:lnTo>
                    <a:pt x="118" y="411"/>
                  </a:lnTo>
                  <a:lnTo>
                    <a:pt x="111" y="408"/>
                  </a:lnTo>
                  <a:lnTo>
                    <a:pt x="111" y="413"/>
                  </a:lnTo>
                  <a:lnTo>
                    <a:pt x="108" y="415"/>
                  </a:lnTo>
                  <a:lnTo>
                    <a:pt x="108" y="418"/>
                  </a:lnTo>
                  <a:lnTo>
                    <a:pt x="104" y="420"/>
                  </a:lnTo>
                  <a:lnTo>
                    <a:pt x="99" y="418"/>
                  </a:lnTo>
                  <a:lnTo>
                    <a:pt x="99" y="423"/>
                  </a:lnTo>
                  <a:lnTo>
                    <a:pt x="87" y="430"/>
                  </a:lnTo>
                  <a:lnTo>
                    <a:pt x="85" y="427"/>
                  </a:lnTo>
                  <a:lnTo>
                    <a:pt x="85" y="425"/>
                  </a:lnTo>
                  <a:lnTo>
                    <a:pt x="80" y="425"/>
                  </a:lnTo>
                  <a:lnTo>
                    <a:pt x="70" y="420"/>
                  </a:lnTo>
                  <a:lnTo>
                    <a:pt x="75" y="418"/>
                  </a:lnTo>
                  <a:lnTo>
                    <a:pt x="75" y="415"/>
                  </a:lnTo>
                  <a:lnTo>
                    <a:pt x="61" y="413"/>
                  </a:lnTo>
                  <a:lnTo>
                    <a:pt x="61" y="415"/>
                  </a:lnTo>
                  <a:lnTo>
                    <a:pt x="61" y="415"/>
                  </a:lnTo>
                  <a:lnTo>
                    <a:pt x="66" y="420"/>
                  </a:lnTo>
                  <a:lnTo>
                    <a:pt x="68" y="423"/>
                  </a:lnTo>
                  <a:lnTo>
                    <a:pt x="66" y="425"/>
                  </a:lnTo>
                  <a:lnTo>
                    <a:pt x="63" y="425"/>
                  </a:lnTo>
                  <a:lnTo>
                    <a:pt x="61" y="432"/>
                  </a:lnTo>
                  <a:lnTo>
                    <a:pt x="61" y="434"/>
                  </a:lnTo>
                  <a:lnTo>
                    <a:pt x="59" y="437"/>
                  </a:lnTo>
                  <a:lnTo>
                    <a:pt x="56" y="441"/>
                  </a:lnTo>
                  <a:lnTo>
                    <a:pt x="61" y="444"/>
                  </a:lnTo>
                  <a:lnTo>
                    <a:pt x="61" y="456"/>
                  </a:lnTo>
                  <a:lnTo>
                    <a:pt x="59" y="458"/>
                  </a:lnTo>
                  <a:lnTo>
                    <a:pt x="47" y="460"/>
                  </a:lnTo>
                  <a:lnTo>
                    <a:pt x="47" y="463"/>
                  </a:lnTo>
                  <a:lnTo>
                    <a:pt x="49" y="472"/>
                  </a:lnTo>
                  <a:lnTo>
                    <a:pt x="56" y="477"/>
                  </a:lnTo>
                  <a:lnTo>
                    <a:pt x="56" y="482"/>
                  </a:lnTo>
                  <a:lnTo>
                    <a:pt x="54" y="489"/>
                  </a:lnTo>
                  <a:lnTo>
                    <a:pt x="61" y="500"/>
                  </a:lnTo>
                  <a:lnTo>
                    <a:pt x="61" y="508"/>
                  </a:lnTo>
                  <a:lnTo>
                    <a:pt x="59" y="510"/>
                  </a:lnTo>
                  <a:lnTo>
                    <a:pt x="56" y="519"/>
                  </a:lnTo>
                  <a:lnTo>
                    <a:pt x="42" y="529"/>
                  </a:lnTo>
                  <a:lnTo>
                    <a:pt x="37" y="524"/>
                  </a:lnTo>
                  <a:lnTo>
                    <a:pt x="35" y="524"/>
                  </a:lnTo>
                  <a:lnTo>
                    <a:pt x="33" y="519"/>
                  </a:lnTo>
                  <a:lnTo>
                    <a:pt x="33" y="519"/>
                  </a:lnTo>
                  <a:lnTo>
                    <a:pt x="33" y="524"/>
                  </a:lnTo>
                  <a:lnTo>
                    <a:pt x="21" y="534"/>
                  </a:lnTo>
                  <a:lnTo>
                    <a:pt x="19" y="545"/>
                  </a:lnTo>
                  <a:lnTo>
                    <a:pt x="9" y="555"/>
                  </a:lnTo>
                  <a:lnTo>
                    <a:pt x="9" y="557"/>
                  </a:lnTo>
                  <a:lnTo>
                    <a:pt x="9" y="564"/>
                  </a:lnTo>
                  <a:lnTo>
                    <a:pt x="9" y="569"/>
                  </a:lnTo>
                  <a:lnTo>
                    <a:pt x="2" y="578"/>
                  </a:lnTo>
                  <a:lnTo>
                    <a:pt x="2" y="583"/>
                  </a:lnTo>
                  <a:lnTo>
                    <a:pt x="0" y="590"/>
                  </a:lnTo>
                  <a:lnTo>
                    <a:pt x="2" y="597"/>
                  </a:lnTo>
                  <a:lnTo>
                    <a:pt x="9" y="600"/>
                  </a:lnTo>
                  <a:lnTo>
                    <a:pt x="7" y="604"/>
                  </a:lnTo>
                  <a:lnTo>
                    <a:pt x="7" y="611"/>
                  </a:lnTo>
                  <a:lnTo>
                    <a:pt x="11" y="614"/>
                  </a:lnTo>
                  <a:lnTo>
                    <a:pt x="14" y="611"/>
                  </a:lnTo>
                  <a:lnTo>
                    <a:pt x="21" y="616"/>
                  </a:lnTo>
                  <a:lnTo>
                    <a:pt x="23" y="614"/>
                  </a:lnTo>
                  <a:lnTo>
                    <a:pt x="28" y="611"/>
                  </a:lnTo>
                  <a:lnTo>
                    <a:pt x="33" y="623"/>
                  </a:lnTo>
                  <a:lnTo>
                    <a:pt x="30" y="630"/>
                  </a:lnTo>
                  <a:lnTo>
                    <a:pt x="33" y="640"/>
                  </a:lnTo>
                  <a:lnTo>
                    <a:pt x="42" y="652"/>
                  </a:lnTo>
                  <a:lnTo>
                    <a:pt x="42" y="647"/>
                  </a:lnTo>
                  <a:lnTo>
                    <a:pt x="47" y="645"/>
                  </a:lnTo>
                  <a:lnTo>
                    <a:pt x="52" y="640"/>
                  </a:lnTo>
                  <a:lnTo>
                    <a:pt x="56" y="642"/>
                  </a:lnTo>
                  <a:lnTo>
                    <a:pt x="59" y="645"/>
                  </a:lnTo>
                  <a:lnTo>
                    <a:pt x="52" y="649"/>
                  </a:lnTo>
                  <a:lnTo>
                    <a:pt x="52" y="652"/>
                  </a:lnTo>
                  <a:lnTo>
                    <a:pt x="59" y="668"/>
                  </a:lnTo>
                  <a:lnTo>
                    <a:pt x="59" y="678"/>
                  </a:lnTo>
                  <a:lnTo>
                    <a:pt x="61" y="678"/>
                  </a:lnTo>
                  <a:lnTo>
                    <a:pt x="61" y="682"/>
                  </a:lnTo>
                  <a:lnTo>
                    <a:pt x="66" y="706"/>
                  </a:lnTo>
                  <a:lnTo>
                    <a:pt x="70" y="708"/>
                  </a:lnTo>
                  <a:lnTo>
                    <a:pt x="75" y="711"/>
                  </a:lnTo>
                  <a:lnTo>
                    <a:pt x="75" y="715"/>
                  </a:lnTo>
                  <a:lnTo>
                    <a:pt x="75" y="722"/>
                  </a:lnTo>
                  <a:lnTo>
                    <a:pt x="80" y="725"/>
                  </a:lnTo>
                  <a:lnTo>
                    <a:pt x="85" y="725"/>
                  </a:lnTo>
                  <a:lnTo>
                    <a:pt x="87" y="727"/>
                  </a:lnTo>
                  <a:lnTo>
                    <a:pt x="96" y="725"/>
                  </a:lnTo>
                  <a:lnTo>
                    <a:pt x="108" y="730"/>
                  </a:lnTo>
                  <a:lnTo>
                    <a:pt x="113" y="727"/>
                  </a:lnTo>
                  <a:lnTo>
                    <a:pt x="118" y="722"/>
                  </a:lnTo>
                  <a:lnTo>
                    <a:pt x="122" y="725"/>
                  </a:lnTo>
                  <a:lnTo>
                    <a:pt x="122" y="734"/>
                  </a:lnTo>
                  <a:lnTo>
                    <a:pt x="130" y="748"/>
                  </a:lnTo>
                  <a:lnTo>
                    <a:pt x="127" y="753"/>
                  </a:lnTo>
                  <a:lnTo>
                    <a:pt x="134" y="782"/>
                  </a:lnTo>
                  <a:lnTo>
                    <a:pt x="134" y="784"/>
                  </a:lnTo>
                  <a:lnTo>
                    <a:pt x="137" y="791"/>
                  </a:lnTo>
                  <a:lnTo>
                    <a:pt x="144" y="791"/>
                  </a:lnTo>
                  <a:lnTo>
                    <a:pt x="153" y="793"/>
                  </a:lnTo>
                  <a:lnTo>
                    <a:pt x="148" y="800"/>
                  </a:lnTo>
                  <a:lnTo>
                    <a:pt x="156" y="805"/>
                  </a:lnTo>
                  <a:lnTo>
                    <a:pt x="153" y="812"/>
                  </a:lnTo>
                  <a:lnTo>
                    <a:pt x="163" y="831"/>
                  </a:lnTo>
                  <a:lnTo>
                    <a:pt x="156" y="845"/>
                  </a:lnTo>
                  <a:lnTo>
                    <a:pt x="153" y="850"/>
                  </a:lnTo>
                  <a:lnTo>
                    <a:pt x="158" y="857"/>
                  </a:lnTo>
                  <a:lnTo>
                    <a:pt x="172" y="864"/>
                  </a:lnTo>
                  <a:lnTo>
                    <a:pt x="179" y="862"/>
                  </a:lnTo>
                  <a:lnTo>
                    <a:pt x="182" y="867"/>
                  </a:lnTo>
                  <a:lnTo>
                    <a:pt x="189" y="867"/>
                  </a:lnTo>
                  <a:lnTo>
                    <a:pt x="198" y="871"/>
                  </a:lnTo>
                  <a:lnTo>
                    <a:pt x="208" y="881"/>
                  </a:lnTo>
                  <a:lnTo>
                    <a:pt x="215" y="885"/>
                  </a:lnTo>
                  <a:lnTo>
                    <a:pt x="224" y="902"/>
                  </a:lnTo>
                  <a:lnTo>
                    <a:pt x="229" y="909"/>
                  </a:lnTo>
                  <a:lnTo>
                    <a:pt x="229" y="911"/>
                  </a:lnTo>
                  <a:lnTo>
                    <a:pt x="231" y="914"/>
                  </a:lnTo>
                  <a:lnTo>
                    <a:pt x="231" y="919"/>
                  </a:lnTo>
                  <a:lnTo>
                    <a:pt x="241" y="930"/>
                  </a:lnTo>
                  <a:lnTo>
                    <a:pt x="245" y="930"/>
                  </a:lnTo>
                  <a:lnTo>
                    <a:pt x="248" y="933"/>
                  </a:lnTo>
                  <a:lnTo>
                    <a:pt x="250" y="942"/>
                  </a:lnTo>
                  <a:lnTo>
                    <a:pt x="259" y="944"/>
                  </a:lnTo>
                  <a:lnTo>
                    <a:pt x="264" y="949"/>
                  </a:lnTo>
                  <a:lnTo>
                    <a:pt x="269" y="949"/>
                  </a:lnTo>
                  <a:lnTo>
                    <a:pt x="283" y="954"/>
                  </a:lnTo>
                  <a:lnTo>
                    <a:pt x="285" y="956"/>
                  </a:lnTo>
                  <a:lnTo>
                    <a:pt x="285" y="963"/>
                  </a:lnTo>
                  <a:lnTo>
                    <a:pt x="288" y="963"/>
                  </a:lnTo>
                  <a:lnTo>
                    <a:pt x="285" y="968"/>
                  </a:lnTo>
                  <a:lnTo>
                    <a:pt x="290" y="968"/>
                  </a:lnTo>
                  <a:lnTo>
                    <a:pt x="290" y="973"/>
                  </a:lnTo>
                  <a:lnTo>
                    <a:pt x="295" y="978"/>
                  </a:lnTo>
                  <a:lnTo>
                    <a:pt x="295" y="982"/>
                  </a:lnTo>
                  <a:lnTo>
                    <a:pt x="295" y="982"/>
                  </a:lnTo>
                  <a:lnTo>
                    <a:pt x="293" y="982"/>
                  </a:lnTo>
                  <a:lnTo>
                    <a:pt x="300" y="989"/>
                  </a:lnTo>
                  <a:lnTo>
                    <a:pt x="300" y="992"/>
                  </a:lnTo>
                  <a:lnTo>
                    <a:pt x="302" y="994"/>
                  </a:lnTo>
                  <a:lnTo>
                    <a:pt x="307" y="992"/>
                  </a:lnTo>
                  <a:lnTo>
                    <a:pt x="314" y="996"/>
                  </a:lnTo>
                  <a:lnTo>
                    <a:pt x="316" y="999"/>
                  </a:lnTo>
                  <a:lnTo>
                    <a:pt x="314" y="1008"/>
                  </a:lnTo>
                  <a:lnTo>
                    <a:pt x="314" y="1015"/>
                  </a:lnTo>
                  <a:lnTo>
                    <a:pt x="309" y="1020"/>
                  </a:lnTo>
                  <a:lnTo>
                    <a:pt x="300" y="1015"/>
                  </a:lnTo>
                  <a:lnTo>
                    <a:pt x="288" y="1018"/>
                  </a:lnTo>
                  <a:lnTo>
                    <a:pt x="285" y="1025"/>
                  </a:lnTo>
                  <a:lnTo>
                    <a:pt x="281" y="1027"/>
                  </a:lnTo>
                  <a:lnTo>
                    <a:pt x="278" y="1030"/>
                  </a:lnTo>
                  <a:lnTo>
                    <a:pt x="276" y="1030"/>
                  </a:lnTo>
                  <a:lnTo>
                    <a:pt x="285" y="1039"/>
                  </a:lnTo>
                  <a:lnTo>
                    <a:pt x="285" y="1041"/>
                  </a:lnTo>
                  <a:lnTo>
                    <a:pt x="290" y="1046"/>
                  </a:lnTo>
                  <a:lnTo>
                    <a:pt x="288" y="1048"/>
                  </a:lnTo>
                  <a:lnTo>
                    <a:pt x="297" y="1048"/>
                  </a:lnTo>
                  <a:lnTo>
                    <a:pt x="300" y="1048"/>
                  </a:lnTo>
                  <a:lnTo>
                    <a:pt x="300" y="1058"/>
                  </a:lnTo>
                  <a:lnTo>
                    <a:pt x="295" y="1058"/>
                  </a:lnTo>
                  <a:lnTo>
                    <a:pt x="295" y="1063"/>
                  </a:lnTo>
                  <a:lnTo>
                    <a:pt x="295" y="1065"/>
                  </a:lnTo>
                  <a:lnTo>
                    <a:pt x="300" y="1067"/>
                  </a:lnTo>
                  <a:lnTo>
                    <a:pt x="300" y="1072"/>
                  </a:lnTo>
                  <a:lnTo>
                    <a:pt x="302" y="1077"/>
                  </a:lnTo>
                  <a:lnTo>
                    <a:pt x="309" y="1072"/>
                  </a:lnTo>
                  <a:lnTo>
                    <a:pt x="314" y="1074"/>
                  </a:lnTo>
                  <a:lnTo>
                    <a:pt x="309" y="1079"/>
                  </a:lnTo>
                  <a:lnTo>
                    <a:pt x="309" y="1086"/>
                  </a:lnTo>
                  <a:lnTo>
                    <a:pt x="311" y="1086"/>
                  </a:lnTo>
                  <a:lnTo>
                    <a:pt x="314" y="1081"/>
                  </a:lnTo>
                  <a:lnTo>
                    <a:pt x="330" y="1086"/>
                  </a:lnTo>
                  <a:lnTo>
                    <a:pt x="330" y="1086"/>
                  </a:lnTo>
                  <a:lnTo>
                    <a:pt x="333" y="1086"/>
                  </a:lnTo>
                  <a:lnTo>
                    <a:pt x="328" y="1093"/>
                  </a:lnTo>
                  <a:lnTo>
                    <a:pt x="335" y="1098"/>
                  </a:lnTo>
                  <a:lnTo>
                    <a:pt x="345" y="1098"/>
                  </a:lnTo>
                  <a:lnTo>
                    <a:pt x="356" y="1091"/>
                  </a:lnTo>
                  <a:lnTo>
                    <a:pt x="363" y="1096"/>
                  </a:lnTo>
                  <a:lnTo>
                    <a:pt x="371" y="1096"/>
                  </a:lnTo>
                  <a:lnTo>
                    <a:pt x="375" y="1100"/>
                  </a:lnTo>
                  <a:lnTo>
                    <a:pt x="375" y="1100"/>
                  </a:lnTo>
                  <a:lnTo>
                    <a:pt x="375" y="1105"/>
                  </a:lnTo>
                  <a:lnTo>
                    <a:pt x="385" y="1103"/>
                  </a:lnTo>
                  <a:lnTo>
                    <a:pt x="387" y="1103"/>
                  </a:lnTo>
                  <a:lnTo>
                    <a:pt x="387" y="1100"/>
                  </a:lnTo>
                  <a:lnTo>
                    <a:pt x="389" y="1100"/>
                  </a:lnTo>
                  <a:lnTo>
                    <a:pt x="394" y="1103"/>
                  </a:lnTo>
                  <a:lnTo>
                    <a:pt x="399" y="1105"/>
                  </a:lnTo>
                  <a:lnTo>
                    <a:pt x="413" y="1112"/>
                  </a:lnTo>
                  <a:lnTo>
                    <a:pt x="420" y="1115"/>
                  </a:lnTo>
                  <a:lnTo>
                    <a:pt x="427" y="1119"/>
                  </a:lnTo>
                  <a:lnTo>
                    <a:pt x="427" y="1124"/>
                  </a:lnTo>
                  <a:lnTo>
                    <a:pt x="441" y="1122"/>
                  </a:lnTo>
                  <a:lnTo>
                    <a:pt x="451" y="1124"/>
                  </a:lnTo>
                  <a:lnTo>
                    <a:pt x="456" y="1133"/>
                  </a:lnTo>
                  <a:lnTo>
                    <a:pt x="477" y="1148"/>
                  </a:lnTo>
                  <a:lnTo>
                    <a:pt x="484" y="1150"/>
                  </a:lnTo>
                  <a:lnTo>
                    <a:pt x="486" y="1148"/>
                  </a:lnTo>
                  <a:lnTo>
                    <a:pt x="486" y="1159"/>
                  </a:lnTo>
                  <a:lnTo>
                    <a:pt x="489" y="1162"/>
                  </a:lnTo>
                  <a:lnTo>
                    <a:pt x="498" y="1162"/>
                  </a:lnTo>
                  <a:lnTo>
                    <a:pt x="500" y="1155"/>
                  </a:lnTo>
                  <a:lnTo>
                    <a:pt x="508" y="1152"/>
                  </a:lnTo>
                  <a:lnTo>
                    <a:pt x="508" y="1148"/>
                  </a:lnTo>
                  <a:lnTo>
                    <a:pt x="512" y="1141"/>
                  </a:lnTo>
                  <a:lnTo>
                    <a:pt x="517" y="1141"/>
                  </a:lnTo>
                  <a:lnTo>
                    <a:pt x="519" y="1148"/>
                  </a:lnTo>
                  <a:lnTo>
                    <a:pt x="522" y="1148"/>
                  </a:lnTo>
                  <a:lnTo>
                    <a:pt x="526" y="1148"/>
                  </a:lnTo>
                  <a:lnTo>
                    <a:pt x="531" y="1148"/>
                  </a:lnTo>
                  <a:lnTo>
                    <a:pt x="536" y="1141"/>
                  </a:lnTo>
                  <a:lnTo>
                    <a:pt x="536" y="1136"/>
                  </a:lnTo>
                  <a:lnTo>
                    <a:pt x="534" y="1133"/>
                  </a:lnTo>
                  <a:lnTo>
                    <a:pt x="534" y="1124"/>
                  </a:lnTo>
                  <a:lnTo>
                    <a:pt x="536" y="1122"/>
                  </a:lnTo>
                  <a:lnTo>
                    <a:pt x="541" y="1124"/>
                  </a:lnTo>
                  <a:lnTo>
                    <a:pt x="545" y="1124"/>
                  </a:lnTo>
                  <a:lnTo>
                    <a:pt x="548" y="1124"/>
                  </a:lnTo>
                  <a:lnTo>
                    <a:pt x="555" y="1126"/>
                  </a:lnTo>
                  <a:lnTo>
                    <a:pt x="559" y="1131"/>
                  </a:lnTo>
                  <a:lnTo>
                    <a:pt x="564" y="1133"/>
                  </a:lnTo>
                  <a:lnTo>
                    <a:pt x="569" y="1124"/>
                  </a:lnTo>
                  <a:lnTo>
                    <a:pt x="574" y="1119"/>
                  </a:lnTo>
                  <a:lnTo>
                    <a:pt x="576" y="1115"/>
                  </a:lnTo>
                  <a:lnTo>
                    <a:pt x="581" y="1105"/>
                  </a:lnTo>
                  <a:lnTo>
                    <a:pt x="581" y="1098"/>
                  </a:lnTo>
                  <a:lnTo>
                    <a:pt x="585" y="1093"/>
                  </a:lnTo>
                  <a:lnTo>
                    <a:pt x="588" y="1096"/>
                  </a:lnTo>
                  <a:lnTo>
                    <a:pt x="588" y="1086"/>
                  </a:lnTo>
                  <a:lnTo>
                    <a:pt x="581" y="1077"/>
                  </a:lnTo>
                  <a:lnTo>
                    <a:pt x="581" y="1072"/>
                  </a:lnTo>
                  <a:lnTo>
                    <a:pt x="588" y="1072"/>
                  </a:lnTo>
                  <a:lnTo>
                    <a:pt x="593" y="1072"/>
                  </a:lnTo>
                  <a:lnTo>
                    <a:pt x="600" y="1072"/>
                  </a:lnTo>
                  <a:lnTo>
                    <a:pt x="600" y="1070"/>
                  </a:lnTo>
                  <a:lnTo>
                    <a:pt x="602" y="1074"/>
                  </a:lnTo>
                  <a:lnTo>
                    <a:pt x="604" y="1077"/>
                  </a:lnTo>
                  <a:lnTo>
                    <a:pt x="602" y="1077"/>
                  </a:lnTo>
                  <a:lnTo>
                    <a:pt x="602" y="1079"/>
                  </a:lnTo>
                  <a:lnTo>
                    <a:pt x="607" y="1086"/>
                  </a:lnTo>
                  <a:lnTo>
                    <a:pt x="614" y="1091"/>
                  </a:lnTo>
                  <a:lnTo>
                    <a:pt x="616" y="1096"/>
                  </a:lnTo>
                  <a:lnTo>
                    <a:pt x="614" y="1100"/>
                  </a:lnTo>
                  <a:lnTo>
                    <a:pt x="616" y="1103"/>
                  </a:lnTo>
                  <a:lnTo>
                    <a:pt x="621" y="1110"/>
                  </a:lnTo>
                  <a:lnTo>
                    <a:pt x="626" y="1105"/>
                  </a:lnTo>
                  <a:lnTo>
                    <a:pt x="630" y="1105"/>
                  </a:lnTo>
                  <a:lnTo>
                    <a:pt x="635" y="1112"/>
                  </a:lnTo>
                  <a:lnTo>
                    <a:pt x="652" y="1115"/>
                  </a:lnTo>
                  <a:lnTo>
                    <a:pt x="652" y="1119"/>
                  </a:lnTo>
                  <a:lnTo>
                    <a:pt x="654" y="1124"/>
                  </a:lnTo>
                  <a:lnTo>
                    <a:pt x="659" y="1129"/>
                  </a:lnTo>
                  <a:lnTo>
                    <a:pt x="661" y="1129"/>
                  </a:lnTo>
                  <a:lnTo>
                    <a:pt x="661" y="1124"/>
                  </a:lnTo>
                  <a:lnTo>
                    <a:pt x="666" y="1124"/>
                  </a:lnTo>
                  <a:lnTo>
                    <a:pt x="668" y="1122"/>
                  </a:lnTo>
                  <a:lnTo>
                    <a:pt x="671" y="1122"/>
                  </a:lnTo>
                  <a:lnTo>
                    <a:pt x="675" y="1117"/>
                  </a:lnTo>
                  <a:lnTo>
                    <a:pt x="682" y="1117"/>
                  </a:lnTo>
                  <a:lnTo>
                    <a:pt x="689" y="1110"/>
                  </a:lnTo>
                  <a:lnTo>
                    <a:pt x="692" y="1105"/>
                  </a:lnTo>
                  <a:lnTo>
                    <a:pt x="699" y="1105"/>
                  </a:lnTo>
                  <a:lnTo>
                    <a:pt x="701" y="1115"/>
                  </a:lnTo>
                  <a:lnTo>
                    <a:pt x="704" y="1133"/>
                  </a:lnTo>
                  <a:lnTo>
                    <a:pt x="706" y="1133"/>
                  </a:lnTo>
                  <a:lnTo>
                    <a:pt x="708" y="1136"/>
                  </a:lnTo>
                  <a:lnTo>
                    <a:pt x="720" y="1131"/>
                  </a:lnTo>
                  <a:lnTo>
                    <a:pt x="725" y="1145"/>
                  </a:lnTo>
                  <a:lnTo>
                    <a:pt x="727" y="1164"/>
                  </a:lnTo>
                  <a:lnTo>
                    <a:pt x="741" y="1164"/>
                  </a:lnTo>
                  <a:lnTo>
                    <a:pt x="746" y="1162"/>
                  </a:lnTo>
                  <a:lnTo>
                    <a:pt x="746" y="1164"/>
                  </a:lnTo>
                  <a:lnTo>
                    <a:pt x="751" y="1162"/>
                  </a:lnTo>
                  <a:lnTo>
                    <a:pt x="756" y="1167"/>
                  </a:lnTo>
                  <a:lnTo>
                    <a:pt x="760" y="1162"/>
                  </a:lnTo>
                  <a:lnTo>
                    <a:pt x="760" y="1157"/>
                  </a:lnTo>
                  <a:lnTo>
                    <a:pt x="765" y="1155"/>
                  </a:lnTo>
                  <a:lnTo>
                    <a:pt x="765" y="1152"/>
                  </a:lnTo>
                  <a:lnTo>
                    <a:pt x="772" y="1148"/>
                  </a:lnTo>
                  <a:lnTo>
                    <a:pt x="770" y="1129"/>
                  </a:lnTo>
                  <a:lnTo>
                    <a:pt x="779" y="1105"/>
                  </a:lnTo>
                  <a:lnTo>
                    <a:pt x="777" y="1105"/>
                  </a:lnTo>
                  <a:lnTo>
                    <a:pt x="777" y="1091"/>
                  </a:lnTo>
                  <a:lnTo>
                    <a:pt x="772" y="1091"/>
                  </a:lnTo>
                  <a:lnTo>
                    <a:pt x="784" y="1063"/>
                  </a:lnTo>
                  <a:lnTo>
                    <a:pt x="786" y="1060"/>
                  </a:lnTo>
                  <a:lnTo>
                    <a:pt x="789" y="1051"/>
                  </a:lnTo>
                  <a:lnTo>
                    <a:pt x="796" y="1039"/>
                  </a:lnTo>
                  <a:lnTo>
                    <a:pt x="798" y="1037"/>
                  </a:lnTo>
                  <a:lnTo>
                    <a:pt x="810" y="1034"/>
                  </a:lnTo>
                  <a:lnTo>
                    <a:pt x="812" y="1030"/>
                  </a:lnTo>
                  <a:lnTo>
                    <a:pt x="824" y="1030"/>
                  </a:lnTo>
                  <a:lnTo>
                    <a:pt x="834" y="1022"/>
                  </a:lnTo>
                  <a:lnTo>
                    <a:pt x="836" y="1018"/>
                  </a:lnTo>
                  <a:lnTo>
                    <a:pt x="838" y="1015"/>
                  </a:lnTo>
                  <a:lnTo>
                    <a:pt x="841" y="1011"/>
                  </a:lnTo>
                  <a:lnTo>
                    <a:pt x="845" y="1008"/>
                  </a:lnTo>
                  <a:lnTo>
                    <a:pt x="845" y="1006"/>
                  </a:lnTo>
                  <a:lnTo>
                    <a:pt x="845" y="1008"/>
                  </a:lnTo>
                  <a:lnTo>
                    <a:pt x="850" y="1006"/>
                  </a:lnTo>
                  <a:lnTo>
                    <a:pt x="848" y="992"/>
                  </a:lnTo>
                  <a:lnTo>
                    <a:pt x="857" y="978"/>
                  </a:lnTo>
                  <a:lnTo>
                    <a:pt x="857" y="970"/>
                  </a:lnTo>
                  <a:lnTo>
                    <a:pt x="855" y="963"/>
                  </a:lnTo>
                  <a:lnTo>
                    <a:pt x="857" y="963"/>
                  </a:lnTo>
                  <a:lnTo>
                    <a:pt x="857" y="956"/>
                  </a:lnTo>
                  <a:lnTo>
                    <a:pt x="864" y="954"/>
                  </a:lnTo>
                  <a:lnTo>
                    <a:pt x="869" y="954"/>
                  </a:lnTo>
                  <a:lnTo>
                    <a:pt x="874" y="956"/>
                  </a:lnTo>
                  <a:lnTo>
                    <a:pt x="878" y="956"/>
                  </a:lnTo>
                  <a:lnTo>
                    <a:pt x="883" y="954"/>
                  </a:lnTo>
                  <a:lnTo>
                    <a:pt x="883" y="959"/>
                  </a:lnTo>
                  <a:lnTo>
                    <a:pt x="883" y="959"/>
                  </a:lnTo>
                  <a:lnTo>
                    <a:pt x="885" y="959"/>
                  </a:lnTo>
                  <a:lnTo>
                    <a:pt x="888" y="961"/>
                  </a:lnTo>
                  <a:lnTo>
                    <a:pt x="890" y="963"/>
                  </a:lnTo>
                  <a:lnTo>
                    <a:pt x="893" y="963"/>
                  </a:lnTo>
                  <a:lnTo>
                    <a:pt x="895" y="963"/>
                  </a:lnTo>
                  <a:lnTo>
                    <a:pt x="900" y="959"/>
                  </a:lnTo>
                  <a:lnTo>
                    <a:pt x="904" y="961"/>
                  </a:lnTo>
                  <a:lnTo>
                    <a:pt x="911" y="966"/>
                  </a:lnTo>
                  <a:lnTo>
                    <a:pt x="909" y="970"/>
                  </a:lnTo>
                  <a:lnTo>
                    <a:pt x="911" y="973"/>
                  </a:lnTo>
                  <a:lnTo>
                    <a:pt x="919" y="973"/>
                  </a:lnTo>
                  <a:lnTo>
                    <a:pt x="921" y="975"/>
                  </a:lnTo>
                  <a:lnTo>
                    <a:pt x="926" y="978"/>
                  </a:lnTo>
                  <a:lnTo>
                    <a:pt x="930" y="978"/>
                  </a:lnTo>
                  <a:lnTo>
                    <a:pt x="937" y="982"/>
                  </a:lnTo>
                  <a:lnTo>
                    <a:pt x="942" y="982"/>
                  </a:lnTo>
                  <a:lnTo>
                    <a:pt x="945" y="987"/>
                  </a:lnTo>
                  <a:lnTo>
                    <a:pt x="949" y="989"/>
                  </a:lnTo>
                  <a:lnTo>
                    <a:pt x="954" y="987"/>
                  </a:lnTo>
                  <a:lnTo>
                    <a:pt x="959" y="994"/>
                  </a:lnTo>
                  <a:lnTo>
                    <a:pt x="963" y="989"/>
                  </a:lnTo>
                  <a:lnTo>
                    <a:pt x="966" y="989"/>
                  </a:lnTo>
                  <a:lnTo>
                    <a:pt x="973" y="985"/>
                  </a:lnTo>
                  <a:lnTo>
                    <a:pt x="978" y="978"/>
                  </a:lnTo>
                  <a:lnTo>
                    <a:pt x="975" y="975"/>
                  </a:lnTo>
                  <a:lnTo>
                    <a:pt x="978" y="973"/>
                  </a:lnTo>
                  <a:lnTo>
                    <a:pt x="978" y="970"/>
                  </a:lnTo>
                  <a:lnTo>
                    <a:pt x="963" y="959"/>
                  </a:lnTo>
                  <a:lnTo>
                    <a:pt x="963" y="959"/>
                  </a:lnTo>
                  <a:lnTo>
                    <a:pt x="963" y="954"/>
                  </a:lnTo>
                  <a:lnTo>
                    <a:pt x="961" y="952"/>
                  </a:lnTo>
                  <a:lnTo>
                    <a:pt x="968" y="944"/>
                  </a:lnTo>
                  <a:lnTo>
                    <a:pt x="968" y="933"/>
                  </a:lnTo>
                  <a:lnTo>
                    <a:pt x="978" y="921"/>
                  </a:lnTo>
                  <a:lnTo>
                    <a:pt x="978" y="904"/>
                  </a:lnTo>
                  <a:lnTo>
                    <a:pt x="982" y="902"/>
                  </a:lnTo>
                  <a:lnTo>
                    <a:pt x="982" y="900"/>
                  </a:lnTo>
                  <a:lnTo>
                    <a:pt x="989" y="900"/>
                  </a:lnTo>
                  <a:lnTo>
                    <a:pt x="989" y="895"/>
                  </a:lnTo>
                  <a:lnTo>
                    <a:pt x="987" y="890"/>
                  </a:lnTo>
                  <a:lnTo>
                    <a:pt x="987" y="888"/>
                  </a:lnTo>
                  <a:lnTo>
                    <a:pt x="982" y="888"/>
                  </a:lnTo>
                  <a:lnTo>
                    <a:pt x="982" y="881"/>
                  </a:lnTo>
                  <a:lnTo>
                    <a:pt x="987" y="864"/>
                  </a:lnTo>
                  <a:lnTo>
                    <a:pt x="994" y="864"/>
                  </a:lnTo>
                  <a:lnTo>
                    <a:pt x="997" y="845"/>
                  </a:lnTo>
                  <a:lnTo>
                    <a:pt x="999" y="848"/>
                  </a:lnTo>
                  <a:lnTo>
                    <a:pt x="1001" y="843"/>
                  </a:lnTo>
                  <a:lnTo>
                    <a:pt x="1001" y="838"/>
                  </a:lnTo>
                  <a:lnTo>
                    <a:pt x="1004" y="833"/>
                  </a:lnTo>
                  <a:lnTo>
                    <a:pt x="1004" y="819"/>
                  </a:lnTo>
                  <a:lnTo>
                    <a:pt x="1001" y="815"/>
                  </a:lnTo>
                  <a:lnTo>
                    <a:pt x="1001" y="810"/>
                  </a:lnTo>
                  <a:lnTo>
                    <a:pt x="997" y="805"/>
                  </a:lnTo>
                  <a:lnTo>
                    <a:pt x="997" y="803"/>
                  </a:lnTo>
                  <a:lnTo>
                    <a:pt x="1001" y="800"/>
                  </a:lnTo>
                  <a:lnTo>
                    <a:pt x="1004" y="796"/>
                  </a:lnTo>
                  <a:lnTo>
                    <a:pt x="1004" y="791"/>
                  </a:lnTo>
                  <a:lnTo>
                    <a:pt x="1001" y="786"/>
                  </a:lnTo>
                  <a:lnTo>
                    <a:pt x="999" y="772"/>
                  </a:lnTo>
                  <a:lnTo>
                    <a:pt x="1001" y="767"/>
                  </a:lnTo>
                  <a:lnTo>
                    <a:pt x="1001" y="756"/>
                  </a:lnTo>
                  <a:lnTo>
                    <a:pt x="1006" y="746"/>
                  </a:lnTo>
                  <a:lnTo>
                    <a:pt x="1006" y="748"/>
                  </a:lnTo>
                  <a:lnTo>
                    <a:pt x="1008" y="739"/>
                  </a:lnTo>
                  <a:lnTo>
                    <a:pt x="1015" y="737"/>
                  </a:lnTo>
                  <a:lnTo>
                    <a:pt x="1020" y="734"/>
                  </a:lnTo>
                  <a:lnTo>
                    <a:pt x="1018" y="732"/>
                  </a:lnTo>
                  <a:lnTo>
                    <a:pt x="1023" y="720"/>
                  </a:lnTo>
                  <a:lnTo>
                    <a:pt x="1018" y="720"/>
                  </a:lnTo>
                  <a:lnTo>
                    <a:pt x="1015" y="715"/>
                  </a:lnTo>
                  <a:lnTo>
                    <a:pt x="1020" y="708"/>
                  </a:lnTo>
                  <a:lnTo>
                    <a:pt x="1027" y="711"/>
                  </a:lnTo>
                  <a:lnTo>
                    <a:pt x="1032" y="711"/>
                  </a:lnTo>
                  <a:lnTo>
                    <a:pt x="1037" y="706"/>
                  </a:lnTo>
                  <a:lnTo>
                    <a:pt x="1041" y="704"/>
                  </a:lnTo>
                  <a:lnTo>
                    <a:pt x="1044" y="711"/>
                  </a:lnTo>
                  <a:lnTo>
                    <a:pt x="1051" y="715"/>
                  </a:lnTo>
                  <a:lnTo>
                    <a:pt x="1063" y="713"/>
                  </a:lnTo>
                  <a:lnTo>
                    <a:pt x="1070" y="715"/>
                  </a:lnTo>
                  <a:lnTo>
                    <a:pt x="1070" y="725"/>
                  </a:lnTo>
                  <a:lnTo>
                    <a:pt x="1067" y="727"/>
                  </a:lnTo>
                  <a:lnTo>
                    <a:pt x="1067" y="730"/>
                  </a:lnTo>
                  <a:lnTo>
                    <a:pt x="1070" y="734"/>
                  </a:lnTo>
                  <a:lnTo>
                    <a:pt x="1084" y="737"/>
                  </a:lnTo>
                  <a:lnTo>
                    <a:pt x="1093" y="741"/>
                  </a:lnTo>
                  <a:lnTo>
                    <a:pt x="1098" y="737"/>
                  </a:lnTo>
                  <a:lnTo>
                    <a:pt x="1103" y="737"/>
                  </a:lnTo>
                  <a:lnTo>
                    <a:pt x="1108" y="739"/>
                  </a:lnTo>
                  <a:lnTo>
                    <a:pt x="1108" y="739"/>
                  </a:lnTo>
                  <a:lnTo>
                    <a:pt x="1112" y="739"/>
                  </a:lnTo>
                  <a:lnTo>
                    <a:pt x="1117" y="739"/>
                  </a:lnTo>
                  <a:lnTo>
                    <a:pt x="1117" y="741"/>
                  </a:lnTo>
                  <a:lnTo>
                    <a:pt x="1129" y="748"/>
                  </a:lnTo>
                  <a:lnTo>
                    <a:pt x="1131" y="748"/>
                  </a:lnTo>
                  <a:lnTo>
                    <a:pt x="1131" y="758"/>
                  </a:lnTo>
                  <a:lnTo>
                    <a:pt x="1126" y="756"/>
                  </a:lnTo>
                  <a:lnTo>
                    <a:pt x="1124" y="758"/>
                  </a:lnTo>
                  <a:lnTo>
                    <a:pt x="1124" y="763"/>
                  </a:lnTo>
                  <a:lnTo>
                    <a:pt x="1131" y="767"/>
                  </a:lnTo>
                  <a:lnTo>
                    <a:pt x="1131" y="767"/>
                  </a:lnTo>
                  <a:lnTo>
                    <a:pt x="1129" y="772"/>
                  </a:lnTo>
                  <a:lnTo>
                    <a:pt x="1134" y="777"/>
                  </a:lnTo>
                  <a:lnTo>
                    <a:pt x="1136" y="784"/>
                  </a:lnTo>
                  <a:lnTo>
                    <a:pt x="1134" y="786"/>
                  </a:lnTo>
                  <a:lnTo>
                    <a:pt x="1131" y="786"/>
                  </a:lnTo>
                  <a:lnTo>
                    <a:pt x="1122" y="800"/>
                  </a:lnTo>
                  <a:lnTo>
                    <a:pt x="1126" y="805"/>
                  </a:lnTo>
                  <a:lnTo>
                    <a:pt x="1131" y="805"/>
                  </a:lnTo>
                  <a:lnTo>
                    <a:pt x="1131" y="805"/>
                  </a:lnTo>
                  <a:lnTo>
                    <a:pt x="1141" y="800"/>
                  </a:lnTo>
                  <a:lnTo>
                    <a:pt x="1145" y="808"/>
                  </a:lnTo>
                  <a:lnTo>
                    <a:pt x="1155" y="798"/>
                  </a:lnTo>
                  <a:lnTo>
                    <a:pt x="1160" y="796"/>
                  </a:lnTo>
                  <a:lnTo>
                    <a:pt x="1164" y="793"/>
                  </a:lnTo>
                  <a:lnTo>
                    <a:pt x="1169" y="791"/>
                  </a:lnTo>
                  <a:lnTo>
                    <a:pt x="1174" y="791"/>
                  </a:lnTo>
                  <a:lnTo>
                    <a:pt x="1183" y="796"/>
                  </a:lnTo>
                  <a:lnTo>
                    <a:pt x="1188" y="796"/>
                  </a:lnTo>
                  <a:lnTo>
                    <a:pt x="1197" y="803"/>
                  </a:lnTo>
                  <a:lnTo>
                    <a:pt x="1200" y="798"/>
                  </a:lnTo>
                  <a:lnTo>
                    <a:pt x="1204" y="798"/>
                  </a:lnTo>
                  <a:lnTo>
                    <a:pt x="1202" y="791"/>
                  </a:lnTo>
                  <a:lnTo>
                    <a:pt x="1204" y="789"/>
                  </a:lnTo>
                  <a:lnTo>
                    <a:pt x="1207" y="791"/>
                  </a:lnTo>
                  <a:lnTo>
                    <a:pt x="1216" y="777"/>
                  </a:lnTo>
                  <a:lnTo>
                    <a:pt x="1216" y="774"/>
                  </a:lnTo>
                  <a:lnTo>
                    <a:pt x="1211" y="767"/>
                  </a:lnTo>
                  <a:lnTo>
                    <a:pt x="1216" y="758"/>
                  </a:lnTo>
                  <a:lnTo>
                    <a:pt x="1223" y="763"/>
                  </a:lnTo>
                  <a:lnTo>
                    <a:pt x="1226" y="765"/>
                  </a:lnTo>
                  <a:lnTo>
                    <a:pt x="1223" y="772"/>
                  </a:lnTo>
                  <a:lnTo>
                    <a:pt x="1233" y="779"/>
                  </a:lnTo>
                  <a:lnTo>
                    <a:pt x="1237" y="777"/>
                  </a:lnTo>
                  <a:lnTo>
                    <a:pt x="1245" y="782"/>
                  </a:lnTo>
                  <a:lnTo>
                    <a:pt x="1249" y="779"/>
                  </a:lnTo>
                  <a:lnTo>
                    <a:pt x="1252" y="774"/>
                  </a:lnTo>
                  <a:lnTo>
                    <a:pt x="1256" y="777"/>
                  </a:lnTo>
                  <a:lnTo>
                    <a:pt x="1263" y="777"/>
                  </a:lnTo>
                  <a:lnTo>
                    <a:pt x="1275" y="782"/>
                  </a:lnTo>
                  <a:lnTo>
                    <a:pt x="1289" y="793"/>
                  </a:lnTo>
                  <a:lnTo>
                    <a:pt x="1292" y="803"/>
                  </a:lnTo>
                  <a:lnTo>
                    <a:pt x="1299" y="805"/>
                  </a:lnTo>
                  <a:lnTo>
                    <a:pt x="1306" y="815"/>
                  </a:lnTo>
                  <a:lnTo>
                    <a:pt x="1313" y="819"/>
                  </a:lnTo>
                  <a:lnTo>
                    <a:pt x="1320" y="824"/>
                  </a:lnTo>
                  <a:lnTo>
                    <a:pt x="1325" y="824"/>
                  </a:lnTo>
                  <a:lnTo>
                    <a:pt x="1330" y="824"/>
                  </a:lnTo>
                  <a:lnTo>
                    <a:pt x="1334" y="829"/>
                  </a:lnTo>
                  <a:lnTo>
                    <a:pt x="1344" y="824"/>
                  </a:lnTo>
                  <a:lnTo>
                    <a:pt x="1346" y="829"/>
                  </a:lnTo>
                  <a:lnTo>
                    <a:pt x="1349" y="833"/>
                  </a:lnTo>
                  <a:lnTo>
                    <a:pt x="1353" y="833"/>
                  </a:lnTo>
                  <a:lnTo>
                    <a:pt x="1365" y="843"/>
                  </a:lnTo>
                  <a:lnTo>
                    <a:pt x="1365" y="859"/>
                  </a:lnTo>
                  <a:lnTo>
                    <a:pt x="1370" y="869"/>
                  </a:lnTo>
                  <a:lnTo>
                    <a:pt x="1386" y="878"/>
                  </a:lnTo>
                  <a:lnTo>
                    <a:pt x="1396" y="869"/>
                  </a:lnTo>
                  <a:lnTo>
                    <a:pt x="1398" y="869"/>
                  </a:lnTo>
                  <a:lnTo>
                    <a:pt x="1398" y="862"/>
                  </a:lnTo>
                  <a:lnTo>
                    <a:pt x="1398" y="862"/>
                  </a:lnTo>
                  <a:lnTo>
                    <a:pt x="1403" y="864"/>
                  </a:lnTo>
                  <a:lnTo>
                    <a:pt x="1408" y="862"/>
                  </a:lnTo>
                  <a:lnTo>
                    <a:pt x="1412" y="859"/>
                  </a:lnTo>
                  <a:lnTo>
                    <a:pt x="1405" y="857"/>
                  </a:lnTo>
                  <a:lnTo>
                    <a:pt x="1403" y="857"/>
                  </a:lnTo>
                  <a:lnTo>
                    <a:pt x="1405" y="857"/>
                  </a:lnTo>
                  <a:lnTo>
                    <a:pt x="1408" y="852"/>
                  </a:lnTo>
                  <a:lnTo>
                    <a:pt x="1412" y="855"/>
                  </a:lnTo>
                  <a:lnTo>
                    <a:pt x="1412" y="850"/>
                  </a:lnTo>
                  <a:lnTo>
                    <a:pt x="1412" y="848"/>
                  </a:lnTo>
                  <a:lnTo>
                    <a:pt x="1408" y="848"/>
                  </a:lnTo>
                  <a:lnTo>
                    <a:pt x="1408" y="845"/>
                  </a:lnTo>
                  <a:lnTo>
                    <a:pt x="1408" y="848"/>
                  </a:lnTo>
                  <a:lnTo>
                    <a:pt x="1405" y="843"/>
                  </a:lnTo>
                  <a:lnTo>
                    <a:pt x="1408" y="838"/>
                  </a:lnTo>
                  <a:lnTo>
                    <a:pt x="1412" y="838"/>
                  </a:lnTo>
                  <a:lnTo>
                    <a:pt x="1412" y="843"/>
                  </a:lnTo>
                  <a:lnTo>
                    <a:pt x="1417" y="845"/>
                  </a:lnTo>
                  <a:lnTo>
                    <a:pt x="1419" y="845"/>
                  </a:lnTo>
                  <a:lnTo>
                    <a:pt x="1422" y="843"/>
                  </a:lnTo>
                  <a:lnTo>
                    <a:pt x="1422" y="843"/>
                  </a:lnTo>
                  <a:lnTo>
                    <a:pt x="1426" y="838"/>
                  </a:lnTo>
                  <a:lnTo>
                    <a:pt x="1417" y="829"/>
                  </a:lnTo>
                  <a:lnTo>
                    <a:pt x="1419" y="826"/>
                  </a:lnTo>
                  <a:lnTo>
                    <a:pt x="1422" y="824"/>
                  </a:lnTo>
                  <a:lnTo>
                    <a:pt x="1422" y="822"/>
                  </a:lnTo>
                  <a:lnTo>
                    <a:pt x="1424" y="819"/>
                  </a:lnTo>
                  <a:lnTo>
                    <a:pt x="1415" y="812"/>
                  </a:lnTo>
                  <a:lnTo>
                    <a:pt x="1403" y="805"/>
                  </a:lnTo>
                  <a:lnTo>
                    <a:pt x="1400" y="805"/>
                  </a:lnTo>
                  <a:lnTo>
                    <a:pt x="1389" y="805"/>
                  </a:lnTo>
                  <a:lnTo>
                    <a:pt x="1386" y="800"/>
                  </a:lnTo>
                  <a:lnTo>
                    <a:pt x="1384" y="798"/>
                  </a:lnTo>
                  <a:lnTo>
                    <a:pt x="1386" y="793"/>
                  </a:lnTo>
                  <a:lnTo>
                    <a:pt x="1386" y="786"/>
                  </a:lnTo>
                  <a:lnTo>
                    <a:pt x="1389" y="786"/>
                  </a:lnTo>
                  <a:lnTo>
                    <a:pt x="1386" y="779"/>
                  </a:lnTo>
                  <a:lnTo>
                    <a:pt x="1384" y="777"/>
                  </a:lnTo>
                  <a:lnTo>
                    <a:pt x="1377" y="774"/>
                  </a:lnTo>
                  <a:lnTo>
                    <a:pt x="1372" y="782"/>
                  </a:lnTo>
                  <a:lnTo>
                    <a:pt x="1367" y="782"/>
                  </a:lnTo>
                  <a:lnTo>
                    <a:pt x="1367" y="784"/>
                  </a:lnTo>
                  <a:lnTo>
                    <a:pt x="1365" y="784"/>
                  </a:lnTo>
                  <a:lnTo>
                    <a:pt x="1363" y="774"/>
                  </a:lnTo>
                  <a:lnTo>
                    <a:pt x="1367" y="772"/>
                  </a:lnTo>
                  <a:lnTo>
                    <a:pt x="1365" y="765"/>
                  </a:lnTo>
                  <a:lnTo>
                    <a:pt x="1372" y="763"/>
                  </a:lnTo>
                  <a:lnTo>
                    <a:pt x="1377" y="763"/>
                  </a:lnTo>
                  <a:lnTo>
                    <a:pt x="1379" y="758"/>
                  </a:lnTo>
                  <a:lnTo>
                    <a:pt x="1382" y="753"/>
                  </a:lnTo>
                  <a:lnTo>
                    <a:pt x="1382" y="753"/>
                  </a:lnTo>
                  <a:lnTo>
                    <a:pt x="1386" y="756"/>
                  </a:lnTo>
                  <a:lnTo>
                    <a:pt x="1386" y="758"/>
                  </a:lnTo>
                  <a:lnTo>
                    <a:pt x="1386" y="748"/>
                  </a:lnTo>
                  <a:lnTo>
                    <a:pt x="1391" y="751"/>
                  </a:lnTo>
                  <a:lnTo>
                    <a:pt x="1393" y="748"/>
                  </a:lnTo>
                  <a:lnTo>
                    <a:pt x="1398" y="746"/>
                  </a:lnTo>
                  <a:lnTo>
                    <a:pt x="1396" y="744"/>
                  </a:lnTo>
                  <a:lnTo>
                    <a:pt x="1398" y="739"/>
                  </a:lnTo>
                  <a:lnTo>
                    <a:pt x="1396" y="739"/>
                  </a:lnTo>
                  <a:lnTo>
                    <a:pt x="1398" y="737"/>
                  </a:lnTo>
                  <a:lnTo>
                    <a:pt x="1396" y="734"/>
                  </a:lnTo>
                  <a:lnTo>
                    <a:pt x="1398" y="730"/>
                  </a:lnTo>
                  <a:lnTo>
                    <a:pt x="1405" y="730"/>
                  </a:lnTo>
                  <a:lnTo>
                    <a:pt x="1412" y="730"/>
                  </a:lnTo>
                  <a:lnTo>
                    <a:pt x="1415" y="720"/>
                  </a:lnTo>
                  <a:lnTo>
                    <a:pt x="1410" y="718"/>
                  </a:lnTo>
                  <a:lnTo>
                    <a:pt x="1412" y="711"/>
                  </a:lnTo>
                  <a:lnTo>
                    <a:pt x="1410" y="711"/>
                  </a:lnTo>
                  <a:lnTo>
                    <a:pt x="1408" y="708"/>
                  </a:lnTo>
                  <a:lnTo>
                    <a:pt x="1417" y="706"/>
                  </a:lnTo>
                  <a:lnTo>
                    <a:pt x="1419" y="711"/>
                  </a:lnTo>
                  <a:lnTo>
                    <a:pt x="1422" y="701"/>
                  </a:lnTo>
                  <a:lnTo>
                    <a:pt x="1417" y="696"/>
                  </a:lnTo>
                  <a:lnTo>
                    <a:pt x="1419" y="692"/>
                  </a:lnTo>
                  <a:lnTo>
                    <a:pt x="1429" y="696"/>
                  </a:lnTo>
                  <a:lnTo>
                    <a:pt x="1436" y="696"/>
                  </a:lnTo>
                  <a:lnTo>
                    <a:pt x="1438" y="699"/>
                  </a:lnTo>
                  <a:lnTo>
                    <a:pt x="1441" y="696"/>
                  </a:lnTo>
                  <a:lnTo>
                    <a:pt x="1441" y="699"/>
                  </a:lnTo>
                  <a:lnTo>
                    <a:pt x="1448" y="699"/>
                  </a:lnTo>
                  <a:lnTo>
                    <a:pt x="1450" y="696"/>
                  </a:lnTo>
                  <a:lnTo>
                    <a:pt x="1450" y="692"/>
                  </a:lnTo>
                  <a:lnTo>
                    <a:pt x="1448" y="685"/>
                  </a:lnTo>
                  <a:lnTo>
                    <a:pt x="1455" y="685"/>
                  </a:lnTo>
                  <a:lnTo>
                    <a:pt x="1455" y="685"/>
                  </a:lnTo>
                  <a:close/>
                </a:path>
              </a:pathLst>
            </a:custGeom>
            <a:solidFill>
              <a:sysClr val="window" lastClr="FFFFFF"/>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68" name="Freeform 15"/>
            <p:cNvSpPr>
              <a:spLocks/>
            </p:cNvSpPr>
            <p:nvPr/>
          </p:nvSpPr>
          <p:spPr bwMode="auto">
            <a:xfrm>
              <a:off x="2694" y="2427"/>
              <a:ext cx="1474" cy="1176"/>
            </a:xfrm>
            <a:custGeom>
              <a:avLst/>
              <a:gdLst>
                <a:gd name="T0" fmla="*/ 1387 w 1474"/>
                <a:gd name="T1" fmla="*/ 834 h 1176"/>
                <a:gd name="T2" fmla="*/ 1290 w 1474"/>
                <a:gd name="T3" fmla="*/ 801 h 1176"/>
                <a:gd name="T4" fmla="*/ 1248 w 1474"/>
                <a:gd name="T5" fmla="*/ 749 h 1176"/>
                <a:gd name="T6" fmla="*/ 1205 w 1474"/>
                <a:gd name="T7" fmla="*/ 690 h 1176"/>
                <a:gd name="T8" fmla="*/ 1127 w 1474"/>
                <a:gd name="T9" fmla="*/ 636 h 1176"/>
                <a:gd name="T10" fmla="*/ 1193 w 1474"/>
                <a:gd name="T11" fmla="*/ 569 h 1176"/>
                <a:gd name="T12" fmla="*/ 1155 w 1474"/>
                <a:gd name="T13" fmla="*/ 513 h 1176"/>
                <a:gd name="T14" fmla="*/ 1172 w 1474"/>
                <a:gd name="T15" fmla="*/ 425 h 1176"/>
                <a:gd name="T16" fmla="*/ 1118 w 1474"/>
                <a:gd name="T17" fmla="*/ 352 h 1176"/>
                <a:gd name="T18" fmla="*/ 1113 w 1474"/>
                <a:gd name="T19" fmla="*/ 296 h 1176"/>
                <a:gd name="T20" fmla="*/ 1092 w 1474"/>
                <a:gd name="T21" fmla="*/ 286 h 1176"/>
                <a:gd name="T22" fmla="*/ 1066 w 1474"/>
                <a:gd name="T23" fmla="*/ 225 h 1176"/>
                <a:gd name="T24" fmla="*/ 1009 w 1474"/>
                <a:gd name="T25" fmla="*/ 182 h 1176"/>
                <a:gd name="T26" fmla="*/ 1009 w 1474"/>
                <a:gd name="T27" fmla="*/ 218 h 1176"/>
                <a:gd name="T28" fmla="*/ 1004 w 1474"/>
                <a:gd name="T29" fmla="*/ 281 h 1176"/>
                <a:gd name="T30" fmla="*/ 962 w 1474"/>
                <a:gd name="T31" fmla="*/ 244 h 1176"/>
                <a:gd name="T32" fmla="*/ 945 w 1474"/>
                <a:gd name="T33" fmla="*/ 159 h 1176"/>
                <a:gd name="T34" fmla="*/ 962 w 1474"/>
                <a:gd name="T35" fmla="*/ 128 h 1176"/>
                <a:gd name="T36" fmla="*/ 924 w 1474"/>
                <a:gd name="T37" fmla="*/ 69 h 1176"/>
                <a:gd name="T38" fmla="*/ 966 w 1474"/>
                <a:gd name="T39" fmla="*/ 55 h 1176"/>
                <a:gd name="T40" fmla="*/ 853 w 1474"/>
                <a:gd name="T41" fmla="*/ 5 h 1176"/>
                <a:gd name="T42" fmla="*/ 789 w 1474"/>
                <a:gd name="T43" fmla="*/ 22 h 1176"/>
                <a:gd name="T44" fmla="*/ 716 w 1474"/>
                <a:gd name="T45" fmla="*/ 38 h 1176"/>
                <a:gd name="T46" fmla="*/ 662 w 1474"/>
                <a:gd name="T47" fmla="*/ 71 h 1176"/>
                <a:gd name="T48" fmla="*/ 643 w 1474"/>
                <a:gd name="T49" fmla="*/ 130 h 1176"/>
                <a:gd name="T50" fmla="*/ 645 w 1474"/>
                <a:gd name="T51" fmla="*/ 215 h 1176"/>
                <a:gd name="T52" fmla="*/ 648 w 1474"/>
                <a:gd name="T53" fmla="*/ 291 h 1176"/>
                <a:gd name="T54" fmla="*/ 577 w 1474"/>
                <a:gd name="T55" fmla="*/ 329 h 1176"/>
                <a:gd name="T56" fmla="*/ 567 w 1474"/>
                <a:gd name="T57" fmla="*/ 397 h 1176"/>
                <a:gd name="T58" fmla="*/ 548 w 1474"/>
                <a:gd name="T59" fmla="*/ 466 h 1176"/>
                <a:gd name="T60" fmla="*/ 515 w 1474"/>
                <a:gd name="T61" fmla="*/ 529 h 1176"/>
                <a:gd name="T62" fmla="*/ 506 w 1474"/>
                <a:gd name="T63" fmla="*/ 572 h 1176"/>
                <a:gd name="T64" fmla="*/ 440 w 1474"/>
                <a:gd name="T65" fmla="*/ 619 h 1176"/>
                <a:gd name="T66" fmla="*/ 388 w 1474"/>
                <a:gd name="T67" fmla="*/ 629 h 1176"/>
                <a:gd name="T68" fmla="*/ 324 w 1474"/>
                <a:gd name="T69" fmla="*/ 619 h 1176"/>
                <a:gd name="T70" fmla="*/ 277 w 1474"/>
                <a:gd name="T71" fmla="*/ 621 h 1176"/>
                <a:gd name="T72" fmla="*/ 244 w 1474"/>
                <a:gd name="T73" fmla="*/ 638 h 1176"/>
                <a:gd name="T74" fmla="*/ 163 w 1474"/>
                <a:gd name="T75" fmla="*/ 676 h 1176"/>
                <a:gd name="T76" fmla="*/ 102 w 1474"/>
                <a:gd name="T77" fmla="*/ 676 h 1176"/>
                <a:gd name="T78" fmla="*/ 52 w 1474"/>
                <a:gd name="T79" fmla="*/ 676 h 1176"/>
                <a:gd name="T80" fmla="*/ 26 w 1474"/>
                <a:gd name="T81" fmla="*/ 702 h 1176"/>
                <a:gd name="T82" fmla="*/ 78 w 1474"/>
                <a:gd name="T83" fmla="*/ 766 h 1176"/>
                <a:gd name="T84" fmla="*/ 215 w 1474"/>
                <a:gd name="T85" fmla="*/ 801 h 1176"/>
                <a:gd name="T86" fmla="*/ 239 w 1474"/>
                <a:gd name="T87" fmla="*/ 836 h 1176"/>
                <a:gd name="T88" fmla="*/ 305 w 1474"/>
                <a:gd name="T89" fmla="*/ 912 h 1176"/>
                <a:gd name="T90" fmla="*/ 511 w 1474"/>
                <a:gd name="T91" fmla="*/ 985 h 1176"/>
                <a:gd name="T92" fmla="*/ 577 w 1474"/>
                <a:gd name="T93" fmla="*/ 990 h 1176"/>
                <a:gd name="T94" fmla="*/ 638 w 1474"/>
                <a:gd name="T95" fmla="*/ 919 h 1176"/>
                <a:gd name="T96" fmla="*/ 775 w 1474"/>
                <a:gd name="T97" fmla="*/ 966 h 1176"/>
                <a:gd name="T98" fmla="*/ 829 w 1474"/>
                <a:gd name="T99" fmla="*/ 1028 h 1176"/>
                <a:gd name="T100" fmla="*/ 936 w 1474"/>
                <a:gd name="T101" fmla="*/ 1056 h 1176"/>
                <a:gd name="T102" fmla="*/ 945 w 1474"/>
                <a:gd name="T103" fmla="*/ 1122 h 1176"/>
                <a:gd name="T104" fmla="*/ 962 w 1474"/>
                <a:gd name="T105" fmla="*/ 1162 h 1176"/>
                <a:gd name="T106" fmla="*/ 983 w 1474"/>
                <a:gd name="T107" fmla="*/ 1108 h 1176"/>
                <a:gd name="T108" fmla="*/ 1004 w 1474"/>
                <a:gd name="T109" fmla="*/ 1077 h 1176"/>
                <a:gd name="T110" fmla="*/ 1028 w 1474"/>
                <a:gd name="T111" fmla="*/ 1032 h 1176"/>
                <a:gd name="T112" fmla="*/ 1063 w 1474"/>
                <a:gd name="T113" fmla="*/ 999 h 1176"/>
                <a:gd name="T114" fmla="*/ 1094 w 1474"/>
                <a:gd name="T115" fmla="*/ 938 h 1176"/>
                <a:gd name="T116" fmla="*/ 1144 w 1474"/>
                <a:gd name="T117" fmla="*/ 919 h 1176"/>
                <a:gd name="T118" fmla="*/ 1198 w 1474"/>
                <a:gd name="T119" fmla="*/ 919 h 1176"/>
                <a:gd name="T120" fmla="*/ 1311 w 1474"/>
                <a:gd name="T121" fmla="*/ 971 h 1176"/>
                <a:gd name="T122" fmla="*/ 1439 w 1474"/>
                <a:gd name="T123" fmla="*/ 971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74" h="1176">
                  <a:moveTo>
                    <a:pt x="1470" y="938"/>
                  </a:moveTo>
                  <a:lnTo>
                    <a:pt x="1470" y="933"/>
                  </a:lnTo>
                  <a:lnTo>
                    <a:pt x="1470" y="933"/>
                  </a:lnTo>
                  <a:lnTo>
                    <a:pt x="1470" y="933"/>
                  </a:lnTo>
                  <a:lnTo>
                    <a:pt x="1472" y="928"/>
                  </a:lnTo>
                  <a:lnTo>
                    <a:pt x="1465" y="931"/>
                  </a:lnTo>
                  <a:lnTo>
                    <a:pt x="1460" y="926"/>
                  </a:lnTo>
                  <a:lnTo>
                    <a:pt x="1463" y="924"/>
                  </a:lnTo>
                  <a:lnTo>
                    <a:pt x="1458" y="912"/>
                  </a:lnTo>
                  <a:lnTo>
                    <a:pt x="1448" y="891"/>
                  </a:lnTo>
                  <a:lnTo>
                    <a:pt x="1437" y="891"/>
                  </a:lnTo>
                  <a:lnTo>
                    <a:pt x="1422" y="874"/>
                  </a:lnTo>
                  <a:lnTo>
                    <a:pt x="1418" y="874"/>
                  </a:lnTo>
                  <a:lnTo>
                    <a:pt x="1413" y="879"/>
                  </a:lnTo>
                  <a:lnTo>
                    <a:pt x="1406" y="872"/>
                  </a:lnTo>
                  <a:lnTo>
                    <a:pt x="1415" y="858"/>
                  </a:lnTo>
                  <a:lnTo>
                    <a:pt x="1415" y="853"/>
                  </a:lnTo>
                  <a:lnTo>
                    <a:pt x="1418" y="848"/>
                  </a:lnTo>
                  <a:lnTo>
                    <a:pt x="1411" y="843"/>
                  </a:lnTo>
                  <a:lnTo>
                    <a:pt x="1399" y="832"/>
                  </a:lnTo>
                  <a:lnTo>
                    <a:pt x="1389" y="836"/>
                  </a:lnTo>
                  <a:lnTo>
                    <a:pt x="1387" y="834"/>
                  </a:lnTo>
                  <a:lnTo>
                    <a:pt x="1382" y="820"/>
                  </a:lnTo>
                  <a:lnTo>
                    <a:pt x="1382" y="827"/>
                  </a:lnTo>
                  <a:lnTo>
                    <a:pt x="1368" y="829"/>
                  </a:lnTo>
                  <a:lnTo>
                    <a:pt x="1363" y="822"/>
                  </a:lnTo>
                  <a:lnTo>
                    <a:pt x="1361" y="825"/>
                  </a:lnTo>
                  <a:lnTo>
                    <a:pt x="1361" y="822"/>
                  </a:lnTo>
                  <a:lnTo>
                    <a:pt x="1354" y="825"/>
                  </a:lnTo>
                  <a:lnTo>
                    <a:pt x="1352" y="825"/>
                  </a:lnTo>
                  <a:lnTo>
                    <a:pt x="1349" y="827"/>
                  </a:lnTo>
                  <a:lnTo>
                    <a:pt x="1347" y="825"/>
                  </a:lnTo>
                  <a:lnTo>
                    <a:pt x="1335" y="832"/>
                  </a:lnTo>
                  <a:lnTo>
                    <a:pt x="1328" y="822"/>
                  </a:lnTo>
                  <a:lnTo>
                    <a:pt x="1326" y="822"/>
                  </a:lnTo>
                  <a:lnTo>
                    <a:pt x="1318" y="810"/>
                  </a:lnTo>
                  <a:lnTo>
                    <a:pt x="1311" y="806"/>
                  </a:lnTo>
                  <a:lnTo>
                    <a:pt x="1311" y="796"/>
                  </a:lnTo>
                  <a:lnTo>
                    <a:pt x="1300" y="796"/>
                  </a:lnTo>
                  <a:lnTo>
                    <a:pt x="1297" y="803"/>
                  </a:lnTo>
                  <a:lnTo>
                    <a:pt x="1295" y="799"/>
                  </a:lnTo>
                  <a:lnTo>
                    <a:pt x="1295" y="801"/>
                  </a:lnTo>
                  <a:lnTo>
                    <a:pt x="1290" y="799"/>
                  </a:lnTo>
                  <a:lnTo>
                    <a:pt x="1290" y="801"/>
                  </a:lnTo>
                  <a:lnTo>
                    <a:pt x="1283" y="796"/>
                  </a:lnTo>
                  <a:lnTo>
                    <a:pt x="1281" y="796"/>
                  </a:lnTo>
                  <a:lnTo>
                    <a:pt x="1281" y="794"/>
                  </a:lnTo>
                  <a:lnTo>
                    <a:pt x="1283" y="791"/>
                  </a:lnTo>
                  <a:lnTo>
                    <a:pt x="1281" y="789"/>
                  </a:lnTo>
                  <a:lnTo>
                    <a:pt x="1285" y="784"/>
                  </a:lnTo>
                  <a:lnTo>
                    <a:pt x="1285" y="780"/>
                  </a:lnTo>
                  <a:lnTo>
                    <a:pt x="1288" y="777"/>
                  </a:lnTo>
                  <a:lnTo>
                    <a:pt x="1285" y="775"/>
                  </a:lnTo>
                  <a:lnTo>
                    <a:pt x="1290" y="766"/>
                  </a:lnTo>
                  <a:lnTo>
                    <a:pt x="1285" y="761"/>
                  </a:lnTo>
                  <a:lnTo>
                    <a:pt x="1283" y="766"/>
                  </a:lnTo>
                  <a:lnTo>
                    <a:pt x="1276" y="761"/>
                  </a:lnTo>
                  <a:lnTo>
                    <a:pt x="1278" y="756"/>
                  </a:lnTo>
                  <a:lnTo>
                    <a:pt x="1274" y="751"/>
                  </a:lnTo>
                  <a:lnTo>
                    <a:pt x="1267" y="756"/>
                  </a:lnTo>
                  <a:lnTo>
                    <a:pt x="1262" y="754"/>
                  </a:lnTo>
                  <a:lnTo>
                    <a:pt x="1257" y="754"/>
                  </a:lnTo>
                  <a:lnTo>
                    <a:pt x="1255" y="749"/>
                  </a:lnTo>
                  <a:lnTo>
                    <a:pt x="1252" y="747"/>
                  </a:lnTo>
                  <a:lnTo>
                    <a:pt x="1250" y="747"/>
                  </a:lnTo>
                  <a:lnTo>
                    <a:pt x="1248" y="749"/>
                  </a:lnTo>
                  <a:lnTo>
                    <a:pt x="1243" y="747"/>
                  </a:lnTo>
                  <a:lnTo>
                    <a:pt x="1243" y="749"/>
                  </a:lnTo>
                  <a:lnTo>
                    <a:pt x="1238" y="747"/>
                  </a:lnTo>
                  <a:lnTo>
                    <a:pt x="1236" y="749"/>
                  </a:lnTo>
                  <a:lnTo>
                    <a:pt x="1231" y="749"/>
                  </a:lnTo>
                  <a:lnTo>
                    <a:pt x="1233" y="737"/>
                  </a:lnTo>
                  <a:lnTo>
                    <a:pt x="1229" y="732"/>
                  </a:lnTo>
                  <a:lnTo>
                    <a:pt x="1229" y="728"/>
                  </a:lnTo>
                  <a:lnTo>
                    <a:pt x="1224" y="725"/>
                  </a:lnTo>
                  <a:lnTo>
                    <a:pt x="1219" y="728"/>
                  </a:lnTo>
                  <a:lnTo>
                    <a:pt x="1217" y="728"/>
                  </a:lnTo>
                  <a:lnTo>
                    <a:pt x="1217" y="718"/>
                  </a:lnTo>
                  <a:lnTo>
                    <a:pt x="1200" y="716"/>
                  </a:lnTo>
                  <a:lnTo>
                    <a:pt x="1198" y="723"/>
                  </a:lnTo>
                  <a:lnTo>
                    <a:pt x="1196" y="723"/>
                  </a:lnTo>
                  <a:lnTo>
                    <a:pt x="1193" y="721"/>
                  </a:lnTo>
                  <a:lnTo>
                    <a:pt x="1196" y="718"/>
                  </a:lnTo>
                  <a:lnTo>
                    <a:pt x="1198" y="711"/>
                  </a:lnTo>
                  <a:lnTo>
                    <a:pt x="1198" y="709"/>
                  </a:lnTo>
                  <a:lnTo>
                    <a:pt x="1203" y="704"/>
                  </a:lnTo>
                  <a:lnTo>
                    <a:pt x="1205" y="699"/>
                  </a:lnTo>
                  <a:lnTo>
                    <a:pt x="1205" y="690"/>
                  </a:lnTo>
                  <a:lnTo>
                    <a:pt x="1205" y="685"/>
                  </a:lnTo>
                  <a:lnTo>
                    <a:pt x="1205" y="680"/>
                  </a:lnTo>
                  <a:lnTo>
                    <a:pt x="1203" y="676"/>
                  </a:lnTo>
                  <a:lnTo>
                    <a:pt x="1198" y="676"/>
                  </a:lnTo>
                  <a:lnTo>
                    <a:pt x="1196" y="659"/>
                  </a:lnTo>
                  <a:lnTo>
                    <a:pt x="1196" y="657"/>
                  </a:lnTo>
                  <a:lnTo>
                    <a:pt x="1186" y="657"/>
                  </a:lnTo>
                  <a:lnTo>
                    <a:pt x="1177" y="662"/>
                  </a:lnTo>
                  <a:lnTo>
                    <a:pt x="1165" y="664"/>
                  </a:lnTo>
                  <a:lnTo>
                    <a:pt x="1160" y="666"/>
                  </a:lnTo>
                  <a:lnTo>
                    <a:pt x="1158" y="664"/>
                  </a:lnTo>
                  <a:lnTo>
                    <a:pt x="1153" y="666"/>
                  </a:lnTo>
                  <a:lnTo>
                    <a:pt x="1151" y="666"/>
                  </a:lnTo>
                  <a:lnTo>
                    <a:pt x="1146" y="671"/>
                  </a:lnTo>
                  <a:lnTo>
                    <a:pt x="1144" y="669"/>
                  </a:lnTo>
                  <a:lnTo>
                    <a:pt x="1139" y="671"/>
                  </a:lnTo>
                  <a:lnTo>
                    <a:pt x="1122" y="666"/>
                  </a:lnTo>
                  <a:lnTo>
                    <a:pt x="1129" y="662"/>
                  </a:lnTo>
                  <a:lnTo>
                    <a:pt x="1129" y="657"/>
                  </a:lnTo>
                  <a:lnTo>
                    <a:pt x="1129" y="652"/>
                  </a:lnTo>
                  <a:lnTo>
                    <a:pt x="1127" y="652"/>
                  </a:lnTo>
                  <a:lnTo>
                    <a:pt x="1127" y="636"/>
                  </a:lnTo>
                  <a:lnTo>
                    <a:pt x="1139" y="638"/>
                  </a:lnTo>
                  <a:lnTo>
                    <a:pt x="1141" y="640"/>
                  </a:lnTo>
                  <a:lnTo>
                    <a:pt x="1146" y="638"/>
                  </a:lnTo>
                  <a:lnTo>
                    <a:pt x="1146" y="629"/>
                  </a:lnTo>
                  <a:lnTo>
                    <a:pt x="1148" y="629"/>
                  </a:lnTo>
                  <a:lnTo>
                    <a:pt x="1153" y="614"/>
                  </a:lnTo>
                  <a:lnTo>
                    <a:pt x="1153" y="605"/>
                  </a:lnTo>
                  <a:lnTo>
                    <a:pt x="1158" y="605"/>
                  </a:lnTo>
                  <a:lnTo>
                    <a:pt x="1165" y="605"/>
                  </a:lnTo>
                  <a:lnTo>
                    <a:pt x="1167" y="607"/>
                  </a:lnTo>
                  <a:lnTo>
                    <a:pt x="1170" y="607"/>
                  </a:lnTo>
                  <a:lnTo>
                    <a:pt x="1172" y="605"/>
                  </a:lnTo>
                  <a:lnTo>
                    <a:pt x="1172" y="600"/>
                  </a:lnTo>
                  <a:lnTo>
                    <a:pt x="1177" y="603"/>
                  </a:lnTo>
                  <a:lnTo>
                    <a:pt x="1177" y="600"/>
                  </a:lnTo>
                  <a:lnTo>
                    <a:pt x="1181" y="603"/>
                  </a:lnTo>
                  <a:lnTo>
                    <a:pt x="1189" y="581"/>
                  </a:lnTo>
                  <a:lnTo>
                    <a:pt x="1193" y="579"/>
                  </a:lnTo>
                  <a:lnTo>
                    <a:pt x="1191" y="577"/>
                  </a:lnTo>
                  <a:lnTo>
                    <a:pt x="1193" y="577"/>
                  </a:lnTo>
                  <a:lnTo>
                    <a:pt x="1191" y="572"/>
                  </a:lnTo>
                  <a:lnTo>
                    <a:pt x="1193" y="569"/>
                  </a:lnTo>
                  <a:lnTo>
                    <a:pt x="1198" y="558"/>
                  </a:lnTo>
                  <a:lnTo>
                    <a:pt x="1196" y="553"/>
                  </a:lnTo>
                  <a:lnTo>
                    <a:pt x="1193" y="553"/>
                  </a:lnTo>
                  <a:lnTo>
                    <a:pt x="1186" y="562"/>
                  </a:lnTo>
                  <a:lnTo>
                    <a:pt x="1181" y="562"/>
                  </a:lnTo>
                  <a:lnTo>
                    <a:pt x="1179" y="560"/>
                  </a:lnTo>
                  <a:lnTo>
                    <a:pt x="1177" y="560"/>
                  </a:lnTo>
                  <a:lnTo>
                    <a:pt x="1174" y="558"/>
                  </a:lnTo>
                  <a:lnTo>
                    <a:pt x="1163" y="558"/>
                  </a:lnTo>
                  <a:lnTo>
                    <a:pt x="1163" y="562"/>
                  </a:lnTo>
                  <a:lnTo>
                    <a:pt x="1158" y="558"/>
                  </a:lnTo>
                  <a:lnTo>
                    <a:pt x="1163" y="553"/>
                  </a:lnTo>
                  <a:lnTo>
                    <a:pt x="1165" y="548"/>
                  </a:lnTo>
                  <a:lnTo>
                    <a:pt x="1167" y="548"/>
                  </a:lnTo>
                  <a:lnTo>
                    <a:pt x="1172" y="543"/>
                  </a:lnTo>
                  <a:lnTo>
                    <a:pt x="1172" y="539"/>
                  </a:lnTo>
                  <a:lnTo>
                    <a:pt x="1170" y="539"/>
                  </a:lnTo>
                  <a:lnTo>
                    <a:pt x="1167" y="539"/>
                  </a:lnTo>
                  <a:lnTo>
                    <a:pt x="1165" y="536"/>
                  </a:lnTo>
                  <a:lnTo>
                    <a:pt x="1163" y="525"/>
                  </a:lnTo>
                  <a:lnTo>
                    <a:pt x="1160" y="518"/>
                  </a:lnTo>
                  <a:lnTo>
                    <a:pt x="1155" y="513"/>
                  </a:lnTo>
                  <a:lnTo>
                    <a:pt x="1163" y="501"/>
                  </a:lnTo>
                  <a:lnTo>
                    <a:pt x="1163" y="492"/>
                  </a:lnTo>
                  <a:lnTo>
                    <a:pt x="1160" y="487"/>
                  </a:lnTo>
                  <a:lnTo>
                    <a:pt x="1158" y="482"/>
                  </a:lnTo>
                  <a:lnTo>
                    <a:pt x="1153" y="480"/>
                  </a:lnTo>
                  <a:lnTo>
                    <a:pt x="1155" y="473"/>
                  </a:lnTo>
                  <a:lnTo>
                    <a:pt x="1163" y="470"/>
                  </a:lnTo>
                  <a:lnTo>
                    <a:pt x="1165" y="466"/>
                  </a:lnTo>
                  <a:lnTo>
                    <a:pt x="1170" y="463"/>
                  </a:lnTo>
                  <a:lnTo>
                    <a:pt x="1172" y="454"/>
                  </a:lnTo>
                  <a:lnTo>
                    <a:pt x="1172" y="454"/>
                  </a:lnTo>
                  <a:lnTo>
                    <a:pt x="1177" y="447"/>
                  </a:lnTo>
                  <a:lnTo>
                    <a:pt x="1179" y="447"/>
                  </a:lnTo>
                  <a:lnTo>
                    <a:pt x="1179" y="444"/>
                  </a:lnTo>
                  <a:lnTo>
                    <a:pt x="1179" y="442"/>
                  </a:lnTo>
                  <a:lnTo>
                    <a:pt x="1177" y="444"/>
                  </a:lnTo>
                  <a:lnTo>
                    <a:pt x="1177" y="440"/>
                  </a:lnTo>
                  <a:lnTo>
                    <a:pt x="1177" y="440"/>
                  </a:lnTo>
                  <a:lnTo>
                    <a:pt x="1174" y="430"/>
                  </a:lnTo>
                  <a:lnTo>
                    <a:pt x="1174" y="425"/>
                  </a:lnTo>
                  <a:lnTo>
                    <a:pt x="1172" y="423"/>
                  </a:lnTo>
                  <a:lnTo>
                    <a:pt x="1172" y="425"/>
                  </a:lnTo>
                  <a:lnTo>
                    <a:pt x="1170" y="421"/>
                  </a:lnTo>
                  <a:lnTo>
                    <a:pt x="1170" y="414"/>
                  </a:lnTo>
                  <a:lnTo>
                    <a:pt x="1167" y="404"/>
                  </a:lnTo>
                  <a:lnTo>
                    <a:pt x="1165" y="399"/>
                  </a:lnTo>
                  <a:lnTo>
                    <a:pt x="1167" y="397"/>
                  </a:lnTo>
                  <a:lnTo>
                    <a:pt x="1167" y="395"/>
                  </a:lnTo>
                  <a:lnTo>
                    <a:pt x="1170" y="392"/>
                  </a:lnTo>
                  <a:lnTo>
                    <a:pt x="1170" y="385"/>
                  </a:lnTo>
                  <a:lnTo>
                    <a:pt x="1163" y="388"/>
                  </a:lnTo>
                  <a:lnTo>
                    <a:pt x="1158" y="378"/>
                  </a:lnTo>
                  <a:lnTo>
                    <a:pt x="1153" y="373"/>
                  </a:lnTo>
                  <a:lnTo>
                    <a:pt x="1155" y="371"/>
                  </a:lnTo>
                  <a:lnTo>
                    <a:pt x="1151" y="371"/>
                  </a:lnTo>
                  <a:lnTo>
                    <a:pt x="1144" y="366"/>
                  </a:lnTo>
                  <a:lnTo>
                    <a:pt x="1139" y="366"/>
                  </a:lnTo>
                  <a:lnTo>
                    <a:pt x="1139" y="366"/>
                  </a:lnTo>
                  <a:lnTo>
                    <a:pt x="1129" y="362"/>
                  </a:lnTo>
                  <a:lnTo>
                    <a:pt x="1127" y="362"/>
                  </a:lnTo>
                  <a:lnTo>
                    <a:pt x="1125" y="362"/>
                  </a:lnTo>
                  <a:lnTo>
                    <a:pt x="1125" y="359"/>
                  </a:lnTo>
                  <a:lnTo>
                    <a:pt x="1118" y="357"/>
                  </a:lnTo>
                  <a:lnTo>
                    <a:pt x="1118" y="352"/>
                  </a:lnTo>
                  <a:lnTo>
                    <a:pt x="1118" y="352"/>
                  </a:lnTo>
                  <a:lnTo>
                    <a:pt x="1108" y="347"/>
                  </a:lnTo>
                  <a:lnTo>
                    <a:pt x="1108" y="347"/>
                  </a:lnTo>
                  <a:lnTo>
                    <a:pt x="1104" y="343"/>
                  </a:lnTo>
                  <a:lnTo>
                    <a:pt x="1108" y="340"/>
                  </a:lnTo>
                  <a:lnTo>
                    <a:pt x="1111" y="336"/>
                  </a:lnTo>
                  <a:lnTo>
                    <a:pt x="1108" y="333"/>
                  </a:lnTo>
                  <a:lnTo>
                    <a:pt x="1108" y="333"/>
                  </a:lnTo>
                  <a:lnTo>
                    <a:pt x="1108" y="331"/>
                  </a:lnTo>
                  <a:lnTo>
                    <a:pt x="1113" y="324"/>
                  </a:lnTo>
                  <a:lnTo>
                    <a:pt x="1118" y="319"/>
                  </a:lnTo>
                  <a:lnTo>
                    <a:pt x="1115" y="317"/>
                  </a:lnTo>
                  <a:lnTo>
                    <a:pt x="1118" y="312"/>
                  </a:lnTo>
                  <a:lnTo>
                    <a:pt x="1122" y="307"/>
                  </a:lnTo>
                  <a:lnTo>
                    <a:pt x="1122" y="300"/>
                  </a:lnTo>
                  <a:lnTo>
                    <a:pt x="1118" y="296"/>
                  </a:lnTo>
                  <a:lnTo>
                    <a:pt x="1118" y="291"/>
                  </a:lnTo>
                  <a:lnTo>
                    <a:pt x="1115" y="286"/>
                  </a:lnTo>
                  <a:lnTo>
                    <a:pt x="1113" y="286"/>
                  </a:lnTo>
                  <a:lnTo>
                    <a:pt x="1115" y="291"/>
                  </a:lnTo>
                  <a:lnTo>
                    <a:pt x="1113" y="293"/>
                  </a:lnTo>
                  <a:lnTo>
                    <a:pt x="1113" y="296"/>
                  </a:lnTo>
                  <a:lnTo>
                    <a:pt x="1108" y="296"/>
                  </a:lnTo>
                  <a:lnTo>
                    <a:pt x="1111" y="298"/>
                  </a:lnTo>
                  <a:lnTo>
                    <a:pt x="1108" y="303"/>
                  </a:lnTo>
                  <a:lnTo>
                    <a:pt x="1111" y="303"/>
                  </a:lnTo>
                  <a:lnTo>
                    <a:pt x="1111" y="305"/>
                  </a:lnTo>
                  <a:lnTo>
                    <a:pt x="1113" y="305"/>
                  </a:lnTo>
                  <a:lnTo>
                    <a:pt x="1108" y="307"/>
                  </a:lnTo>
                  <a:lnTo>
                    <a:pt x="1108" y="307"/>
                  </a:lnTo>
                  <a:lnTo>
                    <a:pt x="1108" y="310"/>
                  </a:lnTo>
                  <a:lnTo>
                    <a:pt x="1104" y="307"/>
                  </a:lnTo>
                  <a:lnTo>
                    <a:pt x="1104" y="307"/>
                  </a:lnTo>
                  <a:lnTo>
                    <a:pt x="1104" y="310"/>
                  </a:lnTo>
                  <a:lnTo>
                    <a:pt x="1099" y="310"/>
                  </a:lnTo>
                  <a:lnTo>
                    <a:pt x="1099" y="305"/>
                  </a:lnTo>
                  <a:lnTo>
                    <a:pt x="1101" y="300"/>
                  </a:lnTo>
                  <a:lnTo>
                    <a:pt x="1099" y="300"/>
                  </a:lnTo>
                  <a:lnTo>
                    <a:pt x="1096" y="296"/>
                  </a:lnTo>
                  <a:lnTo>
                    <a:pt x="1094" y="296"/>
                  </a:lnTo>
                  <a:lnTo>
                    <a:pt x="1099" y="291"/>
                  </a:lnTo>
                  <a:lnTo>
                    <a:pt x="1089" y="291"/>
                  </a:lnTo>
                  <a:lnTo>
                    <a:pt x="1089" y="286"/>
                  </a:lnTo>
                  <a:lnTo>
                    <a:pt x="1092" y="286"/>
                  </a:lnTo>
                  <a:lnTo>
                    <a:pt x="1092" y="281"/>
                  </a:lnTo>
                  <a:lnTo>
                    <a:pt x="1089" y="281"/>
                  </a:lnTo>
                  <a:lnTo>
                    <a:pt x="1094" y="277"/>
                  </a:lnTo>
                  <a:lnTo>
                    <a:pt x="1094" y="272"/>
                  </a:lnTo>
                  <a:lnTo>
                    <a:pt x="1089" y="272"/>
                  </a:lnTo>
                  <a:lnTo>
                    <a:pt x="1089" y="270"/>
                  </a:lnTo>
                  <a:lnTo>
                    <a:pt x="1085" y="272"/>
                  </a:lnTo>
                  <a:lnTo>
                    <a:pt x="1080" y="270"/>
                  </a:lnTo>
                  <a:lnTo>
                    <a:pt x="1073" y="262"/>
                  </a:lnTo>
                  <a:lnTo>
                    <a:pt x="1075" y="260"/>
                  </a:lnTo>
                  <a:lnTo>
                    <a:pt x="1075" y="262"/>
                  </a:lnTo>
                  <a:lnTo>
                    <a:pt x="1078" y="255"/>
                  </a:lnTo>
                  <a:lnTo>
                    <a:pt x="1078" y="251"/>
                  </a:lnTo>
                  <a:lnTo>
                    <a:pt x="1075" y="239"/>
                  </a:lnTo>
                  <a:lnTo>
                    <a:pt x="1075" y="239"/>
                  </a:lnTo>
                  <a:lnTo>
                    <a:pt x="1075" y="239"/>
                  </a:lnTo>
                  <a:lnTo>
                    <a:pt x="1075" y="229"/>
                  </a:lnTo>
                  <a:lnTo>
                    <a:pt x="1075" y="229"/>
                  </a:lnTo>
                  <a:lnTo>
                    <a:pt x="1073" y="225"/>
                  </a:lnTo>
                  <a:lnTo>
                    <a:pt x="1070" y="227"/>
                  </a:lnTo>
                  <a:lnTo>
                    <a:pt x="1066" y="225"/>
                  </a:lnTo>
                  <a:lnTo>
                    <a:pt x="1066" y="225"/>
                  </a:lnTo>
                  <a:lnTo>
                    <a:pt x="1066" y="220"/>
                  </a:lnTo>
                  <a:lnTo>
                    <a:pt x="1070" y="220"/>
                  </a:lnTo>
                  <a:lnTo>
                    <a:pt x="1070" y="220"/>
                  </a:lnTo>
                  <a:lnTo>
                    <a:pt x="1070" y="215"/>
                  </a:lnTo>
                  <a:lnTo>
                    <a:pt x="1059" y="213"/>
                  </a:lnTo>
                  <a:lnTo>
                    <a:pt x="1059" y="208"/>
                  </a:lnTo>
                  <a:lnTo>
                    <a:pt x="1056" y="208"/>
                  </a:lnTo>
                  <a:lnTo>
                    <a:pt x="1054" y="206"/>
                  </a:lnTo>
                  <a:lnTo>
                    <a:pt x="1061" y="206"/>
                  </a:lnTo>
                  <a:lnTo>
                    <a:pt x="1061" y="196"/>
                  </a:lnTo>
                  <a:lnTo>
                    <a:pt x="1054" y="192"/>
                  </a:lnTo>
                  <a:lnTo>
                    <a:pt x="1052" y="187"/>
                  </a:lnTo>
                  <a:lnTo>
                    <a:pt x="1054" y="187"/>
                  </a:lnTo>
                  <a:lnTo>
                    <a:pt x="1052" y="184"/>
                  </a:lnTo>
                  <a:lnTo>
                    <a:pt x="1052" y="182"/>
                  </a:lnTo>
                  <a:lnTo>
                    <a:pt x="1047" y="182"/>
                  </a:lnTo>
                  <a:lnTo>
                    <a:pt x="1042" y="187"/>
                  </a:lnTo>
                  <a:lnTo>
                    <a:pt x="1033" y="175"/>
                  </a:lnTo>
                  <a:lnTo>
                    <a:pt x="1033" y="173"/>
                  </a:lnTo>
                  <a:lnTo>
                    <a:pt x="1028" y="177"/>
                  </a:lnTo>
                  <a:lnTo>
                    <a:pt x="1026" y="175"/>
                  </a:lnTo>
                  <a:lnTo>
                    <a:pt x="1009" y="182"/>
                  </a:lnTo>
                  <a:lnTo>
                    <a:pt x="1004" y="182"/>
                  </a:lnTo>
                  <a:lnTo>
                    <a:pt x="1002" y="184"/>
                  </a:lnTo>
                  <a:lnTo>
                    <a:pt x="1004" y="187"/>
                  </a:lnTo>
                  <a:lnTo>
                    <a:pt x="1004" y="187"/>
                  </a:lnTo>
                  <a:lnTo>
                    <a:pt x="1007" y="187"/>
                  </a:lnTo>
                  <a:lnTo>
                    <a:pt x="1004" y="187"/>
                  </a:lnTo>
                  <a:lnTo>
                    <a:pt x="1002" y="192"/>
                  </a:lnTo>
                  <a:lnTo>
                    <a:pt x="1000" y="194"/>
                  </a:lnTo>
                  <a:lnTo>
                    <a:pt x="995" y="192"/>
                  </a:lnTo>
                  <a:lnTo>
                    <a:pt x="990" y="194"/>
                  </a:lnTo>
                  <a:lnTo>
                    <a:pt x="995" y="194"/>
                  </a:lnTo>
                  <a:lnTo>
                    <a:pt x="1000" y="199"/>
                  </a:lnTo>
                  <a:lnTo>
                    <a:pt x="995" y="206"/>
                  </a:lnTo>
                  <a:lnTo>
                    <a:pt x="997" y="206"/>
                  </a:lnTo>
                  <a:lnTo>
                    <a:pt x="1000" y="206"/>
                  </a:lnTo>
                  <a:lnTo>
                    <a:pt x="1004" y="206"/>
                  </a:lnTo>
                  <a:lnTo>
                    <a:pt x="1004" y="206"/>
                  </a:lnTo>
                  <a:lnTo>
                    <a:pt x="1004" y="208"/>
                  </a:lnTo>
                  <a:lnTo>
                    <a:pt x="1007" y="215"/>
                  </a:lnTo>
                  <a:lnTo>
                    <a:pt x="1009" y="215"/>
                  </a:lnTo>
                  <a:lnTo>
                    <a:pt x="1009" y="220"/>
                  </a:lnTo>
                  <a:lnTo>
                    <a:pt x="1009" y="218"/>
                  </a:lnTo>
                  <a:lnTo>
                    <a:pt x="1014" y="218"/>
                  </a:lnTo>
                  <a:lnTo>
                    <a:pt x="1014" y="220"/>
                  </a:lnTo>
                  <a:lnTo>
                    <a:pt x="1018" y="222"/>
                  </a:lnTo>
                  <a:lnTo>
                    <a:pt x="1016" y="225"/>
                  </a:lnTo>
                  <a:lnTo>
                    <a:pt x="1016" y="227"/>
                  </a:lnTo>
                  <a:lnTo>
                    <a:pt x="1011" y="229"/>
                  </a:lnTo>
                  <a:lnTo>
                    <a:pt x="1009" y="232"/>
                  </a:lnTo>
                  <a:lnTo>
                    <a:pt x="1011" y="234"/>
                  </a:lnTo>
                  <a:lnTo>
                    <a:pt x="1018" y="239"/>
                  </a:lnTo>
                  <a:lnTo>
                    <a:pt x="1021" y="239"/>
                  </a:lnTo>
                  <a:lnTo>
                    <a:pt x="1018" y="246"/>
                  </a:lnTo>
                  <a:lnTo>
                    <a:pt x="1026" y="253"/>
                  </a:lnTo>
                  <a:lnTo>
                    <a:pt x="1018" y="258"/>
                  </a:lnTo>
                  <a:lnTo>
                    <a:pt x="1016" y="260"/>
                  </a:lnTo>
                  <a:lnTo>
                    <a:pt x="1014" y="253"/>
                  </a:lnTo>
                  <a:lnTo>
                    <a:pt x="1009" y="267"/>
                  </a:lnTo>
                  <a:lnTo>
                    <a:pt x="1007" y="267"/>
                  </a:lnTo>
                  <a:lnTo>
                    <a:pt x="1007" y="272"/>
                  </a:lnTo>
                  <a:lnTo>
                    <a:pt x="1007" y="272"/>
                  </a:lnTo>
                  <a:lnTo>
                    <a:pt x="1004" y="279"/>
                  </a:lnTo>
                  <a:lnTo>
                    <a:pt x="1009" y="284"/>
                  </a:lnTo>
                  <a:lnTo>
                    <a:pt x="1004" y="281"/>
                  </a:lnTo>
                  <a:lnTo>
                    <a:pt x="1000" y="286"/>
                  </a:lnTo>
                  <a:lnTo>
                    <a:pt x="995" y="286"/>
                  </a:lnTo>
                  <a:lnTo>
                    <a:pt x="990" y="288"/>
                  </a:lnTo>
                  <a:lnTo>
                    <a:pt x="983" y="298"/>
                  </a:lnTo>
                  <a:lnTo>
                    <a:pt x="983" y="300"/>
                  </a:lnTo>
                  <a:lnTo>
                    <a:pt x="981" y="303"/>
                  </a:lnTo>
                  <a:lnTo>
                    <a:pt x="976" y="296"/>
                  </a:lnTo>
                  <a:lnTo>
                    <a:pt x="966" y="291"/>
                  </a:lnTo>
                  <a:lnTo>
                    <a:pt x="962" y="281"/>
                  </a:lnTo>
                  <a:lnTo>
                    <a:pt x="945" y="272"/>
                  </a:lnTo>
                  <a:lnTo>
                    <a:pt x="948" y="265"/>
                  </a:lnTo>
                  <a:lnTo>
                    <a:pt x="943" y="262"/>
                  </a:lnTo>
                  <a:lnTo>
                    <a:pt x="943" y="267"/>
                  </a:lnTo>
                  <a:lnTo>
                    <a:pt x="938" y="265"/>
                  </a:lnTo>
                  <a:lnTo>
                    <a:pt x="938" y="258"/>
                  </a:lnTo>
                  <a:lnTo>
                    <a:pt x="943" y="253"/>
                  </a:lnTo>
                  <a:lnTo>
                    <a:pt x="943" y="248"/>
                  </a:lnTo>
                  <a:lnTo>
                    <a:pt x="945" y="244"/>
                  </a:lnTo>
                  <a:lnTo>
                    <a:pt x="952" y="246"/>
                  </a:lnTo>
                  <a:lnTo>
                    <a:pt x="952" y="244"/>
                  </a:lnTo>
                  <a:lnTo>
                    <a:pt x="959" y="244"/>
                  </a:lnTo>
                  <a:lnTo>
                    <a:pt x="962" y="244"/>
                  </a:lnTo>
                  <a:lnTo>
                    <a:pt x="962" y="244"/>
                  </a:lnTo>
                  <a:lnTo>
                    <a:pt x="964" y="239"/>
                  </a:lnTo>
                  <a:lnTo>
                    <a:pt x="964" y="236"/>
                  </a:lnTo>
                  <a:lnTo>
                    <a:pt x="959" y="234"/>
                  </a:lnTo>
                  <a:lnTo>
                    <a:pt x="962" y="234"/>
                  </a:lnTo>
                  <a:lnTo>
                    <a:pt x="959" y="229"/>
                  </a:lnTo>
                  <a:lnTo>
                    <a:pt x="957" y="229"/>
                  </a:lnTo>
                  <a:lnTo>
                    <a:pt x="959" y="220"/>
                  </a:lnTo>
                  <a:lnTo>
                    <a:pt x="957" y="220"/>
                  </a:lnTo>
                  <a:lnTo>
                    <a:pt x="952" y="220"/>
                  </a:lnTo>
                  <a:lnTo>
                    <a:pt x="950" y="215"/>
                  </a:lnTo>
                  <a:lnTo>
                    <a:pt x="945" y="215"/>
                  </a:lnTo>
                  <a:lnTo>
                    <a:pt x="948" y="196"/>
                  </a:lnTo>
                  <a:lnTo>
                    <a:pt x="945" y="196"/>
                  </a:lnTo>
                  <a:lnTo>
                    <a:pt x="948" y="196"/>
                  </a:lnTo>
                  <a:lnTo>
                    <a:pt x="948" y="194"/>
                  </a:lnTo>
                  <a:lnTo>
                    <a:pt x="945" y="187"/>
                  </a:lnTo>
                  <a:lnTo>
                    <a:pt x="945" y="182"/>
                  </a:lnTo>
                  <a:lnTo>
                    <a:pt x="943" y="180"/>
                  </a:lnTo>
                  <a:lnTo>
                    <a:pt x="943" y="173"/>
                  </a:lnTo>
                  <a:lnTo>
                    <a:pt x="941" y="168"/>
                  </a:lnTo>
                  <a:lnTo>
                    <a:pt x="945" y="159"/>
                  </a:lnTo>
                  <a:lnTo>
                    <a:pt x="943" y="154"/>
                  </a:lnTo>
                  <a:lnTo>
                    <a:pt x="950" y="149"/>
                  </a:lnTo>
                  <a:lnTo>
                    <a:pt x="952" y="151"/>
                  </a:lnTo>
                  <a:lnTo>
                    <a:pt x="957" y="149"/>
                  </a:lnTo>
                  <a:lnTo>
                    <a:pt x="957" y="149"/>
                  </a:lnTo>
                  <a:lnTo>
                    <a:pt x="957" y="140"/>
                  </a:lnTo>
                  <a:lnTo>
                    <a:pt x="957" y="137"/>
                  </a:lnTo>
                  <a:lnTo>
                    <a:pt x="962" y="130"/>
                  </a:lnTo>
                  <a:lnTo>
                    <a:pt x="966" y="130"/>
                  </a:lnTo>
                  <a:lnTo>
                    <a:pt x="971" y="133"/>
                  </a:lnTo>
                  <a:lnTo>
                    <a:pt x="976" y="133"/>
                  </a:lnTo>
                  <a:lnTo>
                    <a:pt x="978" y="130"/>
                  </a:lnTo>
                  <a:lnTo>
                    <a:pt x="976" y="130"/>
                  </a:lnTo>
                  <a:lnTo>
                    <a:pt x="976" y="130"/>
                  </a:lnTo>
                  <a:lnTo>
                    <a:pt x="971" y="130"/>
                  </a:lnTo>
                  <a:lnTo>
                    <a:pt x="971" y="130"/>
                  </a:lnTo>
                  <a:lnTo>
                    <a:pt x="966" y="128"/>
                  </a:lnTo>
                  <a:lnTo>
                    <a:pt x="966" y="125"/>
                  </a:lnTo>
                  <a:lnTo>
                    <a:pt x="964" y="130"/>
                  </a:lnTo>
                  <a:lnTo>
                    <a:pt x="964" y="125"/>
                  </a:lnTo>
                  <a:lnTo>
                    <a:pt x="966" y="125"/>
                  </a:lnTo>
                  <a:lnTo>
                    <a:pt x="962" y="128"/>
                  </a:lnTo>
                  <a:lnTo>
                    <a:pt x="952" y="125"/>
                  </a:lnTo>
                  <a:lnTo>
                    <a:pt x="945" y="121"/>
                  </a:lnTo>
                  <a:lnTo>
                    <a:pt x="943" y="116"/>
                  </a:lnTo>
                  <a:lnTo>
                    <a:pt x="938" y="114"/>
                  </a:lnTo>
                  <a:lnTo>
                    <a:pt x="933" y="116"/>
                  </a:lnTo>
                  <a:lnTo>
                    <a:pt x="929" y="114"/>
                  </a:lnTo>
                  <a:lnTo>
                    <a:pt x="926" y="111"/>
                  </a:lnTo>
                  <a:lnTo>
                    <a:pt x="919" y="114"/>
                  </a:lnTo>
                  <a:lnTo>
                    <a:pt x="915" y="111"/>
                  </a:lnTo>
                  <a:lnTo>
                    <a:pt x="917" y="107"/>
                  </a:lnTo>
                  <a:lnTo>
                    <a:pt x="919" y="104"/>
                  </a:lnTo>
                  <a:lnTo>
                    <a:pt x="924" y="97"/>
                  </a:lnTo>
                  <a:lnTo>
                    <a:pt x="926" y="92"/>
                  </a:lnTo>
                  <a:lnTo>
                    <a:pt x="926" y="92"/>
                  </a:lnTo>
                  <a:lnTo>
                    <a:pt x="926" y="90"/>
                  </a:lnTo>
                  <a:lnTo>
                    <a:pt x="924" y="90"/>
                  </a:lnTo>
                  <a:lnTo>
                    <a:pt x="922" y="88"/>
                  </a:lnTo>
                  <a:lnTo>
                    <a:pt x="924" y="83"/>
                  </a:lnTo>
                  <a:lnTo>
                    <a:pt x="922" y="76"/>
                  </a:lnTo>
                  <a:lnTo>
                    <a:pt x="922" y="73"/>
                  </a:lnTo>
                  <a:lnTo>
                    <a:pt x="924" y="73"/>
                  </a:lnTo>
                  <a:lnTo>
                    <a:pt x="924" y="69"/>
                  </a:lnTo>
                  <a:lnTo>
                    <a:pt x="926" y="69"/>
                  </a:lnTo>
                  <a:lnTo>
                    <a:pt x="924" y="62"/>
                  </a:lnTo>
                  <a:lnTo>
                    <a:pt x="929" y="69"/>
                  </a:lnTo>
                  <a:lnTo>
                    <a:pt x="933" y="71"/>
                  </a:lnTo>
                  <a:lnTo>
                    <a:pt x="936" y="73"/>
                  </a:lnTo>
                  <a:lnTo>
                    <a:pt x="938" y="69"/>
                  </a:lnTo>
                  <a:lnTo>
                    <a:pt x="938" y="73"/>
                  </a:lnTo>
                  <a:lnTo>
                    <a:pt x="943" y="73"/>
                  </a:lnTo>
                  <a:lnTo>
                    <a:pt x="945" y="76"/>
                  </a:lnTo>
                  <a:lnTo>
                    <a:pt x="948" y="81"/>
                  </a:lnTo>
                  <a:lnTo>
                    <a:pt x="948" y="83"/>
                  </a:lnTo>
                  <a:lnTo>
                    <a:pt x="957" y="81"/>
                  </a:lnTo>
                  <a:lnTo>
                    <a:pt x="962" y="78"/>
                  </a:lnTo>
                  <a:lnTo>
                    <a:pt x="962" y="76"/>
                  </a:lnTo>
                  <a:lnTo>
                    <a:pt x="959" y="73"/>
                  </a:lnTo>
                  <a:lnTo>
                    <a:pt x="957" y="69"/>
                  </a:lnTo>
                  <a:lnTo>
                    <a:pt x="952" y="66"/>
                  </a:lnTo>
                  <a:lnTo>
                    <a:pt x="955" y="59"/>
                  </a:lnTo>
                  <a:lnTo>
                    <a:pt x="957" y="62"/>
                  </a:lnTo>
                  <a:lnTo>
                    <a:pt x="962" y="59"/>
                  </a:lnTo>
                  <a:lnTo>
                    <a:pt x="962" y="57"/>
                  </a:lnTo>
                  <a:lnTo>
                    <a:pt x="966" y="55"/>
                  </a:lnTo>
                  <a:lnTo>
                    <a:pt x="966" y="55"/>
                  </a:lnTo>
                  <a:lnTo>
                    <a:pt x="952" y="55"/>
                  </a:lnTo>
                  <a:lnTo>
                    <a:pt x="945" y="50"/>
                  </a:lnTo>
                  <a:lnTo>
                    <a:pt x="933" y="43"/>
                  </a:lnTo>
                  <a:lnTo>
                    <a:pt x="931" y="40"/>
                  </a:lnTo>
                  <a:lnTo>
                    <a:pt x="915" y="29"/>
                  </a:lnTo>
                  <a:lnTo>
                    <a:pt x="912" y="29"/>
                  </a:lnTo>
                  <a:lnTo>
                    <a:pt x="910" y="29"/>
                  </a:lnTo>
                  <a:lnTo>
                    <a:pt x="907" y="22"/>
                  </a:lnTo>
                  <a:lnTo>
                    <a:pt x="893" y="17"/>
                  </a:lnTo>
                  <a:lnTo>
                    <a:pt x="896" y="14"/>
                  </a:lnTo>
                  <a:lnTo>
                    <a:pt x="891" y="17"/>
                  </a:lnTo>
                  <a:lnTo>
                    <a:pt x="886" y="14"/>
                  </a:lnTo>
                  <a:lnTo>
                    <a:pt x="886" y="17"/>
                  </a:lnTo>
                  <a:lnTo>
                    <a:pt x="881" y="14"/>
                  </a:lnTo>
                  <a:lnTo>
                    <a:pt x="874" y="10"/>
                  </a:lnTo>
                  <a:lnTo>
                    <a:pt x="872" y="10"/>
                  </a:lnTo>
                  <a:lnTo>
                    <a:pt x="877" y="12"/>
                  </a:lnTo>
                  <a:lnTo>
                    <a:pt x="877" y="14"/>
                  </a:lnTo>
                  <a:lnTo>
                    <a:pt x="870" y="12"/>
                  </a:lnTo>
                  <a:lnTo>
                    <a:pt x="863" y="19"/>
                  </a:lnTo>
                  <a:lnTo>
                    <a:pt x="853" y="5"/>
                  </a:lnTo>
                  <a:lnTo>
                    <a:pt x="844" y="0"/>
                  </a:lnTo>
                  <a:lnTo>
                    <a:pt x="841" y="0"/>
                  </a:lnTo>
                  <a:lnTo>
                    <a:pt x="839" y="5"/>
                  </a:lnTo>
                  <a:lnTo>
                    <a:pt x="841" y="10"/>
                  </a:lnTo>
                  <a:lnTo>
                    <a:pt x="839" y="10"/>
                  </a:lnTo>
                  <a:lnTo>
                    <a:pt x="839" y="10"/>
                  </a:lnTo>
                  <a:lnTo>
                    <a:pt x="829" y="10"/>
                  </a:lnTo>
                  <a:lnTo>
                    <a:pt x="829" y="10"/>
                  </a:lnTo>
                  <a:lnTo>
                    <a:pt x="827" y="10"/>
                  </a:lnTo>
                  <a:lnTo>
                    <a:pt x="822" y="5"/>
                  </a:lnTo>
                  <a:lnTo>
                    <a:pt x="818" y="10"/>
                  </a:lnTo>
                  <a:lnTo>
                    <a:pt x="811" y="5"/>
                  </a:lnTo>
                  <a:lnTo>
                    <a:pt x="811" y="0"/>
                  </a:lnTo>
                  <a:lnTo>
                    <a:pt x="806" y="3"/>
                  </a:lnTo>
                  <a:lnTo>
                    <a:pt x="806" y="3"/>
                  </a:lnTo>
                  <a:lnTo>
                    <a:pt x="801" y="0"/>
                  </a:lnTo>
                  <a:lnTo>
                    <a:pt x="796" y="0"/>
                  </a:lnTo>
                  <a:lnTo>
                    <a:pt x="794" y="0"/>
                  </a:lnTo>
                  <a:lnTo>
                    <a:pt x="794" y="5"/>
                  </a:lnTo>
                  <a:lnTo>
                    <a:pt x="789" y="10"/>
                  </a:lnTo>
                  <a:lnTo>
                    <a:pt x="789" y="17"/>
                  </a:lnTo>
                  <a:lnTo>
                    <a:pt x="789" y="22"/>
                  </a:lnTo>
                  <a:lnTo>
                    <a:pt x="787" y="24"/>
                  </a:lnTo>
                  <a:lnTo>
                    <a:pt x="787" y="24"/>
                  </a:lnTo>
                  <a:lnTo>
                    <a:pt x="782" y="31"/>
                  </a:lnTo>
                  <a:lnTo>
                    <a:pt x="785" y="38"/>
                  </a:lnTo>
                  <a:lnTo>
                    <a:pt x="785" y="40"/>
                  </a:lnTo>
                  <a:lnTo>
                    <a:pt x="782" y="43"/>
                  </a:lnTo>
                  <a:lnTo>
                    <a:pt x="782" y="40"/>
                  </a:lnTo>
                  <a:lnTo>
                    <a:pt x="778" y="40"/>
                  </a:lnTo>
                  <a:lnTo>
                    <a:pt x="766" y="38"/>
                  </a:lnTo>
                  <a:lnTo>
                    <a:pt x="766" y="40"/>
                  </a:lnTo>
                  <a:lnTo>
                    <a:pt x="763" y="40"/>
                  </a:lnTo>
                  <a:lnTo>
                    <a:pt x="761" y="38"/>
                  </a:lnTo>
                  <a:lnTo>
                    <a:pt x="759" y="40"/>
                  </a:lnTo>
                  <a:lnTo>
                    <a:pt x="756" y="38"/>
                  </a:lnTo>
                  <a:lnTo>
                    <a:pt x="749" y="29"/>
                  </a:lnTo>
                  <a:lnTo>
                    <a:pt x="747" y="29"/>
                  </a:lnTo>
                  <a:lnTo>
                    <a:pt x="735" y="36"/>
                  </a:lnTo>
                  <a:lnTo>
                    <a:pt x="728" y="33"/>
                  </a:lnTo>
                  <a:lnTo>
                    <a:pt x="726" y="36"/>
                  </a:lnTo>
                  <a:lnTo>
                    <a:pt x="723" y="36"/>
                  </a:lnTo>
                  <a:lnTo>
                    <a:pt x="718" y="38"/>
                  </a:lnTo>
                  <a:lnTo>
                    <a:pt x="716" y="38"/>
                  </a:lnTo>
                  <a:lnTo>
                    <a:pt x="718" y="29"/>
                  </a:lnTo>
                  <a:lnTo>
                    <a:pt x="714" y="24"/>
                  </a:lnTo>
                  <a:lnTo>
                    <a:pt x="714" y="24"/>
                  </a:lnTo>
                  <a:lnTo>
                    <a:pt x="711" y="24"/>
                  </a:lnTo>
                  <a:lnTo>
                    <a:pt x="709" y="29"/>
                  </a:lnTo>
                  <a:lnTo>
                    <a:pt x="704" y="29"/>
                  </a:lnTo>
                  <a:lnTo>
                    <a:pt x="697" y="26"/>
                  </a:lnTo>
                  <a:lnTo>
                    <a:pt x="695" y="31"/>
                  </a:lnTo>
                  <a:lnTo>
                    <a:pt x="697" y="40"/>
                  </a:lnTo>
                  <a:lnTo>
                    <a:pt x="688" y="45"/>
                  </a:lnTo>
                  <a:lnTo>
                    <a:pt x="688" y="52"/>
                  </a:lnTo>
                  <a:lnTo>
                    <a:pt x="683" y="50"/>
                  </a:lnTo>
                  <a:lnTo>
                    <a:pt x="681" y="43"/>
                  </a:lnTo>
                  <a:lnTo>
                    <a:pt x="676" y="40"/>
                  </a:lnTo>
                  <a:lnTo>
                    <a:pt x="678" y="45"/>
                  </a:lnTo>
                  <a:lnTo>
                    <a:pt x="678" y="55"/>
                  </a:lnTo>
                  <a:lnTo>
                    <a:pt x="676" y="55"/>
                  </a:lnTo>
                  <a:lnTo>
                    <a:pt x="676" y="55"/>
                  </a:lnTo>
                  <a:lnTo>
                    <a:pt x="676" y="62"/>
                  </a:lnTo>
                  <a:lnTo>
                    <a:pt x="671" y="69"/>
                  </a:lnTo>
                  <a:lnTo>
                    <a:pt x="669" y="71"/>
                  </a:lnTo>
                  <a:lnTo>
                    <a:pt x="662" y="71"/>
                  </a:lnTo>
                  <a:lnTo>
                    <a:pt x="662" y="73"/>
                  </a:lnTo>
                  <a:lnTo>
                    <a:pt x="664" y="76"/>
                  </a:lnTo>
                  <a:lnTo>
                    <a:pt x="664" y="81"/>
                  </a:lnTo>
                  <a:lnTo>
                    <a:pt x="666" y="81"/>
                  </a:lnTo>
                  <a:lnTo>
                    <a:pt x="666" y="83"/>
                  </a:lnTo>
                  <a:lnTo>
                    <a:pt x="669" y="83"/>
                  </a:lnTo>
                  <a:lnTo>
                    <a:pt x="671" y="88"/>
                  </a:lnTo>
                  <a:lnTo>
                    <a:pt x="676" y="88"/>
                  </a:lnTo>
                  <a:lnTo>
                    <a:pt x="676" y="88"/>
                  </a:lnTo>
                  <a:lnTo>
                    <a:pt x="685" y="92"/>
                  </a:lnTo>
                  <a:lnTo>
                    <a:pt x="690" y="99"/>
                  </a:lnTo>
                  <a:lnTo>
                    <a:pt x="690" y="107"/>
                  </a:lnTo>
                  <a:lnTo>
                    <a:pt x="681" y="123"/>
                  </a:lnTo>
                  <a:lnTo>
                    <a:pt x="676" y="123"/>
                  </a:lnTo>
                  <a:lnTo>
                    <a:pt x="671" y="130"/>
                  </a:lnTo>
                  <a:lnTo>
                    <a:pt x="666" y="135"/>
                  </a:lnTo>
                  <a:lnTo>
                    <a:pt x="666" y="137"/>
                  </a:lnTo>
                  <a:lnTo>
                    <a:pt x="662" y="140"/>
                  </a:lnTo>
                  <a:lnTo>
                    <a:pt x="655" y="142"/>
                  </a:lnTo>
                  <a:lnTo>
                    <a:pt x="652" y="133"/>
                  </a:lnTo>
                  <a:lnTo>
                    <a:pt x="650" y="130"/>
                  </a:lnTo>
                  <a:lnTo>
                    <a:pt x="643" y="130"/>
                  </a:lnTo>
                  <a:lnTo>
                    <a:pt x="643" y="130"/>
                  </a:lnTo>
                  <a:lnTo>
                    <a:pt x="648" y="135"/>
                  </a:lnTo>
                  <a:lnTo>
                    <a:pt x="648" y="137"/>
                  </a:lnTo>
                  <a:lnTo>
                    <a:pt x="645" y="140"/>
                  </a:lnTo>
                  <a:lnTo>
                    <a:pt x="648" y="144"/>
                  </a:lnTo>
                  <a:lnTo>
                    <a:pt x="652" y="149"/>
                  </a:lnTo>
                  <a:lnTo>
                    <a:pt x="655" y="151"/>
                  </a:lnTo>
                  <a:lnTo>
                    <a:pt x="657" y="149"/>
                  </a:lnTo>
                  <a:lnTo>
                    <a:pt x="662" y="149"/>
                  </a:lnTo>
                  <a:lnTo>
                    <a:pt x="657" y="154"/>
                  </a:lnTo>
                  <a:lnTo>
                    <a:pt x="657" y="156"/>
                  </a:lnTo>
                  <a:lnTo>
                    <a:pt x="657" y="159"/>
                  </a:lnTo>
                  <a:lnTo>
                    <a:pt x="664" y="161"/>
                  </a:lnTo>
                  <a:lnTo>
                    <a:pt x="662" y="168"/>
                  </a:lnTo>
                  <a:lnTo>
                    <a:pt x="652" y="173"/>
                  </a:lnTo>
                  <a:lnTo>
                    <a:pt x="657" y="180"/>
                  </a:lnTo>
                  <a:lnTo>
                    <a:pt x="652" y="187"/>
                  </a:lnTo>
                  <a:lnTo>
                    <a:pt x="648" y="189"/>
                  </a:lnTo>
                  <a:lnTo>
                    <a:pt x="643" y="194"/>
                  </a:lnTo>
                  <a:lnTo>
                    <a:pt x="643" y="201"/>
                  </a:lnTo>
                  <a:lnTo>
                    <a:pt x="648" y="210"/>
                  </a:lnTo>
                  <a:lnTo>
                    <a:pt x="645" y="215"/>
                  </a:lnTo>
                  <a:lnTo>
                    <a:pt x="643" y="218"/>
                  </a:lnTo>
                  <a:lnTo>
                    <a:pt x="648" y="220"/>
                  </a:lnTo>
                  <a:lnTo>
                    <a:pt x="643" y="225"/>
                  </a:lnTo>
                  <a:lnTo>
                    <a:pt x="643" y="229"/>
                  </a:lnTo>
                  <a:lnTo>
                    <a:pt x="648" y="229"/>
                  </a:lnTo>
                  <a:lnTo>
                    <a:pt x="652" y="227"/>
                  </a:lnTo>
                  <a:lnTo>
                    <a:pt x="652" y="234"/>
                  </a:lnTo>
                  <a:lnTo>
                    <a:pt x="650" y="236"/>
                  </a:lnTo>
                  <a:lnTo>
                    <a:pt x="648" y="239"/>
                  </a:lnTo>
                  <a:lnTo>
                    <a:pt x="648" y="246"/>
                  </a:lnTo>
                  <a:lnTo>
                    <a:pt x="645" y="253"/>
                  </a:lnTo>
                  <a:lnTo>
                    <a:pt x="645" y="258"/>
                  </a:lnTo>
                  <a:lnTo>
                    <a:pt x="643" y="258"/>
                  </a:lnTo>
                  <a:lnTo>
                    <a:pt x="643" y="258"/>
                  </a:lnTo>
                  <a:lnTo>
                    <a:pt x="643" y="270"/>
                  </a:lnTo>
                  <a:lnTo>
                    <a:pt x="648" y="270"/>
                  </a:lnTo>
                  <a:lnTo>
                    <a:pt x="640" y="277"/>
                  </a:lnTo>
                  <a:lnTo>
                    <a:pt x="645" y="284"/>
                  </a:lnTo>
                  <a:lnTo>
                    <a:pt x="645" y="286"/>
                  </a:lnTo>
                  <a:lnTo>
                    <a:pt x="648" y="291"/>
                  </a:lnTo>
                  <a:lnTo>
                    <a:pt x="645" y="288"/>
                  </a:lnTo>
                  <a:lnTo>
                    <a:pt x="648" y="291"/>
                  </a:lnTo>
                  <a:lnTo>
                    <a:pt x="648" y="296"/>
                  </a:lnTo>
                  <a:lnTo>
                    <a:pt x="640" y="296"/>
                  </a:lnTo>
                  <a:lnTo>
                    <a:pt x="638" y="298"/>
                  </a:lnTo>
                  <a:lnTo>
                    <a:pt x="631" y="303"/>
                  </a:lnTo>
                  <a:lnTo>
                    <a:pt x="626" y="303"/>
                  </a:lnTo>
                  <a:lnTo>
                    <a:pt x="626" y="305"/>
                  </a:lnTo>
                  <a:lnTo>
                    <a:pt x="622" y="310"/>
                  </a:lnTo>
                  <a:lnTo>
                    <a:pt x="622" y="310"/>
                  </a:lnTo>
                  <a:lnTo>
                    <a:pt x="619" y="310"/>
                  </a:lnTo>
                  <a:lnTo>
                    <a:pt x="619" y="303"/>
                  </a:lnTo>
                  <a:lnTo>
                    <a:pt x="612" y="303"/>
                  </a:lnTo>
                  <a:lnTo>
                    <a:pt x="610" y="305"/>
                  </a:lnTo>
                  <a:lnTo>
                    <a:pt x="610" y="310"/>
                  </a:lnTo>
                  <a:lnTo>
                    <a:pt x="607" y="312"/>
                  </a:lnTo>
                  <a:lnTo>
                    <a:pt x="596" y="319"/>
                  </a:lnTo>
                  <a:lnTo>
                    <a:pt x="591" y="319"/>
                  </a:lnTo>
                  <a:lnTo>
                    <a:pt x="586" y="321"/>
                  </a:lnTo>
                  <a:lnTo>
                    <a:pt x="579" y="321"/>
                  </a:lnTo>
                  <a:lnTo>
                    <a:pt x="577" y="321"/>
                  </a:lnTo>
                  <a:lnTo>
                    <a:pt x="577" y="326"/>
                  </a:lnTo>
                  <a:lnTo>
                    <a:pt x="577" y="329"/>
                  </a:lnTo>
                  <a:lnTo>
                    <a:pt x="577" y="329"/>
                  </a:lnTo>
                  <a:lnTo>
                    <a:pt x="579" y="336"/>
                  </a:lnTo>
                  <a:lnTo>
                    <a:pt x="577" y="338"/>
                  </a:lnTo>
                  <a:lnTo>
                    <a:pt x="577" y="343"/>
                  </a:lnTo>
                  <a:lnTo>
                    <a:pt x="572" y="345"/>
                  </a:lnTo>
                  <a:lnTo>
                    <a:pt x="567" y="345"/>
                  </a:lnTo>
                  <a:lnTo>
                    <a:pt x="565" y="347"/>
                  </a:lnTo>
                  <a:lnTo>
                    <a:pt x="567" y="352"/>
                  </a:lnTo>
                  <a:lnTo>
                    <a:pt x="567" y="352"/>
                  </a:lnTo>
                  <a:lnTo>
                    <a:pt x="563" y="352"/>
                  </a:lnTo>
                  <a:lnTo>
                    <a:pt x="563" y="355"/>
                  </a:lnTo>
                  <a:lnTo>
                    <a:pt x="555" y="357"/>
                  </a:lnTo>
                  <a:lnTo>
                    <a:pt x="553" y="355"/>
                  </a:lnTo>
                  <a:lnTo>
                    <a:pt x="553" y="357"/>
                  </a:lnTo>
                  <a:lnTo>
                    <a:pt x="548" y="364"/>
                  </a:lnTo>
                  <a:lnTo>
                    <a:pt x="548" y="371"/>
                  </a:lnTo>
                  <a:lnTo>
                    <a:pt x="551" y="376"/>
                  </a:lnTo>
                  <a:lnTo>
                    <a:pt x="560" y="376"/>
                  </a:lnTo>
                  <a:lnTo>
                    <a:pt x="560" y="378"/>
                  </a:lnTo>
                  <a:lnTo>
                    <a:pt x="563" y="381"/>
                  </a:lnTo>
                  <a:lnTo>
                    <a:pt x="563" y="385"/>
                  </a:lnTo>
                  <a:lnTo>
                    <a:pt x="567" y="390"/>
                  </a:lnTo>
                  <a:lnTo>
                    <a:pt x="567" y="397"/>
                  </a:lnTo>
                  <a:lnTo>
                    <a:pt x="565" y="397"/>
                  </a:lnTo>
                  <a:lnTo>
                    <a:pt x="563" y="399"/>
                  </a:lnTo>
                  <a:lnTo>
                    <a:pt x="558" y="399"/>
                  </a:lnTo>
                  <a:lnTo>
                    <a:pt x="558" y="402"/>
                  </a:lnTo>
                  <a:lnTo>
                    <a:pt x="553" y="402"/>
                  </a:lnTo>
                  <a:lnTo>
                    <a:pt x="553" y="399"/>
                  </a:lnTo>
                  <a:lnTo>
                    <a:pt x="546" y="399"/>
                  </a:lnTo>
                  <a:lnTo>
                    <a:pt x="544" y="399"/>
                  </a:lnTo>
                  <a:lnTo>
                    <a:pt x="541" y="402"/>
                  </a:lnTo>
                  <a:lnTo>
                    <a:pt x="541" y="407"/>
                  </a:lnTo>
                  <a:lnTo>
                    <a:pt x="537" y="411"/>
                  </a:lnTo>
                  <a:lnTo>
                    <a:pt x="529" y="425"/>
                  </a:lnTo>
                  <a:lnTo>
                    <a:pt x="527" y="430"/>
                  </a:lnTo>
                  <a:lnTo>
                    <a:pt x="529" y="435"/>
                  </a:lnTo>
                  <a:lnTo>
                    <a:pt x="525" y="444"/>
                  </a:lnTo>
                  <a:lnTo>
                    <a:pt x="527" y="447"/>
                  </a:lnTo>
                  <a:lnTo>
                    <a:pt x="532" y="447"/>
                  </a:lnTo>
                  <a:lnTo>
                    <a:pt x="539" y="449"/>
                  </a:lnTo>
                  <a:lnTo>
                    <a:pt x="544" y="449"/>
                  </a:lnTo>
                  <a:lnTo>
                    <a:pt x="546" y="454"/>
                  </a:lnTo>
                  <a:lnTo>
                    <a:pt x="551" y="461"/>
                  </a:lnTo>
                  <a:lnTo>
                    <a:pt x="548" y="466"/>
                  </a:lnTo>
                  <a:lnTo>
                    <a:pt x="548" y="463"/>
                  </a:lnTo>
                  <a:lnTo>
                    <a:pt x="546" y="468"/>
                  </a:lnTo>
                  <a:lnTo>
                    <a:pt x="546" y="477"/>
                  </a:lnTo>
                  <a:lnTo>
                    <a:pt x="551" y="480"/>
                  </a:lnTo>
                  <a:lnTo>
                    <a:pt x="546" y="487"/>
                  </a:lnTo>
                  <a:lnTo>
                    <a:pt x="539" y="482"/>
                  </a:lnTo>
                  <a:lnTo>
                    <a:pt x="539" y="487"/>
                  </a:lnTo>
                  <a:lnTo>
                    <a:pt x="537" y="489"/>
                  </a:lnTo>
                  <a:lnTo>
                    <a:pt x="527" y="487"/>
                  </a:lnTo>
                  <a:lnTo>
                    <a:pt x="520" y="487"/>
                  </a:lnTo>
                  <a:lnTo>
                    <a:pt x="515" y="496"/>
                  </a:lnTo>
                  <a:lnTo>
                    <a:pt x="513" y="499"/>
                  </a:lnTo>
                  <a:lnTo>
                    <a:pt x="518" y="501"/>
                  </a:lnTo>
                  <a:lnTo>
                    <a:pt x="515" y="506"/>
                  </a:lnTo>
                  <a:lnTo>
                    <a:pt x="520" y="503"/>
                  </a:lnTo>
                  <a:lnTo>
                    <a:pt x="520" y="508"/>
                  </a:lnTo>
                  <a:lnTo>
                    <a:pt x="520" y="513"/>
                  </a:lnTo>
                  <a:lnTo>
                    <a:pt x="525" y="520"/>
                  </a:lnTo>
                  <a:lnTo>
                    <a:pt x="522" y="522"/>
                  </a:lnTo>
                  <a:lnTo>
                    <a:pt x="520" y="520"/>
                  </a:lnTo>
                  <a:lnTo>
                    <a:pt x="520" y="525"/>
                  </a:lnTo>
                  <a:lnTo>
                    <a:pt x="515" y="529"/>
                  </a:lnTo>
                  <a:lnTo>
                    <a:pt x="518" y="529"/>
                  </a:lnTo>
                  <a:lnTo>
                    <a:pt x="520" y="527"/>
                  </a:lnTo>
                  <a:lnTo>
                    <a:pt x="525" y="529"/>
                  </a:lnTo>
                  <a:lnTo>
                    <a:pt x="532" y="525"/>
                  </a:lnTo>
                  <a:lnTo>
                    <a:pt x="532" y="520"/>
                  </a:lnTo>
                  <a:lnTo>
                    <a:pt x="534" y="520"/>
                  </a:lnTo>
                  <a:lnTo>
                    <a:pt x="534" y="525"/>
                  </a:lnTo>
                  <a:lnTo>
                    <a:pt x="529" y="534"/>
                  </a:lnTo>
                  <a:lnTo>
                    <a:pt x="539" y="534"/>
                  </a:lnTo>
                  <a:lnTo>
                    <a:pt x="539" y="539"/>
                  </a:lnTo>
                  <a:lnTo>
                    <a:pt x="541" y="539"/>
                  </a:lnTo>
                  <a:lnTo>
                    <a:pt x="537" y="555"/>
                  </a:lnTo>
                  <a:lnTo>
                    <a:pt x="537" y="558"/>
                  </a:lnTo>
                  <a:lnTo>
                    <a:pt x="534" y="555"/>
                  </a:lnTo>
                  <a:lnTo>
                    <a:pt x="532" y="560"/>
                  </a:lnTo>
                  <a:lnTo>
                    <a:pt x="529" y="562"/>
                  </a:lnTo>
                  <a:lnTo>
                    <a:pt x="527" y="567"/>
                  </a:lnTo>
                  <a:lnTo>
                    <a:pt x="522" y="567"/>
                  </a:lnTo>
                  <a:lnTo>
                    <a:pt x="520" y="572"/>
                  </a:lnTo>
                  <a:lnTo>
                    <a:pt x="518" y="572"/>
                  </a:lnTo>
                  <a:lnTo>
                    <a:pt x="513" y="572"/>
                  </a:lnTo>
                  <a:lnTo>
                    <a:pt x="506" y="572"/>
                  </a:lnTo>
                  <a:lnTo>
                    <a:pt x="501" y="572"/>
                  </a:lnTo>
                  <a:lnTo>
                    <a:pt x="501" y="577"/>
                  </a:lnTo>
                  <a:lnTo>
                    <a:pt x="506" y="586"/>
                  </a:lnTo>
                  <a:lnTo>
                    <a:pt x="506" y="588"/>
                  </a:lnTo>
                  <a:lnTo>
                    <a:pt x="501" y="588"/>
                  </a:lnTo>
                  <a:lnTo>
                    <a:pt x="496" y="593"/>
                  </a:lnTo>
                  <a:lnTo>
                    <a:pt x="496" y="595"/>
                  </a:lnTo>
                  <a:lnTo>
                    <a:pt x="492" y="600"/>
                  </a:lnTo>
                  <a:lnTo>
                    <a:pt x="485" y="595"/>
                  </a:lnTo>
                  <a:lnTo>
                    <a:pt x="477" y="600"/>
                  </a:lnTo>
                  <a:lnTo>
                    <a:pt x="473" y="595"/>
                  </a:lnTo>
                  <a:lnTo>
                    <a:pt x="468" y="600"/>
                  </a:lnTo>
                  <a:lnTo>
                    <a:pt x="463" y="595"/>
                  </a:lnTo>
                  <a:lnTo>
                    <a:pt x="459" y="595"/>
                  </a:lnTo>
                  <a:lnTo>
                    <a:pt x="454" y="598"/>
                  </a:lnTo>
                  <a:lnTo>
                    <a:pt x="449" y="598"/>
                  </a:lnTo>
                  <a:lnTo>
                    <a:pt x="440" y="603"/>
                  </a:lnTo>
                  <a:lnTo>
                    <a:pt x="437" y="600"/>
                  </a:lnTo>
                  <a:lnTo>
                    <a:pt x="440" y="603"/>
                  </a:lnTo>
                  <a:lnTo>
                    <a:pt x="433" y="610"/>
                  </a:lnTo>
                  <a:lnTo>
                    <a:pt x="440" y="614"/>
                  </a:lnTo>
                  <a:lnTo>
                    <a:pt x="440" y="619"/>
                  </a:lnTo>
                  <a:lnTo>
                    <a:pt x="444" y="619"/>
                  </a:lnTo>
                  <a:lnTo>
                    <a:pt x="444" y="624"/>
                  </a:lnTo>
                  <a:lnTo>
                    <a:pt x="435" y="626"/>
                  </a:lnTo>
                  <a:lnTo>
                    <a:pt x="433" y="621"/>
                  </a:lnTo>
                  <a:lnTo>
                    <a:pt x="430" y="621"/>
                  </a:lnTo>
                  <a:lnTo>
                    <a:pt x="428" y="626"/>
                  </a:lnTo>
                  <a:lnTo>
                    <a:pt x="426" y="629"/>
                  </a:lnTo>
                  <a:lnTo>
                    <a:pt x="428" y="629"/>
                  </a:lnTo>
                  <a:lnTo>
                    <a:pt x="426" y="631"/>
                  </a:lnTo>
                  <a:lnTo>
                    <a:pt x="423" y="633"/>
                  </a:lnTo>
                  <a:lnTo>
                    <a:pt x="414" y="626"/>
                  </a:lnTo>
                  <a:lnTo>
                    <a:pt x="411" y="629"/>
                  </a:lnTo>
                  <a:lnTo>
                    <a:pt x="411" y="631"/>
                  </a:lnTo>
                  <a:lnTo>
                    <a:pt x="407" y="629"/>
                  </a:lnTo>
                  <a:lnTo>
                    <a:pt x="402" y="629"/>
                  </a:lnTo>
                  <a:lnTo>
                    <a:pt x="400" y="629"/>
                  </a:lnTo>
                  <a:lnTo>
                    <a:pt x="402" y="636"/>
                  </a:lnTo>
                  <a:lnTo>
                    <a:pt x="402" y="638"/>
                  </a:lnTo>
                  <a:lnTo>
                    <a:pt x="397" y="633"/>
                  </a:lnTo>
                  <a:lnTo>
                    <a:pt x="395" y="629"/>
                  </a:lnTo>
                  <a:lnTo>
                    <a:pt x="390" y="626"/>
                  </a:lnTo>
                  <a:lnTo>
                    <a:pt x="388" y="629"/>
                  </a:lnTo>
                  <a:lnTo>
                    <a:pt x="385" y="629"/>
                  </a:lnTo>
                  <a:lnTo>
                    <a:pt x="378" y="621"/>
                  </a:lnTo>
                  <a:lnTo>
                    <a:pt x="376" y="621"/>
                  </a:lnTo>
                  <a:lnTo>
                    <a:pt x="371" y="621"/>
                  </a:lnTo>
                  <a:lnTo>
                    <a:pt x="371" y="619"/>
                  </a:lnTo>
                  <a:lnTo>
                    <a:pt x="366" y="619"/>
                  </a:lnTo>
                  <a:lnTo>
                    <a:pt x="366" y="614"/>
                  </a:lnTo>
                  <a:lnTo>
                    <a:pt x="366" y="614"/>
                  </a:lnTo>
                  <a:lnTo>
                    <a:pt x="362" y="614"/>
                  </a:lnTo>
                  <a:lnTo>
                    <a:pt x="362" y="617"/>
                  </a:lnTo>
                  <a:lnTo>
                    <a:pt x="364" y="619"/>
                  </a:lnTo>
                  <a:lnTo>
                    <a:pt x="362" y="626"/>
                  </a:lnTo>
                  <a:lnTo>
                    <a:pt x="357" y="626"/>
                  </a:lnTo>
                  <a:lnTo>
                    <a:pt x="352" y="633"/>
                  </a:lnTo>
                  <a:lnTo>
                    <a:pt x="350" y="633"/>
                  </a:lnTo>
                  <a:lnTo>
                    <a:pt x="348" y="633"/>
                  </a:lnTo>
                  <a:lnTo>
                    <a:pt x="338" y="633"/>
                  </a:lnTo>
                  <a:lnTo>
                    <a:pt x="333" y="631"/>
                  </a:lnTo>
                  <a:lnTo>
                    <a:pt x="326" y="624"/>
                  </a:lnTo>
                  <a:lnTo>
                    <a:pt x="324" y="621"/>
                  </a:lnTo>
                  <a:lnTo>
                    <a:pt x="329" y="621"/>
                  </a:lnTo>
                  <a:lnTo>
                    <a:pt x="324" y="619"/>
                  </a:lnTo>
                  <a:lnTo>
                    <a:pt x="324" y="617"/>
                  </a:lnTo>
                  <a:lnTo>
                    <a:pt x="324" y="619"/>
                  </a:lnTo>
                  <a:lnTo>
                    <a:pt x="324" y="621"/>
                  </a:lnTo>
                  <a:lnTo>
                    <a:pt x="322" y="619"/>
                  </a:lnTo>
                  <a:lnTo>
                    <a:pt x="319" y="619"/>
                  </a:lnTo>
                  <a:lnTo>
                    <a:pt x="319" y="614"/>
                  </a:lnTo>
                  <a:lnTo>
                    <a:pt x="319" y="617"/>
                  </a:lnTo>
                  <a:lnTo>
                    <a:pt x="319" y="614"/>
                  </a:lnTo>
                  <a:lnTo>
                    <a:pt x="319" y="612"/>
                  </a:lnTo>
                  <a:lnTo>
                    <a:pt x="322" y="610"/>
                  </a:lnTo>
                  <a:lnTo>
                    <a:pt x="319" y="607"/>
                  </a:lnTo>
                  <a:lnTo>
                    <a:pt x="317" y="603"/>
                  </a:lnTo>
                  <a:lnTo>
                    <a:pt x="317" y="600"/>
                  </a:lnTo>
                  <a:lnTo>
                    <a:pt x="314" y="595"/>
                  </a:lnTo>
                  <a:lnTo>
                    <a:pt x="307" y="600"/>
                  </a:lnTo>
                  <a:lnTo>
                    <a:pt x="303" y="607"/>
                  </a:lnTo>
                  <a:lnTo>
                    <a:pt x="293" y="600"/>
                  </a:lnTo>
                  <a:lnTo>
                    <a:pt x="291" y="612"/>
                  </a:lnTo>
                  <a:lnTo>
                    <a:pt x="296" y="614"/>
                  </a:lnTo>
                  <a:lnTo>
                    <a:pt x="286" y="619"/>
                  </a:lnTo>
                  <a:lnTo>
                    <a:pt x="279" y="624"/>
                  </a:lnTo>
                  <a:lnTo>
                    <a:pt x="277" y="621"/>
                  </a:lnTo>
                  <a:lnTo>
                    <a:pt x="274" y="624"/>
                  </a:lnTo>
                  <a:lnTo>
                    <a:pt x="270" y="621"/>
                  </a:lnTo>
                  <a:lnTo>
                    <a:pt x="272" y="619"/>
                  </a:lnTo>
                  <a:lnTo>
                    <a:pt x="277" y="619"/>
                  </a:lnTo>
                  <a:lnTo>
                    <a:pt x="277" y="619"/>
                  </a:lnTo>
                  <a:lnTo>
                    <a:pt x="267" y="610"/>
                  </a:lnTo>
                  <a:lnTo>
                    <a:pt x="263" y="610"/>
                  </a:lnTo>
                  <a:lnTo>
                    <a:pt x="258" y="610"/>
                  </a:lnTo>
                  <a:lnTo>
                    <a:pt x="260" y="614"/>
                  </a:lnTo>
                  <a:lnTo>
                    <a:pt x="258" y="619"/>
                  </a:lnTo>
                  <a:lnTo>
                    <a:pt x="258" y="624"/>
                  </a:lnTo>
                  <a:lnTo>
                    <a:pt x="253" y="629"/>
                  </a:lnTo>
                  <a:lnTo>
                    <a:pt x="255" y="631"/>
                  </a:lnTo>
                  <a:lnTo>
                    <a:pt x="253" y="633"/>
                  </a:lnTo>
                  <a:lnTo>
                    <a:pt x="253" y="633"/>
                  </a:lnTo>
                  <a:lnTo>
                    <a:pt x="253" y="638"/>
                  </a:lnTo>
                  <a:lnTo>
                    <a:pt x="253" y="638"/>
                  </a:lnTo>
                  <a:lnTo>
                    <a:pt x="248" y="638"/>
                  </a:lnTo>
                  <a:lnTo>
                    <a:pt x="246" y="640"/>
                  </a:lnTo>
                  <a:lnTo>
                    <a:pt x="248" y="643"/>
                  </a:lnTo>
                  <a:lnTo>
                    <a:pt x="244" y="645"/>
                  </a:lnTo>
                  <a:lnTo>
                    <a:pt x="244" y="638"/>
                  </a:lnTo>
                  <a:lnTo>
                    <a:pt x="239" y="638"/>
                  </a:lnTo>
                  <a:lnTo>
                    <a:pt x="232" y="633"/>
                  </a:lnTo>
                  <a:lnTo>
                    <a:pt x="229" y="638"/>
                  </a:lnTo>
                  <a:lnTo>
                    <a:pt x="222" y="633"/>
                  </a:lnTo>
                  <a:lnTo>
                    <a:pt x="215" y="640"/>
                  </a:lnTo>
                  <a:lnTo>
                    <a:pt x="211" y="636"/>
                  </a:lnTo>
                  <a:lnTo>
                    <a:pt x="206" y="640"/>
                  </a:lnTo>
                  <a:lnTo>
                    <a:pt x="199" y="645"/>
                  </a:lnTo>
                  <a:lnTo>
                    <a:pt x="196" y="645"/>
                  </a:lnTo>
                  <a:lnTo>
                    <a:pt x="192" y="650"/>
                  </a:lnTo>
                  <a:lnTo>
                    <a:pt x="199" y="652"/>
                  </a:lnTo>
                  <a:lnTo>
                    <a:pt x="199" y="652"/>
                  </a:lnTo>
                  <a:lnTo>
                    <a:pt x="196" y="652"/>
                  </a:lnTo>
                  <a:lnTo>
                    <a:pt x="196" y="657"/>
                  </a:lnTo>
                  <a:lnTo>
                    <a:pt x="192" y="657"/>
                  </a:lnTo>
                  <a:lnTo>
                    <a:pt x="192" y="657"/>
                  </a:lnTo>
                  <a:lnTo>
                    <a:pt x="187" y="664"/>
                  </a:lnTo>
                  <a:lnTo>
                    <a:pt x="180" y="666"/>
                  </a:lnTo>
                  <a:lnTo>
                    <a:pt x="168" y="666"/>
                  </a:lnTo>
                  <a:lnTo>
                    <a:pt x="163" y="664"/>
                  </a:lnTo>
                  <a:lnTo>
                    <a:pt x="163" y="666"/>
                  </a:lnTo>
                  <a:lnTo>
                    <a:pt x="163" y="676"/>
                  </a:lnTo>
                  <a:lnTo>
                    <a:pt x="163" y="676"/>
                  </a:lnTo>
                  <a:lnTo>
                    <a:pt x="159" y="680"/>
                  </a:lnTo>
                  <a:lnTo>
                    <a:pt x="154" y="676"/>
                  </a:lnTo>
                  <a:lnTo>
                    <a:pt x="149" y="683"/>
                  </a:lnTo>
                  <a:lnTo>
                    <a:pt x="147" y="680"/>
                  </a:lnTo>
                  <a:lnTo>
                    <a:pt x="149" y="683"/>
                  </a:lnTo>
                  <a:lnTo>
                    <a:pt x="149" y="685"/>
                  </a:lnTo>
                  <a:lnTo>
                    <a:pt x="149" y="685"/>
                  </a:lnTo>
                  <a:lnTo>
                    <a:pt x="147" y="690"/>
                  </a:lnTo>
                  <a:lnTo>
                    <a:pt x="147" y="695"/>
                  </a:lnTo>
                  <a:lnTo>
                    <a:pt x="144" y="695"/>
                  </a:lnTo>
                  <a:lnTo>
                    <a:pt x="140" y="699"/>
                  </a:lnTo>
                  <a:lnTo>
                    <a:pt x="140" y="695"/>
                  </a:lnTo>
                  <a:lnTo>
                    <a:pt x="135" y="690"/>
                  </a:lnTo>
                  <a:lnTo>
                    <a:pt x="133" y="683"/>
                  </a:lnTo>
                  <a:lnTo>
                    <a:pt x="126" y="676"/>
                  </a:lnTo>
                  <a:lnTo>
                    <a:pt x="126" y="673"/>
                  </a:lnTo>
                  <a:lnTo>
                    <a:pt x="116" y="673"/>
                  </a:lnTo>
                  <a:lnTo>
                    <a:pt x="111" y="678"/>
                  </a:lnTo>
                  <a:lnTo>
                    <a:pt x="107" y="680"/>
                  </a:lnTo>
                  <a:lnTo>
                    <a:pt x="107" y="676"/>
                  </a:lnTo>
                  <a:lnTo>
                    <a:pt x="102" y="676"/>
                  </a:lnTo>
                  <a:lnTo>
                    <a:pt x="102" y="673"/>
                  </a:lnTo>
                  <a:lnTo>
                    <a:pt x="97" y="673"/>
                  </a:lnTo>
                  <a:lnTo>
                    <a:pt x="92" y="676"/>
                  </a:lnTo>
                  <a:lnTo>
                    <a:pt x="97" y="685"/>
                  </a:lnTo>
                  <a:lnTo>
                    <a:pt x="95" y="685"/>
                  </a:lnTo>
                  <a:lnTo>
                    <a:pt x="90" y="688"/>
                  </a:lnTo>
                  <a:lnTo>
                    <a:pt x="90" y="692"/>
                  </a:lnTo>
                  <a:lnTo>
                    <a:pt x="83" y="692"/>
                  </a:lnTo>
                  <a:lnTo>
                    <a:pt x="85" y="695"/>
                  </a:lnTo>
                  <a:lnTo>
                    <a:pt x="83" y="699"/>
                  </a:lnTo>
                  <a:lnTo>
                    <a:pt x="81" y="704"/>
                  </a:lnTo>
                  <a:lnTo>
                    <a:pt x="78" y="702"/>
                  </a:lnTo>
                  <a:lnTo>
                    <a:pt x="76" y="695"/>
                  </a:lnTo>
                  <a:lnTo>
                    <a:pt x="74" y="697"/>
                  </a:lnTo>
                  <a:lnTo>
                    <a:pt x="69" y="697"/>
                  </a:lnTo>
                  <a:lnTo>
                    <a:pt x="64" y="695"/>
                  </a:lnTo>
                  <a:lnTo>
                    <a:pt x="64" y="690"/>
                  </a:lnTo>
                  <a:lnTo>
                    <a:pt x="66" y="685"/>
                  </a:lnTo>
                  <a:lnTo>
                    <a:pt x="64" y="683"/>
                  </a:lnTo>
                  <a:lnTo>
                    <a:pt x="62" y="678"/>
                  </a:lnTo>
                  <a:lnTo>
                    <a:pt x="59" y="676"/>
                  </a:lnTo>
                  <a:lnTo>
                    <a:pt x="52" y="676"/>
                  </a:lnTo>
                  <a:lnTo>
                    <a:pt x="55" y="685"/>
                  </a:lnTo>
                  <a:lnTo>
                    <a:pt x="43" y="676"/>
                  </a:lnTo>
                  <a:lnTo>
                    <a:pt x="36" y="676"/>
                  </a:lnTo>
                  <a:lnTo>
                    <a:pt x="40" y="678"/>
                  </a:lnTo>
                  <a:lnTo>
                    <a:pt x="43" y="678"/>
                  </a:lnTo>
                  <a:lnTo>
                    <a:pt x="43" y="680"/>
                  </a:lnTo>
                  <a:lnTo>
                    <a:pt x="45" y="680"/>
                  </a:lnTo>
                  <a:lnTo>
                    <a:pt x="40" y="685"/>
                  </a:lnTo>
                  <a:lnTo>
                    <a:pt x="36" y="690"/>
                  </a:lnTo>
                  <a:lnTo>
                    <a:pt x="36" y="690"/>
                  </a:lnTo>
                  <a:lnTo>
                    <a:pt x="33" y="692"/>
                  </a:lnTo>
                  <a:lnTo>
                    <a:pt x="31" y="692"/>
                  </a:lnTo>
                  <a:lnTo>
                    <a:pt x="26" y="690"/>
                  </a:lnTo>
                  <a:lnTo>
                    <a:pt x="26" y="685"/>
                  </a:lnTo>
                  <a:lnTo>
                    <a:pt x="22" y="685"/>
                  </a:lnTo>
                  <a:lnTo>
                    <a:pt x="19" y="690"/>
                  </a:lnTo>
                  <a:lnTo>
                    <a:pt x="22" y="695"/>
                  </a:lnTo>
                  <a:lnTo>
                    <a:pt x="22" y="692"/>
                  </a:lnTo>
                  <a:lnTo>
                    <a:pt x="22" y="695"/>
                  </a:lnTo>
                  <a:lnTo>
                    <a:pt x="26" y="695"/>
                  </a:lnTo>
                  <a:lnTo>
                    <a:pt x="26" y="697"/>
                  </a:lnTo>
                  <a:lnTo>
                    <a:pt x="26" y="702"/>
                  </a:lnTo>
                  <a:lnTo>
                    <a:pt x="22" y="699"/>
                  </a:lnTo>
                  <a:lnTo>
                    <a:pt x="19" y="704"/>
                  </a:lnTo>
                  <a:lnTo>
                    <a:pt x="17" y="704"/>
                  </a:lnTo>
                  <a:lnTo>
                    <a:pt x="19" y="704"/>
                  </a:lnTo>
                  <a:lnTo>
                    <a:pt x="26" y="706"/>
                  </a:lnTo>
                  <a:lnTo>
                    <a:pt x="22" y="709"/>
                  </a:lnTo>
                  <a:lnTo>
                    <a:pt x="17" y="711"/>
                  </a:lnTo>
                  <a:lnTo>
                    <a:pt x="12" y="709"/>
                  </a:lnTo>
                  <a:lnTo>
                    <a:pt x="12" y="709"/>
                  </a:lnTo>
                  <a:lnTo>
                    <a:pt x="12" y="716"/>
                  </a:lnTo>
                  <a:lnTo>
                    <a:pt x="10" y="716"/>
                  </a:lnTo>
                  <a:lnTo>
                    <a:pt x="0" y="725"/>
                  </a:lnTo>
                  <a:lnTo>
                    <a:pt x="14" y="732"/>
                  </a:lnTo>
                  <a:lnTo>
                    <a:pt x="26" y="742"/>
                  </a:lnTo>
                  <a:lnTo>
                    <a:pt x="43" y="744"/>
                  </a:lnTo>
                  <a:lnTo>
                    <a:pt x="50" y="747"/>
                  </a:lnTo>
                  <a:lnTo>
                    <a:pt x="52" y="744"/>
                  </a:lnTo>
                  <a:lnTo>
                    <a:pt x="57" y="749"/>
                  </a:lnTo>
                  <a:lnTo>
                    <a:pt x="64" y="761"/>
                  </a:lnTo>
                  <a:lnTo>
                    <a:pt x="69" y="761"/>
                  </a:lnTo>
                  <a:lnTo>
                    <a:pt x="66" y="758"/>
                  </a:lnTo>
                  <a:lnTo>
                    <a:pt x="78" y="766"/>
                  </a:lnTo>
                  <a:lnTo>
                    <a:pt x="88" y="777"/>
                  </a:lnTo>
                  <a:lnTo>
                    <a:pt x="90" y="784"/>
                  </a:lnTo>
                  <a:lnTo>
                    <a:pt x="97" y="791"/>
                  </a:lnTo>
                  <a:lnTo>
                    <a:pt x="100" y="799"/>
                  </a:lnTo>
                  <a:lnTo>
                    <a:pt x="102" y="801"/>
                  </a:lnTo>
                  <a:lnTo>
                    <a:pt x="107" y="796"/>
                  </a:lnTo>
                  <a:lnTo>
                    <a:pt x="116" y="796"/>
                  </a:lnTo>
                  <a:lnTo>
                    <a:pt x="118" y="796"/>
                  </a:lnTo>
                  <a:lnTo>
                    <a:pt x="118" y="799"/>
                  </a:lnTo>
                  <a:lnTo>
                    <a:pt x="135" y="806"/>
                  </a:lnTo>
                  <a:lnTo>
                    <a:pt x="144" y="810"/>
                  </a:lnTo>
                  <a:lnTo>
                    <a:pt x="159" y="799"/>
                  </a:lnTo>
                  <a:lnTo>
                    <a:pt x="163" y="791"/>
                  </a:lnTo>
                  <a:lnTo>
                    <a:pt x="166" y="787"/>
                  </a:lnTo>
                  <a:lnTo>
                    <a:pt x="175" y="787"/>
                  </a:lnTo>
                  <a:lnTo>
                    <a:pt x="185" y="791"/>
                  </a:lnTo>
                  <a:lnTo>
                    <a:pt x="196" y="791"/>
                  </a:lnTo>
                  <a:lnTo>
                    <a:pt x="199" y="794"/>
                  </a:lnTo>
                  <a:lnTo>
                    <a:pt x="201" y="794"/>
                  </a:lnTo>
                  <a:lnTo>
                    <a:pt x="208" y="787"/>
                  </a:lnTo>
                  <a:lnTo>
                    <a:pt x="211" y="791"/>
                  </a:lnTo>
                  <a:lnTo>
                    <a:pt x="215" y="801"/>
                  </a:lnTo>
                  <a:lnTo>
                    <a:pt x="213" y="803"/>
                  </a:lnTo>
                  <a:lnTo>
                    <a:pt x="208" y="806"/>
                  </a:lnTo>
                  <a:lnTo>
                    <a:pt x="208" y="810"/>
                  </a:lnTo>
                  <a:lnTo>
                    <a:pt x="218" y="813"/>
                  </a:lnTo>
                  <a:lnTo>
                    <a:pt x="222" y="820"/>
                  </a:lnTo>
                  <a:lnTo>
                    <a:pt x="229" y="817"/>
                  </a:lnTo>
                  <a:lnTo>
                    <a:pt x="229" y="813"/>
                  </a:lnTo>
                  <a:lnTo>
                    <a:pt x="229" y="810"/>
                  </a:lnTo>
                  <a:lnTo>
                    <a:pt x="232" y="810"/>
                  </a:lnTo>
                  <a:lnTo>
                    <a:pt x="234" y="815"/>
                  </a:lnTo>
                  <a:lnTo>
                    <a:pt x="234" y="815"/>
                  </a:lnTo>
                  <a:lnTo>
                    <a:pt x="232" y="827"/>
                  </a:lnTo>
                  <a:lnTo>
                    <a:pt x="234" y="832"/>
                  </a:lnTo>
                  <a:lnTo>
                    <a:pt x="239" y="832"/>
                  </a:lnTo>
                  <a:lnTo>
                    <a:pt x="244" y="825"/>
                  </a:lnTo>
                  <a:lnTo>
                    <a:pt x="248" y="834"/>
                  </a:lnTo>
                  <a:lnTo>
                    <a:pt x="248" y="839"/>
                  </a:lnTo>
                  <a:lnTo>
                    <a:pt x="246" y="839"/>
                  </a:lnTo>
                  <a:lnTo>
                    <a:pt x="244" y="836"/>
                  </a:lnTo>
                  <a:lnTo>
                    <a:pt x="241" y="829"/>
                  </a:lnTo>
                  <a:lnTo>
                    <a:pt x="241" y="832"/>
                  </a:lnTo>
                  <a:lnTo>
                    <a:pt x="239" y="836"/>
                  </a:lnTo>
                  <a:lnTo>
                    <a:pt x="241" y="841"/>
                  </a:lnTo>
                  <a:lnTo>
                    <a:pt x="251" y="841"/>
                  </a:lnTo>
                  <a:lnTo>
                    <a:pt x="258" y="839"/>
                  </a:lnTo>
                  <a:lnTo>
                    <a:pt x="260" y="843"/>
                  </a:lnTo>
                  <a:lnTo>
                    <a:pt x="265" y="843"/>
                  </a:lnTo>
                  <a:lnTo>
                    <a:pt x="260" y="855"/>
                  </a:lnTo>
                  <a:lnTo>
                    <a:pt x="263" y="858"/>
                  </a:lnTo>
                  <a:lnTo>
                    <a:pt x="267" y="862"/>
                  </a:lnTo>
                  <a:lnTo>
                    <a:pt x="270" y="862"/>
                  </a:lnTo>
                  <a:lnTo>
                    <a:pt x="272" y="862"/>
                  </a:lnTo>
                  <a:lnTo>
                    <a:pt x="272" y="853"/>
                  </a:lnTo>
                  <a:lnTo>
                    <a:pt x="277" y="853"/>
                  </a:lnTo>
                  <a:lnTo>
                    <a:pt x="277" y="855"/>
                  </a:lnTo>
                  <a:lnTo>
                    <a:pt x="277" y="860"/>
                  </a:lnTo>
                  <a:lnTo>
                    <a:pt x="284" y="860"/>
                  </a:lnTo>
                  <a:lnTo>
                    <a:pt x="286" y="862"/>
                  </a:lnTo>
                  <a:lnTo>
                    <a:pt x="277" y="869"/>
                  </a:lnTo>
                  <a:lnTo>
                    <a:pt x="277" y="881"/>
                  </a:lnTo>
                  <a:lnTo>
                    <a:pt x="284" y="888"/>
                  </a:lnTo>
                  <a:lnTo>
                    <a:pt x="286" y="888"/>
                  </a:lnTo>
                  <a:lnTo>
                    <a:pt x="300" y="905"/>
                  </a:lnTo>
                  <a:lnTo>
                    <a:pt x="305" y="912"/>
                  </a:lnTo>
                  <a:lnTo>
                    <a:pt x="340" y="938"/>
                  </a:lnTo>
                  <a:lnTo>
                    <a:pt x="352" y="947"/>
                  </a:lnTo>
                  <a:lnTo>
                    <a:pt x="362" y="952"/>
                  </a:lnTo>
                  <a:lnTo>
                    <a:pt x="371" y="959"/>
                  </a:lnTo>
                  <a:lnTo>
                    <a:pt x="381" y="962"/>
                  </a:lnTo>
                  <a:lnTo>
                    <a:pt x="383" y="962"/>
                  </a:lnTo>
                  <a:lnTo>
                    <a:pt x="383" y="957"/>
                  </a:lnTo>
                  <a:lnTo>
                    <a:pt x="388" y="959"/>
                  </a:lnTo>
                  <a:lnTo>
                    <a:pt x="388" y="962"/>
                  </a:lnTo>
                  <a:lnTo>
                    <a:pt x="402" y="966"/>
                  </a:lnTo>
                  <a:lnTo>
                    <a:pt x="402" y="962"/>
                  </a:lnTo>
                  <a:lnTo>
                    <a:pt x="407" y="964"/>
                  </a:lnTo>
                  <a:lnTo>
                    <a:pt x="409" y="966"/>
                  </a:lnTo>
                  <a:lnTo>
                    <a:pt x="411" y="964"/>
                  </a:lnTo>
                  <a:lnTo>
                    <a:pt x="411" y="962"/>
                  </a:lnTo>
                  <a:lnTo>
                    <a:pt x="440" y="971"/>
                  </a:lnTo>
                  <a:lnTo>
                    <a:pt x="477" y="978"/>
                  </a:lnTo>
                  <a:lnTo>
                    <a:pt x="487" y="983"/>
                  </a:lnTo>
                  <a:lnTo>
                    <a:pt x="487" y="983"/>
                  </a:lnTo>
                  <a:lnTo>
                    <a:pt x="492" y="980"/>
                  </a:lnTo>
                  <a:lnTo>
                    <a:pt x="499" y="980"/>
                  </a:lnTo>
                  <a:lnTo>
                    <a:pt x="511" y="985"/>
                  </a:lnTo>
                  <a:lnTo>
                    <a:pt x="515" y="983"/>
                  </a:lnTo>
                  <a:lnTo>
                    <a:pt x="522" y="990"/>
                  </a:lnTo>
                  <a:lnTo>
                    <a:pt x="534" y="995"/>
                  </a:lnTo>
                  <a:lnTo>
                    <a:pt x="541" y="990"/>
                  </a:lnTo>
                  <a:lnTo>
                    <a:pt x="544" y="985"/>
                  </a:lnTo>
                  <a:lnTo>
                    <a:pt x="544" y="983"/>
                  </a:lnTo>
                  <a:lnTo>
                    <a:pt x="544" y="980"/>
                  </a:lnTo>
                  <a:lnTo>
                    <a:pt x="546" y="985"/>
                  </a:lnTo>
                  <a:lnTo>
                    <a:pt x="551" y="985"/>
                  </a:lnTo>
                  <a:lnTo>
                    <a:pt x="553" y="988"/>
                  </a:lnTo>
                  <a:lnTo>
                    <a:pt x="553" y="990"/>
                  </a:lnTo>
                  <a:lnTo>
                    <a:pt x="551" y="995"/>
                  </a:lnTo>
                  <a:lnTo>
                    <a:pt x="553" y="999"/>
                  </a:lnTo>
                  <a:lnTo>
                    <a:pt x="555" y="997"/>
                  </a:lnTo>
                  <a:lnTo>
                    <a:pt x="555" y="999"/>
                  </a:lnTo>
                  <a:lnTo>
                    <a:pt x="567" y="999"/>
                  </a:lnTo>
                  <a:lnTo>
                    <a:pt x="567" y="1002"/>
                  </a:lnTo>
                  <a:lnTo>
                    <a:pt x="570" y="1002"/>
                  </a:lnTo>
                  <a:lnTo>
                    <a:pt x="572" y="999"/>
                  </a:lnTo>
                  <a:lnTo>
                    <a:pt x="574" y="995"/>
                  </a:lnTo>
                  <a:lnTo>
                    <a:pt x="577" y="995"/>
                  </a:lnTo>
                  <a:lnTo>
                    <a:pt x="577" y="990"/>
                  </a:lnTo>
                  <a:lnTo>
                    <a:pt x="579" y="990"/>
                  </a:lnTo>
                  <a:lnTo>
                    <a:pt x="581" y="995"/>
                  </a:lnTo>
                  <a:lnTo>
                    <a:pt x="586" y="990"/>
                  </a:lnTo>
                  <a:lnTo>
                    <a:pt x="589" y="990"/>
                  </a:lnTo>
                  <a:lnTo>
                    <a:pt x="591" y="990"/>
                  </a:lnTo>
                  <a:lnTo>
                    <a:pt x="596" y="980"/>
                  </a:lnTo>
                  <a:lnTo>
                    <a:pt x="596" y="980"/>
                  </a:lnTo>
                  <a:lnTo>
                    <a:pt x="598" y="976"/>
                  </a:lnTo>
                  <a:lnTo>
                    <a:pt x="605" y="969"/>
                  </a:lnTo>
                  <a:lnTo>
                    <a:pt x="610" y="966"/>
                  </a:lnTo>
                  <a:lnTo>
                    <a:pt x="615" y="964"/>
                  </a:lnTo>
                  <a:lnTo>
                    <a:pt x="617" y="957"/>
                  </a:lnTo>
                  <a:lnTo>
                    <a:pt x="615" y="954"/>
                  </a:lnTo>
                  <a:lnTo>
                    <a:pt x="615" y="952"/>
                  </a:lnTo>
                  <a:lnTo>
                    <a:pt x="619" y="945"/>
                  </a:lnTo>
                  <a:lnTo>
                    <a:pt x="624" y="938"/>
                  </a:lnTo>
                  <a:lnTo>
                    <a:pt x="624" y="931"/>
                  </a:lnTo>
                  <a:lnTo>
                    <a:pt x="629" y="928"/>
                  </a:lnTo>
                  <a:lnTo>
                    <a:pt x="638" y="921"/>
                  </a:lnTo>
                  <a:lnTo>
                    <a:pt x="638" y="919"/>
                  </a:lnTo>
                  <a:lnTo>
                    <a:pt x="633" y="919"/>
                  </a:lnTo>
                  <a:lnTo>
                    <a:pt x="638" y="919"/>
                  </a:lnTo>
                  <a:lnTo>
                    <a:pt x="648" y="928"/>
                  </a:lnTo>
                  <a:lnTo>
                    <a:pt x="662" y="931"/>
                  </a:lnTo>
                  <a:lnTo>
                    <a:pt x="674" y="928"/>
                  </a:lnTo>
                  <a:lnTo>
                    <a:pt x="676" y="933"/>
                  </a:lnTo>
                  <a:lnTo>
                    <a:pt x="681" y="933"/>
                  </a:lnTo>
                  <a:lnTo>
                    <a:pt x="685" y="924"/>
                  </a:lnTo>
                  <a:lnTo>
                    <a:pt x="690" y="919"/>
                  </a:lnTo>
                  <a:lnTo>
                    <a:pt x="700" y="931"/>
                  </a:lnTo>
                  <a:lnTo>
                    <a:pt x="702" y="933"/>
                  </a:lnTo>
                  <a:lnTo>
                    <a:pt x="709" y="943"/>
                  </a:lnTo>
                  <a:lnTo>
                    <a:pt x="718" y="947"/>
                  </a:lnTo>
                  <a:lnTo>
                    <a:pt x="728" y="952"/>
                  </a:lnTo>
                  <a:lnTo>
                    <a:pt x="726" y="959"/>
                  </a:lnTo>
                  <a:lnTo>
                    <a:pt x="737" y="962"/>
                  </a:lnTo>
                  <a:lnTo>
                    <a:pt x="742" y="962"/>
                  </a:lnTo>
                  <a:lnTo>
                    <a:pt x="752" y="964"/>
                  </a:lnTo>
                  <a:lnTo>
                    <a:pt x="752" y="964"/>
                  </a:lnTo>
                  <a:lnTo>
                    <a:pt x="754" y="959"/>
                  </a:lnTo>
                  <a:lnTo>
                    <a:pt x="763" y="957"/>
                  </a:lnTo>
                  <a:lnTo>
                    <a:pt x="763" y="959"/>
                  </a:lnTo>
                  <a:lnTo>
                    <a:pt x="768" y="962"/>
                  </a:lnTo>
                  <a:lnTo>
                    <a:pt x="775" y="966"/>
                  </a:lnTo>
                  <a:lnTo>
                    <a:pt x="778" y="971"/>
                  </a:lnTo>
                  <a:lnTo>
                    <a:pt x="782" y="980"/>
                  </a:lnTo>
                  <a:lnTo>
                    <a:pt x="785" y="995"/>
                  </a:lnTo>
                  <a:lnTo>
                    <a:pt x="785" y="1002"/>
                  </a:lnTo>
                  <a:lnTo>
                    <a:pt x="778" y="1009"/>
                  </a:lnTo>
                  <a:lnTo>
                    <a:pt x="778" y="1014"/>
                  </a:lnTo>
                  <a:lnTo>
                    <a:pt x="782" y="1021"/>
                  </a:lnTo>
                  <a:lnTo>
                    <a:pt x="782" y="1028"/>
                  </a:lnTo>
                  <a:lnTo>
                    <a:pt x="787" y="1028"/>
                  </a:lnTo>
                  <a:lnTo>
                    <a:pt x="796" y="1021"/>
                  </a:lnTo>
                  <a:lnTo>
                    <a:pt x="799" y="1021"/>
                  </a:lnTo>
                  <a:lnTo>
                    <a:pt x="801" y="1018"/>
                  </a:lnTo>
                  <a:lnTo>
                    <a:pt x="808" y="1018"/>
                  </a:lnTo>
                  <a:lnTo>
                    <a:pt x="813" y="1021"/>
                  </a:lnTo>
                  <a:lnTo>
                    <a:pt x="815" y="1023"/>
                  </a:lnTo>
                  <a:lnTo>
                    <a:pt x="818" y="1023"/>
                  </a:lnTo>
                  <a:lnTo>
                    <a:pt x="815" y="1023"/>
                  </a:lnTo>
                  <a:lnTo>
                    <a:pt x="815" y="1025"/>
                  </a:lnTo>
                  <a:lnTo>
                    <a:pt x="820" y="1025"/>
                  </a:lnTo>
                  <a:lnTo>
                    <a:pt x="820" y="1028"/>
                  </a:lnTo>
                  <a:lnTo>
                    <a:pt x="820" y="1030"/>
                  </a:lnTo>
                  <a:lnTo>
                    <a:pt x="829" y="1028"/>
                  </a:lnTo>
                  <a:lnTo>
                    <a:pt x="832" y="1037"/>
                  </a:lnTo>
                  <a:lnTo>
                    <a:pt x="832" y="1042"/>
                  </a:lnTo>
                  <a:lnTo>
                    <a:pt x="834" y="1044"/>
                  </a:lnTo>
                  <a:lnTo>
                    <a:pt x="834" y="1047"/>
                  </a:lnTo>
                  <a:lnTo>
                    <a:pt x="839" y="1044"/>
                  </a:lnTo>
                  <a:lnTo>
                    <a:pt x="844" y="1051"/>
                  </a:lnTo>
                  <a:lnTo>
                    <a:pt x="846" y="1051"/>
                  </a:lnTo>
                  <a:lnTo>
                    <a:pt x="848" y="1051"/>
                  </a:lnTo>
                  <a:lnTo>
                    <a:pt x="851" y="1051"/>
                  </a:lnTo>
                  <a:lnTo>
                    <a:pt x="855" y="1051"/>
                  </a:lnTo>
                  <a:lnTo>
                    <a:pt x="863" y="1056"/>
                  </a:lnTo>
                  <a:lnTo>
                    <a:pt x="863" y="1061"/>
                  </a:lnTo>
                  <a:lnTo>
                    <a:pt x="867" y="1056"/>
                  </a:lnTo>
                  <a:lnTo>
                    <a:pt x="872" y="1056"/>
                  </a:lnTo>
                  <a:lnTo>
                    <a:pt x="881" y="1058"/>
                  </a:lnTo>
                  <a:lnTo>
                    <a:pt x="889" y="1051"/>
                  </a:lnTo>
                  <a:lnTo>
                    <a:pt x="893" y="1058"/>
                  </a:lnTo>
                  <a:lnTo>
                    <a:pt x="912" y="1061"/>
                  </a:lnTo>
                  <a:lnTo>
                    <a:pt x="919" y="1049"/>
                  </a:lnTo>
                  <a:lnTo>
                    <a:pt x="924" y="1056"/>
                  </a:lnTo>
                  <a:lnTo>
                    <a:pt x="933" y="1058"/>
                  </a:lnTo>
                  <a:lnTo>
                    <a:pt x="936" y="1056"/>
                  </a:lnTo>
                  <a:lnTo>
                    <a:pt x="938" y="1061"/>
                  </a:lnTo>
                  <a:lnTo>
                    <a:pt x="936" y="1061"/>
                  </a:lnTo>
                  <a:lnTo>
                    <a:pt x="938" y="1065"/>
                  </a:lnTo>
                  <a:lnTo>
                    <a:pt x="941" y="1070"/>
                  </a:lnTo>
                  <a:lnTo>
                    <a:pt x="938" y="1070"/>
                  </a:lnTo>
                  <a:lnTo>
                    <a:pt x="943" y="1075"/>
                  </a:lnTo>
                  <a:lnTo>
                    <a:pt x="943" y="1082"/>
                  </a:lnTo>
                  <a:lnTo>
                    <a:pt x="943" y="1084"/>
                  </a:lnTo>
                  <a:lnTo>
                    <a:pt x="943" y="1089"/>
                  </a:lnTo>
                  <a:lnTo>
                    <a:pt x="943" y="1089"/>
                  </a:lnTo>
                  <a:lnTo>
                    <a:pt x="943" y="1091"/>
                  </a:lnTo>
                  <a:lnTo>
                    <a:pt x="943" y="1094"/>
                  </a:lnTo>
                  <a:lnTo>
                    <a:pt x="941" y="1094"/>
                  </a:lnTo>
                  <a:lnTo>
                    <a:pt x="941" y="1096"/>
                  </a:lnTo>
                  <a:lnTo>
                    <a:pt x="938" y="1101"/>
                  </a:lnTo>
                  <a:lnTo>
                    <a:pt x="938" y="1106"/>
                  </a:lnTo>
                  <a:lnTo>
                    <a:pt x="943" y="1108"/>
                  </a:lnTo>
                  <a:lnTo>
                    <a:pt x="945" y="1113"/>
                  </a:lnTo>
                  <a:lnTo>
                    <a:pt x="943" y="1115"/>
                  </a:lnTo>
                  <a:lnTo>
                    <a:pt x="945" y="1117"/>
                  </a:lnTo>
                  <a:lnTo>
                    <a:pt x="943" y="1117"/>
                  </a:lnTo>
                  <a:lnTo>
                    <a:pt x="945" y="1122"/>
                  </a:lnTo>
                  <a:lnTo>
                    <a:pt x="943" y="1127"/>
                  </a:lnTo>
                  <a:lnTo>
                    <a:pt x="941" y="1129"/>
                  </a:lnTo>
                  <a:lnTo>
                    <a:pt x="943" y="1136"/>
                  </a:lnTo>
                  <a:lnTo>
                    <a:pt x="941" y="1136"/>
                  </a:lnTo>
                  <a:lnTo>
                    <a:pt x="943" y="1141"/>
                  </a:lnTo>
                  <a:lnTo>
                    <a:pt x="945" y="1141"/>
                  </a:lnTo>
                  <a:lnTo>
                    <a:pt x="945" y="1146"/>
                  </a:lnTo>
                  <a:lnTo>
                    <a:pt x="943" y="1148"/>
                  </a:lnTo>
                  <a:lnTo>
                    <a:pt x="943" y="1155"/>
                  </a:lnTo>
                  <a:lnTo>
                    <a:pt x="938" y="1162"/>
                  </a:lnTo>
                  <a:lnTo>
                    <a:pt x="938" y="1167"/>
                  </a:lnTo>
                  <a:lnTo>
                    <a:pt x="943" y="1169"/>
                  </a:lnTo>
                  <a:lnTo>
                    <a:pt x="952" y="1172"/>
                  </a:lnTo>
                  <a:lnTo>
                    <a:pt x="955" y="1176"/>
                  </a:lnTo>
                  <a:lnTo>
                    <a:pt x="955" y="1176"/>
                  </a:lnTo>
                  <a:lnTo>
                    <a:pt x="955" y="1172"/>
                  </a:lnTo>
                  <a:lnTo>
                    <a:pt x="959" y="1172"/>
                  </a:lnTo>
                  <a:lnTo>
                    <a:pt x="962" y="1172"/>
                  </a:lnTo>
                  <a:lnTo>
                    <a:pt x="959" y="1172"/>
                  </a:lnTo>
                  <a:lnTo>
                    <a:pt x="959" y="1167"/>
                  </a:lnTo>
                  <a:lnTo>
                    <a:pt x="962" y="1167"/>
                  </a:lnTo>
                  <a:lnTo>
                    <a:pt x="962" y="1162"/>
                  </a:lnTo>
                  <a:lnTo>
                    <a:pt x="964" y="1162"/>
                  </a:lnTo>
                  <a:lnTo>
                    <a:pt x="966" y="1167"/>
                  </a:lnTo>
                  <a:lnTo>
                    <a:pt x="966" y="1162"/>
                  </a:lnTo>
                  <a:lnTo>
                    <a:pt x="971" y="1165"/>
                  </a:lnTo>
                  <a:lnTo>
                    <a:pt x="971" y="1162"/>
                  </a:lnTo>
                  <a:lnTo>
                    <a:pt x="969" y="1160"/>
                  </a:lnTo>
                  <a:lnTo>
                    <a:pt x="971" y="1160"/>
                  </a:lnTo>
                  <a:lnTo>
                    <a:pt x="966" y="1150"/>
                  </a:lnTo>
                  <a:lnTo>
                    <a:pt x="969" y="1148"/>
                  </a:lnTo>
                  <a:lnTo>
                    <a:pt x="974" y="1153"/>
                  </a:lnTo>
                  <a:lnTo>
                    <a:pt x="971" y="1148"/>
                  </a:lnTo>
                  <a:lnTo>
                    <a:pt x="976" y="1146"/>
                  </a:lnTo>
                  <a:lnTo>
                    <a:pt x="971" y="1141"/>
                  </a:lnTo>
                  <a:lnTo>
                    <a:pt x="981" y="1141"/>
                  </a:lnTo>
                  <a:lnTo>
                    <a:pt x="976" y="1136"/>
                  </a:lnTo>
                  <a:lnTo>
                    <a:pt x="976" y="1120"/>
                  </a:lnTo>
                  <a:lnTo>
                    <a:pt x="981" y="1117"/>
                  </a:lnTo>
                  <a:lnTo>
                    <a:pt x="978" y="1113"/>
                  </a:lnTo>
                  <a:lnTo>
                    <a:pt x="981" y="1110"/>
                  </a:lnTo>
                  <a:lnTo>
                    <a:pt x="981" y="1115"/>
                  </a:lnTo>
                  <a:lnTo>
                    <a:pt x="983" y="1113"/>
                  </a:lnTo>
                  <a:lnTo>
                    <a:pt x="983" y="1108"/>
                  </a:lnTo>
                  <a:lnTo>
                    <a:pt x="985" y="1108"/>
                  </a:lnTo>
                  <a:lnTo>
                    <a:pt x="985" y="1103"/>
                  </a:lnTo>
                  <a:lnTo>
                    <a:pt x="988" y="1101"/>
                  </a:lnTo>
                  <a:lnTo>
                    <a:pt x="988" y="1094"/>
                  </a:lnTo>
                  <a:lnTo>
                    <a:pt x="990" y="1094"/>
                  </a:lnTo>
                  <a:lnTo>
                    <a:pt x="992" y="1096"/>
                  </a:lnTo>
                  <a:lnTo>
                    <a:pt x="995" y="1096"/>
                  </a:lnTo>
                  <a:lnTo>
                    <a:pt x="995" y="1094"/>
                  </a:lnTo>
                  <a:lnTo>
                    <a:pt x="997" y="1091"/>
                  </a:lnTo>
                  <a:lnTo>
                    <a:pt x="1000" y="1094"/>
                  </a:lnTo>
                  <a:lnTo>
                    <a:pt x="1004" y="1089"/>
                  </a:lnTo>
                  <a:lnTo>
                    <a:pt x="1000" y="1089"/>
                  </a:lnTo>
                  <a:lnTo>
                    <a:pt x="1000" y="1089"/>
                  </a:lnTo>
                  <a:lnTo>
                    <a:pt x="997" y="1087"/>
                  </a:lnTo>
                  <a:lnTo>
                    <a:pt x="1000" y="1084"/>
                  </a:lnTo>
                  <a:lnTo>
                    <a:pt x="1009" y="1084"/>
                  </a:lnTo>
                  <a:lnTo>
                    <a:pt x="1004" y="1082"/>
                  </a:lnTo>
                  <a:lnTo>
                    <a:pt x="1004" y="1080"/>
                  </a:lnTo>
                  <a:lnTo>
                    <a:pt x="1004" y="1080"/>
                  </a:lnTo>
                  <a:lnTo>
                    <a:pt x="1002" y="1080"/>
                  </a:lnTo>
                  <a:lnTo>
                    <a:pt x="1004" y="1075"/>
                  </a:lnTo>
                  <a:lnTo>
                    <a:pt x="1004" y="1077"/>
                  </a:lnTo>
                  <a:lnTo>
                    <a:pt x="1004" y="1075"/>
                  </a:lnTo>
                  <a:lnTo>
                    <a:pt x="1004" y="1070"/>
                  </a:lnTo>
                  <a:lnTo>
                    <a:pt x="1007" y="1073"/>
                  </a:lnTo>
                  <a:lnTo>
                    <a:pt x="1009" y="1070"/>
                  </a:lnTo>
                  <a:lnTo>
                    <a:pt x="1007" y="1070"/>
                  </a:lnTo>
                  <a:lnTo>
                    <a:pt x="1007" y="1065"/>
                  </a:lnTo>
                  <a:lnTo>
                    <a:pt x="1009" y="1063"/>
                  </a:lnTo>
                  <a:lnTo>
                    <a:pt x="1007" y="1063"/>
                  </a:lnTo>
                  <a:lnTo>
                    <a:pt x="1007" y="1058"/>
                  </a:lnTo>
                  <a:lnTo>
                    <a:pt x="1004" y="1058"/>
                  </a:lnTo>
                  <a:lnTo>
                    <a:pt x="1004" y="1058"/>
                  </a:lnTo>
                  <a:lnTo>
                    <a:pt x="1009" y="1056"/>
                  </a:lnTo>
                  <a:lnTo>
                    <a:pt x="1011" y="1056"/>
                  </a:lnTo>
                  <a:lnTo>
                    <a:pt x="1011" y="1054"/>
                  </a:lnTo>
                  <a:lnTo>
                    <a:pt x="1014" y="1056"/>
                  </a:lnTo>
                  <a:lnTo>
                    <a:pt x="1016" y="1051"/>
                  </a:lnTo>
                  <a:lnTo>
                    <a:pt x="1018" y="1047"/>
                  </a:lnTo>
                  <a:lnTo>
                    <a:pt x="1018" y="1049"/>
                  </a:lnTo>
                  <a:lnTo>
                    <a:pt x="1018" y="1044"/>
                  </a:lnTo>
                  <a:lnTo>
                    <a:pt x="1026" y="1044"/>
                  </a:lnTo>
                  <a:lnTo>
                    <a:pt x="1026" y="1037"/>
                  </a:lnTo>
                  <a:lnTo>
                    <a:pt x="1028" y="1032"/>
                  </a:lnTo>
                  <a:lnTo>
                    <a:pt x="1035" y="1028"/>
                  </a:lnTo>
                  <a:lnTo>
                    <a:pt x="1037" y="1023"/>
                  </a:lnTo>
                  <a:lnTo>
                    <a:pt x="1042" y="1021"/>
                  </a:lnTo>
                  <a:lnTo>
                    <a:pt x="1042" y="1018"/>
                  </a:lnTo>
                  <a:lnTo>
                    <a:pt x="1040" y="1023"/>
                  </a:lnTo>
                  <a:lnTo>
                    <a:pt x="1037" y="1021"/>
                  </a:lnTo>
                  <a:lnTo>
                    <a:pt x="1042" y="1009"/>
                  </a:lnTo>
                  <a:lnTo>
                    <a:pt x="1042" y="1009"/>
                  </a:lnTo>
                  <a:lnTo>
                    <a:pt x="1047" y="1011"/>
                  </a:lnTo>
                  <a:lnTo>
                    <a:pt x="1049" y="1009"/>
                  </a:lnTo>
                  <a:lnTo>
                    <a:pt x="1052" y="1009"/>
                  </a:lnTo>
                  <a:lnTo>
                    <a:pt x="1052" y="1009"/>
                  </a:lnTo>
                  <a:lnTo>
                    <a:pt x="1052" y="1006"/>
                  </a:lnTo>
                  <a:lnTo>
                    <a:pt x="1056" y="1009"/>
                  </a:lnTo>
                  <a:lnTo>
                    <a:pt x="1059" y="1006"/>
                  </a:lnTo>
                  <a:lnTo>
                    <a:pt x="1054" y="1004"/>
                  </a:lnTo>
                  <a:lnTo>
                    <a:pt x="1054" y="1002"/>
                  </a:lnTo>
                  <a:lnTo>
                    <a:pt x="1056" y="1004"/>
                  </a:lnTo>
                  <a:lnTo>
                    <a:pt x="1061" y="1004"/>
                  </a:lnTo>
                  <a:lnTo>
                    <a:pt x="1061" y="999"/>
                  </a:lnTo>
                  <a:lnTo>
                    <a:pt x="1061" y="999"/>
                  </a:lnTo>
                  <a:lnTo>
                    <a:pt x="1063" y="999"/>
                  </a:lnTo>
                  <a:lnTo>
                    <a:pt x="1063" y="997"/>
                  </a:lnTo>
                  <a:lnTo>
                    <a:pt x="1066" y="997"/>
                  </a:lnTo>
                  <a:lnTo>
                    <a:pt x="1070" y="995"/>
                  </a:lnTo>
                  <a:lnTo>
                    <a:pt x="1070" y="997"/>
                  </a:lnTo>
                  <a:lnTo>
                    <a:pt x="1080" y="990"/>
                  </a:lnTo>
                  <a:lnTo>
                    <a:pt x="1075" y="988"/>
                  </a:lnTo>
                  <a:lnTo>
                    <a:pt x="1078" y="980"/>
                  </a:lnTo>
                  <a:lnTo>
                    <a:pt x="1080" y="978"/>
                  </a:lnTo>
                  <a:lnTo>
                    <a:pt x="1082" y="978"/>
                  </a:lnTo>
                  <a:lnTo>
                    <a:pt x="1080" y="976"/>
                  </a:lnTo>
                  <a:lnTo>
                    <a:pt x="1082" y="976"/>
                  </a:lnTo>
                  <a:lnTo>
                    <a:pt x="1085" y="976"/>
                  </a:lnTo>
                  <a:lnTo>
                    <a:pt x="1085" y="971"/>
                  </a:lnTo>
                  <a:lnTo>
                    <a:pt x="1087" y="971"/>
                  </a:lnTo>
                  <a:lnTo>
                    <a:pt x="1087" y="969"/>
                  </a:lnTo>
                  <a:lnTo>
                    <a:pt x="1089" y="966"/>
                  </a:lnTo>
                  <a:lnTo>
                    <a:pt x="1092" y="962"/>
                  </a:lnTo>
                  <a:lnTo>
                    <a:pt x="1089" y="952"/>
                  </a:lnTo>
                  <a:lnTo>
                    <a:pt x="1094" y="945"/>
                  </a:lnTo>
                  <a:lnTo>
                    <a:pt x="1092" y="943"/>
                  </a:lnTo>
                  <a:lnTo>
                    <a:pt x="1096" y="940"/>
                  </a:lnTo>
                  <a:lnTo>
                    <a:pt x="1094" y="938"/>
                  </a:lnTo>
                  <a:lnTo>
                    <a:pt x="1099" y="938"/>
                  </a:lnTo>
                  <a:lnTo>
                    <a:pt x="1101" y="933"/>
                  </a:lnTo>
                  <a:lnTo>
                    <a:pt x="1113" y="938"/>
                  </a:lnTo>
                  <a:lnTo>
                    <a:pt x="1120" y="938"/>
                  </a:lnTo>
                  <a:lnTo>
                    <a:pt x="1122" y="938"/>
                  </a:lnTo>
                  <a:lnTo>
                    <a:pt x="1125" y="933"/>
                  </a:lnTo>
                  <a:lnTo>
                    <a:pt x="1129" y="933"/>
                  </a:lnTo>
                  <a:lnTo>
                    <a:pt x="1129" y="933"/>
                  </a:lnTo>
                  <a:lnTo>
                    <a:pt x="1125" y="933"/>
                  </a:lnTo>
                  <a:lnTo>
                    <a:pt x="1127" y="926"/>
                  </a:lnTo>
                  <a:lnTo>
                    <a:pt x="1129" y="928"/>
                  </a:lnTo>
                  <a:lnTo>
                    <a:pt x="1134" y="928"/>
                  </a:lnTo>
                  <a:lnTo>
                    <a:pt x="1132" y="924"/>
                  </a:lnTo>
                  <a:lnTo>
                    <a:pt x="1137" y="926"/>
                  </a:lnTo>
                  <a:lnTo>
                    <a:pt x="1137" y="924"/>
                  </a:lnTo>
                  <a:lnTo>
                    <a:pt x="1134" y="921"/>
                  </a:lnTo>
                  <a:lnTo>
                    <a:pt x="1139" y="921"/>
                  </a:lnTo>
                  <a:lnTo>
                    <a:pt x="1141" y="919"/>
                  </a:lnTo>
                  <a:lnTo>
                    <a:pt x="1139" y="917"/>
                  </a:lnTo>
                  <a:lnTo>
                    <a:pt x="1144" y="914"/>
                  </a:lnTo>
                  <a:lnTo>
                    <a:pt x="1144" y="914"/>
                  </a:lnTo>
                  <a:lnTo>
                    <a:pt x="1144" y="919"/>
                  </a:lnTo>
                  <a:lnTo>
                    <a:pt x="1146" y="919"/>
                  </a:lnTo>
                  <a:lnTo>
                    <a:pt x="1146" y="917"/>
                  </a:lnTo>
                  <a:lnTo>
                    <a:pt x="1144" y="912"/>
                  </a:lnTo>
                  <a:lnTo>
                    <a:pt x="1144" y="910"/>
                  </a:lnTo>
                  <a:lnTo>
                    <a:pt x="1146" y="907"/>
                  </a:lnTo>
                  <a:lnTo>
                    <a:pt x="1153" y="910"/>
                  </a:lnTo>
                  <a:lnTo>
                    <a:pt x="1153" y="905"/>
                  </a:lnTo>
                  <a:lnTo>
                    <a:pt x="1158" y="900"/>
                  </a:lnTo>
                  <a:lnTo>
                    <a:pt x="1163" y="900"/>
                  </a:lnTo>
                  <a:lnTo>
                    <a:pt x="1163" y="900"/>
                  </a:lnTo>
                  <a:lnTo>
                    <a:pt x="1165" y="900"/>
                  </a:lnTo>
                  <a:lnTo>
                    <a:pt x="1167" y="900"/>
                  </a:lnTo>
                  <a:lnTo>
                    <a:pt x="1167" y="902"/>
                  </a:lnTo>
                  <a:lnTo>
                    <a:pt x="1167" y="905"/>
                  </a:lnTo>
                  <a:lnTo>
                    <a:pt x="1170" y="902"/>
                  </a:lnTo>
                  <a:lnTo>
                    <a:pt x="1174" y="905"/>
                  </a:lnTo>
                  <a:lnTo>
                    <a:pt x="1179" y="902"/>
                  </a:lnTo>
                  <a:lnTo>
                    <a:pt x="1181" y="907"/>
                  </a:lnTo>
                  <a:lnTo>
                    <a:pt x="1184" y="910"/>
                  </a:lnTo>
                  <a:lnTo>
                    <a:pt x="1186" y="912"/>
                  </a:lnTo>
                  <a:lnTo>
                    <a:pt x="1196" y="912"/>
                  </a:lnTo>
                  <a:lnTo>
                    <a:pt x="1198" y="919"/>
                  </a:lnTo>
                  <a:lnTo>
                    <a:pt x="1205" y="921"/>
                  </a:lnTo>
                  <a:lnTo>
                    <a:pt x="1210" y="921"/>
                  </a:lnTo>
                  <a:lnTo>
                    <a:pt x="1217" y="924"/>
                  </a:lnTo>
                  <a:lnTo>
                    <a:pt x="1219" y="928"/>
                  </a:lnTo>
                  <a:lnTo>
                    <a:pt x="1229" y="938"/>
                  </a:lnTo>
                  <a:lnTo>
                    <a:pt x="1233" y="943"/>
                  </a:lnTo>
                  <a:lnTo>
                    <a:pt x="1238" y="945"/>
                  </a:lnTo>
                  <a:lnTo>
                    <a:pt x="1243" y="943"/>
                  </a:lnTo>
                  <a:lnTo>
                    <a:pt x="1245" y="945"/>
                  </a:lnTo>
                  <a:lnTo>
                    <a:pt x="1248" y="952"/>
                  </a:lnTo>
                  <a:lnTo>
                    <a:pt x="1252" y="959"/>
                  </a:lnTo>
                  <a:lnTo>
                    <a:pt x="1262" y="966"/>
                  </a:lnTo>
                  <a:lnTo>
                    <a:pt x="1262" y="971"/>
                  </a:lnTo>
                  <a:lnTo>
                    <a:pt x="1267" y="971"/>
                  </a:lnTo>
                  <a:lnTo>
                    <a:pt x="1271" y="983"/>
                  </a:lnTo>
                  <a:lnTo>
                    <a:pt x="1283" y="978"/>
                  </a:lnTo>
                  <a:lnTo>
                    <a:pt x="1288" y="980"/>
                  </a:lnTo>
                  <a:lnTo>
                    <a:pt x="1290" y="980"/>
                  </a:lnTo>
                  <a:lnTo>
                    <a:pt x="1295" y="985"/>
                  </a:lnTo>
                  <a:lnTo>
                    <a:pt x="1300" y="978"/>
                  </a:lnTo>
                  <a:lnTo>
                    <a:pt x="1309" y="973"/>
                  </a:lnTo>
                  <a:lnTo>
                    <a:pt x="1311" y="971"/>
                  </a:lnTo>
                  <a:lnTo>
                    <a:pt x="1318" y="971"/>
                  </a:lnTo>
                  <a:lnTo>
                    <a:pt x="1321" y="966"/>
                  </a:lnTo>
                  <a:lnTo>
                    <a:pt x="1326" y="957"/>
                  </a:lnTo>
                  <a:lnTo>
                    <a:pt x="1330" y="962"/>
                  </a:lnTo>
                  <a:lnTo>
                    <a:pt x="1330" y="957"/>
                  </a:lnTo>
                  <a:lnTo>
                    <a:pt x="1337" y="952"/>
                  </a:lnTo>
                  <a:lnTo>
                    <a:pt x="1354" y="959"/>
                  </a:lnTo>
                  <a:lnTo>
                    <a:pt x="1359" y="962"/>
                  </a:lnTo>
                  <a:lnTo>
                    <a:pt x="1366" y="976"/>
                  </a:lnTo>
                  <a:lnTo>
                    <a:pt x="1375" y="988"/>
                  </a:lnTo>
                  <a:lnTo>
                    <a:pt x="1373" y="988"/>
                  </a:lnTo>
                  <a:lnTo>
                    <a:pt x="1375" y="990"/>
                  </a:lnTo>
                  <a:lnTo>
                    <a:pt x="1380" y="995"/>
                  </a:lnTo>
                  <a:lnTo>
                    <a:pt x="1387" y="995"/>
                  </a:lnTo>
                  <a:lnTo>
                    <a:pt x="1394" y="990"/>
                  </a:lnTo>
                  <a:lnTo>
                    <a:pt x="1404" y="992"/>
                  </a:lnTo>
                  <a:lnTo>
                    <a:pt x="1411" y="983"/>
                  </a:lnTo>
                  <a:lnTo>
                    <a:pt x="1418" y="985"/>
                  </a:lnTo>
                  <a:lnTo>
                    <a:pt x="1422" y="985"/>
                  </a:lnTo>
                  <a:lnTo>
                    <a:pt x="1432" y="985"/>
                  </a:lnTo>
                  <a:lnTo>
                    <a:pt x="1437" y="983"/>
                  </a:lnTo>
                  <a:lnTo>
                    <a:pt x="1439" y="971"/>
                  </a:lnTo>
                  <a:lnTo>
                    <a:pt x="1441" y="969"/>
                  </a:lnTo>
                  <a:lnTo>
                    <a:pt x="1455" y="969"/>
                  </a:lnTo>
                  <a:lnTo>
                    <a:pt x="1455" y="962"/>
                  </a:lnTo>
                  <a:lnTo>
                    <a:pt x="1463" y="957"/>
                  </a:lnTo>
                  <a:lnTo>
                    <a:pt x="1470" y="957"/>
                  </a:lnTo>
                  <a:lnTo>
                    <a:pt x="1474" y="957"/>
                  </a:lnTo>
                  <a:lnTo>
                    <a:pt x="1470" y="938"/>
                  </a:lnTo>
                  <a:lnTo>
                    <a:pt x="1470" y="938"/>
                  </a:lnTo>
                  <a:close/>
                </a:path>
              </a:pathLst>
            </a:custGeom>
            <a:solidFill>
              <a:srgbClr val="433356"/>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69" name="Freeform 16"/>
            <p:cNvSpPr>
              <a:spLocks/>
            </p:cNvSpPr>
            <p:nvPr/>
          </p:nvSpPr>
          <p:spPr bwMode="auto">
            <a:xfrm>
              <a:off x="2116" y="722"/>
              <a:ext cx="855" cy="647"/>
            </a:xfrm>
            <a:custGeom>
              <a:avLst/>
              <a:gdLst>
                <a:gd name="T0" fmla="*/ 836 w 855"/>
                <a:gd name="T1" fmla="*/ 576 h 647"/>
                <a:gd name="T2" fmla="*/ 836 w 855"/>
                <a:gd name="T3" fmla="*/ 501 h 647"/>
                <a:gd name="T4" fmla="*/ 829 w 855"/>
                <a:gd name="T5" fmla="*/ 418 h 647"/>
                <a:gd name="T6" fmla="*/ 812 w 855"/>
                <a:gd name="T7" fmla="*/ 324 h 647"/>
                <a:gd name="T8" fmla="*/ 737 w 855"/>
                <a:gd name="T9" fmla="*/ 302 h 647"/>
                <a:gd name="T10" fmla="*/ 708 w 855"/>
                <a:gd name="T11" fmla="*/ 281 h 647"/>
                <a:gd name="T12" fmla="*/ 704 w 855"/>
                <a:gd name="T13" fmla="*/ 222 h 647"/>
                <a:gd name="T14" fmla="*/ 670 w 855"/>
                <a:gd name="T15" fmla="*/ 184 h 647"/>
                <a:gd name="T16" fmla="*/ 680 w 855"/>
                <a:gd name="T17" fmla="*/ 104 h 647"/>
                <a:gd name="T18" fmla="*/ 649 w 855"/>
                <a:gd name="T19" fmla="*/ 52 h 647"/>
                <a:gd name="T20" fmla="*/ 607 w 855"/>
                <a:gd name="T21" fmla="*/ 54 h 647"/>
                <a:gd name="T22" fmla="*/ 583 w 855"/>
                <a:gd name="T23" fmla="*/ 47 h 647"/>
                <a:gd name="T24" fmla="*/ 543 w 855"/>
                <a:gd name="T25" fmla="*/ 17 h 647"/>
                <a:gd name="T26" fmla="*/ 515 w 855"/>
                <a:gd name="T27" fmla="*/ 5 h 647"/>
                <a:gd name="T28" fmla="*/ 479 w 855"/>
                <a:gd name="T29" fmla="*/ 50 h 647"/>
                <a:gd name="T30" fmla="*/ 479 w 855"/>
                <a:gd name="T31" fmla="*/ 104 h 647"/>
                <a:gd name="T32" fmla="*/ 474 w 855"/>
                <a:gd name="T33" fmla="*/ 165 h 647"/>
                <a:gd name="T34" fmla="*/ 382 w 855"/>
                <a:gd name="T35" fmla="*/ 151 h 647"/>
                <a:gd name="T36" fmla="*/ 333 w 855"/>
                <a:gd name="T37" fmla="*/ 203 h 647"/>
                <a:gd name="T38" fmla="*/ 290 w 855"/>
                <a:gd name="T39" fmla="*/ 191 h 647"/>
                <a:gd name="T40" fmla="*/ 222 w 855"/>
                <a:gd name="T41" fmla="*/ 154 h 647"/>
                <a:gd name="T42" fmla="*/ 170 w 855"/>
                <a:gd name="T43" fmla="*/ 191 h 647"/>
                <a:gd name="T44" fmla="*/ 132 w 855"/>
                <a:gd name="T45" fmla="*/ 196 h 647"/>
                <a:gd name="T46" fmla="*/ 99 w 855"/>
                <a:gd name="T47" fmla="*/ 189 h 647"/>
                <a:gd name="T48" fmla="*/ 94 w 855"/>
                <a:gd name="T49" fmla="*/ 198 h 647"/>
                <a:gd name="T50" fmla="*/ 82 w 855"/>
                <a:gd name="T51" fmla="*/ 227 h 647"/>
                <a:gd name="T52" fmla="*/ 59 w 855"/>
                <a:gd name="T53" fmla="*/ 272 h 647"/>
                <a:gd name="T54" fmla="*/ 21 w 855"/>
                <a:gd name="T55" fmla="*/ 305 h 647"/>
                <a:gd name="T56" fmla="*/ 9 w 855"/>
                <a:gd name="T57" fmla="*/ 359 h 647"/>
                <a:gd name="T58" fmla="*/ 21 w 855"/>
                <a:gd name="T59" fmla="*/ 418 h 647"/>
                <a:gd name="T60" fmla="*/ 37 w 855"/>
                <a:gd name="T61" fmla="*/ 456 h 647"/>
                <a:gd name="T62" fmla="*/ 47 w 855"/>
                <a:gd name="T63" fmla="*/ 489 h 647"/>
                <a:gd name="T64" fmla="*/ 59 w 855"/>
                <a:gd name="T65" fmla="*/ 508 h 647"/>
                <a:gd name="T66" fmla="*/ 75 w 855"/>
                <a:gd name="T67" fmla="*/ 534 h 647"/>
                <a:gd name="T68" fmla="*/ 103 w 855"/>
                <a:gd name="T69" fmla="*/ 546 h 647"/>
                <a:gd name="T70" fmla="*/ 137 w 855"/>
                <a:gd name="T71" fmla="*/ 536 h 647"/>
                <a:gd name="T72" fmla="*/ 139 w 855"/>
                <a:gd name="T73" fmla="*/ 576 h 647"/>
                <a:gd name="T74" fmla="*/ 155 w 855"/>
                <a:gd name="T75" fmla="*/ 579 h 647"/>
                <a:gd name="T76" fmla="*/ 181 w 855"/>
                <a:gd name="T77" fmla="*/ 569 h 647"/>
                <a:gd name="T78" fmla="*/ 229 w 855"/>
                <a:gd name="T79" fmla="*/ 562 h 647"/>
                <a:gd name="T80" fmla="*/ 326 w 855"/>
                <a:gd name="T81" fmla="*/ 515 h 647"/>
                <a:gd name="T82" fmla="*/ 352 w 855"/>
                <a:gd name="T83" fmla="*/ 487 h 647"/>
                <a:gd name="T84" fmla="*/ 370 w 855"/>
                <a:gd name="T85" fmla="*/ 461 h 647"/>
                <a:gd name="T86" fmla="*/ 389 w 855"/>
                <a:gd name="T87" fmla="*/ 461 h 647"/>
                <a:gd name="T88" fmla="*/ 413 w 855"/>
                <a:gd name="T89" fmla="*/ 475 h 647"/>
                <a:gd name="T90" fmla="*/ 441 w 855"/>
                <a:gd name="T91" fmla="*/ 470 h 647"/>
                <a:gd name="T92" fmla="*/ 458 w 855"/>
                <a:gd name="T93" fmla="*/ 503 h 647"/>
                <a:gd name="T94" fmla="*/ 479 w 855"/>
                <a:gd name="T95" fmla="*/ 527 h 647"/>
                <a:gd name="T96" fmla="*/ 503 w 855"/>
                <a:gd name="T97" fmla="*/ 564 h 647"/>
                <a:gd name="T98" fmla="*/ 524 w 855"/>
                <a:gd name="T99" fmla="*/ 583 h 647"/>
                <a:gd name="T100" fmla="*/ 583 w 855"/>
                <a:gd name="T101" fmla="*/ 614 h 647"/>
                <a:gd name="T102" fmla="*/ 604 w 855"/>
                <a:gd name="T103" fmla="*/ 588 h 647"/>
                <a:gd name="T104" fmla="*/ 642 w 855"/>
                <a:gd name="T105" fmla="*/ 600 h 647"/>
                <a:gd name="T106" fmla="*/ 673 w 855"/>
                <a:gd name="T107" fmla="*/ 616 h 647"/>
                <a:gd name="T108" fmla="*/ 685 w 855"/>
                <a:gd name="T109" fmla="*/ 638 h 647"/>
                <a:gd name="T110" fmla="*/ 708 w 855"/>
                <a:gd name="T111" fmla="*/ 647 h 647"/>
                <a:gd name="T112" fmla="*/ 727 w 855"/>
                <a:gd name="T113" fmla="*/ 628 h 647"/>
                <a:gd name="T114" fmla="*/ 748 w 855"/>
                <a:gd name="T115" fmla="*/ 593 h 647"/>
                <a:gd name="T116" fmla="*/ 760 w 855"/>
                <a:gd name="T117" fmla="*/ 595 h 647"/>
                <a:gd name="T118" fmla="*/ 803 w 855"/>
                <a:gd name="T119" fmla="*/ 612 h 647"/>
                <a:gd name="T120" fmla="*/ 819 w 855"/>
                <a:gd name="T121" fmla="*/ 621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55" h="647">
                  <a:moveTo>
                    <a:pt x="850" y="609"/>
                  </a:moveTo>
                  <a:lnTo>
                    <a:pt x="850" y="602"/>
                  </a:lnTo>
                  <a:lnTo>
                    <a:pt x="850" y="602"/>
                  </a:lnTo>
                  <a:lnTo>
                    <a:pt x="845" y="595"/>
                  </a:lnTo>
                  <a:lnTo>
                    <a:pt x="843" y="593"/>
                  </a:lnTo>
                  <a:lnTo>
                    <a:pt x="843" y="588"/>
                  </a:lnTo>
                  <a:lnTo>
                    <a:pt x="838" y="583"/>
                  </a:lnTo>
                  <a:lnTo>
                    <a:pt x="836" y="579"/>
                  </a:lnTo>
                  <a:lnTo>
                    <a:pt x="831" y="576"/>
                  </a:lnTo>
                  <a:lnTo>
                    <a:pt x="831" y="574"/>
                  </a:lnTo>
                  <a:lnTo>
                    <a:pt x="836" y="576"/>
                  </a:lnTo>
                  <a:lnTo>
                    <a:pt x="826" y="564"/>
                  </a:lnTo>
                  <a:lnTo>
                    <a:pt x="831" y="562"/>
                  </a:lnTo>
                  <a:lnTo>
                    <a:pt x="833" y="557"/>
                  </a:lnTo>
                  <a:lnTo>
                    <a:pt x="824" y="555"/>
                  </a:lnTo>
                  <a:lnTo>
                    <a:pt x="817" y="550"/>
                  </a:lnTo>
                  <a:lnTo>
                    <a:pt x="831" y="531"/>
                  </a:lnTo>
                  <a:lnTo>
                    <a:pt x="829" y="527"/>
                  </a:lnTo>
                  <a:lnTo>
                    <a:pt x="836" y="517"/>
                  </a:lnTo>
                  <a:lnTo>
                    <a:pt x="843" y="513"/>
                  </a:lnTo>
                  <a:lnTo>
                    <a:pt x="836" y="508"/>
                  </a:lnTo>
                  <a:lnTo>
                    <a:pt x="836" y="501"/>
                  </a:lnTo>
                  <a:lnTo>
                    <a:pt x="831" y="494"/>
                  </a:lnTo>
                  <a:lnTo>
                    <a:pt x="822" y="484"/>
                  </a:lnTo>
                  <a:lnTo>
                    <a:pt x="822" y="484"/>
                  </a:lnTo>
                  <a:lnTo>
                    <a:pt x="829" y="475"/>
                  </a:lnTo>
                  <a:lnTo>
                    <a:pt x="836" y="468"/>
                  </a:lnTo>
                  <a:lnTo>
                    <a:pt x="831" y="461"/>
                  </a:lnTo>
                  <a:lnTo>
                    <a:pt x="826" y="437"/>
                  </a:lnTo>
                  <a:lnTo>
                    <a:pt x="826" y="435"/>
                  </a:lnTo>
                  <a:lnTo>
                    <a:pt x="826" y="430"/>
                  </a:lnTo>
                  <a:lnTo>
                    <a:pt x="831" y="420"/>
                  </a:lnTo>
                  <a:lnTo>
                    <a:pt x="829" y="418"/>
                  </a:lnTo>
                  <a:lnTo>
                    <a:pt x="831" y="404"/>
                  </a:lnTo>
                  <a:lnTo>
                    <a:pt x="826" y="399"/>
                  </a:lnTo>
                  <a:lnTo>
                    <a:pt x="826" y="394"/>
                  </a:lnTo>
                  <a:lnTo>
                    <a:pt x="836" y="383"/>
                  </a:lnTo>
                  <a:lnTo>
                    <a:pt x="841" y="376"/>
                  </a:lnTo>
                  <a:lnTo>
                    <a:pt x="836" y="364"/>
                  </a:lnTo>
                  <a:lnTo>
                    <a:pt x="822" y="352"/>
                  </a:lnTo>
                  <a:lnTo>
                    <a:pt x="819" y="345"/>
                  </a:lnTo>
                  <a:lnTo>
                    <a:pt x="819" y="338"/>
                  </a:lnTo>
                  <a:lnTo>
                    <a:pt x="822" y="324"/>
                  </a:lnTo>
                  <a:lnTo>
                    <a:pt x="812" y="324"/>
                  </a:lnTo>
                  <a:lnTo>
                    <a:pt x="805" y="307"/>
                  </a:lnTo>
                  <a:lnTo>
                    <a:pt x="798" y="309"/>
                  </a:lnTo>
                  <a:lnTo>
                    <a:pt x="784" y="305"/>
                  </a:lnTo>
                  <a:lnTo>
                    <a:pt x="781" y="298"/>
                  </a:lnTo>
                  <a:lnTo>
                    <a:pt x="774" y="291"/>
                  </a:lnTo>
                  <a:lnTo>
                    <a:pt x="767" y="288"/>
                  </a:lnTo>
                  <a:lnTo>
                    <a:pt x="765" y="283"/>
                  </a:lnTo>
                  <a:lnTo>
                    <a:pt x="760" y="281"/>
                  </a:lnTo>
                  <a:lnTo>
                    <a:pt x="755" y="281"/>
                  </a:lnTo>
                  <a:lnTo>
                    <a:pt x="751" y="281"/>
                  </a:lnTo>
                  <a:lnTo>
                    <a:pt x="737" y="302"/>
                  </a:lnTo>
                  <a:lnTo>
                    <a:pt x="722" y="314"/>
                  </a:lnTo>
                  <a:lnTo>
                    <a:pt x="718" y="314"/>
                  </a:lnTo>
                  <a:lnTo>
                    <a:pt x="715" y="309"/>
                  </a:lnTo>
                  <a:lnTo>
                    <a:pt x="713" y="309"/>
                  </a:lnTo>
                  <a:lnTo>
                    <a:pt x="708" y="305"/>
                  </a:lnTo>
                  <a:lnTo>
                    <a:pt x="713" y="302"/>
                  </a:lnTo>
                  <a:lnTo>
                    <a:pt x="713" y="300"/>
                  </a:lnTo>
                  <a:lnTo>
                    <a:pt x="713" y="295"/>
                  </a:lnTo>
                  <a:lnTo>
                    <a:pt x="713" y="293"/>
                  </a:lnTo>
                  <a:lnTo>
                    <a:pt x="713" y="291"/>
                  </a:lnTo>
                  <a:lnTo>
                    <a:pt x="708" y="281"/>
                  </a:lnTo>
                  <a:lnTo>
                    <a:pt x="715" y="276"/>
                  </a:lnTo>
                  <a:lnTo>
                    <a:pt x="713" y="274"/>
                  </a:lnTo>
                  <a:lnTo>
                    <a:pt x="718" y="272"/>
                  </a:lnTo>
                  <a:lnTo>
                    <a:pt x="713" y="267"/>
                  </a:lnTo>
                  <a:lnTo>
                    <a:pt x="718" y="260"/>
                  </a:lnTo>
                  <a:lnTo>
                    <a:pt x="718" y="257"/>
                  </a:lnTo>
                  <a:lnTo>
                    <a:pt x="715" y="241"/>
                  </a:lnTo>
                  <a:lnTo>
                    <a:pt x="711" y="231"/>
                  </a:lnTo>
                  <a:lnTo>
                    <a:pt x="708" y="222"/>
                  </a:lnTo>
                  <a:lnTo>
                    <a:pt x="706" y="222"/>
                  </a:lnTo>
                  <a:lnTo>
                    <a:pt x="704" y="222"/>
                  </a:lnTo>
                  <a:lnTo>
                    <a:pt x="701" y="222"/>
                  </a:lnTo>
                  <a:lnTo>
                    <a:pt x="701" y="217"/>
                  </a:lnTo>
                  <a:lnTo>
                    <a:pt x="699" y="220"/>
                  </a:lnTo>
                  <a:lnTo>
                    <a:pt x="699" y="217"/>
                  </a:lnTo>
                  <a:lnTo>
                    <a:pt x="692" y="217"/>
                  </a:lnTo>
                  <a:lnTo>
                    <a:pt x="692" y="213"/>
                  </a:lnTo>
                  <a:lnTo>
                    <a:pt x="689" y="213"/>
                  </a:lnTo>
                  <a:lnTo>
                    <a:pt x="685" y="210"/>
                  </a:lnTo>
                  <a:lnTo>
                    <a:pt x="680" y="208"/>
                  </a:lnTo>
                  <a:lnTo>
                    <a:pt x="670" y="191"/>
                  </a:lnTo>
                  <a:lnTo>
                    <a:pt x="670" y="184"/>
                  </a:lnTo>
                  <a:lnTo>
                    <a:pt x="663" y="175"/>
                  </a:lnTo>
                  <a:lnTo>
                    <a:pt x="661" y="170"/>
                  </a:lnTo>
                  <a:lnTo>
                    <a:pt x="661" y="144"/>
                  </a:lnTo>
                  <a:lnTo>
                    <a:pt x="659" y="139"/>
                  </a:lnTo>
                  <a:lnTo>
                    <a:pt x="661" y="132"/>
                  </a:lnTo>
                  <a:lnTo>
                    <a:pt x="661" y="125"/>
                  </a:lnTo>
                  <a:lnTo>
                    <a:pt x="663" y="123"/>
                  </a:lnTo>
                  <a:lnTo>
                    <a:pt x="668" y="118"/>
                  </a:lnTo>
                  <a:lnTo>
                    <a:pt x="670" y="116"/>
                  </a:lnTo>
                  <a:lnTo>
                    <a:pt x="678" y="111"/>
                  </a:lnTo>
                  <a:lnTo>
                    <a:pt x="680" y="104"/>
                  </a:lnTo>
                  <a:lnTo>
                    <a:pt x="675" y="94"/>
                  </a:lnTo>
                  <a:lnTo>
                    <a:pt x="670" y="92"/>
                  </a:lnTo>
                  <a:lnTo>
                    <a:pt x="673" y="80"/>
                  </a:lnTo>
                  <a:lnTo>
                    <a:pt x="673" y="73"/>
                  </a:lnTo>
                  <a:lnTo>
                    <a:pt x="659" y="68"/>
                  </a:lnTo>
                  <a:lnTo>
                    <a:pt x="656" y="68"/>
                  </a:lnTo>
                  <a:lnTo>
                    <a:pt x="654" y="71"/>
                  </a:lnTo>
                  <a:lnTo>
                    <a:pt x="649" y="61"/>
                  </a:lnTo>
                  <a:lnTo>
                    <a:pt x="652" y="61"/>
                  </a:lnTo>
                  <a:lnTo>
                    <a:pt x="652" y="57"/>
                  </a:lnTo>
                  <a:lnTo>
                    <a:pt x="649" y="52"/>
                  </a:lnTo>
                  <a:lnTo>
                    <a:pt x="652" y="50"/>
                  </a:lnTo>
                  <a:lnTo>
                    <a:pt x="652" y="47"/>
                  </a:lnTo>
                  <a:lnTo>
                    <a:pt x="637" y="50"/>
                  </a:lnTo>
                  <a:lnTo>
                    <a:pt x="630" y="52"/>
                  </a:lnTo>
                  <a:lnTo>
                    <a:pt x="626" y="52"/>
                  </a:lnTo>
                  <a:lnTo>
                    <a:pt x="621" y="57"/>
                  </a:lnTo>
                  <a:lnTo>
                    <a:pt x="621" y="61"/>
                  </a:lnTo>
                  <a:lnTo>
                    <a:pt x="614" y="64"/>
                  </a:lnTo>
                  <a:lnTo>
                    <a:pt x="607" y="57"/>
                  </a:lnTo>
                  <a:lnTo>
                    <a:pt x="604" y="57"/>
                  </a:lnTo>
                  <a:lnTo>
                    <a:pt x="607" y="54"/>
                  </a:lnTo>
                  <a:lnTo>
                    <a:pt x="609" y="47"/>
                  </a:lnTo>
                  <a:lnTo>
                    <a:pt x="609" y="45"/>
                  </a:lnTo>
                  <a:lnTo>
                    <a:pt x="609" y="28"/>
                  </a:lnTo>
                  <a:lnTo>
                    <a:pt x="609" y="19"/>
                  </a:lnTo>
                  <a:lnTo>
                    <a:pt x="595" y="24"/>
                  </a:lnTo>
                  <a:lnTo>
                    <a:pt x="588" y="24"/>
                  </a:lnTo>
                  <a:lnTo>
                    <a:pt x="585" y="28"/>
                  </a:lnTo>
                  <a:lnTo>
                    <a:pt x="578" y="38"/>
                  </a:lnTo>
                  <a:lnTo>
                    <a:pt x="578" y="43"/>
                  </a:lnTo>
                  <a:lnTo>
                    <a:pt x="581" y="45"/>
                  </a:lnTo>
                  <a:lnTo>
                    <a:pt x="583" y="47"/>
                  </a:lnTo>
                  <a:lnTo>
                    <a:pt x="578" y="47"/>
                  </a:lnTo>
                  <a:lnTo>
                    <a:pt x="574" y="47"/>
                  </a:lnTo>
                  <a:lnTo>
                    <a:pt x="569" y="43"/>
                  </a:lnTo>
                  <a:lnTo>
                    <a:pt x="564" y="43"/>
                  </a:lnTo>
                  <a:lnTo>
                    <a:pt x="559" y="43"/>
                  </a:lnTo>
                  <a:lnTo>
                    <a:pt x="555" y="35"/>
                  </a:lnTo>
                  <a:lnTo>
                    <a:pt x="555" y="31"/>
                  </a:lnTo>
                  <a:lnTo>
                    <a:pt x="564" y="24"/>
                  </a:lnTo>
                  <a:lnTo>
                    <a:pt x="559" y="19"/>
                  </a:lnTo>
                  <a:lnTo>
                    <a:pt x="548" y="17"/>
                  </a:lnTo>
                  <a:lnTo>
                    <a:pt x="543" y="17"/>
                  </a:lnTo>
                  <a:lnTo>
                    <a:pt x="543" y="12"/>
                  </a:lnTo>
                  <a:lnTo>
                    <a:pt x="538" y="9"/>
                  </a:lnTo>
                  <a:lnTo>
                    <a:pt x="538" y="7"/>
                  </a:lnTo>
                  <a:lnTo>
                    <a:pt x="533" y="5"/>
                  </a:lnTo>
                  <a:lnTo>
                    <a:pt x="531" y="5"/>
                  </a:lnTo>
                  <a:lnTo>
                    <a:pt x="531" y="14"/>
                  </a:lnTo>
                  <a:lnTo>
                    <a:pt x="524" y="17"/>
                  </a:lnTo>
                  <a:lnTo>
                    <a:pt x="515" y="14"/>
                  </a:lnTo>
                  <a:lnTo>
                    <a:pt x="515" y="9"/>
                  </a:lnTo>
                  <a:lnTo>
                    <a:pt x="515" y="9"/>
                  </a:lnTo>
                  <a:lnTo>
                    <a:pt x="515" y="5"/>
                  </a:lnTo>
                  <a:lnTo>
                    <a:pt x="507" y="0"/>
                  </a:lnTo>
                  <a:lnTo>
                    <a:pt x="503" y="0"/>
                  </a:lnTo>
                  <a:lnTo>
                    <a:pt x="503" y="7"/>
                  </a:lnTo>
                  <a:lnTo>
                    <a:pt x="498" y="7"/>
                  </a:lnTo>
                  <a:lnTo>
                    <a:pt x="493" y="12"/>
                  </a:lnTo>
                  <a:lnTo>
                    <a:pt x="489" y="14"/>
                  </a:lnTo>
                  <a:lnTo>
                    <a:pt x="481" y="12"/>
                  </a:lnTo>
                  <a:lnTo>
                    <a:pt x="479" y="17"/>
                  </a:lnTo>
                  <a:lnTo>
                    <a:pt x="467" y="33"/>
                  </a:lnTo>
                  <a:lnTo>
                    <a:pt x="472" y="38"/>
                  </a:lnTo>
                  <a:lnTo>
                    <a:pt x="479" y="50"/>
                  </a:lnTo>
                  <a:lnTo>
                    <a:pt x="484" y="45"/>
                  </a:lnTo>
                  <a:lnTo>
                    <a:pt x="491" y="43"/>
                  </a:lnTo>
                  <a:lnTo>
                    <a:pt x="493" y="43"/>
                  </a:lnTo>
                  <a:lnTo>
                    <a:pt x="496" y="57"/>
                  </a:lnTo>
                  <a:lnTo>
                    <a:pt x="498" y="66"/>
                  </a:lnTo>
                  <a:lnTo>
                    <a:pt x="498" y="64"/>
                  </a:lnTo>
                  <a:lnTo>
                    <a:pt x="491" y="68"/>
                  </a:lnTo>
                  <a:lnTo>
                    <a:pt x="493" y="83"/>
                  </a:lnTo>
                  <a:lnTo>
                    <a:pt x="489" y="90"/>
                  </a:lnTo>
                  <a:lnTo>
                    <a:pt x="491" y="92"/>
                  </a:lnTo>
                  <a:lnTo>
                    <a:pt x="479" y="104"/>
                  </a:lnTo>
                  <a:lnTo>
                    <a:pt x="477" y="106"/>
                  </a:lnTo>
                  <a:lnTo>
                    <a:pt x="472" y="111"/>
                  </a:lnTo>
                  <a:lnTo>
                    <a:pt x="474" y="118"/>
                  </a:lnTo>
                  <a:lnTo>
                    <a:pt x="477" y="123"/>
                  </a:lnTo>
                  <a:lnTo>
                    <a:pt x="477" y="130"/>
                  </a:lnTo>
                  <a:lnTo>
                    <a:pt x="481" y="130"/>
                  </a:lnTo>
                  <a:lnTo>
                    <a:pt x="474" y="137"/>
                  </a:lnTo>
                  <a:lnTo>
                    <a:pt x="474" y="142"/>
                  </a:lnTo>
                  <a:lnTo>
                    <a:pt x="470" y="146"/>
                  </a:lnTo>
                  <a:lnTo>
                    <a:pt x="474" y="149"/>
                  </a:lnTo>
                  <a:lnTo>
                    <a:pt x="474" y="165"/>
                  </a:lnTo>
                  <a:lnTo>
                    <a:pt x="474" y="172"/>
                  </a:lnTo>
                  <a:lnTo>
                    <a:pt x="470" y="172"/>
                  </a:lnTo>
                  <a:lnTo>
                    <a:pt x="455" y="170"/>
                  </a:lnTo>
                  <a:lnTo>
                    <a:pt x="451" y="175"/>
                  </a:lnTo>
                  <a:lnTo>
                    <a:pt x="444" y="175"/>
                  </a:lnTo>
                  <a:lnTo>
                    <a:pt x="437" y="172"/>
                  </a:lnTo>
                  <a:lnTo>
                    <a:pt x="432" y="165"/>
                  </a:lnTo>
                  <a:lnTo>
                    <a:pt x="406" y="156"/>
                  </a:lnTo>
                  <a:lnTo>
                    <a:pt x="403" y="165"/>
                  </a:lnTo>
                  <a:lnTo>
                    <a:pt x="389" y="151"/>
                  </a:lnTo>
                  <a:lnTo>
                    <a:pt x="382" y="151"/>
                  </a:lnTo>
                  <a:lnTo>
                    <a:pt x="380" y="158"/>
                  </a:lnTo>
                  <a:lnTo>
                    <a:pt x="375" y="158"/>
                  </a:lnTo>
                  <a:lnTo>
                    <a:pt x="370" y="156"/>
                  </a:lnTo>
                  <a:lnTo>
                    <a:pt x="366" y="156"/>
                  </a:lnTo>
                  <a:lnTo>
                    <a:pt x="359" y="151"/>
                  </a:lnTo>
                  <a:lnTo>
                    <a:pt x="354" y="154"/>
                  </a:lnTo>
                  <a:lnTo>
                    <a:pt x="354" y="156"/>
                  </a:lnTo>
                  <a:lnTo>
                    <a:pt x="349" y="165"/>
                  </a:lnTo>
                  <a:lnTo>
                    <a:pt x="342" y="175"/>
                  </a:lnTo>
                  <a:lnTo>
                    <a:pt x="335" y="189"/>
                  </a:lnTo>
                  <a:lnTo>
                    <a:pt x="333" y="203"/>
                  </a:lnTo>
                  <a:lnTo>
                    <a:pt x="326" y="208"/>
                  </a:lnTo>
                  <a:lnTo>
                    <a:pt x="328" y="203"/>
                  </a:lnTo>
                  <a:lnTo>
                    <a:pt x="326" y="203"/>
                  </a:lnTo>
                  <a:lnTo>
                    <a:pt x="316" y="208"/>
                  </a:lnTo>
                  <a:lnTo>
                    <a:pt x="309" y="205"/>
                  </a:lnTo>
                  <a:lnTo>
                    <a:pt x="309" y="203"/>
                  </a:lnTo>
                  <a:lnTo>
                    <a:pt x="304" y="203"/>
                  </a:lnTo>
                  <a:lnTo>
                    <a:pt x="304" y="198"/>
                  </a:lnTo>
                  <a:lnTo>
                    <a:pt x="300" y="198"/>
                  </a:lnTo>
                  <a:lnTo>
                    <a:pt x="295" y="194"/>
                  </a:lnTo>
                  <a:lnTo>
                    <a:pt x="290" y="191"/>
                  </a:lnTo>
                  <a:lnTo>
                    <a:pt x="285" y="196"/>
                  </a:lnTo>
                  <a:lnTo>
                    <a:pt x="278" y="198"/>
                  </a:lnTo>
                  <a:lnTo>
                    <a:pt x="276" y="196"/>
                  </a:lnTo>
                  <a:lnTo>
                    <a:pt x="276" y="194"/>
                  </a:lnTo>
                  <a:lnTo>
                    <a:pt x="278" y="187"/>
                  </a:lnTo>
                  <a:lnTo>
                    <a:pt x="271" y="177"/>
                  </a:lnTo>
                  <a:lnTo>
                    <a:pt x="259" y="177"/>
                  </a:lnTo>
                  <a:lnTo>
                    <a:pt x="255" y="172"/>
                  </a:lnTo>
                  <a:lnTo>
                    <a:pt x="243" y="161"/>
                  </a:lnTo>
                  <a:lnTo>
                    <a:pt x="233" y="163"/>
                  </a:lnTo>
                  <a:lnTo>
                    <a:pt x="222" y="154"/>
                  </a:lnTo>
                  <a:lnTo>
                    <a:pt x="212" y="149"/>
                  </a:lnTo>
                  <a:lnTo>
                    <a:pt x="203" y="165"/>
                  </a:lnTo>
                  <a:lnTo>
                    <a:pt x="200" y="165"/>
                  </a:lnTo>
                  <a:lnTo>
                    <a:pt x="196" y="165"/>
                  </a:lnTo>
                  <a:lnTo>
                    <a:pt x="191" y="170"/>
                  </a:lnTo>
                  <a:lnTo>
                    <a:pt x="177" y="165"/>
                  </a:lnTo>
                  <a:lnTo>
                    <a:pt x="174" y="168"/>
                  </a:lnTo>
                  <a:lnTo>
                    <a:pt x="177" y="175"/>
                  </a:lnTo>
                  <a:lnTo>
                    <a:pt x="172" y="180"/>
                  </a:lnTo>
                  <a:lnTo>
                    <a:pt x="172" y="187"/>
                  </a:lnTo>
                  <a:lnTo>
                    <a:pt x="170" y="191"/>
                  </a:lnTo>
                  <a:lnTo>
                    <a:pt x="170" y="201"/>
                  </a:lnTo>
                  <a:lnTo>
                    <a:pt x="165" y="208"/>
                  </a:lnTo>
                  <a:lnTo>
                    <a:pt x="158" y="210"/>
                  </a:lnTo>
                  <a:lnTo>
                    <a:pt x="153" y="210"/>
                  </a:lnTo>
                  <a:lnTo>
                    <a:pt x="153" y="208"/>
                  </a:lnTo>
                  <a:lnTo>
                    <a:pt x="151" y="213"/>
                  </a:lnTo>
                  <a:lnTo>
                    <a:pt x="148" y="208"/>
                  </a:lnTo>
                  <a:lnTo>
                    <a:pt x="141" y="208"/>
                  </a:lnTo>
                  <a:lnTo>
                    <a:pt x="141" y="205"/>
                  </a:lnTo>
                  <a:lnTo>
                    <a:pt x="132" y="203"/>
                  </a:lnTo>
                  <a:lnTo>
                    <a:pt x="132" y="196"/>
                  </a:lnTo>
                  <a:lnTo>
                    <a:pt x="122" y="189"/>
                  </a:lnTo>
                  <a:lnTo>
                    <a:pt x="120" y="189"/>
                  </a:lnTo>
                  <a:lnTo>
                    <a:pt x="118" y="191"/>
                  </a:lnTo>
                  <a:lnTo>
                    <a:pt x="118" y="189"/>
                  </a:lnTo>
                  <a:lnTo>
                    <a:pt x="113" y="191"/>
                  </a:lnTo>
                  <a:lnTo>
                    <a:pt x="115" y="189"/>
                  </a:lnTo>
                  <a:lnTo>
                    <a:pt x="118" y="184"/>
                  </a:lnTo>
                  <a:lnTo>
                    <a:pt x="113" y="184"/>
                  </a:lnTo>
                  <a:lnTo>
                    <a:pt x="113" y="182"/>
                  </a:lnTo>
                  <a:lnTo>
                    <a:pt x="103" y="184"/>
                  </a:lnTo>
                  <a:lnTo>
                    <a:pt x="99" y="189"/>
                  </a:lnTo>
                  <a:lnTo>
                    <a:pt x="94" y="182"/>
                  </a:lnTo>
                  <a:lnTo>
                    <a:pt x="89" y="184"/>
                  </a:lnTo>
                  <a:lnTo>
                    <a:pt x="92" y="189"/>
                  </a:lnTo>
                  <a:lnTo>
                    <a:pt x="89" y="189"/>
                  </a:lnTo>
                  <a:lnTo>
                    <a:pt x="94" y="191"/>
                  </a:lnTo>
                  <a:lnTo>
                    <a:pt x="94" y="189"/>
                  </a:lnTo>
                  <a:lnTo>
                    <a:pt x="99" y="191"/>
                  </a:lnTo>
                  <a:lnTo>
                    <a:pt x="99" y="194"/>
                  </a:lnTo>
                  <a:lnTo>
                    <a:pt x="94" y="191"/>
                  </a:lnTo>
                  <a:lnTo>
                    <a:pt x="92" y="196"/>
                  </a:lnTo>
                  <a:lnTo>
                    <a:pt x="94" y="198"/>
                  </a:lnTo>
                  <a:lnTo>
                    <a:pt x="92" y="203"/>
                  </a:lnTo>
                  <a:lnTo>
                    <a:pt x="94" y="203"/>
                  </a:lnTo>
                  <a:lnTo>
                    <a:pt x="94" y="203"/>
                  </a:lnTo>
                  <a:lnTo>
                    <a:pt x="96" y="205"/>
                  </a:lnTo>
                  <a:lnTo>
                    <a:pt x="96" y="208"/>
                  </a:lnTo>
                  <a:lnTo>
                    <a:pt x="96" y="208"/>
                  </a:lnTo>
                  <a:lnTo>
                    <a:pt x="89" y="213"/>
                  </a:lnTo>
                  <a:lnTo>
                    <a:pt x="89" y="215"/>
                  </a:lnTo>
                  <a:lnTo>
                    <a:pt x="94" y="222"/>
                  </a:lnTo>
                  <a:lnTo>
                    <a:pt x="87" y="229"/>
                  </a:lnTo>
                  <a:lnTo>
                    <a:pt x="82" y="227"/>
                  </a:lnTo>
                  <a:lnTo>
                    <a:pt x="77" y="227"/>
                  </a:lnTo>
                  <a:lnTo>
                    <a:pt x="77" y="227"/>
                  </a:lnTo>
                  <a:lnTo>
                    <a:pt x="70" y="234"/>
                  </a:lnTo>
                  <a:lnTo>
                    <a:pt x="68" y="246"/>
                  </a:lnTo>
                  <a:lnTo>
                    <a:pt x="66" y="253"/>
                  </a:lnTo>
                  <a:lnTo>
                    <a:pt x="63" y="253"/>
                  </a:lnTo>
                  <a:lnTo>
                    <a:pt x="61" y="260"/>
                  </a:lnTo>
                  <a:lnTo>
                    <a:pt x="70" y="267"/>
                  </a:lnTo>
                  <a:lnTo>
                    <a:pt x="66" y="272"/>
                  </a:lnTo>
                  <a:lnTo>
                    <a:pt x="61" y="272"/>
                  </a:lnTo>
                  <a:lnTo>
                    <a:pt x="59" y="272"/>
                  </a:lnTo>
                  <a:lnTo>
                    <a:pt x="61" y="267"/>
                  </a:lnTo>
                  <a:lnTo>
                    <a:pt x="59" y="262"/>
                  </a:lnTo>
                  <a:lnTo>
                    <a:pt x="56" y="267"/>
                  </a:lnTo>
                  <a:lnTo>
                    <a:pt x="56" y="267"/>
                  </a:lnTo>
                  <a:lnTo>
                    <a:pt x="52" y="276"/>
                  </a:lnTo>
                  <a:lnTo>
                    <a:pt x="42" y="279"/>
                  </a:lnTo>
                  <a:lnTo>
                    <a:pt x="33" y="281"/>
                  </a:lnTo>
                  <a:lnTo>
                    <a:pt x="28" y="286"/>
                  </a:lnTo>
                  <a:lnTo>
                    <a:pt x="28" y="293"/>
                  </a:lnTo>
                  <a:lnTo>
                    <a:pt x="23" y="298"/>
                  </a:lnTo>
                  <a:lnTo>
                    <a:pt x="21" y="305"/>
                  </a:lnTo>
                  <a:lnTo>
                    <a:pt x="28" y="309"/>
                  </a:lnTo>
                  <a:lnTo>
                    <a:pt x="28" y="314"/>
                  </a:lnTo>
                  <a:lnTo>
                    <a:pt x="11" y="326"/>
                  </a:lnTo>
                  <a:lnTo>
                    <a:pt x="9" y="324"/>
                  </a:lnTo>
                  <a:lnTo>
                    <a:pt x="2" y="338"/>
                  </a:lnTo>
                  <a:lnTo>
                    <a:pt x="0" y="347"/>
                  </a:lnTo>
                  <a:lnTo>
                    <a:pt x="4" y="350"/>
                  </a:lnTo>
                  <a:lnTo>
                    <a:pt x="9" y="350"/>
                  </a:lnTo>
                  <a:lnTo>
                    <a:pt x="11" y="350"/>
                  </a:lnTo>
                  <a:lnTo>
                    <a:pt x="9" y="357"/>
                  </a:lnTo>
                  <a:lnTo>
                    <a:pt x="9" y="359"/>
                  </a:lnTo>
                  <a:lnTo>
                    <a:pt x="9" y="361"/>
                  </a:lnTo>
                  <a:lnTo>
                    <a:pt x="11" y="371"/>
                  </a:lnTo>
                  <a:lnTo>
                    <a:pt x="11" y="373"/>
                  </a:lnTo>
                  <a:lnTo>
                    <a:pt x="7" y="383"/>
                  </a:lnTo>
                  <a:lnTo>
                    <a:pt x="14" y="390"/>
                  </a:lnTo>
                  <a:lnTo>
                    <a:pt x="11" y="390"/>
                  </a:lnTo>
                  <a:lnTo>
                    <a:pt x="11" y="394"/>
                  </a:lnTo>
                  <a:lnTo>
                    <a:pt x="18" y="399"/>
                  </a:lnTo>
                  <a:lnTo>
                    <a:pt x="18" y="411"/>
                  </a:lnTo>
                  <a:lnTo>
                    <a:pt x="16" y="416"/>
                  </a:lnTo>
                  <a:lnTo>
                    <a:pt x="21" y="418"/>
                  </a:lnTo>
                  <a:lnTo>
                    <a:pt x="23" y="423"/>
                  </a:lnTo>
                  <a:lnTo>
                    <a:pt x="23" y="428"/>
                  </a:lnTo>
                  <a:lnTo>
                    <a:pt x="33" y="432"/>
                  </a:lnTo>
                  <a:lnTo>
                    <a:pt x="30" y="437"/>
                  </a:lnTo>
                  <a:lnTo>
                    <a:pt x="33" y="437"/>
                  </a:lnTo>
                  <a:lnTo>
                    <a:pt x="30" y="439"/>
                  </a:lnTo>
                  <a:lnTo>
                    <a:pt x="33" y="439"/>
                  </a:lnTo>
                  <a:lnTo>
                    <a:pt x="33" y="449"/>
                  </a:lnTo>
                  <a:lnTo>
                    <a:pt x="35" y="449"/>
                  </a:lnTo>
                  <a:lnTo>
                    <a:pt x="35" y="451"/>
                  </a:lnTo>
                  <a:lnTo>
                    <a:pt x="37" y="456"/>
                  </a:lnTo>
                  <a:lnTo>
                    <a:pt x="37" y="465"/>
                  </a:lnTo>
                  <a:lnTo>
                    <a:pt x="35" y="468"/>
                  </a:lnTo>
                  <a:lnTo>
                    <a:pt x="42" y="472"/>
                  </a:lnTo>
                  <a:lnTo>
                    <a:pt x="42" y="479"/>
                  </a:lnTo>
                  <a:lnTo>
                    <a:pt x="44" y="479"/>
                  </a:lnTo>
                  <a:lnTo>
                    <a:pt x="42" y="482"/>
                  </a:lnTo>
                  <a:lnTo>
                    <a:pt x="47" y="482"/>
                  </a:lnTo>
                  <a:lnTo>
                    <a:pt x="44" y="484"/>
                  </a:lnTo>
                  <a:lnTo>
                    <a:pt x="47" y="487"/>
                  </a:lnTo>
                  <a:lnTo>
                    <a:pt x="44" y="489"/>
                  </a:lnTo>
                  <a:lnTo>
                    <a:pt x="47" y="489"/>
                  </a:lnTo>
                  <a:lnTo>
                    <a:pt x="47" y="489"/>
                  </a:lnTo>
                  <a:lnTo>
                    <a:pt x="47" y="489"/>
                  </a:lnTo>
                  <a:lnTo>
                    <a:pt x="47" y="494"/>
                  </a:lnTo>
                  <a:lnTo>
                    <a:pt x="47" y="498"/>
                  </a:lnTo>
                  <a:lnTo>
                    <a:pt x="49" y="496"/>
                  </a:lnTo>
                  <a:lnTo>
                    <a:pt x="47" y="503"/>
                  </a:lnTo>
                  <a:lnTo>
                    <a:pt x="56" y="505"/>
                  </a:lnTo>
                  <a:lnTo>
                    <a:pt x="56" y="503"/>
                  </a:lnTo>
                  <a:lnTo>
                    <a:pt x="56" y="505"/>
                  </a:lnTo>
                  <a:lnTo>
                    <a:pt x="56" y="505"/>
                  </a:lnTo>
                  <a:lnTo>
                    <a:pt x="59" y="508"/>
                  </a:lnTo>
                  <a:lnTo>
                    <a:pt x="59" y="505"/>
                  </a:lnTo>
                  <a:lnTo>
                    <a:pt x="63" y="508"/>
                  </a:lnTo>
                  <a:lnTo>
                    <a:pt x="66" y="508"/>
                  </a:lnTo>
                  <a:lnTo>
                    <a:pt x="66" y="508"/>
                  </a:lnTo>
                  <a:lnTo>
                    <a:pt x="66" y="510"/>
                  </a:lnTo>
                  <a:lnTo>
                    <a:pt x="70" y="513"/>
                  </a:lnTo>
                  <a:lnTo>
                    <a:pt x="68" y="520"/>
                  </a:lnTo>
                  <a:lnTo>
                    <a:pt x="70" y="522"/>
                  </a:lnTo>
                  <a:lnTo>
                    <a:pt x="73" y="527"/>
                  </a:lnTo>
                  <a:lnTo>
                    <a:pt x="75" y="534"/>
                  </a:lnTo>
                  <a:lnTo>
                    <a:pt x="75" y="534"/>
                  </a:lnTo>
                  <a:lnTo>
                    <a:pt x="75" y="541"/>
                  </a:lnTo>
                  <a:lnTo>
                    <a:pt x="80" y="541"/>
                  </a:lnTo>
                  <a:lnTo>
                    <a:pt x="80" y="543"/>
                  </a:lnTo>
                  <a:lnTo>
                    <a:pt x="82" y="548"/>
                  </a:lnTo>
                  <a:lnTo>
                    <a:pt x="85" y="541"/>
                  </a:lnTo>
                  <a:lnTo>
                    <a:pt x="85" y="541"/>
                  </a:lnTo>
                  <a:lnTo>
                    <a:pt x="89" y="531"/>
                  </a:lnTo>
                  <a:lnTo>
                    <a:pt x="101" y="531"/>
                  </a:lnTo>
                  <a:lnTo>
                    <a:pt x="99" y="531"/>
                  </a:lnTo>
                  <a:lnTo>
                    <a:pt x="101" y="536"/>
                  </a:lnTo>
                  <a:lnTo>
                    <a:pt x="103" y="546"/>
                  </a:lnTo>
                  <a:lnTo>
                    <a:pt x="103" y="546"/>
                  </a:lnTo>
                  <a:lnTo>
                    <a:pt x="113" y="550"/>
                  </a:lnTo>
                  <a:lnTo>
                    <a:pt x="118" y="550"/>
                  </a:lnTo>
                  <a:lnTo>
                    <a:pt x="120" y="546"/>
                  </a:lnTo>
                  <a:lnTo>
                    <a:pt x="115" y="541"/>
                  </a:lnTo>
                  <a:lnTo>
                    <a:pt x="115" y="539"/>
                  </a:lnTo>
                  <a:lnTo>
                    <a:pt x="125" y="541"/>
                  </a:lnTo>
                  <a:lnTo>
                    <a:pt x="127" y="539"/>
                  </a:lnTo>
                  <a:lnTo>
                    <a:pt x="129" y="534"/>
                  </a:lnTo>
                  <a:lnTo>
                    <a:pt x="137" y="536"/>
                  </a:lnTo>
                  <a:lnTo>
                    <a:pt x="137" y="536"/>
                  </a:lnTo>
                  <a:lnTo>
                    <a:pt x="137" y="536"/>
                  </a:lnTo>
                  <a:lnTo>
                    <a:pt x="137" y="539"/>
                  </a:lnTo>
                  <a:lnTo>
                    <a:pt x="137" y="543"/>
                  </a:lnTo>
                  <a:lnTo>
                    <a:pt x="134" y="546"/>
                  </a:lnTo>
                  <a:lnTo>
                    <a:pt x="139" y="550"/>
                  </a:lnTo>
                  <a:lnTo>
                    <a:pt x="137" y="550"/>
                  </a:lnTo>
                  <a:lnTo>
                    <a:pt x="134" y="553"/>
                  </a:lnTo>
                  <a:lnTo>
                    <a:pt x="132" y="557"/>
                  </a:lnTo>
                  <a:lnTo>
                    <a:pt x="134" y="560"/>
                  </a:lnTo>
                  <a:lnTo>
                    <a:pt x="134" y="569"/>
                  </a:lnTo>
                  <a:lnTo>
                    <a:pt x="139" y="576"/>
                  </a:lnTo>
                  <a:lnTo>
                    <a:pt x="141" y="576"/>
                  </a:lnTo>
                  <a:lnTo>
                    <a:pt x="141" y="572"/>
                  </a:lnTo>
                  <a:lnTo>
                    <a:pt x="144" y="574"/>
                  </a:lnTo>
                  <a:lnTo>
                    <a:pt x="146" y="574"/>
                  </a:lnTo>
                  <a:lnTo>
                    <a:pt x="146" y="574"/>
                  </a:lnTo>
                  <a:lnTo>
                    <a:pt x="148" y="574"/>
                  </a:lnTo>
                  <a:lnTo>
                    <a:pt x="146" y="576"/>
                  </a:lnTo>
                  <a:lnTo>
                    <a:pt x="146" y="576"/>
                  </a:lnTo>
                  <a:lnTo>
                    <a:pt x="151" y="579"/>
                  </a:lnTo>
                  <a:lnTo>
                    <a:pt x="153" y="583"/>
                  </a:lnTo>
                  <a:lnTo>
                    <a:pt x="155" y="579"/>
                  </a:lnTo>
                  <a:lnTo>
                    <a:pt x="155" y="574"/>
                  </a:lnTo>
                  <a:lnTo>
                    <a:pt x="160" y="569"/>
                  </a:lnTo>
                  <a:lnTo>
                    <a:pt x="160" y="574"/>
                  </a:lnTo>
                  <a:lnTo>
                    <a:pt x="165" y="574"/>
                  </a:lnTo>
                  <a:lnTo>
                    <a:pt x="167" y="574"/>
                  </a:lnTo>
                  <a:lnTo>
                    <a:pt x="170" y="569"/>
                  </a:lnTo>
                  <a:lnTo>
                    <a:pt x="174" y="569"/>
                  </a:lnTo>
                  <a:lnTo>
                    <a:pt x="174" y="574"/>
                  </a:lnTo>
                  <a:lnTo>
                    <a:pt x="179" y="576"/>
                  </a:lnTo>
                  <a:lnTo>
                    <a:pt x="179" y="572"/>
                  </a:lnTo>
                  <a:lnTo>
                    <a:pt x="181" y="569"/>
                  </a:lnTo>
                  <a:lnTo>
                    <a:pt x="193" y="574"/>
                  </a:lnTo>
                  <a:lnTo>
                    <a:pt x="198" y="574"/>
                  </a:lnTo>
                  <a:lnTo>
                    <a:pt x="198" y="572"/>
                  </a:lnTo>
                  <a:lnTo>
                    <a:pt x="207" y="579"/>
                  </a:lnTo>
                  <a:lnTo>
                    <a:pt x="207" y="579"/>
                  </a:lnTo>
                  <a:lnTo>
                    <a:pt x="210" y="579"/>
                  </a:lnTo>
                  <a:lnTo>
                    <a:pt x="207" y="567"/>
                  </a:lnTo>
                  <a:lnTo>
                    <a:pt x="215" y="564"/>
                  </a:lnTo>
                  <a:lnTo>
                    <a:pt x="215" y="564"/>
                  </a:lnTo>
                  <a:lnTo>
                    <a:pt x="224" y="564"/>
                  </a:lnTo>
                  <a:lnTo>
                    <a:pt x="229" y="562"/>
                  </a:lnTo>
                  <a:lnTo>
                    <a:pt x="231" y="564"/>
                  </a:lnTo>
                  <a:lnTo>
                    <a:pt x="238" y="543"/>
                  </a:lnTo>
                  <a:lnTo>
                    <a:pt x="238" y="541"/>
                  </a:lnTo>
                  <a:lnTo>
                    <a:pt x="257" y="546"/>
                  </a:lnTo>
                  <a:lnTo>
                    <a:pt x="257" y="543"/>
                  </a:lnTo>
                  <a:lnTo>
                    <a:pt x="262" y="534"/>
                  </a:lnTo>
                  <a:lnTo>
                    <a:pt x="257" y="513"/>
                  </a:lnTo>
                  <a:lnTo>
                    <a:pt x="259" y="501"/>
                  </a:lnTo>
                  <a:lnTo>
                    <a:pt x="292" y="513"/>
                  </a:lnTo>
                  <a:lnTo>
                    <a:pt x="309" y="527"/>
                  </a:lnTo>
                  <a:lnTo>
                    <a:pt x="326" y="515"/>
                  </a:lnTo>
                  <a:lnTo>
                    <a:pt x="328" y="515"/>
                  </a:lnTo>
                  <a:lnTo>
                    <a:pt x="333" y="513"/>
                  </a:lnTo>
                  <a:lnTo>
                    <a:pt x="333" y="508"/>
                  </a:lnTo>
                  <a:lnTo>
                    <a:pt x="333" y="505"/>
                  </a:lnTo>
                  <a:lnTo>
                    <a:pt x="328" y="501"/>
                  </a:lnTo>
                  <a:lnTo>
                    <a:pt x="328" y="496"/>
                  </a:lnTo>
                  <a:lnTo>
                    <a:pt x="328" y="494"/>
                  </a:lnTo>
                  <a:lnTo>
                    <a:pt x="340" y="491"/>
                  </a:lnTo>
                  <a:lnTo>
                    <a:pt x="340" y="489"/>
                  </a:lnTo>
                  <a:lnTo>
                    <a:pt x="347" y="487"/>
                  </a:lnTo>
                  <a:lnTo>
                    <a:pt x="352" y="487"/>
                  </a:lnTo>
                  <a:lnTo>
                    <a:pt x="356" y="487"/>
                  </a:lnTo>
                  <a:lnTo>
                    <a:pt x="359" y="484"/>
                  </a:lnTo>
                  <a:lnTo>
                    <a:pt x="359" y="489"/>
                  </a:lnTo>
                  <a:lnTo>
                    <a:pt x="366" y="484"/>
                  </a:lnTo>
                  <a:lnTo>
                    <a:pt x="370" y="482"/>
                  </a:lnTo>
                  <a:lnTo>
                    <a:pt x="368" y="472"/>
                  </a:lnTo>
                  <a:lnTo>
                    <a:pt x="370" y="472"/>
                  </a:lnTo>
                  <a:lnTo>
                    <a:pt x="366" y="463"/>
                  </a:lnTo>
                  <a:lnTo>
                    <a:pt x="363" y="463"/>
                  </a:lnTo>
                  <a:lnTo>
                    <a:pt x="370" y="461"/>
                  </a:lnTo>
                  <a:lnTo>
                    <a:pt x="370" y="461"/>
                  </a:lnTo>
                  <a:lnTo>
                    <a:pt x="375" y="461"/>
                  </a:lnTo>
                  <a:lnTo>
                    <a:pt x="375" y="461"/>
                  </a:lnTo>
                  <a:lnTo>
                    <a:pt x="378" y="461"/>
                  </a:lnTo>
                  <a:lnTo>
                    <a:pt x="380" y="461"/>
                  </a:lnTo>
                  <a:lnTo>
                    <a:pt x="375" y="446"/>
                  </a:lnTo>
                  <a:lnTo>
                    <a:pt x="380" y="446"/>
                  </a:lnTo>
                  <a:lnTo>
                    <a:pt x="392" y="449"/>
                  </a:lnTo>
                  <a:lnTo>
                    <a:pt x="389" y="451"/>
                  </a:lnTo>
                  <a:lnTo>
                    <a:pt x="392" y="456"/>
                  </a:lnTo>
                  <a:lnTo>
                    <a:pt x="389" y="458"/>
                  </a:lnTo>
                  <a:lnTo>
                    <a:pt x="389" y="461"/>
                  </a:lnTo>
                  <a:lnTo>
                    <a:pt x="394" y="461"/>
                  </a:lnTo>
                  <a:lnTo>
                    <a:pt x="396" y="465"/>
                  </a:lnTo>
                  <a:lnTo>
                    <a:pt x="396" y="461"/>
                  </a:lnTo>
                  <a:lnTo>
                    <a:pt x="401" y="463"/>
                  </a:lnTo>
                  <a:lnTo>
                    <a:pt x="403" y="472"/>
                  </a:lnTo>
                  <a:lnTo>
                    <a:pt x="399" y="472"/>
                  </a:lnTo>
                  <a:lnTo>
                    <a:pt x="403" y="475"/>
                  </a:lnTo>
                  <a:lnTo>
                    <a:pt x="403" y="477"/>
                  </a:lnTo>
                  <a:lnTo>
                    <a:pt x="408" y="477"/>
                  </a:lnTo>
                  <a:lnTo>
                    <a:pt x="413" y="479"/>
                  </a:lnTo>
                  <a:lnTo>
                    <a:pt x="413" y="475"/>
                  </a:lnTo>
                  <a:lnTo>
                    <a:pt x="418" y="475"/>
                  </a:lnTo>
                  <a:lnTo>
                    <a:pt x="418" y="468"/>
                  </a:lnTo>
                  <a:lnTo>
                    <a:pt x="420" y="465"/>
                  </a:lnTo>
                  <a:lnTo>
                    <a:pt x="422" y="468"/>
                  </a:lnTo>
                  <a:lnTo>
                    <a:pt x="420" y="470"/>
                  </a:lnTo>
                  <a:lnTo>
                    <a:pt x="422" y="470"/>
                  </a:lnTo>
                  <a:lnTo>
                    <a:pt x="425" y="470"/>
                  </a:lnTo>
                  <a:lnTo>
                    <a:pt x="427" y="475"/>
                  </a:lnTo>
                  <a:lnTo>
                    <a:pt x="432" y="475"/>
                  </a:lnTo>
                  <a:lnTo>
                    <a:pt x="434" y="475"/>
                  </a:lnTo>
                  <a:lnTo>
                    <a:pt x="441" y="470"/>
                  </a:lnTo>
                  <a:lnTo>
                    <a:pt x="441" y="475"/>
                  </a:lnTo>
                  <a:lnTo>
                    <a:pt x="439" y="477"/>
                  </a:lnTo>
                  <a:lnTo>
                    <a:pt x="441" y="479"/>
                  </a:lnTo>
                  <a:lnTo>
                    <a:pt x="446" y="494"/>
                  </a:lnTo>
                  <a:lnTo>
                    <a:pt x="446" y="494"/>
                  </a:lnTo>
                  <a:lnTo>
                    <a:pt x="448" y="494"/>
                  </a:lnTo>
                  <a:lnTo>
                    <a:pt x="453" y="496"/>
                  </a:lnTo>
                  <a:lnTo>
                    <a:pt x="453" y="503"/>
                  </a:lnTo>
                  <a:lnTo>
                    <a:pt x="455" y="501"/>
                  </a:lnTo>
                  <a:lnTo>
                    <a:pt x="458" y="501"/>
                  </a:lnTo>
                  <a:lnTo>
                    <a:pt x="458" y="503"/>
                  </a:lnTo>
                  <a:lnTo>
                    <a:pt x="455" y="508"/>
                  </a:lnTo>
                  <a:lnTo>
                    <a:pt x="460" y="513"/>
                  </a:lnTo>
                  <a:lnTo>
                    <a:pt x="458" y="517"/>
                  </a:lnTo>
                  <a:lnTo>
                    <a:pt x="463" y="513"/>
                  </a:lnTo>
                  <a:lnTo>
                    <a:pt x="465" y="515"/>
                  </a:lnTo>
                  <a:lnTo>
                    <a:pt x="470" y="513"/>
                  </a:lnTo>
                  <a:lnTo>
                    <a:pt x="474" y="513"/>
                  </a:lnTo>
                  <a:lnTo>
                    <a:pt x="474" y="513"/>
                  </a:lnTo>
                  <a:lnTo>
                    <a:pt x="477" y="522"/>
                  </a:lnTo>
                  <a:lnTo>
                    <a:pt x="481" y="524"/>
                  </a:lnTo>
                  <a:lnTo>
                    <a:pt x="479" y="527"/>
                  </a:lnTo>
                  <a:lnTo>
                    <a:pt x="484" y="527"/>
                  </a:lnTo>
                  <a:lnTo>
                    <a:pt x="493" y="536"/>
                  </a:lnTo>
                  <a:lnTo>
                    <a:pt x="489" y="539"/>
                  </a:lnTo>
                  <a:lnTo>
                    <a:pt x="489" y="541"/>
                  </a:lnTo>
                  <a:lnTo>
                    <a:pt x="493" y="539"/>
                  </a:lnTo>
                  <a:lnTo>
                    <a:pt x="491" y="543"/>
                  </a:lnTo>
                  <a:lnTo>
                    <a:pt x="493" y="557"/>
                  </a:lnTo>
                  <a:lnTo>
                    <a:pt x="493" y="560"/>
                  </a:lnTo>
                  <a:lnTo>
                    <a:pt x="496" y="562"/>
                  </a:lnTo>
                  <a:lnTo>
                    <a:pt x="503" y="560"/>
                  </a:lnTo>
                  <a:lnTo>
                    <a:pt x="503" y="564"/>
                  </a:lnTo>
                  <a:lnTo>
                    <a:pt x="505" y="564"/>
                  </a:lnTo>
                  <a:lnTo>
                    <a:pt x="505" y="564"/>
                  </a:lnTo>
                  <a:lnTo>
                    <a:pt x="510" y="564"/>
                  </a:lnTo>
                  <a:lnTo>
                    <a:pt x="515" y="564"/>
                  </a:lnTo>
                  <a:lnTo>
                    <a:pt x="519" y="569"/>
                  </a:lnTo>
                  <a:lnTo>
                    <a:pt x="517" y="572"/>
                  </a:lnTo>
                  <a:lnTo>
                    <a:pt x="519" y="572"/>
                  </a:lnTo>
                  <a:lnTo>
                    <a:pt x="519" y="574"/>
                  </a:lnTo>
                  <a:lnTo>
                    <a:pt x="522" y="574"/>
                  </a:lnTo>
                  <a:lnTo>
                    <a:pt x="524" y="579"/>
                  </a:lnTo>
                  <a:lnTo>
                    <a:pt x="524" y="583"/>
                  </a:lnTo>
                  <a:lnTo>
                    <a:pt x="529" y="583"/>
                  </a:lnTo>
                  <a:lnTo>
                    <a:pt x="531" y="583"/>
                  </a:lnTo>
                  <a:lnTo>
                    <a:pt x="541" y="590"/>
                  </a:lnTo>
                  <a:lnTo>
                    <a:pt x="545" y="593"/>
                  </a:lnTo>
                  <a:lnTo>
                    <a:pt x="548" y="598"/>
                  </a:lnTo>
                  <a:lnTo>
                    <a:pt x="555" y="602"/>
                  </a:lnTo>
                  <a:lnTo>
                    <a:pt x="564" y="607"/>
                  </a:lnTo>
                  <a:lnTo>
                    <a:pt x="571" y="616"/>
                  </a:lnTo>
                  <a:lnTo>
                    <a:pt x="576" y="614"/>
                  </a:lnTo>
                  <a:lnTo>
                    <a:pt x="578" y="614"/>
                  </a:lnTo>
                  <a:lnTo>
                    <a:pt x="583" y="614"/>
                  </a:lnTo>
                  <a:lnTo>
                    <a:pt x="583" y="612"/>
                  </a:lnTo>
                  <a:lnTo>
                    <a:pt x="585" y="605"/>
                  </a:lnTo>
                  <a:lnTo>
                    <a:pt x="583" y="602"/>
                  </a:lnTo>
                  <a:lnTo>
                    <a:pt x="590" y="602"/>
                  </a:lnTo>
                  <a:lnTo>
                    <a:pt x="590" y="598"/>
                  </a:lnTo>
                  <a:lnTo>
                    <a:pt x="597" y="595"/>
                  </a:lnTo>
                  <a:lnTo>
                    <a:pt x="595" y="593"/>
                  </a:lnTo>
                  <a:lnTo>
                    <a:pt x="600" y="590"/>
                  </a:lnTo>
                  <a:lnTo>
                    <a:pt x="600" y="590"/>
                  </a:lnTo>
                  <a:lnTo>
                    <a:pt x="602" y="588"/>
                  </a:lnTo>
                  <a:lnTo>
                    <a:pt x="604" y="588"/>
                  </a:lnTo>
                  <a:lnTo>
                    <a:pt x="607" y="583"/>
                  </a:lnTo>
                  <a:lnTo>
                    <a:pt x="609" y="588"/>
                  </a:lnTo>
                  <a:lnTo>
                    <a:pt x="611" y="588"/>
                  </a:lnTo>
                  <a:lnTo>
                    <a:pt x="616" y="588"/>
                  </a:lnTo>
                  <a:lnTo>
                    <a:pt x="618" y="590"/>
                  </a:lnTo>
                  <a:lnTo>
                    <a:pt x="621" y="588"/>
                  </a:lnTo>
                  <a:lnTo>
                    <a:pt x="628" y="595"/>
                  </a:lnTo>
                  <a:lnTo>
                    <a:pt x="628" y="598"/>
                  </a:lnTo>
                  <a:lnTo>
                    <a:pt x="635" y="602"/>
                  </a:lnTo>
                  <a:lnTo>
                    <a:pt x="637" y="605"/>
                  </a:lnTo>
                  <a:lnTo>
                    <a:pt x="642" y="600"/>
                  </a:lnTo>
                  <a:lnTo>
                    <a:pt x="642" y="605"/>
                  </a:lnTo>
                  <a:lnTo>
                    <a:pt x="644" y="605"/>
                  </a:lnTo>
                  <a:lnTo>
                    <a:pt x="647" y="602"/>
                  </a:lnTo>
                  <a:lnTo>
                    <a:pt x="654" y="605"/>
                  </a:lnTo>
                  <a:lnTo>
                    <a:pt x="652" y="607"/>
                  </a:lnTo>
                  <a:lnTo>
                    <a:pt x="656" y="616"/>
                  </a:lnTo>
                  <a:lnTo>
                    <a:pt x="656" y="616"/>
                  </a:lnTo>
                  <a:lnTo>
                    <a:pt x="663" y="619"/>
                  </a:lnTo>
                  <a:lnTo>
                    <a:pt x="666" y="624"/>
                  </a:lnTo>
                  <a:lnTo>
                    <a:pt x="670" y="628"/>
                  </a:lnTo>
                  <a:lnTo>
                    <a:pt x="673" y="616"/>
                  </a:lnTo>
                  <a:lnTo>
                    <a:pt x="680" y="614"/>
                  </a:lnTo>
                  <a:lnTo>
                    <a:pt x="682" y="616"/>
                  </a:lnTo>
                  <a:lnTo>
                    <a:pt x="680" y="619"/>
                  </a:lnTo>
                  <a:lnTo>
                    <a:pt x="685" y="628"/>
                  </a:lnTo>
                  <a:lnTo>
                    <a:pt x="680" y="628"/>
                  </a:lnTo>
                  <a:lnTo>
                    <a:pt x="682" y="633"/>
                  </a:lnTo>
                  <a:lnTo>
                    <a:pt x="685" y="633"/>
                  </a:lnTo>
                  <a:lnTo>
                    <a:pt x="685" y="635"/>
                  </a:lnTo>
                  <a:lnTo>
                    <a:pt x="678" y="633"/>
                  </a:lnTo>
                  <a:lnTo>
                    <a:pt x="680" y="638"/>
                  </a:lnTo>
                  <a:lnTo>
                    <a:pt x="685" y="638"/>
                  </a:lnTo>
                  <a:lnTo>
                    <a:pt x="685" y="640"/>
                  </a:lnTo>
                  <a:lnTo>
                    <a:pt x="680" y="640"/>
                  </a:lnTo>
                  <a:lnTo>
                    <a:pt x="685" y="642"/>
                  </a:lnTo>
                  <a:lnTo>
                    <a:pt x="685" y="647"/>
                  </a:lnTo>
                  <a:lnTo>
                    <a:pt x="689" y="647"/>
                  </a:lnTo>
                  <a:lnTo>
                    <a:pt x="694" y="647"/>
                  </a:lnTo>
                  <a:lnTo>
                    <a:pt x="699" y="647"/>
                  </a:lnTo>
                  <a:lnTo>
                    <a:pt x="701" y="645"/>
                  </a:lnTo>
                  <a:lnTo>
                    <a:pt x="706" y="647"/>
                  </a:lnTo>
                  <a:lnTo>
                    <a:pt x="706" y="647"/>
                  </a:lnTo>
                  <a:lnTo>
                    <a:pt x="708" y="647"/>
                  </a:lnTo>
                  <a:lnTo>
                    <a:pt x="708" y="647"/>
                  </a:lnTo>
                  <a:lnTo>
                    <a:pt x="706" y="642"/>
                  </a:lnTo>
                  <a:lnTo>
                    <a:pt x="708" y="638"/>
                  </a:lnTo>
                  <a:lnTo>
                    <a:pt x="713" y="638"/>
                  </a:lnTo>
                  <a:lnTo>
                    <a:pt x="713" y="642"/>
                  </a:lnTo>
                  <a:lnTo>
                    <a:pt x="718" y="645"/>
                  </a:lnTo>
                  <a:lnTo>
                    <a:pt x="720" y="640"/>
                  </a:lnTo>
                  <a:lnTo>
                    <a:pt x="722" y="638"/>
                  </a:lnTo>
                  <a:lnTo>
                    <a:pt x="722" y="633"/>
                  </a:lnTo>
                  <a:lnTo>
                    <a:pt x="727" y="633"/>
                  </a:lnTo>
                  <a:lnTo>
                    <a:pt x="727" y="628"/>
                  </a:lnTo>
                  <a:lnTo>
                    <a:pt x="722" y="624"/>
                  </a:lnTo>
                  <a:lnTo>
                    <a:pt x="722" y="614"/>
                  </a:lnTo>
                  <a:lnTo>
                    <a:pt x="718" y="609"/>
                  </a:lnTo>
                  <a:lnTo>
                    <a:pt x="720" y="607"/>
                  </a:lnTo>
                  <a:lnTo>
                    <a:pt x="722" y="602"/>
                  </a:lnTo>
                  <a:lnTo>
                    <a:pt x="732" y="602"/>
                  </a:lnTo>
                  <a:lnTo>
                    <a:pt x="732" y="602"/>
                  </a:lnTo>
                  <a:lnTo>
                    <a:pt x="741" y="602"/>
                  </a:lnTo>
                  <a:lnTo>
                    <a:pt x="741" y="590"/>
                  </a:lnTo>
                  <a:lnTo>
                    <a:pt x="746" y="595"/>
                  </a:lnTo>
                  <a:lnTo>
                    <a:pt x="748" y="593"/>
                  </a:lnTo>
                  <a:lnTo>
                    <a:pt x="751" y="595"/>
                  </a:lnTo>
                  <a:lnTo>
                    <a:pt x="751" y="590"/>
                  </a:lnTo>
                  <a:lnTo>
                    <a:pt x="748" y="586"/>
                  </a:lnTo>
                  <a:lnTo>
                    <a:pt x="751" y="583"/>
                  </a:lnTo>
                  <a:lnTo>
                    <a:pt x="751" y="583"/>
                  </a:lnTo>
                  <a:lnTo>
                    <a:pt x="751" y="579"/>
                  </a:lnTo>
                  <a:lnTo>
                    <a:pt x="763" y="583"/>
                  </a:lnTo>
                  <a:lnTo>
                    <a:pt x="765" y="588"/>
                  </a:lnTo>
                  <a:lnTo>
                    <a:pt x="765" y="590"/>
                  </a:lnTo>
                  <a:lnTo>
                    <a:pt x="763" y="588"/>
                  </a:lnTo>
                  <a:lnTo>
                    <a:pt x="760" y="595"/>
                  </a:lnTo>
                  <a:lnTo>
                    <a:pt x="770" y="607"/>
                  </a:lnTo>
                  <a:lnTo>
                    <a:pt x="770" y="614"/>
                  </a:lnTo>
                  <a:lnTo>
                    <a:pt x="777" y="614"/>
                  </a:lnTo>
                  <a:lnTo>
                    <a:pt x="779" y="616"/>
                  </a:lnTo>
                  <a:lnTo>
                    <a:pt x="784" y="616"/>
                  </a:lnTo>
                  <a:lnTo>
                    <a:pt x="784" y="621"/>
                  </a:lnTo>
                  <a:lnTo>
                    <a:pt x="793" y="621"/>
                  </a:lnTo>
                  <a:lnTo>
                    <a:pt x="793" y="612"/>
                  </a:lnTo>
                  <a:lnTo>
                    <a:pt x="796" y="614"/>
                  </a:lnTo>
                  <a:lnTo>
                    <a:pt x="800" y="612"/>
                  </a:lnTo>
                  <a:lnTo>
                    <a:pt x="803" y="612"/>
                  </a:lnTo>
                  <a:lnTo>
                    <a:pt x="807" y="609"/>
                  </a:lnTo>
                  <a:lnTo>
                    <a:pt x="810" y="609"/>
                  </a:lnTo>
                  <a:lnTo>
                    <a:pt x="810" y="612"/>
                  </a:lnTo>
                  <a:lnTo>
                    <a:pt x="812" y="612"/>
                  </a:lnTo>
                  <a:lnTo>
                    <a:pt x="812" y="614"/>
                  </a:lnTo>
                  <a:lnTo>
                    <a:pt x="815" y="616"/>
                  </a:lnTo>
                  <a:lnTo>
                    <a:pt x="815" y="614"/>
                  </a:lnTo>
                  <a:lnTo>
                    <a:pt x="817" y="614"/>
                  </a:lnTo>
                  <a:lnTo>
                    <a:pt x="817" y="624"/>
                  </a:lnTo>
                  <a:lnTo>
                    <a:pt x="822" y="624"/>
                  </a:lnTo>
                  <a:lnTo>
                    <a:pt x="819" y="621"/>
                  </a:lnTo>
                  <a:lnTo>
                    <a:pt x="822" y="616"/>
                  </a:lnTo>
                  <a:lnTo>
                    <a:pt x="824" y="624"/>
                  </a:lnTo>
                  <a:lnTo>
                    <a:pt x="826" y="621"/>
                  </a:lnTo>
                  <a:lnTo>
                    <a:pt x="831" y="619"/>
                  </a:lnTo>
                  <a:lnTo>
                    <a:pt x="852" y="619"/>
                  </a:lnTo>
                  <a:lnTo>
                    <a:pt x="855" y="616"/>
                  </a:lnTo>
                  <a:lnTo>
                    <a:pt x="850" y="609"/>
                  </a:lnTo>
                  <a:lnTo>
                    <a:pt x="850" y="609"/>
                  </a:lnTo>
                  <a:close/>
                </a:path>
              </a:pathLst>
            </a:custGeom>
            <a:solidFill>
              <a:srgbClr val="433356">
                <a:lumMod val="20000"/>
                <a:lumOff val="8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70" name="Freeform 17"/>
            <p:cNvSpPr>
              <a:spLocks/>
            </p:cNvSpPr>
            <p:nvPr/>
          </p:nvSpPr>
          <p:spPr bwMode="auto">
            <a:xfrm>
              <a:off x="1378" y="1168"/>
              <a:ext cx="1451" cy="1231"/>
            </a:xfrm>
            <a:custGeom>
              <a:avLst/>
              <a:gdLst>
                <a:gd name="T0" fmla="*/ 322 w 1451"/>
                <a:gd name="T1" fmla="*/ 1141 h 1231"/>
                <a:gd name="T2" fmla="*/ 251 w 1451"/>
                <a:gd name="T3" fmla="*/ 1141 h 1231"/>
                <a:gd name="T4" fmla="*/ 194 w 1451"/>
                <a:gd name="T5" fmla="*/ 1127 h 1231"/>
                <a:gd name="T6" fmla="*/ 175 w 1451"/>
                <a:gd name="T7" fmla="*/ 1004 h 1231"/>
                <a:gd name="T8" fmla="*/ 142 w 1451"/>
                <a:gd name="T9" fmla="*/ 948 h 1231"/>
                <a:gd name="T10" fmla="*/ 133 w 1451"/>
                <a:gd name="T11" fmla="*/ 936 h 1231"/>
                <a:gd name="T12" fmla="*/ 215 w 1451"/>
                <a:gd name="T13" fmla="*/ 874 h 1231"/>
                <a:gd name="T14" fmla="*/ 249 w 1451"/>
                <a:gd name="T15" fmla="*/ 796 h 1231"/>
                <a:gd name="T16" fmla="*/ 272 w 1451"/>
                <a:gd name="T17" fmla="*/ 695 h 1231"/>
                <a:gd name="T18" fmla="*/ 211 w 1451"/>
                <a:gd name="T19" fmla="*/ 614 h 1231"/>
                <a:gd name="T20" fmla="*/ 107 w 1451"/>
                <a:gd name="T21" fmla="*/ 558 h 1231"/>
                <a:gd name="T22" fmla="*/ 52 w 1451"/>
                <a:gd name="T23" fmla="*/ 506 h 1231"/>
                <a:gd name="T24" fmla="*/ 15 w 1451"/>
                <a:gd name="T25" fmla="*/ 454 h 1231"/>
                <a:gd name="T26" fmla="*/ 78 w 1451"/>
                <a:gd name="T27" fmla="*/ 407 h 1231"/>
                <a:gd name="T28" fmla="*/ 130 w 1451"/>
                <a:gd name="T29" fmla="*/ 343 h 1231"/>
                <a:gd name="T30" fmla="*/ 249 w 1451"/>
                <a:gd name="T31" fmla="*/ 324 h 1231"/>
                <a:gd name="T32" fmla="*/ 352 w 1451"/>
                <a:gd name="T33" fmla="*/ 300 h 1231"/>
                <a:gd name="T34" fmla="*/ 447 w 1451"/>
                <a:gd name="T35" fmla="*/ 263 h 1231"/>
                <a:gd name="T36" fmla="*/ 537 w 1451"/>
                <a:gd name="T37" fmla="*/ 241 h 1231"/>
                <a:gd name="T38" fmla="*/ 643 w 1451"/>
                <a:gd name="T39" fmla="*/ 241 h 1231"/>
                <a:gd name="T40" fmla="*/ 714 w 1451"/>
                <a:gd name="T41" fmla="*/ 239 h 1231"/>
                <a:gd name="T42" fmla="*/ 719 w 1451"/>
                <a:gd name="T43" fmla="*/ 166 h 1231"/>
                <a:gd name="T44" fmla="*/ 794 w 1451"/>
                <a:gd name="T45" fmla="*/ 137 h 1231"/>
                <a:gd name="T46" fmla="*/ 853 w 1451"/>
                <a:gd name="T47" fmla="*/ 93 h 1231"/>
                <a:gd name="T48" fmla="*/ 893 w 1451"/>
                <a:gd name="T49" fmla="*/ 128 h 1231"/>
                <a:gd name="T50" fmla="*/ 1000 w 1451"/>
                <a:gd name="T51" fmla="*/ 88 h 1231"/>
                <a:gd name="T52" fmla="*/ 1113 w 1451"/>
                <a:gd name="T53" fmla="*/ 15 h 1231"/>
                <a:gd name="T54" fmla="*/ 1163 w 1451"/>
                <a:gd name="T55" fmla="*/ 24 h 1231"/>
                <a:gd name="T56" fmla="*/ 1231 w 1451"/>
                <a:gd name="T57" fmla="*/ 90 h 1231"/>
                <a:gd name="T58" fmla="*/ 1236 w 1451"/>
                <a:gd name="T59" fmla="*/ 152 h 1231"/>
                <a:gd name="T60" fmla="*/ 1250 w 1451"/>
                <a:gd name="T61" fmla="*/ 229 h 1231"/>
                <a:gd name="T62" fmla="*/ 1217 w 1451"/>
                <a:gd name="T63" fmla="*/ 298 h 1231"/>
                <a:gd name="T64" fmla="*/ 1281 w 1451"/>
                <a:gd name="T65" fmla="*/ 366 h 1231"/>
                <a:gd name="T66" fmla="*/ 1323 w 1451"/>
                <a:gd name="T67" fmla="*/ 404 h 1231"/>
                <a:gd name="T68" fmla="*/ 1385 w 1451"/>
                <a:gd name="T69" fmla="*/ 442 h 1231"/>
                <a:gd name="T70" fmla="*/ 1380 w 1451"/>
                <a:gd name="T71" fmla="*/ 537 h 1231"/>
                <a:gd name="T72" fmla="*/ 1392 w 1451"/>
                <a:gd name="T73" fmla="*/ 586 h 1231"/>
                <a:gd name="T74" fmla="*/ 1380 w 1451"/>
                <a:gd name="T75" fmla="*/ 655 h 1231"/>
                <a:gd name="T76" fmla="*/ 1345 w 1451"/>
                <a:gd name="T77" fmla="*/ 692 h 1231"/>
                <a:gd name="T78" fmla="*/ 1397 w 1451"/>
                <a:gd name="T79" fmla="*/ 740 h 1231"/>
                <a:gd name="T80" fmla="*/ 1446 w 1451"/>
                <a:gd name="T81" fmla="*/ 794 h 1231"/>
                <a:gd name="T82" fmla="*/ 1418 w 1451"/>
                <a:gd name="T83" fmla="*/ 874 h 1231"/>
                <a:gd name="T84" fmla="*/ 1378 w 1451"/>
                <a:gd name="T85" fmla="*/ 919 h 1231"/>
                <a:gd name="T86" fmla="*/ 1328 w 1451"/>
                <a:gd name="T87" fmla="*/ 971 h 1231"/>
                <a:gd name="T88" fmla="*/ 1248 w 1451"/>
                <a:gd name="T89" fmla="*/ 1002 h 1231"/>
                <a:gd name="T90" fmla="*/ 1189 w 1451"/>
                <a:gd name="T91" fmla="*/ 1042 h 1231"/>
                <a:gd name="T92" fmla="*/ 1212 w 1451"/>
                <a:gd name="T93" fmla="*/ 1134 h 1231"/>
                <a:gd name="T94" fmla="*/ 1153 w 1451"/>
                <a:gd name="T95" fmla="*/ 1160 h 1231"/>
                <a:gd name="T96" fmla="*/ 1111 w 1451"/>
                <a:gd name="T97" fmla="*/ 1155 h 1231"/>
                <a:gd name="T98" fmla="*/ 1019 w 1451"/>
                <a:gd name="T99" fmla="*/ 1148 h 1231"/>
                <a:gd name="T100" fmla="*/ 962 w 1451"/>
                <a:gd name="T101" fmla="*/ 1210 h 1231"/>
                <a:gd name="T102" fmla="*/ 927 w 1451"/>
                <a:gd name="T103" fmla="*/ 1170 h 1231"/>
                <a:gd name="T104" fmla="*/ 849 w 1451"/>
                <a:gd name="T105" fmla="*/ 1136 h 1231"/>
                <a:gd name="T106" fmla="*/ 837 w 1451"/>
                <a:gd name="T107" fmla="*/ 1188 h 1231"/>
                <a:gd name="T108" fmla="*/ 771 w 1451"/>
                <a:gd name="T109" fmla="*/ 1212 h 1231"/>
                <a:gd name="T110" fmla="*/ 714 w 1451"/>
                <a:gd name="T111" fmla="*/ 1188 h 1231"/>
                <a:gd name="T112" fmla="*/ 650 w 1451"/>
                <a:gd name="T113" fmla="*/ 1174 h 1231"/>
                <a:gd name="T114" fmla="*/ 610 w 1451"/>
                <a:gd name="T115" fmla="*/ 1162 h 1231"/>
                <a:gd name="T116" fmla="*/ 558 w 1451"/>
                <a:gd name="T117" fmla="*/ 1170 h 1231"/>
                <a:gd name="T118" fmla="*/ 501 w 1451"/>
                <a:gd name="T119" fmla="*/ 1120 h 1231"/>
                <a:gd name="T120" fmla="*/ 419 w 1451"/>
                <a:gd name="T121" fmla="*/ 1141 h 1231"/>
                <a:gd name="T122" fmla="*/ 381 w 1451"/>
                <a:gd name="T123" fmla="*/ 1106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51" h="1231">
                  <a:moveTo>
                    <a:pt x="367" y="1106"/>
                  </a:moveTo>
                  <a:lnTo>
                    <a:pt x="362" y="1113"/>
                  </a:lnTo>
                  <a:lnTo>
                    <a:pt x="362" y="1110"/>
                  </a:lnTo>
                  <a:lnTo>
                    <a:pt x="355" y="1115"/>
                  </a:lnTo>
                  <a:lnTo>
                    <a:pt x="352" y="1113"/>
                  </a:lnTo>
                  <a:lnTo>
                    <a:pt x="352" y="1115"/>
                  </a:lnTo>
                  <a:lnTo>
                    <a:pt x="345" y="1113"/>
                  </a:lnTo>
                  <a:lnTo>
                    <a:pt x="343" y="1118"/>
                  </a:lnTo>
                  <a:lnTo>
                    <a:pt x="348" y="1125"/>
                  </a:lnTo>
                  <a:lnTo>
                    <a:pt x="343" y="1127"/>
                  </a:lnTo>
                  <a:lnTo>
                    <a:pt x="343" y="1125"/>
                  </a:lnTo>
                  <a:lnTo>
                    <a:pt x="343" y="1132"/>
                  </a:lnTo>
                  <a:lnTo>
                    <a:pt x="341" y="1132"/>
                  </a:lnTo>
                  <a:lnTo>
                    <a:pt x="341" y="1136"/>
                  </a:lnTo>
                  <a:lnTo>
                    <a:pt x="338" y="1136"/>
                  </a:lnTo>
                  <a:lnTo>
                    <a:pt x="338" y="1136"/>
                  </a:lnTo>
                  <a:lnTo>
                    <a:pt x="336" y="1134"/>
                  </a:lnTo>
                  <a:lnTo>
                    <a:pt x="334" y="1134"/>
                  </a:lnTo>
                  <a:lnTo>
                    <a:pt x="334" y="1136"/>
                  </a:lnTo>
                  <a:lnTo>
                    <a:pt x="334" y="1136"/>
                  </a:lnTo>
                  <a:lnTo>
                    <a:pt x="336" y="1144"/>
                  </a:lnTo>
                  <a:lnTo>
                    <a:pt x="334" y="1144"/>
                  </a:lnTo>
                  <a:lnTo>
                    <a:pt x="334" y="1146"/>
                  </a:lnTo>
                  <a:lnTo>
                    <a:pt x="329" y="1146"/>
                  </a:lnTo>
                  <a:lnTo>
                    <a:pt x="329" y="1141"/>
                  </a:lnTo>
                  <a:lnTo>
                    <a:pt x="326" y="1141"/>
                  </a:lnTo>
                  <a:lnTo>
                    <a:pt x="324" y="1136"/>
                  </a:lnTo>
                  <a:lnTo>
                    <a:pt x="322" y="1141"/>
                  </a:lnTo>
                  <a:lnTo>
                    <a:pt x="319" y="1141"/>
                  </a:lnTo>
                  <a:lnTo>
                    <a:pt x="319" y="1144"/>
                  </a:lnTo>
                  <a:lnTo>
                    <a:pt x="317" y="1146"/>
                  </a:lnTo>
                  <a:lnTo>
                    <a:pt x="317" y="1151"/>
                  </a:lnTo>
                  <a:lnTo>
                    <a:pt x="317" y="1153"/>
                  </a:lnTo>
                  <a:lnTo>
                    <a:pt x="308" y="1151"/>
                  </a:lnTo>
                  <a:lnTo>
                    <a:pt x="301" y="1148"/>
                  </a:lnTo>
                  <a:lnTo>
                    <a:pt x="301" y="1144"/>
                  </a:lnTo>
                  <a:lnTo>
                    <a:pt x="298" y="1141"/>
                  </a:lnTo>
                  <a:lnTo>
                    <a:pt x="289" y="1148"/>
                  </a:lnTo>
                  <a:lnTo>
                    <a:pt x="289" y="1155"/>
                  </a:lnTo>
                  <a:lnTo>
                    <a:pt x="289" y="1155"/>
                  </a:lnTo>
                  <a:lnTo>
                    <a:pt x="286" y="1155"/>
                  </a:lnTo>
                  <a:lnTo>
                    <a:pt x="282" y="1160"/>
                  </a:lnTo>
                  <a:lnTo>
                    <a:pt x="282" y="1155"/>
                  </a:lnTo>
                  <a:lnTo>
                    <a:pt x="272" y="1158"/>
                  </a:lnTo>
                  <a:lnTo>
                    <a:pt x="272" y="1155"/>
                  </a:lnTo>
                  <a:lnTo>
                    <a:pt x="267" y="1155"/>
                  </a:lnTo>
                  <a:lnTo>
                    <a:pt x="267" y="1151"/>
                  </a:lnTo>
                  <a:lnTo>
                    <a:pt x="263" y="1146"/>
                  </a:lnTo>
                  <a:lnTo>
                    <a:pt x="263" y="1151"/>
                  </a:lnTo>
                  <a:lnTo>
                    <a:pt x="256" y="1151"/>
                  </a:lnTo>
                  <a:lnTo>
                    <a:pt x="260" y="1146"/>
                  </a:lnTo>
                  <a:lnTo>
                    <a:pt x="260" y="1144"/>
                  </a:lnTo>
                  <a:lnTo>
                    <a:pt x="263" y="1141"/>
                  </a:lnTo>
                  <a:lnTo>
                    <a:pt x="256" y="1141"/>
                  </a:lnTo>
                  <a:lnTo>
                    <a:pt x="253" y="1144"/>
                  </a:lnTo>
                  <a:lnTo>
                    <a:pt x="251" y="1141"/>
                  </a:lnTo>
                  <a:lnTo>
                    <a:pt x="249" y="1136"/>
                  </a:lnTo>
                  <a:lnTo>
                    <a:pt x="251" y="1129"/>
                  </a:lnTo>
                  <a:lnTo>
                    <a:pt x="241" y="1125"/>
                  </a:lnTo>
                  <a:lnTo>
                    <a:pt x="237" y="1127"/>
                  </a:lnTo>
                  <a:lnTo>
                    <a:pt x="237" y="1127"/>
                  </a:lnTo>
                  <a:lnTo>
                    <a:pt x="239" y="1129"/>
                  </a:lnTo>
                  <a:lnTo>
                    <a:pt x="234" y="1132"/>
                  </a:lnTo>
                  <a:lnTo>
                    <a:pt x="230" y="1139"/>
                  </a:lnTo>
                  <a:lnTo>
                    <a:pt x="227" y="1136"/>
                  </a:lnTo>
                  <a:lnTo>
                    <a:pt x="227" y="1139"/>
                  </a:lnTo>
                  <a:lnTo>
                    <a:pt x="225" y="1136"/>
                  </a:lnTo>
                  <a:lnTo>
                    <a:pt x="223" y="1141"/>
                  </a:lnTo>
                  <a:lnTo>
                    <a:pt x="220" y="1136"/>
                  </a:lnTo>
                  <a:lnTo>
                    <a:pt x="223" y="1136"/>
                  </a:lnTo>
                  <a:lnTo>
                    <a:pt x="220" y="1136"/>
                  </a:lnTo>
                  <a:lnTo>
                    <a:pt x="220" y="1136"/>
                  </a:lnTo>
                  <a:lnTo>
                    <a:pt x="218" y="1139"/>
                  </a:lnTo>
                  <a:lnTo>
                    <a:pt x="218" y="1127"/>
                  </a:lnTo>
                  <a:lnTo>
                    <a:pt x="215" y="1129"/>
                  </a:lnTo>
                  <a:lnTo>
                    <a:pt x="215" y="1127"/>
                  </a:lnTo>
                  <a:lnTo>
                    <a:pt x="213" y="1118"/>
                  </a:lnTo>
                  <a:lnTo>
                    <a:pt x="211" y="1118"/>
                  </a:lnTo>
                  <a:lnTo>
                    <a:pt x="211" y="1122"/>
                  </a:lnTo>
                  <a:lnTo>
                    <a:pt x="204" y="1122"/>
                  </a:lnTo>
                  <a:lnTo>
                    <a:pt x="204" y="1127"/>
                  </a:lnTo>
                  <a:lnTo>
                    <a:pt x="199" y="1127"/>
                  </a:lnTo>
                  <a:lnTo>
                    <a:pt x="199" y="1132"/>
                  </a:lnTo>
                  <a:lnTo>
                    <a:pt x="194" y="1127"/>
                  </a:lnTo>
                  <a:lnTo>
                    <a:pt x="187" y="1125"/>
                  </a:lnTo>
                  <a:lnTo>
                    <a:pt x="182" y="1134"/>
                  </a:lnTo>
                  <a:lnTo>
                    <a:pt x="180" y="1134"/>
                  </a:lnTo>
                  <a:lnTo>
                    <a:pt x="180" y="1134"/>
                  </a:lnTo>
                  <a:lnTo>
                    <a:pt x="171" y="1132"/>
                  </a:lnTo>
                  <a:lnTo>
                    <a:pt x="171" y="1129"/>
                  </a:lnTo>
                  <a:lnTo>
                    <a:pt x="171" y="1122"/>
                  </a:lnTo>
                  <a:lnTo>
                    <a:pt x="173" y="1122"/>
                  </a:lnTo>
                  <a:lnTo>
                    <a:pt x="175" y="1110"/>
                  </a:lnTo>
                  <a:lnTo>
                    <a:pt x="178" y="1103"/>
                  </a:lnTo>
                  <a:lnTo>
                    <a:pt x="173" y="1099"/>
                  </a:lnTo>
                  <a:lnTo>
                    <a:pt x="175" y="1092"/>
                  </a:lnTo>
                  <a:lnTo>
                    <a:pt x="166" y="1084"/>
                  </a:lnTo>
                  <a:lnTo>
                    <a:pt x="161" y="1084"/>
                  </a:lnTo>
                  <a:lnTo>
                    <a:pt x="156" y="1092"/>
                  </a:lnTo>
                  <a:lnTo>
                    <a:pt x="154" y="1089"/>
                  </a:lnTo>
                  <a:lnTo>
                    <a:pt x="159" y="1087"/>
                  </a:lnTo>
                  <a:lnTo>
                    <a:pt x="161" y="1075"/>
                  </a:lnTo>
                  <a:lnTo>
                    <a:pt x="161" y="1073"/>
                  </a:lnTo>
                  <a:lnTo>
                    <a:pt x="159" y="1070"/>
                  </a:lnTo>
                  <a:lnTo>
                    <a:pt x="163" y="1056"/>
                  </a:lnTo>
                  <a:lnTo>
                    <a:pt x="161" y="1047"/>
                  </a:lnTo>
                  <a:lnTo>
                    <a:pt x="166" y="1042"/>
                  </a:lnTo>
                  <a:lnTo>
                    <a:pt x="171" y="1035"/>
                  </a:lnTo>
                  <a:lnTo>
                    <a:pt x="173" y="1018"/>
                  </a:lnTo>
                  <a:lnTo>
                    <a:pt x="175" y="1014"/>
                  </a:lnTo>
                  <a:lnTo>
                    <a:pt x="178" y="1009"/>
                  </a:lnTo>
                  <a:lnTo>
                    <a:pt x="175" y="1004"/>
                  </a:lnTo>
                  <a:lnTo>
                    <a:pt x="171" y="1004"/>
                  </a:lnTo>
                  <a:lnTo>
                    <a:pt x="163" y="1002"/>
                  </a:lnTo>
                  <a:lnTo>
                    <a:pt x="163" y="997"/>
                  </a:lnTo>
                  <a:lnTo>
                    <a:pt x="161" y="995"/>
                  </a:lnTo>
                  <a:lnTo>
                    <a:pt x="156" y="997"/>
                  </a:lnTo>
                  <a:lnTo>
                    <a:pt x="154" y="997"/>
                  </a:lnTo>
                  <a:lnTo>
                    <a:pt x="147" y="992"/>
                  </a:lnTo>
                  <a:lnTo>
                    <a:pt x="147" y="990"/>
                  </a:lnTo>
                  <a:lnTo>
                    <a:pt x="152" y="990"/>
                  </a:lnTo>
                  <a:lnTo>
                    <a:pt x="152" y="985"/>
                  </a:lnTo>
                  <a:lnTo>
                    <a:pt x="142" y="985"/>
                  </a:lnTo>
                  <a:lnTo>
                    <a:pt x="142" y="981"/>
                  </a:lnTo>
                  <a:lnTo>
                    <a:pt x="138" y="981"/>
                  </a:lnTo>
                  <a:lnTo>
                    <a:pt x="135" y="978"/>
                  </a:lnTo>
                  <a:lnTo>
                    <a:pt x="133" y="978"/>
                  </a:lnTo>
                  <a:lnTo>
                    <a:pt x="130" y="971"/>
                  </a:lnTo>
                  <a:lnTo>
                    <a:pt x="128" y="971"/>
                  </a:lnTo>
                  <a:lnTo>
                    <a:pt x="135" y="971"/>
                  </a:lnTo>
                  <a:lnTo>
                    <a:pt x="142" y="978"/>
                  </a:lnTo>
                  <a:lnTo>
                    <a:pt x="149" y="978"/>
                  </a:lnTo>
                  <a:lnTo>
                    <a:pt x="152" y="976"/>
                  </a:lnTo>
                  <a:lnTo>
                    <a:pt x="156" y="976"/>
                  </a:lnTo>
                  <a:lnTo>
                    <a:pt x="159" y="976"/>
                  </a:lnTo>
                  <a:lnTo>
                    <a:pt x="156" y="973"/>
                  </a:lnTo>
                  <a:lnTo>
                    <a:pt x="152" y="959"/>
                  </a:lnTo>
                  <a:lnTo>
                    <a:pt x="142" y="957"/>
                  </a:lnTo>
                  <a:lnTo>
                    <a:pt x="138" y="952"/>
                  </a:lnTo>
                  <a:lnTo>
                    <a:pt x="142" y="948"/>
                  </a:lnTo>
                  <a:lnTo>
                    <a:pt x="140" y="945"/>
                  </a:lnTo>
                  <a:lnTo>
                    <a:pt x="142" y="943"/>
                  </a:lnTo>
                  <a:lnTo>
                    <a:pt x="142" y="945"/>
                  </a:lnTo>
                  <a:lnTo>
                    <a:pt x="142" y="948"/>
                  </a:lnTo>
                  <a:lnTo>
                    <a:pt x="145" y="948"/>
                  </a:lnTo>
                  <a:lnTo>
                    <a:pt x="147" y="945"/>
                  </a:lnTo>
                  <a:lnTo>
                    <a:pt x="147" y="948"/>
                  </a:lnTo>
                  <a:lnTo>
                    <a:pt x="149" y="948"/>
                  </a:lnTo>
                  <a:lnTo>
                    <a:pt x="149" y="948"/>
                  </a:lnTo>
                  <a:lnTo>
                    <a:pt x="152" y="945"/>
                  </a:lnTo>
                  <a:lnTo>
                    <a:pt x="159" y="943"/>
                  </a:lnTo>
                  <a:lnTo>
                    <a:pt x="161" y="945"/>
                  </a:lnTo>
                  <a:lnTo>
                    <a:pt x="171" y="938"/>
                  </a:lnTo>
                  <a:lnTo>
                    <a:pt x="166" y="938"/>
                  </a:lnTo>
                  <a:lnTo>
                    <a:pt x="166" y="933"/>
                  </a:lnTo>
                  <a:lnTo>
                    <a:pt x="161" y="933"/>
                  </a:lnTo>
                  <a:lnTo>
                    <a:pt x="161" y="933"/>
                  </a:lnTo>
                  <a:lnTo>
                    <a:pt x="156" y="931"/>
                  </a:lnTo>
                  <a:lnTo>
                    <a:pt x="152" y="933"/>
                  </a:lnTo>
                  <a:lnTo>
                    <a:pt x="156" y="929"/>
                  </a:lnTo>
                  <a:lnTo>
                    <a:pt x="152" y="929"/>
                  </a:lnTo>
                  <a:lnTo>
                    <a:pt x="147" y="931"/>
                  </a:lnTo>
                  <a:lnTo>
                    <a:pt x="147" y="929"/>
                  </a:lnTo>
                  <a:lnTo>
                    <a:pt x="142" y="929"/>
                  </a:lnTo>
                  <a:lnTo>
                    <a:pt x="142" y="933"/>
                  </a:lnTo>
                  <a:lnTo>
                    <a:pt x="138" y="933"/>
                  </a:lnTo>
                  <a:lnTo>
                    <a:pt x="138" y="938"/>
                  </a:lnTo>
                  <a:lnTo>
                    <a:pt x="133" y="936"/>
                  </a:lnTo>
                  <a:lnTo>
                    <a:pt x="133" y="926"/>
                  </a:lnTo>
                  <a:lnTo>
                    <a:pt x="135" y="929"/>
                  </a:lnTo>
                  <a:lnTo>
                    <a:pt x="135" y="926"/>
                  </a:lnTo>
                  <a:lnTo>
                    <a:pt x="133" y="924"/>
                  </a:lnTo>
                  <a:lnTo>
                    <a:pt x="138" y="919"/>
                  </a:lnTo>
                  <a:lnTo>
                    <a:pt x="133" y="912"/>
                  </a:lnTo>
                  <a:lnTo>
                    <a:pt x="138" y="907"/>
                  </a:lnTo>
                  <a:lnTo>
                    <a:pt x="147" y="905"/>
                  </a:lnTo>
                  <a:lnTo>
                    <a:pt x="156" y="888"/>
                  </a:lnTo>
                  <a:lnTo>
                    <a:pt x="180" y="881"/>
                  </a:lnTo>
                  <a:lnTo>
                    <a:pt x="185" y="879"/>
                  </a:lnTo>
                  <a:lnTo>
                    <a:pt x="189" y="879"/>
                  </a:lnTo>
                  <a:lnTo>
                    <a:pt x="187" y="879"/>
                  </a:lnTo>
                  <a:lnTo>
                    <a:pt x="187" y="886"/>
                  </a:lnTo>
                  <a:lnTo>
                    <a:pt x="189" y="888"/>
                  </a:lnTo>
                  <a:lnTo>
                    <a:pt x="194" y="888"/>
                  </a:lnTo>
                  <a:lnTo>
                    <a:pt x="194" y="893"/>
                  </a:lnTo>
                  <a:lnTo>
                    <a:pt x="197" y="893"/>
                  </a:lnTo>
                  <a:lnTo>
                    <a:pt x="197" y="896"/>
                  </a:lnTo>
                  <a:lnTo>
                    <a:pt x="201" y="896"/>
                  </a:lnTo>
                  <a:lnTo>
                    <a:pt x="204" y="898"/>
                  </a:lnTo>
                  <a:lnTo>
                    <a:pt x="204" y="893"/>
                  </a:lnTo>
                  <a:lnTo>
                    <a:pt x="206" y="893"/>
                  </a:lnTo>
                  <a:lnTo>
                    <a:pt x="206" y="888"/>
                  </a:lnTo>
                  <a:lnTo>
                    <a:pt x="208" y="888"/>
                  </a:lnTo>
                  <a:lnTo>
                    <a:pt x="211" y="881"/>
                  </a:lnTo>
                  <a:lnTo>
                    <a:pt x="213" y="879"/>
                  </a:lnTo>
                  <a:lnTo>
                    <a:pt x="215" y="874"/>
                  </a:lnTo>
                  <a:lnTo>
                    <a:pt x="220" y="874"/>
                  </a:lnTo>
                  <a:lnTo>
                    <a:pt x="225" y="872"/>
                  </a:lnTo>
                  <a:lnTo>
                    <a:pt x="225" y="870"/>
                  </a:lnTo>
                  <a:lnTo>
                    <a:pt x="227" y="870"/>
                  </a:lnTo>
                  <a:lnTo>
                    <a:pt x="230" y="870"/>
                  </a:lnTo>
                  <a:lnTo>
                    <a:pt x="232" y="870"/>
                  </a:lnTo>
                  <a:lnTo>
                    <a:pt x="237" y="865"/>
                  </a:lnTo>
                  <a:lnTo>
                    <a:pt x="239" y="867"/>
                  </a:lnTo>
                  <a:lnTo>
                    <a:pt x="244" y="860"/>
                  </a:lnTo>
                  <a:lnTo>
                    <a:pt x="241" y="855"/>
                  </a:lnTo>
                  <a:lnTo>
                    <a:pt x="237" y="853"/>
                  </a:lnTo>
                  <a:lnTo>
                    <a:pt x="234" y="851"/>
                  </a:lnTo>
                  <a:lnTo>
                    <a:pt x="232" y="848"/>
                  </a:lnTo>
                  <a:lnTo>
                    <a:pt x="230" y="851"/>
                  </a:lnTo>
                  <a:lnTo>
                    <a:pt x="227" y="851"/>
                  </a:lnTo>
                  <a:lnTo>
                    <a:pt x="220" y="855"/>
                  </a:lnTo>
                  <a:lnTo>
                    <a:pt x="220" y="853"/>
                  </a:lnTo>
                  <a:lnTo>
                    <a:pt x="220" y="846"/>
                  </a:lnTo>
                  <a:lnTo>
                    <a:pt x="230" y="844"/>
                  </a:lnTo>
                  <a:lnTo>
                    <a:pt x="234" y="832"/>
                  </a:lnTo>
                  <a:lnTo>
                    <a:pt x="234" y="825"/>
                  </a:lnTo>
                  <a:lnTo>
                    <a:pt x="232" y="820"/>
                  </a:lnTo>
                  <a:lnTo>
                    <a:pt x="232" y="818"/>
                  </a:lnTo>
                  <a:lnTo>
                    <a:pt x="230" y="811"/>
                  </a:lnTo>
                  <a:lnTo>
                    <a:pt x="232" y="806"/>
                  </a:lnTo>
                  <a:lnTo>
                    <a:pt x="241" y="806"/>
                  </a:lnTo>
                  <a:lnTo>
                    <a:pt x="241" y="799"/>
                  </a:lnTo>
                  <a:lnTo>
                    <a:pt x="249" y="796"/>
                  </a:lnTo>
                  <a:lnTo>
                    <a:pt x="244" y="796"/>
                  </a:lnTo>
                  <a:lnTo>
                    <a:pt x="249" y="789"/>
                  </a:lnTo>
                  <a:lnTo>
                    <a:pt x="241" y="785"/>
                  </a:lnTo>
                  <a:lnTo>
                    <a:pt x="241" y="775"/>
                  </a:lnTo>
                  <a:lnTo>
                    <a:pt x="249" y="768"/>
                  </a:lnTo>
                  <a:lnTo>
                    <a:pt x="249" y="766"/>
                  </a:lnTo>
                  <a:lnTo>
                    <a:pt x="244" y="761"/>
                  </a:lnTo>
                  <a:lnTo>
                    <a:pt x="249" y="756"/>
                  </a:lnTo>
                  <a:lnTo>
                    <a:pt x="251" y="759"/>
                  </a:lnTo>
                  <a:lnTo>
                    <a:pt x="256" y="751"/>
                  </a:lnTo>
                  <a:lnTo>
                    <a:pt x="253" y="744"/>
                  </a:lnTo>
                  <a:lnTo>
                    <a:pt x="256" y="744"/>
                  </a:lnTo>
                  <a:lnTo>
                    <a:pt x="256" y="735"/>
                  </a:lnTo>
                  <a:lnTo>
                    <a:pt x="258" y="737"/>
                  </a:lnTo>
                  <a:lnTo>
                    <a:pt x="260" y="737"/>
                  </a:lnTo>
                  <a:lnTo>
                    <a:pt x="260" y="735"/>
                  </a:lnTo>
                  <a:lnTo>
                    <a:pt x="260" y="737"/>
                  </a:lnTo>
                  <a:lnTo>
                    <a:pt x="263" y="737"/>
                  </a:lnTo>
                  <a:lnTo>
                    <a:pt x="263" y="735"/>
                  </a:lnTo>
                  <a:lnTo>
                    <a:pt x="267" y="737"/>
                  </a:lnTo>
                  <a:lnTo>
                    <a:pt x="270" y="735"/>
                  </a:lnTo>
                  <a:lnTo>
                    <a:pt x="270" y="740"/>
                  </a:lnTo>
                  <a:lnTo>
                    <a:pt x="272" y="737"/>
                  </a:lnTo>
                  <a:lnTo>
                    <a:pt x="272" y="723"/>
                  </a:lnTo>
                  <a:lnTo>
                    <a:pt x="272" y="709"/>
                  </a:lnTo>
                  <a:lnTo>
                    <a:pt x="270" y="704"/>
                  </a:lnTo>
                  <a:lnTo>
                    <a:pt x="272" y="700"/>
                  </a:lnTo>
                  <a:lnTo>
                    <a:pt x="272" y="695"/>
                  </a:lnTo>
                  <a:lnTo>
                    <a:pt x="270" y="695"/>
                  </a:lnTo>
                  <a:lnTo>
                    <a:pt x="267" y="690"/>
                  </a:lnTo>
                  <a:lnTo>
                    <a:pt x="270" y="688"/>
                  </a:lnTo>
                  <a:lnTo>
                    <a:pt x="272" y="685"/>
                  </a:lnTo>
                  <a:lnTo>
                    <a:pt x="272" y="678"/>
                  </a:lnTo>
                  <a:lnTo>
                    <a:pt x="270" y="676"/>
                  </a:lnTo>
                  <a:lnTo>
                    <a:pt x="272" y="671"/>
                  </a:lnTo>
                  <a:lnTo>
                    <a:pt x="282" y="671"/>
                  </a:lnTo>
                  <a:lnTo>
                    <a:pt x="270" y="671"/>
                  </a:lnTo>
                  <a:lnTo>
                    <a:pt x="265" y="666"/>
                  </a:lnTo>
                  <a:lnTo>
                    <a:pt x="253" y="657"/>
                  </a:lnTo>
                  <a:lnTo>
                    <a:pt x="251" y="652"/>
                  </a:lnTo>
                  <a:lnTo>
                    <a:pt x="239" y="648"/>
                  </a:lnTo>
                  <a:lnTo>
                    <a:pt x="234" y="645"/>
                  </a:lnTo>
                  <a:lnTo>
                    <a:pt x="227" y="648"/>
                  </a:lnTo>
                  <a:lnTo>
                    <a:pt x="220" y="648"/>
                  </a:lnTo>
                  <a:lnTo>
                    <a:pt x="223" y="645"/>
                  </a:lnTo>
                  <a:lnTo>
                    <a:pt x="220" y="643"/>
                  </a:lnTo>
                  <a:lnTo>
                    <a:pt x="223" y="643"/>
                  </a:lnTo>
                  <a:lnTo>
                    <a:pt x="225" y="645"/>
                  </a:lnTo>
                  <a:lnTo>
                    <a:pt x="227" y="645"/>
                  </a:lnTo>
                  <a:lnTo>
                    <a:pt x="230" y="633"/>
                  </a:lnTo>
                  <a:lnTo>
                    <a:pt x="230" y="629"/>
                  </a:lnTo>
                  <a:lnTo>
                    <a:pt x="230" y="626"/>
                  </a:lnTo>
                  <a:lnTo>
                    <a:pt x="230" y="619"/>
                  </a:lnTo>
                  <a:lnTo>
                    <a:pt x="223" y="619"/>
                  </a:lnTo>
                  <a:lnTo>
                    <a:pt x="218" y="617"/>
                  </a:lnTo>
                  <a:lnTo>
                    <a:pt x="211" y="614"/>
                  </a:lnTo>
                  <a:lnTo>
                    <a:pt x="201" y="614"/>
                  </a:lnTo>
                  <a:lnTo>
                    <a:pt x="197" y="617"/>
                  </a:lnTo>
                  <a:lnTo>
                    <a:pt x="197" y="617"/>
                  </a:lnTo>
                  <a:lnTo>
                    <a:pt x="194" y="617"/>
                  </a:lnTo>
                  <a:lnTo>
                    <a:pt x="194" y="610"/>
                  </a:lnTo>
                  <a:lnTo>
                    <a:pt x="192" y="600"/>
                  </a:lnTo>
                  <a:lnTo>
                    <a:pt x="189" y="598"/>
                  </a:lnTo>
                  <a:lnTo>
                    <a:pt x="185" y="600"/>
                  </a:lnTo>
                  <a:lnTo>
                    <a:pt x="185" y="598"/>
                  </a:lnTo>
                  <a:lnTo>
                    <a:pt x="180" y="591"/>
                  </a:lnTo>
                  <a:lnTo>
                    <a:pt x="178" y="591"/>
                  </a:lnTo>
                  <a:lnTo>
                    <a:pt x="178" y="577"/>
                  </a:lnTo>
                  <a:lnTo>
                    <a:pt x="173" y="574"/>
                  </a:lnTo>
                  <a:lnTo>
                    <a:pt x="171" y="567"/>
                  </a:lnTo>
                  <a:lnTo>
                    <a:pt x="166" y="567"/>
                  </a:lnTo>
                  <a:lnTo>
                    <a:pt x="163" y="567"/>
                  </a:lnTo>
                  <a:lnTo>
                    <a:pt x="161" y="570"/>
                  </a:lnTo>
                  <a:lnTo>
                    <a:pt x="159" y="570"/>
                  </a:lnTo>
                  <a:lnTo>
                    <a:pt x="156" y="570"/>
                  </a:lnTo>
                  <a:lnTo>
                    <a:pt x="154" y="567"/>
                  </a:lnTo>
                  <a:lnTo>
                    <a:pt x="152" y="570"/>
                  </a:lnTo>
                  <a:lnTo>
                    <a:pt x="154" y="574"/>
                  </a:lnTo>
                  <a:lnTo>
                    <a:pt x="135" y="574"/>
                  </a:lnTo>
                  <a:lnTo>
                    <a:pt x="130" y="572"/>
                  </a:lnTo>
                  <a:lnTo>
                    <a:pt x="109" y="567"/>
                  </a:lnTo>
                  <a:lnTo>
                    <a:pt x="109" y="563"/>
                  </a:lnTo>
                  <a:lnTo>
                    <a:pt x="107" y="563"/>
                  </a:lnTo>
                  <a:lnTo>
                    <a:pt x="107" y="558"/>
                  </a:lnTo>
                  <a:lnTo>
                    <a:pt x="102" y="553"/>
                  </a:lnTo>
                  <a:lnTo>
                    <a:pt x="104" y="553"/>
                  </a:lnTo>
                  <a:lnTo>
                    <a:pt x="102" y="548"/>
                  </a:lnTo>
                  <a:lnTo>
                    <a:pt x="97" y="546"/>
                  </a:lnTo>
                  <a:lnTo>
                    <a:pt x="95" y="541"/>
                  </a:lnTo>
                  <a:lnTo>
                    <a:pt x="93" y="541"/>
                  </a:lnTo>
                  <a:lnTo>
                    <a:pt x="90" y="539"/>
                  </a:lnTo>
                  <a:lnTo>
                    <a:pt x="81" y="541"/>
                  </a:lnTo>
                  <a:lnTo>
                    <a:pt x="78" y="532"/>
                  </a:lnTo>
                  <a:lnTo>
                    <a:pt x="74" y="532"/>
                  </a:lnTo>
                  <a:lnTo>
                    <a:pt x="69" y="527"/>
                  </a:lnTo>
                  <a:lnTo>
                    <a:pt x="71" y="520"/>
                  </a:lnTo>
                  <a:lnTo>
                    <a:pt x="74" y="522"/>
                  </a:lnTo>
                  <a:lnTo>
                    <a:pt x="76" y="518"/>
                  </a:lnTo>
                  <a:lnTo>
                    <a:pt x="86" y="520"/>
                  </a:lnTo>
                  <a:lnTo>
                    <a:pt x="95" y="525"/>
                  </a:lnTo>
                  <a:lnTo>
                    <a:pt x="95" y="522"/>
                  </a:lnTo>
                  <a:lnTo>
                    <a:pt x="88" y="518"/>
                  </a:lnTo>
                  <a:lnTo>
                    <a:pt x="86" y="518"/>
                  </a:lnTo>
                  <a:lnTo>
                    <a:pt x="86" y="508"/>
                  </a:lnTo>
                  <a:lnTo>
                    <a:pt x="81" y="508"/>
                  </a:lnTo>
                  <a:lnTo>
                    <a:pt x="69" y="508"/>
                  </a:lnTo>
                  <a:lnTo>
                    <a:pt x="64" y="513"/>
                  </a:lnTo>
                  <a:lnTo>
                    <a:pt x="57" y="513"/>
                  </a:lnTo>
                  <a:lnTo>
                    <a:pt x="55" y="511"/>
                  </a:lnTo>
                  <a:lnTo>
                    <a:pt x="57" y="508"/>
                  </a:lnTo>
                  <a:lnTo>
                    <a:pt x="57" y="503"/>
                  </a:lnTo>
                  <a:lnTo>
                    <a:pt x="52" y="506"/>
                  </a:lnTo>
                  <a:lnTo>
                    <a:pt x="52" y="501"/>
                  </a:lnTo>
                  <a:lnTo>
                    <a:pt x="48" y="503"/>
                  </a:lnTo>
                  <a:lnTo>
                    <a:pt x="34" y="499"/>
                  </a:lnTo>
                  <a:lnTo>
                    <a:pt x="29" y="508"/>
                  </a:lnTo>
                  <a:lnTo>
                    <a:pt x="26" y="508"/>
                  </a:lnTo>
                  <a:lnTo>
                    <a:pt x="24" y="513"/>
                  </a:lnTo>
                  <a:lnTo>
                    <a:pt x="22" y="513"/>
                  </a:lnTo>
                  <a:lnTo>
                    <a:pt x="17" y="513"/>
                  </a:lnTo>
                  <a:lnTo>
                    <a:pt x="17" y="503"/>
                  </a:lnTo>
                  <a:lnTo>
                    <a:pt x="5" y="503"/>
                  </a:lnTo>
                  <a:lnTo>
                    <a:pt x="0" y="506"/>
                  </a:lnTo>
                  <a:lnTo>
                    <a:pt x="0" y="506"/>
                  </a:lnTo>
                  <a:lnTo>
                    <a:pt x="0" y="501"/>
                  </a:lnTo>
                  <a:lnTo>
                    <a:pt x="5" y="496"/>
                  </a:lnTo>
                  <a:lnTo>
                    <a:pt x="5" y="492"/>
                  </a:lnTo>
                  <a:lnTo>
                    <a:pt x="10" y="489"/>
                  </a:lnTo>
                  <a:lnTo>
                    <a:pt x="12" y="487"/>
                  </a:lnTo>
                  <a:lnTo>
                    <a:pt x="10" y="485"/>
                  </a:lnTo>
                  <a:lnTo>
                    <a:pt x="15" y="480"/>
                  </a:lnTo>
                  <a:lnTo>
                    <a:pt x="15" y="475"/>
                  </a:lnTo>
                  <a:lnTo>
                    <a:pt x="19" y="475"/>
                  </a:lnTo>
                  <a:lnTo>
                    <a:pt x="26" y="475"/>
                  </a:lnTo>
                  <a:lnTo>
                    <a:pt x="29" y="466"/>
                  </a:lnTo>
                  <a:lnTo>
                    <a:pt x="26" y="461"/>
                  </a:lnTo>
                  <a:lnTo>
                    <a:pt x="26" y="459"/>
                  </a:lnTo>
                  <a:lnTo>
                    <a:pt x="22" y="456"/>
                  </a:lnTo>
                  <a:lnTo>
                    <a:pt x="19" y="449"/>
                  </a:lnTo>
                  <a:lnTo>
                    <a:pt x="15" y="454"/>
                  </a:lnTo>
                  <a:lnTo>
                    <a:pt x="15" y="452"/>
                  </a:lnTo>
                  <a:lnTo>
                    <a:pt x="15" y="442"/>
                  </a:lnTo>
                  <a:lnTo>
                    <a:pt x="17" y="437"/>
                  </a:lnTo>
                  <a:lnTo>
                    <a:pt x="15" y="433"/>
                  </a:lnTo>
                  <a:lnTo>
                    <a:pt x="19" y="430"/>
                  </a:lnTo>
                  <a:lnTo>
                    <a:pt x="24" y="433"/>
                  </a:lnTo>
                  <a:lnTo>
                    <a:pt x="26" y="428"/>
                  </a:lnTo>
                  <a:lnTo>
                    <a:pt x="29" y="428"/>
                  </a:lnTo>
                  <a:lnTo>
                    <a:pt x="31" y="423"/>
                  </a:lnTo>
                  <a:lnTo>
                    <a:pt x="41" y="423"/>
                  </a:lnTo>
                  <a:lnTo>
                    <a:pt x="41" y="423"/>
                  </a:lnTo>
                  <a:lnTo>
                    <a:pt x="41" y="426"/>
                  </a:lnTo>
                  <a:lnTo>
                    <a:pt x="50" y="430"/>
                  </a:lnTo>
                  <a:lnTo>
                    <a:pt x="55" y="430"/>
                  </a:lnTo>
                  <a:lnTo>
                    <a:pt x="57" y="426"/>
                  </a:lnTo>
                  <a:lnTo>
                    <a:pt x="55" y="423"/>
                  </a:lnTo>
                  <a:lnTo>
                    <a:pt x="57" y="421"/>
                  </a:lnTo>
                  <a:lnTo>
                    <a:pt x="57" y="423"/>
                  </a:lnTo>
                  <a:lnTo>
                    <a:pt x="62" y="423"/>
                  </a:lnTo>
                  <a:lnTo>
                    <a:pt x="62" y="414"/>
                  </a:lnTo>
                  <a:lnTo>
                    <a:pt x="62" y="411"/>
                  </a:lnTo>
                  <a:lnTo>
                    <a:pt x="64" y="402"/>
                  </a:lnTo>
                  <a:lnTo>
                    <a:pt x="64" y="404"/>
                  </a:lnTo>
                  <a:lnTo>
                    <a:pt x="67" y="404"/>
                  </a:lnTo>
                  <a:lnTo>
                    <a:pt x="67" y="409"/>
                  </a:lnTo>
                  <a:lnTo>
                    <a:pt x="71" y="409"/>
                  </a:lnTo>
                  <a:lnTo>
                    <a:pt x="76" y="411"/>
                  </a:lnTo>
                  <a:lnTo>
                    <a:pt x="78" y="407"/>
                  </a:lnTo>
                  <a:lnTo>
                    <a:pt x="78" y="400"/>
                  </a:lnTo>
                  <a:lnTo>
                    <a:pt x="78" y="395"/>
                  </a:lnTo>
                  <a:lnTo>
                    <a:pt x="74" y="390"/>
                  </a:lnTo>
                  <a:lnTo>
                    <a:pt x="74" y="390"/>
                  </a:lnTo>
                  <a:lnTo>
                    <a:pt x="83" y="390"/>
                  </a:lnTo>
                  <a:lnTo>
                    <a:pt x="86" y="385"/>
                  </a:lnTo>
                  <a:lnTo>
                    <a:pt x="81" y="376"/>
                  </a:lnTo>
                  <a:lnTo>
                    <a:pt x="86" y="371"/>
                  </a:lnTo>
                  <a:lnTo>
                    <a:pt x="83" y="364"/>
                  </a:lnTo>
                  <a:lnTo>
                    <a:pt x="86" y="369"/>
                  </a:lnTo>
                  <a:lnTo>
                    <a:pt x="86" y="366"/>
                  </a:lnTo>
                  <a:lnTo>
                    <a:pt x="95" y="366"/>
                  </a:lnTo>
                  <a:lnTo>
                    <a:pt x="97" y="366"/>
                  </a:lnTo>
                  <a:lnTo>
                    <a:pt x="97" y="364"/>
                  </a:lnTo>
                  <a:lnTo>
                    <a:pt x="100" y="364"/>
                  </a:lnTo>
                  <a:lnTo>
                    <a:pt x="100" y="364"/>
                  </a:lnTo>
                  <a:lnTo>
                    <a:pt x="100" y="362"/>
                  </a:lnTo>
                  <a:lnTo>
                    <a:pt x="104" y="362"/>
                  </a:lnTo>
                  <a:lnTo>
                    <a:pt x="104" y="359"/>
                  </a:lnTo>
                  <a:lnTo>
                    <a:pt x="104" y="352"/>
                  </a:lnTo>
                  <a:lnTo>
                    <a:pt x="104" y="352"/>
                  </a:lnTo>
                  <a:lnTo>
                    <a:pt x="109" y="355"/>
                  </a:lnTo>
                  <a:lnTo>
                    <a:pt x="109" y="352"/>
                  </a:lnTo>
                  <a:lnTo>
                    <a:pt x="116" y="352"/>
                  </a:lnTo>
                  <a:lnTo>
                    <a:pt x="119" y="345"/>
                  </a:lnTo>
                  <a:lnTo>
                    <a:pt x="128" y="343"/>
                  </a:lnTo>
                  <a:lnTo>
                    <a:pt x="130" y="343"/>
                  </a:lnTo>
                  <a:lnTo>
                    <a:pt x="130" y="343"/>
                  </a:lnTo>
                  <a:lnTo>
                    <a:pt x="133" y="341"/>
                  </a:lnTo>
                  <a:lnTo>
                    <a:pt x="133" y="341"/>
                  </a:lnTo>
                  <a:lnTo>
                    <a:pt x="140" y="352"/>
                  </a:lnTo>
                  <a:lnTo>
                    <a:pt x="142" y="352"/>
                  </a:lnTo>
                  <a:lnTo>
                    <a:pt x="147" y="352"/>
                  </a:lnTo>
                  <a:lnTo>
                    <a:pt x="154" y="352"/>
                  </a:lnTo>
                  <a:lnTo>
                    <a:pt x="161" y="345"/>
                  </a:lnTo>
                  <a:lnTo>
                    <a:pt x="166" y="348"/>
                  </a:lnTo>
                  <a:lnTo>
                    <a:pt x="166" y="345"/>
                  </a:lnTo>
                  <a:lnTo>
                    <a:pt x="180" y="338"/>
                  </a:lnTo>
                  <a:lnTo>
                    <a:pt x="178" y="331"/>
                  </a:lnTo>
                  <a:lnTo>
                    <a:pt x="185" y="333"/>
                  </a:lnTo>
                  <a:lnTo>
                    <a:pt x="189" y="333"/>
                  </a:lnTo>
                  <a:lnTo>
                    <a:pt x="194" y="324"/>
                  </a:lnTo>
                  <a:lnTo>
                    <a:pt x="192" y="324"/>
                  </a:lnTo>
                  <a:lnTo>
                    <a:pt x="194" y="322"/>
                  </a:lnTo>
                  <a:lnTo>
                    <a:pt x="194" y="324"/>
                  </a:lnTo>
                  <a:lnTo>
                    <a:pt x="199" y="324"/>
                  </a:lnTo>
                  <a:lnTo>
                    <a:pt x="204" y="319"/>
                  </a:lnTo>
                  <a:lnTo>
                    <a:pt x="218" y="305"/>
                  </a:lnTo>
                  <a:lnTo>
                    <a:pt x="220" y="307"/>
                  </a:lnTo>
                  <a:lnTo>
                    <a:pt x="218" y="310"/>
                  </a:lnTo>
                  <a:lnTo>
                    <a:pt x="215" y="322"/>
                  </a:lnTo>
                  <a:lnTo>
                    <a:pt x="225" y="319"/>
                  </a:lnTo>
                  <a:lnTo>
                    <a:pt x="230" y="322"/>
                  </a:lnTo>
                  <a:lnTo>
                    <a:pt x="234" y="326"/>
                  </a:lnTo>
                  <a:lnTo>
                    <a:pt x="237" y="326"/>
                  </a:lnTo>
                  <a:lnTo>
                    <a:pt x="249" y="324"/>
                  </a:lnTo>
                  <a:lnTo>
                    <a:pt x="265" y="326"/>
                  </a:lnTo>
                  <a:lnTo>
                    <a:pt x="270" y="329"/>
                  </a:lnTo>
                  <a:lnTo>
                    <a:pt x="272" y="324"/>
                  </a:lnTo>
                  <a:lnTo>
                    <a:pt x="275" y="317"/>
                  </a:lnTo>
                  <a:lnTo>
                    <a:pt x="277" y="319"/>
                  </a:lnTo>
                  <a:lnTo>
                    <a:pt x="282" y="312"/>
                  </a:lnTo>
                  <a:lnTo>
                    <a:pt x="282" y="315"/>
                  </a:lnTo>
                  <a:lnTo>
                    <a:pt x="282" y="322"/>
                  </a:lnTo>
                  <a:lnTo>
                    <a:pt x="284" y="322"/>
                  </a:lnTo>
                  <a:lnTo>
                    <a:pt x="286" y="317"/>
                  </a:lnTo>
                  <a:lnTo>
                    <a:pt x="291" y="317"/>
                  </a:lnTo>
                  <a:lnTo>
                    <a:pt x="301" y="307"/>
                  </a:lnTo>
                  <a:lnTo>
                    <a:pt x="305" y="300"/>
                  </a:lnTo>
                  <a:lnTo>
                    <a:pt x="310" y="296"/>
                  </a:lnTo>
                  <a:lnTo>
                    <a:pt x="312" y="296"/>
                  </a:lnTo>
                  <a:lnTo>
                    <a:pt x="319" y="291"/>
                  </a:lnTo>
                  <a:lnTo>
                    <a:pt x="322" y="291"/>
                  </a:lnTo>
                  <a:lnTo>
                    <a:pt x="324" y="298"/>
                  </a:lnTo>
                  <a:lnTo>
                    <a:pt x="326" y="296"/>
                  </a:lnTo>
                  <a:lnTo>
                    <a:pt x="329" y="296"/>
                  </a:lnTo>
                  <a:lnTo>
                    <a:pt x="334" y="310"/>
                  </a:lnTo>
                  <a:lnTo>
                    <a:pt x="331" y="317"/>
                  </a:lnTo>
                  <a:lnTo>
                    <a:pt x="334" y="319"/>
                  </a:lnTo>
                  <a:lnTo>
                    <a:pt x="334" y="319"/>
                  </a:lnTo>
                  <a:lnTo>
                    <a:pt x="350" y="319"/>
                  </a:lnTo>
                  <a:lnTo>
                    <a:pt x="352" y="310"/>
                  </a:lnTo>
                  <a:lnTo>
                    <a:pt x="355" y="307"/>
                  </a:lnTo>
                  <a:lnTo>
                    <a:pt x="352" y="300"/>
                  </a:lnTo>
                  <a:lnTo>
                    <a:pt x="360" y="296"/>
                  </a:lnTo>
                  <a:lnTo>
                    <a:pt x="364" y="291"/>
                  </a:lnTo>
                  <a:lnTo>
                    <a:pt x="371" y="291"/>
                  </a:lnTo>
                  <a:lnTo>
                    <a:pt x="386" y="289"/>
                  </a:lnTo>
                  <a:lnTo>
                    <a:pt x="390" y="289"/>
                  </a:lnTo>
                  <a:lnTo>
                    <a:pt x="388" y="291"/>
                  </a:lnTo>
                  <a:lnTo>
                    <a:pt x="397" y="289"/>
                  </a:lnTo>
                  <a:lnTo>
                    <a:pt x="400" y="286"/>
                  </a:lnTo>
                  <a:lnTo>
                    <a:pt x="404" y="286"/>
                  </a:lnTo>
                  <a:lnTo>
                    <a:pt x="409" y="284"/>
                  </a:lnTo>
                  <a:lnTo>
                    <a:pt x="409" y="277"/>
                  </a:lnTo>
                  <a:lnTo>
                    <a:pt x="414" y="277"/>
                  </a:lnTo>
                  <a:lnTo>
                    <a:pt x="414" y="277"/>
                  </a:lnTo>
                  <a:lnTo>
                    <a:pt x="416" y="277"/>
                  </a:lnTo>
                  <a:lnTo>
                    <a:pt x="419" y="274"/>
                  </a:lnTo>
                  <a:lnTo>
                    <a:pt x="421" y="272"/>
                  </a:lnTo>
                  <a:lnTo>
                    <a:pt x="421" y="263"/>
                  </a:lnTo>
                  <a:lnTo>
                    <a:pt x="421" y="258"/>
                  </a:lnTo>
                  <a:lnTo>
                    <a:pt x="419" y="258"/>
                  </a:lnTo>
                  <a:lnTo>
                    <a:pt x="419" y="258"/>
                  </a:lnTo>
                  <a:lnTo>
                    <a:pt x="419" y="258"/>
                  </a:lnTo>
                  <a:lnTo>
                    <a:pt x="426" y="258"/>
                  </a:lnTo>
                  <a:lnTo>
                    <a:pt x="426" y="260"/>
                  </a:lnTo>
                  <a:lnTo>
                    <a:pt x="433" y="260"/>
                  </a:lnTo>
                  <a:lnTo>
                    <a:pt x="433" y="263"/>
                  </a:lnTo>
                  <a:lnTo>
                    <a:pt x="445" y="265"/>
                  </a:lnTo>
                  <a:lnTo>
                    <a:pt x="447" y="265"/>
                  </a:lnTo>
                  <a:lnTo>
                    <a:pt x="447" y="263"/>
                  </a:lnTo>
                  <a:lnTo>
                    <a:pt x="447" y="260"/>
                  </a:lnTo>
                  <a:lnTo>
                    <a:pt x="447" y="260"/>
                  </a:lnTo>
                  <a:lnTo>
                    <a:pt x="447" y="258"/>
                  </a:lnTo>
                  <a:lnTo>
                    <a:pt x="447" y="258"/>
                  </a:lnTo>
                  <a:lnTo>
                    <a:pt x="449" y="251"/>
                  </a:lnTo>
                  <a:lnTo>
                    <a:pt x="447" y="244"/>
                  </a:lnTo>
                  <a:lnTo>
                    <a:pt x="442" y="244"/>
                  </a:lnTo>
                  <a:lnTo>
                    <a:pt x="442" y="229"/>
                  </a:lnTo>
                  <a:lnTo>
                    <a:pt x="452" y="229"/>
                  </a:lnTo>
                  <a:lnTo>
                    <a:pt x="449" y="227"/>
                  </a:lnTo>
                  <a:lnTo>
                    <a:pt x="454" y="227"/>
                  </a:lnTo>
                  <a:lnTo>
                    <a:pt x="456" y="222"/>
                  </a:lnTo>
                  <a:lnTo>
                    <a:pt x="461" y="222"/>
                  </a:lnTo>
                  <a:lnTo>
                    <a:pt x="464" y="220"/>
                  </a:lnTo>
                  <a:lnTo>
                    <a:pt x="471" y="218"/>
                  </a:lnTo>
                  <a:lnTo>
                    <a:pt x="475" y="225"/>
                  </a:lnTo>
                  <a:lnTo>
                    <a:pt x="480" y="227"/>
                  </a:lnTo>
                  <a:lnTo>
                    <a:pt x="480" y="222"/>
                  </a:lnTo>
                  <a:lnTo>
                    <a:pt x="482" y="222"/>
                  </a:lnTo>
                  <a:lnTo>
                    <a:pt x="482" y="220"/>
                  </a:lnTo>
                  <a:lnTo>
                    <a:pt x="494" y="229"/>
                  </a:lnTo>
                  <a:lnTo>
                    <a:pt x="504" y="232"/>
                  </a:lnTo>
                  <a:lnTo>
                    <a:pt x="504" y="234"/>
                  </a:lnTo>
                  <a:lnTo>
                    <a:pt x="508" y="234"/>
                  </a:lnTo>
                  <a:lnTo>
                    <a:pt x="508" y="239"/>
                  </a:lnTo>
                  <a:lnTo>
                    <a:pt x="508" y="239"/>
                  </a:lnTo>
                  <a:lnTo>
                    <a:pt x="523" y="239"/>
                  </a:lnTo>
                  <a:lnTo>
                    <a:pt x="537" y="241"/>
                  </a:lnTo>
                  <a:lnTo>
                    <a:pt x="537" y="244"/>
                  </a:lnTo>
                  <a:lnTo>
                    <a:pt x="541" y="246"/>
                  </a:lnTo>
                  <a:lnTo>
                    <a:pt x="551" y="248"/>
                  </a:lnTo>
                  <a:lnTo>
                    <a:pt x="553" y="248"/>
                  </a:lnTo>
                  <a:lnTo>
                    <a:pt x="556" y="248"/>
                  </a:lnTo>
                  <a:lnTo>
                    <a:pt x="570" y="248"/>
                  </a:lnTo>
                  <a:lnTo>
                    <a:pt x="572" y="246"/>
                  </a:lnTo>
                  <a:lnTo>
                    <a:pt x="582" y="248"/>
                  </a:lnTo>
                  <a:lnTo>
                    <a:pt x="584" y="244"/>
                  </a:lnTo>
                  <a:lnTo>
                    <a:pt x="582" y="239"/>
                  </a:lnTo>
                  <a:lnTo>
                    <a:pt x="591" y="244"/>
                  </a:lnTo>
                  <a:lnTo>
                    <a:pt x="591" y="244"/>
                  </a:lnTo>
                  <a:lnTo>
                    <a:pt x="593" y="251"/>
                  </a:lnTo>
                  <a:lnTo>
                    <a:pt x="596" y="248"/>
                  </a:lnTo>
                  <a:lnTo>
                    <a:pt x="601" y="253"/>
                  </a:lnTo>
                  <a:lnTo>
                    <a:pt x="601" y="248"/>
                  </a:lnTo>
                  <a:lnTo>
                    <a:pt x="605" y="251"/>
                  </a:lnTo>
                  <a:lnTo>
                    <a:pt x="605" y="246"/>
                  </a:lnTo>
                  <a:lnTo>
                    <a:pt x="619" y="258"/>
                  </a:lnTo>
                  <a:lnTo>
                    <a:pt x="624" y="258"/>
                  </a:lnTo>
                  <a:lnTo>
                    <a:pt x="624" y="263"/>
                  </a:lnTo>
                  <a:lnTo>
                    <a:pt x="627" y="263"/>
                  </a:lnTo>
                  <a:lnTo>
                    <a:pt x="631" y="253"/>
                  </a:lnTo>
                  <a:lnTo>
                    <a:pt x="634" y="253"/>
                  </a:lnTo>
                  <a:lnTo>
                    <a:pt x="638" y="251"/>
                  </a:lnTo>
                  <a:lnTo>
                    <a:pt x="638" y="248"/>
                  </a:lnTo>
                  <a:lnTo>
                    <a:pt x="643" y="239"/>
                  </a:lnTo>
                  <a:lnTo>
                    <a:pt x="643" y="241"/>
                  </a:lnTo>
                  <a:lnTo>
                    <a:pt x="648" y="237"/>
                  </a:lnTo>
                  <a:lnTo>
                    <a:pt x="655" y="244"/>
                  </a:lnTo>
                  <a:lnTo>
                    <a:pt x="660" y="244"/>
                  </a:lnTo>
                  <a:lnTo>
                    <a:pt x="662" y="244"/>
                  </a:lnTo>
                  <a:lnTo>
                    <a:pt x="662" y="241"/>
                  </a:lnTo>
                  <a:lnTo>
                    <a:pt x="667" y="244"/>
                  </a:lnTo>
                  <a:lnTo>
                    <a:pt x="671" y="244"/>
                  </a:lnTo>
                  <a:lnTo>
                    <a:pt x="669" y="239"/>
                  </a:lnTo>
                  <a:lnTo>
                    <a:pt x="681" y="244"/>
                  </a:lnTo>
                  <a:lnTo>
                    <a:pt x="681" y="239"/>
                  </a:lnTo>
                  <a:lnTo>
                    <a:pt x="683" y="239"/>
                  </a:lnTo>
                  <a:lnTo>
                    <a:pt x="686" y="239"/>
                  </a:lnTo>
                  <a:lnTo>
                    <a:pt x="690" y="239"/>
                  </a:lnTo>
                  <a:lnTo>
                    <a:pt x="690" y="241"/>
                  </a:lnTo>
                  <a:lnTo>
                    <a:pt x="695" y="244"/>
                  </a:lnTo>
                  <a:lnTo>
                    <a:pt x="695" y="244"/>
                  </a:lnTo>
                  <a:lnTo>
                    <a:pt x="697" y="246"/>
                  </a:lnTo>
                  <a:lnTo>
                    <a:pt x="697" y="251"/>
                  </a:lnTo>
                  <a:lnTo>
                    <a:pt x="700" y="248"/>
                  </a:lnTo>
                  <a:lnTo>
                    <a:pt x="702" y="248"/>
                  </a:lnTo>
                  <a:lnTo>
                    <a:pt x="700" y="246"/>
                  </a:lnTo>
                  <a:lnTo>
                    <a:pt x="702" y="246"/>
                  </a:lnTo>
                  <a:lnTo>
                    <a:pt x="704" y="248"/>
                  </a:lnTo>
                  <a:lnTo>
                    <a:pt x="702" y="248"/>
                  </a:lnTo>
                  <a:lnTo>
                    <a:pt x="702" y="251"/>
                  </a:lnTo>
                  <a:lnTo>
                    <a:pt x="707" y="248"/>
                  </a:lnTo>
                  <a:lnTo>
                    <a:pt x="709" y="248"/>
                  </a:lnTo>
                  <a:lnTo>
                    <a:pt x="714" y="239"/>
                  </a:lnTo>
                  <a:lnTo>
                    <a:pt x="714" y="239"/>
                  </a:lnTo>
                  <a:lnTo>
                    <a:pt x="714" y="234"/>
                  </a:lnTo>
                  <a:lnTo>
                    <a:pt x="714" y="234"/>
                  </a:lnTo>
                  <a:lnTo>
                    <a:pt x="714" y="232"/>
                  </a:lnTo>
                  <a:lnTo>
                    <a:pt x="712" y="229"/>
                  </a:lnTo>
                  <a:lnTo>
                    <a:pt x="714" y="229"/>
                  </a:lnTo>
                  <a:lnTo>
                    <a:pt x="714" y="220"/>
                  </a:lnTo>
                  <a:lnTo>
                    <a:pt x="719" y="222"/>
                  </a:lnTo>
                  <a:lnTo>
                    <a:pt x="721" y="208"/>
                  </a:lnTo>
                  <a:lnTo>
                    <a:pt x="721" y="204"/>
                  </a:lnTo>
                  <a:lnTo>
                    <a:pt x="723" y="204"/>
                  </a:lnTo>
                  <a:lnTo>
                    <a:pt x="723" y="201"/>
                  </a:lnTo>
                  <a:lnTo>
                    <a:pt x="721" y="196"/>
                  </a:lnTo>
                  <a:lnTo>
                    <a:pt x="719" y="196"/>
                  </a:lnTo>
                  <a:lnTo>
                    <a:pt x="719" y="192"/>
                  </a:lnTo>
                  <a:lnTo>
                    <a:pt x="714" y="187"/>
                  </a:lnTo>
                  <a:lnTo>
                    <a:pt x="714" y="185"/>
                  </a:lnTo>
                  <a:lnTo>
                    <a:pt x="719" y="182"/>
                  </a:lnTo>
                  <a:lnTo>
                    <a:pt x="721" y="185"/>
                  </a:lnTo>
                  <a:lnTo>
                    <a:pt x="723" y="182"/>
                  </a:lnTo>
                  <a:lnTo>
                    <a:pt x="721" y="180"/>
                  </a:lnTo>
                  <a:lnTo>
                    <a:pt x="721" y="178"/>
                  </a:lnTo>
                  <a:lnTo>
                    <a:pt x="719" y="173"/>
                  </a:lnTo>
                  <a:lnTo>
                    <a:pt x="719" y="170"/>
                  </a:lnTo>
                  <a:lnTo>
                    <a:pt x="721" y="170"/>
                  </a:lnTo>
                  <a:lnTo>
                    <a:pt x="721" y="168"/>
                  </a:lnTo>
                  <a:lnTo>
                    <a:pt x="719" y="166"/>
                  </a:lnTo>
                  <a:lnTo>
                    <a:pt x="719" y="166"/>
                  </a:lnTo>
                  <a:lnTo>
                    <a:pt x="716" y="161"/>
                  </a:lnTo>
                  <a:lnTo>
                    <a:pt x="716" y="161"/>
                  </a:lnTo>
                  <a:lnTo>
                    <a:pt x="719" y="159"/>
                  </a:lnTo>
                  <a:lnTo>
                    <a:pt x="723" y="159"/>
                  </a:lnTo>
                  <a:lnTo>
                    <a:pt x="723" y="156"/>
                  </a:lnTo>
                  <a:lnTo>
                    <a:pt x="728" y="154"/>
                  </a:lnTo>
                  <a:lnTo>
                    <a:pt x="738" y="166"/>
                  </a:lnTo>
                  <a:lnTo>
                    <a:pt x="752" y="175"/>
                  </a:lnTo>
                  <a:lnTo>
                    <a:pt x="754" y="170"/>
                  </a:lnTo>
                  <a:lnTo>
                    <a:pt x="756" y="173"/>
                  </a:lnTo>
                  <a:lnTo>
                    <a:pt x="754" y="170"/>
                  </a:lnTo>
                  <a:lnTo>
                    <a:pt x="756" y="166"/>
                  </a:lnTo>
                  <a:lnTo>
                    <a:pt x="756" y="166"/>
                  </a:lnTo>
                  <a:lnTo>
                    <a:pt x="752" y="166"/>
                  </a:lnTo>
                  <a:lnTo>
                    <a:pt x="749" y="163"/>
                  </a:lnTo>
                  <a:lnTo>
                    <a:pt x="754" y="159"/>
                  </a:lnTo>
                  <a:lnTo>
                    <a:pt x="756" y="161"/>
                  </a:lnTo>
                  <a:lnTo>
                    <a:pt x="759" y="159"/>
                  </a:lnTo>
                  <a:lnTo>
                    <a:pt x="756" y="156"/>
                  </a:lnTo>
                  <a:lnTo>
                    <a:pt x="756" y="156"/>
                  </a:lnTo>
                  <a:lnTo>
                    <a:pt x="761" y="156"/>
                  </a:lnTo>
                  <a:lnTo>
                    <a:pt x="761" y="140"/>
                  </a:lnTo>
                  <a:lnTo>
                    <a:pt x="771" y="149"/>
                  </a:lnTo>
                  <a:lnTo>
                    <a:pt x="780" y="149"/>
                  </a:lnTo>
                  <a:lnTo>
                    <a:pt x="780" y="142"/>
                  </a:lnTo>
                  <a:lnTo>
                    <a:pt x="787" y="147"/>
                  </a:lnTo>
                  <a:lnTo>
                    <a:pt x="794" y="149"/>
                  </a:lnTo>
                  <a:lnTo>
                    <a:pt x="794" y="137"/>
                  </a:lnTo>
                  <a:lnTo>
                    <a:pt x="797" y="135"/>
                  </a:lnTo>
                  <a:lnTo>
                    <a:pt x="797" y="130"/>
                  </a:lnTo>
                  <a:lnTo>
                    <a:pt x="799" y="128"/>
                  </a:lnTo>
                  <a:lnTo>
                    <a:pt x="794" y="126"/>
                  </a:lnTo>
                  <a:lnTo>
                    <a:pt x="797" y="126"/>
                  </a:lnTo>
                  <a:lnTo>
                    <a:pt x="799" y="116"/>
                  </a:lnTo>
                  <a:lnTo>
                    <a:pt x="790" y="95"/>
                  </a:lnTo>
                  <a:lnTo>
                    <a:pt x="804" y="93"/>
                  </a:lnTo>
                  <a:lnTo>
                    <a:pt x="801" y="81"/>
                  </a:lnTo>
                  <a:lnTo>
                    <a:pt x="813" y="88"/>
                  </a:lnTo>
                  <a:lnTo>
                    <a:pt x="813" y="88"/>
                  </a:lnTo>
                  <a:lnTo>
                    <a:pt x="813" y="95"/>
                  </a:lnTo>
                  <a:lnTo>
                    <a:pt x="818" y="95"/>
                  </a:lnTo>
                  <a:lnTo>
                    <a:pt x="818" y="97"/>
                  </a:lnTo>
                  <a:lnTo>
                    <a:pt x="820" y="102"/>
                  </a:lnTo>
                  <a:lnTo>
                    <a:pt x="823" y="95"/>
                  </a:lnTo>
                  <a:lnTo>
                    <a:pt x="823" y="95"/>
                  </a:lnTo>
                  <a:lnTo>
                    <a:pt x="827" y="85"/>
                  </a:lnTo>
                  <a:lnTo>
                    <a:pt x="839" y="85"/>
                  </a:lnTo>
                  <a:lnTo>
                    <a:pt x="837" y="85"/>
                  </a:lnTo>
                  <a:lnTo>
                    <a:pt x="839" y="90"/>
                  </a:lnTo>
                  <a:lnTo>
                    <a:pt x="841" y="100"/>
                  </a:lnTo>
                  <a:lnTo>
                    <a:pt x="841" y="100"/>
                  </a:lnTo>
                  <a:lnTo>
                    <a:pt x="851" y="104"/>
                  </a:lnTo>
                  <a:lnTo>
                    <a:pt x="856" y="104"/>
                  </a:lnTo>
                  <a:lnTo>
                    <a:pt x="858" y="100"/>
                  </a:lnTo>
                  <a:lnTo>
                    <a:pt x="853" y="95"/>
                  </a:lnTo>
                  <a:lnTo>
                    <a:pt x="853" y="93"/>
                  </a:lnTo>
                  <a:lnTo>
                    <a:pt x="863" y="95"/>
                  </a:lnTo>
                  <a:lnTo>
                    <a:pt x="865" y="93"/>
                  </a:lnTo>
                  <a:lnTo>
                    <a:pt x="867" y="88"/>
                  </a:lnTo>
                  <a:lnTo>
                    <a:pt x="875" y="90"/>
                  </a:lnTo>
                  <a:lnTo>
                    <a:pt x="875" y="90"/>
                  </a:lnTo>
                  <a:lnTo>
                    <a:pt x="875" y="90"/>
                  </a:lnTo>
                  <a:lnTo>
                    <a:pt x="875" y="93"/>
                  </a:lnTo>
                  <a:lnTo>
                    <a:pt x="875" y="97"/>
                  </a:lnTo>
                  <a:lnTo>
                    <a:pt x="872" y="100"/>
                  </a:lnTo>
                  <a:lnTo>
                    <a:pt x="877" y="104"/>
                  </a:lnTo>
                  <a:lnTo>
                    <a:pt x="875" y="104"/>
                  </a:lnTo>
                  <a:lnTo>
                    <a:pt x="872" y="107"/>
                  </a:lnTo>
                  <a:lnTo>
                    <a:pt x="870" y="111"/>
                  </a:lnTo>
                  <a:lnTo>
                    <a:pt x="872" y="114"/>
                  </a:lnTo>
                  <a:lnTo>
                    <a:pt x="872" y="123"/>
                  </a:lnTo>
                  <a:lnTo>
                    <a:pt x="877" y="130"/>
                  </a:lnTo>
                  <a:lnTo>
                    <a:pt x="879" y="130"/>
                  </a:lnTo>
                  <a:lnTo>
                    <a:pt x="879" y="126"/>
                  </a:lnTo>
                  <a:lnTo>
                    <a:pt x="882" y="128"/>
                  </a:lnTo>
                  <a:lnTo>
                    <a:pt x="884" y="128"/>
                  </a:lnTo>
                  <a:lnTo>
                    <a:pt x="884" y="128"/>
                  </a:lnTo>
                  <a:lnTo>
                    <a:pt x="886" y="128"/>
                  </a:lnTo>
                  <a:lnTo>
                    <a:pt x="884" y="130"/>
                  </a:lnTo>
                  <a:lnTo>
                    <a:pt x="884" y="130"/>
                  </a:lnTo>
                  <a:lnTo>
                    <a:pt x="889" y="133"/>
                  </a:lnTo>
                  <a:lnTo>
                    <a:pt x="891" y="137"/>
                  </a:lnTo>
                  <a:lnTo>
                    <a:pt x="893" y="133"/>
                  </a:lnTo>
                  <a:lnTo>
                    <a:pt x="893" y="128"/>
                  </a:lnTo>
                  <a:lnTo>
                    <a:pt x="898" y="123"/>
                  </a:lnTo>
                  <a:lnTo>
                    <a:pt x="898" y="128"/>
                  </a:lnTo>
                  <a:lnTo>
                    <a:pt x="903" y="128"/>
                  </a:lnTo>
                  <a:lnTo>
                    <a:pt x="905" y="128"/>
                  </a:lnTo>
                  <a:lnTo>
                    <a:pt x="908" y="123"/>
                  </a:lnTo>
                  <a:lnTo>
                    <a:pt x="912" y="123"/>
                  </a:lnTo>
                  <a:lnTo>
                    <a:pt x="912" y="128"/>
                  </a:lnTo>
                  <a:lnTo>
                    <a:pt x="917" y="130"/>
                  </a:lnTo>
                  <a:lnTo>
                    <a:pt x="917" y="126"/>
                  </a:lnTo>
                  <a:lnTo>
                    <a:pt x="919" y="123"/>
                  </a:lnTo>
                  <a:lnTo>
                    <a:pt x="931" y="128"/>
                  </a:lnTo>
                  <a:lnTo>
                    <a:pt x="936" y="128"/>
                  </a:lnTo>
                  <a:lnTo>
                    <a:pt x="936" y="126"/>
                  </a:lnTo>
                  <a:lnTo>
                    <a:pt x="945" y="133"/>
                  </a:lnTo>
                  <a:lnTo>
                    <a:pt x="945" y="133"/>
                  </a:lnTo>
                  <a:lnTo>
                    <a:pt x="948" y="133"/>
                  </a:lnTo>
                  <a:lnTo>
                    <a:pt x="948" y="133"/>
                  </a:lnTo>
                  <a:lnTo>
                    <a:pt x="945" y="121"/>
                  </a:lnTo>
                  <a:lnTo>
                    <a:pt x="953" y="118"/>
                  </a:lnTo>
                  <a:lnTo>
                    <a:pt x="953" y="118"/>
                  </a:lnTo>
                  <a:lnTo>
                    <a:pt x="962" y="118"/>
                  </a:lnTo>
                  <a:lnTo>
                    <a:pt x="967" y="116"/>
                  </a:lnTo>
                  <a:lnTo>
                    <a:pt x="969" y="118"/>
                  </a:lnTo>
                  <a:lnTo>
                    <a:pt x="976" y="97"/>
                  </a:lnTo>
                  <a:lnTo>
                    <a:pt x="976" y="95"/>
                  </a:lnTo>
                  <a:lnTo>
                    <a:pt x="995" y="100"/>
                  </a:lnTo>
                  <a:lnTo>
                    <a:pt x="995" y="97"/>
                  </a:lnTo>
                  <a:lnTo>
                    <a:pt x="1000" y="88"/>
                  </a:lnTo>
                  <a:lnTo>
                    <a:pt x="995" y="67"/>
                  </a:lnTo>
                  <a:lnTo>
                    <a:pt x="997" y="55"/>
                  </a:lnTo>
                  <a:lnTo>
                    <a:pt x="1030" y="67"/>
                  </a:lnTo>
                  <a:lnTo>
                    <a:pt x="1047" y="81"/>
                  </a:lnTo>
                  <a:lnTo>
                    <a:pt x="1064" y="69"/>
                  </a:lnTo>
                  <a:lnTo>
                    <a:pt x="1066" y="69"/>
                  </a:lnTo>
                  <a:lnTo>
                    <a:pt x="1071" y="67"/>
                  </a:lnTo>
                  <a:lnTo>
                    <a:pt x="1071" y="62"/>
                  </a:lnTo>
                  <a:lnTo>
                    <a:pt x="1071" y="59"/>
                  </a:lnTo>
                  <a:lnTo>
                    <a:pt x="1066" y="55"/>
                  </a:lnTo>
                  <a:lnTo>
                    <a:pt x="1066" y="50"/>
                  </a:lnTo>
                  <a:lnTo>
                    <a:pt x="1066" y="48"/>
                  </a:lnTo>
                  <a:lnTo>
                    <a:pt x="1078" y="45"/>
                  </a:lnTo>
                  <a:lnTo>
                    <a:pt x="1078" y="43"/>
                  </a:lnTo>
                  <a:lnTo>
                    <a:pt x="1085" y="41"/>
                  </a:lnTo>
                  <a:lnTo>
                    <a:pt x="1090" y="41"/>
                  </a:lnTo>
                  <a:lnTo>
                    <a:pt x="1094" y="41"/>
                  </a:lnTo>
                  <a:lnTo>
                    <a:pt x="1097" y="38"/>
                  </a:lnTo>
                  <a:lnTo>
                    <a:pt x="1097" y="43"/>
                  </a:lnTo>
                  <a:lnTo>
                    <a:pt x="1104" y="38"/>
                  </a:lnTo>
                  <a:lnTo>
                    <a:pt x="1108" y="36"/>
                  </a:lnTo>
                  <a:lnTo>
                    <a:pt x="1106" y="26"/>
                  </a:lnTo>
                  <a:lnTo>
                    <a:pt x="1108" y="26"/>
                  </a:lnTo>
                  <a:lnTo>
                    <a:pt x="1104" y="17"/>
                  </a:lnTo>
                  <a:lnTo>
                    <a:pt x="1101" y="17"/>
                  </a:lnTo>
                  <a:lnTo>
                    <a:pt x="1108" y="15"/>
                  </a:lnTo>
                  <a:lnTo>
                    <a:pt x="1108" y="15"/>
                  </a:lnTo>
                  <a:lnTo>
                    <a:pt x="1113" y="15"/>
                  </a:lnTo>
                  <a:lnTo>
                    <a:pt x="1113" y="15"/>
                  </a:lnTo>
                  <a:lnTo>
                    <a:pt x="1116" y="15"/>
                  </a:lnTo>
                  <a:lnTo>
                    <a:pt x="1118" y="15"/>
                  </a:lnTo>
                  <a:lnTo>
                    <a:pt x="1113" y="0"/>
                  </a:lnTo>
                  <a:lnTo>
                    <a:pt x="1118" y="0"/>
                  </a:lnTo>
                  <a:lnTo>
                    <a:pt x="1130" y="3"/>
                  </a:lnTo>
                  <a:lnTo>
                    <a:pt x="1127" y="5"/>
                  </a:lnTo>
                  <a:lnTo>
                    <a:pt x="1130" y="10"/>
                  </a:lnTo>
                  <a:lnTo>
                    <a:pt x="1127" y="12"/>
                  </a:lnTo>
                  <a:lnTo>
                    <a:pt x="1127" y="15"/>
                  </a:lnTo>
                  <a:lnTo>
                    <a:pt x="1132" y="15"/>
                  </a:lnTo>
                  <a:lnTo>
                    <a:pt x="1134" y="19"/>
                  </a:lnTo>
                  <a:lnTo>
                    <a:pt x="1134" y="15"/>
                  </a:lnTo>
                  <a:lnTo>
                    <a:pt x="1139" y="17"/>
                  </a:lnTo>
                  <a:lnTo>
                    <a:pt x="1141" y="26"/>
                  </a:lnTo>
                  <a:lnTo>
                    <a:pt x="1137" y="26"/>
                  </a:lnTo>
                  <a:lnTo>
                    <a:pt x="1141" y="29"/>
                  </a:lnTo>
                  <a:lnTo>
                    <a:pt x="1141" y="31"/>
                  </a:lnTo>
                  <a:lnTo>
                    <a:pt x="1146" y="31"/>
                  </a:lnTo>
                  <a:lnTo>
                    <a:pt x="1151" y="33"/>
                  </a:lnTo>
                  <a:lnTo>
                    <a:pt x="1151" y="29"/>
                  </a:lnTo>
                  <a:lnTo>
                    <a:pt x="1156" y="29"/>
                  </a:lnTo>
                  <a:lnTo>
                    <a:pt x="1156" y="22"/>
                  </a:lnTo>
                  <a:lnTo>
                    <a:pt x="1158" y="19"/>
                  </a:lnTo>
                  <a:lnTo>
                    <a:pt x="1160" y="22"/>
                  </a:lnTo>
                  <a:lnTo>
                    <a:pt x="1158" y="24"/>
                  </a:lnTo>
                  <a:lnTo>
                    <a:pt x="1160" y="24"/>
                  </a:lnTo>
                  <a:lnTo>
                    <a:pt x="1163" y="24"/>
                  </a:lnTo>
                  <a:lnTo>
                    <a:pt x="1165" y="29"/>
                  </a:lnTo>
                  <a:lnTo>
                    <a:pt x="1170" y="29"/>
                  </a:lnTo>
                  <a:lnTo>
                    <a:pt x="1172" y="29"/>
                  </a:lnTo>
                  <a:lnTo>
                    <a:pt x="1179" y="24"/>
                  </a:lnTo>
                  <a:lnTo>
                    <a:pt x="1179" y="29"/>
                  </a:lnTo>
                  <a:lnTo>
                    <a:pt x="1177" y="31"/>
                  </a:lnTo>
                  <a:lnTo>
                    <a:pt x="1179" y="33"/>
                  </a:lnTo>
                  <a:lnTo>
                    <a:pt x="1184" y="48"/>
                  </a:lnTo>
                  <a:lnTo>
                    <a:pt x="1184" y="48"/>
                  </a:lnTo>
                  <a:lnTo>
                    <a:pt x="1186" y="48"/>
                  </a:lnTo>
                  <a:lnTo>
                    <a:pt x="1191" y="50"/>
                  </a:lnTo>
                  <a:lnTo>
                    <a:pt x="1191" y="57"/>
                  </a:lnTo>
                  <a:lnTo>
                    <a:pt x="1193" y="55"/>
                  </a:lnTo>
                  <a:lnTo>
                    <a:pt x="1196" y="55"/>
                  </a:lnTo>
                  <a:lnTo>
                    <a:pt x="1196" y="57"/>
                  </a:lnTo>
                  <a:lnTo>
                    <a:pt x="1193" y="62"/>
                  </a:lnTo>
                  <a:lnTo>
                    <a:pt x="1198" y="67"/>
                  </a:lnTo>
                  <a:lnTo>
                    <a:pt x="1196" y="71"/>
                  </a:lnTo>
                  <a:lnTo>
                    <a:pt x="1201" y="67"/>
                  </a:lnTo>
                  <a:lnTo>
                    <a:pt x="1203" y="69"/>
                  </a:lnTo>
                  <a:lnTo>
                    <a:pt x="1208" y="67"/>
                  </a:lnTo>
                  <a:lnTo>
                    <a:pt x="1212" y="67"/>
                  </a:lnTo>
                  <a:lnTo>
                    <a:pt x="1212" y="67"/>
                  </a:lnTo>
                  <a:lnTo>
                    <a:pt x="1215" y="76"/>
                  </a:lnTo>
                  <a:lnTo>
                    <a:pt x="1219" y="78"/>
                  </a:lnTo>
                  <a:lnTo>
                    <a:pt x="1217" y="81"/>
                  </a:lnTo>
                  <a:lnTo>
                    <a:pt x="1222" y="81"/>
                  </a:lnTo>
                  <a:lnTo>
                    <a:pt x="1231" y="90"/>
                  </a:lnTo>
                  <a:lnTo>
                    <a:pt x="1227" y="93"/>
                  </a:lnTo>
                  <a:lnTo>
                    <a:pt x="1227" y="95"/>
                  </a:lnTo>
                  <a:lnTo>
                    <a:pt x="1231" y="93"/>
                  </a:lnTo>
                  <a:lnTo>
                    <a:pt x="1229" y="97"/>
                  </a:lnTo>
                  <a:lnTo>
                    <a:pt x="1231" y="111"/>
                  </a:lnTo>
                  <a:lnTo>
                    <a:pt x="1231" y="114"/>
                  </a:lnTo>
                  <a:lnTo>
                    <a:pt x="1234" y="116"/>
                  </a:lnTo>
                  <a:lnTo>
                    <a:pt x="1241" y="114"/>
                  </a:lnTo>
                  <a:lnTo>
                    <a:pt x="1241" y="118"/>
                  </a:lnTo>
                  <a:lnTo>
                    <a:pt x="1243" y="118"/>
                  </a:lnTo>
                  <a:lnTo>
                    <a:pt x="1243" y="118"/>
                  </a:lnTo>
                  <a:lnTo>
                    <a:pt x="1248" y="118"/>
                  </a:lnTo>
                  <a:lnTo>
                    <a:pt x="1253" y="118"/>
                  </a:lnTo>
                  <a:lnTo>
                    <a:pt x="1257" y="123"/>
                  </a:lnTo>
                  <a:lnTo>
                    <a:pt x="1255" y="126"/>
                  </a:lnTo>
                  <a:lnTo>
                    <a:pt x="1257" y="126"/>
                  </a:lnTo>
                  <a:lnTo>
                    <a:pt x="1257" y="128"/>
                  </a:lnTo>
                  <a:lnTo>
                    <a:pt x="1260" y="128"/>
                  </a:lnTo>
                  <a:lnTo>
                    <a:pt x="1260" y="133"/>
                  </a:lnTo>
                  <a:lnTo>
                    <a:pt x="1257" y="133"/>
                  </a:lnTo>
                  <a:lnTo>
                    <a:pt x="1257" y="135"/>
                  </a:lnTo>
                  <a:lnTo>
                    <a:pt x="1255" y="135"/>
                  </a:lnTo>
                  <a:lnTo>
                    <a:pt x="1255" y="140"/>
                  </a:lnTo>
                  <a:lnTo>
                    <a:pt x="1250" y="137"/>
                  </a:lnTo>
                  <a:lnTo>
                    <a:pt x="1250" y="142"/>
                  </a:lnTo>
                  <a:lnTo>
                    <a:pt x="1241" y="142"/>
                  </a:lnTo>
                  <a:lnTo>
                    <a:pt x="1236" y="144"/>
                  </a:lnTo>
                  <a:lnTo>
                    <a:pt x="1236" y="152"/>
                  </a:lnTo>
                  <a:lnTo>
                    <a:pt x="1238" y="156"/>
                  </a:lnTo>
                  <a:lnTo>
                    <a:pt x="1241" y="156"/>
                  </a:lnTo>
                  <a:lnTo>
                    <a:pt x="1248" y="166"/>
                  </a:lnTo>
                  <a:lnTo>
                    <a:pt x="1248" y="170"/>
                  </a:lnTo>
                  <a:lnTo>
                    <a:pt x="1245" y="175"/>
                  </a:lnTo>
                  <a:lnTo>
                    <a:pt x="1245" y="178"/>
                  </a:lnTo>
                  <a:lnTo>
                    <a:pt x="1248" y="178"/>
                  </a:lnTo>
                  <a:lnTo>
                    <a:pt x="1253" y="182"/>
                  </a:lnTo>
                  <a:lnTo>
                    <a:pt x="1250" y="185"/>
                  </a:lnTo>
                  <a:lnTo>
                    <a:pt x="1250" y="187"/>
                  </a:lnTo>
                  <a:lnTo>
                    <a:pt x="1248" y="187"/>
                  </a:lnTo>
                  <a:lnTo>
                    <a:pt x="1245" y="187"/>
                  </a:lnTo>
                  <a:lnTo>
                    <a:pt x="1248" y="187"/>
                  </a:lnTo>
                  <a:lnTo>
                    <a:pt x="1248" y="192"/>
                  </a:lnTo>
                  <a:lnTo>
                    <a:pt x="1245" y="194"/>
                  </a:lnTo>
                  <a:lnTo>
                    <a:pt x="1248" y="194"/>
                  </a:lnTo>
                  <a:lnTo>
                    <a:pt x="1245" y="201"/>
                  </a:lnTo>
                  <a:lnTo>
                    <a:pt x="1245" y="201"/>
                  </a:lnTo>
                  <a:lnTo>
                    <a:pt x="1245" y="206"/>
                  </a:lnTo>
                  <a:lnTo>
                    <a:pt x="1241" y="208"/>
                  </a:lnTo>
                  <a:lnTo>
                    <a:pt x="1241" y="215"/>
                  </a:lnTo>
                  <a:lnTo>
                    <a:pt x="1245" y="213"/>
                  </a:lnTo>
                  <a:lnTo>
                    <a:pt x="1245" y="215"/>
                  </a:lnTo>
                  <a:lnTo>
                    <a:pt x="1250" y="215"/>
                  </a:lnTo>
                  <a:lnTo>
                    <a:pt x="1250" y="215"/>
                  </a:lnTo>
                  <a:lnTo>
                    <a:pt x="1255" y="225"/>
                  </a:lnTo>
                  <a:lnTo>
                    <a:pt x="1255" y="229"/>
                  </a:lnTo>
                  <a:lnTo>
                    <a:pt x="1250" y="229"/>
                  </a:lnTo>
                  <a:lnTo>
                    <a:pt x="1250" y="234"/>
                  </a:lnTo>
                  <a:lnTo>
                    <a:pt x="1255" y="234"/>
                  </a:lnTo>
                  <a:lnTo>
                    <a:pt x="1253" y="239"/>
                  </a:lnTo>
                  <a:lnTo>
                    <a:pt x="1260" y="241"/>
                  </a:lnTo>
                  <a:lnTo>
                    <a:pt x="1250" y="263"/>
                  </a:lnTo>
                  <a:lnTo>
                    <a:pt x="1250" y="260"/>
                  </a:lnTo>
                  <a:lnTo>
                    <a:pt x="1248" y="263"/>
                  </a:lnTo>
                  <a:lnTo>
                    <a:pt x="1245" y="260"/>
                  </a:lnTo>
                  <a:lnTo>
                    <a:pt x="1245" y="263"/>
                  </a:lnTo>
                  <a:lnTo>
                    <a:pt x="1238" y="263"/>
                  </a:lnTo>
                  <a:lnTo>
                    <a:pt x="1238" y="270"/>
                  </a:lnTo>
                  <a:lnTo>
                    <a:pt x="1241" y="270"/>
                  </a:lnTo>
                  <a:lnTo>
                    <a:pt x="1241" y="272"/>
                  </a:lnTo>
                  <a:lnTo>
                    <a:pt x="1236" y="274"/>
                  </a:lnTo>
                  <a:lnTo>
                    <a:pt x="1241" y="279"/>
                  </a:lnTo>
                  <a:lnTo>
                    <a:pt x="1241" y="281"/>
                  </a:lnTo>
                  <a:lnTo>
                    <a:pt x="1236" y="281"/>
                  </a:lnTo>
                  <a:lnTo>
                    <a:pt x="1236" y="284"/>
                  </a:lnTo>
                  <a:lnTo>
                    <a:pt x="1234" y="284"/>
                  </a:lnTo>
                  <a:lnTo>
                    <a:pt x="1236" y="281"/>
                  </a:lnTo>
                  <a:lnTo>
                    <a:pt x="1234" y="281"/>
                  </a:lnTo>
                  <a:lnTo>
                    <a:pt x="1231" y="281"/>
                  </a:lnTo>
                  <a:lnTo>
                    <a:pt x="1229" y="281"/>
                  </a:lnTo>
                  <a:lnTo>
                    <a:pt x="1227" y="281"/>
                  </a:lnTo>
                  <a:lnTo>
                    <a:pt x="1224" y="279"/>
                  </a:lnTo>
                  <a:lnTo>
                    <a:pt x="1222" y="284"/>
                  </a:lnTo>
                  <a:lnTo>
                    <a:pt x="1212" y="291"/>
                  </a:lnTo>
                  <a:lnTo>
                    <a:pt x="1217" y="298"/>
                  </a:lnTo>
                  <a:lnTo>
                    <a:pt x="1222" y="305"/>
                  </a:lnTo>
                  <a:lnTo>
                    <a:pt x="1224" y="305"/>
                  </a:lnTo>
                  <a:lnTo>
                    <a:pt x="1229" y="310"/>
                  </a:lnTo>
                  <a:lnTo>
                    <a:pt x="1227" y="310"/>
                  </a:lnTo>
                  <a:lnTo>
                    <a:pt x="1222" y="315"/>
                  </a:lnTo>
                  <a:lnTo>
                    <a:pt x="1224" y="324"/>
                  </a:lnTo>
                  <a:lnTo>
                    <a:pt x="1227" y="329"/>
                  </a:lnTo>
                  <a:lnTo>
                    <a:pt x="1229" y="331"/>
                  </a:lnTo>
                  <a:lnTo>
                    <a:pt x="1236" y="336"/>
                  </a:lnTo>
                  <a:lnTo>
                    <a:pt x="1241" y="338"/>
                  </a:lnTo>
                  <a:lnTo>
                    <a:pt x="1245" y="338"/>
                  </a:lnTo>
                  <a:lnTo>
                    <a:pt x="1250" y="329"/>
                  </a:lnTo>
                  <a:lnTo>
                    <a:pt x="1255" y="336"/>
                  </a:lnTo>
                  <a:lnTo>
                    <a:pt x="1262" y="341"/>
                  </a:lnTo>
                  <a:lnTo>
                    <a:pt x="1264" y="343"/>
                  </a:lnTo>
                  <a:lnTo>
                    <a:pt x="1264" y="343"/>
                  </a:lnTo>
                  <a:lnTo>
                    <a:pt x="1262" y="345"/>
                  </a:lnTo>
                  <a:lnTo>
                    <a:pt x="1260" y="345"/>
                  </a:lnTo>
                  <a:lnTo>
                    <a:pt x="1260" y="352"/>
                  </a:lnTo>
                  <a:lnTo>
                    <a:pt x="1262" y="355"/>
                  </a:lnTo>
                  <a:lnTo>
                    <a:pt x="1267" y="350"/>
                  </a:lnTo>
                  <a:lnTo>
                    <a:pt x="1269" y="352"/>
                  </a:lnTo>
                  <a:lnTo>
                    <a:pt x="1269" y="352"/>
                  </a:lnTo>
                  <a:lnTo>
                    <a:pt x="1271" y="359"/>
                  </a:lnTo>
                  <a:lnTo>
                    <a:pt x="1274" y="359"/>
                  </a:lnTo>
                  <a:lnTo>
                    <a:pt x="1274" y="362"/>
                  </a:lnTo>
                  <a:lnTo>
                    <a:pt x="1279" y="362"/>
                  </a:lnTo>
                  <a:lnTo>
                    <a:pt x="1281" y="366"/>
                  </a:lnTo>
                  <a:lnTo>
                    <a:pt x="1281" y="371"/>
                  </a:lnTo>
                  <a:lnTo>
                    <a:pt x="1279" y="371"/>
                  </a:lnTo>
                  <a:lnTo>
                    <a:pt x="1271" y="374"/>
                  </a:lnTo>
                  <a:lnTo>
                    <a:pt x="1271" y="376"/>
                  </a:lnTo>
                  <a:lnTo>
                    <a:pt x="1274" y="381"/>
                  </a:lnTo>
                  <a:lnTo>
                    <a:pt x="1274" y="385"/>
                  </a:lnTo>
                  <a:lnTo>
                    <a:pt x="1271" y="390"/>
                  </a:lnTo>
                  <a:lnTo>
                    <a:pt x="1274" y="392"/>
                  </a:lnTo>
                  <a:lnTo>
                    <a:pt x="1283" y="400"/>
                  </a:lnTo>
                  <a:lnTo>
                    <a:pt x="1283" y="402"/>
                  </a:lnTo>
                  <a:lnTo>
                    <a:pt x="1286" y="404"/>
                  </a:lnTo>
                  <a:lnTo>
                    <a:pt x="1288" y="400"/>
                  </a:lnTo>
                  <a:lnTo>
                    <a:pt x="1288" y="400"/>
                  </a:lnTo>
                  <a:lnTo>
                    <a:pt x="1288" y="404"/>
                  </a:lnTo>
                  <a:lnTo>
                    <a:pt x="1290" y="404"/>
                  </a:lnTo>
                  <a:lnTo>
                    <a:pt x="1293" y="404"/>
                  </a:lnTo>
                  <a:lnTo>
                    <a:pt x="1293" y="404"/>
                  </a:lnTo>
                  <a:lnTo>
                    <a:pt x="1293" y="400"/>
                  </a:lnTo>
                  <a:lnTo>
                    <a:pt x="1302" y="402"/>
                  </a:lnTo>
                  <a:lnTo>
                    <a:pt x="1307" y="397"/>
                  </a:lnTo>
                  <a:lnTo>
                    <a:pt x="1312" y="397"/>
                  </a:lnTo>
                  <a:lnTo>
                    <a:pt x="1312" y="400"/>
                  </a:lnTo>
                  <a:lnTo>
                    <a:pt x="1312" y="400"/>
                  </a:lnTo>
                  <a:lnTo>
                    <a:pt x="1316" y="404"/>
                  </a:lnTo>
                  <a:lnTo>
                    <a:pt x="1316" y="404"/>
                  </a:lnTo>
                  <a:lnTo>
                    <a:pt x="1319" y="404"/>
                  </a:lnTo>
                  <a:lnTo>
                    <a:pt x="1321" y="407"/>
                  </a:lnTo>
                  <a:lnTo>
                    <a:pt x="1323" y="404"/>
                  </a:lnTo>
                  <a:lnTo>
                    <a:pt x="1330" y="409"/>
                  </a:lnTo>
                  <a:lnTo>
                    <a:pt x="1338" y="414"/>
                  </a:lnTo>
                  <a:lnTo>
                    <a:pt x="1335" y="414"/>
                  </a:lnTo>
                  <a:lnTo>
                    <a:pt x="1338" y="418"/>
                  </a:lnTo>
                  <a:lnTo>
                    <a:pt x="1340" y="416"/>
                  </a:lnTo>
                  <a:lnTo>
                    <a:pt x="1345" y="414"/>
                  </a:lnTo>
                  <a:lnTo>
                    <a:pt x="1347" y="407"/>
                  </a:lnTo>
                  <a:lnTo>
                    <a:pt x="1354" y="409"/>
                  </a:lnTo>
                  <a:lnTo>
                    <a:pt x="1359" y="404"/>
                  </a:lnTo>
                  <a:lnTo>
                    <a:pt x="1364" y="404"/>
                  </a:lnTo>
                  <a:lnTo>
                    <a:pt x="1366" y="404"/>
                  </a:lnTo>
                  <a:lnTo>
                    <a:pt x="1371" y="404"/>
                  </a:lnTo>
                  <a:lnTo>
                    <a:pt x="1371" y="400"/>
                  </a:lnTo>
                  <a:lnTo>
                    <a:pt x="1371" y="404"/>
                  </a:lnTo>
                  <a:lnTo>
                    <a:pt x="1373" y="404"/>
                  </a:lnTo>
                  <a:lnTo>
                    <a:pt x="1373" y="411"/>
                  </a:lnTo>
                  <a:lnTo>
                    <a:pt x="1375" y="411"/>
                  </a:lnTo>
                  <a:lnTo>
                    <a:pt x="1375" y="414"/>
                  </a:lnTo>
                  <a:lnTo>
                    <a:pt x="1380" y="414"/>
                  </a:lnTo>
                  <a:lnTo>
                    <a:pt x="1382" y="416"/>
                  </a:lnTo>
                  <a:lnTo>
                    <a:pt x="1382" y="418"/>
                  </a:lnTo>
                  <a:lnTo>
                    <a:pt x="1387" y="418"/>
                  </a:lnTo>
                  <a:lnTo>
                    <a:pt x="1390" y="423"/>
                  </a:lnTo>
                  <a:lnTo>
                    <a:pt x="1385" y="426"/>
                  </a:lnTo>
                  <a:lnTo>
                    <a:pt x="1385" y="430"/>
                  </a:lnTo>
                  <a:lnTo>
                    <a:pt x="1385" y="433"/>
                  </a:lnTo>
                  <a:lnTo>
                    <a:pt x="1385" y="433"/>
                  </a:lnTo>
                  <a:lnTo>
                    <a:pt x="1385" y="442"/>
                  </a:lnTo>
                  <a:lnTo>
                    <a:pt x="1385" y="447"/>
                  </a:lnTo>
                  <a:lnTo>
                    <a:pt x="1385" y="447"/>
                  </a:lnTo>
                  <a:lnTo>
                    <a:pt x="1390" y="454"/>
                  </a:lnTo>
                  <a:lnTo>
                    <a:pt x="1385" y="456"/>
                  </a:lnTo>
                  <a:lnTo>
                    <a:pt x="1380" y="456"/>
                  </a:lnTo>
                  <a:lnTo>
                    <a:pt x="1375" y="461"/>
                  </a:lnTo>
                  <a:lnTo>
                    <a:pt x="1380" y="461"/>
                  </a:lnTo>
                  <a:lnTo>
                    <a:pt x="1380" y="475"/>
                  </a:lnTo>
                  <a:lnTo>
                    <a:pt x="1375" y="485"/>
                  </a:lnTo>
                  <a:lnTo>
                    <a:pt x="1380" y="485"/>
                  </a:lnTo>
                  <a:lnTo>
                    <a:pt x="1380" y="492"/>
                  </a:lnTo>
                  <a:lnTo>
                    <a:pt x="1382" y="492"/>
                  </a:lnTo>
                  <a:lnTo>
                    <a:pt x="1390" y="494"/>
                  </a:lnTo>
                  <a:lnTo>
                    <a:pt x="1385" y="503"/>
                  </a:lnTo>
                  <a:lnTo>
                    <a:pt x="1390" y="501"/>
                  </a:lnTo>
                  <a:lnTo>
                    <a:pt x="1390" y="503"/>
                  </a:lnTo>
                  <a:lnTo>
                    <a:pt x="1390" y="506"/>
                  </a:lnTo>
                  <a:lnTo>
                    <a:pt x="1387" y="511"/>
                  </a:lnTo>
                  <a:lnTo>
                    <a:pt x="1394" y="508"/>
                  </a:lnTo>
                  <a:lnTo>
                    <a:pt x="1390" y="513"/>
                  </a:lnTo>
                  <a:lnTo>
                    <a:pt x="1390" y="520"/>
                  </a:lnTo>
                  <a:lnTo>
                    <a:pt x="1385" y="525"/>
                  </a:lnTo>
                  <a:lnTo>
                    <a:pt x="1385" y="522"/>
                  </a:lnTo>
                  <a:lnTo>
                    <a:pt x="1380" y="527"/>
                  </a:lnTo>
                  <a:lnTo>
                    <a:pt x="1382" y="527"/>
                  </a:lnTo>
                  <a:lnTo>
                    <a:pt x="1385" y="532"/>
                  </a:lnTo>
                  <a:lnTo>
                    <a:pt x="1382" y="532"/>
                  </a:lnTo>
                  <a:lnTo>
                    <a:pt x="1380" y="537"/>
                  </a:lnTo>
                  <a:lnTo>
                    <a:pt x="1380" y="534"/>
                  </a:lnTo>
                  <a:lnTo>
                    <a:pt x="1380" y="537"/>
                  </a:lnTo>
                  <a:lnTo>
                    <a:pt x="1375" y="539"/>
                  </a:lnTo>
                  <a:lnTo>
                    <a:pt x="1373" y="544"/>
                  </a:lnTo>
                  <a:lnTo>
                    <a:pt x="1368" y="541"/>
                  </a:lnTo>
                  <a:lnTo>
                    <a:pt x="1366" y="548"/>
                  </a:lnTo>
                  <a:lnTo>
                    <a:pt x="1366" y="546"/>
                  </a:lnTo>
                  <a:lnTo>
                    <a:pt x="1364" y="546"/>
                  </a:lnTo>
                  <a:lnTo>
                    <a:pt x="1364" y="553"/>
                  </a:lnTo>
                  <a:lnTo>
                    <a:pt x="1361" y="553"/>
                  </a:lnTo>
                  <a:lnTo>
                    <a:pt x="1359" y="551"/>
                  </a:lnTo>
                  <a:lnTo>
                    <a:pt x="1356" y="551"/>
                  </a:lnTo>
                  <a:lnTo>
                    <a:pt x="1356" y="555"/>
                  </a:lnTo>
                  <a:lnTo>
                    <a:pt x="1361" y="555"/>
                  </a:lnTo>
                  <a:lnTo>
                    <a:pt x="1368" y="563"/>
                  </a:lnTo>
                  <a:lnTo>
                    <a:pt x="1368" y="563"/>
                  </a:lnTo>
                  <a:lnTo>
                    <a:pt x="1356" y="572"/>
                  </a:lnTo>
                  <a:lnTo>
                    <a:pt x="1349" y="572"/>
                  </a:lnTo>
                  <a:lnTo>
                    <a:pt x="1349" y="574"/>
                  </a:lnTo>
                  <a:lnTo>
                    <a:pt x="1361" y="577"/>
                  </a:lnTo>
                  <a:lnTo>
                    <a:pt x="1371" y="577"/>
                  </a:lnTo>
                  <a:lnTo>
                    <a:pt x="1375" y="584"/>
                  </a:lnTo>
                  <a:lnTo>
                    <a:pt x="1378" y="586"/>
                  </a:lnTo>
                  <a:lnTo>
                    <a:pt x="1385" y="591"/>
                  </a:lnTo>
                  <a:lnTo>
                    <a:pt x="1385" y="586"/>
                  </a:lnTo>
                  <a:lnTo>
                    <a:pt x="1385" y="584"/>
                  </a:lnTo>
                  <a:lnTo>
                    <a:pt x="1390" y="586"/>
                  </a:lnTo>
                  <a:lnTo>
                    <a:pt x="1392" y="586"/>
                  </a:lnTo>
                  <a:lnTo>
                    <a:pt x="1390" y="591"/>
                  </a:lnTo>
                  <a:lnTo>
                    <a:pt x="1399" y="600"/>
                  </a:lnTo>
                  <a:lnTo>
                    <a:pt x="1406" y="603"/>
                  </a:lnTo>
                  <a:lnTo>
                    <a:pt x="1408" y="600"/>
                  </a:lnTo>
                  <a:lnTo>
                    <a:pt x="1408" y="603"/>
                  </a:lnTo>
                  <a:lnTo>
                    <a:pt x="1408" y="603"/>
                  </a:lnTo>
                  <a:lnTo>
                    <a:pt x="1413" y="605"/>
                  </a:lnTo>
                  <a:lnTo>
                    <a:pt x="1404" y="614"/>
                  </a:lnTo>
                  <a:lnTo>
                    <a:pt x="1404" y="622"/>
                  </a:lnTo>
                  <a:lnTo>
                    <a:pt x="1404" y="619"/>
                  </a:lnTo>
                  <a:lnTo>
                    <a:pt x="1401" y="619"/>
                  </a:lnTo>
                  <a:lnTo>
                    <a:pt x="1404" y="629"/>
                  </a:lnTo>
                  <a:lnTo>
                    <a:pt x="1397" y="633"/>
                  </a:lnTo>
                  <a:lnTo>
                    <a:pt x="1392" y="629"/>
                  </a:lnTo>
                  <a:lnTo>
                    <a:pt x="1392" y="624"/>
                  </a:lnTo>
                  <a:lnTo>
                    <a:pt x="1390" y="622"/>
                  </a:lnTo>
                  <a:lnTo>
                    <a:pt x="1382" y="624"/>
                  </a:lnTo>
                  <a:lnTo>
                    <a:pt x="1378" y="633"/>
                  </a:lnTo>
                  <a:lnTo>
                    <a:pt x="1385" y="640"/>
                  </a:lnTo>
                  <a:lnTo>
                    <a:pt x="1390" y="638"/>
                  </a:lnTo>
                  <a:lnTo>
                    <a:pt x="1392" y="645"/>
                  </a:lnTo>
                  <a:lnTo>
                    <a:pt x="1394" y="645"/>
                  </a:lnTo>
                  <a:lnTo>
                    <a:pt x="1390" y="648"/>
                  </a:lnTo>
                  <a:lnTo>
                    <a:pt x="1387" y="643"/>
                  </a:lnTo>
                  <a:lnTo>
                    <a:pt x="1385" y="645"/>
                  </a:lnTo>
                  <a:lnTo>
                    <a:pt x="1380" y="645"/>
                  </a:lnTo>
                  <a:lnTo>
                    <a:pt x="1380" y="648"/>
                  </a:lnTo>
                  <a:lnTo>
                    <a:pt x="1380" y="655"/>
                  </a:lnTo>
                  <a:lnTo>
                    <a:pt x="1382" y="659"/>
                  </a:lnTo>
                  <a:lnTo>
                    <a:pt x="1380" y="674"/>
                  </a:lnTo>
                  <a:lnTo>
                    <a:pt x="1375" y="671"/>
                  </a:lnTo>
                  <a:lnTo>
                    <a:pt x="1371" y="674"/>
                  </a:lnTo>
                  <a:lnTo>
                    <a:pt x="1368" y="671"/>
                  </a:lnTo>
                  <a:lnTo>
                    <a:pt x="1368" y="676"/>
                  </a:lnTo>
                  <a:lnTo>
                    <a:pt x="1366" y="676"/>
                  </a:lnTo>
                  <a:lnTo>
                    <a:pt x="1364" y="674"/>
                  </a:lnTo>
                  <a:lnTo>
                    <a:pt x="1361" y="671"/>
                  </a:lnTo>
                  <a:lnTo>
                    <a:pt x="1359" y="676"/>
                  </a:lnTo>
                  <a:lnTo>
                    <a:pt x="1356" y="676"/>
                  </a:lnTo>
                  <a:lnTo>
                    <a:pt x="1356" y="678"/>
                  </a:lnTo>
                  <a:lnTo>
                    <a:pt x="1359" y="681"/>
                  </a:lnTo>
                  <a:lnTo>
                    <a:pt x="1371" y="683"/>
                  </a:lnTo>
                  <a:lnTo>
                    <a:pt x="1368" y="685"/>
                  </a:lnTo>
                  <a:lnTo>
                    <a:pt x="1373" y="685"/>
                  </a:lnTo>
                  <a:lnTo>
                    <a:pt x="1373" y="690"/>
                  </a:lnTo>
                  <a:lnTo>
                    <a:pt x="1371" y="690"/>
                  </a:lnTo>
                  <a:lnTo>
                    <a:pt x="1371" y="690"/>
                  </a:lnTo>
                  <a:lnTo>
                    <a:pt x="1368" y="690"/>
                  </a:lnTo>
                  <a:lnTo>
                    <a:pt x="1364" y="688"/>
                  </a:lnTo>
                  <a:lnTo>
                    <a:pt x="1364" y="690"/>
                  </a:lnTo>
                  <a:lnTo>
                    <a:pt x="1366" y="690"/>
                  </a:lnTo>
                  <a:lnTo>
                    <a:pt x="1366" y="690"/>
                  </a:lnTo>
                  <a:lnTo>
                    <a:pt x="1361" y="688"/>
                  </a:lnTo>
                  <a:lnTo>
                    <a:pt x="1356" y="685"/>
                  </a:lnTo>
                  <a:lnTo>
                    <a:pt x="1352" y="690"/>
                  </a:lnTo>
                  <a:lnTo>
                    <a:pt x="1345" y="692"/>
                  </a:lnTo>
                  <a:lnTo>
                    <a:pt x="1349" y="697"/>
                  </a:lnTo>
                  <a:lnTo>
                    <a:pt x="1349" y="700"/>
                  </a:lnTo>
                  <a:lnTo>
                    <a:pt x="1352" y="700"/>
                  </a:lnTo>
                  <a:lnTo>
                    <a:pt x="1352" y="707"/>
                  </a:lnTo>
                  <a:lnTo>
                    <a:pt x="1354" y="709"/>
                  </a:lnTo>
                  <a:lnTo>
                    <a:pt x="1356" y="709"/>
                  </a:lnTo>
                  <a:lnTo>
                    <a:pt x="1354" y="711"/>
                  </a:lnTo>
                  <a:lnTo>
                    <a:pt x="1356" y="711"/>
                  </a:lnTo>
                  <a:lnTo>
                    <a:pt x="1356" y="714"/>
                  </a:lnTo>
                  <a:lnTo>
                    <a:pt x="1361" y="718"/>
                  </a:lnTo>
                  <a:lnTo>
                    <a:pt x="1366" y="721"/>
                  </a:lnTo>
                  <a:lnTo>
                    <a:pt x="1368" y="723"/>
                  </a:lnTo>
                  <a:lnTo>
                    <a:pt x="1373" y="718"/>
                  </a:lnTo>
                  <a:lnTo>
                    <a:pt x="1380" y="721"/>
                  </a:lnTo>
                  <a:lnTo>
                    <a:pt x="1380" y="723"/>
                  </a:lnTo>
                  <a:lnTo>
                    <a:pt x="1378" y="721"/>
                  </a:lnTo>
                  <a:lnTo>
                    <a:pt x="1380" y="725"/>
                  </a:lnTo>
                  <a:lnTo>
                    <a:pt x="1385" y="723"/>
                  </a:lnTo>
                  <a:lnTo>
                    <a:pt x="1390" y="728"/>
                  </a:lnTo>
                  <a:lnTo>
                    <a:pt x="1385" y="730"/>
                  </a:lnTo>
                  <a:lnTo>
                    <a:pt x="1380" y="730"/>
                  </a:lnTo>
                  <a:lnTo>
                    <a:pt x="1382" y="733"/>
                  </a:lnTo>
                  <a:lnTo>
                    <a:pt x="1385" y="735"/>
                  </a:lnTo>
                  <a:lnTo>
                    <a:pt x="1390" y="735"/>
                  </a:lnTo>
                  <a:lnTo>
                    <a:pt x="1390" y="737"/>
                  </a:lnTo>
                  <a:lnTo>
                    <a:pt x="1390" y="735"/>
                  </a:lnTo>
                  <a:lnTo>
                    <a:pt x="1392" y="737"/>
                  </a:lnTo>
                  <a:lnTo>
                    <a:pt x="1397" y="740"/>
                  </a:lnTo>
                  <a:lnTo>
                    <a:pt x="1404" y="735"/>
                  </a:lnTo>
                  <a:lnTo>
                    <a:pt x="1406" y="737"/>
                  </a:lnTo>
                  <a:lnTo>
                    <a:pt x="1406" y="740"/>
                  </a:lnTo>
                  <a:lnTo>
                    <a:pt x="1408" y="742"/>
                  </a:lnTo>
                  <a:lnTo>
                    <a:pt x="1404" y="742"/>
                  </a:lnTo>
                  <a:lnTo>
                    <a:pt x="1404" y="749"/>
                  </a:lnTo>
                  <a:lnTo>
                    <a:pt x="1408" y="749"/>
                  </a:lnTo>
                  <a:lnTo>
                    <a:pt x="1413" y="740"/>
                  </a:lnTo>
                  <a:lnTo>
                    <a:pt x="1413" y="742"/>
                  </a:lnTo>
                  <a:lnTo>
                    <a:pt x="1413" y="747"/>
                  </a:lnTo>
                  <a:lnTo>
                    <a:pt x="1416" y="747"/>
                  </a:lnTo>
                  <a:lnTo>
                    <a:pt x="1413" y="751"/>
                  </a:lnTo>
                  <a:lnTo>
                    <a:pt x="1413" y="756"/>
                  </a:lnTo>
                  <a:lnTo>
                    <a:pt x="1413" y="756"/>
                  </a:lnTo>
                  <a:lnTo>
                    <a:pt x="1404" y="761"/>
                  </a:lnTo>
                  <a:lnTo>
                    <a:pt x="1404" y="761"/>
                  </a:lnTo>
                  <a:lnTo>
                    <a:pt x="1406" y="766"/>
                  </a:lnTo>
                  <a:lnTo>
                    <a:pt x="1413" y="770"/>
                  </a:lnTo>
                  <a:lnTo>
                    <a:pt x="1432" y="787"/>
                  </a:lnTo>
                  <a:lnTo>
                    <a:pt x="1432" y="785"/>
                  </a:lnTo>
                  <a:lnTo>
                    <a:pt x="1437" y="785"/>
                  </a:lnTo>
                  <a:lnTo>
                    <a:pt x="1437" y="789"/>
                  </a:lnTo>
                  <a:lnTo>
                    <a:pt x="1439" y="789"/>
                  </a:lnTo>
                  <a:lnTo>
                    <a:pt x="1442" y="789"/>
                  </a:lnTo>
                  <a:lnTo>
                    <a:pt x="1442" y="792"/>
                  </a:lnTo>
                  <a:lnTo>
                    <a:pt x="1442" y="794"/>
                  </a:lnTo>
                  <a:lnTo>
                    <a:pt x="1444" y="796"/>
                  </a:lnTo>
                  <a:lnTo>
                    <a:pt x="1446" y="794"/>
                  </a:lnTo>
                  <a:lnTo>
                    <a:pt x="1451" y="799"/>
                  </a:lnTo>
                  <a:lnTo>
                    <a:pt x="1446" y="803"/>
                  </a:lnTo>
                  <a:lnTo>
                    <a:pt x="1449" y="806"/>
                  </a:lnTo>
                  <a:lnTo>
                    <a:pt x="1446" y="811"/>
                  </a:lnTo>
                  <a:lnTo>
                    <a:pt x="1449" y="813"/>
                  </a:lnTo>
                  <a:lnTo>
                    <a:pt x="1446" y="813"/>
                  </a:lnTo>
                  <a:lnTo>
                    <a:pt x="1442" y="813"/>
                  </a:lnTo>
                  <a:lnTo>
                    <a:pt x="1437" y="818"/>
                  </a:lnTo>
                  <a:lnTo>
                    <a:pt x="1444" y="832"/>
                  </a:lnTo>
                  <a:lnTo>
                    <a:pt x="1446" y="832"/>
                  </a:lnTo>
                  <a:lnTo>
                    <a:pt x="1446" y="834"/>
                  </a:lnTo>
                  <a:lnTo>
                    <a:pt x="1446" y="836"/>
                  </a:lnTo>
                  <a:lnTo>
                    <a:pt x="1446" y="841"/>
                  </a:lnTo>
                  <a:lnTo>
                    <a:pt x="1444" y="841"/>
                  </a:lnTo>
                  <a:lnTo>
                    <a:pt x="1442" y="839"/>
                  </a:lnTo>
                  <a:lnTo>
                    <a:pt x="1442" y="846"/>
                  </a:lnTo>
                  <a:lnTo>
                    <a:pt x="1439" y="846"/>
                  </a:lnTo>
                  <a:lnTo>
                    <a:pt x="1437" y="851"/>
                  </a:lnTo>
                  <a:lnTo>
                    <a:pt x="1437" y="851"/>
                  </a:lnTo>
                  <a:lnTo>
                    <a:pt x="1437" y="853"/>
                  </a:lnTo>
                  <a:lnTo>
                    <a:pt x="1430" y="860"/>
                  </a:lnTo>
                  <a:lnTo>
                    <a:pt x="1432" y="865"/>
                  </a:lnTo>
                  <a:lnTo>
                    <a:pt x="1430" y="865"/>
                  </a:lnTo>
                  <a:lnTo>
                    <a:pt x="1420" y="867"/>
                  </a:lnTo>
                  <a:lnTo>
                    <a:pt x="1418" y="867"/>
                  </a:lnTo>
                  <a:lnTo>
                    <a:pt x="1418" y="870"/>
                  </a:lnTo>
                  <a:lnTo>
                    <a:pt x="1418" y="870"/>
                  </a:lnTo>
                  <a:lnTo>
                    <a:pt x="1418" y="874"/>
                  </a:lnTo>
                  <a:lnTo>
                    <a:pt x="1423" y="877"/>
                  </a:lnTo>
                  <a:lnTo>
                    <a:pt x="1420" y="884"/>
                  </a:lnTo>
                  <a:lnTo>
                    <a:pt x="1418" y="888"/>
                  </a:lnTo>
                  <a:lnTo>
                    <a:pt x="1420" y="888"/>
                  </a:lnTo>
                  <a:lnTo>
                    <a:pt x="1418" y="896"/>
                  </a:lnTo>
                  <a:lnTo>
                    <a:pt x="1418" y="896"/>
                  </a:lnTo>
                  <a:lnTo>
                    <a:pt x="1416" y="893"/>
                  </a:lnTo>
                  <a:lnTo>
                    <a:pt x="1413" y="898"/>
                  </a:lnTo>
                  <a:lnTo>
                    <a:pt x="1416" y="900"/>
                  </a:lnTo>
                  <a:lnTo>
                    <a:pt x="1416" y="903"/>
                  </a:lnTo>
                  <a:lnTo>
                    <a:pt x="1416" y="907"/>
                  </a:lnTo>
                  <a:lnTo>
                    <a:pt x="1413" y="907"/>
                  </a:lnTo>
                  <a:lnTo>
                    <a:pt x="1411" y="907"/>
                  </a:lnTo>
                  <a:lnTo>
                    <a:pt x="1411" y="912"/>
                  </a:lnTo>
                  <a:lnTo>
                    <a:pt x="1411" y="914"/>
                  </a:lnTo>
                  <a:lnTo>
                    <a:pt x="1406" y="919"/>
                  </a:lnTo>
                  <a:lnTo>
                    <a:pt x="1404" y="914"/>
                  </a:lnTo>
                  <a:lnTo>
                    <a:pt x="1394" y="917"/>
                  </a:lnTo>
                  <a:lnTo>
                    <a:pt x="1394" y="917"/>
                  </a:lnTo>
                  <a:lnTo>
                    <a:pt x="1397" y="919"/>
                  </a:lnTo>
                  <a:lnTo>
                    <a:pt x="1394" y="919"/>
                  </a:lnTo>
                  <a:lnTo>
                    <a:pt x="1394" y="924"/>
                  </a:lnTo>
                  <a:lnTo>
                    <a:pt x="1390" y="926"/>
                  </a:lnTo>
                  <a:lnTo>
                    <a:pt x="1387" y="926"/>
                  </a:lnTo>
                  <a:lnTo>
                    <a:pt x="1387" y="929"/>
                  </a:lnTo>
                  <a:lnTo>
                    <a:pt x="1385" y="929"/>
                  </a:lnTo>
                  <a:lnTo>
                    <a:pt x="1382" y="924"/>
                  </a:lnTo>
                  <a:lnTo>
                    <a:pt x="1378" y="919"/>
                  </a:lnTo>
                  <a:lnTo>
                    <a:pt x="1375" y="922"/>
                  </a:lnTo>
                  <a:lnTo>
                    <a:pt x="1364" y="931"/>
                  </a:lnTo>
                  <a:lnTo>
                    <a:pt x="1364" y="933"/>
                  </a:lnTo>
                  <a:lnTo>
                    <a:pt x="1359" y="933"/>
                  </a:lnTo>
                  <a:lnTo>
                    <a:pt x="1356" y="938"/>
                  </a:lnTo>
                  <a:lnTo>
                    <a:pt x="1352" y="943"/>
                  </a:lnTo>
                  <a:lnTo>
                    <a:pt x="1352" y="948"/>
                  </a:lnTo>
                  <a:lnTo>
                    <a:pt x="1352" y="952"/>
                  </a:lnTo>
                  <a:lnTo>
                    <a:pt x="1356" y="952"/>
                  </a:lnTo>
                  <a:lnTo>
                    <a:pt x="1361" y="952"/>
                  </a:lnTo>
                  <a:lnTo>
                    <a:pt x="1359" y="957"/>
                  </a:lnTo>
                  <a:lnTo>
                    <a:pt x="1361" y="959"/>
                  </a:lnTo>
                  <a:lnTo>
                    <a:pt x="1361" y="964"/>
                  </a:lnTo>
                  <a:lnTo>
                    <a:pt x="1366" y="966"/>
                  </a:lnTo>
                  <a:lnTo>
                    <a:pt x="1361" y="969"/>
                  </a:lnTo>
                  <a:lnTo>
                    <a:pt x="1361" y="971"/>
                  </a:lnTo>
                  <a:lnTo>
                    <a:pt x="1359" y="976"/>
                  </a:lnTo>
                  <a:lnTo>
                    <a:pt x="1356" y="976"/>
                  </a:lnTo>
                  <a:lnTo>
                    <a:pt x="1352" y="978"/>
                  </a:lnTo>
                  <a:lnTo>
                    <a:pt x="1352" y="981"/>
                  </a:lnTo>
                  <a:lnTo>
                    <a:pt x="1349" y="976"/>
                  </a:lnTo>
                  <a:lnTo>
                    <a:pt x="1347" y="976"/>
                  </a:lnTo>
                  <a:lnTo>
                    <a:pt x="1347" y="976"/>
                  </a:lnTo>
                  <a:lnTo>
                    <a:pt x="1342" y="976"/>
                  </a:lnTo>
                  <a:lnTo>
                    <a:pt x="1335" y="971"/>
                  </a:lnTo>
                  <a:lnTo>
                    <a:pt x="1335" y="976"/>
                  </a:lnTo>
                  <a:lnTo>
                    <a:pt x="1333" y="976"/>
                  </a:lnTo>
                  <a:lnTo>
                    <a:pt x="1328" y="971"/>
                  </a:lnTo>
                  <a:lnTo>
                    <a:pt x="1328" y="966"/>
                  </a:lnTo>
                  <a:lnTo>
                    <a:pt x="1328" y="966"/>
                  </a:lnTo>
                  <a:lnTo>
                    <a:pt x="1326" y="966"/>
                  </a:lnTo>
                  <a:lnTo>
                    <a:pt x="1321" y="971"/>
                  </a:lnTo>
                  <a:lnTo>
                    <a:pt x="1316" y="976"/>
                  </a:lnTo>
                  <a:lnTo>
                    <a:pt x="1314" y="983"/>
                  </a:lnTo>
                  <a:lnTo>
                    <a:pt x="1316" y="985"/>
                  </a:lnTo>
                  <a:lnTo>
                    <a:pt x="1312" y="988"/>
                  </a:lnTo>
                  <a:lnTo>
                    <a:pt x="1312" y="995"/>
                  </a:lnTo>
                  <a:lnTo>
                    <a:pt x="1312" y="995"/>
                  </a:lnTo>
                  <a:lnTo>
                    <a:pt x="1312" y="990"/>
                  </a:lnTo>
                  <a:lnTo>
                    <a:pt x="1307" y="988"/>
                  </a:lnTo>
                  <a:lnTo>
                    <a:pt x="1297" y="995"/>
                  </a:lnTo>
                  <a:lnTo>
                    <a:pt x="1290" y="990"/>
                  </a:lnTo>
                  <a:lnTo>
                    <a:pt x="1283" y="992"/>
                  </a:lnTo>
                  <a:lnTo>
                    <a:pt x="1274" y="999"/>
                  </a:lnTo>
                  <a:lnTo>
                    <a:pt x="1274" y="997"/>
                  </a:lnTo>
                  <a:lnTo>
                    <a:pt x="1271" y="999"/>
                  </a:lnTo>
                  <a:lnTo>
                    <a:pt x="1267" y="997"/>
                  </a:lnTo>
                  <a:lnTo>
                    <a:pt x="1264" y="997"/>
                  </a:lnTo>
                  <a:lnTo>
                    <a:pt x="1264" y="995"/>
                  </a:lnTo>
                  <a:lnTo>
                    <a:pt x="1262" y="999"/>
                  </a:lnTo>
                  <a:lnTo>
                    <a:pt x="1262" y="997"/>
                  </a:lnTo>
                  <a:lnTo>
                    <a:pt x="1260" y="997"/>
                  </a:lnTo>
                  <a:lnTo>
                    <a:pt x="1255" y="997"/>
                  </a:lnTo>
                  <a:lnTo>
                    <a:pt x="1253" y="1004"/>
                  </a:lnTo>
                  <a:lnTo>
                    <a:pt x="1250" y="999"/>
                  </a:lnTo>
                  <a:lnTo>
                    <a:pt x="1248" y="1002"/>
                  </a:lnTo>
                  <a:lnTo>
                    <a:pt x="1250" y="1007"/>
                  </a:lnTo>
                  <a:lnTo>
                    <a:pt x="1241" y="1009"/>
                  </a:lnTo>
                  <a:lnTo>
                    <a:pt x="1241" y="1007"/>
                  </a:lnTo>
                  <a:lnTo>
                    <a:pt x="1238" y="1009"/>
                  </a:lnTo>
                  <a:lnTo>
                    <a:pt x="1236" y="1007"/>
                  </a:lnTo>
                  <a:lnTo>
                    <a:pt x="1234" y="1009"/>
                  </a:lnTo>
                  <a:lnTo>
                    <a:pt x="1234" y="1007"/>
                  </a:lnTo>
                  <a:lnTo>
                    <a:pt x="1227" y="1007"/>
                  </a:lnTo>
                  <a:lnTo>
                    <a:pt x="1227" y="1004"/>
                  </a:lnTo>
                  <a:lnTo>
                    <a:pt x="1234" y="999"/>
                  </a:lnTo>
                  <a:lnTo>
                    <a:pt x="1231" y="995"/>
                  </a:lnTo>
                  <a:lnTo>
                    <a:pt x="1229" y="995"/>
                  </a:lnTo>
                  <a:lnTo>
                    <a:pt x="1227" y="999"/>
                  </a:lnTo>
                  <a:lnTo>
                    <a:pt x="1222" y="997"/>
                  </a:lnTo>
                  <a:lnTo>
                    <a:pt x="1219" y="1002"/>
                  </a:lnTo>
                  <a:lnTo>
                    <a:pt x="1215" y="1002"/>
                  </a:lnTo>
                  <a:lnTo>
                    <a:pt x="1212" y="999"/>
                  </a:lnTo>
                  <a:lnTo>
                    <a:pt x="1208" y="1007"/>
                  </a:lnTo>
                  <a:lnTo>
                    <a:pt x="1208" y="1007"/>
                  </a:lnTo>
                  <a:lnTo>
                    <a:pt x="1208" y="1009"/>
                  </a:lnTo>
                  <a:lnTo>
                    <a:pt x="1210" y="1011"/>
                  </a:lnTo>
                  <a:lnTo>
                    <a:pt x="1208" y="1014"/>
                  </a:lnTo>
                  <a:lnTo>
                    <a:pt x="1210" y="1016"/>
                  </a:lnTo>
                  <a:lnTo>
                    <a:pt x="1203" y="1018"/>
                  </a:lnTo>
                  <a:lnTo>
                    <a:pt x="1203" y="1028"/>
                  </a:lnTo>
                  <a:lnTo>
                    <a:pt x="1203" y="1035"/>
                  </a:lnTo>
                  <a:lnTo>
                    <a:pt x="1189" y="1037"/>
                  </a:lnTo>
                  <a:lnTo>
                    <a:pt x="1189" y="1042"/>
                  </a:lnTo>
                  <a:lnTo>
                    <a:pt x="1184" y="1049"/>
                  </a:lnTo>
                  <a:lnTo>
                    <a:pt x="1182" y="1049"/>
                  </a:lnTo>
                  <a:lnTo>
                    <a:pt x="1182" y="1047"/>
                  </a:lnTo>
                  <a:lnTo>
                    <a:pt x="1179" y="1047"/>
                  </a:lnTo>
                  <a:lnTo>
                    <a:pt x="1179" y="1047"/>
                  </a:lnTo>
                  <a:lnTo>
                    <a:pt x="1177" y="1047"/>
                  </a:lnTo>
                  <a:lnTo>
                    <a:pt x="1179" y="1049"/>
                  </a:lnTo>
                  <a:lnTo>
                    <a:pt x="1175" y="1049"/>
                  </a:lnTo>
                  <a:lnTo>
                    <a:pt x="1177" y="1051"/>
                  </a:lnTo>
                  <a:lnTo>
                    <a:pt x="1175" y="1056"/>
                  </a:lnTo>
                  <a:lnTo>
                    <a:pt x="1172" y="1061"/>
                  </a:lnTo>
                  <a:lnTo>
                    <a:pt x="1170" y="1063"/>
                  </a:lnTo>
                  <a:lnTo>
                    <a:pt x="1172" y="1068"/>
                  </a:lnTo>
                  <a:lnTo>
                    <a:pt x="1170" y="1077"/>
                  </a:lnTo>
                  <a:lnTo>
                    <a:pt x="1170" y="1082"/>
                  </a:lnTo>
                  <a:lnTo>
                    <a:pt x="1170" y="1087"/>
                  </a:lnTo>
                  <a:lnTo>
                    <a:pt x="1172" y="1089"/>
                  </a:lnTo>
                  <a:lnTo>
                    <a:pt x="1170" y="1089"/>
                  </a:lnTo>
                  <a:lnTo>
                    <a:pt x="1172" y="1099"/>
                  </a:lnTo>
                  <a:lnTo>
                    <a:pt x="1175" y="1099"/>
                  </a:lnTo>
                  <a:lnTo>
                    <a:pt x="1179" y="1092"/>
                  </a:lnTo>
                  <a:lnTo>
                    <a:pt x="1186" y="1103"/>
                  </a:lnTo>
                  <a:lnTo>
                    <a:pt x="1193" y="1103"/>
                  </a:lnTo>
                  <a:lnTo>
                    <a:pt x="1205" y="1103"/>
                  </a:lnTo>
                  <a:lnTo>
                    <a:pt x="1203" y="1108"/>
                  </a:lnTo>
                  <a:lnTo>
                    <a:pt x="1208" y="1118"/>
                  </a:lnTo>
                  <a:lnTo>
                    <a:pt x="1212" y="1129"/>
                  </a:lnTo>
                  <a:lnTo>
                    <a:pt x="1212" y="1134"/>
                  </a:lnTo>
                  <a:lnTo>
                    <a:pt x="1210" y="1136"/>
                  </a:lnTo>
                  <a:lnTo>
                    <a:pt x="1208" y="1139"/>
                  </a:lnTo>
                  <a:lnTo>
                    <a:pt x="1212" y="1144"/>
                  </a:lnTo>
                  <a:lnTo>
                    <a:pt x="1208" y="1151"/>
                  </a:lnTo>
                  <a:lnTo>
                    <a:pt x="1203" y="1148"/>
                  </a:lnTo>
                  <a:lnTo>
                    <a:pt x="1203" y="1153"/>
                  </a:lnTo>
                  <a:lnTo>
                    <a:pt x="1203" y="1151"/>
                  </a:lnTo>
                  <a:lnTo>
                    <a:pt x="1203" y="1153"/>
                  </a:lnTo>
                  <a:lnTo>
                    <a:pt x="1201" y="1153"/>
                  </a:lnTo>
                  <a:lnTo>
                    <a:pt x="1196" y="1155"/>
                  </a:lnTo>
                  <a:lnTo>
                    <a:pt x="1196" y="1160"/>
                  </a:lnTo>
                  <a:lnTo>
                    <a:pt x="1189" y="1162"/>
                  </a:lnTo>
                  <a:lnTo>
                    <a:pt x="1189" y="1160"/>
                  </a:lnTo>
                  <a:lnTo>
                    <a:pt x="1186" y="1160"/>
                  </a:lnTo>
                  <a:lnTo>
                    <a:pt x="1182" y="1162"/>
                  </a:lnTo>
                  <a:lnTo>
                    <a:pt x="1179" y="1160"/>
                  </a:lnTo>
                  <a:lnTo>
                    <a:pt x="1177" y="1162"/>
                  </a:lnTo>
                  <a:lnTo>
                    <a:pt x="1175" y="1155"/>
                  </a:lnTo>
                  <a:lnTo>
                    <a:pt x="1170" y="1151"/>
                  </a:lnTo>
                  <a:lnTo>
                    <a:pt x="1167" y="1155"/>
                  </a:lnTo>
                  <a:lnTo>
                    <a:pt x="1163" y="1153"/>
                  </a:lnTo>
                  <a:lnTo>
                    <a:pt x="1163" y="1160"/>
                  </a:lnTo>
                  <a:lnTo>
                    <a:pt x="1163" y="1160"/>
                  </a:lnTo>
                  <a:lnTo>
                    <a:pt x="1160" y="1162"/>
                  </a:lnTo>
                  <a:lnTo>
                    <a:pt x="1156" y="1160"/>
                  </a:lnTo>
                  <a:lnTo>
                    <a:pt x="1158" y="1155"/>
                  </a:lnTo>
                  <a:lnTo>
                    <a:pt x="1153" y="1155"/>
                  </a:lnTo>
                  <a:lnTo>
                    <a:pt x="1153" y="1160"/>
                  </a:lnTo>
                  <a:lnTo>
                    <a:pt x="1156" y="1162"/>
                  </a:lnTo>
                  <a:lnTo>
                    <a:pt x="1156" y="1167"/>
                  </a:lnTo>
                  <a:lnTo>
                    <a:pt x="1151" y="1167"/>
                  </a:lnTo>
                  <a:lnTo>
                    <a:pt x="1151" y="1170"/>
                  </a:lnTo>
                  <a:lnTo>
                    <a:pt x="1149" y="1172"/>
                  </a:lnTo>
                  <a:lnTo>
                    <a:pt x="1146" y="1174"/>
                  </a:lnTo>
                  <a:lnTo>
                    <a:pt x="1149" y="1179"/>
                  </a:lnTo>
                  <a:lnTo>
                    <a:pt x="1146" y="1179"/>
                  </a:lnTo>
                  <a:lnTo>
                    <a:pt x="1146" y="1181"/>
                  </a:lnTo>
                  <a:lnTo>
                    <a:pt x="1139" y="1179"/>
                  </a:lnTo>
                  <a:lnTo>
                    <a:pt x="1139" y="1174"/>
                  </a:lnTo>
                  <a:lnTo>
                    <a:pt x="1137" y="1170"/>
                  </a:lnTo>
                  <a:lnTo>
                    <a:pt x="1132" y="1165"/>
                  </a:lnTo>
                  <a:lnTo>
                    <a:pt x="1132" y="1167"/>
                  </a:lnTo>
                  <a:lnTo>
                    <a:pt x="1130" y="1165"/>
                  </a:lnTo>
                  <a:lnTo>
                    <a:pt x="1130" y="1167"/>
                  </a:lnTo>
                  <a:lnTo>
                    <a:pt x="1127" y="1167"/>
                  </a:lnTo>
                  <a:lnTo>
                    <a:pt x="1123" y="1167"/>
                  </a:lnTo>
                  <a:lnTo>
                    <a:pt x="1120" y="1165"/>
                  </a:lnTo>
                  <a:lnTo>
                    <a:pt x="1118" y="1162"/>
                  </a:lnTo>
                  <a:lnTo>
                    <a:pt x="1118" y="1160"/>
                  </a:lnTo>
                  <a:lnTo>
                    <a:pt x="1113" y="1160"/>
                  </a:lnTo>
                  <a:lnTo>
                    <a:pt x="1116" y="1155"/>
                  </a:lnTo>
                  <a:lnTo>
                    <a:pt x="1118" y="1155"/>
                  </a:lnTo>
                  <a:lnTo>
                    <a:pt x="1118" y="1155"/>
                  </a:lnTo>
                  <a:lnTo>
                    <a:pt x="1113" y="1155"/>
                  </a:lnTo>
                  <a:lnTo>
                    <a:pt x="1113" y="1158"/>
                  </a:lnTo>
                  <a:lnTo>
                    <a:pt x="1111" y="1155"/>
                  </a:lnTo>
                  <a:lnTo>
                    <a:pt x="1108" y="1155"/>
                  </a:lnTo>
                  <a:lnTo>
                    <a:pt x="1108" y="1165"/>
                  </a:lnTo>
                  <a:lnTo>
                    <a:pt x="1104" y="1160"/>
                  </a:lnTo>
                  <a:lnTo>
                    <a:pt x="1094" y="1162"/>
                  </a:lnTo>
                  <a:lnTo>
                    <a:pt x="1094" y="1162"/>
                  </a:lnTo>
                  <a:lnTo>
                    <a:pt x="1094" y="1165"/>
                  </a:lnTo>
                  <a:lnTo>
                    <a:pt x="1090" y="1165"/>
                  </a:lnTo>
                  <a:lnTo>
                    <a:pt x="1087" y="1162"/>
                  </a:lnTo>
                  <a:lnTo>
                    <a:pt x="1085" y="1165"/>
                  </a:lnTo>
                  <a:lnTo>
                    <a:pt x="1082" y="1165"/>
                  </a:lnTo>
                  <a:lnTo>
                    <a:pt x="1080" y="1165"/>
                  </a:lnTo>
                  <a:lnTo>
                    <a:pt x="1073" y="1167"/>
                  </a:lnTo>
                  <a:lnTo>
                    <a:pt x="1066" y="1160"/>
                  </a:lnTo>
                  <a:lnTo>
                    <a:pt x="1061" y="1160"/>
                  </a:lnTo>
                  <a:lnTo>
                    <a:pt x="1061" y="1155"/>
                  </a:lnTo>
                  <a:lnTo>
                    <a:pt x="1054" y="1158"/>
                  </a:lnTo>
                  <a:lnTo>
                    <a:pt x="1052" y="1160"/>
                  </a:lnTo>
                  <a:lnTo>
                    <a:pt x="1052" y="1160"/>
                  </a:lnTo>
                  <a:lnTo>
                    <a:pt x="1049" y="1160"/>
                  </a:lnTo>
                  <a:lnTo>
                    <a:pt x="1047" y="1155"/>
                  </a:lnTo>
                  <a:lnTo>
                    <a:pt x="1047" y="1155"/>
                  </a:lnTo>
                  <a:lnTo>
                    <a:pt x="1047" y="1158"/>
                  </a:lnTo>
                  <a:lnTo>
                    <a:pt x="1042" y="1155"/>
                  </a:lnTo>
                  <a:lnTo>
                    <a:pt x="1042" y="1153"/>
                  </a:lnTo>
                  <a:lnTo>
                    <a:pt x="1038" y="1148"/>
                  </a:lnTo>
                  <a:lnTo>
                    <a:pt x="1038" y="1146"/>
                  </a:lnTo>
                  <a:lnTo>
                    <a:pt x="1026" y="1148"/>
                  </a:lnTo>
                  <a:lnTo>
                    <a:pt x="1019" y="1148"/>
                  </a:lnTo>
                  <a:lnTo>
                    <a:pt x="1014" y="1158"/>
                  </a:lnTo>
                  <a:lnTo>
                    <a:pt x="1016" y="1160"/>
                  </a:lnTo>
                  <a:lnTo>
                    <a:pt x="1021" y="1162"/>
                  </a:lnTo>
                  <a:lnTo>
                    <a:pt x="1023" y="1170"/>
                  </a:lnTo>
                  <a:lnTo>
                    <a:pt x="1023" y="1170"/>
                  </a:lnTo>
                  <a:lnTo>
                    <a:pt x="1023" y="1174"/>
                  </a:lnTo>
                  <a:lnTo>
                    <a:pt x="1023" y="1177"/>
                  </a:lnTo>
                  <a:lnTo>
                    <a:pt x="1016" y="1179"/>
                  </a:lnTo>
                  <a:lnTo>
                    <a:pt x="1004" y="1174"/>
                  </a:lnTo>
                  <a:lnTo>
                    <a:pt x="1002" y="1179"/>
                  </a:lnTo>
                  <a:lnTo>
                    <a:pt x="995" y="1174"/>
                  </a:lnTo>
                  <a:lnTo>
                    <a:pt x="990" y="1174"/>
                  </a:lnTo>
                  <a:lnTo>
                    <a:pt x="988" y="1177"/>
                  </a:lnTo>
                  <a:lnTo>
                    <a:pt x="988" y="1184"/>
                  </a:lnTo>
                  <a:lnTo>
                    <a:pt x="986" y="1184"/>
                  </a:lnTo>
                  <a:lnTo>
                    <a:pt x="986" y="1186"/>
                  </a:lnTo>
                  <a:lnTo>
                    <a:pt x="988" y="1188"/>
                  </a:lnTo>
                  <a:lnTo>
                    <a:pt x="990" y="1198"/>
                  </a:lnTo>
                  <a:lnTo>
                    <a:pt x="988" y="1198"/>
                  </a:lnTo>
                  <a:lnTo>
                    <a:pt x="983" y="1198"/>
                  </a:lnTo>
                  <a:lnTo>
                    <a:pt x="981" y="1198"/>
                  </a:lnTo>
                  <a:lnTo>
                    <a:pt x="981" y="1205"/>
                  </a:lnTo>
                  <a:lnTo>
                    <a:pt x="976" y="1205"/>
                  </a:lnTo>
                  <a:lnTo>
                    <a:pt x="976" y="1210"/>
                  </a:lnTo>
                  <a:lnTo>
                    <a:pt x="974" y="1210"/>
                  </a:lnTo>
                  <a:lnTo>
                    <a:pt x="969" y="1207"/>
                  </a:lnTo>
                  <a:lnTo>
                    <a:pt x="967" y="1212"/>
                  </a:lnTo>
                  <a:lnTo>
                    <a:pt x="962" y="1210"/>
                  </a:lnTo>
                  <a:lnTo>
                    <a:pt x="960" y="1203"/>
                  </a:lnTo>
                  <a:lnTo>
                    <a:pt x="953" y="1198"/>
                  </a:lnTo>
                  <a:lnTo>
                    <a:pt x="957" y="1193"/>
                  </a:lnTo>
                  <a:lnTo>
                    <a:pt x="953" y="1191"/>
                  </a:lnTo>
                  <a:lnTo>
                    <a:pt x="950" y="1188"/>
                  </a:lnTo>
                  <a:lnTo>
                    <a:pt x="953" y="1186"/>
                  </a:lnTo>
                  <a:lnTo>
                    <a:pt x="950" y="1184"/>
                  </a:lnTo>
                  <a:lnTo>
                    <a:pt x="950" y="1184"/>
                  </a:lnTo>
                  <a:lnTo>
                    <a:pt x="950" y="1172"/>
                  </a:lnTo>
                  <a:lnTo>
                    <a:pt x="945" y="1174"/>
                  </a:lnTo>
                  <a:lnTo>
                    <a:pt x="945" y="1172"/>
                  </a:lnTo>
                  <a:lnTo>
                    <a:pt x="945" y="1170"/>
                  </a:lnTo>
                  <a:lnTo>
                    <a:pt x="945" y="1170"/>
                  </a:lnTo>
                  <a:lnTo>
                    <a:pt x="945" y="1167"/>
                  </a:lnTo>
                  <a:lnTo>
                    <a:pt x="945" y="1162"/>
                  </a:lnTo>
                  <a:lnTo>
                    <a:pt x="941" y="1160"/>
                  </a:lnTo>
                  <a:lnTo>
                    <a:pt x="945" y="1160"/>
                  </a:lnTo>
                  <a:lnTo>
                    <a:pt x="948" y="1160"/>
                  </a:lnTo>
                  <a:lnTo>
                    <a:pt x="948" y="1160"/>
                  </a:lnTo>
                  <a:lnTo>
                    <a:pt x="941" y="1155"/>
                  </a:lnTo>
                  <a:lnTo>
                    <a:pt x="941" y="1153"/>
                  </a:lnTo>
                  <a:lnTo>
                    <a:pt x="941" y="1158"/>
                  </a:lnTo>
                  <a:lnTo>
                    <a:pt x="936" y="1158"/>
                  </a:lnTo>
                  <a:lnTo>
                    <a:pt x="936" y="1155"/>
                  </a:lnTo>
                  <a:lnTo>
                    <a:pt x="931" y="1155"/>
                  </a:lnTo>
                  <a:lnTo>
                    <a:pt x="927" y="1165"/>
                  </a:lnTo>
                  <a:lnTo>
                    <a:pt x="929" y="1167"/>
                  </a:lnTo>
                  <a:lnTo>
                    <a:pt x="927" y="1170"/>
                  </a:lnTo>
                  <a:lnTo>
                    <a:pt x="924" y="1167"/>
                  </a:lnTo>
                  <a:lnTo>
                    <a:pt x="924" y="1162"/>
                  </a:lnTo>
                  <a:lnTo>
                    <a:pt x="922" y="1158"/>
                  </a:lnTo>
                  <a:lnTo>
                    <a:pt x="919" y="1158"/>
                  </a:lnTo>
                  <a:lnTo>
                    <a:pt x="915" y="1155"/>
                  </a:lnTo>
                  <a:lnTo>
                    <a:pt x="910" y="1146"/>
                  </a:lnTo>
                  <a:lnTo>
                    <a:pt x="908" y="1136"/>
                  </a:lnTo>
                  <a:lnTo>
                    <a:pt x="903" y="1136"/>
                  </a:lnTo>
                  <a:lnTo>
                    <a:pt x="901" y="1136"/>
                  </a:lnTo>
                  <a:lnTo>
                    <a:pt x="884" y="1129"/>
                  </a:lnTo>
                  <a:lnTo>
                    <a:pt x="884" y="1122"/>
                  </a:lnTo>
                  <a:lnTo>
                    <a:pt x="875" y="1113"/>
                  </a:lnTo>
                  <a:lnTo>
                    <a:pt x="877" y="1110"/>
                  </a:lnTo>
                  <a:lnTo>
                    <a:pt x="875" y="1108"/>
                  </a:lnTo>
                  <a:lnTo>
                    <a:pt x="875" y="1115"/>
                  </a:lnTo>
                  <a:lnTo>
                    <a:pt x="872" y="1122"/>
                  </a:lnTo>
                  <a:lnTo>
                    <a:pt x="865" y="1122"/>
                  </a:lnTo>
                  <a:lnTo>
                    <a:pt x="865" y="1122"/>
                  </a:lnTo>
                  <a:lnTo>
                    <a:pt x="860" y="1125"/>
                  </a:lnTo>
                  <a:lnTo>
                    <a:pt x="860" y="1127"/>
                  </a:lnTo>
                  <a:lnTo>
                    <a:pt x="860" y="1125"/>
                  </a:lnTo>
                  <a:lnTo>
                    <a:pt x="856" y="1127"/>
                  </a:lnTo>
                  <a:lnTo>
                    <a:pt x="856" y="1129"/>
                  </a:lnTo>
                  <a:lnTo>
                    <a:pt x="860" y="1129"/>
                  </a:lnTo>
                  <a:lnTo>
                    <a:pt x="858" y="1136"/>
                  </a:lnTo>
                  <a:lnTo>
                    <a:pt x="846" y="1132"/>
                  </a:lnTo>
                  <a:lnTo>
                    <a:pt x="846" y="1136"/>
                  </a:lnTo>
                  <a:lnTo>
                    <a:pt x="849" y="1136"/>
                  </a:lnTo>
                  <a:lnTo>
                    <a:pt x="844" y="1136"/>
                  </a:lnTo>
                  <a:lnTo>
                    <a:pt x="846" y="1136"/>
                  </a:lnTo>
                  <a:lnTo>
                    <a:pt x="846" y="1141"/>
                  </a:lnTo>
                  <a:lnTo>
                    <a:pt x="846" y="1141"/>
                  </a:lnTo>
                  <a:lnTo>
                    <a:pt x="849" y="1144"/>
                  </a:lnTo>
                  <a:lnTo>
                    <a:pt x="846" y="1148"/>
                  </a:lnTo>
                  <a:lnTo>
                    <a:pt x="846" y="1151"/>
                  </a:lnTo>
                  <a:lnTo>
                    <a:pt x="844" y="1151"/>
                  </a:lnTo>
                  <a:lnTo>
                    <a:pt x="841" y="1153"/>
                  </a:lnTo>
                  <a:lnTo>
                    <a:pt x="841" y="1153"/>
                  </a:lnTo>
                  <a:lnTo>
                    <a:pt x="839" y="1160"/>
                  </a:lnTo>
                  <a:lnTo>
                    <a:pt x="837" y="1160"/>
                  </a:lnTo>
                  <a:lnTo>
                    <a:pt x="837" y="1162"/>
                  </a:lnTo>
                  <a:lnTo>
                    <a:pt x="837" y="1162"/>
                  </a:lnTo>
                  <a:lnTo>
                    <a:pt x="837" y="1165"/>
                  </a:lnTo>
                  <a:lnTo>
                    <a:pt x="841" y="1167"/>
                  </a:lnTo>
                  <a:lnTo>
                    <a:pt x="839" y="1174"/>
                  </a:lnTo>
                  <a:lnTo>
                    <a:pt x="841" y="1177"/>
                  </a:lnTo>
                  <a:lnTo>
                    <a:pt x="844" y="1174"/>
                  </a:lnTo>
                  <a:lnTo>
                    <a:pt x="844" y="1179"/>
                  </a:lnTo>
                  <a:lnTo>
                    <a:pt x="841" y="1179"/>
                  </a:lnTo>
                  <a:lnTo>
                    <a:pt x="846" y="1181"/>
                  </a:lnTo>
                  <a:lnTo>
                    <a:pt x="846" y="1184"/>
                  </a:lnTo>
                  <a:lnTo>
                    <a:pt x="841" y="1186"/>
                  </a:lnTo>
                  <a:lnTo>
                    <a:pt x="846" y="1186"/>
                  </a:lnTo>
                  <a:lnTo>
                    <a:pt x="846" y="1188"/>
                  </a:lnTo>
                  <a:lnTo>
                    <a:pt x="841" y="1188"/>
                  </a:lnTo>
                  <a:lnTo>
                    <a:pt x="837" y="1188"/>
                  </a:lnTo>
                  <a:lnTo>
                    <a:pt x="837" y="1188"/>
                  </a:lnTo>
                  <a:lnTo>
                    <a:pt x="837" y="1191"/>
                  </a:lnTo>
                  <a:lnTo>
                    <a:pt x="827" y="1193"/>
                  </a:lnTo>
                  <a:lnTo>
                    <a:pt x="827" y="1193"/>
                  </a:lnTo>
                  <a:lnTo>
                    <a:pt x="825" y="1193"/>
                  </a:lnTo>
                  <a:lnTo>
                    <a:pt x="825" y="1191"/>
                  </a:lnTo>
                  <a:lnTo>
                    <a:pt x="818" y="1191"/>
                  </a:lnTo>
                  <a:lnTo>
                    <a:pt x="815" y="1188"/>
                  </a:lnTo>
                  <a:lnTo>
                    <a:pt x="813" y="1191"/>
                  </a:lnTo>
                  <a:lnTo>
                    <a:pt x="813" y="1193"/>
                  </a:lnTo>
                  <a:lnTo>
                    <a:pt x="808" y="1193"/>
                  </a:lnTo>
                  <a:lnTo>
                    <a:pt x="808" y="1193"/>
                  </a:lnTo>
                  <a:lnTo>
                    <a:pt x="806" y="1198"/>
                  </a:lnTo>
                  <a:lnTo>
                    <a:pt x="799" y="1205"/>
                  </a:lnTo>
                  <a:lnTo>
                    <a:pt x="794" y="1203"/>
                  </a:lnTo>
                  <a:lnTo>
                    <a:pt x="794" y="1207"/>
                  </a:lnTo>
                  <a:lnTo>
                    <a:pt x="790" y="1205"/>
                  </a:lnTo>
                  <a:lnTo>
                    <a:pt x="785" y="1207"/>
                  </a:lnTo>
                  <a:lnTo>
                    <a:pt x="785" y="1212"/>
                  </a:lnTo>
                  <a:lnTo>
                    <a:pt x="780" y="1212"/>
                  </a:lnTo>
                  <a:lnTo>
                    <a:pt x="785" y="1219"/>
                  </a:lnTo>
                  <a:lnTo>
                    <a:pt x="782" y="1221"/>
                  </a:lnTo>
                  <a:lnTo>
                    <a:pt x="780" y="1229"/>
                  </a:lnTo>
                  <a:lnTo>
                    <a:pt x="780" y="1231"/>
                  </a:lnTo>
                  <a:lnTo>
                    <a:pt x="773" y="1229"/>
                  </a:lnTo>
                  <a:lnTo>
                    <a:pt x="771" y="1226"/>
                  </a:lnTo>
                  <a:lnTo>
                    <a:pt x="773" y="1221"/>
                  </a:lnTo>
                  <a:lnTo>
                    <a:pt x="771" y="1212"/>
                  </a:lnTo>
                  <a:lnTo>
                    <a:pt x="766" y="1212"/>
                  </a:lnTo>
                  <a:lnTo>
                    <a:pt x="754" y="1203"/>
                  </a:lnTo>
                  <a:lnTo>
                    <a:pt x="740" y="1207"/>
                  </a:lnTo>
                  <a:lnTo>
                    <a:pt x="738" y="1207"/>
                  </a:lnTo>
                  <a:lnTo>
                    <a:pt x="735" y="1203"/>
                  </a:lnTo>
                  <a:lnTo>
                    <a:pt x="730" y="1203"/>
                  </a:lnTo>
                  <a:lnTo>
                    <a:pt x="730" y="1198"/>
                  </a:lnTo>
                  <a:lnTo>
                    <a:pt x="733" y="1198"/>
                  </a:lnTo>
                  <a:lnTo>
                    <a:pt x="738" y="1198"/>
                  </a:lnTo>
                  <a:lnTo>
                    <a:pt x="738" y="1193"/>
                  </a:lnTo>
                  <a:lnTo>
                    <a:pt x="742" y="1188"/>
                  </a:lnTo>
                  <a:lnTo>
                    <a:pt x="742" y="1181"/>
                  </a:lnTo>
                  <a:lnTo>
                    <a:pt x="742" y="1179"/>
                  </a:lnTo>
                  <a:lnTo>
                    <a:pt x="742" y="1179"/>
                  </a:lnTo>
                  <a:lnTo>
                    <a:pt x="740" y="1179"/>
                  </a:lnTo>
                  <a:lnTo>
                    <a:pt x="738" y="1184"/>
                  </a:lnTo>
                  <a:lnTo>
                    <a:pt x="735" y="1186"/>
                  </a:lnTo>
                  <a:lnTo>
                    <a:pt x="730" y="1184"/>
                  </a:lnTo>
                  <a:lnTo>
                    <a:pt x="730" y="1188"/>
                  </a:lnTo>
                  <a:lnTo>
                    <a:pt x="728" y="1188"/>
                  </a:lnTo>
                  <a:lnTo>
                    <a:pt x="728" y="1181"/>
                  </a:lnTo>
                  <a:lnTo>
                    <a:pt x="723" y="1191"/>
                  </a:lnTo>
                  <a:lnTo>
                    <a:pt x="719" y="1188"/>
                  </a:lnTo>
                  <a:lnTo>
                    <a:pt x="719" y="1188"/>
                  </a:lnTo>
                  <a:lnTo>
                    <a:pt x="719" y="1188"/>
                  </a:lnTo>
                  <a:lnTo>
                    <a:pt x="716" y="1188"/>
                  </a:lnTo>
                  <a:lnTo>
                    <a:pt x="714" y="1186"/>
                  </a:lnTo>
                  <a:lnTo>
                    <a:pt x="714" y="1188"/>
                  </a:lnTo>
                  <a:lnTo>
                    <a:pt x="712" y="1186"/>
                  </a:lnTo>
                  <a:lnTo>
                    <a:pt x="707" y="1184"/>
                  </a:lnTo>
                  <a:lnTo>
                    <a:pt x="704" y="1181"/>
                  </a:lnTo>
                  <a:lnTo>
                    <a:pt x="702" y="1184"/>
                  </a:lnTo>
                  <a:lnTo>
                    <a:pt x="700" y="1186"/>
                  </a:lnTo>
                  <a:lnTo>
                    <a:pt x="697" y="1181"/>
                  </a:lnTo>
                  <a:lnTo>
                    <a:pt x="695" y="1184"/>
                  </a:lnTo>
                  <a:lnTo>
                    <a:pt x="695" y="1179"/>
                  </a:lnTo>
                  <a:lnTo>
                    <a:pt x="690" y="1181"/>
                  </a:lnTo>
                  <a:lnTo>
                    <a:pt x="690" y="1179"/>
                  </a:lnTo>
                  <a:lnTo>
                    <a:pt x="688" y="1179"/>
                  </a:lnTo>
                  <a:lnTo>
                    <a:pt x="690" y="1172"/>
                  </a:lnTo>
                  <a:lnTo>
                    <a:pt x="690" y="1170"/>
                  </a:lnTo>
                  <a:lnTo>
                    <a:pt x="686" y="1170"/>
                  </a:lnTo>
                  <a:lnTo>
                    <a:pt x="681" y="1174"/>
                  </a:lnTo>
                  <a:lnTo>
                    <a:pt x="676" y="1172"/>
                  </a:lnTo>
                  <a:lnTo>
                    <a:pt x="669" y="1165"/>
                  </a:lnTo>
                  <a:lnTo>
                    <a:pt x="664" y="1165"/>
                  </a:lnTo>
                  <a:lnTo>
                    <a:pt x="667" y="1167"/>
                  </a:lnTo>
                  <a:lnTo>
                    <a:pt x="662" y="1174"/>
                  </a:lnTo>
                  <a:lnTo>
                    <a:pt x="657" y="1174"/>
                  </a:lnTo>
                  <a:lnTo>
                    <a:pt x="657" y="1179"/>
                  </a:lnTo>
                  <a:lnTo>
                    <a:pt x="662" y="1179"/>
                  </a:lnTo>
                  <a:lnTo>
                    <a:pt x="660" y="1179"/>
                  </a:lnTo>
                  <a:lnTo>
                    <a:pt x="657" y="1179"/>
                  </a:lnTo>
                  <a:lnTo>
                    <a:pt x="655" y="1174"/>
                  </a:lnTo>
                  <a:lnTo>
                    <a:pt x="652" y="1179"/>
                  </a:lnTo>
                  <a:lnTo>
                    <a:pt x="650" y="1174"/>
                  </a:lnTo>
                  <a:lnTo>
                    <a:pt x="650" y="1172"/>
                  </a:lnTo>
                  <a:lnTo>
                    <a:pt x="648" y="1172"/>
                  </a:lnTo>
                  <a:lnTo>
                    <a:pt x="648" y="1167"/>
                  </a:lnTo>
                  <a:lnTo>
                    <a:pt x="643" y="1167"/>
                  </a:lnTo>
                  <a:lnTo>
                    <a:pt x="643" y="1160"/>
                  </a:lnTo>
                  <a:lnTo>
                    <a:pt x="636" y="1160"/>
                  </a:lnTo>
                  <a:lnTo>
                    <a:pt x="634" y="1162"/>
                  </a:lnTo>
                  <a:lnTo>
                    <a:pt x="631" y="1162"/>
                  </a:lnTo>
                  <a:lnTo>
                    <a:pt x="624" y="1148"/>
                  </a:lnTo>
                  <a:lnTo>
                    <a:pt x="622" y="1148"/>
                  </a:lnTo>
                  <a:lnTo>
                    <a:pt x="619" y="1144"/>
                  </a:lnTo>
                  <a:lnTo>
                    <a:pt x="619" y="1151"/>
                  </a:lnTo>
                  <a:lnTo>
                    <a:pt x="619" y="1151"/>
                  </a:lnTo>
                  <a:lnTo>
                    <a:pt x="615" y="1146"/>
                  </a:lnTo>
                  <a:lnTo>
                    <a:pt x="615" y="1148"/>
                  </a:lnTo>
                  <a:lnTo>
                    <a:pt x="615" y="1148"/>
                  </a:lnTo>
                  <a:lnTo>
                    <a:pt x="619" y="1158"/>
                  </a:lnTo>
                  <a:lnTo>
                    <a:pt x="617" y="1160"/>
                  </a:lnTo>
                  <a:lnTo>
                    <a:pt x="619" y="1160"/>
                  </a:lnTo>
                  <a:lnTo>
                    <a:pt x="615" y="1165"/>
                  </a:lnTo>
                  <a:lnTo>
                    <a:pt x="617" y="1167"/>
                  </a:lnTo>
                  <a:lnTo>
                    <a:pt x="622" y="1167"/>
                  </a:lnTo>
                  <a:lnTo>
                    <a:pt x="619" y="1170"/>
                  </a:lnTo>
                  <a:lnTo>
                    <a:pt x="617" y="1167"/>
                  </a:lnTo>
                  <a:lnTo>
                    <a:pt x="617" y="1170"/>
                  </a:lnTo>
                  <a:lnTo>
                    <a:pt x="615" y="1170"/>
                  </a:lnTo>
                  <a:lnTo>
                    <a:pt x="615" y="1162"/>
                  </a:lnTo>
                  <a:lnTo>
                    <a:pt x="610" y="1162"/>
                  </a:lnTo>
                  <a:lnTo>
                    <a:pt x="608" y="1160"/>
                  </a:lnTo>
                  <a:lnTo>
                    <a:pt x="603" y="1160"/>
                  </a:lnTo>
                  <a:lnTo>
                    <a:pt x="601" y="1162"/>
                  </a:lnTo>
                  <a:lnTo>
                    <a:pt x="598" y="1160"/>
                  </a:lnTo>
                  <a:lnTo>
                    <a:pt x="598" y="1162"/>
                  </a:lnTo>
                  <a:lnTo>
                    <a:pt x="596" y="1162"/>
                  </a:lnTo>
                  <a:lnTo>
                    <a:pt x="598" y="1165"/>
                  </a:lnTo>
                  <a:lnTo>
                    <a:pt x="596" y="1165"/>
                  </a:lnTo>
                  <a:lnTo>
                    <a:pt x="596" y="1167"/>
                  </a:lnTo>
                  <a:lnTo>
                    <a:pt x="596" y="1165"/>
                  </a:lnTo>
                  <a:lnTo>
                    <a:pt x="596" y="1167"/>
                  </a:lnTo>
                  <a:lnTo>
                    <a:pt x="593" y="1170"/>
                  </a:lnTo>
                  <a:lnTo>
                    <a:pt x="591" y="1165"/>
                  </a:lnTo>
                  <a:lnTo>
                    <a:pt x="591" y="1167"/>
                  </a:lnTo>
                  <a:lnTo>
                    <a:pt x="586" y="1174"/>
                  </a:lnTo>
                  <a:lnTo>
                    <a:pt x="586" y="1174"/>
                  </a:lnTo>
                  <a:lnTo>
                    <a:pt x="586" y="1170"/>
                  </a:lnTo>
                  <a:lnTo>
                    <a:pt x="584" y="1170"/>
                  </a:lnTo>
                  <a:lnTo>
                    <a:pt x="582" y="1172"/>
                  </a:lnTo>
                  <a:lnTo>
                    <a:pt x="579" y="1177"/>
                  </a:lnTo>
                  <a:lnTo>
                    <a:pt x="577" y="1177"/>
                  </a:lnTo>
                  <a:lnTo>
                    <a:pt x="577" y="1172"/>
                  </a:lnTo>
                  <a:lnTo>
                    <a:pt x="575" y="1172"/>
                  </a:lnTo>
                  <a:lnTo>
                    <a:pt x="575" y="1170"/>
                  </a:lnTo>
                  <a:lnTo>
                    <a:pt x="570" y="1167"/>
                  </a:lnTo>
                  <a:lnTo>
                    <a:pt x="563" y="1172"/>
                  </a:lnTo>
                  <a:lnTo>
                    <a:pt x="560" y="1170"/>
                  </a:lnTo>
                  <a:lnTo>
                    <a:pt x="558" y="1170"/>
                  </a:lnTo>
                  <a:lnTo>
                    <a:pt x="560" y="1170"/>
                  </a:lnTo>
                  <a:lnTo>
                    <a:pt x="563" y="1167"/>
                  </a:lnTo>
                  <a:lnTo>
                    <a:pt x="560" y="1162"/>
                  </a:lnTo>
                  <a:lnTo>
                    <a:pt x="565" y="1160"/>
                  </a:lnTo>
                  <a:lnTo>
                    <a:pt x="565" y="1155"/>
                  </a:lnTo>
                  <a:lnTo>
                    <a:pt x="560" y="1155"/>
                  </a:lnTo>
                  <a:lnTo>
                    <a:pt x="560" y="1155"/>
                  </a:lnTo>
                  <a:lnTo>
                    <a:pt x="558" y="1153"/>
                  </a:lnTo>
                  <a:lnTo>
                    <a:pt x="558" y="1153"/>
                  </a:lnTo>
                  <a:lnTo>
                    <a:pt x="556" y="1148"/>
                  </a:lnTo>
                  <a:lnTo>
                    <a:pt x="556" y="1151"/>
                  </a:lnTo>
                  <a:lnTo>
                    <a:pt x="549" y="1144"/>
                  </a:lnTo>
                  <a:lnTo>
                    <a:pt x="541" y="1148"/>
                  </a:lnTo>
                  <a:lnTo>
                    <a:pt x="541" y="1144"/>
                  </a:lnTo>
                  <a:lnTo>
                    <a:pt x="539" y="1146"/>
                  </a:lnTo>
                  <a:lnTo>
                    <a:pt x="539" y="1144"/>
                  </a:lnTo>
                  <a:lnTo>
                    <a:pt x="537" y="1141"/>
                  </a:lnTo>
                  <a:lnTo>
                    <a:pt x="539" y="1134"/>
                  </a:lnTo>
                  <a:lnTo>
                    <a:pt x="541" y="1132"/>
                  </a:lnTo>
                  <a:lnTo>
                    <a:pt x="537" y="1127"/>
                  </a:lnTo>
                  <a:lnTo>
                    <a:pt x="530" y="1127"/>
                  </a:lnTo>
                  <a:lnTo>
                    <a:pt x="530" y="1122"/>
                  </a:lnTo>
                  <a:lnTo>
                    <a:pt x="525" y="1125"/>
                  </a:lnTo>
                  <a:lnTo>
                    <a:pt x="523" y="1118"/>
                  </a:lnTo>
                  <a:lnTo>
                    <a:pt x="518" y="1122"/>
                  </a:lnTo>
                  <a:lnTo>
                    <a:pt x="513" y="1122"/>
                  </a:lnTo>
                  <a:lnTo>
                    <a:pt x="504" y="1125"/>
                  </a:lnTo>
                  <a:lnTo>
                    <a:pt x="501" y="1120"/>
                  </a:lnTo>
                  <a:lnTo>
                    <a:pt x="499" y="1122"/>
                  </a:lnTo>
                  <a:lnTo>
                    <a:pt x="494" y="1122"/>
                  </a:lnTo>
                  <a:lnTo>
                    <a:pt x="494" y="1125"/>
                  </a:lnTo>
                  <a:lnTo>
                    <a:pt x="494" y="1127"/>
                  </a:lnTo>
                  <a:lnTo>
                    <a:pt x="494" y="1136"/>
                  </a:lnTo>
                  <a:lnTo>
                    <a:pt x="489" y="1136"/>
                  </a:lnTo>
                  <a:lnTo>
                    <a:pt x="489" y="1141"/>
                  </a:lnTo>
                  <a:lnTo>
                    <a:pt x="485" y="1144"/>
                  </a:lnTo>
                  <a:lnTo>
                    <a:pt x="480" y="1144"/>
                  </a:lnTo>
                  <a:lnTo>
                    <a:pt x="480" y="1146"/>
                  </a:lnTo>
                  <a:lnTo>
                    <a:pt x="485" y="1146"/>
                  </a:lnTo>
                  <a:lnTo>
                    <a:pt x="478" y="1151"/>
                  </a:lnTo>
                  <a:lnTo>
                    <a:pt x="478" y="1155"/>
                  </a:lnTo>
                  <a:lnTo>
                    <a:pt x="473" y="1153"/>
                  </a:lnTo>
                  <a:lnTo>
                    <a:pt x="473" y="1151"/>
                  </a:lnTo>
                  <a:lnTo>
                    <a:pt x="475" y="1148"/>
                  </a:lnTo>
                  <a:lnTo>
                    <a:pt x="475" y="1146"/>
                  </a:lnTo>
                  <a:lnTo>
                    <a:pt x="468" y="1148"/>
                  </a:lnTo>
                  <a:lnTo>
                    <a:pt x="461" y="1148"/>
                  </a:lnTo>
                  <a:lnTo>
                    <a:pt x="456" y="1151"/>
                  </a:lnTo>
                  <a:lnTo>
                    <a:pt x="454" y="1148"/>
                  </a:lnTo>
                  <a:lnTo>
                    <a:pt x="449" y="1146"/>
                  </a:lnTo>
                  <a:lnTo>
                    <a:pt x="442" y="1146"/>
                  </a:lnTo>
                  <a:lnTo>
                    <a:pt x="440" y="1146"/>
                  </a:lnTo>
                  <a:lnTo>
                    <a:pt x="438" y="1151"/>
                  </a:lnTo>
                  <a:lnTo>
                    <a:pt x="433" y="1144"/>
                  </a:lnTo>
                  <a:lnTo>
                    <a:pt x="428" y="1144"/>
                  </a:lnTo>
                  <a:lnTo>
                    <a:pt x="419" y="1141"/>
                  </a:lnTo>
                  <a:lnTo>
                    <a:pt x="419" y="1151"/>
                  </a:lnTo>
                  <a:lnTo>
                    <a:pt x="414" y="1146"/>
                  </a:lnTo>
                  <a:lnTo>
                    <a:pt x="409" y="1148"/>
                  </a:lnTo>
                  <a:lnTo>
                    <a:pt x="409" y="1146"/>
                  </a:lnTo>
                  <a:lnTo>
                    <a:pt x="409" y="1144"/>
                  </a:lnTo>
                  <a:lnTo>
                    <a:pt x="409" y="1141"/>
                  </a:lnTo>
                  <a:lnTo>
                    <a:pt x="409" y="1136"/>
                  </a:lnTo>
                  <a:lnTo>
                    <a:pt x="404" y="1136"/>
                  </a:lnTo>
                  <a:lnTo>
                    <a:pt x="404" y="1144"/>
                  </a:lnTo>
                  <a:lnTo>
                    <a:pt x="404" y="1146"/>
                  </a:lnTo>
                  <a:lnTo>
                    <a:pt x="397" y="1146"/>
                  </a:lnTo>
                  <a:lnTo>
                    <a:pt x="395" y="1146"/>
                  </a:lnTo>
                  <a:lnTo>
                    <a:pt x="395" y="1144"/>
                  </a:lnTo>
                  <a:lnTo>
                    <a:pt x="388" y="1144"/>
                  </a:lnTo>
                  <a:lnTo>
                    <a:pt x="388" y="1141"/>
                  </a:lnTo>
                  <a:lnTo>
                    <a:pt x="386" y="1144"/>
                  </a:lnTo>
                  <a:lnTo>
                    <a:pt x="383" y="1141"/>
                  </a:lnTo>
                  <a:lnTo>
                    <a:pt x="381" y="1141"/>
                  </a:lnTo>
                  <a:lnTo>
                    <a:pt x="381" y="1134"/>
                  </a:lnTo>
                  <a:lnTo>
                    <a:pt x="381" y="1129"/>
                  </a:lnTo>
                  <a:lnTo>
                    <a:pt x="383" y="1127"/>
                  </a:lnTo>
                  <a:lnTo>
                    <a:pt x="383" y="1122"/>
                  </a:lnTo>
                  <a:lnTo>
                    <a:pt x="383" y="1118"/>
                  </a:lnTo>
                  <a:lnTo>
                    <a:pt x="386" y="1118"/>
                  </a:lnTo>
                  <a:lnTo>
                    <a:pt x="386" y="1113"/>
                  </a:lnTo>
                  <a:lnTo>
                    <a:pt x="390" y="1113"/>
                  </a:lnTo>
                  <a:lnTo>
                    <a:pt x="386" y="1113"/>
                  </a:lnTo>
                  <a:lnTo>
                    <a:pt x="381" y="1106"/>
                  </a:lnTo>
                  <a:lnTo>
                    <a:pt x="378" y="1108"/>
                  </a:lnTo>
                  <a:lnTo>
                    <a:pt x="369" y="1108"/>
                  </a:lnTo>
                  <a:lnTo>
                    <a:pt x="367" y="1106"/>
                  </a:lnTo>
                  <a:close/>
                </a:path>
              </a:pathLst>
            </a:custGeom>
            <a:solidFill>
              <a:srgbClr val="433356">
                <a:lumMod val="20000"/>
                <a:lumOff val="8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71" name="Freeform 18"/>
            <p:cNvSpPr>
              <a:spLocks/>
            </p:cNvSpPr>
            <p:nvPr/>
          </p:nvSpPr>
          <p:spPr bwMode="auto">
            <a:xfrm>
              <a:off x="1378" y="1168"/>
              <a:ext cx="1451" cy="1231"/>
            </a:xfrm>
            <a:custGeom>
              <a:avLst/>
              <a:gdLst>
                <a:gd name="T0" fmla="*/ 322 w 1451"/>
                <a:gd name="T1" fmla="*/ 1141 h 1231"/>
                <a:gd name="T2" fmla="*/ 251 w 1451"/>
                <a:gd name="T3" fmla="*/ 1141 h 1231"/>
                <a:gd name="T4" fmla="*/ 194 w 1451"/>
                <a:gd name="T5" fmla="*/ 1127 h 1231"/>
                <a:gd name="T6" fmla="*/ 175 w 1451"/>
                <a:gd name="T7" fmla="*/ 1004 h 1231"/>
                <a:gd name="T8" fmla="*/ 142 w 1451"/>
                <a:gd name="T9" fmla="*/ 948 h 1231"/>
                <a:gd name="T10" fmla="*/ 133 w 1451"/>
                <a:gd name="T11" fmla="*/ 936 h 1231"/>
                <a:gd name="T12" fmla="*/ 215 w 1451"/>
                <a:gd name="T13" fmla="*/ 874 h 1231"/>
                <a:gd name="T14" fmla="*/ 249 w 1451"/>
                <a:gd name="T15" fmla="*/ 796 h 1231"/>
                <a:gd name="T16" fmla="*/ 272 w 1451"/>
                <a:gd name="T17" fmla="*/ 695 h 1231"/>
                <a:gd name="T18" fmla="*/ 211 w 1451"/>
                <a:gd name="T19" fmla="*/ 614 h 1231"/>
                <a:gd name="T20" fmla="*/ 107 w 1451"/>
                <a:gd name="T21" fmla="*/ 558 h 1231"/>
                <a:gd name="T22" fmla="*/ 52 w 1451"/>
                <a:gd name="T23" fmla="*/ 506 h 1231"/>
                <a:gd name="T24" fmla="*/ 15 w 1451"/>
                <a:gd name="T25" fmla="*/ 454 h 1231"/>
                <a:gd name="T26" fmla="*/ 78 w 1451"/>
                <a:gd name="T27" fmla="*/ 407 h 1231"/>
                <a:gd name="T28" fmla="*/ 130 w 1451"/>
                <a:gd name="T29" fmla="*/ 343 h 1231"/>
                <a:gd name="T30" fmla="*/ 249 w 1451"/>
                <a:gd name="T31" fmla="*/ 324 h 1231"/>
                <a:gd name="T32" fmla="*/ 352 w 1451"/>
                <a:gd name="T33" fmla="*/ 300 h 1231"/>
                <a:gd name="T34" fmla="*/ 447 w 1451"/>
                <a:gd name="T35" fmla="*/ 263 h 1231"/>
                <a:gd name="T36" fmla="*/ 537 w 1451"/>
                <a:gd name="T37" fmla="*/ 241 h 1231"/>
                <a:gd name="T38" fmla="*/ 643 w 1451"/>
                <a:gd name="T39" fmla="*/ 241 h 1231"/>
                <a:gd name="T40" fmla="*/ 714 w 1451"/>
                <a:gd name="T41" fmla="*/ 239 h 1231"/>
                <a:gd name="T42" fmla="*/ 719 w 1451"/>
                <a:gd name="T43" fmla="*/ 166 h 1231"/>
                <a:gd name="T44" fmla="*/ 794 w 1451"/>
                <a:gd name="T45" fmla="*/ 137 h 1231"/>
                <a:gd name="T46" fmla="*/ 853 w 1451"/>
                <a:gd name="T47" fmla="*/ 93 h 1231"/>
                <a:gd name="T48" fmla="*/ 893 w 1451"/>
                <a:gd name="T49" fmla="*/ 128 h 1231"/>
                <a:gd name="T50" fmla="*/ 1000 w 1451"/>
                <a:gd name="T51" fmla="*/ 88 h 1231"/>
                <a:gd name="T52" fmla="*/ 1113 w 1451"/>
                <a:gd name="T53" fmla="*/ 15 h 1231"/>
                <a:gd name="T54" fmla="*/ 1163 w 1451"/>
                <a:gd name="T55" fmla="*/ 24 h 1231"/>
                <a:gd name="T56" fmla="*/ 1231 w 1451"/>
                <a:gd name="T57" fmla="*/ 90 h 1231"/>
                <a:gd name="T58" fmla="*/ 1236 w 1451"/>
                <a:gd name="T59" fmla="*/ 152 h 1231"/>
                <a:gd name="T60" fmla="*/ 1250 w 1451"/>
                <a:gd name="T61" fmla="*/ 229 h 1231"/>
                <a:gd name="T62" fmla="*/ 1217 w 1451"/>
                <a:gd name="T63" fmla="*/ 298 h 1231"/>
                <a:gd name="T64" fmla="*/ 1281 w 1451"/>
                <a:gd name="T65" fmla="*/ 366 h 1231"/>
                <a:gd name="T66" fmla="*/ 1323 w 1451"/>
                <a:gd name="T67" fmla="*/ 404 h 1231"/>
                <a:gd name="T68" fmla="*/ 1385 w 1451"/>
                <a:gd name="T69" fmla="*/ 442 h 1231"/>
                <a:gd name="T70" fmla="*/ 1380 w 1451"/>
                <a:gd name="T71" fmla="*/ 537 h 1231"/>
                <a:gd name="T72" fmla="*/ 1392 w 1451"/>
                <a:gd name="T73" fmla="*/ 586 h 1231"/>
                <a:gd name="T74" fmla="*/ 1380 w 1451"/>
                <a:gd name="T75" fmla="*/ 655 h 1231"/>
                <a:gd name="T76" fmla="*/ 1345 w 1451"/>
                <a:gd name="T77" fmla="*/ 692 h 1231"/>
                <a:gd name="T78" fmla="*/ 1397 w 1451"/>
                <a:gd name="T79" fmla="*/ 740 h 1231"/>
                <a:gd name="T80" fmla="*/ 1446 w 1451"/>
                <a:gd name="T81" fmla="*/ 794 h 1231"/>
                <a:gd name="T82" fmla="*/ 1418 w 1451"/>
                <a:gd name="T83" fmla="*/ 874 h 1231"/>
                <a:gd name="T84" fmla="*/ 1378 w 1451"/>
                <a:gd name="T85" fmla="*/ 919 h 1231"/>
                <a:gd name="T86" fmla="*/ 1328 w 1451"/>
                <a:gd name="T87" fmla="*/ 971 h 1231"/>
                <a:gd name="T88" fmla="*/ 1248 w 1451"/>
                <a:gd name="T89" fmla="*/ 1002 h 1231"/>
                <a:gd name="T90" fmla="*/ 1189 w 1451"/>
                <a:gd name="T91" fmla="*/ 1042 h 1231"/>
                <a:gd name="T92" fmla="*/ 1212 w 1451"/>
                <a:gd name="T93" fmla="*/ 1134 h 1231"/>
                <a:gd name="T94" fmla="*/ 1153 w 1451"/>
                <a:gd name="T95" fmla="*/ 1160 h 1231"/>
                <a:gd name="T96" fmla="*/ 1111 w 1451"/>
                <a:gd name="T97" fmla="*/ 1155 h 1231"/>
                <a:gd name="T98" fmla="*/ 1019 w 1451"/>
                <a:gd name="T99" fmla="*/ 1148 h 1231"/>
                <a:gd name="T100" fmla="*/ 962 w 1451"/>
                <a:gd name="T101" fmla="*/ 1210 h 1231"/>
                <a:gd name="T102" fmla="*/ 927 w 1451"/>
                <a:gd name="T103" fmla="*/ 1170 h 1231"/>
                <a:gd name="T104" fmla="*/ 849 w 1451"/>
                <a:gd name="T105" fmla="*/ 1136 h 1231"/>
                <a:gd name="T106" fmla="*/ 837 w 1451"/>
                <a:gd name="T107" fmla="*/ 1188 h 1231"/>
                <a:gd name="T108" fmla="*/ 771 w 1451"/>
                <a:gd name="T109" fmla="*/ 1212 h 1231"/>
                <a:gd name="T110" fmla="*/ 714 w 1451"/>
                <a:gd name="T111" fmla="*/ 1188 h 1231"/>
                <a:gd name="T112" fmla="*/ 650 w 1451"/>
                <a:gd name="T113" fmla="*/ 1174 h 1231"/>
                <a:gd name="T114" fmla="*/ 610 w 1451"/>
                <a:gd name="T115" fmla="*/ 1162 h 1231"/>
                <a:gd name="T116" fmla="*/ 558 w 1451"/>
                <a:gd name="T117" fmla="*/ 1170 h 1231"/>
                <a:gd name="T118" fmla="*/ 501 w 1451"/>
                <a:gd name="T119" fmla="*/ 1120 h 1231"/>
                <a:gd name="T120" fmla="*/ 419 w 1451"/>
                <a:gd name="T121" fmla="*/ 1141 h 1231"/>
                <a:gd name="T122" fmla="*/ 381 w 1451"/>
                <a:gd name="T123" fmla="*/ 1106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51" h="1231">
                  <a:moveTo>
                    <a:pt x="367" y="1106"/>
                  </a:moveTo>
                  <a:lnTo>
                    <a:pt x="362" y="1113"/>
                  </a:lnTo>
                  <a:lnTo>
                    <a:pt x="362" y="1110"/>
                  </a:lnTo>
                  <a:lnTo>
                    <a:pt x="355" y="1115"/>
                  </a:lnTo>
                  <a:lnTo>
                    <a:pt x="352" y="1113"/>
                  </a:lnTo>
                  <a:lnTo>
                    <a:pt x="352" y="1115"/>
                  </a:lnTo>
                  <a:lnTo>
                    <a:pt x="345" y="1113"/>
                  </a:lnTo>
                  <a:lnTo>
                    <a:pt x="343" y="1118"/>
                  </a:lnTo>
                  <a:lnTo>
                    <a:pt x="348" y="1125"/>
                  </a:lnTo>
                  <a:lnTo>
                    <a:pt x="343" y="1127"/>
                  </a:lnTo>
                  <a:lnTo>
                    <a:pt x="343" y="1125"/>
                  </a:lnTo>
                  <a:lnTo>
                    <a:pt x="343" y="1132"/>
                  </a:lnTo>
                  <a:lnTo>
                    <a:pt x="341" y="1132"/>
                  </a:lnTo>
                  <a:lnTo>
                    <a:pt x="341" y="1136"/>
                  </a:lnTo>
                  <a:lnTo>
                    <a:pt x="338" y="1136"/>
                  </a:lnTo>
                  <a:lnTo>
                    <a:pt x="338" y="1136"/>
                  </a:lnTo>
                  <a:lnTo>
                    <a:pt x="336" y="1134"/>
                  </a:lnTo>
                  <a:lnTo>
                    <a:pt x="334" y="1134"/>
                  </a:lnTo>
                  <a:lnTo>
                    <a:pt x="334" y="1136"/>
                  </a:lnTo>
                  <a:lnTo>
                    <a:pt x="334" y="1136"/>
                  </a:lnTo>
                  <a:lnTo>
                    <a:pt x="336" y="1144"/>
                  </a:lnTo>
                  <a:lnTo>
                    <a:pt x="334" y="1144"/>
                  </a:lnTo>
                  <a:lnTo>
                    <a:pt x="334" y="1146"/>
                  </a:lnTo>
                  <a:lnTo>
                    <a:pt x="329" y="1146"/>
                  </a:lnTo>
                  <a:lnTo>
                    <a:pt x="329" y="1141"/>
                  </a:lnTo>
                  <a:lnTo>
                    <a:pt x="326" y="1141"/>
                  </a:lnTo>
                  <a:lnTo>
                    <a:pt x="324" y="1136"/>
                  </a:lnTo>
                  <a:lnTo>
                    <a:pt x="322" y="1141"/>
                  </a:lnTo>
                  <a:lnTo>
                    <a:pt x="319" y="1141"/>
                  </a:lnTo>
                  <a:lnTo>
                    <a:pt x="319" y="1144"/>
                  </a:lnTo>
                  <a:lnTo>
                    <a:pt x="317" y="1146"/>
                  </a:lnTo>
                  <a:lnTo>
                    <a:pt x="317" y="1151"/>
                  </a:lnTo>
                  <a:lnTo>
                    <a:pt x="317" y="1153"/>
                  </a:lnTo>
                  <a:lnTo>
                    <a:pt x="308" y="1151"/>
                  </a:lnTo>
                  <a:lnTo>
                    <a:pt x="301" y="1148"/>
                  </a:lnTo>
                  <a:lnTo>
                    <a:pt x="301" y="1144"/>
                  </a:lnTo>
                  <a:lnTo>
                    <a:pt x="298" y="1141"/>
                  </a:lnTo>
                  <a:lnTo>
                    <a:pt x="289" y="1148"/>
                  </a:lnTo>
                  <a:lnTo>
                    <a:pt x="289" y="1155"/>
                  </a:lnTo>
                  <a:lnTo>
                    <a:pt x="289" y="1155"/>
                  </a:lnTo>
                  <a:lnTo>
                    <a:pt x="286" y="1155"/>
                  </a:lnTo>
                  <a:lnTo>
                    <a:pt x="282" y="1160"/>
                  </a:lnTo>
                  <a:lnTo>
                    <a:pt x="282" y="1155"/>
                  </a:lnTo>
                  <a:lnTo>
                    <a:pt x="272" y="1158"/>
                  </a:lnTo>
                  <a:lnTo>
                    <a:pt x="272" y="1155"/>
                  </a:lnTo>
                  <a:lnTo>
                    <a:pt x="267" y="1155"/>
                  </a:lnTo>
                  <a:lnTo>
                    <a:pt x="267" y="1151"/>
                  </a:lnTo>
                  <a:lnTo>
                    <a:pt x="263" y="1146"/>
                  </a:lnTo>
                  <a:lnTo>
                    <a:pt x="263" y="1151"/>
                  </a:lnTo>
                  <a:lnTo>
                    <a:pt x="256" y="1151"/>
                  </a:lnTo>
                  <a:lnTo>
                    <a:pt x="260" y="1146"/>
                  </a:lnTo>
                  <a:lnTo>
                    <a:pt x="260" y="1144"/>
                  </a:lnTo>
                  <a:lnTo>
                    <a:pt x="263" y="1141"/>
                  </a:lnTo>
                  <a:lnTo>
                    <a:pt x="256" y="1141"/>
                  </a:lnTo>
                  <a:lnTo>
                    <a:pt x="253" y="1144"/>
                  </a:lnTo>
                  <a:lnTo>
                    <a:pt x="251" y="1141"/>
                  </a:lnTo>
                  <a:lnTo>
                    <a:pt x="249" y="1136"/>
                  </a:lnTo>
                  <a:lnTo>
                    <a:pt x="251" y="1129"/>
                  </a:lnTo>
                  <a:lnTo>
                    <a:pt x="241" y="1125"/>
                  </a:lnTo>
                  <a:lnTo>
                    <a:pt x="237" y="1127"/>
                  </a:lnTo>
                  <a:lnTo>
                    <a:pt x="237" y="1127"/>
                  </a:lnTo>
                  <a:lnTo>
                    <a:pt x="239" y="1129"/>
                  </a:lnTo>
                  <a:lnTo>
                    <a:pt x="234" y="1132"/>
                  </a:lnTo>
                  <a:lnTo>
                    <a:pt x="230" y="1139"/>
                  </a:lnTo>
                  <a:lnTo>
                    <a:pt x="227" y="1136"/>
                  </a:lnTo>
                  <a:lnTo>
                    <a:pt x="227" y="1139"/>
                  </a:lnTo>
                  <a:lnTo>
                    <a:pt x="225" y="1136"/>
                  </a:lnTo>
                  <a:lnTo>
                    <a:pt x="223" y="1141"/>
                  </a:lnTo>
                  <a:lnTo>
                    <a:pt x="220" y="1136"/>
                  </a:lnTo>
                  <a:lnTo>
                    <a:pt x="223" y="1136"/>
                  </a:lnTo>
                  <a:lnTo>
                    <a:pt x="220" y="1136"/>
                  </a:lnTo>
                  <a:lnTo>
                    <a:pt x="220" y="1136"/>
                  </a:lnTo>
                  <a:lnTo>
                    <a:pt x="218" y="1139"/>
                  </a:lnTo>
                  <a:lnTo>
                    <a:pt x="218" y="1127"/>
                  </a:lnTo>
                  <a:lnTo>
                    <a:pt x="215" y="1129"/>
                  </a:lnTo>
                  <a:lnTo>
                    <a:pt x="215" y="1127"/>
                  </a:lnTo>
                  <a:lnTo>
                    <a:pt x="213" y="1118"/>
                  </a:lnTo>
                  <a:lnTo>
                    <a:pt x="211" y="1118"/>
                  </a:lnTo>
                  <a:lnTo>
                    <a:pt x="211" y="1122"/>
                  </a:lnTo>
                  <a:lnTo>
                    <a:pt x="204" y="1122"/>
                  </a:lnTo>
                  <a:lnTo>
                    <a:pt x="204" y="1127"/>
                  </a:lnTo>
                  <a:lnTo>
                    <a:pt x="199" y="1127"/>
                  </a:lnTo>
                  <a:lnTo>
                    <a:pt x="199" y="1132"/>
                  </a:lnTo>
                  <a:lnTo>
                    <a:pt x="194" y="1127"/>
                  </a:lnTo>
                  <a:lnTo>
                    <a:pt x="187" y="1125"/>
                  </a:lnTo>
                  <a:lnTo>
                    <a:pt x="182" y="1134"/>
                  </a:lnTo>
                  <a:lnTo>
                    <a:pt x="180" y="1134"/>
                  </a:lnTo>
                  <a:lnTo>
                    <a:pt x="180" y="1134"/>
                  </a:lnTo>
                  <a:lnTo>
                    <a:pt x="171" y="1132"/>
                  </a:lnTo>
                  <a:lnTo>
                    <a:pt x="171" y="1129"/>
                  </a:lnTo>
                  <a:lnTo>
                    <a:pt x="171" y="1122"/>
                  </a:lnTo>
                  <a:lnTo>
                    <a:pt x="173" y="1122"/>
                  </a:lnTo>
                  <a:lnTo>
                    <a:pt x="175" y="1110"/>
                  </a:lnTo>
                  <a:lnTo>
                    <a:pt x="178" y="1103"/>
                  </a:lnTo>
                  <a:lnTo>
                    <a:pt x="173" y="1099"/>
                  </a:lnTo>
                  <a:lnTo>
                    <a:pt x="175" y="1092"/>
                  </a:lnTo>
                  <a:lnTo>
                    <a:pt x="166" y="1084"/>
                  </a:lnTo>
                  <a:lnTo>
                    <a:pt x="161" y="1084"/>
                  </a:lnTo>
                  <a:lnTo>
                    <a:pt x="156" y="1092"/>
                  </a:lnTo>
                  <a:lnTo>
                    <a:pt x="154" y="1089"/>
                  </a:lnTo>
                  <a:lnTo>
                    <a:pt x="159" y="1087"/>
                  </a:lnTo>
                  <a:lnTo>
                    <a:pt x="161" y="1075"/>
                  </a:lnTo>
                  <a:lnTo>
                    <a:pt x="161" y="1073"/>
                  </a:lnTo>
                  <a:lnTo>
                    <a:pt x="159" y="1070"/>
                  </a:lnTo>
                  <a:lnTo>
                    <a:pt x="163" y="1056"/>
                  </a:lnTo>
                  <a:lnTo>
                    <a:pt x="161" y="1047"/>
                  </a:lnTo>
                  <a:lnTo>
                    <a:pt x="166" y="1042"/>
                  </a:lnTo>
                  <a:lnTo>
                    <a:pt x="171" y="1035"/>
                  </a:lnTo>
                  <a:lnTo>
                    <a:pt x="173" y="1018"/>
                  </a:lnTo>
                  <a:lnTo>
                    <a:pt x="175" y="1014"/>
                  </a:lnTo>
                  <a:lnTo>
                    <a:pt x="178" y="1009"/>
                  </a:lnTo>
                  <a:lnTo>
                    <a:pt x="175" y="1004"/>
                  </a:lnTo>
                  <a:lnTo>
                    <a:pt x="171" y="1004"/>
                  </a:lnTo>
                  <a:lnTo>
                    <a:pt x="163" y="1002"/>
                  </a:lnTo>
                  <a:lnTo>
                    <a:pt x="163" y="997"/>
                  </a:lnTo>
                  <a:lnTo>
                    <a:pt x="161" y="995"/>
                  </a:lnTo>
                  <a:lnTo>
                    <a:pt x="156" y="997"/>
                  </a:lnTo>
                  <a:lnTo>
                    <a:pt x="154" y="997"/>
                  </a:lnTo>
                  <a:lnTo>
                    <a:pt x="147" y="992"/>
                  </a:lnTo>
                  <a:lnTo>
                    <a:pt x="147" y="990"/>
                  </a:lnTo>
                  <a:lnTo>
                    <a:pt x="152" y="990"/>
                  </a:lnTo>
                  <a:lnTo>
                    <a:pt x="152" y="985"/>
                  </a:lnTo>
                  <a:lnTo>
                    <a:pt x="142" y="985"/>
                  </a:lnTo>
                  <a:lnTo>
                    <a:pt x="142" y="981"/>
                  </a:lnTo>
                  <a:lnTo>
                    <a:pt x="138" y="981"/>
                  </a:lnTo>
                  <a:lnTo>
                    <a:pt x="135" y="978"/>
                  </a:lnTo>
                  <a:lnTo>
                    <a:pt x="133" y="978"/>
                  </a:lnTo>
                  <a:lnTo>
                    <a:pt x="130" y="971"/>
                  </a:lnTo>
                  <a:lnTo>
                    <a:pt x="128" y="971"/>
                  </a:lnTo>
                  <a:lnTo>
                    <a:pt x="135" y="971"/>
                  </a:lnTo>
                  <a:lnTo>
                    <a:pt x="142" y="978"/>
                  </a:lnTo>
                  <a:lnTo>
                    <a:pt x="149" y="978"/>
                  </a:lnTo>
                  <a:lnTo>
                    <a:pt x="152" y="976"/>
                  </a:lnTo>
                  <a:lnTo>
                    <a:pt x="156" y="976"/>
                  </a:lnTo>
                  <a:lnTo>
                    <a:pt x="159" y="976"/>
                  </a:lnTo>
                  <a:lnTo>
                    <a:pt x="156" y="973"/>
                  </a:lnTo>
                  <a:lnTo>
                    <a:pt x="152" y="959"/>
                  </a:lnTo>
                  <a:lnTo>
                    <a:pt x="142" y="957"/>
                  </a:lnTo>
                  <a:lnTo>
                    <a:pt x="138" y="952"/>
                  </a:lnTo>
                  <a:lnTo>
                    <a:pt x="142" y="948"/>
                  </a:lnTo>
                  <a:lnTo>
                    <a:pt x="140" y="945"/>
                  </a:lnTo>
                  <a:lnTo>
                    <a:pt x="142" y="943"/>
                  </a:lnTo>
                  <a:lnTo>
                    <a:pt x="142" y="945"/>
                  </a:lnTo>
                  <a:lnTo>
                    <a:pt x="142" y="948"/>
                  </a:lnTo>
                  <a:lnTo>
                    <a:pt x="145" y="948"/>
                  </a:lnTo>
                  <a:lnTo>
                    <a:pt x="147" y="945"/>
                  </a:lnTo>
                  <a:lnTo>
                    <a:pt x="147" y="948"/>
                  </a:lnTo>
                  <a:lnTo>
                    <a:pt x="149" y="948"/>
                  </a:lnTo>
                  <a:lnTo>
                    <a:pt x="149" y="948"/>
                  </a:lnTo>
                  <a:lnTo>
                    <a:pt x="152" y="945"/>
                  </a:lnTo>
                  <a:lnTo>
                    <a:pt x="159" y="943"/>
                  </a:lnTo>
                  <a:lnTo>
                    <a:pt x="161" y="945"/>
                  </a:lnTo>
                  <a:lnTo>
                    <a:pt x="171" y="938"/>
                  </a:lnTo>
                  <a:lnTo>
                    <a:pt x="166" y="938"/>
                  </a:lnTo>
                  <a:lnTo>
                    <a:pt x="166" y="933"/>
                  </a:lnTo>
                  <a:lnTo>
                    <a:pt x="161" y="933"/>
                  </a:lnTo>
                  <a:lnTo>
                    <a:pt x="161" y="933"/>
                  </a:lnTo>
                  <a:lnTo>
                    <a:pt x="156" y="931"/>
                  </a:lnTo>
                  <a:lnTo>
                    <a:pt x="152" y="933"/>
                  </a:lnTo>
                  <a:lnTo>
                    <a:pt x="156" y="929"/>
                  </a:lnTo>
                  <a:lnTo>
                    <a:pt x="152" y="929"/>
                  </a:lnTo>
                  <a:lnTo>
                    <a:pt x="147" y="931"/>
                  </a:lnTo>
                  <a:lnTo>
                    <a:pt x="147" y="929"/>
                  </a:lnTo>
                  <a:lnTo>
                    <a:pt x="142" y="929"/>
                  </a:lnTo>
                  <a:lnTo>
                    <a:pt x="142" y="933"/>
                  </a:lnTo>
                  <a:lnTo>
                    <a:pt x="138" y="933"/>
                  </a:lnTo>
                  <a:lnTo>
                    <a:pt x="138" y="938"/>
                  </a:lnTo>
                  <a:lnTo>
                    <a:pt x="133" y="936"/>
                  </a:lnTo>
                  <a:lnTo>
                    <a:pt x="133" y="926"/>
                  </a:lnTo>
                  <a:lnTo>
                    <a:pt x="135" y="929"/>
                  </a:lnTo>
                  <a:lnTo>
                    <a:pt x="135" y="926"/>
                  </a:lnTo>
                  <a:lnTo>
                    <a:pt x="133" y="924"/>
                  </a:lnTo>
                  <a:lnTo>
                    <a:pt x="138" y="919"/>
                  </a:lnTo>
                  <a:lnTo>
                    <a:pt x="133" y="912"/>
                  </a:lnTo>
                  <a:lnTo>
                    <a:pt x="138" y="907"/>
                  </a:lnTo>
                  <a:lnTo>
                    <a:pt x="147" y="905"/>
                  </a:lnTo>
                  <a:lnTo>
                    <a:pt x="156" y="888"/>
                  </a:lnTo>
                  <a:lnTo>
                    <a:pt x="180" y="881"/>
                  </a:lnTo>
                  <a:lnTo>
                    <a:pt x="185" y="879"/>
                  </a:lnTo>
                  <a:lnTo>
                    <a:pt x="189" y="879"/>
                  </a:lnTo>
                  <a:lnTo>
                    <a:pt x="187" y="879"/>
                  </a:lnTo>
                  <a:lnTo>
                    <a:pt x="187" y="886"/>
                  </a:lnTo>
                  <a:lnTo>
                    <a:pt x="189" y="888"/>
                  </a:lnTo>
                  <a:lnTo>
                    <a:pt x="194" y="888"/>
                  </a:lnTo>
                  <a:lnTo>
                    <a:pt x="194" y="893"/>
                  </a:lnTo>
                  <a:lnTo>
                    <a:pt x="197" y="893"/>
                  </a:lnTo>
                  <a:lnTo>
                    <a:pt x="197" y="896"/>
                  </a:lnTo>
                  <a:lnTo>
                    <a:pt x="201" y="896"/>
                  </a:lnTo>
                  <a:lnTo>
                    <a:pt x="204" y="898"/>
                  </a:lnTo>
                  <a:lnTo>
                    <a:pt x="204" y="893"/>
                  </a:lnTo>
                  <a:lnTo>
                    <a:pt x="206" y="893"/>
                  </a:lnTo>
                  <a:lnTo>
                    <a:pt x="206" y="888"/>
                  </a:lnTo>
                  <a:lnTo>
                    <a:pt x="208" y="888"/>
                  </a:lnTo>
                  <a:lnTo>
                    <a:pt x="211" y="881"/>
                  </a:lnTo>
                  <a:lnTo>
                    <a:pt x="213" y="879"/>
                  </a:lnTo>
                  <a:lnTo>
                    <a:pt x="215" y="874"/>
                  </a:lnTo>
                  <a:lnTo>
                    <a:pt x="220" y="874"/>
                  </a:lnTo>
                  <a:lnTo>
                    <a:pt x="225" y="872"/>
                  </a:lnTo>
                  <a:lnTo>
                    <a:pt x="225" y="870"/>
                  </a:lnTo>
                  <a:lnTo>
                    <a:pt x="227" y="870"/>
                  </a:lnTo>
                  <a:lnTo>
                    <a:pt x="230" y="870"/>
                  </a:lnTo>
                  <a:lnTo>
                    <a:pt x="232" y="870"/>
                  </a:lnTo>
                  <a:lnTo>
                    <a:pt x="237" y="865"/>
                  </a:lnTo>
                  <a:lnTo>
                    <a:pt x="239" y="867"/>
                  </a:lnTo>
                  <a:lnTo>
                    <a:pt x="244" y="860"/>
                  </a:lnTo>
                  <a:lnTo>
                    <a:pt x="241" y="855"/>
                  </a:lnTo>
                  <a:lnTo>
                    <a:pt x="237" y="853"/>
                  </a:lnTo>
                  <a:lnTo>
                    <a:pt x="234" y="851"/>
                  </a:lnTo>
                  <a:lnTo>
                    <a:pt x="232" y="848"/>
                  </a:lnTo>
                  <a:lnTo>
                    <a:pt x="230" y="851"/>
                  </a:lnTo>
                  <a:lnTo>
                    <a:pt x="227" y="851"/>
                  </a:lnTo>
                  <a:lnTo>
                    <a:pt x="220" y="855"/>
                  </a:lnTo>
                  <a:lnTo>
                    <a:pt x="220" y="853"/>
                  </a:lnTo>
                  <a:lnTo>
                    <a:pt x="220" y="846"/>
                  </a:lnTo>
                  <a:lnTo>
                    <a:pt x="230" y="844"/>
                  </a:lnTo>
                  <a:lnTo>
                    <a:pt x="234" y="832"/>
                  </a:lnTo>
                  <a:lnTo>
                    <a:pt x="234" y="825"/>
                  </a:lnTo>
                  <a:lnTo>
                    <a:pt x="232" y="820"/>
                  </a:lnTo>
                  <a:lnTo>
                    <a:pt x="232" y="818"/>
                  </a:lnTo>
                  <a:lnTo>
                    <a:pt x="230" y="811"/>
                  </a:lnTo>
                  <a:lnTo>
                    <a:pt x="232" y="806"/>
                  </a:lnTo>
                  <a:lnTo>
                    <a:pt x="241" y="806"/>
                  </a:lnTo>
                  <a:lnTo>
                    <a:pt x="241" y="799"/>
                  </a:lnTo>
                  <a:lnTo>
                    <a:pt x="249" y="796"/>
                  </a:lnTo>
                  <a:lnTo>
                    <a:pt x="244" y="796"/>
                  </a:lnTo>
                  <a:lnTo>
                    <a:pt x="249" y="789"/>
                  </a:lnTo>
                  <a:lnTo>
                    <a:pt x="241" y="785"/>
                  </a:lnTo>
                  <a:lnTo>
                    <a:pt x="241" y="775"/>
                  </a:lnTo>
                  <a:lnTo>
                    <a:pt x="249" y="768"/>
                  </a:lnTo>
                  <a:lnTo>
                    <a:pt x="249" y="766"/>
                  </a:lnTo>
                  <a:lnTo>
                    <a:pt x="244" y="761"/>
                  </a:lnTo>
                  <a:lnTo>
                    <a:pt x="249" y="756"/>
                  </a:lnTo>
                  <a:lnTo>
                    <a:pt x="251" y="759"/>
                  </a:lnTo>
                  <a:lnTo>
                    <a:pt x="256" y="751"/>
                  </a:lnTo>
                  <a:lnTo>
                    <a:pt x="253" y="744"/>
                  </a:lnTo>
                  <a:lnTo>
                    <a:pt x="256" y="744"/>
                  </a:lnTo>
                  <a:lnTo>
                    <a:pt x="256" y="735"/>
                  </a:lnTo>
                  <a:lnTo>
                    <a:pt x="258" y="737"/>
                  </a:lnTo>
                  <a:lnTo>
                    <a:pt x="260" y="737"/>
                  </a:lnTo>
                  <a:lnTo>
                    <a:pt x="260" y="735"/>
                  </a:lnTo>
                  <a:lnTo>
                    <a:pt x="260" y="737"/>
                  </a:lnTo>
                  <a:lnTo>
                    <a:pt x="263" y="737"/>
                  </a:lnTo>
                  <a:lnTo>
                    <a:pt x="263" y="735"/>
                  </a:lnTo>
                  <a:lnTo>
                    <a:pt x="267" y="737"/>
                  </a:lnTo>
                  <a:lnTo>
                    <a:pt x="270" y="735"/>
                  </a:lnTo>
                  <a:lnTo>
                    <a:pt x="270" y="740"/>
                  </a:lnTo>
                  <a:lnTo>
                    <a:pt x="272" y="737"/>
                  </a:lnTo>
                  <a:lnTo>
                    <a:pt x="272" y="723"/>
                  </a:lnTo>
                  <a:lnTo>
                    <a:pt x="272" y="709"/>
                  </a:lnTo>
                  <a:lnTo>
                    <a:pt x="270" y="704"/>
                  </a:lnTo>
                  <a:lnTo>
                    <a:pt x="272" y="700"/>
                  </a:lnTo>
                  <a:lnTo>
                    <a:pt x="272" y="695"/>
                  </a:lnTo>
                  <a:lnTo>
                    <a:pt x="270" y="695"/>
                  </a:lnTo>
                  <a:lnTo>
                    <a:pt x="267" y="690"/>
                  </a:lnTo>
                  <a:lnTo>
                    <a:pt x="270" y="688"/>
                  </a:lnTo>
                  <a:lnTo>
                    <a:pt x="272" y="685"/>
                  </a:lnTo>
                  <a:lnTo>
                    <a:pt x="272" y="678"/>
                  </a:lnTo>
                  <a:lnTo>
                    <a:pt x="270" y="676"/>
                  </a:lnTo>
                  <a:lnTo>
                    <a:pt x="272" y="671"/>
                  </a:lnTo>
                  <a:lnTo>
                    <a:pt x="282" y="671"/>
                  </a:lnTo>
                  <a:lnTo>
                    <a:pt x="270" y="671"/>
                  </a:lnTo>
                  <a:lnTo>
                    <a:pt x="265" y="666"/>
                  </a:lnTo>
                  <a:lnTo>
                    <a:pt x="253" y="657"/>
                  </a:lnTo>
                  <a:lnTo>
                    <a:pt x="251" y="652"/>
                  </a:lnTo>
                  <a:lnTo>
                    <a:pt x="239" y="648"/>
                  </a:lnTo>
                  <a:lnTo>
                    <a:pt x="234" y="645"/>
                  </a:lnTo>
                  <a:lnTo>
                    <a:pt x="227" y="648"/>
                  </a:lnTo>
                  <a:lnTo>
                    <a:pt x="220" y="648"/>
                  </a:lnTo>
                  <a:lnTo>
                    <a:pt x="223" y="645"/>
                  </a:lnTo>
                  <a:lnTo>
                    <a:pt x="220" y="643"/>
                  </a:lnTo>
                  <a:lnTo>
                    <a:pt x="223" y="643"/>
                  </a:lnTo>
                  <a:lnTo>
                    <a:pt x="225" y="645"/>
                  </a:lnTo>
                  <a:lnTo>
                    <a:pt x="227" y="645"/>
                  </a:lnTo>
                  <a:lnTo>
                    <a:pt x="230" y="633"/>
                  </a:lnTo>
                  <a:lnTo>
                    <a:pt x="230" y="629"/>
                  </a:lnTo>
                  <a:lnTo>
                    <a:pt x="230" y="626"/>
                  </a:lnTo>
                  <a:lnTo>
                    <a:pt x="230" y="619"/>
                  </a:lnTo>
                  <a:lnTo>
                    <a:pt x="223" y="619"/>
                  </a:lnTo>
                  <a:lnTo>
                    <a:pt x="218" y="617"/>
                  </a:lnTo>
                  <a:lnTo>
                    <a:pt x="211" y="614"/>
                  </a:lnTo>
                  <a:lnTo>
                    <a:pt x="201" y="614"/>
                  </a:lnTo>
                  <a:lnTo>
                    <a:pt x="197" y="617"/>
                  </a:lnTo>
                  <a:lnTo>
                    <a:pt x="197" y="617"/>
                  </a:lnTo>
                  <a:lnTo>
                    <a:pt x="194" y="617"/>
                  </a:lnTo>
                  <a:lnTo>
                    <a:pt x="194" y="610"/>
                  </a:lnTo>
                  <a:lnTo>
                    <a:pt x="192" y="600"/>
                  </a:lnTo>
                  <a:lnTo>
                    <a:pt x="189" y="598"/>
                  </a:lnTo>
                  <a:lnTo>
                    <a:pt x="185" y="600"/>
                  </a:lnTo>
                  <a:lnTo>
                    <a:pt x="185" y="598"/>
                  </a:lnTo>
                  <a:lnTo>
                    <a:pt x="180" y="591"/>
                  </a:lnTo>
                  <a:lnTo>
                    <a:pt x="178" y="591"/>
                  </a:lnTo>
                  <a:lnTo>
                    <a:pt x="178" y="577"/>
                  </a:lnTo>
                  <a:lnTo>
                    <a:pt x="173" y="574"/>
                  </a:lnTo>
                  <a:lnTo>
                    <a:pt x="171" y="567"/>
                  </a:lnTo>
                  <a:lnTo>
                    <a:pt x="166" y="567"/>
                  </a:lnTo>
                  <a:lnTo>
                    <a:pt x="163" y="567"/>
                  </a:lnTo>
                  <a:lnTo>
                    <a:pt x="161" y="570"/>
                  </a:lnTo>
                  <a:lnTo>
                    <a:pt x="159" y="570"/>
                  </a:lnTo>
                  <a:lnTo>
                    <a:pt x="156" y="570"/>
                  </a:lnTo>
                  <a:lnTo>
                    <a:pt x="154" y="567"/>
                  </a:lnTo>
                  <a:lnTo>
                    <a:pt x="152" y="570"/>
                  </a:lnTo>
                  <a:lnTo>
                    <a:pt x="154" y="574"/>
                  </a:lnTo>
                  <a:lnTo>
                    <a:pt x="135" y="574"/>
                  </a:lnTo>
                  <a:lnTo>
                    <a:pt x="130" y="572"/>
                  </a:lnTo>
                  <a:lnTo>
                    <a:pt x="109" y="567"/>
                  </a:lnTo>
                  <a:lnTo>
                    <a:pt x="109" y="563"/>
                  </a:lnTo>
                  <a:lnTo>
                    <a:pt x="107" y="563"/>
                  </a:lnTo>
                  <a:lnTo>
                    <a:pt x="107" y="558"/>
                  </a:lnTo>
                  <a:lnTo>
                    <a:pt x="102" y="553"/>
                  </a:lnTo>
                  <a:lnTo>
                    <a:pt x="104" y="553"/>
                  </a:lnTo>
                  <a:lnTo>
                    <a:pt x="102" y="548"/>
                  </a:lnTo>
                  <a:lnTo>
                    <a:pt x="97" y="546"/>
                  </a:lnTo>
                  <a:lnTo>
                    <a:pt x="95" y="541"/>
                  </a:lnTo>
                  <a:lnTo>
                    <a:pt x="93" y="541"/>
                  </a:lnTo>
                  <a:lnTo>
                    <a:pt x="90" y="539"/>
                  </a:lnTo>
                  <a:lnTo>
                    <a:pt x="81" y="541"/>
                  </a:lnTo>
                  <a:lnTo>
                    <a:pt x="78" y="532"/>
                  </a:lnTo>
                  <a:lnTo>
                    <a:pt x="74" y="532"/>
                  </a:lnTo>
                  <a:lnTo>
                    <a:pt x="69" y="527"/>
                  </a:lnTo>
                  <a:lnTo>
                    <a:pt x="71" y="520"/>
                  </a:lnTo>
                  <a:lnTo>
                    <a:pt x="74" y="522"/>
                  </a:lnTo>
                  <a:lnTo>
                    <a:pt x="76" y="518"/>
                  </a:lnTo>
                  <a:lnTo>
                    <a:pt x="86" y="520"/>
                  </a:lnTo>
                  <a:lnTo>
                    <a:pt x="95" y="525"/>
                  </a:lnTo>
                  <a:lnTo>
                    <a:pt x="95" y="522"/>
                  </a:lnTo>
                  <a:lnTo>
                    <a:pt x="88" y="518"/>
                  </a:lnTo>
                  <a:lnTo>
                    <a:pt x="86" y="518"/>
                  </a:lnTo>
                  <a:lnTo>
                    <a:pt x="86" y="508"/>
                  </a:lnTo>
                  <a:lnTo>
                    <a:pt x="81" y="508"/>
                  </a:lnTo>
                  <a:lnTo>
                    <a:pt x="69" y="508"/>
                  </a:lnTo>
                  <a:lnTo>
                    <a:pt x="64" y="513"/>
                  </a:lnTo>
                  <a:lnTo>
                    <a:pt x="57" y="513"/>
                  </a:lnTo>
                  <a:lnTo>
                    <a:pt x="55" y="511"/>
                  </a:lnTo>
                  <a:lnTo>
                    <a:pt x="57" y="508"/>
                  </a:lnTo>
                  <a:lnTo>
                    <a:pt x="57" y="503"/>
                  </a:lnTo>
                  <a:lnTo>
                    <a:pt x="52" y="506"/>
                  </a:lnTo>
                  <a:lnTo>
                    <a:pt x="52" y="501"/>
                  </a:lnTo>
                  <a:lnTo>
                    <a:pt x="48" y="503"/>
                  </a:lnTo>
                  <a:lnTo>
                    <a:pt x="34" y="499"/>
                  </a:lnTo>
                  <a:lnTo>
                    <a:pt x="29" y="508"/>
                  </a:lnTo>
                  <a:lnTo>
                    <a:pt x="26" y="508"/>
                  </a:lnTo>
                  <a:lnTo>
                    <a:pt x="24" y="513"/>
                  </a:lnTo>
                  <a:lnTo>
                    <a:pt x="22" y="513"/>
                  </a:lnTo>
                  <a:lnTo>
                    <a:pt x="17" y="513"/>
                  </a:lnTo>
                  <a:lnTo>
                    <a:pt x="17" y="503"/>
                  </a:lnTo>
                  <a:lnTo>
                    <a:pt x="5" y="503"/>
                  </a:lnTo>
                  <a:lnTo>
                    <a:pt x="0" y="506"/>
                  </a:lnTo>
                  <a:lnTo>
                    <a:pt x="0" y="506"/>
                  </a:lnTo>
                  <a:lnTo>
                    <a:pt x="0" y="501"/>
                  </a:lnTo>
                  <a:lnTo>
                    <a:pt x="5" y="496"/>
                  </a:lnTo>
                  <a:lnTo>
                    <a:pt x="5" y="492"/>
                  </a:lnTo>
                  <a:lnTo>
                    <a:pt x="10" y="489"/>
                  </a:lnTo>
                  <a:lnTo>
                    <a:pt x="12" y="487"/>
                  </a:lnTo>
                  <a:lnTo>
                    <a:pt x="10" y="485"/>
                  </a:lnTo>
                  <a:lnTo>
                    <a:pt x="15" y="480"/>
                  </a:lnTo>
                  <a:lnTo>
                    <a:pt x="15" y="475"/>
                  </a:lnTo>
                  <a:lnTo>
                    <a:pt x="19" y="475"/>
                  </a:lnTo>
                  <a:lnTo>
                    <a:pt x="26" y="475"/>
                  </a:lnTo>
                  <a:lnTo>
                    <a:pt x="29" y="466"/>
                  </a:lnTo>
                  <a:lnTo>
                    <a:pt x="26" y="461"/>
                  </a:lnTo>
                  <a:lnTo>
                    <a:pt x="26" y="459"/>
                  </a:lnTo>
                  <a:lnTo>
                    <a:pt x="22" y="456"/>
                  </a:lnTo>
                  <a:lnTo>
                    <a:pt x="19" y="449"/>
                  </a:lnTo>
                  <a:lnTo>
                    <a:pt x="15" y="454"/>
                  </a:lnTo>
                  <a:lnTo>
                    <a:pt x="15" y="452"/>
                  </a:lnTo>
                  <a:lnTo>
                    <a:pt x="15" y="442"/>
                  </a:lnTo>
                  <a:lnTo>
                    <a:pt x="17" y="437"/>
                  </a:lnTo>
                  <a:lnTo>
                    <a:pt x="15" y="433"/>
                  </a:lnTo>
                  <a:lnTo>
                    <a:pt x="19" y="430"/>
                  </a:lnTo>
                  <a:lnTo>
                    <a:pt x="24" y="433"/>
                  </a:lnTo>
                  <a:lnTo>
                    <a:pt x="26" y="428"/>
                  </a:lnTo>
                  <a:lnTo>
                    <a:pt x="29" y="428"/>
                  </a:lnTo>
                  <a:lnTo>
                    <a:pt x="31" y="423"/>
                  </a:lnTo>
                  <a:lnTo>
                    <a:pt x="41" y="423"/>
                  </a:lnTo>
                  <a:lnTo>
                    <a:pt x="41" y="423"/>
                  </a:lnTo>
                  <a:lnTo>
                    <a:pt x="41" y="426"/>
                  </a:lnTo>
                  <a:lnTo>
                    <a:pt x="50" y="430"/>
                  </a:lnTo>
                  <a:lnTo>
                    <a:pt x="55" y="430"/>
                  </a:lnTo>
                  <a:lnTo>
                    <a:pt x="57" y="426"/>
                  </a:lnTo>
                  <a:lnTo>
                    <a:pt x="55" y="423"/>
                  </a:lnTo>
                  <a:lnTo>
                    <a:pt x="57" y="421"/>
                  </a:lnTo>
                  <a:lnTo>
                    <a:pt x="57" y="423"/>
                  </a:lnTo>
                  <a:lnTo>
                    <a:pt x="62" y="423"/>
                  </a:lnTo>
                  <a:lnTo>
                    <a:pt x="62" y="414"/>
                  </a:lnTo>
                  <a:lnTo>
                    <a:pt x="62" y="411"/>
                  </a:lnTo>
                  <a:lnTo>
                    <a:pt x="64" y="402"/>
                  </a:lnTo>
                  <a:lnTo>
                    <a:pt x="64" y="404"/>
                  </a:lnTo>
                  <a:lnTo>
                    <a:pt x="67" y="404"/>
                  </a:lnTo>
                  <a:lnTo>
                    <a:pt x="67" y="409"/>
                  </a:lnTo>
                  <a:lnTo>
                    <a:pt x="71" y="409"/>
                  </a:lnTo>
                  <a:lnTo>
                    <a:pt x="76" y="411"/>
                  </a:lnTo>
                  <a:lnTo>
                    <a:pt x="78" y="407"/>
                  </a:lnTo>
                  <a:lnTo>
                    <a:pt x="78" y="400"/>
                  </a:lnTo>
                  <a:lnTo>
                    <a:pt x="78" y="395"/>
                  </a:lnTo>
                  <a:lnTo>
                    <a:pt x="74" y="390"/>
                  </a:lnTo>
                  <a:lnTo>
                    <a:pt x="74" y="390"/>
                  </a:lnTo>
                  <a:lnTo>
                    <a:pt x="83" y="390"/>
                  </a:lnTo>
                  <a:lnTo>
                    <a:pt x="86" y="385"/>
                  </a:lnTo>
                  <a:lnTo>
                    <a:pt x="81" y="376"/>
                  </a:lnTo>
                  <a:lnTo>
                    <a:pt x="86" y="371"/>
                  </a:lnTo>
                  <a:lnTo>
                    <a:pt x="83" y="364"/>
                  </a:lnTo>
                  <a:lnTo>
                    <a:pt x="86" y="369"/>
                  </a:lnTo>
                  <a:lnTo>
                    <a:pt x="86" y="366"/>
                  </a:lnTo>
                  <a:lnTo>
                    <a:pt x="95" y="366"/>
                  </a:lnTo>
                  <a:lnTo>
                    <a:pt x="97" y="366"/>
                  </a:lnTo>
                  <a:lnTo>
                    <a:pt x="97" y="364"/>
                  </a:lnTo>
                  <a:lnTo>
                    <a:pt x="100" y="364"/>
                  </a:lnTo>
                  <a:lnTo>
                    <a:pt x="100" y="364"/>
                  </a:lnTo>
                  <a:lnTo>
                    <a:pt x="100" y="362"/>
                  </a:lnTo>
                  <a:lnTo>
                    <a:pt x="104" y="362"/>
                  </a:lnTo>
                  <a:lnTo>
                    <a:pt x="104" y="359"/>
                  </a:lnTo>
                  <a:lnTo>
                    <a:pt x="104" y="352"/>
                  </a:lnTo>
                  <a:lnTo>
                    <a:pt x="104" y="352"/>
                  </a:lnTo>
                  <a:lnTo>
                    <a:pt x="109" y="355"/>
                  </a:lnTo>
                  <a:lnTo>
                    <a:pt x="109" y="352"/>
                  </a:lnTo>
                  <a:lnTo>
                    <a:pt x="116" y="352"/>
                  </a:lnTo>
                  <a:lnTo>
                    <a:pt x="119" y="345"/>
                  </a:lnTo>
                  <a:lnTo>
                    <a:pt x="128" y="343"/>
                  </a:lnTo>
                  <a:lnTo>
                    <a:pt x="130" y="343"/>
                  </a:lnTo>
                  <a:lnTo>
                    <a:pt x="130" y="343"/>
                  </a:lnTo>
                  <a:lnTo>
                    <a:pt x="133" y="341"/>
                  </a:lnTo>
                  <a:lnTo>
                    <a:pt x="133" y="341"/>
                  </a:lnTo>
                  <a:lnTo>
                    <a:pt x="140" y="352"/>
                  </a:lnTo>
                  <a:lnTo>
                    <a:pt x="142" y="352"/>
                  </a:lnTo>
                  <a:lnTo>
                    <a:pt x="147" y="352"/>
                  </a:lnTo>
                  <a:lnTo>
                    <a:pt x="154" y="352"/>
                  </a:lnTo>
                  <a:lnTo>
                    <a:pt x="161" y="345"/>
                  </a:lnTo>
                  <a:lnTo>
                    <a:pt x="166" y="348"/>
                  </a:lnTo>
                  <a:lnTo>
                    <a:pt x="166" y="345"/>
                  </a:lnTo>
                  <a:lnTo>
                    <a:pt x="180" y="338"/>
                  </a:lnTo>
                  <a:lnTo>
                    <a:pt x="178" y="331"/>
                  </a:lnTo>
                  <a:lnTo>
                    <a:pt x="185" y="333"/>
                  </a:lnTo>
                  <a:lnTo>
                    <a:pt x="189" y="333"/>
                  </a:lnTo>
                  <a:lnTo>
                    <a:pt x="194" y="324"/>
                  </a:lnTo>
                  <a:lnTo>
                    <a:pt x="192" y="324"/>
                  </a:lnTo>
                  <a:lnTo>
                    <a:pt x="194" y="322"/>
                  </a:lnTo>
                  <a:lnTo>
                    <a:pt x="194" y="324"/>
                  </a:lnTo>
                  <a:lnTo>
                    <a:pt x="199" y="324"/>
                  </a:lnTo>
                  <a:lnTo>
                    <a:pt x="204" y="319"/>
                  </a:lnTo>
                  <a:lnTo>
                    <a:pt x="218" y="305"/>
                  </a:lnTo>
                  <a:lnTo>
                    <a:pt x="220" y="307"/>
                  </a:lnTo>
                  <a:lnTo>
                    <a:pt x="218" y="310"/>
                  </a:lnTo>
                  <a:lnTo>
                    <a:pt x="215" y="322"/>
                  </a:lnTo>
                  <a:lnTo>
                    <a:pt x="225" y="319"/>
                  </a:lnTo>
                  <a:lnTo>
                    <a:pt x="230" y="322"/>
                  </a:lnTo>
                  <a:lnTo>
                    <a:pt x="234" y="326"/>
                  </a:lnTo>
                  <a:lnTo>
                    <a:pt x="237" y="326"/>
                  </a:lnTo>
                  <a:lnTo>
                    <a:pt x="249" y="324"/>
                  </a:lnTo>
                  <a:lnTo>
                    <a:pt x="265" y="326"/>
                  </a:lnTo>
                  <a:lnTo>
                    <a:pt x="270" y="329"/>
                  </a:lnTo>
                  <a:lnTo>
                    <a:pt x="272" y="324"/>
                  </a:lnTo>
                  <a:lnTo>
                    <a:pt x="275" y="317"/>
                  </a:lnTo>
                  <a:lnTo>
                    <a:pt x="277" y="319"/>
                  </a:lnTo>
                  <a:lnTo>
                    <a:pt x="282" y="312"/>
                  </a:lnTo>
                  <a:lnTo>
                    <a:pt x="282" y="315"/>
                  </a:lnTo>
                  <a:lnTo>
                    <a:pt x="282" y="322"/>
                  </a:lnTo>
                  <a:lnTo>
                    <a:pt x="284" y="322"/>
                  </a:lnTo>
                  <a:lnTo>
                    <a:pt x="286" y="317"/>
                  </a:lnTo>
                  <a:lnTo>
                    <a:pt x="291" y="317"/>
                  </a:lnTo>
                  <a:lnTo>
                    <a:pt x="301" y="307"/>
                  </a:lnTo>
                  <a:lnTo>
                    <a:pt x="305" y="300"/>
                  </a:lnTo>
                  <a:lnTo>
                    <a:pt x="310" y="296"/>
                  </a:lnTo>
                  <a:lnTo>
                    <a:pt x="312" y="296"/>
                  </a:lnTo>
                  <a:lnTo>
                    <a:pt x="319" y="291"/>
                  </a:lnTo>
                  <a:lnTo>
                    <a:pt x="322" y="291"/>
                  </a:lnTo>
                  <a:lnTo>
                    <a:pt x="324" y="298"/>
                  </a:lnTo>
                  <a:lnTo>
                    <a:pt x="326" y="296"/>
                  </a:lnTo>
                  <a:lnTo>
                    <a:pt x="329" y="296"/>
                  </a:lnTo>
                  <a:lnTo>
                    <a:pt x="334" y="310"/>
                  </a:lnTo>
                  <a:lnTo>
                    <a:pt x="331" y="317"/>
                  </a:lnTo>
                  <a:lnTo>
                    <a:pt x="334" y="319"/>
                  </a:lnTo>
                  <a:lnTo>
                    <a:pt x="334" y="319"/>
                  </a:lnTo>
                  <a:lnTo>
                    <a:pt x="350" y="319"/>
                  </a:lnTo>
                  <a:lnTo>
                    <a:pt x="352" y="310"/>
                  </a:lnTo>
                  <a:lnTo>
                    <a:pt x="355" y="307"/>
                  </a:lnTo>
                  <a:lnTo>
                    <a:pt x="352" y="300"/>
                  </a:lnTo>
                  <a:lnTo>
                    <a:pt x="360" y="296"/>
                  </a:lnTo>
                  <a:lnTo>
                    <a:pt x="364" y="291"/>
                  </a:lnTo>
                  <a:lnTo>
                    <a:pt x="371" y="291"/>
                  </a:lnTo>
                  <a:lnTo>
                    <a:pt x="386" y="289"/>
                  </a:lnTo>
                  <a:lnTo>
                    <a:pt x="390" y="289"/>
                  </a:lnTo>
                  <a:lnTo>
                    <a:pt x="388" y="291"/>
                  </a:lnTo>
                  <a:lnTo>
                    <a:pt x="397" y="289"/>
                  </a:lnTo>
                  <a:lnTo>
                    <a:pt x="400" y="286"/>
                  </a:lnTo>
                  <a:lnTo>
                    <a:pt x="404" y="286"/>
                  </a:lnTo>
                  <a:lnTo>
                    <a:pt x="409" y="284"/>
                  </a:lnTo>
                  <a:lnTo>
                    <a:pt x="409" y="277"/>
                  </a:lnTo>
                  <a:lnTo>
                    <a:pt x="414" y="277"/>
                  </a:lnTo>
                  <a:lnTo>
                    <a:pt x="414" y="277"/>
                  </a:lnTo>
                  <a:lnTo>
                    <a:pt x="416" y="277"/>
                  </a:lnTo>
                  <a:lnTo>
                    <a:pt x="419" y="274"/>
                  </a:lnTo>
                  <a:lnTo>
                    <a:pt x="421" y="272"/>
                  </a:lnTo>
                  <a:lnTo>
                    <a:pt x="421" y="263"/>
                  </a:lnTo>
                  <a:lnTo>
                    <a:pt x="421" y="258"/>
                  </a:lnTo>
                  <a:lnTo>
                    <a:pt x="419" y="258"/>
                  </a:lnTo>
                  <a:lnTo>
                    <a:pt x="419" y="258"/>
                  </a:lnTo>
                  <a:lnTo>
                    <a:pt x="419" y="258"/>
                  </a:lnTo>
                  <a:lnTo>
                    <a:pt x="426" y="258"/>
                  </a:lnTo>
                  <a:lnTo>
                    <a:pt x="426" y="260"/>
                  </a:lnTo>
                  <a:lnTo>
                    <a:pt x="433" y="260"/>
                  </a:lnTo>
                  <a:lnTo>
                    <a:pt x="433" y="263"/>
                  </a:lnTo>
                  <a:lnTo>
                    <a:pt x="445" y="265"/>
                  </a:lnTo>
                  <a:lnTo>
                    <a:pt x="447" y="265"/>
                  </a:lnTo>
                  <a:lnTo>
                    <a:pt x="447" y="263"/>
                  </a:lnTo>
                  <a:lnTo>
                    <a:pt x="447" y="260"/>
                  </a:lnTo>
                  <a:lnTo>
                    <a:pt x="447" y="260"/>
                  </a:lnTo>
                  <a:lnTo>
                    <a:pt x="447" y="258"/>
                  </a:lnTo>
                  <a:lnTo>
                    <a:pt x="447" y="258"/>
                  </a:lnTo>
                  <a:lnTo>
                    <a:pt x="449" y="251"/>
                  </a:lnTo>
                  <a:lnTo>
                    <a:pt x="447" y="244"/>
                  </a:lnTo>
                  <a:lnTo>
                    <a:pt x="442" y="244"/>
                  </a:lnTo>
                  <a:lnTo>
                    <a:pt x="442" y="229"/>
                  </a:lnTo>
                  <a:lnTo>
                    <a:pt x="452" y="229"/>
                  </a:lnTo>
                  <a:lnTo>
                    <a:pt x="449" y="227"/>
                  </a:lnTo>
                  <a:lnTo>
                    <a:pt x="454" y="227"/>
                  </a:lnTo>
                  <a:lnTo>
                    <a:pt x="456" y="222"/>
                  </a:lnTo>
                  <a:lnTo>
                    <a:pt x="461" y="222"/>
                  </a:lnTo>
                  <a:lnTo>
                    <a:pt x="464" y="220"/>
                  </a:lnTo>
                  <a:lnTo>
                    <a:pt x="471" y="218"/>
                  </a:lnTo>
                  <a:lnTo>
                    <a:pt x="475" y="225"/>
                  </a:lnTo>
                  <a:lnTo>
                    <a:pt x="480" y="227"/>
                  </a:lnTo>
                  <a:lnTo>
                    <a:pt x="480" y="222"/>
                  </a:lnTo>
                  <a:lnTo>
                    <a:pt x="482" y="222"/>
                  </a:lnTo>
                  <a:lnTo>
                    <a:pt x="482" y="220"/>
                  </a:lnTo>
                  <a:lnTo>
                    <a:pt x="494" y="229"/>
                  </a:lnTo>
                  <a:lnTo>
                    <a:pt x="504" y="232"/>
                  </a:lnTo>
                  <a:lnTo>
                    <a:pt x="504" y="234"/>
                  </a:lnTo>
                  <a:lnTo>
                    <a:pt x="508" y="234"/>
                  </a:lnTo>
                  <a:lnTo>
                    <a:pt x="508" y="239"/>
                  </a:lnTo>
                  <a:lnTo>
                    <a:pt x="508" y="239"/>
                  </a:lnTo>
                  <a:lnTo>
                    <a:pt x="523" y="239"/>
                  </a:lnTo>
                  <a:lnTo>
                    <a:pt x="537" y="241"/>
                  </a:lnTo>
                  <a:lnTo>
                    <a:pt x="537" y="244"/>
                  </a:lnTo>
                  <a:lnTo>
                    <a:pt x="541" y="246"/>
                  </a:lnTo>
                  <a:lnTo>
                    <a:pt x="551" y="248"/>
                  </a:lnTo>
                  <a:lnTo>
                    <a:pt x="553" y="248"/>
                  </a:lnTo>
                  <a:lnTo>
                    <a:pt x="556" y="248"/>
                  </a:lnTo>
                  <a:lnTo>
                    <a:pt x="570" y="248"/>
                  </a:lnTo>
                  <a:lnTo>
                    <a:pt x="572" y="246"/>
                  </a:lnTo>
                  <a:lnTo>
                    <a:pt x="582" y="248"/>
                  </a:lnTo>
                  <a:lnTo>
                    <a:pt x="584" y="244"/>
                  </a:lnTo>
                  <a:lnTo>
                    <a:pt x="582" y="239"/>
                  </a:lnTo>
                  <a:lnTo>
                    <a:pt x="591" y="244"/>
                  </a:lnTo>
                  <a:lnTo>
                    <a:pt x="591" y="244"/>
                  </a:lnTo>
                  <a:lnTo>
                    <a:pt x="593" y="251"/>
                  </a:lnTo>
                  <a:lnTo>
                    <a:pt x="596" y="248"/>
                  </a:lnTo>
                  <a:lnTo>
                    <a:pt x="601" y="253"/>
                  </a:lnTo>
                  <a:lnTo>
                    <a:pt x="601" y="248"/>
                  </a:lnTo>
                  <a:lnTo>
                    <a:pt x="605" y="251"/>
                  </a:lnTo>
                  <a:lnTo>
                    <a:pt x="605" y="246"/>
                  </a:lnTo>
                  <a:lnTo>
                    <a:pt x="619" y="258"/>
                  </a:lnTo>
                  <a:lnTo>
                    <a:pt x="624" y="258"/>
                  </a:lnTo>
                  <a:lnTo>
                    <a:pt x="624" y="263"/>
                  </a:lnTo>
                  <a:lnTo>
                    <a:pt x="627" y="263"/>
                  </a:lnTo>
                  <a:lnTo>
                    <a:pt x="631" y="253"/>
                  </a:lnTo>
                  <a:lnTo>
                    <a:pt x="634" y="253"/>
                  </a:lnTo>
                  <a:lnTo>
                    <a:pt x="638" y="251"/>
                  </a:lnTo>
                  <a:lnTo>
                    <a:pt x="638" y="248"/>
                  </a:lnTo>
                  <a:lnTo>
                    <a:pt x="643" y="239"/>
                  </a:lnTo>
                  <a:lnTo>
                    <a:pt x="643" y="241"/>
                  </a:lnTo>
                  <a:lnTo>
                    <a:pt x="648" y="237"/>
                  </a:lnTo>
                  <a:lnTo>
                    <a:pt x="655" y="244"/>
                  </a:lnTo>
                  <a:lnTo>
                    <a:pt x="660" y="244"/>
                  </a:lnTo>
                  <a:lnTo>
                    <a:pt x="662" y="244"/>
                  </a:lnTo>
                  <a:lnTo>
                    <a:pt x="662" y="241"/>
                  </a:lnTo>
                  <a:lnTo>
                    <a:pt x="667" y="244"/>
                  </a:lnTo>
                  <a:lnTo>
                    <a:pt x="671" y="244"/>
                  </a:lnTo>
                  <a:lnTo>
                    <a:pt x="669" y="239"/>
                  </a:lnTo>
                  <a:lnTo>
                    <a:pt x="681" y="244"/>
                  </a:lnTo>
                  <a:lnTo>
                    <a:pt x="681" y="239"/>
                  </a:lnTo>
                  <a:lnTo>
                    <a:pt x="683" y="239"/>
                  </a:lnTo>
                  <a:lnTo>
                    <a:pt x="686" y="239"/>
                  </a:lnTo>
                  <a:lnTo>
                    <a:pt x="690" y="239"/>
                  </a:lnTo>
                  <a:lnTo>
                    <a:pt x="690" y="241"/>
                  </a:lnTo>
                  <a:lnTo>
                    <a:pt x="695" y="244"/>
                  </a:lnTo>
                  <a:lnTo>
                    <a:pt x="695" y="244"/>
                  </a:lnTo>
                  <a:lnTo>
                    <a:pt x="697" y="246"/>
                  </a:lnTo>
                  <a:lnTo>
                    <a:pt x="697" y="251"/>
                  </a:lnTo>
                  <a:lnTo>
                    <a:pt x="700" y="248"/>
                  </a:lnTo>
                  <a:lnTo>
                    <a:pt x="702" y="248"/>
                  </a:lnTo>
                  <a:lnTo>
                    <a:pt x="700" y="246"/>
                  </a:lnTo>
                  <a:lnTo>
                    <a:pt x="702" y="246"/>
                  </a:lnTo>
                  <a:lnTo>
                    <a:pt x="704" y="248"/>
                  </a:lnTo>
                  <a:lnTo>
                    <a:pt x="702" y="248"/>
                  </a:lnTo>
                  <a:lnTo>
                    <a:pt x="702" y="251"/>
                  </a:lnTo>
                  <a:lnTo>
                    <a:pt x="707" y="248"/>
                  </a:lnTo>
                  <a:lnTo>
                    <a:pt x="709" y="248"/>
                  </a:lnTo>
                  <a:lnTo>
                    <a:pt x="714" y="239"/>
                  </a:lnTo>
                  <a:lnTo>
                    <a:pt x="714" y="239"/>
                  </a:lnTo>
                  <a:lnTo>
                    <a:pt x="714" y="234"/>
                  </a:lnTo>
                  <a:lnTo>
                    <a:pt x="714" y="234"/>
                  </a:lnTo>
                  <a:lnTo>
                    <a:pt x="714" y="232"/>
                  </a:lnTo>
                  <a:lnTo>
                    <a:pt x="712" y="229"/>
                  </a:lnTo>
                  <a:lnTo>
                    <a:pt x="714" y="229"/>
                  </a:lnTo>
                  <a:lnTo>
                    <a:pt x="714" y="220"/>
                  </a:lnTo>
                  <a:lnTo>
                    <a:pt x="719" y="222"/>
                  </a:lnTo>
                  <a:lnTo>
                    <a:pt x="721" y="208"/>
                  </a:lnTo>
                  <a:lnTo>
                    <a:pt x="721" y="204"/>
                  </a:lnTo>
                  <a:lnTo>
                    <a:pt x="723" y="204"/>
                  </a:lnTo>
                  <a:lnTo>
                    <a:pt x="723" y="201"/>
                  </a:lnTo>
                  <a:lnTo>
                    <a:pt x="721" y="196"/>
                  </a:lnTo>
                  <a:lnTo>
                    <a:pt x="719" y="196"/>
                  </a:lnTo>
                  <a:lnTo>
                    <a:pt x="719" y="192"/>
                  </a:lnTo>
                  <a:lnTo>
                    <a:pt x="714" y="187"/>
                  </a:lnTo>
                  <a:lnTo>
                    <a:pt x="714" y="185"/>
                  </a:lnTo>
                  <a:lnTo>
                    <a:pt x="719" y="182"/>
                  </a:lnTo>
                  <a:lnTo>
                    <a:pt x="721" y="185"/>
                  </a:lnTo>
                  <a:lnTo>
                    <a:pt x="723" y="182"/>
                  </a:lnTo>
                  <a:lnTo>
                    <a:pt x="721" y="180"/>
                  </a:lnTo>
                  <a:lnTo>
                    <a:pt x="721" y="178"/>
                  </a:lnTo>
                  <a:lnTo>
                    <a:pt x="719" y="173"/>
                  </a:lnTo>
                  <a:lnTo>
                    <a:pt x="719" y="170"/>
                  </a:lnTo>
                  <a:lnTo>
                    <a:pt x="721" y="170"/>
                  </a:lnTo>
                  <a:lnTo>
                    <a:pt x="721" y="168"/>
                  </a:lnTo>
                  <a:lnTo>
                    <a:pt x="719" y="166"/>
                  </a:lnTo>
                  <a:lnTo>
                    <a:pt x="719" y="166"/>
                  </a:lnTo>
                  <a:lnTo>
                    <a:pt x="716" y="161"/>
                  </a:lnTo>
                  <a:lnTo>
                    <a:pt x="716" y="161"/>
                  </a:lnTo>
                  <a:lnTo>
                    <a:pt x="719" y="159"/>
                  </a:lnTo>
                  <a:lnTo>
                    <a:pt x="723" y="159"/>
                  </a:lnTo>
                  <a:lnTo>
                    <a:pt x="723" y="156"/>
                  </a:lnTo>
                  <a:lnTo>
                    <a:pt x="728" y="154"/>
                  </a:lnTo>
                  <a:lnTo>
                    <a:pt x="738" y="166"/>
                  </a:lnTo>
                  <a:lnTo>
                    <a:pt x="752" y="175"/>
                  </a:lnTo>
                  <a:lnTo>
                    <a:pt x="754" y="170"/>
                  </a:lnTo>
                  <a:lnTo>
                    <a:pt x="756" y="173"/>
                  </a:lnTo>
                  <a:lnTo>
                    <a:pt x="754" y="170"/>
                  </a:lnTo>
                  <a:lnTo>
                    <a:pt x="756" y="166"/>
                  </a:lnTo>
                  <a:lnTo>
                    <a:pt x="756" y="166"/>
                  </a:lnTo>
                  <a:lnTo>
                    <a:pt x="752" y="166"/>
                  </a:lnTo>
                  <a:lnTo>
                    <a:pt x="749" y="163"/>
                  </a:lnTo>
                  <a:lnTo>
                    <a:pt x="754" y="159"/>
                  </a:lnTo>
                  <a:lnTo>
                    <a:pt x="756" y="161"/>
                  </a:lnTo>
                  <a:lnTo>
                    <a:pt x="759" y="159"/>
                  </a:lnTo>
                  <a:lnTo>
                    <a:pt x="756" y="156"/>
                  </a:lnTo>
                  <a:lnTo>
                    <a:pt x="756" y="156"/>
                  </a:lnTo>
                  <a:lnTo>
                    <a:pt x="761" y="156"/>
                  </a:lnTo>
                  <a:lnTo>
                    <a:pt x="761" y="140"/>
                  </a:lnTo>
                  <a:lnTo>
                    <a:pt x="771" y="149"/>
                  </a:lnTo>
                  <a:lnTo>
                    <a:pt x="780" y="149"/>
                  </a:lnTo>
                  <a:lnTo>
                    <a:pt x="780" y="142"/>
                  </a:lnTo>
                  <a:lnTo>
                    <a:pt x="787" y="147"/>
                  </a:lnTo>
                  <a:lnTo>
                    <a:pt x="794" y="149"/>
                  </a:lnTo>
                  <a:lnTo>
                    <a:pt x="794" y="137"/>
                  </a:lnTo>
                  <a:lnTo>
                    <a:pt x="797" y="135"/>
                  </a:lnTo>
                  <a:lnTo>
                    <a:pt x="797" y="130"/>
                  </a:lnTo>
                  <a:lnTo>
                    <a:pt x="799" y="128"/>
                  </a:lnTo>
                  <a:lnTo>
                    <a:pt x="794" y="126"/>
                  </a:lnTo>
                  <a:lnTo>
                    <a:pt x="797" y="126"/>
                  </a:lnTo>
                  <a:lnTo>
                    <a:pt x="799" y="116"/>
                  </a:lnTo>
                  <a:lnTo>
                    <a:pt x="790" y="95"/>
                  </a:lnTo>
                  <a:lnTo>
                    <a:pt x="804" y="93"/>
                  </a:lnTo>
                  <a:lnTo>
                    <a:pt x="801" y="81"/>
                  </a:lnTo>
                  <a:lnTo>
                    <a:pt x="813" y="88"/>
                  </a:lnTo>
                  <a:lnTo>
                    <a:pt x="813" y="88"/>
                  </a:lnTo>
                  <a:lnTo>
                    <a:pt x="813" y="95"/>
                  </a:lnTo>
                  <a:lnTo>
                    <a:pt x="818" y="95"/>
                  </a:lnTo>
                  <a:lnTo>
                    <a:pt x="818" y="97"/>
                  </a:lnTo>
                  <a:lnTo>
                    <a:pt x="820" y="102"/>
                  </a:lnTo>
                  <a:lnTo>
                    <a:pt x="823" y="95"/>
                  </a:lnTo>
                  <a:lnTo>
                    <a:pt x="823" y="95"/>
                  </a:lnTo>
                  <a:lnTo>
                    <a:pt x="827" y="85"/>
                  </a:lnTo>
                  <a:lnTo>
                    <a:pt x="839" y="85"/>
                  </a:lnTo>
                  <a:lnTo>
                    <a:pt x="837" y="85"/>
                  </a:lnTo>
                  <a:lnTo>
                    <a:pt x="839" y="90"/>
                  </a:lnTo>
                  <a:lnTo>
                    <a:pt x="841" y="100"/>
                  </a:lnTo>
                  <a:lnTo>
                    <a:pt x="841" y="100"/>
                  </a:lnTo>
                  <a:lnTo>
                    <a:pt x="851" y="104"/>
                  </a:lnTo>
                  <a:lnTo>
                    <a:pt x="856" y="104"/>
                  </a:lnTo>
                  <a:lnTo>
                    <a:pt x="858" y="100"/>
                  </a:lnTo>
                  <a:lnTo>
                    <a:pt x="853" y="95"/>
                  </a:lnTo>
                  <a:lnTo>
                    <a:pt x="853" y="93"/>
                  </a:lnTo>
                  <a:lnTo>
                    <a:pt x="863" y="95"/>
                  </a:lnTo>
                  <a:lnTo>
                    <a:pt x="865" y="93"/>
                  </a:lnTo>
                  <a:lnTo>
                    <a:pt x="867" y="88"/>
                  </a:lnTo>
                  <a:lnTo>
                    <a:pt x="875" y="90"/>
                  </a:lnTo>
                  <a:lnTo>
                    <a:pt x="875" y="90"/>
                  </a:lnTo>
                  <a:lnTo>
                    <a:pt x="875" y="90"/>
                  </a:lnTo>
                  <a:lnTo>
                    <a:pt x="875" y="93"/>
                  </a:lnTo>
                  <a:lnTo>
                    <a:pt x="875" y="97"/>
                  </a:lnTo>
                  <a:lnTo>
                    <a:pt x="872" y="100"/>
                  </a:lnTo>
                  <a:lnTo>
                    <a:pt x="877" y="104"/>
                  </a:lnTo>
                  <a:lnTo>
                    <a:pt x="875" y="104"/>
                  </a:lnTo>
                  <a:lnTo>
                    <a:pt x="872" y="107"/>
                  </a:lnTo>
                  <a:lnTo>
                    <a:pt x="870" y="111"/>
                  </a:lnTo>
                  <a:lnTo>
                    <a:pt x="872" y="114"/>
                  </a:lnTo>
                  <a:lnTo>
                    <a:pt x="872" y="123"/>
                  </a:lnTo>
                  <a:lnTo>
                    <a:pt x="877" y="130"/>
                  </a:lnTo>
                  <a:lnTo>
                    <a:pt x="879" y="130"/>
                  </a:lnTo>
                  <a:lnTo>
                    <a:pt x="879" y="126"/>
                  </a:lnTo>
                  <a:lnTo>
                    <a:pt x="882" y="128"/>
                  </a:lnTo>
                  <a:lnTo>
                    <a:pt x="884" y="128"/>
                  </a:lnTo>
                  <a:lnTo>
                    <a:pt x="884" y="128"/>
                  </a:lnTo>
                  <a:lnTo>
                    <a:pt x="886" y="128"/>
                  </a:lnTo>
                  <a:lnTo>
                    <a:pt x="884" y="130"/>
                  </a:lnTo>
                  <a:lnTo>
                    <a:pt x="884" y="130"/>
                  </a:lnTo>
                  <a:lnTo>
                    <a:pt x="889" y="133"/>
                  </a:lnTo>
                  <a:lnTo>
                    <a:pt x="891" y="137"/>
                  </a:lnTo>
                  <a:lnTo>
                    <a:pt x="893" y="133"/>
                  </a:lnTo>
                  <a:lnTo>
                    <a:pt x="893" y="128"/>
                  </a:lnTo>
                  <a:lnTo>
                    <a:pt x="898" y="123"/>
                  </a:lnTo>
                  <a:lnTo>
                    <a:pt x="898" y="128"/>
                  </a:lnTo>
                  <a:lnTo>
                    <a:pt x="903" y="128"/>
                  </a:lnTo>
                  <a:lnTo>
                    <a:pt x="905" y="128"/>
                  </a:lnTo>
                  <a:lnTo>
                    <a:pt x="908" y="123"/>
                  </a:lnTo>
                  <a:lnTo>
                    <a:pt x="912" y="123"/>
                  </a:lnTo>
                  <a:lnTo>
                    <a:pt x="912" y="128"/>
                  </a:lnTo>
                  <a:lnTo>
                    <a:pt x="917" y="130"/>
                  </a:lnTo>
                  <a:lnTo>
                    <a:pt x="917" y="126"/>
                  </a:lnTo>
                  <a:lnTo>
                    <a:pt x="919" y="123"/>
                  </a:lnTo>
                  <a:lnTo>
                    <a:pt x="931" y="128"/>
                  </a:lnTo>
                  <a:lnTo>
                    <a:pt x="936" y="128"/>
                  </a:lnTo>
                  <a:lnTo>
                    <a:pt x="936" y="126"/>
                  </a:lnTo>
                  <a:lnTo>
                    <a:pt x="945" y="133"/>
                  </a:lnTo>
                  <a:lnTo>
                    <a:pt x="945" y="133"/>
                  </a:lnTo>
                  <a:lnTo>
                    <a:pt x="948" y="133"/>
                  </a:lnTo>
                  <a:lnTo>
                    <a:pt x="948" y="133"/>
                  </a:lnTo>
                  <a:lnTo>
                    <a:pt x="945" y="121"/>
                  </a:lnTo>
                  <a:lnTo>
                    <a:pt x="953" y="118"/>
                  </a:lnTo>
                  <a:lnTo>
                    <a:pt x="953" y="118"/>
                  </a:lnTo>
                  <a:lnTo>
                    <a:pt x="962" y="118"/>
                  </a:lnTo>
                  <a:lnTo>
                    <a:pt x="967" y="116"/>
                  </a:lnTo>
                  <a:lnTo>
                    <a:pt x="969" y="118"/>
                  </a:lnTo>
                  <a:lnTo>
                    <a:pt x="976" y="97"/>
                  </a:lnTo>
                  <a:lnTo>
                    <a:pt x="976" y="95"/>
                  </a:lnTo>
                  <a:lnTo>
                    <a:pt x="995" y="100"/>
                  </a:lnTo>
                  <a:lnTo>
                    <a:pt x="995" y="97"/>
                  </a:lnTo>
                  <a:lnTo>
                    <a:pt x="1000" y="88"/>
                  </a:lnTo>
                  <a:lnTo>
                    <a:pt x="995" y="67"/>
                  </a:lnTo>
                  <a:lnTo>
                    <a:pt x="997" y="55"/>
                  </a:lnTo>
                  <a:lnTo>
                    <a:pt x="1030" y="67"/>
                  </a:lnTo>
                  <a:lnTo>
                    <a:pt x="1047" y="81"/>
                  </a:lnTo>
                  <a:lnTo>
                    <a:pt x="1064" y="69"/>
                  </a:lnTo>
                  <a:lnTo>
                    <a:pt x="1066" y="69"/>
                  </a:lnTo>
                  <a:lnTo>
                    <a:pt x="1071" y="67"/>
                  </a:lnTo>
                  <a:lnTo>
                    <a:pt x="1071" y="62"/>
                  </a:lnTo>
                  <a:lnTo>
                    <a:pt x="1071" y="59"/>
                  </a:lnTo>
                  <a:lnTo>
                    <a:pt x="1066" y="55"/>
                  </a:lnTo>
                  <a:lnTo>
                    <a:pt x="1066" y="50"/>
                  </a:lnTo>
                  <a:lnTo>
                    <a:pt x="1066" y="48"/>
                  </a:lnTo>
                  <a:lnTo>
                    <a:pt x="1078" y="45"/>
                  </a:lnTo>
                  <a:lnTo>
                    <a:pt x="1078" y="43"/>
                  </a:lnTo>
                  <a:lnTo>
                    <a:pt x="1085" y="41"/>
                  </a:lnTo>
                  <a:lnTo>
                    <a:pt x="1090" y="41"/>
                  </a:lnTo>
                  <a:lnTo>
                    <a:pt x="1094" y="41"/>
                  </a:lnTo>
                  <a:lnTo>
                    <a:pt x="1097" y="38"/>
                  </a:lnTo>
                  <a:lnTo>
                    <a:pt x="1097" y="43"/>
                  </a:lnTo>
                  <a:lnTo>
                    <a:pt x="1104" y="38"/>
                  </a:lnTo>
                  <a:lnTo>
                    <a:pt x="1108" y="36"/>
                  </a:lnTo>
                  <a:lnTo>
                    <a:pt x="1106" y="26"/>
                  </a:lnTo>
                  <a:lnTo>
                    <a:pt x="1108" y="26"/>
                  </a:lnTo>
                  <a:lnTo>
                    <a:pt x="1104" y="17"/>
                  </a:lnTo>
                  <a:lnTo>
                    <a:pt x="1101" y="17"/>
                  </a:lnTo>
                  <a:lnTo>
                    <a:pt x="1108" y="15"/>
                  </a:lnTo>
                  <a:lnTo>
                    <a:pt x="1108" y="15"/>
                  </a:lnTo>
                  <a:lnTo>
                    <a:pt x="1113" y="15"/>
                  </a:lnTo>
                  <a:lnTo>
                    <a:pt x="1113" y="15"/>
                  </a:lnTo>
                  <a:lnTo>
                    <a:pt x="1116" y="15"/>
                  </a:lnTo>
                  <a:lnTo>
                    <a:pt x="1118" y="15"/>
                  </a:lnTo>
                  <a:lnTo>
                    <a:pt x="1113" y="0"/>
                  </a:lnTo>
                  <a:lnTo>
                    <a:pt x="1118" y="0"/>
                  </a:lnTo>
                  <a:lnTo>
                    <a:pt x="1130" y="3"/>
                  </a:lnTo>
                  <a:lnTo>
                    <a:pt x="1127" y="5"/>
                  </a:lnTo>
                  <a:lnTo>
                    <a:pt x="1130" y="10"/>
                  </a:lnTo>
                  <a:lnTo>
                    <a:pt x="1127" y="12"/>
                  </a:lnTo>
                  <a:lnTo>
                    <a:pt x="1127" y="15"/>
                  </a:lnTo>
                  <a:lnTo>
                    <a:pt x="1132" y="15"/>
                  </a:lnTo>
                  <a:lnTo>
                    <a:pt x="1134" y="19"/>
                  </a:lnTo>
                  <a:lnTo>
                    <a:pt x="1134" y="15"/>
                  </a:lnTo>
                  <a:lnTo>
                    <a:pt x="1139" y="17"/>
                  </a:lnTo>
                  <a:lnTo>
                    <a:pt x="1141" y="26"/>
                  </a:lnTo>
                  <a:lnTo>
                    <a:pt x="1137" y="26"/>
                  </a:lnTo>
                  <a:lnTo>
                    <a:pt x="1141" y="29"/>
                  </a:lnTo>
                  <a:lnTo>
                    <a:pt x="1141" y="31"/>
                  </a:lnTo>
                  <a:lnTo>
                    <a:pt x="1146" y="31"/>
                  </a:lnTo>
                  <a:lnTo>
                    <a:pt x="1151" y="33"/>
                  </a:lnTo>
                  <a:lnTo>
                    <a:pt x="1151" y="29"/>
                  </a:lnTo>
                  <a:lnTo>
                    <a:pt x="1156" y="29"/>
                  </a:lnTo>
                  <a:lnTo>
                    <a:pt x="1156" y="22"/>
                  </a:lnTo>
                  <a:lnTo>
                    <a:pt x="1158" y="19"/>
                  </a:lnTo>
                  <a:lnTo>
                    <a:pt x="1160" y="22"/>
                  </a:lnTo>
                  <a:lnTo>
                    <a:pt x="1158" y="24"/>
                  </a:lnTo>
                  <a:lnTo>
                    <a:pt x="1160" y="24"/>
                  </a:lnTo>
                  <a:lnTo>
                    <a:pt x="1163" y="24"/>
                  </a:lnTo>
                  <a:lnTo>
                    <a:pt x="1165" y="29"/>
                  </a:lnTo>
                  <a:lnTo>
                    <a:pt x="1170" y="29"/>
                  </a:lnTo>
                  <a:lnTo>
                    <a:pt x="1172" y="29"/>
                  </a:lnTo>
                  <a:lnTo>
                    <a:pt x="1179" y="24"/>
                  </a:lnTo>
                  <a:lnTo>
                    <a:pt x="1179" y="29"/>
                  </a:lnTo>
                  <a:lnTo>
                    <a:pt x="1177" y="31"/>
                  </a:lnTo>
                  <a:lnTo>
                    <a:pt x="1179" y="33"/>
                  </a:lnTo>
                  <a:lnTo>
                    <a:pt x="1184" y="48"/>
                  </a:lnTo>
                  <a:lnTo>
                    <a:pt x="1184" y="48"/>
                  </a:lnTo>
                  <a:lnTo>
                    <a:pt x="1186" y="48"/>
                  </a:lnTo>
                  <a:lnTo>
                    <a:pt x="1191" y="50"/>
                  </a:lnTo>
                  <a:lnTo>
                    <a:pt x="1191" y="57"/>
                  </a:lnTo>
                  <a:lnTo>
                    <a:pt x="1193" y="55"/>
                  </a:lnTo>
                  <a:lnTo>
                    <a:pt x="1196" y="55"/>
                  </a:lnTo>
                  <a:lnTo>
                    <a:pt x="1196" y="57"/>
                  </a:lnTo>
                  <a:lnTo>
                    <a:pt x="1193" y="62"/>
                  </a:lnTo>
                  <a:lnTo>
                    <a:pt x="1198" y="67"/>
                  </a:lnTo>
                  <a:lnTo>
                    <a:pt x="1196" y="71"/>
                  </a:lnTo>
                  <a:lnTo>
                    <a:pt x="1201" y="67"/>
                  </a:lnTo>
                  <a:lnTo>
                    <a:pt x="1203" y="69"/>
                  </a:lnTo>
                  <a:lnTo>
                    <a:pt x="1208" y="67"/>
                  </a:lnTo>
                  <a:lnTo>
                    <a:pt x="1212" y="67"/>
                  </a:lnTo>
                  <a:lnTo>
                    <a:pt x="1212" y="67"/>
                  </a:lnTo>
                  <a:lnTo>
                    <a:pt x="1215" y="76"/>
                  </a:lnTo>
                  <a:lnTo>
                    <a:pt x="1219" y="78"/>
                  </a:lnTo>
                  <a:lnTo>
                    <a:pt x="1217" y="81"/>
                  </a:lnTo>
                  <a:lnTo>
                    <a:pt x="1222" y="81"/>
                  </a:lnTo>
                  <a:lnTo>
                    <a:pt x="1231" y="90"/>
                  </a:lnTo>
                  <a:lnTo>
                    <a:pt x="1227" y="93"/>
                  </a:lnTo>
                  <a:lnTo>
                    <a:pt x="1227" y="95"/>
                  </a:lnTo>
                  <a:lnTo>
                    <a:pt x="1231" y="93"/>
                  </a:lnTo>
                  <a:lnTo>
                    <a:pt x="1229" y="97"/>
                  </a:lnTo>
                  <a:lnTo>
                    <a:pt x="1231" y="111"/>
                  </a:lnTo>
                  <a:lnTo>
                    <a:pt x="1231" y="114"/>
                  </a:lnTo>
                  <a:lnTo>
                    <a:pt x="1234" y="116"/>
                  </a:lnTo>
                  <a:lnTo>
                    <a:pt x="1241" y="114"/>
                  </a:lnTo>
                  <a:lnTo>
                    <a:pt x="1241" y="118"/>
                  </a:lnTo>
                  <a:lnTo>
                    <a:pt x="1243" y="118"/>
                  </a:lnTo>
                  <a:lnTo>
                    <a:pt x="1243" y="118"/>
                  </a:lnTo>
                  <a:lnTo>
                    <a:pt x="1248" y="118"/>
                  </a:lnTo>
                  <a:lnTo>
                    <a:pt x="1253" y="118"/>
                  </a:lnTo>
                  <a:lnTo>
                    <a:pt x="1257" y="123"/>
                  </a:lnTo>
                  <a:lnTo>
                    <a:pt x="1255" y="126"/>
                  </a:lnTo>
                  <a:lnTo>
                    <a:pt x="1257" y="126"/>
                  </a:lnTo>
                  <a:lnTo>
                    <a:pt x="1257" y="128"/>
                  </a:lnTo>
                  <a:lnTo>
                    <a:pt x="1260" y="128"/>
                  </a:lnTo>
                  <a:lnTo>
                    <a:pt x="1260" y="133"/>
                  </a:lnTo>
                  <a:lnTo>
                    <a:pt x="1257" y="133"/>
                  </a:lnTo>
                  <a:lnTo>
                    <a:pt x="1257" y="135"/>
                  </a:lnTo>
                  <a:lnTo>
                    <a:pt x="1255" y="135"/>
                  </a:lnTo>
                  <a:lnTo>
                    <a:pt x="1255" y="140"/>
                  </a:lnTo>
                  <a:lnTo>
                    <a:pt x="1250" y="137"/>
                  </a:lnTo>
                  <a:lnTo>
                    <a:pt x="1250" y="142"/>
                  </a:lnTo>
                  <a:lnTo>
                    <a:pt x="1241" y="142"/>
                  </a:lnTo>
                  <a:lnTo>
                    <a:pt x="1236" y="144"/>
                  </a:lnTo>
                  <a:lnTo>
                    <a:pt x="1236" y="152"/>
                  </a:lnTo>
                  <a:lnTo>
                    <a:pt x="1238" y="156"/>
                  </a:lnTo>
                  <a:lnTo>
                    <a:pt x="1241" y="156"/>
                  </a:lnTo>
                  <a:lnTo>
                    <a:pt x="1248" y="166"/>
                  </a:lnTo>
                  <a:lnTo>
                    <a:pt x="1248" y="170"/>
                  </a:lnTo>
                  <a:lnTo>
                    <a:pt x="1245" y="175"/>
                  </a:lnTo>
                  <a:lnTo>
                    <a:pt x="1245" y="178"/>
                  </a:lnTo>
                  <a:lnTo>
                    <a:pt x="1248" y="178"/>
                  </a:lnTo>
                  <a:lnTo>
                    <a:pt x="1253" y="182"/>
                  </a:lnTo>
                  <a:lnTo>
                    <a:pt x="1250" y="185"/>
                  </a:lnTo>
                  <a:lnTo>
                    <a:pt x="1250" y="187"/>
                  </a:lnTo>
                  <a:lnTo>
                    <a:pt x="1248" y="187"/>
                  </a:lnTo>
                  <a:lnTo>
                    <a:pt x="1245" y="187"/>
                  </a:lnTo>
                  <a:lnTo>
                    <a:pt x="1248" y="187"/>
                  </a:lnTo>
                  <a:lnTo>
                    <a:pt x="1248" y="192"/>
                  </a:lnTo>
                  <a:lnTo>
                    <a:pt x="1245" y="194"/>
                  </a:lnTo>
                  <a:lnTo>
                    <a:pt x="1248" y="194"/>
                  </a:lnTo>
                  <a:lnTo>
                    <a:pt x="1245" y="201"/>
                  </a:lnTo>
                  <a:lnTo>
                    <a:pt x="1245" y="201"/>
                  </a:lnTo>
                  <a:lnTo>
                    <a:pt x="1245" y="206"/>
                  </a:lnTo>
                  <a:lnTo>
                    <a:pt x="1241" y="208"/>
                  </a:lnTo>
                  <a:lnTo>
                    <a:pt x="1241" y="215"/>
                  </a:lnTo>
                  <a:lnTo>
                    <a:pt x="1245" y="213"/>
                  </a:lnTo>
                  <a:lnTo>
                    <a:pt x="1245" y="215"/>
                  </a:lnTo>
                  <a:lnTo>
                    <a:pt x="1250" y="215"/>
                  </a:lnTo>
                  <a:lnTo>
                    <a:pt x="1250" y="215"/>
                  </a:lnTo>
                  <a:lnTo>
                    <a:pt x="1255" y="225"/>
                  </a:lnTo>
                  <a:lnTo>
                    <a:pt x="1255" y="229"/>
                  </a:lnTo>
                  <a:lnTo>
                    <a:pt x="1250" y="229"/>
                  </a:lnTo>
                  <a:lnTo>
                    <a:pt x="1250" y="234"/>
                  </a:lnTo>
                  <a:lnTo>
                    <a:pt x="1255" y="234"/>
                  </a:lnTo>
                  <a:lnTo>
                    <a:pt x="1253" y="239"/>
                  </a:lnTo>
                  <a:lnTo>
                    <a:pt x="1260" y="241"/>
                  </a:lnTo>
                  <a:lnTo>
                    <a:pt x="1250" y="263"/>
                  </a:lnTo>
                  <a:lnTo>
                    <a:pt x="1250" y="260"/>
                  </a:lnTo>
                  <a:lnTo>
                    <a:pt x="1248" y="263"/>
                  </a:lnTo>
                  <a:lnTo>
                    <a:pt x="1245" y="260"/>
                  </a:lnTo>
                  <a:lnTo>
                    <a:pt x="1245" y="263"/>
                  </a:lnTo>
                  <a:lnTo>
                    <a:pt x="1238" y="263"/>
                  </a:lnTo>
                  <a:lnTo>
                    <a:pt x="1238" y="270"/>
                  </a:lnTo>
                  <a:lnTo>
                    <a:pt x="1241" y="270"/>
                  </a:lnTo>
                  <a:lnTo>
                    <a:pt x="1241" y="272"/>
                  </a:lnTo>
                  <a:lnTo>
                    <a:pt x="1236" y="274"/>
                  </a:lnTo>
                  <a:lnTo>
                    <a:pt x="1241" y="279"/>
                  </a:lnTo>
                  <a:lnTo>
                    <a:pt x="1241" y="281"/>
                  </a:lnTo>
                  <a:lnTo>
                    <a:pt x="1236" y="281"/>
                  </a:lnTo>
                  <a:lnTo>
                    <a:pt x="1236" y="284"/>
                  </a:lnTo>
                  <a:lnTo>
                    <a:pt x="1234" y="284"/>
                  </a:lnTo>
                  <a:lnTo>
                    <a:pt x="1236" y="281"/>
                  </a:lnTo>
                  <a:lnTo>
                    <a:pt x="1234" y="281"/>
                  </a:lnTo>
                  <a:lnTo>
                    <a:pt x="1231" y="281"/>
                  </a:lnTo>
                  <a:lnTo>
                    <a:pt x="1229" y="281"/>
                  </a:lnTo>
                  <a:lnTo>
                    <a:pt x="1227" y="281"/>
                  </a:lnTo>
                  <a:lnTo>
                    <a:pt x="1224" y="279"/>
                  </a:lnTo>
                  <a:lnTo>
                    <a:pt x="1222" y="284"/>
                  </a:lnTo>
                  <a:lnTo>
                    <a:pt x="1212" y="291"/>
                  </a:lnTo>
                  <a:lnTo>
                    <a:pt x="1217" y="298"/>
                  </a:lnTo>
                  <a:lnTo>
                    <a:pt x="1222" y="305"/>
                  </a:lnTo>
                  <a:lnTo>
                    <a:pt x="1224" y="305"/>
                  </a:lnTo>
                  <a:lnTo>
                    <a:pt x="1229" y="310"/>
                  </a:lnTo>
                  <a:lnTo>
                    <a:pt x="1227" y="310"/>
                  </a:lnTo>
                  <a:lnTo>
                    <a:pt x="1222" y="315"/>
                  </a:lnTo>
                  <a:lnTo>
                    <a:pt x="1224" y="324"/>
                  </a:lnTo>
                  <a:lnTo>
                    <a:pt x="1227" y="329"/>
                  </a:lnTo>
                  <a:lnTo>
                    <a:pt x="1229" y="331"/>
                  </a:lnTo>
                  <a:lnTo>
                    <a:pt x="1236" y="336"/>
                  </a:lnTo>
                  <a:lnTo>
                    <a:pt x="1241" y="338"/>
                  </a:lnTo>
                  <a:lnTo>
                    <a:pt x="1245" y="338"/>
                  </a:lnTo>
                  <a:lnTo>
                    <a:pt x="1250" y="329"/>
                  </a:lnTo>
                  <a:lnTo>
                    <a:pt x="1255" y="336"/>
                  </a:lnTo>
                  <a:lnTo>
                    <a:pt x="1262" y="341"/>
                  </a:lnTo>
                  <a:lnTo>
                    <a:pt x="1264" y="343"/>
                  </a:lnTo>
                  <a:lnTo>
                    <a:pt x="1264" y="343"/>
                  </a:lnTo>
                  <a:lnTo>
                    <a:pt x="1262" y="345"/>
                  </a:lnTo>
                  <a:lnTo>
                    <a:pt x="1260" y="345"/>
                  </a:lnTo>
                  <a:lnTo>
                    <a:pt x="1260" y="352"/>
                  </a:lnTo>
                  <a:lnTo>
                    <a:pt x="1262" y="355"/>
                  </a:lnTo>
                  <a:lnTo>
                    <a:pt x="1267" y="350"/>
                  </a:lnTo>
                  <a:lnTo>
                    <a:pt x="1269" y="352"/>
                  </a:lnTo>
                  <a:lnTo>
                    <a:pt x="1269" y="352"/>
                  </a:lnTo>
                  <a:lnTo>
                    <a:pt x="1271" y="359"/>
                  </a:lnTo>
                  <a:lnTo>
                    <a:pt x="1274" y="359"/>
                  </a:lnTo>
                  <a:lnTo>
                    <a:pt x="1274" y="362"/>
                  </a:lnTo>
                  <a:lnTo>
                    <a:pt x="1279" y="362"/>
                  </a:lnTo>
                  <a:lnTo>
                    <a:pt x="1281" y="366"/>
                  </a:lnTo>
                  <a:lnTo>
                    <a:pt x="1281" y="371"/>
                  </a:lnTo>
                  <a:lnTo>
                    <a:pt x="1279" y="371"/>
                  </a:lnTo>
                  <a:lnTo>
                    <a:pt x="1271" y="374"/>
                  </a:lnTo>
                  <a:lnTo>
                    <a:pt x="1271" y="376"/>
                  </a:lnTo>
                  <a:lnTo>
                    <a:pt x="1274" y="381"/>
                  </a:lnTo>
                  <a:lnTo>
                    <a:pt x="1274" y="385"/>
                  </a:lnTo>
                  <a:lnTo>
                    <a:pt x="1271" y="390"/>
                  </a:lnTo>
                  <a:lnTo>
                    <a:pt x="1274" y="392"/>
                  </a:lnTo>
                  <a:lnTo>
                    <a:pt x="1283" y="400"/>
                  </a:lnTo>
                  <a:lnTo>
                    <a:pt x="1283" y="402"/>
                  </a:lnTo>
                  <a:lnTo>
                    <a:pt x="1286" y="404"/>
                  </a:lnTo>
                  <a:lnTo>
                    <a:pt x="1288" y="400"/>
                  </a:lnTo>
                  <a:lnTo>
                    <a:pt x="1288" y="400"/>
                  </a:lnTo>
                  <a:lnTo>
                    <a:pt x="1288" y="404"/>
                  </a:lnTo>
                  <a:lnTo>
                    <a:pt x="1290" y="404"/>
                  </a:lnTo>
                  <a:lnTo>
                    <a:pt x="1293" y="404"/>
                  </a:lnTo>
                  <a:lnTo>
                    <a:pt x="1293" y="404"/>
                  </a:lnTo>
                  <a:lnTo>
                    <a:pt x="1293" y="400"/>
                  </a:lnTo>
                  <a:lnTo>
                    <a:pt x="1302" y="402"/>
                  </a:lnTo>
                  <a:lnTo>
                    <a:pt x="1307" y="397"/>
                  </a:lnTo>
                  <a:lnTo>
                    <a:pt x="1312" y="397"/>
                  </a:lnTo>
                  <a:lnTo>
                    <a:pt x="1312" y="400"/>
                  </a:lnTo>
                  <a:lnTo>
                    <a:pt x="1312" y="400"/>
                  </a:lnTo>
                  <a:lnTo>
                    <a:pt x="1316" y="404"/>
                  </a:lnTo>
                  <a:lnTo>
                    <a:pt x="1316" y="404"/>
                  </a:lnTo>
                  <a:lnTo>
                    <a:pt x="1319" y="404"/>
                  </a:lnTo>
                  <a:lnTo>
                    <a:pt x="1321" y="407"/>
                  </a:lnTo>
                  <a:lnTo>
                    <a:pt x="1323" y="404"/>
                  </a:lnTo>
                  <a:lnTo>
                    <a:pt x="1330" y="409"/>
                  </a:lnTo>
                  <a:lnTo>
                    <a:pt x="1338" y="414"/>
                  </a:lnTo>
                  <a:lnTo>
                    <a:pt x="1335" y="414"/>
                  </a:lnTo>
                  <a:lnTo>
                    <a:pt x="1338" y="418"/>
                  </a:lnTo>
                  <a:lnTo>
                    <a:pt x="1340" y="416"/>
                  </a:lnTo>
                  <a:lnTo>
                    <a:pt x="1345" y="414"/>
                  </a:lnTo>
                  <a:lnTo>
                    <a:pt x="1347" y="407"/>
                  </a:lnTo>
                  <a:lnTo>
                    <a:pt x="1354" y="409"/>
                  </a:lnTo>
                  <a:lnTo>
                    <a:pt x="1359" y="404"/>
                  </a:lnTo>
                  <a:lnTo>
                    <a:pt x="1364" y="404"/>
                  </a:lnTo>
                  <a:lnTo>
                    <a:pt x="1366" y="404"/>
                  </a:lnTo>
                  <a:lnTo>
                    <a:pt x="1371" y="404"/>
                  </a:lnTo>
                  <a:lnTo>
                    <a:pt x="1371" y="400"/>
                  </a:lnTo>
                  <a:lnTo>
                    <a:pt x="1371" y="404"/>
                  </a:lnTo>
                  <a:lnTo>
                    <a:pt x="1373" y="404"/>
                  </a:lnTo>
                  <a:lnTo>
                    <a:pt x="1373" y="411"/>
                  </a:lnTo>
                  <a:lnTo>
                    <a:pt x="1375" y="411"/>
                  </a:lnTo>
                  <a:lnTo>
                    <a:pt x="1375" y="414"/>
                  </a:lnTo>
                  <a:lnTo>
                    <a:pt x="1380" y="414"/>
                  </a:lnTo>
                  <a:lnTo>
                    <a:pt x="1382" y="416"/>
                  </a:lnTo>
                  <a:lnTo>
                    <a:pt x="1382" y="418"/>
                  </a:lnTo>
                  <a:lnTo>
                    <a:pt x="1387" y="418"/>
                  </a:lnTo>
                  <a:lnTo>
                    <a:pt x="1390" y="423"/>
                  </a:lnTo>
                  <a:lnTo>
                    <a:pt x="1385" y="426"/>
                  </a:lnTo>
                  <a:lnTo>
                    <a:pt x="1385" y="430"/>
                  </a:lnTo>
                  <a:lnTo>
                    <a:pt x="1385" y="433"/>
                  </a:lnTo>
                  <a:lnTo>
                    <a:pt x="1385" y="433"/>
                  </a:lnTo>
                  <a:lnTo>
                    <a:pt x="1385" y="442"/>
                  </a:lnTo>
                  <a:lnTo>
                    <a:pt x="1385" y="447"/>
                  </a:lnTo>
                  <a:lnTo>
                    <a:pt x="1385" y="447"/>
                  </a:lnTo>
                  <a:lnTo>
                    <a:pt x="1390" y="454"/>
                  </a:lnTo>
                  <a:lnTo>
                    <a:pt x="1385" y="456"/>
                  </a:lnTo>
                  <a:lnTo>
                    <a:pt x="1380" y="456"/>
                  </a:lnTo>
                  <a:lnTo>
                    <a:pt x="1375" y="461"/>
                  </a:lnTo>
                  <a:lnTo>
                    <a:pt x="1380" y="461"/>
                  </a:lnTo>
                  <a:lnTo>
                    <a:pt x="1380" y="475"/>
                  </a:lnTo>
                  <a:lnTo>
                    <a:pt x="1375" y="485"/>
                  </a:lnTo>
                  <a:lnTo>
                    <a:pt x="1380" y="485"/>
                  </a:lnTo>
                  <a:lnTo>
                    <a:pt x="1380" y="492"/>
                  </a:lnTo>
                  <a:lnTo>
                    <a:pt x="1382" y="492"/>
                  </a:lnTo>
                  <a:lnTo>
                    <a:pt x="1390" y="494"/>
                  </a:lnTo>
                  <a:lnTo>
                    <a:pt x="1385" y="503"/>
                  </a:lnTo>
                  <a:lnTo>
                    <a:pt x="1390" y="501"/>
                  </a:lnTo>
                  <a:lnTo>
                    <a:pt x="1390" y="503"/>
                  </a:lnTo>
                  <a:lnTo>
                    <a:pt x="1390" y="506"/>
                  </a:lnTo>
                  <a:lnTo>
                    <a:pt x="1387" y="511"/>
                  </a:lnTo>
                  <a:lnTo>
                    <a:pt x="1394" y="508"/>
                  </a:lnTo>
                  <a:lnTo>
                    <a:pt x="1390" y="513"/>
                  </a:lnTo>
                  <a:lnTo>
                    <a:pt x="1390" y="520"/>
                  </a:lnTo>
                  <a:lnTo>
                    <a:pt x="1385" y="525"/>
                  </a:lnTo>
                  <a:lnTo>
                    <a:pt x="1385" y="522"/>
                  </a:lnTo>
                  <a:lnTo>
                    <a:pt x="1380" y="527"/>
                  </a:lnTo>
                  <a:lnTo>
                    <a:pt x="1382" y="527"/>
                  </a:lnTo>
                  <a:lnTo>
                    <a:pt x="1385" y="532"/>
                  </a:lnTo>
                  <a:lnTo>
                    <a:pt x="1382" y="532"/>
                  </a:lnTo>
                  <a:lnTo>
                    <a:pt x="1380" y="537"/>
                  </a:lnTo>
                  <a:lnTo>
                    <a:pt x="1380" y="534"/>
                  </a:lnTo>
                  <a:lnTo>
                    <a:pt x="1380" y="537"/>
                  </a:lnTo>
                  <a:lnTo>
                    <a:pt x="1375" y="539"/>
                  </a:lnTo>
                  <a:lnTo>
                    <a:pt x="1373" y="544"/>
                  </a:lnTo>
                  <a:lnTo>
                    <a:pt x="1368" y="541"/>
                  </a:lnTo>
                  <a:lnTo>
                    <a:pt x="1366" y="548"/>
                  </a:lnTo>
                  <a:lnTo>
                    <a:pt x="1366" y="546"/>
                  </a:lnTo>
                  <a:lnTo>
                    <a:pt x="1364" y="546"/>
                  </a:lnTo>
                  <a:lnTo>
                    <a:pt x="1364" y="553"/>
                  </a:lnTo>
                  <a:lnTo>
                    <a:pt x="1361" y="553"/>
                  </a:lnTo>
                  <a:lnTo>
                    <a:pt x="1359" y="551"/>
                  </a:lnTo>
                  <a:lnTo>
                    <a:pt x="1356" y="551"/>
                  </a:lnTo>
                  <a:lnTo>
                    <a:pt x="1356" y="555"/>
                  </a:lnTo>
                  <a:lnTo>
                    <a:pt x="1361" y="555"/>
                  </a:lnTo>
                  <a:lnTo>
                    <a:pt x="1368" y="563"/>
                  </a:lnTo>
                  <a:lnTo>
                    <a:pt x="1368" y="563"/>
                  </a:lnTo>
                  <a:lnTo>
                    <a:pt x="1356" y="572"/>
                  </a:lnTo>
                  <a:lnTo>
                    <a:pt x="1349" y="572"/>
                  </a:lnTo>
                  <a:lnTo>
                    <a:pt x="1349" y="574"/>
                  </a:lnTo>
                  <a:lnTo>
                    <a:pt x="1361" y="577"/>
                  </a:lnTo>
                  <a:lnTo>
                    <a:pt x="1371" y="577"/>
                  </a:lnTo>
                  <a:lnTo>
                    <a:pt x="1375" y="584"/>
                  </a:lnTo>
                  <a:lnTo>
                    <a:pt x="1378" y="586"/>
                  </a:lnTo>
                  <a:lnTo>
                    <a:pt x="1385" y="591"/>
                  </a:lnTo>
                  <a:lnTo>
                    <a:pt x="1385" y="586"/>
                  </a:lnTo>
                  <a:lnTo>
                    <a:pt x="1385" y="584"/>
                  </a:lnTo>
                  <a:lnTo>
                    <a:pt x="1390" y="586"/>
                  </a:lnTo>
                  <a:lnTo>
                    <a:pt x="1392" y="586"/>
                  </a:lnTo>
                  <a:lnTo>
                    <a:pt x="1390" y="591"/>
                  </a:lnTo>
                  <a:lnTo>
                    <a:pt x="1399" y="600"/>
                  </a:lnTo>
                  <a:lnTo>
                    <a:pt x="1406" y="603"/>
                  </a:lnTo>
                  <a:lnTo>
                    <a:pt x="1408" y="600"/>
                  </a:lnTo>
                  <a:lnTo>
                    <a:pt x="1408" y="603"/>
                  </a:lnTo>
                  <a:lnTo>
                    <a:pt x="1408" y="603"/>
                  </a:lnTo>
                  <a:lnTo>
                    <a:pt x="1413" y="605"/>
                  </a:lnTo>
                  <a:lnTo>
                    <a:pt x="1404" y="614"/>
                  </a:lnTo>
                  <a:lnTo>
                    <a:pt x="1404" y="622"/>
                  </a:lnTo>
                  <a:lnTo>
                    <a:pt x="1404" y="619"/>
                  </a:lnTo>
                  <a:lnTo>
                    <a:pt x="1401" y="619"/>
                  </a:lnTo>
                  <a:lnTo>
                    <a:pt x="1404" y="629"/>
                  </a:lnTo>
                  <a:lnTo>
                    <a:pt x="1397" y="633"/>
                  </a:lnTo>
                  <a:lnTo>
                    <a:pt x="1392" y="629"/>
                  </a:lnTo>
                  <a:lnTo>
                    <a:pt x="1392" y="624"/>
                  </a:lnTo>
                  <a:lnTo>
                    <a:pt x="1390" y="622"/>
                  </a:lnTo>
                  <a:lnTo>
                    <a:pt x="1382" y="624"/>
                  </a:lnTo>
                  <a:lnTo>
                    <a:pt x="1378" y="633"/>
                  </a:lnTo>
                  <a:lnTo>
                    <a:pt x="1385" y="640"/>
                  </a:lnTo>
                  <a:lnTo>
                    <a:pt x="1390" y="638"/>
                  </a:lnTo>
                  <a:lnTo>
                    <a:pt x="1392" y="645"/>
                  </a:lnTo>
                  <a:lnTo>
                    <a:pt x="1394" y="645"/>
                  </a:lnTo>
                  <a:lnTo>
                    <a:pt x="1390" y="648"/>
                  </a:lnTo>
                  <a:lnTo>
                    <a:pt x="1387" y="643"/>
                  </a:lnTo>
                  <a:lnTo>
                    <a:pt x="1385" y="645"/>
                  </a:lnTo>
                  <a:lnTo>
                    <a:pt x="1380" y="645"/>
                  </a:lnTo>
                  <a:lnTo>
                    <a:pt x="1380" y="648"/>
                  </a:lnTo>
                  <a:lnTo>
                    <a:pt x="1380" y="655"/>
                  </a:lnTo>
                  <a:lnTo>
                    <a:pt x="1382" y="659"/>
                  </a:lnTo>
                  <a:lnTo>
                    <a:pt x="1380" y="674"/>
                  </a:lnTo>
                  <a:lnTo>
                    <a:pt x="1375" y="671"/>
                  </a:lnTo>
                  <a:lnTo>
                    <a:pt x="1371" y="674"/>
                  </a:lnTo>
                  <a:lnTo>
                    <a:pt x="1368" y="671"/>
                  </a:lnTo>
                  <a:lnTo>
                    <a:pt x="1368" y="676"/>
                  </a:lnTo>
                  <a:lnTo>
                    <a:pt x="1366" y="676"/>
                  </a:lnTo>
                  <a:lnTo>
                    <a:pt x="1364" y="674"/>
                  </a:lnTo>
                  <a:lnTo>
                    <a:pt x="1361" y="671"/>
                  </a:lnTo>
                  <a:lnTo>
                    <a:pt x="1359" y="676"/>
                  </a:lnTo>
                  <a:lnTo>
                    <a:pt x="1356" y="676"/>
                  </a:lnTo>
                  <a:lnTo>
                    <a:pt x="1356" y="678"/>
                  </a:lnTo>
                  <a:lnTo>
                    <a:pt x="1359" y="681"/>
                  </a:lnTo>
                  <a:lnTo>
                    <a:pt x="1371" y="683"/>
                  </a:lnTo>
                  <a:lnTo>
                    <a:pt x="1368" y="685"/>
                  </a:lnTo>
                  <a:lnTo>
                    <a:pt x="1373" y="685"/>
                  </a:lnTo>
                  <a:lnTo>
                    <a:pt x="1373" y="690"/>
                  </a:lnTo>
                  <a:lnTo>
                    <a:pt x="1371" y="690"/>
                  </a:lnTo>
                  <a:lnTo>
                    <a:pt x="1371" y="690"/>
                  </a:lnTo>
                  <a:lnTo>
                    <a:pt x="1368" y="690"/>
                  </a:lnTo>
                  <a:lnTo>
                    <a:pt x="1364" y="688"/>
                  </a:lnTo>
                  <a:lnTo>
                    <a:pt x="1364" y="690"/>
                  </a:lnTo>
                  <a:lnTo>
                    <a:pt x="1366" y="690"/>
                  </a:lnTo>
                  <a:lnTo>
                    <a:pt x="1366" y="690"/>
                  </a:lnTo>
                  <a:lnTo>
                    <a:pt x="1361" y="688"/>
                  </a:lnTo>
                  <a:lnTo>
                    <a:pt x="1356" y="685"/>
                  </a:lnTo>
                  <a:lnTo>
                    <a:pt x="1352" y="690"/>
                  </a:lnTo>
                  <a:lnTo>
                    <a:pt x="1345" y="692"/>
                  </a:lnTo>
                  <a:lnTo>
                    <a:pt x="1349" y="697"/>
                  </a:lnTo>
                  <a:lnTo>
                    <a:pt x="1349" y="700"/>
                  </a:lnTo>
                  <a:lnTo>
                    <a:pt x="1352" y="700"/>
                  </a:lnTo>
                  <a:lnTo>
                    <a:pt x="1352" y="707"/>
                  </a:lnTo>
                  <a:lnTo>
                    <a:pt x="1354" y="709"/>
                  </a:lnTo>
                  <a:lnTo>
                    <a:pt x="1356" y="709"/>
                  </a:lnTo>
                  <a:lnTo>
                    <a:pt x="1354" y="711"/>
                  </a:lnTo>
                  <a:lnTo>
                    <a:pt x="1356" y="711"/>
                  </a:lnTo>
                  <a:lnTo>
                    <a:pt x="1356" y="714"/>
                  </a:lnTo>
                  <a:lnTo>
                    <a:pt x="1361" y="718"/>
                  </a:lnTo>
                  <a:lnTo>
                    <a:pt x="1366" y="721"/>
                  </a:lnTo>
                  <a:lnTo>
                    <a:pt x="1368" y="723"/>
                  </a:lnTo>
                  <a:lnTo>
                    <a:pt x="1373" y="718"/>
                  </a:lnTo>
                  <a:lnTo>
                    <a:pt x="1380" y="721"/>
                  </a:lnTo>
                  <a:lnTo>
                    <a:pt x="1380" y="723"/>
                  </a:lnTo>
                  <a:lnTo>
                    <a:pt x="1378" y="721"/>
                  </a:lnTo>
                  <a:lnTo>
                    <a:pt x="1380" y="725"/>
                  </a:lnTo>
                  <a:lnTo>
                    <a:pt x="1385" y="723"/>
                  </a:lnTo>
                  <a:lnTo>
                    <a:pt x="1390" y="728"/>
                  </a:lnTo>
                  <a:lnTo>
                    <a:pt x="1385" y="730"/>
                  </a:lnTo>
                  <a:lnTo>
                    <a:pt x="1380" y="730"/>
                  </a:lnTo>
                  <a:lnTo>
                    <a:pt x="1382" y="733"/>
                  </a:lnTo>
                  <a:lnTo>
                    <a:pt x="1385" y="735"/>
                  </a:lnTo>
                  <a:lnTo>
                    <a:pt x="1390" y="735"/>
                  </a:lnTo>
                  <a:lnTo>
                    <a:pt x="1390" y="737"/>
                  </a:lnTo>
                  <a:lnTo>
                    <a:pt x="1390" y="735"/>
                  </a:lnTo>
                  <a:lnTo>
                    <a:pt x="1392" y="737"/>
                  </a:lnTo>
                  <a:lnTo>
                    <a:pt x="1397" y="740"/>
                  </a:lnTo>
                  <a:lnTo>
                    <a:pt x="1404" y="735"/>
                  </a:lnTo>
                  <a:lnTo>
                    <a:pt x="1406" y="737"/>
                  </a:lnTo>
                  <a:lnTo>
                    <a:pt x="1406" y="740"/>
                  </a:lnTo>
                  <a:lnTo>
                    <a:pt x="1408" y="742"/>
                  </a:lnTo>
                  <a:lnTo>
                    <a:pt x="1404" y="742"/>
                  </a:lnTo>
                  <a:lnTo>
                    <a:pt x="1404" y="749"/>
                  </a:lnTo>
                  <a:lnTo>
                    <a:pt x="1408" y="749"/>
                  </a:lnTo>
                  <a:lnTo>
                    <a:pt x="1413" y="740"/>
                  </a:lnTo>
                  <a:lnTo>
                    <a:pt x="1413" y="742"/>
                  </a:lnTo>
                  <a:lnTo>
                    <a:pt x="1413" y="747"/>
                  </a:lnTo>
                  <a:lnTo>
                    <a:pt x="1416" y="747"/>
                  </a:lnTo>
                  <a:lnTo>
                    <a:pt x="1413" y="751"/>
                  </a:lnTo>
                  <a:lnTo>
                    <a:pt x="1413" y="756"/>
                  </a:lnTo>
                  <a:lnTo>
                    <a:pt x="1413" y="756"/>
                  </a:lnTo>
                  <a:lnTo>
                    <a:pt x="1404" y="761"/>
                  </a:lnTo>
                  <a:lnTo>
                    <a:pt x="1404" y="761"/>
                  </a:lnTo>
                  <a:lnTo>
                    <a:pt x="1406" y="766"/>
                  </a:lnTo>
                  <a:lnTo>
                    <a:pt x="1413" y="770"/>
                  </a:lnTo>
                  <a:lnTo>
                    <a:pt x="1432" y="787"/>
                  </a:lnTo>
                  <a:lnTo>
                    <a:pt x="1432" y="785"/>
                  </a:lnTo>
                  <a:lnTo>
                    <a:pt x="1437" y="785"/>
                  </a:lnTo>
                  <a:lnTo>
                    <a:pt x="1437" y="789"/>
                  </a:lnTo>
                  <a:lnTo>
                    <a:pt x="1439" y="789"/>
                  </a:lnTo>
                  <a:lnTo>
                    <a:pt x="1442" y="789"/>
                  </a:lnTo>
                  <a:lnTo>
                    <a:pt x="1442" y="792"/>
                  </a:lnTo>
                  <a:lnTo>
                    <a:pt x="1442" y="794"/>
                  </a:lnTo>
                  <a:lnTo>
                    <a:pt x="1444" y="796"/>
                  </a:lnTo>
                  <a:lnTo>
                    <a:pt x="1446" y="794"/>
                  </a:lnTo>
                  <a:lnTo>
                    <a:pt x="1451" y="799"/>
                  </a:lnTo>
                  <a:lnTo>
                    <a:pt x="1446" y="803"/>
                  </a:lnTo>
                  <a:lnTo>
                    <a:pt x="1449" y="806"/>
                  </a:lnTo>
                  <a:lnTo>
                    <a:pt x="1446" y="811"/>
                  </a:lnTo>
                  <a:lnTo>
                    <a:pt x="1449" y="813"/>
                  </a:lnTo>
                  <a:lnTo>
                    <a:pt x="1446" y="813"/>
                  </a:lnTo>
                  <a:lnTo>
                    <a:pt x="1442" y="813"/>
                  </a:lnTo>
                  <a:lnTo>
                    <a:pt x="1437" y="818"/>
                  </a:lnTo>
                  <a:lnTo>
                    <a:pt x="1444" y="832"/>
                  </a:lnTo>
                  <a:lnTo>
                    <a:pt x="1446" y="832"/>
                  </a:lnTo>
                  <a:lnTo>
                    <a:pt x="1446" y="834"/>
                  </a:lnTo>
                  <a:lnTo>
                    <a:pt x="1446" y="836"/>
                  </a:lnTo>
                  <a:lnTo>
                    <a:pt x="1446" y="841"/>
                  </a:lnTo>
                  <a:lnTo>
                    <a:pt x="1444" y="841"/>
                  </a:lnTo>
                  <a:lnTo>
                    <a:pt x="1442" y="839"/>
                  </a:lnTo>
                  <a:lnTo>
                    <a:pt x="1442" y="846"/>
                  </a:lnTo>
                  <a:lnTo>
                    <a:pt x="1439" y="846"/>
                  </a:lnTo>
                  <a:lnTo>
                    <a:pt x="1437" y="851"/>
                  </a:lnTo>
                  <a:lnTo>
                    <a:pt x="1437" y="851"/>
                  </a:lnTo>
                  <a:lnTo>
                    <a:pt x="1437" y="853"/>
                  </a:lnTo>
                  <a:lnTo>
                    <a:pt x="1430" y="860"/>
                  </a:lnTo>
                  <a:lnTo>
                    <a:pt x="1432" y="865"/>
                  </a:lnTo>
                  <a:lnTo>
                    <a:pt x="1430" y="865"/>
                  </a:lnTo>
                  <a:lnTo>
                    <a:pt x="1420" y="867"/>
                  </a:lnTo>
                  <a:lnTo>
                    <a:pt x="1418" y="867"/>
                  </a:lnTo>
                  <a:lnTo>
                    <a:pt x="1418" y="870"/>
                  </a:lnTo>
                  <a:lnTo>
                    <a:pt x="1418" y="870"/>
                  </a:lnTo>
                  <a:lnTo>
                    <a:pt x="1418" y="874"/>
                  </a:lnTo>
                  <a:lnTo>
                    <a:pt x="1423" y="877"/>
                  </a:lnTo>
                  <a:lnTo>
                    <a:pt x="1420" y="884"/>
                  </a:lnTo>
                  <a:lnTo>
                    <a:pt x="1418" y="888"/>
                  </a:lnTo>
                  <a:lnTo>
                    <a:pt x="1420" y="888"/>
                  </a:lnTo>
                  <a:lnTo>
                    <a:pt x="1418" y="896"/>
                  </a:lnTo>
                  <a:lnTo>
                    <a:pt x="1418" y="896"/>
                  </a:lnTo>
                  <a:lnTo>
                    <a:pt x="1416" y="893"/>
                  </a:lnTo>
                  <a:lnTo>
                    <a:pt x="1413" y="898"/>
                  </a:lnTo>
                  <a:lnTo>
                    <a:pt x="1416" y="900"/>
                  </a:lnTo>
                  <a:lnTo>
                    <a:pt x="1416" y="903"/>
                  </a:lnTo>
                  <a:lnTo>
                    <a:pt x="1416" y="907"/>
                  </a:lnTo>
                  <a:lnTo>
                    <a:pt x="1413" y="907"/>
                  </a:lnTo>
                  <a:lnTo>
                    <a:pt x="1411" y="907"/>
                  </a:lnTo>
                  <a:lnTo>
                    <a:pt x="1411" y="912"/>
                  </a:lnTo>
                  <a:lnTo>
                    <a:pt x="1411" y="914"/>
                  </a:lnTo>
                  <a:lnTo>
                    <a:pt x="1406" y="919"/>
                  </a:lnTo>
                  <a:lnTo>
                    <a:pt x="1404" y="914"/>
                  </a:lnTo>
                  <a:lnTo>
                    <a:pt x="1394" y="917"/>
                  </a:lnTo>
                  <a:lnTo>
                    <a:pt x="1394" y="917"/>
                  </a:lnTo>
                  <a:lnTo>
                    <a:pt x="1397" y="919"/>
                  </a:lnTo>
                  <a:lnTo>
                    <a:pt x="1394" y="919"/>
                  </a:lnTo>
                  <a:lnTo>
                    <a:pt x="1394" y="924"/>
                  </a:lnTo>
                  <a:lnTo>
                    <a:pt x="1390" y="926"/>
                  </a:lnTo>
                  <a:lnTo>
                    <a:pt x="1387" y="926"/>
                  </a:lnTo>
                  <a:lnTo>
                    <a:pt x="1387" y="929"/>
                  </a:lnTo>
                  <a:lnTo>
                    <a:pt x="1385" y="929"/>
                  </a:lnTo>
                  <a:lnTo>
                    <a:pt x="1382" y="924"/>
                  </a:lnTo>
                  <a:lnTo>
                    <a:pt x="1378" y="919"/>
                  </a:lnTo>
                  <a:lnTo>
                    <a:pt x="1375" y="922"/>
                  </a:lnTo>
                  <a:lnTo>
                    <a:pt x="1364" y="931"/>
                  </a:lnTo>
                  <a:lnTo>
                    <a:pt x="1364" y="933"/>
                  </a:lnTo>
                  <a:lnTo>
                    <a:pt x="1359" y="933"/>
                  </a:lnTo>
                  <a:lnTo>
                    <a:pt x="1356" y="938"/>
                  </a:lnTo>
                  <a:lnTo>
                    <a:pt x="1352" y="943"/>
                  </a:lnTo>
                  <a:lnTo>
                    <a:pt x="1352" y="948"/>
                  </a:lnTo>
                  <a:lnTo>
                    <a:pt x="1352" y="952"/>
                  </a:lnTo>
                  <a:lnTo>
                    <a:pt x="1356" y="952"/>
                  </a:lnTo>
                  <a:lnTo>
                    <a:pt x="1361" y="952"/>
                  </a:lnTo>
                  <a:lnTo>
                    <a:pt x="1359" y="957"/>
                  </a:lnTo>
                  <a:lnTo>
                    <a:pt x="1361" y="959"/>
                  </a:lnTo>
                  <a:lnTo>
                    <a:pt x="1361" y="964"/>
                  </a:lnTo>
                  <a:lnTo>
                    <a:pt x="1366" y="966"/>
                  </a:lnTo>
                  <a:lnTo>
                    <a:pt x="1361" y="969"/>
                  </a:lnTo>
                  <a:lnTo>
                    <a:pt x="1361" y="971"/>
                  </a:lnTo>
                  <a:lnTo>
                    <a:pt x="1359" y="976"/>
                  </a:lnTo>
                  <a:lnTo>
                    <a:pt x="1356" y="976"/>
                  </a:lnTo>
                  <a:lnTo>
                    <a:pt x="1352" y="978"/>
                  </a:lnTo>
                  <a:lnTo>
                    <a:pt x="1352" y="981"/>
                  </a:lnTo>
                  <a:lnTo>
                    <a:pt x="1349" y="976"/>
                  </a:lnTo>
                  <a:lnTo>
                    <a:pt x="1347" y="976"/>
                  </a:lnTo>
                  <a:lnTo>
                    <a:pt x="1347" y="976"/>
                  </a:lnTo>
                  <a:lnTo>
                    <a:pt x="1342" y="976"/>
                  </a:lnTo>
                  <a:lnTo>
                    <a:pt x="1335" y="971"/>
                  </a:lnTo>
                  <a:lnTo>
                    <a:pt x="1335" y="976"/>
                  </a:lnTo>
                  <a:lnTo>
                    <a:pt x="1333" y="976"/>
                  </a:lnTo>
                  <a:lnTo>
                    <a:pt x="1328" y="971"/>
                  </a:lnTo>
                  <a:lnTo>
                    <a:pt x="1328" y="966"/>
                  </a:lnTo>
                  <a:lnTo>
                    <a:pt x="1328" y="966"/>
                  </a:lnTo>
                  <a:lnTo>
                    <a:pt x="1326" y="966"/>
                  </a:lnTo>
                  <a:lnTo>
                    <a:pt x="1321" y="971"/>
                  </a:lnTo>
                  <a:lnTo>
                    <a:pt x="1316" y="976"/>
                  </a:lnTo>
                  <a:lnTo>
                    <a:pt x="1314" y="983"/>
                  </a:lnTo>
                  <a:lnTo>
                    <a:pt x="1316" y="985"/>
                  </a:lnTo>
                  <a:lnTo>
                    <a:pt x="1312" y="988"/>
                  </a:lnTo>
                  <a:lnTo>
                    <a:pt x="1312" y="995"/>
                  </a:lnTo>
                  <a:lnTo>
                    <a:pt x="1312" y="995"/>
                  </a:lnTo>
                  <a:lnTo>
                    <a:pt x="1312" y="990"/>
                  </a:lnTo>
                  <a:lnTo>
                    <a:pt x="1307" y="988"/>
                  </a:lnTo>
                  <a:lnTo>
                    <a:pt x="1297" y="995"/>
                  </a:lnTo>
                  <a:lnTo>
                    <a:pt x="1290" y="990"/>
                  </a:lnTo>
                  <a:lnTo>
                    <a:pt x="1283" y="992"/>
                  </a:lnTo>
                  <a:lnTo>
                    <a:pt x="1274" y="999"/>
                  </a:lnTo>
                  <a:lnTo>
                    <a:pt x="1274" y="997"/>
                  </a:lnTo>
                  <a:lnTo>
                    <a:pt x="1271" y="999"/>
                  </a:lnTo>
                  <a:lnTo>
                    <a:pt x="1267" y="997"/>
                  </a:lnTo>
                  <a:lnTo>
                    <a:pt x="1264" y="997"/>
                  </a:lnTo>
                  <a:lnTo>
                    <a:pt x="1264" y="995"/>
                  </a:lnTo>
                  <a:lnTo>
                    <a:pt x="1262" y="999"/>
                  </a:lnTo>
                  <a:lnTo>
                    <a:pt x="1262" y="997"/>
                  </a:lnTo>
                  <a:lnTo>
                    <a:pt x="1260" y="997"/>
                  </a:lnTo>
                  <a:lnTo>
                    <a:pt x="1255" y="997"/>
                  </a:lnTo>
                  <a:lnTo>
                    <a:pt x="1253" y="1004"/>
                  </a:lnTo>
                  <a:lnTo>
                    <a:pt x="1250" y="999"/>
                  </a:lnTo>
                  <a:lnTo>
                    <a:pt x="1248" y="1002"/>
                  </a:lnTo>
                  <a:lnTo>
                    <a:pt x="1250" y="1007"/>
                  </a:lnTo>
                  <a:lnTo>
                    <a:pt x="1241" y="1009"/>
                  </a:lnTo>
                  <a:lnTo>
                    <a:pt x="1241" y="1007"/>
                  </a:lnTo>
                  <a:lnTo>
                    <a:pt x="1238" y="1009"/>
                  </a:lnTo>
                  <a:lnTo>
                    <a:pt x="1236" y="1007"/>
                  </a:lnTo>
                  <a:lnTo>
                    <a:pt x="1234" y="1009"/>
                  </a:lnTo>
                  <a:lnTo>
                    <a:pt x="1234" y="1007"/>
                  </a:lnTo>
                  <a:lnTo>
                    <a:pt x="1227" y="1007"/>
                  </a:lnTo>
                  <a:lnTo>
                    <a:pt x="1227" y="1004"/>
                  </a:lnTo>
                  <a:lnTo>
                    <a:pt x="1234" y="999"/>
                  </a:lnTo>
                  <a:lnTo>
                    <a:pt x="1231" y="995"/>
                  </a:lnTo>
                  <a:lnTo>
                    <a:pt x="1229" y="995"/>
                  </a:lnTo>
                  <a:lnTo>
                    <a:pt x="1227" y="999"/>
                  </a:lnTo>
                  <a:lnTo>
                    <a:pt x="1222" y="997"/>
                  </a:lnTo>
                  <a:lnTo>
                    <a:pt x="1219" y="1002"/>
                  </a:lnTo>
                  <a:lnTo>
                    <a:pt x="1215" y="1002"/>
                  </a:lnTo>
                  <a:lnTo>
                    <a:pt x="1212" y="999"/>
                  </a:lnTo>
                  <a:lnTo>
                    <a:pt x="1208" y="1007"/>
                  </a:lnTo>
                  <a:lnTo>
                    <a:pt x="1208" y="1007"/>
                  </a:lnTo>
                  <a:lnTo>
                    <a:pt x="1208" y="1009"/>
                  </a:lnTo>
                  <a:lnTo>
                    <a:pt x="1210" y="1011"/>
                  </a:lnTo>
                  <a:lnTo>
                    <a:pt x="1208" y="1014"/>
                  </a:lnTo>
                  <a:lnTo>
                    <a:pt x="1210" y="1016"/>
                  </a:lnTo>
                  <a:lnTo>
                    <a:pt x="1203" y="1018"/>
                  </a:lnTo>
                  <a:lnTo>
                    <a:pt x="1203" y="1028"/>
                  </a:lnTo>
                  <a:lnTo>
                    <a:pt x="1203" y="1035"/>
                  </a:lnTo>
                  <a:lnTo>
                    <a:pt x="1189" y="1037"/>
                  </a:lnTo>
                  <a:lnTo>
                    <a:pt x="1189" y="1042"/>
                  </a:lnTo>
                  <a:lnTo>
                    <a:pt x="1184" y="1049"/>
                  </a:lnTo>
                  <a:lnTo>
                    <a:pt x="1182" y="1049"/>
                  </a:lnTo>
                  <a:lnTo>
                    <a:pt x="1182" y="1047"/>
                  </a:lnTo>
                  <a:lnTo>
                    <a:pt x="1179" y="1047"/>
                  </a:lnTo>
                  <a:lnTo>
                    <a:pt x="1179" y="1047"/>
                  </a:lnTo>
                  <a:lnTo>
                    <a:pt x="1177" y="1047"/>
                  </a:lnTo>
                  <a:lnTo>
                    <a:pt x="1179" y="1049"/>
                  </a:lnTo>
                  <a:lnTo>
                    <a:pt x="1175" y="1049"/>
                  </a:lnTo>
                  <a:lnTo>
                    <a:pt x="1177" y="1051"/>
                  </a:lnTo>
                  <a:lnTo>
                    <a:pt x="1175" y="1056"/>
                  </a:lnTo>
                  <a:lnTo>
                    <a:pt x="1172" y="1061"/>
                  </a:lnTo>
                  <a:lnTo>
                    <a:pt x="1170" y="1063"/>
                  </a:lnTo>
                  <a:lnTo>
                    <a:pt x="1172" y="1068"/>
                  </a:lnTo>
                  <a:lnTo>
                    <a:pt x="1170" y="1077"/>
                  </a:lnTo>
                  <a:lnTo>
                    <a:pt x="1170" y="1082"/>
                  </a:lnTo>
                  <a:lnTo>
                    <a:pt x="1170" y="1087"/>
                  </a:lnTo>
                  <a:lnTo>
                    <a:pt x="1172" y="1089"/>
                  </a:lnTo>
                  <a:lnTo>
                    <a:pt x="1170" y="1089"/>
                  </a:lnTo>
                  <a:lnTo>
                    <a:pt x="1172" y="1099"/>
                  </a:lnTo>
                  <a:lnTo>
                    <a:pt x="1175" y="1099"/>
                  </a:lnTo>
                  <a:lnTo>
                    <a:pt x="1179" y="1092"/>
                  </a:lnTo>
                  <a:lnTo>
                    <a:pt x="1186" y="1103"/>
                  </a:lnTo>
                  <a:lnTo>
                    <a:pt x="1193" y="1103"/>
                  </a:lnTo>
                  <a:lnTo>
                    <a:pt x="1205" y="1103"/>
                  </a:lnTo>
                  <a:lnTo>
                    <a:pt x="1203" y="1108"/>
                  </a:lnTo>
                  <a:lnTo>
                    <a:pt x="1208" y="1118"/>
                  </a:lnTo>
                  <a:lnTo>
                    <a:pt x="1212" y="1129"/>
                  </a:lnTo>
                  <a:lnTo>
                    <a:pt x="1212" y="1134"/>
                  </a:lnTo>
                  <a:lnTo>
                    <a:pt x="1210" y="1136"/>
                  </a:lnTo>
                  <a:lnTo>
                    <a:pt x="1208" y="1139"/>
                  </a:lnTo>
                  <a:lnTo>
                    <a:pt x="1212" y="1144"/>
                  </a:lnTo>
                  <a:lnTo>
                    <a:pt x="1208" y="1151"/>
                  </a:lnTo>
                  <a:lnTo>
                    <a:pt x="1203" y="1148"/>
                  </a:lnTo>
                  <a:lnTo>
                    <a:pt x="1203" y="1153"/>
                  </a:lnTo>
                  <a:lnTo>
                    <a:pt x="1203" y="1151"/>
                  </a:lnTo>
                  <a:lnTo>
                    <a:pt x="1203" y="1153"/>
                  </a:lnTo>
                  <a:lnTo>
                    <a:pt x="1201" y="1153"/>
                  </a:lnTo>
                  <a:lnTo>
                    <a:pt x="1196" y="1155"/>
                  </a:lnTo>
                  <a:lnTo>
                    <a:pt x="1196" y="1160"/>
                  </a:lnTo>
                  <a:lnTo>
                    <a:pt x="1189" y="1162"/>
                  </a:lnTo>
                  <a:lnTo>
                    <a:pt x="1189" y="1160"/>
                  </a:lnTo>
                  <a:lnTo>
                    <a:pt x="1186" y="1160"/>
                  </a:lnTo>
                  <a:lnTo>
                    <a:pt x="1182" y="1162"/>
                  </a:lnTo>
                  <a:lnTo>
                    <a:pt x="1179" y="1160"/>
                  </a:lnTo>
                  <a:lnTo>
                    <a:pt x="1177" y="1162"/>
                  </a:lnTo>
                  <a:lnTo>
                    <a:pt x="1175" y="1155"/>
                  </a:lnTo>
                  <a:lnTo>
                    <a:pt x="1170" y="1151"/>
                  </a:lnTo>
                  <a:lnTo>
                    <a:pt x="1167" y="1155"/>
                  </a:lnTo>
                  <a:lnTo>
                    <a:pt x="1163" y="1153"/>
                  </a:lnTo>
                  <a:lnTo>
                    <a:pt x="1163" y="1160"/>
                  </a:lnTo>
                  <a:lnTo>
                    <a:pt x="1163" y="1160"/>
                  </a:lnTo>
                  <a:lnTo>
                    <a:pt x="1160" y="1162"/>
                  </a:lnTo>
                  <a:lnTo>
                    <a:pt x="1156" y="1160"/>
                  </a:lnTo>
                  <a:lnTo>
                    <a:pt x="1158" y="1155"/>
                  </a:lnTo>
                  <a:lnTo>
                    <a:pt x="1153" y="1155"/>
                  </a:lnTo>
                  <a:lnTo>
                    <a:pt x="1153" y="1160"/>
                  </a:lnTo>
                  <a:lnTo>
                    <a:pt x="1156" y="1162"/>
                  </a:lnTo>
                  <a:lnTo>
                    <a:pt x="1156" y="1167"/>
                  </a:lnTo>
                  <a:lnTo>
                    <a:pt x="1151" y="1167"/>
                  </a:lnTo>
                  <a:lnTo>
                    <a:pt x="1151" y="1170"/>
                  </a:lnTo>
                  <a:lnTo>
                    <a:pt x="1149" y="1172"/>
                  </a:lnTo>
                  <a:lnTo>
                    <a:pt x="1146" y="1174"/>
                  </a:lnTo>
                  <a:lnTo>
                    <a:pt x="1149" y="1179"/>
                  </a:lnTo>
                  <a:lnTo>
                    <a:pt x="1146" y="1179"/>
                  </a:lnTo>
                  <a:lnTo>
                    <a:pt x="1146" y="1181"/>
                  </a:lnTo>
                  <a:lnTo>
                    <a:pt x="1139" y="1179"/>
                  </a:lnTo>
                  <a:lnTo>
                    <a:pt x="1139" y="1174"/>
                  </a:lnTo>
                  <a:lnTo>
                    <a:pt x="1137" y="1170"/>
                  </a:lnTo>
                  <a:lnTo>
                    <a:pt x="1132" y="1165"/>
                  </a:lnTo>
                  <a:lnTo>
                    <a:pt x="1132" y="1167"/>
                  </a:lnTo>
                  <a:lnTo>
                    <a:pt x="1130" y="1165"/>
                  </a:lnTo>
                  <a:lnTo>
                    <a:pt x="1130" y="1167"/>
                  </a:lnTo>
                  <a:lnTo>
                    <a:pt x="1127" y="1167"/>
                  </a:lnTo>
                  <a:lnTo>
                    <a:pt x="1123" y="1167"/>
                  </a:lnTo>
                  <a:lnTo>
                    <a:pt x="1120" y="1165"/>
                  </a:lnTo>
                  <a:lnTo>
                    <a:pt x="1118" y="1162"/>
                  </a:lnTo>
                  <a:lnTo>
                    <a:pt x="1118" y="1160"/>
                  </a:lnTo>
                  <a:lnTo>
                    <a:pt x="1113" y="1160"/>
                  </a:lnTo>
                  <a:lnTo>
                    <a:pt x="1116" y="1155"/>
                  </a:lnTo>
                  <a:lnTo>
                    <a:pt x="1118" y="1155"/>
                  </a:lnTo>
                  <a:lnTo>
                    <a:pt x="1118" y="1155"/>
                  </a:lnTo>
                  <a:lnTo>
                    <a:pt x="1113" y="1155"/>
                  </a:lnTo>
                  <a:lnTo>
                    <a:pt x="1113" y="1158"/>
                  </a:lnTo>
                  <a:lnTo>
                    <a:pt x="1111" y="1155"/>
                  </a:lnTo>
                  <a:lnTo>
                    <a:pt x="1108" y="1155"/>
                  </a:lnTo>
                  <a:lnTo>
                    <a:pt x="1108" y="1165"/>
                  </a:lnTo>
                  <a:lnTo>
                    <a:pt x="1104" y="1160"/>
                  </a:lnTo>
                  <a:lnTo>
                    <a:pt x="1094" y="1162"/>
                  </a:lnTo>
                  <a:lnTo>
                    <a:pt x="1094" y="1162"/>
                  </a:lnTo>
                  <a:lnTo>
                    <a:pt x="1094" y="1165"/>
                  </a:lnTo>
                  <a:lnTo>
                    <a:pt x="1090" y="1165"/>
                  </a:lnTo>
                  <a:lnTo>
                    <a:pt x="1087" y="1162"/>
                  </a:lnTo>
                  <a:lnTo>
                    <a:pt x="1085" y="1165"/>
                  </a:lnTo>
                  <a:lnTo>
                    <a:pt x="1082" y="1165"/>
                  </a:lnTo>
                  <a:lnTo>
                    <a:pt x="1080" y="1165"/>
                  </a:lnTo>
                  <a:lnTo>
                    <a:pt x="1073" y="1167"/>
                  </a:lnTo>
                  <a:lnTo>
                    <a:pt x="1066" y="1160"/>
                  </a:lnTo>
                  <a:lnTo>
                    <a:pt x="1061" y="1160"/>
                  </a:lnTo>
                  <a:lnTo>
                    <a:pt x="1061" y="1155"/>
                  </a:lnTo>
                  <a:lnTo>
                    <a:pt x="1054" y="1158"/>
                  </a:lnTo>
                  <a:lnTo>
                    <a:pt x="1052" y="1160"/>
                  </a:lnTo>
                  <a:lnTo>
                    <a:pt x="1052" y="1160"/>
                  </a:lnTo>
                  <a:lnTo>
                    <a:pt x="1049" y="1160"/>
                  </a:lnTo>
                  <a:lnTo>
                    <a:pt x="1047" y="1155"/>
                  </a:lnTo>
                  <a:lnTo>
                    <a:pt x="1047" y="1155"/>
                  </a:lnTo>
                  <a:lnTo>
                    <a:pt x="1047" y="1158"/>
                  </a:lnTo>
                  <a:lnTo>
                    <a:pt x="1042" y="1155"/>
                  </a:lnTo>
                  <a:lnTo>
                    <a:pt x="1042" y="1153"/>
                  </a:lnTo>
                  <a:lnTo>
                    <a:pt x="1038" y="1148"/>
                  </a:lnTo>
                  <a:lnTo>
                    <a:pt x="1038" y="1146"/>
                  </a:lnTo>
                  <a:lnTo>
                    <a:pt x="1026" y="1148"/>
                  </a:lnTo>
                  <a:lnTo>
                    <a:pt x="1019" y="1148"/>
                  </a:lnTo>
                  <a:lnTo>
                    <a:pt x="1014" y="1158"/>
                  </a:lnTo>
                  <a:lnTo>
                    <a:pt x="1016" y="1160"/>
                  </a:lnTo>
                  <a:lnTo>
                    <a:pt x="1021" y="1162"/>
                  </a:lnTo>
                  <a:lnTo>
                    <a:pt x="1023" y="1170"/>
                  </a:lnTo>
                  <a:lnTo>
                    <a:pt x="1023" y="1170"/>
                  </a:lnTo>
                  <a:lnTo>
                    <a:pt x="1023" y="1174"/>
                  </a:lnTo>
                  <a:lnTo>
                    <a:pt x="1023" y="1177"/>
                  </a:lnTo>
                  <a:lnTo>
                    <a:pt x="1016" y="1179"/>
                  </a:lnTo>
                  <a:lnTo>
                    <a:pt x="1004" y="1174"/>
                  </a:lnTo>
                  <a:lnTo>
                    <a:pt x="1002" y="1179"/>
                  </a:lnTo>
                  <a:lnTo>
                    <a:pt x="995" y="1174"/>
                  </a:lnTo>
                  <a:lnTo>
                    <a:pt x="990" y="1174"/>
                  </a:lnTo>
                  <a:lnTo>
                    <a:pt x="988" y="1177"/>
                  </a:lnTo>
                  <a:lnTo>
                    <a:pt x="988" y="1184"/>
                  </a:lnTo>
                  <a:lnTo>
                    <a:pt x="986" y="1184"/>
                  </a:lnTo>
                  <a:lnTo>
                    <a:pt x="986" y="1186"/>
                  </a:lnTo>
                  <a:lnTo>
                    <a:pt x="988" y="1188"/>
                  </a:lnTo>
                  <a:lnTo>
                    <a:pt x="990" y="1198"/>
                  </a:lnTo>
                  <a:lnTo>
                    <a:pt x="988" y="1198"/>
                  </a:lnTo>
                  <a:lnTo>
                    <a:pt x="983" y="1198"/>
                  </a:lnTo>
                  <a:lnTo>
                    <a:pt x="981" y="1198"/>
                  </a:lnTo>
                  <a:lnTo>
                    <a:pt x="981" y="1205"/>
                  </a:lnTo>
                  <a:lnTo>
                    <a:pt x="976" y="1205"/>
                  </a:lnTo>
                  <a:lnTo>
                    <a:pt x="976" y="1210"/>
                  </a:lnTo>
                  <a:lnTo>
                    <a:pt x="974" y="1210"/>
                  </a:lnTo>
                  <a:lnTo>
                    <a:pt x="969" y="1207"/>
                  </a:lnTo>
                  <a:lnTo>
                    <a:pt x="967" y="1212"/>
                  </a:lnTo>
                  <a:lnTo>
                    <a:pt x="962" y="1210"/>
                  </a:lnTo>
                  <a:lnTo>
                    <a:pt x="960" y="1203"/>
                  </a:lnTo>
                  <a:lnTo>
                    <a:pt x="953" y="1198"/>
                  </a:lnTo>
                  <a:lnTo>
                    <a:pt x="957" y="1193"/>
                  </a:lnTo>
                  <a:lnTo>
                    <a:pt x="953" y="1191"/>
                  </a:lnTo>
                  <a:lnTo>
                    <a:pt x="950" y="1188"/>
                  </a:lnTo>
                  <a:lnTo>
                    <a:pt x="953" y="1186"/>
                  </a:lnTo>
                  <a:lnTo>
                    <a:pt x="950" y="1184"/>
                  </a:lnTo>
                  <a:lnTo>
                    <a:pt x="950" y="1184"/>
                  </a:lnTo>
                  <a:lnTo>
                    <a:pt x="950" y="1172"/>
                  </a:lnTo>
                  <a:lnTo>
                    <a:pt x="945" y="1174"/>
                  </a:lnTo>
                  <a:lnTo>
                    <a:pt x="945" y="1172"/>
                  </a:lnTo>
                  <a:lnTo>
                    <a:pt x="945" y="1170"/>
                  </a:lnTo>
                  <a:lnTo>
                    <a:pt x="945" y="1170"/>
                  </a:lnTo>
                  <a:lnTo>
                    <a:pt x="945" y="1167"/>
                  </a:lnTo>
                  <a:lnTo>
                    <a:pt x="945" y="1162"/>
                  </a:lnTo>
                  <a:lnTo>
                    <a:pt x="941" y="1160"/>
                  </a:lnTo>
                  <a:lnTo>
                    <a:pt x="945" y="1160"/>
                  </a:lnTo>
                  <a:lnTo>
                    <a:pt x="948" y="1160"/>
                  </a:lnTo>
                  <a:lnTo>
                    <a:pt x="948" y="1160"/>
                  </a:lnTo>
                  <a:lnTo>
                    <a:pt x="941" y="1155"/>
                  </a:lnTo>
                  <a:lnTo>
                    <a:pt x="941" y="1153"/>
                  </a:lnTo>
                  <a:lnTo>
                    <a:pt x="941" y="1158"/>
                  </a:lnTo>
                  <a:lnTo>
                    <a:pt x="936" y="1158"/>
                  </a:lnTo>
                  <a:lnTo>
                    <a:pt x="936" y="1155"/>
                  </a:lnTo>
                  <a:lnTo>
                    <a:pt x="931" y="1155"/>
                  </a:lnTo>
                  <a:lnTo>
                    <a:pt x="927" y="1165"/>
                  </a:lnTo>
                  <a:lnTo>
                    <a:pt x="929" y="1167"/>
                  </a:lnTo>
                  <a:lnTo>
                    <a:pt x="927" y="1170"/>
                  </a:lnTo>
                  <a:lnTo>
                    <a:pt x="924" y="1167"/>
                  </a:lnTo>
                  <a:lnTo>
                    <a:pt x="924" y="1162"/>
                  </a:lnTo>
                  <a:lnTo>
                    <a:pt x="922" y="1158"/>
                  </a:lnTo>
                  <a:lnTo>
                    <a:pt x="919" y="1158"/>
                  </a:lnTo>
                  <a:lnTo>
                    <a:pt x="915" y="1155"/>
                  </a:lnTo>
                  <a:lnTo>
                    <a:pt x="910" y="1146"/>
                  </a:lnTo>
                  <a:lnTo>
                    <a:pt x="908" y="1136"/>
                  </a:lnTo>
                  <a:lnTo>
                    <a:pt x="903" y="1136"/>
                  </a:lnTo>
                  <a:lnTo>
                    <a:pt x="901" y="1136"/>
                  </a:lnTo>
                  <a:lnTo>
                    <a:pt x="884" y="1129"/>
                  </a:lnTo>
                  <a:lnTo>
                    <a:pt x="884" y="1122"/>
                  </a:lnTo>
                  <a:lnTo>
                    <a:pt x="875" y="1113"/>
                  </a:lnTo>
                  <a:lnTo>
                    <a:pt x="877" y="1110"/>
                  </a:lnTo>
                  <a:lnTo>
                    <a:pt x="875" y="1108"/>
                  </a:lnTo>
                  <a:lnTo>
                    <a:pt x="875" y="1115"/>
                  </a:lnTo>
                  <a:lnTo>
                    <a:pt x="872" y="1122"/>
                  </a:lnTo>
                  <a:lnTo>
                    <a:pt x="865" y="1122"/>
                  </a:lnTo>
                  <a:lnTo>
                    <a:pt x="865" y="1122"/>
                  </a:lnTo>
                  <a:lnTo>
                    <a:pt x="860" y="1125"/>
                  </a:lnTo>
                  <a:lnTo>
                    <a:pt x="860" y="1127"/>
                  </a:lnTo>
                  <a:lnTo>
                    <a:pt x="860" y="1125"/>
                  </a:lnTo>
                  <a:lnTo>
                    <a:pt x="856" y="1127"/>
                  </a:lnTo>
                  <a:lnTo>
                    <a:pt x="856" y="1129"/>
                  </a:lnTo>
                  <a:lnTo>
                    <a:pt x="860" y="1129"/>
                  </a:lnTo>
                  <a:lnTo>
                    <a:pt x="858" y="1136"/>
                  </a:lnTo>
                  <a:lnTo>
                    <a:pt x="846" y="1132"/>
                  </a:lnTo>
                  <a:lnTo>
                    <a:pt x="846" y="1136"/>
                  </a:lnTo>
                  <a:lnTo>
                    <a:pt x="849" y="1136"/>
                  </a:lnTo>
                  <a:lnTo>
                    <a:pt x="844" y="1136"/>
                  </a:lnTo>
                  <a:lnTo>
                    <a:pt x="846" y="1136"/>
                  </a:lnTo>
                  <a:lnTo>
                    <a:pt x="846" y="1141"/>
                  </a:lnTo>
                  <a:lnTo>
                    <a:pt x="846" y="1141"/>
                  </a:lnTo>
                  <a:lnTo>
                    <a:pt x="849" y="1144"/>
                  </a:lnTo>
                  <a:lnTo>
                    <a:pt x="846" y="1148"/>
                  </a:lnTo>
                  <a:lnTo>
                    <a:pt x="846" y="1151"/>
                  </a:lnTo>
                  <a:lnTo>
                    <a:pt x="844" y="1151"/>
                  </a:lnTo>
                  <a:lnTo>
                    <a:pt x="841" y="1153"/>
                  </a:lnTo>
                  <a:lnTo>
                    <a:pt x="841" y="1153"/>
                  </a:lnTo>
                  <a:lnTo>
                    <a:pt x="839" y="1160"/>
                  </a:lnTo>
                  <a:lnTo>
                    <a:pt x="837" y="1160"/>
                  </a:lnTo>
                  <a:lnTo>
                    <a:pt x="837" y="1162"/>
                  </a:lnTo>
                  <a:lnTo>
                    <a:pt x="837" y="1162"/>
                  </a:lnTo>
                  <a:lnTo>
                    <a:pt x="837" y="1165"/>
                  </a:lnTo>
                  <a:lnTo>
                    <a:pt x="841" y="1167"/>
                  </a:lnTo>
                  <a:lnTo>
                    <a:pt x="839" y="1174"/>
                  </a:lnTo>
                  <a:lnTo>
                    <a:pt x="841" y="1177"/>
                  </a:lnTo>
                  <a:lnTo>
                    <a:pt x="844" y="1174"/>
                  </a:lnTo>
                  <a:lnTo>
                    <a:pt x="844" y="1179"/>
                  </a:lnTo>
                  <a:lnTo>
                    <a:pt x="841" y="1179"/>
                  </a:lnTo>
                  <a:lnTo>
                    <a:pt x="846" y="1181"/>
                  </a:lnTo>
                  <a:lnTo>
                    <a:pt x="846" y="1184"/>
                  </a:lnTo>
                  <a:lnTo>
                    <a:pt x="841" y="1186"/>
                  </a:lnTo>
                  <a:lnTo>
                    <a:pt x="846" y="1186"/>
                  </a:lnTo>
                  <a:lnTo>
                    <a:pt x="846" y="1188"/>
                  </a:lnTo>
                  <a:lnTo>
                    <a:pt x="841" y="1188"/>
                  </a:lnTo>
                  <a:lnTo>
                    <a:pt x="837" y="1188"/>
                  </a:lnTo>
                  <a:lnTo>
                    <a:pt x="837" y="1188"/>
                  </a:lnTo>
                  <a:lnTo>
                    <a:pt x="837" y="1191"/>
                  </a:lnTo>
                  <a:lnTo>
                    <a:pt x="827" y="1193"/>
                  </a:lnTo>
                  <a:lnTo>
                    <a:pt x="827" y="1193"/>
                  </a:lnTo>
                  <a:lnTo>
                    <a:pt x="825" y="1193"/>
                  </a:lnTo>
                  <a:lnTo>
                    <a:pt x="825" y="1191"/>
                  </a:lnTo>
                  <a:lnTo>
                    <a:pt x="818" y="1191"/>
                  </a:lnTo>
                  <a:lnTo>
                    <a:pt x="815" y="1188"/>
                  </a:lnTo>
                  <a:lnTo>
                    <a:pt x="813" y="1191"/>
                  </a:lnTo>
                  <a:lnTo>
                    <a:pt x="813" y="1193"/>
                  </a:lnTo>
                  <a:lnTo>
                    <a:pt x="808" y="1193"/>
                  </a:lnTo>
                  <a:lnTo>
                    <a:pt x="808" y="1193"/>
                  </a:lnTo>
                  <a:lnTo>
                    <a:pt x="806" y="1198"/>
                  </a:lnTo>
                  <a:lnTo>
                    <a:pt x="799" y="1205"/>
                  </a:lnTo>
                  <a:lnTo>
                    <a:pt x="794" y="1203"/>
                  </a:lnTo>
                  <a:lnTo>
                    <a:pt x="794" y="1207"/>
                  </a:lnTo>
                  <a:lnTo>
                    <a:pt x="790" y="1205"/>
                  </a:lnTo>
                  <a:lnTo>
                    <a:pt x="785" y="1207"/>
                  </a:lnTo>
                  <a:lnTo>
                    <a:pt x="785" y="1212"/>
                  </a:lnTo>
                  <a:lnTo>
                    <a:pt x="780" y="1212"/>
                  </a:lnTo>
                  <a:lnTo>
                    <a:pt x="785" y="1219"/>
                  </a:lnTo>
                  <a:lnTo>
                    <a:pt x="782" y="1221"/>
                  </a:lnTo>
                  <a:lnTo>
                    <a:pt x="780" y="1229"/>
                  </a:lnTo>
                  <a:lnTo>
                    <a:pt x="780" y="1231"/>
                  </a:lnTo>
                  <a:lnTo>
                    <a:pt x="773" y="1229"/>
                  </a:lnTo>
                  <a:lnTo>
                    <a:pt x="771" y="1226"/>
                  </a:lnTo>
                  <a:lnTo>
                    <a:pt x="773" y="1221"/>
                  </a:lnTo>
                  <a:lnTo>
                    <a:pt x="771" y="1212"/>
                  </a:lnTo>
                  <a:lnTo>
                    <a:pt x="766" y="1212"/>
                  </a:lnTo>
                  <a:lnTo>
                    <a:pt x="754" y="1203"/>
                  </a:lnTo>
                  <a:lnTo>
                    <a:pt x="740" y="1207"/>
                  </a:lnTo>
                  <a:lnTo>
                    <a:pt x="738" y="1207"/>
                  </a:lnTo>
                  <a:lnTo>
                    <a:pt x="735" y="1203"/>
                  </a:lnTo>
                  <a:lnTo>
                    <a:pt x="730" y="1203"/>
                  </a:lnTo>
                  <a:lnTo>
                    <a:pt x="730" y="1198"/>
                  </a:lnTo>
                  <a:lnTo>
                    <a:pt x="733" y="1198"/>
                  </a:lnTo>
                  <a:lnTo>
                    <a:pt x="738" y="1198"/>
                  </a:lnTo>
                  <a:lnTo>
                    <a:pt x="738" y="1193"/>
                  </a:lnTo>
                  <a:lnTo>
                    <a:pt x="742" y="1188"/>
                  </a:lnTo>
                  <a:lnTo>
                    <a:pt x="742" y="1181"/>
                  </a:lnTo>
                  <a:lnTo>
                    <a:pt x="742" y="1179"/>
                  </a:lnTo>
                  <a:lnTo>
                    <a:pt x="742" y="1179"/>
                  </a:lnTo>
                  <a:lnTo>
                    <a:pt x="740" y="1179"/>
                  </a:lnTo>
                  <a:lnTo>
                    <a:pt x="738" y="1184"/>
                  </a:lnTo>
                  <a:lnTo>
                    <a:pt x="735" y="1186"/>
                  </a:lnTo>
                  <a:lnTo>
                    <a:pt x="730" y="1184"/>
                  </a:lnTo>
                  <a:lnTo>
                    <a:pt x="730" y="1188"/>
                  </a:lnTo>
                  <a:lnTo>
                    <a:pt x="728" y="1188"/>
                  </a:lnTo>
                  <a:lnTo>
                    <a:pt x="728" y="1181"/>
                  </a:lnTo>
                  <a:lnTo>
                    <a:pt x="723" y="1191"/>
                  </a:lnTo>
                  <a:lnTo>
                    <a:pt x="719" y="1188"/>
                  </a:lnTo>
                  <a:lnTo>
                    <a:pt x="719" y="1188"/>
                  </a:lnTo>
                  <a:lnTo>
                    <a:pt x="719" y="1188"/>
                  </a:lnTo>
                  <a:lnTo>
                    <a:pt x="716" y="1188"/>
                  </a:lnTo>
                  <a:lnTo>
                    <a:pt x="714" y="1186"/>
                  </a:lnTo>
                  <a:lnTo>
                    <a:pt x="714" y="1188"/>
                  </a:lnTo>
                  <a:lnTo>
                    <a:pt x="712" y="1186"/>
                  </a:lnTo>
                  <a:lnTo>
                    <a:pt x="707" y="1184"/>
                  </a:lnTo>
                  <a:lnTo>
                    <a:pt x="704" y="1181"/>
                  </a:lnTo>
                  <a:lnTo>
                    <a:pt x="702" y="1184"/>
                  </a:lnTo>
                  <a:lnTo>
                    <a:pt x="700" y="1186"/>
                  </a:lnTo>
                  <a:lnTo>
                    <a:pt x="697" y="1181"/>
                  </a:lnTo>
                  <a:lnTo>
                    <a:pt x="695" y="1184"/>
                  </a:lnTo>
                  <a:lnTo>
                    <a:pt x="695" y="1179"/>
                  </a:lnTo>
                  <a:lnTo>
                    <a:pt x="690" y="1181"/>
                  </a:lnTo>
                  <a:lnTo>
                    <a:pt x="690" y="1179"/>
                  </a:lnTo>
                  <a:lnTo>
                    <a:pt x="688" y="1179"/>
                  </a:lnTo>
                  <a:lnTo>
                    <a:pt x="690" y="1172"/>
                  </a:lnTo>
                  <a:lnTo>
                    <a:pt x="690" y="1170"/>
                  </a:lnTo>
                  <a:lnTo>
                    <a:pt x="686" y="1170"/>
                  </a:lnTo>
                  <a:lnTo>
                    <a:pt x="681" y="1174"/>
                  </a:lnTo>
                  <a:lnTo>
                    <a:pt x="676" y="1172"/>
                  </a:lnTo>
                  <a:lnTo>
                    <a:pt x="669" y="1165"/>
                  </a:lnTo>
                  <a:lnTo>
                    <a:pt x="664" y="1165"/>
                  </a:lnTo>
                  <a:lnTo>
                    <a:pt x="667" y="1167"/>
                  </a:lnTo>
                  <a:lnTo>
                    <a:pt x="662" y="1174"/>
                  </a:lnTo>
                  <a:lnTo>
                    <a:pt x="657" y="1174"/>
                  </a:lnTo>
                  <a:lnTo>
                    <a:pt x="657" y="1179"/>
                  </a:lnTo>
                  <a:lnTo>
                    <a:pt x="662" y="1179"/>
                  </a:lnTo>
                  <a:lnTo>
                    <a:pt x="660" y="1179"/>
                  </a:lnTo>
                  <a:lnTo>
                    <a:pt x="657" y="1179"/>
                  </a:lnTo>
                  <a:lnTo>
                    <a:pt x="655" y="1174"/>
                  </a:lnTo>
                  <a:lnTo>
                    <a:pt x="652" y="1179"/>
                  </a:lnTo>
                  <a:lnTo>
                    <a:pt x="650" y="1174"/>
                  </a:lnTo>
                  <a:lnTo>
                    <a:pt x="650" y="1172"/>
                  </a:lnTo>
                  <a:lnTo>
                    <a:pt x="648" y="1172"/>
                  </a:lnTo>
                  <a:lnTo>
                    <a:pt x="648" y="1167"/>
                  </a:lnTo>
                  <a:lnTo>
                    <a:pt x="643" y="1167"/>
                  </a:lnTo>
                  <a:lnTo>
                    <a:pt x="643" y="1160"/>
                  </a:lnTo>
                  <a:lnTo>
                    <a:pt x="636" y="1160"/>
                  </a:lnTo>
                  <a:lnTo>
                    <a:pt x="634" y="1162"/>
                  </a:lnTo>
                  <a:lnTo>
                    <a:pt x="631" y="1162"/>
                  </a:lnTo>
                  <a:lnTo>
                    <a:pt x="624" y="1148"/>
                  </a:lnTo>
                  <a:lnTo>
                    <a:pt x="622" y="1148"/>
                  </a:lnTo>
                  <a:lnTo>
                    <a:pt x="619" y="1144"/>
                  </a:lnTo>
                  <a:lnTo>
                    <a:pt x="619" y="1151"/>
                  </a:lnTo>
                  <a:lnTo>
                    <a:pt x="619" y="1151"/>
                  </a:lnTo>
                  <a:lnTo>
                    <a:pt x="615" y="1146"/>
                  </a:lnTo>
                  <a:lnTo>
                    <a:pt x="615" y="1148"/>
                  </a:lnTo>
                  <a:lnTo>
                    <a:pt x="615" y="1148"/>
                  </a:lnTo>
                  <a:lnTo>
                    <a:pt x="619" y="1158"/>
                  </a:lnTo>
                  <a:lnTo>
                    <a:pt x="617" y="1160"/>
                  </a:lnTo>
                  <a:lnTo>
                    <a:pt x="619" y="1160"/>
                  </a:lnTo>
                  <a:lnTo>
                    <a:pt x="615" y="1165"/>
                  </a:lnTo>
                  <a:lnTo>
                    <a:pt x="617" y="1167"/>
                  </a:lnTo>
                  <a:lnTo>
                    <a:pt x="622" y="1167"/>
                  </a:lnTo>
                  <a:lnTo>
                    <a:pt x="619" y="1170"/>
                  </a:lnTo>
                  <a:lnTo>
                    <a:pt x="617" y="1167"/>
                  </a:lnTo>
                  <a:lnTo>
                    <a:pt x="617" y="1170"/>
                  </a:lnTo>
                  <a:lnTo>
                    <a:pt x="615" y="1170"/>
                  </a:lnTo>
                  <a:lnTo>
                    <a:pt x="615" y="1162"/>
                  </a:lnTo>
                  <a:lnTo>
                    <a:pt x="610" y="1162"/>
                  </a:lnTo>
                  <a:lnTo>
                    <a:pt x="608" y="1160"/>
                  </a:lnTo>
                  <a:lnTo>
                    <a:pt x="603" y="1160"/>
                  </a:lnTo>
                  <a:lnTo>
                    <a:pt x="601" y="1162"/>
                  </a:lnTo>
                  <a:lnTo>
                    <a:pt x="598" y="1160"/>
                  </a:lnTo>
                  <a:lnTo>
                    <a:pt x="598" y="1162"/>
                  </a:lnTo>
                  <a:lnTo>
                    <a:pt x="596" y="1162"/>
                  </a:lnTo>
                  <a:lnTo>
                    <a:pt x="598" y="1165"/>
                  </a:lnTo>
                  <a:lnTo>
                    <a:pt x="596" y="1165"/>
                  </a:lnTo>
                  <a:lnTo>
                    <a:pt x="596" y="1167"/>
                  </a:lnTo>
                  <a:lnTo>
                    <a:pt x="596" y="1165"/>
                  </a:lnTo>
                  <a:lnTo>
                    <a:pt x="596" y="1167"/>
                  </a:lnTo>
                  <a:lnTo>
                    <a:pt x="593" y="1170"/>
                  </a:lnTo>
                  <a:lnTo>
                    <a:pt x="591" y="1165"/>
                  </a:lnTo>
                  <a:lnTo>
                    <a:pt x="591" y="1167"/>
                  </a:lnTo>
                  <a:lnTo>
                    <a:pt x="586" y="1174"/>
                  </a:lnTo>
                  <a:lnTo>
                    <a:pt x="586" y="1174"/>
                  </a:lnTo>
                  <a:lnTo>
                    <a:pt x="586" y="1170"/>
                  </a:lnTo>
                  <a:lnTo>
                    <a:pt x="584" y="1170"/>
                  </a:lnTo>
                  <a:lnTo>
                    <a:pt x="582" y="1172"/>
                  </a:lnTo>
                  <a:lnTo>
                    <a:pt x="579" y="1177"/>
                  </a:lnTo>
                  <a:lnTo>
                    <a:pt x="577" y="1177"/>
                  </a:lnTo>
                  <a:lnTo>
                    <a:pt x="577" y="1172"/>
                  </a:lnTo>
                  <a:lnTo>
                    <a:pt x="575" y="1172"/>
                  </a:lnTo>
                  <a:lnTo>
                    <a:pt x="575" y="1170"/>
                  </a:lnTo>
                  <a:lnTo>
                    <a:pt x="570" y="1167"/>
                  </a:lnTo>
                  <a:lnTo>
                    <a:pt x="563" y="1172"/>
                  </a:lnTo>
                  <a:lnTo>
                    <a:pt x="560" y="1170"/>
                  </a:lnTo>
                  <a:lnTo>
                    <a:pt x="558" y="1170"/>
                  </a:lnTo>
                  <a:lnTo>
                    <a:pt x="560" y="1170"/>
                  </a:lnTo>
                  <a:lnTo>
                    <a:pt x="563" y="1167"/>
                  </a:lnTo>
                  <a:lnTo>
                    <a:pt x="560" y="1162"/>
                  </a:lnTo>
                  <a:lnTo>
                    <a:pt x="565" y="1160"/>
                  </a:lnTo>
                  <a:lnTo>
                    <a:pt x="565" y="1155"/>
                  </a:lnTo>
                  <a:lnTo>
                    <a:pt x="560" y="1155"/>
                  </a:lnTo>
                  <a:lnTo>
                    <a:pt x="560" y="1155"/>
                  </a:lnTo>
                  <a:lnTo>
                    <a:pt x="558" y="1153"/>
                  </a:lnTo>
                  <a:lnTo>
                    <a:pt x="558" y="1153"/>
                  </a:lnTo>
                  <a:lnTo>
                    <a:pt x="556" y="1148"/>
                  </a:lnTo>
                  <a:lnTo>
                    <a:pt x="556" y="1151"/>
                  </a:lnTo>
                  <a:lnTo>
                    <a:pt x="549" y="1144"/>
                  </a:lnTo>
                  <a:lnTo>
                    <a:pt x="541" y="1148"/>
                  </a:lnTo>
                  <a:lnTo>
                    <a:pt x="541" y="1144"/>
                  </a:lnTo>
                  <a:lnTo>
                    <a:pt x="539" y="1146"/>
                  </a:lnTo>
                  <a:lnTo>
                    <a:pt x="539" y="1144"/>
                  </a:lnTo>
                  <a:lnTo>
                    <a:pt x="537" y="1141"/>
                  </a:lnTo>
                  <a:lnTo>
                    <a:pt x="539" y="1134"/>
                  </a:lnTo>
                  <a:lnTo>
                    <a:pt x="541" y="1132"/>
                  </a:lnTo>
                  <a:lnTo>
                    <a:pt x="537" y="1127"/>
                  </a:lnTo>
                  <a:lnTo>
                    <a:pt x="530" y="1127"/>
                  </a:lnTo>
                  <a:lnTo>
                    <a:pt x="530" y="1122"/>
                  </a:lnTo>
                  <a:lnTo>
                    <a:pt x="525" y="1125"/>
                  </a:lnTo>
                  <a:lnTo>
                    <a:pt x="523" y="1118"/>
                  </a:lnTo>
                  <a:lnTo>
                    <a:pt x="518" y="1122"/>
                  </a:lnTo>
                  <a:lnTo>
                    <a:pt x="513" y="1122"/>
                  </a:lnTo>
                  <a:lnTo>
                    <a:pt x="504" y="1125"/>
                  </a:lnTo>
                  <a:lnTo>
                    <a:pt x="501" y="1120"/>
                  </a:lnTo>
                  <a:lnTo>
                    <a:pt x="499" y="1122"/>
                  </a:lnTo>
                  <a:lnTo>
                    <a:pt x="494" y="1122"/>
                  </a:lnTo>
                  <a:lnTo>
                    <a:pt x="494" y="1125"/>
                  </a:lnTo>
                  <a:lnTo>
                    <a:pt x="494" y="1127"/>
                  </a:lnTo>
                  <a:lnTo>
                    <a:pt x="494" y="1136"/>
                  </a:lnTo>
                  <a:lnTo>
                    <a:pt x="489" y="1136"/>
                  </a:lnTo>
                  <a:lnTo>
                    <a:pt x="489" y="1141"/>
                  </a:lnTo>
                  <a:lnTo>
                    <a:pt x="485" y="1144"/>
                  </a:lnTo>
                  <a:lnTo>
                    <a:pt x="480" y="1144"/>
                  </a:lnTo>
                  <a:lnTo>
                    <a:pt x="480" y="1146"/>
                  </a:lnTo>
                  <a:lnTo>
                    <a:pt x="485" y="1146"/>
                  </a:lnTo>
                  <a:lnTo>
                    <a:pt x="478" y="1151"/>
                  </a:lnTo>
                  <a:lnTo>
                    <a:pt x="478" y="1155"/>
                  </a:lnTo>
                  <a:lnTo>
                    <a:pt x="473" y="1153"/>
                  </a:lnTo>
                  <a:lnTo>
                    <a:pt x="473" y="1151"/>
                  </a:lnTo>
                  <a:lnTo>
                    <a:pt x="475" y="1148"/>
                  </a:lnTo>
                  <a:lnTo>
                    <a:pt x="475" y="1146"/>
                  </a:lnTo>
                  <a:lnTo>
                    <a:pt x="468" y="1148"/>
                  </a:lnTo>
                  <a:lnTo>
                    <a:pt x="461" y="1148"/>
                  </a:lnTo>
                  <a:lnTo>
                    <a:pt x="456" y="1151"/>
                  </a:lnTo>
                  <a:lnTo>
                    <a:pt x="454" y="1148"/>
                  </a:lnTo>
                  <a:lnTo>
                    <a:pt x="449" y="1146"/>
                  </a:lnTo>
                  <a:lnTo>
                    <a:pt x="442" y="1146"/>
                  </a:lnTo>
                  <a:lnTo>
                    <a:pt x="440" y="1146"/>
                  </a:lnTo>
                  <a:lnTo>
                    <a:pt x="438" y="1151"/>
                  </a:lnTo>
                  <a:lnTo>
                    <a:pt x="433" y="1144"/>
                  </a:lnTo>
                  <a:lnTo>
                    <a:pt x="428" y="1144"/>
                  </a:lnTo>
                  <a:lnTo>
                    <a:pt x="419" y="1141"/>
                  </a:lnTo>
                  <a:lnTo>
                    <a:pt x="419" y="1151"/>
                  </a:lnTo>
                  <a:lnTo>
                    <a:pt x="414" y="1146"/>
                  </a:lnTo>
                  <a:lnTo>
                    <a:pt x="409" y="1148"/>
                  </a:lnTo>
                  <a:lnTo>
                    <a:pt x="409" y="1146"/>
                  </a:lnTo>
                  <a:lnTo>
                    <a:pt x="409" y="1144"/>
                  </a:lnTo>
                  <a:lnTo>
                    <a:pt x="409" y="1141"/>
                  </a:lnTo>
                  <a:lnTo>
                    <a:pt x="409" y="1136"/>
                  </a:lnTo>
                  <a:lnTo>
                    <a:pt x="404" y="1136"/>
                  </a:lnTo>
                  <a:lnTo>
                    <a:pt x="404" y="1144"/>
                  </a:lnTo>
                  <a:lnTo>
                    <a:pt x="404" y="1146"/>
                  </a:lnTo>
                  <a:lnTo>
                    <a:pt x="397" y="1146"/>
                  </a:lnTo>
                  <a:lnTo>
                    <a:pt x="395" y="1146"/>
                  </a:lnTo>
                  <a:lnTo>
                    <a:pt x="395" y="1144"/>
                  </a:lnTo>
                  <a:lnTo>
                    <a:pt x="388" y="1144"/>
                  </a:lnTo>
                  <a:lnTo>
                    <a:pt x="388" y="1141"/>
                  </a:lnTo>
                  <a:lnTo>
                    <a:pt x="386" y="1144"/>
                  </a:lnTo>
                  <a:lnTo>
                    <a:pt x="383" y="1141"/>
                  </a:lnTo>
                  <a:lnTo>
                    <a:pt x="381" y="1141"/>
                  </a:lnTo>
                  <a:lnTo>
                    <a:pt x="381" y="1134"/>
                  </a:lnTo>
                  <a:lnTo>
                    <a:pt x="381" y="1129"/>
                  </a:lnTo>
                  <a:lnTo>
                    <a:pt x="383" y="1127"/>
                  </a:lnTo>
                  <a:lnTo>
                    <a:pt x="383" y="1122"/>
                  </a:lnTo>
                  <a:lnTo>
                    <a:pt x="383" y="1118"/>
                  </a:lnTo>
                  <a:lnTo>
                    <a:pt x="386" y="1118"/>
                  </a:lnTo>
                  <a:lnTo>
                    <a:pt x="386" y="1113"/>
                  </a:lnTo>
                  <a:lnTo>
                    <a:pt x="390" y="1113"/>
                  </a:lnTo>
                  <a:lnTo>
                    <a:pt x="386" y="1113"/>
                  </a:lnTo>
                  <a:lnTo>
                    <a:pt x="381" y="1106"/>
                  </a:lnTo>
                  <a:lnTo>
                    <a:pt x="378" y="1108"/>
                  </a:lnTo>
                  <a:lnTo>
                    <a:pt x="369" y="1108"/>
                  </a:lnTo>
                  <a:lnTo>
                    <a:pt x="367" y="1106"/>
                  </a:lnTo>
                </a:path>
              </a:pathLst>
            </a:custGeom>
            <a:noFill/>
            <a:ln w="111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72" name="Freeform 19"/>
            <p:cNvSpPr>
              <a:spLocks/>
            </p:cNvSpPr>
            <p:nvPr/>
          </p:nvSpPr>
          <p:spPr bwMode="auto">
            <a:xfrm>
              <a:off x="3609" y="1527"/>
              <a:ext cx="817" cy="1356"/>
            </a:xfrm>
            <a:custGeom>
              <a:avLst/>
              <a:gdLst>
                <a:gd name="T0" fmla="*/ 779 w 817"/>
                <a:gd name="T1" fmla="*/ 1089 h 1356"/>
                <a:gd name="T2" fmla="*/ 774 w 817"/>
                <a:gd name="T3" fmla="*/ 1040 h 1356"/>
                <a:gd name="T4" fmla="*/ 727 w 817"/>
                <a:gd name="T5" fmla="*/ 976 h 1356"/>
                <a:gd name="T6" fmla="*/ 670 w 817"/>
                <a:gd name="T7" fmla="*/ 910 h 1356"/>
                <a:gd name="T8" fmla="*/ 666 w 817"/>
                <a:gd name="T9" fmla="*/ 855 h 1356"/>
                <a:gd name="T10" fmla="*/ 569 w 817"/>
                <a:gd name="T11" fmla="*/ 829 h 1356"/>
                <a:gd name="T12" fmla="*/ 493 w 817"/>
                <a:gd name="T13" fmla="*/ 813 h 1356"/>
                <a:gd name="T14" fmla="*/ 432 w 817"/>
                <a:gd name="T15" fmla="*/ 766 h 1356"/>
                <a:gd name="T16" fmla="*/ 382 w 817"/>
                <a:gd name="T17" fmla="*/ 733 h 1356"/>
                <a:gd name="T18" fmla="*/ 370 w 817"/>
                <a:gd name="T19" fmla="*/ 690 h 1356"/>
                <a:gd name="T20" fmla="*/ 326 w 817"/>
                <a:gd name="T21" fmla="*/ 669 h 1356"/>
                <a:gd name="T22" fmla="*/ 342 w 817"/>
                <a:gd name="T23" fmla="*/ 614 h 1356"/>
                <a:gd name="T24" fmla="*/ 347 w 817"/>
                <a:gd name="T25" fmla="*/ 539 h 1356"/>
                <a:gd name="T26" fmla="*/ 413 w 817"/>
                <a:gd name="T27" fmla="*/ 390 h 1356"/>
                <a:gd name="T28" fmla="*/ 507 w 817"/>
                <a:gd name="T29" fmla="*/ 303 h 1356"/>
                <a:gd name="T30" fmla="*/ 548 w 817"/>
                <a:gd name="T31" fmla="*/ 232 h 1356"/>
                <a:gd name="T32" fmla="*/ 496 w 817"/>
                <a:gd name="T33" fmla="*/ 185 h 1356"/>
                <a:gd name="T34" fmla="*/ 408 w 817"/>
                <a:gd name="T35" fmla="*/ 104 h 1356"/>
                <a:gd name="T36" fmla="*/ 297 w 817"/>
                <a:gd name="T37" fmla="*/ 48 h 1356"/>
                <a:gd name="T38" fmla="*/ 198 w 817"/>
                <a:gd name="T39" fmla="*/ 12 h 1356"/>
                <a:gd name="T40" fmla="*/ 212 w 817"/>
                <a:gd name="T41" fmla="*/ 97 h 1356"/>
                <a:gd name="T42" fmla="*/ 271 w 817"/>
                <a:gd name="T43" fmla="*/ 215 h 1356"/>
                <a:gd name="T44" fmla="*/ 233 w 817"/>
                <a:gd name="T45" fmla="*/ 251 h 1356"/>
                <a:gd name="T46" fmla="*/ 160 w 817"/>
                <a:gd name="T47" fmla="*/ 293 h 1356"/>
                <a:gd name="T48" fmla="*/ 111 w 817"/>
                <a:gd name="T49" fmla="*/ 376 h 1356"/>
                <a:gd name="T50" fmla="*/ 92 w 817"/>
                <a:gd name="T51" fmla="*/ 468 h 1356"/>
                <a:gd name="T52" fmla="*/ 42 w 817"/>
                <a:gd name="T53" fmla="*/ 525 h 1356"/>
                <a:gd name="T54" fmla="*/ 51 w 817"/>
                <a:gd name="T55" fmla="*/ 636 h 1356"/>
                <a:gd name="T56" fmla="*/ 47 w 817"/>
                <a:gd name="T57" fmla="*/ 702 h 1356"/>
                <a:gd name="T58" fmla="*/ 66 w 817"/>
                <a:gd name="T59" fmla="*/ 794 h 1356"/>
                <a:gd name="T60" fmla="*/ 89 w 817"/>
                <a:gd name="T61" fmla="*/ 839 h 1356"/>
                <a:gd name="T62" fmla="*/ 56 w 817"/>
                <a:gd name="T63" fmla="*/ 910 h 1356"/>
                <a:gd name="T64" fmla="*/ 47 w 817"/>
                <a:gd name="T65" fmla="*/ 957 h 1356"/>
                <a:gd name="T66" fmla="*/ 18 w 817"/>
                <a:gd name="T67" fmla="*/ 971 h 1356"/>
                <a:gd name="T68" fmla="*/ 0 w 817"/>
                <a:gd name="T69" fmla="*/ 1011 h 1356"/>
                <a:gd name="T70" fmla="*/ 61 w 817"/>
                <a:gd name="T71" fmla="*/ 1030 h 1356"/>
                <a:gd name="T72" fmla="*/ 28 w 817"/>
                <a:gd name="T73" fmla="*/ 1080 h 1356"/>
                <a:gd name="T74" fmla="*/ 49 w 817"/>
                <a:gd name="T75" fmla="*/ 1139 h 1356"/>
                <a:gd name="T76" fmla="*/ 61 w 817"/>
                <a:gd name="T77" fmla="*/ 1196 h 1356"/>
                <a:gd name="T78" fmla="*/ 111 w 817"/>
                <a:gd name="T79" fmla="*/ 1153 h 1356"/>
                <a:gd name="T80" fmla="*/ 89 w 817"/>
                <a:gd name="T81" fmla="*/ 1106 h 1356"/>
                <a:gd name="T82" fmla="*/ 94 w 817"/>
                <a:gd name="T83" fmla="*/ 1082 h 1356"/>
                <a:gd name="T84" fmla="*/ 144 w 817"/>
                <a:gd name="T85" fmla="*/ 1113 h 1356"/>
                <a:gd name="T86" fmla="*/ 160 w 817"/>
                <a:gd name="T87" fmla="*/ 1160 h 1356"/>
                <a:gd name="T88" fmla="*/ 186 w 817"/>
                <a:gd name="T89" fmla="*/ 1200 h 1356"/>
                <a:gd name="T90" fmla="*/ 200 w 817"/>
                <a:gd name="T91" fmla="*/ 1191 h 1356"/>
                <a:gd name="T92" fmla="*/ 193 w 817"/>
                <a:gd name="T93" fmla="*/ 1247 h 1356"/>
                <a:gd name="T94" fmla="*/ 255 w 817"/>
                <a:gd name="T95" fmla="*/ 1285 h 1356"/>
                <a:gd name="T96" fmla="*/ 264 w 817"/>
                <a:gd name="T97" fmla="*/ 1347 h 1356"/>
                <a:gd name="T98" fmla="*/ 290 w 817"/>
                <a:gd name="T99" fmla="*/ 1325 h 1356"/>
                <a:gd name="T100" fmla="*/ 347 w 817"/>
                <a:gd name="T101" fmla="*/ 1332 h 1356"/>
                <a:gd name="T102" fmla="*/ 394 w 817"/>
                <a:gd name="T103" fmla="*/ 1285 h 1356"/>
                <a:gd name="T104" fmla="*/ 403 w 817"/>
                <a:gd name="T105" fmla="*/ 1226 h 1356"/>
                <a:gd name="T106" fmla="*/ 425 w 817"/>
                <a:gd name="T107" fmla="*/ 1233 h 1356"/>
                <a:gd name="T108" fmla="*/ 474 w 817"/>
                <a:gd name="T109" fmla="*/ 1247 h 1356"/>
                <a:gd name="T110" fmla="*/ 517 w 817"/>
                <a:gd name="T111" fmla="*/ 1229 h 1356"/>
                <a:gd name="T112" fmla="*/ 578 w 817"/>
                <a:gd name="T113" fmla="*/ 1236 h 1356"/>
                <a:gd name="T114" fmla="*/ 614 w 817"/>
                <a:gd name="T115" fmla="*/ 1210 h 1356"/>
                <a:gd name="T116" fmla="*/ 637 w 817"/>
                <a:gd name="T117" fmla="*/ 1184 h 1356"/>
                <a:gd name="T118" fmla="*/ 682 w 817"/>
                <a:gd name="T119" fmla="*/ 1207 h 1356"/>
                <a:gd name="T120" fmla="*/ 725 w 817"/>
                <a:gd name="T121" fmla="*/ 1174 h 1356"/>
                <a:gd name="T122" fmla="*/ 763 w 817"/>
                <a:gd name="T123" fmla="*/ 1120 h 1356"/>
                <a:gd name="T124" fmla="*/ 817 w 817"/>
                <a:gd name="T125" fmla="*/ 1099 h 1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1356">
                  <a:moveTo>
                    <a:pt x="812" y="1099"/>
                  </a:moveTo>
                  <a:lnTo>
                    <a:pt x="812" y="1092"/>
                  </a:lnTo>
                  <a:lnTo>
                    <a:pt x="812" y="1092"/>
                  </a:lnTo>
                  <a:lnTo>
                    <a:pt x="812" y="1087"/>
                  </a:lnTo>
                  <a:lnTo>
                    <a:pt x="810" y="1087"/>
                  </a:lnTo>
                  <a:lnTo>
                    <a:pt x="812" y="1082"/>
                  </a:lnTo>
                  <a:lnTo>
                    <a:pt x="807" y="1075"/>
                  </a:lnTo>
                  <a:lnTo>
                    <a:pt x="810" y="1070"/>
                  </a:lnTo>
                  <a:lnTo>
                    <a:pt x="810" y="1068"/>
                  </a:lnTo>
                  <a:lnTo>
                    <a:pt x="807" y="1068"/>
                  </a:lnTo>
                  <a:lnTo>
                    <a:pt x="805" y="1073"/>
                  </a:lnTo>
                  <a:lnTo>
                    <a:pt x="796" y="1068"/>
                  </a:lnTo>
                  <a:lnTo>
                    <a:pt x="793" y="1070"/>
                  </a:lnTo>
                  <a:lnTo>
                    <a:pt x="793" y="1075"/>
                  </a:lnTo>
                  <a:lnTo>
                    <a:pt x="789" y="1075"/>
                  </a:lnTo>
                  <a:lnTo>
                    <a:pt x="786" y="1077"/>
                  </a:lnTo>
                  <a:lnTo>
                    <a:pt x="779" y="1089"/>
                  </a:lnTo>
                  <a:lnTo>
                    <a:pt x="774" y="1082"/>
                  </a:lnTo>
                  <a:lnTo>
                    <a:pt x="774" y="1077"/>
                  </a:lnTo>
                  <a:lnTo>
                    <a:pt x="770" y="1070"/>
                  </a:lnTo>
                  <a:lnTo>
                    <a:pt x="767" y="1070"/>
                  </a:lnTo>
                  <a:lnTo>
                    <a:pt x="767" y="1068"/>
                  </a:lnTo>
                  <a:lnTo>
                    <a:pt x="774" y="1061"/>
                  </a:lnTo>
                  <a:lnTo>
                    <a:pt x="779" y="1063"/>
                  </a:lnTo>
                  <a:lnTo>
                    <a:pt x="784" y="1056"/>
                  </a:lnTo>
                  <a:lnTo>
                    <a:pt x="781" y="1054"/>
                  </a:lnTo>
                  <a:lnTo>
                    <a:pt x="784" y="1051"/>
                  </a:lnTo>
                  <a:lnTo>
                    <a:pt x="781" y="1051"/>
                  </a:lnTo>
                  <a:lnTo>
                    <a:pt x="784" y="1049"/>
                  </a:lnTo>
                  <a:lnTo>
                    <a:pt x="781" y="1049"/>
                  </a:lnTo>
                  <a:lnTo>
                    <a:pt x="777" y="1047"/>
                  </a:lnTo>
                  <a:lnTo>
                    <a:pt x="779" y="1040"/>
                  </a:lnTo>
                  <a:lnTo>
                    <a:pt x="777" y="1040"/>
                  </a:lnTo>
                  <a:lnTo>
                    <a:pt x="774" y="1040"/>
                  </a:lnTo>
                  <a:lnTo>
                    <a:pt x="772" y="1035"/>
                  </a:lnTo>
                  <a:lnTo>
                    <a:pt x="774" y="1035"/>
                  </a:lnTo>
                  <a:lnTo>
                    <a:pt x="772" y="1035"/>
                  </a:lnTo>
                  <a:lnTo>
                    <a:pt x="772" y="1030"/>
                  </a:lnTo>
                  <a:lnTo>
                    <a:pt x="770" y="1030"/>
                  </a:lnTo>
                  <a:lnTo>
                    <a:pt x="767" y="1023"/>
                  </a:lnTo>
                  <a:lnTo>
                    <a:pt x="765" y="1021"/>
                  </a:lnTo>
                  <a:lnTo>
                    <a:pt x="763" y="1016"/>
                  </a:lnTo>
                  <a:lnTo>
                    <a:pt x="758" y="1011"/>
                  </a:lnTo>
                  <a:lnTo>
                    <a:pt x="755" y="999"/>
                  </a:lnTo>
                  <a:lnTo>
                    <a:pt x="748" y="997"/>
                  </a:lnTo>
                  <a:lnTo>
                    <a:pt x="741" y="992"/>
                  </a:lnTo>
                  <a:lnTo>
                    <a:pt x="737" y="983"/>
                  </a:lnTo>
                  <a:lnTo>
                    <a:pt x="732" y="983"/>
                  </a:lnTo>
                  <a:lnTo>
                    <a:pt x="729" y="988"/>
                  </a:lnTo>
                  <a:lnTo>
                    <a:pt x="727" y="985"/>
                  </a:lnTo>
                  <a:lnTo>
                    <a:pt x="727" y="976"/>
                  </a:lnTo>
                  <a:lnTo>
                    <a:pt x="722" y="971"/>
                  </a:lnTo>
                  <a:lnTo>
                    <a:pt x="727" y="964"/>
                  </a:lnTo>
                  <a:lnTo>
                    <a:pt x="718" y="955"/>
                  </a:lnTo>
                  <a:lnTo>
                    <a:pt x="713" y="936"/>
                  </a:lnTo>
                  <a:lnTo>
                    <a:pt x="706" y="929"/>
                  </a:lnTo>
                  <a:lnTo>
                    <a:pt x="706" y="929"/>
                  </a:lnTo>
                  <a:lnTo>
                    <a:pt x="703" y="933"/>
                  </a:lnTo>
                  <a:lnTo>
                    <a:pt x="701" y="945"/>
                  </a:lnTo>
                  <a:lnTo>
                    <a:pt x="699" y="945"/>
                  </a:lnTo>
                  <a:lnTo>
                    <a:pt x="699" y="945"/>
                  </a:lnTo>
                  <a:lnTo>
                    <a:pt x="696" y="945"/>
                  </a:lnTo>
                  <a:lnTo>
                    <a:pt x="694" y="950"/>
                  </a:lnTo>
                  <a:lnTo>
                    <a:pt x="692" y="948"/>
                  </a:lnTo>
                  <a:lnTo>
                    <a:pt x="692" y="945"/>
                  </a:lnTo>
                  <a:lnTo>
                    <a:pt x="673" y="929"/>
                  </a:lnTo>
                  <a:lnTo>
                    <a:pt x="670" y="924"/>
                  </a:lnTo>
                  <a:lnTo>
                    <a:pt x="670" y="910"/>
                  </a:lnTo>
                  <a:lnTo>
                    <a:pt x="670" y="898"/>
                  </a:lnTo>
                  <a:lnTo>
                    <a:pt x="670" y="893"/>
                  </a:lnTo>
                  <a:lnTo>
                    <a:pt x="680" y="881"/>
                  </a:lnTo>
                  <a:lnTo>
                    <a:pt x="680" y="881"/>
                  </a:lnTo>
                  <a:lnTo>
                    <a:pt x="682" y="877"/>
                  </a:lnTo>
                  <a:lnTo>
                    <a:pt x="685" y="877"/>
                  </a:lnTo>
                  <a:lnTo>
                    <a:pt x="682" y="872"/>
                  </a:lnTo>
                  <a:lnTo>
                    <a:pt x="685" y="865"/>
                  </a:lnTo>
                  <a:lnTo>
                    <a:pt x="682" y="865"/>
                  </a:lnTo>
                  <a:lnTo>
                    <a:pt x="680" y="872"/>
                  </a:lnTo>
                  <a:lnTo>
                    <a:pt x="675" y="872"/>
                  </a:lnTo>
                  <a:lnTo>
                    <a:pt x="673" y="867"/>
                  </a:lnTo>
                  <a:lnTo>
                    <a:pt x="670" y="867"/>
                  </a:lnTo>
                  <a:lnTo>
                    <a:pt x="668" y="865"/>
                  </a:lnTo>
                  <a:lnTo>
                    <a:pt x="670" y="860"/>
                  </a:lnTo>
                  <a:lnTo>
                    <a:pt x="668" y="858"/>
                  </a:lnTo>
                  <a:lnTo>
                    <a:pt x="666" y="855"/>
                  </a:lnTo>
                  <a:lnTo>
                    <a:pt x="659" y="858"/>
                  </a:lnTo>
                  <a:lnTo>
                    <a:pt x="654" y="848"/>
                  </a:lnTo>
                  <a:lnTo>
                    <a:pt x="649" y="848"/>
                  </a:lnTo>
                  <a:lnTo>
                    <a:pt x="642" y="841"/>
                  </a:lnTo>
                  <a:lnTo>
                    <a:pt x="637" y="848"/>
                  </a:lnTo>
                  <a:lnTo>
                    <a:pt x="635" y="846"/>
                  </a:lnTo>
                  <a:lnTo>
                    <a:pt x="630" y="851"/>
                  </a:lnTo>
                  <a:lnTo>
                    <a:pt x="623" y="853"/>
                  </a:lnTo>
                  <a:lnTo>
                    <a:pt x="623" y="858"/>
                  </a:lnTo>
                  <a:lnTo>
                    <a:pt x="609" y="858"/>
                  </a:lnTo>
                  <a:lnTo>
                    <a:pt x="604" y="855"/>
                  </a:lnTo>
                  <a:lnTo>
                    <a:pt x="595" y="836"/>
                  </a:lnTo>
                  <a:lnTo>
                    <a:pt x="585" y="832"/>
                  </a:lnTo>
                  <a:lnTo>
                    <a:pt x="578" y="829"/>
                  </a:lnTo>
                  <a:lnTo>
                    <a:pt x="576" y="825"/>
                  </a:lnTo>
                  <a:lnTo>
                    <a:pt x="574" y="825"/>
                  </a:lnTo>
                  <a:lnTo>
                    <a:pt x="569" y="829"/>
                  </a:lnTo>
                  <a:lnTo>
                    <a:pt x="569" y="832"/>
                  </a:lnTo>
                  <a:lnTo>
                    <a:pt x="569" y="834"/>
                  </a:lnTo>
                  <a:lnTo>
                    <a:pt x="559" y="846"/>
                  </a:lnTo>
                  <a:lnTo>
                    <a:pt x="548" y="841"/>
                  </a:lnTo>
                  <a:lnTo>
                    <a:pt x="545" y="839"/>
                  </a:lnTo>
                  <a:lnTo>
                    <a:pt x="538" y="825"/>
                  </a:lnTo>
                  <a:lnTo>
                    <a:pt x="536" y="822"/>
                  </a:lnTo>
                  <a:lnTo>
                    <a:pt x="531" y="825"/>
                  </a:lnTo>
                  <a:lnTo>
                    <a:pt x="526" y="822"/>
                  </a:lnTo>
                  <a:lnTo>
                    <a:pt x="512" y="815"/>
                  </a:lnTo>
                  <a:lnTo>
                    <a:pt x="505" y="820"/>
                  </a:lnTo>
                  <a:lnTo>
                    <a:pt x="500" y="822"/>
                  </a:lnTo>
                  <a:lnTo>
                    <a:pt x="496" y="822"/>
                  </a:lnTo>
                  <a:lnTo>
                    <a:pt x="496" y="825"/>
                  </a:lnTo>
                  <a:lnTo>
                    <a:pt x="493" y="820"/>
                  </a:lnTo>
                  <a:lnTo>
                    <a:pt x="489" y="815"/>
                  </a:lnTo>
                  <a:lnTo>
                    <a:pt x="493" y="813"/>
                  </a:lnTo>
                  <a:lnTo>
                    <a:pt x="493" y="811"/>
                  </a:lnTo>
                  <a:lnTo>
                    <a:pt x="486" y="803"/>
                  </a:lnTo>
                  <a:lnTo>
                    <a:pt x="486" y="801"/>
                  </a:lnTo>
                  <a:lnTo>
                    <a:pt x="489" y="799"/>
                  </a:lnTo>
                  <a:lnTo>
                    <a:pt x="489" y="792"/>
                  </a:lnTo>
                  <a:lnTo>
                    <a:pt x="481" y="787"/>
                  </a:lnTo>
                  <a:lnTo>
                    <a:pt x="479" y="782"/>
                  </a:lnTo>
                  <a:lnTo>
                    <a:pt x="477" y="782"/>
                  </a:lnTo>
                  <a:lnTo>
                    <a:pt x="474" y="780"/>
                  </a:lnTo>
                  <a:lnTo>
                    <a:pt x="465" y="763"/>
                  </a:lnTo>
                  <a:lnTo>
                    <a:pt x="465" y="761"/>
                  </a:lnTo>
                  <a:lnTo>
                    <a:pt x="463" y="763"/>
                  </a:lnTo>
                  <a:lnTo>
                    <a:pt x="455" y="754"/>
                  </a:lnTo>
                  <a:lnTo>
                    <a:pt x="448" y="759"/>
                  </a:lnTo>
                  <a:lnTo>
                    <a:pt x="439" y="759"/>
                  </a:lnTo>
                  <a:lnTo>
                    <a:pt x="437" y="761"/>
                  </a:lnTo>
                  <a:lnTo>
                    <a:pt x="432" y="766"/>
                  </a:lnTo>
                  <a:lnTo>
                    <a:pt x="432" y="763"/>
                  </a:lnTo>
                  <a:lnTo>
                    <a:pt x="432" y="759"/>
                  </a:lnTo>
                  <a:lnTo>
                    <a:pt x="422" y="754"/>
                  </a:lnTo>
                  <a:lnTo>
                    <a:pt x="415" y="754"/>
                  </a:lnTo>
                  <a:lnTo>
                    <a:pt x="411" y="754"/>
                  </a:lnTo>
                  <a:lnTo>
                    <a:pt x="411" y="751"/>
                  </a:lnTo>
                  <a:lnTo>
                    <a:pt x="411" y="749"/>
                  </a:lnTo>
                  <a:lnTo>
                    <a:pt x="406" y="744"/>
                  </a:lnTo>
                  <a:lnTo>
                    <a:pt x="403" y="744"/>
                  </a:lnTo>
                  <a:lnTo>
                    <a:pt x="403" y="749"/>
                  </a:lnTo>
                  <a:lnTo>
                    <a:pt x="403" y="744"/>
                  </a:lnTo>
                  <a:lnTo>
                    <a:pt x="401" y="740"/>
                  </a:lnTo>
                  <a:lnTo>
                    <a:pt x="396" y="742"/>
                  </a:lnTo>
                  <a:lnTo>
                    <a:pt x="394" y="740"/>
                  </a:lnTo>
                  <a:lnTo>
                    <a:pt x="387" y="737"/>
                  </a:lnTo>
                  <a:lnTo>
                    <a:pt x="385" y="730"/>
                  </a:lnTo>
                  <a:lnTo>
                    <a:pt x="382" y="733"/>
                  </a:lnTo>
                  <a:lnTo>
                    <a:pt x="380" y="730"/>
                  </a:lnTo>
                  <a:lnTo>
                    <a:pt x="375" y="730"/>
                  </a:lnTo>
                  <a:lnTo>
                    <a:pt x="373" y="728"/>
                  </a:lnTo>
                  <a:lnTo>
                    <a:pt x="370" y="730"/>
                  </a:lnTo>
                  <a:lnTo>
                    <a:pt x="368" y="730"/>
                  </a:lnTo>
                  <a:lnTo>
                    <a:pt x="368" y="735"/>
                  </a:lnTo>
                  <a:lnTo>
                    <a:pt x="366" y="735"/>
                  </a:lnTo>
                  <a:lnTo>
                    <a:pt x="366" y="733"/>
                  </a:lnTo>
                  <a:lnTo>
                    <a:pt x="361" y="735"/>
                  </a:lnTo>
                  <a:lnTo>
                    <a:pt x="361" y="735"/>
                  </a:lnTo>
                  <a:lnTo>
                    <a:pt x="361" y="733"/>
                  </a:lnTo>
                  <a:lnTo>
                    <a:pt x="359" y="730"/>
                  </a:lnTo>
                  <a:lnTo>
                    <a:pt x="359" y="728"/>
                  </a:lnTo>
                  <a:lnTo>
                    <a:pt x="356" y="728"/>
                  </a:lnTo>
                  <a:lnTo>
                    <a:pt x="359" y="721"/>
                  </a:lnTo>
                  <a:lnTo>
                    <a:pt x="366" y="707"/>
                  </a:lnTo>
                  <a:lnTo>
                    <a:pt x="370" y="690"/>
                  </a:lnTo>
                  <a:lnTo>
                    <a:pt x="368" y="690"/>
                  </a:lnTo>
                  <a:lnTo>
                    <a:pt x="363" y="697"/>
                  </a:lnTo>
                  <a:lnTo>
                    <a:pt x="359" y="695"/>
                  </a:lnTo>
                  <a:lnTo>
                    <a:pt x="356" y="697"/>
                  </a:lnTo>
                  <a:lnTo>
                    <a:pt x="356" y="702"/>
                  </a:lnTo>
                  <a:lnTo>
                    <a:pt x="352" y="700"/>
                  </a:lnTo>
                  <a:lnTo>
                    <a:pt x="349" y="700"/>
                  </a:lnTo>
                  <a:lnTo>
                    <a:pt x="342" y="707"/>
                  </a:lnTo>
                  <a:lnTo>
                    <a:pt x="340" y="702"/>
                  </a:lnTo>
                  <a:lnTo>
                    <a:pt x="337" y="700"/>
                  </a:lnTo>
                  <a:lnTo>
                    <a:pt x="333" y="688"/>
                  </a:lnTo>
                  <a:lnTo>
                    <a:pt x="333" y="683"/>
                  </a:lnTo>
                  <a:lnTo>
                    <a:pt x="333" y="678"/>
                  </a:lnTo>
                  <a:lnTo>
                    <a:pt x="328" y="678"/>
                  </a:lnTo>
                  <a:lnTo>
                    <a:pt x="326" y="683"/>
                  </a:lnTo>
                  <a:lnTo>
                    <a:pt x="328" y="674"/>
                  </a:lnTo>
                  <a:lnTo>
                    <a:pt x="326" y="669"/>
                  </a:lnTo>
                  <a:lnTo>
                    <a:pt x="318" y="664"/>
                  </a:lnTo>
                  <a:lnTo>
                    <a:pt x="318" y="659"/>
                  </a:lnTo>
                  <a:lnTo>
                    <a:pt x="323" y="659"/>
                  </a:lnTo>
                  <a:lnTo>
                    <a:pt x="321" y="652"/>
                  </a:lnTo>
                  <a:lnTo>
                    <a:pt x="326" y="652"/>
                  </a:lnTo>
                  <a:lnTo>
                    <a:pt x="328" y="650"/>
                  </a:lnTo>
                  <a:lnTo>
                    <a:pt x="333" y="645"/>
                  </a:lnTo>
                  <a:lnTo>
                    <a:pt x="333" y="643"/>
                  </a:lnTo>
                  <a:lnTo>
                    <a:pt x="335" y="638"/>
                  </a:lnTo>
                  <a:lnTo>
                    <a:pt x="337" y="640"/>
                  </a:lnTo>
                  <a:lnTo>
                    <a:pt x="337" y="638"/>
                  </a:lnTo>
                  <a:lnTo>
                    <a:pt x="337" y="636"/>
                  </a:lnTo>
                  <a:lnTo>
                    <a:pt x="342" y="629"/>
                  </a:lnTo>
                  <a:lnTo>
                    <a:pt x="333" y="626"/>
                  </a:lnTo>
                  <a:lnTo>
                    <a:pt x="335" y="622"/>
                  </a:lnTo>
                  <a:lnTo>
                    <a:pt x="333" y="617"/>
                  </a:lnTo>
                  <a:lnTo>
                    <a:pt x="342" y="614"/>
                  </a:lnTo>
                  <a:lnTo>
                    <a:pt x="342" y="612"/>
                  </a:lnTo>
                  <a:lnTo>
                    <a:pt x="347" y="610"/>
                  </a:lnTo>
                  <a:lnTo>
                    <a:pt x="347" y="605"/>
                  </a:lnTo>
                  <a:lnTo>
                    <a:pt x="354" y="605"/>
                  </a:lnTo>
                  <a:lnTo>
                    <a:pt x="356" y="598"/>
                  </a:lnTo>
                  <a:lnTo>
                    <a:pt x="359" y="598"/>
                  </a:lnTo>
                  <a:lnTo>
                    <a:pt x="361" y="593"/>
                  </a:lnTo>
                  <a:lnTo>
                    <a:pt x="361" y="591"/>
                  </a:lnTo>
                  <a:lnTo>
                    <a:pt x="363" y="589"/>
                  </a:lnTo>
                  <a:lnTo>
                    <a:pt x="361" y="581"/>
                  </a:lnTo>
                  <a:lnTo>
                    <a:pt x="361" y="579"/>
                  </a:lnTo>
                  <a:lnTo>
                    <a:pt x="359" y="572"/>
                  </a:lnTo>
                  <a:lnTo>
                    <a:pt x="347" y="555"/>
                  </a:lnTo>
                  <a:lnTo>
                    <a:pt x="337" y="551"/>
                  </a:lnTo>
                  <a:lnTo>
                    <a:pt x="337" y="544"/>
                  </a:lnTo>
                  <a:lnTo>
                    <a:pt x="337" y="544"/>
                  </a:lnTo>
                  <a:lnTo>
                    <a:pt x="347" y="539"/>
                  </a:lnTo>
                  <a:lnTo>
                    <a:pt x="349" y="534"/>
                  </a:lnTo>
                  <a:lnTo>
                    <a:pt x="347" y="527"/>
                  </a:lnTo>
                  <a:lnTo>
                    <a:pt x="347" y="515"/>
                  </a:lnTo>
                  <a:lnTo>
                    <a:pt x="356" y="506"/>
                  </a:lnTo>
                  <a:lnTo>
                    <a:pt x="363" y="492"/>
                  </a:lnTo>
                  <a:lnTo>
                    <a:pt x="370" y="492"/>
                  </a:lnTo>
                  <a:lnTo>
                    <a:pt x="377" y="485"/>
                  </a:lnTo>
                  <a:lnTo>
                    <a:pt x="380" y="480"/>
                  </a:lnTo>
                  <a:lnTo>
                    <a:pt x="389" y="477"/>
                  </a:lnTo>
                  <a:lnTo>
                    <a:pt x="399" y="461"/>
                  </a:lnTo>
                  <a:lnTo>
                    <a:pt x="399" y="454"/>
                  </a:lnTo>
                  <a:lnTo>
                    <a:pt x="396" y="447"/>
                  </a:lnTo>
                  <a:lnTo>
                    <a:pt x="399" y="437"/>
                  </a:lnTo>
                  <a:lnTo>
                    <a:pt x="394" y="416"/>
                  </a:lnTo>
                  <a:lnTo>
                    <a:pt x="411" y="402"/>
                  </a:lnTo>
                  <a:lnTo>
                    <a:pt x="415" y="397"/>
                  </a:lnTo>
                  <a:lnTo>
                    <a:pt x="413" y="390"/>
                  </a:lnTo>
                  <a:lnTo>
                    <a:pt x="413" y="378"/>
                  </a:lnTo>
                  <a:lnTo>
                    <a:pt x="411" y="371"/>
                  </a:lnTo>
                  <a:lnTo>
                    <a:pt x="422" y="364"/>
                  </a:lnTo>
                  <a:lnTo>
                    <a:pt x="425" y="364"/>
                  </a:lnTo>
                  <a:lnTo>
                    <a:pt x="434" y="355"/>
                  </a:lnTo>
                  <a:lnTo>
                    <a:pt x="439" y="350"/>
                  </a:lnTo>
                  <a:lnTo>
                    <a:pt x="446" y="341"/>
                  </a:lnTo>
                  <a:lnTo>
                    <a:pt x="451" y="345"/>
                  </a:lnTo>
                  <a:lnTo>
                    <a:pt x="453" y="343"/>
                  </a:lnTo>
                  <a:lnTo>
                    <a:pt x="458" y="341"/>
                  </a:lnTo>
                  <a:lnTo>
                    <a:pt x="458" y="333"/>
                  </a:lnTo>
                  <a:lnTo>
                    <a:pt x="463" y="326"/>
                  </a:lnTo>
                  <a:lnTo>
                    <a:pt x="470" y="324"/>
                  </a:lnTo>
                  <a:lnTo>
                    <a:pt x="481" y="331"/>
                  </a:lnTo>
                  <a:lnTo>
                    <a:pt x="489" y="326"/>
                  </a:lnTo>
                  <a:lnTo>
                    <a:pt x="498" y="310"/>
                  </a:lnTo>
                  <a:lnTo>
                    <a:pt x="507" y="303"/>
                  </a:lnTo>
                  <a:lnTo>
                    <a:pt x="512" y="291"/>
                  </a:lnTo>
                  <a:lnTo>
                    <a:pt x="515" y="293"/>
                  </a:lnTo>
                  <a:lnTo>
                    <a:pt x="522" y="303"/>
                  </a:lnTo>
                  <a:lnTo>
                    <a:pt x="526" y="307"/>
                  </a:lnTo>
                  <a:lnTo>
                    <a:pt x="529" y="307"/>
                  </a:lnTo>
                  <a:lnTo>
                    <a:pt x="536" y="310"/>
                  </a:lnTo>
                  <a:lnTo>
                    <a:pt x="543" y="307"/>
                  </a:lnTo>
                  <a:lnTo>
                    <a:pt x="543" y="303"/>
                  </a:lnTo>
                  <a:lnTo>
                    <a:pt x="545" y="298"/>
                  </a:lnTo>
                  <a:lnTo>
                    <a:pt x="545" y="293"/>
                  </a:lnTo>
                  <a:lnTo>
                    <a:pt x="548" y="286"/>
                  </a:lnTo>
                  <a:lnTo>
                    <a:pt x="545" y="277"/>
                  </a:lnTo>
                  <a:lnTo>
                    <a:pt x="550" y="270"/>
                  </a:lnTo>
                  <a:lnTo>
                    <a:pt x="552" y="258"/>
                  </a:lnTo>
                  <a:lnTo>
                    <a:pt x="550" y="253"/>
                  </a:lnTo>
                  <a:lnTo>
                    <a:pt x="555" y="251"/>
                  </a:lnTo>
                  <a:lnTo>
                    <a:pt x="548" y="232"/>
                  </a:lnTo>
                  <a:lnTo>
                    <a:pt x="538" y="237"/>
                  </a:lnTo>
                  <a:lnTo>
                    <a:pt x="536" y="227"/>
                  </a:lnTo>
                  <a:lnTo>
                    <a:pt x="526" y="222"/>
                  </a:lnTo>
                  <a:lnTo>
                    <a:pt x="512" y="222"/>
                  </a:lnTo>
                  <a:lnTo>
                    <a:pt x="510" y="225"/>
                  </a:lnTo>
                  <a:lnTo>
                    <a:pt x="507" y="241"/>
                  </a:lnTo>
                  <a:lnTo>
                    <a:pt x="500" y="241"/>
                  </a:lnTo>
                  <a:lnTo>
                    <a:pt x="498" y="239"/>
                  </a:lnTo>
                  <a:lnTo>
                    <a:pt x="496" y="225"/>
                  </a:lnTo>
                  <a:lnTo>
                    <a:pt x="493" y="218"/>
                  </a:lnTo>
                  <a:lnTo>
                    <a:pt x="500" y="218"/>
                  </a:lnTo>
                  <a:lnTo>
                    <a:pt x="498" y="213"/>
                  </a:lnTo>
                  <a:lnTo>
                    <a:pt x="500" y="204"/>
                  </a:lnTo>
                  <a:lnTo>
                    <a:pt x="507" y="194"/>
                  </a:lnTo>
                  <a:lnTo>
                    <a:pt x="503" y="187"/>
                  </a:lnTo>
                  <a:lnTo>
                    <a:pt x="498" y="187"/>
                  </a:lnTo>
                  <a:lnTo>
                    <a:pt x="496" y="185"/>
                  </a:lnTo>
                  <a:lnTo>
                    <a:pt x="498" y="175"/>
                  </a:lnTo>
                  <a:lnTo>
                    <a:pt x="503" y="178"/>
                  </a:lnTo>
                  <a:lnTo>
                    <a:pt x="507" y="173"/>
                  </a:lnTo>
                  <a:lnTo>
                    <a:pt x="505" y="168"/>
                  </a:lnTo>
                  <a:lnTo>
                    <a:pt x="489" y="168"/>
                  </a:lnTo>
                  <a:lnTo>
                    <a:pt x="479" y="175"/>
                  </a:lnTo>
                  <a:lnTo>
                    <a:pt x="472" y="175"/>
                  </a:lnTo>
                  <a:lnTo>
                    <a:pt x="463" y="178"/>
                  </a:lnTo>
                  <a:lnTo>
                    <a:pt x="453" y="170"/>
                  </a:lnTo>
                  <a:lnTo>
                    <a:pt x="446" y="163"/>
                  </a:lnTo>
                  <a:lnTo>
                    <a:pt x="437" y="159"/>
                  </a:lnTo>
                  <a:lnTo>
                    <a:pt x="434" y="152"/>
                  </a:lnTo>
                  <a:lnTo>
                    <a:pt x="427" y="144"/>
                  </a:lnTo>
                  <a:lnTo>
                    <a:pt x="422" y="140"/>
                  </a:lnTo>
                  <a:lnTo>
                    <a:pt x="415" y="128"/>
                  </a:lnTo>
                  <a:lnTo>
                    <a:pt x="408" y="116"/>
                  </a:lnTo>
                  <a:lnTo>
                    <a:pt x="408" y="104"/>
                  </a:lnTo>
                  <a:lnTo>
                    <a:pt x="413" y="95"/>
                  </a:lnTo>
                  <a:lnTo>
                    <a:pt x="406" y="90"/>
                  </a:lnTo>
                  <a:lnTo>
                    <a:pt x="399" y="88"/>
                  </a:lnTo>
                  <a:lnTo>
                    <a:pt x="394" y="93"/>
                  </a:lnTo>
                  <a:lnTo>
                    <a:pt x="385" y="93"/>
                  </a:lnTo>
                  <a:lnTo>
                    <a:pt x="380" y="97"/>
                  </a:lnTo>
                  <a:lnTo>
                    <a:pt x="377" y="95"/>
                  </a:lnTo>
                  <a:lnTo>
                    <a:pt x="370" y="95"/>
                  </a:lnTo>
                  <a:lnTo>
                    <a:pt x="359" y="78"/>
                  </a:lnTo>
                  <a:lnTo>
                    <a:pt x="352" y="78"/>
                  </a:lnTo>
                  <a:lnTo>
                    <a:pt x="352" y="64"/>
                  </a:lnTo>
                  <a:lnTo>
                    <a:pt x="347" y="64"/>
                  </a:lnTo>
                  <a:lnTo>
                    <a:pt x="333" y="64"/>
                  </a:lnTo>
                  <a:lnTo>
                    <a:pt x="333" y="67"/>
                  </a:lnTo>
                  <a:lnTo>
                    <a:pt x="311" y="59"/>
                  </a:lnTo>
                  <a:lnTo>
                    <a:pt x="302" y="48"/>
                  </a:lnTo>
                  <a:lnTo>
                    <a:pt x="297" y="48"/>
                  </a:lnTo>
                  <a:lnTo>
                    <a:pt x="295" y="41"/>
                  </a:lnTo>
                  <a:lnTo>
                    <a:pt x="290" y="41"/>
                  </a:lnTo>
                  <a:lnTo>
                    <a:pt x="285" y="43"/>
                  </a:lnTo>
                  <a:lnTo>
                    <a:pt x="281" y="36"/>
                  </a:lnTo>
                  <a:lnTo>
                    <a:pt x="276" y="31"/>
                  </a:lnTo>
                  <a:lnTo>
                    <a:pt x="266" y="41"/>
                  </a:lnTo>
                  <a:lnTo>
                    <a:pt x="259" y="41"/>
                  </a:lnTo>
                  <a:lnTo>
                    <a:pt x="257" y="36"/>
                  </a:lnTo>
                  <a:lnTo>
                    <a:pt x="245" y="22"/>
                  </a:lnTo>
                  <a:lnTo>
                    <a:pt x="229" y="12"/>
                  </a:lnTo>
                  <a:lnTo>
                    <a:pt x="217" y="0"/>
                  </a:lnTo>
                  <a:lnTo>
                    <a:pt x="214" y="3"/>
                  </a:lnTo>
                  <a:lnTo>
                    <a:pt x="212" y="0"/>
                  </a:lnTo>
                  <a:lnTo>
                    <a:pt x="207" y="7"/>
                  </a:lnTo>
                  <a:lnTo>
                    <a:pt x="203" y="5"/>
                  </a:lnTo>
                  <a:lnTo>
                    <a:pt x="198" y="7"/>
                  </a:lnTo>
                  <a:lnTo>
                    <a:pt x="198" y="12"/>
                  </a:lnTo>
                  <a:lnTo>
                    <a:pt x="193" y="17"/>
                  </a:lnTo>
                  <a:lnTo>
                    <a:pt x="193" y="22"/>
                  </a:lnTo>
                  <a:lnTo>
                    <a:pt x="189" y="29"/>
                  </a:lnTo>
                  <a:lnTo>
                    <a:pt x="189" y="36"/>
                  </a:lnTo>
                  <a:lnTo>
                    <a:pt x="181" y="41"/>
                  </a:lnTo>
                  <a:lnTo>
                    <a:pt x="179" y="45"/>
                  </a:lnTo>
                  <a:lnTo>
                    <a:pt x="184" y="45"/>
                  </a:lnTo>
                  <a:lnTo>
                    <a:pt x="189" y="52"/>
                  </a:lnTo>
                  <a:lnTo>
                    <a:pt x="196" y="57"/>
                  </a:lnTo>
                  <a:lnTo>
                    <a:pt x="200" y="59"/>
                  </a:lnTo>
                  <a:lnTo>
                    <a:pt x="203" y="69"/>
                  </a:lnTo>
                  <a:lnTo>
                    <a:pt x="210" y="67"/>
                  </a:lnTo>
                  <a:lnTo>
                    <a:pt x="212" y="69"/>
                  </a:lnTo>
                  <a:lnTo>
                    <a:pt x="212" y="74"/>
                  </a:lnTo>
                  <a:lnTo>
                    <a:pt x="214" y="78"/>
                  </a:lnTo>
                  <a:lnTo>
                    <a:pt x="214" y="93"/>
                  </a:lnTo>
                  <a:lnTo>
                    <a:pt x="212" y="97"/>
                  </a:lnTo>
                  <a:lnTo>
                    <a:pt x="219" y="116"/>
                  </a:lnTo>
                  <a:lnTo>
                    <a:pt x="224" y="123"/>
                  </a:lnTo>
                  <a:lnTo>
                    <a:pt x="224" y="135"/>
                  </a:lnTo>
                  <a:lnTo>
                    <a:pt x="222" y="137"/>
                  </a:lnTo>
                  <a:lnTo>
                    <a:pt x="224" y="149"/>
                  </a:lnTo>
                  <a:lnTo>
                    <a:pt x="233" y="159"/>
                  </a:lnTo>
                  <a:lnTo>
                    <a:pt x="238" y="159"/>
                  </a:lnTo>
                  <a:lnTo>
                    <a:pt x="240" y="159"/>
                  </a:lnTo>
                  <a:lnTo>
                    <a:pt x="243" y="159"/>
                  </a:lnTo>
                  <a:lnTo>
                    <a:pt x="245" y="163"/>
                  </a:lnTo>
                  <a:lnTo>
                    <a:pt x="262" y="173"/>
                  </a:lnTo>
                  <a:lnTo>
                    <a:pt x="264" y="173"/>
                  </a:lnTo>
                  <a:lnTo>
                    <a:pt x="266" y="173"/>
                  </a:lnTo>
                  <a:lnTo>
                    <a:pt x="266" y="180"/>
                  </a:lnTo>
                  <a:lnTo>
                    <a:pt x="269" y="182"/>
                  </a:lnTo>
                  <a:lnTo>
                    <a:pt x="276" y="204"/>
                  </a:lnTo>
                  <a:lnTo>
                    <a:pt x="271" y="215"/>
                  </a:lnTo>
                  <a:lnTo>
                    <a:pt x="266" y="222"/>
                  </a:lnTo>
                  <a:lnTo>
                    <a:pt x="262" y="225"/>
                  </a:lnTo>
                  <a:lnTo>
                    <a:pt x="259" y="227"/>
                  </a:lnTo>
                  <a:lnTo>
                    <a:pt x="266" y="237"/>
                  </a:lnTo>
                  <a:lnTo>
                    <a:pt x="264" y="244"/>
                  </a:lnTo>
                  <a:lnTo>
                    <a:pt x="276" y="258"/>
                  </a:lnTo>
                  <a:lnTo>
                    <a:pt x="271" y="260"/>
                  </a:lnTo>
                  <a:lnTo>
                    <a:pt x="266" y="270"/>
                  </a:lnTo>
                  <a:lnTo>
                    <a:pt x="255" y="270"/>
                  </a:lnTo>
                  <a:lnTo>
                    <a:pt x="252" y="270"/>
                  </a:lnTo>
                  <a:lnTo>
                    <a:pt x="250" y="258"/>
                  </a:lnTo>
                  <a:lnTo>
                    <a:pt x="245" y="251"/>
                  </a:lnTo>
                  <a:lnTo>
                    <a:pt x="245" y="241"/>
                  </a:lnTo>
                  <a:lnTo>
                    <a:pt x="240" y="237"/>
                  </a:lnTo>
                  <a:lnTo>
                    <a:pt x="231" y="244"/>
                  </a:lnTo>
                  <a:lnTo>
                    <a:pt x="231" y="248"/>
                  </a:lnTo>
                  <a:lnTo>
                    <a:pt x="233" y="251"/>
                  </a:lnTo>
                  <a:lnTo>
                    <a:pt x="229" y="255"/>
                  </a:lnTo>
                  <a:lnTo>
                    <a:pt x="226" y="260"/>
                  </a:lnTo>
                  <a:lnTo>
                    <a:pt x="222" y="260"/>
                  </a:lnTo>
                  <a:lnTo>
                    <a:pt x="219" y="258"/>
                  </a:lnTo>
                  <a:lnTo>
                    <a:pt x="205" y="258"/>
                  </a:lnTo>
                  <a:lnTo>
                    <a:pt x="203" y="255"/>
                  </a:lnTo>
                  <a:lnTo>
                    <a:pt x="198" y="253"/>
                  </a:lnTo>
                  <a:lnTo>
                    <a:pt x="186" y="255"/>
                  </a:lnTo>
                  <a:lnTo>
                    <a:pt x="184" y="260"/>
                  </a:lnTo>
                  <a:lnTo>
                    <a:pt x="179" y="263"/>
                  </a:lnTo>
                  <a:lnTo>
                    <a:pt x="174" y="267"/>
                  </a:lnTo>
                  <a:lnTo>
                    <a:pt x="174" y="277"/>
                  </a:lnTo>
                  <a:lnTo>
                    <a:pt x="172" y="281"/>
                  </a:lnTo>
                  <a:lnTo>
                    <a:pt x="165" y="284"/>
                  </a:lnTo>
                  <a:lnTo>
                    <a:pt x="160" y="281"/>
                  </a:lnTo>
                  <a:lnTo>
                    <a:pt x="158" y="289"/>
                  </a:lnTo>
                  <a:lnTo>
                    <a:pt x="160" y="293"/>
                  </a:lnTo>
                  <a:lnTo>
                    <a:pt x="158" y="298"/>
                  </a:lnTo>
                  <a:lnTo>
                    <a:pt x="158" y="305"/>
                  </a:lnTo>
                  <a:lnTo>
                    <a:pt x="155" y="310"/>
                  </a:lnTo>
                  <a:lnTo>
                    <a:pt x="146" y="315"/>
                  </a:lnTo>
                  <a:lnTo>
                    <a:pt x="146" y="322"/>
                  </a:lnTo>
                  <a:lnTo>
                    <a:pt x="141" y="329"/>
                  </a:lnTo>
                  <a:lnTo>
                    <a:pt x="139" y="336"/>
                  </a:lnTo>
                  <a:lnTo>
                    <a:pt x="137" y="341"/>
                  </a:lnTo>
                  <a:lnTo>
                    <a:pt x="132" y="350"/>
                  </a:lnTo>
                  <a:lnTo>
                    <a:pt x="132" y="355"/>
                  </a:lnTo>
                  <a:lnTo>
                    <a:pt x="129" y="362"/>
                  </a:lnTo>
                  <a:lnTo>
                    <a:pt x="127" y="362"/>
                  </a:lnTo>
                  <a:lnTo>
                    <a:pt x="127" y="357"/>
                  </a:lnTo>
                  <a:lnTo>
                    <a:pt x="125" y="357"/>
                  </a:lnTo>
                  <a:lnTo>
                    <a:pt x="125" y="371"/>
                  </a:lnTo>
                  <a:lnTo>
                    <a:pt x="118" y="376"/>
                  </a:lnTo>
                  <a:lnTo>
                    <a:pt x="111" y="376"/>
                  </a:lnTo>
                  <a:lnTo>
                    <a:pt x="108" y="378"/>
                  </a:lnTo>
                  <a:lnTo>
                    <a:pt x="111" y="381"/>
                  </a:lnTo>
                  <a:lnTo>
                    <a:pt x="115" y="395"/>
                  </a:lnTo>
                  <a:lnTo>
                    <a:pt x="115" y="402"/>
                  </a:lnTo>
                  <a:lnTo>
                    <a:pt x="118" y="407"/>
                  </a:lnTo>
                  <a:lnTo>
                    <a:pt x="111" y="411"/>
                  </a:lnTo>
                  <a:lnTo>
                    <a:pt x="103" y="418"/>
                  </a:lnTo>
                  <a:lnTo>
                    <a:pt x="99" y="423"/>
                  </a:lnTo>
                  <a:lnTo>
                    <a:pt x="108" y="435"/>
                  </a:lnTo>
                  <a:lnTo>
                    <a:pt x="103" y="440"/>
                  </a:lnTo>
                  <a:lnTo>
                    <a:pt x="111" y="452"/>
                  </a:lnTo>
                  <a:lnTo>
                    <a:pt x="103" y="454"/>
                  </a:lnTo>
                  <a:lnTo>
                    <a:pt x="103" y="459"/>
                  </a:lnTo>
                  <a:lnTo>
                    <a:pt x="103" y="463"/>
                  </a:lnTo>
                  <a:lnTo>
                    <a:pt x="101" y="466"/>
                  </a:lnTo>
                  <a:lnTo>
                    <a:pt x="94" y="466"/>
                  </a:lnTo>
                  <a:lnTo>
                    <a:pt x="92" y="468"/>
                  </a:lnTo>
                  <a:lnTo>
                    <a:pt x="82" y="473"/>
                  </a:lnTo>
                  <a:lnTo>
                    <a:pt x="80" y="477"/>
                  </a:lnTo>
                  <a:lnTo>
                    <a:pt x="75" y="477"/>
                  </a:lnTo>
                  <a:lnTo>
                    <a:pt x="73" y="480"/>
                  </a:lnTo>
                  <a:lnTo>
                    <a:pt x="73" y="487"/>
                  </a:lnTo>
                  <a:lnTo>
                    <a:pt x="70" y="489"/>
                  </a:lnTo>
                  <a:lnTo>
                    <a:pt x="66" y="492"/>
                  </a:lnTo>
                  <a:lnTo>
                    <a:pt x="61" y="499"/>
                  </a:lnTo>
                  <a:lnTo>
                    <a:pt x="61" y="501"/>
                  </a:lnTo>
                  <a:lnTo>
                    <a:pt x="56" y="501"/>
                  </a:lnTo>
                  <a:lnTo>
                    <a:pt x="51" y="494"/>
                  </a:lnTo>
                  <a:lnTo>
                    <a:pt x="40" y="492"/>
                  </a:lnTo>
                  <a:lnTo>
                    <a:pt x="33" y="492"/>
                  </a:lnTo>
                  <a:lnTo>
                    <a:pt x="35" y="511"/>
                  </a:lnTo>
                  <a:lnTo>
                    <a:pt x="40" y="515"/>
                  </a:lnTo>
                  <a:lnTo>
                    <a:pt x="42" y="520"/>
                  </a:lnTo>
                  <a:lnTo>
                    <a:pt x="42" y="525"/>
                  </a:lnTo>
                  <a:lnTo>
                    <a:pt x="47" y="532"/>
                  </a:lnTo>
                  <a:lnTo>
                    <a:pt x="42" y="539"/>
                  </a:lnTo>
                  <a:lnTo>
                    <a:pt x="42" y="548"/>
                  </a:lnTo>
                  <a:lnTo>
                    <a:pt x="42" y="553"/>
                  </a:lnTo>
                  <a:lnTo>
                    <a:pt x="47" y="558"/>
                  </a:lnTo>
                  <a:lnTo>
                    <a:pt x="47" y="570"/>
                  </a:lnTo>
                  <a:lnTo>
                    <a:pt x="51" y="574"/>
                  </a:lnTo>
                  <a:lnTo>
                    <a:pt x="47" y="581"/>
                  </a:lnTo>
                  <a:lnTo>
                    <a:pt x="56" y="586"/>
                  </a:lnTo>
                  <a:lnTo>
                    <a:pt x="51" y="591"/>
                  </a:lnTo>
                  <a:lnTo>
                    <a:pt x="54" y="596"/>
                  </a:lnTo>
                  <a:lnTo>
                    <a:pt x="51" y="600"/>
                  </a:lnTo>
                  <a:lnTo>
                    <a:pt x="51" y="607"/>
                  </a:lnTo>
                  <a:lnTo>
                    <a:pt x="51" y="610"/>
                  </a:lnTo>
                  <a:lnTo>
                    <a:pt x="47" y="617"/>
                  </a:lnTo>
                  <a:lnTo>
                    <a:pt x="51" y="629"/>
                  </a:lnTo>
                  <a:lnTo>
                    <a:pt x="51" y="636"/>
                  </a:lnTo>
                  <a:lnTo>
                    <a:pt x="59" y="640"/>
                  </a:lnTo>
                  <a:lnTo>
                    <a:pt x="56" y="640"/>
                  </a:lnTo>
                  <a:lnTo>
                    <a:pt x="56" y="643"/>
                  </a:lnTo>
                  <a:lnTo>
                    <a:pt x="47" y="648"/>
                  </a:lnTo>
                  <a:lnTo>
                    <a:pt x="44" y="648"/>
                  </a:lnTo>
                  <a:lnTo>
                    <a:pt x="37" y="650"/>
                  </a:lnTo>
                  <a:lnTo>
                    <a:pt x="35" y="655"/>
                  </a:lnTo>
                  <a:lnTo>
                    <a:pt x="33" y="666"/>
                  </a:lnTo>
                  <a:lnTo>
                    <a:pt x="33" y="674"/>
                  </a:lnTo>
                  <a:lnTo>
                    <a:pt x="35" y="676"/>
                  </a:lnTo>
                  <a:lnTo>
                    <a:pt x="30" y="683"/>
                  </a:lnTo>
                  <a:lnTo>
                    <a:pt x="33" y="690"/>
                  </a:lnTo>
                  <a:lnTo>
                    <a:pt x="37" y="692"/>
                  </a:lnTo>
                  <a:lnTo>
                    <a:pt x="37" y="692"/>
                  </a:lnTo>
                  <a:lnTo>
                    <a:pt x="40" y="697"/>
                  </a:lnTo>
                  <a:lnTo>
                    <a:pt x="42" y="700"/>
                  </a:lnTo>
                  <a:lnTo>
                    <a:pt x="47" y="702"/>
                  </a:lnTo>
                  <a:lnTo>
                    <a:pt x="42" y="707"/>
                  </a:lnTo>
                  <a:lnTo>
                    <a:pt x="44" y="711"/>
                  </a:lnTo>
                  <a:lnTo>
                    <a:pt x="42" y="718"/>
                  </a:lnTo>
                  <a:lnTo>
                    <a:pt x="47" y="733"/>
                  </a:lnTo>
                  <a:lnTo>
                    <a:pt x="56" y="749"/>
                  </a:lnTo>
                  <a:lnTo>
                    <a:pt x="61" y="754"/>
                  </a:lnTo>
                  <a:lnTo>
                    <a:pt x="66" y="756"/>
                  </a:lnTo>
                  <a:lnTo>
                    <a:pt x="70" y="763"/>
                  </a:lnTo>
                  <a:lnTo>
                    <a:pt x="66" y="763"/>
                  </a:lnTo>
                  <a:lnTo>
                    <a:pt x="66" y="768"/>
                  </a:lnTo>
                  <a:lnTo>
                    <a:pt x="66" y="768"/>
                  </a:lnTo>
                  <a:lnTo>
                    <a:pt x="61" y="770"/>
                  </a:lnTo>
                  <a:lnTo>
                    <a:pt x="61" y="773"/>
                  </a:lnTo>
                  <a:lnTo>
                    <a:pt x="70" y="782"/>
                  </a:lnTo>
                  <a:lnTo>
                    <a:pt x="75" y="787"/>
                  </a:lnTo>
                  <a:lnTo>
                    <a:pt x="70" y="794"/>
                  </a:lnTo>
                  <a:lnTo>
                    <a:pt x="66" y="794"/>
                  </a:lnTo>
                  <a:lnTo>
                    <a:pt x="61" y="801"/>
                  </a:lnTo>
                  <a:lnTo>
                    <a:pt x="56" y="803"/>
                  </a:lnTo>
                  <a:lnTo>
                    <a:pt x="59" y="808"/>
                  </a:lnTo>
                  <a:lnTo>
                    <a:pt x="61" y="808"/>
                  </a:lnTo>
                  <a:lnTo>
                    <a:pt x="66" y="808"/>
                  </a:lnTo>
                  <a:lnTo>
                    <a:pt x="68" y="803"/>
                  </a:lnTo>
                  <a:lnTo>
                    <a:pt x="73" y="803"/>
                  </a:lnTo>
                  <a:lnTo>
                    <a:pt x="73" y="808"/>
                  </a:lnTo>
                  <a:lnTo>
                    <a:pt x="75" y="811"/>
                  </a:lnTo>
                  <a:lnTo>
                    <a:pt x="80" y="808"/>
                  </a:lnTo>
                  <a:lnTo>
                    <a:pt x="85" y="808"/>
                  </a:lnTo>
                  <a:lnTo>
                    <a:pt x="89" y="815"/>
                  </a:lnTo>
                  <a:lnTo>
                    <a:pt x="94" y="820"/>
                  </a:lnTo>
                  <a:lnTo>
                    <a:pt x="94" y="825"/>
                  </a:lnTo>
                  <a:lnTo>
                    <a:pt x="89" y="834"/>
                  </a:lnTo>
                  <a:lnTo>
                    <a:pt x="89" y="834"/>
                  </a:lnTo>
                  <a:lnTo>
                    <a:pt x="89" y="839"/>
                  </a:lnTo>
                  <a:lnTo>
                    <a:pt x="94" y="836"/>
                  </a:lnTo>
                  <a:lnTo>
                    <a:pt x="94" y="841"/>
                  </a:lnTo>
                  <a:lnTo>
                    <a:pt x="89" y="858"/>
                  </a:lnTo>
                  <a:lnTo>
                    <a:pt x="89" y="865"/>
                  </a:lnTo>
                  <a:lnTo>
                    <a:pt x="85" y="872"/>
                  </a:lnTo>
                  <a:lnTo>
                    <a:pt x="80" y="872"/>
                  </a:lnTo>
                  <a:lnTo>
                    <a:pt x="75" y="872"/>
                  </a:lnTo>
                  <a:lnTo>
                    <a:pt x="75" y="877"/>
                  </a:lnTo>
                  <a:lnTo>
                    <a:pt x="75" y="879"/>
                  </a:lnTo>
                  <a:lnTo>
                    <a:pt x="73" y="881"/>
                  </a:lnTo>
                  <a:lnTo>
                    <a:pt x="66" y="879"/>
                  </a:lnTo>
                  <a:lnTo>
                    <a:pt x="61" y="884"/>
                  </a:lnTo>
                  <a:lnTo>
                    <a:pt x="61" y="888"/>
                  </a:lnTo>
                  <a:lnTo>
                    <a:pt x="56" y="888"/>
                  </a:lnTo>
                  <a:lnTo>
                    <a:pt x="56" y="900"/>
                  </a:lnTo>
                  <a:lnTo>
                    <a:pt x="56" y="903"/>
                  </a:lnTo>
                  <a:lnTo>
                    <a:pt x="56" y="910"/>
                  </a:lnTo>
                  <a:lnTo>
                    <a:pt x="61" y="919"/>
                  </a:lnTo>
                  <a:lnTo>
                    <a:pt x="66" y="926"/>
                  </a:lnTo>
                  <a:lnTo>
                    <a:pt x="66" y="929"/>
                  </a:lnTo>
                  <a:lnTo>
                    <a:pt x="61" y="924"/>
                  </a:lnTo>
                  <a:lnTo>
                    <a:pt x="61" y="922"/>
                  </a:lnTo>
                  <a:lnTo>
                    <a:pt x="61" y="919"/>
                  </a:lnTo>
                  <a:lnTo>
                    <a:pt x="61" y="924"/>
                  </a:lnTo>
                  <a:lnTo>
                    <a:pt x="59" y="926"/>
                  </a:lnTo>
                  <a:lnTo>
                    <a:pt x="56" y="926"/>
                  </a:lnTo>
                  <a:lnTo>
                    <a:pt x="56" y="933"/>
                  </a:lnTo>
                  <a:lnTo>
                    <a:pt x="51" y="938"/>
                  </a:lnTo>
                  <a:lnTo>
                    <a:pt x="54" y="943"/>
                  </a:lnTo>
                  <a:lnTo>
                    <a:pt x="51" y="945"/>
                  </a:lnTo>
                  <a:lnTo>
                    <a:pt x="49" y="948"/>
                  </a:lnTo>
                  <a:lnTo>
                    <a:pt x="51" y="955"/>
                  </a:lnTo>
                  <a:lnTo>
                    <a:pt x="51" y="955"/>
                  </a:lnTo>
                  <a:lnTo>
                    <a:pt x="47" y="957"/>
                  </a:lnTo>
                  <a:lnTo>
                    <a:pt x="47" y="959"/>
                  </a:lnTo>
                  <a:lnTo>
                    <a:pt x="42" y="962"/>
                  </a:lnTo>
                  <a:lnTo>
                    <a:pt x="40" y="959"/>
                  </a:lnTo>
                  <a:lnTo>
                    <a:pt x="37" y="966"/>
                  </a:lnTo>
                  <a:lnTo>
                    <a:pt x="42" y="969"/>
                  </a:lnTo>
                  <a:lnTo>
                    <a:pt x="44" y="973"/>
                  </a:lnTo>
                  <a:lnTo>
                    <a:pt x="47" y="976"/>
                  </a:lnTo>
                  <a:lnTo>
                    <a:pt x="47" y="978"/>
                  </a:lnTo>
                  <a:lnTo>
                    <a:pt x="42" y="981"/>
                  </a:lnTo>
                  <a:lnTo>
                    <a:pt x="33" y="983"/>
                  </a:lnTo>
                  <a:lnTo>
                    <a:pt x="33" y="981"/>
                  </a:lnTo>
                  <a:lnTo>
                    <a:pt x="30" y="976"/>
                  </a:lnTo>
                  <a:lnTo>
                    <a:pt x="28" y="973"/>
                  </a:lnTo>
                  <a:lnTo>
                    <a:pt x="23" y="973"/>
                  </a:lnTo>
                  <a:lnTo>
                    <a:pt x="23" y="969"/>
                  </a:lnTo>
                  <a:lnTo>
                    <a:pt x="21" y="973"/>
                  </a:lnTo>
                  <a:lnTo>
                    <a:pt x="18" y="971"/>
                  </a:lnTo>
                  <a:lnTo>
                    <a:pt x="14" y="969"/>
                  </a:lnTo>
                  <a:lnTo>
                    <a:pt x="9" y="962"/>
                  </a:lnTo>
                  <a:lnTo>
                    <a:pt x="11" y="969"/>
                  </a:lnTo>
                  <a:lnTo>
                    <a:pt x="9" y="969"/>
                  </a:lnTo>
                  <a:lnTo>
                    <a:pt x="9" y="973"/>
                  </a:lnTo>
                  <a:lnTo>
                    <a:pt x="7" y="973"/>
                  </a:lnTo>
                  <a:lnTo>
                    <a:pt x="7" y="976"/>
                  </a:lnTo>
                  <a:lnTo>
                    <a:pt x="9" y="983"/>
                  </a:lnTo>
                  <a:lnTo>
                    <a:pt x="7" y="988"/>
                  </a:lnTo>
                  <a:lnTo>
                    <a:pt x="9" y="990"/>
                  </a:lnTo>
                  <a:lnTo>
                    <a:pt x="11" y="990"/>
                  </a:lnTo>
                  <a:lnTo>
                    <a:pt x="11" y="992"/>
                  </a:lnTo>
                  <a:lnTo>
                    <a:pt x="11" y="992"/>
                  </a:lnTo>
                  <a:lnTo>
                    <a:pt x="9" y="997"/>
                  </a:lnTo>
                  <a:lnTo>
                    <a:pt x="4" y="1004"/>
                  </a:lnTo>
                  <a:lnTo>
                    <a:pt x="2" y="1007"/>
                  </a:lnTo>
                  <a:lnTo>
                    <a:pt x="0" y="1011"/>
                  </a:lnTo>
                  <a:lnTo>
                    <a:pt x="4" y="1014"/>
                  </a:lnTo>
                  <a:lnTo>
                    <a:pt x="11" y="1011"/>
                  </a:lnTo>
                  <a:lnTo>
                    <a:pt x="14" y="1014"/>
                  </a:lnTo>
                  <a:lnTo>
                    <a:pt x="18" y="1016"/>
                  </a:lnTo>
                  <a:lnTo>
                    <a:pt x="23" y="1014"/>
                  </a:lnTo>
                  <a:lnTo>
                    <a:pt x="28" y="1016"/>
                  </a:lnTo>
                  <a:lnTo>
                    <a:pt x="30" y="1021"/>
                  </a:lnTo>
                  <a:lnTo>
                    <a:pt x="37" y="1025"/>
                  </a:lnTo>
                  <a:lnTo>
                    <a:pt x="47" y="1028"/>
                  </a:lnTo>
                  <a:lnTo>
                    <a:pt x="51" y="1025"/>
                  </a:lnTo>
                  <a:lnTo>
                    <a:pt x="49" y="1025"/>
                  </a:lnTo>
                  <a:lnTo>
                    <a:pt x="49" y="1030"/>
                  </a:lnTo>
                  <a:lnTo>
                    <a:pt x="51" y="1025"/>
                  </a:lnTo>
                  <a:lnTo>
                    <a:pt x="51" y="1028"/>
                  </a:lnTo>
                  <a:lnTo>
                    <a:pt x="56" y="1030"/>
                  </a:lnTo>
                  <a:lnTo>
                    <a:pt x="56" y="1030"/>
                  </a:lnTo>
                  <a:lnTo>
                    <a:pt x="61" y="1030"/>
                  </a:lnTo>
                  <a:lnTo>
                    <a:pt x="61" y="1030"/>
                  </a:lnTo>
                  <a:lnTo>
                    <a:pt x="63" y="1030"/>
                  </a:lnTo>
                  <a:lnTo>
                    <a:pt x="61" y="1033"/>
                  </a:lnTo>
                  <a:lnTo>
                    <a:pt x="56" y="1033"/>
                  </a:lnTo>
                  <a:lnTo>
                    <a:pt x="51" y="1030"/>
                  </a:lnTo>
                  <a:lnTo>
                    <a:pt x="47" y="1030"/>
                  </a:lnTo>
                  <a:lnTo>
                    <a:pt x="42" y="1037"/>
                  </a:lnTo>
                  <a:lnTo>
                    <a:pt x="42" y="1040"/>
                  </a:lnTo>
                  <a:lnTo>
                    <a:pt x="42" y="1049"/>
                  </a:lnTo>
                  <a:lnTo>
                    <a:pt x="42" y="1049"/>
                  </a:lnTo>
                  <a:lnTo>
                    <a:pt x="37" y="1051"/>
                  </a:lnTo>
                  <a:lnTo>
                    <a:pt x="35" y="1049"/>
                  </a:lnTo>
                  <a:lnTo>
                    <a:pt x="28" y="1054"/>
                  </a:lnTo>
                  <a:lnTo>
                    <a:pt x="30" y="1059"/>
                  </a:lnTo>
                  <a:lnTo>
                    <a:pt x="26" y="1068"/>
                  </a:lnTo>
                  <a:lnTo>
                    <a:pt x="28" y="1073"/>
                  </a:lnTo>
                  <a:lnTo>
                    <a:pt x="28" y="1080"/>
                  </a:lnTo>
                  <a:lnTo>
                    <a:pt x="30" y="1082"/>
                  </a:lnTo>
                  <a:lnTo>
                    <a:pt x="30" y="1087"/>
                  </a:lnTo>
                  <a:lnTo>
                    <a:pt x="33" y="1094"/>
                  </a:lnTo>
                  <a:lnTo>
                    <a:pt x="33" y="1096"/>
                  </a:lnTo>
                  <a:lnTo>
                    <a:pt x="30" y="1096"/>
                  </a:lnTo>
                  <a:lnTo>
                    <a:pt x="33" y="1096"/>
                  </a:lnTo>
                  <a:lnTo>
                    <a:pt x="30" y="1115"/>
                  </a:lnTo>
                  <a:lnTo>
                    <a:pt x="35" y="1115"/>
                  </a:lnTo>
                  <a:lnTo>
                    <a:pt x="37" y="1120"/>
                  </a:lnTo>
                  <a:lnTo>
                    <a:pt x="42" y="1120"/>
                  </a:lnTo>
                  <a:lnTo>
                    <a:pt x="44" y="1120"/>
                  </a:lnTo>
                  <a:lnTo>
                    <a:pt x="42" y="1129"/>
                  </a:lnTo>
                  <a:lnTo>
                    <a:pt x="44" y="1129"/>
                  </a:lnTo>
                  <a:lnTo>
                    <a:pt x="47" y="1134"/>
                  </a:lnTo>
                  <a:lnTo>
                    <a:pt x="44" y="1134"/>
                  </a:lnTo>
                  <a:lnTo>
                    <a:pt x="49" y="1136"/>
                  </a:lnTo>
                  <a:lnTo>
                    <a:pt x="49" y="1139"/>
                  </a:lnTo>
                  <a:lnTo>
                    <a:pt x="47" y="1144"/>
                  </a:lnTo>
                  <a:lnTo>
                    <a:pt x="47" y="1144"/>
                  </a:lnTo>
                  <a:lnTo>
                    <a:pt x="44" y="1144"/>
                  </a:lnTo>
                  <a:lnTo>
                    <a:pt x="37" y="1144"/>
                  </a:lnTo>
                  <a:lnTo>
                    <a:pt x="37" y="1146"/>
                  </a:lnTo>
                  <a:lnTo>
                    <a:pt x="30" y="1144"/>
                  </a:lnTo>
                  <a:lnTo>
                    <a:pt x="28" y="1148"/>
                  </a:lnTo>
                  <a:lnTo>
                    <a:pt x="28" y="1153"/>
                  </a:lnTo>
                  <a:lnTo>
                    <a:pt x="23" y="1158"/>
                  </a:lnTo>
                  <a:lnTo>
                    <a:pt x="23" y="1165"/>
                  </a:lnTo>
                  <a:lnTo>
                    <a:pt x="28" y="1167"/>
                  </a:lnTo>
                  <a:lnTo>
                    <a:pt x="28" y="1162"/>
                  </a:lnTo>
                  <a:lnTo>
                    <a:pt x="33" y="1165"/>
                  </a:lnTo>
                  <a:lnTo>
                    <a:pt x="30" y="1172"/>
                  </a:lnTo>
                  <a:lnTo>
                    <a:pt x="47" y="1181"/>
                  </a:lnTo>
                  <a:lnTo>
                    <a:pt x="51" y="1191"/>
                  </a:lnTo>
                  <a:lnTo>
                    <a:pt x="61" y="1196"/>
                  </a:lnTo>
                  <a:lnTo>
                    <a:pt x="66" y="1203"/>
                  </a:lnTo>
                  <a:lnTo>
                    <a:pt x="68" y="1200"/>
                  </a:lnTo>
                  <a:lnTo>
                    <a:pt x="68" y="1198"/>
                  </a:lnTo>
                  <a:lnTo>
                    <a:pt x="75" y="1188"/>
                  </a:lnTo>
                  <a:lnTo>
                    <a:pt x="80" y="1186"/>
                  </a:lnTo>
                  <a:lnTo>
                    <a:pt x="85" y="1186"/>
                  </a:lnTo>
                  <a:lnTo>
                    <a:pt x="89" y="1181"/>
                  </a:lnTo>
                  <a:lnTo>
                    <a:pt x="94" y="1184"/>
                  </a:lnTo>
                  <a:lnTo>
                    <a:pt x="89" y="1179"/>
                  </a:lnTo>
                  <a:lnTo>
                    <a:pt x="92" y="1172"/>
                  </a:lnTo>
                  <a:lnTo>
                    <a:pt x="92" y="1172"/>
                  </a:lnTo>
                  <a:lnTo>
                    <a:pt x="92" y="1167"/>
                  </a:lnTo>
                  <a:lnTo>
                    <a:pt x="94" y="1167"/>
                  </a:lnTo>
                  <a:lnTo>
                    <a:pt x="99" y="1153"/>
                  </a:lnTo>
                  <a:lnTo>
                    <a:pt x="101" y="1160"/>
                  </a:lnTo>
                  <a:lnTo>
                    <a:pt x="103" y="1158"/>
                  </a:lnTo>
                  <a:lnTo>
                    <a:pt x="111" y="1153"/>
                  </a:lnTo>
                  <a:lnTo>
                    <a:pt x="103" y="1146"/>
                  </a:lnTo>
                  <a:lnTo>
                    <a:pt x="106" y="1139"/>
                  </a:lnTo>
                  <a:lnTo>
                    <a:pt x="103" y="1139"/>
                  </a:lnTo>
                  <a:lnTo>
                    <a:pt x="96" y="1134"/>
                  </a:lnTo>
                  <a:lnTo>
                    <a:pt x="94" y="1132"/>
                  </a:lnTo>
                  <a:lnTo>
                    <a:pt x="96" y="1129"/>
                  </a:lnTo>
                  <a:lnTo>
                    <a:pt x="101" y="1127"/>
                  </a:lnTo>
                  <a:lnTo>
                    <a:pt x="101" y="1125"/>
                  </a:lnTo>
                  <a:lnTo>
                    <a:pt x="103" y="1122"/>
                  </a:lnTo>
                  <a:lnTo>
                    <a:pt x="99" y="1120"/>
                  </a:lnTo>
                  <a:lnTo>
                    <a:pt x="99" y="1118"/>
                  </a:lnTo>
                  <a:lnTo>
                    <a:pt x="94" y="1118"/>
                  </a:lnTo>
                  <a:lnTo>
                    <a:pt x="94" y="1120"/>
                  </a:lnTo>
                  <a:lnTo>
                    <a:pt x="94" y="1115"/>
                  </a:lnTo>
                  <a:lnTo>
                    <a:pt x="92" y="1115"/>
                  </a:lnTo>
                  <a:lnTo>
                    <a:pt x="89" y="1108"/>
                  </a:lnTo>
                  <a:lnTo>
                    <a:pt x="89" y="1106"/>
                  </a:lnTo>
                  <a:lnTo>
                    <a:pt x="89" y="1106"/>
                  </a:lnTo>
                  <a:lnTo>
                    <a:pt x="85" y="1106"/>
                  </a:lnTo>
                  <a:lnTo>
                    <a:pt x="82" y="1106"/>
                  </a:lnTo>
                  <a:lnTo>
                    <a:pt x="80" y="1106"/>
                  </a:lnTo>
                  <a:lnTo>
                    <a:pt x="85" y="1099"/>
                  </a:lnTo>
                  <a:lnTo>
                    <a:pt x="80" y="1094"/>
                  </a:lnTo>
                  <a:lnTo>
                    <a:pt x="75" y="1094"/>
                  </a:lnTo>
                  <a:lnTo>
                    <a:pt x="80" y="1092"/>
                  </a:lnTo>
                  <a:lnTo>
                    <a:pt x="85" y="1094"/>
                  </a:lnTo>
                  <a:lnTo>
                    <a:pt x="87" y="1092"/>
                  </a:lnTo>
                  <a:lnTo>
                    <a:pt x="89" y="1087"/>
                  </a:lnTo>
                  <a:lnTo>
                    <a:pt x="92" y="1087"/>
                  </a:lnTo>
                  <a:lnTo>
                    <a:pt x="89" y="1087"/>
                  </a:lnTo>
                  <a:lnTo>
                    <a:pt x="89" y="1087"/>
                  </a:lnTo>
                  <a:lnTo>
                    <a:pt x="87" y="1084"/>
                  </a:lnTo>
                  <a:lnTo>
                    <a:pt x="89" y="1082"/>
                  </a:lnTo>
                  <a:lnTo>
                    <a:pt x="94" y="1082"/>
                  </a:lnTo>
                  <a:lnTo>
                    <a:pt x="111" y="1075"/>
                  </a:lnTo>
                  <a:lnTo>
                    <a:pt x="113" y="1077"/>
                  </a:lnTo>
                  <a:lnTo>
                    <a:pt x="118" y="1073"/>
                  </a:lnTo>
                  <a:lnTo>
                    <a:pt x="118" y="1075"/>
                  </a:lnTo>
                  <a:lnTo>
                    <a:pt x="127" y="1087"/>
                  </a:lnTo>
                  <a:lnTo>
                    <a:pt x="132" y="1082"/>
                  </a:lnTo>
                  <a:lnTo>
                    <a:pt x="137" y="1082"/>
                  </a:lnTo>
                  <a:lnTo>
                    <a:pt x="137" y="1084"/>
                  </a:lnTo>
                  <a:lnTo>
                    <a:pt x="139" y="1087"/>
                  </a:lnTo>
                  <a:lnTo>
                    <a:pt x="137" y="1087"/>
                  </a:lnTo>
                  <a:lnTo>
                    <a:pt x="139" y="1092"/>
                  </a:lnTo>
                  <a:lnTo>
                    <a:pt x="146" y="1096"/>
                  </a:lnTo>
                  <a:lnTo>
                    <a:pt x="146" y="1106"/>
                  </a:lnTo>
                  <a:lnTo>
                    <a:pt x="139" y="1106"/>
                  </a:lnTo>
                  <a:lnTo>
                    <a:pt x="141" y="1108"/>
                  </a:lnTo>
                  <a:lnTo>
                    <a:pt x="144" y="1108"/>
                  </a:lnTo>
                  <a:lnTo>
                    <a:pt x="144" y="1113"/>
                  </a:lnTo>
                  <a:lnTo>
                    <a:pt x="155" y="1115"/>
                  </a:lnTo>
                  <a:lnTo>
                    <a:pt x="155" y="1120"/>
                  </a:lnTo>
                  <a:lnTo>
                    <a:pt x="155" y="1120"/>
                  </a:lnTo>
                  <a:lnTo>
                    <a:pt x="151" y="1120"/>
                  </a:lnTo>
                  <a:lnTo>
                    <a:pt x="151" y="1125"/>
                  </a:lnTo>
                  <a:lnTo>
                    <a:pt x="151" y="1125"/>
                  </a:lnTo>
                  <a:lnTo>
                    <a:pt x="155" y="1127"/>
                  </a:lnTo>
                  <a:lnTo>
                    <a:pt x="158" y="1125"/>
                  </a:lnTo>
                  <a:lnTo>
                    <a:pt x="160" y="1129"/>
                  </a:lnTo>
                  <a:lnTo>
                    <a:pt x="160" y="1129"/>
                  </a:lnTo>
                  <a:lnTo>
                    <a:pt x="160" y="1139"/>
                  </a:lnTo>
                  <a:lnTo>
                    <a:pt x="160" y="1139"/>
                  </a:lnTo>
                  <a:lnTo>
                    <a:pt x="160" y="1139"/>
                  </a:lnTo>
                  <a:lnTo>
                    <a:pt x="163" y="1151"/>
                  </a:lnTo>
                  <a:lnTo>
                    <a:pt x="163" y="1155"/>
                  </a:lnTo>
                  <a:lnTo>
                    <a:pt x="160" y="1162"/>
                  </a:lnTo>
                  <a:lnTo>
                    <a:pt x="160" y="1160"/>
                  </a:lnTo>
                  <a:lnTo>
                    <a:pt x="158" y="1162"/>
                  </a:lnTo>
                  <a:lnTo>
                    <a:pt x="165" y="1170"/>
                  </a:lnTo>
                  <a:lnTo>
                    <a:pt x="170" y="1172"/>
                  </a:lnTo>
                  <a:lnTo>
                    <a:pt x="174" y="1170"/>
                  </a:lnTo>
                  <a:lnTo>
                    <a:pt x="174" y="1172"/>
                  </a:lnTo>
                  <a:lnTo>
                    <a:pt x="179" y="1172"/>
                  </a:lnTo>
                  <a:lnTo>
                    <a:pt x="179" y="1177"/>
                  </a:lnTo>
                  <a:lnTo>
                    <a:pt x="174" y="1181"/>
                  </a:lnTo>
                  <a:lnTo>
                    <a:pt x="177" y="1181"/>
                  </a:lnTo>
                  <a:lnTo>
                    <a:pt x="177" y="1186"/>
                  </a:lnTo>
                  <a:lnTo>
                    <a:pt x="174" y="1186"/>
                  </a:lnTo>
                  <a:lnTo>
                    <a:pt x="174" y="1191"/>
                  </a:lnTo>
                  <a:lnTo>
                    <a:pt x="184" y="1191"/>
                  </a:lnTo>
                  <a:lnTo>
                    <a:pt x="179" y="1196"/>
                  </a:lnTo>
                  <a:lnTo>
                    <a:pt x="181" y="1196"/>
                  </a:lnTo>
                  <a:lnTo>
                    <a:pt x="184" y="1200"/>
                  </a:lnTo>
                  <a:lnTo>
                    <a:pt x="186" y="1200"/>
                  </a:lnTo>
                  <a:lnTo>
                    <a:pt x="184" y="1205"/>
                  </a:lnTo>
                  <a:lnTo>
                    <a:pt x="184" y="1210"/>
                  </a:lnTo>
                  <a:lnTo>
                    <a:pt x="189" y="1210"/>
                  </a:lnTo>
                  <a:lnTo>
                    <a:pt x="189" y="1207"/>
                  </a:lnTo>
                  <a:lnTo>
                    <a:pt x="189" y="1207"/>
                  </a:lnTo>
                  <a:lnTo>
                    <a:pt x="193" y="1210"/>
                  </a:lnTo>
                  <a:lnTo>
                    <a:pt x="193" y="1207"/>
                  </a:lnTo>
                  <a:lnTo>
                    <a:pt x="193" y="1207"/>
                  </a:lnTo>
                  <a:lnTo>
                    <a:pt x="198" y="1205"/>
                  </a:lnTo>
                  <a:lnTo>
                    <a:pt x="196" y="1205"/>
                  </a:lnTo>
                  <a:lnTo>
                    <a:pt x="196" y="1203"/>
                  </a:lnTo>
                  <a:lnTo>
                    <a:pt x="193" y="1203"/>
                  </a:lnTo>
                  <a:lnTo>
                    <a:pt x="196" y="1198"/>
                  </a:lnTo>
                  <a:lnTo>
                    <a:pt x="193" y="1196"/>
                  </a:lnTo>
                  <a:lnTo>
                    <a:pt x="198" y="1196"/>
                  </a:lnTo>
                  <a:lnTo>
                    <a:pt x="198" y="1193"/>
                  </a:lnTo>
                  <a:lnTo>
                    <a:pt x="200" y="1191"/>
                  </a:lnTo>
                  <a:lnTo>
                    <a:pt x="198" y="1186"/>
                  </a:lnTo>
                  <a:lnTo>
                    <a:pt x="200" y="1186"/>
                  </a:lnTo>
                  <a:lnTo>
                    <a:pt x="203" y="1191"/>
                  </a:lnTo>
                  <a:lnTo>
                    <a:pt x="203" y="1196"/>
                  </a:lnTo>
                  <a:lnTo>
                    <a:pt x="207" y="1200"/>
                  </a:lnTo>
                  <a:lnTo>
                    <a:pt x="207" y="1207"/>
                  </a:lnTo>
                  <a:lnTo>
                    <a:pt x="203" y="1212"/>
                  </a:lnTo>
                  <a:lnTo>
                    <a:pt x="200" y="1217"/>
                  </a:lnTo>
                  <a:lnTo>
                    <a:pt x="203" y="1219"/>
                  </a:lnTo>
                  <a:lnTo>
                    <a:pt x="198" y="1224"/>
                  </a:lnTo>
                  <a:lnTo>
                    <a:pt x="193" y="1231"/>
                  </a:lnTo>
                  <a:lnTo>
                    <a:pt x="193" y="1233"/>
                  </a:lnTo>
                  <a:lnTo>
                    <a:pt x="193" y="1233"/>
                  </a:lnTo>
                  <a:lnTo>
                    <a:pt x="196" y="1236"/>
                  </a:lnTo>
                  <a:lnTo>
                    <a:pt x="193" y="1240"/>
                  </a:lnTo>
                  <a:lnTo>
                    <a:pt x="189" y="1243"/>
                  </a:lnTo>
                  <a:lnTo>
                    <a:pt x="193" y="1247"/>
                  </a:lnTo>
                  <a:lnTo>
                    <a:pt x="193" y="1247"/>
                  </a:lnTo>
                  <a:lnTo>
                    <a:pt x="203" y="1252"/>
                  </a:lnTo>
                  <a:lnTo>
                    <a:pt x="203" y="1252"/>
                  </a:lnTo>
                  <a:lnTo>
                    <a:pt x="203" y="1257"/>
                  </a:lnTo>
                  <a:lnTo>
                    <a:pt x="210" y="1259"/>
                  </a:lnTo>
                  <a:lnTo>
                    <a:pt x="210" y="1262"/>
                  </a:lnTo>
                  <a:lnTo>
                    <a:pt x="212" y="1262"/>
                  </a:lnTo>
                  <a:lnTo>
                    <a:pt x="214" y="1262"/>
                  </a:lnTo>
                  <a:lnTo>
                    <a:pt x="224" y="1266"/>
                  </a:lnTo>
                  <a:lnTo>
                    <a:pt x="224" y="1266"/>
                  </a:lnTo>
                  <a:lnTo>
                    <a:pt x="229" y="1266"/>
                  </a:lnTo>
                  <a:lnTo>
                    <a:pt x="236" y="1271"/>
                  </a:lnTo>
                  <a:lnTo>
                    <a:pt x="240" y="1271"/>
                  </a:lnTo>
                  <a:lnTo>
                    <a:pt x="238" y="1273"/>
                  </a:lnTo>
                  <a:lnTo>
                    <a:pt x="243" y="1278"/>
                  </a:lnTo>
                  <a:lnTo>
                    <a:pt x="248" y="1288"/>
                  </a:lnTo>
                  <a:lnTo>
                    <a:pt x="255" y="1285"/>
                  </a:lnTo>
                  <a:lnTo>
                    <a:pt x="255" y="1292"/>
                  </a:lnTo>
                  <a:lnTo>
                    <a:pt x="252" y="1295"/>
                  </a:lnTo>
                  <a:lnTo>
                    <a:pt x="252" y="1297"/>
                  </a:lnTo>
                  <a:lnTo>
                    <a:pt x="250" y="1299"/>
                  </a:lnTo>
                  <a:lnTo>
                    <a:pt x="252" y="1304"/>
                  </a:lnTo>
                  <a:lnTo>
                    <a:pt x="255" y="1314"/>
                  </a:lnTo>
                  <a:lnTo>
                    <a:pt x="255" y="1321"/>
                  </a:lnTo>
                  <a:lnTo>
                    <a:pt x="257" y="1325"/>
                  </a:lnTo>
                  <a:lnTo>
                    <a:pt x="257" y="1323"/>
                  </a:lnTo>
                  <a:lnTo>
                    <a:pt x="259" y="1325"/>
                  </a:lnTo>
                  <a:lnTo>
                    <a:pt x="259" y="1330"/>
                  </a:lnTo>
                  <a:lnTo>
                    <a:pt x="262" y="1340"/>
                  </a:lnTo>
                  <a:lnTo>
                    <a:pt x="262" y="1340"/>
                  </a:lnTo>
                  <a:lnTo>
                    <a:pt x="262" y="1344"/>
                  </a:lnTo>
                  <a:lnTo>
                    <a:pt x="264" y="1342"/>
                  </a:lnTo>
                  <a:lnTo>
                    <a:pt x="264" y="1344"/>
                  </a:lnTo>
                  <a:lnTo>
                    <a:pt x="264" y="1347"/>
                  </a:lnTo>
                  <a:lnTo>
                    <a:pt x="262" y="1347"/>
                  </a:lnTo>
                  <a:lnTo>
                    <a:pt x="266" y="1349"/>
                  </a:lnTo>
                  <a:lnTo>
                    <a:pt x="266" y="1351"/>
                  </a:lnTo>
                  <a:lnTo>
                    <a:pt x="271" y="1354"/>
                  </a:lnTo>
                  <a:lnTo>
                    <a:pt x="271" y="1356"/>
                  </a:lnTo>
                  <a:lnTo>
                    <a:pt x="271" y="1354"/>
                  </a:lnTo>
                  <a:lnTo>
                    <a:pt x="274" y="1354"/>
                  </a:lnTo>
                  <a:lnTo>
                    <a:pt x="274" y="1356"/>
                  </a:lnTo>
                  <a:lnTo>
                    <a:pt x="276" y="1351"/>
                  </a:lnTo>
                  <a:lnTo>
                    <a:pt x="278" y="1344"/>
                  </a:lnTo>
                  <a:lnTo>
                    <a:pt x="276" y="1344"/>
                  </a:lnTo>
                  <a:lnTo>
                    <a:pt x="276" y="1337"/>
                  </a:lnTo>
                  <a:lnTo>
                    <a:pt x="281" y="1335"/>
                  </a:lnTo>
                  <a:lnTo>
                    <a:pt x="285" y="1335"/>
                  </a:lnTo>
                  <a:lnTo>
                    <a:pt x="290" y="1332"/>
                  </a:lnTo>
                  <a:lnTo>
                    <a:pt x="285" y="1325"/>
                  </a:lnTo>
                  <a:lnTo>
                    <a:pt x="290" y="1325"/>
                  </a:lnTo>
                  <a:lnTo>
                    <a:pt x="292" y="1325"/>
                  </a:lnTo>
                  <a:lnTo>
                    <a:pt x="295" y="1330"/>
                  </a:lnTo>
                  <a:lnTo>
                    <a:pt x="300" y="1335"/>
                  </a:lnTo>
                  <a:lnTo>
                    <a:pt x="302" y="1335"/>
                  </a:lnTo>
                  <a:lnTo>
                    <a:pt x="304" y="1330"/>
                  </a:lnTo>
                  <a:lnTo>
                    <a:pt x="309" y="1330"/>
                  </a:lnTo>
                  <a:lnTo>
                    <a:pt x="314" y="1328"/>
                  </a:lnTo>
                  <a:lnTo>
                    <a:pt x="314" y="1325"/>
                  </a:lnTo>
                  <a:lnTo>
                    <a:pt x="323" y="1330"/>
                  </a:lnTo>
                  <a:lnTo>
                    <a:pt x="326" y="1330"/>
                  </a:lnTo>
                  <a:lnTo>
                    <a:pt x="330" y="1328"/>
                  </a:lnTo>
                  <a:lnTo>
                    <a:pt x="333" y="1323"/>
                  </a:lnTo>
                  <a:lnTo>
                    <a:pt x="333" y="1328"/>
                  </a:lnTo>
                  <a:lnTo>
                    <a:pt x="335" y="1325"/>
                  </a:lnTo>
                  <a:lnTo>
                    <a:pt x="342" y="1335"/>
                  </a:lnTo>
                  <a:lnTo>
                    <a:pt x="344" y="1330"/>
                  </a:lnTo>
                  <a:lnTo>
                    <a:pt x="347" y="1332"/>
                  </a:lnTo>
                  <a:lnTo>
                    <a:pt x="356" y="1328"/>
                  </a:lnTo>
                  <a:lnTo>
                    <a:pt x="359" y="1325"/>
                  </a:lnTo>
                  <a:lnTo>
                    <a:pt x="356" y="1325"/>
                  </a:lnTo>
                  <a:lnTo>
                    <a:pt x="359" y="1321"/>
                  </a:lnTo>
                  <a:lnTo>
                    <a:pt x="363" y="1318"/>
                  </a:lnTo>
                  <a:lnTo>
                    <a:pt x="366" y="1316"/>
                  </a:lnTo>
                  <a:lnTo>
                    <a:pt x="368" y="1316"/>
                  </a:lnTo>
                  <a:lnTo>
                    <a:pt x="366" y="1311"/>
                  </a:lnTo>
                  <a:lnTo>
                    <a:pt x="370" y="1311"/>
                  </a:lnTo>
                  <a:lnTo>
                    <a:pt x="370" y="1309"/>
                  </a:lnTo>
                  <a:lnTo>
                    <a:pt x="373" y="1309"/>
                  </a:lnTo>
                  <a:lnTo>
                    <a:pt x="377" y="1292"/>
                  </a:lnTo>
                  <a:lnTo>
                    <a:pt x="380" y="1295"/>
                  </a:lnTo>
                  <a:lnTo>
                    <a:pt x="385" y="1295"/>
                  </a:lnTo>
                  <a:lnTo>
                    <a:pt x="385" y="1290"/>
                  </a:lnTo>
                  <a:lnTo>
                    <a:pt x="389" y="1292"/>
                  </a:lnTo>
                  <a:lnTo>
                    <a:pt x="394" y="1285"/>
                  </a:lnTo>
                  <a:lnTo>
                    <a:pt x="399" y="1285"/>
                  </a:lnTo>
                  <a:lnTo>
                    <a:pt x="399" y="1285"/>
                  </a:lnTo>
                  <a:lnTo>
                    <a:pt x="406" y="1285"/>
                  </a:lnTo>
                  <a:lnTo>
                    <a:pt x="403" y="1276"/>
                  </a:lnTo>
                  <a:lnTo>
                    <a:pt x="406" y="1276"/>
                  </a:lnTo>
                  <a:lnTo>
                    <a:pt x="403" y="1269"/>
                  </a:lnTo>
                  <a:lnTo>
                    <a:pt x="403" y="1266"/>
                  </a:lnTo>
                  <a:lnTo>
                    <a:pt x="399" y="1264"/>
                  </a:lnTo>
                  <a:lnTo>
                    <a:pt x="399" y="1259"/>
                  </a:lnTo>
                  <a:lnTo>
                    <a:pt x="396" y="1252"/>
                  </a:lnTo>
                  <a:lnTo>
                    <a:pt x="394" y="1245"/>
                  </a:lnTo>
                  <a:lnTo>
                    <a:pt x="394" y="1240"/>
                  </a:lnTo>
                  <a:lnTo>
                    <a:pt x="394" y="1236"/>
                  </a:lnTo>
                  <a:lnTo>
                    <a:pt x="396" y="1238"/>
                  </a:lnTo>
                  <a:lnTo>
                    <a:pt x="396" y="1229"/>
                  </a:lnTo>
                  <a:lnTo>
                    <a:pt x="401" y="1229"/>
                  </a:lnTo>
                  <a:lnTo>
                    <a:pt x="403" y="1226"/>
                  </a:lnTo>
                  <a:lnTo>
                    <a:pt x="403" y="1224"/>
                  </a:lnTo>
                  <a:lnTo>
                    <a:pt x="406" y="1221"/>
                  </a:lnTo>
                  <a:lnTo>
                    <a:pt x="408" y="1224"/>
                  </a:lnTo>
                  <a:lnTo>
                    <a:pt x="408" y="1219"/>
                  </a:lnTo>
                  <a:lnTo>
                    <a:pt x="408" y="1219"/>
                  </a:lnTo>
                  <a:lnTo>
                    <a:pt x="411" y="1219"/>
                  </a:lnTo>
                  <a:lnTo>
                    <a:pt x="413" y="1210"/>
                  </a:lnTo>
                  <a:lnTo>
                    <a:pt x="418" y="1210"/>
                  </a:lnTo>
                  <a:lnTo>
                    <a:pt x="418" y="1210"/>
                  </a:lnTo>
                  <a:lnTo>
                    <a:pt x="422" y="1210"/>
                  </a:lnTo>
                  <a:lnTo>
                    <a:pt x="422" y="1205"/>
                  </a:lnTo>
                  <a:lnTo>
                    <a:pt x="422" y="1205"/>
                  </a:lnTo>
                  <a:lnTo>
                    <a:pt x="429" y="1214"/>
                  </a:lnTo>
                  <a:lnTo>
                    <a:pt x="432" y="1214"/>
                  </a:lnTo>
                  <a:lnTo>
                    <a:pt x="432" y="1217"/>
                  </a:lnTo>
                  <a:lnTo>
                    <a:pt x="427" y="1221"/>
                  </a:lnTo>
                  <a:lnTo>
                    <a:pt x="425" y="1233"/>
                  </a:lnTo>
                  <a:lnTo>
                    <a:pt x="422" y="1238"/>
                  </a:lnTo>
                  <a:lnTo>
                    <a:pt x="422" y="1243"/>
                  </a:lnTo>
                  <a:lnTo>
                    <a:pt x="432" y="1243"/>
                  </a:lnTo>
                  <a:lnTo>
                    <a:pt x="434" y="1243"/>
                  </a:lnTo>
                  <a:lnTo>
                    <a:pt x="434" y="1233"/>
                  </a:lnTo>
                  <a:lnTo>
                    <a:pt x="446" y="1240"/>
                  </a:lnTo>
                  <a:lnTo>
                    <a:pt x="448" y="1238"/>
                  </a:lnTo>
                  <a:lnTo>
                    <a:pt x="451" y="1243"/>
                  </a:lnTo>
                  <a:lnTo>
                    <a:pt x="451" y="1247"/>
                  </a:lnTo>
                  <a:lnTo>
                    <a:pt x="460" y="1247"/>
                  </a:lnTo>
                  <a:lnTo>
                    <a:pt x="460" y="1252"/>
                  </a:lnTo>
                  <a:lnTo>
                    <a:pt x="463" y="1252"/>
                  </a:lnTo>
                  <a:lnTo>
                    <a:pt x="460" y="1247"/>
                  </a:lnTo>
                  <a:lnTo>
                    <a:pt x="465" y="1247"/>
                  </a:lnTo>
                  <a:lnTo>
                    <a:pt x="465" y="1247"/>
                  </a:lnTo>
                  <a:lnTo>
                    <a:pt x="470" y="1247"/>
                  </a:lnTo>
                  <a:lnTo>
                    <a:pt x="474" y="1247"/>
                  </a:lnTo>
                  <a:lnTo>
                    <a:pt x="474" y="1252"/>
                  </a:lnTo>
                  <a:lnTo>
                    <a:pt x="479" y="1252"/>
                  </a:lnTo>
                  <a:lnTo>
                    <a:pt x="484" y="1262"/>
                  </a:lnTo>
                  <a:lnTo>
                    <a:pt x="484" y="1262"/>
                  </a:lnTo>
                  <a:lnTo>
                    <a:pt x="489" y="1266"/>
                  </a:lnTo>
                  <a:lnTo>
                    <a:pt x="489" y="1276"/>
                  </a:lnTo>
                  <a:lnTo>
                    <a:pt x="489" y="1278"/>
                  </a:lnTo>
                  <a:lnTo>
                    <a:pt x="507" y="1262"/>
                  </a:lnTo>
                  <a:lnTo>
                    <a:pt x="512" y="1255"/>
                  </a:lnTo>
                  <a:lnTo>
                    <a:pt x="517" y="1252"/>
                  </a:lnTo>
                  <a:lnTo>
                    <a:pt x="517" y="1255"/>
                  </a:lnTo>
                  <a:lnTo>
                    <a:pt x="522" y="1252"/>
                  </a:lnTo>
                  <a:lnTo>
                    <a:pt x="522" y="1240"/>
                  </a:lnTo>
                  <a:lnTo>
                    <a:pt x="522" y="1238"/>
                  </a:lnTo>
                  <a:lnTo>
                    <a:pt x="517" y="1238"/>
                  </a:lnTo>
                  <a:lnTo>
                    <a:pt x="522" y="1233"/>
                  </a:lnTo>
                  <a:lnTo>
                    <a:pt x="517" y="1229"/>
                  </a:lnTo>
                  <a:lnTo>
                    <a:pt x="524" y="1231"/>
                  </a:lnTo>
                  <a:lnTo>
                    <a:pt x="524" y="1229"/>
                  </a:lnTo>
                  <a:lnTo>
                    <a:pt x="526" y="1229"/>
                  </a:lnTo>
                  <a:lnTo>
                    <a:pt x="529" y="1233"/>
                  </a:lnTo>
                  <a:lnTo>
                    <a:pt x="529" y="1233"/>
                  </a:lnTo>
                  <a:lnTo>
                    <a:pt x="531" y="1236"/>
                  </a:lnTo>
                  <a:lnTo>
                    <a:pt x="536" y="1229"/>
                  </a:lnTo>
                  <a:lnTo>
                    <a:pt x="540" y="1229"/>
                  </a:lnTo>
                  <a:lnTo>
                    <a:pt x="545" y="1226"/>
                  </a:lnTo>
                  <a:lnTo>
                    <a:pt x="545" y="1229"/>
                  </a:lnTo>
                  <a:lnTo>
                    <a:pt x="559" y="1226"/>
                  </a:lnTo>
                  <a:lnTo>
                    <a:pt x="562" y="1229"/>
                  </a:lnTo>
                  <a:lnTo>
                    <a:pt x="566" y="1229"/>
                  </a:lnTo>
                  <a:lnTo>
                    <a:pt x="569" y="1226"/>
                  </a:lnTo>
                  <a:lnTo>
                    <a:pt x="574" y="1229"/>
                  </a:lnTo>
                  <a:lnTo>
                    <a:pt x="578" y="1233"/>
                  </a:lnTo>
                  <a:lnTo>
                    <a:pt x="578" y="1236"/>
                  </a:lnTo>
                  <a:lnTo>
                    <a:pt x="576" y="1238"/>
                  </a:lnTo>
                  <a:lnTo>
                    <a:pt x="581" y="1236"/>
                  </a:lnTo>
                  <a:lnTo>
                    <a:pt x="583" y="1238"/>
                  </a:lnTo>
                  <a:lnTo>
                    <a:pt x="583" y="1238"/>
                  </a:lnTo>
                  <a:lnTo>
                    <a:pt x="583" y="1238"/>
                  </a:lnTo>
                  <a:lnTo>
                    <a:pt x="590" y="1240"/>
                  </a:lnTo>
                  <a:lnTo>
                    <a:pt x="590" y="1238"/>
                  </a:lnTo>
                  <a:lnTo>
                    <a:pt x="590" y="1240"/>
                  </a:lnTo>
                  <a:lnTo>
                    <a:pt x="592" y="1238"/>
                  </a:lnTo>
                  <a:lnTo>
                    <a:pt x="597" y="1240"/>
                  </a:lnTo>
                  <a:lnTo>
                    <a:pt x="604" y="1238"/>
                  </a:lnTo>
                  <a:lnTo>
                    <a:pt x="607" y="1231"/>
                  </a:lnTo>
                  <a:lnTo>
                    <a:pt x="611" y="1231"/>
                  </a:lnTo>
                  <a:lnTo>
                    <a:pt x="618" y="1224"/>
                  </a:lnTo>
                  <a:lnTo>
                    <a:pt x="616" y="1217"/>
                  </a:lnTo>
                  <a:lnTo>
                    <a:pt x="618" y="1214"/>
                  </a:lnTo>
                  <a:lnTo>
                    <a:pt x="614" y="1210"/>
                  </a:lnTo>
                  <a:lnTo>
                    <a:pt x="611" y="1205"/>
                  </a:lnTo>
                  <a:lnTo>
                    <a:pt x="611" y="1205"/>
                  </a:lnTo>
                  <a:lnTo>
                    <a:pt x="611" y="1200"/>
                  </a:lnTo>
                  <a:lnTo>
                    <a:pt x="604" y="1191"/>
                  </a:lnTo>
                  <a:lnTo>
                    <a:pt x="604" y="1188"/>
                  </a:lnTo>
                  <a:lnTo>
                    <a:pt x="602" y="1186"/>
                  </a:lnTo>
                  <a:lnTo>
                    <a:pt x="604" y="1181"/>
                  </a:lnTo>
                  <a:lnTo>
                    <a:pt x="609" y="1186"/>
                  </a:lnTo>
                  <a:lnTo>
                    <a:pt x="609" y="1184"/>
                  </a:lnTo>
                  <a:lnTo>
                    <a:pt x="614" y="1184"/>
                  </a:lnTo>
                  <a:lnTo>
                    <a:pt x="614" y="1186"/>
                  </a:lnTo>
                  <a:lnTo>
                    <a:pt x="623" y="1181"/>
                  </a:lnTo>
                  <a:lnTo>
                    <a:pt x="628" y="1196"/>
                  </a:lnTo>
                  <a:lnTo>
                    <a:pt x="633" y="1196"/>
                  </a:lnTo>
                  <a:lnTo>
                    <a:pt x="637" y="1193"/>
                  </a:lnTo>
                  <a:lnTo>
                    <a:pt x="635" y="1186"/>
                  </a:lnTo>
                  <a:lnTo>
                    <a:pt x="637" y="1184"/>
                  </a:lnTo>
                  <a:lnTo>
                    <a:pt x="637" y="1179"/>
                  </a:lnTo>
                  <a:lnTo>
                    <a:pt x="640" y="1177"/>
                  </a:lnTo>
                  <a:lnTo>
                    <a:pt x="640" y="1172"/>
                  </a:lnTo>
                  <a:lnTo>
                    <a:pt x="644" y="1172"/>
                  </a:lnTo>
                  <a:lnTo>
                    <a:pt x="649" y="1177"/>
                  </a:lnTo>
                  <a:lnTo>
                    <a:pt x="654" y="1172"/>
                  </a:lnTo>
                  <a:lnTo>
                    <a:pt x="656" y="1179"/>
                  </a:lnTo>
                  <a:lnTo>
                    <a:pt x="661" y="1184"/>
                  </a:lnTo>
                  <a:lnTo>
                    <a:pt x="663" y="1188"/>
                  </a:lnTo>
                  <a:lnTo>
                    <a:pt x="666" y="1188"/>
                  </a:lnTo>
                  <a:lnTo>
                    <a:pt x="663" y="1193"/>
                  </a:lnTo>
                  <a:lnTo>
                    <a:pt x="663" y="1196"/>
                  </a:lnTo>
                  <a:lnTo>
                    <a:pt x="670" y="1200"/>
                  </a:lnTo>
                  <a:lnTo>
                    <a:pt x="668" y="1200"/>
                  </a:lnTo>
                  <a:lnTo>
                    <a:pt x="673" y="1200"/>
                  </a:lnTo>
                  <a:lnTo>
                    <a:pt x="680" y="1207"/>
                  </a:lnTo>
                  <a:lnTo>
                    <a:pt x="682" y="1207"/>
                  </a:lnTo>
                  <a:lnTo>
                    <a:pt x="685" y="1205"/>
                  </a:lnTo>
                  <a:lnTo>
                    <a:pt x="699" y="1203"/>
                  </a:lnTo>
                  <a:lnTo>
                    <a:pt x="701" y="1203"/>
                  </a:lnTo>
                  <a:lnTo>
                    <a:pt x="701" y="1205"/>
                  </a:lnTo>
                  <a:lnTo>
                    <a:pt x="703" y="1205"/>
                  </a:lnTo>
                  <a:lnTo>
                    <a:pt x="706" y="1205"/>
                  </a:lnTo>
                  <a:lnTo>
                    <a:pt x="708" y="1205"/>
                  </a:lnTo>
                  <a:lnTo>
                    <a:pt x="708" y="1203"/>
                  </a:lnTo>
                  <a:lnTo>
                    <a:pt x="711" y="1203"/>
                  </a:lnTo>
                  <a:lnTo>
                    <a:pt x="711" y="1200"/>
                  </a:lnTo>
                  <a:lnTo>
                    <a:pt x="711" y="1196"/>
                  </a:lnTo>
                  <a:lnTo>
                    <a:pt x="715" y="1188"/>
                  </a:lnTo>
                  <a:lnTo>
                    <a:pt x="713" y="1184"/>
                  </a:lnTo>
                  <a:lnTo>
                    <a:pt x="713" y="1181"/>
                  </a:lnTo>
                  <a:lnTo>
                    <a:pt x="720" y="1179"/>
                  </a:lnTo>
                  <a:lnTo>
                    <a:pt x="722" y="1177"/>
                  </a:lnTo>
                  <a:lnTo>
                    <a:pt x="725" y="1174"/>
                  </a:lnTo>
                  <a:lnTo>
                    <a:pt x="722" y="1172"/>
                  </a:lnTo>
                  <a:lnTo>
                    <a:pt x="727" y="1170"/>
                  </a:lnTo>
                  <a:lnTo>
                    <a:pt x="727" y="1162"/>
                  </a:lnTo>
                  <a:lnTo>
                    <a:pt x="722" y="1153"/>
                  </a:lnTo>
                  <a:lnTo>
                    <a:pt x="722" y="1148"/>
                  </a:lnTo>
                  <a:lnTo>
                    <a:pt x="725" y="1153"/>
                  </a:lnTo>
                  <a:lnTo>
                    <a:pt x="727" y="1151"/>
                  </a:lnTo>
                  <a:lnTo>
                    <a:pt x="737" y="1148"/>
                  </a:lnTo>
                  <a:lnTo>
                    <a:pt x="739" y="1144"/>
                  </a:lnTo>
                  <a:lnTo>
                    <a:pt x="739" y="1139"/>
                  </a:lnTo>
                  <a:lnTo>
                    <a:pt x="741" y="1134"/>
                  </a:lnTo>
                  <a:lnTo>
                    <a:pt x="746" y="1139"/>
                  </a:lnTo>
                  <a:lnTo>
                    <a:pt x="760" y="1134"/>
                  </a:lnTo>
                  <a:lnTo>
                    <a:pt x="760" y="1129"/>
                  </a:lnTo>
                  <a:lnTo>
                    <a:pt x="760" y="1129"/>
                  </a:lnTo>
                  <a:lnTo>
                    <a:pt x="760" y="1125"/>
                  </a:lnTo>
                  <a:lnTo>
                    <a:pt x="763" y="1120"/>
                  </a:lnTo>
                  <a:lnTo>
                    <a:pt x="763" y="1118"/>
                  </a:lnTo>
                  <a:lnTo>
                    <a:pt x="760" y="1115"/>
                  </a:lnTo>
                  <a:lnTo>
                    <a:pt x="765" y="1115"/>
                  </a:lnTo>
                  <a:lnTo>
                    <a:pt x="767" y="1118"/>
                  </a:lnTo>
                  <a:lnTo>
                    <a:pt x="770" y="1120"/>
                  </a:lnTo>
                  <a:lnTo>
                    <a:pt x="777" y="1120"/>
                  </a:lnTo>
                  <a:lnTo>
                    <a:pt x="779" y="1125"/>
                  </a:lnTo>
                  <a:lnTo>
                    <a:pt x="781" y="1125"/>
                  </a:lnTo>
                  <a:lnTo>
                    <a:pt x="784" y="1129"/>
                  </a:lnTo>
                  <a:lnTo>
                    <a:pt x="789" y="1127"/>
                  </a:lnTo>
                  <a:lnTo>
                    <a:pt x="793" y="1134"/>
                  </a:lnTo>
                  <a:lnTo>
                    <a:pt x="803" y="1132"/>
                  </a:lnTo>
                  <a:lnTo>
                    <a:pt x="803" y="1129"/>
                  </a:lnTo>
                  <a:lnTo>
                    <a:pt x="803" y="1125"/>
                  </a:lnTo>
                  <a:lnTo>
                    <a:pt x="812" y="1115"/>
                  </a:lnTo>
                  <a:lnTo>
                    <a:pt x="817" y="1101"/>
                  </a:lnTo>
                  <a:lnTo>
                    <a:pt x="817" y="1099"/>
                  </a:lnTo>
                  <a:lnTo>
                    <a:pt x="812" y="1099"/>
                  </a:lnTo>
                  <a:lnTo>
                    <a:pt x="812" y="1099"/>
                  </a:lnTo>
                  <a:close/>
                </a:path>
              </a:pathLst>
            </a:custGeom>
            <a:solidFill>
              <a:srgbClr val="E6E6E6"/>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73" name="Freeform 20"/>
            <p:cNvSpPr>
              <a:spLocks/>
            </p:cNvSpPr>
            <p:nvPr/>
          </p:nvSpPr>
          <p:spPr bwMode="auto">
            <a:xfrm>
              <a:off x="528" y="1128"/>
              <a:ext cx="799" cy="624"/>
            </a:xfrm>
            <a:custGeom>
              <a:avLst/>
              <a:gdLst>
                <a:gd name="T0" fmla="*/ 770 w 799"/>
                <a:gd name="T1" fmla="*/ 425 h 624"/>
                <a:gd name="T2" fmla="*/ 765 w 799"/>
                <a:gd name="T3" fmla="*/ 406 h 624"/>
                <a:gd name="T4" fmla="*/ 791 w 799"/>
                <a:gd name="T5" fmla="*/ 406 h 624"/>
                <a:gd name="T6" fmla="*/ 791 w 799"/>
                <a:gd name="T7" fmla="*/ 376 h 624"/>
                <a:gd name="T8" fmla="*/ 784 w 799"/>
                <a:gd name="T9" fmla="*/ 336 h 624"/>
                <a:gd name="T10" fmla="*/ 780 w 799"/>
                <a:gd name="T11" fmla="*/ 307 h 624"/>
                <a:gd name="T12" fmla="*/ 775 w 799"/>
                <a:gd name="T13" fmla="*/ 279 h 624"/>
                <a:gd name="T14" fmla="*/ 773 w 799"/>
                <a:gd name="T15" fmla="*/ 241 h 624"/>
                <a:gd name="T16" fmla="*/ 775 w 799"/>
                <a:gd name="T17" fmla="*/ 210 h 624"/>
                <a:gd name="T18" fmla="*/ 782 w 799"/>
                <a:gd name="T19" fmla="*/ 168 h 624"/>
                <a:gd name="T20" fmla="*/ 739 w 799"/>
                <a:gd name="T21" fmla="*/ 158 h 624"/>
                <a:gd name="T22" fmla="*/ 706 w 799"/>
                <a:gd name="T23" fmla="*/ 156 h 624"/>
                <a:gd name="T24" fmla="*/ 709 w 799"/>
                <a:gd name="T25" fmla="*/ 133 h 624"/>
                <a:gd name="T26" fmla="*/ 645 w 799"/>
                <a:gd name="T27" fmla="*/ 97 h 624"/>
                <a:gd name="T28" fmla="*/ 598 w 799"/>
                <a:gd name="T29" fmla="*/ 69 h 624"/>
                <a:gd name="T30" fmla="*/ 517 w 799"/>
                <a:gd name="T31" fmla="*/ 26 h 624"/>
                <a:gd name="T32" fmla="*/ 435 w 799"/>
                <a:gd name="T33" fmla="*/ 52 h 624"/>
                <a:gd name="T34" fmla="*/ 369 w 799"/>
                <a:gd name="T35" fmla="*/ 36 h 624"/>
                <a:gd name="T36" fmla="*/ 312 w 799"/>
                <a:gd name="T37" fmla="*/ 36 h 624"/>
                <a:gd name="T38" fmla="*/ 265 w 799"/>
                <a:gd name="T39" fmla="*/ 81 h 624"/>
                <a:gd name="T40" fmla="*/ 222 w 799"/>
                <a:gd name="T41" fmla="*/ 107 h 624"/>
                <a:gd name="T42" fmla="*/ 184 w 799"/>
                <a:gd name="T43" fmla="*/ 154 h 624"/>
                <a:gd name="T44" fmla="*/ 161 w 799"/>
                <a:gd name="T45" fmla="*/ 187 h 624"/>
                <a:gd name="T46" fmla="*/ 154 w 799"/>
                <a:gd name="T47" fmla="*/ 236 h 624"/>
                <a:gd name="T48" fmla="*/ 149 w 799"/>
                <a:gd name="T49" fmla="*/ 267 h 624"/>
                <a:gd name="T50" fmla="*/ 113 w 799"/>
                <a:gd name="T51" fmla="*/ 232 h 624"/>
                <a:gd name="T52" fmla="*/ 123 w 799"/>
                <a:gd name="T53" fmla="*/ 201 h 624"/>
                <a:gd name="T54" fmla="*/ 104 w 799"/>
                <a:gd name="T55" fmla="*/ 158 h 624"/>
                <a:gd name="T56" fmla="*/ 97 w 799"/>
                <a:gd name="T57" fmla="*/ 144 h 624"/>
                <a:gd name="T58" fmla="*/ 76 w 799"/>
                <a:gd name="T59" fmla="*/ 81 h 624"/>
                <a:gd name="T60" fmla="*/ 26 w 799"/>
                <a:gd name="T61" fmla="*/ 83 h 624"/>
                <a:gd name="T62" fmla="*/ 21 w 799"/>
                <a:gd name="T63" fmla="*/ 135 h 624"/>
                <a:gd name="T64" fmla="*/ 10 w 799"/>
                <a:gd name="T65" fmla="*/ 166 h 624"/>
                <a:gd name="T66" fmla="*/ 43 w 799"/>
                <a:gd name="T67" fmla="*/ 187 h 624"/>
                <a:gd name="T68" fmla="*/ 52 w 799"/>
                <a:gd name="T69" fmla="*/ 218 h 624"/>
                <a:gd name="T70" fmla="*/ 61 w 799"/>
                <a:gd name="T71" fmla="*/ 255 h 624"/>
                <a:gd name="T72" fmla="*/ 47 w 799"/>
                <a:gd name="T73" fmla="*/ 319 h 624"/>
                <a:gd name="T74" fmla="*/ 80 w 799"/>
                <a:gd name="T75" fmla="*/ 350 h 624"/>
                <a:gd name="T76" fmla="*/ 116 w 799"/>
                <a:gd name="T77" fmla="*/ 399 h 624"/>
                <a:gd name="T78" fmla="*/ 144 w 799"/>
                <a:gd name="T79" fmla="*/ 440 h 624"/>
                <a:gd name="T80" fmla="*/ 180 w 799"/>
                <a:gd name="T81" fmla="*/ 468 h 624"/>
                <a:gd name="T82" fmla="*/ 203 w 799"/>
                <a:gd name="T83" fmla="*/ 482 h 624"/>
                <a:gd name="T84" fmla="*/ 203 w 799"/>
                <a:gd name="T85" fmla="*/ 539 h 624"/>
                <a:gd name="T86" fmla="*/ 250 w 799"/>
                <a:gd name="T87" fmla="*/ 593 h 624"/>
                <a:gd name="T88" fmla="*/ 302 w 799"/>
                <a:gd name="T89" fmla="*/ 593 h 624"/>
                <a:gd name="T90" fmla="*/ 336 w 799"/>
                <a:gd name="T91" fmla="*/ 605 h 624"/>
                <a:gd name="T92" fmla="*/ 387 w 799"/>
                <a:gd name="T93" fmla="*/ 581 h 624"/>
                <a:gd name="T94" fmla="*/ 428 w 799"/>
                <a:gd name="T95" fmla="*/ 584 h 624"/>
                <a:gd name="T96" fmla="*/ 458 w 799"/>
                <a:gd name="T97" fmla="*/ 598 h 624"/>
                <a:gd name="T98" fmla="*/ 510 w 799"/>
                <a:gd name="T99" fmla="*/ 619 h 624"/>
                <a:gd name="T100" fmla="*/ 536 w 799"/>
                <a:gd name="T101" fmla="*/ 603 h 624"/>
                <a:gd name="T102" fmla="*/ 539 w 799"/>
                <a:gd name="T103" fmla="*/ 562 h 624"/>
                <a:gd name="T104" fmla="*/ 586 w 799"/>
                <a:gd name="T105" fmla="*/ 551 h 624"/>
                <a:gd name="T106" fmla="*/ 621 w 799"/>
                <a:gd name="T107" fmla="*/ 534 h 624"/>
                <a:gd name="T108" fmla="*/ 638 w 799"/>
                <a:gd name="T109" fmla="*/ 515 h 624"/>
                <a:gd name="T110" fmla="*/ 666 w 799"/>
                <a:gd name="T111" fmla="*/ 525 h 624"/>
                <a:gd name="T112" fmla="*/ 692 w 799"/>
                <a:gd name="T113" fmla="*/ 534 h 624"/>
                <a:gd name="T114" fmla="*/ 709 w 799"/>
                <a:gd name="T115" fmla="*/ 551 h 624"/>
                <a:gd name="T116" fmla="*/ 742 w 799"/>
                <a:gd name="T117" fmla="*/ 520 h 624"/>
                <a:gd name="T118" fmla="*/ 756 w 799"/>
                <a:gd name="T119" fmla="*/ 515 h 624"/>
                <a:gd name="T120" fmla="*/ 784 w 799"/>
                <a:gd name="T121" fmla="*/ 501 h 624"/>
                <a:gd name="T122" fmla="*/ 782 w 799"/>
                <a:gd name="T123" fmla="*/ 45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9" h="624">
                  <a:moveTo>
                    <a:pt x="794" y="454"/>
                  </a:moveTo>
                  <a:lnTo>
                    <a:pt x="794" y="442"/>
                  </a:lnTo>
                  <a:lnTo>
                    <a:pt x="791" y="440"/>
                  </a:lnTo>
                  <a:lnTo>
                    <a:pt x="784" y="440"/>
                  </a:lnTo>
                  <a:lnTo>
                    <a:pt x="784" y="440"/>
                  </a:lnTo>
                  <a:lnTo>
                    <a:pt x="789" y="437"/>
                  </a:lnTo>
                  <a:lnTo>
                    <a:pt x="784" y="432"/>
                  </a:lnTo>
                  <a:lnTo>
                    <a:pt x="784" y="430"/>
                  </a:lnTo>
                  <a:lnTo>
                    <a:pt x="782" y="425"/>
                  </a:lnTo>
                  <a:lnTo>
                    <a:pt x="777" y="423"/>
                  </a:lnTo>
                  <a:lnTo>
                    <a:pt x="770" y="425"/>
                  </a:lnTo>
                  <a:lnTo>
                    <a:pt x="765" y="421"/>
                  </a:lnTo>
                  <a:lnTo>
                    <a:pt x="761" y="425"/>
                  </a:lnTo>
                  <a:lnTo>
                    <a:pt x="756" y="416"/>
                  </a:lnTo>
                  <a:lnTo>
                    <a:pt x="754" y="416"/>
                  </a:lnTo>
                  <a:lnTo>
                    <a:pt x="751" y="414"/>
                  </a:lnTo>
                  <a:lnTo>
                    <a:pt x="758" y="414"/>
                  </a:lnTo>
                  <a:lnTo>
                    <a:pt x="761" y="411"/>
                  </a:lnTo>
                  <a:lnTo>
                    <a:pt x="756" y="409"/>
                  </a:lnTo>
                  <a:lnTo>
                    <a:pt x="758" y="406"/>
                  </a:lnTo>
                  <a:lnTo>
                    <a:pt x="765" y="404"/>
                  </a:lnTo>
                  <a:lnTo>
                    <a:pt x="765" y="406"/>
                  </a:lnTo>
                  <a:lnTo>
                    <a:pt x="768" y="402"/>
                  </a:lnTo>
                  <a:lnTo>
                    <a:pt x="775" y="406"/>
                  </a:lnTo>
                  <a:lnTo>
                    <a:pt x="775" y="406"/>
                  </a:lnTo>
                  <a:lnTo>
                    <a:pt x="777" y="406"/>
                  </a:lnTo>
                  <a:lnTo>
                    <a:pt x="780" y="406"/>
                  </a:lnTo>
                  <a:lnTo>
                    <a:pt x="782" y="406"/>
                  </a:lnTo>
                  <a:lnTo>
                    <a:pt x="780" y="409"/>
                  </a:lnTo>
                  <a:lnTo>
                    <a:pt x="787" y="416"/>
                  </a:lnTo>
                  <a:lnTo>
                    <a:pt x="789" y="416"/>
                  </a:lnTo>
                  <a:lnTo>
                    <a:pt x="789" y="409"/>
                  </a:lnTo>
                  <a:lnTo>
                    <a:pt x="791" y="406"/>
                  </a:lnTo>
                  <a:lnTo>
                    <a:pt x="787" y="404"/>
                  </a:lnTo>
                  <a:lnTo>
                    <a:pt x="789" y="404"/>
                  </a:lnTo>
                  <a:lnTo>
                    <a:pt x="789" y="402"/>
                  </a:lnTo>
                  <a:lnTo>
                    <a:pt x="780" y="397"/>
                  </a:lnTo>
                  <a:lnTo>
                    <a:pt x="782" y="392"/>
                  </a:lnTo>
                  <a:lnTo>
                    <a:pt x="780" y="392"/>
                  </a:lnTo>
                  <a:lnTo>
                    <a:pt x="784" y="390"/>
                  </a:lnTo>
                  <a:lnTo>
                    <a:pt x="794" y="392"/>
                  </a:lnTo>
                  <a:lnTo>
                    <a:pt x="799" y="381"/>
                  </a:lnTo>
                  <a:lnTo>
                    <a:pt x="789" y="378"/>
                  </a:lnTo>
                  <a:lnTo>
                    <a:pt x="791" y="376"/>
                  </a:lnTo>
                  <a:lnTo>
                    <a:pt x="794" y="369"/>
                  </a:lnTo>
                  <a:lnTo>
                    <a:pt x="791" y="369"/>
                  </a:lnTo>
                  <a:lnTo>
                    <a:pt x="791" y="359"/>
                  </a:lnTo>
                  <a:lnTo>
                    <a:pt x="787" y="355"/>
                  </a:lnTo>
                  <a:lnTo>
                    <a:pt x="787" y="355"/>
                  </a:lnTo>
                  <a:lnTo>
                    <a:pt x="789" y="350"/>
                  </a:lnTo>
                  <a:lnTo>
                    <a:pt x="784" y="343"/>
                  </a:lnTo>
                  <a:lnTo>
                    <a:pt x="782" y="343"/>
                  </a:lnTo>
                  <a:lnTo>
                    <a:pt x="780" y="340"/>
                  </a:lnTo>
                  <a:lnTo>
                    <a:pt x="784" y="336"/>
                  </a:lnTo>
                  <a:lnTo>
                    <a:pt x="784" y="336"/>
                  </a:lnTo>
                  <a:lnTo>
                    <a:pt x="780" y="336"/>
                  </a:lnTo>
                  <a:lnTo>
                    <a:pt x="773" y="331"/>
                  </a:lnTo>
                  <a:lnTo>
                    <a:pt x="773" y="326"/>
                  </a:lnTo>
                  <a:lnTo>
                    <a:pt x="780" y="326"/>
                  </a:lnTo>
                  <a:lnTo>
                    <a:pt x="780" y="319"/>
                  </a:lnTo>
                  <a:lnTo>
                    <a:pt x="780" y="317"/>
                  </a:lnTo>
                  <a:lnTo>
                    <a:pt x="782" y="317"/>
                  </a:lnTo>
                  <a:lnTo>
                    <a:pt x="780" y="312"/>
                  </a:lnTo>
                  <a:lnTo>
                    <a:pt x="784" y="312"/>
                  </a:lnTo>
                  <a:lnTo>
                    <a:pt x="784" y="310"/>
                  </a:lnTo>
                  <a:lnTo>
                    <a:pt x="780" y="307"/>
                  </a:lnTo>
                  <a:lnTo>
                    <a:pt x="780" y="303"/>
                  </a:lnTo>
                  <a:lnTo>
                    <a:pt x="777" y="303"/>
                  </a:lnTo>
                  <a:lnTo>
                    <a:pt x="770" y="305"/>
                  </a:lnTo>
                  <a:lnTo>
                    <a:pt x="768" y="303"/>
                  </a:lnTo>
                  <a:lnTo>
                    <a:pt x="765" y="293"/>
                  </a:lnTo>
                  <a:lnTo>
                    <a:pt x="765" y="293"/>
                  </a:lnTo>
                  <a:lnTo>
                    <a:pt x="765" y="291"/>
                  </a:lnTo>
                  <a:lnTo>
                    <a:pt x="768" y="288"/>
                  </a:lnTo>
                  <a:lnTo>
                    <a:pt x="773" y="288"/>
                  </a:lnTo>
                  <a:lnTo>
                    <a:pt x="775" y="286"/>
                  </a:lnTo>
                  <a:lnTo>
                    <a:pt x="775" y="279"/>
                  </a:lnTo>
                  <a:lnTo>
                    <a:pt x="775" y="269"/>
                  </a:lnTo>
                  <a:lnTo>
                    <a:pt x="773" y="267"/>
                  </a:lnTo>
                  <a:lnTo>
                    <a:pt x="775" y="262"/>
                  </a:lnTo>
                  <a:lnTo>
                    <a:pt x="777" y="258"/>
                  </a:lnTo>
                  <a:lnTo>
                    <a:pt x="768" y="255"/>
                  </a:lnTo>
                  <a:lnTo>
                    <a:pt x="765" y="255"/>
                  </a:lnTo>
                  <a:lnTo>
                    <a:pt x="765" y="253"/>
                  </a:lnTo>
                  <a:lnTo>
                    <a:pt x="768" y="253"/>
                  </a:lnTo>
                  <a:lnTo>
                    <a:pt x="770" y="244"/>
                  </a:lnTo>
                  <a:lnTo>
                    <a:pt x="770" y="241"/>
                  </a:lnTo>
                  <a:lnTo>
                    <a:pt x="773" y="241"/>
                  </a:lnTo>
                  <a:lnTo>
                    <a:pt x="775" y="236"/>
                  </a:lnTo>
                  <a:lnTo>
                    <a:pt x="775" y="236"/>
                  </a:lnTo>
                  <a:lnTo>
                    <a:pt x="775" y="232"/>
                  </a:lnTo>
                  <a:lnTo>
                    <a:pt x="780" y="232"/>
                  </a:lnTo>
                  <a:lnTo>
                    <a:pt x="780" y="232"/>
                  </a:lnTo>
                  <a:lnTo>
                    <a:pt x="782" y="225"/>
                  </a:lnTo>
                  <a:lnTo>
                    <a:pt x="777" y="222"/>
                  </a:lnTo>
                  <a:lnTo>
                    <a:pt x="780" y="218"/>
                  </a:lnTo>
                  <a:lnTo>
                    <a:pt x="775" y="218"/>
                  </a:lnTo>
                  <a:lnTo>
                    <a:pt x="777" y="215"/>
                  </a:lnTo>
                  <a:lnTo>
                    <a:pt x="775" y="210"/>
                  </a:lnTo>
                  <a:lnTo>
                    <a:pt x="775" y="208"/>
                  </a:lnTo>
                  <a:lnTo>
                    <a:pt x="780" y="206"/>
                  </a:lnTo>
                  <a:lnTo>
                    <a:pt x="780" y="206"/>
                  </a:lnTo>
                  <a:lnTo>
                    <a:pt x="782" y="203"/>
                  </a:lnTo>
                  <a:lnTo>
                    <a:pt x="787" y="201"/>
                  </a:lnTo>
                  <a:lnTo>
                    <a:pt x="787" y="199"/>
                  </a:lnTo>
                  <a:lnTo>
                    <a:pt x="789" y="196"/>
                  </a:lnTo>
                  <a:lnTo>
                    <a:pt x="787" y="189"/>
                  </a:lnTo>
                  <a:lnTo>
                    <a:pt x="789" y="187"/>
                  </a:lnTo>
                  <a:lnTo>
                    <a:pt x="784" y="182"/>
                  </a:lnTo>
                  <a:lnTo>
                    <a:pt x="782" y="168"/>
                  </a:lnTo>
                  <a:lnTo>
                    <a:pt x="773" y="163"/>
                  </a:lnTo>
                  <a:lnTo>
                    <a:pt x="775" y="158"/>
                  </a:lnTo>
                  <a:lnTo>
                    <a:pt x="775" y="156"/>
                  </a:lnTo>
                  <a:lnTo>
                    <a:pt x="770" y="158"/>
                  </a:lnTo>
                  <a:lnTo>
                    <a:pt x="765" y="163"/>
                  </a:lnTo>
                  <a:lnTo>
                    <a:pt x="761" y="161"/>
                  </a:lnTo>
                  <a:lnTo>
                    <a:pt x="756" y="166"/>
                  </a:lnTo>
                  <a:lnTo>
                    <a:pt x="756" y="161"/>
                  </a:lnTo>
                  <a:lnTo>
                    <a:pt x="747" y="161"/>
                  </a:lnTo>
                  <a:lnTo>
                    <a:pt x="744" y="158"/>
                  </a:lnTo>
                  <a:lnTo>
                    <a:pt x="739" y="158"/>
                  </a:lnTo>
                  <a:lnTo>
                    <a:pt x="737" y="158"/>
                  </a:lnTo>
                  <a:lnTo>
                    <a:pt x="737" y="158"/>
                  </a:lnTo>
                  <a:lnTo>
                    <a:pt x="735" y="154"/>
                  </a:lnTo>
                  <a:lnTo>
                    <a:pt x="728" y="151"/>
                  </a:lnTo>
                  <a:lnTo>
                    <a:pt x="723" y="149"/>
                  </a:lnTo>
                  <a:lnTo>
                    <a:pt x="716" y="154"/>
                  </a:lnTo>
                  <a:lnTo>
                    <a:pt x="713" y="154"/>
                  </a:lnTo>
                  <a:lnTo>
                    <a:pt x="716" y="158"/>
                  </a:lnTo>
                  <a:lnTo>
                    <a:pt x="713" y="158"/>
                  </a:lnTo>
                  <a:lnTo>
                    <a:pt x="711" y="158"/>
                  </a:lnTo>
                  <a:lnTo>
                    <a:pt x="706" y="156"/>
                  </a:lnTo>
                  <a:lnTo>
                    <a:pt x="709" y="154"/>
                  </a:lnTo>
                  <a:lnTo>
                    <a:pt x="706" y="154"/>
                  </a:lnTo>
                  <a:lnTo>
                    <a:pt x="702" y="154"/>
                  </a:lnTo>
                  <a:lnTo>
                    <a:pt x="699" y="149"/>
                  </a:lnTo>
                  <a:lnTo>
                    <a:pt x="695" y="149"/>
                  </a:lnTo>
                  <a:lnTo>
                    <a:pt x="695" y="149"/>
                  </a:lnTo>
                  <a:lnTo>
                    <a:pt x="695" y="144"/>
                  </a:lnTo>
                  <a:lnTo>
                    <a:pt x="699" y="144"/>
                  </a:lnTo>
                  <a:lnTo>
                    <a:pt x="704" y="135"/>
                  </a:lnTo>
                  <a:lnTo>
                    <a:pt x="709" y="135"/>
                  </a:lnTo>
                  <a:lnTo>
                    <a:pt x="709" y="133"/>
                  </a:lnTo>
                  <a:lnTo>
                    <a:pt x="704" y="121"/>
                  </a:lnTo>
                  <a:lnTo>
                    <a:pt x="702" y="118"/>
                  </a:lnTo>
                  <a:lnTo>
                    <a:pt x="699" y="121"/>
                  </a:lnTo>
                  <a:lnTo>
                    <a:pt x="692" y="118"/>
                  </a:lnTo>
                  <a:lnTo>
                    <a:pt x="685" y="107"/>
                  </a:lnTo>
                  <a:lnTo>
                    <a:pt x="685" y="111"/>
                  </a:lnTo>
                  <a:lnTo>
                    <a:pt x="669" y="107"/>
                  </a:lnTo>
                  <a:lnTo>
                    <a:pt x="669" y="111"/>
                  </a:lnTo>
                  <a:lnTo>
                    <a:pt x="654" y="102"/>
                  </a:lnTo>
                  <a:lnTo>
                    <a:pt x="654" y="95"/>
                  </a:lnTo>
                  <a:lnTo>
                    <a:pt x="645" y="97"/>
                  </a:lnTo>
                  <a:lnTo>
                    <a:pt x="636" y="102"/>
                  </a:lnTo>
                  <a:lnTo>
                    <a:pt x="636" y="99"/>
                  </a:lnTo>
                  <a:lnTo>
                    <a:pt x="636" y="97"/>
                  </a:lnTo>
                  <a:lnTo>
                    <a:pt x="633" y="97"/>
                  </a:lnTo>
                  <a:lnTo>
                    <a:pt x="631" y="95"/>
                  </a:lnTo>
                  <a:lnTo>
                    <a:pt x="621" y="97"/>
                  </a:lnTo>
                  <a:lnTo>
                    <a:pt x="619" y="90"/>
                  </a:lnTo>
                  <a:lnTo>
                    <a:pt x="617" y="83"/>
                  </a:lnTo>
                  <a:lnTo>
                    <a:pt x="605" y="78"/>
                  </a:lnTo>
                  <a:lnTo>
                    <a:pt x="598" y="73"/>
                  </a:lnTo>
                  <a:lnTo>
                    <a:pt x="598" y="69"/>
                  </a:lnTo>
                  <a:lnTo>
                    <a:pt x="586" y="55"/>
                  </a:lnTo>
                  <a:lnTo>
                    <a:pt x="584" y="52"/>
                  </a:lnTo>
                  <a:lnTo>
                    <a:pt x="579" y="52"/>
                  </a:lnTo>
                  <a:lnTo>
                    <a:pt x="574" y="45"/>
                  </a:lnTo>
                  <a:lnTo>
                    <a:pt x="546" y="19"/>
                  </a:lnTo>
                  <a:lnTo>
                    <a:pt x="541" y="12"/>
                  </a:lnTo>
                  <a:lnTo>
                    <a:pt x="527" y="0"/>
                  </a:lnTo>
                  <a:lnTo>
                    <a:pt x="524" y="12"/>
                  </a:lnTo>
                  <a:lnTo>
                    <a:pt x="517" y="17"/>
                  </a:lnTo>
                  <a:lnTo>
                    <a:pt x="517" y="22"/>
                  </a:lnTo>
                  <a:lnTo>
                    <a:pt x="517" y="26"/>
                  </a:lnTo>
                  <a:lnTo>
                    <a:pt x="517" y="31"/>
                  </a:lnTo>
                  <a:lnTo>
                    <a:pt x="513" y="22"/>
                  </a:lnTo>
                  <a:lnTo>
                    <a:pt x="510" y="10"/>
                  </a:lnTo>
                  <a:lnTo>
                    <a:pt x="465" y="22"/>
                  </a:lnTo>
                  <a:lnTo>
                    <a:pt x="461" y="33"/>
                  </a:lnTo>
                  <a:lnTo>
                    <a:pt x="454" y="36"/>
                  </a:lnTo>
                  <a:lnTo>
                    <a:pt x="444" y="45"/>
                  </a:lnTo>
                  <a:lnTo>
                    <a:pt x="442" y="50"/>
                  </a:lnTo>
                  <a:lnTo>
                    <a:pt x="442" y="55"/>
                  </a:lnTo>
                  <a:lnTo>
                    <a:pt x="442" y="59"/>
                  </a:lnTo>
                  <a:lnTo>
                    <a:pt x="435" y="52"/>
                  </a:lnTo>
                  <a:lnTo>
                    <a:pt x="432" y="50"/>
                  </a:lnTo>
                  <a:lnTo>
                    <a:pt x="428" y="40"/>
                  </a:lnTo>
                  <a:lnTo>
                    <a:pt x="423" y="31"/>
                  </a:lnTo>
                  <a:lnTo>
                    <a:pt x="409" y="36"/>
                  </a:lnTo>
                  <a:lnTo>
                    <a:pt x="402" y="36"/>
                  </a:lnTo>
                  <a:lnTo>
                    <a:pt x="399" y="33"/>
                  </a:lnTo>
                  <a:lnTo>
                    <a:pt x="390" y="26"/>
                  </a:lnTo>
                  <a:lnTo>
                    <a:pt x="383" y="26"/>
                  </a:lnTo>
                  <a:lnTo>
                    <a:pt x="383" y="29"/>
                  </a:lnTo>
                  <a:lnTo>
                    <a:pt x="371" y="36"/>
                  </a:lnTo>
                  <a:lnTo>
                    <a:pt x="369" y="36"/>
                  </a:lnTo>
                  <a:lnTo>
                    <a:pt x="366" y="33"/>
                  </a:lnTo>
                  <a:lnTo>
                    <a:pt x="361" y="33"/>
                  </a:lnTo>
                  <a:lnTo>
                    <a:pt x="357" y="31"/>
                  </a:lnTo>
                  <a:lnTo>
                    <a:pt x="352" y="36"/>
                  </a:lnTo>
                  <a:lnTo>
                    <a:pt x="340" y="38"/>
                  </a:lnTo>
                  <a:lnTo>
                    <a:pt x="338" y="38"/>
                  </a:lnTo>
                  <a:lnTo>
                    <a:pt x="333" y="36"/>
                  </a:lnTo>
                  <a:lnTo>
                    <a:pt x="331" y="38"/>
                  </a:lnTo>
                  <a:lnTo>
                    <a:pt x="324" y="36"/>
                  </a:lnTo>
                  <a:lnTo>
                    <a:pt x="319" y="38"/>
                  </a:lnTo>
                  <a:lnTo>
                    <a:pt x="312" y="36"/>
                  </a:lnTo>
                  <a:lnTo>
                    <a:pt x="307" y="36"/>
                  </a:lnTo>
                  <a:lnTo>
                    <a:pt x="307" y="43"/>
                  </a:lnTo>
                  <a:lnTo>
                    <a:pt x="300" y="45"/>
                  </a:lnTo>
                  <a:lnTo>
                    <a:pt x="295" y="55"/>
                  </a:lnTo>
                  <a:lnTo>
                    <a:pt x="288" y="59"/>
                  </a:lnTo>
                  <a:lnTo>
                    <a:pt x="288" y="64"/>
                  </a:lnTo>
                  <a:lnTo>
                    <a:pt x="288" y="78"/>
                  </a:lnTo>
                  <a:lnTo>
                    <a:pt x="286" y="85"/>
                  </a:lnTo>
                  <a:lnTo>
                    <a:pt x="281" y="88"/>
                  </a:lnTo>
                  <a:lnTo>
                    <a:pt x="272" y="78"/>
                  </a:lnTo>
                  <a:lnTo>
                    <a:pt x="265" y="81"/>
                  </a:lnTo>
                  <a:lnTo>
                    <a:pt x="265" y="83"/>
                  </a:lnTo>
                  <a:lnTo>
                    <a:pt x="255" y="88"/>
                  </a:lnTo>
                  <a:lnTo>
                    <a:pt x="250" y="90"/>
                  </a:lnTo>
                  <a:lnTo>
                    <a:pt x="250" y="95"/>
                  </a:lnTo>
                  <a:lnTo>
                    <a:pt x="246" y="97"/>
                  </a:lnTo>
                  <a:lnTo>
                    <a:pt x="246" y="102"/>
                  </a:lnTo>
                  <a:lnTo>
                    <a:pt x="241" y="109"/>
                  </a:lnTo>
                  <a:lnTo>
                    <a:pt x="239" y="107"/>
                  </a:lnTo>
                  <a:lnTo>
                    <a:pt x="236" y="109"/>
                  </a:lnTo>
                  <a:lnTo>
                    <a:pt x="232" y="107"/>
                  </a:lnTo>
                  <a:lnTo>
                    <a:pt x="222" y="107"/>
                  </a:lnTo>
                  <a:lnTo>
                    <a:pt x="217" y="107"/>
                  </a:lnTo>
                  <a:lnTo>
                    <a:pt x="220" y="111"/>
                  </a:lnTo>
                  <a:lnTo>
                    <a:pt x="217" y="121"/>
                  </a:lnTo>
                  <a:lnTo>
                    <a:pt x="217" y="128"/>
                  </a:lnTo>
                  <a:lnTo>
                    <a:pt x="215" y="137"/>
                  </a:lnTo>
                  <a:lnTo>
                    <a:pt x="210" y="142"/>
                  </a:lnTo>
                  <a:lnTo>
                    <a:pt x="203" y="142"/>
                  </a:lnTo>
                  <a:lnTo>
                    <a:pt x="194" y="144"/>
                  </a:lnTo>
                  <a:lnTo>
                    <a:pt x="194" y="147"/>
                  </a:lnTo>
                  <a:lnTo>
                    <a:pt x="189" y="149"/>
                  </a:lnTo>
                  <a:lnTo>
                    <a:pt x="184" y="154"/>
                  </a:lnTo>
                  <a:lnTo>
                    <a:pt x="184" y="161"/>
                  </a:lnTo>
                  <a:lnTo>
                    <a:pt x="177" y="168"/>
                  </a:lnTo>
                  <a:lnTo>
                    <a:pt x="175" y="177"/>
                  </a:lnTo>
                  <a:lnTo>
                    <a:pt x="177" y="187"/>
                  </a:lnTo>
                  <a:lnTo>
                    <a:pt x="180" y="192"/>
                  </a:lnTo>
                  <a:lnTo>
                    <a:pt x="173" y="192"/>
                  </a:lnTo>
                  <a:lnTo>
                    <a:pt x="175" y="196"/>
                  </a:lnTo>
                  <a:lnTo>
                    <a:pt x="170" y="196"/>
                  </a:lnTo>
                  <a:lnTo>
                    <a:pt x="170" y="196"/>
                  </a:lnTo>
                  <a:lnTo>
                    <a:pt x="165" y="189"/>
                  </a:lnTo>
                  <a:lnTo>
                    <a:pt x="161" y="187"/>
                  </a:lnTo>
                  <a:lnTo>
                    <a:pt x="161" y="192"/>
                  </a:lnTo>
                  <a:lnTo>
                    <a:pt x="156" y="196"/>
                  </a:lnTo>
                  <a:lnTo>
                    <a:pt x="158" y="196"/>
                  </a:lnTo>
                  <a:lnTo>
                    <a:pt x="156" y="206"/>
                  </a:lnTo>
                  <a:lnTo>
                    <a:pt x="158" y="210"/>
                  </a:lnTo>
                  <a:lnTo>
                    <a:pt x="158" y="218"/>
                  </a:lnTo>
                  <a:lnTo>
                    <a:pt x="151" y="213"/>
                  </a:lnTo>
                  <a:lnTo>
                    <a:pt x="151" y="222"/>
                  </a:lnTo>
                  <a:lnTo>
                    <a:pt x="149" y="227"/>
                  </a:lnTo>
                  <a:lnTo>
                    <a:pt x="151" y="234"/>
                  </a:lnTo>
                  <a:lnTo>
                    <a:pt x="154" y="236"/>
                  </a:lnTo>
                  <a:lnTo>
                    <a:pt x="151" y="241"/>
                  </a:lnTo>
                  <a:lnTo>
                    <a:pt x="156" y="244"/>
                  </a:lnTo>
                  <a:lnTo>
                    <a:pt x="156" y="246"/>
                  </a:lnTo>
                  <a:lnTo>
                    <a:pt x="154" y="248"/>
                  </a:lnTo>
                  <a:lnTo>
                    <a:pt x="149" y="251"/>
                  </a:lnTo>
                  <a:lnTo>
                    <a:pt x="147" y="255"/>
                  </a:lnTo>
                  <a:lnTo>
                    <a:pt x="144" y="255"/>
                  </a:lnTo>
                  <a:lnTo>
                    <a:pt x="147" y="258"/>
                  </a:lnTo>
                  <a:lnTo>
                    <a:pt x="147" y="262"/>
                  </a:lnTo>
                  <a:lnTo>
                    <a:pt x="151" y="265"/>
                  </a:lnTo>
                  <a:lnTo>
                    <a:pt x="149" y="267"/>
                  </a:lnTo>
                  <a:lnTo>
                    <a:pt x="137" y="265"/>
                  </a:lnTo>
                  <a:lnTo>
                    <a:pt x="128" y="260"/>
                  </a:lnTo>
                  <a:lnTo>
                    <a:pt x="123" y="260"/>
                  </a:lnTo>
                  <a:lnTo>
                    <a:pt x="121" y="255"/>
                  </a:lnTo>
                  <a:lnTo>
                    <a:pt x="123" y="251"/>
                  </a:lnTo>
                  <a:lnTo>
                    <a:pt x="123" y="246"/>
                  </a:lnTo>
                  <a:lnTo>
                    <a:pt x="118" y="246"/>
                  </a:lnTo>
                  <a:lnTo>
                    <a:pt x="118" y="241"/>
                  </a:lnTo>
                  <a:lnTo>
                    <a:pt x="116" y="241"/>
                  </a:lnTo>
                  <a:lnTo>
                    <a:pt x="113" y="236"/>
                  </a:lnTo>
                  <a:lnTo>
                    <a:pt x="113" y="232"/>
                  </a:lnTo>
                  <a:lnTo>
                    <a:pt x="116" y="229"/>
                  </a:lnTo>
                  <a:lnTo>
                    <a:pt x="123" y="227"/>
                  </a:lnTo>
                  <a:lnTo>
                    <a:pt x="125" y="225"/>
                  </a:lnTo>
                  <a:lnTo>
                    <a:pt x="123" y="222"/>
                  </a:lnTo>
                  <a:lnTo>
                    <a:pt x="125" y="220"/>
                  </a:lnTo>
                  <a:lnTo>
                    <a:pt x="121" y="222"/>
                  </a:lnTo>
                  <a:lnTo>
                    <a:pt x="123" y="215"/>
                  </a:lnTo>
                  <a:lnTo>
                    <a:pt x="130" y="208"/>
                  </a:lnTo>
                  <a:lnTo>
                    <a:pt x="125" y="203"/>
                  </a:lnTo>
                  <a:lnTo>
                    <a:pt x="121" y="203"/>
                  </a:lnTo>
                  <a:lnTo>
                    <a:pt x="123" y="201"/>
                  </a:lnTo>
                  <a:lnTo>
                    <a:pt x="123" y="201"/>
                  </a:lnTo>
                  <a:lnTo>
                    <a:pt x="128" y="201"/>
                  </a:lnTo>
                  <a:lnTo>
                    <a:pt x="121" y="192"/>
                  </a:lnTo>
                  <a:lnTo>
                    <a:pt x="113" y="192"/>
                  </a:lnTo>
                  <a:lnTo>
                    <a:pt x="113" y="187"/>
                  </a:lnTo>
                  <a:lnTo>
                    <a:pt x="106" y="182"/>
                  </a:lnTo>
                  <a:lnTo>
                    <a:pt x="106" y="177"/>
                  </a:lnTo>
                  <a:lnTo>
                    <a:pt x="99" y="173"/>
                  </a:lnTo>
                  <a:lnTo>
                    <a:pt x="102" y="168"/>
                  </a:lnTo>
                  <a:lnTo>
                    <a:pt x="106" y="163"/>
                  </a:lnTo>
                  <a:lnTo>
                    <a:pt x="104" y="158"/>
                  </a:lnTo>
                  <a:lnTo>
                    <a:pt x="109" y="163"/>
                  </a:lnTo>
                  <a:lnTo>
                    <a:pt x="111" y="168"/>
                  </a:lnTo>
                  <a:lnTo>
                    <a:pt x="113" y="168"/>
                  </a:lnTo>
                  <a:lnTo>
                    <a:pt x="118" y="173"/>
                  </a:lnTo>
                  <a:lnTo>
                    <a:pt x="116" y="168"/>
                  </a:lnTo>
                  <a:lnTo>
                    <a:pt x="118" y="161"/>
                  </a:lnTo>
                  <a:lnTo>
                    <a:pt x="116" y="158"/>
                  </a:lnTo>
                  <a:lnTo>
                    <a:pt x="113" y="147"/>
                  </a:lnTo>
                  <a:lnTo>
                    <a:pt x="109" y="149"/>
                  </a:lnTo>
                  <a:lnTo>
                    <a:pt x="99" y="147"/>
                  </a:lnTo>
                  <a:lnTo>
                    <a:pt x="97" y="144"/>
                  </a:lnTo>
                  <a:lnTo>
                    <a:pt x="85" y="144"/>
                  </a:lnTo>
                  <a:lnTo>
                    <a:pt x="78" y="137"/>
                  </a:lnTo>
                  <a:lnTo>
                    <a:pt x="80" y="135"/>
                  </a:lnTo>
                  <a:lnTo>
                    <a:pt x="80" y="121"/>
                  </a:lnTo>
                  <a:lnTo>
                    <a:pt x="78" y="116"/>
                  </a:lnTo>
                  <a:lnTo>
                    <a:pt x="85" y="97"/>
                  </a:lnTo>
                  <a:lnTo>
                    <a:pt x="80" y="99"/>
                  </a:lnTo>
                  <a:lnTo>
                    <a:pt x="80" y="95"/>
                  </a:lnTo>
                  <a:lnTo>
                    <a:pt x="76" y="92"/>
                  </a:lnTo>
                  <a:lnTo>
                    <a:pt x="73" y="88"/>
                  </a:lnTo>
                  <a:lnTo>
                    <a:pt x="76" y="81"/>
                  </a:lnTo>
                  <a:lnTo>
                    <a:pt x="61" y="78"/>
                  </a:lnTo>
                  <a:lnTo>
                    <a:pt x="50" y="76"/>
                  </a:lnTo>
                  <a:lnTo>
                    <a:pt x="38" y="78"/>
                  </a:lnTo>
                  <a:lnTo>
                    <a:pt x="33" y="81"/>
                  </a:lnTo>
                  <a:lnTo>
                    <a:pt x="26" y="78"/>
                  </a:lnTo>
                  <a:lnTo>
                    <a:pt x="28" y="73"/>
                  </a:lnTo>
                  <a:lnTo>
                    <a:pt x="24" y="73"/>
                  </a:lnTo>
                  <a:lnTo>
                    <a:pt x="24" y="71"/>
                  </a:lnTo>
                  <a:lnTo>
                    <a:pt x="17" y="76"/>
                  </a:lnTo>
                  <a:lnTo>
                    <a:pt x="19" y="81"/>
                  </a:lnTo>
                  <a:lnTo>
                    <a:pt x="26" y="83"/>
                  </a:lnTo>
                  <a:lnTo>
                    <a:pt x="33" y="90"/>
                  </a:lnTo>
                  <a:lnTo>
                    <a:pt x="33" y="92"/>
                  </a:lnTo>
                  <a:lnTo>
                    <a:pt x="28" y="97"/>
                  </a:lnTo>
                  <a:lnTo>
                    <a:pt x="28" y="107"/>
                  </a:lnTo>
                  <a:lnTo>
                    <a:pt x="35" y="118"/>
                  </a:lnTo>
                  <a:lnTo>
                    <a:pt x="35" y="121"/>
                  </a:lnTo>
                  <a:lnTo>
                    <a:pt x="38" y="125"/>
                  </a:lnTo>
                  <a:lnTo>
                    <a:pt x="35" y="128"/>
                  </a:lnTo>
                  <a:lnTo>
                    <a:pt x="26" y="133"/>
                  </a:lnTo>
                  <a:lnTo>
                    <a:pt x="24" y="133"/>
                  </a:lnTo>
                  <a:lnTo>
                    <a:pt x="21" y="135"/>
                  </a:lnTo>
                  <a:lnTo>
                    <a:pt x="17" y="133"/>
                  </a:lnTo>
                  <a:lnTo>
                    <a:pt x="12" y="135"/>
                  </a:lnTo>
                  <a:lnTo>
                    <a:pt x="5" y="137"/>
                  </a:lnTo>
                  <a:lnTo>
                    <a:pt x="10" y="142"/>
                  </a:lnTo>
                  <a:lnTo>
                    <a:pt x="7" y="144"/>
                  </a:lnTo>
                  <a:lnTo>
                    <a:pt x="5" y="147"/>
                  </a:lnTo>
                  <a:lnTo>
                    <a:pt x="0" y="147"/>
                  </a:lnTo>
                  <a:lnTo>
                    <a:pt x="0" y="149"/>
                  </a:lnTo>
                  <a:lnTo>
                    <a:pt x="5" y="156"/>
                  </a:lnTo>
                  <a:lnTo>
                    <a:pt x="10" y="156"/>
                  </a:lnTo>
                  <a:lnTo>
                    <a:pt x="10" y="166"/>
                  </a:lnTo>
                  <a:lnTo>
                    <a:pt x="19" y="173"/>
                  </a:lnTo>
                  <a:lnTo>
                    <a:pt x="28" y="177"/>
                  </a:lnTo>
                  <a:lnTo>
                    <a:pt x="31" y="175"/>
                  </a:lnTo>
                  <a:lnTo>
                    <a:pt x="38" y="173"/>
                  </a:lnTo>
                  <a:lnTo>
                    <a:pt x="38" y="175"/>
                  </a:lnTo>
                  <a:lnTo>
                    <a:pt x="31" y="177"/>
                  </a:lnTo>
                  <a:lnTo>
                    <a:pt x="38" y="182"/>
                  </a:lnTo>
                  <a:lnTo>
                    <a:pt x="40" y="184"/>
                  </a:lnTo>
                  <a:lnTo>
                    <a:pt x="40" y="184"/>
                  </a:lnTo>
                  <a:lnTo>
                    <a:pt x="38" y="187"/>
                  </a:lnTo>
                  <a:lnTo>
                    <a:pt x="43" y="187"/>
                  </a:lnTo>
                  <a:lnTo>
                    <a:pt x="40" y="192"/>
                  </a:lnTo>
                  <a:lnTo>
                    <a:pt x="43" y="194"/>
                  </a:lnTo>
                  <a:lnTo>
                    <a:pt x="38" y="199"/>
                  </a:lnTo>
                  <a:lnTo>
                    <a:pt x="38" y="201"/>
                  </a:lnTo>
                  <a:lnTo>
                    <a:pt x="43" y="201"/>
                  </a:lnTo>
                  <a:lnTo>
                    <a:pt x="50" y="201"/>
                  </a:lnTo>
                  <a:lnTo>
                    <a:pt x="50" y="210"/>
                  </a:lnTo>
                  <a:lnTo>
                    <a:pt x="52" y="210"/>
                  </a:lnTo>
                  <a:lnTo>
                    <a:pt x="52" y="213"/>
                  </a:lnTo>
                  <a:lnTo>
                    <a:pt x="54" y="215"/>
                  </a:lnTo>
                  <a:lnTo>
                    <a:pt x="52" y="218"/>
                  </a:lnTo>
                  <a:lnTo>
                    <a:pt x="52" y="218"/>
                  </a:lnTo>
                  <a:lnTo>
                    <a:pt x="57" y="218"/>
                  </a:lnTo>
                  <a:lnTo>
                    <a:pt x="57" y="222"/>
                  </a:lnTo>
                  <a:lnTo>
                    <a:pt x="61" y="222"/>
                  </a:lnTo>
                  <a:lnTo>
                    <a:pt x="57" y="222"/>
                  </a:lnTo>
                  <a:lnTo>
                    <a:pt x="54" y="225"/>
                  </a:lnTo>
                  <a:lnTo>
                    <a:pt x="61" y="234"/>
                  </a:lnTo>
                  <a:lnTo>
                    <a:pt x="61" y="244"/>
                  </a:lnTo>
                  <a:lnTo>
                    <a:pt x="64" y="251"/>
                  </a:lnTo>
                  <a:lnTo>
                    <a:pt x="64" y="253"/>
                  </a:lnTo>
                  <a:lnTo>
                    <a:pt x="61" y="255"/>
                  </a:lnTo>
                  <a:lnTo>
                    <a:pt x="69" y="258"/>
                  </a:lnTo>
                  <a:lnTo>
                    <a:pt x="64" y="265"/>
                  </a:lnTo>
                  <a:lnTo>
                    <a:pt x="54" y="274"/>
                  </a:lnTo>
                  <a:lnTo>
                    <a:pt x="57" y="274"/>
                  </a:lnTo>
                  <a:lnTo>
                    <a:pt x="57" y="279"/>
                  </a:lnTo>
                  <a:lnTo>
                    <a:pt x="50" y="281"/>
                  </a:lnTo>
                  <a:lnTo>
                    <a:pt x="47" y="286"/>
                  </a:lnTo>
                  <a:lnTo>
                    <a:pt x="50" y="291"/>
                  </a:lnTo>
                  <a:lnTo>
                    <a:pt x="47" y="307"/>
                  </a:lnTo>
                  <a:lnTo>
                    <a:pt x="50" y="314"/>
                  </a:lnTo>
                  <a:lnTo>
                    <a:pt x="47" y="319"/>
                  </a:lnTo>
                  <a:lnTo>
                    <a:pt x="52" y="326"/>
                  </a:lnTo>
                  <a:lnTo>
                    <a:pt x="52" y="331"/>
                  </a:lnTo>
                  <a:lnTo>
                    <a:pt x="61" y="331"/>
                  </a:lnTo>
                  <a:lnTo>
                    <a:pt x="66" y="333"/>
                  </a:lnTo>
                  <a:lnTo>
                    <a:pt x="61" y="338"/>
                  </a:lnTo>
                  <a:lnTo>
                    <a:pt x="66" y="343"/>
                  </a:lnTo>
                  <a:lnTo>
                    <a:pt x="71" y="340"/>
                  </a:lnTo>
                  <a:lnTo>
                    <a:pt x="76" y="340"/>
                  </a:lnTo>
                  <a:lnTo>
                    <a:pt x="76" y="345"/>
                  </a:lnTo>
                  <a:lnTo>
                    <a:pt x="76" y="347"/>
                  </a:lnTo>
                  <a:lnTo>
                    <a:pt x="80" y="350"/>
                  </a:lnTo>
                  <a:lnTo>
                    <a:pt x="80" y="355"/>
                  </a:lnTo>
                  <a:lnTo>
                    <a:pt x="83" y="357"/>
                  </a:lnTo>
                  <a:lnTo>
                    <a:pt x="85" y="364"/>
                  </a:lnTo>
                  <a:lnTo>
                    <a:pt x="92" y="369"/>
                  </a:lnTo>
                  <a:lnTo>
                    <a:pt x="80" y="381"/>
                  </a:lnTo>
                  <a:lnTo>
                    <a:pt x="80" y="388"/>
                  </a:lnTo>
                  <a:lnTo>
                    <a:pt x="85" y="383"/>
                  </a:lnTo>
                  <a:lnTo>
                    <a:pt x="90" y="392"/>
                  </a:lnTo>
                  <a:lnTo>
                    <a:pt x="104" y="390"/>
                  </a:lnTo>
                  <a:lnTo>
                    <a:pt x="113" y="395"/>
                  </a:lnTo>
                  <a:lnTo>
                    <a:pt x="116" y="399"/>
                  </a:lnTo>
                  <a:lnTo>
                    <a:pt x="118" y="399"/>
                  </a:lnTo>
                  <a:lnTo>
                    <a:pt x="118" y="402"/>
                  </a:lnTo>
                  <a:lnTo>
                    <a:pt x="116" y="406"/>
                  </a:lnTo>
                  <a:lnTo>
                    <a:pt x="118" y="416"/>
                  </a:lnTo>
                  <a:lnTo>
                    <a:pt x="118" y="421"/>
                  </a:lnTo>
                  <a:lnTo>
                    <a:pt x="123" y="423"/>
                  </a:lnTo>
                  <a:lnTo>
                    <a:pt x="128" y="416"/>
                  </a:lnTo>
                  <a:lnTo>
                    <a:pt x="132" y="418"/>
                  </a:lnTo>
                  <a:lnTo>
                    <a:pt x="135" y="421"/>
                  </a:lnTo>
                  <a:lnTo>
                    <a:pt x="135" y="425"/>
                  </a:lnTo>
                  <a:lnTo>
                    <a:pt x="144" y="440"/>
                  </a:lnTo>
                  <a:lnTo>
                    <a:pt x="147" y="444"/>
                  </a:lnTo>
                  <a:lnTo>
                    <a:pt x="151" y="444"/>
                  </a:lnTo>
                  <a:lnTo>
                    <a:pt x="151" y="449"/>
                  </a:lnTo>
                  <a:lnTo>
                    <a:pt x="156" y="451"/>
                  </a:lnTo>
                  <a:lnTo>
                    <a:pt x="168" y="451"/>
                  </a:lnTo>
                  <a:lnTo>
                    <a:pt x="168" y="454"/>
                  </a:lnTo>
                  <a:lnTo>
                    <a:pt x="163" y="458"/>
                  </a:lnTo>
                  <a:lnTo>
                    <a:pt x="168" y="458"/>
                  </a:lnTo>
                  <a:lnTo>
                    <a:pt x="165" y="463"/>
                  </a:lnTo>
                  <a:lnTo>
                    <a:pt x="177" y="463"/>
                  </a:lnTo>
                  <a:lnTo>
                    <a:pt x="180" y="468"/>
                  </a:lnTo>
                  <a:lnTo>
                    <a:pt x="184" y="468"/>
                  </a:lnTo>
                  <a:lnTo>
                    <a:pt x="189" y="473"/>
                  </a:lnTo>
                  <a:lnTo>
                    <a:pt x="187" y="477"/>
                  </a:lnTo>
                  <a:lnTo>
                    <a:pt x="180" y="482"/>
                  </a:lnTo>
                  <a:lnTo>
                    <a:pt x="184" y="484"/>
                  </a:lnTo>
                  <a:lnTo>
                    <a:pt x="182" y="489"/>
                  </a:lnTo>
                  <a:lnTo>
                    <a:pt x="189" y="487"/>
                  </a:lnTo>
                  <a:lnTo>
                    <a:pt x="194" y="484"/>
                  </a:lnTo>
                  <a:lnTo>
                    <a:pt x="198" y="482"/>
                  </a:lnTo>
                  <a:lnTo>
                    <a:pt x="201" y="482"/>
                  </a:lnTo>
                  <a:lnTo>
                    <a:pt x="203" y="482"/>
                  </a:lnTo>
                  <a:lnTo>
                    <a:pt x="210" y="487"/>
                  </a:lnTo>
                  <a:lnTo>
                    <a:pt x="208" y="489"/>
                  </a:lnTo>
                  <a:lnTo>
                    <a:pt x="213" y="496"/>
                  </a:lnTo>
                  <a:lnTo>
                    <a:pt x="222" y="501"/>
                  </a:lnTo>
                  <a:lnTo>
                    <a:pt x="227" y="510"/>
                  </a:lnTo>
                  <a:lnTo>
                    <a:pt x="222" y="513"/>
                  </a:lnTo>
                  <a:lnTo>
                    <a:pt x="217" y="525"/>
                  </a:lnTo>
                  <a:lnTo>
                    <a:pt x="213" y="525"/>
                  </a:lnTo>
                  <a:lnTo>
                    <a:pt x="210" y="525"/>
                  </a:lnTo>
                  <a:lnTo>
                    <a:pt x="203" y="534"/>
                  </a:lnTo>
                  <a:lnTo>
                    <a:pt x="203" y="539"/>
                  </a:lnTo>
                  <a:lnTo>
                    <a:pt x="206" y="548"/>
                  </a:lnTo>
                  <a:lnTo>
                    <a:pt x="217" y="551"/>
                  </a:lnTo>
                  <a:lnTo>
                    <a:pt x="215" y="553"/>
                  </a:lnTo>
                  <a:lnTo>
                    <a:pt x="217" y="553"/>
                  </a:lnTo>
                  <a:lnTo>
                    <a:pt x="222" y="558"/>
                  </a:lnTo>
                  <a:lnTo>
                    <a:pt x="227" y="562"/>
                  </a:lnTo>
                  <a:lnTo>
                    <a:pt x="236" y="562"/>
                  </a:lnTo>
                  <a:lnTo>
                    <a:pt x="241" y="567"/>
                  </a:lnTo>
                  <a:lnTo>
                    <a:pt x="248" y="572"/>
                  </a:lnTo>
                  <a:lnTo>
                    <a:pt x="250" y="574"/>
                  </a:lnTo>
                  <a:lnTo>
                    <a:pt x="250" y="593"/>
                  </a:lnTo>
                  <a:lnTo>
                    <a:pt x="260" y="598"/>
                  </a:lnTo>
                  <a:lnTo>
                    <a:pt x="269" y="598"/>
                  </a:lnTo>
                  <a:lnTo>
                    <a:pt x="276" y="603"/>
                  </a:lnTo>
                  <a:lnTo>
                    <a:pt x="279" y="612"/>
                  </a:lnTo>
                  <a:lnTo>
                    <a:pt x="284" y="605"/>
                  </a:lnTo>
                  <a:lnTo>
                    <a:pt x="288" y="607"/>
                  </a:lnTo>
                  <a:lnTo>
                    <a:pt x="291" y="598"/>
                  </a:lnTo>
                  <a:lnTo>
                    <a:pt x="293" y="595"/>
                  </a:lnTo>
                  <a:lnTo>
                    <a:pt x="298" y="595"/>
                  </a:lnTo>
                  <a:lnTo>
                    <a:pt x="298" y="593"/>
                  </a:lnTo>
                  <a:lnTo>
                    <a:pt x="302" y="593"/>
                  </a:lnTo>
                  <a:lnTo>
                    <a:pt x="302" y="591"/>
                  </a:lnTo>
                  <a:lnTo>
                    <a:pt x="317" y="591"/>
                  </a:lnTo>
                  <a:lnTo>
                    <a:pt x="326" y="595"/>
                  </a:lnTo>
                  <a:lnTo>
                    <a:pt x="331" y="603"/>
                  </a:lnTo>
                  <a:lnTo>
                    <a:pt x="331" y="617"/>
                  </a:lnTo>
                  <a:lnTo>
                    <a:pt x="333" y="619"/>
                  </a:lnTo>
                  <a:lnTo>
                    <a:pt x="331" y="621"/>
                  </a:lnTo>
                  <a:lnTo>
                    <a:pt x="338" y="624"/>
                  </a:lnTo>
                  <a:lnTo>
                    <a:pt x="338" y="619"/>
                  </a:lnTo>
                  <a:lnTo>
                    <a:pt x="338" y="607"/>
                  </a:lnTo>
                  <a:lnTo>
                    <a:pt x="336" y="605"/>
                  </a:lnTo>
                  <a:lnTo>
                    <a:pt x="336" y="603"/>
                  </a:lnTo>
                  <a:lnTo>
                    <a:pt x="347" y="603"/>
                  </a:lnTo>
                  <a:lnTo>
                    <a:pt x="361" y="603"/>
                  </a:lnTo>
                  <a:lnTo>
                    <a:pt x="361" y="593"/>
                  </a:lnTo>
                  <a:lnTo>
                    <a:pt x="357" y="586"/>
                  </a:lnTo>
                  <a:lnTo>
                    <a:pt x="359" y="586"/>
                  </a:lnTo>
                  <a:lnTo>
                    <a:pt x="366" y="588"/>
                  </a:lnTo>
                  <a:lnTo>
                    <a:pt x="371" y="593"/>
                  </a:lnTo>
                  <a:lnTo>
                    <a:pt x="376" y="593"/>
                  </a:lnTo>
                  <a:lnTo>
                    <a:pt x="385" y="586"/>
                  </a:lnTo>
                  <a:lnTo>
                    <a:pt x="387" y="581"/>
                  </a:lnTo>
                  <a:lnTo>
                    <a:pt x="392" y="586"/>
                  </a:lnTo>
                  <a:lnTo>
                    <a:pt x="399" y="586"/>
                  </a:lnTo>
                  <a:lnTo>
                    <a:pt x="399" y="584"/>
                  </a:lnTo>
                  <a:lnTo>
                    <a:pt x="402" y="581"/>
                  </a:lnTo>
                  <a:lnTo>
                    <a:pt x="404" y="586"/>
                  </a:lnTo>
                  <a:lnTo>
                    <a:pt x="406" y="591"/>
                  </a:lnTo>
                  <a:lnTo>
                    <a:pt x="413" y="586"/>
                  </a:lnTo>
                  <a:lnTo>
                    <a:pt x="418" y="584"/>
                  </a:lnTo>
                  <a:lnTo>
                    <a:pt x="418" y="579"/>
                  </a:lnTo>
                  <a:lnTo>
                    <a:pt x="423" y="581"/>
                  </a:lnTo>
                  <a:lnTo>
                    <a:pt x="428" y="584"/>
                  </a:lnTo>
                  <a:lnTo>
                    <a:pt x="432" y="584"/>
                  </a:lnTo>
                  <a:lnTo>
                    <a:pt x="437" y="586"/>
                  </a:lnTo>
                  <a:lnTo>
                    <a:pt x="435" y="591"/>
                  </a:lnTo>
                  <a:lnTo>
                    <a:pt x="437" y="588"/>
                  </a:lnTo>
                  <a:lnTo>
                    <a:pt x="437" y="593"/>
                  </a:lnTo>
                  <a:lnTo>
                    <a:pt x="437" y="595"/>
                  </a:lnTo>
                  <a:lnTo>
                    <a:pt x="442" y="595"/>
                  </a:lnTo>
                  <a:lnTo>
                    <a:pt x="442" y="593"/>
                  </a:lnTo>
                  <a:lnTo>
                    <a:pt x="447" y="595"/>
                  </a:lnTo>
                  <a:lnTo>
                    <a:pt x="451" y="593"/>
                  </a:lnTo>
                  <a:lnTo>
                    <a:pt x="458" y="598"/>
                  </a:lnTo>
                  <a:lnTo>
                    <a:pt x="458" y="607"/>
                  </a:lnTo>
                  <a:lnTo>
                    <a:pt x="461" y="605"/>
                  </a:lnTo>
                  <a:lnTo>
                    <a:pt x="468" y="605"/>
                  </a:lnTo>
                  <a:lnTo>
                    <a:pt x="477" y="607"/>
                  </a:lnTo>
                  <a:lnTo>
                    <a:pt x="484" y="598"/>
                  </a:lnTo>
                  <a:lnTo>
                    <a:pt x="491" y="600"/>
                  </a:lnTo>
                  <a:lnTo>
                    <a:pt x="496" y="603"/>
                  </a:lnTo>
                  <a:lnTo>
                    <a:pt x="496" y="607"/>
                  </a:lnTo>
                  <a:lnTo>
                    <a:pt x="499" y="612"/>
                  </a:lnTo>
                  <a:lnTo>
                    <a:pt x="508" y="617"/>
                  </a:lnTo>
                  <a:lnTo>
                    <a:pt x="510" y="619"/>
                  </a:lnTo>
                  <a:lnTo>
                    <a:pt x="510" y="617"/>
                  </a:lnTo>
                  <a:lnTo>
                    <a:pt x="510" y="612"/>
                  </a:lnTo>
                  <a:lnTo>
                    <a:pt x="517" y="614"/>
                  </a:lnTo>
                  <a:lnTo>
                    <a:pt x="517" y="612"/>
                  </a:lnTo>
                  <a:lnTo>
                    <a:pt x="517" y="612"/>
                  </a:lnTo>
                  <a:lnTo>
                    <a:pt x="520" y="612"/>
                  </a:lnTo>
                  <a:lnTo>
                    <a:pt x="524" y="607"/>
                  </a:lnTo>
                  <a:lnTo>
                    <a:pt x="527" y="605"/>
                  </a:lnTo>
                  <a:lnTo>
                    <a:pt x="532" y="603"/>
                  </a:lnTo>
                  <a:lnTo>
                    <a:pt x="534" y="603"/>
                  </a:lnTo>
                  <a:lnTo>
                    <a:pt x="536" y="603"/>
                  </a:lnTo>
                  <a:lnTo>
                    <a:pt x="541" y="598"/>
                  </a:lnTo>
                  <a:lnTo>
                    <a:pt x="541" y="593"/>
                  </a:lnTo>
                  <a:lnTo>
                    <a:pt x="536" y="588"/>
                  </a:lnTo>
                  <a:lnTo>
                    <a:pt x="541" y="586"/>
                  </a:lnTo>
                  <a:lnTo>
                    <a:pt x="536" y="586"/>
                  </a:lnTo>
                  <a:lnTo>
                    <a:pt x="541" y="584"/>
                  </a:lnTo>
                  <a:lnTo>
                    <a:pt x="543" y="586"/>
                  </a:lnTo>
                  <a:lnTo>
                    <a:pt x="543" y="581"/>
                  </a:lnTo>
                  <a:lnTo>
                    <a:pt x="543" y="581"/>
                  </a:lnTo>
                  <a:lnTo>
                    <a:pt x="536" y="569"/>
                  </a:lnTo>
                  <a:lnTo>
                    <a:pt x="539" y="562"/>
                  </a:lnTo>
                  <a:lnTo>
                    <a:pt x="543" y="558"/>
                  </a:lnTo>
                  <a:lnTo>
                    <a:pt x="550" y="558"/>
                  </a:lnTo>
                  <a:lnTo>
                    <a:pt x="560" y="562"/>
                  </a:lnTo>
                  <a:lnTo>
                    <a:pt x="565" y="558"/>
                  </a:lnTo>
                  <a:lnTo>
                    <a:pt x="569" y="560"/>
                  </a:lnTo>
                  <a:lnTo>
                    <a:pt x="567" y="562"/>
                  </a:lnTo>
                  <a:lnTo>
                    <a:pt x="569" y="562"/>
                  </a:lnTo>
                  <a:lnTo>
                    <a:pt x="569" y="548"/>
                  </a:lnTo>
                  <a:lnTo>
                    <a:pt x="579" y="548"/>
                  </a:lnTo>
                  <a:lnTo>
                    <a:pt x="584" y="553"/>
                  </a:lnTo>
                  <a:lnTo>
                    <a:pt x="586" y="551"/>
                  </a:lnTo>
                  <a:lnTo>
                    <a:pt x="586" y="548"/>
                  </a:lnTo>
                  <a:lnTo>
                    <a:pt x="591" y="546"/>
                  </a:lnTo>
                  <a:lnTo>
                    <a:pt x="591" y="543"/>
                  </a:lnTo>
                  <a:lnTo>
                    <a:pt x="595" y="546"/>
                  </a:lnTo>
                  <a:lnTo>
                    <a:pt x="598" y="543"/>
                  </a:lnTo>
                  <a:lnTo>
                    <a:pt x="598" y="539"/>
                  </a:lnTo>
                  <a:lnTo>
                    <a:pt x="605" y="539"/>
                  </a:lnTo>
                  <a:lnTo>
                    <a:pt x="607" y="539"/>
                  </a:lnTo>
                  <a:lnTo>
                    <a:pt x="610" y="534"/>
                  </a:lnTo>
                  <a:lnTo>
                    <a:pt x="612" y="532"/>
                  </a:lnTo>
                  <a:lnTo>
                    <a:pt x="621" y="534"/>
                  </a:lnTo>
                  <a:lnTo>
                    <a:pt x="626" y="529"/>
                  </a:lnTo>
                  <a:lnTo>
                    <a:pt x="626" y="529"/>
                  </a:lnTo>
                  <a:lnTo>
                    <a:pt x="621" y="529"/>
                  </a:lnTo>
                  <a:lnTo>
                    <a:pt x="621" y="527"/>
                  </a:lnTo>
                  <a:lnTo>
                    <a:pt x="624" y="522"/>
                  </a:lnTo>
                  <a:lnTo>
                    <a:pt x="628" y="525"/>
                  </a:lnTo>
                  <a:lnTo>
                    <a:pt x="633" y="525"/>
                  </a:lnTo>
                  <a:lnTo>
                    <a:pt x="633" y="515"/>
                  </a:lnTo>
                  <a:lnTo>
                    <a:pt x="636" y="515"/>
                  </a:lnTo>
                  <a:lnTo>
                    <a:pt x="636" y="515"/>
                  </a:lnTo>
                  <a:lnTo>
                    <a:pt x="638" y="515"/>
                  </a:lnTo>
                  <a:lnTo>
                    <a:pt x="640" y="513"/>
                  </a:lnTo>
                  <a:lnTo>
                    <a:pt x="645" y="508"/>
                  </a:lnTo>
                  <a:lnTo>
                    <a:pt x="645" y="515"/>
                  </a:lnTo>
                  <a:lnTo>
                    <a:pt x="647" y="513"/>
                  </a:lnTo>
                  <a:lnTo>
                    <a:pt x="647" y="520"/>
                  </a:lnTo>
                  <a:lnTo>
                    <a:pt x="650" y="522"/>
                  </a:lnTo>
                  <a:lnTo>
                    <a:pt x="654" y="520"/>
                  </a:lnTo>
                  <a:lnTo>
                    <a:pt x="659" y="525"/>
                  </a:lnTo>
                  <a:lnTo>
                    <a:pt x="664" y="520"/>
                  </a:lnTo>
                  <a:lnTo>
                    <a:pt x="666" y="525"/>
                  </a:lnTo>
                  <a:lnTo>
                    <a:pt x="666" y="525"/>
                  </a:lnTo>
                  <a:lnTo>
                    <a:pt x="671" y="525"/>
                  </a:lnTo>
                  <a:lnTo>
                    <a:pt x="678" y="522"/>
                  </a:lnTo>
                  <a:lnTo>
                    <a:pt x="678" y="525"/>
                  </a:lnTo>
                  <a:lnTo>
                    <a:pt x="678" y="525"/>
                  </a:lnTo>
                  <a:lnTo>
                    <a:pt x="685" y="529"/>
                  </a:lnTo>
                  <a:lnTo>
                    <a:pt x="685" y="527"/>
                  </a:lnTo>
                  <a:lnTo>
                    <a:pt x="687" y="527"/>
                  </a:lnTo>
                  <a:lnTo>
                    <a:pt x="687" y="534"/>
                  </a:lnTo>
                  <a:lnTo>
                    <a:pt x="690" y="534"/>
                  </a:lnTo>
                  <a:lnTo>
                    <a:pt x="690" y="532"/>
                  </a:lnTo>
                  <a:lnTo>
                    <a:pt x="692" y="534"/>
                  </a:lnTo>
                  <a:lnTo>
                    <a:pt x="695" y="534"/>
                  </a:lnTo>
                  <a:lnTo>
                    <a:pt x="695" y="539"/>
                  </a:lnTo>
                  <a:lnTo>
                    <a:pt x="697" y="539"/>
                  </a:lnTo>
                  <a:lnTo>
                    <a:pt x="699" y="539"/>
                  </a:lnTo>
                  <a:lnTo>
                    <a:pt x="699" y="546"/>
                  </a:lnTo>
                  <a:lnTo>
                    <a:pt x="699" y="548"/>
                  </a:lnTo>
                  <a:lnTo>
                    <a:pt x="702" y="539"/>
                  </a:lnTo>
                  <a:lnTo>
                    <a:pt x="704" y="539"/>
                  </a:lnTo>
                  <a:lnTo>
                    <a:pt x="702" y="543"/>
                  </a:lnTo>
                  <a:lnTo>
                    <a:pt x="704" y="546"/>
                  </a:lnTo>
                  <a:lnTo>
                    <a:pt x="709" y="551"/>
                  </a:lnTo>
                  <a:lnTo>
                    <a:pt x="716" y="562"/>
                  </a:lnTo>
                  <a:lnTo>
                    <a:pt x="728" y="567"/>
                  </a:lnTo>
                  <a:lnTo>
                    <a:pt x="732" y="567"/>
                  </a:lnTo>
                  <a:lnTo>
                    <a:pt x="735" y="565"/>
                  </a:lnTo>
                  <a:lnTo>
                    <a:pt x="732" y="558"/>
                  </a:lnTo>
                  <a:lnTo>
                    <a:pt x="732" y="548"/>
                  </a:lnTo>
                  <a:lnTo>
                    <a:pt x="737" y="539"/>
                  </a:lnTo>
                  <a:lnTo>
                    <a:pt x="742" y="539"/>
                  </a:lnTo>
                  <a:lnTo>
                    <a:pt x="742" y="534"/>
                  </a:lnTo>
                  <a:lnTo>
                    <a:pt x="739" y="520"/>
                  </a:lnTo>
                  <a:lnTo>
                    <a:pt x="742" y="520"/>
                  </a:lnTo>
                  <a:lnTo>
                    <a:pt x="739" y="517"/>
                  </a:lnTo>
                  <a:lnTo>
                    <a:pt x="737" y="515"/>
                  </a:lnTo>
                  <a:lnTo>
                    <a:pt x="737" y="513"/>
                  </a:lnTo>
                  <a:lnTo>
                    <a:pt x="742" y="510"/>
                  </a:lnTo>
                  <a:lnTo>
                    <a:pt x="737" y="508"/>
                  </a:lnTo>
                  <a:lnTo>
                    <a:pt x="744" y="508"/>
                  </a:lnTo>
                  <a:lnTo>
                    <a:pt x="747" y="510"/>
                  </a:lnTo>
                  <a:lnTo>
                    <a:pt x="749" y="513"/>
                  </a:lnTo>
                  <a:lnTo>
                    <a:pt x="751" y="508"/>
                  </a:lnTo>
                  <a:lnTo>
                    <a:pt x="751" y="515"/>
                  </a:lnTo>
                  <a:lnTo>
                    <a:pt x="756" y="515"/>
                  </a:lnTo>
                  <a:lnTo>
                    <a:pt x="756" y="508"/>
                  </a:lnTo>
                  <a:lnTo>
                    <a:pt x="756" y="508"/>
                  </a:lnTo>
                  <a:lnTo>
                    <a:pt x="763" y="510"/>
                  </a:lnTo>
                  <a:lnTo>
                    <a:pt x="768" y="508"/>
                  </a:lnTo>
                  <a:lnTo>
                    <a:pt x="773" y="510"/>
                  </a:lnTo>
                  <a:lnTo>
                    <a:pt x="775" y="508"/>
                  </a:lnTo>
                  <a:lnTo>
                    <a:pt x="770" y="499"/>
                  </a:lnTo>
                  <a:lnTo>
                    <a:pt x="773" y="501"/>
                  </a:lnTo>
                  <a:lnTo>
                    <a:pt x="775" y="506"/>
                  </a:lnTo>
                  <a:lnTo>
                    <a:pt x="777" y="503"/>
                  </a:lnTo>
                  <a:lnTo>
                    <a:pt x="784" y="501"/>
                  </a:lnTo>
                  <a:lnTo>
                    <a:pt x="784" y="496"/>
                  </a:lnTo>
                  <a:lnTo>
                    <a:pt x="789" y="492"/>
                  </a:lnTo>
                  <a:lnTo>
                    <a:pt x="789" y="487"/>
                  </a:lnTo>
                  <a:lnTo>
                    <a:pt x="787" y="487"/>
                  </a:lnTo>
                  <a:lnTo>
                    <a:pt x="787" y="482"/>
                  </a:lnTo>
                  <a:lnTo>
                    <a:pt x="780" y="484"/>
                  </a:lnTo>
                  <a:lnTo>
                    <a:pt x="775" y="482"/>
                  </a:lnTo>
                  <a:lnTo>
                    <a:pt x="787" y="463"/>
                  </a:lnTo>
                  <a:lnTo>
                    <a:pt x="784" y="461"/>
                  </a:lnTo>
                  <a:lnTo>
                    <a:pt x="782" y="458"/>
                  </a:lnTo>
                  <a:lnTo>
                    <a:pt x="782" y="458"/>
                  </a:lnTo>
                  <a:lnTo>
                    <a:pt x="787" y="458"/>
                  </a:lnTo>
                  <a:lnTo>
                    <a:pt x="789" y="461"/>
                  </a:lnTo>
                  <a:lnTo>
                    <a:pt x="791" y="463"/>
                  </a:lnTo>
                  <a:lnTo>
                    <a:pt x="794" y="461"/>
                  </a:lnTo>
                  <a:lnTo>
                    <a:pt x="794" y="458"/>
                  </a:lnTo>
                  <a:lnTo>
                    <a:pt x="791" y="458"/>
                  </a:lnTo>
                  <a:lnTo>
                    <a:pt x="794" y="454"/>
                  </a:lnTo>
                  <a:lnTo>
                    <a:pt x="794" y="454"/>
                  </a:lnTo>
                  <a:close/>
                </a:path>
              </a:pathLst>
            </a:custGeom>
            <a:solidFill>
              <a:sysClr val="window" lastClr="FFFFFF"/>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74" name="Freeform 21"/>
            <p:cNvSpPr>
              <a:spLocks/>
            </p:cNvSpPr>
            <p:nvPr/>
          </p:nvSpPr>
          <p:spPr bwMode="auto">
            <a:xfrm>
              <a:off x="1953" y="1629"/>
              <a:ext cx="328" cy="250"/>
            </a:xfrm>
            <a:custGeom>
              <a:avLst/>
              <a:gdLst>
                <a:gd name="T0" fmla="*/ 281 w 328"/>
                <a:gd name="T1" fmla="*/ 205 h 250"/>
                <a:gd name="T2" fmla="*/ 271 w 328"/>
                <a:gd name="T3" fmla="*/ 203 h 250"/>
                <a:gd name="T4" fmla="*/ 255 w 328"/>
                <a:gd name="T5" fmla="*/ 210 h 250"/>
                <a:gd name="T6" fmla="*/ 250 w 328"/>
                <a:gd name="T7" fmla="*/ 210 h 250"/>
                <a:gd name="T8" fmla="*/ 238 w 328"/>
                <a:gd name="T9" fmla="*/ 196 h 250"/>
                <a:gd name="T10" fmla="*/ 233 w 328"/>
                <a:gd name="T11" fmla="*/ 191 h 250"/>
                <a:gd name="T12" fmla="*/ 226 w 328"/>
                <a:gd name="T13" fmla="*/ 191 h 250"/>
                <a:gd name="T14" fmla="*/ 219 w 328"/>
                <a:gd name="T15" fmla="*/ 189 h 250"/>
                <a:gd name="T16" fmla="*/ 205 w 328"/>
                <a:gd name="T17" fmla="*/ 191 h 250"/>
                <a:gd name="T18" fmla="*/ 186 w 328"/>
                <a:gd name="T19" fmla="*/ 201 h 250"/>
                <a:gd name="T20" fmla="*/ 177 w 328"/>
                <a:gd name="T21" fmla="*/ 205 h 250"/>
                <a:gd name="T22" fmla="*/ 163 w 328"/>
                <a:gd name="T23" fmla="*/ 210 h 250"/>
                <a:gd name="T24" fmla="*/ 144 w 328"/>
                <a:gd name="T25" fmla="*/ 224 h 250"/>
                <a:gd name="T26" fmla="*/ 115 w 328"/>
                <a:gd name="T27" fmla="*/ 229 h 250"/>
                <a:gd name="T28" fmla="*/ 94 w 328"/>
                <a:gd name="T29" fmla="*/ 243 h 250"/>
                <a:gd name="T30" fmla="*/ 85 w 328"/>
                <a:gd name="T31" fmla="*/ 241 h 250"/>
                <a:gd name="T32" fmla="*/ 68 w 328"/>
                <a:gd name="T33" fmla="*/ 241 h 250"/>
                <a:gd name="T34" fmla="*/ 47 w 328"/>
                <a:gd name="T35" fmla="*/ 224 h 250"/>
                <a:gd name="T36" fmla="*/ 63 w 328"/>
                <a:gd name="T37" fmla="*/ 210 h 250"/>
                <a:gd name="T38" fmla="*/ 61 w 328"/>
                <a:gd name="T39" fmla="*/ 201 h 250"/>
                <a:gd name="T40" fmla="*/ 59 w 328"/>
                <a:gd name="T41" fmla="*/ 187 h 250"/>
                <a:gd name="T42" fmla="*/ 37 w 328"/>
                <a:gd name="T43" fmla="*/ 179 h 250"/>
                <a:gd name="T44" fmla="*/ 44 w 328"/>
                <a:gd name="T45" fmla="*/ 168 h 250"/>
                <a:gd name="T46" fmla="*/ 30 w 328"/>
                <a:gd name="T47" fmla="*/ 139 h 250"/>
                <a:gd name="T48" fmla="*/ 26 w 328"/>
                <a:gd name="T49" fmla="*/ 116 h 250"/>
                <a:gd name="T50" fmla="*/ 16 w 328"/>
                <a:gd name="T51" fmla="*/ 106 h 250"/>
                <a:gd name="T52" fmla="*/ 18 w 328"/>
                <a:gd name="T53" fmla="*/ 92 h 250"/>
                <a:gd name="T54" fmla="*/ 40 w 328"/>
                <a:gd name="T55" fmla="*/ 92 h 250"/>
                <a:gd name="T56" fmla="*/ 30 w 328"/>
                <a:gd name="T57" fmla="*/ 83 h 250"/>
                <a:gd name="T58" fmla="*/ 21 w 328"/>
                <a:gd name="T59" fmla="*/ 61 h 250"/>
                <a:gd name="T60" fmla="*/ 7 w 328"/>
                <a:gd name="T61" fmla="*/ 52 h 250"/>
                <a:gd name="T62" fmla="*/ 11 w 328"/>
                <a:gd name="T63" fmla="*/ 45 h 250"/>
                <a:gd name="T64" fmla="*/ 23 w 328"/>
                <a:gd name="T65" fmla="*/ 42 h 250"/>
                <a:gd name="T66" fmla="*/ 44 w 328"/>
                <a:gd name="T67" fmla="*/ 45 h 250"/>
                <a:gd name="T68" fmla="*/ 56 w 328"/>
                <a:gd name="T69" fmla="*/ 28 h 250"/>
                <a:gd name="T70" fmla="*/ 68 w 328"/>
                <a:gd name="T71" fmla="*/ 42 h 250"/>
                <a:gd name="T72" fmla="*/ 92 w 328"/>
                <a:gd name="T73" fmla="*/ 42 h 250"/>
                <a:gd name="T74" fmla="*/ 96 w 328"/>
                <a:gd name="T75" fmla="*/ 26 h 250"/>
                <a:gd name="T76" fmla="*/ 115 w 328"/>
                <a:gd name="T77" fmla="*/ 19 h 250"/>
                <a:gd name="T78" fmla="*/ 141 w 328"/>
                <a:gd name="T79" fmla="*/ 19 h 250"/>
                <a:gd name="T80" fmla="*/ 155 w 328"/>
                <a:gd name="T81" fmla="*/ 14 h 250"/>
                <a:gd name="T82" fmla="*/ 174 w 328"/>
                <a:gd name="T83" fmla="*/ 2 h 250"/>
                <a:gd name="T84" fmla="*/ 205 w 328"/>
                <a:gd name="T85" fmla="*/ 0 h 250"/>
                <a:gd name="T86" fmla="*/ 219 w 328"/>
                <a:gd name="T87" fmla="*/ 12 h 250"/>
                <a:gd name="T88" fmla="*/ 229 w 328"/>
                <a:gd name="T89" fmla="*/ 14 h 250"/>
                <a:gd name="T90" fmla="*/ 238 w 328"/>
                <a:gd name="T91" fmla="*/ 33 h 250"/>
                <a:gd name="T92" fmla="*/ 257 w 328"/>
                <a:gd name="T93" fmla="*/ 31 h 250"/>
                <a:gd name="T94" fmla="*/ 255 w 328"/>
                <a:gd name="T95" fmla="*/ 47 h 250"/>
                <a:gd name="T96" fmla="*/ 266 w 328"/>
                <a:gd name="T97" fmla="*/ 64 h 250"/>
                <a:gd name="T98" fmla="*/ 300 w 328"/>
                <a:gd name="T99" fmla="*/ 73 h 250"/>
                <a:gd name="T100" fmla="*/ 318 w 328"/>
                <a:gd name="T101" fmla="*/ 102 h 250"/>
                <a:gd name="T102" fmla="*/ 328 w 328"/>
                <a:gd name="T103" fmla="*/ 118 h 250"/>
                <a:gd name="T104" fmla="*/ 290 w 328"/>
                <a:gd name="T105" fmla="*/ 139 h 250"/>
                <a:gd name="T106" fmla="*/ 281 w 328"/>
                <a:gd name="T107" fmla="*/ 142 h 250"/>
                <a:gd name="T108" fmla="*/ 276 w 328"/>
                <a:gd name="T109" fmla="*/ 163 h 250"/>
                <a:gd name="T110" fmla="*/ 285 w 328"/>
                <a:gd name="T111" fmla="*/ 168 h 250"/>
                <a:gd name="T112" fmla="*/ 290 w 328"/>
                <a:gd name="T113" fmla="*/ 19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8" h="250">
                  <a:moveTo>
                    <a:pt x="290" y="194"/>
                  </a:moveTo>
                  <a:lnTo>
                    <a:pt x="290" y="196"/>
                  </a:lnTo>
                  <a:lnTo>
                    <a:pt x="285" y="196"/>
                  </a:lnTo>
                  <a:lnTo>
                    <a:pt x="285" y="203"/>
                  </a:lnTo>
                  <a:lnTo>
                    <a:pt x="281" y="205"/>
                  </a:lnTo>
                  <a:lnTo>
                    <a:pt x="276" y="201"/>
                  </a:lnTo>
                  <a:lnTo>
                    <a:pt x="276" y="201"/>
                  </a:lnTo>
                  <a:lnTo>
                    <a:pt x="274" y="205"/>
                  </a:lnTo>
                  <a:lnTo>
                    <a:pt x="271" y="203"/>
                  </a:lnTo>
                  <a:lnTo>
                    <a:pt x="271" y="203"/>
                  </a:lnTo>
                  <a:lnTo>
                    <a:pt x="274" y="210"/>
                  </a:lnTo>
                  <a:lnTo>
                    <a:pt x="269" y="215"/>
                  </a:lnTo>
                  <a:lnTo>
                    <a:pt x="264" y="213"/>
                  </a:lnTo>
                  <a:lnTo>
                    <a:pt x="259" y="213"/>
                  </a:lnTo>
                  <a:lnTo>
                    <a:pt x="255" y="210"/>
                  </a:lnTo>
                  <a:lnTo>
                    <a:pt x="255" y="210"/>
                  </a:lnTo>
                  <a:lnTo>
                    <a:pt x="252" y="210"/>
                  </a:lnTo>
                  <a:lnTo>
                    <a:pt x="252" y="210"/>
                  </a:lnTo>
                  <a:lnTo>
                    <a:pt x="250" y="205"/>
                  </a:lnTo>
                  <a:lnTo>
                    <a:pt x="250" y="210"/>
                  </a:lnTo>
                  <a:lnTo>
                    <a:pt x="248" y="205"/>
                  </a:lnTo>
                  <a:lnTo>
                    <a:pt x="248" y="203"/>
                  </a:lnTo>
                  <a:lnTo>
                    <a:pt x="245" y="205"/>
                  </a:lnTo>
                  <a:lnTo>
                    <a:pt x="243" y="196"/>
                  </a:lnTo>
                  <a:lnTo>
                    <a:pt x="238" y="196"/>
                  </a:lnTo>
                  <a:lnTo>
                    <a:pt x="238" y="196"/>
                  </a:lnTo>
                  <a:lnTo>
                    <a:pt x="238" y="194"/>
                  </a:lnTo>
                  <a:lnTo>
                    <a:pt x="233" y="196"/>
                  </a:lnTo>
                  <a:lnTo>
                    <a:pt x="233" y="191"/>
                  </a:lnTo>
                  <a:lnTo>
                    <a:pt x="233" y="191"/>
                  </a:lnTo>
                  <a:lnTo>
                    <a:pt x="231" y="191"/>
                  </a:lnTo>
                  <a:lnTo>
                    <a:pt x="233" y="187"/>
                  </a:lnTo>
                  <a:lnTo>
                    <a:pt x="229" y="187"/>
                  </a:lnTo>
                  <a:lnTo>
                    <a:pt x="226" y="191"/>
                  </a:lnTo>
                  <a:lnTo>
                    <a:pt x="226" y="191"/>
                  </a:lnTo>
                  <a:lnTo>
                    <a:pt x="224" y="191"/>
                  </a:lnTo>
                  <a:lnTo>
                    <a:pt x="219" y="194"/>
                  </a:lnTo>
                  <a:lnTo>
                    <a:pt x="222" y="191"/>
                  </a:lnTo>
                  <a:lnTo>
                    <a:pt x="219" y="191"/>
                  </a:lnTo>
                  <a:lnTo>
                    <a:pt x="219" y="189"/>
                  </a:lnTo>
                  <a:lnTo>
                    <a:pt x="217" y="189"/>
                  </a:lnTo>
                  <a:lnTo>
                    <a:pt x="212" y="187"/>
                  </a:lnTo>
                  <a:lnTo>
                    <a:pt x="212" y="189"/>
                  </a:lnTo>
                  <a:lnTo>
                    <a:pt x="210" y="191"/>
                  </a:lnTo>
                  <a:lnTo>
                    <a:pt x="205" y="191"/>
                  </a:lnTo>
                  <a:lnTo>
                    <a:pt x="198" y="187"/>
                  </a:lnTo>
                  <a:lnTo>
                    <a:pt x="196" y="187"/>
                  </a:lnTo>
                  <a:lnTo>
                    <a:pt x="189" y="189"/>
                  </a:lnTo>
                  <a:lnTo>
                    <a:pt x="193" y="198"/>
                  </a:lnTo>
                  <a:lnTo>
                    <a:pt x="186" y="201"/>
                  </a:lnTo>
                  <a:lnTo>
                    <a:pt x="186" y="205"/>
                  </a:lnTo>
                  <a:lnTo>
                    <a:pt x="184" y="203"/>
                  </a:lnTo>
                  <a:lnTo>
                    <a:pt x="181" y="205"/>
                  </a:lnTo>
                  <a:lnTo>
                    <a:pt x="181" y="205"/>
                  </a:lnTo>
                  <a:lnTo>
                    <a:pt x="177" y="205"/>
                  </a:lnTo>
                  <a:lnTo>
                    <a:pt x="177" y="201"/>
                  </a:lnTo>
                  <a:lnTo>
                    <a:pt x="163" y="203"/>
                  </a:lnTo>
                  <a:lnTo>
                    <a:pt x="163" y="210"/>
                  </a:lnTo>
                  <a:lnTo>
                    <a:pt x="163" y="210"/>
                  </a:lnTo>
                  <a:lnTo>
                    <a:pt x="163" y="210"/>
                  </a:lnTo>
                  <a:lnTo>
                    <a:pt x="153" y="210"/>
                  </a:lnTo>
                  <a:lnTo>
                    <a:pt x="153" y="215"/>
                  </a:lnTo>
                  <a:lnTo>
                    <a:pt x="148" y="213"/>
                  </a:lnTo>
                  <a:lnTo>
                    <a:pt x="146" y="222"/>
                  </a:lnTo>
                  <a:lnTo>
                    <a:pt x="144" y="224"/>
                  </a:lnTo>
                  <a:lnTo>
                    <a:pt x="139" y="224"/>
                  </a:lnTo>
                  <a:lnTo>
                    <a:pt x="134" y="222"/>
                  </a:lnTo>
                  <a:lnTo>
                    <a:pt x="132" y="220"/>
                  </a:lnTo>
                  <a:lnTo>
                    <a:pt x="127" y="224"/>
                  </a:lnTo>
                  <a:lnTo>
                    <a:pt x="115" y="229"/>
                  </a:lnTo>
                  <a:lnTo>
                    <a:pt x="111" y="229"/>
                  </a:lnTo>
                  <a:lnTo>
                    <a:pt x="101" y="217"/>
                  </a:lnTo>
                  <a:lnTo>
                    <a:pt x="101" y="220"/>
                  </a:lnTo>
                  <a:lnTo>
                    <a:pt x="94" y="239"/>
                  </a:lnTo>
                  <a:lnTo>
                    <a:pt x="94" y="243"/>
                  </a:lnTo>
                  <a:lnTo>
                    <a:pt x="94" y="248"/>
                  </a:lnTo>
                  <a:lnTo>
                    <a:pt x="94" y="250"/>
                  </a:lnTo>
                  <a:lnTo>
                    <a:pt x="92" y="248"/>
                  </a:lnTo>
                  <a:lnTo>
                    <a:pt x="89" y="243"/>
                  </a:lnTo>
                  <a:lnTo>
                    <a:pt x="85" y="241"/>
                  </a:lnTo>
                  <a:lnTo>
                    <a:pt x="77" y="243"/>
                  </a:lnTo>
                  <a:lnTo>
                    <a:pt x="77" y="243"/>
                  </a:lnTo>
                  <a:lnTo>
                    <a:pt x="77" y="239"/>
                  </a:lnTo>
                  <a:lnTo>
                    <a:pt x="75" y="239"/>
                  </a:lnTo>
                  <a:lnTo>
                    <a:pt x="68" y="241"/>
                  </a:lnTo>
                  <a:lnTo>
                    <a:pt x="68" y="239"/>
                  </a:lnTo>
                  <a:lnTo>
                    <a:pt x="54" y="239"/>
                  </a:lnTo>
                  <a:lnTo>
                    <a:pt x="54" y="234"/>
                  </a:lnTo>
                  <a:lnTo>
                    <a:pt x="49" y="229"/>
                  </a:lnTo>
                  <a:lnTo>
                    <a:pt x="47" y="224"/>
                  </a:lnTo>
                  <a:lnTo>
                    <a:pt x="52" y="217"/>
                  </a:lnTo>
                  <a:lnTo>
                    <a:pt x="54" y="215"/>
                  </a:lnTo>
                  <a:lnTo>
                    <a:pt x="59" y="220"/>
                  </a:lnTo>
                  <a:lnTo>
                    <a:pt x="63" y="213"/>
                  </a:lnTo>
                  <a:lnTo>
                    <a:pt x="63" y="210"/>
                  </a:lnTo>
                  <a:lnTo>
                    <a:pt x="63" y="210"/>
                  </a:lnTo>
                  <a:lnTo>
                    <a:pt x="54" y="210"/>
                  </a:lnTo>
                  <a:lnTo>
                    <a:pt x="52" y="210"/>
                  </a:lnTo>
                  <a:lnTo>
                    <a:pt x="52" y="210"/>
                  </a:lnTo>
                  <a:lnTo>
                    <a:pt x="61" y="201"/>
                  </a:lnTo>
                  <a:lnTo>
                    <a:pt x="61" y="196"/>
                  </a:lnTo>
                  <a:lnTo>
                    <a:pt x="59" y="194"/>
                  </a:lnTo>
                  <a:lnTo>
                    <a:pt x="63" y="191"/>
                  </a:lnTo>
                  <a:lnTo>
                    <a:pt x="59" y="187"/>
                  </a:lnTo>
                  <a:lnTo>
                    <a:pt x="59" y="187"/>
                  </a:lnTo>
                  <a:lnTo>
                    <a:pt x="47" y="191"/>
                  </a:lnTo>
                  <a:lnTo>
                    <a:pt x="44" y="184"/>
                  </a:lnTo>
                  <a:lnTo>
                    <a:pt x="42" y="184"/>
                  </a:lnTo>
                  <a:lnTo>
                    <a:pt x="40" y="182"/>
                  </a:lnTo>
                  <a:lnTo>
                    <a:pt x="37" y="179"/>
                  </a:lnTo>
                  <a:lnTo>
                    <a:pt x="37" y="177"/>
                  </a:lnTo>
                  <a:lnTo>
                    <a:pt x="35" y="172"/>
                  </a:lnTo>
                  <a:lnTo>
                    <a:pt x="37" y="172"/>
                  </a:lnTo>
                  <a:lnTo>
                    <a:pt x="40" y="163"/>
                  </a:lnTo>
                  <a:lnTo>
                    <a:pt x="44" y="168"/>
                  </a:lnTo>
                  <a:lnTo>
                    <a:pt x="52" y="153"/>
                  </a:lnTo>
                  <a:lnTo>
                    <a:pt x="52" y="151"/>
                  </a:lnTo>
                  <a:lnTo>
                    <a:pt x="40" y="149"/>
                  </a:lnTo>
                  <a:lnTo>
                    <a:pt x="33" y="144"/>
                  </a:lnTo>
                  <a:lnTo>
                    <a:pt x="30" y="139"/>
                  </a:lnTo>
                  <a:lnTo>
                    <a:pt x="21" y="127"/>
                  </a:lnTo>
                  <a:lnTo>
                    <a:pt x="21" y="125"/>
                  </a:lnTo>
                  <a:lnTo>
                    <a:pt x="23" y="120"/>
                  </a:lnTo>
                  <a:lnTo>
                    <a:pt x="21" y="120"/>
                  </a:lnTo>
                  <a:lnTo>
                    <a:pt x="26" y="116"/>
                  </a:lnTo>
                  <a:lnTo>
                    <a:pt x="26" y="113"/>
                  </a:lnTo>
                  <a:lnTo>
                    <a:pt x="21" y="113"/>
                  </a:lnTo>
                  <a:lnTo>
                    <a:pt x="21" y="111"/>
                  </a:lnTo>
                  <a:lnTo>
                    <a:pt x="16" y="111"/>
                  </a:lnTo>
                  <a:lnTo>
                    <a:pt x="16" y="106"/>
                  </a:lnTo>
                  <a:lnTo>
                    <a:pt x="11" y="106"/>
                  </a:lnTo>
                  <a:lnTo>
                    <a:pt x="11" y="102"/>
                  </a:lnTo>
                  <a:lnTo>
                    <a:pt x="14" y="102"/>
                  </a:lnTo>
                  <a:lnTo>
                    <a:pt x="18" y="99"/>
                  </a:lnTo>
                  <a:lnTo>
                    <a:pt x="18" y="92"/>
                  </a:lnTo>
                  <a:lnTo>
                    <a:pt x="30" y="92"/>
                  </a:lnTo>
                  <a:lnTo>
                    <a:pt x="33" y="94"/>
                  </a:lnTo>
                  <a:lnTo>
                    <a:pt x="35" y="92"/>
                  </a:lnTo>
                  <a:lnTo>
                    <a:pt x="40" y="92"/>
                  </a:lnTo>
                  <a:lnTo>
                    <a:pt x="40" y="92"/>
                  </a:lnTo>
                  <a:lnTo>
                    <a:pt x="40" y="90"/>
                  </a:lnTo>
                  <a:lnTo>
                    <a:pt x="40" y="87"/>
                  </a:lnTo>
                  <a:lnTo>
                    <a:pt x="37" y="85"/>
                  </a:lnTo>
                  <a:lnTo>
                    <a:pt x="40" y="83"/>
                  </a:lnTo>
                  <a:lnTo>
                    <a:pt x="30" y="83"/>
                  </a:lnTo>
                  <a:lnTo>
                    <a:pt x="30" y="76"/>
                  </a:lnTo>
                  <a:lnTo>
                    <a:pt x="28" y="76"/>
                  </a:lnTo>
                  <a:lnTo>
                    <a:pt x="23" y="73"/>
                  </a:lnTo>
                  <a:lnTo>
                    <a:pt x="23" y="64"/>
                  </a:lnTo>
                  <a:lnTo>
                    <a:pt x="21" y="61"/>
                  </a:lnTo>
                  <a:lnTo>
                    <a:pt x="23" y="59"/>
                  </a:lnTo>
                  <a:lnTo>
                    <a:pt x="21" y="52"/>
                  </a:lnTo>
                  <a:lnTo>
                    <a:pt x="14" y="54"/>
                  </a:lnTo>
                  <a:lnTo>
                    <a:pt x="9" y="57"/>
                  </a:lnTo>
                  <a:lnTo>
                    <a:pt x="7" y="52"/>
                  </a:lnTo>
                  <a:lnTo>
                    <a:pt x="0" y="57"/>
                  </a:lnTo>
                  <a:lnTo>
                    <a:pt x="0" y="52"/>
                  </a:lnTo>
                  <a:lnTo>
                    <a:pt x="0" y="52"/>
                  </a:lnTo>
                  <a:lnTo>
                    <a:pt x="11" y="50"/>
                  </a:lnTo>
                  <a:lnTo>
                    <a:pt x="11" y="45"/>
                  </a:lnTo>
                  <a:lnTo>
                    <a:pt x="11" y="42"/>
                  </a:lnTo>
                  <a:lnTo>
                    <a:pt x="14" y="45"/>
                  </a:lnTo>
                  <a:lnTo>
                    <a:pt x="16" y="47"/>
                  </a:lnTo>
                  <a:lnTo>
                    <a:pt x="23" y="45"/>
                  </a:lnTo>
                  <a:lnTo>
                    <a:pt x="23" y="42"/>
                  </a:lnTo>
                  <a:lnTo>
                    <a:pt x="26" y="42"/>
                  </a:lnTo>
                  <a:lnTo>
                    <a:pt x="26" y="42"/>
                  </a:lnTo>
                  <a:lnTo>
                    <a:pt x="35" y="40"/>
                  </a:lnTo>
                  <a:lnTo>
                    <a:pt x="40" y="38"/>
                  </a:lnTo>
                  <a:lnTo>
                    <a:pt x="44" y="45"/>
                  </a:lnTo>
                  <a:lnTo>
                    <a:pt x="44" y="42"/>
                  </a:lnTo>
                  <a:lnTo>
                    <a:pt x="54" y="38"/>
                  </a:lnTo>
                  <a:lnTo>
                    <a:pt x="52" y="33"/>
                  </a:lnTo>
                  <a:lnTo>
                    <a:pt x="56" y="33"/>
                  </a:lnTo>
                  <a:lnTo>
                    <a:pt x="56" y="28"/>
                  </a:lnTo>
                  <a:lnTo>
                    <a:pt x="61" y="31"/>
                  </a:lnTo>
                  <a:lnTo>
                    <a:pt x="63" y="33"/>
                  </a:lnTo>
                  <a:lnTo>
                    <a:pt x="66" y="33"/>
                  </a:lnTo>
                  <a:lnTo>
                    <a:pt x="66" y="38"/>
                  </a:lnTo>
                  <a:lnTo>
                    <a:pt x="68" y="42"/>
                  </a:lnTo>
                  <a:lnTo>
                    <a:pt x="68" y="47"/>
                  </a:lnTo>
                  <a:lnTo>
                    <a:pt x="73" y="47"/>
                  </a:lnTo>
                  <a:lnTo>
                    <a:pt x="92" y="52"/>
                  </a:lnTo>
                  <a:lnTo>
                    <a:pt x="96" y="52"/>
                  </a:lnTo>
                  <a:lnTo>
                    <a:pt x="92" y="42"/>
                  </a:lnTo>
                  <a:lnTo>
                    <a:pt x="96" y="35"/>
                  </a:lnTo>
                  <a:lnTo>
                    <a:pt x="94" y="35"/>
                  </a:lnTo>
                  <a:lnTo>
                    <a:pt x="94" y="33"/>
                  </a:lnTo>
                  <a:lnTo>
                    <a:pt x="94" y="28"/>
                  </a:lnTo>
                  <a:lnTo>
                    <a:pt x="96" y="26"/>
                  </a:lnTo>
                  <a:lnTo>
                    <a:pt x="96" y="24"/>
                  </a:lnTo>
                  <a:lnTo>
                    <a:pt x="101" y="14"/>
                  </a:lnTo>
                  <a:lnTo>
                    <a:pt x="108" y="16"/>
                  </a:lnTo>
                  <a:lnTo>
                    <a:pt x="113" y="19"/>
                  </a:lnTo>
                  <a:lnTo>
                    <a:pt x="115" y="19"/>
                  </a:lnTo>
                  <a:lnTo>
                    <a:pt x="120" y="26"/>
                  </a:lnTo>
                  <a:lnTo>
                    <a:pt x="125" y="24"/>
                  </a:lnTo>
                  <a:lnTo>
                    <a:pt x="127" y="19"/>
                  </a:lnTo>
                  <a:lnTo>
                    <a:pt x="129" y="21"/>
                  </a:lnTo>
                  <a:lnTo>
                    <a:pt x="141" y="19"/>
                  </a:lnTo>
                  <a:lnTo>
                    <a:pt x="141" y="19"/>
                  </a:lnTo>
                  <a:lnTo>
                    <a:pt x="141" y="14"/>
                  </a:lnTo>
                  <a:lnTo>
                    <a:pt x="146" y="16"/>
                  </a:lnTo>
                  <a:lnTo>
                    <a:pt x="146" y="9"/>
                  </a:lnTo>
                  <a:lnTo>
                    <a:pt x="155" y="14"/>
                  </a:lnTo>
                  <a:lnTo>
                    <a:pt x="167" y="14"/>
                  </a:lnTo>
                  <a:lnTo>
                    <a:pt x="172" y="14"/>
                  </a:lnTo>
                  <a:lnTo>
                    <a:pt x="172" y="7"/>
                  </a:lnTo>
                  <a:lnTo>
                    <a:pt x="174" y="7"/>
                  </a:lnTo>
                  <a:lnTo>
                    <a:pt x="174" y="2"/>
                  </a:lnTo>
                  <a:lnTo>
                    <a:pt x="184" y="2"/>
                  </a:lnTo>
                  <a:lnTo>
                    <a:pt x="184" y="0"/>
                  </a:lnTo>
                  <a:lnTo>
                    <a:pt x="196" y="2"/>
                  </a:lnTo>
                  <a:lnTo>
                    <a:pt x="203" y="5"/>
                  </a:lnTo>
                  <a:lnTo>
                    <a:pt x="205" y="0"/>
                  </a:lnTo>
                  <a:lnTo>
                    <a:pt x="210" y="2"/>
                  </a:lnTo>
                  <a:lnTo>
                    <a:pt x="217" y="0"/>
                  </a:lnTo>
                  <a:lnTo>
                    <a:pt x="222" y="0"/>
                  </a:lnTo>
                  <a:lnTo>
                    <a:pt x="219" y="12"/>
                  </a:lnTo>
                  <a:lnTo>
                    <a:pt x="219" y="12"/>
                  </a:lnTo>
                  <a:lnTo>
                    <a:pt x="219" y="19"/>
                  </a:lnTo>
                  <a:lnTo>
                    <a:pt x="224" y="14"/>
                  </a:lnTo>
                  <a:lnTo>
                    <a:pt x="224" y="19"/>
                  </a:lnTo>
                  <a:lnTo>
                    <a:pt x="229" y="16"/>
                  </a:lnTo>
                  <a:lnTo>
                    <a:pt x="229" y="14"/>
                  </a:lnTo>
                  <a:lnTo>
                    <a:pt x="233" y="19"/>
                  </a:lnTo>
                  <a:lnTo>
                    <a:pt x="238" y="19"/>
                  </a:lnTo>
                  <a:lnTo>
                    <a:pt x="238" y="26"/>
                  </a:lnTo>
                  <a:lnTo>
                    <a:pt x="238" y="28"/>
                  </a:lnTo>
                  <a:lnTo>
                    <a:pt x="238" y="33"/>
                  </a:lnTo>
                  <a:lnTo>
                    <a:pt x="240" y="33"/>
                  </a:lnTo>
                  <a:lnTo>
                    <a:pt x="243" y="33"/>
                  </a:lnTo>
                  <a:lnTo>
                    <a:pt x="248" y="35"/>
                  </a:lnTo>
                  <a:lnTo>
                    <a:pt x="252" y="31"/>
                  </a:lnTo>
                  <a:lnTo>
                    <a:pt x="257" y="31"/>
                  </a:lnTo>
                  <a:lnTo>
                    <a:pt x="262" y="33"/>
                  </a:lnTo>
                  <a:lnTo>
                    <a:pt x="257" y="38"/>
                  </a:lnTo>
                  <a:lnTo>
                    <a:pt x="252" y="40"/>
                  </a:lnTo>
                  <a:lnTo>
                    <a:pt x="255" y="45"/>
                  </a:lnTo>
                  <a:lnTo>
                    <a:pt x="255" y="47"/>
                  </a:lnTo>
                  <a:lnTo>
                    <a:pt x="257" y="52"/>
                  </a:lnTo>
                  <a:lnTo>
                    <a:pt x="262" y="59"/>
                  </a:lnTo>
                  <a:lnTo>
                    <a:pt x="262" y="59"/>
                  </a:lnTo>
                  <a:lnTo>
                    <a:pt x="262" y="61"/>
                  </a:lnTo>
                  <a:lnTo>
                    <a:pt x="266" y="64"/>
                  </a:lnTo>
                  <a:lnTo>
                    <a:pt x="274" y="61"/>
                  </a:lnTo>
                  <a:lnTo>
                    <a:pt x="276" y="64"/>
                  </a:lnTo>
                  <a:lnTo>
                    <a:pt x="283" y="61"/>
                  </a:lnTo>
                  <a:lnTo>
                    <a:pt x="283" y="68"/>
                  </a:lnTo>
                  <a:lnTo>
                    <a:pt x="300" y="73"/>
                  </a:lnTo>
                  <a:lnTo>
                    <a:pt x="295" y="92"/>
                  </a:lnTo>
                  <a:lnTo>
                    <a:pt x="300" y="97"/>
                  </a:lnTo>
                  <a:lnTo>
                    <a:pt x="304" y="94"/>
                  </a:lnTo>
                  <a:lnTo>
                    <a:pt x="309" y="97"/>
                  </a:lnTo>
                  <a:lnTo>
                    <a:pt x="318" y="102"/>
                  </a:lnTo>
                  <a:lnTo>
                    <a:pt x="316" y="104"/>
                  </a:lnTo>
                  <a:lnTo>
                    <a:pt x="316" y="106"/>
                  </a:lnTo>
                  <a:lnTo>
                    <a:pt x="316" y="106"/>
                  </a:lnTo>
                  <a:lnTo>
                    <a:pt x="326" y="111"/>
                  </a:lnTo>
                  <a:lnTo>
                    <a:pt x="328" y="118"/>
                  </a:lnTo>
                  <a:lnTo>
                    <a:pt x="318" y="135"/>
                  </a:lnTo>
                  <a:lnTo>
                    <a:pt x="311" y="135"/>
                  </a:lnTo>
                  <a:lnTo>
                    <a:pt x="311" y="135"/>
                  </a:lnTo>
                  <a:lnTo>
                    <a:pt x="300" y="139"/>
                  </a:lnTo>
                  <a:lnTo>
                    <a:pt x="290" y="139"/>
                  </a:lnTo>
                  <a:lnTo>
                    <a:pt x="290" y="142"/>
                  </a:lnTo>
                  <a:lnTo>
                    <a:pt x="290" y="142"/>
                  </a:lnTo>
                  <a:lnTo>
                    <a:pt x="285" y="142"/>
                  </a:lnTo>
                  <a:lnTo>
                    <a:pt x="285" y="144"/>
                  </a:lnTo>
                  <a:lnTo>
                    <a:pt x="281" y="142"/>
                  </a:lnTo>
                  <a:lnTo>
                    <a:pt x="281" y="144"/>
                  </a:lnTo>
                  <a:lnTo>
                    <a:pt x="278" y="146"/>
                  </a:lnTo>
                  <a:lnTo>
                    <a:pt x="276" y="146"/>
                  </a:lnTo>
                  <a:lnTo>
                    <a:pt x="276" y="153"/>
                  </a:lnTo>
                  <a:lnTo>
                    <a:pt x="276" y="163"/>
                  </a:lnTo>
                  <a:lnTo>
                    <a:pt x="281" y="163"/>
                  </a:lnTo>
                  <a:lnTo>
                    <a:pt x="285" y="156"/>
                  </a:lnTo>
                  <a:lnTo>
                    <a:pt x="290" y="161"/>
                  </a:lnTo>
                  <a:lnTo>
                    <a:pt x="292" y="168"/>
                  </a:lnTo>
                  <a:lnTo>
                    <a:pt x="285" y="168"/>
                  </a:lnTo>
                  <a:lnTo>
                    <a:pt x="285" y="175"/>
                  </a:lnTo>
                  <a:lnTo>
                    <a:pt x="288" y="182"/>
                  </a:lnTo>
                  <a:lnTo>
                    <a:pt x="290" y="191"/>
                  </a:lnTo>
                  <a:lnTo>
                    <a:pt x="290" y="194"/>
                  </a:lnTo>
                  <a:lnTo>
                    <a:pt x="290" y="194"/>
                  </a:lnTo>
                  <a:lnTo>
                    <a:pt x="290" y="194"/>
                  </a:lnTo>
                  <a:close/>
                </a:path>
              </a:pathLst>
            </a:custGeom>
            <a:solidFill>
              <a:srgbClr val="433356"/>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grpSp>
      <p:sp>
        <p:nvSpPr>
          <p:cNvPr id="175" name="TextovéPole 240"/>
          <p:cNvSpPr txBox="1"/>
          <p:nvPr/>
        </p:nvSpPr>
        <p:spPr>
          <a:xfrm>
            <a:off x="72882" y="6613189"/>
            <a:ext cx="4372435" cy="261610"/>
          </a:xfrm>
          <a:prstGeom prst="rect">
            <a:avLst/>
          </a:prstGeom>
          <a:noFill/>
        </p:spPr>
        <p:txBody>
          <a:bodyPr wrap="square" rtlCol="0">
            <a:spAutoFit/>
          </a:bodyPr>
          <a:lstStyle/>
          <a:p>
            <a:r>
              <a:rPr lang="cs-CZ" sz="1100" i="1" dirty="0">
                <a:solidFill>
                  <a:srgbClr val="3C3A62"/>
                </a:solidFill>
                <a:latin typeface="Arial"/>
              </a:rPr>
              <a:t>Zdroj dat: NRHZS 2015-2018</a:t>
            </a:r>
          </a:p>
        </p:txBody>
      </p:sp>
      <p:sp>
        <p:nvSpPr>
          <p:cNvPr id="176" name="TextovéPole 241"/>
          <p:cNvSpPr txBox="1"/>
          <p:nvPr/>
        </p:nvSpPr>
        <p:spPr>
          <a:xfrm>
            <a:off x="9162406" y="4887731"/>
            <a:ext cx="892824" cy="369332"/>
          </a:xfrm>
          <a:prstGeom prst="rect">
            <a:avLst/>
          </a:prstGeom>
          <a:noFill/>
        </p:spPr>
        <p:txBody>
          <a:bodyPr wrap="square" rtlCol="0">
            <a:spAutoFit/>
          </a:bodyPr>
          <a:lstStyle/>
          <a:p>
            <a:r>
              <a:rPr lang="cs-CZ" dirty="0">
                <a:solidFill>
                  <a:srgbClr val="3C3A62"/>
                </a:solidFill>
                <a:latin typeface="Arial"/>
              </a:rPr>
              <a:t>2018</a:t>
            </a:r>
          </a:p>
        </p:txBody>
      </p:sp>
      <p:sp>
        <p:nvSpPr>
          <p:cNvPr id="177" name="AutoShape 5"/>
          <p:cNvSpPr>
            <a:spLocks noChangeAspect="1" noChangeArrowheads="1" noTextEdit="1"/>
          </p:cNvSpPr>
          <p:nvPr/>
        </p:nvSpPr>
        <p:spPr bwMode="auto">
          <a:xfrm>
            <a:off x="9201084" y="4801698"/>
            <a:ext cx="2942130" cy="1927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cs-CZ" b="1">
              <a:solidFill>
                <a:prstClr val="black"/>
              </a:solidFill>
              <a:latin typeface="Verdana" pitchFamily="34" charset="0"/>
            </a:endParaRPr>
          </a:p>
        </p:txBody>
      </p:sp>
      <p:grpSp>
        <p:nvGrpSpPr>
          <p:cNvPr id="178" name="Skupina 1"/>
          <p:cNvGrpSpPr/>
          <p:nvPr/>
        </p:nvGrpSpPr>
        <p:grpSpPr>
          <a:xfrm>
            <a:off x="9205597" y="4949548"/>
            <a:ext cx="2567442" cy="1776396"/>
            <a:chOff x="9205596" y="4801698"/>
            <a:chExt cx="2936329" cy="1924246"/>
          </a:xfrm>
        </p:grpSpPr>
        <p:sp>
          <p:nvSpPr>
            <p:cNvPr id="179" name="Freeform 7"/>
            <p:cNvSpPr>
              <a:spLocks/>
            </p:cNvSpPr>
            <p:nvPr/>
          </p:nvSpPr>
          <p:spPr bwMode="auto">
            <a:xfrm>
              <a:off x="9592380" y="4801698"/>
              <a:ext cx="796773" cy="645928"/>
            </a:xfrm>
            <a:custGeom>
              <a:avLst/>
              <a:gdLst>
                <a:gd name="T0" fmla="*/ 1200 w 1236"/>
                <a:gd name="T1" fmla="*/ 128 h 1002"/>
                <a:gd name="T2" fmla="*/ 1172 w 1236"/>
                <a:gd name="T3" fmla="*/ 73 h 1002"/>
                <a:gd name="T4" fmla="*/ 1101 w 1236"/>
                <a:gd name="T5" fmla="*/ 47 h 1002"/>
                <a:gd name="T6" fmla="*/ 1018 w 1236"/>
                <a:gd name="T7" fmla="*/ 0 h 1002"/>
                <a:gd name="T8" fmla="*/ 978 w 1236"/>
                <a:gd name="T9" fmla="*/ 71 h 1002"/>
                <a:gd name="T10" fmla="*/ 1016 w 1236"/>
                <a:gd name="T11" fmla="*/ 111 h 1002"/>
                <a:gd name="T12" fmla="*/ 1058 w 1236"/>
                <a:gd name="T13" fmla="*/ 161 h 1002"/>
                <a:gd name="T14" fmla="*/ 1011 w 1236"/>
                <a:gd name="T15" fmla="*/ 189 h 1002"/>
                <a:gd name="T16" fmla="*/ 893 w 1236"/>
                <a:gd name="T17" fmla="*/ 220 h 1002"/>
                <a:gd name="T18" fmla="*/ 791 w 1236"/>
                <a:gd name="T19" fmla="*/ 246 h 1002"/>
                <a:gd name="T20" fmla="*/ 706 w 1236"/>
                <a:gd name="T21" fmla="*/ 260 h 1002"/>
                <a:gd name="T22" fmla="*/ 654 w 1236"/>
                <a:gd name="T23" fmla="*/ 321 h 1002"/>
                <a:gd name="T24" fmla="*/ 591 w 1236"/>
                <a:gd name="T25" fmla="*/ 312 h 1002"/>
                <a:gd name="T26" fmla="*/ 487 w 1236"/>
                <a:gd name="T27" fmla="*/ 312 h 1002"/>
                <a:gd name="T28" fmla="*/ 442 w 1236"/>
                <a:gd name="T29" fmla="*/ 357 h 1002"/>
                <a:gd name="T30" fmla="*/ 362 w 1236"/>
                <a:gd name="T31" fmla="*/ 406 h 1002"/>
                <a:gd name="T32" fmla="*/ 326 w 1236"/>
                <a:gd name="T33" fmla="*/ 387 h 1002"/>
                <a:gd name="T34" fmla="*/ 279 w 1236"/>
                <a:gd name="T35" fmla="*/ 432 h 1002"/>
                <a:gd name="T36" fmla="*/ 217 w 1236"/>
                <a:gd name="T37" fmla="*/ 446 h 1002"/>
                <a:gd name="T38" fmla="*/ 154 w 1236"/>
                <a:gd name="T39" fmla="*/ 489 h 1002"/>
                <a:gd name="T40" fmla="*/ 62 w 1236"/>
                <a:gd name="T41" fmla="*/ 532 h 1002"/>
                <a:gd name="T42" fmla="*/ 21 w 1236"/>
                <a:gd name="T43" fmla="*/ 607 h 1002"/>
                <a:gd name="T44" fmla="*/ 102 w 1236"/>
                <a:gd name="T45" fmla="*/ 628 h 1002"/>
                <a:gd name="T46" fmla="*/ 113 w 1236"/>
                <a:gd name="T47" fmla="*/ 668 h 1002"/>
                <a:gd name="T48" fmla="*/ 165 w 1236"/>
                <a:gd name="T49" fmla="*/ 673 h 1002"/>
                <a:gd name="T50" fmla="*/ 175 w 1236"/>
                <a:gd name="T51" fmla="*/ 718 h 1002"/>
                <a:gd name="T52" fmla="*/ 168 w 1236"/>
                <a:gd name="T53" fmla="*/ 763 h 1002"/>
                <a:gd name="T54" fmla="*/ 168 w 1236"/>
                <a:gd name="T55" fmla="*/ 813 h 1002"/>
                <a:gd name="T56" fmla="*/ 184 w 1236"/>
                <a:gd name="T57" fmla="*/ 846 h 1002"/>
                <a:gd name="T58" fmla="*/ 184 w 1236"/>
                <a:gd name="T59" fmla="*/ 900 h 1002"/>
                <a:gd name="T60" fmla="*/ 175 w 1236"/>
                <a:gd name="T61" fmla="*/ 916 h 1002"/>
                <a:gd name="T62" fmla="*/ 177 w 1236"/>
                <a:gd name="T63" fmla="*/ 933 h 1002"/>
                <a:gd name="T64" fmla="*/ 213 w 1236"/>
                <a:gd name="T65" fmla="*/ 968 h 1002"/>
                <a:gd name="T66" fmla="*/ 236 w 1236"/>
                <a:gd name="T67" fmla="*/ 985 h 1002"/>
                <a:gd name="T68" fmla="*/ 274 w 1236"/>
                <a:gd name="T69" fmla="*/ 983 h 1002"/>
                <a:gd name="T70" fmla="*/ 312 w 1236"/>
                <a:gd name="T71" fmla="*/ 961 h 1002"/>
                <a:gd name="T72" fmla="*/ 336 w 1236"/>
                <a:gd name="T73" fmla="*/ 921 h 1002"/>
                <a:gd name="T74" fmla="*/ 359 w 1236"/>
                <a:gd name="T75" fmla="*/ 902 h 1002"/>
                <a:gd name="T76" fmla="*/ 430 w 1236"/>
                <a:gd name="T77" fmla="*/ 888 h 1002"/>
                <a:gd name="T78" fmla="*/ 480 w 1236"/>
                <a:gd name="T79" fmla="*/ 872 h 1002"/>
                <a:gd name="T80" fmla="*/ 551 w 1236"/>
                <a:gd name="T81" fmla="*/ 857 h 1002"/>
                <a:gd name="T82" fmla="*/ 605 w 1236"/>
                <a:gd name="T83" fmla="*/ 857 h 1002"/>
                <a:gd name="T84" fmla="*/ 666 w 1236"/>
                <a:gd name="T85" fmla="*/ 827 h 1002"/>
                <a:gd name="T86" fmla="*/ 697 w 1236"/>
                <a:gd name="T87" fmla="*/ 810 h 1002"/>
                <a:gd name="T88" fmla="*/ 730 w 1236"/>
                <a:gd name="T89" fmla="*/ 777 h 1002"/>
                <a:gd name="T90" fmla="*/ 803 w 1236"/>
                <a:gd name="T91" fmla="*/ 798 h 1002"/>
                <a:gd name="T92" fmla="*/ 869 w 1236"/>
                <a:gd name="T93" fmla="*/ 808 h 1002"/>
                <a:gd name="T94" fmla="*/ 917 w 1236"/>
                <a:gd name="T95" fmla="*/ 794 h 1002"/>
                <a:gd name="T96" fmla="*/ 950 w 1236"/>
                <a:gd name="T97" fmla="*/ 796 h 1002"/>
                <a:gd name="T98" fmla="*/ 969 w 1236"/>
                <a:gd name="T99" fmla="*/ 772 h 1002"/>
                <a:gd name="T100" fmla="*/ 969 w 1236"/>
                <a:gd name="T101" fmla="*/ 723 h 1002"/>
                <a:gd name="T102" fmla="*/ 1006 w 1236"/>
                <a:gd name="T103" fmla="*/ 723 h 1002"/>
                <a:gd name="T104" fmla="*/ 1030 w 1236"/>
                <a:gd name="T105" fmla="*/ 692 h 1002"/>
                <a:gd name="T106" fmla="*/ 1058 w 1236"/>
                <a:gd name="T107" fmla="*/ 626 h 1002"/>
                <a:gd name="T108" fmla="*/ 1035 w 1236"/>
                <a:gd name="T109" fmla="*/ 602 h 1002"/>
                <a:gd name="T110" fmla="*/ 1025 w 1236"/>
                <a:gd name="T111" fmla="*/ 560 h 1002"/>
                <a:gd name="T112" fmla="*/ 999 w 1236"/>
                <a:gd name="T113" fmla="*/ 498 h 1002"/>
                <a:gd name="T114" fmla="*/ 999 w 1236"/>
                <a:gd name="T115" fmla="*/ 430 h 1002"/>
                <a:gd name="T116" fmla="*/ 1049 w 1236"/>
                <a:gd name="T117" fmla="*/ 376 h 1002"/>
                <a:gd name="T118" fmla="*/ 1084 w 1236"/>
                <a:gd name="T119" fmla="*/ 312 h 1002"/>
                <a:gd name="T120" fmla="*/ 1077 w 1236"/>
                <a:gd name="T121" fmla="*/ 288 h 1002"/>
                <a:gd name="T122" fmla="*/ 1129 w 1236"/>
                <a:gd name="T123" fmla="*/ 309 h 1002"/>
                <a:gd name="T124" fmla="*/ 1179 w 1236"/>
                <a:gd name="T125" fmla="*/ 274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6" h="1002">
                  <a:moveTo>
                    <a:pt x="1233" y="175"/>
                  </a:moveTo>
                  <a:lnTo>
                    <a:pt x="1228" y="172"/>
                  </a:lnTo>
                  <a:lnTo>
                    <a:pt x="1217" y="180"/>
                  </a:lnTo>
                  <a:lnTo>
                    <a:pt x="1212" y="177"/>
                  </a:lnTo>
                  <a:lnTo>
                    <a:pt x="1207" y="180"/>
                  </a:lnTo>
                  <a:lnTo>
                    <a:pt x="1198" y="180"/>
                  </a:lnTo>
                  <a:lnTo>
                    <a:pt x="1186" y="187"/>
                  </a:lnTo>
                  <a:lnTo>
                    <a:pt x="1181" y="184"/>
                  </a:lnTo>
                  <a:lnTo>
                    <a:pt x="1174" y="180"/>
                  </a:lnTo>
                  <a:lnTo>
                    <a:pt x="1172" y="172"/>
                  </a:lnTo>
                  <a:lnTo>
                    <a:pt x="1181" y="161"/>
                  </a:lnTo>
                  <a:lnTo>
                    <a:pt x="1191" y="151"/>
                  </a:lnTo>
                  <a:lnTo>
                    <a:pt x="1191" y="147"/>
                  </a:lnTo>
                  <a:lnTo>
                    <a:pt x="1200" y="132"/>
                  </a:lnTo>
                  <a:lnTo>
                    <a:pt x="1200" y="128"/>
                  </a:lnTo>
                  <a:lnTo>
                    <a:pt x="1203" y="125"/>
                  </a:lnTo>
                  <a:lnTo>
                    <a:pt x="1203" y="121"/>
                  </a:lnTo>
                  <a:lnTo>
                    <a:pt x="1207" y="116"/>
                  </a:lnTo>
                  <a:lnTo>
                    <a:pt x="1207" y="104"/>
                  </a:lnTo>
                  <a:lnTo>
                    <a:pt x="1205" y="104"/>
                  </a:lnTo>
                  <a:lnTo>
                    <a:pt x="1198" y="97"/>
                  </a:lnTo>
                  <a:lnTo>
                    <a:pt x="1195" y="90"/>
                  </a:lnTo>
                  <a:lnTo>
                    <a:pt x="1188" y="80"/>
                  </a:lnTo>
                  <a:lnTo>
                    <a:pt x="1186" y="78"/>
                  </a:lnTo>
                  <a:lnTo>
                    <a:pt x="1184" y="80"/>
                  </a:lnTo>
                  <a:lnTo>
                    <a:pt x="1167" y="80"/>
                  </a:lnTo>
                  <a:lnTo>
                    <a:pt x="1167" y="80"/>
                  </a:lnTo>
                  <a:lnTo>
                    <a:pt x="1167" y="78"/>
                  </a:lnTo>
                  <a:lnTo>
                    <a:pt x="1167" y="76"/>
                  </a:lnTo>
                  <a:lnTo>
                    <a:pt x="1172" y="73"/>
                  </a:lnTo>
                  <a:lnTo>
                    <a:pt x="1172" y="71"/>
                  </a:lnTo>
                  <a:lnTo>
                    <a:pt x="1167" y="66"/>
                  </a:lnTo>
                  <a:lnTo>
                    <a:pt x="1146" y="57"/>
                  </a:lnTo>
                  <a:lnTo>
                    <a:pt x="1148" y="47"/>
                  </a:lnTo>
                  <a:lnTo>
                    <a:pt x="1153" y="36"/>
                  </a:lnTo>
                  <a:lnTo>
                    <a:pt x="1151" y="28"/>
                  </a:lnTo>
                  <a:lnTo>
                    <a:pt x="1143" y="33"/>
                  </a:lnTo>
                  <a:lnTo>
                    <a:pt x="1143" y="43"/>
                  </a:lnTo>
                  <a:lnTo>
                    <a:pt x="1141" y="54"/>
                  </a:lnTo>
                  <a:lnTo>
                    <a:pt x="1129" y="52"/>
                  </a:lnTo>
                  <a:lnTo>
                    <a:pt x="1129" y="47"/>
                  </a:lnTo>
                  <a:lnTo>
                    <a:pt x="1129" y="45"/>
                  </a:lnTo>
                  <a:lnTo>
                    <a:pt x="1125" y="38"/>
                  </a:lnTo>
                  <a:lnTo>
                    <a:pt x="1117" y="38"/>
                  </a:lnTo>
                  <a:lnTo>
                    <a:pt x="1101" y="47"/>
                  </a:lnTo>
                  <a:lnTo>
                    <a:pt x="1101" y="47"/>
                  </a:lnTo>
                  <a:lnTo>
                    <a:pt x="1091" y="52"/>
                  </a:lnTo>
                  <a:lnTo>
                    <a:pt x="1087" y="52"/>
                  </a:lnTo>
                  <a:lnTo>
                    <a:pt x="1077" y="47"/>
                  </a:lnTo>
                  <a:lnTo>
                    <a:pt x="1073" y="43"/>
                  </a:lnTo>
                  <a:lnTo>
                    <a:pt x="1068" y="40"/>
                  </a:lnTo>
                  <a:lnTo>
                    <a:pt x="1068" y="28"/>
                  </a:lnTo>
                  <a:lnTo>
                    <a:pt x="1063" y="26"/>
                  </a:lnTo>
                  <a:lnTo>
                    <a:pt x="1058" y="19"/>
                  </a:lnTo>
                  <a:lnTo>
                    <a:pt x="1047" y="19"/>
                  </a:lnTo>
                  <a:lnTo>
                    <a:pt x="1044" y="21"/>
                  </a:lnTo>
                  <a:lnTo>
                    <a:pt x="1040" y="21"/>
                  </a:lnTo>
                  <a:lnTo>
                    <a:pt x="1035" y="10"/>
                  </a:lnTo>
                  <a:lnTo>
                    <a:pt x="1025" y="0"/>
                  </a:lnTo>
                  <a:lnTo>
                    <a:pt x="1018" y="0"/>
                  </a:lnTo>
                  <a:lnTo>
                    <a:pt x="1014" y="5"/>
                  </a:lnTo>
                  <a:lnTo>
                    <a:pt x="1006" y="17"/>
                  </a:lnTo>
                  <a:lnTo>
                    <a:pt x="997" y="14"/>
                  </a:lnTo>
                  <a:lnTo>
                    <a:pt x="997" y="19"/>
                  </a:lnTo>
                  <a:lnTo>
                    <a:pt x="1002" y="19"/>
                  </a:lnTo>
                  <a:lnTo>
                    <a:pt x="1004" y="26"/>
                  </a:lnTo>
                  <a:lnTo>
                    <a:pt x="1002" y="33"/>
                  </a:lnTo>
                  <a:lnTo>
                    <a:pt x="997" y="38"/>
                  </a:lnTo>
                  <a:lnTo>
                    <a:pt x="999" y="43"/>
                  </a:lnTo>
                  <a:lnTo>
                    <a:pt x="988" y="47"/>
                  </a:lnTo>
                  <a:lnTo>
                    <a:pt x="985" y="47"/>
                  </a:lnTo>
                  <a:lnTo>
                    <a:pt x="983" y="52"/>
                  </a:lnTo>
                  <a:lnTo>
                    <a:pt x="988" y="59"/>
                  </a:lnTo>
                  <a:lnTo>
                    <a:pt x="980" y="66"/>
                  </a:lnTo>
                  <a:lnTo>
                    <a:pt x="978" y="71"/>
                  </a:lnTo>
                  <a:lnTo>
                    <a:pt x="983" y="76"/>
                  </a:lnTo>
                  <a:lnTo>
                    <a:pt x="990" y="78"/>
                  </a:lnTo>
                  <a:lnTo>
                    <a:pt x="997" y="85"/>
                  </a:lnTo>
                  <a:lnTo>
                    <a:pt x="999" y="85"/>
                  </a:lnTo>
                  <a:lnTo>
                    <a:pt x="1004" y="85"/>
                  </a:lnTo>
                  <a:lnTo>
                    <a:pt x="1014" y="80"/>
                  </a:lnTo>
                  <a:lnTo>
                    <a:pt x="1021" y="80"/>
                  </a:lnTo>
                  <a:lnTo>
                    <a:pt x="1025" y="85"/>
                  </a:lnTo>
                  <a:lnTo>
                    <a:pt x="1023" y="90"/>
                  </a:lnTo>
                  <a:lnTo>
                    <a:pt x="1023" y="95"/>
                  </a:lnTo>
                  <a:lnTo>
                    <a:pt x="1018" y="95"/>
                  </a:lnTo>
                  <a:lnTo>
                    <a:pt x="1016" y="95"/>
                  </a:lnTo>
                  <a:lnTo>
                    <a:pt x="1004" y="102"/>
                  </a:lnTo>
                  <a:lnTo>
                    <a:pt x="1016" y="109"/>
                  </a:lnTo>
                  <a:lnTo>
                    <a:pt x="1016" y="111"/>
                  </a:lnTo>
                  <a:lnTo>
                    <a:pt x="1011" y="113"/>
                  </a:lnTo>
                  <a:lnTo>
                    <a:pt x="1018" y="123"/>
                  </a:lnTo>
                  <a:lnTo>
                    <a:pt x="1030" y="123"/>
                  </a:lnTo>
                  <a:lnTo>
                    <a:pt x="1035" y="128"/>
                  </a:lnTo>
                  <a:lnTo>
                    <a:pt x="1037" y="130"/>
                  </a:lnTo>
                  <a:lnTo>
                    <a:pt x="1042" y="135"/>
                  </a:lnTo>
                  <a:lnTo>
                    <a:pt x="1047" y="132"/>
                  </a:lnTo>
                  <a:lnTo>
                    <a:pt x="1047" y="137"/>
                  </a:lnTo>
                  <a:lnTo>
                    <a:pt x="1049" y="139"/>
                  </a:lnTo>
                  <a:lnTo>
                    <a:pt x="1058" y="137"/>
                  </a:lnTo>
                  <a:lnTo>
                    <a:pt x="1063" y="142"/>
                  </a:lnTo>
                  <a:lnTo>
                    <a:pt x="1068" y="147"/>
                  </a:lnTo>
                  <a:lnTo>
                    <a:pt x="1065" y="151"/>
                  </a:lnTo>
                  <a:lnTo>
                    <a:pt x="1065" y="158"/>
                  </a:lnTo>
                  <a:lnTo>
                    <a:pt x="1058" y="161"/>
                  </a:lnTo>
                  <a:lnTo>
                    <a:pt x="1061" y="161"/>
                  </a:lnTo>
                  <a:lnTo>
                    <a:pt x="1058" y="165"/>
                  </a:lnTo>
                  <a:lnTo>
                    <a:pt x="1056" y="163"/>
                  </a:lnTo>
                  <a:lnTo>
                    <a:pt x="1056" y="165"/>
                  </a:lnTo>
                  <a:lnTo>
                    <a:pt x="1054" y="165"/>
                  </a:lnTo>
                  <a:lnTo>
                    <a:pt x="1054" y="175"/>
                  </a:lnTo>
                  <a:lnTo>
                    <a:pt x="1054" y="184"/>
                  </a:lnTo>
                  <a:lnTo>
                    <a:pt x="1051" y="184"/>
                  </a:lnTo>
                  <a:lnTo>
                    <a:pt x="1044" y="184"/>
                  </a:lnTo>
                  <a:lnTo>
                    <a:pt x="1032" y="180"/>
                  </a:lnTo>
                  <a:lnTo>
                    <a:pt x="1030" y="182"/>
                  </a:lnTo>
                  <a:lnTo>
                    <a:pt x="1028" y="180"/>
                  </a:lnTo>
                  <a:lnTo>
                    <a:pt x="1028" y="184"/>
                  </a:lnTo>
                  <a:lnTo>
                    <a:pt x="1025" y="189"/>
                  </a:lnTo>
                  <a:lnTo>
                    <a:pt x="1011" y="189"/>
                  </a:lnTo>
                  <a:lnTo>
                    <a:pt x="1006" y="189"/>
                  </a:lnTo>
                  <a:lnTo>
                    <a:pt x="995" y="194"/>
                  </a:lnTo>
                  <a:lnTo>
                    <a:pt x="988" y="189"/>
                  </a:lnTo>
                  <a:lnTo>
                    <a:pt x="983" y="182"/>
                  </a:lnTo>
                  <a:lnTo>
                    <a:pt x="973" y="177"/>
                  </a:lnTo>
                  <a:lnTo>
                    <a:pt x="959" y="184"/>
                  </a:lnTo>
                  <a:lnTo>
                    <a:pt x="954" y="184"/>
                  </a:lnTo>
                  <a:lnTo>
                    <a:pt x="947" y="182"/>
                  </a:lnTo>
                  <a:lnTo>
                    <a:pt x="947" y="194"/>
                  </a:lnTo>
                  <a:lnTo>
                    <a:pt x="936" y="213"/>
                  </a:lnTo>
                  <a:lnTo>
                    <a:pt x="933" y="210"/>
                  </a:lnTo>
                  <a:lnTo>
                    <a:pt x="921" y="217"/>
                  </a:lnTo>
                  <a:lnTo>
                    <a:pt x="917" y="217"/>
                  </a:lnTo>
                  <a:lnTo>
                    <a:pt x="912" y="222"/>
                  </a:lnTo>
                  <a:lnTo>
                    <a:pt x="893" y="220"/>
                  </a:lnTo>
                  <a:lnTo>
                    <a:pt x="872" y="232"/>
                  </a:lnTo>
                  <a:lnTo>
                    <a:pt x="867" y="232"/>
                  </a:lnTo>
                  <a:lnTo>
                    <a:pt x="860" y="236"/>
                  </a:lnTo>
                  <a:lnTo>
                    <a:pt x="853" y="236"/>
                  </a:lnTo>
                  <a:lnTo>
                    <a:pt x="848" y="236"/>
                  </a:lnTo>
                  <a:lnTo>
                    <a:pt x="841" y="236"/>
                  </a:lnTo>
                  <a:lnTo>
                    <a:pt x="834" y="246"/>
                  </a:lnTo>
                  <a:lnTo>
                    <a:pt x="832" y="250"/>
                  </a:lnTo>
                  <a:lnTo>
                    <a:pt x="827" y="253"/>
                  </a:lnTo>
                  <a:lnTo>
                    <a:pt x="820" y="253"/>
                  </a:lnTo>
                  <a:lnTo>
                    <a:pt x="817" y="250"/>
                  </a:lnTo>
                  <a:lnTo>
                    <a:pt x="810" y="250"/>
                  </a:lnTo>
                  <a:lnTo>
                    <a:pt x="806" y="250"/>
                  </a:lnTo>
                  <a:lnTo>
                    <a:pt x="801" y="255"/>
                  </a:lnTo>
                  <a:lnTo>
                    <a:pt x="791" y="246"/>
                  </a:lnTo>
                  <a:lnTo>
                    <a:pt x="782" y="246"/>
                  </a:lnTo>
                  <a:lnTo>
                    <a:pt x="782" y="241"/>
                  </a:lnTo>
                  <a:lnTo>
                    <a:pt x="773" y="234"/>
                  </a:lnTo>
                  <a:lnTo>
                    <a:pt x="768" y="236"/>
                  </a:lnTo>
                  <a:lnTo>
                    <a:pt x="758" y="241"/>
                  </a:lnTo>
                  <a:lnTo>
                    <a:pt x="749" y="241"/>
                  </a:lnTo>
                  <a:lnTo>
                    <a:pt x="747" y="243"/>
                  </a:lnTo>
                  <a:lnTo>
                    <a:pt x="747" y="250"/>
                  </a:lnTo>
                  <a:lnTo>
                    <a:pt x="742" y="255"/>
                  </a:lnTo>
                  <a:lnTo>
                    <a:pt x="739" y="258"/>
                  </a:lnTo>
                  <a:lnTo>
                    <a:pt x="735" y="262"/>
                  </a:lnTo>
                  <a:lnTo>
                    <a:pt x="721" y="260"/>
                  </a:lnTo>
                  <a:lnTo>
                    <a:pt x="711" y="253"/>
                  </a:lnTo>
                  <a:lnTo>
                    <a:pt x="706" y="255"/>
                  </a:lnTo>
                  <a:lnTo>
                    <a:pt x="706" y="260"/>
                  </a:lnTo>
                  <a:lnTo>
                    <a:pt x="706" y="262"/>
                  </a:lnTo>
                  <a:lnTo>
                    <a:pt x="702" y="269"/>
                  </a:lnTo>
                  <a:lnTo>
                    <a:pt x="702" y="274"/>
                  </a:lnTo>
                  <a:lnTo>
                    <a:pt x="697" y="279"/>
                  </a:lnTo>
                  <a:lnTo>
                    <a:pt x="697" y="288"/>
                  </a:lnTo>
                  <a:lnTo>
                    <a:pt x="704" y="298"/>
                  </a:lnTo>
                  <a:lnTo>
                    <a:pt x="699" y="307"/>
                  </a:lnTo>
                  <a:lnTo>
                    <a:pt x="690" y="312"/>
                  </a:lnTo>
                  <a:lnTo>
                    <a:pt x="688" y="314"/>
                  </a:lnTo>
                  <a:lnTo>
                    <a:pt x="680" y="307"/>
                  </a:lnTo>
                  <a:lnTo>
                    <a:pt x="676" y="307"/>
                  </a:lnTo>
                  <a:lnTo>
                    <a:pt x="673" y="314"/>
                  </a:lnTo>
                  <a:lnTo>
                    <a:pt x="669" y="324"/>
                  </a:lnTo>
                  <a:lnTo>
                    <a:pt x="662" y="326"/>
                  </a:lnTo>
                  <a:lnTo>
                    <a:pt x="654" y="321"/>
                  </a:lnTo>
                  <a:lnTo>
                    <a:pt x="652" y="324"/>
                  </a:lnTo>
                  <a:lnTo>
                    <a:pt x="650" y="324"/>
                  </a:lnTo>
                  <a:lnTo>
                    <a:pt x="640" y="314"/>
                  </a:lnTo>
                  <a:lnTo>
                    <a:pt x="638" y="312"/>
                  </a:lnTo>
                  <a:lnTo>
                    <a:pt x="631" y="309"/>
                  </a:lnTo>
                  <a:lnTo>
                    <a:pt x="626" y="312"/>
                  </a:lnTo>
                  <a:lnTo>
                    <a:pt x="626" y="307"/>
                  </a:lnTo>
                  <a:lnTo>
                    <a:pt x="621" y="309"/>
                  </a:lnTo>
                  <a:lnTo>
                    <a:pt x="619" y="305"/>
                  </a:lnTo>
                  <a:lnTo>
                    <a:pt x="614" y="307"/>
                  </a:lnTo>
                  <a:lnTo>
                    <a:pt x="610" y="305"/>
                  </a:lnTo>
                  <a:lnTo>
                    <a:pt x="605" y="305"/>
                  </a:lnTo>
                  <a:lnTo>
                    <a:pt x="600" y="309"/>
                  </a:lnTo>
                  <a:lnTo>
                    <a:pt x="598" y="312"/>
                  </a:lnTo>
                  <a:lnTo>
                    <a:pt x="591" y="312"/>
                  </a:lnTo>
                  <a:lnTo>
                    <a:pt x="584" y="302"/>
                  </a:lnTo>
                  <a:lnTo>
                    <a:pt x="574" y="312"/>
                  </a:lnTo>
                  <a:lnTo>
                    <a:pt x="569" y="312"/>
                  </a:lnTo>
                  <a:lnTo>
                    <a:pt x="572" y="317"/>
                  </a:lnTo>
                  <a:lnTo>
                    <a:pt x="569" y="321"/>
                  </a:lnTo>
                  <a:lnTo>
                    <a:pt x="558" y="317"/>
                  </a:lnTo>
                  <a:lnTo>
                    <a:pt x="553" y="307"/>
                  </a:lnTo>
                  <a:lnTo>
                    <a:pt x="541" y="298"/>
                  </a:lnTo>
                  <a:lnTo>
                    <a:pt x="527" y="298"/>
                  </a:lnTo>
                  <a:lnTo>
                    <a:pt x="522" y="302"/>
                  </a:lnTo>
                  <a:lnTo>
                    <a:pt x="513" y="305"/>
                  </a:lnTo>
                  <a:lnTo>
                    <a:pt x="513" y="312"/>
                  </a:lnTo>
                  <a:lnTo>
                    <a:pt x="503" y="312"/>
                  </a:lnTo>
                  <a:lnTo>
                    <a:pt x="496" y="317"/>
                  </a:lnTo>
                  <a:lnTo>
                    <a:pt x="487" y="312"/>
                  </a:lnTo>
                  <a:lnTo>
                    <a:pt x="477" y="307"/>
                  </a:lnTo>
                  <a:lnTo>
                    <a:pt x="475" y="309"/>
                  </a:lnTo>
                  <a:lnTo>
                    <a:pt x="470" y="307"/>
                  </a:lnTo>
                  <a:lnTo>
                    <a:pt x="465" y="307"/>
                  </a:lnTo>
                  <a:lnTo>
                    <a:pt x="458" y="307"/>
                  </a:lnTo>
                  <a:lnTo>
                    <a:pt x="451" y="314"/>
                  </a:lnTo>
                  <a:lnTo>
                    <a:pt x="444" y="312"/>
                  </a:lnTo>
                  <a:lnTo>
                    <a:pt x="444" y="321"/>
                  </a:lnTo>
                  <a:lnTo>
                    <a:pt x="449" y="331"/>
                  </a:lnTo>
                  <a:lnTo>
                    <a:pt x="451" y="335"/>
                  </a:lnTo>
                  <a:lnTo>
                    <a:pt x="451" y="345"/>
                  </a:lnTo>
                  <a:lnTo>
                    <a:pt x="449" y="350"/>
                  </a:lnTo>
                  <a:lnTo>
                    <a:pt x="449" y="357"/>
                  </a:lnTo>
                  <a:lnTo>
                    <a:pt x="447" y="357"/>
                  </a:lnTo>
                  <a:lnTo>
                    <a:pt x="442" y="357"/>
                  </a:lnTo>
                  <a:lnTo>
                    <a:pt x="425" y="371"/>
                  </a:lnTo>
                  <a:lnTo>
                    <a:pt x="428" y="378"/>
                  </a:lnTo>
                  <a:lnTo>
                    <a:pt x="435" y="378"/>
                  </a:lnTo>
                  <a:lnTo>
                    <a:pt x="432" y="387"/>
                  </a:lnTo>
                  <a:lnTo>
                    <a:pt x="428" y="390"/>
                  </a:lnTo>
                  <a:lnTo>
                    <a:pt x="416" y="390"/>
                  </a:lnTo>
                  <a:lnTo>
                    <a:pt x="411" y="395"/>
                  </a:lnTo>
                  <a:lnTo>
                    <a:pt x="411" y="402"/>
                  </a:lnTo>
                  <a:lnTo>
                    <a:pt x="397" y="409"/>
                  </a:lnTo>
                  <a:lnTo>
                    <a:pt x="397" y="413"/>
                  </a:lnTo>
                  <a:lnTo>
                    <a:pt x="392" y="416"/>
                  </a:lnTo>
                  <a:lnTo>
                    <a:pt x="385" y="423"/>
                  </a:lnTo>
                  <a:lnTo>
                    <a:pt x="373" y="411"/>
                  </a:lnTo>
                  <a:lnTo>
                    <a:pt x="364" y="409"/>
                  </a:lnTo>
                  <a:lnTo>
                    <a:pt x="362" y="406"/>
                  </a:lnTo>
                  <a:lnTo>
                    <a:pt x="364" y="406"/>
                  </a:lnTo>
                  <a:lnTo>
                    <a:pt x="362" y="404"/>
                  </a:lnTo>
                  <a:lnTo>
                    <a:pt x="354" y="402"/>
                  </a:lnTo>
                  <a:lnTo>
                    <a:pt x="354" y="399"/>
                  </a:lnTo>
                  <a:lnTo>
                    <a:pt x="354" y="395"/>
                  </a:lnTo>
                  <a:lnTo>
                    <a:pt x="350" y="380"/>
                  </a:lnTo>
                  <a:lnTo>
                    <a:pt x="345" y="371"/>
                  </a:lnTo>
                  <a:lnTo>
                    <a:pt x="345" y="366"/>
                  </a:lnTo>
                  <a:lnTo>
                    <a:pt x="340" y="364"/>
                  </a:lnTo>
                  <a:lnTo>
                    <a:pt x="338" y="366"/>
                  </a:lnTo>
                  <a:lnTo>
                    <a:pt x="336" y="361"/>
                  </a:lnTo>
                  <a:lnTo>
                    <a:pt x="331" y="357"/>
                  </a:lnTo>
                  <a:lnTo>
                    <a:pt x="331" y="380"/>
                  </a:lnTo>
                  <a:lnTo>
                    <a:pt x="331" y="385"/>
                  </a:lnTo>
                  <a:lnTo>
                    <a:pt x="326" y="387"/>
                  </a:lnTo>
                  <a:lnTo>
                    <a:pt x="326" y="392"/>
                  </a:lnTo>
                  <a:lnTo>
                    <a:pt x="321" y="395"/>
                  </a:lnTo>
                  <a:lnTo>
                    <a:pt x="319" y="395"/>
                  </a:lnTo>
                  <a:lnTo>
                    <a:pt x="317" y="395"/>
                  </a:lnTo>
                  <a:lnTo>
                    <a:pt x="302" y="397"/>
                  </a:lnTo>
                  <a:lnTo>
                    <a:pt x="302" y="399"/>
                  </a:lnTo>
                  <a:lnTo>
                    <a:pt x="300" y="404"/>
                  </a:lnTo>
                  <a:lnTo>
                    <a:pt x="293" y="402"/>
                  </a:lnTo>
                  <a:lnTo>
                    <a:pt x="293" y="404"/>
                  </a:lnTo>
                  <a:lnTo>
                    <a:pt x="288" y="409"/>
                  </a:lnTo>
                  <a:lnTo>
                    <a:pt x="288" y="413"/>
                  </a:lnTo>
                  <a:lnTo>
                    <a:pt x="288" y="423"/>
                  </a:lnTo>
                  <a:lnTo>
                    <a:pt x="288" y="423"/>
                  </a:lnTo>
                  <a:lnTo>
                    <a:pt x="288" y="432"/>
                  </a:lnTo>
                  <a:lnTo>
                    <a:pt x="279" y="432"/>
                  </a:lnTo>
                  <a:lnTo>
                    <a:pt x="269" y="432"/>
                  </a:lnTo>
                  <a:lnTo>
                    <a:pt x="265" y="435"/>
                  </a:lnTo>
                  <a:lnTo>
                    <a:pt x="262" y="423"/>
                  </a:lnTo>
                  <a:lnTo>
                    <a:pt x="262" y="418"/>
                  </a:lnTo>
                  <a:lnTo>
                    <a:pt x="260" y="413"/>
                  </a:lnTo>
                  <a:lnTo>
                    <a:pt x="248" y="413"/>
                  </a:lnTo>
                  <a:lnTo>
                    <a:pt x="243" y="409"/>
                  </a:lnTo>
                  <a:lnTo>
                    <a:pt x="236" y="413"/>
                  </a:lnTo>
                  <a:lnTo>
                    <a:pt x="236" y="418"/>
                  </a:lnTo>
                  <a:lnTo>
                    <a:pt x="232" y="418"/>
                  </a:lnTo>
                  <a:lnTo>
                    <a:pt x="227" y="423"/>
                  </a:lnTo>
                  <a:lnTo>
                    <a:pt x="227" y="425"/>
                  </a:lnTo>
                  <a:lnTo>
                    <a:pt x="227" y="432"/>
                  </a:lnTo>
                  <a:lnTo>
                    <a:pt x="217" y="442"/>
                  </a:lnTo>
                  <a:lnTo>
                    <a:pt x="217" y="446"/>
                  </a:lnTo>
                  <a:lnTo>
                    <a:pt x="217" y="451"/>
                  </a:lnTo>
                  <a:lnTo>
                    <a:pt x="217" y="456"/>
                  </a:lnTo>
                  <a:lnTo>
                    <a:pt x="213" y="461"/>
                  </a:lnTo>
                  <a:lnTo>
                    <a:pt x="213" y="465"/>
                  </a:lnTo>
                  <a:lnTo>
                    <a:pt x="203" y="477"/>
                  </a:lnTo>
                  <a:lnTo>
                    <a:pt x="201" y="484"/>
                  </a:lnTo>
                  <a:lnTo>
                    <a:pt x="189" y="489"/>
                  </a:lnTo>
                  <a:lnTo>
                    <a:pt x="189" y="503"/>
                  </a:lnTo>
                  <a:lnTo>
                    <a:pt x="189" y="503"/>
                  </a:lnTo>
                  <a:lnTo>
                    <a:pt x="184" y="503"/>
                  </a:lnTo>
                  <a:lnTo>
                    <a:pt x="175" y="501"/>
                  </a:lnTo>
                  <a:lnTo>
                    <a:pt x="161" y="494"/>
                  </a:lnTo>
                  <a:lnTo>
                    <a:pt x="156" y="496"/>
                  </a:lnTo>
                  <a:lnTo>
                    <a:pt x="151" y="494"/>
                  </a:lnTo>
                  <a:lnTo>
                    <a:pt x="154" y="489"/>
                  </a:lnTo>
                  <a:lnTo>
                    <a:pt x="151" y="484"/>
                  </a:lnTo>
                  <a:lnTo>
                    <a:pt x="149" y="480"/>
                  </a:lnTo>
                  <a:lnTo>
                    <a:pt x="139" y="484"/>
                  </a:lnTo>
                  <a:lnTo>
                    <a:pt x="128" y="494"/>
                  </a:lnTo>
                  <a:lnTo>
                    <a:pt x="118" y="494"/>
                  </a:lnTo>
                  <a:lnTo>
                    <a:pt x="113" y="496"/>
                  </a:lnTo>
                  <a:lnTo>
                    <a:pt x="95" y="491"/>
                  </a:lnTo>
                  <a:lnTo>
                    <a:pt x="92" y="487"/>
                  </a:lnTo>
                  <a:lnTo>
                    <a:pt x="90" y="480"/>
                  </a:lnTo>
                  <a:lnTo>
                    <a:pt x="85" y="480"/>
                  </a:lnTo>
                  <a:lnTo>
                    <a:pt x="78" y="480"/>
                  </a:lnTo>
                  <a:lnTo>
                    <a:pt x="78" y="489"/>
                  </a:lnTo>
                  <a:lnTo>
                    <a:pt x="69" y="503"/>
                  </a:lnTo>
                  <a:lnTo>
                    <a:pt x="64" y="522"/>
                  </a:lnTo>
                  <a:lnTo>
                    <a:pt x="62" y="532"/>
                  </a:lnTo>
                  <a:lnTo>
                    <a:pt x="64" y="541"/>
                  </a:lnTo>
                  <a:lnTo>
                    <a:pt x="59" y="550"/>
                  </a:lnTo>
                  <a:lnTo>
                    <a:pt x="45" y="560"/>
                  </a:lnTo>
                  <a:lnTo>
                    <a:pt x="40" y="565"/>
                  </a:lnTo>
                  <a:lnTo>
                    <a:pt x="36" y="574"/>
                  </a:lnTo>
                  <a:lnTo>
                    <a:pt x="31" y="574"/>
                  </a:lnTo>
                  <a:lnTo>
                    <a:pt x="17" y="579"/>
                  </a:lnTo>
                  <a:lnTo>
                    <a:pt x="7" y="579"/>
                  </a:lnTo>
                  <a:lnTo>
                    <a:pt x="2" y="579"/>
                  </a:lnTo>
                  <a:lnTo>
                    <a:pt x="0" y="583"/>
                  </a:lnTo>
                  <a:lnTo>
                    <a:pt x="5" y="586"/>
                  </a:lnTo>
                  <a:lnTo>
                    <a:pt x="5" y="588"/>
                  </a:lnTo>
                  <a:lnTo>
                    <a:pt x="17" y="593"/>
                  </a:lnTo>
                  <a:lnTo>
                    <a:pt x="19" y="600"/>
                  </a:lnTo>
                  <a:lnTo>
                    <a:pt x="21" y="607"/>
                  </a:lnTo>
                  <a:lnTo>
                    <a:pt x="31" y="605"/>
                  </a:lnTo>
                  <a:lnTo>
                    <a:pt x="33" y="607"/>
                  </a:lnTo>
                  <a:lnTo>
                    <a:pt x="36" y="607"/>
                  </a:lnTo>
                  <a:lnTo>
                    <a:pt x="36" y="609"/>
                  </a:lnTo>
                  <a:lnTo>
                    <a:pt x="36" y="612"/>
                  </a:lnTo>
                  <a:lnTo>
                    <a:pt x="45" y="607"/>
                  </a:lnTo>
                  <a:lnTo>
                    <a:pt x="54" y="605"/>
                  </a:lnTo>
                  <a:lnTo>
                    <a:pt x="54" y="612"/>
                  </a:lnTo>
                  <a:lnTo>
                    <a:pt x="69" y="621"/>
                  </a:lnTo>
                  <a:lnTo>
                    <a:pt x="69" y="617"/>
                  </a:lnTo>
                  <a:lnTo>
                    <a:pt x="85" y="621"/>
                  </a:lnTo>
                  <a:lnTo>
                    <a:pt x="85" y="617"/>
                  </a:lnTo>
                  <a:lnTo>
                    <a:pt x="92" y="628"/>
                  </a:lnTo>
                  <a:lnTo>
                    <a:pt x="99" y="631"/>
                  </a:lnTo>
                  <a:lnTo>
                    <a:pt x="102" y="628"/>
                  </a:lnTo>
                  <a:lnTo>
                    <a:pt x="104" y="631"/>
                  </a:lnTo>
                  <a:lnTo>
                    <a:pt x="109" y="643"/>
                  </a:lnTo>
                  <a:lnTo>
                    <a:pt x="109" y="645"/>
                  </a:lnTo>
                  <a:lnTo>
                    <a:pt x="104" y="645"/>
                  </a:lnTo>
                  <a:lnTo>
                    <a:pt x="99" y="654"/>
                  </a:lnTo>
                  <a:lnTo>
                    <a:pt x="95" y="654"/>
                  </a:lnTo>
                  <a:lnTo>
                    <a:pt x="95" y="659"/>
                  </a:lnTo>
                  <a:lnTo>
                    <a:pt x="95" y="659"/>
                  </a:lnTo>
                  <a:lnTo>
                    <a:pt x="99" y="659"/>
                  </a:lnTo>
                  <a:lnTo>
                    <a:pt x="102" y="664"/>
                  </a:lnTo>
                  <a:lnTo>
                    <a:pt x="106" y="664"/>
                  </a:lnTo>
                  <a:lnTo>
                    <a:pt x="109" y="664"/>
                  </a:lnTo>
                  <a:lnTo>
                    <a:pt x="106" y="666"/>
                  </a:lnTo>
                  <a:lnTo>
                    <a:pt x="111" y="668"/>
                  </a:lnTo>
                  <a:lnTo>
                    <a:pt x="113" y="668"/>
                  </a:lnTo>
                  <a:lnTo>
                    <a:pt x="116" y="668"/>
                  </a:lnTo>
                  <a:lnTo>
                    <a:pt x="113" y="664"/>
                  </a:lnTo>
                  <a:lnTo>
                    <a:pt x="116" y="664"/>
                  </a:lnTo>
                  <a:lnTo>
                    <a:pt x="123" y="659"/>
                  </a:lnTo>
                  <a:lnTo>
                    <a:pt x="128" y="661"/>
                  </a:lnTo>
                  <a:lnTo>
                    <a:pt x="135" y="664"/>
                  </a:lnTo>
                  <a:lnTo>
                    <a:pt x="137" y="668"/>
                  </a:lnTo>
                  <a:lnTo>
                    <a:pt x="137" y="668"/>
                  </a:lnTo>
                  <a:lnTo>
                    <a:pt x="139" y="668"/>
                  </a:lnTo>
                  <a:lnTo>
                    <a:pt x="144" y="668"/>
                  </a:lnTo>
                  <a:lnTo>
                    <a:pt x="147" y="671"/>
                  </a:lnTo>
                  <a:lnTo>
                    <a:pt x="156" y="671"/>
                  </a:lnTo>
                  <a:lnTo>
                    <a:pt x="156" y="676"/>
                  </a:lnTo>
                  <a:lnTo>
                    <a:pt x="161" y="671"/>
                  </a:lnTo>
                  <a:lnTo>
                    <a:pt x="165" y="673"/>
                  </a:lnTo>
                  <a:lnTo>
                    <a:pt x="170" y="668"/>
                  </a:lnTo>
                  <a:lnTo>
                    <a:pt x="175" y="666"/>
                  </a:lnTo>
                  <a:lnTo>
                    <a:pt x="175" y="668"/>
                  </a:lnTo>
                  <a:lnTo>
                    <a:pt x="173" y="673"/>
                  </a:lnTo>
                  <a:lnTo>
                    <a:pt x="182" y="678"/>
                  </a:lnTo>
                  <a:lnTo>
                    <a:pt x="184" y="692"/>
                  </a:lnTo>
                  <a:lnTo>
                    <a:pt x="189" y="697"/>
                  </a:lnTo>
                  <a:lnTo>
                    <a:pt x="187" y="699"/>
                  </a:lnTo>
                  <a:lnTo>
                    <a:pt x="189" y="706"/>
                  </a:lnTo>
                  <a:lnTo>
                    <a:pt x="187" y="709"/>
                  </a:lnTo>
                  <a:lnTo>
                    <a:pt x="187" y="711"/>
                  </a:lnTo>
                  <a:lnTo>
                    <a:pt x="182" y="713"/>
                  </a:lnTo>
                  <a:lnTo>
                    <a:pt x="180" y="716"/>
                  </a:lnTo>
                  <a:lnTo>
                    <a:pt x="180" y="716"/>
                  </a:lnTo>
                  <a:lnTo>
                    <a:pt x="175" y="718"/>
                  </a:lnTo>
                  <a:lnTo>
                    <a:pt x="175" y="720"/>
                  </a:lnTo>
                  <a:lnTo>
                    <a:pt x="177" y="725"/>
                  </a:lnTo>
                  <a:lnTo>
                    <a:pt x="175" y="728"/>
                  </a:lnTo>
                  <a:lnTo>
                    <a:pt x="180" y="728"/>
                  </a:lnTo>
                  <a:lnTo>
                    <a:pt x="177" y="732"/>
                  </a:lnTo>
                  <a:lnTo>
                    <a:pt x="182" y="735"/>
                  </a:lnTo>
                  <a:lnTo>
                    <a:pt x="180" y="742"/>
                  </a:lnTo>
                  <a:lnTo>
                    <a:pt x="180" y="742"/>
                  </a:lnTo>
                  <a:lnTo>
                    <a:pt x="175" y="742"/>
                  </a:lnTo>
                  <a:lnTo>
                    <a:pt x="175" y="746"/>
                  </a:lnTo>
                  <a:lnTo>
                    <a:pt x="175" y="746"/>
                  </a:lnTo>
                  <a:lnTo>
                    <a:pt x="173" y="751"/>
                  </a:lnTo>
                  <a:lnTo>
                    <a:pt x="170" y="751"/>
                  </a:lnTo>
                  <a:lnTo>
                    <a:pt x="170" y="754"/>
                  </a:lnTo>
                  <a:lnTo>
                    <a:pt x="168" y="763"/>
                  </a:lnTo>
                  <a:lnTo>
                    <a:pt x="165" y="763"/>
                  </a:lnTo>
                  <a:lnTo>
                    <a:pt x="165" y="765"/>
                  </a:lnTo>
                  <a:lnTo>
                    <a:pt x="168" y="765"/>
                  </a:lnTo>
                  <a:lnTo>
                    <a:pt x="177" y="768"/>
                  </a:lnTo>
                  <a:lnTo>
                    <a:pt x="175" y="772"/>
                  </a:lnTo>
                  <a:lnTo>
                    <a:pt x="173" y="777"/>
                  </a:lnTo>
                  <a:lnTo>
                    <a:pt x="175" y="779"/>
                  </a:lnTo>
                  <a:lnTo>
                    <a:pt x="175" y="789"/>
                  </a:lnTo>
                  <a:lnTo>
                    <a:pt x="175" y="796"/>
                  </a:lnTo>
                  <a:lnTo>
                    <a:pt x="173" y="798"/>
                  </a:lnTo>
                  <a:lnTo>
                    <a:pt x="168" y="798"/>
                  </a:lnTo>
                  <a:lnTo>
                    <a:pt x="165" y="801"/>
                  </a:lnTo>
                  <a:lnTo>
                    <a:pt x="165" y="803"/>
                  </a:lnTo>
                  <a:lnTo>
                    <a:pt x="165" y="803"/>
                  </a:lnTo>
                  <a:lnTo>
                    <a:pt x="168" y="813"/>
                  </a:lnTo>
                  <a:lnTo>
                    <a:pt x="170" y="815"/>
                  </a:lnTo>
                  <a:lnTo>
                    <a:pt x="177" y="813"/>
                  </a:lnTo>
                  <a:lnTo>
                    <a:pt x="180" y="813"/>
                  </a:lnTo>
                  <a:lnTo>
                    <a:pt x="180" y="817"/>
                  </a:lnTo>
                  <a:lnTo>
                    <a:pt x="184" y="820"/>
                  </a:lnTo>
                  <a:lnTo>
                    <a:pt x="184" y="822"/>
                  </a:lnTo>
                  <a:lnTo>
                    <a:pt x="180" y="822"/>
                  </a:lnTo>
                  <a:lnTo>
                    <a:pt x="182" y="827"/>
                  </a:lnTo>
                  <a:lnTo>
                    <a:pt x="180" y="827"/>
                  </a:lnTo>
                  <a:lnTo>
                    <a:pt x="180" y="829"/>
                  </a:lnTo>
                  <a:lnTo>
                    <a:pt x="180" y="836"/>
                  </a:lnTo>
                  <a:lnTo>
                    <a:pt x="173" y="836"/>
                  </a:lnTo>
                  <a:lnTo>
                    <a:pt x="173" y="841"/>
                  </a:lnTo>
                  <a:lnTo>
                    <a:pt x="180" y="846"/>
                  </a:lnTo>
                  <a:lnTo>
                    <a:pt x="184" y="846"/>
                  </a:lnTo>
                  <a:lnTo>
                    <a:pt x="184" y="846"/>
                  </a:lnTo>
                  <a:lnTo>
                    <a:pt x="180" y="850"/>
                  </a:lnTo>
                  <a:lnTo>
                    <a:pt x="182" y="853"/>
                  </a:lnTo>
                  <a:lnTo>
                    <a:pt x="184" y="853"/>
                  </a:lnTo>
                  <a:lnTo>
                    <a:pt x="189" y="860"/>
                  </a:lnTo>
                  <a:lnTo>
                    <a:pt x="187" y="865"/>
                  </a:lnTo>
                  <a:lnTo>
                    <a:pt x="187" y="865"/>
                  </a:lnTo>
                  <a:lnTo>
                    <a:pt x="191" y="869"/>
                  </a:lnTo>
                  <a:lnTo>
                    <a:pt x="191" y="879"/>
                  </a:lnTo>
                  <a:lnTo>
                    <a:pt x="194" y="879"/>
                  </a:lnTo>
                  <a:lnTo>
                    <a:pt x="191" y="886"/>
                  </a:lnTo>
                  <a:lnTo>
                    <a:pt x="189" y="888"/>
                  </a:lnTo>
                  <a:lnTo>
                    <a:pt x="199" y="891"/>
                  </a:lnTo>
                  <a:lnTo>
                    <a:pt x="194" y="902"/>
                  </a:lnTo>
                  <a:lnTo>
                    <a:pt x="184" y="900"/>
                  </a:lnTo>
                  <a:lnTo>
                    <a:pt x="180" y="902"/>
                  </a:lnTo>
                  <a:lnTo>
                    <a:pt x="182" y="902"/>
                  </a:lnTo>
                  <a:lnTo>
                    <a:pt x="180" y="907"/>
                  </a:lnTo>
                  <a:lnTo>
                    <a:pt x="189" y="912"/>
                  </a:lnTo>
                  <a:lnTo>
                    <a:pt x="189" y="914"/>
                  </a:lnTo>
                  <a:lnTo>
                    <a:pt x="187" y="914"/>
                  </a:lnTo>
                  <a:lnTo>
                    <a:pt x="191" y="916"/>
                  </a:lnTo>
                  <a:lnTo>
                    <a:pt x="189" y="919"/>
                  </a:lnTo>
                  <a:lnTo>
                    <a:pt x="189" y="926"/>
                  </a:lnTo>
                  <a:lnTo>
                    <a:pt x="187" y="926"/>
                  </a:lnTo>
                  <a:lnTo>
                    <a:pt x="180" y="919"/>
                  </a:lnTo>
                  <a:lnTo>
                    <a:pt x="182" y="916"/>
                  </a:lnTo>
                  <a:lnTo>
                    <a:pt x="180" y="916"/>
                  </a:lnTo>
                  <a:lnTo>
                    <a:pt x="177" y="916"/>
                  </a:lnTo>
                  <a:lnTo>
                    <a:pt x="175" y="916"/>
                  </a:lnTo>
                  <a:lnTo>
                    <a:pt x="175" y="916"/>
                  </a:lnTo>
                  <a:lnTo>
                    <a:pt x="168" y="912"/>
                  </a:lnTo>
                  <a:lnTo>
                    <a:pt x="165" y="916"/>
                  </a:lnTo>
                  <a:lnTo>
                    <a:pt x="165" y="914"/>
                  </a:lnTo>
                  <a:lnTo>
                    <a:pt x="158" y="916"/>
                  </a:lnTo>
                  <a:lnTo>
                    <a:pt x="156" y="919"/>
                  </a:lnTo>
                  <a:lnTo>
                    <a:pt x="161" y="921"/>
                  </a:lnTo>
                  <a:lnTo>
                    <a:pt x="158" y="924"/>
                  </a:lnTo>
                  <a:lnTo>
                    <a:pt x="151" y="924"/>
                  </a:lnTo>
                  <a:lnTo>
                    <a:pt x="154" y="926"/>
                  </a:lnTo>
                  <a:lnTo>
                    <a:pt x="156" y="926"/>
                  </a:lnTo>
                  <a:lnTo>
                    <a:pt x="161" y="935"/>
                  </a:lnTo>
                  <a:lnTo>
                    <a:pt x="165" y="931"/>
                  </a:lnTo>
                  <a:lnTo>
                    <a:pt x="170" y="935"/>
                  </a:lnTo>
                  <a:lnTo>
                    <a:pt x="177" y="933"/>
                  </a:lnTo>
                  <a:lnTo>
                    <a:pt x="182" y="935"/>
                  </a:lnTo>
                  <a:lnTo>
                    <a:pt x="184" y="940"/>
                  </a:lnTo>
                  <a:lnTo>
                    <a:pt x="184" y="942"/>
                  </a:lnTo>
                  <a:lnTo>
                    <a:pt x="189" y="947"/>
                  </a:lnTo>
                  <a:lnTo>
                    <a:pt x="184" y="950"/>
                  </a:lnTo>
                  <a:lnTo>
                    <a:pt x="184" y="950"/>
                  </a:lnTo>
                  <a:lnTo>
                    <a:pt x="191" y="950"/>
                  </a:lnTo>
                  <a:lnTo>
                    <a:pt x="194" y="952"/>
                  </a:lnTo>
                  <a:lnTo>
                    <a:pt x="194" y="964"/>
                  </a:lnTo>
                  <a:lnTo>
                    <a:pt x="191" y="968"/>
                  </a:lnTo>
                  <a:lnTo>
                    <a:pt x="194" y="968"/>
                  </a:lnTo>
                  <a:lnTo>
                    <a:pt x="199" y="968"/>
                  </a:lnTo>
                  <a:lnTo>
                    <a:pt x="210" y="971"/>
                  </a:lnTo>
                  <a:lnTo>
                    <a:pt x="210" y="968"/>
                  </a:lnTo>
                  <a:lnTo>
                    <a:pt x="213" y="968"/>
                  </a:lnTo>
                  <a:lnTo>
                    <a:pt x="213" y="978"/>
                  </a:lnTo>
                  <a:lnTo>
                    <a:pt x="208" y="985"/>
                  </a:lnTo>
                  <a:lnTo>
                    <a:pt x="215" y="987"/>
                  </a:lnTo>
                  <a:lnTo>
                    <a:pt x="217" y="983"/>
                  </a:lnTo>
                  <a:lnTo>
                    <a:pt x="222" y="983"/>
                  </a:lnTo>
                  <a:lnTo>
                    <a:pt x="222" y="978"/>
                  </a:lnTo>
                  <a:lnTo>
                    <a:pt x="225" y="973"/>
                  </a:lnTo>
                  <a:lnTo>
                    <a:pt x="227" y="973"/>
                  </a:lnTo>
                  <a:lnTo>
                    <a:pt x="232" y="971"/>
                  </a:lnTo>
                  <a:lnTo>
                    <a:pt x="234" y="973"/>
                  </a:lnTo>
                  <a:lnTo>
                    <a:pt x="232" y="973"/>
                  </a:lnTo>
                  <a:lnTo>
                    <a:pt x="229" y="976"/>
                  </a:lnTo>
                  <a:lnTo>
                    <a:pt x="234" y="978"/>
                  </a:lnTo>
                  <a:lnTo>
                    <a:pt x="232" y="985"/>
                  </a:lnTo>
                  <a:lnTo>
                    <a:pt x="236" y="985"/>
                  </a:lnTo>
                  <a:lnTo>
                    <a:pt x="236" y="987"/>
                  </a:lnTo>
                  <a:lnTo>
                    <a:pt x="241" y="987"/>
                  </a:lnTo>
                  <a:lnTo>
                    <a:pt x="239" y="999"/>
                  </a:lnTo>
                  <a:lnTo>
                    <a:pt x="243" y="1002"/>
                  </a:lnTo>
                  <a:lnTo>
                    <a:pt x="250" y="999"/>
                  </a:lnTo>
                  <a:lnTo>
                    <a:pt x="253" y="999"/>
                  </a:lnTo>
                  <a:lnTo>
                    <a:pt x="255" y="1002"/>
                  </a:lnTo>
                  <a:lnTo>
                    <a:pt x="255" y="999"/>
                  </a:lnTo>
                  <a:lnTo>
                    <a:pt x="262" y="997"/>
                  </a:lnTo>
                  <a:lnTo>
                    <a:pt x="265" y="992"/>
                  </a:lnTo>
                  <a:lnTo>
                    <a:pt x="265" y="992"/>
                  </a:lnTo>
                  <a:lnTo>
                    <a:pt x="267" y="987"/>
                  </a:lnTo>
                  <a:lnTo>
                    <a:pt x="265" y="983"/>
                  </a:lnTo>
                  <a:lnTo>
                    <a:pt x="269" y="980"/>
                  </a:lnTo>
                  <a:lnTo>
                    <a:pt x="274" y="983"/>
                  </a:lnTo>
                  <a:lnTo>
                    <a:pt x="276" y="978"/>
                  </a:lnTo>
                  <a:lnTo>
                    <a:pt x="279" y="978"/>
                  </a:lnTo>
                  <a:lnTo>
                    <a:pt x="281" y="973"/>
                  </a:lnTo>
                  <a:lnTo>
                    <a:pt x="291" y="973"/>
                  </a:lnTo>
                  <a:lnTo>
                    <a:pt x="291" y="973"/>
                  </a:lnTo>
                  <a:lnTo>
                    <a:pt x="291" y="976"/>
                  </a:lnTo>
                  <a:lnTo>
                    <a:pt x="300" y="980"/>
                  </a:lnTo>
                  <a:lnTo>
                    <a:pt x="305" y="980"/>
                  </a:lnTo>
                  <a:lnTo>
                    <a:pt x="307" y="976"/>
                  </a:lnTo>
                  <a:lnTo>
                    <a:pt x="305" y="973"/>
                  </a:lnTo>
                  <a:lnTo>
                    <a:pt x="307" y="971"/>
                  </a:lnTo>
                  <a:lnTo>
                    <a:pt x="307" y="973"/>
                  </a:lnTo>
                  <a:lnTo>
                    <a:pt x="312" y="973"/>
                  </a:lnTo>
                  <a:lnTo>
                    <a:pt x="312" y="964"/>
                  </a:lnTo>
                  <a:lnTo>
                    <a:pt x="312" y="961"/>
                  </a:lnTo>
                  <a:lnTo>
                    <a:pt x="314" y="952"/>
                  </a:lnTo>
                  <a:lnTo>
                    <a:pt x="314" y="954"/>
                  </a:lnTo>
                  <a:lnTo>
                    <a:pt x="317" y="954"/>
                  </a:lnTo>
                  <a:lnTo>
                    <a:pt x="317" y="959"/>
                  </a:lnTo>
                  <a:lnTo>
                    <a:pt x="321" y="959"/>
                  </a:lnTo>
                  <a:lnTo>
                    <a:pt x="326" y="961"/>
                  </a:lnTo>
                  <a:lnTo>
                    <a:pt x="328" y="957"/>
                  </a:lnTo>
                  <a:lnTo>
                    <a:pt x="328" y="950"/>
                  </a:lnTo>
                  <a:lnTo>
                    <a:pt x="328" y="945"/>
                  </a:lnTo>
                  <a:lnTo>
                    <a:pt x="324" y="940"/>
                  </a:lnTo>
                  <a:lnTo>
                    <a:pt x="324" y="940"/>
                  </a:lnTo>
                  <a:lnTo>
                    <a:pt x="333" y="940"/>
                  </a:lnTo>
                  <a:lnTo>
                    <a:pt x="336" y="935"/>
                  </a:lnTo>
                  <a:lnTo>
                    <a:pt x="331" y="926"/>
                  </a:lnTo>
                  <a:lnTo>
                    <a:pt x="336" y="921"/>
                  </a:lnTo>
                  <a:lnTo>
                    <a:pt x="333" y="914"/>
                  </a:lnTo>
                  <a:lnTo>
                    <a:pt x="336" y="919"/>
                  </a:lnTo>
                  <a:lnTo>
                    <a:pt x="336" y="916"/>
                  </a:lnTo>
                  <a:lnTo>
                    <a:pt x="345" y="916"/>
                  </a:lnTo>
                  <a:lnTo>
                    <a:pt x="347" y="916"/>
                  </a:lnTo>
                  <a:lnTo>
                    <a:pt x="347" y="914"/>
                  </a:lnTo>
                  <a:lnTo>
                    <a:pt x="350" y="914"/>
                  </a:lnTo>
                  <a:lnTo>
                    <a:pt x="350" y="914"/>
                  </a:lnTo>
                  <a:lnTo>
                    <a:pt x="350" y="912"/>
                  </a:lnTo>
                  <a:lnTo>
                    <a:pt x="354" y="912"/>
                  </a:lnTo>
                  <a:lnTo>
                    <a:pt x="354" y="909"/>
                  </a:lnTo>
                  <a:lnTo>
                    <a:pt x="354" y="902"/>
                  </a:lnTo>
                  <a:lnTo>
                    <a:pt x="354" y="902"/>
                  </a:lnTo>
                  <a:lnTo>
                    <a:pt x="359" y="905"/>
                  </a:lnTo>
                  <a:lnTo>
                    <a:pt x="359" y="902"/>
                  </a:lnTo>
                  <a:lnTo>
                    <a:pt x="366" y="902"/>
                  </a:lnTo>
                  <a:lnTo>
                    <a:pt x="369" y="895"/>
                  </a:lnTo>
                  <a:lnTo>
                    <a:pt x="378" y="893"/>
                  </a:lnTo>
                  <a:lnTo>
                    <a:pt x="380" y="893"/>
                  </a:lnTo>
                  <a:lnTo>
                    <a:pt x="380" y="893"/>
                  </a:lnTo>
                  <a:lnTo>
                    <a:pt x="383" y="891"/>
                  </a:lnTo>
                  <a:lnTo>
                    <a:pt x="383" y="891"/>
                  </a:lnTo>
                  <a:lnTo>
                    <a:pt x="390" y="902"/>
                  </a:lnTo>
                  <a:lnTo>
                    <a:pt x="392" y="902"/>
                  </a:lnTo>
                  <a:lnTo>
                    <a:pt x="397" y="902"/>
                  </a:lnTo>
                  <a:lnTo>
                    <a:pt x="404" y="902"/>
                  </a:lnTo>
                  <a:lnTo>
                    <a:pt x="411" y="895"/>
                  </a:lnTo>
                  <a:lnTo>
                    <a:pt x="416" y="898"/>
                  </a:lnTo>
                  <a:lnTo>
                    <a:pt x="416" y="895"/>
                  </a:lnTo>
                  <a:lnTo>
                    <a:pt x="430" y="888"/>
                  </a:lnTo>
                  <a:lnTo>
                    <a:pt x="428" y="881"/>
                  </a:lnTo>
                  <a:lnTo>
                    <a:pt x="435" y="883"/>
                  </a:lnTo>
                  <a:lnTo>
                    <a:pt x="439" y="883"/>
                  </a:lnTo>
                  <a:lnTo>
                    <a:pt x="444" y="874"/>
                  </a:lnTo>
                  <a:lnTo>
                    <a:pt x="442" y="874"/>
                  </a:lnTo>
                  <a:lnTo>
                    <a:pt x="444" y="872"/>
                  </a:lnTo>
                  <a:lnTo>
                    <a:pt x="444" y="874"/>
                  </a:lnTo>
                  <a:lnTo>
                    <a:pt x="449" y="874"/>
                  </a:lnTo>
                  <a:lnTo>
                    <a:pt x="454" y="869"/>
                  </a:lnTo>
                  <a:lnTo>
                    <a:pt x="468" y="855"/>
                  </a:lnTo>
                  <a:lnTo>
                    <a:pt x="470" y="857"/>
                  </a:lnTo>
                  <a:lnTo>
                    <a:pt x="468" y="860"/>
                  </a:lnTo>
                  <a:lnTo>
                    <a:pt x="465" y="872"/>
                  </a:lnTo>
                  <a:lnTo>
                    <a:pt x="475" y="869"/>
                  </a:lnTo>
                  <a:lnTo>
                    <a:pt x="480" y="872"/>
                  </a:lnTo>
                  <a:lnTo>
                    <a:pt x="484" y="876"/>
                  </a:lnTo>
                  <a:lnTo>
                    <a:pt x="487" y="876"/>
                  </a:lnTo>
                  <a:lnTo>
                    <a:pt x="499" y="874"/>
                  </a:lnTo>
                  <a:lnTo>
                    <a:pt x="515" y="876"/>
                  </a:lnTo>
                  <a:lnTo>
                    <a:pt x="520" y="879"/>
                  </a:lnTo>
                  <a:lnTo>
                    <a:pt x="522" y="874"/>
                  </a:lnTo>
                  <a:lnTo>
                    <a:pt x="525" y="867"/>
                  </a:lnTo>
                  <a:lnTo>
                    <a:pt x="527" y="869"/>
                  </a:lnTo>
                  <a:lnTo>
                    <a:pt x="532" y="862"/>
                  </a:lnTo>
                  <a:lnTo>
                    <a:pt x="532" y="865"/>
                  </a:lnTo>
                  <a:lnTo>
                    <a:pt x="532" y="872"/>
                  </a:lnTo>
                  <a:lnTo>
                    <a:pt x="534" y="872"/>
                  </a:lnTo>
                  <a:lnTo>
                    <a:pt x="536" y="867"/>
                  </a:lnTo>
                  <a:lnTo>
                    <a:pt x="541" y="867"/>
                  </a:lnTo>
                  <a:lnTo>
                    <a:pt x="551" y="857"/>
                  </a:lnTo>
                  <a:lnTo>
                    <a:pt x="555" y="850"/>
                  </a:lnTo>
                  <a:lnTo>
                    <a:pt x="560" y="846"/>
                  </a:lnTo>
                  <a:lnTo>
                    <a:pt x="562" y="846"/>
                  </a:lnTo>
                  <a:lnTo>
                    <a:pt x="569" y="841"/>
                  </a:lnTo>
                  <a:lnTo>
                    <a:pt x="572" y="841"/>
                  </a:lnTo>
                  <a:lnTo>
                    <a:pt x="574" y="848"/>
                  </a:lnTo>
                  <a:lnTo>
                    <a:pt x="576" y="846"/>
                  </a:lnTo>
                  <a:lnTo>
                    <a:pt x="579" y="846"/>
                  </a:lnTo>
                  <a:lnTo>
                    <a:pt x="584" y="860"/>
                  </a:lnTo>
                  <a:lnTo>
                    <a:pt x="581" y="867"/>
                  </a:lnTo>
                  <a:lnTo>
                    <a:pt x="584" y="869"/>
                  </a:lnTo>
                  <a:lnTo>
                    <a:pt x="584" y="869"/>
                  </a:lnTo>
                  <a:lnTo>
                    <a:pt x="600" y="869"/>
                  </a:lnTo>
                  <a:lnTo>
                    <a:pt x="602" y="860"/>
                  </a:lnTo>
                  <a:lnTo>
                    <a:pt x="605" y="857"/>
                  </a:lnTo>
                  <a:lnTo>
                    <a:pt x="602" y="850"/>
                  </a:lnTo>
                  <a:lnTo>
                    <a:pt x="610" y="846"/>
                  </a:lnTo>
                  <a:lnTo>
                    <a:pt x="614" y="841"/>
                  </a:lnTo>
                  <a:lnTo>
                    <a:pt x="621" y="841"/>
                  </a:lnTo>
                  <a:lnTo>
                    <a:pt x="636" y="839"/>
                  </a:lnTo>
                  <a:lnTo>
                    <a:pt x="640" y="839"/>
                  </a:lnTo>
                  <a:lnTo>
                    <a:pt x="638" y="841"/>
                  </a:lnTo>
                  <a:lnTo>
                    <a:pt x="647" y="839"/>
                  </a:lnTo>
                  <a:lnTo>
                    <a:pt x="650" y="836"/>
                  </a:lnTo>
                  <a:lnTo>
                    <a:pt x="654" y="836"/>
                  </a:lnTo>
                  <a:lnTo>
                    <a:pt x="659" y="834"/>
                  </a:lnTo>
                  <a:lnTo>
                    <a:pt x="659" y="827"/>
                  </a:lnTo>
                  <a:lnTo>
                    <a:pt x="664" y="827"/>
                  </a:lnTo>
                  <a:lnTo>
                    <a:pt x="664" y="827"/>
                  </a:lnTo>
                  <a:lnTo>
                    <a:pt x="666" y="827"/>
                  </a:lnTo>
                  <a:lnTo>
                    <a:pt x="669" y="824"/>
                  </a:lnTo>
                  <a:lnTo>
                    <a:pt x="671" y="822"/>
                  </a:lnTo>
                  <a:lnTo>
                    <a:pt x="671" y="808"/>
                  </a:lnTo>
                  <a:lnTo>
                    <a:pt x="669" y="808"/>
                  </a:lnTo>
                  <a:lnTo>
                    <a:pt x="669" y="808"/>
                  </a:lnTo>
                  <a:lnTo>
                    <a:pt x="669" y="808"/>
                  </a:lnTo>
                  <a:lnTo>
                    <a:pt x="676" y="808"/>
                  </a:lnTo>
                  <a:lnTo>
                    <a:pt x="676" y="810"/>
                  </a:lnTo>
                  <a:lnTo>
                    <a:pt x="683" y="810"/>
                  </a:lnTo>
                  <a:lnTo>
                    <a:pt x="683" y="813"/>
                  </a:lnTo>
                  <a:lnTo>
                    <a:pt x="695" y="815"/>
                  </a:lnTo>
                  <a:lnTo>
                    <a:pt x="697" y="815"/>
                  </a:lnTo>
                  <a:lnTo>
                    <a:pt x="697" y="813"/>
                  </a:lnTo>
                  <a:lnTo>
                    <a:pt x="697" y="810"/>
                  </a:lnTo>
                  <a:lnTo>
                    <a:pt x="697" y="810"/>
                  </a:lnTo>
                  <a:lnTo>
                    <a:pt x="697" y="808"/>
                  </a:lnTo>
                  <a:lnTo>
                    <a:pt x="697" y="808"/>
                  </a:lnTo>
                  <a:lnTo>
                    <a:pt x="699" y="801"/>
                  </a:lnTo>
                  <a:lnTo>
                    <a:pt x="697" y="794"/>
                  </a:lnTo>
                  <a:lnTo>
                    <a:pt x="692" y="794"/>
                  </a:lnTo>
                  <a:lnTo>
                    <a:pt x="692" y="779"/>
                  </a:lnTo>
                  <a:lnTo>
                    <a:pt x="702" y="779"/>
                  </a:lnTo>
                  <a:lnTo>
                    <a:pt x="699" y="777"/>
                  </a:lnTo>
                  <a:lnTo>
                    <a:pt x="704" y="777"/>
                  </a:lnTo>
                  <a:lnTo>
                    <a:pt x="706" y="772"/>
                  </a:lnTo>
                  <a:lnTo>
                    <a:pt x="711" y="772"/>
                  </a:lnTo>
                  <a:lnTo>
                    <a:pt x="714" y="770"/>
                  </a:lnTo>
                  <a:lnTo>
                    <a:pt x="721" y="768"/>
                  </a:lnTo>
                  <a:lnTo>
                    <a:pt x="725" y="775"/>
                  </a:lnTo>
                  <a:lnTo>
                    <a:pt x="730" y="777"/>
                  </a:lnTo>
                  <a:lnTo>
                    <a:pt x="730" y="772"/>
                  </a:lnTo>
                  <a:lnTo>
                    <a:pt x="732" y="772"/>
                  </a:lnTo>
                  <a:lnTo>
                    <a:pt x="732" y="770"/>
                  </a:lnTo>
                  <a:lnTo>
                    <a:pt x="744" y="779"/>
                  </a:lnTo>
                  <a:lnTo>
                    <a:pt x="754" y="782"/>
                  </a:lnTo>
                  <a:lnTo>
                    <a:pt x="754" y="784"/>
                  </a:lnTo>
                  <a:lnTo>
                    <a:pt x="758" y="784"/>
                  </a:lnTo>
                  <a:lnTo>
                    <a:pt x="758" y="789"/>
                  </a:lnTo>
                  <a:lnTo>
                    <a:pt x="758" y="789"/>
                  </a:lnTo>
                  <a:lnTo>
                    <a:pt x="773" y="789"/>
                  </a:lnTo>
                  <a:lnTo>
                    <a:pt x="787" y="791"/>
                  </a:lnTo>
                  <a:lnTo>
                    <a:pt x="787" y="794"/>
                  </a:lnTo>
                  <a:lnTo>
                    <a:pt x="791" y="796"/>
                  </a:lnTo>
                  <a:lnTo>
                    <a:pt x="801" y="798"/>
                  </a:lnTo>
                  <a:lnTo>
                    <a:pt x="803" y="798"/>
                  </a:lnTo>
                  <a:lnTo>
                    <a:pt x="806" y="798"/>
                  </a:lnTo>
                  <a:lnTo>
                    <a:pt x="820" y="798"/>
                  </a:lnTo>
                  <a:lnTo>
                    <a:pt x="822" y="796"/>
                  </a:lnTo>
                  <a:lnTo>
                    <a:pt x="832" y="798"/>
                  </a:lnTo>
                  <a:lnTo>
                    <a:pt x="834" y="794"/>
                  </a:lnTo>
                  <a:lnTo>
                    <a:pt x="832" y="789"/>
                  </a:lnTo>
                  <a:lnTo>
                    <a:pt x="841" y="794"/>
                  </a:lnTo>
                  <a:lnTo>
                    <a:pt x="841" y="794"/>
                  </a:lnTo>
                  <a:lnTo>
                    <a:pt x="843" y="801"/>
                  </a:lnTo>
                  <a:lnTo>
                    <a:pt x="846" y="798"/>
                  </a:lnTo>
                  <a:lnTo>
                    <a:pt x="851" y="803"/>
                  </a:lnTo>
                  <a:lnTo>
                    <a:pt x="851" y="798"/>
                  </a:lnTo>
                  <a:lnTo>
                    <a:pt x="855" y="801"/>
                  </a:lnTo>
                  <a:lnTo>
                    <a:pt x="855" y="796"/>
                  </a:lnTo>
                  <a:lnTo>
                    <a:pt x="869" y="808"/>
                  </a:lnTo>
                  <a:lnTo>
                    <a:pt x="874" y="808"/>
                  </a:lnTo>
                  <a:lnTo>
                    <a:pt x="874" y="813"/>
                  </a:lnTo>
                  <a:lnTo>
                    <a:pt x="877" y="813"/>
                  </a:lnTo>
                  <a:lnTo>
                    <a:pt x="881" y="803"/>
                  </a:lnTo>
                  <a:lnTo>
                    <a:pt x="884" y="803"/>
                  </a:lnTo>
                  <a:lnTo>
                    <a:pt x="888" y="801"/>
                  </a:lnTo>
                  <a:lnTo>
                    <a:pt x="888" y="798"/>
                  </a:lnTo>
                  <a:lnTo>
                    <a:pt x="893" y="789"/>
                  </a:lnTo>
                  <a:lnTo>
                    <a:pt x="893" y="791"/>
                  </a:lnTo>
                  <a:lnTo>
                    <a:pt x="898" y="787"/>
                  </a:lnTo>
                  <a:lnTo>
                    <a:pt x="905" y="794"/>
                  </a:lnTo>
                  <a:lnTo>
                    <a:pt x="910" y="794"/>
                  </a:lnTo>
                  <a:lnTo>
                    <a:pt x="912" y="794"/>
                  </a:lnTo>
                  <a:lnTo>
                    <a:pt x="912" y="791"/>
                  </a:lnTo>
                  <a:lnTo>
                    <a:pt x="917" y="794"/>
                  </a:lnTo>
                  <a:lnTo>
                    <a:pt x="921" y="794"/>
                  </a:lnTo>
                  <a:lnTo>
                    <a:pt x="919" y="789"/>
                  </a:lnTo>
                  <a:lnTo>
                    <a:pt x="931" y="794"/>
                  </a:lnTo>
                  <a:lnTo>
                    <a:pt x="931" y="789"/>
                  </a:lnTo>
                  <a:lnTo>
                    <a:pt x="933" y="789"/>
                  </a:lnTo>
                  <a:lnTo>
                    <a:pt x="936" y="789"/>
                  </a:lnTo>
                  <a:lnTo>
                    <a:pt x="940" y="789"/>
                  </a:lnTo>
                  <a:lnTo>
                    <a:pt x="940" y="791"/>
                  </a:lnTo>
                  <a:lnTo>
                    <a:pt x="945" y="794"/>
                  </a:lnTo>
                  <a:lnTo>
                    <a:pt x="945" y="794"/>
                  </a:lnTo>
                  <a:lnTo>
                    <a:pt x="947" y="796"/>
                  </a:lnTo>
                  <a:lnTo>
                    <a:pt x="947" y="801"/>
                  </a:lnTo>
                  <a:lnTo>
                    <a:pt x="950" y="798"/>
                  </a:lnTo>
                  <a:lnTo>
                    <a:pt x="952" y="798"/>
                  </a:lnTo>
                  <a:lnTo>
                    <a:pt x="950" y="796"/>
                  </a:lnTo>
                  <a:lnTo>
                    <a:pt x="952" y="796"/>
                  </a:lnTo>
                  <a:lnTo>
                    <a:pt x="954" y="798"/>
                  </a:lnTo>
                  <a:lnTo>
                    <a:pt x="952" y="798"/>
                  </a:lnTo>
                  <a:lnTo>
                    <a:pt x="952" y="801"/>
                  </a:lnTo>
                  <a:lnTo>
                    <a:pt x="957" y="798"/>
                  </a:lnTo>
                  <a:lnTo>
                    <a:pt x="959" y="798"/>
                  </a:lnTo>
                  <a:lnTo>
                    <a:pt x="964" y="789"/>
                  </a:lnTo>
                  <a:lnTo>
                    <a:pt x="964" y="789"/>
                  </a:lnTo>
                  <a:lnTo>
                    <a:pt x="964" y="784"/>
                  </a:lnTo>
                  <a:lnTo>
                    <a:pt x="964" y="784"/>
                  </a:lnTo>
                  <a:lnTo>
                    <a:pt x="964" y="782"/>
                  </a:lnTo>
                  <a:lnTo>
                    <a:pt x="962" y="779"/>
                  </a:lnTo>
                  <a:lnTo>
                    <a:pt x="964" y="779"/>
                  </a:lnTo>
                  <a:lnTo>
                    <a:pt x="964" y="770"/>
                  </a:lnTo>
                  <a:lnTo>
                    <a:pt x="969" y="772"/>
                  </a:lnTo>
                  <a:lnTo>
                    <a:pt x="971" y="758"/>
                  </a:lnTo>
                  <a:lnTo>
                    <a:pt x="971" y="754"/>
                  </a:lnTo>
                  <a:lnTo>
                    <a:pt x="973" y="754"/>
                  </a:lnTo>
                  <a:lnTo>
                    <a:pt x="973" y="751"/>
                  </a:lnTo>
                  <a:lnTo>
                    <a:pt x="971" y="746"/>
                  </a:lnTo>
                  <a:lnTo>
                    <a:pt x="969" y="746"/>
                  </a:lnTo>
                  <a:lnTo>
                    <a:pt x="969" y="742"/>
                  </a:lnTo>
                  <a:lnTo>
                    <a:pt x="964" y="737"/>
                  </a:lnTo>
                  <a:lnTo>
                    <a:pt x="964" y="735"/>
                  </a:lnTo>
                  <a:lnTo>
                    <a:pt x="969" y="732"/>
                  </a:lnTo>
                  <a:lnTo>
                    <a:pt x="971" y="735"/>
                  </a:lnTo>
                  <a:lnTo>
                    <a:pt x="973" y="732"/>
                  </a:lnTo>
                  <a:lnTo>
                    <a:pt x="971" y="730"/>
                  </a:lnTo>
                  <a:lnTo>
                    <a:pt x="971" y="728"/>
                  </a:lnTo>
                  <a:lnTo>
                    <a:pt x="969" y="723"/>
                  </a:lnTo>
                  <a:lnTo>
                    <a:pt x="969" y="720"/>
                  </a:lnTo>
                  <a:lnTo>
                    <a:pt x="971" y="720"/>
                  </a:lnTo>
                  <a:lnTo>
                    <a:pt x="971" y="718"/>
                  </a:lnTo>
                  <a:lnTo>
                    <a:pt x="969" y="716"/>
                  </a:lnTo>
                  <a:lnTo>
                    <a:pt x="969" y="716"/>
                  </a:lnTo>
                  <a:lnTo>
                    <a:pt x="966" y="711"/>
                  </a:lnTo>
                  <a:lnTo>
                    <a:pt x="966" y="711"/>
                  </a:lnTo>
                  <a:lnTo>
                    <a:pt x="969" y="709"/>
                  </a:lnTo>
                  <a:lnTo>
                    <a:pt x="973" y="709"/>
                  </a:lnTo>
                  <a:lnTo>
                    <a:pt x="973" y="706"/>
                  </a:lnTo>
                  <a:lnTo>
                    <a:pt x="978" y="704"/>
                  </a:lnTo>
                  <a:lnTo>
                    <a:pt x="988" y="716"/>
                  </a:lnTo>
                  <a:lnTo>
                    <a:pt x="1002" y="725"/>
                  </a:lnTo>
                  <a:lnTo>
                    <a:pt x="1004" y="720"/>
                  </a:lnTo>
                  <a:lnTo>
                    <a:pt x="1006" y="723"/>
                  </a:lnTo>
                  <a:lnTo>
                    <a:pt x="1004" y="720"/>
                  </a:lnTo>
                  <a:lnTo>
                    <a:pt x="1006" y="716"/>
                  </a:lnTo>
                  <a:lnTo>
                    <a:pt x="1006" y="716"/>
                  </a:lnTo>
                  <a:lnTo>
                    <a:pt x="1002" y="716"/>
                  </a:lnTo>
                  <a:lnTo>
                    <a:pt x="999" y="713"/>
                  </a:lnTo>
                  <a:lnTo>
                    <a:pt x="1004" y="709"/>
                  </a:lnTo>
                  <a:lnTo>
                    <a:pt x="1006" y="711"/>
                  </a:lnTo>
                  <a:lnTo>
                    <a:pt x="1009" y="709"/>
                  </a:lnTo>
                  <a:lnTo>
                    <a:pt x="1006" y="706"/>
                  </a:lnTo>
                  <a:lnTo>
                    <a:pt x="1006" y="706"/>
                  </a:lnTo>
                  <a:lnTo>
                    <a:pt x="1011" y="706"/>
                  </a:lnTo>
                  <a:lnTo>
                    <a:pt x="1011" y="690"/>
                  </a:lnTo>
                  <a:lnTo>
                    <a:pt x="1021" y="699"/>
                  </a:lnTo>
                  <a:lnTo>
                    <a:pt x="1030" y="699"/>
                  </a:lnTo>
                  <a:lnTo>
                    <a:pt x="1030" y="692"/>
                  </a:lnTo>
                  <a:lnTo>
                    <a:pt x="1037" y="697"/>
                  </a:lnTo>
                  <a:lnTo>
                    <a:pt x="1044" y="699"/>
                  </a:lnTo>
                  <a:lnTo>
                    <a:pt x="1044" y="687"/>
                  </a:lnTo>
                  <a:lnTo>
                    <a:pt x="1047" y="685"/>
                  </a:lnTo>
                  <a:lnTo>
                    <a:pt x="1047" y="680"/>
                  </a:lnTo>
                  <a:lnTo>
                    <a:pt x="1049" y="678"/>
                  </a:lnTo>
                  <a:lnTo>
                    <a:pt x="1044" y="676"/>
                  </a:lnTo>
                  <a:lnTo>
                    <a:pt x="1047" y="676"/>
                  </a:lnTo>
                  <a:lnTo>
                    <a:pt x="1049" y="666"/>
                  </a:lnTo>
                  <a:lnTo>
                    <a:pt x="1040" y="645"/>
                  </a:lnTo>
                  <a:lnTo>
                    <a:pt x="1054" y="643"/>
                  </a:lnTo>
                  <a:lnTo>
                    <a:pt x="1051" y="631"/>
                  </a:lnTo>
                  <a:lnTo>
                    <a:pt x="1063" y="638"/>
                  </a:lnTo>
                  <a:lnTo>
                    <a:pt x="1061" y="631"/>
                  </a:lnTo>
                  <a:lnTo>
                    <a:pt x="1058" y="626"/>
                  </a:lnTo>
                  <a:lnTo>
                    <a:pt x="1056" y="624"/>
                  </a:lnTo>
                  <a:lnTo>
                    <a:pt x="1058" y="617"/>
                  </a:lnTo>
                  <a:lnTo>
                    <a:pt x="1054" y="614"/>
                  </a:lnTo>
                  <a:lnTo>
                    <a:pt x="1054" y="612"/>
                  </a:lnTo>
                  <a:lnTo>
                    <a:pt x="1054" y="612"/>
                  </a:lnTo>
                  <a:lnTo>
                    <a:pt x="1051" y="612"/>
                  </a:lnTo>
                  <a:lnTo>
                    <a:pt x="1047" y="609"/>
                  </a:lnTo>
                  <a:lnTo>
                    <a:pt x="1047" y="612"/>
                  </a:lnTo>
                  <a:lnTo>
                    <a:pt x="1044" y="609"/>
                  </a:lnTo>
                  <a:lnTo>
                    <a:pt x="1044" y="609"/>
                  </a:lnTo>
                  <a:lnTo>
                    <a:pt x="1044" y="607"/>
                  </a:lnTo>
                  <a:lnTo>
                    <a:pt x="1044" y="609"/>
                  </a:lnTo>
                  <a:lnTo>
                    <a:pt x="1035" y="607"/>
                  </a:lnTo>
                  <a:lnTo>
                    <a:pt x="1037" y="600"/>
                  </a:lnTo>
                  <a:lnTo>
                    <a:pt x="1035" y="602"/>
                  </a:lnTo>
                  <a:lnTo>
                    <a:pt x="1035" y="598"/>
                  </a:lnTo>
                  <a:lnTo>
                    <a:pt x="1035" y="593"/>
                  </a:lnTo>
                  <a:lnTo>
                    <a:pt x="1035" y="593"/>
                  </a:lnTo>
                  <a:lnTo>
                    <a:pt x="1035" y="593"/>
                  </a:lnTo>
                  <a:lnTo>
                    <a:pt x="1032" y="593"/>
                  </a:lnTo>
                  <a:lnTo>
                    <a:pt x="1035" y="591"/>
                  </a:lnTo>
                  <a:lnTo>
                    <a:pt x="1032" y="588"/>
                  </a:lnTo>
                  <a:lnTo>
                    <a:pt x="1035" y="586"/>
                  </a:lnTo>
                  <a:lnTo>
                    <a:pt x="1030" y="586"/>
                  </a:lnTo>
                  <a:lnTo>
                    <a:pt x="1032" y="583"/>
                  </a:lnTo>
                  <a:lnTo>
                    <a:pt x="1030" y="583"/>
                  </a:lnTo>
                  <a:lnTo>
                    <a:pt x="1030" y="576"/>
                  </a:lnTo>
                  <a:lnTo>
                    <a:pt x="1023" y="572"/>
                  </a:lnTo>
                  <a:lnTo>
                    <a:pt x="1025" y="569"/>
                  </a:lnTo>
                  <a:lnTo>
                    <a:pt x="1025" y="560"/>
                  </a:lnTo>
                  <a:lnTo>
                    <a:pt x="1023" y="555"/>
                  </a:lnTo>
                  <a:lnTo>
                    <a:pt x="1023" y="553"/>
                  </a:lnTo>
                  <a:lnTo>
                    <a:pt x="1021" y="553"/>
                  </a:lnTo>
                  <a:lnTo>
                    <a:pt x="1021" y="543"/>
                  </a:lnTo>
                  <a:lnTo>
                    <a:pt x="1018" y="543"/>
                  </a:lnTo>
                  <a:lnTo>
                    <a:pt x="1021" y="541"/>
                  </a:lnTo>
                  <a:lnTo>
                    <a:pt x="1018" y="541"/>
                  </a:lnTo>
                  <a:lnTo>
                    <a:pt x="1021" y="536"/>
                  </a:lnTo>
                  <a:lnTo>
                    <a:pt x="1011" y="532"/>
                  </a:lnTo>
                  <a:lnTo>
                    <a:pt x="1011" y="527"/>
                  </a:lnTo>
                  <a:lnTo>
                    <a:pt x="1009" y="522"/>
                  </a:lnTo>
                  <a:lnTo>
                    <a:pt x="1004" y="520"/>
                  </a:lnTo>
                  <a:lnTo>
                    <a:pt x="1006" y="515"/>
                  </a:lnTo>
                  <a:lnTo>
                    <a:pt x="1006" y="503"/>
                  </a:lnTo>
                  <a:lnTo>
                    <a:pt x="999" y="498"/>
                  </a:lnTo>
                  <a:lnTo>
                    <a:pt x="999" y="494"/>
                  </a:lnTo>
                  <a:lnTo>
                    <a:pt x="1002" y="494"/>
                  </a:lnTo>
                  <a:lnTo>
                    <a:pt x="995" y="487"/>
                  </a:lnTo>
                  <a:lnTo>
                    <a:pt x="999" y="477"/>
                  </a:lnTo>
                  <a:lnTo>
                    <a:pt x="999" y="475"/>
                  </a:lnTo>
                  <a:lnTo>
                    <a:pt x="997" y="465"/>
                  </a:lnTo>
                  <a:lnTo>
                    <a:pt x="997" y="463"/>
                  </a:lnTo>
                  <a:lnTo>
                    <a:pt x="997" y="461"/>
                  </a:lnTo>
                  <a:lnTo>
                    <a:pt x="999" y="454"/>
                  </a:lnTo>
                  <a:lnTo>
                    <a:pt x="997" y="454"/>
                  </a:lnTo>
                  <a:lnTo>
                    <a:pt x="992" y="454"/>
                  </a:lnTo>
                  <a:lnTo>
                    <a:pt x="988" y="451"/>
                  </a:lnTo>
                  <a:lnTo>
                    <a:pt x="990" y="442"/>
                  </a:lnTo>
                  <a:lnTo>
                    <a:pt x="997" y="428"/>
                  </a:lnTo>
                  <a:lnTo>
                    <a:pt x="999" y="430"/>
                  </a:lnTo>
                  <a:lnTo>
                    <a:pt x="1016" y="418"/>
                  </a:lnTo>
                  <a:lnTo>
                    <a:pt x="1016" y="413"/>
                  </a:lnTo>
                  <a:lnTo>
                    <a:pt x="1009" y="409"/>
                  </a:lnTo>
                  <a:lnTo>
                    <a:pt x="1011" y="402"/>
                  </a:lnTo>
                  <a:lnTo>
                    <a:pt x="1016" y="397"/>
                  </a:lnTo>
                  <a:lnTo>
                    <a:pt x="1016" y="390"/>
                  </a:lnTo>
                  <a:lnTo>
                    <a:pt x="1021" y="385"/>
                  </a:lnTo>
                  <a:lnTo>
                    <a:pt x="1030" y="383"/>
                  </a:lnTo>
                  <a:lnTo>
                    <a:pt x="1040" y="380"/>
                  </a:lnTo>
                  <a:lnTo>
                    <a:pt x="1044" y="371"/>
                  </a:lnTo>
                  <a:lnTo>
                    <a:pt x="1044" y="371"/>
                  </a:lnTo>
                  <a:lnTo>
                    <a:pt x="1047" y="366"/>
                  </a:lnTo>
                  <a:lnTo>
                    <a:pt x="1049" y="371"/>
                  </a:lnTo>
                  <a:lnTo>
                    <a:pt x="1047" y="376"/>
                  </a:lnTo>
                  <a:lnTo>
                    <a:pt x="1049" y="376"/>
                  </a:lnTo>
                  <a:lnTo>
                    <a:pt x="1054" y="376"/>
                  </a:lnTo>
                  <a:lnTo>
                    <a:pt x="1058" y="371"/>
                  </a:lnTo>
                  <a:lnTo>
                    <a:pt x="1049" y="364"/>
                  </a:lnTo>
                  <a:lnTo>
                    <a:pt x="1051" y="357"/>
                  </a:lnTo>
                  <a:lnTo>
                    <a:pt x="1054" y="357"/>
                  </a:lnTo>
                  <a:lnTo>
                    <a:pt x="1056" y="350"/>
                  </a:lnTo>
                  <a:lnTo>
                    <a:pt x="1058" y="338"/>
                  </a:lnTo>
                  <a:lnTo>
                    <a:pt x="1065" y="331"/>
                  </a:lnTo>
                  <a:lnTo>
                    <a:pt x="1065" y="331"/>
                  </a:lnTo>
                  <a:lnTo>
                    <a:pt x="1070" y="331"/>
                  </a:lnTo>
                  <a:lnTo>
                    <a:pt x="1075" y="333"/>
                  </a:lnTo>
                  <a:lnTo>
                    <a:pt x="1082" y="326"/>
                  </a:lnTo>
                  <a:lnTo>
                    <a:pt x="1077" y="319"/>
                  </a:lnTo>
                  <a:lnTo>
                    <a:pt x="1077" y="317"/>
                  </a:lnTo>
                  <a:lnTo>
                    <a:pt x="1084" y="312"/>
                  </a:lnTo>
                  <a:lnTo>
                    <a:pt x="1084" y="312"/>
                  </a:lnTo>
                  <a:lnTo>
                    <a:pt x="1084" y="309"/>
                  </a:lnTo>
                  <a:lnTo>
                    <a:pt x="1082" y="307"/>
                  </a:lnTo>
                  <a:lnTo>
                    <a:pt x="1082" y="307"/>
                  </a:lnTo>
                  <a:lnTo>
                    <a:pt x="1080" y="307"/>
                  </a:lnTo>
                  <a:lnTo>
                    <a:pt x="1082" y="302"/>
                  </a:lnTo>
                  <a:lnTo>
                    <a:pt x="1080" y="300"/>
                  </a:lnTo>
                  <a:lnTo>
                    <a:pt x="1082" y="295"/>
                  </a:lnTo>
                  <a:lnTo>
                    <a:pt x="1087" y="298"/>
                  </a:lnTo>
                  <a:lnTo>
                    <a:pt x="1087" y="295"/>
                  </a:lnTo>
                  <a:lnTo>
                    <a:pt x="1082" y="293"/>
                  </a:lnTo>
                  <a:lnTo>
                    <a:pt x="1082" y="295"/>
                  </a:lnTo>
                  <a:lnTo>
                    <a:pt x="1077" y="293"/>
                  </a:lnTo>
                  <a:lnTo>
                    <a:pt x="1080" y="293"/>
                  </a:lnTo>
                  <a:lnTo>
                    <a:pt x="1077" y="288"/>
                  </a:lnTo>
                  <a:lnTo>
                    <a:pt x="1082" y="286"/>
                  </a:lnTo>
                  <a:lnTo>
                    <a:pt x="1087" y="293"/>
                  </a:lnTo>
                  <a:lnTo>
                    <a:pt x="1091" y="288"/>
                  </a:lnTo>
                  <a:lnTo>
                    <a:pt x="1101" y="286"/>
                  </a:lnTo>
                  <a:lnTo>
                    <a:pt x="1101" y="288"/>
                  </a:lnTo>
                  <a:lnTo>
                    <a:pt x="1106" y="288"/>
                  </a:lnTo>
                  <a:lnTo>
                    <a:pt x="1103" y="293"/>
                  </a:lnTo>
                  <a:lnTo>
                    <a:pt x="1101" y="295"/>
                  </a:lnTo>
                  <a:lnTo>
                    <a:pt x="1106" y="293"/>
                  </a:lnTo>
                  <a:lnTo>
                    <a:pt x="1106" y="295"/>
                  </a:lnTo>
                  <a:lnTo>
                    <a:pt x="1108" y="293"/>
                  </a:lnTo>
                  <a:lnTo>
                    <a:pt x="1110" y="293"/>
                  </a:lnTo>
                  <a:lnTo>
                    <a:pt x="1120" y="300"/>
                  </a:lnTo>
                  <a:lnTo>
                    <a:pt x="1120" y="307"/>
                  </a:lnTo>
                  <a:lnTo>
                    <a:pt x="1129" y="309"/>
                  </a:lnTo>
                  <a:lnTo>
                    <a:pt x="1129" y="312"/>
                  </a:lnTo>
                  <a:lnTo>
                    <a:pt x="1136" y="312"/>
                  </a:lnTo>
                  <a:lnTo>
                    <a:pt x="1139" y="317"/>
                  </a:lnTo>
                  <a:lnTo>
                    <a:pt x="1141" y="312"/>
                  </a:lnTo>
                  <a:lnTo>
                    <a:pt x="1141" y="314"/>
                  </a:lnTo>
                  <a:lnTo>
                    <a:pt x="1146" y="314"/>
                  </a:lnTo>
                  <a:lnTo>
                    <a:pt x="1153" y="312"/>
                  </a:lnTo>
                  <a:lnTo>
                    <a:pt x="1158" y="305"/>
                  </a:lnTo>
                  <a:lnTo>
                    <a:pt x="1158" y="295"/>
                  </a:lnTo>
                  <a:lnTo>
                    <a:pt x="1160" y="291"/>
                  </a:lnTo>
                  <a:lnTo>
                    <a:pt x="1160" y="284"/>
                  </a:lnTo>
                  <a:lnTo>
                    <a:pt x="1165" y="279"/>
                  </a:lnTo>
                  <a:lnTo>
                    <a:pt x="1162" y="272"/>
                  </a:lnTo>
                  <a:lnTo>
                    <a:pt x="1165" y="269"/>
                  </a:lnTo>
                  <a:lnTo>
                    <a:pt x="1179" y="274"/>
                  </a:lnTo>
                  <a:lnTo>
                    <a:pt x="1184" y="269"/>
                  </a:lnTo>
                  <a:lnTo>
                    <a:pt x="1188" y="269"/>
                  </a:lnTo>
                  <a:lnTo>
                    <a:pt x="1191" y="269"/>
                  </a:lnTo>
                  <a:lnTo>
                    <a:pt x="1200" y="253"/>
                  </a:lnTo>
                  <a:lnTo>
                    <a:pt x="1203" y="246"/>
                  </a:lnTo>
                  <a:lnTo>
                    <a:pt x="1207" y="241"/>
                  </a:lnTo>
                  <a:lnTo>
                    <a:pt x="1217" y="222"/>
                  </a:lnTo>
                  <a:lnTo>
                    <a:pt x="1221" y="208"/>
                  </a:lnTo>
                  <a:lnTo>
                    <a:pt x="1231" y="203"/>
                  </a:lnTo>
                  <a:lnTo>
                    <a:pt x="1236" y="180"/>
                  </a:lnTo>
                  <a:lnTo>
                    <a:pt x="1233" y="175"/>
                  </a:lnTo>
                  <a:lnTo>
                    <a:pt x="1233" y="175"/>
                  </a:lnTo>
                  <a:close/>
                </a:path>
              </a:pathLst>
            </a:custGeom>
            <a:solidFill>
              <a:srgbClr val="433356">
                <a:lumMod val="40000"/>
                <a:lumOff val="6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80" name="Freeform 8"/>
            <p:cNvSpPr>
              <a:spLocks/>
            </p:cNvSpPr>
            <p:nvPr/>
          </p:nvSpPr>
          <p:spPr bwMode="auto">
            <a:xfrm>
              <a:off x="10534841" y="5077603"/>
              <a:ext cx="633680" cy="579530"/>
            </a:xfrm>
            <a:custGeom>
              <a:avLst/>
              <a:gdLst>
                <a:gd name="T0" fmla="*/ 974 w 983"/>
                <a:gd name="T1" fmla="*/ 727 h 899"/>
                <a:gd name="T2" fmla="*/ 933 w 983"/>
                <a:gd name="T3" fmla="*/ 663 h 899"/>
                <a:gd name="T4" fmla="*/ 886 w 983"/>
                <a:gd name="T5" fmla="*/ 585 h 899"/>
                <a:gd name="T6" fmla="*/ 851 w 983"/>
                <a:gd name="T7" fmla="*/ 519 h 899"/>
                <a:gd name="T8" fmla="*/ 792 w 983"/>
                <a:gd name="T9" fmla="*/ 496 h 899"/>
                <a:gd name="T10" fmla="*/ 749 w 983"/>
                <a:gd name="T11" fmla="*/ 444 h 899"/>
                <a:gd name="T12" fmla="*/ 780 w 983"/>
                <a:gd name="T13" fmla="*/ 418 h 899"/>
                <a:gd name="T14" fmla="*/ 827 w 983"/>
                <a:gd name="T15" fmla="*/ 394 h 899"/>
                <a:gd name="T16" fmla="*/ 900 w 983"/>
                <a:gd name="T17" fmla="*/ 351 h 899"/>
                <a:gd name="T18" fmla="*/ 926 w 983"/>
                <a:gd name="T19" fmla="*/ 266 h 899"/>
                <a:gd name="T20" fmla="*/ 853 w 983"/>
                <a:gd name="T21" fmla="*/ 198 h 899"/>
                <a:gd name="T22" fmla="*/ 773 w 983"/>
                <a:gd name="T23" fmla="*/ 222 h 899"/>
                <a:gd name="T24" fmla="*/ 707 w 983"/>
                <a:gd name="T25" fmla="*/ 189 h 899"/>
                <a:gd name="T26" fmla="*/ 633 w 983"/>
                <a:gd name="T27" fmla="*/ 226 h 899"/>
                <a:gd name="T28" fmla="*/ 641 w 983"/>
                <a:gd name="T29" fmla="*/ 151 h 899"/>
                <a:gd name="T30" fmla="*/ 556 w 983"/>
                <a:gd name="T31" fmla="*/ 132 h 899"/>
                <a:gd name="T32" fmla="*/ 478 w 983"/>
                <a:gd name="T33" fmla="*/ 63 h 899"/>
                <a:gd name="T34" fmla="*/ 362 w 983"/>
                <a:gd name="T35" fmla="*/ 4 h 899"/>
                <a:gd name="T36" fmla="*/ 352 w 983"/>
                <a:gd name="T37" fmla="*/ 111 h 899"/>
                <a:gd name="T38" fmla="*/ 350 w 983"/>
                <a:gd name="T39" fmla="*/ 231 h 899"/>
                <a:gd name="T40" fmla="*/ 381 w 983"/>
                <a:gd name="T41" fmla="*/ 292 h 899"/>
                <a:gd name="T42" fmla="*/ 336 w 983"/>
                <a:gd name="T43" fmla="*/ 285 h 899"/>
                <a:gd name="T44" fmla="*/ 291 w 983"/>
                <a:gd name="T45" fmla="*/ 266 h 899"/>
                <a:gd name="T46" fmla="*/ 248 w 983"/>
                <a:gd name="T47" fmla="*/ 278 h 899"/>
                <a:gd name="T48" fmla="*/ 234 w 983"/>
                <a:gd name="T49" fmla="*/ 323 h 899"/>
                <a:gd name="T50" fmla="*/ 211 w 983"/>
                <a:gd name="T51" fmla="*/ 311 h 899"/>
                <a:gd name="T52" fmla="*/ 180 w 983"/>
                <a:gd name="T53" fmla="*/ 281 h 899"/>
                <a:gd name="T54" fmla="*/ 130 w 983"/>
                <a:gd name="T55" fmla="*/ 264 h 899"/>
                <a:gd name="T56" fmla="*/ 90 w 983"/>
                <a:gd name="T57" fmla="*/ 283 h 899"/>
                <a:gd name="T58" fmla="*/ 38 w 983"/>
                <a:gd name="T59" fmla="*/ 259 h 899"/>
                <a:gd name="T60" fmla="*/ 36 w 983"/>
                <a:gd name="T61" fmla="*/ 309 h 899"/>
                <a:gd name="T62" fmla="*/ 43 w 983"/>
                <a:gd name="T63" fmla="*/ 347 h 899"/>
                <a:gd name="T64" fmla="*/ 29 w 983"/>
                <a:gd name="T65" fmla="*/ 394 h 899"/>
                <a:gd name="T66" fmla="*/ 5 w 983"/>
                <a:gd name="T67" fmla="*/ 420 h 899"/>
                <a:gd name="T68" fmla="*/ 52 w 983"/>
                <a:gd name="T69" fmla="*/ 465 h 899"/>
                <a:gd name="T70" fmla="*/ 67 w 983"/>
                <a:gd name="T71" fmla="*/ 493 h 899"/>
                <a:gd name="T72" fmla="*/ 81 w 983"/>
                <a:gd name="T73" fmla="*/ 526 h 899"/>
                <a:gd name="T74" fmla="*/ 126 w 983"/>
                <a:gd name="T75" fmla="*/ 540 h 899"/>
                <a:gd name="T76" fmla="*/ 168 w 983"/>
                <a:gd name="T77" fmla="*/ 536 h 899"/>
                <a:gd name="T78" fmla="*/ 163 w 983"/>
                <a:gd name="T79" fmla="*/ 583 h 899"/>
                <a:gd name="T80" fmla="*/ 178 w 983"/>
                <a:gd name="T81" fmla="*/ 642 h 899"/>
                <a:gd name="T82" fmla="*/ 152 w 983"/>
                <a:gd name="T83" fmla="*/ 668 h 899"/>
                <a:gd name="T84" fmla="*/ 166 w 983"/>
                <a:gd name="T85" fmla="*/ 708 h 899"/>
                <a:gd name="T86" fmla="*/ 201 w 983"/>
                <a:gd name="T87" fmla="*/ 760 h 899"/>
                <a:gd name="T88" fmla="*/ 251 w 983"/>
                <a:gd name="T89" fmla="*/ 744 h 899"/>
                <a:gd name="T90" fmla="*/ 281 w 983"/>
                <a:gd name="T91" fmla="*/ 718 h 899"/>
                <a:gd name="T92" fmla="*/ 305 w 983"/>
                <a:gd name="T93" fmla="*/ 732 h 899"/>
                <a:gd name="T94" fmla="*/ 326 w 983"/>
                <a:gd name="T95" fmla="*/ 729 h 899"/>
                <a:gd name="T96" fmla="*/ 359 w 983"/>
                <a:gd name="T97" fmla="*/ 748 h 899"/>
                <a:gd name="T98" fmla="*/ 397 w 983"/>
                <a:gd name="T99" fmla="*/ 734 h 899"/>
                <a:gd name="T100" fmla="*/ 437 w 983"/>
                <a:gd name="T101" fmla="*/ 703 h 899"/>
                <a:gd name="T102" fmla="*/ 470 w 983"/>
                <a:gd name="T103" fmla="*/ 751 h 899"/>
                <a:gd name="T104" fmla="*/ 577 w 983"/>
                <a:gd name="T105" fmla="*/ 736 h 899"/>
                <a:gd name="T106" fmla="*/ 650 w 983"/>
                <a:gd name="T107" fmla="*/ 831 h 899"/>
                <a:gd name="T108" fmla="*/ 700 w 983"/>
                <a:gd name="T109" fmla="*/ 878 h 899"/>
                <a:gd name="T110" fmla="*/ 737 w 983"/>
                <a:gd name="T111" fmla="*/ 873 h 899"/>
                <a:gd name="T112" fmla="*/ 768 w 983"/>
                <a:gd name="T113" fmla="*/ 885 h 899"/>
                <a:gd name="T114" fmla="*/ 799 w 983"/>
                <a:gd name="T115" fmla="*/ 869 h 899"/>
                <a:gd name="T116" fmla="*/ 846 w 983"/>
                <a:gd name="T117" fmla="*/ 817 h 899"/>
                <a:gd name="T118" fmla="*/ 879 w 983"/>
                <a:gd name="T119" fmla="*/ 805 h 899"/>
                <a:gd name="T120" fmla="*/ 938 w 983"/>
                <a:gd name="T121" fmla="*/ 779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899">
                  <a:moveTo>
                    <a:pt x="983" y="793"/>
                  </a:moveTo>
                  <a:lnTo>
                    <a:pt x="981" y="788"/>
                  </a:lnTo>
                  <a:lnTo>
                    <a:pt x="978" y="784"/>
                  </a:lnTo>
                  <a:lnTo>
                    <a:pt x="969" y="777"/>
                  </a:lnTo>
                  <a:lnTo>
                    <a:pt x="967" y="770"/>
                  </a:lnTo>
                  <a:lnTo>
                    <a:pt x="967" y="767"/>
                  </a:lnTo>
                  <a:lnTo>
                    <a:pt x="971" y="760"/>
                  </a:lnTo>
                  <a:lnTo>
                    <a:pt x="971" y="755"/>
                  </a:lnTo>
                  <a:lnTo>
                    <a:pt x="967" y="753"/>
                  </a:lnTo>
                  <a:lnTo>
                    <a:pt x="969" y="751"/>
                  </a:lnTo>
                  <a:lnTo>
                    <a:pt x="967" y="741"/>
                  </a:lnTo>
                  <a:lnTo>
                    <a:pt x="969" y="736"/>
                  </a:lnTo>
                  <a:lnTo>
                    <a:pt x="969" y="732"/>
                  </a:lnTo>
                  <a:lnTo>
                    <a:pt x="971" y="732"/>
                  </a:lnTo>
                  <a:lnTo>
                    <a:pt x="974" y="727"/>
                  </a:lnTo>
                  <a:lnTo>
                    <a:pt x="971" y="720"/>
                  </a:lnTo>
                  <a:lnTo>
                    <a:pt x="969" y="720"/>
                  </a:lnTo>
                  <a:lnTo>
                    <a:pt x="971" y="713"/>
                  </a:lnTo>
                  <a:lnTo>
                    <a:pt x="967" y="710"/>
                  </a:lnTo>
                  <a:lnTo>
                    <a:pt x="967" y="703"/>
                  </a:lnTo>
                  <a:lnTo>
                    <a:pt x="962" y="696"/>
                  </a:lnTo>
                  <a:lnTo>
                    <a:pt x="962" y="692"/>
                  </a:lnTo>
                  <a:lnTo>
                    <a:pt x="955" y="692"/>
                  </a:lnTo>
                  <a:lnTo>
                    <a:pt x="950" y="689"/>
                  </a:lnTo>
                  <a:lnTo>
                    <a:pt x="945" y="680"/>
                  </a:lnTo>
                  <a:lnTo>
                    <a:pt x="948" y="675"/>
                  </a:lnTo>
                  <a:lnTo>
                    <a:pt x="943" y="673"/>
                  </a:lnTo>
                  <a:lnTo>
                    <a:pt x="943" y="663"/>
                  </a:lnTo>
                  <a:lnTo>
                    <a:pt x="938" y="663"/>
                  </a:lnTo>
                  <a:lnTo>
                    <a:pt x="933" y="663"/>
                  </a:lnTo>
                  <a:lnTo>
                    <a:pt x="933" y="659"/>
                  </a:lnTo>
                  <a:lnTo>
                    <a:pt x="931" y="659"/>
                  </a:lnTo>
                  <a:lnTo>
                    <a:pt x="931" y="654"/>
                  </a:lnTo>
                  <a:lnTo>
                    <a:pt x="924" y="649"/>
                  </a:lnTo>
                  <a:lnTo>
                    <a:pt x="924" y="644"/>
                  </a:lnTo>
                  <a:lnTo>
                    <a:pt x="917" y="630"/>
                  </a:lnTo>
                  <a:lnTo>
                    <a:pt x="919" y="628"/>
                  </a:lnTo>
                  <a:lnTo>
                    <a:pt x="917" y="623"/>
                  </a:lnTo>
                  <a:lnTo>
                    <a:pt x="917" y="621"/>
                  </a:lnTo>
                  <a:lnTo>
                    <a:pt x="907" y="609"/>
                  </a:lnTo>
                  <a:lnTo>
                    <a:pt x="905" y="599"/>
                  </a:lnTo>
                  <a:lnTo>
                    <a:pt x="900" y="595"/>
                  </a:lnTo>
                  <a:lnTo>
                    <a:pt x="900" y="590"/>
                  </a:lnTo>
                  <a:lnTo>
                    <a:pt x="898" y="585"/>
                  </a:lnTo>
                  <a:lnTo>
                    <a:pt x="886" y="585"/>
                  </a:lnTo>
                  <a:lnTo>
                    <a:pt x="884" y="583"/>
                  </a:lnTo>
                  <a:lnTo>
                    <a:pt x="882" y="585"/>
                  </a:lnTo>
                  <a:lnTo>
                    <a:pt x="879" y="588"/>
                  </a:lnTo>
                  <a:lnTo>
                    <a:pt x="877" y="588"/>
                  </a:lnTo>
                  <a:lnTo>
                    <a:pt x="867" y="578"/>
                  </a:lnTo>
                  <a:lnTo>
                    <a:pt x="863" y="559"/>
                  </a:lnTo>
                  <a:lnTo>
                    <a:pt x="853" y="550"/>
                  </a:lnTo>
                  <a:lnTo>
                    <a:pt x="853" y="548"/>
                  </a:lnTo>
                  <a:lnTo>
                    <a:pt x="858" y="543"/>
                  </a:lnTo>
                  <a:lnTo>
                    <a:pt x="856" y="536"/>
                  </a:lnTo>
                  <a:lnTo>
                    <a:pt x="860" y="533"/>
                  </a:lnTo>
                  <a:lnTo>
                    <a:pt x="856" y="526"/>
                  </a:lnTo>
                  <a:lnTo>
                    <a:pt x="856" y="522"/>
                  </a:lnTo>
                  <a:lnTo>
                    <a:pt x="856" y="517"/>
                  </a:lnTo>
                  <a:lnTo>
                    <a:pt x="851" y="519"/>
                  </a:lnTo>
                  <a:lnTo>
                    <a:pt x="846" y="517"/>
                  </a:lnTo>
                  <a:lnTo>
                    <a:pt x="841" y="517"/>
                  </a:lnTo>
                  <a:lnTo>
                    <a:pt x="832" y="512"/>
                  </a:lnTo>
                  <a:lnTo>
                    <a:pt x="827" y="514"/>
                  </a:lnTo>
                  <a:lnTo>
                    <a:pt x="820" y="510"/>
                  </a:lnTo>
                  <a:lnTo>
                    <a:pt x="818" y="510"/>
                  </a:lnTo>
                  <a:lnTo>
                    <a:pt x="813" y="512"/>
                  </a:lnTo>
                  <a:lnTo>
                    <a:pt x="808" y="519"/>
                  </a:lnTo>
                  <a:lnTo>
                    <a:pt x="808" y="522"/>
                  </a:lnTo>
                  <a:lnTo>
                    <a:pt x="804" y="526"/>
                  </a:lnTo>
                  <a:lnTo>
                    <a:pt x="799" y="526"/>
                  </a:lnTo>
                  <a:lnTo>
                    <a:pt x="799" y="514"/>
                  </a:lnTo>
                  <a:lnTo>
                    <a:pt x="792" y="507"/>
                  </a:lnTo>
                  <a:lnTo>
                    <a:pt x="794" y="503"/>
                  </a:lnTo>
                  <a:lnTo>
                    <a:pt x="792" y="496"/>
                  </a:lnTo>
                  <a:lnTo>
                    <a:pt x="789" y="493"/>
                  </a:lnTo>
                  <a:lnTo>
                    <a:pt x="780" y="493"/>
                  </a:lnTo>
                  <a:lnTo>
                    <a:pt x="780" y="488"/>
                  </a:lnTo>
                  <a:lnTo>
                    <a:pt x="785" y="481"/>
                  </a:lnTo>
                  <a:lnTo>
                    <a:pt x="785" y="479"/>
                  </a:lnTo>
                  <a:lnTo>
                    <a:pt x="778" y="474"/>
                  </a:lnTo>
                  <a:lnTo>
                    <a:pt x="778" y="470"/>
                  </a:lnTo>
                  <a:lnTo>
                    <a:pt x="773" y="470"/>
                  </a:lnTo>
                  <a:lnTo>
                    <a:pt x="766" y="474"/>
                  </a:lnTo>
                  <a:lnTo>
                    <a:pt x="756" y="470"/>
                  </a:lnTo>
                  <a:lnTo>
                    <a:pt x="761" y="465"/>
                  </a:lnTo>
                  <a:lnTo>
                    <a:pt x="756" y="451"/>
                  </a:lnTo>
                  <a:lnTo>
                    <a:pt x="754" y="448"/>
                  </a:lnTo>
                  <a:lnTo>
                    <a:pt x="749" y="448"/>
                  </a:lnTo>
                  <a:lnTo>
                    <a:pt x="749" y="444"/>
                  </a:lnTo>
                  <a:lnTo>
                    <a:pt x="752" y="441"/>
                  </a:lnTo>
                  <a:lnTo>
                    <a:pt x="754" y="437"/>
                  </a:lnTo>
                  <a:lnTo>
                    <a:pt x="759" y="429"/>
                  </a:lnTo>
                  <a:lnTo>
                    <a:pt x="761" y="427"/>
                  </a:lnTo>
                  <a:lnTo>
                    <a:pt x="763" y="425"/>
                  </a:lnTo>
                  <a:lnTo>
                    <a:pt x="768" y="425"/>
                  </a:lnTo>
                  <a:lnTo>
                    <a:pt x="768" y="429"/>
                  </a:lnTo>
                  <a:lnTo>
                    <a:pt x="770" y="437"/>
                  </a:lnTo>
                  <a:lnTo>
                    <a:pt x="775" y="437"/>
                  </a:lnTo>
                  <a:lnTo>
                    <a:pt x="778" y="429"/>
                  </a:lnTo>
                  <a:lnTo>
                    <a:pt x="775" y="422"/>
                  </a:lnTo>
                  <a:lnTo>
                    <a:pt x="773" y="420"/>
                  </a:lnTo>
                  <a:lnTo>
                    <a:pt x="770" y="418"/>
                  </a:lnTo>
                  <a:lnTo>
                    <a:pt x="773" y="418"/>
                  </a:lnTo>
                  <a:lnTo>
                    <a:pt x="780" y="418"/>
                  </a:lnTo>
                  <a:lnTo>
                    <a:pt x="780" y="411"/>
                  </a:lnTo>
                  <a:lnTo>
                    <a:pt x="787" y="413"/>
                  </a:lnTo>
                  <a:lnTo>
                    <a:pt x="794" y="411"/>
                  </a:lnTo>
                  <a:lnTo>
                    <a:pt x="792" y="403"/>
                  </a:lnTo>
                  <a:lnTo>
                    <a:pt x="799" y="399"/>
                  </a:lnTo>
                  <a:lnTo>
                    <a:pt x="804" y="399"/>
                  </a:lnTo>
                  <a:lnTo>
                    <a:pt x="806" y="401"/>
                  </a:lnTo>
                  <a:lnTo>
                    <a:pt x="808" y="401"/>
                  </a:lnTo>
                  <a:lnTo>
                    <a:pt x="806" y="394"/>
                  </a:lnTo>
                  <a:lnTo>
                    <a:pt x="808" y="394"/>
                  </a:lnTo>
                  <a:lnTo>
                    <a:pt x="808" y="396"/>
                  </a:lnTo>
                  <a:lnTo>
                    <a:pt x="815" y="399"/>
                  </a:lnTo>
                  <a:lnTo>
                    <a:pt x="818" y="399"/>
                  </a:lnTo>
                  <a:lnTo>
                    <a:pt x="822" y="401"/>
                  </a:lnTo>
                  <a:lnTo>
                    <a:pt x="827" y="394"/>
                  </a:lnTo>
                  <a:lnTo>
                    <a:pt x="827" y="389"/>
                  </a:lnTo>
                  <a:lnTo>
                    <a:pt x="834" y="387"/>
                  </a:lnTo>
                  <a:lnTo>
                    <a:pt x="837" y="385"/>
                  </a:lnTo>
                  <a:lnTo>
                    <a:pt x="834" y="375"/>
                  </a:lnTo>
                  <a:lnTo>
                    <a:pt x="837" y="373"/>
                  </a:lnTo>
                  <a:lnTo>
                    <a:pt x="841" y="370"/>
                  </a:lnTo>
                  <a:lnTo>
                    <a:pt x="844" y="370"/>
                  </a:lnTo>
                  <a:lnTo>
                    <a:pt x="851" y="375"/>
                  </a:lnTo>
                  <a:lnTo>
                    <a:pt x="851" y="380"/>
                  </a:lnTo>
                  <a:lnTo>
                    <a:pt x="858" y="385"/>
                  </a:lnTo>
                  <a:lnTo>
                    <a:pt x="870" y="380"/>
                  </a:lnTo>
                  <a:lnTo>
                    <a:pt x="882" y="366"/>
                  </a:lnTo>
                  <a:lnTo>
                    <a:pt x="891" y="361"/>
                  </a:lnTo>
                  <a:lnTo>
                    <a:pt x="900" y="354"/>
                  </a:lnTo>
                  <a:lnTo>
                    <a:pt x="900" y="351"/>
                  </a:lnTo>
                  <a:lnTo>
                    <a:pt x="900" y="347"/>
                  </a:lnTo>
                  <a:lnTo>
                    <a:pt x="900" y="347"/>
                  </a:lnTo>
                  <a:lnTo>
                    <a:pt x="893" y="337"/>
                  </a:lnTo>
                  <a:lnTo>
                    <a:pt x="900" y="337"/>
                  </a:lnTo>
                  <a:lnTo>
                    <a:pt x="910" y="333"/>
                  </a:lnTo>
                  <a:lnTo>
                    <a:pt x="912" y="323"/>
                  </a:lnTo>
                  <a:lnTo>
                    <a:pt x="907" y="311"/>
                  </a:lnTo>
                  <a:lnTo>
                    <a:pt x="910" y="309"/>
                  </a:lnTo>
                  <a:lnTo>
                    <a:pt x="919" y="309"/>
                  </a:lnTo>
                  <a:lnTo>
                    <a:pt x="924" y="309"/>
                  </a:lnTo>
                  <a:lnTo>
                    <a:pt x="938" y="300"/>
                  </a:lnTo>
                  <a:lnTo>
                    <a:pt x="938" y="292"/>
                  </a:lnTo>
                  <a:lnTo>
                    <a:pt x="936" y="283"/>
                  </a:lnTo>
                  <a:lnTo>
                    <a:pt x="929" y="274"/>
                  </a:lnTo>
                  <a:lnTo>
                    <a:pt x="926" y="266"/>
                  </a:lnTo>
                  <a:lnTo>
                    <a:pt x="919" y="259"/>
                  </a:lnTo>
                  <a:lnTo>
                    <a:pt x="915" y="255"/>
                  </a:lnTo>
                  <a:lnTo>
                    <a:pt x="907" y="250"/>
                  </a:lnTo>
                  <a:lnTo>
                    <a:pt x="900" y="236"/>
                  </a:lnTo>
                  <a:lnTo>
                    <a:pt x="900" y="229"/>
                  </a:lnTo>
                  <a:lnTo>
                    <a:pt x="898" y="229"/>
                  </a:lnTo>
                  <a:lnTo>
                    <a:pt x="896" y="229"/>
                  </a:lnTo>
                  <a:lnTo>
                    <a:pt x="893" y="226"/>
                  </a:lnTo>
                  <a:lnTo>
                    <a:pt x="891" y="215"/>
                  </a:lnTo>
                  <a:lnTo>
                    <a:pt x="882" y="215"/>
                  </a:lnTo>
                  <a:lnTo>
                    <a:pt x="882" y="210"/>
                  </a:lnTo>
                  <a:lnTo>
                    <a:pt x="877" y="198"/>
                  </a:lnTo>
                  <a:lnTo>
                    <a:pt x="865" y="191"/>
                  </a:lnTo>
                  <a:lnTo>
                    <a:pt x="858" y="191"/>
                  </a:lnTo>
                  <a:lnTo>
                    <a:pt x="853" y="198"/>
                  </a:lnTo>
                  <a:lnTo>
                    <a:pt x="846" y="196"/>
                  </a:lnTo>
                  <a:lnTo>
                    <a:pt x="837" y="193"/>
                  </a:lnTo>
                  <a:lnTo>
                    <a:pt x="837" y="184"/>
                  </a:lnTo>
                  <a:lnTo>
                    <a:pt x="834" y="184"/>
                  </a:lnTo>
                  <a:lnTo>
                    <a:pt x="832" y="184"/>
                  </a:lnTo>
                  <a:lnTo>
                    <a:pt x="822" y="184"/>
                  </a:lnTo>
                  <a:lnTo>
                    <a:pt x="820" y="184"/>
                  </a:lnTo>
                  <a:lnTo>
                    <a:pt x="806" y="179"/>
                  </a:lnTo>
                  <a:lnTo>
                    <a:pt x="804" y="179"/>
                  </a:lnTo>
                  <a:lnTo>
                    <a:pt x="792" y="200"/>
                  </a:lnTo>
                  <a:lnTo>
                    <a:pt x="792" y="212"/>
                  </a:lnTo>
                  <a:lnTo>
                    <a:pt x="789" y="212"/>
                  </a:lnTo>
                  <a:lnTo>
                    <a:pt x="792" y="217"/>
                  </a:lnTo>
                  <a:lnTo>
                    <a:pt x="789" y="222"/>
                  </a:lnTo>
                  <a:lnTo>
                    <a:pt x="773" y="222"/>
                  </a:lnTo>
                  <a:lnTo>
                    <a:pt x="766" y="224"/>
                  </a:lnTo>
                  <a:lnTo>
                    <a:pt x="761" y="222"/>
                  </a:lnTo>
                  <a:lnTo>
                    <a:pt x="763" y="222"/>
                  </a:lnTo>
                  <a:lnTo>
                    <a:pt x="761" y="210"/>
                  </a:lnTo>
                  <a:lnTo>
                    <a:pt x="759" y="203"/>
                  </a:lnTo>
                  <a:lnTo>
                    <a:pt x="744" y="191"/>
                  </a:lnTo>
                  <a:lnTo>
                    <a:pt x="737" y="193"/>
                  </a:lnTo>
                  <a:lnTo>
                    <a:pt x="735" y="186"/>
                  </a:lnTo>
                  <a:lnTo>
                    <a:pt x="733" y="184"/>
                  </a:lnTo>
                  <a:lnTo>
                    <a:pt x="730" y="181"/>
                  </a:lnTo>
                  <a:lnTo>
                    <a:pt x="723" y="181"/>
                  </a:lnTo>
                  <a:lnTo>
                    <a:pt x="719" y="179"/>
                  </a:lnTo>
                  <a:lnTo>
                    <a:pt x="714" y="179"/>
                  </a:lnTo>
                  <a:lnTo>
                    <a:pt x="709" y="186"/>
                  </a:lnTo>
                  <a:lnTo>
                    <a:pt x="707" y="189"/>
                  </a:lnTo>
                  <a:lnTo>
                    <a:pt x="704" y="189"/>
                  </a:lnTo>
                  <a:lnTo>
                    <a:pt x="702" y="193"/>
                  </a:lnTo>
                  <a:lnTo>
                    <a:pt x="693" y="200"/>
                  </a:lnTo>
                  <a:lnTo>
                    <a:pt x="688" y="200"/>
                  </a:lnTo>
                  <a:lnTo>
                    <a:pt x="688" y="203"/>
                  </a:lnTo>
                  <a:lnTo>
                    <a:pt x="683" y="207"/>
                  </a:lnTo>
                  <a:lnTo>
                    <a:pt x="678" y="226"/>
                  </a:lnTo>
                  <a:lnTo>
                    <a:pt x="678" y="229"/>
                  </a:lnTo>
                  <a:lnTo>
                    <a:pt x="676" y="231"/>
                  </a:lnTo>
                  <a:lnTo>
                    <a:pt x="667" y="226"/>
                  </a:lnTo>
                  <a:lnTo>
                    <a:pt x="655" y="243"/>
                  </a:lnTo>
                  <a:lnTo>
                    <a:pt x="650" y="238"/>
                  </a:lnTo>
                  <a:lnTo>
                    <a:pt x="648" y="236"/>
                  </a:lnTo>
                  <a:lnTo>
                    <a:pt x="643" y="233"/>
                  </a:lnTo>
                  <a:lnTo>
                    <a:pt x="633" y="226"/>
                  </a:lnTo>
                  <a:lnTo>
                    <a:pt x="631" y="224"/>
                  </a:lnTo>
                  <a:lnTo>
                    <a:pt x="631" y="222"/>
                  </a:lnTo>
                  <a:lnTo>
                    <a:pt x="638" y="215"/>
                  </a:lnTo>
                  <a:lnTo>
                    <a:pt x="645" y="212"/>
                  </a:lnTo>
                  <a:lnTo>
                    <a:pt x="657" y="207"/>
                  </a:lnTo>
                  <a:lnTo>
                    <a:pt x="655" y="203"/>
                  </a:lnTo>
                  <a:lnTo>
                    <a:pt x="648" y="200"/>
                  </a:lnTo>
                  <a:lnTo>
                    <a:pt x="648" y="191"/>
                  </a:lnTo>
                  <a:lnTo>
                    <a:pt x="643" y="189"/>
                  </a:lnTo>
                  <a:lnTo>
                    <a:pt x="648" y="184"/>
                  </a:lnTo>
                  <a:lnTo>
                    <a:pt x="648" y="172"/>
                  </a:lnTo>
                  <a:lnTo>
                    <a:pt x="645" y="165"/>
                  </a:lnTo>
                  <a:lnTo>
                    <a:pt x="648" y="158"/>
                  </a:lnTo>
                  <a:lnTo>
                    <a:pt x="643" y="155"/>
                  </a:lnTo>
                  <a:lnTo>
                    <a:pt x="641" y="151"/>
                  </a:lnTo>
                  <a:lnTo>
                    <a:pt x="643" y="146"/>
                  </a:lnTo>
                  <a:lnTo>
                    <a:pt x="643" y="141"/>
                  </a:lnTo>
                  <a:lnTo>
                    <a:pt x="624" y="132"/>
                  </a:lnTo>
                  <a:lnTo>
                    <a:pt x="615" y="132"/>
                  </a:lnTo>
                  <a:lnTo>
                    <a:pt x="615" y="134"/>
                  </a:lnTo>
                  <a:lnTo>
                    <a:pt x="610" y="137"/>
                  </a:lnTo>
                  <a:lnTo>
                    <a:pt x="603" y="137"/>
                  </a:lnTo>
                  <a:lnTo>
                    <a:pt x="600" y="141"/>
                  </a:lnTo>
                  <a:lnTo>
                    <a:pt x="593" y="137"/>
                  </a:lnTo>
                  <a:lnTo>
                    <a:pt x="586" y="141"/>
                  </a:lnTo>
                  <a:lnTo>
                    <a:pt x="570" y="146"/>
                  </a:lnTo>
                  <a:lnTo>
                    <a:pt x="567" y="151"/>
                  </a:lnTo>
                  <a:lnTo>
                    <a:pt x="553" y="144"/>
                  </a:lnTo>
                  <a:lnTo>
                    <a:pt x="556" y="137"/>
                  </a:lnTo>
                  <a:lnTo>
                    <a:pt x="556" y="132"/>
                  </a:lnTo>
                  <a:lnTo>
                    <a:pt x="553" y="118"/>
                  </a:lnTo>
                  <a:lnTo>
                    <a:pt x="551" y="113"/>
                  </a:lnTo>
                  <a:lnTo>
                    <a:pt x="551" y="104"/>
                  </a:lnTo>
                  <a:lnTo>
                    <a:pt x="548" y="104"/>
                  </a:lnTo>
                  <a:lnTo>
                    <a:pt x="541" y="89"/>
                  </a:lnTo>
                  <a:lnTo>
                    <a:pt x="539" y="85"/>
                  </a:lnTo>
                  <a:lnTo>
                    <a:pt x="544" y="63"/>
                  </a:lnTo>
                  <a:lnTo>
                    <a:pt x="534" y="56"/>
                  </a:lnTo>
                  <a:lnTo>
                    <a:pt x="534" y="49"/>
                  </a:lnTo>
                  <a:lnTo>
                    <a:pt x="515" y="52"/>
                  </a:lnTo>
                  <a:lnTo>
                    <a:pt x="513" y="56"/>
                  </a:lnTo>
                  <a:lnTo>
                    <a:pt x="506" y="61"/>
                  </a:lnTo>
                  <a:lnTo>
                    <a:pt x="494" y="56"/>
                  </a:lnTo>
                  <a:lnTo>
                    <a:pt x="482" y="61"/>
                  </a:lnTo>
                  <a:lnTo>
                    <a:pt x="478" y="63"/>
                  </a:lnTo>
                  <a:lnTo>
                    <a:pt x="475" y="63"/>
                  </a:lnTo>
                  <a:lnTo>
                    <a:pt x="466" y="56"/>
                  </a:lnTo>
                  <a:lnTo>
                    <a:pt x="456" y="59"/>
                  </a:lnTo>
                  <a:lnTo>
                    <a:pt x="452" y="56"/>
                  </a:lnTo>
                  <a:lnTo>
                    <a:pt x="444" y="52"/>
                  </a:lnTo>
                  <a:lnTo>
                    <a:pt x="442" y="42"/>
                  </a:lnTo>
                  <a:lnTo>
                    <a:pt x="440" y="37"/>
                  </a:lnTo>
                  <a:lnTo>
                    <a:pt x="433" y="35"/>
                  </a:lnTo>
                  <a:lnTo>
                    <a:pt x="428" y="30"/>
                  </a:lnTo>
                  <a:lnTo>
                    <a:pt x="418" y="28"/>
                  </a:lnTo>
                  <a:lnTo>
                    <a:pt x="402" y="23"/>
                  </a:lnTo>
                  <a:lnTo>
                    <a:pt x="400" y="11"/>
                  </a:lnTo>
                  <a:lnTo>
                    <a:pt x="390" y="7"/>
                  </a:lnTo>
                  <a:lnTo>
                    <a:pt x="376" y="2"/>
                  </a:lnTo>
                  <a:lnTo>
                    <a:pt x="362" y="4"/>
                  </a:lnTo>
                  <a:lnTo>
                    <a:pt x="357" y="0"/>
                  </a:lnTo>
                  <a:lnTo>
                    <a:pt x="348" y="0"/>
                  </a:lnTo>
                  <a:lnTo>
                    <a:pt x="345" y="14"/>
                  </a:lnTo>
                  <a:lnTo>
                    <a:pt x="345" y="21"/>
                  </a:lnTo>
                  <a:lnTo>
                    <a:pt x="348" y="28"/>
                  </a:lnTo>
                  <a:lnTo>
                    <a:pt x="362" y="40"/>
                  </a:lnTo>
                  <a:lnTo>
                    <a:pt x="367" y="52"/>
                  </a:lnTo>
                  <a:lnTo>
                    <a:pt x="362" y="59"/>
                  </a:lnTo>
                  <a:lnTo>
                    <a:pt x="352" y="70"/>
                  </a:lnTo>
                  <a:lnTo>
                    <a:pt x="352" y="75"/>
                  </a:lnTo>
                  <a:lnTo>
                    <a:pt x="357" y="80"/>
                  </a:lnTo>
                  <a:lnTo>
                    <a:pt x="355" y="94"/>
                  </a:lnTo>
                  <a:lnTo>
                    <a:pt x="357" y="96"/>
                  </a:lnTo>
                  <a:lnTo>
                    <a:pt x="352" y="106"/>
                  </a:lnTo>
                  <a:lnTo>
                    <a:pt x="352" y="111"/>
                  </a:lnTo>
                  <a:lnTo>
                    <a:pt x="352" y="113"/>
                  </a:lnTo>
                  <a:lnTo>
                    <a:pt x="357" y="137"/>
                  </a:lnTo>
                  <a:lnTo>
                    <a:pt x="362" y="144"/>
                  </a:lnTo>
                  <a:lnTo>
                    <a:pt x="355" y="151"/>
                  </a:lnTo>
                  <a:lnTo>
                    <a:pt x="348" y="160"/>
                  </a:lnTo>
                  <a:lnTo>
                    <a:pt x="348" y="160"/>
                  </a:lnTo>
                  <a:lnTo>
                    <a:pt x="357" y="170"/>
                  </a:lnTo>
                  <a:lnTo>
                    <a:pt x="362" y="177"/>
                  </a:lnTo>
                  <a:lnTo>
                    <a:pt x="362" y="184"/>
                  </a:lnTo>
                  <a:lnTo>
                    <a:pt x="369" y="189"/>
                  </a:lnTo>
                  <a:lnTo>
                    <a:pt x="362" y="193"/>
                  </a:lnTo>
                  <a:lnTo>
                    <a:pt x="355" y="203"/>
                  </a:lnTo>
                  <a:lnTo>
                    <a:pt x="357" y="207"/>
                  </a:lnTo>
                  <a:lnTo>
                    <a:pt x="343" y="226"/>
                  </a:lnTo>
                  <a:lnTo>
                    <a:pt x="350" y="231"/>
                  </a:lnTo>
                  <a:lnTo>
                    <a:pt x="359" y="233"/>
                  </a:lnTo>
                  <a:lnTo>
                    <a:pt x="357" y="238"/>
                  </a:lnTo>
                  <a:lnTo>
                    <a:pt x="352" y="240"/>
                  </a:lnTo>
                  <a:lnTo>
                    <a:pt x="362" y="252"/>
                  </a:lnTo>
                  <a:lnTo>
                    <a:pt x="357" y="250"/>
                  </a:lnTo>
                  <a:lnTo>
                    <a:pt x="357" y="252"/>
                  </a:lnTo>
                  <a:lnTo>
                    <a:pt x="362" y="255"/>
                  </a:lnTo>
                  <a:lnTo>
                    <a:pt x="364" y="259"/>
                  </a:lnTo>
                  <a:lnTo>
                    <a:pt x="369" y="264"/>
                  </a:lnTo>
                  <a:lnTo>
                    <a:pt x="369" y="269"/>
                  </a:lnTo>
                  <a:lnTo>
                    <a:pt x="371" y="271"/>
                  </a:lnTo>
                  <a:lnTo>
                    <a:pt x="376" y="278"/>
                  </a:lnTo>
                  <a:lnTo>
                    <a:pt x="376" y="278"/>
                  </a:lnTo>
                  <a:lnTo>
                    <a:pt x="376" y="285"/>
                  </a:lnTo>
                  <a:lnTo>
                    <a:pt x="381" y="292"/>
                  </a:lnTo>
                  <a:lnTo>
                    <a:pt x="378" y="295"/>
                  </a:lnTo>
                  <a:lnTo>
                    <a:pt x="357" y="295"/>
                  </a:lnTo>
                  <a:lnTo>
                    <a:pt x="352" y="297"/>
                  </a:lnTo>
                  <a:lnTo>
                    <a:pt x="350" y="300"/>
                  </a:lnTo>
                  <a:lnTo>
                    <a:pt x="348" y="292"/>
                  </a:lnTo>
                  <a:lnTo>
                    <a:pt x="345" y="297"/>
                  </a:lnTo>
                  <a:lnTo>
                    <a:pt x="348" y="300"/>
                  </a:lnTo>
                  <a:lnTo>
                    <a:pt x="343" y="300"/>
                  </a:lnTo>
                  <a:lnTo>
                    <a:pt x="343" y="290"/>
                  </a:lnTo>
                  <a:lnTo>
                    <a:pt x="341" y="290"/>
                  </a:lnTo>
                  <a:lnTo>
                    <a:pt x="341" y="292"/>
                  </a:lnTo>
                  <a:lnTo>
                    <a:pt x="338" y="290"/>
                  </a:lnTo>
                  <a:lnTo>
                    <a:pt x="338" y="288"/>
                  </a:lnTo>
                  <a:lnTo>
                    <a:pt x="336" y="288"/>
                  </a:lnTo>
                  <a:lnTo>
                    <a:pt x="336" y="285"/>
                  </a:lnTo>
                  <a:lnTo>
                    <a:pt x="333" y="285"/>
                  </a:lnTo>
                  <a:lnTo>
                    <a:pt x="329" y="288"/>
                  </a:lnTo>
                  <a:lnTo>
                    <a:pt x="326" y="288"/>
                  </a:lnTo>
                  <a:lnTo>
                    <a:pt x="322" y="290"/>
                  </a:lnTo>
                  <a:lnTo>
                    <a:pt x="319" y="288"/>
                  </a:lnTo>
                  <a:lnTo>
                    <a:pt x="319" y="297"/>
                  </a:lnTo>
                  <a:lnTo>
                    <a:pt x="310" y="297"/>
                  </a:lnTo>
                  <a:lnTo>
                    <a:pt x="310" y="292"/>
                  </a:lnTo>
                  <a:lnTo>
                    <a:pt x="305" y="292"/>
                  </a:lnTo>
                  <a:lnTo>
                    <a:pt x="303" y="290"/>
                  </a:lnTo>
                  <a:lnTo>
                    <a:pt x="296" y="290"/>
                  </a:lnTo>
                  <a:lnTo>
                    <a:pt x="296" y="283"/>
                  </a:lnTo>
                  <a:lnTo>
                    <a:pt x="286" y="271"/>
                  </a:lnTo>
                  <a:lnTo>
                    <a:pt x="289" y="264"/>
                  </a:lnTo>
                  <a:lnTo>
                    <a:pt x="291" y="266"/>
                  </a:lnTo>
                  <a:lnTo>
                    <a:pt x="291" y="264"/>
                  </a:lnTo>
                  <a:lnTo>
                    <a:pt x="289" y="259"/>
                  </a:lnTo>
                  <a:lnTo>
                    <a:pt x="277" y="255"/>
                  </a:lnTo>
                  <a:lnTo>
                    <a:pt x="277" y="259"/>
                  </a:lnTo>
                  <a:lnTo>
                    <a:pt x="277" y="259"/>
                  </a:lnTo>
                  <a:lnTo>
                    <a:pt x="274" y="262"/>
                  </a:lnTo>
                  <a:lnTo>
                    <a:pt x="277" y="266"/>
                  </a:lnTo>
                  <a:lnTo>
                    <a:pt x="277" y="271"/>
                  </a:lnTo>
                  <a:lnTo>
                    <a:pt x="274" y="269"/>
                  </a:lnTo>
                  <a:lnTo>
                    <a:pt x="272" y="271"/>
                  </a:lnTo>
                  <a:lnTo>
                    <a:pt x="267" y="266"/>
                  </a:lnTo>
                  <a:lnTo>
                    <a:pt x="267" y="278"/>
                  </a:lnTo>
                  <a:lnTo>
                    <a:pt x="258" y="278"/>
                  </a:lnTo>
                  <a:lnTo>
                    <a:pt x="258" y="278"/>
                  </a:lnTo>
                  <a:lnTo>
                    <a:pt x="248" y="278"/>
                  </a:lnTo>
                  <a:lnTo>
                    <a:pt x="246" y="283"/>
                  </a:lnTo>
                  <a:lnTo>
                    <a:pt x="244" y="285"/>
                  </a:lnTo>
                  <a:lnTo>
                    <a:pt x="248" y="290"/>
                  </a:lnTo>
                  <a:lnTo>
                    <a:pt x="248" y="300"/>
                  </a:lnTo>
                  <a:lnTo>
                    <a:pt x="253" y="304"/>
                  </a:lnTo>
                  <a:lnTo>
                    <a:pt x="253" y="309"/>
                  </a:lnTo>
                  <a:lnTo>
                    <a:pt x="248" y="309"/>
                  </a:lnTo>
                  <a:lnTo>
                    <a:pt x="248" y="314"/>
                  </a:lnTo>
                  <a:lnTo>
                    <a:pt x="246" y="316"/>
                  </a:lnTo>
                  <a:lnTo>
                    <a:pt x="244" y="321"/>
                  </a:lnTo>
                  <a:lnTo>
                    <a:pt x="239" y="318"/>
                  </a:lnTo>
                  <a:lnTo>
                    <a:pt x="239" y="314"/>
                  </a:lnTo>
                  <a:lnTo>
                    <a:pt x="234" y="314"/>
                  </a:lnTo>
                  <a:lnTo>
                    <a:pt x="232" y="318"/>
                  </a:lnTo>
                  <a:lnTo>
                    <a:pt x="234" y="323"/>
                  </a:lnTo>
                  <a:lnTo>
                    <a:pt x="234" y="323"/>
                  </a:lnTo>
                  <a:lnTo>
                    <a:pt x="232" y="323"/>
                  </a:lnTo>
                  <a:lnTo>
                    <a:pt x="232" y="323"/>
                  </a:lnTo>
                  <a:lnTo>
                    <a:pt x="227" y="321"/>
                  </a:lnTo>
                  <a:lnTo>
                    <a:pt x="225" y="323"/>
                  </a:lnTo>
                  <a:lnTo>
                    <a:pt x="220" y="323"/>
                  </a:lnTo>
                  <a:lnTo>
                    <a:pt x="215" y="323"/>
                  </a:lnTo>
                  <a:lnTo>
                    <a:pt x="211" y="323"/>
                  </a:lnTo>
                  <a:lnTo>
                    <a:pt x="211" y="318"/>
                  </a:lnTo>
                  <a:lnTo>
                    <a:pt x="206" y="316"/>
                  </a:lnTo>
                  <a:lnTo>
                    <a:pt x="211" y="316"/>
                  </a:lnTo>
                  <a:lnTo>
                    <a:pt x="211" y="314"/>
                  </a:lnTo>
                  <a:lnTo>
                    <a:pt x="206" y="314"/>
                  </a:lnTo>
                  <a:lnTo>
                    <a:pt x="204" y="309"/>
                  </a:lnTo>
                  <a:lnTo>
                    <a:pt x="211" y="311"/>
                  </a:lnTo>
                  <a:lnTo>
                    <a:pt x="211" y="309"/>
                  </a:lnTo>
                  <a:lnTo>
                    <a:pt x="208" y="309"/>
                  </a:lnTo>
                  <a:lnTo>
                    <a:pt x="206" y="304"/>
                  </a:lnTo>
                  <a:lnTo>
                    <a:pt x="211" y="304"/>
                  </a:lnTo>
                  <a:lnTo>
                    <a:pt x="206" y="295"/>
                  </a:lnTo>
                  <a:lnTo>
                    <a:pt x="208" y="292"/>
                  </a:lnTo>
                  <a:lnTo>
                    <a:pt x="206" y="290"/>
                  </a:lnTo>
                  <a:lnTo>
                    <a:pt x="199" y="292"/>
                  </a:lnTo>
                  <a:lnTo>
                    <a:pt x="196" y="304"/>
                  </a:lnTo>
                  <a:lnTo>
                    <a:pt x="192" y="300"/>
                  </a:lnTo>
                  <a:lnTo>
                    <a:pt x="189" y="295"/>
                  </a:lnTo>
                  <a:lnTo>
                    <a:pt x="182" y="292"/>
                  </a:lnTo>
                  <a:lnTo>
                    <a:pt x="182" y="292"/>
                  </a:lnTo>
                  <a:lnTo>
                    <a:pt x="178" y="283"/>
                  </a:lnTo>
                  <a:lnTo>
                    <a:pt x="180" y="281"/>
                  </a:lnTo>
                  <a:lnTo>
                    <a:pt x="173" y="278"/>
                  </a:lnTo>
                  <a:lnTo>
                    <a:pt x="170" y="281"/>
                  </a:lnTo>
                  <a:lnTo>
                    <a:pt x="168" y="281"/>
                  </a:lnTo>
                  <a:lnTo>
                    <a:pt x="168" y="276"/>
                  </a:lnTo>
                  <a:lnTo>
                    <a:pt x="163" y="281"/>
                  </a:lnTo>
                  <a:lnTo>
                    <a:pt x="161" y="278"/>
                  </a:lnTo>
                  <a:lnTo>
                    <a:pt x="154" y="274"/>
                  </a:lnTo>
                  <a:lnTo>
                    <a:pt x="154" y="271"/>
                  </a:lnTo>
                  <a:lnTo>
                    <a:pt x="147" y="264"/>
                  </a:lnTo>
                  <a:lnTo>
                    <a:pt x="144" y="266"/>
                  </a:lnTo>
                  <a:lnTo>
                    <a:pt x="142" y="264"/>
                  </a:lnTo>
                  <a:lnTo>
                    <a:pt x="137" y="264"/>
                  </a:lnTo>
                  <a:lnTo>
                    <a:pt x="135" y="264"/>
                  </a:lnTo>
                  <a:lnTo>
                    <a:pt x="133" y="259"/>
                  </a:lnTo>
                  <a:lnTo>
                    <a:pt x="130" y="264"/>
                  </a:lnTo>
                  <a:lnTo>
                    <a:pt x="128" y="264"/>
                  </a:lnTo>
                  <a:lnTo>
                    <a:pt x="126" y="266"/>
                  </a:lnTo>
                  <a:lnTo>
                    <a:pt x="126" y="266"/>
                  </a:lnTo>
                  <a:lnTo>
                    <a:pt x="121" y="269"/>
                  </a:lnTo>
                  <a:lnTo>
                    <a:pt x="123" y="271"/>
                  </a:lnTo>
                  <a:lnTo>
                    <a:pt x="116" y="274"/>
                  </a:lnTo>
                  <a:lnTo>
                    <a:pt x="116" y="278"/>
                  </a:lnTo>
                  <a:lnTo>
                    <a:pt x="109" y="278"/>
                  </a:lnTo>
                  <a:lnTo>
                    <a:pt x="111" y="281"/>
                  </a:lnTo>
                  <a:lnTo>
                    <a:pt x="109" y="288"/>
                  </a:lnTo>
                  <a:lnTo>
                    <a:pt x="109" y="290"/>
                  </a:lnTo>
                  <a:lnTo>
                    <a:pt x="104" y="290"/>
                  </a:lnTo>
                  <a:lnTo>
                    <a:pt x="102" y="290"/>
                  </a:lnTo>
                  <a:lnTo>
                    <a:pt x="97" y="292"/>
                  </a:lnTo>
                  <a:lnTo>
                    <a:pt x="90" y="283"/>
                  </a:lnTo>
                  <a:lnTo>
                    <a:pt x="81" y="278"/>
                  </a:lnTo>
                  <a:lnTo>
                    <a:pt x="74" y="274"/>
                  </a:lnTo>
                  <a:lnTo>
                    <a:pt x="71" y="269"/>
                  </a:lnTo>
                  <a:lnTo>
                    <a:pt x="67" y="266"/>
                  </a:lnTo>
                  <a:lnTo>
                    <a:pt x="57" y="259"/>
                  </a:lnTo>
                  <a:lnTo>
                    <a:pt x="55" y="259"/>
                  </a:lnTo>
                  <a:lnTo>
                    <a:pt x="50" y="259"/>
                  </a:lnTo>
                  <a:lnTo>
                    <a:pt x="50" y="255"/>
                  </a:lnTo>
                  <a:lnTo>
                    <a:pt x="48" y="250"/>
                  </a:lnTo>
                  <a:lnTo>
                    <a:pt x="48" y="255"/>
                  </a:lnTo>
                  <a:lnTo>
                    <a:pt x="45" y="255"/>
                  </a:lnTo>
                  <a:lnTo>
                    <a:pt x="45" y="257"/>
                  </a:lnTo>
                  <a:lnTo>
                    <a:pt x="43" y="257"/>
                  </a:lnTo>
                  <a:lnTo>
                    <a:pt x="43" y="262"/>
                  </a:lnTo>
                  <a:lnTo>
                    <a:pt x="38" y="259"/>
                  </a:lnTo>
                  <a:lnTo>
                    <a:pt x="38" y="264"/>
                  </a:lnTo>
                  <a:lnTo>
                    <a:pt x="29" y="264"/>
                  </a:lnTo>
                  <a:lnTo>
                    <a:pt x="24" y="266"/>
                  </a:lnTo>
                  <a:lnTo>
                    <a:pt x="24" y="274"/>
                  </a:lnTo>
                  <a:lnTo>
                    <a:pt x="26" y="278"/>
                  </a:lnTo>
                  <a:lnTo>
                    <a:pt x="29" y="278"/>
                  </a:lnTo>
                  <a:lnTo>
                    <a:pt x="36" y="288"/>
                  </a:lnTo>
                  <a:lnTo>
                    <a:pt x="36" y="292"/>
                  </a:lnTo>
                  <a:lnTo>
                    <a:pt x="33" y="297"/>
                  </a:lnTo>
                  <a:lnTo>
                    <a:pt x="33" y="300"/>
                  </a:lnTo>
                  <a:lnTo>
                    <a:pt x="36" y="300"/>
                  </a:lnTo>
                  <a:lnTo>
                    <a:pt x="41" y="304"/>
                  </a:lnTo>
                  <a:lnTo>
                    <a:pt x="38" y="307"/>
                  </a:lnTo>
                  <a:lnTo>
                    <a:pt x="38" y="309"/>
                  </a:lnTo>
                  <a:lnTo>
                    <a:pt x="36" y="309"/>
                  </a:lnTo>
                  <a:lnTo>
                    <a:pt x="33" y="309"/>
                  </a:lnTo>
                  <a:lnTo>
                    <a:pt x="36" y="309"/>
                  </a:lnTo>
                  <a:lnTo>
                    <a:pt x="36" y="314"/>
                  </a:lnTo>
                  <a:lnTo>
                    <a:pt x="33" y="316"/>
                  </a:lnTo>
                  <a:lnTo>
                    <a:pt x="36" y="316"/>
                  </a:lnTo>
                  <a:lnTo>
                    <a:pt x="33" y="323"/>
                  </a:lnTo>
                  <a:lnTo>
                    <a:pt x="33" y="323"/>
                  </a:lnTo>
                  <a:lnTo>
                    <a:pt x="33" y="328"/>
                  </a:lnTo>
                  <a:lnTo>
                    <a:pt x="29" y="330"/>
                  </a:lnTo>
                  <a:lnTo>
                    <a:pt x="29" y="337"/>
                  </a:lnTo>
                  <a:lnTo>
                    <a:pt x="33" y="335"/>
                  </a:lnTo>
                  <a:lnTo>
                    <a:pt x="33" y="337"/>
                  </a:lnTo>
                  <a:lnTo>
                    <a:pt x="38" y="337"/>
                  </a:lnTo>
                  <a:lnTo>
                    <a:pt x="38" y="337"/>
                  </a:lnTo>
                  <a:lnTo>
                    <a:pt x="43" y="347"/>
                  </a:lnTo>
                  <a:lnTo>
                    <a:pt x="43" y="351"/>
                  </a:lnTo>
                  <a:lnTo>
                    <a:pt x="38" y="351"/>
                  </a:lnTo>
                  <a:lnTo>
                    <a:pt x="38" y="356"/>
                  </a:lnTo>
                  <a:lnTo>
                    <a:pt x="43" y="356"/>
                  </a:lnTo>
                  <a:lnTo>
                    <a:pt x="41" y="361"/>
                  </a:lnTo>
                  <a:lnTo>
                    <a:pt x="48" y="363"/>
                  </a:lnTo>
                  <a:lnTo>
                    <a:pt x="38" y="385"/>
                  </a:lnTo>
                  <a:lnTo>
                    <a:pt x="38" y="382"/>
                  </a:lnTo>
                  <a:lnTo>
                    <a:pt x="36" y="385"/>
                  </a:lnTo>
                  <a:lnTo>
                    <a:pt x="33" y="382"/>
                  </a:lnTo>
                  <a:lnTo>
                    <a:pt x="33" y="385"/>
                  </a:lnTo>
                  <a:lnTo>
                    <a:pt x="26" y="385"/>
                  </a:lnTo>
                  <a:lnTo>
                    <a:pt x="26" y="392"/>
                  </a:lnTo>
                  <a:lnTo>
                    <a:pt x="29" y="392"/>
                  </a:lnTo>
                  <a:lnTo>
                    <a:pt x="29" y="394"/>
                  </a:lnTo>
                  <a:lnTo>
                    <a:pt x="24" y="396"/>
                  </a:lnTo>
                  <a:lnTo>
                    <a:pt x="29" y="401"/>
                  </a:lnTo>
                  <a:lnTo>
                    <a:pt x="29" y="403"/>
                  </a:lnTo>
                  <a:lnTo>
                    <a:pt x="24" y="403"/>
                  </a:lnTo>
                  <a:lnTo>
                    <a:pt x="24" y="406"/>
                  </a:lnTo>
                  <a:lnTo>
                    <a:pt x="22" y="406"/>
                  </a:lnTo>
                  <a:lnTo>
                    <a:pt x="24" y="403"/>
                  </a:lnTo>
                  <a:lnTo>
                    <a:pt x="22" y="403"/>
                  </a:lnTo>
                  <a:lnTo>
                    <a:pt x="19" y="403"/>
                  </a:lnTo>
                  <a:lnTo>
                    <a:pt x="17" y="403"/>
                  </a:lnTo>
                  <a:lnTo>
                    <a:pt x="15" y="403"/>
                  </a:lnTo>
                  <a:lnTo>
                    <a:pt x="12" y="401"/>
                  </a:lnTo>
                  <a:lnTo>
                    <a:pt x="10" y="406"/>
                  </a:lnTo>
                  <a:lnTo>
                    <a:pt x="0" y="413"/>
                  </a:lnTo>
                  <a:lnTo>
                    <a:pt x="5" y="420"/>
                  </a:lnTo>
                  <a:lnTo>
                    <a:pt x="10" y="427"/>
                  </a:lnTo>
                  <a:lnTo>
                    <a:pt x="12" y="427"/>
                  </a:lnTo>
                  <a:lnTo>
                    <a:pt x="17" y="432"/>
                  </a:lnTo>
                  <a:lnTo>
                    <a:pt x="15" y="432"/>
                  </a:lnTo>
                  <a:lnTo>
                    <a:pt x="10" y="437"/>
                  </a:lnTo>
                  <a:lnTo>
                    <a:pt x="12" y="446"/>
                  </a:lnTo>
                  <a:lnTo>
                    <a:pt x="15" y="451"/>
                  </a:lnTo>
                  <a:lnTo>
                    <a:pt x="17" y="453"/>
                  </a:lnTo>
                  <a:lnTo>
                    <a:pt x="24" y="458"/>
                  </a:lnTo>
                  <a:lnTo>
                    <a:pt x="29" y="460"/>
                  </a:lnTo>
                  <a:lnTo>
                    <a:pt x="33" y="460"/>
                  </a:lnTo>
                  <a:lnTo>
                    <a:pt x="38" y="451"/>
                  </a:lnTo>
                  <a:lnTo>
                    <a:pt x="43" y="458"/>
                  </a:lnTo>
                  <a:lnTo>
                    <a:pt x="50" y="463"/>
                  </a:lnTo>
                  <a:lnTo>
                    <a:pt x="52" y="465"/>
                  </a:lnTo>
                  <a:lnTo>
                    <a:pt x="52" y="465"/>
                  </a:lnTo>
                  <a:lnTo>
                    <a:pt x="50" y="467"/>
                  </a:lnTo>
                  <a:lnTo>
                    <a:pt x="48" y="467"/>
                  </a:lnTo>
                  <a:lnTo>
                    <a:pt x="48" y="474"/>
                  </a:lnTo>
                  <a:lnTo>
                    <a:pt x="50" y="477"/>
                  </a:lnTo>
                  <a:lnTo>
                    <a:pt x="55" y="472"/>
                  </a:lnTo>
                  <a:lnTo>
                    <a:pt x="57" y="474"/>
                  </a:lnTo>
                  <a:lnTo>
                    <a:pt x="57" y="474"/>
                  </a:lnTo>
                  <a:lnTo>
                    <a:pt x="59" y="481"/>
                  </a:lnTo>
                  <a:lnTo>
                    <a:pt x="62" y="481"/>
                  </a:lnTo>
                  <a:lnTo>
                    <a:pt x="62" y="484"/>
                  </a:lnTo>
                  <a:lnTo>
                    <a:pt x="67" y="484"/>
                  </a:lnTo>
                  <a:lnTo>
                    <a:pt x="69" y="488"/>
                  </a:lnTo>
                  <a:lnTo>
                    <a:pt x="69" y="493"/>
                  </a:lnTo>
                  <a:lnTo>
                    <a:pt x="67" y="493"/>
                  </a:lnTo>
                  <a:lnTo>
                    <a:pt x="59" y="496"/>
                  </a:lnTo>
                  <a:lnTo>
                    <a:pt x="59" y="498"/>
                  </a:lnTo>
                  <a:lnTo>
                    <a:pt x="62" y="503"/>
                  </a:lnTo>
                  <a:lnTo>
                    <a:pt x="62" y="507"/>
                  </a:lnTo>
                  <a:lnTo>
                    <a:pt x="59" y="512"/>
                  </a:lnTo>
                  <a:lnTo>
                    <a:pt x="62" y="514"/>
                  </a:lnTo>
                  <a:lnTo>
                    <a:pt x="71" y="522"/>
                  </a:lnTo>
                  <a:lnTo>
                    <a:pt x="71" y="524"/>
                  </a:lnTo>
                  <a:lnTo>
                    <a:pt x="74" y="526"/>
                  </a:lnTo>
                  <a:lnTo>
                    <a:pt x="76" y="522"/>
                  </a:lnTo>
                  <a:lnTo>
                    <a:pt x="76" y="522"/>
                  </a:lnTo>
                  <a:lnTo>
                    <a:pt x="76" y="526"/>
                  </a:lnTo>
                  <a:lnTo>
                    <a:pt x="78" y="526"/>
                  </a:lnTo>
                  <a:lnTo>
                    <a:pt x="81" y="526"/>
                  </a:lnTo>
                  <a:lnTo>
                    <a:pt x="81" y="526"/>
                  </a:lnTo>
                  <a:lnTo>
                    <a:pt x="81" y="522"/>
                  </a:lnTo>
                  <a:lnTo>
                    <a:pt x="90" y="524"/>
                  </a:lnTo>
                  <a:lnTo>
                    <a:pt x="95" y="519"/>
                  </a:lnTo>
                  <a:lnTo>
                    <a:pt x="100" y="519"/>
                  </a:lnTo>
                  <a:lnTo>
                    <a:pt x="100" y="522"/>
                  </a:lnTo>
                  <a:lnTo>
                    <a:pt x="100" y="522"/>
                  </a:lnTo>
                  <a:lnTo>
                    <a:pt x="104" y="526"/>
                  </a:lnTo>
                  <a:lnTo>
                    <a:pt x="104" y="526"/>
                  </a:lnTo>
                  <a:lnTo>
                    <a:pt x="107" y="526"/>
                  </a:lnTo>
                  <a:lnTo>
                    <a:pt x="109" y="529"/>
                  </a:lnTo>
                  <a:lnTo>
                    <a:pt x="111" y="526"/>
                  </a:lnTo>
                  <a:lnTo>
                    <a:pt x="118" y="531"/>
                  </a:lnTo>
                  <a:lnTo>
                    <a:pt x="126" y="536"/>
                  </a:lnTo>
                  <a:lnTo>
                    <a:pt x="123" y="536"/>
                  </a:lnTo>
                  <a:lnTo>
                    <a:pt x="126" y="540"/>
                  </a:lnTo>
                  <a:lnTo>
                    <a:pt x="128" y="538"/>
                  </a:lnTo>
                  <a:lnTo>
                    <a:pt x="133" y="536"/>
                  </a:lnTo>
                  <a:lnTo>
                    <a:pt x="135" y="529"/>
                  </a:lnTo>
                  <a:lnTo>
                    <a:pt x="142" y="531"/>
                  </a:lnTo>
                  <a:lnTo>
                    <a:pt x="147" y="526"/>
                  </a:lnTo>
                  <a:lnTo>
                    <a:pt x="152" y="526"/>
                  </a:lnTo>
                  <a:lnTo>
                    <a:pt x="154" y="526"/>
                  </a:lnTo>
                  <a:lnTo>
                    <a:pt x="159" y="526"/>
                  </a:lnTo>
                  <a:lnTo>
                    <a:pt x="159" y="522"/>
                  </a:lnTo>
                  <a:lnTo>
                    <a:pt x="159" y="526"/>
                  </a:lnTo>
                  <a:lnTo>
                    <a:pt x="161" y="526"/>
                  </a:lnTo>
                  <a:lnTo>
                    <a:pt x="161" y="533"/>
                  </a:lnTo>
                  <a:lnTo>
                    <a:pt x="163" y="533"/>
                  </a:lnTo>
                  <a:lnTo>
                    <a:pt x="163" y="536"/>
                  </a:lnTo>
                  <a:lnTo>
                    <a:pt x="168" y="536"/>
                  </a:lnTo>
                  <a:lnTo>
                    <a:pt x="170" y="538"/>
                  </a:lnTo>
                  <a:lnTo>
                    <a:pt x="170" y="540"/>
                  </a:lnTo>
                  <a:lnTo>
                    <a:pt x="175" y="540"/>
                  </a:lnTo>
                  <a:lnTo>
                    <a:pt x="178" y="545"/>
                  </a:lnTo>
                  <a:lnTo>
                    <a:pt x="173" y="548"/>
                  </a:lnTo>
                  <a:lnTo>
                    <a:pt x="173" y="552"/>
                  </a:lnTo>
                  <a:lnTo>
                    <a:pt x="173" y="555"/>
                  </a:lnTo>
                  <a:lnTo>
                    <a:pt x="173" y="555"/>
                  </a:lnTo>
                  <a:lnTo>
                    <a:pt x="173" y="564"/>
                  </a:lnTo>
                  <a:lnTo>
                    <a:pt x="173" y="569"/>
                  </a:lnTo>
                  <a:lnTo>
                    <a:pt x="173" y="569"/>
                  </a:lnTo>
                  <a:lnTo>
                    <a:pt x="178" y="576"/>
                  </a:lnTo>
                  <a:lnTo>
                    <a:pt x="173" y="578"/>
                  </a:lnTo>
                  <a:lnTo>
                    <a:pt x="168" y="578"/>
                  </a:lnTo>
                  <a:lnTo>
                    <a:pt x="163" y="583"/>
                  </a:lnTo>
                  <a:lnTo>
                    <a:pt x="168" y="583"/>
                  </a:lnTo>
                  <a:lnTo>
                    <a:pt x="168" y="597"/>
                  </a:lnTo>
                  <a:lnTo>
                    <a:pt x="163" y="607"/>
                  </a:lnTo>
                  <a:lnTo>
                    <a:pt x="168" y="607"/>
                  </a:lnTo>
                  <a:lnTo>
                    <a:pt x="168" y="614"/>
                  </a:lnTo>
                  <a:lnTo>
                    <a:pt x="170" y="614"/>
                  </a:lnTo>
                  <a:lnTo>
                    <a:pt x="178" y="616"/>
                  </a:lnTo>
                  <a:lnTo>
                    <a:pt x="173" y="625"/>
                  </a:lnTo>
                  <a:lnTo>
                    <a:pt x="178" y="623"/>
                  </a:lnTo>
                  <a:lnTo>
                    <a:pt x="178" y="625"/>
                  </a:lnTo>
                  <a:lnTo>
                    <a:pt x="178" y="628"/>
                  </a:lnTo>
                  <a:lnTo>
                    <a:pt x="175" y="633"/>
                  </a:lnTo>
                  <a:lnTo>
                    <a:pt x="182" y="630"/>
                  </a:lnTo>
                  <a:lnTo>
                    <a:pt x="178" y="635"/>
                  </a:lnTo>
                  <a:lnTo>
                    <a:pt x="178" y="642"/>
                  </a:lnTo>
                  <a:lnTo>
                    <a:pt x="173" y="647"/>
                  </a:lnTo>
                  <a:lnTo>
                    <a:pt x="173" y="644"/>
                  </a:lnTo>
                  <a:lnTo>
                    <a:pt x="168" y="649"/>
                  </a:lnTo>
                  <a:lnTo>
                    <a:pt x="170" y="649"/>
                  </a:lnTo>
                  <a:lnTo>
                    <a:pt x="173" y="654"/>
                  </a:lnTo>
                  <a:lnTo>
                    <a:pt x="170" y="654"/>
                  </a:lnTo>
                  <a:lnTo>
                    <a:pt x="168" y="659"/>
                  </a:lnTo>
                  <a:lnTo>
                    <a:pt x="168" y="656"/>
                  </a:lnTo>
                  <a:lnTo>
                    <a:pt x="168" y="659"/>
                  </a:lnTo>
                  <a:lnTo>
                    <a:pt x="163" y="661"/>
                  </a:lnTo>
                  <a:lnTo>
                    <a:pt x="161" y="666"/>
                  </a:lnTo>
                  <a:lnTo>
                    <a:pt x="156" y="663"/>
                  </a:lnTo>
                  <a:lnTo>
                    <a:pt x="154" y="670"/>
                  </a:lnTo>
                  <a:lnTo>
                    <a:pt x="154" y="668"/>
                  </a:lnTo>
                  <a:lnTo>
                    <a:pt x="152" y="668"/>
                  </a:lnTo>
                  <a:lnTo>
                    <a:pt x="152" y="675"/>
                  </a:lnTo>
                  <a:lnTo>
                    <a:pt x="149" y="675"/>
                  </a:lnTo>
                  <a:lnTo>
                    <a:pt x="147" y="673"/>
                  </a:lnTo>
                  <a:lnTo>
                    <a:pt x="144" y="673"/>
                  </a:lnTo>
                  <a:lnTo>
                    <a:pt x="144" y="677"/>
                  </a:lnTo>
                  <a:lnTo>
                    <a:pt x="149" y="677"/>
                  </a:lnTo>
                  <a:lnTo>
                    <a:pt x="156" y="685"/>
                  </a:lnTo>
                  <a:lnTo>
                    <a:pt x="156" y="685"/>
                  </a:lnTo>
                  <a:lnTo>
                    <a:pt x="144" y="694"/>
                  </a:lnTo>
                  <a:lnTo>
                    <a:pt x="137" y="694"/>
                  </a:lnTo>
                  <a:lnTo>
                    <a:pt x="137" y="696"/>
                  </a:lnTo>
                  <a:lnTo>
                    <a:pt x="149" y="699"/>
                  </a:lnTo>
                  <a:lnTo>
                    <a:pt x="159" y="699"/>
                  </a:lnTo>
                  <a:lnTo>
                    <a:pt x="163" y="706"/>
                  </a:lnTo>
                  <a:lnTo>
                    <a:pt x="166" y="708"/>
                  </a:lnTo>
                  <a:lnTo>
                    <a:pt x="173" y="713"/>
                  </a:lnTo>
                  <a:lnTo>
                    <a:pt x="173" y="708"/>
                  </a:lnTo>
                  <a:lnTo>
                    <a:pt x="173" y="706"/>
                  </a:lnTo>
                  <a:lnTo>
                    <a:pt x="178" y="708"/>
                  </a:lnTo>
                  <a:lnTo>
                    <a:pt x="180" y="708"/>
                  </a:lnTo>
                  <a:lnTo>
                    <a:pt x="178" y="713"/>
                  </a:lnTo>
                  <a:lnTo>
                    <a:pt x="187" y="722"/>
                  </a:lnTo>
                  <a:lnTo>
                    <a:pt x="194" y="725"/>
                  </a:lnTo>
                  <a:lnTo>
                    <a:pt x="196" y="722"/>
                  </a:lnTo>
                  <a:lnTo>
                    <a:pt x="196" y="725"/>
                  </a:lnTo>
                  <a:lnTo>
                    <a:pt x="196" y="725"/>
                  </a:lnTo>
                  <a:lnTo>
                    <a:pt x="201" y="727"/>
                  </a:lnTo>
                  <a:lnTo>
                    <a:pt x="192" y="736"/>
                  </a:lnTo>
                  <a:lnTo>
                    <a:pt x="192" y="744"/>
                  </a:lnTo>
                  <a:lnTo>
                    <a:pt x="201" y="760"/>
                  </a:lnTo>
                  <a:lnTo>
                    <a:pt x="213" y="758"/>
                  </a:lnTo>
                  <a:lnTo>
                    <a:pt x="218" y="753"/>
                  </a:lnTo>
                  <a:lnTo>
                    <a:pt x="220" y="753"/>
                  </a:lnTo>
                  <a:lnTo>
                    <a:pt x="225" y="751"/>
                  </a:lnTo>
                  <a:lnTo>
                    <a:pt x="225" y="748"/>
                  </a:lnTo>
                  <a:lnTo>
                    <a:pt x="230" y="751"/>
                  </a:lnTo>
                  <a:lnTo>
                    <a:pt x="232" y="748"/>
                  </a:lnTo>
                  <a:lnTo>
                    <a:pt x="227" y="748"/>
                  </a:lnTo>
                  <a:lnTo>
                    <a:pt x="227" y="744"/>
                  </a:lnTo>
                  <a:lnTo>
                    <a:pt x="239" y="746"/>
                  </a:lnTo>
                  <a:lnTo>
                    <a:pt x="239" y="746"/>
                  </a:lnTo>
                  <a:lnTo>
                    <a:pt x="239" y="746"/>
                  </a:lnTo>
                  <a:lnTo>
                    <a:pt x="244" y="744"/>
                  </a:lnTo>
                  <a:lnTo>
                    <a:pt x="248" y="741"/>
                  </a:lnTo>
                  <a:lnTo>
                    <a:pt x="251" y="744"/>
                  </a:lnTo>
                  <a:lnTo>
                    <a:pt x="253" y="741"/>
                  </a:lnTo>
                  <a:lnTo>
                    <a:pt x="251" y="736"/>
                  </a:lnTo>
                  <a:lnTo>
                    <a:pt x="248" y="736"/>
                  </a:lnTo>
                  <a:lnTo>
                    <a:pt x="251" y="732"/>
                  </a:lnTo>
                  <a:lnTo>
                    <a:pt x="253" y="725"/>
                  </a:lnTo>
                  <a:lnTo>
                    <a:pt x="253" y="722"/>
                  </a:lnTo>
                  <a:lnTo>
                    <a:pt x="265" y="718"/>
                  </a:lnTo>
                  <a:lnTo>
                    <a:pt x="267" y="718"/>
                  </a:lnTo>
                  <a:lnTo>
                    <a:pt x="270" y="722"/>
                  </a:lnTo>
                  <a:lnTo>
                    <a:pt x="272" y="720"/>
                  </a:lnTo>
                  <a:lnTo>
                    <a:pt x="272" y="725"/>
                  </a:lnTo>
                  <a:lnTo>
                    <a:pt x="274" y="727"/>
                  </a:lnTo>
                  <a:lnTo>
                    <a:pt x="279" y="725"/>
                  </a:lnTo>
                  <a:lnTo>
                    <a:pt x="279" y="720"/>
                  </a:lnTo>
                  <a:lnTo>
                    <a:pt x="281" y="718"/>
                  </a:lnTo>
                  <a:lnTo>
                    <a:pt x="281" y="720"/>
                  </a:lnTo>
                  <a:lnTo>
                    <a:pt x="289" y="718"/>
                  </a:lnTo>
                  <a:lnTo>
                    <a:pt x="284" y="715"/>
                  </a:lnTo>
                  <a:lnTo>
                    <a:pt x="286" y="710"/>
                  </a:lnTo>
                  <a:lnTo>
                    <a:pt x="289" y="710"/>
                  </a:lnTo>
                  <a:lnTo>
                    <a:pt x="296" y="715"/>
                  </a:lnTo>
                  <a:lnTo>
                    <a:pt x="293" y="727"/>
                  </a:lnTo>
                  <a:lnTo>
                    <a:pt x="296" y="727"/>
                  </a:lnTo>
                  <a:lnTo>
                    <a:pt x="296" y="732"/>
                  </a:lnTo>
                  <a:lnTo>
                    <a:pt x="298" y="732"/>
                  </a:lnTo>
                  <a:lnTo>
                    <a:pt x="300" y="732"/>
                  </a:lnTo>
                  <a:lnTo>
                    <a:pt x="300" y="729"/>
                  </a:lnTo>
                  <a:lnTo>
                    <a:pt x="300" y="727"/>
                  </a:lnTo>
                  <a:lnTo>
                    <a:pt x="305" y="732"/>
                  </a:lnTo>
                  <a:lnTo>
                    <a:pt x="305" y="732"/>
                  </a:lnTo>
                  <a:lnTo>
                    <a:pt x="307" y="732"/>
                  </a:lnTo>
                  <a:lnTo>
                    <a:pt x="305" y="732"/>
                  </a:lnTo>
                  <a:lnTo>
                    <a:pt x="305" y="725"/>
                  </a:lnTo>
                  <a:lnTo>
                    <a:pt x="305" y="725"/>
                  </a:lnTo>
                  <a:lnTo>
                    <a:pt x="305" y="727"/>
                  </a:lnTo>
                  <a:lnTo>
                    <a:pt x="307" y="727"/>
                  </a:lnTo>
                  <a:lnTo>
                    <a:pt x="310" y="727"/>
                  </a:lnTo>
                  <a:lnTo>
                    <a:pt x="312" y="727"/>
                  </a:lnTo>
                  <a:lnTo>
                    <a:pt x="315" y="732"/>
                  </a:lnTo>
                  <a:lnTo>
                    <a:pt x="319" y="729"/>
                  </a:lnTo>
                  <a:lnTo>
                    <a:pt x="317" y="729"/>
                  </a:lnTo>
                  <a:lnTo>
                    <a:pt x="319" y="727"/>
                  </a:lnTo>
                  <a:lnTo>
                    <a:pt x="324" y="732"/>
                  </a:lnTo>
                  <a:lnTo>
                    <a:pt x="324" y="729"/>
                  </a:lnTo>
                  <a:lnTo>
                    <a:pt x="326" y="729"/>
                  </a:lnTo>
                  <a:lnTo>
                    <a:pt x="326" y="732"/>
                  </a:lnTo>
                  <a:lnTo>
                    <a:pt x="324" y="732"/>
                  </a:lnTo>
                  <a:lnTo>
                    <a:pt x="324" y="732"/>
                  </a:lnTo>
                  <a:lnTo>
                    <a:pt x="329" y="732"/>
                  </a:lnTo>
                  <a:lnTo>
                    <a:pt x="333" y="736"/>
                  </a:lnTo>
                  <a:lnTo>
                    <a:pt x="333" y="734"/>
                  </a:lnTo>
                  <a:lnTo>
                    <a:pt x="338" y="736"/>
                  </a:lnTo>
                  <a:lnTo>
                    <a:pt x="338" y="729"/>
                  </a:lnTo>
                  <a:lnTo>
                    <a:pt x="341" y="732"/>
                  </a:lnTo>
                  <a:lnTo>
                    <a:pt x="343" y="732"/>
                  </a:lnTo>
                  <a:lnTo>
                    <a:pt x="352" y="739"/>
                  </a:lnTo>
                  <a:lnTo>
                    <a:pt x="352" y="741"/>
                  </a:lnTo>
                  <a:lnTo>
                    <a:pt x="357" y="744"/>
                  </a:lnTo>
                  <a:lnTo>
                    <a:pt x="357" y="746"/>
                  </a:lnTo>
                  <a:lnTo>
                    <a:pt x="359" y="748"/>
                  </a:lnTo>
                  <a:lnTo>
                    <a:pt x="362" y="746"/>
                  </a:lnTo>
                  <a:lnTo>
                    <a:pt x="362" y="746"/>
                  </a:lnTo>
                  <a:lnTo>
                    <a:pt x="367" y="748"/>
                  </a:lnTo>
                  <a:lnTo>
                    <a:pt x="369" y="746"/>
                  </a:lnTo>
                  <a:lnTo>
                    <a:pt x="369" y="741"/>
                  </a:lnTo>
                  <a:lnTo>
                    <a:pt x="371" y="741"/>
                  </a:lnTo>
                  <a:lnTo>
                    <a:pt x="374" y="736"/>
                  </a:lnTo>
                  <a:lnTo>
                    <a:pt x="376" y="736"/>
                  </a:lnTo>
                  <a:lnTo>
                    <a:pt x="378" y="734"/>
                  </a:lnTo>
                  <a:lnTo>
                    <a:pt x="381" y="736"/>
                  </a:lnTo>
                  <a:lnTo>
                    <a:pt x="381" y="736"/>
                  </a:lnTo>
                  <a:lnTo>
                    <a:pt x="385" y="736"/>
                  </a:lnTo>
                  <a:lnTo>
                    <a:pt x="390" y="736"/>
                  </a:lnTo>
                  <a:lnTo>
                    <a:pt x="393" y="741"/>
                  </a:lnTo>
                  <a:lnTo>
                    <a:pt x="397" y="734"/>
                  </a:lnTo>
                  <a:lnTo>
                    <a:pt x="400" y="736"/>
                  </a:lnTo>
                  <a:lnTo>
                    <a:pt x="400" y="736"/>
                  </a:lnTo>
                  <a:lnTo>
                    <a:pt x="402" y="736"/>
                  </a:lnTo>
                  <a:lnTo>
                    <a:pt x="404" y="732"/>
                  </a:lnTo>
                  <a:lnTo>
                    <a:pt x="407" y="722"/>
                  </a:lnTo>
                  <a:lnTo>
                    <a:pt x="404" y="720"/>
                  </a:lnTo>
                  <a:lnTo>
                    <a:pt x="404" y="713"/>
                  </a:lnTo>
                  <a:lnTo>
                    <a:pt x="409" y="713"/>
                  </a:lnTo>
                  <a:lnTo>
                    <a:pt x="409" y="710"/>
                  </a:lnTo>
                  <a:lnTo>
                    <a:pt x="414" y="710"/>
                  </a:lnTo>
                  <a:lnTo>
                    <a:pt x="416" y="706"/>
                  </a:lnTo>
                  <a:lnTo>
                    <a:pt x="423" y="708"/>
                  </a:lnTo>
                  <a:lnTo>
                    <a:pt x="428" y="703"/>
                  </a:lnTo>
                  <a:lnTo>
                    <a:pt x="433" y="699"/>
                  </a:lnTo>
                  <a:lnTo>
                    <a:pt x="437" y="703"/>
                  </a:lnTo>
                  <a:lnTo>
                    <a:pt x="440" y="708"/>
                  </a:lnTo>
                  <a:lnTo>
                    <a:pt x="449" y="710"/>
                  </a:lnTo>
                  <a:lnTo>
                    <a:pt x="449" y="713"/>
                  </a:lnTo>
                  <a:lnTo>
                    <a:pt x="447" y="718"/>
                  </a:lnTo>
                  <a:lnTo>
                    <a:pt x="452" y="720"/>
                  </a:lnTo>
                  <a:lnTo>
                    <a:pt x="447" y="727"/>
                  </a:lnTo>
                  <a:lnTo>
                    <a:pt x="447" y="736"/>
                  </a:lnTo>
                  <a:lnTo>
                    <a:pt x="447" y="741"/>
                  </a:lnTo>
                  <a:lnTo>
                    <a:pt x="454" y="746"/>
                  </a:lnTo>
                  <a:lnTo>
                    <a:pt x="454" y="748"/>
                  </a:lnTo>
                  <a:lnTo>
                    <a:pt x="456" y="748"/>
                  </a:lnTo>
                  <a:lnTo>
                    <a:pt x="466" y="751"/>
                  </a:lnTo>
                  <a:lnTo>
                    <a:pt x="466" y="755"/>
                  </a:lnTo>
                  <a:lnTo>
                    <a:pt x="470" y="753"/>
                  </a:lnTo>
                  <a:lnTo>
                    <a:pt x="470" y="751"/>
                  </a:lnTo>
                  <a:lnTo>
                    <a:pt x="480" y="746"/>
                  </a:lnTo>
                  <a:lnTo>
                    <a:pt x="480" y="736"/>
                  </a:lnTo>
                  <a:lnTo>
                    <a:pt x="494" y="739"/>
                  </a:lnTo>
                  <a:lnTo>
                    <a:pt x="506" y="741"/>
                  </a:lnTo>
                  <a:lnTo>
                    <a:pt x="506" y="722"/>
                  </a:lnTo>
                  <a:lnTo>
                    <a:pt x="527" y="725"/>
                  </a:lnTo>
                  <a:lnTo>
                    <a:pt x="530" y="722"/>
                  </a:lnTo>
                  <a:lnTo>
                    <a:pt x="530" y="718"/>
                  </a:lnTo>
                  <a:lnTo>
                    <a:pt x="534" y="718"/>
                  </a:lnTo>
                  <a:lnTo>
                    <a:pt x="544" y="732"/>
                  </a:lnTo>
                  <a:lnTo>
                    <a:pt x="548" y="727"/>
                  </a:lnTo>
                  <a:lnTo>
                    <a:pt x="548" y="732"/>
                  </a:lnTo>
                  <a:lnTo>
                    <a:pt x="553" y="732"/>
                  </a:lnTo>
                  <a:lnTo>
                    <a:pt x="558" y="736"/>
                  </a:lnTo>
                  <a:lnTo>
                    <a:pt x="577" y="736"/>
                  </a:lnTo>
                  <a:lnTo>
                    <a:pt x="577" y="751"/>
                  </a:lnTo>
                  <a:lnTo>
                    <a:pt x="589" y="755"/>
                  </a:lnTo>
                  <a:lnTo>
                    <a:pt x="589" y="765"/>
                  </a:lnTo>
                  <a:lnTo>
                    <a:pt x="586" y="788"/>
                  </a:lnTo>
                  <a:lnTo>
                    <a:pt x="615" y="793"/>
                  </a:lnTo>
                  <a:lnTo>
                    <a:pt x="622" y="796"/>
                  </a:lnTo>
                  <a:lnTo>
                    <a:pt x="624" y="814"/>
                  </a:lnTo>
                  <a:lnTo>
                    <a:pt x="624" y="822"/>
                  </a:lnTo>
                  <a:lnTo>
                    <a:pt x="626" y="826"/>
                  </a:lnTo>
                  <a:lnTo>
                    <a:pt x="629" y="826"/>
                  </a:lnTo>
                  <a:lnTo>
                    <a:pt x="636" y="826"/>
                  </a:lnTo>
                  <a:lnTo>
                    <a:pt x="638" y="831"/>
                  </a:lnTo>
                  <a:lnTo>
                    <a:pt x="643" y="831"/>
                  </a:lnTo>
                  <a:lnTo>
                    <a:pt x="643" y="831"/>
                  </a:lnTo>
                  <a:lnTo>
                    <a:pt x="650" y="831"/>
                  </a:lnTo>
                  <a:lnTo>
                    <a:pt x="657" y="838"/>
                  </a:lnTo>
                  <a:lnTo>
                    <a:pt x="659" y="850"/>
                  </a:lnTo>
                  <a:lnTo>
                    <a:pt x="667" y="857"/>
                  </a:lnTo>
                  <a:lnTo>
                    <a:pt x="669" y="857"/>
                  </a:lnTo>
                  <a:lnTo>
                    <a:pt x="671" y="855"/>
                  </a:lnTo>
                  <a:lnTo>
                    <a:pt x="674" y="852"/>
                  </a:lnTo>
                  <a:lnTo>
                    <a:pt x="678" y="862"/>
                  </a:lnTo>
                  <a:lnTo>
                    <a:pt x="681" y="862"/>
                  </a:lnTo>
                  <a:lnTo>
                    <a:pt x="683" y="862"/>
                  </a:lnTo>
                  <a:lnTo>
                    <a:pt x="685" y="864"/>
                  </a:lnTo>
                  <a:lnTo>
                    <a:pt x="685" y="862"/>
                  </a:lnTo>
                  <a:lnTo>
                    <a:pt x="688" y="864"/>
                  </a:lnTo>
                  <a:lnTo>
                    <a:pt x="690" y="864"/>
                  </a:lnTo>
                  <a:lnTo>
                    <a:pt x="695" y="873"/>
                  </a:lnTo>
                  <a:lnTo>
                    <a:pt x="700" y="878"/>
                  </a:lnTo>
                  <a:lnTo>
                    <a:pt x="700" y="878"/>
                  </a:lnTo>
                  <a:lnTo>
                    <a:pt x="700" y="881"/>
                  </a:lnTo>
                  <a:lnTo>
                    <a:pt x="700" y="883"/>
                  </a:lnTo>
                  <a:lnTo>
                    <a:pt x="704" y="888"/>
                  </a:lnTo>
                  <a:lnTo>
                    <a:pt x="704" y="888"/>
                  </a:lnTo>
                  <a:lnTo>
                    <a:pt x="709" y="888"/>
                  </a:lnTo>
                  <a:lnTo>
                    <a:pt x="714" y="883"/>
                  </a:lnTo>
                  <a:lnTo>
                    <a:pt x="719" y="885"/>
                  </a:lnTo>
                  <a:lnTo>
                    <a:pt x="723" y="883"/>
                  </a:lnTo>
                  <a:lnTo>
                    <a:pt x="726" y="888"/>
                  </a:lnTo>
                  <a:lnTo>
                    <a:pt x="735" y="883"/>
                  </a:lnTo>
                  <a:lnTo>
                    <a:pt x="735" y="881"/>
                  </a:lnTo>
                  <a:lnTo>
                    <a:pt x="737" y="878"/>
                  </a:lnTo>
                  <a:lnTo>
                    <a:pt x="735" y="873"/>
                  </a:lnTo>
                  <a:lnTo>
                    <a:pt x="737" y="873"/>
                  </a:lnTo>
                  <a:lnTo>
                    <a:pt x="737" y="876"/>
                  </a:lnTo>
                  <a:lnTo>
                    <a:pt x="742" y="876"/>
                  </a:lnTo>
                  <a:lnTo>
                    <a:pt x="742" y="878"/>
                  </a:lnTo>
                  <a:lnTo>
                    <a:pt x="737" y="883"/>
                  </a:lnTo>
                  <a:lnTo>
                    <a:pt x="737" y="883"/>
                  </a:lnTo>
                  <a:lnTo>
                    <a:pt x="737" y="888"/>
                  </a:lnTo>
                  <a:lnTo>
                    <a:pt x="752" y="888"/>
                  </a:lnTo>
                  <a:lnTo>
                    <a:pt x="754" y="888"/>
                  </a:lnTo>
                  <a:lnTo>
                    <a:pt x="756" y="888"/>
                  </a:lnTo>
                  <a:lnTo>
                    <a:pt x="756" y="885"/>
                  </a:lnTo>
                  <a:lnTo>
                    <a:pt x="763" y="888"/>
                  </a:lnTo>
                  <a:lnTo>
                    <a:pt x="761" y="888"/>
                  </a:lnTo>
                  <a:lnTo>
                    <a:pt x="763" y="883"/>
                  </a:lnTo>
                  <a:lnTo>
                    <a:pt x="761" y="883"/>
                  </a:lnTo>
                  <a:lnTo>
                    <a:pt x="768" y="885"/>
                  </a:lnTo>
                  <a:lnTo>
                    <a:pt x="770" y="883"/>
                  </a:lnTo>
                  <a:lnTo>
                    <a:pt x="775" y="888"/>
                  </a:lnTo>
                  <a:lnTo>
                    <a:pt x="778" y="890"/>
                  </a:lnTo>
                  <a:lnTo>
                    <a:pt x="796" y="899"/>
                  </a:lnTo>
                  <a:lnTo>
                    <a:pt x="796" y="888"/>
                  </a:lnTo>
                  <a:lnTo>
                    <a:pt x="794" y="888"/>
                  </a:lnTo>
                  <a:lnTo>
                    <a:pt x="792" y="881"/>
                  </a:lnTo>
                  <a:lnTo>
                    <a:pt x="787" y="878"/>
                  </a:lnTo>
                  <a:lnTo>
                    <a:pt x="787" y="873"/>
                  </a:lnTo>
                  <a:lnTo>
                    <a:pt x="789" y="873"/>
                  </a:lnTo>
                  <a:lnTo>
                    <a:pt x="789" y="871"/>
                  </a:lnTo>
                  <a:lnTo>
                    <a:pt x="789" y="866"/>
                  </a:lnTo>
                  <a:lnTo>
                    <a:pt x="794" y="866"/>
                  </a:lnTo>
                  <a:lnTo>
                    <a:pt x="794" y="864"/>
                  </a:lnTo>
                  <a:lnTo>
                    <a:pt x="799" y="869"/>
                  </a:lnTo>
                  <a:lnTo>
                    <a:pt x="804" y="864"/>
                  </a:lnTo>
                  <a:lnTo>
                    <a:pt x="808" y="864"/>
                  </a:lnTo>
                  <a:lnTo>
                    <a:pt x="811" y="862"/>
                  </a:lnTo>
                  <a:lnTo>
                    <a:pt x="818" y="859"/>
                  </a:lnTo>
                  <a:lnTo>
                    <a:pt x="813" y="855"/>
                  </a:lnTo>
                  <a:lnTo>
                    <a:pt x="808" y="850"/>
                  </a:lnTo>
                  <a:lnTo>
                    <a:pt x="808" y="850"/>
                  </a:lnTo>
                  <a:lnTo>
                    <a:pt x="806" y="845"/>
                  </a:lnTo>
                  <a:lnTo>
                    <a:pt x="811" y="838"/>
                  </a:lnTo>
                  <a:lnTo>
                    <a:pt x="818" y="836"/>
                  </a:lnTo>
                  <a:lnTo>
                    <a:pt x="818" y="831"/>
                  </a:lnTo>
                  <a:lnTo>
                    <a:pt x="822" y="831"/>
                  </a:lnTo>
                  <a:lnTo>
                    <a:pt x="832" y="833"/>
                  </a:lnTo>
                  <a:lnTo>
                    <a:pt x="846" y="819"/>
                  </a:lnTo>
                  <a:lnTo>
                    <a:pt x="846" y="817"/>
                  </a:lnTo>
                  <a:lnTo>
                    <a:pt x="851" y="817"/>
                  </a:lnTo>
                  <a:lnTo>
                    <a:pt x="853" y="819"/>
                  </a:lnTo>
                  <a:lnTo>
                    <a:pt x="856" y="822"/>
                  </a:lnTo>
                  <a:lnTo>
                    <a:pt x="856" y="817"/>
                  </a:lnTo>
                  <a:lnTo>
                    <a:pt x="860" y="817"/>
                  </a:lnTo>
                  <a:lnTo>
                    <a:pt x="860" y="814"/>
                  </a:lnTo>
                  <a:lnTo>
                    <a:pt x="863" y="814"/>
                  </a:lnTo>
                  <a:lnTo>
                    <a:pt x="867" y="812"/>
                  </a:lnTo>
                  <a:lnTo>
                    <a:pt x="870" y="817"/>
                  </a:lnTo>
                  <a:lnTo>
                    <a:pt x="872" y="814"/>
                  </a:lnTo>
                  <a:lnTo>
                    <a:pt x="872" y="812"/>
                  </a:lnTo>
                  <a:lnTo>
                    <a:pt x="870" y="810"/>
                  </a:lnTo>
                  <a:lnTo>
                    <a:pt x="877" y="807"/>
                  </a:lnTo>
                  <a:lnTo>
                    <a:pt x="877" y="805"/>
                  </a:lnTo>
                  <a:lnTo>
                    <a:pt x="879" y="805"/>
                  </a:lnTo>
                  <a:lnTo>
                    <a:pt x="879" y="807"/>
                  </a:lnTo>
                  <a:lnTo>
                    <a:pt x="889" y="807"/>
                  </a:lnTo>
                  <a:lnTo>
                    <a:pt x="889" y="810"/>
                  </a:lnTo>
                  <a:lnTo>
                    <a:pt x="891" y="805"/>
                  </a:lnTo>
                  <a:lnTo>
                    <a:pt x="893" y="805"/>
                  </a:lnTo>
                  <a:lnTo>
                    <a:pt x="896" y="803"/>
                  </a:lnTo>
                  <a:lnTo>
                    <a:pt x="905" y="800"/>
                  </a:lnTo>
                  <a:lnTo>
                    <a:pt x="907" y="796"/>
                  </a:lnTo>
                  <a:lnTo>
                    <a:pt x="910" y="774"/>
                  </a:lnTo>
                  <a:lnTo>
                    <a:pt x="917" y="770"/>
                  </a:lnTo>
                  <a:lnTo>
                    <a:pt x="924" y="770"/>
                  </a:lnTo>
                  <a:lnTo>
                    <a:pt x="924" y="770"/>
                  </a:lnTo>
                  <a:lnTo>
                    <a:pt x="929" y="774"/>
                  </a:lnTo>
                  <a:lnTo>
                    <a:pt x="931" y="774"/>
                  </a:lnTo>
                  <a:lnTo>
                    <a:pt x="938" y="779"/>
                  </a:lnTo>
                  <a:lnTo>
                    <a:pt x="941" y="788"/>
                  </a:lnTo>
                  <a:lnTo>
                    <a:pt x="943" y="788"/>
                  </a:lnTo>
                  <a:lnTo>
                    <a:pt x="948" y="793"/>
                  </a:lnTo>
                  <a:lnTo>
                    <a:pt x="948" y="793"/>
                  </a:lnTo>
                  <a:lnTo>
                    <a:pt x="952" y="793"/>
                  </a:lnTo>
                  <a:lnTo>
                    <a:pt x="971" y="807"/>
                  </a:lnTo>
                  <a:lnTo>
                    <a:pt x="971" y="805"/>
                  </a:lnTo>
                  <a:lnTo>
                    <a:pt x="974" y="807"/>
                  </a:lnTo>
                  <a:lnTo>
                    <a:pt x="978" y="803"/>
                  </a:lnTo>
                  <a:lnTo>
                    <a:pt x="981" y="800"/>
                  </a:lnTo>
                  <a:lnTo>
                    <a:pt x="981" y="796"/>
                  </a:lnTo>
                  <a:lnTo>
                    <a:pt x="983" y="793"/>
                  </a:lnTo>
                  <a:lnTo>
                    <a:pt x="983" y="793"/>
                  </a:lnTo>
                  <a:close/>
                </a:path>
              </a:pathLst>
            </a:custGeom>
            <a:solidFill>
              <a:srgbClr val="433356">
                <a:lumMod val="60000"/>
                <a:lumOff val="4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81" name="Freeform 9"/>
            <p:cNvSpPr>
              <a:spLocks/>
            </p:cNvSpPr>
            <p:nvPr/>
          </p:nvSpPr>
          <p:spPr bwMode="auto">
            <a:xfrm>
              <a:off x="9284887" y="5425708"/>
              <a:ext cx="650440" cy="852857"/>
            </a:xfrm>
            <a:custGeom>
              <a:avLst/>
              <a:gdLst>
                <a:gd name="T0" fmla="*/ 978 w 1009"/>
                <a:gd name="T1" fmla="*/ 234 h 1323"/>
                <a:gd name="T2" fmla="*/ 938 w 1009"/>
                <a:gd name="T3" fmla="*/ 196 h 1323"/>
                <a:gd name="T4" fmla="*/ 890 w 1009"/>
                <a:gd name="T5" fmla="*/ 149 h 1323"/>
                <a:gd name="T6" fmla="*/ 822 w 1009"/>
                <a:gd name="T7" fmla="*/ 123 h 1323"/>
                <a:gd name="T8" fmla="*/ 808 w 1009"/>
                <a:gd name="T9" fmla="*/ 90 h 1323"/>
                <a:gd name="T10" fmla="*/ 744 w 1009"/>
                <a:gd name="T11" fmla="*/ 85 h 1323"/>
                <a:gd name="T12" fmla="*/ 753 w 1009"/>
                <a:gd name="T13" fmla="*/ 41 h 1323"/>
                <a:gd name="T14" fmla="*/ 713 w 1009"/>
                <a:gd name="T15" fmla="*/ 17 h 1323"/>
                <a:gd name="T16" fmla="*/ 687 w 1009"/>
                <a:gd name="T17" fmla="*/ 0 h 1323"/>
                <a:gd name="T18" fmla="*/ 666 w 1009"/>
                <a:gd name="T19" fmla="*/ 29 h 1323"/>
                <a:gd name="T20" fmla="*/ 628 w 1009"/>
                <a:gd name="T21" fmla="*/ 50 h 1323"/>
                <a:gd name="T22" fmla="*/ 612 w 1009"/>
                <a:gd name="T23" fmla="*/ 107 h 1323"/>
                <a:gd name="T24" fmla="*/ 567 w 1009"/>
                <a:gd name="T25" fmla="*/ 74 h 1323"/>
                <a:gd name="T26" fmla="*/ 524 w 1009"/>
                <a:gd name="T27" fmla="*/ 62 h 1323"/>
                <a:gd name="T28" fmla="*/ 498 w 1009"/>
                <a:gd name="T29" fmla="*/ 76 h 1323"/>
                <a:gd name="T30" fmla="*/ 444 w 1009"/>
                <a:gd name="T31" fmla="*/ 104 h 1323"/>
                <a:gd name="T32" fmla="*/ 418 w 1009"/>
                <a:gd name="T33" fmla="*/ 140 h 1323"/>
                <a:gd name="T34" fmla="*/ 373 w 1009"/>
                <a:gd name="T35" fmla="*/ 145 h 1323"/>
                <a:gd name="T36" fmla="*/ 314 w 1009"/>
                <a:gd name="T37" fmla="*/ 128 h 1323"/>
                <a:gd name="T38" fmla="*/ 248 w 1009"/>
                <a:gd name="T39" fmla="*/ 135 h 1323"/>
                <a:gd name="T40" fmla="*/ 203 w 1009"/>
                <a:gd name="T41" fmla="*/ 137 h 1323"/>
                <a:gd name="T42" fmla="*/ 118 w 1009"/>
                <a:gd name="T43" fmla="*/ 149 h 1323"/>
                <a:gd name="T44" fmla="*/ 61 w 1009"/>
                <a:gd name="T45" fmla="*/ 220 h 1323"/>
                <a:gd name="T46" fmla="*/ 2 w 1009"/>
                <a:gd name="T47" fmla="*/ 310 h 1323"/>
                <a:gd name="T48" fmla="*/ 66 w 1009"/>
                <a:gd name="T49" fmla="*/ 404 h 1323"/>
                <a:gd name="T50" fmla="*/ 83 w 1009"/>
                <a:gd name="T51" fmla="*/ 452 h 1323"/>
                <a:gd name="T52" fmla="*/ 106 w 1009"/>
                <a:gd name="T53" fmla="*/ 565 h 1323"/>
                <a:gd name="T54" fmla="*/ 123 w 1009"/>
                <a:gd name="T55" fmla="*/ 655 h 1323"/>
                <a:gd name="T56" fmla="*/ 191 w 1009"/>
                <a:gd name="T57" fmla="*/ 787 h 1323"/>
                <a:gd name="T58" fmla="*/ 286 w 1009"/>
                <a:gd name="T59" fmla="*/ 808 h 1323"/>
                <a:gd name="T60" fmla="*/ 352 w 1009"/>
                <a:gd name="T61" fmla="*/ 910 h 1323"/>
                <a:gd name="T62" fmla="*/ 406 w 1009"/>
                <a:gd name="T63" fmla="*/ 995 h 1323"/>
                <a:gd name="T64" fmla="*/ 522 w 1009"/>
                <a:gd name="T65" fmla="*/ 1122 h 1323"/>
                <a:gd name="T66" fmla="*/ 564 w 1009"/>
                <a:gd name="T67" fmla="*/ 1198 h 1323"/>
                <a:gd name="T68" fmla="*/ 614 w 1009"/>
                <a:gd name="T69" fmla="*/ 1311 h 1323"/>
                <a:gd name="T70" fmla="*/ 659 w 1009"/>
                <a:gd name="T71" fmla="*/ 1266 h 1323"/>
                <a:gd name="T72" fmla="*/ 718 w 1009"/>
                <a:gd name="T73" fmla="*/ 1188 h 1323"/>
                <a:gd name="T74" fmla="*/ 725 w 1009"/>
                <a:gd name="T75" fmla="*/ 1111 h 1323"/>
                <a:gd name="T76" fmla="*/ 765 w 1009"/>
                <a:gd name="T77" fmla="*/ 1103 h 1323"/>
                <a:gd name="T78" fmla="*/ 789 w 1009"/>
                <a:gd name="T79" fmla="*/ 1092 h 1323"/>
                <a:gd name="T80" fmla="*/ 801 w 1009"/>
                <a:gd name="T81" fmla="*/ 1028 h 1323"/>
                <a:gd name="T82" fmla="*/ 827 w 1009"/>
                <a:gd name="T83" fmla="*/ 1009 h 1323"/>
                <a:gd name="T84" fmla="*/ 829 w 1009"/>
                <a:gd name="T85" fmla="*/ 971 h 1323"/>
                <a:gd name="T86" fmla="*/ 855 w 1009"/>
                <a:gd name="T87" fmla="*/ 924 h 1323"/>
                <a:gd name="T88" fmla="*/ 888 w 1009"/>
                <a:gd name="T89" fmla="*/ 884 h 1323"/>
                <a:gd name="T90" fmla="*/ 879 w 1009"/>
                <a:gd name="T91" fmla="*/ 846 h 1323"/>
                <a:gd name="T92" fmla="*/ 888 w 1009"/>
                <a:gd name="T93" fmla="*/ 803 h 1323"/>
                <a:gd name="T94" fmla="*/ 888 w 1009"/>
                <a:gd name="T95" fmla="*/ 775 h 1323"/>
                <a:gd name="T96" fmla="*/ 893 w 1009"/>
                <a:gd name="T97" fmla="*/ 744 h 1323"/>
                <a:gd name="T98" fmla="*/ 893 w 1009"/>
                <a:gd name="T99" fmla="*/ 714 h 1323"/>
                <a:gd name="T100" fmla="*/ 886 w 1009"/>
                <a:gd name="T101" fmla="*/ 652 h 1323"/>
                <a:gd name="T102" fmla="*/ 874 w 1009"/>
                <a:gd name="T103" fmla="*/ 572 h 1323"/>
                <a:gd name="T104" fmla="*/ 883 w 1009"/>
                <a:gd name="T105" fmla="*/ 555 h 1323"/>
                <a:gd name="T106" fmla="*/ 888 w 1009"/>
                <a:gd name="T107" fmla="*/ 527 h 1323"/>
                <a:gd name="T108" fmla="*/ 860 w 1009"/>
                <a:gd name="T109" fmla="*/ 518 h 1323"/>
                <a:gd name="T110" fmla="*/ 921 w 1009"/>
                <a:gd name="T111" fmla="*/ 470 h 1323"/>
                <a:gd name="T112" fmla="*/ 954 w 1009"/>
                <a:gd name="T113" fmla="*/ 452 h 1323"/>
                <a:gd name="T114" fmla="*/ 961 w 1009"/>
                <a:gd name="T115" fmla="*/ 414 h 1323"/>
                <a:gd name="T116" fmla="*/ 976 w 1009"/>
                <a:gd name="T117" fmla="*/ 338 h 1323"/>
                <a:gd name="T118" fmla="*/ 999 w 1009"/>
                <a:gd name="T119" fmla="*/ 305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9" h="1323">
                  <a:moveTo>
                    <a:pt x="999" y="291"/>
                  </a:moveTo>
                  <a:lnTo>
                    <a:pt x="997" y="286"/>
                  </a:lnTo>
                  <a:lnTo>
                    <a:pt x="999" y="282"/>
                  </a:lnTo>
                  <a:lnTo>
                    <a:pt x="999" y="277"/>
                  </a:lnTo>
                  <a:lnTo>
                    <a:pt x="997" y="277"/>
                  </a:lnTo>
                  <a:lnTo>
                    <a:pt x="994" y="272"/>
                  </a:lnTo>
                  <a:lnTo>
                    <a:pt x="997" y="270"/>
                  </a:lnTo>
                  <a:lnTo>
                    <a:pt x="999" y="267"/>
                  </a:lnTo>
                  <a:lnTo>
                    <a:pt x="999" y="260"/>
                  </a:lnTo>
                  <a:lnTo>
                    <a:pt x="997" y="258"/>
                  </a:lnTo>
                  <a:lnTo>
                    <a:pt x="999" y="253"/>
                  </a:lnTo>
                  <a:lnTo>
                    <a:pt x="1009" y="253"/>
                  </a:lnTo>
                  <a:lnTo>
                    <a:pt x="997" y="253"/>
                  </a:lnTo>
                  <a:lnTo>
                    <a:pt x="992" y="248"/>
                  </a:lnTo>
                  <a:lnTo>
                    <a:pt x="980" y="239"/>
                  </a:lnTo>
                  <a:lnTo>
                    <a:pt x="978" y="234"/>
                  </a:lnTo>
                  <a:lnTo>
                    <a:pt x="966" y="230"/>
                  </a:lnTo>
                  <a:lnTo>
                    <a:pt x="961" y="227"/>
                  </a:lnTo>
                  <a:lnTo>
                    <a:pt x="954" y="230"/>
                  </a:lnTo>
                  <a:lnTo>
                    <a:pt x="947" y="230"/>
                  </a:lnTo>
                  <a:lnTo>
                    <a:pt x="950" y="227"/>
                  </a:lnTo>
                  <a:lnTo>
                    <a:pt x="947" y="225"/>
                  </a:lnTo>
                  <a:lnTo>
                    <a:pt x="950" y="225"/>
                  </a:lnTo>
                  <a:lnTo>
                    <a:pt x="952" y="227"/>
                  </a:lnTo>
                  <a:lnTo>
                    <a:pt x="954" y="227"/>
                  </a:lnTo>
                  <a:lnTo>
                    <a:pt x="957" y="215"/>
                  </a:lnTo>
                  <a:lnTo>
                    <a:pt x="957" y="211"/>
                  </a:lnTo>
                  <a:lnTo>
                    <a:pt x="957" y="208"/>
                  </a:lnTo>
                  <a:lnTo>
                    <a:pt x="957" y="201"/>
                  </a:lnTo>
                  <a:lnTo>
                    <a:pt x="950" y="201"/>
                  </a:lnTo>
                  <a:lnTo>
                    <a:pt x="945" y="199"/>
                  </a:lnTo>
                  <a:lnTo>
                    <a:pt x="938" y="196"/>
                  </a:lnTo>
                  <a:lnTo>
                    <a:pt x="928" y="196"/>
                  </a:lnTo>
                  <a:lnTo>
                    <a:pt x="924" y="199"/>
                  </a:lnTo>
                  <a:lnTo>
                    <a:pt x="924" y="199"/>
                  </a:lnTo>
                  <a:lnTo>
                    <a:pt x="921" y="199"/>
                  </a:lnTo>
                  <a:lnTo>
                    <a:pt x="921" y="192"/>
                  </a:lnTo>
                  <a:lnTo>
                    <a:pt x="919" y="182"/>
                  </a:lnTo>
                  <a:lnTo>
                    <a:pt x="916" y="180"/>
                  </a:lnTo>
                  <a:lnTo>
                    <a:pt x="912" y="182"/>
                  </a:lnTo>
                  <a:lnTo>
                    <a:pt x="912" y="180"/>
                  </a:lnTo>
                  <a:lnTo>
                    <a:pt x="907" y="173"/>
                  </a:lnTo>
                  <a:lnTo>
                    <a:pt x="905" y="173"/>
                  </a:lnTo>
                  <a:lnTo>
                    <a:pt x="905" y="159"/>
                  </a:lnTo>
                  <a:lnTo>
                    <a:pt x="900" y="156"/>
                  </a:lnTo>
                  <a:lnTo>
                    <a:pt x="898" y="149"/>
                  </a:lnTo>
                  <a:lnTo>
                    <a:pt x="893" y="149"/>
                  </a:lnTo>
                  <a:lnTo>
                    <a:pt x="890" y="149"/>
                  </a:lnTo>
                  <a:lnTo>
                    <a:pt x="888" y="152"/>
                  </a:lnTo>
                  <a:lnTo>
                    <a:pt x="883" y="152"/>
                  </a:lnTo>
                  <a:lnTo>
                    <a:pt x="881" y="149"/>
                  </a:lnTo>
                  <a:lnTo>
                    <a:pt x="879" y="152"/>
                  </a:lnTo>
                  <a:lnTo>
                    <a:pt x="881" y="156"/>
                  </a:lnTo>
                  <a:lnTo>
                    <a:pt x="862" y="156"/>
                  </a:lnTo>
                  <a:lnTo>
                    <a:pt x="857" y="154"/>
                  </a:lnTo>
                  <a:lnTo>
                    <a:pt x="836" y="149"/>
                  </a:lnTo>
                  <a:lnTo>
                    <a:pt x="836" y="145"/>
                  </a:lnTo>
                  <a:lnTo>
                    <a:pt x="834" y="145"/>
                  </a:lnTo>
                  <a:lnTo>
                    <a:pt x="834" y="140"/>
                  </a:lnTo>
                  <a:lnTo>
                    <a:pt x="829" y="135"/>
                  </a:lnTo>
                  <a:lnTo>
                    <a:pt x="831" y="135"/>
                  </a:lnTo>
                  <a:lnTo>
                    <a:pt x="829" y="130"/>
                  </a:lnTo>
                  <a:lnTo>
                    <a:pt x="824" y="128"/>
                  </a:lnTo>
                  <a:lnTo>
                    <a:pt x="822" y="123"/>
                  </a:lnTo>
                  <a:lnTo>
                    <a:pt x="820" y="123"/>
                  </a:lnTo>
                  <a:lnTo>
                    <a:pt x="817" y="121"/>
                  </a:lnTo>
                  <a:lnTo>
                    <a:pt x="808" y="123"/>
                  </a:lnTo>
                  <a:lnTo>
                    <a:pt x="805" y="114"/>
                  </a:lnTo>
                  <a:lnTo>
                    <a:pt x="801" y="114"/>
                  </a:lnTo>
                  <a:lnTo>
                    <a:pt x="796" y="109"/>
                  </a:lnTo>
                  <a:lnTo>
                    <a:pt x="798" y="102"/>
                  </a:lnTo>
                  <a:lnTo>
                    <a:pt x="801" y="104"/>
                  </a:lnTo>
                  <a:lnTo>
                    <a:pt x="803" y="100"/>
                  </a:lnTo>
                  <a:lnTo>
                    <a:pt x="813" y="102"/>
                  </a:lnTo>
                  <a:lnTo>
                    <a:pt x="822" y="107"/>
                  </a:lnTo>
                  <a:lnTo>
                    <a:pt x="822" y="104"/>
                  </a:lnTo>
                  <a:lnTo>
                    <a:pt x="815" y="100"/>
                  </a:lnTo>
                  <a:lnTo>
                    <a:pt x="813" y="100"/>
                  </a:lnTo>
                  <a:lnTo>
                    <a:pt x="813" y="90"/>
                  </a:lnTo>
                  <a:lnTo>
                    <a:pt x="808" y="90"/>
                  </a:lnTo>
                  <a:lnTo>
                    <a:pt x="796" y="90"/>
                  </a:lnTo>
                  <a:lnTo>
                    <a:pt x="791" y="95"/>
                  </a:lnTo>
                  <a:lnTo>
                    <a:pt x="784" y="95"/>
                  </a:lnTo>
                  <a:lnTo>
                    <a:pt x="782" y="93"/>
                  </a:lnTo>
                  <a:lnTo>
                    <a:pt x="784" y="90"/>
                  </a:lnTo>
                  <a:lnTo>
                    <a:pt x="784" y="85"/>
                  </a:lnTo>
                  <a:lnTo>
                    <a:pt x="779" y="88"/>
                  </a:lnTo>
                  <a:lnTo>
                    <a:pt x="779" y="83"/>
                  </a:lnTo>
                  <a:lnTo>
                    <a:pt x="775" y="85"/>
                  </a:lnTo>
                  <a:lnTo>
                    <a:pt x="761" y="81"/>
                  </a:lnTo>
                  <a:lnTo>
                    <a:pt x="756" y="90"/>
                  </a:lnTo>
                  <a:lnTo>
                    <a:pt x="753" y="90"/>
                  </a:lnTo>
                  <a:lnTo>
                    <a:pt x="751" y="95"/>
                  </a:lnTo>
                  <a:lnTo>
                    <a:pt x="749" y="95"/>
                  </a:lnTo>
                  <a:lnTo>
                    <a:pt x="744" y="95"/>
                  </a:lnTo>
                  <a:lnTo>
                    <a:pt x="744" y="85"/>
                  </a:lnTo>
                  <a:lnTo>
                    <a:pt x="732" y="85"/>
                  </a:lnTo>
                  <a:lnTo>
                    <a:pt x="727" y="88"/>
                  </a:lnTo>
                  <a:lnTo>
                    <a:pt x="727" y="88"/>
                  </a:lnTo>
                  <a:lnTo>
                    <a:pt x="727" y="83"/>
                  </a:lnTo>
                  <a:lnTo>
                    <a:pt x="732" y="78"/>
                  </a:lnTo>
                  <a:lnTo>
                    <a:pt x="732" y="74"/>
                  </a:lnTo>
                  <a:lnTo>
                    <a:pt x="737" y="71"/>
                  </a:lnTo>
                  <a:lnTo>
                    <a:pt x="739" y="69"/>
                  </a:lnTo>
                  <a:lnTo>
                    <a:pt x="737" y="67"/>
                  </a:lnTo>
                  <a:lnTo>
                    <a:pt x="742" y="62"/>
                  </a:lnTo>
                  <a:lnTo>
                    <a:pt x="742" y="57"/>
                  </a:lnTo>
                  <a:lnTo>
                    <a:pt x="746" y="57"/>
                  </a:lnTo>
                  <a:lnTo>
                    <a:pt x="753" y="57"/>
                  </a:lnTo>
                  <a:lnTo>
                    <a:pt x="756" y="48"/>
                  </a:lnTo>
                  <a:lnTo>
                    <a:pt x="753" y="43"/>
                  </a:lnTo>
                  <a:lnTo>
                    <a:pt x="753" y="41"/>
                  </a:lnTo>
                  <a:lnTo>
                    <a:pt x="749" y="38"/>
                  </a:lnTo>
                  <a:lnTo>
                    <a:pt x="746" y="31"/>
                  </a:lnTo>
                  <a:lnTo>
                    <a:pt x="742" y="36"/>
                  </a:lnTo>
                  <a:lnTo>
                    <a:pt x="742" y="34"/>
                  </a:lnTo>
                  <a:lnTo>
                    <a:pt x="742" y="24"/>
                  </a:lnTo>
                  <a:lnTo>
                    <a:pt x="742" y="24"/>
                  </a:lnTo>
                  <a:lnTo>
                    <a:pt x="739" y="29"/>
                  </a:lnTo>
                  <a:lnTo>
                    <a:pt x="732" y="31"/>
                  </a:lnTo>
                  <a:lnTo>
                    <a:pt x="732" y="34"/>
                  </a:lnTo>
                  <a:lnTo>
                    <a:pt x="730" y="31"/>
                  </a:lnTo>
                  <a:lnTo>
                    <a:pt x="727" y="31"/>
                  </a:lnTo>
                  <a:lnTo>
                    <a:pt x="720" y="34"/>
                  </a:lnTo>
                  <a:lnTo>
                    <a:pt x="716" y="31"/>
                  </a:lnTo>
                  <a:lnTo>
                    <a:pt x="718" y="19"/>
                  </a:lnTo>
                  <a:lnTo>
                    <a:pt x="713" y="19"/>
                  </a:lnTo>
                  <a:lnTo>
                    <a:pt x="713" y="17"/>
                  </a:lnTo>
                  <a:lnTo>
                    <a:pt x="709" y="17"/>
                  </a:lnTo>
                  <a:lnTo>
                    <a:pt x="711" y="10"/>
                  </a:lnTo>
                  <a:lnTo>
                    <a:pt x="706" y="8"/>
                  </a:lnTo>
                  <a:lnTo>
                    <a:pt x="709" y="5"/>
                  </a:lnTo>
                  <a:lnTo>
                    <a:pt x="711" y="5"/>
                  </a:lnTo>
                  <a:lnTo>
                    <a:pt x="709" y="3"/>
                  </a:lnTo>
                  <a:lnTo>
                    <a:pt x="704" y="5"/>
                  </a:lnTo>
                  <a:lnTo>
                    <a:pt x="702" y="5"/>
                  </a:lnTo>
                  <a:lnTo>
                    <a:pt x="699" y="10"/>
                  </a:lnTo>
                  <a:lnTo>
                    <a:pt x="699" y="15"/>
                  </a:lnTo>
                  <a:lnTo>
                    <a:pt x="694" y="15"/>
                  </a:lnTo>
                  <a:lnTo>
                    <a:pt x="692" y="19"/>
                  </a:lnTo>
                  <a:lnTo>
                    <a:pt x="685" y="17"/>
                  </a:lnTo>
                  <a:lnTo>
                    <a:pt x="690" y="10"/>
                  </a:lnTo>
                  <a:lnTo>
                    <a:pt x="690" y="0"/>
                  </a:lnTo>
                  <a:lnTo>
                    <a:pt x="687" y="0"/>
                  </a:lnTo>
                  <a:lnTo>
                    <a:pt x="687" y="3"/>
                  </a:lnTo>
                  <a:lnTo>
                    <a:pt x="676" y="0"/>
                  </a:lnTo>
                  <a:lnTo>
                    <a:pt x="671" y="0"/>
                  </a:lnTo>
                  <a:lnTo>
                    <a:pt x="671" y="3"/>
                  </a:lnTo>
                  <a:lnTo>
                    <a:pt x="668" y="5"/>
                  </a:lnTo>
                  <a:lnTo>
                    <a:pt x="666" y="3"/>
                  </a:lnTo>
                  <a:lnTo>
                    <a:pt x="664" y="0"/>
                  </a:lnTo>
                  <a:lnTo>
                    <a:pt x="659" y="0"/>
                  </a:lnTo>
                  <a:lnTo>
                    <a:pt x="659" y="0"/>
                  </a:lnTo>
                  <a:lnTo>
                    <a:pt x="661" y="3"/>
                  </a:lnTo>
                  <a:lnTo>
                    <a:pt x="664" y="5"/>
                  </a:lnTo>
                  <a:lnTo>
                    <a:pt x="652" y="24"/>
                  </a:lnTo>
                  <a:lnTo>
                    <a:pt x="657" y="26"/>
                  </a:lnTo>
                  <a:lnTo>
                    <a:pt x="664" y="24"/>
                  </a:lnTo>
                  <a:lnTo>
                    <a:pt x="664" y="29"/>
                  </a:lnTo>
                  <a:lnTo>
                    <a:pt x="666" y="29"/>
                  </a:lnTo>
                  <a:lnTo>
                    <a:pt x="666" y="34"/>
                  </a:lnTo>
                  <a:lnTo>
                    <a:pt x="661" y="38"/>
                  </a:lnTo>
                  <a:lnTo>
                    <a:pt x="661" y="43"/>
                  </a:lnTo>
                  <a:lnTo>
                    <a:pt x="654" y="45"/>
                  </a:lnTo>
                  <a:lnTo>
                    <a:pt x="652" y="48"/>
                  </a:lnTo>
                  <a:lnTo>
                    <a:pt x="650" y="43"/>
                  </a:lnTo>
                  <a:lnTo>
                    <a:pt x="647" y="41"/>
                  </a:lnTo>
                  <a:lnTo>
                    <a:pt x="652" y="50"/>
                  </a:lnTo>
                  <a:lnTo>
                    <a:pt x="650" y="52"/>
                  </a:lnTo>
                  <a:lnTo>
                    <a:pt x="645" y="50"/>
                  </a:lnTo>
                  <a:lnTo>
                    <a:pt x="640" y="52"/>
                  </a:lnTo>
                  <a:lnTo>
                    <a:pt x="633" y="50"/>
                  </a:lnTo>
                  <a:lnTo>
                    <a:pt x="633" y="50"/>
                  </a:lnTo>
                  <a:lnTo>
                    <a:pt x="633" y="57"/>
                  </a:lnTo>
                  <a:lnTo>
                    <a:pt x="628" y="57"/>
                  </a:lnTo>
                  <a:lnTo>
                    <a:pt x="628" y="50"/>
                  </a:lnTo>
                  <a:lnTo>
                    <a:pt x="626" y="55"/>
                  </a:lnTo>
                  <a:lnTo>
                    <a:pt x="624" y="52"/>
                  </a:lnTo>
                  <a:lnTo>
                    <a:pt x="621" y="50"/>
                  </a:lnTo>
                  <a:lnTo>
                    <a:pt x="614" y="50"/>
                  </a:lnTo>
                  <a:lnTo>
                    <a:pt x="619" y="52"/>
                  </a:lnTo>
                  <a:lnTo>
                    <a:pt x="614" y="55"/>
                  </a:lnTo>
                  <a:lnTo>
                    <a:pt x="614" y="57"/>
                  </a:lnTo>
                  <a:lnTo>
                    <a:pt x="616" y="59"/>
                  </a:lnTo>
                  <a:lnTo>
                    <a:pt x="619" y="62"/>
                  </a:lnTo>
                  <a:lnTo>
                    <a:pt x="616" y="62"/>
                  </a:lnTo>
                  <a:lnTo>
                    <a:pt x="619" y="76"/>
                  </a:lnTo>
                  <a:lnTo>
                    <a:pt x="619" y="81"/>
                  </a:lnTo>
                  <a:lnTo>
                    <a:pt x="614" y="81"/>
                  </a:lnTo>
                  <a:lnTo>
                    <a:pt x="609" y="90"/>
                  </a:lnTo>
                  <a:lnTo>
                    <a:pt x="609" y="100"/>
                  </a:lnTo>
                  <a:lnTo>
                    <a:pt x="612" y="107"/>
                  </a:lnTo>
                  <a:lnTo>
                    <a:pt x="609" y="109"/>
                  </a:lnTo>
                  <a:lnTo>
                    <a:pt x="605" y="109"/>
                  </a:lnTo>
                  <a:lnTo>
                    <a:pt x="593" y="104"/>
                  </a:lnTo>
                  <a:lnTo>
                    <a:pt x="586" y="93"/>
                  </a:lnTo>
                  <a:lnTo>
                    <a:pt x="581" y="88"/>
                  </a:lnTo>
                  <a:lnTo>
                    <a:pt x="579" y="85"/>
                  </a:lnTo>
                  <a:lnTo>
                    <a:pt x="581" y="81"/>
                  </a:lnTo>
                  <a:lnTo>
                    <a:pt x="579" y="81"/>
                  </a:lnTo>
                  <a:lnTo>
                    <a:pt x="576" y="90"/>
                  </a:lnTo>
                  <a:lnTo>
                    <a:pt x="576" y="88"/>
                  </a:lnTo>
                  <a:lnTo>
                    <a:pt x="576" y="81"/>
                  </a:lnTo>
                  <a:lnTo>
                    <a:pt x="574" y="81"/>
                  </a:lnTo>
                  <a:lnTo>
                    <a:pt x="572" y="81"/>
                  </a:lnTo>
                  <a:lnTo>
                    <a:pt x="572" y="76"/>
                  </a:lnTo>
                  <a:lnTo>
                    <a:pt x="569" y="76"/>
                  </a:lnTo>
                  <a:lnTo>
                    <a:pt x="567" y="74"/>
                  </a:lnTo>
                  <a:lnTo>
                    <a:pt x="567" y="76"/>
                  </a:lnTo>
                  <a:lnTo>
                    <a:pt x="564" y="76"/>
                  </a:lnTo>
                  <a:lnTo>
                    <a:pt x="564" y="69"/>
                  </a:lnTo>
                  <a:lnTo>
                    <a:pt x="562" y="69"/>
                  </a:lnTo>
                  <a:lnTo>
                    <a:pt x="562" y="71"/>
                  </a:lnTo>
                  <a:lnTo>
                    <a:pt x="555" y="67"/>
                  </a:lnTo>
                  <a:lnTo>
                    <a:pt x="555" y="67"/>
                  </a:lnTo>
                  <a:lnTo>
                    <a:pt x="555" y="64"/>
                  </a:lnTo>
                  <a:lnTo>
                    <a:pt x="548" y="67"/>
                  </a:lnTo>
                  <a:lnTo>
                    <a:pt x="543" y="67"/>
                  </a:lnTo>
                  <a:lnTo>
                    <a:pt x="543" y="67"/>
                  </a:lnTo>
                  <a:lnTo>
                    <a:pt x="541" y="62"/>
                  </a:lnTo>
                  <a:lnTo>
                    <a:pt x="536" y="67"/>
                  </a:lnTo>
                  <a:lnTo>
                    <a:pt x="531" y="62"/>
                  </a:lnTo>
                  <a:lnTo>
                    <a:pt x="527" y="64"/>
                  </a:lnTo>
                  <a:lnTo>
                    <a:pt x="524" y="62"/>
                  </a:lnTo>
                  <a:lnTo>
                    <a:pt x="524" y="55"/>
                  </a:lnTo>
                  <a:lnTo>
                    <a:pt x="522" y="57"/>
                  </a:lnTo>
                  <a:lnTo>
                    <a:pt x="522" y="50"/>
                  </a:lnTo>
                  <a:lnTo>
                    <a:pt x="517" y="55"/>
                  </a:lnTo>
                  <a:lnTo>
                    <a:pt x="515" y="57"/>
                  </a:lnTo>
                  <a:lnTo>
                    <a:pt x="513" y="57"/>
                  </a:lnTo>
                  <a:lnTo>
                    <a:pt x="513" y="57"/>
                  </a:lnTo>
                  <a:lnTo>
                    <a:pt x="510" y="57"/>
                  </a:lnTo>
                  <a:lnTo>
                    <a:pt x="510" y="67"/>
                  </a:lnTo>
                  <a:lnTo>
                    <a:pt x="505" y="67"/>
                  </a:lnTo>
                  <a:lnTo>
                    <a:pt x="501" y="64"/>
                  </a:lnTo>
                  <a:lnTo>
                    <a:pt x="498" y="69"/>
                  </a:lnTo>
                  <a:lnTo>
                    <a:pt x="498" y="71"/>
                  </a:lnTo>
                  <a:lnTo>
                    <a:pt x="503" y="71"/>
                  </a:lnTo>
                  <a:lnTo>
                    <a:pt x="503" y="71"/>
                  </a:lnTo>
                  <a:lnTo>
                    <a:pt x="498" y="76"/>
                  </a:lnTo>
                  <a:lnTo>
                    <a:pt x="489" y="74"/>
                  </a:lnTo>
                  <a:lnTo>
                    <a:pt x="487" y="76"/>
                  </a:lnTo>
                  <a:lnTo>
                    <a:pt x="484" y="81"/>
                  </a:lnTo>
                  <a:lnTo>
                    <a:pt x="482" y="81"/>
                  </a:lnTo>
                  <a:lnTo>
                    <a:pt x="475" y="81"/>
                  </a:lnTo>
                  <a:lnTo>
                    <a:pt x="475" y="85"/>
                  </a:lnTo>
                  <a:lnTo>
                    <a:pt x="472" y="88"/>
                  </a:lnTo>
                  <a:lnTo>
                    <a:pt x="468" y="85"/>
                  </a:lnTo>
                  <a:lnTo>
                    <a:pt x="468" y="88"/>
                  </a:lnTo>
                  <a:lnTo>
                    <a:pt x="463" y="90"/>
                  </a:lnTo>
                  <a:lnTo>
                    <a:pt x="463" y="93"/>
                  </a:lnTo>
                  <a:lnTo>
                    <a:pt x="461" y="95"/>
                  </a:lnTo>
                  <a:lnTo>
                    <a:pt x="456" y="90"/>
                  </a:lnTo>
                  <a:lnTo>
                    <a:pt x="446" y="90"/>
                  </a:lnTo>
                  <a:lnTo>
                    <a:pt x="446" y="104"/>
                  </a:lnTo>
                  <a:lnTo>
                    <a:pt x="444" y="104"/>
                  </a:lnTo>
                  <a:lnTo>
                    <a:pt x="446" y="102"/>
                  </a:lnTo>
                  <a:lnTo>
                    <a:pt x="442" y="100"/>
                  </a:lnTo>
                  <a:lnTo>
                    <a:pt x="437" y="104"/>
                  </a:lnTo>
                  <a:lnTo>
                    <a:pt x="427" y="100"/>
                  </a:lnTo>
                  <a:lnTo>
                    <a:pt x="420" y="100"/>
                  </a:lnTo>
                  <a:lnTo>
                    <a:pt x="416" y="104"/>
                  </a:lnTo>
                  <a:lnTo>
                    <a:pt x="413" y="111"/>
                  </a:lnTo>
                  <a:lnTo>
                    <a:pt x="420" y="123"/>
                  </a:lnTo>
                  <a:lnTo>
                    <a:pt x="420" y="123"/>
                  </a:lnTo>
                  <a:lnTo>
                    <a:pt x="420" y="128"/>
                  </a:lnTo>
                  <a:lnTo>
                    <a:pt x="418" y="126"/>
                  </a:lnTo>
                  <a:lnTo>
                    <a:pt x="413" y="128"/>
                  </a:lnTo>
                  <a:lnTo>
                    <a:pt x="418" y="128"/>
                  </a:lnTo>
                  <a:lnTo>
                    <a:pt x="413" y="130"/>
                  </a:lnTo>
                  <a:lnTo>
                    <a:pt x="418" y="135"/>
                  </a:lnTo>
                  <a:lnTo>
                    <a:pt x="418" y="140"/>
                  </a:lnTo>
                  <a:lnTo>
                    <a:pt x="413" y="145"/>
                  </a:lnTo>
                  <a:lnTo>
                    <a:pt x="411" y="145"/>
                  </a:lnTo>
                  <a:lnTo>
                    <a:pt x="409" y="145"/>
                  </a:lnTo>
                  <a:lnTo>
                    <a:pt x="404" y="147"/>
                  </a:lnTo>
                  <a:lnTo>
                    <a:pt x="401" y="149"/>
                  </a:lnTo>
                  <a:lnTo>
                    <a:pt x="397" y="154"/>
                  </a:lnTo>
                  <a:lnTo>
                    <a:pt x="394" y="154"/>
                  </a:lnTo>
                  <a:lnTo>
                    <a:pt x="394" y="154"/>
                  </a:lnTo>
                  <a:lnTo>
                    <a:pt x="394" y="156"/>
                  </a:lnTo>
                  <a:lnTo>
                    <a:pt x="387" y="154"/>
                  </a:lnTo>
                  <a:lnTo>
                    <a:pt x="387" y="159"/>
                  </a:lnTo>
                  <a:lnTo>
                    <a:pt x="387" y="161"/>
                  </a:lnTo>
                  <a:lnTo>
                    <a:pt x="385" y="159"/>
                  </a:lnTo>
                  <a:lnTo>
                    <a:pt x="376" y="154"/>
                  </a:lnTo>
                  <a:lnTo>
                    <a:pt x="373" y="149"/>
                  </a:lnTo>
                  <a:lnTo>
                    <a:pt x="373" y="145"/>
                  </a:lnTo>
                  <a:lnTo>
                    <a:pt x="368" y="142"/>
                  </a:lnTo>
                  <a:lnTo>
                    <a:pt x="361" y="140"/>
                  </a:lnTo>
                  <a:lnTo>
                    <a:pt x="354" y="149"/>
                  </a:lnTo>
                  <a:lnTo>
                    <a:pt x="345" y="147"/>
                  </a:lnTo>
                  <a:lnTo>
                    <a:pt x="338" y="147"/>
                  </a:lnTo>
                  <a:lnTo>
                    <a:pt x="335" y="149"/>
                  </a:lnTo>
                  <a:lnTo>
                    <a:pt x="335" y="140"/>
                  </a:lnTo>
                  <a:lnTo>
                    <a:pt x="328" y="135"/>
                  </a:lnTo>
                  <a:lnTo>
                    <a:pt x="324" y="137"/>
                  </a:lnTo>
                  <a:lnTo>
                    <a:pt x="319" y="135"/>
                  </a:lnTo>
                  <a:lnTo>
                    <a:pt x="319" y="137"/>
                  </a:lnTo>
                  <a:lnTo>
                    <a:pt x="314" y="137"/>
                  </a:lnTo>
                  <a:lnTo>
                    <a:pt x="314" y="135"/>
                  </a:lnTo>
                  <a:lnTo>
                    <a:pt x="314" y="130"/>
                  </a:lnTo>
                  <a:lnTo>
                    <a:pt x="312" y="133"/>
                  </a:lnTo>
                  <a:lnTo>
                    <a:pt x="314" y="128"/>
                  </a:lnTo>
                  <a:lnTo>
                    <a:pt x="309" y="126"/>
                  </a:lnTo>
                  <a:lnTo>
                    <a:pt x="305" y="126"/>
                  </a:lnTo>
                  <a:lnTo>
                    <a:pt x="300" y="123"/>
                  </a:lnTo>
                  <a:lnTo>
                    <a:pt x="295" y="121"/>
                  </a:lnTo>
                  <a:lnTo>
                    <a:pt x="295" y="126"/>
                  </a:lnTo>
                  <a:lnTo>
                    <a:pt x="290" y="128"/>
                  </a:lnTo>
                  <a:lnTo>
                    <a:pt x="283" y="133"/>
                  </a:lnTo>
                  <a:lnTo>
                    <a:pt x="281" y="128"/>
                  </a:lnTo>
                  <a:lnTo>
                    <a:pt x="279" y="123"/>
                  </a:lnTo>
                  <a:lnTo>
                    <a:pt x="276" y="126"/>
                  </a:lnTo>
                  <a:lnTo>
                    <a:pt x="276" y="128"/>
                  </a:lnTo>
                  <a:lnTo>
                    <a:pt x="269" y="128"/>
                  </a:lnTo>
                  <a:lnTo>
                    <a:pt x="264" y="123"/>
                  </a:lnTo>
                  <a:lnTo>
                    <a:pt x="262" y="128"/>
                  </a:lnTo>
                  <a:lnTo>
                    <a:pt x="253" y="135"/>
                  </a:lnTo>
                  <a:lnTo>
                    <a:pt x="248" y="135"/>
                  </a:lnTo>
                  <a:lnTo>
                    <a:pt x="243" y="130"/>
                  </a:lnTo>
                  <a:lnTo>
                    <a:pt x="236" y="128"/>
                  </a:lnTo>
                  <a:lnTo>
                    <a:pt x="234" y="128"/>
                  </a:lnTo>
                  <a:lnTo>
                    <a:pt x="238" y="135"/>
                  </a:lnTo>
                  <a:lnTo>
                    <a:pt x="238" y="145"/>
                  </a:lnTo>
                  <a:lnTo>
                    <a:pt x="224" y="145"/>
                  </a:lnTo>
                  <a:lnTo>
                    <a:pt x="213" y="145"/>
                  </a:lnTo>
                  <a:lnTo>
                    <a:pt x="213" y="147"/>
                  </a:lnTo>
                  <a:lnTo>
                    <a:pt x="215" y="149"/>
                  </a:lnTo>
                  <a:lnTo>
                    <a:pt x="215" y="161"/>
                  </a:lnTo>
                  <a:lnTo>
                    <a:pt x="215" y="166"/>
                  </a:lnTo>
                  <a:lnTo>
                    <a:pt x="208" y="163"/>
                  </a:lnTo>
                  <a:lnTo>
                    <a:pt x="210" y="161"/>
                  </a:lnTo>
                  <a:lnTo>
                    <a:pt x="208" y="159"/>
                  </a:lnTo>
                  <a:lnTo>
                    <a:pt x="208" y="145"/>
                  </a:lnTo>
                  <a:lnTo>
                    <a:pt x="203" y="137"/>
                  </a:lnTo>
                  <a:lnTo>
                    <a:pt x="194" y="133"/>
                  </a:lnTo>
                  <a:lnTo>
                    <a:pt x="179" y="133"/>
                  </a:lnTo>
                  <a:lnTo>
                    <a:pt x="179" y="135"/>
                  </a:lnTo>
                  <a:lnTo>
                    <a:pt x="175" y="135"/>
                  </a:lnTo>
                  <a:lnTo>
                    <a:pt x="175" y="137"/>
                  </a:lnTo>
                  <a:lnTo>
                    <a:pt x="170" y="137"/>
                  </a:lnTo>
                  <a:lnTo>
                    <a:pt x="168" y="140"/>
                  </a:lnTo>
                  <a:lnTo>
                    <a:pt x="165" y="149"/>
                  </a:lnTo>
                  <a:lnTo>
                    <a:pt x="161" y="147"/>
                  </a:lnTo>
                  <a:lnTo>
                    <a:pt x="156" y="154"/>
                  </a:lnTo>
                  <a:lnTo>
                    <a:pt x="153" y="145"/>
                  </a:lnTo>
                  <a:lnTo>
                    <a:pt x="146" y="140"/>
                  </a:lnTo>
                  <a:lnTo>
                    <a:pt x="137" y="140"/>
                  </a:lnTo>
                  <a:lnTo>
                    <a:pt x="127" y="135"/>
                  </a:lnTo>
                  <a:lnTo>
                    <a:pt x="123" y="142"/>
                  </a:lnTo>
                  <a:lnTo>
                    <a:pt x="118" y="149"/>
                  </a:lnTo>
                  <a:lnTo>
                    <a:pt x="113" y="149"/>
                  </a:lnTo>
                  <a:lnTo>
                    <a:pt x="104" y="156"/>
                  </a:lnTo>
                  <a:lnTo>
                    <a:pt x="99" y="161"/>
                  </a:lnTo>
                  <a:lnTo>
                    <a:pt x="99" y="168"/>
                  </a:lnTo>
                  <a:lnTo>
                    <a:pt x="94" y="175"/>
                  </a:lnTo>
                  <a:lnTo>
                    <a:pt x="92" y="182"/>
                  </a:lnTo>
                  <a:lnTo>
                    <a:pt x="83" y="182"/>
                  </a:lnTo>
                  <a:lnTo>
                    <a:pt x="80" y="204"/>
                  </a:lnTo>
                  <a:lnTo>
                    <a:pt x="78" y="201"/>
                  </a:lnTo>
                  <a:lnTo>
                    <a:pt x="75" y="201"/>
                  </a:lnTo>
                  <a:lnTo>
                    <a:pt x="73" y="196"/>
                  </a:lnTo>
                  <a:lnTo>
                    <a:pt x="71" y="196"/>
                  </a:lnTo>
                  <a:lnTo>
                    <a:pt x="66" y="201"/>
                  </a:lnTo>
                  <a:lnTo>
                    <a:pt x="61" y="206"/>
                  </a:lnTo>
                  <a:lnTo>
                    <a:pt x="61" y="215"/>
                  </a:lnTo>
                  <a:lnTo>
                    <a:pt x="61" y="220"/>
                  </a:lnTo>
                  <a:lnTo>
                    <a:pt x="57" y="227"/>
                  </a:lnTo>
                  <a:lnTo>
                    <a:pt x="52" y="230"/>
                  </a:lnTo>
                  <a:lnTo>
                    <a:pt x="52" y="230"/>
                  </a:lnTo>
                  <a:lnTo>
                    <a:pt x="54" y="244"/>
                  </a:lnTo>
                  <a:lnTo>
                    <a:pt x="50" y="248"/>
                  </a:lnTo>
                  <a:lnTo>
                    <a:pt x="57" y="253"/>
                  </a:lnTo>
                  <a:lnTo>
                    <a:pt x="54" y="256"/>
                  </a:lnTo>
                  <a:lnTo>
                    <a:pt x="52" y="258"/>
                  </a:lnTo>
                  <a:lnTo>
                    <a:pt x="52" y="256"/>
                  </a:lnTo>
                  <a:lnTo>
                    <a:pt x="5" y="277"/>
                  </a:lnTo>
                  <a:lnTo>
                    <a:pt x="0" y="286"/>
                  </a:lnTo>
                  <a:lnTo>
                    <a:pt x="0" y="291"/>
                  </a:lnTo>
                  <a:lnTo>
                    <a:pt x="0" y="296"/>
                  </a:lnTo>
                  <a:lnTo>
                    <a:pt x="0" y="303"/>
                  </a:lnTo>
                  <a:lnTo>
                    <a:pt x="5" y="307"/>
                  </a:lnTo>
                  <a:lnTo>
                    <a:pt x="2" y="310"/>
                  </a:lnTo>
                  <a:lnTo>
                    <a:pt x="9" y="315"/>
                  </a:lnTo>
                  <a:lnTo>
                    <a:pt x="12" y="317"/>
                  </a:lnTo>
                  <a:lnTo>
                    <a:pt x="12" y="324"/>
                  </a:lnTo>
                  <a:lnTo>
                    <a:pt x="16" y="343"/>
                  </a:lnTo>
                  <a:lnTo>
                    <a:pt x="21" y="348"/>
                  </a:lnTo>
                  <a:lnTo>
                    <a:pt x="28" y="350"/>
                  </a:lnTo>
                  <a:lnTo>
                    <a:pt x="45" y="362"/>
                  </a:lnTo>
                  <a:lnTo>
                    <a:pt x="45" y="369"/>
                  </a:lnTo>
                  <a:lnTo>
                    <a:pt x="52" y="374"/>
                  </a:lnTo>
                  <a:lnTo>
                    <a:pt x="57" y="374"/>
                  </a:lnTo>
                  <a:lnTo>
                    <a:pt x="57" y="376"/>
                  </a:lnTo>
                  <a:lnTo>
                    <a:pt x="66" y="374"/>
                  </a:lnTo>
                  <a:lnTo>
                    <a:pt x="71" y="376"/>
                  </a:lnTo>
                  <a:lnTo>
                    <a:pt x="68" y="385"/>
                  </a:lnTo>
                  <a:lnTo>
                    <a:pt x="71" y="400"/>
                  </a:lnTo>
                  <a:lnTo>
                    <a:pt x="66" y="404"/>
                  </a:lnTo>
                  <a:lnTo>
                    <a:pt x="66" y="414"/>
                  </a:lnTo>
                  <a:lnTo>
                    <a:pt x="61" y="418"/>
                  </a:lnTo>
                  <a:lnTo>
                    <a:pt x="59" y="421"/>
                  </a:lnTo>
                  <a:lnTo>
                    <a:pt x="61" y="423"/>
                  </a:lnTo>
                  <a:lnTo>
                    <a:pt x="66" y="426"/>
                  </a:lnTo>
                  <a:lnTo>
                    <a:pt x="66" y="428"/>
                  </a:lnTo>
                  <a:lnTo>
                    <a:pt x="66" y="430"/>
                  </a:lnTo>
                  <a:lnTo>
                    <a:pt x="61" y="435"/>
                  </a:lnTo>
                  <a:lnTo>
                    <a:pt x="61" y="442"/>
                  </a:lnTo>
                  <a:lnTo>
                    <a:pt x="68" y="444"/>
                  </a:lnTo>
                  <a:lnTo>
                    <a:pt x="66" y="447"/>
                  </a:lnTo>
                  <a:lnTo>
                    <a:pt x="61" y="447"/>
                  </a:lnTo>
                  <a:lnTo>
                    <a:pt x="61" y="452"/>
                  </a:lnTo>
                  <a:lnTo>
                    <a:pt x="68" y="454"/>
                  </a:lnTo>
                  <a:lnTo>
                    <a:pt x="75" y="452"/>
                  </a:lnTo>
                  <a:lnTo>
                    <a:pt x="83" y="452"/>
                  </a:lnTo>
                  <a:lnTo>
                    <a:pt x="85" y="456"/>
                  </a:lnTo>
                  <a:lnTo>
                    <a:pt x="83" y="456"/>
                  </a:lnTo>
                  <a:lnTo>
                    <a:pt x="80" y="459"/>
                  </a:lnTo>
                  <a:lnTo>
                    <a:pt x="85" y="466"/>
                  </a:lnTo>
                  <a:lnTo>
                    <a:pt x="83" y="480"/>
                  </a:lnTo>
                  <a:lnTo>
                    <a:pt x="90" y="494"/>
                  </a:lnTo>
                  <a:lnTo>
                    <a:pt x="85" y="513"/>
                  </a:lnTo>
                  <a:lnTo>
                    <a:pt x="85" y="525"/>
                  </a:lnTo>
                  <a:lnTo>
                    <a:pt x="87" y="530"/>
                  </a:lnTo>
                  <a:lnTo>
                    <a:pt x="90" y="537"/>
                  </a:lnTo>
                  <a:lnTo>
                    <a:pt x="92" y="544"/>
                  </a:lnTo>
                  <a:lnTo>
                    <a:pt x="94" y="546"/>
                  </a:lnTo>
                  <a:lnTo>
                    <a:pt x="90" y="551"/>
                  </a:lnTo>
                  <a:lnTo>
                    <a:pt x="99" y="560"/>
                  </a:lnTo>
                  <a:lnTo>
                    <a:pt x="104" y="563"/>
                  </a:lnTo>
                  <a:lnTo>
                    <a:pt x="106" y="565"/>
                  </a:lnTo>
                  <a:lnTo>
                    <a:pt x="109" y="563"/>
                  </a:lnTo>
                  <a:lnTo>
                    <a:pt x="111" y="567"/>
                  </a:lnTo>
                  <a:lnTo>
                    <a:pt x="116" y="567"/>
                  </a:lnTo>
                  <a:lnTo>
                    <a:pt x="118" y="563"/>
                  </a:lnTo>
                  <a:lnTo>
                    <a:pt x="123" y="563"/>
                  </a:lnTo>
                  <a:lnTo>
                    <a:pt x="125" y="574"/>
                  </a:lnTo>
                  <a:lnTo>
                    <a:pt x="123" y="579"/>
                  </a:lnTo>
                  <a:lnTo>
                    <a:pt x="123" y="589"/>
                  </a:lnTo>
                  <a:lnTo>
                    <a:pt x="118" y="596"/>
                  </a:lnTo>
                  <a:lnTo>
                    <a:pt x="120" y="605"/>
                  </a:lnTo>
                  <a:lnTo>
                    <a:pt x="118" y="615"/>
                  </a:lnTo>
                  <a:lnTo>
                    <a:pt x="109" y="624"/>
                  </a:lnTo>
                  <a:lnTo>
                    <a:pt x="113" y="624"/>
                  </a:lnTo>
                  <a:lnTo>
                    <a:pt x="116" y="633"/>
                  </a:lnTo>
                  <a:lnTo>
                    <a:pt x="118" y="636"/>
                  </a:lnTo>
                  <a:lnTo>
                    <a:pt x="123" y="655"/>
                  </a:lnTo>
                  <a:lnTo>
                    <a:pt x="120" y="657"/>
                  </a:lnTo>
                  <a:lnTo>
                    <a:pt x="120" y="669"/>
                  </a:lnTo>
                  <a:lnTo>
                    <a:pt x="118" y="674"/>
                  </a:lnTo>
                  <a:lnTo>
                    <a:pt x="132" y="685"/>
                  </a:lnTo>
                  <a:lnTo>
                    <a:pt x="153" y="690"/>
                  </a:lnTo>
                  <a:lnTo>
                    <a:pt x="156" y="704"/>
                  </a:lnTo>
                  <a:lnTo>
                    <a:pt x="168" y="709"/>
                  </a:lnTo>
                  <a:lnTo>
                    <a:pt x="182" y="730"/>
                  </a:lnTo>
                  <a:lnTo>
                    <a:pt x="182" y="744"/>
                  </a:lnTo>
                  <a:lnTo>
                    <a:pt x="179" y="752"/>
                  </a:lnTo>
                  <a:lnTo>
                    <a:pt x="184" y="766"/>
                  </a:lnTo>
                  <a:lnTo>
                    <a:pt x="191" y="768"/>
                  </a:lnTo>
                  <a:lnTo>
                    <a:pt x="191" y="773"/>
                  </a:lnTo>
                  <a:lnTo>
                    <a:pt x="189" y="782"/>
                  </a:lnTo>
                  <a:lnTo>
                    <a:pt x="189" y="785"/>
                  </a:lnTo>
                  <a:lnTo>
                    <a:pt x="191" y="787"/>
                  </a:lnTo>
                  <a:lnTo>
                    <a:pt x="201" y="794"/>
                  </a:lnTo>
                  <a:lnTo>
                    <a:pt x="210" y="799"/>
                  </a:lnTo>
                  <a:lnTo>
                    <a:pt x="229" y="799"/>
                  </a:lnTo>
                  <a:lnTo>
                    <a:pt x="234" y="799"/>
                  </a:lnTo>
                  <a:lnTo>
                    <a:pt x="234" y="799"/>
                  </a:lnTo>
                  <a:lnTo>
                    <a:pt x="236" y="799"/>
                  </a:lnTo>
                  <a:lnTo>
                    <a:pt x="238" y="806"/>
                  </a:lnTo>
                  <a:lnTo>
                    <a:pt x="243" y="803"/>
                  </a:lnTo>
                  <a:lnTo>
                    <a:pt x="253" y="813"/>
                  </a:lnTo>
                  <a:lnTo>
                    <a:pt x="262" y="818"/>
                  </a:lnTo>
                  <a:lnTo>
                    <a:pt x="262" y="808"/>
                  </a:lnTo>
                  <a:lnTo>
                    <a:pt x="260" y="801"/>
                  </a:lnTo>
                  <a:lnTo>
                    <a:pt x="260" y="794"/>
                  </a:lnTo>
                  <a:lnTo>
                    <a:pt x="276" y="799"/>
                  </a:lnTo>
                  <a:lnTo>
                    <a:pt x="281" y="803"/>
                  </a:lnTo>
                  <a:lnTo>
                    <a:pt x="286" y="808"/>
                  </a:lnTo>
                  <a:lnTo>
                    <a:pt x="293" y="806"/>
                  </a:lnTo>
                  <a:lnTo>
                    <a:pt x="300" y="811"/>
                  </a:lnTo>
                  <a:lnTo>
                    <a:pt x="305" y="811"/>
                  </a:lnTo>
                  <a:lnTo>
                    <a:pt x="307" y="813"/>
                  </a:lnTo>
                  <a:lnTo>
                    <a:pt x="312" y="818"/>
                  </a:lnTo>
                  <a:lnTo>
                    <a:pt x="314" y="818"/>
                  </a:lnTo>
                  <a:lnTo>
                    <a:pt x="321" y="822"/>
                  </a:lnTo>
                  <a:lnTo>
                    <a:pt x="328" y="837"/>
                  </a:lnTo>
                  <a:lnTo>
                    <a:pt x="333" y="846"/>
                  </a:lnTo>
                  <a:lnTo>
                    <a:pt x="338" y="853"/>
                  </a:lnTo>
                  <a:lnTo>
                    <a:pt x="340" y="860"/>
                  </a:lnTo>
                  <a:lnTo>
                    <a:pt x="354" y="865"/>
                  </a:lnTo>
                  <a:lnTo>
                    <a:pt x="352" y="884"/>
                  </a:lnTo>
                  <a:lnTo>
                    <a:pt x="352" y="886"/>
                  </a:lnTo>
                  <a:lnTo>
                    <a:pt x="347" y="891"/>
                  </a:lnTo>
                  <a:lnTo>
                    <a:pt x="352" y="910"/>
                  </a:lnTo>
                  <a:lnTo>
                    <a:pt x="366" y="912"/>
                  </a:lnTo>
                  <a:lnTo>
                    <a:pt x="366" y="914"/>
                  </a:lnTo>
                  <a:lnTo>
                    <a:pt x="366" y="919"/>
                  </a:lnTo>
                  <a:lnTo>
                    <a:pt x="366" y="926"/>
                  </a:lnTo>
                  <a:lnTo>
                    <a:pt x="371" y="929"/>
                  </a:lnTo>
                  <a:lnTo>
                    <a:pt x="376" y="933"/>
                  </a:lnTo>
                  <a:lnTo>
                    <a:pt x="380" y="933"/>
                  </a:lnTo>
                  <a:lnTo>
                    <a:pt x="383" y="938"/>
                  </a:lnTo>
                  <a:lnTo>
                    <a:pt x="385" y="945"/>
                  </a:lnTo>
                  <a:lnTo>
                    <a:pt x="380" y="955"/>
                  </a:lnTo>
                  <a:lnTo>
                    <a:pt x="399" y="971"/>
                  </a:lnTo>
                  <a:lnTo>
                    <a:pt x="397" y="978"/>
                  </a:lnTo>
                  <a:lnTo>
                    <a:pt x="394" y="983"/>
                  </a:lnTo>
                  <a:lnTo>
                    <a:pt x="394" y="985"/>
                  </a:lnTo>
                  <a:lnTo>
                    <a:pt x="401" y="995"/>
                  </a:lnTo>
                  <a:lnTo>
                    <a:pt x="406" y="995"/>
                  </a:lnTo>
                  <a:lnTo>
                    <a:pt x="411" y="1004"/>
                  </a:lnTo>
                  <a:lnTo>
                    <a:pt x="413" y="1004"/>
                  </a:lnTo>
                  <a:lnTo>
                    <a:pt x="416" y="1014"/>
                  </a:lnTo>
                  <a:lnTo>
                    <a:pt x="425" y="1025"/>
                  </a:lnTo>
                  <a:lnTo>
                    <a:pt x="432" y="1028"/>
                  </a:lnTo>
                  <a:lnTo>
                    <a:pt x="432" y="1030"/>
                  </a:lnTo>
                  <a:lnTo>
                    <a:pt x="432" y="1040"/>
                  </a:lnTo>
                  <a:lnTo>
                    <a:pt x="425" y="1061"/>
                  </a:lnTo>
                  <a:lnTo>
                    <a:pt x="432" y="1073"/>
                  </a:lnTo>
                  <a:lnTo>
                    <a:pt x="446" y="1089"/>
                  </a:lnTo>
                  <a:lnTo>
                    <a:pt x="465" y="1101"/>
                  </a:lnTo>
                  <a:lnTo>
                    <a:pt x="484" y="1099"/>
                  </a:lnTo>
                  <a:lnTo>
                    <a:pt x="498" y="1099"/>
                  </a:lnTo>
                  <a:lnTo>
                    <a:pt x="503" y="1101"/>
                  </a:lnTo>
                  <a:lnTo>
                    <a:pt x="517" y="1118"/>
                  </a:lnTo>
                  <a:lnTo>
                    <a:pt x="522" y="1122"/>
                  </a:lnTo>
                  <a:lnTo>
                    <a:pt x="527" y="1127"/>
                  </a:lnTo>
                  <a:lnTo>
                    <a:pt x="527" y="1132"/>
                  </a:lnTo>
                  <a:lnTo>
                    <a:pt x="531" y="1134"/>
                  </a:lnTo>
                  <a:lnTo>
                    <a:pt x="536" y="1141"/>
                  </a:lnTo>
                  <a:lnTo>
                    <a:pt x="539" y="1151"/>
                  </a:lnTo>
                  <a:lnTo>
                    <a:pt x="543" y="1155"/>
                  </a:lnTo>
                  <a:lnTo>
                    <a:pt x="548" y="1165"/>
                  </a:lnTo>
                  <a:lnTo>
                    <a:pt x="550" y="1165"/>
                  </a:lnTo>
                  <a:lnTo>
                    <a:pt x="553" y="1170"/>
                  </a:lnTo>
                  <a:lnTo>
                    <a:pt x="555" y="1181"/>
                  </a:lnTo>
                  <a:lnTo>
                    <a:pt x="562" y="1181"/>
                  </a:lnTo>
                  <a:lnTo>
                    <a:pt x="562" y="1186"/>
                  </a:lnTo>
                  <a:lnTo>
                    <a:pt x="567" y="1186"/>
                  </a:lnTo>
                  <a:lnTo>
                    <a:pt x="569" y="1188"/>
                  </a:lnTo>
                  <a:lnTo>
                    <a:pt x="567" y="1196"/>
                  </a:lnTo>
                  <a:lnTo>
                    <a:pt x="564" y="1198"/>
                  </a:lnTo>
                  <a:lnTo>
                    <a:pt x="564" y="1198"/>
                  </a:lnTo>
                  <a:lnTo>
                    <a:pt x="567" y="1205"/>
                  </a:lnTo>
                  <a:lnTo>
                    <a:pt x="572" y="1222"/>
                  </a:lnTo>
                  <a:lnTo>
                    <a:pt x="567" y="1224"/>
                  </a:lnTo>
                  <a:lnTo>
                    <a:pt x="564" y="1231"/>
                  </a:lnTo>
                  <a:lnTo>
                    <a:pt x="569" y="1243"/>
                  </a:lnTo>
                  <a:lnTo>
                    <a:pt x="569" y="1245"/>
                  </a:lnTo>
                  <a:lnTo>
                    <a:pt x="564" y="1252"/>
                  </a:lnTo>
                  <a:lnTo>
                    <a:pt x="562" y="1262"/>
                  </a:lnTo>
                  <a:lnTo>
                    <a:pt x="576" y="1276"/>
                  </a:lnTo>
                  <a:lnTo>
                    <a:pt x="576" y="1281"/>
                  </a:lnTo>
                  <a:lnTo>
                    <a:pt x="581" y="1283"/>
                  </a:lnTo>
                  <a:lnTo>
                    <a:pt x="588" y="1290"/>
                  </a:lnTo>
                  <a:lnTo>
                    <a:pt x="600" y="1297"/>
                  </a:lnTo>
                  <a:lnTo>
                    <a:pt x="605" y="1304"/>
                  </a:lnTo>
                  <a:lnTo>
                    <a:pt x="614" y="1311"/>
                  </a:lnTo>
                  <a:lnTo>
                    <a:pt x="614" y="1316"/>
                  </a:lnTo>
                  <a:lnTo>
                    <a:pt x="621" y="1323"/>
                  </a:lnTo>
                  <a:lnTo>
                    <a:pt x="628" y="1323"/>
                  </a:lnTo>
                  <a:lnTo>
                    <a:pt x="631" y="1304"/>
                  </a:lnTo>
                  <a:lnTo>
                    <a:pt x="633" y="1295"/>
                  </a:lnTo>
                  <a:lnTo>
                    <a:pt x="638" y="1295"/>
                  </a:lnTo>
                  <a:lnTo>
                    <a:pt x="647" y="1290"/>
                  </a:lnTo>
                  <a:lnTo>
                    <a:pt x="652" y="1290"/>
                  </a:lnTo>
                  <a:lnTo>
                    <a:pt x="659" y="1299"/>
                  </a:lnTo>
                  <a:lnTo>
                    <a:pt x="664" y="1299"/>
                  </a:lnTo>
                  <a:lnTo>
                    <a:pt x="664" y="1292"/>
                  </a:lnTo>
                  <a:lnTo>
                    <a:pt x="666" y="1288"/>
                  </a:lnTo>
                  <a:lnTo>
                    <a:pt x="659" y="1285"/>
                  </a:lnTo>
                  <a:lnTo>
                    <a:pt x="657" y="1278"/>
                  </a:lnTo>
                  <a:lnTo>
                    <a:pt x="659" y="1271"/>
                  </a:lnTo>
                  <a:lnTo>
                    <a:pt x="659" y="1266"/>
                  </a:lnTo>
                  <a:lnTo>
                    <a:pt x="666" y="1257"/>
                  </a:lnTo>
                  <a:lnTo>
                    <a:pt x="666" y="1252"/>
                  </a:lnTo>
                  <a:lnTo>
                    <a:pt x="666" y="1245"/>
                  </a:lnTo>
                  <a:lnTo>
                    <a:pt x="666" y="1243"/>
                  </a:lnTo>
                  <a:lnTo>
                    <a:pt x="676" y="1233"/>
                  </a:lnTo>
                  <a:lnTo>
                    <a:pt x="678" y="1222"/>
                  </a:lnTo>
                  <a:lnTo>
                    <a:pt x="690" y="1212"/>
                  </a:lnTo>
                  <a:lnTo>
                    <a:pt x="690" y="1207"/>
                  </a:lnTo>
                  <a:lnTo>
                    <a:pt x="690" y="1207"/>
                  </a:lnTo>
                  <a:lnTo>
                    <a:pt x="692" y="1212"/>
                  </a:lnTo>
                  <a:lnTo>
                    <a:pt x="694" y="1212"/>
                  </a:lnTo>
                  <a:lnTo>
                    <a:pt x="699" y="1217"/>
                  </a:lnTo>
                  <a:lnTo>
                    <a:pt x="713" y="1207"/>
                  </a:lnTo>
                  <a:lnTo>
                    <a:pt x="716" y="1198"/>
                  </a:lnTo>
                  <a:lnTo>
                    <a:pt x="718" y="1196"/>
                  </a:lnTo>
                  <a:lnTo>
                    <a:pt x="718" y="1188"/>
                  </a:lnTo>
                  <a:lnTo>
                    <a:pt x="711" y="1177"/>
                  </a:lnTo>
                  <a:lnTo>
                    <a:pt x="713" y="1170"/>
                  </a:lnTo>
                  <a:lnTo>
                    <a:pt x="713" y="1165"/>
                  </a:lnTo>
                  <a:lnTo>
                    <a:pt x="706" y="1160"/>
                  </a:lnTo>
                  <a:lnTo>
                    <a:pt x="704" y="1151"/>
                  </a:lnTo>
                  <a:lnTo>
                    <a:pt x="704" y="1148"/>
                  </a:lnTo>
                  <a:lnTo>
                    <a:pt x="716" y="1146"/>
                  </a:lnTo>
                  <a:lnTo>
                    <a:pt x="718" y="1144"/>
                  </a:lnTo>
                  <a:lnTo>
                    <a:pt x="718" y="1132"/>
                  </a:lnTo>
                  <a:lnTo>
                    <a:pt x="713" y="1129"/>
                  </a:lnTo>
                  <a:lnTo>
                    <a:pt x="716" y="1125"/>
                  </a:lnTo>
                  <a:lnTo>
                    <a:pt x="718" y="1122"/>
                  </a:lnTo>
                  <a:lnTo>
                    <a:pt x="718" y="1120"/>
                  </a:lnTo>
                  <a:lnTo>
                    <a:pt x="720" y="1113"/>
                  </a:lnTo>
                  <a:lnTo>
                    <a:pt x="723" y="1113"/>
                  </a:lnTo>
                  <a:lnTo>
                    <a:pt x="725" y="1111"/>
                  </a:lnTo>
                  <a:lnTo>
                    <a:pt x="723" y="1108"/>
                  </a:lnTo>
                  <a:lnTo>
                    <a:pt x="718" y="1103"/>
                  </a:lnTo>
                  <a:lnTo>
                    <a:pt x="718" y="1103"/>
                  </a:lnTo>
                  <a:lnTo>
                    <a:pt x="718" y="1101"/>
                  </a:lnTo>
                  <a:lnTo>
                    <a:pt x="732" y="1103"/>
                  </a:lnTo>
                  <a:lnTo>
                    <a:pt x="732" y="1106"/>
                  </a:lnTo>
                  <a:lnTo>
                    <a:pt x="727" y="1108"/>
                  </a:lnTo>
                  <a:lnTo>
                    <a:pt x="737" y="1113"/>
                  </a:lnTo>
                  <a:lnTo>
                    <a:pt x="742" y="1113"/>
                  </a:lnTo>
                  <a:lnTo>
                    <a:pt x="742" y="1115"/>
                  </a:lnTo>
                  <a:lnTo>
                    <a:pt x="744" y="1118"/>
                  </a:lnTo>
                  <a:lnTo>
                    <a:pt x="756" y="1111"/>
                  </a:lnTo>
                  <a:lnTo>
                    <a:pt x="756" y="1106"/>
                  </a:lnTo>
                  <a:lnTo>
                    <a:pt x="761" y="1108"/>
                  </a:lnTo>
                  <a:lnTo>
                    <a:pt x="765" y="1106"/>
                  </a:lnTo>
                  <a:lnTo>
                    <a:pt x="765" y="1103"/>
                  </a:lnTo>
                  <a:lnTo>
                    <a:pt x="768" y="1101"/>
                  </a:lnTo>
                  <a:lnTo>
                    <a:pt x="768" y="1096"/>
                  </a:lnTo>
                  <a:lnTo>
                    <a:pt x="775" y="1099"/>
                  </a:lnTo>
                  <a:lnTo>
                    <a:pt x="779" y="1094"/>
                  </a:lnTo>
                  <a:lnTo>
                    <a:pt x="782" y="1096"/>
                  </a:lnTo>
                  <a:lnTo>
                    <a:pt x="784" y="1094"/>
                  </a:lnTo>
                  <a:lnTo>
                    <a:pt x="789" y="1096"/>
                  </a:lnTo>
                  <a:lnTo>
                    <a:pt x="789" y="1096"/>
                  </a:lnTo>
                  <a:lnTo>
                    <a:pt x="789" y="1101"/>
                  </a:lnTo>
                  <a:lnTo>
                    <a:pt x="791" y="1099"/>
                  </a:lnTo>
                  <a:lnTo>
                    <a:pt x="794" y="1094"/>
                  </a:lnTo>
                  <a:lnTo>
                    <a:pt x="794" y="1094"/>
                  </a:lnTo>
                  <a:lnTo>
                    <a:pt x="791" y="1094"/>
                  </a:lnTo>
                  <a:lnTo>
                    <a:pt x="791" y="1094"/>
                  </a:lnTo>
                  <a:lnTo>
                    <a:pt x="789" y="1094"/>
                  </a:lnTo>
                  <a:lnTo>
                    <a:pt x="789" y="1092"/>
                  </a:lnTo>
                  <a:lnTo>
                    <a:pt x="794" y="1089"/>
                  </a:lnTo>
                  <a:lnTo>
                    <a:pt x="794" y="1089"/>
                  </a:lnTo>
                  <a:lnTo>
                    <a:pt x="794" y="1070"/>
                  </a:lnTo>
                  <a:lnTo>
                    <a:pt x="803" y="1063"/>
                  </a:lnTo>
                  <a:lnTo>
                    <a:pt x="805" y="1063"/>
                  </a:lnTo>
                  <a:lnTo>
                    <a:pt x="810" y="1066"/>
                  </a:lnTo>
                  <a:lnTo>
                    <a:pt x="815" y="1063"/>
                  </a:lnTo>
                  <a:lnTo>
                    <a:pt x="813" y="1056"/>
                  </a:lnTo>
                  <a:lnTo>
                    <a:pt x="813" y="1047"/>
                  </a:lnTo>
                  <a:lnTo>
                    <a:pt x="810" y="1047"/>
                  </a:lnTo>
                  <a:lnTo>
                    <a:pt x="813" y="1042"/>
                  </a:lnTo>
                  <a:lnTo>
                    <a:pt x="810" y="1042"/>
                  </a:lnTo>
                  <a:lnTo>
                    <a:pt x="803" y="1040"/>
                  </a:lnTo>
                  <a:lnTo>
                    <a:pt x="803" y="1030"/>
                  </a:lnTo>
                  <a:lnTo>
                    <a:pt x="801" y="1033"/>
                  </a:lnTo>
                  <a:lnTo>
                    <a:pt x="801" y="1028"/>
                  </a:lnTo>
                  <a:lnTo>
                    <a:pt x="803" y="1028"/>
                  </a:lnTo>
                  <a:lnTo>
                    <a:pt x="798" y="1028"/>
                  </a:lnTo>
                  <a:lnTo>
                    <a:pt x="798" y="1023"/>
                  </a:lnTo>
                  <a:lnTo>
                    <a:pt x="801" y="1021"/>
                  </a:lnTo>
                  <a:lnTo>
                    <a:pt x="803" y="1023"/>
                  </a:lnTo>
                  <a:lnTo>
                    <a:pt x="803" y="1018"/>
                  </a:lnTo>
                  <a:lnTo>
                    <a:pt x="803" y="1018"/>
                  </a:lnTo>
                  <a:lnTo>
                    <a:pt x="808" y="1014"/>
                  </a:lnTo>
                  <a:lnTo>
                    <a:pt x="815" y="1016"/>
                  </a:lnTo>
                  <a:lnTo>
                    <a:pt x="815" y="1009"/>
                  </a:lnTo>
                  <a:lnTo>
                    <a:pt x="813" y="1009"/>
                  </a:lnTo>
                  <a:lnTo>
                    <a:pt x="815" y="1004"/>
                  </a:lnTo>
                  <a:lnTo>
                    <a:pt x="820" y="1007"/>
                  </a:lnTo>
                  <a:lnTo>
                    <a:pt x="820" y="1009"/>
                  </a:lnTo>
                  <a:lnTo>
                    <a:pt x="827" y="1009"/>
                  </a:lnTo>
                  <a:lnTo>
                    <a:pt x="827" y="1009"/>
                  </a:lnTo>
                  <a:lnTo>
                    <a:pt x="824" y="1004"/>
                  </a:lnTo>
                  <a:lnTo>
                    <a:pt x="824" y="1002"/>
                  </a:lnTo>
                  <a:lnTo>
                    <a:pt x="831" y="995"/>
                  </a:lnTo>
                  <a:lnTo>
                    <a:pt x="836" y="995"/>
                  </a:lnTo>
                  <a:lnTo>
                    <a:pt x="834" y="992"/>
                  </a:lnTo>
                  <a:lnTo>
                    <a:pt x="831" y="995"/>
                  </a:lnTo>
                  <a:lnTo>
                    <a:pt x="822" y="992"/>
                  </a:lnTo>
                  <a:lnTo>
                    <a:pt x="820" y="990"/>
                  </a:lnTo>
                  <a:lnTo>
                    <a:pt x="817" y="990"/>
                  </a:lnTo>
                  <a:lnTo>
                    <a:pt x="815" y="981"/>
                  </a:lnTo>
                  <a:lnTo>
                    <a:pt x="817" y="971"/>
                  </a:lnTo>
                  <a:lnTo>
                    <a:pt x="813" y="966"/>
                  </a:lnTo>
                  <a:lnTo>
                    <a:pt x="815" y="966"/>
                  </a:lnTo>
                  <a:lnTo>
                    <a:pt x="822" y="966"/>
                  </a:lnTo>
                  <a:lnTo>
                    <a:pt x="827" y="966"/>
                  </a:lnTo>
                  <a:lnTo>
                    <a:pt x="829" y="971"/>
                  </a:lnTo>
                  <a:lnTo>
                    <a:pt x="831" y="971"/>
                  </a:lnTo>
                  <a:lnTo>
                    <a:pt x="836" y="971"/>
                  </a:lnTo>
                  <a:lnTo>
                    <a:pt x="836" y="964"/>
                  </a:lnTo>
                  <a:lnTo>
                    <a:pt x="841" y="962"/>
                  </a:lnTo>
                  <a:lnTo>
                    <a:pt x="841" y="957"/>
                  </a:lnTo>
                  <a:lnTo>
                    <a:pt x="839" y="955"/>
                  </a:lnTo>
                  <a:lnTo>
                    <a:pt x="836" y="955"/>
                  </a:lnTo>
                  <a:lnTo>
                    <a:pt x="831" y="948"/>
                  </a:lnTo>
                  <a:lnTo>
                    <a:pt x="834" y="948"/>
                  </a:lnTo>
                  <a:lnTo>
                    <a:pt x="836" y="945"/>
                  </a:lnTo>
                  <a:lnTo>
                    <a:pt x="836" y="933"/>
                  </a:lnTo>
                  <a:lnTo>
                    <a:pt x="843" y="938"/>
                  </a:lnTo>
                  <a:lnTo>
                    <a:pt x="846" y="929"/>
                  </a:lnTo>
                  <a:lnTo>
                    <a:pt x="850" y="929"/>
                  </a:lnTo>
                  <a:lnTo>
                    <a:pt x="855" y="929"/>
                  </a:lnTo>
                  <a:lnTo>
                    <a:pt x="855" y="924"/>
                  </a:lnTo>
                  <a:lnTo>
                    <a:pt x="860" y="922"/>
                  </a:lnTo>
                  <a:lnTo>
                    <a:pt x="869" y="924"/>
                  </a:lnTo>
                  <a:lnTo>
                    <a:pt x="869" y="924"/>
                  </a:lnTo>
                  <a:lnTo>
                    <a:pt x="872" y="919"/>
                  </a:lnTo>
                  <a:lnTo>
                    <a:pt x="869" y="912"/>
                  </a:lnTo>
                  <a:lnTo>
                    <a:pt x="874" y="912"/>
                  </a:lnTo>
                  <a:lnTo>
                    <a:pt x="872" y="910"/>
                  </a:lnTo>
                  <a:lnTo>
                    <a:pt x="874" y="903"/>
                  </a:lnTo>
                  <a:lnTo>
                    <a:pt x="879" y="896"/>
                  </a:lnTo>
                  <a:lnTo>
                    <a:pt x="888" y="896"/>
                  </a:lnTo>
                  <a:lnTo>
                    <a:pt x="886" y="893"/>
                  </a:lnTo>
                  <a:lnTo>
                    <a:pt x="886" y="886"/>
                  </a:lnTo>
                  <a:lnTo>
                    <a:pt x="883" y="891"/>
                  </a:lnTo>
                  <a:lnTo>
                    <a:pt x="881" y="889"/>
                  </a:lnTo>
                  <a:lnTo>
                    <a:pt x="886" y="884"/>
                  </a:lnTo>
                  <a:lnTo>
                    <a:pt x="888" y="884"/>
                  </a:lnTo>
                  <a:lnTo>
                    <a:pt x="888" y="881"/>
                  </a:lnTo>
                  <a:lnTo>
                    <a:pt x="890" y="881"/>
                  </a:lnTo>
                  <a:lnTo>
                    <a:pt x="888" y="879"/>
                  </a:lnTo>
                  <a:lnTo>
                    <a:pt x="890" y="872"/>
                  </a:lnTo>
                  <a:lnTo>
                    <a:pt x="888" y="870"/>
                  </a:lnTo>
                  <a:lnTo>
                    <a:pt x="888" y="867"/>
                  </a:lnTo>
                  <a:lnTo>
                    <a:pt x="886" y="870"/>
                  </a:lnTo>
                  <a:lnTo>
                    <a:pt x="883" y="865"/>
                  </a:lnTo>
                  <a:lnTo>
                    <a:pt x="879" y="865"/>
                  </a:lnTo>
                  <a:lnTo>
                    <a:pt x="879" y="863"/>
                  </a:lnTo>
                  <a:lnTo>
                    <a:pt x="883" y="863"/>
                  </a:lnTo>
                  <a:lnTo>
                    <a:pt x="879" y="860"/>
                  </a:lnTo>
                  <a:lnTo>
                    <a:pt x="883" y="860"/>
                  </a:lnTo>
                  <a:lnTo>
                    <a:pt x="881" y="855"/>
                  </a:lnTo>
                  <a:lnTo>
                    <a:pt x="876" y="851"/>
                  </a:lnTo>
                  <a:lnTo>
                    <a:pt x="879" y="846"/>
                  </a:lnTo>
                  <a:lnTo>
                    <a:pt x="874" y="839"/>
                  </a:lnTo>
                  <a:lnTo>
                    <a:pt x="876" y="837"/>
                  </a:lnTo>
                  <a:lnTo>
                    <a:pt x="874" y="837"/>
                  </a:lnTo>
                  <a:lnTo>
                    <a:pt x="876" y="837"/>
                  </a:lnTo>
                  <a:lnTo>
                    <a:pt x="874" y="837"/>
                  </a:lnTo>
                  <a:lnTo>
                    <a:pt x="874" y="832"/>
                  </a:lnTo>
                  <a:lnTo>
                    <a:pt x="876" y="832"/>
                  </a:lnTo>
                  <a:lnTo>
                    <a:pt x="881" y="827"/>
                  </a:lnTo>
                  <a:lnTo>
                    <a:pt x="879" y="825"/>
                  </a:lnTo>
                  <a:lnTo>
                    <a:pt x="879" y="818"/>
                  </a:lnTo>
                  <a:lnTo>
                    <a:pt x="883" y="813"/>
                  </a:lnTo>
                  <a:lnTo>
                    <a:pt x="881" y="813"/>
                  </a:lnTo>
                  <a:lnTo>
                    <a:pt x="883" y="813"/>
                  </a:lnTo>
                  <a:lnTo>
                    <a:pt x="888" y="806"/>
                  </a:lnTo>
                  <a:lnTo>
                    <a:pt x="890" y="806"/>
                  </a:lnTo>
                  <a:lnTo>
                    <a:pt x="888" y="803"/>
                  </a:lnTo>
                  <a:lnTo>
                    <a:pt x="893" y="799"/>
                  </a:lnTo>
                  <a:lnTo>
                    <a:pt x="898" y="801"/>
                  </a:lnTo>
                  <a:lnTo>
                    <a:pt x="902" y="801"/>
                  </a:lnTo>
                  <a:lnTo>
                    <a:pt x="902" y="799"/>
                  </a:lnTo>
                  <a:lnTo>
                    <a:pt x="893" y="799"/>
                  </a:lnTo>
                  <a:lnTo>
                    <a:pt x="893" y="794"/>
                  </a:lnTo>
                  <a:lnTo>
                    <a:pt x="895" y="794"/>
                  </a:lnTo>
                  <a:lnTo>
                    <a:pt x="895" y="794"/>
                  </a:lnTo>
                  <a:lnTo>
                    <a:pt x="893" y="794"/>
                  </a:lnTo>
                  <a:lnTo>
                    <a:pt x="893" y="789"/>
                  </a:lnTo>
                  <a:lnTo>
                    <a:pt x="890" y="789"/>
                  </a:lnTo>
                  <a:lnTo>
                    <a:pt x="890" y="785"/>
                  </a:lnTo>
                  <a:lnTo>
                    <a:pt x="888" y="785"/>
                  </a:lnTo>
                  <a:lnTo>
                    <a:pt x="888" y="780"/>
                  </a:lnTo>
                  <a:lnTo>
                    <a:pt x="886" y="780"/>
                  </a:lnTo>
                  <a:lnTo>
                    <a:pt x="888" y="775"/>
                  </a:lnTo>
                  <a:lnTo>
                    <a:pt x="888" y="773"/>
                  </a:lnTo>
                  <a:lnTo>
                    <a:pt x="888" y="770"/>
                  </a:lnTo>
                  <a:lnTo>
                    <a:pt x="886" y="770"/>
                  </a:lnTo>
                  <a:lnTo>
                    <a:pt x="888" y="766"/>
                  </a:lnTo>
                  <a:lnTo>
                    <a:pt x="890" y="763"/>
                  </a:lnTo>
                  <a:lnTo>
                    <a:pt x="888" y="756"/>
                  </a:lnTo>
                  <a:lnTo>
                    <a:pt x="890" y="754"/>
                  </a:lnTo>
                  <a:lnTo>
                    <a:pt x="888" y="754"/>
                  </a:lnTo>
                  <a:lnTo>
                    <a:pt x="890" y="752"/>
                  </a:lnTo>
                  <a:lnTo>
                    <a:pt x="890" y="747"/>
                  </a:lnTo>
                  <a:lnTo>
                    <a:pt x="888" y="747"/>
                  </a:lnTo>
                  <a:lnTo>
                    <a:pt x="888" y="752"/>
                  </a:lnTo>
                  <a:lnTo>
                    <a:pt x="888" y="747"/>
                  </a:lnTo>
                  <a:lnTo>
                    <a:pt x="888" y="744"/>
                  </a:lnTo>
                  <a:lnTo>
                    <a:pt x="893" y="747"/>
                  </a:lnTo>
                  <a:lnTo>
                    <a:pt x="893" y="744"/>
                  </a:lnTo>
                  <a:lnTo>
                    <a:pt x="888" y="742"/>
                  </a:lnTo>
                  <a:lnTo>
                    <a:pt x="888" y="744"/>
                  </a:lnTo>
                  <a:lnTo>
                    <a:pt x="888" y="742"/>
                  </a:lnTo>
                  <a:lnTo>
                    <a:pt x="883" y="742"/>
                  </a:lnTo>
                  <a:lnTo>
                    <a:pt x="881" y="742"/>
                  </a:lnTo>
                  <a:lnTo>
                    <a:pt x="881" y="735"/>
                  </a:lnTo>
                  <a:lnTo>
                    <a:pt x="883" y="733"/>
                  </a:lnTo>
                  <a:lnTo>
                    <a:pt x="881" y="730"/>
                  </a:lnTo>
                  <a:lnTo>
                    <a:pt x="883" y="730"/>
                  </a:lnTo>
                  <a:lnTo>
                    <a:pt x="886" y="728"/>
                  </a:lnTo>
                  <a:lnTo>
                    <a:pt x="888" y="728"/>
                  </a:lnTo>
                  <a:lnTo>
                    <a:pt x="890" y="726"/>
                  </a:lnTo>
                  <a:lnTo>
                    <a:pt x="890" y="723"/>
                  </a:lnTo>
                  <a:lnTo>
                    <a:pt x="886" y="718"/>
                  </a:lnTo>
                  <a:lnTo>
                    <a:pt x="888" y="716"/>
                  </a:lnTo>
                  <a:lnTo>
                    <a:pt x="893" y="714"/>
                  </a:lnTo>
                  <a:lnTo>
                    <a:pt x="893" y="709"/>
                  </a:lnTo>
                  <a:lnTo>
                    <a:pt x="898" y="711"/>
                  </a:lnTo>
                  <a:lnTo>
                    <a:pt x="898" y="704"/>
                  </a:lnTo>
                  <a:lnTo>
                    <a:pt x="900" y="704"/>
                  </a:lnTo>
                  <a:lnTo>
                    <a:pt x="902" y="692"/>
                  </a:lnTo>
                  <a:lnTo>
                    <a:pt x="905" y="685"/>
                  </a:lnTo>
                  <a:lnTo>
                    <a:pt x="900" y="681"/>
                  </a:lnTo>
                  <a:lnTo>
                    <a:pt x="902" y="674"/>
                  </a:lnTo>
                  <a:lnTo>
                    <a:pt x="893" y="666"/>
                  </a:lnTo>
                  <a:lnTo>
                    <a:pt x="888" y="666"/>
                  </a:lnTo>
                  <a:lnTo>
                    <a:pt x="883" y="674"/>
                  </a:lnTo>
                  <a:lnTo>
                    <a:pt x="881" y="671"/>
                  </a:lnTo>
                  <a:lnTo>
                    <a:pt x="886" y="669"/>
                  </a:lnTo>
                  <a:lnTo>
                    <a:pt x="888" y="657"/>
                  </a:lnTo>
                  <a:lnTo>
                    <a:pt x="888" y="655"/>
                  </a:lnTo>
                  <a:lnTo>
                    <a:pt x="886" y="652"/>
                  </a:lnTo>
                  <a:lnTo>
                    <a:pt x="890" y="638"/>
                  </a:lnTo>
                  <a:lnTo>
                    <a:pt x="888" y="629"/>
                  </a:lnTo>
                  <a:lnTo>
                    <a:pt x="893" y="624"/>
                  </a:lnTo>
                  <a:lnTo>
                    <a:pt x="898" y="617"/>
                  </a:lnTo>
                  <a:lnTo>
                    <a:pt x="900" y="600"/>
                  </a:lnTo>
                  <a:lnTo>
                    <a:pt x="902" y="596"/>
                  </a:lnTo>
                  <a:lnTo>
                    <a:pt x="905" y="591"/>
                  </a:lnTo>
                  <a:lnTo>
                    <a:pt x="902" y="586"/>
                  </a:lnTo>
                  <a:lnTo>
                    <a:pt x="898" y="586"/>
                  </a:lnTo>
                  <a:lnTo>
                    <a:pt x="890" y="584"/>
                  </a:lnTo>
                  <a:lnTo>
                    <a:pt x="890" y="579"/>
                  </a:lnTo>
                  <a:lnTo>
                    <a:pt x="888" y="577"/>
                  </a:lnTo>
                  <a:lnTo>
                    <a:pt x="883" y="579"/>
                  </a:lnTo>
                  <a:lnTo>
                    <a:pt x="881" y="579"/>
                  </a:lnTo>
                  <a:lnTo>
                    <a:pt x="874" y="574"/>
                  </a:lnTo>
                  <a:lnTo>
                    <a:pt x="874" y="572"/>
                  </a:lnTo>
                  <a:lnTo>
                    <a:pt x="879" y="572"/>
                  </a:lnTo>
                  <a:lnTo>
                    <a:pt x="879" y="567"/>
                  </a:lnTo>
                  <a:lnTo>
                    <a:pt x="869" y="567"/>
                  </a:lnTo>
                  <a:lnTo>
                    <a:pt x="869" y="563"/>
                  </a:lnTo>
                  <a:lnTo>
                    <a:pt x="865" y="563"/>
                  </a:lnTo>
                  <a:lnTo>
                    <a:pt x="862" y="560"/>
                  </a:lnTo>
                  <a:lnTo>
                    <a:pt x="860" y="560"/>
                  </a:lnTo>
                  <a:lnTo>
                    <a:pt x="857" y="553"/>
                  </a:lnTo>
                  <a:lnTo>
                    <a:pt x="855" y="553"/>
                  </a:lnTo>
                  <a:lnTo>
                    <a:pt x="862" y="553"/>
                  </a:lnTo>
                  <a:lnTo>
                    <a:pt x="869" y="560"/>
                  </a:lnTo>
                  <a:lnTo>
                    <a:pt x="876" y="560"/>
                  </a:lnTo>
                  <a:lnTo>
                    <a:pt x="879" y="558"/>
                  </a:lnTo>
                  <a:lnTo>
                    <a:pt x="883" y="558"/>
                  </a:lnTo>
                  <a:lnTo>
                    <a:pt x="886" y="558"/>
                  </a:lnTo>
                  <a:lnTo>
                    <a:pt x="883" y="555"/>
                  </a:lnTo>
                  <a:lnTo>
                    <a:pt x="879" y="541"/>
                  </a:lnTo>
                  <a:lnTo>
                    <a:pt x="869" y="539"/>
                  </a:lnTo>
                  <a:lnTo>
                    <a:pt x="865" y="534"/>
                  </a:lnTo>
                  <a:lnTo>
                    <a:pt x="869" y="530"/>
                  </a:lnTo>
                  <a:lnTo>
                    <a:pt x="867" y="527"/>
                  </a:lnTo>
                  <a:lnTo>
                    <a:pt x="869" y="525"/>
                  </a:lnTo>
                  <a:lnTo>
                    <a:pt x="869" y="527"/>
                  </a:lnTo>
                  <a:lnTo>
                    <a:pt x="869" y="530"/>
                  </a:lnTo>
                  <a:lnTo>
                    <a:pt x="872" y="530"/>
                  </a:lnTo>
                  <a:lnTo>
                    <a:pt x="874" y="527"/>
                  </a:lnTo>
                  <a:lnTo>
                    <a:pt x="874" y="530"/>
                  </a:lnTo>
                  <a:lnTo>
                    <a:pt x="876" y="530"/>
                  </a:lnTo>
                  <a:lnTo>
                    <a:pt x="876" y="530"/>
                  </a:lnTo>
                  <a:lnTo>
                    <a:pt x="879" y="527"/>
                  </a:lnTo>
                  <a:lnTo>
                    <a:pt x="886" y="525"/>
                  </a:lnTo>
                  <a:lnTo>
                    <a:pt x="888" y="527"/>
                  </a:lnTo>
                  <a:lnTo>
                    <a:pt x="898" y="520"/>
                  </a:lnTo>
                  <a:lnTo>
                    <a:pt x="893" y="520"/>
                  </a:lnTo>
                  <a:lnTo>
                    <a:pt x="893" y="515"/>
                  </a:lnTo>
                  <a:lnTo>
                    <a:pt x="888" y="515"/>
                  </a:lnTo>
                  <a:lnTo>
                    <a:pt x="888" y="515"/>
                  </a:lnTo>
                  <a:lnTo>
                    <a:pt x="883" y="513"/>
                  </a:lnTo>
                  <a:lnTo>
                    <a:pt x="879" y="515"/>
                  </a:lnTo>
                  <a:lnTo>
                    <a:pt x="883" y="511"/>
                  </a:lnTo>
                  <a:lnTo>
                    <a:pt x="879" y="511"/>
                  </a:lnTo>
                  <a:lnTo>
                    <a:pt x="874" y="513"/>
                  </a:lnTo>
                  <a:lnTo>
                    <a:pt x="874" y="511"/>
                  </a:lnTo>
                  <a:lnTo>
                    <a:pt x="869" y="511"/>
                  </a:lnTo>
                  <a:lnTo>
                    <a:pt x="869" y="515"/>
                  </a:lnTo>
                  <a:lnTo>
                    <a:pt x="865" y="515"/>
                  </a:lnTo>
                  <a:lnTo>
                    <a:pt x="865" y="520"/>
                  </a:lnTo>
                  <a:lnTo>
                    <a:pt x="860" y="518"/>
                  </a:lnTo>
                  <a:lnTo>
                    <a:pt x="860" y="508"/>
                  </a:lnTo>
                  <a:lnTo>
                    <a:pt x="862" y="511"/>
                  </a:lnTo>
                  <a:lnTo>
                    <a:pt x="862" y="508"/>
                  </a:lnTo>
                  <a:lnTo>
                    <a:pt x="860" y="506"/>
                  </a:lnTo>
                  <a:lnTo>
                    <a:pt x="865" y="501"/>
                  </a:lnTo>
                  <a:lnTo>
                    <a:pt x="860" y="494"/>
                  </a:lnTo>
                  <a:lnTo>
                    <a:pt x="865" y="489"/>
                  </a:lnTo>
                  <a:lnTo>
                    <a:pt x="874" y="487"/>
                  </a:lnTo>
                  <a:lnTo>
                    <a:pt x="883" y="470"/>
                  </a:lnTo>
                  <a:lnTo>
                    <a:pt x="907" y="463"/>
                  </a:lnTo>
                  <a:lnTo>
                    <a:pt x="912" y="461"/>
                  </a:lnTo>
                  <a:lnTo>
                    <a:pt x="916" y="461"/>
                  </a:lnTo>
                  <a:lnTo>
                    <a:pt x="914" y="461"/>
                  </a:lnTo>
                  <a:lnTo>
                    <a:pt x="914" y="468"/>
                  </a:lnTo>
                  <a:lnTo>
                    <a:pt x="916" y="470"/>
                  </a:lnTo>
                  <a:lnTo>
                    <a:pt x="921" y="470"/>
                  </a:lnTo>
                  <a:lnTo>
                    <a:pt x="921" y="475"/>
                  </a:lnTo>
                  <a:lnTo>
                    <a:pt x="924" y="475"/>
                  </a:lnTo>
                  <a:lnTo>
                    <a:pt x="924" y="478"/>
                  </a:lnTo>
                  <a:lnTo>
                    <a:pt x="928" y="478"/>
                  </a:lnTo>
                  <a:lnTo>
                    <a:pt x="931" y="480"/>
                  </a:lnTo>
                  <a:lnTo>
                    <a:pt x="931" y="475"/>
                  </a:lnTo>
                  <a:lnTo>
                    <a:pt x="933" y="475"/>
                  </a:lnTo>
                  <a:lnTo>
                    <a:pt x="933" y="470"/>
                  </a:lnTo>
                  <a:lnTo>
                    <a:pt x="935" y="470"/>
                  </a:lnTo>
                  <a:lnTo>
                    <a:pt x="938" y="463"/>
                  </a:lnTo>
                  <a:lnTo>
                    <a:pt x="940" y="461"/>
                  </a:lnTo>
                  <a:lnTo>
                    <a:pt x="942" y="456"/>
                  </a:lnTo>
                  <a:lnTo>
                    <a:pt x="947" y="456"/>
                  </a:lnTo>
                  <a:lnTo>
                    <a:pt x="952" y="454"/>
                  </a:lnTo>
                  <a:lnTo>
                    <a:pt x="952" y="452"/>
                  </a:lnTo>
                  <a:lnTo>
                    <a:pt x="954" y="452"/>
                  </a:lnTo>
                  <a:lnTo>
                    <a:pt x="957" y="452"/>
                  </a:lnTo>
                  <a:lnTo>
                    <a:pt x="959" y="452"/>
                  </a:lnTo>
                  <a:lnTo>
                    <a:pt x="964" y="447"/>
                  </a:lnTo>
                  <a:lnTo>
                    <a:pt x="966" y="449"/>
                  </a:lnTo>
                  <a:lnTo>
                    <a:pt x="971" y="442"/>
                  </a:lnTo>
                  <a:lnTo>
                    <a:pt x="968" y="437"/>
                  </a:lnTo>
                  <a:lnTo>
                    <a:pt x="964" y="435"/>
                  </a:lnTo>
                  <a:lnTo>
                    <a:pt x="961" y="433"/>
                  </a:lnTo>
                  <a:lnTo>
                    <a:pt x="959" y="430"/>
                  </a:lnTo>
                  <a:lnTo>
                    <a:pt x="957" y="433"/>
                  </a:lnTo>
                  <a:lnTo>
                    <a:pt x="954" y="433"/>
                  </a:lnTo>
                  <a:lnTo>
                    <a:pt x="947" y="437"/>
                  </a:lnTo>
                  <a:lnTo>
                    <a:pt x="947" y="435"/>
                  </a:lnTo>
                  <a:lnTo>
                    <a:pt x="947" y="428"/>
                  </a:lnTo>
                  <a:lnTo>
                    <a:pt x="957" y="426"/>
                  </a:lnTo>
                  <a:lnTo>
                    <a:pt x="961" y="414"/>
                  </a:lnTo>
                  <a:lnTo>
                    <a:pt x="961" y="407"/>
                  </a:lnTo>
                  <a:lnTo>
                    <a:pt x="959" y="402"/>
                  </a:lnTo>
                  <a:lnTo>
                    <a:pt x="959" y="400"/>
                  </a:lnTo>
                  <a:lnTo>
                    <a:pt x="957" y="393"/>
                  </a:lnTo>
                  <a:lnTo>
                    <a:pt x="959" y="388"/>
                  </a:lnTo>
                  <a:lnTo>
                    <a:pt x="968" y="388"/>
                  </a:lnTo>
                  <a:lnTo>
                    <a:pt x="968" y="381"/>
                  </a:lnTo>
                  <a:lnTo>
                    <a:pt x="976" y="378"/>
                  </a:lnTo>
                  <a:lnTo>
                    <a:pt x="971" y="378"/>
                  </a:lnTo>
                  <a:lnTo>
                    <a:pt x="976" y="371"/>
                  </a:lnTo>
                  <a:lnTo>
                    <a:pt x="968" y="367"/>
                  </a:lnTo>
                  <a:lnTo>
                    <a:pt x="968" y="357"/>
                  </a:lnTo>
                  <a:lnTo>
                    <a:pt x="976" y="350"/>
                  </a:lnTo>
                  <a:lnTo>
                    <a:pt x="976" y="348"/>
                  </a:lnTo>
                  <a:lnTo>
                    <a:pt x="971" y="343"/>
                  </a:lnTo>
                  <a:lnTo>
                    <a:pt x="976" y="338"/>
                  </a:lnTo>
                  <a:lnTo>
                    <a:pt x="978" y="341"/>
                  </a:lnTo>
                  <a:lnTo>
                    <a:pt x="983" y="333"/>
                  </a:lnTo>
                  <a:lnTo>
                    <a:pt x="980" y="326"/>
                  </a:lnTo>
                  <a:lnTo>
                    <a:pt x="983" y="326"/>
                  </a:lnTo>
                  <a:lnTo>
                    <a:pt x="983" y="317"/>
                  </a:lnTo>
                  <a:lnTo>
                    <a:pt x="985" y="319"/>
                  </a:lnTo>
                  <a:lnTo>
                    <a:pt x="987" y="319"/>
                  </a:lnTo>
                  <a:lnTo>
                    <a:pt x="987" y="317"/>
                  </a:lnTo>
                  <a:lnTo>
                    <a:pt x="987" y="319"/>
                  </a:lnTo>
                  <a:lnTo>
                    <a:pt x="990" y="319"/>
                  </a:lnTo>
                  <a:lnTo>
                    <a:pt x="990" y="317"/>
                  </a:lnTo>
                  <a:lnTo>
                    <a:pt x="994" y="319"/>
                  </a:lnTo>
                  <a:lnTo>
                    <a:pt x="997" y="317"/>
                  </a:lnTo>
                  <a:lnTo>
                    <a:pt x="997" y="322"/>
                  </a:lnTo>
                  <a:lnTo>
                    <a:pt x="999" y="319"/>
                  </a:lnTo>
                  <a:lnTo>
                    <a:pt x="999" y="305"/>
                  </a:lnTo>
                  <a:lnTo>
                    <a:pt x="999" y="291"/>
                  </a:lnTo>
                  <a:lnTo>
                    <a:pt x="999" y="291"/>
                  </a:lnTo>
                  <a:close/>
                </a:path>
              </a:pathLst>
            </a:custGeom>
            <a:solidFill>
              <a:srgbClr val="433356">
                <a:lumMod val="20000"/>
                <a:lumOff val="8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82" name="Freeform 10"/>
            <p:cNvSpPr>
              <a:spLocks/>
            </p:cNvSpPr>
            <p:nvPr/>
          </p:nvSpPr>
          <p:spPr bwMode="auto">
            <a:xfrm>
              <a:off x="10620578" y="5528206"/>
              <a:ext cx="674292" cy="475099"/>
            </a:xfrm>
            <a:custGeom>
              <a:avLst/>
              <a:gdLst>
                <a:gd name="T0" fmla="*/ 989 w 1046"/>
                <a:gd name="T1" fmla="*/ 104 h 737"/>
                <a:gd name="T2" fmla="*/ 909 w 1046"/>
                <a:gd name="T3" fmla="*/ 156 h 737"/>
                <a:gd name="T4" fmla="*/ 815 w 1046"/>
                <a:gd name="T5" fmla="*/ 94 h 737"/>
                <a:gd name="T6" fmla="*/ 760 w 1046"/>
                <a:gd name="T7" fmla="*/ 106 h 737"/>
                <a:gd name="T8" fmla="*/ 727 w 1046"/>
                <a:gd name="T9" fmla="*/ 115 h 737"/>
                <a:gd name="T10" fmla="*/ 675 w 1046"/>
                <a:gd name="T11" fmla="*/ 151 h 737"/>
                <a:gd name="T12" fmla="*/ 654 w 1046"/>
                <a:gd name="T13" fmla="*/ 179 h 737"/>
                <a:gd name="T14" fmla="*/ 623 w 1046"/>
                <a:gd name="T15" fmla="*/ 189 h 737"/>
                <a:gd name="T16" fmla="*/ 593 w 1046"/>
                <a:gd name="T17" fmla="*/ 189 h 737"/>
                <a:gd name="T18" fmla="*/ 552 w 1046"/>
                <a:gd name="T19" fmla="*/ 163 h 737"/>
                <a:gd name="T20" fmla="*/ 505 w 1046"/>
                <a:gd name="T21" fmla="*/ 132 h 737"/>
                <a:gd name="T22" fmla="*/ 420 w 1046"/>
                <a:gd name="T23" fmla="*/ 33 h 737"/>
                <a:gd name="T24" fmla="*/ 337 w 1046"/>
                <a:gd name="T25" fmla="*/ 54 h 737"/>
                <a:gd name="T26" fmla="*/ 304 w 1046"/>
                <a:gd name="T27" fmla="*/ 4 h 737"/>
                <a:gd name="T28" fmla="*/ 267 w 1046"/>
                <a:gd name="T29" fmla="*/ 37 h 737"/>
                <a:gd name="T30" fmla="*/ 229 w 1046"/>
                <a:gd name="T31" fmla="*/ 47 h 737"/>
                <a:gd name="T32" fmla="*/ 191 w 1046"/>
                <a:gd name="T33" fmla="*/ 33 h 737"/>
                <a:gd name="T34" fmla="*/ 172 w 1046"/>
                <a:gd name="T35" fmla="*/ 26 h 737"/>
                <a:gd name="T36" fmla="*/ 156 w 1046"/>
                <a:gd name="T37" fmla="*/ 11 h 737"/>
                <a:gd name="T38" fmla="*/ 120 w 1046"/>
                <a:gd name="T39" fmla="*/ 23 h 737"/>
                <a:gd name="T40" fmla="*/ 99 w 1046"/>
                <a:gd name="T41" fmla="*/ 49 h 737"/>
                <a:gd name="T42" fmla="*/ 47 w 1046"/>
                <a:gd name="T43" fmla="*/ 47 h 737"/>
                <a:gd name="T44" fmla="*/ 37 w 1046"/>
                <a:gd name="T45" fmla="*/ 82 h 737"/>
                <a:gd name="T46" fmla="*/ 23 w 1046"/>
                <a:gd name="T47" fmla="*/ 108 h 737"/>
                <a:gd name="T48" fmla="*/ 4 w 1046"/>
                <a:gd name="T49" fmla="*/ 120 h 737"/>
                <a:gd name="T50" fmla="*/ 35 w 1046"/>
                <a:gd name="T51" fmla="*/ 146 h 737"/>
                <a:gd name="T52" fmla="*/ 59 w 1046"/>
                <a:gd name="T53" fmla="*/ 158 h 737"/>
                <a:gd name="T54" fmla="*/ 59 w 1046"/>
                <a:gd name="T55" fmla="*/ 184 h 737"/>
                <a:gd name="T56" fmla="*/ 106 w 1046"/>
                <a:gd name="T57" fmla="*/ 222 h 737"/>
                <a:gd name="T58" fmla="*/ 97 w 1046"/>
                <a:gd name="T59" fmla="*/ 262 h 737"/>
                <a:gd name="T60" fmla="*/ 78 w 1046"/>
                <a:gd name="T61" fmla="*/ 300 h 737"/>
                <a:gd name="T62" fmla="*/ 87 w 1046"/>
                <a:gd name="T63" fmla="*/ 352 h 737"/>
                <a:gd name="T64" fmla="*/ 125 w 1046"/>
                <a:gd name="T65" fmla="*/ 389 h 737"/>
                <a:gd name="T66" fmla="*/ 153 w 1046"/>
                <a:gd name="T67" fmla="*/ 399 h 737"/>
                <a:gd name="T68" fmla="*/ 191 w 1046"/>
                <a:gd name="T69" fmla="*/ 404 h 737"/>
                <a:gd name="T70" fmla="*/ 212 w 1046"/>
                <a:gd name="T71" fmla="*/ 427 h 737"/>
                <a:gd name="T72" fmla="*/ 243 w 1046"/>
                <a:gd name="T73" fmla="*/ 446 h 737"/>
                <a:gd name="T74" fmla="*/ 262 w 1046"/>
                <a:gd name="T75" fmla="*/ 474 h 737"/>
                <a:gd name="T76" fmla="*/ 295 w 1046"/>
                <a:gd name="T77" fmla="*/ 529 h 737"/>
                <a:gd name="T78" fmla="*/ 356 w 1046"/>
                <a:gd name="T79" fmla="*/ 564 h 737"/>
                <a:gd name="T80" fmla="*/ 401 w 1046"/>
                <a:gd name="T81" fmla="*/ 519 h 737"/>
                <a:gd name="T82" fmla="*/ 444 w 1046"/>
                <a:gd name="T83" fmla="*/ 548 h 737"/>
                <a:gd name="T84" fmla="*/ 493 w 1046"/>
                <a:gd name="T85" fmla="*/ 593 h 737"/>
                <a:gd name="T86" fmla="*/ 538 w 1046"/>
                <a:gd name="T87" fmla="*/ 611 h 737"/>
                <a:gd name="T88" fmla="*/ 600 w 1046"/>
                <a:gd name="T89" fmla="*/ 673 h 737"/>
                <a:gd name="T90" fmla="*/ 659 w 1046"/>
                <a:gd name="T91" fmla="*/ 727 h 737"/>
                <a:gd name="T92" fmla="*/ 699 w 1046"/>
                <a:gd name="T93" fmla="*/ 715 h 737"/>
                <a:gd name="T94" fmla="*/ 756 w 1046"/>
                <a:gd name="T95" fmla="*/ 720 h 737"/>
                <a:gd name="T96" fmla="*/ 782 w 1046"/>
                <a:gd name="T97" fmla="*/ 687 h 737"/>
                <a:gd name="T98" fmla="*/ 841 w 1046"/>
                <a:gd name="T99" fmla="*/ 694 h 737"/>
                <a:gd name="T100" fmla="*/ 886 w 1046"/>
                <a:gd name="T101" fmla="*/ 711 h 737"/>
                <a:gd name="T102" fmla="*/ 947 w 1046"/>
                <a:gd name="T103" fmla="*/ 701 h 737"/>
                <a:gd name="T104" fmla="*/ 961 w 1046"/>
                <a:gd name="T105" fmla="*/ 661 h 737"/>
                <a:gd name="T106" fmla="*/ 975 w 1046"/>
                <a:gd name="T107" fmla="*/ 597 h 737"/>
                <a:gd name="T108" fmla="*/ 961 w 1046"/>
                <a:gd name="T109" fmla="*/ 569 h 737"/>
                <a:gd name="T110" fmla="*/ 928 w 1046"/>
                <a:gd name="T111" fmla="*/ 489 h 737"/>
                <a:gd name="T112" fmla="*/ 933 w 1046"/>
                <a:gd name="T113" fmla="*/ 430 h 737"/>
                <a:gd name="T114" fmla="*/ 937 w 1046"/>
                <a:gd name="T115" fmla="*/ 356 h 737"/>
                <a:gd name="T116" fmla="*/ 942 w 1046"/>
                <a:gd name="T117" fmla="*/ 283 h 737"/>
                <a:gd name="T118" fmla="*/ 989 w 1046"/>
                <a:gd name="T119" fmla="*/ 241 h 737"/>
                <a:gd name="T120" fmla="*/ 1004 w 1046"/>
                <a:gd name="T121" fmla="*/ 158 h 737"/>
                <a:gd name="T122" fmla="*/ 1044 w 1046"/>
                <a:gd name="T123" fmla="*/ 8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6" h="737">
                  <a:moveTo>
                    <a:pt x="1044" y="71"/>
                  </a:moveTo>
                  <a:lnTo>
                    <a:pt x="1046" y="63"/>
                  </a:lnTo>
                  <a:lnTo>
                    <a:pt x="1044" y="59"/>
                  </a:lnTo>
                  <a:lnTo>
                    <a:pt x="1037" y="52"/>
                  </a:lnTo>
                  <a:lnTo>
                    <a:pt x="1027" y="56"/>
                  </a:lnTo>
                  <a:lnTo>
                    <a:pt x="1025" y="61"/>
                  </a:lnTo>
                  <a:lnTo>
                    <a:pt x="1023" y="61"/>
                  </a:lnTo>
                  <a:lnTo>
                    <a:pt x="1018" y="66"/>
                  </a:lnTo>
                  <a:lnTo>
                    <a:pt x="1015" y="71"/>
                  </a:lnTo>
                  <a:lnTo>
                    <a:pt x="1013" y="66"/>
                  </a:lnTo>
                  <a:lnTo>
                    <a:pt x="1008" y="68"/>
                  </a:lnTo>
                  <a:lnTo>
                    <a:pt x="999" y="80"/>
                  </a:lnTo>
                  <a:lnTo>
                    <a:pt x="997" y="94"/>
                  </a:lnTo>
                  <a:lnTo>
                    <a:pt x="989" y="104"/>
                  </a:lnTo>
                  <a:lnTo>
                    <a:pt x="982" y="108"/>
                  </a:lnTo>
                  <a:lnTo>
                    <a:pt x="985" y="113"/>
                  </a:lnTo>
                  <a:lnTo>
                    <a:pt x="982" y="118"/>
                  </a:lnTo>
                  <a:lnTo>
                    <a:pt x="971" y="123"/>
                  </a:lnTo>
                  <a:lnTo>
                    <a:pt x="963" y="127"/>
                  </a:lnTo>
                  <a:lnTo>
                    <a:pt x="961" y="125"/>
                  </a:lnTo>
                  <a:lnTo>
                    <a:pt x="956" y="127"/>
                  </a:lnTo>
                  <a:lnTo>
                    <a:pt x="942" y="146"/>
                  </a:lnTo>
                  <a:lnTo>
                    <a:pt x="937" y="158"/>
                  </a:lnTo>
                  <a:lnTo>
                    <a:pt x="935" y="160"/>
                  </a:lnTo>
                  <a:lnTo>
                    <a:pt x="926" y="165"/>
                  </a:lnTo>
                  <a:lnTo>
                    <a:pt x="919" y="163"/>
                  </a:lnTo>
                  <a:lnTo>
                    <a:pt x="912" y="160"/>
                  </a:lnTo>
                  <a:lnTo>
                    <a:pt x="909" y="156"/>
                  </a:lnTo>
                  <a:lnTo>
                    <a:pt x="890" y="146"/>
                  </a:lnTo>
                  <a:lnTo>
                    <a:pt x="883" y="144"/>
                  </a:lnTo>
                  <a:lnTo>
                    <a:pt x="878" y="141"/>
                  </a:lnTo>
                  <a:lnTo>
                    <a:pt x="876" y="134"/>
                  </a:lnTo>
                  <a:lnTo>
                    <a:pt x="867" y="125"/>
                  </a:lnTo>
                  <a:lnTo>
                    <a:pt x="867" y="118"/>
                  </a:lnTo>
                  <a:lnTo>
                    <a:pt x="860" y="113"/>
                  </a:lnTo>
                  <a:lnTo>
                    <a:pt x="857" y="108"/>
                  </a:lnTo>
                  <a:lnTo>
                    <a:pt x="845" y="104"/>
                  </a:lnTo>
                  <a:lnTo>
                    <a:pt x="841" y="108"/>
                  </a:lnTo>
                  <a:lnTo>
                    <a:pt x="838" y="106"/>
                  </a:lnTo>
                  <a:lnTo>
                    <a:pt x="838" y="108"/>
                  </a:lnTo>
                  <a:lnTo>
                    <a:pt x="819" y="94"/>
                  </a:lnTo>
                  <a:lnTo>
                    <a:pt x="815" y="94"/>
                  </a:lnTo>
                  <a:lnTo>
                    <a:pt x="815" y="94"/>
                  </a:lnTo>
                  <a:lnTo>
                    <a:pt x="810" y="89"/>
                  </a:lnTo>
                  <a:lnTo>
                    <a:pt x="808" y="89"/>
                  </a:lnTo>
                  <a:lnTo>
                    <a:pt x="805" y="80"/>
                  </a:lnTo>
                  <a:lnTo>
                    <a:pt x="798" y="75"/>
                  </a:lnTo>
                  <a:lnTo>
                    <a:pt x="796" y="75"/>
                  </a:lnTo>
                  <a:lnTo>
                    <a:pt x="791" y="71"/>
                  </a:lnTo>
                  <a:lnTo>
                    <a:pt x="791" y="71"/>
                  </a:lnTo>
                  <a:lnTo>
                    <a:pt x="784" y="71"/>
                  </a:lnTo>
                  <a:lnTo>
                    <a:pt x="777" y="75"/>
                  </a:lnTo>
                  <a:lnTo>
                    <a:pt x="774" y="97"/>
                  </a:lnTo>
                  <a:lnTo>
                    <a:pt x="772" y="101"/>
                  </a:lnTo>
                  <a:lnTo>
                    <a:pt x="763" y="104"/>
                  </a:lnTo>
                  <a:lnTo>
                    <a:pt x="760" y="106"/>
                  </a:lnTo>
                  <a:lnTo>
                    <a:pt x="758" y="106"/>
                  </a:lnTo>
                  <a:lnTo>
                    <a:pt x="756" y="111"/>
                  </a:lnTo>
                  <a:lnTo>
                    <a:pt x="756" y="108"/>
                  </a:lnTo>
                  <a:lnTo>
                    <a:pt x="746" y="108"/>
                  </a:lnTo>
                  <a:lnTo>
                    <a:pt x="746" y="106"/>
                  </a:lnTo>
                  <a:lnTo>
                    <a:pt x="744" y="106"/>
                  </a:lnTo>
                  <a:lnTo>
                    <a:pt x="744" y="108"/>
                  </a:lnTo>
                  <a:lnTo>
                    <a:pt x="737" y="111"/>
                  </a:lnTo>
                  <a:lnTo>
                    <a:pt x="739" y="113"/>
                  </a:lnTo>
                  <a:lnTo>
                    <a:pt x="739" y="115"/>
                  </a:lnTo>
                  <a:lnTo>
                    <a:pt x="737" y="118"/>
                  </a:lnTo>
                  <a:lnTo>
                    <a:pt x="734" y="113"/>
                  </a:lnTo>
                  <a:lnTo>
                    <a:pt x="730" y="115"/>
                  </a:lnTo>
                  <a:lnTo>
                    <a:pt x="727" y="115"/>
                  </a:lnTo>
                  <a:lnTo>
                    <a:pt x="727" y="118"/>
                  </a:lnTo>
                  <a:lnTo>
                    <a:pt x="723" y="118"/>
                  </a:lnTo>
                  <a:lnTo>
                    <a:pt x="723" y="123"/>
                  </a:lnTo>
                  <a:lnTo>
                    <a:pt x="720" y="120"/>
                  </a:lnTo>
                  <a:lnTo>
                    <a:pt x="718" y="118"/>
                  </a:lnTo>
                  <a:lnTo>
                    <a:pt x="713" y="118"/>
                  </a:lnTo>
                  <a:lnTo>
                    <a:pt x="713" y="120"/>
                  </a:lnTo>
                  <a:lnTo>
                    <a:pt x="699" y="134"/>
                  </a:lnTo>
                  <a:lnTo>
                    <a:pt x="689" y="132"/>
                  </a:lnTo>
                  <a:lnTo>
                    <a:pt x="685" y="132"/>
                  </a:lnTo>
                  <a:lnTo>
                    <a:pt x="685" y="137"/>
                  </a:lnTo>
                  <a:lnTo>
                    <a:pt x="678" y="139"/>
                  </a:lnTo>
                  <a:lnTo>
                    <a:pt x="673" y="146"/>
                  </a:lnTo>
                  <a:lnTo>
                    <a:pt x="675" y="151"/>
                  </a:lnTo>
                  <a:lnTo>
                    <a:pt x="675" y="151"/>
                  </a:lnTo>
                  <a:lnTo>
                    <a:pt x="680" y="156"/>
                  </a:lnTo>
                  <a:lnTo>
                    <a:pt x="685" y="160"/>
                  </a:lnTo>
                  <a:lnTo>
                    <a:pt x="678" y="163"/>
                  </a:lnTo>
                  <a:lnTo>
                    <a:pt x="675" y="165"/>
                  </a:lnTo>
                  <a:lnTo>
                    <a:pt x="671" y="165"/>
                  </a:lnTo>
                  <a:lnTo>
                    <a:pt x="666" y="170"/>
                  </a:lnTo>
                  <a:lnTo>
                    <a:pt x="661" y="165"/>
                  </a:lnTo>
                  <a:lnTo>
                    <a:pt x="661" y="167"/>
                  </a:lnTo>
                  <a:lnTo>
                    <a:pt x="656" y="167"/>
                  </a:lnTo>
                  <a:lnTo>
                    <a:pt x="656" y="172"/>
                  </a:lnTo>
                  <a:lnTo>
                    <a:pt x="656" y="174"/>
                  </a:lnTo>
                  <a:lnTo>
                    <a:pt x="654" y="174"/>
                  </a:lnTo>
                  <a:lnTo>
                    <a:pt x="654" y="179"/>
                  </a:lnTo>
                  <a:lnTo>
                    <a:pt x="659" y="182"/>
                  </a:lnTo>
                  <a:lnTo>
                    <a:pt x="661" y="189"/>
                  </a:lnTo>
                  <a:lnTo>
                    <a:pt x="663" y="189"/>
                  </a:lnTo>
                  <a:lnTo>
                    <a:pt x="663" y="200"/>
                  </a:lnTo>
                  <a:lnTo>
                    <a:pt x="645" y="191"/>
                  </a:lnTo>
                  <a:lnTo>
                    <a:pt x="642" y="189"/>
                  </a:lnTo>
                  <a:lnTo>
                    <a:pt x="637" y="184"/>
                  </a:lnTo>
                  <a:lnTo>
                    <a:pt x="635" y="186"/>
                  </a:lnTo>
                  <a:lnTo>
                    <a:pt x="628" y="184"/>
                  </a:lnTo>
                  <a:lnTo>
                    <a:pt x="630" y="184"/>
                  </a:lnTo>
                  <a:lnTo>
                    <a:pt x="628" y="189"/>
                  </a:lnTo>
                  <a:lnTo>
                    <a:pt x="630" y="189"/>
                  </a:lnTo>
                  <a:lnTo>
                    <a:pt x="623" y="186"/>
                  </a:lnTo>
                  <a:lnTo>
                    <a:pt x="623" y="189"/>
                  </a:lnTo>
                  <a:lnTo>
                    <a:pt x="621" y="189"/>
                  </a:lnTo>
                  <a:lnTo>
                    <a:pt x="619" y="189"/>
                  </a:lnTo>
                  <a:lnTo>
                    <a:pt x="604" y="189"/>
                  </a:lnTo>
                  <a:lnTo>
                    <a:pt x="604" y="184"/>
                  </a:lnTo>
                  <a:lnTo>
                    <a:pt x="604" y="184"/>
                  </a:lnTo>
                  <a:lnTo>
                    <a:pt x="609" y="179"/>
                  </a:lnTo>
                  <a:lnTo>
                    <a:pt x="609" y="177"/>
                  </a:lnTo>
                  <a:lnTo>
                    <a:pt x="604" y="177"/>
                  </a:lnTo>
                  <a:lnTo>
                    <a:pt x="604" y="174"/>
                  </a:lnTo>
                  <a:lnTo>
                    <a:pt x="602" y="174"/>
                  </a:lnTo>
                  <a:lnTo>
                    <a:pt x="604" y="179"/>
                  </a:lnTo>
                  <a:lnTo>
                    <a:pt x="602" y="182"/>
                  </a:lnTo>
                  <a:lnTo>
                    <a:pt x="602" y="184"/>
                  </a:lnTo>
                  <a:lnTo>
                    <a:pt x="593" y="189"/>
                  </a:lnTo>
                  <a:lnTo>
                    <a:pt x="590" y="184"/>
                  </a:lnTo>
                  <a:lnTo>
                    <a:pt x="586" y="186"/>
                  </a:lnTo>
                  <a:lnTo>
                    <a:pt x="581" y="184"/>
                  </a:lnTo>
                  <a:lnTo>
                    <a:pt x="576" y="189"/>
                  </a:lnTo>
                  <a:lnTo>
                    <a:pt x="571" y="189"/>
                  </a:lnTo>
                  <a:lnTo>
                    <a:pt x="571" y="189"/>
                  </a:lnTo>
                  <a:lnTo>
                    <a:pt x="567" y="184"/>
                  </a:lnTo>
                  <a:lnTo>
                    <a:pt x="567" y="182"/>
                  </a:lnTo>
                  <a:lnTo>
                    <a:pt x="567" y="179"/>
                  </a:lnTo>
                  <a:lnTo>
                    <a:pt x="567" y="179"/>
                  </a:lnTo>
                  <a:lnTo>
                    <a:pt x="562" y="174"/>
                  </a:lnTo>
                  <a:lnTo>
                    <a:pt x="557" y="165"/>
                  </a:lnTo>
                  <a:lnTo>
                    <a:pt x="555" y="165"/>
                  </a:lnTo>
                  <a:lnTo>
                    <a:pt x="552" y="163"/>
                  </a:lnTo>
                  <a:lnTo>
                    <a:pt x="552" y="165"/>
                  </a:lnTo>
                  <a:lnTo>
                    <a:pt x="550" y="163"/>
                  </a:lnTo>
                  <a:lnTo>
                    <a:pt x="548" y="163"/>
                  </a:lnTo>
                  <a:lnTo>
                    <a:pt x="545" y="163"/>
                  </a:lnTo>
                  <a:lnTo>
                    <a:pt x="541" y="153"/>
                  </a:lnTo>
                  <a:lnTo>
                    <a:pt x="538" y="156"/>
                  </a:lnTo>
                  <a:lnTo>
                    <a:pt x="536" y="158"/>
                  </a:lnTo>
                  <a:lnTo>
                    <a:pt x="534" y="158"/>
                  </a:lnTo>
                  <a:lnTo>
                    <a:pt x="526" y="151"/>
                  </a:lnTo>
                  <a:lnTo>
                    <a:pt x="524" y="139"/>
                  </a:lnTo>
                  <a:lnTo>
                    <a:pt x="517" y="132"/>
                  </a:lnTo>
                  <a:lnTo>
                    <a:pt x="510" y="132"/>
                  </a:lnTo>
                  <a:lnTo>
                    <a:pt x="510" y="132"/>
                  </a:lnTo>
                  <a:lnTo>
                    <a:pt x="505" y="132"/>
                  </a:lnTo>
                  <a:lnTo>
                    <a:pt x="503" y="127"/>
                  </a:lnTo>
                  <a:lnTo>
                    <a:pt x="496" y="127"/>
                  </a:lnTo>
                  <a:lnTo>
                    <a:pt x="493" y="127"/>
                  </a:lnTo>
                  <a:lnTo>
                    <a:pt x="491" y="123"/>
                  </a:lnTo>
                  <a:lnTo>
                    <a:pt x="491" y="115"/>
                  </a:lnTo>
                  <a:lnTo>
                    <a:pt x="489" y="97"/>
                  </a:lnTo>
                  <a:lnTo>
                    <a:pt x="482" y="94"/>
                  </a:lnTo>
                  <a:lnTo>
                    <a:pt x="453" y="89"/>
                  </a:lnTo>
                  <a:lnTo>
                    <a:pt x="456" y="66"/>
                  </a:lnTo>
                  <a:lnTo>
                    <a:pt x="456" y="56"/>
                  </a:lnTo>
                  <a:lnTo>
                    <a:pt x="444" y="52"/>
                  </a:lnTo>
                  <a:lnTo>
                    <a:pt x="444" y="37"/>
                  </a:lnTo>
                  <a:lnTo>
                    <a:pt x="425" y="37"/>
                  </a:lnTo>
                  <a:lnTo>
                    <a:pt x="420" y="33"/>
                  </a:lnTo>
                  <a:lnTo>
                    <a:pt x="415" y="33"/>
                  </a:lnTo>
                  <a:lnTo>
                    <a:pt x="415" y="28"/>
                  </a:lnTo>
                  <a:lnTo>
                    <a:pt x="411" y="33"/>
                  </a:lnTo>
                  <a:lnTo>
                    <a:pt x="401" y="19"/>
                  </a:lnTo>
                  <a:lnTo>
                    <a:pt x="397" y="19"/>
                  </a:lnTo>
                  <a:lnTo>
                    <a:pt x="397" y="23"/>
                  </a:lnTo>
                  <a:lnTo>
                    <a:pt x="394" y="26"/>
                  </a:lnTo>
                  <a:lnTo>
                    <a:pt x="373" y="23"/>
                  </a:lnTo>
                  <a:lnTo>
                    <a:pt x="373" y="42"/>
                  </a:lnTo>
                  <a:lnTo>
                    <a:pt x="361" y="40"/>
                  </a:lnTo>
                  <a:lnTo>
                    <a:pt x="347" y="37"/>
                  </a:lnTo>
                  <a:lnTo>
                    <a:pt x="347" y="47"/>
                  </a:lnTo>
                  <a:lnTo>
                    <a:pt x="337" y="52"/>
                  </a:lnTo>
                  <a:lnTo>
                    <a:pt x="337" y="54"/>
                  </a:lnTo>
                  <a:lnTo>
                    <a:pt x="333" y="56"/>
                  </a:lnTo>
                  <a:lnTo>
                    <a:pt x="333" y="52"/>
                  </a:lnTo>
                  <a:lnTo>
                    <a:pt x="323" y="49"/>
                  </a:lnTo>
                  <a:lnTo>
                    <a:pt x="321" y="49"/>
                  </a:lnTo>
                  <a:lnTo>
                    <a:pt x="321" y="47"/>
                  </a:lnTo>
                  <a:lnTo>
                    <a:pt x="314" y="42"/>
                  </a:lnTo>
                  <a:lnTo>
                    <a:pt x="314" y="37"/>
                  </a:lnTo>
                  <a:lnTo>
                    <a:pt x="314" y="28"/>
                  </a:lnTo>
                  <a:lnTo>
                    <a:pt x="319" y="21"/>
                  </a:lnTo>
                  <a:lnTo>
                    <a:pt x="314" y="19"/>
                  </a:lnTo>
                  <a:lnTo>
                    <a:pt x="316" y="14"/>
                  </a:lnTo>
                  <a:lnTo>
                    <a:pt x="316" y="11"/>
                  </a:lnTo>
                  <a:lnTo>
                    <a:pt x="307" y="9"/>
                  </a:lnTo>
                  <a:lnTo>
                    <a:pt x="304" y="4"/>
                  </a:lnTo>
                  <a:lnTo>
                    <a:pt x="300" y="0"/>
                  </a:lnTo>
                  <a:lnTo>
                    <a:pt x="295" y="4"/>
                  </a:lnTo>
                  <a:lnTo>
                    <a:pt x="290" y="9"/>
                  </a:lnTo>
                  <a:lnTo>
                    <a:pt x="283" y="7"/>
                  </a:lnTo>
                  <a:lnTo>
                    <a:pt x="281" y="11"/>
                  </a:lnTo>
                  <a:lnTo>
                    <a:pt x="276" y="11"/>
                  </a:lnTo>
                  <a:lnTo>
                    <a:pt x="276" y="14"/>
                  </a:lnTo>
                  <a:lnTo>
                    <a:pt x="271" y="14"/>
                  </a:lnTo>
                  <a:lnTo>
                    <a:pt x="271" y="21"/>
                  </a:lnTo>
                  <a:lnTo>
                    <a:pt x="274" y="23"/>
                  </a:lnTo>
                  <a:lnTo>
                    <a:pt x="271" y="33"/>
                  </a:lnTo>
                  <a:lnTo>
                    <a:pt x="269" y="37"/>
                  </a:lnTo>
                  <a:lnTo>
                    <a:pt x="267" y="37"/>
                  </a:lnTo>
                  <a:lnTo>
                    <a:pt x="267" y="37"/>
                  </a:lnTo>
                  <a:lnTo>
                    <a:pt x="264" y="35"/>
                  </a:lnTo>
                  <a:lnTo>
                    <a:pt x="260" y="42"/>
                  </a:lnTo>
                  <a:lnTo>
                    <a:pt x="257" y="37"/>
                  </a:lnTo>
                  <a:lnTo>
                    <a:pt x="252" y="37"/>
                  </a:lnTo>
                  <a:lnTo>
                    <a:pt x="248" y="37"/>
                  </a:lnTo>
                  <a:lnTo>
                    <a:pt x="248" y="37"/>
                  </a:lnTo>
                  <a:lnTo>
                    <a:pt x="245" y="35"/>
                  </a:lnTo>
                  <a:lnTo>
                    <a:pt x="243" y="37"/>
                  </a:lnTo>
                  <a:lnTo>
                    <a:pt x="241" y="37"/>
                  </a:lnTo>
                  <a:lnTo>
                    <a:pt x="238" y="42"/>
                  </a:lnTo>
                  <a:lnTo>
                    <a:pt x="236" y="42"/>
                  </a:lnTo>
                  <a:lnTo>
                    <a:pt x="236" y="47"/>
                  </a:lnTo>
                  <a:lnTo>
                    <a:pt x="234" y="49"/>
                  </a:lnTo>
                  <a:lnTo>
                    <a:pt x="229" y="47"/>
                  </a:lnTo>
                  <a:lnTo>
                    <a:pt x="229" y="47"/>
                  </a:lnTo>
                  <a:lnTo>
                    <a:pt x="226" y="49"/>
                  </a:lnTo>
                  <a:lnTo>
                    <a:pt x="224" y="47"/>
                  </a:lnTo>
                  <a:lnTo>
                    <a:pt x="224" y="45"/>
                  </a:lnTo>
                  <a:lnTo>
                    <a:pt x="219" y="42"/>
                  </a:lnTo>
                  <a:lnTo>
                    <a:pt x="219" y="40"/>
                  </a:lnTo>
                  <a:lnTo>
                    <a:pt x="210" y="33"/>
                  </a:lnTo>
                  <a:lnTo>
                    <a:pt x="208" y="33"/>
                  </a:lnTo>
                  <a:lnTo>
                    <a:pt x="205" y="30"/>
                  </a:lnTo>
                  <a:lnTo>
                    <a:pt x="205" y="37"/>
                  </a:lnTo>
                  <a:lnTo>
                    <a:pt x="200" y="35"/>
                  </a:lnTo>
                  <a:lnTo>
                    <a:pt x="200" y="37"/>
                  </a:lnTo>
                  <a:lnTo>
                    <a:pt x="196" y="33"/>
                  </a:lnTo>
                  <a:lnTo>
                    <a:pt x="191" y="33"/>
                  </a:lnTo>
                  <a:lnTo>
                    <a:pt x="191" y="33"/>
                  </a:lnTo>
                  <a:lnTo>
                    <a:pt x="193" y="33"/>
                  </a:lnTo>
                  <a:lnTo>
                    <a:pt x="193" y="30"/>
                  </a:lnTo>
                  <a:lnTo>
                    <a:pt x="191" y="30"/>
                  </a:lnTo>
                  <a:lnTo>
                    <a:pt x="191" y="33"/>
                  </a:lnTo>
                  <a:lnTo>
                    <a:pt x="186" y="28"/>
                  </a:lnTo>
                  <a:lnTo>
                    <a:pt x="184" y="30"/>
                  </a:lnTo>
                  <a:lnTo>
                    <a:pt x="186" y="30"/>
                  </a:lnTo>
                  <a:lnTo>
                    <a:pt x="182" y="33"/>
                  </a:lnTo>
                  <a:lnTo>
                    <a:pt x="179" y="28"/>
                  </a:lnTo>
                  <a:lnTo>
                    <a:pt x="177" y="28"/>
                  </a:lnTo>
                  <a:lnTo>
                    <a:pt x="174" y="28"/>
                  </a:lnTo>
                  <a:lnTo>
                    <a:pt x="172" y="28"/>
                  </a:lnTo>
                  <a:lnTo>
                    <a:pt x="172" y="26"/>
                  </a:lnTo>
                  <a:lnTo>
                    <a:pt x="172" y="26"/>
                  </a:lnTo>
                  <a:lnTo>
                    <a:pt x="172" y="33"/>
                  </a:lnTo>
                  <a:lnTo>
                    <a:pt x="174" y="33"/>
                  </a:lnTo>
                  <a:lnTo>
                    <a:pt x="172" y="33"/>
                  </a:lnTo>
                  <a:lnTo>
                    <a:pt x="172" y="33"/>
                  </a:lnTo>
                  <a:lnTo>
                    <a:pt x="167" y="28"/>
                  </a:lnTo>
                  <a:lnTo>
                    <a:pt x="167" y="30"/>
                  </a:lnTo>
                  <a:lnTo>
                    <a:pt x="167" y="33"/>
                  </a:lnTo>
                  <a:lnTo>
                    <a:pt x="165" y="33"/>
                  </a:lnTo>
                  <a:lnTo>
                    <a:pt x="163" y="33"/>
                  </a:lnTo>
                  <a:lnTo>
                    <a:pt x="163" y="28"/>
                  </a:lnTo>
                  <a:lnTo>
                    <a:pt x="160" y="28"/>
                  </a:lnTo>
                  <a:lnTo>
                    <a:pt x="163" y="16"/>
                  </a:lnTo>
                  <a:lnTo>
                    <a:pt x="156" y="11"/>
                  </a:lnTo>
                  <a:lnTo>
                    <a:pt x="153" y="11"/>
                  </a:lnTo>
                  <a:lnTo>
                    <a:pt x="151" y="16"/>
                  </a:lnTo>
                  <a:lnTo>
                    <a:pt x="156" y="19"/>
                  </a:lnTo>
                  <a:lnTo>
                    <a:pt x="148" y="21"/>
                  </a:lnTo>
                  <a:lnTo>
                    <a:pt x="148" y="19"/>
                  </a:lnTo>
                  <a:lnTo>
                    <a:pt x="146" y="21"/>
                  </a:lnTo>
                  <a:lnTo>
                    <a:pt x="146" y="26"/>
                  </a:lnTo>
                  <a:lnTo>
                    <a:pt x="141" y="28"/>
                  </a:lnTo>
                  <a:lnTo>
                    <a:pt x="139" y="26"/>
                  </a:lnTo>
                  <a:lnTo>
                    <a:pt x="139" y="21"/>
                  </a:lnTo>
                  <a:lnTo>
                    <a:pt x="137" y="23"/>
                  </a:lnTo>
                  <a:lnTo>
                    <a:pt x="134" y="19"/>
                  </a:lnTo>
                  <a:lnTo>
                    <a:pt x="132" y="19"/>
                  </a:lnTo>
                  <a:lnTo>
                    <a:pt x="120" y="23"/>
                  </a:lnTo>
                  <a:lnTo>
                    <a:pt x="120" y="26"/>
                  </a:lnTo>
                  <a:lnTo>
                    <a:pt x="118" y="33"/>
                  </a:lnTo>
                  <a:lnTo>
                    <a:pt x="115" y="37"/>
                  </a:lnTo>
                  <a:lnTo>
                    <a:pt x="118" y="37"/>
                  </a:lnTo>
                  <a:lnTo>
                    <a:pt x="120" y="42"/>
                  </a:lnTo>
                  <a:lnTo>
                    <a:pt x="118" y="45"/>
                  </a:lnTo>
                  <a:lnTo>
                    <a:pt x="115" y="42"/>
                  </a:lnTo>
                  <a:lnTo>
                    <a:pt x="111" y="45"/>
                  </a:lnTo>
                  <a:lnTo>
                    <a:pt x="106" y="47"/>
                  </a:lnTo>
                  <a:lnTo>
                    <a:pt x="106" y="47"/>
                  </a:lnTo>
                  <a:lnTo>
                    <a:pt x="106" y="47"/>
                  </a:lnTo>
                  <a:lnTo>
                    <a:pt x="94" y="45"/>
                  </a:lnTo>
                  <a:lnTo>
                    <a:pt x="94" y="49"/>
                  </a:lnTo>
                  <a:lnTo>
                    <a:pt x="99" y="49"/>
                  </a:lnTo>
                  <a:lnTo>
                    <a:pt x="97" y="52"/>
                  </a:lnTo>
                  <a:lnTo>
                    <a:pt x="92" y="49"/>
                  </a:lnTo>
                  <a:lnTo>
                    <a:pt x="92" y="52"/>
                  </a:lnTo>
                  <a:lnTo>
                    <a:pt x="87" y="54"/>
                  </a:lnTo>
                  <a:lnTo>
                    <a:pt x="85" y="54"/>
                  </a:lnTo>
                  <a:lnTo>
                    <a:pt x="80" y="59"/>
                  </a:lnTo>
                  <a:lnTo>
                    <a:pt x="68" y="61"/>
                  </a:lnTo>
                  <a:lnTo>
                    <a:pt x="59" y="45"/>
                  </a:lnTo>
                  <a:lnTo>
                    <a:pt x="59" y="42"/>
                  </a:lnTo>
                  <a:lnTo>
                    <a:pt x="56" y="42"/>
                  </a:lnTo>
                  <a:lnTo>
                    <a:pt x="59" y="52"/>
                  </a:lnTo>
                  <a:lnTo>
                    <a:pt x="52" y="56"/>
                  </a:lnTo>
                  <a:lnTo>
                    <a:pt x="47" y="52"/>
                  </a:lnTo>
                  <a:lnTo>
                    <a:pt x="47" y="47"/>
                  </a:lnTo>
                  <a:lnTo>
                    <a:pt x="45" y="45"/>
                  </a:lnTo>
                  <a:lnTo>
                    <a:pt x="37" y="47"/>
                  </a:lnTo>
                  <a:lnTo>
                    <a:pt x="33" y="56"/>
                  </a:lnTo>
                  <a:lnTo>
                    <a:pt x="40" y="63"/>
                  </a:lnTo>
                  <a:lnTo>
                    <a:pt x="45" y="61"/>
                  </a:lnTo>
                  <a:lnTo>
                    <a:pt x="47" y="68"/>
                  </a:lnTo>
                  <a:lnTo>
                    <a:pt x="49" y="68"/>
                  </a:lnTo>
                  <a:lnTo>
                    <a:pt x="45" y="71"/>
                  </a:lnTo>
                  <a:lnTo>
                    <a:pt x="42" y="66"/>
                  </a:lnTo>
                  <a:lnTo>
                    <a:pt x="40" y="68"/>
                  </a:lnTo>
                  <a:lnTo>
                    <a:pt x="35" y="68"/>
                  </a:lnTo>
                  <a:lnTo>
                    <a:pt x="35" y="71"/>
                  </a:lnTo>
                  <a:lnTo>
                    <a:pt x="35" y="78"/>
                  </a:lnTo>
                  <a:lnTo>
                    <a:pt x="37" y="82"/>
                  </a:lnTo>
                  <a:lnTo>
                    <a:pt x="35" y="97"/>
                  </a:lnTo>
                  <a:lnTo>
                    <a:pt x="30" y="94"/>
                  </a:lnTo>
                  <a:lnTo>
                    <a:pt x="26" y="97"/>
                  </a:lnTo>
                  <a:lnTo>
                    <a:pt x="23" y="94"/>
                  </a:lnTo>
                  <a:lnTo>
                    <a:pt x="23" y="99"/>
                  </a:lnTo>
                  <a:lnTo>
                    <a:pt x="21" y="99"/>
                  </a:lnTo>
                  <a:lnTo>
                    <a:pt x="19" y="97"/>
                  </a:lnTo>
                  <a:lnTo>
                    <a:pt x="16" y="94"/>
                  </a:lnTo>
                  <a:lnTo>
                    <a:pt x="14" y="99"/>
                  </a:lnTo>
                  <a:lnTo>
                    <a:pt x="11" y="99"/>
                  </a:lnTo>
                  <a:lnTo>
                    <a:pt x="11" y="101"/>
                  </a:lnTo>
                  <a:lnTo>
                    <a:pt x="14" y="104"/>
                  </a:lnTo>
                  <a:lnTo>
                    <a:pt x="26" y="106"/>
                  </a:lnTo>
                  <a:lnTo>
                    <a:pt x="23" y="108"/>
                  </a:lnTo>
                  <a:lnTo>
                    <a:pt x="28" y="108"/>
                  </a:lnTo>
                  <a:lnTo>
                    <a:pt x="28" y="113"/>
                  </a:lnTo>
                  <a:lnTo>
                    <a:pt x="26" y="113"/>
                  </a:lnTo>
                  <a:lnTo>
                    <a:pt x="26" y="113"/>
                  </a:lnTo>
                  <a:lnTo>
                    <a:pt x="23" y="113"/>
                  </a:lnTo>
                  <a:lnTo>
                    <a:pt x="19" y="111"/>
                  </a:lnTo>
                  <a:lnTo>
                    <a:pt x="19" y="113"/>
                  </a:lnTo>
                  <a:lnTo>
                    <a:pt x="21" y="113"/>
                  </a:lnTo>
                  <a:lnTo>
                    <a:pt x="21" y="113"/>
                  </a:lnTo>
                  <a:lnTo>
                    <a:pt x="16" y="111"/>
                  </a:lnTo>
                  <a:lnTo>
                    <a:pt x="11" y="108"/>
                  </a:lnTo>
                  <a:lnTo>
                    <a:pt x="7" y="113"/>
                  </a:lnTo>
                  <a:lnTo>
                    <a:pt x="0" y="115"/>
                  </a:lnTo>
                  <a:lnTo>
                    <a:pt x="4" y="120"/>
                  </a:lnTo>
                  <a:lnTo>
                    <a:pt x="4" y="123"/>
                  </a:lnTo>
                  <a:lnTo>
                    <a:pt x="7" y="123"/>
                  </a:lnTo>
                  <a:lnTo>
                    <a:pt x="7" y="130"/>
                  </a:lnTo>
                  <a:lnTo>
                    <a:pt x="9" y="132"/>
                  </a:lnTo>
                  <a:lnTo>
                    <a:pt x="11" y="132"/>
                  </a:lnTo>
                  <a:lnTo>
                    <a:pt x="9" y="134"/>
                  </a:lnTo>
                  <a:lnTo>
                    <a:pt x="11" y="134"/>
                  </a:lnTo>
                  <a:lnTo>
                    <a:pt x="11" y="137"/>
                  </a:lnTo>
                  <a:lnTo>
                    <a:pt x="16" y="141"/>
                  </a:lnTo>
                  <a:lnTo>
                    <a:pt x="21" y="144"/>
                  </a:lnTo>
                  <a:lnTo>
                    <a:pt x="23" y="146"/>
                  </a:lnTo>
                  <a:lnTo>
                    <a:pt x="28" y="141"/>
                  </a:lnTo>
                  <a:lnTo>
                    <a:pt x="35" y="144"/>
                  </a:lnTo>
                  <a:lnTo>
                    <a:pt x="35" y="146"/>
                  </a:lnTo>
                  <a:lnTo>
                    <a:pt x="33" y="144"/>
                  </a:lnTo>
                  <a:lnTo>
                    <a:pt x="35" y="148"/>
                  </a:lnTo>
                  <a:lnTo>
                    <a:pt x="40" y="146"/>
                  </a:lnTo>
                  <a:lnTo>
                    <a:pt x="45" y="151"/>
                  </a:lnTo>
                  <a:lnTo>
                    <a:pt x="40" y="153"/>
                  </a:lnTo>
                  <a:lnTo>
                    <a:pt x="35" y="153"/>
                  </a:lnTo>
                  <a:lnTo>
                    <a:pt x="37" y="156"/>
                  </a:lnTo>
                  <a:lnTo>
                    <a:pt x="40" y="158"/>
                  </a:lnTo>
                  <a:lnTo>
                    <a:pt x="45" y="158"/>
                  </a:lnTo>
                  <a:lnTo>
                    <a:pt x="45" y="160"/>
                  </a:lnTo>
                  <a:lnTo>
                    <a:pt x="45" y="158"/>
                  </a:lnTo>
                  <a:lnTo>
                    <a:pt x="47" y="160"/>
                  </a:lnTo>
                  <a:lnTo>
                    <a:pt x="52" y="163"/>
                  </a:lnTo>
                  <a:lnTo>
                    <a:pt x="59" y="158"/>
                  </a:lnTo>
                  <a:lnTo>
                    <a:pt x="61" y="160"/>
                  </a:lnTo>
                  <a:lnTo>
                    <a:pt x="61" y="163"/>
                  </a:lnTo>
                  <a:lnTo>
                    <a:pt x="63" y="165"/>
                  </a:lnTo>
                  <a:lnTo>
                    <a:pt x="59" y="165"/>
                  </a:lnTo>
                  <a:lnTo>
                    <a:pt x="59" y="172"/>
                  </a:lnTo>
                  <a:lnTo>
                    <a:pt x="63" y="172"/>
                  </a:lnTo>
                  <a:lnTo>
                    <a:pt x="68" y="163"/>
                  </a:lnTo>
                  <a:lnTo>
                    <a:pt x="68" y="165"/>
                  </a:lnTo>
                  <a:lnTo>
                    <a:pt x="68" y="170"/>
                  </a:lnTo>
                  <a:lnTo>
                    <a:pt x="71" y="170"/>
                  </a:lnTo>
                  <a:lnTo>
                    <a:pt x="68" y="174"/>
                  </a:lnTo>
                  <a:lnTo>
                    <a:pt x="68" y="179"/>
                  </a:lnTo>
                  <a:lnTo>
                    <a:pt x="68" y="179"/>
                  </a:lnTo>
                  <a:lnTo>
                    <a:pt x="59" y="184"/>
                  </a:lnTo>
                  <a:lnTo>
                    <a:pt x="59" y="184"/>
                  </a:lnTo>
                  <a:lnTo>
                    <a:pt x="61" y="189"/>
                  </a:lnTo>
                  <a:lnTo>
                    <a:pt x="68" y="193"/>
                  </a:lnTo>
                  <a:lnTo>
                    <a:pt x="87" y="210"/>
                  </a:lnTo>
                  <a:lnTo>
                    <a:pt x="87" y="208"/>
                  </a:lnTo>
                  <a:lnTo>
                    <a:pt x="92" y="208"/>
                  </a:lnTo>
                  <a:lnTo>
                    <a:pt x="92" y="212"/>
                  </a:lnTo>
                  <a:lnTo>
                    <a:pt x="94" y="212"/>
                  </a:lnTo>
                  <a:lnTo>
                    <a:pt x="97" y="212"/>
                  </a:lnTo>
                  <a:lnTo>
                    <a:pt x="97" y="215"/>
                  </a:lnTo>
                  <a:lnTo>
                    <a:pt x="97" y="217"/>
                  </a:lnTo>
                  <a:lnTo>
                    <a:pt x="99" y="219"/>
                  </a:lnTo>
                  <a:lnTo>
                    <a:pt x="101" y="217"/>
                  </a:lnTo>
                  <a:lnTo>
                    <a:pt x="106" y="222"/>
                  </a:lnTo>
                  <a:lnTo>
                    <a:pt x="101" y="226"/>
                  </a:lnTo>
                  <a:lnTo>
                    <a:pt x="104" y="229"/>
                  </a:lnTo>
                  <a:lnTo>
                    <a:pt x="101" y="234"/>
                  </a:lnTo>
                  <a:lnTo>
                    <a:pt x="104" y="236"/>
                  </a:lnTo>
                  <a:lnTo>
                    <a:pt x="101" y="236"/>
                  </a:lnTo>
                  <a:lnTo>
                    <a:pt x="97" y="236"/>
                  </a:lnTo>
                  <a:lnTo>
                    <a:pt x="92" y="241"/>
                  </a:lnTo>
                  <a:lnTo>
                    <a:pt x="99" y="255"/>
                  </a:lnTo>
                  <a:lnTo>
                    <a:pt x="101" y="255"/>
                  </a:lnTo>
                  <a:lnTo>
                    <a:pt x="101" y="257"/>
                  </a:lnTo>
                  <a:lnTo>
                    <a:pt x="101" y="259"/>
                  </a:lnTo>
                  <a:lnTo>
                    <a:pt x="101" y="264"/>
                  </a:lnTo>
                  <a:lnTo>
                    <a:pt x="99" y="264"/>
                  </a:lnTo>
                  <a:lnTo>
                    <a:pt x="97" y="262"/>
                  </a:lnTo>
                  <a:lnTo>
                    <a:pt x="97" y="269"/>
                  </a:lnTo>
                  <a:lnTo>
                    <a:pt x="94" y="269"/>
                  </a:lnTo>
                  <a:lnTo>
                    <a:pt x="92" y="274"/>
                  </a:lnTo>
                  <a:lnTo>
                    <a:pt x="92" y="274"/>
                  </a:lnTo>
                  <a:lnTo>
                    <a:pt x="92" y="276"/>
                  </a:lnTo>
                  <a:lnTo>
                    <a:pt x="85" y="283"/>
                  </a:lnTo>
                  <a:lnTo>
                    <a:pt x="87" y="288"/>
                  </a:lnTo>
                  <a:lnTo>
                    <a:pt x="85" y="288"/>
                  </a:lnTo>
                  <a:lnTo>
                    <a:pt x="75" y="290"/>
                  </a:lnTo>
                  <a:lnTo>
                    <a:pt x="73" y="290"/>
                  </a:lnTo>
                  <a:lnTo>
                    <a:pt x="73" y="293"/>
                  </a:lnTo>
                  <a:lnTo>
                    <a:pt x="73" y="293"/>
                  </a:lnTo>
                  <a:lnTo>
                    <a:pt x="73" y="297"/>
                  </a:lnTo>
                  <a:lnTo>
                    <a:pt x="78" y="300"/>
                  </a:lnTo>
                  <a:lnTo>
                    <a:pt x="75" y="307"/>
                  </a:lnTo>
                  <a:lnTo>
                    <a:pt x="73" y="311"/>
                  </a:lnTo>
                  <a:lnTo>
                    <a:pt x="75" y="311"/>
                  </a:lnTo>
                  <a:lnTo>
                    <a:pt x="73" y="319"/>
                  </a:lnTo>
                  <a:lnTo>
                    <a:pt x="73" y="319"/>
                  </a:lnTo>
                  <a:lnTo>
                    <a:pt x="71" y="316"/>
                  </a:lnTo>
                  <a:lnTo>
                    <a:pt x="68" y="321"/>
                  </a:lnTo>
                  <a:lnTo>
                    <a:pt x="71" y="323"/>
                  </a:lnTo>
                  <a:lnTo>
                    <a:pt x="71" y="330"/>
                  </a:lnTo>
                  <a:lnTo>
                    <a:pt x="68" y="330"/>
                  </a:lnTo>
                  <a:lnTo>
                    <a:pt x="78" y="340"/>
                  </a:lnTo>
                  <a:lnTo>
                    <a:pt x="82" y="342"/>
                  </a:lnTo>
                  <a:lnTo>
                    <a:pt x="85" y="347"/>
                  </a:lnTo>
                  <a:lnTo>
                    <a:pt x="87" y="352"/>
                  </a:lnTo>
                  <a:lnTo>
                    <a:pt x="92" y="356"/>
                  </a:lnTo>
                  <a:lnTo>
                    <a:pt x="97" y="356"/>
                  </a:lnTo>
                  <a:lnTo>
                    <a:pt x="106" y="368"/>
                  </a:lnTo>
                  <a:lnTo>
                    <a:pt x="111" y="368"/>
                  </a:lnTo>
                  <a:lnTo>
                    <a:pt x="111" y="371"/>
                  </a:lnTo>
                  <a:lnTo>
                    <a:pt x="111" y="375"/>
                  </a:lnTo>
                  <a:lnTo>
                    <a:pt x="118" y="375"/>
                  </a:lnTo>
                  <a:lnTo>
                    <a:pt x="115" y="380"/>
                  </a:lnTo>
                  <a:lnTo>
                    <a:pt x="115" y="380"/>
                  </a:lnTo>
                  <a:lnTo>
                    <a:pt x="120" y="385"/>
                  </a:lnTo>
                  <a:lnTo>
                    <a:pt x="122" y="385"/>
                  </a:lnTo>
                  <a:lnTo>
                    <a:pt x="125" y="387"/>
                  </a:lnTo>
                  <a:lnTo>
                    <a:pt x="127" y="387"/>
                  </a:lnTo>
                  <a:lnTo>
                    <a:pt x="125" y="389"/>
                  </a:lnTo>
                  <a:lnTo>
                    <a:pt x="127" y="394"/>
                  </a:lnTo>
                  <a:lnTo>
                    <a:pt x="125" y="396"/>
                  </a:lnTo>
                  <a:lnTo>
                    <a:pt x="125" y="399"/>
                  </a:lnTo>
                  <a:lnTo>
                    <a:pt x="127" y="394"/>
                  </a:lnTo>
                  <a:lnTo>
                    <a:pt x="127" y="399"/>
                  </a:lnTo>
                  <a:lnTo>
                    <a:pt x="130" y="394"/>
                  </a:lnTo>
                  <a:lnTo>
                    <a:pt x="132" y="399"/>
                  </a:lnTo>
                  <a:lnTo>
                    <a:pt x="134" y="396"/>
                  </a:lnTo>
                  <a:lnTo>
                    <a:pt x="139" y="399"/>
                  </a:lnTo>
                  <a:lnTo>
                    <a:pt x="144" y="399"/>
                  </a:lnTo>
                  <a:lnTo>
                    <a:pt x="144" y="399"/>
                  </a:lnTo>
                  <a:lnTo>
                    <a:pt x="148" y="399"/>
                  </a:lnTo>
                  <a:lnTo>
                    <a:pt x="148" y="399"/>
                  </a:lnTo>
                  <a:lnTo>
                    <a:pt x="153" y="399"/>
                  </a:lnTo>
                  <a:lnTo>
                    <a:pt x="153" y="394"/>
                  </a:lnTo>
                  <a:lnTo>
                    <a:pt x="158" y="394"/>
                  </a:lnTo>
                  <a:lnTo>
                    <a:pt x="158" y="399"/>
                  </a:lnTo>
                  <a:lnTo>
                    <a:pt x="160" y="406"/>
                  </a:lnTo>
                  <a:lnTo>
                    <a:pt x="163" y="404"/>
                  </a:lnTo>
                  <a:lnTo>
                    <a:pt x="163" y="406"/>
                  </a:lnTo>
                  <a:lnTo>
                    <a:pt x="170" y="406"/>
                  </a:lnTo>
                  <a:lnTo>
                    <a:pt x="172" y="399"/>
                  </a:lnTo>
                  <a:lnTo>
                    <a:pt x="174" y="394"/>
                  </a:lnTo>
                  <a:lnTo>
                    <a:pt x="177" y="401"/>
                  </a:lnTo>
                  <a:lnTo>
                    <a:pt x="179" y="404"/>
                  </a:lnTo>
                  <a:lnTo>
                    <a:pt x="182" y="404"/>
                  </a:lnTo>
                  <a:lnTo>
                    <a:pt x="182" y="404"/>
                  </a:lnTo>
                  <a:lnTo>
                    <a:pt x="191" y="404"/>
                  </a:lnTo>
                  <a:lnTo>
                    <a:pt x="191" y="408"/>
                  </a:lnTo>
                  <a:lnTo>
                    <a:pt x="189" y="408"/>
                  </a:lnTo>
                  <a:lnTo>
                    <a:pt x="189" y="411"/>
                  </a:lnTo>
                  <a:lnTo>
                    <a:pt x="191" y="415"/>
                  </a:lnTo>
                  <a:lnTo>
                    <a:pt x="196" y="413"/>
                  </a:lnTo>
                  <a:lnTo>
                    <a:pt x="196" y="418"/>
                  </a:lnTo>
                  <a:lnTo>
                    <a:pt x="200" y="418"/>
                  </a:lnTo>
                  <a:lnTo>
                    <a:pt x="205" y="413"/>
                  </a:lnTo>
                  <a:lnTo>
                    <a:pt x="205" y="418"/>
                  </a:lnTo>
                  <a:lnTo>
                    <a:pt x="208" y="418"/>
                  </a:lnTo>
                  <a:lnTo>
                    <a:pt x="208" y="425"/>
                  </a:lnTo>
                  <a:lnTo>
                    <a:pt x="210" y="425"/>
                  </a:lnTo>
                  <a:lnTo>
                    <a:pt x="210" y="427"/>
                  </a:lnTo>
                  <a:lnTo>
                    <a:pt x="212" y="427"/>
                  </a:lnTo>
                  <a:lnTo>
                    <a:pt x="210" y="430"/>
                  </a:lnTo>
                  <a:lnTo>
                    <a:pt x="210" y="430"/>
                  </a:lnTo>
                  <a:lnTo>
                    <a:pt x="210" y="432"/>
                  </a:lnTo>
                  <a:lnTo>
                    <a:pt x="212" y="432"/>
                  </a:lnTo>
                  <a:lnTo>
                    <a:pt x="212" y="432"/>
                  </a:lnTo>
                  <a:lnTo>
                    <a:pt x="215" y="432"/>
                  </a:lnTo>
                  <a:lnTo>
                    <a:pt x="217" y="432"/>
                  </a:lnTo>
                  <a:lnTo>
                    <a:pt x="219" y="437"/>
                  </a:lnTo>
                  <a:lnTo>
                    <a:pt x="217" y="439"/>
                  </a:lnTo>
                  <a:lnTo>
                    <a:pt x="224" y="444"/>
                  </a:lnTo>
                  <a:lnTo>
                    <a:pt x="224" y="441"/>
                  </a:lnTo>
                  <a:lnTo>
                    <a:pt x="234" y="441"/>
                  </a:lnTo>
                  <a:lnTo>
                    <a:pt x="238" y="446"/>
                  </a:lnTo>
                  <a:lnTo>
                    <a:pt x="243" y="446"/>
                  </a:lnTo>
                  <a:lnTo>
                    <a:pt x="248" y="451"/>
                  </a:lnTo>
                  <a:lnTo>
                    <a:pt x="248" y="446"/>
                  </a:lnTo>
                  <a:lnTo>
                    <a:pt x="252" y="446"/>
                  </a:lnTo>
                  <a:lnTo>
                    <a:pt x="250" y="453"/>
                  </a:lnTo>
                  <a:lnTo>
                    <a:pt x="245" y="465"/>
                  </a:lnTo>
                  <a:lnTo>
                    <a:pt x="248" y="465"/>
                  </a:lnTo>
                  <a:lnTo>
                    <a:pt x="245" y="472"/>
                  </a:lnTo>
                  <a:lnTo>
                    <a:pt x="248" y="474"/>
                  </a:lnTo>
                  <a:lnTo>
                    <a:pt x="250" y="474"/>
                  </a:lnTo>
                  <a:lnTo>
                    <a:pt x="255" y="472"/>
                  </a:lnTo>
                  <a:lnTo>
                    <a:pt x="257" y="474"/>
                  </a:lnTo>
                  <a:lnTo>
                    <a:pt x="257" y="472"/>
                  </a:lnTo>
                  <a:lnTo>
                    <a:pt x="260" y="470"/>
                  </a:lnTo>
                  <a:lnTo>
                    <a:pt x="262" y="474"/>
                  </a:lnTo>
                  <a:lnTo>
                    <a:pt x="267" y="474"/>
                  </a:lnTo>
                  <a:lnTo>
                    <a:pt x="269" y="477"/>
                  </a:lnTo>
                  <a:lnTo>
                    <a:pt x="274" y="479"/>
                  </a:lnTo>
                  <a:lnTo>
                    <a:pt x="274" y="482"/>
                  </a:lnTo>
                  <a:lnTo>
                    <a:pt x="276" y="482"/>
                  </a:lnTo>
                  <a:lnTo>
                    <a:pt x="281" y="493"/>
                  </a:lnTo>
                  <a:lnTo>
                    <a:pt x="293" y="498"/>
                  </a:lnTo>
                  <a:lnTo>
                    <a:pt x="295" y="503"/>
                  </a:lnTo>
                  <a:lnTo>
                    <a:pt x="300" y="498"/>
                  </a:lnTo>
                  <a:lnTo>
                    <a:pt x="304" y="496"/>
                  </a:lnTo>
                  <a:lnTo>
                    <a:pt x="304" y="507"/>
                  </a:lnTo>
                  <a:lnTo>
                    <a:pt x="300" y="510"/>
                  </a:lnTo>
                  <a:lnTo>
                    <a:pt x="290" y="522"/>
                  </a:lnTo>
                  <a:lnTo>
                    <a:pt x="295" y="529"/>
                  </a:lnTo>
                  <a:lnTo>
                    <a:pt x="295" y="531"/>
                  </a:lnTo>
                  <a:lnTo>
                    <a:pt x="304" y="541"/>
                  </a:lnTo>
                  <a:lnTo>
                    <a:pt x="311" y="541"/>
                  </a:lnTo>
                  <a:lnTo>
                    <a:pt x="321" y="550"/>
                  </a:lnTo>
                  <a:lnTo>
                    <a:pt x="326" y="550"/>
                  </a:lnTo>
                  <a:lnTo>
                    <a:pt x="326" y="552"/>
                  </a:lnTo>
                  <a:lnTo>
                    <a:pt x="328" y="555"/>
                  </a:lnTo>
                  <a:lnTo>
                    <a:pt x="335" y="564"/>
                  </a:lnTo>
                  <a:lnTo>
                    <a:pt x="337" y="564"/>
                  </a:lnTo>
                  <a:lnTo>
                    <a:pt x="342" y="564"/>
                  </a:lnTo>
                  <a:lnTo>
                    <a:pt x="347" y="564"/>
                  </a:lnTo>
                  <a:lnTo>
                    <a:pt x="352" y="567"/>
                  </a:lnTo>
                  <a:lnTo>
                    <a:pt x="356" y="567"/>
                  </a:lnTo>
                  <a:lnTo>
                    <a:pt x="356" y="564"/>
                  </a:lnTo>
                  <a:lnTo>
                    <a:pt x="363" y="564"/>
                  </a:lnTo>
                  <a:lnTo>
                    <a:pt x="361" y="550"/>
                  </a:lnTo>
                  <a:lnTo>
                    <a:pt x="373" y="552"/>
                  </a:lnTo>
                  <a:lnTo>
                    <a:pt x="373" y="550"/>
                  </a:lnTo>
                  <a:lnTo>
                    <a:pt x="375" y="550"/>
                  </a:lnTo>
                  <a:lnTo>
                    <a:pt x="373" y="541"/>
                  </a:lnTo>
                  <a:lnTo>
                    <a:pt x="378" y="531"/>
                  </a:lnTo>
                  <a:lnTo>
                    <a:pt x="394" y="519"/>
                  </a:lnTo>
                  <a:lnTo>
                    <a:pt x="397" y="512"/>
                  </a:lnTo>
                  <a:lnTo>
                    <a:pt x="401" y="512"/>
                  </a:lnTo>
                  <a:lnTo>
                    <a:pt x="401" y="517"/>
                  </a:lnTo>
                  <a:lnTo>
                    <a:pt x="406" y="515"/>
                  </a:lnTo>
                  <a:lnTo>
                    <a:pt x="404" y="517"/>
                  </a:lnTo>
                  <a:lnTo>
                    <a:pt x="401" y="519"/>
                  </a:lnTo>
                  <a:lnTo>
                    <a:pt x="404" y="524"/>
                  </a:lnTo>
                  <a:lnTo>
                    <a:pt x="401" y="524"/>
                  </a:lnTo>
                  <a:lnTo>
                    <a:pt x="401" y="529"/>
                  </a:lnTo>
                  <a:lnTo>
                    <a:pt x="411" y="538"/>
                  </a:lnTo>
                  <a:lnTo>
                    <a:pt x="415" y="541"/>
                  </a:lnTo>
                  <a:lnTo>
                    <a:pt x="420" y="541"/>
                  </a:lnTo>
                  <a:lnTo>
                    <a:pt x="420" y="543"/>
                  </a:lnTo>
                  <a:lnTo>
                    <a:pt x="427" y="545"/>
                  </a:lnTo>
                  <a:lnTo>
                    <a:pt x="430" y="548"/>
                  </a:lnTo>
                  <a:lnTo>
                    <a:pt x="432" y="543"/>
                  </a:lnTo>
                  <a:lnTo>
                    <a:pt x="434" y="545"/>
                  </a:lnTo>
                  <a:lnTo>
                    <a:pt x="439" y="545"/>
                  </a:lnTo>
                  <a:lnTo>
                    <a:pt x="444" y="548"/>
                  </a:lnTo>
                  <a:lnTo>
                    <a:pt x="444" y="548"/>
                  </a:lnTo>
                  <a:lnTo>
                    <a:pt x="448" y="552"/>
                  </a:lnTo>
                  <a:lnTo>
                    <a:pt x="451" y="555"/>
                  </a:lnTo>
                  <a:lnTo>
                    <a:pt x="451" y="557"/>
                  </a:lnTo>
                  <a:lnTo>
                    <a:pt x="456" y="564"/>
                  </a:lnTo>
                  <a:lnTo>
                    <a:pt x="458" y="578"/>
                  </a:lnTo>
                  <a:lnTo>
                    <a:pt x="463" y="583"/>
                  </a:lnTo>
                  <a:lnTo>
                    <a:pt x="467" y="578"/>
                  </a:lnTo>
                  <a:lnTo>
                    <a:pt x="470" y="581"/>
                  </a:lnTo>
                  <a:lnTo>
                    <a:pt x="470" y="578"/>
                  </a:lnTo>
                  <a:lnTo>
                    <a:pt x="479" y="583"/>
                  </a:lnTo>
                  <a:lnTo>
                    <a:pt x="489" y="578"/>
                  </a:lnTo>
                  <a:lnTo>
                    <a:pt x="491" y="583"/>
                  </a:lnTo>
                  <a:lnTo>
                    <a:pt x="496" y="588"/>
                  </a:lnTo>
                  <a:lnTo>
                    <a:pt x="493" y="593"/>
                  </a:lnTo>
                  <a:lnTo>
                    <a:pt x="496" y="593"/>
                  </a:lnTo>
                  <a:lnTo>
                    <a:pt x="500" y="590"/>
                  </a:lnTo>
                  <a:lnTo>
                    <a:pt x="508" y="590"/>
                  </a:lnTo>
                  <a:lnTo>
                    <a:pt x="510" y="595"/>
                  </a:lnTo>
                  <a:lnTo>
                    <a:pt x="517" y="602"/>
                  </a:lnTo>
                  <a:lnTo>
                    <a:pt x="519" y="602"/>
                  </a:lnTo>
                  <a:lnTo>
                    <a:pt x="522" y="597"/>
                  </a:lnTo>
                  <a:lnTo>
                    <a:pt x="524" y="597"/>
                  </a:lnTo>
                  <a:lnTo>
                    <a:pt x="526" y="602"/>
                  </a:lnTo>
                  <a:lnTo>
                    <a:pt x="531" y="607"/>
                  </a:lnTo>
                  <a:lnTo>
                    <a:pt x="531" y="611"/>
                  </a:lnTo>
                  <a:lnTo>
                    <a:pt x="536" y="611"/>
                  </a:lnTo>
                  <a:lnTo>
                    <a:pt x="538" y="611"/>
                  </a:lnTo>
                  <a:lnTo>
                    <a:pt x="538" y="611"/>
                  </a:lnTo>
                  <a:lnTo>
                    <a:pt x="545" y="616"/>
                  </a:lnTo>
                  <a:lnTo>
                    <a:pt x="552" y="618"/>
                  </a:lnTo>
                  <a:lnTo>
                    <a:pt x="557" y="623"/>
                  </a:lnTo>
                  <a:lnTo>
                    <a:pt x="564" y="637"/>
                  </a:lnTo>
                  <a:lnTo>
                    <a:pt x="569" y="644"/>
                  </a:lnTo>
                  <a:lnTo>
                    <a:pt x="574" y="649"/>
                  </a:lnTo>
                  <a:lnTo>
                    <a:pt x="571" y="659"/>
                  </a:lnTo>
                  <a:lnTo>
                    <a:pt x="576" y="661"/>
                  </a:lnTo>
                  <a:lnTo>
                    <a:pt x="581" y="663"/>
                  </a:lnTo>
                  <a:lnTo>
                    <a:pt x="581" y="670"/>
                  </a:lnTo>
                  <a:lnTo>
                    <a:pt x="586" y="673"/>
                  </a:lnTo>
                  <a:lnTo>
                    <a:pt x="590" y="673"/>
                  </a:lnTo>
                  <a:lnTo>
                    <a:pt x="593" y="668"/>
                  </a:lnTo>
                  <a:lnTo>
                    <a:pt x="600" y="673"/>
                  </a:lnTo>
                  <a:lnTo>
                    <a:pt x="602" y="673"/>
                  </a:lnTo>
                  <a:lnTo>
                    <a:pt x="609" y="680"/>
                  </a:lnTo>
                  <a:lnTo>
                    <a:pt x="616" y="680"/>
                  </a:lnTo>
                  <a:lnTo>
                    <a:pt x="623" y="682"/>
                  </a:lnTo>
                  <a:lnTo>
                    <a:pt x="623" y="689"/>
                  </a:lnTo>
                  <a:lnTo>
                    <a:pt x="628" y="696"/>
                  </a:lnTo>
                  <a:lnTo>
                    <a:pt x="635" y="696"/>
                  </a:lnTo>
                  <a:lnTo>
                    <a:pt x="640" y="704"/>
                  </a:lnTo>
                  <a:lnTo>
                    <a:pt x="640" y="708"/>
                  </a:lnTo>
                  <a:lnTo>
                    <a:pt x="647" y="722"/>
                  </a:lnTo>
                  <a:lnTo>
                    <a:pt x="652" y="725"/>
                  </a:lnTo>
                  <a:lnTo>
                    <a:pt x="654" y="732"/>
                  </a:lnTo>
                  <a:lnTo>
                    <a:pt x="659" y="734"/>
                  </a:lnTo>
                  <a:lnTo>
                    <a:pt x="659" y="727"/>
                  </a:lnTo>
                  <a:lnTo>
                    <a:pt x="668" y="722"/>
                  </a:lnTo>
                  <a:lnTo>
                    <a:pt x="666" y="713"/>
                  </a:lnTo>
                  <a:lnTo>
                    <a:pt x="668" y="708"/>
                  </a:lnTo>
                  <a:lnTo>
                    <a:pt x="675" y="711"/>
                  </a:lnTo>
                  <a:lnTo>
                    <a:pt x="680" y="711"/>
                  </a:lnTo>
                  <a:lnTo>
                    <a:pt x="682" y="706"/>
                  </a:lnTo>
                  <a:lnTo>
                    <a:pt x="685" y="706"/>
                  </a:lnTo>
                  <a:lnTo>
                    <a:pt x="685" y="706"/>
                  </a:lnTo>
                  <a:lnTo>
                    <a:pt x="689" y="711"/>
                  </a:lnTo>
                  <a:lnTo>
                    <a:pt x="687" y="720"/>
                  </a:lnTo>
                  <a:lnTo>
                    <a:pt x="689" y="720"/>
                  </a:lnTo>
                  <a:lnTo>
                    <a:pt x="694" y="718"/>
                  </a:lnTo>
                  <a:lnTo>
                    <a:pt x="697" y="718"/>
                  </a:lnTo>
                  <a:lnTo>
                    <a:pt x="699" y="715"/>
                  </a:lnTo>
                  <a:lnTo>
                    <a:pt x="706" y="718"/>
                  </a:lnTo>
                  <a:lnTo>
                    <a:pt x="718" y="711"/>
                  </a:lnTo>
                  <a:lnTo>
                    <a:pt x="720" y="711"/>
                  </a:lnTo>
                  <a:lnTo>
                    <a:pt x="727" y="720"/>
                  </a:lnTo>
                  <a:lnTo>
                    <a:pt x="730" y="722"/>
                  </a:lnTo>
                  <a:lnTo>
                    <a:pt x="732" y="720"/>
                  </a:lnTo>
                  <a:lnTo>
                    <a:pt x="734" y="722"/>
                  </a:lnTo>
                  <a:lnTo>
                    <a:pt x="737" y="722"/>
                  </a:lnTo>
                  <a:lnTo>
                    <a:pt x="737" y="720"/>
                  </a:lnTo>
                  <a:lnTo>
                    <a:pt x="749" y="722"/>
                  </a:lnTo>
                  <a:lnTo>
                    <a:pt x="753" y="722"/>
                  </a:lnTo>
                  <a:lnTo>
                    <a:pt x="753" y="725"/>
                  </a:lnTo>
                  <a:lnTo>
                    <a:pt x="756" y="722"/>
                  </a:lnTo>
                  <a:lnTo>
                    <a:pt x="756" y="720"/>
                  </a:lnTo>
                  <a:lnTo>
                    <a:pt x="753" y="713"/>
                  </a:lnTo>
                  <a:lnTo>
                    <a:pt x="758" y="706"/>
                  </a:lnTo>
                  <a:lnTo>
                    <a:pt x="758" y="706"/>
                  </a:lnTo>
                  <a:lnTo>
                    <a:pt x="760" y="704"/>
                  </a:lnTo>
                  <a:lnTo>
                    <a:pt x="760" y="699"/>
                  </a:lnTo>
                  <a:lnTo>
                    <a:pt x="760" y="692"/>
                  </a:lnTo>
                  <a:lnTo>
                    <a:pt x="765" y="687"/>
                  </a:lnTo>
                  <a:lnTo>
                    <a:pt x="765" y="682"/>
                  </a:lnTo>
                  <a:lnTo>
                    <a:pt x="767" y="682"/>
                  </a:lnTo>
                  <a:lnTo>
                    <a:pt x="772" y="682"/>
                  </a:lnTo>
                  <a:lnTo>
                    <a:pt x="777" y="685"/>
                  </a:lnTo>
                  <a:lnTo>
                    <a:pt x="777" y="685"/>
                  </a:lnTo>
                  <a:lnTo>
                    <a:pt x="782" y="682"/>
                  </a:lnTo>
                  <a:lnTo>
                    <a:pt x="782" y="687"/>
                  </a:lnTo>
                  <a:lnTo>
                    <a:pt x="789" y="692"/>
                  </a:lnTo>
                  <a:lnTo>
                    <a:pt x="793" y="687"/>
                  </a:lnTo>
                  <a:lnTo>
                    <a:pt x="798" y="692"/>
                  </a:lnTo>
                  <a:lnTo>
                    <a:pt x="800" y="692"/>
                  </a:lnTo>
                  <a:lnTo>
                    <a:pt x="800" y="692"/>
                  </a:lnTo>
                  <a:lnTo>
                    <a:pt x="810" y="692"/>
                  </a:lnTo>
                  <a:lnTo>
                    <a:pt x="810" y="692"/>
                  </a:lnTo>
                  <a:lnTo>
                    <a:pt x="812" y="692"/>
                  </a:lnTo>
                  <a:lnTo>
                    <a:pt x="810" y="687"/>
                  </a:lnTo>
                  <a:lnTo>
                    <a:pt x="812" y="682"/>
                  </a:lnTo>
                  <a:lnTo>
                    <a:pt x="815" y="682"/>
                  </a:lnTo>
                  <a:lnTo>
                    <a:pt x="824" y="687"/>
                  </a:lnTo>
                  <a:lnTo>
                    <a:pt x="834" y="701"/>
                  </a:lnTo>
                  <a:lnTo>
                    <a:pt x="841" y="694"/>
                  </a:lnTo>
                  <a:lnTo>
                    <a:pt x="848" y="696"/>
                  </a:lnTo>
                  <a:lnTo>
                    <a:pt x="848" y="694"/>
                  </a:lnTo>
                  <a:lnTo>
                    <a:pt x="843" y="692"/>
                  </a:lnTo>
                  <a:lnTo>
                    <a:pt x="845" y="692"/>
                  </a:lnTo>
                  <a:lnTo>
                    <a:pt x="852" y="696"/>
                  </a:lnTo>
                  <a:lnTo>
                    <a:pt x="857" y="699"/>
                  </a:lnTo>
                  <a:lnTo>
                    <a:pt x="857" y="696"/>
                  </a:lnTo>
                  <a:lnTo>
                    <a:pt x="862" y="699"/>
                  </a:lnTo>
                  <a:lnTo>
                    <a:pt x="867" y="696"/>
                  </a:lnTo>
                  <a:lnTo>
                    <a:pt x="864" y="699"/>
                  </a:lnTo>
                  <a:lnTo>
                    <a:pt x="878" y="704"/>
                  </a:lnTo>
                  <a:lnTo>
                    <a:pt x="881" y="711"/>
                  </a:lnTo>
                  <a:lnTo>
                    <a:pt x="883" y="711"/>
                  </a:lnTo>
                  <a:lnTo>
                    <a:pt x="886" y="711"/>
                  </a:lnTo>
                  <a:lnTo>
                    <a:pt x="902" y="722"/>
                  </a:lnTo>
                  <a:lnTo>
                    <a:pt x="904" y="725"/>
                  </a:lnTo>
                  <a:lnTo>
                    <a:pt x="916" y="732"/>
                  </a:lnTo>
                  <a:lnTo>
                    <a:pt x="923" y="737"/>
                  </a:lnTo>
                  <a:lnTo>
                    <a:pt x="937" y="737"/>
                  </a:lnTo>
                  <a:lnTo>
                    <a:pt x="935" y="730"/>
                  </a:lnTo>
                  <a:lnTo>
                    <a:pt x="937" y="727"/>
                  </a:lnTo>
                  <a:lnTo>
                    <a:pt x="940" y="725"/>
                  </a:lnTo>
                  <a:lnTo>
                    <a:pt x="937" y="720"/>
                  </a:lnTo>
                  <a:lnTo>
                    <a:pt x="942" y="715"/>
                  </a:lnTo>
                  <a:lnTo>
                    <a:pt x="942" y="708"/>
                  </a:lnTo>
                  <a:lnTo>
                    <a:pt x="945" y="708"/>
                  </a:lnTo>
                  <a:lnTo>
                    <a:pt x="947" y="706"/>
                  </a:lnTo>
                  <a:lnTo>
                    <a:pt x="947" y="701"/>
                  </a:lnTo>
                  <a:lnTo>
                    <a:pt x="947" y="704"/>
                  </a:lnTo>
                  <a:lnTo>
                    <a:pt x="947" y="706"/>
                  </a:lnTo>
                  <a:lnTo>
                    <a:pt x="952" y="711"/>
                  </a:lnTo>
                  <a:lnTo>
                    <a:pt x="952" y="708"/>
                  </a:lnTo>
                  <a:lnTo>
                    <a:pt x="947" y="701"/>
                  </a:lnTo>
                  <a:lnTo>
                    <a:pt x="942" y="692"/>
                  </a:lnTo>
                  <a:lnTo>
                    <a:pt x="942" y="685"/>
                  </a:lnTo>
                  <a:lnTo>
                    <a:pt x="942" y="682"/>
                  </a:lnTo>
                  <a:lnTo>
                    <a:pt x="942" y="670"/>
                  </a:lnTo>
                  <a:lnTo>
                    <a:pt x="947" y="670"/>
                  </a:lnTo>
                  <a:lnTo>
                    <a:pt x="947" y="666"/>
                  </a:lnTo>
                  <a:lnTo>
                    <a:pt x="952" y="661"/>
                  </a:lnTo>
                  <a:lnTo>
                    <a:pt x="959" y="663"/>
                  </a:lnTo>
                  <a:lnTo>
                    <a:pt x="961" y="661"/>
                  </a:lnTo>
                  <a:lnTo>
                    <a:pt x="961" y="659"/>
                  </a:lnTo>
                  <a:lnTo>
                    <a:pt x="961" y="654"/>
                  </a:lnTo>
                  <a:lnTo>
                    <a:pt x="966" y="654"/>
                  </a:lnTo>
                  <a:lnTo>
                    <a:pt x="971" y="654"/>
                  </a:lnTo>
                  <a:lnTo>
                    <a:pt x="975" y="647"/>
                  </a:lnTo>
                  <a:lnTo>
                    <a:pt x="975" y="640"/>
                  </a:lnTo>
                  <a:lnTo>
                    <a:pt x="980" y="623"/>
                  </a:lnTo>
                  <a:lnTo>
                    <a:pt x="980" y="618"/>
                  </a:lnTo>
                  <a:lnTo>
                    <a:pt x="975" y="621"/>
                  </a:lnTo>
                  <a:lnTo>
                    <a:pt x="975" y="616"/>
                  </a:lnTo>
                  <a:lnTo>
                    <a:pt x="975" y="616"/>
                  </a:lnTo>
                  <a:lnTo>
                    <a:pt x="980" y="607"/>
                  </a:lnTo>
                  <a:lnTo>
                    <a:pt x="980" y="602"/>
                  </a:lnTo>
                  <a:lnTo>
                    <a:pt x="975" y="597"/>
                  </a:lnTo>
                  <a:lnTo>
                    <a:pt x="971" y="590"/>
                  </a:lnTo>
                  <a:lnTo>
                    <a:pt x="966" y="590"/>
                  </a:lnTo>
                  <a:lnTo>
                    <a:pt x="961" y="593"/>
                  </a:lnTo>
                  <a:lnTo>
                    <a:pt x="959" y="590"/>
                  </a:lnTo>
                  <a:lnTo>
                    <a:pt x="959" y="585"/>
                  </a:lnTo>
                  <a:lnTo>
                    <a:pt x="954" y="585"/>
                  </a:lnTo>
                  <a:lnTo>
                    <a:pt x="952" y="590"/>
                  </a:lnTo>
                  <a:lnTo>
                    <a:pt x="947" y="590"/>
                  </a:lnTo>
                  <a:lnTo>
                    <a:pt x="945" y="590"/>
                  </a:lnTo>
                  <a:lnTo>
                    <a:pt x="942" y="585"/>
                  </a:lnTo>
                  <a:lnTo>
                    <a:pt x="947" y="583"/>
                  </a:lnTo>
                  <a:lnTo>
                    <a:pt x="952" y="576"/>
                  </a:lnTo>
                  <a:lnTo>
                    <a:pt x="956" y="576"/>
                  </a:lnTo>
                  <a:lnTo>
                    <a:pt x="961" y="569"/>
                  </a:lnTo>
                  <a:lnTo>
                    <a:pt x="956" y="564"/>
                  </a:lnTo>
                  <a:lnTo>
                    <a:pt x="947" y="555"/>
                  </a:lnTo>
                  <a:lnTo>
                    <a:pt x="947" y="552"/>
                  </a:lnTo>
                  <a:lnTo>
                    <a:pt x="952" y="550"/>
                  </a:lnTo>
                  <a:lnTo>
                    <a:pt x="952" y="550"/>
                  </a:lnTo>
                  <a:lnTo>
                    <a:pt x="952" y="545"/>
                  </a:lnTo>
                  <a:lnTo>
                    <a:pt x="956" y="545"/>
                  </a:lnTo>
                  <a:lnTo>
                    <a:pt x="952" y="538"/>
                  </a:lnTo>
                  <a:lnTo>
                    <a:pt x="947" y="536"/>
                  </a:lnTo>
                  <a:lnTo>
                    <a:pt x="942" y="531"/>
                  </a:lnTo>
                  <a:lnTo>
                    <a:pt x="933" y="515"/>
                  </a:lnTo>
                  <a:lnTo>
                    <a:pt x="928" y="500"/>
                  </a:lnTo>
                  <a:lnTo>
                    <a:pt x="930" y="493"/>
                  </a:lnTo>
                  <a:lnTo>
                    <a:pt x="928" y="489"/>
                  </a:lnTo>
                  <a:lnTo>
                    <a:pt x="933" y="484"/>
                  </a:lnTo>
                  <a:lnTo>
                    <a:pt x="928" y="482"/>
                  </a:lnTo>
                  <a:lnTo>
                    <a:pt x="926" y="479"/>
                  </a:lnTo>
                  <a:lnTo>
                    <a:pt x="923" y="474"/>
                  </a:lnTo>
                  <a:lnTo>
                    <a:pt x="923" y="474"/>
                  </a:lnTo>
                  <a:lnTo>
                    <a:pt x="919" y="472"/>
                  </a:lnTo>
                  <a:lnTo>
                    <a:pt x="916" y="465"/>
                  </a:lnTo>
                  <a:lnTo>
                    <a:pt x="921" y="458"/>
                  </a:lnTo>
                  <a:lnTo>
                    <a:pt x="919" y="456"/>
                  </a:lnTo>
                  <a:lnTo>
                    <a:pt x="919" y="448"/>
                  </a:lnTo>
                  <a:lnTo>
                    <a:pt x="921" y="437"/>
                  </a:lnTo>
                  <a:lnTo>
                    <a:pt x="923" y="432"/>
                  </a:lnTo>
                  <a:lnTo>
                    <a:pt x="930" y="430"/>
                  </a:lnTo>
                  <a:lnTo>
                    <a:pt x="933" y="430"/>
                  </a:lnTo>
                  <a:lnTo>
                    <a:pt x="942" y="425"/>
                  </a:lnTo>
                  <a:lnTo>
                    <a:pt x="942" y="422"/>
                  </a:lnTo>
                  <a:lnTo>
                    <a:pt x="945" y="422"/>
                  </a:lnTo>
                  <a:lnTo>
                    <a:pt x="937" y="418"/>
                  </a:lnTo>
                  <a:lnTo>
                    <a:pt x="937" y="411"/>
                  </a:lnTo>
                  <a:lnTo>
                    <a:pt x="933" y="399"/>
                  </a:lnTo>
                  <a:lnTo>
                    <a:pt x="937" y="392"/>
                  </a:lnTo>
                  <a:lnTo>
                    <a:pt x="937" y="389"/>
                  </a:lnTo>
                  <a:lnTo>
                    <a:pt x="937" y="382"/>
                  </a:lnTo>
                  <a:lnTo>
                    <a:pt x="940" y="378"/>
                  </a:lnTo>
                  <a:lnTo>
                    <a:pt x="937" y="373"/>
                  </a:lnTo>
                  <a:lnTo>
                    <a:pt x="942" y="368"/>
                  </a:lnTo>
                  <a:lnTo>
                    <a:pt x="933" y="363"/>
                  </a:lnTo>
                  <a:lnTo>
                    <a:pt x="937" y="356"/>
                  </a:lnTo>
                  <a:lnTo>
                    <a:pt x="933" y="352"/>
                  </a:lnTo>
                  <a:lnTo>
                    <a:pt x="933" y="340"/>
                  </a:lnTo>
                  <a:lnTo>
                    <a:pt x="928" y="335"/>
                  </a:lnTo>
                  <a:lnTo>
                    <a:pt x="928" y="330"/>
                  </a:lnTo>
                  <a:lnTo>
                    <a:pt x="928" y="321"/>
                  </a:lnTo>
                  <a:lnTo>
                    <a:pt x="933" y="314"/>
                  </a:lnTo>
                  <a:lnTo>
                    <a:pt x="928" y="307"/>
                  </a:lnTo>
                  <a:lnTo>
                    <a:pt x="928" y="302"/>
                  </a:lnTo>
                  <a:lnTo>
                    <a:pt x="926" y="297"/>
                  </a:lnTo>
                  <a:lnTo>
                    <a:pt x="921" y="293"/>
                  </a:lnTo>
                  <a:lnTo>
                    <a:pt x="919" y="274"/>
                  </a:lnTo>
                  <a:lnTo>
                    <a:pt x="926" y="274"/>
                  </a:lnTo>
                  <a:lnTo>
                    <a:pt x="937" y="276"/>
                  </a:lnTo>
                  <a:lnTo>
                    <a:pt x="942" y="283"/>
                  </a:lnTo>
                  <a:lnTo>
                    <a:pt x="947" y="283"/>
                  </a:lnTo>
                  <a:lnTo>
                    <a:pt x="947" y="281"/>
                  </a:lnTo>
                  <a:lnTo>
                    <a:pt x="952" y="274"/>
                  </a:lnTo>
                  <a:lnTo>
                    <a:pt x="956" y="271"/>
                  </a:lnTo>
                  <a:lnTo>
                    <a:pt x="959" y="269"/>
                  </a:lnTo>
                  <a:lnTo>
                    <a:pt x="959" y="262"/>
                  </a:lnTo>
                  <a:lnTo>
                    <a:pt x="961" y="259"/>
                  </a:lnTo>
                  <a:lnTo>
                    <a:pt x="966" y="259"/>
                  </a:lnTo>
                  <a:lnTo>
                    <a:pt x="968" y="255"/>
                  </a:lnTo>
                  <a:lnTo>
                    <a:pt x="978" y="250"/>
                  </a:lnTo>
                  <a:lnTo>
                    <a:pt x="980" y="248"/>
                  </a:lnTo>
                  <a:lnTo>
                    <a:pt x="987" y="248"/>
                  </a:lnTo>
                  <a:lnTo>
                    <a:pt x="989" y="245"/>
                  </a:lnTo>
                  <a:lnTo>
                    <a:pt x="989" y="241"/>
                  </a:lnTo>
                  <a:lnTo>
                    <a:pt x="989" y="236"/>
                  </a:lnTo>
                  <a:lnTo>
                    <a:pt x="997" y="234"/>
                  </a:lnTo>
                  <a:lnTo>
                    <a:pt x="989" y="222"/>
                  </a:lnTo>
                  <a:lnTo>
                    <a:pt x="994" y="217"/>
                  </a:lnTo>
                  <a:lnTo>
                    <a:pt x="985" y="205"/>
                  </a:lnTo>
                  <a:lnTo>
                    <a:pt x="989" y="200"/>
                  </a:lnTo>
                  <a:lnTo>
                    <a:pt x="997" y="193"/>
                  </a:lnTo>
                  <a:lnTo>
                    <a:pt x="1004" y="189"/>
                  </a:lnTo>
                  <a:lnTo>
                    <a:pt x="1001" y="184"/>
                  </a:lnTo>
                  <a:lnTo>
                    <a:pt x="1001" y="177"/>
                  </a:lnTo>
                  <a:lnTo>
                    <a:pt x="997" y="163"/>
                  </a:lnTo>
                  <a:lnTo>
                    <a:pt x="994" y="160"/>
                  </a:lnTo>
                  <a:lnTo>
                    <a:pt x="997" y="158"/>
                  </a:lnTo>
                  <a:lnTo>
                    <a:pt x="1004" y="158"/>
                  </a:lnTo>
                  <a:lnTo>
                    <a:pt x="1011" y="153"/>
                  </a:lnTo>
                  <a:lnTo>
                    <a:pt x="1011" y="139"/>
                  </a:lnTo>
                  <a:lnTo>
                    <a:pt x="1013" y="139"/>
                  </a:lnTo>
                  <a:lnTo>
                    <a:pt x="1013" y="144"/>
                  </a:lnTo>
                  <a:lnTo>
                    <a:pt x="1015" y="144"/>
                  </a:lnTo>
                  <a:lnTo>
                    <a:pt x="1018" y="137"/>
                  </a:lnTo>
                  <a:lnTo>
                    <a:pt x="1018" y="132"/>
                  </a:lnTo>
                  <a:lnTo>
                    <a:pt x="1023" y="123"/>
                  </a:lnTo>
                  <a:lnTo>
                    <a:pt x="1025" y="118"/>
                  </a:lnTo>
                  <a:lnTo>
                    <a:pt x="1027" y="111"/>
                  </a:lnTo>
                  <a:lnTo>
                    <a:pt x="1032" y="104"/>
                  </a:lnTo>
                  <a:lnTo>
                    <a:pt x="1032" y="97"/>
                  </a:lnTo>
                  <a:lnTo>
                    <a:pt x="1041" y="92"/>
                  </a:lnTo>
                  <a:lnTo>
                    <a:pt x="1044" y="87"/>
                  </a:lnTo>
                  <a:lnTo>
                    <a:pt x="1044" y="80"/>
                  </a:lnTo>
                  <a:lnTo>
                    <a:pt x="1046" y="75"/>
                  </a:lnTo>
                  <a:lnTo>
                    <a:pt x="1044" y="71"/>
                  </a:lnTo>
                  <a:lnTo>
                    <a:pt x="1044" y="71"/>
                  </a:lnTo>
                  <a:close/>
                </a:path>
              </a:pathLst>
            </a:custGeom>
            <a:solidFill>
              <a:srgbClr val="433356"/>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83" name="Freeform 11"/>
            <p:cNvSpPr>
              <a:spLocks/>
            </p:cNvSpPr>
            <p:nvPr/>
          </p:nvSpPr>
          <p:spPr bwMode="auto">
            <a:xfrm>
              <a:off x="11396723" y="5514024"/>
              <a:ext cx="745202" cy="711036"/>
            </a:xfrm>
            <a:custGeom>
              <a:avLst/>
              <a:gdLst>
                <a:gd name="T0" fmla="*/ 1134 w 1156"/>
                <a:gd name="T1" fmla="*/ 886 h 1103"/>
                <a:gd name="T2" fmla="*/ 1120 w 1156"/>
                <a:gd name="T3" fmla="*/ 801 h 1103"/>
                <a:gd name="T4" fmla="*/ 1061 w 1156"/>
                <a:gd name="T5" fmla="*/ 777 h 1103"/>
                <a:gd name="T6" fmla="*/ 1014 w 1156"/>
                <a:gd name="T7" fmla="*/ 752 h 1103"/>
                <a:gd name="T8" fmla="*/ 997 w 1156"/>
                <a:gd name="T9" fmla="*/ 683 h 1103"/>
                <a:gd name="T10" fmla="*/ 976 w 1156"/>
                <a:gd name="T11" fmla="*/ 619 h 1103"/>
                <a:gd name="T12" fmla="*/ 988 w 1156"/>
                <a:gd name="T13" fmla="*/ 572 h 1103"/>
                <a:gd name="T14" fmla="*/ 990 w 1156"/>
                <a:gd name="T15" fmla="*/ 525 h 1103"/>
                <a:gd name="T16" fmla="*/ 950 w 1156"/>
                <a:gd name="T17" fmla="*/ 532 h 1103"/>
                <a:gd name="T18" fmla="*/ 896 w 1156"/>
                <a:gd name="T19" fmla="*/ 499 h 1103"/>
                <a:gd name="T20" fmla="*/ 827 w 1156"/>
                <a:gd name="T21" fmla="*/ 487 h 1103"/>
                <a:gd name="T22" fmla="*/ 794 w 1156"/>
                <a:gd name="T23" fmla="*/ 487 h 1103"/>
                <a:gd name="T24" fmla="*/ 730 w 1156"/>
                <a:gd name="T25" fmla="*/ 402 h 1103"/>
                <a:gd name="T26" fmla="*/ 681 w 1156"/>
                <a:gd name="T27" fmla="*/ 402 h 1103"/>
                <a:gd name="T28" fmla="*/ 652 w 1156"/>
                <a:gd name="T29" fmla="*/ 333 h 1103"/>
                <a:gd name="T30" fmla="*/ 617 w 1156"/>
                <a:gd name="T31" fmla="*/ 357 h 1103"/>
                <a:gd name="T32" fmla="*/ 631 w 1156"/>
                <a:gd name="T33" fmla="*/ 383 h 1103"/>
                <a:gd name="T34" fmla="*/ 544 w 1156"/>
                <a:gd name="T35" fmla="*/ 409 h 1103"/>
                <a:gd name="T36" fmla="*/ 485 w 1156"/>
                <a:gd name="T37" fmla="*/ 388 h 1103"/>
                <a:gd name="T38" fmla="*/ 447 w 1156"/>
                <a:gd name="T39" fmla="*/ 343 h 1103"/>
                <a:gd name="T40" fmla="*/ 442 w 1156"/>
                <a:gd name="T41" fmla="*/ 300 h 1103"/>
                <a:gd name="T42" fmla="*/ 404 w 1156"/>
                <a:gd name="T43" fmla="*/ 237 h 1103"/>
                <a:gd name="T44" fmla="*/ 348 w 1156"/>
                <a:gd name="T45" fmla="*/ 168 h 1103"/>
                <a:gd name="T46" fmla="*/ 421 w 1156"/>
                <a:gd name="T47" fmla="*/ 154 h 1103"/>
                <a:gd name="T48" fmla="*/ 447 w 1156"/>
                <a:gd name="T49" fmla="*/ 93 h 1103"/>
                <a:gd name="T50" fmla="*/ 440 w 1156"/>
                <a:gd name="T51" fmla="*/ 10 h 1103"/>
                <a:gd name="T52" fmla="*/ 355 w 1156"/>
                <a:gd name="T53" fmla="*/ 59 h 1103"/>
                <a:gd name="T54" fmla="*/ 305 w 1156"/>
                <a:gd name="T55" fmla="*/ 48 h 1103"/>
                <a:gd name="T56" fmla="*/ 241 w 1156"/>
                <a:gd name="T57" fmla="*/ 67 h 1103"/>
                <a:gd name="T58" fmla="*/ 197 w 1156"/>
                <a:gd name="T59" fmla="*/ 97 h 1103"/>
                <a:gd name="T60" fmla="*/ 121 w 1156"/>
                <a:gd name="T61" fmla="*/ 154 h 1103"/>
                <a:gd name="T62" fmla="*/ 81 w 1156"/>
                <a:gd name="T63" fmla="*/ 265 h 1103"/>
                <a:gd name="T64" fmla="*/ 19 w 1156"/>
                <a:gd name="T65" fmla="*/ 355 h 1103"/>
                <a:gd name="T66" fmla="*/ 24 w 1156"/>
                <a:gd name="T67" fmla="*/ 416 h 1103"/>
                <a:gd name="T68" fmla="*/ 8 w 1156"/>
                <a:gd name="T69" fmla="*/ 456 h 1103"/>
                <a:gd name="T70" fmla="*/ 22 w 1156"/>
                <a:gd name="T71" fmla="*/ 506 h 1103"/>
                <a:gd name="T72" fmla="*/ 41 w 1156"/>
                <a:gd name="T73" fmla="*/ 532 h 1103"/>
                <a:gd name="T74" fmla="*/ 64 w 1156"/>
                <a:gd name="T75" fmla="*/ 537 h 1103"/>
                <a:gd name="T76" fmla="*/ 97 w 1156"/>
                <a:gd name="T77" fmla="*/ 558 h 1103"/>
                <a:gd name="T78" fmla="*/ 159 w 1156"/>
                <a:gd name="T79" fmla="*/ 586 h 1103"/>
                <a:gd name="T80" fmla="*/ 182 w 1156"/>
                <a:gd name="T81" fmla="*/ 626 h 1103"/>
                <a:gd name="T82" fmla="*/ 256 w 1156"/>
                <a:gd name="T83" fmla="*/ 629 h 1103"/>
                <a:gd name="T84" fmla="*/ 331 w 1156"/>
                <a:gd name="T85" fmla="*/ 652 h 1103"/>
                <a:gd name="T86" fmla="*/ 364 w 1156"/>
                <a:gd name="T87" fmla="*/ 676 h 1103"/>
                <a:gd name="T88" fmla="*/ 378 w 1156"/>
                <a:gd name="T89" fmla="*/ 749 h 1103"/>
                <a:gd name="T90" fmla="*/ 411 w 1156"/>
                <a:gd name="T91" fmla="*/ 792 h 1103"/>
                <a:gd name="T92" fmla="*/ 456 w 1156"/>
                <a:gd name="T93" fmla="*/ 839 h 1103"/>
                <a:gd name="T94" fmla="*/ 456 w 1156"/>
                <a:gd name="T95" fmla="*/ 865 h 1103"/>
                <a:gd name="T96" fmla="*/ 489 w 1156"/>
                <a:gd name="T97" fmla="*/ 872 h 1103"/>
                <a:gd name="T98" fmla="*/ 527 w 1156"/>
                <a:gd name="T99" fmla="*/ 907 h 1103"/>
                <a:gd name="T100" fmla="*/ 598 w 1156"/>
                <a:gd name="T101" fmla="*/ 940 h 1103"/>
                <a:gd name="T102" fmla="*/ 686 w 1156"/>
                <a:gd name="T103" fmla="*/ 976 h 1103"/>
                <a:gd name="T104" fmla="*/ 768 w 1156"/>
                <a:gd name="T105" fmla="*/ 1018 h 1103"/>
                <a:gd name="T106" fmla="*/ 808 w 1156"/>
                <a:gd name="T107" fmla="*/ 1089 h 1103"/>
                <a:gd name="T108" fmla="*/ 882 w 1156"/>
                <a:gd name="T109" fmla="*/ 1070 h 1103"/>
                <a:gd name="T110" fmla="*/ 926 w 1156"/>
                <a:gd name="T111" fmla="*/ 1018 h 1103"/>
                <a:gd name="T112" fmla="*/ 969 w 1156"/>
                <a:gd name="T113" fmla="*/ 981 h 1103"/>
                <a:gd name="T114" fmla="*/ 1028 w 1156"/>
                <a:gd name="T115" fmla="*/ 990 h 1103"/>
                <a:gd name="T116" fmla="*/ 1108 w 1156"/>
                <a:gd name="T117" fmla="*/ 995 h 1103"/>
                <a:gd name="T118" fmla="*/ 1151 w 1156"/>
                <a:gd name="T119" fmla="*/ 964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6" h="1103">
                  <a:moveTo>
                    <a:pt x="1149" y="945"/>
                  </a:moveTo>
                  <a:lnTo>
                    <a:pt x="1146" y="938"/>
                  </a:lnTo>
                  <a:lnTo>
                    <a:pt x="1141" y="938"/>
                  </a:lnTo>
                  <a:lnTo>
                    <a:pt x="1141" y="936"/>
                  </a:lnTo>
                  <a:lnTo>
                    <a:pt x="1141" y="929"/>
                  </a:lnTo>
                  <a:lnTo>
                    <a:pt x="1137" y="924"/>
                  </a:lnTo>
                  <a:lnTo>
                    <a:pt x="1139" y="919"/>
                  </a:lnTo>
                  <a:lnTo>
                    <a:pt x="1137" y="910"/>
                  </a:lnTo>
                  <a:lnTo>
                    <a:pt x="1141" y="910"/>
                  </a:lnTo>
                  <a:lnTo>
                    <a:pt x="1144" y="898"/>
                  </a:lnTo>
                  <a:lnTo>
                    <a:pt x="1137" y="898"/>
                  </a:lnTo>
                  <a:lnTo>
                    <a:pt x="1137" y="896"/>
                  </a:lnTo>
                  <a:lnTo>
                    <a:pt x="1134" y="886"/>
                  </a:lnTo>
                  <a:lnTo>
                    <a:pt x="1137" y="877"/>
                  </a:lnTo>
                  <a:lnTo>
                    <a:pt x="1132" y="872"/>
                  </a:lnTo>
                  <a:lnTo>
                    <a:pt x="1134" y="867"/>
                  </a:lnTo>
                  <a:lnTo>
                    <a:pt x="1132" y="855"/>
                  </a:lnTo>
                  <a:lnTo>
                    <a:pt x="1130" y="853"/>
                  </a:lnTo>
                  <a:lnTo>
                    <a:pt x="1130" y="848"/>
                  </a:lnTo>
                  <a:lnTo>
                    <a:pt x="1127" y="834"/>
                  </a:lnTo>
                  <a:lnTo>
                    <a:pt x="1127" y="829"/>
                  </a:lnTo>
                  <a:lnTo>
                    <a:pt x="1127" y="818"/>
                  </a:lnTo>
                  <a:lnTo>
                    <a:pt x="1130" y="811"/>
                  </a:lnTo>
                  <a:lnTo>
                    <a:pt x="1127" y="803"/>
                  </a:lnTo>
                  <a:lnTo>
                    <a:pt x="1127" y="801"/>
                  </a:lnTo>
                  <a:lnTo>
                    <a:pt x="1120" y="801"/>
                  </a:lnTo>
                  <a:lnTo>
                    <a:pt x="1111" y="794"/>
                  </a:lnTo>
                  <a:lnTo>
                    <a:pt x="1101" y="796"/>
                  </a:lnTo>
                  <a:lnTo>
                    <a:pt x="1099" y="794"/>
                  </a:lnTo>
                  <a:lnTo>
                    <a:pt x="1089" y="801"/>
                  </a:lnTo>
                  <a:lnTo>
                    <a:pt x="1082" y="801"/>
                  </a:lnTo>
                  <a:lnTo>
                    <a:pt x="1080" y="794"/>
                  </a:lnTo>
                  <a:lnTo>
                    <a:pt x="1075" y="792"/>
                  </a:lnTo>
                  <a:lnTo>
                    <a:pt x="1071" y="792"/>
                  </a:lnTo>
                  <a:lnTo>
                    <a:pt x="1066" y="792"/>
                  </a:lnTo>
                  <a:lnTo>
                    <a:pt x="1068" y="787"/>
                  </a:lnTo>
                  <a:lnTo>
                    <a:pt x="1066" y="782"/>
                  </a:lnTo>
                  <a:lnTo>
                    <a:pt x="1066" y="777"/>
                  </a:lnTo>
                  <a:lnTo>
                    <a:pt x="1061" y="777"/>
                  </a:lnTo>
                  <a:lnTo>
                    <a:pt x="1063" y="773"/>
                  </a:lnTo>
                  <a:lnTo>
                    <a:pt x="1063" y="768"/>
                  </a:lnTo>
                  <a:lnTo>
                    <a:pt x="1052" y="763"/>
                  </a:lnTo>
                  <a:lnTo>
                    <a:pt x="1042" y="766"/>
                  </a:lnTo>
                  <a:lnTo>
                    <a:pt x="1040" y="763"/>
                  </a:lnTo>
                  <a:lnTo>
                    <a:pt x="1035" y="768"/>
                  </a:lnTo>
                  <a:lnTo>
                    <a:pt x="1035" y="759"/>
                  </a:lnTo>
                  <a:lnTo>
                    <a:pt x="1033" y="759"/>
                  </a:lnTo>
                  <a:lnTo>
                    <a:pt x="1028" y="759"/>
                  </a:lnTo>
                  <a:lnTo>
                    <a:pt x="1026" y="759"/>
                  </a:lnTo>
                  <a:lnTo>
                    <a:pt x="1026" y="756"/>
                  </a:lnTo>
                  <a:lnTo>
                    <a:pt x="1019" y="754"/>
                  </a:lnTo>
                  <a:lnTo>
                    <a:pt x="1014" y="752"/>
                  </a:lnTo>
                  <a:lnTo>
                    <a:pt x="1014" y="749"/>
                  </a:lnTo>
                  <a:lnTo>
                    <a:pt x="1012" y="747"/>
                  </a:lnTo>
                  <a:lnTo>
                    <a:pt x="1009" y="742"/>
                  </a:lnTo>
                  <a:lnTo>
                    <a:pt x="1007" y="742"/>
                  </a:lnTo>
                  <a:lnTo>
                    <a:pt x="1009" y="737"/>
                  </a:lnTo>
                  <a:lnTo>
                    <a:pt x="1007" y="733"/>
                  </a:lnTo>
                  <a:lnTo>
                    <a:pt x="1012" y="714"/>
                  </a:lnTo>
                  <a:lnTo>
                    <a:pt x="1009" y="709"/>
                  </a:lnTo>
                  <a:lnTo>
                    <a:pt x="1004" y="709"/>
                  </a:lnTo>
                  <a:lnTo>
                    <a:pt x="1002" y="704"/>
                  </a:lnTo>
                  <a:lnTo>
                    <a:pt x="1002" y="700"/>
                  </a:lnTo>
                  <a:lnTo>
                    <a:pt x="1002" y="685"/>
                  </a:lnTo>
                  <a:lnTo>
                    <a:pt x="997" y="683"/>
                  </a:lnTo>
                  <a:lnTo>
                    <a:pt x="997" y="676"/>
                  </a:lnTo>
                  <a:lnTo>
                    <a:pt x="993" y="671"/>
                  </a:lnTo>
                  <a:lnTo>
                    <a:pt x="995" y="664"/>
                  </a:lnTo>
                  <a:lnTo>
                    <a:pt x="993" y="659"/>
                  </a:lnTo>
                  <a:lnTo>
                    <a:pt x="993" y="657"/>
                  </a:lnTo>
                  <a:lnTo>
                    <a:pt x="993" y="652"/>
                  </a:lnTo>
                  <a:lnTo>
                    <a:pt x="986" y="645"/>
                  </a:lnTo>
                  <a:lnTo>
                    <a:pt x="983" y="636"/>
                  </a:lnTo>
                  <a:lnTo>
                    <a:pt x="986" y="633"/>
                  </a:lnTo>
                  <a:lnTo>
                    <a:pt x="983" y="629"/>
                  </a:lnTo>
                  <a:lnTo>
                    <a:pt x="983" y="624"/>
                  </a:lnTo>
                  <a:lnTo>
                    <a:pt x="978" y="622"/>
                  </a:lnTo>
                  <a:lnTo>
                    <a:pt x="976" y="619"/>
                  </a:lnTo>
                  <a:lnTo>
                    <a:pt x="978" y="612"/>
                  </a:lnTo>
                  <a:lnTo>
                    <a:pt x="988" y="605"/>
                  </a:lnTo>
                  <a:lnTo>
                    <a:pt x="993" y="600"/>
                  </a:lnTo>
                  <a:lnTo>
                    <a:pt x="993" y="598"/>
                  </a:lnTo>
                  <a:lnTo>
                    <a:pt x="990" y="593"/>
                  </a:lnTo>
                  <a:lnTo>
                    <a:pt x="993" y="593"/>
                  </a:lnTo>
                  <a:lnTo>
                    <a:pt x="995" y="589"/>
                  </a:lnTo>
                  <a:lnTo>
                    <a:pt x="1004" y="589"/>
                  </a:lnTo>
                  <a:lnTo>
                    <a:pt x="1007" y="584"/>
                  </a:lnTo>
                  <a:lnTo>
                    <a:pt x="1002" y="579"/>
                  </a:lnTo>
                  <a:lnTo>
                    <a:pt x="995" y="577"/>
                  </a:lnTo>
                  <a:lnTo>
                    <a:pt x="988" y="577"/>
                  </a:lnTo>
                  <a:lnTo>
                    <a:pt x="988" y="572"/>
                  </a:lnTo>
                  <a:lnTo>
                    <a:pt x="983" y="567"/>
                  </a:lnTo>
                  <a:lnTo>
                    <a:pt x="983" y="565"/>
                  </a:lnTo>
                  <a:lnTo>
                    <a:pt x="978" y="560"/>
                  </a:lnTo>
                  <a:lnTo>
                    <a:pt x="978" y="558"/>
                  </a:lnTo>
                  <a:lnTo>
                    <a:pt x="983" y="553"/>
                  </a:lnTo>
                  <a:lnTo>
                    <a:pt x="986" y="551"/>
                  </a:lnTo>
                  <a:lnTo>
                    <a:pt x="983" y="546"/>
                  </a:lnTo>
                  <a:lnTo>
                    <a:pt x="988" y="541"/>
                  </a:lnTo>
                  <a:lnTo>
                    <a:pt x="993" y="532"/>
                  </a:lnTo>
                  <a:lnTo>
                    <a:pt x="988" y="529"/>
                  </a:lnTo>
                  <a:lnTo>
                    <a:pt x="988" y="525"/>
                  </a:lnTo>
                  <a:lnTo>
                    <a:pt x="988" y="525"/>
                  </a:lnTo>
                  <a:lnTo>
                    <a:pt x="990" y="525"/>
                  </a:lnTo>
                  <a:lnTo>
                    <a:pt x="988" y="513"/>
                  </a:lnTo>
                  <a:lnTo>
                    <a:pt x="986" y="513"/>
                  </a:lnTo>
                  <a:lnTo>
                    <a:pt x="978" y="515"/>
                  </a:lnTo>
                  <a:lnTo>
                    <a:pt x="969" y="506"/>
                  </a:lnTo>
                  <a:lnTo>
                    <a:pt x="964" y="506"/>
                  </a:lnTo>
                  <a:lnTo>
                    <a:pt x="967" y="511"/>
                  </a:lnTo>
                  <a:lnTo>
                    <a:pt x="964" y="522"/>
                  </a:lnTo>
                  <a:lnTo>
                    <a:pt x="969" y="525"/>
                  </a:lnTo>
                  <a:lnTo>
                    <a:pt x="962" y="532"/>
                  </a:lnTo>
                  <a:lnTo>
                    <a:pt x="957" y="534"/>
                  </a:lnTo>
                  <a:lnTo>
                    <a:pt x="955" y="534"/>
                  </a:lnTo>
                  <a:lnTo>
                    <a:pt x="950" y="534"/>
                  </a:lnTo>
                  <a:lnTo>
                    <a:pt x="950" y="532"/>
                  </a:lnTo>
                  <a:lnTo>
                    <a:pt x="945" y="534"/>
                  </a:lnTo>
                  <a:lnTo>
                    <a:pt x="945" y="534"/>
                  </a:lnTo>
                  <a:lnTo>
                    <a:pt x="943" y="529"/>
                  </a:lnTo>
                  <a:lnTo>
                    <a:pt x="938" y="532"/>
                  </a:lnTo>
                  <a:lnTo>
                    <a:pt x="931" y="525"/>
                  </a:lnTo>
                  <a:lnTo>
                    <a:pt x="929" y="529"/>
                  </a:lnTo>
                  <a:lnTo>
                    <a:pt x="926" y="525"/>
                  </a:lnTo>
                  <a:lnTo>
                    <a:pt x="924" y="520"/>
                  </a:lnTo>
                  <a:lnTo>
                    <a:pt x="922" y="518"/>
                  </a:lnTo>
                  <a:lnTo>
                    <a:pt x="915" y="513"/>
                  </a:lnTo>
                  <a:lnTo>
                    <a:pt x="912" y="506"/>
                  </a:lnTo>
                  <a:lnTo>
                    <a:pt x="900" y="504"/>
                  </a:lnTo>
                  <a:lnTo>
                    <a:pt x="896" y="499"/>
                  </a:lnTo>
                  <a:lnTo>
                    <a:pt x="893" y="496"/>
                  </a:lnTo>
                  <a:lnTo>
                    <a:pt x="893" y="487"/>
                  </a:lnTo>
                  <a:lnTo>
                    <a:pt x="872" y="487"/>
                  </a:lnTo>
                  <a:lnTo>
                    <a:pt x="870" y="487"/>
                  </a:lnTo>
                  <a:lnTo>
                    <a:pt x="860" y="487"/>
                  </a:lnTo>
                  <a:lnTo>
                    <a:pt x="849" y="485"/>
                  </a:lnTo>
                  <a:lnTo>
                    <a:pt x="846" y="480"/>
                  </a:lnTo>
                  <a:lnTo>
                    <a:pt x="827" y="468"/>
                  </a:lnTo>
                  <a:lnTo>
                    <a:pt x="825" y="478"/>
                  </a:lnTo>
                  <a:lnTo>
                    <a:pt x="827" y="480"/>
                  </a:lnTo>
                  <a:lnTo>
                    <a:pt x="834" y="482"/>
                  </a:lnTo>
                  <a:lnTo>
                    <a:pt x="837" y="485"/>
                  </a:lnTo>
                  <a:lnTo>
                    <a:pt x="827" y="487"/>
                  </a:lnTo>
                  <a:lnTo>
                    <a:pt x="830" y="489"/>
                  </a:lnTo>
                  <a:lnTo>
                    <a:pt x="832" y="492"/>
                  </a:lnTo>
                  <a:lnTo>
                    <a:pt x="827" y="494"/>
                  </a:lnTo>
                  <a:lnTo>
                    <a:pt x="823" y="492"/>
                  </a:lnTo>
                  <a:lnTo>
                    <a:pt x="823" y="487"/>
                  </a:lnTo>
                  <a:lnTo>
                    <a:pt x="820" y="487"/>
                  </a:lnTo>
                  <a:lnTo>
                    <a:pt x="820" y="496"/>
                  </a:lnTo>
                  <a:lnTo>
                    <a:pt x="813" y="506"/>
                  </a:lnTo>
                  <a:lnTo>
                    <a:pt x="808" y="504"/>
                  </a:lnTo>
                  <a:lnTo>
                    <a:pt x="808" y="501"/>
                  </a:lnTo>
                  <a:lnTo>
                    <a:pt x="801" y="494"/>
                  </a:lnTo>
                  <a:lnTo>
                    <a:pt x="799" y="487"/>
                  </a:lnTo>
                  <a:lnTo>
                    <a:pt x="794" y="487"/>
                  </a:lnTo>
                  <a:lnTo>
                    <a:pt x="787" y="473"/>
                  </a:lnTo>
                  <a:lnTo>
                    <a:pt x="789" y="461"/>
                  </a:lnTo>
                  <a:lnTo>
                    <a:pt x="789" y="449"/>
                  </a:lnTo>
                  <a:lnTo>
                    <a:pt x="787" y="447"/>
                  </a:lnTo>
                  <a:lnTo>
                    <a:pt x="761" y="437"/>
                  </a:lnTo>
                  <a:lnTo>
                    <a:pt x="752" y="440"/>
                  </a:lnTo>
                  <a:lnTo>
                    <a:pt x="749" y="440"/>
                  </a:lnTo>
                  <a:lnTo>
                    <a:pt x="747" y="435"/>
                  </a:lnTo>
                  <a:lnTo>
                    <a:pt x="747" y="430"/>
                  </a:lnTo>
                  <a:lnTo>
                    <a:pt x="747" y="421"/>
                  </a:lnTo>
                  <a:lnTo>
                    <a:pt x="742" y="404"/>
                  </a:lnTo>
                  <a:lnTo>
                    <a:pt x="733" y="407"/>
                  </a:lnTo>
                  <a:lnTo>
                    <a:pt x="730" y="402"/>
                  </a:lnTo>
                  <a:lnTo>
                    <a:pt x="728" y="402"/>
                  </a:lnTo>
                  <a:lnTo>
                    <a:pt x="726" y="402"/>
                  </a:lnTo>
                  <a:lnTo>
                    <a:pt x="719" y="402"/>
                  </a:lnTo>
                  <a:lnTo>
                    <a:pt x="719" y="402"/>
                  </a:lnTo>
                  <a:lnTo>
                    <a:pt x="716" y="402"/>
                  </a:lnTo>
                  <a:lnTo>
                    <a:pt x="716" y="404"/>
                  </a:lnTo>
                  <a:lnTo>
                    <a:pt x="716" y="411"/>
                  </a:lnTo>
                  <a:lnTo>
                    <a:pt x="714" y="416"/>
                  </a:lnTo>
                  <a:lnTo>
                    <a:pt x="704" y="421"/>
                  </a:lnTo>
                  <a:lnTo>
                    <a:pt x="700" y="409"/>
                  </a:lnTo>
                  <a:lnTo>
                    <a:pt x="695" y="404"/>
                  </a:lnTo>
                  <a:lnTo>
                    <a:pt x="693" y="402"/>
                  </a:lnTo>
                  <a:lnTo>
                    <a:pt x="681" y="402"/>
                  </a:lnTo>
                  <a:lnTo>
                    <a:pt x="674" y="397"/>
                  </a:lnTo>
                  <a:lnTo>
                    <a:pt x="669" y="388"/>
                  </a:lnTo>
                  <a:lnTo>
                    <a:pt x="667" y="378"/>
                  </a:lnTo>
                  <a:lnTo>
                    <a:pt x="669" y="378"/>
                  </a:lnTo>
                  <a:lnTo>
                    <a:pt x="674" y="371"/>
                  </a:lnTo>
                  <a:lnTo>
                    <a:pt x="667" y="364"/>
                  </a:lnTo>
                  <a:lnTo>
                    <a:pt x="667" y="359"/>
                  </a:lnTo>
                  <a:lnTo>
                    <a:pt x="662" y="359"/>
                  </a:lnTo>
                  <a:lnTo>
                    <a:pt x="667" y="345"/>
                  </a:lnTo>
                  <a:lnTo>
                    <a:pt x="664" y="343"/>
                  </a:lnTo>
                  <a:lnTo>
                    <a:pt x="660" y="343"/>
                  </a:lnTo>
                  <a:lnTo>
                    <a:pt x="652" y="338"/>
                  </a:lnTo>
                  <a:lnTo>
                    <a:pt x="652" y="333"/>
                  </a:lnTo>
                  <a:lnTo>
                    <a:pt x="650" y="333"/>
                  </a:lnTo>
                  <a:lnTo>
                    <a:pt x="648" y="326"/>
                  </a:lnTo>
                  <a:lnTo>
                    <a:pt x="641" y="326"/>
                  </a:lnTo>
                  <a:lnTo>
                    <a:pt x="638" y="322"/>
                  </a:lnTo>
                  <a:lnTo>
                    <a:pt x="634" y="319"/>
                  </a:lnTo>
                  <a:lnTo>
                    <a:pt x="631" y="319"/>
                  </a:lnTo>
                  <a:lnTo>
                    <a:pt x="629" y="317"/>
                  </a:lnTo>
                  <a:lnTo>
                    <a:pt x="612" y="329"/>
                  </a:lnTo>
                  <a:lnTo>
                    <a:pt x="608" y="329"/>
                  </a:lnTo>
                  <a:lnTo>
                    <a:pt x="608" y="338"/>
                  </a:lnTo>
                  <a:lnTo>
                    <a:pt x="608" y="348"/>
                  </a:lnTo>
                  <a:lnTo>
                    <a:pt x="610" y="357"/>
                  </a:lnTo>
                  <a:lnTo>
                    <a:pt x="617" y="357"/>
                  </a:lnTo>
                  <a:lnTo>
                    <a:pt x="619" y="348"/>
                  </a:lnTo>
                  <a:lnTo>
                    <a:pt x="626" y="348"/>
                  </a:lnTo>
                  <a:lnTo>
                    <a:pt x="629" y="352"/>
                  </a:lnTo>
                  <a:lnTo>
                    <a:pt x="634" y="352"/>
                  </a:lnTo>
                  <a:lnTo>
                    <a:pt x="636" y="362"/>
                  </a:lnTo>
                  <a:lnTo>
                    <a:pt x="636" y="362"/>
                  </a:lnTo>
                  <a:lnTo>
                    <a:pt x="636" y="364"/>
                  </a:lnTo>
                  <a:lnTo>
                    <a:pt x="631" y="369"/>
                  </a:lnTo>
                  <a:lnTo>
                    <a:pt x="634" y="371"/>
                  </a:lnTo>
                  <a:lnTo>
                    <a:pt x="634" y="376"/>
                  </a:lnTo>
                  <a:lnTo>
                    <a:pt x="631" y="376"/>
                  </a:lnTo>
                  <a:lnTo>
                    <a:pt x="629" y="378"/>
                  </a:lnTo>
                  <a:lnTo>
                    <a:pt x="631" y="383"/>
                  </a:lnTo>
                  <a:lnTo>
                    <a:pt x="631" y="388"/>
                  </a:lnTo>
                  <a:lnTo>
                    <a:pt x="626" y="383"/>
                  </a:lnTo>
                  <a:lnTo>
                    <a:pt x="626" y="383"/>
                  </a:lnTo>
                  <a:lnTo>
                    <a:pt x="624" y="378"/>
                  </a:lnTo>
                  <a:lnTo>
                    <a:pt x="605" y="378"/>
                  </a:lnTo>
                  <a:lnTo>
                    <a:pt x="605" y="369"/>
                  </a:lnTo>
                  <a:lnTo>
                    <a:pt x="593" y="374"/>
                  </a:lnTo>
                  <a:lnTo>
                    <a:pt x="589" y="383"/>
                  </a:lnTo>
                  <a:lnTo>
                    <a:pt x="579" y="378"/>
                  </a:lnTo>
                  <a:lnTo>
                    <a:pt x="574" y="381"/>
                  </a:lnTo>
                  <a:lnTo>
                    <a:pt x="570" y="381"/>
                  </a:lnTo>
                  <a:lnTo>
                    <a:pt x="546" y="404"/>
                  </a:lnTo>
                  <a:lnTo>
                    <a:pt x="544" y="409"/>
                  </a:lnTo>
                  <a:lnTo>
                    <a:pt x="537" y="411"/>
                  </a:lnTo>
                  <a:lnTo>
                    <a:pt x="523" y="404"/>
                  </a:lnTo>
                  <a:lnTo>
                    <a:pt x="518" y="407"/>
                  </a:lnTo>
                  <a:lnTo>
                    <a:pt x="508" y="411"/>
                  </a:lnTo>
                  <a:lnTo>
                    <a:pt x="504" y="402"/>
                  </a:lnTo>
                  <a:lnTo>
                    <a:pt x="499" y="402"/>
                  </a:lnTo>
                  <a:lnTo>
                    <a:pt x="499" y="397"/>
                  </a:lnTo>
                  <a:lnTo>
                    <a:pt x="497" y="397"/>
                  </a:lnTo>
                  <a:lnTo>
                    <a:pt x="497" y="395"/>
                  </a:lnTo>
                  <a:lnTo>
                    <a:pt x="492" y="393"/>
                  </a:lnTo>
                  <a:lnTo>
                    <a:pt x="489" y="388"/>
                  </a:lnTo>
                  <a:lnTo>
                    <a:pt x="487" y="388"/>
                  </a:lnTo>
                  <a:lnTo>
                    <a:pt x="485" y="388"/>
                  </a:lnTo>
                  <a:lnTo>
                    <a:pt x="482" y="383"/>
                  </a:lnTo>
                  <a:lnTo>
                    <a:pt x="487" y="376"/>
                  </a:lnTo>
                  <a:lnTo>
                    <a:pt x="482" y="367"/>
                  </a:lnTo>
                  <a:lnTo>
                    <a:pt x="480" y="364"/>
                  </a:lnTo>
                  <a:lnTo>
                    <a:pt x="466" y="362"/>
                  </a:lnTo>
                  <a:lnTo>
                    <a:pt x="466" y="359"/>
                  </a:lnTo>
                  <a:lnTo>
                    <a:pt x="461" y="359"/>
                  </a:lnTo>
                  <a:lnTo>
                    <a:pt x="461" y="357"/>
                  </a:lnTo>
                  <a:lnTo>
                    <a:pt x="459" y="352"/>
                  </a:lnTo>
                  <a:lnTo>
                    <a:pt x="456" y="352"/>
                  </a:lnTo>
                  <a:lnTo>
                    <a:pt x="454" y="352"/>
                  </a:lnTo>
                  <a:lnTo>
                    <a:pt x="449" y="350"/>
                  </a:lnTo>
                  <a:lnTo>
                    <a:pt x="447" y="343"/>
                  </a:lnTo>
                  <a:lnTo>
                    <a:pt x="449" y="341"/>
                  </a:lnTo>
                  <a:lnTo>
                    <a:pt x="452" y="338"/>
                  </a:lnTo>
                  <a:lnTo>
                    <a:pt x="449" y="333"/>
                  </a:lnTo>
                  <a:lnTo>
                    <a:pt x="445" y="333"/>
                  </a:lnTo>
                  <a:lnTo>
                    <a:pt x="449" y="326"/>
                  </a:lnTo>
                  <a:lnTo>
                    <a:pt x="447" y="324"/>
                  </a:lnTo>
                  <a:lnTo>
                    <a:pt x="447" y="322"/>
                  </a:lnTo>
                  <a:lnTo>
                    <a:pt x="447" y="315"/>
                  </a:lnTo>
                  <a:lnTo>
                    <a:pt x="442" y="312"/>
                  </a:lnTo>
                  <a:lnTo>
                    <a:pt x="442" y="310"/>
                  </a:lnTo>
                  <a:lnTo>
                    <a:pt x="440" y="303"/>
                  </a:lnTo>
                  <a:lnTo>
                    <a:pt x="437" y="303"/>
                  </a:lnTo>
                  <a:lnTo>
                    <a:pt x="442" y="300"/>
                  </a:lnTo>
                  <a:lnTo>
                    <a:pt x="442" y="300"/>
                  </a:lnTo>
                  <a:lnTo>
                    <a:pt x="440" y="300"/>
                  </a:lnTo>
                  <a:lnTo>
                    <a:pt x="442" y="296"/>
                  </a:lnTo>
                  <a:lnTo>
                    <a:pt x="437" y="293"/>
                  </a:lnTo>
                  <a:lnTo>
                    <a:pt x="437" y="289"/>
                  </a:lnTo>
                  <a:lnTo>
                    <a:pt x="437" y="284"/>
                  </a:lnTo>
                  <a:lnTo>
                    <a:pt x="433" y="279"/>
                  </a:lnTo>
                  <a:lnTo>
                    <a:pt x="428" y="279"/>
                  </a:lnTo>
                  <a:lnTo>
                    <a:pt x="428" y="277"/>
                  </a:lnTo>
                  <a:lnTo>
                    <a:pt x="423" y="272"/>
                  </a:lnTo>
                  <a:lnTo>
                    <a:pt x="426" y="263"/>
                  </a:lnTo>
                  <a:lnTo>
                    <a:pt x="409" y="241"/>
                  </a:lnTo>
                  <a:lnTo>
                    <a:pt x="404" y="237"/>
                  </a:lnTo>
                  <a:lnTo>
                    <a:pt x="395" y="234"/>
                  </a:lnTo>
                  <a:lnTo>
                    <a:pt x="388" y="251"/>
                  </a:lnTo>
                  <a:lnTo>
                    <a:pt x="378" y="244"/>
                  </a:lnTo>
                  <a:lnTo>
                    <a:pt x="371" y="239"/>
                  </a:lnTo>
                  <a:lnTo>
                    <a:pt x="367" y="218"/>
                  </a:lnTo>
                  <a:lnTo>
                    <a:pt x="357" y="211"/>
                  </a:lnTo>
                  <a:lnTo>
                    <a:pt x="352" y="206"/>
                  </a:lnTo>
                  <a:lnTo>
                    <a:pt x="352" y="206"/>
                  </a:lnTo>
                  <a:lnTo>
                    <a:pt x="348" y="204"/>
                  </a:lnTo>
                  <a:lnTo>
                    <a:pt x="343" y="192"/>
                  </a:lnTo>
                  <a:lnTo>
                    <a:pt x="338" y="180"/>
                  </a:lnTo>
                  <a:lnTo>
                    <a:pt x="343" y="170"/>
                  </a:lnTo>
                  <a:lnTo>
                    <a:pt x="348" y="168"/>
                  </a:lnTo>
                  <a:lnTo>
                    <a:pt x="355" y="170"/>
                  </a:lnTo>
                  <a:lnTo>
                    <a:pt x="360" y="173"/>
                  </a:lnTo>
                  <a:lnTo>
                    <a:pt x="364" y="168"/>
                  </a:lnTo>
                  <a:lnTo>
                    <a:pt x="369" y="168"/>
                  </a:lnTo>
                  <a:lnTo>
                    <a:pt x="376" y="166"/>
                  </a:lnTo>
                  <a:lnTo>
                    <a:pt x="388" y="166"/>
                  </a:lnTo>
                  <a:lnTo>
                    <a:pt x="397" y="161"/>
                  </a:lnTo>
                  <a:lnTo>
                    <a:pt x="400" y="163"/>
                  </a:lnTo>
                  <a:lnTo>
                    <a:pt x="404" y="161"/>
                  </a:lnTo>
                  <a:lnTo>
                    <a:pt x="409" y="163"/>
                  </a:lnTo>
                  <a:lnTo>
                    <a:pt x="416" y="159"/>
                  </a:lnTo>
                  <a:lnTo>
                    <a:pt x="416" y="154"/>
                  </a:lnTo>
                  <a:lnTo>
                    <a:pt x="421" y="154"/>
                  </a:lnTo>
                  <a:lnTo>
                    <a:pt x="421" y="145"/>
                  </a:lnTo>
                  <a:lnTo>
                    <a:pt x="426" y="142"/>
                  </a:lnTo>
                  <a:lnTo>
                    <a:pt x="428" y="140"/>
                  </a:lnTo>
                  <a:lnTo>
                    <a:pt x="430" y="137"/>
                  </a:lnTo>
                  <a:lnTo>
                    <a:pt x="433" y="140"/>
                  </a:lnTo>
                  <a:lnTo>
                    <a:pt x="442" y="145"/>
                  </a:lnTo>
                  <a:lnTo>
                    <a:pt x="447" y="140"/>
                  </a:lnTo>
                  <a:lnTo>
                    <a:pt x="454" y="140"/>
                  </a:lnTo>
                  <a:lnTo>
                    <a:pt x="454" y="135"/>
                  </a:lnTo>
                  <a:lnTo>
                    <a:pt x="456" y="128"/>
                  </a:lnTo>
                  <a:lnTo>
                    <a:pt x="456" y="121"/>
                  </a:lnTo>
                  <a:lnTo>
                    <a:pt x="461" y="107"/>
                  </a:lnTo>
                  <a:lnTo>
                    <a:pt x="447" y="93"/>
                  </a:lnTo>
                  <a:lnTo>
                    <a:pt x="437" y="81"/>
                  </a:lnTo>
                  <a:lnTo>
                    <a:pt x="437" y="74"/>
                  </a:lnTo>
                  <a:lnTo>
                    <a:pt x="440" y="62"/>
                  </a:lnTo>
                  <a:lnTo>
                    <a:pt x="447" y="57"/>
                  </a:lnTo>
                  <a:lnTo>
                    <a:pt x="452" y="43"/>
                  </a:lnTo>
                  <a:lnTo>
                    <a:pt x="456" y="41"/>
                  </a:lnTo>
                  <a:lnTo>
                    <a:pt x="456" y="36"/>
                  </a:lnTo>
                  <a:lnTo>
                    <a:pt x="461" y="36"/>
                  </a:lnTo>
                  <a:lnTo>
                    <a:pt x="459" y="31"/>
                  </a:lnTo>
                  <a:lnTo>
                    <a:pt x="449" y="31"/>
                  </a:lnTo>
                  <a:lnTo>
                    <a:pt x="447" y="29"/>
                  </a:lnTo>
                  <a:lnTo>
                    <a:pt x="442" y="26"/>
                  </a:lnTo>
                  <a:lnTo>
                    <a:pt x="440" y="10"/>
                  </a:lnTo>
                  <a:lnTo>
                    <a:pt x="426" y="0"/>
                  </a:lnTo>
                  <a:lnTo>
                    <a:pt x="419" y="0"/>
                  </a:lnTo>
                  <a:lnTo>
                    <a:pt x="419" y="12"/>
                  </a:lnTo>
                  <a:lnTo>
                    <a:pt x="414" y="22"/>
                  </a:lnTo>
                  <a:lnTo>
                    <a:pt x="416" y="26"/>
                  </a:lnTo>
                  <a:lnTo>
                    <a:pt x="416" y="29"/>
                  </a:lnTo>
                  <a:lnTo>
                    <a:pt x="414" y="31"/>
                  </a:lnTo>
                  <a:lnTo>
                    <a:pt x="395" y="45"/>
                  </a:lnTo>
                  <a:lnTo>
                    <a:pt x="388" y="52"/>
                  </a:lnTo>
                  <a:lnTo>
                    <a:pt x="376" y="57"/>
                  </a:lnTo>
                  <a:lnTo>
                    <a:pt x="364" y="59"/>
                  </a:lnTo>
                  <a:lnTo>
                    <a:pt x="362" y="62"/>
                  </a:lnTo>
                  <a:lnTo>
                    <a:pt x="355" y="59"/>
                  </a:lnTo>
                  <a:lnTo>
                    <a:pt x="355" y="57"/>
                  </a:lnTo>
                  <a:lnTo>
                    <a:pt x="352" y="55"/>
                  </a:lnTo>
                  <a:lnTo>
                    <a:pt x="352" y="50"/>
                  </a:lnTo>
                  <a:lnTo>
                    <a:pt x="348" y="45"/>
                  </a:lnTo>
                  <a:lnTo>
                    <a:pt x="341" y="45"/>
                  </a:lnTo>
                  <a:lnTo>
                    <a:pt x="338" y="48"/>
                  </a:lnTo>
                  <a:lnTo>
                    <a:pt x="334" y="50"/>
                  </a:lnTo>
                  <a:lnTo>
                    <a:pt x="329" y="55"/>
                  </a:lnTo>
                  <a:lnTo>
                    <a:pt x="324" y="52"/>
                  </a:lnTo>
                  <a:lnTo>
                    <a:pt x="319" y="55"/>
                  </a:lnTo>
                  <a:lnTo>
                    <a:pt x="315" y="52"/>
                  </a:lnTo>
                  <a:lnTo>
                    <a:pt x="310" y="50"/>
                  </a:lnTo>
                  <a:lnTo>
                    <a:pt x="305" y="48"/>
                  </a:lnTo>
                  <a:lnTo>
                    <a:pt x="303" y="45"/>
                  </a:lnTo>
                  <a:lnTo>
                    <a:pt x="298" y="45"/>
                  </a:lnTo>
                  <a:lnTo>
                    <a:pt x="282" y="43"/>
                  </a:lnTo>
                  <a:lnTo>
                    <a:pt x="267" y="48"/>
                  </a:lnTo>
                  <a:lnTo>
                    <a:pt x="265" y="50"/>
                  </a:lnTo>
                  <a:lnTo>
                    <a:pt x="263" y="48"/>
                  </a:lnTo>
                  <a:lnTo>
                    <a:pt x="258" y="50"/>
                  </a:lnTo>
                  <a:lnTo>
                    <a:pt x="256" y="48"/>
                  </a:lnTo>
                  <a:lnTo>
                    <a:pt x="253" y="48"/>
                  </a:lnTo>
                  <a:lnTo>
                    <a:pt x="253" y="59"/>
                  </a:lnTo>
                  <a:lnTo>
                    <a:pt x="251" y="62"/>
                  </a:lnTo>
                  <a:lnTo>
                    <a:pt x="246" y="64"/>
                  </a:lnTo>
                  <a:lnTo>
                    <a:pt x="241" y="67"/>
                  </a:lnTo>
                  <a:lnTo>
                    <a:pt x="234" y="62"/>
                  </a:lnTo>
                  <a:lnTo>
                    <a:pt x="232" y="74"/>
                  </a:lnTo>
                  <a:lnTo>
                    <a:pt x="227" y="81"/>
                  </a:lnTo>
                  <a:lnTo>
                    <a:pt x="230" y="90"/>
                  </a:lnTo>
                  <a:lnTo>
                    <a:pt x="227" y="97"/>
                  </a:lnTo>
                  <a:lnTo>
                    <a:pt x="227" y="102"/>
                  </a:lnTo>
                  <a:lnTo>
                    <a:pt x="225" y="107"/>
                  </a:lnTo>
                  <a:lnTo>
                    <a:pt x="225" y="111"/>
                  </a:lnTo>
                  <a:lnTo>
                    <a:pt x="218" y="114"/>
                  </a:lnTo>
                  <a:lnTo>
                    <a:pt x="211" y="111"/>
                  </a:lnTo>
                  <a:lnTo>
                    <a:pt x="208" y="111"/>
                  </a:lnTo>
                  <a:lnTo>
                    <a:pt x="204" y="107"/>
                  </a:lnTo>
                  <a:lnTo>
                    <a:pt x="197" y="97"/>
                  </a:lnTo>
                  <a:lnTo>
                    <a:pt x="194" y="95"/>
                  </a:lnTo>
                  <a:lnTo>
                    <a:pt x="189" y="107"/>
                  </a:lnTo>
                  <a:lnTo>
                    <a:pt x="180" y="114"/>
                  </a:lnTo>
                  <a:lnTo>
                    <a:pt x="171" y="130"/>
                  </a:lnTo>
                  <a:lnTo>
                    <a:pt x="163" y="135"/>
                  </a:lnTo>
                  <a:lnTo>
                    <a:pt x="152" y="128"/>
                  </a:lnTo>
                  <a:lnTo>
                    <a:pt x="145" y="130"/>
                  </a:lnTo>
                  <a:lnTo>
                    <a:pt x="140" y="137"/>
                  </a:lnTo>
                  <a:lnTo>
                    <a:pt x="140" y="145"/>
                  </a:lnTo>
                  <a:lnTo>
                    <a:pt x="135" y="147"/>
                  </a:lnTo>
                  <a:lnTo>
                    <a:pt x="133" y="149"/>
                  </a:lnTo>
                  <a:lnTo>
                    <a:pt x="128" y="145"/>
                  </a:lnTo>
                  <a:lnTo>
                    <a:pt x="121" y="154"/>
                  </a:lnTo>
                  <a:lnTo>
                    <a:pt x="116" y="159"/>
                  </a:lnTo>
                  <a:lnTo>
                    <a:pt x="107" y="168"/>
                  </a:lnTo>
                  <a:lnTo>
                    <a:pt x="104" y="168"/>
                  </a:lnTo>
                  <a:lnTo>
                    <a:pt x="93" y="175"/>
                  </a:lnTo>
                  <a:lnTo>
                    <a:pt x="95" y="182"/>
                  </a:lnTo>
                  <a:lnTo>
                    <a:pt x="95" y="194"/>
                  </a:lnTo>
                  <a:lnTo>
                    <a:pt x="97" y="201"/>
                  </a:lnTo>
                  <a:lnTo>
                    <a:pt x="93" y="206"/>
                  </a:lnTo>
                  <a:lnTo>
                    <a:pt x="76" y="220"/>
                  </a:lnTo>
                  <a:lnTo>
                    <a:pt x="81" y="241"/>
                  </a:lnTo>
                  <a:lnTo>
                    <a:pt x="78" y="251"/>
                  </a:lnTo>
                  <a:lnTo>
                    <a:pt x="81" y="258"/>
                  </a:lnTo>
                  <a:lnTo>
                    <a:pt x="81" y="265"/>
                  </a:lnTo>
                  <a:lnTo>
                    <a:pt x="71" y="281"/>
                  </a:lnTo>
                  <a:lnTo>
                    <a:pt x="62" y="284"/>
                  </a:lnTo>
                  <a:lnTo>
                    <a:pt x="59" y="289"/>
                  </a:lnTo>
                  <a:lnTo>
                    <a:pt x="52" y="296"/>
                  </a:lnTo>
                  <a:lnTo>
                    <a:pt x="45" y="296"/>
                  </a:lnTo>
                  <a:lnTo>
                    <a:pt x="38" y="310"/>
                  </a:lnTo>
                  <a:lnTo>
                    <a:pt x="29" y="319"/>
                  </a:lnTo>
                  <a:lnTo>
                    <a:pt x="29" y="331"/>
                  </a:lnTo>
                  <a:lnTo>
                    <a:pt x="31" y="338"/>
                  </a:lnTo>
                  <a:lnTo>
                    <a:pt x="29" y="343"/>
                  </a:lnTo>
                  <a:lnTo>
                    <a:pt x="19" y="348"/>
                  </a:lnTo>
                  <a:lnTo>
                    <a:pt x="19" y="348"/>
                  </a:lnTo>
                  <a:lnTo>
                    <a:pt x="19" y="355"/>
                  </a:lnTo>
                  <a:lnTo>
                    <a:pt x="29" y="359"/>
                  </a:lnTo>
                  <a:lnTo>
                    <a:pt x="41" y="376"/>
                  </a:lnTo>
                  <a:lnTo>
                    <a:pt x="43" y="383"/>
                  </a:lnTo>
                  <a:lnTo>
                    <a:pt x="43" y="385"/>
                  </a:lnTo>
                  <a:lnTo>
                    <a:pt x="45" y="393"/>
                  </a:lnTo>
                  <a:lnTo>
                    <a:pt x="43" y="395"/>
                  </a:lnTo>
                  <a:lnTo>
                    <a:pt x="43" y="397"/>
                  </a:lnTo>
                  <a:lnTo>
                    <a:pt x="41" y="402"/>
                  </a:lnTo>
                  <a:lnTo>
                    <a:pt x="38" y="402"/>
                  </a:lnTo>
                  <a:lnTo>
                    <a:pt x="36" y="409"/>
                  </a:lnTo>
                  <a:lnTo>
                    <a:pt x="29" y="409"/>
                  </a:lnTo>
                  <a:lnTo>
                    <a:pt x="29" y="414"/>
                  </a:lnTo>
                  <a:lnTo>
                    <a:pt x="24" y="416"/>
                  </a:lnTo>
                  <a:lnTo>
                    <a:pt x="24" y="418"/>
                  </a:lnTo>
                  <a:lnTo>
                    <a:pt x="15" y="421"/>
                  </a:lnTo>
                  <a:lnTo>
                    <a:pt x="17" y="426"/>
                  </a:lnTo>
                  <a:lnTo>
                    <a:pt x="15" y="430"/>
                  </a:lnTo>
                  <a:lnTo>
                    <a:pt x="24" y="433"/>
                  </a:lnTo>
                  <a:lnTo>
                    <a:pt x="19" y="440"/>
                  </a:lnTo>
                  <a:lnTo>
                    <a:pt x="19" y="442"/>
                  </a:lnTo>
                  <a:lnTo>
                    <a:pt x="19" y="444"/>
                  </a:lnTo>
                  <a:lnTo>
                    <a:pt x="17" y="442"/>
                  </a:lnTo>
                  <a:lnTo>
                    <a:pt x="15" y="447"/>
                  </a:lnTo>
                  <a:lnTo>
                    <a:pt x="15" y="449"/>
                  </a:lnTo>
                  <a:lnTo>
                    <a:pt x="10" y="454"/>
                  </a:lnTo>
                  <a:lnTo>
                    <a:pt x="8" y="456"/>
                  </a:lnTo>
                  <a:lnTo>
                    <a:pt x="3" y="456"/>
                  </a:lnTo>
                  <a:lnTo>
                    <a:pt x="5" y="463"/>
                  </a:lnTo>
                  <a:lnTo>
                    <a:pt x="0" y="463"/>
                  </a:lnTo>
                  <a:lnTo>
                    <a:pt x="0" y="468"/>
                  </a:lnTo>
                  <a:lnTo>
                    <a:pt x="8" y="473"/>
                  </a:lnTo>
                  <a:lnTo>
                    <a:pt x="10" y="478"/>
                  </a:lnTo>
                  <a:lnTo>
                    <a:pt x="8" y="487"/>
                  </a:lnTo>
                  <a:lnTo>
                    <a:pt x="10" y="482"/>
                  </a:lnTo>
                  <a:lnTo>
                    <a:pt x="15" y="482"/>
                  </a:lnTo>
                  <a:lnTo>
                    <a:pt x="15" y="487"/>
                  </a:lnTo>
                  <a:lnTo>
                    <a:pt x="15" y="492"/>
                  </a:lnTo>
                  <a:lnTo>
                    <a:pt x="19" y="504"/>
                  </a:lnTo>
                  <a:lnTo>
                    <a:pt x="22" y="506"/>
                  </a:lnTo>
                  <a:lnTo>
                    <a:pt x="24" y="511"/>
                  </a:lnTo>
                  <a:lnTo>
                    <a:pt x="31" y="504"/>
                  </a:lnTo>
                  <a:lnTo>
                    <a:pt x="34" y="504"/>
                  </a:lnTo>
                  <a:lnTo>
                    <a:pt x="38" y="506"/>
                  </a:lnTo>
                  <a:lnTo>
                    <a:pt x="38" y="501"/>
                  </a:lnTo>
                  <a:lnTo>
                    <a:pt x="41" y="499"/>
                  </a:lnTo>
                  <a:lnTo>
                    <a:pt x="45" y="501"/>
                  </a:lnTo>
                  <a:lnTo>
                    <a:pt x="50" y="494"/>
                  </a:lnTo>
                  <a:lnTo>
                    <a:pt x="52" y="494"/>
                  </a:lnTo>
                  <a:lnTo>
                    <a:pt x="48" y="511"/>
                  </a:lnTo>
                  <a:lnTo>
                    <a:pt x="41" y="525"/>
                  </a:lnTo>
                  <a:lnTo>
                    <a:pt x="38" y="532"/>
                  </a:lnTo>
                  <a:lnTo>
                    <a:pt x="41" y="532"/>
                  </a:lnTo>
                  <a:lnTo>
                    <a:pt x="41" y="534"/>
                  </a:lnTo>
                  <a:lnTo>
                    <a:pt x="43" y="537"/>
                  </a:lnTo>
                  <a:lnTo>
                    <a:pt x="43" y="539"/>
                  </a:lnTo>
                  <a:lnTo>
                    <a:pt x="43" y="539"/>
                  </a:lnTo>
                  <a:lnTo>
                    <a:pt x="48" y="537"/>
                  </a:lnTo>
                  <a:lnTo>
                    <a:pt x="48" y="539"/>
                  </a:lnTo>
                  <a:lnTo>
                    <a:pt x="50" y="539"/>
                  </a:lnTo>
                  <a:lnTo>
                    <a:pt x="50" y="534"/>
                  </a:lnTo>
                  <a:lnTo>
                    <a:pt x="52" y="534"/>
                  </a:lnTo>
                  <a:lnTo>
                    <a:pt x="55" y="532"/>
                  </a:lnTo>
                  <a:lnTo>
                    <a:pt x="57" y="534"/>
                  </a:lnTo>
                  <a:lnTo>
                    <a:pt x="62" y="534"/>
                  </a:lnTo>
                  <a:lnTo>
                    <a:pt x="64" y="537"/>
                  </a:lnTo>
                  <a:lnTo>
                    <a:pt x="67" y="534"/>
                  </a:lnTo>
                  <a:lnTo>
                    <a:pt x="69" y="541"/>
                  </a:lnTo>
                  <a:lnTo>
                    <a:pt x="76" y="544"/>
                  </a:lnTo>
                  <a:lnTo>
                    <a:pt x="78" y="546"/>
                  </a:lnTo>
                  <a:lnTo>
                    <a:pt x="83" y="544"/>
                  </a:lnTo>
                  <a:lnTo>
                    <a:pt x="85" y="548"/>
                  </a:lnTo>
                  <a:lnTo>
                    <a:pt x="85" y="553"/>
                  </a:lnTo>
                  <a:lnTo>
                    <a:pt x="85" y="548"/>
                  </a:lnTo>
                  <a:lnTo>
                    <a:pt x="88" y="548"/>
                  </a:lnTo>
                  <a:lnTo>
                    <a:pt x="93" y="553"/>
                  </a:lnTo>
                  <a:lnTo>
                    <a:pt x="93" y="555"/>
                  </a:lnTo>
                  <a:lnTo>
                    <a:pt x="93" y="558"/>
                  </a:lnTo>
                  <a:lnTo>
                    <a:pt x="97" y="558"/>
                  </a:lnTo>
                  <a:lnTo>
                    <a:pt x="104" y="558"/>
                  </a:lnTo>
                  <a:lnTo>
                    <a:pt x="114" y="563"/>
                  </a:lnTo>
                  <a:lnTo>
                    <a:pt x="114" y="567"/>
                  </a:lnTo>
                  <a:lnTo>
                    <a:pt x="114" y="570"/>
                  </a:lnTo>
                  <a:lnTo>
                    <a:pt x="119" y="565"/>
                  </a:lnTo>
                  <a:lnTo>
                    <a:pt x="121" y="563"/>
                  </a:lnTo>
                  <a:lnTo>
                    <a:pt x="130" y="563"/>
                  </a:lnTo>
                  <a:lnTo>
                    <a:pt x="137" y="558"/>
                  </a:lnTo>
                  <a:lnTo>
                    <a:pt x="145" y="567"/>
                  </a:lnTo>
                  <a:lnTo>
                    <a:pt x="147" y="565"/>
                  </a:lnTo>
                  <a:lnTo>
                    <a:pt x="147" y="567"/>
                  </a:lnTo>
                  <a:lnTo>
                    <a:pt x="156" y="584"/>
                  </a:lnTo>
                  <a:lnTo>
                    <a:pt x="159" y="586"/>
                  </a:lnTo>
                  <a:lnTo>
                    <a:pt x="161" y="586"/>
                  </a:lnTo>
                  <a:lnTo>
                    <a:pt x="163" y="591"/>
                  </a:lnTo>
                  <a:lnTo>
                    <a:pt x="171" y="596"/>
                  </a:lnTo>
                  <a:lnTo>
                    <a:pt x="171" y="603"/>
                  </a:lnTo>
                  <a:lnTo>
                    <a:pt x="168" y="605"/>
                  </a:lnTo>
                  <a:lnTo>
                    <a:pt x="168" y="607"/>
                  </a:lnTo>
                  <a:lnTo>
                    <a:pt x="175" y="615"/>
                  </a:lnTo>
                  <a:lnTo>
                    <a:pt x="175" y="617"/>
                  </a:lnTo>
                  <a:lnTo>
                    <a:pt x="171" y="619"/>
                  </a:lnTo>
                  <a:lnTo>
                    <a:pt x="175" y="624"/>
                  </a:lnTo>
                  <a:lnTo>
                    <a:pt x="178" y="629"/>
                  </a:lnTo>
                  <a:lnTo>
                    <a:pt x="178" y="626"/>
                  </a:lnTo>
                  <a:lnTo>
                    <a:pt x="182" y="626"/>
                  </a:lnTo>
                  <a:lnTo>
                    <a:pt x="187" y="624"/>
                  </a:lnTo>
                  <a:lnTo>
                    <a:pt x="194" y="619"/>
                  </a:lnTo>
                  <a:lnTo>
                    <a:pt x="208" y="626"/>
                  </a:lnTo>
                  <a:lnTo>
                    <a:pt x="213" y="629"/>
                  </a:lnTo>
                  <a:lnTo>
                    <a:pt x="218" y="626"/>
                  </a:lnTo>
                  <a:lnTo>
                    <a:pt x="220" y="629"/>
                  </a:lnTo>
                  <a:lnTo>
                    <a:pt x="227" y="643"/>
                  </a:lnTo>
                  <a:lnTo>
                    <a:pt x="230" y="645"/>
                  </a:lnTo>
                  <a:lnTo>
                    <a:pt x="241" y="650"/>
                  </a:lnTo>
                  <a:lnTo>
                    <a:pt x="251" y="638"/>
                  </a:lnTo>
                  <a:lnTo>
                    <a:pt x="251" y="636"/>
                  </a:lnTo>
                  <a:lnTo>
                    <a:pt x="251" y="633"/>
                  </a:lnTo>
                  <a:lnTo>
                    <a:pt x="256" y="629"/>
                  </a:lnTo>
                  <a:lnTo>
                    <a:pt x="258" y="629"/>
                  </a:lnTo>
                  <a:lnTo>
                    <a:pt x="260" y="633"/>
                  </a:lnTo>
                  <a:lnTo>
                    <a:pt x="267" y="636"/>
                  </a:lnTo>
                  <a:lnTo>
                    <a:pt x="277" y="640"/>
                  </a:lnTo>
                  <a:lnTo>
                    <a:pt x="286" y="659"/>
                  </a:lnTo>
                  <a:lnTo>
                    <a:pt x="291" y="662"/>
                  </a:lnTo>
                  <a:lnTo>
                    <a:pt x="305" y="662"/>
                  </a:lnTo>
                  <a:lnTo>
                    <a:pt x="305" y="657"/>
                  </a:lnTo>
                  <a:lnTo>
                    <a:pt x="312" y="655"/>
                  </a:lnTo>
                  <a:lnTo>
                    <a:pt x="317" y="650"/>
                  </a:lnTo>
                  <a:lnTo>
                    <a:pt x="319" y="652"/>
                  </a:lnTo>
                  <a:lnTo>
                    <a:pt x="324" y="645"/>
                  </a:lnTo>
                  <a:lnTo>
                    <a:pt x="331" y="652"/>
                  </a:lnTo>
                  <a:lnTo>
                    <a:pt x="336" y="652"/>
                  </a:lnTo>
                  <a:lnTo>
                    <a:pt x="341" y="662"/>
                  </a:lnTo>
                  <a:lnTo>
                    <a:pt x="348" y="659"/>
                  </a:lnTo>
                  <a:lnTo>
                    <a:pt x="350" y="662"/>
                  </a:lnTo>
                  <a:lnTo>
                    <a:pt x="352" y="664"/>
                  </a:lnTo>
                  <a:lnTo>
                    <a:pt x="350" y="669"/>
                  </a:lnTo>
                  <a:lnTo>
                    <a:pt x="352" y="671"/>
                  </a:lnTo>
                  <a:lnTo>
                    <a:pt x="355" y="671"/>
                  </a:lnTo>
                  <a:lnTo>
                    <a:pt x="357" y="676"/>
                  </a:lnTo>
                  <a:lnTo>
                    <a:pt x="362" y="676"/>
                  </a:lnTo>
                  <a:lnTo>
                    <a:pt x="364" y="669"/>
                  </a:lnTo>
                  <a:lnTo>
                    <a:pt x="367" y="669"/>
                  </a:lnTo>
                  <a:lnTo>
                    <a:pt x="364" y="676"/>
                  </a:lnTo>
                  <a:lnTo>
                    <a:pt x="367" y="681"/>
                  </a:lnTo>
                  <a:lnTo>
                    <a:pt x="364" y="681"/>
                  </a:lnTo>
                  <a:lnTo>
                    <a:pt x="362" y="685"/>
                  </a:lnTo>
                  <a:lnTo>
                    <a:pt x="362" y="685"/>
                  </a:lnTo>
                  <a:lnTo>
                    <a:pt x="352" y="697"/>
                  </a:lnTo>
                  <a:lnTo>
                    <a:pt x="352" y="702"/>
                  </a:lnTo>
                  <a:lnTo>
                    <a:pt x="352" y="714"/>
                  </a:lnTo>
                  <a:lnTo>
                    <a:pt x="352" y="728"/>
                  </a:lnTo>
                  <a:lnTo>
                    <a:pt x="355" y="733"/>
                  </a:lnTo>
                  <a:lnTo>
                    <a:pt x="374" y="749"/>
                  </a:lnTo>
                  <a:lnTo>
                    <a:pt x="374" y="752"/>
                  </a:lnTo>
                  <a:lnTo>
                    <a:pt x="376" y="754"/>
                  </a:lnTo>
                  <a:lnTo>
                    <a:pt x="378" y="749"/>
                  </a:lnTo>
                  <a:lnTo>
                    <a:pt x="381" y="749"/>
                  </a:lnTo>
                  <a:lnTo>
                    <a:pt x="381" y="749"/>
                  </a:lnTo>
                  <a:lnTo>
                    <a:pt x="383" y="749"/>
                  </a:lnTo>
                  <a:lnTo>
                    <a:pt x="385" y="737"/>
                  </a:lnTo>
                  <a:lnTo>
                    <a:pt x="388" y="733"/>
                  </a:lnTo>
                  <a:lnTo>
                    <a:pt x="388" y="733"/>
                  </a:lnTo>
                  <a:lnTo>
                    <a:pt x="395" y="740"/>
                  </a:lnTo>
                  <a:lnTo>
                    <a:pt x="400" y="759"/>
                  </a:lnTo>
                  <a:lnTo>
                    <a:pt x="409" y="768"/>
                  </a:lnTo>
                  <a:lnTo>
                    <a:pt x="404" y="775"/>
                  </a:lnTo>
                  <a:lnTo>
                    <a:pt x="409" y="780"/>
                  </a:lnTo>
                  <a:lnTo>
                    <a:pt x="409" y="789"/>
                  </a:lnTo>
                  <a:lnTo>
                    <a:pt x="411" y="792"/>
                  </a:lnTo>
                  <a:lnTo>
                    <a:pt x="414" y="787"/>
                  </a:lnTo>
                  <a:lnTo>
                    <a:pt x="419" y="787"/>
                  </a:lnTo>
                  <a:lnTo>
                    <a:pt x="423" y="796"/>
                  </a:lnTo>
                  <a:lnTo>
                    <a:pt x="430" y="801"/>
                  </a:lnTo>
                  <a:lnTo>
                    <a:pt x="437" y="803"/>
                  </a:lnTo>
                  <a:lnTo>
                    <a:pt x="440" y="815"/>
                  </a:lnTo>
                  <a:lnTo>
                    <a:pt x="445" y="820"/>
                  </a:lnTo>
                  <a:lnTo>
                    <a:pt x="447" y="825"/>
                  </a:lnTo>
                  <a:lnTo>
                    <a:pt x="449" y="827"/>
                  </a:lnTo>
                  <a:lnTo>
                    <a:pt x="452" y="834"/>
                  </a:lnTo>
                  <a:lnTo>
                    <a:pt x="454" y="834"/>
                  </a:lnTo>
                  <a:lnTo>
                    <a:pt x="454" y="839"/>
                  </a:lnTo>
                  <a:lnTo>
                    <a:pt x="456" y="839"/>
                  </a:lnTo>
                  <a:lnTo>
                    <a:pt x="454" y="839"/>
                  </a:lnTo>
                  <a:lnTo>
                    <a:pt x="456" y="844"/>
                  </a:lnTo>
                  <a:lnTo>
                    <a:pt x="459" y="844"/>
                  </a:lnTo>
                  <a:lnTo>
                    <a:pt x="461" y="844"/>
                  </a:lnTo>
                  <a:lnTo>
                    <a:pt x="459" y="851"/>
                  </a:lnTo>
                  <a:lnTo>
                    <a:pt x="463" y="853"/>
                  </a:lnTo>
                  <a:lnTo>
                    <a:pt x="466" y="853"/>
                  </a:lnTo>
                  <a:lnTo>
                    <a:pt x="463" y="855"/>
                  </a:lnTo>
                  <a:lnTo>
                    <a:pt x="466" y="855"/>
                  </a:lnTo>
                  <a:lnTo>
                    <a:pt x="463" y="858"/>
                  </a:lnTo>
                  <a:lnTo>
                    <a:pt x="466" y="860"/>
                  </a:lnTo>
                  <a:lnTo>
                    <a:pt x="461" y="867"/>
                  </a:lnTo>
                  <a:lnTo>
                    <a:pt x="456" y="865"/>
                  </a:lnTo>
                  <a:lnTo>
                    <a:pt x="449" y="872"/>
                  </a:lnTo>
                  <a:lnTo>
                    <a:pt x="449" y="874"/>
                  </a:lnTo>
                  <a:lnTo>
                    <a:pt x="452" y="874"/>
                  </a:lnTo>
                  <a:lnTo>
                    <a:pt x="456" y="881"/>
                  </a:lnTo>
                  <a:lnTo>
                    <a:pt x="456" y="886"/>
                  </a:lnTo>
                  <a:lnTo>
                    <a:pt x="461" y="893"/>
                  </a:lnTo>
                  <a:lnTo>
                    <a:pt x="468" y="881"/>
                  </a:lnTo>
                  <a:lnTo>
                    <a:pt x="471" y="879"/>
                  </a:lnTo>
                  <a:lnTo>
                    <a:pt x="475" y="879"/>
                  </a:lnTo>
                  <a:lnTo>
                    <a:pt x="475" y="874"/>
                  </a:lnTo>
                  <a:lnTo>
                    <a:pt x="478" y="872"/>
                  </a:lnTo>
                  <a:lnTo>
                    <a:pt x="487" y="877"/>
                  </a:lnTo>
                  <a:lnTo>
                    <a:pt x="489" y="872"/>
                  </a:lnTo>
                  <a:lnTo>
                    <a:pt x="492" y="872"/>
                  </a:lnTo>
                  <a:lnTo>
                    <a:pt x="492" y="874"/>
                  </a:lnTo>
                  <a:lnTo>
                    <a:pt x="489" y="879"/>
                  </a:lnTo>
                  <a:lnTo>
                    <a:pt x="494" y="886"/>
                  </a:lnTo>
                  <a:lnTo>
                    <a:pt x="492" y="891"/>
                  </a:lnTo>
                  <a:lnTo>
                    <a:pt x="494" y="891"/>
                  </a:lnTo>
                  <a:lnTo>
                    <a:pt x="494" y="896"/>
                  </a:lnTo>
                  <a:lnTo>
                    <a:pt x="494" y="896"/>
                  </a:lnTo>
                  <a:lnTo>
                    <a:pt x="494" y="903"/>
                  </a:lnTo>
                  <a:lnTo>
                    <a:pt x="499" y="903"/>
                  </a:lnTo>
                  <a:lnTo>
                    <a:pt x="499" y="905"/>
                  </a:lnTo>
                  <a:lnTo>
                    <a:pt x="520" y="905"/>
                  </a:lnTo>
                  <a:lnTo>
                    <a:pt x="527" y="907"/>
                  </a:lnTo>
                  <a:lnTo>
                    <a:pt x="532" y="914"/>
                  </a:lnTo>
                  <a:lnTo>
                    <a:pt x="534" y="910"/>
                  </a:lnTo>
                  <a:lnTo>
                    <a:pt x="537" y="910"/>
                  </a:lnTo>
                  <a:lnTo>
                    <a:pt x="541" y="919"/>
                  </a:lnTo>
                  <a:lnTo>
                    <a:pt x="548" y="929"/>
                  </a:lnTo>
                  <a:lnTo>
                    <a:pt x="548" y="938"/>
                  </a:lnTo>
                  <a:lnTo>
                    <a:pt x="546" y="948"/>
                  </a:lnTo>
                  <a:lnTo>
                    <a:pt x="553" y="952"/>
                  </a:lnTo>
                  <a:lnTo>
                    <a:pt x="556" y="950"/>
                  </a:lnTo>
                  <a:lnTo>
                    <a:pt x="560" y="950"/>
                  </a:lnTo>
                  <a:lnTo>
                    <a:pt x="577" y="943"/>
                  </a:lnTo>
                  <a:lnTo>
                    <a:pt x="591" y="943"/>
                  </a:lnTo>
                  <a:lnTo>
                    <a:pt x="598" y="940"/>
                  </a:lnTo>
                  <a:lnTo>
                    <a:pt x="608" y="943"/>
                  </a:lnTo>
                  <a:lnTo>
                    <a:pt x="608" y="943"/>
                  </a:lnTo>
                  <a:lnTo>
                    <a:pt x="612" y="938"/>
                  </a:lnTo>
                  <a:lnTo>
                    <a:pt x="622" y="943"/>
                  </a:lnTo>
                  <a:lnTo>
                    <a:pt x="624" y="940"/>
                  </a:lnTo>
                  <a:lnTo>
                    <a:pt x="631" y="943"/>
                  </a:lnTo>
                  <a:lnTo>
                    <a:pt x="641" y="938"/>
                  </a:lnTo>
                  <a:lnTo>
                    <a:pt x="648" y="952"/>
                  </a:lnTo>
                  <a:lnTo>
                    <a:pt x="664" y="950"/>
                  </a:lnTo>
                  <a:lnTo>
                    <a:pt x="669" y="948"/>
                  </a:lnTo>
                  <a:lnTo>
                    <a:pt x="671" y="950"/>
                  </a:lnTo>
                  <a:lnTo>
                    <a:pt x="676" y="962"/>
                  </a:lnTo>
                  <a:lnTo>
                    <a:pt x="686" y="976"/>
                  </a:lnTo>
                  <a:lnTo>
                    <a:pt x="693" y="981"/>
                  </a:lnTo>
                  <a:lnTo>
                    <a:pt x="702" y="976"/>
                  </a:lnTo>
                  <a:lnTo>
                    <a:pt x="704" y="976"/>
                  </a:lnTo>
                  <a:lnTo>
                    <a:pt x="709" y="983"/>
                  </a:lnTo>
                  <a:lnTo>
                    <a:pt x="728" y="990"/>
                  </a:lnTo>
                  <a:lnTo>
                    <a:pt x="733" y="990"/>
                  </a:lnTo>
                  <a:lnTo>
                    <a:pt x="737" y="981"/>
                  </a:lnTo>
                  <a:lnTo>
                    <a:pt x="742" y="981"/>
                  </a:lnTo>
                  <a:lnTo>
                    <a:pt x="754" y="983"/>
                  </a:lnTo>
                  <a:lnTo>
                    <a:pt x="761" y="985"/>
                  </a:lnTo>
                  <a:lnTo>
                    <a:pt x="763" y="990"/>
                  </a:lnTo>
                  <a:lnTo>
                    <a:pt x="763" y="1014"/>
                  </a:lnTo>
                  <a:lnTo>
                    <a:pt x="768" y="1018"/>
                  </a:lnTo>
                  <a:lnTo>
                    <a:pt x="773" y="1030"/>
                  </a:lnTo>
                  <a:lnTo>
                    <a:pt x="778" y="1033"/>
                  </a:lnTo>
                  <a:lnTo>
                    <a:pt x="785" y="1037"/>
                  </a:lnTo>
                  <a:lnTo>
                    <a:pt x="792" y="1037"/>
                  </a:lnTo>
                  <a:lnTo>
                    <a:pt x="794" y="1047"/>
                  </a:lnTo>
                  <a:lnTo>
                    <a:pt x="797" y="1051"/>
                  </a:lnTo>
                  <a:lnTo>
                    <a:pt x="794" y="1051"/>
                  </a:lnTo>
                  <a:lnTo>
                    <a:pt x="797" y="1054"/>
                  </a:lnTo>
                  <a:lnTo>
                    <a:pt x="801" y="1054"/>
                  </a:lnTo>
                  <a:lnTo>
                    <a:pt x="804" y="1066"/>
                  </a:lnTo>
                  <a:lnTo>
                    <a:pt x="797" y="1087"/>
                  </a:lnTo>
                  <a:lnTo>
                    <a:pt x="804" y="1087"/>
                  </a:lnTo>
                  <a:lnTo>
                    <a:pt x="808" y="1089"/>
                  </a:lnTo>
                  <a:lnTo>
                    <a:pt x="815" y="1094"/>
                  </a:lnTo>
                  <a:lnTo>
                    <a:pt x="820" y="1094"/>
                  </a:lnTo>
                  <a:lnTo>
                    <a:pt x="825" y="1099"/>
                  </a:lnTo>
                  <a:lnTo>
                    <a:pt x="830" y="1094"/>
                  </a:lnTo>
                  <a:lnTo>
                    <a:pt x="846" y="1103"/>
                  </a:lnTo>
                  <a:lnTo>
                    <a:pt x="856" y="1103"/>
                  </a:lnTo>
                  <a:lnTo>
                    <a:pt x="856" y="1099"/>
                  </a:lnTo>
                  <a:lnTo>
                    <a:pt x="860" y="1094"/>
                  </a:lnTo>
                  <a:lnTo>
                    <a:pt x="874" y="1089"/>
                  </a:lnTo>
                  <a:lnTo>
                    <a:pt x="877" y="1085"/>
                  </a:lnTo>
                  <a:lnTo>
                    <a:pt x="877" y="1077"/>
                  </a:lnTo>
                  <a:lnTo>
                    <a:pt x="879" y="1075"/>
                  </a:lnTo>
                  <a:lnTo>
                    <a:pt x="882" y="1070"/>
                  </a:lnTo>
                  <a:lnTo>
                    <a:pt x="891" y="1066"/>
                  </a:lnTo>
                  <a:lnTo>
                    <a:pt x="886" y="1061"/>
                  </a:lnTo>
                  <a:lnTo>
                    <a:pt x="891" y="1059"/>
                  </a:lnTo>
                  <a:lnTo>
                    <a:pt x="896" y="1059"/>
                  </a:lnTo>
                  <a:lnTo>
                    <a:pt x="898" y="1051"/>
                  </a:lnTo>
                  <a:lnTo>
                    <a:pt x="910" y="1047"/>
                  </a:lnTo>
                  <a:lnTo>
                    <a:pt x="915" y="1037"/>
                  </a:lnTo>
                  <a:lnTo>
                    <a:pt x="917" y="1035"/>
                  </a:lnTo>
                  <a:lnTo>
                    <a:pt x="922" y="1028"/>
                  </a:lnTo>
                  <a:lnTo>
                    <a:pt x="926" y="1028"/>
                  </a:lnTo>
                  <a:lnTo>
                    <a:pt x="929" y="1028"/>
                  </a:lnTo>
                  <a:lnTo>
                    <a:pt x="931" y="1023"/>
                  </a:lnTo>
                  <a:lnTo>
                    <a:pt x="926" y="1018"/>
                  </a:lnTo>
                  <a:lnTo>
                    <a:pt x="926" y="1014"/>
                  </a:lnTo>
                  <a:lnTo>
                    <a:pt x="924" y="1009"/>
                  </a:lnTo>
                  <a:lnTo>
                    <a:pt x="922" y="1004"/>
                  </a:lnTo>
                  <a:lnTo>
                    <a:pt x="924" y="1000"/>
                  </a:lnTo>
                  <a:lnTo>
                    <a:pt x="929" y="997"/>
                  </a:lnTo>
                  <a:lnTo>
                    <a:pt x="929" y="995"/>
                  </a:lnTo>
                  <a:lnTo>
                    <a:pt x="931" y="990"/>
                  </a:lnTo>
                  <a:lnTo>
                    <a:pt x="936" y="988"/>
                  </a:lnTo>
                  <a:lnTo>
                    <a:pt x="936" y="985"/>
                  </a:lnTo>
                  <a:lnTo>
                    <a:pt x="950" y="981"/>
                  </a:lnTo>
                  <a:lnTo>
                    <a:pt x="957" y="985"/>
                  </a:lnTo>
                  <a:lnTo>
                    <a:pt x="964" y="981"/>
                  </a:lnTo>
                  <a:lnTo>
                    <a:pt x="969" y="981"/>
                  </a:lnTo>
                  <a:lnTo>
                    <a:pt x="969" y="981"/>
                  </a:lnTo>
                  <a:lnTo>
                    <a:pt x="971" y="985"/>
                  </a:lnTo>
                  <a:lnTo>
                    <a:pt x="971" y="995"/>
                  </a:lnTo>
                  <a:lnTo>
                    <a:pt x="981" y="1000"/>
                  </a:lnTo>
                  <a:lnTo>
                    <a:pt x="990" y="995"/>
                  </a:lnTo>
                  <a:lnTo>
                    <a:pt x="997" y="1000"/>
                  </a:lnTo>
                  <a:lnTo>
                    <a:pt x="997" y="995"/>
                  </a:lnTo>
                  <a:lnTo>
                    <a:pt x="1007" y="995"/>
                  </a:lnTo>
                  <a:lnTo>
                    <a:pt x="1009" y="992"/>
                  </a:lnTo>
                  <a:lnTo>
                    <a:pt x="1014" y="992"/>
                  </a:lnTo>
                  <a:lnTo>
                    <a:pt x="1019" y="988"/>
                  </a:lnTo>
                  <a:lnTo>
                    <a:pt x="1021" y="988"/>
                  </a:lnTo>
                  <a:lnTo>
                    <a:pt x="1028" y="990"/>
                  </a:lnTo>
                  <a:lnTo>
                    <a:pt x="1028" y="995"/>
                  </a:lnTo>
                  <a:lnTo>
                    <a:pt x="1030" y="997"/>
                  </a:lnTo>
                  <a:lnTo>
                    <a:pt x="1035" y="1000"/>
                  </a:lnTo>
                  <a:lnTo>
                    <a:pt x="1047" y="995"/>
                  </a:lnTo>
                  <a:lnTo>
                    <a:pt x="1052" y="1000"/>
                  </a:lnTo>
                  <a:lnTo>
                    <a:pt x="1061" y="1011"/>
                  </a:lnTo>
                  <a:lnTo>
                    <a:pt x="1071" y="1014"/>
                  </a:lnTo>
                  <a:lnTo>
                    <a:pt x="1073" y="1011"/>
                  </a:lnTo>
                  <a:lnTo>
                    <a:pt x="1075" y="1014"/>
                  </a:lnTo>
                  <a:lnTo>
                    <a:pt x="1094" y="1000"/>
                  </a:lnTo>
                  <a:lnTo>
                    <a:pt x="1101" y="995"/>
                  </a:lnTo>
                  <a:lnTo>
                    <a:pt x="1101" y="995"/>
                  </a:lnTo>
                  <a:lnTo>
                    <a:pt x="1108" y="995"/>
                  </a:lnTo>
                  <a:lnTo>
                    <a:pt x="1115" y="985"/>
                  </a:lnTo>
                  <a:lnTo>
                    <a:pt x="1123" y="988"/>
                  </a:lnTo>
                  <a:lnTo>
                    <a:pt x="1137" y="990"/>
                  </a:lnTo>
                  <a:lnTo>
                    <a:pt x="1146" y="988"/>
                  </a:lnTo>
                  <a:lnTo>
                    <a:pt x="1146" y="985"/>
                  </a:lnTo>
                  <a:lnTo>
                    <a:pt x="1139" y="985"/>
                  </a:lnTo>
                  <a:lnTo>
                    <a:pt x="1137" y="981"/>
                  </a:lnTo>
                  <a:lnTo>
                    <a:pt x="1141" y="976"/>
                  </a:lnTo>
                  <a:lnTo>
                    <a:pt x="1141" y="971"/>
                  </a:lnTo>
                  <a:lnTo>
                    <a:pt x="1141" y="969"/>
                  </a:lnTo>
                  <a:lnTo>
                    <a:pt x="1144" y="966"/>
                  </a:lnTo>
                  <a:lnTo>
                    <a:pt x="1146" y="969"/>
                  </a:lnTo>
                  <a:lnTo>
                    <a:pt x="1151" y="964"/>
                  </a:lnTo>
                  <a:lnTo>
                    <a:pt x="1156" y="952"/>
                  </a:lnTo>
                  <a:lnTo>
                    <a:pt x="1149" y="945"/>
                  </a:lnTo>
                  <a:lnTo>
                    <a:pt x="1149" y="945"/>
                  </a:lnTo>
                  <a:close/>
                </a:path>
              </a:pathLst>
            </a:custGeom>
            <a:solidFill>
              <a:srgbClr val="433356"/>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84" name="Freeform 12"/>
            <p:cNvSpPr>
              <a:spLocks/>
            </p:cNvSpPr>
            <p:nvPr/>
          </p:nvSpPr>
          <p:spPr bwMode="auto">
            <a:xfrm>
              <a:off x="10351119" y="5740936"/>
              <a:ext cx="695565" cy="680738"/>
            </a:xfrm>
            <a:custGeom>
              <a:avLst/>
              <a:gdLst>
                <a:gd name="T0" fmla="*/ 1067 w 1079"/>
                <a:gd name="T1" fmla="*/ 407 h 1056"/>
                <a:gd name="T2" fmla="*/ 994 w 1079"/>
                <a:gd name="T3" fmla="*/ 331 h 1056"/>
                <a:gd name="T4" fmla="*/ 928 w 1079"/>
                <a:gd name="T5" fmla="*/ 265 h 1056"/>
                <a:gd name="T6" fmla="*/ 862 w 1079"/>
                <a:gd name="T7" fmla="*/ 218 h 1056"/>
                <a:gd name="T8" fmla="*/ 819 w 1079"/>
                <a:gd name="T9" fmla="*/ 182 h 1056"/>
                <a:gd name="T10" fmla="*/ 744 w 1079"/>
                <a:gd name="T11" fmla="*/ 222 h 1056"/>
                <a:gd name="T12" fmla="*/ 687 w 1079"/>
                <a:gd name="T13" fmla="*/ 147 h 1056"/>
                <a:gd name="T14" fmla="*/ 652 w 1079"/>
                <a:gd name="T15" fmla="*/ 111 h 1056"/>
                <a:gd name="T16" fmla="*/ 623 w 1079"/>
                <a:gd name="T17" fmla="*/ 83 h 1056"/>
                <a:gd name="T18" fmla="*/ 578 w 1079"/>
                <a:gd name="T19" fmla="*/ 76 h 1056"/>
                <a:gd name="T20" fmla="*/ 543 w 1079"/>
                <a:gd name="T21" fmla="*/ 59 h 1056"/>
                <a:gd name="T22" fmla="*/ 486 w 1079"/>
                <a:gd name="T23" fmla="*/ 0 h 1056"/>
                <a:gd name="T24" fmla="*/ 437 w 1079"/>
                <a:gd name="T25" fmla="*/ 26 h 1056"/>
                <a:gd name="T26" fmla="*/ 422 w 1079"/>
                <a:gd name="T27" fmla="*/ 69 h 1056"/>
                <a:gd name="T28" fmla="*/ 385 w 1079"/>
                <a:gd name="T29" fmla="*/ 83 h 1056"/>
                <a:gd name="T30" fmla="*/ 323 w 1079"/>
                <a:gd name="T31" fmla="*/ 100 h 1056"/>
                <a:gd name="T32" fmla="*/ 281 w 1079"/>
                <a:gd name="T33" fmla="*/ 100 h 1056"/>
                <a:gd name="T34" fmla="*/ 250 w 1079"/>
                <a:gd name="T35" fmla="*/ 144 h 1056"/>
                <a:gd name="T36" fmla="*/ 285 w 1079"/>
                <a:gd name="T37" fmla="*/ 222 h 1056"/>
                <a:gd name="T38" fmla="*/ 250 w 1079"/>
                <a:gd name="T39" fmla="*/ 255 h 1056"/>
                <a:gd name="T40" fmla="*/ 222 w 1079"/>
                <a:gd name="T41" fmla="*/ 272 h 1056"/>
                <a:gd name="T42" fmla="*/ 191 w 1079"/>
                <a:gd name="T43" fmla="*/ 248 h 1056"/>
                <a:gd name="T44" fmla="*/ 134 w 1079"/>
                <a:gd name="T45" fmla="*/ 248 h 1056"/>
                <a:gd name="T46" fmla="*/ 96 w 1079"/>
                <a:gd name="T47" fmla="*/ 263 h 1056"/>
                <a:gd name="T48" fmla="*/ 49 w 1079"/>
                <a:gd name="T49" fmla="*/ 305 h 1056"/>
                <a:gd name="T50" fmla="*/ 44 w 1079"/>
                <a:gd name="T51" fmla="*/ 355 h 1056"/>
                <a:gd name="T52" fmla="*/ 16 w 1079"/>
                <a:gd name="T53" fmla="*/ 435 h 1056"/>
                <a:gd name="T54" fmla="*/ 4 w 1079"/>
                <a:gd name="T55" fmla="*/ 477 h 1056"/>
                <a:gd name="T56" fmla="*/ 9 w 1079"/>
                <a:gd name="T57" fmla="*/ 532 h 1056"/>
                <a:gd name="T58" fmla="*/ 49 w 1079"/>
                <a:gd name="T59" fmla="*/ 605 h 1056"/>
                <a:gd name="T60" fmla="*/ 106 w 1079"/>
                <a:gd name="T61" fmla="*/ 624 h 1056"/>
                <a:gd name="T62" fmla="*/ 146 w 1079"/>
                <a:gd name="T63" fmla="*/ 657 h 1056"/>
                <a:gd name="T64" fmla="*/ 207 w 1079"/>
                <a:gd name="T65" fmla="*/ 688 h 1056"/>
                <a:gd name="T66" fmla="*/ 274 w 1079"/>
                <a:gd name="T67" fmla="*/ 711 h 1056"/>
                <a:gd name="T68" fmla="*/ 283 w 1079"/>
                <a:gd name="T69" fmla="*/ 768 h 1056"/>
                <a:gd name="T70" fmla="*/ 318 w 1079"/>
                <a:gd name="T71" fmla="*/ 810 h 1056"/>
                <a:gd name="T72" fmla="*/ 370 w 1079"/>
                <a:gd name="T73" fmla="*/ 829 h 1056"/>
                <a:gd name="T74" fmla="*/ 439 w 1079"/>
                <a:gd name="T75" fmla="*/ 832 h 1056"/>
                <a:gd name="T76" fmla="*/ 453 w 1079"/>
                <a:gd name="T77" fmla="*/ 895 h 1056"/>
                <a:gd name="T78" fmla="*/ 408 w 1079"/>
                <a:gd name="T79" fmla="*/ 929 h 1056"/>
                <a:gd name="T80" fmla="*/ 368 w 1079"/>
                <a:gd name="T81" fmla="*/ 964 h 1056"/>
                <a:gd name="T82" fmla="*/ 418 w 1079"/>
                <a:gd name="T83" fmla="*/ 1011 h 1056"/>
                <a:gd name="T84" fmla="*/ 455 w 1079"/>
                <a:gd name="T85" fmla="*/ 1037 h 1056"/>
                <a:gd name="T86" fmla="*/ 491 w 1079"/>
                <a:gd name="T87" fmla="*/ 1028 h 1056"/>
                <a:gd name="T88" fmla="*/ 538 w 1079"/>
                <a:gd name="T89" fmla="*/ 1035 h 1056"/>
                <a:gd name="T90" fmla="*/ 588 w 1079"/>
                <a:gd name="T91" fmla="*/ 997 h 1056"/>
                <a:gd name="T92" fmla="*/ 642 w 1079"/>
                <a:gd name="T93" fmla="*/ 981 h 1056"/>
                <a:gd name="T94" fmla="*/ 692 w 1079"/>
                <a:gd name="T95" fmla="*/ 959 h 1056"/>
                <a:gd name="T96" fmla="*/ 713 w 1079"/>
                <a:gd name="T97" fmla="*/ 973 h 1056"/>
                <a:gd name="T98" fmla="*/ 767 w 1079"/>
                <a:gd name="T99" fmla="*/ 973 h 1056"/>
                <a:gd name="T100" fmla="*/ 817 w 1079"/>
                <a:gd name="T101" fmla="*/ 978 h 1056"/>
                <a:gd name="T102" fmla="*/ 866 w 1079"/>
                <a:gd name="T103" fmla="*/ 952 h 1056"/>
                <a:gd name="T104" fmla="*/ 923 w 1079"/>
                <a:gd name="T105" fmla="*/ 907 h 1056"/>
                <a:gd name="T106" fmla="*/ 914 w 1079"/>
                <a:gd name="T107" fmla="*/ 872 h 1056"/>
                <a:gd name="T108" fmla="*/ 937 w 1079"/>
                <a:gd name="T109" fmla="*/ 818 h 1056"/>
                <a:gd name="T110" fmla="*/ 947 w 1079"/>
                <a:gd name="T111" fmla="*/ 754 h 1056"/>
                <a:gd name="T112" fmla="*/ 956 w 1079"/>
                <a:gd name="T113" fmla="*/ 704 h 1056"/>
                <a:gd name="T114" fmla="*/ 999 w 1079"/>
                <a:gd name="T115" fmla="*/ 657 h 1056"/>
                <a:gd name="T116" fmla="*/ 1037 w 1079"/>
                <a:gd name="T117" fmla="*/ 622 h 1056"/>
                <a:gd name="T118" fmla="*/ 1032 w 1079"/>
                <a:gd name="T119" fmla="*/ 553 h 1056"/>
                <a:gd name="T120" fmla="*/ 1037 w 1079"/>
                <a:gd name="T121" fmla="*/ 48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9" h="1056">
                  <a:moveTo>
                    <a:pt x="1079" y="451"/>
                  </a:moveTo>
                  <a:lnTo>
                    <a:pt x="1074" y="444"/>
                  </a:lnTo>
                  <a:lnTo>
                    <a:pt x="1065" y="440"/>
                  </a:lnTo>
                  <a:lnTo>
                    <a:pt x="1065" y="440"/>
                  </a:lnTo>
                  <a:lnTo>
                    <a:pt x="1060" y="440"/>
                  </a:lnTo>
                  <a:lnTo>
                    <a:pt x="1058" y="435"/>
                  </a:lnTo>
                  <a:lnTo>
                    <a:pt x="1055" y="435"/>
                  </a:lnTo>
                  <a:lnTo>
                    <a:pt x="1055" y="433"/>
                  </a:lnTo>
                  <a:lnTo>
                    <a:pt x="1053" y="433"/>
                  </a:lnTo>
                  <a:lnTo>
                    <a:pt x="1053" y="428"/>
                  </a:lnTo>
                  <a:lnTo>
                    <a:pt x="1051" y="425"/>
                  </a:lnTo>
                  <a:lnTo>
                    <a:pt x="1051" y="423"/>
                  </a:lnTo>
                  <a:lnTo>
                    <a:pt x="1058" y="423"/>
                  </a:lnTo>
                  <a:lnTo>
                    <a:pt x="1060" y="421"/>
                  </a:lnTo>
                  <a:lnTo>
                    <a:pt x="1065" y="414"/>
                  </a:lnTo>
                  <a:lnTo>
                    <a:pt x="1065" y="407"/>
                  </a:lnTo>
                  <a:lnTo>
                    <a:pt x="1065" y="407"/>
                  </a:lnTo>
                  <a:lnTo>
                    <a:pt x="1067" y="407"/>
                  </a:lnTo>
                  <a:lnTo>
                    <a:pt x="1067" y="397"/>
                  </a:lnTo>
                  <a:lnTo>
                    <a:pt x="1065" y="392"/>
                  </a:lnTo>
                  <a:lnTo>
                    <a:pt x="1058" y="378"/>
                  </a:lnTo>
                  <a:lnTo>
                    <a:pt x="1058" y="374"/>
                  </a:lnTo>
                  <a:lnTo>
                    <a:pt x="1053" y="366"/>
                  </a:lnTo>
                  <a:lnTo>
                    <a:pt x="1046" y="366"/>
                  </a:lnTo>
                  <a:lnTo>
                    <a:pt x="1041" y="359"/>
                  </a:lnTo>
                  <a:lnTo>
                    <a:pt x="1041" y="352"/>
                  </a:lnTo>
                  <a:lnTo>
                    <a:pt x="1034" y="350"/>
                  </a:lnTo>
                  <a:lnTo>
                    <a:pt x="1027" y="350"/>
                  </a:lnTo>
                  <a:lnTo>
                    <a:pt x="1020" y="343"/>
                  </a:lnTo>
                  <a:lnTo>
                    <a:pt x="1018" y="343"/>
                  </a:lnTo>
                  <a:lnTo>
                    <a:pt x="1011" y="338"/>
                  </a:lnTo>
                  <a:lnTo>
                    <a:pt x="1008" y="343"/>
                  </a:lnTo>
                  <a:lnTo>
                    <a:pt x="1004" y="343"/>
                  </a:lnTo>
                  <a:lnTo>
                    <a:pt x="999" y="340"/>
                  </a:lnTo>
                  <a:lnTo>
                    <a:pt x="999" y="333"/>
                  </a:lnTo>
                  <a:lnTo>
                    <a:pt x="994" y="331"/>
                  </a:lnTo>
                  <a:lnTo>
                    <a:pt x="989" y="329"/>
                  </a:lnTo>
                  <a:lnTo>
                    <a:pt x="992" y="319"/>
                  </a:lnTo>
                  <a:lnTo>
                    <a:pt x="987" y="314"/>
                  </a:lnTo>
                  <a:lnTo>
                    <a:pt x="982" y="307"/>
                  </a:lnTo>
                  <a:lnTo>
                    <a:pt x="975" y="293"/>
                  </a:lnTo>
                  <a:lnTo>
                    <a:pt x="970" y="288"/>
                  </a:lnTo>
                  <a:lnTo>
                    <a:pt x="963" y="286"/>
                  </a:lnTo>
                  <a:lnTo>
                    <a:pt x="956" y="281"/>
                  </a:lnTo>
                  <a:lnTo>
                    <a:pt x="956" y="281"/>
                  </a:lnTo>
                  <a:lnTo>
                    <a:pt x="954" y="281"/>
                  </a:lnTo>
                  <a:lnTo>
                    <a:pt x="949" y="281"/>
                  </a:lnTo>
                  <a:lnTo>
                    <a:pt x="949" y="277"/>
                  </a:lnTo>
                  <a:lnTo>
                    <a:pt x="944" y="272"/>
                  </a:lnTo>
                  <a:lnTo>
                    <a:pt x="942" y="267"/>
                  </a:lnTo>
                  <a:lnTo>
                    <a:pt x="940" y="267"/>
                  </a:lnTo>
                  <a:lnTo>
                    <a:pt x="937" y="272"/>
                  </a:lnTo>
                  <a:lnTo>
                    <a:pt x="935" y="272"/>
                  </a:lnTo>
                  <a:lnTo>
                    <a:pt x="928" y="265"/>
                  </a:lnTo>
                  <a:lnTo>
                    <a:pt x="926" y="260"/>
                  </a:lnTo>
                  <a:lnTo>
                    <a:pt x="918" y="260"/>
                  </a:lnTo>
                  <a:lnTo>
                    <a:pt x="914" y="263"/>
                  </a:lnTo>
                  <a:lnTo>
                    <a:pt x="911" y="263"/>
                  </a:lnTo>
                  <a:lnTo>
                    <a:pt x="914" y="258"/>
                  </a:lnTo>
                  <a:lnTo>
                    <a:pt x="909" y="253"/>
                  </a:lnTo>
                  <a:lnTo>
                    <a:pt x="907" y="248"/>
                  </a:lnTo>
                  <a:lnTo>
                    <a:pt x="897" y="253"/>
                  </a:lnTo>
                  <a:lnTo>
                    <a:pt x="888" y="248"/>
                  </a:lnTo>
                  <a:lnTo>
                    <a:pt x="888" y="251"/>
                  </a:lnTo>
                  <a:lnTo>
                    <a:pt x="885" y="248"/>
                  </a:lnTo>
                  <a:lnTo>
                    <a:pt x="881" y="253"/>
                  </a:lnTo>
                  <a:lnTo>
                    <a:pt x="876" y="248"/>
                  </a:lnTo>
                  <a:lnTo>
                    <a:pt x="874" y="234"/>
                  </a:lnTo>
                  <a:lnTo>
                    <a:pt x="869" y="227"/>
                  </a:lnTo>
                  <a:lnTo>
                    <a:pt x="869" y="225"/>
                  </a:lnTo>
                  <a:lnTo>
                    <a:pt x="866" y="222"/>
                  </a:lnTo>
                  <a:lnTo>
                    <a:pt x="862" y="218"/>
                  </a:lnTo>
                  <a:lnTo>
                    <a:pt x="862" y="218"/>
                  </a:lnTo>
                  <a:lnTo>
                    <a:pt x="857" y="215"/>
                  </a:lnTo>
                  <a:lnTo>
                    <a:pt x="852" y="215"/>
                  </a:lnTo>
                  <a:lnTo>
                    <a:pt x="850" y="213"/>
                  </a:lnTo>
                  <a:lnTo>
                    <a:pt x="848" y="218"/>
                  </a:lnTo>
                  <a:lnTo>
                    <a:pt x="845" y="215"/>
                  </a:lnTo>
                  <a:lnTo>
                    <a:pt x="838" y="213"/>
                  </a:lnTo>
                  <a:lnTo>
                    <a:pt x="838" y="211"/>
                  </a:lnTo>
                  <a:lnTo>
                    <a:pt x="833" y="211"/>
                  </a:lnTo>
                  <a:lnTo>
                    <a:pt x="829" y="208"/>
                  </a:lnTo>
                  <a:lnTo>
                    <a:pt x="819" y="199"/>
                  </a:lnTo>
                  <a:lnTo>
                    <a:pt x="819" y="194"/>
                  </a:lnTo>
                  <a:lnTo>
                    <a:pt x="822" y="194"/>
                  </a:lnTo>
                  <a:lnTo>
                    <a:pt x="819" y="189"/>
                  </a:lnTo>
                  <a:lnTo>
                    <a:pt x="822" y="187"/>
                  </a:lnTo>
                  <a:lnTo>
                    <a:pt x="824" y="185"/>
                  </a:lnTo>
                  <a:lnTo>
                    <a:pt x="819" y="187"/>
                  </a:lnTo>
                  <a:lnTo>
                    <a:pt x="819" y="182"/>
                  </a:lnTo>
                  <a:lnTo>
                    <a:pt x="815" y="182"/>
                  </a:lnTo>
                  <a:lnTo>
                    <a:pt x="812" y="189"/>
                  </a:lnTo>
                  <a:lnTo>
                    <a:pt x="796" y="201"/>
                  </a:lnTo>
                  <a:lnTo>
                    <a:pt x="791" y="211"/>
                  </a:lnTo>
                  <a:lnTo>
                    <a:pt x="793" y="220"/>
                  </a:lnTo>
                  <a:lnTo>
                    <a:pt x="791" y="220"/>
                  </a:lnTo>
                  <a:lnTo>
                    <a:pt x="791" y="222"/>
                  </a:lnTo>
                  <a:lnTo>
                    <a:pt x="779" y="220"/>
                  </a:lnTo>
                  <a:lnTo>
                    <a:pt x="781" y="234"/>
                  </a:lnTo>
                  <a:lnTo>
                    <a:pt x="774" y="234"/>
                  </a:lnTo>
                  <a:lnTo>
                    <a:pt x="774" y="237"/>
                  </a:lnTo>
                  <a:lnTo>
                    <a:pt x="770" y="237"/>
                  </a:lnTo>
                  <a:lnTo>
                    <a:pt x="765" y="234"/>
                  </a:lnTo>
                  <a:lnTo>
                    <a:pt x="760" y="234"/>
                  </a:lnTo>
                  <a:lnTo>
                    <a:pt x="755" y="234"/>
                  </a:lnTo>
                  <a:lnTo>
                    <a:pt x="753" y="234"/>
                  </a:lnTo>
                  <a:lnTo>
                    <a:pt x="746" y="225"/>
                  </a:lnTo>
                  <a:lnTo>
                    <a:pt x="744" y="222"/>
                  </a:lnTo>
                  <a:lnTo>
                    <a:pt x="744" y="220"/>
                  </a:lnTo>
                  <a:lnTo>
                    <a:pt x="739" y="220"/>
                  </a:lnTo>
                  <a:lnTo>
                    <a:pt x="729" y="211"/>
                  </a:lnTo>
                  <a:lnTo>
                    <a:pt x="722" y="211"/>
                  </a:lnTo>
                  <a:lnTo>
                    <a:pt x="713" y="201"/>
                  </a:lnTo>
                  <a:lnTo>
                    <a:pt x="713" y="199"/>
                  </a:lnTo>
                  <a:lnTo>
                    <a:pt x="708" y="192"/>
                  </a:lnTo>
                  <a:lnTo>
                    <a:pt x="718" y="180"/>
                  </a:lnTo>
                  <a:lnTo>
                    <a:pt x="722" y="177"/>
                  </a:lnTo>
                  <a:lnTo>
                    <a:pt x="722" y="166"/>
                  </a:lnTo>
                  <a:lnTo>
                    <a:pt x="718" y="168"/>
                  </a:lnTo>
                  <a:lnTo>
                    <a:pt x="713" y="173"/>
                  </a:lnTo>
                  <a:lnTo>
                    <a:pt x="711" y="168"/>
                  </a:lnTo>
                  <a:lnTo>
                    <a:pt x="699" y="163"/>
                  </a:lnTo>
                  <a:lnTo>
                    <a:pt x="694" y="152"/>
                  </a:lnTo>
                  <a:lnTo>
                    <a:pt x="692" y="152"/>
                  </a:lnTo>
                  <a:lnTo>
                    <a:pt x="692" y="149"/>
                  </a:lnTo>
                  <a:lnTo>
                    <a:pt x="687" y="147"/>
                  </a:lnTo>
                  <a:lnTo>
                    <a:pt x="685" y="144"/>
                  </a:lnTo>
                  <a:lnTo>
                    <a:pt x="680" y="144"/>
                  </a:lnTo>
                  <a:lnTo>
                    <a:pt x="678" y="140"/>
                  </a:lnTo>
                  <a:lnTo>
                    <a:pt x="675" y="142"/>
                  </a:lnTo>
                  <a:lnTo>
                    <a:pt x="675" y="144"/>
                  </a:lnTo>
                  <a:lnTo>
                    <a:pt x="673" y="142"/>
                  </a:lnTo>
                  <a:lnTo>
                    <a:pt x="668" y="144"/>
                  </a:lnTo>
                  <a:lnTo>
                    <a:pt x="666" y="144"/>
                  </a:lnTo>
                  <a:lnTo>
                    <a:pt x="663" y="142"/>
                  </a:lnTo>
                  <a:lnTo>
                    <a:pt x="666" y="135"/>
                  </a:lnTo>
                  <a:lnTo>
                    <a:pt x="663" y="135"/>
                  </a:lnTo>
                  <a:lnTo>
                    <a:pt x="668" y="123"/>
                  </a:lnTo>
                  <a:lnTo>
                    <a:pt x="670" y="116"/>
                  </a:lnTo>
                  <a:lnTo>
                    <a:pt x="666" y="116"/>
                  </a:lnTo>
                  <a:lnTo>
                    <a:pt x="666" y="121"/>
                  </a:lnTo>
                  <a:lnTo>
                    <a:pt x="661" y="116"/>
                  </a:lnTo>
                  <a:lnTo>
                    <a:pt x="656" y="116"/>
                  </a:lnTo>
                  <a:lnTo>
                    <a:pt x="652" y="111"/>
                  </a:lnTo>
                  <a:lnTo>
                    <a:pt x="642" y="111"/>
                  </a:lnTo>
                  <a:lnTo>
                    <a:pt x="642" y="114"/>
                  </a:lnTo>
                  <a:lnTo>
                    <a:pt x="635" y="109"/>
                  </a:lnTo>
                  <a:lnTo>
                    <a:pt x="637" y="107"/>
                  </a:lnTo>
                  <a:lnTo>
                    <a:pt x="635" y="102"/>
                  </a:lnTo>
                  <a:lnTo>
                    <a:pt x="633" y="102"/>
                  </a:lnTo>
                  <a:lnTo>
                    <a:pt x="630" y="102"/>
                  </a:lnTo>
                  <a:lnTo>
                    <a:pt x="630" y="102"/>
                  </a:lnTo>
                  <a:lnTo>
                    <a:pt x="628" y="102"/>
                  </a:lnTo>
                  <a:lnTo>
                    <a:pt x="628" y="100"/>
                  </a:lnTo>
                  <a:lnTo>
                    <a:pt x="628" y="100"/>
                  </a:lnTo>
                  <a:lnTo>
                    <a:pt x="630" y="97"/>
                  </a:lnTo>
                  <a:lnTo>
                    <a:pt x="628" y="97"/>
                  </a:lnTo>
                  <a:lnTo>
                    <a:pt x="628" y="95"/>
                  </a:lnTo>
                  <a:lnTo>
                    <a:pt x="626" y="95"/>
                  </a:lnTo>
                  <a:lnTo>
                    <a:pt x="626" y="88"/>
                  </a:lnTo>
                  <a:lnTo>
                    <a:pt x="623" y="88"/>
                  </a:lnTo>
                  <a:lnTo>
                    <a:pt x="623" y="83"/>
                  </a:lnTo>
                  <a:lnTo>
                    <a:pt x="618" y="88"/>
                  </a:lnTo>
                  <a:lnTo>
                    <a:pt x="614" y="88"/>
                  </a:lnTo>
                  <a:lnTo>
                    <a:pt x="614" y="83"/>
                  </a:lnTo>
                  <a:lnTo>
                    <a:pt x="609" y="85"/>
                  </a:lnTo>
                  <a:lnTo>
                    <a:pt x="607" y="81"/>
                  </a:lnTo>
                  <a:lnTo>
                    <a:pt x="607" y="78"/>
                  </a:lnTo>
                  <a:lnTo>
                    <a:pt x="609" y="78"/>
                  </a:lnTo>
                  <a:lnTo>
                    <a:pt x="609" y="74"/>
                  </a:lnTo>
                  <a:lnTo>
                    <a:pt x="600" y="74"/>
                  </a:lnTo>
                  <a:lnTo>
                    <a:pt x="600" y="74"/>
                  </a:lnTo>
                  <a:lnTo>
                    <a:pt x="597" y="74"/>
                  </a:lnTo>
                  <a:lnTo>
                    <a:pt x="595" y="71"/>
                  </a:lnTo>
                  <a:lnTo>
                    <a:pt x="592" y="64"/>
                  </a:lnTo>
                  <a:lnTo>
                    <a:pt x="590" y="69"/>
                  </a:lnTo>
                  <a:lnTo>
                    <a:pt x="588" y="76"/>
                  </a:lnTo>
                  <a:lnTo>
                    <a:pt x="581" y="76"/>
                  </a:lnTo>
                  <a:lnTo>
                    <a:pt x="581" y="74"/>
                  </a:lnTo>
                  <a:lnTo>
                    <a:pt x="578" y="76"/>
                  </a:lnTo>
                  <a:lnTo>
                    <a:pt x="576" y="69"/>
                  </a:lnTo>
                  <a:lnTo>
                    <a:pt x="576" y="64"/>
                  </a:lnTo>
                  <a:lnTo>
                    <a:pt x="571" y="64"/>
                  </a:lnTo>
                  <a:lnTo>
                    <a:pt x="571" y="69"/>
                  </a:lnTo>
                  <a:lnTo>
                    <a:pt x="566" y="69"/>
                  </a:lnTo>
                  <a:lnTo>
                    <a:pt x="566" y="69"/>
                  </a:lnTo>
                  <a:lnTo>
                    <a:pt x="562" y="69"/>
                  </a:lnTo>
                  <a:lnTo>
                    <a:pt x="562" y="69"/>
                  </a:lnTo>
                  <a:lnTo>
                    <a:pt x="557" y="69"/>
                  </a:lnTo>
                  <a:lnTo>
                    <a:pt x="552" y="66"/>
                  </a:lnTo>
                  <a:lnTo>
                    <a:pt x="550" y="69"/>
                  </a:lnTo>
                  <a:lnTo>
                    <a:pt x="548" y="64"/>
                  </a:lnTo>
                  <a:lnTo>
                    <a:pt x="545" y="69"/>
                  </a:lnTo>
                  <a:lnTo>
                    <a:pt x="545" y="64"/>
                  </a:lnTo>
                  <a:lnTo>
                    <a:pt x="543" y="69"/>
                  </a:lnTo>
                  <a:lnTo>
                    <a:pt x="543" y="66"/>
                  </a:lnTo>
                  <a:lnTo>
                    <a:pt x="545" y="64"/>
                  </a:lnTo>
                  <a:lnTo>
                    <a:pt x="543" y="59"/>
                  </a:lnTo>
                  <a:lnTo>
                    <a:pt x="545" y="57"/>
                  </a:lnTo>
                  <a:lnTo>
                    <a:pt x="543" y="57"/>
                  </a:lnTo>
                  <a:lnTo>
                    <a:pt x="540" y="55"/>
                  </a:lnTo>
                  <a:lnTo>
                    <a:pt x="538" y="55"/>
                  </a:lnTo>
                  <a:lnTo>
                    <a:pt x="533" y="50"/>
                  </a:lnTo>
                  <a:lnTo>
                    <a:pt x="533" y="50"/>
                  </a:lnTo>
                  <a:lnTo>
                    <a:pt x="536" y="45"/>
                  </a:lnTo>
                  <a:lnTo>
                    <a:pt x="529" y="45"/>
                  </a:lnTo>
                  <a:lnTo>
                    <a:pt x="529" y="41"/>
                  </a:lnTo>
                  <a:lnTo>
                    <a:pt x="529" y="38"/>
                  </a:lnTo>
                  <a:lnTo>
                    <a:pt x="524" y="38"/>
                  </a:lnTo>
                  <a:lnTo>
                    <a:pt x="515" y="26"/>
                  </a:lnTo>
                  <a:lnTo>
                    <a:pt x="510" y="26"/>
                  </a:lnTo>
                  <a:lnTo>
                    <a:pt x="505" y="22"/>
                  </a:lnTo>
                  <a:lnTo>
                    <a:pt x="503" y="17"/>
                  </a:lnTo>
                  <a:lnTo>
                    <a:pt x="500" y="12"/>
                  </a:lnTo>
                  <a:lnTo>
                    <a:pt x="496" y="10"/>
                  </a:lnTo>
                  <a:lnTo>
                    <a:pt x="486" y="0"/>
                  </a:lnTo>
                  <a:lnTo>
                    <a:pt x="484" y="0"/>
                  </a:lnTo>
                  <a:lnTo>
                    <a:pt x="484" y="7"/>
                  </a:lnTo>
                  <a:lnTo>
                    <a:pt x="479" y="12"/>
                  </a:lnTo>
                  <a:lnTo>
                    <a:pt x="477" y="7"/>
                  </a:lnTo>
                  <a:lnTo>
                    <a:pt x="467" y="10"/>
                  </a:lnTo>
                  <a:lnTo>
                    <a:pt x="467" y="10"/>
                  </a:lnTo>
                  <a:lnTo>
                    <a:pt x="470" y="12"/>
                  </a:lnTo>
                  <a:lnTo>
                    <a:pt x="467" y="12"/>
                  </a:lnTo>
                  <a:lnTo>
                    <a:pt x="467" y="17"/>
                  </a:lnTo>
                  <a:lnTo>
                    <a:pt x="463" y="19"/>
                  </a:lnTo>
                  <a:lnTo>
                    <a:pt x="460" y="19"/>
                  </a:lnTo>
                  <a:lnTo>
                    <a:pt x="460" y="22"/>
                  </a:lnTo>
                  <a:lnTo>
                    <a:pt x="458" y="22"/>
                  </a:lnTo>
                  <a:lnTo>
                    <a:pt x="455" y="17"/>
                  </a:lnTo>
                  <a:lnTo>
                    <a:pt x="451" y="12"/>
                  </a:lnTo>
                  <a:lnTo>
                    <a:pt x="448" y="15"/>
                  </a:lnTo>
                  <a:lnTo>
                    <a:pt x="437" y="24"/>
                  </a:lnTo>
                  <a:lnTo>
                    <a:pt x="437" y="26"/>
                  </a:lnTo>
                  <a:lnTo>
                    <a:pt x="432" y="26"/>
                  </a:lnTo>
                  <a:lnTo>
                    <a:pt x="429" y="31"/>
                  </a:lnTo>
                  <a:lnTo>
                    <a:pt x="425" y="36"/>
                  </a:lnTo>
                  <a:lnTo>
                    <a:pt x="425" y="41"/>
                  </a:lnTo>
                  <a:lnTo>
                    <a:pt x="425" y="45"/>
                  </a:lnTo>
                  <a:lnTo>
                    <a:pt x="429" y="45"/>
                  </a:lnTo>
                  <a:lnTo>
                    <a:pt x="434" y="45"/>
                  </a:lnTo>
                  <a:lnTo>
                    <a:pt x="432" y="50"/>
                  </a:lnTo>
                  <a:lnTo>
                    <a:pt x="434" y="52"/>
                  </a:lnTo>
                  <a:lnTo>
                    <a:pt x="434" y="57"/>
                  </a:lnTo>
                  <a:lnTo>
                    <a:pt x="439" y="59"/>
                  </a:lnTo>
                  <a:lnTo>
                    <a:pt x="434" y="62"/>
                  </a:lnTo>
                  <a:lnTo>
                    <a:pt x="434" y="64"/>
                  </a:lnTo>
                  <a:lnTo>
                    <a:pt x="432" y="69"/>
                  </a:lnTo>
                  <a:lnTo>
                    <a:pt x="429" y="69"/>
                  </a:lnTo>
                  <a:lnTo>
                    <a:pt x="425" y="71"/>
                  </a:lnTo>
                  <a:lnTo>
                    <a:pt x="425" y="74"/>
                  </a:lnTo>
                  <a:lnTo>
                    <a:pt x="422" y="69"/>
                  </a:lnTo>
                  <a:lnTo>
                    <a:pt x="420" y="69"/>
                  </a:lnTo>
                  <a:lnTo>
                    <a:pt x="420" y="69"/>
                  </a:lnTo>
                  <a:lnTo>
                    <a:pt x="415" y="69"/>
                  </a:lnTo>
                  <a:lnTo>
                    <a:pt x="408" y="64"/>
                  </a:lnTo>
                  <a:lnTo>
                    <a:pt x="408" y="69"/>
                  </a:lnTo>
                  <a:lnTo>
                    <a:pt x="406" y="69"/>
                  </a:lnTo>
                  <a:lnTo>
                    <a:pt x="401" y="64"/>
                  </a:lnTo>
                  <a:lnTo>
                    <a:pt x="401" y="59"/>
                  </a:lnTo>
                  <a:lnTo>
                    <a:pt x="401" y="59"/>
                  </a:lnTo>
                  <a:lnTo>
                    <a:pt x="399" y="59"/>
                  </a:lnTo>
                  <a:lnTo>
                    <a:pt x="394" y="64"/>
                  </a:lnTo>
                  <a:lnTo>
                    <a:pt x="389" y="69"/>
                  </a:lnTo>
                  <a:lnTo>
                    <a:pt x="387" y="76"/>
                  </a:lnTo>
                  <a:lnTo>
                    <a:pt x="389" y="78"/>
                  </a:lnTo>
                  <a:lnTo>
                    <a:pt x="385" y="81"/>
                  </a:lnTo>
                  <a:lnTo>
                    <a:pt x="385" y="88"/>
                  </a:lnTo>
                  <a:lnTo>
                    <a:pt x="385" y="88"/>
                  </a:lnTo>
                  <a:lnTo>
                    <a:pt x="385" y="83"/>
                  </a:lnTo>
                  <a:lnTo>
                    <a:pt x="380" y="81"/>
                  </a:lnTo>
                  <a:lnTo>
                    <a:pt x="370" y="88"/>
                  </a:lnTo>
                  <a:lnTo>
                    <a:pt x="363" y="83"/>
                  </a:lnTo>
                  <a:lnTo>
                    <a:pt x="356" y="85"/>
                  </a:lnTo>
                  <a:lnTo>
                    <a:pt x="347" y="92"/>
                  </a:lnTo>
                  <a:lnTo>
                    <a:pt x="347" y="90"/>
                  </a:lnTo>
                  <a:lnTo>
                    <a:pt x="344" y="92"/>
                  </a:lnTo>
                  <a:lnTo>
                    <a:pt x="340" y="90"/>
                  </a:lnTo>
                  <a:lnTo>
                    <a:pt x="337" y="90"/>
                  </a:lnTo>
                  <a:lnTo>
                    <a:pt x="337" y="88"/>
                  </a:lnTo>
                  <a:lnTo>
                    <a:pt x="335" y="92"/>
                  </a:lnTo>
                  <a:lnTo>
                    <a:pt x="335" y="90"/>
                  </a:lnTo>
                  <a:lnTo>
                    <a:pt x="333" y="90"/>
                  </a:lnTo>
                  <a:lnTo>
                    <a:pt x="328" y="90"/>
                  </a:lnTo>
                  <a:lnTo>
                    <a:pt x="326" y="97"/>
                  </a:lnTo>
                  <a:lnTo>
                    <a:pt x="323" y="92"/>
                  </a:lnTo>
                  <a:lnTo>
                    <a:pt x="321" y="95"/>
                  </a:lnTo>
                  <a:lnTo>
                    <a:pt x="323" y="100"/>
                  </a:lnTo>
                  <a:lnTo>
                    <a:pt x="314" y="102"/>
                  </a:lnTo>
                  <a:lnTo>
                    <a:pt x="314" y="100"/>
                  </a:lnTo>
                  <a:lnTo>
                    <a:pt x="311" y="102"/>
                  </a:lnTo>
                  <a:lnTo>
                    <a:pt x="309" y="100"/>
                  </a:lnTo>
                  <a:lnTo>
                    <a:pt x="307" y="102"/>
                  </a:lnTo>
                  <a:lnTo>
                    <a:pt x="307" y="100"/>
                  </a:lnTo>
                  <a:lnTo>
                    <a:pt x="300" y="100"/>
                  </a:lnTo>
                  <a:lnTo>
                    <a:pt x="300" y="97"/>
                  </a:lnTo>
                  <a:lnTo>
                    <a:pt x="307" y="92"/>
                  </a:lnTo>
                  <a:lnTo>
                    <a:pt x="304" y="88"/>
                  </a:lnTo>
                  <a:lnTo>
                    <a:pt x="302" y="88"/>
                  </a:lnTo>
                  <a:lnTo>
                    <a:pt x="300" y="92"/>
                  </a:lnTo>
                  <a:lnTo>
                    <a:pt x="295" y="90"/>
                  </a:lnTo>
                  <a:lnTo>
                    <a:pt x="292" y="95"/>
                  </a:lnTo>
                  <a:lnTo>
                    <a:pt x="288" y="95"/>
                  </a:lnTo>
                  <a:lnTo>
                    <a:pt x="285" y="92"/>
                  </a:lnTo>
                  <a:lnTo>
                    <a:pt x="281" y="100"/>
                  </a:lnTo>
                  <a:lnTo>
                    <a:pt x="281" y="100"/>
                  </a:lnTo>
                  <a:lnTo>
                    <a:pt x="281" y="102"/>
                  </a:lnTo>
                  <a:lnTo>
                    <a:pt x="283" y="104"/>
                  </a:lnTo>
                  <a:lnTo>
                    <a:pt x="281" y="107"/>
                  </a:lnTo>
                  <a:lnTo>
                    <a:pt x="283" y="109"/>
                  </a:lnTo>
                  <a:lnTo>
                    <a:pt x="276" y="111"/>
                  </a:lnTo>
                  <a:lnTo>
                    <a:pt x="276" y="121"/>
                  </a:lnTo>
                  <a:lnTo>
                    <a:pt x="276" y="128"/>
                  </a:lnTo>
                  <a:lnTo>
                    <a:pt x="262" y="130"/>
                  </a:lnTo>
                  <a:lnTo>
                    <a:pt x="262" y="135"/>
                  </a:lnTo>
                  <a:lnTo>
                    <a:pt x="257" y="142"/>
                  </a:lnTo>
                  <a:lnTo>
                    <a:pt x="255" y="142"/>
                  </a:lnTo>
                  <a:lnTo>
                    <a:pt x="255" y="140"/>
                  </a:lnTo>
                  <a:lnTo>
                    <a:pt x="252" y="140"/>
                  </a:lnTo>
                  <a:lnTo>
                    <a:pt x="252" y="140"/>
                  </a:lnTo>
                  <a:lnTo>
                    <a:pt x="250" y="140"/>
                  </a:lnTo>
                  <a:lnTo>
                    <a:pt x="252" y="142"/>
                  </a:lnTo>
                  <a:lnTo>
                    <a:pt x="248" y="142"/>
                  </a:lnTo>
                  <a:lnTo>
                    <a:pt x="250" y="144"/>
                  </a:lnTo>
                  <a:lnTo>
                    <a:pt x="248" y="149"/>
                  </a:lnTo>
                  <a:lnTo>
                    <a:pt x="245" y="154"/>
                  </a:lnTo>
                  <a:lnTo>
                    <a:pt x="243" y="156"/>
                  </a:lnTo>
                  <a:lnTo>
                    <a:pt x="245" y="161"/>
                  </a:lnTo>
                  <a:lnTo>
                    <a:pt x="243" y="170"/>
                  </a:lnTo>
                  <a:lnTo>
                    <a:pt x="243" y="175"/>
                  </a:lnTo>
                  <a:lnTo>
                    <a:pt x="243" y="180"/>
                  </a:lnTo>
                  <a:lnTo>
                    <a:pt x="245" y="182"/>
                  </a:lnTo>
                  <a:lnTo>
                    <a:pt x="243" y="182"/>
                  </a:lnTo>
                  <a:lnTo>
                    <a:pt x="245" y="192"/>
                  </a:lnTo>
                  <a:lnTo>
                    <a:pt x="248" y="192"/>
                  </a:lnTo>
                  <a:lnTo>
                    <a:pt x="252" y="185"/>
                  </a:lnTo>
                  <a:lnTo>
                    <a:pt x="259" y="196"/>
                  </a:lnTo>
                  <a:lnTo>
                    <a:pt x="266" y="196"/>
                  </a:lnTo>
                  <a:lnTo>
                    <a:pt x="278" y="196"/>
                  </a:lnTo>
                  <a:lnTo>
                    <a:pt x="276" y="201"/>
                  </a:lnTo>
                  <a:lnTo>
                    <a:pt x="281" y="211"/>
                  </a:lnTo>
                  <a:lnTo>
                    <a:pt x="285" y="222"/>
                  </a:lnTo>
                  <a:lnTo>
                    <a:pt x="285" y="227"/>
                  </a:lnTo>
                  <a:lnTo>
                    <a:pt x="283" y="229"/>
                  </a:lnTo>
                  <a:lnTo>
                    <a:pt x="281" y="232"/>
                  </a:lnTo>
                  <a:lnTo>
                    <a:pt x="285" y="237"/>
                  </a:lnTo>
                  <a:lnTo>
                    <a:pt x="281" y="244"/>
                  </a:lnTo>
                  <a:lnTo>
                    <a:pt x="276" y="241"/>
                  </a:lnTo>
                  <a:lnTo>
                    <a:pt x="276" y="246"/>
                  </a:lnTo>
                  <a:lnTo>
                    <a:pt x="276" y="244"/>
                  </a:lnTo>
                  <a:lnTo>
                    <a:pt x="276" y="246"/>
                  </a:lnTo>
                  <a:lnTo>
                    <a:pt x="274" y="246"/>
                  </a:lnTo>
                  <a:lnTo>
                    <a:pt x="269" y="248"/>
                  </a:lnTo>
                  <a:lnTo>
                    <a:pt x="269" y="253"/>
                  </a:lnTo>
                  <a:lnTo>
                    <a:pt x="262" y="255"/>
                  </a:lnTo>
                  <a:lnTo>
                    <a:pt x="262" y="253"/>
                  </a:lnTo>
                  <a:lnTo>
                    <a:pt x="259" y="253"/>
                  </a:lnTo>
                  <a:lnTo>
                    <a:pt x="255" y="255"/>
                  </a:lnTo>
                  <a:lnTo>
                    <a:pt x="252" y="253"/>
                  </a:lnTo>
                  <a:lnTo>
                    <a:pt x="250" y="255"/>
                  </a:lnTo>
                  <a:lnTo>
                    <a:pt x="248" y="248"/>
                  </a:lnTo>
                  <a:lnTo>
                    <a:pt x="243" y="244"/>
                  </a:lnTo>
                  <a:lnTo>
                    <a:pt x="240" y="248"/>
                  </a:lnTo>
                  <a:lnTo>
                    <a:pt x="236" y="246"/>
                  </a:lnTo>
                  <a:lnTo>
                    <a:pt x="236" y="253"/>
                  </a:lnTo>
                  <a:lnTo>
                    <a:pt x="236" y="253"/>
                  </a:lnTo>
                  <a:lnTo>
                    <a:pt x="233" y="255"/>
                  </a:lnTo>
                  <a:lnTo>
                    <a:pt x="229" y="253"/>
                  </a:lnTo>
                  <a:lnTo>
                    <a:pt x="231" y="248"/>
                  </a:lnTo>
                  <a:lnTo>
                    <a:pt x="226" y="248"/>
                  </a:lnTo>
                  <a:lnTo>
                    <a:pt x="226" y="253"/>
                  </a:lnTo>
                  <a:lnTo>
                    <a:pt x="229" y="255"/>
                  </a:lnTo>
                  <a:lnTo>
                    <a:pt x="229" y="260"/>
                  </a:lnTo>
                  <a:lnTo>
                    <a:pt x="224" y="260"/>
                  </a:lnTo>
                  <a:lnTo>
                    <a:pt x="224" y="263"/>
                  </a:lnTo>
                  <a:lnTo>
                    <a:pt x="222" y="265"/>
                  </a:lnTo>
                  <a:lnTo>
                    <a:pt x="219" y="267"/>
                  </a:lnTo>
                  <a:lnTo>
                    <a:pt x="222" y="272"/>
                  </a:lnTo>
                  <a:lnTo>
                    <a:pt x="219" y="272"/>
                  </a:lnTo>
                  <a:lnTo>
                    <a:pt x="219" y="274"/>
                  </a:lnTo>
                  <a:lnTo>
                    <a:pt x="212" y="272"/>
                  </a:lnTo>
                  <a:lnTo>
                    <a:pt x="212" y="267"/>
                  </a:lnTo>
                  <a:lnTo>
                    <a:pt x="210" y="263"/>
                  </a:lnTo>
                  <a:lnTo>
                    <a:pt x="205" y="258"/>
                  </a:lnTo>
                  <a:lnTo>
                    <a:pt x="205" y="260"/>
                  </a:lnTo>
                  <a:lnTo>
                    <a:pt x="203" y="258"/>
                  </a:lnTo>
                  <a:lnTo>
                    <a:pt x="203" y="260"/>
                  </a:lnTo>
                  <a:lnTo>
                    <a:pt x="200" y="260"/>
                  </a:lnTo>
                  <a:lnTo>
                    <a:pt x="196" y="260"/>
                  </a:lnTo>
                  <a:lnTo>
                    <a:pt x="193" y="258"/>
                  </a:lnTo>
                  <a:lnTo>
                    <a:pt x="191" y="255"/>
                  </a:lnTo>
                  <a:lnTo>
                    <a:pt x="191" y="253"/>
                  </a:lnTo>
                  <a:lnTo>
                    <a:pt x="186" y="253"/>
                  </a:lnTo>
                  <a:lnTo>
                    <a:pt x="189" y="248"/>
                  </a:lnTo>
                  <a:lnTo>
                    <a:pt x="191" y="248"/>
                  </a:lnTo>
                  <a:lnTo>
                    <a:pt x="191" y="248"/>
                  </a:lnTo>
                  <a:lnTo>
                    <a:pt x="186" y="248"/>
                  </a:lnTo>
                  <a:lnTo>
                    <a:pt x="186" y="251"/>
                  </a:lnTo>
                  <a:lnTo>
                    <a:pt x="184" y="248"/>
                  </a:lnTo>
                  <a:lnTo>
                    <a:pt x="181" y="248"/>
                  </a:lnTo>
                  <a:lnTo>
                    <a:pt x="181" y="258"/>
                  </a:lnTo>
                  <a:lnTo>
                    <a:pt x="177" y="253"/>
                  </a:lnTo>
                  <a:lnTo>
                    <a:pt x="167" y="255"/>
                  </a:lnTo>
                  <a:lnTo>
                    <a:pt x="167" y="255"/>
                  </a:lnTo>
                  <a:lnTo>
                    <a:pt x="167" y="258"/>
                  </a:lnTo>
                  <a:lnTo>
                    <a:pt x="163" y="258"/>
                  </a:lnTo>
                  <a:lnTo>
                    <a:pt x="160" y="255"/>
                  </a:lnTo>
                  <a:lnTo>
                    <a:pt x="158" y="258"/>
                  </a:lnTo>
                  <a:lnTo>
                    <a:pt x="155" y="258"/>
                  </a:lnTo>
                  <a:lnTo>
                    <a:pt x="153" y="258"/>
                  </a:lnTo>
                  <a:lnTo>
                    <a:pt x="146" y="260"/>
                  </a:lnTo>
                  <a:lnTo>
                    <a:pt x="139" y="253"/>
                  </a:lnTo>
                  <a:lnTo>
                    <a:pt x="134" y="253"/>
                  </a:lnTo>
                  <a:lnTo>
                    <a:pt x="134" y="248"/>
                  </a:lnTo>
                  <a:lnTo>
                    <a:pt x="127" y="251"/>
                  </a:lnTo>
                  <a:lnTo>
                    <a:pt x="125" y="253"/>
                  </a:lnTo>
                  <a:lnTo>
                    <a:pt x="125" y="253"/>
                  </a:lnTo>
                  <a:lnTo>
                    <a:pt x="122" y="253"/>
                  </a:lnTo>
                  <a:lnTo>
                    <a:pt x="120" y="248"/>
                  </a:lnTo>
                  <a:lnTo>
                    <a:pt x="120" y="248"/>
                  </a:lnTo>
                  <a:lnTo>
                    <a:pt x="120" y="251"/>
                  </a:lnTo>
                  <a:lnTo>
                    <a:pt x="115" y="248"/>
                  </a:lnTo>
                  <a:lnTo>
                    <a:pt x="115" y="246"/>
                  </a:lnTo>
                  <a:lnTo>
                    <a:pt x="111" y="241"/>
                  </a:lnTo>
                  <a:lnTo>
                    <a:pt x="111" y="239"/>
                  </a:lnTo>
                  <a:lnTo>
                    <a:pt x="99" y="241"/>
                  </a:lnTo>
                  <a:lnTo>
                    <a:pt x="92" y="241"/>
                  </a:lnTo>
                  <a:lnTo>
                    <a:pt x="87" y="251"/>
                  </a:lnTo>
                  <a:lnTo>
                    <a:pt x="89" y="253"/>
                  </a:lnTo>
                  <a:lnTo>
                    <a:pt x="94" y="255"/>
                  </a:lnTo>
                  <a:lnTo>
                    <a:pt x="96" y="263"/>
                  </a:lnTo>
                  <a:lnTo>
                    <a:pt x="96" y="263"/>
                  </a:lnTo>
                  <a:lnTo>
                    <a:pt x="96" y="267"/>
                  </a:lnTo>
                  <a:lnTo>
                    <a:pt x="96" y="270"/>
                  </a:lnTo>
                  <a:lnTo>
                    <a:pt x="89" y="272"/>
                  </a:lnTo>
                  <a:lnTo>
                    <a:pt x="77" y="267"/>
                  </a:lnTo>
                  <a:lnTo>
                    <a:pt x="75" y="272"/>
                  </a:lnTo>
                  <a:lnTo>
                    <a:pt x="68" y="267"/>
                  </a:lnTo>
                  <a:lnTo>
                    <a:pt x="63" y="267"/>
                  </a:lnTo>
                  <a:lnTo>
                    <a:pt x="61" y="270"/>
                  </a:lnTo>
                  <a:lnTo>
                    <a:pt x="61" y="277"/>
                  </a:lnTo>
                  <a:lnTo>
                    <a:pt x="59" y="277"/>
                  </a:lnTo>
                  <a:lnTo>
                    <a:pt x="59" y="279"/>
                  </a:lnTo>
                  <a:lnTo>
                    <a:pt x="61" y="281"/>
                  </a:lnTo>
                  <a:lnTo>
                    <a:pt x="63" y="291"/>
                  </a:lnTo>
                  <a:lnTo>
                    <a:pt x="61" y="291"/>
                  </a:lnTo>
                  <a:lnTo>
                    <a:pt x="56" y="291"/>
                  </a:lnTo>
                  <a:lnTo>
                    <a:pt x="54" y="291"/>
                  </a:lnTo>
                  <a:lnTo>
                    <a:pt x="54" y="298"/>
                  </a:lnTo>
                  <a:lnTo>
                    <a:pt x="49" y="305"/>
                  </a:lnTo>
                  <a:lnTo>
                    <a:pt x="51" y="305"/>
                  </a:lnTo>
                  <a:lnTo>
                    <a:pt x="54" y="312"/>
                  </a:lnTo>
                  <a:lnTo>
                    <a:pt x="56" y="322"/>
                  </a:lnTo>
                  <a:lnTo>
                    <a:pt x="59" y="324"/>
                  </a:lnTo>
                  <a:lnTo>
                    <a:pt x="59" y="329"/>
                  </a:lnTo>
                  <a:lnTo>
                    <a:pt x="54" y="331"/>
                  </a:lnTo>
                  <a:lnTo>
                    <a:pt x="44" y="329"/>
                  </a:lnTo>
                  <a:lnTo>
                    <a:pt x="42" y="329"/>
                  </a:lnTo>
                  <a:lnTo>
                    <a:pt x="40" y="324"/>
                  </a:lnTo>
                  <a:lnTo>
                    <a:pt x="40" y="329"/>
                  </a:lnTo>
                  <a:lnTo>
                    <a:pt x="35" y="324"/>
                  </a:lnTo>
                  <a:lnTo>
                    <a:pt x="30" y="331"/>
                  </a:lnTo>
                  <a:lnTo>
                    <a:pt x="30" y="336"/>
                  </a:lnTo>
                  <a:lnTo>
                    <a:pt x="35" y="338"/>
                  </a:lnTo>
                  <a:lnTo>
                    <a:pt x="37" y="340"/>
                  </a:lnTo>
                  <a:lnTo>
                    <a:pt x="40" y="343"/>
                  </a:lnTo>
                  <a:lnTo>
                    <a:pt x="40" y="348"/>
                  </a:lnTo>
                  <a:lnTo>
                    <a:pt x="44" y="355"/>
                  </a:lnTo>
                  <a:lnTo>
                    <a:pt x="44" y="355"/>
                  </a:lnTo>
                  <a:lnTo>
                    <a:pt x="44" y="357"/>
                  </a:lnTo>
                  <a:lnTo>
                    <a:pt x="44" y="359"/>
                  </a:lnTo>
                  <a:lnTo>
                    <a:pt x="44" y="366"/>
                  </a:lnTo>
                  <a:lnTo>
                    <a:pt x="44" y="371"/>
                  </a:lnTo>
                  <a:lnTo>
                    <a:pt x="42" y="374"/>
                  </a:lnTo>
                  <a:lnTo>
                    <a:pt x="40" y="381"/>
                  </a:lnTo>
                  <a:lnTo>
                    <a:pt x="35" y="381"/>
                  </a:lnTo>
                  <a:lnTo>
                    <a:pt x="35" y="381"/>
                  </a:lnTo>
                  <a:lnTo>
                    <a:pt x="35" y="385"/>
                  </a:lnTo>
                  <a:lnTo>
                    <a:pt x="40" y="388"/>
                  </a:lnTo>
                  <a:lnTo>
                    <a:pt x="40" y="392"/>
                  </a:lnTo>
                  <a:lnTo>
                    <a:pt x="35" y="411"/>
                  </a:lnTo>
                  <a:lnTo>
                    <a:pt x="30" y="411"/>
                  </a:lnTo>
                  <a:lnTo>
                    <a:pt x="26" y="416"/>
                  </a:lnTo>
                  <a:lnTo>
                    <a:pt x="23" y="428"/>
                  </a:lnTo>
                  <a:lnTo>
                    <a:pt x="18" y="435"/>
                  </a:lnTo>
                  <a:lnTo>
                    <a:pt x="16" y="435"/>
                  </a:lnTo>
                  <a:lnTo>
                    <a:pt x="14" y="437"/>
                  </a:lnTo>
                  <a:lnTo>
                    <a:pt x="14" y="440"/>
                  </a:lnTo>
                  <a:lnTo>
                    <a:pt x="18" y="440"/>
                  </a:lnTo>
                  <a:lnTo>
                    <a:pt x="21" y="437"/>
                  </a:lnTo>
                  <a:lnTo>
                    <a:pt x="23" y="437"/>
                  </a:lnTo>
                  <a:lnTo>
                    <a:pt x="21" y="444"/>
                  </a:lnTo>
                  <a:lnTo>
                    <a:pt x="18" y="444"/>
                  </a:lnTo>
                  <a:lnTo>
                    <a:pt x="18" y="449"/>
                  </a:lnTo>
                  <a:lnTo>
                    <a:pt x="14" y="451"/>
                  </a:lnTo>
                  <a:lnTo>
                    <a:pt x="14" y="459"/>
                  </a:lnTo>
                  <a:lnTo>
                    <a:pt x="14" y="463"/>
                  </a:lnTo>
                  <a:lnTo>
                    <a:pt x="14" y="466"/>
                  </a:lnTo>
                  <a:lnTo>
                    <a:pt x="11" y="470"/>
                  </a:lnTo>
                  <a:lnTo>
                    <a:pt x="9" y="473"/>
                  </a:lnTo>
                  <a:lnTo>
                    <a:pt x="4" y="470"/>
                  </a:lnTo>
                  <a:lnTo>
                    <a:pt x="4" y="475"/>
                  </a:lnTo>
                  <a:lnTo>
                    <a:pt x="7" y="477"/>
                  </a:lnTo>
                  <a:lnTo>
                    <a:pt x="4" y="477"/>
                  </a:lnTo>
                  <a:lnTo>
                    <a:pt x="2" y="482"/>
                  </a:lnTo>
                  <a:lnTo>
                    <a:pt x="4" y="485"/>
                  </a:lnTo>
                  <a:lnTo>
                    <a:pt x="4" y="487"/>
                  </a:lnTo>
                  <a:lnTo>
                    <a:pt x="0" y="492"/>
                  </a:lnTo>
                  <a:lnTo>
                    <a:pt x="2" y="494"/>
                  </a:lnTo>
                  <a:lnTo>
                    <a:pt x="4" y="494"/>
                  </a:lnTo>
                  <a:lnTo>
                    <a:pt x="11" y="501"/>
                  </a:lnTo>
                  <a:lnTo>
                    <a:pt x="18" y="501"/>
                  </a:lnTo>
                  <a:lnTo>
                    <a:pt x="23" y="508"/>
                  </a:lnTo>
                  <a:lnTo>
                    <a:pt x="23" y="520"/>
                  </a:lnTo>
                  <a:lnTo>
                    <a:pt x="28" y="518"/>
                  </a:lnTo>
                  <a:lnTo>
                    <a:pt x="26" y="522"/>
                  </a:lnTo>
                  <a:lnTo>
                    <a:pt x="23" y="520"/>
                  </a:lnTo>
                  <a:lnTo>
                    <a:pt x="18" y="522"/>
                  </a:lnTo>
                  <a:lnTo>
                    <a:pt x="14" y="529"/>
                  </a:lnTo>
                  <a:lnTo>
                    <a:pt x="14" y="527"/>
                  </a:lnTo>
                  <a:lnTo>
                    <a:pt x="14" y="532"/>
                  </a:lnTo>
                  <a:lnTo>
                    <a:pt x="9" y="532"/>
                  </a:lnTo>
                  <a:lnTo>
                    <a:pt x="9" y="536"/>
                  </a:lnTo>
                  <a:lnTo>
                    <a:pt x="4" y="539"/>
                  </a:lnTo>
                  <a:lnTo>
                    <a:pt x="4" y="541"/>
                  </a:lnTo>
                  <a:lnTo>
                    <a:pt x="7" y="546"/>
                  </a:lnTo>
                  <a:lnTo>
                    <a:pt x="14" y="553"/>
                  </a:lnTo>
                  <a:lnTo>
                    <a:pt x="18" y="558"/>
                  </a:lnTo>
                  <a:lnTo>
                    <a:pt x="18" y="560"/>
                  </a:lnTo>
                  <a:lnTo>
                    <a:pt x="14" y="567"/>
                  </a:lnTo>
                  <a:lnTo>
                    <a:pt x="21" y="572"/>
                  </a:lnTo>
                  <a:lnTo>
                    <a:pt x="30" y="574"/>
                  </a:lnTo>
                  <a:lnTo>
                    <a:pt x="30" y="577"/>
                  </a:lnTo>
                  <a:lnTo>
                    <a:pt x="33" y="579"/>
                  </a:lnTo>
                  <a:lnTo>
                    <a:pt x="30" y="584"/>
                  </a:lnTo>
                  <a:lnTo>
                    <a:pt x="35" y="591"/>
                  </a:lnTo>
                  <a:lnTo>
                    <a:pt x="35" y="591"/>
                  </a:lnTo>
                  <a:lnTo>
                    <a:pt x="40" y="591"/>
                  </a:lnTo>
                  <a:lnTo>
                    <a:pt x="44" y="598"/>
                  </a:lnTo>
                  <a:lnTo>
                    <a:pt x="49" y="605"/>
                  </a:lnTo>
                  <a:lnTo>
                    <a:pt x="49" y="610"/>
                  </a:lnTo>
                  <a:lnTo>
                    <a:pt x="49" y="610"/>
                  </a:lnTo>
                  <a:lnTo>
                    <a:pt x="49" y="610"/>
                  </a:lnTo>
                  <a:lnTo>
                    <a:pt x="59" y="614"/>
                  </a:lnTo>
                  <a:lnTo>
                    <a:pt x="68" y="603"/>
                  </a:lnTo>
                  <a:lnTo>
                    <a:pt x="73" y="600"/>
                  </a:lnTo>
                  <a:lnTo>
                    <a:pt x="77" y="598"/>
                  </a:lnTo>
                  <a:lnTo>
                    <a:pt x="80" y="598"/>
                  </a:lnTo>
                  <a:lnTo>
                    <a:pt x="82" y="596"/>
                  </a:lnTo>
                  <a:lnTo>
                    <a:pt x="87" y="593"/>
                  </a:lnTo>
                  <a:lnTo>
                    <a:pt x="89" y="596"/>
                  </a:lnTo>
                  <a:lnTo>
                    <a:pt x="92" y="596"/>
                  </a:lnTo>
                  <a:lnTo>
                    <a:pt x="89" y="600"/>
                  </a:lnTo>
                  <a:lnTo>
                    <a:pt x="94" y="600"/>
                  </a:lnTo>
                  <a:lnTo>
                    <a:pt x="96" y="610"/>
                  </a:lnTo>
                  <a:lnTo>
                    <a:pt x="99" y="614"/>
                  </a:lnTo>
                  <a:lnTo>
                    <a:pt x="106" y="622"/>
                  </a:lnTo>
                  <a:lnTo>
                    <a:pt x="106" y="624"/>
                  </a:lnTo>
                  <a:lnTo>
                    <a:pt x="111" y="624"/>
                  </a:lnTo>
                  <a:lnTo>
                    <a:pt x="111" y="622"/>
                  </a:lnTo>
                  <a:lnTo>
                    <a:pt x="113" y="624"/>
                  </a:lnTo>
                  <a:lnTo>
                    <a:pt x="120" y="626"/>
                  </a:lnTo>
                  <a:lnTo>
                    <a:pt x="134" y="631"/>
                  </a:lnTo>
                  <a:lnTo>
                    <a:pt x="134" y="638"/>
                  </a:lnTo>
                  <a:lnTo>
                    <a:pt x="129" y="643"/>
                  </a:lnTo>
                  <a:lnTo>
                    <a:pt x="132" y="648"/>
                  </a:lnTo>
                  <a:lnTo>
                    <a:pt x="129" y="652"/>
                  </a:lnTo>
                  <a:lnTo>
                    <a:pt x="118" y="650"/>
                  </a:lnTo>
                  <a:lnTo>
                    <a:pt x="115" y="648"/>
                  </a:lnTo>
                  <a:lnTo>
                    <a:pt x="113" y="648"/>
                  </a:lnTo>
                  <a:lnTo>
                    <a:pt x="115" y="655"/>
                  </a:lnTo>
                  <a:lnTo>
                    <a:pt x="122" y="657"/>
                  </a:lnTo>
                  <a:lnTo>
                    <a:pt x="127" y="662"/>
                  </a:lnTo>
                  <a:lnTo>
                    <a:pt x="134" y="657"/>
                  </a:lnTo>
                  <a:lnTo>
                    <a:pt x="144" y="657"/>
                  </a:lnTo>
                  <a:lnTo>
                    <a:pt x="146" y="657"/>
                  </a:lnTo>
                  <a:lnTo>
                    <a:pt x="148" y="662"/>
                  </a:lnTo>
                  <a:lnTo>
                    <a:pt x="151" y="662"/>
                  </a:lnTo>
                  <a:lnTo>
                    <a:pt x="153" y="671"/>
                  </a:lnTo>
                  <a:lnTo>
                    <a:pt x="153" y="671"/>
                  </a:lnTo>
                  <a:lnTo>
                    <a:pt x="153" y="673"/>
                  </a:lnTo>
                  <a:lnTo>
                    <a:pt x="153" y="676"/>
                  </a:lnTo>
                  <a:lnTo>
                    <a:pt x="153" y="685"/>
                  </a:lnTo>
                  <a:lnTo>
                    <a:pt x="153" y="688"/>
                  </a:lnTo>
                  <a:lnTo>
                    <a:pt x="160" y="690"/>
                  </a:lnTo>
                  <a:lnTo>
                    <a:pt x="167" y="695"/>
                  </a:lnTo>
                  <a:lnTo>
                    <a:pt x="170" y="695"/>
                  </a:lnTo>
                  <a:lnTo>
                    <a:pt x="179" y="692"/>
                  </a:lnTo>
                  <a:lnTo>
                    <a:pt x="191" y="681"/>
                  </a:lnTo>
                  <a:lnTo>
                    <a:pt x="191" y="676"/>
                  </a:lnTo>
                  <a:lnTo>
                    <a:pt x="196" y="678"/>
                  </a:lnTo>
                  <a:lnTo>
                    <a:pt x="200" y="690"/>
                  </a:lnTo>
                  <a:lnTo>
                    <a:pt x="200" y="688"/>
                  </a:lnTo>
                  <a:lnTo>
                    <a:pt x="207" y="688"/>
                  </a:lnTo>
                  <a:lnTo>
                    <a:pt x="214" y="695"/>
                  </a:lnTo>
                  <a:lnTo>
                    <a:pt x="219" y="695"/>
                  </a:lnTo>
                  <a:lnTo>
                    <a:pt x="224" y="697"/>
                  </a:lnTo>
                  <a:lnTo>
                    <a:pt x="224" y="695"/>
                  </a:lnTo>
                  <a:lnTo>
                    <a:pt x="233" y="704"/>
                  </a:lnTo>
                  <a:lnTo>
                    <a:pt x="231" y="709"/>
                  </a:lnTo>
                  <a:lnTo>
                    <a:pt x="233" y="709"/>
                  </a:lnTo>
                  <a:lnTo>
                    <a:pt x="229" y="716"/>
                  </a:lnTo>
                  <a:lnTo>
                    <a:pt x="233" y="714"/>
                  </a:lnTo>
                  <a:lnTo>
                    <a:pt x="233" y="711"/>
                  </a:lnTo>
                  <a:lnTo>
                    <a:pt x="238" y="709"/>
                  </a:lnTo>
                  <a:lnTo>
                    <a:pt x="243" y="709"/>
                  </a:lnTo>
                  <a:lnTo>
                    <a:pt x="243" y="714"/>
                  </a:lnTo>
                  <a:lnTo>
                    <a:pt x="248" y="711"/>
                  </a:lnTo>
                  <a:lnTo>
                    <a:pt x="252" y="707"/>
                  </a:lnTo>
                  <a:lnTo>
                    <a:pt x="259" y="707"/>
                  </a:lnTo>
                  <a:lnTo>
                    <a:pt x="266" y="714"/>
                  </a:lnTo>
                  <a:lnTo>
                    <a:pt x="274" y="711"/>
                  </a:lnTo>
                  <a:lnTo>
                    <a:pt x="274" y="707"/>
                  </a:lnTo>
                  <a:lnTo>
                    <a:pt x="278" y="707"/>
                  </a:lnTo>
                  <a:lnTo>
                    <a:pt x="281" y="709"/>
                  </a:lnTo>
                  <a:lnTo>
                    <a:pt x="283" y="709"/>
                  </a:lnTo>
                  <a:lnTo>
                    <a:pt x="285" y="709"/>
                  </a:lnTo>
                  <a:lnTo>
                    <a:pt x="292" y="711"/>
                  </a:lnTo>
                  <a:lnTo>
                    <a:pt x="295" y="714"/>
                  </a:lnTo>
                  <a:lnTo>
                    <a:pt x="295" y="723"/>
                  </a:lnTo>
                  <a:lnTo>
                    <a:pt x="295" y="733"/>
                  </a:lnTo>
                  <a:lnTo>
                    <a:pt x="295" y="737"/>
                  </a:lnTo>
                  <a:lnTo>
                    <a:pt x="295" y="737"/>
                  </a:lnTo>
                  <a:lnTo>
                    <a:pt x="297" y="740"/>
                  </a:lnTo>
                  <a:lnTo>
                    <a:pt x="292" y="747"/>
                  </a:lnTo>
                  <a:lnTo>
                    <a:pt x="292" y="749"/>
                  </a:lnTo>
                  <a:lnTo>
                    <a:pt x="288" y="756"/>
                  </a:lnTo>
                  <a:lnTo>
                    <a:pt x="288" y="763"/>
                  </a:lnTo>
                  <a:lnTo>
                    <a:pt x="288" y="763"/>
                  </a:lnTo>
                  <a:lnTo>
                    <a:pt x="283" y="768"/>
                  </a:lnTo>
                  <a:lnTo>
                    <a:pt x="285" y="768"/>
                  </a:lnTo>
                  <a:lnTo>
                    <a:pt x="290" y="770"/>
                  </a:lnTo>
                  <a:lnTo>
                    <a:pt x="290" y="775"/>
                  </a:lnTo>
                  <a:lnTo>
                    <a:pt x="290" y="782"/>
                  </a:lnTo>
                  <a:lnTo>
                    <a:pt x="292" y="787"/>
                  </a:lnTo>
                  <a:lnTo>
                    <a:pt x="295" y="787"/>
                  </a:lnTo>
                  <a:lnTo>
                    <a:pt x="295" y="782"/>
                  </a:lnTo>
                  <a:lnTo>
                    <a:pt x="297" y="782"/>
                  </a:lnTo>
                  <a:lnTo>
                    <a:pt x="300" y="782"/>
                  </a:lnTo>
                  <a:lnTo>
                    <a:pt x="297" y="787"/>
                  </a:lnTo>
                  <a:lnTo>
                    <a:pt x="304" y="792"/>
                  </a:lnTo>
                  <a:lnTo>
                    <a:pt x="304" y="789"/>
                  </a:lnTo>
                  <a:lnTo>
                    <a:pt x="309" y="794"/>
                  </a:lnTo>
                  <a:lnTo>
                    <a:pt x="309" y="801"/>
                  </a:lnTo>
                  <a:lnTo>
                    <a:pt x="309" y="806"/>
                  </a:lnTo>
                  <a:lnTo>
                    <a:pt x="314" y="810"/>
                  </a:lnTo>
                  <a:lnTo>
                    <a:pt x="318" y="810"/>
                  </a:lnTo>
                  <a:lnTo>
                    <a:pt x="318" y="810"/>
                  </a:lnTo>
                  <a:lnTo>
                    <a:pt x="326" y="815"/>
                  </a:lnTo>
                  <a:lnTo>
                    <a:pt x="328" y="820"/>
                  </a:lnTo>
                  <a:lnTo>
                    <a:pt x="337" y="825"/>
                  </a:lnTo>
                  <a:lnTo>
                    <a:pt x="335" y="829"/>
                  </a:lnTo>
                  <a:lnTo>
                    <a:pt x="337" y="832"/>
                  </a:lnTo>
                  <a:lnTo>
                    <a:pt x="340" y="827"/>
                  </a:lnTo>
                  <a:lnTo>
                    <a:pt x="342" y="820"/>
                  </a:lnTo>
                  <a:lnTo>
                    <a:pt x="344" y="820"/>
                  </a:lnTo>
                  <a:lnTo>
                    <a:pt x="347" y="818"/>
                  </a:lnTo>
                  <a:lnTo>
                    <a:pt x="349" y="815"/>
                  </a:lnTo>
                  <a:lnTo>
                    <a:pt x="352" y="815"/>
                  </a:lnTo>
                  <a:lnTo>
                    <a:pt x="356" y="820"/>
                  </a:lnTo>
                  <a:lnTo>
                    <a:pt x="361" y="829"/>
                  </a:lnTo>
                  <a:lnTo>
                    <a:pt x="363" y="829"/>
                  </a:lnTo>
                  <a:lnTo>
                    <a:pt x="366" y="834"/>
                  </a:lnTo>
                  <a:lnTo>
                    <a:pt x="366" y="832"/>
                  </a:lnTo>
                  <a:lnTo>
                    <a:pt x="370" y="834"/>
                  </a:lnTo>
                  <a:lnTo>
                    <a:pt x="370" y="829"/>
                  </a:lnTo>
                  <a:lnTo>
                    <a:pt x="380" y="834"/>
                  </a:lnTo>
                  <a:lnTo>
                    <a:pt x="387" y="834"/>
                  </a:lnTo>
                  <a:lnTo>
                    <a:pt x="392" y="836"/>
                  </a:lnTo>
                  <a:lnTo>
                    <a:pt x="401" y="827"/>
                  </a:lnTo>
                  <a:lnTo>
                    <a:pt x="401" y="825"/>
                  </a:lnTo>
                  <a:lnTo>
                    <a:pt x="411" y="827"/>
                  </a:lnTo>
                  <a:lnTo>
                    <a:pt x="413" y="832"/>
                  </a:lnTo>
                  <a:lnTo>
                    <a:pt x="413" y="834"/>
                  </a:lnTo>
                  <a:lnTo>
                    <a:pt x="418" y="834"/>
                  </a:lnTo>
                  <a:lnTo>
                    <a:pt x="420" y="832"/>
                  </a:lnTo>
                  <a:lnTo>
                    <a:pt x="418" y="827"/>
                  </a:lnTo>
                  <a:lnTo>
                    <a:pt x="420" y="822"/>
                  </a:lnTo>
                  <a:lnTo>
                    <a:pt x="422" y="825"/>
                  </a:lnTo>
                  <a:lnTo>
                    <a:pt x="425" y="822"/>
                  </a:lnTo>
                  <a:lnTo>
                    <a:pt x="432" y="829"/>
                  </a:lnTo>
                  <a:lnTo>
                    <a:pt x="429" y="834"/>
                  </a:lnTo>
                  <a:lnTo>
                    <a:pt x="434" y="829"/>
                  </a:lnTo>
                  <a:lnTo>
                    <a:pt x="439" y="832"/>
                  </a:lnTo>
                  <a:lnTo>
                    <a:pt x="439" y="841"/>
                  </a:lnTo>
                  <a:lnTo>
                    <a:pt x="441" y="848"/>
                  </a:lnTo>
                  <a:lnTo>
                    <a:pt x="439" y="846"/>
                  </a:lnTo>
                  <a:lnTo>
                    <a:pt x="432" y="846"/>
                  </a:lnTo>
                  <a:lnTo>
                    <a:pt x="429" y="848"/>
                  </a:lnTo>
                  <a:lnTo>
                    <a:pt x="434" y="851"/>
                  </a:lnTo>
                  <a:lnTo>
                    <a:pt x="441" y="862"/>
                  </a:lnTo>
                  <a:lnTo>
                    <a:pt x="444" y="860"/>
                  </a:lnTo>
                  <a:lnTo>
                    <a:pt x="441" y="858"/>
                  </a:lnTo>
                  <a:lnTo>
                    <a:pt x="444" y="858"/>
                  </a:lnTo>
                  <a:lnTo>
                    <a:pt x="453" y="860"/>
                  </a:lnTo>
                  <a:lnTo>
                    <a:pt x="453" y="862"/>
                  </a:lnTo>
                  <a:lnTo>
                    <a:pt x="448" y="862"/>
                  </a:lnTo>
                  <a:lnTo>
                    <a:pt x="446" y="867"/>
                  </a:lnTo>
                  <a:lnTo>
                    <a:pt x="458" y="884"/>
                  </a:lnTo>
                  <a:lnTo>
                    <a:pt x="451" y="884"/>
                  </a:lnTo>
                  <a:lnTo>
                    <a:pt x="453" y="891"/>
                  </a:lnTo>
                  <a:lnTo>
                    <a:pt x="453" y="895"/>
                  </a:lnTo>
                  <a:lnTo>
                    <a:pt x="451" y="898"/>
                  </a:lnTo>
                  <a:lnTo>
                    <a:pt x="444" y="898"/>
                  </a:lnTo>
                  <a:lnTo>
                    <a:pt x="444" y="895"/>
                  </a:lnTo>
                  <a:lnTo>
                    <a:pt x="441" y="898"/>
                  </a:lnTo>
                  <a:lnTo>
                    <a:pt x="439" y="895"/>
                  </a:lnTo>
                  <a:lnTo>
                    <a:pt x="432" y="895"/>
                  </a:lnTo>
                  <a:lnTo>
                    <a:pt x="422" y="891"/>
                  </a:lnTo>
                  <a:lnTo>
                    <a:pt x="420" y="895"/>
                  </a:lnTo>
                  <a:lnTo>
                    <a:pt x="425" y="900"/>
                  </a:lnTo>
                  <a:lnTo>
                    <a:pt x="422" y="910"/>
                  </a:lnTo>
                  <a:lnTo>
                    <a:pt x="420" y="905"/>
                  </a:lnTo>
                  <a:lnTo>
                    <a:pt x="411" y="907"/>
                  </a:lnTo>
                  <a:lnTo>
                    <a:pt x="413" y="910"/>
                  </a:lnTo>
                  <a:lnTo>
                    <a:pt x="415" y="910"/>
                  </a:lnTo>
                  <a:lnTo>
                    <a:pt x="413" y="917"/>
                  </a:lnTo>
                  <a:lnTo>
                    <a:pt x="418" y="919"/>
                  </a:lnTo>
                  <a:lnTo>
                    <a:pt x="415" y="929"/>
                  </a:lnTo>
                  <a:lnTo>
                    <a:pt x="408" y="929"/>
                  </a:lnTo>
                  <a:lnTo>
                    <a:pt x="401" y="929"/>
                  </a:lnTo>
                  <a:lnTo>
                    <a:pt x="399" y="933"/>
                  </a:lnTo>
                  <a:lnTo>
                    <a:pt x="401" y="936"/>
                  </a:lnTo>
                  <a:lnTo>
                    <a:pt x="399" y="938"/>
                  </a:lnTo>
                  <a:lnTo>
                    <a:pt x="401" y="938"/>
                  </a:lnTo>
                  <a:lnTo>
                    <a:pt x="399" y="943"/>
                  </a:lnTo>
                  <a:lnTo>
                    <a:pt x="401" y="945"/>
                  </a:lnTo>
                  <a:lnTo>
                    <a:pt x="396" y="947"/>
                  </a:lnTo>
                  <a:lnTo>
                    <a:pt x="394" y="950"/>
                  </a:lnTo>
                  <a:lnTo>
                    <a:pt x="389" y="947"/>
                  </a:lnTo>
                  <a:lnTo>
                    <a:pt x="389" y="957"/>
                  </a:lnTo>
                  <a:lnTo>
                    <a:pt x="389" y="955"/>
                  </a:lnTo>
                  <a:lnTo>
                    <a:pt x="385" y="952"/>
                  </a:lnTo>
                  <a:lnTo>
                    <a:pt x="385" y="952"/>
                  </a:lnTo>
                  <a:lnTo>
                    <a:pt x="382" y="957"/>
                  </a:lnTo>
                  <a:lnTo>
                    <a:pt x="380" y="962"/>
                  </a:lnTo>
                  <a:lnTo>
                    <a:pt x="375" y="962"/>
                  </a:lnTo>
                  <a:lnTo>
                    <a:pt x="368" y="964"/>
                  </a:lnTo>
                  <a:lnTo>
                    <a:pt x="370" y="971"/>
                  </a:lnTo>
                  <a:lnTo>
                    <a:pt x="366" y="973"/>
                  </a:lnTo>
                  <a:lnTo>
                    <a:pt x="368" y="983"/>
                  </a:lnTo>
                  <a:lnTo>
                    <a:pt x="370" y="983"/>
                  </a:lnTo>
                  <a:lnTo>
                    <a:pt x="370" y="981"/>
                  </a:lnTo>
                  <a:lnTo>
                    <a:pt x="375" y="981"/>
                  </a:lnTo>
                  <a:lnTo>
                    <a:pt x="380" y="973"/>
                  </a:lnTo>
                  <a:lnTo>
                    <a:pt x="387" y="976"/>
                  </a:lnTo>
                  <a:lnTo>
                    <a:pt x="389" y="978"/>
                  </a:lnTo>
                  <a:lnTo>
                    <a:pt x="392" y="985"/>
                  </a:lnTo>
                  <a:lnTo>
                    <a:pt x="389" y="985"/>
                  </a:lnTo>
                  <a:lnTo>
                    <a:pt x="389" y="992"/>
                  </a:lnTo>
                  <a:lnTo>
                    <a:pt x="387" y="997"/>
                  </a:lnTo>
                  <a:lnTo>
                    <a:pt x="389" y="999"/>
                  </a:lnTo>
                  <a:lnTo>
                    <a:pt x="392" y="1004"/>
                  </a:lnTo>
                  <a:lnTo>
                    <a:pt x="403" y="1004"/>
                  </a:lnTo>
                  <a:lnTo>
                    <a:pt x="406" y="1004"/>
                  </a:lnTo>
                  <a:lnTo>
                    <a:pt x="418" y="1011"/>
                  </a:lnTo>
                  <a:lnTo>
                    <a:pt x="427" y="1018"/>
                  </a:lnTo>
                  <a:lnTo>
                    <a:pt x="425" y="1021"/>
                  </a:lnTo>
                  <a:lnTo>
                    <a:pt x="425" y="1023"/>
                  </a:lnTo>
                  <a:lnTo>
                    <a:pt x="422" y="1025"/>
                  </a:lnTo>
                  <a:lnTo>
                    <a:pt x="420" y="1028"/>
                  </a:lnTo>
                  <a:lnTo>
                    <a:pt x="429" y="1037"/>
                  </a:lnTo>
                  <a:lnTo>
                    <a:pt x="434" y="1032"/>
                  </a:lnTo>
                  <a:lnTo>
                    <a:pt x="432" y="1032"/>
                  </a:lnTo>
                  <a:lnTo>
                    <a:pt x="432" y="1030"/>
                  </a:lnTo>
                  <a:lnTo>
                    <a:pt x="429" y="1030"/>
                  </a:lnTo>
                  <a:lnTo>
                    <a:pt x="425" y="1028"/>
                  </a:lnTo>
                  <a:lnTo>
                    <a:pt x="432" y="1028"/>
                  </a:lnTo>
                  <a:lnTo>
                    <a:pt x="444" y="1037"/>
                  </a:lnTo>
                  <a:lnTo>
                    <a:pt x="441" y="1028"/>
                  </a:lnTo>
                  <a:lnTo>
                    <a:pt x="448" y="1028"/>
                  </a:lnTo>
                  <a:lnTo>
                    <a:pt x="451" y="1030"/>
                  </a:lnTo>
                  <a:lnTo>
                    <a:pt x="453" y="1035"/>
                  </a:lnTo>
                  <a:lnTo>
                    <a:pt x="455" y="1037"/>
                  </a:lnTo>
                  <a:lnTo>
                    <a:pt x="453" y="1042"/>
                  </a:lnTo>
                  <a:lnTo>
                    <a:pt x="453" y="1047"/>
                  </a:lnTo>
                  <a:lnTo>
                    <a:pt x="458" y="1049"/>
                  </a:lnTo>
                  <a:lnTo>
                    <a:pt x="463" y="1049"/>
                  </a:lnTo>
                  <a:lnTo>
                    <a:pt x="465" y="1047"/>
                  </a:lnTo>
                  <a:lnTo>
                    <a:pt x="467" y="1054"/>
                  </a:lnTo>
                  <a:lnTo>
                    <a:pt x="470" y="1056"/>
                  </a:lnTo>
                  <a:lnTo>
                    <a:pt x="472" y="1051"/>
                  </a:lnTo>
                  <a:lnTo>
                    <a:pt x="474" y="1047"/>
                  </a:lnTo>
                  <a:lnTo>
                    <a:pt x="472" y="1044"/>
                  </a:lnTo>
                  <a:lnTo>
                    <a:pt x="479" y="1044"/>
                  </a:lnTo>
                  <a:lnTo>
                    <a:pt x="479" y="1040"/>
                  </a:lnTo>
                  <a:lnTo>
                    <a:pt x="484" y="1037"/>
                  </a:lnTo>
                  <a:lnTo>
                    <a:pt x="486" y="1037"/>
                  </a:lnTo>
                  <a:lnTo>
                    <a:pt x="481" y="1028"/>
                  </a:lnTo>
                  <a:lnTo>
                    <a:pt x="486" y="1025"/>
                  </a:lnTo>
                  <a:lnTo>
                    <a:pt x="491" y="1025"/>
                  </a:lnTo>
                  <a:lnTo>
                    <a:pt x="491" y="1028"/>
                  </a:lnTo>
                  <a:lnTo>
                    <a:pt x="496" y="1028"/>
                  </a:lnTo>
                  <a:lnTo>
                    <a:pt x="496" y="1032"/>
                  </a:lnTo>
                  <a:lnTo>
                    <a:pt x="500" y="1030"/>
                  </a:lnTo>
                  <a:lnTo>
                    <a:pt x="505" y="1025"/>
                  </a:lnTo>
                  <a:lnTo>
                    <a:pt x="515" y="1025"/>
                  </a:lnTo>
                  <a:lnTo>
                    <a:pt x="515" y="1028"/>
                  </a:lnTo>
                  <a:lnTo>
                    <a:pt x="522" y="1035"/>
                  </a:lnTo>
                  <a:lnTo>
                    <a:pt x="524" y="1042"/>
                  </a:lnTo>
                  <a:lnTo>
                    <a:pt x="529" y="1047"/>
                  </a:lnTo>
                  <a:lnTo>
                    <a:pt x="529" y="1051"/>
                  </a:lnTo>
                  <a:lnTo>
                    <a:pt x="533" y="1047"/>
                  </a:lnTo>
                  <a:lnTo>
                    <a:pt x="536" y="1047"/>
                  </a:lnTo>
                  <a:lnTo>
                    <a:pt x="536" y="1042"/>
                  </a:lnTo>
                  <a:lnTo>
                    <a:pt x="538" y="1037"/>
                  </a:lnTo>
                  <a:lnTo>
                    <a:pt x="538" y="1037"/>
                  </a:lnTo>
                  <a:lnTo>
                    <a:pt x="538" y="1035"/>
                  </a:lnTo>
                  <a:lnTo>
                    <a:pt x="536" y="1032"/>
                  </a:lnTo>
                  <a:lnTo>
                    <a:pt x="538" y="1035"/>
                  </a:lnTo>
                  <a:lnTo>
                    <a:pt x="543" y="1028"/>
                  </a:lnTo>
                  <a:lnTo>
                    <a:pt x="548" y="1032"/>
                  </a:lnTo>
                  <a:lnTo>
                    <a:pt x="552" y="1028"/>
                  </a:lnTo>
                  <a:lnTo>
                    <a:pt x="552" y="1028"/>
                  </a:lnTo>
                  <a:lnTo>
                    <a:pt x="552" y="1018"/>
                  </a:lnTo>
                  <a:lnTo>
                    <a:pt x="552" y="1016"/>
                  </a:lnTo>
                  <a:lnTo>
                    <a:pt x="557" y="1018"/>
                  </a:lnTo>
                  <a:lnTo>
                    <a:pt x="569" y="1018"/>
                  </a:lnTo>
                  <a:lnTo>
                    <a:pt x="576" y="1016"/>
                  </a:lnTo>
                  <a:lnTo>
                    <a:pt x="581" y="1009"/>
                  </a:lnTo>
                  <a:lnTo>
                    <a:pt x="581" y="1009"/>
                  </a:lnTo>
                  <a:lnTo>
                    <a:pt x="585" y="1009"/>
                  </a:lnTo>
                  <a:lnTo>
                    <a:pt x="585" y="1004"/>
                  </a:lnTo>
                  <a:lnTo>
                    <a:pt x="588" y="1004"/>
                  </a:lnTo>
                  <a:lnTo>
                    <a:pt x="588" y="1004"/>
                  </a:lnTo>
                  <a:lnTo>
                    <a:pt x="581" y="1002"/>
                  </a:lnTo>
                  <a:lnTo>
                    <a:pt x="585" y="997"/>
                  </a:lnTo>
                  <a:lnTo>
                    <a:pt x="588" y="997"/>
                  </a:lnTo>
                  <a:lnTo>
                    <a:pt x="595" y="992"/>
                  </a:lnTo>
                  <a:lnTo>
                    <a:pt x="600" y="988"/>
                  </a:lnTo>
                  <a:lnTo>
                    <a:pt x="604" y="992"/>
                  </a:lnTo>
                  <a:lnTo>
                    <a:pt x="611" y="985"/>
                  </a:lnTo>
                  <a:lnTo>
                    <a:pt x="618" y="990"/>
                  </a:lnTo>
                  <a:lnTo>
                    <a:pt x="621" y="985"/>
                  </a:lnTo>
                  <a:lnTo>
                    <a:pt x="628" y="990"/>
                  </a:lnTo>
                  <a:lnTo>
                    <a:pt x="633" y="990"/>
                  </a:lnTo>
                  <a:lnTo>
                    <a:pt x="633" y="997"/>
                  </a:lnTo>
                  <a:lnTo>
                    <a:pt x="637" y="995"/>
                  </a:lnTo>
                  <a:lnTo>
                    <a:pt x="635" y="992"/>
                  </a:lnTo>
                  <a:lnTo>
                    <a:pt x="637" y="990"/>
                  </a:lnTo>
                  <a:lnTo>
                    <a:pt x="642" y="990"/>
                  </a:lnTo>
                  <a:lnTo>
                    <a:pt x="642" y="990"/>
                  </a:lnTo>
                  <a:lnTo>
                    <a:pt x="642" y="985"/>
                  </a:lnTo>
                  <a:lnTo>
                    <a:pt x="642" y="985"/>
                  </a:lnTo>
                  <a:lnTo>
                    <a:pt x="644" y="983"/>
                  </a:lnTo>
                  <a:lnTo>
                    <a:pt x="642" y="981"/>
                  </a:lnTo>
                  <a:lnTo>
                    <a:pt x="647" y="976"/>
                  </a:lnTo>
                  <a:lnTo>
                    <a:pt x="647" y="971"/>
                  </a:lnTo>
                  <a:lnTo>
                    <a:pt x="649" y="966"/>
                  </a:lnTo>
                  <a:lnTo>
                    <a:pt x="647" y="962"/>
                  </a:lnTo>
                  <a:lnTo>
                    <a:pt x="652" y="962"/>
                  </a:lnTo>
                  <a:lnTo>
                    <a:pt x="656" y="962"/>
                  </a:lnTo>
                  <a:lnTo>
                    <a:pt x="666" y="971"/>
                  </a:lnTo>
                  <a:lnTo>
                    <a:pt x="666" y="971"/>
                  </a:lnTo>
                  <a:lnTo>
                    <a:pt x="661" y="971"/>
                  </a:lnTo>
                  <a:lnTo>
                    <a:pt x="659" y="973"/>
                  </a:lnTo>
                  <a:lnTo>
                    <a:pt x="663" y="976"/>
                  </a:lnTo>
                  <a:lnTo>
                    <a:pt x="666" y="973"/>
                  </a:lnTo>
                  <a:lnTo>
                    <a:pt x="668" y="976"/>
                  </a:lnTo>
                  <a:lnTo>
                    <a:pt x="675" y="971"/>
                  </a:lnTo>
                  <a:lnTo>
                    <a:pt x="685" y="966"/>
                  </a:lnTo>
                  <a:lnTo>
                    <a:pt x="680" y="964"/>
                  </a:lnTo>
                  <a:lnTo>
                    <a:pt x="682" y="952"/>
                  </a:lnTo>
                  <a:lnTo>
                    <a:pt x="692" y="959"/>
                  </a:lnTo>
                  <a:lnTo>
                    <a:pt x="696" y="952"/>
                  </a:lnTo>
                  <a:lnTo>
                    <a:pt x="703" y="947"/>
                  </a:lnTo>
                  <a:lnTo>
                    <a:pt x="706" y="952"/>
                  </a:lnTo>
                  <a:lnTo>
                    <a:pt x="706" y="955"/>
                  </a:lnTo>
                  <a:lnTo>
                    <a:pt x="708" y="959"/>
                  </a:lnTo>
                  <a:lnTo>
                    <a:pt x="711" y="962"/>
                  </a:lnTo>
                  <a:lnTo>
                    <a:pt x="708" y="964"/>
                  </a:lnTo>
                  <a:lnTo>
                    <a:pt x="708" y="966"/>
                  </a:lnTo>
                  <a:lnTo>
                    <a:pt x="708" y="969"/>
                  </a:lnTo>
                  <a:lnTo>
                    <a:pt x="708" y="966"/>
                  </a:lnTo>
                  <a:lnTo>
                    <a:pt x="708" y="971"/>
                  </a:lnTo>
                  <a:lnTo>
                    <a:pt x="711" y="971"/>
                  </a:lnTo>
                  <a:lnTo>
                    <a:pt x="713" y="973"/>
                  </a:lnTo>
                  <a:lnTo>
                    <a:pt x="713" y="971"/>
                  </a:lnTo>
                  <a:lnTo>
                    <a:pt x="713" y="969"/>
                  </a:lnTo>
                  <a:lnTo>
                    <a:pt x="713" y="971"/>
                  </a:lnTo>
                  <a:lnTo>
                    <a:pt x="718" y="973"/>
                  </a:lnTo>
                  <a:lnTo>
                    <a:pt x="713" y="973"/>
                  </a:lnTo>
                  <a:lnTo>
                    <a:pt x="715" y="976"/>
                  </a:lnTo>
                  <a:lnTo>
                    <a:pt x="722" y="983"/>
                  </a:lnTo>
                  <a:lnTo>
                    <a:pt x="727" y="985"/>
                  </a:lnTo>
                  <a:lnTo>
                    <a:pt x="737" y="985"/>
                  </a:lnTo>
                  <a:lnTo>
                    <a:pt x="739" y="985"/>
                  </a:lnTo>
                  <a:lnTo>
                    <a:pt x="741" y="985"/>
                  </a:lnTo>
                  <a:lnTo>
                    <a:pt x="746" y="978"/>
                  </a:lnTo>
                  <a:lnTo>
                    <a:pt x="751" y="978"/>
                  </a:lnTo>
                  <a:lnTo>
                    <a:pt x="753" y="971"/>
                  </a:lnTo>
                  <a:lnTo>
                    <a:pt x="751" y="969"/>
                  </a:lnTo>
                  <a:lnTo>
                    <a:pt x="751" y="966"/>
                  </a:lnTo>
                  <a:lnTo>
                    <a:pt x="755" y="966"/>
                  </a:lnTo>
                  <a:lnTo>
                    <a:pt x="755" y="966"/>
                  </a:lnTo>
                  <a:lnTo>
                    <a:pt x="755" y="971"/>
                  </a:lnTo>
                  <a:lnTo>
                    <a:pt x="760" y="971"/>
                  </a:lnTo>
                  <a:lnTo>
                    <a:pt x="760" y="973"/>
                  </a:lnTo>
                  <a:lnTo>
                    <a:pt x="765" y="973"/>
                  </a:lnTo>
                  <a:lnTo>
                    <a:pt x="767" y="973"/>
                  </a:lnTo>
                  <a:lnTo>
                    <a:pt x="774" y="981"/>
                  </a:lnTo>
                  <a:lnTo>
                    <a:pt x="777" y="981"/>
                  </a:lnTo>
                  <a:lnTo>
                    <a:pt x="779" y="978"/>
                  </a:lnTo>
                  <a:lnTo>
                    <a:pt x="784" y="981"/>
                  </a:lnTo>
                  <a:lnTo>
                    <a:pt x="786" y="985"/>
                  </a:lnTo>
                  <a:lnTo>
                    <a:pt x="791" y="990"/>
                  </a:lnTo>
                  <a:lnTo>
                    <a:pt x="791" y="988"/>
                  </a:lnTo>
                  <a:lnTo>
                    <a:pt x="789" y="981"/>
                  </a:lnTo>
                  <a:lnTo>
                    <a:pt x="791" y="981"/>
                  </a:lnTo>
                  <a:lnTo>
                    <a:pt x="796" y="981"/>
                  </a:lnTo>
                  <a:lnTo>
                    <a:pt x="800" y="983"/>
                  </a:lnTo>
                  <a:lnTo>
                    <a:pt x="800" y="981"/>
                  </a:lnTo>
                  <a:lnTo>
                    <a:pt x="803" y="978"/>
                  </a:lnTo>
                  <a:lnTo>
                    <a:pt x="812" y="985"/>
                  </a:lnTo>
                  <a:lnTo>
                    <a:pt x="815" y="983"/>
                  </a:lnTo>
                  <a:lnTo>
                    <a:pt x="817" y="981"/>
                  </a:lnTo>
                  <a:lnTo>
                    <a:pt x="815" y="981"/>
                  </a:lnTo>
                  <a:lnTo>
                    <a:pt x="817" y="978"/>
                  </a:lnTo>
                  <a:lnTo>
                    <a:pt x="819" y="973"/>
                  </a:lnTo>
                  <a:lnTo>
                    <a:pt x="822" y="973"/>
                  </a:lnTo>
                  <a:lnTo>
                    <a:pt x="824" y="978"/>
                  </a:lnTo>
                  <a:lnTo>
                    <a:pt x="833" y="976"/>
                  </a:lnTo>
                  <a:lnTo>
                    <a:pt x="833" y="971"/>
                  </a:lnTo>
                  <a:lnTo>
                    <a:pt x="829" y="971"/>
                  </a:lnTo>
                  <a:lnTo>
                    <a:pt x="829" y="966"/>
                  </a:lnTo>
                  <a:lnTo>
                    <a:pt x="822" y="962"/>
                  </a:lnTo>
                  <a:lnTo>
                    <a:pt x="829" y="955"/>
                  </a:lnTo>
                  <a:lnTo>
                    <a:pt x="826" y="952"/>
                  </a:lnTo>
                  <a:lnTo>
                    <a:pt x="829" y="955"/>
                  </a:lnTo>
                  <a:lnTo>
                    <a:pt x="838" y="950"/>
                  </a:lnTo>
                  <a:lnTo>
                    <a:pt x="843" y="950"/>
                  </a:lnTo>
                  <a:lnTo>
                    <a:pt x="848" y="947"/>
                  </a:lnTo>
                  <a:lnTo>
                    <a:pt x="852" y="947"/>
                  </a:lnTo>
                  <a:lnTo>
                    <a:pt x="857" y="952"/>
                  </a:lnTo>
                  <a:lnTo>
                    <a:pt x="862" y="947"/>
                  </a:lnTo>
                  <a:lnTo>
                    <a:pt x="866" y="952"/>
                  </a:lnTo>
                  <a:lnTo>
                    <a:pt x="874" y="947"/>
                  </a:lnTo>
                  <a:lnTo>
                    <a:pt x="881" y="952"/>
                  </a:lnTo>
                  <a:lnTo>
                    <a:pt x="885" y="947"/>
                  </a:lnTo>
                  <a:lnTo>
                    <a:pt x="885" y="945"/>
                  </a:lnTo>
                  <a:lnTo>
                    <a:pt x="890" y="940"/>
                  </a:lnTo>
                  <a:lnTo>
                    <a:pt x="895" y="940"/>
                  </a:lnTo>
                  <a:lnTo>
                    <a:pt x="895" y="938"/>
                  </a:lnTo>
                  <a:lnTo>
                    <a:pt x="890" y="929"/>
                  </a:lnTo>
                  <a:lnTo>
                    <a:pt x="890" y="924"/>
                  </a:lnTo>
                  <a:lnTo>
                    <a:pt x="895" y="924"/>
                  </a:lnTo>
                  <a:lnTo>
                    <a:pt x="902" y="924"/>
                  </a:lnTo>
                  <a:lnTo>
                    <a:pt x="907" y="924"/>
                  </a:lnTo>
                  <a:lnTo>
                    <a:pt x="909" y="924"/>
                  </a:lnTo>
                  <a:lnTo>
                    <a:pt x="911" y="919"/>
                  </a:lnTo>
                  <a:lnTo>
                    <a:pt x="916" y="919"/>
                  </a:lnTo>
                  <a:lnTo>
                    <a:pt x="918" y="914"/>
                  </a:lnTo>
                  <a:lnTo>
                    <a:pt x="921" y="912"/>
                  </a:lnTo>
                  <a:lnTo>
                    <a:pt x="923" y="907"/>
                  </a:lnTo>
                  <a:lnTo>
                    <a:pt x="926" y="910"/>
                  </a:lnTo>
                  <a:lnTo>
                    <a:pt x="926" y="907"/>
                  </a:lnTo>
                  <a:lnTo>
                    <a:pt x="930" y="891"/>
                  </a:lnTo>
                  <a:lnTo>
                    <a:pt x="928" y="891"/>
                  </a:lnTo>
                  <a:lnTo>
                    <a:pt x="928" y="886"/>
                  </a:lnTo>
                  <a:lnTo>
                    <a:pt x="918" y="886"/>
                  </a:lnTo>
                  <a:lnTo>
                    <a:pt x="923" y="877"/>
                  </a:lnTo>
                  <a:lnTo>
                    <a:pt x="923" y="872"/>
                  </a:lnTo>
                  <a:lnTo>
                    <a:pt x="921" y="872"/>
                  </a:lnTo>
                  <a:lnTo>
                    <a:pt x="921" y="877"/>
                  </a:lnTo>
                  <a:lnTo>
                    <a:pt x="914" y="881"/>
                  </a:lnTo>
                  <a:lnTo>
                    <a:pt x="909" y="879"/>
                  </a:lnTo>
                  <a:lnTo>
                    <a:pt x="907" y="881"/>
                  </a:lnTo>
                  <a:lnTo>
                    <a:pt x="904" y="881"/>
                  </a:lnTo>
                  <a:lnTo>
                    <a:pt x="909" y="877"/>
                  </a:lnTo>
                  <a:lnTo>
                    <a:pt x="909" y="872"/>
                  </a:lnTo>
                  <a:lnTo>
                    <a:pt x="911" y="874"/>
                  </a:lnTo>
                  <a:lnTo>
                    <a:pt x="914" y="872"/>
                  </a:lnTo>
                  <a:lnTo>
                    <a:pt x="909" y="865"/>
                  </a:lnTo>
                  <a:lnTo>
                    <a:pt x="909" y="860"/>
                  </a:lnTo>
                  <a:lnTo>
                    <a:pt x="909" y="855"/>
                  </a:lnTo>
                  <a:lnTo>
                    <a:pt x="904" y="858"/>
                  </a:lnTo>
                  <a:lnTo>
                    <a:pt x="907" y="853"/>
                  </a:lnTo>
                  <a:lnTo>
                    <a:pt x="902" y="851"/>
                  </a:lnTo>
                  <a:lnTo>
                    <a:pt x="904" y="848"/>
                  </a:lnTo>
                  <a:lnTo>
                    <a:pt x="909" y="839"/>
                  </a:lnTo>
                  <a:lnTo>
                    <a:pt x="916" y="839"/>
                  </a:lnTo>
                  <a:lnTo>
                    <a:pt x="926" y="841"/>
                  </a:lnTo>
                  <a:lnTo>
                    <a:pt x="928" y="839"/>
                  </a:lnTo>
                  <a:lnTo>
                    <a:pt x="928" y="834"/>
                  </a:lnTo>
                  <a:lnTo>
                    <a:pt x="935" y="839"/>
                  </a:lnTo>
                  <a:lnTo>
                    <a:pt x="940" y="832"/>
                  </a:lnTo>
                  <a:lnTo>
                    <a:pt x="935" y="829"/>
                  </a:lnTo>
                  <a:lnTo>
                    <a:pt x="935" y="820"/>
                  </a:lnTo>
                  <a:lnTo>
                    <a:pt x="937" y="815"/>
                  </a:lnTo>
                  <a:lnTo>
                    <a:pt x="937" y="818"/>
                  </a:lnTo>
                  <a:lnTo>
                    <a:pt x="940" y="813"/>
                  </a:lnTo>
                  <a:lnTo>
                    <a:pt x="935" y="806"/>
                  </a:lnTo>
                  <a:lnTo>
                    <a:pt x="933" y="801"/>
                  </a:lnTo>
                  <a:lnTo>
                    <a:pt x="928" y="801"/>
                  </a:lnTo>
                  <a:lnTo>
                    <a:pt x="921" y="799"/>
                  </a:lnTo>
                  <a:lnTo>
                    <a:pt x="916" y="799"/>
                  </a:lnTo>
                  <a:lnTo>
                    <a:pt x="914" y="796"/>
                  </a:lnTo>
                  <a:lnTo>
                    <a:pt x="918" y="787"/>
                  </a:lnTo>
                  <a:lnTo>
                    <a:pt x="916" y="782"/>
                  </a:lnTo>
                  <a:lnTo>
                    <a:pt x="918" y="777"/>
                  </a:lnTo>
                  <a:lnTo>
                    <a:pt x="926" y="763"/>
                  </a:lnTo>
                  <a:lnTo>
                    <a:pt x="930" y="759"/>
                  </a:lnTo>
                  <a:lnTo>
                    <a:pt x="930" y="754"/>
                  </a:lnTo>
                  <a:lnTo>
                    <a:pt x="933" y="751"/>
                  </a:lnTo>
                  <a:lnTo>
                    <a:pt x="935" y="751"/>
                  </a:lnTo>
                  <a:lnTo>
                    <a:pt x="942" y="751"/>
                  </a:lnTo>
                  <a:lnTo>
                    <a:pt x="942" y="754"/>
                  </a:lnTo>
                  <a:lnTo>
                    <a:pt x="947" y="754"/>
                  </a:lnTo>
                  <a:lnTo>
                    <a:pt x="947" y="751"/>
                  </a:lnTo>
                  <a:lnTo>
                    <a:pt x="952" y="751"/>
                  </a:lnTo>
                  <a:lnTo>
                    <a:pt x="954" y="749"/>
                  </a:lnTo>
                  <a:lnTo>
                    <a:pt x="956" y="749"/>
                  </a:lnTo>
                  <a:lnTo>
                    <a:pt x="956" y="742"/>
                  </a:lnTo>
                  <a:lnTo>
                    <a:pt x="952" y="737"/>
                  </a:lnTo>
                  <a:lnTo>
                    <a:pt x="952" y="733"/>
                  </a:lnTo>
                  <a:lnTo>
                    <a:pt x="949" y="730"/>
                  </a:lnTo>
                  <a:lnTo>
                    <a:pt x="949" y="728"/>
                  </a:lnTo>
                  <a:lnTo>
                    <a:pt x="940" y="728"/>
                  </a:lnTo>
                  <a:lnTo>
                    <a:pt x="937" y="723"/>
                  </a:lnTo>
                  <a:lnTo>
                    <a:pt x="937" y="716"/>
                  </a:lnTo>
                  <a:lnTo>
                    <a:pt x="942" y="709"/>
                  </a:lnTo>
                  <a:lnTo>
                    <a:pt x="942" y="707"/>
                  </a:lnTo>
                  <a:lnTo>
                    <a:pt x="944" y="709"/>
                  </a:lnTo>
                  <a:lnTo>
                    <a:pt x="952" y="707"/>
                  </a:lnTo>
                  <a:lnTo>
                    <a:pt x="952" y="704"/>
                  </a:lnTo>
                  <a:lnTo>
                    <a:pt x="956" y="704"/>
                  </a:lnTo>
                  <a:lnTo>
                    <a:pt x="956" y="704"/>
                  </a:lnTo>
                  <a:lnTo>
                    <a:pt x="954" y="699"/>
                  </a:lnTo>
                  <a:lnTo>
                    <a:pt x="956" y="697"/>
                  </a:lnTo>
                  <a:lnTo>
                    <a:pt x="961" y="697"/>
                  </a:lnTo>
                  <a:lnTo>
                    <a:pt x="966" y="695"/>
                  </a:lnTo>
                  <a:lnTo>
                    <a:pt x="966" y="690"/>
                  </a:lnTo>
                  <a:lnTo>
                    <a:pt x="968" y="688"/>
                  </a:lnTo>
                  <a:lnTo>
                    <a:pt x="966" y="681"/>
                  </a:lnTo>
                  <a:lnTo>
                    <a:pt x="966" y="681"/>
                  </a:lnTo>
                  <a:lnTo>
                    <a:pt x="966" y="678"/>
                  </a:lnTo>
                  <a:lnTo>
                    <a:pt x="966" y="673"/>
                  </a:lnTo>
                  <a:lnTo>
                    <a:pt x="968" y="673"/>
                  </a:lnTo>
                  <a:lnTo>
                    <a:pt x="975" y="673"/>
                  </a:lnTo>
                  <a:lnTo>
                    <a:pt x="980" y="671"/>
                  </a:lnTo>
                  <a:lnTo>
                    <a:pt x="985" y="671"/>
                  </a:lnTo>
                  <a:lnTo>
                    <a:pt x="996" y="664"/>
                  </a:lnTo>
                  <a:lnTo>
                    <a:pt x="999" y="662"/>
                  </a:lnTo>
                  <a:lnTo>
                    <a:pt x="999" y="657"/>
                  </a:lnTo>
                  <a:lnTo>
                    <a:pt x="1001" y="655"/>
                  </a:lnTo>
                  <a:lnTo>
                    <a:pt x="1008" y="655"/>
                  </a:lnTo>
                  <a:lnTo>
                    <a:pt x="1008" y="662"/>
                  </a:lnTo>
                  <a:lnTo>
                    <a:pt x="1011" y="662"/>
                  </a:lnTo>
                  <a:lnTo>
                    <a:pt x="1011" y="662"/>
                  </a:lnTo>
                  <a:lnTo>
                    <a:pt x="1015" y="657"/>
                  </a:lnTo>
                  <a:lnTo>
                    <a:pt x="1015" y="655"/>
                  </a:lnTo>
                  <a:lnTo>
                    <a:pt x="1020" y="655"/>
                  </a:lnTo>
                  <a:lnTo>
                    <a:pt x="1027" y="650"/>
                  </a:lnTo>
                  <a:lnTo>
                    <a:pt x="1029" y="648"/>
                  </a:lnTo>
                  <a:lnTo>
                    <a:pt x="1037" y="648"/>
                  </a:lnTo>
                  <a:lnTo>
                    <a:pt x="1037" y="643"/>
                  </a:lnTo>
                  <a:lnTo>
                    <a:pt x="1034" y="640"/>
                  </a:lnTo>
                  <a:lnTo>
                    <a:pt x="1037" y="643"/>
                  </a:lnTo>
                  <a:lnTo>
                    <a:pt x="1034" y="638"/>
                  </a:lnTo>
                  <a:lnTo>
                    <a:pt x="1034" y="636"/>
                  </a:lnTo>
                  <a:lnTo>
                    <a:pt x="1029" y="629"/>
                  </a:lnTo>
                  <a:lnTo>
                    <a:pt x="1037" y="622"/>
                  </a:lnTo>
                  <a:lnTo>
                    <a:pt x="1032" y="622"/>
                  </a:lnTo>
                  <a:lnTo>
                    <a:pt x="1032" y="610"/>
                  </a:lnTo>
                  <a:lnTo>
                    <a:pt x="1032" y="610"/>
                  </a:lnTo>
                  <a:lnTo>
                    <a:pt x="1034" y="610"/>
                  </a:lnTo>
                  <a:lnTo>
                    <a:pt x="1034" y="605"/>
                  </a:lnTo>
                  <a:lnTo>
                    <a:pt x="1037" y="598"/>
                  </a:lnTo>
                  <a:lnTo>
                    <a:pt x="1037" y="591"/>
                  </a:lnTo>
                  <a:lnTo>
                    <a:pt x="1039" y="588"/>
                  </a:lnTo>
                  <a:lnTo>
                    <a:pt x="1041" y="586"/>
                  </a:lnTo>
                  <a:lnTo>
                    <a:pt x="1041" y="579"/>
                  </a:lnTo>
                  <a:lnTo>
                    <a:pt x="1037" y="581"/>
                  </a:lnTo>
                  <a:lnTo>
                    <a:pt x="1032" y="581"/>
                  </a:lnTo>
                  <a:lnTo>
                    <a:pt x="1032" y="577"/>
                  </a:lnTo>
                  <a:lnTo>
                    <a:pt x="1037" y="572"/>
                  </a:lnTo>
                  <a:lnTo>
                    <a:pt x="1032" y="570"/>
                  </a:lnTo>
                  <a:lnTo>
                    <a:pt x="1034" y="567"/>
                  </a:lnTo>
                  <a:lnTo>
                    <a:pt x="1037" y="562"/>
                  </a:lnTo>
                  <a:lnTo>
                    <a:pt x="1032" y="553"/>
                  </a:lnTo>
                  <a:lnTo>
                    <a:pt x="1032" y="546"/>
                  </a:lnTo>
                  <a:lnTo>
                    <a:pt x="1037" y="541"/>
                  </a:lnTo>
                  <a:lnTo>
                    <a:pt x="1041" y="539"/>
                  </a:lnTo>
                  <a:lnTo>
                    <a:pt x="1046" y="532"/>
                  </a:lnTo>
                  <a:lnTo>
                    <a:pt x="1041" y="525"/>
                  </a:lnTo>
                  <a:lnTo>
                    <a:pt x="1051" y="520"/>
                  </a:lnTo>
                  <a:lnTo>
                    <a:pt x="1053" y="513"/>
                  </a:lnTo>
                  <a:lnTo>
                    <a:pt x="1046" y="511"/>
                  </a:lnTo>
                  <a:lnTo>
                    <a:pt x="1046" y="508"/>
                  </a:lnTo>
                  <a:lnTo>
                    <a:pt x="1046" y="506"/>
                  </a:lnTo>
                  <a:lnTo>
                    <a:pt x="1051" y="501"/>
                  </a:lnTo>
                  <a:lnTo>
                    <a:pt x="1046" y="501"/>
                  </a:lnTo>
                  <a:lnTo>
                    <a:pt x="1044" y="503"/>
                  </a:lnTo>
                  <a:lnTo>
                    <a:pt x="1041" y="501"/>
                  </a:lnTo>
                  <a:lnTo>
                    <a:pt x="1037" y="496"/>
                  </a:lnTo>
                  <a:lnTo>
                    <a:pt x="1034" y="492"/>
                  </a:lnTo>
                  <a:lnTo>
                    <a:pt x="1037" y="489"/>
                  </a:lnTo>
                  <a:lnTo>
                    <a:pt x="1037" y="487"/>
                  </a:lnTo>
                  <a:lnTo>
                    <a:pt x="1032" y="482"/>
                  </a:lnTo>
                  <a:lnTo>
                    <a:pt x="1032" y="482"/>
                  </a:lnTo>
                  <a:lnTo>
                    <a:pt x="1039" y="482"/>
                  </a:lnTo>
                  <a:lnTo>
                    <a:pt x="1041" y="485"/>
                  </a:lnTo>
                  <a:lnTo>
                    <a:pt x="1044" y="494"/>
                  </a:lnTo>
                  <a:lnTo>
                    <a:pt x="1051" y="492"/>
                  </a:lnTo>
                  <a:lnTo>
                    <a:pt x="1055" y="489"/>
                  </a:lnTo>
                  <a:lnTo>
                    <a:pt x="1055" y="487"/>
                  </a:lnTo>
                  <a:lnTo>
                    <a:pt x="1060" y="482"/>
                  </a:lnTo>
                  <a:lnTo>
                    <a:pt x="1065" y="475"/>
                  </a:lnTo>
                  <a:lnTo>
                    <a:pt x="1070" y="475"/>
                  </a:lnTo>
                  <a:lnTo>
                    <a:pt x="1079" y="459"/>
                  </a:lnTo>
                  <a:lnTo>
                    <a:pt x="1079" y="451"/>
                  </a:lnTo>
                  <a:lnTo>
                    <a:pt x="1079" y="451"/>
                  </a:lnTo>
                  <a:close/>
                </a:path>
              </a:pathLst>
            </a:custGeom>
            <a:solidFill>
              <a:srgbClr val="433356"/>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85" name="Freeform 13"/>
            <p:cNvSpPr>
              <a:spLocks/>
            </p:cNvSpPr>
            <p:nvPr/>
          </p:nvSpPr>
          <p:spPr bwMode="auto">
            <a:xfrm>
              <a:off x="11325168" y="6097421"/>
              <a:ext cx="606605" cy="488636"/>
            </a:xfrm>
            <a:custGeom>
              <a:avLst/>
              <a:gdLst>
                <a:gd name="T0" fmla="*/ 915 w 941"/>
                <a:gd name="T1" fmla="*/ 161 h 758"/>
                <a:gd name="T2" fmla="*/ 879 w 941"/>
                <a:gd name="T3" fmla="*/ 113 h 758"/>
                <a:gd name="T4" fmla="*/ 815 w 941"/>
                <a:gd name="T5" fmla="*/ 71 h 758"/>
                <a:gd name="T6" fmla="*/ 742 w 941"/>
                <a:gd name="T7" fmla="*/ 38 h 758"/>
                <a:gd name="T8" fmla="*/ 667 w 941"/>
                <a:gd name="T9" fmla="*/ 45 h 758"/>
                <a:gd name="T10" fmla="*/ 631 w 941"/>
                <a:gd name="T11" fmla="*/ 0 h 758"/>
                <a:gd name="T12" fmla="*/ 572 w 941"/>
                <a:gd name="T13" fmla="*/ 24 h 758"/>
                <a:gd name="T14" fmla="*/ 553 w 941"/>
                <a:gd name="T15" fmla="*/ 28 h 758"/>
                <a:gd name="T16" fmla="*/ 515 w 941"/>
                <a:gd name="T17" fmla="*/ 52 h 758"/>
                <a:gd name="T18" fmla="*/ 504 w 941"/>
                <a:gd name="T19" fmla="*/ 95 h 758"/>
                <a:gd name="T20" fmla="*/ 478 w 941"/>
                <a:gd name="T21" fmla="*/ 104 h 758"/>
                <a:gd name="T22" fmla="*/ 454 w 941"/>
                <a:gd name="T23" fmla="*/ 83 h 758"/>
                <a:gd name="T24" fmla="*/ 430 w 941"/>
                <a:gd name="T25" fmla="*/ 92 h 758"/>
                <a:gd name="T26" fmla="*/ 397 w 941"/>
                <a:gd name="T27" fmla="*/ 87 h 758"/>
                <a:gd name="T28" fmla="*/ 400 w 941"/>
                <a:gd name="T29" fmla="*/ 130 h 758"/>
                <a:gd name="T30" fmla="*/ 374 w 941"/>
                <a:gd name="T31" fmla="*/ 135 h 758"/>
                <a:gd name="T32" fmla="*/ 338 w 941"/>
                <a:gd name="T33" fmla="*/ 125 h 758"/>
                <a:gd name="T34" fmla="*/ 315 w 941"/>
                <a:gd name="T35" fmla="*/ 132 h 758"/>
                <a:gd name="T36" fmla="*/ 282 w 941"/>
                <a:gd name="T37" fmla="*/ 175 h 758"/>
                <a:gd name="T38" fmla="*/ 253 w 941"/>
                <a:gd name="T39" fmla="*/ 146 h 758"/>
                <a:gd name="T40" fmla="*/ 225 w 941"/>
                <a:gd name="T41" fmla="*/ 142 h 758"/>
                <a:gd name="T42" fmla="*/ 215 w 941"/>
                <a:gd name="T43" fmla="*/ 109 h 758"/>
                <a:gd name="T44" fmla="*/ 196 w 941"/>
                <a:gd name="T45" fmla="*/ 125 h 758"/>
                <a:gd name="T46" fmla="*/ 196 w 941"/>
                <a:gd name="T47" fmla="*/ 165 h 758"/>
                <a:gd name="T48" fmla="*/ 178 w 941"/>
                <a:gd name="T49" fmla="*/ 194 h 758"/>
                <a:gd name="T50" fmla="*/ 152 w 941"/>
                <a:gd name="T51" fmla="*/ 220 h 758"/>
                <a:gd name="T52" fmla="*/ 123 w 941"/>
                <a:gd name="T53" fmla="*/ 227 h 758"/>
                <a:gd name="T54" fmla="*/ 85 w 941"/>
                <a:gd name="T55" fmla="*/ 224 h 758"/>
                <a:gd name="T56" fmla="*/ 67 w 941"/>
                <a:gd name="T57" fmla="*/ 255 h 758"/>
                <a:gd name="T58" fmla="*/ 48 w 941"/>
                <a:gd name="T59" fmla="*/ 262 h 758"/>
                <a:gd name="T60" fmla="*/ 38 w 941"/>
                <a:gd name="T61" fmla="*/ 317 h 758"/>
                <a:gd name="T62" fmla="*/ 36 w 941"/>
                <a:gd name="T63" fmla="*/ 357 h 758"/>
                <a:gd name="T64" fmla="*/ 76 w 941"/>
                <a:gd name="T65" fmla="*/ 357 h 758"/>
                <a:gd name="T66" fmla="*/ 50 w 941"/>
                <a:gd name="T67" fmla="*/ 399 h 758"/>
                <a:gd name="T68" fmla="*/ 24 w 941"/>
                <a:gd name="T69" fmla="*/ 437 h 758"/>
                <a:gd name="T70" fmla="*/ 22 w 941"/>
                <a:gd name="T71" fmla="*/ 468 h 758"/>
                <a:gd name="T72" fmla="*/ 74 w 941"/>
                <a:gd name="T73" fmla="*/ 458 h 758"/>
                <a:gd name="T74" fmla="*/ 74 w 941"/>
                <a:gd name="T75" fmla="*/ 517 h 758"/>
                <a:gd name="T76" fmla="*/ 107 w 941"/>
                <a:gd name="T77" fmla="*/ 531 h 758"/>
                <a:gd name="T78" fmla="*/ 133 w 941"/>
                <a:gd name="T79" fmla="*/ 548 h 758"/>
                <a:gd name="T80" fmla="*/ 163 w 941"/>
                <a:gd name="T81" fmla="*/ 574 h 758"/>
                <a:gd name="T82" fmla="*/ 168 w 941"/>
                <a:gd name="T83" fmla="*/ 598 h 758"/>
                <a:gd name="T84" fmla="*/ 213 w 941"/>
                <a:gd name="T85" fmla="*/ 631 h 758"/>
                <a:gd name="T86" fmla="*/ 260 w 941"/>
                <a:gd name="T87" fmla="*/ 619 h 758"/>
                <a:gd name="T88" fmla="*/ 296 w 941"/>
                <a:gd name="T89" fmla="*/ 673 h 758"/>
                <a:gd name="T90" fmla="*/ 348 w 941"/>
                <a:gd name="T91" fmla="*/ 732 h 758"/>
                <a:gd name="T92" fmla="*/ 395 w 941"/>
                <a:gd name="T93" fmla="*/ 753 h 758"/>
                <a:gd name="T94" fmla="*/ 449 w 941"/>
                <a:gd name="T95" fmla="*/ 699 h 758"/>
                <a:gd name="T96" fmla="*/ 530 w 941"/>
                <a:gd name="T97" fmla="*/ 680 h 758"/>
                <a:gd name="T98" fmla="*/ 556 w 941"/>
                <a:gd name="T99" fmla="*/ 598 h 758"/>
                <a:gd name="T100" fmla="*/ 622 w 941"/>
                <a:gd name="T101" fmla="*/ 590 h 758"/>
                <a:gd name="T102" fmla="*/ 685 w 941"/>
                <a:gd name="T103" fmla="*/ 550 h 758"/>
                <a:gd name="T104" fmla="*/ 704 w 941"/>
                <a:gd name="T105" fmla="*/ 475 h 758"/>
                <a:gd name="T106" fmla="*/ 737 w 941"/>
                <a:gd name="T107" fmla="*/ 394 h 758"/>
                <a:gd name="T108" fmla="*/ 754 w 941"/>
                <a:gd name="T109" fmla="*/ 331 h 758"/>
                <a:gd name="T110" fmla="*/ 797 w 941"/>
                <a:gd name="T111" fmla="*/ 298 h 758"/>
                <a:gd name="T112" fmla="*/ 867 w 941"/>
                <a:gd name="T113" fmla="*/ 281 h 758"/>
                <a:gd name="T114" fmla="*/ 941 w 941"/>
                <a:gd name="T115" fmla="*/ 224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1" h="758">
                  <a:moveTo>
                    <a:pt x="941" y="224"/>
                  </a:moveTo>
                  <a:lnTo>
                    <a:pt x="938" y="203"/>
                  </a:lnTo>
                  <a:lnTo>
                    <a:pt x="938" y="198"/>
                  </a:lnTo>
                  <a:lnTo>
                    <a:pt x="936" y="194"/>
                  </a:lnTo>
                  <a:lnTo>
                    <a:pt x="931" y="189"/>
                  </a:lnTo>
                  <a:lnTo>
                    <a:pt x="926" y="189"/>
                  </a:lnTo>
                  <a:lnTo>
                    <a:pt x="919" y="184"/>
                  </a:lnTo>
                  <a:lnTo>
                    <a:pt x="915" y="182"/>
                  </a:lnTo>
                  <a:lnTo>
                    <a:pt x="908" y="182"/>
                  </a:lnTo>
                  <a:lnTo>
                    <a:pt x="915" y="161"/>
                  </a:lnTo>
                  <a:lnTo>
                    <a:pt x="912" y="149"/>
                  </a:lnTo>
                  <a:lnTo>
                    <a:pt x="908" y="149"/>
                  </a:lnTo>
                  <a:lnTo>
                    <a:pt x="905" y="146"/>
                  </a:lnTo>
                  <a:lnTo>
                    <a:pt x="908" y="146"/>
                  </a:lnTo>
                  <a:lnTo>
                    <a:pt x="905" y="142"/>
                  </a:lnTo>
                  <a:lnTo>
                    <a:pt x="903" y="132"/>
                  </a:lnTo>
                  <a:lnTo>
                    <a:pt x="896" y="132"/>
                  </a:lnTo>
                  <a:lnTo>
                    <a:pt x="889" y="128"/>
                  </a:lnTo>
                  <a:lnTo>
                    <a:pt x="884" y="125"/>
                  </a:lnTo>
                  <a:lnTo>
                    <a:pt x="879" y="113"/>
                  </a:lnTo>
                  <a:lnTo>
                    <a:pt x="874" y="109"/>
                  </a:lnTo>
                  <a:lnTo>
                    <a:pt x="874" y="85"/>
                  </a:lnTo>
                  <a:lnTo>
                    <a:pt x="872" y="80"/>
                  </a:lnTo>
                  <a:lnTo>
                    <a:pt x="865" y="78"/>
                  </a:lnTo>
                  <a:lnTo>
                    <a:pt x="853" y="76"/>
                  </a:lnTo>
                  <a:lnTo>
                    <a:pt x="848" y="76"/>
                  </a:lnTo>
                  <a:lnTo>
                    <a:pt x="844" y="85"/>
                  </a:lnTo>
                  <a:lnTo>
                    <a:pt x="839" y="85"/>
                  </a:lnTo>
                  <a:lnTo>
                    <a:pt x="820" y="78"/>
                  </a:lnTo>
                  <a:lnTo>
                    <a:pt x="815" y="71"/>
                  </a:lnTo>
                  <a:lnTo>
                    <a:pt x="813" y="71"/>
                  </a:lnTo>
                  <a:lnTo>
                    <a:pt x="804" y="76"/>
                  </a:lnTo>
                  <a:lnTo>
                    <a:pt x="797" y="71"/>
                  </a:lnTo>
                  <a:lnTo>
                    <a:pt x="787" y="57"/>
                  </a:lnTo>
                  <a:lnTo>
                    <a:pt x="782" y="45"/>
                  </a:lnTo>
                  <a:lnTo>
                    <a:pt x="780" y="43"/>
                  </a:lnTo>
                  <a:lnTo>
                    <a:pt x="775" y="45"/>
                  </a:lnTo>
                  <a:lnTo>
                    <a:pt x="759" y="47"/>
                  </a:lnTo>
                  <a:lnTo>
                    <a:pt x="752" y="33"/>
                  </a:lnTo>
                  <a:lnTo>
                    <a:pt x="742" y="38"/>
                  </a:lnTo>
                  <a:lnTo>
                    <a:pt x="735" y="35"/>
                  </a:lnTo>
                  <a:lnTo>
                    <a:pt x="733" y="38"/>
                  </a:lnTo>
                  <a:lnTo>
                    <a:pt x="723" y="33"/>
                  </a:lnTo>
                  <a:lnTo>
                    <a:pt x="719" y="38"/>
                  </a:lnTo>
                  <a:lnTo>
                    <a:pt x="719" y="38"/>
                  </a:lnTo>
                  <a:lnTo>
                    <a:pt x="709" y="35"/>
                  </a:lnTo>
                  <a:lnTo>
                    <a:pt x="702" y="38"/>
                  </a:lnTo>
                  <a:lnTo>
                    <a:pt x="688" y="38"/>
                  </a:lnTo>
                  <a:lnTo>
                    <a:pt x="671" y="45"/>
                  </a:lnTo>
                  <a:lnTo>
                    <a:pt x="667" y="45"/>
                  </a:lnTo>
                  <a:lnTo>
                    <a:pt x="664" y="47"/>
                  </a:lnTo>
                  <a:lnTo>
                    <a:pt x="657" y="43"/>
                  </a:lnTo>
                  <a:lnTo>
                    <a:pt x="659" y="33"/>
                  </a:lnTo>
                  <a:lnTo>
                    <a:pt x="659" y="24"/>
                  </a:lnTo>
                  <a:lnTo>
                    <a:pt x="652" y="14"/>
                  </a:lnTo>
                  <a:lnTo>
                    <a:pt x="648" y="5"/>
                  </a:lnTo>
                  <a:lnTo>
                    <a:pt x="645" y="5"/>
                  </a:lnTo>
                  <a:lnTo>
                    <a:pt x="643" y="9"/>
                  </a:lnTo>
                  <a:lnTo>
                    <a:pt x="638" y="2"/>
                  </a:lnTo>
                  <a:lnTo>
                    <a:pt x="631" y="0"/>
                  </a:lnTo>
                  <a:lnTo>
                    <a:pt x="610" y="0"/>
                  </a:lnTo>
                  <a:lnTo>
                    <a:pt x="605" y="14"/>
                  </a:lnTo>
                  <a:lnTo>
                    <a:pt x="596" y="24"/>
                  </a:lnTo>
                  <a:lnTo>
                    <a:pt x="596" y="28"/>
                  </a:lnTo>
                  <a:lnTo>
                    <a:pt x="596" y="31"/>
                  </a:lnTo>
                  <a:lnTo>
                    <a:pt x="586" y="33"/>
                  </a:lnTo>
                  <a:lnTo>
                    <a:pt x="582" y="26"/>
                  </a:lnTo>
                  <a:lnTo>
                    <a:pt x="577" y="28"/>
                  </a:lnTo>
                  <a:lnTo>
                    <a:pt x="574" y="24"/>
                  </a:lnTo>
                  <a:lnTo>
                    <a:pt x="572" y="24"/>
                  </a:lnTo>
                  <a:lnTo>
                    <a:pt x="570" y="19"/>
                  </a:lnTo>
                  <a:lnTo>
                    <a:pt x="563" y="19"/>
                  </a:lnTo>
                  <a:lnTo>
                    <a:pt x="560" y="17"/>
                  </a:lnTo>
                  <a:lnTo>
                    <a:pt x="558" y="14"/>
                  </a:lnTo>
                  <a:lnTo>
                    <a:pt x="553" y="14"/>
                  </a:lnTo>
                  <a:lnTo>
                    <a:pt x="556" y="17"/>
                  </a:lnTo>
                  <a:lnTo>
                    <a:pt x="556" y="19"/>
                  </a:lnTo>
                  <a:lnTo>
                    <a:pt x="553" y="24"/>
                  </a:lnTo>
                  <a:lnTo>
                    <a:pt x="553" y="28"/>
                  </a:lnTo>
                  <a:lnTo>
                    <a:pt x="553" y="28"/>
                  </a:lnTo>
                  <a:lnTo>
                    <a:pt x="553" y="33"/>
                  </a:lnTo>
                  <a:lnTo>
                    <a:pt x="539" y="38"/>
                  </a:lnTo>
                  <a:lnTo>
                    <a:pt x="534" y="33"/>
                  </a:lnTo>
                  <a:lnTo>
                    <a:pt x="532" y="38"/>
                  </a:lnTo>
                  <a:lnTo>
                    <a:pt x="532" y="43"/>
                  </a:lnTo>
                  <a:lnTo>
                    <a:pt x="530" y="47"/>
                  </a:lnTo>
                  <a:lnTo>
                    <a:pt x="520" y="50"/>
                  </a:lnTo>
                  <a:lnTo>
                    <a:pt x="518" y="52"/>
                  </a:lnTo>
                  <a:lnTo>
                    <a:pt x="515" y="47"/>
                  </a:lnTo>
                  <a:lnTo>
                    <a:pt x="515" y="52"/>
                  </a:lnTo>
                  <a:lnTo>
                    <a:pt x="520" y="61"/>
                  </a:lnTo>
                  <a:lnTo>
                    <a:pt x="520" y="69"/>
                  </a:lnTo>
                  <a:lnTo>
                    <a:pt x="515" y="71"/>
                  </a:lnTo>
                  <a:lnTo>
                    <a:pt x="518" y="73"/>
                  </a:lnTo>
                  <a:lnTo>
                    <a:pt x="515" y="76"/>
                  </a:lnTo>
                  <a:lnTo>
                    <a:pt x="513" y="78"/>
                  </a:lnTo>
                  <a:lnTo>
                    <a:pt x="506" y="80"/>
                  </a:lnTo>
                  <a:lnTo>
                    <a:pt x="506" y="83"/>
                  </a:lnTo>
                  <a:lnTo>
                    <a:pt x="508" y="87"/>
                  </a:lnTo>
                  <a:lnTo>
                    <a:pt x="504" y="95"/>
                  </a:lnTo>
                  <a:lnTo>
                    <a:pt x="504" y="99"/>
                  </a:lnTo>
                  <a:lnTo>
                    <a:pt x="504" y="102"/>
                  </a:lnTo>
                  <a:lnTo>
                    <a:pt x="501" y="102"/>
                  </a:lnTo>
                  <a:lnTo>
                    <a:pt x="501" y="104"/>
                  </a:lnTo>
                  <a:lnTo>
                    <a:pt x="499" y="104"/>
                  </a:lnTo>
                  <a:lnTo>
                    <a:pt x="496" y="104"/>
                  </a:lnTo>
                  <a:lnTo>
                    <a:pt x="494" y="104"/>
                  </a:lnTo>
                  <a:lnTo>
                    <a:pt x="494" y="102"/>
                  </a:lnTo>
                  <a:lnTo>
                    <a:pt x="492" y="102"/>
                  </a:lnTo>
                  <a:lnTo>
                    <a:pt x="478" y="104"/>
                  </a:lnTo>
                  <a:lnTo>
                    <a:pt x="475" y="106"/>
                  </a:lnTo>
                  <a:lnTo>
                    <a:pt x="473" y="106"/>
                  </a:lnTo>
                  <a:lnTo>
                    <a:pt x="466" y="99"/>
                  </a:lnTo>
                  <a:lnTo>
                    <a:pt x="461" y="99"/>
                  </a:lnTo>
                  <a:lnTo>
                    <a:pt x="463" y="99"/>
                  </a:lnTo>
                  <a:lnTo>
                    <a:pt x="456" y="95"/>
                  </a:lnTo>
                  <a:lnTo>
                    <a:pt x="456" y="92"/>
                  </a:lnTo>
                  <a:lnTo>
                    <a:pt x="459" y="87"/>
                  </a:lnTo>
                  <a:lnTo>
                    <a:pt x="456" y="87"/>
                  </a:lnTo>
                  <a:lnTo>
                    <a:pt x="454" y="83"/>
                  </a:lnTo>
                  <a:lnTo>
                    <a:pt x="449" y="78"/>
                  </a:lnTo>
                  <a:lnTo>
                    <a:pt x="447" y="71"/>
                  </a:lnTo>
                  <a:lnTo>
                    <a:pt x="442" y="76"/>
                  </a:lnTo>
                  <a:lnTo>
                    <a:pt x="437" y="71"/>
                  </a:lnTo>
                  <a:lnTo>
                    <a:pt x="433" y="71"/>
                  </a:lnTo>
                  <a:lnTo>
                    <a:pt x="433" y="76"/>
                  </a:lnTo>
                  <a:lnTo>
                    <a:pt x="430" y="78"/>
                  </a:lnTo>
                  <a:lnTo>
                    <a:pt x="430" y="83"/>
                  </a:lnTo>
                  <a:lnTo>
                    <a:pt x="428" y="85"/>
                  </a:lnTo>
                  <a:lnTo>
                    <a:pt x="430" y="92"/>
                  </a:lnTo>
                  <a:lnTo>
                    <a:pt x="426" y="95"/>
                  </a:lnTo>
                  <a:lnTo>
                    <a:pt x="421" y="95"/>
                  </a:lnTo>
                  <a:lnTo>
                    <a:pt x="416" y="80"/>
                  </a:lnTo>
                  <a:lnTo>
                    <a:pt x="407" y="85"/>
                  </a:lnTo>
                  <a:lnTo>
                    <a:pt x="407" y="83"/>
                  </a:lnTo>
                  <a:lnTo>
                    <a:pt x="402" y="83"/>
                  </a:lnTo>
                  <a:lnTo>
                    <a:pt x="402" y="85"/>
                  </a:lnTo>
                  <a:lnTo>
                    <a:pt x="397" y="80"/>
                  </a:lnTo>
                  <a:lnTo>
                    <a:pt x="395" y="85"/>
                  </a:lnTo>
                  <a:lnTo>
                    <a:pt x="397" y="87"/>
                  </a:lnTo>
                  <a:lnTo>
                    <a:pt x="397" y="90"/>
                  </a:lnTo>
                  <a:lnTo>
                    <a:pt x="404" y="99"/>
                  </a:lnTo>
                  <a:lnTo>
                    <a:pt x="404" y="104"/>
                  </a:lnTo>
                  <a:lnTo>
                    <a:pt x="404" y="104"/>
                  </a:lnTo>
                  <a:lnTo>
                    <a:pt x="407" y="109"/>
                  </a:lnTo>
                  <a:lnTo>
                    <a:pt x="411" y="113"/>
                  </a:lnTo>
                  <a:lnTo>
                    <a:pt x="409" y="116"/>
                  </a:lnTo>
                  <a:lnTo>
                    <a:pt x="411" y="123"/>
                  </a:lnTo>
                  <a:lnTo>
                    <a:pt x="404" y="130"/>
                  </a:lnTo>
                  <a:lnTo>
                    <a:pt x="400" y="130"/>
                  </a:lnTo>
                  <a:lnTo>
                    <a:pt x="397" y="137"/>
                  </a:lnTo>
                  <a:lnTo>
                    <a:pt x="390" y="139"/>
                  </a:lnTo>
                  <a:lnTo>
                    <a:pt x="385" y="137"/>
                  </a:lnTo>
                  <a:lnTo>
                    <a:pt x="383" y="139"/>
                  </a:lnTo>
                  <a:lnTo>
                    <a:pt x="383" y="137"/>
                  </a:lnTo>
                  <a:lnTo>
                    <a:pt x="383" y="139"/>
                  </a:lnTo>
                  <a:lnTo>
                    <a:pt x="376" y="137"/>
                  </a:lnTo>
                  <a:lnTo>
                    <a:pt x="376" y="137"/>
                  </a:lnTo>
                  <a:lnTo>
                    <a:pt x="376" y="137"/>
                  </a:lnTo>
                  <a:lnTo>
                    <a:pt x="374" y="135"/>
                  </a:lnTo>
                  <a:lnTo>
                    <a:pt x="369" y="137"/>
                  </a:lnTo>
                  <a:lnTo>
                    <a:pt x="371" y="135"/>
                  </a:lnTo>
                  <a:lnTo>
                    <a:pt x="371" y="132"/>
                  </a:lnTo>
                  <a:lnTo>
                    <a:pt x="367" y="128"/>
                  </a:lnTo>
                  <a:lnTo>
                    <a:pt x="362" y="125"/>
                  </a:lnTo>
                  <a:lnTo>
                    <a:pt x="359" y="128"/>
                  </a:lnTo>
                  <a:lnTo>
                    <a:pt x="355" y="128"/>
                  </a:lnTo>
                  <a:lnTo>
                    <a:pt x="352" y="125"/>
                  </a:lnTo>
                  <a:lnTo>
                    <a:pt x="338" y="128"/>
                  </a:lnTo>
                  <a:lnTo>
                    <a:pt x="338" y="125"/>
                  </a:lnTo>
                  <a:lnTo>
                    <a:pt x="333" y="128"/>
                  </a:lnTo>
                  <a:lnTo>
                    <a:pt x="329" y="128"/>
                  </a:lnTo>
                  <a:lnTo>
                    <a:pt x="324" y="135"/>
                  </a:lnTo>
                  <a:lnTo>
                    <a:pt x="322" y="132"/>
                  </a:lnTo>
                  <a:lnTo>
                    <a:pt x="322" y="132"/>
                  </a:lnTo>
                  <a:lnTo>
                    <a:pt x="319" y="128"/>
                  </a:lnTo>
                  <a:lnTo>
                    <a:pt x="317" y="128"/>
                  </a:lnTo>
                  <a:lnTo>
                    <a:pt x="317" y="130"/>
                  </a:lnTo>
                  <a:lnTo>
                    <a:pt x="310" y="128"/>
                  </a:lnTo>
                  <a:lnTo>
                    <a:pt x="315" y="132"/>
                  </a:lnTo>
                  <a:lnTo>
                    <a:pt x="310" y="137"/>
                  </a:lnTo>
                  <a:lnTo>
                    <a:pt x="315" y="137"/>
                  </a:lnTo>
                  <a:lnTo>
                    <a:pt x="315" y="139"/>
                  </a:lnTo>
                  <a:lnTo>
                    <a:pt x="315" y="151"/>
                  </a:lnTo>
                  <a:lnTo>
                    <a:pt x="310" y="154"/>
                  </a:lnTo>
                  <a:lnTo>
                    <a:pt x="310" y="151"/>
                  </a:lnTo>
                  <a:lnTo>
                    <a:pt x="305" y="154"/>
                  </a:lnTo>
                  <a:lnTo>
                    <a:pt x="300" y="161"/>
                  </a:lnTo>
                  <a:lnTo>
                    <a:pt x="282" y="177"/>
                  </a:lnTo>
                  <a:lnTo>
                    <a:pt x="282" y="175"/>
                  </a:lnTo>
                  <a:lnTo>
                    <a:pt x="282" y="165"/>
                  </a:lnTo>
                  <a:lnTo>
                    <a:pt x="277" y="161"/>
                  </a:lnTo>
                  <a:lnTo>
                    <a:pt x="277" y="161"/>
                  </a:lnTo>
                  <a:lnTo>
                    <a:pt x="272" y="151"/>
                  </a:lnTo>
                  <a:lnTo>
                    <a:pt x="267" y="151"/>
                  </a:lnTo>
                  <a:lnTo>
                    <a:pt x="267" y="146"/>
                  </a:lnTo>
                  <a:lnTo>
                    <a:pt x="263" y="146"/>
                  </a:lnTo>
                  <a:lnTo>
                    <a:pt x="258" y="146"/>
                  </a:lnTo>
                  <a:lnTo>
                    <a:pt x="258" y="146"/>
                  </a:lnTo>
                  <a:lnTo>
                    <a:pt x="253" y="146"/>
                  </a:lnTo>
                  <a:lnTo>
                    <a:pt x="256" y="151"/>
                  </a:lnTo>
                  <a:lnTo>
                    <a:pt x="253" y="151"/>
                  </a:lnTo>
                  <a:lnTo>
                    <a:pt x="253" y="146"/>
                  </a:lnTo>
                  <a:lnTo>
                    <a:pt x="244" y="146"/>
                  </a:lnTo>
                  <a:lnTo>
                    <a:pt x="244" y="142"/>
                  </a:lnTo>
                  <a:lnTo>
                    <a:pt x="241" y="137"/>
                  </a:lnTo>
                  <a:lnTo>
                    <a:pt x="239" y="139"/>
                  </a:lnTo>
                  <a:lnTo>
                    <a:pt x="227" y="132"/>
                  </a:lnTo>
                  <a:lnTo>
                    <a:pt x="227" y="142"/>
                  </a:lnTo>
                  <a:lnTo>
                    <a:pt x="225" y="142"/>
                  </a:lnTo>
                  <a:lnTo>
                    <a:pt x="215" y="142"/>
                  </a:lnTo>
                  <a:lnTo>
                    <a:pt x="215" y="137"/>
                  </a:lnTo>
                  <a:lnTo>
                    <a:pt x="218" y="132"/>
                  </a:lnTo>
                  <a:lnTo>
                    <a:pt x="220" y="120"/>
                  </a:lnTo>
                  <a:lnTo>
                    <a:pt x="225" y="116"/>
                  </a:lnTo>
                  <a:lnTo>
                    <a:pt x="225" y="113"/>
                  </a:lnTo>
                  <a:lnTo>
                    <a:pt x="222" y="113"/>
                  </a:lnTo>
                  <a:lnTo>
                    <a:pt x="215" y="104"/>
                  </a:lnTo>
                  <a:lnTo>
                    <a:pt x="215" y="104"/>
                  </a:lnTo>
                  <a:lnTo>
                    <a:pt x="215" y="109"/>
                  </a:lnTo>
                  <a:lnTo>
                    <a:pt x="211" y="109"/>
                  </a:lnTo>
                  <a:lnTo>
                    <a:pt x="211" y="109"/>
                  </a:lnTo>
                  <a:lnTo>
                    <a:pt x="206" y="109"/>
                  </a:lnTo>
                  <a:lnTo>
                    <a:pt x="204" y="118"/>
                  </a:lnTo>
                  <a:lnTo>
                    <a:pt x="201" y="118"/>
                  </a:lnTo>
                  <a:lnTo>
                    <a:pt x="201" y="118"/>
                  </a:lnTo>
                  <a:lnTo>
                    <a:pt x="201" y="123"/>
                  </a:lnTo>
                  <a:lnTo>
                    <a:pt x="199" y="120"/>
                  </a:lnTo>
                  <a:lnTo>
                    <a:pt x="196" y="123"/>
                  </a:lnTo>
                  <a:lnTo>
                    <a:pt x="196" y="125"/>
                  </a:lnTo>
                  <a:lnTo>
                    <a:pt x="194" y="128"/>
                  </a:lnTo>
                  <a:lnTo>
                    <a:pt x="189" y="128"/>
                  </a:lnTo>
                  <a:lnTo>
                    <a:pt x="189" y="137"/>
                  </a:lnTo>
                  <a:lnTo>
                    <a:pt x="187" y="135"/>
                  </a:lnTo>
                  <a:lnTo>
                    <a:pt x="187" y="139"/>
                  </a:lnTo>
                  <a:lnTo>
                    <a:pt x="187" y="144"/>
                  </a:lnTo>
                  <a:lnTo>
                    <a:pt x="189" y="151"/>
                  </a:lnTo>
                  <a:lnTo>
                    <a:pt x="192" y="158"/>
                  </a:lnTo>
                  <a:lnTo>
                    <a:pt x="192" y="163"/>
                  </a:lnTo>
                  <a:lnTo>
                    <a:pt x="196" y="165"/>
                  </a:lnTo>
                  <a:lnTo>
                    <a:pt x="196" y="168"/>
                  </a:lnTo>
                  <a:lnTo>
                    <a:pt x="199" y="175"/>
                  </a:lnTo>
                  <a:lnTo>
                    <a:pt x="196" y="175"/>
                  </a:lnTo>
                  <a:lnTo>
                    <a:pt x="199" y="184"/>
                  </a:lnTo>
                  <a:lnTo>
                    <a:pt x="192" y="184"/>
                  </a:lnTo>
                  <a:lnTo>
                    <a:pt x="192" y="184"/>
                  </a:lnTo>
                  <a:lnTo>
                    <a:pt x="187" y="184"/>
                  </a:lnTo>
                  <a:lnTo>
                    <a:pt x="182" y="191"/>
                  </a:lnTo>
                  <a:lnTo>
                    <a:pt x="178" y="189"/>
                  </a:lnTo>
                  <a:lnTo>
                    <a:pt x="178" y="194"/>
                  </a:lnTo>
                  <a:lnTo>
                    <a:pt x="173" y="194"/>
                  </a:lnTo>
                  <a:lnTo>
                    <a:pt x="170" y="191"/>
                  </a:lnTo>
                  <a:lnTo>
                    <a:pt x="166" y="208"/>
                  </a:lnTo>
                  <a:lnTo>
                    <a:pt x="163" y="208"/>
                  </a:lnTo>
                  <a:lnTo>
                    <a:pt x="163" y="210"/>
                  </a:lnTo>
                  <a:lnTo>
                    <a:pt x="159" y="210"/>
                  </a:lnTo>
                  <a:lnTo>
                    <a:pt x="161" y="215"/>
                  </a:lnTo>
                  <a:lnTo>
                    <a:pt x="159" y="215"/>
                  </a:lnTo>
                  <a:lnTo>
                    <a:pt x="156" y="217"/>
                  </a:lnTo>
                  <a:lnTo>
                    <a:pt x="152" y="220"/>
                  </a:lnTo>
                  <a:lnTo>
                    <a:pt x="149" y="224"/>
                  </a:lnTo>
                  <a:lnTo>
                    <a:pt x="152" y="224"/>
                  </a:lnTo>
                  <a:lnTo>
                    <a:pt x="149" y="227"/>
                  </a:lnTo>
                  <a:lnTo>
                    <a:pt x="140" y="231"/>
                  </a:lnTo>
                  <a:lnTo>
                    <a:pt x="137" y="229"/>
                  </a:lnTo>
                  <a:lnTo>
                    <a:pt x="135" y="234"/>
                  </a:lnTo>
                  <a:lnTo>
                    <a:pt x="128" y="224"/>
                  </a:lnTo>
                  <a:lnTo>
                    <a:pt x="126" y="227"/>
                  </a:lnTo>
                  <a:lnTo>
                    <a:pt x="126" y="222"/>
                  </a:lnTo>
                  <a:lnTo>
                    <a:pt x="123" y="227"/>
                  </a:lnTo>
                  <a:lnTo>
                    <a:pt x="119" y="229"/>
                  </a:lnTo>
                  <a:lnTo>
                    <a:pt x="116" y="229"/>
                  </a:lnTo>
                  <a:lnTo>
                    <a:pt x="107" y="224"/>
                  </a:lnTo>
                  <a:lnTo>
                    <a:pt x="107" y="227"/>
                  </a:lnTo>
                  <a:lnTo>
                    <a:pt x="102" y="229"/>
                  </a:lnTo>
                  <a:lnTo>
                    <a:pt x="97" y="229"/>
                  </a:lnTo>
                  <a:lnTo>
                    <a:pt x="95" y="234"/>
                  </a:lnTo>
                  <a:lnTo>
                    <a:pt x="93" y="234"/>
                  </a:lnTo>
                  <a:lnTo>
                    <a:pt x="88" y="229"/>
                  </a:lnTo>
                  <a:lnTo>
                    <a:pt x="85" y="224"/>
                  </a:lnTo>
                  <a:lnTo>
                    <a:pt x="83" y="224"/>
                  </a:lnTo>
                  <a:lnTo>
                    <a:pt x="78" y="224"/>
                  </a:lnTo>
                  <a:lnTo>
                    <a:pt x="83" y="231"/>
                  </a:lnTo>
                  <a:lnTo>
                    <a:pt x="78" y="234"/>
                  </a:lnTo>
                  <a:lnTo>
                    <a:pt x="74" y="234"/>
                  </a:lnTo>
                  <a:lnTo>
                    <a:pt x="69" y="236"/>
                  </a:lnTo>
                  <a:lnTo>
                    <a:pt x="69" y="243"/>
                  </a:lnTo>
                  <a:lnTo>
                    <a:pt x="71" y="243"/>
                  </a:lnTo>
                  <a:lnTo>
                    <a:pt x="69" y="250"/>
                  </a:lnTo>
                  <a:lnTo>
                    <a:pt x="67" y="255"/>
                  </a:lnTo>
                  <a:lnTo>
                    <a:pt x="67" y="253"/>
                  </a:lnTo>
                  <a:lnTo>
                    <a:pt x="64" y="253"/>
                  </a:lnTo>
                  <a:lnTo>
                    <a:pt x="64" y="255"/>
                  </a:lnTo>
                  <a:lnTo>
                    <a:pt x="64" y="253"/>
                  </a:lnTo>
                  <a:lnTo>
                    <a:pt x="59" y="250"/>
                  </a:lnTo>
                  <a:lnTo>
                    <a:pt x="59" y="248"/>
                  </a:lnTo>
                  <a:lnTo>
                    <a:pt x="55" y="246"/>
                  </a:lnTo>
                  <a:lnTo>
                    <a:pt x="50" y="253"/>
                  </a:lnTo>
                  <a:lnTo>
                    <a:pt x="50" y="253"/>
                  </a:lnTo>
                  <a:lnTo>
                    <a:pt x="48" y="262"/>
                  </a:lnTo>
                  <a:lnTo>
                    <a:pt x="43" y="265"/>
                  </a:lnTo>
                  <a:lnTo>
                    <a:pt x="41" y="269"/>
                  </a:lnTo>
                  <a:lnTo>
                    <a:pt x="33" y="272"/>
                  </a:lnTo>
                  <a:lnTo>
                    <a:pt x="31" y="279"/>
                  </a:lnTo>
                  <a:lnTo>
                    <a:pt x="36" y="281"/>
                  </a:lnTo>
                  <a:lnTo>
                    <a:pt x="38" y="286"/>
                  </a:lnTo>
                  <a:lnTo>
                    <a:pt x="41" y="291"/>
                  </a:lnTo>
                  <a:lnTo>
                    <a:pt x="41" y="300"/>
                  </a:lnTo>
                  <a:lnTo>
                    <a:pt x="33" y="312"/>
                  </a:lnTo>
                  <a:lnTo>
                    <a:pt x="38" y="317"/>
                  </a:lnTo>
                  <a:lnTo>
                    <a:pt x="41" y="324"/>
                  </a:lnTo>
                  <a:lnTo>
                    <a:pt x="43" y="335"/>
                  </a:lnTo>
                  <a:lnTo>
                    <a:pt x="45" y="338"/>
                  </a:lnTo>
                  <a:lnTo>
                    <a:pt x="48" y="338"/>
                  </a:lnTo>
                  <a:lnTo>
                    <a:pt x="50" y="338"/>
                  </a:lnTo>
                  <a:lnTo>
                    <a:pt x="50" y="342"/>
                  </a:lnTo>
                  <a:lnTo>
                    <a:pt x="45" y="347"/>
                  </a:lnTo>
                  <a:lnTo>
                    <a:pt x="43" y="347"/>
                  </a:lnTo>
                  <a:lnTo>
                    <a:pt x="41" y="352"/>
                  </a:lnTo>
                  <a:lnTo>
                    <a:pt x="36" y="357"/>
                  </a:lnTo>
                  <a:lnTo>
                    <a:pt x="41" y="361"/>
                  </a:lnTo>
                  <a:lnTo>
                    <a:pt x="41" y="357"/>
                  </a:lnTo>
                  <a:lnTo>
                    <a:pt x="52" y="357"/>
                  </a:lnTo>
                  <a:lnTo>
                    <a:pt x="55" y="359"/>
                  </a:lnTo>
                  <a:lnTo>
                    <a:pt x="57" y="359"/>
                  </a:lnTo>
                  <a:lnTo>
                    <a:pt x="59" y="361"/>
                  </a:lnTo>
                  <a:lnTo>
                    <a:pt x="64" y="361"/>
                  </a:lnTo>
                  <a:lnTo>
                    <a:pt x="71" y="352"/>
                  </a:lnTo>
                  <a:lnTo>
                    <a:pt x="74" y="352"/>
                  </a:lnTo>
                  <a:lnTo>
                    <a:pt x="76" y="357"/>
                  </a:lnTo>
                  <a:lnTo>
                    <a:pt x="71" y="368"/>
                  </a:lnTo>
                  <a:lnTo>
                    <a:pt x="69" y="371"/>
                  </a:lnTo>
                  <a:lnTo>
                    <a:pt x="71" y="376"/>
                  </a:lnTo>
                  <a:lnTo>
                    <a:pt x="69" y="376"/>
                  </a:lnTo>
                  <a:lnTo>
                    <a:pt x="71" y="378"/>
                  </a:lnTo>
                  <a:lnTo>
                    <a:pt x="67" y="380"/>
                  </a:lnTo>
                  <a:lnTo>
                    <a:pt x="59" y="402"/>
                  </a:lnTo>
                  <a:lnTo>
                    <a:pt x="55" y="399"/>
                  </a:lnTo>
                  <a:lnTo>
                    <a:pt x="55" y="402"/>
                  </a:lnTo>
                  <a:lnTo>
                    <a:pt x="50" y="399"/>
                  </a:lnTo>
                  <a:lnTo>
                    <a:pt x="50" y="404"/>
                  </a:lnTo>
                  <a:lnTo>
                    <a:pt x="48" y="406"/>
                  </a:lnTo>
                  <a:lnTo>
                    <a:pt x="45" y="406"/>
                  </a:lnTo>
                  <a:lnTo>
                    <a:pt x="43" y="404"/>
                  </a:lnTo>
                  <a:lnTo>
                    <a:pt x="36" y="404"/>
                  </a:lnTo>
                  <a:lnTo>
                    <a:pt x="31" y="404"/>
                  </a:lnTo>
                  <a:lnTo>
                    <a:pt x="31" y="413"/>
                  </a:lnTo>
                  <a:lnTo>
                    <a:pt x="26" y="428"/>
                  </a:lnTo>
                  <a:lnTo>
                    <a:pt x="24" y="428"/>
                  </a:lnTo>
                  <a:lnTo>
                    <a:pt x="24" y="437"/>
                  </a:lnTo>
                  <a:lnTo>
                    <a:pt x="19" y="439"/>
                  </a:lnTo>
                  <a:lnTo>
                    <a:pt x="17" y="437"/>
                  </a:lnTo>
                  <a:lnTo>
                    <a:pt x="5" y="435"/>
                  </a:lnTo>
                  <a:lnTo>
                    <a:pt x="5" y="451"/>
                  </a:lnTo>
                  <a:lnTo>
                    <a:pt x="7" y="451"/>
                  </a:lnTo>
                  <a:lnTo>
                    <a:pt x="7" y="456"/>
                  </a:lnTo>
                  <a:lnTo>
                    <a:pt x="7" y="461"/>
                  </a:lnTo>
                  <a:lnTo>
                    <a:pt x="0" y="465"/>
                  </a:lnTo>
                  <a:lnTo>
                    <a:pt x="17" y="470"/>
                  </a:lnTo>
                  <a:lnTo>
                    <a:pt x="22" y="468"/>
                  </a:lnTo>
                  <a:lnTo>
                    <a:pt x="24" y="470"/>
                  </a:lnTo>
                  <a:lnTo>
                    <a:pt x="29" y="465"/>
                  </a:lnTo>
                  <a:lnTo>
                    <a:pt x="31" y="465"/>
                  </a:lnTo>
                  <a:lnTo>
                    <a:pt x="36" y="463"/>
                  </a:lnTo>
                  <a:lnTo>
                    <a:pt x="38" y="465"/>
                  </a:lnTo>
                  <a:lnTo>
                    <a:pt x="43" y="463"/>
                  </a:lnTo>
                  <a:lnTo>
                    <a:pt x="55" y="461"/>
                  </a:lnTo>
                  <a:lnTo>
                    <a:pt x="64" y="456"/>
                  </a:lnTo>
                  <a:lnTo>
                    <a:pt x="74" y="456"/>
                  </a:lnTo>
                  <a:lnTo>
                    <a:pt x="74" y="458"/>
                  </a:lnTo>
                  <a:lnTo>
                    <a:pt x="76" y="475"/>
                  </a:lnTo>
                  <a:lnTo>
                    <a:pt x="81" y="475"/>
                  </a:lnTo>
                  <a:lnTo>
                    <a:pt x="83" y="479"/>
                  </a:lnTo>
                  <a:lnTo>
                    <a:pt x="83" y="484"/>
                  </a:lnTo>
                  <a:lnTo>
                    <a:pt x="83" y="489"/>
                  </a:lnTo>
                  <a:lnTo>
                    <a:pt x="83" y="498"/>
                  </a:lnTo>
                  <a:lnTo>
                    <a:pt x="81" y="503"/>
                  </a:lnTo>
                  <a:lnTo>
                    <a:pt x="76" y="508"/>
                  </a:lnTo>
                  <a:lnTo>
                    <a:pt x="76" y="510"/>
                  </a:lnTo>
                  <a:lnTo>
                    <a:pt x="74" y="517"/>
                  </a:lnTo>
                  <a:lnTo>
                    <a:pt x="71" y="520"/>
                  </a:lnTo>
                  <a:lnTo>
                    <a:pt x="74" y="522"/>
                  </a:lnTo>
                  <a:lnTo>
                    <a:pt x="76" y="522"/>
                  </a:lnTo>
                  <a:lnTo>
                    <a:pt x="78" y="515"/>
                  </a:lnTo>
                  <a:lnTo>
                    <a:pt x="95" y="517"/>
                  </a:lnTo>
                  <a:lnTo>
                    <a:pt x="95" y="527"/>
                  </a:lnTo>
                  <a:lnTo>
                    <a:pt x="97" y="527"/>
                  </a:lnTo>
                  <a:lnTo>
                    <a:pt x="102" y="524"/>
                  </a:lnTo>
                  <a:lnTo>
                    <a:pt x="107" y="527"/>
                  </a:lnTo>
                  <a:lnTo>
                    <a:pt x="107" y="531"/>
                  </a:lnTo>
                  <a:lnTo>
                    <a:pt x="111" y="536"/>
                  </a:lnTo>
                  <a:lnTo>
                    <a:pt x="109" y="548"/>
                  </a:lnTo>
                  <a:lnTo>
                    <a:pt x="114" y="548"/>
                  </a:lnTo>
                  <a:lnTo>
                    <a:pt x="116" y="546"/>
                  </a:lnTo>
                  <a:lnTo>
                    <a:pt x="121" y="548"/>
                  </a:lnTo>
                  <a:lnTo>
                    <a:pt x="121" y="546"/>
                  </a:lnTo>
                  <a:lnTo>
                    <a:pt x="126" y="548"/>
                  </a:lnTo>
                  <a:lnTo>
                    <a:pt x="128" y="546"/>
                  </a:lnTo>
                  <a:lnTo>
                    <a:pt x="130" y="546"/>
                  </a:lnTo>
                  <a:lnTo>
                    <a:pt x="133" y="548"/>
                  </a:lnTo>
                  <a:lnTo>
                    <a:pt x="135" y="553"/>
                  </a:lnTo>
                  <a:lnTo>
                    <a:pt x="140" y="553"/>
                  </a:lnTo>
                  <a:lnTo>
                    <a:pt x="145" y="555"/>
                  </a:lnTo>
                  <a:lnTo>
                    <a:pt x="152" y="550"/>
                  </a:lnTo>
                  <a:lnTo>
                    <a:pt x="156" y="555"/>
                  </a:lnTo>
                  <a:lnTo>
                    <a:pt x="154" y="560"/>
                  </a:lnTo>
                  <a:lnTo>
                    <a:pt x="161" y="565"/>
                  </a:lnTo>
                  <a:lnTo>
                    <a:pt x="163" y="560"/>
                  </a:lnTo>
                  <a:lnTo>
                    <a:pt x="168" y="565"/>
                  </a:lnTo>
                  <a:lnTo>
                    <a:pt x="163" y="574"/>
                  </a:lnTo>
                  <a:lnTo>
                    <a:pt x="166" y="576"/>
                  </a:lnTo>
                  <a:lnTo>
                    <a:pt x="163" y="579"/>
                  </a:lnTo>
                  <a:lnTo>
                    <a:pt x="163" y="583"/>
                  </a:lnTo>
                  <a:lnTo>
                    <a:pt x="159" y="588"/>
                  </a:lnTo>
                  <a:lnTo>
                    <a:pt x="161" y="590"/>
                  </a:lnTo>
                  <a:lnTo>
                    <a:pt x="159" y="593"/>
                  </a:lnTo>
                  <a:lnTo>
                    <a:pt x="159" y="595"/>
                  </a:lnTo>
                  <a:lnTo>
                    <a:pt x="161" y="595"/>
                  </a:lnTo>
                  <a:lnTo>
                    <a:pt x="168" y="600"/>
                  </a:lnTo>
                  <a:lnTo>
                    <a:pt x="168" y="598"/>
                  </a:lnTo>
                  <a:lnTo>
                    <a:pt x="173" y="600"/>
                  </a:lnTo>
                  <a:lnTo>
                    <a:pt x="173" y="598"/>
                  </a:lnTo>
                  <a:lnTo>
                    <a:pt x="175" y="602"/>
                  </a:lnTo>
                  <a:lnTo>
                    <a:pt x="178" y="595"/>
                  </a:lnTo>
                  <a:lnTo>
                    <a:pt x="189" y="595"/>
                  </a:lnTo>
                  <a:lnTo>
                    <a:pt x="189" y="605"/>
                  </a:lnTo>
                  <a:lnTo>
                    <a:pt x="196" y="609"/>
                  </a:lnTo>
                  <a:lnTo>
                    <a:pt x="204" y="621"/>
                  </a:lnTo>
                  <a:lnTo>
                    <a:pt x="206" y="621"/>
                  </a:lnTo>
                  <a:lnTo>
                    <a:pt x="213" y="631"/>
                  </a:lnTo>
                  <a:lnTo>
                    <a:pt x="225" y="624"/>
                  </a:lnTo>
                  <a:lnTo>
                    <a:pt x="227" y="626"/>
                  </a:lnTo>
                  <a:lnTo>
                    <a:pt x="230" y="624"/>
                  </a:lnTo>
                  <a:lnTo>
                    <a:pt x="232" y="624"/>
                  </a:lnTo>
                  <a:lnTo>
                    <a:pt x="239" y="621"/>
                  </a:lnTo>
                  <a:lnTo>
                    <a:pt x="239" y="624"/>
                  </a:lnTo>
                  <a:lnTo>
                    <a:pt x="241" y="621"/>
                  </a:lnTo>
                  <a:lnTo>
                    <a:pt x="246" y="628"/>
                  </a:lnTo>
                  <a:lnTo>
                    <a:pt x="260" y="626"/>
                  </a:lnTo>
                  <a:lnTo>
                    <a:pt x="260" y="619"/>
                  </a:lnTo>
                  <a:lnTo>
                    <a:pt x="265" y="633"/>
                  </a:lnTo>
                  <a:lnTo>
                    <a:pt x="267" y="635"/>
                  </a:lnTo>
                  <a:lnTo>
                    <a:pt x="277" y="631"/>
                  </a:lnTo>
                  <a:lnTo>
                    <a:pt x="289" y="642"/>
                  </a:lnTo>
                  <a:lnTo>
                    <a:pt x="296" y="647"/>
                  </a:lnTo>
                  <a:lnTo>
                    <a:pt x="293" y="652"/>
                  </a:lnTo>
                  <a:lnTo>
                    <a:pt x="293" y="657"/>
                  </a:lnTo>
                  <a:lnTo>
                    <a:pt x="284" y="671"/>
                  </a:lnTo>
                  <a:lnTo>
                    <a:pt x="291" y="678"/>
                  </a:lnTo>
                  <a:lnTo>
                    <a:pt x="296" y="673"/>
                  </a:lnTo>
                  <a:lnTo>
                    <a:pt x="300" y="673"/>
                  </a:lnTo>
                  <a:lnTo>
                    <a:pt x="315" y="690"/>
                  </a:lnTo>
                  <a:lnTo>
                    <a:pt x="326" y="690"/>
                  </a:lnTo>
                  <a:lnTo>
                    <a:pt x="336" y="711"/>
                  </a:lnTo>
                  <a:lnTo>
                    <a:pt x="341" y="723"/>
                  </a:lnTo>
                  <a:lnTo>
                    <a:pt x="338" y="725"/>
                  </a:lnTo>
                  <a:lnTo>
                    <a:pt x="343" y="730"/>
                  </a:lnTo>
                  <a:lnTo>
                    <a:pt x="350" y="727"/>
                  </a:lnTo>
                  <a:lnTo>
                    <a:pt x="348" y="732"/>
                  </a:lnTo>
                  <a:lnTo>
                    <a:pt x="348" y="732"/>
                  </a:lnTo>
                  <a:lnTo>
                    <a:pt x="348" y="732"/>
                  </a:lnTo>
                  <a:lnTo>
                    <a:pt x="348" y="737"/>
                  </a:lnTo>
                  <a:lnTo>
                    <a:pt x="352" y="756"/>
                  </a:lnTo>
                  <a:lnTo>
                    <a:pt x="359" y="756"/>
                  </a:lnTo>
                  <a:lnTo>
                    <a:pt x="367" y="758"/>
                  </a:lnTo>
                  <a:lnTo>
                    <a:pt x="371" y="756"/>
                  </a:lnTo>
                  <a:lnTo>
                    <a:pt x="376" y="756"/>
                  </a:lnTo>
                  <a:lnTo>
                    <a:pt x="381" y="751"/>
                  </a:lnTo>
                  <a:lnTo>
                    <a:pt x="383" y="751"/>
                  </a:lnTo>
                  <a:lnTo>
                    <a:pt x="395" y="753"/>
                  </a:lnTo>
                  <a:lnTo>
                    <a:pt x="402" y="746"/>
                  </a:lnTo>
                  <a:lnTo>
                    <a:pt x="407" y="739"/>
                  </a:lnTo>
                  <a:lnTo>
                    <a:pt x="416" y="732"/>
                  </a:lnTo>
                  <a:lnTo>
                    <a:pt x="421" y="727"/>
                  </a:lnTo>
                  <a:lnTo>
                    <a:pt x="423" y="725"/>
                  </a:lnTo>
                  <a:lnTo>
                    <a:pt x="428" y="723"/>
                  </a:lnTo>
                  <a:lnTo>
                    <a:pt x="428" y="718"/>
                  </a:lnTo>
                  <a:lnTo>
                    <a:pt x="435" y="709"/>
                  </a:lnTo>
                  <a:lnTo>
                    <a:pt x="447" y="699"/>
                  </a:lnTo>
                  <a:lnTo>
                    <a:pt x="449" y="699"/>
                  </a:lnTo>
                  <a:lnTo>
                    <a:pt x="454" y="697"/>
                  </a:lnTo>
                  <a:lnTo>
                    <a:pt x="454" y="685"/>
                  </a:lnTo>
                  <a:lnTo>
                    <a:pt x="478" y="687"/>
                  </a:lnTo>
                  <a:lnTo>
                    <a:pt x="480" y="687"/>
                  </a:lnTo>
                  <a:lnTo>
                    <a:pt x="482" y="685"/>
                  </a:lnTo>
                  <a:lnTo>
                    <a:pt x="496" y="687"/>
                  </a:lnTo>
                  <a:lnTo>
                    <a:pt x="506" y="687"/>
                  </a:lnTo>
                  <a:lnTo>
                    <a:pt x="515" y="694"/>
                  </a:lnTo>
                  <a:lnTo>
                    <a:pt x="530" y="690"/>
                  </a:lnTo>
                  <a:lnTo>
                    <a:pt x="530" y="680"/>
                  </a:lnTo>
                  <a:lnTo>
                    <a:pt x="539" y="664"/>
                  </a:lnTo>
                  <a:lnTo>
                    <a:pt x="541" y="657"/>
                  </a:lnTo>
                  <a:lnTo>
                    <a:pt x="544" y="652"/>
                  </a:lnTo>
                  <a:lnTo>
                    <a:pt x="541" y="642"/>
                  </a:lnTo>
                  <a:lnTo>
                    <a:pt x="544" y="638"/>
                  </a:lnTo>
                  <a:lnTo>
                    <a:pt x="548" y="628"/>
                  </a:lnTo>
                  <a:lnTo>
                    <a:pt x="553" y="621"/>
                  </a:lnTo>
                  <a:lnTo>
                    <a:pt x="556" y="612"/>
                  </a:lnTo>
                  <a:lnTo>
                    <a:pt x="553" y="602"/>
                  </a:lnTo>
                  <a:lnTo>
                    <a:pt x="556" y="598"/>
                  </a:lnTo>
                  <a:lnTo>
                    <a:pt x="560" y="595"/>
                  </a:lnTo>
                  <a:lnTo>
                    <a:pt x="563" y="590"/>
                  </a:lnTo>
                  <a:lnTo>
                    <a:pt x="570" y="586"/>
                  </a:lnTo>
                  <a:lnTo>
                    <a:pt x="582" y="586"/>
                  </a:lnTo>
                  <a:lnTo>
                    <a:pt x="584" y="586"/>
                  </a:lnTo>
                  <a:lnTo>
                    <a:pt x="600" y="590"/>
                  </a:lnTo>
                  <a:lnTo>
                    <a:pt x="605" y="586"/>
                  </a:lnTo>
                  <a:lnTo>
                    <a:pt x="608" y="583"/>
                  </a:lnTo>
                  <a:lnTo>
                    <a:pt x="615" y="583"/>
                  </a:lnTo>
                  <a:lnTo>
                    <a:pt x="622" y="590"/>
                  </a:lnTo>
                  <a:lnTo>
                    <a:pt x="634" y="593"/>
                  </a:lnTo>
                  <a:lnTo>
                    <a:pt x="636" y="593"/>
                  </a:lnTo>
                  <a:lnTo>
                    <a:pt x="638" y="586"/>
                  </a:lnTo>
                  <a:lnTo>
                    <a:pt x="648" y="586"/>
                  </a:lnTo>
                  <a:lnTo>
                    <a:pt x="667" y="579"/>
                  </a:lnTo>
                  <a:lnTo>
                    <a:pt x="671" y="574"/>
                  </a:lnTo>
                  <a:lnTo>
                    <a:pt x="676" y="567"/>
                  </a:lnTo>
                  <a:lnTo>
                    <a:pt x="678" y="560"/>
                  </a:lnTo>
                  <a:lnTo>
                    <a:pt x="688" y="555"/>
                  </a:lnTo>
                  <a:lnTo>
                    <a:pt x="685" y="550"/>
                  </a:lnTo>
                  <a:lnTo>
                    <a:pt x="688" y="546"/>
                  </a:lnTo>
                  <a:lnTo>
                    <a:pt x="697" y="529"/>
                  </a:lnTo>
                  <a:lnTo>
                    <a:pt x="704" y="520"/>
                  </a:lnTo>
                  <a:lnTo>
                    <a:pt x="704" y="494"/>
                  </a:lnTo>
                  <a:lnTo>
                    <a:pt x="707" y="489"/>
                  </a:lnTo>
                  <a:lnTo>
                    <a:pt x="709" y="489"/>
                  </a:lnTo>
                  <a:lnTo>
                    <a:pt x="709" y="489"/>
                  </a:lnTo>
                  <a:lnTo>
                    <a:pt x="711" y="489"/>
                  </a:lnTo>
                  <a:lnTo>
                    <a:pt x="709" y="482"/>
                  </a:lnTo>
                  <a:lnTo>
                    <a:pt x="704" y="475"/>
                  </a:lnTo>
                  <a:lnTo>
                    <a:pt x="704" y="470"/>
                  </a:lnTo>
                  <a:lnTo>
                    <a:pt x="707" y="463"/>
                  </a:lnTo>
                  <a:lnTo>
                    <a:pt x="711" y="461"/>
                  </a:lnTo>
                  <a:lnTo>
                    <a:pt x="711" y="451"/>
                  </a:lnTo>
                  <a:lnTo>
                    <a:pt x="714" y="451"/>
                  </a:lnTo>
                  <a:lnTo>
                    <a:pt x="728" y="442"/>
                  </a:lnTo>
                  <a:lnTo>
                    <a:pt x="723" y="432"/>
                  </a:lnTo>
                  <a:lnTo>
                    <a:pt x="726" y="409"/>
                  </a:lnTo>
                  <a:lnTo>
                    <a:pt x="733" y="404"/>
                  </a:lnTo>
                  <a:lnTo>
                    <a:pt x="737" y="394"/>
                  </a:lnTo>
                  <a:lnTo>
                    <a:pt x="737" y="394"/>
                  </a:lnTo>
                  <a:lnTo>
                    <a:pt x="737" y="380"/>
                  </a:lnTo>
                  <a:lnTo>
                    <a:pt x="742" y="380"/>
                  </a:lnTo>
                  <a:lnTo>
                    <a:pt x="742" y="376"/>
                  </a:lnTo>
                  <a:lnTo>
                    <a:pt x="747" y="366"/>
                  </a:lnTo>
                  <a:lnTo>
                    <a:pt x="737" y="366"/>
                  </a:lnTo>
                  <a:lnTo>
                    <a:pt x="742" y="357"/>
                  </a:lnTo>
                  <a:lnTo>
                    <a:pt x="742" y="342"/>
                  </a:lnTo>
                  <a:lnTo>
                    <a:pt x="752" y="338"/>
                  </a:lnTo>
                  <a:lnTo>
                    <a:pt x="754" y="331"/>
                  </a:lnTo>
                  <a:lnTo>
                    <a:pt x="771" y="321"/>
                  </a:lnTo>
                  <a:lnTo>
                    <a:pt x="773" y="309"/>
                  </a:lnTo>
                  <a:lnTo>
                    <a:pt x="773" y="305"/>
                  </a:lnTo>
                  <a:lnTo>
                    <a:pt x="773" y="302"/>
                  </a:lnTo>
                  <a:lnTo>
                    <a:pt x="778" y="300"/>
                  </a:lnTo>
                  <a:lnTo>
                    <a:pt x="780" y="300"/>
                  </a:lnTo>
                  <a:lnTo>
                    <a:pt x="785" y="298"/>
                  </a:lnTo>
                  <a:lnTo>
                    <a:pt x="789" y="300"/>
                  </a:lnTo>
                  <a:lnTo>
                    <a:pt x="792" y="295"/>
                  </a:lnTo>
                  <a:lnTo>
                    <a:pt x="797" y="298"/>
                  </a:lnTo>
                  <a:lnTo>
                    <a:pt x="799" y="295"/>
                  </a:lnTo>
                  <a:lnTo>
                    <a:pt x="815" y="298"/>
                  </a:lnTo>
                  <a:lnTo>
                    <a:pt x="820" y="295"/>
                  </a:lnTo>
                  <a:lnTo>
                    <a:pt x="830" y="295"/>
                  </a:lnTo>
                  <a:lnTo>
                    <a:pt x="834" y="291"/>
                  </a:lnTo>
                  <a:lnTo>
                    <a:pt x="839" y="291"/>
                  </a:lnTo>
                  <a:lnTo>
                    <a:pt x="853" y="291"/>
                  </a:lnTo>
                  <a:lnTo>
                    <a:pt x="856" y="288"/>
                  </a:lnTo>
                  <a:lnTo>
                    <a:pt x="856" y="286"/>
                  </a:lnTo>
                  <a:lnTo>
                    <a:pt x="867" y="281"/>
                  </a:lnTo>
                  <a:lnTo>
                    <a:pt x="877" y="276"/>
                  </a:lnTo>
                  <a:lnTo>
                    <a:pt x="879" y="276"/>
                  </a:lnTo>
                  <a:lnTo>
                    <a:pt x="900" y="274"/>
                  </a:lnTo>
                  <a:lnTo>
                    <a:pt x="910" y="267"/>
                  </a:lnTo>
                  <a:lnTo>
                    <a:pt x="919" y="250"/>
                  </a:lnTo>
                  <a:lnTo>
                    <a:pt x="924" y="248"/>
                  </a:lnTo>
                  <a:lnTo>
                    <a:pt x="931" y="248"/>
                  </a:lnTo>
                  <a:lnTo>
                    <a:pt x="929" y="239"/>
                  </a:lnTo>
                  <a:lnTo>
                    <a:pt x="936" y="234"/>
                  </a:lnTo>
                  <a:lnTo>
                    <a:pt x="941" y="224"/>
                  </a:lnTo>
                  <a:lnTo>
                    <a:pt x="941" y="224"/>
                  </a:lnTo>
                  <a:close/>
                </a:path>
              </a:pathLst>
            </a:custGeom>
            <a:solidFill>
              <a:srgbClr val="433356"/>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86" name="Freeform 14"/>
            <p:cNvSpPr>
              <a:spLocks/>
            </p:cNvSpPr>
            <p:nvPr/>
          </p:nvSpPr>
          <p:spPr bwMode="auto">
            <a:xfrm>
              <a:off x="9708414" y="5869219"/>
              <a:ext cx="937949" cy="752293"/>
            </a:xfrm>
            <a:custGeom>
              <a:avLst/>
              <a:gdLst>
                <a:gd name="T0" fmla="*/ 1417 w 1455"/>
                <a:gd name="T1" fmla="*/ 623 h 1167"/>
                <a:gd name="T2" fmla="*/ 1341 w 1455"/>
                <a:gd name="T3" fmla="*/ 621 h 1167"/>
                <a:gd name="T4" fmla="*/ 1287 w 1455"/>
                <a:gd name="T5" fmla="*/ 583 h 1167"/>
                <a:gd name="T6" fmla="*/ 1271 w 1455"/>
                <a:gd name="T7" fmla="*/ 512 h 1167"/>
                <a:gd name="T8" fmla="*/ 1188 w 1455"/>
                <a:gd name="T9" fmla="*/ 477 h 1167"/>
                <a:gd name="T10" fmla="*/ 1115 w 1455"/>
                <a:gd name="T11" fmla="*/ 451 h 1167"/>
                <a:gd name="T12" fmla="*/ 1070 w 1455"/>
                <a:gd name="T13" fmla="*/ 401 h 1167"/>
                <a:gd name="T14" fmla="*/ 1001 w 1455"/>
                <a:gd name="T15" fmla="*/ 340 h 1167"/>
                <a:gd name="T16" fmla="*/ 1001 w 1455"/>
                <a:gd name="T17" fmla="*/ 276 h 1167"/>
                <a:gd name="T18" fmla="*/ 1037 w 1455"/>
                <a:gd name="T19" fmla="*/ 193 h 1167"/>
                <a:gd name="T20" fmla="*/ 1039 w 1455"/>
                <a:gd name="T21" fmla="*/ 130 h 1167"/>
                <a:gd name="T22" fmla="*/ 1020 w 1455"/>
                <a:gd name="T23" fmla="*/ 78 h 1167"/>
                <a:gd name="T24" fmla="*/ 994 w 1455"/>
                <a:gd name="T25" fmla="*/ 61 h 1167"/>
                <a:gd name="T26" fmla="*/ 930 w 1455"/>
                <a:gd name="T27" fmla="*/ 23 h 1167"/>
                <a:gd name="T28" fmla="*/ 911 w 1455"/>
                <a:gd name="T29" fmla="*/ 71 h 1167"/>
                <a:gd name="T30" fmla="*/ 878 w 1455"/>
                <a:gd name="T31" fmla="*/ 87 h 1167"/>
                <a:gd name="T32" fmla="*/ 800 w 1455"/>
                <a:gd name="T33" fmla="*/ 97 h 1167"/>
                <a:gd name="T34" fmla="*/ 784 w 1455"/>
                <a:gd name="T35" fmla="*/ 82 h 1167"/>
                <a:gd name="T36" fmla="*/ 727 w 1455"/>
                <a:gd name="T37" fmla="*/ 73 h 1167"/>
                <a:gd name="T38" fmla="*/ 685 w 1455"/>
                <a:gd name="T39" fmla="*/ 42 h 1167"/>
                <a:gd name="T40" fmla="*/ 666 w 1455"/>
                <a:gd name="T41" fmla="*/ 59 h 1167"/>
                <a:gd name="T42" fmla="*/ 635 w 1455"/>
                <a:gd name="T43" fmla="*/ 54 h 1167"/>
                <a:gd name="T44" fmla="*/ 583 w 1455"/>
                <a:gd name="T45" fmla="*/ 16 h 1167"/>
                <a:gd name="T46" fmla="*/ 526 w 1455"/>
                <a:gd name="T47" fmla="*/ 45 h 1167"/>
                <a:gd name="T48" fmla="*/ 458 w 1455"/>
                <a:gd name="T49" fmla="*/ 38 h 1167"/>
                <a:gd name="T50" fmla="*/ 422 w 1455"/>
                <a:gd name="T51" fmla="*/ 9 h 1167"/>
                <a:gd name="T52" fmla="*/ 392 w 1455"/>
                <a:gd name="T53" fmla="*/ 35 h 1167"/>
                <a:gd name="T54" fmla="*/ 326 w 1455"/>
                <a:gd name="T55" fmla="*/ 45 h 1167"/>
                <a:gd name="T56" fmla="*/ 290 w 1455"/>
                <a:gd name="T57" fmla="*/ 30 h 1167"/>
                <a:gd name="T58" fmla="*/ 229 w 1455"/>
                <a:gd name="T59" fmla="*/ 30 h 1167"/>
                <a:gd name="T60" fmla="*/ 231 w 1455"/>
                <a:gd name="T61" fmla="*/ 66 h 1167"/>
                <a:gd name="T62" fmla="*/ 241 w 1455"/>
                <a:gd name="T63" fmla="*/ 113 h 1167"/>
                <a:gd name="T64" fmla="*/ 222 w 1455"/>
                <a:gd name="T65" fmla="*/ 172 h 1167"/>
                <a:gd name="T66" fmla="*/ 217 w 1455"/>
                <a:gd name="T67" fmla="*/ 224 h 1167"/>
                <a:gd name="T68" fmla="*/ 172 w 1455"/>
                <a:gd name="T69" fmla="*/ 283 h 1167"/>
                <a:gd name="T70" fmla="*/ 158 w 1455"/>
                <a:gd name="T71" fmla="*/ 321 h 1167"/>
                <a:gd name="T72" fmla="*/ 146 w 1455"/>
                <a:gd name="T73" fmla="*/ 375 h 1167"/>
                <a:gd name="T74" fmla="*/ 104 w 1455"/>
                <a:gd name="T75" fmla="*/ 420 h 1167"/>
                <a:gd name="T76" fmla="*/ 61 w 1455"/>
                <a:gd name="T77" fmla="*/ 456 h 1167"/>
                <a:gd name="T78" fmla="*/ 9 w 1455"/>
                <a:gd name="T79" fmla="*/ 564 h 1167"/>
                <a:gd name="T80" fmla="*/ 59 w 1455"/>
                <a:gd name="T81" fmla="*/ 645 h 1167"/>
                <a:gd name="T82" fmla="*/ 127 w 1455"/>
                <a:gd name="T83" fmla="*/ 753 h 1167"/>
                <a:gd name="T84" fmla="*/ 229 w 1455"/>
                <a:gd name="T85" fmla="*/ 911 h 1167"/>
                <a:gd name="T86" fmla="*/ 300 w 1455"/>
                <a:gd name="T87" fmla="*/ 992 h 1167"/>
                <a:gd name="T88" fmla="*/ 295 w 1455"/>
                <a:gd name="T89" fmla="*/ 1063 h 1167"/>
                <a:gd name="T90" fmla="*/ 375 w 1455"/>
                <a:gd name="T91" fmla="*/ 1105 h 1167"/>
                <a:gd name="T92" fmla="*/ 508 w 1455"/>
                <a:gd name="T93" fmla="*/ 1148 h 1167"/>
                <a:gd name="T94" fmla="*/ 581 w 1455"/>
                <a:gd name="T95" fmla="*/ 1098 h 1167"/>
                <a:gd name="T96" fmla="*/ 635 w 1455"/>
                <a:gd name="T97" fmla="*/ 1112 h 1167"/>
                <a:gd name="T98" fmla="*/ 741 w 1455"/>
                <a:gd name="T99" fmla="*/ 1164 h 1167"/>
                <a:gd name="T100" fmla="*/ 824 w 1455"/>
                <a:gd name="T101" fmla="*/ 1030 h 1167"/>
                <a:gd name="T102" fmla="*/ 885 w 1455"/>
                <a:gd name="T103" fmla="*/ 959 h 1167"/>
                <a:gd name="T104" fmla="*/ 973 w 1455"/>
                <a:gd name="T105" fmla="*/ 985 h 1167"/>
                <a:gd name="T106" fmla="*/ 994 w 1455"/>
                <a:gd name="T107" fmla="*/ 864 h 1167"/>
                <a:gd name="T108" fmla="*/ 1020 w 1455"/>
                <a:gd name="T109" fmla="*/ 734 h 1167"/>
                <a:gd name="T110" fmla="*/ 1108 w 1455"/>
                <a:gd name="T111" fmla="*/ 739 h 1167"/>
                <a:gd name="T112" fmla="*/ 1141 w 1455"/>
                <a:gd name="T113" fmla="*/ 800 h 1167"/>
                <a:gd name="T114" fmla="*/ 1233 w 1455"/>
                <a:gd name="T115" fmla="*/ 779 h 1167"/>
                <a:gd name="T116" fmla="*/ 1365 w 1455"/>
                <a:gd name="T117" fmla="*/ 859 h 1167"/>
                <a:gd name="T118" fmla="*/ 1412 w 1455"/>
                <a:gd name="T119" fmla="*/ 838 h 1167"/>
                <a:gd name="T120" fmla="*/ 1384 w 1455"/>
                <a:gd name="T121" fmla="*/ 777 h 1167"/>
                <a:gd name="T122" fmla="*/ 1396 w 1455"/>
                <a:gd name="T123" fmla="*/ 739 h 1167"/>
                <a:gd name="T124" fmla="*/ 1450 w 1455"/>
                <a:gd name="T125" fmla="*/ 696 h 1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5" h="1167">
                  <a:moveTo>
                    <a:pt x="1455" y="685"/>
                  </a:moveTo>
                  <a:lnTo>
                    <a:pt x="1443" y="668"/>
                  </a:lnTo>
                  <a:lnTo>
                    <a:pt x="1445" y="663"/>
                  </a:lnTo>
                  <a:lnTo>
                    <a:pt x="1450" y="663"/>
                  </a:lnTo>
                  <a:lnTo>
                    <a:pt x="1450" y="661"/>
                  </a:lnTo>
                  <a:lnTo>
                    <a:pt x="1441" y="659"/>
                  </a:lnTo>
                  <a:lnTo>
                    <a:pt x="1438" y="659"/>
                  </a:lnTo>
                  <a:lnTo>
                    <a:pt x="1441" y="661"/>
                  </a:lnTo>
                  <a:lnTo>
                    <a:pt x="1438" y="663"/>
                  </a:lnTo>
                  <a:lnTo>
                    <a:pt x="1431" y="652"/>
                  </a:lnTo>
                  <a:lnTo>
                    <a:pt x="1426" y="649"/>
                  </a:lnTo>
                  <a:lnTo>
                    <a:pt x="1429" y="647"/>
                  </a:lnTo>
                  <a:lnTo>
                    <a:pt x="1436" y="647"/>
                  </a:lnTo>
                  <a:lnTo>
                    <a:pt x="1438" y="649"/>
                  </a:lnTo>
                  <a:lnTo>
                    <a:pt x="1436" y="642"/>
                  </a:lnTo>
                  <a:lnTo>
                    <a:pt x="1436" y="633"/>
                  </a:lnTo>
                  <a:lnTo>
                    <a:pt x="1431" y="630"/>
                  </a:lnTo>
                  <a:lnTo>
                    <a:pt x="1426" y="635"/>
                  </a:lnTo>
                  <a:lnTo>
                    <a:pt x="1429" y="630"/>
                  </a:lnTo>
                  <a:lnTo>
                    <a:pt x="1422" y="623"/>
                  </a:lnTo>
                  <a:lnTo>
                    <a:pt x="1419" y="626"/>
                  </a:lnTo>
                  <a:lnTo>
                    <a:pt x="1417" y="623"/>
                  </a:lnTo>
                  <a:lnTo>
                    <a:pt x="1415" y="628"/>
                  </a:lnTo>
                  <a:lnTo>
                    <a:pt x="1417" y="633"/>
                  </a:lnTo>
                  <a:lnTo>
                    <a:pt x="1415" y="635"/>
                  </a:lnTo>
                  <a:lnTo>
                    <a:pt x="1410" y="635"/>
                  </a:lnTo>
                  <a:lnTo>
                    <a:pt x="1410" y="633"/>
                  </a:lnTo>
                  <a:lnTo>
                    <a:pt x="1408" y="628"/>
                  </a:lnTo>
                  <a:lnTo>
                    <a:pt x="1398" y="626"/>
                  </a:lnTo>
                  <a:lnTo>
                    <a:pt x="1398" y="628"/>
                  </a:lnTo>
                  <a:lnTo>
                    <a:pt x="1389" y="637"/>
                  </a:lnTo>
                  <a:lnTo>
                    <a:pt x="1384" y="635"/>
                  </a:lnTo>
                  <a:lnTo>
                    <a:pt x="1377" y="635"/>
                  </a:lnTo>
                  <a:lnTo>
                    <a:pt x="1367" y="630"/>
                  </a:lnTo>
                  <a:lnTo>
                    <a:pt x="1367" y="635"/>
                  </a:lnTo>
                  <a:lnTo>
                    <a:pt x="1363" y="633"/>
                  </a:lnTo>
                  <a:lnTo>
                    <a:pt x="1363" y="635"/>
                  </a:lnTo>
                  <a:lnTo>
                    <a:pt x="1360" y="630"/>
                  </a:lnTo>
                  <a:lnTo>
                    <a:pt x="1358" y="630"/>
                  </a:lnTo>
                  <a:lnTo>
                    <a:pt x="1353" y="621"/>
                  </a:lnTo>
                  <a:lnTo>
                    <a:pt x="1349" y="616"/>
                  </a:lnTo>
                  <a:lnTo>
                    <a:pt x="1346" y="616"/>
                  </a:lnTo>
                  <a:lnTo>
                    <a:pt x="1344" y="619"/>
                  </a:lnTo>
                  <a:lnTo>
                    <a:pt x="1341" y="621"/>
                  </a:lnTo>
                  <a:lnTo>
                    <a:pt x="1339" y="621"/>
                  </a:lnTo>
                  <a:lnTo>
                    <a:pt x="1337" y="628"/>
                  </a:lnTo>
                  <a:lnTo>
                    <a:pt x="1334" y="633"/>
                  </a:lnTo>
                  <a:lnTo>
                    <a:pt x="1332" y="630"/>
                  </a:lnTo>
                  <a:lnTo>
                    <a:pt x="1334" y="626"/>
                  </a:lnTo>
                  <a:lnTo>
                    <a:pt x="1325" y="621"/>
                  </a:lnTo>
                  <a:lnTo>
                    <a:pt x="1323" y="616"/>
                  </a:lnTo>
                  <a:lnTo>
                    <a:pt x="1315" y="611"/>
                  </a:lnTo>
                  <a:lnTo>
                    <a:pt x="1315" y="611"/>
                  </a:lnTo>
                  <a:lnTo>
                    <a:pt x="1311" y="611"/>
                  </a:lnTo>
                  <a:lnTo>
                    <a:pt x="1306" y="607"/>
                  </a:lnTo>
                  <a:lnTo>
                    <a:pt x="1306" y="602"/>
                  </a:lnTo>
                  <a:lnTo>
                    <a:pt x="1306" y="595"/>
                  </a:lnTo>
                  <a:lnTo>
                    <a:pt x="1301" y="590"/>
                  </a:lnTo>
                  <a:lnTo>
                    <a:pt x="1301" y="593"/>
                  </a:lnTo>
                  <a:lnTo>
                    <a:pt x="1294" y="588"/>
                  </a:lnTo>
                  <a:lnTo>
                    <a:pt x="1297" y="583"/>
                  </a:lnTo>
                  <a:lnTo>
                    <a:pt x="1294" y="583"/>
                  </a:lnTo>
                  <a:lnTo>
                    <a:pt x="1292" y="583"/>
                  </a:lnTo>
                  <a:lnTo>
                    <a:pt x="1292" y="588"/>
                  </a:lnTo>
                  <a:lnTo>
                    <a:pt x="1289" y="588"/>
                  </a:lnTo>
                  <a:lnTo>
                    <a:pt x="1287" y="583"/>
                  </a:lnTo>
                  <a:lnTo>
                    <a:pt x="1287" y="576"/>
                  </a:lnTo>
                  <a:lnTo>
                    <a:pt x="1287" y="571"/>
                  </a:lnTo>
                  <a:lnTo>
                    <a:pt x="1282" y="569"/>
                  </a:lnTo>
                  <a:lnTo>
                    <a:pt x="1280" y="569"/>
                  </a:lnTo>
                  <a:lnTo>
                    <a:pt x="1285" y="564"/>
                  </a:lnTo>
                  <a:lnTo>
                    <a:pt x="1285" y="564"/>
                  </a:lnTo>
                  <a:lnTo>
                    <a:pt x="1285" y="557"/>
                  </a:lnTo>
                  <a:lnTo>
                    <a:pt x="1289" y="550"/>
                  </a:lnTo>
                  <a:lnTo>
                    <a:pt x="1289" y="548"/>
                  </a:lnTo>
                  <a:lnTo>
                    <a:pt x="1294" y="541"/>
                  </a:lnTo>
                  <a:lnTo>
                    <a:pt x="1292" y="538"/>
                  </a:lnTo>
                  <a:lnTo>
                    <a:pt x="1292" y="538"/>
                  </a:lnTo>
                  <a:lnTo>
                    <a:pt x="1292" y="534"/>
                  </a:lnTo>
                  <a:lnTo>
                    <a:pt x="1292" y="524"/>
                  </a:lnTo>
                  <a:lnTo>
                    <a:pt x="1292" y="515"/>
                  </a:lnTo>
                  <a:lnTo>
                    <a:pt x="1289" y="512"/>
                  </a:lnTo>
                  <a:lnTo>
                    <a:pt x="1282" y="510"/>
                  </a:lnTo>
                  <a:lnTo>
                    <a:pt x="1280" y="510"/>
                  </a:lnTo>
                  <a:lnTo>
                    <a:pt x="1278" y="510"/>
                  </a:lnTo>
                  <a:lnTo>
                    <a:pt x="1275" y="508"/>
                  </a:lnTo>
                  <a:lnTo>
                    <a:pt x="1271" y="508"/>
                  </a:lnTo>
                  <a:lnTo>
                    <a:pt x="1271" y="512"/>
                  </a:lnTo>
                  <a:lnTo>
                    <a:pt x="1263" y="515"/>
                  </a:lnTo>
                  <a:lnTo>
                    <a:pt x="1256" y="508"/>
                  </a:lnTo>
                  <a:lnTo>
                    <a:pt x="1249" y="508"/>
                  </a:lnTo>
                  <a:lnTo>
                    <a:pt x="1245" y="512"/>
                  </a:lnTo>
                  <a:lnTo>
                    <a:pt x="1240" y="515"/>
                  </a:lnTo>
                  <a:lnTo>
                    <a:pt x="1240" y="510"/>
                  </a:lnTo>
                  <a:lnTo>
                    <a:pt x="1235" y="510"/>
                  </a:lnTo>
                  <a:lnTo>
                    <a:pt x="1230" y="512"/>
                  </a:lnTo>
                  <a:lnTo>
                    <a:pt x="1230" y="515"/>
                  </a:lnTo>
                  <a:lnTo>
                    <a:pt x="1226" y="517"/>
                  </a:lnTo>
                  <a:lnTo>
                    <a:pt x="1230" y="510"/>
                  </a:lnTo>
                  <a:lnTo>
                    <a:pt x="1228" y="510"/>
                  </a:lnTo>
                  <a:lnTo>
                    <a:pt x="1230" y="505"/>
                  </a:lnTo>
                  <a:lnTo>
                    <a:pt x="1221" y="496"/>
                  </a:lnTo>
                  <a:lnTo>
                    <a:pt x="1221" y="498"/>
                  </a:lnTo>
                  <a:lnTo>
                    <a:pt x="1216" y="496"/>
                  </a:lnTo>
                  <a:lnTo>
                    <a:pt x="1211" y="496"/>
                  </a:lnTo>
                  <a:lnTo>
                    <a:pt x="1204" y="489"/>
                  </a:lnTo>
                  <a:lnTo>
                    <a:pt x="1197" y="489"/>
                  </a:lnTo>
                  <a:lnTo>
                    <a:pt x="1197" y="491"/>
                  </a:lnTo>
                  <a:lnTo>
                    <a:pt x="1193" y="479"/>
                  </a:lnTo>
                  <a:lnTo>
                    <a:pt x="1188" y="477"/>
                  </a:lnTo>
                  <a:lnTo>
                    <a:pt x="1188" y="482"/>
                  </a:lnTo>
                  <a:lnTo>
                    <a:pt x="1176" y="493"/>
                  </a:lnTo>
                  <a:lnTo>
                    <a:pt x="1167" y="496"/>
                  </a:lnTo>
                  <a:lnTo>
                    <a:pt x="1164" y="496"/>
                  </a:lnTo>
                  <a:lnTo>
                    <a:pt x="1157" y="491"/>
                  </a:lnTo>
                  <a:lnTo>
                    <a:pt x="1150" y="489"/>
                  </a:lnTo>
                  <a:lnTo>
                    <a:pt x="1150" y="486"/>
                  </a:lnTo>
                  <a:lnTo>
                    <a:pt x="1150" y="477"/>
                  </a:lnTo>
                  <a:lnTo>
                    <a:pt x="1150" y="474"/>
                  </a:lnTo>
                  <a:lnTo>
                    <a:pt x="1150" y="472"/>
                  </a:lnTo>
                  <a:lnTo>
                    <a:pt x="1150" y="472"/>
                  </a:lnTo>
                  <a:lnTo>
                    <a:pt x="1148" y="463"/>
                  </a:lnTo>
                  <a:lnTo>
                    <a:pt x="1145" y="463"/>
                  </a:lnTo>
                  <a:lnTo>
                    <a:pt x="1143" y="458"/>
                  </a:lnTo>
                  <a:lnTo>
                    <a:pt x="1141" y="458"/>
                  </a:lnTo>
                  <a:lnTo>
                    <a:pt x="1131" y="458"/>
                  </a:lnTo>
                  <a:lnTo>
                    <a:pt x="1124" y="463"/>
                  </a:lnTo>
                  <a:lnTo>
                    <a:pt x="1119" y="458"/>
                  </a:lnTo>
                  <a:lnTo>
                    <a:pt x="1112" y="456"/>
                  </a:lnTo>
                  <a:lnTo>
                    <a:pt x="1110" y="449"/>
                  </a:lnTo>
                  <a:lnTo>
                    <a:pt x="1112" y="449"/>
                  </a:lnTo>
                  <a:lnTo>
                    <a:pt x="1115" y="451"/>
                  </a:lnTo>
                  <a:lnTo>
                    <a:pt x="1126" y="453"/>
                  </a:lnTo>
                  <a:lnTo>
                    <a:pt x="1129" y="449"/>
                  </a:lnTo>
                  <a:lnTo>
                    <a:pt x="1126" y="444"/>
                  </a:lnTo>
                  <a:lnTo>
                    <a:pt x="1131" y="439"/>
                  </a:lnTo>
                  <a:lnTo>
                    <a:pt x="1131" y="432"/>
                  </a:lnTo>
                  <a:lnTo>
                    <a:pt x="1117" y="427"/>
                  </a:lnTo>
                  <a:lnTo>
                    <a:pt x="1110" y="425"/>
                  </a:lnTo>
                  <a:lnTo>
                    <a:pt x="1108" y="423"/>
                  </a:lnTo>
                  <a:lnTo>
                    <a:pt x="1108" y="425"/>
                  </a:lnTo>
                  <a:lnTo>
                    <a:pt x="1103" y="425"/>
                  </a:lnTo>
                  <a:lnTo>
                    <a:pt x="1103" y="423"/>
                  </a:lnTo>
                  <a:lnTo>
                    <a:pt x="1096" y="415"/>
                  </a:lnTo>
                  <a:lnTo>
                    <a:pt x="1093" y="411"/>
                  </a:lnTo>
                  <a:lnTo>
                    <a:pt x="1091" y="401"/>
                  </a:lnTo>
                  <a:lnTo>
                    <a:pt x="1086" y="401"/>
                  </a:lnTo>
                  <a:lnTo>
                    <a:pt x="1089" y="397"/>
                  </a:lnTo>
                  <a:lnTo>
                    <a:pt x="1086" y="397"/>
                  </a:lnTo>
                  <a:lnTo>
                    <a:pt x="1084" y="394"/>
                  </a:lnTo>
                  <a:lnTo>
                    <a:pt x="1079" y="397"/>
                  </a:lnTo>
                  <a:lnTo>
                    <a:pt x="1077" y="399"/>
                  </a:lnTo>
                  <a:lnTo>
                    <a:pt x="1074" y="399"/>
                  </a:lnTo>
                  <a:lnTo>
                    <a:pt x="1070" y="401"/>
                  </a:lnTo>
                  <a:lnTo>
                    <a:pt x="1065" y="404"/>
                  </a:lnTo>
                  <a:lnTo>
                    <a:pt x="1056" y="415"/>
                  </a:lnTo>
                  <a:lnTo>
                    <a:pt x="1046" y="411"/>
                  </a:lnTo>
                  <a:lnTo>
                    <a:pt x="1046" y="411"/>
                  </a:lnTo>
                  <a:lnTo>
                    <a:pt x="1046" y="411"/>
                  </a:lnTo>
                  <a:lnTo>
                    <a:pt x="1046" y="406"/>
                  </a:lnTo>
                  <a:lnTo>
                    <a:pt x="1041" y="399"/>
                  </a:lnTo>
                  <a:lnTo>
                    <a:pt x="1037" y="392"/>
                  </a:lnTo>
                  <a:lnTo>
                    <a:pt x="1032" y="392"/>
                  </a:lnTo>
                  <a:lnTo>
                    <a:pt x="1032" y="392"/>
                  </a:lnTo>
                  <a:lnTo>
                    <a:pt x="1027" y="385"/>
                  </a:lnTo>
                  <a:lnTo>
                    <a:pt x="1030" y="380"/>
                  </a:lnTo>
                  <a:lnTo>
                    <a:pt x="1027" y="378"/>
                  </a:lnTo>
                  <a:lnTo>
                    <a:pt x="1027" y="375"/>
                  </a:lnTo>
                  <a:lnTo>
                    <a:pt x="1018" y="373"/>
                  </a:lnTo>
                  <a:lnTo>
                    <a:pt x="1011" y="368"/>
                  </a:lnTo>
                  <a:lnTo>
                    <a:pt x="1015" y="361"/>
                  </a:lnTo>
                  <a:lnTo>
                    <a:pt x="1015" y="359"/>
                  </a:lnTo>
                  <a:lnTo>
                    <a:pt x="1011" y="354"/>
                  </a:lnTo>
                  <a:lnTo>
                    <a:pt x="1004" y="347"/>
                  </a:lnTo>
                  <a:lnTo>
                    <a:pt x="1001" y="342"/>
                  </a:lnTo>
                  <a:lnTo>
                    <a:pt x="1001" y="340"/>
                  </a:lnTo>
                  <a:lnTo>
                    <a:pt x="1006" y="337"/>
                  </a:lnTo>
                  <a:lnTo>
                    <a:pt x="1006" y="333"/>
                  </a:lnTo>
                  <a:lnTo>
                    <a:pt x="1011" y="333"/>
                  </a:lnTo>
                  <a:lnTo>
                    <a:pt x="1011" y="328"/>
                  </a:lnTo>
                  <a:lnTo>
                    <a:pt x="1011" y="330"/>
                  </a:lnTo>
                  <a:lnTo>
                    <a:pt x="1015" y="323"/>
                  </a:lnTo>
                  <a:lnTo>
                    <a:pt x="1020" y="321"/>
                  </a:lnTo>
                  <a:lnTo>
                    <a:pt x="1023" y="323"/>
                  </a:lnTo>
                  <a:lnTo>
                    <a:pt x="1025" y="319"/>
                  </a:lnTo>
                  <a:lnTo>
                    <a:pt x="1020" y="321"/>
                  </a:lnTo>
                  <a:lnTo>
                    <a:pt x="1020" y="309"/>
                  </a:lnTo>
                  <a:lnTo>
                    <a:pt x="1015" y="302"/>
                  </a:lnTo>
                  <a:lnTo>
                    <a:pt x="1008" y="302"/>
                  </a:lnTo>
                  <a:lnTo>
                    <a:pt x="1001" y="295"/>
                  </a:lnTo>
                  <a:lnTo>
                    <a:pt x="999" y="295"/>
                  </a:lnTo>
                  <a:lnTo>
                    <a:pt x="997" y="293"/>
                  </a:lnTo>
                  <a:lnTo>
                    <a:pt x="1001" y="288"/>
                  </a:lnTo>
                  <a:lnTo>
                    <a:pt x="1001" y="286"/>
                  </a:lnTo>
                  <a:lnTo>
                    <a:pt x="999" y="283"/>
                  </a:lnTo>
                  <a:lnTo>
                    <a:pt x="1001" y="278"/>
                  </a:lnTo>
                  <a:lnTo>
                    <a:pt x="1004" y="278"/>
                  </a:lnTo>
                  <a:lnTo>
                    <a:pt x="1001" y="276"/>
                  </a:lnTo>
                  <a:lnTo>
                    <a:pt x="1001" y="271"/>
                  </a:lnTo>
                  <a:lnTo>
                    <a:pt x="1006" y="274"/>
                  </a:lnTo>
                  <a:lnTo>
                    <a:pt x="1008" y="271"/>
                  </a:lnTo>
                  <a:lnTo>
                    <a:pt x="1011" y="267"/>
                  </a:lnTo>
                  <a:lnTo>
                    <a:pt x="1011" y="264"/>
                  </a:lnTo>
                  <a:lnTo>
                    <a:pt x="1011" y="260"/>
                  </a:lnTo>
                  <a:lnTo>
                    <a:pt x="1011" y="252"/>
                  </a:lnTo>
                  <a:lnTo>
                    <a:pt x="1015" y="250"/>
                  </a:lnTo>
                  <a:lnTo>
                    <a:pt x="1015" y="245"/>
                  </a:lnTo>
                  <a:lnTo>
                    <a:pt x="1018" y="245"/>
                  </a:lnTo>
                  <a:lnTo>
                    <a:pt x="1020" y="238"/>
                  </a:lnTo>
                  <a:lnTo>
                    <a:pt x="1018" y="238"/>
                  </a:lnTo>
                  <a:lnTo>
                    <a:pt x="1015" y="241"/>
                  </a:lnTo>
                  <a:lnTo>
                    <a:pt x="1011" y="241"/>
                  </a:lnTo>
                  <a:lnTo>
                    <a:pt x="1011" y="238"/>
                  </a:lnTo>
                  <a:lnTo>
                    <a:pt x="1013" y="236"/>
                  </a:lnTo>
                  <a:lnTo>
                    <a:pt x="1015" y="236"/>
                  </a:lnTo>
                  <a:lnTo>
                    <a:pt x="1020" y="229"/>
                  </a:lnTo>
                  <a:lnTo>
                    <a:pt x="1023" y="217"/>
                  </a:lnTo>
                  <a:lnTo>
                    <a:pt x="1027" y="212"/>
                  </a:lnTo>
                  <a:lnTo>
                    <a:pt x="1032" y="212"/>
                  </a:lnTo>
                  <a:lnTo>
                    <a:pt x="1037" y="193"/>
                  </a:lnTo>
                  <a:lnTo>
                    <a:pt x="1037" y="189"/>
                  </a:lnTo>
                  <a:lnTo>
                    <a:pt x="1032" y="186"/>
                  </a:lnTo>
                  <a:lnTo>
                    <a:pt x="1032" y="182"/>
                  </a:lnTo>
                  <a:lnTo>
                    <a:pt x="1032" y="182"/>
                  </a:lnTo>
                  <a:lnTo>
                    <a:pt x="1037" y="182"/>
                  </a:lnTo>
                  <a:lnTo>
                    <a:pt x="1039" y="175"/>
                  </a:lnTo>
                  <a:lnTo>
                    <a:pt x="1041" y="172"/>
                  </a:lnTo>
                  <a:lnTo>
                    <a:pt x="1041" y="167"/>
                  </a:lnTo>
                  <a:lnTo>
                    <a:pt x="1041" y="160"/>
                  </a:lnTo>
                  <a:lnTo>
                    <a:pt x="1041" y="158"/>
                  </a:lnTo>
                  <a:lnTo>
                    <a:pt x="1041" y="156"/>
                  </a:lnTo>
                  <a:lnTo>
                    <a:pt x="1041" y="156"/>
                  </a:lnTo>
                  <a:lnTo>
                    <a:pt x="1037" y="149"/>
                  </a:lnTo>
                  <a:lnTo>
                    <a:pt x="1037" y="144"/>
                  </a:lnTo>
                  <a:lnTo>
                    <a:pt x="1034" y="141"/>
                  </a:lnTo>
                  <a:lnTo>
                    <a:pt x="1032" y="139"/>
                  </a:lnTo>
                  <a:lnTo>
                    <a:pt x="1027" y="137"/>
                  </a:lnTo>
                  <a:lnTo>
                    <a:pt x="1027" y="132"/>
                  </a:lnTo>
                  <a:lnTo>
                    <a:pt x="1032" y="125"/>
                  </a:lnTo>
                  <a:lnTo>
                    <a:pt x="1037" y="130"/>
                  </a:lnTo>
                  <a:lnTo>
                    <a:pt x="1037" y="125"/>
                  </a:lnTo>
                  <a:lnTo>
                    <a:pt x="1039" y="130"/>
                  </a:lnTo>
                  <a:lnTo>
                    <a:pt x="1041" y="130"/>
                  </a:lnTo>
                  <a:lnTo>
                    <a:pt x="1051" y="132"/>
                  </a:lnTo>
                  <a:lnTo>
                    <a:pt x="1056" y="130"/>
                  </a:lnTo>
                  <a:lnTo>
                    <a:pt x="1056" y="125"/>
                  </a:lnTo>
                  <a:lnTo>
                    <a:pt x="1053" y="123"/>
                  </a:lnTo>
                  <a:lnTo>
                    <a:pt x="1051" y="113"/>
                  </a:lnTo>
                  <a:lnTo>
                    <a:pt x="1048" y="106"/>
                  </a:lnTo>
                  <a:lnTo>
                    <a:pt x="1046" y="106"/>
                  </a:lnTo>
                  <a:lnTo>
                    <a:pt x="1051" y="99"/>
                  </a:lnTo>
                  <a:lnTo>
                    <a:pt x="1046" y="99"/>
                  </a:lnTo>
                  <a:lnTo>
                    <a:pt x="1046" y="104"/>
                  </a:lnTo>
                  <a:lnTo>
                    <a:pt x="1044" y="104"/>
                  </a:lnTo>
                  <a:lnTo>
                    <a:pt x="1039" y="101"/>
                  </a:lnTo>
                  <a:lnTo>
                    <a:pt x="1037" y="106"/>
                  </a:lnTo>
                  <a:lnTo>
                    <a:pt x="1032" y="104"/>
                  </a:lnTo>
                  <a:lnTo>
                    <a:pt x="1030" y="97"/>
                  </a:lnTo>
                  <a:lnTo>
                    <a:pt x="1023" y="92"/>
                  </a:lnTo>
                  <a:lnTo>
                    <a:pt x="1027" y="87"/>
                  </a:lnTo>
                  <a:lnTo>
                    <a:pt x="1023" y="85"/>
                  </a:lnTo>
                  <a:lnTo>
                    <a:pt x="1020" y="82"/>
                  </a:lnTo>
                  <a:lnTo>
                    <a:pt x="1023" y="80"/>
                  </a:lnTo>
                  <a:lnTo>
                    <a:pt x="1020" y="78"/>
                  </a:lnTo>
                  <a:lnTo>
                    <a:pt x="1020" y="78"/>
                  </a:lnTo>
                  <a:lnTo>
                    <a:pt x="1020" y="66"/>
                  </a:lnTo>
                  <a:lnTo>
                    <a:pt x="1015" y="68"/>
                  </a:lnTo>
                  <a:lnTo>
                    <a:pt x="1015" y="66"/>
                  </a:lnTo>
                  <a:lnTo>
                    <a:pt x="1015" y="64"/>
                  </a:lnTo>
                  <a:lnTo>
                    <a:pt x="1015" y="64"/>
                  </a:lnTo>
                  <a:lnTo>
                    <a:pt x="1015" y="61"/>
                  </a:lnTo>
                  <a:lnTo>
                    <a:pt x="1015" y="56"/>
                  </a:lnTo>
                  <a:lnTo>
                    <a:pt x="1011" y="54"/>
                  </a:lnTo>
                  <a:lnTo>
                    <a:pt x="1015" y="54"/>
                  </a:lnTo>
                  <a:lnTo>
                    <a:pt x="1018" y="54"/>
                  </a:lnTo>
                  <a:lnTo>
                    <a:pt x="1018" y="54"/>
                  </a:lnTo>
                  <a:lnTo>
                    <a:pt x="1011" y="49"/>
                  </a:lnTo>
                  <a:lnTo>
                    <a:pt x="1011" y="47"/>
                  </a:lnTo>
                  <a:lnTo>
                    <a:pt x="1011" y="52"/>
                  </a:lnTo>
                  <a:lnTo>
                    <a:pt x="1006" y="52"/>
                  </a:lnTo>
                  <a:lnTo>
                    <a:pt x="1006" y="49"/>
                  </a:lnTo>
                  <a:lnTo>
                    <a:pt x="1001" y="49"/>
                  </a:lnTo>
                  <a:lnTo>
                    <a:pt x="997" y="59"/>
                  </a:lnTo>
                  <a:lnTo>
                    <a:pt x="999" y="61"/>
                  </a:lnTo>
                  <a:lnTo>
                    <a:pt x="997" y="64"/>
                  </a:lnTo>
                  <a:lnTo>
                    <a:pt x="994" y="61"/>
                  </a:lnTo>
                  <a:lnTo>
                    <a:pt x="994" y="56"/>
                  </a:lnTo>
                  <a:lnTo>
                    <a:pt x="992" y="52"/>
                  </a:lnTo>
                  <a:lnTo>
                    <a:pt x="989" y="52"/>
                  </a:lnTo>
                  <a:lnTo>
                    <a:pt x="985" y="49"/>
                  </a:lnTo>
                  <a:lnTo>
                    <a:pt x="980" y="40"/>
                  </a:lnTo>
                  <a:lnTo>
                    <a:pt x="978" y="30"/>
                  </a:lnTo>
                  <a:lnTo>
                    <a:pt x="971" y="30"/>
                  </a:lnTo>
                  <a:lnTo>
                    <a:pt x="954" y="23"/>
                  </a:lnTo>
                  <a:lnTo>
                    <a:pt x="954" y="16"/>
                  </a:lnTo>
                  <a:lnTo>
                    <a:pt x="945" y="7"/>
                  </a:lnTo>
                  <a:lnTo>
                    <a:pt x="947" y="4"/>
                  </a:lnTo>
                  <a:lnTo>
                    <a:pt x="945" y="2"/>
                  </a:lnTo>
                  <a:lnTo>
                    <a:pt x="945" y="9"/>
                  </a:lnTo>
                  <a:lnTo>
                    <a:pt x="942" y="16"/>
                  </a:lnTo>
                  <a:lnTo>
                    <a:pt x="935" y="16"/>
                  </a:lnTo>
                  <a:lnTo>
                    <a:pt x="935" y="16"/>
                  </a:lnTo>
                  <a:lnTo>
                    <a:pt x="930" y="19"/>
                  </a:lnTo>
                  <a:lnTo>
                    <a:pt x="930" y="21"/>
                  </a:lnTo>
                  <a:lnTo>
                    <a:pt x="930" y="19"/>
                  </a:lnTo>
                  <a:lnTo>
                    <a:pt x="926" y="21"/>
                  </a:lnTo>
                  <a:lnTo>
                    <a:pt x="926" y="23"/>
                  </a:lnTo>
                  <a:lnTo>
                    <a:pt x="930" y="23"/>
                  </a:lnTo>
                  <a:lnTo>
                    <a:pt x="928" y="30"/>
                  </a:lnTo>
                  <a:lnTo>
                    <a:pt x="916" y="26"/>
                  </a:lnTo>
                  <a:lnTo>
                    <a:pt x="916" y="30"/>
                  </a:lnTo>
                  <a:lnTo>
                    <a:pt x="919" y="30"/>
                  </a:lnTo>
                  <a:lnTo>
                    <a:pt x="914" y="30"/>
                  </a:lnTo>
                  <a:lnTo>
                    <a:pt x="916" y="30"/>
                  </a:lnTo>
                  <a:lnTo>
                    <a:pt x="916" y="35"/>
                  </a:lnTo>
                  <a:lnTo>
                    <a:pt x="916" y="35"/>
                  </a:lnTo>
                  <a:lnTo>
                    <a:pt x="919" y="38"/>
                  </a:lnTo>
                  <a:lnTo>
                    <a:pt x="916" y="42"/>
                  </a:lnTo>
                  <a:lnTo>
                    <a:pt x="916" y="45"/>
                  </a:lnTo>
                  <a:lnTo>
                    <a:pt x="914" y="45"/>
                  </a:lnTo>
                  <a:lnTo>
                    <a:pt x="911" y="47"/>
                  </a:lnTo>
                  <a:lnTo>
                    <a:pt x="911" y="47"/>
                  </a:lnTo>
                  <a:lnTo>
                    <a:pt x="909" y="54"/>
                  </a:lnTo>
                  <a:lnTo>
                    <a:pt x="907" y="54"/>
                  </a:lnTo>
                  <a:lnTo>
                    <a:pt x="907" y="56"/>
                  </a:lnTo>
                  <a:lnTo>
                    <a:pt x="907" y="56"/>
                  </a:lnTo>
                  <a:lnTo>
                    <a:pt x="907" y="59"/>
                  </a:lnTo>
                  <a:lnTo>
                    <a:pt x="911" y="61"/>
                  </a:lnTo>
                  <a:lnTo>
                    <a:pt x="909" y="68"/>
                  </a:lnTo>
                  <a:lnTo>
                    <a:pt x="911" y="71"/>
                  </a:lnTo>
                  <a:lnTo>
                    <a:pt x="914" y="68"/>
                  </a:lnTo>
                  <a:lnTo>
                    <a:pt x="914" y="73"/>
                  </a:lnTo>
                  <a:lnTo>
                    <a:pt x="911" y="73"/>
                  </a:lnTo>
                  <a:lnTo>
                    <a:pt x="916" y="75"/>
                  </a:lnTo>
                  <a:lnTo>
                    <a:pt x="916" y="78"/>
                  </a:lnTo>
                  <a:lnTo>
                    <a:pt x="911" y="80"/>
                  </a:lnTo>
                  <a:lnTo>
                    <a:pt x="916" y="80"/>
                  </a:lnTo>
                  <a:lnTo>
                    <a:pt x="916" y="82"/>
                  </a:lnTo>
                  <a:lnTo>
                    <a:pt x="911" y="82"/>
                  </a:lnTo>
                  <a:lnTo>
                    <a:pt x="907" y="82"/>
                  </a:lnTo>
                  <a:lnTo>
                    <a:pt x="907" y="82"/>
                  </a:lnTo>
                  <a:lnTo>
                    <a:pt x="907" y="85"/>
                  </a:lnTo>
                  <a:lnTo>
                    <a:pt x="897" y="87"/>
                  </a:lnTo>
                  <a:lnTo>
                    <a:pt x="897" y="87"/>
                  </a:lnTo>
                  <a:lnTo>
                    <a:pt x="895" y="87"/>
                  </a:lnTo>
                  <a:lnTo>
                    <a:pt x="895" y="85"/>
                  </a:lnTo>
                  <a:lnTo>
                    <a:pt x="888" y="85"/>
                  </a:lnTo>
                  <a:lnTo>
                    <a:pt x="885" y="82"/>
                  </a:lnTo>
                  <a:lnTo>
                    <a:pt x="883" y="85"/>
                  </a:lnTo>
                  <a:lnTo>
                    <a:pt x="883" y="87"/>
                  </a:lnTo>
                  <a:lnTo>
                    <a:pt x="878" y="87"/>
                  </a:lnTo>
                  <a:lnTo>
                    <a:pt x="878" y="87"/>
                  </a:lnTo>
                  <a:lnTo>
                    <a:pt x="876" y="92"/>
                  </a:lnTo>
                  <a:lnTo>
                    <a:pt x="869" y="99"/>
                  </a:lnTo>
                  <a:lnTo>
                    <a:pt x="864" y="97"/>
                  </a:lnTo>
                  <a:lnTo>
                    <a:pt x="864" y="101"/>
                  </a:lnTo>
                  <a:lnTo>
                    <a:pt x="860" y="99"/>
                  </a:lnTo>
                  <a:lnTo>
                    <a:pt x="855" y="101"/>
                  </a:lnTo>
                  <a:lnTo>
                    <a:pt x="855" y="106"/>
                  </a:lnTo>
                  <a:lnTo>
                    <a:pt x="850" y="106"/>
                  </a:lnTo>
                  <a:lnTo>
                    <a:pt x="855" y="113"/>
                  </a:lnTo>
                  <a:lnTo>
                    <a:pt x="852" y="115"/>
                  </a:lnTo>
                  <a:lnTo>
                    <a:pt x="850" y="123"/>
                  </a:lnTo>
                  <a:lnTo>
                    <a:pt x="850" y="125"/>
                  </a:lnTo>
                  <a:lnTo>
                    <a:pt x="843" y="123"/>
                  </a:lnTo>
                  <a:lnTo>
                    <a:pt x="841" y="120"/>
                  </a:lnTo>
                  <a:lnTo>
                    <a:pt x="843" y="115"/>
                  </a:lnTo>
                  <a:lnTo>
                    <a:pt x="841" y="106"/>
                  </a:lnTo>
                  <a:lnTo>
                    <a:pt x="836" y="106"/>
                  </a:lnTo>
                  <a:lnTo>
                    <a:pt x="824" y="97"/>
                  </a:lnTo>
                  <a:lnTo>
                    <a:pt x="810" y="101"/>
                  </a:lnTo>
                  <a:lnTo>
                    <a:pt x="808" y="101"/>
                  </a:lnTo>
                  <a:lnTo>
                    <a:pt x="805" y="97"/>
                  </a:lnTo>
                  <a:lnTo>
                    <a:pt x="800" y="97"/>
                  </a:lnTo>
                  <a:lnTo>
                    <a:pt x="800" y="92"/>
                  </a:lnTo>
                  <a:lnTo>
                    <a:pt x="803" y="92"/>
                  </a:lnTo>
                  <a:lnTo>
                    <a:pt x="808" y="92"/>
                  </a:lnTo>
                  <a:lnTo>
                    <a:pt x="808" y="87"/>
                  </a:lnTo>
                  <a:lnTo>
                    <a:pt x="812" y="82"/>
                  </a:lnTo>
                  <a:lnTo>
                    <a:pt x="812" y="75"/>
                  </a:lnTo>
                  <a:lnTo>
                    <a:pt x="812" y="73"/>
                  </a:lnTo>
                  <a:lnTo>
                    <a:pt x="812" y="73"/>
                  </a:lnTo>
                  <a:lnTo>
                    <a:pt x="810" y="73"/>
                  </a:lnTo>
                  <a:lnTo>
                    <a:pt x="808" y="78"/>
                  </a:lnTo>
                  <a:lnTo>
                    <a:pt x="805" y="80"/>
                  </a:lnTo>
                  <a:lnTo>
                    <a:pt x="800" y="78"/>
                  </a:lnTo>
                  <a:lnTo>
                    <a:pt x="800" y="82"/>
                  </a:lnTo>
                  <a:lnTo>
                    <a:pt x="798" y="82"/>
                  </a:lnTo>
                  <a:lnTo>
                    <a:pt x="798" y="75"/>
                  </a:lnTo>
                  <a:lnTo>
                    <a:pt x="793" y="85"/>
                  </a:lnTo>
                  <a:lnTo>
                    <a:pt x="789" y="82"/>
                  </a:lnTo>
                  <a:lnTo>
                    <a:pt x="789" y="82"/>
                  </a:lnTo>
                  <a:lnTo>
                    <a:pt x="789" y="82"/>
                  </a:lnTo>
                  <a:lnTo>
                    <a:pt x="786" y="82"/>
                  </a:lnTo>
                  <a:lnTo>
                    <a:pt x="784" y="80"/>
                  </a:lnTo>
                  <a:lnTo>
                    <a:pt x="784" y="82"/>
                  </a:lnTo>
                  <a:lnTo>
                    <a:pt x="782" y="80"/>
                  </a:lnTo>
                  <a:lnTo>
                    <a:pt x="777" y="78"/>
                  </a:lnTo>
                  <a:lnTo>
                    <a:pt x="774" y="75"/>
                  </a:lnTo>
                  <a:lnTo>
                    <a:pt x="772" y="78"/>
                  </a:lnTo>
                  <a:lnTo>
                    <a:pt x="770" y="80"/>
                  </a:lnTo>
                  <a:lnTo>
                    <a:pt x="767" y="75"/>
                  </a:lnTo>
                  <a:lnTo>
                    <a:pt x="765" y="78"/>
                  </a:lnTo>
                  <a:lnTo>
                    <a:pt x="765" y="73"/>
                  </a:lnTo>
                  <a:lnTo>
                    <a:pt x="760" y="75"/>
                  </a:lnTo>
                  <a:lnTo>
                    <a:pt x="760" y="73"/>
                  </a:lnTo>
                  <a:lnTo>
                    <a:pt x="758" y="73"/>
                  </a:lnTo>
                  <a:lnTo>
                    <a:pt x="760" y="66"/>
                  </a:lnTo>
                  <a:lnTo>
                    <a:pt x="760" y="64"/>
                  </a:lnTo>
                  <a:lnTo>
                    <a:pt x="756" y="64"/>
                  </a:lnTo>
                  <a:lnTo>
                    <a:pt x="751" y="68"/>
                  </a:lnTo>
                  <a:lnTo>
                    <a:pt x="746" y="66"/>
                  </a:lnTo>
                  <a:lnTo>
                    <a:pt x="739" y="59"/>
                  </a:lnTo>
                  <a:lnTo>
                    <a:pt x="734" y="59"/>
                  </a:lnTo>
                  <a:lnTo>
                    <a:pt x="737" y="61"/>
                  </a:lnTo>
                  <a:lnTo>
                    <a:pt x="732" y="68"/>
                  </a:lnTo>
                  <a:lnTo>
                    <a:pt x="727" y="68"/>
                  </a:lnTo>
                  <a:lnTo>
                    <a:pt x="727" y="73"/>
                  </a:lnTo>
                  <a:lnTo>
                    <a:pt x="732" y="73"/>
                  </a:lnTo>
                  <a:lnTo>
                    <a:pt x="730" y="73"/>
                  </a:lnTo>
                  <a:lnTo>
                    <a:pt x="727" y="73"/>
                  </a:lnTo>
                  <a:lnTo>
                    <a:pt x="725" y="68"/>
                  </a:lnTo>
                  <a:lnTo>
                    <a:pt x="722" y="73"/>
                  </a:lnTo>
                  <a:lnTo>
                    <a:pt x="720" y="68"/>
                  </a:lnTo>
                  <a:lnTo>
                    <a:pt x="720" y="66"/>
                  </a:lnTo>
                  <a:lnTo>
                    <a:pt x="718" y="66"/>
                  </a:lnTo>
                  <a:lnTo>
                    <a:pt x="718" y="61"/>
                  </a:lnTo>
                  <a:lnTo>
                    <a:pt x="713" y="61"/>
                  </a:lnTo>
                  <a:lnTo>
                    <a:pt x="713" y="54"/>
                  </a:lnTo>
                  <a:lnTo>
                    <a:pt x="706" y="54"/>
                  </a:lnTo>
                  <a:lnTo>
                    <a:pt x="704" y="56"/>
                  </a:lnTo>
                  <a:lnTo>
                    <a:pt x="701" y="56"/>
                  </a:lnTo>
                  <a:lnTo>
                    <a:pt x="694" y="42"/>
                  </a:lnTo>
                  <a:lnTo>
                    <a:pt x="692" y="42"/>
                  </a:lnTo>
                  <a:lnTo>
                    <a:pt x="689" y="38"/>
                  </a:lnTo>
                  <a:lnTo>
                    <a:pt x="689" y="45"/>
                  </a:lnTo>
                  <a:lnTo>
                    <a:pt x="689" y="45"/>
                  </a:lnTo>
                  <a:lnTo>
                    <a:pt x="685" y="40"/>
                  </a:lnTo>
                  <a:lnTo>
                    <a:pt x="685" y="42"/>
                  </a:lnTo>
                  <a:lnTo>
                    <a:pt x="685" y="42"/>
                  </a:lnTo>
                  <a:lnTo>
                    <a:pt x="689" y="52"/>
                  </a:lnTo>
                  <a:lnTo>
                    <a:pt x="687" y="54"/>
                  </a:lnTo>
                  <a:lnTo>
                    <a:pt x="689" y="54"/>
                  </a:lnTo>
                  <a:lnTo>
                    <a:pt x="685" y="59"/>
                  </a:lnTo>
                  <a:lnTo>
                    <a:pt x="687" y="61"/>
                  </a:lnTo>
                  <a:lnTo>
                    <a:pt x="692" y="61"/>
                  </a:lnTo>
                  <a:lnTo>
                    <a:pt x="689" y="64"/>
                  </a:lnTo>
                  <a:lnTo>
                    <a:pt x="687" y="61"/>
                  </a:lnTo>
                  <a:lnTo>
                    <a:pt x="687" y="64"/>
                  </a:lnTo>
                  <a:lnTo>
                    <a:pt x="685" y="64"/>
                  </a:lnTo>
                  <a:lnTo>
                    <a:pt x="685" y="56"/>
                  </a:lnTo>
                  <a:lnTo>
                    <a:pt x="680" y="56"/>
                  </a:lnTo>
                  <a:lnTo>
                    <a:pt x="678" y="54"/>
                  </a:lnTo>
                  <a:lnTo>
                    <a:pt x="673" y="54"/>
                  </a:lnTo>
                  <a:lnTo>
                    <a:pt x="671" y="56"/>
                  </a:lnTo>
                  <a:lnTo>
                    <a:pt x="668" y="54"/>
                  </a:lnTo>
                  <a:lnTo>
                    <a:pt x="668" y="56"/>
                  </a:lnTo>
                  <a:lnTo>
                    <a:pt x="666" y="56"/>
                  </a:lnTo>
                  <a:lnTo>
                    <a:pt x="668" y="59"/>
                  </a:lnTo>
                  <a:lnTo>
                    <a:pt x="666" y="59"/>
                  </a:lnTo>
                  <a:lnTo>
                    <a:pt x="666" y="61"/>
                  </a:lnTo>
                  <a:lnTo>
                    <a:pt x="666" y="59"/>
                  </a:lnTo>
                  <a:lnTo>
                    <a:pt x="666" y="61"/>
                  </a:lnTo>
                  <a:lnTo>
                    <a:pt x="663" y="64"/>
                  </a:lnTo>
                  <a:lnTo>
                    <a:pt x="661" y="59"/>
                  </a:lnTo>
                  <a:lnTo>
                    <a:pt x="661" y="61"/>
                  </a:lnTo>
                  <a:lnTo>
                    <a:pt x="656" y="68"/>
                  </a:lnTo>
                  <a:lnTo>
                    <a:pt x="656" y="68"/>
                  </a:lnTo>
                  <a:lnTo>
                    <a:pt x="656" y="64"/>
                  </a:lnTo>
                  <a:lnTo>
                    <a:pt x="654" y="64"/>
                  </a:lnTo>
                  <a:lnTo>
                    <a:pt x="652" y="66"/>
                  </a:lnTo>
                  <a:lnTo>
                    <a:pt x="649" y="71"/>
                  </a:lnTo>
                  <a:lnTo>
                    <a:pt x="647" y="71"/>
                  </a:lnTo>
                  <a:lnTo>
                    <a:pt x="647" y="66"/>
                  </a:lnTo>
                  <a:lnTo>
                    <a:pt x="645" y="66"/>
                  </a:lnTo>
                  <a:lnTo>
                    <a:pt x="645" y="64"/>
                  </a:lnTo>
                  <a:lnTo>
                    <a:pt x="640" y="61"/>
                  </a:lnTo>
                  <a:lnTo>
                    <a:pt x="633" y="66"/>
                  </a:lnTo>
                  <a:lnTo>
                    <a:pt x="630" y="64"/>
                  </a:lnTo>
                  <a:lnTo>
                    <a:pt x="628" y="64"/>
                  </a:lnTo>
                  <a:lnTo>
                    <a:pt x="630" y="64"/>
                  </a:lnTo>
                  <a:lnTo>
                    <a:pt x="633" y="61"/>
                  </a:lnTo>
                  <a:lnTo>
                    <a:pt x="630" y="56"/>
                  </a:lnTo>
                  <a:lnTo>
                    <a:pt x="635" y="54"/>
                  </a:lnTo>
                  <a:lnTo>
                    <a:pt x="635" y="49"/>
                  </a:lnTo>
                  <a:lnTo>
                    <a:pt x="630" y="49"/>
                  </a:lnTo>
                  <a:lnTo>
                    <a:pt x="630" y="49"/>
                  </a:lnTo>
                  <a:lnTo>
                    <a:pt x="628" y="47"/>
                  </a:lnTo>
                  <a:lnTo>
                    <a:pt x="628" y="47"/>
                  </a:lnTo>
                  <a:lnTo>
                    <a:pt x="626" y="42"/>
                  </a:lnTo>
                  <a:lnTo>
                    <a:pt x="626" y="45"/>
                  </a:lnTo>
                  <a:lnTo>
                    <a:pt x="619" y="38"/>
                  </a:lnTo>
                  <a:lnTo>
                    <a:pt x="611" y="42"/>
                  </a:lnTo>
                  <a:lnTo>
                    <a:pt x="611" y="38"/>
                  </a:lnTo>
                  <a:lnTo>
                    <a:pt x="609" y="40"/>
                  </a:lnTo>
                  <a:lnTo>
                    <a:pt x="609" y="38"/>
                  </a:lnTo>
                  <a:lnTo>
                    <a:pt x="607" y="35"/>
                  </a:lnTo>
                  <a:lnTo>
                    <a:pt x="609" y="28"/>
                  </a:lnTo>
                  <a:lnTo>
                    <a:pt x="611" y="26"/>
                  </a:lnTo>
                  <a:lnTo>
                    <a:pt x="607" y="21"/>
                  </a:lnTo>
                  <a:lnTo>
                    <a:pt x="600" y="21"/>
                  </a:lnTo>
                  <a:lnTo>
                    <a:pt x="600" y="16"/>
                  </a:lnTo>
                  <a:lnTo>
                    <a:pt x="595" y="19"/>
                  </a:lnTo>
                  <a:lnTo>
                    <a:pt x="593" y="12"/>
                  </a:lnTo>
                  <a:lnTo>
                    <a:pt x="588" y="16"/>
                  </a:lnTo>
                  <a:lnTo>
                    <a:pt x="583" y="16"/>
                  </a:lnTo>
                  <a:lnTo>
                    <a:pt x="574" y="19"/>
                  </a:lnTo>
                  <a:lnTo>
                    <a:pt x="571" y="14"/>
                  </a:lnTo>
                  <a:lnTo>
                    <a:pt x="569" y="16"/>
                  </a:lnTo>
                  <a:lnTo>
                    <a:pt x="564" y="16"/>
                  </a:lnTo>
                  <a:lnTo>
                    <a:pt x="564" y="19"/>
                  </a:lnTo>
                  <a:lnTo>
                    <a:pt x="564" y="21"/>
                  </a:lnTo>
                  <a:lnTo>
                    <a:pt x="564" y="30"/>
                  </a:lnTo>
                  <a:lnTo>
                    <a:pt x="559" y="30"/>
                  </a:lnTo>
                  <a:lnTo>
                    <a:pt x="559" y="35"/>
                  </a:lnTo>
                  <a:lnTo>
                    <a:pt x="555" y="38"/>
                  </a:lnTo>
                  <a:lnTo>
                    <a:pt x="550" y="38"/>
                  </a:lnTo>
                  <a:lnTo>
                    <a:pt x="550" y="40"/>
                  </a:lnTo>
                  <a:lnTo>
                    <a:pt x="555" y="40"/>
                  </a:lnTo>
                  <a:lnTo>
                    <a:pt x="548" y="45"/>
                  </a:lnTo>
                  <a:lnTo>
                    <a:pt x="548" y="49"/>
                  </a:lnTo>
                  <a:lnTo>
                    <a:pt x="543" y="47"/>
                  </a:lnTo>
                  <a:lnTo>
                    <a:pt x="543" y="45"/>
                  </a:lnTo>
                  <a:lnTo>
                    <a:pt x="545" y="42"/>
                  </a:lnTo>
                  <a:lnTo>
                    <a:pt x="545" y="40"/>
                  </a:lnTo>
                  <a:lnTo>
                    <a:pt x="538" y="42"/>
                  </a:lnTo>
                  <a:lnTo>
                    <a:pt x="531" y="42"/>
                  </a:lnTo>
                  <a:lnTo>
                    <a:pt x="526" y="45"/>
                  </a:lnTo>
                  <a:lnTo>
                    <a:pt x="524" y="42"/>
                  </a:lnTo>
                  <a:lnTo>
                    <a:pt x="519" y="40"/>
                  </a:lnTo>
                  <a:lnTo>
                    <a:pt x="512" y="40"/>
                  </a:lnTo>
                  <a:lnTo>
                    <a:pt x="510" y="40"/>
                  </a:lnTo>
                  <a:lnTo>
                    <a:pt x="508" y="45"/>
                  </a:lnTo>
                  <a:lnTo>
                    <a:pt x="503" y="38"/>
                  </a:lnTo>
                  <a:lnTo>
                    <a:pt x="498" y="38"/>
                  </a:lnTo>
                  <a:lnTo>
                    <a:pt x="489" y="35"/>
                  </a:lnTo>
                  <a:lnTo>
                    <a:pt x="489" y="45"/>
                  </a:lnTo>
                  <a:lnTo>
                    <a:pt x="484" y="40"/>
                  </a:lnTo>
                  <a:lnTo>
                    <a:pt x="479" y="42"/>
                  </a:lnTo>
                  <a:lnTo>
                    <a:pt x="479" y="40"/>
                  </a:lnTo>
                  <a:lnTo>
                    <a:pt x="479" y="38"/>
                  </a:lnTo>
                  <a:lnTo>
                    <a:pt x="479" y="35"/>
                  </a:lnTo>
                  <a:lnTo>
                    <a:pt x="479" y="30"/>
                  </a:lnTo>
                  <a:lnTo>
                    <a:pt x="474" y="30"/>
                  </a:lnTo>
                  <a:lnTo>
                    <a:pt x="474" y="38"/>
                  </a:lnTo>
                  <a:lnTo>
                    <a:pt x="474" y="40"/>
                  </a:lnTo>
                  <a:lnTo>
                    <a:pt x="467" y="40"/>
                  </a:lnTo>
                  <a:lnTo>
                    <a:pt x="465" y="40"/>
                  </a:lnTo>
                  <a:lnTo>
                    <a:pt x="465" y="38"/>
                  </a:lnTo>
                  <a:lnTo>
                    <a:pt x="458" y="38"/>
                  </a:lnTo>
                  <a:lnTo>
                    <a:pt x="458" y="35"/>
                  </a:lnTo>
                  <a:lnTo>
                    <a:pt x="456" y="38"/>
                  </a:lnTo>
                  <a:lnTo>
                    <a:pt x="453" y="35"/>
                  </a:lnTo>
                  <a:lnTo>
                    <a:pt x="451" y="35"/>
                  </a:lnTo>
                  <a:lnTo>
                    <a:pt x="451" y="28"/>
                  </a:lnTo>
                  <a:lnTo>
                    <a:pt x="451" y="23"/>
                  </a:lnTo>
                  <a:lnTo>
                    <a:pt x="453" y="21"/>
                  </a:lnTo>
                  <a:lnTo>
                    <a:pt x="453" y="16"/>
                  </a:lnTo>
                  <a:lnTo>
                    <a:pt x="453" y="12"/>
                  </a:lnTo>
                  <a:lnTo>
                    <a:pt x="456" y="12"/>
                  </a:lnTo>
                  <a:lnTo>
                    <a:pt x="456" y="7"/>
                  </a:lnTo>
                  <a:lnTo>
                    <a:pt x="460" y="7"/>
                  </a:lnTo>
                  <a:lnTo>
                    <a:pt x="456" y="7"/>
                  </a:lnTo>
                  <a:lnTo>
                    <a:pt x="451" y="0"/>
                  </a:lnTo>
                  <a:lnTo>
                    <a:pt x="448" y="2"/>
                  </a:lnTo>
                  <a:lnTo>
                    <a:pt x="439" y="2"/>
                  </a:lnTo>
                  <a:lnTo>
                    <a:pt x="437" y="0"/>
                  </a:lnTo>
                  <a:lnTo>
                    <a:pt x="432" y="7"/>
                  </a:lnTo>
                  <a:lnTo>
                    <a:pt x="432" y="4"/>
                  </a:lnTo>
                  <a:lnTo>
                    <a:pt x="425" y="9"/>
                  </a:lnTo>
                  <a:lnTo>
                    <a:pt x="422" y="7"/>
                  </a:lnTo>
                  <a:lnTo>
                    <a:pt x="422" y="9"/>
                  </a:lnTo>
                  <a:lnTo>
                    <a:pt x="415" y="7"/>
                  </a:lnTo>
                  <a:lnTo>
                    <a:pt x="413" y="12"/>
                  </a:lnTo>
                  <a:lnTo>
                    <a:pt x="418" y="19"/>
                  </a:lnTo>
                  <a:lnTo>
                    <a:pt x="413" y="21"/>
                  </a:lnTo>
                  <a:lnTo>
                    <a:pt x="413" y="19"/>
                  </a:lnTo>
                  <a:lnTo>
                    <a:pt x="413" y="26"/>
                  </a:lnTo>
                  <a:lnTo>
                    <a:pt x="411" y="26"/>
                  </a:lnTo>
                  <a:lnTo>
                    <a:pt x="411" y="30"/>
                  </a:lnTo>
                  <a:lnTo>
                    <a:pt x="408" y="30"/>
                  </a:lnTo>
                  <a:lnTo>
                    <a:pt x="408" y="30"/>
                  </a:lnTo>
                  <a:lnTo>
                    <a:pt x="406" y="28"/>
                  </a:lnTo>
                  <a:lnTo>
                    <a:pt x="404" y="28"/>
                  </a:lnTo>
                  <a:lnTo>
                    <a:pt x="404" y="30"/>
                  </a:lnTo>
                  <a:lnTo>
                    <a:pt x="404" y="30"/>
                  </a:lnTo>
                  <a:lnTo>
                    <a:pt x="406" y="38"/>
                  </a:lnTo>
                  <a:lnTo>
                    <a:pt x="404" y="38"/>
                  </a:lnTo>
                  <a:lnTo>
                    <a:pt x="404" y="40"/>
                  </a:lnTo>
                  <a:lnTo>
                    <a:pt x="399" y="40"/>
                  </a:lnTo>
                  <a:lnTo>
                    <a:pt x="399" y="35"/>
                  </a:lnTo>
                  <a:lnTo>
                    <a:pt x="396" y="35"/>
                  </a:lnTo>
                  <a:lnTo>
                    <a:pt x="394" y="30"/>
                  </a:lnTo>
                  <a:lnTo>
                    <a:pt x="392" y="35"/>
                  </a:lnTo>
                  <a:lnTo>
                    <a:pt x="389" y="35"/>
                  </a:lnTo>
                  <a:lnTo>
                    <a:pt x="389" y="38"/>
                  </a:lnTo>
                  <a:lnTo>
                    <a:pt x="387" y="40"/>
                  </a:lnTo>
                  <a:lnTo>
                    <a:pt x="387" y="45"/>
                  </a:lnTo>
                  <a:lnTo>
                    <a:pt x="387" y="47"/>
                  </a:lnTo>
                  <a:lnTo>
                    <a:pt x="378" y="45"/>
                  </a:lnTo>
                  <a:lnTo>
                    <a:pt x="371" y="42"/>
                  </a:lnTo>
                  <a:lnTo>
                    <a:pt x="371" y="38"/>
                  </a:lnTo>
                  <a:lnTo>
                    <a:pt x="368" y="35"/>
                  </a:lnTo>
                  <a:lnTo>
                    <a:pt x="359" y="42"/>
                  </a:lnTo>
                  <a:lnTo>
                    <a:pt x="359" y="49"/>
                  </a:lnTo>
                  <a:lnTo>
                    <a:pt x="359" y="49"/>
                  </a:lnTo>
                  <a:lnTo>
                    <a:pt x="356" y="49"/>
                  </a:lnTo>
                  <a:lnTo>
                    <a:pt x="352" y="54"/>
                  </a:lnTo>
                  <a:lnTo>
                    <a:pt x="352" y="49"/>
                  </a:lnTo>
                  <a:lnTo>
                    <a:pt x="342" y="52"/>
                  </a:lnTo>
                  <a:lnTo>
                    <a:pt x="342" y="49"/>
                  </a:lnTo>
                  <a:lnTo>
                    <a:pt x="337" y="49"/>
                  </a:lnTo>
                  <a:lnTo>
                    <a:pt x="337" y="45"/>
                  </a:lnTo>
                  <a:lnTo>
                    <a:pt x="333" y="40"/>
                  </a:lnTo>
                  <a:lnTo>
                    <a:pt x="333" y="45"/>
                  </a:lnTo>
                  <a:lnTo>
                    <a:pt x="326" y="45"/>
                  </a:lnTo>
                  <a:lnTo>
                    <a:pt x="330" y="40"/>
                  </a:lnTo>
                  <a:lnTo>
                    <a:pt x="330" y="38"/>
                  </a:lnTo>
                  <a:lnTo>
                    <a:pt x="333" y="35"/>
                  </a:lnTo>
                  <a:lnTo>
                    <a:pt x="326" y="35"/>
                  </a:lnTo>
                  <a:lnTo>
                    <a:pt x="323" y="38"/>
                  </a:lnTo>
                  <a:lnTo>
                    <a:pt x="321" y="35"/>
                  </a:lnTo>
                  <a:lnTo>
                    <a:pt x="319" y="30"/>
                  </a:lnTo>
                  <a:lnTo>
                    <a:pt x="321" y="23"/>
                  </a:lnTo>
                  <a:lnTo>
                    <a:pt x="311" y="19"/>
                  </a:lnTo>
                  <a:lnTo>
                    <a:pt x="307" y="21"/>
                  </a:lnTo>
                  <a:lnTo>
                    <a:pt x="307" y="21"/>
                  </a:lnTo>
                  <a:lnTo>
                    <a:pt x="309" y="23"/>
                  </a:lnTo>
                  <a:lnTo>
                    <a:pt x="304" y="26"/>
                  </a:lnTo>
                  <a:lnTo>
                    <a:pt x="300" y="33"/>
                  </a:lnTo>
                  <a:lnTo>
                    <a:pt x="297" y="30"/>
                  </a:lnTo>
                  <a:lnTo>
                    <a:pt x="297" y="33"/>
                  </a:lnTo>
                  <a:lnTo>
                    <a:pt x="295" y="30"/>
                  </a:lnTo>
                  <a:lnTo>
                    <a:pt x="293" y="35"/>
                  </a:lnTo>
                  <a:lnTo>
                    <a:pt x="290" y="30"/>
                  </a:lnTo>
                  <a:lnTo>
                    <a:pt x="293" y="30"/>
                  </a:lnTo>
                  <a:lnTo>
                    <a:pt x="290" y="30"/>
                  </a:lnTo>
                  <a:lnTo>
                    <a:pt x="290" y="30"/>
                  </a:lnTo>
                  <a:lnTo>
                    <a:pt x="288" y="33"/>
                  </a:lnTo>
                  <a:lnTo>
                    <a:pt x="288" y="21"/>
                  </a:lnTo>
                  <a:lnTo>
                    <a:pt x="285" y="23"/>
                  </a:lnTo>
                  <a:lnTo>
                    <a:pt x="285" y="21"/>
                  </a:lnTo>
                  <a:lnTo>
                    <a:pt x="283" y="12"/>
                  </a:lnTo>
                  <a:lnTo>
                    <a:pt x="281" y="12"/>
                  </a:lnTo>
                  <a:lnTo>
                    <a:pt x="281" y="16"/>
                  </a:lnTo>
                  <a:lnTo>
                    <a:pt x="274" y="16"/>
                  </a:lnTo>
                  <a:lnTo>
                    <a:pt x="274" y="21"/>
                  </a:lnTo>
                  <a:lnTo>
                    <a:pt x="269" y="21"/>
                  </a:lnTo>
                  <a:lnTo>
                    <a:pt x="269" y="26"/>
                  </a:lnTo>
                  <a:lnTo>
                    <a:pt x="264" y="21"/>
                  </a:lnTo>
                  <a:lnTo>
                    <a:pt x="257" y="19"/>
                  </a:lnTo>
                  <a:lnTo>
                    <a:pt x="252" y="28"/>
                  </a:lnTo>
                  <a:lnTo>
                    <a:pt x="250" y="28"/>
                  </a:lnTo>
                  <a:lnTo>
                    <a:pt x="250" y="28"/>
                  </a:lnTo>
                  <a:lnTo>
                    <a:pt x="241" y="26"/>
                  </a:lnTo>
                  <a:lnTo>
                    <a:pt x="241" y="23"/>
                  </a:lnTo>
                  <a:lnTo>
                    <a:pt x="236" y="21"/>
                  </a:lnTo>
                  <a:lnTo>
                    <a:pt x="236" y="26"/>
                  </a:lnTo>
                  <a:lnTo>
                    <a:pt x="231" y="28"/>
                  </a:lnTo>
                  <a:lnTo>
                    <a:pt x="229" y="30"/>
                  </a:lnTo>
                  <a:lnTo>
                    <a:pt x="233" y="35"/>
                  </a:lnTo>
                  <a:lnTo>
                    <a:pt x="233" y="38"/>
                  </a:lnTo>
                  <a:lnTo>
                    <a:pt x="231" y="40"/>
                  </a:lnTo>
                  <a:lnTo>
                    <a:pt x="229" y="40"/>
                  </a:lnTo>
                  <a:lnTo>
                    <a:pt x="226" y="42"/>
                  </a:lnTo>
                  <a:lnTo>
                    <a:pt x="224" y="42"/>
                  </a:lnTo>
                  <a:lnTo>
                    <a:pt x="226" y="45"/>
                  </a:lnTo>
                  <a:lnTo>
                    <a:pt x="224" y="47"/>
                  </a:lnTo>
                  <a:lnTo>
                    <a:pt x="224" y="54"/>
                  </a:lnTo>
                  <a:lnTo>
                    <a:pt x="226" y="54"/>
                  </a:lnTo>
                  <a:lnTo>
                    <a:pt x="231" y="54"/>
                  </a:lnTo>
                  <a:lnTo>
                    <a:pt x="231" y="56"/>
                  </a:lnTo>
                  <a:lnTo>
                    <a:pt x="231" y="54"/>
                  </a:lnTo>
                  <a:lnTo>
                    <a:pt x="236" y="56"/>
                  </a:lnTo>
                  <a:lnTo>
                    <a:pt x="236" y="59"/>
                  </a:lnTo>
                  <a:lnTo>
                    <a:pt x="231" y="56"/>
                  </a:lnTo>
                  <a:lnTo>
                    <a:pt x="231" y="59"/>
                  </a:lnTo>
                  <a:lnTo>
                    <a:pt x="231" y="64"/>
                  </a:lnTo>
                  <a:lnTo>
                    <a:pt x="231" y="59"/>
                  </a:lnTo>
                  <a:lnTo>
                    <a:pt x="233" y="59"/>
                  </a:lnTo>
                  <a:lnTo>
                    <a:pt x="233" y="64"/>
                  </a:lnTo>
                  <a:lnTo>
                    <a:pt x="231" y="66"/>
                  </a:lnTo>
                  <a:lnTo>
                    <a:pt x="233" y="66"/>
                  </a:lnTo>
                  <a:lnTo>
                    <a:pt x="231" y="68"/>
                  </a:lnTo>
                  <a:lnTo>
                    <a:pt x="233" y="75"/>
                  </a:lnTo>
                  <a:lnTo>
                    <a:pt x="231" y="78"/>
                  </a:lnTo>
                  <a:lnTo>
                    <a:pt x="229" y="82"/>
                  </a:lnTo>
                  <a:lnTo>
                    <a:pt x="231" y="82"/>
                  </a:lnTo>
                  <a:lnTo>
                    <a:pt x="231" y="85"/>
                  </a:lnTo>
                  <a:lnTo>
                    <a:pt x="231" y="87"/>
                  </a:lnTo>
                  <a:lnTo>
                    <a:pt x="229" y="92"/>
                  </a:lnTo>
                  <a:lnTo>
                    <a:pt x="231" y="92"/>
                  </a:lnTo>
                  <a:lnTo>
                    <a:pt x="231" y="97"/>
                  </a:lnTo>
                  <a:lnTo>
                    <a:pt x="233" y="97"/>
                  </a:lnTo>
                  <a:lnTo>
                    <a:pt x="233" y="101"/>
                  </a:lnTo>
                  <a:lnTo>
                    <a:pt x="236" y="101"/>
                  </a:lnTo>
                  <a:lnTo>
                    <a:pt x="236" y="106"/>
                  </a:lnTo>
                  <a:lnTo>
                    <a:pt x="238" y="106"/>
                  </a:lnTo>
                  <a:lnTo>
                    <a:pt x="238" y="106"/>
                  </a:lnTo>
                  <a:lnTo>
                    <a:pt x="236" y="106"/>
                  </a:lnTo>
                  <a:lnTo>
                    <a:pt x="236" y="111"/>
                  </a:lnTo>
                  <a:lnTo>
                    <a:pt x="245" y="111"/>
                  </a:lnTo>
                  <a:lnTo>
                    <a:pt x="245" y="113"/>
                  </a:lnTo>
                  <a:lnTo>
                    <a:pt x="241" y="113"/>
                  </a:lnTo>
                  <a:lnTo>
                    <a:pt x="236" y="111"/>
                  </a:lnTo>
                  <a:lnTo>
                    <a:pt x="231" y="115"/>
                  </a:lnTo>
                  <a:lnTo>
                    <a:pt x="233" y="118"/>
                  </a:lnTo>
                  <a:lnTo>
                    <a:pt x="231" y="118"/>
                  </a:lnTo>
                  <a:lnTo>
                    <a:pt x="226" y="125"/>
                  </a:lnTo>
                  <a:lnTo>
                    <a:pt x="224" y="125"/>
                  </a:lnTo>
                  <a:lnTo>
                    <a:pt x="226" y="125"/>
                  </a:lnTo>
                  <a:lnTo>
                    <a:pt x="222" y="130"/>
                  </a:lnTo>
                  <a:lnTo>
                    <a:pt x="222" y="137"/>
                  </a:lnTo>
                  <a:lnTo>
                    <a:pt x="224" y="139"/>
                  </a:lnTo>
                  <a:lnTo>
                    <a:pt x="219" y="144"/>
                  </a:lnTo>
                  <a:lnTo>
                    <a:pt x="217" y="144"/>
                  </a:lnTo>
                  <a:lnTo>
                    <a:pt x="217" y="149"/>
                  </a:lnTo>
                  <a:lnTo>
                    <a:pt x="219" y="149"/>
                  </a:lnTo>
                  <a:lnTo>
                    <a:pt x="217" y="149"/>
                  </a:lnTo>
                  <a:lnTo>
                    <a:pt x="219" y="149"/>
                  </a:lnTo>
                  <a:lnTo>
                    <a:pt x="217" y="151"/>
                  </a:lnTo>
                  <a:lnTo>
                    <a:pt x="222" y="158"/>
                  </a:lnTo>
                  <a:lnTo>
                    <a:pt x="219" y="163"/>
                  </a:lnTo>
                  <a:lnTo>
                    <a:pt x="224" y="167"/>
                  </a:lnTo>
                  <a:lnTo>
                    <a:pt x="226" y="172"/>
                  </a:lnTo>
                  <a:lnTo>
                    <a:pt x="222" y="172"/>
                  </a:lnTo>
                  <a:lnTo>
                    <a:pt x="226" y="175"/>
                  </a:lnTo>
                  <a:lnTo>
                    <a:pt x="222" y="175"/>
                  </a:lnTo>
                  <a:lnTo>
                    <a:pt x="222" y="177"/>
                  </a:lnTo>
                  <a:lnTo>
                    <a:pt x="226" y="177"/>
                  </a:lnTo>
                  <a:lnTo>
                    <a:pt x="229" y="182"/>
                  </a:lnTo>
                  <a:lnTo>
                    <a:pt x="231" y="179"/>
                  </a:lnTo>
                  <a:lnTo>
                    <a:pt x="231" y="182"/>
                  </a:lnTo>
                  <a:lnTo>
                    <a:pt x="233" y="184"/>
                  </a:lnTo>
                  <a:lnTo>
                    <a:pt x="231" y="191"/>
                  </a:lnTo>
                  <a:lnTo>
                    <a:pt x="233" y="193"/>
                  </a:lnTo>
                  <a:lnTo>
                    <a:pt x="231" y="193"/>
                  </a:lnTo>
                  <a:lnTo>
                    <a:pt x="231" y="196"/>
                  </a:lnTo>
                  <a:lnTo>
                    <a:pt x="229" y="196"/>
                  </a:lnTo>
                  <a:lnTo>
                    <a:pt x="224" y="201"/>
                  </a:lnTo>
                  <a:lnTo>
                    <a:pt x="226" y="203"/>
                  </a:lnTo>
                  <a:lnTo>
                    <a:pt x="229" y="198"/>
                  </a:lnTo>
                  <a:lnTo>
                    <a:pt x="229" y="205"/>
                  </a:lnTo>
                  <a:lnTo>
                    <a:pt x="231" y="208"/>
                  </a:lnTo>
                  <a:lnTo>
                    <a:pt x="222" y="208"/>
                  </a:lnTo>
                  <a:lnTo>
                    <a:pt x="217" y="215"/>
                  </a:lnTo>
                  <a:lnTo>
                    <a:pt x="215" y="222"/>
                  </a:lnTo>
                  <a:lnTo>
                    <a:pt x="217" y="224"/>
                  </a:lnTo>
                  <a:lnTo>
                    <a:pt x="212" y="224"/>
                  </a:lnTo>
                  <a:lnTo>
                    <a:pt x="215" y="231"/>
                  </a:lnTo>
                  <a:lnTo>
                    <a:pt x="212" y="236"/>
                  </a:lnTo>
                  <a:lnTo>
                    <a:pt x="212" y="236"/>
                  </a:lnTo>
                  <a:lnTo>
                    <a:pt x="203" y="234"/>
                  </a:lnTo>
                  <a:lnTo>
                    <a:pt x="198" y="236"/>
                  </a:lnTo>
                  <a:lnTo>
                    <a:pt x="198" y="241"/>
                  </a:lnTo>
                  <a:lnTo>
                    <a:pt x="193" y="241"/>
                  </a:lnTo>
                  <a:lnTo>
                    <a:pt x="189" y="241"/>
                  </a:lnTo>
                  <a:lnTo>
                    <a:pt x="186" y="250"/>
                  </a:lnTo>
                  <a:lnTo>
                    <a:pt x="179" y="245"/>
                  </a:lnTo>
                  <a:lnTo>
                    <a:pt x="179" y="257"/>
                  </a:lnTo>
                  <a:lnTo>
                    <a:pt x="177" y="260"/>
                  </a:lnTo>
                  <a:lnTo>
                    <a:pt x="174" y="260"/>
                  </a:lnTo>
                  <a:lnTo>
                    <a:pt x="179" y="267"/>
                  </a:lnTo>
                  <a:lnTo>
                    <a:pt x="182" y="267"/>
                  </a:lnTo>
                  <a:lnTo>
                    <a:pt x="184" y="269"/>
                  </a:lnTo>
                  <a:lnTo>
                    <a:pt x="184" y="274"/>
                  </a:lnTo>
                  <a:lnTo>
                    <a:pt x="179" y="276"/>
                  </a:lnTo>
                  <a:lnTo>
                    <a:pt x="179" y="283"/>
                  </a:lnTo>
                  <a:lnTo>
                    <a:pt x="174" y="283"/>
                  </a:lnTo>
                  <a:lnTo>
                    <a:pt x="172" y="283"/>
                  </a:lnTo>
                  <a:lnTo>
                    <a:pt x="170" y="278"/>
                  </a:lnTo>
                  <a:lnTo>
                    <a:pt x="165" y="278"/>
                  </a:lnTo>
                  <a:lnTo>
                    <a:pt x="158" y="278"/>
                  </a:lnTo>
                  <a:lnTo>
                    <a:pt x="156" y="278"/>
                  </a:lnTo>
                  <a:lnTo>
                    <a:pt x="160" y="283"/>
                  </a:lnTo>
                  <a:lnTo>
                    <a:pt x="158" y="293"/>
                  </a:lnTo>
                  <a:lnTo>
                    <a:pt x="160" y="302"/>
                  </a:lnTo>
                  <a:lnTo>
                    <a:pt x="163" y="302"/>
                  </a:lnTo>
                  <a:lnTo>
                    <a:pt x="165" y="304"/>
                  </a:lnTo>
                  <a:lnTo>
                    <a:pt x="174" y="307"/>
                  </a:lnTo>
                  <a:lnTo>
                    <a:pt x="177" y="304"/>
                  </a:lnTo>
                  <a:lnTo>
                    <a:pt x="179" y="307"/>
                  </a:lnTo>
                  <a:lnTo>
                    <a:pt x="174" y="307"/>
                  </a:lnTo>
                  <a:lnTo>
                    <a:pt x="167" y="314"/>
                  </a:lnTo>
                  <a:lnTo>
                    <a:pt x="167" y="316"/>
                  </a:lnTo>
                  <a:lnTo>
                    <a:pt x="170" y="321"/>
                  </a:lnTo>
                  <a:lnTo>
                    <a:pt x="170" y="321"/>
                  </a:lnTo>
                  <a:lnTo>
                    <a:pt x="163" y="321"/>
                  </a:lnTo>
                  <a:lnTo>
                    <a:pt x="163" y="319"/>
                  </a:lnTo>
                  <a:lnTo>
                    <a:pt x="158" y="316"/>
                  </a:lnTo>
                  <a:lnTo>
                    <a:pt x="156" y="321"/>
                  </a:lnTo>
                  <a:lnTo>
                    <a:pt x="158" y="321"/>
                  </a:lnTo>
                  <a:lnTo>
                    <a:pt x="158" y="328"/>
                  </a:lnTo>
                  <a:lnTo>
                    <a:pt x="151" y="326"/>
                  </a:lnTo>
                  <a:lnTo>
                    <a:pt x="146" y="330"/>
                  </a:lnTo>
                  <a:lnTo>
                    <a:pt x="146" y="330"/>
                  </a:lnTo>
                  <a:lnTo>
                    <a:pt x="146" y="335"/>
                  </a:lnTo>
                  <a:lnTo>
                    <a:pt x="144" y="333"/>
                  </a:lnTo>
                  <a:lnTo>
                    <a:pt x="141" y="335"/>
                  </a:lnTo>
                  <a:lnTo>
                    <a:pt x="141" y="340"/>
                  </a:lnTo>
                  <a:lnTo>
                    <a:pt x="146" y="340"/>
                  </a:lnTo>
                  <a:lnTo>
                    <a:pt x="144" y="340"/>
                  </a:lnTo>
                  <a:lnTo>
                    <a:pt x="144" y="345"/>
                  </a:lnTo>
                  <a:lnTo>
                    <a:pt x="146" y="342"/>
                  </a:lnTo>
                  <a:lnTo>
                    <a:pt x="146" y="352"/>
                  </a:lnTo>
                  <a:lnTo>
                    <a:pt x="153" y="354"/>
                  </a:lnTo>
                  <a:lnTo>
                    <a:pt x="156" y="354"/>
                  </a:lnTo>
                  <a:lnTo>
                    <a:pt x="153" y="359"/>
                  </a:lnTo>
                  <a:lnTo>
                    <a:pt x="156" y="359"/>
                  </a:lnTo>
                  <a:lnTo>
                    <a:pt x="156" y="368"/>
                  </a:lnTo>
                  <a:lnTo>
                    <a:pt x="158" y="375"/>
                  </a:lnTo>
                  <a:lnTo>
                    <a:pt x="153" y="378"/>
                  </a:lnTo>
                  <a:lnTo>
                    <a:pt x="148" y="375"/>
                  </a:lnTo>
                  <a:lnTo>
                    <a:pt x="146" y="375"/>
                  </a:lnTo>
                  <a:lnTo>
                    <a:pt x="137" y="382"/>
                  </a:lnTo>
                  <a:lnTo>
                    <a:pt x="137" y="401"/>
                  </a:lnTo>
                  <a:lnTo>
                    <a:pt x="137" y="401"/>
                  </a:lnTo>
                  <a:lnTo>
                    <a:pt x="132" y="404"/>
                  </a:lnTo>
                  <a:lnTo>
                    <a:pt x="132" y="406"/>
                  </a:lnTo>
                  <a:lnTo>
                    <a:pt x="134" y="406"/>
                  </a:lnTo>
                  <a:lnTo>
                    <a:pt x="134" y="406"/>
                  </a:lnTo>
                  <a:lnTo>
                    <a:pt x="137" y="406"/>
                  </a:lnTo>
                  <a:lnTo>
                    <a:pt x="137" y="406"/>
                  </a:lnTo>
                  <a:lnTo>
                    <a:pt x="134" y="411"/>
                  </a:lnTo>
                  <a:lnTo>
                    <a:pt x="132" y="413"/>
                  </a:lnTo>
                  <a:lnTo>
                    <a:pt x="132" y="408"/>
                  </a:lnTo>
                  <a:lnTo>
                    <a:pt x="132" y="408"/>
                  </a:lnTo>
                  <a:lnTo>
                    <a:pt x="127" y="406"/>
                  </a:lnTo>
                  <a:lnTo>
                    <a:pt x="125" y="408"/>
                  </a:lnTo>
                  <a:lnTo>
                    <a:pt x="122" y="406"/>
                  </a:lnTo>
                  <a:lnTo>
                    <a:pt x="118" y="411"/>
                  </a:lnTo>
                  <a:lnTo>
                    <a:pt x="111" y="408"/>
                  </a:lnTo>
                  <a:lnTo>
                    <a:pt x="111" y="413"/>
                  </a:lnTo>
                  <a:lnTo>
                    <a:pt x="108" y="415"/>
                  </a:lnTo>
                  <a:lnTo>
                    <a:pt x="108" y="418"/>
                  </a:lnTo>
                  <a:lnTo>
                    <a:pt x="104" y="420"/>
                  </a:lnTo>
                  <a:lnTo>
                    <a:pt x="99" y="418"/>
                  </a:lnTo>
                  <a:lnTo>
                    <a:pt x="99" y="423"/>
                  </a:lnTo>
                  <a:lnTo>
                    <a:pt x="87" y="430"/>
                  </a:lnTo>
                  <a:lnTo>
                    <a:pt x="85" y="427"/>
                  </a:lnTo>
                  <a:lnTo>
                    <a:pt x="85" y="425"/>
                  </a:lnTo>
                  <a:lnTo>
                    <a:pt x="80" y="425"/>
                  </a:lnTo>
                  <a:lnTo>
                    <a:pt x="70" y="420"/>
                  </a:lnTo>
                  <a:lnTo>
                    <a:pt x="75" y="418"/>
                  </a:lnTo>
                  <a:lnTo>
                    <a:pt x="75" y="415"/>
                  </a:lnTo>
                  <a:lnTo>
                    <a:pt x="61" y="413"/>
                  </a:lnTo>
                  <a:lnTo>
                    <a:pt x="61" y="415"/>
                  </a:lnTo>
                  <a:lnTo>
                    <a:pt x="61" y="415"/>
                  </a:lnTo>
                  <a:lnTo>
                    <a:pt x="66" y="420"/>
                  </a:lnTo>
                  <a:lnTo>
                    <a:pt x="68" y="423"/>
                  </a:lnTo>
                  <a:lnTo>
                    <a:pt x="66" y="425"/>
                  </a:lnTo>
                  <a:lnTo>
                    <a:pt x="63" y="425"/>
                  </a:lnTo>
                  <a:lnTo>
                    <a:pt x="61" y="432"/>
                  </a:lnTo>
                  <a:lnTo>
                    <a:pt x="61" y="434"/>
                  </a:lnTo>
                  <a:lnTo>
                    <a:pt x="59" y="437"/>
                  </a:lnTo>
                  <a:lnTo>
                    <a:pt x="56" y="441"/>
                  </a:lnTo>
                  <a:lnTo>
                    <a:pt x="61" y="444"/>
                  </a:lnTo>
                  <a:lnTo>
                    <a:pt x="61" y="456"/>
                  </a:lnTo>
                  <a:lnTo>
                    <a:pt x="59" y="458"/>
                  </a:lnTo>
                  <a:lnTo>
                    <a:pt x="47" y="460"/>
                  </a:lnTo>
                  <a:lnTo>
                    <a:pt x="47" y="463"/>
                  </a:lnTo>
                  <a:lnTo>
                    <a:pt x="49" y="472"/>
                  </a:lnTo>
                  <a:lnTo>
                    <a:pt x="56" y="477"/>
                  </a:lnTo>
                  <a:lnTo>
                    <a:pt x="56" y="482"/>
                  </a:lnTo>
                  <a:lnTo>
                    <a:pt x="54" y="489"/>
                  </a:lnTo>
                  <a:lnTo>
                    <a:pt x="61" y="500"/>
                  </a:lnTo>
                  <a:lnTo>
                    <a:pt x="61" y="508"/>
                  </a:lnTo>
                  <a:lnTo>
                    <a:pt x="59" y="510"/>
                  </a:lnTo>
                  <a:lnTo>
                    <a:pt x="56" y="519"/>
                  </a:lnTo>
                  <a:lnTo>
                    <a:pt x="42" y="529"/>
                  </a:lnTo>
                  <a:lnTo>
                    <a:pt x="37" y="524"/>
                  </a:lnTo>
                  <a:lnTo>
                    <a:pt x="35" y="524"/>
                  </a:lnTo>
                  <a:lnTo>
                    <a:pt x="33" y="519"/>
                  </a:lnTo>
                  <a:lnTo>
                    <a:pt x="33" y="519"/>
                  </a:lnTo>
                  <a:lnTo>
                    <a:pt x="33" y="524"/>
                  </a:lnTo>
                  <a:lnTo>
                    <a:pt x="21" y="534"/>
                  </a:lnTo>
                  <a:lnTo>
                    <a:pt x="19" y="545"/>
                  </a:lnTo>
                  <a:lnTo>
                    <a:pt x="9" y="555"/>
                  </a:lnTo>
                  <a:lnTo>
                    <a:pt x="9" y="557"/>
                  </a:lnTo>
                  <a:lnTo>
                    <a:pt x="9" y="564"/>
                  </a:lnTo>
                  <a:lnTo>
                    <a:pt x="9" y="569"/>
                  </a:lnTo>
                  <a:lnTo>
                    <a:pt x="2" y="578"/>
                  </a:lnTo>
                  <a:lnTo>
                    <a:pt x="2" y="583"/>
                  </a:lnTo>
                  <a:lnTo>
                    <a:pt x="0" y="590"/>
                  </a:lnTo>
                  <a:lnTo>
                    <a:pt x="2" y="597"/>
                  </a:lnTo>
                  <a:lnTo>
                    <a:pt x="9" y="600"/>
                  </a:lnTo>
                  <a:lnTo>
                    <a:pt x="7" y="604"/>
                  </a:lnTo>
                  <a:lnTo>
                    <a:pt x="7" y="611"/>
                  </a:lnTo>
                  <a:lnTo>
                    <a:pt x="11" y="614"/>
                  </a:lnTo>
                  <a:lnTo>
                    <a:pt x="14" y="611"/>
                  </a:lnTo>
                  <a:lnTo>
                    <a:pt x="21" y="616"/>
                  </a:lnTo>
                  <a:lnTo>
                    <a:pt x="23" y="614"/>
                  </a:lnTo>
                  <a:lnTo>
                    <a:pt x="28" y="611"/>
                  </a:lnTo>
                  <a:lnTo>
                    <a:pt x="33" y="623"/>
                  </a:lnTo>
                  <a:lnTo>
                    <a:pt x="30" y="630"/>
                  </a:lnTo>
                  <a:lnTo>
                    <a:pt x="33" y="640"/>
                  </a:lnTo>
                  <a:lnTo>
                    <a:pt x="42" y="652"/>
                  </a:lnTo>
                  <a:lnTo>
                    <a:pt x="42" y="647"/>
                  </a:lnTo>
                  <a:lnTo>
                    <a:pt x="47" y="645"/>
                  </a:lnTo>
                  <a:lnTo>
                    <a:pt x="52" y="640"/>
                  </a:lnTo>
                  <a:lnTo>
                    <a:pt x="56" y="642"/>
                  </a:lnTo>
                  <a:lnTo>
                    <a:pt x="59" y="645"/>
                  </a:lnTo>
                  <a:lnTo>
                    <a:pt x="52" y="649"/>
                  </a:lnTo>
                  <a:lnTo>
                    <a:pt x="52" y="652"/>
                  </a:lnTo>
                  <a:lnTo>
                    <a:pt x="59" y="668"/>
                  </a:lnTo>
                  <a:lnTo>
                    <a:pt x="59" y="678"/>
                  </a:lnTo>
                  <a:lnTo>
                    <a:pt x="61" y="678"/>
                  </a:lnTo>
                  <a:lnTo>
                    <a:pt x="61" y="682"/>
                  </a:lnTo>
                  <a:lnTo>
                    <a:pt x="66" y="706"/>
                  </a:lnTo>
                  <a:lnTo>
                    <a:pt x="70" y="708"/>
                  </a:lnTo>
                  <a:lnTo>
                    <a:pt x="75" y="711"/>
                  </a:lnTo>
                  <a:lnTo>
                    <a:pt x="75" y="715"/>
                  </a:lnTo>
                  <a:lnTo>
                    <a:pt x="75" y="722"/>
                  </a:lnTo>
                  <a:lnTo>
                    <a:pt x="80" y="725"/>
                  </a:lnTo>
                  <a:lnTo>
                    <a:pt x="85" y="725"/>
                  </a:lnTo>
                  <a:lnTo>
                    <a:pt x="87" y="727"/>
                  </a:lnTo>
                  <a:lnTo>
                    <a:pt x="96" y="725"/>
                  </a:lnTo>
                  <a:lnTo>
                    <a:pt x="108" y="730"/>
                  </a:lnTo>
                  <a:lnTo>
                    <a:pt x="113" y="727"/>
                  </a:lnTo>
                  <a:lnTo>
                    <a:pt x="118" y="722"/>
                  </a:lnTo>
                  <a:lnTo>
                    <a:pt x="122" y="725"/>
                  </a:lnTo>
                  <a:lnTo>
                    <a:pt x="122" y="734"/>
                  </a:lnTo>
                  <a:lnTo>
                    <a:pt x="130" y="748"/>
                  </a:lnTo>
                  <a:lnTo>
                    <a:pt x="127" y="753"/>
                  </a:lnTo>
                  <a:lnTo>
                    <a:pt x="134" y="782"/>
                  </a:lnTo>
                  <a:lnTo>
                    <a:pt x="134" y="784"/>
                  </a:lnTo>
                  <a:lnTo>
                    <a:pt x="137" y="791"/>
                  </a:lnTo>
                  <a:lnTo>
                    <a:pt x="144" y="791"/>
                  </a:lnTo>
                  <a:lnTo>
                    <a:pt x="153" y="793"/>
                  </a:lnTo>
                  <a:lnTo>
                    <a:pt x="148" y="800"/>
                  </a:lnTo>
                  <a:lnTo>
                    <a:pt x="156" y="805"/>
                  </a:lnTo>
                  <a:lnTo>
                    <a:pt x="153" y="812"/>
                  </a:lnTo>
                  <a:lnTo>
                    <a:pt x="163" y="831"/>
                  </a:lnTo>
                  <a:lnTo>
                    <a:pt x="156" y="845"/>
                  </a:lnTo>
                  <a:lnTo>
                    <a:pt x="153" y="850"/>
                  </a:lnTo>
                  <a:lnTo>
                    <a:pt x="158" y="857"/>
                  </a:lnTo>
                  <a:lnTo>
                    <a:pt x="172" y="864"/>
                  </a:lnTo>
                  <a:lnTo>
                    <a:pt x="179" y="862"/>
                  </a:lnTo>
                  <a:lnTo>
                    <a:pt x="182" y="867"/>
                  </a:lnTo>
                  <a:lnTo>
                    <a:pt x="189" y="867"/>
                  </a:lnTo>
                  <a:lnTo>
                    <a:pt x="198" y="871"/>
                  </a:lnTo>
                  <a:lnTo>
                    <a:pt x="208" y="881"/>
                  </a:lnTo>
                  <a:lnTo>
                    <a:pt x="215" y="885"/>
                  </a:lnTo>
                  <a:lnTo>
                    <a:pt x="224" y="902"/>
                  </a:lnTo>
                  <a:lnTo>
                    <a:pt x="229" y="909"/>
                  </a:lnTo>
                  <a:lnTo>
                    <a:pt x="229" y="911"/>
                  </a:lnTo>
                  <a:lnTo>
                    <a:pt x="231" y="914"/>
                  </a:lnTo>
                  <a:lnTo>
                    <a:pt x="231" y="919"/>
                  </a:lnTo>
                  <a:lnTo>
                    <a:pt x="241" y="930"/>
                  </a:lnTo>
                  <a:lnTo>
                    <a:pt x="245" y="930"/>
                  </a:lnTo>
                  <a:lnTo>
                    <a:pt x="248" y="933"/>
                  </a:lnTo>
                  <a:lnTo>
                    <a:pt x="250" y="942"/>
                  </a:lnTo>
                  <a:lnTo>
                    <a:pt x="259" y="944"/>
                  </a:lnTo>
                  <a:lnTo>
                    <a:pt x="264" y="949"/>
                  </a:lnTo>
                  <a:lnTo>
                    <a:pt x="269" y="949"/>
                  </a:lnTo>
                  <a:lnTo>
                    <a:pt x="283" y="954"/>
                  </a:lnTo>
                  <a:lnTo>
                    <a:pt x="285" y="956"/>
                  </a:lnTo>
                  <a:lnTo>
                    <a:pt x="285" y="963"/>
                  </a:lnTo>
                  <a:lnTo>
                    <a:pt x="288" y="963"/>
                  </a:lnTo>
                  <a:lnTo>
                    <a:pt x="285" y="968"/>
                  </a:lnTo>
                  <a:lnTo>
                    <a:pt x="290" y="968"/>
                  </a:lnTo>
                  <a:lnTo>
                    <a:pt x="290" y="973"/>
                  </a:lnTo>
                  <a:lnTo>
                    <a:pt x="295" y="978"/>
                  </a:lnTo>
                  <a:lnTo>
                    <a:pt x="295" y="982"/>
                  </a:lnTo>
                  <a:lnTo>
                    <a:pt x="295" y="982"/>
                  </a:lnTo>
                  <a:lnTo>
                    <a:pt x="293" y="982"/>
                  </a:lnTo>
                  <a:lnTo>
                    <a:pt x="300" y="989"/>
                  </a:lnTo>
                  <a:lnTo>
                    <a:pt x="300" y="992"/>
                  </a:lnTo>
                  <a:lnTo>
                    <a:pt x="302" y="994"/>
                  </a:lnTo>
                  <a:lnTo>
                    <a:pt x="307" y="992"/>
                  </a:lnTo>
                  <a:lnTo>
                    <a:pt x="314" y="996"/>
                  </a:lnTo>
                  <a:lnTo>
                    <a:pt x="316" y="999"/>
                  </a:lnTo>
                  <a:lnTo>
                    <a:pt x="314" y="1008"/>
                  </a:lnTo>
                  <a:lnTo>
                    <a:pt x="314" y="1015"/>
                  </a:lnTo>
                  <a:lnTo>
                    <a:pt x="309" y="1020"/>
                  </a:lnTo>
                  <a:lnTo>
                    <a:pt x="300" y="1015"/>
                  </a:lnTo>
                  <a:lnTo>
                    <a:pt x="288" y="1018"/>
                  </a:lnTo>
                  <a:lnTo>
                    <a:pt x="285" y="1025"/>
                  </a:lnTo>
                  <a:lnTo>
                    <a:pt x="281" y="1027"/>
                  </a:lnTo>
                  <a:lnTo>
                    <a:pt x="278" y="1030"/>
                  </a:lnTo>
                  <a:lnTo>
                    <a:pt x="276" y="1030"/>
                  </a:lnTo>
                  <a:lnTo>
                    <a:pt x="285" y="1039"/>
                  </a:lnTo>
                  <a:lnTo>
                    <a:pt x="285" y="1041"/>
                  </a:lnTo>
                  <a:lnTo>
                    <a:pt x="290" y="1046"/>
                  </a:lnTo>
                  <a:lnTo>
                    <a:pt x="288" y="1048"/>
                  </a:lnTo>
                  <a:lnTo>
                    <a:pt x="297" y="1048"/>
                  </a:lnTo>
                  <a:lnTo>
                    <a:pt x="300" y="1048"/>
                  </a:lnTo>
                  <a:lnTo>
                    <a:pt x="300" y="1058"/>
                  </a:lnTo>
                  <a:lnTo>
                    <a:pt x="295" y="1058"/>
                  </a:lnTo>
                  <a:lnTo>
                    <a:pt x="295" y="1063"/>
                  </a:lnTo>
                  <a:lnTo>
                    <a:pt x="295" y="1065"/>
                  </a:lnTo>
                  <a:lnTo>
                    <a:pt x="300" y="1067"/>
                  </a:lnTo>
                  <a:lnTo>
                    <a:pt x="300" y="1072"/>
                  </a:lnTo>
                  <a:lnTo>
                    <a:pt x="302" y="1077"/>
                  </a:lnTo>
                  <a:lnTo>
                    <a:pt x="309" y="1072"/>
                  </a:lnTo>
                  <a:lnTo>
                    <a:pt x="314" y="1074"/>
                  </a:lnTo>
                  <a:lnTo>
                    <a:pt x="309" y="1079"/>
                  </a:lnTo>
                  <a:lnTo>
                    <a:pt x="309" y="1086"/>
                  </a:lnTo>
                  <a:lnTo>
                    <a:pt x="311" y="1086"/>
                  </a:lnTo>
                  <a:lnTo>
                    <a:pt x="314" y="1081"/>
                  </a:lnTo>
                  <a:lnTo>
                    <a:pt x="330" y="1086"/>
                  </a:lnTo>
                  <a:lnTo>
                    <a:pt x="330" y="1086"/>
                  </a:lnTo>
                  <a:lnTo>
                    <a:pt x="333" y="1086"/>
                  </a:lnTo>
                  <a:lnTo>
                    <a:pt x="328" y="1093"/>
                  </a:lnTo>
                  <a:lnTo>
                    <a:pt x="335" y="1098"/>
                  </a:lnTo>
                  <a:lnTo>
                    <a:pt x="345" y="1098"/>
                  </a:lnTo>
                  <a:lnTo>
                    <a:pt x="356" y="1091"/>
                  </a:lnTo>
                  <a:lnTo>
                    <a:pt x="363" y="1096"/>
                  </a:lnTo>
                  <a:lnTo>
                    <a:pt x="371" y="1096"/>
                  </a:lnTo>
                  <a:lnTo>
                    <a:pt x="375" y="1100"/>
                  </a:lnTo>
                  <a:lnTo>
                    <a:pt x="375" y="1100"/>
                  </a:lnTo>
                  <a:lnTo>
                    <a:pt x="375" y="1105"/>
                  </a:lnTo>
                  <a:lnTo>
                    <a:pt x="385" y="1103"/>
                  </a:lnTo>
                  <a:lnTo>
                    <a:pt x="387" y="1103"/>
                  </a:lnTo>
                  <a:lnTo>
                    <a:pt x="387" y="1100"/>
                  </a:lnTo>
                  <a:lnTo>
                    <a:pt x="389" y="1100"/>
                  </a:lnTo>
                  <a:lnTo>
                    <a:pt x="394" y="1103"/>
                  </a:lnTo>
                  <a:lnTo>
                    <a:pt x="399" y="1105"/>
                  </a:lnTo>
                  <a:lnTo>
                    <a:pt x="413" y="1112"/>
                  </a:lnTo>
                  <a:lnTo>
                    <a:pt x="420" y="1115"/>
                  </a:lnTo>
                  <a:lnTo>
                    <a:pt x="427" y="1119"/>
                  </a:lnTo>
                  <a:lnTo>
                    <a:pt x="427" y="1124"/>
                  </a:lnTo>
                  <a:lnTo>
                    <a:pt x="441" y="1122"/>
                  </a:lnTo>
                  <a:lnTo>
                    <a:pt x="451" y="1124"/>
                  </a:lnTo>
                  <a:lnTo>
                    <a:pt x="456" y="1133"/>
                  </a:lnTo>
                  <a:lnTo>
                    <a:pt x="477" y="1148"/>
                  </a:lnTo>
                  <a:lnTo>
                    <a:pt x="484" y="1150"/>
                  </a:lnTo>
                  <a:lnTo>
                    <a:pt x="486" y="1148"/>
                  </a:lnTo>
                  <a:lnTo>
                    <a:pt x="486" y="1159"/>
                  </a:lnTo>
                  <a:lnTo>
                    <a:pt x="489" y="1162"/>
                  </a:lnTo>
                  <a:lnTo>
                    <a:pt x="498" y="1162"/>
                  </a:lnTo>
                  <a:lnTo>
                    <a:pt x="500" y="1155"/>
                  </a:lnTo>
                  <a:lnTo>
                    <a:pt x="508" y="1152"/>
                  </a:lnTo>
                  <a:lnTo>
                    <a:pt x="508" y="1148"/>
                  </a:lnTo>
                  <a:lnTo>
                    <a:pt x="512" y="1141"/>
                  </a:lnTo>
                  <a:lnTo>
                    <a:pt x="517" y="1141"/>
                  </a:lnTo>
                  <a:lnTo>
                    <a:pt x="519" y="1148"/>
                  </a:lnTo>
                  <a:lnTo>
                    <a:pt x="522" y="1148"/>
                  </a:lnTo>
                  <a:lnTo>
                    <a:pt x="526" y="1148"/>
                  </a:lnTo>
                  <a:lnTo>
                    <a:pt x="531" y="1148"/>
                  </a:lnTo>
                  <a:lnTo>
                    <a:pt x="536" y="1141"/>
                  </a:lnTo>
                  <a:lnTo>
                    <a:pt x="536" y="1136"/>
                  </a:lnTo>
                  <a:lnTo>
                    <a:pt x="534" y="1133"/>
                  </a:lnTo>
                  <a:lnTo>
                    <a:pt x="534" y="1124"/>
                  </a:lnTo>
                  <a:lnTo>
                    <a:pt x="536" y="1122"/>
                  </a:lnTo>
                  <a:lnTo>
                    <a:pt x="541" y="1124"/>
                  </a:lnTo>
                  <a:lnTo>
                    <a:pt x="545" y="1124"/>
                  </a:lnTo>
                  <a:lnTo>
                    <a:pt x="548" y="1124"/>
                  </a:lnTo>
                  <a:lnTo>
                    <a:pt x="555" y="1126"/>
                  </a:lnTo>
                  <a:lnTo>
                    <a:pt x="559" y="1131"/>
                  </a:lnTo>
                  <a:lnTo>
                    <a:pt x="564" y="1133"/>
                  </a:lnTo>
                  <a:lnTo>
                    <a:pt x="569" y="1124"/>
                  </a:lnTo>
                  <a:lnTo>
                    <a:pt x="574" y="1119"/>
                  </a:lnTo>
                  <a:lnTo>
                    <a:pt x="576" y="1115"/>
                  </a:lnTo>
                  <a:lnTo>
                    <a:pt x="581" y="1105"/>
                  </a:lnTo>
                  <a:lnTo>
                    <a:pt x="581" y="1098"/>
                  </a:lnTo>
                  <a:lnTo>
                    <a:pt x="585" y="1093"/>
                  </a:lnTo>
                  <a:lnTo>
                    <a:pt x="588" y="1096"/>
                  </a:lnTo>
                  <a:lnTo>
                    <a:pt x="588" y="1086"/>
                  </a:lnTo>
                  <a:lnTo>
                    <a:pt x="581" y="1077"/>
                  </a:lnTo>
                  <a:lnTo>
                    <a:pt x="581" y="1072"/>
                  </a:lnTo>
                  <a:lnTo>
                    <a:pt x="588" y="1072"/>
                  </a:lnTo>
                  <a:lnTo>
                    <a:pt x="593" y="1072"/>
                  </a:lnTo>
                  <a:lnTo>
                    <a:pt x="600" y="1072"/>
                  </a:lnTo>
                  <a:lnTo>
                    <a:pt x="600" y="1070"/>
                  </a:lnTo>
                  <a:lnTo>
                    <a:pt x="602" y="1074"/>
                  </a:lnTo>
                  <a:lnTo>
                    <a:pt x="604" y="1077"/>
                  </a:lnTo>
                  <a:lnTo>
                    <a:pt x="602" y="1077"/>
                  </a:lnTo>
                  <a:lnTo>
                    <a:pt x="602" y="1079"/>
                  </a:lnTo>
                  <a:lnTo>
                    <a:pt x="607" y="1086"/>
                  </a:lnTo>
                  <a:lnTo>
                    <a:pt x="614" y="1091"/>
                  </a:lnTo>
                  <a:lnTo>
                    <a:pt x="616" y="1096"/>
                  </a:lnTo>
                  <a:lnTo>
                    <a:pt x="614" y="1100"/>
                  </a:lnTo>
                  <a:lnTo>
                    <a:pt x="616" y="1103"/>
                  </a:lnTo>
                  <a:lnTo>
                    <a:pt x="621" y="1110"/>
                  </a:lnTo>
                  <a:lnTo>
                    <a:pt x="626" y="1105"/>
                  </a:lnTo>
                  <a:lnTo>
                    <a:pt x="630" y="1105"/>
                  </a:lnTo>
                  <a:lnTo>
                    <a:pt x="635" y="1112"/>
                  </a:lnTo>
                  <a:lnTo>
                    <a:pt x="652" y="1115"/>
                  </a:lnTo>
                  <a:lnTo>
                    <a:pt x="652" y="1119"/>
                  </a:lnTo>
                  <a:lnTo>
                    <a:pt x="654" y="1124"/>
                  </a:lnTo>
                  <a:lnTo>
                    <a:pt x="659" y="1129"/>
                  </a:lnTo>
                  <a:lnTo>
                    <a:pt x="661" y="1129"/>
                  </a:lnTo>
                  <a:lnTo>
                    <a:pt x="661" y="1124"/>
                  </a:lnTo>
                  <a:lnTo>
                    <a:pt x="666" y="1124"/>
                  </a:lnTo>
                  <a:lnTo>
                    <a:pt x="668" y="1122"/>
                  </a:lnTo>
                  <a:lnTo>
                    <a:pt x="671" y="1122"/>
                  </a:lnTo>
                  <a:lnTo>
                    <a:pt x="675" y="1117"/>
                  </a:lnTo>
                  <a:lnTo>
                    <a:pt x="682" y="1117"/>
                  </a:lnTo>
                  <a:lnTo>
                    <a:pt x="689" y="1110"/>
                  </a:lnTo>
                  <a:lnTo>
                    <a:pt x="692" y="1105"/>
                  </a:lnTo>
                  <a:lnTo>
                    <a:pt x="699" y="1105"/>
                  </a:lnTo>
                  <a:lnTo>
                    <a:pt x="701" y="1115"/>
                  </a:lnTo>
                  <a:lnTo>
                    <a:pt x="704" y="1133"/>
                  </a:lnTo>
                  <a:lnTo>
                    <a:pt x="706" y="1133"/>
                  </a:lnTo>
                  <a:lnTo>
                    <a:pt x="708" y="1136"/>
                  </a:lnTo>
                  <a:lnTo>
                    <a:pt x="720" y="1131"/>
                  </a:lnTo>
                  <a:lnTo>
                    <a:pt x="725" y="1145"/>
                  </a:lnTo>
                  <a:lnTo>
                    <a:pt x="727" y="1164"/>
                  </a:lnTo>
                  <a:lnTo>
                    <a:pt x="741" y="1164"/>
                  </a:lnTo>
                  <a:lnTo>
                    <a:pt x="746" y="1162"/>
                  </a:lnTo>
                  <a:lnTo>
                    <a:pt x="746" y="1164"/>
                  </a:lnTo>
                  <a:lnTo>
                    <a:pt x="751" y="1162"/>
                  </a:lnTo>
                  <a:lnTo>
                    <a:pt x="756" y="1167"/>
                  </a:lnTo>
                  <a:lnTo>
                    <a:pt x="760" y="1162"/>
                  </a:lnTo>
                  <a:lnTo>
                    <a:pt x="760" y="1157"/>
                  </a:lnTo>
                  <a:lnTo>
                    <a:pt x="765" y="1155"/>
                  </a:lnTo>
                  <a:lnTo>
                    <a:pt x="765" y="1152"/>
                  </a:lnTo>
                  <a:lnTo>
                    <a:pt x="772" y="1148"/>
                  </a:lnTo>
                  <a:lnTo>
                    <a:pt x="770" y="1129"/>
                  </a:lnTo>
                  <a:lnTo>
                    <a:pt x="779" y="1105"/>
                  </a:lnTo>
                  <a:lnTo>
                    <a:pt x="777" y="1105"/>
                  </a:lnTo>
                  <a:lnTo>
                    <a:pt x="777" y="1091"/>
                  </a:lnTo>
                  <a:lnTo>
                    <a:pt x="772" y="1091"/>
                  </a:lnTo>
                  <a:lnTo>
                    <a:pt x="784" y="1063"/>
                  </a:lnTo>
                  <a:lnTo>
                    <a:pt x="786" y="1060"/>
                  </a:lnTo>
                  <a:lnTo>
                    <a:pt x="789" y="1051"/>
                  </a:lnTo>
                  <a:lnTo>
                    <a:pt x="796" y="1039"/>
                  </a:lnTo>
                  <a:lnTo>
                    <a:pt x="798" y="1037"/>
                  </a:lnTo>
                  <a:lnTo>
                    <a:pt x="810" y="1034"/>
                  </a:lnTo>
                  <a:lnTo>
                    <a:pt x="812" y="1030"/>
                  </a:lnTo>
                  <a:lnTo>
                    <a:pt x="824" y="1030"/>
                  </a:lnTo>
                  <a:lnTo>
                    <a:pt x="834" y="1022"/>
                  </a:lnTo>
                  <a:lnTo>
                    <a:pt x="836" y="1018"/>
                  </a:lnTo>
                  <a:lnTo>
                    <a:pt x="838" y="1015"/>
                  </a:lnTo>
                  <a:lnTo>
                    <a:pt x="841" y="1011"/>
                  </a:lnTo>
                  <a:lnTo>
                    <a:pt x="845" y="1008"/>
                  </a:lnTo>
                  <a:lnTo>
                    <a:pt x="845" y="1006"/>
                  </a:lnTo>
                  <a:lnTo>
                    <a:pt x="845" y="1008"/>
                  </a:lnTo>
                  <a:lnTo>
                    <a:pt x="850" y="1006"/>
                  </a:lnTo>
                  <a:lnTo>
                    <a:pt x="848" y="992"/>
                  </a:lnTo>
                  <a:lnTo>
                    <a:pt x="857" y="978"/>
                  </a:lnTo>
                  <a:lnTo>
                    <a:pt x="857" y="970"/>
                  </a:lnTo>
                  <a:lnTo>
                    <a:pt x="855" y="963"/>
                  </a:lnTo>
                  <a:lnTo>
                    <a:pt x="857" y="963"/>
                  </a:lnTo>
                  <a:lnTo>
                    <a:pt x="857" y="956"/>
                  </a:lnTo>
                  <a:lnTo>
                    <a:pt x="864" y="954"/>
                  </a:lnTo>
                  <a:lnTo>
                    <a:pt x="869" y="954"/>
                  </a:lnTo>
                  <a:lnTo>
                    <a:pt x="874" y="956"/>
                  </a:lnTo>
                  <a:lnTo>
                    <a:pt x="878" y="956"/>
                  </a:lnTo>
                  <a:lnTo>
                    <a:pt x="883" y="954"/>
                  </a:lnTo>
                  <a:lnTo>
                    <a:pt x="883" y="959"/>
                  </a:lnTo>
                  <a:lnTo>
                    <a:pt x="883" y="959"/>
                  </a:lnTo>
                  <a:lnTo>
                    <a:pt x="885" y="959"/>
                  </a:lnTo>
                  <a:lnTo>
                    <a:pt x="888" y="961"/>
                  </a:lnTo>
                  <a:lnTo>
                    <a:pt x="890" y="963"/>
                  </a:lnTo>
                  <a:lnTo>
                    <a:pt x="893" y="963"/>
                  </a:lnTo>
                  <a:lnTo>
                    <a:pt x="895" y="963"/>
                  </a:lnTo>
                  <a:lnTo>
                    <a:pt x="900" y="959"/>
                  </a:lnTo>
                  <a:lnTo>
                    <a:pt x="904" y="961"/>
                  </a:lnTo>
                  <a:lnTo>
                    <a:pt x="911" y="966"/>
                  </a:lnTo>
                  <a:lnTo>
                    <a:pt x="909" y="970"/>
                  </a:lnTo>
                  <a:lnTo>
                    <a:pt x="911" y="973"/>
                  </a:lnTo>
                  <a:lnTo>
                    <a:pt x="919" y="973"/>
                  </a:lnTo>
                  <a:lnTo>
                    <a:pt x="921" y="975"/>
                  </a:lnTo>
                  <a:lnTo>
                    <a:pt x="926" y="978"/>
                  </a:lnTo>
                  <a:lnTo>
                    <a:pt x="930" y="978"/>
                  </a:lnTo>
                  <a:lnTo>
                    <a:pt x="937" y="982"/>
                  </a:lnTo>
                  <a:lnTo>
                    <a:pt x="942" y="982"/>
                  </a:lnTo>
                  <a:lnTo>
                    <a:pt x="945" y="987"/>
                  </a:lnTo>
                  <a:lnTo>
                    <a:pt x="949" y="989"/>
                  </a:lnTo>
                  <a:lnTo>
                    <a:pt x="954" y="987"/>
                  </a:lnTo>
                  <a:lnTo>
                    <a:pt x="959" y="994"/>
                  </a:lnTo>
                  <a:lnTo>
                    <a:pt x="963" y="989"/>
                  </a:lnTo>
                  <a:lnTo>
                    <a:pt x="966" y="989"/>
                  </a:lnTo>
                  <a:lnTo>
                    <a:pt x="973" y="985"/>
                  </a:lnTo>
                  <a:lnTo>
                    <a:pt x="978" y="978"/>
                  </a:lnTo>
                  <a:lnTo>
                    <a:pt x="975" y="975"/>
                  </a:lnTo>
                  <a:lnTo>
                    <a:pt x="978" y="973"/>
                  </a:lnTo>
                  <a:lnTo>
                    <a:pt x="978" y="970"/>
                  </a:lnTo>
                  <a:lnTo>
                    <a:pt x="963" y="959"/>
                  </a:lnTo>
                  <a:lnTo>
                    <a:pt x="963" y="959"/>
                  </a:lnTo>
                  <a:lnTo>
                    <a:pt x="963" y="954"/>
                  </a:lnTo>
                  <a:lnTo>
                    <a:pt x="961" y="952"/>
                  </a:lnTo>
                  <a:lnTo>
                    <a:pt x="968" y="944"/>
                  </a:lnTo>
                  <a:lnTo>
                    <a:pt x="968" y="933"/>
                  </a:lnTo>
                  <a:lnTo>
                    <a:pt x="978" y="921"/>
                  </a:lnTo>
                  <a:lnTo>
                    <a:pt x="978" y="904"/>
                  </a:lnTo>
                  <a:lnTo>
                    <a:pt x="982" y="902"/>
                  </a:lnTo>
                  <a:lnTo>
                    <a:pt x="982" y="900"/>
                  </a:lnTo>
                  <a:lnTo>
                    <a:pt x="989" y="900"/>
                  </a:lnTo>
                  <a:lnTo>
                    <a:pt x="989" y="895"/>
                  </a:lnTo>
                  <a:lnTo>
                    <a:pt x="987" y="890"/>
                  </a:lnTo>
                  <a:lnTo>
                    <a:pt x="987" y="888"/>
                  </a:lnTo>
                  <a:lnTo>
                    <a:pt x="982" y="888"/>
                  </a:lnTo>
                  <a:lnTo>
                    <a:pt x="982" y="881"/>
                  </a:lnTo>
                  <a:lnTo>
                    <a:pt x="987" y="864"/>
                  </a:lnTo>
                  <a:lnTo>
                    <a:pt x="994" y="864"/>
                  </a:lnTo>
                  <a:lnTo>
                    <a:pt x="997" y="845"/>
                  </a:lnTo>
                  <a:lnTo>
                    <a:pt x="999" y="848"/>
                  </a:lnTo>
                  <a:lnTo>
                    <a:pt x="1001" y="843"/>
                  </a:lnTo>
                  <a:lnTo>
                    <a:pt x="1001" y="838"/>
                  </a:lnTo>
                  <a:lnTo>
                    <a:pt x="1004" y="833"/>
                  </a:lnTo>
                  <a:lnTo>
                    <a:pt x="1004" y="819"/>
                  </a:lnTo>
                  <a:lnTo>
                    <a:pt x="1001" y="815"/>
                  </a:lnTo>
                  <a:lnTo>
                    <a:pt x="1001" y="810"/>
                  </a:lnTo>
                  <a:lnTo>
                    <a:pt x="997" y="805"/>
                  </a:lnTo>
                  <a:lnTo>
                    <a:pt x="997" y="803"/>
                  </a:lnTo>
                  <a:lnTo>
                    <a:pt x="1001" y="800"/>
                  </a:lnTo>
                  <a:lnTo>
                    <a:pt x="1004" y="796"/>
                  </a:lnTo>
                  <a:lnTo>
                    <a:pt x="1004" y="791"/>
                  </a:lnTo>
                  <a:lnTo>
                    <a:pt x="1001" y="786"/>
                  </a:lnTo>
                  <a:lnTo>
                    <a:pt x="999" y="772"/>
                  </a:lnTo>
                  <a:lnTo>
                    <a:pt x="1001" y="767"/>
                  </a:lnTo>
                  <a:lnTo>
                    <a:pt x="1001" y="756"/>
                  </a:lnTo>
                  <a:lnTo>
                    <a:pt x="1006" y="746"/>
                  </a:lnTo>
                  <a:lnTo>
                    <a:pt x="1006" y="748"/>
                  </a:lnTo>
                  <a:lnTo>
                    <a:pt x="1008" y="739"/>
                  </a:lnTo>
                  <a:lnTo>
                    <a:pt x="1015" y="737"/>
                  </a:lnTo>
                  <a:lnTo>
                    <a:pt x="1020" y="734"/>
                  </a:lnTo>
                  <a:lnTo>
                    <a:pt x="1018" y="732"/>
                  </a:lnTo>
                  <a:lnTo>
                    <a:pt x="1023" y="720"/>
                  </a:lnTo>
                  <a:lnTo>
                    <a:pt x="1018" y="720"/>
                  </a:lnTo>
                  <a:lnTo>
                    <a:pt x="1015" y="715"/>
                  </a:lnTo>
                  <a:lnTo>
                    <a:pt x="1020" y="708"/>
                  </a:lnTo>
                  <a:lnTo>
                    <a:pt x="1027" y="711"/>
                  </a:lnTo>
                  <a:lnTo>
                    <a:pt x="1032" y="711"/>
                  </a:lnTo>
                  <a:lnTo>
                    <a:pt x="1037" y="706"/>
                  </a:lnTo>
                  <a:lnTo>
                    <a:pt x="1041" y="704"/>
                  </a:lnTo>
                  <a:lnTo>
                    <a:pt x="1044" y="711"/>
                  </a:lnTo>
                  <a:lnTo>
                    <a:pt x="1051" y="715"/>
                  </a:lnTo>
                  <a:lnTo>
                    <a:pt x="1063" y="713"/>
                  </a:lnTo>
                  <a:lnTo>
                    <a:pt x="1070" y="715"/>
                  </a:lnTo>
                  <a:lnTo>
                    <a:pt x="1070" y="725"/>
                  </a:lnTo>
                  <a:lnTo>
                    <a:pt x="1067" y="727"/>
                  </a:lnTo>
                  <a:lnTo>
                    <a:pt x="1067" y="730"/>
                  </a:lnTo>
                  <a:lnTo>
                    <a:pt x="1070" y="734"/>
                  </a:lnTo>
                  <a:lnTo>
                    <a:pt x="1084" y="737"/>
                  </a:lnTo>
                  <a:lnTo>
                    <a:pt x="1093" y="741"/>
                  </a:lnTo>
                  <a:lnTo>
                    <a:pt x="1098" y="737"/>
                  </a:lnTo>
                  <a:lnTo>
                    <a:pt x="1103" y="737"/>
                  </a:lnTo>
                  <a:lnTo>
                    <a:pt x="1108" y="739"/>
                  </a:lnTo>
                  <a:lnTo>
                    <a:pt x="1108" y="739"/>
                  </a:lnTo>
                  <a:lnTo>
                    <a:pt x="1112" y="739"/>
                  </a:lnTo>
                  <a:lnTo>
                    <a:pt x="1117" y="739"/>
                  </a:lnTo>
                  <a:lnTo>
                    <a:pt x="1117" y="741"/>
                  </a:lnTo>
                  <a:lnTo>
                    <a:pt x="1129" y="748"/>
                  </a:lnTo>
                  <a:lnTo>
                    <a:pt x="1131" y="748"/>
                  </a:lnTo>
                  <a:lnTo>
                    <a:pt x="1131" y="758"/>
                  </a:lnTo>
                  <a:lnTo>
                    <a:pt x="1126" y="756"/>
                  </a:lnTo>
                  <a:lnTo>
                    <a:pt x="1124" y="758"/>
                  </a:lnTo>
                  <a:lnTo>
                    <a:pt x="1124" y="763"/>
                  </a:lnTo>
                  <a:lnTo>
                    <a:pt x="1131" y="767"/>
                  </a:lnTo>
                  <a:lnTo>
                    <a:pt x="1131" y="767"/>
                  </a:lnTo>
                  <a:lnTo>
                    <a:pt x="1129" y="772"/>
                  </a:lnTo>
                  <a:lnTo>
                    <a:pt x="1134" y="777"/>
                  </a:lnTo>
                  <a:lnTo>
                    <a:pt x="1136" y="784"/>
                  </a:lnTo>
                  <a:lnTo>
                    <a:pt x="1134" y="786"/>
                  </a:lnTo>
                  <a:lnTo>
                    <a:pt x="1131" y="786"/>
                  </a:lnTo>
                  <a:lnTo>
                    <a:pt x="1122" y="800"/>
                  </a:lnTo>
                  <a:lnTo>
                    <a:pt x="1126" y="805"/>
                  </a:lnTo>
                  <a:lnTo>
                    <a:pt x="1131" y="805"/>
                  </a:lnTo>
                  <a:lnTo>
                    <a:pt x="1131" y="805"/>
                  </a:lnTo>
                  <a:lnTo>
                    <a:pt x="1141" y="800"/>
                  </a:lnTo>
                  <a:lnTo>
                    <a:pt x="1145" y="808"/>
                  </a:lnTo>
                  <a:lnTo>
                    <a:pt x="1155" y="798"/>
                  </a:lnTo>
                  <a:lnTo>
                    <a:pt x="1160" y="796"/>
                  </a:lnTo>
                  <a:lnTo>
                    <a:pt x="1164" y="793"/>
                  </a:lnTo>
                  <a:lnTo>
                    <a:pt x="1169" y="791"/>
                  </a:lnTo>
                  <a:lnTo>
                    <a:pt x="1174" y="791"/>
                  </a:lnTo>
                  <a:lnTo>
                    <a:pt x="1183" y="796"/>
                  </a:lnTo>
                  <a:lnTo>
                    <a:pt x="1188" y="796"/>
                  </a:lnTo>
                  <a:lnTo>
                    <a:pt x="1197" y="803"/>
                  </a:lnTo>
                  <a:lnTo>
                    <a:pt x="1200" y="798"/>
                  </a:lnTo>
                  <a:lnTo>
                    <a:pt x="1204" y="798"/>
                  </a:lnTo>
                  <a:lnTo>
                    <a:pt x="1202" y="791"/>
                  </a:lnTo>
                  <a:lnTo>
                    <a:pt x="1204" y="789"/>
                  </a:lnTo>
                  <a:lnTo>
                    <a:pt x="1207" y="791"/>
                  </a:lnTo>
                  <a:lnTo>
                    <a:pt x="1216" y="777"/>
                  </a:lnTo>
                  <a:lnTo>
                    <a:pt x="1216" y="774"/>
                  </a:lnTo>
                  <a:lnTo>
                    <a:pt x="1211" y="767"/>
                  </a:lnTo>
                  <a:lnTo>
                    <a:pt x="1216" y="758"/>
                  </a:lnTo>
                  <a:lnTo>
                    <a:pt x="1223" y="763"/>
                  </a:lnTo>
                  <a:lnTo>
                    <a:pt x="1226" y="765"/>
                  </a:lnTo>
                  <a:lnTo>
                    <a:pt x="1223" y="772"/>
                  </a:lnTo>
                  <a:lnTo>
                    <a:pt x="1233" y="779"/>
                  </a:lnTo>
                  <a:lnTo>
                    <a:pt x="1237" y="777"/>
                  </a:lnTo>
                  <a:lnTo>
                    <a:pt x="1245" y="782"/>
                  </a:lnTo>
                  <a:lnTo>
                    <a:pt x="1249" y="779"/>
                  </a:lnTo>
                  <a:lnTo>
                    <a:pt x="1252" y="774"/>
                  </a:lnTo>
                  <a:lnTo>
                    <a:pt x="1256" y="777"/>
                  </a:lnTo>
                  <a:lnTo>
                    <a:pt x="1263" y="777"/>
                  </a:lnTo>
                  <a:lnTo>
                    <a:pt x="1275" y="782"/>
                  </a:lnTo>
                  <a:lnTo>
                    <a:pt x="1289" y="793"/>
                  </a:lnTo>
                  <a:lnTo>
                    <a:pt x="1292" y="803"/>
                  </a:lnTo>
                  <a:lnTo>
                    <a:pt x="1299" y="805"/>
                  </a:lnTo>
                  <a:lnTo>
                    <a:pt x="1306" y="815"/>
                  </a:lnTo>
                  <a:lnTo>
                    <a:pt x="1313" y="819"/>
                  </a:lnTo>
                  <a:lnTo>
                    <a:pt x="1320" y="824"/>
                  </a:lnTo>
                  <a:lnTo>
                    <a:pt x="1325" y="824"/>
                  </a:lnTo>
                  <a:lnTo>
                    <a:pt x="1330" y="824"/>
                  </a:lnTo>
                  <a:lnTo>
                    <a:pt x="1334" y="829"/>
                  </a:lnTo>
                  <a:lnTo>
                    <a:pt x="1344" y="824"/>
                  </a:lnTo>
                  <a:lnTo>
                    <a:pt x="1346" y="829"/>
                  </a:lnTo>
                  <a:lnTo>
                    <a:pt x="1349" y="833"/>
                  </a:lnTo>
                  <a:lnTo>
                    <a:pt x="1353" y="833"/>
                  </a:lnTo>
                  <a:lnTo>
                    <a:pt x="1365" y="843"/>
                  </a:lnTo>
                  <a:lnTo>
                    <a:pt x="1365" y="859"/>
                  </a:lnTo>
                  <a:lnTo>
                    <a:pt x="1370" y="869"/>
                  </a:lnTo>
                  <a:lnTo>
                    <a:pt x="1386" y="878"/>
                  </a:lnTo>
                  <a:lnTo>
                    <a:pt x="1396" y="869"/>
                  </a:lnTo>
                  <a:lnTo>
                    <a:pt x="1398" y="869"/>
                  </a:lnTo>
                  <a:lnTo>
                    <a:pt x="1398" y="862"/>
                  </a:lnTo>
                  <a:lnTo>
                    <a:pt x="1398" y="862"/>
                  </a:lnTo>
                  <a:lnTo>
                    <a:pt x="1403" y="864"/>
                  </a:lnTo>
                  <a:lnTo>
                    <a:pt x="1408" y="862"/>
                  </a:lnTo>
                  <a:lnTo>
                    <a:pt x="1412" y="859"/>
                  </a:lnTo>
                  <a:lnTo>
                    <a:pt x="1405" y="857"/>
                  </a:lnTo>
                  <a:lnTo>
                    <a:pt x="1403" y="857"/>
                  </a:lnTo>
                  <a:lnTo>
                    <a:pt x="1405" y="857"/>
                  </a:lnTo>
                  <a:lnTo>
                    <a:pt x="1408" y="852"/>
                  </a:lnTo>
                  <a:lnTo>
                    <a:pt x="1412" y="855"/>
                  </a:lnTo>
                  <a:lnTo>
                    <a:pt x="1412" y="850"/>
                  </a:lnTo>
                  <a:lnTo>
                    <a:pt x="1412" y="848"/>
                  </a:lnTo>
                  <a:lnTo>
                    <a:pt x="1408" y="848"/>
                  </a:lnTo>
                  <a:lnTo>
                    <a:pt x="1408" y="845"/>
                  </a:lnTo>
                  <a:lnTo>
                    <a:pt x="1408" y="848"/>
                  </a:lnTo>
                  <a:lnTo>
                    <a:pt x="1405" y="843"/>
                  </a:lnTo>
                  <a:lnTo>
                    <a:pt x="1408" y="838"/>
                  </a:lnTo>
                  <a:lnTo>
                    <a:pt x="1412" y="838"/>
                  </a:lnTo>
                  <a:lnTo>
                    <a:pt x="1412" y="843"/>
                  </a:lnTo>
                  <a:lnTo>
                    <a:pt x="1417" y="845"/>
                  </a:lnTo>
                  <a:lnTo>
                    <a:pt x="1419" y="845"/>
                  </a:lnTo>
                  <a:lnTo>
                    <a:pt x="1422" y="843"/>
                  </a:lnTo>
                  <a:lnTo>
                    <a:pt x="1422" y="843"/>
                  </a:lnTo>
                  <a:lnTo>
                    <a:pt x="1426" y="838"/>
                  </a:lnTo>
                  <a:lnTo>
                    <a:pt x="1417" y="829"/>
                  </a:lnTo>
                  <a:lnTo>
                    <a:pt x="1419" y="826"/>
                  </a:lnTo>
                  <a:lnTo>
                    <a:pt x="1422" y="824"/>
                  </a:lnTo>
                  <a:lnTo>
                    <a:pt x="1422" y="822"/>
                  </a:lnTo>
                  <a:lnTo>
                    <a:pt x="1424" y="819"/>
                  </a:lnTo>
                  <a:lnTo>
                    <a:pt x="1415" y="812"/>
                  </a:lnTo>
                  <a:lnTo>
                    <a:pt x="1403" y="805"/>
                  </a:lnTo>
                  <a:lnTo>
                    <a:pt x="1400" y="805"/>
                  </a:lnTo>
                  <a:lnTo>
                    <a:pt x="1389" y="805"/>
                  </a:lnTo>
                  <a:lnTo>
                    <a:pt x="1386" y="800"/>
                  </a:lnTo>
                  <a:lnTo>
                    <a:pt x="1384" y="798"/>
                  </a:lnTo>
                  <a:lnTo>
                    <a:pt x="1386" y="793"/>
                  </a:lnTo>
                  <a:lnTo>
                    <a:pt x="1386" y="786"/>
                  </a:lnTo>
                  <a:lnTo>
                    <a:pt x="1389" y="786"/>
                  </a:lnTo>
                  <a:lnTo>
                    <a:pt x="1386" y="779"/>
                  </a:lnTo>
                  <a:lnTo>
                    <a:pt x="1384" y="777"/>
                  </a:lnTo>
                  <a:lnTo>
                    <a:pt x="1377" y="774"/>
                  </a:lnTo>
                  <a:lnTo>
                    <a:pt x="1372" y="782"/>
                  </a:lnTo>
                  <a:lnTo>
                    <a:pt x="1367" y="782"/>
                  </a:lnTo>
                  <a:lnTo>
                    <a:pt x="1367" y="784"/>
                  </a:lnTo>
                  <a:lnTo>
                    <a:pt x="1365" y="784"/>
                  </a:lnTo>
                  <a:lnTo>
                    <a:pt x="1363" y="774"/>
                  </a:lnTo>
                  <a:lnTo>
                    <a:pt x="1367" y="772"/>
                  </a:lnTo>
                  <a:lnTo>
                    <a:pt x="1365" y="765"/>
                  </a:lnTo>
                  <a:lnTo>
                    <a:pt x="1372" y="763"/>
                  </a:lnTo>
                  <a:lnTo>
                    <a:pt x="1377" y="763"/>
                  </a:lnTo>
                  <a:lnTo>
                    <a:pt x="1379" y="758"/>
                  </a:lnTo>
                  <a:lnTo>
                    <a:pt x="1382" y="753"/>
                  </a:lnTo>
                  <a:lnTo>
                    <a:pt x="1382" y="753"/>
                  </a:lnTo>
                  <a:lnTo>
                    <a:pt x="1386" y="756"/>
                  </a:lnTo>
                  <a:lnTo>
                    <a:pt x="1386" y="758"/>
                  </a:lnTo>
                  <a:lnTo>
                    <a:pt x="1386" y="748"/>
                  </a:lnTo>
                  <a:lnTo>
                    <a:pt x="1391" y="751"/>
                  </a:lnTo>
                  <a:lnTo>
                    <a:pt x="1393" y="748"/>
                  </a:lnTo>
                  <a:lnTo>
                    <a:pt x="1398" y="746"/>
                  </a:lnTo>
                  <a:lnTo>
                    <a:pt x="1396" y="744"/>
                  </a:lnTo>
                  <a:lnTo>
                    <a:pt x="1398" y="739"/>
                  </a:lnTo>
                  <a:lnTo>
                    <a:pt x="1396" y="739"/>
                  </a:lnTo>
                  <a:lnTo>
                    <a:pt x="1398" y="737"/>
                  </a:lnTo>
                  <a:lnTo>
                    <a:pt x="1396" y="734"/>
                  </a:lnTo>
                  <a:lnTo>
                    <a:pt x="1398" y="730"/>
                  </a:lnTo>
                  <a:lnTo>
                    <a:pt x="1405" y="730"/>
                  </a:lnTo>
                  <a:lnTo>
                    <a:pt x="1412" y="730"/>
                  </a:lnTo>
                  <a:lnTo>
                    <a:pt x="1415" y="720"/>
                  </a:lnTo>
                  <a:lnTo>
                    <a:pt x="1410" y="718"/>
                  </a:lnTo>
                  <a:lnTo>
                    <a:pt x="1412" y="711"/>
                  </a:lnTo>
                  <a:lnTo>
                    <a:pt x="1410" y="711"/>
                  </a:lnTo>
                  <a:lnTo>
                    <a:pt x="1408" y="708"/>
                  </a:lnTo>
                  <a:lnTo>
                    <a:pt x="1417" y="706"/>
                  </a:lnTo>
                  <a:lnTo>
                    <a:pt x="1419" y="711"/>
                  </a:lnTo>
                  <a:lnTo>
                    <a:pt x="1422" y="701"/>
                  </a:lnTo>
                  <a:lnTo>
                    <a:pt x="1417" y="696"/>
                  </a:lnTo>
                  <a:lnTo>
                    <a:pt x="1419" y="692"/>
                  </a:lnTo>
                  <a:lnTo>
                    <a:pt x="1429" y="696"/>
                  </a:lnTo>
                  <a:lnTo>
                    <a:pt x="1436" y="696"/>
                  </a:lnTo>
                  <a:lnTo>
                    <a:pt x="1438" y="699"/>
                  </a:lnTo>
                  <a:lnTo>
                    <a:pt x="1441" y="696"/>
                  </a:lnTo>
                  <a:lnTo>
                    <a:pt x="1441" y="699"/>
                  </a:lnTo>
                  <a:lnTo>
                    <a:pt x="1448" y="699"/>
                  </a:lnTo>
                  <a:lnTo>
                    <a:pt x="1450" y="696"/>
                  </a:lnTo>
                  <a:lnTo>
                    <a:pt x="1450" y="692"/>
                  </a:lnTo>
                  <a:lnTo>
                    <a:pt x="1448" y="685"/>
                  </a:lnTo>
                  <a:lnTo>
                    <a:pt x="1455" y="685"/>
                  </a:lnTo>
                  <a:lnTo>
                    <a:pt x="1455" y="685"/>
                  </a:lnTo>
                  <a:close/>
                </a:path>
              </a:pathLst>
            </a:custGeom>
            <a:solidFill>
              <a:srgbClr val="433356">
                <a:lumMod val="20000"/>
                <a:lumOff val="8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87" name="Freeform 15"/>
            <p:cNvSpPr>
              <a:spLocks/>
            </p:cNvSpPr>
            <p:nvPr/>
          </p:nvSpPr>
          <p:spPr bwMode="auto">
            <a:xfrm>
              <a:off x="10601883" y="5967849"/>
              <a:ext cx="950197" cy="758095"/>
            </a:xfrm>
            <a:custGeom>
              <a:avLst/>
              <a:gdLst>
                <a:gd name="T0" fmla="*/ 1387 w 1474"/>
                <a:gd name="T1" fmla="*/ 834 h 1176"/>
                <a:gd name="T2" fmla="*/ 1290 w 1474"/>
                <a:gd name="T3" fmla="*/ 801 h 1176"/>
                <a:gd name="T4" fmla="*/ 1248 w 1474"/>
                <a:gd name="T5" fmla="*/ 749 h 1176"/>
                <a:gd name="T6" fmla="*/ 1205 w 1474"/>
                <a:gd name="T7" fmla="*/ 690 h 1176"/>
                <a:gd name="T8" fmla="*/ 1127 w 1474"/>
                <a:gd name="T9" fmla="*/ 636 h 1176"/>
                <a:gd name="T10" fmla="*/ 1193 w 1474"/>
                <a:gd name="T11" fmla="*/ 569 h 1176"/>
                <a:gd name="T12" fmla="*/ 1155 w 1474"/>
                <a:gd name="T13" fmla="*/ 513 h 1176"/>
                <a:gd name="T14" fmla="*/ 1172 w 1474"/>
                <a:gd name="T15" fmla="*/ 425 h 1176"/>
                <a:gd name="T16" fmla="*/ 1118 w 1474"/>
                <a:gd name="T17" fmla="*/ 352 h 1176"/>
                <a:gd name="T18" fmla="*/ 1113 w 1474"/>
                <a:gd name="T19" fmla="*/ 296 h 1176"/>
                <a:gd name="T20" fmla="*/ 1092 w 1474"/>
                <a:gd name="T21" fmla="*/ 286 h 1176"/>
                <a:gd name="T22" fmla="*/ 1066 w 1474"/>
                <a:gd name="T23" fmla="*/ 225 h 1176"/>
                <a:gd name="T24" fmla="*/ 1009 w 1474"/>
                <a:gd name="T25" fmla="*/ 182 h 1176"/>
                <a:gd name="T26" fmla="*/ 1009 w 1474"/>
                <a:gd name="T27" fmla="*/ 218 h 1176"/>
                <a:gd name="T28" fmla="*/ 1004 w 1474"/>
                <a:gd name="T29" fmla="*/ 281 h 1176"/>
                <a:gd name="T30" fmla="*/ 962 w 1474"/>
                <a:gd name="T31" fmla="*/ 244 h 1176"/>
                <a:gd name="T32" fmla="*/ 945 w 1474"/>
                <a:gd name="T33" fmla="*/ 159 h 1176"/>
                <a:gd name="T34" fmla="*/ 962 w 1474"/>
                <a:gd name="T35" fmla="*/ 128 h 1176"/>
                <a:gd name="T36" fmla="*/ 924 w 1474"/>
                <a:gd name="T37" fmla="*/ 69 h 1176"/>
                <a:gd name="T38" fmla="*/ 966 w 1474"/>
                <a:gd name="T39" fmla="*/ 55 h 1176"/>
                <a:gd name="T40" fmla="*/ 853 w 1474"/>
                <a:gd name="T41" fmla="*/ 5 h 1176"/>
                <a:gd name="T42" fmla="*/ 789 w 1474"/>
                <a:gd name="T43" fmla="*/ 22 h 1176"/>
                <a:gd name="T44" fmla="*/ 716 w 1474"/>
                <a:gd name="T45" fmla="*/ 38 h 1176"/>
                <a:gd name="T46" fmla="*/ 662 w 1474"/>
                <a:gd name="T47" fmla="*/ 71 h 1176"/>
                <a:gd name="T48" fmla="*/ 643 w 1474"/>
                <a:gd name="T49" fmla="*/ 130 h 1176"/>
                <a:gd name="T50" fmla="*/ 645 w 1474"/>
                <a:gd name="T51" fmla="*/ 215 h 1176"/>
                <a:gd name="T52" fmla="*/ 648 w 1474"/>
                <a:gd name="T53" fmla="*/ 291 h 1176"/>
                <a:gd name="T54" fmla="*/ 577 w 1474"/>
                <a:gd name="T55" fmla="*/ 329 h 1176"/>
                <a:gd name="T56" fmla="*/ 567 w 1474"/>
                <a:gd name="T57" fmla="*/ 397 h 1176"/>
                <a:gd name="T58" fmla="*/ 548 w 1474"/>
                <a:gd name="T59" fmla="*/ 466 h 1176"/>
                <a:gd name="T60" fmla="*/ 515 w 1474"/>
                <a:gd name="T61" fmla="*/ 529 h 1176"/>
                <a:gd name="T62" fmla="*/ 506 w 1474"/>
                <a:gd name="T63" fmla="*/ 572 h 1176"/>
                <a:gd name="T64" fmla="*/ 440 w 1474"/>
                <a:gd name="T65" fmla="*/ 619 h 1176"/>
                <a:gd name="T66" fmla="*/ 388 w 1474"/>
                <a:gd name="T67" fmla="*/ 629 h 1176"/>
                <a:gd name="T68" fmla="*/ 324 w 1474"/>
                <a:gd name="T69" fmla="*/ 619 h 1176"/>
                <a:gd name="T70" fmla="*/ 277 w 1474"/>
                <a:gd name="T71" fmla="*/ 621 h 1176"/>
                <a:gd name="T72" fmla="*/ 244 w 1474"/>
                <a:gd name="T73" fmla="*/ 638 h 1176"/>
                <a:gd name="T74" fmla="*/ 163 w 1474"/>
                <a:gd name="T75" fmla="*/ 676 h 1176"/>
                <a:gd name="T76" fmla="*/ 102 w 1474"/>
                <a:gd name="T77" fmla="*/ 676 h 1176"/>
                <a:gd name="T78" fmla="*/ 52 w 1474"/>
                <a:gd name="T79" fmla="*/ 676 h 1176"/>
                <a:gd name="T80" fmla="*/ 26 w 1474"/>
                <a:gd name="T81" fmla="*/ 702 h 1176"/>
                <a:gd name="T82" fmla="*/ 78 w 1474"/>
                <a:gd name="T83" fmla="*/ 766 h 1176"/>
                <a:gd name="T84" fmla="*/ 215 w 1474"/>
                <a:gd name="T85" fmla="*/ 801 h 1176"/>
                <a:gd name="T86" fmla="*/ 239 w 1474"/>
                <a:gd name="T87" fmla="*/ 836 h 1176"/>
                <a:gd name="T88" fmla="*/ 305 w 1474"/>
                <a:gd name="T89" fmla="*/ 912 h 1176"/>
                <a:gd name="T90" fmla="*/ 511 w 1474"/>
                <a:gd name="T91" fmla="*/ 985 h 1176"/>
                <a:gd name="T92" fmla="*/ 577 w 1474"/>
                <a:gd name="T93" fmla="*/ 990 h 1176"/>
                <a:gd name="T94" fmla="*/ 638 w 1474"/>
                <a:gd name="T95" fmla="*/ 919 h 1176"/>
                <a:gd name="T96" fmla="*/ 775 w 1474"/>
                <a:gd name="T97" fmla="*/ 966 h 1176"/>
                <a:gd name="T98" fmla="*/ 829 w 1474"/>
                <a:gd name="T99" fmla="*/ 1028 h 1176"/>
                <a:gd name="T100" fmla="*/ 936 w 1474"/>
                <a:gd name="T101" fmla="*/ 1056 h 1176"/>
                <a:gd name="T102" fmla="*/ 945 w 1474"/>
                <a:gd name="T103" fmla="*/ 1122 h 1176"/>
                <a:gd name="T104" fmla="*/ 962 w 1474"/>
                <a:gd name="T105" fmla="*/ 1162 h 1176"/>
                <a:gd name="T106" fmla="*/ 983 w 1474"/>
                <a:gd name="T107" fmla="*/ 1108 h 1176"/>
                <a:gd name="T108" fmla="*/ 1004 w 1474"/>
                <a:gd name="T109" fmla="*/ 1077 h 1176"/>
                <a:gd name="T110" fmla="*/ 1028 w 1474"/>
                <a:gd name="T111" fmla="*/ 1032 h 1176"/>
                <a:gd name="T112" fmla="*/ 1063 w 1474"/>
                <a:gd name="T113" fmla="*/ 999 h 1176"/>
                <a:gd name="T114" fmla="*/ 1094 w 1474"/>
                <a:gd name="T115" fmla="*/ 938 h 1176"/>
                <a:gd name="T116" fmla="*/ 1144 w 1474"/>
                <a:gd name="T117" fmla="*/ 919 h 1176"/>
                <a:gd name="T118" fmla="*/ 1198 w 1474"/>
                <a:gd name="T119" fmla="*/ 919 h 1176"/>
                <a:gd name="T120" fmla="*/ 1311 w 1474"/>
                <a:gd name="T121" fmla="*/ 971 h 1176"/>
                <a:gd name="T122" fmla="*/ 1439 w 1474"/>
                <a:gd name="T123" fmla="*/ 971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74" h="1176">
                  <a:moveTo>
                    <a:pt x="1470" y="938"/>
                  </a:moveTo>
                  <a:lnTo>
                    <a:pt x="1470" y="933"/>
                  </a:lnTo>
                  <a:lnTo>
                    <a:pt x="1470" y="933"/>
                  </a:lnTo>
                  <a:lnTo>
                    <a:pt x="1470" y="933"/>
                  </a:lnTo>
                  <a:lnTo>
                    <a:pt x="1472" y="928"/>
                  </a:lnTo>
                  <a:lnTo>
                    <a:pt x="1465" y="931"/>
                  </a:lnTo>
                  <a:lnTo>
                    <a:pt x="1460" y="926"/>
                  </a:lnTo>
                  <a:lnTo>
                    <a:pt x="1463" y="924"/>
                  </a:lnTo>
                  <a:lnTo>
                    <a:pt x="1458" y="912"/>
                  </a:lnTo>
                  <a:lnTo>
                    <a:pt x="1448" y="891"/>
                  </a:lnTo>
                  <a:lnTo>
                    <a:pt x="1437" y="891"/>
                  </a:lnTo>
                  <a:lnTo>
                    <a:pt x="1422" y="874"/>
                  </a:lnTo>
                  <a:lnTo>
                    <a:pt x="1418" y="874"/>
                  </a:lnTo>
                  <a:lnTo>
                    <a:pt x="1413" y="879"/>
                  </a:lnTo>
                  <a:lnTo>
                    <a:pt x="1406" y="872"/>
                  </a:lnTo>
                  <a:lnTo>
                    <a:pt x="1415" y="858"/>
                  </a:lnTo>
                  <a:lnTo>
                    <a:pt x="1415" y="853"/>
                  </a:lnTo>
                  <a:lnTo>
                    <a:pt x="1418" y="848"/>
                  </a:lnTo>
                  <a:lnTo>
                    <a:pt x="1411" y="843"/>
                  </a:lnTo>
                  <a:lnTo>
                    <a:pt x="1399" y="832"/>
                  </a:lnTo>
                  <a:lnTo>
                    <a:pt x="1389" y="836"/>
                  </a:lnTo>
                  <a:lnTo>
                    <a:pt x="1387" y="834"/>
                  </a:lnTo>
                  <a:lnTo>
                    <a:pt x="1382" y="820"/>
                  </a:lnTo>
                  <a:lnTo>
                    <a:pt x="1382" y="827"/>
                  </a:lnTo>
                  <a:lnTo>
                    <a:pt x="1368" y="829"/>
                  </a:lnTo>
                  <a:lnTo>
                    <a:pt x="1363" y="822"/>
                  </a:lnTo>
                  <a:lnTo>
                    <a:pt x="1361" y="825"/>
                  </a:lnTo>
                  <a:lnTo>
                    <a:pt x="1361" y="822"/>
                  </a:lnTo>
                  <a:lnTo>
                    <a:pt x="1354" y="825"/>
                  </a:lnTo>
                  <a:lnTo>
                    <a:pt x="1352" y="825"/>
                  </a:lnTo>
                  <a:lnTo>
                    <a:pt x="1349" y="827"/>
                  </a:lnTo>
                  <a:lnTo>
                    <a:pt x="1347" y="825"/>
                  </a:lnTo>
                  <a:lnTo>
                    <a:pt x="1335" y="832"/>
                  </a:lnTo>
                  <a:lnTo>
                    <a:pt x="1328" y="822"/>
                  </a:lnTo>
                  <a:lnTo>
                    <a:pt x="1326" y="822"/>
                  </a:lnTo>
                  <a:lnTo>
                    <a:pt x="1318" y="810"/>
                  </a:lnTo>
                  <a:lnTo>
                    <a:pt x="1311" y="806"/>
                  </a:lnTo>
                  <a:lnTo>
                    <a:pt x="1311" y="796"/>
                  </a:lnTo>
                  <a:lnTo>
                    <a:pt x="1300" y="796"/>
                  </a:lnTo>
                  <a:lnTo>
                    <a:pt x="1297" y="803"/>
                  </a:lnTo>
                  <a:lnTo>
                    <a:pt x="1295" y="799"/>
                  </a:lnTo>
                  <a:lnTo>
                    <a:pt x="1295" y="801"/>
                  </a:lnTo>
                  <a:lnTo>
                    <a:pt x="1290" y="799"/>
                  </a:lnTo>
                  <a:lnTo>
                    <a:pt x="1290" y="801"/>
                  </a:lnTo>
                  <a:lnTo>
                    <a:pt x="1283" y="796"/>
                  </a:lnTo>
                  <a:lnTo>
                    <a:pt x="1281" y="796"/>
                  </a:lnTo>
                  <a:lnTo>
                    <a:pt x="1281" y="794"/>
                  </a:lnTo>
                  <a:lnTo>
                    <a:pt x="1283" y="791"/>
                  </a:lnTo>
                  <a:lnTo>
                    <a:pt x="1281" y="789"/>
                  </a:lnTo>
                  <a:lnTo>
                    <a:pt x="1285" y="784"/>
                  </a:lnTo>
                  <a:lnTo>
                    <a:pt x="1285" y="780"/>
                  </a:lnTo>
                  <a:lnTo>
                    <a:pt x="1288" y="777"/>
                  </a:lnTo>
                  <a:lnTo>
                    <a:pt x="1285" y="775"/>
                  </a:lnTo>
                  <a:lnTo>
                    <a:pt x="1290" y="766"/>
                  </a:lnTo>
                  <a:lnTo>
                    <a:pt x="1285" y="761"/>
                  </a:lnTo>
                  <a:lnTo>
                    <a:pt x="1283" y="766"/>
                  </a:lnTo>
                  <a:lnTo>
                    <a:pt x="1276" y="761"/>
                  </a:lnTo>
                  <a:lnTo>
                    <a:pt x="1278" y="756"/>
                  </a:lnTo>
                  <a:lnTo>
                    <a:pt x="1274" y="751"/>
                  </a:lnTo>
                  <a:lnTo>
                    <a:pt x="1267" y="756"/>
                  </a:lnTo>
                  <a:lnTo>
                    <a:pt x="1262" y="754"/>
                  </a:lnTo>
                  <a:lnTo>
                    <a:pt x="1257" y="754"/>
                  </a:lnTo>
                  <a:lnTo>
                    <a:pt x="1255" y="749"/>
                  </a:lnTo>
                  <a:lnTo>
                    <a:pt x="1252" y="747"/>
                  </a:lnTo>
                  <a:lnTo>
                    <a:pt x="1250" y="747"/>
                  </a:lnTo>
                  <a:lnTo>
                    <a:pt x="1248" y="749"/>
                  </a:lnTo>
                  <a:lnTo>
                    <a:pt x="1243" y="747"/>
                  </a:lnTo>
                  <a:lnTo>
                    <a:pt x="1243" y="749"/>
                  </a:lnTo>
                  <a:lnTo>
                    <a:pt x="1238" y="747"/>
                  </a:lnTo>
                  <a:lnTo>
                    <a:pt x="1236" y="749"/>
                  </a:lnTo>
                  <a:lnTo>
                    <a:pt x="1231" y="749"/>
                  </a:lnTo>
                  <a:lnTo>
                    <a:pt x="1233" y="737"/>
                  </a:lnTo>
                  <a:lnTo>
                    <a:pt x="1229" y="732"/>
                  </a:lnTo>
                  <a:lnTo>
                    <a:pt x="1229" y="728"/>
                  </a:lnTo>
                  <a:lnTo>
                    <a:pt x="1224" y="725"/>
                  </a:lnTo>
                  <a:lnTo>
                    <a:pt x="1219" y="728"/>
                  </a:lnTo>
                  <a:lnTo>
                    <a:pt x="1217" y="728"/>
                  </a:lnTo>
                  <a:lnTo>
                    <a:pt x="1217" y="718"/>
                  </a:lnTo>
                  <a:lnTo>
                    <a:pt x="1200" y="716"/>
                  </a:lnTo>
                  <a:lnTo>
                    <a:pt x="1198" y="723"/>
                  </a:lnTo>
                  <a:lnTo>
                    <a:pt x="1196" y="723"/>
                  </a:lnTo>
                  <a:lnTo>
                    <a:pt x="1193" y="721"/>
                  </a:lnTo>
                  <a:lnTo>
                    <a:pt x="1196" y="718"/>
                  </a:lnTo>
                  <a:lnTo>
                    <a:pt x="1198" y="711"/>
                  </a:lnTo>
                  <a:lnTo>
                    <a:pt x="1198" y="709"/>
                  </a:lnTo>
                  <a:lnTo>
                    <a:pt x="1203" y="704"/>
                  </a:lnTo>
                  <a:lnTo>
                    <a:pt x="1205" y="699"/>
                  </a:lnTo>
                  <a:lnTo>
                    <a:pt x="1205" y="690"/>
                  </a:lnTo>
                  <a:lnTo>
                    <a:pt x="1205" y="685"/>
                  </a:lnTo>
                  <a:lnTo>
                    <a:pt x="1205" y="680"/>
                  </a:lnTo>
                  <a:lnTo>
                    <a:pt x="1203" y="676"/>
                  </a:lnTo>
                  <a:lnTo>
                    <a:pt x="1198" y="676"/>
                  </a:lnTo>
                  <a:lnTo>
                    <a:pt x="1196" y="659"/>
                  </a:lnTo>
                  <a:lnTo>
                    <a:pt x="1196" y="657"/>
                  </a:lnTo>
                  <a:lnTo>
                    <a:pt x="1186" y="657"/>
                  </a:lnTo>
                  <a:lnTo>
                    <a:pt x="1177" y="662"/>
                  </a:lnTo>
                  <a:lnTo>
                    <a:pt x="1165" y="664"/>
                  </a:lnTo>
                  <a:lnTo>
                    <a:pt x="1160" y="666"/>
                  </a:lnTo>
                  <a:lnTo>
                    <a:pt x="1158" y="664"/>
                  </a:lnTo>
                  <a:lnTo>
                    <a:pt x="1153" y="666"/>
                  </a:lnTo>
                  <a:lnTo>
                    <a:pt x="1151" y="666"/>
                  </a:lnTo>
                  <a:lnTo>
                    <a:pt x="1146" y="671"/>
                  </a:lnTo>
                  <a:lnTo>
                    <a:pt x="1144" y="669"/>
                  </a:lnTo>
                  <a:lnTo>
                    <a:pt x="1139" y="671"/>
                  </a:lnTo>
                  <a:lnTo>
                    <a:pt x="1122" y="666"/>
                  </a:lnTo>
                  <a:lnTo>
                    <a:pt x="1129" y="662"/>
                  </a:lnTo>
                  <a:lnTo>
                    <a:pt x="1129" y="657"/>
                  </a:lnTo>
                  <a:lnTo>
                    <a:pt x="1129" y="652"/>
                  </a:lnTo>
                  <a:lnTo>
                    <a:pt x="1127" y="652"/>
                  </a:lnTo>
                  <a:lnTo>
                    <a:pt x="1127" y="636"/>
                  </a:lnTo>
                  <a:lnTo>
                    <a:pt x="1139" y="638"/>
                  </a:lnTo>
                  <a:lnTo>
                    <a:pt x="1141" y="640"/>
                  </a:lnTo>
                  <a:lnTo>
                    <a:pt x="1146" y="638"/>
                  </a:lnTo>
                  <a:lnTo>
                    <a:pt x="1146" y="629"/>
                  </a:lnTo>
                  <a:lnTo>
                    <a:pt x="1148" y="629"/>
                  </a:lnTo>
                  <a:lnTo>
                    <a:pt x="1153" y="614"/>
                  </a:lnTo>
                  <a:lnTo>
                    <a:pt x="1153" y="605"/>
                  </a:lnTo>
                  <a:lnTo>
                    <a:pt x="1158" y="605"/>
                  </a:lnTo>
                  <a:lnTo>
                    <a:pt x="1165" y="605"/>
                  </a:lnTo>
                  <a:lnTo>
                    <a:pt x="1167" y="607"/>
                  </a:lnTo>
                  <a:lnTo>
                    <a:pt x="1170" y="607"/>
                  </a:lnTo>
                  <a:lnTo>
                    <a:pt x="1172" y="605"/>
                  </a:lnTo>
                  <a:lnTo>
                    <a:pt x="1172" y="600"/>
                  </a:lnTo>
                  <a:lnTo>
                    <a:pt x="1177" y="603"/>
                  </a:lnTo>
                  <a:lnTo>
                    <a:pt x="1177" y="600"/>
                  </a:lnTo>
                  <a:lnTo>
                    <a:pt x="1181" y="603"/>
                  </a:lnTo>
                  <a:lnTo>
                    <a:pt x="1189" y="581"/>
                  </a:lnTo>
                  <a:lnTo>
                    <a:pt x="1193" y="579"/>
                  </a:lnTo>
                  <a:lnTo>
                    <a:pt x="1191" y="577"/>
                  </a:lnTo>
                  <a:lnTo>
                    <a:pt x="1193" y="577"/>
                  </a:lnTo>
                  <a:lnTo>
                    <a:pt x="1191" y="572"/>
                  </a:lnTo>
                  <a:lnTo>
                    <a:pt x="1193" y="569"/>
                  </a:lnTo>
                  <a:lnTo>
                    <a:pt x="1198" y="558"/>
                  </a:lnTo>
                  <a:lnTo>
                    <a:pt x="1196" y="553"/>
                  </a:lnTo>
                  <a:lnTo>
                    <a:pt x="1193" y="553"/>
                  </a:lnTo>
                  <a:lnTo>
                    <a:pt x="1186" y="562"/>
                  </a:lnTo>
                  <a:lnTo>
                    <a:pt x="1181" y="562"/>
                  </a:lnTo>
                  <a:lnTo>
                    <a:pt x="1179" y="560"/>
                  </a:lnTo>
                  <a:lnTo>
                    <a:pt x="1177" y="560"/>
                  </a:lnTo>
                  <a:lnTo>
                    <a:pt x="1174" y="558"/>
                  </a:lnTo>
                  <a:lnTo>
                    <a:pt x="1163" y="558"/>
                  </a:lnTo>
                  <a:lnTo>
                    <a:pt x="1163" y="562"/>
                  </a:lnTo>
                  <a:lnTo>
                    <a:pt x="1158" y="558"/>
                  </a:lnTo>
                  <a:lnTo>
                    <a:pt x="1163" y="553"/>
                  </a:lnTo>
                  <a:lnTo>
                    <a:pt x="1165" y="548"/>
                  </a:lnTo>
                  <a:lnTo>
                    <a:pt x="1167" y="548"/>
                  </a:lnTo>
                  <a:lnTo>
                    <a:pt x="1172" y="543"/>
                  </a:lnTo>
                  <a:lnTo>
                    <a:pt x="1172" y="539"/>
                  </a:lnTo>
                  <a:lnTo>
                    <a:pt x="1170" y="539"/>
                  </a:lnTo>
                  <a:lnTo>
                    <a:pt x="1167" y="539"/>
                  </a:lnTo>
                  <a:lnTo>
                    <a:pt x="1165" y="536"/>
                  </a:lnTo>
                  <a:lnTo>
                    <a:pt x="1163" y="525"/>
                  </a:lnTo>
                  <a:lnTo>
                    <a:pt x="1160" y="518"/>
                  </a:lnTo>
                  <a:lnTo>
                    <a:pt x="1155" y="513"/>
                  </a:lnTo>
                  <a:lnTo>
                    <a:pt x="1163" y="501"/>
                  </a:lnTo>
                  <a:lnTo>
                    <a:pt x="1163" y="492"/>
                  </a:lnTo>
                  <a:lnTo>
                    <a:pt x="1160" y="487"/>
                  </a:lnTo>
                  <a:lnTo>
                    <a:pt x="1158" y="482"/>
                  </a:lnTo>
                  <a:lnTo>
                    <a:pt x="1153" y="480"/>
                  </a:lnTo>
                  <a:lnTo>
                    <a:pt x="1155" y="473"/>
                  </a:lnTo>
                  <a:lnTo>
                    <a:pt x="1163" y="470"/>
                  </a:lnTo>
                  <a:lnTo>
                    <a:pt x="1165" y="466"/>
                  </a:lnTo>
                  <a:lnTo>
                    <a:pt x="1170" y="463"/>
                  </a:lnTo>
                  <a:lnTo>
                    <a:pt x="1172" y="454"/>
                  </a:lnTo>
                  <a:lnTo>
                    <a:pt x="1172" y="454"/>
                  </a:lnTo>
                  <a:lnTo>
                    <a:pt x="1177" y="447"/>
                  </a:lnTo>
                  <a:lnTo>
                    <a:pt x="1179" y="447"/>
                  </a:lnTo>
                  <a:lnTo>
                    <a:pt x="1179" y="444"/>
                  </a:lnTo>
                  <a:lnTo>
                    <a:pt x="1179" y="442"/>
                  </a:lnTo>
                  <a:lnTo>
                    <a:pt x="1177" y="444"/>
                  </a:lnTo>
                  <a:lnTo>
                    <a:pt x="1177" y="440"/>
                  </a:lnTo>
                  <a:lnTo>
                    <a:pt x="1177" y="440"/>
                  </a:lnTo>
                  <a:lnTo>
                    <a:pt x="1174" y="430"/>
                  </a:lnTo>
                  <a:lnTo>
                    <a:pt x="1174" y="425"/>
                  </a:lnTo>
                  <a:lnTo>
                    <a:pt x="1172" y="423"/>
                  </a:lnTo>
                  <a:lnTo>
                    <a:pt x="1172" y="425"/>
                  </a:lnTo>
                  <a:lnTo>
                    <a:pt x="1170" y="421"/>
                  </a:lnTo>
                  <a:lnTo>
                    <a:pt x="1170" y="414"/>
                  </a:lnTo>
                  <a:lnTo>
                    <a:pt x="1167" y="404"/>
                  </a:lnTo>
                  <a:lnTo>
                    <a:pt x="1165" y="399"/>
                  </a:lnTo>
                  <a:lnTo>
                    <a:pt x="1167" y="397"/>
                  </a:lnTo>
                  <a:lnTo>
                    <a:pt x="1167" y="395"/>
                  </a:lnTo>
                  <a:lnTo>
                    <a:pt x="1170" y="392"/>
                  </a:lnTo>
                  <a:lnTo>
                    <a:pt x="1170" y="385"/>
                  </a:lnTo>
                  <a:lnTo>
                    <a:pt x="1163" y="388"/>
                  </a:lnTo>
                  <a:lnTo>
                    <a:pt x="1158" y="378"/>
                  </a:lnTo>
                  <a:lnTo>
                    <a:pt x="1153" y="373"/>
                  </a:lnTo>
                  <a:lnTo>
                    <a:pt x="1155" y="371"/>
                  </a:lnTo>
                  <a:lnTo>
                    <a:pt x="1151" y="371"/>
                  </a:lnTo>
                  <a:lnTo>
                    <a:pt x="1144" y="366"/>
                  </a:lnTo>
                  <a:lnTo>
                    <a:pt x="1139" y="366"/>
                  </a:lnTo>
                  <a:lnTo>
                    <a:pt x="1139" y="366"/>
                  </a:lnTo>
                  <a:lnTo>
                    <a:pt x="1129" y="362"/>
                  </a:lnTo>
                  <a:lnTo>
                    <a:pt x="1127" y="362"/>
                  </a:lnTo>
                  <a:lnTo>
                    <a:pt x="1125" y="362"/>
                  </a:lnTo>
                  <a:lnTo>
                    <a:pt x="1125" y="359"/>
                  </a:lnTo>
                  <a:lnTo>
                    <a:pt x="1118" y="357"/>
                  </a:lnTo>
                  <a:lnTo>
                    <a:pt x="1118" y="352"/>
                  </a:lnTo>
                  <a:lnTo>
                    <a:pt x="1118" y="352"/>
                  </a:lnTo>
                  <a:lnTo>
                    <a:pt x="1108" y="347"/>
                  </a:lnTo>
                  <a:lnTo>
                    <a:pt x="1108" y="347"/>
                  </a:lnTo>
                  <a:lnTo>
                    <a:pt x="1104" y="343"/>
                  </a:lnTo>
                  <a:lnTo>
                    <a:pt x="1108" y="340"/>
                  </a:lnTo>
                  <a:lnTo>
                    <a:pt x="1111" y="336"/>
                  </a:lnTo>
                  <a:lnTo>
                    <a:pt x="1108" y="333"/>
                  </a:lnTo>
                  <a:lnTo>
                    <a:pt x="1108" y="333"/>
                  </a:lnTo>
                  <a:lnTo>
                    <a:pt x="1108" y="331"/>
                  </a:lnTo>
                  <a:lnTo>
                    <a:pt x="1113" y="324"/>
                  </a:lnTo>
                  <a:lnTo>
                    <a:pt x="1118" y="319"/>
                  </a:lnTo>
                  <a:lnTo>
                    <a:pt x="1115" y="317"/>
                  </a:lnTo>
                  <a:lnTo>
                    <a:pt x="1118" y="312"/>
                  </a:lnTo>
                  <a:lnTo>
                    <a:pt x="1122" y="307"/>
                  </a:lnTo>
                  <a:lnTo>
                    <a:pt x="1122" y="300"/>
                  </a:lnTo>
                  <a:lnTo>
                    <a:pt x="1118" y="296"/>
                  </a:lnTo>
                  <a:lnTo>
                    <a:pt x="1118" y="291"/>
                  </a:lnTo>
                  <a:lnTo>
                    <a:pt x="1115" y="286"/>
                  </a:lnTo>
                  <a:lnTo>
                    <a:pt x="1113" y="286"/>
                  </a:lnTo>
                  <a:lnTo>
                    <a:pt x="1115" y="291"/>
                  </a:lnTo>
                  <a:lnTo>
                    <a:pt x="1113" y="293"/>
                  </a:lnTo>
                  <a:lnTo>
                    <a:pt x="1113" y="296"/>
                  </a:lnTo>
                  <a:lnTo>
                    <a:pt x="1108" y="296"/>
                  </a:lnTo>
                  <a:lnTo>
                    <a:pt x="1111" y="298"/>
                  </a:lnTo>
                  <a:lnTo>
                    <a:pt x="1108" y="303"/>
                  </a:lnTo>
                  <a:lnTo>
                    <a:pt x="1111" y="303"/>
                  </a:lnTo>
                  <a:lnTo>
                    <a:pt x="1111" y="305"/>
                  </a:lnTo>
                  <a:lnTo>
                    <a:pt x="1113" y="305"/>
                  </a:lnTo>
                  <a:lnTo>
                    <a:pt x="1108" y="307"/>
                  </a:lnTo>
                  <a:lnTo>
                    <a:pt x="1108" y="307"/>
                  </a:lnTo>
                  <a:lnTo>
                    <a:pt x="1108" y="310"/>
                  </a:lnTo>
                  <a:lnTo>
                    <a:pt x="1104" y="307"/>
                  </a:lnTo>
                  <a:lnTo>
                    <a:pt x="1104" y="307"/>
                  </a:lnTo>
                  <a:lnTo>
                    <a:pt x="1104" y="310"/>
                  </a:lnTo>
                  <a:lnTo>
                    <a:pt x="1099" y="310"/>
                  </a:lnTo>
                  <a:lnTo>
                    <a:pt x="1099" y="305"/>
                  </a:lnTo>
                  <a:lnTo>
                    <a:pt x="1101" y="300"/>
                  </a:lnTo>
                  <a:lnTo>
                    <a:pt x="1099" y="300"/>
                  </a:lnTo>
                  <a:lnTo>
                    <a:pt x="1096" y="296"/>
                  </a:lnTo>
                  <a:lnTo>
                    <a:pt x="1094" y="296"/>
                  </a:lnTo>
                  <a:lnTo>
                    <a:pt x="1099" y="291"/>
                  </a:lnTo>
                  <a:lnTo>
                    <a:pt x="1089" y="291"/>
                  </a:lnTo>
                  <a:lnTo>
                    <a:pt x="1089" y="286"/>
                  </a:lnTo>
                  <a:lnTo>
                    <a:pt x="1092" y="286"/>
                  </a:lnTo>
                  <a:lnTo>
                    <a:pt x="1092" y="281"/>
                  </a:lnTo>
                  <a:lnTo>
                    <a:pt x="1089" y="281"/>
                  </a:lnTo>
                  <a:lnTo>
                    <a:pt x="1094" y="277"/>
                  </a:lnTo>
                  <a:lnTo>
                    <a:pt x="1094" y="272"/>
                  </a:lnTo>
                  <a:lnTo>
                    <a:pt x="1089" y="272"/>
                  </a:lnTo>
                  <a:lnTo>
                    <a:pt x="1089" y="270"/>
                  </a:lnTo>
                  <a:lnTo>
                    <a:pt x="1085" y="272"/>
                  </a:lnTo>
                  <a:lnTo>
                    <a:pt x="1080" y="270"/>
                  </a:lnTo>
                  <a:lnTo>
                    <a:pt x="1073" y="262"/>
                  </a:lnTo>
                  <a:lnTo>
                    <a:pt x="1075" y="260"/>
                  </a:lnTo>
                  <a:lnTo>
                    <a:pt x="1075" y="262"/>
                  </a:lnTo>
                  <a:lnTo>
                    <a:pt x="1078" y="255"/>
                  </a:lnTo>
                  <a:lnTo>
                    <a:pt x="1078" y="251"/>
                  </a:lnTo>
                  <a:lnTo>
                    <a:pt x="1075" y="239"/>
                  </a:lnTo>
                  <a:lnTo>
                    <a:pt x="1075" y="239"/>
                  </a:lnTo>
                  <a:lnTo>
                    <a:pt x="1075" y="239"/>
                  </a:lnTo>
                  <a:lnTo>
                    <a:pt x="1075" y="229"/>
                  </a:lnTo>
                  <a:lnTo>
                    <a:pt x="1075" y="229"/>
                  </a:lnTo>
                  <a:lnTo>
                    <a:pt x="1073" y="225"/>
                  </a:lnTo>
                  <a:lnTo>
                    <a:pt x="1070" y="227"/>
                  </a:lnTo>
                  <a:lnTo>
                    <a:pt x="1066" y="225"/>
                  </a:lnTo>
                  <a:lnTo>
                    <a:pt x="1066" y="225"/>
                  </a:lnTo>
                  <a:lnTo>
                    <a:pt x="1066" y="220"/>
                  </a:lnTo>
                  <a:lnTo>
                    <a:pt x="1070" y="220"/>
                  </a:lnTo>
                  <a:lnTo>
                    <a:pt x="1070" y="220"/>
                  </a:lnTo>
                  <a:lnTo>
                    <a:pt x="1070" y="215"/>
                  </a:lnTo>
                  <a:lnTo>
                    <a:pt x="1059" y="213"/>
                  </a:lnTo>
                  <a:lnTo>
                    <a:pt x="1059" y="208"/>
                  </a:lnTo>
                  <a:lnTo>
                    <a:pt x="1056" y="208"/>
                  </a:lnTo>
                  <a:lnTo>
                    <a:pt x="1054" y="206"/>
                  </a:lnTo>
                  <a:lnTo>
                    <a:pt x="1061" y="206"/>
                  </a:lnTo>
                  <a:lnTo>
                    <a:pt x="1061" y="196"/>
                  </a:lnTo>
                  <a:lnTo>
                    <a:pt x="1054" y="192"/>
                  </a:lnTo>
                  <a:lnTo>
                    <a:pt x="1052" y="187"/>
                  </a:lnTo>
                  <a:lnTo>
                    <a:pt x="1054" y="187"/>
                  </a:lnTo>
                  <a:lnTo>
                    <a:pt x="1052" y="184"/>
                  </a:lnTo>
                  <a:lnTo>
                    <a:pt x="1052" y="182"/>
                  </a:lnTo>
                  <a:lnTo>
                    <a:pt x="1047" y="182"/>
                  </a:lnTo>
                  <a:lnTo>
                    <a:pt x="1042" y="187"/>
                  </a:lnTo>
                  <a:lnTo>
                    <a:pt x="1033" y="175"/>
                  </a:lnTo>
                  <a:lnTo>
                    <a:pt x="1033" y="173"/>
                  </a:lnTo>
                  <a:lnTo>
                    <a:pt x="1028" y="177"/>
                  </a:lnTo>
                  <a:lnTo>
                    <a:pt x="1026" y="175"/>
                  </a:lnTo>
                  <a:lnTo>
                    <a:pt x="1009" y="182"/>
                  </a:lnTo>
                  <a:lnTo>
                    <a:pt x="1004" y="182"/>
                  </a:lnTo>
                  <a:lnTo>
                    <a:pt x="1002" y="184"/>
                  </a:lnTo>
                  <a:lnTo>
                    <a:pt x="1004" y="187"/>
                  </a:lnTo>
                  <a:lnTo>
                    <a:pt x="1004" y="187"/>
                  </a:lnTo>
                  <a:lnTo>
                    <a:pt x="1007" y="187"/>
                  </a:lnTo>
                  <a:lnTo>
                    <a:pt x="1004" y="187"/>
                  </a:lnTo>
                  <a:lnTo>
                    <a:pt x="1002" y="192"/>
                  </a:lnTo>
                  <a:lnTo>
                    <a:pt x="1000" y="194"/>
                  </a:lnTo>
                  <a:lnTo>
                    <a:pt x="995" y="192"/>
                  </a:lnTo>
                  <a:lnTo>
                    <a:pt x="990" y="194"/>
                  </a:lnTo>
                  <a:lnTo>
                    <a:pt x="995" y="194"/>
                  </a:lnTo>
                  <a:lnTo>
                    <a:pt x="1000" y="199"/>
                  </a:lnTo>
                  <a:lnTo>
                    <a:pt x="995" y="206"/>
                  </a:lnTo>
                  <a:lnTo>
                    <a:pt x="997" y="206"/>
                  </a:lnTo>
                  <a:lnTo>
                    <a:pt x="1000" y="206"/>
                  </a:lnTo>
                  <a:lnTo>
                    <a:pt x="1004" y="206"/>
                  </a:lnTo>
                  <a:lnTo>
                    <a:pt x="1004" y="206"/>
                  </a:lnTo>
                  <a:lnTo>
                    <a:pt x="1004" y="208"/>
                  </a:lnTo>
                  <a:lnTo>
                    <a:pt x="1007" y="215"/>
                  </a:lnTo>
                  <a:lnTo>
                    <a:pt x="1009" y="215"/>
                  </a:lnTo>
                  <a:lnTo>
                    <a:pt x="1009" y="220"/>
                  </a:lnTo>
                  <a:lnTo>
                    <a:pt x="1009" y="218"/>
                  </a:lnTo>
                  <a:lnTo>
                    <a:pt x="1014" y="218"/>
                  </a:lnTo>
                  <a:lnTo>
                    <a:pt x="1014" y="220"/>
                  </a:lnTo>
                  <a:lnTo>
                    <a:pt x="1018" y="222"/>
                  </a:lnTo>
                  <a:lnTo>
                    <a:pt x="1016" y="225"/>
                  </a:lnTo>
                  <a:lnTo>
                    <a:pt x="1016" y="227"/>
                  </a:lnTo>
                  <a:lnTo>
                    <a:pt x="1011" y="229"/>
                  </a:lnTo>
                  <a:lnTo>
                    <a:pt x="1009" y="232"/>
                  </a:lnTo>
                  <a:lnTo>
                    <a:pt x="1011" y="234"/>
                  </a:lnTo>
                  <a:lnTo>
                    <a:pt x="1018" y="239"/>
                  </a:lnTo>
                  <a:lnTo>
                    <a:pt x="1021" y="239"/>
                  </a:lnTo>
                  <a:lnTo>
                    <a:pt x="1018" y="246"/>
                  </a:lnTo>
                  <a:lnTo>
                    <a:pt x="1026" y="253"/>
                  </a:lnTo>
                  <a:lnTo>
                    <a:pt x="1018" y="258"/>
                  </a:lnTo>
                  <a:lnTo>
                    <a:pt x="1016" y="260"/>
                  </a:lnTo>
                  <a:lnTo>
                    <a:pt x="1014" y="253"/>
                  </a:lnTo>
                  <a:lnTo>
                    <a:pt x="1009" y="267"/>
                  </a:lnTo>
                  <a:lnTo>
                    <a:pt x="1007" y="267"/>
                  </a:lnTo>
                  <a:lnTo>
                    <a:pt x="1007" y="272"/>
                  </a:lnTo>
                  <a:lnTo>
                    <a:pt x="1007" y="272"/>
                  </a:lnTo>
                  <a:lnTo>
                    <a:pt x="1004" y="279"/>
                  </a:lnTo>
                  <a:lnTo>
                    <a:pt x="1009" y="284"/>
                  </a:lnTo>
                  <a:lnTo>
                    <a:pt x="1004" y="281"/>
                  </a:lnTo>
                  <a:lnTo>
                    <a:pt x="1000" y="286"/>
                  </a:lnTo>
                  <a:lnTo>
                    <a:pt x="995" y="286"/>
                  </a:lnTo>
                  <a:lnTo>
                    <a:pt x="990" y="288"/>
                  </a:lnTo>
                  <a:lnTo>
                    <a:pt x="983" y="298"/>
                  </a:lnTo>
                  <a:lnTo>
                    <a:pt x="983" y="300"/>
                  </a:lnTo>
                  <a:lnTo>
                    <a:pt x="981" y="303"/>
                  </a:lnTo>
                  <a:lnTo>
                    <a:pt x="976" y="296"/>
                  </a:lnTo>
                  <a:lnTo>
                    <a:pt x="966" y="291"/>
                  </a:lnTo>
                  <a:lnTo>
                    <a:pt x="962" y="281"/>
                  </a:lnTo>
                  <a:lnTo>
                    <a:pt x="945" y="272"/>
                  </a:lnTo>
                  <a:lnTo>
                    <a:pt x="948" y="265"/>
                  </a:lnTo>
                  <a:lnTo>
                    <a:pt x="943" y="262"/>
                  </a:lnTo>
                  <a:lnTo>
                    <a:pt x="943" y="267"/>
                  </a:lnTo>
                  <a:lnTo>
                    <a:pt x="938" y="265"/>
                  </a:lnTo>
                  <a:lnTo>
                    <a:pt x="938" y="258"/>
                  </a:lnTo>
                  <a:lnTo>
                    <a:pt x="943" y="253"/>
                  </a:lnTo>
                  <a:lnTo>
                    <a:pt x="943" y="248"/>
                  </a:lnTo>
                  <a:lnTo>
                    <a:pt x="945" y="244"/>
                  </a:lnTo>
                  <a:lnTo>
                    <a:pt x="952" y="246"/>
                  </a:lnTo>
                  <a:lnTo>
                    <a:pt x="952" y="244"/>
                  </a:lnTo>
                  <a:lnTo>
                    <a:pt x="959" y="244"/>
                  </a:lnTo>
                  <a:lnTo>
                    <a:pt x="962" y="244"/>
                  </a:lnTo>
                  <a:lnTo>
                    <a:pt x="962" y="244"/>
                  </a:lnTo>
                  <a:lnTo>
                    <a:pt x="964" y="239"/>
                  </a:lnTo>
                  <a:lnTo>
                    <a:pt x="964" y="236"/>
                  </a:lnTo>
                  <a:lnTo>
                    <a:pt x="959" y="234"/>
                  </a:lnTo>
                  <a:lnTo>
                    <a:pt x="962" y="234"/>
                  </a:lnTo>
                  <a:lnTo>
                    <a:pt x="959" y="229"/>
                  </a:lnTo>
                  <a:lnTo>
                    <a:pt x="957" y="229"/>
                  </a:lnTo>
                  <a:lnTo>
                    <a:pt x="959" y="220"/>
                  </a:lnTo>
                  <a:lnTo>
                    <a:pt x="957" y="220"/>
                  </a:lnTo>
                  <a:lnTo>
                    <a:pt x="952" y="220"/>
                  </a:lnTo>
                  <a:lnTo>
                    <a:pt x="950" y="215"/>
                  </a:lnTo>
                  <a:lnTo>
                    <a:pt x="945" y="215"/>
                  </a:lnTo>
                  <a:lnTo>
                    <a:pt x="948" y="196"/>
                  </a:lnTo>
                  <a:lnTo>
                    <a:pt x="945" y="196"/>
                  </a:lnTo>
                  <a:lnTo>
                    <a:pt x="948" y="196"/>
                  </a:lnTo>
                  <a:lnTo>
                    <a:pt x="948" y="194"/>
                  </a:lnTo>
                  <a:lnTo>
                    <a:pt x="945" y="187"/>
                  </a:lnTo>
                  <a:lnTo>
                    <a:pt x="945" y="182"/>
                  </a:lnTo>
                  <a:lnTo>
                    <a:pt x="943" y="180"/>
                  </a:lnTo>
                  <a:lnTo>
                    <a:pt x="943" y="173"/>
                  </a:lnTo>
                  <a:lnTo>
                    <a:pt x="941" y="168"/>
                  </a:lnTo>
                  <a:lnTo>
                    <a:pt x="945" y="159"/>
                  </a:lnTo>
                  <a:lnTo>
                    <a:pt x="943" y="154"/>
                  </a:lnTo>
                  <a:lnTo>
                    <a:pt x="950" y="149"/>
                  </a:lnTo>
                  <a:lnTo>
                    <a:pt x="952" y="151"/>
                  </a:lnTo>
                  <a:lnTo>
                    <a:pt x="957" y="149"/>
                  </a:lnTo>
                  <a:lnTo>
                    <a:pt x="957" y="149"/>
                  </a:lnTo>
                  <a:lnTo>
                    <a:pt x="957" y="140"/>
                  </a:lnTo>
                  <a:lnTo>
                    <a:pt x="957" y="137"/>
                  </a:lnTo>
                  <a:lnTo>
                    <a:pt x="962" y="130"/>
                  </a:lnTo>
                  <a:lnTo>
                    <a:pt x="966" y="130"/>
                  </a:lnTo>
                  <a:lnTo>
                    <a:pt x="971" y="133"/>
                  </a:lnTo>
                  <a:lnTo>
                    <a:pt x="976" y="133"/>
                  </a:lnTo>
                  <a:lnTo>
                    <a:pt x="978" y="130"/>
                  </a:lnTo>
                  <a:lnTo>
                    <a:pt x="976" y="130"/>
                  </a:lnTo>
                  <a:lnTo>
                    <a:pt x="976" y="130"/>
                  </a:lnTo>
                  <a:lnTo>
                    <a:pt x="971" y="130"/>
                  </a:lnTo>
                  <a:lnTo>
                    <a:pt x="971" y="130"/>
                  </a:lnTo>
                  <a:lnTo>
                    <a:pt x="966" y="128"/>
                  </a:lnTo>
                  <a:lnTo>
                    <a:pt x="966" y="125"/>
                  </a:lnTo>
                  <a:lnTo>
                    <a:pt x="964" y="130"/>
                  </a:lnTo>
                  <a:lnTo>
                    <a:pt x="964" y="125"/>
                  </a:lnTo>
                  <a:lnTo>
                    <a:pt x="966" y="125"/>
                  </a:lnTo>
                  <a:lnTo>
                    <a:pt x="962" y="128"/>
                  </a:lnTo>
                  <a:lnTo>
                    <a:pt x="952" y="125"/>
                  </a:lnTo>
                  <a:lnTo>
                    <a:pt x="945" y="121"/>
                  </a:lnTo>
                  <a:lnTo>
                    <a:pt x="943" y="116"/>
                  </a:lnTo>
                  <a:lnTo>
                    <a:pt x="938" y="114"/>
                  </a:lnTo>
                  <a:lnTo>
                    <a:pt x="933" y="116"/>
                  </a:lnTo>
                  <a:lnTo>
                    <a:pt x="929" y="114"/>
                  </a:lnTo>
                  <a:lnTo>
                    <a:pt x="926" y="111"/>
                  </a:lnTo>
                  <a:lnTo>
                    <a:pt x="919" y="114"/>
                  </a:lnTo>
                  <a:lnTo>
                    <a:pt x="915" y="111"/>
                  </a:lnTo>
                  <a:lnTo>
                    <a:pt x="917" y="107"/>
                  </a:lnTo>
                  <a:lnTo>
                    <a:pt x="919" y="104"/>
                  </a:lnTo>
                  <a:lnTo>
                    <a:pt x="924" y="97"/>
                  </a:lnTo>
                  <a:lnTo>
                    <a:pt x="926" y="92"/>
                  </a:lnTo>
                  <a:lnTo>
                    <a:pt x="926" y="92"/>
                  </a:lnTo>
                  <a:lnTo>
                    <a:pt x="926" y="90"/>
                  </a:lnTo>
                  <a:lnTo>
                    <a:pt x="924" y="90"/>
                  </a:lnTo>
                  <a:lnTo>
                    <a:pt x="922" y="88"/>
                  </a:lnTo>
                  <a:lnTo>
                    <a:pt x="924" y="83"/>
                  </a:lnTo>
                  <a:lnTo>
                    <a:pt x="922" y="76"/>
                  </a:lnTo>
                  <a:lnTo>
                    <a:pt x="922" y="73"/>
                  </a:lnTo>
                  <a:lnTo>
                    <a:pt x="924" y="73"/>
                  </a:lnTo>
                  <a:lnTo>
                    <a:pt x="924" y="69"/>
                  </a:lnTo>
                  <a:lnTo>
                    <a:pt x="926" y="69"/>
                  </a:lnTo>
                  <a:lnTo>
                    <a:pt x="924" y="62"/>
                  </a:lnTo>
                  <a:lnTo>
                    <a:pt x="929" y="69"/>
                  </a:lnTo>
                  <a:lnTo>
                    <a:pt x="933" y="71"/>
                  </a:lnTo>
                  <a:lnTo>
                    <a:pt x="936" y="73"/>
                  </a:lnTo>
                  <a:lnTo>
                    <a:pt x="938" y="69"/>
                  </a:lnTo>
                  <a:lnTo>
                    <a:pt x="938" y="73"/>
                  </a:lnTo>
                  <a:lnTo>
                    <a:pt x="943" y="73"/>
                  </a:lnTo>
                  <a:lnTo>
                    <a:pt x="945" y="76"/>
                  </a:lnTo>
                  <a:lnTo>
                    <a:pt x="948" y="81"/>
                  </a:lnTo>
                  <a:lnTo>
                    <a:pt x="948" y="83"/>
                  </a:lnTo>
                  <a:lnTo>
                    <a:pt x="957" y="81"/>
                  </a:lnTo>
                  <a:lnTo>
                    <a:pt x="962" y="78"/>
                  </a:lnTo>
                  <a:lnTo>
                    <a:pt x="962" y="76"/>
                  </a:lnTo>
                  <a:lnTo>
                    <a:pt x="959" y="73"/>
                  </a:lnTo>
                  <a:lnTo>
                    <a:pt x="957" y="69"/>
                  </a:lnTo>
                  <a:lnTo>
                    <a:pt x="952" y="66"/>
                  </a:lnTo>
                  <a:lnTo>
                    <a:pt x="955" y="59"/>
                  </a:lnTo>
                  <a:lnTo>
                    <a:pt x="957" y="62"/>
                  </a:lnTo>
                  <a:lnTo>
                    <a:pt x="962" y="59"/>
                  </a:lnTo>
                  <a:lnTo>
                    <a:pt x="962" y="57"/>
                  </a:lnTo>
                  <a:lnTo>
                    <a:pt x="966" y="55"/>
                  </a:lnTo>
                  <a:lnTo>
                    <a:pt x="966" y="55"/>
                  </a:lnTo>
                  <a:lnTo>
                    <a:pt x="952" y="55"/>
                  </a:lnTo>
                  <a:lnTo>
                    <a:pt x="945" y="50"/>
                  </a:lnTo>
                  <a:lnTo>
                    <a:pt x="933" y="43"/>
                  </a:lnTo>
                  <a:lnTo>
                    <a:pt x="931" y="40"/>
                  </a:lnTo>
                  <a:lnTo>
                    <a:pt x="915" y="29"/>
                  </a:lnTo>
                  <a:lnTo>
                    <a:pt x="912" y="29"/>
                  </a:lnTo>
                  <a:lnTo>
                    <a:pt x="910" y="29"/>
                  </a:lnTo>
                  <a:lnTo>
                    <a:pt x="907" y="22"/>
                  </a:lnTo>
                  <a:lnTo>
                    <a:pt x="893" y="17"/>
                  </a:lnTo>
                  <a:lnTo>
                    <a:pt x="896" y="14"/>
                  </a:lnTo>
                  <a:lnTo>
                    <a:pt x="891" y="17"/>
                  </a:lnTo>
                  <a:lnTo>
                    <a:pt x="886" y="14"/>
                  </a:lnTo>
                  <a:lnTo>
                    <a:pt x="886" y="17"/>
                  </a:lnTo>
                  <a:lnTo>
                    <a:pt x="881" y="14"/>
                  </a:lnTo>
                  <a:lnTo>
                    <a:pt x="874" y="10"/>
                  </a:lnTo>
                  <a:lnTo>
                    <a:pt x="872" y="10"/>
                  </a:lnTo>
                  <a:lnTo>
                    <a:pt x="877" y="12"/>
                  </a:lnTo>
                  <a:lnTo>
                    <a:pt x="877" y="14"/>
                  </a:lnTo>
                  <a:lnTo>
                    <a:pt x="870" y="12"/>
                  </a:lnTo>
                  <a:lnTo>
                    <a:pt x="863" y="19"/>
                  </a:lnTo>
                  <a:lnTo>
                    <a:pt x="853" y="5"/>
                  </a:lnTo>
                  <a:lnTo>
                    <a:pt x="844" y="0"/>
                  </a:lnTo>
                  <a:lnTo>
                    <a:pt x="841" y="0"/>
                  </a:lnTo>
                  <a:lnTo>
                    <a:pt x="839" y="5"/>
                  </a:lnTo>
                  <a:lnTo>
                    <a:pt x="841" y="10"/>
                  </a:lnTo>
                  <a:lnTo>
                    <a:pt x="839" y="10"/>
                  </a:lnTo>
                  <a:lnTo>
                    <a:pt x="839" y="10"/>
                  </a:lnTo>
                  <a:lnTo>
                    <a:pt x="829" y="10"/>
                  </a:lnTo>
                  <a:lnTo>
                    <a:pt x="829" y="10"/>
                  </a:lnTo>
                  <a:lnTo>
                    <a:pt x="827" y="10"/>
                  </a:lnTo>
                  <a:lnTo>
                    <a:pt x="822" y="5"/>
                  </a:lnTo>
                  <a:lnTo>
                    <a:pt x="818" y="10"/>
                  </a:lnTo>
                  <a:lnTo>
                    <a:pt x="811" y="5"/>
                  </a:lnTo>
                  <a:lnTo>
                    <a:pt x="811" y="0"/>
                  </a:lnTo>
                  <a:lnTo>
                    <a:pt x="806" y="3"/>
                  </a:lnTo>
                  <a:lnTo>
                    <a:pt x="806" y="3"/>
                  </a:lnTo>
                  <a:lnTo>
                    <a:pt x="801" y="0"/>
                  </a:lnTo>
                  <a:lnTo>
                    <a:pt x="796" y="0"/>
                  </a:lnTo>
                  <a:lnTo>
                    <a:pt x="794" y="0"/>
                  </a:lnTo>
                  <a:lnTo>
                    <a:pt x="794" y="5"/>
                  </a:lnTo>
                  <a:lnTo>
                    <a:pt x="789" y="10"/>
                  </a:lnTo>
                  <a:lnTo>
                    <a:pt x="789" y="17"/>
                  </a:lnTo>
                  <a:lnTo>
                    <a:pt x="789" y="22"/>
                  </a:lnTo>
                  <a:lnTo>
                    <a:pt x="787" y="24"/>
                  </a:lnTo>
                  <a:lnTo>
                    <a:pt x="787" y="24"/>
                  </a:lnTo>
                  <a:lnTo>
                    <a:pt x="782" y="31"/>
                  </a:lnTo>
                  <a:lnTo>
                    <a:pt x="785" y="38"/>
                  </a:lnTo>
                  <a:lnTo>
                    <a:pt x="785" y="40"/>
                  </a:lnTo>
                  <a:lnTo>
                    <a:pt x="782" y="43"/>
                  </a:lnTo>
                  <a:lnTo>
                    <a:pt x="782" y="40"/>
                  </a:lnTo>
                  <a:lnTo>
                    <a:pt x="778" y="40"/>
                  </a:lnTo>
                  <a:lnTo>
                    <a:pt x="766" y="38"/>
                  </a:lnTo>
                  <a:lnTo>
                    <a:pt x="766" y="40"/>
                  </a:lnTo>
                  <a:lnTo>
                    <a:pt x="763" y="40"/>
                  </a:lnTo>
                  <a:lnTo>
                    <a:pt x="761" y="38"/>
                  </a:lnTo>
                  <a:lnTo>
                    <a:pt x="759" y="40"/>
                  </a:lnTo>
                  <a:lnTo>
                    <a:pt x="756" y="38"/>
                  </a:lnTo>
                  <a:lnTo>
                    <a:pt x="749" y="29"/>
                  </a:lnTo>
                  <a:lnTo>
                    <a:pt x="747" y="29"/>
                  </a:lnTo>
                  <a:lnTo>
                    <a:pt x="735" y="36"/>
                  </a:lnTo>
                  <a:lnTo>
                    <a:pt x="728" y="33"/>
                  </a:lnTo>
                  <a:lnTo>
                    <a:pt x="726" y="36"/>
                  </a:lnTo>
                  <a:lnTo>
                    <a:pt x="723" y="36"/>
                  </a:lnTo>
                  <a:lnTo>
                    <a:pt x="718" y="38"/>
                  </a:lnTo>
                  <a:lnTo>
                    <a:pt x="716" y="38"/>
                  </a:lnTo>
                  <a:lnTo>
                    <a:pt x="718" y="29"/>
                  </a:lnTo>
                  <a:lnTo>
                    <a:pt x="714" y="24"/>
                  </a:lnTo>
                  <a:lnTo>
                    <a:pt x="714" y="24"/>
                  </a:lnTo>
                  <a:lnTo>
                    <a:pt x="711" y="24"/>
                  </a:lnTo>
                  <a:lnTo>
                    <a:pt x="709" y="29"/>
                  </a:lnTo>
                  <a:lnTo>
                    <a:pt x="704" y="29"/>
                  </a:lnTo>
                  <a:lnTo>
                    <a:pt x="697" y="26"/>
                  </a:lnTo>
                  <a:lnTo>
                    <a:pt x="695" y="31"/>
                  </a:lnTo>
                  <a:lnTo>
                    <a:pt x="697" y="40"/>
                  </a:lnTo>
                  <a:lnTo>
                    <a:pt x="688" y="45"/>
                  </a:lnTo>
                  <a:lnTo>
                    <a:pt x="688" y="52"/>
                  </a:lnTo>
                  <a:lnTo>
                    <a:pt x="683" y="50"/>
                  </a:lnTo>
                  <a:lnTo>
                    <a:pt x="681" y="43"/>
                  </a:lnTo>
                  <a:lnTo>
                    <a:pt x="676" y="40"/>
                  </a:lnTo>
                  <a:lnTo>
                    <a:pt x="678" y="45"/>
                  </a:lnTo>
                  <a:lnTo>
                    <a:pt x="678" y="55"/>
                  </a:lnTo>
                  <a:lnTo>
                    <a:pt x="676" y="55"/>
                  </a:lnTo>
                  <a:lnTo>
                    <a:pt x="676" y="55"/>
                  </a:lnTo>
                  <a:lnTo>
                    <a:pt x="676" y="62"/>
                  </a:lnTo>
                  <a:lnTo>
                    <a:pt x="671" y="69"/>
                  </a:lnTo>
                  <a:lnTo>
                    <a:pt x="669" y="71"/>
                  </a:lnTo>
                  <a:lnTo>
                    <a:pt x="662" y="71"/>
                  </a:lnTo>
                  <a:lnTo>
                    <a:pt x="662" y="73"/>
                  </a:lnTo>
                  <a:lnTo>
                    <a:pt x="664" y="76"/>
                  </a:lnTo>
                  <a:lnTo>
                    <a:pt x="664" y="81"/>
                  </a:lnTo>
                  <a:lnTo>
                    <a:pt x="666" y="81"/>
                  </a:lnTo>
                  <a:lnTo>
                    <a:pt x="666" y="83"/>
                  </a:lnTo>
                  <a:lnTo>
                    <a:pt x="669" y="83"/>
                  </a:lnTo>
                  <a:lnTo>
                    <a:pt x="671" y="88"/>
                  </a:lnTo>
                  <a:lnTo>
                    <a:pt x="676" y="88"/>
                  </a:lnTo>
                  <a:lnTo>
                    <a:pt x="676" y="88"/>
                  </a:lnTo>
                  <a:lnTo>
                    <a:pt x="685" y="92"/>
                  </a:lnTo>
                  <a:lnTo>
                    <a:pt x="690" y="99"/>
                  </a:lnTo>
                  <a:lnTo>
                    <a:pt x="690" y="107"/>
                  </a:lnTo>
                  <a:lnTo>
                    <a:pt x="681" y="123"/>
                  </a:lnTo>
                  <a:lnTo>
                    <a:pt x="676" y="123"/>
                  </a:lnTo>
                  <a:lnTo>
                    <a:pt x="671" y="130"/>
                  </a:lnTo>
                  <a:lnTo>
                    <a:pt x="666" y="135"/>
                  </a:lnTo>
                  <a:lnTo>
                    <a:pt x="666" y="137"/>
                  </a:lnTo>
                  <a:lnTo>
                    <a:pt x="662" y="140"/>
                  </a:lnTo>
                  <a:lnTo>
                    <a:pt x="655" y="142"/>
                  </a:lnTo>
                  <a:lnTo>
                    <a:pt x="652" y="133"/>
                  </a:lnTo>
                  <a:lnTo>
                    <a:pt x="650" y="130"/>
                  </a:lnTo>
                  <a:lnTo>
                    <a:pt x="643" y="130"/>
                  </a:lnTo>
                  <a:lnTo>
                    <a:pt x="643" y="130"/>
                  </a:lnTo>
                  <a:lnTo>
                    <a:pt x="648" y="135"/>
                  </a:lnTo>
                  <a:lnTo>
                    <a:pt x="648" y="137"/>
                  </a:lnTo>
                  <a:lnTo>
                    <a:pt x="645" y="140"/>
                  </a:lnTo>
                  <a:lnTo>
                    <a:pt x="648" y="144"/>
                  </a:lnTo>
                  <a:lnTo>
                    <a:pt x="652" y="149"/>
                  </a:lnTo>
                  <a:lnTo>
                    <a:pt x="655" y="151"/>
                  </a:lnTo>
                  <a:lnTo>
                    <a:pt x="657" y="149"/>
                  </a:lnTo>
                  <a:lnTo>
                    <a:pt x="662" y="149"/>
                  </a:lnTo>
                  <a:lnTo>
                    <a:pt x="657" y="154"/>
                  </a:lnTo>
                  <a:lnTo>
                    <a:pt x="657" y="156"/>
                  </a:lnTo>
                  <a:lnTo>
                    <a:pt x="657" y="159"/>
                  </a:lnTo>
                  <a:lnTo>
                    <a:pt x="664" y="161"/>
                  </a:lnTo>
                  <a:lnTo>
                    <a:pt x="662" y="168"/>
                  </a:lnTo>
                  <a:lnTo>
                    <a:pt x="652" y="173"/>
                  </a:lnTo>
                  <a:lnTo>
                    <a:pt x="657" y="180"/>
                  </a:lnTo>
                  <a:lnTo>
                    <a:pt x="652" y="187"/>
                  </a:lnTo>
                  <a:lnTo>
                    <a:pt x="648" y="189"/>
                  </a:lnTo>
                  <a:lnTo>
                    <a:pt x="643" y="194"/>
                  </a:lnTo>
                  <a:lnTo>
                    <a:pt x="643" y="201"/>
                  </a:lnTo>
                  <a:lnTo>
                    <a:pt x="648" y="210"/>
                  </a:lnTo>
                  <a:lnTo>
                    <a:pt x="645" y="215"/>
                  </a:lnTo>
                  <a:lnTo>
                    <a:pt x="643" y="218"/>
                  </a:lnTo>
                  <a:lnTo>
                    <a:pt x="648" y="220"/>
                  </a:lnTo>
                  <a:lnTo>
                    <a:pt x="643" y="225"/>
                  </a:lnTo>
                  <a:lnTo>
                    <a:pt x="643" y="229"/>
                  </a:lnTo>
                  <a:lnTo>
                    <a:pt x="648" y="229"/>
                  </a:lnTo>
                  <a:lnTo>
                    <a:pt x="652" y="227"/>
                  </a:lnTo>
                  <a:lnTo>
                    <a:pt x="652" y="234"/>
                  </a:lnTo>
                  <a:lnTo>
                    <a:pt x="650" y="236"/>
                  </a:lnTo>
                  <a:lnTo>
                    <a:pt x="648" y="239"/>
                  </a:lnTo>
                  <a:lnTo>
                    <a:pt x="648" y="246"/>
                  </a:lnTo>
                  <a:lnTo>
                    <a:pt x="645" y="253"/>
                  </a:lnTo>
                  <a:lnTo>
                    <a:pt x="645" y="258"/>
                  </a:lnTo>
                  <a:lnTo>
                    <a:pt x="643" y="258"/>
                  </a:lnTo>
                  <a:lnTo>
                    <a:pt x="643" y="258"/>
                  </a:lnTo>
                  <a:lnTo>
                    <a:pt x="643" y="270"/>
                  </a:lnTo>
                  <a:lnTo>
                    <a:pt x="648" y="270"/>
                  </a:lnTo>
                  <a:lnTo>
                    <a:pt x="640" y="277"/>
                  </a:lnTo>
                  <a:lnTo>
                    <a:pt x="645" y="284"/>
                  </a:lnTo>
                  <a:lnTo>
                    <a:pt x="645" y="286"/>
                  </a:lnTo>
                  <a:lnTo>
                    <a:pt x="648" y="291"/>
                  </a:lnTo>
                  <a:lnTo>
                    <a:pt x="645" y="288"/>
                  </a:lnTo>
                  <a:lnTo>
                    <a:pt x="648" y="291"/>
                  </a:lnTo>
                  <a:lnTo>
                    <a:pt x="648" y="296"/>
                  </a:lnTo>
                  <a:lnTo>
                    <a:pt x="640" y="296"/>
                  </a:lnTo>
                  <a:lnTo>
                    <a:pt x="638" y="298"/>
                  </a:lnTo>
                  <a:lnTo>
                    <a:pt x="631" y="303"/>
                  </a:lnTo>
                  <a:lnTo>
                    <a:pt x="626" y="303"/>
                  </a:lnTo>
                  <a:lnTo>
                    <a:pt x="626" y="305"/>
                  </a:lnTo>
                  <a:lnTo>
                    <a:pt x="622" y="310"/>
                  </a:lnTo>
                  <a:lnTo>
                    <a:pt x="622" y="310"/>
                  </a:lnTo>
                  <a:lnTo>
                    <a:pt x="619" y="310"/>
                  </a:lnTo>
                  <a:lnTo>
                    <a:pt x="619" y="303"/>
                  </a:lnTo>
                  <a:lnTo>
                    <a:pt x="612" y="303"/>
                  </a:lnTo>
                  <a:lnTo>
                    <a:pt x="610" y="305"/>
                  </a:lnTo>
                  <a:lnTo>
                    <a:pt x="610" y="310"/>
                  </a:lnTo>
                  <a:lnTo>
                    <a:pt x="607" y="312"/>
                  </a:lnTo>
                  <a:lnTo>
                    <a:pt x="596" y="319"/>
                  </a:lnTo>
                  <a:lnTo>
                    <a:pt x="591" y="319"/>
                  </a:lnTo>
                  <a:lnTo>
                    <a:pt x="586" y="321"/>
                  </a:lnTo>
                  <a:lnTo>
                    <a:pt x="579" y="321"/>
                  </a:lnTo>
                  <a:lnTo>
                    <a:pt x="577" y="321"/>
                  </a:lnTo>
                  <a:lnTo>
                    <a:pt x="577" y="326"/>
                  </a:lnTo>
                  <a:lnTo>
                    <a:pt x="577" y="329"/>
                  </a:lnTo>
                  <a:lnTo>
                    <a:pt x="577" y="329"/>
                  </a:lnTo>
                  <a:lnTo>
                    <a:pt x="579" y="336"/>
                  </a:lnTo>
                  <a:lnTo>
                    <a:pt x="577" y="338"/>
                  </a:lnTo>
                  <a:lnTo>
                    <a:pt x="577" y="343"/>
                  </a:lnTo>
                  <a:lnTo>
                    <a:pt x="572" y="345"/>
                  </a:lnTo>
                  <a:lnTo>
                    <a:pt x="567" y="345"/>
                  </a:lnTo>
                  <a:lnTo>
                    <a:pt x="565" y="347"/>
                  </a:lnTo>
                  <a:lnTo>
                    <a:pt x="567" y="352"/>
                  </a:lnTo>
                  <a:lnTo>
                    <a:pt x="567" y="352"/>
                  </a:lnTo>
                  <a:lnTo>
                    <a:pt x="563" y="352"/>
                  </a:lnTo>
                  <a:lnTo>
                    <a:pt x="563" y="355"/>
                  </a:lnTo>
                  <a:lnTo>
                    <a:pt x="555" y="357"/>
                  </a:lnTo>
                  <a:lnTo>
                    <a:pt x="553" y="355"/>
                  </a:lnTo>
                  <a:lnTo>
                    <a:pt x="553" y="357"/>
                  </a:lnTo>
                  <a:lnTo>
                    <a:pt x="548" y="364"/>
                  </a:lnTo>
                  <a:lnTo>
                    <a:pt x="548" y="371"/>
                  </a:lnTo>
                  <a:lnTo>
                    <a:pt x="551" y="376"/>
                  </a:lnTo>
                  <a:lnTo>
                    <a:pt x="560" y="376"/>
                  </a:lnTo>
                  <a:lnTo>
                    <a:pt x="560" y="378"/>
                  </a:lnTo>
                  <a:lnTo>
                    <a:pt x="563" y="381"/>
                  </a:lnTo>
                  <a:lnTo>
                    <a:pt x="563" y="385"/>
                  </a:lnTo>
                  <a:lnTo>
                    <a:pt x="567" y="390"/>
                  </a:lnTo>
                  <a:lnTo>
                    <a:pt x="567" y="397"/>
                  </a:lnTo>
                  <a:lnTo>
                    <a:pt x="565" y="397"/>
                  </a:lnTo>
                  <a:lnTo>
                    <a:pt x="563" y="399"/>
                  </a:lnTo>
                  <a:lnTo>
                    <a:pt x="558" y="399"/>
                  </a:lnTo>
                  <a:lnTo>
                    <a:pt x="558" y="402"/>
                  </a:lnTo>
                  <a:lnTo>
                    <a:pt x="553" y="402"/>
                  </a:lnTo>
                  <a:lnTo>
                    <a:pt x="553" y="399"/>
                  </a:lnTo>
                  <a:lnTo>
                    <a:pt x="546" y="399"/>
                  </a:lnTo>
                  <a:lnTo>
                    <a:pt x="544" y="399"/>
                  </a:lnTo>
                  <a:lnTo>
                    <a:pt x="541" y="402"/>
                  </a:lnTo>
                  <a:lnTo>
                    <a:pt x="541" y="407"/>
                  </a:lnTo>
                  <a:lnTo>
                    <a:pt x="537" y="411"/>
                  </a:lnTo>
                  <a:lnTo>
                    <a:pt x="529" y="425"/>
                  </a:lnTo>
                  <a:lnTo>
                    <a:pt x="527" y="430"/>
                  </a:lnTo>
                  <a:lnTo>
                    <a:pt x="529" y="435"/>
                  </a:lnTo>
                  <a:lnTo>
                    <a:pt x="525" y="444"/>
                  </a:lnTo>
                  <a:lnTo>
                    <a:pt x="527" y="447"/>
                  </a:lnTo>
                  <a:lnTo>
                    <a:pt x="532" y="447"/>
                  </a:lnTo>
                  <a:lnTo>
                    <a:pt x="539" y="449"/>
                  </a:lnTo>
                  <a:lnTo>
                    <a:pt x="544" y="449"/>
                  </a:lnTo>
                  <a:lnTo>
                    <a:pt x="546" y="454"/>
                  </a:lnTo>
                  <a:lnTo>
                    <a:pt x="551" y="461"/>
                  </a:lnTo>
                  <a:lnTo>
                    <a:pt x="548" y="466"/>
                  </a:lnTo>
                  <a:lnTo>
                    <a:pt x="548" y="463"/>
                  </a:lnTo>
                  <a:lnTo>
                    <a:pt x="546" y="468"/>
                  </a:lnTo>
                  <a:lnTo>
                    <a:pt x="546" y="477"/>
                  </a:lnTo>
                  <a:lnTo>
                    <a:pt x="551" y="480"/>
                  </a:lnTo>
                  <a:lnTo>
                    <a:pt x="546" y="487"/>
                  </a:lnTo>
                  <a:lnTo>
                    <a:pt x="539" y="482"/>
                  </a:lnTo>
                  <a:lnTo>
                    <a:pt x="539" y="487"/>
                  </a:lnTo>
                  <a:lnTo>
                    <a:pt x="537" y="489"/>
                  </a:lnTo>
                  <a:lnTo>
                    <a:pt x="527" y="487"/>
                  </a:lnTo>
                  <a:lnTo>
                    <a:pt x="520" y="487"/>
                  </a:lnTo>
                  <a:lnTo>
                    <a:pt x="515" y="496"/>
                  </a:lnTo>
                  <a:lnTo>
                    <a:pt x="513" y="499"/>
                  </a:lnTo>
                  <a:lnTo>
                    <a:pt x="518" y="501"/>
                  </a:lnTo>
                  <a:lnTo>
                    <a:pt x="515" y="506"/>
                  </a:lnTo>
                  <a:lnTo>
                    <a:pt x="520" y="503"/>
                  </a:lnTo>
                  <a:lnTo>
                    <a:pt x="520" y="508"/>
                  </a:lnTo>
                  <a:lnTo>
                    <a:pt x="520" y="513"/>
                  </a:lnTo>
                  <a:lnTo>
                    <a:pt x="525" y="520"/>
                  </a:lnTo>
                  <a:lnTo>
                    <a:pt x="522" y="522"/>
                  </a:lnTo>
                  <a:lnTo>
                    <a:pt x="520" y="520"/>
                  </a:lnTo>
                  <a:lnTo>
                    <a:pt x="520" y="525"/>
                  </a:lnTo>
                  <a:lnTo>
                    <a:pt x="515" y="529"/>
                  </a:lnTo>
                  <a:lnTo>
                    <a:pt x="518" y="529"/>
                  </a:lnTo>
                  <a:lnTo>
                    <a:pt x="520" y="527"/>
                  </a:lnTo>
                  <a:lnTo>
                    <a:pt x="525" y="529"/>
                  </a:lnTo>
                  <a:lnTo>
                    <a:pt x="532" y="525"/>
                  </a:lnTo>
                  <a:lnTo>
                    <a:pt x="532" y="520"/>
                  </a:lnTo>
                  <a:lnTo>
                    <a:pt x="534" y="520"/>
                  </a:lnTo>
                  <a:lnTo>
                    <a:pt x="534" y="525"/>
                  </a:lnTo>
                  <a:lnTo>
                    <a:pt x="529" y="534"/>
                  </a:lnTo>
                  <a:lnTo>
                    <a:pt x="539" y="534"/>
                  </a:lnTo>
                  <a:lnTo>
                    <a:pt x="539" y="539"/>
                  </a:lnTo>
                  <a:lnTo>
                    <a:pt x="541" y="539"/>
                  </a:lnTo>
                  <a:lnTo>
                    <a:pt x="537" y="555"/>
                  </a:lnTo>
                  <a:lnTo>
                    <a:pt x="537" y="558"/>
                  </a:lnTo>
                  <a:lnTo>
                    <a:pt x="534" y="555"/>
                  </a:lnTo>
                  <a:lnTo>
                    <a:pt x="532" y="560"/>
                  </a:lnTo>
                  <a:lnTo>
                    <a:pt x="529" y="562"/>
                  </a:lnTo>
                  <a:lnTo>
                    <a:pt x="527" y="567"/>
                  </a:lnTo>
                  <a:lnTo>
                    <a:pt x="522" y="567"/>
                  </a:lnTo>
                  <a:lnTo>
                    <a:pt x="520" y="572"/>
                  </a:lnTo>
                  <a:lnTo>
                    <a:pt x="518" y="572"/>
                  </a:lnTo>
                  <a:lnTo>
                    <a:pt x="513" y="572"/>
                  </a:lnTo>
                  <a:lnTo>
                    <a:pt x="506" y="572"/>
                  </a:lnTo>
                  <a:lnTo>
                    <a:pt x="501" y="572"/>
                  </a:lnTo>
                  <a:lnTo>
                    <a:pt x="501" y="577"/>
                  </a:lnTo>
                  <a:lnTo>
                    <a:pt x="506" y="586"/>
                  </a:lnTo>
                  <a:lnTo>
                    <a:pt x="506" y="588"/>
                  </a:lnTo>
                  <a:lnTo>
                    <a:pt x="501" y="588"/>
                  </a:lnTo>
                  <a:lnTo>
                    <a:pt x="496" y="593"/>
                  </a:lnTo>
                  <a:lnTo>
                    <a:pt x="496" y="595"/>
                  </a:lnTo>
                  <a:lnTo>
                    <a:pt x="492" y="600"/>
                  </a:lnTo>
                  <a:lnTo>
                    <a:pt x="485" y="595"/>
                  </a:lnTo>
                  <a:lnTo>
                    <a:pt x="477" y="600"/>
                  </a:lnTo>
                  <a:lnTo>
                    <a:pt x="473" y="595"/>
                  </a:lnTo>
                  <a:lnTo>
                    <a:pt x="468" y="600"/>
                  </a:lnTo>
                  <a:lnTo>
                    <a:pt x="463" y="595"/>
                  </a:lnTo>
                  <a:lnTo>
                    <a:pt x="459" y="595"/>
                  </a:lnTo>
                  <a:lnTo>
                    <a:pt x="454" y="598"/>
                  </a:lnTo>
                  <a:lnTo>
                    <a:pt x="449" y="598"/>
                  </a:lnTo>
                  <a:lnTo>
                    <a:pt x="440" y="603"/>
                  </a:lnTo>
                  <a:lnTo>
                    <a:pt x="437" y="600"/>
                  </a:lnTo>
                  <a:lnTo>
                    <a:pt x="440" y="603"/>
                  </a:lnTo>
                  <a:lnTo>
                    <a:pt x="433" y="610"/>
                  </a:lnTo>
                  <a:lnTo>
                    <a:pt x="440" y="614"/>
                  </a:lnTo>
                  <a:lnTo>
                    <a:pt x="440" y="619"/>
                  </a:lnTo>
                  <a:lnTo>
                    <a:pt x="444" y="619"/>
                  </a:lnTo>
                  <a:lnTo>
                    <a:pt x="444" y="624"/>
                  </a:lnTo>
                  <a:lnTo>
                    <a:pt x="435" y="626"/>
                  </a:lnTo>
                  <a:lnTo>
                    <a:pt x="433" y="621"/>
                  </a:lnTo>
                  <a:lnTo>
                    <a:pt x="430" y="621"/>
                  </a:lnTo>
                  <a:lnTo>
                    <a:pt x="428" y="626"/>
                  </a:lnTo>
                  <a:lnTo>
                    <a:pt x="426" y="629"/>
                  </a:lnTo>
                  <a:lnTo>
                    <a:pt x="428" y="629"/>
                  </a:lnTo>
                  <a:lnTo>
                    <a:pt x="426" y="631"/>
                  </a:lnTo>
                  <a:lnTo>
                    <a:pt x="423" y="633"/>
                  </a:lnTo>
                  <a:lnTo>
                    <a:pt x="414" y="626"/>
                  </a:lnTo>
                  <a:lnTo>
                    <a:pt x="411" y="629"/>
                  </a:lnTo>
                  <a:lnTo>
                    <a:pt x="411" y="631"/>
                  </a:lnTo>
                  <a:lnTo>
                    <a:pt x="407" y="629"/>
                  </a:lnTo>
                  <a:lnTo>
                    <a:pt x="402" y="629"/>
                  </a:lnTo>
                  <a:lnTo>
                    <a:pt x="400" y="629"/>
                  </a:lnTo>
                  <a:lnTo>
                    <a:pt x="402" y="636"/>
                  </a:lnTo>
                  <a:lnTo>
                    <a:pt x="402" y="638"/>
                  </a:lnTo>
                  <a:lnTo>
                    <a:pt x="397" y="633"/>
                  </a:lnTo>
                  <a:lnTo>
                    <a:pt x="395" y="629"/>
                  </a:lnTo>
                  <a:lnTo>
                    <a:pt x="390" y="626"/>
                  </a:lnTo>
                  <a:lnTo>
                    <a:pt x="388" y="629"/>
                  </a:lnTo>
                  <a:lnTo>
                    <a:pt x="385" y="629"/>
                  </a:lnTo>
                  <a:lnTo>
                    <a:pt x="378" y="621"/>
                  </a:lnTo>
                  <a:lnTo>
                    <a:pt x="376" y="621"/>
                  </a:lnTo>
                  <a:lnTo>
                    <a:pt x="371" y="621"/>
                  </a:lnTo>
                  <a:lnTo>
                    <a:pt x="371" y="619"/>
                  </a:lnTo>
                  <a:lnTo>
                    <a:pt x="366" y="619"/>
                  </a:lnTo>
                  <a:lnTo>
                    <a:pt x="366" y="614"/>
                  </a:lnTo>
                  <a:lnTo>
                    <a:pt x="366" y="614"/>
                  </a:lnTo>
                  <a:lnTo>
                    <a:pt x="362" y="614"/>
                  </a:lnTo>
                  <a:lnTo>
                    <a:pt x="362" y="617"/>
                  </a:lnTo>
                  <a:lnTo>
                    <a:pt x="364" y="619"/>
                  </a:lnTo>
                  <a:lnTo>
                    <a:pt x="362" y="626"/>
                  </a:lnTo>
                  <a:lnTo>
                    <a:pt x="357" y="626"/>
                  </a:lnTo>
                  <a:lnTo>
                    <a:pt x="352" y="633"/>
                  </a:lnTo>
                  <a:lnTo>
                    <a:pt x="350" y="633"/>
                  </a:lnTo>
                  <a:lnTo>
                    <a:pt x="348" y="633"/>
                  </a:lnTo>
                  <a:lnTo>
                    <a:pt x="338" y="633"/>
                  </a:lnTo>
                  <a:lnTo>
                    <a:pt x="333" y="631"/>
                  </a:lnTo>
                  <a:lnTo>
                    <a:pt x="326" y="624"/>
                  </a:lnTo>
                  <a:lnTo>
                    <a:pt x="324" y="621"/>
                  </a:lnTo>
                  <a:lnTo>
                    <a:pt x="329" y="621"/>
                  </a:lnTo>
                  <a:lnTo>
                    <a:pt x="324" y="619"/>
                  </a:lnTo>
                  <a:lnTo>
                    <a:pt x="324" y="617"/>
                  </a:lnTo>
                  <a:lnTo>
                    <a:pt x="324" y="619"/>
                  </a:lnTo>
                  <a:lnTo>
                    <a:pt x="324" y="621"/>
                  </a:lnTo>
                  <a:lnTo>
                    <a:pt x="322" y="619"/>
                  </a:lnTo>
                  <a:lnTo>
                    <a:pt x="319" y="619"/>
                  </a:lnTo>
                  <a:lnTo>
                    <a:pt x="319" y="614"/>
                  </a:lnTo>
                  <a:lnTo>
                    <a:pt x="319" y="617"/>
                  </a:lnTo>
                  <a:lnTo>
                    <a:pt x="319" y="614"/>
                  </a:lnTo>
                  <a:lnTo>
                    <a:pt x="319" y="612"/>
                  </a:lnTo>
                  <a:lnTo>
                    <a:pt x="322" y="610"/>
                  </a:lnTo>
                  <a:lnTo>
                    <a:pt x="319" y="607"/>
                  </a:lnTo>
                  <a:lnTo>
                    <a:pt x="317" y="603"/>
                  </a:lnTo>
                  <a:lnTo>
                    <a:pt x="317" y="600"/>
                  </a:lnTo>
                  <a:lnTo>
                    <a:pt x="314" y="595"/>
                  </a:lnTo>
                  <a:lnTo>
                    <a:pt x="307" y="600"/>
                  </a:lnTo>
                  <a:lnTo>
                    <a:pt x="303" y="607"/>
                  </a:lnTo>
                  <a:lnTo>
                    <a:pt x="293" y="600"/>
                  </a:lnTo>
                  <a:lnTo>
                    <a:pt x="291" y="612"/>
                  </a:lnTo>
                  <a:lnTo>
                    <a:pt x="296" y="614"/>
                  </a:lnTo>
                  <a:lnTo>
                    <a:pt x="286" y="619"/>
                  </a:lnTo>
                  <a:lnTo>
                    <a:pt x="279" y="624"/>
                  </a:lnTo>
                  <a:lnTo>
                    <a:pt x="277" y="621"/>
                  </a:lnTo>
                  <a:lnTo>
                    <a:pt x="274" y="624"/>
                  </a:lnTo>
                  <a:lnTo>
                    <a:pt x="270" y="621"/>
                  </a:lnTo>
                  <a:lnTo>
                    <a:pt x="272" y="619"/>
                  </a:lnTo>
                  <a:lnTo>
                    <a:pt x="277" y="619"/>
                  </a:lnTo>
                  <a:lnTo>
                    <a:pt x="277" y="619"/>
                  </a:lnTo>
                  <a:lnTo>
                    <a:pt x="267" y="610"/>
                  </a:lnTo>
                  <a:lnTo>
                    <a:pt x="263" y="610"/>
                  </a:lnTo>
                  <a:lnTo>
                    <a:pt x="258" y="610"/>
                  </a:lnTo>
                  <a:lnTo>
                    <a:pt x="260" y="614"/>
                  </a:lnTo>
                  <a:lnTo>
                    <a:pt x="258" y="619"/>
                  </a:lnTo>
                  <a:lnTo>
                    <a:pt x="258" y="624"/>
                  </a:lnTo>
                  <a:lnTo>
                    <a:pt x="253" y="629"/>
                  </a:lnTo>
                  <a:lnTo>
                    <a:pt x="255" y="631"/>
                  </a:lnTo>
                  <a:lnTo>
                    <a:pt x="253" y="633"/>
                  </a:lnTo>
                  <a:lnTo>
                    <a:pt x="253" y="633"/>
                  </a:lnTo>
                  <a:lnTo>
                    <a:pt x="253" y="638"/>
                  </a:lnTo>
                  <a:lnTo>
                    <a:pt x="253" y="638"/>
                  </a:lnTo>
                  <a:lnTo>
                    <a:pt x="248" y="638"/>
                  </a:lnTo>
                  <a:lnTo>
                    <a:pt x="246" y="640"/>
                  </a:lnTo>
                  <a:lnTo>
                    <a:pt x="248" y="643"/>
                  </a:lnTo>
                  <a:lnTo>
                    <a:pt x="244" y="645"/>
                  </a:lnTo>
                  <a:lnTo>
                    <a:pt x="244" y="638"/>
                  </a:lnTo>
                  <a:lnTo>
                    <a:pt x="239" y="638"/>
                  </a:lnTo>
                  <a:lnTo>
                    <a:pt x="232" y="633"/>
                  </a:lnTo>
                  <a:lnTo>
                    <a:pt x="229" y="638"/>
                  </a:lnTo>
                  <a:lnTo>
                    <a:pt x="222" y="633"/>
                  </a:lnTo>
                  <a:lnTo>
                    <a:pt x="215" y="640"/>
                  </a:lnTo>
                  <a:lnTo>
                    <a:pt x="211" y="636"/>
                  </a:lnTo>
                  <a:lnTo>
                    <a:pt x="206" y="640"/>
                  </a:lnTo>
                  <a:lnTo>
                    <a:pt x="199" y="645"/>
                  </a:lnTo>
                  <a:lnTo>
                    <a:pt x="196" y="645"/>
                  </a:lnTo>
                  <a:lnTo>
                    <a:pt x="192" y="650"/>
                  </a:lnTo>
                  <a:lnTo>
                    <a:pt x="199" y="652"/>
                  </a:lnTo>
                  <a:lnTo>
                    <a:pt x="199" y="652"/>
                  </a:lnTo>
                  <a:lnTo>
                    <a:pt x="196" y="652"/>
                  </a:lnTo>
                  <a:lnTo>
                    <a:pt x="196" y="657"/>
                  </a:lnTo>
                  <a:lnTo>
                    <a:pt x="192" y="657"/>
                  </a:lnTo>
                  <a:lnTo>
                    <a:pt x="192" y="657"/>
                  </a:lnTo>
                  <a:lnTo>
                    <a:pt x="187" y="664"/>
                  </a:lnTo>
                  <a:lnTo>
                    <a:pt x="180" y="666"/>
                  </a:lnTo>
                  <a:lnTo>
                    <a:pt x="168" y="666"/>
                  </a:lnTo>
                  <a:lnTo>
                    <a:pt x="163" y="664"/>
                  </a:lnTo>
                  <a:lnTo>
                    <a:pt x="163" y="666"/>
                  </a:lnTo>
                  <a:lnTo>
                    <a:pt x="163" y="676"/>
                  </a:lnTo>
                  <a:lnTo>
                    <a:pt x="163" y="676"/>
                  </a:lnTo>
                  <a:lnTo>
                    <a:pt x="159" y="680"/>
                  </a:lnTo>
                  <a:lnTo>
                    <a:pt x="154" y="676"/>
                  </a:lnTo>
                  <a:lnTo>
                    <a:pt x="149" y="683"/>
                  </a:lnTo>
                  <a:lnTo>
                    <a:pt x="147" y="680"/>
                  </a:lnTo>
                  <a:lnTo>
                    <a:pt x="149" y="683"/>
                  </a:lnTo>
                  <a:lnTo>
                    <a:pt x="149" y="685"/>
                  </a:lnTo>
                  <a:lnTo>
                    <a:pt x="149" y="685"/>
                  </a:lnTo>
                  <a:lnTo>
                    <a:pt x="147" y="690"/>
                  </a:lnTo>
                  <a:lnTo>
                    <a:pt x="147" y="695"/>
                  </a:lnTo>
                  <a:lnTo>
                    <a:pt x="144" y="695"/>
                  </a:lnTo>
                  <a:lnTo>
                    <a:pt x="140" y="699"/>
                  </a:lnTo>
                  <a:lnTo>
                    <a:pt x="140" y="695"/>
                  </a:lnTo>
                  <a:lnTo>
                    <a:pt x="135" y="690"/>
                  </a:lnTo>
                  <a:lnTo>
                    <a:pt x="133" y="683"/>
                  </a:lnTo>
                  <a:lnTo>
                    <a:pt x="126" y="676"/>
                  </a:lnTo>
                  <a:lnTo>
                    <a:pt x="126" y="673"/>
                  </a:lnTo>
                  <a:lnTo>
                    <a:pt x="116" y="673"/>
                  </a:lnTo>
                  <a:lnTo>
                    <a:pt x="111" y="678"/>
                  </a:lnTo>
                  <a:lnTo>
                    <a:pt x="107" y="680"/>
                  </a:lnTo>
                  <a:lnTo>
                    <a:pt x="107" y="676"/>
                  </a:lnTo>
                  <a:lnTo>
                    <a:pt x="102" y="676"/>
                  </a:lnTo>
                  <a:lnTo>
                    <a:pt x="102" y="673"/>
                  </a:lnTo>
                  <a:lnTo>
                    <a:pt x="97" y="673"/>
                  </a:lnTo>
                  <a:lnTo>
                    <a:pt x="92" y="676"/>
                  </a:lnTo>
                  <a:lnTo>
                    <a:pt x="97" y="685"/>
                  </a:lnTo>
                  <a:lnTo>
                    <a:pt x="95" y="685"/>
                  </a:lnTo>
                  <a:lnTo>
                    <a:pt x="90" y="688"/>
                  </a:lnTo>
                  <a:lnTo>
                    <a:pt x="90" y="692"/>
                  </a:lnTo>
                  <a:lnTo>
                    <a:pt x="83" y="692"/>
                  </a:lnTo>
                  <a:lnTo>
                    <a:pt x="85" y="695"/>
                  </a:lnTo>
                  <a:lnTo>
                    <a:pt x="83" y="699"/>
                  </a:lnTo>
                  <a:lnTo>
                    <a:pt x="81" y="704"/>
                  </a:lnTo>
                  <a:lnTo>
                    <a:pt x="78" y="702"/>
                  </a:lnTo>
                  <a:lnTo>
                    <a:pt x="76" y="695"/>
                  </a:lnTo>
                  <a:lnTo>
                    <a:pt x="74" y="697"/>
                  </a:lnTo>
                  <a:lnTo>
                    <a:pt x="69" y="697"/>
                  </a:lnTo>
                  <a:lnTo>
                    <a:pt x="64" y="695"/>
                  </a:lnTo>
                  <a:lnTo>
                    <a:pt x="64" y="690"/>
                  </a:lnTo>
                  <a:lnTo>
                    <a:pt x="66" y="685"/>
                  </a:lnTo>
                  <a:lnTo>
                    <a:pt x="64" y="683"/>
                  </a:lnTo>
                  <a:lnTo>
                    <a:pt x="62" y="678"/>
                  </a:lnTo>
                  <a:lnTo>
                    <a:pt x="59" y="676"/>
                  </a:lnTo>
                  <a:lnTo>
                    <a:pt x="52" y="676"/>
                  </a:lnTo>
                  <a:lnTo>
                    <a:pt x="55" y="685"/>
                  </a:lnTo>
                  <a:lnTo>
                    <a:pt x="43" y="676"/>
                  </a:lnTo>
                  <a:lnTo>
                    <a:pt x="36" y="676"/>
                  </a:lnTo>
                  <a:lnTo>
                    <a:pt x="40" y="678"/>
                  </a:lnTo>
                  <a:lnTo>
                    <a:pt x="43" y="678"/>
                  </a:lnTo>
                  <a:lnTo>
                    <a:pt x="43" y="680"/>
                  </a:lnTo>
                  <a:lnTo>
                    <a:pt x="45" y="680"/>
                  </a:lnTo>
                  <a:lnTo>
                    <a:pt x="40" y="685"/>
                  </a:lnTo>
                  <a:lnTo>
                    <a:pt x="36" y="690"/>
                  </a:lnTo>
                  <a:lnTo>
                    <a:pt x="36" y="690"/>
                  </a:lnTo>
                  <a:lnTo>
                    <a:pt x="33" y="692"/>
                  </a:lnTo>
                  <a:lnTo>
                    <a:pt x="31" y="692"/>
                  </a:lnTo>
                  <a:lnTo>
                    <a:pt x="26" y="690"/>
                  </a:lnTo>
                  <a:lnTo>
                    <a:pt x="26" y="685"/>
                  </a:lnTo>
                  <a:lnTo>
                    <a:pt x="22" y="685"/>
                  </a:lnTo>
                  <a:lnTo>
                    <a:pt x="19" y="690"/>
                  </a:lnTo>
                  <a:lnTo>
                    <a:pt x="22" y="695"/>
                  </a:lnTo>
                  <a:lnTo>
                    <a:pt x="22" y="692"/>
                  </a:lnTo>
                  <a:lnTo>
                    <a:pt x="22" y="695"/>
                  </a:lnTo>
                  <a:lnTo>
                    <a:pt x="26" y="695"/>
                  </a:lnTo>
                  <a:lnTo>
                    <a:pt x="26" y="697"/>
                  </a:lnTo>
                  <a:lnTo>
                    <a:pt x="26" y="702"/>
                  </a:lnTo>
                  <a:lnTo>
                    <a:pt x="22" y="699"/>
                  </a:lnTo>
                  <a:lnTo>
                    <a:pt x="19" y="704"/>
                  </a:lnTo>
                  <a:lnTo>
                    <a:pt x="17" y="704"/>
                  </a:lnTo>
                  <a:lnTo>
                    <a:pt x="19" y="704"/>
                  </a:lnTo>
                  <a:lnTo>
                    <a:pt x="26" y="706"/>
                  </a:lnTo>
                  <a:lnTo>
                    <a:pt x="22" y="709"/>
                  </a:lnTo>
                  <a:lnTo>
                    <a:pt x="17" y="711"/>
                  </a:lnTo>
                  <a:lnTo>
                    <a:pt x="12" y="709"/>
                  </a:lnTo>
                  <a:lnTo>
                    <a:pt x="12" y="709"/>
                  </a:lnTo>
                  <a:lnTo>
                    <a:pt x="12" y="716"/>
                  </a:lnTo>
                  <a:lnTo>
                    <a:pt x="10" y="716"/>
                  </a:lnTo>
                  <a:lnTo>
                    <a:pt x="0" y="725"/>
                  </a:lnTo>
                  <a:lnTo>
                    <a:pt x="14" y="732"/>
                  </a:lnTo>
                  <a:lnTo>
                    <a:pt x="26" y="742"/>
                  </a:lnTo>
                  <a:lnTo>
                    <a:pt x="43" y="744"/>
                  </a:lnTo>
                  <a:lnTo>
                    <a:pt x="50" y="747"/>
                  </a:lnTo>
                  <a:lnTo>
                    <a:pt x="52" y="744"/>
                  </a:lnTo>
                  <a:lnTo>
                    <a:pt x="57" y="749"/>
                  </a:lnTo>
                  <a:lnTo>
                    <a:pt x="64" y="761"/>
                  </a:lnTo>
                  <a:lnTo>
                    <a:pt x="69" y="761"/>
                  </a:lnTo>
                  <a:lnTo>
                    <a:pt x="66" y="758"/>
                  </a:lnTo>
                  <a:lnTo>
                    <a:pt x="78" y="766"/>
                  </a:lnTo>
                  <a:lnTo>
                    <a:pt x="88" y="777"/>
                  </a:lnTo>
                  <a:lnTo>
                    <a:pt x="90" y="784"/>
                  </a:lnTo>
                  <a:lnTo>
                    <a:pt x="97" y="791"/>
                  </a:lnTo>
                  <a:lnTo>
                    <a:pt x="100" y="799"/>
                  </a:lnTo>
                  <a:lnTo>
                    <a:pt x="102" y="801"/>
                  </a:lnTo>
                  <a:lnTo>
                    <a:pt x="107" y="796"/>
                  </a:lnTo>
                  <a:lnTo>
                    <a:pt x="116" y="796"/>
                  </a:lnTo>
                  <a:lnTo>
                    <a:pt x="118" y="796"/>
                  </a:lnTo>
                  <a:lnTo>
                    <a:pt x="118" y="799"/>
                  </a:lnTo>
                  <a:lnTo>
                    <a:pt x="135" y="806"/>
                  </a:lnTo>
                  <a:lnTo>
                    <a:pt x="144" y="810"/>
                  </a:lnTo>
                  <a:lnTo>
                    <a:pt x="159" y="799"/>
                  </a:lnTo>
                  <a:lnTo>
                    <a:pt x="163" y="791"/>
                  </a:lnTo>
                  <a:lnTo>
                    <a:pt x="166" y="787"/>
                  </a:lnTo>
                  <a:lnTo>
                    <a:pt x="175" y="787"/>
                  </a:lnTo>
                  <a:lnTo>
                    <a:pt x="185" y="791"/>
                  </a:lnTo>
                  <a:lnTo>
                    <a:pt x="196" y="791"/>
                  </a:lnTo>
                  <a:lnTo>
                    <a:pt x="199" y="794"/>
                  </a:lnTo>
                  <a:lnTo>
                    <a:pt x="201" y="794"/>
                  </a:lnTo>
                  <a:lnTo>
                    <a:pt x="208" y="787"/>
                  </a:lnTo>
                  <a:lnTo>
                    <a:pt x="211" y="791"/>
                  </a:lnTo>
                  <a:lnTo>
                    <a:pt x="215" y="801"/>
                  </a:lnTo>
                  <a:lnTo>
                    <a:pt x="213" y="803"/>
                  </a:lnTo>
                  <a:lnTo>
                    <a:pt x="208" y="806"/>
                  </a:lnTo>
                  <a:lnTo>
                    <a:pt x="208" y="810"/>
                  </a:lnTo>
                  <a:lnTo>
                    <a:pt x="218" y="813"/>
                  </a:lnTo>
                  <a:lnTo>
                    <a:pt x="222" y="820"/>
                  </a:lnTo>
                  <a:lnTo>
                    <a:pt x="229" y="817"/>
                  </a:lnTo>
                  <a:lnTo>
                    <a:pt x="229" y="813"/>
                  </a:lnTo>
                  <a:lnTo>
                    <a:pt x="229" y="810"/>
                  </a:lnTo>
                  <a:lnTo>
                    <a:pt x="232" y="810"/>
                  </a:lnTo>
                  <a:lnTo>
                    <a:pt x="234" y="815"/>
                  </a:lnTo>
                  <a:lnTo>
                    <a:pt x="234" y="815"/>
                  </a:lnTo>
                  <a:lnTo>
                    <a:pt x="232" y="827"/>
                  </a:lnTo>
                  <a:lnTo>
                    <a:pt x="234" y="832"/>
                  </a:lnTo>
                  <a:lnTo>
                    <a:pt x="239" y="832"/>
                  </a:lnTo>
                  <a:lnTo>
                    <a:pt x="244" y="825"/>
                  </a:lnTo>
                  <a:lnTo>
                    <a:pt x="248" y="834"/>
                  </a:lnTo>
                  <a:lnTo>
                    <a:pt x="248" y="839"/>
                  </a:lnTo>
                  <a:lnTo>
                    <a:pt x="246" y="839"/>
                  </a:lnTo>
                  <a:lnTo>
                    <a:pt x="244" y="836"/>
                  </a:lnTo>
                  <a:lnTo>
                    <a:pt x="241" y="829"/>
                  </a:lnTo>
                  <a:lnTo>
                    <a:pt x="241" y="832"/>
                  </a:lnTo>
                  <a:lnTo>
                    <a:pt x="239" y="836"/>
                  </a:lnTo>
                  <a:lnTo>
                    <a:pt x="241" y="841"/>
                  </a:lnTo>
                  <a:lnTo>
                    <a:pt x="251" y="841"/>
                  </a:lnTo>
                  <a:lnTo>
                    <a:pt x="258" y="839"/>
                  </a:lnTo>
                  <a:lnTo>
                    <a:pt x="260" y="843"/>
                  </a:lnTo>
                  <a:lnTo>
                    <a:pt x="265" y="843"/>
                  </a:lnTo>
                  <a:lnTo>
                    <a:pt x="260" y="855"/>
                  </a:lnTo>
                  <a:lnTo>
                    <a:pt x="263" y="858"/>
                  </a:lnTo>
                  <a:lnTo>
                    <a:pt x="267" y="862"/>
                  </a:lnTo>
                  <a:lnTo>
                    <a:pt x="270" y="862"/>
                  </a:lnTo>
                  <a:lnTo>
                    <a:pt x="272" y="862"/>
                  </a:lnTo>
                  <a:lnTo>
                    <a:pt x="272" y="853"/>
                  </a:lnTo>
                  <a:lnTo>
                    <a:pt x="277" y="853"/>
                  </a:lnTo>
                  <a:lnTo>
                    <a:pt x="277" y="855"/>
                  </a:lnTo>
                  <a:lnTo>
                    <a:pt x="277" y="860"/>
                  </a:lnTo>
                  <a:lnTo>
                    <a:pt x="284" y="860"/>
                  </a:lnTo>
                  <a:lnTo>
                    <a:pt x="286" y="862"/>
                  </a:lnTo>
                  <a:lnTo>
                    <a:pt x="277" y="869"/>
                  </a:lnTo>
                  <a:lnTo>
                    <a:pt x="277" y="881"/>
                  </a:lnTo>
                  <a:lnTo>
                    <a:pt x="284" y="888"/>
                  </a:lnTo>
                  <a:lnTo>
                    <a:pt x="286" y="888"/>
                  </a:lnTo>
                  <a:lnTo>
                    <a:pt x="300" y="905"/>
                  </a:lnTo>
                  <a:lnTo>
                    <a:pt x="305" y="912"/>
                  </a:lnTo>
                  <a:lnTo>
                    <a:pt x="340" y="938"/>
                  </a:lnTo>
                  <a:lnTo>
                    <a:pt x="352" y="947"/>
                  </a:lnTo>
                  <a:lnTo>
                    <a:pt x="362" y="952"/>
                  </a:lnTo>
                  <a:lnTo>
                    <a:pt x="371" y="959"/>
                  </a:lnTo>
                  <a:lnTo>
                    <a:pt x="381" y="962"/>
                  </a:lnTo>
                  <a:lnTo>
                    <a:pt x="383" y="962"/>
                  </a:lnTo>
                  <a:lnTo>
                    <a:pt x="383" y="957"/>
                  </a:lnTo>
                  <a:lnTo>
                    <a:pt x="388" y="959"/>
                  </a:lnTo>
                  <a:lnTo>
                    <a:pt x="388" y="962"/>
                  </a:lnTo>
                  <a:lnTo>
                    <a:pt x="402" y="966"/>
                  </a:lnTo>
                  <a:lnTo>
                    <a:pt x="402" y="962"/>
                  </a:lnTo>
                  <a:lnTo>
                    <a:pt x="407" y="964"/>
                  </a:lnTo>
                  <a:lnTo>
                    <a:pt x="409" y="966"/>
                  </a:lnTo>
                  <a:lnTo>
                    <a:pt x="411" y="964"/>
                  </a:lnTo>
                  <a:lnTo>
                    <a:pt x="411" y="962"/>
                  </a:lnTo>
                  <a:lnTo>
                    <a:pt x="440" y="971"/>
                  </a:lnTo>
                  <a:lnTo>
                    <a:pt x="477" y="978"/>
                  </a:lnTo>
                  <a:lnTo>
                    <a:pt x="487" y="983"/>
                  </a:lnTo>
                  <a:lnTo>
                    <a:pt x="487" y="983"/>
                  </a:lnTo>
                  <a:lnTo>
                    <a:pt x="492" y="980"/>
                  </a:lnTo>
                  <a:lnTo>
                    <a:pt x="499" y="980"/>
                  </a:lnTo>
                  <a:lnTo>
                    <a:pt x="511" y="985"/>
                  </a:lnTo>
                  <a:lnTo>
                    <a:pt x="515" y="983"/>
                  </a:lnTo>
                  <a:lnTo>
                    <a:pt x="522" y="990"/>
                  </a:lnTo>
                  <a:lnTo>
                    <a:pt x="534" y="995"/>
                  </a:lnTo>
                  <a:lnTo>
                    <a:pt x="541" y="990"/>
                  </a:lnTo>
                  <a:lnTo>
                    <a:pt x="544" y="985"/>
                  </a:lnTo>
                  <a:lnTo>
                    <a:pt x="544" y="983"/>
                  </a:lnTo>
                  <a:lnTo>
                    <a:pt x="544" y="980"/>
                  </a:lnTo>
                  <a:lnTo>
                    <a:pt x="546" y="985"/>
                  </a:lnTo>
                  <a:lnTo>
                    <a:pt x="551" y="985"/>
                  </a:lnTo>
                  <a:lnTo>
                    <a:pt x="553" y="988"/>
                  </a:lnTo>
                  <a:lnTo>
                    <a:pt x="553" y="990"/>
                  </a:lnTo>
                  <a:lnTo>
                    <a:pt x="551" y="995"/>
                  </a:lnTo>
                  <a:lnTo>
                    <a:pt x="553" y="999"/>
                  </a:lnTo>
                  <a:lnTo>
                    <a:pt x="555" y="997"/>
                  </a:lnTo>
                  <a:lnTo>
                    <a:pt x="555" y="999"/>
                  </a:lnTo>
                  <a:lnTo>
                    <a:pt x="567" y="999"/>
                  </a:lnTo>
                  <a:lnTo>
                    <a:pt x="567" y="1002"/>
                  </a:lnTo>
                  <a:lnTo>
                    <a:pt x="570" y="1002"/>
                  </a:lnTo>
                  <a:lnTo>
                    <a:pt x="572" y="999"/>
                  </a:lnTo>
                  <a:lnTo>
                    <a:pt x="574" y="995"/>
                  </a:lnTo>
                  <a:lnTo>
                    <a:pt x="577" y="995"/>
                  </a:lnTo>
                  <a:lnTo>
                    <a:pt x="577" y="990"/>
                  </a:lnTo>
                  <a:lnTo>
                    <a:pt x="579" y="990"/>
                  </a:lnTo>
                  <a:lnTo>
                    <a:pt x="581" y="995"/>
                  </a:lnTo>
                  <a:lnTo>
                    <a:pt x="586" y="990"/>
                  </a:lnTo>
                  <a:lnTo>
                    <a:pt x="589" y="990"/>
                  </a:lnTo>
                  <a:lnTo>
                    <a:pt x="591" y="990"/>
                  </a:lnTo>
                  <a:lnTo>
                    <a:pt x="596" y="980"/>
                  </a:lnTo>
                  <a:lnTo>
                    <a:pt x="596" y="980"/>
                  </a:lnTo>
                  <a:lnTo>
                    <a:pt x="598" y="976"/>
                  </a:lnTo>
                  <a:lnTo>
                    <a:pt x="605" y="969"/>
                  </a:lnTo>
                  <a:lnTo>
                    <a:pt x="610" y="966"/>
                  </a:lnTo>
                  <a:lnTo>
                    <a:pt x="615" y="964"/>
                  </a:lnTo>
                  <a:lnTo>
                    <a:pt x="617" y="957"/>
                  </a:lnTo>
                  <a:lnTo>
                    <a:pt x="615" y="954"/>
                  </a:lnTo>
                  <a:lnTo>
                    <a:pt x="615" y="952"/>
                  </a:lnTo>
                  <a:lnTo>
                    <a:pt x="619" y="945"/>
                  </a:lnTo>
                  <a:lnTo>
                    <a:pt x="624" y="938"/>
                  </a:lnTo>
                  <a:lnTo>
                    <a:pt x="624" y="931"/>
                  </a:lnTo>
                  <a:lnTo>
                    <a:pt x="629" y="928"/>
                  </a:lnTo>
                  <a:lnTo>
                    <a:pt x="638" y="921"/>
                  </a:lnTo>
                  <a:lnTo>
                    <a:pt x="638" y="919"/>
                  </a:lnTo>
                  <a:lnTo>
                    <a:pt x="633" y="919"/>
                  </a:lnTo>
                  <a:lnTo>
                    <a:pt x="638" y="919"/>
                  </a:lnTo>
                  <a:lnTo>
                    <a:pt x="648" y="928"/>
                  </a:lnTo>
                  <a:lnTo>
                    <a:pt x="662" y="931"/>
                  </a:lnTo>
                  <a:lnTo>
                    <a:pt x="674" y="928"/>
                  </a:lnTo>
                  <a:lnTo>
                    <a:pt x="676" y="933"/>
                  </a:lnTo>
                  <a:lnTo>
                    <a:pt x="681" y="933"/>
                  </a:lnTo>
                  <a:lnTo>
                    <a:pt x="685" y="924"/>
                  </a:lnTo>
                  <a:lnTo>
                    <a:pt x="690" y="919"/>
                  </a:lnTo>
                  <a:lnTo>
                    <a:pt x="700" y="931"/>
                  </a:lnTo>
                  <a:lnTo>
                    <a:pt x="702" y="933"/>
                  </a:lnTo>
                  <a:lnTo>
                    <a:pt x="709" y="943"/>
                  </a:lnTo>
                  <a:lnTo>
                    <a:pt x="718" y="947"/>
                  </a:lnTo>
                  <a:lnTo>
                    <a:pt x="728" y="952"/>
                  </a:lnTo>
                  <a:lnTo>
                    <a:pt x="726" y="959"/>
                  </a:lnTo>
                  <a:lnTo>
                    <a:pt x="737" y="962"/>
                  </a:lnTo>
                  <a:lnTo>
                    <a:pt x="742" y="962"/>
                  </a:lnTo>
                  <a:lnTo>
                    <a:pt x="752" y="964"/>
                  </a:lnTo>
                  <a:lnTo>
                    <a:pt x="752" y="964"/>
                  </a:lnTo>
                  <a:lnTo>
                    <a:pt x="754" y="959"/>
                  </a:lnTo>
                  <a:lnTo>
                    <a:pt x="763" y="957"/>
                  </a:lnTo>
                  <a:lnTo>
                    <a:pt x="763" y="959"/>
                  </a:lnTo>
                  <a:lnTo>
                    <a:pt x="768" y="962"/>
                  </a:lnTo>
                  <a:lnTo>
                    <a:pt x="775" y="966"/>
                  </a:lnTo>
                  <a:lnTo>
                    <a:pt x="778" y="971"/>
                  </a:lnTo>
                  <a:lnTo>
                    <a:pt x="782" y="980"/>
                  </a:lnTo>
                  <a:lnTo>
                    <a:pt x="785" y="995"/>
                  </a:lnTo>
                  <a:lnTo>
                    <a:pt x="785" y="1002"/>
                  </a:lnTo>
                  <a:lnTo>
                    <a:pt x="778" y="1009"/>
                  </a:lnTo>
                  <a:lnTo>
                    <a:pt x="778" y="1014"/>
                  </a:lnTo>
                  <a:lnTo>
                    <a:pt x="782" y="1021"/>
                  </a:lnTo>
                  <a:lnTo>
                    <a:pt x="782" y="1028"/>
                  </a:lnTo>
                  <a:lnTo>
                    <a:pt x="787" y="1028"/>
                  </a:lnTo>
                  <a:lnTo>
                    <a:pt x="796" y="1021"/>
                  </a:lnTo>
                  <a:lnTo>
                    <a:pt x="799" y="1021"/>
                  </a:lnTo>
                  <a:lnTo>
                    <a:pt x="801" y="1018"/>
                  </a:lnTo>
                  <a:lnTo>
                    <a:pt x="808" y="1018"/>
                  </a:lnTo>
                  <a:lnTo>
                    <a:pt x="813" y="1021"/>
                  </a:lnTo>
                  <a:lnTo>
                    <a:pt x="815" y="1023"/>
                  </a:lnTo>
                  <a:lnTo>
                    <a:pt x="818" y="1023"/>
                  </a:lnTo>
                  <a:lnTo>
                    <a:pt x="815" y="1023"/>
                  </a:lnTo>
                  <a:lnTo>
                    <a:pt x="815" y="1025"/>
                  </a:lnTo>
                  <a:lnTo>
                    <a:pt x="820" y="1025"/>
                  </a:lnTo>
                  <a:lnTo>
                    <a:pt x="820" y="1028"/>
                  </a:lnTo>
                  <a:lnTo>
                    <a:pt x="820" y="1030"/>
                  </a:lnTo>
                  <a:lnTo>
                    <a:pt x="829" y="1028"/>
                  </a:lnTo>
                  <a:lnTo>
                    <a:pt x="832" y="1037"/>
                  </a:lnTo>
                  <a:lnTo>
                    <a:pt x="832" y="1042"/>
                  </a:lnTo>
                  <a:lnTo>
                    <a:pt x="834" y="1044"/>
                  </a:lnTo>
                  <a:lnTo>
                    <a:pt x="834" y="1047"/>
                  </a:lnTo>
                  <a:lnTo>
                    <a:pt x="839" y="1044"/>
                  </a:lnTo>
                  <a:lnTo>
                    <a:pt x="844" y="1051"/>
                  </a:lnTo>
                  <a:lnTo>
                    <a:pt x="846" y="1051"/>
                  </a:lnTo>
                  <a:lnTo>
                    <a:pt x="848" y="1051"/>
                  </a:lnTo>
                  <a:lnTo>
                    <a:pt x="851" y="1051"/>
                  </a:lnTo>
                  <a:lnTo>
                    <a:pt x="855" y="1051"/>
                  </a:lnTo>
                  <a:lnTo>
                    <a:pt x="863" y="1056"/>
                  </a:lnTo>
                  <a:lnTo>
                    <a:pt x="863" y="1061"/>
                  </a:lnTo>
                  <a:lnTo>
                    <a:pt x="867" y="1056"/>
                  </a:lnTo>
                  <a:lnTo>
                    <a:pt x="872" y="1056"/>
                  </a:lnTo>
                  <a:lnTo>
                    <a:pt x="881" y="1058"/>
                  </a:lnTo>
                  <a:lnTo>
                    <a:pt x="889" y="1051"/>
                  </a:lnTo>
                  <a:lnTo>
                    <a:pt x="893" y="1058"/>
                  </a:lnTo>
                  <a:lnTo>
                    <a:pt x="912" y="1061"/>
                  </a:lnTo>
                  <a:lnTo>
                    <a:pt x="919" y="1049"/>
                  </a:lnTo>
                  <a:lnTo>
                    <a:pt x="924" y="1056"/>
                  </a:lnTo>
                  <a:lnTo>
                    <a:pt x="933" y="1058"/>
                  </a:lnTo>
                  <a:lnTo>
                    <a:pt x="936" y="1056"/>
                  </a:lnTo>
                  <a:lnTo>
                    <a:pt x="938" y="1061"/>
                  </a:lnTo>
                  <a:lnTo>
                    <a:pt x="936" y="1061"/>
                  </a:lnTo>
                  <a:lnTo>
                    <a:pt x="938" y="1065"/>
                  </a:lnTo>
                  <a:lnTo>
                    <a:pt x="941" y="1070"/>
                  </a:lnTo>
                  <a:lnTo>
                    <a:pt x="938" y="1070"/>
                  </a:lnTo>
                  <a:lnTo>
                    <a:pt x="943" y="1075"/>
                  </a:lnTo>
                  <a:lnTo>
                    <a:pt x="943" y="1082"/>
                  </a:lnTo>
                  <a:lnTo>
                    <a:pt x="943" y="1084"/>
                  </a:lnTo>
                  <a:lnTo>
                    <a:pt x="943" y="1089"/>
                  </a:lnTo>
                  <a:lnTo>
                    <a:pt x="943" y="1089"/>
                  </a:lnTo>
                  <a:lnTo>
                    <a:pt x="943" y="1091"/>
                  </a:lnTo>
                  <a:lnTo>
                    <a:pt x="943" y="1094"/>
                  </a:lnTo>
                  <a:lnTo>
                    <a:pt x="941" y="1094"/>
                  </a:lnTo>
                  <a:lnTo>
                    <a:pt x="941" y="1096"/>
                  </a:lnTo>
                  <a:lnTo>
                    <a:pt x="938" y="1101"/>
                  </a:lnTo>
                  <a:lnTo>
                    <a:pt x="938" y="1106"/>
                  </a:lnTo>
                  <a:lnTo>
                    <a:pt x="943" y="1108"/>
                  </a:lnTo>
                  <a:lnTo>
                    <a:pt x="945" y="1113"/>
                  </a:lnTo>
                  <a:lnTo>
                    <a:pt x="943" y="1115"/>
                  </a:lnTo>
                  <a:lnTo>
                    <a:pt x="945" y="1117"/>
                  </a:lnTo>
                  <a:lnTo>
                    <a:pt x="943" y="1117"/>
                  </a:lnTo>
                  <a:lnTo>
                    <a:pt x="945" y="1122"/>
                  </a:lnTo>
                  <a:lnTo>
                    <a:pt x="943" y="1127"/>
                  </a:lnTo>
                  <a:lnTo>
                    <a:pt x="941" y="1129"/>
                  </a:lnTo>
                  <a:lnTo>
                    <a:pt x="943" y="1136"/>
                  </a:lnTo>
                  <a:lnTo>
                    <a:pt x="941" y="1136"/>
                  </a:lnTo>
                  <a:lnTo>
                    <a:pt x="943" y="1141"/>
                  </a:lnTo>
                  <a:lnTo>
                    <a:pt x="945" y="1141"/>
                  </a:lnTo>
                  <a:lnTo>
                    <a:pt x="945" y="1146"/>
                  </a:lnTo>
                  <a:lnTo>
                    <a:pt x="943" y="1148"/>
                  </a:lnTo>
                  <a:lnTo>
                    <a:pt x="943" y="1155"/>
                  </a:lnTo>
                  <a:lnTo>
                    <a:pt x="938" y="1162"/>
                  </a:lnTo>
                  <a:lnTo>
                    <a:pt x="938" y="1167"/>
                  </a:lnTo>
                  <a:lnTo>
                    <a:pt x="943" y="1169"/>
                  </a:lnTo>
                  <a:lnTo>
                    <a:pt x="952" y="1172"/>
                  </a:lnTo>
                  <a:lnTo>
                    <a:pt x="955" y="1176"/>
                  </a:lnTo>
                  <a:lnTo>
                    <a:pt x="955" y="1176"/>
                  </a:lnTo>
                  <a:lnTo>
                    <a:pt x="955" y="1172"/>
                  </a:lnTo>
                  <a:lnTo>
                    <a:pt x="959" y="1172"/>
                  </a:lnTo>
                  <a:lnTo>
                    <a:pt x="962" y="1172"/>
                  </a:lnTo>
                  <a:lnTo>
                    <a:pt x="959" y="1172"/>
                  </a:lnTo>
                  <a:lnTo>
                    <a:pt x="959" y="1167"/>
                  </a:lnTo>
                  <a:lnTo>
                    <a:pt x="962" y="1167"/>
                  </a:lnTo>
                  <a:lnTo>
                    <a:pt x="962" y="1162"/>
                  </a:lnTo>
                  <a:lnTo>
                    <a:pt x="964" y="1162"/>
                  </a:lnTo>
                  <a:lnTo>
                    <a:pt x="966" y="1167"/>
                  </a:lnTo>
                  <a:lnTo>
                    <a:pt x="966" y="1162"/>
                  </a:lnTo>
                  <a:lnTo>
                    <a:pt x="971" y="1165"/>
                  </a:lnTo>
                  <a:lnTo>
                    <a:pt x="971" y="1162"/>
                  </a:lnTo>
                  <a:lnTo>
                    <a:pt x="969" y="1160"/>
                  </a:lnTo>
                  <a:lnTo>
                    <a:pt x="971" y="1160"/>
                  </a:lnTo>
                  <a:lnTo>
                    <a:pt x="966" y="1150"/>
                  </a:lnTo>
                  <a:lnTo>
                    <a:pt x="969" y="1148"/>
                  </a:lnTo>
                  <a:lnTo>
                    <a:pt x="974" y="1153"/>
                  </a:lnTo>
                  <a:lnTo>
                    <a:pt x="971" y="1148"/>
                  </a:lnTo>
                  <a:lnTo>
                    <a:pt x="976" y="1146"/>
                  </a:lnTo>
                  <a:lnTo>
                    <a:pt x="971" y="1141"/>
                  </a:lnTo>
                  <a:lnTo>
                    <a:pt x="981" y="1141"/>
                  </a:lnTo>
                  <a:lnTo>
                    <a:pt x="976" y="1136"/>
                  </a:lnTo>
                  <a:lnTo>
                    <a:pt x="976" y="1120"/>
                  </a:lnTo>
                  <a:lnTo>
                    <a:pt x="981" y="1117"/>
                  </a:lnTo>
                  <a:lnTo>
                    <a:pt x="978" y="1113"/>
                  </a:lnTo>
                  <a:lnTo>
                    <a:pt x="981" y="1110"/>
                  </a:lnTo>
                  <a:lnTo>
                    <a:pt x="981" y="1115"/>
                  </a:lnTo>
                  <a:lnTo>
                    <a:pt x="983" y="1113"/>
                  </a:lnTo>
                  <a:lnTo>
                    <a:pt x="983" y="1108"/>
                  </a:lnTo>
                  <a:lnTo>
                    <a:pt x="985" y="1108"/>
                  </a:lnTo>
                  <a:lnTo>
                    <a:pt x="985" y="1103"/>
                  </a:lnTo>
                  <a:lnTo>
                    <a:pt x="988" y="1101"/>
                  </a:lnTo>
                  <a:lnTo>
                    <a:pt x="988" y="1094"/>
                  </a:lnTo>
                  <a:lnTo>
                    <a:pt x="990" y="1094"/>
                  </a:lnTo>
                  <a:lnTo>
                    <a:pt x="992" y="1096"/>
                  </a:lnTo>
                  <a:lnTo>
                    <a:pt x="995" y="1096"/>
                  </a:lnTo>
                  <a:lnTo>
                    <a:pt x="995" y="1094"/>
                  </a:lnTo>
                  <a:lnTo>
                    <a:pt x="997" y="1091"/>
                  </a:lnTo>
                  <a:lnTo>
                    <a:pt x="1000" y="1094"/>
                  </a:lnTo>
                  <a:lnTo>
                    <a:pt x="1004" y="1089"/>
                  </a:lnTo>
                  <a:lnTo>
                    <a:pt x="1000" y="1089"/>
                  </a:lnTo>
                  <a:lnTo>
                    <a:pt x="1000" y="1089"/>
                  </a:lnTo>
                  <a:lnTo>
                    <a:pt x="997" y="1087"/>
                  </a:lnTo>
                  <a:lnTo>
                    <a:pt x="1000" y="1084"/>
                  </a:lnTo>
                  <a:lnTo>
                    <a:pt x="1009" y="1084"/>
                  </a:lnTo>
                  <a:lnTo>
                    <a:pt x="1004" y="1082"/>
                  </a:lnTo>
                  <a:lnTo>
                    <a:pt x="1004" y="1080"/>
                  </a:lnTo>
                  <a:lnTo>
                    <a:pt x="1004" y="1080"/>
                  </a:lnTo>
                  <a:lnTo>
                    <a:pt x="1002" y="1080"/>
                  </a:lnTo>
                  <a:lnTo>
                    <a:pt x="1004" y="1075"/>
                  </a:lnTo>
                  <a:lnTo>
                    <a:pt x="1004" y="1077"/>
                  </a:lnTo>
                  <a:lnTo>
                    <a:pt x="1004" y="1075"/>
                  </a:lnTo>
                  <a:lnTo>
                    <a:pt x="1004" y="1070"/>
                  </a:lnTo>
                  <a:lnTo>
                    <a:pt x="1007" y="1073"/>
                  </a:lnTo>
                  <a:lnTo>
                    <a:pt x="1009" y="1070"/>
                  </a:lnTo>
                  <a:lnTo>
                    <a:pt x="1007" y="1070"/>
                  </a:lnTo>
                  <a:lnTo>
                    <a:pt x="1007" y="1065"/>
                  </a:lnTo>
                  <a:lnTo>
                    <a:pt x="1009" y="1063"/>
                  </a:lnTo>
                  <a:lnTo>
                    <a:pt x="1007" y="1063"/>
                  </a:lnTo>
                  <a:lnTo>
                    <a:pt x="1007" y="1058"/>
                  </a:lnTo>
                  <a:lnTo>
                    <a:pt x="1004" y="1058"/>
                  </a:lnTo>
                  <a:lnTo>
                    <a:pt x="1004" y="1058"/>
                  </a:lnTo>
                  <a:lnTo>
                    <a:pt x="1009" y="1056"/>
                  </a:lnTo>
                  <a:lnTo>
                    <a:pt x="1011" y="1056"/>
                  </a:lnTo>
                  <a:lnTo>
                    <a:pt x="1011" y="1054"/>
                  </a:lnTo>
                  <a:lnTo>
                    <a:pt x="1014" y="1056"/>
                  </a:lnTo>
                  <a:lnTo>
                    <a:pt x="1016" y="1051"/>
                  </a:lnTo>
                  <a:lnTo>
                    <a:pt x="1018" y="1047"/>
                  </a:lnTo>
                  <a:lnTo>
                    <a:pt x="1018" y="1049"/>
                  </a:lnTo>
                  <a:lnTo>
                    <a:pt x="1018" y="1044"/>
                  </a:lnTo>
                  <a:lnTo>
                    <a:pt x="1026" y="1044"/>
                  </a:lnTo>
                  <a:lnTo>
                    <a:pt x="1026" y="1037"/>
                  </a:lnTo>
                  <a:lnTo>
                    <a:pt x="1028" y="1032"/>
                  </a:lnTo>
                  <a:lnTo>
                    <a:pt x="1035" y="1028"/>
                  </a:lnTo>
                  <a:lnTo>
                    <a:pt x="1037" y="1023"/>
                  </a:lnTo>
                  <a:lnTo>
                    <a:pt x="1042" y="1021"/>
                  </a:lnTo>
                  <a:lnTo>
                    <a:pt x="1042" y="1018"/>
                  </a:lnTo>
                  <a:lnTo>
                    <a:pt x="1040" y="1023"/>
                  </a:lnTo>
                  <a:lnTo>
                    <a:pt x="1037" y="1021"/>
                  </a:lnTo>
                  <a:lnTo>
                    <a:pt x="1042" y="1009"/>
                  </a:lnTo>
                  <a:lnTo>
                    <a:pt x="1042" y="1009"/>
                  </a:lnTo>
                  <a:lnTo>
                    <a:pt x="1047" y="1011"/>
                  </a:lnTo>
                  <a:lnTo>
                    <a:pt x="1049" y="1009"/>
                  </a:lnTo>
                  <a:lnTo>
                    <a:pt x="1052" y="1009"/>
                  </a:lnTo>
                  <a:lnTo>
                    <a:pt x="1052" y="1009"/>
                  </a:lnTo>
                  <a:lnTo>
                    <a:pt x="1052" y="1006"/>
                  </a:lnTo>
                  <a:lnTo>
                    <a:pt x="1056" y="1009"/>
                  </a:lnTo>
                  <a:lnTo>
                    <a:pt x="1059" y="1006"/>
                  </a:lnTo>
                  <a:lnTo>
                    <a:pt x="1054" y="1004"/>
                  </a:lnTo>
                  <a:lnTo>
                    <a:pt x="1054" y="1002"/>
                  </a:lnTo>
                  <a:lnTo>
                    <a:pt x="1056" y="1004"/>
                  </a:lnTo>
                  <a:lnTo>
                    <a:pt x="1061" y="1004"/>
                  </a:lnTo>
                  <a:lnTo>
                    <a:pt x="1061" y="999"/>
                  </a:lnTo>
                  <a:lnTo>
                    <a:pt x="1061" y="999"/>
                  </a:lnTo>
                  <a:lnTo>
                    <a:pt x="1063" y="999"/>
                  </a:lnTo>
                  <a:lnTo>
                    <a:pt x="1063" y="997"/>
                  </a:lnTo>
                  <a:lnTo>
                    <a:pt x="1066" y="997"/>
                  </a:lnTo>
                  <a:lnTo>
                    <a:pt x="1070" y="995"/>
                  </a:lnTo>
                  <a:lnTo>
                    <a:pt x="1070" y="997"/>
                  </a:lnTo>
                  <a:lnTo>
                    <a:pt x="1080" y="990"/>
                  </a:lnTo>
                  <a:lnTo>
                    <a:pt x="1075" y="988"/>
                  </a:lnTo>
                  <a:lnTo>
                    <a:pt x="1078" y="980"/>
                  </a:lnTo>
                  <a:lnTo>
                    <a:pt x="1080" y="978"/>
                  </a:lnTo>
                  <a:lnTo>
                    <a:pt x="1082" y="978"/>
                  </a:lnTo>
                  <a:lnTo>
                    <a:pt x="1080" y="976"/>
                  </a:lnTo>
                  <a:lnTo>
                    <a:pt x="1082" y="976"/>
                  </a:lnTo>
                  <a:lnTo>
                    <a:pt x="1085" y="976"/>
                  </a:lnTo>
                  <a:lnTo>
                    <a:pt x="1085" y="971"/>
                  </a:lnTo>
                  <a:lnTo>
                    <a:pt x="1087" y="971"/>
                  </a:lnTo>
                  <a:lnTo>
                    <a:pt x="1087" y="969"/>
                  </a:lnTo>
                  <a:lnTo>
                    <a:pt x="1089" y="966"/>
                  </a:lnTo>
                  <a:lnTo>
                    <a:pt x="1092" y="962"/>
                  </a:lnTo>
                  <a:lnTo>
                    <a:pt x="1089" y="952"/>
                  </a:lnTo>
                  <a:lnTo>
                    <a:pt x="1094" y="945"/>
                  </a:lnTo>
                  <a:lnTo>
                    <a:pt x="1092" y="943"/>
                  </a:lnTo>
                  <a:lnTo>
                    <a:pt x="1096" y="940"/>
                  </a:lnTo>
                  <a:lnTo>
                    <a:pt x="1094" y="938"/>
                  </a:lnTo>
                  <a:lnTo>
                    <a:pt x="1099" y="938"/>
                  </a:lnTo>
                  <a:lnTo>
                    <a:pt x="1101" y="933"/>
                  </a:lnTo>
                  <a:lnTo>
                    <a:pt x="1113" y="938"/>
                  </a:lnTo>
                  <a:lnTo>
                    <a:pt x="1120" y="938"/>
                  </a:lnTo>
                  <a:lnTo>
                    <a:pt x="1122" y="938"/>
                  </a:lnTo>
                  <a:lnTo>
                    <a:pt x="1125" y="933"/>
                  </a:lnTo>
                  <a:lnTo>
                    <a:pt x="1129" y="933"/>
                  </a:lnTo>
                  <a:lnTo>
                    <a:pt x="1129" y="933"/>
                  </a:lnTo>
                  <a:lnTo>
                    <a:pt x="1125" y="933"/>
                  </a:lnTo>
                  <a:lnTo>
                    <a:pt x="1127" y="926"/>
                  </a:lnTo>
                  <a:lnTo>
                    <a:pt x="1129" y="928"/>
                  </a:lnTo>
                  <a:lnTo>
                    <a:pt x="1134" y="928"/>
                  </a:lnTo>
                  <a:lnTo>
                    <a:pt x="1132" y="924"/>
                  </a:lnTo>
                  <a:lnTo>
                    <a:pt x="1137" y="926"/>
                  </a:lnTo>
                  <a:lnTo>
                    <a:pt x="1137" y="924"/>
                  </a:lnTo>
                  <a:lnTo>
                    <a:pt x="1134" y="921"/>
                  </a:lnTo>
                  <a:lnTo>
                    <a:pt x="1139" y="921"/>
                  </a:lnTo>
                  <a:lnTo>
                    <a:pt x="1141" y="919"/>
                  </a:lnTo>
                  <a:lnTo>
                    <a:pt x="1139" y="917"/>
                  </a:lnTo>
                  <a:lnTo>
                    <a:pt x="1144" y="914"/>
                  </a:lnTo>
                  <a:lnTo>
                    <a:pt x="1144" y="914"/>
                  </a:lnTo>
                  <a:lnTo>
                    <a:pt x="1144" y="919"/>
                  </a:lnTo>
                  <a:lnTo>
                    <a:pt x="1146" y="919"/>
                  </a:lnTo>
                  <a:lnTo>
                    <a:pt x="1146" y="917"/>
                  </a:lnTo>
                  <a:lnTo>
                    <a:pt x="1144" y="912"/>
                  </a:lnTo>
                  <a:lnTo>
                    <a:pt x="1144" y="910"/>
                  </a:lnTo>
                  <a:lnTo>
                    <a:pt x="1146" y="907"/>
                  </a:lnTo>
                  <a:lnTo>
                    <a:pt x="1153" y="910"/>
                  </a:lnTo>
                  <a:lnTo>
                    <a:pt x="1153" y="905"/>
                  </a:lnTo>
                  <a:lnTo>
                    <a:pt x="1158" y="900"/>
                  </a:lnTo>
                  <a:lnTo>
                    <a:pt x="1163" y="900"/>
                  </a:lnTo>
                  <a:lnTo>
                    <a:pt x="1163" y="900"/>
                  </a:lnTo>
                  <a:lnTo>
                    <a:pt x="1165" y="900"/>
                  </a:lnTo>
                  <a:lnTo>
                    <a:pt x="1167" y="900"/>
                  </a:lnTo>
                  <a:lnTo>
                    <a:pt x="1167" y="902"/>
                  </a:lnTo>
                  <a:lnTo>
                    <a:pt x="1167" y="905"/>
                  </a:lnTo>
                  <a:lnTo>
                    <a:pt x="1170" y="902"/>
                  </a:lnTo>
                  <a:lnTo>
                    <a:pt x="1174" y="905"/>
                  </a:lnTo>
                  <a:lnTo>
                    <a:pt x="1179" y="902"/>
                  </a:lnTo>
                  <a:lnTo>
                    <a:pt x="1181" y="907"/>
                  </a:lnTo>
                  <a:lnTo>
                    <a:pt x="1184" y="910"/>
                  </a:lnTo>
                  <a:lnTo>
                    <a:pt x="1186" y="912"/>
                  </a:lnTo>
                  <a:lnTo>
                    <a:pt x="1196" y="912"/>
                  </a:lnTo>
                  <a:lnTo>
                    <a:pt x="1198" y="919"/>
                  </a:lnTo>
                  <a:lnTo>
                    <a:pt x="1205" y="921"/>
                  </a:lnTo>
                  <a:lnTo>
                    <a:pt x="1210" y="921"/>
                  </a:lnTo>
                  <a:lnTo>
                    <a:pt x="1217" y="924"/>
                  </a:lnTo>
                  <a:lnTo>
                    <a:pt x="1219" y="928"/>
                  </a:lnTo>
                  <a:lnTo>
                    <a:pt x="1229" y="938"/>
                  </a:lnTo>
                  <a:lnTo>
                    <a:pt x="1233" y="943"/>
                  </a:lnTo>
                  <a:lnTo>
                    <a:pt x="1238" y="945"/>
                  </a:lnTo>
                  <a:lnTo>
                    <a:pt x="1243" y="943"/>
                  </a:lnTo>
                  <a:lnTo>
                    <a:pt x="1245" y="945"/>
                  </a:lnTo>
                  <a:lnTo>
                    <a:pt x="1248" y="952"/>
                  </a:lnTo>
                  <a:lnTo>
                    <a:pt x="1252" y="959"/>
                  </a:lnTo>
                  <a:lnTo>
                    <a:pt x="1262" y="966"/>
                  </a:lnTo>
                  <a:lnTo>
                    <a:pt x="1262" y="971"/>
                  </a:lnTo>
                  <a:lnTo>
                    <a:pt x="1267" y="971"/>
                  </a:lnTo>
                  <a:lnTo>
                    <a:pt x="1271" y="983"/>
                  </a:lnTo>
                  <a:lnTo>
                    <a:pt x="1283" y="978"/>
                  </a:lnTo>
                  <a:lnTo>
                    <a:pt x="1288" y="980"/>
                  </a:lnTo>
                  <a:lnTo>
                    <a:pt x="1290" y="980"/>
                  </a:lnTo>
                  <a:lnTo>
                    <a:pt x="1295" y="985"/>
                  </a:lnTo>
                  <a:lnTo>
                    <a:pt x="1300" y="978"/>
                  </a:lnTo>
                  <a:lnTo>
                    <a:pt x="1309" y="973"/>
                  </a:lnTo>
                  <a:lnTo>
                    <a:pt x="1311" y="971"/>
                  </a:lnTo>
                  <a:lnTo>
                    <a:pt x="1318" y="971"/>
                  </a:lnTo>
                  <a:lnTo>
                    <a:pt x="1321" y="966"/>
                  </a:lnTo>
                  <a:lnTo>
                    <a:pt x="1326" y="957"/>
                  </a:lnTo>
                  <a:lnTo>
                    <a:pt x="1330" y="962"/>
                  </a:lnTo>
                  <a:lnTo>
                    <a:pt x="1330" y="957"/>
                  </a:lnTo>
                  <a:lnTo>
                    <a:pt x="1337" y="952"/>
                  </a:lnTo>
                  <a:lnTo>
                    <a:pt x="1354" y="959"/>
                  </a:lnTo>
                  <a:lnTo>
                    <a:pt x="1359" y="962"/>
                  </a:lnTo>
                  <a:lnTo>
                    <a:pt x="1366" y="976"/>
                  </a:lnTo>
                  <a:lnTo>
                    <a:pt x="1375" y="988"/>
                  </a:lnTo>
                  <a:lnTo>
                    <a:pt x="1373" y="988"/>
                  </a:lnTo>
                  <a:lnTo>
                    <a:pt x="1375" y="990"/>
                  </a:lnTo>
                  <a:lnTo>
                    <a:pt x="1380" y="995"/>
                  </a:lnTo>
                  <a:lnTo>
                    <a:pt x="1387" y="995"/>
                  </a:lnTo>
                  <a:lnTo>
                    <a:pt x="1394" y="990"/>
                  </a:lnTo>
                  <a:lnTo>
                    <a:pt x="1404" y="992"/>
                  </a:lnTo>
                  <a:lnTo>
                    <a:pt x="1411" y="983"/>
                  </a:lnTo>
                  <a:lnTo>
                    <a:pt x="1418" y="985"/>
                  </a:lnTo>
                  <a:lnTo>
                    <a:pt x="1422" y="985"/>
                  </a:lnTo>
                  <a:lnTo>
                    <a:pt x="1432" y="985"/>
                  </a:lnTo>
                  <a:lnTo>
                    <a:pt x="1437" y="983"/>
                  </a:lnTo>
                  <a:lnTo>
                    <a:pt x="1439" y="971"/>
                  </a:lnTo>
                  <a:lnTo>
                    <a:pt x="1441" y="969"/>
                  </a:lnTo>
                  <a:lnTo>
                    <a:pt x="1455" y="969"/>
                  </a:lnTo>
                  <a:lnTo>
                    <a:pt x="1455" y="962"/>
                  </a:lnTo>
                  <a:lnTo>
                    <a:pt x="1463" y="957"/>
                  </a:lnTo>
                  <a:lnTo>
                    <a:pt x="1470" y="957"/>
                  </a:lnTo>
                  <a:lnTo>
                    <a:pt x="1474" y="957"/>
                  </a:lnTo>
                  <a:lnTo>
                    <a:pt x="1470" y="938"/>
                  </a:lnTo>
                  <a:lnTo>
                    <a:pt x="1470" y="938"/>
                  </a:lnTo>
                  <a:close/>
                </a:path>
              </a:pathLst>
            </a:custGeom>
            <a:solidFill>
              <a:srgbClr val="433356"/>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88" name="Freeform 16"/>
            <p:cNvSpPr>
              <a:spLocks/>
            </p:cNvSpPr>
            <p:nvPr/>
          </p:nvSpPr>
          <p:spPr bwMode="auto">
            <a:xfrm>
              <a:off x="10229282" y="4868740"/>
              <a:ext cx="551166" cy="417081"/>
            </a:xfrm>
            <a:custGeom>
              <a:avLst/>
              <a:gdLst>
                <a:gd name="T0" fmla="*/ 836 w 855"/>
                <a:gd name="T1" fmla="*/ 576 h 647"/>
                <a:gd name="T2" fmla="*/ 836 w 855"/>
                <a:gd name="T3" fmla="*/ 501 h 647"/>
                <a:gd name="T4" fmla="*/ 829 w 855"/>
                <a:gd name="T5" fmla="*/ 418 h 647"/>
                <a:gd name="T6" fmla="*/ 812 w 855"/>
                <a:gd name="T7" fmla="*/ 324 h 647"/>
                <a:gd name="T8" fmla="*/ 737 w 855"/>
                <a:gd name="T9" fmla="*/ 302 h 647"/>
                <a:gd name="T10" fmla="*/ 708 w 855"/>
                <a:gd name="T11" fmla="*/ 281 h 647"/>
                <a:gd name="T12" fmla="*/ 704 w 855"/>
                <a:gd name="T13" fmla="*/ 222 h 647"/>
                <a:gd name="T14" fmla="*/ 670 w 855"/>
                <a:gd name="T15" fmla="*/ 184 h 647"/>
                <a:gd name="T16" fmla="*/ 680 w 855"/>
                <a:gd name="T17" fmla="*/ 104 h 647"/>
                <a:gd name="T18" fmla="*/ 649 w 855"/>
                <a:gd name="T19" fmla="*/ 52 h 647"/>
                <a:gd name="T20" fmla="*/ 607 w 855"/>
                <a:gd name="T21" fmla="*/ 54 h 647"/>
                <a:gd name="T22" fmla="*/ 583 w 855"/>
                <a:gd name="T23" fmla="*/ 47 h 647"/>
                <a:gd name="T24" fmla="*/ 543 w 855"/>
                <a:gd name="T25" fmla="*/ 17 h 647"/>
                <a:gd name="T26" fmla="*/ 515 w 855"/>
                <a:gd name="T27" fmla="*/ 5 h 647"/>
                <a:gd name="T28" fmla="*/ 479 w 855"/>
                <a:gd name="T29" fmla="*/ 50 h 647"/>
                <a:gd name="T30" fmla="*/ 479 w 855"/>
                <a:gd name="T31" fmla="*/ 104 h 647"/>
                <a:gd name="T32" fmla="*/ 474 w 855"/>
                <a:gd name="T33" fmla="*/ 165 h 647"/>
                <a:gd name="T34" fmla="*/ 382 w 855"/>
                <a:gd name="T35" fmla="*/ 151 h 647"/>
                <a:gd name="T36" fmla="*/ 333 w 855"/>
                <a:gd name="T37" fmla="*/ 203 h 647"/>
                <a:gd name="T38" fmla="*/ 290 w 855"/>
                <a:gd name="T39" fmla="*/ 191 h 647"/>
                <a:gd name="T40" fmla="*/ 222 w 855"/>
                <a:gd name="T41" fmla="*/ 154 h 647"/>
                <a:gd name="T42" fmla="*/ 170 w 855"/>
                <a:gd name="T43" fmla="*/ 191 h 647"/>
                <a:gd name="T44" fmla="*/ 132 w 855"/>
                <a:gd name="T45" fmla="*/ 196 h 647"/>
                <a:gd name="T46" fmla="*/ 99 w 855"/>
                <a:gd name="T47" fmla="*/ 189 h 647"/>
                <a:gd name="T48" fmla="*/ 94 w 855"/>
                <a:gd name="T49" fmla="*/ 198 h 647"/>
                <a:gd name="T50" fmla="*/ 82 w 855"/>
                <a:gd name="T51" fmla="*/ 227 h 647"/>
                <a:gd name="T52" fmla="*/ 59 w 855"/>
                <a:gd name="T53" fmla="*/ 272 h 647"/>
                <a:gd name="T54" fmla="*/ 21 w 855"/>
                <a:gd name="T55" fmla="*/ 305 h 647"/>
                <a:gd name="T56" fmla="*/ 9 w 855"/>
                <a:gd name="T57" fmla="*/ 359 h 647"/>
                <a:gd name="T58" fmla="*/ 21 w 855"/>
                <a:gd name="T59" fmla="*/ 418 h 647"/>
                <a:gd name="T60" fmla="*/ 37 w 855"/>
                <a:gd name="T61" fmla="*/ 456 h 647"/>
                <a:gd name="T62" fmla="*/ 47 w 855"/>
                <a:gd name="T63" fmla="*/ 489 h 647"/>
                <a:gd name="T64" fmla="*/ 59 w 855"/>
                <a:gd name="T65" fmla="*/ 508 h 647"/>
                <a:gd name="T66" fmla="*/ 75 w 855"/>
                <a:gd name="T67" fmla="*/ 534 h 647"/>
                <a:gd name="T68" fmla="*/ 103 w 855"/>
                <a:gd name="T69" fmla="*/ 546 h 647"/>
                <a:gd name="T70" fmla="*/ 137 w 855"/>
                <a:gd name="T71" fmla="*/ 536 h 647"/>
                <a:gd name="T72" fmla="*/ 139 w 855"/>
                <a:gd name="T73" fmla="*/ 576 h 647"/>
                <a:gd name="T74" fmla="*/ 155 w 855"/>
                <a:gd name="T75" fmla="*/ 579 h 647"/>
                <a:gd name="T76" fmla="*/ 181 w 855"/>
                <a:gd name="T77" fmla="*/ 569 h 647"/>
                <a:gd name="T78" fmla="*/ 229 w 855"/>
                <a:gd name="T79" fmla="*/ 562 h 647"/>
                <a:gd name="T80" fmla="*/ 326 w 855"/>
                <a:gd name="T81" fmla="*/ 515 h 647"/>
                <a:gd name="T82" fmla="*/ 352 w 855"/>
                <a:gd name="T83" fmla="*/ 487 h 647"/>
                <a:gd name="T84" fmla="*/ 370 w 855"/>
                <a:gd name="T85" fmla="*/ 461 h 647"/>
                <a:gd name="T86" fmla="*/ 389 w 855"/>
                <a:gd name="T87" fmla="*/ 461 h 647"/>
                <a:gd name="T88" fmla="*/ 413 w 855"/>
                <a:gd name="T89" fmla="*/ 475 h 647"/>
                <a:gd name="T90" fmla="*/ 441 w 855"/>
                <a:gd name="T91" fmla="*/ 470 h 647"/>
                <a:gd name="T92" fmla="*/ 458 w 855"/>
                <a:gd name="T93" fmla="*/ 503 h 647"/>
                <a:gd name="T94" fmla="*/ 479 w 855"/>
                <a:gd name="T95" fmla="*/ 527 h 647"/>
                <a:gd name="T96" fmla="*/ 503 w 855"/>
                <a:gd name="T97" fmla="*/ 564 h 647"/>
                <a:gd name="T98" fmla="*/ 524 w 855"/>
                <a:gd name="T99" fmla="*/ 583 h 647"/>
                <a:gd name="T100" fmla="*/ 583 w 855"/>
                <a:gd name="T101" fmla="*/ 614 h 647"/>
                <a:gd name="T102" fmla="*/ 604 w 855"/>
                <a:gd name="T103" fmla="*/ 588 h 647"/>
                <a:gd name="T104" fmla="*/ 642 w 855"/>
                <a:gd name="T105" fmla="*/ 600 h 647"/>
                <a:gd name="T106" fmla="*/ 673 w 855"/>
                <a:gd name="T107" fmla="*/ 616 h 647"/>
                <a:gd name="T108" fmla="*/ 685 w 855"/>
                <a:gd name="T109" fmla="*/ 638 h 647"/>
                <a:gd name="T110" fmla="*/ 708 w 855"/>
                <a:gd name="T111" fmla="*/ 647 h 647"/>
                <a:gd name="T112" fmla="*/ 727 w 855"/>
                <a:gd name="T113" fmla="*/ 628 h 647"/>
                <a:gd name="T114" fmla="*/ 748 w 855"/>
                <a:gd name="T115" fmla="*/ 593 h 647"/>
                <a:gd name="T116" fmla="*/ 760 w 855"/>
                <a:gd name="T117" fmla="*/ 595 h 647"/>
                <a:gd name="T118" fmla="*/ 803 w 855"/>
                <a:gd name="T119" fmla="*/ 612 h 647"/>
                <a:gd name="T120" fmla="*/ 819 w 855"/>
                <a:gd name="T121" fmla="*/ 621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55" h="647">
                  <a:moveTo>
                    <a:pt x="850" y="609"/>
                  </a:moveTo>
                  <a:lnTo>
                    <a:pt x="850" y="602"/>
                  </a:lnTo>
                  <a:lnTo>
                    <a:pt x="850" y="602"/>
                  </a:lnTo>
                  <a:lnTo>
                    <a:pt x="845" y="595"/>
                  </a:lnTo>
                  <a:lnTo>
                    <a:pt x="843" y="593"/>
                  </a:lnTo>
                  <a:lnTo>
                    <a:pt x="843" y="588"/>
                  </a:lnTo>
                  <a:lnTo>
                    <a:pt x="838" y="583"/>
                  </a:lnTo>
                  <a:lnTo>
                    <a:pt x="836" y="579"/>
                  </a:lnTo>
                  <a:lnTo>
                    <a:pt x="831" y="576"/>
                  </a:lnTo>
                  <a:lnTo>
                    <a:pt x="831" y="574"/>
                  </a:lnTo>
                  <a:lnTo>
                    <a:pt x="836" y="576"/>
                  </a:lnTo>
                  <a:lnTo>
                    <a:pt x="826" y="564"/>
                  </a:lnTo>
                  <a:lnTo>
                    <a:pt x="831" y="562"/>
                  </a:lnTo>
                  <a:lnTo>
                    <a:pt x="833" y="557"/>
                  </a:lnTo>
                  <a:lnTo>
                    <a:pt x="824" y="555"/>
                  </a:lnTo>
                  <a:lnTo>
                    <a:pt x="817" y="550"/>
                  </a:lnTo>
                  <a:lnTo>
                    <a:pt x="831" y="531"/>
                  </a:lnTo>
                  <a:lnTo>
                    <a:pt x="829" y="527"/>
                  </a:lnTo>
                  <a:lnTo>
                    <a:pt x="836" y="517"/>
                  </a:lnTo>
                  <a:lnTo>
                    <a:pt x="843" y="513"/>
                  </a:lnTo>
                  <a:lnTo>
                    <a:pt x="836" y="508"/>
                  </a:lnTo>
                  <a:lnTo>
                    <a:pt x="836" y="501"/>
                  </a:lnTo>
                  <a:lnTo>
                    <a:pt x="831" y="494"/>
                  </a:lnTo>
                  <a:lnTo>
                    <a:pt x="822" y="484"/>
                  </a:lnTo>
                  <a:lnTo>
                    <a:pt x="822" y="484"/>
                  </a:lnTo>
                  <a:lnTo>
                    <a:pt x="829" y="475"/>
                  </a:lnTo>
                  <a:lnTo>
                    <a:pt x="836" y="468"/>
                  </a:lnTo>
                  <a:lnTo>
                    <a:pt x="831" y="461"/>
                  </a:lnTo>
                  <a:lnTo>
                    <a:pt x="826" y="437"/>
                  </a:lnTo>
                  <a:lnTo>
                    <a:pt x="826" y="435"/>
                  </a:lnTo>
                  <a:lnTo>
                    <a:pt x="826" y="430"/>
                  </a:lnTo>
                  <a:lnTo>
                    <a:pt x="831" y="420"/>
                  </a:lnTo>
                  <a:lnTo>
                    <a:pt x="829" y="418"/>
                  </a:lnTo>
                  <a:lnTo>
                    <a:pt x="831" y="404"/>
                  </a:lnTo>
                  <a:lnTo>
                    <a:pt x="826" y="399"/>
                  </a:lnTo>
                  <a:lnTo>
                    <a:pt x="826" y="394"/>
                  </a:lnTo>
                  <a:lnTo>
                    <a:pt x="836" y="383"/>
                  </a:lnTo>
                  <a:lnTo>
                    <a:pt x="841" y="376"/>
                  </a:lnTo>
                  <a:lnTo>
                    <a:pt x="836" y="364"/>
                  </a:lnTo>
                  <a:lnTo>
                    <a:pt x="822" y="352"/>
                  </a:lnTo>
                  <a:lnTo>
                    <a:pt x="819" y="345"/>
                  </a:lnTo>
                  <a:lnTo>
                    <a:pt x="819" y="338"/>
                  </a:lnTo>
                  <a:lnTo>
                    <a:pt x="822" y="324"/>
                  </a:lnTo>
                  <a:lnTo>
                    <a:pt x="812" y="324"/>
                  </a:lnTo>
                  <a:lnTo>
                    <a:pt x="805" y="307"/>
                  </a:lnTo>
                  <a:lnTo>
                    <a:pt x="798" y="309"/>
                  </a:lnTo>
                  <a:lnTo>
                    <a:pt x="784" y="305"/>
                  </a:lnTo>
                  <a:lnTo>
                    <a:pt x="781" y="298"/>
                  </a:lnTo>
                  <a:lnTo>
                    <a:pt x="774" y="291"/>
                  </a:lnTo>
                  <a:lnTo>
                    <a:pt x="767" y="288"/>
                  </a:lnTo>
                  <a:lnTo>
                    <a:pt x="765" y="283"/>
                  </a:lnTo>
                  <a:lnTo>
                    <a:pt x="760" y="281"/>
                  </a:lnTo>
                  <a:lnTo>
                    <a:pt x="755" y="281"/>
                  </a:lnTo>
                  <a:lnTo>
                    <a:pt x="751" y="281"/>
                  </a:lnTo>
                  <a:lnTo>
                    <a:pt x="737" y="302"/>
                  </a:lnTo>
                  <a:lnTo>
                    <a:pt x="722" y="314"/>
                  </a:lnTo>
                  <a:lnTo>
                    <a:pt x="718" y="314"/>
                  </a:lnTo>
                  <a:lnTo>
                    <a:pt x="715" y="309"/>
                  </a:lnTo>
                  <a:lnTo>
                    <a:pt x="713" y="309"/>
                  </a:lnTo>
                  <a:lnTo>
                    <a:pt x="708" y="305"/>
                  </a:lnTo>
                  <a:lnTo>
                    <a:pt x="713" y="302"/>
                  </a:lnTo>
                  <a:lnTo>
                    <a:pt x="713" y="300"/>
                  </a:lnTo>
                  <a:lnTo>
                    <a:pt x="713" y="295"/>
                  </a:lnTo>
                  <a:lnTo>
                    <a:pt x="713" y="293"/>
                  </a:lnTo>
                  <a:lnTo>
                    <a:pt x="713" y="291"/>
                  </a:lnTo>
                  <a:lnTo>
                    <a:pt x="708" y="281"/>
                  </a:lnTo>
                  <a:lnTo>
                    <a:pt x="715" y="276"/>
                  </a:lnTo>
                  <a:lnTo>
                    <a:pt x="713" y="274"/>
                  </a:lnTo>
                  <a:lnTo>
                    <a:pt x="718" y="272"/>
                  </a:lnTo>
                  <a:lnTo>
                    <a:pt x="713" y="267"/>
                  </a:lnTo>
                  <a:lnTo>
                    <a:pt x="718" y="260"/>
                  </a:lnTo>
                  <a:lnTo>
                    <a:pt x="718" y="257"/>
                  </a:lnTo>
                  <a:lnTo>
                    <a:pt x="715" y="241"/>
                  </a:lnTo>
                  <a:lnTo>
                    <a:pt x="711" y="231"/>
                  </a:lnTo>
                  <a:lnTo>
                    <a:pt x="708" y="222"/>
                  </a:lnTo>
                  <a:lnTo>
                    <a:pt x="706" y="222"/>
                  </a:lnTo>
                  <a:lnTo>
                    <a:pt x="704" y="222"/>
                  </a:lnTo>
                  <a:lnTo>
                    <a:pt x="701" y="222"/>
                  </a:lnTo>
                  <a:lnTo>
                    <a:pt x="701" y="217"/>
                  </a:lnTo>
                  <a:lnTo>
                    <a:pt x="699" y="220"/>
                  </a:lnTo>
                  <a:lnTo>
                    <a:pt x="699" y="217"/>
                  </a:lnTo>
                  <a:lnTo>
                    <a:pt x="692" y="217"/>
                  </a:lnTo>
                  <a:lnTo>
                    <a:pt x="692" y="213"/>
                  </a:lnTo>
                  <a:lnTo>
                    <a:pt x="689" y="213"/>
                  </a:lnTo>
                  <a:lnTo>
                    <a:pt x="685" y="210"/>
                  </a:lnTo>
                  <a:lnTo>
                    <a:pt x="680" y="208"/>
                  </a:lnTo>
                  <a:lnTo>
                    <a:pt x="670" y="191"/>
                  </a:lnTo>
                  <a:lnTo>
                    <a:pt x="670" y="184"/>
                  </a:lnTo>
                  <a:lnTo>
                    <a:pt x="663" y="175"/>
                  </a:lnTo>
                  <a:lnTo>
                    <a:pt x="661" y="170"/>
                  </a:lnTo>
                  <a:lnTo>
                    <a:pt x="661" y="144"/>
                  </a:lnTo>
                  <a:lnTo>
                    <a:pt x="659" y="139"/>
                  </a:lnTo>
                  <a:lnTo>
                    <a:pt x="661" y="132"/>
                  </a:lnTo>
                  <a:lnTo>
                    <a:pt x="661" y="125"/>
                  </a:lnTo>
                  <a:lnTo>
                    <a:pt x="663" y="123"/>
                  </a:lnTo>
                  <a:lnTo>
                    <a:pt x="668" y="118"/>
                  </a:lnTo>
                  <a:lnTo>
                    <a:pt x="670" y="116"/>
                  </a:lnTo>
                  <a:lnTo>
                    <a:pt x="678" y="111"/>
                  </a:lnTo>
                  <a:lnTo>
                    <a:pt x="680" y="104"/>
                  </a:lnTo>
                  <a:lnTo>
                    <a:pt x="675" y="94"/>
                  </a:lnTo>
                  <a:lnTo>
                    <a:pt x="670" y="92"/>
                  </a:lnTo>
                  <a:lnTo>
                    <a:pt x="673" y="80"/>
                  </a:lnTo>
                  <a:lnTo>
                    <a:pt x="673" y="73"/>
                  </a:lnTo>
                  <a:lnTo>
                    <a:pt x="659" y="68"/>
                  </a:lnTo>
                  <a:lnTo>
                    <a:pt x="656" y="68"/>
                  </a:lnTo>
                  <a:lnTo>
                    <a:pt x="654" y="71"/>
                  </a:lnTo>
                  <a:lnTo>
                    <a:pt x="649" y="61"/>
                  </a:lnTo>
                  <a:lnTo>
                    <a:pt x="652" y="61"/>
                  </a:lnTo>
                  <a:lnTo>
                    <a:pt x="652" y="57"/>
                  </a:lnTo>
                  <a:lnTo>
                    <a:pt x="649" y="52"/>
                  </a:lnTo>
                  <a:lnTo>
                    <a:pt x="652" y="50"/>
                  </a:lnTo>
                  <a:lnTo>
                    <a:pt x="652" y="47"/>
                  </a:lnTo>
                  <a:lnTo>
                    <a:pt x="637" y="50"/>
                  </a:lnTo>
                  <a:lnTo>
                    <a:pt x="630" y="52"/>
                  </a:lnTo>
                  <a:lnTo>
                    <a:pt x="626" y="52"/>
                  </a:lnTo>
                  <a:lnTo>
                    <a:pt x="621" y="57"/>
                  </a:lnTo>
                  <a:lnTo>
                    <a:pt x="621" y="61"/>
                  </a:lnTo>
                  <a:lnTo>
                    <a:pt x="614" y="64"/>
                  </a:lnTo>
                  <a:lnTo>
                    <a:pt x="607" y="57"/>
                  </a:lnTo>
                  <a:lnTo>
                    <a:pt x="604" y="57"/>
                  </a:lnTo>
                  <a:lnTo>
                    <a:pt x="607" y="54"/>
                  </a:lnTo>
                  <a:lnTo>
                    <a:pt x="609" y="47"/>
                  </a:lnTo>
                  <a:lnTo>
                    <a:pt x="609" y="45"/>
                  </a:lnTo>
                  <a:lnTo>
                    <a:pt x="609" y="28"/>
                  </a:lnTo>
                  <a:lnTo>
                    <a:pt x="609" y="19"/>
                  </a:lnTo>
                  <a:lnTo>
                    <a:pt x="595" y="24"/>
                  </a:lnTo>
                  <a:lnTo>
                    <a:pt x="588" y="24"/>
                  </a:lnTo>
                  <a:lnTo>
                    <a:pt x="585" y="28"/>
                  </a:lnTo>
                  <a:lnTo>
                    <a:pt x="578" y="38"/>
                  </a:lnTo>
                  <a:lnTo>
                    <a:pt x="578" y="43"/>
                  </a:lnTo>
                  <a:lnTo>
                    <a:pt x="581" y="45"/>
                  </a:lnTo>
                  <a:lnTo>
                    <a:pt x="583" y="47"/>
                  </a:lnTo>
                  <a:lnTo>
                    <a:pt x="578" y="47"/>
                  </a:lnTo>
                  <a:lnTo>
                    <a:pt x="574" y="47"/>
                  </a:lnTo>
                  <a:lnTo>
                    <a:pt x="569" y="43"/>
                  </a:lnTo>
                  <a:lnTo>
                    <a:pt x="564" y="43"/>
                  </a:lnTo>
                  <a:lnTo>
                    <a:pt x="559" y="43"/>
                  </a:lnTo>
                  <a:lnTo>
                    <a:pt x="555" y="35"/>
                  </a:lnTo>
                  <a:lnTo>
                    <a:pt x="555" y="31"/>
                  </a:lnTo>
                  <a:lnTo>
                    <a:pt x="564" y="24"/>
                  </a:lnTo>
                  <a:lnTo>
                    <a:pt x="559" y="19"/>
                  </a:lnTo>
                  <a:lnTo>
                    <a:pt x="548" y="17"/>
                  </a:lnTo>
                  <a:lnTo>
                    <a:pt x="543" y="17"/>
                  </a:lnTo>
                  <a:lnTo>
                    <a:pt x="543" y="12"/>
                  </a:lnTo>
                  <a:lnTo>
                    <a:pt x="538" y="9"/>
                  </a:lnTo>
                  <a:lnTo>
                    <a:pt x="538" y="7"/>
                  </a:lnTo>
                  <a:lnTo>
                    <a:pt x="533" y="5"/>
                  </a:lnTo>
                  <a:lnTo>
                    <a:pt x="531" y="5"/>
                  </a:lnTo>
                  <a:lnTo>
                    <a:pt x="531" y="14"/>
                  </a:lnTo>
                  <a:lnTo>
                    <a:pt x="524" y="17"/>
                  </a:lnTo>
                  <a:lnTo>
                    <a:pt x="515" y="14"/>
                  </a:lnTo>
                  <a:lnTo>
                    <a:pt x="515" y="9"/>
                  </a:lnTo>
                  <a:lnTo>
                    <a:pt x="515" y="9"/>
                  </a:lnTo>
                  <a:lnTo>
                    <a:pt x="515" y="5"/>
                  </a:lnTo>
                  <a:lnTo>
                    <a:pt x="507" y="0"/>
                  </a:lnTo>
                  <a:lnTo>
                    <a:pt x="503" y="0"/>
                  </a:lnTo>
                  <a:lnTo>
                    <a:pt x="503" y="7"/>
                  </a:lnTo>
                  <a:lnTo>
                    <a:pt x="498" y="7"/>
                  </a:lnTo>
                  <a:lnTo>
                    <a:pt x="493" y="12"/>
                  </a:lnTo>
                  <a:lnTo>
                    <a:pt x="489" y="14"/>
                  </a:lnTo>
                  <a:lnTo>
                    <a:pt x="481" y="12"/>
                  </a:lnTo>
                  <a:lnTo>
                    <a:pt x="479" y="17"/>
                  </a:lnTo>
                  <a:lnTo>
                    <a:pt x="467" y="33"/>
                  </a:lnTo>
                  <a:lnTo>
                    <a:pt x="472" y="38"/>
                  </a:lnTo>
                  <a:lnTo>
                    <a:pt x="479" y="50"/>
                  </a:lnTo>
                  <a:lnTo>
                    <a:pt x="484" y="45"/>
                  </a:lnTo>
                  <a:lnTo>
                    <a:pt x="491" y="43"/>
                  </a:lnTo>
                  <a:lnTo>
                    <a:pt x="493" y="43"/>
                  </a:lnTo>
                  <a:lnTo>
                    <a:pt x="496" y="57"/>
                  </a:lnTo>
                  <a:lnTo>
                    <a:pt x="498" y="66"/>
                  </a:lnTo>
                  <a:lnTo>
                    <a:pt x="498" y="64"/>
                  </a:lnTo>
                  <a:lnTo>
                    <a:pt x="491" y="68"/>
                  </a:lnTo>
                  <a:lnTo>
                    <a:pt x="493" y="83"/>
                  </a:lnTo>
                  <a:lnTo>
                    <a:pt x="489" y="90"/>
                  </a:lnTo>
                  <a:lnTo>
                    <a:pt x="491" y="92"/>
                  </a:lnTo>
                  <a:lnTo>
                    <a:pt x="479" y="104"/>
                  </a:lnTo>
                  <a:lnTo>
                    <a:pt x="477" y="106"/>
                  </a:lnTo>
                  <a:lnTo>
                    <a:pt x="472" y="111"/>
                  </a:lnTo>
                  <a:lnTo>
                    <a:pt x="474" y="118"/>
                  </a:lnTo>
                  <a:lnTo>
                    <a:pt x="477" y="123"/>
                  </a:lnTo>
                  <a:lnTo>
                    <a:pt x="477" y="130"/>
                  </a:lnTo>
                  <a:lnTo>
                    <a:pt x="481" y="130"/>
                  </a:lnTo>
                  <a:lnTo>
                    <a:pt x="474" y="137"/>
                  </a:lnTo>
                  <a:lnTo>
                    <a:pt x="474" y="142"/>
                  </a:lnTo>
                  <a:lnTo>
                    <a:pt x="470" y="146"/>
                  </a:lnTo>
                  <a:lnTo>
                    <a:pt x="474" y="149"/>
                  </a:lnTo>
                  <a:lnTo>
                    <a:pt x="474" y="165"/>
                  </a:lnTo>
                  <a:lnTo>
                    <a:pt x="474" y="172"/>
                  </a:lnTo>
                  <a:lnTo>
                    <a:pt x="470" y="172"/>
                  </a:lnTo>
                  <a:lnTo>
                    <a:pt x="455" y="170"/>
                  </a:lnTo>
                  <a:lnTo>
                    <a:pt x="451" y="175"/>
                  </a:lnTo>
                  <a:lnTo>
                    <a:pt x="444" y="175"/>
                  </a:lnTo>
                  <a:lnTo>
                    <a:pt x="437" y="172"/>
                  </a:lnTo>
                  <a:lnTo>
                    <a:pt x="432" y="165"/>
                  </a:lnTo>
                  <a:lnTo>
                    <a:pt x="406" y="156"/>
                  </a:lnTo>
                  <a:lnTo>
                    <a:pt x="403" y="165"/>
                  </a:lnTo>
                  <a:lnTo>
                    <a:pt x="389" y="151"/>
                  </a:lnTo>
                  <a:lnTo>
                    <a:pt x="382" y="151"/>
                  </a:lnTo>
                  <a:lnTo>
                    <a:pt x="380" y="158"/>
                  </a:lnTo>
                  <a:lnTo>
                    <a:pt x="375" y="158"/>
                  </a:lnTo>
                  <a:lnTo>
                    <a:pt x="370" y="156"/>
                  </a:lnTo>
                  <a:lnTo>
                    <a:pt x="366" y="156"/>
                  </a:lnTo>
                  <a:lnTo>
                    <a:pt x="359" y="151"/>
                  </a:lnTo>
                  <a:lnTo>
                    <a:pt x="354" y="154"/>
                  </a:lnTo>
                  <a:lnTo>
                    <a:pt x="354" y="156"/>
                  </a:lnTo>
                  <a:lnTo>
                    <a:pt x="349" y="165"/>
                  </a:lnTo>
                  <a:lnTo>
                    <a:pt x="342" y="175"/>
                  </a:lnTo>
                  <a:lnTo>
                    <a:pt x="335" y="189"/>
                  </a:lnTo>
                  <a:lnTo>
                    <a:pt x="333" y="203"/>
                  </a:lnTo>
                  <a:lnTo>
                    <a:pt x="326" y="208"/>
                  </a:lnTo>
                  <a:lnTo>
                    <a:pt x="328" y="203"/>
                  </a:lnTo>
                  <a:lnTo>
                    <a:pt x="326" y="203"/>
                  </a:lnTo>
                  <a:lnTo>
                    <a:pt x="316" y="208"/>
                  </a:lnTo>
                  <a:lnTo>
                    <a:pt x="309" y="205"/>
                  </a:lnTo>
                  <a:lnTo>
                    <a:pt x="309" y="203"/>
                  </a:lnTo>
                  <a:lnTo>
                    <a:pt x="304" y="203"/>
                  </a:lnTo>
                  <a:lnTo>
                    <a:pt x="304" y="198"/>
                  </a:lnTo>
                  <a:lnTo>
                    <a:pt x="300" y="198"/>
                  </a:lnTo>
                  <a:lnTo>
                    <a:pt x="295" y="194"/>
                  </a:lnTo>
                  <a:lnTo>
                    <a:pt x="290" y="191"/>
                  </a:lnTo>
                  <a:lnTo>
                    <a:pt x="285" y="196"/>
                  </a:lnTo>
                  <a:lnTo>
                    <a:pt x="278" y="198"/>
                  </a:lnTo>
                  <a:lnTo>
                    <a:pt x="276" y="196"/>
                  </a:lnTo>
                  <a:lnTo>
                    <a:pt x="276" y="194"/>
                  </a:lnTo>
                  <a:lnTo>
                    <a:pt x="278" y="187"/>
                  </a:lnTo>
                  <a:lnTo>
                    <a:pt x="271" y="177"/>
                  </a:lnTo>
                  <a:lnTo>
                    <a:pt x="259" y="177"/>
                  </a:lnTo>
                  <a:lnTo>
                    <a:pt x="255" y="172"/>
                  </a:lnTo>
                  <a:lnTo>
                    <a:pt x="243" y="161"/>
                  </a:lnTo>
                  <a:lnTo>
                    <a:pt x="233" y="163"/>
                  </a:lnTo>
                  <a:lnTo>
                    <a:pt x="222" y="154"/>
                  </a:lnTo>
                  <a:lnTo>
                    <a:pt x="212" y="149"/>
                  </a:lnTo>
                  <a:lnTo>
                    <a:pt x="203" y="165"/>
                  </a:lnTo>
                  <a:lnTo>
                    <a:pt x="200" y="165"/>
                  </a:lnTo>
                  <a:lnTo>
                    <a:pt x="196" y="165"/>
                  </a:lnTo>
                  <a:lnTo>
                    <a:pt x="191" y="170"/>
                  </a:lnTo>
                  <a:lnTo>
                    <a:pt x="177" y="165"/>
                  </a:lnTo>
                  <a:lnTo>
                    <a:pt x="174" y="168"/>
                  </a:lnTo>
                  <a:lnTo>
                    <a:pt x="177" y="175"/>
                  </a:lnTo>
                  <a:lnTo>
                    <a:pt x="172" y="180"/>
                  </a:lnTo>
                  <a:lnTo>
                    <a:pt x="172" y="187"/>
                  </a:lnTo>
                  <a:lnTo>
                    <a:pt x="170" y="191"/>
                  </a:lnTo>
                  <a:lnTo>
                    <a:pt x="170" y="201"/>
                  </a:lnTo>
                  <a:lnTo>
                    <a:pt x="165" y="208"/>
                  </a:lnTo>
                  <a:lnTo>
                    <a:pt x="158" y="210"/>
                  </a:lnTo>
                  <a:lnTo>
                    <a:pt x="153" y="210"/>
                  </a:lnTo>
                  <a:lnTo>
                    <a:pt x="153" y="208"/>
                  </a:lnTo>
                  <a:lnTo>
                    <a:pt x="151" y="213"/>
                  </a:lnTo>
                  <a:lnTo>
                    <a:pt x="148" y="208"/>
                  </a:lnTo>
                  <a:lnTo>
                    <a:pt x="141" y="208"/>
                  </a:lnTo>
                  <a:lnTo>
                    <a:pt x="141" y="205"/>
                  </a:lnTo>
                  <a:lnTo>
                    <a:pt x="132" y="203"/>
                  </a:lnTo>
                  <a:lnTo>
                    <a:pt x="132" y="196"/>
                  </a:lnTo>
                  <a:lnTo>
                    <a:pt x="122" y="189"/>
                  </a:lnTo>
                  <a:lnTo>
                    <a:pt x="120" y="189"/>
                  </a:lnTo>
                  <a:lnTo>
                    <a:pt x="118" y="191"/>
                  </a:lnTo>
                  <a:lnTo>
                    <a:pt x="118" y="189"/>
                  </a:lnTo>
                  <a:lnTo>
                    <a:pt x="113" y="191"/>
                  </a:lnTo>
                  <a:lnTo>
                    <a:pt x="115" y="189"/>
                  </a:lnTo>
                  <a:lnTo>
                    <a:pt x="118" y="184"/>
                  </a:lnTo>
                  <a:lnTo>
                    <a:pt x="113" y="184"/>
                  </a:lnTo>
                  <a:lnTo>
                    <a:pt x="113" y="182"/>
                  </a:lnTo>
                  <a:lnTo>
                    <a:pt x="103" y="184"/>
                  </a:lnTo>
                  <a:lnTo>
                    <a:pt x="99" y="189"/>
                  </a:lnTo>
                  <a:lnTo>
                    <a:pt x="94" y="182"/>
                  </a:lnTo>
                  <a:lnTo>
                    <a:pt x="89" y="184"/>
                  </a:lnTo>
                  <a:lnTo>
                    <a:pt x="92" y="189"/>
                  </a:lnTo>
                  <a:lnTo>
                    <a:pt x="89" y="189"/>
                  </a:lnTo>
                  <a:lnTo>
                    <a:pt x="94" y="191"/>
                  </a:lnTo>
                  <a:lnTo>
                    <a:pt x="94" y="189"/>
                  </a:lnTo>
                  <a:lnTo>
                    <a:pt x="99" y="191"/>
                  </a:lnTo>
                  <a:lnTo>
                    <a:pt x="99" y="194"/>
                  </a:lnTo>
                  <a:lnTo>
                    <a:pt x="94" y="191"/>
                  </a:lnTo>
                  <a:lnTo>
                    <a:pt x="92" y="196"/>
                  </a:lnTo>
                  <a:lnTo>
                    <a:pt x="94" y="198"/>
                  </a:lnTo>
                  <a:lnTo>
                    <a:pt x="92" y="203"/>
                  </a:lnTo>
                  <a:lnTo>
                    <a:pt x="94" y="203"/>
                  </a:lnTo>
                  <a:lnTo>
                    <a:pt x="94" y="203"/>
                  </a:lnTo>
                  <a:lnTo>
                    <a:pt x="96" y="205"/>
                  </a:lnTo>
                  <a:lnTo>
                    <a:pt x="96" y="208"/>
                  </a:lnTo>
                  <a:lnTo>
                    <a:pt x="96" y="208"/>
                  </a:lnTo>
                  <a:lnTo>
                    <a:pt x="89" y="213"/>
                  </a:lnTo>
                  <a:lnTo>
                    <a:pt x="89" y="215"/>
                  </a:lnTo>
                  <a:lnTo>
                    <a:pt x="94" y="222"/>
                  </a:lnTo>
                  <a:lnTo>
                    <a:pt x="87" y="229"/>
                  </a:lnTo>
                  <a:lnTo>
                    <a:pt x="82" y="227"/>
                  </a:lnTo>
                  <a:lnTo>
                    <a:pt x="77" y="227"/>
                  </a:lnTo>
                  <a:lnTo>
                    <a:pt x="77" y="227"/>
                  </a:lnTo>
                  <a:lnTo>
                    <a:pt x="70" y="234"/>
                  </a:lnTo>
                  <a:lnTo>
                    <a:pt x="68" y="246"/>
                  </a:lnTo>
                  <a:lnTo>
                    <a:pt x="66" y="253"/>
                  </a:lnTo>
                  <a:lnTo>
                    <a:pt x="63" y="253"/>
                  </a:lnTo>
                  <a:lnTo>
                    <a:pt x="61" y="260"/>
                  </a:lnTo>
                  <a:lnTo>
                    <a:pt x="70" y="267"/>
                  </a:lnTo>
                  <a:lnTo>
                    <a:pt x="66" y="272"/>
                  </a:lnTo>
                  <a:lnTo>
                    <a:pt x="61" y="272"/>
                  </a:lnTo>
                  <a:lnTo>
                    <a:pt x="59" y="272"/>
                  </a:lnTo>
                  <a:lnTo>
                    <a:pt x="61" y="267"/>
                  </a:lnTo>
                  <a:lnTo>
                    <a:pt x="59" y="262"/>
                  </a:lnTo>
                  <a:lnTo>
                    <a:pt x="56" y="267"/>
                  </a:lnTo>
                  <a:lnTo>
                    <a:pt x="56" y="267"/>
                  </a:lnTo>
                  <a:lnTo>
                    <a:pt x="52" y="276"/>
                  </a:lnTo>
                  <a:lnTo>
                    <a:pt x="42" y="279"/>
                  </a:lnTo>
                  <a:lnTo>
                    <a:pt x="33" y="281"/>
                  </a:lnTo>
                  <a:lnTo>
                    <a:pt x="28" y="286"/>
                  </a:lnTo>
                  <a:lnTo>
                    <a:pt x="28" y="293"/>
                  </a:lnTo>
                  <a:lnTo>
                    <a:pt x="23" y="298"/>
                  </a:lnTo>
                  <a:lnTo>
                    <a:pt x="21" y="305"/>
                  </a:lnTo>
                  <a:lnTo>
                    <a:pt x="28" y="309"/>
                  </a:lnTo>
                  <a:lnTo>
                    <a:pt x="28" y="314"/>
                  </a:lnTo>
                  <a:lnTo>
                    <a:pt x="11" y="326"/>
                  </a:lnTo>
                  <a:lnTo>
                    <a:pt x="9" y="324"/>
                  </a:lnTo>
                  <a:lnTo>
                    <a:pt x="2" y="338"/>
                  </a:lnTo>
                  <a:lnTo>
                    <a:pt x="0" y="347"/>
                  </a:lnTo>
                  <a:lnTo>
                    <a:pt x="4" y="350"/>
                  </a:lnTo>
                  <a:lnTo>
                    <a:pt x="9" y="350"/>
                  </a:lnTo>
                  <a:lnTo>
                    <a:pt x="11" y="350"/>
                  </a:lnTo>
                  <a:lnTo>
                    <a:pt x="9" y="357"/>
                  </a:lnTo>
                  <a:lnTo>
                    <a:pt x="9" y="359"/>
                  </a:lnTo>
                  <a:lnTo>
                    <a:pt x="9" y="361"/>
                  </a:lnTo>
                  <a:lnTo>
                    <a:pt x="11" y="371"/>
                  </a:lnTo>
                  <a:lnTo>
                    <a:pt x="11" y="373"/>
                  </a:lnTo>
                  <a:lnTo>
                    <a:pt x="7" y="383"/>
                  </a:lnTo>
                  <a:lnTo>
                    <a:pt x="14" y="390"/>
                  </a:lnTo>
                  <a:lnTo>
                    <a:pt x="11" y="390"/>
                  </a:lnTo>
                  <a:lnTo>
                    <a:pt x="11" y="394"/>
                  </a:lnTo>
                  <a:lnTo>
                    <a:pt x="18" y="399"/>
                  </a:lnTo>
                  <a:lnTo>
                    <a:pt x="18" y="411"/>
                  </a:lnTo>
                  <a:lnTo>
                    <a:pt x="16" y="416"/>
                  </a:lnTo>
                  <a:lnTo>
                    <a:pt x="21" y="418"/>
                  </a:lnTo>
                  <a:lnTo>
                    <a:pt x="23" y="423"/>
                  </a:lnTo>
                  <a:lnTo>
                    <a:pt x="23" y="428"/>
                  </a:lnTo>
                  <a:lnTo>
                    <a:pt x="33" y="432"/>
                  </a:lnTo>
                  <a:lnTo>
                    <a:pt x="30" y="437"/>
                  </a:lnTo>
                  <a:lnTo>
                    <a:pt x="33" y="437"/>
                  </a:lnTo>
                  <a:lnTo>
                    <a:pt x="30" y="439"/>
                  </a:lnTo>
                  <a:lnTo>
                    <a:pt x="33" y="439"/>
                  </a:lnTo>
                  <a:lnTo>
                    <a:pt x="33" y="449"/>
                  </a:lnTo>
                  <a:lnTo>
                    <a:pt x="35" y="449"/>
                  </a:lnTo>
                  <a:lnTo>
                    <a:pt x="35" y="451"/>
                  </a:lnTo>
                  <a:lnTo>
                    <a:pt x="37" y="456"/>
                  </a:lnTo>
                  <a:lnTo>
                    <a:pt x="37" y="465"/>
                  </a:lnTo>
                  <a:lnTo>
                    <a:pt x="35" y="468"/>
                  </a:lnTo>
                  <a:lnTo>
                    <a:pt x="42" y="472"/>
                  </a:lnTo>
                  <a:lnTo>
                    <a:pt x="42" y="479"/>
                  </a:lnTo>
                  <a:lnTo>
                    <a:pt x="44" y="479"/>
                  </a:lnTo>
                  <a:lnTo>
                    <a:pt x="42" y="482"/>
                  </a:lnTo>
                  <a:lnTo>
                    <a:pt x="47" y="482"/>
                  </a:lnTo>
                  <a:lnTo>
                    <a:pt x="44" y="484"/>
                  </a:lnTo>
                  <a:lnTo>
                    <a:pt x="47" y="487"/>
                  </a:lnTo>
                  <a:lnTo>
                    <a:pt x="44" y="489"/>
                  </a:lnTo>
                  <a:lnTo>
                    <a:pt x="47" y="489"/>
                  </a:lnTo>
                  <a:lnTo>
                    <a:pt x="47" y="489"/>
                  </a:lnTo>
                  <a:lnTo>
                    <a:pt x="47" y="489"/>
                  </a:lnTo>
                  <a:lnTo>
                    <a:pt x="47" y="494"/>
                  </a:lnTo>
                  <a:lnTo>
                    <a:pt x="47" y="498"/>
                  </a:lnTo>
                  <a:lnTo>
                    <a:pt x="49" y="496"/>
                  </a:lnTo>
                  <a:lnTo>
                    <a:pt x="47" y="503"/>
                  </a:lnTo>
                  <a:lnTo>
                    <a:pt x="56" y="505"/>
                  </a:lnTo>
                  <a:lnTo>
                    <a:pt x="56" y="503"/>
                  </a:lnTo>
                  <a:lnTo>
                    <a:pt x="56" y="505"/>
                  </a:lnTo>
                  <a:lnTo>
                    <a:pt x="56" y="505"/>
                  </a:lnTo>
                  <a:lnTo>
                    <a:pt x="59" y="508"/>
                  </a:lnTo>
                  <a:lnTo>
                    <a:pt x="59" y="505"/>
                  </a:lnTo>
                  <a:lnTo>
                    <a:pt x="63" y="508"/>
                  </a:lnTo>
                  <a:lnTo>
                    <a:pt x="66" y="508"/>
                  </a:lnTo>
                  <a:lnTo>
                    <a:pt x="66" y="508"/>
                  </a:lnTo>
                  <a:lnTo>
                    <a:pt x="66" y="510"/>
                  </a:lnTo>
                  <a:lnTo>
                    <a:pt x="70" y="513"/>
                  </a:lnTo>
                  <a:lnTo>
                    <a:pt x="68" y="520"/>
                  </a:lnTo>
                  <a:lnTo>
                    <a:pt x="70" y="522"/>
                  </a:lnTo>
                  <a:lnTo>
                    <a:pt x="73" y="527"/>
                  </a:lnTo>
                  <a:lnTo>
                    <a:pt x="75" y="534"/>
                  </a:lnTo>
                  <a:lnTo>
                    <a:pt x="75" y="534"/>
                  </a:lnTo>
                  <a:lnTo>
                    <a:pt x="75" y="541"/>
                  </a:lnTo>
                  <a:lnTo>
                    <a:pt x="80" y="541"/>
                  </a:lnTo>
                  <a:lnTo>
                    <a:pt x="80" y="543"/>
                  </a:lnTo>
                  <a:lnTo>
                    <a:pt x="82" y="548"/>
                  </a:lnTo>
                  <a:lnTo>
                    <a:pt x="85" y="541"/>
                  </a:lnTo>
                  <a:lnTo>
                    <a:pt x="85" y="541"/>
                  </a:lnTo>
                  <a:lnTo>
                    <a:pt x="89" y="531"/>
                  </a:lnTo>
                  <a:lnTo>
                    <a:pt x="101" y="531"/>
                  </a:lnTo>
                  <a:lnTo>
                    <a:pt x="99" y="531"/>
                  </a:lnTo>
                  <a:lnTo>
                    <a:pt x="101" y="536"/>
                  </a:lnTo>
                  <a:lnTo>
                    <a:pt x="103" y="546"/>
                  </a:lnTo>
                  <a:lnTo>
                    <a:pt x="103" y="546"/>
                  </a:lnTo>
                  <a:lnTo>
                    <a:pt x="113" y="550"/>
                  </a:lnTo>
                  <a:lnTo>
                    <a:pt x="118" y="550"/>
                  </a:lnTo>
                  <a:lnTo>
                    <a:pt x="120" y="546"/>
                  </a:lnTo>
                  <a:lnTo>
                    <a:pt x="115" y="541"/>
                  </a:lnTo>
                  <a:lnTo>
                    <a:pt x="115" y="539"/>
                  </a:lnTo>
                  <a:lnTo>
                    <a:pt x="125" y="541"/>
                  </a:lnTo>
                  <a:lnTo>
                    <a:pt x="127" y="539"/>
                  </a:lnTo>
                  <a:lnTo>
                    <a:pt x="129" y="534"/>
                  </a:lnTo>
                  <a:lnTo>
                    <a:pt x="137" y="536"/>
                  </a:lnTo>
                  <a:lnTo>
                    <a:pt x="137" y="536"/>
                  </a:lnTo>
                  <a:lnTo>
                    <a:pt x="137" y="536"/>
                  </a:lnTo>
                  <a:lnTo>
                    <a:pt x="137" y="539"/>
                  </a:lnTo>
                  <a:lnTo>
                    <a:pt x="137" y="543"/>
                  </a:lnTo>
                  <a:lnTo>
                    <a:pt x="134" y="546"/>
                  </a:lnTo>
                  <a:lnTo>
                    <a:pt x="139" y="550"/>
                  </a:lnTo>
                  <a:lnTo>
                    <a:pt x="137" y="550"/>
                  </a:lnTo>
                  <a:lnTo>
                    <a:pt x="134" y="553"/>
                  </a:lnTo>
                  <a:lnTo>
                    <a:pt x="132" y="557"/>
                  </a:lnTo>
                  <a:lnTo>
                    <a:pt x="134" y="560"/>
                  </a:lnTo>
                  <a:lnTo>
                    <a:pt x="134" y="569"/>
                  </a:lnTo>
                  <a:lnTo>
                    <a:pt x="139" y="576"/>
                  </a:lnTo>
                  <a:lnTo>
                    <a:pt x="141" y="576"/>
                  </a:lnTo>
                  <a:lnTo>
                    <a:pt x="141" y="572"/>
                  </a:lnTo>
                  <a:lnTo>
                    <a:pt x="144" y="574"/>
                  </a:lnTo>
                  <a:lnTo>
                    <a:pt x="146" y="574"/>
                  </a:lnTo>
                  <a:lnTo>
                    <a:pt x="146" y="574"/>
                  </a:lnTo>
                  <a:lnTo>
                    <a:pt x="148" y="574"/>
                  </a:lnTo>
                  <a:lnTo>
                    <a:pt x="146" y="576"/>
                  </a:lnTo>
                  <a:lnTo>
                    <a:pt x="146" y="576"/>
                  </a:lnTo>
                  <a:lnTo>
                    <a:pt x="151" y="579"/>
                  </a:lnTo>
                  <a:lnTo>
                    <a:pt x="153" y="583"/>
                  </a:lnTo>
                  <a:lnTo>
                    <a:pt x="155" y="579"/>
                  </a:lnTo>
                  <a:lnTo>
                    <a:pt x="155" y="574"/>
                  </a:lnTo>
                  <a:lnTo>
                    <a:pt x="160" y="569"/>
                  </a:lnTo>
                  <a:lnTo>
                    <a:pt x="160" y="574"/>
                  </a:lnTo>
                  <a:lnTo>
                    <a:pt x="165" y="574"/>
                  </a:lnTo>
                  <a:lnTo>
                    <a:pt x="167" y="574"/>
                  </a:lnTo>
                  <a:lnTo>
                    <a:pt x="170" y="569"/>
                  </a:lnTo>
                  <a:lnTo>
                    <a:pt x="174" y="569"/>
                  </a:lnTo>
                  <a:lnTo>
                    <a:pt x="174" y="574"/>
                  </a:lnTo>
                  <a:lnTo>
                    <a:pt x="179" y="576"/>
                  </a:lnTo>
                  <a:lnTo>
                    <a:pt x="179" y="572"/>
                  </a:lnTo>
                  <a:lnTo>
                    <a:pt x="181" y="569"/>
                  </a:lnTo>
                  <a:lnTo>
                    <a:pt x="193" y="574"/>
                  </a:lnTo>
                  <a:lnTo>
                    <a:pt x="198" y="574"/>
                  </a:lnTo>
                  <a:lnTo>
                    <a:pt x="198" y="572"/>
                  </a:lnTo>
                  <a:lnTo>
                    <a:pt x="207" y="579"/>
                  </a:lnTo>
                  <a:lnTo>
                    <a:pt x="207" y="579"/>
                  </a:lnTo>
                  <a:lnTo>
                    <a:pt x="210" y="579"/>
                  </a:lnTo>
                  <a:lnTo>
                    <a:pt x="207" y="567"/>
                  </a:lnTo>
                  <a:lnTo>
                    <a:pt x="215" y="564"/>
                  </a:lnTo>
                  <a:lnTo>
                    <a:pt x="215" y="564"/>
                  </a:lnTo>
                  <a:lnTo>
                    <a:pt x="224" y="564"/>
                  </a:lnTo>
                  <a:lnTo>
                    <a:pt x="229" y="562"/>
                  </a:lnTo>
                  <a:lnTo>
                    <a:pt x="231" y="564"/>
                  </a:lnTo>
                  <a:lnTo>
                    <a:pt x="238" y="543"/>
                  </a:lnTo>
                  <a:lnTo>
                    <a:pt x="238" y="541"/>
                  </a:lnTo>
                  <a:lnTo>
                    <a:pt x="257" y="546"/>
                  </a:lnTo>
                  <a:lnTo>
                    <a:pt x="257" y="543"/>
                  </a:lnTo>
                  <a:lnTo>
                    <a:pt x="262" y="534"/>
                  </a:lnTo>
                  <a:lnTo>
                    <a:pt x="257" y="513"/>
                  </a:lnTo>
                  <a:lnTo>
                    <a:pt x="259" y="501"/>
                  </a:lnTo>
                  <a:lnTo>
                    <a:pt x="292" y="513"/>
                  </a:lnTo>
                  <a:lnTo>
                    <a:pt x="309" y="527"/>
                  </a:lnTo>
                  <a:lnTo>
                    <a:pt x="326" y="515"/>
                  </a:lnTo>
                  <a:lnTo>
                    <a:pt x="328" y="515"/>
                  </a:lnTo>
                  <a:lnTo>
                    <a:pt x="333" y="513"/>
                  </a:lnTo>
                  <a:lnTo>
                    <a:pt x="333" y="508"/>
                  </a:lnTo>
                  <a:lnTo>
                    <a:pt x="333" y="505"/>
                  </a:lnTo>
                  <a:lnTo>
                    <a:pt x="328" y="501"/>
                  </a:lnTo>
                  <a:lnTo>
                    <a:pt x="328" y="496"/>
                  </a:lnTo>
                  <a:lnTo>
                    <a:pt x="328" y="494"/>
                  </a:lnTo>
                  <a:lnTo>
                    <a:pt x="340" y="491"/>
                  </a:lnTo>
                  <a:lnTo>
                    <a:pt x="340" y="489"/>
                  </a:lnTo>
                  <a:lnTo>
                    <a:pt x="347" y="487"/>
                  </a:lnTo>
                  <a:lnTo>
                    <a:pt x="352" y="487"/>
                  </a:lnTo>
                  <a:lnTo>
                    <a:pt x="356" y="487"/>
                  </a:lnTo>
                  <a:lnTo>
                    <a:pt x="359" y="484"/>
                  </a:lnTo>
                  <a:lnTo>
                    <a:pt x="359" y="489"/>
                  </a:lnTo>
                  <a:lnTo>
                    <a:pt x="366" y="484"/>
                  </a:lnTo>
                  <a:lnTo>
                    <a:pt x="370" y="482"/>
                  </a:lnTo>
                  <a:lnTo>
                    <a:pt x="368" y="472"/>
                  </a:lnTo>
                  <a:lnTo>
                    <a:pt x="370" y="472"/>
                  </a:lnTo>
                  <a:lnTo>
                    <a:pt x="366" y="463"/>
                  </a:lnTo>
                  <a:lnTo>
                    <a:pt x="363" y="463"/>
                  </a:lnTo>
                  <a:lnTo>
                    <a:pt x="370" y="461"/>
                  </a:lnTo>
                  <a:lnTo>
                    <a:pt x="370" y="461"/>
                  </a:lnTo>
                  <a:lnTo>
                    <a:pt x="375" y="461"/>
                  </a:lnTo>
                  <a:lnTo>
                    <a:pt x="375" y="461"/>
                  </a:lnTo>
                  <a:lnTo>
                    <a:pt x="378" y="461"/>
                  </a:lnTo>
                  <a:lnTo>
                    <a:pt x="380" y="461"/>
                  </a:lnTo>
                  <a:lnTo>
                    <a:pt x="375" y="446"/>
                  </a:lnTo>
                  <a:lnTo>
                    <a:pt x="380" y="446"/>
                  </a:lnTo>
                  <a:lnTo>
                    <a:pt x="392" y="449"/>
                  </a:lnTo>
                  <a:lnTo>
                    <a:pt x="389" y="451"/>
                  </a:lnTo>
                  <a:lnTo>
                    <a:pt x="392" y="456"/>
                  </a:lnTo>
                  <a:lnTo>
                    <a:pt x="389" y="458"/>
                  </a:lnTo>
                  <a:lnTo>
                    <a:pt x="389" y="461"/>
                  </a:lnTo>
                  <a:lnTo>
                    <a:pt x="394" y="461"/>
                  </a:lnTo>
                  <a:lnTo>
                    <a:pt x="396" y="465"/>
                  </a:lnTo>
                  <a:lnTo>
                    <a:pt x="396" y="461"/>
                  </a:lnTo>
                  <a:lnTo>
                    <a:pt x="401" y="463"/>
                  </a:lnTo>
                  <a:lnTo>
                    <a:pt x="403" y="472"/>
                  </a:lnTo>
                  <a:lnTo>
                    <a:pt x="399" y="472"/>
                  </a:lnTo>
                  <a:lnTo>
                    <a:pt x="403" y="475"/>
                  </a:lnTo>
                  <a:lnTo>
                    <a:pt x="403" y="477"/>
                  </a:lnTo>
                  <a:lnTo>
                    <a:pt x="408" y="477"/>
                  </a:lnTo>
                  <a:lnTo>
                    <a:pt x="413" y="479"/>
                  </a:lnTo>
                  <a:lnTo>
                    <a:pt x="413" y="475"/>
                  </a:lnTo>
                  <a:lnTo>
                    <a:pt x="418" y="475"/>
                  </a:lnTo>
                  <a:lnTo>
                    <a:pt x="418" y="468"/>
                  </a:lnTo>
                  <a:lnTo>
                    <a:pt x="420" y="465"/>
                  </a:lnTo>
                  <a:lnTo>
                    <a:pt x="422" y="468"/>
                  </a:lnTo>
                  <a:lnTo>
                    <a:pt x="420" y="470"/>
                  </a:lnTo>
                  <a:lnTo>
                    <a:pt x="422" y="470"/>
                  </a:lnTo>
                  <a:lnTo>
                    <a:pt x="425" y="470"/>
                  </a:lnTo>
                  <a:lnTo>
                    <a:pt x="427" y="475"/>
                  </a:lnTo>
                  <a:lnTo>
                    <a:pt x="432" y="475"/>
                  </a:lnTo>
                  <a:lnTo>
                    <a:pt x="434" y="475"/>
                  </a:lnTo>
                  <a:lnTo>
                    <a:pt x="441" y="470"/>
                  </a:lnTo>
                  <a:lnTo>
                    <a:pt x="441" y="475"/>
                  </a:lnTo>
                  <a:lnTo>
                    <a:pt x="439" y="477"/>
                  </a:lnTo>
                  <a:lnTo>
                    <a:pt x="441" y="479"/>
                  </a:lnTo>
                  <a:lnTo>
                    <a:pt x="446" y="494"/>
                  </a:lnTo>
                  <a:lnTo>
                    <a:pt x="446" y="494"/>
                  </a:lnTo>
                  <a:lnTo>
                    <a:pt x="448" y="494"/>
                  </a:lnTo>
                  <a:lnTo>
                    <a:pt x="453" y="496"/>
                  </a:lnTo>
                  <a:lnTo>
                    <a:pt x="453" y="503"/>
                  </a:lnTo>
                  <a:lnTo>
                    <a:pt x="455" y="501"/>
                  </a:lnTo>
                  <a:lnTo>
                    <a:pt x="458" y="501"/>
                  </a:lnTo>
                  <a:lnTo>
                    <a:pt x="458" y="503"/>
                  </a:lnTo>
                  <a:lnTo>
                    <a:pt x="455" y="508"/>
                  </a:lnTo>
                  <a:lnTo>
                    <a:pt x="460" y="513"/>
                  </a:lnTo>
                  <a:lnTo>
                    <a:pt x="458" y="517"/>
                  </a:lnTo>
                  <a:lnTo>
                    <a:pt x="463" y="513"/>
                  </a:lnTo>
                  <a:lnTo>
                    <a:pt x="465" y="515"/>
                  </a:lnTo>
                  <a:lnTo>
                    <a:pt x="470" y="513"/>
                  </a:lnTo>
                  <a:lnTo>
                    <a:pt x="474" y="513"/>
                  </a:lnTo>
                  <a:lnTo>
                    <a:pt x="474" y="513"/>
                  </a:lnTo>
                  <a:lnTo>
                    <a:pt x="477" y="522"/>
                  </a:lnTo>
                  <a:lnTo>
                    <a:pt x="481" y="524"/>
                  </a:lnTo>
                  <a:lnTo>
                    <a:pt x="479" y="527"/>
                  </a:lnTo>
                  <a:lnTo>
                    <a:pt x="484" y="527"/>
                  </a:lnTo>
                  <a:lnTo>
                    <a:pt x="493" y="536"/>
                  </a:lnTo>
                  <a:lnTo>
                    <a:pt x="489" y="539"/>
                  </a:lnTo>
                  <a:lnTo>
                    <a:pt x="489" y="541"/>
                  </a:lnTo>
                  <a:lnTo>
                    <a:pt x="493" y="539"/>
                  </a:lnTo>
                  <a:lnTo>
                    <a:pt x="491" y="543"/>
                  </a:lnTo>
                  <a:lnTo>
                    <a:pt x="493" y="557"/>
                  </a:lnTo>
                  <a:lnTo>
                    <a:pt x="493" y="560"/>
                  </a:lnTo>
                  <a:lnTo>
                    <a:pt x="496" y="562"/>
                  </a:lnTo>
                  <a:lnTo>
                    <a:pt x="503" y="560"/>
                  </a:lnTo>
                  <a:lnTo>
                    <a:pt x="503" y="564"/>
                  </a:lnTo>
                  <a:lnTo>
                    <a:pt x="505" y="564"/>
                  </a:lnTo>
                  <a:lnTo>
                    <a:pt x="505" y="564"/>
                  </a:lnTo>
                  <a:lnTo>
                    <a:pt x="510" y="564"/>
                  </a:lnTo>
                  <a:lnTo>
                    <a:pt x="515" y="564"/>
                  </a:lnTo>
                  <a:lnTo>
                    <a:pt x="519" y="569"/>
                  </a:lnTo>
                  <a:lnTo>
                    <a:pt x="517" y="572"/>
                  </a:lnTo>
                  <a:lnTo>
                    <a:pt x="519" y="572"/>
                  </a:lnTo>
                  <a:lnTo>
                    <a:pt x="519" y="574"/>
                  </a:lnTo>
                  <a:lnTo>
                    <a:pt x="522" y="574"/>
                  </a:lnTo>
                  <a:lnTo>
                    <a:pt x="524" y="579"/>
                  </a:lnTo>
                  <a:lnTo>
                    <a:pt x="524" y="583"/>
                  </a:lnTo>
                  <a:lnTo>
                    <a:pt x="529" y="583"/>
                  </a:lnTo>
                  <a:lnTo>
                    <a:pt x="531" y="583"/>
                  </a:lnTo>
                  <a:lnTo>
                    <a:pt x="541" y="590"/>
                  </a:lnTo>
                  <a:lnTo>
                    <a:pt x="545" y="593"/>
                  </a:lnTo>
                  <a:lnTo>
                    <a:pt x="548" y="598"/>
                  </a:lnTo>
                  <a:lnTo>
                    <a:pt x="555" y="602"/>
                  </a:lnTo>
                  <a:lnTo>
                    <a:pt x="564" y="607"/>
                  </a:lnTo>
                  <a:lnTo>
                    <a:pt x="571" y="616"/>
                  </a:lnTo>
                  <a:lnTo>
                    <a:pt x="576" y="614"/>
                  </a:lnTo>
                  <a:lnTo>
                    <a:pt x="578" y="614"/>
                  </a:lnTo>
                  <a:lnTo>
                    <a:pt x="583" y="614"/>
                  </a:lnTo>
                  <a:lnTo>
                    <a:pt x="583" y="612"/>
                  </a:lnTo>
                  <a:lnTo>
                    <a:pt x="585" y="605"/>
                  </a:lnTo>
                  <a:lnTo>
                    <a:pt x="583" y="602"/>
                  </a:lnTo>
                  <a:lnTo>
                    <a:pt x="590" y="602"/>
                  </a:lnTo>
                  <a:lnTo>
                    <a:pt x="590" y="598"/>
                  </a:lnTo>
                  <a:lnTo>
                    <a:pt x="597" y="595"/>
                  </a:lnTo>
                  <a:lnTo>
                    <a:pt x="595" y="593"/>
                  </a:lnTo>
                  <a:lnTo>
                    <a:pt x="600" y="590"/>
                  </a:lnTo>
                  <a:lnTo>
                    <a:pt x="600" y="590"/>
                  </a:lnTo>
                  <a:lnTo>
                    <a:pt x="602" y="588"/>
                  </a:lnTo>
                  <a:lnTo>
                    <a:pt x="604" y="588"/>
                  </a:lnTo>
                  <a:lnTo>
                    <a:pt x="607" y="583"/>
                  </a:lnTo>
                  <a:lnTo>
                    <a:pt x="609" y="588"/>
                  </a:lnTo>
                  <a:lnTo>
                    <a:pt x="611" y="588"/>
                  </a:lnTo>
                  <a:lnTo>
                    <a:pt x="616" y="588"/>
                  </a:lnTo>
                  <a:lnTo>
                    <a:pt x="618" y="590"/>
                  </a:lnTo>
                  <a:lnTo>
                    <a:pt x="621" y="588"/>
                  </a:lnTo>
                  <a:lnTo>
                    <a:pt x="628" y="595"/>
                  </a:lnTo>
                  <a:lnTo>
                    <a:pt x="628" y="598"/>
                  </a:lnTo>
                  <a:lnTo>
                    <a:pt x="635" y="602"/>
                  </a:lnTo>
                  <a:lnTo>
                    <a:pt x="637" y="605"/>
                  </a:lnTo>
                  <a:lnTo>
                    <a:pt x="642" y="600"/>
                  </a:lnTo>
                  <a:lnTo>
                    <a:pt x="642" y="605"/>
                  </a:lnTo>
                  <a:lnTo>
                    <a:pt x="644" y="605"/>
                  </a:lnTo>
                  <a:lnTo>
                    <a:pt x="647" y="602"/>
                  </a:lnTo>
                  <a:lnTo>
                    <a:pt x="654" y="605"/>
                  </a:lnTo>
                  <a:lnTo>
                    <a:pt x="652" y="607"/>
                  </a:lnTo>
                  <a:lnTo>
                    <a:pt x="656" y="616"/>
                  </a:lnTo>
                  <a:lnTo>
                    <a:pt x="656" y="616"/>
                  </a:lnTo>
                  <a:lnTo>
                    <a:pt x="663" y="619"/>
                  </a:lnTo>
                  <a:lnTo>
                    <a:pt x="666" y="624"/>
                  </a:lnTo>
                  <a:lnTo>
                    <a:pt x="670" y="628"/>
                  </a:lnTo>
                  <a:lnTo>
                    <a:pt x="673" y="616"/>
                  </a:lnTo>
                  <a:lnTo>
                    <a:pt x="680" y="614"/>
                  </a:lnTo>
                  <a:lnTo>
                    <a:pt x="682" y="616"/>
                  </a:lnTo>
                  <a:lnTo>
                    <a:pt x="680" y="619"/>
                  </a:lnTo>
                  <a:lnTo>
                    <a:pt x="685" y="628"/>
                  </a:lnTo>
                  <a:lnTo>
                    <a:pt x="680" y="628"/>
                  </a:lnTo>
                  <a:lnTo>
                    <a:pt x="682" y="633"/>
                  </a:lnTo>
                  <a:lnTo>
                    <a:pt x="685" y="633"/>
                  </a:lnTo>
                  <a:lnTo>
                    <a:pt x="685" y="635"/>
                  </a:lnTo>
                  <a:lnTo>
                    <a:pt x="678" y="633"/>
                  </a:lnTo>
                  <a:lnTo>
                    <a:pt x="680" y="638"/>
                  </a:lnTo>
                  <a:lnTo>
                    <a:pt x="685" y="638"/>
                  </a:lnTo>
                  <a:lnTo>
                    <a:pt x="685" y="640"/>
                  </a:lnTo>
                  <a:lnTo>
                    <a:pt x="680" y="640"/>
                  </a:lnTo>
                  <a:lnTo>
                    <a:pt x="685" y="642"/>
                  </a:lnTo>
                  <a:lnTo>
                    <a:pt x="685" y="647"/>
                  </a:lnTo>
                  <a:lnTo>
                    <a:pt x="689" y="647"/>
                  </a:lnTo>
                  <a:lnTo>
                    <a:pt x="694" y="647"/>
                  </a:lnTo>
                  <a:lnTo>
                    <a:pt x="699" y="647"/>
                  </a:lnTo>
                  <a:lnTo>
                    <a:pt x="701" y="645"/>
                  </a:lnTo>
                  <a:lnTo>
                    <a:pt x="706" y="647"/>
                  </a:lnTo>
                  <a:lnTo>
                    <a:pt x="706" y="647"/>
                  </a:lnTo>
                  <a:lnTo>
                    <a:pt x="708" y="647"/>
                  </a:lnTo>
                  <a:lnTo>
                    <a:pt x="708" y="647"/>
                  </a:lnTo>
                  <a:lnTo>
                    <a:pt x="706" y="642"/>
                  </a:lnTo>
                  <a:lnTo>
                    <a:pt x="708" y="638"/>
                  </a:lnTo>
                  <a:lnTo>
                    <a:pt x="713" y="638"/>
                  </a:lnTo>
                  <a:lnTo>
                    <a:pt x="713" y="642"/>
                  </a:lnTo>
                  <a:lnTo>
                    <a:pt x="718" y="645"/>
                  </a:lnTo>
                  <a:lnTo>
                    <a:pt x="720" y="640"/>
                  </a:lnTo>
                  <a:lnTo>
                    <a:pt x="722" y="638"/>
                  </a:lnTo>
                  <a:lnTo>
                    <a:pt x="722" y="633"/>
                  </a:lnTo>
                  <a:lnTo>
                    <a:pt x="727" y="633"/>
                  </a:lnTo>
                  <a:lnTo>
                    <a:pt x="727" y="628"/>
                  </a:lnTo>
                  <a:lnTo>
                    <a:pt x="722" y="624"/>
                  </a:lnTo>
                  <a:lnTo>
                    <a:pt x="722" y="614"/>
                  </a:lnTo>
                  <a:lnTo>
                    <a:pt x="718" y="609"/>
                  </a:lnTo>
                  <a:lnTo>
                    <a:pt x="720" y="607"/>
                  </a:lnTo>
                  <a:lnTo>
                    <a:pt x="722" y="602"/>
                  </a:lnTo>
                  <a:lnTo>
                    <a:pt x="732" y="602"/>
                  </a:lnTo>
                  <a:lnTo>
                    <a:pt x="732" y="602"/>
                  </a:lnTo>
                  <a:lnTo>
                    <a:pt x="741" y="602"/>
                  </a:lnTo>
                  <a:lnTo>
                    <a:pt x="741" y="590"/>
                  </a:lnTo>
                  <a:lnTo>
                    <a:pt x="746" y="595"/>
                  </a:lnTo>
                  <a:lnTo>
                    <a:pt x="748" y="593"/>
                  </a:lnTo>
                  <a:lnTo>
                    <a:pt x="751" y="595"/>
                  </a:lnTo>
                  <a:lnTo>
                    <a:pt x="751" y="590"/>
                  </a:lnTo>
                  <a:lnTo>
                    <a:pt x="748" y="586"/>
                  </a:lnTo>
                  <a:lnTo>
                    <a:pt x="751" y="583"/>
                  </a:lnTo>
                  <a:lnTo>
                    <a:pt x="751" y="583"/>
                  </a:lnTo>
                  <a:lnTo>
                    <a:pt x="751" y="579"/>
                  </a:lnTo>
                  <a:lnTo>
                    <a:pt x="763" y="583"/>
                  </a:lnTo>
                  <a:lnTo>
                    <a:pt x="765" y="588"/>
                  </a:lnTo>
                  <a:lnTo>
                    <a:pt x="765" y="590"/>
                  </a:lnTo>
                  <a:lnTo>
                    <a:pt x="763" y="588"/>
                  </a:lnTo>
                  <a:lnTo>
                    <a:pt x="760" y="595"/>
                  </a:lnTo>
                  <a:lnTo>
                    <a:pt x="770" y="607"/>
                  </a:lnTo>
                  <a:lnTo>
                    <a:pt x="770" y="614"/>
                  </a:lnTo>
                  <a:lnTo>
                    <a:pt x="777" y="614"/>
                  </a:lnTo>
                  <a:lnTo>
                    <a:pt x="779" y="616"/>
                  </a:lnTo>
                  <a:lnTo>
                    <a:pt x="784" y="616"/>
                  </a:lnTo>
                  <a:lnTo>
                    <a:pt x="784" y="621"/>
                  </a:lnTo>
                  <a:lnTo>
                    <a:pt x="793" y="621"/>
                  </a:lnTo>
                  <a:lnTo>
                    <a:pt x="793" y="612"/>
                  </a:lnTo>
                  <a:lnTo>
                    <a:pt x="796" y="614"/>
                  </a:lnTo>
                  <a:lnTo>
                    <a:pt x="800" y="612"/>
                  </a:lnTo>
                  <a:lnTo>
                    <a:pt x="803" y="612"/>
                  </a:lnTo>
                  <a:lnTo>
                    <a:pt x="807" y="609"/>
                  </a:lnTo>
                  <a:lnTo>
                    <a:pt x="810" y="609"/>
                  </a:lnTo>
                  <a:lnTo>
                    <a:pt x="810" y="612"/>
                  </a:lnTo>
                  <a:lnTo>
                    <a:pt x="812" y="612"/>
                  </a:lnTo>
                  <a:lnTo>
                    <a:pt x="812" y="614"/>
                  </a:lnTo>
                  <a:lnTo>
                    <a:pt x="815" y="616"/>
                  </a:lnTo>
                  <a:lnTo>
                    <a:pt x="815" y="614"/>
                  </a:lnTo>
                  <a:lnTo>
                    <a:pt x="817" y="614"/>
                  </a:lnTo>
                  <a:lnTo>
                    <a:pt x="817" y="624"/>
                  </a:lnTo>
                  <a:lnTo>
                    <a:pt x="822" y="624"/>
                  </a:lnTo>
                  <a:lnTo>
                    <a:pt x="819" y="621"/>
                  </a:lnTo>
                  <a:lnTo>
                    <a:pt x="822" y="616"/>
                  </a:lnTo>
                  <a:lnTo>
                    <a:pt x="824" y="624"/>
                  </a:lnTo>
                  <a:lnTo>
                    <a:pt x="826" y="621"/>
                  </a:lnTo>
                  <a:lnTo>
                    <a:pt x="831" y="619"/>
                  </a:lnTo>
                  <a:lnTo>
                    <a:pt x="852" y="619"/>
                  </a:lnTo>
                  <a:lnTo>
                    <a:pt x="855" y="616"/>
                  </a:lnTo>
                  <a:lnTo>
                    <a:pt x="850" y="609"/>
                  </a:lnTo>
                  <a:lnTo>
                    <a:pt x="850" y="609"/>
                  </a:lnTo>
                  <a:close/>
                </a:path>
              </a:pathLst>
            </a:custGeom>
            <a:solidFill>
              <a:srgbClr val="433356">
                <a:lumMod val="20000"/>
                <a:lumOff val="8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89" name="Freeform 17"/>
            <p:cNvSpPr>
              <a:spLocks/>
            </p:cNvSpPr>
            <p:nvPr/>
          </p:nvSpPr>
          <p:spPr bwMode="auto">
            <a:xfrm>
              <a:off x="9753539" y="5156249"/>
              <a:ext cx="935370" cy="793550"/>
            </a:xfrm>
            <a:custGeom>
              <a:avLst/>
              <a:gdLst>
                <a:gd name="T0" fmla="*/ 322 w 1451"/>
                <a:gd name="T1" fmla="*/ 1141 h 1231"/>
                <a:gd name="T2" fmla="*/ 251 w 1451"/>
                <a:gd name="T3" fmla="*/ 1141 h 1231"/>
                <a:gd name="T4" fmla="*/ 194 w 1451"/>
                <a:gd name="T5" fmla="*/ 1127 h 1231"/>
                <a:gd name="T6" fmla="*/ 175 w 1451"/>
                <a:gd name="T7" fmla="*/ 1004 h 1231"/>
                <a:gd name="T8" fmla="*/ 142 w 1451"/>
                <a:gd name="T9" fmla="*/ 948 h 1231"/>
                <a:gd name="T10" fmla="*/ 133 w 1451"/>
                <a:gd name="T11" fmla="*/ 936 h 1231"/>
                <a:gd name="T12" fmla="*/ 215 w 1451"/>
                <a:gd name="T13" fmla="*/ 874 h 1231"/>
                <a:gd name="T14" fmla="*/ 249 w 1451"/>
                <a:gd name="T15" fmla="*/ 796 h 1231"/>
                <a:gd name="T16" fmla="*/ 272 w 1451"/>
                <a:gd name="T17" fmla="*/ 695 h 1231"/>
                <a:gd name="T18" fmla="*/ 211 w 1451"/>
                <a:gd name="T19" fmla="*/ 614 h 1231"/>
                <a:gd name="T20" fmla="*/ 107 w 1451"/>
                <a:gd name="T21" fmla="*/ 558 h 1231"/>
                <a:gd name="T22" fmla="*/ 52 w 1451"/>
                <a:gd name="T23" fmla="*/ 506 h 1231"/>
                <a:gd name="T24" fmla="*/ 15 w 1451"/>
                <a:gd name="T25" fmla="*/ 454 h 1231"/>
                <a:gd name="T26" fmla="*/ 78 w 1451"/>
                <a:gd name="T27" fmla="*/ 407 h 1231"/>
                <a:gd name="T28" fmla="*/ 130 w 1451"/>
                <a:gd name="T29" fmla="*/ 343 h 1231"/>
                <a:gd name="T30" fmla="*/ 249 w 1451"/>
                <a:gd name="T31" fmla="*/ 324 h 1231"/>
                <a:gd name="T32" fmla="*/ 352 w 1451"/>
                <a:gd name="T33" fmla="*/ 300 h 1231"/>
                <a:gd name="T34" fmla="*/ 447 w 1451"/>
                <a:gd name="T35" fmla="*/ 263 h 1231"/>
                <a:gd name="T36" fmla="*/ 537 w 1451"/>
                <a:gd name="T37" fmla="*/ 241 h 1231"/>
                <a:gd name="T38" fmla="*/ 643 w 1451"/>
                <a:gd name="T39" fmla="*/ 241 h 1231"/>
                <a:gd name="T40" fmla="*/ 714 w 1451"/>
                <a:gd name="T41" fmla="*/ 239 h 1231"/>
                <a:gd name="T42" fmla="*/ 719 w 1451"/>
                <a:gd name="T43" fmla="*/ 166 h 1231"/>
                <a:gd name="T44" fmla="*/ 794 w 1451"/>
                <a:gd name="T45" fmla="*/ 137 h 1231"/>
                <a:gd name="T46" fmla="*/ 853 w 1451"/>
                <a:gd name="T47" fmla="*/ 93 h 1231"/>
                <a:gd name="T48" fmla="*/ 893 w 1451"/>
                <a:gd name="T49" fmla="*/ 128 h 1231"/>
                <a:gd name="T50" fmla="*/ 1000 w 1451"/>
                <a:gd name="T51" fmla="*/ 88 h 1231"/>
                <a:gd name="T52" fmla="*/ 1113 w 1451"/>
                <a:gd name="T53" fmla="*/ 15 h 1231"/>
                <a:gd name="T54" fmla="*/ 1163 w 1451"/>
                <a:gd name="T55" fmla="*/ 24 h 1231"/>
                <a:gd name="T56" fmla="*/ 1231 w 1451"/>
                <a:gd name="T57" fmla="*/ 90 h 1231"/>
                <a:gd name="T58" fmla="*/ 1236 w 1451"/>
                <a:gd name="T59" fmla="*/ 152 h 1231"/>
                <a:gd name="T60" fmla="*/ 1250 w 1451"/>
                <a:gd name="T61" fmla="*/ 229 h 1231"/>
                <a:gd name="T62" fmla="*/ 1217 w 1451"/>
                <a:gd name="T63" fmla="*/ 298 h 1231"/>
                <a:gd name="T64" fmla="*/ 1281 w 1451"/>
                <a:gd name="T65" fmla="*/ 366 h 1231"/>
                <a:gd name="T66" fmla="*/ 1323 w 1451"/>
                <a:gd name="T67" fmla="*/ 404 h 1231"/>
                <a:gd name="T68" fmla="*/ 1385 w 1451"/>
                <a:gd name="T69" fmla="*/ 442 h 1231"/>
                <a:gd name="T70" fmla="*/ 1380 w 1451"/>
                <a:gd name="T71" fmla="*/ 537 h 1231"/>
                <a:gd name="T72" fmla="*/ 1392 w 1451"/>
                <a:gd name="T73" fmla="*/ 586 h 1231"/>
                <a:gd name="T74" fmla="*/ 1380 w 1451"/>
                <a:gd name="T75" fmla="*/ 655 h 1231"/>
                <a:gd name="T76" fmla="*/ 1345 w 1451"/>
                <a:gd name="T77" fmla="*/ 692 h 1231"/>
                <a:gd name="T78" fmla="*/ 1397 w 1451"/>
                <a:gd name="T79" fmla="*/ 740 h 1231"/>
                <a:gd name="T80" fmla="*/ 1446 w 1451"/>
                <a:gd name="T81" fmla="*/ 794 h 1231"/>
                <a:gd name="T82" fmla="*/ 1418 w 1451"/>
                <a:gd name="T83" fmla="*/ 874 h 1231"/>
                <a:gd name="T84" fmla="*/ 1378 w 1451"/>
                <a:gd name="T85" fmla="*/ 919 h 1231"/>
                <a:gd name="T86" fmla="*/ 1328 w 1451"/>
                <a:gd name="T87" fmla="*/ 971 h 1231"/>
                <a:gd name="T88" fmla="*/ 1248 w 1451"/>
                <a:gd name="T89" fmla="*/ 1002 h 1231"/>
                <a:gd name="T90" fmla="*/ 1189 w 1451"/>
                <a:gd name="T91" fmla="*/ 1042 h 1231"/>
                <a:gd name="T92" fmla="*/ 1212 w 1451"/>
                <a:gd name="T93" fmla="*/ 1134 h 1231"/>
                <a:gd name="T94" fmla="*/ 1153 w 1451"/>
                <a:gd name="T95" fmla="*/ 1160 h 1231"/>
                <a:gd name="T96" fmla="*/ 1111 w 1451"/>
                <a:gd name="T97" fmla="*/ 1155 h 1231"/>
                <a:gd name="T98" fmla="*/ 1019 w 1451"/>
                <a:gd name="T99" fmla="*/ 1148 h 1231"/>
                <a:gd name="T100" fmla="*/ 962 w 1451"/>
                <a:gd name="T101" fmla="*/ 1210 h 1231"/>
                <a:gd name="T102" fmla="*/ 927 w 1451"/>
                <a:gd name="T103" fmla="*/ 1170 h 1231"/>
                <a:gd name="T104" fmla="*/ 849 w 1451"/>
                <a:gd name="T105" fmla="*/ 1136 h 1231"/>
                <a:gd name="T106" fmla="*/ 837 w 1451"/>
                <a:gd name="T107" fmla="*/ 1188 h 1231"/>
                <a:gd name="T108" fmla="*/ 771 w 1451"/>
                <a:gd name="T109" fmla="*/ 1212 h 1231"/>
                <a:gd name="T110" fmla="*/ 714 w 1451"/>
                <a:gd name="T111" fmla="*/ 1188 h 1231"/>
                <a:gd name="T112" fmla="*/ 650 w 1451"/>
                <a:gd name="T113" fmla="*/ 1174 h 1231"/>
                <a:gd name="T114" fmla="*/ 610 w 1451"/>
                <a:gd name="T115" fmla="*/ 1162 h 1231"/>
                <a:gd name="T116" fmla="*/ 558 w 1451"/>
                <a:gd name="T117" fmla="*/ 1170 h 1231"/>
                <a:gd name="T118" fmla="*/ 501 w 1451"/>
                <a:gd name="T119" fmla="*/ 1120 h 1231"/>
                <a:gd name="T120" fmla="*/ 419 w 1451"/>
                <a:gd name="T121" fmla="*/ 1141 h 1231"/>
                <a:gd name="T122" fmla="*/ 381 w 1451"/>
                <a:gd name="T123" fmla="*/ 1106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51" h="1231">
                  <a:moveTo>
                    <a:pt x="367" y="1106"/>
                  </a:moveTo>
                  <a:lnTo>
                    <a:pt x="362" y="1113"/>
                  </a:lnTo>
                  <a:lnTo>
                    <a:pt x="362" y="1110"/>
                  </a:lnTo>
                  <a:lnTo>
                    <a:pt x="355" y="1115"/>
                  </a:lnTo>
                  <a:lnTo>
                    <a:pt x="352" y="1113"/>
                  </a:lnTo>
                  <a:lnTo>
                    <a:pt x="352" y="1115"/>
                  </a:lnTo>
                  <a:lnTo>
                    <a:pt x="345" y="1113"/>
                  </a:lnTo>
                  <a:lnTo>
                    <a:pt x="343" y="1118"/>
                  </a:lnTo>
                  <a:lnTo>
                    <a:pt x="348" y="1125"/>
                  </a:lnTo>
                  <a:lnTo>
                    <a:pt x="343" y="1127"/>
                  </a:lnTo>
                  <a:lnTo>
                    <a:pt x="343" y="1125"/>
                  </a:lnTo>
                  <a:lnTo>
                    <a:pt x="343" y="1132"/>
                  </a:lnTo>
                  <a:lnTo>
                    <a:pt x="341" y="1132"/>
                  </a:lnTo>
                  <a:lnTo>
                    <a:pt x="341" y="1136"/>
                  </a:lnTo>
                  <a:lnTo>
                    <a:pt x="338" y="1136"/>
                  </a:lnTo>
                  <a:lnTo>
                    <a:pt x="338" y="1136"/>
                  </a:lnTo>
                  <a:lnTo>
                    <a:pt x="336" y="1134"/>
                  </a:lnTo>
                  <a:lnTo>
                    <a:pt x="334" y="1134"/>
                  </a:lnTo>
                  <a:lnTo>
                    <a:pt x="334" y="1136"/>
                  </a:lnTo>
                  <a:lnTo>
                    <a:pt x="334" y="1136"/>
                  </a:lnTo>
                  <a:lnTo>
                    <a:pt x="336" y="1144"/>
                  </a:lnTo>
                  <a:lnTo>
                    <a:pt x="334" y="1144"/>
                  </a:lnTo>
                  <a:lnTo>
                    <a:pt x="334" y="1146"/>
                  </a:lnTo>
                  <a:lnTo>
                    <a:pt x="329" y="1146"/>
                  </a:lnTo>
                  <a:lnTo>
                    <a:pt x="329" y="1141"/>
                  </a:lnTo>
                  <a:lnTo>
                    <a:pt x="326" y="1141"/>
                  </a:lnTo>
                  <a:lnTo>
                    <a:pt x="324" y="1136"/>
                  </a:lnTo>
                  <a:lnTo>
                    <a:pt x="322" y="1141"/>
                  </a:lnTo>
                  <a:lnTo>
                    <a:pt x="319" y="1141"/>
                  </a:lnTo>
                  <a:lnTo>
                    <a:pt x="319" y="1144"/>
                  </a:lnTo>
                  <a:lnTo>
                    <a:pt x="317" y="1146"/>
                  </a:lnTo>
                  <a:lnTo>
                    <a:pt x="317" y="1151"/>
                  </a:lnTo>
                  <a:lnTo>
                    <a:pt x="317" y="1153"/>
                  </a:lnTo>
                  <a:lnTo>
                    <a:pt x="308" y="1151"/>
                  </a:lnTo>
                  <a:lnTo>
                    <a:pt x="301" y="1148"/>
                  </a:lnTo>
                  <a:lnTo>
                    <a:pt x="301" y="1144"/>
                  </a:lnTo>
                  <a:lnTo>
                    <a:pt x="298" y="1141"/>
                  </a:lnTo>
                  <a:lnTo>
                    <a:pt x="289" y="1148"/>
                  </a:lnTo>
                  <a:lnTo>
                    <a:pt x="289" y="1155"/>
                  </a:lnTo>
                  <a:lnTo>
                    <a:pt x="289" y="1155"/>
                  </a:lnTo>
                  <a:lnTo>
                    <a:pt x="286" y="1155"/>
                  </a:lnTo>
                  <a:lnTo>
                    <a:pt x="282" y="1160"/>
                  </a:lnTo>
                  <a:lnTo>
                    <a:pt x="282" y="1155"/>
                  </a:lnTo>
                  <a:lnTo>
                    <a:pt x="272" y="1158"/>
                  </a:lnTo>
                  <a:lnTo>
                    <a:pt x="272" y="1155"/>
                  </a:lnTo>
                  <a:lnTo>
                    <a:pt x="267" y="1155"/>
                  </a:lnTo>
                  <a:lnTo>
                    <a:pt x="267" y="1151"/>
                  </a:lnTo>
                  <a:lnTo>
                    <a:pt x="263" y="1146"/>
                  </a:lnTo>
                  <a:lnTo>
                    <a:pt x="263" y="1151"/>
                  </a:lnTo>
                  <a:lnTo>
                    <a:pt x="256" y="1151"/>
                  </a:lnTo>
                  <a:lnTo>
                    <a:pt x="260" y="1146"/>
                  </a:lnTo>
                  <a:lnTo>
                    <a:pt x="260" y="1144"/>
                  </a:lnTo>
                  <a:lnTo>
                    <a:pt x="263" y="1141"/>
                  </a:lnTo>
                  <a:lnTo>
                    <a:pt x="256" y="1141"/>
                  </a:lnTo>
                  <a:lnTo>
                    <a:pt x="253" y="1144"/>
                  </a:lnTo>
                  <a:lnTo>
                    <a:pt x="251" y="1141"/>
                  </a:lnTo>
                  <a:lnTo>
                    <a:pt x="249" y="1136"/>
                  </a:lnTo>
                  <a:lnTo>
                    <a:pt x="251" y="1129"/>
                  </a:lnTo>
                  <a:lnTo>
                    <a:pt x="241" y="1125"/>
                  </a:lnTo>
                  <a:lnTo>
                    <a:pt x="237" y="1127"/>
                  </a:lnTo>
                  <a:lnTo>
                    <a:pt x="237" y="1127"/>
                  </a:lnTo>
                  <a:lnTo>
                    <a:pt x="239" y="1129"/>
                  </a:lnTo>
                  <a:lnTo>
                    <a:pt x="234" y="1132"/>
                  </a:lnTo>
                  <a:lnTo>
                    <a:pt x="230" y="1139"/>
                  </a:lnTo>
                  <a:lnTo>
                    <a:pt x="227" y="1136"/>
                  </a:lnTo>
                  <a:lnTo>
                    <a:pt x="227" y="1139"/>
                  </a:lnTo>
                  <a:lnTo>
                    <a:pt x="225" y="1136"/>
                  </a:lnTo>
                  <a:lnTo>
                    <a:pt x="223" y="1141"/>
                  </a:lnTo>
                  <a:lnTo>
                    <a:pt x="220" y="1136"/>
                  </a:lnTo>
                  <a:lnTo>
                    <a:pt x="223" y="1136"/>
                  </a:lnTo>
                  <a:lnTo>
                    <a:pt x="220" y="1136"/>
                  </a:lnTo>
                  <a:lnTo>
                    <a:pt x="220" y="1136"/>
                  </a:lnTo>
                  <a:lnTo>
                    <a:pt x="218" y="1139"/>
                  </a:lnTo>
                  <a:lnTo>
                    <a:pt x="218" y="1127"/>
                  </a:lnTo>
                  <a:lnTo>
                    <a:pt x="215" y="1129"/>
                  </a:lnTo>
                  <a:lnTo>
                    <a:pt x="215" y="1127"/>
                  </a:lnTo>
                  <a:lnTo>
                    <a:pt x="213" y="1118"/>
                  </a:lnTo>
                  <a:lnTo>
                    <a:pt x="211" y="1118"/>
                  </a:lnTo>
                  <a:lnTo>
                    <a:pt x="211" y="1122"/>
                  </a:lnTo>
                  <a:lnTo>
                    <a:pt x="204" y="1122"/>
                  </a:lnTo>
                  <a:lnTo>
                    <a:pt x="204" y="1127"/>
                  </a:lnTo>
                  <a:lnTo>
                    <a:pt x="199" y="1127"/>
                  </a:lnTo>
                  <a:lnTo>
                    <a:pt x="199" y="1132"/>
                  </a:lnTo>
                  <a:lnTo>
                    <a:pt x="194" y="1127"/>
                  </a:lnTo>
                  <a:lnTo>
                    <a:pt x="187" y="1125"/>
                  </a:lnTo>
                  <a:lnTo>
                    <a:pt x="182" y="1134"/>
                  </a:lnTo>
                  <a:lnTo>
                    <a:pt x="180" y="1134"/>
                  </a:lnTo>
                  <a:lnTo>
                    <a:pt x="180" y="1134"/>
                  </a:lnTo>
                  <a:lnTo>
                    <a:pt x="171" y="1132"/>
                  </a:lnTo>
                  <a:lnTo>
                    <a:pt x="171" y="1129"/>
                  </a:lnTo>
                  <a:lnTo>
                    <a:pt x="171" y="1122"/>
                  </a:lnTo>
                  <a:lnTo>
                    <a:pt x="173" y="1122"/>
                  </a:lnTo>
                  <a:lnTo>
                    <a:pt x="175" y="1110"/>
                  </a:lnTo>
                  <a:lnTo>
                    <a:pt x="178" y="1103"/>
                  </a:lnTo>
                  <a:lnTo>
                    <a:pt x="173" y="1099"/>
                  </a:lnTo>
                  <a:lnTo>
                    <a:pt x="175" y="1092"/>
                  </a:lnTo>
                  <a:lnTo>
                    <a:pt x="166" y="1084"/>
                  </a:lnTo>
                  <a:lnTo>
                    <a:pt x="161" y="1084"/>
                  </a:lnTo>
                  <a:lnTo>
                    <a:pt x="156" y="1092"/>
                  </a:lnTo>
                  <a:lnTo>
                    <a:pt x="154" y="1089"/>
                  </a:lnTo>
                  <a:lnTo>
                    <a:pt x="159" y="1087"/>
                  </a:lnTo>
                  <a:lnTo>
                    <a:pt x="161" y="1075"/>
                  </a:lnTo>
                  <a:lnTo>
                    <a:pt x="161" y="1073"/>
                  </a:lnTo>
                  <a:lnTo>
                    <a:pt x="159" y="1070"/>
                  </a:lnTo>
                  <a:lnTo>
                    <a:pt x="163" y="1056"/>
                  </a:lnTo>
                  <a:lnTo>
                    <a:pt x="161" y="1047"/>
                  </a:lnTo>
                  <a:lnTo>
                    <a:pt x="166" y="1042"/>
                  </a:lnTo>
                  <a:lnTo>
                    <a:pt x="171" y="1035"/>
                  </a:lnTo>
                  <a:lnTo>
                    <a:pt x="173" y="1018"/>
                  </a:lnTo>
                  <a:lnTo>
                    <a:pt x="175" y="1014"/>
                  </a:lnTo>
                  <a:lnTo>
                    <a:pt x="178" y="1009"/>
                  </a:lnTo>
                  <a:lnTo>
                    <a:pt x="175" y="1004"/>
                  </a:lnTo>
                  <a:lnTo>
                    <a:pt x="171" y="1004"/>
                  </a:lnTo>
                  <a:lnTo>
                    <a:pt x="163" y="1002"/>
                  </a:lnTo>
                  <a:lnTo>
                    <a:pt x="163" y="997"/>
                  </a:lnTo>
                  <a:lnTo>
                    <a:pt x="161" y="995"/>
                  </a:lnTo>
                  <a:lnTo>
                    <a:pt x="156" y="997"/>
                  </a:lnTo>
                  <a:lnTo>
                    <a:pt x="154" y="997"/>
                  </a:lnTo>
                  <a:lnTo>
                    <a:pt x="147" y="992"/>
                  </a:lnTo>
                  <a:lnTo>
                    <a:pt x="147" y="990"/>
                  </a:lnTo>
                  <a:lnTo>
                    <a:pt x="152" y="990"/>
                  </a:lnTo>
                  <a:lnTo>
                    <a:pt x="152" y="985"/>
                  </a:lnTo>
                  <a:lnTo>
                    <a:pt x="142" y="985"/>
                  </a:lnTo>
                  <a:lnTo>
                    <a:pt x="142" y="981"/>
                  </a:lnTo>
                  <a:lnTo>
                    <a:pt x="138" y="981"/>
                  </a:lnTo>
                  <a:lnTo>
                    <a:pt x="135" y="978"/>
                  </a:lnTo>
                  <a:lnTo>
                    <a:pt x="133" y="978"/>
                  </a:lnTo>
                  <a:lnTo>
                    <a:pt x="130" y="971"/>
                  </a:lnTo>
                  <a:lnTo>
                    <a:pt x="128" y="971"/>
                  </a:lnTo>
                  <a:lnTo>
                    <a:pt x="135" y="971"/>
                  </a:lnTo>
                  <a:lnTo>
                    <a:pt x="142" y="978"/>
                  </a:lnTo>
                  <a:lnTo>
                    <a:pt x="149" y="978"/>
                  </a:lnTo>
                  <a:lnTo>
                    <a:pt x="152" y="976"/>
                  </a:lnTo>
                  <a:lnTo>
                    <a:pt x="156" y="976"/>
                  </a:lnTo>
                  <a:lnTo>
                    <a:pt x="159" y="976"/>
                  </a:lnTo>
                  <a:lnTo>
                    <a:pt x="156" y="973"/>
                  </a:lnTo>
                  <a:lnTo>
                    <a:pt x="152" y="959"/>
                  </a:lnTo>
                  <a:lnTo>
                    <a:pt x="142" y="957"/>
                  </a:lnTo>
                  <a:lnTo>
                    <a:pt x="138" y="952"/>
                  </a:lnTo>
                  <a:lnTo>
                    <a:pt x="142" y="948"/>
                  </a:lnTo>
                  <a:lnTo>
                    <a:pt x="140" y="945"/>
                  </a:lnTo>
                  <a:lnTo>
                    <a:pt x="142" y="943"/>
                  </a:lnTo>
                  <a:lnTo>
                    <a:pt x="142" y="945"/>
                  </a:lnTo>
                  <a:lnTo>
                    <a:pt x="142" y="948"/>
                  </a:lnTo>
                  <a:lnTo>
                    <a:pt x="145" y="948"/>
                  </a:lnTo>
                  <a:lnTo>
                    <a:pt x="147" y="945"/>
                  </a:lnTo>
                  <a:lnTo>
                    <a:pt x="147" y="948"/>
                  </a:lnTo>
                  <a:lnTo>
                    <a:pt x="149" y="948"/>
                  </a:lnTo>
                  <a:lnTo>
                    <a:pt x="149" y="948"/>
                  </a:lnTo>
                  <a:lnTo>
                    <a:pt x="152" y="945"/>
                  </a:lnTo>
                  <a:lnTo>
                    <a:pt x="159" y="943"/>
                  </a:lnTo>
                  <a:lnTo>
                    <a:pt x="161" y="945"/>
                  </a:lnTo>
                  <a:lnTo>
                    <a:pt x="171" y="938"/>
                  </a:lnTo>
                  <a:lnTo>
                    <a:pt x="166" y="938"/>
                  </a:lnTo>
                  <a:lnTo>
                    <a:pt x="166" y="933"/>
                  </a:lnTo>
                  <a:lnTo>
                    <a:pt x="161" y="933"/>
                  </a:lnTo>
                  <a:lnTo>
                    <a:pt x="161" y="933"/>
                  </a:lnTo>
                  <a:lnTo>
                    <a:pt x="156" y="931"/>
                  </a:lnTo>
                  <a:lnTo>
                    <a:pt x="152" y="933"/>
                  </a:lnTo>
                  <a:lnTo>
                    <a:pt x="156" y="929"/>
                  </a:lnTo>
                  <a:lnTo>
                    <a:pt x="152" y="929"/>
                  </a:lnTo>
                  <a:lnTo>
                    <a:pt x="147" y="931"/>
                  </a:lnTo>
                  <a:lnTo>
                    <a:pt x="147" y="929"/>
                  </a:lnTo>
                  <a:lnTo>
                    <a:pt x="142" y="929"/>
                  </a:lnTo>
                  <a:lnTo>
                    <a:pt x="142" y="933"/>
                  </a:lnTo>
                  <a:lnTo>
                    <a:pt x="138" y="933"/>
                  </a:lnTo>
                  <a:lnTo>
                    <a:pt x="138" y="938"/>
                  </a:lnTo>
                  <a:lnTo>
                    <a:pt x="133" y="936"/>
                  </a:lnTo>
                  <a:lnTo>
                    <a:pt x="133" y="926"/>
                  </a:lnTo>
                  <a:lnTo>
                    <a:pt x="135" y="929"/>
                  </a:lnTo>
                  <a:lnTo>
                    <a:pt x="135" y="926"/>
                  </a:lnTo>
                  <a:lnTo>
                    <a:pt x="133" y="924"/>
                  </a:lnTo>
                  <a:lnTo>
                    <a:pt x="138" y="919"/>
                  </a:lnTo>
                  <a:lnTo>
                    <a:pt x="133" y="912"/>
                  </a:lnTo>
                  <a:lnTo>
                    <a:pt x="138" y="907"/>
                  </a:lnTo>
                  <a:lnTo>
                    <a:pt x="147" y="905"/>
                  </a:lnTo>
                  <a:lnTo>
                    <a:pt x="156" y="888"/>
                  </a:lnTo>
                  <a:lnTo>
                    <a:pt x="180" y="881"/>
                  </a:lnTo>
                  <a:lnTo>
                    <a:pt x="185" y="879"/>
                  </a:lnTo>
                  <a:lnTo>
                    <a:pt x="189" y="879"/>
                  </a:lnTo>
                  <a:lnTo>
                    <a:pt x="187" y="879"/>
                  </a:lnTo>
                  <a:lnTo>
                    <a:pt x="187" y="886"/>
                  </a:lnTo>
                  <a:lnTo>
                    <a:pt x="189" y="888"/>
                  </a:lnTo>
                  <a:lnTo>
                    <a:pt x="194" y="888"/>
                  </a:lnTo>
                  <a:lnTo>
                    <a:pt x="194" y="893"/>
                  </a:lnTo>
                  <a:lnTo>
                    <a:pt x="197" y="893"/>
                  </a:lnTo>
                  <a:lnTo>
                    <a:pt x="197" y="896"/>
                  </a:lnTo>
                  <a:lnTo>
                    <a:pt x="201" y="896"/>
                  </a:lnTo>
                  <a:lnTo>
                    <a:pt x="204" y="898"/>
                  </a:lnTo>
                  <a:lnTo>
                    <a:pt x="204" y="893"/>
                  </a:lnTo>
                  <a:lnTo>
                    <a:pt x="206" y="893"/>
                  </a:lnTo>
                  <a:lnTo>
                    <a:pt x="206" y="888"/>
                  </a:lnTo>
                  <a:lnTo>
                    <a:pt x="208" y="888"/>
                  </a:lnTo>
                  <a:lnTo>
                    <a:pt x="211" y="881"/>
                  </a:lnTo>
                  <a:lnTo>
                    <a:pt x="213" y="879"/>
                  </a:lnTo>
                  <a:lnTo>
                    <a:pt x="215" y="874"/>
                  </a:lnTo>
                  <a:lnTo>
                    <a:pt x="220" y="874"/>
                  </a:lnTo>
                  <a:lnTo>
                    <a:pt x="225" y="872"/>
                  </a:lnTo>
                  <a:lnTo>
                    <a:pt x="225" y="870"/>
                  </a:lnTo>
                  <a:lnTo>
                    <a:pt x="227" y="870"/>
                  </a:lnTo>
                  <a:lnTo>
                    <a:pt x="230" y="870"/>
                  </a:lnTo>
                  <a:lnTo>
                    <a:pt x="232" y="870"/>
                  </a:lnTo>
                  <a:lnTo>
                    <a:pt x="237" y="865"/>
                  </a:lnTo>
                  <a:lnTo>
                    <a:pt x="239" y="867"/>
                  </a:lnTo>
                  <a:lnTo>
                    <a:pt x="244" y="860"/>
                  </a:lnTo>
                  <a:lnTo>
                    <a:pt x="241" y="855"/>
                  </a:lnTo>
                  <a:lnTo>
                    <a:pt x="237" y="853"/>
                  </a:lnTo>
                  <a:lnTo>
                    <a:pt x="234" y="851"/>
                  </a:lnTo>
                  <a:lnTo>
                    <a:pt x="232" y="848"/>
                  </a:lnTo>
                  <a:lnTo>
                    <a:pt x="230" y="851"/>
                  </a:lnTo>
                  <a:lnTo>
                    <a:pt x="227" y="851"/>
                  </a:lnTo>
                  <a:lnTo>
                    <a:pt x="220" y="855"/>
                  </a:lnTo>
                  <a:lnTo>
                    <a:pt x="220" y="853"/>
                  </a:lnTo>
                  <a:lnTo>
                    <a:pt x="220" y="846"/>
                  </a:lnTo>
                  <a:lnTo>
                    <a:pt x="230" y="844"/>
                  </a:lnTo>
                  <a:lnTo>
                    <a:pt x="234" y="832"/>
                  </a:lnTo>
                  <a:lnTo>
                    <a:pt x="234" y="825"/>
                  </a:lnTo>
                  <a:lnTo>
                    <a:pt x="232" y="820"/>
                  </a:lnTo>
                  <a:lnTo>
                    <a:pt x="232" y="818"/>
                  </a:lnTo>
                  <a:lnTo>
                    <a:pt x="230" y="811"/>
                  </a:lnTo>
                  <a:lnTo>
                    <a:pt x="232" y="806"/>
                  </a:lnTo>
                  <a:lnTo>
                    <a:pt x="241" y="806"/>
                  </a:lnTo>
                  <a:lnTo>
                    <a:pt x="241" y="799"/>
                  </a:lnTo>
                  <a:lnTo>
                    <a:pt x="249" y="796"/>
                  </a:lnTo>
                  <a:lnTo>
                    <a:pt x="244" y="796"/>
                  </a:lnTo>
                  <a:lnTo>
                    <a:pt x="249" y="789"/>
                  </a:lnTo>
                  <a:lnTo>
                    <a:pt x="241" y="785"/>
                  </a:lnTo>
                  <a:lnTo>
                    <a:pt x="241" y="775"/>
                  </a:lnTo>
                  <a:lnTo>
                    <a:pt x="249" y="768"/>
                  </a:lnTo>
                  <a:lnTo>
                    <a:pt x="249" y="766"/>
                  </a:lnTo>
                  <a:lnTo>
                    <a:pt x="244" y="761"/>
                  </a:lnTo>
                  <a:lnTo>
                    <a:pt x="249" y="756"/>
                  </a:lnTo>
                  <a:lnTo>
                    <a:pt x="251" y="759"/>
                  </a:lnTo>
                  <a:lnTo>
                    <a:pt x="256" y="751"/>
                  </a:lnTo>
                  <a:lnTo>
                    <a:pt x="253" y="744"/>
                  </a:lnTo>
                  <a:lnTo>
                    <a:pt x="256" y="744"/>
                  </a:lnTo>
                  <a:lnTo>
                    <a:pt x="256" y="735"/>
                  </a:lnTo>
                  <a:lnTo>
                    <a:pt x="258" y="737"/>
                  </a:lnTo>
                  <a:lnTo>
                    <a:pt x="260" y="737"/>
                  </a:lnTo>
                  <a:lnTo>
                    <a:pt x="260" y="735"/>
                  </a:lnTo>
                  <a:lnTo>
                    <a:pt x="260" y="737"/>
                  </a:lnTo>
                  <a:lnTo>
                    <a:pt x="263" y="737"/>
                  </a:lnTo>
                  <a:lnTo>
                    <a:pt x="263" y="735"/>
                  </a:lnTo>
                  <a:lnTo>
                    <a:pt x="267" y="737"/>
                  </a:lnTo>
                  <a:lnTo>
                    <a:pt x="270" y="735"/>
                  </a:lnTo>
                  <a:lnTo>
                    <a:pt x="270" y="740"/>
                  </a:lnTo>
                  <a:lnTo>
                    <a:pt x="272" y="737"/>
                  </a:lnTo>
                  <a:lnTo>
                    <a:pt x="272" y="723"/>
                  </a:lnTo>
                  <a:lnTo>
                    <a:pt x="272" y="709"/>
                  </a:lnTo>
                  <a:lnTo>
                    <a:pt x="270" y="704"/>
                  </a:lnTo>
                  <a:lnTo>
                    <a:pt x="272" y="700"/>
                  </a:lnTo>
                  <a:lnTo>
                    <a:pt x="272" y="695"/>
                  </a:lnTo>
                  <a:lnTo>
                    <a:pt x="270" y="695"/>
                  </a:lnTo>
                  <a:lnTo>
                    <a:pt x="267" y="690"/>
                  </a:lnTo>
                  <a:lnTo>
                    <a:pt x="270" y="688"/>
                  </a:lnTo>
                  <a:lnTo>
                    <a:pt x="272" y="685"/>
                  </a:lnTo>
                  <a:lnTo>
                    <a:pt x="272" y="678"/>
                  </a:lnTo>
                  <a:lnTo>
                    <a:pt x="270" y="676"/>
                  </a:lnTo>
                  <a:lnTo>
                    <a:pt x="272" y="671"/>
                  </a:lnTo>
                  <a:lnTo>
                    <a:pt x="282" y="671"/>
                  </a:lnTo>
                  <a:lnTo>
                    <a:pt x="270" y="671"/>
                  </a:lnTo>
                  <a:lnTo>
                    <a:pt x="265" y="666"/>
                  </a:lnTo>
                  <a:lnTo>
                    <a:pt x="253" y="657"/>
                  </a:lnTo>
                  <a:lnTo>
                    <a:pt x="251" y="652"/>
                  </a:lnTo>
                  <a:lnTo>
                    <a:pt x="239" y="648"/>
                  </a:lnTo>
                  <a:lnTo>
                    <a:pt x="234" y="645"/>
                  </a:lnTo>
                  <a:lnTo>
                    <a:pt x="227" y="648"/>
                  </a:lnTo>
                  <a:lnTo>
                    <a:pt x="220" y="648"/>
                  </a:lnTo>
                  <a:lnTo>
                    <a:pt x="223" y="645"/>
                  </a:lnTo>
                  <a:lnTo>
                    <a:pt x="220" y="643"/>
                  </a:lnTo>
                  <a:lnTo>
                    <a:pt x="223" y="643"/>
                  </a:lnTo>
                  <a:lnTo>
                    <a:pt x="225" y="645"/>
                  </a:lnTo>
                  <a:lnTo>
                    <a:pt x="227" y="645"/>
                  </a:lnTo>
                  <a:lnTo>
                    <a:pt x="230" y="633"/>
                  </a:lnTo>
                  <a:lnTo>
                    <a:pt x="230" y="629"/>
                  </a:lnTo>
                  <a:lnTo>
                    <a:pt x="230" y="626"/>
                  </a:lnTo>
                  <a:lnTo>
                    <a:pt x="230" y="619"/>
                  </a:lnTo>
                  <a:lnTo>
                    <a:pt x="223" y="619"/>
                  </a:lnTo>
                  <a:lnTo>
                    <a:pt x="218" y="617"/>
                  </a:lnTo>
                  <a:lnTo>
                    <a:pt x="211" y="614"/>
                  </a:lnTo>
                  <a:lnTo>
                    <a:pt x="201" y="614"/>
                  </a:lnTo>
                  <a:lnTo>
                    <a:pt x="197" y="617"/>
                  </a:lnTo>
                  <a:lnTo>
                    <a:pt x="197" y="617"/>
                  </a:lnTo>
                  <a:lnTo>
                    <a:pt x="194" y="617"/>
                  </a:lnTo>
                  <a:lnTo>
                    <a:pt x="194" y="610"/>
                  </a:lnTo>
                  <a:lnTo>
                    <a:pt x="192" y="600"/>
                  </a:lnTo>
                  <a:lnTo>
                    <a:pt x="189" y="598"/>
                  </a:lnTo>
                  <a:lnTo>
                    <a:pt x="185" y="600"/>
                  </a:lnTo>
                  <a:lnTo>
                    <a:pt x="185" y="598"/>
                  </a:lnTo>
                  <a:lnTo>
                    <a:pt x="180" y="591"/>
                  </a:lnTo>
                  <a:lnTo>
                    <a:pt x="178" y="591"/>
                  </a:lnTo>
                  <a:lnTo>
                    <a:pt x="178" y="577"/>
                  </a:lnTo>
                  <a:lnTo>
                    <a:pt x="173" y="574"/>
                  </a:lnTo>
                  <a:lnTo>
                    <a:pt x="171" y="567"/>
                  </a:lnTo>
                  <a:lnTo>
                    <a:pt x="166" y="567"/>
                  </a:lnTo>
                  <a:lnTo>
                    <a:pt x="163" y="567"/>
                  </a:lnTo>
                  <a:lnTo>
                    <a:pt x="161" y="570"/>
                  </a:lnTo>
                  <a:lnTo>
                    <a:pt x="159" y="570"/>
                  </a:lnTo>
                  <a:lnTo>
                    <a:pt x="156" y="570"/>
                  </a:lnTo>
                  <a:lnTo>
                    <a:pt x="154" y="567"/>
                  </a:lnTo>
                  <a:lnTo>
                    <a:pt x="152" y="570"/>
                  </a:lnTo>
                  <a:lnTo>
                    <a:pt x="154" y="574"/>
                  </a:lnTo>
                  <a:lnTo>
                    <a:pt x="135" y="574"/>
                  </a:lnTo>
                  <a:lnTo>
                    <a:pt x="130" y="572"/>
                  </a:lnTo>
                  <a:lnTo>
                    <a:pt x="109" y="567"/>
                  </a:lnTo>
                  <a:lnTo>
                    <a:pt x="109" y="563"/>
                  </a:lnTo>
                  <a:lnTo>
                    <a:pt x="107" y="563"/>
                  </a:lnTo>
                  <a:lnTo>
                    <a:pt x="107" y="558"/>
                  </a:lnTo>
                  <a:lnTo>
                    <a:pt x="102" y="553"/>
                  </a:lnTo>
                  <a:lnTo>
                    <a:pt x="104" y="553"/>
                  </a:lnTo>
                  <a:lnTo>
                    <a:pt x="102" y="548"/>
                  </a:lnTo>
                  <a:lnTo>
                    <a:pt x="97" y="546"/>
                  </a:lnTo>
                  <a:lnTo>
                    <a:pt x="95" y="541"/>
                  </a:lnTo>
                  <a:lnTo>
                    <a:pt x="93" y="541"/>
                  </a:lnTo>
                  <a:lnTo>
                    <a:pt x="90" y="539"/>
                  </a:lnTo>
                  <a:lnTo>
                    <a:pt x="81" y="541"/>
                  </a:lnTo>
                  <a:lnTo>
                    <a:pt x="78" y="532"/>
                  </a:lnTo>
                  <a:lnTo>
                    <a:pt x="74" y="532"/>
                  </a:lnTo>
                  <a:lnTo>
                    <a:pt x="69" y="527"/>
                  </a:lnTo>
                  <a:lnTo>
                    <a:pt x="71" y="520"/>
                  </a:lnTo>
                  <a:lnTo>
                    <a:pt x="74" y="522"/>
                  </a:lnTo>
                  <a:lnTo>
                    <a:pt x="76" y="518"/>
                  </a:lnTo>
                  <a:lnTo>
                    <a:pt x="86" y="520"/>
                  </a:lnTo>
                  <a:lnTo>
                    <a:pt x="95" y="525"/>
                  </a:lnTo>
                  <a:lnTo>
                    <a:pt x="95" y="522"/>
                  </a:lnTo>
                  <a:lnTo>
                    <a:pt x="88" y="518"/>
                  </a:lnTo>
                  <a:lnTo>
                    <a:pt x="86" y="518"/>
                  </a:lnTo>
                  <a:lnTo>
                    <a:pt x="86" y="508"/>
                  </a:lnTo>
                  <a:lnTo>
                    <a:pt x="81" y="508"/>
                  </a:lnTo>
                  <a:lnTo>
                    <a:pt x="69" y="508"/>
                  </a:lnTo>
                  <a:lnTo>
                    <a:pt x="64" y="513"/>
                  </a:lnTo>
                  <a:lnTo>
                    <a:pt x="57" y="513"/>
                  </a:lnTo>
                  <a:lnTo>
                    <a:pt x="55" y="511"/>
                  </a:lnTo>
                  <a:lnTo>
                    <a:pt x="57" y="508"/>
                  </a:lnTo>
                  <a:lnTo>
                    <a:pt x="57" y="503"/>
                  </a:lnTo>
                  <a:lnTo>
                    <a:pt x="52" y="506"/>
                  </a:lnTo>
                  <a:lnTo>
                    <a:pt x="52" y="501"/>
                  </a:lnTo>
                  <a:lnTo>
                    <a:pt x="48" y="503"/>
                  </a:lnTo>
                  <a:lnTo>
                    <a:pt x="34" y="499"/>
                  </a:lnTo>
                  <a:lnTo>
                    <a:pt x="29" y="508"/>
                  </a:lnTo>
                  <a:lnTo>
                    <a:pt x="26" y="508"/>
                  </a:lnTo>
                  <a:lnTo>
                    <a:pt x="24" y="513"/>
                  </a:lnTo>
                  <a:lnTo>
                    <a:pt x="22" y="513"/>
                  </a:lnTo>
                  <a:lnTo>
                    <a:pt x="17" y="513"/>
                  </a:lnTo>
                  <a:lnTo>
                    <a:pt x="17" y="503"/>
                  </a:lnTo>
                  <a:lnTo>
                    <a:pt x="5" y="503"/>
                  </a:lnTo>
                  <a:lnTo>
                    <a:pt x="0" y="506"/>
                  </a:lnTo>
                  <a:lnTo>
                    <a:pt x="0" y="506"/>
                  </a:lnTo>
                  <a:lnTo>
                    <a:pt x="0" y="501"/>
                  </a:lnTo>
                  <a:lnTo>
                    <a:pt x="5" y="496"/>
                  </a:lnTo>
                  <a:lnTo>
                    <a:pt x="5" y="492"/>
                  </a:lnTo>
                  <a:lnTo>
                    <a:pt x="10" y="489"/>
                  </a:lnTo>
                  <a:lnTo>
                    <a:pt x="12" y="487"/>
                  </a:lnTo>
                  <a:lnTo>
                    <a:pt x="10" y="485"/>
                  </a:lnTo>
                  <a:lnTo>
                    <a:pt x="15" y="480"/>
                  </a:lnTo>
                  <a:lnTo>
                    <a:pt x="15" y="475"/>
                  </a:lnTo>
                  <a:lnTo>
                    <a:pt x="19" y="475"/>
                  </a:lnTo>
                  <a:lnTo>
                    <a:pt x="26" y="475"/>
                  </a:lnTo>
                  <a:lnTo>
                    <a:pt x="29" y="466"/>
                  </a:lnTo>
                  <a:lnTo>
                    <a:pt x="26" y="461"/>
                  </a:lnTo>
                  <a:lnTo>
                    <a:pt x="26" y="459"/>
                  </a:lnTo>
                  <a:lnTo>
                    <a:pt x="22" y="456"/>
                  </a:lnTo>
                  <a:lnTo>
                    <a:pt x="19" y="449"/>
                  </a:lnTo>
                  <a:lnTo>
                    <a:pt x="15" y="454"/>
                  </a:lnTo>
                  <a:lnTo>
                    <a:pt x="15" y="452"/>
                  </a:lnTo>
                  <a:lnTo>
                    <a:pt x="15" y="442"/>
                  </a:lnTo>
                  <a:lnTo>
                    <a:pt x="17" y="437"/>
                  </a:lnTo>
                  <a:lnTo>
                    <a:pt x="15" y="433"/>
                  </a:lnTo>
                  <a:lnTo>
                    <a:pt x="19" y="430"/>
                  </a:lnTo>
                  <a:lnTo>
                    <a:pt x="24" y="433"/>
                  </a:lnTo>
                  <a:lnTo>
                    <a:pt x="26" y="428"/>
                  </a:lnTo>
                  <a:lnTo>
                    <a:pt x="29" y="428"/>
                  </a:lnTo>
                  <a:lnTo>
                    <a:pt x="31" y="423"/>
                  </a:lnTo>
                  <a:lnTo>
                    <a:pt x="41" y="423"/>
                  </a:lnTo>
                  <a:lnTo>
                    <a:pt x="41" y="423"/>
                  </a:lnTo>
                  <a:lnTo>
                    <a:pt x="41" y="426"/>
                  </a:lnTo>
                  <a:lnTo>
                    <a:pt x="50" y="430"/>
                  </a:lnTo>
                  <a:lnTo>
                    <a:pt x="55" y="430"/>
                  </a:lnTo>
                  <a:lnTo>
                    <a:pt x="57" y="426"/>
                  </a:lnTo>
                  <a:lnTo>
                    <a:pt x="55" y="423"/>
                  </a:lnTo>
                  <a:lnTo>
                    <a:pt x="57" y="421"/>
                  </a:lnTo>
                  <a:lnTo>
                    <a:pt x="57" y="423"/>
                  </a:lnTo>
                  <a:lnTo>
                    <a:pt x="62" y="423"/>
                  </a:lnTo>
                  <a:lnTo>
                    <a:pt x="62" y="414"/>
                  </a:lnTo>
                  <a:lnTo>
                    <a:pt x="62" y="411"/>
                  </a:lnTo>
                  <a:lnTo>
                    <a:pt x="64" y="402"/>
                  </a:lnTo>
                  <a:lnTo>
                    <a:pt x="64" y="404"/>
                  </a:lnTo>
                  <a:lnTo>
                    <a:pt x="67" y="404"/>
                  </a:lnTo>
                  <a:lnTo>
                    <a:pt x="67" y="409"/>
                  </a:lnTo>
                  <a:lnTo>
                    <a:pt x="71" y="409"/>
                  </a:lnTo>
                  <a:lnTo>
                    <a:pt x="76" y="411"/>
                  </a:lnTo>
                  <a:lnTo>
                    <a:pt x="78" y="407"/>
                  </a:lnTo>
                  <a:lnTo>
                    <a:pt x="78" y="400"/>
                  </a:lnTo>
                  <a:lnTo>
                    <a:pt x="78" y="395"/>
                  </a:lnTo>
                  <a:lnTo>
                    <a:pt x="74" y="390"/>
                  </a:lnTo>
                  <a:lnTo>
                    <a:pt x="74" y="390"/>
                  </a:lnTo>
                  <a:lnTo>
                    <a:pt x="83" y="390"/>
                  </a:lnTo>
                  <a:lnTo>
                    <a:pt x="86" y="385"/>
                  </a:lnTo>
                  <a:lnTo>
                    <a:pt x="81" y="376"/>
                  </a:lnTo>
                  <a:lnTo>
                    <a:pt x="86" y="371"/>
                  </a:lnTo>
                  <a:lnTo>
                    <a:pt x="83" y="364"/>
                  </a:lnTo>
                  <a:lnTo>
                    <a:pt x="86" y="369"/>
                  </a:lnTo>
                  <a:lnTo>
                    <a:pt x="86" y="366"/>
                  </a:lnTo>
                  <a:lnTo>
                    <a:pt x="95" y="366"/>
                  </a:lnTo>
                  <a:lnTo>
                    <a:pt x="97" y="366"/>
                  </a:lnTo>
                  <a:lnTo>
                    <a:pt x="97" y="364"/>
                  </a:lnTo>
                  <a:lnTo>
                    <a:pt x="100" y="364"/>
                  </a:lnTo>
                  <a:lnTo>
                    <a:pt x="100" y="364"/>
                  </a:lnTo>
                  <a:lnTo>
                    <a:pt x="100" y="362"/>
                  </a:lnTo>
                  <a:lnTo>
                    <a:pt x="104" y="362"/>
                  </a:lnTo>
                  <a:lnTo>
                    <a:pt x="104" y="359"/>
                  </a:lnTo>
                  <a:lnTo>
                    <a:pt x="104" y="352"/>
                  </a:lnTo>
                  <a:lnTo>
                    <a:pt x="104" y="352"/>
                  </a:lnTo>
                  <a:lnTo>
                    <a:pt x="109" y="355"/>
                  </a:lnTo>
                  <a:lnTo>
                    <a:pt x="109" y="352"/>
                  </a:lnTo>
                  <a:lnTo>
                    <a:pt x="116" y="352"/>
                  </a:lnTo>
                  <a:lnTo>
                    <a:pt x="119" y="345"/>
                  </a:lnTo>
                  <a:lnTo>
                    <a:pt x="128" y="343"/>
                  </a:lnTo>
                  <a:lnTo>
                    <a:pt x="130" y="343"/>
                  </a:lnTo>
                  <a:lnTo>
                    <a:pt x="130" y="343"/>
                  </a:lnTo>
                  <a:lnTo>
                    <a:pt x="133" y="341"/>
                  </a:lnTo>
                  <a:lnTo>
                    <a:pt x="133" y="341"/>
                  </a:lnTo>
                  <a:lnTo>
                    <a:pt x="140" y="352"/>
                  </a:lnTo>
                  <a:lnTo>
                    <a:pt x="142" y="352"/>
                  </a:lnTo>
                  <a:lnTo>
                    <a:pt x="147" y="352"/>
                  </a:lnTo>
                  <a:lnTo>
                    <a:pt x="154" y="352"/>
                  </a:lnTo>
                  <a:lnTo>
                    <a:pt x="161" y="345"/>
                  </a:lnTo>
                  <a:lnTo>
                    <a:pt x="166" y="348"/>
                  </a:lnTo>
                  <a:lnTo>
                    <a:pt x="166" y="345"/>
                  </a:lnTo>
                  <a:lnTo>
                    <a:pt x="180" y="338"/>
                  </a:lnTo>
                  <a:lnTo>
                    <a:pt x="178" y="331"/>
                  </a:lnTo>
                  <a:lnTo>
                    <a:pt x="185" y="333"/>
                  </a:lnTo>
                  <a:lnTo>
                    <a:pt x="189" y="333"/>
                  </a:lnTo>
                  <a:lnTo>
                    <a:pt x="194" y="324"/>
                  </a:lnTo>
                  <a:lnTo>
                    <a:pt x="192" y="324"/>
                  </a:lnTo>
                  <a:lnTo>
                    <a:pt x="194" y="322"/>
                  </a:lnTo>
                  <a:lnTo>
                    <a:pt x="194" y="324"/>
                  </a:lnTo>
                  <a:lnTo>
                    <a:pt x="199" y="324"/>
                  </a:lnTo>
                  <a:lnTo>
                    <a:pt x="204" y="319"/>
                  </a:lnTo>
                  <a:lnTo>
                    <a:pt x="218" y="305"/>
                  </a:lnTo>
                  <a:lnTo>
                    <a:pt x="220" y="307"/>
                  </a:lnTo>
                  <a:lnTo>
                    <a:pt x="218" y="310"/>
                  </a:lnTo>
                  <a:lnTo>
                    <a:pt x="215" y="322"/>
                  </a:lnTo>
                  <a:lnTo>
                    <a:pt x="225" y="319"/>
                  </a:lnTo>
                  <a:lnTo>
                    <a:pt x="230" y="322"/>
                  </a:lnTo>
                  <a:lnTo>
                    <a:pt x="234" y="326"/>
                  </a:lnTo>
                  <a:lnTo>
                    <a:pt x="237" y="326"/>
                  </a:lnTo>
                  <a:lnTo>
                    <a:pt x="249" y="324"/>
                  </a:lnTo>
                  <a:lnTo>
                    <a:pt x="265" y="326"/>
                  </a:lnTo>
                  <a:lnTo>
                    <a:pt x="270" y="329"/>
                  </a:lnTo>
                  <a:lnTo>
                    <a:pt x="272" y="324"/>
                  </a:lnTo>
                  <a:lnTo>
                    <a:pt x="275" y="317"/>
                  </a:lnTo>
                  <a:lnTo>
                    <a:pt x="277" y="319"/>
                  </a:lnTo>
                  <a:lnTo>
                    <a:pt x="282" y="312"/>
                  </a:lnTo>
                  <a:lnTo>
                    <a:pt x="282" y="315"/>
                  </a:lnTo>
                  <a:lnTo>
                    <a:pt x="282" y="322"/>
                  </a:lnTo>
                  <a:lnTo>
                    <a:pt x="284" y="322"/>
                  </a:lnTo>
                  <a:lnTo>
                    <a:pt x="286" y="317"/>
                  </a:lnTo>
                  <a:lnTo>
                    <a:pt x="291" y="317"/>
                  </a:lnTo>
                  <a:lnTo>
                    <a:pt x="301" y="307"/>
                  </a:lnTo>
                  <a:lnTo>
                    <a:pt x="305" y="300"/>
                  </a:lnTo>
                  <a:lnTo>
                    <a:pt x="310" y="296"/>
                  </a:lnTo>
                  <a:lnTo>
                    <a:pt x="312" y="296"/>
                  </a:lnTo>
                  <a:lnTo>
                    <a:pt x="319" y="291"/>
                  </a:lnTo>
                  <a:lnTo>
                    <a:pt x="322" y="291"/>
                  </a:lnTo>
                  <a:lnTo>
                    <a:pt x="324" y="298"/>
                  </a:lnTo>
                  <a:lnTo>
                    <a:pt x="326" y="296"/>
                  </a:lnTo>
                  <a:lnTo>
                    <a:pt x="329" y="296"/>
                  </a:lnTo>
                  <a:lnTo>
                    <a:pt x="334" y="310"/>
                  </a:lnTo>
                  <a:lnTo>
                    <a:pt x="331" y="317"/>
                  </a:lnTo>
                  <a:lnTo>
                    <a:pt x="334" y="319"/>
                  </a:lnTo>
                  <a:lnTo>
                    <a:pt x="334" y="319"/>
                  </a:lnTo>
                  <a:lnTo>
                    <a:pt x="350" y="319"/>
                  </a:lnTo>
                  <a:lnTo>
                    <a:pt x="352" y="310"/>
                  </a:lnTo>
                  <a:lnTo>
                    <a:pt x="355" y="307"/>
                  </a:lnTo>
                  <a:lnTo>
                    <a:pt x="352" y="300"/>
                  </a:lnTo>
                  <a:lnTo>
                    <a:pt x="360" y="296"/>
                  </a:lnTo>
                  <a:lnTo>
                    <a:pt x="364" y="291"/>
                  </a:lnTo>
                  <a:lnTo>
                    <a:pt x="371" y="291"/>
                  </a:lnTo>
                  <a:lnTo>
                    <a:pt x="386" y="289"/>
                  </a:lnTo>
                  <a:lnTo>
                    <a:pt x="390" y="289"/>
                  </a:lnTo>
                  <a:lnTo>
                    <a:pt x="388" y="291"/>
                  </a:lnTo>
                  <a:lnTo>
                    <a:pt x="397" y="289"/>
                  </a:lnTo>
                  <a:lnTo>
                    <a:pt x="400" y="286"/>
                  </a:lnTo>
                  <a:lnTo>
                    <a:pt x="404" y="286"/>
                  </a:lnTo>
                  <a:lnTo>
                    <a:pt x="409" y="284"/>
                  </a:lnTo>
                  <a:lnTo>
                    <a:pt x="409" y="277"/>
                  </a:lnTo>
                  <a:lnTo>
                    <a:pt x="414" y="277"/>
                  </a:lnTo>
                  <a:lnTo>
                    <a:pt x="414" y="277"/>
                  </a:lnTo>
                  <a:lnTo>
                    <a:pt x="416" y="277"/>
                  </a:lnTo>
                  <a:lnTo>
                    <a:pt x="419" y="274"/>
                  </a:lnTo>
                  <a:lnTo>
                    <a:pt x="421" y="272"/>
                  </a:lnTo>
                  <a:lnTo>
                    <a:pt x="421" y="263"/>
                  </a:lnTo>
                  <a:lnTo>
                    <a:pt x="421" y="258"/>
                  </a:lnTo>
                  <a:lnTo>
                    <a:pt x="419" y="258"/>
                  </a:lnTo>
                  <a:lnTo>
                    <a:pt x="419" y="258"/>
                  </a:lnTo>
                  <a:lnTo>
                    <a:pt x="419" y="258"/>
                  </a:lnTo>
                  <a:lnTo>
                    <a:pt x="426" y="258"/>
                  </a:lnTo>
                  <a:lnTo>
                    <a:pt x="426" y="260"/>
                  </a:lnTo>
                  <a:lnTo>
                    <a:pt x="433" y="260"/>
                  </a:lnTo>
                  <a:lnTo>
                    <a:pt x="433" y="263"/>
                  </a:lnTo>
                  <a:lnTo>
                    <a:pt x="445" y="265"/>
                  </a:lnTo>
                  <a:lnTo>
                    <a:pt x="447" y="265"/>
                  </a:lnTo>
                  <a:lnTo>
                    <a:pt x="447" y="263"/>
                  </a:lnTo>
                  <a:lnTo>
                    <a:pt x="447" y="260"/>
                  </a:lnTo>
                  <a:lnTo>
                    <a:pt x="447" y="260"/>
                  </a:lnTo>
                  <a:lnTo>
                    <a:pt x="447" y="258"/>
                  </a:lnTo>
                  <a:lnTo>
                    <a:pt x="447" y="258"/>
                  </a:lnTo>
                  <a:lnTo>
                    <a:pt x="449" y="251"/>
                  </a:lnTo>
                  <a:lnTo>
                    <a:pt x="447" y="244"/>
                  </a:lnTo>
                  <a:lnTo>
                    <a:pt x="442" y="244"/>
                  </a:lnTo>
                  <a:lnTo>
                    <a:pt x="442" y="229"/>
                  </a:lnTo>
                  <a:lnTo>
                    <a:pt x="452" y="229"/>
                  </a:lnTo>
                  <a:lnTo>
                    <a:pt x="449" y="227"/>
                  </a:lnTo>
                  <a:lnTo>
                    <a:pt x="454" y="227"/>
                  </a:lnTo>
                  <a:lnTo>
                    <a:pt x="456" y="222"/>
                  </a:lnTo>
                  <a:lnTo>
                    <a:pt x="461" y="222"/>
                  </a:lnTo>
                  <a:lnTo>
                    <a:pt x="464" y="220"/>
                  </a:lnTo>
                  <a:lnTo>
                    <a:pt x="471" y="218"/>
                  </a:lnTo>
                  <a:lnTo>
                    <a:pt x="475" y="225"/>
                  </a:lnTo>
                  <a:lnTo>
                    <a:pt x="480" y="227"/>
                  </a:lnTo>
                  <a:lnTo>
                    <a:pt x="480" y="222"/>
                  </a:lnTo>
                  <a:lnTo>
                    <a:pt x="482" y="222"/>
                  </a:lnTo>
                  <a:lnTo>
                    <a:pt x="482" y="220"/>
                  </a:lnTo>
                  <a:lnTo>
                    <a:pt x="494" y="229"/>
                  </a:lnTo>
                  <a:lnTo>
                    <a:pt x="504" y="232"/>
                  </a:lnTo>
                  <a:lnTo>
                    <a:pt x="504" y="234"/>
                  </a:lnTo>
                  <a:lnTo>
                    <a:pt x="508" y="234"/>
                  </a:lnTo>
                  <a:lnTo>
                    <a:pt x="508" y="239"/>
                  </a:lnTo>
                  <a:lnTo>
                    <a:pt x="508" y="239"/>
                  </a:lnTo>
                  <a:lnTo>
                    <a:pt x="523" y="239"/>
                  </a:lnTo>
                  <a:lnTo>
                    <a:pt x="537" y="241"/>
                  </a:lnTo>
                  <a:lnTo>
                    <a:pt x="537" y="244"/>
                  </a:lnTo>
                  <a:lnTo>
                    <a:pt x="541" y="246"/>
                  </a:lnTo>
                  <a:lnTo>
                    <a:pt x="551" y="248"/>
                  </a:lnTo>
                  <a:lnTo>
                    <a:pt x="553" y="248"/>
                  </a:lnTo>
                  <a:lnTo>
                    <a:pt x="556" y="248"/>
                  </a:lnTo>
                  <a:lnTo>
                    <a:pt x="570" y="248"/>
                  </a:lnTo>
                  <a:lnTo>
                    <a:pt x="572" y="246"/>
                  </a:lnTo>
                  <a:lnTo>
                    <a:pt x="582" y="248"/>
                  </a:lnTo>
                  <a:lnTo>
                    <a:pt x="584" y="244"/>
                  </a:lnTo>
                  <a:lnTo>
                    <a:pt x="582" y="239"/>
                  </a:lnTo>
                  <a:lnTo>
                    <a:pt x="591" y="244"/>
                  </a:lnTo>
                  <a:lnTo>
                    <a:pt x="591" y="244"/>
                  </a:lnTo>
                  <a:lnTo>
                    <a:pt x="593" y="251"/>
                  </a:lnTo>
                  <a:lnTo>
                    <a:pt x="596" y="248"/>
                  </a:lnTo>
                  <a:lnTo>
                    <a:pt x="601" y="253"/>
                  </a:lnTo>
                  <a:lnTo>
                    <a:pt x="601" y="248"/>
                  </a:lnTo>
                  <a:lnTo>
                    <a:pt x="605" y="251"/>
                  </a:lnTo>
                  <a:lnTo>
                    <a:pt x="605" y="246"/>
                  </a:lnTo>
                  <a:lnTo>
                    <a:pt x="619" y="258"/>
                  </a:lnTo>
                  <a:lnTo>
                    <a:pt x="624" y="258"/>
                  </a:lnTo>
                  <a:lnTo>
                    <a:pt x="624" y="263"/>
                  </a:lnTo>
                  <a:lnTo>
                    <a:pt x="627" y="263"/>
                  </a:lnTo>
                  <a:lnTo>
                    <a:pt x="631" y="253"/>
                  </a:lnTo>
                  <a:lnTo>
                    <a:pt x="634" y="253"/>
                  </a:lnTo>
                  <a:lnTo>
                    <a:pt x="638" y="251"/>
                  </a:lnTo>
                  <a:lnTo>
                    <a:pt x="638" y="248"/>
                  </a:lnTo>
                  <a:lnTo>
                    <a:pt x="643" y="239"/>
                  </a:lnTo>
                  <a:lnTo>
                    <a:pt x="643" y="241"/>
                  </a:lnTo>
                  <a:lnTo>
                    <a:pt x="648" y="237"/>
                  </a:lnTo>
                  <a:lnTo>
                    <a:pt x="655" y="244"/>
                  </a:lnTo>
                  <a:lnTo>
                    <a:pt x="660" y="244"/>
                  </a:lnTo>
                  <a:lnTo>
                    <a:pt x="662" y="244"/>
                  </a:lnTo>
                  <a:lnTo>
                    <a:pt x="662" y="241"/>
                  </a:lnTo>
                  <a:lnTo>
                    <a:pt x="667" y="244"/>
                  </a:lnTo>
                  <a:lnTo>
                    <a:pt x="671" y="244"/>
                  </a:lnTo>
                  <a:lnTo>
                    <a:pt x="669" y="239"/>
                  </a:lnTo>
                  <a:lnTo>
                    <a:pt x="681" y="244"/>
                  </a:lnTo>
                  <a:lnTo>
                    <a:pt x="681" y="239"/>
                  </a:lnTo>
                  <a:lnTo>
                    <a:pt x="683" y="239"/>
                  </a:lnTo>
                  <a:lnTo>
                    <a:pt x="686" y="239"/>
                  </a:lnTo>
                  <a:lnTo>
                    <a:pt x="690" y="239"/>
                  </a:lnTo>
                  <a:lnTo>
                    <a:pt x="690" y="241"/>
                  </a:lnTo>
                  <a:lnTo>
                    <a:pt x="695" y="244"/>
                  </a:lnTo>
                  <a:lnTo>
                    <a:pt x="695" y="244"/>
                  </a:lnTo>
                  <a:lnTo>
                    <a:pt x="697" y="246"/>
                  </a:lnTo>
                  <a:lnTo>
                    <a:pt x="697" y="251"/>
                  </a:lnTo>
                  <a:lnTo>
                    <a:pt x="700" y="248"/>
                  </a:lnTo>
                  <a:lnTo>
                    <a:pt x="702" y="248"/>
                  </a:lnTo>
                  <a:lnTo>
                    <a:pt x="700" y="246"/>
                  </a:lnTo>
                  <a:lnTo>
                    <a:pt x="702" y="246"/>
                  </a:lnTo>
                  <a:lnTo>
                    <a:pt x="704" y="248"/>
                  </a:lnTo>
                  <a:lnTo>
                    <a:pt x="702" y="248"/>
                  </a:lnTo>
                  <a:lnTo>
                    <a:pt x="702" y="251"/>
                  </a:lnTo>
                  <a:lnTo>
                    <a:pt x="707" y="248"/>
                  </a:lnTo>
                  <a:lnTo>
                    <a:pt x="709" y="248"/>
                  </a:lnTo>
                  <a:lnTo>
                    <a:pt x="714" y="239"/>
                  </a:lnTo>
                  <a:lnTo>
                    <a:pt x="714" y="239"/>
                  </a:lnTo>
                  <a:lnTo>
                    <a:pt x="714" y="234"/>
                  </a:lnTo>
                  <a:lnTo>
                    <a:pt x="714" y="234"/>
                  </a:lnTo>
                  <a:lnTo>
                    <a:pt x="714" y="232"/>
                  </a:lnTo>
                  <a:lnTo>
                    <a:pt x="712" y="229"/>
                  </a:lnTo>
                  <a:lnTo>
                    <a:pt x="714" y="229"/>
                  </a:lnTo>
                  <a:lnTo>
                    <a:pt x="714" y="220"/>
                  </a:lnTo>
                  <a:lnTo>
                    <a:pt x="719" y="222"/>
                  </a:lnTo>
                  <a:lnTo>
                    <a:pt x="721" y="208"/>
                  </a:lnTo>
                  <a:lnTo>
                    <a:pt x="721" y="204"/>
                  </a:lnTo>
                  <a:lnTo>
                    <a:pt x="723" y="204"/>
                  </a:lnTo>
                  <a:lnTo>
                    <a:pt x="723" y="201"/>
                  </a:lnTo>
                  <a:lnTo>
                    <a:pt x="721" y="196"/>
                  </a:lnTo>
                  <a:lnTo>
                    <a:pt x="719" y="196"/>
                  </a:lnTo>
                  <a:lnTo>
                    <a:pt x="719" y="192"/>
                  </a:lnTo>
                  <a:lnTo>
                    <a:pt x="714" y="187"/>
                  </a:lnTo>
                  <a:lnTo>
                    <a:pt x="714" y="185"/>
                  </a:lnTo>
                  <a:lnTo>
                    <a:pt x="719" y="182"/>
                  </a:lnTo>
                  <a:lnTo>
                    <a:pt x="721" y="185"/>
                  </a:lnTo>
                  <a:lnTo>
                    <a:pt x="723" y="182"/>
                  </a:lnTo>
                  <a:lnTo>
                    <a:pt x="721" y="180"/>
                  </a:lnTo>
                  <a:lnTo>
                    <a:pt x="721" y="178"/>
                  </a:lnTo>
                  <a:lnTo>
                    <a:pt x="719" y="173"/>
                  </a:lnTo>
                  <a:lnTo>
                    <a:pt x="719" y="170"/>
                  </a:lnTo>
                  <a:lnTo>
                    <a:pt x="721" y="170"/>
                  </a:lnTo>
                  <a:lnTo>
                    <a:pt x="721" y="168"/>
                  </a:lnTo>
                  <a:lnTo>
                    <a:pt x="719" y="166"/>
                  </a:lnTo>
                  <a:lnTo>
                    <a:pt x="719" y="166"/>
                  </a:lnTo>
                  <a:lnTo>
                    <a:pt x="716" y="161"/>
                  </a:lnTo>
                  <a:lnTo>
                    <a:pt x="716" y="161"/>
                  </a:lnTo>
                  <a:lnTo>
                    <a:pt x="719" y="159"/>
                  </a:lnTo>
                  <a:lnTo>
                    <a:pt x="723" y="159"/>
                  </a:lnTo>
                  <a:lnTo>
                    <a:pt x="723" y="156"/>
                  </a:lnTo>
                  <a:lnTo>
                    <a:pt x="728" y="154"/>
                  </a:lnTo>
                  <a:lnTo>
                    <a:pt x="738" y="166"/>
                  </a:lnTo>
                  <a:lnTo>
                    <a:pt x="752" y="175"/>
                  </a:lnTo>
                  <a:lnTo>
                    <a:pt x="754" y="170"/>
                  </a:lnTo>
                  <a:lnTo>
                    <a:pt x="756" y="173"/>
                  </a:lnTo>
                  <a:lnTo>
                    <a:pt x="754" y="170"/>
                  </a:lnTo>
                  <a:lnTo>
                    <a:pt x="756" y="166"/>
                  </a:lnTo>
                  <a:lnTo>
                    <a:pt x="756" y="166"/>
                  </a:lnTo>
                  <a:lnTo>
                    <a:pt x="752" y="166"/>
                  </a:lnTo>
                  <a:lnTo>
                    <a:pt x="749" y="163"/>
                  </a:lnTo>
                  <a:lnTo>
                    <a:pt x="754" y="159"/>
                  </a:lnTo>
                  <a:lnTo>
                    <a:pt x="756" y="161"/>
                  </a:lnTo>
                  <a:lnTo>
                    <a:pt x="759" y="159"/>
                  </a:lnTo>
                  <a:lnTo>
                    <a:pt x="756" y="156"/>
                  </a:lnTo>
                  <a:lnTo>
                    <a:pt x="756" y="156"/>
                  </a:lnTo>
                  <a:lnTo>
                    <a:pt x="761" y="156"/>
                  </a:lnTo>
                  <a:lnTo>
                    <a:pt x="761" y="140"/>
                  </a:lnTo>
                  <a:lnTo>
                    <a:pt x="771" y="149"/>
                  </a:lnTo>
                  <a:lnTo>
                    <a:pt x="780" y="149"/>
                  </a:lnTo>
                  <a:lnTo>
                    <a:pt x="780" y="142"/>
                  </a:lnTo>
                  <a:lnTo>
                    <a:pt x="787" y="147"/>
                  </a:lnTo>
                  <a:lnTo>
                    <a:pt x="794" y="149"/>
                  </a:lnTo>
                  <a:lnTo>
                    <a:pt x="794" y="137"/>
                  </a:lnTo>
                  <a:lnTo>
                    <a:pt x="797" y="135"/>
                  </a:lnTo>
                  <a:lnTo>
                    <a:pt x="797" y="130"/>
                  </a:lnTo>
                  <a:lnTo>
                    <a:pt x="799" y="128"/>
                  </a:lnTo>
                  <a:lnTo>
                    <a:pt x="794" y="126"/>
                  </a:lnTo>
                  <a:lnTo>
                    <a:pt x="797" y="126"/>
                  </a:lnTo>
                  <a:lnTo>
                    <a:pt x="799" y="116"/>
                  </a:lnTo>
                  <a:lnTo>
                    <a:pt x="790" y="95"/>
                  </a:lnTo>
                  <a:lnTo>
                    <a:pt x="804" y="93"/>
                  </a:lnTo>
                  <a:lnTo>
                    <a:pt x="801" y="81"/>
                  </a:lnTo>
                  <a:lnTo>
                    <a:pt x="813" y="88"/>
                  </a:lnTo>
                  <a:lnTo>
                    <a:pt x="813" y="88"/>
                  </a:lnTo>
                  <a:lnTo>
                    <a:pt x="813" y="95"/>
                  </a:lnTo>
                  <a:lnTo>
                    <a:pt x="818" y="95"/>
                  </a:lnTo>
                  <a:lnTo>
                    <a:pt x="818" y="97"/>
                  </a:lnTo>
                  <a:lnTo>
                    <a:pt x="820" y="102"/>
                  </a:lnTo>
                  <a:lnTo>
                    <a:pt x="823" y="95"/>
                  </a:lnTo>
                  <a:lnTo>
                    <a:pt x="823" y="95"/>
                  </a:lnTo>
                  <a:lnTo>
                    <a:pt x="827" y="85"/>
                  </a:lnTo>
                  <a:lnTo>
                    <a:pt x="839" y="85"/>
                  </a:lnTo>
                  <a:lnTo>
                    <a:pt x="837" y="85"/>
                  </a:lnTo>
                  <a:lnTo>
                    <a:pt x="839" y="90"/>
                  </a:lnTo>
                  <a:lnTo>
                    <a:pt x="841" y="100"/>
                  </a:lnTo>
                  <a:lnTo>
                    <a:pt x="841" y="100"/>
                  </a:lnTo>
                  <a:lnTo>
                    <a:pt x="851" y="104"/>
                  </a:lnTo>
                  <a:lnTo>
                    <a:pt x="856" y="104"/>
                  </a:lnTo>
                  <a:lnTo>
                    <a:pt x="858" y="100"/>
                  </a:lnTo>
                  <a:lnTo>
                    <a:pt x="853" y="95"/>
                  </a:lnTo>
                  <a:lnTo>
                    <a:pt x="853" y="93"/>
                  </a:lnTo>
                  <a:lnTo>
                    <a:pt x="863" y="95"/>
                  </a:lnTo>
                  <a:lnTo>
                    <a:pt x="865" y="93"/>
                  </a:lnTo>
                  <a:lnTo>
                    <a:pt x="867" y="88"/>
                  </a:lnTo>
                  <a:lnTo>
                    <a:pt x="875" y="90"/>
                  </a:lnTo>
                  <a:lnTo>
                    <a:pt x="875" y="90"/>
                  </a:lnTo>
                  <a:lnTo>
                    <a:pt x="875" y="90"/>
                  </a:lnTo>
                  <a:lnTo>
                    <a:pt x="875" y="93"/>
                  </a:lnTo>
                  <a:lnTo>
                    <a:pt x="875" y="97"/>
                  </a:lnTo>
                  <a:lnTo>
                    <a:pt x="872" y="100"/>
                  </a:lnTo>
                  <a:lnTo>
                    <a:pt x="877" y="104"/>
                  </a:lnTo>
                  <a:lnTo>
                    <a:pt x="875" y="104"/>
                  </a:lnTo>
                  <a:lnTo>
                    <a:pt x="872" y="107"/>
                  </a:lnTo>
                  <a:lnTo>
                    <a:pt x="870" y="111"/>
                  </a:lnTo>
                  <a:lnTo>
                    <a:pt x="872" y="114"/>
                  </a:lnTo>
                  <a:lnTo>
                    <a:pt x="872" y="123"/>
                  </a:lnTo>
                  <a:lnTo>
                    <a:pt x="877" y="130"/>
                  </a:lnTo>
                  <a:lnTo>
                    <a:pt x="879" y="130"/>
                  </a:lnTo>
                  <a:lnTo>
                    <a:pt x="879" y="126"/>
                  </a:lnTo>
                  <a:lnTo>
                    <a:pt x="882" y="128"/>
                  </a:lnTo>
                  <a:lnTo>
                    <a:pt x="884" y="128"/>
                  </a:lnTo>
                  <a:lnTo>
                    <a:pt x="884" y="128"/>
                  </a:lnTo>
                  <a:lnTo>
                    <a:pt x="886" y="128"/>
                  </a:lnTo>
                  <a:lnTo>
                    <a:pt x="884" y="130"/>
                  </a:lnTo>
                  <a:lnTo>
                    <a:pt x="884" y="130"/>
                  </a:lnTo>
                  <a:lnTo>
                    <a:pt x="889" y="133"/>
                  </a:lnTo>
                  <a:lnTo>
                    <a:pt x="891" y="137"/>
                  </a:lnTo>
                  <a:lnTo>
                    <a:pt x="893" y="133"/>
                  </a:lnTo>
                  <a:lnTo>
                    <a:pt x="893" y="128"/>
                  </a:lnTo>
                  <a:lnTo>
                    <a:pt x="898" y="123"/>
                  </a:lnTo>
                  <a:lnTo>
                    <a:pt x="898" y="128"/>
                  </a:lnTo>
                  <a:lnTo>
                    <a:pt x="903" y="128"/>
                  </a:lnTo>
                  <a:lnTo>
                    <a:pt x="905" y="128"/>
                  </a:lnTo>
                  <a:lnTo>
                    <a:pt x="908" y="123"/>
                  </a:lnTo>
                  <a:lnTo>
                    <a:pt x="912" y="123"/>
                  </a:lnTo>
                  <a:lnTo>
                    <a:pt x="912" y="128"/>
                  </a:lnTo>
                  <a:lnTo>
                    <a:pt x="917" y="130"/>
                  </a:lnTo>
                  <a:lnTo>
                    <a:pt x="917" y="126"/>
                  </a:lnTo>
                  <a:lnTo>
                    <a:pt x="919" y="123"/>
                  </a:lnTo>
                  <a:lnTo>
                    <a:pt x="931" y="128"/>
                  </a:lnTo>
                  <a:lnTo>
                    <a:pt x="936" y="128"/>
                  </a:lnTo>
                  <a:lnTo>
                    <a:pt x="936" y="126"/>
                  </a:lnTo>
                  <a:lnTo>
                    <a:pt x="945" y="133"/>
                  </a:lnTo>
                  <a:lnTo>
                    <a:pt x="945" y="133"/>
                  </a:lnTo>
                  <a:lnTo>
                    <a:pt x="948" y="133"/>
                  </a:lnTo>
                  <a:lnTo>
                    <a:pt x="948" y="133"/>
                  </a:lnTo>
                  <a:lnTo>
                    <a:pt x="945" y="121"/>
                  </a:lnTo>
                  <a:lnTo>
                    <a:pt x="953" y="118"/>
                  </a:lnTo>
                  <a:lnTo>
                    <a:pt x="953" y="118"/>
                  </a:lnTo>
                  <a:lnTo>
                    <a:pt x="962" y="118"/>
                  </a:lnTo>
                  <a:lnTo>
                    <a:pt x="967" y="116"/>
                  </a:lnTo>
                  <a:lnTo>
                    <a:pt x="969" y="118"/>
                  </a:lnTo>
                  <a:lnTo>
                    <a:pt x="976" y="97"/>
                  </a:lnTo>
                  <a:lnTo>
                    <a:pt x="976" y="95"/>
                  </a:lnTo>
                  <a:lnTo>
                    <a:pt x="995" y="100"/>
                  </a:lnTo>
                  <a:lnTo>
                    <a:pt x="995" y="97"/>
                  </a:lnTo>
                  <a:lnTo>
                    <a:pt x="1000" y="88"/>
                  </a:lnTo>
                  <a:lnTo>
                    <a:pt x="995" y="67"/>
                  </a:lnTo>
                  <a:lnTo>
                    <a:pt x="997" y="55"/>
                  </a:lnTo>
                  <a:lnTo>
                    <a:pt x="1030" y="67"/>
                  </a:lnTo>
                  <a:lnTo>
                    <a:pt x="1047" y="81"/>
                  </a:lnTo>
                  <a:lnTo>
                    <a:pt x="1064" y="69"/>
                  </a:lnTo>
                  <a:lnTo>
                    <a:pt x="1066" y="69"/>
                  </a:lnTo>
                  <a:lnTo>
                    <a:pt x="1071" y="67"/>
                  </a:lnTo>
                  <a:lnTo>
                    <a:pt x="1071" y="62"/>
                  </a:lnTo>
                  <a:lnTo>
                    <a:pt x="1071" y="59"/>
                  </a:lnTo>
                  <a:lnTo>
                    <a:pt x="1066" y="55"/>
                  </a:lnTo>
                  <a:lnTo>
                    <a:pt x="1066" y="50"/>
                  </a:lnTo>
                  <a:lnTo>
                    <a:pt x="1066" y="48"/>
                  </a:lnTo>
                  <a:lnTo>
                    <a:pt x="1078" y="45"/>
                  </a:lnTo>
                  <a:lnTo>
                    <a:pt x="1078" y="43"/>
                  </a:lnTo>
                  <a:lnTo>
                    <a:pt x="1085" y="41"/>
                  </a:lnTo>
                  <a:lnTo>
                    <a:pt x="1090" y="41"/>
                  </a:lnTo>
                  <a:lnTo>
                    <a:pt x="1094" y="41"/>
                  </a:lnTo>
                  <a:lnTo>
                    <a:pt x="1097" y="38"/>
                  </a:lnTo>
                  <a:lnTo>
                    <a:pt x="1097" y="43"/>
                  </a:lnTo>
                  <a:lnTo>
                    <a:pt x="1104" y="38"/>
                  </a:lnTo>
                  <a:lnTo>
                    <a:pt x="1108" y="36"/>
                  </a:lnTo>
                  <a:lnTo>
                    <a:pt x="1106" y="26"/>
                  </a:lnTo>
                  <a:lnTo>
                    <a:pt x="1108" y="26"/>
                  </a:lnTo>
                  <a:lnTo>
                    <a:pt x="1104" y="17"/>
                  </a:lnTo>
                  <a:lnTo>
                    <a:pt x="1101" y="17"/>
                  </a:lnTo>
                  <a:lnTo>
                    <a:pt x="1108" y="15"/>
                  </a:lnTo>
                  <a:lnTo>
                    <a:pt x="1108" y="15"/>
                  </a:lnTo>
                  <a:lnTo>
                    <a:pt x="1113" y="15"/>
                  </a:lnTo>
                  <a:lnTo>
                    <a:pt x="1113" y="15"/>
                  </a:lnTo>
                  <a:lnTo>
                    <a:pt x="1116" y="15"/>
                  </a:lnTo>
                  <a:lnTo>
                    <a:pt x="1118" y="15"/>
                  </a:lnTo>
                  <a:lnTo>
                    <a:pt x="1113" y="0"/>
                  </a:lnTo>
                  <a:lnTo>
                    <a:pt x="1118" y="0"/>
                  </a:lnTo>
                  <a:lnTo>
                    <a:pt x="1130" y="3"/>
                  </a:lnTo>
                  <a:lnTo>
                    <a:pt x="1127" y="5"/>
                  </a:lnTo>
                  <a:lnTo>
                    <a:pt x="1130" y="10"/>
                  </a:lnTo>
                  <a:lnTo>
                    <a:pt x="1127" y="12"/>
                  </a:lnTo>
                  <a:lnTo>
                    <a:pt x="1127" y="15"/>
                  </a:lnTo>
                  <a:lnTo>
                    <a:pt x="1132" y="15"/>
                  </a:lnTo>
                  <a:lnTo>
                    <a:pt x="1134" y="19"/>
                  </a:lnTo>
                  <a:lnTo>
                    <a:pt x="1134" y="15"/>
                  </a:lnTo>
                  <a:lnTo>
                    <a:pt x="1139" y="17"/>
                  </a:lnTo>
                  <a:lnTo>
                    <a:pt x="1141" y="26"/>
                  </a:lnTo>
                  <a:lnTo>
                    <a:pt x="1137" y="26"/>
                  </a:lnTo>
                  <a:lnTo>
                    <a:pt x="1141" y="29"/>
                  </a:lnTo>
                  <a:lnTo>
                    <a:pt x="1141" y="31"/>
                  </a:lnTo>
                  <a:lnTo>
                    <a:pt x="1146" y="31"/>
                  </a:lnTo>
                  <a:lnTo>
                    <a:pt x="1151" y="33"/>
                  </a:lnTo>
                  <a:lnTo>
                    <a:pt x="1151" y="29"/>
                  </a:lnTo>
                  <a:lnTo>
                    <a:pt x="1156" y="29"/>
                  </a:lnTo>
                  <a:lnTo>
                    <a:pt x="1156" y="22"/>
                  </a:lnTo>
                  <a:lnTo>
                    <a:pt x="1158" y="19"/>
                  </a:lnTo>
                  <a:lnTo>
                    <a:pt x="1160" y="22"/>
                  </a:lnTo>
                  <a:lnTo>
                    <a:pt x="1158" y="24"/>
                  </a:lnTo>
                  <a:lnTo>
                    <a:pt x="1160" y="24"/>
                  </a:lnTo>
                  <a:lnTo>
                    <a:pt x="1163" y="24"/>
                  </a:lnTo>
                  <a:lnTo>
                    <a:pt x="1165" y="29"/>
                  </a:lnTo>
                  <a:lnTo>
                    <a:pt x="1170" y="29"/>
                  </a:lnTo>
                  <a:lnTo>
                    <a:pt x="1172" y="29"/>
                  </a:lnTo>
                  <a:lnTo>
                    <a:pt x="1179" y="24"/>
                  </a:lnTo>
                  <a:lnTo>
                    <a:pt x="1179" y="29"/>
                  </a:lnTo>
                  <a:lnTo>
                    <a:pt x="1177" y="31"/>
                  </a:lnTo>
                  <a:lnTo>
                    <a:pt x="1179" y="33"/>
                  </a:lnTo>
                  <a:lnTo>
                    <a:pt x="1184" y="48"/>
                  </a:lnTo>
                  <a:lnTo>
                    <a:pt x="1184" y="48"/>
                  </a:lnTo>
                  <a:lnTo>
                    <a:pt x="1186" y="48"/>
                  </a:lnTo>
                  <a:lnTo>
                    <a:pt x="1191" y="50"/>
                  </a:lnTo>
                  <a:lnTo>
                    <a:pt x="1191" y="57"/>
                  </a:lnTo>
                  <a:lnTo>
                    <a:pt x="1193" y="55"/>
                  </a:lnTo>
                  <a:lnTo>
                    <a:pt x="1196" y="55"/>
                  </a:lnTo>
                  <a:lnTo>
                    <a:pt x="1196" y="57"/>
                  </a:lnTo>
                  <a:lnTo>
                    <a:pt x="1193" y="62"/>
                  </a:lnTo>
                  <a:lnTo>
                    <a:pt x="1198" y="67"/>
                  </a:lnTo>
                  <a:lnTo>
                    <a:pt x="1196" y="71"/>
                  </a:lnTo>
                  <a:lnTo>
                    <a:pt x="1201" y="67"/>
                  </a:lnTo>
                  <a:lnTo>
                    <a:pt x="1203" y="69"/>
                  </a:lnTo>
                  <a:lnTo>
                    <a:pt x="1208" y="67"/>
                  </a:lnTo>
                  <a:lnTo>
                    <a:pt x="1212" y="67"/>
                  </a:lnTo>
                  <a:lnTo>
                    <a:pt x="1212" y="67"/>
                  </a:lnTo>
                  <a:lnTo>
                    <a:pt x="1215" y="76"/>
                  </a:lnTo>
                  <a:lnTo>
                    <a:pt x="1219" y="78"/>
                  </a:lnTo>
                  <a:lnTo>
                    <a:pt x="1217" y="81"/>
                  </a:lnTo>
                  <a:lnTo>
                    <a:pt x="1222" y="81"/>
                  </a:lnTo>
                  <a:lnTo>
                    <a:pt x="1231" y="90"/>
                  </a:lnTo>
                  <a:lnTo>
                    <a:pt x="1227" y="93"/>
                  </a:lnTo>
                  <a:lnTo>
                    <a:pt x="1227" y="95"/>
                  </a:lnTo>
                  <a:lnTo>
                    <a:pt x="1231" y="93"/>
                  </a:lnTo>
                  <a:lnTo>
                    <a:pt x="1229" y="97"/>
                  </a:lnTo>
                  <a:lnTo>
                    <a:pt x="1231" y="111"/>
                  </a:lnTo>
                  <a:lnTo>
                    <a:pt x="1231" y="114"/>
                  </a:lnTo>
                  <a:lnTo>
                    <a:pt x="1234" y="116"/>
                  </a:lnTo>
                  <a:lnTo>
                    <a:pt x="1241" y="114"/>
                  </a:lnTo>
                  <a:lnTo>
                    <a:pt x="1241" y="118"/>
                  </a:lnTo>
                  <a:lnTo>
                    <a:pt x="1243" y="118"/>
                  </a:lnTo>
                  <a:lnTo>
                    <a:pt x="1243" y="118"/>
                  </a:lnTo>
                  <a:lnTo>
                    <a:pt x="1248" y="118"/>
                  </a:lnTo>
                  <a:lnTo>
                    <a:pt x="1253" y="118"/>
                  </a:lnTo>
                  <a:lnTo>
                    <a:pt x="1257" y="123"/>
                  </a:lnTo>
                  <a:lnTo>
                    <a:pt x="1255" y="126"/>
                  </a:lnTo>
                  <a:lnTo>
                    <a:pt x="1257" y="126"/>
                  </a:lnTo>
                  <a:lnTo>
                    <a:pt x="1257" y="128"/>
                  </a:lnTo>
                  <a:lnTo>
                    <a:pt x="1260" y="128"/>
                  </a:lnTo>
                  <a:lnTo>
                    <a:pt x="1260" y="133"/>
                  </a:lnTo>
                  <a:lnTo>
                    <a:pt x="1257" y="133"/>
                  </a:lnTo>
                  <a:lnTo>
                    <a:pt x="1257" y="135"/>
                  </a:lnTo>
                  <a:lnTo>
                    <a:pt x="1255" y="135"/>
                  </a:lnTo>
                  <a:lnTo>
                    <a:pt x="1255" y="140"/>
                  </a:lnTo>
                  <a:lnTo>
                    <a:pt x="1250" y="137"/>
                  </a:lnTo>
                  <a:lnTo>
                    <a:pt x="1250" y="142"/>
                  </a:lnTo>
                  <a:lnTo>
                    <a:pt x="1241" y="142"/>
                  </a:lnTo>
                  <a:lnTo>
                    <a:pt x="1236" y="144"/>
                  </a:lnTo>
                  <a:lnTo>
                    <a:pt x="1236" y="152"/>
                  </a:lnTo>
                  <a:lnTo>
                    <a:pt x="1238" y="156"/>
                  </a:lnTo>
                  <a:lnTo>
                    <a:pt x="1241" y="156"/>
                  </a:lnTo>
                  <a:lnTo>
                    <a:pt x="1248" y="166"/>
                  </a:lnTo>
                  <a:lnTo>
                    <a:pt x="1248" y="170"/>
                  </a:lnTo>
                  <a:lnTo>
                    <a:pt x="1245" y="175"/>
                  </a:lnTo>
                  <a:lnTo>
                    <a:pt x="1245" y="178"/>
                  </a:lnTo>
                  <a:lnTo>
                    <a:pt x="1248" y="178"/>
                  </a:lnTo>
                  <a:lnTo>
                    <a:pt x="1253" y="182"/>
                  </a:lnTo>
                  <a:lnTo>
                    <a:pt x="1250" y="185"/>
                  </a:lnTo>
                  <a:lnTo>
                    <a:pt x="1250" y="187"/>
                  </a:lnTo>
                  <a:lnTo>
                    <a:pt x="1248" y="187"/>
                  </a:lnTo>
                  <a:lnTo>
                    <a:pt x="1245" y="187"/>
                  </a:lnTo>
                  <a:lnTo>
                    <a:pt x="1248" y="187"/>
                  </a:lnTo>
                  <a:lnTo>
                    <a:pt x="1248" y="192"/>
                  </a:lnTo>
                  <a:lnTo>
                    <a:pt x="1245" y="194"/>
                  </a:lnTo>
                  <a:lnTo>
                    <a:pt x="1248" y="194"/>
                  </a:lnTo>
                  <a:lnTo>
                    <a:pt x="1245" y="201"/>
                  </a:lnTo>
                  <a:lnTo>
                    <a:pt x="1245" y="201"/>
                  </a:lnTo>
                  <a:lnTo>
                    <a:pt x="1245" y="206"/>
                  </a:lnTo>
                  <a:lnTo>
                    <a:pt x="1241" y="208"/>
                  </a:lnTo>
                  <a:lnTo>
                    <a:pt x="1241" y="215"/>
                  </a:lnTo>
                  <a:lnTo>
                    <a:pt x="1245" y="213"/>
                  </a:lnTo>
                  <a:lnTo>
                    <a:pt x="1245" y="215"/>
                  </a:lnTo>
                  <a:lnTo>
                    <a:pt x="1250" y="215"/>
                  </a:lnTo>
                  <a:lnTo>
                    <a:pt x="1250" y="215"/>
                  </a:lnTo>
                  <a:lnTo>
                    <a:pt x="1255" y="225"/>
                  </a:lnTo>
                  <a:lnTo>
                    <a:pt x="1255" y="229"/>
                  </a:lnTo>
                  <a:lnTo>
                    <a:pt x="1250" y="229"/>
                  </a:lnTo>
                  <a:lnTo>
                    <a:pt x="1250" y="234"/>
                  </a:lnTo>
                  <a:lnTo>
                    <a:pt x="1255" y="234"/>
                  </a:lnTo>
                  <a:lnTo>
                    <a:pt x="1253" y="239"/>
                  </a:lnTo>
                  <a:lnTo>
                    <a:pt x="1260" y="241"/>
                  </a:lnTo>
                  <a:lnTo>
                    <a:pt x="1250" y="263"/>
                  </a:lnTo>
                  <a:lnTo>
                    <a:pt x="1250" y="260"/>
                  </a:lnTo>
                  <a:lnTo>
                    <a:pt x="1248" y="263"/>
                  </a:lnTo>
                  <a:lnTo>
                    <a:pt x="1245" y="260"/>
                  </a:lnTo>
                  <a:lnTo>
                    <a:pt x="1245" y="263"/>
                  </a:lnTo>
                  <a:lnTo>
                    <a:pt x="1238" y="263"/>
                  </a:lnTo>
                  <a:lnTo>
                    <a:pt x="1238" y="270"/>
                  </a:lnTo>
                  <a:lnTo>
                    <a:pt x="1241" y="270"/>
                  </a:lnTo>
                  <a:lnTo>
                    <a:pt x="1241" y="272"/>
                  </a:lnTo>
                  <a:lnTo>
                    <a:pt x="1236" y="274"/>
                  </a:lnTo>
                  <a:lnTo>
                    <a:pt x="1241" y="279"/>
                  </a:lnTo>
                  <a:lnTo>
                    <a:pt x="1241" y="281"/>
                  </a:lnTo>
                  <a:lnTo>
                    <a:pt x="1236" y="281"/>
                  </a:lnTo>
                  <a:lnTo>
                    <a:pt x="1236" y="284"/>
                  </a:lnTo>
                  <a:lnTo>
                    <a:pt x="1234" y="284"/>
                  </a:lnTo>
                  <a:lnTo>
                    <a:pt x="1236" y="281"/>
                  </a:lnTo>
                  <a:lnTo>
                    <a:pt x="1234" y="281"/>
                  </a:lnTo>
                  <a:lnTo>
                    <a:pt x="1231" y="281"/>
                  </a:lnTo>
                  <a:lnTo>
                    <a:pt x="1229" y="281"/>
                  </a:lnTo>
                  <a:lnTo>
                    <a:pt x="1227" y="281"/>
                  </a:lnTo>
                  <a:lnTo>
                    <a:pt x="1224" y="279"/>
                  </a:lnTo>
                  <a:lnTo>
                    <a:pt x="1222" y="284"/>
                  </a:lnTo>
                  <a:lnTo>
                    <a:pt x="1212" y="291"/>
                  </a:lnTo>
                  <a:lnTo>
                    <a:pt x="1217" y="298"/>
                  </a:lnTo>
                  <a:lnTo>
                    <a:pt x="1222" y="305"/>
                  </a:lnTo>
                  <a:lnTo>
                    <a:pt x="1224" y="305"/>
                  </a:lnTo>
                  <a:lnTo>
                    <a:pt x="1229" y="310"/>
                  </a:lnTo>
                  <a:lnTo>
                    <a:pt x="1227" y="310"/>
                  </a:lnTo>
                  <a:lnTo>
                    <a:pt x="1222" y="315"/>
                  </a:lnTo>
                  <a:lnTo>
                    <a:pt x="1224" y="324"/>
                  </a:lnTo>
                  <a:lnTo>
                    <a:pt x="1227" y="329"/>
                  </a:lnTo>
                  <a:lnTo>
                    <a:pt x="1229" y="331"/>
                  </a:lnTo>
                  <a:lnTo>
                    <a:pt x="1236" y="336"/>
                  </a:lnTo>
                  <a:lnTo>
                    <a:pt x="1241" y="338"/>
                  </a:lnTo>
                  <a:lnTo>
                    <a:pt x="1245" y="338"/>
                  </a:lnTo>
                  <a:lnTo>
                    <a:pt x="1250" y="329"/>
                  </a:lnTo>
                  <a:lnTo>
                    <a:pt x="1255" y="336"/>
                  </a:lnTo>
                  <a:lnTo>
                    <a:pt x="1262" y="341"/>
                  </a:lnTo>
                  <a:lnTo>
                    <a:pt x="1264" y="343"/>
                  </a:lnTo>
                  <a:lnTo>
                    <a:pt x="1264" y="343"/>
                  </a:lnTo>
                  <a:lnTo>
                    <a:pt x="1262" y="345"/>
                  </a:lnTo>
                  <a:lnTo>
                    <a:pt x="1260" y="345"/>
                  </a:lnTo>
                  <a:lnTo>
                    <a:pt x="1260" y="352"/>
                  </a:lnTo>
                  <a:lnTo>
                    <a:pt x="1262" y="355"/>
                  </a:lnTo>
                  <a:lnTo>
                    <a:pt x="1267" y="350"/>
                  </a:lnTo>
                  <a:lnTo>
                    <a:pt x="1269" y="352"/>
                  </a:lnTo>
                  <a:lnTo>
                    <a:pt x="1269" y="352"/>
                  </a:lnTo>
                  <a:lnTo>
                    <a:pt x="1271" y="359"/>
                  </a:lnTo>
                  <a:lnTo>
                    <a:pt x="1274" y="359"/>
                  </a:lnTo>
                  <a:lnTo>
                    <a:pt x="1274" y="362"/>
                  </a:lnTo>
                  <a:lnTo>
                    <a:pt x="1279" y="362"/>
                  </a:lnTo>
                  <a:lnTo>
                    <a:pt x="1281" y="366"/>
                  </a:lnTo>
                  <a:lnTo>
                    <a:pt x="1281" y="371"/>
                  </a:lnTo>
                  <a:lnTo>
                    <a:pt x="1279" y="371"/>
                  </a:lnTo>
                  <a:lnTo>
                    <a:pt x="1271" y="374"/>
                  </a:lnTo>
                  <a:lnTo>
                    <a:pt x="1271" y="376"/>
                  </a:lnTo>
                  <a:lnTo>
                    <a:pt x="1274" y="381"/>
                  </a:lnTo>
                  <a:lnTo>
                    <a:pt x="1274" y="385"/>
                  </a:lnTo>
                  <a:lnTo>
                    <a:pt x="1271" y="390"/>
                  </a:lnTo>
                  <a:lnTo>
                    <a:pt x="1274" y="392"/>
                  </a:lnTo>
                  <a:lnTo>
                    <a:pt x="1283" y="400"/>
                  </a:lnTo>
                  <a:lnTo>
                    <a:pt x="1283" y="402"/>
                  </a:lnTo>
                  <a:lnTo>
                    <a:pt x="1286" y="404"/>
                  </a:lnTo>
                  <a:lnTo>
                    <a:pt x="1288" y="400"/>
                  </a:lnTo>
                  <a:lnTo>
                    <a:pt x="1288" y="400"/>
                  </a:lnTo>
                  <a:lnTo>
                    <a:pt x="1288" y="404"/>
                  </a:lnTo>
                  <a:lnTo>
                    <a:pt x="1290" y="404"/>
                  </a:lnTo>
                  <a:lnTo>
                    <a:pt x="1293" y="404"/>
                  </a:lnTo>
                  <a:lnTo>
                    <a:pt x="1293" y="404"/>
                  </a:lnTo>
                  <a:lnTo>
                    <a:pt x="1293" y="400"/>
                  </a:lnTo>
                  <a:lnTo>
                    <a:pt x="1302" y="402"/>
                  </a:lnTo>
                  <a:lnTo>
                    <a:pt x="1307" y="397"/>
                  </a:lnTo>
                  <a:lnTo>
                    <a:pt x="1312" y="397"/>
                  </a:lnTo>
                  <a:lnTo>
                    <a:pt x="1312" y="400"/>
                  </a:lnTo>
                  <a:lnTo>
                    <a:pt x="1312" y="400"/>
                  </a:lnTo>
                  <a:lnTo>
                    <a:pt x="1316" y="404"/>
                  </a:lnTo>
                  <a:lnTo>
                    <a:pt x="1316" y="404"/>
                  </a:lnTo>
                  <a:lnTo>
                    <a:pt x="1319" y="404"/>
                  </a:lnTo>
                  <a:lnTo>
                    <a:pt x="1321" y="407"/>
                  </a:lnTo>
                  <a:lnTo>
                    <a:pt x="1323" y="404"/>
                  </a:lnTo>
                  <a:lnTo>
                    <a:pt x="1330" y="409"/>
                  </a:lnTo>
                  <a:lnTo>
                    <a:pt x="1338" y="414"/>
                  </a:lnTo>
                  <a:lnTo>
                    <a:pt x="1335" y="414"/>
                  </a:lnTo>
                  <a:lnTo>
                    <a:pt x="1338" y="418"/>
                  </a:lnTo>
                  <a:lnTo>
                    <a:pt x="1340" y="416"/>
                  </a:lnTo>
                  <a:lnTo>
                    <a:pt x="1345" y="414"/>
                  </a:lnTo>
                  <a:lnTo>
                    <a:pt x="1347" y="407"/>
                  </a:lnTo>
                  <a:lnTo>
                    <a:pt x="1354" y="409"/>
                  </a:lnTo>
                  <a:lnTo>
                    <a:pt x="1359" y="404"/>
                  </a:lnTo>
                  <a:lnTo>
                    <a:pt x="1364" y="404"/>
                  </a:lnTo>
                  <a:lnTo>
                    <a:pt x="1366" y="404"/>
                  </a:lnTo>
                  <a:lnTo>
                    <a:pt x="1371" y="404"/>
                  </a:lnTo>
                  <a:lnTo>
                    <a:pt x="1371" y="400"/>
                  </a:lnTo>
                  <a:lnTo>
                    <a:pt x="1371" y="404"/>
                  </a:lnTo>
                  <a:lnTo>
                    <a:pt x="1373" y="404"/>
                  </a:lnTo>
                  <a:lnTo>
                    <a:pt x="1373" y="411"/>
                  </a:lnTo>
                  <a:lnTo>
                    <a:pt x="1375" y="411"/>
                  </a:lnTo>
                  <a:lnTo>
                    <a:pt x="1375" y="414"/>
                  </a:lnTo>
                  <a:lnTo>
                    <a:pt x="1380" y="414"/>
                  </a:lnTo>
                  <a:lnTo>
                    <a:pt x="1382" y="416"/>
                  </a:lnTo>
                  <a:lnTo>
                    <a:pt x="1382" y="418"/>
                  </a:lnTo>
                  <a:lnTo>
                    <a:pt x="1387" y="418"/>
                  </a:lnTo>
                  <a:lnTo>
                    <a:pt x="1390" y="423"/>
                  </a:lnTo>
                  <a:lnTo>
                    <a:pt x="1385" y="426"/>
                  </a:lnTo>
                  <a:lnTo>
                    <a:pt x="1385" y="430"/>
                  </a:lnTo>
                  <a:lnTo>
                    <a:pt x="1385" y="433"/>
                  </a:lnTo>
                  <a:lnTo>
                    <a:pt x="1385" y="433"/>
                  </a:lnTo>
                  <a:lnTo>
                    <a:pt x="1385" y="442"/>
                  </a:lnTo>
                  <a:lnTo>
                    <a:pt x="1385" y="447"/>
                  </a:lnTo>
                  <a:lnTo>
                    <a:pt x="1385" y="447"/>
                  </a:lnTo>
                  <a:lnTo>
                    <a:pt x="1390" y="454"/>
                  </a:lnTo>
                  <a:lnTo>
                    <a:pt x="1385" y="456"/>
                  </a:lnTo>
                  <a:lnTo>
                    <a:pt x="1380" y="456"/>
                  </a:lnTo>
                  <a:lnTo>
                    <a:pt x="1375" y="461"/>
                  </a:lnTo>
                  <a:lnTo>
                    <a:pt x="1380" y="461"/>
                  </a:lnTo>
                  <a:lnTo>
                    <a:pt x="1380" y="475"/>
                  </a:lnTo>
                  <a:lnTo>
                    <a:pt x="1375" y="485"/>
                  </a:lnTo>
                  <a:lnTo>
                    <a:pt x="1380" y="485"/>
                  </a:lnTo>
                  <a:lnTo>
                    <a:pt x="1380" y="492"/>
                  </a:lnTo>
                  <a:lnTo>
                    <a:pt x="1382" y="492"/>
                  </a:lnTo>
                  <a:lnTo>
                    <a:pt x="1390" y="494"/>
                  </a:lnTo>
                  <a:lnTo>
                    <a:pt x="1385" y="503"/>
                  </a:lnTo>
                  <a:lnTo>
                    <a:pt x="1390" y="501"/>
                  </a:lnTo>
                  <a:lnTo>
                    <a:pt x="1390" y="503"/>
                  </a:lnTo>
                  <a:lnTo>
                    <a:pt x="1390" y="506"/>
                  </a:lnTo>
                  <a:lnTo>
                    <a:pt x="1387" y="511"/>
                  </a:lnTo>
                  <a:lnTo>
                    <a:pt x="1394" y="508"/>
                  </a:lnTo>
                  <a:lnTo>
                    <a:pt x="1390" y="513"/>
                  </a:lnTo>
                  <a:lnTo>
                    <a:pt x="1390" y="520"/>
                  </a:lnTo>
                  <a:lnTo>
                    <a:pt x="1385" y="525"/>
                  </a:lnTo>
                  <a:lnTo>
                    <a:pt x="1385" y="522"/>
                  </a:lnTo>
                  <a:lnTo>
                    <a:pt x="1380" y="527"/>
                  </a:lnTo>
                  <a:lnTo>
                    <a:pt x="1382" y="527"/>
                  </a:lnTo>
                  <a:lnTo>
                    <a:pt x="1385" y="532"/>
                  </a:lnTo>
                  <a:lnTo>
                    <a:pt x="1382" y="532"/>
                  </a:lnTo>
                  <a:lnTo>
                    <a:pt x="1380" y="537"/>
                  </a:lnTo>
                  <a:lnTo>
                    <a:pt x="1380" y="534"/>
                  </a:lnTo>
                  <a:lnTo>
                    <a:pt x="1380" y="537"/>
                  </a:lnTo>
                  <a:lnTo>
                    <a:pt x="1375" y="539"/>
                  </a:lnTo>
                  <a:lnTo>
                    <a:pt x="1373" y="544"/>
                  </a:lnTo>
                  <a:lnTo>
                    <a:pt x="1368" y="541"/>
                  </a:lnTo>
                  <a:lnTo>
                    <a:pt x="1366" y="548"/>
                  </a:lnTo>
                  <a:lnTo>
                    <a:pt x="1366" y="546"/>
                  </a:lnTo>
                  <a:lnTo>
                    <a:pt x="1364" y="546"/>
                  </a:lnTo>
                  <a:lnTo>
                    <a:pt x="1364" y="553"/>
                  </a:lnTo>
                  <a:lnTo>
                    <a:pt x="1361" y="553"/>
                  </a:lnTo>
                  <a:lnTo>
                    <a:pt x="1359" y="551"/>
                  </a:lnTo>
                  <a:lnTo>
                    <a:pt x="1356" y="551"/>
                  </a:lnTo>
                  <a:lnTo>
                    <a:pt x="1356" y="555"/>
                  </a:lnTo>
                  <a:lnTo>
                    <a:pt x="1361" y="555"/>
                  </a:lnTo>
                  <a:lnTo>
                    <a:pt x="1368" y="563"/>
                  </a:lnTo>
                  <a:lnTo>
                    <a:pt x="1368" y="563"/>
                  </a:lnTo>
                  <a:lnTo>
                    <a:pt x="1356" y="572"/>
                  </a:lnTo>
                  <a:lnTo>
                    <a:pt x="1349" y="572"/>
                  </a:lnTo>
                  <a:lnTo>
                    <a:pt x="1349" y="574"/>
                  </a:lnTo>
                  <a:lnTo>
                    <a:pt x="1361" y="577"/>
                  </a:lnTo>
                  <a:lnTo>
                    <a:pt x="1371" y="577"/>
                  </a:lnTo>
                  <a:lnTo>
                    <a:pt x="1375" y="584"/>
                  </a:lnTo>
                  <a:lnTo>
                    <a:pt x="1378" y="586"/>
                  </a:lnTo>
                  <a:lnTo>
                    <a:pt x="1385" y="591"/>
                  </a:lnTo>
                  <a:lnTo>
                    <a:pt x="1385" y="586"/>
                  </a:lnTo>
                  <a:lnTo>
                    <a:pt x="1385" y="584"/>
                  </a:lnTo>
                  <a:lnTo>
                    <a:pt x="1390" y="586"/>
                  </a:lnTo>
                  <a:lnTo>
                    <a:pt x="1392" y="586"/>
                  </a:lnTo>
                  <a:lnTo>
                    <a:pt x="1390" y="591"/>
                  </a:lnTo>
                  <a:lnTo>
                    <a:pt x="1399" y="600"/>
                  </a:lnTo>
                  <a:lnTo>
                    <a:pt x="1406" y="603"/>
                  </a:lnTo>
                  <a:lnTo>
                    <a:pt x="1408" y="600"/>
                  </a:lnTo>
                  <a:lnTo>
                    <a:pt x="1408" y="603"/>
                  </a:lnTo>
                  <a:lnTo>
                    <a:pt x="1408" y="603"/>
                  </a:lnTo>
                  <a:lnTo>
                    <a:pt x="1413" y="605"/>
                  </a:lnTo>
                  <a:lnTo>
                    <a:pt x="1404" y="614"/>
                  </a:lnTo>
                  <a:lnTo>
                    <a:pt x="1404" y="622"/>
                  </a:lnTo>
                  <a:lnTo>
                    <a:pt x="1404" y="619"/>
                  </a:lnTo>
                  <a:lnTo>
                    <a:pt x="1401" y="619"/>
                  </a:lnTo>
                  <a:lnTo>
                    <a:pt x="1404" y="629"/>
                  </a:lnTo>
                  <a:lnTo>
                    <a:pt x="1397" y="633"/>
                  </a:lnTo>
                  <a:lnTo>
                    <a:pt x="1392" y="629"/>
                  </a:lnTo>
                  <a:lnTo>
                    <a:pt x="1392" y="624"/>
                  </a:lnTo>
                  <a:lnTo>
                    <a:pt x="1390" y="622"/>
                  </a:lnTo>
                  <a:lnTo>
                    <a:pt x="1382" y="624"/>
                  </a:lnTo>
                  <a:lnTo>
                    <a:pt x="1378" y="633"/>
                  </a:lnTo>
                  <a:lnTo>
                    <a:pt x="1385" y="640"/>
                  </a:lnTo>
                  <a:lnTo>
                    <a:pt x="1390" y="638"/>
                  </a:lnTo>
                  <a:lnTo>
                    <a:pt x="1392" y="645"/>
                  </a:lnTo>
                  <a:lnTo>
                    <a:pt x="1394" y="645"/>
                  </a:lnTo>
                  <a:lnTo>
                    <a:pt x="1390" y="648"/>
                  </a:lnTo>
                  <a:lnTo>
                    <a:pt x="1387" y="643"/>
                  </a:lnTo>
                  <a:lnTo>
                    <a:pt x="1385" y="645"/>
                  </a:lnTo>
                  <a:lnTo>
                    <a:pt x="1380" y="645"/>
                  </a:lnTo>
                  <a:lnTo>
                    <a:pt x="1380" y="648"/>
                  </a:lnTo>
                  <a:lnTo>
                    <a:pt x="1380" y="655"/>
                  </a:lnTo>
                  <a:lnTo>
                    <a:pt x="1382" y="659"/>
                  </a:lnTo>
                  <a:lnTo>
                    <a:pt x="1380" y="674"/>
                  </a:lnTo>
                  <a:lnTo>
                    <a:pt x="1375" y="671"/>
                  </a:lnTo>
                  <a:lnTo>
                    <a:pt x="1371" y="674"/>
                  </a:lnTo>
                  <a:lnTo>
                    <a:pt x="1368" y="671"/>
                  </a:lnTo>
                  <a:lnTo>
                    <a:pt x="1368" y="676"/>
                  </a:lnTo>
                  <a:lnTo>
                    <a:pt x="1366" y="676"/>
                  </a:lnTo>
                  <a:lnTo>
                    <a:pt x="1364" y="674"/>
                  </a:lnTo>
                  <a:lnTo>
                    <a:pt x="1361" y="671"/>
                  </a:lnTo>
                  <a:lnTo>
                    <a:pt x="1359" y="676"/>
                  </a:lnTo>
                  <a:lnTo>
                    <a:pt x="1356" y="676"/>
                  </a:lnTo>
                  <a:lnTo>
                    <a:pt x="1356" y="678"/>
                  </a:lnTo>
                  <a:lnTo>
                    <a:pt x="1359" y="681"/>
                  </a:lnTo>
                  <a:lnTo>
                    <a:pt x="1371" y="683"/>
                  </a:lnTo>
                  <a:lnTo>
                    <a:pt x="1368" y="685"/>
                  </a:lnTo>
                  <a:lnTo>
                    <a:pt x="1373" y="685"/>
                  </a:lnTo>
                  <a:lnTo>
                    <a:pt x="1373" y="690"/>
                  </a:lnTo>
                  <a:lnTo>
                    <a:pt x="1371" y="690"/>
                  </a:lnTo>
                  <a:lnTo>
                    <a:pt x="1371" y="690"/>
                  </a:lnTo>
                  <a:lnTo>
                    <a:pt x="1368" y="690"/>
                  </a:lnTo>
                  <a:lnTo>
                    <a:pt x="1364" y="688"/>
                  </a:lnTo>
                  <a:lnTo>
                    <a:pt x="1364" y="690"/>
                  </a:lnTo>
                  <a:lnTo>
                    <a:pt x="1366" y="690"/>
                  </a:lnTo>
                  <a:lnTo>
                    <a:pt x="1366" y="690"/>
                  </a:lnTo>
                  <a:lnTo>
                    <a:pt x="1361" y="688"/>
                  </a:lnTo>
                  <a:lnTo>
                    <a:pt x="1356" y="685"/>
                  </a:lnTo>
                  <a:lnTo>
                    <a:pt x="1352" y="690"/>
                  </a:lnTo>
                  <a:lnTo>
                    <a:pt x="1345" y="692"/>
                  </a:lnTo>
                  <a:lnTo>
                    <a:pt x="1349" y="697"/>
                  </a:lnTo>
                  <a:lnTo>
                    <a:pt x="1349" y="700"/>
                  </a:lnTo>
                  <a:lnTo>
                    <a:pt x="1352" y="700"/>
                  </a:lnTo>
                  <a:lnTo>
                    <a:pt x="1352" y="707"/>
                  </a:lnTo>
                  <a:lnTo>
                    <a:pt x="1354" y="709"/>
                  </a:lnTo>
                  <a:lnTo>
                    <a:pt x="1356" y="709"/>
                  </a:lnTo>
                  <a:lnTo>
                    <a:pt x="1354" y="711"/>
                  </a:lnTo>
                  <a:lnTo>
                    <a:pt x="1356" y="711"/>
                  </a:lnTo>
                  <a:lnTo>
                    <a:pt x="1356" y="714"/>
                  </a:lnTo>
                  <a:lnTo>
                    <a:pt x="1361" y="718"/>
                  </a:lnTo>
                  <a:lnTo>
                    <a:pt x="1366" y="721"/>
                  </a:lnTo>
                  <a:lnTo>
                    <a:pt x="1368" y="723"/>
                  </a:lnTo>
                  <a:lnTo>
                    <a:pt x="1373" y="718"/>
                  </a:lnTo>
                  <a:lnTo>
                    <a:pt x="1380" y="721"/>
                  </a:lnTo>
                  <a:lnTo>
                    <a:pt x="1380" y="723"/>
                  </a:lnTo>
                  <a:lnTo>
                    <a:pt x="1378" y="721"/>
                  </a:lnTo>
                  <a:lnTo>
                    <a:pt x="1380" y="725"/>
                  </a:lnTo>
                  <a:lnTo>
                    <a:pt x="1385" y="723"/>
                  </a:lnTo>
                  <a:lnTo>
                    <a:pt x="1390" y="728"/>
                  </a:lnTo>
                  <a:lnTo>
                    <a:pt x="1385" y="730"/>
                  </a:lnTo>
                  <a:lnTo>
                    <a:pt x="1380" y="730"/>
                  </a:lnTo>
                  <a:lnTo>
                    <a:pt x="1382" y="733"/>
                  </a:lnTo>
                  <a:lnTo>
                    <a:pt x="1385" y="735"/>
                  </a:lnTo>
                  <a:lnTo>
                    <a:pt x="1390" y="735"/>
                  </a:lnTo>
                  <a:lnTo>
                    <a:pt x="1390" y="737"/>
                  </a:lnTo>
                  <a:lnTo>
                    <a:pt x="1390" y="735"/>
                  </a:lnTo>
                  <a:lnTo>
                    <a:pt x="1392" y="737"/>
                  </a:lnTo>
                  <a:lnTo>
                    <a:pt x="1397" y="740"/>
                  </a:lnTo>
                  <a:lnTo>
                    <a:pt x="1404" y="735"/>
                  </a:lnTo>
                  <a:lnTo>
                    <a:pt x="1406" y="737"/>
                  </a:lnTo>
                  <a:lnTo>
                    <a:pt x="1406" y="740"/>
                  </a:lnTo>
                  <a:lnTo>
                    <a:pt x="1408" y="742"/>
                  </a:lnTo>
                  <a:lnTo>
                    <a:pt x="1404" y="742"/>
                  </a:lnTo>
                  <a:lnTo>
                    <a:pt x="1404" y="749"/>
                  </a:lnTo>
                  <a:lnTo>
                    <a:pt x="1408" y="749"/>
                  </a:lnTo>
                  <a:lnTo>
                    <a:pt x="1413" y="740"/>
                  </a:lnTo>
                  <a:lnTo>
                    <a:pt x="1413" y="742"/>
                  </a:lnTo>
                  <a:lnTo>
                    <a:pt x="1413" y="747"/>
                  </a:lnTo>
                  <a:lnTo>
                    <a:pt x="1416" y="747"/>
                  </a:lnTo>
                  <a:lnTo>
                    <a:pt x="1413" y="751"/>
                  </a:lnTo>
                  <a:lnTo>
                    <a:pt x="1413" y="756"/>
                  </a:lnTo>
                  <a:lnTo>
                    <a:pt x="1413" y="756"/>
                  </a:lnTo>
                  <a:lnTo>
                    <a:pt x="1404" y="761"/>
                  </a:lnTo>
                  <a:lnTo>
                    <a:pt x="1404" y="761"/>
                  </a:lnTo>
                  <a:lnTo>
                    <a:pt x="1406" y="766"/>
                  </a:lnTo>
                  <a:lnTo>
                    <a:pt x="1413" y="770"/>
                  </a:lnTo>
                  <a:lnTo>
                    <a:pt x="1432" y="787"/>
                  </a:lnTo>
                  <a:lnTo>
                    <a:pt x="1432" y="785"/>
                  </a:lnTo>
                  <a:lnTo>
                    <a:pt x="1437" y="785"/>
                  </a:lnTo>
                  <a:lnTo>
                    <a:pt x="1437" y="789"/>
                  </a:lnTo>
                  <a:lnTo>
                    <a:pt x="1439" y="789"/>
                  </a:lnTo>
                  <a:lnTo>
                    <a:pt x="1442" y="789"/>
                  </a:lnTo>
                  <a:lnTo>
                    <a:pt x="1442" y="792"/>
                  </a:lnTo>
                  <a:lnTo>
                    <a:pt x="1442" y="794"/>
                  </a:lnTo>
                  <a:lnTo>
                    <a:pt x="1444" y="796"/>
                  </a:lnTo>
                  <a:lnTo>
                    <a:pt x="1446" y="794"/>
                  </a:lnTo>
                  <a:lnTo>
                    <a:pt x="1451" y="799"/>
                  </a:lnTo>
                  <a:lnTo>
                    <a:pt x="1446" y="803"/>
                  </a:lnTo>
                  <a:lnTo>
                    <a:pt x="1449" y="806"/>
                  </a:lnTo>
                  <a:lnTo>
                    <a:pt x="1446" y="811"/>
                  </a:lnTo>
                  <a:lnTo>
                    <a:pt x="1449" y="813"/>
                  </a:lnTo>
                  <a:lnTo>
                    <a:pt x="1446" y="813"/>
                  </a:lnTo>
                  <a:lnTo>
                    <a:pt x="1442" y="813"/>
                  </a:lnTo>
                  <a:lnTo>
                    <a:pt x="1437" y="818"/>
                  </a:lnTo>
                  <a:lnTo>
                    <a:pt x="1444" y="832"/>
                  </a:lnTo>
                  <a:lnTo>
                    <a:pt x="1446" y="832"/>
                  </a:lnTo>
                  <a:lnTo>
                    <a:pt x="1446" y="834"/>
                  </a:lnTo>
                  <a:lnTo>
                    <a:pt x="1446" y="836"/>
                  </a:lnTo>
                  <a:lnTo>
                    <a:pt x="1446" y="841"/>
                  </a:lnTo>
                  <a:lnTo>
                    <a:pt x="1444" y="841"/>
                  </a:lnTo>
                  <a:lnTo>
                    <a:pt x="1442" y="839"/>
                  </a:lnTo>
                  <a:lnTo>
                    <a:pt x="1442" y="846"/>
                  </a:lnTo>
                  <a:lnTo>
                    <a:pt x="1439" y="846"/>
                  </a:lnTo>
                  <a:lnTo>
                    <a:pt x="1437" y="851"/>
                  </a:lnTo>
                  <a:lnTo>
                    <a:pt x="1437" y="851"/>
                  </a:lnTo>
                  <a:lnTo>
                    <a:pt x="1437" y="853"/>
                  </a:lnTo>
                  <a:lnTo>
                    <a:pt x="1430" y="860"/>
                  </a:lnTo>
                  <a:lnTo>
                    <a:pt x="1432" y="865"/>
                  </a:lnTo>
                  <a:lnTo>
                    <a:pt x="1430" y="865"/>
                  </a:lnTo>
                  <a:lnTo>
                    <a:pt x="1420" y="867"/>
                  </a:lnTo>
                  <a:lnTo>
                    <a:pt x="1418" y="867"/>
                  </a:lnTo>
                  <a:lnTo>
                    <a:pt x="1418" y="870"/>
                  </a:lnTo>
                  <a:lnTo>
                    <a:pt x="1418" y="870"/>
                  </a:lnTo>
                  <a:lnTo>
                    <a:pt x="1418" y="874"/>
                  </a:lnTo>
                  <a:lnTo>
                    <a:pt x="1423" y="877"/>
                  </a:lnTo>
                  <a:lnTo>
                    <a:pt x="1420" y="884"/>
                  </a:lnTo>
                  <a:lnTo>
                    <a:pt x="1418" y="888"/>
                  </a:lnTo>
                  <a:lnTo>
                    <a:pt x="1420" y="888"/>
                  </a:lnTo>
                  <a:lnTo>
                    <a:pt x="1418" y="896"/>
                  </a:lnTo>
                  <a:lnTo>
                    <a:pt x="1418" y="896"/>
                  </a:lnTo>
                  <a:lnTo>
                    <a:pt x="1416" y="893"/>
                  </a:lnTo>
                  <a:lnTo>
                    <a:pt x="1413" y="898"/>
                  </a:lnTo>
                  <a:lnTo>
                    <a:pt x="1416" y="900"/>
                  </a:lnTo>
                  <a:lnTo>
                    <a:pt x="1416" y="903"/>
                  </a:lnTo>
                  <a:lnTo>
                    <a:pt x="1416" y="907"/>
                  </a:lnTo>
                  <a:lnTo>
                    <a:pt x="1413" y="907"/>
                  </a:lnTo>
                  <a:lnTo>
                    <a:pt x="1411" y="907"/>
                  </a:lnTo>
                  <a:lnTo>
                    <a:pt x="1411" y="912"/>
                  </a:lnTo>
                  <a:lnTo>
                    <a:pt x="1411" y="914"/>
                  </a:lnTo>
                  <a:lnTo>
                    <a:pt x="1406" y="919"/>
                  </a:lnTo>
                  <a:lnTo>
                    <a:pt x="1404" y="914"/>
                  </a:lnTo>
                  <a:lnTo>
                    <a:pt x="1394" y="917"/>
                  </a:lnTo>
                  <a:lnTo>
                    <a:pt x="1394" y="917"/>
                  </a:lnTo>
                  <a:lnTo>
                    <a:pt x="1397" y="919"/>
                  </a:lnTo>
                  <a:lnTo>
                    <a:pt x="1394" y="919"/>
                  </a:lnTo>
                  <a:lnTo>
                    <a:pt x="1394" y="924"/>
                  </a:lnTo>
                  <a:lnTo>
                    <a:pt x="1390" y="926"/>
                  </a:lnTo>
                  <a:lnTo>
                    <a:pt x="1387" y="926"/>
                  </a:lnTo>
                  <a:lnTo>
                    <a:pt x="1387" y="929"/>
                  </a:lnTo>
                  <a:lnTo>
                    <a:pt x="1385" y="929"/>
                  </a:lnTo>
                  <a:lnTo>
                    <a:pt x="1382" y="924"/>
                  </a:lnTo>
                  <a:lnTo>
                    <a:pt x="1378" y="919"/>
                  </a:lnTo>
                  <a:lnTo>
                    <a:pt x="1375" y="922"/>
                  </a:lnTo>
                  <a:lnTo>
                    <a:pt x="1364" y="931"/>
                  </a:lnTo>
                  <a:lnTo>
                    <a:pt x="1364" y="933"/>
                  </a:lnTo>
                  <a:lnTo>
                    <a:pt x="1359" y="933"/>
                  </a:lnTo>
                  <a:lnTo>
                    <a:pt x="1356" y="938"/>
                  </a:lnTo>
                  <a:lnTo>
                    <a:pt x="1352" y="943"/>
                  </a:lnTo>
                  <a:lnTo>
                    <a:pt x="1352" y="948"/>
                  </a:lnTo>
                  <a:lnTo>
                    <a:pt x="1352" y="952"/>
                  </a:lnTo>
                  <a:lnTo>
                    <a:pt x="1356" y="952"/>
                  </a:lnTo>
                  <a:lnTo>
                    <a:pt x="1361" y="952"/>
                  </a:lnTo>
                  <a:lnTo>
                    <a:pt x="1359" y="957"/>
                  </a:lnTo>
                  <a:lnTo>
                    <a:pt x="1361" y="959"/>
                  </a:lnTo>
                  <a:lnTo>
                    <a:pt x="1361" y="964"/>
                  </a:lnTo>
                  <a:lnTo>
                    <a:pt x="1366" y="966"/>
                  </a:lnTo>
                  <a:lnTo>
                    <a:pt x="1361" y="969"/>
                  </a:lnTo>
                  <a:lnTo>
                    <a:pt x="1361" y="971"/>
                  </a:lnTo>
                  <a:lnTo>
                    <a:pt x="1359" y="976"/>
                  </a:lnTo>
                  <a:lnTo>
                    <a:pt x="1356" y="976"/>
                  </a:lnTo>
                  <a:lnTo>
                    <a:pt x="1352" y="978"/>
                  </a:lnTo>
                  <a:lnTo>
                    <a:pt x="1352" y="981"/>
                  </a:lnTo>
                  <a:lnTo>
                    <a:pt x="1349" y="976"/>
                  </a:lnTo>
                  <a:lnTo>
                    <a:pt x="1347" y="976"/>
                  </a:lnTo>
                  <a:lnTo>
                    <a:pt x="1347" y="976"/>
                  </a:lnTo>
                  <a:lnTo>
                    <a:pt x="1342" y="976"/>
                  </a:lnTo>
                  <a:lnTo>
                    <a:pt x="1335" y="971"/>
                  </a:lnTo>
                  <a:lnTo>
                    <a:pt x="1335" y="976"/>
                  </a:lnTo>
                  <a:lnTo>
                    <a:pt x="1333" y="976"/>
                  </a:lnTo>
                  <a:lnTo>
                    <a:pt x="1328" y="971"/>
                  </a:lnTo>
                  <a:lnTo>
                    <a:pt x="1328" y="966"/>
                  </a:lnTo>
                  <a:lnTo>
                    <a:pt x="1328" y="966"/>
                  </a:lnTo>
                  <a:lnTo>
                    <a:pt x="1326" y="966"/>
                  </a:lnTo>
                  <a:lnTo>
                    <a:pt x="1321" y="971"/>
                  </a:lnTo>
                  <a:lnTo>
                    <a:pt x="1316" y="976"/>
                  </a:lnTo>
                  <a:lnTo>
                    <a:pt x="1314" y="983"/>
                  </a:lnTo>
                  <a:lnTo>
                    <a:pt x="1316" y="985"/>
                  </a:lnTo>
                  <a:lnTo>
                    <a:pt x="1312" y="988"/>
                  </a:lnTo>
                  <a:lnTo>
                    <a:pt x="1312" y="995"/>
                  </a:lnTo>
                  <a:lnTo>
                    <a:pt x="1312" y="995"/>
                  </a:lnTo>
                  <a:lnTo>
                    <a:pt x="1312" y="990"/>
                  </a:lnTo>
                  <a:lnTo>
                    <a:pt x="1307" y="988"/>
                  </a:lnTo>
                  <a:lnTo>
                    <a:pt x="1297" y="995"/>
                  </a:lnTo>
                  <a:lnTo>
                    <a:pt x="1290" y="990"/>
                  </a:lnTo>
                  <a:lnTo>
                    <a:pt x="1283" y="992"/>
                  </a:lnTo>
                  <a:lnTo>
                    <a:pt x="1274" y="999"/>
                  </a:lnTo>
                  <a:lnTo>
                    <a:pt x="1274" y="997"/>
                  </a:lnTo>
                  <a:lnTo>
                    <a:pt x="1271" y="999"/>
                  </a:lnTo>
                  <a:lnTo>
                    <a:pt x="1267" y="997"/>
                  </a:lnTo>
                  <a:lnTo>
                    <a:pt x="1264" y="997"/>
                  </a:lnTo>
                  <a:lnTo>
                    <a:pt x="1264" y="995"/>
                  </a:lnTo>
                  <a:lnTo>
                    <a:pt x="1262" y="999"/>
                  </a:lnTo>
                  <a:lnTo>
                    <a:pt x="1262" y="997"/>
                  </a:lnTo>
                  <a:lnTo>
                    <a:pt x="1260" y="997"/>
                  </a:lnTo>
                  <a:lnTo>
                    <a:pt x="1255" y="997"/>
                  </a:lnTo>
                  <a:lnTo>
                    <a:pt x="1253" y="1004"/>
                  </a:lnTo>
                  <a:lnTo>
                    <a:pt x="1250" y="999"/>
                  </a:lnTo>
                  <a:lnTo>
                    <a:pt x="1248" y="1002"/>
                  </a:lnTo>
                  <a:lnTo>
                    <a:pt x="1250" y="1007"/>
                  </a:lnTo>
                  <a:lnTo>
                    <a:pt x="1241" y="1009"/>
                  </a:lnTo>
                  <a:lnTo>
                    <a:pt x="1241" y="1007"/>
                  </a:lnTo>
                  <a:lnTo>
                    <a:pt x="1238" y="1009"/>
                  </a:lnTo>
                  <a:lnTo>
                    <a:pt x="1236" y="1007"/>
                  </a:lnTo>
                  <a:lnTo>
                    <a:pt x="1234" y="1009"/>
                  </a:lnTo>
                  <a:lnTo>
                    <a:pt x="1234" y="1007"/>
                  </a:lnTo>
                  <a:lnTo>
                    <a:pt x="1227" y="1007"/>
                  </a:lnTo>
                  <a:lnTo>
                    <a:pt x="1227" y="1004"/>
                  </a:lnTo>
                  <a:lnTo>
                    <a:pt x="1234" y="999"/>
                  </a:lnTo>
                  <a:lnTo>
                    <a:pt x="1231" y="995"/>
                  </a:lnTo>
                  <a:lnTo>
                    <a:pt x="1229" y="995"/>
                  </a:lnTo>
                  <a:lnTo>
                    <a:pt x="1227" y="999"/>
                  </a:lnTo>
                  <a:lnTo>
                    <a:pt x="1222" y="997"/>
                  </a:lnTo>
                  <a:lnTo>
                    <a:pt x="1219" y="1002"/>
                  </a:lnTo>
                  <a:lnTo>
                    <a:pt x="1215" y="1002"/>
                  </a:lnTo>
                  <a:lnTo>
                    <a:pt x="1212" y="999"/>
                  </a:lnTo>
                  <a:lnTo>
                    <a:pt x="1208" y="1007"/>
                  </a:lnTo>
                  <a:lnTo>
                    <a:pt x="1208" y="1007"/>
                  </a:lnTo>
                  <a:lnTo>
                    <a:pt x="1208" y="1009"/>
                  </a:lnTo>
                  <a:lnTo>
                    <a:pt x="1210" y="1011"/>
                  </a:lnTo>
                  <a:lnTo>
                    <a:pt x="1208" y="1014"/>
                  </a:lnTo>
                  <a:lnTo>
                    <a:pt x="1210" y="1016"/>
                  </a:lnTo>
                  <a:lnTo>
                    <a:pt x="1203" y="1018"/>
                  </a:lnTo>
                  <a:lnTo>
                    <a:pt x="1203" y="1028"/>
                  </a:lnTo>
                  <a:lnTo>
                    <a:pt x="1203" y="1035"/>
                  </a:lnTo>
                  <a:lnTo>
                    <a:pt x="1189" y="1037"/>
                  </a:lnTo>
                  <a:lnTo>
                    <a:pt x="1189" y="1042"/>
                  </a:lnTo>
                  <a:lnTo>
                    <a:pt x="1184" y="1049"/>
                  </a:lnTo>
                  <a:lnTo>
                    <a:pt x="1182" y="1049"/>
                  </a:lnTo>
                  <a:lnTo>
                    <a:pt x="1182" y="1047"/>
                  </a:lnTo>
                  <a:lnTo>
                    <a:pt x="1179" y="1047"/>
                  </a:lnTo>
                  <a:lnTo>
                    <a:pt x="1179" y="1047"/>
                  </a:lnTo>
                  <a:lnTo>
                    <a:pt x="1177" y="1047"/>
                  </a:lnTo>
                  <a:lnTo>
                    <a:pt x="1179" y="1049"/>
                  </a:lnTo>
                  <a:lnTo>
                    <a:pt x="1175" y="1049"/>
                  </a:lnTo>
                  <a:lnTo>
                    <a:pt x="1177" y="1051"/>
                  </a:lnTo>
                  <a:lnTo>
                    <a:pt x="1175" y="1056"/>
                  </a:lnTo>
                  <a:lnTo>
                    <a:pt x="1172" y="1061"/>
                  </a:lnTo>
                  <a:lnTo>
                    <a:pt x="1170" y="1063"/>
                  </a:lnTo>
                  <a:lnTo>
                    <a:pt x="1172" y="1068"/>
                  </a:lnTo>
                  <a:lnTo>
                    <a:pt x="1170" y="1077"/>
                  </a:lnTo>
                  <a:lnTo>
                    <a:pt x="1170" y="1082"/>
                  </a:lnTo>
                  <a:lnTo>
                    <a:pt x="1170" y="1087"/>
                  </a:lnTo>
                  <a:lnTo>
                    <a:pt x="1172" y="1089"/>
                  </a:lnTo>
                  <a:lnTo>
                    <a:pt x="1170" y="1089"/>
                  </a:lnTo>
                  <a:lnTo>
                    <a:pt x="1172" y="1099"/>
                  </a:lnTo>
                  <a:lnTo>
                    <a:pt x="1175" y="1099"/>
                  </a:lnTo>
                  <a:lnTo>
                    <a:pt x="1179" y="1092"/>
                  </a:lnTo>
                  <a:lnTo>
                    <a:pt x="1186" y="1103"/>
                  </a:lnTo>
                  <a:lnTo>
                    <a:pt x="1193" y="1103"/>
                  </a:lnTo>
                  <a:lnTo>
                    <a:pt x="1205" y="1103"/>
                  </a:lnTo>
                  <a:lnTo>
                    <a:pt x="1203" y="1108"/>
                  </a:lnTo>
                  <a:lnTo>
                    <a:pt x="1208" y="1118"/>
                  </a:lnTo>
                  <a:lnTo>
                    <a:pt x="1212" y="1129"/>
                  </a:lnTo>
                  <a:lnTo>
                    <a:pt x="1212" y="1134"/>
                  </a:lnTo>
                  <a:lnTo>
                    <a:pt x="1210" y="1136"/>
                  </a:lnTo>
                  <a:lnTo>
                    <a:pt x="1208" y="1139"/>
                  </a:lnTo>
                  <a:lnTo>
                    <a:pt x="1212" y="1144"/>
                  </a:lnTo>
                  <a:lnTo>
                    <a:pt x="1208" y="1151"/>
                  </a:lnTo>
                  <a:lnTo>
                    <a:pt x="1203" y="1148"/>
                  </a:lnTo>
                  <a:lnTo>
                    <a:pt x="1203" y="1153"/>
                  </a:lnTo>
                  <a:lnTo>
                    <a:pt x="1203" y="1151"/>
                  </a:lnTo>
                  <a:lnTo>
                    <a:pt x="1203" y="1153"/>
                  </a:lnTo>
                  <a:lnTo>
                    <a:pt x="1201" y="1153"/>
                  </a:lnTo>
                  <a:lnTo>
                    <a:pt x="1196" y="1155"/>
                  </a:lnTo>
                  <a:lnTo>
                    <a:pt x="1196" y="1160"/>
                  </a:lnTo>
                  <a:lnTo>
                    <a:pt x="1189" y="1162"/>
                  </a:lnTo>
                  <a:lnTo>
                    <a:pt x="1189" y="1160"/>
                  </a:lnTo>
                  <a:lnTo>
                    <a:pt x="1186" y="1160"/>
                  </a:lnTo>
                  <a:lnTo>
                    <a:pt x="1182" y="1162"/>
                  </a:lnTo>
                  <a:lnTo>
                    <a:pt x="1179" y="1160"/>
                  </a:lnTo>
                  <a:lnTo>
                    <a:pt x="1177" y="1162"/>
                  </a:lnTo>
                  <a:lnTo>
                    <a:pt x="1175" y="1155"/>
                  </a:lnTo>
                  <a:lnTo>
                    <a:pt x="1170" y="1151"/>
                  </a:lnTo>
                  <a:lnTo>
                    <a:pt x="1167" y="1155"/>
                  </a:lnTo>
                  <a:lnTo>
                    <a:pt x="1163" y="1153"/>
                  </a:lnTo>
                  <a:lnTo>
                    <a:pt x="1163" y="1160"/>
                  </a:lnTo>
                  <a:lnTo>
                    <a:pt x="1163" y="1160"/>
                  </a:lnTo>
                  <a:lnTo>
                    <a:pt x="1160" y="1162"/>
                  </a:lnTo>
                  <a:lnTo>
                    <a:pt x="1156" y="1160"/>
                  </a:lnTo>
                  <a:lnTo>
                    <a:pt x="1158" y="1155"/>
                  </a:lnTo>
                  <a:lnTo>
                    <a:pt x="1153" y="1155"/>
                  </a:lnTo>
                  <a:lnTo>
                    <a:pt x="1153" y="1160"/>
                  </a:lnTo>
                  <a:lnTo>
                    <a:pt x="1156" y="1162"/>
                  </a:lnTo>
                  <a:lnTo>
                    <a:pt x="1156" y="1167"/>
                  </a:lnTo>
                  <a:lnTo>
                    <a:pt x="1151" y="1167"/>
                  </a:lnTo>
                  <a:lnTo>
                    <a:pt x="1151" y="1170"/>
                  </a:lnTo>
                  <a:lnTo>
                    <a:pt x="1149" y="1172"/>
                  </a:lnTo>
                  <a:lnTo>
                    <a:pt x="1146" y="1174"/>
                  </a:lnTo>
                  <a:lnTo>
                    <a:pt x="1149" y="1179"/>
                  </a:lnTo>
                  <a:lnTo>
                    <a:pt x="1146" y="1179"/>
                  </a:lnTo>
                  <a:lnTo>
                    <a:pt x="1146" y="1181"/>
                  </a:lnTo>
                  <a:lnTo>
                    <a:pt x="1139" y="1179"/>
                  </a:lnTo>
                  <a:lnTo>
                    <a:pt x="1139" y="1174"/>
                  </a:lnTo>
                  <a:lnTo>
                    <a:pt x="1137" y="1170"/>
                  </a:lnTo>
                  <a:lnTo>
                    <a:pt x="1132" y="1165"/>
                  </a:lnTo>
                  <a:lnTo>
                    <a:pt x="1132" y="1167"/>
                  </a:lnTo>
                  <a:lnTo>
                    <a:pt x="1130" y="1165"/>
                  </a:lnTo>
                  <a:lnTo>
                    <a:pt x="1130" y="1167"/>
                  </a:lnTo>
                  <a:lnTo>
                    <a:pt x="1127" y="1167"/>
                  </a:lnTo>
                  <a:lnTo>
                    <a:pt x="1123" y="1167"/>
                  </a:lnTo>
                  <a:lnTo>
                    <a:pt x="1120" y="1165"/>
                  </a:lnTo>
                  <a:lnTo>
                    <a:pt x="1118" y="1162"/>
                  </a:lnTo>
                  <a:lnTo>
                    <a:pt x="1118" y="1160"/>
                  </a:lnTo>
                  <a:lnTo>
                    <a:pt x="1113" y="1160"/>
                  </a:lnTo>
                  <a:lnTo>
                    <a:pt x="1116" y="1155"/>
                  </a:lnTo>
                  <a:lnTo>
                    <a:pt x="1118" y="1155"/>
                  </a:lnTo>
                  <a:lnTo>
                    <a:pt x="1118" y="1155"/>
                  </a:lnTo>
                  <a:lnTo>
                    <a:pt x="1113" y="1155"/>
                  </a:lnTo>
                  <a:lnTo>
                    <a:pt x="1113" y="1158"/>
                  </a:lnTo>
                  <a:lnTo>
                    <a:pt x="1111" y="1155"/>
                  </a:lnTo>
                  <a:lnTo>
                    <a:pt x="1108" y="1155"/>
                  </a:lnTo>
                  <a:lnTo>
                    <a:pt x="1108" y="1165"/>
                  </a:lnTo>
                  <a:lnTo>
                    <a:pt x="1104" y="1160"/>
                  </a:lnTo>
                  <a:lnTo>
                    <a:pt x="1094" y="1162"/>
                  </a:lnTo>
                  <a:lnTo>
                    <a:pt x="1094" y="1162"/>
                  </a:lnTo>
                  <a:lnTo>
                    <a:pt x="1094" y="1165"/>
                  </a:lnTo>
                  <a:lnTo>
                    <a:pt x="1090" y="1165"/>
                  </a:lnTo>
                  <a:lnTo>
                    <a:pt x="1087" y="1162"/>
                  </a:lnTo>
                  <a:lnTo>
                    <a:pt x="1085" y="1165"/>
                  </a:lnTo>
                  <a:lnTo>
                    <a:pt x="1082" y="1165"/>
                  </a:lnTo>
                  <a:lnTo>
                    <a:pt x="1080" y="1165"/>
                  </a:lnTo>
                  <a:lnTo>
                    <a:pt x="1073" y="1167"/>
                  </a:lnTo>
                  <a:lnTo>
                    <a:pt x="1066" y="1160"/>
                  </a:lnTo>
                  <a:lnTo>
                    <a:pt x="1061" y="1160"/>
                  </a:lnTo>
                  <a:lnTo>
                    <a:pt x="1061" y="1155"/>
                  </a:lnTo>
                  <a:lnTo>
                    <a:pt x="1054" y="1158"/>
                  </a:lnTo>
                  <a:lnTo>
                    <a:pt x="1052" y="1160"/>
                  </a:lnTo>
                  <a:lnTo>
                    <a:pt x="1052" y="1160"/>
                  </a:lnTo>
                  <a:lnTo>
                    <a:pt x="1049" y="1160"/>
                  </a:lnTo>
                  <a:lnTo>
                    <a:pt x="1047" y="1155"/>
                  </a:lnTo>
                  <a:lnTo>
                    <a:pt x="1047" y="1155"/>
                  </a:lnTo>
                  <a:lnTo>
                    <a:pt x="1047" y="1158"/>
                  </a:lnTo>
                  <a:lnTo>
                    <a:pt x="1042" y="1155"/>
                  </a:lnTo>
                  <a:lnTo>
                    <a:pt x="1042" y="1153"/>
                  </a:lnTo>
                  <a:lnTo>
                    <a:pt x="1038" y="1148"/>
                  </a:lnTo>
                  <a:lnTo>
                    <a:pt x="1038" y="1146"/>
                  </a:lnTo>
                  <a:lnTo>
                    <a:pt x="1026" y="1148"/>
                  </a:lnTo>
                  <a:lnTo>
                    <a:pt x="1019" y="1148"/>
                  </a:lnTo>
                  <a:lnTo>
                    <a:pt x="1014" y="1158"/>
                  </a:lnTo>
                  <a:lnTo>
                    <a:pt x="1016" y="1160"/>
                  </a:lnTo>
                  <a:lnTo>
                    <a:pt x="1021" y="1162"/>
                  </a:lnTo>
                  <a:lnTo>
                    <a:pt x="1023" y="1170"/>
                  </a:lnTo>
                  <a:lnTo>
                    <a:pt x="1023" y="1170"/>
                  </a:lnTo>
                  <a:lnTo>
                    <a:pt x="1023" y="1174"/>
                  </a:lnTo>
                  <a:lnTo>
                    <a:pt x="1023" y="1177"/>
                  </a:lnTo>
                  <a:lnTo>
                    <a:pt x="1016" y="1179"/>
                  </a:lnTo>
                  <a:lnTo>
                    <a:pt x="1004" y="1174"/>
                  </a:lnTo>
                  <a:lnTo>
                    <a:pt x="1002" y="1179"/>
                  </a:lnTo>
                  <a:lnTo>
                    <a:pt x="995" y="1174"/>
                  </a:lnTo>
                  <a:lnTo>
                    <a:pt x="990" y="1174"/>
                  </a:lnTo>
                  <a:lnTo>
                    <a:pt x="988" y="1177"/>
                  </a:lnTo>
                  <a:lnTo>
                    <a:pt x="988" y="1184"/>
                  </a:lnTo>
                  <a:lnTo>
                    <a:pt x="986" y="1184"/>
                  </a:lnTo>
                  <a:lnTo>
                    <a:pt x="986" y="1186"/>
                  </a:lnTo>
                  <a:lnTo>
                    <a:pt x="988" y="1188"/>
                  </a:lnTo>
                  <a:lnTo>
                    <a:pt x="990" y="1198"/>
                  </a:lnTo>
                  <a:lnTo>
                    <a:pt x="988" y="1198"/>
                  </a:lnTo>
                  <a:lnTo>
                    <a:pt x="983" y="1198"/>
                  </a:lnTo>
                  <a:lnTo>
                    <a:pt x="981" y="1198"/>
                  </a:lnTo>
                  <a:lnTo>
                    <a:pt x="981" y="1205"/>
                  </a:lnTo>
                  <a:lnTo>
                    <a:pt x="976" y="1205"/>
                  </a:lnTo>
                  <a:lnTo>
                    <a:pt x="976" y="1210"/>
                  </a:lnTo>
                  <a:lnTo>
                    <a:pt x="974" y="1210"/>
                  </a:lnTo>
                  <a:lnTo>
                    <a:pt x="969" y="1207"/>
                  </a:lnTo>
                  <a:lnTo>
                    <a:pt x="967" y="1212"/>
                  </a:lnTo>
                  <a:lnTo>
                    <a:pt x="962" y="1210"/>
                  </a:lnTo>
                  <a:lnTo>
                    <a:pt x="960" y="1203"/>
                  </a:lnTo>
                  <a:lnTo>
                    <a:pt x="953" y="1198"/>
                  </a:lnTo>
                  <a:lnTo>
                    <a:pt x="957" y="1193"/>
                  </a:lnTo>
                  <a:lnTo>
                    <a:pt x="953" y="1191"/>
                  </a:lnTo>
                  <a:lnTo>
                    <a:pt x="950" y="1188"/>
                  </a:lnTo>
                  <a:lnTo>
                    <a:pt x="953" y="1186"/>
                  </a:lnTo>
                  <a:lnTo>
                    <a:pt x="950" y="1184"/>
                  </a:lnTo>
                  <a:lnTo>
                    <a:pt x="950" y="1184"/>
                  </a:lnTo>
                  <a:lnTo>
                    <a:pt x="950" y="1172"/>
                  </a:lnTo>
                  <a:lnTo>
                    <a:pt x="945" y="1174"/>
                  </a:lnTo>
                  <a:lnTo>
                    <a:pt x="945" y="1172"/>
                  </a:lnTo>
                  <a:lnTo>
                    <a:pt x="945" y="1170"/>
                  </a:lnTo>
                  <a:lnTo>
                    <a:pt x="945" y="1170"/>
                  </a:lnTo>
                  <a:lnTo>
                    <a:pt x="945" y="1167"/>
                  </a:lnTo>
                  <a:lnTo>
                    <a:pt x="945" y="1162"/>
                  </a:lnTo>
                  <a:lnTo>
                    <a:pt x="941" y="1160"/>
                  </a:lnTo>
                  <a:lnTo>
                    <a:pt x="945" y="1160"/>
                  </a:lnTo>
                  <a:lnTo>
                    <a:pt x="948" y="1160"/>
                  </a:lnTo>
                  <a:lnTo>
                    <a:pt x="948" y="1160"/>
                  </a:lnTo>
                  <a:lnTo>
                    <a:pt x="941" y="1155"/>
                  </a:lnTo>
                  <a:lnTo>
                    <a:pt x="941" y="1153"/>
                  </a:lnTo>
                  <a:lnTo>
                    <a:pt x="941" y="1158"/>
                  </a:lnTo>
                  <a:lnTo>
                    <a:pt x="936" y="1158"/>
                  </a:lnTo>
                  <a:lnTo>
                    <a:pt x="936" y="1155"/>
                  </a:lnTo>
                  <a:lnTo>
                    <a:pt x="931" y="1155"/>
                  </a:lnTo>
                  <a:lnTo>
                    <a:pt x="927" y="1165"/>
                  </a:lnTo>
                  <a:lnTo>
                    <a:pt x="929" y="1167"/>
                  </a:lnTo>
                  <a:lnTo>
                    <a:pt x="927" y="1170"/>
                  </a:lnTo>
                  <a:lnTo>
                    <a:pt x="924" y="1167"/>
                  </a:lnTo>
                  <a:lnTo>
                    <a:pt x="924" y="1162"/>
                  </a:lnTo>
                  <a:lnTo>
                    <a:pt x="922" y="1158"/>
                  </a:lnTo>
                  <a:lnTo>
                    <a:pt x="919" y="1158"/>
                  </a:lnTo>
                  <a:lnTo>
                    <a:pt x="915" y="1155"/>
                  </a:lnTo>
                  <a:lnTo>
                    <a:pt x="910" y="1146"/>
                  </a:lnTo>
                  <a:lnTo>
                    <a:pt x="908" y="1136"/>
                  </a:lnTo>
                  <a:lnTo>
                    <a:pt x="903" y="1136"/>
                  </a:lnTo>
                  <a:lnTo>
                    <a:pt x="901" y="1136"/>
                  </a:lnTo>
                  <a:lnTo>
                    <a:pt x="884" y="1129"/>
                  </a:lnTo>
                  <a:lnTo>
                    <a:pt x="884" y="1122"/>
                  </a:lnTo>
                  <a:lnTo>
                    <a:pt x="875" y="1113"/>
                  </a:lnTo>
                  <a:lnTo>
                    <a:pt x="877" y="1110"/>
                  </a:lnTo>
                  <a:lnTo>
                    <a:pt x="875" y="1108"/>
                  </a:lnTo>
                  <a:lnTo>
                    <a:pt x="875" y="1115"/>
                  </a:lnTo>
                  <a:lnTo>
                    <a:pt x="872" y="1122"/>
                  </a:lnTo>
                  <a:lnTo>
                    <a:pt x="865" y="1122"/>
                  </a:lnTo>
                  <a:lnTo>
                    <a:pt x="865" y="1122"/>
                  </a:lnTo>
                  <a:lnTo>
                    <a:pt x="860" y="1125"/>
                  </a:lnTo>
                  <a:lnTo>
                    <a:pt x="860" y="1127"/>
                  </a:lnTo>
                  <a:lnTo>
                    <a:pt x="860" y="1125"/>
                  </a:lnTo>
                  <a:lnTo>
                    <a:pt x="856" y="1127"/>
                  </a:lnTo>
                  <a:lnTo>
                    <a:pt x="856" y="1129"/>
                  </a:lnTo>
                  <a:lnTo>
                    <a:pt x="860" y="1129"/>
                  </a:lnTo>
                  <a:lnTo>
                    <a:pt x="858" y="1136"/>
                  </a:lnTo>
                  <a:lnTo>
                    <a:pt x="846" y="1132"/>
                  </a:lnTo>
                  <a:lnTo>
                    <a:pt x="846" y="1136"/>
                  </a:lnTo>
                  <a:lnTo>
                    <a:pt x="849" y="1136"/>
                  </a:lnTo>
                  <a:lnTo>
                    <a:pt x="844" y="1136"/>
                  </a:lnTo>
                  <a:lnTo>
                    <a:pt x="846" y="1136"/>
                  </a:lnTo>
                  <a:lnTo>
                    <a:pt x="846" y="1141"/>
                  </a:lnTo>
                  <a:lnTo>
                    <a:pt x="846" y="1141"/>
                  </a:lnTo>
                  <a:lnTo>
                    <a:pt x="849" y="1144"/>
                  </a:lnTo>
                  <a:lnTo>
                    <a:pt x="846" y="1148"/>
                  </a:lnTo>
                  <a:lnTo>
                    <a:pt x="846" y="1151"/>
                  </a:lnTo>
                  <a:lnTo>
                    <a:pt x="844" y="1151"/>
                  </a:lnTo>
                  <a:lnTo>
                    <a:pt x="841" y="1153"/>
                  </a:lnTo>
                  <a:lnTo>
                    <a:pt x="841" y="1153"/>
                  </a:lnTo>
                  <a:lnTo>
                    <a:pt x="839" y="1160"/>
                  </a:lnTo>
                  <a:lnTo>
                    <a:pt x="837" y="1160"/>
                  </a:lnTo>
                  <a:lnTo>
                    <a:pt x="837" y="1162"/>
                  </a:lnTo>
                  <a:lnTo>
                    <a:pt x="837" y="1162"/>
                  </a:lnTo>
                  <a:lnTo>
                    <a:pt x="837" y="1165"/>
                  </a:lnTo>
                  <a:lnTo>
                    <a:pt x="841" y="1167"/>
                  </a:lnTo>
                  <a:lnTo>
                    <a:pt x="839" y="1174"/>
                  </a:lnTo>
                  <a:lnTo>
                    <a:pt x="841" y="1177"/>
                  </a:lnTo>
                  <a:lnTo>
                    <a:pt x="844" y="1174"/>
                  </a:lnTo>
                  <a:lnTo>
                    <a:pt x="844" y="1179"/>
                  </a:lnTo>
                  <a:lnTo>
                    <a:pt x="841" y="1179"/>
                  </a:lnTo>
                  <a:lnTo>
                    <a:pt x="846" y="1181"/>
                  </a:lnTo>
                  <a:lnTo>
                    <a:pt x="846" y="1184"/>
                  </a:lnTo>
                  <a:lnTo>
                    <a:pt x="841" y="1186"/>
                  </a:lnTo>
                  <a:lnTo>
                    <a:pt x="846" y="1186"/>
                  </a:lnTo>
                  <a:lnTo>
                    <a:pt x="846" y="1188"/>
                  </a:lnTo>
                  <a:lnTo>
                    <a:pt x="841" y="1188"/>
                  </a:lnTo>
                  <a:lnTo>
                    <a:pt x="837" y="1188"/>
                  </a:lnTo>
                  <a:lnTo>
                    <a:pt x="837" y="1188"/>
                  </a:lnTo>
                  <a:lnTo>
                    <a:pt x="837" y="1191"/>
                  </a:lnTo>
                  <a:lnTo>
                    <a:pt x="827" y="1193"/>
                  </a:lnTo>
                  <a:lnTo>
                    <a:pt x="827" y="1193"/>
                  </a:lnTo>
                  <a:lnTo>
                    <a:pt x="825" y="1193"/>
                  </a:lnTo>
                  <a:lnTo>
                    <a:pt x="825" y="1191"/>
                  </a:lnTo>
                  <a:lnTo>
                    <a:pt x="818" y="1191"/>
                  </a:lnTo>
                  <a:lnTo>
                    <a:pt x="815" y="1188"/>
                  </a:lnTo>
                  <a:lnTo>
                    <a:pt x="813" y="1191"/>
                  </a:lnTo>
                  <a:lnTo>
                    <a:pt x="813" y="1193"/>
                  </a:lnTo>
                  <a:lnTo>
                    <a:pt x="808" y="1193"/>
                  </a:lnTo>
                  <a:lnTo>
                    <a:pt x="808" y="1193"/>
                  </a:lnTo>
                  <a:lnTo>
                    <a:pt x="806" y="1198"/>
                  </a:lnTo>
                  <a:lnTo>
                    <a:pt x="799" y="1205"/>
                  </a:lnTo>
                  <a:lnTo>
                    <a:pt x="794" y="1203"/>
                  </a:lnTo>
                  <a:lnTo>
                    <a:pt x="794" y="1207"/>
                  </a:lnTo>
                  <a:lnTo>
                    <a:pt x="790" y="1205"/>
                  </a:lnTo>
                  <a:lnTo>
                    <a:pt x="785" y="1207"/>
                  </a:lnTo>
                  <a:lnTo>
                    <a:pt x="785" y="1212"/>
                  </a:lnTo>
                  <a:lnTo>
                    <a:pt x="780" y="1212"/>
                  </a:lnTo>
                  <a:lnTo>
                    <a:pt x="785" y="1219"/>
                  </a:lnTo>
                  <a:lnTo>
                    <a:pt x="782" y="1221"/>
                  </a:lnTo>
                  <a:lnTo>
                    <a:pt x="780" y="1229"/>
                  </a:lnTo>
                  <a:lnTo>
                    <a:pt x="780" y="1231"/>
                  </a:lnTo>
                  <a:lnTo>
                    <a:pt x="773" y="1229"/>
                  </a:lnTo>
                  <a:lnTo>
                    <a:pt x="771" y="1226"/>
                  </a:lnTo>
                  <a:lnTo>
                    <a:pt x="773" y="1221"/>
                  </a:lnTo>
                  <a:lnTo>
                    <a:pt x="771" y="1212"/>
                  </a:lnTo>
                  <a:lnTo>
                    <a:pt x="766" y="1212"/>
                  </a:lnTo>
                  <a:lnTo>
                    <a:pt x="754" y="1203"/>
                  </a:lnTo>
                  <a:lnTo>
                    <a:pt x="740" y="1207"/>
                  </a:lnTo>
                  <a:lnTo>
                    <a:pt x="738" y="1207"/>
                  </a:lnTo>
                  <a:lnTo>
                    <a:pt x="735" y="1203"/>
                  </a:lnTo>
                  <a:lnTo>
                    <a:pt x="730" y="1203"/>
                  </a:lnTo>
                  <a:lnTo>
                    <a:pt x="730" y="1198"/>
                  </a:lnTo>
                  <a:lnTo>
                    <a:pt x="733" y="1198"/>
                  </a:lnTo>
                  <a:lnTo>
                    <a:pt x="738" y="1198"/>
                  </a:lnTo>
                  <a:lnTo>
                    <a:pt x="738" y="1193"/>
                  </a:lnTo>
                  <a:lnTo>
                    <a:pt x="742" y="1188"/>
                  </a:lnTo>
                  <a:lnTo>
                    <a:pt x="742" y="1181"/>
                  </a:lnTo>
                  <a:lnTo>
                    <a:pt x="742" y="1179"/>
                  </a:lnTo>
                  <a:lnTo>
                    <a:pt x="742" y="1179"/>
                  </a:lnTo>
                  <a:lnTo>
                    <a:pt x="740" y="1179"/>
                  </a:lnTo>
                  <a:lnTo>
                    <a:pt x="738" y="1184"/>
                  </a:lnTo>
                  <a:lnTo>
                    <a:pt x="735" y="1186"/>
                  </a:lnTo>
                  <a:lnTo>
                    <a:pt x="730" y="1184"/>
                  </a:lnTo>
                  <a:lnTo>
                    <a:pt x="730" y="1188"/>
                  </a:lnTo>
                  <a:lnTo>
                    <a:pt x="728" y="1188"/>
                  </a:lnTo>
                  <a:lnTo>
                    <a:pt x="728" y="1181"/>
                  </a:lnTo>
                  <a:lnTo>
                    <a:pt x="723" y="1191"/>
                  </a:lnTo>
                  <a:lnTo>
                    <a:pt x="719" y="1188"/>
                  </a:lnTo>
                  <a:lnTo>
                    <a:pt x="719" y="1188"/>
                  </a:lnTo>
                  <a:lnTo>
                    <a:pt x="719" y="1188"/>
                  </a:lnTo>
                  <a:lnTo>
                    <a:pt x="716" y="1188"/>
                  </a:lnTo>
                  <a:lnTo>
                    <a:pt x="714" y="1186"/>
                  </a:lnTo>
                  <a:lnTo>
                    <a:pt x="714" y="1188"/>
                  </a:lnTo>
                  <a:lnTo>
                    <a:pt x="712" y="1186"/>
                  </a:lnTo>
                  <a:lnTo>
                    <a:pt x="707" y="1184"/>
                  </a:lnTo>
                  <a:lnTo>
                    <a:pt x="704" y="1181"/>
                  </a:lnTo>
                  <a:lnTo>
                    <a:pt x="702" y="1184"/>
                  </a:lnTo>
                  <a:lnTo>
                    <a:pt x="700" y="1186"/>
                  </a:lnTo>
                  <a:lnTo>
                    <a:pt x="697" y="1181"/>
                  </a:lnTo>
                  <a:lnTo>
                    <a:pt x="695" y="1184"/>
                  </a:lnTo>
                  <a:lnTo>
                    <a:pt x="695" y="1179"/>
                  </a:lnTo>
                  <a:lnTo>
                    <a:pt x="690" y="1181"/>
                  </a:lnTo>
                  <a:lnTo>
                    <a:pt x="690" y="1179"/>
                  </a:lnTo>
                  <a:lnTo>
                    <a:pt x="688" y="1179"/>
                  </a:lnTo>
                  <a:lnTo>
                    <a:pt x="690" y="1172"/>
                  </a:lnTo>
                  <a:lnTo>
                    <a:pt x="690" y="1170"/>
                  </a:lnTo>
                  <a:lnTo>
                    <a:pt x="686" y="1170"/>
                  </a:lnTo>
                  <a:lnTo>
                    <a:pt x="681" y="1174"/>
                  </a:lnTo>
                  <a:lnTo>
                    <a:pt x="676" y="1172"/>
                  </a:lnTo>
                  <a:lnTo>
                    <a:pt x="669" y="1165"/>
                  </a:lnTo>
                  <a:lnTo>
                    <a:pt x="664" y="1165"/>
                  </a:lnTo>
                  <a:lnTo>
                    <a:pt x="667" y="1167"/>
                  </a:lnTo>
                  <a:lnTo>
                    <a:pt x="662" y="1174"/>
                  </a:lnTo>
                  <a:lnTo>
                    <a:pt x="657" y="1174"/>
                  </a:lnTo>
                  <a:lnTo>
                    <a:pt x="657" y="1179"/>
                  </a:lnTo>
                  <a:lnTo>
                    <a:pt x="662" y="1179"/>
                  </a:lnTo>
                  <a:lnTo>
                    <a:pt x="660" y="1179"/>
                  </a:lnTo>
                  <a:lnTo>
                    <a:pt x="657" y="1179"/>
                  </a:lnTo>
                  <a:lnTo>
                    <a:pt x="655" y="1174"/>
                  </a:lnTo>
                  <a:lnTo>
                    <a:pt x="652" y="1179"/>
                  </a:lnTo>
                  <a:lnTo>
                    <a:pt x="650" y="1174"/>
                  </a:lnTo>
                  <a:lnTo>
                    <a:pt x="650" y="1172"/>
                  </a:lnTo>
                  <a:lnTo>
                    <a:pt x="648" y="1172"/>
                  </a:lnTo>
                  <a:lnTo>
                    <a:pt x="648" y="1167"/>
                  </a:lnTo>
                  <a:lnTo>
                    <a:pt x="643" y="1167"/>
                  </a:lnTo>
                  <a:lnTo>
                    <a:pt x="643" y="1160"/>
                  </a:lnTo>
                  <a:lnTo>
                    <a:pt x="636" y="1160"/>
                  </a:lnTo>
                  <a:lnTo>
                    <a:pt x="634" y="1162"/>
                  </a:lnTo>
                  <a:lnTo>
                    <a:pt x="631" y="1162"/>
                  </a:lnTo>
                  <a:lnTo>
                    <a:pt x="624" y="1148"/>
                  </a:lnTo>
                  <a:lnTo>
                    <a:pt x="622" y="1148"/>
                  </a:lnTo>
                  <a:lnTo>
                    <a:pt x="619" y="1144"/>
                  </a:lnTo>
                  <a:lnTo>
                    <a:pt x="619" y="1151"/>
                  </a:lnTo>
                  <a:lnTo>
                    <a:pt x="619" y="1151"/>
                  </a:lnTo>
                  <a:lnTo>
                    <a:pt x="615" y="1146"/>
                  </a:lnTo>
                  <a:lnTo>
                    <a:pt x="615" y="1148"/>
                  </a:lnTo>
                  <a:lnTo>
                    <a:pt x="615" y="1148"/>
                  </a:lnTo>
                  <a:lnTo>
                    <a:pt x="619" y="1158"/>
                  </a:lnTo>
                  <a:lnTo>
                    <a:pt x="617" y="1160"/>
                  </a:lnTo>
                  <a:lnTo>
                    <a:pt x="619" y="1160"/>
                  </a:lnTo>
                  <a:lnTo>
                    <a:pt x="615" y="1165"/>
                  </a:lnTo>
                  <a:lnTo>
                    <a:pt x="617" y="1167"/>
                  </a:lnTo>
                  <a:lnTo>
                    <a:pt x="622" y="1167"/>
                  </a:lnTo>
                  <a:lnTo>
                    <a:pt x="619" y="1170"/>
                  </a:lnTo>
                  <a:lnTo>
                    <a:pt x="617" y="1167"/>
                  </a:lnTo>
                  <a:lnTo>
                    <a:pt x="617" y="1170"/>
                  </a:lnTo>
                  <a:lnTo>
                    <a:pt x="615" y="1170"/>
                  </a:lnTo>
                  <a:lnTo>
                    <a:pt x="615" y="1162"/>
                  </a:lnTo>
                  <a:lnTo>
                    <a:pt x="610" y="1162"/>
                  </a:lnTo>
                  <a:lnTo>
                    <a:pt x="608" y="1160"/>
                  </a:lnTo>
                  <a:lnTo>
                    <a:pt x="603" y="1160"/>
                  </a:lnTo>
                  <a:lnTo>
                    <a:pt x="601" y="1162"/>
                  </a:lnTo>
                  <a:lnTo>
                    <a:pt x="598" y="1160"/>
                  </a:lnTo>
                  <a:lnTo>
                    <a:pt x="598" y="1162"/>
                  </a:lnTo>
                  <a:lnTo>
                    <a:pt x="596" y="1162"/>
                  </a:lnTo>
                  <a:lnTo>
                    <a:pt x="598" y="1165"/>
                  </a:lnTo>
                  <a:lnTo>
                    <a:pt x="596" y="1165"/>
                  </a:lnTo>
                  <a:lnTo>
                    <a:pt x="596" y="1167"/>
                  </a:lnTo>
                  <a:lnTo>
                    <a:pt x="596" y="1165"/>
                  </a:lnTo>
                  <a:lnTo>
                    <a:pt x="596" y="1167"/>
                  </a:lnTo>
                  <a:lnTo>
                    <a:pt x="593" y="1170"/>
                  </a:lnTo>
                  <a:lnTo>
                    <a:pt x="591" y="1165"/>
                  </a:lnTo>
                  <a:lnTo>
                    <a:pt x="591" y="1167"/>
                  </a:lnTo>
                  <a:lnTo>
                    <a:pt x="586" y="1174"/>
                  </a:lnTo>
                  <a:lnTo>
                    <a:pt x="586" y="1174"/>
                  </a:lnTo>
                  <a:lnTo>
                    <a:pt x="586" y="1170"/>
                  </a:lnTo>
                  <a:lnTo>
                    <a:pt x="584" y="1170"/>
                  </a:lnTo>
                  <a:lnTo>
                    <a:pt x="582" y="1172"/>
                  </a:lnTo>
                  <a:lnTo>
                    <a:pt x="579" y="1177"/>
                  </a:lnTo>
                  <a:lnTo>
                    <a:pt x="577" y="1177"/>
                  </a:lnTo>
                  <a:lnTo>
                    <a:pt x="577" y="1172"/>
                  </a:lnTo>
                  <a:lnTo>
                    <a:pt x="575" y="1172"/>
                  </a:lnTo>
                  <a:lnTo>
                    <a:pt x="575" y="1170"/>
                  </a:lnTo>
                  <a:lnTo>
                    <a:pt x="570" y="1167"/>
                  </a:lnTo>
                  <a:lnTo>
                    <a:pt x="563" y="1172"/>
                  </a:lnTo>
                  <a:lnTo>
                    <a:pt x="560" y="1170"/>
                  </a:lnTo>
                  <a:lnTo>
                    <a:pt x="558" y="1170"/>
                  </a:lnTo>
                  <a:lnTo>
                    <a:pt x="560" y="1170"/>
                  </a:lnTo>
                  <a:lnTo>
                    <a:pt x="563" y="1167"/>
                  </a:lnTo>
                  <a:lnTo>
                    <a:pt x="560" y="1162"/>
                  </a:lnTo>
                  <a:lnTo>
                    <a:pt x="565" y="1160"/>
                  </a:lnTo>
                  <a:lnTo>
                    <a:pt x="565" y="1155"/>
                  </a:lnTo>
                  <a:lnTo>
                    <a:pt x="560" y="1155"/>
                  </a:lnTo>
                  <a:lnTo>
                    <a:pt x="560" y="1155"/>
                  </a:lnTo>
                  <a:lnTo>
                    <a:pt x="558" y="1153"/>
                  </a:lnTo>
                  <a:lnTo>
                    <a:pt x="558" y="1153"/>
                  </a:lnTo>
                  <a:lnTo>
                    <a:pt x="556" y="1148"/>
                  </a:lnTo>
                  <a:lnTo>
                    <a:pt x="556" y="1151"/>
                  </a:lnTo>
                  <a:lnTo>
                    <a:pt x="549" y="1144"/>
                  </a:lnTo>
                  <a:lnTo>
                    <a:pt x="541" y="1148"/>
                  </a:lnTo>
                  <a:lnTo>
                    <a:pt x="541" y="1144"/>
                  </a:lnTo>
                  <a:lnTo>
                    <a:pt x="539" y="1146"/>
                  </a:lnTo>
                  <a:lnTo>
                    <a:pt x="539" y="1144"/>
                  </a:lnTo>
                  <a:lnTo>
                    <a:pt x="537" y="1141"/>
                  </a:lnTo>
                  <a:lnTo>
                    <a:pt x="539" y="1134"/>
                  </a:lnTo>
                  <a:lnTo>
                    <a:pt x="541" y="1132"/>
                  </a:lnTo>
                  <a:lnTo>
                    <a:pt x="537" y="1127"/>
                  </a:lnTo>
                  <a:lnTo>
                    <a:pt x="530" y="1127"/>
                  </a:lnTo>
                  <a:lnTo>
                    <a:pt x="530" y="1122"/>
                  </a:lnTo>
                  <a:lnTo>
                    <a:pt x="525" y="1125"/>
                  </a:lnTo>
                  <a:lnTo>
                    <a:pt x="523" y="1118"/>
                  </a:lnTo>
                  <a:lnTo>
                    <a:pt x="518" y="1122"/>
                  </a:lnTo>
                  <a:lnTo>
                    <a:pt x="513" y="1122"/>
                  </a:lnTo>
                  <a:lnTo>
                    <a:pt x="504" y="1125"/>
                  </a:lnTo>
                  <a:lnTo>
                    <a:pt x="501" y="1120"/>
                  </a:lnTo>
                  <a:lnTo>
                    <a:pt x="499" y="1122"/>
                  </a:lnTo>
                  <a:lnTo>
                    <a:pt x="494" y="1122"/>
                  </a:lnTo>
                  <a:lnTo>
                    <a:pt x="494" y="1125"/>
                  </a:lnTo>
                  <a:lnTo>
                    <a:pt x="494" y="1127"/>
                  </a:lnTo>
                  <a:lnTo>
                    <a:pt x="494" y="1136"/>
                  </a:lnTo>
                  <a:lnTo>
                    <a:pt x="489" y="1136"/>
                  </a:lnTo>
                  <a:lnTo>
                    <a:pt x="489" y="1141"/>
                  </a:lnTo>
                  <a:lnTo>
                    <a:pt x="485" y="1144"/>
                  </a:lnTo>
                  <a:lnTo>
                    <a:pt x="480" y="1144"/>
                  </a:lnTo>
                  <a:lnTo>
                    <a:pt x="480" y="1146"/>
                  </a:lnTo>
                  <a:lnTo>
                    <a:pt x="485" y="1146"/>
                  </a:lnTo>
                  <a:lnTo>
                    <a:pt x="478" y="1151"/>
                  </a:lnTo>
                  <a:lnTo>
                    <a:pt x="478" y="1155"/>
                  </a:lnTo>
                  <a:lnTo>
                    <a:pt x="473" y="1153"/>
                  </a:lnTo>
                  <a:lnTo>
                    <a:pt x="473" y="1151"/>
                  </a:lnTo>
                  <a:lnTo>
                    <a:pt x="475" y="1148"/>
                  </a:lnTo>
                  <a:lnTo>
                    <a:pt x="475" y="1146"/>
                  </a:lnTo>
                  <a:lnTo>
                    <a:pt x="468" y="1148"/>
                  </a:lnTo>
                  <a:lnTo>
                    <a:pt x="461" y="1148"/>
                  </a:lnTo>
                  <a:lnTo>
                    <a:pt x="456" y="1151"/>
                  </a:lnTo>
                  <a:lnTo>
                    <a:pt x="454" y="1148"/>
                  </a:lnTo>
                  <a:lnTo>
                    <a:pt x="449" y="1146"/>
                  </a:lnTo>
                  <a:lnTo>
                    <a:pt x="442" y="1146"/>
                  </a:lnTo>
                  <a:lnTo>
                    <a:pt x="440" y="1146"/>
                  </a:lnTo>
                  <a:lnTo>
                    <a:pt x="438" y="1151"/>
                  </a:lnTo>
                  <a:lnTo>
                    <a:pt x="433" y="1144"/>
                  </a:lnTo>
                  <a:lnTo>
                    <a:pt x="428" y="1144"/>
                  </a:lnTo>
                  <a:lnTo>
                    <a:pt x="419" y="1141"/>
                  </a:lnTo>
                  <a:lnTo>
                    <a:pt x="419" y="1151"/>
                  </a:lnTo>
                  <a:lnTo>
                    <a:pt x="414" y="1146"/>
                  </a:lnTo>
                  <a:lnTo>
                    <a:pt x="409" y="1148"/>
                  </a:lnTo>
                  <a:lnTo>
                    <a:pt x="409" y="1146"/>
                  </a:lnTo>
                  <a:lnTo>
                    <a:pt x="409" y="1144"/>
                  </a:lnTo>
                  <a:lnTo>
                    <a:pt x="409" y="1141"/>
                  </a:lnTo>
                  <a:lnTo>
                    <a:pt x="409" y="1136"/>
                  </a:lnTo>
                  <a:lnTo>
                    <a:pt x="404" y="1136"/>
                  </a:lnTo>
                  <a:lnTo>
                    <a:pt x="404" y="1144"/>
                  </a:lnTo>
                  <a:lnTo>
                    <a:pt x="404" y="1146"/>
                  </a:lnTo>
                  <a:lnTo>
                    <a:pt x="397" y="1146"/>
                  </a:lnTo>
                  <a:lnTo>
                    <a:pt x="395" y="1146"/>
                  </a:lnTo>
                  <a:lnTo>
                    <a:pt x="395" y="1144"/>
                  </a:lnTo>
                  <a:lnTo>
                    <a:pt x="388" y="1144"/>
                  </a:lnTo>
                  <a:lnTo>
                    <a:pt x="388" y="1141"/>
                  </a:lnTo>
                  <a:lnTo>
                    <a:pt x="386" y="1144"/>
                  </a:lnTo>
                  <a:lnTo>
                    <a:pt x="383" y="1141"/>
                  </a:lnTo>
                  <a:lnTo>
                    <a:pt x="381" y="1141"/>
                  </a:lnTo>
                  <a:lnTo>
                    <a:pt x="381" y="1134"/>
                  </a:lnTo>
                  <a:lnTo>
                    <a:pt x="381" y="1129"/>
                  </a:lnTo>
                  <a:lnTo>
                    <a:pt x="383" y="1127"/>
                  </a:lnTo>
                  <a:lnTo>
                    <a:pt x="383" y="1122"/>
                  </a:lnTo>
                  <a:lnTo>
                    <a:pt x="383" y="1118"/>
                  </a:lnTo>
                  <a:lnTo>
                    <a:pt x="386" y="1118"/>
                  </a:lnTo>
                  <a:lnTo>
                    <a:pt x="386" y="1113"/>
                  </a:lnTo>
                  <a:lnTo>
                    <a:pt x="390" y="1113"/>
                  </a:lnTo>
                  <a:lnTo>
                    <a:pt x="386" y="1113"/>
                  </a:lnTo>
                  <a:lnTo>
                    <a:pt x="381" y="1106"/>
                  </a:lnTo>
                  <a:lnTo>
                    <a:pt x="378" y="1108"/>
                  </a:lnTo>
                  <a:lnTo>
                    <a:pt x="369" y="1108"/>
                  </a:lnTo>
                  <a:lnTo>
                    <a:pt x="367" y="1106"/>
                  </a:lnTo>
                  <a:close/>
                </a:path>
              </a:pathLst>
            </a:custGeom>
            <a:solidFill>
              <a:srgbClr val="433356">
                <a:lumMod val="20000"/>
                <a:lumOff val="8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90" name="Freeform 18"/>
            <p:cNvSpPr>
              <a:spLocks/>
            </p:cNvSpPr>
            <p:nvPr/>
          </p:nvSpPr>
          <p:spPr bwMode="auto">
            <a:xfrm>
              <a:off x="9753539" y="5156249"/>
              <a:ext cx="935370" cy="793550"/>
            </a:xfrm>
            <a:custGeom>
              <a:avLst/>
              <a:gdLst>
                <a:gd name="T0" fmla="*/ 322 w 1451"/>
                <a:gd name="T1" fmla="*/ 1141 h 1231"/>
                <a:gd name="T2" fmla="*/ 251 w 1451"/>
                <a:gd name="T3" fmla="*/ 1141 h 1231"/>
                <a:gd name="T4" fmla="*/ 194 w 1451"/>
                <a:gd name="T5" fmla="*/ 1127 h 1231"/>
                <a:gd name="T6" fmla="*/ 175 w 1451"/>
                <a:gd name="T7" fmla="*/ 1004 h 1231"/>
                <a:gd name="T8" fmla="*/ 142 w 1451"/>
                <a:gd name="T9" fmla="*/ 948 h 1231"/>
                <a:gd name="T10" fmla="*/ 133 w 1451"/>
                <a:gd name="T11" fmla="*/ 936 h 1231"/>
                <a:gd name="T12" fmla="*/ 215 w 1451"/>
                <a:gd name="T13" fmla="*/ 874 h 1231"/>
                <a:gd name="T14" fmla="*/ 249 w 1451"/>
                <a:gd name="T15" fmla="*/ 796 h 1231"/>
                <a:gd name="T16" fmla="*/ 272 w 1451"/>
                <a:gd name="T17" fmla="*/ 695 h 1231"/>
                <a:gd name="T18" fmla="*/ 211 w 1451"/>
                <a:gd name="T19" fmla="*/ 614 h 1231"/>
                <a:gd name="T20" fmla="*/ 107 w 1451"/>
                <a:gd name="T21" fmla="*/ 558 h 1231"/>
                <a:gd name="T22" fmla="*/ 52 w 1451"/>
                <a:gd name="T23" fmla="*/ 506 h 1231"/>
                <a:gd name="T24" fmla="*/ 15 w 1451"/>
                <a:gd name="T25" fmla="*/ 454 h 1231"/>
                <a:gd name="T26" fmla="*/ 78 w 1451"/>
                <a:gd name="T27" fmla="*/ 407 h 1231"/>
                <a:gd name="T28" fmla="*/ 130 w 1451"/>
                <a:gd name="T29" fmla="*/ 343 h 1231"/>
                <a:gd name="T30" fmla="*/ 249 w 1451"/>
                <a:gd name="T31" fmla="*/ 324 h 1231"/>
                <a:gd name="T32" fmla="*/ 352 w 1451"/>
                <a:gd name="T33" fmla="*/ 300 h 1231"/>
                <a:gd name="T34" fmla="*/ 447 w 1451"/>
                <a:gd name="T35" fmla="*/ 263 h 1231"/>
                <a:gd name="T36" fmla="*/ 537 w 1451"/>
                <a:gd name="T37" fmla="*/ 241 h 1231"/>
                <a:gd name="T38" fmla="*/ 643 w 1451"/>
                <a:gd name="T39" fmla="*/ 241 h 1231"/>
                <a:gd name="T40" fmla="*/ 714 w 1451"/>
                <a:gd name="T41" fmla="*/ 239 h 1231"/>
                <a:gd name="T42" fmla="*/ 719 w 1451"/>
                <a:gd name="T43" fmla="*/ 166 h 1231"/>
                <a:gd name="T44" fmla="*/ 794 w 1451"/>
                <a:gd name="T45" fmla="*/ 137 h 1231"/>
                <a:gd name="T46" fmla="*/ 853 w 1451"/>
                <a:gd name="T47" fmla="*/ 93 h 1231"/>
                <a:gd name="T48" fmla="*/ 893 w 1451"/>
                <a:gd name="T49" fmla="*/ 128 h 1231"/>
                <a:gd name="T50" fmla="*/ 1000 w 1451"/>
                <a:gd name="T51" fmla="*/ 88 h 1231"/>
                <a:gd name="T52" fmla="*/ 1113 w 1451"/>
                <a:gd name="T53" fmla="*/ 15 h 1231"/>
                <a:gd name="T54" fmla="*/ 1163 w 1451"/>
                <a:gd name="T55" fmla="*/ 24 h 1231"/>
                <a:gd name="T56" fmla="*/ 1231 w 1451"/>
                <a:gd name="T57" fmla="*/ 90 h 1231"/>
                <a:gd name="T58" fmla="*/ 1236 w 1451"/>
                <a:gd name="T59" fmla="*/ 152 h 1231"/>
                <a:gd name="T60" fmla="*/ 1250 w 1451"/>
                <a:gd name="T61" fmla="*/ 229 h 1231"/>
                <a:gd name="T62" fmla="*/ 1217 w 1451"/>
                <a:gd name="T63" fmla="*/ 298 h 1231"/>
                <a:gd name="T64" fmla="*/ 1281 w 1451"/>
                <a:gd name="T65" fmla="*/ 366 h 1231"/>
                <a:gd name="T66" fmla="*/ 1323 w 1451"/>
                <a:gd name="T67" fmla="*/ 404 h 1231"/>
                <a:gd name="T68" fmla="*/ 1385 w 1451"/>
                <a:gd name="T69" fmla="*/ 442 h 1231"/>
                <a:gd name="T70" fmla="*/ 1380 w 1451"/>
                <a:gd name="T71" fmla="*/ 537 h 1231"/>
                <a:gd name="T72" fmla="*/ 1392 w 1451"/>
                <a:gd name="T73" fmla="*/ 586 h 1231"/>
                <a:gd name="T74" fmla="*/ 1380 w 1451"/>
                <a:gd name="T75" fmla="*/ 655 h 1231"/>
                <a:gd name="T76" fmla="*/ 1345 w 1451"/>
                <a:gd name="T77" fmla="*/ 692 h 1231"/>
                <a:gd name="T78" fmla="*/ 1397 w 1451"/>
                <a:gd name="T79" fmla="*/ 740 h 1231"/>
                <a:gd name="T80" fmla="*/ 1446 w 1451"/>
                <a:gd name="T81" fmla="*/ 794 h 1231"/>
                <a:gd name="T82" fmla="*/ 1418 w 1451"/>
                <a:gd name="T83" fmla="*/ 874 h 1231"/>
                <a:gd name="T84" fmla="*/ 1378 w 1451"/>
                <a:gd name="T85" fmla="*/ 919 h 1231"/>
                <a:gd name="T86" fmla="*/ 1328 w 1451"/>
                <a:gd name="T87" fmla="*/ 971 h 1231"/>
                <a:gd name="T88" fmla="*/ 1248 w 1451"/>
                <a:gd name="T89" fmla="*/ 1002 h 1231"/>
                <a:gd name="T90" fmla="*/ 1189 w 1451"/>
                <a:gd name="T91" fmla="*/ 1042 h 1231"/>
                <a:gd name="T92" fmla="*/ 1212 w 1451"/>
                <a:gd name="T93" fmla="*/ 1134 h 1231"/>
                <a:gd name="T94" fmla="*/ 1153 w 1451"/>
                <a:gd name="T95" fmla="*/ 1160 h 1231"/>
                <a:gd name="T96" fmla="*/ 1111 w 1451"/>
                <a:gd name="T97" fmla="*/ 1155 h 1231"/>
                <a:gd name="T98" fmla="*/ 1019 w 1451"/>
                <a:gd name="T99" fmla="*/ 1148 h 1231"/>
                <a:gd name="T100" fmla="*/ 962 w 1451"/>
                <a:gd name="T101" fmla="*/ 1210 h 1231"/>
                <a:gd name="T102" fmla="*/ 927 w 1451"/>
                <a:gd name="T103" fmla="*/ 1170 h 1231"/>
                <a:gd name="T104" fmla="*/ 849 w 1451"/>
                <a:gd name="T105" fmla="*/ 1136 h 1231"/>
                <a:gd name="T106" fmla="*/ 837 w 1451"/>
                <a:gd name="T107" fmla="*/ 1188 h 1231"/>
                <a:gd name="T108" fmla="*/ 771 w 1451"/>
                <a:gd name="T109" fmla="*/ 1212 h 1231"/>
                <a:gd name="T110" fmla="*/ 714 w 1451"/>
                <a:gd name="T111" fmla="*/ 1188 h 1231"/>
                <a:gd name="T112" fmla="*/ 650 w 1451"/>
                <a:gd name="T113" fmla="*/ 1174 h 1231"/>
                <a:gd name="T114" fmla="*/ 610 w 1451"/>
                <a:gd name="T115" fmla="*/ 1162 h 1231"/>
                <a:gd name="T116" fmla="*/ 558 w 1451"/>
                <a:gd name="T117" fmla="*/ 1170 h 1231"/>
                <a:gd name="T118" fmla="*/ 501 w 1451"/>
                <a:gd name="T119" fmla="*/ 1120 h 1231"/>
                <a:gd name="T120" fmla="*/ 419 w 1451"/>
                <a:gd name="T121" fmla="*/ 1141 h 1231"/>
                <a:gd name="T122" fmla="*/ 381 w 1451"/>
                <a:gd name="T123" fmla="*/ 1106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51" h="1231">
                  <a:moveTo>
                    <a:pt x="367" y="1106"/>
                  </a:moveTo>
                  <a:lnTo>
                    <a:pt x="362" y="1113"/>
                  </a:lnTo>
                  <a:lnTo>
                    <a:pt x="362" y="1110"/>
                  </a:lnTo>
                  <a:lnTo>
                    <a:pt x="355" y="1115"/>
                  </a:lnTo>
                  <a:lnTo>
                    <a:pt x="352" y="1113"/>
                  </a:lnTo>
                  <a:lnTo>
                    <a:pt x="352" y="1115"/>
                  </a:lnTo>
                  <a:lnTo>
                    <a:pt x="345" y="1113"/>
                  </a:lnTo>
                  <a:lnTo>
                    <a:pt x="343" y="1118"/>
                  </a:lnTo>
                  <a:lnTo>
                    <a:pt x="348" y="1125"/>
                  </a:lnTo>
                  <a:lnTo>
                    <a:pt x="343" y="1127"/>
                  </a:lnTo>
                  <a:lnTo>
                    <a:pt x="343" y="1125"/>
                  </a:lnTo>
                  <a:lnTo>
                    <a:pt x="343" y="1132"/>
                  </a:lnTo>
                  <a:lnTo>
                    <a:pt x="341" y="1132"/>
                  </a:lnTo>
                  <a:lnTo>
                    <a:pt x="341" y="1136"/>
                  </a:lnTo>
                  <a:lnTo>
                    <a:pt x="338" y="1136"/>
                  </a:lnTo>
                  <a:lnTo>
                    <a:pt x="338" y="1136"/>
                  </a:lnTo>
                  <a:lnTo>
                    <a:pt x="336" y="1134"/>
                  </a:lnTo>
                  <a:lnTo>
                    <a:pt x="334" y="1134"/>
                  </a:lnTo>
                  <a:lnTo>
                    <a:pt x="334" y="1136"/>
                  </a:lnTo>
                  <a:lnTo>
                    <a:pt x="334" y="1136"/>
                  </a:lnTo>
                  <a:lnTo>
                    <a:pt x="336" y="1144"/>
                  </a:lnTo>
                  <a:lnTo>
                    <a:pt x="334" y="1144"/>
                  </a:lnTo>
                  <a:lnTo>
                    <a:pt x="334" y="1146"/>
                  </a:lnTo>
                  <a:lnTo>
                    <a:pt x="329" y="1146"/>
                  </a:lnTo>
                  <a:lnTo>
                    <a:pt x="329" y="1141"/>
                  </a:lnTo>
                  <a:lnTo>
                    <a:pt x="326" y="1141"/>
                  </a:lnTo>
                  <a:lnTo>
                    <a:pt x="324" y="1136"/>
                  </a:lnTo>
                  <a:lnTo>
                    <a:pt x="322" y="1141"/>
                  </a:lnTo>
                  <a:lnTo>
                    <a:pt x="319" y="1141"/>
                  </a:lnTo>
                  <a:lnTo>
                    <a:pt x="319" y="1144"/>
                  </a:lnTo>
                  <a:lnTo>
                    <a:pt x="317" y="1146"/>
                  </a:lnTo>
                  <a:lnTo>
                    <a:pt x="317" y="1151"/>
                  </a:lnTo>
                  <a:lnTo>
                    <a:pt x="317" y="1153"/>
                  </a:lnTo>
                  <a:lnTo>
                    <a:pt x="308" y="1151"/>
                  </a:lnTo>
                  <a:lnTo>
                    <a:pt x="301" y="1148"/>
                  </a:lnTo>
                  <a:lnTo>
                    <a:pt x="301" y="1144"/>
                  </a:lnTo>
                  <a:lnTo>
                    <a:pt x="298" y="1141"/>
                  </a:lnTo>
                  <a:lnTo>
                    <a:pt x="289" y="1148"/>
                  </a:lnTo>
                  <a:lnTo>
                    <a:pt x="289" y="1155"/>
                  </a:lnTo>
                  <a:lnTo>
                    <a:pt x="289" y="1155"/>
                  </a:lnTo>
                  <a:lnTo>
                    <a:pt x="286" y="1155"/>
                  </a:lnTo>
                  <a:lnTo>
                    <a:pt x="282" y="1160"/>
                  </a:lnTo>
                  <a:lnTo>
                    <a:pt x="282" y="1155"/>
                  </a:lnTo>
                  <a:lnTo>
                    <a:pt x="272" y="1158"/>
                  </a:lnTo>
                  <a:lnTo>
                    <a:pt x="272" y="1155"/>
                  </a:lnTo>
                  <a:lnTo>
                    <a:pt x="267" y="1155"/>
                  </a:lnTo>
                  <a:lnTo>
                    <a:pt x="267" y="1151"/>
                  </a:lnTo>
                  <a:lnTo>
                    <a:pt x="263" y="1146"/>
                  </a:lnTo>
                  <a:lnTo>
                    <a:pt x="263" y="1151"/>
                  </a:lnTo>
                  <a:lnTo>
                    <a:pt x="256" y="1151"/>
                  </a:lnTo>
                  <a:lnTo>
                    <a:pt x="260" y="1146"/>
                  </a:lnTo>
                  <a:lnTo>
                    <a:pt x="260" y="1144"/>
                  </a:lnTo>
                  <a:lnTo>
                    <a:pt x="263" y="1141"/>
                  </a:lnTo>
                  <a:lnTo>
                    <a:pt x="256" y="1141"/>
                  </a:lnTo>
                  <a:lnTo>
                    <a:pt x="253" y="1144"/>
                  </a:lnTo>
                  <a:lnTo>
                    <a:pt x="251" y="1141"/>
                  </a:lnTo>
                  <a:lnTo>
                    <a:pt x="249" y="1136"/>
                  </a:lnTo>
                  <a:lnTo>
                    <a:pt x="251" y="1129"/>
                  </a:lnTo>
                  <a:lnTo>
                    <a:pt x="241" y="1125"/>
                  </a:lnTo>
                  <a:lnTo>
                    <a:pt x="237" y="1127"/>
                  </a:lnTo>
                  <a:lnTo>
                    <a:pt x="237" y="1127"/>
                  </a:lnTo>
                  <a:lnTo>
                    <a:pt x="239" y="1129"/>
                  </a:lnTo>
                  <a:lnTo>
                    <a:pt x="234" y="1132"/>
                  </a:lnTo>
                  <a:lnTo>
                    <a:pt x="230" y="1139"/>
                  </a:lnTo>
                  <a:lnTo>
                    <a:pt x="227" y="1136"/>
                  </a:lnTo>
                  <a:lnTo>
                    <a:pt x="227" y="1139"/>
                  </a:lnTo>
                  <a:lnTo>
                    <a:pt x="225" y="1136"/>
                  </a:lnTo>
                  <a:lnTo>
                    <a:pt x="223" y="1141"/>
                  </a:lnTo>
                  <a:lnTo>
                    <a:pt x="220" y="1136"/>
                  </a:lnTo>
                  <a:lnTo>
                    <a:pt x="223" y="1136"/>
                  </a:lnTo>
                  <a:lnTo>
                    <a:pt x="220" y="1136"/>
                  </a:lnTo>
                  <a:lnTo>
                    <a:pt x="220" y="1136"/>
                  </a:lnTo>
                  <a:lnTo>
                    <a:pt x="218" y="1139"/>
                  </a:lnTo>
                  <a:lnTo>
                    <a:pt x="218" y="1127"/>
                  </a:lnTo>
                  <a:lnTo>
                    <a:pt x="215" y="1129"/>
                  </a:lnTo>
                  <a:lnTo>
                    <a:pt x="215" y="1127"/>
                  </a:lnTo>
                  <a:lnTo>
                    <a:pt x="213" y="1118"/>
                  </a:lnTo>
                  <a:lnTo>
                    <a:pt x="211" y="1118"/>
                  </a:lnTo>
                  <a:lnTo>
                    <a:pt x="211" y="1122"/>
                  </a:lnTo>
                  <a:lnTo>
                    <a:pt x="204" y="1122"/>
                  </a:lnTo>
                  <a:lnTo>
                    <a:pt x="204" y="1127"/>
                  </a:lnTo>
                  <a:lnTo>
                    <a:pt x="199" y="1127"/>
                  </a:lnTo>
                  <a:lnTo>
                    <a:pt x="199" y="1132"/>
                  </a:lnTo>
                  <a:lnTo>
                    <a:pt x="194" y="1127"/>
                  </a:lnTo>
                  <a:lnTo>
                    <a:pt x="187" y="1125"/>
                  </a:lnTo>
                  <a:lnTo>
                    <a:pt x="182" y="1134"/>
                  </a:lnTo>
                  <a:lnTo>
                    <a:pt x="180" y="1134"/>
                  </a:lnTo>
                  <a:lnTo>
                    <a:pt x="180" y="1134"/>
                  </a:lnTo>
                  <a:lnTo>
                    <a:pt x="171" y="1132"/>
                  </a:lnTo>
                  <a:lnTo>
                    <a:pt x="171" y="1129"/>
                  </a:lnTo>
                  <a:lnTo>
                    <a:pt x="171" y="1122"/>
                  </a:lnTo>
                  <a:lnTo>
                    <a:pt x="173" y="1122"/>
                  </a:lnTo>
                  <a:lnTo>
                    <a:pt x="175" y="1110"/>
                  </a:lnTo>
                  <a:lnTo>
                    <a:pt x="178" y="1103"/>
                  </a:lnTo>
                  <a:lnTo>
                    <a:pt x="173" y="1099"/>
                  </a:lnTo>
                  <a:lnTo>
                    <a:pt x="175" y="1092"/>
                  </a:lnTo>
                  <a:lnTo>
                    <a:pt x="166" y="1084"/>
                  </a:lnTo>
                  <a:lnTo>
                    <a:pt x="161" y="1084"/>
                  </a:lnTo>
                  <a:lnTo>
                    <a:pt x="156" y="1092"/>
                  </a:lnTo>
                  <a:lnTo>
                    <a:pt x="154" y="1089"/>
                  </a:lnTo>
                  <a:lnTo>
                    <a:pt x="159" y="1087"/>
                  </a:lnTo>
                  <a:lnTo>
                    <a:pt x="161" y="1075"/>
                  </a:lnTo>
                  <a:lnTo>
                    <a:pt x="161" y="1073"/>
                  </a:lnTo>
                  <a:lnTo>
                    <a:pt x="159" y="1070"/>
                  </a:lnTo>
                  <a:lnTo>
                    <a:pt x="163" y="1056"/>
                  </a:lnTo>
                  <a:lnTo>
                    <a:pt x="161" y="1047"/>
                  </a:lnTo>
                  <a:lnTo>
                    <a:pt x="166" y="1042"/>
                  </a:lnTo>
                  <a:lnTo>
                    <a:pt x="171" y="1035"/>
                  </a:lnTo>
                  <a:lnTo>
                    <a:pt x="173" y="1018"/>
                  </a:lnTo>
                  <a:lnTo>
                    <a:pt x="175" y="1014"/>
                  </a:lnTo>
                  <a:lnTo>
                    <a:pt x="178" y="1009"/>
                  </a:lnTo>
                  <a:lnTo>
                    <a:pt x="175" y="1004"/>
                  </a:lnTo>
                  <a:lnTo>
                    <a:pt x="171" y="1004"/>
                  </a:lnTo>
                  <a:lnTo>
                    <a:pt x="163" y="1002"/>
                  </a:lnTo>
                  <a:lnTo>
                    <a:pt x="163" y="997"/>
                  </a:lnTo>
                  <a:lnTo>
                    <a:pt x="161" y="995"/>
                  </a:lnTo>
                  <a:lnTo>
                    <a:pt x="156" y="997"/>
                  </a:lnTo>
                  <a:lnTo>
                    <a:pt x="154" y="997"/>
                  </a:lnTo>
                  <a:lnTo>
                    <a:pt x="147" y="992"/>
                  </a:lnTo>
                  <a:lnTo>
                    <a:pt x="147" y="990"/>
                  </a:lnTo>
                  <a:lnTo>
                    <a:pt x="152" y="990"/>
                  </a:lnTo>
                  <a:lnTo>
                    <a:pt x="152" y="985"/>
                  </a:lnTo>
                  <a:lnTo>
                    <a:pt x="142" y="985"/>
                  </a:lnTo>
                  <a:lnTo>
                    <a:pt x="142" y="981"/>
                  </a:lnTo>
                  <a:lnTo>
                    <a:pt x="138" y="981"/>
                  </a:lnTo>
                  <a:lnTo>
                    <a:pt x="135" y="978"/>
                  </a:lnTo>
                  <a:lnTo>
                    <a:pt x="133" y="978"/>
                  </a:lnTo>
                  <a:lnTo>
                    <a:pt x="130" y="971"/>
                  </a:lnTo>
                  <a:lnTo>
                    <a:pt x="128" y="971"/>
                  </a:lnTo>
                  <a:lnTo>
                    <a:pt x="135" y="971"/>
                  </a:lnTo>
                  <a:lnTo>
                    <a:pt x="142" y="978"/>
                  </a:lnTo>
                  <a:lnTo>
                    <a:pt x="149" y="978"/>
                  </a:lnTo>
                  <a:lnTo>
                    <a:pt x="152" y="976"/>
                  </a:lnTo>
                  <a:lnTo>
                    <a:pt x="156" y="976"/>
                  </a:lnTo>
                  <a:lnTo>
                    <a:pt x="159" y="976"/>
                  </a:lnTo>
                  <a:lnTo>
                    <a:pt x="156" y="973"/>
                  </a:lnTo>
                  <a:lnTo>
                    <a:pt x="152" y="959"/>
                  </a:lnTo>
                  <a:lnTo>
                    <a:pt x="142" y="957"/>
                  </a:lnTo>
                  <a:lnTo>
                    <a:pt x="138" y="952"/>
                  </a:lnTo>
                  <a:lnTo>
                    <a:pt x="142" y="948"/>
                  </a:lnTo>
                  <a:lnTo>
                    <a:pt x="140" y="945"/>
                  </a:lnTo>
                  <a:lnTo>
                    <a:pt x="142" y="943"/>
                  </a:lnTo>
                  <a:lnTo>
                    <a:pt x="142" y="945"/>
                  </a:lnTo>
                  <a:lnTo>
                    <a:pt x="142" y="948"/>
                  </a:lnTo>
                  <a:lnTo>
                    <a:pt x="145" y="948"/>
                  </a:lnTo>
                  <a:lnTo>
                    <a:pt x="147" y="945"/>
                  </a:lnTo>
                  <a:lnTo>
                    <a:pt x="147" y="948"/>
                  </a:lnTo>
                  <a:lnTo>
                    <a:pt x="149" y="948"/>
                  </a:lnTo>
                  <a:lnTo>
                    <a:pt x="149" y="948"/>
                  </a:lnTo>
                  <a:lnTo>
                    <a:pt x="152" y="945"/>
                  </a:lnTo>
                  <a:lnTo>
                    <a:pt x="159" y="943"/>
                  </a:lnTo>
                  <a:lnTo>
                    <a:pt x="161" y="945"/>
                  </a:lnTo>
                  <a:lnTo>
                    <a:pt x="171" y="938"/>
                  </a:lnTo>
                  <a:lnTo>
                    <a:pt x="166" y="938"/>
                  </a:lnTo>
                  <a:lnTo>
                    <a:pt x="166" y="933"/>
                  </a:lnTo>
                  <a:lnTo>
                    <a:pt x="161" y="933"/>
                  </a:lnTo>
                  <a:lnTo>
                    <a:pt x="161" y="933"/>
                  </a:lnTo>
                  <a:lnTo>
                    <a:pt x="156" y="931"/>
                  </a:lnTo>
                  <a:lnTo>
                    <a:pt x="152" y="933"/>
                  </a:lnTo>
                  <a:lnTo>
                    <a:pt x="156" y="929"/>
                  </a:lnTo>
                  <a:lnTo>
                    <a:pt x="152" y="929"/>
                  </a:lnTo>
                  <a:lnTo>
                    <a:pt x="147" y="931"/>
                  </a:lnTo>
                  <a:lnTo>
                    <a:pt x="147" y="929"/>
                  </a:lnTo>
                  <a:lnTo>
                    <a:pt x="142" y="929"/>
                  </a:lnTo>
                  <a:lnTo>
                    <a:pt x="142" y="933"/>
                  </a:lnTo>
                  <a:lnTo>
                    <a:pt x="138" y="933"/>
                  </a:lnTo>
                  <a:lnTo>
                    <a:pt x="138" y="938"/>
                  </a:lnTo>
                  <a:lnTo>
                    <a:pt x="133" y="936"/>
                  </a:lnTo>
                  <a:lnTo>
                    <a:pt x="133" y="926"/>
                  </a:lnTo>
                  <a:lnTo>
                    <a:pt x="135" y="929"/>
                  </a:lnTo>
                  <a:lnTo>
                    <a:pt x="135" y="926"/>
                  </a:lnTo>
                  <a:lnTo>
                    <a:pt x="133" y="924"/>
                  </a:lnTo>
                  <a:lnTo>
                    <a:pt x="138" y="919"/>
                  </a:lnTo>
                  <a:lnTo>
                    <a:pt x="133" y="912"/>
                  </a:lnTo>
                  <a:lnTo>
                    <a:pt x="138" y="907"/>
                  </a:lnTo>
                  <a:lnTo>
                    <a:pt x="147" y="905"/>
                  </a:lnTo>
                  <a:lnTo>
                    <a:pt x="156" y="888"/>
                  </a:lnTo>
                  <a:lnTo>
                    <a:pt x="180" y="881"/>
                  </a:lnTo>
                  <a:lnTo>
                    <a:pt x="185" y="879"/>
                  </a:lnTo>
                  <a:lnTo>
                    <a:pt x="189" y="879"/>
                  </a:lnTo>
                  <a:lnTo>
                    <a:pt x="187" y="879"/>
                  </a:lnTo>
                  <a:lnTo>
                    <a:pt x="187" y="886"/>
                  </a:lnTo>
                  <a:lnTo>
                    <a:pt x="189" y="888"/>
                  </a:lnTo>
                  <a:lnTo>
                    <a:pt x="194" y="888"/>
                  </a:lnTo>
                  <a:lnTo>
                    <a:pt x="194" y="893"/>
                  </a:lnTo>
                  <a:lnTo>
                    <a:pt x="197" y="893"/>
                  </a:lnTo>
                  <a:lnTo>
                    <a:pt x="197" y="896"/>
                  </a:lnTo>
                  <a:lnTo>
                    <a:pt x="201" y="896"/>
                  </a:lnTo>
                  <a:lnTo>
                    <a:pt x="204" y="898"/>
                  </a:lnTo>
                  <a:lnTo>
                    <a:pt x="204" y="893"/>
                  </a:lnTo>
                  <a:lnTo>
                    <a:pt x="206" y="893"/>
                  </a:lnTo>
                  <a:lnTo>
                    <a:pt x="206" y="888"/>
                  </a:lnTo>
                  <a:lnTo>
                    <a:pt x="208" y="888"/>
                  </a:lnTo>
                  <a:lnTo>
                    <a:pt x="211" y="881"/>
                  </a:lnTo>
                  <a:lnTo>
                    <a:pt x="213" y="879"/>
                  </a:lnTo>
                  <a:lnTo>
                    <a:pt x="215" y="874"/>
                  </a:lnTo>
                  <a:lnTo>
                    <a:pt x="220" y="874"/>
                  </a:lnTo>
                  <a:lnTo>
                    <a:pt x="225" y="872"/>
                  </a:lnTo>
                  <a:lnTo>
                    <a:pt x="225" y="870"/>
                  </a:lnTo>
                  <a:lnTo>
                    <a:pt x="227" y="870"/>
                  </a:lnTo>
                  <a:lnTo>
                    <a:pt x="230" y="870"/>
                  </a:lnTo>
                  <a:lnTo>
                    <a:pt x="232" y="870"/>
                  </a:lnTo>
                  <a:lnTo>
                    <a:pt x="237" y="865"/>
                  </a:lnTo>
                  <a:lnTo>
                    <a:pt x="239" y="867"/>
                  </a:lnTo>
                  <a:lnTo>
                    <a:pt x="244" y="860"/>
                  </a:lnTo>
                  <a:lnTo>
                    <a:pt x="241" y="855"/>
                  </a:lnTo>
                  <a:lnTo>
                    <a:pt x="237" y="853"/>
                  </a:lnTo>
                  <a:lnTo>
                    <a:pt x="234" y="851"/>
                  </a:lnTo>
                  <a:lnTo>
                    <a:pt x="232" y="848"/>
                  </a:lnTo>
                  <a:lnTo>
                    <a:pt x="230" y="851"/>
                  </a:lnTo>
                  <a:lnTo>
                    <a:pt x="227" y="851"/>
                  </a:lnTo>
                  <a:lnTo>
                    <a:pt x="220" y="855"/>
                  </a:lnTo>
                  <a:lnTo>
                    <a:pt x="220" y="853"/>
                  </a:lnTo>
                  <a:lnTo>
                    <a:pt x="220" y="846"/>
                  </a:lnTo>
                  <a:lnTo>
                    <a:pt x="230" y="844"/>
                  </a:lnTo>
                  <a:lnTo>
                    <a:pt x="234" y="832"/>
                  </a:lnTo>
                  <a:lnTo>
                    <a:pt x="234" y="825"/>
                  </a:lnTo>
                  <a:lnTo>
                    <a:pt x="232" y="820"/>
                  </a:lnTo>
                  <a:lnTo>
                    <a:pt x="232" y="818"/>
                  </a:lnTo>
                  <a:lnTo>
                    <a:pt x="230" y="811"/>
                  </a:lnTo>
                  <a:lnTo>
                    <a:pt x="232" y="806"/>
                  </a:lnTo>
                  <a:lnTo>
                    <a:pt x="241" y="806"/>
                  </a:lnTo>
                  <a:lnTo>
                    <a:pt x="241" y="799"/>
                  </a:lnTo>
                  <a:lnTo>
                    <a:pt x="249" y="796"/>
                  </a:lnTo>
                  <a:lnTo>
                    <a:pt x="244" y="796"/>
                  </a:lnTo>
                  <a:lnTo>
                    <a:pt x="249" y="789"/>
                  </a:lnTo>
                  <a:lnTo>
                    <a:pt x="241" y="785"/>
                  </a:lnTo>
                  <a:lnTo>
                    <a:pt x="241" y="775"/>
                  </a:lnTo>
                  <a:lnTo>
                    <a:pt x="249" y="768"/>
                  </a:lnTo>
                  <a:lnTo>
                    <a:pt x="249" y="766"/>
                  </a:lnTo>
                  <a:lnTo>
                    <a:pt x="244" y="761"/>
                  </a:lnTo>
                  <a:lnTo>
                    <a:pt x="249" y="756"/>
                  </a:lnTo>
                  <a:lnTo>
                    <a:pt x="251" y="759"/>
                  </a:lnTo>
                  <a:lnTo>
                    <a:pt x="256" y="751"/>
                  </a:lnTo>
                  <a:lnTo>
                    <a:pt x="253" y="744"/>
                  </a:lnTo>
                  <a:lnTo>
                    <a:pt x="256" y="744"/>
                  </a:lnTo>
                  <a:lnTo>
                    <a:pt x="256" y="735"/>
                  </a:lnTo>
                  <a:lnTo>
                    <a:pt x="258" y="737"/>
                  </a:lnTo>
                  <a:lnTo>
                    <a:pt x="260" y="737"/>
                  </a:lnTo>
                  <a:lnTo>
                    <a:pt x="260" y="735"/>
                  </a:lnTo>
                  <a:lnTo>
                    <a:pt x="260" y="737"/>
                  </a:lnTo>
                  <a:lnTo>
                    <a:pt x="263" y="737"/>
                  </a:lnTo>
                  <a:lnTo>
                    <a:pt x="263" y="735"/>
                  </a:lnTo>
                  <a:lnTo>
                    <a:pt x="267" y="737"/>
                  </a:lnTo>
                  <a:lnTo>
                    <a:pt x="270" y="735"/>
                  </a:lnTo>
                  <a:lnTo>
                    <a:pt x="270" y="740"/>
                  </a:lnTo>
                  <a:lnTo>
                    <a:pt x="272" y="737"/>
                  </a:lnTo>
                  <a:lnTo>
                    <a:pt x="272" y="723"/>
                  </a:lnTo>
                  <a:lnTo>
                    <a:pt x="272" y="709"/>
                  </a:lnTo>
                  <a:lnTo>
                    <a:pt x="270" y="704"/>
                  </a:lnTo>
                  <a:lnTo>
                    <a:pt x="272" y="700"/>
                  </a:lnTo>
                  <a:lnTo>
                    <a:pt x="272" y="695"/>
                  </a:lnTo>
                  <a:lnTo>
                    <a:pt x="270" y="695"/>
                  </a:lnTo>
                  <a:lnTo>
                    <a:pt x="267" y="690"/>
                  </a:lnTo>
                  <a:lnTo>
                    <a:pt x="270" y="688"/>
                  </a:lnTo>
                  <a:lnTo>
                    <a:pt x="272" y="685"/>
                  </a:lnTo>
                  <a:lnTo>
                    <a:pt x="272" y="678"/>
                  </a:lnTo>
                  <a:lnTo>
                    <a:pt x="270" y="676"/>
                  </a:lnTo>
                  <a:lnTo>
                    <a:pt x="272" y="671"/>
                  </a:lnTo>
                  <a:lnTo>
                    <a:pt x="282" y="671"/>
                  </a:lnTo>
                  <a:lnTo>
                    <a:pt x="270" y="671"/>
                  </a:lnTo>
                  <a:lnTo>
                    <a:pt x="265" y="666"/>
                  </a:lnTo>
                  <a:lnTo>
                    <a:pt x="253" y="657"/>
                  </a:lnTo>
                  <a:lnTo>
                    <a:pt x="251" y="652"/>
                  </a:lnTo>
                  <a:lnTo>
                    <a:pt x="239" y="648"/>
                  </a:lnTo>
                  <a:lnTo>
                    <a:pt x="234" y="645"/>
                  </a:lnTo>
                  <a:lnTo>
                    <a:pt x="227" y="648"/>
                  </a:lnTo>
                  <a:lnTo>
                    <a:pt x="220" y="648"/>
                  </a:lnTo>
                  <a:lnTo>
                    <a:pt x="223" y="645"/>
                  </a:lnTo>
                  <a:lnTo>
                    <a:pt x="220" y="643"/>
                  </a:lnTo>
                  <a:lnTo>
                    <a:pt x="223" y="643"/>
                  </a:lnTo>
                  <a:lnTo>
                    <a:pt x="225" y="645"/>
                  </a:lnTo>
                  <a:lnTo>
                    <a:pt x="227" y="645"/>
                  </a:lnTo>
                  <a:lnTo>
                    <a:pt x="230" y="633"/>
                  </a:lnTo>
                  <a:lnTo>
                    <a:pt x="230" y="629"/>
                  </a:lnTo>
                  <a:lnTo>
                    <a:pt x="230" y="626"/>
                  </a:lnTo>
                  <a:lnTo>
                    <a:pt x="230" y="619"/>
                  </a:lnTo>
                  <a:lnTo>
                    <a:pt x="223" y="619"/>
                  </a:lnTo>
                  <a:lnTo>
                    <a:pt x="218" y="617"/>
                  </a:lnTo>
                  <a:lnTo>
                    <a:pt x="211" y="614"/>
                  </a:lnTo>
                  <a:lnTo>
                    <a:pt x="201" y="614"/>
                  </a:lnTo>
                  <a:lnTo>
                    <a:pt x="197" y="617"/>
                  </a:lnTo>
                  <a:lnTo>
                    <a:pt x="197" y="617"/>
                  </a:lnTo>
                  <a:lnTo>
                    <a:pt x="194" y="617"/>
                  </a:lnTo>
                  <a:lnTo>
                    <a:pt x="194" y="610"/>
                  </a:lnTo>
                  <a:lnTo>
                    <a:pt x="192" y="600"/>
                  </a:lnTo>
                  <a:lnTo>
                    <a:pt x="189" y="598"/>
                  </a:lnTo>
                  <a:lnTo>
                    <a:pt x="185" y="600"/>
                  </a:lnTo>
                  <a:lnTo>
                    <a:pt x="185" y="598"/>
                  </a:lnTo>
                  <a:lnTo>
                    <a:pt x="180" y="591"/>
                  </a:lnTo>
                  <a:lnTo>
                    <a:pt x="178" y="591"/>
                  </a:lnTo>
                  <a:lnTo>
                    <a:pt x="178" y="577"/>
                  </a:lnTo>
                  <a:lnTo>
                    <a:pt x="173" y="574"/>
                  </a:lnTo>
                  <a:lnTo>
                    <a:pt x="171" y="567"/>
                  </a:lnTo>
                  <a:lnTo>
                    <a:pt x="166" y="567"/>
                  </a:lnTo>
                  <a:lnTo>
                    <a:pt x="163" y="567"/>
                  </a:lnTo>
                  <a:lnTo>
                    <a:pt x="161" y="570"/>
                  </a:lnTo>
                  <a:lnTo>
                    <a:pt x="159" y="570"/>
                  </a:lnTo>
                  <a:lnTo>
                    <a:pt x="156" y="570"/>
                  </a:lnTo>
                  <a:lnTo>
                    <a:pt x="154" y="567"/>
                  </a:lnTo>
                  <a:lnTo>
                    <a:pt x="152" y="570"/>
                  </a:lnTo>
                  <a:lnTo>
                    <a:pt x="154" y="574"/>
                  </a:lnTo>
                  <a:lnTo>
                    <a:pt x="135" y="574"/>
                  </a:lnTo>
                  <a:lnTo>
                    <a:pt x="130" y="572"/>
                  </a:lnTo>
                  <a:lnTo>
                    <a:pt x="109" y="567"/>
                  </a:lnTo>
                  <a:lnTo>
                    <a:pt x="109" y="563"/>
                  </a:lnTo>
                  <a:lnTo>
                    <a:pt x="107" y="563"/>
                  </a:lnTo>
                  <a:lnTo>
                    <a:pt x="107" y="558"/>
                  </a:lnTo>
                  <a:lnTo>
                    <a:pt x="102" y="553"/>
                  </a:lnTo>
                  <a:lnTo>
                    <a:pt x="104" y="553"/>
                  </a:lnTo>
                  <a:lnTo>
                    <a:pt x="102" y="548"/>
                  </a:lnTo>
                  <a:lnTo>
                    <a:pt x="97" y="546"/>
                  </a:lnTo>
                  <a:lnTo>
                    <a:pt x="95" y="541"/>
                  </a:lnTo>
                  <a:lnTo>
                    <a:pt x="93" y="541"/>
                  </a:lnTo>
                  <a:lnTo>
                    <a:pt x="90" y="539"/>
                  </a:lnTo>
                  <a:lnTo>
                    <a:pt x="81" y="541"/>
                  </a:lnTo>
                  <a:lnTo>
                    <a:pt x="78" y="532"/>
                  </a:lnTo>
                  <a:lnTo>
                    <a:pt x="74" y="532"/>
                  </a:lnTo>
                  <a:lnTo>
                    <a:pt x="69" y="527"/>
                  </a:lnTo>
                  <a:lnTo>
                    <a:pt x="71" y="520"/>
                  </a:lnTo>
                  <a:lnTo>
                    <a:pt x="74" y="522"/>
                  </a:lnTo>
                  <a:lnTo>
                    <a:pt x="76" y="518"/>
                  </a:lnTo>
                  <a:lnTo>
                    <a:pt x="86" y="520"/>
                  </a:lnTo>
                  <a:lnTo>
                    <a:pt x="95" y="525"/>
                  </a:lnTo>
                  <a:lnTo>
                    <a:pt x="95" y="522"/>
                  </a:lnTo>
                  <a:lnTo>
                    <a:pt x="88" y="518"/>
                  </a:lnTo>
                  <a:lnTo>
                    <a:pt x="86" y="518"/>
                  </a:lnTo>
                  <a:lnTo>
                    <a:pt x="86" y="508"/>
                  </a:lnTo>
                  <a:lnTo>
                    <a:pt x="81" y="508"/>
                  </a:lnTo>
                  <a:lnTo>
                    <a:pt x="69" y="508"/>
                  </a:lnTo>
                  <a:lnTo>
                    <a:pt x="64" y="513"/>
                  </a:lnTo>
                  <a:lnTo>
                    <a:pt x="57" y="513"/>
                  </a:lnTo>
                  <a:lnTo>
                    <a:pt x="55" y="511"/>
                  </a:lnTo>
                  <a:lnTo>
                    <a:pt x="57" y="508"/>
                  </a:lnTo>
                  <a:lnTo>
                    <a:pt x="57" y="503"/>
                  </a:lnTo>
                  <a:lnTo>
                    <a:pt x="52" y="506"/>
                  </a:lnTo>
                  <a:lnTo>
                    <a:pt x="52" y="501"/>
                  </a:lnTo>
                  <a:lnTo>
                    <a:pt x="48" y="503"/>
                  </a:lnTo>
                  <a:lnTo>
                    <a:pt x="34" y="499"/>
                  </a:lnTo>
                  <a:lnTo>
                    <a:pt x="29" y="508"/>
                  </a:lnTo>
                  <a:lnTo>
                    <a:pt x="26" y="508"/>
                  </a:lnTo>
                  <a:lnTo>
                    <a:pt x="24" y="513"/>
                  </a:lnTo>
                  <a:lnTo>
                    <a:pt x="22" y="513"/>
                  </a:lnTo>
                  <a:lnTo>
                    <a:pt x="17" y="513"/>
                  </a:lnTo>
                  <a:lnTo>
                    <a:pt x="17" y="503"/>
                  </a:lnTo>
                  <a:lnTo>
                    <a:pt x="5" y="503"/>
                  </a:lnTo>
                  <a:lnTo>
                    <a:pt x="0" y="506"/>
                  </a:lnTo>
                  <a:lnTo>
                    <a:pt x="0" y="506"/>
                  </a:lnTo>
                  <a:lnTo>
                    <a:pt x="0" y="501"/>
                  </a:lnTo>
                  <a:lnTo>
                    <a:pt x="5" y="496"/>
                  </a:lnTo>
                  <a:lnTo>
                    <a:pt x="5" y="492"/>
                  </a:lnTo>
                  <a:lnTo>
                    <a:pt x="10" y="489"/>
                  </a:lnTo>
                  <a:lnTo>
                    <a:pt x="12" y="487"/>
                  </a:lnTo>
                  <a:lnTo>
                    <a:pt x="10" y="485"/>
                  </a:lnTo>
                  <a:lnTo>
                    <a:pt x="15" y="480"/>
                  </a:lnTo>
                  <a:lnTo>
                    <a:pt x="15" y="475"/>
                  </a:lnTo>
                  <a:lnTo>
                    <a:pt x="19" y="475"/>
                  </a:lnTo>
                  <a:lnTo>
                    <a:pt x="26" y="475"/>
                  </a:lnTo>
                  <a:lnTo>
                    <a:pt x="29" y="466"/>
                  </a:lnTo>
                  <a:lnTo>
                    <a:pt x="26" y="461"/>
                  </a:lnTo>
                  <a:lnTo>
                    <a:pt x="26" y="459"/>
                  </a:lnTo>
                  <a:lnTo>
                    <a:pt x="22" y="456"/>
                  </a:lnTo>
                  <a:lnTo>
                    <a:pt x="19" y="449"/>
                  </a:lnTo>
                  <a:lnTo>
                    <a:pt x="15" y="454"/>
                  </a:lnTo>
                  <a:lnTo>
                    <a:pt x="15" y="452"/>
                  </a:lnTo>
                  <a:lnTo>
                    <a:pt x="15" y="442"/>
                  </a:lnTo>
                  <a:lnTo>
                    <a:pt x="17" y="437"/>
                  </a:lnTo>
                  <a:lnTo>
                    <a:pt x="15" y="433"/>
                  </a:lnTo>
                  <a:lnTo>
                    <a:pt x="19" y="430"/>
                  </a:lnTo>
                  <a:lnTo>
                    <a:pt x="24" y="433"/>
                  </a:lnTo>
                  <a:lnTo>
                    <a:pt x="26" y="428"/>
                  </a:lnTo>
                  <a:lnTo>
                    <a:pt x="29" y="428"/>
                  </a:lnTo>
                  <a:lnTo>
                    <a:pt x="31" y="423"/>
                  </a:lnTo>
                  <a:lnTo>
                    <a:pt x="41" y="423"/>
                  </a:lnTo>
                  <a:lnTo>
                    <a:pt x="41" y="423"/>
                  </a:lnTo>
                  <a:lnTo>
                    <a:pt x="41" y="426"/>
                  </a:lnTo>
                  <a:lnTo>
                    <a:pt x="50" y="430"/>
                  </a:lnTo>
                  <a:lnTo>
                    <a:pt x="55" y="430"/>
                  </a:lnTo>
                  <a:lnTo>
                    <a:pt x="57" y="426"/>
                  </a:lnTo>
                  <a:lnTo>
                    <a:pt x="55" y="423"/>
                  </a:lnTo>
                  <a:lnTo>
                    <a:pt x="57" y="421"/>
                  </a:lnTo>
                  <a:lnTo>
                    <a:pt x="57" y="423"/>
                  </a:lnTo>
                  <a:lnTo>
                    <a:pt x="62" y="423"/>
                  </a:lnTo>
                  <a:lnTo>
                    <a:pt x="62" y="414"/>
                  </a:lnTo>
                  <a:lnTo>
                    <a:pt x="62" y="411"/>
                  </a:lnTo>
                  <a:lnTo>
                    <a:pt x="64" y="402"/>
                  </a:lnTo>
                  <a:lnTo>
                    <a:pt x="64" y="404"/>
                  </a:lnTo>
                  <a:lnTo>
                    <a:pt x="67" y="404"/>
                  </a:lnTo>
                  <a:lnTo>
                    <a:pt x="67" y="409"/>
                  </a:lnTo>
                  <a:lnTo>
                    <a:pt x="71" y="409"/>
                  </a:lnTo>
                  <a:lnTo>
                    <a:pt x="76" y="411"/>
                  </a:lnTo>
                  <a:lnTo>
                    <a:pt x="78" y="407"/>
                  </a:lnTo>
                  <a:lnTo>
                    <a:pt x="78" y="400"/>
                  </a:lnTo>
                  <a:lnTo>
                    <a:pt x="78" y="395"/>
                  </a:lnTo>
                  <a:lnTo>
                    <a:pt x="74" y="390"/>
                  </a:lnTo>
                  <a:lnTo>
                    <a:pt x="74" y="390"/>
                  </a:lnTo>
                  <a:lnTo>
                    <a:pt x="83" y="390"/>
                  </a:lnTo>
                  <a:lnTo>
                    <a:pt x="86" y="385"/>
                  </a:lnTo>
                  <a:lnTo>
                    <a:pt x="81" y="376"/>
                  </a:lnTo>
                  <a:lnTo>
                    <a:pt x="86" y="371"/>
                  </a:lnTo>
                  <a:lnTo>
                    <a:pt x="83" y="364"/>
                  </a:lnTo>
                  <a:lnTo>
                    <a:pt x="86" y="369"/>
                  </a:lnTo>
                  <a:lnTo>
                    <a:pt x="86" y="366"/>
                  </a:lnTo>
                  <a:lnTo>
                    <a:pt x="95" y="366"/>
                  </a:lnTo>
                  <a:lnTo>
                    <a:pt x="97" y="366"/>
                  </a:lnTo>
                  <a:lnTo>
                    <a:pt x="97" y="364"/>
                  </a:lnTo>
                  <a:lnTo>
                    <a:pt x="100" y="364"/>
                  </a:lnTo>
                  <a:lnTo>
                    <a:pt x="100" y="364"/>
                  </a:lnTo>
                  <a:lnTo>
                    <a:pt x="100" y="362"/>
                  </a:lnTo>
                  <a:lnTo>
                    <a:pt x="104" y="362"/>
                  </a:lnTo>
                  <a:lnTo>
                    <a:pt x="104" y="359"/>
                  </a:lnTo>
                  <a:lnTo>
                    <a:pt x="104" y="352"/>
                  </a:lnTo>
                  <a:lnTo>
                    <a:pt x="104" y="352"/>
                  </a:lnTo>
                  <a:lnTo>
                    <a:pt x="109" y="355"/>
                  </a:lnTo>
                  <a:lnTo>
                    <a:pt x="109" y="352"/>
                  </a:lnTo>
                  <a:lnTo>
                    <a:pt x="116" y="352"/>
                  </a:lnTo>
                  <a:lnTo>
                    <a:pt x="119" y="345"/>
                  </a:lnTo>
                  <a:lnTo>
                    <a:pt x="128" y="343"/>
                  </a:lnTo>
                  <a:lnTo>
                    <a:pt x="130" y="343"/>
                  </a:lnTo>
                  <a:lnTo>
                    <a:pt x="130" y="343"/>
                  </a:lnTo>
                  <a:lnTo>
                    <a:pt x="133" y="341"/>
                  </a:lnTo>
                  <a:lnTo>
                    <a:pt x="133" y="341"/>
                  </a:lnTo>
                  <a:lnTo>
                    <a:pt x="140" y="352"/>
                  </a:lnTo>
                  <a:lnTo>
                    <a:pt x="142" y="352"/>
                  </a:lnTo>
                  <a:lnTo>
                    <a:pt x="147" y="352"/>
                  </a:lnTo>
                  <a:lnTo>
                    <a:pt x="154" y="352"/>
                  </a:lnTo>
                  <a:lnTo>
                    <a:pt x="161" y="345"/>
                  </a:lnTo>
                  <a:lnTo>
                    <a:pt x="166" y="348"/>
                  </a:lnTo>
                  <a:lnTo>
                    <a:pt x="166" y="345"/>
                  </a:lnTo>
                  <a:lnTo>
                    <a:pt x="180" y="338"/>
                  </a:lnTo>
                  <a:lnTo>
                    <a:pt x="178" y="331"/>
                  </a:lnTo>
                  <a:lnTo>
                    <a:pt x="185" y="333"/>
                  </a:lnTo>
                  <a:lnTo>
                    <a:pt x="189" y="333"/>
                  </a:lnTo>
                  <a:lnTo>
                    <a:pt x="194" y="324"/>
                  </a:lnTo>
                  <a:lnTo>
                    <a:pt x="192" y="324"/>
                  </a:lnTo>
                  <a:lnTo>
                    <a:pt x="194" y="322"/>
                  </a:lnTo>
                  <a:lnTo>
                    <a:pt x="194" y="324"/>
                  </a:lnTo>
                  <a:lnTo>
                    <a:pt x="199" y="324"/>
                  </a:lnTo>
                  <a:lnTo>
                    <a:pt x="204" y="319"/>
                  </a:lnTo>
                  <a:lnTo>
                    <a:pt x="218" y="305"/>
                  </a:lnTo>
                  <a:lnTo>
                    <a:pt x="220" y="307"/>
                  </a:lnTo>
                  <a:lnTo>
                    <a:pt x="218" y="310"/>
                  </a:lnTo>
                  <a:lnTo>
                    <a:pt x="215" y="322"/>
                  </a:lnTo>
                  <a:lnTo>
                    <a:pt x="225" y="319"/>
                  </a:lnTo>
                  <a:lnTo>
                    <a:pt x="230" y="322"/>
                  </a:lnTo>
                  <a:lnTo>
                    <a:pt x="234" y="326"/>
                  </a:lnTo>
                  <a:lnTo>
                    <a:pt x="237" y="326"/>
                  </a:lnTo>
                  <a:lnTo>
                    <a:pt x="249" y="324"/>
                  </a:lnTo>
                  <a:lnTo>
                    <a:pt x="265" y="326"/>
                  </a:lnTo>
                  <a:lnTo>
                    <a:pt x="270" y="329"/>
                  </a:lnTo>
                  <a:lnTo>
                    <a:pt x="272" y="324"/>
                  </a:lnTo>
                  <a:lnTo>
                    <a:pt x="275" y="317"/>
                  </a:lnTo>
                  <a:lnTo>
                    <a:pt x="277" y="319"/>
                  </a:lnTo>
                  <a:lnTo>
                    <a:pt x="282" y="312"/>
                  </a:lnTo>
                  <a:lnTo>
                    <a:pt x="282" y="315"/>
                  </a:lnTo>
                  <a:lnTo>
                    <a:pt x="282" y="322"/>
                  </a:lnTo>
                  <a:lnTo>
                    <a:pt x="284" y="322"/>
                  </a:lnTo>
                  <a:lnTo>
                    <a:pt x="286" y="317"/>
                  </a:lnTo>
                  <a:lnTo>
                    <a:pt x="291" y="317"/>
                  </a:lnTo>
                  <a:lnTo>
                    <a:pt x="301" y="307"/>
                  </a:lnTo>
                  <a:lnTo>
                    <a:pt x="305" y="300"/>
                  </a:lnTo>
                  <a:lnTo>
                    <a:pt x="310" y="296"/>
                  </a:lnTo>
                  <a:lnTo>
                    <a:pt x="312" y="296"/>
                  </a:lnTo>
                  <a:lnTo>
                    <a:pt x="319" y="291"/>
                  </a:lnTo>
                  <a:lnTo>
                    <a:pt x="322" y="291"/>
                  </a:lnTo>
                  <a:lnTo>
                    <a:pt x="324" y="298"/>
                  </a:lnTo>
                  <a:lnTo>
                    <a:pt x="326" y="296"/>
                  </a:lnTo>
                  <a:lnTo>
                    <a:pt x="329" y="296"/>
                  </a:lnTo>
                  <a:lnTo>
                    <a:pt x="334" y="310"/>
                  </a:lnTo>
                  <a:lnTo>
                    <a:pt x="331" y="317"/>
                  </a:lnTo>
                  <a:lnTo>
                    <a:pt x="334" y="319"/>
                  </a:lnTo>
                  <a:lnTo>
                    <a:pt x="334" y="319"/>
                  </a:lnTo>
                  <a:lnTo>
                    <a:pt x="350" y="319"/>
                  </a:lnTo>
                  <a:lnTo>
                    <a:pt x="352" y="310"/>
                  </a:lnTo>
                  <a:lnTo>
                    <a:pt x="355" y="307"/>
                  </a:lnTo>
                  <a:lnTo>
                    <a:pt x="352" y="300"/>
                  </a:lnTo>
                  <a:lnTo>
                    <a:pt x="360" y="296"/>
                  </a:lnTo>
                  <a:lnTo>
                    <a:pt x="364" y="291"/>
                  </a:lnTo>
                  <a:lnTo>
                    <a:pt x="371" y="291"/>
                  </a:lnTo>
                  <a:lnTo>
                    <a:pt x="386" y="289"/>
                  </a:lnTo>
                  <a:lnTo>
                    <a:pt x="390" y="289"/>
                  </a:lnTo>
                  <a:lnTo>
                    <a:pt x="388" y="291"/>
                  </a:lnTo>
                  <a:lnTo>
                    <a:pt x="397" y="289"/>
                  </a:lnTo>
                  <a:lnTo>
                    <a:pt x="400" y="286"/>
                  </a:lnTo>
                  <a:lnTo>
                    <a:pt x="404" y="286"/>
                  </a:lnTo>
                  <a:lnTo>
                    <a:pt x="409" y="284"/>
                  </a:lnTo>
                  <a:lnTo>
                    <a:pt x="409" y="277"/>
                  </a:lnTo>
                  <a:lnTo>
                    <a:pt x="414" y="277"/>
                  </a:lnTo>
                  <a:lnTo>
                    <a:pt x="414" y="277"/>
                  </a:lnTo>
                  <a:lnTo>
                    <a:pt x="416" y="277"/>
                  </a:lnTo>
                  <a:lnTo>
                    <a:pt x="419" y="274"/>
                  </a:lnTo>
                  <a:lnTo>
                    <a:pt x="421" y="272"/>
                  </a:lnTo>
                  <a:lnTo>
                    <a:pt x="421" y="263"/>
                  </a:lnTo>
                  <a:lnTo>
                    <a:pt x="421" y="258"/>
                  </a:lnTo>
                  <a:lnTo>
                    <a:pt x="419" y="258"/>
                  </a:lnTo>
                  <a:lnTo>
                    <a:pt x="419" y="258"/>
                  </a:lnTo>
                  <a:lnTo>
                    <a:pt x="419" y="258"/>
                  </a:lnTo>
                  <a:lnTo>
                    <a:pt x="426" y="258"/>
                  </a:lnTo>
                  <a:lnTo>
                    <a:pt x="426" y="260"/>
                  </a:lnTo>
                  <a:lnTo>
                    <a:pt x="433" y="260"/>
                  </a:lnTo>
                  <a:lnTo>
                    <a:pt x="433" y="263"/>
                  </a:lnTo>
                  <a:lnTo>
                    <a:pt x="445" y="265"/>
                  </a:lnTo>
                  <a:lnTo>
                    <a:pt x="447" y="265"/>
                  </a:lnTo>
                  <a:lnTo>
                    <a:pt x="447" y="263"/>
                  </a:lnTo>
                  <a:lnTo>
                    <a:pt x="447" y="260"/>
                  </a:lnTo>
                  <a:lnTo>
                    <a:pt x="447" y="260"/>
                  </a:lnTo>
                  <a:lnTo>
                    <a:pt x="447" y="258"/>
                  </a:lnTo>
                  <a:lnTo>
                    <a:pt x="447" y="258"/>
                  </a:lnTo>
                  <a:lnTo>
                    <a:pt x="449" y="251"/>
                  </a:lnTo>
                  <a:lnTo>
                    <a:pt x="447" y="244"/>
                  </a:lnTo>
                  <a:lnTo>
                    <a:pt x="442" y="244"/>
                  </a:lnTo>
                  <a:lnTo>
                    <a:pt x="442" y="229"/>
                  </a:lnTo>
                  <a:lnTo>
                    <a:pt x="452" y="229"/>
                  </a:lnTo>
                  <a:lnTo>
                    <a:pt x="449" y="227"/>
                  </a:lnTo>
                  <a:lnTo>
                    <a:pt x="454" y="227"/>
                  </a:lnTo>
                  <a:lnTo>
                    <a:pt x="456" y="222"/>
                  </a:lnTo>
                  <a:lnTo>
                    <a:pt x="461" y="222"/>
                  </a:lnTo>
                  <a:lnTo>
                    <a:pt x="464" y="220"/>
                  </a:lnTo>
                  <a:lnTo>
                    <a:pt x="471" y="218"/>
                  </a:lnTo>
                  <a:lnTo>
                    <a:pt x="475" y="225"/>
                  </a:lnTo>
                  <a:lnTo>
                    <a:pt x="480" y="227"/>
                  </a:lnTo>
                  <a:lnTo>
                    <a:pt x="480" y="222"/>
                  </a:lnTo>
                  <a:lnTo>
                    <a:pt x="482" y="222"/>
                  </a:lnTo>
                  <a:lnTo>
                    <a:pt x="482" y="220"/>
                  </a:lnTo>
                  <a:lnTo>
                    <a:pt x="494" y="229"/>
                  </a:lnTo>
                  <a:lnTo>
                    <a:pt x="504" y="232"/>
                  </a:lnTo>
                  <a:lnTo>
                    <a:pt x="504" y="234"/>
                  </a:lnTo>
                  <a:lnTo>
                    <a:pt x="508" y="234"/>
                  </a:lnTo>
                  <a:lnTo>
                    <a:pt x="508" y="239"/>
                  </a:lnTo>
                  <a:lnTo>
                    <a:pt x="508" y="239"/>
                  </a:lnTo>
                  <a:lnTo>
                    <a:pt x="523" y="239"/>
                  </a:lnTo>
                  <a:lnTo>
                    <a:pt x="537" y="241"/>
                  </a:lnTo>
                  <a:lnTo>
                    <a:pt x="537" y="244"/>
                  </a:lnTo>
                  <a:lnTo>
                    <a:pt x="541" y="246"/>
                  </a:lnTo>
                  <a:lnTo>
                    <a:pt x="551" y="248"/>
                  </a:lnTo>
                  <a:lnTo>
                    <a:pt x="553" y="248"/>
                  </a:lnTo>
                  <a:lnTo>
                    <a:pt x="556" y="248"/>
                  </a:lnTo>
                  <a:lnTo>
                    <a:pt x="570" y="248"/>
                  </a:lnTo>
                  <a:lnTo>
                    <a:pt x="572" y="246"/>
                  </a:lnTo>
                  <a:lnTo>
                    <a:pt x="582" y="248"/>
                  </a:lnTo>
                  <a:lnTo>
                    <a:pt x="584" y="244"/>
                  </a:lnTo>
                  <a:lnTo>
                    <a:pt x="582" y="239"/>
                  </a:lnTo>
                  <a:lnTo>
                    <a:pt x="591" y="244"/>
                  </a:lnTo>
                  <a:lnTo>
                    <a:pt x="591" y="244"/>
                  </a:lnTo>
                  <a:lnTo>
                    <a:pt x="593" y="251"/>
                  </a:lnTo>
                  <a:lnTo>
                    <a:pt x="596" y="248"/>
                  </a:lnTo>
                  <a:lnTo>
                    <a:pt x="601" y="253"/>
                  </a:lnTo>
                  <a:lnTo>
                    <a:pt x="601" y="248"/>
                  </a:lnTo>
                  <a:lnTo>
                    <a:pt x="605" y="251"/>
                  </a:lnTo>
                  <a:lnTo>
                    <a:pt x="605" y="246"/>
                  </a:lnTo>
                  <a:lnTo>
                    <a:pt x="619" y="258"/>
                  </a:lnTo>
                  <a:lnTo>
                    <a:pt x="624" y="258"/>
                  </a:lnTo>
                  <a:lnTo>
                    <a:pt x="624" y="263"/>
                  </a:lnTo>
                  <a:lnTo>
                    <a:pt x="627" y="263"/>
                  </a:lnTo>
                  <a:lnTo>
                    <a:pt x="631" y="253"/>
                  </a:lnTo>
                  <a:lnTo>
                    <a:pt x="634" y="253"/>
                  </a:lnTo>
                  <a:lnTo>
                    <a:pt x="638" y="251"/>
                  </a:lnTo>
                  <a:lnTo>
                    <a:pt x="638" y="248"/>
                  </a:lnTo>
                  <a:lnTo>
                    <a:pt x="643" y="239"/>
                  </a:lnTo>
                  <a:lnTo>
                    <a:pt x="643" y="241"/>
                  </a:lnTo>
                  <a:lnTo>
                    <a:pt x="648" y="237"/>
                  </a:lnTo>
                  <a:lnTo>
                    <a:pt x="655" y="244"/>
                  </a:lnTo>
                  <a:lnTo>
                    <a:pt x="660" y="244"/>
                  </a:lnTo>
                  <a:lnTo>
                    <a:pt x="662" y="244"/>
                  </a:lnTo>
                  <a:lnTo>
                    <a:pt x="662" y="241"/>
                  </a:lnTo>
                  <a:lnTo>
                    <a:pt x="667" y="244"/>
                  </a:lnTo>
                  <a:lnTo>
                    <a:pt x="671" y="244"/>
                  </a:lnTo>
                  <a:lnTo>
                    <a:pt x="669" y="239"/>
                  </a:lnTo>
                  <a:lnTo>
                    <a:pt x="681" y="244"/>
                  </a:lnTo>
                  <a:lnTo>
                    <a:pt x="681" y="239"/>
                  </a:lnTo>
                  <a:lnTo>
                    <a:pt x="683" y="239"/>
                  </a:lnTo>
                  <a:lnTo>
                    <a:pt x="686" y="239"/>
                  </a:lnTo>
                  <a:lnTo>
                    <a:pt x="690" y="239"/>
                  </a:lnTo>
                  <a:lnTo>
                    <a:pt x="690" y="241"/>
                  </a:lnTo>
                  <a:lnTo>
                    <a:pt x="695" y="244"/>
                  </a:lnTo>
                  <a:lnTo>
                    <a:pt x="695" y="244"/>
                  </a:lnTo>
                  <a:lnTo>
                    <a:pt x="697" y="246"/>
                  </a:lnTo>
                  <a:lnTo>
                    <a:pt x="697" y="251"/>
                  </a:lnTo>
                  <a:lnTo>
                    <a:pt x="700" y="248"/>
                  </a:lnTo>
                  <a:lnTo>
                    <a:pt x="702" y="248"/>
                  </a:lnTo>
                  <a:lnTo>
                    <a:pt x="700" y="246"/>
                  </a:lnTo>
                  <a:lnTo>
                    <a:pt x="702" y="246"/>
                  </a:lnTo>
                  <a:lnTo>
                    <a:pt x="704" y="248"/>
                  </a:lnTo>
                  <a:lnTo>
                    <a:pt x="702" y="248"/>
                  </a:lnTo>
                  <a:lnTo>
                    <a:pt x="702" y="251"/>
                  </a:lnTo>
                  <a:lnTo>
                    <a:pt x="707" y="248"/>
                  </a:lnTo>
                  <a:lnTo>
                    <a:pt x="709" y="248"/>
                  </a:lnTo>
                  <a:lnTo>
                    <a:pt x="714" y="239"/>
                  </a:lnTo>
                  <a:lnTo>
                    <a:pt x="714" y="239"/>
                  </a:lnTo>
                  <a:lnTo>
                    <a:pt x="714" y="234"/>
                  </a:lnTo>
                  <a:lnTo>
                    <a:pt x="714" y="234"/>
                  </a:lnTo>
                  <a:lnTo>
                    <a:pt x="714" y="232"/>
                  </a:lnTo>
                  <a:lnTo>
                    <a:pt x="712" y="229"/>
                  </a:lnTo>
                  <a:lnTo>
                    <a:pt x="714" y="229"/>
                  </a:lnTo>
                  <a:lnTo>
                    <a:pt x="714" y="220"/>
                  </a:lnTo>
                  <a:lnTo>
                    <a:pt x="719" y="222"/>
                  </a:lnTo>
                  <a:lnTo>
                    <a:pt x="721" y="208"/>
                  </a:lnTo>
                  <a:lnTo>
                    <a:pt x="721" y="204"/>
                  </a:lnTo>
                  <a:lnTo>
                    <a:pt x="723" y="204"/>
                  </a:lnTo>
                  <a:lnTo>
                    <a:pt x="723" y="201"/>
                  </a:lnTo>
                  <a:lnTo>
                    <a:pt x="721" y="196"/>
                  </a:lnTo>
                  <a:lnTo>
                    <a:pt x="719" y="196"/>
                  </a:lnTo>
                  <a:lnTo>
                    <a:pt x="719" y="192"/>
                  </a:lnTo>
                  <a:lnTo>
                    <a:pt x="714" y="187"/>
                  </a:lnTo>
                  <a:lnTo>
                    <a:pt x="714" y="185"/>
                  </a:lnTo>
                  <a:lnTo>
                    <a:pt x="719" y="182"/>
                  </a:lnTo>
                  <a:lnTo>
                    <a:pt x="721" y="185"/>
                  </a:lnTo>
                  <a:lnTo>
                    <a:pt x="723" y="182"/>
                  </a:lnTo>
                  <a:lnTo>
                    <a:pt x="721" y="180"/>
                  </a:lnTo>
                  <a:lnTo>
                    <a:pt x="721" y="178"/>
                  </a:lnTo>
                  <a:lnTo>
                    <a:pt x="719" y="173"/>
                  </a:lnTo>
                  <a:lnTo>
                    <a:pt x="719" y="170"/>
                  </a:lnTo>
                  <a:lnTo>
                    <a:pt x="721" y="170"/>
                  </a:lnTo>
                  <a:lnTo>
                    <a:pt x="721" y="168"/>
                  </a:lnTo>
                  <a:lnTo>
                    <a:pt x="719" y="166"/>
                  </a:lnTo>
                  <a:lnTo>
                    <a:pt x="719" y="166"/>
                  </a:lnTo>
                  <a:lnTo>
                    <a:pt x="716" y="161"/>
                  </a:lnTo>
                  <a:lnTo>
                    <a:pt x="716" y="161"/>
                  </a:lnTo>
                  <a:lnTo>
                    <a:pt x="719" y="159"/>
                  </a:lnTo>
                  <a:lnTo>
                    <a:pt x="723" y="159"/>
                  </a:lnTo>
                  <a:lnTo>
                    <a:pt x="723" y="156"/>
                  </a:lnTo>
                  <a:lnTo>
                    <a:pt x="728" y="154"/>
                  </a:lnTo>
                  <a:lnTo>
                    <a:pt x="738" y="166"/>
                  </a:lnTo>
                  <a:lnTo>
                    <a:pt x="752" y="175"/>
                  </a:lnTo>
                  <a:lnTo>
                    <a:pt x="754" y="170"/>
                  </a:lnTo>
                  <a:lnTo>
                    <a:pt x="756" y="173"/>
                  </a:lnTo>
                  <a:lnTo>
                    <a:pt x="754" y="170"/>
                  </a:lnTo>
                  <a:lnTo>
                    <a:pt x="756" y="166"/>
                  </a:lnTo>
                  <a:lnTo>
                    <a:pt x="756" y="166"/>
                  </a:lnTo>
                  <a:lnTo>
                    <a:pt x="752" y="166"/>
                  </a:lnTo>
                  <a:lnTo>
                    <a:pt x="749" y="163"/>
                  </a:lnTo>
                  <a:lnTo>
                    <a:pt x="754" y="159"/>
                  </a:lnTo>
                  <a:lnTo>
                    <a:pt x="756" y="161"/>
                  </a:lnTo>
                  <a:lnTo>
                    <a:pt x="759" y="159"/>
                  </a:lnTo>
                  <a:lnTo>
                    <a:pt x="756" y="156"/>
                  </a:lnTo>
                  <a:lnTo>
                    <a:pt x="756" y="156"/>
                  </a:lnTo>
                  <a:lnTo>
                    <a:pt x="761" y="156"/>
                  </a:lnTo>
                  <a:lnTo>
                    <a:pt x="761" y="140"/>
                  </a:lnTo>
                  <a:lnTo>
                    <a:pt x="771" y="149"/>
                  </a:lnTo>
                  <a:lnTo>
                    <a:pt x="780" y="149"/>
                  </a:lnTo>
                  <a:lnTo>
                    <a:pt x="780" y="142"/>
                  </a:lnTo>
                  <a:lnTo>
                    <a:pt x="787" y="147"/>
                  </a:lnTo>
                  <a:lnTo>
                    <a:pt x="794" y="149"/>
                  </a:lnTo>
                  <a:lnTo>
                    <a:pt x="794" y="137"/>
                  </a:lnTo>
                  <a:lnTo>
                    <a:pt x="797" y="135"/>
                  </a:lnTo>
                  <a:lnTo>
                    <a:pt x="797" y="130"/>
                  </a:lnTo>
                  <a:lnTo>
                    <a:pt x="799" y="128"/>
                  </a:lnTo>
                  <a:lnTo>
                    <a:pt x="794" y="126"/>
                  </a:lnTo>
                  <a:lnTo>
                    <a:pt x="797" y="126"/>
                  </a:lnTo>
                  <a:lnTo>
                    <a:pt x="799" y="116"/>
                  </a:lnTo>
                  <a:lnTo>
                    <a:pt x="790" y="95"/>
                  </a:lnTo>
                  <a:lnTo>
                    <a:pt x="804" y="93"/>
                  </a:lnTo>
                  <a:lnTo>
                    <a:pt x="801" y="81"/>
                  </a:lnTo>
                  <a:lnTo>
                    <a:pt x="813" y="88"/>
                  </a:lnTo>
                  <a:lnTo>
                    <a:pt x="813" y="88"/>
                  </a:lnTo>
                  <a:lnTo>
                    <a:pt x="813" y="95"/>
                  </a:lnTo>
                  <a:lnTo>
                    <a:pt x="818" y="95"/>
                  </a:lnTo>
                  <a:lnTo>
                    <a:pt x="818" y="97"/>
                  </a:lnTo>
                  <a:lnTo>
                    <a:pt x="820" y="102"/>
                  </a:lnTo>
                  <a:lnTo>
                    <a:pt x="823" y="95"/>
                  </a:lnTo>
                  <a:lnTo>
                    <a:pt x="823" y="95"/>
                  </a:lnTo>
                  <a:lnTo>
                    <a:pt x="827" y="85"/>
                  </a:lnTo>
                  <a:lnTo>
                    <a:pt x="839" y="85"/>
                  </a:lnTo>
                  <a:lnTo>
                    <a:pt x="837" y="85"/>
                  </a:lnTo>
                  <a:lnTo>
                    <a:pt x="839" y="90"/>
                  </a:lnTo>
                  <a:lnTo>
                    <a:pt x="841" y="100"/>
                  </a:lnTo>
                  <a:lnTo>
                    <a:pt x="841" y="100"/>
                  </a:lnTo>
                  <a:lnTo>
                    <a:pt x="851" y="104"/>
                  </a:lnTo>
                  <a:lnTo>
                    <a:pt x="856" y="104"/>
                  </a:lnTo>
                  <a:lnTo>
                    <a:pt x="858" y="100"/>
                  </a:lnTo>
                  <a:lnTo>
                    <a:pt x="853" y="95"/>
                  </a:lnTo>
                  <a:lnTo>
                    <a:pt x="853" y="93"/>
                  </a:lnTo>
                  <a:lnTo>
                    <a:pt x="863" y="95"/>
                  </a:lnTo>
                  <a:lnTo>
                    <a:pt x="865" y="93"/>
                  </a:lnTo>
                  <a:lnTo>
                    <a:pt x="867" y="88"/>
                  </a:lnTo>
                  <a:lnTo>
                    <a:pt x="875" y="90"/>
                  </a:lnTo>
                  <a:lnTo>
                    <a:pt x="875" y="90"/>
                  </a:lnTo>
                  <a:lnTo>
                    <a:pt x="875" y="90"/>
                  </a:lnTo>
                  <a:lnTo>
                    <a:pt x="875" y="93"/>
                  </a:lnTo>
                  <a:lnTo>
                    <a:pt x="875" y="97"/>
                  </a:lnTo>
                  <a:lnTo>
                    <a:pt x="872" y="100"/>
                  </a:lnTo>
                  <a:lnTo>
                    <a:pt x="877" y="104"/>
                  </a:lnTo>
                  <a:lnTo>
                    <a:pt x="875" y="104"/>
                  </a:lnTo>
                  <a:lnTo>
                    <a:pt x="872" y="107"/>
                  </a:lnTo>
                  <a:lnTo>
                    <a:pt x="870" y="111"/>
                  </a:lnTo>
                  <a:lnTo>
                    <a:pt x="872" y="114"/>
                  </a:lnTo>
                  <a:lnTo>
                    <a:pt x="872" y="123"/>
                  </a:lnTo>
                  <a:lnTo>
                    <a:pt x="877" y="130"/>
                  </a:lnTo>
                  <a:lnTo>
                    <a:pt x="879" y="130"/>
                  </a:lnTo>
                  <a:lnTo>
                    <a:pt x="879" y="126"/>
                  </a:lnTo>
                  <a:lnTo>
                    <a:pt x="882" y="128"/>
                  </a:lnTo>
                  <a:lnTo>
                    <a:pt x="884" y="128"/>
                  </a:lnTo>
                  <a:lnTo>
                    <a:pt x="884" y="128"/>
                  </a:lnTo>
                  <a:lnTo>
                    <a:pt x="886" y="128"/>
                  </a:lnTo>
                  <a:lnTo>
                    <a:pt x="884" y="130"/>
                  </a:lnTo>
                  <a:lnTo>
                    <a:pt x="884" y="130"/>
                  </a:lnTo>
                  <a:lnTo>
                    <a:pt x="889" y="133"/>
                  </a:lnTo>
                  <a:lnTo>
                    <a:pt x="891" y="137"/>
                  </a:lnTo>
                  <a:lnTo>
                    <a:pt x="893" y="133"/>
                  </a:lnTo>
                  <a:lnTo>
                    <a:pt x="893" y="128"/>
                  </a:lnTo>
                  <a:lnTo>
                    <a:pt x="898" y="123"/>
                  </a:lnTo>
                  <a:lnTo>
                    <a:pt x="898" y="128"/>
                  </a:lnTo>
                  <a:lnTo>
                    <a:pt x="903" y="128"/>
                  </a:lnTo>
                  <a:lnTo>
                    <a:pt x="905" y="128"/>
                  </a:lnTo>
                  <a:lnTo>
                    <a:pt x="908" y="123"/>
                  </a:lnTo>
                  <a:lnTo>
                    <a:pt x="912" y="123"/>
                  </a:lnTo>
                  <a:lnTo>
                    <a:pt x="912" y="128"/>
                  </a:lnTo>
                  <a:lnTo>
                    <a:pt x="917" y="130"/>
                  </a:lnTo>
                  <a:lnTo>
                    <a:pt x="917" y="126"/>
                  </a:lnTo>
                  <a:lnTo>
                    <a:pt x="919" y="123"/>
                  </a:lnTo>
                  <a:lnTo>
                    <a:pt x="931" y="128"/>
                  </a:lnTo>
                  <a:lnTo>
                    <a:pt x="936" y="128"/>
                  </a:lnTo>
                  <a:lnTo>
                    <a:pt x="936" y="126"/>
                  </a:lnTo>
                  <a:lnTo>
                    <a:pt x="945" y="133"/>
                  </a:lnTo>
                  <a:lnTo>
                    <a:pt x="945" y="133"/>
                  </a:lnTo>
                  <a:lnTo>
                    <a:pt x="948" y="133"/>
                  </a:lnTo>
                  <a:lnTo>
                    <a:pt x="948" y="133"/>
                  </a:lnTo>
                  <a:lnTo>
                    <a:pt x="945" y="121"/>
                  </a:lnTo>
                  <a:lnTo>
                    <a:pt x="953" y="118"/>
                  </a:lnTo>
                  <a:lnTo>
                    <a:pt x="953" y="118"/>
                  </a:lnTo>
                  <a:lnTo>
                    <a:pt x="962" y="118"/>
                  </a:lnTo>
                  <a:lnTo>
                    <a:pt x="967" y="116"/>
                  </a:lnTo>
                  <a:lnTo>
                    <a:pt x="969" y="118"/>
                  </a:lnTo>
                  <a:lnTo>
                    <a:pt x="976" y="97"/>
                  </a:lnTo>
                  <a:lnTo>
                    <a:pt x="976" y="95"/>
                  </a:lnTo>
                  <a:lnTo>
                    <a:pt x="995" y="100"/>
                  </a:lnTo>
                  <a:lnTo>
                    <a:pt x="995" y="97"/>
                  </a:lnTo>
                  <a:lnTo>
                    <a:pt x="1000" y="88"/>
                  </a:lnTo>
                  <a:lnTo>
                    <a:pt x="995" y="67"/>
                  </a:lnTo>
                  <a:lnTo>
                    <a:pt x="997" y="55"/>
                  </a:lnTo>
                  <a:lnTo>
                    <a:pt x="1030" y="67"/>
                  </a:lnTo>
                  <a:lnTo>
                    <a:pt x="1047" y="81"/>
                  </a:lnTo>
                  <a:lnTo>
                    <a:pt x="1064" y="69"/>
                  </a:lnTo>
                  <a:lnTo>
                    <a:pt x="1066" y="69"/>
                  </a:lnTo>
                  <a:lnTo>
                    <a:pt x="1071" y="67"/>
                  </a:lnTo>
                  <a:lnTo>
                    <a:pt x="1071" y="62"/>
                  </a:lnTo>
                  <a:lnTo>
                    <a:pt x="1071" y="59"/>
                  </a:lnTo>
                  <a:lnTo>
                    <a:pt x="1066" y="55"/>
                  </a:lnTo>
                  <a:lnTo>
                    <a:pt x="1066" y="50"/>
                  </a:lnTo>
                  <a:lnTo>
                    <a:pt x="1066" y="48"/>
                  </a:lnTo>
                  <a:lnTo>
                    <a:pt x="1078" y="45"/>
                  </a:lnTo>
                  <a:lnTo>
                    <a:pt x="1078" y="43"/>
                  </a:lnTo>
                  <a:lnTo>
                    <a:pt x="1085" y="41"/>
                  </a:lnTo>
                  <a:lnTo>
                    <a:pt x="1090" y="41"/>
                  </a:lnTo>
                  <a:lnTo>
                    <a:pt x="1094" y="41"/>
                  </a:lnTo>
                  <a:lnTo>
                    <a:pt x="1097" y="38"/>
                  </a:lnTo>
                  <a:lnTo>
                    <a:pt x="1097" y="43"/>
                  </a:lnTo>
                  <a:lnTo>
                    <a:pt x="1104" y="38"/>
                  </a:lnTo>
                  <a:lnTo>
                    <a:pt x="1108" y="36"/>
                  </a:lnTo>
                  <a:lnTo>
                    <a:pt x="1106" y="26"/>
                  </a:lnTo>
                  <a:lnTo>
                    <a:pt x="1108" y="26"/>
                  </a:lnTo>
                  <a:lnTo>
                    <a:pt x="1104" y="17"/>
                  </a:lnTo>
                  <a:lnTo>
                    <a:pt x="1101" y="17"/>
                  </a:lnTo>
                  <a:lnTo>
                    <a:pt x="1108" y="15"/>
                  </a:lnTo>
                  <a:lnTo>
                    <a:pt x="1108" y="15"/>
                  </a:lnTo>
                  <a:lnTo>
                    <a:pt x="1113" y="15"/>
                  </a:lnTo>
                  <a:lnTo>
                    <a:pt x="1113" y="15"/>
                  </a:lnTo>
                  <a:lnTo>
                    <a:pt x="1116" y="15"/>
                  </a:lnTo>
                  <a:lnTo>
                    <a:pt x="1118" y="15"/>
                  </a:lnTo>
                  <a:lnTo>
                    <a:pt x="1113" y="0"/>
                  </a:lnTo>
                  <a:lnTo>
                    <a:pt x="1118" y="0"/>
                  </a:lnTo>
                  <a:lnTo>
                    <a:pt x="1130" y="3"/>
                  </a:lnTo>
                  <a:lnTo>
                    <a:pt x="1127" y="5"/>
                  </a:lnTo>
                  <a:lnTo>
                    <a:pt x="1130" y="10"/>
                  </a:lnTo>
                  <a:lnTo>
                    <a:pt x="1127" y="12"/>
                  </a:lnTo>
                  <a:lnTo>
                    <a:pt x="1127" y="15"/>
                  </a:lnTo>
                  <a:lnTo>
                    <a:pt x="1132" y="15"/>
                  </a:lnTo>
                  <a:lnTo>
                    <a:pt x="1134" y="19"/>
                  </a:lnTo>
                  <a:lnTo>
                    <a:pt x="1134" y="15"/>
                  </a:lnTo>
                  <a:lnTo>
                    <a:pt x="1139" y="17"/>
                  </a:lnTo>
                  <a:lnTo>
                    <a:pt x="1141" y="26"/>
                  </a:lnTo>
                  <a:lnTo>
                    <a:pt x="1137" y="26"/>
                  </a:lnTo>
                  <a:lnTo>
                    <a:pt x="1141" y="29"/>
                  </a:lnTo>
                  <a:lnTo>
                    <a:pt x="1141" y="31"/>
                  </a:lnTo>
                  <a:lnTo>
                    <a:pt x="1146" y="31"/>
                  </a:lnTo>
                  <a:lnTo>
                    <a:pt x="1151" y="33"/>
                  </a:lnTo>
                  <a:lnTo>
                    <a:pt x="1151" y="29"/>
                  </a:lnTo>
                  <a:lnTo>
                    <a:pt x="1156" y="29"/>
                  </a:lnTo>
                  <a:lnTo>
                    <a:pt x="1156" y="22"/>
                  </a:lnTo>
                  <a:lnTo>
                    <a:pt x="1158" y="19"/>
                  </a:lnTo>
                  <a:lnTo>
                    <a:pt x="1160" y="22"/>
                  </a:lnTo>
                  <a:lnTo>
                    <a:pt x="1158" y="24"/>
                  </a:lnTo>
                  <a:lnTo>
                    <a:pt x="1160" y="24"/>
                  </a:lnTo>
                  <a:lnTo>
                    <a:pt x="1163" y="24"/>
                  </a:lnTo>
                  <a:lnTo>
                    <a:pt x="1165" y="29"/>
                  </a:lnTo>
                  <a:lnTo>
                    <a:pt x="1170" y="29"/>
                  </a:lnTo>
                  <a:lnTo>
                    <a:pt x="1172" y="29"/>
                  </a:lnTo>
                  <a:lnTo>
                    <a:pt x="1179" y="24"/>
                  </a:lnTo>
                  <a:lnTo>
                    <a:pt x="1179" y="29"/>
                  </a:lnTo>
                  <a:lnTo>
                    <a:pt x="1177" y="31"/>
                  </a:lnTo>
                  <a:lnTo>
                    <a:pt x="1179" y="33"/>
                  </a:lnTo>
                  <a:lnTo>
                    <a:pt x="1184" y="48"/>
                  </a:lnTo>
                  <a:lnTo>
                    <a:pt x="1184" y="48"/>
                  </a:lnTo>
                  <a:lnTo>
                    <a:pt x="1186" y="48"/>
                  </a:lnTo>
                  <a:lnTo>
                    <a:pt x="1191" y="50"/>
                  </a:lnTo>
                  <a:lnTo>
                    <a:pt x="1191" y="57"/>
                  </a:lnTo>
                  <a:lnTo>
                    <a:pt x="1193" y="55"/>
                  </a:lnTo>
                  <a:lnTo>
                    <a:pt x="1196" y="55"/>
                  </a:lnTo>
                  <a:lnTo>
                    <a:pt x="1196" y="57"/>
                  </a:lnTo>
                  <a:lnTo>
                    <a:pt x="1193" y="62"/>
                  </a:lnTo>
                  <a:lnTo>
                    <a:pt x="1198" y="67"/>
                  </a:lnTo>
                  <a:lnTo>
                    <a:pt x="1196" y="71"/>
                  </a:lnTo>
                  <a:lnTo>
                    <a:pt x="1201" y="67"/>
                  </a:lnTo>
                  <a:lnTo>
                    <a:pt x="1203" y="69"/>
                  </a:lnTo>
                  <a:lnTo>
                    <a:pt x="1208" y="67"/>
                  </a:lnTo>
                  <a:lnTo>
                    <a:pt x="1212" y="67"/>
                  </a:lnTo>
                  <a:lnTo>
                    <a:pt x="1212" y="67"/>
                  </a:lnTo>
                  <a:lnTo>
                    <a:pt x="1215" y="76"/>
                  </a:lnTo>
                  <a:lnTo>
                    <a:pt x="1219" y="78"/>
                  </a:lnTo>
                  <a:lnTo>
                    <a:pt x="1217" y="81"/>
                  </a:lnTo>
                  <a:lnTo>
                    <a:pt x="1222" y="81"/>
                  </a:lnTo>
                  <a:lnTo>
                    <a:pt x="1231" y="90"/>
                  </a:lnTo>
                  <a:lnTo>
                    <a:pt x="1227" y="93"/>
                  </a:lnTo>
                  <a:lnTo>
                    <a:pt x="1227" y="95"/>
                  </a:lnTo>
                  <a:lnTo>
                    <a:pt x="1231" y="93"/>
                  </a:lnTo>
                  <a:lnTo>
                    <a:pt x="1229" y="97"/>
                  </a:lnTo>
                  <a:lnTo>
                    <a:pt x="1231" y="111"/>
                  </a:lnTo>
                  <a:lnTo>
                    <a:pt x="1231" y="114"/>
                  </a:lnTo>
                  <a:lnTo>
                    <a:pt x="1234" y="116"/>
                  </a:lnTo>
                  <a:lnTo>
                    <a:pt x="1241" y="114"/>
                  </a:lnTo>
                  <a:lnTo>
                    <a:pt x="1241" y="118"/>
                  </a:lnTo>
                  <a:lnTo>
                    <a:pt x="1243" y="118"/>
                  </a:lnTo>
                  <a:lnTo>
                    <a:pt x="1243" y="118"/>
                  </a:lnTo>
                  <a:lnTo>
                    <a:pt x="1248" y="118"/>
                  </a:lnTo>
                  <a:lnTo>
                    <a:pt x="1253" y="118"/>
                  </a:lnTo>
                  <a:lnTo>
                    <a:pt x="1257" y="123"/>
                  </a:lnTo>
                  <a:lnTo>
                    <a:pt x="1255" y="126"/>
                  </a:lnTo>
                  <a:lnTo>
                    <a:pt x="1257" y="126"/>
                  </a:lnTo>
                  <a:lnTo>
                    <a:pt x="1257" y="128"/>
                  </a:lnTo>
                  <a:lnTo>
                    <a:pt x="1260" y="128"/>
                  </a:lnTo>
                  <a:lnTo>
                    <a:pt x="1260" y="133"/>
                  </a:lnTo>
                  <a:lnTo>
                    <a:pt x="1257" y="133"/>
                  </a:lnTo>
                  <a:lnTo>
                    <a:pt x="1257" y="135"/>
                  </a:lnTo>
                  <a:lnTo>
                    <a:pt x="1255" y="135"/>
                  </a:lnTo>
                  <a:lnTo>
                    <a:pt x="1255" y="140"/>
                  </a:lnTo>
                  <a:lnTo>
                    <a:pt x="1250" y="137"/>
                  </a:lnTo>
                  <a:lnTo>
                    <a:pt x="1250" y="142"/>
                  </a:lnTo>
                  <a:lnTo>
                    <a:pt x="1241" y="142"/>
                  </a:lnTo>
                  <a:lnTo>
                    <a:pt x="1236" y="144"/>
                  </a:lnTo>
                  <a:lnTo>
                    <a:pt x="1236" y="152"/>
                  </a:lnTo>
                  <a:lnTo>
                    <a:pt x="1238" y="156"/>
                  </a:lnTo>
                  <a:lnTo>
                    <a:pt x="1241" y="156"/>
                  </a:lnTo>
                  <a:lnTo>
                    <a:pt x="1248" y="166"/>
                  </a:lnTo>
                  <a:lnTo>
                    <a:pt x="1248" y="170"/>
                  </a:lnTo>
                  <a:lnTo>
                    <a:pt x="1245" y="175"/>
                  </a:lnTo>
                  <a:lnTo>
                    <a:pt x="1245" y="178"/>
                  </a:lnTo>
                  <a:lnTo>
                    <a:pt x="1248" y="178"/>
                  </a:lnTo>
                  <a:lnTo>
                    <a:pt x="1253" y="182"/>
                  </a:lnTo>
                  <a:lnTo>
                    <a:pt x="1250" y="185"/>
                  </a:lnTo>
                  <a:lnTo>
                    <a:pt x="1250" y="187"/>
                  </a:lnTo>
                  <a:lnTo>
                    <a:pt x="1248" y="187"/>
                  </a:lnTo>
                  <a:lnTo>
                    <a:pt x="1245" y="187"/>
                  </a:lnTo>
                  <a:lnTo>
                    <a:pt x="1248" y="187"/>
                  </a:lnTo>
                  <a:lnTo>
                    <a:pt x="1248" y="192"/>
                  </a:lnTo>
                  <a:lnTo>
                    <a:pt x="1245" y="194"/>
                  </a:lnTo>
                  <a:lnTo>
                    <a:pt x="1248" y="194"/>
                  </a:lnTo>
                  <a:lnTo>
                    <a:pt x="1245" y="201"/>
                  </a:lnTo>
                  <a:lnTo>
                    <a:pt x="1245" y="201"/>
                  </a:lnTo>
                  <a:lnTo>
                    <a:pt x="1245" y="206"/>
                  </a:lnTo>
                  <a:lnTo>
                    <a:pt x="1241" y="208"/>
                  </a:lnTo>
                  <a:lnTo>
                    <a:pt x="1241" y="215"/>
                  </a:lnTo>
                  <a:lnTo>
                    <a:pt x="1245" y="213"/>
                  </a:lnTo>
                  <a:lnTo>
                    <a:pt x="1245" y="215"/>
                  </a:lnTo>
                  <a:lnTo>
                    <a:pt x="1250" y="215"/>
                  </a:lnTo>
                  <a:lnTo>
                    <a:pt x="1250" y="215"/>
                  </a:lnTo>
                  <a:lnTo>
                    <a:pt x="1255" y="225"/>
                  </a:lnTo>
                  <a:lnTo>
                    <a:pt x="1255" y="229"/>
                  </a:lnTo>
                  <a:lnTo>
                    <a:pt x="1250" y="229"/>
                  </a:lnTo>
                  <a:lnTo>
                    <a:pt x="1250" y="234"/>
                  </a:lnTo>
                  <a:lnTo>
                    <a:pt x="1255" y="234"/>
                  </a:lnTo>
                  <a:lnTo>
                    <a:pt x="1253" y="239"/>
                  </a:lnTo>
                  <a:lnTo>
                    <a:pt x="1260" y="241"/>
                  </a:lnTo>
                  <a:lnTo>
                    <a:pt x="1250" y="263"/>
                  </a:lnTo>
                  <a:lnTo>
                    <a:pt x="1250" y="260"/>
                  </a:lnTo>
                  <a:lnTo>
                    <a:pt x="1248" y="263"/>
                  </a:lnTo>
                  <a:lnTo>
                    <a:pt x="1245" y="260"/>
                  </a:lnTo>
                  <a:lnTo>
                    <a:pt x="1245" y="263"/>
                  </a:lnTo>
                  <a:lnTo>
                    <a:pt x="1238" y="263"/>
                  </a:lnTo>
                  <a:lnTo>
                    <a:pt x="1238" y="270"/>
                  </a:lnTo>
                  <a:lnTo>
                    <a:pt x="1241" y="270"/>
                  </a:lnTo>
                  <a:lnTo>
                    <a:pt x="1241" y="272"/>
                  </a:lnTo>
                  <a:lnTo>
                    <a:pt x="1236" y="274"/>
                  </a:lnTo>
                  <a:lnTo>
                    <a:pt x="1241" y="279"/>
                  </a:lnTo>
                  <a:lnTo>
                    <a:pt x="1241" y="281"/>
                  </a:lnTo>
                  <a:lnTo>
                    <a:pt x="1236" y="281"/>
                  </a:lnTo>
                  <a:lnTo>
                    <a:pt x="1236" y="284"/>
                  </a:lnTo>
                  <a:lnTo>
                    <a:pt x="1234" y="284"/>
                  </a:lnTo>
                  <a:lnTo>
                    <a:pt x="1236" y="281"/>
                  </a:lnTo>
                  <a:lnTo>
                    <a:pt x="1234" y="281"/>
                  </a:lnTo>
                  <a:lnTo>
                    <a:pt x="1231" y="281"/>
                  </a:lnTo>
                  <a:lnTo>
                    <a:pt x="1229" y="281"/>
                  </a:lnTo>
                  <a:lnTo>
                    <a:pt x="1227" y="281"/>
                  </a:lnTo>
                  <a:lnTo>
                    <a:pt x="1224" y="279"/>
                  </a:lnTo>
                  <a:lnTo>
                    <a:pt x="1222" y="284"/>
                  </a:lnTo>
                  <a:lnTo>
                    <a:pt x="1212" y="291"/>
                  </a:lnTo>
                  <a:lnTo>
                    <a:pt x="1217" y="298"/>
                  </a:lnTo>
                  <a:lnTo>
                    <a:pt x="1222" y="305"/>
                  </a:lnTo>
                  <a:lnTo>
                    <a:pt x="1224" y="305"/>
                  </a:lnTo>
                  <a:lnTo>
                    <a:pt x="1229" y="310"/>
                  </a:lnTo>
                  <a:lnTo>
                    <a:pt x="1227" y="310"/>
                  </a:lnTo>
                  <a:lnTo>
                    <a:pt x="1222" y="315"/>
                  </a:lnTo>
                  <a:lnTo>
                    <a:pt x="1224" y="324"/>
                  </a:lnTo>
                  <a:lnTo>
                    <a:pt x="1227" y="329"/>
                  </a:lnTo>
                  <a:lnTo>
                    <a:pt x="1229" y="331"/>
                  </a:lnTo>
                  <a:lnTo>
                    <a:pt x="1236" y="336"/>
                  </a:lnTo>
                  <a:lnTo>
                    <a:pt x="1241" y="338"/>
                  </a:lnTo>
                  <a:lnTo>
                    <a:pt x="1245" y="338"/>
                  </a:lnTo>
                  <a:lnTo>
                    <a:pt x="1250" y="329"/>
                  </a:lnTo>
                  <a:lnTo>
                    <a:pt x="1255" y="336"/>
                  </a:lnTo>
                  <a:lnTo>
                    <a:pt x="1262" y="341"/>
                  </a:lnTo>
                  <a:lnTo>
                    <a:pt x="1264" y="343"/>
                  </a:lnTo>
                  <a:lnTo>
                    <a:pt x="1264" y="343"/>
                  </a:lnTo>
                  <a:lnTo>
                    <a:pt x="1262" y="345"/>
                  </a:lnTo>
                  <a:lnTo>
                    <a:pt x="1260" y="345"/>
                  </a:lnTo>
                  <a:lnTo>
                    <a:pt x="1260" y="352"/>
                  </a:lnTo>
                  <a:lnTo>
                    <a:pt x="1262" y="355"/>
                  </a:lnTo>
                  <a:lnTo>
                    <a:pt x="1267" y="350"/>
                  </a:lnTo>
                  <a:lnTo>
                    <a:pt x="1269" y="352"/>
                  </a:lnTo>
                  <a:lnTo>
                    <a:pt x="1269" y="352"/>
                  </a:lnTo>
                  <a:lnTo>
                    <a:pt x="1271" y="359"/>
                  </a:lnTo>
                  <a:lnTo>
                    <a:pt x="1274" y="359"/>
                  </a:lnTo>
                  <a:lnTo>
                    <a:pt x="1274" y="362"/>
                  </a:lnTo>
                  <a:lnTo>
                    <a:pt x="1279" y="362"/>
                  </a:lnTo>
                  <a:lnTo>
                    <a:pt x="1281" y="366"/>
                  </a:lnTo>
                  <a:lnTo>
                    <a:pt x="1281" y="371"/>
                  </a:lnTo>
                  <a:lnTo>
                    <a:pt x="1279" y="371"/>
                  </a:lnTo>
                  <a:lnTo>
                    <a:pt x="1271" y="374"/>
                  </a:lnTo>
                  <a:lnTo>
                    <a:pt x="1271" y="376"/>
                  </a:lnTo>
                  <a:lnTo>
                    <a:pt x="1274" y="381"/>
                  </a:lnTo>
                  <a:lnTo>
                    <a:pt x="1274" y="385"/>
                  </a:lnTo>
                  <a:lnTo>
                    <a:pt x="1271" y="390"/>
                  </a:lnTo>
                  <a:lnTo>
                    <a:pt x="1274" y="392"/>
                  </a:lnTo>
                  <a:lnTo>
                    <a:pt x="1283" y="400"/>
                  </a:lnTo>
                  <a:lnTo>
                    <a:pt x="1283" y="402"/>
                  </a:lnTo>
                  <a:lnTo>
                    <a:pt x="1286" y="404"/>
                  </a:lnTo>
                  <a:lnTo>
                    <a:pt x="1288" y="400"/>
                  </a:lnTo>
                  <a:lnTo>
                    <a:pt x="1288" y="400"/>
                  </a:lnTo>
                  <a:lnTo>
                    <a:pt x="1288" y="404"/>
                  </a:lnTo>
                  <a:lnTo>
                    <a:pt x="1290" y="404"/>
                  </a:lnTo>
                  <a:lnTo>
                    <a:pt x="1293" y="404"/>
                  </a:lnTo>
                  <a:lnTo>
                    <a:pt x="1293" y="404"/>
                  </a:lnTo>
                  <a:lnTo>
                    <a:pt x="1293" y="400"/>
                  </a:lnTo>
                  <a:lnTo>
                    <a:pt x="1302" y="402"/>
                  </a:lnTo>
                  <a:lnTo>
                    <a:pt x="1307" y="397"/>
                  </a:lnTo>
                  <a:lnTo>
                    <a:pt x="1312" y="397"/>
                  </a:lnTo>
                  <a:lnTo>
                    <a:pt x="1312" y="400"/>
                  </a:lnTo>
                  <a:lnTo>
                    <a:pt x="1312" y="400"/>
                  </a:lnTo>
                  <a:lnTo>
                    <a:pt x="1316" y="404"/>
                  </a:lnTo>
                  <a:lnTo>
                    <a:pt x="1316" y="404"/>
                  </a:lnTo>
                  <a:lnTo>
                    <a:pt x="1319" y="404"/>
                  </a:lnTo>
                  <a:lnTo>
                    <a:pt x="1321" y="407"/>
                  </a:lnTo>
                  <a:lnTo>
                    <a:pt x="1323" y="404"/>
                  </a:lnTo>
                  <a:lnTo>
                    <a:pt x="1330" y="409"/>
                  </a:lnTo>
                  <a:lnTo>
                    <a:pt x="1338" y="414"/>
                  </a:lnTo>
                  <a:lnTo>
                    <a:pt x="1335" y="414"/>
                  </a:lnTo>
                  <a:lnTo>
                    <a:pt x="1338" y="418"/>
                  </a:lnTo>
                  <a:lnTo>
                    <a:pt x="1340" y="416"/>
                  </a:lnTo>
                  <a:lnTo>
                    <a:pt x="1345" y="414"/>
                  </a:lnTo>
                  <a:lnTo>
                    <a:pt x="1347" y="407"/>
                  </a:lnTo>
                  <a:lnTo>
                    <a:pt x="1354" y="409"/>
                  </a:lnTo>
                  <a:lnTo>
                    <a:pt x="1359" y="404"/>
                  </a:lnTo>
                  <a:lnTo>
                    <a:pt x="1364" y="404"/>
                  </a:lnTo>
                  <a:lnTo>
                    <a:pt x="1366" y="404"/>
                  </a:lnTo>
                  <a:lnTo>
                    <a:pt x="1371" y="404"/>
                  </a:lnTo>
                  <a:lnTo>
                    <a:pt x="1371" y="400"/>
                  </a:lnTo>
                  <a:lnTo>
                    <a:pt x="1371" y="404"/>
                  </a:lnTo>
                  <a:lnTo>
                    <a:pt x="1373" y="404"/>
                  </a:lnTo>
                  <a:lnTo>
                    <a:pt x="1373" y="411"/>
                  </a:lnTo>
                  <a:lnTo>
                    <a:pt x="1375" y="411"/>
                  </a:lnTo>
                  <a:lnTo>
                    <a:pt x="1375" y="414"/>
                  </a:lnTo>
                  <a:lnTo>
                    <a:pt x="1380" y="414"/>
                  </a:lnTo>
                  <a:lnTo>
                    <a:pt x="1382" y="416"/>
                  </a:lnTo>
                  <a:lnTo>
                    <a:pt x="1382" y="418"/>
                  </a:lnTo>
                  <a:lnTo>
                    <a:pt x="1387" y="418"/>
                  </a:lnTo>
                  <a:lnTo>
                    <a:pt x="1390" y="423"/>
                  </a:lnTo>
                  <a:lnTo>
                    <a:pt x="1385" y="426"/>
                  </a:lnTo>
                  <a:lnTo>
                    <a:pt x="1385" y="430"/>
                  </a:lnTo>
                  <a:lnTo>
                    <a:pt x="1385" y="433"/>
                  </a:lnTo>
                  <a:lnTo>
                    <a:pt x="1385" y="433"/>
                  </a:lnTo>
                  <a:lnTo>
                    <a:pt x="1385" y="442"/>
                  </a:lnTo>
                  <a:lnTo>
                    <a:pt x="1385" y="447"/>
                  </a:lnTo>
                  <a:lnTo>
                    <a:pt x="1385" y="447"/>
                  </a:lnTo>
                  <a:lnTo>
                    <a:pt x="1390" y="454"/>
                  </a:lnTo>
                  <a:lnTo>
                    <a:pt x="1385" y="456"/>
                  </a:lnTo>
                  <a:lnTo>
                    <a:pt x="1380" y="456"/>
                  </a:lnTo>
                  <a:lnTo>
                    <a:pt x="1375" y="461"/>
                  </a:lnTo>
                  <a:lnTo>
                    <a:pt x="1380" y="461"/>
                  </a:lnTo>
                  <a:lnTo>
                    <a:pt x="1380" y="475"/>
                  </a:lnTo>
                  <a:lnTo>
                    <a:pt x="1375" y="485"/>
                  </a:lnTo>
                  <a:lnTo>
                    <a:pt x="1380" y="485"/>
                  </a:lnTo>
                  <a:lnTo>
                    <a:pt x="1380" y="492"/>
                  </a:lnTo>
                  <a:lnTo>
                    <a:pt x="1382" y="492"/>
                  </a:lnTo>
                  <a:lnTo>
                    <a:pt x="1390" y="494"/>
                  </a:lnTo>
                  <a:lnTo>
                    <a:pt x="1385" y="503"/>
                  </a:lnTo>
                  <a:lnTo>
                    <a:pt x="1390" y="501"/>
                  </a:lnTo>
                  <a:lnTo>
                    <a:pt x="1390" y="503"/>
                  </a:lnTo>
                  <a:lnTo>
                    <a:pt x="1390" y="506"/>
                  </a:lnTo>
                  <a:lnTo>
                    <a:pt x="1387" y="511"/>
                  </a:lnTo>
                  <a:lnTo>
                    <a:pt x="1394" y="508"/>
                  </a:lnTo>
                  <a:lnTo>
                    <a:pt x="1390" y="513"/>
                  </a:lnTo>
                  <a:lnTo>
                    <a:pt x="1390" y="520"/>
                  </a:lnTo>
                  <a:lnTo>
                    <a:pt x="1385" y="525"/>
                  </a:lnTo>
                  <a:lnTo>
                    <a:pt x="1385" y="522"/>
                  </a:lnTo>
                  <a:lnTo>
                    <a:pt x="1380" y="527"/>
                  </a:lnTo>
                  <a:lnTo>
                    <a:pt x="1382" y="527"/>
                  </a:lnTo>
                  <a:lnTo>
                    <a:pt x="1385" y="532"/>
                  </a:lnTo>
                  <a:lnTo>
                    <a:pt x="1382" y="532"/>
                  </a:lnTo>
                  <a:lnTo>
                    <a:pt x="1380" y="537"/>
                  </a:lnTo>
                  <a:lnTo>
                    <a:pt x="1380" y="534"/>
                  </a:lnTo>
                  <a:lnTo>
                    <a:pt x="1380" y="537"/>
                  </a:lnTo>
                  <a:lnTo>
                    <a:pt x="1375" y="539"/>
                  </a:lnTo>
                  <a:lnTo>
                    <a:pt x="1373" y="544"/>
                  </a:lnTo>
                  <a:lnTo>
                    <a:pt x="1368" y="541"/>
                  </a:lnTo>
                  <a:lnTo>
                    <a:pt x="1366" y="548"/>
                  </a:lnTo>
                  <a:lnTo>
                    <a:pt x="1366" y="546"/>
                  </a:lnTo>
                  <a:lnTo>
                    <a:pt x="1364" y="546"/>
                  </a:lnTo>
                  <a:lnTo>
                    <a:pt x="1364" y="553"/>
                  </a:lnTo>
                  <a:lnTo>
                    <a:pt x="1361" y="553"/>
                  </a:lnTo>
                  <a:lnTo>
                    <a:pt x="1359" y="551"/>
                  </a:lnTo>
                  <a:lnTo>
                    <a:pt x="1356" y="551"/>
                  </a:lnTo>
                  <a:lnTo>
                    <a:pt x="1356" y="555"/>
                  </a:lnTo>
                  <a:lnTo>
                    <a:pt x="1361" y="555"/>
                  </a:lnTo>
                  <a:lnTo>
                    <a:pt x="1368" y="563"/>
                  </a:lnTo>
                  <a:lnTo>
                    <a:pt x="1368" y="563"/>
                  </a:lnTo>
                  <a:lnTo>
                    <a:pt x="1356" y="572"/>
                  </a:lnTo>
                  <a:lnTo>
                    <a:pt x="1349" y="572"/>
                  </a:lnTo>
                  <a:lnTo>
                    <a:pt x="1349" y="574"/>
                  </a:lnTo>
                  <a:lnTo>
                    <a:pt x="1361" y="577"/>
                  </a:lnTo>
                  <a:lnTo>
                    <a:pt x="1371" y="577"/>
                  </a:lnTo>
                  <a:lnTo>
                    <a:pt x="1375" y="584"/>
                  </a:lnTo>
                  <a:lnTo>
                    <a:pt x="1378" y="586"/>
                  </a:lnTo>
                  <a:lnTo>
                    <a:pt x="1385" y="591"/>
                  </a:lnTo>
                  <a:lnTo>
                    <a:pt x="1385" y="586"/>
                  </a:lnTo>
                  <a:lnTo>
                    <a:pt x="1385" y="584"/>
                  </a:lnTo>
                  <a:lnTo>
                    <a:pt x="1390" y="586"/>
                  </a:lnTo>
                  <a:lnTo>
                    <a:pt x="1392" y="586"/>
                  </a:lnTo>
                  <a:lnTo>
                    <a:pt x="1390" y="591"/>
                  </a:lnTo>
                  <a:lnTo>
                    <a:pt x="1399" y="600"/>
                  </a:lnTo>
                  <a:lnTo>
                    <a:pt x="1406" y="603"/>
                  </a:lnTo>
                  <a:lnTo>
                    <a:pt x="1408" y="600"/>
                  </a:lnTo>
                  <a:lnTo>
                    <a:pt x="1408" y="603"/>
                  </a:lnTo>
                  <a:lnTo>
                    <a:pt x="1408" y="603"/>
                  </a:lnTo>
                  <a:lnTo>
                    <a:pt x="1413" y="605"/>
                  </a:lnTo>
                  <a:lnTo>
                    <a:pt x="1404" y="614"/>
                  </a:lnTo>
                  <a:lnTo>
                    <a:pt x="1404" y="622"/>
                  </a:lnTo>
                  <a:lnTo>
                    <a:pt x="1404" y="619"/>
                  </a:lnTo>
                  <a:lnTo>
                    <a:pt x="1401" y="619"/>
                  </a:lnTo>
                  <a:lnTo>
                    <a:pt x="1404" y="629"/>
                  </a:lnTo>
                  <a:lnTo>
                    <a:pt x="1397" y="633"/>
                  </a:lnTo>
                  <a:lnTo>
                    <a:pt x="1392" y="629"/>
                  </a:lnTo>
                  <a:lnTo>
                    <a:pt x="1392" y="624"/>
                  </a:lnTo>
                  <a:lnTo>
                    <a:pt x="1390" y="622"/>
                  </a:lnTo>
                  <a:lnTo>
                    <a:pt x="1382" y="624"/>
                  </a:lnTo>
                  <a:lnTo>
                    <a:pt x="1378" y="633"/>
                  </a:lnTo>
                  <a:lnTo>
                    <a:pt x="1385" y="640"/>
                  </a:lnTo>
                  <a:lnTo>
                    <a:pt x="1390" y="638"/>
                  </a:lnTo>
                  <a:lnTo>
                    <a:pt x="1392" y="645"/>
                  </a:lnTo>
                  <a:lnTo>
                    <a:pt x="1394" y="645"/>
                  </a:lnTo>
                  <a:lnTo>
                    <a:pt x="1390" y="648"/>
                  </a:lnTo>
                  <a:lnTo>
                    <a:pt x="1387" y="643"/>
                  </a:lnTo>
                  <a:lnTo>
                    <a:pt x="1385" y="645"/>
                  </a:lnTo>
                  <a:lnTo>
                    <a:pt x="1380" y="645"/>
                  </a:lnTo>
                  <a:lnTo>
                    <a:pt x="1380" y="648"/>
                  </a:lnTo>
                  <a:lnTo>
                    <a:pt x="1380" y="655"/>
                  </a:lnTo>
                  <a:lnTo>
                    <a:pt x="1382" y="659"/>
                  </a:lnTo>
                  <a:lnTo>
                    <a:pt x="1380" y="674"/>
                  </a:lnTo>
                  <a:lnTo>
                    <a:pt x="1375" y="671"/>
                  </a:lnTo>
                  <a:lnTo>
                    <a:pt x="1371" y="674"/>
                  </a:lnTo>
                  <a:lnTo>
                    <a:pt x="1368" y="671"/>
                  </a:lnTo>
                  <a:lnTo>
                    <a:pt x="1368" y="676"/>
                  </a:lnTo>
                  <a:lnTo>
                    <a:pt x="1366" y="676"/>
                  </a:lnTo>
                  <a:lnTo>
                    <a:pt x="1364" y="674"/>
                  </a:lnTo>
                  <a:lnTo>
                    <a:pt x="1361" y="671"/>
                  </a:lnTo>
                  <a:lnTo>
                    <a:pt x="1359" y="676"/>
                  </a:lnTo>
                  <a:lnTo>
                    <a:pt x="1356" y="676"/>
                  </a:lnTo>
                  <a:lnTo>
                    <a:pt x="1356" y="678"/>
                  </a:lnTo>
                  <a:lnTo>
                    <a:pt x="1359" y="681"/>
                  </a:lnTo>
                  <a:lnTo>
                    <a:pt x="1371" y="683"/>
                  </a:lnTo>
                  <a:lnTo>
                    <a:pt x="1368" y="685"/>
                  </a:lnTo>
                  <a:lnTo>
                    <a:pt x="1373" y="685"/>
                  </a:lnTo>
                  <a:lnTo>
                    <a:pt x="1373" y="690"/>
                  </a:lnTo>
                  <a:lnTo>
                    <a:pt x="1371" y="690"/>
                  </a:lnTo>
                  <a:lnTo>
                    <a:pt x="1371" y="690"/>
                  </a:lnTo>
                  <a:lnTo>
                    <a:pt x="1368" y="690"/>
                  </a:lnTo>
                  <a:lnTo>
                    <a:pt x="1364" y="688"/>
                  </a:lnTo>
                  <a:lnTo>
                    <a:pt x="1364" y="690"/>
                  </a:lnTo>
                  <a:lnTo>
                    <a:pt x="1366" y="690"/>
                  </a:lnTo>
                  <a:lnTo>
                    <a:pt x="1366" y="690"/>
                  </a:lnTo>
                  <a:lnTo>
                    <a:pt x="1361" y="688"/>
                  </a:lnTo>
                  <a:lnTo>
                    <a:pt x="1356" y="685"/>
                  </a:lnTo>
                  <a:lnTo>
                    <a:pt x="1352" y="690"/>
                  </a:lnTo>
                  <a:lnTo>
                    <a:pt x="1345" y="692"/>
                  </a:lnTo>
                  <a:lnTo>
                    <a:pt x="1349" y="697"/>
                  </a:lnTo>
                  <a:lnTo>
                    <a:pt x="1349" y="700"/>
                  </a:lnTo>
                  <a:lnTo>
                    <a:pt x="1352" y="700"/>
                  </a:lnTo>
                  <a:lnTo>
                    <a:pt x="1352" y="707"/>
                  </a:lnTo>
                  <a:lnTo>
                    <a:pt x="1354" y="709"/>
                  </a:lnTo>
                  <a:lnTo>
                    <a:pt x="1356" y="709"/>
                  </a:lnTo>
                  <a:lnTo>
                    <a:pt x="1354" y="711"/>
                  </a:lnTo>
                  <a:lnTo>
                    <a:pt x="1356" y="711"/>
                  </a:lnTo>
                  <a:lnTo>
                    <a:pt x="1356" y="714"/>
                  </a:lnTo>
                  <a:lnTo>
                    <a:pt x="1361" y="718"/>
                  </a:lnTo>
                  <a:lnTo>
                    <a:pt x="1366" y="721"/>
                  </a:lnTo>
                  <a:lnTo>
                    <a:pt x="1368" y="723"/>
                  </a:lnTo>
                  <a:lnTo>
                    <a:pt x="1373" y="718"/>
                  </a:lnTo>
                  <a:lnTo>
                    <a:pt x="1380" y="721"/>
                  </a:lnTo>
                  <a:lnTo>
                    <a:pt x="1380" y="723"/>
                  </a:lnTo>
                  <a:lnTo>
                    <a:pt x="1378" y="721"/>
                  </a:lnTo>
                  <a:lnTo>
                    <a:pt x="1380" y="725"/>
                  </a:lnTo>
                  <a:lnTo>
                    <a:pt x="1385" y="723"/>
                  </a:lnTo>
                  <a:lnTo>
                    <a:pt x="1390" y="728"/>
                  </a:lnTo>
                  <a:lnTo>
                    <a:pt x="1385" y="730"/>
                  </a:lnTo>
                  <a:lnTo>
                    <a:pt x="1380" y="730"/>
                  </a:lnTo>
                  <a:lnTo>
                    <a:pt x="1382" y="733"/>
                  </a:lnTo>
                  <a:lnTo>
                    <a:pt x="1385" y="735"/>
                  </a:lnTo>
                  <a:lnTo>
                    <a:pt x="1390" y="735"/>
                  </a:lnTo>
                  <a:lnTo>
                    <a:pt x="1390" y="737"/>
                  </a:lnTo>
                  <a:lnTo>
                    <a:pt x="1390" y="735"/>
                  </a:lnTo>
                  <a:lnTo>
                    <a:pt x="1392" y="737"/>
                  </a:lnTo>
                  <a:lnTo>
                    <a:pt x="1397" y="740"/>
                  </a:lnTo>
                  <a:lnTo>
                    <a:pt x="1404" y="735"/>
                  </a:lnTo>
                  <a:lnTo>
                    <a:pt x="1406" y="737"/>
                  </a:lnTo>
                  <a:lnTo>
                    <a:pt x="1406" y="740"/>
                  </a:lnTo>
                  <a:lnTo>
                    <a:pt x="1408" y="742"/>
                  </a:lnTo>
                  <a:lnTo>
                    <a:pt x="1404" y="742"/>
                  </a:lnTo>
                  <a:lnTo>
                    <a:pt x="1404" y="749"/>
                  </a:lnTo>
                  <a:lnTo>
                    <a:pt x="1408" y="749"/>
                  </a:lnTo>
                  <a:lnTo>
                    <a:pt x="1413" y="740"/>
                  </a:lnTo>
                  <a:lnTo>
                    <a:pt x="1413" y="742"/>
                  </a:lnTo>
                  <a:lnTo>
                    <a:pt x="1413" y="747"/>
                  </a:lnTo>
                  <a:lnTo>
                    <a:pt x="1416" y="747"/>
                  </a:lnTo>
                  <a:lnTo>
                    <a:pt x="1413" y="751"/>
                  </a:lnTo>
                  <a:lnTo>
                    <a:pt x="1413" y="756"/>
                  </a:lnTo>
                  <a:lnTo>
                    <a:pt x="1413" y="756"/>
                  </a:lnTo>
                  <a:lnTo>
                    <a:pt x="1404" y="761"/>
                  </a:lnTo>
                  <a:lnTo>
                    <a:pt x="1404" y="761"/>
                  </a:lnTo>
                  <a:lnTo>
                    <a:pt x="1406" y="766"/>
                  </a:lnTo>
                  <a:lnTo>
                    <a:pt x="1413" y="770"/>
                  </a:lnTo>
                  <a:lnTo>
                    <a:pt x="1432" y="787"/>
                  </a:lnTo>
                  <a:lnTo>
                    <a:pt x="1432" y="785"/>
                  </a:lnTo>
                  <a:lnTo>
                    <a:pt x="1437" y="785"/>
                  </a:lnTo>
                  <a:lnTo>
                    <a:pt x="1437" y="789"/>
                  </a:lnTo>
                  <a:lnTo>
                    <a:pt x="1439" y="789"/>
                  </a:lnTo>
                  <a:lnTo>
                    <a:pt x="1442" y="789"/>
                  </a:lnTo>
                  <a:lnTo>
                    <a:pt x="1442" y="792"/>
                  </a:lnTo>
                  <a:lnTo>
                    <a:pt x="1442" y="794"/>
                  </a:lnTo>
                  <a:lnTo>
                    <a:pt x="1444" y="796"/>
                  </a:lnTo>
                  <a:lnTo>
                    <a:pt x="1446" y="794"/>
                  </a:lnTo>
                  <a:lnTo>
                    <a:pt x="1451" y="799"/>
                  </a:lnTo>
                  <a:lnTo>
                    <a:pt x="1446" y="803"/>
                  </a:lnTo>
                  <a:lnTo>
                    <a:pt x="1449" y="806"/>
                  </a:lnTo>
                  <a:lnTo>
                    <a:pt x="1446" y="811"/>
                  </a:lnTo>
                  <a:lnTo>
                    <a:pt x="1449" y="813"/>
                  </a:lnTo>
                  <a:lnTo>
                    <a:pt x="1446" y="813"/>
                  </a:lnTo>
                  <a:lnTo>
                    <a:pt x="1442" y="813"/>
                  </a:lnTo>
                  <a:lnTo>
                    <a:pt x="1437" y="818"/>
                  </a:lnTo>
                  <a:lnTo>
                    <a:pt x="1444" y="832"/>
                  </a:lnTo>
                  <a:lnTo>
                    <a:pt x="1446" y="832"/>
                  </a:lnTo>
                  <a:lnTo>
                    <a:pt x="1446" y="834"/>
                  </a:lnTo>
                  <a:lnTo>
                    <a:pt x="1446" y="836"/>
                  </a:lnTo>
                  <a:lnTo>
                    <a:pt x="1446" y="841"/>
                  </a:lnTo>
                  <a:lnTo>
                    <a:pt x="1444" y="841"/>
                  </a:lnTo>
                  <a:lnTo>
                    <a:pt x="1442" y="839"/>
                  </a:lnTo>
                  <a:lnTo>
                    <a:pt x="1442" y="846"/>
                  </a:lnTo>
                  <a:lnTo>
                    <a:pt x="1439" y="846"/>
                  </a:lnTo>
                  <a:lnTo>
                    <a:pt x="1437" y="851"/>
                  </a:lnTo>
                  <a:lnTo>
                    <a:pt x="1437" y="851"/>
                  </a:lnTo>
                  <a:lnTo>
                    <a:pt x="1437" y="853"/>
                  </a:lnTo>
                  <a:lnTo>
                    <a:pt x="1430" y="860"/>
                  </a:lnTo>
                  <a:lnTo>
                    <a:pt x="1432" y="865"/>
                  </a:lnTo>
                  <a:lnTo>
                    <a:pt x="1430" y="865"/>
                  </a:lnTo>
                  <a:lnTo>
                    <a:pt x="1420" y="867"/>
                  </a:lnTo>
                  <a:lnTo>
                    <a:pt x="1418" y="867"/>
                  </a:lnTo>
                  <a:lnTo>
                    <a:pt x="1418" y="870"/>
                  </a:lnTo>
                  <a:lnTo>
                    <a:pt x="1418" y="870"/>
                  </a:lnTo>
                  <a:lnTo>
                    <a:pt x="1418" y="874"/>
                  </a:lnTo>
                  <a:lnTo>
                    <a:pt x="1423" y="877"/>
                  </a:lnTo>
                  <a:lnTo>
                    <a:pt x="1420" y="884"/>
                  </a:lnTo>
                  <a:lnTo>
                    <a:pt x="1418" y="888"/>
                  </a:lnTo>
                  <a:lnTo>
                    <a:pt x="1420" y="888"/>
                  </a:lnTo>
                  <a:lnTo>
                    <a:pt x="1418" y="896"/>
                  </a:lnTo>
                  <a:lnTo>
                    <a:pt x="1418" y="896"/>
                  </a:lnTo>
                  <a:lnTo>
                    <a:pt x="1416" y="893"/>
                  </a:lnTo>
                  <a:lnTo>
                    <a:pt x="1413" y="898"/>
                  </a:lnTo>
                  <a:lnTo>
                    <a:pt x="1416" y="900"/>
                  </a:lnTo>
                  <a:lnTo>
                    <a:pt x="1416" y="903"/>
                  </a:lnTo>
                  <a:lnTo>
                    <a:pt x="1416" y="907"/>
                  </a:lnTo>
                  <a:lnTo>
                    <a:pt x="1413" y="907"/>
                  </a:lnTo>
                  <a:lnTo>
                    <a:pt x="1411" y="907"/>
                  </a:lnTo>
                  <a:lnTo>
                    <a:pt x="1411" y="912"/>
                  </a:lnTo>
                  <a:lnTo>
                    <a:pt x="1411" y="914"/>
                  </a:lnTo>
                  <a:lnTo>
                    <a:pt x="1406" y="919"/>
                  </a:lnTo>
                  <a:lnTo>
                    <a:pt x="1404" y="914"/>
                  </a:lnTo>
                  <a:lnTo>
                    <a:pt x="1394" y="917"/>
                  </a:lnTo>
                  <a:lnTo>
                    <a:pt x="1394" y="917"/>
                  </a:lnTo>
                  <a:lnTo>
                    <a:pt x="1397" y="919"/>
                  </a:lnTo>
                  <a:lnTo>
                    <a:pt x="1394" y="919"/>
                  </a:lnTo>
                  <a:lnTo>
                    <a:pt x="1394" y="924"/>
                  </a:lnTo>
                  <a:lnTo>
                    <a:pt x="1390" y="926"/>
                  </a:lnTo>
                  <a:lnTo>
                    <a:pt x="1387" y="926"/>
                  </a:lnTo>
                  <a:lnTo>
                    <a:pt x="1387" y="929"/>
                  </a:lnTo>
                  <a:lnTo>
                    <a:pt x="1385" y="929"/>
                  </a:lnTo>
                  <a:lnTo>
                    <a:pt x="1382" y="924"/>
                  </a:lnTo>
                  <a:lnTo>
                    <a:pt x="1378" y="919"/>
                  </a:lnTo>
                  <a:lnTo>
                    <a:pt x="1375" y="922"/>
                  </a:lnTo>
                  <a:lnTo>
                    <a:pt x="1364" y="931"/>
                  </a:lnTo>
                  <a:lnTo>
                    <a:pt x="1364" y="933"/>
                  </a:lnTo>
                  <a:lnTo>
                    <a:pt x="1359" y="933"/>
                  </a:lnTo>
                  <a:lnTo>
                    <a:pt x="1356" y="938"/>
                  </a:lnTo>
                  <a:lnTo>
                    <a:pt x="1352" y="943"/>
                  </a:lnTo>
                  <a:lnTo>
                    <a:pt x="1352" y="948"/>
                  </a:lnTo>
                  <a:lnTo>
                    <a:pt x="1352" y="952"/>
                  </a:lnTo>
                  <a:lnTo>
                    <a:pt x="1356" y="952"/>
                  </a:lnTo>
                  <a:lnTo>
                    <a:pt x="1361" y="952"/>
                  </a:lnTo>
                  <a:lnTo>
                    <a:pt x="1359" y="957"/>
                  </a:lnTo>
                  <a:lnTo>
                    <a:pt x="1361" y="959"/>
                  </a:lnTo>
                  <a:lnTo>
                    <a:pt x="1361" y="964"/>
                  </a:lnTo>
                  <a:lnTo>
                    <a:pt x="1366" y="966"/>
                  </a:lnTo>
                  <a:lnTo>
                    <a:pt x="1361" y="969"/>
                  </a:lnTo>
                  <a:lnTo>
                    <a:pt x="1361" y="971"/>
                  </a:lnTo>
                  <a:lnTo>
                    <a:pt x="1359" y="976"/>
                  </a:lnTo>
                  <a:lnTo>
                    <a:pt x="1356" y="976"/>
                  </a:lnTo>
                  <a:lnTo>
                    <a:pt x="1352" y="978"/>
                  </a:lnTo>
                  <a:lnTo>
                    <a:pt x="1352" y="981"/>
                  </a:lnTo>
                  <a:lnTo>
                    <a:pt x="1349" y="976"/>
                  </a:lnTo>
                  <a:lnTo>
                    <a:pt x="1347" y="976"/>
                  </a:lnTo>
                  <a:lnTo>
                    <a:pt x="1347" y="976"/>
                  </a:lnTo>
                  <a:lnTo>
                    <a:pt x="1342" y="976"/>
                  </a:lnTo>
                  <a:lnTo>
                    <a:pt x="1335" y="971"/>
                  </a:lnTo>
                  <a:lnTo>
                    <a:pt x="1335" y="976"/>
                  </a:lnTo>
                  <a:lnTo>
                    <a:pt x="1333" y="976"/>
                  </a:lnTo>
                  <a:lnTo>
                    <a:pt x="1328" y="971"/>
                  </a:lnTo>
                  <a:lnTo>
                    <a:pt x="1328" y="966"/>
                  </a:lnTo>
                  <a:lnTo>
                    <a:pt x="1328" y="966"/>
                  </a:lnTo>
                  <a:lnTo>
                    <a:pt x="1326" y="966"/>
                  </a:lnTo>
                  <a:lnTo>
                    <a:pt x="1321" y="971"/>
                  </a:lnTo>
                  <a:lnTo>
                    <a:pt x="1316" y="976"/>
                  </a:lnTo>
                  <a:lnTo>
                    <a:pt x="1314" y="983"/>
                  </a:lnTo>
                  <a:lnTo>
                    <a:pt x="1316" y="985"/>
                  </a:lnTo>
                  <a:lnTo>
                    <a:pt x="1312" y="988"/>
                  </a:lnTo>
                  <a:lnTo>
                    <a:pt x="1312" y="995"/>
                  </a:lnTo>
                  <a:lnTo>
                    <a:pt x="1312" y="995"/>
                  </a:lnTo>
                  <a:lnTo>
                    <a:pt x="1312" y="990"/>
                  </a:lnTo>
                  <a:lnTo>
                    <a:pt x="1307" y="988"/>
                  </a:lnTo>
                  <a:lnTo>
                    <a:pt x="1297" y="995"/>
                  </a:lnTo>
                  <a:lnTo>
                    <a:pt x="1290" y="990"/>
                  </a:lnTo>
                  <a:lnTo>
                    <a:pt x="1283" y="992"/>
                  </a:lnTo>
                  <a:lnTo>
                    <a:pt x="1274" y="999"/>
                  </a:lnTo>
                  <a:lnTo>
                    <a:pt x="1274" y="997"/>
                  </a:lnTo>
                  <a:lnTo>
                    <a:pt x="1271" y="999"/>
                  </a:lnTo>
                  <a:lnTo>
                    <a:pt x="1267" y="997"/>
                  </a:lnTo>
                  <a:lnTo>
                    <a:pt x="1264" y="997"/>
                  </a:lnTo>
                  <a:lnTo>
                    <a:pt x="1264" y="995"/>
                  </a:lnTo>
                  <a:lnTo>
                    <a:pt x="1262" y="999"/>
                  </a:lnTo>
                  <a:lnTo>
                    <a:pt x="1262" y="997"/>
                  </a:lnTo>
                  <a:lnTo>
                    <a:pt x="1260" y="997"/>
                  </a:lnTo>
                  <a:lnTo>
                    <a:pt x="1255" y="997"/>
                  </a:lnTo>
                  <a:lnTo>
                    <a:pt x="1253" y="1004"/>
                  </a:lnTo>
                  <a:lnTo>
                    <a:pt x="1250" y="999"/>
                  </a:lnTo>
                  <a:lnTo>
                    <a:pt x="1248" y="1002"/>
                  </a:lnTo>
                  <a:lnTo>
                    <a:pt x="1250" y="1007"/>
                  </a:lnTo>
                  <a:lnTo>
                    <a:pt x="1241" y="1009"/>
                  </a:lnTo>
                  <a:lnTo>
                    <a:pt x="1241" y="1007"/>
                  </a:lnTo>
                  <a:lnTo>
                    <a:pt x="1238" y="1009"/>
                  </a:lnTo>
                  <a:lnTo>
                    <a:pt x="1236" y="1007"/>
                  </a:lnTo>
                  <a:lnTo>
                    <a:pt x="1234" y="1009"/>
                  </a:lnTo>
                  <a:lnTo>
                    <a:pt x="1234" y="1007"/>
                  </a:lnTo>
                  <a:lnTo>
                    <a:pt x="1227" y="1007"/>
                  </a:lnTo>
                  <a:lnTo>
                    <a:pt x="1227" y="1004"/>
                  </a:lnTo>
                  <a:lnTo>
                    <a:pt x="1234" y="999"/>
                  </a:lnTo>
                  <a:lnTo>
                    <a:pt x="1231" y="995"/>
                  </a:lnTo>
                  <a:lnTo>
                    <a:pt x="1229" y="995"/>
                  </a:lnTo>
                  <a:lnTo>
                    <a:pt x="1227" y="999"/>
                  </a:lnTo>
                  <a:lnTo>
                    <a:pt x="1222" y="997"/>
                  </a:lnTo>
                  <a:lnTo>
                    <a:pt x="1219" y="1002"/>
                  </a:lnTo>
                  <a:lnTo>
                    <a:pt x="1215" y="1002"/>
                  </a:lnTo>
                  <a:lnTo>
                    <a:pt x="1212" y="999"/>
                  </a:lnTo>
                  <a:lnTo>
                    <a:pt x="1208" y="1007"/>
                  </a:lnTo>
                  <a:lnTo>
                    <a:pt x="1208" y="1007"/>
                  </a:lnTo>
                  <a:lnTo>
                    <a:pt x="1208" y="1009"/>
                  </a:lnTo>
                  <a:lnTo>
                    <a:pt x="1210" y="1011"/>
                  </a:lnTo>
                  <a:lnTo>
                    <a:pt x="1208" y="1014"/>
                  </a:lnTo>
                  <a:lnTo>
                    <a:pt x="1210" y="1016"/>
                  </a:lnTo>
                  <a:lnTo>
                    <a:pt x="1203" y="1018"/>
                  </a:lnTo>
                  <a:lnTo>
                    <a:pt x="1203" y="1028"/>
                  </a:lnTo>
                  <a:lnTo>
                    <a:pt x="1203" y="1035"/>
                  </a:lnTo>
                  <a:lnTo>
                    <a:pt x="1189" y="1037"/>
                  </a:lnTo>
                  <a:lnTo>
                    <a:pt x="1189" y="1042"/>
                  </a:lnTo>
                  <a:lnTo>
                    <a:pt x="1184" y="1049"/>
                  </a:lnTo>
                  <a:lnTo>
                    <a:pt x="1182" y="1049"/>
                  </a:lnTo>
                  <a:lnTo>
                    <a:pt x="1182" y="1047"/>
                  </a:lnTo>
                  <a:lnTo>
                    <a:pt x="1179" y="1047"/>
                  </a:lnTo>
                  <a:lnTo>
                    <a:pt x="1179" y="1047"/>
                  </a:lnTo>
                  <a:lnTo>
                    <a:pt x="1177" y="1047"/>
                  </a:lnTo>
                  <a:lnTo>
                    <a:pt x="1179" y="1049"/>
                  </a:lnTo>
                  <a:lnTo>
                    <a:pt x="1175" y="1049"/>
                  </a:lnTo>
                  <a:lnTo>
                    <a:pt x="1177" y="1051"/>
                  </a:lnTo>
                  <a:lnTo>
                    <a:pt x="1175" y="1056"/>
                  </a:lnTo>
                  <a:lnTo>
                    <a:pt x="1172" y="1061"/>
                  </a:lnTo>
                  <a:lnTo>
                    <a:pt x="1170" y="1063"/>
                  </a:lnTo>
                  <a:lnTo>
                    <a:pt x="1172" y="1068"/>
                  </a:lnTo>
                  <a:lnTo>
                    <a:pt x="1170" y="1077"/>
                  </a:lnTo>
                  <a:lnTo>
                    <a:pt x="1170" y="1082"/>
                  </a:lnTo>
                  <a:lnTo>
                    <a:pt x="1170" y="1087"/>
                  </a:lnTo>
                  <a:lnTo>
                    <a:pt x="1172" y="1089"/>
                  </a:lnTo>
                  <a:lnTo>
                    <a:pt x="1170" y="1089"/>
                  </a:lnTo>
                  <a:lnTo>
                    <a:pt x="1172" y="1099"/>
                  </a:lnTo>
                  <a:lnTo>
                    <a:pt x="1175" y="1099"/>
                  </a:lnTo>
                  <a:lnTo>
                    <a:pt x="1179" y="1092"/>
                  </a:lnTo>
                  <a:lnTo>
                    <a:pt x="1186" y="1103"/>
                  </a:lnTo>
                  <a:lnTo>
                    <a:pt x="1193" y="1103"/>
                  </a:lnTo>
                  <a:lnTo>
                    <a:pt x="1205" y="1103"/>
                  </a:lnTo>
                  <a:lnTo>
                    <a:pt x="1203" y="1108"/>
                  </a:lnTo>
                  <a:lnTo>
                    <a:pt x="1208" y="1118"/>
                  </a:lnTo>
                  <a:lnTo>
                    <a:pt x="1212" y="1129"/>
                  </a:lnTo>
                  <a:lnTo>
                    <a:pt x="1212" y="1134"/>
                  </a:lnTo>
                  <a:lnTo>
                    <a:pt x="1210" y="1136"/>
                  </a:lnTo>
                  <a:lnTo>
                    <a:pt x="1208" y="1139"/>
                  </a:lnTo>
                  <a:lnTo>
                    <a:pt x="1212" y="1144"/>
                  </a:lnTo>
                  <a:lnTo>
                    <a:pt x="1208" y="1151"/>
                  </a:lnTo>
                  <a:lnTo>
                    <a:pt x="1203" y="1148"/>
                  </a:lnTo>
                  <a:lnTo>
                    <a:pt x="1203" y="1153"/>
                  </a:lnTo>
                  <a:lnTo>
                    <a:pt x="1203" y="1151"/>
                  </a:lnTo>
                  <a:lnTo>
                    <a:pt x="1203" y="1153"/>
                  </a:lnTo>
                  <a:lnTo>
                    <a:pt x="1201" y="1153"/>
                  </a:lnTo>
                  <a:lnTo>
                    <a:pt x="1196" y="1155"/>
                  </a:lnTo>
                  <a:lnTo>
                    <a:pt x="1196" y="1160"/>
                  </a:lnTo>
                  <a:lnTo>
                    <a:pt x="1189" y="1162"/>
                  </a:lnTo>
                  <a:lnTo>
                    <a:pt x="1189" y="1160"/>
                  </a:lnTo>
                  <a:lnTo>
                    <a:pt x="1186" y="1160"/>
                  </a:lnTo>
                  <a:lnTo>
                    <a:pt x="1182" y="1162"/>
                  </a:lnTo>
                  <a:lnTo>
                    <a:pt x="1179" y="1160"/>
                  </a:lnTo>
                  <a:lnTo>
                    <a:pt x="1177" y="1162"/>
                  </a:lnTo>
                  <a:lnTo>
                    <a:pt x="1175" y="1155"/>
                  </a:lnTo>
                  <a:lnTo>
                    <a:pt x="1170" y="1151"/>
                  </a:lnTo>
                  <a:lnTo>
                    <a:pt x="1167" y="1155"/>
                  </a:lnTo>
                  <a:lnTo>
                    <a:pt x="1163" y="1153"/>
                  </a:lnTo>
                  <a:lnTo>
                    <a:pt x="1163" y="1160"/>
                  </a:lnTo>
                  <a:lnTo>
                    <a:pt x="1163" y="1160"/>
                  </a:lnTo>
                  <a:lnTo>
                    <a:pt x="1160" y="1162"/>
                  </a:lnTo>
                  <a:lnTo>
                    <a:pt x="1156" y="1160"/>
                  </a:lnTo>
                  <a:lnTo>
                    <a:pt x="1158" y="1155"/>
                  </a:lnTo>
                  <a:lnTo>
                    <a:pt x="1153" y="1155"/>
                  </a:lnTo>
                  <a:lnTo>
                    <a:pt x="1153" y="1160"/>
                  </a:lnTo>
                  <a:lnTo>
                    <a:pt x="1156" y="1162"/>
                  </a:lnTo>
                  <a:lnTo>
                    <a:pt x="1156" y="1167"/>
                  </a:lnTo>
                  <a:lnTo>
                    <a:pt x="1151" y="1167"/>
                  </a:lnTo>
                  <a:lnTo>
                    <a:pt x="1151" y="1170"/>
                  </a:lnTo>
                  <a:lnTo>
                    <a:pt x="1149" y="1172"/>
                  </a:lnTo>
                  <a:lnTo>
                    <a:pt x="1146" y="1174"/>
                  </a:lnTo>
                  <a:lnTo>
                    <a:pt x="1149" y="1179"/>
                  </a:lnTo>
                  <a:lnTo>
                    <a:pt x="1146" y="1179"/>
                  </a:lnTo>
                  <a:lnTo>
                    <a:pt x="1146" y="1181"/>
                  </a:lnTo>
                  <a:lnTo>
                    <a:pt x="1139" y="1179"/>
                  </a:lnTo>
                  <a:lnTo>
                    <a:pt x="1139" y="1174"/>
                  </a:lnTo>
                  <a:lnTo>
                    <a:pt x="1137" y="1170"/>
                  </a:lnTo>
                  <a:lnTo>
                    <a:pt x="1132" y="1165"/>
                  </a:lnTo>
                  <a:lnTo>
                    <a:pt x="1132" y="1167"/>
                  </a:lnTo>
                  <a:lnTo>
                    <a:pt x="1130" y="1165"/>
                  </a:lnTo>
                  <a:lnTo>
                    <a:pt x="1130" y="1167"/>
                  </a:lnTo>
                  <a:lnTo>
                    <a:pt x="1127" y="1167"/>
                  </a:lnTo>
                  <a:lnTo>
                    <a:pt x="1123" y="1167"/>
                  </a:lnTo>
                  <a:lnTo>
                    <a:pt x="1120" y="1165"/>
                  </a:lnTo>
                  <a:lnTo>
                    <a:pt x="1118" y="1162"/>
                  </a:lnTo>
                  <a:lnTo>
                    <a:pt x="1118" y="1160"/>
                  </a:lnTo>
                  <a:lnTo>
                    <a:pt x="1113" y="1160"/>
                  </a:lnTo>
                  <a:lnTo>
                    <a:pt x="1116" y="1155"/>
                  </a:lnTo>
                  <a:lnTo>
                    <a:pt x="1118" y="1155"/>
                  </a:lnTo>
                  <a:lnTo>
                    <a:pt x="1118" y="1155"/>
                  </a:lnTo>
                  <a:lnTo>
                    <a:pt x="1113" y="1155"/>
                  </a:lnTo>
                  <a:lnTo>
                    <a:pt x="1113" y="1158"/>
                  </a:lnTo>
                  <a:lnTo>
                    <a:pt x="1111" y="1155"/>
                  </a:lnTo>
                  <a:lnTo>
                    <a:pt x="1108" y="1155"/>
                  </a:lnTo>
                  <a:lnTo>
                    <a:pt x="1108" y="1165"/>
                  </a:lnTo>
                  <a:lnTo>
                    <a:pt x="1104" y="1160"/>
                  </a:lnTo>
                  <a:lnTo>
                    <a:pt x="1094" y="1162"/>
                  </a:lnTo>
                  <a:lnTo>
                    <a:pt x="1094" y="1162"/>
                  </a:lnTo>
                  <a:lnTo>
                    <a:pt x="1094" y="1165"/>
                  </a:lnTo>
                  <a:lnTo>
                    <a:pt x="1090" y="1165"/>
                  </a:lnTo>
                  <a:lnTo>
                    <a:pt x="1087" y="1162"/>
                  </a:lnTo>
                  <a:lnTo>
                    <a:pt x="1085" y="1165"/>
                  </a:lnTo>
                  <a:lnTo>
                    <a:pt x="1082" y="1165"/>
                  </a:lnTo>
                  <a:lnTo>
                    <a:pt x="1080" y="1165"/>
                  </a:lnTo>
                  <a:lnTo>
                    <a:pt x="1073" y="1167"/>
                  </a:lnTo>
                  <a:lnTo>
                    <a:pt x="1066" y="1160"/>
                  </a:lnTo>
                  <a:lnTo>
                    <a:pt x="1061" y="1160"/>
                  </a:lnTo>
                  <a:lnTo>
                    <a:pt x="1061" y="1155"/>
                  </a:lnTo>
                  <a:lnTo>
                    <a:pt x="1054" y="1158"/>
                  </a:lnTo>
                  <a:lnTo>
                    <a:pt x="1052" y="1160"/>
                  </a:lnTo>
                  <a:lnTo>
                    <a:pt x="1052" y="1160"/>
                  </a:lnTo>
                  <a:lnTo>
                    <a:pt x="1049" y="1160"/>
                  </a:lnTo>
                  <a:lnTo>
                    <a:pt x="1047" y="1155"/>
                  </a:lnTo>
                  <a:lnTo>
                    <a:pt x="1047" y="1155"/>
                  </a:lnTo>
                  <a:lnTo>
                    <a:pt x="1047" y="1158"/>
                  </a:lnTo>
                  <a:lnTo>
                    <a:pt x="1042" y="1155"/>
                  </a:lnTo>
                  <a:lnTo>
                    <a:pt x="1042" y="1153"/>
                  </a:lnTo>
                  <a:lnTo>
                    <a:pt x="1038" y="1148"/>
                  </a:lnTo>
                  <a:lnTo>
                    <a:pt x="1038" y="1146"/>
                  </a:lnTo>
                  <a:lnTo>
                    <a:pt x="1026" y="1148"/>
                  </a:lnTo>
                  <a:lnTo>
                    <a:pt x="1019" y="1148"/>
                  </a:lnTo>
                  <a:lnTo>
                    <a:pt x="1014" y="1158"/>
                  </a:lnTo>
                  <a:lnTo>
                    <a:pt x="1016" y="1160"/>
                  </a:lnTo>
                  <a:lnTo>
                    <a:pt x="1021" y="1162"/>
                  </a:lnTo>
                  <a:lnTo>
                    <a:pt x="1023" y="1170"/>
                  </a:lnTo>
                  <a:lnTo>
                    <a:pt x="1023" y="1170"/>
                  </a:lnTo>
                  <a:lnTo>
                    <a:pt x="1023" y="1174"/>
                  </a:lnTo>
                  <a:lnTo>
                    <a:pt x="1023" y="1177"/>
                  </a:lnTo>
                  <a:lnTo>
                    <a:pt x="1016" y="1179"/>
                  </a:lnTo>
                  <a:lnTo>
                    <a:pt x="1004" y="1174"/>
                  </a:lnTo>
                  <a:lnTo>
                    <a:pt x="1002" y="1179"/>
                  </a:lnTo>
                  <a:lnTo>
                    <a:pt x="995" y="1174"/>
                  </a:lnTo>
                  <a:lnTo>
                    <a:pt x="990" y="1174"/>
                  </a:lnTo>
                  <a:lnTo>
                    <a:pt x="988" y="1177"/>
                  </a:lnTo>
                  <a:lnTo>
                    <a:pt x="988" y="1184"/>
                  </a:lnTo>
                  <a:lnTo>
                    <a:pt x="986" y="1184"/>
                  </a:lnTo>
                  <a:lnTo>
                    <a:pt x="986" y="1186"/>
                  </a:lnTo>
                  <a:lnTo>
                    <a:pt x="988" y="1188"/>
                  </a:lnTo>
                  <a:lnTo>
                    <a:pt x="990" y="1198"/>
                  </a:lnTo>
                  <a:lnTo>
                    <a:pt x="988" y="1198"/>
                  </a:lnTo>
                  <a:lnTo>
                    <a:pt x="983" y="1198"/>
                  </a:lnTo>
                  <a:lnTo>
                    <a:pt x="981" y="1198"/>
                  </a:lnTo>
                  <a:lnTo>
                    <a:pt x="981" y="1205"/>
                  </a:lnTo>
                  <a:lnTo>
                    <a:pt x="976" y="1205"/>
                  </a:lnTo>
                  <a:lnTo>
                    <a:pt x="976" y="1210"/>
                  </a:lnTo>
                  <a:lnTo>
                    <a:pt x="974" y="1210"/>
                  </a:lnTo>
                  <a:lnTo>
                    <a:pt x="969" y="1207"/>
                  </a:lnTo>
                  <a:lnTo>
                    <a:pt x="967" y="1212"/>
                  </a:lnTo>
                  <a:lnTo>
                    <a:pt x="962" y="1210"/>
                  </a:lnTo>
                  <a:lnTo>
                    <a:pt x="960" y="1203"/>
                  </a:lnTo>
                  <a:lnTo>
                    <a:pt x="953" y="1198"/>
                  </a:lnTo>
                  <a:lnTo>
                    <a:pt x="957" y="1193"/>
                  </a:lnTo>
                  <a:lnTo>
                    <a:pt x="953" y="1191"/>
                  </a:lnTo>
                  <a:lnTo>
                    <a:pt x="950" y="1188"/>
                  </a:lnTo>
                  <a:lnTo>
                    <a:pt x="953" y="1186"/>
                  </a:lnTo>
                  <a:lnTo>
                    <a:pt x="950" y="1184"/>
                  </a:lnTo>
                  <a:lnTo>
                    <a:pt x="950" y="1184"/>
                  </a:lnTo>
                  <a:lnTo>
                    <a:pt x="950" y="1172"/>
                  </a:lnTo>
                  <a:lnTo>
                    <a:pt x="945" y="1174"/>
                  </a:lnTo>
                  <a:lnTo>
                    <a:pt x="945" y="1172"/>
                  </a:lnTo>
                  <a:lnTo>
                    <a:pt x="945" y="1170"/>
                  </a:lnTo>
                  <a:lnTo>
                    <a:pt x="945" y="1170"/>
                  </a:lnTo>
                  <a:lnTo>
                    <a:pt x="945" y="1167"/>
                  </a:lnTo>
                  <a:lnTo>
                    <a:pt x="945" y="1162"/>
                  </a:lnTo>
                  <a:lnTo>
                    <a:pt x="941" y="1160"/>
                  </a:lnTo>
                  <a:lnTo>
                    <a:pt x="945" y="1160"/>
                  </a:lnTo>
                  <a:lnTo>
                    <a:pt x="948" y="1160"/>
                  </a:lnTo>
                  <a:lnTo>
                    <a:pt x="948" y="1160"/>
                  </a:lnTo>
                  <a:lnTo>
                    <a:pt x="941" y="1155"/>
                  </a:lnTo>
                  <a:lnTo>
                    <a:pt x="941" y="1153"/>
                  </a:lnTo>
                  <a:lnTo>
                    <a:pt x="941" y="1158"/>
                  </a:lnTo>
                  <a:lnTo>
                    <a:pt x="936" y="1158"/>
                  </a:lnTo>
                  <a:lnTo>
                    <a:pt x="936" y="1155"/>
                  </a:lnTo>
                  <a:lnTo>
                    <a:pt x="931" y="1155"/>
                  </a:lnTo>
                  <a:lnTo>
                    <a:pt x="927" y="1165"/>
                  </a:lnTo>
                  <a:lnTo>
                    <a:pt x="929" y="1167"/>
                  </a:lnTo>
                  <a:lnTo>
                    <a:pt x="927" y="1170"/>
                  </a:lnTo>
                  <a:lnTo>
                    <a:pt x="924" y="1167"/>
                  </a:lnTo>
                  <a:lnTo>
                    <a:pt x="924" y="1162"/>
                  </a:lnTo>
                  <a:lnTo>
                    <a:pt x="922" y="1158"/>
                  </a:lnTo>
                  <a:lnTo>
                    <a:pt x="919" y="1158"/>
                  </a:lnTo>
                  <a:lnTo>
                    <a:pt x="915" y="1155"/>
                  </a:lnTo>
                  <a:lnTo>
                    <a:pt x="910" y="1146"/>
                  </a:lnTo>
                  <a:lnTo>
                    <a:pt x="908" y="1136"/>
                  </a:lnTo>
                  <a:lnTo>
                    <a:pt x="903" y="1136"/>
                  </a:lnTo>
                  <a:lnTo>
                    <a:pt x="901" y="1136"/>
                  </a:lnTo>
                  <a:lnTo>
                    <a:pt x="884" y="1129"/>
                  </a:lnTo>
                  <a:lnTo>
                    <a:pt x="884" y="1122"/>
                  </a:lnTo>
                  <a:lnTo>
                    <a:pt x="875" y="1113"/>
                  </a:lnTo>
                  <a:lnTo>
                    <a:pt x="877" y="1110"/>
                  </a:lnTo>
                  <a:lnTo>
                    <a:pt x="875" y="1108"/>
                  </a:lnTo>
                  <a:lnTo>
                    <a:pt x="875" y="1115"/>
                  </a:lnTo>
                  <a:lnTo>
                    <a:pt x="872" y="1122"/>
                  </a:lnTo>
                  <a:lnTo>
                    <a:pt x="865" y="1122"/>
                  </a:lnTo>
                  <a:lnTo>
                    <a:pt x="865" y="1122"/>
                  </a:lnTo>
                  <a:lnTo>
                    <a:pt x="860" y="1125"/>
                  </a:lnTo>
                  <a:lnTo>
                    <a:pt x="860" y="1127"/>
                  </a:lnTo>
                  <a:lnTo>
                    <a:pt x="860" y="1125"/>
                  </a:lnTo>
                  <a:lnTo>
                    <a:pt x="856" y="1127"/>
                  </a:lnTo>
                  <a:lnTo>
                    <a:pt x="856" y="1129"/>
                  </a:lnTo>
                  <a:lnTo>
                    <a:pt x="860" y="1129"/>
                  </a:lnTo>
                  <a:lnTo>
                    <a:pt x="858" y="1136"/>
                  </a:lnTo>
                  <a:lnTo>
                    <a:pt x="846" y="1132"/>
                  </a:lnTo>
                  <a:lnTo>
                    <a:pt x="846" y="1136"/>
                  </a:lnTo>
                  <a:lnTo>
                    <a:pt x="849" y="1136"/>
                  </a:lnTo>
                  <a:lnTo>
                    <a:pt x="844" y="1136"/>
                  </a:lnTo>
                  <a:lnTo>
                    <a:pt x="846" y="1136"/>
                  </a:lnTo>
                  <a:lnTo>
                    <a:pt x="846" y="1141"/>
                  </a:lnTo>
                  <a:lnTo>
                    <a:pt x="846" y="1141"/>
                  </a:lnTo>
                  <a:lnTo>
                    <a:pt x="849" y="1144"/>
                  </a:lnTo>
                  <a:lnTo>
                    <a:pt x="846" y="1148"/>
                  </a:lnTo>
                  <a:lnTo>
                    <a:pt x="846" y="1151"/>
                  </a:lnTo>
                  <a:lnTo>
                    <a:pt x="844" y="1151"/>
                  </a:lnTo>
                  <a:lnTo>
                    <a:pt x="841" y="1153"/>
                  </a:lnTo>
                  <a:lnTo>
                    <a:pt x="841" y="1153"/>
                  </a:lnTo>
                  <a:lnTo>
                    <a:pt x="839" y="1160"/>
                  </a:lnTo>
                  <a:lnTo>
                    <a:pt x="837" y="1160"/>
                  </a:lnTo>
                  <a:lnTo>
                    <a:pt x="837" y="1162"/>
                  </a:lnTo>
                  <a:lnTo>
                    <a:pt x="837" y="1162"/>
                  </a:lnTo>
                  <a:lnTo>
                    <a:pt x="837" y="1165"/>
                  </a:lnTo>
                  <a:lnTo>
                    <a:pt x="841" y="1167"/>
                  </a:lnTo>
                  <a:lnTo>
                    <a:pt x="839" y="1174"/>
                  </a:lnTo>
                  <a:lnTo>
                    <a:pt x="841" y="1177"/>
                  </a:lnTo>
                  <a:lnTo>
                    <a:pt x="844" y="1174"/>
                  </a:lnTo>
                  <a:lnTo>
                    <a:pt x="844" y="1179"/>
                  </a:lnTo>
                  <a:lnTo>
                    <a:pt x="841" y="1179"/>
                  </a:lnTo>
                  <a:lnTo>
                    <a:pt x="846" y="1181"/>
                  </a:lnTo>
                  <a:lnTo>
                    <a:pt x="846" y="1184"/>
                  </a:lnTo>
                  <a:lnTo>
                    <a:pt x="841" y="1186"/>
                  </a:lnTo>
                  <a:lnTo>
                    <a:pt x="846" y="1186"/>
                  </a:lnTo>
                  <a:lnTo>
                    <a:pt x="846" y="1188"/>
                  </a:lnTo>
                  <a:lnTo>
                    <a:pt x="841" y="1188"/>
                  </a:lnTo>
                  <a:lnTo>
                    <a:pt x="837" y="1188"/>
                  </a:lnTo>
                  <a:lnTo>
                    <a:pt x="837" y="1188"/>
                  </a:lnTo>
                  <a:lnTo>
                    <a:pt x="837" y="1191"/>
                  </a:lnTo>
                  <a:lnTo>
                    <a:pt x="827" y="1193"/>
                  </a:lnTo>
                  <a:lnTo>
                    <a:pt x="827" y="1193"/>
                  </a:lnTo>
                  <a:lnTo>
                    <a:pt x="825" y="1193"/>
                  </a:lnTo>
                  <a:lnTo>
                    <a:pt x="825" y="1191"/>
                  </a:lnTo>
                  <a:lnTo>
                    <a:pt x="818" y="1191"/>
                  </a:lnTo>
                  <a:lnTo>
                    <a:pt x="815" y="1188"/>
                  </a:lnTo>
                  <a:lnTo>
                    <a:pt x="813" y="1191"/>
                  </a:lnTo>
                  <a:lnTo>
                    <a:pt x="813" y="1193"/>
                  </a:lnTo>
                  <a:lnTo>
                    <a:pt x="808" y="1193"/>
                  </a:lnTo>
                  <a:lnTo>
                    <a:pt x="808" y="1193"/>
                  </a:lnTo>
                  <a:lnTo>
                    <a:pt x="806" y="1198"/>
                  </a:lnTo>
                  <a:lnTo>
                    <a:pt x="799" y="1205"/>
                  </a:lnTo>
                  <a:lnTo>
                    <a:pt x="794" y="1203"/>
                  </a:lnTo>
                  <a:lnTo>
                    <a:pt x="794" y="1207"/>
                  </a:lnTo>
                  <a:lnTo>
                    <a:pt x="790" y="1205"/>
                  </a:lnTo>
                  <a:lnTo>
                    <a:pt x="785" y="1207"/>
                  </a:lnTo>
                  <a:lnTo>
                    <a:pt x="785" y="1212"/>
                  </a:lnTo>
                  <a:lnTo>
                    <a:pt x="780" y="1212"/>
                  </a:lnTo>
                  <a:lnTo>
                    <a:pt x="785" y="1219"/>
                  </a:lnTo>
                  <a:lnTo>
                    <a:pt x="782" y="1221"/>
                  </a:lnTo>
                  <a:lnTo>
                    <a:pt x="780" y="1229"/>
                  </a:lnTo>
                  <a:lnTo>
                    <a:pt x="780" y="1231"/>
                  </a:lnTo>
                  <a:lnTo>
                    <a:pt x="773" y="1229"/>
                  </a:lnTo>
                  <a:lnTo>
                    <a:pt x="771" y="1226"/>
                  </a:lnTo>
                  <a:lnTo>
                    <a:pt x="773" y="1221"/>
                  </a:lnTo>
                  <a:lnTo>
                    <a:pt x="771" y="1212"/>
                  </a:lnTo>
                  <a:lnTo>
                    <a:pt x="766" y="1212"/>
                  </a:lnTo>
                  <a:lnTo>
                    <a:pt x="754" y="1203"/>
                  </a:lnTo>
                  <a:lnTo>
                    <a:pt x="740" y="1207"/>
                  </a:lnTo>
                  <a:lnTo>
                    <a:pt x="738" y="1207"/>
                  </a:lnTo>
                  <a:lnTo>
                    <a:pt x="735" y="1203"/>
                  </a:lnTo>
                  <a:lnTo>
                    <a:pt x="730" y="1203"/>
                  </a:lnTo>
                  <a:lnTo>
                    <a:pt x="730" y="1198"/>
                  </a:lnTo>
                  <a:lnTo>
                    <a:pt x="733" y="1198"/>
                  </a:lnTo>
                  <a:lnTo>
                    <a:pt x="738" y="1198"/>
                  </a:lnTo>
                  <a:lnTo>
                    <a:pt x="738" y="1193"/>
                  </a:lnTo>
                  <a:lnTo>
                    <a:pt x="742" y="1188"/>
                  </a:lnTo>
                  <a:lnTo>
                    <a:pt x="742" y="1181"/>
                  </a:lnTo>
                  <a:lnTo>
                    <a:pt x="742" y="1179"/>
                  </a:lnTo>
                  <a:lnTo>
                    <a:pt x="742" y="1179"/>
                  </a:lnTo>
                  <a:lnTo>
                    <a:pt x="740" y="1179"/>
                  </a:lnTo>
                  <a:lnTo>
                    <a:pt x="738" y="1184"/>
                  </a:lnTo>
                  <a:lnTo>
                    <a:pt x="735" y="1186"/>
                  </a:lnTo>
                  <a:lnTo>
                    <a:pt x="730" y="1184"/>
                  </a:lnTo>
                  <a:lnTo>
                    <a:pt x="730" y="1188"/>
                  </a:lnTo>
                  <a:lnTo>
                    <a:pt x="728" y="1188"/>
                  </a:lnTo>
                  <a:lnTo>
                    <a:pt x="728" y="1181"/>
                  </a:lnTo>
                  <a:lnTo>
                    <a:pt x="723" y="1191"/>
                  </a:lnTo>
                  <a:lnTo>
                    <a:pt x="719" y="1188"/>
                  </a:lnTo>
                  <a:lnTo>
                    <a:pt x="719" y="1188"/>
                  </a:lnTo>
                  <a:lnTo>
                    <a:pt x="719" y="1188"/>
                  </a:lnTo>
                  <a:lnTo>
                    <a:pt x="716" y="1188"/>
                  </a:lnTo>
                  <a:lnTo>
                    <a:pt x="714" y="1186"/>
                  </a:lnTo>
                  <a:lnTo>
                    <a:pt x="714" y="1188"/>
                  </a:lnTo>
                  <a:lnTo>
                    <a:pt x="712" y="1186"/>
                  </a:lnTo>
                  <a:lnTo>
                    <a:pt x="707" y="1184"/>
                  </a:lnTo>
                  <a:lnTo>
                    <a:pt x="704" y="1181"/>
                  </a:lnTo>
                  <a:lnTo>
                    <a:pt x="702" y="1184"/>
                  </a:lnTo>
                  <a:lnTo>
                    <a:pt x="700" y="1186"/>
                  </a:lnTo>
                  <a:lnTo>
                    <a:pt x="697" y="1181"/>
                  </a:lnTo>
                  <a:lnTo>
                    <a:pt x="695" y="1184"/>
                  </a:lnTo>
                  <a:lnTo>
                    <a:pt x="695" y="1179"/>
                  </a:lnTo>
                  <a:lnTo>
                    <a:pt x="690" y="1181"/>
                  </a:lnTo>
                  <a:lnTo>
                    <a:pt x="690" y="1179"/>
                  </a:lnTo>
                  <a:lnTo>
                    <a:pt x="688" y="1179"/>
                  </a:lnTo>
                  <a:lnTo>
                    <a:pt x="690" y="1172"/>
                  </a:lnTo>
                  <a:lnTo>
                    <a:pt x="690" y="1170"/>
                  </a:lnTo>
                  <a:lnTo>
                    <a:pt x="686" y="1170"/>
                  </a:lnTo>
                  <a:lnTo>
                    <a:pt x="681" y="1174"/>
                  </a:lnTo>
                  <a:lnTo>
                    <a:pt x="676" y="1172"/>
                  </a:lnTo>
                  <a:lnTo>
                    <a:pt x="669" y="1165"/>
                  </a:lnTo>
                  <a:lnTo>
                    <a:pt x="664" y="1165"/>
                  </a:lnTo>
                  <a:lnTo>
                    <a:pt x="667" y="1167"/>
                  </a:lnTo>
                  <a:lnTo>
                    <a:pt x="662" y="1174"/>
                  </a:lnTo>
                  <a:lnTo>
                    <a:pt x="657" y="1174"/>
                  </a:lnTo>
                  <a:lnTo>
                    <a:pt x="657" y="1179"/>
                  </a:lnTo>
                  <a:lnTo>
                    <a:pt x="662" y="1179"/>
                  </a:lnTo>
                  <a:lnTo>
                    <a:pt x="660" y="1179"/>
                  </a:lnTo>
                  <a:lnTo>
                    <a:pt x="657" y="1179"/>
                  </a:lnTo>
                  <a:lnTo>
                    <a:pt x="655" y="1174"/>
                  </a:lnTo>
                  <a:lnTo>
                    <a:pt x="652" y="1179"/>
                  </a:lnTo>
                  <a:lnTo>
                    <a:pt x="650" y="1174"/>
                  </a:lnTo>
                  <a:lnTo>
                    <a:pt x="650" y="1172"/>
                  </a:lnTo>
                  <a:lnTo>
                    <a:pt x="648" y="1172"/>
                  </a:lnTo>
                  <a:lnTo>
                    <a:pt x="648" y="1167"/>
                  </a:lnTo>
                  <a:lnTo>
                    <a:pt x="643" y="1167"/>
                  </a:lnTo>
                  <a:lnTo>
                    <a:pt x="643" y="1160"/>
                  </a:lnTo>
                  <a:lnTo>
                    <a:pt x="636" y="1160"/>
                  </a:lnTo>
                  <a:lnTo>
                    <a:pt x="634" y="1162"/>
                  </a:lnTo>
                  <a:lnTo>
                    <a:pt x="631" y="1162"/>
                  </a:lnTo>
                  <a:lnTo>
                    <a:pt x="624" y="1148"/>
                  </a:lnTo>
                  <a:lnTo>
                    <a:pt x="622" y="1148"/>
                  </a:lnTo>
                  <a:lnTo>
                    <a:pt x="619" y="1144"/>
                  </a:lnTo>
                  <a:lnTo>
                    <a:pt x="619" y="1151"/>
                  </a:lnTo>
                  <a:lnTo>
                    <a:pt x="619" y="1151"/>
                  </a:lnTo>
                  <a:lnTo>
                    <a:pt x="615" y="1146"/>
                  </a:lnTo>
                  <a:lnTo>
                    <a:pt x="615" y="1148"/>
                  </a:lnTo>
                  <a:lnTo>
                    <a:pt x="615" y="1148"/>
                  </a:lnTo>
                  <a:lnTo>
                    <a:pt x="619" y="1158"/>
                  </a:lnTo>
                  <a:lnTo>
                    <a:pt x="617" y="1160"/>
                  </a:lnTo>
                  <a:lnTo>
                    <a:pt x="619" y="1160"/>
                  </a:lnTo>
                  <a:lnTo>
                    <a:pt x="615" y="1165"/>
                  </a:lnTo>
                  <a:lnTo>
                    <a:pt x="617" y="1167"/>
                  </a:lnTo>
                  <a:lnTo>
                    <a:pt x="622" y="1167"/>
                  </a:lnTo>
                  <a:lnTo>
                    <a:pt x="619" y="1170"/>
                  </a:lnTo>
                  <a:lnTo>
                    <a:pt x="617" y="1167"/>
                  </a:lnTo>
                  <a:lnTo>
                    <a:pt x="617" y="1170"/>
                  </a:lnTo>
                  <a:lnTo>
                    <a:pt x="615" y="1170"/>
                  </a:lnTo>
                  <a:lnTo>
                    <a:pt x="615" y="1162"/>
                  </a:lnTo>
                  <a:lnTo>
                    <a:pt x="610" y="1162"/>
                  </a:lnTo>
                  <a:lnTo>
                    <a:pt x="608" y="1160"/>
                  </a:lnTo>
                  <a:lnTo>
                    <a:pt x="603" y="1160"/>
                  </a:lnTo>
                  <a:lnTo>
                    <a:pt x="601" y="1162"/>
                  </a:lnTo>
                  <a:lnTo>
                    <a:pt x="598" y="1160"/>
                  </a:lnTo>
                  <a:lnTo>
                    <a:pt x="598" y="1162"/>
                  </a:lnTo>
                  <a:lnTo>
                    <a:pt x="596" y="1162"/>
                  </a:lnTo>
                  <a:lnTo>
                    <a:pt x="598" y="1165"/>
                  </a:lnTo>
                  <a:lnTo>
                    <a:pt x="596" y="1165"/>
                  </a:lnTo>
                  <a:lnTo>
                    <a:pt x="596" y="1167"/>
                  </a:lnTo>
                  <a:lnTo>
                    <a:pt x="596" y="1165"/>
                  </a:lnTo>
                  <a:lnTo>
                    <a:pt x="596" y="1167"/>
                  </a:lnTo>
                  <a:lnTo>
                    <a:pt x="593" y="1170"/>
                  </a:lnTo>
                  <a:lnTo>
                    <a:pt x="591" y="1165"/>
                  </a:lnTo>
                  <a:lnTo>
                    <a:pt x="591" y="1167"/>
                  </a:lnTo>
                  <a:lnTo>
                    <a:pt x="586" y="1174"/>
                  </a:lnTo>
                  <a:lnTo>
                    <a:pt x="586" y="1174"/>
                  </a:lnTo>
                  <a:lnTo>
                    <a:pt x="586" y="1170"/>
                  </a:lnTo>
                  <a:lnTo>
                    <a:pt x="584" y="1170"/>
                  </a:lnTo>
                  <a:lnTo>
                    <a:pt x="582" y="1172"/>
                  </a:lnTo>
                  <a:lnTo>
                    <a:pt x="579" y="1177"/>
                  </a:lnTo>
                  <a:lnTo>
                    <a:pt x="577" y="1177"/>
                  </a:lnTo>
                  <a:lnTo>
                    <a:pt x="577" y="1172"/>
                  </a:lnTo>
                  <a:lnTo>
                    <a:pt x="575" y="1172"/>
                  </a:lnTo>
                  <a:lnTo>
                    <a:pt x="575" y="1170"/>
                  </a:lnTo>
                  <a:lnTo>
                    <a:pt x="570" y="1167"/>
                  </a:lnTo>
                  <a:lnTo>
                    <a:pt x="563" y="1172"/>
                  </a:lnTo>
                  <a:lnTo>
                    <a:pt x="560" y="1170"/>
                  </a:lnTo>
                  <a:lnTo>
                    <a:pt x="558" y="1170"/>
                  </a:lnTo>
                  <a:lnTo>
                    <a:pt x="560" y="1170"/>
                  </a:lnTo>
                  <a:lnTo>
                    <a:pt x="563" y="1167"/>
                  </a:lnTo>
                  <a:lnTo>
                    <a:pt x="560" y="1162"/>
                  </a:lnTo>
                  <a:lnTo>
                    <a:pt x="565" y="1160"/>
                  </a:lnTo>
                  <a:lnTo>
                    <a:pt x="565" y="1155"/>
                  </a:lnTo>
                  <a:lnTo>
                    <a:pt x="560" y="1155"/>
                  </a:lnTo>
                  <a:lnTo>
                    <a:pt x="560" y="1155"/>
                  </a:lnTo>
                  <a:lnTo>
                    <a:pt x="558" y="1153"/>
                  </a:lnTo>
                  <a:lnTo>
                    <a:pt x="558" y="1153"/>
                  </a:lnTo>
                  <a:lnTo>
                    <a:pt x="556" y="1148"/>
                  </a:lnTo>
                  <a:lnTo>
                    <a:pt x="556" y="1151"/>
                  </a:lnTo>
                  <a:lnTo>
                    <a:pt x="549" y="1144"/>
                  </a:lnTo>
                  <a:lnTo>
                    <a:pt x="541" y="1148"/>
                  </a:lnTo>
                  <a:lnTo>
                    <a:pt x="541" y="1144"/>
                  </a:lnTo>
                  <a:lnTo>
                    <a:pt x="539" y="1146"/>
                  </a:lnTo>
                  <a:lnTo>
                    <a:pt x="539" y="1144"/>
                  </a:lnTo>
                  <a:lnTo>
                    <a:pt x="537" y="1141"/>
                  </a:lnTo>
                  <a:lnTo>
                    <a:pt x="539" y="1134"/>
                  </a:lnTo>
                  <a:lnTo>
                    <a:pt x="541" y="1132"/>
                  </a:lnTo>
                  <a:lnTo>
                    <a:pt x="537" y="1127"/>
                  </a:lnTo>
                  <a:lnTo>
                    <a:pt x="530" y="1127"/>
                  </a:lnTo>
                  <a:lnTo>
                    <a:pt x="530" y="1122"/>
                  </a:lnTo>
                  <a:lnTo>
                    <a:pt x="525" y="1125"/>
                  </a:lnTo>
                  <a:lnTo>
                    <a:pt x="523" y="1118"/>
                  </a:lnTo>
                  <a:lnTo>
                    <a:pt x="518" y="1122"/>
                  </a:lnTo>
                  <a:lnTo>
                    <a:pt x="513" y="1122"/>
                  </a:lnTo>
                  <a:lnTo>
                    <a:pt x="504" y="1125"/>
                  </a:lnTo>
                  <a:lnTo>
                    <a:pt x="501" y="1120"/>
                  </a:lnTo>
                  <a:lnTo>
                    <a:pt x="499" y="1122"/>
                  </a:lnTo>
                  <a:lnTo>
                    <a:pt x="494" y="1122"/>
                  </a:lnTo>
                  <a:lnTo>
                    <a:pt x="494" y="1125"/>
                  </a:lnTo>
                  <a:lnTo>
                    <a:pt x="494" y="1127"/>
                  </a:lnTo>
                  <a:lnTo>
                    <a:pt x="494" y="1136"/>
                  </a:lnTo>
                  <a:lnTo>
                    <a:pt x="489" y="1136"/>
                  </a:lnTo>
                  <a:lnTo>
                    <a:pt x="489" y="1141"/>
                  </a:lnTo>
                  <a:lnTo>
                    <a:pt x="485" y="1144"/>
                  </a:lnTo>
                  <a:lnTo>
                    <a:pt x="480" y="1144"/>
                  </a:lnTo>
                  <a:lnTo>
                    <a:pt x="480" y="1146"/>
                  </a:lnTo>
                  <a:lnTo>
                    <a:pt x="485" y="1146"/>
                  </a:lnTo>
                  <a:lnTo>
                    <a:pt x="478" y="1151"/>
                  </a:lnTo>
                  <a:lnTo>
                    <a:pt x="478" y="1155"/>
                  </a:lnTo>
                  <a:lnTo>
                    <a:pt x="473" y="1153"/>
                  </a:lnTo>
                  <a:lnTo>
                    <a:pt x="473" y="1151"/>
                  </a:lnTo>
                  <a:lnTo>
                    <a:pt x="475" y="1148"/>
                  </a:lnTo>
                  <a:lnTo>
                    <a:pt x="475" y="1146"/>
                  </a:lnTo>
                  <a:lnTo>
                    <a:pt x="468" y="1148"/>
                  </a:lnTo>
                  <a:lnTo>
                    <a:pt x="461" y="1148"/>
                  </a:lnTo>
                  <a:lnTo>
                    <a:pt x="456" y="1151"/>
                  </a:lnTo>
                  <a:lnTo>
                    <a:pt x="454" y="1148"/>
                  </a:lnTo>
                  <a:lnTo>
                    <a:pt x="449" y="1146"/>
                  </a:lnTo>
                  <a:lnTo>
                    <a:pt x="442" y="1146"/>
                  </a:lnTo>
                  <a:lnTo>
                    <a:pt x="440" y="1146"/>
                  </a:lnTo>
                  <a:lnTo>
                    <a:pt x="438" y="1151"/>
                  </a:lnTo>
                  <a:lnTo>
                    <a:pt x="433" y="1144"/>
                  </a:lnTo>
                  <a:lnTo>
                    <a:pt x="428" y="1144"/>
                  </a:lnTo>
                  <a:lnTo>
                    <a:pt x="419" y="1141"/>
                  </a:lnTo>
                  <a:lnTo>
                    <a:pt x="419" y="1151"/>
                  </a:lnTo>
                  <a:lnTo>
                    <a:pt x="414" y="1146"/>
                  </a:lnTo>
                  <a:lnTo>
                    <a:pt x="409" y="1148"/>
                  </a:lnTo>
                  <a:lnTo>
                    <a:pt x="409" y="1146"/>
                  </a:lnTo>
                  <a:lnTo>
                    <a:pt x="409" y="1144"/>
                  </a:lnTo>
                  <a:lnTo>
                    <a:pt x="409" y="1141"/>
                  </a:lnTo>
                  <a:lnTo>
                    <a:pt x="409" y="1136"/>
                  </a:lnTo>
                  <a:lnTo>
                    <a:pt x="404" y="1136"/>
                  </a:lnTo>
                  <a:lnTo>
                    <a:pt x="404" y="1144"/>
                  </a:lnTo>
                  <a:lnTo>
                    <a:pt x="404" y="1146"/>
                  </a:lnTo>
                  <a:lnTo>
                    <a:pt x="397" y="1146"/>
                  </a:lnTo>
                  <a:lnTo>
                    <a:pt x="395" y="1146"/>
                  </a:lnTo>
                  <a:lnTo>
                    <a:pt x="395" y="1144"/>
                  </a:lnTo>
                  <a:lnTo>
                    <a:pt x="388" y="1144"/>
                  </a:lnTo>
                  <a:lnTo>
                    <a:pt x="388" y="1141"/>
                  </a:lnTo>
                  <a:lnTo>
                    <a:pt x="386" y="1144"/>
                  </a:lnTo>
                  <a:lnTo>
                    <a:pt x="383" y="1141"/>
                  </a:lnTo>
                  <a:lnTo>
                    <a:pt x="381" y="1141"/>
                  </a:lnTo>
                  <a:lnTo>
                    <a:pt x="381" y="1134"/>
                  </a:lnTo>
                  <a:lnTo>
                    <a:pt x="381" y="1129"/>
                  </a:lnTo>
                  <a:lnTo>
                    <a:pt x="383" y="1127"/>
                  </a:lnTo>
                  <a:lnTo>
                    <a:pt x="383" y="1122"/>
                  </a:lnTo>
                  <a:lnTo>
                    <a:pt x="383" y="1118"/>
                  </a:lnTo>
                  <a:lnTo>
                    <a:pt x="386" y="1118"/>
                  </a:lnTo>
                  <a:lnTo>
                    <a:pt x="386" y="1113"/>
                  </a:lnTo>
                  <a:lnTo>
                    <a:pt x="390" y="1113"/>
                  </a:lnTo>
                  <a:lnTo>
                    <a:pt x="386" y="1113"/>
                  </a:lnTo>
                  <a:lnTo>
                    <a:pt x="381" y="1106"/>
                  </a:lnTo>
                  <a:lnTo>
                    <a:pt x="378" y="1108"/>
                  </a:lnTo>
                  <a:lnTo>
                    <a:pt x="369" y="1108"/>
                  </a:lnTo>
                  <a:lnTo>
                    <a:pt x="367" y="1106"/>
                  </a:lnTo>
                </a:path>
              </a:pathLst>
            </a:custGeom>
            <a:solidFill>
              <a:srgbClr val="433356">
                <a:lumMod val="60000"/>
                <a:lumOff val="4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91" name="Freeform 19"/>
            <p:cNvSpPr>
              <a:spLocks/>
            </p:cNvSpPr>
            <p:nvPr/>
          </p:nvSpPr>
          <p:spPr bwMode="auto">
            <a:xfrm>
              <a:off x="11191728" y="5387674"/>
              <a:ext cx="526670" cy="874130"/>
            </a:xfrm>
            <a:custGeom>
              <a:avLst/>
              <a:gdLst>
                <a:gd name="T0" fmla="*/ 779 w 817"/>
                <a:gd name="T1" fmla="*/ 1089 h 1356"/>
                <a:gd name="T2" fmla="*/ 774 w 817"/>
                <a:gd name="T3" fmla="*/ 1040 h 1356"/>
                <a:gd name="T4" fmla="*/ 727 w 817"/>
                <a:gd name="T5" fmla="*/ 976 h 1356"/>
                <a:gd name="T6" fmla="*/ 670 w 817"/>
                <a:gd name="T7" fmla="*/ 910 h 1356"/>
                <a:gd name="T8" fmla="*/ 666 w 817"/>
                <a:gd name="T9" fmla="*/ 855 h 1356"/>
                <a:gd name="T10" fmla="*/ 569 w 817"/>
                <a:gd name="T11" fmla="*/ 829 h 1356"/>
                <a:gd name="T12" fmla="*/ 493 w 817"/>
                <a:gd name="T13" fmla="*/ 813 h 1356"/>
                <a:gd name="T14" fmla="*/ 432 w 817"/>
                <a:gd name="T15" fmla="*/ 766 h 1356"/>
                <a:gd name="T16" fmla="*/ 382 w 817"/>
                <a:gd name="T17" fmla="*/ 733 h 1356"/>
                <a:gd name="T18" fmla="*/ 370 w 817"/>
                <a:gd name="T19" fmla="*/ 690 h 1356"/>
                <a:gd name="T20" fmla="*/ 326 w 817"/>
                <a:gd name="T21" fmla="*/ 669 h 1356"/>
                <a:gd name="T22" fmla="*/ 342 w 817"/>
                <a:gd name="T23" fmla="*/ 614 h 1356"/>
                <a:gd name="T24" fmla="*/ 347 w 817"/>
                <a:gd name="T25" fmla="*/ 539 h 1356"/>
                <a:gd name="T26" fmla="*/ 413 w 817"/>
                <a:gd name="T27" fmla="*/ 390 h 1356"/>
                <a:gd name="T28" fmla="*/ 507 w 817"/>
                <a:gd name="T29" fmla="*/ 303 h 1356"/>
                <a:gd name="T30" fmla="*/ 548 w 817"/>
                <a:gd name="T31" fmla="*/ 232 h 1356"/>
                <a:gd name="T32" fmla="*/ 496 w 817"/>
                <a:gd name="T33" fmla="*/ 185 h 1356"/>
                <a:gd name="T34" fmla="*/ 408 w 817"/>
                <a:gd name="T35" fmla="*/ 104 h 1356"/>
                <a:gd name="T36" fmla="*/ 297 w 817"/>
                <a:gd name="T37" fmla="*/ 48 h 1356"/>
                <a:gd name="T38" fmla="*/ 198 w 817"/>
                <a:gd name="T39" fmla="*/ 12 h 1356"/>
                <a:gd name="T40" fmla="*/ 212 w 817"/>
                <a:gd name="T41" fmla="*/ 97 h 1356"/>
                <a:gd name="T42" fmla="*/ 271 w 817"/>
                <a:gd name="T43" fmla="*/ 215 h 1356"/>
                <a:gd name="T44" fmla="*/ 233 w 817"/>
                <a:gd name="T45" fmla="*/ 251 h 1356"/>
                <a:gd name="T46" fmla="*/ 160 w 817"/>
                <a:gd name="T47" fmla="*/ 293 h 1356"/>
                <a:gd name="T48" fmla="*/ 111 w 817"/>
                <a:gd name="T49" fmla="*/ 376 h 1356"/>
                <a:gd name="T50" fmla="*/ 92 w 817"/>
                <a:gd name="T51" fmla="*/ 468 h 1356"/>
                <a:gd name="T52" fmla="*/ 42 w 817"/>
                <a:gd name="T53" fmla="*/ 525 h 1356"/>
                <a:gd name="T54" fmla="*/ 51 w 817"/>
                <a:gd name="T55" fmla="*/ 636 h 1356"/>
                <a:gd name="T56" fmla="*/ 47 w 817"/>
                <a:gd name="T57" fmla="*/ 702 h 1356"/>
                <a:gd name="T58" fmla="*/ 66 w 817"/>
                <a:gd name="T59" fmla="*/ 794 h 1356"/>
                <a:gd name="T60" fmla="*/ 89 w 817"/>
                <a:gd name="T61" fmla="*/ 839 h 1356"/>
                <a:gd name="T62" fmla="*/ 56 w 817"/>
                <a:gd name="T63" fmla="*/ 910 h 1356"/>
                <a:gd name="T64" fmla="*/ 47 w 817"/>
                <a:gd name="T65" fmla="*/ 957 h 1356"/>
                <a:gd name="T66" fmla="*/ 18 w 817"/>
                <a:gd name="T67" fmla="*/ 971 h 1356"/>
                <a:gd name="T68" fmla="*/ 0 w 817"/>
                <a:gd name="T69" fmla="*/ 1011 h 1356"/>
                <a:gd name="T70" fmla="*/ 61 w 817"/>
                <a:gd name="T71" fmla="*/ 1030 h 1356"/>
                <a:gd name="T72" fmla="*/ 28 w 817"/>
                <a:gd name="T73" fmla="*/ 1080 h 1356"/>
                <a:gd name="T74" fmla="*/ 49 w 817"/>
                <a:gd name="T75" fmla="*/ 1139 h 1356"/>
                <a:gd name="T76" fmla="*/ 61 w 817"/>
                <a:gd name="T77" fmla="*/ 1196 h 1356"/>
                <a:gd name="T78" fmla="*/ 111 w 817"/>
                <a:gd name="T79" fmla="*/ 1153 h 1356"/>
                <a:gd name="T80" fmla="*/ 89 w 817"/>
                <a:gd name="T81" fmla="*/ 1106 h 1356"/>
                <a:gd name="T82" fmla="*/ 94 w 817"/>
                <a:gd name="T83" fmla="*/ 1082 h 1356"/>
                <a:gd name="T84" fmla="*/ 144 w 817"/>
                <a:gd name="T85" fmla="*/ 1113 h 1356"/>
                <a:gd name="T86" fmla="*/ 160 w 817"/>
                <a:gd name="T87" fmla="*/ 1160 h 1356"/>
                <a:gd name="T88" fmla="*/ 186 w 817"/>
                <a:gd name="T89" fmla="*/ 1200 h 1356"/>
                <a:gd name="T90" fmla="*/ 200 w 817"/>
                <a:gd name="T91" fmla="*/ 1191 h 1356"/>
                <a:gd name="T92" fmla="*/ 193 w 817"/>
                <a:gd name="T93" fmla="*/ 1247 h 1356"/>
                <a:gd name="T94" fmla="*/ 255 w 817"/>
                <a:gd name="T95" fmla="*/ 1285 h 1356"/>
                <a:gd name="T96" fmla="*/ 264 w 817"/>
                <a:gd name="T97" fmla="*/ 1347 h 1356"/>
                <a:gd name="T98" fmla="*/ 290 w 817"/>
                <a:gd name="T99" fmla="*/ 1325 h 1356"/>
                <a:gd name="T100" fmla="*/ 347 w 817"/>
                <a:gd name="T101" fmla="*/ 1332 h 1356"/>
                <a:gd name="T102" fmla="*/ 394 w 817"/>
                <a:gd name="T103" fmla="*/ 1285 h 1356"/>
                <a:gd name="T104" fmla="*/ 403 w 817"/>
                <a:gd name="T105" fmla="*/ 1226 h 1356"/>
                <a:gd name="T106" fmla="*/ 425 w 817"/>
                <a:gd name="T107" fmla="*/ 1233 h 1356"/>
                <a:gd name="T108" fmla="*/ 474 w 817"/>
                <a:gd name="T109" fmla="*/ 1247 h 1356"/>
                <a:gd name="T110" fmla="*/ 517 w 817"/>
                <a:gd name="T111" fmla="*/ 1229 h 1356"/>
                <a:gd name="T112" fmla="*/ 578 w 817"/>
                <a:gd name="T113" fmla="*/ 1236 h 1356"/>
                <a:gd name="T114" fmla="*/ 614 w 817"/>
                <a:gd name="T115" fmla="*/ 1210 h 1356"/>
                <a:gd name="T116" fmla="*/ 637 w 817"/>
                <a:gd name="T117" fmla="*/ 1184 h 1356"/>
                <a:gd name="T118" fmla="*/ 682 w 817"/>
                <a:gd name="T119" fmla="*/ 1207 h 1356"/>
                <a:gd name="T120" fmla="*/ 725 w 817"/>
                <a:gd name="T121" fmla="*/ 1174 h 1356"/>
                <a:gd name="T122" fmla="*/ 763 w 817"/>
                <a:gd name="T123" fmla="*/ 1120 h 1356"/>
                <a:gd name="T124" fmla="*/ 817 w 817"/>
                <a:gd name="T125" fmla="*/ 1099 h 1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1356">
                  <a:moveTo>
                    <a:pt x="812" y="1099"/>
                  </a:moveTo>
                  <a:lnTo>
                    <a:pt x="812" y="1092"/>
                  </a:lnTo>
                  <a:lnTo>
                    <a:pt x="812" y="1092"/>
                  </a:lnTo>
                  <a:lnTo>
                    <a:pt x="812" y="1087"/>
                  </a:lnTo>
                  <a:lnTo>
                    <a:pt x="810" y="1087"/>
                  </a:lnTo>
                  <a:lnTo>
                    <a:pt x="812" y="1082"/>
                  </a:lnTo>
                  <a:lnTo>
                    <a:pt x="807" y="1075"/>
                  </a:lnTo>
                  <a:lnTo>
                    <a:pt x="810" y="1070"/>
                  </a:lnTo>
                  <a:lnTo>
                    <a:pt x="810" y="1068"/>
                  </a:lnTo>
                  <a:lnTo>
                    <a:pt x="807" y="1068"/>
                  </a:lnTo>
                  <a:lnTo>
                    <a:pt x="805" y="1073"/>
                  </a:lnTo>
                  <a:lnTo>
                    <a:pt x="796" y="1068"/>
                  </a:lnTo>
                  <a:lnTo>
                    <a:pt x="793" y="1070"/>
                  </a:lnTo>
                  <a:lnTo>
                    <a:pt x="793" y="1075"/>
                  </a:lnTo>
                  <a:lnTo>
                    <a:pt x="789" y="1075"/>
                  </a:lnTo>
                  <a:lnTo>
                    <a:pt x="786" y="1077"/>
                  </a:lnTo>
                  <a:lnTo>
                    <a:pt x="779" y="1089"/>
                  </a:lnTo>
                  <a:lnTo>
                    <a:pt x="774" y="1082"/>
                  </a:lnTo>
                  <a:lnTo>
                    <a:pt x="774" y="1077"/>
                  </a:lnTo>
                  <a:lnTo>
                    <a:pt x="770" y="1070"/>
                  </a:lnTo>
                  <a:lnTo>
                    <a:pt x="767" y="1070"/>
                  </a:lnTo>
                  <a:lnTo>
                    <a:pt x="767" y="1068"/>
                  </a:lnTo>
                  <a:lnTo>
                    <a:pt x="774" y="1061"/>
                  </a:lnTo>
                  <a:lnTo>
                    <a:pt x="779" y="1063"/>
                  </a:lnTo>
                  <a:lnTo>
                    <a:pt x="784" y="1056"/>
                  </a:lnTo>
                  <a:lnTo>
                    <a:pt x="781" y="1054"/>
                  </a:lnTo>
                  <a:lnTo>
                    <a:pt x="784" y="1051"/>
                  </a:lnTo>
                  <a:lnTo>
                    <a:pt x="781" y="1051"/>
                  </a:lnTo>
                  <a:lnTo>
                    <a:pt x="784" y="1049"/>
                  </a:lnTo>
                  <a:lnTo>
                    <a:pt x="781" y="1049"/>
                  </a:lnTo>
                  <a:lnTo>
                    <a:pt x="777" y="1047"/>
                  </a:lnTo>
                  <a:lnTo>
                    <a:pt x="779" y="1040"/>
                  </a:lnTo>
                  <a:lnTo>
                    <a:pt x="777" y="1040"/>
                  </a:lnTo>
                  <a:lnTo>
                    <a:pt x="774" y="1040"/>
                  </a:lnTo>
                  <a:lnTo>
                    <a:pt x="772" y="1035"/>
                  </a:lnTo>
                  <a:lnTo>
                    <a:pt x="774" y="1035"/>
                  </a:lnTo>
                  <a:lnTo>
                    <a:pt x="772" y="1035"/>
                  </a:lnTo>
                  <a:lnTo>
                    <a:pt x="772" y="1030"/>
                  </a:lnTo>
                  <a:lnTo>
                    <a:pt x="770" y="1030"/>
                  </a:lnTo>
                  <a:lnTo>
                    <a:pt x="767" y="1023"/>
                  </a:lnTo>
                  <a:lnTo>
                    <a:pt x="765" y="1021"/>
                  </a:lnTo>
                  <a:lnTo>
                    <a:pt x="763" y="1016"/>
                  </a:lnTo>
                  <a:lnTo>
                    <a:pt x="758" y="1011"/>
                  </a:lnTo>
                  <a:lnTo>
                    <a:pt x="755" y="999"/>
                  </a:lnTo>
                  <a:lnTo>
                    <a:pt x="748" y="997"/>
                  </a:lnTo>
                  <a:lnTo>
                    <a:pt x="741" y="992"/>
                  </a:lnTo>
                  <a:lnTo>
                    <a:pt x="737" y="983"/>
                  </a:lnTo>
                  <a:lnTo>
                    <a:pt x="732" y="983"/>
                  </a:lnTo>
                  <a:lnTo>
                    <a:pt x="729" y="988"/>
                  </a:lnTo>
                  <a:lnTo>
                    <a:pt x="727" y="985"/>
                  </a:lnTo>
                  <a:lnTo>
                    <a:pt x="727" y="976"/>
                  </a:lnTo>
                  <a:lnTo>
                    <a:pt x="722" y="971"/>
                  </a:lnTo>
                  <a:lnTo>
                    <a:pt x="727" y="964"/>
                  </a:lnTo>
                  <a:lnTo>
                    <a:pt x="718" y="955"/>
                  </a:lnTo>
                  <a:lnTo>
                    <a:pt x="713" y="936"/>
                  </a:lnTo>
                  <a:lnTo>
                    <a:pt x="706" y="929"/>
                  </a:lnTo>
                  <a:lnTo>
                    <a:pt x="706" y="929"/>
                  </a:lnTo>
                  <a:lnTo>
                    <a:pt x="703" y="933"/>
                  </a:lnTo>
                  <a:lnTo>
                    <a:pt x="701" y="945"/>
                  </a:lnTo>
                  <a:lnTo>
                    <a:pt x="699" y="945"/>
                  </a:lnTo>
                  <a:lnTo>
                    <a:pt x="699" y="945"/>
                  </a:lnTo>
                  <a:lnTo>
                    <a:pt x="696" y="945"/>
                  </a:lnTo>
                  <a:lnTo>
                    <a:pt x="694" y="950"/>
                  </a:lnTo>
                  <a:lnTo>
                    <a:pt x="692" y="948"/>
                  </a:lnTo>
                  <a:lnTo>
                    <a:pt x="692" y="945"/>
                  </a:lnTo>
                  <a:lnTo>
                    <a:pt x="673" y="929"/>
                  </a:lnTo>
                  <a:lnTo>
                    <a:pt x="670" y="924"/>
                  </a:lnTo>
                  <a:lnTo>
                    <a:pt x="670" y="910"/>
                  </a:lnTo>
                  <a:lnTo>
                    <a:pt x="670" y="898"/>
                  </a:lnTo>
                  <a:lnTo>
                    <a:pt x="670" y="893"/>
                  </a:lnTo>
                  <a:lnTo>
                    <a:pt x="680" y="881"/>
                  </a:lnTo>
                  <a:lnTo>
                    <a:pt x="680" y="881"/>
                  </a:lnTo>
                  <a:lnTo>
                    <a:pt x="682" y="877"/>
                  </a:lnTo>
                  <a:lnTo>
                    <a:pt x="685" y="877"/>
                  </a:lnTo>
                  <a:lnTo>
                    <a:pt x="682" y="872"/>
                  </a:lnTo>
                  <a:lnTo>
                    <a:pt x="685" y="865"/>
                  </a:lnTo>
                  <a:lnTo>
                    <a:pt x="682" y="865"/>
                  </a:lnTo>
                  <a:lnTo>
                    <a:pt x="680" y="872"/>
                  </a:lnTo>
                  <a:lnTo>
                    <a:pt x="675" y="872"/>
                  </a:lnTo>
                  <a:lnTo>
                    <a:pt x="673" y="867"/>
                  </a:lnTo>
                  <a:lnTo>
                    <a:pt x="670" y="867"/>
                  </a:lnTo>
                  <a:lnTo>
                    <a:pt x="668" y="865"/>
                  </a:lnTo>
                  <a:lnTo>
                    <a:pt x="670" y="860"/>
                  </a:lnTo>
                  <a:lnTo>
                    <a:pt x="668" y="858"/>
                  </a:lnTo>
                  <a:lnTo>
                    <a:pt x="666" y="855"/>
                  </a:lnTo>
                  <a:lnTo>
                    <a:pt x="659" y="858"/>
                  </a:lnTo>
                  <a:lnTo>
                    <a:pt x="654" y="848"/>
                  </a:lnTo>
                  <a:lnTo>
                    <a:pt x="649" y="848"/>
                  </a:lnTo>
                  <a:lnTo>
                    <a:pt x="642" y="841"/>
                  </a:lnTo>
                  <a:lnTo>
                    <a:pt x="637" y="848"/>
                  </a:lnTo>
                  <a:lnTo>
                    <a:pt x="635" y="846"/>
                  </a:lnTo>
                  <a:lnTo>
                    <a:pt x="630" y="851"/>
                  </a:lnTo>
                  <a:lnTo>
                    <a:pt x="623" y="853"/>
                  </a:lnTo>
                  <a:lnTo>
                    <a:pt x="623" y="858"/>
                  </a:lnTo>
                  <a:lnTo>
                    <a:pt x="609" y="858"/>
                  </a:lnTo>
                  <a:lnTo>
                    <a:pt x="604" y="855"/>
                  </a:lnTo>
                  <a:lnTo>
                    <a:pt x="595" y="836"/>
                  </a:lnTo>
                  <a:lnTo>
                    <a:pt x="585" y="832"/>
                  </a:lnTo>
                  <a:lnTo>
                    <a:pt x="578" y="829"/>
                  </a:lnTo>
                  <a:lnTo>
                    <a:pt x="576" y="825"/>
                  </a:lnTo>
                  <a:lnTo>
                    <a:pt x="574" y="825"/>
                  </a:lnTo>
                  <a:lnTo>
                    <a:pt x="569" y="829"/>
                  </a:lnTo>
                  <a:lnTo>
                    <a:pt x="569" y="832"/>
                  </a:lnTo>
                  <a:lnTo>
                    <a:pt x="569" y="834"/>
                  </a:lnTo>
                  <a:lnTo>
                    <a:pt x="559" y="846"/>
                  </a:lnTo>
                  <a:lnTo>
                    <a:pt x="548" y="841"/>
                  </a:lnTo>
                  <a:lnTo>
                    <a:pt x="545" y="839"/>
                  </a:lnTo>
                  <a:lnTo>
                    <a:pt x="538" y="825"/>
                  </a:lnTo>
                  <a:lnTo>
                    <a:pt x="536" y="822"/>
                  </a:lnTo>
                  <a:lnTo>
                    <a:pt x="531" y="825"/>
                  </a:lnTo>
                  <a:lnTo>
                    <a:pt x="526" y="822"/>
                  </a:lnTo>
                  <a:lnTo>
                    <a:pt x="512" y="815"/>
                  </a:lnTo>
                  <a:lnTo>
                    <a:pt x="505" y="820"/>
                  </a:lnTo>
                  <a:lnTo>
                    <a:pt x="500" y="822"/>
                  </a:lnTo>
                  <a:lnTo>
                    <a:pt x="496" y="822"/>
                  </a:lnTo>
                  <a:lnTo>
                    <a:pt x="496" y="825"/>
                  </a:lnTo>
                  <a:lnTo>
                    <a:pt x="493" y="820"/>
                  </a:lnTo>
                  <a:lnTo>
                    <a:pt x="489" y="815"/>
                  </a:lnTo>
                  <a:lnTo>
                    <a:pt x="493" y="813"/>
                  </a:lnTo>
                  <a:lnTo>
                    <a:pt x="493" y="811"/>
                  </a:lnTo>
                  <a:lnTo>
                    <a:pt x="486" y="803"/>
                  </a:lnTo>
                  <a:lnTo>
                    <a:pt x="486" y="801"/>
                  </a:lnTo>
                  <a:lnTo>
                    <a:pt x="489" y="799"/>
                  </a:lnTo>
                  <a:lnTo>
                    <a:pt x="489" y="792"/>
                  </a:lnTo>
                  <a:lnTo>
                    <a:pt x="481" y="787"/>
                  </a:lnTo>
                  <a:lnTo>
                    <a:pt x="479" y="782"/>
                  </a:lnTo>
                  <a:lnTo>
                    <a:pt x="477" y="782"/>
                  </a:lnTo>
                  <a:lnTo>
                    <a:pt x="474" y="780"/>
                  </a:lnTo>
                  <a:lnTo>
                    <a:pt x="465" y="763"/>
                  </a:lnTo>
                  <a:lnTo>
                    <a:pt x="465" y="761"/>
                  </a:lnTo>
                  <a:lnTo>
                    <a:pt x="463" y="763"/>
                  </a:lnTo>
                  <a:lnTo>
                    <a:pt x="455" y="754"/>
                  </a:lnTo>
                  <a:lnTo>
                    <a:pt x="448" y="759"/>
                  </a:lnTo>
                  <a:lnTo>
                    <a:pt x="439" y="759"/>
                  </a:lnTo>
                  <a:lnTo>
                    <a:pt x="437" y="761"/>
                  </a:lnTo>
                  <a:lnTo>
                    <a:pt x="432" y="766"/>
                  </a:lnTo>
                  <a:lnTo>
                    <a:pt x="432" y="763"/>
                  </a:lnTo>
                  <a:lnTo>
                    <a:pt x="432" y="759"/>
                  </a:lnTo>
                  <a:lnTo>
                    <a:pt x="422" y="754"/>
                  </a:lnTo>
                  <a:lnTo>
                    <a:pt x="415" y="754"/>
                  </a:lnTo>
                  <a:lnTo>
                    <a:pt x="411" y="754"/>
                  </a:lnTo>
                  <a:lnTo>
                    <a:pt x="411" y="751"/>
                  </a:lnTo>
                  <a:lnTo>
                    <a:pt x="411" y="749"/>
                  </a:lnTo>
                  <a:lnTo>
                    <a:pt x="406" y="744"/>
                  </a:lnTo>
                  <a:lnTo>
                    <a:pt x="403" y="744"/>
                  </a:lnTo>
                  <a:lnTo>
                    <a:pt x="403" y="749"/>
                  </a:lnTo>
                  <a:lnTo>
                    <a:pt x="403" y="744"/>
                  </a:lnTo>
                  <a:lnTo>
                    <a:pt x="401" y="740"/>
                  </a:lnTo>
                  <a:lnTo>
                    <a:pt x="396" y="742"/>
                  </a:lnTo>
                  <a:lnTo>
                    <a:pt x="394" y="740"/>
                  </a:lnTo>
                  <a:lnTo>
                    <a:pt x="387" y="737"/>
                  </a:lnTo>
                  <a:lnTo>
                    <a:pt x="385" y="730"/>
                  </a:lnTo>
                  <a:lnTo>
                    <a:pt x="382" y="733"/>
                  </a:lnTo>
                  <a:lnTo>
                    <a:pt x="380" y="730"/>
                  </a:lnTo>
                  <a:lnTo>
                    <a:pt x="375" y="730"/>
                  </a:lnTo>
                  <a:lnTo>
                    <a:pt x="373" y="728"/>
                  </a:lnTo>
                  <a:lnTo>
                    <a:pt x="370" y="730"/>
                  </a:lnTo>
                  <a:lnTo>
                    <a:pt x="368" y="730"/>
                  </a:lnTo>
                  <a:lnTo>
                    <a:pt x="368" y="735"/>
                  </a:lnTo>
                  <a:lnTo>
                    <a:pt x="366" y="735"/>
                  </a:lnTo>
                  <a:lnTo>
                    <a:pt x="366" y="733"/>
                  </a:lnTo>
                  <a:lnTo>
                    <a:pt x="361" y="735"/>
                  </a:lnTo>
                  <a:lnTo>
                    <a:pt x="361" y="735"/>
                  </a:lnTo>
                  <a:lnTo>
                    <a:pt x="361" y="733"/>
                  </a:lnTo>
                  <a:lnTo>
                    <a:pt x="359" y="730"/>
                  </a:lnTo>
                  <a:lnTo>
                    <a:pt x="359" y="728"/>
                  </a:lnTo>
                  <a:lnTo>
                    <a:pt x="356" y="728"/>
                  </a:lnTo>
                  <a:lnTo>
                    <a:pt x="359" y="721"/>
                  </a:lnTo>
                  <a:lnTo>
                    <a:pt x="366" y="707"/>
                  </a:lnTo>
                  <a:lnTo>
                    <a:pt x="370" y="690"/>
                  </a:lnTo>
                  <a:lnTo>
                    <a:pt x="368" y="690"/>
                  </a:lnTo>
                  <a:lnTo>
                    <a:pt x="363" y="697"/>
                  </a:lnTo>
                  <a:lnTo>
                    <a:pt x="359" y="695"/>
                  </a:lnTo>
                  <a:lnTo>
                    <a:pt x="356" y="697"/>
                  </a:lnTo>
                  <a:lnTo>
                    <a:pt x="356" y="702"/>
                  </a:lnTo>
                  <a:lnTo>
                    <a:pt x="352" y="700"/>
                  </a:lnTo>
                  <a:lnTo>
                    <a:pt x="349" y="700"/>
                  </a:lnTo>
                  <a:lnTo>
                    <a:pt x="342" y="707"/>
                  </a:lnTo>
                  <a:lnTo>
                    <a:pt x="340" y="702"/>
                  </a:lnTo>
                  <a:lnTo>
                    <a:pt x="337" y="700"/>
                  </a:lnTo>
                  <a:lnTo>
                    <a:pt x="333" y="688"/>
                  </a:lnTo>
                  <a:lnTo>
                    <a:pt x="333" y="683"/>
                  </a:lnTo>
                  <a:lnTo>
                    <a:pt x="333" y="678"/>
                  </a:lnTo>
                  <a:lnTo>
                    <a:pt x="328" y="678"/>
                  </a:lnTo>
                  <a:lnTo>
                    <a:pt x="326" y="683"/>
                  </a:lnTo>
                  <a:lnTo>
                    <a:pt x="328" y="674"/>
                  </a:lnTo>
                  <a:lnTo>
                    <a:pt x="326" y="669"/>
                  </a:lnTo>
                  <a:lnTo>
                    <a:pt x="318" y="664"/>
                  </a:lnTo>
                  <a:lnTo>
                    <a:pt x="318" y="659"/>
                  </a:lnTo>
                  <a:lnTo>
                    <a:pt x="323" y="659"/>
                  </a:lnTo>
                  <a:lnTo>
                    <a:pt x="321" y="652"/>
                  </a:lnTo>
                  <a:lnTo>
                    <a:pt x="326" y="652"/>
                  </a:lnTo>
                  <a:lnTo>
                    <a:pt x="328" y="650"/>
                  </a:lnTo>
                  <a:lnTo>
                    <a:pt x="333" y="645"/>
                  </a:lnTo>
                  <a:lnTo>
                    <a:pt x="333" y="643"/>
                  </a:lnTo>
                  <a:lnTo>
                    <a:pt x="335" y="638"/>
                  </a:lnTo>
                  <a:lnTo>
                    <a:pt x="337" y="640"/>
                  </a:lnTo>
                  <a:lnTo>
                    <a:pt x="337" y="638"/>
                  </a:lnTo>
                  <a:lnTo>
                    <a:pt x="337" y="636"/>
                  </a:lnTo>
                  <a:lnTo>
                    <a:pt x="342" y="629"/>
                  </a:lnTo>
                  <a:lnTo>
                    <a:pt x="333" y="626"/>
                  </a:lnTo>
                  <a:lnTo>
                    <a:pt x="335" y="622"/>
                  </a:lnTo>
                  <a:lnTo>
                    <a:pt x="333" y="617"/>
                  </a:lnTo>
                  <a:lnTo>
                    <a:pt x="342" y="614"/>
                  </a:lnTo>
                  <a:lnTo>
                    <a:pt x="342" y="612"/>
                  </a:lnTo>
                  <a:lnTo>
                    <a:pt x="347" y="610"/>
                  </a:lnTo>
                  <a:lnTo>
                    <a:pt x="347" y="605"/>
                  </a:lnTo>
                  <a:lnTo>
                    <a:pt x="354" y="605"/>
                  </a:lnTo>
                  <a:lnTo>
                    <a:pt x="356" y="598"/>
                  </a:lnTo>
                  <a:lnTo>
                    <a:pt x="359" y="598"/>
                  </a:lnTo>
                  <a:lnTo>
                    <a:pt x="361" y="593"/>
                  </a:lnTo>
                  <a:lnTo>
                    <a:pt x="361" y="591"/>
                  </a:lnTo>
                  <a:lnTo>
                    <a:pt x="363" y="589"/>
                  </a:lnTo>
                  <a:lnTo>
                    <a:pt x="361" y="581"/>
                  </a:lnTo>
                  <a:lnTo>
                    <a:pt x="361" y="579"/>
                  </a:lnTo>
                  <a:lnTo>
                    <a:pt x="359" y="572"/>
                  </a:lnTo>
                  <a:lnTo>
                    <a:pt x="347" y="555"/>
                  </a:lnTo>
                  <a:lnTo>
                    <a:pt x="337" y="551"/>
                  </a:lnTo>
                  <a:lnTo>
                    <a:pt x="337" y="544"/>
                  </a:lnTo>
                  <a:lnTo>
                    <a:pt x="337" y="544"/>
                  </a:lnTo>
                  <a:lnTo>
                    <a:pt x="347" y="539"/>
                  </a:lnTo>
                  <a:lnTo>
                    <a:pt x="349" y="534"/>
                  </a:lnTo>
                  <a:lnTo>
                    <a:pt x="347" y="527"/>
                  </a:lnTo>
                  <a:lnTo>
                    <a:pt x="347" y="515"/>
                  </a:lnTo>
                  <a:lnTo>
                    <a:pt x="356" y="506"/>
                  </a:lnTo>
                  <a:lnTo>
                    <a:pt x="363" y="492"/>
                  </a:lnTo>
                  <a:lnTo>
                    <a:pt x="370" y="492"/>
                  </a:lnTo>
                  <a:lnTo>
                    <a:pt x="377" y="485"/>
                  </a:lnTo>
                  <a:lnTo>
                    <a:pt x="380" y="480"/>
                  </a:lnTo>
                  <a:lnTo>
                    <a:pt x="389" y="477"/>
                  </a:lnTo>
                  <a:lnTo>
                    <a:pt x="399" y="461"/>
                  </a:lnTo>
                  <a:lnTo>
                    <a:pt x="399" y="454"/>
                  </a:lnTo>
                  <a:lnTo>
                    <a:pt x="396" y="447"/>
                  </a:lnTo>
                  <a:lnTo>
                    <a:pt x="399" y="437"/>
                  </a:lnTo>
                  <a:lnTo>
                    <a:pt x="394" y="416"/>
                  </a:lnTo>
                  <a:lnTo>
                    <a:pt x="411" y="402"/>
                  </a:lnTo>
                  <a:lnTo>
                    <a:pt x="415" y="397"/>
                  </a:lnTo>
                  <a:lnTo>
                    <a:pt x="413" y="390"/>
                  </a:lnTo>
                  <a:lnTo>
                    <a:pt x="413" y="378"/>
                  </a:lnTo>
                  <a:lnTo>
                    <a:pt x="411" y="371"/>
                  </a:lnTo>
                  <a:lnTo>
                    <a:pt x="422" y="364"/>
                  </a:lnTo>
                  <a:lnTo>
                    <a:pt x="425" y="364"/>
                  </a:lnTo>
                  <a:lnTo>
                    <a:pt x="434" y="355"/>
                  </a:lnTo>
                  <a:lnTo>
                    <a:pt x="439" y="350"/>
                  </a:lnTo>
                  <a:lnTo>
                    <a:pt x="446" y="341"/>
                  </a:lnTo>
                  <a:lnTo>
                    <a:pt x="451" y="345"/>
                  </a:lnTo>
                  <a:lnTo>
                    <a:pt x="453" y="343"/>
                  </a:lnTo>
                  <a:lnTo>
                    <a:pt x="458" y="341"/>
                  </a:lnTo>
                  <a:lnTo>
                    <a:pt x="458" y="333"/>
                  </a:lnTo>
                  <a:lnTo>
                    <a:pt x="463" y="326"/>
                  </a:lnTo>
                  <a:lnTo>
                    <a:pt x="470" y="324"/>
                  </a:lnTo>
                  <a:lnTo>
                    <a:pt x="481" y="331"/>
                  </a:lnTo>
                  <a:lnTo>
                    <a:pt x="489" y="326"/>
                  </a:lnTo>
                  <a:lnTo>
                    <a:pt x="498" y="310"/>
                  </a:lnTo>
                  <a:lnTo>
                    <a:pt x="507" y="303"/>
                  </a:lnTo>
                  <a:lnTo>
                    <a:pt x="512" y="291"/>
                  </a:lnTo>
                  <a:lnTo>
                    <a:pt x="515" y="293"/>
                  </a:lnTo>
                  <a:lnTo>
                    <a:pt x="522" y="303"/>
                  </a:lnTo>
                  <a:lnTo>
                    <a:pt x="526" y="307"/>
                  </a:lnTo>
                  <a:lnTo>
                    <a:pt x="529" y="307"/>
                  </a:lnTo>
                  <a:lnTo>
                    <a:pt x="536" y="310"/>
                  </a:lnTo>
                  <a:lnTo>
                    <a:pt x="543" y="307"/>
                  </a:lnTo>
                  <a:lnTo>
                    <a:pt x="543" y="303"/>
                  </a:lnTo>
                  <a:lnTo>
                    <a:pt x="545" y="298"/>
                  </a:lnTo>
                  <a:lnTo>
                    <a:pt x="545" y="293"/>
                  </a:lnTo>
                  <a:lnTo>
                    <a:pt x="548" y="286"/>
                  </a:lnTo>
                  <a:lnTo>
                    <a:pt x="545" y="277"/>
                  </a:lnTo>
                  <a:lnTo>
                    <a:pt x="550" y="270"/>
                  </a:lnTo>
                  <a:lnTo>
                    <a:pt x="552" y="258"/>
                  </a:lnTo>
                  <a:lnTo>
                    <a:pt x="550" y="253"/>
                  </a:lnTo>
                  <a:lnTo>
                    <a:pt x="555" y="251"/>
                  </a:lnTo>
                  <a:lnTo>
                    <a:pt x="548" y="232"/>
                  </a:lnTo>
                  <a:lnTo>
                    <a:pt x="538" y="237"/>
                  </a:lnTo>
                  <a:lnTo>
                    <a:pt x="536" y="227"/>
                  </a:lnTo>
                  <a:lnTo>
                    <a:pt x="526" y="222"/>
                  </a:lnTo>
                  <a:lnTo>
                    <a:pt x="512" y="222"/>
                  </a:lnTo>
                  <a:lnTo>
                    <a:pt x="510" y="225"/>
                  </a:lnTo>
                  <a:lnTo>
                    <a:pt x="507" y="241"/>
                  </a:lnTo>
                  <a:lnTo>
                    <a:pt x="500" y="241"/>
                  </a:lnTo>
                  <a:lnTo>
                    <a:pt x="498" y="239"/>
                  </a:lnTo>
                  <a:lnTo>
                    <a:pt x="496" y="225"/>
                  </a:lnTo>
                  <a:lnTo>
                    <a:pt x="493" y="218"/>
                  </a:lnTo>
                  <a:lnTo>
                    <a:pt x="500" y="218"/>
                  </a:lnTo>
                  <a:lnTo>
                    <a:pt x="498" y="213"/>
                  </a:lnTo>
                  <a:lnTo>
                    <a:pt x="500" y="204"/>
                  </a:lnTo>
                  <a:lnTo>
                    <a:pt x="507" y="194"/>
                  </a:lnTo>
                  <a:lnTo>
                    <a:pt x="503" y="187"/>
                  </a:lnTo>
                  <a:lnTo>
                    <a:pt x="498" y="187"/>
                  </a:lnTo>
                  <a:lnTo>
                    <a:pt x="496" y="185"/>
                  </a:lnTo>
                  <a:lnTo>
                    <a:pt x="498" y="175"/>
                  </a:lnTo>
                  <a:lnTo>
                    <a:pt x="503" y="178"/>
                  </a:lnTo>
                  <a:lnTo>
                    <a:pt x="507" y="173"/>
                  </a:lnTo>
                  <a:lnTo>
                    <a:pt x="505" y="168"/>
                  </a:lnTo>
                  <a:lnTo>
                    <a:pt x="489" y="168"/>
                  </a:lnTo>
                  <a:lnTo>
                    <a:pt x="479" y="175"/>
                  </a:lnTo>
                  <a:lnTo>
                    <a:pt x="472" y="175"/>
                  </a:lnTo>
                  <a:lnTo>
                    <a:pt x="463" y="178"/>
                  </a:lnTo>
                  <a:lnTo>
                    <a:pt x="453" y="170"/>
                  </a:lnTo>
                  <a:lnTo>
                    <a:pt x="446" y="163"/>
                  </a:lnTo>
                  <a:lnTo>
                    <a:pt x="437" y="159"/>
                  </a:lnTo>
                  <a:lnTo>
                    <a:pt x="434" y="152"/>
                  </a:lnTo>
                  <a:lnTo>
                    <a:pt x="427" y="144"/>
                  </a:lnTo>
                  <a:lnTo>
                    <a:pt x="422" y="140"/>
                  </a:lnTo>
                  <a:lnTo>
                    <a:pt x="415" y="128"/>
                  </a:lnTo>
                  <a:lnTo>
                    <a:pt x="408" y="116"/>
                  </a:lnTo>
                  <a:lnTo>
                    <a:pt x="408" y="104"/>
                  </a:lnTo>
                  <a:lnTo>
                    <a:pt x="413" y="95"/>
                  </a:lnTo>
                  <a:lnTo>
                    <a:pt x="406" y="90"/>
                  </a:lnTo>
                  <a:lnTo>
                    <a:pt x="399" y="88"/>
                  </a:lnTo>
                  <a:lnTo>
                    <a:pt x="394" y="93"/>
                  </a:lnTo>
                  <a:lnTo>
                    <a:pt x="385" y="93"/>
                  </a:lnTo>
                  <a:lnTo>
                    <a:pt x="380" y="97"/>
                  </a:lnTo>
                  <a:lnTo>
                    <a:pt x="377" y="95"/>
                  </a:lnTo>
                  <a:lnTo>
                    <a:pt x="370" y="95"/>
                  </a:lnTo>
                  <a:lnTo>
                    <a:pt x="359" y="78"/>
                  </a:lnTo>
                  <a:lnTo>
                    <a:pt x="352" y="78"/>
                  </a:lnTo>
                  <a:lnTo>
                    <a:pt x="352" y="64"/>
                  </a:lnTo>
                  <a:lnTo>
                    <a:pt x="347" y="64"/>
                  </a:lnTo>
                  <a:lnTo>
                    <a:pt x="333" y="64"/>
                  </a:lnTo>
                  <a:lnTo>
                    <a:pt x="333" y="67"/>
                  </a:lnTo>
                  <a:lnTo>
                    <a:pt x="311" y="59"/>
                  </a:lnTo>
                  <a:lnTo>
                    <a:pt x="302" y="48"/>
                  </a:lnTo>
                  <a:lnTo>
                    <a:pt x="297" y="48"/>
                  </a:lnTo>
                  <a:lnTo>
                    <a:pt x="295" y="41"/>
                  </a:lnTo>
                  <a:lnTo>
                    <a:pt x="290" y="41"/>
                  </a:lnTo>
                  <a:lnTo>
                    <a:pt x="285" y="43"/>
                  </a:lnTo>
                  <a:lnTo>
                    <a:pt x="281" y="36"/>
                  </a:lnTo>
                  <a:lnTo>
                    <a:pt x="276" y="31"/>
                  </a:lnTo>
                  <a:lnTo>
                    <a:pt x="266" y="41"/>
                  </a:lnTo>
                  <a:lnTo>
                    <a:pt x="259" y="41"/>
                  </a:lnTo>
                  <a:lnTo>
                    <a:pt x="257" y="36"/>
                  </a:lnTo>
                  <a:lnTo>
                    <a:pt x="245" y="22"/>
                  </a:lnTo>
                  <a:lnTo>
                    <a:pt x="229" y="12"/>
                  </a:lnTo>
                  <a:lnTo>
                    <a:pt x="217" y="0"/>
                  </a:lnTo>
                  <a:lnTo>
                    <a:pt x="214" y="3"/>
                  </a:lnTo>
                  <a:lnTo>
                    <a:pt x="212" y="0"/>
                  </a:lnTo>
                  <a:lnTo>
                    <a:pt x="207" y="7"/>
                  </a:lnTo>
                  <a:lnTo>
                    <a:pt x="203" y="5"/>
                  </a:lnTo>
                  <a:lnTo>
                    <a:pt x="198" y="7"/>
                  </a:lnTo>
                  <a:lnTo>
                    <a:pt x="198" y="12"/>
                  </a:lnTo>
                  <a:lnTo>
                    <a:pt x="193" y="17"/>
                  </a:lnTo>
                  <a:lnTo>
                    <a:pt x="193" y="22"/>
                  </a:lnTo>
                  <a:lnTo>
                    <a:pt x="189" y="29"/>
                  </a:lnTo>
                  <a:lnTo>
                    <a:pt x="189" y="36"/>
                  </a:lnTo>
                  <a:lnTo>
                    <a:pt x="181" y="41"/>
                  </a:lnTo>
                  <a:lnTo>
                    <a:pt x="179" y="45"/>
                  </a:lnTo>
                  <a:lnTo>
                    <a:pt x="184" y="45"/>
                  </a:lnTo>
                  <a:lnTo>
                    <a:pt x="189" y="52"/>
                  </a:lnTo>
                  <a:lnTo>
                    <a:pt x="196" y="57"/>
                  </a:lnTo>
                  <a:lnTo>
                    <a:pt x="200" y="59"/>
                  </a:lnTo>
                  <a:lnTo>
                    <a:pt x="203" y="69"/>
                  </a:lnTo>
                  <a:lnTo>
                    <a:pt x="210" y="67"/>
                  </a:lnTo>
                  <a:lnTo>
                    <a:pt x="212" y="69"/>
                  </a:lnTo>
                  <a:lnTo>
                    <a:pt x="212" y="74"/>
                  </a:lnTo>
                  <a:lnTo>
                    <a:pt x="214" y="78"/>
                  </a:lnTo>
                  <a:lnTo>
                    <a:pt x="214" y="93"/>
                  </a:lnTo>
                  <a:lnTo>
                    <a:pt x="212" y="97"/>
                  </a:lnTo>
                  <a:lnTo>
                    <a:pt x="219" y="116"/>
                  </a:lnTo>
                  <a:lnTo>
                    <a:pt x="224" y="123"/>
                  </a:lnTo>
                  <a:lnTo>
                    <a:pt x="224" y="135"/>
                  </a:lnTo>
                  <a:lnTo>
                    <a:pt x="222" y="137"/>
                  </a:lnTo>
                  <a:lnTo>
                    <a:pt x="224" y="149"/>
                  </a:lnTo>
                  <a:lnTo>
                    <a:pt x="233" y="159"/>
                  </a:lnTo>
                  <a:lnTo>
                    <a:pt x="238" y="159"/>
                  </a:lnTo>
                  <a:lnTo>
                    <a:pt x="240" y="159"/>
                  </a:lnTo>
                  <a:lnTo>
                    <a:pt x="243" y="159"/>
                  </a:lnTo>
                  <a:lnTo>
                    <a:pt x="245" y="163"/>
                  </a:lnTo>
                  <a:lnTo>
                    <a:pt x="262" y="173"/>
                  </a:lnTo>
                  <a:lnTo>
                    <a:pt x="264" y="173"/>
                  </a:lnTo>
                  <a:lnTo>
                    <a:pt x="266" y="173"/>
                  </a:lnTo>
                  <a:lnTo>
                    <a:pt x="266" y="180"/>
                  </a:lnTo>
                  <a:lnTo>
                    <a:pt x="269" y="182"/>
                  </a:lnTo>
                  <a:lnTo>
                    <a:pt x="276" y="204"/>
                  </a:lnTo>
                  <a:lnTo>
                    <a:pt x="271" y="215"/>
                  </a:lnTo>
                  <a:lnTo>
                    <a:pt x="266" y="222"/>
                  </a:lnTo>
                  <a:lnTo>
                    <a:pt x="262" y="225"/>
                  </a:lnTo>
                  <a:lnTo>
                    <a:pt x="259" y="227"/>
                  </a:lnTo>
                  <a:lnTo>
                    <a:pt x="266" y="237"/>
                  </a:lnTo>
                  <a:lnTo>
                    <a:pt x="264" y="244"/>
                  </a:lnTo>
                  <a:lnTo>
                    <a:pt x="276" y="258"/>
                  </a:lnTo>
                  <a:lnTo>
                    <a:pt x="271" y="260"/>
                  </a:lnTo>
                  <a:lnTo>
                    <a:pt x="266" y="270"/>
                  </a:lnTo>
                  <a:lnTo>
                    <a:pt x="255" y="270"/>
                  </a:lnTo>
                  <a:lnTo>
                    <a:pt x="252" y="270"/>
                  </a:lnTo>
                  <a:lnTo>
                    <a:pt x="250" y="258"/>
                  </a:lnTo>
                  <a:lnTo>
                    <a:pt x="245" y="251"/>
                  </a:lnTo>
                  <a:lnTo>
                    <a:pt x="245" y="241"/>
                  </a:lnTo>
                  <a:lnTo>
                    <a:pt x="240" y="237"/>
                  </a:lnTo>
                  <a:lnTo>
                    <a:pt x="231" y="244"/>
                  </a:lnTo>
                  <a:lnTo>
                    <a:pt x="231" y="248"/>
                  </a:lnTo>
                  <a:lnTo>
                    <a:pt x="233" y="251"/>
                  </a:lnTo>
                  <a:lnTo>
                    <a:pt x="229" y="255"/>
                  </a:lnTo>
                  <a:lnTo>
                    <a:pt x="226" y="260"/>
                  </a:lnTo>
                  <a:lnTo>
                    <a:pt x="222" y="260"/>
                  </a:lnTo>
                  <a:lnTo>
                    <a:pt x="219" y="258"/>
                  </a:lnTo>
                  <a:lnTo>
                    <a:pt x="205" y="258"/>
                  </a:lnTo>
                  <a:lnTo>
                    <a:pt x="203" y="255"/>
                  </a:lnTo>
                  <a:lnTo>
                    <a:pt x="198" y="253"/>
                  </a:lnTo>
                  <a:lnTo>
                    <a:pt x="186" y="255"/>
                  </a:lnTo>
                  <a:lnTo>
                    <a:pt x="184" y="260"/>
                  </a:lnTo>
                  <a:lnTo>
                    <a:pt x="179" y="263"/>
                  </a:lnTo>
                  <a:lnTo>
                    <a:pt x="174" y="267"/>
                  </a:lnTo>
                  <a:lnTo>
                    <a:pt x="174" y="277"/>
                  </a:lnTo>
                  <a:lnTo>
                    <a:pt x="172" y="281"/>
                  </a:lnTo>
                  <a:lnTo>
                    <a:pt x="165" y="284"/>
                  </a:lnTo>
                  <a:lnTo>
                    <a:pt x="160" y="281"/>
                  </a:lnTo>
                  <a:lnTo>
                    <a:pt x="158" y="289"/>
                  </a:lnTo>
                  <a:lnTo>
                    <a:pt x="160" y="293"/>
                  </a:lnTo>
                  <a:lnTo>
                    <a:pt x="158" y="298"/>
                  </a:lnTo>
                  <a:lnTo>
                    <a:pt x="158" y="305"/>
                  </a:lnTo>
                  <a:lnTo>
                    <a:pt x="155" y="310"/>
                  </a:lnTo>
                  <a:lnTo>
                    <a:pt x="146" y="315"/>
                  </a:lnTo>
                  <a:lnTo>
                    <a:pt x="146" y="322"/>
                  </a:lnTo>
                  <a:lnTo>
                    <a:pt x="141" y="329"/>
                  </a:lnTo>
                  <a:lnTo>
                    <a:pt x="139" y="336"/>
                  </a:lnTo>
                  <a:lnTo>
                    <a:pt x="137" y="341"/>
                  </a:lnTo>
                  <a:lnTo>
                    <a:pt x="132" y="350"/>
                  </a:lnTo>
                  <a:lnTo>
                    <a:pt x="132" y="355"/>
                  </a:lnTo>
                  <a:lnTo>
                    <a:pt x="129" y="362"/>
                  </a:lnTo>
                  <a:lnTo>
                    <a:pt x="127" y="362"/>
                  </a:lnTo>
                  <a:lnTo>
                    <a:pt x="127" y="357"/>
                  </a:lnTo>
                  <a:lnTo>
                    <a:pt x="125" y="357"/>
                  </a:lnTo>
                  <a:lnTo>
                    <a:pt x="125" y="371"/>
                  </a:lnTo>
                  <a:lnTo>
                    <a:pt x="118" y="376"/>
                  </a:lnTo>
                  <a:lnTo>
                    <a:pt x="111" y="376"/>
                  </a:lnTo>
                  <a:lnTo>
                    <a:pt x="108" y="378"/>
                  </a:lnTo>
                  <a:lnTo>
                    <a:pt x="111" y="381"/>
                  </a:lnTo>
                  <a:lnTo>
                    <a:pt x="115" y="395"/>
                  </a:lnTo>
                  <a:lnTo>
                    <a:pt x="115" y="402"/>
                  </a:lnTo>
                  <a:lnTo>
                    <a:pt x="118" y="407"/>
                  </a:lnTo>
                  <a:lnTo>
                    <a:pt x="111" y="411"/>
                  </a:lnTo>
                  <a:lnTo>
                    <a:pt x="103" y="418"/>
                  </a:lnTo>
                  <a:lnTo>
                    <a:pt x="99" y="423"/>
                  </a:lnTo>
                  <a:lnTo>
                    <a:pt x="108" y="435"/>
                  </a:lnTo>
                  <a:lnTo>
                    <a:pt x="103" y="440"/>
                  </a:lnTo>
                  <a:lnTo>
                    <a:pt x="111" y="452"/>
                  </a:lnTo>
                  <a:lnTo>
                    <a:pt x="103" y="454"/>
                  </a:lnTo>
                  <a:lnTo>
                    <a:pt x="103" y="459"/>
                  </a:lnTo>
                  <a:lnTo>
                    <a:pt x="103" y="463"/>
                  </a:lnTo>
                  <a:lnTo>
                    <a:pt x="101" y="466"/>
                  </a:lnTo>
                  <a:lnTo>
                    <a:pt x="94" y="466"/>
                  </a:lnTo>
                  <a:lnTo>
                    <a:pt x="92" y="468"/>
                  </a:lnTo>
                  <a:lnTo>
                    <a:pt x="82" y="473"/>
                  </a:lnTo>
                  <a:lnTo>
                    <a:pt x="80" y="477"/>
                  </a:lnTo>
                  <a:lnTo>
                    <a:pt x="75" y="477"/>
                  </a:lnTo>
                  <a:lnTo>
                    <a:pt x="73" y="480"/>
                  </a:lnTo>
                  <a:lnTo>
                    <a:pt x="73" y="487"/>
                  </a:lnTo>
                  <a:lnTo>
                    <a:pt x="70" y="489"/>
                  </a:lnTo>
                  <a:lnTo>
                    <a:pt x="66" y="492"/>
                  </a:lnTo>
                  <a:lnTo>
                    <a:pt x="61" y="499"/>
                  </a:lnTo>
                  <a:lnTo>
                    <a:pt x="61" y="501"/>
                  </a:lnTo>
                  <a:lnTo>
                    <a:pt x="56" y="501"/>
                  </a:lnTo>
                  <a:lnTo>
                    <a:pt x="51" y="494"/>
                  </a:lnTo>
                  <a:lnTo>
                    <a:pt x="40" y="492"/>
                  </a:lnTo>
                  <a:lnTo>
                    <a:pt x="33" y="492"/>
                  </a:lnTo>
                  <a:lnTo>
                    <a:pt x="35" y="511"/>
                  </a:lnTo>
                  <a:lnTo>
                    <a:pt x="40" y="515"/>
                  </a:lnTo>
                  <a:lnTo>
                    <a:pt x="42" y="520"/>
                  </a:lnTo>
                  <a:lnTo>
                    <a:pt x="42" y="525"/>
                  </a:lnTo>
                  <a:lnTo>
                    <a:pt x="47" y="532"/>
                  </a:lnTo>
                  <a:lnTo>
                    <a:pt x="42" y="539"/>
                  </a:lnTo>
                  <a:lnTo>
                    <a:pt x="42" y="548"/>
                  </a:lnTo>
                  <a:lnTo>
                    <a:pt x="42" y="553"/>
                  </a:lnTo>
                  <a:lnTo>
                    <a:pt x="47" y="558"/>
                  </a:lnTo>
                  <a:lnTo>
                    <a:pt x="47" y="570"/>
                  </a:lnTo>
                  <a:lnTo>
                    <a:pt x="51" y="574"/>
                  </a:lnTo>
                  <a:lnTo>
                    <a:pt x="47" y="581"/>
                  </a:lnTo>
                  <a:lnTo>
                    <a:pt x="56" y="586"/>
                  </a:lnTo>
                  <a:lnTo>
                    <a:pt x="51" y="591"/>
                  </a:lnTo>
                  <a:lnTo>
                    <a:pt x="54" y="596"/>
                  </a:lnTo>
                  <a:lnTo>
                    <a:pt x="51" y="600"/>
                  </a:lnTo>
                  <a:lnTo>
                    <a:pt x="51" y="607"/>
                  </a:lnTo>
                  <a:lnTo>
                    <a:pt x="51" y="610"/>
                  </a:lnTo>
                  <a:lnTo>
                    <a:pt x="47" y="617"/>
                  </a:lnTo>
                  <a:lnTo>
                    <a:pt x="51" y="629"/>
                  </a:lnTo>
                  <a:lnTo>
                    <a:pt x="51" y="636"/>
                  </a:lnTo>
                  <a:lnTo>
                    <a:pt x="59" y="640"/>
                  </a:lnTo>
                  <a:lnTo>
                    <a:pt x="56" y="640"/>
                  </a:lnTo>
                  <a:lnTo>
                    <a:pt x="56" y="643"/>
                  </a:lnTo>
                  <a:lnTo>
                    <a:pt x="47" y="648"/>
                  </a:lnTo>
                  <a:lnTo>
                    <a:pt x="44" y="648"/>
                  </a:lnTo>
                  <a:lnTo>
                    <a:pt x="37" y="650"/>
                  </a:lnTo>
                  <a:lnTo>
                    <a:pt x="35" y="655"/>
                  </a:lnTo>
                  <a:lnTo>
                    <a:pt x="33" y="666"/>
                  </a:lnTo>
                  <a:lnTo>
                    <a:pt x="33" y="674"/>
                  </a:lnTo>
                  <a:lnTo>
                    <a:pt x="35" y="676"/>
                  </a:lnTo>
                  <a:lnTo>
                    <a:pt x="30" y="683"/>
                  </a:lnTo>
                  <a:lnTo>
                    <a:pt x="33" y="690"/>
                  </a:lnTo>
                  <a:lnTo>
                    <a:pt x="37" y="692"/>
                  </a:lnTo>
                  <a:lnTo>
                    <a:pt x="37" y="692"/>
                  </a:lnTo>
                  <a:lnTo>
                    <a:pt x="40" y="697"/>
                  </a:lnTo>
                  <a:lnTo>
                    <a:pt x="42" y="700"/>
                  </a:lnTo>
                  <a:lnTo>
                    <a:pt x="47" y="702"/>
                  </a:lnTo>
                  <a:lnTo>
                    <a:pt x="42" y="707"/>
                  </a:lnTo>
                  <a:lnTo>
                    <a:pt x="44" y="711"/>
                  </a:lnTo>
                  <a:lnTo>
                    <a:pt x="42" y="718"/>
                  </a:lnTo>
                  <a:lnTo>
                    <a:pt x="47" y="733"/>
                  </a:lnTo>
                  <a:lnTo>
                    <a:pt x="56" y="749"/>
                  </a:lnTo>
                  <a:lnTo>
                    <a:pt x="61" y="754"/>
                  </a:lnTo>
                  <a:lnTo>
                    <a:pt x="66" y="756"/>
                  </a:lnTo>
                  <a:lnTo>
                    <a:pt x="70" y="763"/>
                  </a:lnTo>
                  <a:lnTo>
                    <a:pt x="66" y="763"/>
                  </a:lnTo>
                  <a:lnTo>
                    <a:pt x="66" y="768"/>
                  </a:lnTo>
                  <a:lnTo>
                    <a:pt x="66" y="768"/>
                  </a:lnTo>
                  <a:lnTo>
                    <a:pt x="61" y="770"/>
                  </a:lnTo>
                  <a:lnTo>
                    <a:pt x="61" y="773"/>
                  </a:lnTo>
                  <a:lnTo>
                    <a:pt x="70" y="782"/>
                  </a:lnTo>
                  <a:lnTo>
                    <a:pt x="75" y="787"/>
                  </a:lnTo>
                  <a:lnTo>
                    <a:pt x="70" y="794"/>
                  </a:lnTo>
                  <a:lnTo>
                    <a:pt x="66" y="794"/>
                  </a:lnTo>
                  <a:lnTo>
                    <a:pt x="61" y="801"/>
                  </a:lnTo>
                  <a:lnTo>
                    <a:pt x="56" y="803"/>
                  </a:lnTo>
                  <a:lnTo>
                    <a:pt x="59" y="808"/>
                  </a:lnTo>
                  <a:lnTo>
                    <a:pt x="61" y="808"/>
                  </a:lnTo>
                  <a:lnTo>
                    <a:pt x="66" y="808"/>
                  </a:lnTo>
                  <a:lnTo>
                    <a:pt x="68" y="803"/>
                  </a:lnTo>
                  <a:lnTo>
                    <a:pt x="73" y="803"/>
                  </a:lnTo>
                  <a:lnTo>
                    <a:pt x="73" y="808"/>
                  </a:lnTo>
                  <a:lnTo>
                    <a:pt x="75" y="811"/>
                  </a:lnTo>
                  <a:lnTo>
                    <a:pt x="80" y="808"/>
                  </a:lnTo>
                  <a:lnTo>
                    <a:pt x="85" y="808"/>
                  </a:lnTo>
                  <a:lnTo>
                    <a:pt x="89" y="815"/>
                  </a:lnTo>
                  <a:lnTo>
                    <a:pt x="94" y="820"/>
                  </a:lnTo>
                  <a:lnTo>
                    <a:pt x="94" y="825"/>
                  </a:lnTo>
                  <a:lnTo>
                    <a:pt x="89" y="834"/>
                  </a:lnTo>
                  <a:lnTo>
                    <a:pt x="89" y="834"/>
                  </a:lnTo>
                  <a:lnTo>
                    <a:pt x="89" y="839"/>
                  </a:lnTo>
                  <a:lnTo>
                    <a:pt x="94" y="836"/>
                  </a:lnTo>
                  <a:lnTo>
                    <a:pt x="94" y="841"/>
                  </a:lnTo>
                  <a:lnTo>
                    <a:pt x="89" y="858"/>
                  </a:lnTo>
                  <a:lnTo>
                    <a:pt x="89" y="865"/>
                  </a:lnTo>
                  <a:lnTo>
                    <a:pt x="85" y="872"/>
                  </a:lnTo>
                  <a:lnTo>
                    <a:pt x="80" y="872"/>
                  </a:lnTo>
                  <a:lnTo>
                    <a:pt x="75" y="872"/>
                  </a:lnTo>
                  <a:lnTo>
                    <a:pt x="75" y="877"/>
                  </a:lnTo>
                  <a:lnTo>
                    <a:pt x="75" y="879"/>
                  </a:lnTo>
                  <a:lnTo>
                    <a:pt x="73" y="881"/>
                  </a:lnTo>
                  <a:lnTo>
                    <a:pt x="66" y="879"/>
                  </a:lnTo>
                  <a:lnTo>
                    <a:pt x="61" y="884"/>
                  </a:lnTo>
                  <a:lnTo>
                    <a:pt x="61" y="888"/>
                  </a:lnTo>
                  <a:lnTo>
                    <a:pt x="56" y="888"/>
                  </a:lnTo>
                  <a:lnTo>
                    <a:pt x="56" y="900"/>
                  </a:lnTo>
                  <a:lnTo>
                    <a:pt x="56" y="903"/>
                  </a:lnTo>
                  <a:lnTo>
                    <a:pt x="56" y="910"/>
                  </a:lnTo>
                  <a:lnTo>
                    <a:pt x="61" y="919"/>
                  </a:lnTo>
                  <a:lnTo>
                    <a:pt x="66" y="926"/>
                  </a:lnTo>
                  <a:lnTo>
                    <a:pt x="66" y="929"/>
                  </a:lnTo>
                  <a:lnTo>
                    <a:pt x="61" y="924"/>
                  </a:lnTo>
                  <a:lnTo>
                    <a:pt x="61" y="922"/>
                  </a:lnTo>
                  <a:lnTo>
                    <a:pt x="61" y="919"/>
                  </a:lnTo>
                  <a:lnTo>
                    <a:pt x="61" y="924"/>
                  </a:lnTo>
                  <a:lnTo>
                    <a:pt x="59" y="926"/>
                  </a:lnTo>
                  <a:lnTo>
                    <a:pt x="56" y="926"/>
                  </a:lnTo>
                  <a:lnTo>
                    <a:pt x="56" y="933"/>
                  </a:lnTo>
                  <a:lnTo>
                    <a:pt x="51" y="938"/>
                  </a:lnTo>
                  <a:lnTo>
                    <a:pt x="54" y="943"/>
                  </a:lnTo>
                  <a:lnTo>
                    <a:pt x="51" y="945"/>
                  </a:lnTo>
                  <a:lnTo>
                    <a:pt x="49" y="948"/>
                  </a:lnTo>
                  <a:lnTo>
                    <a:pt x="51" y="955"/>
                  </a:lnTo>
                  <a:lnTo>
                    <a:pt x="51" y="955"/>
                  </a:lnTo>
                  <a:lnTo>
                    <a:pt x="47" y="957"/>
                  </a:lnTo>
                  <a:lnTo>
                    <a:pt x="47" y="959"/>
                  </a:lnTo>
                  <a:lnTo>
                    <a:pt x="42" y="962"/>
                  </a:lnTo>
                  <a:lnTo>
                    <a:pt x="40" y="959"/>
                  </a:lnTo>
                  <a:lnTo>
                    <a:pt x="37" y="966"/>
                  </a:lnTo>
                  <a:lnTo>
                    <a:pt x="42" y="969"/>
                  </a:lnTo>
                  <a:lnTo>
                    <a:pt x="44" y="973"/>
                  </a:lnTo>
                  <a:lnTo>
                    <a:pt x="47" y="976"/>
                  </a:lnTo>
                  <a:lnTo>
                    <a:pt x="47" y="978"/>
                  </a:lnTo>
                  <a:lnTo>
                    <a:pt x="42" y="981"/>
                  </a:lnTo>
                  <a:lnTo>
                    <a:pt x="33" y="983"/>
                  </a:lnTo>
                  <a:lnTo>
                    <a:pt x="33" y="981"/>
                  </a:lnTo>
                  <a:lnTo>
                    <a:pt x="30" y="976"/>
                  </a:lnTo>
                  <a:lnTo>
                    <a:pt x="28" y="973"/>
                  </a:lnTo>
                  <a:lnTo>
                    <a:pt x="23" y="973"/>
                  </a:lnTo>
                  <a:lnTo>
                    <a:pt x="23" y="969"/>
                  </a:lnTo>
                  <a:lnTo>
                    <a:pt x="21" y="973"/>
                  </a:lnTo>
                  <a:lnTo>
                    <a:pt x="18" y="971"/>
                  </a:lnTo>
                  <a:lnTo>
                    <a:pt x="14" y="969"/>
                  </a:lnTo>
                  <a:lnTo>
                    <a:pt x="9" y="962"/>
                  </a:lnTo>
                  <a:lnTo>
                    <a:pt x="11" y="969"/>
                  </a:lnTo>
                  <a:lnTo>
                    <a:pt x="9" y="969"/>
                  </a:lnTo>
                  <a:lnTo>
                    <a:pt x="9" y="973"/>
                  </a:lnTo>
                  <a:lnTo>
                    <a:pt x="7" y="973"/>
                  </a:lnTo>
                  <a:lnTo>
                    <a:pt x="7" y="976"/>
                  </a:lnTo>
                  <a:lnTo>
                    <a:pt x="9" y="983"/>
                  </a:lnTo>
                  <a:lnTo>
                    <a:pt x="7" y="988"/>
                  </a:lnTo>
                  <a:lnTo>
                    <a:pt x="9" y="990"/>
                  </a:lnTo>
                  <a:lnTo>
                    <a:pt x="11" y="990"/>
                  </a:lnTo>
                  <a:lnTo>
                    <a:pt x="11" y="992"/>
                  </a:lnTo>
                  <a:lnTo>
                    <a:pt x="11" y="992"/>
                  </a:lnTo>
                  <a:lnTo>
                    <a:pt x="9" y="997"/>
                  </a:lnTo>
                  <a:lnTo>
                    <a:pt x="4" y="1004"/>
                  </a:lnTo>
                  <a:lnTo>
                    <a:pt x="2" y="1007"/>
                  </a:lnTo>
                  <a:lnTo>
                    <a:pt x="0" y="1011"/>
                  </a:lnTo>
                  <a:lnTo>
                    <a:pt x="4" y="1014"/>
                  </a:lnTo>
                  <a:lnTo>
                    <a:pt x="11" y="1011"/>
                  </a:lnTo>
                  <a:lnTo>
                    <a:pt x="14" y="1014"/>
                  </a:lnTo>
                  <a:lnTo>
                    <a:pt x="18" y="1016"/>
                  </a:lnTo>
                  <a:lnTo>
                    <a:pt x="23" y="1014"/>
                  </a:lnTo>
                  <a:lnTo>
                    <a:pt x="28" y="1016"/>
                  </a:lnTo>
                  <a:lnTo>
                    <a:pt x="30" y="1021"/>
                  </a:lnTo>
                  <a:lnTo>
                    <a:pt x="37" y="1025"/>
                  </a:lnTo>
                  <a:lnTo>
                    <a:pt x="47" y="1028"/>
                  </a:lnTo>
                  <a:lnTo>
                    <a:pt x="51" y="1025"/>
                  </a:lnTo>
                  <a:lnTo>
                    <a:pt x="49" y="1025"/>
                  </a:lnTo>
                  <a:lnTo>
                    <a:pt x="49" y="1030"/>
                  </a:lnTo>
                  <a:lnTo>
                    <a:pt x="51" y="1025"/>
                  </a:lnTo>
                  <a:lnTo>
                    <a:pt x="51" y="1028"/>
                  </a:lnTo>
                  <a:lnTo>
                    <a:pt x="56" y="1030"/>
                  </a:lnTo>
                  <a:lnTo>
                    <a:pt x="56" y="1030"/>
                  </a:lnTo>
                  <a:lnTo>
                    <a:pt x="61" y="1030"/>
                  </a:lnTo>
                  <a:lnTo>
                    <a:pt x="61" y="1030"/>
                  </a:lnTo>
                  <a:lnTo>
                    <a:pt x="63" y="1030"/>
                  </a:lnTo>
                  <a:lnTo>
                    <a:pt x="61" y="1033"/>
                  </a:lnTo>
                  <a:lnTo>
                    <a:pt x="56" y="1033"/>
                  </a:lnTo>
                  <a:lnTo>
                    <a:pt x="51" y="1030"/>
                  </a:lnTo>
                  <a:lnTo>
                    <a:pt x="47" y="1030"/>
                  </a:lnTo>
                  <a:lnTo>
                    <a:pt x="42" y="1037"/>
                  </a:lnTo>
                  <a:lnTo>
                    <a:pt x="42" y="1040"/>
                  </a:lnTo>
                  <a:lnTo>
                    <a:pt x="42" y="1049"/>
                  </a:lnTo>
                  <a:lnTo>
                    <a:pt x="42" y="1049"/>
                  </a:lnTo>
                  <a:lnTo>
                    <a:pt x="37" y="1051"/>
                  </a:lnTo>
                  <a:lnTo>
                    <a:pt x="35" y="1049"/>
                  </a:lnTo>
                  <a:lnTo>
                    <a:pt x="28" y="1054"/>
                  </a:lnTo>
                  <a:lnTo>
                    <a:pt x="30" y="1059"/>
                  </a:lnTo>
                  <a:lnTo>
                    <a:pt x="26" y="1068"/>
                  </a:lnTo>
                  <a:lnTo>
                    <a:pt x="28" y="1073"/>
                  </a:lnTo>
                  <a:lnTo>
                    <a:pt x="28" y="1080"/>
                  </a:lnTo>
                  <a:lnTo>
                    <a:pt x="30" y="1082"/>
                  </a:lnTo>
                  <a:lnTo>
                    <a:pt x="30" y="1087"/>
                  </a:lnTo>
                  <a:lnTo>
                    <a:pt x="33" y="1094"/>
                  </a:lnTo>
                  <a:lnTo>
                    <a:pt x="33" y="1096"/>
                  </a:lnTo>
                  <a:lnTo>
                    <a:pt x="30" y="1096"/>
                  </a:lnTo>
                  <a:lnTo>
                    <a:pt x="33" y="1096"/>
                  </a:lnTo>
                  <a:lnTo>
                    <a:pt x="30" y="1115"/>
                  </a:lnTo>
                  <a:lnTo>
                    <a:pt x="35" y="1115"/>
                  </a:lnTo>
                  <a:lnTo>
                    <a:pt x="37" y="1120"/>
                  </a:lnTo>
                  <a:lnTo>
                    <a:pt x="42" y="1120"/>
                  </a:lnTo>
                  <a:lnTo>
                    <a:pt x="44" y="1120"/>
                  </a:lnTo>
                  <a:lnTo>
                    <a:pt x="42" y="1129"/>
                  </a:lnTo>
                  <a:lnTo>
                    <a:pt x="44" y="1129"/>
                  </a:lnTo>
                  <a:lnTo>
                    <a:pt x="47" y="1134"/>
                  </a:lnTo>
                  <a:lnTo>
                    <a:pt x="44" y="1134"/>
                  </a:lnTo>
                  <a:lnTo>
                    <a:pt x="49" y="1136"/>
                  </a:lnTo>
                  <a:lnTo>
                    <a:pt x="49" y="1139"/>
                  </a:lnTo>
                  <a:lnTo>
                    <a:pt x="47" y="1144"/>
                  </a:lnTo>
                  <a:lnTo>
                    <a:pt x="47" y="1144"/>
                  </a:lnTo>
                  <a:lnTo>
                    <a:pt x="44" y="1144"/>
                  </a:lnTo>
                  <a:lnTo>
                    <a:pt x="37" y="1144"/>
                  </a:lnTo>
                  <a:lnTo>
                    <a:pt x="37" y="1146"/>
                  </a:lnTo>
                  <a:lnTo>
                    <a:pt x="30" y="1144"/>
                  </a:lnTo>
                  <a:lnTo>
                    <a:pt x="28" y="1148"/>
                  </a:lnTo>
                  <a:lnTo>
                    <a:pt x="28" y="1153"/>
                  </a:lnTo>
                  <a:lnTo>
                    <a:pt x="23" y="1158"/>
                  </a:lnTo>
                  <a:lnTo>
                    <a:pt x="23" y="1165"/>
                  </a:lnTo>
                  <a:lnTo>
                    <a:pt x="28" y="1167"/>
                  </a:lnTo>
                  <a:lnTo>
                    <a:pt x="28" y="1162"/>
                  </a:lnTo>
                  <a:lnTo>
                    <a:pt x="33" y="1165"/>
                  </a:lnTo>
                  <a:lnTo>
                    <a:pt x="30" y="1172"/>
                  </a:lnTo>
                  <a:lnTo>
                    <a:pt x="47" y="1181"/>
                  </a:lnTo>
                  <a:lnTo>
                    <a:pt x="51" y="1191"/>
                  </a:lnTo>
                  <a:lnTo>
                    <a:pt x="61" y="1196"/>
                  </a:lnTo>
                  <a:lnTo>
                    <a:pt x="66" y="1203"/>
                  </a:lnTo>
                  <a:lnTo>
                    <a:pt x="68" y="1200"/>
                  </a:lnTo>
                  <a:lnTo>
                    <a:pt x="68" y="1198"/>
                  </a:lnTo>
                  <a:lnTo>
                    <a:pt x="75" y="1188"/>
                  </a:lnTo>
                  <a:lnTo>
                    <a:pt x="80" y="1186"/>
                  </a:lnTo>
                  <a:lnTo>
                    <a:pt x="85" y="1186"/>
                  </a:lnTo>
                  <a:lnTo>
                    <a:pt x="89" y="1181"/>
                  </a:lnTo>
                  <a:lnTo>
                    <a:pt x="94" y="1184"/>
                  </a:lnTo>
                  <a:lnTo>
                    <a:pt x="89" y="1179"/>
                  </a:lnTo>
                  <a:lnTo>
                    <a:pt x="92" y="1172"/>
                  </a:lnTo>
                  <a:lnTo>
                    <a:pt x="92" y="1172"/>
                  </a:lnTo>
                  <a:lnTo>
                    <a:pt x="92" y="1167"/>
                  </a:lnTo>
                  <a:lnTo>
                    <a:pt x="94" y="1167"/>
                  </a:lnTo>
                  <a:lnTo>
                    <a:pt x="99" y="1153"/>
                  </a:lnTo>
                  <a:lnTo>
                    <a:pt x="101" y="1160"/>
                  </a:lnTo>
                  <a:lnTo>
                    <a:pt x="103" y="1158"/>
                  </a:lnTo>
                  <a:lnTo>
                    <a:pt x="111" y="1153"/>
                  </a:lnTo>
                  <a:lnTo>
                    <a:pt x="103" y="1146"/>
                  </a:lnTo>
                  <a:lnTo>
                    <a:pt x="106" y="1139"/>
                  </a:lnTo>
                  <a:lnTo>
                    <a:pt x="103" y="1139"/>
                  </a:lnTo>
                  <a:lnTo>
                    <a:pt x="96" y="1134"/>
                  </a:lnTo>
                  <a:lnTo>
                    <a:pt x="94" y="1132"/>
                  </a:lnTo>
                  <a:lnTo>
                    <a:pt x="96" y="1129"/>
                  </a:lnTo>
                  <a:lnTo>
                    <a:pt x="101" y="1127"/>
                  </a:lnTo>
                  <a:lnTo>
                    <a:pt x="101" y="1125"/>
                  </a:lnTo>
                  <a:lnTo>
                    <a:pt x="103" y="1122"/>
                  </a:lnTo>
                  <a:lnTo>
                    <a:pt x="99" y="1120"/>
                  </a:lnTo>
                  <a:lnTo>
                    <a:pt x="99" y="1118"/>
                  </a:lnTo>
                  <a:lnTo>
                    <a:pt x="94" y="1118"/>
                  </a:lnTo>
                  <a:lnTo>
                    <a:pt x="94" y="1120"/>
                  </a:lnTo>
                  <a:lnTo>
                    <a:pt x="94" y="1115"/>
                  </a:lnTo>
                  <a:lnTo>
                    <a:pt x="92" y="1115"/>
                  </a:lnTo>
                  <a:lnTo>
                    <a:pt x="89" y="1108"/>
                  </a:lnTo>
                  <a:lnTo>
                    <a:pt x="89" y="1106"/>
                  </a:lnTo>
                  <a:lnTo>
                    <a:pt x="89" y="1106"/>
                  </a:lnTo>
                  <a:lnTo>
                    <a:pt x="85" y="1106"/>
                  </a:lnTo>
                  <a:lnTo>
                    <a:pt x="82" y="1106"/>
                  </a:lnTo>
                  <a:lnTo>
                    <a:pt x="80" y="1106"/>
                  </a:lnTo>
                  <a:lnTo>
                    <a:pt x="85" y="1099"/>
                  </a:lnTo>
                  <a:lnTo>
                    <a:pt x="80" y="1094"/>
                  </a:lnTo>
                  <a:lnTo>
                    <a:pt x="75" y="1094"/>
                  </a:lnTo>
                  <a:lnTo>
                    <a:pt x="80" y="1092"/>
                  </a:lnTo>
                  <a:lnTo>
                    <a:pt x="85" y="1094"/>
                  </a:lnTo>
                  <a:lnTo>
                    <a:pt x="87" y="1092"/>
                  </a:lnTo>
                  <a:lnTo>
                    <a:pt x="89" y="1087"/>
                  </a:lnTo>
                  <a:lnTo>
                    <a:pt x="92" y="1087"/>
                  </a:lnTo>
                  <a:lnTo>
                    <a:pt x="89" y="1087"/>
                  </a:lnTo>
                  <a:lnTo>
                    <a:pt x="89" y="1087"/>
                  </a:lnTo>
                  <a:lnTo>
                    <a:pt x="87" y="1084"/>
                  </a:lnTo>
                  <a:lnTo>
                    <a:pt x="89" y="1082"/>
                  </a:lnTo>
                  <a:lnTo>
                    <a:pt x="94" y="1082"/>
                  </a:lnTo>
                  <a:lnTo>
                    <a:pt x="111" y="1075"/>
                  </a:lnTo>
                  <a:lnTo>
                    <a:pt x="113" y="1077"/>
                  </a:lnTo>
                  <a:lnTo>
                    <a:pt x="118" y="1073"/>
                  </a:lnTo>
                  <a:lnTo>
                    <a:pt x="118" y="1075"/>
                  </a:lnTo>
                  <a:lnTo>
                    <a:pt x="127" y="1087"/>
                  </a:lnTo>
                  <a:lnTo>
                    <a:pt x="132" y="1082"/>
                  </a:lnTo>
                  <a:lnTo>
                    <a:pt x="137" y="1082"/>
                  </a:lnTo>
                  <a:lnTo>
                    <a:pt x="137" y="1084"/>
                  </a:lnTo>
                  <a:lnTo>
                    <a:pt x="139" y="1087"/>
                  </a:lnTo>
                  <a:lnTo>
                    <a:pt x="137" y="1087"/>
                  </a:lnTo>
                  <a:lnTo>
                    <a:pt x="139" y="1092"/>
                  </a:lnTo>
                  <a:lnTo>
                    <a:pt x="146" y="1096"/>
                  </a:lnTo>
                  <a:lnTo>
                    <a:pt x="146" y="1106"/>
                  </a:lnTo>
                  <a:lnTo>
                    <a:pt x="139" y="1106"/>
                  </a:lnTo>
                  <a:lnTo>
                    <a:pt x="141" y="1108"/>
                  </a:lnTo>
                  <a:lnTo>
                    <a:pt x="144" y="1108"/>
                  </a:lnTo>
                  <a:lnTo>
                    <a:pt x="144" y="1113"/>
                  </a:lnTo>
                  <a:lnTo>
                    <a:pt x="155" y="1115"/>
                  </a:lnTo>
                  <a:lnTo>
                    <a:pt x="155" y="1120"/>
                  </a:lnTo>
                  <a:lnTo>
                    <a:pt x="155" y="1120"/>
                  </a:lnTo>
                  <a:lnTo>
                    <a:pt x="151" y="1120"/>
                  </a:lnTo>
                  <a:lnTo>
                    <a:pt x="151" y="1125"/>
                  </a:lnTo>
                  <a:lnTo>
                    <a:pt x="151" y="1125"/>
                  </a:lnTo>
                  <a:lnTo>
                    <a:pt x="155" y="1127"/>
                  </a:lnTo>
                  <a:lnTo>
                    <a:pt x="158" y="1125"/>
                  </a:lnTo>
                  <a:lnTo>
                    <a:pt x="160" y="1129"/>
                  </a:lnTo>
                  <a:lnTo>
                    <a:pt x="160" y="1129"/>
                  </a:lnTo>
                  <a:lnTo>
                    <a:pt x="160" y="1139"/>
                  </a:lnTo>
                  <a:lnTo>
                    <a:pt x="160" y="1139"/>
                  </a:lnTo>
                  <a:lnTo>
                    <a:pt x="160" y="1139"/>
                  </a:lnTo>
                  <a:lnTo>
                    <a:pt x="163" y="1151"/>
                  </a:lnTo>
                  <a:lnTo>
                    <a:pt x="163" y="1155"/>
                  </a:lnTo>
                  <a:lnTo>
                    <a:pt x="160" y="1162"/>
                  </a:lnTo>
                  <a:lnTo>
                    <a:pt x="160" y="1160"/>
                  </a:lnTo>
                  <a:lnTo>
                    <a:pt x="158" y="1162"/>
                  </a:lnTo>
                  <a:lnTo>
                    <a:pt x="165" y="1170"/>
                  </a:lnTo>
                  <a:lnTo>
                    <a:pt x="170" y="1172"/>
                  </a:lnTo>
                  <a:lnTo>
                    <a:pt x="174" y="1170"/>
                  </a:lnTo>
                  <a:lnTo>
                    <a:pt x="174" y="1172"/>
                  </a:lnTo>
                  <a:lnTo>
                    <a:pt x="179" y="1172"/>
                  </a:lnTo>
                  <a:lnTo>
                    <a:pt x="179" y="1177"/>
                  </a:lnTo>
                  <a:lnTo>
                    <a:pt x="174" y="1181"/>
                  </a:lnTo>
                  <a:lnTo>
                    <a:pt x="177" y="1181"/>
                  </a:lnTo>
                  <a:lnTo>
                    <a:pt x="177" y="1186"/>
                  </a:lnTo>
                  <a:lnTo>
                    <a:pt x="174" y="1186"/>
                  </a:lnTo>
                  <a:lnTo>
                    <a:pt x="174" y="1191"/>
                  </a:lnTo>
                  <a:lnTo>
                    <a:pt x="184" y="1191"/>
                  </a:lnTo>
                  <a:lnTo>
                    <a:pt x="179" y="1196"/>
                  </a:lnTo>
                  <a:lnTo>
                    <a:pt x="181" y="1196"/>
                  </a:lnTo>
                  <a:lnTo>
                    <a:pt x="184" y="1200"/>
                  </a:lnTo>
                  <a:lnTo>
                    <a:pt x="186" y="1200"/>
                  </a:lnTo>
                  <a:lnTo>
                    <a:pt x="184" y="1205"/>
                  </a:lnTo>
                  <a:lnTo>
                    <a:pt x="184" y="1210"/>
                  </a:lnTo>
                  <a:lnTo>
                    <a:pt x="189" y="1210"/>
                  </a:lnTo>
                  <a:lnTo>
                    <a:pt x="189" y="1207"/>
                  </a:lnTo>
                  <a:lnTo>
                    <a:pt x="189" y="1207"/>
                  </a:lnTo>
                  <a:lnTo>
                    <a:pt x="193" y="1210"/>
                  </a:lnTo>
                  <a:lnTo>
                    <a:pt x="193" y="1207"/>
                  </a:lnTo>
                  <a:lnTo>
                    <a:pt x="193" y="1207"/>
                  </a:lnTo>
                  <a:lnTo>
                    <a:pt x="198" y="1205"/>
                  </a:lnTo>
                  <a:lnTo>
                    <a:pt x="196" y="1205"/>
                  </a:lnTo>
                  <a:lnTo>
                    <a:pt x="196" y="1203"/>
                  </a:lnTo>
                  <a:lnTo>
                    <a:pt x="193" y="1203"/>
                  </a:lnTo>
                  <a:lnTo>
                    <a:pt x="196" y="1198"/>
                  </a:lnTo>
                  <a:lnTo>
                    <a:pt x="193" y="1196"/>
                  </a:lnTo>
                  <a:lnTo>
                    <a:pt x="198" y="1196"/>
                  </a:lnTo>
                  <a:lnTo>
                    <a:pt x="198" y="1193"/>
                  </a:lnTo>
                  <a:lnTo>
                    <a:pt x="200" y="1191"/>
                  </a:lnTo>
                  <a:lnTo>
                    <a:pt x="198" y="1186"/>
                  </a:lnTo>
                  <a:lnTo>
                    <a:pt x="200" y="1186"/>
                  </a:lnTo>
                  <a:lnTo>
                    <a:pt x="203" y="1191"/>
                  </a:lnTo>
                  <a:lnTo>
                    <a:pt x="203" y="1196"/>
                  </a:lnTo>
                  <a:lnTo>
                    <a:pt x="207" y="1200"/>
                  </a:lnTo>
                  <a:lnTo>
                    <a:pt x="207" y="1207"/>
                  </a:lnTo>
                  <a:lnTo>
                    <a:pt x="203" y="1212"/>
                  </a:lnTo>
                  <a:lnTo>
                    <a:pt x="200" y="1217"/>
                  </a:lnTo>
                  <a:lnTo>
                    <a:pt x="203" y="1219"/>
                  </a:lnTo>
                  <a:lnTo>
                    <a:pt x="198" y="1224"/>
                  </a:lnTo>
                  <a:lnTo>
                    <a:pt x="193" y="1231"/>
                  </a:lnTo>
                  <a:lnTo>
                    <a:pt x="193" y="1233"/>
                  </a:lnTo>
                  <a:lnTo>
                    <a:pt x="193" y="1233"/>
                  </a:lnTo>
                  <a:lnTo>
                    <a:pt x="196" y="1236"/>
                  </a:lnTo>
                  <a:lnTo>
                    <a:pt x="193" y="1240"/>
                  </a:lnTo>
                  <a:lnTo>
                    <a:pt x="189" y="1243"/>
                  </a:lnTo>
                  <a:lnTo>
                    <a:pt x="193" y="1247"/>
                  </a:lnTo>
                  <a:lnTo>
                    <a:pt x="193" y="1247"/>
                  </a:lnTo>
                  <a:lnTo>
                    <a:pt x="203" y="1252"/>
                  </a:lnTo>
                  <a:lnTo>
                    <a:pt x="203" y="1252"/>
                  </a:lnTo>
                  <a:lnTo>
                    <a:pt x="203" y="1257"/>
                  </a:lnTo>
                  <a:lnTo>
                    <a:pt x="210" y="1259"/>
                  </a:lnTo>
                  <a:lnTo>
                    <a:pt x="210" y="1262"/>
                  </a:lnTo>
                  <a:lnTo>
                    <a:pt x="212" y="1262"/>
                  </a:lnTo>
                  <a:lnTo>
                    <a:pt x="214" y="1262"/>
                  </a:lnTo>
                  <a:lnTo>
                    <a:pt x="224" y="1266"/>
                  </a:lnTo>
                  <a:lnTo>
                    <a:pt x="224" y="1266"/>
                  </a:lnTo>
                  <a:lnTo>
                    <a:pt x="229" y="1266"/>
                  </a:lnTo>
                  <a:lnTo>
                    <a:pt x="236" y="1271"/>
                  </a:lnTo>
                  <a:lnTo>
                    <a:pt x="240" y="1271"/>
                  </a:lnTo>
                  <a:lnTo>
                    <a:pt x="238" y="1273"/>
                  </a:lnTo>
                  <a:lnTo>
                    <a:pt x="243" y="1278"/>
                  </a:lnTo>
                  <a:lnTo>
                    <a:pt x="248" y="1288"/>
                  </a:lnTo>
                  <a:lnTo>
                    <a:pt x="255" y="1285"/>
                  </a:lnTo>
                  <a:lnTo>
                    <a:pt x="255" y="1292"/>
                  </a:lnTo>
                  <a:lnTo>
                    <a:pt x="252" y="1295"/>
                  </a:lnTo>
                  <a:lnTo>
                    <a:pt x="252" y="1297"/>
                  </a:lnTo>
                  <a:lnTo>
                    <a:pt x="250" y="1299"/>
                  </a:lnTo>
                  <a:lnTo>
                    <a:pt x="252" y="1304"/>
                  </a:lnTo>
                  <a:lnTo>
                    <a:pt x="255" y="1314"/>
                  </a:lnTo>
                  <a:lnTo>
                    <a:pt x="255" y="1321"/>
                  </a:lnTo>
                  <a:lnTo>
                    <a:pt x="257" y="1325"/>
                  </a:lnTo>
                  <a:lnTo>
                    <a:pt x="257" y="1323"/>
                  </a:lnTo>
                  <a:lnTo>
                    <a:pt x="259" y="1325"/>
                  </a:lnTo>
                  <a:lnTo>
                    <a:pt x="259" y="1330"/>
                  </a:lnTo>
                  <a:lnTo>
                    <a:pt x="262" y="1340"/>
                  </a:lnTo>
                  <a:lnTo>
                    <a:pt x="262" y="1340"/>
                  </a:lnTo>
                  <a:lnTo>
                    <a:pt x="262" y="1344"/>
                  </a:lnTo>
                  <a:lnTo>
                    <a:pt x="264" y="1342"/>
                  </a:lnTo>
                  <a:lnTo>
                    <a:pt x="264" y="1344"/>
                  </a:lnTo>
                  <a:lnTo>
                    <a:pt x="264" y="1347"/>
                  </a:lnTo>
                  <a:lnTo>
                    <a:pt x="262" y="1347"/>
                  </a:lnTo>
                  <a:lnTo>
                    <a:pt x="266" y="1349"/>
                  </a:lnTo>
                  <a:lnTo>
                    <a:pt x="266" y="1351"/>
                  </a:lnTo>
                  <a:lnTo>
                    <a:pt x="271" y="1354"/>
                  </a:lnTo>
                  <a:lnTo>
                    <a:pt x="271" y="1356"/>
                  </a:lnTo>
                  <a:lnTo>
                    <a:pt x="271" y="1354"/>
                  </a:lnTo>
                  <a:lnTo>
                    <a:pt x="274" y="1354"/>
                  </a:lnTo>
                  <a:lnTo>
                    <a:pt x="274" y="1356"/>
                  </a:lnTo>
                  <a:lnTo>
                    <a:pt x="276" y="1351"/>
                  </a:lnTo>
                  <a:lnTo>
                    <a:pt x="278" y="1344"/>
                  </a:lnTo>
                  <a:lnTo>
                    <a:pt x="276" y="1344"/>
                  </a:lnTo>
                  <a:lnTo>
                    <a:pt x="276" y="1337"/>
                  </a:lnTo>
                  <a:lnTo>
                    <a:pt x="281" y="1335"/>
                  </a:lnTo>
                  <a:lnTo>
                    <a:pt x="285" y="1335"/>
                  </a:lnTo>
                  <a:lnTo>
                    <a:pt x="290" y="1332"/>
                  </a:lnTo>
                  <a:lnTo>
                    <a:pt x="285" y="1325"/>
                  </a:lnTo>
                  <a:lnTo>
                    <a:pt x="290" y="1325"/>
                  </a:lnTo>
                  <a:lnTo>
                    <a:pt x="292" y="1325"/>
                  </a:lnTo>
                  <a:lnTo>
                    <a:pt x="295" y="1330"/>
                  </a:lnTo>
                  <a:lnTo>
                    <a:pt x="300" y="1335"/>
                  </a:lnTo>
                  <a:lnTo>
                    <a:pt x="302" y="1335"/>
                  </a:lnTo>
                  <a:lnTo>
                    <a:pt x="304" y="1330"/>
                  </a:lnTo>
                  <a:lnTo>
                    <a:pt x="309" y="1330"/>
                  </a:lnTo>
                  <a:lnTo>
                    <a:pt x="314" y="1328"/>
                  </a:lnTo>
                  <a:lnTo>
                    <a:pt x="314" y="1325"/>
                  </a:lnTo>
                  <a:lnTo>
                    <a:pt x="323" y="1330"/>
                  </a:lnTo>
                  <a:lnTo>
                    <a:pt x="326" y="1330"/>
                  </a:lnTo>
                  <a:lnTo>
                    <a:pt x="330" y="1328"/>
                  </a:lnTo>
                  <a:lnTo>
                    <a:pt x="333" y="1323"/>
                  </a:lnTo>
                  <a:lnTo>
                    <a:pt x="333" y="1328"/>
                  </a:lnTo>
                  <a:lnTo>
                    <a:pt x="335" y="1325"/>
                  </a:lnTo>
                  <a:lnTo>
                    <a:pt x="342" y="1335"/>
                  </a:lnTo>
                  <a:lnTo>
                    <a:pt x="344" y="1330"/>
                  </a:lnTo>
                  <a:lnTo>
                    <a:pt x="347" y="1332"/>
                  </a:lnTo>
                  <a:lnTo>
                    <a:pt x="356" y="1328"/>
                  </a:lnTo>
                  <a:lnTo>
                    <a:pt x="359" y="1325"/>
                  </a:lnTo>
                  <a:lnTo>
                    <a:pt x="356" y="1325"/>
                  </a:lnTo>
                  <a:lnTo>
                    <a:pt x="359" y="1321"/>
                  </a:lnTo>
                  <a:lnTo>
                    <a:pt x="363" y="1318"/>
                  </a:lnTo>
                  <a:lnTo>
                    <a:pt x="366" y="1316"/>
                  </a:lnTo>
                  <a:lnTo>
                    <a:pt x="368" y="1316"/>
                  </a:lnTo>
                  <a:lnTo>
                    <a:pt x="366" y="1311"/>
                  </a:lnTo>
                  <a:lnTo>
                    <a:pt x="370" y="1311"/>
                  </a:lnTo>
                  <a:lnTo>
                    <a:pt x="370" y="1309"/>
                  </a:lnTo>
                  <a:lnTo>
                    <a:pt x="373" y="1309"/>
                  </a:lnTo>
                  <a:lnTo>
                    <a:pt x="377" y="1292"/>
                  </a:lnTo>
                  <a:lnTo>
                    <a:pt x="380" y="1295"/>
                  </a:lnTo>
                  <a:lnTo>
                    <a:pt x="385" y="1295"/>
                  </a:lnTo>
                  <a:lnTo>
                    <a:pt x="385" y="1290"/>
                  </a:lnTo>
                  <a:lnTo>
                    <a:pt x="389" y="1292"/>
                  </a:lnTo>
                  <a:lnTo>
                    <a:pt x="394" y="1285"/>
                  </a:lnTo>
                  <a:lnTo>
                    <a:pt x="399" y="1285"/>
                  </a:lnTo>
                  <a:lnTo>
                    <a:pt x="399" y="1285"/>
                  </a:lnTo>
                  <a:lnTo>
                    <a:pt x="406" y="1285"/>
                  </a:lnTo>
                  <a:lnTo>
                    <a:pt x="403" y="1276"/>
                  </a:lnTo>
                  <a:lnTo>
                    <a:pt x="406" y="1276"/>
                  </a:lnTo>
                  <a:lnTo>
                    <a:pt x="403" y="1269"/>
                  </a:lnTo>
                  <a:lnTo>
                    <a:pt x="403" y="1266"/>
                  </a:lnTo>
                  <a:lnTo>
                    <a:pt x="399" y="1264"/>
                  </a:lnTo>
                  <a:lnTo>
                    <a:pt x="399" y="1259"/>
                  </a:lnTo>
                  <a:lnTo>
                    <a:pt x="396" y="1252"/>
                  </a:lnTo>
                  <a:lnTo>
                    <a:pt x="394" y="1245"/>
                  </a:lnTo>
                  <a:lnTo>
                    <a:pt x="394" y="1240"/>
                  </a:lnTo>
                  <a:lnTo>
                    <a:pt x="394" y="1236"/>
                  </a:lnTo>
                  <a:lnTo>
                    <a:pt x="396" y="1238"/>
                  </a:lnTo>
                  <a:lnTo>
                    <a:pt x="396" y="1229"/>
                  </a:lnTo>
                  <a:lnTo>
                    <a:pt x="401" y="1229"/>
                  </a:lnTo>
                  <a:lnTo>
                    <a:pt x="403" y="1226"/>
                  </a:lnTo>
                  <a:lnTo>
                    <a:pt x="403" y="1224"/>
                  </a:lnTo>
                  <a:lnTo>
                    <a:pt x="406" y="1221"/>
                  </a:lnTo>
                  <a:lnTo>
                    <a:pt x="408" y="1224"/>
                  </a:lnTo>
                  <a:lnTo>
                    <a:pt x="408" y="1219"/>
                  </a:lnTo>
                  <a:lnTo>
                    <a:pt x="408" y="1219"/>
                  </a:lnTo>
                  <a:lnTo>
                    <a:pt x="411" y="1219"/>
                  </a:lnTo>
                  <a:lnTo>
                    <a:pt x="413" y="1210"/>
                  </a:lnTo>
                  <a:lnTo>
                    <a:pt x="418" y="1210"/>
                  </a:lnTo>
                  <a:lnTo>
                    <a:pt x="418" y="1210"/>
                  </a:lnTo>
                  <a:lnTo>
                    <a:pt x="422" y="1210"/>
                  </a:lnTo>
                  <a:lnTo>
                    <a:pt x="422" y="1205"/>
                  </a:lnTo>
                  <a:lnTo>
                    <a:pt x="422" y="1205"/>
                  </a:lnTo>
                  <a:lnTo>
                    <a:pt x="429" y="1214"/>
                  </a:lnTo>
                  <a:lnTo>
                    <a:pt x="432" y="1214"/>
                  </a:lnTo>
                  <a:lnTo>
                    <a:pt x="432" y="1217"/>
                  </a:lnTo>
                  <a:lnTo>
                    <a:pt x="427" y="1221"/>
                  </a:lnTo>
                  <a:lnTo>
                    <a:pt x="425" y="1233"/>
                  </a:lnTo>
                  <a:lnTo>
                    <a:pt x="422" y="1238"/>
                  </a:lnTo>
                  <a:lnTo>
                    <a:pt x="422" y="1243"/>
                  </a:lnTo>
                  <a:lnTo>
                    <a:pt x="432" y="1243"/>
                  </a:lnTo>
                  <a:lnTo>
                    <a:pt x="434" y="1243"/>
                  </a:lnTo>
                  <a:lnTo>
                    <a:pt x="434" y="1233"/>
                  </a:lnTo>
                  <a:lnTo>
                    <a:pt x="446" y="1240"/>
                  </a:lnTo>
                  <a:lnTo>
                    <a:pt x="448" y="1238"/>
                  </a:lnTo>
                  <a:lnTo>
                    <a:pt x="451" y="1243"/>
                  </a:lnTo>
                  <a:lnTo>
                    <a:pt x="451" y="1247"/>
                  </a:lnTo>
                  <a:lnTo>
                    <a:pt x="460" y="1247"/>
                  </a:lnTo>
                  <a:lnTo>
                    <a:pt x="460" y="1252"/>
                  </a:lnTo>
                  <a:lnTo>
                    <a:pt x="463" y="1252"/>
                  </a:lnTo>
                  <a:lnTo>
                    <a:pt x="460" y="1247"/>
                  </a:lnTo>
                  <a:lnTo>
                    <a:pt x="465" y="1247"/>
                  </a:lnTo>
                  <a:lnTo>
                    <a:pt x="465" y="1247"/>
                  </a:lnTo>
                  <a:lnTo>
                    <a:pt x="470" y="1247"/>
                  </a:lnTo>
                  <a:lnTo>
                    <a:pt x="474" y="1247"/>
                  </a:lnTo>
                  <a:lnTo>
                    <a:pt x="474" y="1252"/>
                  </a:lnTo>
                  <a:lnTo>
                    <a:pt x="479" y="1252"/>
                  </a:lnTo>
                  <a:lnTo>
                    <a:pt x="484" y="1262"/>
                  </a:lnTo>
                  <a:lnTo>
                    <a:pt x="484" y="1262"/>
                  </a:lnTo>
                  <a:lnTo>
                    <a:pt x="489" y="1266"/>
                  </a:lnTo>
                  <a:lnTo>
                    <a:pt x="489" y="1276"/>
                  </a:lnTo>
                  <a:lnTo>
                    <a:pt x="489" y="1278"/>
                  </a:lnTo>
                  <a:lnTo>
                    <a:pt x="507" y="1262"/>
                  </a:lnTo>
                  <a:lnTo>
                    <a:pt x="512" y="1255"/>
                  </a:lnTo>
                  <a:lnTo>
                    <a:pt x="517" y="1252"/>
                  </a:lnTo>
                  <a:lnTo>
                    <a:pt x="517" y="1255"/>
                  </a:lnTo>
                  <a:lnTo>
                    <a:pt x="522" y="1252"/>
                  </a:lnTo>
                  <a:lnTo>
                    <a:pt x="522" y="1240"/>
                  </a:lnTo>
                  <a:lnTo>
                    <a:pt x="522" y="1238"/>
                  </a:lnTo>
                  <a:lnTo>
                    <a:pt x="517" y="1238"/>
                  </a:lnTo>
                  <a:lnTo>
                    <a:pt x="522" y="1233"/>
                  </a:lnTo>
                  <a:lnTo>
                    <a:pt x="517" y="1229"/>
                  </a:lnTo>
                  <a:lnTo>
                    <a:pt x="524" y="1231"/>
                  </a:lnTo>
                  <a:lnTo>
                    <a:pt x="524" y="1229"/>
                  </a:lnTo>
                  <a:lnTo>
                    <a:pt x="526" y="1229"/>
                  </a:lnTo>
                  <a:lnTo>
                    <a:pt x="529" y="1233"/>
                  </a:lnTo>
                  <a:lnTo>
                    <a:pt x="529" y="1233"/>
                  </a:lnTo>
                  <a:lnTo>
                    <a:pt x="531" y="1236"/>
                  </a:lnTo>
                  <a:lnTo>
                    <a:pt x="536" y="1229"/>
                  </a:lnTo>
                  <a:lnTo>
                    <a:pt x="540" y="1229"/>
                  </a:lnTo>
                  <a:lnTo>
                    <a:pt x="545" y="1226"/>
                  </a:lnTo>
                  <a:lnTo>
                    <a:pt x="545" y="1229"/>
                  </a:lnTo>
                  <a:lnTo>
                    <a:pt x="559" y="1226"/>
                  </a:lnTo>
                  <a:lnTo>
                    <a:pt x="562" y="1229"/>
                  </a:lnTo>
                  <a:lnTo>
                    <a:pt x="566" y="1229"/>
                  </a:lnTo>
                  <a:lnTo>
                    <a:pt x="569" y="1226"/>
                  </a:lnTo>
                  <a:lnTo>
                    <a:pt x="574" y="1229"/>
                  </a:lnTo>
                  <a:lnTo>
                    <a:pt x="578" y="1233"/>
                  </a:lnTo>
                  <a:lnTo>
                    <a:pt x="578" y="1236"/>
                  </a:lnTo>
                  <a:lnTo>
                    <a:pt x="576" y="1238"/>
                  </a:lnTo>
                  <a:lnTo>
                    <a:pt x="581" y="1236"/>
                  </a:lnTo>
                  <a:lnTo>
                    <a:pt x="583" y="1238"/>
                  </a:lnTo>
                  <a:lnTo>
                    <a:pt x="583" y="1238"/>
                  </a:lnTo>
                  <a:lnTo>
                    <a:pt x="583" y="1238"/>
                  </a:lnTo>
                  <a:lnTo>
                    <a:pt x="590" y="1240"/>
                  </a:lnTo>
                  <a:lnTo>
                    <a:pt x="590" y="1238"/>
                  </a:lnTo>
                  <a:lnTo>
                    <a:pt x="590" y="1240"/>
                  </a:lnTo>
                  <a:lnTo>
                    <a:pt x="592" y="1238"/>
                  </a:lnTo>
                  <a:lnTo>
                    <a:pt x="597" y="1240"/>
                  </a:lnTo>
                  <a:lnTo>
                    <a:pt x="604" y="1238"/>
                  </a:lnTo>
                  <a:lnTo>
                    <a:pt x="607" y="1231"/>
                  </a:lnTo>
                  <a:lnTo>
                    <a:pt x="611" y="1231"/>
                  </a:lnTo>
                  <a:lnTo>
                    <a:pt x="618" y="1224"/>
                  </a:lnTo>
                  <a:lnTo>
                    <a:pt x="616" y="1217"/>
                  </a:lnTo>
                  <a:lnTo>
                    <a:pt x="618" y="1214"/>
                  </a:lnTo>
                  <a:lnTo>
                    <a:pt x="614" y="1210"/>
                  </a:lnTo>
                  <a:lnTo>
                    <a:pt x="611" y="1205"/>
                  </a:lnTo>
                  <a:lnTo>
                    <a:pt x="611" y="1205"/>
                  </a:lnTo>
                  <a:lnTo>
                    <a:pt x="611" y="1200"/>
                  </a:lnTo>
                  <a:lnTo>
                    <a:pt x="604" y="1191"/>
                  </a:lnTo>
                  <a:lnTo>
                    <a:pt x="604" y="1188"/>
                  </a:lnTo>
                  <a:lnTo>
                    <a:pt x="602" y="1186"/>
                  </a:lnTo>
                  <a:lnTo>
                    <a:pt x="604" y="1181"/>
                  </a:lnTo>
                  <a:lnTo>
                    <a:pt x="609" y="1186"/>
                  </a:lnTo>
                  <a:lnTo>
                    <a:pt x="609" y="1184"/>
                  </a:lnTo>
                  <a:lnTo>
                    <a:pt x="614" y="1184"/>
                  </a:lnTo>
                  <a:lnTo>
                    <a:pt x="614" y="1186"/>
                  </a:lnTo>
                  <a:lnTo>
                    <a:pt x="623" y="1181"/>
                  </a:lnTo>
                  <a:lnTo>
                    <a:pt x="628" y="1196"/>
                  </a:lnTo>
                  <a:lnTo>
                    <a:pt x="633" y="1196"/>
                  </a:lnTo>
                  <a:lnTo>
                    <a:pt x="637" y="1193"/>
                  </a:lnTo>
                  <a:lnTo>
                    <a:pt x="635" y="1186"/>
                  </a:lnTo>
                  <a:lnTo>
                    <a:pt x="637" y="1184"/>
                  </a:lnTo>
                  <a:lnTo>
                    <a:pt x="637" y="1179"/>
                  </a:lnTo>
                  <a:lnTo>
                    <a:pt x="640" y="1177"/>
                  </a:lnTo>
                  <a:lnTo>
                    <a:pt x="640" y="1172"/>
                  </a:lnTo>
                  <a:lnTo>
                    <a:pt x="644" y="1172"/>
                  </a:lnTo>
                  <a:lnTo>
                    <a:pt x="649" y="1177"/>
                  </a:lnTo>
                  <a:lnTo>
                    <a:pt x="654" y="1172"/>
                  </a:lnTo>
                  <a:lnTo>
                    <a:pt x="656" y="1179"/>
                  </a:lnTo>
                  <a:lnTo>
                    <a:pt x="661" y="1184"/>
                  </a:lnTo>
                  <a:lnTo>
                    <a:pt x="663" y="1188"/>
                  </a:lnTo>
                  <a:lnTo>
                    <a:pt x="666" y="1188"/>
                  </a:lnTo>
                  <a:lnTo>
                    <a:pt x="663" y="1193"/>
                  </a:lnTo>
                  <a:lnTo>
                    <a:pt x="663" y="1196"/>
                  </a:lnTo>
                  <a:lnTo>
                    <a:pt x="670" y="1200"/>
                  </a:lnTo>
                  <a:lnTo>
                    <a:pt x="668" y="1200"/>
                  </a:lnTo>
                  <a:lnTo>
                    <a:pt x="673" y="1200"/>
                  </a:lnTo>
                  <a:lnTo>
                    <a:pt x="680" y="1207"/>
                  </a:lnTo>
                  <a:lnTo>
                    <a:pt x="682" y="1207"/>
                  </a:lnTo>
                  <a:lnTo>
                    <a:pt x="685" y="1205"/>
                  </a:lnTo>
                  <a:lnTo>
                    <a:pt x="699" y="1203"/>
                  </a:lnTo>
                  <a:lnTo>
                    <a:pt x="701" y="1203"/>
                  </a:lnTo>
                  <a:lnTo>
                    <a:pt x="701" y="1205"/>
                  </a:lnTo>
                  <a:lnTo>
                    <a:pt x="703" y="1205"/>
                  </a:lnTo>
                  <a:lnTo>
                    <a:pt x="706" y="1205"/>
                  </a:lnTo>
                  <a:lnTo>
                    <a:pt x="708" y="1205"/>
                  </a:lnTo>
                  <a:lnTo>
                    <a:pt x="708" y="1203"/>
                  </a:lnTo>
                  <a:lnTo>
                    <a:pt x="711" y="1203"/>
                  </a:lnTo>
                  <a:lnTo>
                    <a:pt x="711" y="1200"/>
                  </a:lnTo>
                  <a:lnTo>
                    <a:pt x="711" y="1196"/>
                  </a:lnTo>
                  <a:lnTo>
                    <a:pt x="715" y="1188"/>
                  </a:lnTo>
                  <a:lnTo>
                    <a:pt x="713" y="1184"/>
                  </a:lnTo>
                  <a:lnTo>
                    <a:pt x="713" y="1181"/>
                  </a:lnTo>
                  <a:lnTo>
                    <a:pt x="720" y="1179"/>
                  </a:lnTo>
                  <a:lnTo>
                    <a:pt x="722" y="1177"/>
                  </a:lnTo>
                  <a:lnTo>
                    <a:pt x="725" y="1174"/>
                  </a:lnTo>
                  <a:lnTo>
                    <a:pt x="722" y="1172"/>
                  </a:lnTo>
                  <a:lnTo>
                    <a:pt x="727" y="1170"/>
                  </a:lnTo>
                  <a:lnTo>
                    <a:pt x="727" y="1162"/>
                  </a:lnTo>
                  <a:lnTo>
                    <a:pt x="722" y="1153"/>
                  </a:lnTo>
                  <a:lnTo>
                    <a:pt x="722" y="1148"/>
                  </a:lnTo>
                  <a:lnTo>
                    <a:pt x="725" y="1153"/>
                  </a:lnTo>
                  <a:lnTo>
                    <a:pt x="727" y="1151"/>
                  </a:lnTo>
                  <a:lnTo>
                    <a:pt x="737" y="1148"/>
                  </a:lnTo>
                  <a:lnTo>
                    <a:pt x="739" y="1144"/>
                  </a:lnTo>
                  <a:lnTo>
                    <a:pt x="739" y="1139"/>
                  </a:lnTo>
                  <a:lnTo>
                    <a:pt x="741" y="1134"/>
                  </a:lnTo>
                  <a:lnTo>
                    <a:pt x="746" y="1139"/>
                  </a:lnTo>
                  <a:lnTo>
                    <a:pt x="760" y="1134"/>
                  </a:lnTo>
                  <a:lnTo>
                    <a:pt x="760" y="1129"/>
                  </a:lnTo>
                  <a:lnTo>
                    <a:pt x="760" y="1129"/>
                  </a:lnTo>
                  <a:lnTo>
                    <a:pt x="760" y="1125"/>
                  </a:lnTo>
                  <a:lnTo>
                    <a:pt x="763" y="1120"/>
                  </a:lnTo>
                  <a:lnTo>
                    <a:pt x="763" y="1118"/>
                  </a:lnTo>
                  <a:lnTo>
                    <a:pt x="760" y="1115"/>
                  </a:lnTo>
                  <a:lnTo>
                    <a:pt x="765" y="1115"/>
                  </a:lnTo>
                  <a:lnTo>
                    <a:pt x="767" y="1118"/>
                  </a:lnTo>
                  <a:lnTo>
                    <a:pt x="770" y="1120"/>
                  </a:lnTo>
                  <a:lnTo>
                    <a:pt x="777" y="1120"/>
                  </a:lnTo>
                  <a:lnTo>
                    <a:pt x="779" y="1125"/>
                  </a:lnTo>
                  <a:lnTo>
                    <a:pt x="781" y="1125"/>
                  </a:lnTo>
                  <a:lnTo>
                    <a:pt x="784" y="1129"/>
                  </a:lnTo>
                  <a:lnTo>
                    <a:pt x="789" y="1127"/>
                  </a:lnTo>
                  <a:lnTo>
                    <a:pt x="793" y="1134"/>
                  </a:lnTo>
                  <a:lnTo>
                    <a:pt x="803" y="1132"/>
                  </a:lnTo>
                  <a:lnTo>
                    <a:pt x="803" y="1129"/>
                  </a:lnTo>
                  <a:lnTo>
                    <a:pt x="803" y="1125"/>
                  </a:lnTo>
                  <a:lnTo>
                    <a:pt x="812" y="1115"/>
                  </a:lnTo>
                  <a:lnTo>
                    <a:pt x="817" y="1101"/>
                  </a:lnTo>
                  <a:lnTo>
                    <a:pt x="817" y="1099"/>
                  </a:lnTo>
                  <a:lnTo>
                    <a:pt x="812" y="1099"/>
                  </a:lnTo>
                  <a:lnTo>
                    <a:pt x="812" y="1099"/>
                  </a:lnTo>
                  <a:close/>
                </a:path>
              </a:pathLst>
            </a:custGeom>
            <a:solidFill>
              <a:srgbClr val="433356">
                <a:lumMod val="60000"/>
                <a:lumOff val="4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92" name="Freeform 20"/>
            <p:cNvSpPr>
              <a:spLocks/>
            </p:cNvSpPr>
            <p:nvPr/>
          </p:nvSpPr>
          <p:spPr bwMode="auto">
            <a:xfrm>
              <a:off x="9205596" y="5130464"/>
              <a:ext cx="515066" cy="402254"/>
            </a:xfrm>
            <a:custGeom>
              <a:avLst/>
              <a:gdLst>
                <a:gd name="T0" fmla="*/ 770 w 799"/>
                <a:gd name="T1" fmla="*/ 425 h 624"/>
                <a:gd name="T2" fmla="*/ 765 w 799"/>
                <a:gd name="T3" fmla="*/ 406 h 624"/>
                <a:gd name="T4" fmla="*/ 791 w 799"/>
                <a:gd name="T5" fmla="*/ 406 h 624"/>
                <a:gd name="T6" fmla="*/ 791 w 799"/>
                <a:gd name="T7" fmla="*/ 376 h 624"/>
                <a:gd name="T8" fmla="*/ 784 w 799"/>
                <a:gd name="T9" fmla="*/ 336 h 624"/>
                <a:gd name="T10" fmla="*/ 780 w 799"/>
                <a:gd name="T11" fmla="*/ 307 h 624"/>
                <a:gd name="T12" fmla="*/ 775 w 799"/>
                <a:gd name="T13" fmla="*/ 279 h 624"/>
                <a:gd name="T14" fmla="*/ 773 w 799"/>
                <a:gd name="T15" fmla="*/ 241 h 624"/>
                <a:gd name="T16" fmla="*/ 775 w 799"/>
                <a:gd name="T17" fmla="*/ 210 h 624"/>
                <a:gd name="T18" fmla="*/ 782 w 799"/>
                <a:gd name="T19" fmla="*/ 168 h 624"/>
                <a:gd name="T20" fmla="*/ 739 w 799"/>
                <a:gd name="T21" fmla="*/ 158 h 624"/>
                <a:gd name="T22" fmla="*/ 706 w 799"/>
                <a:gd name="T23" fmla="*/ 156 h 624"/>
                <a:gd name="T24" fmla="*/ 709 w 799"/>
                <a:gd name="T25" fmla="*/ 133 h 624"/>
                <a:gd name="T26" fmla="*/ 645 w 799"/>
                <a:gd name="T27" fmla="*/ 97 h 624"/>
                <a:gd name="T28" fmla="*/ 598 w 799"/>
                <a:gd name="T29" fmla="*/ 69 h 624"/>
                <a:gd name="T30" fmla="*/ 517 w 799"/>
                <a:gd name="T31" fmla="*/ 26 h 624"/>
                <a:gd name="T32" fmla="*/ 435 w 799"/>
                <a:gd name="T33" fmla="*/ 52 h 624"/>
                <a:gd name="T34" fmla="*/ 369 w 799"/>
                <a:gd name="T35" fmla="*/ 36 h 624"/>
                <a:gd name="T36" fmla="*/ 312 w 799"/>
                <a:gd name="T37" fmla="*/ 36 h 624"/>
                <a:gd name="T38" fmla="*/ 265 w 799"/>
                <a:gd name="T39" fmla="*/ 81 h 624"/>
                <a:gd name="T40" fmla="*/ 222 w 799"/>
                <a:gd name="T41" fmla="*/ 107 h 624"/>
                <a:gd name="T42" fmla="*/ 184 w 799"/>
                <a:gd name="T43" fmla="*/ 154 h 624"/>
                <a:gd name="T44" fmla="*/ 161 w 799"/>
                <a:gd name="T45" fmla="*/ 187 h 624"/>
                <a:gd name="T46" fmla="*/ 154 w 799"/>
                <a:gd name="T47" fmla="*/ 236 h 624"/>
                <a:gd name="T48" fmla="*/ 149 w 799"/>
                <a:gd name="T49" fmla="*/ 267 h 624"/>
                <a:gd name="T50" fmla="*/ 113 w 799"/>
                <a:gd name="T51" fmla="*/ 232 h 624"/>
                <a:gd name="T52" fmla="*/ 123 w 799"/>
                <a:gd name="T53" fmla="*/ 201 h 624"/>
                <a:gd name="T54" fmla="*/ 104 w 799"/>
                <a:gd name="T55" fmla="*/ 158 h 624"/>
                <a:gd name="T56" fmla="*/ 97 w 799"/>
                <a:gd name="T57" fmla="*/ 144 h 624"/>
                <a:gd name="T58" fmla="*/ 76 w 799"/>
                <a:gd name="T59" fmla="*/ 81 h 624"/>
                <a:gd name="T60" fmla="*/ 26 w 799"/>
                <a:gd name="T61" fmla="*/ 83 h 624"/>
                <a:gd name="T62" fmla="*/ 21 w 799"/>
                <a:gd name="T63" fmla="*/ 135 h 624"/>
                <a:gd name="T64" fmla="*/ 10 w 799"/>
                <a:gd name="T65" fmla="*/ 166 h 624"/>
                <a:gd name="T66" fmla="*/ 43 w 799"/>
                <a:gd name="T67" fmla="*/ 187 h 624"/>
                <a:gd name="T68" fmla="*/ 52 w 799"/>
                <a:gd name="T69" fmla="*/ 218 h 624"/>
                <a:gd name="T70" fmla="*/ 61 w 799"/>
                <a:gd name="T71" fmla="*/ 255 h 624"/>
                <a:gd name="T72" fmla="*/ 47 w 799"/>
                <a:gd name="T73" fmla="*/ 319 h 624"/>
                <a:gd name="T74" fmla="*/ 80 w 799"/>
                <a:gd name="T75" fmla="*/ 350 h 624"/>
                <a:gd name="T76" fmla="*/ 116 w 799"/>
                <a:gd name="T77" fmla="*/ 399 h 624"/>
                <a:gd name="T78" fmla="*/ 144 w 799"/>
                <a:gd name="T79" fmla="*/ 440 h 624"/>
                <a:gd name="T80" fmla="*/ 180 w 799"/>
                <a:gd name="T81" fmla="*/ 468 h 624"/>
                <a:gd name="T82" fmla="*/ 203 w 799"/>
                <a:gd name="T83" fmla="*/ 482 h 624"/>
                <a:gd name="T84" fmla="*/ 203 w 799"/>
                <a:gd name="T85" fmla="*/ 539 h 624"/>
                <a:gd name="T86" fmla="*/ 250 w 799"/>
                <a:gd name="T87" fmla="*/ 593 h 624"/>
                <a:gd name="T88" fmla="*/ 302 w 799"/>
                <a:gd name="T89" fmla="*/ 593 h 624"/>
                <a:gd name="T90" fmla="*/ 336 w 799"/>
                <a:gd name="T91" fmla="*/ 605 h 624"/>
                <a:gd name="T92" fmla="*/ 387 w 799"/>
                <a:gd name="T93" fmla="*/ 581 h 624"/>
                <a:gd name="T94" fmla="*/ 428 w 799"/>
                <a:gd name="T95" fmla="*/ 584 h 624"/>
                <a:gd name="T96" fmla="*/ 458 w 799"/>
                <a:gd name="T97" fmla="*/ 598 h 624"/>
                <a:gd name="T98" fmla="*/ 510 w 799"/>
                <a:gd name="T99" fmla="*/ 619 h 624"/>
                <a:gd name="T100" fmla="*/ 536 w 799"/>
                <a:gd name="T101" fmla="*/ 603 h 624"/>
                <a:gd name="T102" fmla="*/ 539 w 799"/>
                <a:gd name="T103" fmla="*/ 562 h 624"/>
                <a:gd name="T104" fmla="*/ 586 w 799"/>
                <a:gd name="T105" fmla="*/ 551 h 624"/>
                <a:gd name="T106" fmla="*/ 621 w 799"/>
                <a:gd name="T107" fmla="*/ 534 h 624"/>
                <a:gd name="T108" fmla="*/ 638 w 799"/>
                <a:gd name="T109" fmla="*/ 515 h 624"/>
                <a:gd name="T110" fmla="*/ 666 w 799"/>
                <a:gd name="T111" fmla="*/ 525 h 624"/>
                <a:gd name="T112" fmla="*/ 692 w 799"/>
                <a:gd name="T113" fmla="*/ 534 h 624"/>
                <a:gd name="T114" fmla="*/ 709 w 799"/>
                <a:gd name="T115" fmla="*/ 551 h 624"/>
                <a:gd name="T116" fmla="*/ 742 w 799"/>
                <a:gd name="T117" fmla="*/ 520 h 624"/>
                <a:gd name="T118" fmla="*/ 756 w 799"/>
                <a:gd name="T119" fmla="*/ 515 h 624"/>
                <a:gd name="T120" fmla="*/ 784 w 799"/>
                <a:gd name="T121" fmla="*/ 501 h 624"/>
                <a:gd name="T122" fmla="*/ 782 w 799"/>
                <a:gd name="T123" fmla="*/ 45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9" h="624">
                  <a:moveTo>
                    <a:pt x="794" y="454"/>
                  </a:moveTo>
                  <a:lnTo>
                    <a:pt x="794" y="442"/>
                  </a:lnTo>
                  <a:lnTo>
                    <a:pt x="791" y="440"/>
                  </a:lnTo>
                  <a:lnTo>
                    <a:pt x="784" y="440"/>
                  </a:lnTo>
                  <a:lnTo>
                    <a:pt x="784" y="440"/>
                  </a:lnTo>
                  <a:lnTo>
                    <a:pt x="789" y="437"/>
                  </a:lnTo>
                  <a:lnTo>
                    <a:pt x="784" y="432"/>
                  </a:lnTo>
                  <a:lnTo>
                    <a:pt x="784" y="430"/>
                  </a:lnTo>
                  <a:lnTo>
                    <a:pt x="782" y="425"/>
                  </a:lnTo>
                  <a:lnTo>
                    <a:pt x="777" y="423"/>
                  </a:lnTo>
                  <a:lnTo>
                    <a:pt x="770" y="425"/>
                  </a:lnTo>
                  <a:lnTo>
                    <a:pt x="765" y="421"/>
                  </a:lnTo>
                  <a:lnTo>
                    <a:pt x="761" y="425"/>
                  </a:lnTo>
                  <a:lnTo>
                    <a:pt x="756" y="416"/>
                  </a:lnTo>
                  <a:lnTo>
                    <a:pt x="754" y="416"/>
                  </a:lnTo>
                  <a:lnTo>
                    <a:pt x="751" y="414"/>
                  </a:lnTo>
                  <a:lnTo>
                    <a:pt x="758" y="414"/>
                  </a:lnTo>
                  <a:lnTo>
                    <a:pt x="761" y="411"/>
                  </a:lnTo>
                  <a:lnTo>
                    <a:pt x="756" y="409"/>
                  </a:lnTo>
                  <a:lnTo>
                    <a:pt x="758" y="406"/>
                  </a:lnTo>
                  <a:lnTo>
                    <a:pt x="765" y="404"/>
                  </a:lnTo>
                  <a:lnTo>
                    <a:pt x="765" y="406"/>
                  </a:lnTo>
                  <a:lnTo>
                    <a:pt x="768" y="402"/>
                  </a:lnTo>
                  <a:lnTo>
                    <a:pt x="775" y="406"/>
                  </a:lnTo>
                  <a:lnTo>
                    <a:pt x="775" y="406"/>
                  </a:lnTo>
                  <a:lnTo>
                    <a:pt x="777" y="406"/>
                  </a:lnTo>
                  <a:lnTo>
                    <a:pt x="780" y="406"/>
                  </a:lnTo>
                  <a:lnTo>
                    <a:pt x="782" y="406"/>
                  </a:lnTo>
                  <a:lnTo>
                    <a:pt x="780" y="409"/>
                  </a:lnTo>
                  <a:lnTo>
                    <a:pt x="787" y="416"/>
                  </a:lnTo>
                  <a:lnTo>
                    <a:pt x="789" y="416"/>
                  </a:lnTo>
                  <a:lnTo>
                    <a:pt x="789" y="409"/>
                  </a:lnTo>
                  <a:lnTo>
                    <a:pt x="791" y="406"/>
                  </a:lnTo>
                  <a:lnTo>
                    <a:pt x="787" y="404"/>
                  </a:lnTo>
                  <a:lnTo>
                    <a:pt x="789" y="404"/>
                  </a:lnTo>
                  <a:lnTo>
                    <a:pt x="789" y="402"/>
                  </a:lnTo>
                  <a:lnTo>
                    <a:pt x="780" y="397"/>
                  </a:lnTo>
                  <a:lnTo>
                    <a:pt x="782" y="392"/>
                  </a:lnTo>
                  <a:lnTo>
                    <a:pt x="780" y="392"/>
                  </a:lnTo>
                  <a:lnTo>
                    <a:pt x="784" y="390"/>
                  </a:lnTo>
                  <a:lnTo>
                    <a:pt x="794" y="392"/>
                  </a:lnTo>
                  <a:lnTo>
                    <a:pt x="799" y="381"/>
                  </a:lnTo>
                  <a:lnTo>
                    <a:pt x="789" y="378"/>
                  </a:lnTo>
                  <a:lnTo>
                    <a:pt x="791" y="376"/>
                  </a:lnTo>
                  <a:lnTo>
                    <a:pt x="794" y="369"/>
                  </a:lnTo>
                  <a:lnTo>
                    <a:pt x="791" y="369"/>
                  </a:lnTo>
                  <a:lnTo>
                    <a:pt x="791" y="359"/>
                  </a:lnTo>
                  <a:lnTo>
                    <a:pt x="787" y="355"/>
                  </a:lnTo>
                  <a:lnTo>
                    <a:pt x="787" y="355"/>
                  </a:lnTo>
                  <a:lnTo>
                    <a:pt x="789" y="350"/>
                  </a:lnTo>
                  <a:lnTo>
                    <a:pt x="784" y="343"/>
                  </a:lnTo>
                  <a:lnTo>
                    <a:pt x="782" y="343"/>
                  </a:lnTo>
                  <a:lnTo>
                    <a:pt x="780" y="340"/>
                  </a:lnTo>
                  <a:lnTo>
                    <a:pt x="784" y="336"/>
                  </a:lnTo>
                  <a:lnTo>
                    <a:pt x="784" y="336"/>
                  </a:lnTo>
                  <a:lnTo>
                    <a:pt x="780" y="336"/>
                  </a:lnTo>
                  <a:lnTo>
                    <a:pt x="773" y="331"/>
                  </a:lnTo>
                  <a:lnTo>
                    <a:pt x="773" y="326"/>
                  </a:lnTo>
                  <a:lnTo>
                    <a:pt x="780" y="326"/>
                  </a:lnTo>
                  <a:lnTo>
                    <a:pt x="780" y="319"/>
                  </a:lnTo>
                  <a:lnTo>
                    <a:pt x="780" y="317"/>
                  </a:lnTo>
                  <a:lnTo>
                    <a:pt x="782" y="317"/>
                  </a:lnTo>
                  <a:lnTo>
                    <a:pt x="780" y="312"/>
                  </a:lnTo>
                  <a:lnTo>
                    <a:pt x="784" y="312"/>
                  </a:lnTo>
                  <a:lnTo>
                    <a:pt x="784" y="310"/>
                  </a:lnTo>
                  <a:lnTo>
                    <a:pt x="780" y="307"/>
                  </a:lnTo>
                  <a:lnTo>
                    <a:pt x="780" y="303"/>
                  </a:lnTo>
                  <a:lnTo>
                    <a:pt x="777" y="303"/>
                  </a:lnTo>
                  <a:lnTo>
                    <a:pt x="770" y="305"/>
                  </a:lnTo>
                  <a:lnTo>
                    <a:pt x="768" y="303"/>
                  </a:lnTo>
                  <a:lnTo>
                    <a:pt x="765" y="293"/>
                  </a:lnTo>
                  <a:lnTo>
                    <a:pt x="765" y="293"/>
                  </a:lnTo>
                  <a:lnTo>
                    <a:pt x="765" y="291"/>
                  </a:lnTo>
                  <a:lnTo>
                    <a:pt x="768" y="288"/>
                  </a:lnTo>
                  <a:lnTo>
                    <a:pt x="773" y="288"/>
                  </a:lnTo>
                  <a:lnTo>
                    <a:pt x="775" y="286"/>
                  </a:lnTo>
                  <a:lnTo>
                    <a:pt x="775" y="279"/>
                  </a:lnTo>
                  <a:lnTo>
                    <a:pt x="775" y="269"/>
                  </a:lnTo>
                  <a:lnTo>
                    <a:pt x="773" y="267"/>
                  </a:lnTo>
                  <a:lnTo>
                    <a:pt x="775" y="262"/>
                  </a:lnTo>
                  <a:lnTo>
                    <a:pt x="777" y="258"/>
                  </a:lnTo>
                  <a:lnTo>
                    <a:pt x="768" y="255"/>
                  </a:lnTo>
                  <a:lnTo>
                    <a:pt x="765" y="255"/>
                  </a:lnTo>
                  <a:lnTo>
                    <a:pt x="765" y="253"/>
                  </a:lnTo>
                  <a:lnTo>
                    <a:pt x="768" y="253"/>
                  </a:lnTo>
                  <a:lnTo>
                    <a:pt x="770" y="244"/>
                  </a:lnTo>
                  <a:lnTo>
                    <a:pt x="770" y="241"/>
                  </a:lnTo>
                  <a:lnTo>
                    <a:pt x="773" y="241"/>
                  </a:lnTo>
                  <a:lnTo>
                    <a:pt x="775" y="236"/>
                  </a:lnTo>
                  <a:lnTo>
                    <a:pt x="775" y="236"/>
                  </a:lnTo>
                  <a:lnTo>
                    <a:pt x="775" y="232"/>
                  </a:lnTo>
                  <a:lnTo>
                    <a:pt x="780" y="232"/>
                  </a:lnTo>
                  <a:lnTo>
                    <a:pt x="780" y="232"/>
                  </a:lnTo>
                  <a:lnTo>
                    <a:pt x="782" y="225"/>
                  </a:lnTo>
                  <a:lnTo>
                    <a:pt x="777" y="222"/>
                  </a:lnTo>
                  <a:lnTo>
                    <a:pt x="780" y="218"/>
                  </a:lnTo>
                  <a:lnTo>
                    <a:pt x="775" y="218"/>
                  </a:lnTo>
                  <a:lnTo>
                    <a:pt x="777" y="215"/>
                  </a:lnTo>
                  <a:lnTo>
                    <a:pt x="775" y="210"/>
                  </a:lnTo>
                  <a:lnTo>
                    <a:pt x="775" y="208"/>
                  </a:lnTo>
                  <a:lnTo>
                    <a:pt x="780" y="206"/>
                  </a:lnTo>
                  <a:lnTo>
                    <a:pt x="780" y="206"/>
                  </a:lnTo>
                  <a:lnTo>
                    <a:pt x="782" y="203"/>
                  </a:lnTo>
                  <a:lnTo>
                    <a:pt x="787" y="201"/>
                  </a:lnTo>
                  <a:lnTo>
                    <a:pt x="787" y="199"/>
                  </a:lnTo>
                  <a:lnTo>
                    <a:pt x="789" y="196"/>
                  </a:lnTo>
                  <a:lnTo>
                    <a:pt x="787" y="189"/>
                  </a:lnTo>
                  <a:lnTo>
                    <a:pt x="789" y="187"/>
                  </a:lnTo>
                  <a:lnTo>
                    <a:pt x="784" y="182"/>
                  </a:lnTo>
                  <a:lnTo>
                    <a:pt x="782" y="168"/>
                  </a:lnTo>
                  <a:lnTo>
                    <a:pt x="773" y="163"/>
                  </a:lnTo>
                  <a:lnTo>
                    <a:pt x="775" y="158"/>
                  </a:lnTo>
                  <a:lnTo>
                    <a:pt x="775" y="156"/>
                  </a:lnTo>
                  <a:lnTo>
                    <a:pt x="770" y="158"/>
                  </a:lnTo>
                  <a:lnTo>
                    <a:pt x="765" y="163"/>
                  </a:lnTo>
                  <a:lnTo>
                    <a:pt x="761" y="161"/>
                  </a:lnTo>
                  <a:lnTo>
                    <a:pt x="756" y="166"/>
                  </a:lnTo>
                  <a:lnTo>
                    <a:pt x="756" y="161"/>
                  </a:lnTo>
                  <a:lnTo>
                    <a:pt x="747" y="161"/>
                  </a:lnTo>
                  <a:lnTo>
                    <a:pt x="744" y="158"/>
                  </a:lnTo>
                  <a:lnTo>
                    <a:pt x="739" y="158"/>
                  </a:lnTo>
                  <a:lnTo>
                    <a:pt x="737" y="158"/>
                  </a:lnTo>
                  <a:lnTo>
                    <a:pt x="737" y="158"/>
                  </a:lnTo>
                  <a:lnTo>
                    <a:pt x="735" y="154"/>
                  </a:lnTo>
                  <a:lnTo>
                    <a:pt x="728" y="151"/>
                  </a:lnTo>
                  <a:lnTo>
                    <a:pt x="723" y="149"/>
                  </a:lnTo>
                  <a:lnTo>
                    <a:pt x="716" y="154"/>
                  </a:lnTo>
                  <a:lnTo>
                    <a:pt x="713" y="154"/>
                  </a:lnTo>
                  <a:lnTo>
                    <a:pt x="716" y="158"/>
                  </a:lnTo>
                  <a:lnTo>
                    <a:pt x="713" y="158"/>
                  </a:lnTo>
                  <a:lnTo>
                    <a:pt x="711" y="158"/>
                  </a:lnTo>
                  <a:lnTo>
                    <a:pt x="706" y="156"/>
                  </a:lnTo>
                  <a:lnTo>
                    <a:pt x="709" y="154"/>
                  </a:lnTo>
                  <a:lnTo>
                    <a:pt x="706" y="154"/>
                  </a:lnTo>
                  <a:lnTo>
                    <a:pt x="702" y="154"/>
                  </a:lnTo>
                  <a:lnTo>
                    <a:pt x="699" y="149"/>
                  </a:lnTo>
                  <a:lnTo>
                    <a:pt x="695" y="149"/>
                  </a:lnTo>
                  <a:lnTo>
                    <a:pt x="695" y="149"/>
                  </a:lnTo>
                  <a:lnTo>
                    <a:pt x="695" y="144"/>
                  </a:lnTo>
                  <a:lnTo>
                    <a:pt x="699" y="144"/>
                  </a:lnTo>
                  <a:lnTo>
                    <a:pt x="704" y="135"/>
                  </a:lnTo>
                  <a:lnTo>
                    <a:pt x="709" y="135"/>
                  </a:lnTo>
                  <a:lnTo>
                    <a:pt x="709" y="133"/>
                  </a:lnTo>
                  <a:lnTo>
                    <a:pt x="704" y="121"/>
                  </a:lnTo>
                  <a:lnTo>
                    <a:pt x="702" y="118"/>
                  </a:lnTo>
                  <a:lnTo>
                    <a:pt x="699" y="121"/>
                  </a:lnTo>
                  <a:lnTo>
                    <a:pt x="692" y="118"/>
                  </a:lnTo>
                  <a:lnTo>
                    <a:pt x="685" y="107"/>
                  </a:lnTo>
                  <a:lnTo>
                    <a:pt x="685" y="111"/>
                  </a:lnTo>
                  <a:lnTo>
                    <a:pt x="669" y="107"/>
                  </a:lnTo>
                  <a:lnTo>
                    <a:pt x="669" y="111"/>
                  </a:lnTo>
                  <a:lnTo>
                    <a:pt x="654" y="102"/>
                  </a:lnTo>
                  <a:lnTo>
                    <a:pt x="654" y="95"/>
                  </a:lnTo>
                  <a:lnTo>
                    <a:pt x="645" y="97"/>
                  </a:lnTo>
                  <a:lnTo>
                    <a:pt x="636" y="102"/>
                  </a:lnTo>
                  <a:lnTo>
                    <a:pt x="636" y="99"/>
                  </a:lnTo>
                  <a:lnTo>
                    <a:pt x="636" y="97"/>
                  </a:lnTo>
                  <a:lnTo>
                    <a:pt x="633" y="97"/>
                  </a:lnTo>
                  <a:lnTo>
                    <a:pt x="631" y="95"/>
                  </a:lnTo>
                  <a:lnTo>
                    <a:pt x="621" y="97"/>
                  </a:lnTo>
                  <a:lnTo>
                    <a:pt x="619" y="90"/>
                  </a:lnTo>
                  <a:lnTo>
                    <a:pt x="617" y="83"/>
                  </a:lnTo>
                  <a:lnTo>
                    <a:pt x="605" y="78"/>
                  </a:lnTo>
                  <a:lnTo>
                    <a:pt x="598" y="73"/>
                  </a:lnTo>
                  <a:lnTo>
                    <a:pt x="598" y="69"/>
                  </a:lnTo>
                  <a:lnTo>
                    <a:pt x="586" y="55"/>
                  </a:lnTo>
                  <a:lnTo>
                    <a:pt x="584" y="52"/>
                  </a:lnTo>
                  <a:lnTo>
                    <a:pt x="579" y="52"/>
                  </a:lnTo>
                  <a:lnTo>
                    <a:pt x="574" y="45"/>
                  </a:lnTo>
                  <a:lnTo>
                    <a:pt x="546" y="19"/>
                  </a:lnTo>
                  <a:lnTo>
                    <a:pt x="541" y="12"/>
                  </a:lnTo>
                  <a:lnTo>
                    <a:pt x="527" y="0"/>
                  </a:lnTo>
                  <a:lnTo>
                    <a:pt x="524" y="12"/>
                  </a:lnTo>
                  <a:lnTo>
                    <a:pt x="517" y="17"/>
                  </a:lnTo>
                  <a:lnTo>
                    <a:pt x="517" y="22"/>
                  </a:lnTo>
                  <a:lnTo>
                    <a:pt x="517" y="26"/>
                  </a:lnTo>
                  <a:lnTo>
                    <a:pt x="517" y="31"/>
                  </a:lnTo>
                  <a:lnTo>
                    <a:pt x="513" y="22"/>
                  </a:lnTo>
                  <a:lnTo>
                    <a:pt x="510" y="10"/>
                  </a:lnTo>
                  <a:lnTo>
                    <a:pt x="465" y="22"/>
                  </a:lnTo>
                  <a:lnTo>
                    <a:pt x="461" y="33"/>
                  </a:lnTo>
                  <a:lnTo>
                    <a:pt x="454" y="36"/>
                  </a:lnTo>
                  <a:lnTo>
                    <a:pt x="444" y="45"/>
                  </a:lnTo>
                  <a:lnTo>
                    <a:pt x="442" y="50"/>
                  </a:lnTo>
                  <a:lnTo>
                    <a:pt x="442" y="55"/>
                  </a:lnTo>
                  <a:lnTo>
                    <a:pt x="442" y="59"/>
                  </a:lnTo>
                  <a:lnTo>
                    <a:pt x="435" y="52"/>
                  </a:lnTo>
                  <a:lnTo>
                    <a:pt x="432" y="50"/>
                  </a:lnTo>
                  <a:lnTo>
                    <a:pt x="428" y="40"/>
                  </a:lnTo>
                  <a:lnTo>
                    <a:pt x="423" y="31"/>
                  </a:lnTo>
                  <a:lnTo>
                    <a:pt x="409" y="36"/>
                  </a:lnTo>
                  <a:lnTo>
                    <a:pt x="402" y="36"/>
                  </a:lnTo>
                  <a:lnTo>
                    <a:pt x="399" y="33"/>
                  </a:lnTo>
                  <a:lnTo>
                    <a:pt x="390" y="26"/>
                  </a:lnTo>
                  <a:lnTo>
                    <a:pt x="383" y="26"/>
                  </a:lnTo>
                  <a:lnTo>
                    <a:pt x="383" y="29"/>
                  </a:lnTo>
                  <a:lnTo>
                    <a:pt x="371" y="36"/>
                  </a:lnTo>
                  <a:lnTo>
                    <a:pt x="369" y="36"/>
                  </a:lnTo>
                  <a:lnTo>
                    <a:pt x="366" y="33"/>
                  </a:lnTo>
                  <a:lnTo>
                    <a:pt x="361" y="33"/>
                  </a:lnTo>
                  <a:lnTo>
                    <a:pt x="357" y="31"/>
                  </a:lnTo>
                  <a:lnTo>
                    <a:pt x="352" y="36"/>
                  </a:lnTo>
                  <a:lnTo>
                    <a:pt x="340" y="38"/>
                  </a:lnTo>
                  <a:lnTo>
                    <a:pt x="338" y="38"/>
                  </a:lnTo>
                  <a:lnTo>
                    <a:pt x="333" y="36"/>
                  </a:lnTo>
                  <a:lnTo>
                    <a:pt x="331" y="38"/>
                  </a:lnTo>
                  <a:lnTo>
                    <a:pt x="324" y="36"/>
                  </a:lnTo>
                  <a:lnTo>
                    <a:pt x="319" y="38"/>
                  </a:lnTo>
                  <a:lnTo>
                    <a:pt x="312" y="36"/>
                  </a:lnTo>
                  <a:lnTo>
                    <a:pt x="307" y="36"/>
                  </a:lnTo>
                  <a:lnTo>
                    <a:pt x="307" y="43"/>
                  </a:lnTo>
                  <a:lnTo>
                    <a:pt x="300" y="45"/>
                  </a:lnTo>
                  <a:lnTo>
                    <a:pt x="295" y="55"/>
                  </a:lnTo>
                  <a:lnTo>
                    <a:pt x="288" y="59"/>
                  </a:lnTo>
                  <a:lnTo>
                    <a:pt x="288" y="64"/>
                  </a:lnTo>
                  <a:lnTo>
                    <a:pt x="288" y="78"/>
                  </a:lnTo>
                  <a:lnTo>
                    <a:pt x="286" y="85"/>
                  </a:lnTo>
                  <a:lnTo>
                    <a:pt x="281" y="88"/>
                  </a:lnTo>
                  <a:lnTo>
                    <a:pt x="272" y="78"/>
                  </a:lnTo>
                  <a:lnTo>
                    <a:pt x="265" y="81"/>
                  </a:lnTo>
                  <a:lnTo>
                    <a:pt x="265" y="83"/>
                  </a:lnTo>
                  <a:lnTo>
                    <a:pt x="255" y="88"/>
                  </a:lnTo>
                  <a:lnTo>
                    <a:pt x="250" y="90"/>
                  </a:lnTo>
                  <a:lnTo>
                    <a:pt x="250" y="95"/>
                  </a:lnTo>
                  <a:lnTo>
                    <a:pt x="246" y="97"/>
                  </a:lnTo>
                  <a:lnTo>
                    <a:pt x="246" y="102"/>
                  </a:lnTo>
                  <a:lnTo>
                    <a:pt x="241" y="109"/>
                  </a:lnTo>
                  <a:lnTo>
                    <a:pt x="239" y="107"/>
                  </a:lnTo>
                  <a:lnTo>
                    <a:pt x="236" y="109"/>
                  </a:lnTo>
                  <a:lnTo>
                    <a:pt x="232" y="107"/>
                  </a:lnTo>
                  <a:lnTo>
                    <a:pt x="222" y="107"/>
                  </a:lnTo>
                  <a:lnTo>
                    <a:pt x="217" y="107"/>
                  </a:lnTo>
                  <a:lnTo>
                    <a:pt x="220" y="111"/>
                  </a:lnTo>
                  <a:lnTo>
                    <a:pt x="217" y="121"/>
                  </a:lnTo>
                  <a:lnTo>
                    <a:pt x="217" y="128"/>
                  </a:lnTo>
                  <a:lnTo>
                    <a:pt x="215" y="137"/>
                  </a:lnTo>
                  <a:lnTo>
                    <a:pt x="210" y="142"/>
                  </a:lnTo>
                  <a:lnTo>
                    <a:pt x="203" y="142"/>
                  </a:lnTo>
                  <a:lnTo>
                    <a:pt x="194" y="144"/>
                  </a:lnTo>
                  <a:lnTo>
                    <a:pt x="194" y="147"/>
                  </a:lnTo>
                  <a:lnTo>
                    <a:pt x="189" y="149"/>
                  </a:lnTo>
                  <a:lnTo>
                    <a:pt x="184" y="154"/>
                  </a:lnTo>
                  <a:lnTo>
                    <a:pt x="184" y="161"/>
                  </a:lnTo>
                  <a:lnTo>
                    <a:pt x="177" y="168"/>
                  </a:lnTo>
                  <a:lnTo>
                    <a:pt x="175" y="177"/>
                  </a:lnTo>
                  <a:lnTo>
                    <a:pt x="177" y="187"/>
                  </a:lnTo>
                  <a:lnTo>
                    <a:pt x="180" y="192"/>
                  </a:lnTo>
                  <a:lnTo>
                    <a:pt x="173" y="192"/>
                  </a:lnTo>
                  <a:lnTo>
                    <a:pt x="175" y="196"/>
                  </a:lnTo>
                  <a:lnTo>
                    <a:pt x="170" y="196"/>
                  </a:lnTo>
                  <a:lnTo>
                    <a:pt x="170" y="196"/>
                  </a:lnTo>
                  <a:lnTo>
                    <a:pt x="165" y="189"/>
                  </a:lnTo>
                  <a:lnTo>
                    <a:pt x="161" y="187"/>
                  </a:lnTo>
                  <a:lnTo>
                    <a:pt x="161" y="192"/>
                  </a:lnTo>
                  <a:lnTo>
                    <a:pt x="156" y="196"/>
                  </a:lnTo>
                  <a:lnTo>
                    <a:pt x="158" y="196"/>
                  </a:lnTo>
                  <a:lnTo>
                    <a:pt x="156" y="206"/>
                  </a:lnTo>
                  <a:lnTo>
                    <a:pt x="158" y="210"/>
                  </a:lnTo>
                  <a:lnTo>
                    <a:pt x="158" y="218"/>
                  </a:lnTo>
                  <a:lnTo>
                    <a:pt x="151" y="213"/>
                  </a:lnTo>
                  <a:lnTo>
                    <a:pt x="151" y="222"/>
                  </a:lnTo>
                  <a:lnTo>
                    <a:pt x="149" y="227"/>
                  </a:lnTo>
                  <a:lnTo>
                    <a:pt x="151" y="234"/>
                  </a:lnTo>
                  <a:lnTo>
                    <a:pt x="154" y="236"/>
                  </a:lnTo>
                  <a:lnTo>
                    <a:pt x="151" y="241"/>
                  </a:lnTo>
                  <a:lnTo>
                    <a:pt x="156" y="244"/>
                  </a:lnTo>
                  <a:lnTo>
                    <a:pt x="156" y="246"/>
                  </a:lnTo>
                  <a:lnTo>
                    <a:pt x="154" y="248"/>
                  </a:lnTo>
                  <a:lnTo>
                    <a:pt x="149" y="251"/>
                  </a:lnTo>
                  <a:lnTo>
                    <a:pt x="147" y="255"/>
                  </a:lnTo>
                  <a:lnTo>
                    <a:pt x="144" y="255"/>
                  </a:lnTo>
                  <a:lnTo>
                    <a:pt x="147" y="258"/>
                  </a:lnTo>
                  <a:lnTo>
                    <a:pt x="147" y="262"/>
                  </a:lnTo>
                  <a:lnTo>
                    <a:pt x="151" y="265"/>
                  </a:lnTo>
                  <a:lnTo>
                    <a:pt x="149" y="267"/>
                  </a:lnTo>
                  <a:lnTo>
                    <a:pt x="137" y="265"/>
                  </a:lnTo>
                  <a:lnTo>
                    <a:pt x="128" y="260"/>
                  </a:lnTo>
                  <a:lnTo>
                    <a:pt x="123" y="260"/>
                  </a:lnTo>
                  <a:lnTo>
                    <a:pt x="121" y="255"/>
                  </a:lnTo>
                  <a:lnTo>
                    <a:pt x="123" y="251"/>
                  </a:lnTo>
                  <a:lnTo>
                    <a:pt x="123" y="246"/>
                  </a:lnTo>
                  <a:lnTo>
                    <a:pt x="118" y="246"/>
                  </a:lnTo>
                  <a:lnTo>
                    <a:pt x="118" y="241"/>
                  </a:lnTo>
                  <a:lnTo>
                    <a:pt x="116" y="241"/>
                  </a:lnTo>
                  <a:lnTo>
                    <a:pt x="113" y="236"/>
                  </a:lnTo>
                  <a:lnTo>
                    <a:pt x="113" y="232"/>
                  </a:lnTo>
                  <a:lnTo>
                    <a:pt x="116" y="229"/>
                  </a:lnTo>
                  <a:lnTo>
                    <a:pt x="123" y="227"/>
                  </a:lnTo>
                  <a:lnTo>
                    <a:pt x="125" y="225"/>
                  </a:lnTo>
                  <a:lnTo>
                    <a:pt x="123" y="222"/>
                  </a:lnTo>
                  <a:lnTo>
                    <a:pt x="125" y="220"/>
                  </a:lnTo>
                  <a:lnTo>
                    <a:pt x="121" y="222"/>
                  </a:lnTo>
                  <a:lnTo>
                    <a:pt x="123" y="215"/>
                  </a:lnTo>
                  <a:lnTo>
                    <a:pt x="130" y="208"/>
                  </a:lnTo>
                  <a:lnTo>
                    <a:pt x="125" y="203"/>
                  </a:lnTo>
                  <a:lnTo>
                    <a:pt x="121" y="203"/>
                  </a:lnTo>
                  <a:lnTo>
                    <a:pt x="123" y="201"/>
                  </a:lnTo>
                  <a:lnTo>
                    <a:pt x="123" y="201"/>
                  </a:lnTo>
                  <a:lnTo>
                    <a:pt x="128" y="201"/>
                  </a:lnTo>
                  <a:lnTo>
                    <a:pt x="121" y="192"/>
                  </a:lnTo>
                  <a:lnTo>
                    <a:pt x="113" y="192"/>
                  </a:lnTo>
                  <a:lnTo>
                    <a:pt x="113" y="187"/>
                  </a:lnTo>
                  <a:lnTo>
                    <a:pt x="106" y="182"/>
                  </a:lnTo>
                  <a:lnTo>
                    <a:pt x="106" y="177"/>
                  </a:lnTo>
                  <a:lnTo>
                    <a:pt x="99" y="173"/>
                  </a:lnTo>
                  <a:lnTo>
                    <a:pt x="102" y="168"/>
                  </a:lnTo>
                  <a:lnTo>
                    <a:pt x="106" y="163"/>
                  </a:lnTo>
                  <a:lnTo>
                    <a:pt x="104" y="158"/>
                  </a:lnTo>
                  <a:lnTo>
                    <a:pt x="109" y="163"/>
                  </a:lnTo>
                  <a:lnTo>
                    <a:pt x="111" y="168"/>
                  </a:lnTo>
                  <a:lnTo>
                    <a:pt x="113" y="168"/>
                  </a:lnTo>
                  <a:lnTo>
                    <a:pt x="118" y="173"/>
                  </a:lnTo>
                  <a:lnTo>
                    <a:pt x="116" y="168"/>
                  </a:lnTo>
                  <a:lnTo>
                    <a:pt x="118" y="161"/>
                  </a:lnTo>
                  <a:lnTo>
                    <a:pt x="116" y="158"/>
                  </a:lnTo>
                  <a:lnTo>
                    <a:pt x="113" y="147"/>
                  </a:lnTo>
                  <a:lnTo>
                    <a:pt x="109" y="149"/>
                  </a:lnTo>
                  <a:lnTo>
                    <a:pt x="99" y="147"/>
                  </a:lnTo>
                  <a:lnTo>
                    <a:pt x="97" y="144"/>
                  </a:lnTo>
                  <a:lnTo>
                    <a:pt x="85" y="144"/>
                  </a:lnTo>
                  <a:lnTo>
                    <a:pt x="78" y="137"/>
                  </a:lnTo>
                  <a:lnTo>
                    <a:pt x="80" y="135"/>
                  </a:lnTo>
                  <a:lnTo>
                    <a:pt x="80" y="121"/>
                  </a:lnTo>
                  <a:lnTo>
                    <a:pt x="78" y="116"/>
                  </a:lnTo>
                  <a:lnTo>
                    <a:pt x="85" y="97"/>
                  </a:lnTo>
                  <a:lnTo>
                    <a:pt x="80" y="99"/>
                  </a:lnTo>
                  <a:lnTo>
                    <a:pt x="80" y="95"/>
                  </a:lnTo>
                  <a:lnTo>
                    <a:pt x="76" y="92"/>
                  </a:lnTo>
                  <a:lnTo>
                    <a:pt x="73" y="88"/>
                  </a:lnTo>
                  <a:lnTo>
                    <a:pt x="76" y="81"/>
                  </a:lnTo>
                  <a:lnTo>
                    <a:pt x="61" y="78"/>
                  </a:lnTo>
                  <a:lnTo>
                    <a:pt x="50" y="76"/>
                  </a:lnTo>
                  <a:lnTo>
                    <a:pt x="38" y="78"/>
                  </a:lnTo>
                  <a:lnTo>
                    <a:pt x="33" y="81"/>
                  </a:lnTo>
                  <a:lnTo>
                    <a:pt x="26" y="78"/>
                  </a:lnTo>
                  <a:lnTo>
                    <a:pt x="28" y="73"/>
                  </a:lnTo>
                  <a:lnTo>
                    <a:pt x="24" y="73"/>
                  </a:lnTo>
                  <a:lnTo>
                    <a:pt x="24" y="71"/>
                  </a:lnTo>
                  <a:lnTo>
                    <a:pt x="17" y="76"/>
                  </a:lnTo>
                  <a:lnTo>
                    <a:pt x="19" y="81"/>
                  </a:lnTo>
                  <a:lnTo>
                    <a:pt x="26" y="83"/>
                  </a:lnTo>
                  <a:lnTo>
                    <a:pt x="33" y="90"/>
                  </a:lnTo>
                  <a:lnTo>
                    <a:pt x="33" y="92"/>
                  </a:lnTo>
                  <a:lnTo>
                    <a:pt x="28" y="97"/>
                  </a:lnTo>
                  <a:lnTo>
                    <a:pt x="28" y="107"/>
                  </a:lnTo>
                  <a:lnTo>
                    <a:pt x="35" y="118"/>
                  </a:lnTo>
                  <a:lnTo>
                    <a:pt x="35" y="121"/>
                  </a:lnTo>
                  <a:lnTo>
                    <a:pt x="38" y="125"/>
                  </a:lnTo>
                  <a:lnTo>
                    <a:pt x="35" y="128"/>
                  </a:lnTo>
                  <a:lnTo>
                    <a:pt x="26" y="133"/>
                  </a:lnTo>
                  <a:lnTo>
                    <a:pt x="24" y="133"/>
                  </a:lnTo>
                  <a:lnTo>
                    <a:pt x="21" y="135"/>
                  </a:lnTo>
                  <a:lnTo>
                    <a:pt x="17" y="133"/>
                  </a:lnTo>
                  <a:lnTo>
                    <a:pt x="12" y="135"/>
                  </a:lnTo>
                  <a:lnTo>
                    <a:pt x="5" y="137"/>
                  </a:lnTo>
                  <a:lnTo>
                    <a:pt x="10" y="142"/>
                  </a:lnTo>
                  <a:lnTo>
                    <a:pt x="7" y="144"/>
                  </a:lnTo>
                  <a:lnTo>
                    <a:pt x="5" y="147"/>
                  </a:lnTo>
                  <a:lnTo>
                    <a:pt x="0" y="147"/>
                  </a:lnTo>
                  <a:lnTo>
                    <a:pt x="0" y="149"/>
                  </a:lnTo>
                  <a:lnTo>
                    <a:pt x="5" y="156"/>
                  </a:lnTo>
                  <a:lnTo>
                    <a:pt x="10" y="156"/>
                  </a:lnTo>
                  <a:lnTo>
                    <a:pt x="10" y="166"/>
                  </a:lnTo>
                  <a:lnTo>
                    <a:pt x="19" y="173"/>
                  </a:lnTo>
                  <a:lnTo>
                    <a:pt x="28" y="177"/>
                  </a:lnTo>
                  <a:lnTo>
                    <a:pt x="31" y="175"/>
                  </a:lnTo>
                  <a:lnTo>
                    <a:pt x="38" y="173"/>
                  </a:lnTo>
                  <a:lnTo>
                    <a:pt x="38" y="175"/>
                  </a:lnTo>
                  <a:lnTo>
                    <a:pt x="31" y="177"/>
                  </a:lnTo>
                  <a:lnTo>
                    <a:pt x="38" y="182"/>
                  </a:lnTo>
                  <a:lnTo>
                    <a:pt x="40" y="184"/>
                  </a:lnTo>
                  <a:lnTo>
                    <a:pt x="40" y="184"/>
                  </a:lnTo>
                  <a:lnTo>
                    <a:pt x="38" y="187"/>
                  </a:lnTo>
                  <a:lnTo>
                    <a:pt x="43" y="187"/>
                  </a:lnTo>
                  <a:lnTo>
                    <a:pt x="40" y="192"/>
                  </a:lnTo>
                  <a:lnTo>
                    <a:pt x="43" y="194"/>
                  </a:lnTo>
                  <a:lnTo>
                    <a:pt x="38" y="199"/>
                  </a:lnTo>
                  <a:lnTo>
                    <a:pt x="38" y="201"/>
                  </a:lnTo>
                  <a:lnTo>
                    <a:pt x="43" y="201"/>
                  </a:lnTo>
                  <a:lnTo>
                    <a:pt x="50" y="201"/>
                  </a:lnTo>
                  <a:lnTo>
                    <a:pt x="50" y="210"/>
                  </a:lnTo>
                  <a:lnTo>
                    <a:pt x="52" y="210"/>
                  </a:lnTo>
                  <a:lnTo>
                    <a:pt x="52" y="213"/>
                  </a:lnTo>
                  <a:lnTo>
                    <a:pt x="54" y="215"/>
                  </a:lnTo>
                  <a:lnTo>
                    <a:pt x="52" y="218"/>
                  </a:lnTo>
                  <a:lnTo>
                    <a:pt x="52" y="218"/>
                  </a:lnTo>
                  <a:lnTo>
                    <a:pt x="57" y="218"/>
                  </a:lnTo>
                  <a:lnTo>
                    <a:pt x="57" y="222"/>
                  </a:lnTo>
                  <a:lnTo>
                    <a:pt x="61" y="222"/>
                  </a:lnTo>
                  <a:lnTo>
                    <a:pt x="57" y="222"/>
                  </a:lnTo>
                  <a:lnTo>
                    <a:pt x="54" y="225"/>
                  </a:lnTo>
                  <a:lnTo>
                    <a:pt x="61" y="234"/>
                  </a:lnTo>
                  <a:lnTo>
                    <a:pt x="61" y="244"/>
                  </a:lnTo>
                  <a:lnTo>
                    <a:pt x="64" y="251"/>
                  </a:lnTo>
                  <a:lnTo>
                    <a:pt x="64" y="253"/>
                  </a:lnTo>
                  <a:lnTo>
                    <a:pt x="61" y="255"/>
                  </a:lnTo>
                  <a:lnTo>
                    <a:pt x="69" y="258"/>
                  </a:lnTo>
                  <a:lnTo>
                    <a:pt x="64" y="265"/>
                  </a:lnTo>
                  <a:lnTo>
                    <a:pt x="54" y="274"/>
                  </a:lnTo>
                  <a:lnTo>
                    <a:pt x="57" y="274"/>
                  </a:lnTo>
                  <a:lnTo>
                    <a:pt x="57" y="279"/>
                  </a:lnTo>
                  <a:lnTo>
                    <a:pt x="50" y="281"/>
                  </a:lnTo>
                  <a:lnTo>
                    <a:pt x="47" y="286"/>
                  </a:lnTo>
                  <a:lnTo>
                    <a:pt x="50" y="291"/>
                  </a:lnTo>
                  <a:lnTo>
                    <a:pt x="47" y="307"/>
                  </a:lnTo>
                  <a:lnTo>
                    <a:pt x="50" y="314"/>
                  </a:lnTo>
                  <a:lnTo>
                    <a:pt x="47" y="319"/>
                  </a:lnTo>
                  <a:lnTo>
                    <a:pt x="52" y="326"/>
                  </a:lnTo>
                  <a:lnTo>
                    <a:pt x="52" y="331"/>
                  </a:lnTo>
                  <a:lnTo>
                    <a:pt x="61" y="331"/>
                  </a:lnTo>
                  <a:lnTo>
                    <a:pt x="66" y="333"/>
                  </a:lnTo>
                  <a:lnTo>
                    <a:pt x="61" y="338"/>
                  </a:lnTo>
                  <a:lnTo>
                    <a:pt x="66" y="343"/>
                  </a:lnTo>
                  <a:lnTo>
                    <a:pt x="71" y="340"/>
                  </a:lnTo>
                  <a:lnTo>
                    <a:pt x="76" y="340"/>
                  </a:lnTo>
                  <a:lnTo>
                    <a:pt x="76" y="345"/>
                  </a:lnTo>
                  <a:lnTo>
                    <a:pt x="76" y="347"/>
                  </a:lnTo>
                  <a:lnTo>
                    <a:pt x="80" y="350"/>
                  </a:lnTo>
                  <a:lnTo>
                    <a:pt x="80" y="355"/>
                  </a:lnTo>
                  <a:lnTo>
                    <a:pt x="83" y="357"/>
                  </a:lnTo>
                  <a:lnTo>
                    <a:pt x="85" y="364"/>
                  </a:lnTo>
                  <a:lnTo>
                    <a:pt x="92" y="369"/>
                  </a:lnTo>
                  <a:lnTo>
                    <a:pt x="80" y="381"/>
                  </a:lnTo>
                  <a:lnTo>
                    <a:pt x="80" y="388"/>
                  </a:lnTo>
                  <a:lnTo>
                    <a:pt x="85" y="383"/>
                  </a:lnTo>
                  <a:lnTo>
                    <a:pt x="90" y="392"/>
                  </a:lnTo>
                  <a:lnTo>
                    <a:pt x="104" y="390"/>
                  </a:lnTo>
                  <a:lnTo>
                    <a:pt x="113" y="395"/>
                  </a:lnTo>
                  <a:lnTo>
                    <a:pt x="116" y="399"/>
                  </a:lnTo>
                  <a:lnTo>
                    <a:pt x="118" y="399"/>
                  </a:lnTo>
                  <a:lnTo>
                    <a:pt x="118" y="402"/>
                  </a:lnTo>
                  <a:lnTo>
                    <a:pt x="116" y="406"/>
                  </a:lnTo>
                  <a:lnTo>
                    <a:pt x="118" y="416"/>
                  </a:lnTo>
                  <a:lnTo>
                    <a:pt x="118" y="421"/>
                  </a:lnTo>
                  <a:lnTo>
                    <a:pt x="123" y="423"/>
                  </a:lnTo>
                  <a:lnTo>
                    <a:pt x="128" y="416"/>
                  </a:lnTo>
                  <a:lnTo>
                    <a:pt x="132" y="418"/>
                  </a:lnTo>
                  <a:lnTo>
                    <a:pt x="135" y="421"/>
                  </a:lnTo>
                  <a:lnTo>
                    <a:pt x="135" y="425"/>
                  </a:lnTo>
                  <a:lnTo>
                    <a:pt x="144" y="440"/>
                  </a:lnTo>
                  <a:lnTo>
                    <a:pt x="147" y="444"/>
                  </a:lnTo>
                  <a:lnTo>
                    <a:pt x="151" y="444"/>
                  </a:lnTo>
                  <a:lnTo>
                    <a:pt x="151" y="449"/>
                  </a:lnTo>
                  <a:lnTo>
                    <a:pt x="156" y="451"/>
                  </a:lnTo>
                  <a:lnTo>
                    <a:pt x="168" y="451"/>
                  </a:lnTo>
                  <a:lnTo>
                    <a:pt x="168" y="454"/>
                  </a:lnTo>
                  <a:lnTo>
                    <a:pt x="163" y="458"/>
                  </a:lnTo>
                  <a:lnTo>
                    <a:pt x="168" y="458"/>
                  </a:lnTo>
                  <a:lnTo>
                    <a:pt x="165" y="463"/>
                  </a:lnTo>
                  <a:lnTo>
                    <a:pt x="177" y="463"/>
                  </a:lnTo>
                  <a:lnTo>
                    <a:pt x="180" y="468"/>
                  </a:lnTo>
                  <a:lnTo>
                    <a:pt x="184" y="468"/>
                  </a:lnTo>
                  <a:lnTo>
                    <a:pt x="189" y="473"/>
                  </a:lnTo>
                  <a:lnTo>
                    <a:pt x="187" y="477"/>
                  </a:lnTo>
                  <a:lnTo>
                    <a:pt x="180" y="482"/>
                  </a:lnTo>
                  <a:lnTo>
                    <a:pt x="184" y="484"/>
                  </a:lnTo>
                  <a:lnTo>
                    <a:pt x="182" y="489"/>
                  </a:lnTo>
                  <a:lnTo>
                    <a:pt x="189" y="487"/>
                  </a:lnTo>
                  <a:lnTo>
                    <a:pt x="194" y="484"/>
                  </a:lnTo>
                  <a:lnTo>
                    <a:pt x="198" y="482"/>
                  </a:lnTo>
                  <a:lnTo>
                    <a:pt x="201" y="482"/>
                  </a:lnTo>
                  <a:lnTo>
                    <a:pt x="203" y="482"/>
                  </a:lnTo>
                  <a:lnTo>
                    <a:pt x="210" y="487"/>
                  </a:lnTo>
                  <a:lnTo>
                    <a:pt x="208" y="489"/>
                  </a:lnTo>
                  <a:lnTo>
                    <a:pt x="213" y="496"/>
                  </a:lnTo>
                  <a:lnTo>
                    <a:pt x="222" y="501"/>
                  </a:lnTo>
                  <a:lnTo>
                    <a:pt x="227" y="510"/>
                  </a:lnTo>
                  <a:lnTo>
                    <a:pt x="222" y="513"/>
                  </a:lnTo>
                  <a:lnTo>
                    <a:pt x="217" y="525"/>
                  </a:lnTo>
                  <a:lnTo>
                    <a:pt x="213" y="525"/>
                  </a:lnTo>
                  <a:lnTo>
                    <a:pt x="210" y="525"/>
                  </a:lnTo>
                  <a:lnTo>
                    <a:pt x="203" y="534"/>
                  </a:lnTo>
                  <a:lnTo>
                    <a:pt x="203" y="539"/>
                  </a:lnTo>
                  <a:lnTo>
                    <a:pt x="206" y="548"/>
                  </a:lnTo>
                  <a:lnTo>
                    <a:pt x="217" y="551"/>
                  </a:lnTo>
                  <a:lnTo>
                    <a:pt x="215" y="553"/>
                  </a:lnTo>
                  <a:lnTo>
                    <a:pt x="217" y="553"/>
                  </a:lnTo>
                  <a:lnTo>
                    <a:pt x="222" y="558"/>
                  </a:lnTo>
                  <a:lnTo>
                    <a:pt x="227" y="562"/>
                  </a:lnTo>
                  <a:lnTo>
                    <a:pt x="236" y="562"/>
                  </a:lnTo>
                  <a:lnTo>
                    <a:pt x="241" y="567"/>
                  </a:lnTo>
                  <a:lnTo>
                    <a:pt x="248" y="572"/>
                  </a:lnTo>
                  <a:lnTo>
                    <a:pt x="250" y="574"/>
                  </a:lnTo>
                  <a:lnTo>
                    <a:pt x="250" y="593"/>
                  </a:lnTo>
                  <a:lnTo>
                    <a:pt x="260" y="598"/>
                  </a:lnTo>
                  <a:lnTo>
                    <a:pt x="269" y="598"/>
                  </a:lnTo>
                  <a:lnTo>
                    <a:pt x="276" y="603"/>
                  </a:lnTo>
                  <a:lnTo>
                    <a:pt x="279" y="612"/>
                  </a:lnTo>
                  <a:lnTo>
                    <a:pt x="284" y="605"/>
                  </a:lnTo>
                  <a:lnTo>
                    <a:pt x="288" y="607"/>
                  </a:lnTo>
                  <a:lnTo>
                    <a:pt x="291" y="598"/>
                  </a:lnTo>
                  <a:lnTo>
                    <a:pt x="293" y="595"/>
                  </a:lnTo>
                  <a:lnTo>
                    <a:pt x="298" y="595"/>
                  </a:lnTo>
                  <a:lnTo>
                    <a:pt x="298" y="593"/>
                  </a:lnTo>
                  <a:lnTo>
                    <a:pt x="302" y="593"/>
                  </a:lnTo>
                  <a:lnTo>
                    <a:pt x="302" y="591"/>
                  </a:lnTo>
                  <a:lnTo>
                    <a:pt x="317" y="591"/>
                  </a:lnTo>
                  <a:lnTo>
                    <a:pt x="326" y="595"/>
                  </a:lnTo>
                  <a:lnTo>
                    <a:pt x="331" y="603"/>
                  </a:lnTo>
                  <a:lnTo>
                    <a:pt x="331" y="617"/>
                  </a:lnTo>
                  <a:lnTo>
                    <a:pt x="333" y="619"/>
                  </a:lnTo>
                  <a:lnTo>
                    <a:pt x="331" y="621"/>
                  </a:lnTo>
                  <a:lnTo>
                    <a:pt x="338" y="624"/>
                  </a:lnTo>
                  <a:lnTo>
                    <a:pt x="338" y="619"/>
                  </a:lnTo>
                  <a:lnTo>
                    <a:pt x="338" y="607"/>
                  </a:lnTo>
                  <a:lnTo>
                    <a:pt x="336" y="605"/>
                  </a:lnTo>
                  <a:lnTo>
                    <a:pt x="336" y="603"/>
                  </a:lnTo>
                  <a:lnTo>
                    <a:pt x="347" y="603"/>
                  </a:lnTo>
                  <a:lnTo>
                    <a:pt x="361" y="603"/>
                  </a:lnTo>
                  <a:lnTo>
                    <a:pt x="361" y="593"/>
                  </a:lnTo>
                  <a:lnTo>
                    <a:pt x="357" y="586"/>
                  </a:lnTo>
                  <a:lnTo>
                    <a:pt x="359" y="586"/>
                  </a:lnTo>
                  <a:lnTo>
                    <a:pt x="366" y="588"/>
                  </a:lnTo>
                  <a:lnTo>
                    <a:pt x="371" y="593"/>
                  </a:lnTo>
                  <a:lnTo>
                    <a:pt x="376" y="593"/>
                  </a:lnTo>
                  <a:lnTo>
                    <a:pt x="385" y="586"/>
                  </a:lnTo>
                  <a:lnTo>
                    <a:pt x="387" y="581"/>
                  </a:lnTo>
                  <a:lnTo>
                    <a:pt x="392" y="586"/>
                  </a:lnTo>
                  <a:lnTo>
                    <a:pt x="399" y="586"/>
                  </a:lnTo>
                  <a:lnTo>
                    <a:pt x="399" y="584"/>
                  </a:lnTo>
                  <a:lnTo>
                    <a:pt x="402" y="581"/>
                  </a:lnTo>
                  <a:lnTo>
                    <a:pt x="404" y="586"/>
                  </a:lnTo>
                  <a:lnTo>
                    <a:pt x="406" y="591"/>
                  </a:lnTo>
                  <a:lnTo>
                    <a:pt x="413" y="586"/>
                  </a:lnTo>
                  <a:lnTo>
                    <a:pt x="418" y="584"/>
                  </a:lnTo>
                  <a:lnTo>
                    <a:pt x="418" y="579"/>
                  </a:lnTo>
                  <a:lnTo>
                    <a:pt x="423" y="581"/>
                  </a:lnTo>
                  <a:lnTo>
                    <a:pt x="428" y="584"/>
                  </a:lnTo>
                  <a:lnTo>
                    <a:pt x="432" y="584"/>
                  </a:lnTo>
                  <a:lnTo>
                    <a:pt x="437" y="586"/>
                  </a:lnTo>
                  <a:lnTo>
                    <a:pt x="435" y="591"/>
                  </a:lnTo>
                  <a:lnTo>
                    <a:pt x="437" y="588"/>
                  </a:lnTo>
                  <a:lnTo>
                    <a:pt x="437" y="593"/>
                  </a:lnTo>
                  <a:lnTo>
                    <a:pt x="437" y="595"/>
                  </a:lnTo>
                  <a:lnTo>
                    <a:pt x="442" y="595"/>
                  </a:lnTo>
                  <a:lnTo>
                    <a:pt x="442" y="593"/>
                  </a:lnTo>
                  <a:lnTo>
                    <a:pt x="447" y="595"/>
                  </a:lnTo>
                  <a:lnTo>
                    <a:pt x="451" y="593"/>
                  </a:lnTo>
                  <a:lnTo>
                    <a:pt x="458" y="598"/>
                  </a:lnTo>
                  <a:lnTo>
                    <a:pt x="458" y="607"/>
                  </a:lnTo>
                  <a:lnTo>
                    <a:pt x="461" y="605"/>
                  </a:lnTo>
                  <a:lnTo>
                    <a:pt x="468" y="605"/>
                  </a:lnTo>
                  <a:lnTo>
                    <a:pt x="477" y="607"/>
                  </a:lnTo>
                  <a:lnTo>
                    <a:pt x="484" y="598"/>
                  </a:lnTo>
                  <a:lnTo>
                    <a:pt x="491" y="600"/>
                  </a:lnTo>
                  <a:lnTo>
                    <a:pt x="496" y="603"/>
                  </a:lnTo>
                  <a:lnTo>
                    <a:pt x="496" y="607"/>
                  </a:lnTo>
                  <a:lnTo>
                    <a:pt x="499" y="612"/>
                  </a:lnTo>
                  <a:lnTo>
                    <a:pt x="508" y="617"/>
                  </a:lnTo>
                  <a:lnTo>
                    <a:pt x="510" y="619"/>
                  </a:lnTo>
                  <a:lnTo>
                    <a:pt x="510" y="617"/>
                  </a:lnTo>
                  <a:lnTo>
                    <a:pt x="510" y="612"/>
                  </a:lnTo>
                  <a:lnTo>
                    <a:pt x="517" y="614"/>
                  </a:lnTo>
                  <a:lnTo>
                    <a:pt x="517" y="612"/>
                  </a:lnTo>
                  <a:lnTo>
                    <a:pt x="517" y="612"/>
                  </a:lnTo>
                  <a:lnTo>
                    <a:pt x="520" y="612"/>
                  </a:lnTo>
                  <a:lnTo>
                    <a:pt x="524" y="607"/>
                  </a:lnTo>
                  <a:lnTo>
                    <a:pt x="527" y="605"/>
                  </a:lnTo>
                  <a:lnTo>
                    <a:pt x="532" y="603"/>
                  </a:lnTo>
                  <a:lnTo>
                    <a:pt x="534" y="603"/>
                  </a:lnTo>
                  <a:lnTo>
                    <a:pt x="536" y="603"/>
                  </a:lnTo>
                  <a:lnTo>
                    <a:pt x="541" y="598"/>
                  </a:lnTo>
                  <a:lnTo>
                    <a:pt x="541" y="593"/>
                  </a:lnTo>
                  <a:lnTo>
                    <a:pt x="536" y="588"/>
                  </a:lnTo>
                  <a:lnTo>
                    <a:pt x="541" y="586"/>
                  </a:lnTo>
                  <a:lnTo>
                    <a:pt x="536" y="586"/>
                  </a:lnTo>
                  <a:lnTo>
                    <a:pt x="541" y="584"/>
                  </a:lnTo>
                  <a:lnTo>
                    <a:pt x="543" y="586"/>
                  </a:lnTo>
                  <a:lnTo>
                    <a:pt x="543" y="581"/>
                  </a:lnTo>
                  <a:lnTo>
                    <a:pt x="543" y="581"/>
                  </a:lnTo>
                  <a:lnTo>
                    <a:pt x="536" y="569"/>
                  </a:lnTo>
                  <a:lnTo>
                    <a:pt x="539" y="562"/>
                  </a:lnTo>
                  <a:lnTo>
                    <a:pt x="543" y="558"/>
                  </a:lnTo>
                  <a:lnTo>
                    <a:pt x="550" y="558"/>
                  </a:lnTo>
                  <a:lnTo>
                    <a:pt x="560" y="562"/>
                  </a:lnTo>
                  <a:lnTo>
                    <a:pt x="565" y="558"/>
                  </a:lnTo>
                  <a:lnTo>
                    <a:pt x="569" y="560"/>
                  </a:lnTo>
                  <a:lnTo>
                    <a:pt x="567" y="562"/>
                  </a:lnTo>
                  <a:lnTo>
                    <a:pt x="569" y="562"/>
                  </a:lnTo>
                  <a:lnTo>
                    <a:pt x="569" y="548"/>
                  </a:lnTo>
                  <a:lnTo>
                    <a:pt x="579" y="548"/>
                  </a:lnTo>
                  <a:lnTo>
                    <a:pt x="584" y="553"/>
                  </a:lnTo>
                  <a:lnTo>
                    <a:pt x="586" y="551"/>
                  </a:lnTo>
                  <a:lnTo>
                    <a:pt x="586" y="548"/>
                  </a:lnTo>
                  <a:lnTo>
                    <a:pt x="591" y="546"/>
                  </a:lnTo>
                  <a:lnTo>
                    <a:pt x="591" y="543"/>
                  </a:lnTo>
                  <a:lnTo>
                    <a:pt x="595" y="546"/>
                  </a:lnTo>
                  <a:lnTo>
                    <a:pt x="598" y="543"/>
                  </a:lnTo>
                  <a:lnTo>
                    <a:pt x="598" y="539"/>
                  </a:lnTo>
                  <a:lnTo>
                    <a:pt x="605" y="539"/>
                  </a:lnTo>
                  <a:lnTo>
                    <a:pt x="607" y="539"/>
                  </a:lnTo>
                  <a:lnTo>
                    <a:pt x="610" y="534"/>
                  </a:lnTo>
                  <a:lnTo>
                    <a:pt x="612" y="532"/>
                  </a:lnTo>
                  <a:lnTo>
                    <a:pt x="621" y="534"/>
                  </a:lnTo>
                  <a:lnTo>
                    <a:pt x="626" y="529"/>
                  </a:lnTo>
                  <a:lnTo>
                    <a:pt x="626" y="529"/>
                  </a:lnTo>
                  <a:lnTo>
                    <a:pt x="621" y="529"/>
                  </a:lnTo>
                  <a:lnTo>
                    <a:pt x="621" y="527"/>
                  </a:lnTo>
                  <a:lnTo>
                    <a:pt x="624" y="522"/>
                  </a:lnTo>
                  <a:lnTo>
                    <a:pt x="628" y="525"/>
                  </a:lnTo>
                  <a:lnTo>
                    <a:pt x="633" y="525"/>
                  </a:lnTo>
                  <a:lnTo>
                    <a:pt x="633" y="515"/>
                  </a:lnTo>
                  <a:lnTo>
                    <a:pt x="636" y="515"/>
                  </a:lnTo>
                  <a:lnTo>
                    <a:pt x="636" y="515"/>
                  </a:lnTo>
                  <a:lnTo>
                    <a:pt x="638" y="515"/>
                  </a:lnTo>
                  <a:lnTo>
                    <a:pt x="640" y="513"/>
                  </a:lnTo>
                  <a:lnTo>
                    <a:pt x="645" y="508"/>
                  </a:lnTo>
                  <a:lnTo>
                    <a:pt x="645" y="515"/>
                  </a:lnTo>
                  <a:lnTo>
                    <a:pt x="647" y="513"/>
                  </a:lnTo>
                  <a:lnTo>
                    <a:pt x="647" y="520"/>
                  </a:lnTo>
                  <a:lnTo>
                    <a:pt x="650" y="522"/>
                  </a:lnTo>
                  <a:lnTo>
                    <a:pt x="654" y="520"/>
                  </a:lnTo>
                  <a:lnTo>
                    <a:pt x="659" y="525"/>
                  </a:lnTo>
                  <a:lnTo>
                    <a:pt x="664" y="520"/>
                  </a:lnTo>
                  <a:lnTo>
                    <a:pt x="666" y="525"/>
                  </a:lnTo>
                  <a:lnTo>
                    <a:pt x="666" y="525"/>
                  </a:lnTo>
                  <a:lnTo>
                    <a:pt x="671" y="525"/>
                  </a:lnTo>
                  <a:lnTo>
                    <a:pt x="678" y="522"/>
                  </a:lnTo>
                  <a:lnTo>
                    <a:pt x="678" y="525"/>
                  </a:lnTo>
                  <a:lnTo>
                    <a:pt x="678" y="525"/>
                  </a:lnTo>
                  <a:lnTo>
                    <a:pt x="685" y="529"/>
                  </a:lnTo>
                  <a:lnTo>
                    <a:pt x="685" y="527"/>
                  </a:lnTo>
                  <a:lnTo>
                    <a:pt x="687" y="527"/>
                  </a:lnTo>
                  <a:lnTo>
                    <a:pt x="687" y="534"/>
                  </a:lnTo>
                  <a:lnTo>
                    <a:pt x="690" y="534"/>
                  </a:lnTo>
                  <a:lnTo>
                    <a:pt x="690" y="532"/>
                  </a:lnTo>
                  <a:lnTo>
                    <a:pt x="692" y="534"/>
                  </a:lnTo>
                  <a:lnTo>
                    <a:pt x="695" y="534"/>
                  </a:lnTo>
                  <a:lnTo>
                    <a:pt x="695" y="539"/>
                  </a:lnTo>
                  <a:lnTo>
                    <a:pt x="697" y="539"/>
                  </a:lnTo>
                  <a:lnTo>
                    <a:pt x="699" y="539"/>
                  </a:lnTo>
                  <a:lnTo>
                    <a:pt x="699" y="546"/>
                  </a:lnTo>
                  <a:lnTo>
                    <a:pt x="699" y="548"/>
                  </a:lnTo>
                  <a:lnTo>
                    <a:pt x="702" y="539"/>
                  </a:lnTo>
                  <a:lnTo>
                    <a:pt x="704" y="539"/>
                  </a:lnTo>
                  <a:lnTo>
                    <a:pt x="702" y="543"/>
                  </a:lnTo>
                  <a:lnTo>
                    <a:pt x="704" y="546"/>
                  </a:lnTo>
                  <a:lnTo>
                    <a:pt x="709" y="551"/>
                  </a:lnTo>
                  <a:lnTo>
                    <a:pt x="716" y="562"/>
                  </a:lnTo>
                  <a:lnTo>
                    <a:pt x="728" y="567"/>
                  </a:lnTo>
                  <a:lnTo>
                    <a:pt x="732" y="567"/>
                  </a:lnTo>
                  <a:lnTo>
                    <a:pt x="735" y="565"/>
                  </a:lnTo>
                  <a:lnTo>
                    <a:pt x="732" y="558"/>
                  </a:lnTo>
                  <a:lnTo>
                    <a:pt x="732" y="548"/>
                  </a:lnTo>
                  <a:lnTo>
                    <a:pt x="737" y="539"/>
                  </a:lnTo>
                  <a:lnTo>
                    <a:pt x="742" y="539"/>
                  </a:lnTo>
                  <a:lnTo>
                    <a:pt x="742" y="534"/>
                  </a:lnTo>
                  <a:lnTo>
                    <a:pt x="739" y="520"/>
                  </a:lnTo>
                  <a:lnTo>
                    <a:pt x="742" y="520"/>
                  </a:lnTo>
                  <a:lnTo>
                    <a:pt x="739" y="517"/>
                  </a:lnTo>
                  <a:lnTo>
                    <a:pt x="737" y="515"/>
                  </a:lnTo>
                  <a:lnTo>
                    <a:pt x="737" y="513"/>
                  </a:lnTo>
                  <a:lnTo>
                    <a:pt x="742" y="510"/>
                  </a:lnTo>
                  <a:lnTo>
                    <a:pt x="737" y="508"/>
                  </a:lnTo>
                  <a:lnTo>
                    <a:pt x="744" y="508"/>
                  </a:lnTo>
                  <a:lnTo>
                    <a:pt x="747" y="510"/>
                  </a:lnTo>
                  <a:lnTo>
                    <a:pt x="749" y="513"/>
                  </a:lnTo>
                  <a:lnTo>
                    <a:pt x="751" y="508"/>
                  </a:lnTo>
                  <a:lnTo>
                    <a:pt x="751" y="515"/>
                  </a:lnTo>
                  <a:lnTo>
                    <a:pt x="756" y="515"/>
                  </a:lnTo>
                  <a:lnTo>
                    <a:pt x="756" y="508"/>
                  </a:lnTo>
                  <a:lnTo>
                    <a:pt x="756" y="508"/>
                  </a:lnTo>
                  <a:lnTo>
                    <a:pt x="763" y="510"/>
                  </a:lnTo>
                  <a:lnTo>
                    <a:pt x="768" y="508"/>
                  </a:lnTo>
                  <a:lnTo>
                    <a:pt x="773" y="510"/>
                  </a:lnTo>
                  <a:lnTo>
                    <a:pt x="775" y="508"/>
                  </a:lnTo>
                  <a:lnTo>
                    <a:pt x="770" y="499"/>
                  </a:lnTo>
                  <a:lnTo>
                    <a:pt x="773" y="501"/>
                  </a:lnTo>
                  <a:lnTo>
                    <a:pt x="775" y="506"/>
                  </a:lnTo>
                  <a:lnTo>
                    <a:pt x="777" y="503"/>
                  </a:lnTo>
                  <a:lnTo>
                    <a:pt x="784" y="501"/>
                  </a:lnTo>
                  <a:lnTo>
                    <a:pt x="784" y="496"/>
                  </a:lnTo>
                  <a:lnTo>
                    <a:pt x="789" y="492"/>
                  </a:lnTo>
                  <a:lnTo>
                    <a:pt x="789" y="487"/>
                  </a:lnTo>
                  <a:lnTo>
                    <a:pt x="787" y="487"/>
                  </a:lnTo>
                  <a:lnTo>
                    <a:pt x="787" y="482"/>
                  </a:lnTo>
                  <a:lnTo>
                    <a:pt x="780" y="484"/>
                  </a:lnTo>
                  <a:lnTo>
                    <a:pt x="775" y="482"/>
                  </a:lnTo>
                  <a:lnTo>
                    <a:pt x="787" y="463"/>
                  </a:lnTo>
                  <a:lnTo>
                    <a:pt x="784" y="461"/>
                  </a:lnTo>
                  <a:lnTo>
                    <a:pt x="782" y="458"/>
                  </a:lnTo>
                  <a:lnTo>
                    <a:pt x="782" y="458"/>
                  </a:lnTo>
                  <a:lnTo>
                    <a:pt x="787" y="458"/>
                  </a:lnTo>
                  <a:lnTo>
                    <a:pt x="789" y="461"/>
                  </a:lnTo>
                  <a:lnTo>
                    <a:pt x="791" y="463"/>
                  </a:lnTo>
                  <a:lnTo>
                    <a:pt x="794" y="461"/>
                  </a:lnTo>
                  <a:lnTo>
                    <a:pt x="794" y="458"/>
                  </a:lnTo>
                  <a:lnTo>
                    <a:pt x="791" y="458"/>
                  </a:lnTo>
                  <a:lnTo>
                    <a:pt x="794" y="454"/>
                  </a:lnTo>
                  <a:lnTo>
                    <a:pt x="794" y="454"/>
                  </a:lnTo>
                  <a:close/>
                </a:path>
              </a:pathLst>
            </a:custGeom>
            <a:solidFill>
              <a:srgbClr val="433356">
                <a:lumMod val="20000"/>
                <a:lumOff val="80000"/>
              </a:srgbClr>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sp>
          <p:nvSpPr>
            <p:cNvPr id="193" name="Freeform 21"/>
            <p:cNvSpPr>
              <a:spLocks/>
            </p:cNvSpPr>
            <p:nvPr/>
          </p:nvSpPr>
          <p:spPr bwMode="auto">
            <a:xfrm>
              <a:off x="10124206" y="5453427"/>
              <a:ext cx="211441" cy="161160"/>
            </a:xfrm>
            <a:custGeom>
              <a:avLst/>
              <a:gdLst>
                <a:gd name="T0" fmla="*/ 281 w 328"/>
                <a:gd name="T1" fmla="*/ 205 h 250"/>
                <a:gd name="T2" fmla="*/ 271 w 328"/>
                <a:gd name="T3" fmla="*/ 203 h 250"/>
                <a:gd name="T4" fmla="*/ 255 w 328"/>
                <a:gd name="T5" fmla="*/ 210 h 250"/>
                <a:gd name="T6" fmla="*/ 250 w 328"/>
                <a:gd name="T7" fmla="*/ 210 h 250"/>
                <a:gd name="T8" fmla="*/ 238 w 328"/>
                <a:gd name="T9" fmla="*/ 196 h 250"/>
                <a:gd name="T10" fmla="*/ 233 w 328"/>
                <a:gd name="T11" fmla="*/ 191 h 250"/>
                <a:gd name="T12" fmla="*/ 226 w 328"/>
                <a:gd name="T13" fmla="*/ 191 h 250"/>
                <a:gd name="T14" fmla="*/ 219 w 328"/>
                <a:gd name="T15" fmla="*/ 189 h 250"/>
                <a:gd name="T16" fmla="*/ 205 w 328"/>
                <a:gd name="T17" fmla="*/ 191 h 250"/>
                <a:gd name="T18" fmla="*/ 186 w 328"/>
                <a:gd name="T19" fmla="*/ 201 h 250"/>
                <a:gd name="T20" fmla="*/ 177 w 328"/>
                <a:gd name="T21" fmla="*/ 205 h 250"/>
                <a:gd name="T22" fmla="*/ 163 w 328"/>
                <a:gd name="T23" fmla="*/ 210 h 250"/>
                <a:gd name="T24" fmla="*/ 144 w 328"/>
                <a:gd name="T25" fmla="*/ 224 h 250"/>
                <a:gd name="T26" fmla="*/ 115 w 328"/>
                <a:gd name="T27" fmla="*/ 229 h 250"/>
                <a:gd name="T28" fmla="*/ 94 w 328"/>
                <a:gd name="T29" fmla="*/ 243 h 250"/>
                <a:gd name="T30" fmla="*/ 85 w 328"/>
                <a:gd name="T31" fmla="*/ 241 h 250"/>
                <a:gd name="T32" fmla="*/ 68 w 328"/>
                <a:gd name="T33" fmla="*/ 241 h 250"/>
                <a:gd name="T34" fmla="*/ 47 w 328"/>
                <a:gd name="T35" fmla="*/ 224 h 250"/>
                <a:gd name="T36" fmla="*/ 63 w 328"/>
                <a:gd name="T37" fmla="*/ 210 h 250"/>
                <a:gd name="T38" fmla="*/ 61 w 328"/>
                <a:gd name="T39" fmla="*/ 201 h 250"/>
                <a:gd name="T40" fmla="*/ 59 w 328"/>
                <a:gd name="T41" fmla="*/ 187 h 250"/>
                <a:gd name="T42" fmla="*/ 37 w 328"/>
                <a:gd name="T43" fmla="*/ 179 h 250"/>
                <a:gd name="T44" fmla="*/ 44 w 328"/>
                <a:gd name="T45" fmla="*/ 168 h 250"/>
                <a:gd name="T46" fmla="*/ 30 w 328"/>
                <a:gd name="T47" fmla="*/ 139 h 250"/>
                <a:gd name="T48" fmla="*/ 26 w 328"/>
                <a:gd name="T49" fmla="*/ 116 h 250"/>
                <a:gd name="T50" fmla="*/ 16 w 328"/>
                <a:gd name="T51" fmla="*/ 106 h 250"/>
                <a:gd name="T52" fmla="*/ 18 w 328"/>
                <a:gd name="T53" fmla="*/ 92 h 250"/>
                <a:gd name="T54" fmla="*/ 40 w 328"/>
                <a:gd name="T55" fmla="*/ 92 h 250"/>
                <a:gd name="T56" fmla="*/ 30 w 328"/>
                <a:gd name="T57" fmla="*/ 83 h 250"/>
                <a:gd name="T58" fmla="*/ 21 w 328"/>
                <a:gd name="T59" fmla="*/ 61 h 250"/>
                <a:gd name="T60" fmla="*/ 7 w 328"/>
                <a:gd name="T61" fmla="*/ 52 h 250"/>
                <a:gd name="T62" fmla="*/ 11 w 328"/>
                <a:gd name="T63" fmla="*/ 45 h 250"/>
                <a:gd name="T64" fmla="*/ 23 w 328"/>
                <a:gd name="T65" fmla="*/ 42 h 250"/>
                <a:gd name="T66" fmla="*/ 44 w 328"/>
                <a:gd name="T67" fmla="*/ 45 h 250"/>
                <a:gd name="T68" fmla="*/ 56 w 328"/>
                <a:gd name="T69" fmla="*/ 28 h 250"/>
                <a:gd name="T70" fmla="*/ 68 w 328"/>
                <a:gd name="T71" fmla="*/ 42 h 250"/>
                <a:gd name="T72" fmla="*/ 92 w 328"/>
                <a:gd name="T73" fmla="*/ 42 h 250"/>
                <a:gd name="T74" fmla="*/ 96 w 328"/>
                <a:gd name="T75" fmla="*/ 26 h 250"/>
                <a:gd name="T76" fmla="*/ 115 w 328"/>
                <a:gd name="T77" fmla="*/ 19 h 250"/>
                <a:gd name="T78" fmla="*/ 141 w 328"/>
                <a:gd name="T79" fmla="*/ 19 h 250"/>
                <a:gd name="T80" fmla="*/ 155 w 328"/>
                <a:gd name="T81" fmla="*/ 14 h 250"/>
                <a:gd name="T82" fmla="*/ 174 w 328"/>
                <a:gd name="T83" fmla="*/ 2 h 250"/>
                <a:gd name="T84" fmla="*/ 205 w 328"/>
                <a:gd name="T85" fmla="*/ 0 h 250"/>
                <a:gd name="T86" fmla="*/ 219 w 328"/>
                <a:gd name="T87" fmla="*/ 12 h 250"/>
                <a:gd name="T88" fmla="*/ 229 w 328"/>
                <a:gd name="T89" fmla="*/ 14 h 250"/>
                <a:gd name="T90" fmla="*/ 238 w 328"/>
                <a:gd name="T91" fmla="*/ 33 h 250"/>
                <a:gd name="T92" fmla="*/ 257 w 328"/>
                <a:gd name="T93" fmla="*/ 31 h 250"/>
                <a:gd name="T94" fmla="*/ 255 w 328"/>
                <a:gd name="T95" fmla="*/ 47 h 250"/>
                <a:gd name="T96" fmla="*/ 266 w 328"/>
                <a:gd name="T97" fmla="*/ 64 h 250"/>
                <a:gd name="T98" fmla="*/ 300 w 328"/>
                <a:gd name="T99" fmla="*/ 73 h 250"/>
                <a:gd name="T100" fmla="*/ 318 w 328"/>
                <a:gd name="T101" fmla="*/ 102 h 250"/>
                <a:gd name="T102" fmla="*/ 328 w 328"/>
                <a:gd name="T103" fmla="*/ 118 h 250"/>
                <a:gd name="T104" fmla="*/ 290 w 328"/>
                <a:gd name="T105" fmla="*/ 139 h 250"/>
                <a:gd name="T106" fmla="*/ 281 w 328"/>
                <a:gd name="T107" fmla="*/ 142 h 250"/>
                <a:gd name="T108" fmla="*/ 276 w 328"/>
                <a:gd name="T109" fmla="*/ 163 h 250"/>
                <a:gd name="T110" fmla="*/ 285 w 328"/>
                <a:gd name="T111" fmla="*/ 168 h 250"/>
                <a:gd name="T112" fmla="*/ 290 w 328"/>
                <a:gd name="T113" fmla="*/ 19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8" h="250">
                  <a:moveTo>
                    <a:pt x="290" y="194"/>
                  </a:moveTo>
                  <a:lnTo>
                    <a:pt x="290" y="196"/>
                  </a:lnTo>
                  <a:lnTo>
                    <a:pt x="285" y="196"/>
                  </a:lnTo>
                  <a:lnTo>
                    <a:pt x="285" y="203"/>
                  </a:lnTo>
                  <a:lnTo>
                    <a:pt x="281" y="205"/>
                  </a:lnTo>
                  <a:lnTo>
                    <a:pt x="276" y="201"/>
                  </a:lnTo>
                  <a:lnTo>
                    <a:pt x="276" y="201"/>
                  </a:lnTo>
                  <a:lnTo>
                    <a:pt x="274" y="205"/>
                  </a:lnTo>
                  <a:lnTo>
                    <a:pt x="271" y="203"/>
                  </a:lnTo>
                  <a:lnTo>
                    <a:pt x="271" y="203"/>
                  </a:lnTo>
                  <a:lnTo>
                    <a:pt x="274" y="210"/>
                  </a:lnTo>
                  <a:lnTo>
                    <a:pt x="269" y="215"/>
                  </a:lnTo>
                  <a:lnTo>
                    <a:pt x="264" y="213"/>
                  </a:lnTo>
                  <a:lnTo>
                    <a:pt x="259" y="213"/>
                  </a:lnTo>
                  <a:lnTo>
                    <a:pt x="255" y="210"/>
                  </a:lnTo>
                  <a:lnTo>
                    <a:pt x="255" y="210"/>
                  </a:lnTo>
                  <a:lnTo>
                    <a:pt x="252" y="210"/>
                  </a:lnTo>
                  <a:lnTo>
                    <a:pt x="252" y="210"/>
                  </a:lnTo>
                  <a:lnTo>
                    <a:pt x="250" y="205"/>
                  </a:lnTo>
                  <a:lnTo>
                    <a:pt x="250" y="210"/>
                  </a:lnTo>
                  <a:lnTo>
                    <a:pt x="248" y="205"/>
                  </a:lnTo>
                  <a:lnTo>
                    <a:pt x="248" y="203"/>
                  </a:lnTo>
                  <a:lnTo>
                    <a:pt x="245" y="205"/>
                  </a:lnTo>
                  <a:lnTo>
                    <a:pt x="243" y="196"/>
                  </a:lnTo>
                  <a:lnTo>
                    <a:pt x="238" y="196"/>
                  </a:lnTo>
                  <a:lnTo>
                    <a:pt x="238" y="196"/>
                  </a:lnTo>
                  <a:lnTo>
                    <a:pt x="238" y="194"/>
                  </a:lnTo>
                  <a:lnTo>
                    <a:pt x="233" y="196"/>
                  </a:lnTo>
                  <a:lnTo>
                    <a:pt x="233" y="191"/>
                  </a:lnTo>
                  <a:lnTo>
                    <a:pt x="233" y="191"/>
                  </a:lnTo>
                  <a:lnTo>
                    <a:pt x="231" y="191"/>
                  </a:lnTo>
                  <a:lnTo>
                    <a:pt x="233" y="187"/>
                  </a:lnTo>
                  <a:lnTo>
                    <a:pt x="229" y="187"/>
                  </a:lnTo>
                  <a:lnTo>
                    <a:pt x="226" y="191"/>
                  </a:lnTo>
                  <a:lnTo>
                    <a:pt x="226" y="191"/>
                  </a:lnTo>
                  <a:lnTo>
                    <a:pt x="224" y="191"/>
                  </a:lnTo>
                  <a:lnTo>
                    <a:pt x="219" y="194"/>
                  </a:lnTo>
                  <a:lnTo>
                    <a:pt x="222" y="191"/>
                  </a:lnTo>
                  <a:lnTo>
                    <a:pt x="219" y="191"/>
                  </a:lnTo>
                  <a:lnTo>
                    <a:pt x="219" y="189"/>
                  </a:lnTo>
                  <a:lnTo>
                    <a:pt x="217" y="189"/>
                  </a:lnTo>
                  <a:lnTo>
                    <a:pt x="212" y="187"/>
                  </a:lnTo>
                  <a:lnTo>
                    <a:pt x="212" y="189"/>
                  </a:lnTo>
                  <a:lnTo>
                    <a:pt x="210" y="191"/>
                  </a:lnTo>
                  <a:lnTo>
                    <a:pt x="205" y="191"/>
                  </a:lnTo>
                  <a:lnTo>
                    <a:pt x="198" y="187"/>
                  </a:lnTo>
                  <a:lnTo>
                    <a:pt x="196" y="187"/>
                  </a:lnTo>
                  <a:lnTo>
                    <a:pt x="189" y="189"/>
                  </a:lnTo>
                  <a:lnTo>
                    <a:pt x="193" y="198"/>
                  </a:lnTo>
                  <a:lnTo>
                    <a:pt x="186" y="201"/>
                  </a:lnTo>
                  <a:lnTo>
                    <a:pt x="186" y="205"/>
                  </a:lnTo>
                  <a:lnTo>
                    <a:pt x="184" y="203"/>
                  </a:lnTo>
                  <a:lnTo>
                    <a:pt x="181" y="205"/>
                  </a:lnTo>
                  <a:lnTo>
                    <a:pt x="181" y="205"/>
                  </a:lnTo>
                  <a:lnTo>
                    <a:pt x="177" y="205"/>
                  </a:lnTo>
                  <a:lnTo>
                    <a:pt x="177" y="201"/>
                  </a:lnTo>
                  <a:lnTo>
                    <a:pt x="163" y="203"/>
                  </a:lnTo>
                  <a:lnTo>
                    <a:pt x="163" y="210"/>
                  </a:lnTo>
                  <a:lnTo>
                    <a:pt x="163" y="210"/>
                  </a:lnTo>
                  <a:lnTo>
                    <a:pt x="163" y="210"/>
                  </a:lnTo>
                  <a:lnTo>
                    <a:pt x="153" y="210"/>
                  </a:lnTo>
                  <a:lnTo>
                    <a:pt x="153" y="215"/>
                  </a:lnTo>
                  <a:lnTo>
                    <a:pt x="148" y="213"/>
                  </a:lnTo>
                  <a:lnTo>
                    <a:pt x="146" y="222"/>
                  </a:lnTo>
                  <a:lnTo>
                    <a:pt x="144" y="224"/>
                  </a:lnTo>
                  <a:lnTo>
                    <a:pt x="139" y="224"/>
                  </a:lnTo>
                  <a:lnTo>
                    <a:pt x="134" y="222"/>
                  </a:lnTo>
                  <a:lnTo>
                    <a:pt x="132" y="220"/>
                  </a:lnTo>
                  <a:lnTo>
                    <a:pt x="127" y="224"/>
                  </a:lnTo>
                  <a:lnTo>
                    <a:pt x="115" y="229"/>
                  </a:lnTo>
                  <a:lnTo>
                    <a:pt x="111" y="229"/>
                  </a:lnTo>
                  <a:lnTo>
                    <a:pt x="101" y="217"/>
                  </a:lnTo>
                  <a:lnTo>
                    <a:pt x="101" y="220"/>
                  </a:lnTo>
                  <a:lnTo>
                    <a:pt x="94" y="239"/>
                  </a:lnTo>
                  <a:lnTo>
                    <a:pt x="94" y="243"/>
                  </a:lnTo>
                  <a:lnTo>
                    <a:pt x="94" y="248"/>
                  </a:lnTo>
                  <a:lnTo>
                    <a:pt x="94" y="250"/>
                  </a:lnTo>
                  <a:lnTo>
                    <a:pt x="92" y="248"/>
                  </a:lnTo>
                  <a:lnTo>
                    <a:pt x="89" y="243"/>
                  </a:lnTo>
                  <a:lnTo>
                    <a:pt x="85" y="241"/>
                  </a:lnTo>
                  <a:lnTo>
                    <a:pt x="77" y="243"/>
                  </a:lnTo>
                  <a:lnTo>
                    <a:pt x="77" y="243"/>
                  </a:lnTo>
                  <a:lnTo>
                    <a:pt x="77" y="239"/>
                  </a:lnTo>
                  <a:lnTo>
                    <a:pt x="75" y="239"/>
                  </a:lnTo>
                  <a:lnTo>
                    <a:pt x="68" y="241"/>
                  </a:lnTo>
                  <a:lnTo>
                    <a:pt x="68" y="239"/>
                  </a:lnTo>
                  <a:lnTo>
                    <a:pt x="54" y="239"/>
                  </a:lnTo>
                  <a:lnTo>
                    <a:pt x="54" y="234"/>
                  </a:lnTo>
                  <a:lnTo>
                    <a:pt x="49" y="229"/>
                  </a:lnTo>
                  <a:lnTo>
                    <a:pt x="47" y="224"/>
                  </a:lnTo>
                  <a:lnTo>
                    <a:pt x="52" y="217"/>
                  </a:lnTo>
                  <a:lnTo>
                    <a:pt x="54" y="215"/>
                  </a:lnTo>
                  <a:lnTo>
                    <a:pt x="59" y="220"/>
                  </a:lnTo>
                  <a:lnTo>
                    <a:pt x="63" y="213"/>
                  </a:lnTo>
                  <a:lnTo>
                    <a:pt x="63" y="210"/>
                  </a:lnTo>
                  <a:lnTo>
                    <a:pt x="63" y="210"/>
                  </a:lnTo>
                  <a:lnTo>
                    <a:pt x="54" y="210"/>
                  </a:lnTo>
                  <a:lnTo>
                    <a:pt x="52" y="210"/>
                  </a:lnTo>
                  <a:lnTo>
                    <a:pt x="52" y="210"/>
                  </a:lnTo>
                  <a:lnTo>
                    <a:pt x="61" y="201"/>
                  </a:lnTo>
                  <a:lnTo>
                    <a:pt x="61" y="196"/>
                  </a:lnTo>
                  <a:lnTo>
                    <a:pt x="59" y="194"/>
                  </a:lnTo>
                  <a:lnTo>
                    <a:pt x="63" y="191"/>
                  </a:lnTo>
                  <a:lnTo>
                    <a:pt x="59" y="187"/>
                  </a:lnTo>
                  <a:lnTo>
                    <a:pt x="59" y="187"/>
                  </a:lnTo>
                  <a:lnTo>
                    <a:pt x="47" y="191"/>
                  </a:lnTo>
                  <a:lnTo>
                    <a:pt x="44" y="184"/>
                  </a:lnTo>
                  <a:lnTo>
                    <a:pt x="42" y="184"/>
                  </a:lnTo>
                  <a:lnTo>
                    <a:pt x="40" y="182"/>
                  </a:lnTo>
                  <a:lnTo>
                    <a:pt x="37" y="179"/>
                  </a:lnTo>
                  <a:lnTo>
                    <a:pt x="37" y="177"/>
                  </a:lnTo>
                  <a:lnTo>
                    <a:pt x="35" y="172"/>
                  </a:lnTo>
                  <a:lnTo>
                    <a:pt x="37" y="172"/>
                  </a:lnTo>
                  <a:lnTo>
                    <a:pt x="40" y="163"/>
                  </a:lnTo>
                  <a:lnTo>
                    <a:pt x="44" y="168"/>
                  </a:lnTo>
                  <a:lnTo>
                    <a:pt x="52" y="153"/>
                  </a:lnTo>
                  <a:lnTo>
                    <a:pt x="52" y="151"/>
                  </a:lnTo>
                  <a:lnTo>
                    <a:pt x="40" y="149"/>
                  </a:lnTo>
                  <a:lnTo>
                    <a:pt x="33" y="144"/>
                  </a:lnTo>
                  <a:lnTo>
                    <a:pt x="30" y="139"/>
                  </a:lnTo>
                  <a:lnTo>
                    <a:pt x="21" y="127"/>
                  </a:lnTo>
                  <a:lnTo>
                    <a:pt x="21" y="125"/>
                  </a:lnTo>
                  <a:lnTo>
                    <a:pt x="23" y="120"/>
                  </a:lnTo>
                  <a:lnTo>
                    <a:pt x="21" y="120"/>
                  </a:lnTo>
                  <a:lnTo>
                    <a:pt x="26" y="116"/>
                  </a:lnTo>
                  <a:lnTo>
                    <a:pt x="26" y="113"/>
                  </a:lnTo>
                  <a:lnTo>
                    <a:pt x="21" y="113"/>
                  </a:lnTo>
                  <a:lnTo>
                    <a:pt x="21" y="111"/>
                  </a:lnTo>
                  <a:lnTo>
                    <a:pt x="16" y="111"/>
                  </a:lnTo>
                  <a:lnTo>
                    <a:pt x="16" y="106"/>
                  </a:lnTo>
                  <a:lnTo>
                    <a:pt x="11" y="106"/>
                  </a:lnTo>
                  <a:lnTo>
                    <a:pt x="11" y="102"/>
                  </a:lnTo>
                  <a:lnTo>
                    <a:pt x="14" y="102"/>
                  </a:lnTo>
                  <a:lnTo>
                    <a:pt x="18" y="99"/>
                  </a:lnTo>
                  <a:lnTo>
                    <a:pt x="18" y="92"/>
                  </a:lnTo>
                  <a:lnTo>
                    <a:pt x="30" y="92"/>
                  </a:lnTo>
                  <a:lnTo>
                    <a:pt x="33" y="94"/>
                  </a:lnTo>
                  <a:lnTo>
                    <a:pt x="35" y="92"/>
                  </a:lnTo>
                  <a:lnTo>
                    <a:pt x="40" y="92"/>
                  </a:lnTo>
                  <a:lnTo>
                    <a:pt x="40" y="92"/>
                  </a:lnTo>
                  <a:lnTo>
                    <a:pt x="40" y="90"/>
                  </a:lnTo>
                  <a:lnTo>
                    <a:pt x="40" y="87"/>
                  </a:lnTo>
                  <a:lnTo>
                    <a:pt x="37" y="85"/>
                  </a:lnTo>
                  <a:lnTo>
                    <a:pt x="40" y="83"/>
                  </a:lnTo>
                  <a:lnTo>
                    <a:pt x="30" y="83"/>
                  </a:lnTo>
                  <a:lnTo>
                    <a:pt x="30" y="76"/>
                  </a:lnTo>
                  <a:lnTo>
                    <a:pt x="28" y="76"/>
                  </a:lnTo>
                  <a:lnTo>
                    <a:pt x="23" y="73"/>
                  </a:lnTo>
                  <a:lnTo>
                    <a:pt x="23" y="64"/>
                  </a:lnTo>
                  <a:lnTo>
                    <a:pt x="21" y="61"/>
                  </a:lnTo>
                  <a:lnTo>
                    <a:pt x="23" y="59"/>
                  </a:lnTo>
                  <a:lnTo>
                    <a:pt x="21" y="52"/>
                  </a:lnTo>
                  <a:lnTo>
                    <a:pt x="14" y="54"/>
                  </a:lnTo>
                  <a:lnTo>
                    <a:pt x="9" y="57"/>
                  </a:lnTo>
                  <a:lnTo>
                    <a:pt x="7" y="52"/>
                  </a:lnTo>
                  <a:lnTo>
                    <a:pt x="0" y="57"/>
                  </a:lnTo>
                  <a:lnTo>
                    <a:pt x="0" y="52"/>
                  </a:lnTo>
                  <a:lnTo>
                    <a:pt x="0" y="52"/>
                  </a:lnTo>
                  <a:lnTo>
                    <a:pt x="11" y="50"/>
                  </a:lnTo>
                  <a:lnTo>
                    <a:pt x="11" y="45"/>
                  </a:lnTo>
                  <a:lnTo>
                    <a:pt x="11" y="42"/>
                  </a:lnTo>
                  <a:lnTo>
                    <a:pt x="14" y="45"/>
                  </a:lnTo>
                  <a:lnTo>
                    <a:pt x="16" y="47"/>
                  </a:lnTo>
                  <a:lnTo>
                    <a:pt x="23" y="45"/>
                  </a:lnTo>
                  <a:lnTo>
                    <a:pt x="23" y="42"/>
                  </a:lnTo>
                  <a:lnTo>
                    <a:pt x="26" y="42"/>
                  </a:lnTo>
                  <a:lnTo>
                    <a:pt x="26" y="42"/>
                  </a:lnTo>
                  <a:lnTo>
                    <a:pt x="35" y="40"/>
                  </a:lnTo>
                  <a:lnTo>
                    <a:pt x="40" y="38"/>
                  </a:lnTo>
                  <a:lnTo>
                    <a:pt x="44" y="45"/>
                  </a:lnTo>
                  <a:lnTo>
                    <a:pt x="44" y="42"/>
                  </a:lnTo>
                  <a:lnTo>
                    <a:pt x="54" y="38"/>
                  </a:lnTo>
                  <a:lnTo>
                    <a:pt x="52" y="33"/>
                  </a:lnTo>
                  <a:lnTo>
                    <a:pt x="56" y="33"/>
                  </a:lnTo>
                  <a:lnTo>
                    <a:pt x="56" y="28"/>
                  </a:lnTo>
                  <a:lnTo>
                    <a:pt x="61" y="31"/>
                  </a:lnTo>
                  <a:lnTo>
                    <a:pt x="63" y="33"/>
                  </a:lnTo>
                  <a:lnTo>
                    <a:pt x="66" y="33"/>
                  </a:lnTo>
                  <a:lnTo>
                    <a:pt x="66" y="38"/>
                  </a:lnTo>
                  <a:lnTo>
                    <a:pt x="68" y="42"/>
                  </a:lnTo>
                  <a:lnTo>
                    <a:pt x="68" y="47"/>
                  </a:lnTo>
                  <a:lnTo>
                    <a:pt x="73" y="47"/>
                  </a:lnTo>
                  <a:lnTo>
                    <a:pt x="92" y="52"/>
                  </a:lnTo>
                  <a:lnTo>
                    <a:pt x="96" y="52"/>
                  </a:lnTo>
                  <a:lnTo>
                    <a:pt x="92" y="42"/>
                  </a:lnTo>
                  <a:lnTo>
                    <a:pt x="96" y="35"/>
                  </a:lnTo>
                  <a:lnTo>
                    <a:pt x="94" y="35"/>
                  </a:lnTo>
                  <a:lnTo>
                    <a:pt x="94" y="33"/>
                  </a:lnTo>
                  <a:lnTo>
                    <a:pt x="94" y="28"/>
                  </a:lnTo>
                  <a:lnTo>
                    <a:pt x="96" y="26"/>
                  </a:lnTo>
                  <a:lnTo>
                    <a:pt x="96" y="24"/>
                  </a:lnTo>
                  <a:lnTo>
                    <a:pt x="101" y="14"/>
                  </a:lnTo>
                  <a:lnTo>
                    <a:pt x="108" y="16"/>
                  </a:lnTo>
                  <a:lnTo>
                    <a:pt x="113" y="19"/>
                  </a:lnTo>
                  <a:lnTo>
                    <a:pt x="115" y="19"/>
                  </a:lnTo>
                  <a:lnTo>
                    <a:pt x="120" y="26"/>
                  </a:lnTo>
                  <a:lnTo>
                    <a:pt x="125" y="24"/>
                  </a:lnTo>
                  <a:lnTo>
                    <a:pt x="127" y="19"/>
                  </a:lnTo>
                  <a:lnTo>
                    <a:pt x="129" y="21"/>
                  </a:lnTo>
                  <a:lnTo>
                    <a:pt x="141" y="19"/>
                  </a:lnTo>
                  <a:lnTo>
                    <a:pt x="141" y="19"/>
                  </a:lnTo>
                  <a:lnTo>
                    <a:pt x="141" y="14"/>
                  </a:lnTo>
                  <a:lnTo>
                    <a:pt x="146" y="16"/>
                  </a:lnTo>
                  <a:lnTo>
                    <a:pt x="146" y="9"/>
                  </a:lnTo>
                  <a:lnTo>
                    <a:pt x="155" y="14"/>
                  </a:lnTo>
                  <a:lnTo>
                    <a:pt x="167" y="14"/>
                  </a:lnTo>
                  <a:lnTo>
                    <a:pt x="172" y="14"/>
                  </a:lnTo>
                  <a:lnTo>
                    <a:pt x="172" y="7"/>
                  </a:lnTo>
                  <a:lnTo>
                    <a:pt x="174" y="7"/>
                  </a:lnTo>
                  <a:lnTo>
                    <a:pt x="174" y="2"/>
                  </a:lnTo>
                  <a:lnTo>
                    <a:pt x="184" y="2"/>
                  </a:lnTo>
                  <a:lnTo>
                    <a:pt x="184" y="0"/>
                  </a:lnTo>
                  <a:lnTo>
                    <a:pt x="196" y="2"/>
                  </a:lnTo>
                  <a:lnTo>
                    <a:pt x="203" y="5"/>
                  </a:lnTo>
                  <a:lnTo>
                    <a:pt x="205" y="0"/>
                  </a:lnTo>
                  <a:lnTo>
                    <a:pt x="210" y="2"/>
                  </a:lnTo>
                  <a:lnTo>
                    <a:pt x="217" y="0"/>
                  </a:lnTo>
                  <a:lnTo>
                    <a:pt x="222" y="0"/>
                  </a:lnTo>
                  <a:lnTo>
                    <a:pt x="219" y="12"/>
                  </a:lnTo>
                  <a:lnTo>
                    <a:pt x="219" y="12"/>
                  </a:lnTo>
                  <a:lnTo>
                    <a:pt x="219" y="19"/>
                  </a:lnTo>
                  <a:lnTo>
                    <a:pt x="224" y="14"/>
                  </a:lnTo>
                  <a:lnTo>
                    <a:pt x="224" y="19"/>
                  </a:lnTo>
                  <a:lnTo>
                    <a:pt x="229" y="16"/>
                  </a:lnTo>
                  <a:lnTo>
                    <a:pt x="229" y="14"/>
                  </a:lnTo>
                  <a:lnTo>
                    <a:pt x="233" y="19"/>
                  </a:lnTo>
                  <a:lnTo>
                    <a:pt x="238" y="19"/>
                  </a:lnTo>
                  <a:lnTo>
                    <a:pt x="238" y="26"/>
                  </a:lnTo>
                  <a:lnTo>
                    <a:pt x="238" y="28"/>
                  </a:lnTo>
                  <a:lnTo>
                    <a:pt x="238" y="33"/>
                  </a:lnTo>
                  <a:lnTo>
                    <a:pt x="240" y="33"/>
                  </a:lnTo>
                  <a:lnTo>
                    <a:pt x="243" y="33"/>
                  </a:lnTo>
                  <a:lnTo>
                    <a:pt x="248" y="35"/>
                  </a:lnTo>
                  <a:lnTo>
                    <a:pt x="252" y="31"/>
                  </a:lnTo>
                  <a:lnTo>
                    <a:pt x="257" y="31"/>
                  </a:lnTo>
                  <a:lnTo>
                    <a:pt x="262" y="33"/>
                  </a:lnTo>
                  <a:lnTo>
                    <a:pt x="257" y="38"/>
                  </a:lnTo>
                  <a:lnTo>
                    <a:pt x="252" y="40"/>
                  </a:lnTo>
                  <a:lnTo>
                    <a:pt x="255" y="45"/>
                  </a:lnTo>
                  <a:lnTo>
                    <a:pt x="255" y="47"/>
                  </a:lnTo>
                  <a:lnTo>
                    <a:pt x="257" y="52"/>
                  </a:lnTo>
                  <a:lnTo>
                    <a:pt x="262" y="59"/>
                  </a:lnTo>
                  <a:lnTo>
                    <a:pt x="262" y="59"/>
                  </a:lnTo>
                  <a:lnTo>
                    <a:pt x="262" y="61"/>
                  </a:lnTo>
                  <a:lnTo>
                    <a:pt x="266" y="64"/>
                  </a:lnTo>
                  <a:lnTo>
                    <a:pt x="274" y="61"/>
                  </a:lnTo>
                  <a:lnTo>
                    <a:pt x="276" y="64"/>
                  </a:lnTo>
                  <a:lnTo>
                    <a:pt x="283" y="61"/>
                  </a:lnTo>
                  <a:lnTo>
                    <a:pt x="283" y="68"/>
                  </a:lnTo>
                  <a:lnTo>
                    <a:pt x="300" y="73"/>
                  </a:lnTo>
                  <a:lnTo>
                    <a:pt x="295" y="92"/>
                  </a:lnTo>
                  <a:lnTo>
                    <a:pt x="300" y="97"/>
                  </a:lnTo>
                  <a:lnTo>
                    <a:pt x="304" y="94"/>
                  </a:lnTo>
                  <a:lnTo>
                    <a:pt x="309" y="97"/>
                  </a:lnTo>
                  <a:lnTo>
                    <a:pt x="318" y="102"/>
                  </a:lnTo>
                  <a:lnTo>
                    <a:pt x="316" y="104"/>
                  </a:lnTo>
                  <a:lnTo>
                    <a:pt x="316" y="106"/>
                  </a:lnTo>
                  <a:lnTo>
                    <a:pt x="316" y="106"/>
                  </a:lnTo>
                  <a:lnTo>
                    <a:pt x="326" y="111"/>
                  </a:lnTo>
                  <a:lnTo>
                    <a:pt x="328" y="118"/>
                  </a:lnTo>
                  <a:lnTo>
                    <a:pt x="318" y="135"/>
                  </a:lnTo>
                  <a:lnTo>
                    <a:pt x="311" y="135"/>
                  </a:lnTo>
                  <a:lnTo>
                    <a:pt x="311" y="135"/>
                  </a:lnTo>
                  <a:lnTo>
                    <a:pt x="300" y="139"/>
                  </a:lnTo>
                  <a:lnTo>
                    <a:pt x="290" y="139"/>
                  </a:lnTo>
                  <a:lnTo>
                    <a:pt x="290" y="142"/>
                  </a:lnTo>
                  <a:lnTo>
                    <a:pt x="290" y="142"/>
                  </a:lnTo>
                  <a:lnTo>
                    <a:pt x="285" y="142"/>
                  </a:lnTo>
                  <a:lnTo>
                    <a:pt x="285" y="144"/>
                  </a:lnTo>
                  <a:lnTo>
                    <a:pt x="281" y="142"/>
                  </a:lnTo>
                  <a:lnTo>
                    <a:pt x="281" y="144"/>
                  </a:lnTo>
                  <a:lnTo>
                    <a:pt x="278" y="146"/>
                  </a:lnTo>
                  <a:lnTo>
                    <a:pt x="276" y="146"/>
                  </a:lnTo>
                  <a:lnTo>
                    <a:pt x="276" y="153"/>
                  </a:lnTo>
                  <a:lnTo>
                    <a:pt x="276" y="163"/>
                  </a:lnTo>
                  <a:lnTo>
                    <a:pt x="281" y="163"/>
                  </a:lnTo>
                  <a:lnTo>
                    <a:pt x="285" y="156"/>
                  </a:lnTo>
                  <a:lnTo>
                    <a:pt x="290" y="161"/>
                  </a:lnTo>
                  <a:lnTo>
                    <a:pt x="292" y="168"/>
                  </a:lnTo>
                  <a:lnTo>
                    <a:pt x="285" y="168"/>
                  </a:lnTo>
                  <a:lnTo>
                    <a:pt x="285" y="175"/>
                  </a:lnTo>
                  <a:lnTo>
                    <a:pt x="288" y="182"/>
                  </a:lnTo>
                  <a:lnTo>
                    <a:pt x="290" y="191"/>
                  </a:lnTo>
                  <a:lnTo>
                    <a:pt x="290" y="194"/>
                  </a:lnTo>
                  <a:lnTo>
                    <a:pt x="290" y="194"/>
                  </a:lnTo>
                  <a:lnTo>
                    <a:pt x="290" y="194"/>
                  </a:lnTo>
                  <a:close/>
                </a:path>
              </a:pathLst>
            </a:custGeom>
            <a:solidFill>
              <a:srgbClr val="433356"/>
            </a:solidFill>
            <a:ln w="11113" cap="rnd">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cs-CZ" sz="1800" b="1" i="0" u="none" strike="noStrike" kern="0" cap="none" spc="0" normalizeH="0" baseline="0" noProof="0">
                <a:ln>
                  <a:noFill/>
                </a:ln>
                <a:solidFill>
                  <a:prstClr val="black"/>
                </a:solidFill>
                <a:effectLst/>
                <a:uLnTx/>
                <a:uFillTx/>
                <a:latin typeface="Verdana" pitchFamily="34" charset="0"/>
              </a:endParaRPr>
            </a:p>
          </p:txBody>
        </p:sp>
      </p:grpSp>
    </p:spTree>
    <p:extLst>
      <p:ext uri="{BB962C8B-B14F-4D97-AF65-F5344CB8AC3E}">
        <p14:creationId xmlns:p14="http://schemas.microsoft.com/office/powerpoint/2010/main" val="133389129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6187912" cy="523220"/>
          </a:xfrm>
          <a:prstGeom prst="rect">
            <a:avLst/>
          </a:prstGeom>
          <a:noFill/>
        </p:spPr>
        <p:txBody>
          <a:bodyPr wrap="none" rtlCol="0">
            <a:spAutoFit/>
          </a:bodyPr>
          <a:lstStyle/>
          <a:p>
            <a:r>
              <a:rPr lang="cs-CZ" sz="1400" dirty="0"/>
              <a:t>Zdroj: </a:t>
            </a:r>
            <a:r>
              <a:rPr lang="cs-CZ" sz="1400" kern="0" dirty="0">
                <a:solidFill>
                  <a:srgbClr val="000000"/>
                </a:solidFill>
              </a:rPr>
              <a:t>NRHOSP 2010 – 2018, </a:t>
            </a:r>
            <a:endParaRPr lang="cs-CZ" sz="1400" b="1" kern="0" dirty="0">
              <a:solidFill>
                <a:schemeClr val="accent3"/>
              </a:solidFill>
            </a:endParaRPr>
          </a:p>
          <a:p>
            <a:pPr lvl="0">
              <a:defRPr/>
            </a:pPr>
            <a:r>
              <a:rPr lang="cs-CZ" sz="1400" kern="0" dirty="0">
                <a:solidFill>
                  <a:srgbClr val="000000"/>
                </a:solidFill>
              </a:rPr>
              <a:t>Počet pacientů s diagnózou I21-I22 a hospitalizačním úmrtím do 30 dnů od přijetí. </a:t>
            </a:r>
          </a:p>
        </p:txBody>
      </p:sp>
      <p:sp>
        <p:nvSpPr>
          <p:cNvPr id="2" name="Title 1"/>
          <p:cNvSpPr>
            <a:spLocks noGrp="1"/>
          </p:cNvSpPr>
          <p:nvPr>
            <p:ph type="title"/>
          </p:nvPr>
        </p:nvSpPr>
        <p:spPr/>
        <p:txBody>
          <a:bodyPr>
            <a:normAutofit fontScale="90000"/>
          </a:bodyPr>
          <a:lstStyle/>
          <a:p>
            <a:r>
              <a:rPr lang="en-US" dirty="0" err="1"/>
              <a:t>Akutní</a:t>
            </a:r>
            <a:r>
              <a:rPr lang="en-US" dirty="0"/>
              <a:t> </a:t>
            </a:r>
            <a:r>
              <a:rPr lang="en-US" dirty="0" err="1"/>
              <a:t>infarkt</a:t>
            </a:r>
            <a:r>
              <a:rPr lang="en-US" dirty="0"/>
              <a:t> </a:t>
            </a:r>
            <a:r>
              <a:rPr lang="en-US" dirty="0" err="1"/>
              <a:t>myokardu</a:t>
            </a:r>
            <a:r>
              <a:rPr lang="en-US" dirty="0"/>
              <a:t> – </a:t>
            </a:r>
            <a:r>
              <a:rPr lang="en-US" dirty="0" err="1"/>
              <a:t>hospitalizační</a:t>
            </a:r>
            <a:r>
              <a:rPr lang="en-US" dirty="0"/>
              <a:t> </a:t>
            </a:r>
            <a:r>
              <a:rPr lang="en-US" dirty="0" err="1"/>
              <a:t>mortalita</a:t>
            </a:r>
            <a:r>
              <a:rPr lang="en-US" dirty="0"/>
              <a:t> (do 30 </a:t>
            </a:r>
            <a:r>
              <a:rPr lang="en-US" dirty="0" err="1"/>
              <a:t>dnů</a:t>
            </a:r>
            <a:r>
              <a:rPr lang="en-US" dirty="0"/>
              <a:t>)</a:t>
            </a:r>
            <a:r>
              <a:rPr lang="cs-CZ" dirty="0"/>
              <a:t> </a:t>
            </a:r>
            <a:endParaRPr lang="en-US" dirty="0"/>
          </a:p>
        </p:txBody>
      </p:sp>
      <p:graphicFrame>
        <p:nvGraphicFramePr>
          <p:cNvPr id="35" name="Object 123">
            <a:extLst>
              <a:ext uri="{FF2B5EF4-FFF2-40B4-BE49-F238E27FC236}">
                <a16:creationId xmlns:a16="http://schemas.microsoft.com/office/drawing/2014/main" id="{5E94D2AE-BA92-4720-BF56-9287A420113A}"/>
              </a:ext>
            </a:extLst>
          </p:cNvPr>
          <p:cNvGraphicFramePr>
            <a:graphicFrameLocks/>
          </p:cNvGraphicFramePr>
          <p:nvPr/>
        </p:nvGraphicFramePr>
        <p:xfrm>
          <a:off x="1774898" y="1837033"/>
          <a:ext cx="2507063" cy="2087096"/>
        </p:xfrm>
        <a:graphic>
          <a:graphicData uri="http://schemas.openxmlformats.org/drawingml/2006/chart">
            <c:chart xmlns:c="http://schemas.openxmlformats.org/drawingml/2006/chart" xmlns:r="http://schemas.openxmlformats.org/officeDocument/2006/relationships" r:id="rId2"/>
          </a:graphicData>
        </a:graphic>
      </p:graphicFrame>
      <p:sp>
        <p:nvSpPr>
          <p:cNvPr id="36" name="TextBox 7">
            <a:extLst>
              <a:ext uri="{FF2B5EF4-FFF2-40B4-BE49-F238E27FC236}">
                <a16:creationId xmlns:a16="http://schemas.microsoft.com/office/drawing/2014/main" id="{A012E64A-4674-4B18-A9A5-1709E7E09F13}"/>
              </a:ext>
            </a:extLst>
          </p:cNvPr>
          <p:cNvSpPr txBox="1"/>
          <p:nvPr/>
        </p:nvSpPr>
        <p:spPr>
          <a:xfrm>
            <a:off x="2922940" y="1645405"/>
            <a:ext cx="2587307" cy="307777"/>
          </a:xfrm>
          <a:prstGeom prst="rect">
            <a:avLst/>
          </a:prstGeom>
          <a:noFill/>
          <a:ln>
            <a:noFill/>
          </a:ln>
        </p:spPr>
        <p:txBody>
          <a:bodyPr wrap="square" rtlCol="0">
            <a:spAutoFit/>
          </a:bodyPr>
          <a:lstStyle/>
          <a:p>
            <a:r>
              <a:rPr lang="cs-CZ" sz="1400" b="1" kern="0" dirty="0">
                <a:solidFill>
                  <a:srgbClr val="000000"/>
                </a:solidFill>
              </a:rPr>
              <a:t>Muži</a:t>
            </a:r>
            <a:endParaRPr lang="cs-CZ" sz="1400" b="1" kern="0" dirty="0"/>
          </a:p>
        </p:txBody>
      </p:sp>
      <p:sp>
        <p:nvSpPr>
          <p:cNvPr id="50" name="TextovéPole 7">
            <a:extLst>
              <a:ext uri="{FF2B5EF4-FFF2-40B4-BE49-F238E27FC236}">
                <a16:creationId xmlns:a16="http://schemas.microsoft.com/office/drawing/2014/main" id="{EAD19D87-E669-4D83-8A12-4147AA1BBB11}"/>
              </a:ext>
            </a:extLst>
          </p:cNvPr>
          <p:cNvSpPr txBox="1">
            <a:spLocks noChangeArrowheads="1"/>
          </p:cNvSpPr>
          <p:nvPr/>
        </p:nvSpPr>
        <p:spPr bwMode="auto">
          <a:xfrm>
            <a:off x="4352029" y="2259780"/>
            <a:ext cx="6236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cs-CZ" altLang="cs-CZ" sz="1400" dirty="0">
                <a:latin typeface="+mn-lt"/>
              </a:rPr>
              <a:t>6,0  %</a:t>
            </a:r>
          </a:p>
        </p:txBody>
      </p:sp>
      <p:sp>
        <p:nvSpPr>
          <p:cNvPr id="6" name="Obdélník 5">
            <a:extLst>
              <a:ext uri="{FF2B5EF4-FFF2-40B4-BE49-F238E27FC236}">
                <a16:creationId xmlns:a16="http://schemas.microsoft.com/office/drawing/2014/main" id="{D894012E-F5AE-4A4C-908C-82F1B55399C0}"/>
              </a:ext>
            </a:extLst>
          </p:cNvPr>
          <p:cNvSpPr/>
          <p:nvPr/>
        </p:nvSpPr>
        <p:spPr>
          <a:xfrm>
            <a:off x="1485844" y="1166804"/>
            <a:ext cx="4194097" cy="523220"/>
          </a:xfrm>
          <a:prstGeom prst="rect">
            <a:avLst/>
          </a:prstGeom>
        </p:spPr>
        <p:txBody>
          <a:bodyPr wrap="square">
            <a:spAutoFit/>
          </a:bodyPr>
          <a:lstStyle/>
          <a:p>
            <a:r>
              <a:rPr lang="cs-CZ" sz="1400" b="1" kern="0" dirty="0">
                <a:solidFill>
                  <a:srgbClr val="000000"/>
                </a:solidFill>
              </a:rPr>
              <a:t>Věkově </a:t>
            </a:r>
            <a:r>
              <a:rPr lang="cs-CZ" sz="1400" b="1" kern="0" dirty="0" smtClean="0">
                <a:solidFill>
                  <a:srgbClr val="000000"/>
                </a:solidFill>
              </a:rPr>
              <a:t>standardizovaný podíl pacientů </a:t>
            </a:r>
            <a:r>
              <a:rPr lang="cs-CZ" sz="1400" b="1" kern="0" dirty="0">
                <a:solidFill>
                  <a:srgbClr val="000000"/>
                </a:solidFill>
              </a:rPr>
              <a:t>s hospitalizací s diagnózou I21-I22 končící úmrtím v roce 2018*</a:t>
            </a:r>
            <a:endParaRPr lang="cs-CZ" sz="1400" dirty="0"/>
          </a:p>
        </p:txBody>
      </p:sp>
      <p:graphicFrame>
        <p:nvGraphicFramePr>
          <p:cNvPr id="51" name="Object 123">
            <a:extLst>
              <a:ext uri="{FF2B5EF4-FFF2-40B4-BE49-F238E27FC236}">
                <a16:creationId xmlns:a16="http://schemas.microsoft.com/office/drawing/2014/main" id="{43A3CEF6-0126-44C1-96E7-CA4D9A05861A}"/>
              </a:ext>
            </a:extLst>
          </p:cNvPr>
          <p:cNvGraphicFramePr>
            <a:graphicFrameLocks/>
          </p:cNvGraphicFramePr>
          <p:nvPr/>
        </p:nvGraphicFramePr>
        <p:xfrm>
          <a:off x="1690228" y="4071138"/>
          <a:ext cx="2587307" cy="2087097"/>
        </p:xfrm>
        <a:graphic>
          <a:graphicData uri="http://schemas.openxmlformats.org/drawingml/2006/chart">
            <c:chart xmlns:c="http://schemas.openxmlformats.org/drawingml/2006/chart" xmlns:r="http://schemas.openxmlformats.org/officeDocument/2006/relationships" r:id="rId3"/>
          </a:graphicData>
        </a:graphic>
      </p:graphicFrame>
      <p:sp>
        <p:nvSpPr>
          <p:cNvPr id="52" name="TextBox 7">
            <a:extLst>
              <a:ext uri="{FF2B5EF4-FFF2-40B4-BE49-F238E27FC236}">
                <a16:creationId xmlns:a16="http://schemas.microsoft.com/office/drawing/2014/main" id="{60238372-EF97-4339-8E08-4A1537DD9D32}"/>
              </a:ext>
            </a:extLst>
          </p:cNvPr>
          <p:cNvSpPr txBox="1"/>
          <p:nvPr/>
        </p:nvSpPr>
        <p:spPr>
          <a:xfrm>
            <a:off x="2716827" y="3891168"/>
            <a:ext cx="2587307" cy="307777"/>
          </a:xfrm>
          <a:prstGeom prst="rect">
            <a:avLst/>
          </a:prstGeom>
          <a:noFill/>
          <a:ln>
            <a:noFill/>
          </a:ln>
        </p:spPr>
        <p:txBody>
          <a:bodyPr wrap="square" rtlCol="0">
            <a:spAutoFit/>
          </a:bodyPr>
          <a:lstStyle/>
          <a:p>
            <a:r>
              <a:rPr lang="cs-CZ" sz="1400" b="1" kern="0" dirty="0">
                <a:solidFill>
                  <a:srgbClr val="000000"/>
                </a:solidFill>
              </a:rPr>
              <a:t>Ženy</a:t>
            </a:r>
            <a:endParaRPr lang="cs-CZ" sz="1400" b="1" kern="0" dirty="0"/>
          </a:p>
        </p:txBody>
      </p:sp>
      <p:sp>
        <p:nvSpPr>
          <p:cNvPr id="54" name="TextovéPole 7">
            <a:extLst>
              <a:ext uri="{FF2B5EF4-FFF2-40B4-BE49-F238E27FC236}">
                <a16:creationId xmlns:a16="http://schemas.microsoft.com/office/drawing/2014/main" id="{0805CBC3-EC6B-41C6-92A8-F1805C2709BA}"/>
              </a:ext>
            </a:extLst>
          </p:cNvPr>
          <p:cNvSpPr txBox="1">
            <a:spLocks noChangeArrowheads="1"/>
          </p:cNvSpPr>
          <p:nvPr/>
        </p:nvSpPr>
        <p:spPr bwMode="auto">
          <a:xfrm>
            <a:off x="4301391" y="4721532"/>
            <a:ext cx="6236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cs-CZ" altLang="cs-CZ" sz="1400" dirty="0">
                <a:latin typeface="+mn-lt"/>
              </a:rPr>
              <a:t>9,1  %</a:t>
            </a:r>
          </a:p>
        </p:txBody>
      </p:sp>
      <p:sp>
        <p:nvSpPr>
          <p:cNvPr id="73" name="Obdélník 72">
            <a:extLst>
              <a:ext uri="{FF2B5EF4-FFF2-40B4-BE49-F238E27FC236}">
                <a16:creationId xmlns:a16="http://schemas.microsoft.com/office/drawing/2014/main" id="{2474E047-9672-40FC-944C-0A39990F857B}"/>
              </a:ext>
            </a:extLst>
          </p:cNvPr>
          <p:cNvSpPr/>
          <p:nvPr/>
        </p:nvSpPr>
        <p:spPr>
          <a:xfrm>
            <a:off x="1356418" y="6071083"/>
            <a:ext cx="6598862" cy="553998"/>
          </a:xfrm>
          <a:prstGeom prst="rect">
            <a:avLst/>
          </a:prstGeom>
        </p:spPr>
        <p:txBody>
          <a:bodyPr wrap="square">
            <a:spAutoFit/>
          </a:bodyPr>
          <a:lstStyle/>
          <a:p>
            <a:r>
              <a:rPr lang="cs-CZ" sz="1000" b="1" kern="0" dirty="0">
                <a:solidFill>
                  <a:srgbClr val="000000"/>
                </a:solidFill>
              </a:rPr>
              <a:t>*% pacientů s hospitalizačním </a:t>
            </a:r>
            <a:r>
              <a:rPr lang="cs-CZ" sz="1000" b="1" kern="0" dirty="0" smtClean="0">
                <a:solidFill>
                  <a:srgbClr val="000000"/>
                </a:solidFill>
              </a:rPr>
              <a:t>úmrtím – kalkulováno na </a:t>
            </a:r>
            <a:r>
              <a:rPr lang="cs-CZ" sz="1000" b="1" kern="0" dirty="0">
                <a:solidFill>
                  <a:srgbClr val="000000"/>
                </a:solidFill>
              </a:rPr>
              <a:t>všech pacientech s akutním infarktem myokardu v roce 2018. Standardizováno dle věku a pohlaví na hospitalizované pacienty ČR s diagnózou I21-I22 v roce 2018</a:t>
            </a:r>
            <a:endParaRPr lang="cs-CZ" sz="1000" b="1" dirty="0"/>
          </a:p>
          <a:p>
            <a:endParaRPr lang="cs-CZ" sz="1000" b="1" dirty="0"/>
          </a:p>
        </p:txBody>
      </p:sp>
      <p:sp>
        <p:nvSpPr>
          <p:cNvPr id="76" name="TextovéPole 75">
            <a:extLst>
              <a:ext uri="{FF2B5EF4-FFF2-40B4-BE49-F238E27FC236}">
                <a16:creationId xmlns:a16="http://schemas.microsoft.com/office/drawing/2014/main" id="{FEFAD7EC-F214-4081-B493-FA6539EE70F5}"/>
              </a:ext>
            </a:extLst>
          </p:cNvPr>
          <p:cNvSpPr txBox="1">
            <a:spLocks noChangeArrowheads="1"/>
          </p:cNvSpPr>
          <p:nvPr/>
        </p:nvSpPr>
        <p:spPr bwMode="auto">
          <a:xfrm>
            <a:off x="5432608" y="3285288"/>
            <a:ext cx="130267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b="1" dirty="0">
                <a:latin typeface="+mn-lt"/>
              </a:rPr>
              <a:t>Česká republika</a:t>
            </a:r>
            <a:endParaRPr kumimoji="0" lang="cs-CZ" altLang="cs-CZ" sz="1400" b="1" i="0" u="none" strike="noStrike" kern="1200" cap="none" spc="0" normalizeH="0" baseline="0" noProof="0" dirty="0">
              <a:ln>
                <a:noFill/>
              </a:ln>
              <a:effectLst/>
              <a:uLnTx/>
              <a:uFillTx/>
              <a:latin typeface="+mn-lt"/>
            </a:endParaRPr>
          </a:p>
        </p:txBody>
      </p:sp>
      <p:sp>
        <p:nvSpPr>
          <p:cNvPr id="77" name="TextovéPole 76">
            <a:extLst>
              <a:ext uri="{FF2B5EF4-FFF2-40B4-BE49-F238E27FC236}">
                <a16:creationId xmlns:a16="http://schemas.microsoft.com/office/drawing/2014/main" id="{F9CF607A-6260-43F1-8649-207E5FBD526D}"/>
              </a:ext>
            </a:extLst>
          </p:cNvPr>
          <p:cNvSpPr txBox="1">
            <a:spLocks noChangeArrowheads="1"/>
          </p:cNvSpPr>
          <p:nvPr/>
        </p:nvSpPr>
        <p:spPr bwMode="auto">
          <a:xfrm>
            <a:off x="5431628" y="3702571"/>
            <a:ext cx="177041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dirty="0">
                <a:latin typeface="+mn-lt"/>
              </a:rPr>
              <a:t>Rozsah hodnot krajů</a:t>
            </a:r>
            <a:endParaRPr kumimoji="0" lang="cs-CZ" altLang="cs-CZ" sz="1400" i="0" u="none" strike="noStrike" kern="1200" cap="none" spc="0" normalizeH="0" baseline="0" noProof="0" dirty="0">
              <a:ln>
                <a:noFill/>
              </a:ln>
              <a:effectLst/>
              <a:uLnTx/>
              <a:uFillTx/>
              <a:latin typeface="+mn-lt"/>
            </a:endParaRPr>
          </a:p>
        </p:txBody>
      </p:sp>
      <p:sp>
        <p:nvSpPr>
          <p:cNvPr id="78" name="Rectangle 53">
            <a:extLst>
              <a:ext uri="{FF2B5EF4-FFF2-40B4-BE49-F238E27FC236}">
                <a16:creationId xmlns:a16="http://schemas.microsoft.com/office/drawing/2014/main" id="{5F71F1E3-0F1A-42FD-8C8E-4229B0F11508}"/>
              </a:ext>
            </a:extLst>
          </p:cNvPr>
          <p:cNvSpPr>
            <a:spLocks/>
          </p:cNvSpPr>
          <p:nvPr/>
        </p:nvSpPr>
        <p:spPr>
          <a:xfrm>
            <a:off x="5168195" y="3733348"/>
            <a:ext cx="144000" cy="143777"/>
          </a:xfrm>
          <a:prstGeom prst="rect">
            <a:avLst/>
          </a:prstGeom>
          <a:solidFill>
            <a:schemeClr val="accent1">
              <a:lumMod val="20000"/>
              <a:lumOff val="80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FFCC99"/>
              </a:solidFill>
              <a:effectLst/>
              <a:uLnTx/>
              <a:uFillTx/>
              <a:latin typeface="Calibri"/>
              <a:ea typeface="+mn-ea"/>
              <a:cs typeface="+mn-cs"/>
            </a:endParaRPr>
          </a:p>
        </p:txBody>
      </p:sp>
      <p:grpSp>
        <p:nvGrpSpPr>
          <p:cNvPr id="79" name="Skupina 78">
            <a:extLst>
              <a:ext uri="{FF2B5EF4-FFF2-40B4-BE49-F238E27FC236}">
                <a16:creationId xmlns:a16="http://schemas.microsoft.com/office/drawing/2014/main" id="{4B1D2A43-FADF-4459-A758-2001D0E6B052}"/>
              </a:ext>
            </a:extLst>
          </p:cNvPr>
          <p:cNvGrpSpPr/>
          <p:nvPr/>
        </p:nvGrpSpPr>
        <p:grpSpPr>
          <a:xfrm>
            <a:off x="5100210" y="3361661"/>
            <a:ext cx="287338" cy="72000"/>
            <a:chOff x="6212411" y="2060825"/>
            <a:chExt cx="287338" cy="72000"/>
          </a:xfrm>
        </p:grpSpPr>
        <p:cxnSp>
          <p:nvCxnSpPr>
            <p:cNvPr id="80" name="Straight Connector 35">
              <a:extLst>
                <a:ext uri="{FF2B5EF4-FFF2-40B4-BE49-F238E27FC236}">
                  <a16:creationId xmlns:a16="http://schemas.microsoft.com/office/drawing/2014/main" id="{B099370A-E32A-4132-A981-29BDFC8A889F}"/>
                </a:ext>
              </a:extLst>
            </p:cNvPr>
            <p:cNvCxnSpPr/>
            <p:nvPr/>
          </p:nvCxnSpPr>
          <p:spPr>
            <a:xfrm>
              <a:off x="6212411" y="2096825"/>
              <a:ext cx="287338" cy="0"/>
            </a:xfrm>
            <a:prstGeom prst="line">
              <a:avLst/>
            </a:prstGeom>
            <a:solidFill>
              <a:srgbClr val="FF6600"/>
            </a:solidFill>
            <a:ln w="19050">
              <a:solidFill>
                <a:srgbClr val="037BC1"/>
              </a:solidFill>
            </a:ln>
          </p:spPr>
          <p:style>
            <a:lnRef idx="1">
              <a:schemeClr val="accent1"/>
            </a:lnRef>
            <a:fillRef idx="0">
              <a:schemeClr val="accent1"/>
            </a:fillRef>
            <a:effectRef idx="0">
              <a:schemeClr val="accent1"/>
            </a:effectRef>
            <a:fontRef idx="minor">
              <a:schemeClr val="tx1"/>
            </a:fontRef>
          </p:style>
        </p:cxnSp>
        <p:sp>
          <p:nvSpPr>
            <p:cNvPr id="81" name="Oval 22">
              <a:extLst>
                <a:ext uri="{FF2B5EF4-FFF2-40B4-BE49-F238E27FC236}">
                  <a16:creationId xmlns:a16="http://schemas.microsoft.com/office/drawing/2014/main" id="{3257D982-EAE4-4F49-A5BE-FAE477DADC95}"/>
                </a:ext>
              </a:extLst>
            </p:cNvPr>
            <p:cNvSpPr/>
            <p:nvPr/>
          </p:nvSpPr>
          <p:spPr>
            <a:xfrm>
              <a:off x="6320080" y="2060825"/>
              <a:ext cx="72000" cy="72000"/>
            </a:xfrm>
            <a:prstGeom prst="diamond">
              <a:avLst/>
            </a:prstGeom>
            <a:solidFill>
              <a:srgbClr val="037BC1"/>
            </a:solidFill>
            <a:ln w="9525">
              <a:solidFill>
                <a:srgbClr val="037BC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5F5F5F"/>
                </a:solidFill>
                <a:effectLst/>
                <a:uLnTx/>
                <a:uFillTx/>
                <a:latin typeface="Calibri"/>
                <a:ea typeface="+mn-ea"/>
                <a:cs typeface="+mn-cs"/>
              </a:endParaRPr>
            </a:p>
          </p:txBody>
        </p:sp>
      </p:grpSp>
      <p:sp>
        <p:nvSpPr>
          <p:cNvPr id="82" name="TextovéPole 7">
            <a:extLst>
              <a:ext uri="{FF2B5EF4-FFF2-40B4-BE49-F238E27FC236}">
                <a16:creationId xmlns:a16="http://schemas.microsoft.com/office/drawing/2014/main" id="{F54F5C63-6F00-4B13-8738-5F2BF7FE9376}"/>
              </a:ext>
            </a:extLst>
          </p:cNvPr>
          <p:cNvSpPr txBox="1">
            <a:spLocks noChangeArrowheads="1"/>
          </p:cNvSpPr>
          <p:nvPr/>
        </p:nvSpPr>
        <p:spPr bwMode="auto">
          <a:xfrm>
            <a:off x="5441073" y="3496957"/>
            <a:ext cx="17609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b="1" dirty="0">
                <a:latin typeface="+mn-lt"/>
              </a:rPr>
              <a:t>Královéhradecký kraj</a:t>
            </a:r>
            <a:endParaRPr kumimoji="0" lang="cs-CZ" altLang="cs-CZ" sz="1400" b="1" i="0" u="none" strike="noStrike" kern="1200" cap="none" spc="0" normalizeH="0" baseline="0" noProof="0" dirty="0">
              <a:ln>
                <a:noFill/>
              </a:ln>
              <a:effectLst/>
              <a:uLnTx/>
              <a:uFillTx/>
              <a:latin typeface="+mn-lt"/>
            </a:endParaRPr>
          </a:p>
        </p:txBody>
      </p:sp>
      <p:grpSp>
        <p:nvGrpSpPr>
          <p:cNvPr id="83" name="Skupina 82">
            <a:extLst>
              <a:ext uri="{FF2B5EF4-FFF2-40B4-BE49-F238E27FC236}">
                <a16:creationId xmlns:a16="http://schemas.microsoft.com/office/drawing/2014/main" id="{37C8D78D-00E0-4CC6-A763-56F34E921E22}"/>
              </a:ext>
            </a:extLst>
          </p:cNvPr>
          <p:cNvGrpSpPr/>
          <p:nvPr/>
        </p:nvGrpSpPr>
        <p:grpSpPr>
          <a:xfrm>
            <a:off x="5108675" y="3573330"/>
            <a:ext cx="287338" cy="72000"/>
            <a:chOff x="6212411" y="2060825"/>
            <a:chExt cx="287338" cy="72000"/>
          </a:xfrm>
          <a:solidFill>
            <a:srgbClr val="7F0506"/>
          </a:solidFill>
        </p:grpSpPr>
        <p:cxnSp>
          <p:nvCxnSpPr>
            <p:cNvPr id="84" name="Straight Connector 35">
              <a:extLst>
                <a:ext uri="{FF2B5EF4-FFF2-40B4-BE49-F238E27FC236}">
                  <a16:creationId xmlns:a16="http://schemas.microsoft.com/office/drawing/2014/main" id="{67E624B2-F96C-47B2-B6B5-4879E04637F1}"/>
                </a:ext>
              </a:extLst>
            </p:cNvPr>
            <p:cNvCxnSpPr/>
            <p:nvPr/>
          </p:nvCxnSpPr>
          <p:spPr>
            <a:xfrm>
              <a:off x="6212411" y="2096825"/>
              <a:ext cx="287338" cy="0"/>
            </a:xfrm>
            <a:prstGeom prst="line">
              <a:avLst/>
            </a:prstGeom>
            <a:grpFill/>
            <a:ln w="19050">
              <a:solidFill>
                <a:srgbClr val="7F0506"/>
              </a:solidFill>
            </a:ln>
          </p:spPr>
          <p:style>
            <a:lnRef idx="1">
              <a:schemeClr val="accent1"/>
            </a:lnRef>
            <a:fillRef idx="0">
              <a:schemeClr val="accent1"/>
            </a:fillRef>
            <a:effectRef idx="0">
              <a:schemeClr val="accent1"/>
            </a:effectRef>
            <a:fontRef idx="minor">
              <a:schemeClr val="tx1"/>
            </a:fontRef>
          </p:style>
        </p:cxnSp>
        <p:sp>
          <p:nvSpPr>
            <p:cNvPr id="85" name="Oval 22">
              <a:extLst>
                <a:ext uri="{FF2B5EF4-FFF2-40B4-BE49-F238E27FC236}">
                  <a16:creationId xmlns:a16="http://schemas.microsoft.com/office/drawing/2014/main" id="{85B376A7-C0BC-4C1D-A3A4-FDAF167A07EA}"/>
                </a:ext>
              </a:extLst>
            </p:cNvPr>
            <p:cNvSpPr/>
            <p:nvPr/>
          </p:nvSpPr>
          <p:spPr>
            <a:xfrm>
              <a:off x="6320080" y="2060825"/>
              <a:ext cx="72000" cy="72000"/>
            </a:xfrm>
            <a:prstGeom prst="diamond">
              <a:avLst/>
            </a:prstGeom>
            <a:grpFill/>
            <a:ln w="9525">
              <a:solidFill>
                <a:srgbClr val="7F050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5F5F5F"/>
                </a:solidFill>
                <a:effectLst/>
                <a:uLnTx/>
                <a:uFillTx/>
                <a:latin typeface="Calibri"/>
                <a:ea typeface="+mn-ea"/>
                <a:cs typeface="+mn-cs"/>
              </a:endParaRPr>
            </a:p>
          </p:txBody>
        </p:sp>
      </p:grpSp>
      <p:graphicFrame>
        <p:nvGraphicFramePr>
          <p:cNvPr id="86" name="Tabulka 5">
            <a:extLst>
              <a:ext uri="{FF2B5EF4-FFF2-40B4-BE49-F238E27FC236}">
                <a16:creationId xmlns:a16="http://schemas.microsoft.com/office/drawing/2014/main" id="{F9B86DA6-E6F3-49D2-A306-09C0540B9FA5}"/>
              </a:ext>
            </a:extLst>
          </p:cNvPr>
          <p:cNvGraphicFramePr>
            <a:graphicFrameLocks noGrp="1"/>
          </p:cNvGraphicFramePr>
          <p:nvPr>
            <p:extLst>
              <p:ext uri="{D42A27DB-BD31-4B8C-83A1-F6EECF244321}">
                <p14:modId xmlns:p14="http://schemas.microsoft.com/office/powerpoint/2010/main" val="2647134433"/>
              </p:ext>
            </p:extLst>
          </p:nvPr>
        </p:nvGraphicFramePr>
        <p:xfrm>
          <a:off x="7664813" y="2175910"/>
          <a:ext cx="4049391" cy="1371600"/>
        </p:xfrm>
        <a:graphic>
          <a:graphicData uri="http://schemas.openxmlformats.org/drawingml/2006/table">
            <a:tbl>
              <a:tblPr firstRow="1" bandRow="1">
                <a:tableStyleId>{2D5ABB26-0587-4C30-8999-92F81FD0307C}</a:tableStyleId>
              </a:tblPr>
              <a:tblGrid>
                <a:gridCol w="664742">
                  <a:extLst>
                    <a:ext uri="{9D8B030D-6E8A-4147-A177-3AD203B41FA5}">
                      <a16:colId xmlns:a16="http://schemas.microsoft.com/office/drawing/2014/main" val="3321247267"/>
                    </a:ext>
                  </a:extLst>
                </a:gridCol>
                <a:gridCol w="807935">
                  <a:extLst>
                    <a:ext uri="{9D8B030D-6E8A-4147-A177-3AD203B41FA5}">
                      <a16:colId xmlns:a16="http://schemas.microsoft.com/office/drawing/2014/main" val="609991097"/>
                    </a:ext>
                  </a:extLst>
                </a:gridCol>
                <a:gridCol w="1242186">
                  <a:extLst>
                    <a:ext uri="{9D8B030D-6E8A-4147-A177-3AD203B41FA5}">
                      <a16:colId xmlns:a16="http://schemas.microsoft.com/office/drawing/2014/main" val="2985176266"/>
                    </a:ext>
                  </a:extLst>
                </a:gridCol>
                <a:gridCol w="1334528">
                  <a:extLst>
                    <a:ext uri="{9D8B030D-6E8A-4147-A177-3AD203B41FA5}">
                      <a16:colId xmlns:a16="http://schemas.microsoft.com/office/drawing/2014/main" val="26032913"/>
                    </a:ext>
                  </a:extLst>
                </a:gridCol>
              </a:tblGrid>
              <a:tr h="309265">
                <a:tc>
                  <a:txBody>
                    <a:bodyPr/>
                    <a:lstStyle/>
                    <a:p>
                      <a:pPr algn="ctr"/>
                      <a:endParaRPr lang="cs-CZ" sz="1000" b="1" dirty="0"/>
                    </a:p>
                  </a:txBody>
                  <a:tcPr anchor="ctr">
                    <a:lnB w="12700" cap="flat" cmpd="sng" algn="ctr">
                      <a:solidFill>
                        <a:schemeClr val="tx1"/>
                      </a:solidFill>
                      <a:prstDash val="solid"/>
                      <a:round/>
                      <a:headEnd type="none" w="med" len="med"/>
                      <a:tailEnd type="none" w="med" len="med"/>
                    </a:lnB>
                  </a:tcPr>
                </a:tc>
                <a:tc>
                  <a:txBody>
                    <a:bodyPr/>
                    <a:lstStyle/>
                    <a:p>
                      <a:pPr algn="ctr"/>
                      <a:endParaRPr lang="cs-CZ" sz="1000" b="1" dirty="0"/>
                    </a:p>
                  </a:txBody>
                  <a:tcPr anchor="ctr">
                    <a:lnB w="12700" cap="flat" cmpd="sng" algn="ctr">
                      <a:solidFill>
                        <a:schemeClr val="tx1"/>
                      </a:solidFill>
                      <a:prstDash val="solid"/>
                      <a:round/>
                      <a:headEnd type="none" w="med" len="med"/>
                      <a:tailEnd type="none" w="med" len="med"/>
                    </a:lnB>
                  </a:tcPr>
                </a:tc>
                <a:tc>
                  <a:txBody>
                    <a:bodyPr/>
                    <a:lstStyle/>
                    <a:p>
                      <a:pPr algn="ctr"/>
                      <a:r>
                        <a:rPr lang="cs-CZ" sz="1000" b="1" dirty="0"/>
                        <a:t>Hospitalizovaní</a:t>
                      </a:r>
                    </a:p>
                  </a:txBody>
                  <a:tcPr anchor="ctr">
                    <a:lnB w="12700" cap="flat" cmpd="sng" algn="ctr">
                      <a:solidFill>
                        <a:schemeClr val="tx1"/>
                      </a:solidFill>
                      <a:prstDash val="solid"/>
                      <a:round/>
                      <a:headEnd type="none" w="med" len="med"/>
                      <a:tailEnd type="none" w="med" len="med"/>
                    </a:lnB>
                  </a:tcPr>
                </a:tc>
                <a:tc>
                  <a:txBody>
                    <a:bodyPr/>
                    <a:lstStyle/>
                    <a:p>
                      <a:pPr algn="ctr"/>
                      <a:r>
                        <a:rPr lang="cs-CZ" sz="1000" b="1" dirty="0"/>
                        <a:t>Z toho zemřelí při hospitalizaci</a:t>
                      </a:r>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7987092"/>
                  </a:ext>
                </a:extLst>
              </a:tr>
              <a:tr h="209040">
                <a:tc rowSpan="2">
                  <a:txBody>
                    <a:bodyPr/>
                    <a:lstStyle/>
                    <a:p>
                      <a:pPr algn="ctr"/>
                      <a:r>
                        <a:rPr lang="cs-CZ" sz="1000" b="1" dirty="0"/>
                        <a:t>ČR</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000" b="1" dirty="0"/>
                        <a:t>Muži</a:t>
                      </a:r>
                    </a:p>
                  </a:txBody>
                  <a:tcPr anchor="ctr">
                    <a:lnT w="12700" cap="flat" cmpd="sng" algn="ctr">
                      <a:solidFill>
                        <a:schemeClr val="tx1"/>
                      </a:solidFill>
                      <a:prstDash val="solid"/>
                      <a:round/>
                      <a:headEnd type="none" w="med" len="med"/>
                      <a:tailEnd type="none" w="med" len="med"/>
                    </a:lnT>
                  </a:tcPr>
                </a:tc>
                <a:tc>
                  <a:txBody>
                    <a:bodyPr/>
                    <a:lstStyle/>
                    <a:p>
                      <a:pPr algn="ctr"/>
                      <a:r>
                        <a:rPr lang="cs-CZ" sz="1000" dirty="0"/>
                        <a:t>65,2 (12,5)</a:t>
                      </a:r>
                    </a:p>
                  </a:txBody>
                  <a:tcPr anchor="ctr">
                    <a:lnT w="12700" cap="flat" cmpd="sng" algn="ctr">
                      <a:solidFill>
                        <a:schemeClr val="tx1"/>
                      </a:solidFill>
                      <a:prstDash val="solid"/>
                      <a:round/>
                      <a:headEnd type="none" w="med" len="med"/>
                      <a:tailEnd type="none" w="med" len="med"/>
                    </a:lnT>
                  </a:tcPr>
                </a:tc>
                <a:tc>
                  <a:txBody>
                    <a:bodyPr/>
                    <a:lstStyle/>
                    <a:p>
                      <a:pPr algn="ctr"/>
                      <a:r>
                        <a:rPr lang="cs-CZ" sz="1000" dirty="0"/>
                        <a:t>73,3 (11,5)</a:t>
                      </a:r>
                    </a:p>
                  </a:txBody>
                  <a:tcPr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3892324147"/>
                  </a:ext>
                </a:extLst>
              </a:tr>
              <a:tr h="209040">
                <a:tc vMerge="1">
                  <a:txBody>
                    <a:bodyPr/>
                    <a:lstStyle/>
                    <a:p>
                      <a:pPr algn="ctr"/>
                      <a:endParaRPr lang="cs-CZ" sz="1000" dirty="0"/>
                    </a:p>
                  </a:txBody>
                  <a:tcPr anchor="ctr"/>
                </a:tc>
                <a:tc>
                  <a:txBody>
                    <a:bodyPr/>
                    <a:lstStyle/>
                    <a:p>
                      <a:pPr algn="ctr"/>
                      <a:r>
                        <a:rPr lang="cs-CZ" sz="1000" b="1" dirty="0"/>
                        <a:t>Ženy</a:t>
                      </a:r>
                    </a:p>
                  </a:txBody>
                  <a:tcPr anchor="ctr">
                    <a:lnB w="12700" cap="flat" cmpd="sng" algn="ctr">
                      <a:solidFill>
                        <a:schemeClr val="tx1"/>
                      </a:solidFill>
                      <a:prstDash val="solid"/>
                      <a:round/>
                      <a:headEnd type="none" w="med" len="med"/>
                      <a:tailEnd type="none" w="med" len="med"/>
                    </a:lnB>
                  </a:tcPr>
                </a:tc>
                <a:tc>
                  <a:txBody>
                    <a:bodyPr/>
                    <a:lstStyle/>
                    <a:p>
                      <a:pPr algn="ctr"/>
                      <a:r>
                        <a:rPr lang="cs-CZ" sz="1000" dirty="0"/>
                        <a:t>72,8 (12,3)</a:t>
                      </a:r>
                    </a:p>
                  </a:txBody>
                  <a:tcPr anchor="ctr">
                    <a:lnB w="12700" cap="flat" cmpd="sng" algn="ctr">
                      <a:solidFill>
                        <a:schemeClr val="tx1"/>
                      </a:solidFill>
                      <a:prstDash val="solid"/>
                      <a:round/>
                      <a:headEnd type="none" w="med" len="med"/>
                      <a:tailEnd type="none" w="med" len="med"/>
                    </a:lnB>
                  </a:tcPr>
                </a:tc>
                <a:tc>
                  <a:txBody>
                    <a:bodyPr/>
                    <a:lstStyle/>
                    <a:p>
                      <a:pPr algn="ctr"/>
                      <a:r>
                        <a:rPr lang="cs-CZ" sz="1000" dirty="0"/>
                        <a:t>80,5 (10,0)</a:t>
                      </a:r>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580147616"/>
                  </a:ext>
                </a:extLst>
              </a:tr>
              <a:tr h="209040">
                <a:tc rowSpan="2">
                  <a:txBody>
                    <a:bodyPr/>
                    <a:lstStyle/>
                    <a:p>
                      <a:pPr algn="ctr"/>
                      <a:r>
                        <a:rPr lang="cs-CZ" sz="1000" b="1" dirty="0"/>
                        <a:t>HKK</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000" b="1" dirty="0"/>
                        <a:t>Muži</a:t>
                      </a:r>
                    </a:p>
                  </a:txBody>
                  <a:tcPr anchor="ctr">
                    <a:lnT w="12700" cap="flat" cmpd="sng" algn="ctr">
                      <a:solidFill>
                        <a:schemeClr val="tx1"/>
                      </a:solidFill>
                      <a:prstDash val="solid"/>
                      <a:round/>
                      <a:headEnd type="none" w="med" len="med"/>
                      <a:tailEnd type="none" w="med" len="med"/>
                    </a:lnT>
                  </a:tcPr>
                </a:tc>
                <a:tc>
                  <a:txBody>
                    <a:bodyPr/>
                    <a:lstStyle/>
                    <a:p>
                      <a:pPr algn="ctr"/>
                      <a:r>
                        <a:rPr lang="cs-CZ" sz="1000" dirty="0"/>
                        <a:t>67,1 (13,1)</a:t>
                      </a:r>
                    </a:p>
                  </a:txBody>
                  <a:tcPr anchor="ctr">
                    <a:lnT w="12700" cap="flat" cmpd="sng" algn="ctr">
                      <a:solidFill>
                        <a:schemeClr val="tx1"/>
                      </a:solidFill>
                      <a:prstDash val="solid"/>
                      <a:round/>
                      <a:headEnd type="none" w="med" len="med"/>
                      <a:tailEnd type="none" w="med" len="med"/>
                    </a:lnT>
                  </a:tcPr>
                </a:tc>
                <a:tc>
                  <a:txBody>
                    <a:bodyPr/>
                    <a:lstStyle/>
                    <a:p>
                      <a:pPr algn="ctr"/>
                      <a:r>
                        <a:rPr lang="cs-CZ" sz="1000" dirty="0"/>
                        <a:t>76,4 (8,4)</a:t>
                      </a:r>
                    </a:p>
                  </a:txBody>
                  <a:tcPr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3821370130"/>
                  </a:ext>
                </a:extLst>
              </a:tr>
              <a:tr h="209040">
                <a:tc vMerge="1">
                  <a:txBody>
                    <a:bodyPr/>
                    <a:lstStyle/>
                    <a:p>
                      <a:pPr algn="ctr"/>
                      <a:endParaRPr lang="cs-CZ" sz="1000" dirty="0"/>
                    </a:p>
                  </a:txBody>
                  <a:tcPr anchor="ctr"/>
                </a:tc>
                <a:tc>
                  <a:txBody>
                    <a:bodyPr/>
                    <a:lstStyle/>
                    <a:p>
                      <a:pPr algn="ctr"/>
                      <a:r>
                        <a:rPr lang="cs-CZ" sz="1000" b="1" dirty="0"/>
                        <a:t>Ženy</a:t>
                      </a:r>
                    </a:p>
                  </a:txBody>
                  <a:tcPr anchor="ctr">
                    <a:lnB w="12700" cap="flat" cmpd="sng" algn="ctr">
                      <a:solidFill>
                        <a:schemeClr val="tx1"/>
                      </a:solidFill>
                      <a:prstDash val="solid"/>
                      <a:round/>
                      <a:headEnd type="none" w="med" len="med"/>
                      <a:tailEnd type="none" w="med" len="med"/>
                    </a:lnB>
                  </a:tcPr>
                </a:tc>
                <a:tc>
                  <a:txBody>
                    <a:bodyPr/>
                    <a:lstStyle/>
                    <a:p>
                      <a:pPr algn="ctr"/>
                      <a:r>
                        <a:rPr lang="cs-CZ" sz="1000" dirty="0"/>
                        <a:t>72,4 (12,5)</a:t>
                      </a:r>
                    </a:p>
                  </a:txBody>
                  <a:tcPr anchor="ctr">
                    <a:lnB w="12700" cap="flat" cmpd="sng" algn="ctr">
                      <a:solidFill>
                        <a:schemeClr val="tx1"/>
                      </a:solidFill>
                      <a:prstDash val="solid"/>
                      <a:round/>
                      <a:headEnd type="none" w="med" len="med"/>
                      <a:tailEnd type="none" w="med" len="med"/>
                    </a:lnB>
                  </a:tcPr>
                </a:tc>
                <a:tc>
                  <a:txBody>
                    <a:bodyPr/>
                    <a:lstStyle/>
                    <a:p>
                      <a:pPr algn="ctr"/>
                      <a:r>
                        <a:rPr lang="cs-CZ" sz="1000" dirty="0"/>
                        <a:t>82,5 (9,8)</a:t>
                      </a:r>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28997233"/>
                  </a:ext>
                </a:extLst>
              </a:tr>
            </a:tbl>
          </a:graphicData>
        </a:graphic>
      </p:graphicFrame>
      <p:sp>
        <p:nvSpPr>
          <p:cNvPr id="87" name="Obdélník 86">
            <a:extLst>
              <a:ext uri="{FF2B5EF4-FFF2-40B4-BE49-F238E27FC236}">
                <a16:creationId xmlns:a16="http://schemas.microsoft.com/office/drawing/2014/main" id="{2AFE7B0C-5E72-4917-8717-61B58AD6D831}"/>
              </a:ext>
            </a:extLst>
          </p:cNvPr>
          <p:cNvSpPr/>
          <p:nvPr/>
        </p:nvSpPr>
        <p:spPr>
          <a:xfrm>
            <a:off x="7596881" y="1245696"/>
            <a:ext cx="4194096" cy="738664"/>
          </a:xfrm>
          <a:prstGeom prst="rect">
            <a:avLst/>
          </a:prstGeom>
        </p:spPr>
        <p:txBody>
          <a:bodyPr wrap="square">
            <a:spAutoFit/>
          </a:bodyPr>
          <a:lstStyle/>
          <a:p>
            <a:r>
              <a:rPr lang="cs-CZ" sz="1400" b="1" kern="0" dirty="0">
                <a:solidFill>
                  <a:srgbClr val="000000"/>
                </a:solidFill>
              </a:rPr>
              <a:t>Průměrný věk </a:t>
            </a:r>
            <a:r>
              <a:rPr lang="cs-CZ" sz="1400" b="1" kern="0" dirty="0" smtClean="0">
                <a:solidFill>
                  <a:srgbClr val="000000"/>
                </a:solidFill>
              </a:rPr>
              <a:t>pacientů </a:t>
            </a:r>
            <a:r>
              <a:rPr lang="cs-CZ" sz="1400" b="1" kern="0" dirty="0">
                <a:solidFill>
                  <a:srgbClr val="000000"/>
                </a:solidFill>
              </a:rPr>
              <a:t>s hospitalizací pro akutní infarkt myokardu a </a:t>
            </a:r>
            <a:r>
              <a:rPr lang="cs-CZ" sz="1400" b="1" kern="0" dirty="0" smtClean="0">
                <a:solidFill>
                  <a:srgbClr val="000000"/>
                </a:solidFill>
              </a:rPr>
              <a:t>pacientů, </a:t>
            </a:r>
            <a:r>
              <a:rPr lang="cs-CZ" sz="1400" b="1" kern="0" dirty="0">
                <a:solidFill>
                  <a:srgbClr val="000000"/>
                </a:solidFill>
              </a:rPr>
              <a:t>kteří v rámci hospitalizace zemřeli do 30 dnů</a:t>
            </a:r>
            <a:endParaRPr lang="cs-CZ" sz="1400" dirty="0"/>
          </a:p>
        </p:txBody>
      </p:sp>
      <p:sp>
        <p:nvSpPr>
          <p:cNvPr id="88" name="TextBox 7">
            <a:extLst>
              <a:ext uri="{FF2B5EF4-FFF2-40B4-BE49-F238E27FC236}">
                <a16:creationId xmlns:a16="http://schemas.microsoft.com/office/drawing/2014/main" id="{C0BBC05D-017B-4E13-95D6-EAE5C04DD65F}"/>
              </a:ext>
            </a:extLst>
          </p:cNvPr>
          <p:cNvSpPr txBox="1"/>
          <p:nvPr/>
        </p:nvSpPr>
        <p:spPr>
          <a:xfrm>
            <a:off x="7518398" y="4123669"/>
            <a:ext cx="4199430" cy="738664"/>
          </a:xfrm>
          <a:prstGeom prst="rect">
            <a:avLst/>
          </a:prstGeom>
          <a:noFill/>
          <a:ln>
            <a:noFill/>
          </a:ln>
        </p:spPr>
        <p:txBody>
          <a:bodyPr wrap="square" rtlCol="0">
            <a:spAutoFit/>
          </a:bodyPr>
          <a:lstStyle/>
          <a:p>
            <a:r>
              <a:rPr lang="cs-CZ" sz="1400" kern="0" dirty="0">
                <a:solidFill>
                  <a:srgbClr val="000000"/>
                </a:solidFill>
              </a:rPr>
              <a:t>Hospitalizační mortalita u pacientů s hospitalizací pro akutní infarkt myokardu a bydlištěm v HKK se pohybuje okolo celorepublikového průměru.</a:t>
            </a:r>
          </a:p>
        </p:txBody>
      </p:sp>
      <p:sp>
        <p:nvSpPr>
          <p:cNvPr id="91" name="Obdélník 90">
            <a:extLst>
              <a:ext uri="{FF2B5EF4-FFF2-40B4-BE49-F238E27FC236}">
                <a16:creationId xmlns:a16="http://schemas.microsoft.com/office/drawing/2014/main" id="{1E1C6E7A-DD98-4BD9-B83E-8F1BBBDAE3CF}"/>
              </a:ext>
            </a:extLst>
          </p:cNvPr>
          <p:cNvSpPr/>
          <p:nvPr/>
        </p:nvSpPr>
        <p:spPr>
          <a:xfrm>
            <a:off x="9653108" y="2052799"/>
            <a:ext cx="1301404" cy="246221"/>
          </a:xfrm>
          <a:prstGeom prst="rect">
            <a:avLst/>
          </a:prstGeom>
        </p:spPr>
        <p:txBody>
          <a:bodyPr wrap="square">
            <a:spAutoFit/>
          </a:bodyPr>
          <a:lstStyle/>
          <a:p>
            <a:pPr algn="ctr"/>
            <a:r>
              <a:rPr lang="cs-CZ" sz="1000" b="1" kern="0" dirty="0">
                <a:solidFill>
                  <a:srgbClr val="000000"/>
                </a:solidFill>
              </a:rPr>
              <a:t>Věk: Průměr (SD)</a:t>
            </a:r>
            <a:endParaRPr lang="cs-CZ" sz="1000" dirty="0"/>
          </a:p>
        </p:txBody>
      </p:sp>
    </p:spTree>
    <p:extLst>
      <p:ext uri="{BB962C8B-B14F-4D97-AF65-F5344CB8AC3E}">
        <p14:creationId xmlns:p14="http://schemas.microsoft.com/office/powerpoint/2010/main" val="345000128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6391301" cy="307777"/>
          </a:xfrm>
          <a:prstGeom prst="rect">
            <a:avLst/>
          </a:prstGeom>
          <a:noFill/>
        </p:spPr>
        <p:txBody>
          <a:bodyPr wrap="none" rtlCol="0">
            <a:spAutoFit/>
          </a:bodyPr>
          <a:lstStyle/>
          <a:p>
            <a:pPr lvl="0">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ÚZIS, LPZ 2007–2018, NRHOSP – zemřelí ve zdravotnickém zařízení, N = </a:t>
            </a:r>
            <a:r>
              <a:rPr lang="cs-CZ" sz="1400" dirty="0">
                <a:solidFill>
                  <a:prstClr val="black"/>
                </a:solidFill>
              </a:rPr>
              <a:t>881 516</a:t>
            </a: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p:cNvSpPr txBox="1"/>
          <p:nvPr/>
        </p:nvSpPr>
        <p:spPr>
          <a:xfrm>
            <a:off x="9477374" y="2605164"/>
            <a:ext cx="2645195" cy="3019701"/>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 dlouhodobé analýzy databáze zemřelých vyplývá, že úmrtí v hospicech, LDN či v nemocnicích následné péče je v ČR významně méně četné než úmrtí v nemocnicích či fakultních nemocnicích.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Zhoubné novotvary jsou dominantní příčinou úmrtí mezi hospicovými pacienty. Oproti LDN i nemocnicím následné péče je v hospicích velmi málo pacientů umírajících na srdeční onemocnění.</a:t>
            </a:r>
          </a:p>
        </p:txBody>
      </p:sp>
      <p:graphicFrame>
        <p:nvGraphicFramePr>
          <p:cNvPr id="23" name="Tabulka 22"/>
          <p:cNvGraphicFramePr>
            <a:graphicFrameLocks noGrp="1"/>
          </p:cNvGraphicFramePr>
          <p:nvPr/>
        </p:nvGraphicFramePr>
        <p:xfrm>
          <a:off x="0" y="2210544"/>
          <a:ext cx="9144000" cy="3731069"/>
        </p:xfrm>
        <a:graphic>
          <a:graphicData uri="http://schemas.openxmlformats.org/drawingml/2006/table">
            <a:tbl>
              <a:tblPr/>
              <a:tblGrid>
                <a:gridCol w="2276964">
                  <a:extLst>
                    <a:ext uri="{9D8B030D-6E8A-4147-A177-3AD203B41FA5}">
                      <a16:colId xmlns:a16="http://schemas.microsoft.com/office/drawing/2014/main" val="20000"/>
                    </a:ext>
                  </a:extLst>
                </a:gridCol>
                <a:gridCol w="6867036">
                  <a:extLst>
                    <a:ext uri="{9D8B030D-6E8A-4147-A177-3AD203B41FA5}">
                      <a16:colId xmlns:a16="http://schemas.microsoft.com/office/drawing/2014/main" val="20001"/>
                    </a:ext>
                  </a:extLst>
                </a:gridCol>
              </a:tblGrid>
              <a:tr h="340683">
                <a:tc>
                  <a:txBody>
                    <a:bodyPr/>
                    <a:lstStyle/>
                    <a:p>
                      <a:pPr algn="r" fontAlgn="t"/>
                      <a:r>
                        <a:rPr lang="cs-CZ" sz="1100" b="0" i="0" u="none" strike="noStrike">
                          <a:solidFill>
                            <a:srgbClr val="000000"/>
                          </a:solidFill>
                          <a:effectLst/>
                          <a:latin typeface="Arial" panose="020B0604020202020204" pitchFamily="34" charset="0"/>
                          <a:cs typeface="Arial" panose="020B0604020202020204" pitchFamily="34" charset="0"/>
                        </a:rPr>
                        <a:t>Zhoubné novotvary</a:t>
                      </a:r>
                    </a:p>
                  </a:txBody>
                  <a:tcPr marL="9525" marR="9525" marT="9525" marB="0" anchor="ctr">
                    <a:lnL>
                      <a:noFill/>
                    </a:lnL>
                    <a:lnR>
                      <a:noFill/>
                    </a:lnR>
                    <a:lnT>
                      <a:noFill/>
                    </a:lnT>
                    <a:lnB w="3175" cap="flat" cmpd="sng" algn="ctr">
                      <a:solidFill>
                        <a:srgbClr val="68184F"/>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000" b="0" i="0" u="none" strike="noStrike" dirty="0">
                        <a:solidFill>
                          <a:srgbClr val="000000"/>
                        </a:solidFill>
                        <a:latin typeface="+mj-lt"/>
                      </a:endParaRPr>
                    </a:p>
                  </a:txBody>
                  <a:tcPr marL="6678" marR="6678" marT="6678" marB="0" anchor="ctr">
                    <a:lnL>
                      <a:noFill/>
                    </a:lnL>
                    <a:lnR>
                      <a:noFill/>
                    </a:lnR>
                    <a:lnT>
                      <a:noFill/>
                    </a:lnT>
                    <a:lnB w="3175" cap="flat" cmpd="sng" algn="ctr">
                      <a:solidFill>
                        <a:srgbClr val="68184F"/>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37597">
                <a:tc>
                  <a:txBody>
                    <a:bodyPr/>
                    <a:lstStyle/>
                    <a:p>
                      <a:pPr algn="r" fontAlgn="t"/>
                      <a:r>
                        <a:rPr lang="cs-CZ" sz="1100" b="0" i="0" u="none" strike="noStrike">
                          <a:solidFill>
                            <a:srgbClr val="000000"/>
                          </a:solidFill>
                          <a:effectLst/>
                          <a:latin typeface="Arial" panose="020B0604020202020204" pitchFamily="34" charset="0"/>
                          <a:cs typeface="Arial" panose="020B0604020202020204" pitchFamily="34" charset="0"/>
                        </a:rPr>
                        <a:t>Srdeční onemocnění, včetně cerebrovaskulárních onemocnění</a:t>
                      </a:r>
                    </a:p>
                  </a:txBody>
                  <a:tcPr marL="9525" marR="9525" marT="9525" marB="0" anchor="ctr">
                    <a:lnL>
                      <a:noFill/>
                    </a:lnL>
                    <a:lnR>
                      <a:noFill/>
                    </a:lnR>
                    <a:lnT w="3175" cap="flat" cmpd="sng" algn="ctr">
                      <a:solidFill>
                        <a:srgbClr val="68184F"/>
                      </a:solidFill>
                      <a:prstDash val="dot"/>
                      <a:round/>
                      <a:headEnd type="none" w="med" len="med"/>
                      <a:tailEnd type="none" w="med" len="med"/>
                    </a:lnT>
                    <a:lnB w="3175" cap="flat" cmpd="sng" algn="ctr">
                      <a:solidFill>
                        <a:srgbClr val="68184F"/>
                      </a:solidFill>
                      <a:prstDash val="dot"/>
                      <a:round/>
                      <a:headEnd type="none" w="med" len="med"/>
                      <a:tailEnd type="none" w="med" len="med"/>
                    </a:lnB>
                    <a:lnTlToBr w="12700" cmpd="sng">
                      <a:noFill/>
                      <a:prstDash val="solid"/>
                    </a:lnTlToBr>
                    <a:lnBlToTr w="12700" cmpd="sng">
                      <a:noFill/>
                      <a:prstDash val="solid"/>
                    </a:lnBlToTr>
                    <a:solidFill>
                      <a:srgbClr val="EEECE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b"/>
                      <a:endParaRPr lang="cs-CZ" sz="1000" b="0" i="0" u="none" strike="noStrike" dirty="0">
                        <a:solidFill>
                          <a:srgbClr val="000000"/>
                        </a:solidFill>
                        <a:latin typeface="+mj-lt"/>
                      </a:endParaRPr>
                    </a:p>
                  </a:txBody>
                  <a:tcPr marL="6678" marR="6678" marT="6678" marB="0" anchor="ctr">
                    <a:lnL>
                      <a:noFill/>
                    </a:lnL>
                    <a:lnR>
                      <a:noFill/>
                    </a:lnR>
                    <a:lnT w="3175" cap="flat" cmpd="sng" algn="ctr">
                      <a:solidFill>
                        <a:srgbClr val="68184F"/>
                      </a:solidFill>
                      <a:prstDash val="dot"/>
                      <a:round/>
                      <a:headEnd type="none" w="med" len="med"/>
                      <a:tailEnd type="none" w="med" len="med"/>
                    </a:lnT>
                    <a:lnB w="3175" cap="flat" cmpd="sng" algn="ctr">
                      <a:solidFill>
                        <a:srgbClr val="68184F"/>
                      </a:solidFill>
                      <a:prstDash val="dot"/>
                      <a:round/>
                      <a:headEnd type="none" w="med" len="med"/>
                      <a:tailEnd type="none" w="med" len="med"/>
                    </a:lnB>
                    <a:lnTlToBr w="12700" cmpd="sng">
                      <a:noFill/>
                      <a:prstDash val="solid"/>
                    </a:lnTlToBr>
                    <a:lnBlToTr w="12700" cmpd="sng">
                      <a:noFill/>
                      <a:prstDash val="solid"/>
                    </a:lnBlToTr>
                    <a:solidFill>
                      <a:srgbClr val="EEECE1"/>
                    </a:solidFill>
                  </a:tcPr>
                </a:tc>
                <a:extLst>
                  <a:ext uri="{0D108BD9-81ED-4DB2-BD59-A6C34878D82A}">
                    <a16:rowId xmlns:a16="http://schemas.microsoft.com/office/drawing/2014/main" val="10001"/>
                  </a:ext>
                </a:extLst>
              </a:tr>
              <a:tr h="337597">
                <a:tc>
                  <a:txBody>
                    <a:bodyPr/>
                    <a:lstStyle/>
                    <a:p>
                      <a:pPr algn="r" fontAlgn="t"/>
                      <a:r>
                        <a:rPr lang="cs-CZ" sz="1100" b="0" i="0" u="none" strike="noStrike">
                          <a:solidFill>
                            <a:srgbClr val="000000"/>
                          </a:solidFill>
                          <a:effectLst/>
                          <a:latin typeface="Arial" panose="020B0604020202020204" pitchFamily="34" charset="0"/>
                          <a:cs typeface="Arial" panose="020B0604020202020204" pitchFamily="34" charset="0"/>
                        </a:rPr>
                        <a:t>Neurodegenerativní onemocnění</a:t>
                      </a:r>
                    </a:p>
                  </a:txBody>
                  <a:tcPr marL="9525" marR="9525" marT="9525" marB="0" anchor="ctr">
                    <a:lnL>
                      <a:noFill/>
                    </a:lnL>
                    <a:lnR>
                      <a:noFill/>
                    </a:lnR>
                    <a:lnT w="3175" cap="flat" cmpd="sng" algn="ctr">
                      <a:solidFill>
                        <a:srgbClr val="68184F"/>
                      </a:solidFill>
                      <a:prstDash val="dot"/>
                      <a:round/>
                      <a:headEnd type="none" w="med" len="med"/>
                      <a:tailEnd type="none" w="med" len="med"/>
                    </a:lnT>
                    <a:lnB w="3175" cap="flat" cmpd="sng" algn="ctr">
                      <a:solidFill>
                        <a:srgbClr val="68184F"/>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b"/>
                      <a:endParaRPr lang="cs-CZ" sz="1000" b="0" i="0" u="none" strike="noStrike" dirty="0">
                        <a:solidFill>
                          <a:srgbClr val="000000"/>
                        </a:solidFill>
                        <a:latin typeface="+mj-lt"/>
                      </a:endParaRPr>
                    </a:p>
                  </a:txBody>
                  <a:tcPr marL="6678" marR="6678" marT="6678" marB="0" anchor="ctr">
                    <a:lnL>
                      <a:noFill/>
                    </a:lnL>
                    <a:lnR>
                      <a:noFill/>
                    </a:lnR>
                    <a:lnT w="3175" cap="flat" cmpd="sng" algn="ctr">
                      <a:solidFill>
                        <a:srgbClr val="68184F"/>
                      </a:solidFill>
                      <a:prstDash val="dot"/>
                      <a:round/>
                      <a:headEnd type="none" w="med" len="med"/>
                      <a:tailEnd type="none" w="med" len="med"/>
                    </a:lnT>
                    <a:lnB w="3175" cap="flat" cmpd="sng" algn="ctr">
                      <a:solidFill>
                        <a:srgbClr val="68184F"/>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37597">
                <a:tc>
                  <a:txBody>
                    <a:bodyPr/>
                    <a:lstStyle/>
                    <a:p>
                      <a:pPr algn="r" fontAlgn="t"/>
                      <a:r>
                        <a:rPr lang="cs-CZ" sz="1100" b="0" i="0" u="none" strike="noStrike">
                          <a:solidFill>
                            <a:srgbClr val="000000"/>
                          </a:solidFill>
                          <a:effectLst/>
                          <a:latin typeface="Arial" panose="020B0604020202020204" pitchFamily="34" charset="0"/>
                          <a:cs typeface="Arial" panose="020B0604020202020204" pitchFamily="34" charset="0"/>
                        </a:rPr>
                        <a:t>Respirační onemocnění</a:t>
                      </a:r>
                    </a:p>
                  </a:txBody>
                  <a:tcPr marL="9525" marR="9525" marT="9525" marB="0" anchor="ctr">
                    <a:lnL>
                      <a:noFill/>
                    </a:lnL>
                    <a:lnR>
                      <a:noFill/>
                    </a:lnR>
                    <a:lnT w="3175" cap="flat" cmpd="sng" algn="ctr">
                      <a:solidFill>
                        <a:srgbClr val="68184F"/>
                      </a:solidFill>
                      <a:prstDash val="dot"/>
                      <a:round/>
                      <a:headEnd type="none" w="med" len="med"/>
                      <a:tailEnd type="none" w="med" len="med"/>
                    </a:lnT>
                    <a:lnB w="3175" cap="flat" cmpd="sng" algn="ctr">
                      <a:solidFill>
                        <a:srgbClr val="68184F"/>
                      </a:solidFill>
                      <a:prstDash val="dot"/>
                      <a:round/>
                      <a:headEnd type="none" w="med" len="med"/>
                      <a:tailEnd type="none" w="med" len="med"/>
                    </a:lnB>
                    <a:lnTlToBr w="12700" cmpd="sng">
                      <a:noFill/>
                      <a:prstDash val="solid"/>
                    </a:lnTlToBr>
                    <a:lnBlToTr w="12700" cmpd="sng">
                      <a:noFill/>
                      <a:prstDash val="solid"/>
                    </a:lnBlToTr>
                    <a:solidFill>
                      <a:srgbClr val="EEECE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b"/>
                      <a:endParaRPr lang="cs-CZ" sz="1000" b="0" i="0" u="none" strike="noStrike" dirty="0">
                        <a:solidFill>
                          <a:srgbClr val="000000"/>
                        </a:solidFill>
                        <a:latin typeface="+mj-lt"/>
                      </a:endParaRPr>
                    </a:p>
                  </a:txBody>
                  <a:tcPr marL="6678" marR="6678" marT="6678" marB="0" anchor="ctr">
                    <a:lnL>
                      <a:noFill/>
                    </a:lnL>
                    <a:lnR>
                      <a:noFill/>
                    </a:lnR>
                    <a:lnT w="3175" cap="flat" cmpd="sng" algn="ctr">
                      <a:solidFill>
                        <a:srgbClr val="68184F"/>
                      </a:solidFill>
                      <a:prstDash val="dot"/>
                      <a:round/>
                      <a:headEnd type="none" w="med" len="med"/>
                      <a:tailEnd type="none" w="med" len="med"/>
                    </a:lnT>
                    <a:lnB w="3175" cap="flat" cmpd="sng" algn="ctr">
                      <a:solidFill>
                        <a:srgbClr val="68184F"/>
                      </a:solidFill>
                      <a:prstDash val="dot"/>
                      <a:round/>
                      <a:headEnd type="none" w="med" len="med"/>
                      <a:tailEnd type="none" w="med" len="med"/>
                    </a:lnB>
                    <a:lnTlToBr w="12700" cmpd="sng">
                      <a:noFill/>
                      <a:prstDash val="solid"/>
                    </a:lnTlToBr>
                    <a:lnBlToTr w="12700" cmpd="sng">
                      <a:noFill/>
                      <a:prstDash val="solid"/>
                    </a:lnBlToTr>
                    <a:solidFill>
                      <a:srgbClr val="EEECE1"/>
                    </a:solidFill>
                  </a:tcPr>
                </a:tc>
                <a:extLst>
                  <a:ext uri="{0D108BD9-81ED-4DB2-BD59-A6C34878D82A}">
                    <a16:rowId xmlns:a16="http://schemas.microsoft.com/office/drawing/2014/main" val="10003"/>
                  </a:ext>
                </a:extLst>
              </a:tr>
              <a:tr h="337597">
                <a:tc>
                  <a:txBody>
                    <a:bodyPr/>
                    <a:lstStyle/>
                    <a:p>
                      <a:pPr algn="r" fontAlgn="t"/>
                      <a:r>
                        <a:rPr lang="cs-CZ" sz="1100" b="0" i="0" u="none" strike="noStrike">
                          <a:solidFill>
                            <a:srgbClr val="000000"/>
                          </a:solidFill>
                          <a:effectLst/>
                          <a:latin typeface="Arial" panose="020B0604020202020204" pitchFamily="34" charset="0"/>
                          <a:cs typeface="Arial" panose="020B0604020202020204" pitchFamily="34" charset="0"/>
                        </a:rPr>
                        <a:t>Diabetes mellitus</a:t>
                      </a:r>
                    </a:p>
                  </a:txBody>
                  <a:tcPr marL="9525" marR="9525" marT="9525" marB="0" anchor="ctr">
                    <a:lnL>
                      <a:noFill/>
                    </a:lnL>
                    <a:lnR>
                      <a:noFill/>
                    </a:lnR>
                    <a:lnT w="3175" cap="flat" cmpd="sng" algn="ctr">
                      <a:solidFill>
                        <a:srgbClr val="68184F"/>
                      </a:solidFill>
                      <a:prstDash val="dot"/>
                      <a:round/>
                      <a:headEnd type="none" w="med" len="med"/>
                      <a:tailEnd type="none" w="med" len="med"/>
                    </a:lnT>
                    <a:lnB w="3175" cap="flat" cmpd="sng" algn="ctr">
                      <a:solidFill>
                        <a:srgbClr val="68184F"/>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b"/>
                      <a:endParaRPr lang="cs-CZ" sz="1000" b="0" i="0" u="none" strike="noStrike" dirty="0">
                        <a:solidFill>
                          <a:srgbClr val="000000"/>
                        </a:solidFill>
                        <a:latin typeface="+mj-lt"/>
                      </a:endParaRPr>
                    </a:p>
                  </a:txBody>
                  <a:tcPr marL="6678" marR="6678" marT="6678" marB="0" anchor="ctr">
                    <a:lnL>
                      <a:noFill/>
                    </a:lnL>
                    <a:lnR>
                      <a:noFill/>
                    </a:lnR>
                    <a:lnT w="3175" cap="flat" cmpd="sng" algn="ctr">
                      <a:solidFill>
                        <a:srgbClr val="68184F"/>
                      </a:solidFill>
                      <a:prstDash val="dot"/>
                      <a:round/>
                      <a:headEnd type="none" w="med" len="med"/>
                      <a:tailEnd type="none" w="med" len="med"/>
                    </a:lnT>
                    <a:lnB w="3175" cap="flat" cmpd="sng" algn="ctr">
                      <a:solidFill>
                        <a:srgbClr val="68184F"/>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37597">
                <a:tc>
                  <a:txBody>
                    <a:bodyPr/>
                    <a:lstStyle/>
                    <a:p>
                      <a:pPr algn="r" fontAlgn="t"/>
                      <a:r>
                        <a:rPr lang="cs-CZ" sz="1100" b="0" i="0" u="none" strike="noStrike">
                          <a:solidFill>
                            <a:srgbClr val="000000"/>
                          </a:solidFill>
                          <a:effectLst/>
                          <a:latin typeface="Arial" panose="020B0604020202020204" pitchFamily="34" charset="0"/>
                          <a:cs typeface="Arial" panose="020B0604020202020204" pitchFamily="34" charset="0"/>
                        </a:rPr>
                        <a:t>Onemocnění jater</a:t>
                      </a:r>
                    </a:p>
                  </a:txBody>
                  <a:tcPr marL="9525" marR="9525" marT="9525" marB="0" anchor="ctr">
                    <a:lnL>
                      <a:noFill/>
                    </a:lnL>
                    <a:lnR>
                      <a:noFill/>
                    </a:lnR>
                    <a:lnT w="3175" cap="flat" cmpd="sng" algn="ctr">
                      <a:solidFill>
                        <a:srgbClr val="68184F"/>
                      </a:solidFill>
                      <a:prstDash val="dot"/>
                      <a:round/>
                      <a:headEnd type="none" w="med" len="med"/>
                      <a:tailEnd type="none" w="med" len="med"/>
                    </a:lnT>
                    <a:lnB w="3175" cap="flat" cmpd="sng" algn="ctr">
                      <a:solidFill>
                        <a:srgbClr val="68184F"/>
                      </a:solidFill>
                      <a:prstDash val="dot"/>
                      <a:round/>
                      <a:headEnd type="none" w="med" len="med"/>
                      <a:tailEnd type="none" w="med" len="med"/>
                    </a:lnB>
                    <a:lnTlToBr w="12700" cmpd="sng">
                      <a:noFill/>
                      <a:prstDash val="solid"/>
                    </a:lnTlToBr>
                    <a:lnBlToTr w="12700" cmpd="sng">
                      <a:noFill/>
                      <a:prstDash val="solid"/>
                    </a:lnBlToTr>
                    <a:solidFill>
                      <a:srgbClr val="EEECE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b"/>
                      <a:endParaRPr lang="cs-CZ" sz="1000" b="0" i="0" u="none" strike="noStrike" dirty="0">
                        <a:solidFill>
                          <a:srgbClr val="000000"/>
                        </a:solidFill>
                        <a:latin typeface="+mj-lt"/>
                      </a:endParaRPr>
                    </a:p>
                  </a:txBody>
                  <a:tcPr marL="6678" marR="6678" marT="6678" marB="0" anchor="ctr">
                    <a:lnL>
                      <a:noFill/>
                    </a:lnL>
                    <a:lnR>
                      <a:noFill/>
                    </a:lnR>
                    <a:lnT w="3175" cap="flat" cmpd="sng" algn="ctr">
                      <a:solidFill>
                        <a:srgbClr val="68184F"/>
                      </a:solidFill>
                      <a:prstDash val="dot"/>
                      <a:round/>
                      <a:headEnd type="none" w="med" len="med"/>
                      <a:tailEnd type="none" w="med" len="med"/>
                    </a:lnT>
                    <a:lnB w="3175" cap="flat" cmpd="sng" algn="ctr">
                      <a:solidFill>
                        <a:srgbClr val="68184F"/>
                      </a:solidFill>
                      <a:prstDash val="dot"/>
                      <a:round/>
                      <a:headEnd type="none" w="med" len="med"/>
                      <a:tailEnd type="none" w="med" len="med"/>
                    </a:lnB>
                    <a:lnTlToBr w="12700" cmpd="sng">
                      <a:noFill/>
                      <a:prstDash val="solid"/>
                    </a:lnTlToBr>
                    <a:lnBlToTr w="12700" cmpd="sng">
                      <a:noFill/>
                      <a:prstDash val="solid"/>
                    </a:lnBlToTr>
                    <a:solidFill>
                      <a:srgbClr val="EEECE1"/>
                    </a:solidFill>
                  </a:tcPr>
                </a:tc>
                <a:extLst>
                  <a:ext uri="{0D108BD9-81ED-4DB2-BD59-A6C34878D82A}">
                    <a16:rowId xmlns:a16="http://schemas.microsoft.com/office/drawing/2014/main" val="10005"/>
                  </a:ext>
                </a:extLst>
              </a:tr>
              <a:tr h="337597">
                <a:tc>
                  <a:txBody>
                    <a:bodyPr/>
                    <a:lstStyle/>
                    <a:p>
                      <a:pPr algn="r" fontAlgn="t"/>
                      <a:r>
                        <a:rPr lang="cs-CZ" sz="1100" b="0" i="0" u="none" strike="noStrike">
                          <a:solidFill>
                            <a:srgbClr val="000000"/>
                          </a:solidFill>
                          <a:effectLst/>
                          <a:latin typeface="Arial" panose="020B0604020202020204" pitchFamily="34" charset="0"/>
                          <a:cs typeface="Arial" panose="020B0604020202020204" pitchFamily="34" charset="0"/>
                        </a:rPr>
                        <a:t>Úrazy, otravy</a:t>
                      </a:r>
                    </a:p>
                  </a:txBody>
                  <a:tcPr marL="9525" marR="9525" marT="9525" marB="0" anchor="ctr">
                    <a:lnL>
                      <a:noFill/>
                    </a:lnL>
                    <a:lnR>
                      <a:noFill/>
                    </a:lnR>
                    <a:lnT w="3175" cap="flat" cmpd="sng" algn="ctr">
                      <a:solidFill>
                        <a:srgbClr val="68184F"/>
                      </a:solidFill>
                      <a:prstDash val="dot"/>
                      <a:round/>
                      <a:headEnd type="none" w="med" len="med"/>
                      <a:tailEnd type="none" w="med" len="med"/>
                    </a:lnT>
                    <a:lnB w="3175" cap="flat" cmpd="sng" algn="ctr">
                      <a:solidFill>
                        <a:srgbClr val="68184F"/>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b"/>
                      <a:endParaRPr lang="cs-CZ" sz="1000" b="0" i="0" u="none" strike="noStrike" dirty="0">
                        <a:solidFill>
                          <a:srgbClr val="000000"/>
                        </a:solidFill>
                        <a:latin typeface="+mj-lt"/>
                      </a:endParaRPr>
                    </a:p>
                  </a:txBody>
                  <a:tcPr marL="6678" marR="6678" marT="6678" marB="0" anchor="ctr">
                    <a:lnL>
                      <a:noFill/>
                    </a:lnL>
                    <a:lnR>
                      <a:noFill/>
                    </a:lnR>
                    <a:lnT w="3175" cap="flat" cmpd="sng" algn="ctr">
                      <a:solidFill>
                        <a:srgbClr val="68184F"/>
                      </a:solidFill>
                      <a:prstDash val="dot"/>
                      <a:round/>
                      <a:headEnd type="none" w="med" len="med"/>
                      <a:tailEnd type="none" w="med" len="med"/>
                    </a:lnT>
                    <a:lnB w="3175" cap="flat" cmpd="sng" algn="ctr">
                      <a:solidFill>
                        <a:srgbClr val="68184F"/>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40683">
                <a:tc>
                  <a:txBody>
                    <a:bodyPr/>
                    <a:lstStyle/>
                    <a:p>
                      <a:pPr algn="r" fontAlgn="t"/>
                      <a:r>
                        <a:rPr lang="cs-CZ" sz="1100" b="0" i="0" u="none" strike="noStrike">
                          <a:solidFill>
                            <a:srgbClr val="000000"/>
                          </a:solidFill>
                          <a:effectLst/>
                          <a:latin typeface="Arial" panose="020B0604020202020204" pitchFamily="34" charset="0"/>
                          <a:cs typeface="Arial" panose="020B0604020202020204" pitchFamily="34" charset="0"/>
                        </a:rPr>
                        <a:t>Alzheimerova nemoc, demence a senilita</a:t>
                      </a:r>
                    </a:p>
                  </a:txBody>
                  <a:tcPr marL="9525" marR="9525" marT="9525" marB="0" anchor="ctr">
                    <a:lnL>
                      <a:noFill/>
                    </a:lnL>
                    <a:lnR>
                      <a:noFill/>
                    </a:lnR>
                    <a:lnT w="3175" cap="flat" cmpd="sng" algn="ctr">
                      <a:solidFill>
                        <a:srgbClr val="68184F"/>
                      </a:solidFill>
                      <a:prstDash val="dot"/>
                      <a:round/>
                      <a:headEnd type="none" w="med" len="med"/>
                      <a:tailEnd type="none" w="med" len="med"/>
                    </a:lnT>
                    <a:lnB w="3175" cap="flat" cmpd="sng" algn="ctr">
                      <a:solidFill>
                        <a:srgbClr val="68184F"/>
                      </a:solidFill>
                      <a:prstDash val="dot"/>
                      <a:round/>
                      <a:headEnd type="none" w="med" len="med"/>
                      <a:tailEnd type="none" w="med" len="med"/>
                    </a:lnB>
                    <a:lnTlToBr w="12700" cmpd="sng">
                      <a:noFill/>
                      <a:prstDash val="solid"/>
                    </a:lnTlToBr>
                    <a:lnBlToTr w="12700" cmpd="sng">
                      <a:noFill/>
                      <a:prstDash val="solid"/>
                    </a:lnBlToTr>
                    <a:solidFill>
                      <a:srgbClr val="EEECE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b"/>
                      <a:endParaRPr lang="cs-CZ" sz="1000" b="0" i="0" u="none" strike="noStrike" dirty="0">
                        <a:solidFill>
                          <a:srgbClr val="000000"/>
                        </a:solidFill>
                        <a:latin typeface="+mj-lt"/>
                      </a:endParaRPr>
                    </a:p>
                  </a:txBody>
                  <a:tcPr marL="6678" marR="6678" marT="6678" marB="0" anchor="ctr">
                    <a:lnL>
                      <a:noFill/>
                    </a:lnL>
                    <a:lnR>
                      <a:noFill/>
                    </a:lnR>
                    <a:lnT w="3175" cap="flat" cmpd="sng" algn="ctr">
                      <a:solidFill>
                        <a:srgbClr val="68184F"/>
                      </a:solidFill>
                      <a:prstDash val="dot"/>
                      <a:round/>
                      <a:headEnd type="none" w="med" len="med"/>
                      <a:tailEnd type="none" w="med" len="med"/>
                    </a:lnT>
                    <a:lnB w="3175" cap="flat" cmpd="sng" algn="ctr">
                      <a:solidFill>
                        <a:srgbClr val="68184F"/>
                      </a:solidFill>
                      <a:prstDash val="dot"/>
                      <a:round/>
                      <a:headEnd type="none" w="med" len="med"/>
                      <a:tailEnd type="none" w="med" len="med"/>
                    </a:lnB>
                    <a:lnTlToBr w="12700" cmpd="sng">
                      <a:noFill/>
                      <a:prstDash val="solid"/>
                    </a:lnTlToBr>
                    <a:lnBlToTr w="12700" cmpd="sng">
                      <a:noFill/>
                      <a:prstDash val="solid"/>
                    </a:lnBlToTr>
                    <a:solidFill>
                      <a:srgbClr val="EEECE1"/>
                    </a:solidFill>
                  </a:tcPr>
                </a:tc>
                <a:extLst>
                  <a:ext uri="{0D108BD9-81ED-4DB2-BD59-A6C34878D82A}">
                    <a16:rowId xmlns:a16="http://schemas.microsoft.com/office/drawing/2014/main" val="10007"/>
                  </a:ext>
                </a:extLst>
              </a:tr>
              <a:tr h="337597">
                <a:tc>
                  <a:txBody>
                    <a:bodyPr/>
                    <a:lstStyle/>
                    <a:p>
                      <a:pPr algn="r" fontAlgn="t"/>
                      <a:r>
                        <a:rPr lang="cs-CZ" sz="1100" b="0" i="0" u="none" strike="noStrike">
                          <a:solidFill>
                            <a:srgbClr val="000000"/>
                          </a:solidFill>
                          <a:effectLst/>
                          <a:latin typeface="Arial" panose="020B0604020202020204" pitchFamily="34" charset="0"/>
                          <a:cs typeface="Arial" panose="020B0604020202020204" pitchFamily="34" charset="0"/>
                        </a:rPr>
                        <a:t>Onemocnění ledvin</a:t>
                      </a:r>
                    </a:p>
                  </a:txBody>
                  <a:tcPr marL="9525" marR="9525" marT="9525" marB="0" anchor="ctr">
                    <a:lnL>
                      <a:noFill/>
                    </a:lnL>
                    <a:lnR>
                      <a:noFill/>
                    </a:lnR>
                    <a:lnT w="3175" cap="flat" cmpd="sng" algn="ctr">
                      <a:solidFill>
                        <a:srgbClr val="68184F"/>
                      </a:solidFill>
                      <a:prstDash val="dot"/>
                      <a:round/>
                      <a:headEnd type="none" w="med" len="med"/>
                      <a:tailEnd type="none" w="med" len="med"/>
                    </a:lnT>
                    <a:lnB w="3175" cap="flat" cmpd="sng" algn="ctr">
                      <a:solidFill>
                        <a:srgbClr val="68184F"/>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b"/>
                      <a:endParaRPr lang="cs-CZ" sz="1000" b="0" i="0" u="none" strike="noStrike" dirty="0">
                        <a:solidFill>
                          <a:srgbClr val="000000"/>
                        </a:solidFill>
                        <a:latin typeface="+mj-lt"/>
                      </a:endParaRPr>
                    </a:p>
                  </a:txBody>
                  <a:tcPr marL="6678" marR="6678" marT="6678" marB="0" anchor="ctr">
                    <a:lnL>
                      <a:noFill/>
                    </a:lnL>
                    <a:lnR>
                      <a:noFill/>
                    </a:lnR>
                    <a:lnT w="3175" cap="flat" cmpd="sng" algn="ctr">
                      <a:solidFill>
                        <a:srgbClr val="68184F"/>
                      </a:solidFill>
                      <a:prstDash val="dot"/>
                      <a:round/>
                      <a:headEnd type="none" w="med" len="med"/>
                      <a:tailEnd type="none" w="med" len="med"/>
                    </a:lnT>
                    <a:lnB w="3175" cap="flat" cmpd="sng" algn="ctr">
                      <a:solidFill>
                        <a:srgbClr val="68184F"/>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337597">
                <a:tc>
                  <a:txBody>
                    <a:bodyPr/>
                    <a:lstStyle/>
                    <a:p>
                      <a:pPr algn="r" fontAlgn="t"/>
                      <a:r>
                        <a:rPr lang="cs-CZ" sz="1100" b="0" i="0" u="none" strike="noStrike">
                          <a:solidFill>
                            <a:srgbClr val="000000"/>
                          </a:solidFill>
                          <a:effectLst/>
                          <a:latin typeface="Arial" panose="020B0604020202020204" pitchFamily="34" charset="0"/>
                          <a:cs typeface="Arial" panose="020B0604020202020204" pitchFamily="34" charset="0"/>
                        </a:rPr>
                        <a:t>HIV / AIDS</a:t>
                      </a:r>
                    </a:p>
                  </a:txBody>
                  <a:tcPr marL="9525" marR="9525" marT="9525" marB="0" anchor="ctr">
                    <a:lnL>
                      <a:noFill/>
                    </a:lnL>
                    <a:lnR>
                      <a:noFill/>
                    </a:lnR>
                    <a:lnT w="3175" cap="flat" cmpd="sng" algn="ctr">
                      <a:solidFill>
                        <a:srgbClr val="68184F"/>
                      </a:solidFill>
                      <a:prstDash val="dot"/>
                      <a:round/>
                      <a:headEnd type="none" w="med" len="med"/>
                      <a:tailEnd type="none" w="med" len="med"/>
                    </a:lnT>
                    <a:lnB w="3175" cap="flat" cmpd="sng" algn="ctr">
                      <a:solidFill>
                        <a:srgbClr val="68184F"/>
                      </a:solidFill>
                      <a:prstDash val="dot"/>
                      <a:round/>
                      <a:headEnd type="none" w="med" len="med"/>
                      <a:tailEnd type="none" w="med" len="med"/>
                    </a:lnB>
                    <a:lnTlToBr w="12700" cmpd="sng">
                      <a:noFill/>
                      <a:prstDash val="solid"/>
                    </a:lnTlToBr>
                    <a:lnBlToTr w="12700" cmpd="sng">
                      <a:noFill/>
                      <a:prstDash val="solid"/>
                    </a:lnBlToTr>
                    <a:solidFill>
                      <a:srgbClr val="EEECE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b"/>
                      <a:endParaRPr lang="cs-CZ" sz="1000" b="0" i="0" u="none" strike="noStrike" dirty="0">
                        <a:solidFill>
                          <a:srgbClr val="000000"/>
                        </a:solidFill>
                        <a:latin typeface="+mj-lt"/>
                      </a:endParaRPr>
                    </a:p>
                  </a:txBody>
                  <a:tcPr marL="6678" marR="6678" marT="6678" marB="0" anchor="ctr">
                    <a:lnL>
                      <a:noFill/>
                    </a:lnL>
                    <a:lnR>
                      <a:noFill/>
                    </a:lnR>
                    <a:lnT w="3175" cap="flat" cmpd="sng" algn="ctr">
                      <a:solidFill>
                        <a:srgbClr val="68184F"/>
                      </a:solidFill>
                      <a:prstDash val="dot"/>
                      <a:round/>
                      <a:headEnd type="none" w="med" len="med"/>
                      <a:tailEnd type="none" w="med" len="med"/>
                    </a:lnT>
                    <a:lnB w="3175" cap="flat" cmpd="sng" algn="ctr">
                      <a:solidFill>
                        <a:srgbClr val="68184F"/>
                      </a:solidFill>
                      <a:prstDash val="dot"/>
                      <a:round/>
                      <a:headEnd type="none" w="med" len="med"/>
                      <a:tailEnd type="none" w="med" len="med"/>
                    </a:lnB>
                    <a:lnTlToBr w="12700" cmpd="sng">
                      <a:noFill/>
                      <a:prstDash val="solid"/>
                    </a:lnTlToBr>
                    <a:lnBlToTr w="12700" cmpd="sng">
                      <a:noFill/>
                      <a:prstDash val="solid"/>
                    </a:lnBlToTr>
                    <a:solidFill>
                      <a:srgbClr val="EEECE1"/>
                    </a:solidFill>
                  </a:tcPr>
                </a:tc>
                <a:extLst>
                  <a:ext uri="{0D108BD9-81ED-4DB2-BD59-A6C34878D82A}">
                    <a16:rowId xmlns:a16="http://schemas.microsoft.com/office/drawing/2014/main" val="10009"/>
                  </a:ext>
                </a:extLst>
              </a:tr>
              <a:tr h="337597">
                <a:tc>
                  <a:txBody>
                    <a:bodyPr/>
                    <a:lstStyle/>
                    <a:p>
                      <a:pPr algn="r" fontAlgn="t"/>
                      <a:r>
                        <a:rPr lang="cs-CZ" sz="1100" b="0" i="0" u="none" strike="noStrike" dirty="0">
                          <a:solidFill>
                            <a:srgbClr val="000000"/>
                          </a:solidFill>
                          <a:effectLst/>
                          <a:latin typeface="Arial" panose="020B0604020202020204" pitchFamily="34" charset="0"/>
                          <a:cs typeface="Arial" panose="020B0604020202020204" pitchFamily="34" charset="0"/>
                        </a:rPr>
                        <a:t>Ostatní</a:t>
                      </a:r>
                    </a:p>
                  </a:txBody>
                  <a:tcPr marL="9525" marR="9525" marT="9525" marB="0" anchor="ctr">
                    <a:lnL>
                      <a:noFill/>
                    </a:lnL>
                    <a:lnR>
                      <a:noFill/>
                    </a:lnR>
                    <a:lnT w="3175" cap="flat" cmpd="sng" algn="ctr">
                      <a:solidFill>
                        <a:srgbClr val="68184F"/>
                      </a:solidFill>
                      <a:prstDash val="dot"/>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endParaRPr lang="cs-CZ" sz="1000" b="0" i="0" u="none" strike="noStrike" dirty="0">
                        <a:solidFill>
                          <a:srgbClr val="000000"/>
                        </a:solidFill>
                        <a:latin typeface="+mj-lt"/>
                      </a:endParaRPr>
                    </a:p>
                  </a:txBody>
                  <a:tcPr marL="6678" marR="6678" marT="6678" marB="0" anchor="ctr">
                    <a:lnL>
                      <a:noFill/>
                    </a:lnL>
                    <a:lnR>
                      <a:noFill/>
                    </a:lnR>
                    <a:lnT w="3175" cap="flat" cmpd="sng" algn="ctr">
                      <a:solidFill>
                        <a:srgbClr val="68184F"/>
                      </a:solidFill>
                      <a:prstDash val="dot"/>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10"/>
                  </a:ext>
                </a:extLst>
              </a:tr>
            </a:tbl>
          </a:graphicData>
        </a:graphic>
      </p:graphicFrame>
      <p:graphicFrame>
        <p:nvGraphicFramePr>
          <p:cNvPr id="24" name="Tabulka 23"/>
          <p:cNvGraphicFramePr>
            <a:graphicFrameLocks noGrp="1"/>
          </p:cNvGraphicFramePr>
          <p:nvPr/>
        </p:nvGraphicFramePr>
        <p:xfrm>
          <a:off x="2286000" y="1460349"/>
          <a:ext cx="6628474" cy="511579"/>
        </p:xfrm>
        <a:graphic>
          <a:graphicData uri="http://schemas.openxmlformats.org/drawingml/2006/table">
            <a:tbl>
              <a:tblPr/>
              <a:tblGrid>
                <a:gridCol w="1733550">
                  <a:extLst>
                    <a:ext uri="{9D8B030D-6E8A-4147-A177-3AD203B41FA5}">
                      <a16:colId xmlns:a16="http://schemas.microsoft.com/office/drawing/2014/main" val="20000"/>
                    </a:ext>
                  </a:extLst>
                </a:gridCol>
                <a:gridCol w="1676400">
                  <a:extLst>
                    <a:ext uri="{9D8B030D-6E8A-4147-A177-3AD203B41FA5}">
                      <a16:colId xmlns:a16="http://schemas.microsoft.com/office/drawing/2014/main" val="20001"/>
                    </a:ext>
                  </a:extLst>
                </a:gridCol>
                <a:gridCol w="1638300">
                  <a:extLst>
                    <a:ext uri="{9D8B030D-6E8A-4147-A177-3AD203B41FA5}">
                      <a16:colId xmlns:a16="http://schemas.microsoft.com/office/drawing/2014/main" val="20002"/>
                    </a:ext>
                  </a:extLst>
                </a:gridCol>
                <a:gridCol w="1580224">
                  <a:extLst>
                    <a:ext uri="{9D8B030D-6E8A-4147-A177-3AD203B41FA5}">
                      <a16:colId xmlns:a16="http://schemas.microsoft.com/office/drawing/2014/main" val="20003"/>
                    </a:ext>
                  </a:extLst>
                </a:gridCol>
              </a:tblGrid>
              <a:tr h="448344">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l"/>
                      <a:r>
                        <a:rPr lang="cs-CZ" sz="1100" b="1" dirty="0"/>
                        <a:t>Hospic</a:t>
                      </a:r>
                      <a:br>
                        <a:rPr lang="cs-CZ" sz="1100" b="1" dirty="0"/>
                      </a:br>
                      <a:r>
                        <a:rPr lang="cs-CZ" sz="1100" b="1" dirty="0"/>
                        <a:t>(N = 29.6 tis. / 2.5 tis.)</a:t>
                      </a:r>
                    </a:p>
                  </a:txBody>
                  <a:tcPr marL="8659" marR="8659" marT="8659"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l"/>
                      <a:r>
                        <a:rPr lang="cs-CZ" sz="1100" b="1" dirty="0"/>
                        <a:t>Nemocnice / Fakultní nem. (N = 628.3</a:t>
                      </a:r>
                      <a:r>
                        <a:rPr lang="cs-CZ" sz="1100" b="1" baseline="0" dirty="0"/>
                        <a:t> tis.</a:t>
                      </a:r>
                      <a:br>
                        <a:rPr lang="cs-CZ" sz="1100" b="1" baseline="0" dirty="0"/>
                      </a:br>
                      <a:r>
                        <a:rPr lang="cs-CZ" sz="1100" b="1" baseline="0" dirty="0"/>
                        <a:t>/ 52.3 tis)</a:t>
                      </a:r>
                      <a:endParaRPr lang="cs-CZ" sz="1100" b="1" dirty="0"/>
                    </a:p>
                  </a:txBody>
                  <a:tcPr marL="8659" marR="8659" marT="8659"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l"/>
                      <a:r>
                        <a:rPr lang="cs-CZ" sz="1100" b="1" dirty="0"/>
                        <a:t>LDN</a:t>
                      </a:r>
                    </a:p>
                    <a:p>
                      <a:pPr algn="l"/>
                      <a:r>
                        <a:rPr lang="cs-CZ" sz="1100" b="1" dirty="0"/>
                        <a:t>(N = 92.4 tis. / 7.7 tis)</a:t>
                      </a:r>
                    </a:p>
                  </a:txBody>
                  <a:tcPr marL="8659" marR="8659" marT="8659" marB="0" anchor="ctr">
                    <a:lnL>
                      <a:noFill/>
                    </a:lnL>
                    <a:lnR>
                      <a:noFill/>
                    </a:lnR>
                    <a:lnT>
                      <a:noFill/>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l"/>
                      <a:r>
                        <a:rPr lang="cs-CZ" sz="1100" b="1" dirty="0"/>
                        <a:t>Nem. následné péče</a:t>
                      </a:r>
                    </a:p>
                    <a:p>
                      <a:pPr algn="l"/>
                      <a:r>
                        <a:rPr lang="cs-CZ" sz="1100" b="1" dirty="0"/>
                        <a:t>(N = 29.5 tis. / 2.5 tis)</a:t>
                      </a:r>
                    </a:p>
                  </a:txBody>
                  <a:tcPr marL="8659" marR="8659" marT="8659"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25" name="TextovéPole 24"/>
          <p:cNvSpPr txBox="1"/>
          <p:nvPr/>
        </p:nvSpPr>
        <p:spPr>
          <a:xfrm>
            <a:off x="155856" y="1891185"/>
            <a:ext cx="237626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68184F"/>
                </a:solidFill>
                <a:effectLst/>
                <a:uLnTx/>
                <a:uFillTx/>
                <a:latin typeface="Arial" pitchFamily="34" charset="0"/>
                <a:ea typeface="+mn-ea"/>
                <a:cs typeface="Arial" pitchFamily="34" charset="0"/>
              </a:rPr>
              <a:t>Příčina úmrtí</a:t>
            </a:r>
          </a:p>
        </p:txBody>
      </p:sp>
      <p:graphicFrame>
        <p:nvGraphicFramePr>
          <p:cNvPr id="26" name="Graf 25"/>
          <p:cNvGraphicFramePr/>
          <p:nvPr/>
        </p:nvGraphicFramePr>
        <p:xfrm>
          <a:off x="2210541" y="2032987"/>
          <a:ext cx="1633491" cy="40837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Graf 11"/>
          <p:cNvGraphicFramePr/>
          <p:nvPr/>
        </p:nvGraphicFramePr>
        <p:xfrm>
          <a:off x="3966746" y="2028549"/>
          <a:ext cx="1633491" cy="408372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Graf 12"/>
          <p:cNvGraphicFramePr/>
          <p:nvPr/>
        </p:nvGraphicFramePr>
        <p:xfrm>
          <a:off x="5600237" y="2028549"/>
          <a:ext cx="1633491" cy="408372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Graf 13"/>
          <p:cNvGraphicFramePr/>
          <p:nvPr/>
        </p:nvGraphicFramePr>
        <p:xfrm>
          <a:off x="7280983" y="2028549"/>
          <a:ext cx="1633491" cy="4083728"/>
        </p:xfrm>
        <a:graphic>
          <a:graphicData uri="http://schemas.openxmlformats.org/drawingml/2006/chart">
            <c:chart xmlns:c="http://schemas.openxmlformats.org/drawingml/2006/chart" xmlns:r="http://schemas.openxmlformats.org/officeDocument/2006/relationships" r:id="rId6"/>
          </a:graphicData>
        </a:graphic>
      </p:graphicFrame>
      <p:sp>
        <p:nvSpPr>
          <p:cNvPr id="3" name="Title 2"/>
          <p:cNvSpPr>
            <a:spLocks noGrp="1"/>
          </p:cNvSpPr>
          <p:nvPr>
            <p:ph type="title"/>
          </p:nvPr>
        </p:nvSpPr>
        <p:spPr/>
        <p:txBody>
          <a:bodyPr>
            <a:normAutofit/>
          </a:bodyPr>
          <a:lstStyle/>
          <a:p>
            <a:r>
              <a:rPr lang="en-US" dirty="0" err="1"/>
              <a:t>Příčina</a:t>
            </a:r>
            <a:r>
              <a:rPr lang="en-US" dirty="0"/>
              <a:t> </a:t>
            </a:r>
            <a:r>
              <a:rPr lang="en-US" dirty="0" err="1"/>
              <a:t>úmrtí</a:t>
            </a:r>
            <a:r>
              <a:rPr lang="en-US" dirty="0"/>
              <a:t> </a:t>
            </a:r>
            <a:r>
              <a:rPr lang="en-US" dirty="0" err="1"/>
              <a:t>ve</a:t>
            </a:r>
            <a:r>
              <a:rPr lang="en-US" dirty="0"/>
              <a:t> </a:t>
            </a:r>
            <a:r>
              <a:rPr lang="en-US" dirty="0" err="1"/>
              <a:t>vybraných</a:t>
            </a:r>
            <a:r>
              <a:rPr lang="en-US" dirty="0"/>
              <a:t> </a:t>
            </a:r>
            <a:r>
              <a:rPr lang="en-US" dirty="0" err="1"/>
              <a:t>typech</a:t>
            </a:r>
            <a:r>
              <a:rPr lang="en-US" dirty="0"/>
              <a:t> </a:t>
            </a:r>
            <a:r>
              <a:rPr lang="en-US" dirty="0" err="1"/>
              <a:t>zdravotnických</a:t>
            </a:r>
            <a:r>
              <a:rPr lang="en-US" dirty="0"/>
              <a:t> </a:t>
            </a:r>
            <a:r>
              <a:rPr lang="en-US" dirty="0" err="1"/>
              <a:t>zařízení</a:t>
            </a:r>
            <a:r>
              <a:rPr lang="en-US" dirty="0"/>
              <a:t> </a:t>
            </a:r>
          </a:p>
        </p:txBody>
      </p:sp>
      <p:grpSp>
        <p:nvGrpSpPr>
          <p:cNvPr id="15" name="Group 5">
            <a:extLst>
              <a:ext uri="{FF2B5EF4-FFF2-40B4-BE49-F238E27FC236}">
                <a16:creationId xmlns:a16="http://schemas.microsoft.com/office/drawing/2014/main" id="{CA4E2B37-C9C4-47CD-AAD9-4A2AFDE814CB}"/>
              </a:ext>
            </a:extLst>
          </p:cNvPr>
          <p:cNvGrpSpPr/>
          <p:nvPr/>
        </p:nvGrpSpPr>
        <p:grpSpPr>
          <a:xfrm>
            <a:off x="10367728" y="150210"/>
            <a:ext cx="1754841" cy="561419"/>
            <a:chOff x="9868966" y="545145"/>
            <a:chExt cx="1621130" cy="561419"/>
          </a:xfrm>
        </p:grpSpPr>
        <p:sp>
          <p:nvSpPr>
            <p:cNvPr id="16" name="Rectangle 8">
              <a:extLst>
                <a:ext uri="{FF2B5EF4-FFF2-40B4-BE49-F238E27FC236}">
                  <a16:creationId xmlns:a16="http://schemas.microsoft.com/office/drawing/2014/main" id="{23A9F046-DE87-4401-AA3A-163E9C0ACE50}"/>
                </a:ext>
              </a:extLst>
            </p:cNvPr>
            <p:cNvSpPr/>
            <p:nvPr/>
          </p:nvSpPr>
          <p:spPr>
            <a:xfrm>
              <a:off x="9868966" y="545145"/>
              <a:ext cx="1474258" cy="56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Vlajka CR">
              <a:extLst>
                <a:ext uri="{FF2B5EF4-FFF2-40B4-BE49-F238E27FC236}">
                  <a16:creationId xmlns:a16="http://schemas.microsoft.com/office/drawing/2014/main" id="{DA69F71F-2452-4DA7-B7EB-DD0699A9CAB2}"/>
                </a:ext>
              </a:extLst>
            </p:cNvPr>
            <p:cNvPicPr>
              <a:picLocks noChangeArrowheads="1"/>
            </p:cNvPicPr>
            <p:nvPr>
              <p:custDataLst>
                <p:tags r:id="rId1"/>
              </p:custDataLst>
            </p:nvPr>
          </p:nvPicPr>
          <p:blipFill>
            <a:blip r:embed="rId7" cstate="print">
              <a:extLst>
                <a:ext uri="{28A0092B-C50C-407E-A947-70E740481C1C}">
                  <a14:useLocalDpi xmlns:a14="http://schemas.microsoft.com/office/drawing/2010/main"/>
                </a:ext>
              </a:extLst>
            </a:blip>
            <a:srcRect/>
            <a:stretch>
              <a:fillRect/>
            </a:stretch>
          </p:blipFill>
          <p:spPr bwMode="gray">
            <a:xfrm>
              <a:off x="10803224" y="545145"/>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Rectangle 10">
              <a:extLst>
                <a:ext uri="{FF2B5EF4-FFF2-40B4-BE49-F238E27FC236}">
                  <a16:creationId xmlns:a16="http://schemas.microsoft.com/office/drawing/2014/main" id="{24A00172-1372-4239-9369-9DDEE1EA9B17}"/>
                </a:ext>
              </a:extLst>
            </p:cNvPr>
            <p:cNvSpPr/>
            <p:nvPr/>
          </p:nvSpPr>
          <p:spPr>
            <a:xfrm>
              <a:off x="9868966" y="725145"/>
              <a:ext cx="1621130" cy="246221"/>
            </a:xfrm>
            <a:prstGeom prst="rect">
              <a:avLst/>
            </a:prstGeom>
          </p:spPr>
          <p:txBody>
            <a:bodyPr wrap="square">
              <a:spAutoFit/>
            </a:bodyPr>
            <a:lstStyle/>
            <a:p>
              <a:endParaRPr lang="en-US" sz="1000" dirty="0"/>
            </a:p>
          </p:txBody>
        </p:sp>
      </p:grpSp>
    </p:spTree>
    <p:extLst>
      <p:ext uri="{BB962C8B-B14F-4D97-AF65-F5344CB8AC3E}">
        <p14:creationId xmlns:p14="http://schemas.microsoft.com/office/powerpoint/2010/main" val="386494709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9007996" y="2605164"/>
            <a:ext cx="3114574" cy="3019701"/>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K více než dvěma třetinám úmrtí dochází na lůžku akutní péče.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Pacient většinou umírá na tom typu lůžka, </a:t>
            </a:r>
            <a:b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na které byl přijat. Tato situace není optimální a dostupná data dokládají, že existuje velký podíl hospitalizací </a:t>
            </a:r>
            <a:b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v závěru života pacientů, kterým by </a:t>
            </a:r>
            <a:b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při efektivní organizaci paliativní péče šlo předejít. </a:t>
            </a:r>
          </a:p>
        </p:txBody>
      </p:sp>
      <p:graphicFrame>
        <p:nvGraphicFramePr>
          <p:cNvPr id="49" name="Tabulka 48"/>
          <p:cNvGraphicFramePr>
            <a:graphicFrameLocks noGrp="1"/>
          </p:cNvGraphicFramePr>
          <p:nvPr>
            <p:extLst>
              <p:ext uri="{D42A27DB-BD31-4B8C-83A1-F6EECF244321}">
                <p14:modId xmlns:p14="http://schemas.microsoft.com/office/powerpoint/2010/main" val="444205085"/>
              </p:ext>
            </p:extLst>
          </p:nvPr>
        </p:nvGraphicFramePr>
        <p:xfrm>
          <a:off x="2999232" y="1981159"/>
          <a:ext cx="5690587" cy="3958552"/>
        </p:xfrm>
        <a:graphic>
          <a:graphicData uri="http://schemas.openxmlformats.org/drawingml/2006/table">
            <a:tbl>
              <a:tblPr/>
              <a:tblGrid>
                <a:gridCol w="2006354">
                  <a:extLst>
                    <a:ext uri="{9D8B030D-6E8A-4147-A177-3AD203B41FA5}">
                      <a16:colId xmlns:a16="http://schemas.microsoft.com/office/drawing/2014/main" val="20000"/>
                    </a:ext>
                  </a:extLst>
                </a:gridCol>
                <a:gridCol w="3684233">
                  <a:extLst>
                    <a:ext uri="{9D8B030D-6E8A-4147-A177-3AD203B41FA5}">
                      <a16:colId xmlns:a16="http://schemas.microsoft.com/office/drawing/2014/main" val="20001"/>
                    </a:ext>
                  </a:extLst>
                </a:gridCol>
              </a:tblGrid>
              <a:tr h="494819">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r>
                        <a:rPr lang="cs-CZ" sz="1200" b="1" i="0" u="none" strike="noStrike" dirty="0">
                          <a:solidFill>
                            <a:schemeClr val="tx1"/>
                          </a:solidFill>
                          <a:latin typeface="Arial"/>
                        </a:rPr>
                        <a:t>Akutní</a:t>
                      </a:r>
                    </a:p>
                  </a:txBody>
                  <a:tcPr marL="9525" marR="9525" marT="9525" marB="0" anchor="ctr">
                    <a:lnL>
                      <a:noFill/>
                    </a:lnL>
                    <a:lnR>
                      <a:noFill/>
                    </a:lnR>
                    <a:lnT>
                      <a:noFill/>
                    </a:lnT>
                    <a:lnB w="6350" cap="flat" cmpd="sng" algn="ctr">
                      <a:solidFill>
                        <a:srgbClr val="7F7F7F"/>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b"/>
                      <a:endParaRPr lang="cs-CZ" sz="1100" b="0" i="0" u="none" strike="noStrike" dirty="0">
                        <a:solidFill>
                          <a:schemeClr val="tx1"/>
                        </a:solidFill>
                        <a:latin typeface="Arial"/>
                      </a:endParaRPr>
                    </a:p>
                  </a:txBody>
                  <a:tcPr marL="9525" marR="9525" marT="9525" marB="0" anchor="ctr">
                    <a:lnL>
                      <a:noFill/>
                    </a:lnL>
                    <a:lnR>
                      <a:noFill/>
                    </a:lnR>
                    <a:lnT>
                      <a:noFill/>
                    </a:lnT>
                    <a:lnB w="6350" cap="flat" cmpd="sng" algn="ctr">
                      <a:solidFill>
                        <a:srgbClr val="7F7F7F"/>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94819">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r>
                        <a:rPr lang="cs-CZ" sz="1200" b="1" i="0" u="none" strike="noStrike" dirty="0">
                          <a:solidFill>
                            <a:schemeClr val="tx1"/>
                          </a:solidFill>
                          <a:latin typeface="Arial"/>
                        </a:rPr>
                        <a:t>Následné</a:t>
                      </a:r>
                    </a:p>
                  </a:txBody>
                  <a:tcPr marL="9525" marR="9525" marT="9525" marB="0" anchor="ctr">
                    <a:lnL>
                      <a:noFill/>
                    </a:lnL>
                    <a:lnR>
                      <a:noFill/>
                    </a:lnR>
                    <a:lnT w="6350" cap="flat" cmpd="sng" algn="ctr">
                      <a:solidFill>
                        <a:srgbClr val="7F7F7F"/>
                      </a:solidFill>
                      <a:prstDash val="dot"/>
                      <a:round/>
                      <a:headEnd type="none" w="med" len="med"/>
                      <a:tailEnd type="none" w="med" len="med"/>
                    </a:lnT>
                    <a:lnB w="6350" cap="flat" cmpd="sng" algn="ctr">
                      <a:solidFill>
                        <a:srgbClr val="7F7F7F"/>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b"/>
                      <a:endParaRPr lang="cs-CZ" sz="1100" b="0" i="0" u="none" strike="noStrike" dirty="0">
                        <a:solidFill>
                          <a:schemeClr val="tx1"/>
                        </a:solidFill>
                        <a:latin typeface="Arial"/>
                      </a:endParaRPr>
                    </a:p>
                  </a:txBody>
                  <a:tcPr marL="9525" marR="9525" marT="9525" marB="0" anchor="ctr">
                    <a:lnL>
                      <a:noFill/>
                    </a:lnL>
                    <a:lnR>
                      <a:noFill/>
                    </a:lnR>
                    <a:lnT w="6350" cap="flat" cmpd="sng" algn="ctr">
                      <a:solidFill>
                        <a:srgbClr val="7F7F7F"/>
                      </a:solidFill>
                      <a:prstDash val="dot"/>
                      <a:round/>
                      <a:headEnd type="none" w="med" len="med"/>
                      <a:tailEnd type="none" w="med" len="med"/>
                    </a:lnT>
                    <a:lnB w="6350" cap="flat" cmpd="sng" algn="ctr">
                      <a:solidFill>
                        <a:srgbClr val="7F7F7F"/>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94819">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r>
                        <a:rPr lang="cs-CZ" sz="1200" b="1" i="0" u="none" strike="noStrike" dirty="0">
                          <a:solidFill>
                            <a:schemeClr val="tx1"/>
                          </a:solidFill>
                          <a:latin typeface="Arial"/>
                        </a:rPr>
                        <a:t>Akutní -&gt; Akutní</a:t>
                      </a:r>
                    </a:p>
                  </a:txBody>
                  <a:tcPr marL="9525" marR="9525" marT="9525" marB="0" anchor="ctr">
                    <a:lnL>
                      <a:noFill/>
                    </a:lnL>
                    <a:lnR>
                      <a:noFill/>
                    </a:lnR>
                    <a:lnT w="6350" cap="flat" cmpd="sng" algn="ctr">
                      <a:solidFill>
                        <a:srgbClr val="7F7F7F"/>
                      </a:solidFill>
                      <a:prstDash val="dot"/>
                      <a:round/>
                      <a:headEnd type="none" w="med" len="med"/>
                      <a:tailEnd type="none" w="med" len="med"/>
                    </a:lnT>
                    <a:lnB w="6350" cap="flat" cmpd="sng" algn="ctr">
                      <a:solidFill>
                        <a:srgbClr val="7F7F7F"/>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b"/>
                      <a:endParaRPr lang="cs-CZ" sz="1100" b="0" i="0" u="none" strike="noStrike" dirty="0">
                        <a:solidFill>
                          <a:schemeClr val="tx1"/>
                        </a:solidFill>
                        <a:latin typeface="Arial"/>
                      </a:endParaRPr>
                    </a:p>
                  </a:txBody>
                  <a:tcPr marL="9525" marR="9525" marT="9525" marB="0" anchor="ctr">
                    <a:lnL>
                      <a:noFill/>
                    </a:lnL>
                    <a:lnR>
                      <a:noFill/>
                    </a:lnR>
                    <a:lnT w="6350" cap="flat" cmpd="sng" algn="ctr">
                      <a:solidFill>
                        <a:srgbClr val="7F7F7F"/>
                      </a:solidFill>
                      <a:prstDash val="dot"/>
                      <a:round/>
                      <a:headEnd type="none" w="med" len="med"/>
                      <a:tailEnd type="none" w="med" len="med"/>
                    </a:lnT>
                    <a:lnB w="6350" cap="flat" cmpd="sng" algn="ctr">
                      <a:solidFill>
                        <a:srgbClr val="7F7F7F"/>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94819">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r>
                        <a:rPr lang="cs-CZ" sz="1200" b="1" i="0" u="none" strike="noStrike" dirty="0">
                          <a:solidFill>
                            <a:schemeClr val="tx1"/>
                          </a:solidFill>
                          <a:latin typeface="Arial"/>
                        </a:rPr>
                        <a:t>Akutní -&gt; Následné</a:t>
                      </a:r>
                    </a:p>
                  </a:txBody>
                  <a:tcPr marL="9525" marR="9525" marT="9525" marB="0" anchor="ctr">
                    <a:lnL>
                      <a:noFill/>
                    </a:lnL>
                    <a:lnR>
                      <a:noFill/>
                    </a:lnR>
                    <a:lnT w="6350" cap="flat" cmpd="sng" algn="ctr">
                      <a:solidFill>
                        <a:srgbClr val="7F7F7F"/>
                      </a:solidFill>
                      <a:prstDash val="dot"/>
                      <a:round/>
                      <a:headEnd type="none" w="med" len="med"/>
                      <a:tailEnd type="none" w="med" len="med"/>
                    </a:lnT>
                    <a:lnB w="6350" cap="flat" cmpd="sng" algn="ctr">
                      <a:solidFill>
                        <a:srgbClr val="7F7F7F"/>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b"/>
                      <a:endParaRPr lang="cs-CZ" sz="1100" b="0" i="0" u="none" strike="noStrike" dirty="0">
                        <a:solidFill>
                          <a:schemeClr val="tx1"/>
                        </a:solidFill>
                        <a:latin typeface="Arial"/>
                      </a:endParaRPr>
                    </a:p>
                  </a:txBody>
                  <a:tcPr marL="9525" marR="9525" marT="9525" marB="0" anchor="ctr">
                    <a:lnL>
                      <a:noFill/>
                    </a:lnL>
                    <a:lnR>
                      <a:noFill/>
                    </a:lnR>
                    <a:lnT w="6350" cap="flat" cmpd="sng" algn="ctr">
                      <a:solidFill>
                        <a:srgbClr val="7F7F7F"/>
                      </a:solidFill>
                      <a:prstDash val="dot"/>
                      <a:round/>
                      <a:headEnd type="none" w="med" len="med"/>
                      <a:tailEnd type="none" w="med" len="med"/>
                    </a:lnT>
                    <a:lnB w="6350" cap="flat" cmpd="sng" algn="ctr">
                      <a:solidFill>
                        <a:srgbClr val="7F7F7F"/>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94819">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r>
                        <a:rPr lang="cs-CZ" sz="1200" b="1" i="0" u="none" strike="noStrike" dirty="0">
                          <a:solidFill>
                            <a:schemeClr val="tx1"/>
                          </a:solidFill>
                          <a:latin typeface="Arial"/>
                        </a:rPr>
                        <a:t>Akutní -&gt; Akutní -&gt; Akutní</a:t>
                      </a:r>
                    </a:p>
                  </a:txBody>
                  <a:tcPr marL="9525" marR="9525" marT="9525" marB="0" anchor="ctr">
                    <a:lnL>
                      <a:noFill/>
                    </a:lnL>
                    <a:lnR>
                      <a:noFill/>
                    </a:lnR>
                    <a:lnT w="6350" cap="flat" cmpd="sng" algn="ctr">
                      <a:solidFill>
                        <a:srgbClr val="7F7F7F"/>
                      </a:solidFill>
                      <a:prstDash val="dot"/>
                      <a:round/>
                      <a:headEnd type="none" w="med" len="med"/>
                      <a:tailEnd type="none" w="med" len="med"/>
                    </a:lnT>
                    <a:lnB w="6350" cap="flat" cmpd="sng" algn="ctr">
                      <a:solidFill>
                        <a:srgbClr val="7F7F7F"/>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b"/>
                      <a:endParaRPr lang="cs-CZ" sz="1100" b="0" i="0" u="none" strike="noStrike" dirty="0">
                        <a:solidFill>
                          <a:schemeClr val="tx1"/>
                        </a:solidFill>
                        <a:latin typeface="Arial"/>
                      </a:endParaRPr>
                    </a:p>
                  </a:txBody>
                  <a:tcPr marL="9525" marR="9525" marT="9525" marB="0" anchor="ctr">
                    <a:lnL>
                      <a:noFill/>
                    </a:lnL>
                    <a:lnR>
                      <a:noFill/>
                    </a:lnR>
                    <a:lnT w="6350" cap="flat" cmpd="sng" algn="ctr">
                      <a:solidFill>
                        <a:srgbClr val="7F7F7F"/>
                      </a:solidFill>
                      <a:prstDash val="dot"/>
                      <a:round/>
                      <a:headEnd type="none" w="med" len="med"/>
                      <a:tailEnd type="none" w="med" len="med"/>
                    </a:lnT>
                    <a:lnB w="6350" cap="flat" cmpd="sng" algn="ctr">
                      <a:solidFill>
                        <a:srgbClr val="7F7F7F"/>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94819">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r>
                        <a:rPr lang="cs-CZ" sz="1200" b="1" i="0" u="none" strike="noStrike" dirty="0">
                          <a:solidFill>
                            <a:schemeClr val="tx1"/>
                          </a:solidFill>
                          <a:latin typeface="Arial"/>
                        </a:rPr>
                        <a:t>Akutní -&gt; Akutní -&gt; Následné</a:t>
                      </a:r>
                    </a:p>
                  </a:txBody>
                  <a:tcPr marL="9525" marR="9525" marT="9525" marB="0" anchor="ctr">
                    <a:lnL>
                      <a:noFill/>
                    </a:lnL>
                    <a:lnR>
                      <a:noFill/>
                    </a:lnR>
                    <a:lnT w="6350" cap="flat" cmpd="sng" algn="ctr">
                      <a:solidFill>
                        <a:srgbClr val="7F7F7F"/>
                      </a:solidFill>
                      <a:prstDash val="dot"/>
                      <a:round/>
                      <a:headEnd type="none" w="med" len="med"/>
                      <a:tailEnd type="none" w="med" len="med"/>
                    </a:lnT>
                    <a:lnB w="6350" cap="flat" cmpd="sng" algn="ctr">
                      <a:solidFill>
                        <a:srgbClr val="7F7F7F"/>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b"/>
                      <a:endParaRPr lang="cs-CZ" sz="1100" b="0" i="0" u="none" strike="noStrike" dirty="0">
                        <a:solidFill>
                          <a:schemeClr val="tx1"/>
                        </a:solidFill>
                        <a:latin typeface="Arial"/>
                      </a:endParaRPr>
                    </a:p>
                  </a:txBody>
                  <a:tcPr marL="9525" marR="9525" marT="9525" marB="0" anchor="ctr">
                    <a:lnL>
                      <a:noFill/>
                    </a:lnL>
                    <a:lnR>
                      <a:noFill/>
                    </a:lnR>
                    <a:lnT w="6350" cap="flat" cmpd="sng" algn="ctr">
                      <a:solidFill>
                        <a:srgbClr val="7F7F7F"/>
                      </a:solidFill>
                      <a:prstDash val="dot"/>
                      <a:round/>
                      <a:headEnd type="none" w="med" len="med"/>
                      <a:tailEnd type="none" w="med" len="med"/>
                    </a:lnT>
                    <a:lnB w="6350" cap="flat" cmpd="sng" algn="ctr">
                      <a:solidFill>
                        <a:srgbClr val="7F7F7F"/>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494819">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r>
                        <a:rPr lang="cs-CZ" sz="1200" b="1" i="0" u="none" strike="noStrike" dirty="0">
                          <a:solidFill>
                            <a:schemeClr val="tx1"/>
                          </a:solidFill>
                          <a:latin typeface="Arial"/>
                        </a:rPr>
                        <a:t>Následné -&gt; Akutní</a:t>
                      </a:r>
                    </a:p>
                  </a:txBody>
                  <a:tcPr marL="9525" marR="9525" marT="9525" marB="0" anchor="ctr">
                    <a:lnL>
                      <a:noFill/>
                    </a:lnL>
                    <a:lnR>
                      <a:noFill/>
                    </a:lnR>
                    <a:lnT w="6350" cap="flat" cmpd="sng" algn="ctr">
                      <a:solidFill>
                        <a:srgbClr val="7F7F7F"/>
                      </a:solidFill>
                      <a:prstDash val="dot"/>
                      <a:round/>
                      <a:headEnd type="none" w="med" len="med"/>
                      <a:tailEnd type="none" w="med" len="med"/>
                    </a:lnT>
                    <a:lnB w="6350" cap="flat" cmpd="sng" algn="ctr">
                      <a:solidFill>
                        <a:srgbClr val="7F7F7F"/>
                      </a:solidFill>
                      <a:prstDash val="dot"/>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b"/>
                      <a:endParaRPr lang="cs-CZ" sz="1100" b="0" i="0" u="none" strike="noStrike" dirty="0">
                        <a:solidFill>
                          <a:schemeClr val="tx1"/>
                        </a:solidFill>
                        <a:latin typeface="Arial"/>
                      </a:endParaRPr>
                    </a:p>
                  </a:txBody>
                  <a:tcPr marL="9525" marR="9525" marT="9525" marB="0" anchor="ctr">
                    <a:lnL>
                      <a:noFill/>
                    </a:lnL>
                    <a:lnR>
                      <a:noFill/>
                    </a:lnR>
                    <a:lnT w="6350" cap="flat" cmpd="sng" algn="ctr">
                      <a:solidFill>
                        <a:srgbClr val="7F7F7F"/>
                      </a:solidFill>
                      <a:prstDash val="dot"/>
                      <a:round/>
                      <a:headEnd type="none" w="med" len="med"/>
                      <a:tailEnd type="none" w="med" len="med"/>
                    </a:lnT>
                    <a:lnB w="6350" cap="flat" cmpd="sng" algn="ctr">
                      <a:solidFill>
                        <a:srgbClr val="7F7F7F"/>
                      </a:solidFill>
                      <a:prstDash val="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494819">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t"/>
                      <a:r>
                        <a:rPr lang="cs-CZ" sz="1200" b="1" i="0" u="none" strike="noStrike" dirty="0">
                          <a:solidFill>
                            <a:schemeClr val="tx1"/>
                          </a:solidFill>
                          <a:latin typeface="Arial"/>
                        </a:rPr>
                        <a:t>Jiné</a:t>
                      </a:r>
                    </a:p>
                  </a:txBody>
                  <a:tcPr marL="9525" marR="9525" marT="9525" marB="0" anchor="ctr">
                    <a:lnL>
                      <a:noFill/>
                    </a:lnL>
                    <a:lnR>
                      <a:noFill/>
                    </a:lnR>
                    <a:lnT w="6350" cap="flat" cmpd="sng" algn="ctr">
                      <a:solidFill>
                        <a:srgbClr val="7F7F7F"/>
                      </a:solidFill>
                      <a:prstDash val="dot"/>
                      <a:round/>
                      <a:headEnd type="none" w="med" len="med"/>
                      <a:tailEnd type="none" w="med" len="med"/>
                    </a:lnT>
                    <a:lnB>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r" fontAlgn="b"/>
                      <a:endParaRPr lang="cs-CZ" sz="1100" b="0" i="0" u="none" strike="noStrike" dirty="0">
                        <a:solidFill>
                          <a:schemeClr val="tx1"/>
                        </a:solidFill>
                        <a:latin typeface="Arial"/>
                      </a:endParaRPr>
                    </a:p>
                  </a:txBody>
                  <a:tcPr marL="9525" marR="9525" marT="9525" marB="0" anchor="ctr">
                    <a:lnL>
                      <a:noFill/>
                    </a:lnL>
                    <a:lnR>
                      <a:noFill/>
                    </a:lnR>
                    <a:lnT w="6350" cap="flat" cmpd="sng" algn="ctr">
                      <a:solidFill>
                        <a:srgbClr val="7F7F7F"/>
                      </a:solidFill>
                      <a:prstDash val="dot"/>
                      <a:round/>
                      <a:headEnd type="none" w="med" len="med"/>
                      <a:tailEnd type="none" w="med" len="med"/>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graphicFrame>
        <p:nvGraphicFramePr>
          <p:cNvPr id="50" name="Graf 49"/>
          <p:cNvGraphicFramePr/>
          <p:nvPr>
            <p:extLst>
              <p:ext uri="{D42A27DB-BD31-4B8C-83A1-F6EECF244321}">
                <p14:modId xmlns:p14="http://schemas.microsoft.com/office/powerpoint/2010/main" val="4029682269"/>
              </p:ext>
            </p:extLst>
          </p:nvPr>
        </p:nvGraphicFramePr>
        <p:xfrm>
          <a:off x="498756" y="2126938"/>
          <a:ext cx="2149811" cy="1890175"/>
        </p:xfrm>
        <a:graphic>
          <a:graphicData uri="http://schemas.openxmlformats.org/drawingml/2006/chart">
            <c:chart xmlns:c="http://schemas.openxmlformats.org/drawingml/2006/chart" xmlns:r="http://schemas.openxmlformats.org/officeDocument/2006/relationships" r:id="rId3"/>
          </a:graphicData>
        </a:graphic>
      </p:graphicFrame>
      <p:sp>
        <p:nvSpPr>
          <p:cNvPr id="51" name="TextovéPole 50"/>
          <p:cNvSpPr txBox="1"/>
          <p:nvPr/>
        </p:nvSpPr>
        <p:spPr>
          <a:xfrm>
            <a:off x="659205" y="4663002"/>
            <a:ext cx="19264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D2B49"/>
                </a:solidFill>
                <a:effectLst/>
                <a:uLnTx/>
                <a:uFillTx/>
                <a:latin typeface="Arial"/>
                <a:ea typeface="+mn-ea"/>
                <a:cs typeface="+mn-cs"/>
              </a:rPr>
              <a:t>Následné péče</a:t>
            </a:r>
          </a:p>
        </p:txBody>
      </p:sp>
      <p:sp>
        <p:nvSpPr>
          <p:cNvPr id="52" name="TextovéPole 51"/>
          <p:cNvSpPr txBox="1"/>
          <p:nvPr/>
        </p:nvSpPr>
        <p:spPr>
          <a:xfrm>
            <a:off x="659206" y="4384834"/>
            <a:ext cx="250350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FFAC59">
                    <a:lumMod val="75000"/>
                  </a:srgbClr>
                </a:solidFill>
                <a:effectLst/>
                <a:uLnTx/>
                <a:uFillTx/>
                <a:latin typeface="Arial"/>
                <a:ea typeface="+mn-ea"/>
                <a:cs typeface="+mn-cs"/>
              </a:rPr>
              <a:t>Akutní péče</a:t>
            </a:r>
          </a:p>
        </p:txBody>
      </p:sp>
      <p:sp>
        <p:nvSpPr>
          <p:cNvPr id="53" name="Elipsa 6"/>
          <p:cNvSpPr/>
          <p:nvPr/>
        </p:nvSpPr>
        <p:spPr>
          <a:xfrm>
            <a:off x="588185" y="4742900"/>
            <a:ext cx="88777" cy="88777"/>
          </a:xfrm>
          <a:prstGeom prst="ellipse">
            <a:avLst/>
          </a:prstGeom>
          <a:solidFill>
            <a:srgbClr val="2D2B49"/>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prstClr val="white"/>
              </a:solidFill>
              <a:effectLst/>
              <a:uLnTx/>
              <a:uFillTx/>
              <a:latin typeface="Arial"/>
              <a:ea typeface="+mn-ea"/>
              <a:cs typeface="+mn-cs"/>
            </a:endParaRPr>
          </a:p>
        </p:txBody>
      </p:sp>
      <p:sp>
        <p:nvSpPr>
          <p:cNvPr id="54" name="Elipsa 7"/>
          <p:cNvSpPr/>
          <p:nvPr/>
        </p:nvSpPr>
        <p:spPr>
          <a:xfrm>
            <a:off x="588185" y="4467184"/>
            <a:ext cx="88777" cy="88777"/>
          </a:xfrm>
          <a:prstGeom prst="ellipse">
            <a:avLst/>
          </a:prstGeom>
          <a:solidFill>
            <a:srgbClr val="FFAC59"/>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prstClr val="white"/>
              </a:solidFill>
              <a:effectLst/>
              <a:uLnTx/>
              <a:uFillTx/>
              <a:latin typeface="Arial"/>
              <a:ea typeface="+mn-ea"/>
              <a:cs typeface="+mn-cs"/>
            </a:endParaRPr>
          </a:p>
        </p:txBody>
      </p:sp>
      <p:sp>
        <p:nvSpPr>
          <p:cNvPr id="55" name="TextovéPole 54"/>
          <p:cNvSpPr txBox="1"/>
          <p:nvPr/>
        </p:nvSpPr>
        <p:spPr>
          <a:xfrm>
            <a:off x="248576" y="1112886"/>
            <a:ext cx="251238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srgbClr val="3C3A62"/>
                </a:solidFill>
                <a:effectLst/>
                <a:uLnTx/>
                <a:uFillTx/>
                <a:latin typeface="Arial"/>
                <a:ea typeface="+mn-ea"/>
                <a:cs typeface="+mn-cs"/>
              </a:rPr>
              <a:t>Typ lůžka na kterém došlo k úmrtí</a:t>
            </a:r>
          </a:p>
        </p:txBody>
      </p:sp>
      <p:graphicFrame>
        <p:nvGraphicFramePr>
          <p:cNvPr id="56" name="Graf 55"/>
          <p:cNvGraphicFramePr/>
          <p:nvPr>
            <p:extLst>
              <p:ext uri="{D42A27DB-BD31-4B8C-83A1-F6EECF244321}">
                <p14:modId xmlns:p14="http://schemas.microsoft.com/office/powerpoint/2010/main" val="3090346482"/>
              </p:ext>
            </p:extLst>
          </p:nvPr>
        </p:nvGraphicFramePr>
        <p:xfrm>
          <a:off x="4765889" y="1759217"/>
          <a:ext cx="3506680" cy="4358933"/>
        </p:xfrm>
        <a:graphic>
          <a:graphicData uri="http://schemas.openxmlformats.org/drawingml/2006/chart">
            <c:chart xmlns:c="http://schemas.openxmlformats.org/drawingml/2006/chart" xmlns:r="http://schemas.openxmlformats.org/officeDocument/2006/relationships" r:id="rId4"/>
          </a:graphicData>
        </a:graphic>
      </p:graphicFrame>
      <p:sp>
        <p:nvSpPr>
          <p:cNvPr id="57" name="TextovéPole 56"/>
          <p:cNvSpPr txBox="1"/>
          <p:nvPr/>
        </p:nvSpPr>
        <p:spPr>
          <a:xfrm>
            <a:off x="4561704" y="1590542"/>
            <a:ext cx="38884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srgbClr val="3C3A62"/>
                </a:solidFill>
                <a:effectLst/>
                <a:uLnTx/>
                <a:uFillTx/>
                <a:latin typeface="Arial"/>
                <a:ea typeface="+mn-ea"/>
                <a:cs typeface="+mn-cs"/>
              </a:rPr>
              <a:t>Sekvence lůžek při </a:t>
            </a:r>
            <a:r>
              <a:rPr kumimoji="0" lang="cs-CZ" sz="1400" b="1" i="0" u="sng" strike="noStrike" kern="1200" cap="none" spc="0" normalizeH="0" baseline="0" noProof="0" dirty="0">
                <a:ln>
                  <a:noFill/>
                </a:ln>
                <a:solidFill>
                  <a:srgbClr val="3C3A62"/>
                </a:solidFill>
                <a:effectLst/>
                <a:uLnTx/>
                <a:uFillTx/>
                <a:latin typeface="Arial"/>
                <a:ea typeface="+mn-ea"/>
                <a:cs typeface="+mn-cs"/>
              </a:rPr>
              <a:t>poslední hospitalizaci</a:t>
            </a:r>
          </a:p>
        </p:txBody>
      </p:sp>
      <p:sp>
        <p:nvSpPr>
          <p:cNvPr id="58" name="TextovéPole 57"/>
          <p:cNvSpPr txBox="1"/>
          <p:nvPr/>
        </p:nvSpPr>
        <p:spPr>
          <a:xfrm>
            <a:off x="659205" y="4924259"/>
            <a:ext cx="19264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7F7F7F"/>
                </a:solidFill>
                <a:effectLst/>
                <a:uLnTx/>
                <a:uFillTx/>
                <a:latin typeface="Arial"/>
                <a:ea typeface="+mn-ea"/>
                <a:cs typeface="+mn-cs"/>
              </a:rPr>
              <a:t>Neznámo</a:t>
            </a:r>
          </a:p>
        </p:txBody>
      </p:sp>
      <p:sp>
        <p:nvSpPr>
          <p:cNvPr id="59" name="Elipsa 20"/>
          <p:cNvSpPr/>
          <p:nvPr/>
        </p:nvSpPr>
        <p:spPr>
          <a:xfrm>
            <a:off x="588185" y="5004157"/>
            <a:ext cx="88777" cy="88777"/>
          </a:xfrm>
          <a:prstGeom prst="ellipse">
            <a:avLst/>
          </a:prstGeom>
          <a:solidFill>
            <a:srgbClr val="7F7F7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prstClr val="white"/>
              </a:solidFill>
              <a:effectLst/>
              <a:uLnTx/>
              <a:uFillTx/>
              <a:latin typeface="Arial"/>
              <a:ea typeface="+mn-ea"/>
              <a:cs typeface="+mn-cs"/>
            </a:endParaRPr>
          </a:p>
        </p:txBody>
      </p:sp>
      <p:sp>
        <p:nvSpPr>
          <p:cNvPr id="3" name="Title 2"/>
          <p:cNvSpPr>
            <a:spLocks noGrp="1"/>
          </p:cNvSpPr>
          <p:nvPr>
            <p:ph type="title"/>
          </p:nvPr>
        </p:nvSpPr>
        <p:spPr/>
        <p:txBody>
          <a:bodyPr>
            <a:normAutofit fontScale="90000"/>
          </a:bodyPr>
          <a:lstStyle/>
          <a:p>
            <a:r>
              <a:rPr lang="en-US" dirty="0" err="1"/>
              <a:t>Typ</a:t>
            </a:r>
            <a:r>
              <a:rPr lang="en-US" dirty="0"/>
              <a:t> </a:t>
            </a:r>
            <a:r>
              <a:rPr lang="en-US" dirty="0" err="1"/>
              <a:t>lůžek</a:t>
            </a:r>
            <a:r>
              <a:rPr lang="en-US" dirty="0"/>
              <a:t>, </a:t>
            </a:r>
            <a:r>
              <a:rPr lang="en-US" dirty="0" err="1"/>
              <a:t>na</a:t>
            </a:r>
            <a:r>
              <a:rPr lang="en-US" dirty="0"/>
              <a:t> </a:t>
            </a:r>
            <a:r>
              <a:rPr lang="en-US" dirty="0" err="1"/>
              <a:t>kterých</a:t>
            </a:r>
            <a:r>
              <a:rPr lang="en-US" dirty="0"/>
              <a:t> v ČR </a:t>
            </a:r>
            <a:r>
              <a:rPr lang="en-US" dirty="0" err="1"/>
              <a:t>dochází</a:t>
            </a:r>
            <a:r>
              <a:rPr lang="en-US" dirty="0"/>
              <a:t> k </a:t>
            </a:r>
            <a:r>
              <a:rPr lang="en-US" dirty="0" err="1"/>
              <a:t>úmrtí</a:t>
            </a:r>
            <a:r>
              <a:rPr lang="en-US" dirty="0"/>
              <a:t> v </a:t>
            </a:r>
            <a:r>
              <a:rPr lang="en-US" dirty="0" err="1"/>
              <a:t>hospitalizační</a:t>
            </a:r>
            <a:r>
              <a:rPr lang="en-US" dirty="0"/>
              <a:t> </a:t>
            </a:r>
            <a:r>
              <a:rPr lang="en-US" dirty="0" err="1"/>
              <a:t>péči</a:t>
            </a:r>
            <a:r>
              <a:rPr lang="en-US" dirty="0"/>
              <a:t> </a:t>
            </a:r>
          </a:p>
        </p:txBody>
      </p:sp>
      <p:sp>
        <p:nvSpPr>
          <p:cNvPr id="16" name="TextBox 6"/>
          <p:cNvSpPr txBox="1"/>
          <p:nvPr/>
        </p:nvSpPr>
        <p:spPr>
          <a:xfrm>
            <a:off x="257558" y="653725"/>
            <a:ext cx="6391301" cy="307777"/>
          </a:xfrm>
          <a:prstGeom prst="rect">
            <a:avLst/>
          </a:prstGeom>
          <a:noFill/>
        </p:spPr>
        <p:txBody>
          <a:bodyPr wrap="none" rtlCol="0">
            <a:spAutoFit/>
          </a:bodyPr>
          <a:lstStyle/>
          <a:p>
            <a:pPr lvl="0">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ÚZIS, LPZ 2007–2018, NRHOSP – zemřelí ve zdravotnickém zařízení, N = </a:t>
            </a:r>
            <a:r>
              <a:rPr lang="cs-CZ" sz="1400" dirty="0">
                <a:solidFill>
                  <a:prstClr val="black"/>
                </a:solidFill>
              </a:rPr>
              <a:t>881 516</a:t>
            </a: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 name="Group 5">
            <a:extLst>
              <a:ext uri="{FF2B5EF4-FFF2-40B4-BE49-F238E27FC236}">
                <a16:creationId xmlns:a16="http://schemas.microsoft.com/office/drawing/2014/main" id="{6B5014C7-E657-416C-B7C9-E7CE092DF95D}"/>
              </a:ext>
            </a:extLst>
          </p:cNvPr>
          <p:cNvGrpSpPr/>
          <p:nvPr/>
        </p:nvGrpSpPr>
        <p:grpSpPr>
          <a:xfrm>
            <a:off x="10367728" y="150210"/>
            <a:ext cx="1676979" cy="561419"/>
            <a:chOff x="9868966" y="545145"/>
            <a:chExt cx="1621130" cy="561419"/>
          </a:xfrm>
        </p:grpSpPr>
        <p:sp>
          <p:nvSpPr>
            <p:cNvPr id="18" name="Rectangle 8">
              <a:extLst>
                <a:ext uri="{FF2B5EF4-FFF2-40B4-BE49-F238E27FC236}">
                  <a16:creationId xmlns:a16="http://schemas.microsoft.com/office/drawing/2014/main" id="{615ACA6E-5468-41E3-9956-58A90ED37923}"/>
                </a:ext>
              </a:extLst>
            </p:cNvPr>
            <p:cNvSpPr/>
            <p:nvPr/>
          </p:nvSpPr>
          <p:spPr>
            <a:xfrm>
              <a:off x="9868966" y="545145"/>
              <a:ext cx="1474258" cy="56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Vlajka CR">
              <a:extLst>
                <a:ext uri="{FF2B5EF4-FFF2-40B4-BE49-F238E27FC236}">
                  <a16:creationId xmlns:a16="http://schemas.microsoft.com/office/drawing/2014/main" id="{FA3AD873-8542-4FED-A301-AE82B94566E2}"/>
                </a:ext>
              </a:extLst>
            </p:cNvPr>
            <p:cNvPicPr>
              <a:picLocks noChangeArrowheads="1"/>
            </p:cNvPicPr>
            <p:nvPr>
              <p:custDataLst>
                <p:tags r:id="rId1"/>
              </p:custDataLst>
            </p:nvPr>
          </p:nvPicPr>
          <p:blipFill>
            <a:blip r:embed="rId5" cstate="print">
              <a:extLst>
                <a:ext uri="{28A0092B-C50C-407E-A947-70E740481C1C}">
                  <a14:useLocalDpi xmlns:a14="http://schemas.microsoft.com/office/drawing/2010/main"/>
                </a:ext>
              </a:extLst>
            </a:blip>
            <a:srcRect/>
            <a:stretch>
              <a:fillRect/>
            </a:stretch>
          </p:blipFill>
          <p:spPr bwMode="gray">
            <a:xfrm>
              <a:off x="10803224" y="545145"/>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Rectangle 10">
              <a:extLst>
                <a:ext uri="{FF2B5EF4-FFF2-40B4-BE49-F238E27FC236}">
                  <a16:creationId xmlns:a16="http://schemas.microsoft.com/office/drawing/2014/main" id="{496E80AD-EC9F-4CB6-B507-7B56BC95FDB5}"/>
                </a:ext>
              </a:extLst>
            </p:cNvPr>
            <p:cNvSpPr/>
            <p:nvPr/>
          </p:nvSpPr>
          <p:spPr>
            <a:xfrm>
              <a:off x="9868966" y="725145"/>
              <a:ext cx="1621130" cy="246221"/>
            </a:xfrm>
            <a:prstGeom prst="rect">
              <a:avLst/>
            </a:prstGeom>
          </p:spPr>
          <p:txBody>
            <a:bodyPr wrap="square">
              <a:spAutoFit/>
            </a:bodyPr>
            <a:lstStyle/>
            <a:p>
              <a:endParaRPr lang="en-US" sz="1000" dirty="0"/>
            </a:p>
          </p:txBody>
        </p:sp>
      </p:grpSp>
    </p:spTree>
    <p:extLst>
      <p:ext uri="{BB962C8B-B14F-4D97-AF65-F5344CB8AC3E}">
        <p14:creationId xmlns:p14="http://schemas.microsoft.com/office/powerpoint/2010/main" val="146660132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Table 15"/>
          <p:cNvGraphicFramePr>
            <a:graphicFrameLocks noGrp="1"/>
          </p:cNvGraphicFramePr>
          <p:nvPr>
            <p:extLst>
              <p:ext uri="{D42A27DB-BD31-4B8C-83A1-F6EECF244321}">
                <p14:modId xmlns:p14="http://schemas.microsoft.com/office/powerpoint/2010/main" val="3210095055"/>
              </p:ext>
            </p:extLst>
          </p:nvPr>
        </p:nvGraphicFramePr>
        <p:xfrm>
          <a:off x="6329621" y="2280052"/>
          <a:ext cx="2357146" cy="2857500"/>
        </p:xfrm>
        <a:graphic>
          <a:graphicData uri="http://schemas.openxmlformats.org/drawingml/2006/table">
            <a:tbl>
              <a:tblPr>
                <a:tableStyleId>{5C22544A-7EE6-4342-B048-85BDC9FD1C3A}</a:tableStyleId>
              </a:tblPr>
              <a:tblGrid>
                <a:gridCol w="1554713">
                  <a:extLst>
                    <a:ext uri="{9D8B030D-6E8A-4147-A177-3AD203B41FA5}">
                      <a16:colId xmlns:a16="http://schemas.microsoft.com/office/drawing/2014/main" val="376251045"/>
                    </a:ext>
                  </a:extLst>
                </a:gridCol>
                <a:gridCol w="802433">
                  <a:extLst>
                    <a:ext uri="{9D8B030D-6E8A-4147-A177-3AD203B41FA5}">
                      <a16:colId xmlns:a16="http://schemas.microsoft.com/office/drawing/2014/main" val="1055944795"/>
                    </a:ext>
                  </a:extLst>
                </a:gridCol>
              </a:tblGrid>
              <a:tr h="190500">
                <a:tc>
                  <a:txBody>
                    <a:bodyPr/>
                    <a:lstStyle/>
                    <a:p>
                      <a:pPr algn="r" fontAlgn="t"/>
                      <a:r>
                        <a:rPr lang="cs-CZ" sz="900" b="1" i="0" u="none" strike="noStrike" dirty="0">
                          <a:solidFill>
                            <a:srgbClr val="000000"/>
                          </a:solidFill>
                          <a:effectLst/>
                          <a:latin typeface="Arial Bold"/>
                        </a:rPr>
                        <a:t>Ústecký kraj</a:t>
                      </a:r>
                    </a:p>
                  </a:txBody>
                  <a:tcPr marL="6350" marR="6350" marT="6350" marB="0" anchor="ctr">
                    <a:lnT w="12700" cap="flat" cmpd="sng" algn="ctr">
                      <a:solidFill>
                        <a:schemeClr val="tx1"/>
                      </a:solidFill>
                      <a:prstDash val="solid"/>
                      <a:round/>
                      <a:headEnd type="none" w="med" len="med"/>
                      <a:tailEnd type="none" w="med" len="med"/>
                    </a:lnT>
                    <a:noFill/>
                  </a:tcPr>
                </a:tc>
                <a:tc>
                  <a:txBody>
                    <a:bodyPr/>
                    <a:lstStyle/>
                    <a:p>
                      <a:pPr algn="r" fontAlgn="t"/>
                      <a:r>
                        <a:rPr lang="cs-CZ" sz="900" b="0" i="0" u="none" strike="noStrike">
                          <a:solidFill>
                            <a:srgbClr val="000000"/>
                          </a:solidFill>
                          <a:effectLst/>
                          <a:latin typeface="Arial" panose="020B0604020202020204" pitchFamily="34" charset="0"/>
                        </a:rPr>
                        <a:t>14.2%</a:t>
                      </a:r>
                    </a:p>
                  </a:txBody>
                  <a:tcPr marL="6350" marR="6350" marT="6350" marB="0" anchor="ctr">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3679826484"/>
                  </a:ext>
                </a:extLst>
              </a:tr>
              <a:tr h="190500">
                <a:tc>
                  <a:txBody>
                    <a:bodyPr/>
                    <a:lstStyle/>
                    <a:p>
                      <a:pPr algn="r" fontAlgn="t"/>
                      <a:r>
                        <a:rPr lang="cs-CZ" sz="900" b="1" i="0" u="none" strike="noStrike">
                          <a:solidFill>
                            <a:srgbClr val="000000"/>
                          </a:solidFill>
                          <a:effectLst/>
                          <a:latin typeface="Arial Bold"/>
                        </a:rPr>
                        <a:t>Karlovarský kraj</a:t>
                      </a:r>
                    </a:p>
                  </a:txBody>
                  <a:tcPr marL="6350" marR="6350" marT="6350" marB="0" anchor="ctr">
                    <a:noFill/>
                  </a:tcPr>
                </a:tc>
                <a:tc>
                  <a:txBody>
                    <a:bodyPr/>
                    <a:lstStyle/>
                    <a:p>
                      <a:pPr algn="r" fontAlgn="t"/>
                      <a:r>
                        <a:rPr lang="cs-CZ" sz="900" b="0" i="0" u="none" strike="noStrike">
                          <a:solidFill>
                            <a:srgbClr val="000000"/>
                          </a:solidFill>
                          <a:effectLst/>
                          <a:latin typeface="Arial" panose="020B0604020202020204" pitchFamily="34" charset="0"/>
                        </a:rPr>
                        <a:t>13.7%</a:t>
                      </a:r>
                    </a:p>
                  </a:txBody>
                  <a:tcPr marL="6350" marR="6350" marT="6350" marB="0" anchor="ctr">
                    <a:noFill/>
                  </a:tcPr>
                </a:tc>
                <a:extLst>
                  <a:ext uri="{0D108BD9-81ED-4DB2-BD59-A6C34878D82A}">
                    <a16:rowId xmlns:a16="http://schemas.microsoft.com/office/drawing/2014/main" val="3323219503"/>
                  </a:ext>
                </a:extLst>
              </a:tr>
              <a:tr h="190500">
                <a:tc>
                  <a:txBody>
                    <a:bodyPr/>
                    <a:lstStyle/>
                    <a:p>
                      <a:pPr algn="r" fontAlgn="t"/>
                      <a:r>
                        <a:rPr lang="cs-CZ" sz="900" b="1" i="0" u="none" strike="noStrike">
                          <a:solidFill>
                            <a:srgbClr val="000000"/>
                          </a:solidFill>
                          <a:effectLst/>
                          <a:latin typeface="Arial Bold"/>
                        </a:rPr>
                        <a:t>Zlínský kraj</a:t>
                      </a:r>
                    </a:p>
                  </a:txBody>
                  <a:tcPr marL="6350" marR="6350" marT="6350" marB="0" anchor="ctr">
                    <a:noFill/>
                  </a:tcPr>
                </a:tc>
                <a:tc>
                  <a:txBody>
                    <a:bodyPr/>
                    <a:lstStyle/>
                    <a:p>
                      <a:pPr algn="r" fontAlgn="t"/>
                      <a:r>
                        <a:rPr lang="cs-CZ" sz="900" b="0" i="0" u="none" strike="noStrike">
                          <a:solidFill>
                            <a:srgbClr val="000000"/>
                          </a:solidFill>
                          <a:effectLst/>
                          <a:latin typeface="Arial" panose="020B0604020202020204" pitchFamily="34" charset="0"/>
                        </a:rPr>
                        <a:t>13.5%</a:t>
                      </a:r>
                    </a:p>
                  </a:txBody>
                  <a:tcPr marL="6350" marR="6350" marT="6350" marB="0" anchor="ctr">
                    <a:noFill/>
                  </a:tcPr>
                </a:tc>
                <a:extLst>
                  <a:ext uri="{0D108BD9-81ED-4DB2-BD59-A6C34878D82A}">
                    <a16:rowId xmlns:a16="http://schemas.microsoft.com/office/drawing/2014/main" val="1173452517"/>
                  </a:ext>
                </a:extLst>
              </a:tr>
              <a:tr h="190500">
                <a:tc>
                  <a:txBody>
                    <a:bodyPr/>
                    <a:lstStyle/>
                    <a:p>
                      <a:pPr algn="r" fontAlgn="t"/>
                      <a:r>
                        <a:rPr lang="cs-CZ" sz="900" b="1" i="0" u="none" strike="noStrike">
                          <a:solidFill>
                            <a:srgbClr val="000000"/>
                          </a:solidFill>
                          <a:effectLst/>
                          <a:latin typeface="Arial Bold"/>
                        </a:rPr>
                        <a:t>Moravskoslezský kraj</a:t>
                      </a:r>
                    </a:p>
                  </a:txBody>
                  <a:tcPr marL="6350" marR="6350" marT="6350" marB="0" anchor="ctr">
                    <a:noFill/>
                  </a:tcPr>
                </a:tc>
                <a:tc>
                  <a:txBody>
                    <a:bodyPr/>
                    <a:lstStyle/>
                    <a:p>
                      <a:pPr algn="r" fontAlgn="t"/>
                      <a:r>
                        <a:rPr lang="cs-CZ" sz="900" b="0" i="0" u="none" strike="noStrike">
                          <a:solidFill>
                            <a:srgbClr val="000000"/>
                          </a:solidFill>
                          <a:effectLst/>
                          <a:latin typeface="Arial" panose="020B0604020202020204" pitchFamily="34" charset="0"/>
                        </a:rPr>
                        <a:t>12.7%</a:t>
                      </a:r>
                    </a:p>
                  </a:txBody>
                  <a:tcPr marL="6350" marR="6350" marT="6350" marB="0" anchor="ctr">
                    <a:noFill/>
                  </a:tcPr>
                </a:tc>
                <a:extLst>
                  <a:ext uri="{0D108BD9-81ED-4DB2-BD59-A6C34878D82A}">
                    <a16:rowId xmlns:a16="http://schemas.microsoft.com/office/drawing/2014/main" val="2373020975"/>
                  </a:ext>
                </a:extLst>
              </a:tr>
              <a:tr h="190500">
                <a:tc>
                  <a:txBody>
                    <a:bodyPr/>
                    <a:lstStyle/>
                    <a:p>
                      <a:pPr algn="r" fontAlgn="t"/>
                      <a:r>
                        <a:rPr lang="cs-CZ" sz="900" b="1" i="0" u="none" strike="noStrike">
                          <a:solidFill>
                            <a:srgbClr val="000000"/>
                          </a:solidFill>
                          <a:effectLst/>
                          <a:latin typeface="Arial Bold"/>
                        </a:rPr>
                        <a:t>Středočeský kraj</a:t>
                      </a:r>
                    </a:p>
                  </a:txBody>
                  <a:tcPr marL="6350" marR="6350" marT="6350" marB="0" anchor="ctr">
                    <a:noFill/>
                  </a:tcPr>
                </a:tc>
                <a:tc>
                  <a:txBody>
                    <a:bodyPr/>
                    <a:lstStyle/>
                    <a:p>
                      <a:pPr algn="r" fontAlgn="t"/>
                      <a:r>
                        <a:rPr lang="cs-CZ" sz="900" b="0" i="0" u="none" strike="noStrike">
                          <a:solidFill>
                            <a:srgbClr val="000000"/>
                          </a:solidFill>
                          <a:effectLst/>
                          <a:latin typeface="Arial" panose="020B0604020202020204" pitchFamily="34" charset="0"/>
                        </a:rPr>
                        <a:t>12.3%</a:t>
                      </a:r>
                    </a:p>
                  </a:txBody>
                  <a:tcPr marL="6350" marR="6350" marT="6350" marB="0" anchor="ctr">
                    <a:noFill/>
                  </a:tcPr>
                </a:tc>
                <a:extLst>
                  <a:ext uri="{0D108BD9-81ED-4DB2-BD59-A6C34878D82A}">
                    <a16:rowId xmlns:a16="http://schemas.microsoft.com/office/drawing/2014/main" val="2168455982"/>
                  </a:ext>
                </a:extLst>
              </a:tr>
              <a:tr h="190500">
                <a:tc>
                  <a:txBody>
                    <a:bodyPr/>
                    <a:lstStyle/>
                    <a:p>
                      <a:pPr algn="r" fontAlgn="t"/>
                      <a:r>
                        <a:rPr lang="cs-CZ" sz="900" b="1" i="0" u="none" strike="noStrike">
                          <a:solidFill>
                            <a:srgbClr val="000000"/>
                          </a:solidFill>
                          <a:effectLst/>
                          <a:latin typeface="Arial Bold"/>
                        </a:rPr>
                        <a:t>Olomoucký kraj</a:t>
                      </a:r>
                    </a:p>
                  </a:txBody>
                  <a:tcPr marL="6350" marR="6350" marT="6350" marB="0" anchor="ctr">
                    <a:noFill/>
                  </a:tcPr>
                </a:tc>
                <a:tc>
                  <a:txBody>
                    <a:bodyPr/>
                    <a:lstStyle/>
                    <a:p>
                      <a:pPr algn="r" fontAlgn="t"/>
                      <a:r>
                        <a:rPr lang="cs-CZ" sz="900" b="0" i="0" u="none" strike="noStrike">
                          <a:solidFill>
                            <a:srgbClr val="000000"/>
                          </a:solidFill>
                          <a:effectLst/>
                          <a:latin typeface="Arial" panose="020B0604020202020204" pitchFamily="34" charset="0"/>
                        </a:rPr>
                        <a:t>12.2%</a:t>
                      </a:r>
                    </a:p>
                  </a:txBody>
                  <a:tcPr marL="6350" marR="6350" marT="6350" marB="0" anchor="ctr">
                    <a:noFill/>
                  </a:tcPr>
                </a:tc>
                <a:extLst>
                  <a:ext uri="{0D108BD9-81ED-4DB2-BD59-A6C34878D82A}">
                    <a16:rowId xmlns:a16="http://schemas.microsoft.com/office/drawing/2014/main" val="1827394823"/>
                  </a:ext>
                </a:extLst>
              </a:tr>
              <a:tr h="190500">
                <a:tc>
                  <a:txBody>
                    <a:bodyPr/>
                    <a:lstStyle/>
                    <a:p>
                      <a:pPr algn="r" fontAlgn="t"/>
                      <a:r>
                        <a:rPr lang="cs-CZ" sz="900" b="1" i="0" u="none" strike="noStrike">
                          <a:solidFill>
                            <a:srgbClr val="000000"/>
                          </a:solidFill>
                          <a:effectLst/>
                          <a:latin typeface="Arial Bold"/>
                        </a:rPr>
                        <a:t>ČR</a:t>
                      </a:r>
                    </a:p>
                  </a:txBody>
                  <a:tcPr marL="6350" marR="6350" marT="6350" marB="0" anchor="ctr">
                    <a:solidFill>
                      <a:schemeClr val="bg1">
                        <a:lumMod val="95000"/>
                      </a:schemeClr>
                    </a:solidFill>
                  </a:tcPr>
                </a:tc>
                <a:tc>
                  <a:txBody>
                    <a:bodyPr/>
                    <a:lstStyle/>
                    <a:p>
                      <a:pPr algn="r" fontAlgn="t"/>
                      <a:r>
                        <a:rPr lang="cs-CZ" sz="900" b="0" i="0" u="none" strike="noStrike">
                          <a:solidFill>
                            <a:srgbClr val="000000"/>
                          </a:solidFill>
                          <a:effectLst/>
                          <a:latin typeface="Arial" panose="020B0604020202020204" pitchFamily="34" charset="0"/>
                        </a:rPr>
                        <a:t>11.5%</a:t>
                      </a:r>
                    </a:p>
                  </a:txBody>
                  <a:tcPr marL="6350" marR="6350" marT="6350" marB="0" anchor="ctr">
                    <a:solidFill>
                      <a:schemeClr val="bg1">
                        <a:lumMod val="95000"/>
                      </a:schemeClr>
                    </a:solidFill>
                  </a:tcPr>
                </a:tc>
                <a:extLst>
                  <a:ext uri="{0D108BD9-81ED-4DB2-BD59-A6C34878D82A}">
                    <a16:rowId xmlns:a16="http://schemas.microsoft.com/office/drawing/2014/main" val="1563420294"/>
                  </a:ext>
                </a:extLst>
              </a:tr>
              <a:tr h="190500">
                <a:tc>
                  <a:txBody>
                    <a:bodyPr/>
                    <a:lstStyle/>
                    <a:p>
                      <a:pPr algn="r" fontAlgn="t"/>
                      <a:r>
                        <a:rPr lang="cs-CZ" sz="900" b="1" i="0" u="none" strike="noStrike">
                          <a:solidFill>
                            <a:srgbClr val="000000"/>
                          </a:solidFill>
                          <a:effectLst/>
                          <a:latin typeface="Arial Bold"/>
                        </a:rPr>
                        <a:t>Pardubický kraj</a:t>
                      </a:r>
                    </a:p>
                  </a:txBody>
                  <a:tcPr marL="6350" marR="6350" marT="6350" marB="0" anchor="ctr">
                    <a:noFill/>
                  </a:tcPr>
                </a:tc>
                <a:tc>
                  <a:txBody>
                    <a:bodyPr/>
                    <a:lstStyle/>
                    <a:p>
                      <a:pPr algn="r" fontAlgn="t"/>
                      <a:r>
                        <a:rPr lang="cs-CZ" sz="900" b="0" i="0" u="none" strike="noStrike">
                          <a:solidFill>
                            <a:srgbClr val="000000"/>
                          </a:solidFill>
                          <a:effectLst/>
                          <a:latin typeface="Arial" panose="020B0604020202020204" pitchFamily="34" charset="0"/>
                        </a:rPr>
                        <a:t>11.4%</a:t>
                      </a:r>
                    </a:p>
                  </a:txBody>
                  <a:tcPr marL="6350" marR="6350" marT="6350" marB="0" anchor="ctr">
                    <a:noFill/>
                  </a:tcPr>
                </a:tc>
                <a:extLst>
                  <a:ext uri="{0D108BD9-81ED-4DB2-BD59-A6C34878D82A}">
                    <a16:rowId xmlns:a16="http://schemas.microsoft.com/office/drawing/2014/main" val="1844942160"/>
                  </a:ext>
                </a:extLst>
              </a:tr>
              <a:tr h="190500">
                <a:tc>
                  <a:txBody>
                    <a:bodyPr/>
                    <a:lstStyle/>
                    <a:p>
                      <a:pPr algn="r" fontAlgn="t"/>
                      <a:r>
                        <a:rPr lang="cs-CZ" sz="900" b="1" i="0" u="none" strike="noStrike">
                          <a:solidFill>
                            <a:srgbClr val="000000"/>
                          </a:solidFill>
                          <a:effectLst/>
                          <a:latin typeface="Arial Bold"/>
                        </a:rPr>
                        <a:t>Jihočeský kraj</a:t>
                      </a:r>
                    </a:p>
                  </a:txBody>
                  <a:tcPr marL="6350" marR="6350" marT="6350" marB="0" anchor="ctr">
                    <a:noFill/>
                  </a:tcPr>
                </a:tc>
                <a:tc>
                  <a:txBody>
                    <a:bodyPr/>
                    <a:lstStyle/>
                    <a:p>
                      <a:pPr algn="r" fontAlgn="t"/>
                      <a:r>
                        <a:rPr lang="cs-CZ" sz="900" b="0" i="0" u="none" strike="noStrike">
                          <a:solidFill>
                            <a:srgbClr val="000000"/>
                          </a:solidFill>
                          <a:effectLst/>
                          <a:latin typeface="Arial" panose="020B0604020202020204" pitchFamily="34" charset="0"/>
                        </a:rPr>
                        <a:t>10.9%</a:t>
                      </a:r>
                    </a:p>
                  </a:txBody>
                  <a:tcPr marL="6350" marR="6350" marT="6350" marB="0" anchor="ctr">
                    <a:noFill/>
                  </a:tcPr>
                </a:tc>
                <a:extLst>
                  <a:ext uri="{0D108BD9-81ED-4DB2-BD59-A6C34878D82A}">
                    <a16:rowId xmlns:a16="http://schemas.microsoft.com/office/drawing/2014/main" val="3394018908"/>
                  </a:ext>
                </a:extLst>
              </a:tr>
              <a:tr h="190500">
                <a:tc>
                  <a:txBody>
                    <a:bodyPr/>
                    <a:lstStyle/>
                    <a:p>
                      <a:pPr algn="r" fontAlgn="t"/>
                      <a:r>
                        <a:rPr lang="cs-CZ" sz="900" b="1" i="0" u="none" strike="noStrike" dirty="0">
                          <a:solidFill>
                            <a:srgbClr val="000000"/>
                          </a:solidFill>
                          <a:effectLst/>
                          <a:latin typeface="Arial Bold"/>
                        </a:rPr>
                        <a:t>Kraj Vysočina</a:t>
                      </a:r>
                    </a:p>
                  </a:txBody>
                  <a:tcPr marL="6350" marR="6350" marT="6350" marB="0" anchor="ctr">
                    <a:noFill/>
                  </a:tcPr>
                </a:tc>
                <a:tc>
                  <a:txBody>
                    <a:bodyPr/>
                    <a:lstStyle/>
                    <a:p>
                      <a:pPr algn="r" fontAlgn="t"/>
                      <a:r>
                        <a:rPr lang="cs-CZ" sz="900" b="0" i="0" u="none" strike="noStrike">
                          <a:solidFill>
                            <a:srgbClr val="000000"/>
                          </a:solidFill>
                          <a:effectLst/>
                          <a:latin typeface="Arial" panose="020B0604020202020204" pitchFamily="34" charset="0"/>
                        </a:rPr>
                        <a:t>10.8%</a:t>
                      </a:r>
                    </a:p>
                  </a:txBody>
                  <a:tcPr marL="6350" marR="6350" marT="6350" marB="0" anchor="ctr">
                    <a:noFill/>
                  </a:tcPr>
                </a:tc>
                <a:extLst>
                  <a:ext uri="{0D108BD9-81ED-4DB2-BD59-A6C34878D82A}">
                    <a16:rowId xmlns:a16="http://schemas.microsoft.com/office/drawing/2014/main" val="3482329888"/>
                  </a:ext>
                </a:extLst>
              </a:tr>
              <a:tr h="190500">
                <a:tc>
                  <a:txBody>
                    <a:bodyPr/>
                    <a:lstStyle/>
                    <a:p>
                      <a:pPr algn="r" fontAlgn="t"/>
                      <a:r>
                        <a:rPr lang="cs-CZ" sz="900" b="1" i="0" u="none" strike="noStrike" dirty="0">
                          <a:solidFill>
                            <a:srgbClr val="000000"/>
                          </a:solidFill>
                          <a:effectLst/>
                          <a:latin typeface="Arial Bold"/>
                        </a:rPr>
                        <a:t>Jihomoravský kraj</a:t>
                      </a:r>
                    </a:p>
                  </a:txBody>
                  <a:tcPr marL="6350" marR="6350" marT="6350" marB="0" anchor="ctr">
                    <a:solidFill>
                      <a:srgbClr val="FFFFFF"/>
                    </a:solidFill>
                  </a:tcPr>
                </a:tc>
                <a:tc>
                  <a:txBody>
                    <a:bodyPr/>
                    <a:lstStyle/>
                    <a:p>
                      <a:pPr algn="r" fontAlgn="t"/>
                      <a:r>
                        <a:rPr lang="cs-CZ" sz="900" b="0" i="0" u="none" strike="noStrike" dirty="0">
                          <a:solidFill>
                            <a:srgbClr val="000000"/>
                          </a:solidFill>
                          <a:effectLst/>
                          <a:latin typeface="Arial" panose="020B0604020202020204" pitchFamily="34" charset="0"/>
                        </a:rPr>
                        <a:t>10.6%</a:t>
                      </a:r>
                    </a:p>
                  </a:txBody>
                  <a:tcPr marL="6350" marR="6350" marT="6350" marB="0" anchor="ctr">
                    <a:solidFill>
                      <a:srgbClr val="FFFFFF"/>
                    </a:solidFill>
                  </a:tcPr>
                </a:tc>
                <a:extLst>
                  <a:ext uri="{0D108BD9-81ED-4DB2-BD59-A6C34878D82A}">
                    <a16:rowId xmlns:a16="http://schemas.microsoft.com/office/drawing/2014/main" val="3627834174"/>
                  </a:ext>
                </a:extLst>
              </a:tr>
              <a:tr h="190500">
                <a:tc>
                  <a:txBody>
                    <a:bodyPr/>
                    <a:lstStyle/>
                    <a:p>
                      <a:pPr algn="r" fontAlgn="t"/>
                      <a:r>
                        <a:rPr lang="cs-CZ" sz="900" b="1" i="0" u="none" strike="noStrike" dirty="0">
                          <a:solidFill>
                            <a:srgbClr val="000000"/>
                          </a:solidFill>
                          <a:effectLst/>
                          <a:latin typeface="Arial Bold"/>
                        </a:rPr>
                        <a:t>Královéhradecký kraj</a:t>
                      </a:r>
                    </a:p>
                  </a:txBody>
                  <a:tcPr marL="6350" marR="6350" marT="6350" marB="0" anchor="ctr">
                    <a:solidFill>
                      <a:srgbClr val="BFBFBF"/>
                    </a:solidFill>
                  </a:tcPr>
                </a:tc>
                <a:tc>
                  <a:txBody>
                    <a:bodyPr/>
                    <a:lstStyle/>
                    <a:p>
                      <a:pPr algn="r" fontAlgn="t"/>
                      <a:r>
                        <a:rPr lang="cs-CZ" sz="900" b="0" i="0" u="none" strike="noStrike" dirty="0">
                          <a:solidFill>
                            <a:srgbClr val="000000"/>
                          </a:solidFill>
                          <a:effectLst/>
                          <a:latin typeface="Arial" panose="020B0604020202020204" pitchFamily="34" charset="0"/>
                        </a:rPr>
                        <a:t>10.0%</a:t>
                      </a:r>
                    </a:p>
                  </a:txBody>
                  <a:tcPr marL="6350" marR="6350" marT="6350" marB="0" anchor="ctr">
                    <a:solidFill>
                      <a:srgbClr val="BFBFBF"/>
                    </a:solidFill>
                  </a:tcPr>
                </a:tc>
                <a:extLst>
                  <a:ext uri="{0D108BD9-81ED-4DB2-BD59-A6C34878D82A}">
                    <a16:rowId xmlns:a16="http://schemas.microsoft.com/office/drawing/2014/main" val="3411840423"/>
                  </a:ext>
                </a:extLst>
              </a:tr>
              <a:tr h="190500">
                <a:tc>
                  <a:txBody>
                    <a:bodyPr/>
                    <a:lstStyle/>
                    <a:p>
                      <a:pPr algn="r" fontAlgn="t"/>
                      <a:r>
                        <a:rPr lang="cs-CZ" sz="900" b="1" i="0" u="none" strike="noStrike">
                          <a:solidFill>
                            <a:srgbClr val="000000"/>
                          </a:solidFill>
                          <a:effectLst/>
                          <a:latin typeface="Arial Bold"/>
                        </a:rPr>
                        <a:t>Plzeňský kraj</a:t>
                      </a:r>
                    </a:p>
                  </a:txBody>
                  <a:tcPr marL="6350" marR="6350" marT="6350" marB="0" anchor="ctr">
                    <a:noFill/>
                  </a:tcPr>
                </a:tc>
                <a:tc>
                  <a:txBody>
                    <a:bodyPr/>
                    <a:lstStyle/>
                    <a:p>
                      <a:pPr algn="r" fontAlgn="t"/>
                      <a:r>
                        <a:rPr lang="cs-CZ" sz="900" b="0" i="0" u="none" strike="noStrike">
                          <a:solidFill>
                            <a:srgbClr val="000000"/>
                          </a:solidFill>
                          <a:effectLst/>
                          <a:latin typeface="Arial" panose="020B0604020202020204" pitchFamily="34" charset="0"/>
                        </a:rPr>
                        <a:t>10.0%</a:t>
                      </a:r>
                    </a:p>
                  </a:txBody>
                  <a:tcPr marL="6350" marR="6350" marT="6350" marB="0" anchor="ctr">
                    <a:noFill/>
                  </a:tcPr>
                </a:tc>
                <a:extLst>
                  <a:ext uri="{0D108BD9-81ED-4DB2-BD59-A6C34878D82A}">
                    <a16:rowId xmlns:a16="http://schemas.microsoft.com/office/drawing/2014/main" val="2473230341"/>
                  </a:ext>
                </a:extLst>
              </a:tr>
              <a:tr h="190500">
                <a:tc>
                  <a:txBody>
                    <a:bodyPr/>
                    <a:lstStyle/>
                    <a:p>
                      <a:pPr algn="r" fontAlgn="t"/>
                      <a:r>
                        <a:rPr lang="cs-CZ" sz="900" b="1" i="0" u="none" strike="noStrike" dirty="0">
                          <a:solidFill>
                            <a:srgbClr val="000000"/>
                          </a:solidFill>
                          <a:effectLst/>
                          <a:latin typeface="Arial Bold"/>
                        </a:rPr>
                        <a:t>hl. m. Praha</a:t>
                      </a:r>
                    </a:p>
                  </a:txBody>
                  <a:tcPr marL="6350" marR="6350" marT="6350" marB="0" anchor="ctr">
                    <a:noFill/>
                  </a:tcPr>
                </a:tc>
                <a:tc>
                  <a:txBody>
                    <a:bodyPr/>
                    <a:lstStyle/>
                    <a:p>
                      <a:pPr algn="r" fontAlgn="t"/>
                      <a:r>
                        <a:rPr lang="cs-CZ" sz="900" b="0" i="0" u="none" strike="noStrike" dirty="0">
                          <a:solidFill>
                            <a:srgbClr val="000000"/>
                          </a:solidFill>
                          <a:effectLst/>
                          <a:latin typeface="Arial" panose="020B0604020202020204" pitchFamily="34" charset="0"/>
                        </a:rPr>
                        <a:t>9.6%</a:t>
                      </a:r>
                    </a:p>
                  </a:txBody>
                  <a:tcPr marL="6350" marR="6350" marT="6350" marB="0" anchor="ctr">
                    <a:noFill/>
                  </a:tcPr>
                </a:tc>
                <a:extLst>
                  <a:ext uri="{0D108BD9-81ED-4DB2-BD59-A6C34878D82A}">
                    <a16:rowId xmlns:a16="http://schemas.microsoft.com/office/drawing/2014/main" val="2385315702"/>
                  </a:ext>
                </a:extLst>
              </a:tr>
              <a:tr h="190500">
                <a:tc>
                  <a:txBody>
                    <a:bodyPr/>
                    <a:lstStyle/>
                    <a:p>
                      <a:pPr algn="r" fontAlgn="t"/>
                      <a:r>
                        <a:rPr lang="cs-CZ" sz="900" b="1" i="0" u="none" strike="noStrike" dirty="0">
                          <a:solidFill>
                            <a:srgbClr val="000000"/>
                          </a:solidFill>
                          <a:effectLst/>
                          <a:latin typeface="Arial Bold"/>
                        </a:rPr>
                        <a:t>Liberecký kraj</a:t>
                      </a:r>
                    </a:p>
                  </a:txBody>
                  <a:tcPr marL="6350" marR="6350" marT="6350" marB="0" anchor="ctr">
                    <a:lnB w="12700" cap="flat" cmpd="sng" algn="ctr">
                      <a:solidFill>
                        <a:schemeClr val="tx1"/>
                      </a:solidFill>
                      <a:prstDash val="solid"/>
                      <a:round/>
                      <a:headEnd type="none" w="med" len="med"/>
                      <a:tailEnd type="none" w="med" len="med"/>
                    </a:lnB>
                    <a:noFill/>
                  </a:tcPr>
                </a:tc>
                <a:tc>
                  <a:txBody>
                    <a:bodyPr/>
                    <a:lstStyle/>
                    <a:p>
                      <a:pPr algn="r" fontAlgn="t"/>
                      <a:r>
                        <a:rPr lang="cs-CZ" sz="900" b="0" i="0" u="none" strike="noStrike" dirty="0">
                          <a:solidFill>
                            <a:srgbClr val="000000"/>
                          </a:solidFill>
                          <a:effectLst/>
                          <a:latin typeface="Arial" panose="020B0604020202020204" pitchFamily="34" charset="0"/>
                        </a:rPr>
                        <a:t>8.7%</a:t>
                      </a:r>
                    </a:p>
                  </a:txBody>
                  <a:tcPr marL="6350" marR="6350" marT="6350" marB="0" anchor="ctr">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83393176"/>
                  </a:ext>
                </a:extLst>
              </a:tr>
            </a:tbl>
          </a:graphicData>
        </a:graphic>
      </p:graphicFrame>
      <p:sp>
        <p:nvSpPr>
          <p:cNvPr id="7" name="TextBox 6"/>
          <p:cNvSpPr txBox="1"/>
          <p:nvPr/>
        </p:nvSpPr>
        <p:spPr>
          <a:xfrm>
            <a:off x="193949" y="615067"/>
            <a:ext cx="11291314"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a:t>
            </a:r>
            <a:r>
              <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rPr>
              <a:t>NRHOSP 2013 – 2018; hospitalizace v posledním půlroce života (posledních 5 let, bez hospitalizací pro „XIX. Poranění, otravy a některé jiné následky vnějších příčin“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rPr>
              <a:t>.</a:t>
            </a:r>
          </a:p>
        </p:txBody>
      </p:sp>
      <p:sp>
        <p:nvSpPr>
          <p:cNvPr id="10" name="TextBox 7"/>
          <p:cNvSpPr txBox="1"/>
          <p:nvPr/>
        </p:nvSpPr>
        <p:spPr>
          <a:xfrm>
            <a:off x="9060978" y="2269714"/>
            <a:ext cx="2948473" cy="3233709"/>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rPr>
              <a:t>Dostupná data Národního registru hospitalizací dokládají, že  posledním půlroce života absolvuje více než polovina pacientů opakované hospitalizace, a to téměř z 12% více než tři hospitalizační pobyty. Evidentně jsou v ČR velké rezervy v organizaci péče, neboť řadě těchto hospitalizací jde předejít efektivním managementem péče o umírající. Velmi četné hospitalizace u více než 15% pacientů v posledním půlroce života vykazuje celkem 6 krajů </a:t>
            </a:r>
            <a:r>
              <a:rPr lang="cs-CZ" sz="1400" kern="0" dirty="0">
                <a:solidFill>
                  <a:srgbClr val="000000"/>
                </a:solidFill>
                <a:latin typeface="Calibri" panose="020F0502020204030204"/>
              </a:rPr>
              <a:t>Č</a:t>
            </a:r>
            <a:r>
              <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rPr>
              <a:t>R. </a:t>
            </a:r>
          </a:p>
        </p:txBody>
      </p:sp>
      <p:graphicFrame>
        <p:nvGraphicFramePr>
          <p:cNvPr id="5" name="Chart 4"/>
          <p:cNvGraphicFramePr/>
          <p:nvPr/>
        </p:nvGraphicFramePr>
        <p:xfrm>
          <a:off x="823600" y="1177704"/>
          <a:ext cx="5260619" cy="4841378"/>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1694645" y="6019082"/>
            <a:ext cx="351852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Počet hospitalizací v posledním půlroce života</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TextBox 10"/>
          <p:cNvSpPr txBox="1"/>
          <p:nvPr/>
        </p:nvSpPr>
        <p:spPr>
          <a:xfrm rot="16200000">
            <a:off x="149729" y="3257242"/>
            <a:ext cx="103996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Pacienti (%)</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9" name="Table 8"/>
          <p:cNvGraphicFramePr>
            <a:graphicFrameLocks noGrp="1"/>
          </p:cNvGraphicFramePr>
          <p:nvPr/>
        </p:nvGraphicFramePr>
        <p:xfrm>
          <a:off x="3999526" y="1447297"/>
          <a:ext cx="1790700" cy="962025"/>
        </p:xfrm>
        <a:graphic>
          <a:graphicData uri="http://schemas.openxmlformats.org/drawingml/2006/table">
            <a:tbl>
              <a:tblPr>
                <a:tableStyleId>{5C22544A-7EE6-4342-B048-85BDC9FD1C3A}</a:tableStyleId>
              </a:tblPr>
              <a:tblGrid>
                <a:gridCol w="1181100">
                  <a:extLst>
                    <a:ext uri="{9D8B030D-6E8A-4147-A177-3AD203B41FA5}">
                      <a16:colId xmlns:a16="http://schemas.microsoft.com/office/drawing/2014/main" val="446530177"/>
                    </a:ext>
                  </a:extLst>
                </a:gridCol>
                <a:gridCol w="609600">
                  <a:extLst>
                    <a:ext uri="{9D8B030D-6E8A-4147-A177-3AD203B41FA5}">
                      <a16:colId xmlns:a16="http://schemas.microsoft.com/office/drawing/2014/main" val="3139481574"/>
                    </a:ext>
                  </a:extLst>
                </a:gridCol>
              </a:tblGrid>
              <a:tr h="190500">
                <a:tc>
                  <a:txBody>
                    <a:bodyPr/>
                    <a:lstStyle/>
                    <a:p>
                      <a:pPr algn="r" fontAlgn="b"/>
                      <a:r>
                        <a:rPr lang="en-US" sz="1200" u="none" strike="noStrike" dirty="0" err="1">
                          <a:effectLst/>
                          <a:latin typeface="+mj-lt"/>
                        </a:rPr>
                        <a:t>Průměr</a:t>
                      </a:r>
                      <a:endParaRPr lang="en-US" sz="1200" b="0" i="0" u="none" strike="noStrike" dirty="0">
                        <a:solidFill>
                          <a:srgbClr val="000000"/>
                        </a:solidFill>
                        <a:effectLst/>
                        <a:latin typeface="+mj-lt"/>
                      </a:endParaRPr>
                    </a:p>
                  </a:txBody>
                  <a:tcPr marL="9525" marR="9525" marT="9525" marB="0" anchor="b">
                    <a:lnT w="12700" cap="flat" cmpd="sng" algn="ctr">
                      <a:solidFill>
                        <a:schemeClr val="tx1"/>
                      </a:solidFill>
                      <a:prstDash val="solid"/>
                      <a:round/>
                      <a:headEnd type="none" w="med" len="med"/>
                      <a:tailEnd type="none" w="med" len="med"/>
                    </a:lnT>
                    <a:noFill/>
                  </a:tcPr>
                </a:tc>
                <a:tc>
                  <a:txBody>
                    <a:bodyPr/>
                    <a:lstStyle/>
                    <a:p>
                      <a:pPr algn="r" fontAlgn="t"/>
                      <a:r>
                        <a:rPr lang="cs-CZ" sz="1200" b="0" i="0" u="none" strike="noStrike" dirty="0">
                          <a:solidFill>
                            <a:schemeClr val="tx1"/>
                          </a:solidFill>
                          <a:effectLst/>
                          <a:latin typeface="+mj-lt"/>
                        </a:rPr>
                        <a:t>1.61</a:t>
                      </a:r>
                      <a:endParaRPr lang="en-US" sz="1200" b="0" i="0" u="none" strike="noStrike" dirty="0">
                        <a:solidFill>
                          <a:schemeClr val="tx1"/>
                        </a:solidFill>
                        <a:effectLst/>
                        <a:latin typeface="+mj-lt"/>
                      </a:endParaRPr>
                    </a:p>
                  </a:txBody>
                  <a:tcPr marL="9525" marR="9525" marT="9525" marB="0">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202401343"/>
                  </a:ext>
                </a:extLst>
              </a:tr>
              <a:tr h="190500">
                <a:tc>
                  <a:txBody>
                    <a:bodyPr/>
                    <a:lstStyle/>
                    <a:p>
                      <a:pPr algn="r" fontAlgn="b"/>
                      <a:r>
                        <a:rPr lang="en-US" sz="1200" u="none" strike="noStrike">
                          <a:effectLst/>
                          <a:latin typeface="+mj-lt"/>
                        </a:rPr>
                        <a:t>Medián</a:t>
                      </a:r>
                      <a:endParaRPr lang="en-US" sz="1200" b="0" i="0" u="none" strike="noStrike">
                        <a:solidFill>
                          <a:srgbClr val="000000"/>
                        </a:solidFill>
                        <a:effectLst/>
                        <a:latin typeface="+mj-lt"/>
                      </a:endParaRPr>
                    </a:p>
                  </a:txBody>
                  <a:tcPr marL="9525" marR="9525" marT="9525" marB="0" anchor="b">
                    <a:noFill/>
                  </a:tcPr>
                </a:tc>
                <a:tc>
                  <a:txBody>
                    <a:bodyPr/>
                    <a:lstStyle/>
                    <a:p>
                      <a:pPr algn="r" fontAlgn="b"/>
                      <a:r>
                        <a:rPr lang="cs-CZ" sz="1200" b="0" i="0" u="none" strike="noStrike" dirty="0">
                          <a:solidFill>
                            <a:schemeClr val="dk1"/>
                          </a:solidFill>
                          <a:effectLst/>
                          <a:latin typeface="+mj-lt"/>
                        </a:rPr>
                        <a:t>1</a:t>
                      </a:r>
                      <a:endParaRPr lang="en-US" sz="1200" b="0" i="0" u="none" strike="noStrike" dirty="0">
                        <a:solidFill>
                          <a:srgbClr val="000000"/>
                        </a:solidFill>
                        <a:effectLst/>
                        <a:latin typeface="+mj-lt"/>
                      </a:endParaRPr>
                    </a:p>
                  </a:txBody>
                  <a:tcPr marL="9525" marR="9525" marT="9525" marB="0" anchor="b">
                    <a:noFill/>
                  </a:tcPr>
                </a:tc>
                <a:extLst>
                  <a:ext uri="{0D108BD9-81ED-4DB2-BD59-A6C34878D82A}">
                    <a16:rowId xmlns:a16="http://schemas.microsoft.com/office/drawing/2014/main" val="1583480657"/>
                  </a:ext>
                </a:extLst>
              </a:tr>
              <a:tr h="190500">
                <a:tc>
                  <a:txBody>
                    <a:bodyPr/>
                    <a:lstStyle/>
                    <a:p>
                      <a:pPr algn="r" fontAlgn="b"/>
                      <a:r>
                        <a:rPr lang="en-US" sz="1200" u="none" strike="noStrike">
                          <a:effectLst/>
                          <a:latin typeface="+mj-lt"/>
                        </a:rPr>
                        <a:t>25-75 percentil</a:t>
                      </a:r>
                      <a:endParaRPr lang="en-US" sz="1200" b="0" i="0" u="none" strike="noStrike">
                        <a:solidFill>
                          <a:srgbClr val="000000"/>
                        </a:solidFill>
                        <a:effectLst/>
                        <a:latin typeface="+mj-lt"/>
                      </a:endParaRPr>
                    </a:p>
                  </a:txBody>
                  <a:tcPr marL="9525" marR="9525" marT="9525" marB="0" anchor="b">
                    <a:noFill/>
                  </a:tcPr>
                </a:tc>
                <a:tc>
                  <a:txBody>
                    <a:bodyPr/>
                    <a:lstStyle/>
                    <a:p>
                      <a:pPr algn="r" fontAlgn="b"/>
                      <a:r>
                        <a:rPr lang="en-US" sz="1200" u="none" strike="noStrike" dirty="0">
                          <a:effectLst/>
                          <a:latin typeface="+mj-lt"/>
                        </a:rPr>
                        <a:t> </a:t>
                      </a:r>
                      <a:r>
                        <a:rPr lang="cs-CZ" sz="1200" u="none" strike="noStrike" dirty="0">
                          <a:effectLst/>
                          <a:latin typeface="+mj-lt"/>
                        </a:rPr>
                        <a:t>0-2</a:t>
                      </a:r>
                      <a:endParaRPr lang="en-US" sz="1200" b="0" i="0" u="none" strike="noStrike" dirty="0">
                        <a:solidFill>
                          <a:srgbClr val="000000"/>
                        </a:solidFill>
                        <a:effectLst/>
                        <a:latin typeface="+mj-lt"/>
                      </a:endParaRPr>
                    </a:p>
                  </a:txBody>
                  <a:tcPr marL="9525" marR="9525" marT="9525" marB="0" anchor="b">
                    <a:noFill/>
                  </a:tcPr>
                </a:tc>
                <a:extLst>
                  <a:ext uri="{0D108BD9-81ED-4DB2-BD59-A6C34878D82A}">
                    <a16:rowId xmlns:a16="http://schemas.microsoft.com/office/drawing/2014/main" val="2077159679"/>
                  </a:ext>
                </a:extLst>
              </a:tr>
              <a:tr h="190500">
                <a:tc>
                  <a:txBody>
                    <a:bodyPr/>
                    <a:lstStyle/>
                    <a:p>
                      <a:pPr algn="r" fontAlgn="b"/>
                      <a:r>
                        <a:rPr lang="en-US" sz="1200" u="none" strike="noStrike">
                          <a:effectLst/>
                          <a:latin typeface="+mj-lt"/>
                        </a:rPr>
                        <a:t>5-95 percentil</a:t>
                      </a:r>
                      <a:endParaRPr lang="en-US" sz="1200" b="0" i="0" u="none" strike="noStrike">
                        <a:solidFill>
                          <a:srgbClr val="000000"/>
                        </a:solidFill>
                        <a:effectLst/>
                        <a:latin typeface="+mj-lt"/>
                      </a:endParaRPr>
                    </a:p>
                  </a:txBody>
                  <a:tcPr marL="9525" marR="9525" marT="9525" marB="0" anchor="b">
                    <a:noFill/>
                  </a:tcPr>
                </a:tc>
                <a:tc>
                  <a:txBody>
                    <a:bodyPr/>
                    <a:lstStyle/>
                    <a:p>
                      <a:pPr algn="r" fontAlgn="b"/>
                      <a:r>
                        <a:rPr lang="en-US" sz="1200" u="none" strike="noStrike" dirty="0">
                          <a:effectLst/>
                          <a:latin typeface="+mj-lt"/>
                        </a:rPr>
                        <a:t> </a:t>
                      </a:r>
                      <a:r>
                        <a:rPr lang="cs-CZ" sz="1200" u="none" strike="noStrike" dirty="0">
                          <a:effectLst/>
                          <a:latin typeface="+mj-lt"/>
                        </a:rPr>
                        <a:t>0</a:t>
                      </a:r>
                      <a:r>
                        <a:rPr lang="en-US" sz="1200" u="none" strike="noStrike" dirty="0">
                          <a:effectLst/>
                          <a:latin typeface="+mj-lt"/>
                        </a:rPr>
                        <a:t>-5</a:t>
                      </a:r>
                      <a:endParaRPr lang="en-US" sz="1200" b="0" i="0" u="none" strike="noStrike" dirty="0">
                        <a:solidFill>
                          <a:srgbClr val="000000"/>
                        </a:solidFill>
                        <a:effectLst/>
                        <a:latin typeface="+mj-lt"/>
                      </a:endParaRPr>
                    </a:p>
                  </a:txBody>
                  <a:tcPr marL="9525" marR="9525" marT="9525" marB="0" anchor="b">
                    <a:noFill/>
                  </a:tcPr>
                </a:tc>
                <a:extLst>
                  <a:ext uri="{0D108BD9-81ED-4DB2-BD59-A6C34878D82A}">
                    <a16:rowId xmlns:a16="http://schemas.microsoft.com/office/drawing/2014/main" val="121795615"/>
                  </a:ext>
                </a:extLst>
              </a:tr>
              <a:tr h="190500">
                <a:tc>
                  <a:txBody>
                    <a:bodyPr/>
                    <a:lstStyle/>
                    <a:p>
                      <a:pPr algn="r" fontAlgn="b"/>
                      <a:r>
                        <a:rPr lang="en-US" sz="1200" u="none" strike="noStrike">
                          <a:effectLst/>
                          <a:latin typeface="+mj-lt"/>
                        </a:rPr>
                        <a:t>Min-max</a:t>
                      </a:r>
                      <a:endParaRPr lang="en-US" sz="1200" b="0" i="0" u="none" strike="noStrike">
                        <a:solidFill>
                          <a:srgbClr val="000000"/>
                        </a:solidFill>
                        <a:effectLst/>
                        <a:latin typeface="+mj-lt"/>
                      </a:endParaRPr>
                    </a:p>
                  </a:txBody>
                  <a:tcPr marL="9525" marR="9525" marT="9525" marB="0" anchor="b">
                    <a:lnB w="12700" cap="flat" cmpd="sng" algn="ctr">
                      <a:solidFill>
                        <a:schemeClr val="tx1"/>
                      </a:solidFill>
                      <a:prstDash val="solid"/>
                      <a:round/>
                      <a:headEnd type="none" w="med" len="med"/>
                      <a:tailEnd type="none" w="med" len="med"/>
                    </a:lnB>
                    <a:noFill/>
                  </a:tcPr>
                </a:tc>
                <a:tc>
                  <a:txBody>
                    <a:bodyPr/>
                    <a:lstStyle/>
                    <a:p>
                      <a:pPr algn="r" fontAlgn="b"/>
                      <a:r>
                        <a:rPr lang="en-US" sz="1200" u="none" strike="noStrike" dirty="0">
                          <a:effectLst/>
                          <a:latin typeface="+mj-lt"/>
                        </a:rPr>
                        <a:t> </a:t>
                      </a:r>
                      <a:r>
                        <a:rPr lang="cs-CZ" sz="1200" u="none" strike="noStrike" dirty="0">
                          <a:effectLst/>
                          <a:latin typeface="+mj-lt"/>
                        </a:rPr>
                        <a:t>0</a:t>
                      </a:r>
                      <a:r>
                        <a:rPr lang="en-US" sz="1200" u="none" strike="noStrike" dirty="0">
                          <a:effectLst/>
                          <a:latin typeface="+mj-lt"/>
                        </a:rPr>
                        <a:t>-21</a:t>
                      </a:r>
                      <a:endParaRPr lang="en-US" sz="1200" b="0" i="0" u="none" strike="noStrike" dirty="0">
                        <a:solidFill>
                          <a:srgbClr val="000000"/>
                        </a:solidFill>
                        <a:effectLst/>
                        <a:latin typeface="+mj-lt"/>
                      </a:endParaRPr>
                    </a:p>
                  </a:txBody>
                  <a:tcPr marL="9525" marR="9525" marT="9525" marB="0" anchor="b">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14587676"/>
                  </a:ext>
                </a:extLst>
              </a:tr>
            </a:tbl>
          </a:graphicData>
        </a:graphic>
      </p:graphicFrame>
      <p:cxnSp>
        <p:nvCxnSpPr>
          <p:cNvPr id="13" name="Straight Arrow Connector 12"/>
          <p:cNvCxnSpPr/>
          <p:nvPr/>
        </p:nvCxnSpPr>
        <p:spPr>
          <a:xfrm>
            <a:off x="3936918" y="3850924"/>
            <a:ext cx="2071396" cy="18661"/>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3931013" y="3850924"/>
            <a:ext cx="0" cy="81063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3931013" y="2726408"/>
            <a:ext cx="2564317"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prstClr val="black"/>
                </a:solidFill>
                <a:effectLst/>
                <a:uLnTx/>
                <a:uFillTx/>
                <a:latin typeface="Calibri" panose="020F0502020204030204"/>
                <a:ea typeface="+mn-ea"/>
                <a:cs typeface="+mn-cs"/>
              </a:rPr>
              <a:t>Pacienti</a:t>
            </a: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 s v</a:t>
            </a:r>
            <a:r>
              <a:rPr kumimoji="0" lang="cs-CZ" sz="1400" b="1" i="0" u="none" strike="noStrike" kern="1200" cap="none" spc="0" normalizeH="0" baseline="0" noProof="0" dirty="0" err="1">
                <a:ln>
                  <a:noFill/>
                </a:ln>
                <a:solidFill>
                  <a:prstClr val="black"/>
                </a:solidFill>
                <a:effectLst/>
                <a:uLnTx/>
                <a:uFillTx/>
                <a:latin typeface="Calibri" panose="020F0502020204030204"/>
                <a:ea typeface="+mn-ea"/>
                <a:cs typeface="+mn-cs"/>
              </a:rPr>
              <a:t>íce</a:t>
            </a: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 než 3 hospitalizacemi v posledním půlroce života 11.5%</a:t>
            </a:r>
            <a:endPar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TextBox 18"/>
          <p:cNvSpPr txBox="1"/>
          <p:nvPr/>
        </p:nvSpPr>
        <p:spPr>
          <a:xfrm>
            <a:off x="6164437" y="1458580"/>
            <a:ext cx="2804685" cy="7386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prstClr val="black"/>
                </a:solidFill>
                <a:effectLst/>
                <a:uLnTx/>
                <a:uFillTx/>
                <a:latin typeface="Calibri" panose="020F0502020204030204"/>
                <a:ea typeface="+mn-ea"/>
                <a:cs typeface="+mn-cs"/>
              </a:rPr>
              <a:t>Pacienti</a:t>
            </a:r>
            <a:r>
              <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rPr>
              <a:t> s v</a:t>
            </a:r>
            <a:r>
              <a:rPr kumimoji="0" lang="cs-CZ" sz="1400" b="1" i="0" u="none" strike="noStrike" kern="1200" cap="none" spc="0" normalizeH="0" baseline="0" noProof="0" dirty="0" err="1">
                <a:ln>
                  <a:noFill/>
                </a:ln>
                <a:solidFill>
                  <a:prstClr val="black"/>
                </a:solidFill>
                <a:effectLst/>
                <a:uLnTx/>
                <a:uFillTx/>
                <a:latin typeface="Calibri" panose="020F0502020204030204"/>
                <a:ea typeface="+mn-ea"/>
                <a:cs typeface="+mn-cs"/>
              </a:rPr>
              <a:t>íce</a:t>
            </a: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 než 3 hospitalizacemi v posledním půlroce života (celkem 11.5%)</a:t>
            </a:r>
            <a:endParaRPr kumimoji="0" lang="en-US" sz="1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itle 1"/>
          <p:cNvSpPr>
            <a:spLocks noGrp="1"/>
          </p:cNvSpPr>
          <p:nvPr>
            <p:ph type="title"/>
          </p:nvPr>
        </p:nvSpPr>
        <p:spPr/>
        <p:txBody>
          <a:bodyPr>
            <a:normAutofit fontScale="90000"/>
          </a:bodyPr>
          <a:lstStyle/>
          <a:p>
            <a:r>
              <a:rPr lang="en-US" dirty="0" err="1"/>
              <a:t>Hospitalizace</a:t>
            </a:r>
            <a:r>
              <a:rPr lang="en-US" dirty="0"/>
              <a:t> – </a:t>
            </a:r>
            <a:r>
              <a:rPr lang="en-US" dirty="0" err="1"/>
              <a:t>počet</a:t>
            </a:r>
            <a:r>
              <a:rPr lang="en-US" dirty="0"/>
              <a:t> </a:t>
            </a:r>
            <a:r>
              <a:rPr lang="en-US" dirty="0" err="1"/>
              <a:t>hospitalizací</a:t>
            </a:r>
            <a:r>
              <a:rPr lang="en-US" dirty="0"/>
              <a:t> v </a:t>
            </a:r>
            <a:r>
              <a:rPr lang="en-US" dirty="0" err="1"/>
              <a:t>posledním</a:t>
            </a:r>
            <a:r>
              <a:rPr lang="en-US" dirty="0"/>
              <a:t> </a:t>
            </a:r>
            <a:r>
              <a:rPr lang="en-US" dirty="0" err="1"/>
              <a:t>půlroce</a:t>
            </a:r>
            <a:r>
              <a:rPr lang="en-US" dirty="0"/>
              <a:t> </a:t>
            </a:r>
            <a:r>
              <a:rPr lang="en-US" dirty="0" err="1"/>
              <a:t>života</a:t>
            </a:r>
            <a:endParaRPr lang="en-US" dirty="0"/>
          </a:p>
        </p:txBody>
      </p:sp>
    </p:spTree>
    <p:extLst>
      <p:ext uri="{BB962C8B-B14F-4D97-AF65-F5344CB8AC3E}">
        <p14:creationId xmlns:p14="http://schemas.microsoft.com/office/powerpoint/2010/main" val="379916678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2">
            <a:extLst>
              <a:ext uri="{FF2B5EF4-FFF2-40B4-BE49-F238E27FC236}">
                <a16:creationId xmlns:a16="http://schemas.microsoft.com/office/drawing/2014/main" id="{9AE68639-9FB1-4AAA-8506-7A96CECC6430}"/>
              </a:ext>
            </a:extLst>
          </p:cNvPr>
          <p:cNvSpPr/>
          <p:nvPr/>
        </p:nvSpPr>
        <p:spPr>
          <a:xfrm>
            <a:off x="257558" y="5709069"/>
            <a:ext cx="4821261" cy="2395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Rectangle 4"/>
          <p:cNvSpPr/>
          <p:nvPr/>
        </p:nvSpPr>
        <p:spPr>
          <a:xfrm>
            <a:off x="588397" y="6249725"/>
            <a:ext cx="11603603" cy="608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p:cNvSpPr txBox="1"/>
          <p:nvPr/>
        </p:nvSpPr>
        <p:spPr>
          <a:xfrm>
            <a:off x="257558" y="653725"/>
            <a:ext cx="21662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a:t>
            </a:r>
            <a:r>
              <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rPr>
              <a:t>NRHOSP 2007–2018 </a:t>
            </a:r>
          </a:p>
        </p:txBody>
      </p:sp>
      <p:sp>
        <p:nvSpPr>
          <p:cNvPr id="8" name="TextBox 7"/>
          <p:cNvSpPr txBox="1"/>
          <p:nvPr/>
        </p:nvSpPr>
        <p:spPr>
          <a:xfrm>
            <a:off x="7759429" y="2175840"/>
            <a:ext cx="3861071" cy="3233709"/>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rPr>
              <a:t>Průměrný počet hospitalizací v průběhu posledních tří měsíců života u pacientů z HKK je aktuálně 2,55.  </a:t>
            </a:r>
            <a:r>
              <a:rPr kumimoji="0" lang="cs-CZ" sz="1400" b="0" i="0" u="none" strike="noStrike" kern="0" cap="none" spc="0" normalizeH="0" baseline="0" noProof="0" dirty="0" smtClean="0">
                <a:ln>
                  <a:noFill/>
                </a:ln>
                <a:solidFill>
                  <a:srgbClr val="000000"/>
                </a:solidFill>
                <a:effectLst/>
                <a:uLnTx/>
                <a:uFillTx/>
                <a:latin typeface="Calibri" panose="020F0502020204030204"/>
                <a:ea typeface="+mn-ea"/>
                <a:cs typeface="+mn-cs"/>
              </a:rPr>
              <a:t>Mezi </a:t>
            </a:r>
            <a:r>
              <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rPr>
              <a:t>regiony ČR jsou výrazné rozdíly v průměrném počtu hospitalizací v průběhu posledního půlroku života, nejvyšší je v Ústeckém kraji (1.72), nejnižší v Libereckém kraji (1,40).</a:t>
            </a:r>
          </a:p>
        </p:txBody>
      </p:sp>
      <p:sp>
        <p:nvSpPr>
          <p:cNvPr id="4" name="Title 3"/>
          <p:cNvSpPr>
            <a:spLocks noGrp="1"/>
          </p:cNvSpPr>
          <p:nvPr>
            <p:ph type="title"/>
          </p:nvPr>
        </p:nvSpPr>
        <p:spPr/>
        <p:txBody>
          <a:bodyPr>
            <a:normAutofit/>
          </a:bodyPr>
          <a:lstStyle/>
          <a:p>
            <a:r>
              <a:rPr lang="cs-CZ" dirty="0"/>
              <a:t>P</a:t>
            </a:r>
            <a:r>
              <a:rPr lang="en-US" dirty="0" err="1"/>
              <a:t>očet</a:t>
            </a:r>
            <a:r>
              <a:rPr lang="en-US" dirty="0"/>
              <a:t> </a:t>
            </a:r>
            <a:r>
              <a:rPr lang="en-US" dirty="0" err="1"/>
              <a:t>hospitalizací</a:t>
            </a:r>
            <a:r>
              <a:rPr lang="en-US" dirty="0"/>
              <a:t> v </a:t>
            </a:r>
            <a:r>
              <a:rPr lang="en-US" dirty="0" err="1"/>
              <a:t>posledn</a:t>
            </a:r>
            <a:r>
              <a:rPr lang="cs-CZ" dirty="0" err="1"/>
              <a:t>ích</a:t>
            </a:r>
            <a:r>
              <a:rPr lang="cs-CZ" dirty="0"/>
              <a:t> třech měsících </a:t>
            </a:r>
            <a:r>
              <a:rPr lang="en-US" dirty="0" err="1"/>
              <a:t>života</a:t>
            </a:r>
            <a:endParaRPr lang="en-US" dirty="0"/>
          </a:p>
        </p:txBody>
      </p:sp>
      <p:sp>
        <p:nvSpPr>
          <p:cNvPr id="10" name="TextBox 12"/>
          <p:cNvSpPr txBox="1"/>
          <p:nvPr/>
        </p:nvSpPr>
        <p:spPr>
          <a:xfrm>
            <a:off x="1340707" y="992279"/>
            <a:ext cx="5912901"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Průměrný </a:t>
            </a: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počet hospitalizací v </a:t>
            </a:r>
            <a:r>
              <a:rPr kumimoji="0" lang="en-US" sz="1800" b="1" i="0" u="none" strike="noStrike" kern="1200" cap="none" spc="0" normalizeH="0" baseline="0" noProof="0" dirty="0" err="1">
                <a:ln>
                  <a:noFill/>
                </a:ln>
                <a:solidFill>
                  <a:prstClr val="black"/>
                </a:solidFill>
                <a:effectLst/>
                <a:uLnTx/>
                <a:uFillTx/>
                <a:latin typeface="Calibri" panose="020F0502020204030204"/>
                <a:ea typeface="+mn-ea"/>
                <a:cs typeface="+mn-cs"/>
              </a:rPr>
              <a:t>poslední</a:t>
            </a: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ch 3 měsících </a:t>
            </a:r>
            <a:r>
              <a:rPr kumimoji="0" lang="en-US" sz="1800" b="1" i="0" u="none" strike="noStrike" kern="1200" cap="none" spc="0" normalizeH="0" baseline="0" noProof="0" dirty="0" err="1">
                <a:ln>
                  <a:noFill/>
                </a:ln>
                <a:solidFill>
                  <a:prstClr val="black"/>
                </a:solidFill>
                <a:effectLst/>
                <a:uLnTx/>
                <a:uFillTx/>
                <a:latin typeface="Calibri" panose="020F0502020204030204"/>
                <a:ea typeface="+mn-ea"/>
                <a:cs typeface="+mn-cs"/>
              </a:rPr>
              <a:t>života</a:t>
            </a: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aphicFrame>
        <p:nvGraphicFramePr>
          <p:cNvPr id="12" name="Chart 14"/>
          <p:cNvGraphicFramePr/>
          <p:nvPr>
            <p:extLst>
              <p:ext uri="{D42A27DB-BD31-4B8C-83A1-F6EECF244321}">
                <p14:modId xmlns:p14="http://schemas.microsoft.com/office/powerpoint/2010/main" val="627528826"/>
              </p:ext>
            </p:extLst>
          </p:nvPr>
        </p:nvGraphicFramePr>
        <p:xfrm>
          <a:off x="441470" y="1354966"/>
          <a:ext cx="7028025" cy="542957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86142225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p:cNvSpPr>
            <a:spLocks noGrp="1"/>
          </p:cNvSpPr>
          <p:nvPr>
            <p:ph type="title"/>
          </p:nvPr>
        </p:nvSpPr>
        <p:spPr/>
        <p:txBody>
          <a:bodyPr>
            <a:normAutofit/>
          </a:bodyPr>
          <a:lstStyle/>
          <a:p>
            <a:r>
              <a:rPr lang="en-US" sz="2400" dirty="0" err="1"/>
              <a:t>Čerpání</a:t>
            </a:r>
            <a:r>
              <a:rPr lang="en-US" sz="2400" dirty="0"/>
              <a:t> </a:t>
            </a:r>
            <a:r>
              <a:rPr lang="en-US" sz="2400" dirty="0" err="1"/>
              <a:t>zdravotní</a:t>
            </a:r>
            <a:r>
              <a:rPr lang="en-US" sz="2400" dirty="0"/>
              <a:t> </a:t>
            </a:r>
            <a:r>
              <a:rPr lang="en-US" sz="2400" dirty="0" err="1"/>
              <a:t>péče</a:t>
            </a:r>
            <a:r>
              <a:rPr lang="en-US" sz="2400" dirty="0"/>
              <a:t> v </a:t>
            </a:r>
            <a:r>
              <a:rPr lang="en-US" sz="2400" dirty="0" err="1"/>
              <a:t>závěru</a:t>
            </a:r>
            <a:r>
              <a:rPr lang="en-US" sz="2400" dirty="0"/>
              <a:t> </a:t>
            </a:r>
            <a:r>
              <a:rPr lang="en-US" sz="2400" dirty="0" err="1"/>
              <a:t>života</a:t>
            </a:r>
            <a:r>
              <a:rPr lang="en-US" sz="2400" dirty="0"/>
              <a:t>: </a:t>
            </a:r>
            <a:r>
              <a:rPr lang="en-US" sz="2400" dirty="0" err="1"/>
              <a:t>pacienti</a:t>
            </a:r>
            <a:r>
              <a:rPr lang="en-US" sz="2400" dirty="0"/>
              <a:t> s </a:t>
            </a:r>
            <a:r>
              <a:rPr lang="en-US" sz="2400" dirty="0" err="1"/>
              <a:t>Alzheimerovou</a:t>
            </a:r>
            <a:r>
              <a:rPr lang="en-US" sz="2400" dirty="0"/>
              <a:t> </a:t>
            </a:r>
            <a:r>
              <a:rPr lang="en-US" sz="2400" dirty="0" err="1"/>
              <a:t>nemocí</a:t>
            </a:r>
            <a:r>
              <a:rPr lang="en-US" sz="2400" dirty="0"/>
              <a:t> </a:t>
            </a:r>
            <a:endParaRPr lang="cs-CZ" sz="2400" dirty="0"/>
          </a:p>
        </p:txBody>
      </p:sp>
      <p:sp>
        <p:nvSpPr>
          <p:cNvPr id="4" name="TextBox 4"/>
          <p:cNvSpPr txBox="1"/>
          <p:nvPr/>
        </p:nvSpPr>
        <p:spPr>
          <a:xfrm>
            <a:off x="353243" y="621010"/>
            <a:ext cx="11552430" cy="461665"/>
          </a:xfrm>
          <a:prstGeom prst="rect">
            <a:avLst/>
          </a:prstGeom>
          <a:noFill/>
        </p:spPr>
        <p:txBody>
          <a:bodyPr wrap="square" rtlCol="0">
            <a:spAutoFit/>
          </a:bodyPr>
          <a:lstStyle/>
          <a:p>
            <a:r>
              <a:rPr lang="cs-CZ" sz="1200" dirty="0">
                <a:cs typeface="Arial" panose="020B0604020202020204" pitchFamily="34" charset="0"/>
              </a:rPr>
              <a:t>Zdroj dat: NRHZS 2010–2018; </a:t>
            </a:r>
            <a:r>
              <a:rPr lang="cs-CZ" sz="1200" b="1" dirty="0">
                <a:effectLst>
                  <a:outerShdw blurRad="38100" dist="38100" dir="2700000" algn="tl">
                    <a:srgbClr val="000000">
                      <a:alpha val="43137"/>
                    </a:srgbClr>
                  </a:outerShdw>
                </a:effectLst>
                <a:cs typeface="Arial" panose="020B0604020202020204" pitchFamily="34" charset="0"/>
              </a:rPr>
              <a:t>Královehradecký</a:t>
            </a:r>
            <a:r>
              <a:rPr lang="cs-CZ" sz="1200" b="1" dirty="0">
                <a:effectLst>
                  <a:outerShdw blurRad="38100" dist="38100" dir="2700000" algn="tl">
                    <a:srgbClr val="000000">
                      <a:alpha val="43137"/>
                    </a:srgbClr>
                  </a:outerShdw>
                </a:effectLst>
              </a:rPr>
              <a:t> kraj</a:t>
            </a:r>
          </a:p>
          <a:p>
            <a:r>
              <a:rPr lang="cs-CZ" sz="1200" dirty="0">
                <a:cs typeface="Arial" panose="020B0604020202020204" pitchFamily="34" charset="0"/>
              </a:rPr>
              <a:t>pacienti s vykázanou Alzheimerovou nemocí a úmrtím v roce 2018 – hodnocena je jejich historie v období 1 roku před datem úmrtí</a:t>
            </a:r>
            <a:r>
              <a:rPr lang="en-US" sz="1200" dirty="0">
                <a:cs typeface="Arial" panose="020B0604020202020204" pitchFamily="34" charset="0"/>
              </a:rPr>
              <a:t> </a:t>
            </a:r>
            <a:r>
              <a:rPr lang="cs-CZ" sz="1200" dirty="0">
                <a:cs typeface="Arial" panose="020B0604020202020204" pitchFamily="34" charset="0"/>
              </a:rPr>
              <a:t>(ČR: N = 13 892, HKK: N = 861)</a:t>
            </a:r>
          </a:p>
        </p:txBody>
      </p:sp>
      <p:graphicFrame>
        <p:nvGraphicFramePr>
          <p:cNvPr id="6" name="Tabulka 5"/>
          <p:cNvGraphicFramePr>
            <a:graphicFrameLocks noGrp="1"/>
          </p:cNvGraphicFramePr>
          <p:nvPr/>
        </p:nvGraphicFramePr>
        <p:xfrm>
          <a:off x="1049854" y="5837599"/>
          <a:ext cx="8683230" cy="370840"/>
        </p:xfrm>
        <a:graphic>
          <a:graphicData uri="http://schemas.openxmlformats.org/drawingml/2006/table">
            <a:tbl>
              <a:tblPr firstRow="1" bandRow="1">
                <a:tableStyleId>{2D5ABB26-0587-4C30-8999-92F81FD0307C}</a:tableStyleId>
              </a:tblPr>
              <a:tblGrid>
                <a:gridCol w="1736646">
                  <a:extLst>
                    <a:ext uri="{9D8B030D-6E8A-4147-A177-3AD203B41FA5}">
                      <a16:colId xmlns:a16="http://schemas.microsoft.com/office/drawing/2014/main" val="20000"/>
                    </a:ext>
                  </a:extLst>
                </a:gridCol>
                <a:gridCol w="1736646">
                  <a:extLst>
                    <a:ext uri="{9D8B030D-6E8A-4147-A177-3AD203B41FA5}">
                      <a16:colId xmlns:a16="http://schemas.microsoft.com/office/drawing/2014/main" val="20001"/>
                    </a:ext>
                  </a:extLst>
                </a:gridCol>
                <a:gridCol w="1736646">
                  <a:extLst>
                    <a:ext uri="{9D8B030D-6E8A-4147-A177-3AD203B41FA5}">
                      <a16:colId xmlns:a16="http://schemas.microsoft.com/office/drawing/2014/main" val="20002"/>
                    </a:ext>
                  </a:extLst>
                </a:gridCol>
                <a:gridCol w="1736646">
                  <a:extLst>
                    <a:ext uri="{9D8B030D-6E8A-4147-A177-3AD203B41FA5}">
                      <a16:colId xmlns:a16="http://schemas.microsoft.com/office/drawing/2014/main" val="20003"/>
                    </a:ext>
                  </a:extLst>
                </a:gridCol>
                <a:gridCol w="1736646">
                  <a:extLst>
                    <a:ext uri="{9D8B030D-6E8A-4147-A177-3AD203B41FA5}">
                      <a16:colId xmlns:a16="http://schemas.microsoft.com/office/drawing/2014/main" val="20004"/>
                    </a:ext>
                  </a:extLst>
                </a:gridCol>
              </a:tblGrid>
              <a:tr h="370840">
                <a:tc>
                  <a:txBody>
                    <a:bodyPr/>
                    <a:lstStyle/>
                    <a:p>
                      <a:r>
                        <a:rPr lang="cs-CZ" sz="1400" dirty="0"/>
                        <a:t>Lůžková</a:t>
                      </a:r>
                      <a:r>
                        <a:rPr lang="cs-CZ" sz="1400" baseline="0" dirty="0"/>
                        <a:t> péče</a:t>
                      </a:r>
                      <a:endParaRPr lang="cs-CZ" sz="1400" dirty="0"/>
                    </a:p>
                  </a:txBody>
                  <a:tcPr/>
                </a:tc>
                <a:tc>
                  <a:txBody>
                    <a:bodyPr/>
                    <a:lstStyle/>
                    <a:p>
                      <a:r>
                        <a:rPr lang="cs-CZ" sz="1400" dirty="0"/>
                        <a:t>Ambulantní</a:t>
                      </a:r>
                      <a:r>
                        <a:rPr lang="cs-CZ" sz="1400" baseline="0" dirty="0"/>
                        <a:t> péče</a:t>
                      </a:r>
                      <a:endParaRPr lang="cs-CZ" sz="1400" dirty="0"/>
                    </a:p>
                  </a:txBody>
                  <a:tcPr/>
                </a:tc>
                <a:tc>
                  <a:txBody>
                    <a:bodyPr/>
                    <a:lstStyle/>
                    <a:p>
                      <a:r>
                        <a:rPr lang="cs-CZ" sz="1400" dirty="0"/>
                        <a:t>Cesta lékaře</a:t>
                      </a:r>
                    </a:p>
                  </a:txBody>
                  <a:tcPr/>
                </a:tc>
                <a:tc>
                  <a:txBody>
                    <a:bodyPr/>
                    <a:lstStyle/>
                    <a:p>
                      <a:r>
                        <a:rPr lang="cs-CZ" sz="1400" dirty="0"/>
                        <a:t>Převoz RZS</a:t>
                      </a:r>
                    </a:p>
                  </a:txBody>
                  <a:tcPr/>
                </a:tc>
                <a:tc>
                  <a:txBody>
                    <a:bodyPr/>
                    <a:lstStyle/>
                    <a:p>
                      <a:r>
                        <a:rPr lang="cs-CZ" sz="1400" dirty="0"/>
                        <a:t>Jakákoliv</a:t>
                      </a:r>
                      <a:r>
                        <a:rPr lang="cs-CZ" sz="1400" baseline="0" dirty="0"/>
                        <a:t> péče</a:t>
                      </a:r>
                      <a:endParaRPr lang="cs-CZ" sz="1400" dirty="0"/>
                    </a:p>
                  </a:txBody>
                  <a:tcPr/>
                </a:tc>
                <a:extLst>
                  <a:ext uri="{0D108BD9-81ED-4DB2-BD59-A6C34878D82A}">
                    <a16:rowId xmlns:a16="http://schemas.microsoft.com/office/drawing/2014/main" val="10000"/>
                  </a:ext>
                </a:extLst>
              </a:tr>
            </a:tbl>
          </a:graphicData>
        </a:graphic>
      </p:graphicFrame>
      <p:cxnSp>
        <p:nvCxnSpPr>
          <p:cNvPr id="7" name="Přímá spojnice 6"/>
          <p:cNvCxnSpPr/>
          <p:nvPr/>
        </p:nvCxnSpPr>
        <p:spPr>
          <a:xfrm>
            <a:off x="689856" y="6002520"/>
            <a:ext cx="360000" cy="0"/>
          </a:xfrm>
          <a:prstGeom prst="line">
            <a:avLst/>
          </a:prstGeom>
          <a:ln w="28575">
            <a:solidFill>
              <a:srgbClr val="FF5050"/>
            </a:solidFill>
          </a:ln>
        </p:spPr>
        <p:style>
          <a:lnRef idx="1">
            <a:schemeClr val="accent1"/>
          </a:lnRef>
          <a:fillRef idx="0">
            <a:schemeClr val="accent1"/>
          </a:fillRef>
          <a:effectRef idx="0">
            <a:schemeClr val="accent1"/>
          </a:effectRef>
          <a:fontRef idx="minor">
            <a:schemeClr val="tx1"/>
          </a:fontRef>
        </p:style>
      </p:cxnSp>
      <p:cxnSp>
        <p:nvCxnSpPr>
          <p:cNvPr id="8" name="Přímá spojnice 7"/>
          <p:cNvCxnSpPr/>
          <p:nvPr/>
        </p:nvCxnSpPr>
        <p:spPr>
          <a:xfrm>
            <a:off x="2429757" y="6002520"/>
            <a:ext cx="360000" cy="0"/>
          </a:xfrm>
          <a:prstGeom prst="line">
            <a:avLst/>
          </a:prstGeom>
          <a:ln w="28575">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9" name="Přímá spojnice 8"/>
          <p:cNvCxnSpPr/>
          <p:nvPr/>
        </p:nvCxnSpPr>
        <p:spPr>
          <a:xfrm>
            <a:off x="4169658" y="6002520"/>
            <a:ext cx="360000" cy="0"/>
          </a:xfrm>
          <a:prstGeom prst="line">
            <a:avLst/>
          </a:prstGeom>
          <a:ln w="28575">
            <a:solidFill>
              <a:srgbClr val="9999FF"/>
            </a:solidFill>
          </a:ln>
        </p:spPr>
        <p:style>
          <a:lnRef idx="1">
            <a:schemeClr val="accent1"/>
          </a:lnRef>
          <a:fillRef idx="0">
            <a:schemeClr val="accent1"/>
          </a:fillRef>
          <a:effectRef idx="0">
            <a:schemeClr val="accent1"/>
          </a:effectRef>
          <a:fontRef idx="minor">
            <a:schemeClr val="tx1"/>
          </a:fontRef>
        </p:style>
      </p:cxnSp>
      <p:cxnSp>
        <p:nvCxnSpPr>
          <p:cNvPr id="10" name="Přímá spojnice 9"/>
          <p:cNvCxnSpPr/>
          <p:nvPr/>
        </p:nvCxnSpPr>
        <p:spPr>
          <a:xfrm>
            <a:off x="5909559" y="5997744"/>
            <a:ext cx="360000" cy="0"/>
          </a:xfrm>
          <a:prstGeom prst="line">
            <a:avLst/>
          </a:prstGeom>
          <a:ln w="28575">
            <a:solidFill>
              <a:srgbClr val="71717A"/>
            </a:solidFill>
          </a:ln>
        </p:spPr>
        <p:style>
          <a:lnRef idx="1">
            <a:schemeClr val="accent1"/>
          </a:lnRef>
          <a:fillRef idx="0">
            <a:schemeClr val="accent1"/>
          </a:fillRef>
          <a:effectRef idx="0">
            <a:schemeClr val="accent1"/>
          </a:effectRef>
          <a:fontRef idx="minor">
            <a:schemeClr val="tx1"/>
          </a:fontRef>
        </p:style>
      </p:cxnSp>
      <p:cxnSp>
        <p:nvCxnSpPr>
          <p:cNvPr id="11" name="Přímá spojnice 10"/>
          <p:cNvCxnSpPr/>
          <p:nvPr/>
        </p:nvCxnSpPr>
        <p:spPr>
          <a:xfrm>
            <a:off x="7649459" y="5992968"/>
            <a:ext cx="36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Přímá spojnice 13"/>
          <p:cNvCxnSpPr/>
          <p:nvPr/>
        </p:nvCxnSpPr>
        <p:spPr>
          <a:xfrm>
            <a:off x="1671999" y="1673630"/>
            <a:ext cx="360000" cy="0"/>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7"/>
          <p:cNvSpPr txBox="1"/>
          <p:nvPr/>
        </p:nvSpPr>
        <p:spPr>
          <a:xfrm>
            <a:off x="8726822" y="1382685"/>
            <a:ext cx="3297538" cy="4397867"/>
          </a:xfrm>
          <a:prstGeom prst="rect">
            <a:avLst/>
          </a:prstGeom>
          <a:noFill/>
          <a:ln>
            <a:solidFill>
              <a:schemeClr val="bg1"/>
            </a:solidFill>
          </a:ln>
        </p:spPr>
        <p:txBody>
          <a:bodyPr wrap="square" rtlCol="0">
            <a:noAutofit/>
          </a:bodyPr>
          <a:lstStyle/>
          <a:p>
            <a:r>
              <a:rPr lang="cs-CZ" sz="1400" dirty="0"/>
              <a:t>V posledním roce života lze u pacientů s vykázanou Alzheimerovou nemocí pozorovat zvyšující se intenzitu poskytované zdravotní péče.</a:t>
            </a:r>
          </a:p>
          <a:p>
            <a:endParaRPr lang="cs-CZ" sz="1400" dirty="0"/>
          </a:p>
          <a:p>
            <a:r>
              <a:rPr lang="cs-CZ" sz="1400" dirty="0"/>
              <a:t>Dle dat NRHZS celkem 76,3 % pacientů čerpalo v posledním měsíci života lůžkovou péči, 75,5 % ambulantní péči. Téměř 50 % pacientů bylo v posledním měsíci alespoň jednou převezeno rychlou záchrannou službou, většinou k hospitalizaci na lůžkách akutní péče. </a:t>
            </a:r>
          </a:p>
          <a:p>
            <a:endParaRPr lang="cs-CZ" sz="1400" dirty="0"/>
          </a:p>
          <a:p>
            <a:r>
              <a:rPr lang="cs-CZ" sz="1400" dirty="0"/>
              <a:t>V Královéhradeckém kraji 77,7 % pacientů čerpalo v posledním měsíci života lůžkovou péči a 78,5 % čerpalo ambulantní péči. Téměř polovina pacientů byla v posledním měsíci alespoň jednou převezena rychlou záchrannou službou.</a:t>
            </a:r>
          </a:p>
        </p:txBody>
      </p:sp>
      <p:cxnSp>
        <p:nvCxnSpPr>
          <p:cNvPr id="16" name="Přímá spojnice 15">
            <a:extLst>
              <a:ext uri="{FF2B5EF4-FFF2-40B4-BE49-F238E27FC236}">
                <a16:creationId xmlns:a16="http://schemas.microsoft.com/office/drawing/2014/main" id="{7F953E72-E823-4299-BC1E-961FC8025B55}"/>
              </a:ext>
            </a:extLst>
          </p:cNvPr>
          <p:cNvCxnSpPr/>
          <p:nvPr/>
        </p:nvCxnSpPr>
        <p:spPr>
          <a:xfrm>
            <a:off x="1671999" y="1382685"/>
            <a:ext cx="36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7" name="Tabulka 16">
            <a:extLst>
              <a:ext uri="{FF2B5EF4-FFF2-40B4-BE49-F238E27FC236}">
                <a16:creationId xmlns:a16="http://schemas.microsoft.com/office/drawing/2014/main" id="{086F900F-A200-4D8D-87FA-00C8F9C939E0}"/>
              </a:ext>
            </a:extLst>
          </p:cNvPr>
          <p:cNvGraphicFramePr>
            <a:graphicFrameLocks noGrp="1"/>
          </p:cNvGraphicFramePr>
          <p:nvPr/>
        </p:nvGraphicFramePr>
        <p:xfrm>
          <a:off x="2031999" y="1220905"/>
          <a:ext cx="2546976" cy="609600"/>
        </p:xfrm>
        <a:graphic>
          <a:graphicData uri="http://schemas.openxmlformats.org/drawingml/2006/table">
            <a:tbl>
              <a:tblPr firstRow="1" bandRow="1">
                <a:tableStyleId>{2D5ABB26-0587-4C30-8999-92F81FD0307C}</a:tableStyleId>
              </a:tblPr>
              <a:tblGrid>
                <a:gridCol w="2546976">
                  <a:extLst>
                    <a:ext uri="{9D8B030D-6E8A-4147-A177-3AD203B41FA5}">
                      <a16:colId xmlns:a16="http://schemas.microsoft.com/office/drawing/2014/main" val="20000"/>
                    </a:ext>
                  </a:extLst>
                </a:gridCol>
              </a:tblGrid>
              <a:tr h="187990">
                <a:tc>
                  <a:txBody>
                    <a:bodyPr/>
                    <a:lstStyle/>
                    <a:p>
                      <a:r>
                        <a:rPr lang="cs-CZ" sz="1400" dirty="0"/>
                        <a:t>Královéhradecký kraj (HKK)</a:t>
                      </a:r>
                    </a:p>
                  </a:txBody>
                  <a:tcPr/>
                </a:tc>
                <a:extLst>
                  <a:ext uri="{0D108BD9-81ED-4DB2-BD59-A6C34878D82A}">
                    <a16:rowId xmlns:a16="http://schemas.microsoft.com/office/drawing/2014/main" val="10000"/>
                  </a:ext>
                </a:extLst>
              </a:tr>
              <a:tr h="187990">
                <a:tc>
                  <a:txBody>
                    <a:bodyPr/>
                    <a:lstStyle/>
                    <a:p>
                      <a:r>
                        <a:rPr lang="cs-CZ" sz="1400" dirty="0"/>
                        <a:t>Česká republika</a:t>
                      </a:r>
                    </a:p>
                  </a:txBody>
                  <a:tcPr/>
                </a:tc>
                <a:extLst>
                  <a:ext uri="{0D108BD9-81ED-4DB2-BD59-A6C34878D82A}">
                    <a16:rowId xmlns:a16="http://schemas.microsoft.com/office/drawing/2014/main" val="10001"/>
                  </a:ext>
                </a:extLst>
              </a:tr>
            </a:tbl>
          </a:graphicData>
        </a:graphic>
      </p:graphicFrame>
      <p:graphicFrame>
        <p:nvGraphicFramePr>
          <p:cNvPr id="20" name="Object 3">
            <a:extLst>
              <a:ext uri="{FF2B5EF4-FFF2-40B4-BE49-F238E27FC236}">
                <a16:creationId xmlns:a16="http://schemas.microsoft.com/office/drawing/2014/main" id="{0C9A734A-3E9D-48DA-9F9B-B280A1770409}"/>
              </a:ext>
            </a:extLst>
          </p:cNvPr>
          <p:cNvGraphicFramePr>
            <a:graphicFrameLocks/>
          </p:cNvGraphicFramePr>
          <p:nvPr/>
        </p:nvGraphicFramePr>
        <p:xfrm>
          <a:off x="353243" y="1699331"/>
          <a:ext cx="8219257" cy="4213256"/>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4994991"/>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Nadpis 1">
            <a:extLst>
              <a:ext uri="{FF2B5EF4-FFF2-40B4-BE49-F238E27FC236}">
                <a16:creationId xmlns:a16="http://schemas.microsoft.com/office/drawing/2014/main" id="{EA328CEC-C272-456D-B936-D7E722870E2A}"/>
              </a:ext>
            </a:extLst>
          </p:cNvPr>
          <p:cNvSpPr txBox="1">
            <a:spLocks/>
          </p:cNvSpPr>
          <p:nvPr/>
        </p:nvSpPr>
        <p:spPr>
          <a:xfrm>
            <a:off x="113160" y="141351"/>
            <a:ext cx="11934441" cy="57543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lvl="0">
              <a:defRPr/>
            </a:pPr>
            <a:r>
              <a:rPr kumimoji="0" lang="cs-CZ" sz="2800" b="1" i="0" u="none" strike="noStrike" kern="1200" cap="none" spc="0" normalizeH="0" baseline="0" noProof="0" dirty="0">
                <a:ln>
                  <a:noFill/>
                </a:ln>
                <a:solidFill>
                  <a:srgbClr val="FF0000"/>
                </a:solidFill>
                <a:uLnTx/>
                <a:uFillTx/>
                <a:latin typeface="Calibri" panose="020F0502020204030204" pitchFamily="34" charset="0"/>
                <a:cs typeface="Calibri" panose="020F0502020204030204" pitchFamily="34" charset="0"/>
              </a:rPr>
              <a:t>Akutní lůžka nemocnic jako místo</a:t>
            </a:r>
            <a:r>
              <a:rPr kumimoji="0" lang="cs-CZ" sz="2800" b="1" i="0" u="none" strike="noStrike" kern="1200" cap="none" spc="0" normalizeH="0" noProof="0" dirty="0">
                <a:ln>
                  <a:noFill/>
                </a:ln>
                <a:solidFill>
                  <a:srgbClr val="FF0000"/>
                </a:solidFill>
                <a:uLnTx/>
                <a:uFillTx/>
                <a:latin typeface="Calibri" panose="020F0502020204030204" pitchFamily="34" charset="0"/>
                <a:cs typeface="Calibri" panose="020F0502020204030204" pitchFamily="34" charset="0"/>
              </a:rPr>
              <a:t> úmrtí pacientů </a:t>
            </a:r>
          </a:p>
          <a:p>
            <a:pPr lvl="0">
              <a:defRPr/>
            </a:pPr>
            <a:r>
              <a:rPr kumimoji="0" lang="cs-CZ" sz="2800" b="1" i="0" u="none" strike="noStrike" kern="1200" cap="none" spc="0" normalizeH="0" noProof="0" dirty="0">
                <a:ln>
                  <a:noFill/>
                </a:ln>
                <a:solidFill>
                  <a:srgbClr val="FF0000"/>
                </a:solidFill>
                <a:uLnTx/>
                <a:uFillTx/>
                <a:latin typeface="Calibri" panose="020F0502020204030204" pitchFamily="34" charset="0"/>
                <a:cs typeface="Calibri" panose="020F0502020204030204" pitchFamily="34" charset="0"/>
              </a:rPr>
              <a:t>- obyvatelé HKK</a:t>
            </a:r>
            <a:endParaRPr kumimoji="0" lang="cs-CZ" sz="2800" i="0" u="none" strike="noStrike" kern="1200" cap="none" spc="0" normalizeH="0" baseline="0" noProof="0" dirty="0">
              <a:ln>
                <a:noFill/>
              </a:ln>
              <a:solidFill>
                <a:srgbClr val="FF0000"/>
              </a:solidFill>
              <a:uLnTx/>
              <a:uFillTx/>
              <a:latin typeface="Calibri" panose="020F0502020204030204" pitchFamily="34" charset="0"/>
              <a:cs typeface="Calibri" panose="020F0502020204030204" pitchFamily="34" charset="0"/>
            </a:endParaRPr>
          </a:p>
        </p:txBody>
      </p:sp>
      <p:sp>
        <p:nvSpPr>
          <p:cNvPr id="27" name="Obdélník 9"/>
          <p:cNvSpPr/>
          <p:nvPr/>
        </p:nvSpPr>
        <p:spPr>
          <a:xfrm>
            <a:off x="5047238" y="1193139"/>
            <a:ext cx="2013693" cy="52322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effectLst/>
                <a:uLnTx/>
                <a:uFillTx/>
              </a:rPr>
              <a:t>Typ lůžka,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effectLst/>
                <a:uLnTx/>
                <a:uFillTx/>
              </a:rPr>
              <a:t> na kterém došlo k úmrtí</a:t>
            </a:r>
          </a:p>
        </p:txBody>
      </p:sp>
      <p:sp>
        <p:nvSpPr>
          <p:cNvPr id="11" name="TextBox 6"/>
          <p:cNvSpPr txBox="1"/>
          <p:nvPr/>
        </p:nvSpPr>
        <p:spPr>
          <a:xfrm>
            <a:off x="102111" y="1260485"/>
            <a:ext cx="1876796" cy="307777"/>
          </a:xfrm>
          <a:prstGeom prst="rect">
            <a:avLst/>
          </a:prstGeom>
          <a:noFill/>
        </p:spPr>
        <p:txBody>
          <a:bodyPr wrap="none" rtlCol="0">
            <a:spAutoFit/>
          </a:bodyPr>
          <a:lstStyle/>
          <a:p>
            <a:r>
              <a:rPr lang="cs-CZ" sz="1400" dirty="0">
                <a:solidFill>
                  <a:prstClr val="black"/>
                </a:solidFill>
              </a:rPr>
              <a:t>Zdroj: LPZ 2007 – 2018 </a:t>
            </a:r>
            <a:endParaRPr lang="en-US" sz="1400" dirty="0">
              <a:solidFill>
                <a:prstClr val="black"/>
              </a:solidFill>
            </a:endParaRPr>
          </a:p>
        </p:txBody>
      </p:sp>
      <p:sp>
        <p:nvSpPr>
          <p:cNvPr id="12" name="Obdélník 9"/>
          <p:cNvSpPr/>
          <p:nvPr/>
        </p:nvSpPr>
        <p:spPr>
          <a:xfrm>
            <a:off x="7512387" y="1184086"/>
            <a:ext cx="1603324" cy="52322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effectLst/>
                <a:uLnTx/>
                <a:uFillTx/>
              </a:rPr>
              <a:t>Průměrná délka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effectLst/>
                <a:uLnTx/>
                <a:uFillTx/>
              </a:rPr>
              <a:t>Hospitalizace (dny)</a:t>
            </a:r>
          </a:p>
        </p:txBody>
      </p:sp>
      <p:sp>
        <p:nvSpPr>
          <p:cNvPr id="13" name="TextovéPole 12"/>
          <p:cNvSpPr txBox="1"/>
          <p:nvPr/>
        </p:nvSpPr>
        <p:spPr>
          <a:xfrm>
            <a:off x="9245956" y="1390703"/>
            <a:ext cx="2869844" cy="4401205"/>
          </a:xfrm>
          <a:prstGeom prst="rect">
            <a:avLst/>
          </a:prstGeom>
          <a:noFill/>
        </p:spPr>
        <p:txBody>
          <a:bodyPr wrap="square" rtlCol="0">
            <a:spAutoFit/>
          </a:bodyPr>
          <a:lstStyle/>
          <a:p>
            <a:r>
              <a:rPr lang="cs-CZ" sz="1400" dirty="0"/>
              <a:t>Záznamy z listů o prohlídce zemřelého potvrzují velmi vysoký podíl nemocnic HKK na péči o umírající pacienty. V HKK na lůžkách nemocnic umírá téměř 50% všech zemřelých a tento stav se dlouhodobě nemění. V naprosté většině probíhají tyto poslední hospitalizace pacientů na akutních lůžkách, v případě fakultních nemocnic dokonce z 98%. Nadto průměrně se jedná o poměrně dlouhodobé hospitalizace. Tato data potvrzují, že nedostatečná kapacita následné/dlouhodobé péče a komunitně poskytované domácí a paliativní péče je v kraji velkým problémem, který v konečném důsledku vyčerpává kapacitu akutní lůžkové péče. </a:t>
            </a:r>
          </a:p>
        </p:txBody>
      </p:sp>
      <p:sp>
        <p:nvSpPr>
          <p:cNvPr id="19" name="Obdélník 9">
            <a:extLst>
              <a:ext uri="{FF2B5EF4-FFF2-40B4-BE49-F238E27FC236}">
                <a16:creationId xmlns:a16="http://schemas.microsoft.com/office/drawing/2014/main" id="{35EFEB50-1ED6-48B4-ABB5-890B178B1213}"/>
              </a:ext>
            </a:extLst>
          </p:cNvPr>
          <p:cNvSpPr/>
          <p:nvPr/>
        </p:nvSpPr>
        <p:spPr>
          <a:xfrm>
            <a:off x="2413408" y="1439357"/>
            <a:ext cx="2108269" cy="307777"/>
          </a:xfrm>
          <a:prstGeom prst="rect">
            <a:avLst/>
          </a:prstGeom>
        </p:spPr>
        <p:txBody>
          <a:bodyPr wrap="none">
            <a:spAutoFit/>
          </a:bodyPr>
          <a:lstStyle/>
          <a:p>
            <a:pPr lvl="0" algn="ctr">
              <a:defRPr/>
            </a:pPr>
            <a:r>
              <a:rPr lang="cs-CZ" sz="1400" b="1" kern="0" dirty="0"/>
              <a:t>Místo úmrtí obyvatel HKK</a:t>
            </a:r>
          </a:p>
        </p:txBody>
      </p:sp>
      <p:graphicFrame>
        <p:nvGraphicFramePr>
          <p:cNvPr id="14" name="Graf 13">
            <a:extLst>
              <a:ext uri="{FF2B5EF4-FFF2-40B4-BE49-F238E27FC236}">
                <a16:creationId xmlns:a16="http://schemas.microsoft.com/office/drawing/2014/main" id="{DDECEADA-D5B7-4E5F-9FD2-7ABF408DBC5C}"/>
              </a:ext>
            </a:extLst>
          </p:cNvPr>
          <p:cNvGraphicFramePr/>
          <p:nvPr>
            <p:extLst>
              <p:ext uri="{D42A27DB-BD31-4B8C-83A1-F6EECF244321}">
                <p14:modId xmlns:p14="http://schemas.microsoft.com/office/powerpoint/2010/main" val="2642411775"/>
              </p:ext>
            </p:extLst>
          </p:nvPr>
        </p:nvGraphicFramePr>
        <p:xfrm>
          <a:off x="2392550" y="1911575"/>
          <a:ext cx="3195961" cy="40837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0" name="Tabulka 19">
            <a:extLst>
              <a:ext uri="{FF2B5EF4-FFF2-40B4-BE49-F238E27FC236}">
                <a16:creationId xmlns:a16="http://schemas.microsoft.com/office/drawing/2014/main" id="{C14C3A22-798D-4CB9-A717-4657E4344AA1}"/>
              </a:ext>
            </a:extLst>
          </p:cNvPr>
          <p:cNvGraphicFramePr>
            <a:graphicFrameLocks noGrp="1"/>
          </p:cNvGraphicFramePr>
          <p:nvPr>
            <p:extLst>
              <p:ext uri="{D42A27DB-BD31-4B8C-83A1-F6EECF244321}">
                <p14:modId xmlns:p14="http://schemas.microsoft.com/office/powerpoint/2010/main" val="2710679743"/>
              </p:ext>
            </p:extLst>
          </p:nvPr>
        </p:nvGraphicFramePr>
        <p:xfrm>
          <a:off x="102111" y="2080240"/>
          <a:ext cx="2503503" cy="3707537"/>
        </p:xfrm>
        <a:graphic>
          <a:graphicData uri="http://schemas.openxmlformats.org/drawingml/2006/table">
            <a:tbl>
              <a:tblPr/>
              <a:tblGrid>
                <a:gridCol w="2503503">
                  <a:extLst>
                    <a:ext uri="{9D8B030D-6E8A-4147-A177-3AD203B41FA5}">
                      <a16:colId xmlns:a16="http://schemas.microsoft.com/office/drawing/2014/main" val="20000"/>
                    </a:ext>
                  </a:extLst>
                </a:gridCol>
              </a:tblGrid>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Nemocnice</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Doma, v zařízení sociálních služeb</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Fakultní nemocnice</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Léčebna pro dlouhodobě nemocné (LDN)</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dirty="0">
                          <a:solidFill>
                            <a:srgbClr val="000000"/>
                          </a:solidFill>
                          <a:effectLst/>
                          <a:latin typeface="Calibri" panose="020F0502020204030204" pitchFamily="34" charset="0"/>
                        </a:rPr>
                        <a:t>Na ulici, při převozu</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Nemocnice následné péče</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Hospic</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Psychiatrická léčebna</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Ostatní ZZ</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dirty="0">
                          <a:solidFill>
                            <a:srgbClr val="000000"/>
                          </a:solidFill>
                          <a:effectLst/>
                          <a:latin typeface="Calibri" panose="020F0502020204030204" pitchFamily="34" charset="0"/>
                        </a:rPr>
                        <a:t>Jiné, nezjištěno</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graphicFrame>
        <p:nvGraphicFramePr>
          <p:cNvPr id="21" name="Tabulka 20">
            <a:extLst>
              <a:ext uri="{FF2B5EF4-FFF2-40B4-BE49-F238E27FC236}">
                <a16:creationId xmlns:a16="http://schemas.microsoft.com/office/drawing/2014/main" id="{B418243F-49C1-4914-A748-4D75556AF873}"/>
              </a:ext>
            </a:extLst>
          </p:cNvPr>
          <p:cNvGraphicFramePr>
            <a:graphicFrameLocks noGrp="1"/>
          </p:cNvGraphicFramePr>
          <p:nvPr>
            <p:extLst>
              <p:ext uri="{D42A27DB-BD31-4B8C-83A1-F6EECF244321}">
                <p14:modId xmlns:p14="http://schemas.microsoft.com/office/powerpoint/2010/main" val="512337848"/>
              </p:ext>
            </p:extLst>
          </p:nvPr>
        </p:nvGraphicFramePr>
        <p:xfrm>
          <a:off x="4876238" y="1731951"/>
          <a:ext cx="2408286" cy="4054318"/>
        </p:xfrm>
        <a:graphic>
          <a:graphicData uri="http://schemas.openxmlformats.org/drawingml/2006/table">
            <a:tbl>
              <a:tblPr/>
              <a:tblGrid>
                <a:gridCol w="802762">
                  <a:extLst>
                    <a:ext uri="{9D8B030D-6E8A-4147-A177-3AD203B41FA5}">
                      <a16:colId xmlns:a16="http://schemas.microsoft.com/office/drawing/2014/main" val="3539414143"/>
                    </a:ext>
                  </a:extLst>
                </a:gridCol>
                <a:gridCol w="802762">
                  <a:extLst>
                    <a:ext uri="{9D8B030D-6E8A-4147-A177-3AD203B41FA5}">
                      <a16:colId xmlns:a16="http://schemas.microsoft.com/office/drawing/2014/main" val="4157275695"/>
                    </a:ext>
                  </a:extLst>
                </a:gridCol>
                <a:gridCol w="802762">
                  <a:extLst>
                    <a:ext uri="{9D8B030D-6E8A-4147-A177-3AD203B41FA5}">
                      <a16:colId xmlns:a16="http://schemas.microsoft.com/office/drawing/2014/main" val="3753281464"/>
                    </a:ext>
                  </a:extLst>
                </a:gridCol>
              </a:tblGrid>
              <a:tr h="33847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u="none" strike="noStrike" dirty="0">
                          <a:solidFill>
                            <a:schemeClr val="bg1"/>
                          </a:solidFill>
                          <a:effectLst/>
                          <a:latin typeface="+mj-lt"/>
                        </a:rPr>
                        <a:t>Akutní</a:t>
                      </a:r>
                      <a:endParaRPr lang="cs-CZ" sz="1000" b="0" i="0" u="none" strike="noStrike" dirty="0">
                        <a:solidFill>
                          <a:schemeClr val="bg1"/>
                        </a:solidFill>
                        <a:effectLst/>
                        <a:latin typeface="+mj-lt"/>
                      </a:endParaRPr>
                    </a:p>
                  </a:txBody>
                  <a:tcPr marL="7719" marR="7719" marT="7719"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u="none" strike="noStrike" dirty="0">
                          <a:solidFill>
                            <a:schemeClr val="bg1"/>
                          </a:solidFill>
                          <a:effectLst/>
                          <a:latin typeface="+mj-lt"/>
                        </a:rPr>
                        <a:t>Následné</a:t>
                      </a:r>
                      <a:endParaRPr lang="cs-CZ" sz="1000" b="0" i="0" u="none" strike="noStrike" dirty="0">
                        <a:solidFill>
                          <a:schemeClr val="bg1"/>
                        </a:solidFill>
                        <a:effectLst/>
                        <a:latin typeface="+mj-lt"/>
                      </a:endParaRPr>
                    </a:p>
                  </a:txBody>
                  <a:tcPr marL="7719" marR="7719" marT="7719"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u="none" strike="noStrike" dirty="0">
                          <a:solidFill>
                            <a:schemeClr val="bg1"/>
                          </a:solidFill>
                          <a:effectLst/>
                          <a:latin typeface="+mj-lt"/>
                        </a:rPr>
                        <a:t>Neuvedeno</a:t>
                      </a:r>
                      <a:endParaRPr lang="cs-CZ" sz="1000" b="0" i="0" u="none" strike="noStrike" dirty="0">
                        <a:solidFill>
                          <a:schemeClr val="bg1"/>
                        </a:solidFill>
                        <a:effectLst/>
                        <a:latin typeface="+mj-lt"/>
                      </a:endParaRPr>
                    </a:p>
                  </a:txBody>
                  <a:tcPr marL="7719" marR="7719" marT="7719"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solidFill>
                  </a:tcPr>
                </a:tc>
                <a:extLst>
                  <a:ext uri="{0D108BD9-81ED-4DB2-BD59-A6C34878D82A}">
                    <a16:rowId xmlns:a16="http://schemas.microsoft.com/office/drawing/2014/main" val="2739121434"/>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82,1%</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15,0%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2,9%</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1293014536"/>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dirty="0">
                          <a:solidFill>
                            <a:srgbClr val="000000"/>
                          </a:solidFill>
                          <a:effectLst/>
                          <a:latin typeface="Calibri" panose="020F0502020204030204" pitchFamily="34" charset="0"/>
                        </a:rPr>
                        <a:t>-</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dirty="0">
                          <a:solidFill>
                            <a:srgbClr val="000000"/>
                          </a:solidFill>
                          <a:effectLst/>
                          <a:latin typeface="Calibri" panose="020F0502020204030204" pitchFamily="34" charset="0"/>
                        </a:rPr>
                        <a:t>-</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dirty="0">
                          <a:solidFill>
                            <a:srgbClr val="000000"/>
                          </a:solidFill>
                          <a:effectLst/>
                          <a:latin typeface="Calibri" panose="020F0502020204030204" pitchFamily="34" charset="0"/>
                        </a:rPr>
                        <a:t>-</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654450955"/>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97,5%</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0,7%</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1,8%</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810225143"/>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0,0%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86,6%</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13,4%</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853884660"/>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51,0%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6,5%</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42,5%</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436280960"/>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dirty="0">
                          <a:solidFill>
                            <a:srgbClr val="000000"/>
                          </a:solidFill>
                          <a:effectLst/>
                          <a:latin typeface="Calibri" panose="020F0502020204030204" pitchFamily="34" charset="0"/>
                        </a:rPr>
                        <a:t>-</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dirty="0">
                          <a:solidFill>
                            <a:srgbClr val="000000"/>
                          </a:solidFill>
                          <a:effectLst/>
                          <a:latin typeface="Calibri" panose="020F0502020204030204" pitchFamily="34" charset="0"/>
                        </a:rPr>
                        <a:t>-</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dirty="0">
                          <a:solidFill>
                            <a:srgbClr val="000000"/>
                          </a:solidFill>
                          <a:effectLst/>
                          <a:latin typeface="Calibri" panose="020F0502020204030204" pitchFamily="34" charset="0"/>
                        </a:rPr>
                        <a:t>-</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023216210"/>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0,0%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100,0%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0,0%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586634798"/>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0,0%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100,0%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0,0%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2614193382"/>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54,0%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27,9%</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18,0%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533994179"/>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dirty="0">
                          <a:solidFill>
                            <a:srgbClr val="000000"/>
                          </a:solidFill>
                          <a:effectLst/>
                          <a:latin typeface="Calibri" panose="020F0502020204030204" pitchFamily="34" charset="0"/>
                        </a:rPr>
                        <a:t>-</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dirty="0">
                          <a:solidFill>
                            <a:srgbClr val="000000"/>
                          </a:solidFill>
                          <a:effectLst/>
                          <a:latin typeface="Calibri" panose="020F0502020204030204" pitchFamily="34" charset="0"/>
                        </a:rPr>
                        <a:t>-</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dirty="0">
                          <a:solidFill>
                            <a:srgbClr val="000000"/>
                          </a:solidFill>
                          <a:effectLst/>
                          <a:latin typeface="Calibri" panose="020F0502020204030204" pitchFamily="34" charset="0"/>
                        </a:rPr>
                        <a:t>-</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82964982"/>
                  </a:ext>
                </a:extLst>
              </a:tr>
            </a:tbl>
          </a:graphicData>
        </a:graphic>
      </p:graphicFrame>
      <p:graphicFrame>
        <p:nvGraphicFramePr>
          <p:cNvPr id="22" name="Tabulka 21">
            <a:extLst>
              <a:ext uri="{FF2B5EF4-FFF2-40B4-BE49-F238E27FC236}">
                <a16:creationId xmlns:a16="http://schemas.microsoft.com/office/drawing/2014/main" id="{66D7E685-1FC2-487A-A5A8-A75FBBA5E2DF}"/>
              </a:ext>
            </a:extLst>
          </p:cNvPr>
          <p:cNvGraphicFramePr>
            <a:graphicFrameLocks noGrp="1"/>
          </p:cNvGraphicFramePr>
          <p:nvPr>
            <p:extLst>
              <p:ext uri="{D42A27DB-BD31-4B8C-83A1-F6EECF244321}">
                <p14:modId xmlns:p14="http://schemas.microsoft.com/office/powerpoint/2010/main" val="3821325604"/>
              </p:ext>
            </p:extLst>
          </p:nvPr>
        </p:nvGraphicFramePr>
        <p:xfrm>
          <a:off x="7587405" y="1731953"/>
          <a:ext cx="1605524" cy="4054318"/>
        </p:xfrm>
        <a:graphic>
          <a:graphicData uri="http://schemas.openxmlformats.org/drawingml/2006/table">
            <a:tbl>
              <a:tblPr/>
              <a:tblGrid>
                <a:gridCol w="802762">
                  <a:extLst>
                    <a:ext uri="{9D8B030D-6E8A-4147-A177-3AD203B41FA5}">
                      <a16:colId xmlns:a16="http://schemas.microsoft.com/office/drawing/2014/main" val="3539414143"/>
                    </a:ext>
                  </a:extLst>
                </a:gridCol>
                <a:gridCol w="802762">
                  <a:extLst>
                    <a:ext uri="{9D8B030D-6E8A-4147-A177-3AD203B41FA5}">
                      <a16:colId xmlns:a16="http://schemas.microsoft.com/office/drawing/2014/main" val="4157275695"/>
                    </a:ext>
                  </a:extLst>
                </a:gridCol>
              </a:tblGrid>
              <a:tr h="33847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u="none" strike="noStrike" dirty="0">
                          <a:solidFill>
                            <a:schemeClr val="bg1"/>
                          </a:solidFill>
                          <a:effectLst/>
                          <a:latin typeface="+mj-lt"/>
                        </a:rPr>
                        <a:t>Průměr</a:t>
                      </a:r>
                      <a:endParaRPr lang="cs-CZ" sz="1000" b="0" i="0" u="none" strike="noStrike" dirty="0">
                        <a:solidFill>
                          <a:schemeClr val="bg1"/>
                        </a:solidFill>
                        <a:effectLst/>
                        <a:latin typeface="+mj-lt"/>
                      </a:endParaRPr>
                    </a:p>
                  </a:txBody>
                  <a:tcPr marL="7719" marR="7719" marT="7719"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000" u="none" strike="noStrike" dirty="0">
                          <a:solidFill>
                            <a:schemeClr val="bg1"/>
                          </a:solidFill>
                          <a:effectLst/>
                          <a:latin typeface="+mj-lt"/>
                        </a:rPr>
                        <a:t>Medián</a:t>
                      </a:r>
                      <a:endParaRPr lang="cs-CZ" sz="1000" b="0" i="0" u="none" strike="noStrike" dirty="0">
                        <a:solidFill>
                          <a:schemeClr val="bg1"/>
                        </a:solidFill>
                        <a:effectLst/>
                        <a:latin typeface="+mj-lt"/>
                      </a:endParaRPr>
                    </a:p>
                  </a:txBody>
                  <a:tcPr marL="7719" marR="7719" marT="7719" marB="0" anchor="b">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solidFill>
                  </a:tcPr>
                </a:tc>
                <a:extLst>
                  <a:ext uri="{0D108BD9-81ED-4DB2-BD59-A6C34878D82A}">
                    <a16:rowId xmlns:a16="http://schemas.microsoft.com/office/drawing/2014/main" val="2739121434"/>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20,6</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7</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1293014536"/>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dirty="0">
                          <a:solidFill>
                            <a:srgbClr val="000000"/>
                          </a:solidFill>
                          <a:effectLst/>
                          <a:latin typeface="+mj-lt"/>
                        </a:rPr>
                        <a:t>-</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dirty="0">
                          <a:solidFill>
                            <a:srgbClr val="000000"/>
                          </a:solidFill>
                          <a:effectLst/>
                          <a:latin typeface="+mj-lt"/>
                        </a:rPr>
                        <a:t>-</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654450955"/>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11,9</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6</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810225143"/>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53,1</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25</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853884660"/>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14,2</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6</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436280960"/>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dirty="0">
                          <a:solidFill>
                            <a:srgbClr val="000000"/>
                          </a:solidFill>
                          <a:effectLst/>
                          <a:latin typeface="+mj-lt"/>
                        </a:rPr>
                        <a:t>-</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dirty="0">
                          <a:solidFill>
                            <a:srgbClr val="000000"/>
                          </a:solidFill>
                          <a:effectLst/>
                          <a:latin typeface="+mj-lt"/>
                        </a:rPr>
                        <a:t>-</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023216210"/>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20,4</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10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586634798"/>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455,3</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61</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2614193382"/>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a:solidFill>
                            <a:srgbClr val="000000"/>
                          </a:solidFill>
                          <a:effectLst/>
                          <a:latin typeface="Calibri" panose="020F0502020204030204" pitchFamily="34" charset="0"/>
                        </a:rPr>
                        <a:t>26,8</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ctr"/>
                      <a:r>
                        <a:rPr lang="cs-CZ" sz="1100" b="0" i="0" u="none" strike="noStrike" dirty="0">
                          <a:solidFill>
                            <a:srgbClr val="000000"/>
                          </a:solidFill>
                          <a:effectLst/>
                          <a:latin typeface="Calibri" panose="020F0502020204030204" pitchFamily="34" charset="0"/>
                        </a:rPr>
                        <a:t>9</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533994179"/>
                  </a:ext>
                </a:extLst>
              </a:tr>
              <a:tr h="37158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dirty="0">
                          <a:solidFill>
                            <a:srgbClr val="000000"/>
                          </a:solidFill>
                          <a:effectLst/>
                          <a:latin typeface="+mj-lt"/>
                        </a:rPr>
                        <a:t>-</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t"/>
                      <a:r>
                        <a:rPr lang="cs-CZ" sz="1100" b="0" i="0" u="none" strike="noStrike" dirty="0">
                          <a:solidFill>
                            <a:srgbClr val="000000"/>
                          </a:solidFill>
                          <a:effectLst/>
                          <a:latin typeface="+mj-lt"/>
                        </a:rPr>
                        <a:t>-</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82964982"/>
                  </a:ext>
                </a:extLst>
              </a:tr>
            </a:tbl>
          </a:graphicData>
        </a:graphic>
      </p:graphicFrame>
    </p:spTree>
    <p:extLst>
      <p:ext uri="{BB962C8B-B14F-4D97-AF65-F5344CB8AC3E}">
        <p14:creationId xmlns:p14="http://schemas.microsoft.com/office/powerpoint/2010/main" val="416828077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Nadpis 1">
            <a:extLst>
              <a:ext uri="{FF2B5EF4-FFF2-40B4-BE49-F238E27FC236}">
                <a16:creationId xmlns:a16="http://schemas.microsoft.com/office/drawing/2014/main" id="{EA328CEC-C272-456D-B936-D7E722870E2A}"/>
              </a:ext>
            </a:extLst>
          </p:cNvPr>
          <p:cNvSpPr txBox="1">
            <a:spLocks/>
          </p:cNvSpPr>
          <p:nvPr/>
        </p:nvSpPr>
        <p:spPr>
          <a:xfrm>
            <a:off x="102111" y="114738"/>
            <a:ext cx="10139169" cy="57543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lvl="0">
              <a:defRPr/>
            </a:pPr>
            <a:r>
              <a:rPr kumimoji="0" lang="cs-CZ" sz="2800" b="1" i="0" u="none" strike="noStrike" kern="1200" cap="none" spc="0" normalizeH="0" baseline="0" noProof="0" dirty="0">
                <a:ln>
                  <a:noFill/>
                </a:ln>
                <a:solidFill>
                  <a:srgbClr val="C00000"/>
                </a:solidFill>
                <a:uLnTx/>
                <a:uFillTx/>
                <a:latin typeface="Calibri" panose="020F0502020204030204" pitchFamily="34" charset="0"/>
                <a:cs typeface="Calibri" panose="020F0502020204030204" pitchFamily="34" charset="0"/>
              </a:rPr>
              <a:t>Akutní lůžka nemocnic jako místo</a:t>
            </a:r>
            <a:r>
              <a:rPr kumimoji="0" lang="cs-CZ" sz="2800" b="1" i="0" u="none" strike="noStrike" kern="1200" cap="none" spc="0" normalizeH="0" noProof="0" dirty="0">
                <a:ln>
                  <a:noFill/>
                </a:ln>
                <a:solidFill>
                  <a:srgbClr val="C00000"/>
                </a:solidFill>
                <a:uLnTx/>
                <a:uFillTx/>
                <a:latin typeface="Calibri" panose="020F0502020204030204" pitchFamily="34" charset="0"/>
                <a:cs typeface="Calibri" panose="020F0502020204030204" pitchFamily="34" charset="0"/>
              </a:rPr>
              <a:t> úmrtí pacientů - obyvatelé </a:t>
            </a:r>
            <a:r>
              <a:rPr kumimoji="0" lang="cs-CZ" sz="2800" b="1" i="0" u="none" strike="noStrike" kern="1200" cap="none" spc="0" normalizeH="0" noProof="0" dirty="0" smtClean="0">
                <a:ln>
                  <a:noFill/>
                </a:ln>
                <a:solidFill>
                  <a:srgbClr val="C00000"/>
                </a:solidFill>
                <a:uLnTx/>
                <a:uFillTx/>
                <a:latin typeface="Calibri" panose="020F0502020204030204" pitchFamily="34" charset="0"/>
                <a:cs typeface="Calibri" panose="020F0502020204030204" pitchFamily="34" charset="0"/>
              </a:rPr>
              <a:t>Hradce Králové</a:t>
            </a:r>
            <a:endParaRPr kumimoji="0" lang="cs-CZ" sz="2800" i="0" u="none" strike="noStrike" kern="1200" cap="none" spc="0" normalizeH="0" baseline="0" noProof="0" dirty="0">
              <a:ln>
                <a:noFill/>
              </a:ln>
              <a:solidFill>
                <a:srgbClr val="C00000"/>
              </a:solidFill>
              <a:uLnTx/>
              <a:uFillTx/>
              <a:latin typeface="Calibri" panose="020F0502020204030204" pitchFamily="34" charset="0"/>
              <a:cs typeface="Calibri" panose="020F0502020204030204" pitchFamily="34" charset="0"/>
            </a:endParaRPr>
          </a:p>
        </p:txBody>
      </p:sp>
      <p:sp>
        <p:nvSpPr>
          <p:cNvPr id="11" name="TextBox 6"/>
          <p:cNvSpPr txBox="1"/>
          <p:nvPr/>
        </p:nvSpPr>
        <p:spPr>
          <a:xfrm>
            <a:off x="119809" y="850979"/>
            <a:ext cx="1876796" cy="307777"/>
          </a:xfrm>
          <a:prstGeom prst="rect">
            <a:avLst/>
          </a:prstGeom>
          <a:noFill/>
        </p:spPr>
        <p:txBody>
          <a:bodyPr wrap="none" rtlCol="0">
            <a:spAutoFit/>
          </a:bodyPr>
          <a:lstStyle/>
          <a:p>
            <a:r>
              <a:rPr lang="cs-CZ" sz="1400" dirty="0">
                <a:solidFill>
                  <a:prstClr val="black"/>
                </a:solidFill>
              </a:rPr>
              <a:t>Zdroj: LPZ 2007 – 2018 </a:t>
            </a:r>
            <a:endParaRPr lang="en-US" sz="1400" dirty="0">
              <a:solidFill>
                <a:prstClr val="black"/>
              </a:solidFill>
            </a:endParaRPr>
          </a:p>
        </p:txBody>
      </p:sp>
      <p:graphicFrame>
        <p:nvGraphicFramePr>
          <p:cNvPr id="14" name="Graf 17"/>
          <p:cNvGraphicFramePr/>
          <p:nvPr>
            <p:extLst>
              <p:ext uri="{D42A27DB-BD31-4B8C-83A1-F6EECF244321}">
                <p14:modId xmlns:p14="http://schemas.microsoft.com/office/powerpoint/2010/main" val="1158471652"/>
              </p:ext>
            </p:extLst>
          </p:nvPr>
        </p:nvGraphicFramePr>
        <p:xfrm>
          <a:off x="2132547" y="1983042"/>
          <a:ext cx="4029102" cy="40837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 name="Tabulka 15"/>
          <p:cNvGraphicFramePr>
            <a:graphicFrameLocks noGrp="1"/>
          </p:cNvGraphicFramePr>
          <p:nvPr>
            <p:extLst>
              <p:ext uri="{D42A27DB-BD31-4B8C-83A1-F6EECF244321}">
                <p14:modId xmlns:p14="http://schemas.microsoft.com/office/powerpoint/2010/main" val="1204728013"/>
              </p:ext>
            </p:extLst>
          </p:nvPr>
        </p:nvGraphicFramePr>
        <p:xfrm>
          <a:off x="102111" y="2169550"/>
          <a:ext cx="2261260" cy="3706030"/>
        </p:xfrm>
        <a:graphic>
          <a:graphicData uri="http://schemas.openxmlformats.org/drawingml/2006/table">
            <a:tbl>
              <a:tblPr/>
              <a:tblGrid>
                <a:gridCol w="2261260">
                  <a:extLst>
                    <a:ext uri="{9D8B030D-6E8A-4147-A177-3AD203B41FA5}">
                      <a16:colId xmlns:a16="http://schemas.microsoft.com/office/drawing/2014/main" val="20000"/>
                    </a:ext>
                  </a:extLst>
                </a:gridCol>
              </a:tblGrid>
              <a:tr h="370603">
                <a:tc>
                  <a:txBody>
                    <a:bodyPr/>
                    <a:lstStyle/>
                    <a:p>
                      <a:pPr algn="r" fontAlgn="t"/>
                      <a:r>
                        <a:rPr lang="cs-CZ" sz="1100" b="0" i="0" u="none" strike="noStrike">
                          <a:solidFill>
                            <a:schemeClr val="tx1"/>
                          </a:solidFill>
                          <a:effectLst/>
                          <a:latin typeface="Arial" panose="020B0604020202020204" pitchFamily="34" charset="0"/>
                        </a:rPr>
                        <a:t>Fakultní nemocnice</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70603">
                <a:tc>
                  <a:txBody>
                    <a:bodyPr/>
                    <a:lstStyle/>
                    <a:p>
                      <a:pPr algn="r" fontAlgn="t"/>
                      <a:r>
                        <a:rPr lang="cs-CZ" sz="1100" b="0" i="0" u="none" strike="noStrike">
                          <a:solidFill>
                            <a:schemeClr val="tx1"/>
                          </a:solidFill>
                          <a:effectLst/>
                          <a:latin typeface="Arial" panose="020B0604020202020204" pitchFamily="34" charset="0"/>
                        </a:rPr>
                        <a:t>Doma, v zařízení sociálních služeb</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70603">
                <a:tc>
                  <a:txBody>
                    <a:bodyPr/>
                    <a:lstStyle/>
                    <a:p>
                      <a:pPr algn="r" fontAlgn="t"/>
                      <a:r>
                        <a:rPr lang="cs-CZ" sz="1100" b="0" i="0" u="none" strike="noStrike">
                          <a:solidFill>
                            <a:schemeClr val="tx1"/>
                          </a:solidFill>
                          <a:effectLst/>
                          <a:latin typeface="Arial" panose="020B0604020202020204" pitchFamily="34" charset="0"/>
                        </a:rPr>
                        <a:t>Léčebna pro dlouhodobě nemocné (LDN)</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70603">
                <a:tc>
                  <a:txBody>
                    <a:bodyPr/>
                    <a:lstStyle/>
                    <a:p>
                      <a:pPr algn="r" fontAlgn="t"/>
                      <a:r>
                        <a:rPr lang="cs-CZ" sz="1100" b="0" i="0" u="none" strike="noStrike">
                          <a:solidFill>
                            <a:schemeClr val="tx1"/>
                          </a:solidFill>
                          <a:effectLst/>
                          <a:latin typeface="Arial" panose="020B0604020202020204" pitchFamily="34" charset="0"/>
                        </a:rPr>
                        <a:t>Hospic</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70603">
                <a:tc>
                  <a:txBody>
                    <a:bodyPr/>
                    <a:lstStyle/>
                    <a:p>
                      <a:pPr algn="r" fontAlgn="t"/>
                      <a:r>
                        <a:rPr lang="cs-CZ" sz="1100" b="0" i="0" u="none" strike="noStrike">
                          <a:solidFill>
                            <a:schemeClr val="tx1"/>
                          </a:solidFill>
                          <a:effectLst/>
                          <a:latin typeface="Arial" panose="020B0604020202020204" pitchFamily="34" charset="0"/>
                        </a:rPr>
                        <a:t>Nemocnice</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70603">
                <a:tc>
                  <a:txBody>
                    <a:bodyPr/>
                    <a:lstStyle/>
                    <a:p>
                      <a:pPr algn="r" fontAlgn="t"/>
                      <a:r>
                        <a:rPr lang="cs-CZ" sz="1100" b="0" i="0" u="none" strike="noStrike">
                          <a:solidFill>
                            <a:schemeClr val="tx1"/>
                          </a:solidFill>
                          <a:effectLst/>
                          <a:latin typeface="Arial" panose="020B0604020202020204" pitchFamily="34" charset="0"/>
                        </a:rPr>
                        <a:t>Na ulici, při převozu</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70603">
                <a:tc>
                  <a:txBody>
                    <a:bodyPr/>
                    <a:lstStyle/>
                    <a:p>
                      <a:pPr algn="r" fontAlgn="t"/>
                      <a:r>
                        <a:rPr lang="cs-CZ" sz="1100" b="0" i="0" u="none" strike="noStrike">
                          <a:solidFill>
                            <a:schemeClr val="tx1"/>
                          </a:solidFill>
                          <a:effectLst/>
                          <a:latin typeface="Arial" panose="020B0604020202020204" pitchFamily="34" charset="0"/>
                        </a:rPr>
                        <a:t>Psychiatrická léčebna</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70603">
                <a:tc>
                  <a:txBody>
                    <a:bodyPr/>
                    <a:lstStyle/>
                    <a:p>
                      <a:pPr algn="r" fontAlgn="t"/>
                      <a:r>
                        <a:rPr lang="cs-CZ" sz="1100" b="0" i="0" u="none" strike="noStrike">
                          <a:solidFill>
                            <a:schemeClr val="tx1"/>
                          </a:solidFill>
                          <a:effectLst/>
                          <a:latin typeface="Arial" panose="020B0604020202020204" pitchFamily="34" charset="0"/>
                        </a:rPr>
                        <a:t>Nemocnice následné péče</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370603">
                <a:tc>
                  <a:txBody>
                    <a:bodyPr/>
                    <a:lstStyle/>
                    <a:p>
                      <a:pPr algn="r" fontAlgn="t"/>
                      <a:r>
                        <a:rPr lang="cs-CZ" sz="1100" b="0" i="0" u="none" strike="noStrike">
                          <a:solidFill>
                            <a:schemeClr val="tx1"/>
                          </a:solidFill>
                          <a:effectLst/>
                          <a:latin typeface="Arial" panose="020B0604020202020204" pitchFamily="34" charset="0"/>
                        </a:rPr>
                        <a:t>Ostatní ZZ</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370603">
                <a:tc>
                  <a:txBody>
                    <a:bodyPr/>
                    <a:lstStyle/>
                    <a:p>
                      <a:pPr algn="r" fontAlgn="t"/>
                      <a:r>
                        <a:rPr lang="cs-CZ" sz="1100" b="0" i="0" u="none" strike="noStrike" dirty="0">
                          <a:solidFill>
                            <a:schemeClr val="tx1"/>
                          </a:solidFill>
                          <a:effectLst/>
                          <a:latin typeface="Arial" panose="020B0604020202020204" pitchFamily="34" charset="0"/>
                        </a:rPr>
                        <a:t>Jiné, nezjištěno</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graphicFrame>
        <p:nvGraphicFramePr>
          <p:cNvPr id="16" name="Tabulka 1"/>
          <p:cNvGraphicFramePr>
            <a:graphicFrameLocks noGrp="1"/>
          </p:cNvGraphicFramePr>
          <p:nvPr>
            <p:extLst>
              <p:ext uri="{D42A27DB-BD31-4B8C-83A1-F6EECF244321}">
                <p14:modId xmlns:p14="http://schemas.microsoft.com/office/powerpoint/2010/main" val="3534044545"/>
              </p:ext>
            </p:extLst>
          </p:nvPr>
        </p:nvGraphicFramePr>
        <p:xfrm>
          <a:off x="6273585" y="1821261"/>
          <a:ext cx="2408286" cy="4054318"/>
        </p:xfrm>
        <a:graphic>
          <a:graphicData uri="http://schemas.openxmlformats.org/drawingml/2006/table">
            <a:tbl>
              <a:tblPr/>
              <a:tblGrid>
                <a:gridCol w="802762">
                  <a:extLst>
                    <a:ext uri="{9D8B030D-6E8A-4147-A177-3AD203B41FA5}">
                      <a16:colId xmlns:a16="http://schemas.microsoft.com/office/drawing/2014/main" val="3539414143"/>
                    </a:ext>
                  </a:extLst>
                </a:gridCol>
                <a:gridCol w="802762">
                  <a:extLst>
                    <a:ext uri="{9D8B030D-6E8A-4147-A177-3AD203B41FA5}">
                      <a16:colId xmlns:a16="http://schemas.microsoft.com/office/drawing/2014/main" val="4157275695"/>
                    </a:ext>
                  </a:extLst>
                </a:gridCol>
                <a:gridCol w="802762">
                  <a:extLst>
                    <a:ext uri="{9D8B030D-6E8A-4147-A177-3AD203B41FA5}">
                      <a16:colId xmlns:a16="http://schemas.microsoft.com/office/drawing/2014/main" val="3753281464"/>
                    </a:ext>
                  </a:extLst>
                </a:gridCol>
              </a:tblGrid>
              <a:tr h="33847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200" b="1" u="none" strike="noStrike" dirty="0">
                          <a:solidFill>
                            <a:schemeClr val="bg1"/>
                          </a:solidFill>
                          <a:effectLst/>
                          <a:latin typeface="+mj-lt"/>
                        </a:rPr>
                        <a:t>Akutní</a:t>
                      </a:r>
                      <a:endParaRPr lang="cs-CZ" sz="1200" b="1" i="0" u="none" strike="noStrike" dirty="0">
                        <a:solidFill>
                          <a:schemeClr val="bg1"/>
                        </a:solidFill>
                        <a:effectLst/>
                        <a:latin typeface="+mj-lt"/>
                      </a:endParaRPr>
                    </a:p>
                  </a:txBody>
                  <a:tcPr marL="7719" marR="7719" marT="7719" marB="0" anchor="b">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200" b="1" u="none" strike="noStrike" dirty="0">
                          <a:solidFill>
                            <a:schemeClr val="bg1"/>
                          </a:solidFill>
                          <a:effectLst/>
                          <a:latin typeface="+mj-lt"/>
                        </a:rPr>
                        <a:t>Následné</a:t>
                      </a:r>
                      <a:endParaRPr lang="cs-CZ" sz="1200" b="1" i="0" u="none" strike="noStrike" dirty="0">
                        <a:solidFill>
                          <a:schemeClr val="bg1"/>
                        </a:solidFill>
                        <a:effectLst/>
                        <a:latin typeface="+mj-lt"/>
                      </a:endParaRPr>
                    </a:p>
                  </a:txBody>
                  <a:tcPr marL="7719" marR="7719" marT="7719" marB="0" anchor="b">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200" b="1" u="none" strike="noStrike" dirty="0">
                          <a:solidFill>
                            <a:schemeClr val="bg1"/>
                          </a:solidFill>
                          <a:effectLst/>
                          <a:latin typeface="+mj-lt"/>
                        </a:rPr>
                        <a:t>Neuvedeno</a:t>
                      </a:r>
                      <a:endParaRPr lang="cs-CZ" sz="1200" b="1" i="0" u="none" strike="noStrike" dirty="0">
                        <a:solidFill>
                          <a:schemeClr val="bg1"/>
                        </a:solidFill>
                        <a:effectLst/>
                        <a:latin typeface="+mj-lt"/>
                      </a:endParaRPr>
                    </a:p>
                  </a:txBody>
                  <a:tcPr marL="7719" marR="7719" marT="7719" marB="0" anchor="b">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D67BC"/>
                    </a:solidFill>
                  </a:tcPr>
                </a:tc>
                <a:extLst>
                  <a:ext uri="{0D108BD9-81ED-4DB2-BD59-A6C34878D82A}">
                    <a16:rowId xmlns:a16="http://schemas.microsoft.com/office/drawing/2014/main" val="2739121434"/>
                  </a:ext>
                </a:extLst>
              </a:tr>
              <a:tr h="371584">
                <a:tc>
                  <a:txBody>
                    <a:bodyPr/>
                    <a:lstStyle/>
                    <a:p>
                      <a:pPr algn="ctr" fontAlgn="t"/>
                      <a:r>
                        <a:rPr lang="cs-CZ" sz="1200" b="0" i="0" u="none" strike="noStrike">
                          <a:solidFill>
                            <a:srgbClr val="000000"/>
                          </a:solidFill>
                          <a:effectLst/>
                          <a:latin typeface="+mn-lt"/>
                        </a:rPr>
                        <a:t>97.1%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p>
                      <a:pPr algn="ctr" fontAlgn="t"/>
                      <a:r>
                        <a:rPr lang="cs-CZ" sz="1200" b="0" i="0" u="none" strike="noStrike">
                          <a:solidFill>
                            <a:srgbClr val="000000"/>
                          </a:solidFill>
                          <a:effectLst/>
                          <a:latin typeface="+mn-lt"/>
                        </a:rPr>
                        <a:t>0.9%</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p>
                      <a:pPr algn="ctr" fontAlgn="t"/>
                      <a:r>
                        <a:rPr lang="cs-CZ" sz="1200" b="0" i="0" u="none" strike="noStrike">
                          <a:solidFill>
                            <a:srgbClr val="000000"/>
                          </a:solidFill>
                          <a:effectLst/>
                          <a:latin typeface="+mn-lt"/>
                        </a:rPr>
                        <a:t>1.9%</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1293014536"/>
                  </a:ext>
                </a:extLst>
              </a:tr>
              <a:tr h="371584">
                <a:tc>
                  <a:txBody>
                    <a:bodyPr/>
                    <a:lstStyle/>
                    <a:p>
                      <a:pPr algn="ctr" fontAlgn="t"/>
                      <a:r>
                        <a:rPr lang="cs-CZ" sz="1200" b="0" i="0" u="none" strike="noStrike">
                          <a:solidFill>
                            <a:srgbClr val="000000"/>
                          </a:solidFill>
                          <a:effectLst/>
                          <a:latin typeface="+mn-lt"/>
                        </a:rPr>
                        <a:t> - </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t"/>
                      <a:r>
                        <a:rPr lang="cs-CZ" sz="1200" b="0" i="0" u="none" strike="noStrike">
                          <a:solidFill>
                            <a:srgbClr val="000000"/>
                          </a:solidFill>
                          <a:effectLst/>
                          <a:latin typeface="+mn-lt"/>
                        </a:rPr>
                        <a:t> - </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t"/>
                      <a:r>
                        <a:rPr lang="cs-CZ" sz="1200" b="0" i="0" u="none" strike="noStrike">
                          <a:solidFill>
                            <a:srgbClr val="000000"/>
                          </a:solidFill>
                          <a:effectLst/>
                          <a:latin typeface="+mn-lt"/>
                        </a:rPr>
                        <a:t> - </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654450955"/>
                  </a:ext>
                </a:extLst>
              </a:tr>
              <a:tr h="371584">
                <a:tc>
                  <a:txBody>
                    <a:bodyPr/>
                    <a:lstStyle/>
                    <a:p>
                      <a:pPr algn="ctr" fontAlgn="t"/>
                      <a:r>
                        <a:rPr lang="cs-CZ" sz="1200" b="0" i="0" u="none" strike="noStrike">
                          <a:solidFill>
                            <a:srgbClr val="000000"/>
                          </a:solidFill>
                          <a:effectLst/>
                          <a:latin typeface="+mn-lt"/>
                        </a:rPr>
                        <a:t>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p>
                      <a:pPr algn="ctr" fontAlgn="t"/>
                      <a:r>
                        <a:rPr lang="cs-CZ" sz="1200" b="0" i="0" u="none" strike="noStrike">
                          <a:solidFill>
                            <a:srgbClr val="000000"/>
                          </a:solidFill>
                          <a:effectLst/>
                          <a:latin typeface="+mn-lt"/>
                        </a:rPr>
                        <a:t>89.4%</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p>
                      <a:pPr algn="ctr" fontAlgn="t"/>
                      <a:r>
                        <a:rPr lang="cs-CZ" sz="1200" b="0" i="0" u="none" strike="noStrike">
                          <a:solidFill>
                            <a:srgbClr val="000000"/>
                          </a:solidFill>
                          <a:effectLst/>
                          <a:latin typeface="+mn-lt"/>
                        </a:rPr>
                        <a:t>10.6%</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810225143"/>
                  </a:ext>
                </a:extLst>
              </a:tr>
              <a:tr h="371584">
                <a:tc>
                  <a:txBody>
                    <a:bodyPr/>
                    <a:lstStyle/>
                    <a:p>
                      <a:pPr algn="ctr" fontAlgn="t"/>
                      <a:r>
                        <a:rPr lang="cs-CZ" sz="1200" b="0" i="0" u="none" strike="noStrike">
                          <a:solidFill>
                            <a:srgbClr val="000000"/>
                          </a:solidFill>
                          <a:effectLst/>
                          <a:latin typeface="+mn-lt"/>
                        </a:rPr>
                        <a:t>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cs-CZ" sz="1200" b="0" i="0" u="none" strike="noStrike">
                          <a:solidFill>
                            <a:srgbClr val="000000"/>
                          </a:solidFill>
                          <a:effectLst/>
                          <a:latin typeface="+mn-lt"/>
                        </a:rPr>
                        <a:t>100.0%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cs-CZ" sz="1200" b="0" i="0" u="none" strike="noStrike">
                          <a:solidFill>
                            <a:srgbClr val="000000"/>
                          </a:solidFill>
                          <a:effectLst/>
                          <a:latin typeface="+mn-lt"/>
                        </a:rPr>
                        <a:t>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3884660"/>
                  </a:ext>
                </a:extLst>
              </a:tr>
              <a:tr h="371584">
                <a:tc>
                  <a:txBody>
                    <a:bodyPr/>
                    <a:lstStyle/>
                    <a:p>
                      <a:pPr algn="ctr" fontAlgn="t"/>
                      <a:r>
                        <a:rPr lang="cs-CZ" sz="1200" b="0" i="0" u="none" strike="noStrike">
                          <a:solidFill>
                            <a:srgbClr val="000000"/>
                          </a:solidFill>
                          <a:effectLst/>
                          <a:latin typeface="+mn-lt"/>
                        </a:rPr>
                        <a:t>66.1%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p>
                      <a:pPr algn="ctr" fontAlgn="t"/>
                      <a:r>
                        <a:rPr lang="cs-CZ" sz="1200" b="0" i="0" u="none" strike="noStrike">
                          <a:solidFill>
                            <a:srgbClr val="000000"/>
                          </a:solidFill>
                          <a:effectLst/>
                          <a:latin typeface="+mn-lt"/>
                        </a:rPr>
                        <a:t>33.1%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p>
                      <a:pPr algn="ctr" fontAlgn="t"/>
                      <a:r>
                        <a:rPr lang="cs-CZ" sz="1200" b="0" i="0" u="none" strike="noStrike">
                          <a:solidFill>
                            <a:srgbClr val="000000"/>
                          </a:solidFill>
                          <a:effectLst/>
                          <a:latin typeface="+mn-lt"/>
                        </a:rPr>
                        <a:t>0.8%</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436280960"/>
                  </a:ext>
                </a:extLst>
              </a:tr>
              <a:tr h="371584">
                <a:tc>
                  <a:txBody>
                    <a:bodyPr/>
                    <a:lstStyle/>
                    <a:p>
                      <a:pPr algn="ctr" fontAlgn="t"/>
                      <a:r>
                        <a:rPr lang="cs-CZ" sz="1200" b="0" i="0" u="none" strike="noStrike">
                          <a:solidFill>
                            <a:srgbClr val="000000"/>
                          </a:solidFill>
                          <a:effectLst/>
                          <a:latin typeface="+mn-lt"/>
                        </a:rPr>
                        <a:t> - </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t"/>
                      <a:r>
                        <a:rPr lang="cs-CZ" sz="1200" b="0" i="0" u="none" strike="noStrike">
                          <a:solidFill>
                            <a:srgbClr val="000000"/>
                          </a:solidFill>
                          <a:effectLst/>
                          <a:latin typeface="+mn-lt"/>
                        </a:rPr>
                        <a:t> - </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t"/>
                      <a:r>
                        <a:rPr lang="cs-CZ" sz="1200" b="0" i="0" u="none" strike="noStrike">
                          <a:solidFill>
                            <a:srgbClr val="000000"/>
                          </a:solidFill>
                          <a:effectLst/>
                          <a:latin typeface="+mn-lt"/>
                        </a:rPr>
                        <a:t> - </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023216210"/>
                  </a:ext>
                </a:extLst>
              </a:tr>
              <a:tr h="371584">
                <a:tc>
                  <a:txBody>
                    <a:bodyPr/>
                    <a:lstStyle/>
                    <a:p>
                      <a:pPr algn="ctr" fontAlgn="t"/>
                      <a:r>
                        <a:rPr lang="cs-CZ" sz="1200" b="0" i="0" u="none" strike="noStrike">
                          <a:solidFill>
                            <a:srgbClr val="000000"/>
                          </a:solidFill>
                          <a:effectLst/>
                          <a:latin typeface="+mn-lt"/>
                        </a:rPr>
                        <a:t>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p>
                      <a:pPr algn="ctr" fontAlgn="t"/>
                      <a:r>
                        <a:rPr lang="cs-CZ" sz="1200" b="0" i="0" u="none" strike="noStrike">
                          <a:solidFill>
                            <a:srgbClr val="000000"/>
                          </a:solidFill>
                          <a:effectLst/>
                          <a:latin typeface="+mn-lt"/>
                        </a:rPr>
                        <a:t>100.0%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p>
                      <a:pPr algn="ctr" fontAlgn="t"/>
                      <a:r>
                        <a:rPr lang="cs-CZ" sz="1200" b="0" i="0" u="none" strike="noStrike">
                          <a:solidFill>
                            <a:srgbClr val="000000"/>
                          </a:solidFill>
                          <a:effectLst/>
                          <a:latin typeface="+mn-lt"/>
                        </a:rPr>
                        <a:t>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586634798"/>
                  </a:ext>
                </a:extLst>
              </a:tr>
              <a:tr h="371584">
                <a:tc>
                  <a:txBody>
                    <a:bodyPr/>
                    <a:lstStyle/>
                    <a:p>
                      <a:pPr algn="ctr" fontAlgn="t"/>
                      <a:r>
                        <a:rPr lang="cs-CZ" sz="1200" b="0" i="0" u="none" strike="noStrike">
                          <a:solidFill>
                            <a:srgbClr val="000000"/>
                          </a:solidFill>
                          <a:effectLst/>
                          <a:latin typeface="+mn-lt"/>
                        </a:rPr>
                        <a:t>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t"/>
                      <a:r>
                        <a:rPr lang="cs-CZ" sz="1200" b="0" i="0" u="none" strike="noStrike">
                          <a:solidFill>
                            <a:srgbClr val="000000"/>
                          </a:solidFill>
                          <a:effectLst/>
                          <a:latin typeface="+mn-lt"/>
                        </a:rPr>
                        <a:t>100.0%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t"/>
                      <a:r>
                        <a:rPr lang="cs-CZ" sz="1200" b="0" i="0" u="none" strike="noStrike">
                          <a:solidFill>
                            <a:srgbClr val="000000"/>
                          </a:solidFill>
                          <a:effectLst/>
                          <a:latin typeface="+mn-lt"/>
                        </a:rPr>
                        <a:t>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2614193382"/>
                  </a:ext>
                </a:extLst>
              </a:tr>
              <a:tr h="371584">
                <a:tc>
                  <a:txBody>
                    <a:bodyPr/>
                    <a:lstStyle/>
                    <a:p>
                      <a:pPr algn="ctr" fontAlgn="t"/>
                      <a:r>
                        <a:rPr lang="cs-CZ" sz="1200" b="0" i="0" u="none" strike="noStrike">
                          <a:solidFill>
                            <a:srgbClr val="000000"/>
                          </a:solidFill>
                          <a:effectLst/>
                          <a:latin typeface="+mn-lt"/>
                        </a:rPr>
                        <a:t>52.2%</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D67BC">
                        <a:tint val="20000"/>
                      </a:srgbClr>
                    </a:solidFill>
                  </a:tcPr>
                </a:tc>
                <a:tc>
                  <a:txBody>
                    <a:bodyPr/>
                    <a:lstStyle/>
                    <a:p>
                      <a:pPr algn="ctr" fontAlgn="t"/>
                      <a:r>
                        <a:rPr lang="cs-CZ" sz="1200" b="0" i="0" u="none" strike="noStrike">
                          <a:solidFill>
                            <a:srgbClr val="000000"/>
                          </a:solidFill>
                          <a:effectLst/>
                          <a:latin typeface="+mn-lt"/>
                        </a:rPr>
                        <a:t>21.1%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D67BC">
                        <a:tint val="20000"/>
                      </a:srgbClr>
                    </a:solidFill>
                  </a:tcPr>
                </a:tc>
                <a:tc>
                  <a:txBody>
                    <a:bodyPr/>
                    <a:lstStyle/>
                    <a:p>
                      <a:pPr algn="ctr" fontAlgn="t"/>
                      <a:r>
                        <a:rPr lang="cs-CZ" sz="1200" b="0" i="0" u="none" strike="noStrike">
                          <a:solidFill>
                            <a:srgbClr val="000000"/>
                          </a:solidFill>
                          <a:effectLst/>
                          <a:latin typeface="+mn-lt"/>
                        </a:rPr>
                        <a:t>26.7%</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533994179"/>
                  </a:ext>
                </a:extLst>
              </a:tr>
              <a:tr h="371584">
                <a:tc>
                  <a:txBody>
                    <a:bodyPr/>
                    <a:lstStyle/>
                    <a:p>
                      <a:pPr algn="ctr" fontAlgn="t"/>
                      <a:r>
                        <a:rPr lang="cs-CZ" sz="1200" b="0" i="0" u="none" strike="noStrike">
                          <a:solidFill>
                            <a:srgbClr val="000000"/>
                          </a:solidFill>
                          <a:effectLst/>
                          <a:latin typeface="+mn-lt"/>
                        </a:rPr>
                        <a:t> - </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t"/>
                      <a:r>
                        <a:rPr lang="cs-CZ" sz="1200" b="0" i="0" u="none" strike="noStrike">
                          <a:solidFill>
                            <a:srgbClr val="000000"/>
                          </a:solidFill>
                          <a:effectLst/>
                          <a:latin typeface="+mn-lt"/>
                        </a:rPr>
                        <a:t> - </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t"/>
                      <a:r>
                        <a:rPr lang="cs-CZ" sz="1200" b="0" i="0" u="none" strike="noStrike" dirty="0">
                          <a:solidFill>
                            <a:srgbClr val="000000"/>
                          </a:solidFill>
                          <a:effectLst/>
                          <a:latin typeface="+mn-lt"/>
                        </a:rPr>
                        <a:t> - </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82964982"/>
                  </a:ext>
                </a:extLst>
              </a:tr>
            </a:tbl>
          </a:graphicData>
        </a:graphic>
      </p:graphicFrame>
      <p:graphicFrame>
        <p:nvGraphicFramePr>
          <p:cNvPr id="17" name="Tabulka 10"/>
          <p:cNvGraphicFramePr>
            <a:graphicFrameLocks noGrp="1"/>
          </p:cNvGraphicFramePr>
          <p:nvPr>
            <p:extLst>
              <p:ext uri="{D42A27DB-BD31-4B8C-83A1-F6EECF244321}">
                <p14:modId xmlns:p14="http://schemas.microsoft.com/office/powerpoint/2010/main" val="1893174591"/>
              </p:ext>
            </p:extLst>
          </p:nvPr>
        </p:nvGraphicFramePr>
        <p:xfrm>
          <a:off x="8984752" y="1821263"/>
          <a:ext cx="1605524" cy="4054318"/>
        </p:xfrm>
        <a:graphic>
          <a:graphicData uri="http://schemas.openxmlformats.org/drawingml/2006/table">
            <a:tbl>
              <a:tblPr/>
              <a:tblGrid>
                <a:gridCol w="802762">
                  <a:extLst>
                    <a:ext uri="{9D8B030D-6E8A-4147-A177-3AD203B41FA5}">
                      <a16:colId xmlns:a16="http://schemas.microsoft.com/office/drawing/2014/main" val="3539414143"/>
                    </a:ext>
                  </a:extLst>
                </a:gridCol>
                <a:gridCol w="802762">
                  <a:extLst>
                    <a:ext uri="{9D8B030D-6E8A-4147-A177-3AD203B41FA5}">
                      <a16:colId xmlns:a16="http://schemas.microsoft.com/office/drawing/2014/main" val="4157275695"/>
                    </a:ext>
                  </a:extLst>
                </a:gridCol>
              </a:tblGrid>
              <a:tr h="33847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200" b="1" u="none" strike="noStrike" dirty="0">
                          <a:solidFill>
                            <a:schemeClr val="bg1"/>
                          </a:solidFill>
                          <a:effectLst/>
                          <a:latin typeface="+mj-lt"/>
                        </a:rPr>
                        <a:t>Průměr</a:t>
                      </a:r>
                      <a:endParaRPr lang="cs-CZ" sz="1200" b="1" i="0" u="none" strike="noStrike" dirty="0">
                        <a:solidFill>
                          <a:schemeClr val="bg1"/>
                        </a:solidFill>
                        <a:effectLst/>
                        <a:latin typeface="+mj-lt"/>
                      </a:endParaRPr>
                    </a:p>
                  </a:txBody>
                  <a:tcPr marL="7719" marR="7719" marT="7719" marB="0" anchor="b">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D67BC"/>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200" b="1" u="none" strike="noStrike" dirty="0">
                          <a:solidFill>
                            <a:schemeClr val="bg1"/>
                          </a:solidFill>
                          <a:effectLst/>
                          <a:latin typeface="+mj-lt"/>
                        </a:rPr>
                        <a:t>Medián</a:t>
                      </a:r>
                      <a:endParaRPr lang="cs-CZ" sz="1200" b="1" i="0" u="none" strike="noStrike" dirty="0">
                        <a:solidFill>
                          <a:schemeClr val="bg1"/>
                        </a:solidFill>
                        <a:effectLst/>
                        <a:latin typeface="+mj-lt"/>
                      </a:endParaRPr>
                    </a:p>
                  </a:txBody>
                  <a:tcPr marL="7719" marR="7719" marT="7719" marB="0" anchor="b">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D67BC"/>
                    </a:solidFill>
                  </a:tcPr>
                </a:tc>
                <a:extLst>
                  <a:ext uri="{0D108BD9-81ED-4DB2-BD59-A6C34878D82A}">
                    <a16:rowId xmlns:a16="http://schemas.microsoft.com/office/drawing/2014/main" val="2739121434"/>
                  </a:ext>
                </a:extLst>
              </a:tr>
              <a:tr h="371584">
                <a:tc>
                  <a:txBody>
                    <a:bodyPr/>
                    <a:lstStyle/>
                    <a:p>
                      <a:pPr algn="ctr" fontAlgn="t"/>
                      <a:r>
                        <a:rPr lang="cs-CZ" sz="1200" b="0" i="0" u="none" strike="noStrike">
                          <a:solidFill>
                            <a:srgbClr val="000000"/>
                          </a:solidFill>
                          <a:effectLst/>
                          <a:latin typeface="+mn-lt"/>
                        </a:rPr>
                        <a:t>11.9</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p>
                      <a:pPr algn="ctr" fontAlgn="t"/>
                      <a:r>
                        <a:rPr lang="cs-CZ" sz="1200" b="0" i="0" u="none" strike="noStrike">
                          <a:solidFill>
                            <a:srgbClr val="000000"/>
                          </a:solidFill>
                          <a:effectLst/>
                          <a:latin typeface="+mn-lt"/>
                        </a:rPr>
                        <a:t>6</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1293014536"/>
                  </a:ext>
                </a:extLst>
              </a:tr>
              <a:tr h="371584">
                <a:tc>
                  <a:txBody>
                    <a:bodyPr/>
                    <a:lstStyle/>
                    <a:p>
                      <a:pPr algn="ctr" fontAlgn="t"/>
                      <a:r>
                        <a:rPr lang="cs-CZ" sz="1200" b="0" i="0" u="none" strike="noStrike">
                          <a:solidFill>
                            <a:srgbClr val="000000"/>
                          </a:solidFill>
                          <a:effectLst/>
                          <a:latin typeface="+mn-lt"/>
                        </a:rPr>
                        <a:t> - </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t"/>
                      <a:r>
                        <a:rPr lang="cs-CZ" sz="1200" b="0" i="0" u="none" strike="noStrike">
                          <a:solidFill>
                            <a:srgbClr val="000000"/>
                          </a:solidFill>
                          <a:effectLst/>
                          <a:latin typeface="+mn-lt"/>
                        </a:rPr>
                        <a:t> - </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654450955"/>
                  </a:ext>
                </a:extLst>
              </a:tr>
              <a:tr h="371584">
                <a:tc>
                  <a:txBody>
                    <a:bodyPr/>
                    <a:lstStyle/>
                    <a:p>
                      <a:pPr algn="ctr" fontAlgn="t"/>
                      <a:r>
                        <a:rPr lang="cs-CZ" sz="1200" b="0" i="0" u="none" strike="noStrike">
                          <a:solidFill>
                            <a:srgbClr val="000000"/>
                          </a:solidFill>
                          <a:effectLst/>
                          <a:latin typeface="+mn-lt"/>
                        </a:rPr>
                        <a:t>54.0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p>
                      <a:pPr algn="ctr" fontAlgn="t"/>
                      <a:r>
                        <a:rPr lang="cs-CZ" sz="1200" b="0" i="0" u="none" strike="noStrike">
                          <a:solidFill>
                            <a:srgbClr val="000000"/>
                          </a:solidFill>
                          <a:effectLst/>
                          <a:latin typeface="+mn-lt"/>
                        </a:rPr>
                        <a:t>30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810225143"/>
                  </a:ext>
                </a:extLst>
              </a:tr>
              <a:tr h="371584">
                <a:tc>
                  <a:txBody>
                    <a:bodyPr/>
                    <a:lstStyle/>
                    <a:p>
                      <a:pPr algn="ctr" fontAlgn="t"/>
                      <a:r>
                        <a:rPr lang="cs-CZ" sz="1200" b="0" i="0" u="none" strike="noStrike">
                          <a:solidFill>
                            <a:srgbClr val="000000"/>
                          </a:solidFill>
                          <a:effectLst/>
                          <a:latin typeface="+mn-lt"/>
                        </a:rPr>
                        <a:t>22.7</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cs-CZ" sz="1200" b="0" i="0" u="none" strike="noStrike">
                          <a:solidFill>
                            <a:srgbClr val="000000"/>
                          </a:solidFill>
                          <a:effectLst/>
                          <a:latin typeface="+mn-lt"/>
                        </a:rPr>
                        <a:t>11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3884660"/>
                  </a:ext>
                </a:extLst>
              </a:tr>
              <a:tr h="371584">
                <a:tc>
                  <a:txBody>
                    <a:bodyPr/>
                    <a:lstStyle/>
                    <a:p>
                      <a:pPr algn="ctr" fontAlgn="t"/>
                      <a:r>
                        <a:rPr lang="cs-CZ" sz="1200" b="0" i="0" u="none" strike="noStrike">
                          <a:solidFill>
                            <a:srgbClr val="000000"/>
                          </a:solidFill>
                          <a:effectLst/>
                          <a:latin typeface="+mn-lt"/>
                        </a:rPr>
                        <a:t>30.8</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p>
                      <a:pPr algn="ctr" fontAlgn="t"/>
                      <a:r>
                        <a:rPr lang="cs-CZ" sz="1200" b="0" i="0" u="none" strike="noStrike">
                          <a:solidFill>
                            <a:srgbClr val="000000"/>
                          </a:solidFill>
                          <a:effectLst/>
                          <a:latin typeface="+mn-lt"/>
                        </a:rPr>
                        <a:t>9</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436280960"/>
                  </a:ext>
                </a:extLst>
              </a:tr>
              <a:tr h="371584">
                <a:tc>
                  <a:txBody>
                    <a:bodyPr/>
                    <a:lstStyle/>
                    <a:p>
                      <a:pPr algn="ctr" fontAlgn="t"/>
                      <a:r>
                        <a:rPr lang="cs-CZ" sz="1200" b="0" i="0" u="none" strike="noStrike">
                          <a:solidFill>
                            <a:srgbClr val="000000"/>
                          </a:solidFill>
                          <a:effectLst/>
                          <a:latin typeface="+mn-lt"/>
                        </a:rPr>
                        <a:t> - </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t"/>
                      <a:r>
                        <a:rPr lang="cs-CZ" sz="1200" b="0" i="0" u="none" strike="noStrike">
                          <a:solidFill>
                            <a:srgbClr val="000000"/>
                          </a:solidFill>
                          <a:effectLst/>
                          <a:latin typeface="+mn-lt"/>
                        </a:rPr>
                        <a:t> - </a:t>
                      </a:r>
                    </a:p>
                  </a:txBody>
                  <a:tcPr marL="9525" marR="9525" marT="9525" marB="0"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023216210"/>
                  </a:ext>
                </a:extLst>
              </a:tr>
              <a:tr h="371584">
                <a:tc>
                  <a:txBody>
                    <a:bodyPr/>
                    <a:lstStyle/>
                    <a:p>
                      <a:pPr algn="ctr" fontAlgn="t"/>
                      <a:r>
                        <a:rPr lang="cs-CZ" sz="1200" b="0" i="0" u="none" strike="noStrike">
                          <a:solidFill>
                            <a:srgbClr val="000000"/>
                          </a:solidFill>
                          <a:effectLst/>
                          <a:latin typeface="+mn-lt"/>
                        </a:rPr>
                        <a:t>308.3</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tc>
                  <a:txBody>
                    <a:bodyPr/>
                    <a:lstStyle/>
                    <a:p>
                      <a:pPr algn="ctr" fontAlgn="t"/>
                      <a:r>
                        <a:rPr lang="cs-CZ" sz="1200" b="0" i="0" u="none" strike="noStrike">
                          <a:solidFill>
                            <a:srgbClr val="000000"/>
                          </a:solidFill>
                          <a:effectLst/>
                          <a:latin typeface="+mn-lt"/>
                        </a:rPr>
                        <a:t>52</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586634798"/>
                  </a:ext>
                </a:extLst>
              </a:tr>
              <a:tr h="371584">
                <a:tc>
                  <a:txBody>
                    <a:bodyPr/>
                    <a:lstStyle/>
                    <a:p>
                      <a:pPr algn="ctr" fontAlgn="t"/>
                      <a:r>
                        <a:rPr lang="cs-CZ" sz="1200" b="0" i="0" u="none" strike="noStrike">
                          <a:solidFill>
                            <a:srgbClr val="000000"/>
                          </a:solidFill>
                          <a:effectLst/>
                          <a:latin typeface="+mn-lt"/>
                        </a:rPr>
                        <a:t>40.7</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t"/>
                      <a:r>
                        <a:rPr lang="cs-CZ" sz="1200" b="0" i="0" u="none" strike="noStrike">
                          <a:solidFill>
                            <a:srgbClr val="000000"/>
                          </a:solidFill>
                          <a:effectLst/>
                          <a:latin typeface="+mn-lt"/>
                        </a:rPr>
                        <a:t>21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2614193382"/>
                  </a:ext>
                </a:extLst>
              </a:tr>
              <a:tr h="371584">
                <a:tc>
                  <a:txBody>
                    <a:bodyPr/>
                    <a:lstStyle/>
                    <a:p>
                      <a:pPr algn="ctr" fontAlgn="t"/>
                      <a:r>
                        <a:rPr lang="cs-CZ" sz="1200" b="0" i="0" u="none" strike="noStrike">
                          <a:solidFill>
                            <a:srgbClr val="000000"/>
                          </a:solidFill>
                          <a:effectLst/>
                          <a:latin typeface="+mn-lt"/>
                        </a:rPr>
                        <a:t>31.1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D67BC">
                        <a:tint val="20000"/>
                      </a:srgbClr>
                    </a:solidFill>
                  </a:tcPr>
                </a:tc>
                <a:tc>
                  <a:txBody>
                    <a:bodyPr/>
                    <a:lstStyle/>
                    <a:p>
                      <a:pPr algn="ctr" fontAlgn="t"/>
                      <a:r>
                        <a:rPr lang="cs-CZ" sz="1200" b="0" i="0" u="none" strike="noStrike">
                          <a:solidFill>
                            <a:srgbClr val="000000"/>
                          </a:solidFill>
                          <a:effectLst/>
                          <a:latin typeface="+mn-lt"/>
                        </a:rPr>
                        <a:t>11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3D67BC">
                        <a:tint val="20000"/>
                      </a:srgbClr>
                    </a:solidFill>
                  </a:tcPr>
                </a:tc>
                <a:extLst>
                  <a:ext uri="{0D108BD9-81ED-4DB2-BD59-A6C34878D82A}">
                    <a16:rowId xmlns:a16="http://schemas.microsoft.com/office/drawing/2014/main" val="3533994179"/>
                  </a:ext>
                </a:extLst>
              </a:tr>
              <a:tr h="371584">
                <a:tc>
                  <a:txBody>
                    <a:bodyPr/>
                    <a:lstStyle/>
                    <a:p>
                      <a:pPr algn="ctr" fontAlgn="t"/>
                      <a:r>
                        <a:rPr lang="cs-CZ" sz="1200" b="0" i="0" u="none" strike="noStrike">
                          <a:solidFill>
                            <a:srgbClr val="000000"/>
                          </a:solidFill>
                          <a:effectLst/>
                          <a:latin typeface="+mn-lt"/>
                        </a:rPr>
                        <a:t> - </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tc>
                  <a:txBody>
                    <a:bodyPr/>
                    <a:lstStyle/>
                    <a:p>
                      <a:pPr algn="ctr" fontAlgn="t"/>
                      <a:r>
                        <a:rPr lang="cs-CZ" sz="1200" b="0" i="0" u="none" strike="noStrike" dirty="0">
                          <a:solidFill>
                            <a:srgbClr val="000000"/>
                          </a:solidFill>
                          <a:effectLst/>
                          <a:latin typeface="+mn-lt"/>
                        </a:rPr>
                        <a:t> - </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82964982"/>
                  </a:ext>
                </a:extLst>
              </a:tr>
            </a:tbl>
          </a:graphicData>
        </a:graphic>
      </p:graphicFrame>
      <p:sp>
        <p:nvSpPr>
          <p:cNvPr id="18" name="Obdélník 18"/>
          <p:cNvSpPr/>
          <p:nvPr/>
        </p:nvSpPr>
        <p:spPr>
          <a:xfrm>
            <a:off x="1836627" y="1743882"/>
            <a:ext cx="2932213" cy="307777"/>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effectLst/>
                <a:uLnTx/>
                <a:uFillTx/>
              </a:rPr>
              <a:t>Místo úmrtí obyvatel </a:t>
            </a:r>
            <a:r>
              <a:rPr kumimoji="0" lang="cs-CZ" sz="1400" b="1" i="0" u="none" strike="noStrike" kern="0" cap="none" spc="0" normalizeH="0" baseline="0" noProof="0" dirty="0" smtClean="0">
                <a:ln>
                  <a:noFill/>
                </a:ln>
                <a:effectLst/>
                <a:uLnTx/>
                <a:uFillTx/>
              </a:rPr>
              <a:t>Hradce Králové</a:t>
            </a:r>
            <a:endParaRPr kumimoji="0" lang="cs-CZ" sz="1400" b="1" i="0" u="none" strike="noStrike" kern="0" cap="none" spc="0" normalizeH="0" baseline="0" noProof="0" dirty="0">
              <a:ln>
                <a:noFill/>
              </a:ln>
              <a:effectLst/>
              <a:uLnTx/>
              <a:uFillTx/>
            </a:endParaRPr>
          </a:p>
        </p:txBody>
      </p:sp>
      <p:sp>
        <p:nvSpPr>
          <p:cNvPr id="19" name="Obdélník 9"/>
          <p:cNvSpPr/>
          <p:nvPr/>
        </p:nvSpPr>
        <p:spPr>
          <a:xfrm>
            <a:off x="6530852" y="1312011"/>
            <a:ext cx="2013693" cy="52322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effectLst/>
                <a:uLnTx/>
                <a:uFillTx/>
              </a:rPr>
              <a:t>Typ lůžka,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effectLst/>
                <a:uLnTx/>
                <a:uFillTx/>
              </a:rPr>
              <a:t> na kterém došlo k úmrtí</a:t>
            </a:r>
          </a:p>
        </p:txBody>
      </p:sp>
      <p:sp>
        <p:nvSpPr>
          <p:cNvPr id="21" name="Obdélník 9"/>
          <p:cNvSpPr/>
          <p:nvPr/>
        </p:nvSpPr>
        <p:spPr>
          <a:xfrm>
            <a:off x="8996001" y="1302958"/>
            <a:ext cx="1603324" cy="523220"/>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effectLst/>
                <a:uLnTx/>
                <a:uFillTx/>
              </a:rPr>
              <a:t>Průměrná délka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effectLst/>
                <a:uLnTx/>
                <a:uFillTx/>
              </a:rPr>
              <a:t>Hospitalizace (dny)</a:t>
            </a:r>
          </a:p>
        </p:txBody>
      </p:sp>
    </p:spTree>
    <p:extLst>
      <p:ext uri="{BB962C8B-B14F-4D97-AF65-F5344CB8AC3E}">
        <p14:creationId xmlns:p14="http://schemas.microsoft.com/office/powerpoint/2010/main" val="139921381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p:cNvSpPr>
            <a:spLocks noGrp="1"/>
          </p:cNvSpPr>
          <p:nvPr>
            <p:ph type="title"/>
          </p:nvPr>
        </p:nvSpPr>
        <p:spPr>
          <a:xfrm>
            <a:off x="122962" y="126714"/>
            <a:ext cx="10515600" cy="631595"/>
          </a:xfrm>
        </p:spPr>
        <p:txBody>
          <a:bodyPr>
            <a:normAutofit/>
          </a:bodyPr>
          <a:lstStyle/>
          <a:p>
            <a:r>
              <a:rPr lang="cs-CZ" sz="2800" dirty="0"/>
              <a:t>Místo úmrtí obyvatel HKK ve srovnání s ČR</a:t>
            </a:r>
          </a:p>
        </p:txBody>
      </p:sp>
      <p:sp>
        <p:nvSpPr>
          <p:cNvPr id="44" name="TextovéPole 27"/>
          <p:cNvSpPr txBox="1"/>
          <p:nvPr/>
        </p:nvSpPr>
        <p:spPr>
          <a:xfrm>
            <a:off x="122962" y="540271"/>
            <a:ext cx="7109492" cy="261610"/>
          </a:xfrm>
          <a:prstGeom prst="rect">
            <a:avLst/>
          </a:prstGeom>
          <a:noFill/>
        </p:spPr>
        <p:txBody>
          <a:bodyPr wrap="square" rtlCol="0">
            <a:spAutoFit/>
          </a:bodyPr>
          <a:lstStyle/>
          <a:p>
            <a:pPr>
              <a:defRPr/>
            </a:pPr>
            <a:r>
              <a:rPr lang="cs-CZ" sz="1100" dirty="0"/>
              <a:t>Zdroj: ÚZIS, LPZ a NRHOSP 2008-2018</a:t>
            </a:r>
          </a:p>
        </p:txBody>
      </p:sp>
      <p:sp>
        <p:nvSpPr>
          <p:cNvPr id="11" name="Rectangle 20"/>
          <p:cNvSpPr/>
          <p:nvPr/>
        </p:nvSpPr>
        <p:spPr>
          <a:xfrm>
            <a:off x="1484393" y="5334443"/>
            <a:ext cx="8606203" cy="883079"/>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cs-CZ" sz="1200" dirty="0">
                <a:solidFill>
                  <a:schemeClr val="tx1"/>
                </a:solidFill>
              </a:rPr>
              <a:t>V Královéhradeckém kraji </a:t>
            </a:r>
            <a:r>
              <a:rPr lang="cs-CZ" sz="1200" dirty="0" smtClean="0">
                <a:solidFill>
                  <a:schemeClr val="tx1"/>
                </a:solidFill>
              </a:rPr>
              <a:t>oproti </a:t>
            </a:r>
            <a:r>
              <a:rPr lang="cs-CZ" sz="1200" dirty="0">
                <a:solidFill>
                  <a:schemeClr val="tx1"/>
                </a:solidFill>
              </a:rPr>
              <a:t>celorepublikovému průměru více lidí umírá v hospicích či v LDN. Obdobně je také vyšší zastoupení těch, kteří dožívají ve fakultní nemocnici.</a:t>
            </a:r>
          </a:p>
        </p:txBody>
      </p:sp>
      <p:sp>
        <p:nvSpPr>
          <p:cNvPr id="20" name="Obdélník 21"/>
          <p:cNvSpPr/>
          <p:nvPr/>
        </p:nvSpPr>
        <p:spPr>
          <a:xfrm>
            <a:off x="7232454" y="247069"/>
            <a:ext cx="3168723" cy="430887"/>
          </a:xfrm>
          <a:prstGeom prst="rect">
            <a:avLst/>
          </a:prstGeom>
        </p:spPr>
        <p:txBody>
          <a:bodyPr wrap="square">
            <a:spAutoFit/>
          </a:bodyPr>
          <a:lstStyle/>
          <a:p>
            <a:pPr>
              <a:defRPr/>
            </a:pPr>
            <a:r>
              <a:rPr lang="cs-CZ" sz="1100" b="1" dirty="0"/>
              <a:t>N ročně = 108 396 zemřelí obyvatelé ČR</a:t>
            </a:r>
          </a:p>
          <a:p>
            <a:pPr>
              <a:defRPr/>
            </a:pPr>
            <a:r>
              <a:rPr lang="cs-CZ" sz="1100" b="1" dirty="0"/>
              <a:t>N ročně = 5 765 zemřelí obyvatelé na území HKK</a:t>
            </a:r>
          </a:p>
        </p:txBody>
      </p:sp>
      <p:graphicFrame>
        <p:nvGraphicFramePr>
          <p:cNvPr id="31" name="Graf 14"/>
          <p:cNvGraphicFramePr/>
          <p:nvPr>
            <p:extLst>
              <p:ext uri="{D42A27DB-BD31-4B8C-83A1-F6EECF244321}">
                <p14:modId xmlns:p14="http://schemas.microsoft.com/office/powerpoint/2010/main" val="2083650020"/>
              </p:ext>
            </p:extLst>
          </p:nvPr>
        </p:nvGraphicFramePr>
        <p:xfrm>
          <a:off x="6379410" y="1371739"/>
          <a:ext cx="3195961" cy="4083728"/>
        </p:xfrm>
        <a:graphic>
          <a:graphicData uri="http://schemas.openxmlformats.org/drawingml/2006/chart">
            <c:chart xmlns:c="http://schemas.openxmlformats.org/drawingml/2006/chart" xmlns:r="http://schemas.openxmlformats.org/officeDocument/2006/relationships" r:id="rId2"/>
          </a:graphicData>
        </a:graphic>
      </p:graphicFrame>
      <p:sp>
        <p:nvSpPr>
          <p:cNvPr id="32" name="TextovéPole 1"/>
          <p:cNvSpPr txBox="1"/>
          <p:nvPr/>
        </p:nvSpPr>
        <p:spPr>
          <a:xfrm>
            <a:off x="6516613" y="1318224"/>
            <a:ext cx="3160671" cy="2616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100" b="0" i="0" u="none" strike="noStrike" kern="0" cap="none" spc="0" normalizeH="0" baseline="0" noProof="0" dirty="0">
                <a:ln>
                  <a:noFill/>
                </a:ln>
                <a:solidFill>
                  <a:srgbClr val="000000"/>
                </a:solidFill>
                <a:effectLst/>
                <a:uLnTx/>
                <a:uFillTx/>
              </a:rPr>
              <a:t>% všech zemřelých za sledované období</a:t>
            </a:r>
          </a:p>
        </p:txBody>
      </p:sp>
      <p:sp>
        <p:nvSpPr>
          <p:cNvPr id="33" name="Obdélník 18"/>
          <p:cNvSpPr/>
          <p:nvPr/>
        </p:nvSpPr>
        <p:spPr>
          <a:xfrm>
            <a:off x="3119535" y="1017607"/>
            <a:ext cx="1757212" cy="307777"/>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effectLst/>
                <a:uLnTx/>
                <a:uFillTx/>
              </a:rPr>
              <a:t>Královehradecký kraj</a:t>
            </a:r>
          </a:p>
        </p:txBody>
      </p:sp>
      <p:sp>
        <p:nvSpPr>
          <p:cNvPr id="35" name="Obdélník 20"/>
          <p:cNvSpPr/>
          <p:nvPr/>
        </p:nvSpPr>
        <p:spPr>
          <a:xfrm>
            <a:off x="7083293" y="1021579"/>
            <a:ext cx="1362874" cy="307777"/>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effectLst/>
                <a:uLnTx/>
                <a:uFillTx/>
              </a:rPr>
              <a:t>Česká republika</a:t>
            </a:r>
          </a:p>
        </p:txBody>
      </p:sp>
      <p:sp>
        <p:nvSpPr>
          <p:cNvPr id="36" name="TextovéPole 1"/>
          <p:cNvSpPr txBox="1"/>
          <p:nvPr/>
        </p:nvSpPr>
        <p:spPr>
          <a:xfrm>
            <a:off x="2650045" y="1318224"/>
            <a:ext cx="3160671" cy="2616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100" b="0" i="0" u="none" strike="noStrike" kern="0" cap="none" spc="0" normalizeH="0" baseline="0" noProof="0" dirty="0">
                <a:ln>
                  <a:noFill/>
                </a:ln>
                <a:solidFill>
                  <a:srgbClr val="000000"/>
                </a:solidFill>
                <a:effectLst/>
                <a:uLnTx/>
                <a:uFillTx/>
              </a:rPr>
              <a:t>% všech zemřelých za sledované období</a:t>
            </a:r>
          </a:p>
        </p:txBody>
      </p:sp>
      <p:graphicFrame>
        <p:nvGraphicFramePr>
          <p:cNvPr id="38" name="Table 37"/>
          <p:cNvGraphicFramePr>
            <a:graphicFrameLocks noGrp="1"/>
          </p:cNvGraphicFramePr>
          <p:nvPr>
            <p:extLst>
              <p:ext uri="{D42A27DB-BD31-4B8C-83A1-F6EECF244321}">
                <p14:modId xmlns:p14="http://schemas.microsoft.com/office/powerpoint/2010/main" val="30980091"/>
              </p:ext>
            </p:extLst>
          </p:nvPr>
        </p:nvGraphicFramePr>
        <p:xfrm>
          <a:off x="9165171" y="1162707"/>
          <a:ext cx="609600" cy="4083728"/>
        </p:xfrm>
        <a:graphic>
          <a:graphicData uri="http://schemas.openxmlformats.org/drawingml/2006/table">
            <a:tbl>
              <a:tblPr/>
              <a:tblGrid>
                <a:gridCol w="609600">
                  <a:extLst>
                    <a:ext uri="{9D8B030D-6E8A-4147-A177-3AD203B41FA5}">
                      <a16:colId xmlns:a16="http://schemas.microsoft.com/office/drawing/2014/main" val="1336836879"/>
                    </a:ext>
                  </a:extLst>
                </a:gridCol>
              </a:tblGrid>
              <a:tr h="37124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1100" u="none" strike="noStrike" dirty="0">
                          <a:effectLst/>
                        </a:rPr>
                        <a:t>N </a:t>
                      </a:r>
                      <a:r>
                        <a:rPr lang="en-US" sz="1100" u="none" strike="noStrike" dirty="0" err="1">
                          <a:effectLst/>
                        </a:rPr>
                        <a:t>ročně</a:t>
                      </a:r>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793161486"/>
                  </a:ext>
                </a:extLst>
              </a:tr>
              <a:tr h="37124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42 512</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014170531"/>
                  </a:ext>
                </a:extLst>
              </a:tr>
              <a:tr h="37124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29 537</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473550611"/>
                  </a:ext>
                </a:extLst>
              </a:tr>
              <a:tr h="37124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9 974</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165238097"/>
                  </a:ext>
                </a:extLst>
              </a:tr>
              <a:tr h="37124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7 743</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2617934682"/>
                  </a:ext>
                </a:extLst>
              </a:tr>
              <a:tr h="37124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2 519</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13837102"/>
                  </a:ext>
                </a:extLst>
              </a:tr>
              <a:tr h="37124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2 504</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4156418152"/>
                  </a:ext>
                </a:extLst>
              </a:tr>
              <a:tr h="37124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2 482</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832039908"/>
                  </a:ext>
                </a:extLst>
              </a:tr>
              <a:tr h="37124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1 432</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523454189"/>
                  </a:ext>
                </a:extLst>
              </a:tr>
              <a:tr h="37124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6 693</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2675274730"/>
                  </a:ext>
                </a:extLst>
              </a:tr>
              <a:tr h="37124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r" fontAlgn="b"/>
                      <a:r>
                        <a:rPr lang="cs-CZ" sz="1100" b="0" i="0" u="none" strike="noStrike" dirty="0">
                          <a:solidFill>
                            <a:srgbClr val="000000"/>
                          </a:solidFill>
                          <a:effectLst/>
                          <a:latin typeface="Calibri" panose="020F0502020204030204" pitchFamily="34" charset="0"/>
                        </a:rPr>
                        <a:t>3 000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2691225018"/>
                  </a:ext>
                </a:extLst>
              </a:tr>
            </a:tbl>
          </a:graphicData>
        </a:graphic>
      </p:graphicFrame>
      <p:graphicFrame>
        <p:nvGraphicFramePr>
          <p:cNvPr id="22" name="Graf 21">
            <a:extLst>
              <a:ext uri="{FF2B5EF4-FFF2-40B4-BE49-F238E27FC236}">
                <a16:creationId xmlns:a16="http://schemas.microsoft.com/office/drawing/2014/main" id="{3347F61D-B3EA-4F1D-8801-A20E06278D00}"/>
              </a:ext>
            </a:extLst>
          </p:cNvPr>
          <p:cNvGraphicFramePr/>
          <p:nvPr>
            <p:extLst>
              <p:ext uri="{D42A27DB-BD31-4B8C-83A1-F6EECF244321}">
                <p14:modId xmlns:p14="http://schemas.microsoft.com/office/powerpoint/2010/main" val="3485144172"/>
              </p:ext>
            </p:extLst>
          </p:nvPr>
        </p:nvGraphicFramePr>
        <p:xfrm>
          <a:off x="2889682" y="1385878"/>
          <a:ext cx="3195961" cy="40837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3" name="Tabulka 22">
            <a:extLst>
              <a:ext uri="{FF2B5EF4-FFF2-40B4-BE49-F238E27FC236}">
                <a16:creationId xmlns:a16="http://schemas.microsoft.com/office/drawing/2014/main" id="{384D6727-7A7E-4905-A4DC-4FFB034C22F6}"/>
              </a:ext>
            </a:extLst>
          </p:cNvPr>
          <p:cNvGraphicFramePr>
            <a:graphicFrameLocks noGrp="1"/>
          </p:cNvGraphicFramePr>
          <p:nvPr>
            <p:extLst>
              <p:ext uri="{D42A27DB-BD31-4B8C-83A1-F6EECF244321}">
                <p14:modId xmlns:p14="http://schemas.microsoft.com/office/powerpoint/2010/main" val="3320393336"/>
              </p:ext>
            </p:extLst>
          </p:nvPr>
        </p:nvGraphicFramePr>
        <p:xfrm>
          <a:off x="599243" y="1554543"/>
          <a:ext cx="2503503" cy="3707537"/>
        </p:xfrm>
        <a:graphic>
          <a:graphicData uri="http://schemas.openxmlformats.org/drawingml/2006/table">
            <a:tbl>
              <a:tblPr/>
              <a:tblGrid>
                <a:gridCol w="2503503">
                  <a:extLst>
                    <a:ext uri="{9D8B030D-6E8A-4147-A177-3AD203B41FA5}">
                      <a16:colId xmlns:a16="http://schemas.microsoft.com/office/drawing/2014/main" val="20000"/>
                    </a:ext>
                  </a:extLst>
                </a:gridCol>
              </a:tblGrid>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Nemocnice</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Doma, v zařízení sociálních služeb</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Fakultní nemocnice</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Léčebna pro dlouhodobě nemocné (LDN)</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dirty="0">
                          <a:solidFill>
                            <a:srgbClr val="000000"/>
                          </a:solidFill>
                          <a:effectLst/>
                          <a:latin typeface="Calibri" panose="020F0502020204030204" pitchFamily="34" charset="0"/>
                        </a:rPr>
                        <a:t>Na ulici, při převozu</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Nemocnice následné péče</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Hospic</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Psychiatrická léčebna</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a:solidFill>
                            <a:srgbClr val="000000"/>
                          </a:solidFill>
                          <a:effectLst/>
                          <a:latin typeface="Calibri" panose="020F0502020204030204" pitchFamily="34" charset="0"/>
                        </a:rPr>
                        <a:t>Ostatní ZZ</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37060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r" fontAlgn="ctr"/>
                      <a:r>
                        <a:rPr lang="cs-CZ" sz="1200" b="0" i="0" u="none" strike="noStrike" dirty="0">
                          <a:solidFill>
                            <a:srgbClr val="000000"/>
                          </a:solidFill>
                          <a:effectLst/>
                          <a:latin typeface="Calibri" panose="020F0502020204030204" pitchFamily="34" charset="0"/>
                        </a:rPr>
                        <a:t>Jiné, nezjištěno</a:t>
                      </a:r>
                    </a:p>
                  </a:txBody>
                  <a:tcPr marL="6350" marR="6350" marT="635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graphicFrame>
        <p:nvGraphicFramePr>
          <p:cNvPr id="24" name="Table 5">
            <a:extLst>
              <a:ext uri="{FF2B5EF4-FFF2-40B4-BE49-F238E27FC236}">
                <a16:creationId xmlns:a16="http://schemas.microsoft.com/office/drawing/2014/main" id="{967969C8-4919-4C72-AD47-4CC86E15A50A}"/>
              </a:ext>
            </a:extLst>
          </p:cNvPr>
          <p:cNvGraphicFramePr>
            <a:graphicFrameLocks noGrp="1"/>
          </p:cNvGraphicFramePr>
          <p:nvPr>
            <p:extLst>
              <p:ext uri="{D42A27DB-BD31-4B8C-83A1-F6EECF244321}">
                <p14:modId xmlns:p14="http://schemas.microsoft.com/office/powerpoint/2010/main" val="1967798828"/>
              </p:ext>
            </p:extLst>
          </p:nvPr>
        </p:nvGraphicFramePr>
        <p:xfrm>
          <a:off x="5414480" y="1176846"/>
          <a:ext cx="609600" cy="4083728"/>
        </p:xfrm>
        <a:graphic>
          <a:graphicData uri="http://schemas.openxmlformats.org/drawingml/2006/table">
            <a:tbl>
              <a:tblPr/>
              <a:tblGrid>
                <a:gridCol w="609600">
                  <a:extLst>
                    <a:ext uri="{9D8B030D-6E8A-4147-A177-3AD203B41FA5}">
                      <a16:colId xmlns:a16="http://schemas.microsoft.com/office/drawing/2014/main" val="1336836879"/>
                    </a:ext>
                  </a:extLst>
                </a:gridCol>
              </a:tblGrid>
              <a:tr h="37124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en-US" sz="1100" u="none" strike="noStrike" dirty="0">
                          <a:effectLst/>
                        </a:rPr>
                        <a:t>N </a:t>
                      </a:r>
                      <a:r>
                        <a:rPr lang="en-US" sz="1100" u="none" strike="noStrike" dirty="0" err="1">
                          <a:effectLst/>
                        </a:rPr>
                        <a:t>ročně</a:t>
                      </a:r>
                      <a:endParaRPr lang="en-US" sz="1100" b="0" i="0" u="none" strike="noStrike" dirty="0">
                        <a:solidFill>
                          <a:srgbClr val="000000"/>
                        </a:solidFill>
                        <a:effectLst/>
                        <a:latin typeface="Calibri" panose="020F0502020204030204" pitchFamily="34" charset="0"/>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793161486"/>
                  </a:ext>
                </a:extLst>
              </a:tr>
              <a:tr h="37124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0" i="0" u="none" strike="noStrike">
                          <a:solidFill>
                            <a:srgbClr val="000000"/>
                          </a:solidFill>
                          <a:effectLst/>
                          <a:latin typeface="Calibri" panose="020F0502020204030204" pitchFamily="34" charset="0"/>
                        </a:rPr>
                        <a:t>2 020</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014170531"/>
                  </a:ext>
                </a:extLst>
              </a:tr>
              <a:tr h="37124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0" i="0" u="none" strike="noStrike">
                          <a:solidFill>
                            <a:srgbClr val="000000"/>
                          </a:solidFill>
                          <a:effectLst/>
                          <a:latin typeface="Calibri" panose="020F0502020204030204" pitchFamily="34" charset="0"/>
                        </a:rPr>
                        <a:t>1 698</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473550611"/>
                  </a:ext>
                </a:extLst>
              </a:tr>
              <a:tr h="37124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0" i="0" u="none" strike="noStrike">
                          <a:solidFill>
                            <a:srgbClr val="000000"/>
                          </a:solidFill>
                          <a:effectLst/>
                          <a:latin typeface="Calibri" panose="020F0502020204030204" pitchFamily="34" charset="0"/>
                        </a:rPr>
                        <a:t>754</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165238097"/>
                  </a:ext>
                </a:extLst>
              </a:tr>
              <a:tr h="37124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0" i="0" u="none" strike="noStrike">
                          <a:solidFill>
                            <a:srgbClr val="000000"/>
                          </a:solidFill>
                          <a:effectLst/>
                          <a:latin typeface="Calibri" panose="020F0502020204030204" pitchFamily="34" charset="0"/>
                        </a:rPr>
                        <a:t>481</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2617934682"/>
                  </a:ext>
                </a:extLst>
              </a:tr>
              <a:tr h="37124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0" i="0" u="none" strike="noStrike">
                          <a:solidFill>
                            <a:srgbClr val="000000"/>
                          </a:solidFill>
                          <a:effectLst/>
                          <a:latin typeface="Calibri" panose="020F0502020204030204" pitchFamily="34" charset="0"/>
                        </a:rPr>
                        <a:t>123</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13837102"/>
                  </a:ext>
                </a:extLst>
              </a:tr>
              <a:tr h="37124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0" i="0" u="none" strike="noStrike">
                          <a:solidFill>
                            <a:srgbClr val="000000"/>
                          </a:solidFill>
                          <a:effectLst/>
                          <a:latin typeface="Calibri" panose="020F0502020204030204" pitchFamily="34" charset="0"/>
                        </a:rPr>
                        <a:t>13</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4156418152"/>
                  </a:ext>
                </a:extLst>
              </a:tr>
              <a:tr h="37124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0" i="0" u="none" strike="noStrike">
                          <a:solidFill>
                            <a:srgbClr val="000000"/>
                          </a:solidFill>
                          <a:effectLst/>
                          <a:latin typeface="Calibri" panose="020F0502020204030204" pitchFamily="34" charset="0"/>
                        </a:rPr>
                        <a:t>269</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832039908"/>
                  </a:ext>
                </a:extLst>
              </a:tr>
              <a:tr h="37124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0" i="0" u="none" strike="noStrike">
                          <a:solidFill>
                            <a:srgbClr val="000000"/>
                          </a:solidFill>
                          <a:effectLst/>
                          <a:latin typeface="Calibri" panose="020F0502020204030204" pitchFamily="34" charset="0"/>
                        </a:rPr>
                        <a:t>35</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523454189"/>
                  </a:ext>
                </a:extLst>
              </a:tr>
              <a:tr h="37124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0" i="0" u="none" strike="noStrike">
                          <a:solidFill>
                            <a:srgbClr val="000000"/>
                          </a:solidFill>
                          <a:effectLst/>
                          <a:latin typeface="Calibri" panose="020F0502020204030204" pitchFamily="34" charset="0"/>
                        </a:rPr>
                        <a:t>231</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2675274730"/>
                  </a:ext>
                </a:extLst>
              </a:tr>
              <a:tr h="37124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fontAlgn="b"/>
                      <a:r>
                        <a:rPr lang="cs-CZ" sz="1100" b="0" i="0" u="none" strike="noStrike" dirty="0">
                          <a:solidFill>
                            <a:srgbClr val="000000"/>
                          </a:solidFill>
                          <a:effectLst/>
                          <a:latin typeface="Calibri" panose="020F0502020204030204" pitchFamily="34" charset="0"/>
                        </a:rPr>
                        <a:t>141</a:t>
                      </a:r>
                    </a:p>
                  </a:txBody>
                  <a:tcPr marL="6350" marR="6350" marT="635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2691225018"/>
                  </a:ext>
                </a:extLst>
              </a:tr>
            </a:tbl>
          </a:graphicData>
        </a:graphic>
      </p:graphicFrame>
    </p:spTree>
    <p:extLst>
      <p:ext uri="{BB962C8B-B14F-4D97-AF65-F5344CB8AC3E}">
        <p14:creationId xmlns:p14="http://schemas.microsoft.com/office/powerpoint/2010/main" val="88299204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a:xfrm>
            <a:off x="478506" y="5213021"/>
            <a:ext cx="9452673" cy="468000"/>
          </a:xfrm>
        </p:spPr>
        <p:txBody>
          <a:bodyPr/>
          <a:lstStyle/>
          <a:p>
            <a:r>
              <a:rPr lang="cs-CZ" dirty="0"/>
              <a:t>Zdravotně sociální </a:t>
            </a:r>
            <a:r>
              <a:rPr lang="cs-CZ"/>
              <a:t>pomezí </a:t>
            </a:r>
          </a:p>
          <a:p>
            <a:r>
              <a:rPr lang="cs-CZ"/>
              <a:t>a </a:t>
            </a:r>
            <a:r>
              <a:rPr lang="cs-CZ" dirty="0"/>
              <a:t>poskytovatelé </a:t>
            </a:r>
            <a:r>
              <a:rPr lang="cs-CZ"/>
              <a:t>sociálních služeb </a:t>
            </a:r>
            <a:endParaRPr lang="cs-CZ" dirty="0"/>
          </a:p>
        </p:txBody>
      </p:sp>
    </p:spTree>
    <p:extLst>
      <p:ext uri="{BB962C8B-B14F-4D97-AF65-F5344CB8AC3E}">
        <p14:creationId xmlns:p14="http://schemas.microsoft.com/office/powerpoint/2010/main" val="371522323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a:bodyPr>
          <a:lstStyle/>
          <a:p>
            <a:r>
              <a:rPr lang="cs-CZ" sz="2800" dirty="0"/>
              <a:t>Domácí péče: počet kontaktů obyvatel HKK ve srovnání s ČR</a:t>
            </a:r>
          </a:p>
        </p:txBody>
      </p:sp>
      <p:graphicFrame>
        <p:nvGraphicFramePr>
          <p:cNvPr id="2" name="Tabulka 1"/>
          <p:cNvGraphicFramePr>
            <a:graphicFrameLocks noGrp="1"/>
          </p:cNvGraphicFramePr>
          <p:nvPr>
            <p:extLst>
              <p:ext uri="{D42A27DB-BD31-4B8C-83A1-F6EECF244321}">
                <p14:modId xmlns:p14="http://schemas.microsoft.com/office/powerpoint/2010/main" val="2484778088"/>
              </p:ext>
            </p:extLst>
          </p:nvPr>
        </p:nvGraphicFramePr>
        <p:xfrm>
          <a:off x="566193" y="1329030"/>
          <a:ext cx="3975789" cy="4587240"/>
        </p:xfrm>
        <a:graphic>
          <a:graphicData uri="http://schemas.openxmlformats.org/drawingml/2006/table">
            <a:tbl>
              <a:tblPr firstRow="1" bandRow="1">
                <a:tableStyleId>{2D5ABB26-0587-4C30-8999-92F81FD0307C}</a:tableStyleId>
              </a:tblPr>
              <a:tblGrid>
                <a:gridCol w="735789">
                  <a:extLst>
                    <a:ext uri="{9D8B030D-6E8A-4147-A177-3AD203B41FA5}">
                      <a16:colId xmlns:a16="http://schemas.microsoft.com/office/drawing/2014/main" val="20000"/>
                    </a:ext>
                  </a:extLst>
                </a:gridCol>
                <a:gridCol w="540000">
                  <a:extLst>
                    <a:ext uri="{9D8B030D-6E8A-4147-A177-3AD203B41FA5}">
                      <a16:colId xmlns:a16="http://schemas.microsoft.com/office/drawing/2014/main" val="20001"/>
                    </a:ext>
                  </a:extLst>
                </a:gridCol>
                <a:gridCol w="900000">
                  <a:extLst>
                    <a:ext uri="{9D8B030D-6E8A-4147-A177-3AD203B41FA5}">
                      <a16:colId xmlns:a16="http://schemas.microsoft.com/office/drawing/2014/main" val="20002"/>
                    </a:ext>
                  </a:extLst>
                </a:gridCol>
                <a:gridCol w="900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tblGrid>
              <a:tr h="310264">
                <a:tc>
                  <a:txBody>
                    <a:bodyPr/>
                    <a:lstStyle/>
                    <a:p>
                      <a:pPr algn="ctr"/>
                      <a:endParaRPr lang="cs-CZ" sz="1100" b="1" dirty="0">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Rok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HKK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latin typeface="+mj-lt"/>
                        </a:rPr>
                        <a:t>Podíl</a:t>
                      </a:r>
                      <a:r>
                        <a:rPr lang="cs-CZ" sz="1100" b="1" baseline="0" dirty="0">
                          <a:latin typeface="+mj-lt"/>
                        </a:rPr>
                        <a:t> </a:t>
                      </a:r>
                      <a:br>
                        <a:rPr lang="cs-CZ" sz="1100" b="1" baseline="0" dirty="0">
                          <a:latin typeface="+mj-lt"/>
                        </a:rPr>
                      </a:br>
                      <a:r>
                        <a:rPr lang="cs-CZ" sz="1100" b="1" dirty="0">
                          <a:latin typeface="+mj-lt"/>
                        </a:rPr>
                        <a:t>HKK z 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22699">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b="1" dirty="0">
                          <a:solidFill>
                            <a:schemeClr val="bg1"/>
                          </a:solidFill>
                          <a:latin typeface="+mj-lt"/>
                        </a:rPr>
                        <a:t>Celkem</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b="1" dirty="0">
                          <a:solidFill>
                            <a:schemeClr val="bg1"/>
                          </a:solidFill>
                          <a:latin typeface="+mj-lt"/>
                        </a:rPr>
                        <a:t>2016</a:t>
                      </a:r>
                    </a:p>
                  </a:txBody>
                  <a:tcPr marL="0" marR="0" marT="0" marB="0" anchor="ctr">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63 745</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765 322</a:t>
                      </a:r>
                    </a:p>
                  </a:txBody>
                  <a:tcPr marL="9525" marR="9525" marT="9525" marB="0" anchor="ctr">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i="0" u="none" strike="noStrike" kern="1200">
                          <a:solidFill>
                            <a:schemeClr val="bg1"/>
                          </a:solidFill>
                          <a:effectLst/>
                          <a:latin typeface="Calibri" panose="020F0502020204030204" pitchFamily="34" charset="0"/>
                          <a:ea typeface="+mn-ea"/>
                          <a:cs typeface="+mn-cs"/>
                        </a:rPr>
                        <a:t>8,33%</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extLst>
                  <a:ext uri="{0D108BD9-81ED-4DB2-BD59-A6C34878D82A}">
                    <a16:rowId xmlns:a16="http://schemas.microsoft.com/office/drawing/2014/main" val="10001"/>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b="1" dirty="0">
                          <a:solidFill>
                            <a:schemeClr val="bg1"/>
                          </a:solidFill>
                          <a:latin typeface="+mj-lt"/>
                        </a:rPr>
                        <a:t>2017</a:t>
                      </a:r>
                    </a:p>
                  </a:txBody>
                  <a:tcPr marL="0" marR="0" marT="0" marB="0" anchor="ctr">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a:solidFill>
                            <a:schemeClr val="bg1"/>
                          </a:solidFill>
                          <a:effectLst/>
                          <a:latin typeface="Calibri" panose="020F0502020204030204" pitchFamily="34" charset="0"/>
                          <a:ea typeface="+mn-ea"/>
                          <a:cs typeface="+mn-cs"/>
                        </a:rPr>
                        <a:t>61 834</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782 789</a:t>
                      </a:r>
                    </a:p>
                  </a:txBody>
                  <a:tcPr marL="9525" marR="9525" marT="9525" marB="0" anchor="ctr">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7,90%</a:t>
                      </a:r>
                    </a:p>
                  </a:txBody>
                  <a:tcPr marL="9525" marR="9525" marT="9525" marB="0" anchor="b">
                    <a:lnB w="12700" cap="flat" cmpd="sng" algn="ctr">
                      <a:noFill/>
                      <a:prstDash val="solid"/>
                      <a:round/>
                      <a:headEnd type="none" w="med" len="med"/>
                      <a:tailEnd type="none" w="med" len="med"/>
                    </a:lnB>
                    <a:solidFill>
                      <a:srgbClr val="4472C4"/>
                    </a:solidFill>
                  </a:tcPr>
                </a:tc>
                <a:extLst>
                  <a:ext uri="{0D108BD9-81ED-4DB2-BD59-A6C34878D82A}">
                    <a16:rowId xmlns:a16="http://schemas.microsoft.com/office/drawing/2014/main" val="10002"/>
                  </a:ext>
                </a:extLst>
              </a:tr>
              <a:tr h="122699">
                <a:tc vMerge="1">
                  <a:txBody>
                    <a:bodyPr/>
                    <a:lstStyle/>
                    <a:p>
                      <a:pPr algn="ctr"/>
                      <a:endParaRPr lang="cs-CZ" sz="1100" dirty="0">
                        <a:latin typeface="+mj-lt"/>
                      </a:endParaRP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b="1" dirty="0">
                          <a:solidFill>
                            <a:schemeClr val="bg1"/>
                          </a:solidFill>
                          <a:latin typeface="+mj-lt"/>
                        </a:rPr>
                        <a:t>2018</a:t>
                      </a: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a:solidFill>
                            <a:schemeClr val="bg1"/>
                          </a:solidFill>
                          <a:effectLst/>
                          <a:latin typeface="Calibri" panose="020F0502020204030204" pitchFamily="34" charset="0"/>
                          <a:ea typeface="+mn-ea"/>
                          <a:cs typeface="+mn-cs"/>
                        </a:rPr>
                        <a:t>60 577</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a:solidFill>
                            <a:schemeClr val="bg1"/>
                          </a:solidFill>
                          <a:effectLst/>
                          <a:latin typeface="Calibri" panose="020F0502020204030204" pitchFamily="34" charset="0"/>
                          <a:ea typeface="+mn-ea"/>
                          <a:cs typeface="+mn-cs"/>
                        </a:rPr>
                        <a:t>828 061</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7,32%</a:t>
                      </a:r>
                    </a:p>
                  </a:txBody>
                  <a:tcPr marL="9525" marR="9525" marT="9525" marB="0" anchor="b">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extLst>
                  <a:ext uri="{0D108BD9-81ED-4DB2-BD59-A6C34878D82A}">
                    <a16:rowId xmlns:a16="http://schemas.microsoft.com/office/drawing/2014/main" val="1109370460"/>
                  </a:ext>
                </a:extLst>
              </a:tr>
              <a:tr h="122699">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0–1</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133</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0,75%</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extLst>
                  <a:ext uri="{0D108BD9-81ED-4DB2-BD59-A6C34878D82A}">
                    <a16:rowId xmlns:a16="http://schemas.microsoft.com/office/drawing/2014/main" val="10003"/>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 </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112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10004"/>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 </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74</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3737024036"/>
                  </a:ext>
                </a:extLst>
              </a:tr>
              <a:tr h="122699">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kern="1200" dirty="0">
                          <a:solidFill>
                            <a:schemeClr val="tx1"/>
                          </a:solidFill>
                          <a:latin typeface="+mn-lt"/>
                          <a:ea typeface="+mn-ea"/>
                          <a:cs typeface="+mn-cs"/>
                        </a:rPr>
                        <a:t>Věk 2–10</a:t>
                      </a:r>
                    </a:p>
                  </a:txBody>
                  <a:tcPr marL="0" marR="0" marT="0" marB="0" anchor="ctr">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72</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1 906</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3,78%</a:t>
                      </a:r>
                    </a:p>
                  </a:txBody>
                  <a:tcPr marL="9525" marR="9525" marT="9525" marB="0" anchor="b">
                    <a:solidFill>
                      <a:srgbClr val="E9EBF5"/>
                    </a:solidFill>
                  </a:tcPr>
                </a:tc>
                <a:extLst>
                  <a:ext uri="{0D108BD9-81ED-4DB2-BD59-A6C34878D82A}">
                    <a16:rowId xmlns:a16="http://schemas.microsoft.com/office/drawing/2014/main" val="10005"/>
                  </a:ext>
                </a:extLst>
              </a:tr>
              <a:tr h="122699">
                <a:tc vMerge="1">
                  <a:txBody>
                    <a:bodyPr/>
                    <a:lstStyle/>
                    <a:p>
                      <a:endParaRPr lang="cs-CZ" dirty="0"/>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76</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1 547</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4,91%</a:t>
                      </a:r>
                    </a:p>
                  </a:txBody>
                  <a:tcPr marL="9525" marR="9525" marT="9525" marB="0" anchor="b">
                    <a:solidFill>
                      <a:srgbClr val="E9EBF5"/>
                    </a:solidFill>
                  </a:tcPr>
                </a:tc>
                <a:extLst>
                  <a:ext uri="{0D108BD9-81ED-4DB2-BD59-A6C34878D82A}">
                    <a16:rowId xmlns:a16="http://schemas.microsoft.com/office/drawing/2014/main" val="10006"/>
                  </a:ext>
                </a:extLst>
              </a:tr>
              <a:tr h="122699">
                <a:tc vMerge="1">
                  <a:txBody>
                    <a:bodyPr/>
                    <a:lstStyle/>
                    <a:p>
                      <a:endParaRPr lang="cs-CZ" dirty="0"/>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96</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1 325</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7,25%</a:t>
                      </a:r>
                    </a:p>
                  </a:txBody>
                  <a:tcPr marL="9525" marR="9525" marT="9525" marB="0" anchor="b">
                    <a:solidFill>
                      <a:srgbClr val="E9EBF5"/>
                    </a:solidFill>
                  </a:tcPr>
                </a:tc>
                <a:extLst>
                  <a:ext uri="{0D108BD9-81ED-4DB2-BD59-A6C34878D82A}">
                    <a16:rowId xmlns:a16="http://schemas.microsoft.com/office/drawing/2014/main" val="678976765"/>
                  </a:ext>
                </a:extLst>
              </a:tr>
              <a:tr h="122699">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kern="1200" dirty="0">
                          <a:solidFill>
                            <a:schemeClr val="tx1"/>
                          </a:solidFill>
                          <a:latin typeface="+mn-lt"/>
                          <a:ea typeface="+mn-ea"/>
                          <a:cs typeface="+mn-cs"/>
                        </a:rPr>
                        <a:t>Věk 11–19</a:t>
                      </a:r>
                    </a:p>
                  </a:txBody>
                  <a:tcPr marL="0" marR="0" marT="0" marB="0" anchor="ctr">
                    <a:solidFill>
                      <a:srgbClr val="CFD5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74</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876</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8,45%</a:t>
                      </a:r>
                    </a:p>
                  </a:txBody>
                  <a:tcPr marL="9525" marR="9525" marT="9525" marB="0" anchor="b">
                    <a:solidFill>
                      <a:srgbClr val="CFD5EA"/>
                    </a:solidFill>
                  </a:tcPr>
                </a:tc>
                <a:extLst>
                  <a:ext uri="{0D108BD9-81ED-4DB2-BD59-A6C34878D82A}">
                    <a16:rowId xmlns:a16="http://schemas.microsoft.com/office/drawing/2014/main" val="10007"/>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125</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843</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14,83%</a:t>
                      </a:r>
                    </a:p>
                  </a:txBody>
                  <a:tcPr marL="9525" marR="9525" marT="9525" marB="0" anchor="b">
                    <a:solidFill>
                      <a:srgbClr val="CFD5EA"/>
                    </a:solidFill>
                  </a:tcPr>
                </a:tc>
                <a:extLst>
                  <a:ext uri="{0D108BD9-81ED-4DB2-BD59-A6C34878D82A}">
                    <a16:rowId xmlns:a16="http://schemas.microsoft.com/office/drawing/2014/main" val="10008"/>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82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1 000</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8,20%</a:t>
                      </a:r>
                    </a:p>
                  </a:txBody>
                  <a:tcPr marL="9525" marR="9525" marT="9525" marB="0" anchor="b">
                    <a:solidFill>
                      <a:srgbClr val="CFD5EA"/>
                    </a:solidFill>
                  </a:tcPr>
                </a:tc>
                <a:extLst>
                  <a:ext uri="{0D108BD9-81ED-4DB2-BD59-A6C34878D82A}">
                    <a16:rowId xmlns:a16="http://schemas.microsoft.com/office/drawing/2014/main" val="4123375962"/>
                  </a:ext>
                </a:extLst>
              </a:tr>
              <a:tr h="122699">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kern="1200" dirty="0">
                          <a:solidFill>
                            <a:schemeClr val="tx1"/>
                          </a:solidFill>
                          <a:latin typeface="+mn-lt"/>
                          <a:ea typeface="+mn-ea"/>
                          <a:cs typeface="+mn-cs"/>
                        </a:rPr>
                        <a:t>Věk 20–34</a:t>
                      </a:r>
                    </a:p>
                  </a:txBody>
                  <a:tcPr marL="0" marR="0" marT="0" marB="0" anchor="ctr">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409</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6 398</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6,39%</a:t>
                      </a:r>
                    </a:p>
                  </a:txBody>
                  <a:tcPr marL="9525" marR="9525" marT="9525" marB="0" anchor="b">
                    <a:solidFill>
                      <a:srgbClr val="E9EBF5"/>
                    </a:solidFill>
                  </a:tcPr>
                </a:tc>
                <a:extLst>
                  <a:ext uri="{0D108BD9-81ED-4DB2-BD59-A6C34878D82A}">
                    <a16:rowId xmlns:a16="http://schemas.microsoft.com/office/drawing/2014/main" val="10009"/>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402</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6 019</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6,68%</a:t>
                      </a:r>
                    </a:p>
                  </a:txBody>
                  <a:tcPr marL="9525" marR="9525" marT="9525" marB="0" anchor="b">
                    <a:solidFill>
                      <a:srgbClr val="E9EBF5"/>
                    </a:solidFill>
                  </a:tcPr>
                </a:tc>
                <a:extLst>
                  <a:ext uri="{0D108BD9-81ED-4DB2-BD59-A6C34878D82A}">
                    <a16:rowId xmlns:a16="http://schemas.microsoft.com/office/drawing/2014/main" val="10010"/>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322</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5 615</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5,73%</a:t>
                      </a:r>
                    </a:p>
                  </a:txBody>
                  <a:tcPr marL="9525" marR="9525" marT="9525" marB="0" anchor="b">
                    <a:solidFill>
                      <a:srgbClr val="E9EBF5"/>
                    </a:solidFill>
                  </a:tcPr>
                </a:tc>
                <a:extLst>
                  <a:ext uri="{0D108BD9-81ED-4DB2-BD59-A6C34878D82A}">
                    <a16:rowId xmlns:a16="http://schemas.microsoft.com/office/drawing/2014/main" val="1496591241"/>
                  </a:ext>
                </a:extLst>
              </a:tr>
              <a:tr h="122699">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35–64</a:t>
                      </a:r>
                    </a:p>
                  </a:txBody>
                  <a:tcPr marL="0" marR="0" marT="0" marB="0" anchor="ctr">
                    <a:solidFill>
                      <a:srgbClr val="CFD5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8 056</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91 333</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8,82%</a:t>
                      </a:r>
                    </a:p>
                  </a:txBody>
                  <a:tcPr marL="9525" marR="9525" marT="9525" marB="0" anchor="b">
                    <a:solidFill>
                      <a:srgbClr val="CFD5EA"/>
                    </a:solidFill>
                  </a:tcPr>
                </a:tc>
                <a:extLst>
                  <a:ext uri="{0D108BD9-81ED-4DB2-BD59-A6C34878D82A}">
                    <a16:rowId xmlns:a16="http://schemas.microsoft.com/office/drawing/2014/main" val="10011"/>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6 977</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91 460</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7,63%</a:t>
                      </a:r>
                    </a:p>
                  </a:txBody>
                  <a:tcPr marL="9525" marR="9525" marT="9525" marB="0" anchor="b">
                    <a:solidFill>
                      <a:srgbClr val="CFD5EA"/>
                    </a:solidFill>
                  </a:tcPr>
                </a:tc>
                <a:extLst>
                  <a:ext uri="{0D108BD9-81ED-4DB2-BD59-A6C34878D82A}">
                    <a16:rowId xmlns:a16="http://schemas.microsoft.com/office/drawing/2014/main" val="10012"/>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6 990</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95 962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7,28%</a:t>
                      </a:r>
                    </a:p>
                  </a:txBody>
                  <a:tcPr marL="9525" marR="9525" marT="9525" marB="0" anchor="b">
                    <a:solidFill>
                      <a:srgbClr val="CFD5EA"/>
                    </a:solidFill>
                  </a:tcPr>
                </a:tc>
                <a:extLst>
                  <a:ext uri="{0D108BD9-81ED-4DB2-BD59-A6C34878D82A}">
                    <a16:rowId xmlns:a16="http://schemas.microsoft.com/office/drawing/2014/main" val="247710564"/>
                  </a:ext>
                </a:extLst>
              </a:tr>
              <a:tr h="122699">
                <a:tc row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65+</a:t>
                      </a:r>
                    </a:p>
                  </a:txBody>
                  <a:tcPr marL="0" marR="0" marT="0" marB="0" anchor="ctr">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55 133</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664 676</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8,29%</a:t>
                      </a:r>
                    </a:p>
                  </a:txBody>
                  <a:tcPr marL="9525" marR="9525" marT="9525" marB="0" anchor="b">
                    <a:solidFill>
                      <a:srgbClr val="E9EBF5"/>
                    </a:solidFill>
                  </a:tcPr>
                </a:tc>
                <a:extLst>
                  <a:ext uri="{0D108BD9-81ED-4DB2-BD59-A6C34878D82A}">
                    <a16:rowId xmlns:a16="http://schemas.microsoft.com/office/drawing/2014/main" val="10013"/>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54 254</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682 808</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7,95%</a:t>
                      </a:r>
                    </a:p>
                  </a:txBody>
                  <a:tcPr marL="9525" marR="9525" marT="9525" marB="0" anchor="b">
                    <a:solidFill>
                      <a:srgbClr val="E9EBF5"/>
                    </a:solidFill>
                  </a:tcPr>
                </a:tc>
                <a:extLst>
                  <a:ext uri="{0D108BD9-81ED-4DB2-BD59-A6C34878D82A}">
                    <a16:rowId xmlns:a16="http://schemas.microsoft.com/office/drawing/2014/main" val="10014"/>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53 087</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724 085</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7,33%</a:t>
                      </a:r>
                    </a:p>
                  </a:txBody>
                  <a:tcPr marL="9525" marR="9525" marT="9525" marB="0" anchor="b">
                    <a:solidFill>
                      <a:srgbClr val="E9EBF5"/>
                    </a:solidFill>
                  </a:tcPr>
                </a:tc>
                <a:extLst>
                  <a:ext uri="{0D108BD9-81ED-4DB2-BD59-A6C34878D82A}">
                    <a16:rowId xmlns:a16="http://schemas.microsoft.com/office/drawing/2014/main" val="495873730"/>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75+</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41 430</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506 132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8,19%</a:t>
                      </a:r>
                    </a:p>
                  </a:txBody>
                  <a:tcPr marL="9525" marR="9525" marT="9525" marB="0" anchor="b">
                    <a:solidFill>
                      <a:srgbClr val="CFD5EA"/>
                    </a:solidFill>
                  </a:tcPr>
                </a:tc>
                <a:extLst>
                  <a:ext uri="{0D108BD9-81ED-4DB2-BD59-A6C34878D82A}">
                    <a16:rowId xmlns:a16="http://schemas.microsoft.com/office/drawing/2014/main" val="1841015206"/>
                  </a:ext>
                </a:extLst>
              </a:tr>
              <a:tr h="122699">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lnT w="12700" cap="flat" cmpd="sng" algn="ctr">
                      <a:solidFill>
                        <a:schemeClr val="tx1"/>
                      </a:solidFill>
                      <a:prstDash val="solid"/>
                      <a:round/>
                      <a:headEnd type="none" w="med" len="med"/>
                      <a:tailEnd type="none" w="med" len="med"/>
                    </a:lnT>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40 435</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518 993</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7,79%</a:t>
                      </a:r>
                    </a:p>
                  </a:txBody>
                  <a:tcPr marL="9525" marR="9525" marT="9525" marB="0" anchor="b">
                    <a:solidFill>
                      <a:srgbClr val="CFD5EA"/>
                    </a:solidFill>
                  </a:tcPr>
                </a:tc>
                <a:extLst>
                  <a:ext uri="{0D108BD9-81ED-4DB2-BD59-A6C34878D82A}">
                    <a16:rowId xmlns:a16="http://schemas.microsoft.com/office/drawing/2014/main" val="3705409825"/>
                  </a:ext>
                </a:extLst>
              </a:tr>
              <a:tr h="122699">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cs-CZ" sz="1100" kern="1200" dirty="0">
                        <a:solidFill>
                          <a:schemeClr val="tx1"/>
                        </a:solidFill>
                        <a:latin typeface="+mn-lt"/>
                        <a:ea typeface="+mn-ea"/>
                        <a:cs typeface="+mn-cs"/>
                      </a:endParaRPr>
                    </a:p>
                  </a:txBody>
                  <a:tcPr marL="0" marR="0" marT="0" marB="0" anchor="ctr">
                    <a:lnB w="12700" cap="flat" cmpd="sng" algn="ctr">
                      <a:solidFill>
                        <a:schemeClr val="tx1"/>
                      </a:solidFill>
                      <a:prstDash val="solid"/>
                      <a:round/>
                      <a:headEnd type="none" w="med" len="med"/>
                      <a:tailEnd type="none" w="med" len="med"/>
                    </a:lnB>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39 848</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552 379</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7,21%</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extLst>
                  <a:ext uri="{0D108BD9-81ED-4DB2-BD59-A6C34878D82A}">
                    <a16:rowId xmlns:a16="http://schemas.microsoft.com/office/drawing/2014/main" val="1798522458"/>
                  </a:ext>
                </a:extLst>
              </a:tr>
            </a:tbl>
          </a:graphicData>
        </a:graphic>
      </p:graphicFrame>
      <p:sp>
        <p:nvSpPr>
          <p:cNvPr id="7" name="Obdélník 6"/>
          <p:cNvSpPr/>
          <p:nvPr/>
        </p:nvSpPr>
        <p:spPr>
          <a:xfrm>
            <a:off x="456549" y="1079976"/>
            <a:ext cx="4085432" cy="261610"/>
          </a:xfrm>
          <a:prstGeom prst="rect">
            <a:avLst/>
          </a:prstGeom>
        </p:spPr>
        <p:txBody>
          <a:bodyPr wrap="square">
            <a:spAutoFit/>
          </a:bodyPr>
          <a:lstStyle/>
          <a:p>
            <a:r>
              <a:rPr lang="cs-CZ" sz="1100" b="1" dirty="0"/>
              <a:t>Počet kontaktů s PZS* vázaných na obyvatele HKK/ČR:</a:t>
            </a:r>
            <a:endParaRPr lang="cs-CZ" sz="1100" i="1" dirty="0"/>
          </a:p>
        </p:txBody>
      </p:sp>
      <p:graphicFrame>
        <p:nvGraphicFramePr>
          <p:cNvPr id="14" name="Tabulka 13"/>
          <p:cNvGraphicFramePr>
            <a:graphicFrameLocks noGrp="1"/>
          </p:cNvGraphicFramePr>
          <p:nvPr>
            <p:extLst>
              <p:ext uri="{D42A27DB-BD31-4B8C-83A1-F6EECF244321}">
                <p14:modId xmlns:p14="http://schemas.microsoft.com/office/powerpoint/2010/main" val="435034265"/>
              </p:ext>
            </p:extLst>
          </p:nvPr>
        </p:nvGraphicFramePr>
        <p:xfrm>
          <a:off x="4888466" y="1329031"/>
          <a:ext cx="3975789" cy="4587240"/>
        </p:xfrm>
        <a:graphic>
          <a:graphicData uri="http://schemas.openxmlformats.org/drawingml/2006/table">
            <a:tbl>
              <a:tblPr firstRow="1" bandRow="1">
                <a:tableStyleId>{2D5ABB26-0587-4C30-8999-92F81FD0307C}</a:tableStyleId>
              </a:tblPr>
              <a:tblGrid>
                <a:gridCol w="735789">
                  <a:extLst>
                    <a:ext uri="{9D8B030D-6E8A-4147-A177-3AD203B41FA5}">
                      <a16:colId xmlns:a16="http://schemas.microsoft.com/office/drawing/2014/main" val="20000"/>
                    </a:ext>
                  </a:extLst>
                </a:gridCol>
                <a:gridCol w="540000">
                  <a:extLst>
                    <a:ext uri="{9D8B030D-6E8A-4147-A177-3AD203B41FA5}">
                      <a16:colId xmlns:a16="http://schemas.microsoft.com/office/drawing/2014/main" val="20001"/>
                    </a:ext>
                  </a:extLst>
                </a:gridCol>
                <a:gridCol w="900000">
                  <a:extLst>
                    <a:ext uri="{9D8B030D-6E8A-4147-A177-3AD203B41FA5}">
                      <a16:colId xmlns:a16="http://schemas.microsoft.com/office/drawing/2014/main" val="20002"/>
                    </a:ext>
                  </a:extLst>
                </a:gridCol>
                <a:gridCol w="900000">
                  <a:extLst>
                    <a:ext uri="{9D8B030D-6E8A-4147-A177-3AD203B41FA5}">
                      <a16:colId xmlns:a16="http://schemas.microsoft.com/office/drawing/2014/main" val="20003"/>
                    </a:ext>
                  </a:extLst>
                </a:gridCol>
                <a:gridCol w="900000">
                  <a:extLst>
                    <a:ext uri="{9D8B030D-6E8A-4147-A177-3AD203B41FA5}">
                      <a16:colId xmlns:a16="http://schemas.microsoft.com/office/drawing/2014/main" val="20004"/>
                    </a:ext>
                  </a:extLst>
                </a:gridCol>
              </a:tblGrid>
              <a:tr h="116102">
                <a:tc>
                  <a:txBody>
                    <a:bodyPr/>
                    <a:lstStyle/>
                    <a:p>
                      <a:pPr algn="ctr"/>
                      <a:endParaRPr lang="cs-CZ" sz="1100" b="1" dirty="0">
                        <a:solidFill>
                          <a:schemeClr val="tx1"/>
                        </a:solidFill>
                        <a:latin typeface="+mj-lt"/>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solidFill>
                            <a:schemeClr val="tx1"/>
                          </a:solidFill>
                          <a:latin typeface="+mj-lt"/>
                        </a:rPr>
                        <a:t>Rok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solidFill>
                            <a:schemeClr val="tx1"/>
                          </a:solidFill>
                          <a:latin typeface="+mj-lt"/>
                        </a:rPr>
                        <a:t>HKK</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solidFill>
                            <a:schemeClr val="tx1"/>
                          </a:solidFill>
                          <a:latin typeface="+mj-lt"/>
                        </a:rPr>
                        <a:t>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cs-CZ" sz="1100" b="1" dirty="0">
                          <a:solidFill>
                            <a:schemeClr val="tx1"/>
                          </a:solidFill>
                          <a:latin typeface="+mj-lt"/>
                        </a:rPr>
                        <a:t>Rozdíl </a:t>
                      </a:r>
                      <a:br>
                        <a:rPr lang="cs-CZ" sz="1100" b="1" dirty="0">
                          <a:solidFill>
                            <a:schemeClr val="tx1"/>
                          </a:solidFill>
                          <a:latin typeface="+mj-lt"/>
                        </a:rPr>
                      </a:br>
                      <a:r>
                        <a:rPr lang="cs-CZ" sz="1100" b="1" dirty="0">
                          <a:solidFill>
                            <a:schemeClr val="tx1"/>
                          </a:solidFill>
                          <a:latin typeface="+mj-lt"/>
                        </a:rPr>
                        <a:t>HKK</a:t>
                      </a:r>
                      <a:r>
                        <a:rPr lang="cs-CZ" sz="1100" b="1" baseline="0" dirty="0">
                          <a:solidFill>
                            <a:schemeClr val="tx1"/>
                          </a:solidFill>
                          <a:latin typeface="+mj-lt"/>
                        </a:rPr>
                        <a:t> </a:t>
                      </a:r>
                      <a:r>
                        <a:rPr lang="cs-CZ" sz="1100" b="1" dirty="0">
                          <a:solidFill>
                            <a:schemeClr val="tx1"/>
                          </a:solidFill>
                          <a:latin typeface="+mj-lt"/>
                        </a:rPr>
                        <a:t>vs. ČR</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22699">
                <a:tc rowSpan="3">
                  <a:txBody>
                    <a:bodyPr/>
                    <a:lstStyle/>
                    <a:p>
                      <a:pPr algn="ctr"/>
                      <a:r>
                        <a:rPr lang="cs-CZ" sz="1100" b="1" dirty="0">
                          <a:solidFill>
                            <a:schemeClr val="bg1"/>
                          </a:solidFill>
                          <a:latin typeface="+mj-lt"/>
                        </a:rPr>
                        <a:t>Celkem</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b="1" dirty="0">
                          <a:solidFill>
                            <a:schemeClr val="bg1"/>
                          </a:solidFill>
                          <a:latin typeface="+mj-lt"/>
                        </a:rPr>
                        <a:t>2016</a:t>
                      </a:r>
                    </a:p>
                  </a:txBody>
                  <a:tcPr marL="0" marR="0" marT="0" marB="0" anchor="ctr">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0,12</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i="0" u="none" strike="noStrike" kern="1200">
                          <a:solidFill>
                            <a:schemeClr val="bg1"/>
                          </a:solidFill>
                          <a:effectLst/>
                          <a:latin typeface="Calibri" panose="020F0502020204030204" pitchFamily="34" charset="0"/>
                          <a:ea typeface="+mn-ea"/>
                          <a:cs typeface="+mn-cs"/>
                        </a:rPr>
                        <a:t>0,07</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+0,04</a:t>
                      </a:r>
                    </a:p>
                  </a:txBody>
                  <a:tcPr marL="9525" marR="9525" marT="9525" marB="0" anchor="b">
                    <a:lnT w="12700" cap="flat" cmpd="sng" algn="ctr">
                      <a:solidFill>
                        <a:schemeClr val="tx1"/>
                      </a:solidFill>
                      <a:prstDash val="solid"/>
                      <a:round/>
                      <a:headEnd type="none" w="med" len="med"/>
                      <a:tailEnd type="none" w="med" len="med"/>
                    </a:lnT>
                    <a:solidFill>
                      <a:srgbClr val="4472C4"/>
                    </a:solidFill>
                  </a:tcPr>
                </a:tc>
                <a:extLst>
                  <a:ext uri="{0D108BD9-81ED-4DB2-BD59-A6C34878D82A}">
                    <a16:rowId xmlns:a16="http://schemas.microsoft.com/office/drawing/2014/main" val="10001"/>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b="1" dirty="0">
                          <a:solidFill>
                            <a:schemeClr val="bg1"/>
                          </a:solidFill>
                          <a:latin typeface="+mj-lt"/>
                        </a:rPr>
                        <a:t>2017</a:t>
                      </a:r>
                    </a:p>
                  </a:txBody>
                  <a:tcPr marL="0" marR="0" marT="0" marB="0" anchor="ctr">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0,11</a:t>
                      </a:r>
                    </a:p>
                  </a:txBody>
                  <a:tcPr marL="9525" marR="9525" marT="9525" marB="0" anchor="b">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0,07</a:t>
                      </a:r>
                    </a:p>
                  </a:txBody>
                  <a:tcPr marL="9525" marR="9525" marT="9525" marB="0" anchor="b">
                    <a:lnB w="12700" cap="flat" cmpd="sng" algn="ctr">
                      <a:no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+0,04</a:t>
                      </a:r>
                    </a:p>
                  </a:txBody>
                  <a:tcPr marL="9525" marR="9525" marT="9525" marB="0" anchor="b">
                    <a:lnB w="12700" cap="flat" cmpd="sng" algn="ctr">
                      <a:noFill/>
                      <a:prstDash val="solid"/>
                      <a:round/>
                      <a:headEnd type="none" w="med" len="med"/>
                      <a:tailEnd type="none" w="med" len="med"/>
                    </a:lnB>
                    <a:solidFill>
                      <a:srgbClr val="4472C4"/>
                    </a:solidFill>
                  </a:tcPr>
                </a:tc>
                <a:extLst>
                  <a:ext uri="{0D108BD9-81ED-4DB2-BD59-A6C34878D82A}">
                    <a16:rowId xmlns:a16="http://schemas.microsoft.com/office/drawing/2014/main" val="10002"/>
                  </a:ext>
                </a:extLst>
              </a:tr>
              <a:tr h="122699">
                <a:tc vMerge="1">
                  <a:txBody>
                    <a:bodyPr/>
                    <a:lstStyle/>
                    <a:p>
                      <a:pPr algn="ctr"/>
                      <a:endParaRPr lang="cs-CZ" sz="1100" dirty="0">
                        <a:latin typeface="+mj-lt"/>
                      </a:endParaRP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b="1" dirty="0">
                          <a:solidFill>
                            <a:schemeClr val="bg1"/>
                          </a:solidFill>
                          <a:latin typeface="+mj-lt"/>
                        </a:rPr>
                        <a:t>2018</a:t>
                      </a:r>
                    </a:p>
                  </a:txBody>
                  <a:tcPr marL="0" marR="0" marT="0"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0,11</a:t>
                      </a:r>
                    </a:p>
                  </a:txBody>
                  <a:tcPr marL="9525" marR="9525" marT="9525" marB="0" anchor="b">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0,08</a:t>
                      </a:r>
                    </a:p>
                  </a:txBody>
                  <a:tcPr marL="9525" marR="9525" marT="9525" marB="0" anchor="b">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tc>
                  <a:txBody>
                    <a:bodyPr/>
                    <a:lstStyle/>
                    <a:p>
                      <a:pPr marL="0" algn="ctr" defTabSz="914400" rtl="0" eaLnBrk="1" fontAlgn="b" latinLnBrk="0" hangingPunct="1"/>
                      <a:r>
                        <a:rPr lang="cs-CZ" sz="1100" b="1" i="0" u="none" strike="noStrike" kern="1200" dirty="0">
                          <a:solidFill>
                            <a:schemeClr val="bg1"/>
                          </a:solidFill>
                          <a:effectLst/>
                          <a:latin typeface="Calibri" panose="020F0502020204030204" pitchFamily="34" charset="0"/>
                          <a:ea typeface="+mn-ea"/>
                          <a:cs typeface="+mn-cs"/>
                        </a:rPr>
                        <a:t>+0,03</a:t>
                      </a:r>
                    </a:p>
                  </a:txBody>
                  <a:tcPr marL="9525" marR="9525" marT="9525" marB="0" anchor="b">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472C4"/>
                    </a:solidFill>
                  </a:tcPr>
                </a:tc>
                <a:extLst>
                  <a:ext uri="{0D108BD9-81ED-4DB2-BD59-A6C34878D82A}">
                    <a16:rowId xmlns:a16="http://schemas.microsoft.com/office/drawing/2014/main" val="1019525956"/>
                  </a:ext>
                </a:extLst>
              </a:tr>
              <a:tr h="122699">
                <a:tc rowSpan="3">
                  <a:txBody>
                    <a:bodyPr/>
                    <a:lstStyle/>
                    <a:p>
                      <a:pPr algn="ctr"/>
                      <a:r>
                        <a:rPr lang="cs-CZ" sz="1100" dirty="0">
                          <a:latin typeface="+mj-lt"/>
                        </a:rPr>
                        <a:t>Věk 0–1</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lnT w="12700" cap="flat" cmpd="sng" algn="ctr">
                      <a:solidFill>
                        <a:schemeClr val="tx1"/>
                      </a:solidFill>
                      <a:prstDash val="solid"/>
                      <a:round/>
                      <a:headEnd type="none" w="med" len="med"/>
                      <a:tailEnd type="none" w="med" len="med"/>
                    </a:lnT>
                    <a:solidFill>
                      <a:srgbClr val="CFD5EA"/>
                    </a:solidFill>
                  </a:tcPr>
                </a:tc>
                <a:extLst>
                  <a:ext uri="{0D108BD9-81ED-4DB2-BD59-A6C34878D82A}">
                    <a16:rowId xmlns:a16="http://schemas.microsoft.com/office/drawing/2014/main" val="10003"/>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10004"/>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3272745128"/>
                  </a:ext>
                </a:extLst>
              </a:tr>
              <a:tr h="122699">
                <a:tc rowSpan="3">
                  <a:txBody>
                    <a:bodyPr/>
                    <a:lstStyle/>
                    <a:p>
                      <a:pPr algn="ctr"/>
                      <a:r>
                        <a:rPr lang="cs-CZ" sz="1100" dirty="0">
                          <a:latin typeface="+mj-lt"/>
                        </a:rPr>
                        <a:t>Věk</a:t>
                      </a:r>
                      <a:r>
                        <a:rPr lang="cs-CZ" sz="1100" baseline="0" dirty="0">
                          <a:latin typeface="+mj-lt"/>
                        </a:rPr>
                        <a:t> 2–10</a:t>
                      </a:r>
                      <a:endParaRPr lang="cs-CZ" sz="1100" dirty="0">
                        <a:latin typeface="+mj-lt"/>
                      </a:endParaRPr>
                    </a:p>
                  </a:txBody>
                  <a:tcPr marL="0" marR="0" marT="0" marB="0" anchor="ctr">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10005"/>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10006"/>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804045560"/>
                  </a:ext>
                </a:extLst>
              </a:tr>
              <a:tr h="122699">
                <a:tc rowSpan="3">
                  <a:txBody>
                    <a:bodyPr/>
                    <a:lstStyle/>
                    <a:p>
                      <a:pPr algn="ctr"/>
                      <a:r>
                        <a:rPr lang="cs-CZ" sz="1100" dirty="0">
                          <a:latin typeface="+mj-lt"/>
                        </a:rPr>
                        <a:t>Věk 11–19</a:t>
                      </a:r>
                    </a:p>
                  </a:txBody>
                  <a:tcPr marL="0" marR="0" marT="0" marB="0" anchor="ctr">
                    <a:solidFill>
                      <a:srgbClr val="CFD5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10007"/>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10008"/>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CFD5EA"/>
                    </a:solidFill>
                  </a:tcPr>
                </a:tc>
                <a:extLst>
                  <a:ext uri="{0D108BD9-81ED-4DB2-BD59-A6C34878D82A}">
                    <a16:rowId xmlns:a16="http://schemas.microsoft.com/office/drawing/2014/main" val="2182016659"/>
                  </a:ext>
                </a:extLst>
              </a:tr>
              <a:tr h="122699">
                <a:tc rowSpan="3">
                  <a:txBody>
                    <a:bodyPr/>
                    <a:lstStyle/>
                    <a:p>
                      <a:pPr algn="ctr"/>
                      <a:r>
                        <a:rPr lang="cs-CZ" sz="1100" dirty="0">
                          <a:latin typeface="+mj-lt"/>
                        </a:rPr>
                        <a:t>Věk 20–34</a:t>
                      </a:r>
                    </a:p>
                  </a:txBody>
                  <a:tcPr marL="0" marR="0" marT="0" marB="0" anchor="ctr">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10009"/>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10010"/>
                  </a:ext>
                </a:extLst>
              </a:tr>
              <a:tr h="122699">
                <a:tc vMerge="1">
                  <a:txBody>
                    <a:bodyPr/>
                    <a:lstStyle/>
                    <a:p>
                      <a:pPr algn="ctr"/>
                      <a:endParaRPr lang="cs-CZ" sz="1100" dirty="0">
                        <a:latin typeface="+mj-lt"/>
                      </a:endParaRPr>
                    </a:p>
                  </a:txBody>
                  <a:tcPr marL="0" marR="0" marT="0" marB="0" anchor="ctr">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0,00</a:t>
                      </a:r>
                    </a:p>
                  </a:txBody>
                  <a:tcPr marL="9525" marR="9525" marT="9525" marB="0" anchor="b">
                    <a:solidFill>
                      <a:srgbClr val="E9EBF5"/>
                    </a:solidFill>
                  </a:tcPr>
                </a:tc>
                <a:extLst>
                  <a:ext uri="{0D108BD9-81ED-4DB2-BD59-A6C34878D82A}">
                    <a16:rowId xmlns:a16="http://schemas.microsoft.com/office/drawing/2014/main" val="4077030873"/>
                  </a:ext>
                </a:extLst>
              </a:tr>
              <a:tr h="122699">
                <a:tc rowSpan="3">
                  <a:txBody>
                    <a:bodyPr/>
                    <a:lstStyle/>
                    <a:p>
                      <a:pPr algn="ctr"/>
                      <a:r>
                        <a:rPr lang="cs-CZ" sz="1100" dirty="0">
                          <a:latin typeface="+mj-lt"/>
                        </a:rPr>
                        <a:t>Věk 35–64</a:t>
                      </a:r>
                    </a:p>
                  </a:txBody>
                  <a:tcPr marL="0" marR="0" marT="0" marB="0" anchor="ctr">
                    <a:solidFill>
                      <a:srgbClr val="CFD5EA"/>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0,03</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+0,01</a:t>
                      </a:r>
                    </a:p>
                  </a:txBody>
                  <a:tcPr marL="9525" marR="9525" marT="9525" marB="0" anchor="b">
                    <a:solidFill>
                      <a:srgbClr val="CFD5EA"/>
                    </a:solidFill>
                  </a:tcPr>
                </a:tc>
                <a:extLst>
                  <a:ext uri="{0D108BD9-81ED-4DB2-BD59-A6C34878D82A}">
                    <a16:rowId xmlns:a16="http://schemas.microsoft.com/office/drawing/2014/main" val="10011"/>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0,03</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+0,01</a:t>
                      </a:r>
                    </a:p>
                  </a:txBody>
                  <a:tcPr marL="9525" marR="9525" marT="9525" marB="0" anchor="b">
                    <a:solidFill>
                      <a:srgbClr val="CFD5EA"/>
                    </a:solidFill>
                  </a:tcPr>
                </a:tc>
                <a:extLst>
                  <a:ext uri="{0D108BD9-81ED-4DB2-BD59-A6C34878D82A}">
                    <a16:rowId xmlns:a16="http://schemas.microsoft.com/office/drawing/2014/main" val="10012"/>
                  </a:ext>
                </a:extLst>
              </a:tr>
              <a:tr h="122699">
                <a:tc vMerge="1">
                  <a:txBody>
                    <a:bodyPr/>
                    <a:lstStyle/>
                    <a:p>
                      <a:pPr algn="ctr"/>
                      <a:endParaRPr lang="cs-CZ" sz="1100" dirty="0">
                        <a:latin typeface="+mj-lt"/>
                      </a:endParaRPr>
                    </a:p>
                  </a:txBody>
                  <a:tcPr marL="0" marR="0" marT="0" marB="0" anchor="ct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0,03</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+0,01</a:t>
                      </a:r>
                    </a:p>
                  </a:txBody>
                  <a:tcPr marL="9525" marR="9525" marT="9525" marB="0" anchor="b">
                    <a:solidFill>
                      <a:srgbClr val="CFD5EA"/>
                    </a:solidFill>
                  </a:tcPr>
                </a:tc>
                <a:extLst>
                  <a:ext uri="{0D108BD9-81ED-4DB2-BD59-A6C34878D82A}">
                    <a16:rowId xmlns:a16="http://schemas.microsoft.com/office/drawing/2014/main" val="2016973912"/>
                  </a:ext>
                </a:extLst>
              </a:tr>
              <a:tr h="122699">
                <a:tc rowSpan="3">
                  <a:txBody>
                    <a:bodyPr/>
                    <a:lstStyle/>
                    <a:p>
                      <a:pPr algn="ctr"/>
                      <a:r>
                        <a:rPr lang="cs-CZ" sz="1100" dirty="0">
                          <a:latin typeface="+mj-lt"/>
                        </a:rPr>
                        <a:t>Věk 65+</a:t>
                      </a:r>
                    </a:p>
                  </a:txBody>
                  <a:tcPr marL="0" marR="0" marT="0" marB="0" anchor="ctr">
                    <a:solidFill>
                      <a:srgbClr val="E9EBF5"/>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2016</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0,50</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0,33</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+0,16</a:t>
                      </a:r>
                    </a:p>
                  </a:txBody>
                  <a:tcPr marL="9525" marR="9525" marT="9525" marB="0" anchor="b">
                    <a:solidFill>
                      <a:srgbClr val="E9EBF5"/>
                    </a:solidFill>
                  </a:tcPr>
                </a:tc>
                <a:extLst>
                  <a:ext uri="{0D108BD9-81ED-4DB2-BD59-A6C34878D82A}">
                    <a16:rowId xmlns:a16="http://schemas.microsoft.com/office/drawing/2014/main" val="10013"/>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2017</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0,47</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0,33</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+0,14</a:t>
                      </a:r>
                    </a:p>
                  </a:txBody>
                  <a:tcPr marL="9525" marR="9525" marT="9525" marB="0" anchor="b">
                    <a:solidFill>
                      <a:srgbClr val="E9EBF5"/>
                    </a:solidFill>
                  </a:tcPr>
                </a:tc>
                <a:extLst>
                  <a:ext uri="{0D108BD9-81ED-4DB2-BD59-A6C34878D82A}">
                    <a16:rowId xmlns:a16="http://schemas.microsoft.com/office/drawing/2014/main" val="10014"/>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100" dirty="0">
                          <a:latin typeface="+mj-lt"/>
                        </a:rPr>
                        <a:t>2018</a:t>
                      </a:r>
                    </a:p>
                  </a:txBody>
                  <a:tcPr marL="0" marR="0" marT="0" marB="0" anchor="ctr">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0,46</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0,35</a:t>
                      </a:r>
                    </a:p>
                  </a:txBody>
                  <a:tcPr marL="9525" marR="9525" marT="9525" marB="0" anchor="b">
                    <a:solidFill>
                      <a:srgbClr val="E9EBF5"/>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+0,11</a:t>
                      </a:r>
                    </a:p>
                  </a:txBody>
                  <a:tcPr marL="9525" marR="9525" marT="9525" marB="0" anchor="b">
                    <a:solidFill>
                      <a:srgbClr val="E9EBF5"/>
                    </a:solidFill>
                  </a:tcPr>
                </a:tc>
                <a:extLst>
                  <a:ext uri="{0D108BD9-81ED-4DB2-BD59-A6C34878D82A}">
                    <a16:rowId xmlns:a16="http://schemas.microsoft.com/office/drawing/2014/main" val="4284329427"/>
                  </a:ext>
                </a:extLst>
              </a:tr>
              <a:tr h="122699">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100" kern="1200" dirty="0">
                          <a:solidFill>
                            <a:schemeClr val="tx1"/>
                          </a:solidFill>
                          <a:latin typeface="+mn-lt"/>
                          <a:ea typeface="+mn-ea"/>
                          <a:cs typeface="+mn-cs"/>
                        </a:rPr>
                        <a:t>Věk 75+</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a:r>
                        <a:rPr lang="cs-CZ" sz="1100" dirty="0">
                          <a:latin typeface="+mj-lt"/>
                        </a:rPr>
                        <a:t>2016</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0,96</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0,66</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+0,30</a:t>
                      </a:r>
                    </a:p>
                  </a:txBody>
                  <a:tcPr marL="9525" marR="9525" marT="9525" marB="0" anchor="b">
                    <a:solidFill>
                      <a:srgbClr val="CFD5EA"/>
                    </a:solidFill>
                  </a:tcPr>
                </a:tc>
                <a:extLst>
                  <a:ext uri="{0D108BD9-81ED-4DB2-BD59-A6C34878D82A}">
                    <a16:rowId xmlns:a16="http://schemas.microsoft.com/office/drawing/2014/main" val="3861352166"/>
                  </a:ext>
                </a:extLst>
              </a:tr>
              <a:tr h="122699">
                <a:tc vMerge="1">
                  <a:txBody>
                    <a:bodyPr/>
                    <a:lstStyle/>
                    <a:p>
                      <a:pPr algn="ctr"/>
                      <a:endParaRPr lang="cs-CZ" sz="1100" dirty="0">
                        <a:latin typeface="+mj-lt"/>
                      </a:endParaRPr>
                    </a:p>
                  </a:txBody>
                  <a:tcPr marL="0" marR="0" marT="0" marB="0" anchor="ctr">
                    <a:solidFill>
                      <a:srgbClr val="CFD5EA"/>
                    </a:solidFill>
                  </a:tcPr>
                </a:tc>
                <a:tc>
                  <a:txBody>
                    <a:bodyPr/>
                    <a:lstStyle/>
                    <a:p>
                      <a:pPr algn="ctr"/>
                      <a:r>
                        <a:rPr lang="cs-CZ" sz="1100" dirty="0">
                          <a:latin typeface="+mj-lt"/>
                        </a:rPr>
                        <a:t>2017</a:t>
                      </a:r>
                    </a:p>
                  </a:txBody>
                  <a:tcPr marL="0" marR="0" marT="0" marB="0" anchor="ctr">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0,92</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a:solidFill>
                            <a:srgbClr val="000000"/>
                          </a:solidFill>
                          <a:effectLst/>
                          <a:latin typeface="Calibri" panose="020F0502020204030204" pitchFamily="34" charset="0"/>
                          <a:ea typeface="+mn-ea"/>
                          <a:cs typeface="+mn-cs"/>
                        </a:rPr>
                        <a:t>0,66</a:t>
                      </a:r>
                    </a:p>
                  </a:txBody>
                  <a:tcPr marL="9525" marR="9525" marT="9525" marB="0" anchor="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+0,26</a:t>
                      </a:r>
                    </a:p>
                  </a:txBody>
                  <a:tcPr marL="9525" marR="9525" marT="9525" marB="0" anchor="b">
                    <a:solidFill>
                      <a:srgbClr val="CFD5EA"/>
                    </a:solidFill>
                  </a:tcPr>
                </a:tc>
                <a:extLst>
                  <a:ext uri="{0D108BD9-81ED-4DB2-BD59-A6C34878D82A}">
                    <a16:rowId xmlns:a16="http://schemas.microsoft.com/office/drawing/2014/main" val="1162927268"/>
                  </a:ext>
                </a:extLst>
              </a:tr>
              <a:tr h="122699">
                <a:tc vMerge="1">
                  <a:txBody>
                    <a:bodyPr/>
                    <a:lstStyle/>
                    <a:p>
                      <a:pPr algn="ctr"/>
                      <a:endParaRPr lang="cs-CZ" sz="1100" dirty="0">
                        <a:latin typeface="+mj-lt"/>
                      </a:endParaRP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algn="ctr"/>
                      <a:r>
                        <a:rPr lang="cs-CZ" sz="1100" dirty="0">
                          <a:latin typeface="+mj-lt"/>
                        </a:rPr>
                        <a:t>2018</a:t>
                      </a:r>
                    </a:p>
                  </a:txBody>
                  <a:tcPr marL="0" marR="0" marT="0" marB="0" anchor="ctr">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0,87</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0,68</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tc>
                  <a:txBody>
                    <a:bodyPr/>
                    <a:lstStyle/>
                    <a:p>
                      <a:pPr marL="0" algn="ctr" defTabSz="914400" rtl="0" eaLnBrk="1" fontAlgn="b" latinLnBrk="0" hangingPunct="1"/>
                      <a:r>
                        <a:rPr lang="cs-CZ" sz="1100" b="0" i="0" u="none" strike="noStrike" kern="1200" dirty="0">
                          <a:solidFill>
                            <a:srgbClr val="000000"/>
                          </a:solidFill>
                          <a:effectLst/>
                          <a:latin typeface="Calibri" panose="020F0502020204030204" pitchFamily="34" charset="0"/>
                          <a:ea typeface="+mn-ea"/>
                          <a:cs typeface="+mn-cs"/>
                        </a:rPr>
                        <a:t>+0,19</a:t>
                      </a:r>
                    </a:p>
                  </a:txBody>
                  <a:tcPr marL="9525" marR="9525" marT="9525" marB="0" anchor="b">
                    <a:lnB w="12700" cap="flat" cmpd="sng" algn="ctr">
                      <a:solidFill>
                        <a:schemeClr val="tx1"/>
                      </a:solidFill>
                      <a:prstDash val="solid"/>
                      <a:round/>
                      <a:headEnd type="none" w="med" len="med"/>
                      <a:tailEnd type="none" w="med" len="med"/>
                    </a:lnB>
                    <a:solidFill>
                      <a:srgbClr val="CFD5EA"/>
                    </a:solidFill>
                  </a:tcPr>
                </a:tc>
                <a:extLst>
                  <a:ext uri="{0D108BD9-81ED-4DB2-BD59-A6C34878D82A}">
                    <a16:rowId xmlns:a16="http://schemas.microsoft.com/office/drawing/2014/main" val="160253844"/>
                  </a:ext>
                </a:extLst>
              </a:tr>
            </a:tbl>
          </a:graphicData>
        </a:graphic>
      </p:graphicFrame>
      <p:sp>
        <p:nvSpPr>
          <p:cNvPr id="16" name="Obdélník 15"/>
          <p:cNvSpPr/>
          <p:nvPr/>
        </p:nvSpPr>
        <p:spPr>
          <a:xfrm>
            <a:off x="4815840" y="1065806"/>
            <a:ext cx="4085432" cy="261610"/>
          </a:xfrm>
          <a:prstGeom prst="rect">
            <a:avLst/>
          </a:prstGeom>
        </p:spPr>
        <p:txBody>
          <a:bodyPr wrap="square">
            <a:spAutoFit/>
          </a:bodyPr>
          <a:lstStyle/>
          <a:p>
            <a:r>
              <a:rPr lang="cs-CZ" sz="1100" b="1" dirty="0"/>
              <a:t>Počet kontaktů s PZS* připadající na 1 obyvatele HKK/ČR za rok :</a:t>
            </a:r>
          </a:p>
        </p:txBody>
      </p:sp>
      <p:sp>
        <p:nvSpPr>
          <p:cNvPr id="4" name="TextBox 3"/>
          <p:cNvSpPr txBox="1"/>
          <p:nvPr/>
        </p:nvSpPr>
        <p:spPr>
          <a:xfrm>
            <a:off x="4815840" y="5916270"/>
            <a:ext cx="4172553" cy="307777"/>
          </a:xfrm>
          <a:prstGeom prst="rect">
            <a:avLst/>
          </a:prstGeom>
          <a:noFill/>
        </p:spPr>
        <p:txBody>
          <a:bodyPr wrap="none" rtlCol="0">
            <a:spAutoFit/>
          </a:bodyPr>
          <a:lstStyle/>
          <a:p>
            <a:r>
              <a:rPr lang="cs-CZ" sz="1400" dirty="0"/>
              <a:t>Kontakt = vykázaný doklad o provedené zdravotní péči.</a:t>
            </a:r>
          </a:p>
        </p:txBody>
      </p:sp>
      <p:sp>
        <p:nvSpPr>
          <p:cNvPr id="9" name="TextovéPole 8"/>
          <p:cNvSpPr txBox="1"/>
          <p:nvPr/>
        </p:nvSpPr>
        <p:spPr>
          <a:xfrm>
            <a:off x="9075268" y="1745213"/>
            <a:ext cx="2869844" cy="3754874"/>
          </a:xfrm>
          <a:prstGeom prst="rect">
            <a:avLst/>
          </a:prstGeom>
          <a:noFill/>
        </p:spPr>
        <p:txBody>
          <a:bodyPr wrap="square" rtlCol="0">
            <a:spAutoFit/>
          </a:bodyPr>
          <a:lstStyle/>
          <a:p>
            <a:r>
              <a:rPr lang="cs-CZ" sz="1400" dirty="0"/>
              <a:t>Relativně nízkou dostupnou kapacitu zdravotních služeb poskytovaných v domácím prostředí pacienta potvrzuje i analýza produkce v segmentu domácí péče. Počet kontaktů vykázaných pro obyvatele HKK zde představuje 7,3% celkového objemu vykázaného za celou ČR – jde o hodnotu nadprůměrnou, velikosti a potřebám populace HKK by odpovídala hodnota 5%. Významně vyšší roční počet kontaktů se týká zejména seniorů, např. pro věkovou kategorii 75+ je v HKK vykazováno 0,87 kontaktů na pacienta ročně, zatímco v celé ČR je průměr 0,68. </a:t>
            </a:r>
          </a:p>
        </p:txBody>
      </p:sp>
      <p:sp>
        <p:nvSpPr>
          <p:cNvPr id="13" name="TextBox 6">
            <a:extLst>
              <a:ext uri="{FF2B5EF4-FFF2-40B4-BE49-F238E27FC236}">
                <a16:creationId xmlns:a16="http://schemas.microsoft.com/office/drawing/2014/main" id="{FCE384AB-8BEF-40A2-9BE3-4E2D371B090B}"/>
              </a:ext>
            </a:extLst>
          </p:cNvPr>
          <p:cNvSpPr txBox="1"/>
          <p:nvPr/>
        </p:nvSpPr>
        <p:spPr>
          <a:xfrm>
            <a:off x="272591" y="587422"/>
            <a:ext cx="9436494" cy="523220"/>
          </a:xfrm>
          <a:prstGeom prst="rect">
            <a:avLst/>
          </a:prstGeom>
          <a:noFill/>
        </p:spPr>
        <p:txBody>
          <a:bodyPr wrap="none" rtlCol="0">
            <a:spAutoFit/>
          </a:bodyPr>
          <a:lstStyle/>
          <a:p>
            <a:pPr lvl="0">
              <a:defRPr/>
            </a:pPr>
            <a:r>
              <a:rPr lang="cs-CZ" sz="1400" dirty="0"/>
              <a:t>Zdroj: </a:t>
            </a:r>
            <a:r>
              <a:rPr lang="cs-CZ" sz="1400" dirty="0">
                <a:solidFill>
                  <a:srgbClr val="000000"/>
                </a:solidFill>
                <a:cs typeface="Arial" panose="020B0604020202020204" pitchFamily="34" charset="0"/>
              </a:rPr>
              <a:t>NRHZS 2010–2018</a:t>
            </a:r>
          </a:p>
          <a:p>
            <a:pPr lvl="0">
              <a:defRPr/>
            </a:pPr>
            <a:r>
              <a:rPr lang="cs-CZ" sz="1400" i="1" dirty="0">
                <a:solidFill>
                  <a:srgbClr val="000000"/>
                </a:solidFill>
                <a:cs typeface="Arial" panose="020B0604020202020204" pitchFamily="34" charset="0"/>
              </a:rPr>
              <a:t>Definice: Osoby s dokladem u odbornosti 925 = domácí péče, nebo 926 = </a:t>
            </a:r>
            <a:r>
              <a:rPr lang="pt-BR" sz="1400" dirty="0"/>
              <a:t>domácí paliativní péče o pacienta v terminálním stavu</a:t>
            </a:r>
            <a:r>
              <a:rPr lang="cs-CZ" sz="1400" i="1" dirty="0">
                <a:solidFill>
                  <a:srgbClr val="000000"/>
                </a:solidFill>
                <a:cs typeface="Arial" panose="020B0604020202020204" pitchFamily="34" charset="0"/>
              </a:rPr>
              <a:t>.</a:t>
            </a:r>
          </a:p>
        </p:txBody>
      </p:sp>
    </p:spTree>
    <p:extLst>
      <p:ext uri="{BB962C8B-B14F-4D97-AF65-F5344CB8AC3E}">
        <p14:creationId xmlns:p14="http://schemas.microsoft.com/office/powerpoint/2010/main" val="301839215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596348" y="6231703"/>
            <a:ext cx="11595652" cy="62629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257558" y="653725"/>
            <a:ext cx="7539243" cy="523220"/>
          </a:xfrm>
          <a:prstGeom prst="rect">
            <a:avLst/>
          </a:prstGeom>
          <a:noFill/>
        </p:spPr>
        <p:txBody>
          <a:bodyPr wrap="none" rtlCol="0">
            <a:spAutoFit/>
          </a:bodyPr>
          <a:lstStyle/>
          <a:p>
            <a:r>
              <a:rPr lang="cs-CZ" sz="1400" dirty="0"/>
              <a:t>Zdroj: NRHOSP </a:t>
            </a:r>
            <a:r>
              <a:rPr lang="cs-CZ" sz="1400" kern="0" dirty="0"/>
              <a:t>2010 – 2018, </a:t>
            </a:r>
            <a:r>
              <a:rPr lang="cs-CZ" sz="1400" b="1" kern="0" dirty="0"/>
              <a:t>Královehradecký kraj</a:t>
            </a:r>
          </a:p>
          <a:p>
            <a:pPr lvl="0">
              <a:defRPr/>
            </a:pPr>
            <a:r>
              <a:rPr lang="cs-CZ" sz="1400" kern="0" dirty="0">
                <a:solidFill>
                  <a:srgbClr val="000000"/>
                </a:solidFill>
              </a:rPr>
              <a:t>Počet pacientů s bydlištěm v HKK a diagnózou I60-I64 a hospitalizačním úmrtím do 30 dnů od přijetí.</a:t>
            </a:r>
          </a:p>
        </p:txBody>
      </p:sp>
      <p:sp>
        <p:nvSpPr>
          <p:cNvPr id="8" name="TextBox 7"/>
          <p:cNvSpPr txBox="1"/>
          <p:nvPr/>
        </p:nvSpPr>
        <p:spPr>
          <a:xfrm>
            <a:off x="9399371" y="2089360"/>
            <a:ext cx="2794230" cy="3410893"/>
          </a:xfrm>
          <a:prstGeom prst="rect">
            <a:avLst/>
          </a:prstGeom>
          <a:noFill/>
          <a:ln>
            <a:noFill/>
          </a:ln>
        </p:spPr>
        <p:txBody>
          <a:bodyPr wrap="none" rtlCol="0">
            <a:noAutofit/>
          </a:bodyPr>
          <a:lstStyle/>
          <a:p>
            <a:r>
              <a:rPr lang="cs-CZ" sz="1400" kern="0" dirty="0">
                <a:solidFill>
                  <a:srgbClr val="000000"/>
                </a:solidFill>
              </a:rPr>
              <a:t>V roce 2018 zemřelo při </a:t>
            </a:r>
          </a:p>
          <a:p>
            <a:r>
              <a:rPr lang="cs-CZ" sz="1400" kern="0" dirty="0"/>
              <a:t>hospitalizaci do 30 dní od</a:t>
            </a:r>
          </a:p>
          <a:p>
            <a:r>
              <a:rPr lang="cs-CZ" sz="1400" kern="0" dirty="0"/>
              <a:t>přijetí 3 276 pacientů, což je 12,5 % </a:t>
            </a:r>
          </a:p>
          <a:p>
            <a:r>
              <a:rPr lang="cs-CZ" sz="1400" kern="0" dirty="0"/>
              <a:t>ze všech pacientů hospitalizovaných </a:t>
            </a:r>
          </a:p>
          <a:p>
            <a:r>
              <a:rPr lang="cs-CZ" sz="1400" kern="0" dirty="0"/>
              <a:t>pro mozkovou mrtvici.</a:t>
            </a:r>
          </a:p>
          <a:p>
            <a:endParaRPr lang="cs-CZ" sz="1400" kern="0" dirty="0"/>
          </a:p>
          <a:p>
            <a:r>
              <a:rPr lang="cs-CZ" sz="1400" kern="0" dirty="0"/>
              <a:t>V HKK v roce 2018</a:t>
            </a:r>
          </a:p>
          <a:p>
            <a:r>
              <a:rPr lang="cs-CZ" sz="1400" kern="0" dirty="0"/>
              <a:t>zemřelo při  hospitalizaci do 30 dní </a:t>
            </a:r>
          </a:p>
          <a:p>
            <a:r>
              <a:rPr lang="cs-CZ" sz="1400" kern="0" dirty="0"/>
              <a:t>od přijetí 160 pacientů, což </a:t>
            </a:r>
          </a:p>
          <a:p>
            <a:r>
              <a:rPr lang="cs-CZ" sz="1400" kern="0" dirty="0"/>
              <a:t>je 12,4 % ze všech pacientů</a:t>
            </a:r>
          </a:p>
          <a:p>
            <a:r>
              <a:rPr lang="cs-CZ" sz="1400" kern="0" dirty="0"/>
              <a:t>hospitalizovaných pro </a:t>
            </a:r>
          </a:p>
          <a:p>
            <a:r>
              <a:rPr lang="cs-CZ" sz="1400" kern="0" dirty="0"/>
              <a:t>mozkovou mrtvici.</a:t>
            </a:r>
          </a:p>
        </p:txBody>
      </p:sp>
      <p:grpSp>
        <p:nvGrpSpPr>
          <p:cNvPr id="9" name="Skupina 8">
            <a:extLst>
              <a:ext uri="{FF2B5EF4-FFF2-40B4-BE49-F238E27FC236}">
                <a16:creationId xmlns:a16="http://schemas.microsoft.com/office/drawing/2014/main" id="{B0B0DE74-5C67-4427-BFEA-237C3E6B5960}"/>
              </a:ext>
            </a:extLst>
          </p:cNvPr>
          <p:cNvGrpSpPr/>
          <p:nvPr/>
        </p:nvGrpSpPr>
        <p:grpSpPr>
          <a:xfrm>
            <a:off x="1800275" y="6204274"/>
            <a:ext cx="1168563" cy="396551"/>
            <a:chOff x="7037778" y="1433348"/>
            <a:chExt cx="945464" cy="279314"/>
          </a:xfrm>
        </p:grpSpPr>
        <p:sp>
          <p:nvSpPr>
            <p:cNvPr id="14" name="Text Box 58">
              <a:extLst>
                <a:ext uri="{FF2B5EF4-FFF2-40B4-BE49-F238E27FC236}">
                  <a16:creationId xmlns:a16="http://schemas.microsoft.com/office/drawing/2014/main" id="{58972A0A-36E9-4216-B14D-E383CCE1A929}"/>
                </a:ext>
              </a:extLst>
            </p:cNvPr>
            <p:cNvSpPr txBox="1">
              <a:spLocks noChangeArrowheads="1"/>
            </p:cNvSpPr>
            <p:nvPr/>
          </p:nvSpPr>
          <p:spPr bwMode="auto">
            <a:xfrm>
              <a:off x="7235994" y="1433348"/>
              <a:ext cx="747248" cy="184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ts val="0"/>
                </a:spcBef>
                <a:spcAft>
                  <a:spcPct val="0"/>
                </a:spcAft>
                <a:buClrTx/>
                <a:buSzTx/>
                <a:buFontTx/>
                <a:buNone/>
                <a:tabLst/>
                <a:defRPr/>
              </a:pPr>
              <a:r>
                <a:rPr lang="cs-CZ" altLang="cs-CZ" sz="1400" kern="0" dirty="0">
                  <a:solidFill>
                    <a:srgbClr val="000000"/>
                  </a:solidFill>
                  <a:latin typeface="Calibri"/>
                </a:rPr>
                <a:t>Muži</a:t>
              </a:r>
            </a:p>
            <a:p>
              <a:pPr marL="0" marR="0" lvl="0" indent="0" algn="l" defTabSz="914400" eaLnBrk="1" fontAlgn="base" latinLnBrk="0" hangingPunct="1">
                <a:lnSpc>
                  <a:spcPct val="100000"/>
                </a:lnSpc>
                <a:spcBef>
                  <a:spcPts val="0"/>
                </a:spcBef>
                <a:spcAft>
                  <a:spcPct val="0"/>
                </a:spcAft>
                <a:buClrTx/>
                <a:buSzTx/>
                <a:buFontTx/>
                <a:buNone/>
                <a:tabLst/>
                <a:defRPr/>
              </a:pPr>
              <a:r>
                <a:rPr kumimoji="0" lang="cs-CZ" altLang="cs-CZ" sz="1400" b="0" i="0" u="none" strike="noStrike" kern="0" cap="none" spc="0" normalizeH="0" baseline="0" noProof="0" dirty="0">
                  <a:ln>
                    <a:noFill/>
                  </a:ln>
                  <a:solidFill>
                    <a:srgbClr val="000000"/>
                  </a:solidFill>
                  <a:effectLst/>
                  <a:uLnTx/>
                  <a:uFillTx/>
                  <a:latin typeface="Calibri"/>
                </a:rPr>
                <a:t>Ženy</a:t>
              </a:r>
              <a:endParaRPr kumimoji="0" lang="en-US" altLang="cs-CZ" sz="1400" b="0" i="0" u="none" strike="noStrike" kern="0" cap="none" spc="0" normalizeH="0" baseline="0" noProof="0" dirty="0">
                <a:ln>
                  <a:noFill/>
                </a:ln>
                <a:solidFill>
                  <a:srgbClr val="000000"/>
                </a:solidFill>
                <a:effectLst/>
                <a:uLnTx/>
                <a:uFillTx/>
                <a:latin typeface="Calibri"/>
              </a:endParaRPr>
            </a:p>
          </p:txBody>
        </p:sp>
        <p:sp>
          <p:nvSpPr>
            <p:cNvPr id="15" name="Rectangle 56">
              <a:extLst>
                <a:ext uri="{FF2B5EF4-FFF2-40B4-BE49-F238E27FC236}">
                  <a16:creationId xmlns:a16="http://schemas.microsoft.com/office/drawing/2014/main" id="{C73488F4-C8E7-44EE-935B-7CB83C018A01}"/>
                </a:ext>
              </a:extLst>
            </p:cNvPr>
            <p:cNvSpPr>
              <a:spLocks noChangeArrowheads="1"/>
            </p:cNvSpPr>
            <p:nvPr/>
          </p:nvSpPr>
          <p:spPr bwMode="auto">
            <a:xfrm>
              <a:off x="7037778" y="1604469"/>
              <a:ext cx="108000" cy="108193"/>
            </a:xfrm>
            <a:prstGeom prst="rect">
              <a:avLst/>
            </a:prstGeom>
            <a:solidFill>
              <a:srgbClr val="DA2128"/>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100" b="0" i="0" u="none" strike="noStrike" kern="0" cap="none" spc="0" normalizeH="0" baseline="0" noProof="0">
                <a:ln>
                  <a:noFill/>
                </a:ln>
                <a:solidFill>
                  <a:srgbClr val="000000"/>
                </a:solidFill>
                <a:effectLst/>
                <a:uLnTx/>
                <a:uFillTx/>
                <a:latin typeface="Arial" charset="0"/>
              </a:endParaRPr>
            </a:p>
          </p:txBody>
        </p:sp>
        <p:sp>
          <p:nvSpPr>
            <p:cNvPr id="16" name="Rectangle 56">
              <a:extLst>
                <a:ext uri="{FF2B5EF4-FFF2-40B4-BE49-F238E27FC236}">
                  <a16:creationId xmlns:a16="http://schemas.microsoft.com/office/drawing/2014/main" id="{887E82C4-36E2-4D04-A39C-32FE2F24132E}"/>
                </a:ext>
              </a:extLst>
            </p:cNvPr>
            <p:cNvSpPr>
              <a:spLocks noChangeArrowheads="1"/>
            </p:cNvSpPr>
            <p:nvPr/>
          </p:nvSpPr>
          <p:spPr bwMode="auto">
            <a:xfrm>
              <a:off x="7037778" y="1452668"/>
              <a:ext cx="108000" cy="108193"/>
            </a:xfrm>
            <a:prstGeom prst="rect">
              <a:avLst/>
            </a:prstGeom>
            <a:solidFill>
              <a:srgbClr val="037BC1"/>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endParaRPr kumimoji="0" lang="cs-CZ" altLang="cs-CZ" sz="1600" b="0" i="1" u="none" strike="noStrike" kern="0" cap="none" spc="0" normalizeH="0" baseline="0" noProof="0">
                <a:ln>
                  <a:noFill/>
                </a:ln>
                <a:solidFill>
                  <a:srgbClr val="000000"/>
                </a:solidFill>
                <a:effectLst/>
                <a:uLnTx/>
                <a:uFillTx/>
                <a:latin typeface="Arial" charset="0"/>
              </a:endParaRPr>
            </a:p>
          </p:txBody>
        </p:sp>
      </p:grpSp>
      <p:sp>
        <p:nvSpPr>
          <p:cNvPr id="2" name="Title 1"/>
          <p:cNvSpPr>
            <a:spLocks noGrp="1"/>
          </p:cNvSpPr>
          <p:nvPr>
            <p:ph type="title"/>
          </p:nvPr>
        </p:nvSpPr>
        <p:spPr/>
        <p:txBody>
          <a:bodyPr>
            <a:normAutofit/>
          </a:bodyPr>
          <a:lstStyle/>
          <a:p>
            <a:r>
              <a:rPr lang="pt-BR" dirty="0"/>
              <a:t>Mozková mrtvice – hospitalizační mortalita (do 30 dnů)</a:t>
            </a:r>
            <a:endParaRPr lang="en-US" dirty="0"/>
          </a:p>
        </p:txBody>
      </p:sp>
      <p:graphicFrame>
        <p:nvGraphicFramePr>
          <p:cNvPr id="22" name="Tabulka 21">
            <a:extLst>
              <a:ext uri="{FF2B5EF4-FFF2-40B4-BE49-F238E27FC236}">
                <a16:creationId xmlns:a16="http://schemas.microsoft.com/office/drawing/2014/main" id="{85A7CF6F-B58B-4548-ADD6-8B5041B9B38E}"/>
              </a:ext>
            </a:extLst>
          </p:cNvPr>
          <p:cNvGraphicFramePr>
            <a:graphicFrameLocks noGrp="1"/>
          </p:cNvGraphicFramePr>
          <p:nvPr>
            <p:extLst>
              <p:ext uri="{D42A27DB-BD31-4B8C-83A1-F6EECF244321}">
                <p14:modId xmlns:p14="http://schemas.microsoft.com/office/powerpoint/2010/main" val="1554024417"/>
              </p:ext>
            </p:extLst>
          </p:nvPr>
        </p:nvGraphicFramePr>
        <p:xfrm>
          <a:off x="4946358" y="2033862"/>
          <a:ext cx="4065835" cy="4041504"/>
        </p:xfrm>
        <a:graphic>
          <a:graphicData uri="http://schemas.openxmlformats.org/drawingml/2006/table">
            <a:tbl>
              <a:tblPr firstRow="1" bandRow="1"/>
              <a:tblGrid>
                <a:gridCol w="813167">
                  <a:extLst>
                    <a:ext uri="{9D8B030D-6E8A-4147-A177-3AD203B41FA5}">
                      <a16:colId xmlns:a16="http://schemas.microsoft.com/office/drawing/2014/main" val="2993999352"/>
                    </a:ext>
                  </a:extLst>
                </a:gridCol>
                <a:gridCol w="813167">
                  <a:extLst>
                    <a:ext uri="{9D8B030D-6E8A-4147-A177-3AD203B41FA5}">
                      <a16:colId xmlns:a16="http://schemas.microsoft.com/office/drawing/2014/main" val="1626814119"/>
                    </a:ext>
                  </a:extLst>
                </a:gridCol>
                <a:gridCol w="813167">
                  <a:extLst>
                    <a:ext uri="{9D8B030D-6E8A-4147-A177-3AD203B41FA5}">
                      <a16:colId xmlns:a16="http://schemas.microsoft.com/office/drawing/2014/main" val="3433227762"/>
                    </a:ext>
                  </a:extLst>
                </a:gridCol>
                <a:gridCol w="813167">
                  <a:extLst>
                    <a:ext uri="{9D8B030D-6E8A-4147-A177-3AD203B41FA5}">
                      <a16:colId xmlns:a16="http://schemas.microsoft.com/office/drawing/2014/main" val="2919895441"/>
                    </a:ext>
                  </a:extLst>
                </a:gridCol>
                <a:gridCol w="813167">
                  <a:extLst>
                    <a:ext uri="{9D8B030D-6E8A-4147-A177-3AD203B41FA5}">
                      <a16:colId xmlns:a16="http://schemas.microsoft.com/office/drawing/2014/main" val="31915613"/>
                    </a:ext>
                  </a:extLst>
                </a:gridCol>
              </a:tblGrid>
              <a:tr h="449056">
                <a:tc>
                  <a:txBody>
                    <a:bodyPr/>
                    <a:lstStyle/>
                    <a:p>
                      <a:pPr algn="ctr" fontAlgn="ctr"/>
                      <a:r>
                        <a:rPr lang="cs-CZ" sz="1400" b="0" i="1" u="none" strike="noStrike" dirty="0">
                          <a:solidFill>
                            <a:srgbClr val="000000"/>
                          </a:solidFill>
                          <a:effectLst/>
                          <a:latin typeface="Calibri" panose="020F0502020204030204" pitchFamily="34" charset="0"/>
                        </a:rPr>
                        <a:t>207</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13,5%</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1" u="none" strike="noStrike">
                          <a:solidFill>
                            <a:srgbClr val="000000"/>
                          </a:solidFill>
                          <a:effectLst/>
                          <a:latin typeface="Calibri" panose="020F0502020204030204" pitchFamily="34" charset="0"/>
                        </a:rPr>
                        <a:t>4 002</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13,2%</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-0,3%</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4167051037"/>
                  </a:ext>
                </a:extLst>
              </a:tr>
              <a:tr h="449056">
                <a:tc>
                  <a:txBody>
                    <a:bodyPr/>
                    <a:lstStyle/>
                    <a:p>
                      <a:pPr algn="ctr" fontAlgn="ctr"/>
                      <a:r>
                        <a:rPr lang="cs-CZ" sz="1400" b="0" i="1" u="none" strike="noStrike">
                          <a:solidFill>
                            <a:srgbClr val="000000"/>
                          </a:solidFill>
                          <a:effectLst/>
                          <a:latin typeface="Calibri" panose="020F0502020204030204" pitchFamily="34" charset="0"/>
                        </a:rPr>
                        <a:t>222</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15,1%</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1" u="none" strike="noStrike">
                          <a:solidFill>
                            <a:srgbClr val="000000"/>
                          </a:solidFill>
                          <a:effectLst/>
                          <a:latin typeface="Calibri" panose="020F0502020204030204" pitchFamily="34" charset="0"/>
                        </a:rPr>
                        <a:t>3 837</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12,8%</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-2,3%</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955457036"/>
                  </a:ext>
                </a:extLst>
              </a:tr>
              <a:tr h="449056">
                <a:tc>
                  <a:txBody>
                    <a:bodyPr/>
                    <a:lstStyle/>
                    <a:p>
                      <a:pPr algn="ctr" fontAlgn="ctr"/>
                      <a:r>
                        <a:rPr lang="cs-CZ" sz="1400" b="0" i="1" u="none" strike="noStrike">
                          <a:solidFill>
                            <a:srgbClr val="000000"/>
                          </a:solidFill>
                          <a:effectLst/>
                          <a:latin typeface="Calibri" panose="020F0502020204030204" pitchFamily="34" charset="0"/>
                        </a:rPr>
                        <a:t>202</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14,0%</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1" u="none" strike="noStrike">
                          <a:solidFill>
                            <a:srgbClr val="000000"/>
                          </a:solidFill>
                          <a:effectLst/>
                          <a:latin typeface="Calibri" panose="020F0502020204030204" pitchFamily="34" charset="0"/>
                        </a:rPr>
                        <a:t>3 944</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13,1%</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-0,9%</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254454476"/>
                  </a:ext>
                </a:extLst>
              </a:tr>
              <a:tr h="449056">
                <a:tc>
                  <a:txBody>
                    <a:bodyPr/>
                    <a:lstStyle/>
                    <a:p>
                      <a:pPr algn="ctr" fontAlgn="ctr"/>
                      <a:r>
                        <a:rPr lang="cs-CZ" sz="1400" b="0" i="1" u="none" strike="noStrike">
                          <a:solidFill>
                            <a:srgbClr val="000000"/>
                          </a:solidFill>
                          <a:effectLst/>
                          <a:latin typeface="Calibri" panose="020F0502020204030204" pitchFamily="34" charset="0"/>
                        </a:rPr>
                        <a:t>210</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15,3%</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1" u="none" strike="noStrike">
                          <a:solidFill>
                            <a:srgbClr val="000000"/>
                          </a:solidFill>
                          <a:effectLst/>
                          <a:latin typeface="Calibri" panose="020F0502020204030204" pitchFamily="34" charset="0"/>
                        </a:rPr>
                        <a:t>3 853</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13,2%</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-2,1%</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76680167"/>
                  </a:ext>
                </a:extLst>
              </a:tr>
              <a:tr h="449056">
                <a:tc>
                  <a:txBody>
                    <a:bodyPr/>
                    <a:lstStyle/>
                    <a:p>
                      <a:pPr algn="ctr" fontAlgn="ctr"/>
                      <a:r>
                        <a:rPr lang="cs-CZ" sz="1400" b="0" i="1" u="none" strike="noStrike">
                          <a:solidFill>
                            <a:srgbClr val="000000"/>
                          </a:solidFill>
                          <a:effectLst/>
                          <a:latin typeface="Calibri" panose="020F0502020204030204" pitchFamily="34" charset="0"/>
                        </a:rPr>
                        <a:t>202</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14,4%</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1" u="none" strike="noStrike">
                          <a:solidFill>
                            <a:srgbClr val="000000"/>
                          </a:solidFill>
                          <a:effectLst/>
                          <a:latin typeface="Calibri" panose="020F0502020204030204" pitchFamily="34" charset="0"/>
                        </a:rPr>
                        <a:t>3 701</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12,7%</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-1,7%</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774581308"/>
                  </a:ext>
                </a:extLst>
              </a:tr>
              <a:tr h="449056">
                <a:tc>
                  <a:txBody>
                    <a:bodyPr/>
                    <a:lstStyle/>
                    <a:p>
                      <a:pPr algn="ctr" fontAlgn="ctr"/>
                      <a:r>
                        <a:rPr lang="cs-CZ" sz="1400" b="0" i="1" u="none" strike="noStrike">
                          <a:solidFill>
                            <a:srgbClr val="000000"/>
                          </a:solidFill>
                          <a:effectLst/>
                          <a:latin typeface="Calibri" panose="020F0502020204030204" pitchFamily="34" charset="0"/>
                        </a:rPr>
                        <a:t>201</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14,4%</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1" u="none" strike="noStrike">
                          <a:solidFill>
                            <a:srgbClr val="000000"/>
                          </a:solidFill>
                          <a:effectLst/>
                          <a:latin typeface="Calibri" panose="020F0502020204030204" pitchFamily="34" charset="0"/>
                        </a:rPr>
                        <a:t>3 702</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12,9%</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-1,5%</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583843927"/>
                  </a:ext>
                </a:extLst>
              </a:tr>
              <a:tr h="449056">
                <a:tc>
                  <a:txBody>
                    <a:bodyPr/>
                    <a:lstStyle/>
                    <a:p>
                      <a:pPr algn="ctr" fontAlgn="ctr"/>
                      <a:r>
                        <a:rPr lang="cs-CZ" sz="1400" b="0" i="1" u="none" strike="noStrike">
                          <a:solidFill>
                            <a:srgbClr val="000000"/>
                          </a:solidFill>
                          <a:effectLst/>
                          <a:latin typeface="Calibri" panose="020F0502020204030204" pitchFamily="34" charset="0"/>
                        </a:rPr>
                        <a:t>160</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11,7%</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1" u="none" strike="noStrike">
                          <a:solidFill>
                            <a:srgbClr val="000000"/>
                          </a:solidFill>
                          <a:effectLst/>
                          <a:latin typeface="Calibri" panose="020F0502020204030204" pitchFamily="34" charset="0"/>
                        </a:rPr>
                        <a:t>3 595</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12,9%</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1,1%</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606039269"/>
                  </a:ext>
                </a:extLst>
              </a:tr>
              <a:tr h="449056">
                <a:tc>
                  <a:txBody>
                    <a:bodyPr/>
                    <a:lstStyle/>
                    <a:p>
                      <a:pPr algn="ctr" fontAlgn="ctr"/>
                      <a:r>
                        <a:rPr lang="cs-CZ" sz="1400" b="0" i="1" u="none" strike="noStrike">
                          <a:solidFill>
                            <a:srgbClr val="000000"/>
                          </a:solidFill>
                          <a:effectLst/>
                          <a:latin typeface="Calibri" panose="020F0502020204030204" pitchFamily="34" charset="0"/>
                        </a:rPr>
                        <a:t>153</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12,0%</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1" u="none" strike="noStrike">
                          <a:solidFill>
                            <a:srgbClr val="000000"/>
                          </a:solidFill>
                          <a:effectLst/>
                          <a:latin typeface="Calibri" panose="020F0502020204030204" pitchFamily="34" charset="0"/>
                        </a:rPr>
                        <a:t>3 398</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12,7%</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0,7%</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369057128"/>
                  </a:ext>
                </a:extLst>
              </a:tr>
              <a:tr h="449056">
                <a:tc>
                  <a:txBody>
                    <a:bodyPr/>
                    <a:lstStyle/>
                    <a:p>
                      <a:pPr algn="ctr" fontAlgn="ctr"/>
                      <a:r>
                        <a:rPr lang="cs-CZ" sz="1400" b="0" i="1" u="none" strike="noStrike">
                          <a:solidFill>
                            <a:srgbClr val="000000"/>
                          </a:solidFill>
                          <a:effectLst/>
                          <a:latin typeface="Calibri" panose="020F0502020204030204" pitchFamily="34" charset="0"/>
                        </a:rPr>
                        <a:t>160</a:t>
                      </a:r>
                    </a:p>
                  </a:txBody>
                  <a:tcPr marL="9525" marR="9525" marT="9525" marB="0" anchor="ctr">
                    <a:lnL>
                      <a:noFill/>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12,4%</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1" u="none" strike="noStrike">
                          <a:solidFill>
                            <a:srgbClr val="000000"/>
                          </a:solidFill>
                          <a:effectLst/>
                          <a:latin typeface="Calibri" panose="020F0502020204030204" pitchFamily="34" charset="0"/>
                        </a:rPr>
                        <a:t>3 276</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a:solidFill>
                            <a:srgbClr val="000000"/>
                          </a:solidFill>
                          <a:effectLst/>
                          <a:latin typeface="Calibri" panose="020F0502020204030204" pitchFamily="34" charset="0"/>
                        </a:rPr>
                        <a:t>12,5%</a:t>
                      </a:r>
                    </a:p>
                  </a:txBody>
                  <a:tcPr marL="9525" marR="9525" marT="9525" marB="0"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fontAlgn="ctr"/>
                      <a:r>
                        <a:rPr lang="cs-CZ" sz="1400" b="0" i="0" u="none" strike="noStrike" dirty="0">
                          <a:solidFill>
                            <a:srgbClr val="000000"/>
                          </a:solidFill>
                          <a:effectLst/>
                          <a:latin typeface="Calibri" panose="020F0502020204030204" pitchFamily="34" charset="0"/>
                        </a:rPr>
                        <a:t>0,1%</a:t>
                      </a:r>
                    </a:p>
                  </a:txBody>
                  <a:tcPr marL="9525" marR="9525" marT="9525" marB="0"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4071302674"/>
                  </a:ext>
                </a:extLst>
              </a:tr>
            </a:tbl>
          </a:graphicData>
        </a:graphic>
      </p:graphicFrame>
      <p:sp>
        <p:nvSpPr>
          <p:cNvPr id="24" name="TextovéPole 23">
            <a:extLst>
              <a:ext uri="{FF2B5EF4-FFF2-40B4-BE49-F238E27FC236}">
                <a16:creationId xmlns:a16="http://schemas.microsoft.com/office/drawing/2014/main" id="{1B516BD5-BCCE-46E6-BE3E-A0A03142D090}"/>
              </a:ext>
            </a:extLst>
          </p:cNvPr>
          <p:cNvSpPr txBox="1"/>
          <p:nvPr/>
        </p:nvSpPr>
        <p:spPr>
          <a:xfrm>
            <a:off x="5263981" y="1677470"/>
            <a:ext cx="602501" cy="30777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1" u="none" strike="noStrike" kern="0" cap="none" spc="0" normalizeH="0" baseline="0" noProof="0" dirty="0">
                <a:ln>
                  <a:noFill/>
                </a:ln>
                <a:solidFill>
                  <a:srgbClr val="000000"/>
                </a:solidFill>
                <a:effectLst/>
                <a:uLnTx/>
                <a:uFillTx/>
              </a:rPr>
              <a:t>N</a:t>
            </a:r>
          </a:p>
        </p:txBody>
      </p:sp>
      <p:sp>
        <p:nvSpPr>
          <p:cNvPr id="25" name="TextovéPole 24">
            <a:extLst>
              <a:ext uri="{FF2B5EF4-FFF2-40B4-BE49-F238E27FC236}">
                <a16:creationId xmlns:a16="http://schemas.microsoft.com/office/drawing/2014/main" id="{F3130F01-B1ED-424C-A284-A8E17FA1BD71}"/>
              </a:ext>
            </a:extLst>
          </p:cNvPr>
          <p:cNvSpPr txBox="1"/>
          <p:nvPr/>
        </p:nvSpPr>
        <p:spPr>
          <a:xfrm>
            <a:off x="5553772" y="1618364"/>
            <a:ext cx="1065014"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1" u="none" strike="noStrike" kern="0" cap="none" spc="0" normalizeH="0" baseline="0" noProof="0" dirty="0">
                <a:ln>
                  <a:noFill/>
                </a:ln>
                <a:solidFill>
                  <a:srgbClr val="000000"/>
                </a:solidFill>
                <a:effectLst/>
                <a:uLnTx/>
                <a:uFillTx/>
              </a:rPr>
              <a:t>Mortalita</a:t>
            </a:r>
          </a:p>
          <a:p>
            <a:pPr marL="0" marR="0" lvl="0" indent="0" algn="ctr" defTabSz="914400" eaLnBrk="1" fontAlgn="auto" latinLnBrk="0" hangingPunct="1">
              <a:lnSpc>
                <a:spcPct val="100000"/>
              </a:lnSpc>
              <a:spcBef>
                <a:spcPts val="0"/>
              </a:spcBef>
              <a:spcAft>
                <a:spcPts val="0"/>
              </a:spcAft>
              <a:buClrTx/>
              <a:buSzTx/>
              <a:buFontTx/>
              <a:buNone/>
              <a:tabLst/>
              <a:defRPr/>
            </a:pPr>
            <a:r>
              <a:rPr lang="cs-CZ" sz="1400" b="1" i="1" kern="0" dirty="0">
                <a:solidFill>
                  <a:srgbClr val="000000"/>
                </a:solidFill>
              </a:rPr>
              <a:t>%</a:t>
            </a:r>
            <a:endParaRPr kumimoji="0" lang="cs-CZ" sz="1400" b="1" i="1" u="none" strike="noStrike" kern="0" cap="none" spc="0" normalizeH="0" baseline="0" noProof="0" dirty="0">
              <a:ln>
                <a:noFill/>
              </a:ln>
              <a:solidFill>
                <a:srgbClr val="000000"/>
              </a:solidFill>
              <a:effectLst/>
              <a:uLnTx/>
              <a:uFillTx/>
            </a:endParaRPr>
          </a:p>
        </p:txBody>
      </p:sp>
      <p:sp>
        <p:nvSpPr>
          <p:cNvPr id="27" name="TextovéPole 26">
            <a:extLst>
              <a:ext uri="{FF2B5EF4-FFF2-40B4-BE49-F238E27FC236}">
                <a16:creationId xmlns:a16="http://schemas.microsoft.com/office/drawing/2014/main" id="{7DC07470-3620-4B4B-BB61-F172D0B869DE}"/>
              </a:ext>
            </a:extLst>
          </p:cNvPr>
          <p:cNvSpPr txBox="1"/>
          <p:nvPr/>
        </p:nvSpPr>
        <p:spPr>
          <a:xfrm>
            <a:off x="8249316" y="1514915"/>
            <a:ext cx="1065014" cy="523220"/>
          </a:xfrm>
          <a:prstGeom prst="rect">
            <a:avLst/>
          </a:prstGeom>
          <a:noFill/>
        </p:spPr>
        <p:txBody>
          <a:bodyPr wrap="square" rtlCol="0">
            <a:spAutoFit/>
          </a:bodyPr>
          <a:lstStyle/>
          <a:p>
            <a:pPr lvl="0">
              <a:defRPr/>
            </a:pPr>
            <a:r>
              <a:rPr lang="cs-CZ" sz="1400" b="1" kern="0" dirty="0">
                <a:solidFill>
                  <a:srgbClr val="000000"/>
                </a:solidFill>
              </a:rPr>
              <a:t>Rozdíl</a:t>
            </a:r>
          </a:p>
          <a:p>
            <a:pPr lvl="0">
              <a:defRPr/>
            </a:pPr>
            <a:r>
              <a:rPr lang="cs-CZ" sz="1400" b="1" kern="0" dirty="0">
                <a:solidFill>
                  <a:srgbClr val="000000"/>
                </a:solidFill>
              </a:rPr>
              <a:t>ČR - HKK</a:t>
            </a:r>
          </a:p>
        </p:txBody>
      </p:sp>
      <p:sp>
        <p:nvSpPr>
          <p:cNvPr id="28" name="TextovéPole 27">
            <a:extLst>
              <a:ext uri="{FF2B5EF4-FFF2-40B4-BE49-F238E27FC236}">
                <a16:creationId xmlns:a16="http://schemas.microsoft.com/office/drawing/2014/main" id="{5545DE74-A0E4-4C7C-9493-A29F39B9988B}"/>
              </a:ext>
            </a:extLst>
          </p:cNvPr>
          <p:cNvSpPr txBox="1"/>
          <p:nvPr/>
        </p:nvSpPr>
        <p:spPr>
          <a:xfrm>
            <a:off x="6662056" y="1654435"/>
            <a:ext cx="602501" cy="30777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1" i="1" u="none" strike="noStrike" kern="0" cap="none" spc="0" normalizeH="0" baseline="0" noProof="0" dirty="0">
                <a:ln>
                  <a:noFill/>
                </a:ln>
                <a:solidFill>
                  <a:srgbClr val="000000"/>
                </a:solidFill>
                <a:effectLst/>
                <a:uLnTx/>
                <a:uFillTx/>
              </a:rPr>
              <a:t>N</a:t>
            </a:r>
          </a:p>
        </p:txBody>
      </p:sp>
      <p:sp>
        <p:nvSpPr>
          <p:cNvPr id="29" name="TextovéPole 28">
            <a:extLst>
              <a:ext uri="{FF2B5EF4-FFF2-40B4-BE49-F238E27FC236}">
                <a16:creationId xmlns:a16="http://schemas.microsoft.com/office/drawing/2014/main" id="{C193C1F3-E6E0-4CD6-8BB1-1752F29F0358}"/>
              </a:ext>
            </a:extLst>
          </p:cNvPr>
          <p:cNvSpPr txBox="1"/>
          <p:nvPr/>
        </p:nvSpPr>
        <p:spPr>
          <a:xfrm>
            <a:off x="6951847" y="1595329"/>
            <a:ext cx="1065014"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400" b="1" i="1" u="none" strike="noStrike" kern="0" cap="none" spc="0" normalizeH="0" baseline="0" noProof="0" dirty="0">
                <a:ln>
                  <a:noFill/>
                </a:ln>
                <a:solidFill>
                  <a:srgbClr val="000000"/>
                </a:solidFill>
                <a:effectLst/>
                <a:uLnTx/>
                <a:uFillTx/>
              </a:rPr>
              <a:t>Mortalita</a:t>
            </a:r>
          </a:p>
          <a:p>
            <a:pPr marL="0" marR="0" lvl="0" indent="0" algn="ctr" defTabSz="914400" eaLnBrk="1" fontAlgn="auto" latinLnBrk="0" hangingPunct="1">
              <a:lnSpc>
                <a:spcPct val="100000"/>
              </a:lnSpc>
              <a:spcBef>
                <a:spcPts val="0"/>
              </a:spcBef>
              <a:spcAft>
                <a:spcPts val="0"/>
              </a:spcAft>
              <a:buClrTx/>
              <a:buSzTx/>
              <a:buFontTx/>
              <a:buNone/>
              <a:tabLst/>
              <a:defRPr/>
            </a:pPr>
            <a:r>
              <a:rPr lang="cs-CZ" sz="1400" b="1" i="1" kern="0" dirty="0">
                <a:solidFill>
                  <a:srgbClr val="000000"/>
                </a:solidFill>
              </a:rPr>
              <a:t>%</a:t>
            </a:r>
            <a:endParaRPr kumimoji="0" lang="cs-CZ" sz="1400" b="1" i="1" u="none" strike="noStrike" kern="0" cap="none" spc="0" normalizeH="0" baseline="0" noProof="0" dirty="0">
              <a:ln>
                <a:noFill/>
              </a:ln>
              <a:solidFill>
                <a:srgbClr val="000000"/>
              </a:solidFill>
              <a:effectLst/>
              <a:uLnTx/>
              <a:uFillTx/>
            </a:endParaRPr>
          </a:p>
        </p:txBody>
      </p:sp>
      <p:sp>
        <p:nvSpPr>
          <p:cNvPr id="30" name="TextovéPole 29">
            <a:extLst>
              <a:ext uri="{FF2B5EF4-FFF2-40B4-BE49-F238E27FC236}">
                <a16:creationId xmlns:a16="http://schemas.microsoft.com/office/drawing/2014/main" id="{4C2F909A-29E1-4B20-AC75-B92BA397A899}"/>
              </a:ext>
            </a:extLst>
          </p:cNvPr>
          <p:cNvSpPr txBox="1"/>
          <p:nvPr/>
        </p:nvSpPr>
        <p:spPr>
          <a:xfrm>
            <a:off x="5553772" y="1258048"/>
            <a:ext cx="1065014" cy="307777"/>
          </a:xfrm>
          <a:prstGeom prst="rect">
            <a:avLst/>
          </a:prstGeom>
          <a:noFill/>
        </p:spPr>
        <p:txBody>
          <a:bodyPr wrap="square" rtlCol="0">
            <a:spAutoFit/>
          </a:bodyPr>
          <a:lstStyle/>
          <a:p>
            <a:pPr lvl="0">
              <a:defRPr/>
            </a:pPr>
            <a:r>
              <a:rPr lang="cs-CZ" sz="1400" b="1" kern="0" dirty="0">
                <a:solidFill>
                  <a:srgbClr val="000000"/>
                </a:solidFill>
              </a:rPr>
              <a:t>HKK</a:t>
            </a:r>
          </a:p>
        </p:txBody>
      </p:sp>
      <p:sp>
        <p:nvSpPr>
          <p:cNvPr id="31" name="TextovéPole 30">
            <a:extLst>
              <a:ext uri="{FF2B5EF4-FFF2-40B4-BE49-F238E27FC236}">
                <a16:creationId xmlns:a16="http://schemas.microsoft.com/office/drawing/2014/main" id="{94E83A03-748C-4C6D-9F74-64CCC0C37642}"/>
              </a:ext>
            </a:extLst>
          </p:cNvPr>
          <p:cNvSpPr txBox="1"/>
          <p:nvPr/>
        </p:nvSpPr>
        <p:spPr>
          <a:xfrm>
            <a:off x="6884575" y="1251570"/>
            <a:ext cx="1065014" cy="307777"/>
          </a:xfrm>
          <a:prstGeom prst="rect">
            <a:avLst/>
          </a:prstGeom>
          <a:noFill/>
        </p:spPr>
        <p:txBody>
          <a:bodyPr wrap="square" rtlCol="0">
            <a:spAutoFit/>
          </a:bodyPr>
          <a:lstStyle/>
          <a:p>
            <a:pPr lvl="0">
              <a:defRPr/>
            </a:pPr>
            <a:r>
              <a:rPr lang="cs-CZ" sz="1400" b="1" kern="0" dirty="0">
                <a:solidFill>
                  <a:srgbClr val="000000"/>
                </a:solidFill>
              </a:rPr>
              <a:t>ČR</a:t>
            </a:r>
          </a:p>
        </p:txBody>
      </p:sp>
      <p:cxnSp>
        <p:nvCxnSpPr>
          <p:cNvPr id="32" name="Přímá spojnice 31">
            <a:extLst>
              <a:ext uri="{FF2B5EF4-FFF2-40B4-BE49-F238E27FC236}">
                <a16:creationId xmlns:a16="http://schemas.microsoft.com/office/drawing/2014/main" id="{A95BBF7F-3047-48C4-8187-8E6C16FA3451}"/>
              </a:ext>
            </a:extLst>
          </p:cNvPr>
          <p:cNvCxnSpPr>
            <a:cxnSpLocks/>
          </p:cNvCxnSpPr>
          <p:nvPr/>
        </p:nvCxnSpPr>
        <p:spPr>
          <a:xfrm>
            <a:off x="5299841" y="1525947"/>
            <a:ext cx="1270963" cy="0"/>
          </a:xfrm>
          <a:prstGeom prst="line">
            <a:avLst/>
          </a:prstGeom>
        </p:spPr>
        <p:style>
          <a:lnRef idx="3">
            <a:schemeClr val="dk1"/>
          </a:lnRef>
          <a:fillRef idx="0">
            <a:schemeClr val="dk1"/>
          </a:fillRef>
          <a:effectRef idx="2">
            <a:schemeClr val="dk1"/>
          </a:effectRef>
          <a:fontRef idx="minor">
            <a:schemeClr val="tx1"/>
          </a:fontRef>
        </p:style>
      </p:cxnSp>
      <p:cxnSp>
        <p:nvCxnSpPr>
          <p:cNvPr id="33" name="Přímá spojnice 32">
            <a:extLst>
              <a:ext uri="{FF2B5EF4-FFF2-40B4-BE49-F238E27FC236}">
                <a16:creationId xmlns:a16="http://schemas.microsoft.com/office/drawing/2014/main" id="{D3FE4D55-9C38-4C08-9E12-6722A2B06EBB}"/>
              </a:ext>
            </a:extLst>
          </p:cNvPr>
          <p:cNvCxnSpPr>
            <a:cxnSpLocks/>
          </p:cNvCxnSpPr>
          <p:nvPr/>
        </p:nvCxnSpPr>
        <p:spPr>
          <a:xfrm>
            <a:off x="6679680" y="1521827"/>
            <a:ext cx="1294623" cy="1851"/>
          </a:xfrm>
          <a:prstGeom prst="line">
            <a:avLst/>
          </a:prstGeom>
        </p:spPr>
        <p:style>
          <a:lnRef idx="3">
            <a:schemeClr val="dk1"/>
          </a:lnRef>
          <a:fillRef idx="0">
            <a:schemeClr val="dk1"/>
          </a:fillRef>
          <a:effectRef idx="2">
            <a:schemeClr val="dk1"/>
          </a:effectRef>
          <a:fontRef idx="minor">
            <a:schemeClr val="tx1"/>
          </a:fontRef>
        </p:style>
      </p:cxnSp>
      <p:graphicFrame>
        <p:nvGraphicFramePr>
          <p:cNvPr id="34" name="Graf 20">
            <a:extLst>
              <a:ext uri="{FF2B5EF4-FFF2-40B4-BE49-F238E27FC236}">
                <a16:creationId xmlns:a16="http://schemas.microsoft.com/office/drawing/2014/main" id="{A33549AC-8739-4336-916C-0BE39732B34C}"/>
              </a:ext>
            </a:extLst>
          </p:cNvPr>
          <p:cNvGraphicFramePr/>
          <p:nvPr>
            <p:extLst>
              <p:ext uri="{D42A27DB-BD31-4B8C-83A1-F6EECF244321}">
                <p14:modId xmlns:p14="http://schemas.microsoft.com/office/powerpoint/2010/main" val="784678409"/>
              </p:ext>
            </p:extLst>
          </p:nvPr>
        </p:nvGraphicFramePr>
        <p:xfrm>
          <a:off x="-97710" y="1330037"/>
          <a:ext cx="5371045" cy="480443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862788862"/>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7">
            <a:extLst>
              <a:ext uri="{FF2B5EF4-FFF2-40B4-BE49-F238E27FC236}">
                <a16:creationId xmlns:a16="http://schemas.microsoft.com/office/drawing/2014/main" id="{804BE9EF-DA4F-475B-89BD-4624EBC55B47}"/>
              </a:ext>
            </a:extLst>
          </p:cNvPr>
          <p:cNvSpPr txBox="1"/>
          <p:nvPr/>
        </p:nvSpPr>
        <p:spPr>
          <a:xfrm>
            <a:off x="8931562" y="1670413"/>
            <a:ext cx="3014509" cy="4458557"/>
          </a:xfrm>
          <a:prstGeom prst="rect">
            <a:avLst/>
          </a:prstGeom>
          <a:noFill/>
          <a:ln>
            <a:noFill/>
          </a:ln>
        </p:spPr>
        <p:txBody>
          <a:bodyPr wrap="square" rtlCol="0" anchor="ctr">
            <a:noAutofit/>
          </a:bodyPr>
          <a:lstStyle/>
          <a:p>
            <a:r>
              <a:rPr lang="cs-CZ" sz="1400" dirty="0"/>
              <a:t>Ročně je v domácí péči léčeno necelých 150 tisíc obyvatel (1,39 % populace v roce 2018). Mezi kraji jsou výrazné rozdíly v počtu osob léčených v domácí péči s ohledem na dostupnost tohoto segmentu služeb. </a:t>
            </a:r>
          </a:p>
          <a:p>
            <a:endParaRPr lang="cs-CZ" sz="1400" dirty="0"/>
          </a:p>
          <a:p>
            <a:r>
              <a:rPr lang="cs-CZ" sz="1400" dirty="0"/>
              <a:t>Nárůst počtu osob v domácí péčí v letech 2010–2018 je patrný ve všech krajích, ale s rozdílnou intenzitou. Ve Středočeském kraji narůstá počet osob v domácí péči o 6 % ročně, zatímco v</a:t>
            </a:r>
            <a:r>
              <a:rPr lang="en-US" sz="1400" dirty="0"/>
              <a:t> </a:t>
            </a:r>
            <a:r>
              <a:rPr lang="cs-CZ" sz="1400" dirty="0"/>
              <a:t>Karlovarském kraji je nárůst pouze o </a:t>
            </a:r>
            <a:r>
              <a:rPr lang="en-US" sz="1400" dirty="0" err="1"/>
              <a:t>necel</a:t>
            </a:r>
            <a:r>
              <a:rPr lang="cs-CZ" sz="1400" dirty="0"/>
              <a:t>é 1 % za rok.</a:t>
            </a:r>
          </a:p>
          <a:p>
            <a:endParaRPr lang="cs-CZ" sz="1400" b="1" dirty="0"/>
          </a:p>
          <a:p>
            <a:endParaRPr lang="cs-CZ" sz="1400" dirty="0"/>
          </a:p>
        </p:txBody>
      </p:sp>
      <p:sp>
        <p:nvSpPr>
          <p:cNvPr id="7" name="TextBox 6"/>
          <p:cNvSpPr txBox="1"/>
          <p:nvPr/>
        </p:nvSpPr>
        <p:spPr>
          <a:xfrm>
            <a:off x="257558" y="653725"/>
            <a:ext cx="9038693" cy="523220"/>
          </a:xfrm>
          <a:prstGeom prst="rect">
            <a:avLst/>
          </a:prstGeom>
          <a:noFill/>
        </p:spPr>
        <p:txBody>
          <a:bodyPr wrap="none" rtlCol="0">
            <a:spAutoFit/>
          </a:bodyPr>
          <a:lstStyle/>
          <a:p>
            <a:pPr lvl="0">
              <a:defRPr/>
            </a:pPr>
            <a:r>
              <a:rPr lang="cs-CZ" sz="1400" dirty="0"/>
              <a:t>Zdroj: </a:t>
            </a:r>
            <a:r>
              <a:rPr lang="cs-CZ" sz="1400" dirty="0">
                <a:solidFill>
                  <a:srgbClr val="000000"/>
                </a:solidFill>
                <a:cs typeface="Arial" panose="020B0604020202020204" pitchFamily="34" charset="0"/>
              </a:rPr>
              <a:t>NRHZS 2010–2018</a:t>
            </a:r>
          </a:p>
          <a:p>
            <a:pPr lvl="0">
              <a:defRPr/>
            </a:pPr>
            <a:r>
              <a:rPr lang="cs-CZ" sz="1400" i="1" dirty="0">
                <a:solidFill>
                  <a:srgbClr val="000000"/>
                </a:solidFill>
                <a:cs typeface="Arial" panose="020B0604020202020204" pitchFamily="34" charset="0"/>
              </a:rPr>
              <a:t>Definice: Osoby s vykázaným výkonem 06311, 06313, 06315, 06317, 06318 nebo 06319 u odbornosti 925 = domácí péče.</a:t>
            </a:r>
          </a:p>
        </p:txBody>
      </p:sp>
      <p:sp>
        <p:nvSpPr>
          <p:cNvPr id="2" name="Title 1"/>
          <p:cNvSpPr>
            <a:spLocks noGrp="1"/>
          </p:cNvSpPr>
          <p:nvPr>
            <p:ph type="title"/>
          </p:nvPr>
        </p:nvSpPr>
        <p:spPr/>
        <p:txBody>
          <a:bodyPr>
            <a:normAutofit/>
          </a:bodyPr>
          <a:lstStyle/>
          <a:p>
            <a:r>
              <a:rPr lang="en-US" dirty="0" err="1"/>
              <a:t>Osoby</a:t>
            </a:r>
            <a:r>
              <a:rPr lang="en-US" dirty="0"/>
              <a:t> v </a:t>
            </a:r>
            <a:r>
              <a:rPr lang="en-US" dirty="0" err="1"/>
              <a:t>domácí</a:t>
            </a:r>
            <a:r>
              <a:rPr lang="en-US" dirty="0"/>
              <a:t> </a:t>
            </a:r>
            <a:r>
              <a:rPr lang="en-US" dirty="0" err="1"/>
              <a:t>péči</a:t>
            </a:r>
            <a:endParaRPr lang="en-US" dirty="0"/>
          </a:p>
        </p:txBody>
      </p:sp>
      <p:sp>
        <p:nvSpPr>
          <p:cNvPr id="19" name="TextBox 2">
            <a:extLst>
              <a:ext uri="{FF2B5EF4-FFF2-40B4-BE49-F238E27FC236}">
                <a16:creationId xmlns:a16="http://schemas.microsoft.com/office/drawing/2014/main" id="{D17E3BD8-135F-44BD-A693-AB51182DE53A}"/>
              </a:ext>
            </a:extLst>
          </p:cNvPr>
          <p:cNvSpPr txBox="1"/>
          <p:nvPr/>
        </p:nvSpPr>
        <p:spPr>
          <a:xfrm>
            <a:off x="288250" y="1179828"/>
            <a:ext cx="4398049" cy="523220"/>
          </a:xfrm>
          <a:prstGeom prst="rect">
            <a:avLst/>
          </a:prstGeom>
          <a:noFill/>
        </p:spPr>
        <p:txBody>
          <a:bodyPr wrap="square" rtlCol="0">
            <a:spAutoFit/>
          </a:bodyPr>
          <a:lstStyle/>
          <a:p>
            <a:r>
              <a:rPr lang="cs-CZ" sz="1400" b="1" dirty="0">
                <a:solidFill>
                  <a:srgbClr val="000000"/>
                </a:solidFill>
              </a:rPr>
              <a:t>Celkový počet osob v domácí péči</a:t>
            </a:r>
            <a:br>
              <a:rPr lang="cs-CZ" sz="1400" b="1" dirty="0">
                <a:solidFill>
                  <a:srgbClr val="000000"/>
                </a:solidFill>
              </a:rPr>
            </a:br>
            <a:r>
              <a:rPr lang="cs-CZ" sz="1400" b="1" dirty="0">
                <a:solidFill>
                  <a:srgbClr val="000000"/>
                </a:solidFill>
              </a:rPr>
              <a:t>v ČR v letech 2010–201</a:t>
            </a:r>
            <a:r>
              <a:rPr lang="en-US" sz="1400" b="1" dirty="0">
                <a:solidFill>
                  <a:srgbClr val="000000"/>
                </a:solidFill>
              </a:rPr>
              <a:t>8</a:t>
            </a:r>
            <a:r>
              <a:rPr lang="cs-CZ" sz="1400" b="1" dirty="0">
                <a:solidFill>
                  <a:srgbClr val="000000"/>
                </a:solidFill>
              </a:rPr>
              <a:t>:</a:t>
            </a:r>
          </a:p>
        </p:txBody>
      </p:sp>
      <p:sp>
        <p:nvSpPr>
          <p:cNvPr id="20" name="Obdélník 19">
            <a:extLst>
              <a:ext uri="{FF2B5EF4-FFF2-40B4-BE49-F238E27FC236}">
                <a16:creationId xmlns:a16="http://schemas.microsoft.com/office/drawing/2014/main" id="{94D205FD-568A-425D-B521-943339897CEE}"/>
              </a:ext>
            </a:extLst>
          </p:cNvPr>
          <p:cNvSpPr/>
          <p:nvPr/>
        </p:nvSpPr>
        <p:spPr>
          <a:xfrm>
            <a:off x="4080047" y="1179828"/>
            <a:ext cx="3198248" cy="523220"/>
          </a:xfrm>
          <a:prstGeom prst="rect">
            <a:avLst/>
          </a:prstGeom>
        </p:spPr>
        <p:txBody>
          <a:bodyPr wrap="none">
            <a:spAutoFit/>
          </a:bodyPr>
          <a:lstStyle/>
          <a:p>
            <a:pPr>
              <a:defRPr sz="1400" b="1" i="0" u="none" strike="noStrike" kern="1200" baseline="0">
                <a:solidFill>
                  <a:srgbClr val="000000"/>
                </a:solidFill>
                <a:latin typeface="+mn-lt"/>
                <a:ea typeface="+mn-ea"/>
                <a:cs typeface="+mn-cs"/>
              </a:defRPr>
            </a:pPr>
            <a:r>
              <a:rPr lang="cs-CZ" sz="1400" b="1" dirty="0">
                <a:solidFill>
                  <a:srgbClr val="000000"/>
                </a:solidFill>
              </a:rPr>
              <a:t>Počet osob v domácí péči (201</a:t>
            </a:r>
            <a:r>
              <a:rPr lang="en-US" sz="1400" b="1" dirty="0">
                <a:solidFill>
                  <a:srgbClr val="000000"/>
                </a:solidFill>
              </a:rPr>
              <a:t>8</a:t>
            </a:r>
            <a:r>
              <a:rPr lang="cs-CZ" sz="1400" b="1" dirty="0">
                <a:solidFill>
                  <a:srgbClr val="000000"/>
                </a:solidFill>
              </a:rPr>
              <a:t>)</a:t>
            </a:r>
            <a:br>
              <a:rPr lang="cs-CZ" sz="1400" b="1" dirty="0">
                <a:solidFill>
                  <a:srgbClr val="000000"/>
                </a:solidFill>
              </a:rPr>
            </a:br>
            <a:r>
              <a:rPr lang="cs-CZ" sz="1400" b="1" dirty="0">
                <a:solidFill>
                  <a:srgbClr val="000000"/>
                </a:solidFill>
              </a:rPr>
              <a:t>– p</a:t>
            </a:r>
            <a:r>
              <a:rPr lang="cs-CZ" dirty="0"/>
              <a:t>očet případů na 1 000 obyvatel v kraji</a:t>
            </a:r>
          </a:p>
        </p:txBody>
      </p:sp>
      <p:graphicFrame>
        <p:nvGraphicFramePr>
          <p:cNvPr id="21" name="Object 3">
            <a:extLst>
              <a:ext uri="{FF2B5EF4-FFF2-40B4-BE49-F238E27FC236}">
                <a16:creationId xmlns:a16="http://schemas.microsoft.com/office/drawing/2014/main" id="{B4312C44-1C1F-4F12-BD48-1D62196BA3A0}"/>
              </a:ext>
            </a:extLst>
          </p:cNvPr>
          <p:cNvGraphicFramePr>
            <a:graphicFrameLocks/>
          </p:cNvGraphicFramePr>
          <p:nvPr>
            <p:extLst>
              <p:ext uri="{D42A27DB-BD31-4B8C-83A1-F6EECF244321}">
                <p14:modId xmlns:p14="http://schemas.microsoft.com/office/powerpoint/2010/main" val="1082253558"/>
              </p:ext>
            </p:extLst>
          </p:nvPr>
        </p:nvGraphicFramePr>
        <p:xfrm>
          <a:off x="288249" y="1967349"/>
          <a:ext cx="3578003" cy="437283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2" name="Graf 21">
            <a:extLst>
              <a:ext uri="{FF2B5EF4-FFF2-40B4-BE49-F238E27FC236}">
                <a16:creationId xmlns:a16="http://schemas.microsoft.com/office/drawing/2014/main" id="{6656AC66-A3AD-4308-A5A9-43D3C90F0C3F}"/>
              </a:ext>
            </a:extLst>
          </p:cNvPr>
          <p:cNvGraphicFramePr/>
          <p:nvPr>
            <p:extLst>
              <p:ext uri="{D42A27DB-BD31-4B8C-83A1-F6EECF244321}">
                <p14:modId xmlns:p14="http://schemas.microsoft.com/office/powerpoint/2010/main" val="3592361770"/>
              </p:ext>
            </p:extLst>
          </p:nvPr>
        </p:nvGraphicFramePr>
        <p:xfrm>
          <a:off x="4080047" y="1330030"/>
          <a:ext cx="3933012" cy="479893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3" name="Tabulka 22">
            <a:extLst>
              <a:ext uri="{FF2B5EF4-FFF2-40B4-BE49-F238E27FC236}">
                <a16:creationId xmlns:a16="http://schemas.microsoft.com/office/drawing/2014/main" id="{40A045BB-368D-4B18-823A-CEA028B2116D}"/>
              </a:ext>
            </a:extLst>
          </p:cNvPr>
          <p:cNvGraphicFramePr>
            <a:graphicFrameLocks noGrp="1"/>
          </p:cNvGraphicFramePr>
          <p:nvPr>
            <p:extLst>
              <p:ext uri="{D42A27DB-BD31-4B8C-83A1-F6EECF244321}">
                <p14:modId xmlns:p14="http://schemas.microsoft.com/office/powerpoint/2010/main" val="1887873773"/>
              </p:ext>
            </p:extLst>
          </p:nvPr>
        </p:nvGraphicFramePr>
        <p:xfrm>
          <a:off x="8013059" y="1378273"/>
          <a:ext cx="1097279" cy="4596405"/>
        </p:xfrm>
        <a:graphic>
          <a:graphicData uri="http://schemas.openxmlformats.org/drawingml/2006/table">
            <a:tbl>
              <a:tblPr>
                <a:tableStyleId>{2D5ABB26-0587-4C30-8999-92F81FD0307C}</a:tableStyleId>
              </a:tblPr>
              <a:tblGrid>
                <a:gridCol w="1097279">
                  <a:extLst>
                    <a:ext uri="{9D8B030D-6E8A-4147-A177-3AD203B41FA5}">
                      <a16:colId xmlns:a16="http://schemas.microsoft.com/office/drawing/2014/main" val="20000"/>
                    </a:ext>
                  </a:extLst>
                </a:gridCol>
              </a:tblGrid>
              <a:tr h="647745">
                <a:tc>
                  <a:txBody>
                    <a:bodyPr/>
                    <a:lstStyle/>
                    <a:p>
                      <a:pPr algn="l" fontAlgn="b"/>
                      <a:r>
                        <a:rPr lang="cs-CZ" sz="1300" b="1" u="none" strike="noStrike" noProof="0" dirty="0">
                          <a:effectLst/>
                        </a:rPr>
                        <a:t>Průměrná meziroční</a:t>
                      </a:r>
                      <a:r>
                        <a:rPr lang="cs-CZ" sz="1300" b="1" u="none" strike="noStrike" dirty="0">
                          <a:effectLst/>
                        </a:rPr>
                        <a:t> změna</a:t>
                      </a:r>
                      <a:endParaRPr lang="cs-CZ" sz="1300" b="1" i="0" u="none" strike="noStrike" dirty="0">
                        <a:solidFill>
                          <a:srgbClr val="000000"/>
                        </a:solidFill>
                        <a:effectLst/>
                        <a:latin typeface="Calibri" panose="020F0502020204030204" pitchFamily="34" charset="0"/>
                      </a:endParaRPr>
                    </a:p>
                  </a:txBody>
                  <a:tcPr marL="9092" marR="9092" marT="9092" marB="0" anchor="b"/>
                </a:tc>
                <a:extLst>
                  <a:ext uri="{0D108BD9-81ED-4DB2-BD59-A6C34878D82A}">
                    <a16:rowId xmlns:a16="http://schemas.microsoft.com/office/drawing/2014/main" val="10000"/>
                  </a:ext>
                </a:extLst>
              </a:tr>
              <a:tr h="263244">
                <a:tc>
                  <a:txBody>
                    <a:bodyPr/>
                    <a:lstStyle/>
                    <a:p>
                      <a:pPr algn="l" fontAlgn="b"/>
                      <a:r>
                        <a:rPr lang="en-US" sz="1300" b="0" i="0" u="none" strike="noStrike" dirty="0">
                          <a:solidFill>
                            <a:srgbClr val="000000"/>
                          </a:solidFill>
                          <a:effectLst/>
                          <a:latin typeface="Calibri" panose="020F0502020204030204" pitchFamily="34" charset="0"/>
                        </a:rPr>
                        <a:t>+3.5%</a:t>
                      </a:r>
                    </a:p>
                  </a:txBody>
                  <a:tcPr marL="9525" marR="9525" marT="9525" marB="0" anchor="b"/>
                </a:tc>
                <a:extLst>
                  <a:ext uri="{0D108BD9-81ED-4DB2-BD59-A6C34878D82A}">
                    <a16:rowId xmlns:a16="http://schemas.microsoft.com/office/drawing/2014/main" val="10001"/>
                  </a:ext>
                </a:extLst>
              </a:tr>
              <a:tr h="263244">
                <a:tc>
                  <a:txBody>
                    <a:bodyPr/>
                    <a:lstStyle/>
                    <a:p>
                      <a:pPr algn="l" fontAlgn="b"/>
                      <a:r>
                        <a:rPr lang="en-US" sz="1300" b="0" i="0" u="none" strike="noStrike" dirty="0">
                          <a:solidFill>
                            <a:srgbClr val="000000"/>
                          </a:solidFill>
                          <a:effectLst/>
                          <a:latin typeface="Calibri" panose="020F0502020204030204" pitchFamily="34" charset="0"/>
                        </a:rPr>
                        <a:t>+3.0%</a:t>
                      </a:r>
                    </a:p>
                  </a:txBody>
                  <a:tcPr marL="9525" marR="9525" marT="9525" marB="0" anchor="b"/>
                </a:tc>
                <a:extLst>
                  <a:ext uri="{0D108BD9-81ED-4DB2-BD59-A6C34878D82A}">
                    <a16:rowId xmlns:a16="http://schemas.microsoft.com/office/drawing/2014/main" val="10002"/>
                  </a:ext>
                </a:extLst>
              </a:tr>
              <a:tr h="263244">
                <a:tc>
                  <a:txBody>
                    <a:bodyPr/>
                    <a:lstStyle/>
                    <a:p>
                      <a:pPr algn="l" fontAlgn="b"/>
                      <a:r>
                        <a:rPr lang="en-US" sz="1300" b="0" i="0" u="none" strike="noStrike" dirty="0">
                          <a:solidFill>
                            <a:srgbClr val="000000"/>
                          </a:solidFill>
                          <a:effectLst/>
                          <a:latin typeface="Calibri" panose="020F0502020204030204" pitchFamily="34" charset="0"/>
                        </a:rPr>
                        <a:t>+2.0%</a:t>
                      </a:r>
                    </a:p>
                  </a:txBody>
                  <a:tcPr marL="9525" marR="9525" marT="9525" marB="0" anchor="b"/>
                </a:tc>
                <a:extLst>
                  <a:ext uri="{0D108BD9-81ED-4DB2-BD59-A6C34878D82A}">
                    <a16:rowId xmlns:a16="http://schemas.microsoft.com/office/drawing/2014/main" val="10003"/>
                  </a:ext>
                </a:extLst>
              </a:tr>
              <a:tr h="263244">
                <a:tc>
                  <a:txBody>
                    <a:bodyPr/>
                    <a:lstStyle/>
                    <a:p>
                      <a:pPr algn="l" fontAlgn="b"/>
                      <a:r>
                        <a:rPr lang="en-US" sz="1300" b="0" i="0" u="none" strike="noStrike" dirty="0">
                          <a:solidFill>
                            <a:srgbClr val="000000"/>
                          </a:solidFill>
                          <a:effectLst/>
                          <a:latin typeface="Calibri" panose="020F0502020204030204" pitchFamily="34" charset="0"/>
                        </a:rPr>
                        <a:t>+3.5%</a:t>
                      </a:r>
                    </a:p>
                  </a:txBody>
                  <a:tcPr marL="9525" marR="9525" marT="9525" marB="0" anchor="b"/>
                </a:tc>
                <a:extLst>
                  <a:ext uri="{0D108BD9-81ED-4DB2-BD59-A6C34878D82A}">
                    <a16:rowId xmlns:a16="http://schemas.microsoft.com/office/drawing/2014/main" val="10004"/>
                  </a:ext>
                </a:extLst>
              </a:tr>
              <a:tr h="263244">
                <a:tc>
                  <a:txBody>
                    <a:bodyPr/>
                    <a:lstStyle/>
                    <a:p>
                      <a:pPr algn="l" fontAlgn="b"/>
                      <a:r>
                        <a:rPr lang="en-US" sz="1300" b="0" i="0" u="none" strike="noStrike" dirty="0">
                          <a:solidFill>
                            <a:srgbClr val="000000"/>
                          </a:solidFill>
                          <a:effectLst/>
                          <a:latin typeface="Calibri" panose="020F0502020204030204" pitchFamily="34" charset="0"/>
                        </a:rPr>
                        <a:t>+4.1%</a:t>
                      </a:r>
                    </a:p>
                  </a:txBody>
                  <a:tcPr marL="9525" marR="9525" marT="9525" marB="0" anchor="b"/>
                </a:tc>
                <a:extLst>
                  <a:ext uri="{0D108BD9-81ED-4DB2-BD59-A6C34878D82A}">
                    <a16:rowId xmlns:a16="http://schemas.microsoft.com/office/drawing/2014/main" val="10005"/>
                  </a:ext>
                </a:extLst>
              </a:tr>
              <a:tr h="263244">
                <a:tc>
                  <a:txBody>
                    <a:bodyPr/>
                    <a:lstStyle/>
                    <a:p>
                      <a:pPr algn="l" fontAlgn="b"/>
                      <a:r>
                        <a:rPr lang="en-US" sz="1300" b="0" i="0" u="none" strike="noStrike" dirty="0">
                          <a:solidFill>
                            <a:srgbClr val="000000"/>
                          </a:solidFill>
                          <a:effectLst/>
                          <a:latin typeface="Calibri" panose="020F0502020204030204" pitchFamily="34" charset="0"/>
                        </a:rPr>
                        <a:t>+1.6%</a:t>
                      </a:r>
                    </a:p>
                  </a:txBody>
                  <a:tcPr marL="9525" marR="9525" marT="9525" marB="0" anchor="b"/>
                </a:tc>
                <a:extLst>
                  <a:ext uri="{0D108BD9-81ED-4DB2-BD59-A6C34878D82A}">
                    <a16:rowId xmlns:a16="http://schemas.microsoft.com/office/drawing/2014/main" val="10006"/>
                  </a:ext>
                </a:extLst>
              </a:tr>
              <a:tr h="263244">
                <a:tc>
                  <a:txBody>
                    <a:bodyPr/>
                    <a:lstStyle/>
                    <a:p>
                      <a:pPr algn="l" fontAlgn="b"/>
                      <a:r>
                        <a:rPr lang="en-US" sz="1300" b="0" i="0" u="none" strike="noStrike" dirty="0">
                          <a:solidFill>
                            <a:srgbClr val="000000"/>
                          </a:solidFill>
                          <a:effectLst/>
                          <a:latin typeface="Calibri" panose="020F0502020204030204" pitchFamily="34" charset="0"/>
                        </a:rPr>
                        <a:t>+0.6%</a:t>
                      </a:r>
                    </a:p>
                  </a:txBody>
                  <a:tcPr marL="9525" marR="9525" marT="9525" marB="0" anchor="b"/>
                </a:tc>
                <a:extLst>
                  <a:ext uri="{0D108BD9-81ED-4DB2-BD59-A6C34878D82A}">
                    <a16:rowId xmlns:a16="http://schemas.microsoft.com/office/drawing/2014/main" val="10007"/>
                  </a:ext>
                </a:extLst>
              </a:tr>
              <a:tr h="263244">
                <a:tc>
                  <a:txBody>
                    <a:bodyPr/>
                    <a:lstStyle/>
                    <a:p>
                      <a:pPr algn="l" fontAlgn="b"/>
                      <a:r>
                        <a:rPr lang="en-US" sz="1300" b="0" i="0" u="none" strike="noStrike" dirty="0">
                          <a:solidFill>
                            <a:srgbClr val="000000"/>
                          </a:solidFill>
                          <a:effectLst/>
                          <a:latin typeface="Calibri" panose="020F0502020204030204" pitchFamily="34" charset="0"/>
                        </a:rPr>
                        <a:t>+3.1%</a:t>
                      </a:r>
                    </a:p>
                  </a:txBody>
                  <a:tcPr marL="9525" marR="9525" marT="9525" marB="0" anchor="b"/>
                </a:tc>
                <a:extLst>
                  <a:ext uri="{0D108BD9-81ED-4DB2-BD59-A6C34878D82A}">
                    <a16:rowId xmlns:a16="http://schemas.microsoft.com/office/drawing/2014/main" val="10008"/>
                  </a:ext>
                </a:extLst>
              </a:tr>
              <a:tr h="263244">
                <a:tc>
                  <a:txBody>
                    <a:bodyPr/>
                    <a:lstStyle/>
                    <a:p>
                      <a:pPr algn="l" fontAlgn="b"/>
                      <a:r>
                        <a:rPr lang="en-US" sz="1300" b="0" i="0" u="none" strike="noStrike" dirty="0">
                          <a:solidFill>
                            <a:srgbClr val="000000"/>
                          </a:solidFill>
                          <a:effectLst/>
                          <a:latin typeface="Calibri" panose="020F0502020204030204" pitchFamily="34" charset="0"/>
                        </a:rPr>
                        <a:t>+4.8%</a:t>
                      </a:r>
                    </a:p>
                  </a:txBody>
                  <a:tcPr marL="9525" marR="9525" marT="9525" marB="0" anchor="b"/>
                </a:tc>
                <a:extLst>
                  <a:ext uri="{0D108BD9-81ED-4DB2-BD59-A6C34878D82A}">
                    <a16:rowId xmlns:a16="http://schemas.microsoft.com/office/drawing/2014/main" val="10009"/>
                  </a:ext>
                </a:extLst>
              </a:tr>
              <a:tr h="263244">
                <a:tc>
                  <a:txBody>
                    <a:bodyPr/>
                    <a:lstStyle/>
                    <a:p>
                      <a:pPr algn="l" fontAlgn="b"/>
                      <a:r>
                        <a:rPr lang="en-US" sz="1300" b="0" i="0" u="none" strike="noStrike" dirty="0">
                          <a:solidFill>
                            <a:srgbClr val="000000"/>
                          </a:solidFill>
                          <a:effectLst/>
                          <a:latin typeface="Calibri" panose="020F0502020204030204" pitchFamily="34" charset="0"/>
                        </a:rPr>
                        <a:t>+3.7%</a:t>
                      </a:r>
                    </a:p>
                  </a:txBody>
                  <a:tcPr marL="9525" marR="9525" marT="9525" marB="0" anchor="b"/>
                </a:tc>
                <a:extLst>
                  <a:ext uri="{0D108BD9-81ED-4DB2-BD59-A6C34878D82A}">
                    <a16:rowId xmlns:a16="http://schemas.microsoft.com/office/drawing/2014/main" val="10010"/>
                  </a:ext>
                </a:extLst>
              </a:tr>
              <a:tr h="263244">
                <a:tc>
                  <a:txBody>
                    <a:bodyPr/>
                    <a:lstStyle/>
                    <a:p>
                      <a:pPr algn="l" fontAlgn="b"/>
                      <a:r>
                        <a:rPr lang="en-US" sz="1300" b="0" i="0" u="none" strike="noStrike" dirty="0">
                          <a:solidFill>
                            <a:srgbClr val="000000"/>
                          </a:solidFill>
                          <a:effectLst/>
                          <a:latin typeface="Calibri" panose="020F0502020204030204" pitchFamily="34" charset="0"/>
                        </a:rPr>
                        <a:t>+1.7%</a:t>
                      </a:r>
                    </a:p>
                  </a:txBody>
                  <a:tcPr marL="9525" marR="9525" marT="9525" marB="0" anchor="b"/>
                </a:tc>
                <a:extLst>
                  <a:ext uri="{0D108BD9-81ED-4DB2-BD59-A6C34878D82A}">
                    <a16:rowId xmlns:a16="http://schemas.microsoft.com/office/drawing/2014/main" val="10011"/>
                  </a:ext>
                </a:extLst>
              </a:tr>
              <a:tr h="263244">
                <a:tc>
                  <a:txBody>
                    <a:bodyPr/>
                    <a:lstStyle/>
                    <a:p>
                      <a:pPr algn="l" fontAlgn="b"/>
                      <a:r>
                        <a:rPr lang="en-US" sz="1300" b="0" i="0" u="none" strike="noStrike" dirty="0">
                          <a:solidFill>
                            <a:srgbClr val="000000"/>
                          </a:solidFill>
                          <a:effectLst/>
                          <a:latin typeface="Calibri" panose="020F0502020204030204" pitchFamily="34" charset="0"/>
                        </a:rPr>
                        <a:t>+5.9%</a:t>
                      </a:r>
                    </a:p>
                  </a:txBody>
                  <a:tcPr marL="9525" marR="9525" marT="9525" marB="0" anchor="b"/>
                </a:tc>
                <a:extLst>
                  <a:ext uri="{0D108BD9-81ED-4DB2-BD59-A6C34878D82A}">
                    <a16:rowId xmlns:a16="http://schemas.microsoft.com/office/drawing/2014/main" val="10012"/>
                  </a:ext>
                </a:extLst>
              </a:tr>
              <a:tr h="263244">
                <a:tc>
                  <a:txBody>
                    <a:bodyPr/>
                    <a:lstStyle/>
                    <a:p>
                      <a:pPr algn="l" fontAlgn="b"/>
                      <a:r>
                        <a:rPr lang="en-US" sz="1300" b="0" i="0" u="none" strike="noStrike" dirty="0">
                          <a:solidFill>
                            <a:srgbClr val="000000"/>
                          </a:solidFill>
                          <a:effectLst/>
                          <a:latin typeface="Calibri" panose="020F0502020204030204" pitchFamily="34" charset="0"/>
                        </a:rPr>
                        <a:t>+1.8%</a:t>
                      </a:r>
                    </a:p>
                  </a:txBody>
                  <a:tcPr marL="9525" marR="9525" marT="9525" marB="0" anchor="b"/>
                </a:tc>
                <a:extLst>
                  <a:ext uri="{0D108BD9-81ED-4DB2-BD59-A6C34878D82A}">
                    <a16:rowId xmlns:a16="http://schemas.microsoft.com/office/drawing/2014/main" val="10013"/>
                  </a:ext>
                </a:extLst>
              </a:tr>
              <a:tr h="263244">
                <a:tc>
                  <a:txBody>
                    <a:bodyPr/>
                    <a:lstStyle/>
                    <a:p>
                      <a:pPr algn="l" fontAlgn="b"/>
                      <a:r>
                        <a:rPr lang="en-US" sz="1300" b="0" i="0" u="none" strike="noStrike" dirty="0">
                          <a:solidFill>
                            <a:srgbClr val="000000"/>
                          </a:solidFill>
                          <a:effectLst/>
                          <a:latin typeface="Calibri" panose="020F0502020204030204" pitchFamily="34" charset="0"/>
                        </a:rPr>
                        <a:t>+3.1%</a:t>
                      </a:r>
                    </a:p>
                  </a:txBody>
                  <a:tcPr marL="9525" marR="9525" marT="9525" marB="0" anchor="b"/>
                </a:tc>
                <a:extLst>
                  <a:ext uri="{0D108BD9-81ED-4DB2-BD59-A6C34878D82A}">
                    <a16:rowId xmlns:a16="http://schemas.microsoft.com/office/drawing/2014/main" val="10014"/>
                  </a:ext>
                </a:extLst>
              </a:tr>
              <a:tr h="263244">
                <a:tc>
                  <a:txBody>
                    <a:bodyPr/>
                    <a:lstStyle/>
                    <a:p>
                      <a:pPr algn="l" fontAlgn="b"/>
                      <a:r>
                        <a:rPr lang="en-US" sz="1300" b="0" i="0" u="none" strike="noStrike" dirty="0">
                          <a:solidFill>
                            <a:srgbClr val="000000"/>
                          </a:solidFill>
                          <a:effectLst/>
                          <a:latin typeface="Calibri" panose="020F0502020204030204" pitchFamily="34" charset="0"/>
                        </a:rPr>
                        <a:t>+3.2%</a:t>
                      </a:r>
                    </a:p>
                  </a:txBody>
                  <a:tcPr marL="9525" marR="9525" marT="9525" marB="0" anchor="b"/>
                </a:tc>
                <a:extLst>
                  <a:ext uri="{0D108BD9-81ED-4DB2-BD59-A6C34878D82A}">
                    <a16:rowId xmlns:a16="http://schemas.microsoft.com/office/drawing/2014/main" val="10015"/>
                  </a:ext>
                </a:extLst>
              </a:tr>
            </a:tbl>
          </a:graphicData>
        </a:graphic>
      </p:graphicFrame>
    </p:spTree>
    <p:extLst>
      <p:ext uri="{BB962C8B-B14F-4D97-AF65-F5344CB8AC3E}">
        <p14:creationId xmlns:p14="http://schemas.microsoft.com/office/powerpoint/2010/main" val="1037057661"/>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dirty="0"/>
              <a:t>Počty osob s příspěvkem dle stupně v krajích v roce 2018</a:t>
            </a:r>
            <a:endParaRPr lang="en-US" dirty="0"/>
          </a:p>
        </p:txBody>
      </p:sp>
      <p:graphicFrame>
        <p:nvGraphicFramePr>
          <p:cNvPr id="3" name="Tabulka 2"/>
          <p:cNvGraphicFramePr>
            <a:graphicFrameLocks noGrp="1"/>
          </p:cNvGraphicFramePr>
          <p:nvPr>
            <p:extLst>
              <p:ext uri="{D42A27DB-BD31-4B8C-83A1-F6EECF244321}">
                <p14:modId xmlns:p14="http://schemas.microsoft.com/office/powerpoint/2010/main" val="3548787555"/>
              </p:ext>
            </p:extLst>
          </p:nvPr>
        </p:nvGraphicFramePr>
        <p:xfrm>
          <a:off x="232757" y="935034"/>
          <a:ext cx="11687688" cy="4601237"/>
        </p:xfrm>
        <a:graphic>
          <a:graphicData uri="http://schemas.openxmlformats.org/drawingml/2006/table">
            <a:tbl>
              <a:tblPr>
                <a:tableStyleId>{6E25E649-3F16-4E02-A733-19D2CDBF48F0}</a:tableStyleId>
              </a:tblPr>
              <a:tblGrid>
                <a:gridCol w="665492">
                  <a:extLst>
                    <a:ext uri="{9D8B030D-6E8A-4147-A177-3AD203B41FA5}">
                      <a16:colId xmlns:a16="http://schemas.microsoft.com/office/drawing/2014/main" val="20000"/>
                    </a:ext>
                  </a:extLst>
                </a:gridCol>
                <a:gridCol w="634296">
                  <a:extLst>
                    <a:ext uri="{9D8B030D-6E8A-4147-A177-3AD203B41FA5}">
                      <a16:colId xmlns:a16="http://schemas.microsoft.com/office/drawing/2014/main" val="20001"/>
                    </a:ext>
                  </a:extLst>
                </a:gridCol>
                <a:gridCol w="675890">
                  <a:extLst>
                    <a:ext uri="{9D8B030D-6E8A-4147-A177-3AD203B41FA5}">
                      <a16:colId xmlns:a16="http://schemas.microsoft.com/office/drawing/2014/main" val="20002"/>
                    </a:ext>
                  </a:extLst>
                </a:gridCol>
                <a:gridCol w="717482">
                  <a:extLst>
                    <a:ext uri="{9D8B030D-6E8A-4147-A177-3AD203B41FA5}">
                      <a16:colId xmlns:a16="http://schemas.microsoft.com/office/drawing/2014/main" val="20003"/>
                    </a:ext>
                  </a:extLst>
                </a:gridCol>
                <a:gridCol w="727881">
                  <a:extLst>
                    <a:ext uri="{9D8B030D-6E8A-4147-A177-3AD203B41FA5}">
                      <a16:colId xmlns:a16="http://schemas.microsoft.com/office/drawing/2014/main" val="20004"/>
                    </a:ext>
                  </a:extLst>
                </a:gridCol>
                <a:gridCol w="634296">
                  <a:extLst>
                    <a:ext uri="{9D8B030D-6E8A-4147-A177-3AD203B41FA5}">
                      <a16:colId xmlns:a16="http://schemas.microsoft.com/office/drawing/2014/main" val="20005"/>
                    </a:ext>
                  </a:extLst>
                </a:gridCol>
                <a:gridCol w="675890">
                  <a:extLst>
                    <a:ext uri="{9D8B030D-6E8A-4147-A177-3AD203B41FA5}">
                      <a16:colId xmlns:a16="http://schemas.microsoft.com/office/drawing/2014/main" val="20006"/>
                    </a:ext>
                  </a:extLst>
                </a:gridCol>
                <a:gridCol w="717482">
                  <a:extLst>
                    <a:ext uri="{9D8B030D-6E8A-4147-A177-3AD203B41FA5}">
                      <a16:colId xmlns:a16="http://schemas.microsoft.com/office/drawing/2014/main" val="20007"/>
                    </a:ext>
                  </a:extLst>
                </a:gridCol>
                <a:gridCol w="727881">
                  <a:extLst>
                    <a:ext uri="{9D8B030D-6E8A-4147-A177-3AD203B41FA5}">
                      <a16:colId xmlns:a16="http://schemas.microsoft.com/office/drawing/2014/main" val="20008"/>
                    </a:ext>
                  </a:extLst>
                </a:gridCol>
                <a:gridCol w="634296">
                  <a:extLst>
                    <a:ext uri="{9D8B030D-6E8A-4147-A177-3AD203B41FA5}">
                      <a16:colId xmlns:a16="http://schemas.microsoft.com/office/drawing/2014/main" val="20009"/>
                    </a:ext>
                  </a:extLst>
                </a:gridCol>
                <a:gridCol w="675890">
                  <a:extLst>
                    <a:ext uri="{9D8B030D-6E8A-4147-A177-3AD203B41FA5}">
                      <a16:colId xmlns:a16="http://schemas.microsoft.com/office/drawing/2014/main" val="20010"/>
                    </a:ext>
                  </a:extLst>
                </a:gridCol>
                <a:gridCol w="717482">
                  <a:extLst>
                    <a:ext uri="{9D8B030D-6E8A-4147-A177-3AD203B41FA5}">
                      <a16:colId xmlns:a16="http://schemas.microsoft.com/office/drawing/2014/main" val="20011"/>
                    </a:ext>
                  </a:extLst>
                </a:gridCol>
                <a:gridCol w="727881">
                  <a:extLst>
                    <a:ext uri="{9D8B030D-6E8A-4147-A177-3AD203B41FA5}">
                      <a16:colId xmlns:a16="http://schemas.microsoft.com/office/drawing/2014/main" val="20012"/>
                    </a:ext>
                  </a:extLst>
                </a:gridCol>
                <a:gridCol w="634296">
                  <a:extLst>
                    <a:ext uri="{9D8B030D-6E8A-4147-A177-3AD203B41FA5}">
                      <a16:colId xmlns:a16="http://schemas.microsoft.com/office/drawing/2014/main" val="20013"/>
                    </a:ext>
                  </a:extLst>
                </a:gridCol>
                <a:gridCol w="675890">
                  <a:extLst>
                    <a:ext uri="{9D8B030D-6E8A-4147-A177-3AD203B41FA5}">
                      <a16:colId xmlns:a16="http://schemas.microsoft.com/office/drawing/2014/main" val="20014"/>
                    </a:ext>
                  </a:extLst>
                </a:gridCol>
                <a:gridCol w="717482">
                  <a:extLst>
                    <a:ext uri="{9D8B030D-6E8A-4147-A177-3AD203B41FA5}">
                      <a16:colId xmlns:a16="http://schemas.microsoft.com/office/drawing/2014/main" val="20015"/>
                    </a:ext>
                  </a:extLst>
                </a:gridCol>
                <a:gridCol w="727881">
                  <a:extLst>
                    <a:ext uri="{9D8B030D-6E8A-4147-A177-3AD203B41FA5}">
                      <a16:colId xmlns:a16="http://schemas.microsoft.com/office/drawing/2014/main" val="20016"/>
                    </a:ext>
                  </a:extLst>
                </a:gridCol>
              </a:tblGrid>
              <a:tr h="270661">
                <a:tc>
                  <a:txBody>
                    <a:bodyPr/>
                    <a:lstStyle/>
                    <a:p>
                      <a:pPr algn="r" fontAlgn="b"/>
                      <a:r>
                        <a:rPr lang="cs-CZ" sz="1400" u="none" strike="noStrike" dirty="0">
                          <a:effectLst/>
                        </a:rPr>
                        <a:t>Věk</a:t>
                      </a:r>
                      <a:endParaRPr lang="cs-CZ" sz="1400" b="0" i="0" u="none" strike="noStrike" dirty="0">
                        <a:solidFill>
                          <a:srgbClr val="000000"/>
                        </a:solidFill>
                        <a:effectLst/>
                        <a:latin typeface="Calibri"/>
                      </a:endParaRPr>
                    </a:p>
                  </a:txBody>
                  <a:tcPr marL="9300" marR="9300" marT="9300" marB="0" anchor="b"/>
                </a:tc>
                <a:tc gridSpan="4">
                  <a:txBody>
                    <a:bodyPr/>
                    <a:lstStyle/>
                    <a:p>
                      <a:pPr algn="ctr" fontAlgn="b"/>
                      <a:r>
                        <a:rPr lang="cs-CZ" sz="1400" u="none" strike="noStrike">
                          <a:effectLst/>
                        </a:rPr>
                        <a:t>65-74</a:t>
                      </a:r>
                      <a:endParaRPr lang="cs-CZ" sz="1400" b="0" i="0" u="none" strike="noStrike">
                        <a:solidFill>
                          <a:srgbClr val="000000"/>
                        </a:solidFill>
                        <a:effectLst/>
                        <a:latin typeface="Calibri"/>
                      </a:endParaRPr>
                    </a:p>
                  </a:txBody>
                  <a:tcPr marL="9300" marR="9300" marT="9300" marB="0" anchor="b"/>
                </a:tc>
                <a:tc hMerge="1">
                  <a:txBody>
                    <a:bodyPr/>
                    <a:lstStyle/>
                    <a:p>
                      <a:endParaRPr lang="cs-CZ"/>
                    </a:p>
                  </a:txBody>
                  <a:tcPr/>
                </a:tc>
                <a:tc hMerge="1">
                  <a:txBody>
                    <a:bodyPr/>
                    <a:lstStyle/>
                    <a:p>
                      <a:endParaRPr lang="cs-CZ"/>
                    </a:p>
                  </a:txBody>
                  <a:tcPr/>
                </a:tc>
                <a:tc hMerge="1">
                  <a:txBody>
                    <a:bodyPr/>
                    <a:lstStyle/>
                    <a:p>
                      <a:endParaRPr lang="cs-CZ"/>
                    </a:p>
                  </a:txBody>
                  <a:tcPr/>
                </a:tc>
                <a:tc gridSpan="4">
                  <a:txBody>
                    <a:bodyPr/>
                    <a:lstStyle/>
                    <a:p>
                      <a:pPr algn="ctr" fontAlgn="b"/>
                      <a:r>
                        <a:rPr lang="cs-CZ" sz="1400" u="none" strike="noStrike">
                          <a:effectLst/>
                        </a:rPr>
                        <a:t>75-84</a:t>
                      </a:r>
                      <a:endParaRPr lang="cs-CZ" sz="1400" b="0" i="0" u="none" strike="noStrike">
                        <a:solidFill>
                          <a:srgbClr val="000000"/>
                        </a:solidFill>
                        <a:effectLst/>
                        <a:latin typeface="Calibri"/>
                      </a:endParaRPr>
                    </a:p>
                  </a:txBody>
                  <a:tcPr marL="9300" marR="9300" marT="9300" marB="0" anchor="b"/>
                </a:tc>
                <a:tc hMerge="1">
                  <a:txBody>
                    <a:bodyPr/>
                    <a:lstStyle/>
                    <a:p>
                      <a:endParaRPr lang="cs-CZ"/>
                    </a:p>
                  </a:txBody>
                  <a:tcPr/>
                </a:tc>
                <a:tc hMerge="1">
                  <a:txBody>
                    <a:bodyPr/>
                    <a:lstStyle/>
                    <a:p>
                      <a:endParaRPr lang="cs-CZ"/>
                    </a:p>
                  </a:txBody>
                  <a:tcPr/>
                </a:tc>
                <a:tc hMerge="1">
                  <a:txBody>
                    <a:bodyPr/>
                    <a:lstStyle/>
                    <a:p>
                      <a:endParaRPr lang="cs-CZ"/>
                    </a:p>
                  </a:txBody>
                  <a:tcPr/>
                </a:tc>
                <a:tc gridSpan="4">
                  <a:txBody>
                    <a:bodyPr/>
                    <a:lstStyle/>
                    <a:p>
                      <a:pPr algn="ctr" fontAlgn="b"/>
                      <a:r>
                        <a:rPr lang="cs-CZ" sz="1400" u="none" strike="noStrike">
                          <a:effectLst/>
                        </a:rPr>
                        <a:t>85-94</a:t>
                      </a:r>
                      <a:endParaRPr lang="cs-CZ" sz="1400" b="0" i="0" u="none" strike="noStrike">
                        <a:solidFill>
                          <a:srgbClr val="000000"/>
                        </a:solidFill>
                        <a:effectLst/>
                        <a:latin typeface="Calibri"/>
                      </a:endParaRPr>
                    </a:p>
                  </a:txBody>
                  <a:tcPr marL="9300" marR="9300" marT="9300" marB="0" anchor="b"/>
                </a:tc>
                <a:tc hMerge="1">
                  <a:txBody>
                    <a:bodyPr/>
                    <a:lstStyle/>
                    <a:p>
                      <a:endParaRPr lang="cs-CZ"/>
                    </a:p>
                  </a:txBody>
                  <a:tcPr/>
                </a:tc>
                <a:tc hMerge="1">
                  <a:txBody>
                    <a:bodyPr/>
                    <a:lstStyle/>
                    <a:p>
                      <a:endParaRPr lang="cs-CZ"/>
                    </a:p>
                  </a:txBody>
                  <a:tcPr/>
                </a:tc>
                <a:tc hMerge="1">
                  <a:txBody>
                    <a:bodyPr/>
                    <a:lstStyle/>
                    <a:p>
                      <a:endParaRPr lang="cs-CZ"/>
                    </a:p>
                  </a:txBody>
                  <a:tcPr/>
                </a:tc>
                <a:tc gridSpan="4">
                  <a:txBody>
                    <a:bodyPr/>
                    <a:lstStyle/>
                    <a:p>
                      <a:pPr algn="ctr" fontAlgn="b"/>
                      <a:r>
                        <a:rPr lang="cs-CZ" sz="1400" u="none" strike="noStrike">
                          <a:effectLst/>
                        </a:rPr>
                        <a:t>95 a více</a:t>
                      </a:r>
                      <a:endParaRPr lang="cs-CZ" sz="1400" b="0" i="0" u="none" strike="noStrike">
                        <a:solidFill>
                          <a:srgbClr val="000000"/>
                        </a:solidFill>
                        <a:effectLst/>
                        <a:latin typeface="Calibri"/>
                      </a:endParaRPr>
                    </a:p>
                  </a:txBody>
                  <a:tcPr marL="9300" marR="9300" marT="9300" marB="0" anchor="b"/>
                </a:tc>
                <a:tc hMerge="1">
                  <a:txBody>
                    <a:bodyPr/>
                    <a:lstStyle/>
                    <a:p>
                      <a:endParaRPr lang="cs-CZ"/>
                    </a:p>
                  </a:txBody>
                  <a:tcPr/>
                </a:tc>
                <a:tc hMerge="1">
                  <a:txBody>
                    <a:bodyPr/>
                    <a:lstStyle/>
                    <a:p>
                      <a:endParaRPr lang="cs-CZ"/>
                    </a:p>
                  </a:txBody>
                  <a:tcPr/>
                </a:tc>
                <a:tc hMerge="1">
                  <a:txBody>
                    <a:bodyPr/>
                    <a:lstStyle/>
                    <a:p>
                      <a:endParaRPr lang="cs-CZ"/>
                    </a:p>
                  </a:txBody>
                  <a:tcPr/>
                </a:tc>
                <a:extLst>
                  <a:ext uri="{0D108BD9-81ED-4DB2-BD59-A6C34878D82A}">
                    <a16:rowId xmlns:a16="http://schemas.microsoft.com/office/drawing/2014/main" val="10000"/>
                  </a:ext>
                </a:extLst>
              </a:tr>
              <a:tr h="270661">
                <a:tc>
                  <a:txBody>
                    <a:bodyPr/>
                    <a:lstStyle/>
                    <a:p>
                      <a:pPr algn="l" fontAlgn="b"/>
                      <a:endParaRPr lang="cs-CZ" sz="1400" b="0" i="0" u="none" strike="noStrike" dirty="0">
                        <a:solidFill>
                          <a:srgbClr val="000000"/>
                        </a:solidFill>
                        <a:effectLst/>
                        <a:latin typeface="Calibri"/>
                      </a:endParaRPr>
                    </a:p>
                  </a:txBody>
                  <a:tcPr marL="9300" marR="9300" marT="9300" marB="0" anchor="b">
                    <a:lnR w="12700" cap="flat" cmpd="sng" algn="ctr">
                      <a:solidFill>
                        <a:schemeClr val="bg2">
                          <a:lumMod val="75000"/>
                        </a:schemeClr>
                      </a:solidFill>
                      <a:prstDash val="solid"/>
                      <a:round/>
                      <a:headEnd type="none" w="med" len="med"/>
                      <a:tailEnd type="none" w="med" len="med"/>
                    </a:lnR>
                  </a:tcPr>
                </a:tc>
                <a:tc>
                  <a:txBody>
                    <a:bodyPr/>
                    <a:lstStyle/>
                    <a:p>
                      <a:pPr algn="l" fontAlgn="b"/>
                      <a:r>
                        <a:rPr lang="cs-CZ" sz="1200" u="none" strike="noStrike" dirty="0">
                          <a:effectLst/>
                        </a:rPr>
                        <a:t>I. stupeň</a:t>
                      </a:r>
                      <a:endParaRPr lang="cs-CZ" sz="1200" b="0"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l" fontAlgn="b"/>
                      <a:r>
                        <a:rPr lang="cs-CZ" sz="1200" u="none" strike="noStrike" dirty="0">
                          <a:effectLst/>
                        </a:rPr>
                        <a:t>II. stupeň</a:t>
                      </a:r>
                      <a:endParaRPr lang="cs-CZ" sz="1200" b="0" i="0" u="none" strike="noStrike" dirty="0">
                        <a:solidFill>
                          <a:srgbClr val="000000"/>
                        </a:solidFill>
                        <a:effectLst/>
                        <a:latin typeface="Calibri"/>
                      </a:endParaRPr>
                    </a:p>
                  </a:txBody>
                  <a:tcPr marL="9300" marR="9300" marT="9300" marB="0" anchor="ctr" anchorCtr="1"/>
                </a:tc>
                <a:tc>
                  <a:txBody>
                    <a:bodyPr/>
                    <a:lstStyle/>
                    <a:p>
                      <a:pPr algn="l" fontAlgn="b"/>
                      <a:r>
                        <a:rPr lang="cs-CZ" sz="1200" u="none" strike="noStrike" dirty="0">
                          <a:effectLst/>
                        </a:rPr>
                        <a:t>III. stupeň</a:t>
                      </a:r>
                      <a:endParaRPr lang="cs-CZ" sz="1200" b="0" i="0" u="none" strike="noStrike" dirty="0">
                        <a:solidFill>
                          <a:srgbClr val="000000"/>
                        </a:solidFill>
                        <a:effectLst/>
                        <a:latin typeface="Calibri"/>
                      </a:endParaRPr>
                    </a:p>
                  </a:txBody>
                  <a:tcPr marL="9300" marR="9300" marT="9300" marB="0" anchor="ctr" anchorCtr="1"/>
                </a:tc>
                <a:tc>
                  <a:txBody>
                    <a:bodyPr/>
                    <a:lstStyle/>
                    <a:p>
                      <a:pPr algn="l" fontAlgn="b"/>
                      <a:r>
                        <a:rPr lang="cs-CZ" sz="1200" u="none" strike="noStrike" dirty="0">
                          <a:effectLst/>
                        </a:rPr>
                        <a:t>IV. stupeň</a:t>
                      </a:r>
                      <a:endParaRPr lang="cs-CZ" sz="1200" b="0" i="0" u="none" strike="noStrike" dirty="0">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l" fontAlgn="b"/>
                      <a:r>
                        <a:rPr lang="cs-CZ" sz="1200" u="none" strike="noStrike" dirty="0">
                          <a:effectLst/>
                        </a:rPr>
                        <a:t>I. stupeň</a:t>
                      </a:r>
                      <a:endParaRPr lang="cs-CZ" sz="1200" b="0"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l" fontAlgn="b"/>
                      <a:r>
                        <a:rPr lang="cs-CZ" sz="1200" u="none" strike="noStrike">
                          <a:effectLst/>
                        </a:rPr>
                        <a:t>II. stupeň</a:t>
                      </a:r>
                      <a:endParaRPr lang="cs-CZ" sz="1200" b="0" i="0" u="none" strike="noStrike">
                        <a:solidFill>
                          <a:srgbClr val="000000"/>
                        </a:solidFill>
                        <a:effectLst/>
                        <a:latin typeface="Calibri"/>
                      </a:endParaRPr>
                    </a:p>
                  </a:txBody>
                  <a:tcPr marL="9300" marR="9300" marT="9300" marB="0" anchor="ctr" anchorCtr="1"/>
                </a:tc>
                <a:tc>
                  <a:txBody>
                    <a:bodyPr/>
                    <a:lstStyle/>
                    <a:p>
                      <a:pPr algn="l" fontAlgn="b"/>
                      <a:r>
                        <a:rPr lang="cs-CZ" sz="1200" u="none" strike="noStrike" dirty="0">
                          <a:effectLst/>
                        </a:rPr>
                        <a:t>III. stupeň</a:t>
                      </a:r>
                      <a:endParaRPr lang="cs-CZ" sz="1200" b="0" i="0" u="none" strike="noStrike" dirty="0">
                        <a:solidFill>
                          <a:srgbClr val="000000"/>
                        </a:solidFill>
                        <a:effectLst/>
                        <a:latin typeface="Calibri"/>
                      </a:endParaRPr>
                    </a:p>
                  </a:txBody>
                  <a:tcPr marL="9300" marR="9300" marT="9300" marB="0" anchor="ctr" anchorCtr="1"/>
                </a:tc>
                <a:tc>
                  <a:txBody>
                    <a:bodyPr/>
                    <a:lstStyle/>
                    <a:p>
                      <a:pPr algn="l" fontAlgn="b"/>
                      <a:r>
                        <a:rPr lang="cs-CZ" sz="1200" u="none" strike="noStrike" dirty="0">
                          <a:effectLst/>
                        </a:rPr>
                        <a:t>IV. stupeň</a:t>
                      </a:r>
                      <a:endParaRPr lang="cs-CZ" sz="1200" b="0" i="0" u="none" strike="noStrike" dirty="0">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l" fontAlgn="b"/>
                      <a:r>
                        <a:rPr lang="cs-CZ" sz="1200" u="none" strike="noStrike" dirty="0">
                          <a:effectLst/>
                        </a:rPr>
                        <a:t>I. stupeň</a:t>
                      </a:r>
                      <a:endParaRPr lang="cs-CZ" sz="1200" b="0"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l" fontAlgn="b"/>
                      <a:r>
                        <a:rPr lang="cs-CZ" sz="1200" u="none" strike="noStrike" dirty="0">
                          <a:effectLst/>
                        </a:rPr>
                        <a:t>II. stupeň</a:t>
                      </a:r>
                      <a:endParaRPr lang="cs-CZ" sz="1200" b="0" i="0" u="none" strike="noStrike" dirty="0">
                        <a:solidFill>
                          <a:srgbClr val="000000"/>
                        </a:solidFill>
                        <a:effectLst/>
                        <a:latin typeface="Calibri"/>
                      </a:endParaRPr>
                    </a:p>
                  </a:txBody>
                  <a:tcPr marL="9300" marR="9300" marT="9300" marB="0" anchor="ctr" anchorCtr="1"/>
                </a:tc>
                <a:tc>
                  <a:txBody>
                    <a:bodyPr/>
                    <a:lstStyle/>
                    <a:p>
                      <a:pPr algn="l" fontAlgn="b"/>
                      <a:r>
                        <a:rPr lang="cs-CZ" sz="1200" u="none" strike="noStrike" dirty="0">
                          <a:effectLst/>
                        </a:rPr>
                        <a:t>III. stupeň</a:t>
                      </a:r>
                      <a:endParaRPr lang="cs-CZ" sz="1200" b="0" i="0" u="none" strike="noStrike" dirty="0">
                        <a:solidFill>
                          <a:srgbClr val="000000"/>
                        </a:solidFill>
                        <a:effectLst/>
                        <a:latin typeface="Calibri"/>
                      </a:endParaRPr>
                    </a:p>
                  </a:txBody>
                  <a:tcPr marL="9300" marR="9300" marT="9300" marB="0" anchor="ctr" anchorCtr="1"/>
                </a:tc>
                <a:tc>
                  <a:txBody>
                    <a:bodyPr/>
                    <a:lstStyle/>
                    <a:p>
                      <a:pPr algn="l" fontAlgn="b"/>
                      <a:r>
                        <a:rPr lang="cs-CZ" sz="1200" u="none" strike="noStrike" dirty="0">
                          <a:effectLst/>
                        </a:rPr>
                        <a:t>IV. stupeň</a:t>
                      </a:r>
                      <a:endParaRPr lang="cs-CZ" sz="1200" b="0" i="0" u="none" strike="noStrike" dirty="0">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l" fontAlgn="b"/>
                      <a:r>
                        <a:rPr lang="cs-CZ" sz="1200" u="none" strike="noStrike" dirty="0">
                          <a:effectLst/>
                        </a:rPr>
                        <a:t>I. stupeň</a:t>
                      </a:r>
                      <a:endParaRPr lang="cs-CZ" sz="1200" b="0"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l" fontAlgn="b"/>
                      <a:r>
                        <a:rPr lang="cs-CZ" sz="1200" u="none" strike="noStrike" dirty="0">
                          <a:effectLst/>
                        </a:rPr>
                        <a:t>II. stupeň</a:t>
                      </a:r>
                      <a:endParaRPr lang="cs-CZ" sz="1200" b="0" i="0" u="none" strike="noStrike" dirty="0">
                        <a:solidFill>
                          <a:srgbClr val="000000"/>
                        </a:solidFill>
                        <a:effectLst/>
                        <a:latin typeface="Calibri"/>
                      </a:endParaRPr>
                    </a:p>
                  </a:txBody>
                  <a:tcPr marL="9300" marR="9300" marT="9300" marB="0" anchor="ctr" anchorCtr="1"/>
                </a:tc>
                <a:tc>
                  <a:txBody>
                    <a:bodyPr/>
                    <a:lstStyle/>
                    <a:p>
                      <a:pPr algn="l" fontAlgn="b"/>
                      <a:r>
                        <a:rPr lang="cs-CZ" sz="1200" u="none" strike="noStrike" dirty="0">
                          <a:effectLst/>
                        </a:rPr>
                        <a:t>III. stupeň</a:t>
                      </a:r>
                      <a:endParaRPr lang="cs-CZ" sz="1200" b="0" i="0" u="none" strike="noStrike" dirty="0">
                        <a:solidFill>
                          <a:srgbClr val="000000"/>
                        </a:solidFill>
                        <a:effectLst/>
                        <a:latin typeface="Calibri"/>
                      </a:endParaRPr>
                    </a:p>
                  </a:txBody>
                  <a:tcPr marL="9300" marR="9300" marT="9300" marB="0" anchor="ctr" anchorCtr="1"/>
                </a:tc>
                <a:tc>
                  <a:txBody>
                    <a:bodyPr/>
                    <a:lstStyle/>
                    <a:p>
                      <a:pPr algn="l" fontAlgn="b"/>
                      <a:r>
                        <a:rPr lang="cs-CZ" sz="1200" u="none" strike="noStrike" dirty="0">
                          <a:effectLst/>
                        </a:rPr>
                        <a:t>IV. stupeň</a:t>
                      </a:r>
                      <a:endParaRPr lang="cs-CZ" sz="1200" b="0" i="0" u="none" strike="noStrike" dirty="0">
                        <a:solidFill>
                          <a:srgbClr val="000000"/>
                        </a:solidFill>
                        <a:effectLst/>
                        <a:latin typeface="Calibri"/>
                      </a:endParaRPr>
                    </a:p>
                  </a:txBody>
                  <a:tcPr marL="9300" marR="9300" marT="9300" marB="0" anchor="ctr" anchorCtr="1"/>
                </a:tc>
                <a:extLst>
                  <a:ext uri="{0D108BD9-81ED-4DB2-BD59-A6C34878D82A}">
                    <a16:rowId xmlns:a16="http://schemas.microsoft.com/office/drawing/2014/main" val="10001"/>
                  </a:ext>
                </a:extLst>
              </a:tr>
              <a:tr h="270661">
                <a:tc>
                  <a:txBody>
                    <a:bodyPr/>
                    <a:lstStyle/>
                    <a:p>
                      <a:pPr algn="l" fontAlgn="b"/>
                      <a:r>
                        <a:rPr lang="cs-CZ" sz="1600" u="none" strike="noStrike" dirty="0">
                          <a:effectLst/>
                        </a:rPr>
                        <a:t>PHA</a:t>
                      </a:r>
                      <a:endParaRPr lang="cs-CZ" sz="1600" b="0" i="0" u="none" strike="noStrike" dirty="0">
                        <a:solidFill>
                          <a:srgbClr val="000000"/>
                        </a:solidFill>
                        <a:effectLst/>
                        <a:latin typeface="Calibri"/>
                      </a:endParaRPr>
                    </a:p>
                  </a:txBody>
                  <a:tcPr marL="9300" marR="9300" marT="9300" marB="0" anchor="b">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dirty="0">
                          <a:effectLst/>
                        </a:rPr>
                        <a:t>1 472</a:t>
                      </a:r>
                      <a:endParaRPr lang="cs-CZ" sz="1600" b="0"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dirty="0">
                          <a:effectLst/>
                        </a:rPr>
                        <a:t>1 725</a:t>
                      </a:r>
                      <a:endParaRPr lang="cs-CZ" sz="1600" b="0" i="0" u="none" strike="noStrike" dirty="0">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979</a:t>
                      </a:r>
                      <a:endParaRPr lang="cs-CZ" sz="1600" b="0" i="0" u="none" strike="noStrike" dirty="0">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364</a:t>
                      </a:r>
                      <a:endParaRPr lang="cs-CZ" sz="1600" b="0" i="0" u="none" strike="noStrike" dirty="0">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dirty="0">
                          <a:effectLst/>
                        </a:rPr>
                        <a:t>2 302</a:t>
                      </a:r>
                      <a:endParaRPr lang="cs-CZ" sz="1600" b="0"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dirty="0">
                          <a:effectLst/>
                        </a:rPr>
                        <a:t>2 302</a:t>
                      </a:r>
                      <a:endParaRPr lang="cs-CZ" sz="1600" b="0" i="0" u="none" strike="noStrike" dirty="0">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1 419</a:t>
                      </a:r>
                      <a:endParaRPr lang="cs-CZ" sz="1600" b="0" i="0" u="none" strike="noStrike" dirty="0">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626</a:t>
                      </a:r>
                      <a:endParaRPr lang="cs-CZ" sz="1600" b="0" i="0" u="none" strike="noStrike" dirty="0">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2 834</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3 137</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2 087</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1 066</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240</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333</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337</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218</a:t>
                      </a:r>
                      <a:endParaRPr lang="cs-CZ" sz="1600" b="0" i="0" u="none" strike="noStrike" dirty="0">
                        <a:solidFill>
                          <a:srgbClr val="000000"/>
                        </a:solidFill>
                        <a:effectLst/>
                        <a:latin typeface="Calibri"/>
                      </a:endParaRPr>
                    </a:p>
                  </a:txBody>
                  <a:tcPr marL="9300" marR="9300" marT="9300" marB="0" anchor="ctr" anchorCtr="1"/>
                </a:tc>
                <a:extLst>
                  <a:ext uri="{0D108BD9-81ED-4DB2-BD59-A6C34878D82A}">
                    <a16:rowId xmlns:a16="http://schemas.microsoft.com/office/drawing/2014/main" val="10002"/>
                  </a:ext>
                </a:extLst>
              </a:tr>
              <a:tr h="270661">
                <a:tc>
                  <a:txBody>
                    <a:bodyPr/>
                    <a:lstStyle/>
                    <a:p>
                      <a:pPr algn="l" fontAlgn="b"/>
                      <a:r>
                        <a:rPr lang="cs-CZ" sz="1600" u="none" strike="noStrike" dirty="0">
                          <a:effectLst/>
                        </a:rPr>
                        <a:t>STC</a:t>
                      </a:r>
                      <a:endParaRPr lang="cs-CZ" sz="1600" b="0" i="0" u="none" strike="noStrike" dirty="0">
                        <a:solidFill>
                          <a:srgbClr val="000000"/>
                        </a:solidFill>
                        <a:effectLst/>
                        <a:latin typeface="Calibri"/>
                      </a:endParaRPr>
                    </a:p>
                  </a:txBody>
                  <a:tcPr marL="9300" marR="9300" marT="9300" marB="0" anchor="b">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1 943</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dirty="0">
                          <a:effectLst/>
                        </a:rPr>
                        <a:t>2 127</a:t>
                      </a:r>
                      <a:endParaRPr lang="cs-CZ" sz="1600" b="0" i="0" u="none" strike="noStrike" dirty="0">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1 394</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598</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3 220</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3 160</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2 036</a:t>
                      </a:r>
                      <a:endParaRPr lang="cs-CZ" sz="1600" b="0" i="0" u="none" strike="noStrike" dirty="0">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1 036</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2 517</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3 214</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2 281</a:t>
                      </a:r>
                      <a:endParaRPr lang="cs-CZ" sz="1600" b="0" i="0" u="none" strike="noStrike" dirty="0">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1 385</a:t>
                      </a:r>
                      <a:endParaRPr lang="cs-CZ" sz="1600" b="0" i="0" u="none" strike="noStrike" dirty="0">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dirty="0">
                          <a:effectLst/>
                        </a:rPr>
                        <a:t>110</a:t>
                      </a:r>
                      <a:endParaRPr lang="cs-CZ" sz="1600" b="0"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dirty="0">
                          <a:effectLst/>
                        </a:rPr>
                        <a:t>223</a:t>
                      </a:r>
                      <a:endParaRPr lang="cs-CZ" sz="1600" b="0" i="0" u="none" strike="noStrike" dirty="0">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252</a:t>
                      </a:r>
                      <a:endParaRPr lang="cs-CZ" sz="1600" b="0" i="0" u="none" strike="noStrike" dirty="0">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181</a:t>
                      </a:r>
                      <a:endParaRPr lang="cs-CZ" sz="1600" b="0" i="0" u="none" strike="noStrike" dirty="0">
                        <a:solidFill>
                          <a:srgbClr val="000000"/>
                        </a:solidFill>
                        <a:effectLst/>
                        <a:latin typeface="Calibri"/>
                      </a:endParaRPr>
                    </a:p>
                  </a:txBody>
                  <a:tcPr marL="9300" marR="9300" marT="9300" marB="0" anchor="ctr" anchorCtr="1"/>
                </a:tc>
                <a:extLst>
                  <a:ext uri="{0D108BD9-81ED-4DB2-BD59-A6C34878D82A}">
                    <a16:rowId xmlns:a16="http://schemas.microsoft.com/office/drawing/2014/main" val="10003"/>
                  </a:ext>
                </a:extLst>
              </a:tr>
              <a:tr h="270661">
                <a:tc>
                  <a:txBody>
                    <a:bodyPr/>
                    <a:lstStyle/>
                    <a:p>
                      <a:pPr algn="l" fontAlgn="b"/>
                      <a:r>
                        <a:rPr lang="cs-CZ" sz="1600" u="none" strike="noStrike">
                          <a:effectLst/>
                        </a:rPr>
                        <a:t>JHC</a:t>
                      </a:r>
                      <a:endParaRPr lang="cs-CZ" sz="1600" b="0" i="0" u="none" strike="noStrike">
                        <a:solidFill>
                          <a:srgbClr val="000000"/>
                        </a:solidFill>
                        <a:effectLst/>
                        <a:latin typeface="Calibri"/>
                      </a:endParaRPr>
                    </a:p>
                  </a:txBody>
                  <a:tcPr marL="9300" marR="9300" marT="9300" marB="0" anchor="b">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dirty="0">
                          <a:effectLst/>
                        </a:rPr>
                        <a:t>1 094</a:t>
                      </a:r>
                      <a:endParaRPr lang="cs-CZ" sz="1600" b="0"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1 085</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722</a:t>
                      </a:r>
                      <a:endParaRPr lang="cs-CZ" sz="1600" b="0" i="0" u="none" strike="noStrike" dirty="0">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341</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1 873</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1 802</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1 280</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744</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1 458</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1 829</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1 615</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1 047</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65</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121</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191</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135</a:t>
                      </a:r>
                      <a:endParaRPr lang="cs-CZ" sz="1600" b="0" i="0" u="none" strike="noStrike">
                        <a:solidFill>
                          <a:srgbClr val="000000"/>
                        </a:solidFill>
                        <a:effectLst/>
                        <a:latin typeface="Calibri"/>
                      </a:endParaRPr>
                    </a:p>
                  </a:txBody>
                  <a:tcPr marL="9300" marR="9300" marT="9300" marB="0" anchor="ctr" anchorCtr="1"/>
                </a:tc>
                <a:extLst>
                  <a:ext uri="{0D108BD9-81ED-4DB2-BD59-A6C34878D82A}">
                    <a16:rowId xmlns:a16="http://schemas.microsoft.com/office/drawing/2014/main" val="10004"/>
                  </a:ext>
                </a:extLst>
              </a:tr>
              <a:tr h="270661">
                <a:tc>
                  <a:txBody>
                    <a:bodyPr/>
                    <a:lstStyle/>
                    <a:p>
                      <a:pPr algn="l" fontAlgn="b"/>
                      <a:r>
                        <a:rPr lang="cs-CZ" sz="1600" u="none" strike="noStrike">
                          <a:effectLst/>
                        </a:rPr>
                        <a:t>PLK</a:t>
                      </a:r>
                      <a:endParaRPr lang="cs-CZ" sz="1600" b="0" i="0" u="none" strike="noStrike">
                        <a:solidFill>
                          <a:srgbClr val="000000"/>
                        </a:solidFill>
                        <a:effectLst/>
                        <a:latin typeface="Calibri"/>
                      </a:endParaRPr>
                    </a:p>
                  </a:txBody>
                  <a:tcPr marL="9300" marR="9300" marT="9300" marB="0" anchor="b">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998</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1 148</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821</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348</a:t>
                      </a:r>
                      <a:endParaRPr lang="cs-CZ" sz="1600" b="0" i="0" u="none" strike="noStrike" dirty="0">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1 381</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1 807</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1 244</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660</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988</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1 576</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1 374</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825</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35</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99</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115</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120</a:t>
                      </a:r>
                      <a:endParaRPr lang="cs-CZ" sz="1600" b="0" i="0" u="none" strike="noStrike">
                        <a:solidFill>
                          <a:srgbClr val="000000"/>
                        </a:solidFill>
                        <a:effectLst/>
                        <a:latin typeface="Calibri"/>
                      </a:endParaRPr>
                    </a:p>
                  </a:txBody>
                  <a:tcPr marL="9300" marR="9300" marT="9300" marB="0" anchor="ctr" anchorCtr="1"/>
                </a:tc>
                <a:extLst>
                  <a:ext uri="{0D108BD9-81ED-4DB2-BD59-A6C34878D82A}">
                    <a16:rowId xmlns:a16="http://schemas.microsoft.com/office/drawing/2014/main" val="10005"/>
                  </a:ext>
                </a:extLst>
              </a:tr>
              <a:tr h="270661">
                <a:tc>
                  <a:txBody>
                    <a:bodyPr/>
                    <a:lstStyle/>
                    <a:p>
                      <a:pPr algn="l" fontAlgn="b"/>
                      <a:r>
                        <a:rPr lang="cs-CZ" sz="1600" u="none" strike="noStrike">
                          <a:effectLst/>
                        </a:rPr>
                        <a:t>KVK</a:t>
                      </a:r>
                      <a:endParaRPr lang="cs-CZ" sz="1600" b="0" i="0" u="none" strike="noStrike">
                        <a:solidFill>
                          <a:srgbClr val="000000"/>
                        </a:solidFill>
                        <a:effectLst/>
                        <a:latin typeface="Calibri"/>
                      </a:endParaRPr>
                    </a:p>
                  </a:txBody>
                  <a:tcPr marL="9300" marR="9300" marT="9300" marB="0" anchor="b">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dirty="0">
                          <a:effectLst/>
                        </a:rPr>
                        <a:t>510</a:t>
                      </a:r>
                      <a:endParaRPr lang="cs-CZ" sz="1600" b="0"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542</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385</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180</a:t>
                      </a:r>
                      <a:endParaRPr lang="cs-CZ" sz="1600" b="0" i="0" u="none" strike="noStrike" dirty="0">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744</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790</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469</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278</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553</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642</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490</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276</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17</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55</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53</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33</a:t>
                      </a:r>
                      <a:endParaRPr lang="cs-CZ" sz="1600" b="0" i="0" u="none" strike="noStrike">
                        <a:solidFill>
                          <a:srgbClr val="000000"/>
                        </a:solidFill>
                        <a:effectLst/>
                        <a:latin typeface="Calibri"/>
                      </a:endParaRPr>
                    </a:p>
                  </a:txBody>
                  <a:tcPr marL="9300" marR="9300" marT="9300" marB="0" anchor="ctr" anchorCtr="1"/>
                </a:tc>
                <a:extLst>
                  <a:ext uri="{0D108BD9-81ED-4DB2-BD59-A6C34878D82A}">
                    <a16:rowId xmlns:a16="http://schemas.microsoft.com/office/drawing/2014/main" val="10006"/>
                  </a:ext>
                </a:extLst>
              </a:tr>
              <a:tr h="270661">
                <a:tc>
                  <a:txBody>
                    <a:bodyPr/>
                    <a:lstStyle/>
                    <a:p>
                      <a:pPr algn="l" fontAlgn="b"/>
                      <a:r>
                        <a:rPr lang="cs-CZ" sz="1600" u="none" strike="noStrike">
                          <a:effectLst/>
                        </a:rPr>
                        <a:t>ULK</a:t>
                      </a:r>
                      <a:endParaRPr lang="cs-CZ" sz="1600" b="0" i="0" u="none" strike="noStrike">
                        <a:solidFill>
                          <a:srgbClr val="000000"/>
                        </a:solidFill>
                        <a:effectLst/>
                        <a:latin typeface="Calibri"/>
                      </a:endParaRPr>
                    </a:p>
                  </a:txBody>
                  <a:tcPr marL="9300" marR="9300" marT="9300" marB="0" anchor="b">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2 006</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dirty="0">
                          <a:effectLst/>
                        </a:rPr>
                        <a:t>2 071</a:t>
                      </a:r>
                      <a:endParaRPr lang="cs-CZ" sz="1600" b="0" i="0" u="none" strike="noStrike" dirty="0">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1 211</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465</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dirty="0">
                          <a:effectLst/>
                        </a:rPr>
                        <a:t>2 399</a:t>
                      </a:r>
                      <a:endParaRPr lang="cs-CZ" sz="1600" b="0"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2 503</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1 532</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697</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1 514</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1 908</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1 440</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744</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65</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155</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147</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137</a:t>
                      </a:r>
                      <a:endParaRPr lang="cs-CZ" sz="1600" b="0" i="0" u="none" strike="noStrike">
                        <a:solidFill>
                          <a:srgbClr val="000000"/>
                        </a:solidFill>
                        <a:effectLst/>
                        <a:latin typeface="Calibri"/>
                      </a:endParaRPr>
                    </a:p>
                  </a:txBody>
                  <a:tcPr marL="9300" marR="9300" marT="9300" marB="0" anchor="ctr" anchorCtr="1"/>
                </a:tc>
                <a:extLst>
                  <a:ext uri="{0D108BD9-81ED-4DB2-BD59-A6C34878D82A}">
                    <a16:rowId xmlns:a16="http://schemas.microsoft.com/office/drawing/2014/main" val="10007"/>
                  </a:ext>
                </a:extLst>
              </a:tr>
              <a:tr h="270661">
                <a:tc>
                  <a:txBody>
                    <a:bodyPr/>
                    <a:lstStyle/>
                    <a:p>
                      <a:pPr algn="l" fontAlgn="b"/>
                      <a:r>
                        <a:rPr lang="cs-CZ" sz="1600" u="none" strike="noStrike" dirty="0">
                          <a:effectLst/>
                        </a:rPr>
                        <a:t>LBK</a:t>
                      </a:r>
                      <a:endParaRPr lang="cs-CZ" sz="1600" b="0" i="0" u="none" strike="noStrike" dirty="0">
                        <a:solidFill>
                          <a:srgbClr val="000000"/>
                        </a:solidFill>
                        <a:effectLst/>
                        <a:latin typeface="Calibri"/>
                      </a:endParaRPr>
                    </a:p>
                  </a:txBody>
                  <a:tcPr marL="9300" marR="9300" marT="9300" marB="0" anchor="b">
                    <a:lnR w="12700" cap="flat" cmpd="sng" algn="ctr">
                      <a:solidFill>
                        <a:schemeClr val="bg2">
                          <a:lumMod val="75000"/>
                        </a:schemeClr>
                      </a:solidFill>
                      <a:prstDash val="solid"/>
                      <a:round/>
                      <a:headEnd type="none" w="med" len="med"/>
                      <a:tailEnd type="none" w="med" len="med"/>
                    </a:lnR>
                    <a:noFill/>
                  </a:tcPr>
                </a:tc>
                <a:tc>
                  <a:txBody>
                    <a:bodyPr/>
                    <a:lstStyle/>
                    <a:p>
                      <a:pPr algn="r" fontAlgn="b"/>
                      <a:r>
                        <a:rPr lang="cs-CZ" sz="1600" u="none" strike="noStrike" dirty="0">
                          <a:effectLst/>
                        </a:rPr>
                        <a:t>867</a:t>
                      </a:r>
                      <a:endParaRPr lang="cs-CZ" sz="1600" b="0"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noFill/>
                  </a:tcPr>
                </a:tc>
                <a:tc>
                  <a:txBody>
                    <a:bodyPr/>
                    <a:lstStyle/>
                    <a:p>
                      <a:pPr algn="r" fontAlgn="b"/>
                      <a:r>
                        <a:rPr lang="cs-CZ" sz="1600" u="none" strike="noStrike">
                          <a:effectLst/>
                        </a:rPr>
                        <a:t>921</a:t>
                      </a:r>
                      <a:endParaRPr lang="cs-CZ" sz="1600" b="0" i="0" u="none" strike="noStrike">
                        <a:solidFill>
                          <a:srgbClr val="000000"/>
                        </a:solidFill>
                        <a:effectLst/>
                        <a:latin typeface="Calibri"/>
                      </a:endParaRPr>
                    </a:p>
                  </a:txBody>
                  <a:tcPr marL="9300" marR="9300" marT="9300" marB="0" anchor="ctr" anchorCtr="1">
                    <a:noFill/>
                  </a:tcPr>
                </a:tc>
                <a:tc>
                  <a:txBody>
                    <a:bodyPr/>
                    <a:lstStyle/>
                    <a:p>
                      <a:pPr algn="r" fontAlgn="b"/>
                      <a:r>
                        <a:rPr lang="cs-CZ" sz="1600" u="none" strike="noStrike" dirty="0">
                          <a:effectLst/>
                        </a:rPr>
                        <a:t>600</a:t>
                      </a:r>
                      <a:endParaRPr lang="cs-CZ" sz="1600" b="0" i="0" u="none" strike="noStrike" dirty="0">
                        <a:solidFill>
                          <a:srgbClr val="000000"/>
                        </a:solidFill>
                        <a:effectLst/>
                        <a:latin typeface="Calibri"/>
                      </a:endParaRPr>
                    </a:p>
                  </a:txBody>
                  <a:tcPr marL="9300" marR="9300" marT="9300" marB="0" anchor="ctr" anchorCtr="1">
                    <a:noFill/>
                  </a:tcPr>
                </a:tc>
                <a:tc>
                  <a:txBody>
                    <a:bodyPr/>
                    <a:lstStyle/>
                    <a:p>
                      <a:pPr algn="r" fontAlgn="b"/>
                      <a:r>
                        <a:rPr lang="cs-CZ" sz="1600" u="none" strike="noStrike">
                          <a:effectLst/>
                        </a:rPr>
                        <a:t>236</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noFill/>
                  </a:tcPr>
                </a:tc>
                <a:tc>
                  <a:txBody>
                    <a:bodyPr/>
                    <a:lstStyle/>
                    <a:p>
                      <a:pPr algn="r" fontAlgn="b"/>
                      <a:r>
                        <a:rPr lang="cs-CZ" sz="1600" u="none" strike="noStrike" dirty="0">
                          <a:effectLst/>
                        </a:rPr>
                        <a:t>1 175</a:t>
                      </a:r>
                      <a:endParaRPr lang="cs-CZ" sz="1600" b="0"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noFill/>
                  </a:tcPr>
                </a:tc>
                <a:tc>
                  <a:txBody>
                    <a:bodyPr/>
                    <a:lstStyle/>
                    <a:p>
                      <a:pPr algn="r" fontAlgn="b"/>
                      <a:r>
                        <a:rPr lang="cs-CZ" sz="1600" u="none" strike="noStrike">
                          <a:effectLst/>
                        </a:rPr>
                        <a:t>1 200</a:t>
                      </a:r>
                      <a:endParaRPr lang="cs-CZ" sz="1600" b="0" i="0" u="none" strike="noStrike">
                        <a:solidFill>
                          <a:srgbClr val="000000"/>
                        </a:solidFill>
                        <a:effectLst/>
                        <a:latin typeface="Calibri"/>
                      </a:endParaRPr>
                    </a:p>
                  </a:txBody>
                  <a:tcPr marL="9300" marR="9300" marT="9300" marB="0" anchor="ctr" anchorCtr="1">
                    <a:noFill/>
                  </a:tcPr>
                </a:tc>
                <a:tc>
                  <a:txBody>
                    <a:bodyPr/>
                    <a:lstStyle/>
                    <a:p>
                      <a:pPr algn="r" fontAlgn="b"/>
                      <a:r>
                        <a:rPr lang="cs-CZ" sz="1600" u="none" strike="noStrike">
                          <a:effectLst/>
                        </a:rPr>
                        <a:t>853</a:t>
                      </a:r>
                      <a:endParaRPr lang="cs-CZ" sz="1600" b="0" i="0" u="none" strike="noStrike">
                        <a:solidFill>
                          <a:srgbClr val="000000"/>
                        </a:solidFill>
                        <a:effectLst/>
                        <a:latin typeface="Calibri"/>
                      </a:endParaRPr>
                    </a:p>
                  </a:txBody>
                  <a:tcPr marL="9300" marR="9300" marT="9300" marB="0" anchor="ctr" anchorCtr="1">
                    <a:noFill/>
                  </a:tcPr>
                </a:tc>
                <a:tc>
                  <a:txBody>
                    <a:bodyPr/>
                    <a:lstStyle/>
                    <a:p>
                      <a:pPr algn="r" fontAlgn="b"/>
                      <a:r>
                        <a:rPr lang="cs-CZ" sz="1600" u="none" strike="noStrike">
                          <a:effectLst/>
                        </a:rPr>
                        <a:t>353</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noFill/>
                  </a:tcPr>
                </a:tc>
                <a:tc>
                  <a:txBody>
                    <a:bodyPr/>
                    <a:lstStyle/>
                    <a:p>
                      <a:pPr algn="r" fontAlgn="b"/>
                      <a:r>
                        <a:rPr lang="cs-CZ" sz="1600" u="none" strike="noStrike">
                          <a:effectLst/>
                        </a:rPr>
                        <a:t>910</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noFill/>
                  </a:tcPr>
                </a:tc>
                <a:tc>
                  <a:txBody>
                    <a:bodyPr/>
                    <a:lstStyle/>
                    <a:p>
                      <a:pPr algn="r" fontAlgn="b"/>
                      <a:r>
                        <a:rPr lang="cs-CZ" sz="1600" u="none" strike="noStrike">
                          <a:effectLst/>
                        </a:rPr>
                        <a:t>1 217</a:t>
                      </a:r>
                      <a:endParaRPr lang="cs-CZ" sz="1600" b="0" i="0" u="none" strike="noStrike">
                        <a:solidFill>
                          <a:srgbClr val="000000"/>
                        </a:solidFill>
                        <a:effectLst/>
                        <a:latin typeface="Calibri"/>
                      </a:endParaRPr>
                    </a:p>
                  </a:txBody>
                  <a:tcPr marL="9300" marR="9300" marT="9300" marB="0" anchor="ctr" anchorCtr="1">
                    <a:noFill/>
                  </a:tcPr>
                </a:tc>
                <a:tc>
                  <a:txBody>
                    <a:bodyPr/>
                    <a:lstStyle/>
                    <a:p>
                      <a:pPr algn="r" fontAlgn="b"/>
                      <a:r>
                        <a:rPr lang="cs-CZ" sz="1600" u="none" strike="noStrike">
                          <a:effectLst/>
                        </a:rPr>
                        <a:t>1 001</a:t>
                      </a:r>
                      <a:endParaRPr lang="cs-CZ" sz="1600" b="0" i="0" u="none" strike="noStrike">
                        <a:solidFill>
                          <a:srgbClr val="000000"/>
                        </a:solidFill>
                        <a:effectLst/>
                        <a:latin typeface="Calibri"/>
                      </a:endParaRPr>
                    </a:p>
                  </a:txBody>
                  <a:tcPr marL="9300" marR="9300" marT="9300" marB="0" anchor="ctr" anchorCtr="1">
                    <a:noFill/>
                  </a:tcPr>
                </a:tc>
                <a:tc>
                  <a:txBody>
                    <a:bodyPr/>
                    <a:lstStyle/>
                    <a:p>
                      <a:pPr algn="r" fontAlgn="b"/>
                      <a:r>
                        <a:rPr lang="cs-CZ" sz="1600" u="none" strike="noStrike">
                          <a:effectLst/>
                        </a:rPr>
                        <a:t>507</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noFill/>
                  </a:tcPr>
                </a:tc>
                <a:tc>
                  <a:txBody>
                    <a:bodyPr/>
                    <a:lstStyle/>
                    <a:p>
                      <a:pPr algn="r" fontAlgn="b"/>
                      <a:r>
                        <a:rPr lang="cs-CZ" sz="1600" u="none" strike="noStrike">
                          <a:effectLst/>
                        </a:rPr>
                        <a:t>40</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noFill/>
                  </a:tcPr>
                </a:tc>
                <a:tc>
                  <a:txBody>
                    <a:bodyPr/>
                    <a:lstStyle/>
                    <a:p>
                      <a:pPr algn="r" fontAlgn="b"/>
                      <a:r>
                        <a:rPr lang="cs-CZ" sz="1600" u="none" strike="noStrike">
                          <a:effectLst/>
                        </a:rPr>
                        <a:t>94</a:t>
                      </a:r>
                      <a:endParaRPr lang="cs-CZ" sz="1600" b="0" i="0" u="none" strike="noStrike">
                        <a:solidFill>
                          <a:srgbClr val="000000"/>
                        </a:solidFill>
                        <a:effectLst/>
                        <a:latin typeface="Calibri"/>
                      </a:endParaRPr>
                    </a:p>
                  </a:txBody>
                  <a:tcPr marL="9300" marR="9300" marT="9300" marB="0" anchor="ctr" anchorCtr="1">
                    <a:noFill/>
                  </a:tcPr>
                </a:tc>
                <a:tc>
                  <a:txBody>
                    <a:bodyPr/>
                    <a:lstStyle/>
                    <a:p>
                      <a:pPr algn="r" fontAlgn="b"/>
                      <a:r>
                        <a:rPr lang="cs-CZ" sz="1600" u="none" strike="noStrike" dirty="0">
                          <a:effectLst/>
                        </a:rPr>
                        <a:t>118</a:t>
                      </a:r>
                      <a:endParaRPr lang="cs-CZ" sz="1600" b="0" i="0" u="none" strike="noStrike" dirty="0">
                        <a:solidFill>
                          <a:srgbClr val="000000"/>
                        </a:solidFill>
                        <a:effectLst/>
                        <a:latin typeface="Calibri"/>
                      </a:endParaRPr>
                    </a:p>
                  </a:txBody>
                  <a:tcPr marL="9300" marR="9300" marT="9300" marB="0" anchor="ctr" anchorCtr="1">
                    <a:noFill/>
                  </a:tcPr>
                </a:tc>
                <a:tc>
                  <a:txBody>
                    <a:bodyPr/>
                    <a:lstStyle/>
                    <a:p>
                      <a:pPr algn="r" fontAlgn="b"/>
                      <a:r>
                        <a:rPr lang="cs-CZ" sz="1600" u="none" strike="noStrike" dirty="0">
                          <a:effectLst/>
                        </a:rPr>
                        <a:t>83</a:t>
                      </a:r>
                      <a:endParaRPr lang="cs-CZ" sz="1600" b="0" i="0" u="none" strike="noStrike" dirty="0">
                        <a:solidFill>
                          <a:srgbClr val="000000"/>
                        </a:solidFill>
                        <a:effectLst/>
                        <a:latin typeface="Calibri"/>
                      </a:endParaRPr>
                    </a:p>
                  </a:txBody>
                  <a:tcPr marL="9300" marR="9300" marT="9300" marB="0" anchor="ctr" anchorCtr="1">
                    <a:noFill/>
                  </a:tcPr>
                </a:tc>
                <a:extLst>
                  <a:ext uri="{0D108BD9-81ED-4DB2-BD59-A6C34878D82A}">
                    <a16:rowId xmlns:a16="http://schemas.microsoft.com/office/drawing/2014/main" val="10008"/>
                  </a:ext>
                </a:extLst>
              </a:tr>
              <a:tr h="270661">
                <a:tc>
                  <a:txBody>
                    <a:bodyPr/>
                    <a:lstStyle/>
                    <a:p>
                      <a:pPr algn="l" fontAlgn="b"/>
                      <a:r>
                        <a:rPr lang="cs-CZ" sz="1600" u="none" strike="noStrike" dirty="0">
                          <a:effectLst/>
                        </a:rPr>
                        <a:t>HKK</a:t>
                      </a:r>
                      <a:endParaRPr lang="cs-CZ" sz="1600" b="0" i="0" u="none" strike="noStrike" dirty="0">
                        <a:solidFill>
                          <a:srgbClr val="000000"/>
                        </a:solidFill>
                        <a:effectLst/>
                        <a:latin typeface="Calibri"/>
                      </a:endParaRPr>
                    </a:p>
                  </a:txBody>
                  <a:tcPr marL="9300" marR="9300" marT="9300" marB="0" anchor="b">
                    <a:lnR w="12700" cap="flat" cmpd="sng" algn="ctr">
                      <a:solidFill>
                        <a:schemeClr val="bg2">
                          <a:lumMod val="75000"/>
                        </a:schemeClr>
                      </a:solidFill>
                      <a:prstDash val="solid"/>
                      <a:round/>
                      <a:headEnd type="none" w="med" len="med"/>
                      <a:tailEnd type="none" w="med" len="med"/>
                    </a:lnR>
                    <a:solidFill>
                      <a:srgbClr val="E2F0D9"/>
                    </a:solidFill>
                  </a:tcPr>
                </a:tc>
                <a:tc>
                  <a:txBody>
                    <a:bodyPr/>
                    <a:lstStyle/>
                    <a:p>
                      <a:pPr algn="r" fontAlgn="b"/>
                      <a:r>
                        <a:rPr lang="cs-CZ" sz="1600" u="none" strike="noStrike">
                          <a:effectLst/>
                        </a:rPr>
                        <a:t>1 012</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solidFill>
                      <a:srgbClr val="E2F0D9"/>
                    </a:solidFill>
                  </a:tcPr>
                </a:tc>
                <a:tc>
                  <a:txBody>
                    <a:bodyPr/>
                    <a:lstStyle/>
                    <a:p>
                      <a:pPr algn="r" fontAlgn="b"/>
                      <a:r>
                        <a:rPr lang="cs-CZ" sz="1600" u="none" strike="noStrike" dirty="0">
                          <a:effectLst/>
                        </a:rPr>
                        <a:t>1 122</a:t>
                      </a:r>
                      <a:endParaRPr lang="cs-CZ" sz="1600" b="0" i="0" u="none" strike="noStrike" dirty="0">
                        <a:solidFill>
                          <a:srgbClr val="000000"/>
                        </a:solidFill>
                        <a:effectLst/>
                        <a:latin typeface="Calibri"/>
                      </a:endParaRPr>
                    </a:p>
                  </a:txBody>
                  <a:tcPr marL="9300" marR="9300" marT="9300" marB="0" anchor="ctr" anchorCtr="1">
                    <a:solidFill>
                      <a:srgbClr val="E2F0D9"/>
                    </a:solidFill>
                  </a:tcPr>
                </a:tc>
                <a:tc>
                  <a:txBody>
                    <a:bodyPr/>
                    <a:lstStyle/>
                    <a:p>
                      <a:pPr algn="r" fontAlgn="b"/>
                      <a:r>
                        <a:rPr lang="cs-CZ" sz="1600" u="none" strike="noStrike">
                          <a:effectLst/>
                        </a:rPr>
                        <a:t>723</a:t>
                      </a:r>
                      <a:endParaRPr lang="cs-CZ" sz="1600" b="0" i="0" u="none" strike="noStrike">
                        <a:solidFill>
                          <a:srgbClr val="000000"/>
                        </a:solidFill>
                        <a:effectLst/>
                        <a:latin typeface="Calibri"/>
                      </a:endParaRPr>
                    </a:p>
                  </a:txBody>
                  <a:tcPr marL="9300" marR="9300" marT="9300" marB="0" anchor="ctr" anchorCtr="1">
                    <a:solidFill>
                      <a:srgbClr val="E2F0D9"/>
                    </a:solidFill>
                  </a:tcPr>
                </a:tc>
                <a:tc>
                  <a:txBody>
                    <a:bodyPr/>
                    <a:lstStyle/>
                    <a:p>
                      <a:pPr algn="r" fontAlgn="b"/>
                      <a:r>
                        <a:rPr lang="cs-CZ" sz="1600" u="none" strike="noStrike">
                          <a:effectLst/>
                        </a:rPr>
                        <a:t>298</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solidFill>
                      <a:srgbClr val="E2F0D9"/>
                    </a:solidFill>
                  </a:tcPr>
                </a:tc>
                <a:tc>
                  <a:txBody>
                    <a:bodyPr/>
                    <a:lstStyle/>
                    <a:p>
                      <a:pPr algn="r" fontAlgn="b"/>
                      <a:r>
                        <a:rPr lang="cs-CZ" sz="1600" u="none" strike="noStrike">
                          <a:effectLst/>
                        </a:rPr>
                        <a:t>1 659</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solidFill>
                      <a:srgbClr val="E2F0D9"/>
                    </a:solidFill>
                  </a:tcPr>
                </a:tc>
                <a:tc>
                  <a:txBody>
                    <a:bodyPr/>
                    <a:lstStyle/>
                    <a:p>
                      <a:pPr algn="r" fontAlgn="b"/>
                      <a:r>
                        <a:rPr lang="cs-CZ" sz="1600" u="none" strike="noStrike" dirty="0">
                          <a:effectLst/>
                        </a:rPr>
                        <a:t>1 654</a:t>
                      </a:r>
                      <a:endParaRPr lang="cs-CZ" sz="1600" b="0" i="0" u="none" strike="noStrike" dirty="0">
                        <a:solidFill>
                          <a:srgbClr val="000000"/>
                        </a:solidFill>
                        <a:effectLst/>
                        <a:latin typeface="Calibri"/>
                      </a:endParaRPr>
                    </a:p>
                  </a:txBody>
                  <a:tcPr marL="9300" marR="9300" marT="9300" marB="0" anchor="ctr" anchorCtr="1">
                    <a:solidFill>
                      <a:srgbClr val="E2F0D9"/>
                    </a:solidFill>
                  </a:tcPr>
                </a:tc>
                <a:tc>
                  <a:txBody>
                    <a:bodyPr/>
                    <a:lstStyle/>
                    <a:p>
                      <a:pPr algn="r" fontAlgn="b"/>
                      <a:r>
                        <a:rPr lang="cs-CZ" sz="1600" u="none" strike="noStrike">
                          <a:effectLst/>
                        </a:rPr>
                        <a:t>1 068</a:t>
                      </a:r>
                      <a:endParaRPr lang="cs-CZ" sz="1600" b="0" i="0" u="none" strike="noStrike">
                        <a:solidFill>
                          <a:srgbClr val="000000"/>
                        </a:solidFill>
                        <a:effectLst/>
                        <a:latin typeface="Calibri"/>
                      </a:endParaRPr>
                    </a:p>
                  </a:txBody>
                  <a:tcPr marL="9300" marR="9300" marT="9300" marB="0" anchor="ctr" anchorCtr="1">
                    <a:solidFill>
                      <a:srgbClr val="E2F0D9"/>
                    </a:solidFill>
                  </a:tcPr>
                </a:tc>
                <a:tc>
                  <a:txBody>
                    <a:bodyPr/>
                    <a:lstStyle/>
                    <a:p>
                      <a:pPr algn="r" fontAlgn="b"/>
                      <a:r>
                        <a:rPr lang="cs-CZ" sz="1600" u="none" strike="noStrike">
                          <a:effectLst/>
                        </a:rPr>
                        <a:t>580</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solidFill>
                      <a:srgbClr val="E2F0D9"/>
                    </a:solidFill>
                  </a:tcPr>
                </a:tc>
                <a:tc>
                  <a:txBody>
                    <a:bodyPr/>
                    <a:lstStyle/>
                    <a:p>
                      <a:pPr algn="r" fontAlgn="b"/>
                      <a:r>
                        <a:rPr lang="cs-CZ" sz="1600" u="none" strike="noStrike">
                          <a:effectLst/>
                        </a:rPr>
                        <a:t>1 364</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solidFill>
                      <a:srgbClr val="E2F0D9"/>
                    </a:solidFill>
                  </a:tcPr>
                </a:tc>
                <a:tc>
                  <a:txBody>
                    <a:bodyPr/>
                    <a:lstStyle/>
                    <a:p>
                      <a:pPr algn="r" fontAlgn="b"/>
                      <a:r>
                        <a:rPr lang="cs-CZ" sz="1600" u="none" strike="noStrike">
                          <a:effectLst/>
                        </a:rPr>
                        <a:t>1 748</a:t>
                      </a:r>
                      <a:endParaRPr lang="cs-CZ" sz="1600" b="0" i="0" u="none" strike="noStrike">
                        <a:solidFill>
                          <a:srgbClr val="000000"/>
                        </a:solidFill>
                        <a:effectLst/>
                        <a:latin typeface="Calibri"/>
                      </a:endParaRPr>
                    </a:p>
                  </a:txBody>
                  <a:tcPr marL="9300" marR="9300" marT="9300" marB="0" anchor="ctr" anchorCtr="1">
                    <a:solidFill>
                      <a:srgbClr val="E2F0D9"/>
                    </a:solidFill>
                  </a:tcPr>
                </a:tc>
                <a:tc>
                  <a:txBody>
                    <a:bodyPr/>
                    <a:lstStyle/>
                    <a:p>
                      <a:pPr algn="r" fontAlgn="b"/>
                      <a:r>
                        <a:rPr lang="cs-CZ" sz="1600" u="none" strike="noStrike">
                          <a:effectLst/>
                        </a:rPr>
                        <a:t>1 419</a:t>
                      </a:r>
                      <a:endParaRPr lang="cs-CZ" sz="1600" b="0" i="0" u="none" strike="noStrike">
                        <a:solidFill>
                          <a:srgbClr val="000000"/>
                        </a:solidFill>
                        <a:effectLst/>
                        <a:latin typeface="Calibri"/>
                      </a:endParaRPr>
                    </a:p>
                  </a:txBody>
                  <a:tcPr marL="9300" marR="9300" marT="9300" marB="0" anchor="ctr" anchorCtr="1">
                    <a:solidFill>
                      <a:srgbClr val="E2F0D9"/>
                    </a:solidFill>
                  </a:tcPr>
                </a:tc>
                <a:tc>
                  <a:txBody>
                    <a:bodyPr/>
                    <a:lstStyle/>
                    <a:p>
                      <a:pPr algn="r" fontAlgn="b"/>
                      <a:r>
                        <a:rPr lang="cs-CZ" sz="1600" u="none" strike="noStrike">
                          <a:effectLst/>
                        </a:rPr>
                        <a:t>845</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solidFill>
                      <a:srgbClr val="E2F0D9"/>
                    </a:solidFill>
                  </a:tcPr>
                </a:tc>
                <a:tc>
                  <a:txBody>
                    <a:bodyPr/>
                    <a:lstStyle/>
                    <a:p>
                      <a:pPr algn="r" fontAlgn="b"/>
                      <a:r>
                        <a:rPr lang="cs-CZ" sz="1600" u="none" strike="noStrike">
                          <a:effectLst/>
                        </a:rPr>
                        <a:t>62</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solidFill>
                      <a:srgbClr val="E2F0D9"/>
                    </a:solidFill>
                  </a:tcPr>
                </a:tc>
                <a:tc>
                  <a:txBody>
                    <a:bodyPr/>
                    <a:lstStyle/>
                    <a:p>
                      <a:pPr algn="r" fontAlgn="b"/>
                      <a:r>
                        <a:rPr lang="cs-CZ" sz="1600" u="none" strike="noStrike" dirty="0">
                          <a:effectLst/>
                        </a:rPr>
                        <a:t>121</a:t>
                      </a:r>
                      <a:endParaRPr lang="cs-CZ" sz="1600" b="0" i="0" u="none" strike="noStrike" dirty="0">
                        <a:solidFill>
                          <a:srgbClr val="000000"/>
                        </a:solidFill>
                        <a:effectLst/>
                        <a:latin typeface="Calibri"/>
                      </a:endParaRPr>
                    </a:p>
                  </a:txBody>
                  <a:tcPr marL="9300" marR="9300" marT="9300" marB="0" anchor="ctr" anchorCtr="1">
                    <a:solidFill>
                      <a:srgbClr val="E2F0D9"/>
                    </a:solidFill>
                  </a:tcPr>
                </a:tc>
                <a:tc>
                  <a:txBody>
                    <a:bodyPr/>
                    <a:lstStyle/>
                    <a:p>
                      <a:pPr algn="r" fontAlgn="b"/>
                      <a:r>
                        <a:rPr lang="cs-CZ" sz="1600" u="none" strike="noStrike" dirty="0">
                          <a:effectLst/>
                        </a:rPr>
                        <a:t>156</a:t>
                      </a:r>
                      <a:endParaRPr lang="cs-CZ" sz="1600" b="0" i="0" u="none" strike="noStrike" dirty="0">
                        <a:solidFill>
                          <a:srgbClr val="000000"/>
                        </a:solidFill>
                        <a:effectLst/>
                        <a:latin typeface="Calibri"/>
                      </a:endParaRPr>
                    </a:p>
                  </a:txBody>
                  <a:tcPr marL="9300" marR="9300" marT="9300" marB="0" anchor="ctr" anchorCtr="1">
                    <a:solidFill>
                      <a:srgbClr val="E2F0D9"/>
                    </a:solidFill>
                  </a:tcPr>
                </a:tc>
                <a:tc>
                  <a:txBody>
                    <a:bodyPr/>
                    <a:lstStyle/>
                    <a:p>
                      <a:pPr algn="r" fontAlgn="b"/>
                      <a:r>
                        <a:rPr lang="cs-CZ" sz="1600" u="none" strike="noStrike" dirty="0">
                          <a:effectLst/>
                        </a:rPr>
                        <a:t>105</a:t>
                      </a:r>
                      <a:endParaRPr lang="cs-CZ" sz="1600" b="0" i="0" u="none" strike="noStrike" dirty="0">
                        <a:solidFill>
                          <a:srgbClr val="000000"/>
                        </a:solidFill>
                        <a:effectLst/>
                        <a:latin typeface="Calibri"/>
                      </a:endParaRPr>
                    </a:p>
                  </a:txBody>
                  <a:tcPr marL="9300" marR="9300" marT="9300" marB="0" anchor="ctr" anchorCtr="1">
                    <a:solidFill>
                      <a:srgbClr val="E2F0D9"/>
                    </a:solidFill>
                  </a:tcPr>
                </a:tc>
                <a:extLst>
                  <a:ext uri="{0D108BD9-81ED-4DB2-BD59-A6C34878D82A}">
                    <a16:rowId xmlns:a16="http://schemas.microsoft.com/office/drawing/2014/main" val="10009"/>
                  </a:ext>
                </a:extLst>
              </a:tr>
              <a:tr h="270661">
                <a:tc>
                  <a:txBody>
                    <a:bodyPr/>
                    <a:lstStyle/>
                    <a:p>
                      <a:pPr algn="l" fontAlgn="b"/>
                      <a:r>
                        <a:rPr lang="cs-CZ" sz="1600" u="none" strike="noStrike">
                          <a:effectLst/>
                        </a:rPr>
                        <a:t>PAK</a:t>
                      </a:r>
                      <a:endParaRPr lang="cs-CZ" sz="1600" b="0" i="0" u="none" strike="noStrike">
                        <a:solidFill>
                          <a:srgbClr val="000000"/>
                        </a:solidFill>
                        <a:effectLst/>
                        <a:latin typeface="Calibri"/>
                      </a:endParaRPr>
                    </a:p>
                  </a:txBody>
                  <a:tcPr marL="9300" marR="9300" marT="9300" marB="0" anchor="b">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898</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1 096</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754</a:t>
                      </a:r>
                      <a:endParaRPr lang="cs-CZ" sz="1600" b="0" i="0" u="none" strike="noStrike" dirty="0">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292</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1 550</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1 674</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1 237</a:t>
                      </a:r>
                      <a:endParaRPr lang="cs-CZ" sz="1600" b="0" i="0" u="none" strike="noStrike" dirty="0">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587</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1 088</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1 655</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1 437</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810</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41</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107</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128</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107</a:t>
                      </a:r>
                      <a:endParaRPr lang="cs-CZ" sz="1600" b="0" i="0" u="none" strike="noStrike">
                        <a:solidFill>
                          <a:srgbClr val="000000"/>
                        </a:solidFill>
                        <a:effectLst/>
                        <a:latin typeface="Calibri"/>
                      </a:endParaRPr>
                    </a:p>
                  </a:txBody>
                  <a:tcPr marL="9300" marR="9300" marT="9300" marB="0" anchor="ctr" anchorCtr="1"/>
                </a:tc>
                <a:extLst>
                  <a:ext uri="{0D108BD9-81ED-4DB2-BD59-A6C34878D82A}">
                    <a16:rowId xmlns:a16="http://schemas.microsoft.com/office/drawing/2014/main" val="10010"/>
                  </a:ext>
                </a:extLst>
              </a:tr>
              <a:tr h="270661">
                <a:tc>
                  <a:txBody>
                    <a:bodyPr/>
                    <a:lstStyle/>
                    <a:p>
                      <a:pPr algn="l" fontAlgn="b"/>
                      <a:r>
                        <a:rPr lang="cs-CZ" sz="1600" u="none" strike="noStrike">
                          <a:effectLst/>
                        </a:rPr>
                        <a:t>VYS</a:t>
                      </a:r>
                      <a:endParaRPr lang="cs-CZ" sz="1600" b="0" i="0" u="none" strike="noStrike">
                        <a:solidFill>
                          <a:srgbClr val="000000"/>
                        </a:solidFill>
                        <a:effectLst/>
                        <a:latin typeface="Calibri"/>
                      </a:endParaRPr>
                    </a:p>
                  </a:txBody>
                  <a:tcPr marL="9300" marR="9300" marT="9300" marB="0" anchor="b">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822</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901</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718</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334</a:t>
                      </a:r>
                      <a:endParaRPr lang="cs-CZ" sz="1600" b="0" i="0" u="none" strike="noStrike" dirty="0">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1 583</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1 699</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1 225</a:t>
                      </a:r>
                      <a:endParaRPr lang="cs-CZ" sz="1600" b="0" i="0" u="none" strike="noStrike" dirty="0">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684</a:t>
                      </a:r>
                      <a:endParaRPr lang="cs-CZ" sz="1600" b="0" i="0" u="none" strike="noStrike" dirty="0">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1 190</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1 589</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1 451</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1 028</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25</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76</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121</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128</a:t>
                      </a:r>
                      <a:endParaRPr lang="cs-CZ" sz="1600" b="0" i="0" u="none" strike="noStrike">
                        <a:solidFill>
                          <a:srgbClr val="000000"/>
                        </a:solidFill>
                        <a:effectLst/>
                        <a:latin typeface="Calibri"/>
                      </a:endParaRPr>
                    </a:p>
                  </a:txBody>
                  <a:tcPr marL="9300" marR="9300" marT="9300" marB="0" anchor="ctr" anchorCtr="1"/>
                </a:tc>
                <a:extLst>
                  <a:ext uri="{0D108BD9-81ED-4DB2-BD59-A6C34878D82A}">
                    <a16:rowId xmlns:a16="http://schemas.microsoft.com/office/drawing/2014/main" val="10011"/>
                  </a:ext>
                </a:extLst>
              </a:tr>
              <a:tr h="270661">
                <a:tc>
                  <a:txBody>
                    <a:bodyPr/>
                    <a:lstStyle/>
                    <a:p>
                      <a:pPr algn="l" fontAlgn="b"/>
                      <a:r>
                        <a:rPr lang="cs-CZ" sz="1600" u="none" strike="noStrike" dirty="0">
                          <a:effectLst/>
                        </a:rPr>
                        <a:t>JMK</a:t>
                      </a:r>
                      <a:endParaRPr lang="cs-CZ" sz="1600" b="0" i="0" u="none" strike="noStrike" dirty="0">
                        <a:solidFill>
                          <a:srgbClr val="000000"/>
                        </a:solidFill>
                        <a:effectLst/>
                        <a:latin typeface="Calibri"/>
                      </a:endParaRPr>
                    </a:p>
                  </a:txBody>
                  <a:tcPr marL="9300" marR="9300" marT="9300" marB="0" anchor="b">
                    <a:lnR w="12700" cap="flat" cmpd="sng" algn="ctr">
                      <a:solidFill>
                        <a:schemeClr val="bg2">
                          <a:lumMod val="75000"/>
                        </a:schemeClr>
                      </a:solidFill>
                      <a:prstDash val="solid"/>
                      <a:round/>
                      <a:headEnd type="none" w="med" len="med"/>
                      <a:tailEnd type="none" w="med" len="med"/>
                    </a:lnR>
                    <a:solidFill>
                      <a:srgbClr val="FFFFFF"/>
                    </a:solidFill>
                  </a:tcPr>
                </a:tc>
                <a:tc>
                  <a:txBody>
                    <a:bodyPr/>
                    <a:lstStyle/>
                    <a:p>
                      <a:pPr algn="r" fontAlgn="b"/>
                      <a:r>
                        <a:rPr lang="cs-CZ" sz="1600" u="none" strike="noStrike" dirty="0">
                          <a:effectLst/>
                        </a:rPr>
                        <a:t>2 067</a:t>
                      </a:r>
                      <a:endParaRPr lang="cs-CZ" sz="1600" b="0"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solidFill>
                      <a:srgbClr val="FFFFFF"/>
                    </a:solidFill>
                  </a:tcPr>
                </a:tc>
                <a:tc>
                  <a:txBody>
                    <a:bodyPr/>
                    <a:lstStyle/>
                    <a:p>
                      <a:pPr algn="r" fontAlgn="b"/>
                      <a:r>
                        <a:rPr lang="cs-CZ" sz="1600" u="none" strike="noStrike" dirty="0">
                          <a:effectLst/>
                        </a:rPr>
                        <a:t>2 204</a:t>
                      </a:r>
                      <a:endParaRPr lang="cs-CZ" sz="1600" b="0" i="0" u="none" strike="noStrike" dirty="0">
                        <a:solidFill>
                          <a:srgbClr val="000000"/>
                        </a:solidFill>
                        <a:effectLst/>
                        <a:latin typeface="Calibri"/>
                      </a:endParaRPr>
                    </a:p>
                  </a:txBody>
                  <a:tcPr marL="9300" marR="9300" marT="9300" marB="0" anchor="ctr" anchorCtr="1">
                    <a:solidFill>
                      <a:srgbClr val="FFFFFF"/>
                    </a:solidFill>
                  </a:tcPr>
                </a:tc>
                <a:tc>
                  <a:txBody>
                    <a:bodyPr/>
                    <a:lstStyle/>
                    <a:p>
                      <a:pPr algn="r" fontAlgn="b"/>
                      <a:r>
                        <a:rPr lang="cs-CZ" sz="1600" u="none" strike="noStrike" dirty="0">
                          <a:effectLst/>
                        </a:rPr>
                        <a:t>1 522</a:t>
                      </a:r>
                      <a:endParaRPr lang="cs-CZ" sz="1600" b="0" i="0" u="none" strike="noStrike" dirty="0">
                        <a:solidFill>
                          <a:srgbClr val="000000"/>
                        </a:solidFill>
                        <a:effectLst/>
                        <a:latin typeface="Calibri"/>
                      </a:endParaRPr>
                    </a:p>
                  </a:txBody>
                  <a:tcPr marL="9300" marR="9300" marT="9300" marB="0" anchor="ctr" anchorCtr="1">
                    <a:solidFill>
                      <a:srgbClr val="FFFFFF"/>
                    </a:solidFill>
                  </a:tcPr>
                </a:tc>
                <a:tc>
                  <a:txBody>
                    <a:bodyPr/>
                    <a:lstStyle/>
                    <a:p>
                      <a:pPr algn="r" fontAlgn="b"/>
                      <a:r>
                        <a:rPr lang="cs-CZ" sz="1600" u="none" strike="noStrike" dirty="0">
                          <a:effectLst/>
                        </a:rPr>
                        <a:t>791</a:t>
                      </a:r>
                      <a:endParaRPr lang="cs-CZ" sz="1600" b="0" i="0" u="none" strike="noStrike" dirty="0">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solidFill>
                      <a:srgbClr val="FFFFFF"/>
                    </a:solidFill>
                  </a:tcPr>
                </a:tc>
                <a:tc>
                  <a:txBody>
                    <a:bodyPr/>
                    <a:lstStyle/>
                    <a:p>
                      <a:pPr algn="r" fontAlgn="b"/>
                      <a:r>
                        <a:rPr lang="cs-CZ" sz="1600" u="none" strike="noStrike" dirty="0">
                          <a:effectLst/>
                        </a:rPr>
                        <a:t>3 720</a:t>
                      </a:r>
                      <a:endParaRPr lang="cs-CZ" sz="1600" b="0"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solidFill>
                      <a:srgbClr val="FFFFFF"/>
                    </a:solidFill>
                  </a:tcPr>
                </a:tc>
                <a:tc>
                  <a:txBody>
                    <a:bodyPr/>
                    <a:lstStyle/>
                    <a:p>
                      <a:pPr algn="r" fontAlgn="b"/>
                      <a:r>
                        <a:rPr lang="cs-CZ" sz="1600" u="none" strike="noStrike" dirty="0">
                          <a:effectLst/>
                        </a:rPr>
                        <a:t>3 723</a:t>
                      </a:r>
                      <a:endParaRPr lang="cs-CZ" sz="1600" b="0" i="0" u="none" strike="noStrike" dirty="0">
                        <a:solidFill>
                          <a:srgbClr val="000000"/>
                        </a:solidFill>
                        <a:effectLst/>
                        <a:latin typeface="Calibri"/>
                      </a:endParaRPr>
                    </a:p>
                  </a:txBody>
                  <a:tcPr marL="9300" marR="9300" marT="9300" marB="0" anchor="ctr" anchorCtr="1">
                    <a:solidFill>
                      <a:srgbClr val="FFFFFF"/>
                    </a:solidFill>
                  </a:tcPr>
                </a:tc>
                <a:tc>
                  <a:txBody>
                    <a:bodyPr/>
                    <a:lstStyle/>
                    <a:p>
                      <a:pPr algn="r" fontAlgn="b"/>
                      <a:r>
                        <a:rPr lang="cs-CZ" sz="1600" u="none" strike="noStrike" dirty="0">
                          <a:effectLst/>
                        </a:rPr>
                        <a:t>2 593</a:t>
                      </a:r>
                      <a:endParaRPr lang="cs-CZ" sz="1600" b="0" i="0" u="none" strike="noStrike" dirty="0">
                        <a:solidFill>
                          <a:srgbClr val="000000"/>
                        </a:solidFill>
                        <a:effectLst/>
                        <a:latin typeface="Calibri"/>
                      </a:endParaRPr>
                    </a:p>
                  </a:txBody>
                  <a:tcPr marL="9300" marR="9300" marT="9300" marB="0" anchor="ctr" anchorCtr="1">
                    <a:solidFill>
                      <a:srgbClr val="FFFFFF"/>
                    </a:solidFill>
                  </a:tcPr>
                </a:tc>
                <a:tc>
                  <a:txBody>
                    <a:bodyPr/>
                    <a:lstStyle/>
                    <a:p>
                      <a:pPr algn="r" fontAlgn="b"/>
                      <a:r>
                        <a:rPr lang="cs-CZ" sz="1600" u="none" strike="noStrike" dirty="0">
                          <a:effectLst/>
                        </a:rPr>
                        <a:t>1 462</a:t>
                      </a:r>
                      <a:endParaRPr lang="cs-CZ" sz="1600" b="0" i="0" u="none" strike="noStrike" dirty="0">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solidFill>
                      <a:srgbClr val="FFFFFF"/>
                    </a:solidFill>
                  </a:tcPr>
                </a:tc>
                <a:tc>
                  <a:txBody>
                    <a:bodyPr/>
                    <a:lstStyle/>
                    <a:p>
                      <a:pPr algn="r" fontAlgn="b"/>
                      <a:r>
                        <a:rPr lang="cs-CZ" sz="1600" u="none" strike="noStrike" dirty="0">
                          <a:effectLst/>
                        </a:rPr>
                        <a:t>2 938</a:t>
                      </a:r>
                      <a:endParaRPr lang="cs-CZ" sz="1600" b="0"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solidFill>
                      <a:srgbClr val="FFFFFF"/>
                    </a:solidFill>
                  </a:tcPr>
                </a:tc>
                <a:tc>
                  <a:txBody>
                    <a:bodyPr/>
                    <a:lstStyle/>
                    <a:p>
                      <a:pPr algn="r" fontAlgn="b"/>
                      <a:r>
                        <a:rPr lang="cs-CZ" sz="1600" u="none" strike="noStrike" dirty="0">
                          <a:effectLst/>
                        </a:rPr>
                        <a:t>3 972</a:t>
                      </a:r>
                      <a:endParaRPr lang="cs-CZ" sz="1600" b="0" i="0" u="none" strike="noStrike" dirty="0">
                        <a:solidFill>
                          <a:srgbClr val="000000"/>
                        </a:solidFill>
                        <a:effectLst/>
                        <a:latin typeface="Calibri"/>
                      </a:endParaRPr>
                    </a:p>
                  </a:txBody>
                  <a:tcPr marL="9300" marR="9300" marT="9300" marB="0" anchor="ctr" anchorCtr="1">
                    <a:solidFill>
                      <a:srgbClr val="FFFFFF"/>
                    </a:solidFill>
                  </a:tcPr>
                </a:tc>
                <a:tc>
                  <a:txBody>
                    <a:bodyPr/>
                    <a:lstStyle/>
                    <a:p>
                      <a:pPr algn="r" fontAlgn="b"/>
                      <a:r>
                        <a:rPr lang="cs-CZ" sz="1600" u="none" strike="noStrike" dirty="0">
                          <a:effectLst/>
                        </a:rPr>
                        <a:t>3 182</a:t>
                      </a:r>
                      <a:endParaRPr lang="cs-CZ" sz="1600" b="0" i="0" u="none" strike="noStrike" dirty="0">
                        <a:solidFill>
                          <a:srgbClr val="000000"/>
                        </a:solidFill>
                        <a:effectLst/>
                        <a:latin typeface="Calibri"/>
                      </a:endParaRPr>
                    </a:p>
                  </a:txBody>
                  <a:tcPr marL="9300" marR="9300" marT="9300" marB="0" anchor="ctr" anchorCtr="1">
                    <a:solidFill>
                      <a:srgbClr val="FFFFFF"/>
                    </a:solidFill>
                  </a:tcPr>
                </a:tc>
                <a:tc>
                  <a:txBody>
                    <a:bodyPr/>
                    <a:lstStyle/>
                    <a:p>
                      <a:pPr algn="r" fontAlgn="b"/>
                      <a:r>
                        <a:rPr lang="cs-CZ" sz="1600" u="none" strike="noStrike" dirty="0">
                          <a:effectLst/>
                        </a:rPr>
                        <a:t>1 950</a:t>
                      </a:r>
                      <a:endParaRPr lang="cs-CZ" sz="1600" b="0" i="0" u="none" strike="noStrike" dirty="0">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solidFill>
                      <a:srgbClr val="FFFFFF"/>
                    </a:solidFill>
                  </a:tcPr>
                </a:tc>
                <a:tc>
                  <a:txBody>
                    <a:bodyPr/>
                    <a:lstStyle/>
                    <a:p>
                      <a:pPr algn="r" fontAlgn="b"/>
                      <a:r>
                        <a:rPr lang="cs-CZ" sz="1600" u="none" strike="noStrike" dirty="0">
                          <a:effectLst/>
                        </a:rPr>
                        <a:t>116</a:t>
                      </a:r>
                      <a:endParaRPr lang="cs-CZ" sz="1600" b="0"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solidFill>
                      <a:srgbClr val="FFFFFF"/>
                    </a:solidFill>
                  </a:tcPr>
                </a:tc>
                <a:tc>
                  <a:txBody>
                    <a:bodyPr/>
                    <a:lstStyle/>
                    <a:p>
                      <a:pPr algn="r" fontAlgn="b"/>
                      <a:r>
                        <a:rPr lang="cs-CZ" sz="1600" u="none" strike="noStrike" dirty="0">
                          <a:effectLst/>
                        </a:rPr>
                        <a:t>274</a:t>
                      </a:r>
                      <a:endParaRPr lang="cs-CZ" sz="1600" b="0" i="0" u="none" strike="noStrike" dirty="0">
                        <a:solidFill>
                          <a:srgbClr val="000000"/>
                        </a:solidFill>
                        <a:effectLst/>
                        <a:latin typeface="Calibri"/>
                      </a:endParaRPr>
                    </a:p>
                  </a:txBody>
                  <a:tcPr marL="9300" marR="9300" marT="9300" marB="0" anchor="ctr" anchorCtr="1">
                    <a:solidFill>
                      <a:srgbClr val="FFFFFF"/>
                    </a:solidFill>
                  </a:tcPr>
                </a:tc>
                <a:tc>
                  <a:txBody>
                    <a:bodyPr/>
                    <a:lstStyle/>
                    <a:p>
                      <a:pPr algn="r" fontAlgn="b"/>
                      <a:r>
                        <a:rPr lang="cs-CZ" sz="1600" u="none" strike="noStrike" dirty="0">
                          <a:effectLst/>
                        </a:rPr>
                        <a:t>394</a:t>
                      </a:r>
                      <a:endParaRPr lang="cs-CZ" sz="1600" b="0" i="0" u="none" strike="noStrike" dirty="0">
                        <a:solidFill>
                          <a:srgbClr val="000000"/>
                        </a:solidFill>
                        <a:effectLst/>
                        <a:latin typeface="Calibri"/>
                      </a:endParaRPr>
                    </a:p>
                  </a:txBody>
                  <a:tcPr marL="9300" marR="9300" marT="9300" marB="0" anchor="ctr" anchorCtr="1">
                    <a:solidFill>
                      <a:srgbClr val="FFFFFF"/>
                    </a:solidFill>
                  </a:tcPr>
                </a:tc>
                <a:tc>
                  <a:txBody>
                    <a:bodyPr/>
                    <a:lstStyle/>
                    <a:p>
                      <a:pPr algn="r" fontAlgn="b"/>
                      <a:r>
                        <a:rPr lang="cs-CZ" sz="1600" u="none" strike="noStrike" dirty="0">
                          <a:effectLst/>
                        </a:rPr>
                        <a:t>309</a:t>
                      </a:r>
                      <a:endParaRPr lang="cs-CZ" sz="1600" b="0" i="0" u="none" strike="noStrike" dirty="0">
                        <a:solidFill>
                          <a:srgbClr val="000000"/>
                        </a:solidFill>
                        <a:effectLst/>
                        <a:latin typeface="Calibri"/>
                      </a:endParaRPr>
                    </a:p>
                  </a:txBody>
                  <a:tcPr marL="9300" marR="9300" marT="9300" marB="0" anchor="ctr" anchorCtr="1">
                    <a:solidFill>
                      <a:srgbClr val="FFFFFF"/>
                    </a:solidFill>
                  </a:tcPr>
                </a:tc>
                <a:extLst>
                  <a:ext uri="{0D108BD9-81ED-4DB2-BD59-A6C34878D82A}">
                    <a16:rowId xmlns:a16="http://schemas.microsoft.com/office/drawing/2014/main" val="10012"/>
                  </a:ext>
                </a:extLst>
              </a:tr>
              <a:tr h="270661">
                <a:tc>
                  <a:txBody>
                    <a:bodyPr/>
                    <a:lstStyle/>
                    <a:p>
                      <a:pPr algn="l" fontAlgn="b"/>
                      <a:r>
                        <a:rPr lang="cs-CZ" sz="1600" u="none" strike="noStrike">
                          <a:effectLst/>
                        </a:rPr>
                        <a:t>OLK</a:t>
                      </a:r>
                      <a:endParaRPr lang="cs-CZ" sz="1600" b="0" i="0" u="none" strike="noStrike">
                        <a:solidFill>
                          <a:srgbClr val="000000"/>
                        </a:solidFill>
                        <a:effectLst/>
                        <a:latin typeface="Calibri"/>
                      </a:endParaRPr>
                    </a:p>
                  </a:txBody>
                  <a:tcPr marL="9300" marR="9300" marT="9300" marB="0" anchor="b">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1 216</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1 152</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802</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354</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2 146</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1 861</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1 234</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729</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dirty="0">
                          <a:effectLst/>
                        </a:rPr>
                        <a:t>1 791</a:t>
                      </a:r>
                      <a:endParaRPr lang="cs-CZ" sz="1600" b="0"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dirty="0">
                          <a:effectLst/>
                        </a:rPr>
                        <a:t>1 853</a:t>
                      </a:r>
                      <a:endParaRPr lang="cs-CZ" sz="1600" b="0" i="0" u="none" strike="noStrike" dirty="0">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1 514</a:t>
                      </a:r>
                      <a:endParaRPr lang="cs-CZ" sz="1600" b="0" i="0" u="none" strike="noStrike" dirty="0">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891</a:t>
                      </a:r>
                      <a:endParaRPr lang="cs-CZ" sz="1600" b="0" i="0" u="none" strike="noStrike" dirty="0">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dirty="0">
                          <a:effectLst/>
                        </a:rPr>
                        <a:t>61</a:t>
                      </a:r>
                      <a:endParaRPr lang="cs-CZ" sz="1600" b="0"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136</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168</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137</a:t>
                      </a:r>
                      <a:endParaRPr lang="cs-CZ" sz="1600" b="0" i="0" u="none" strike="noStrike">
                        <a:solidFill>
                          <a:srgbClr val="000000"/>
                        </a:solidFill>
                        <a:effectLst/>
                        <a:latin typeface="Calibri"/>
                      </a:endParaRPr>
                    </a:p>
                  </a:txBody>
                  <a:tcPr marL="9300" marR="9300" marT="9300" marB="0" anchor="ctr" anchorCtr="1"/>
                </a:tc>
                <a:extLst>
                  <a:ext uri="{0D108BD9-81ED-4DB2-BD59-A6C34878D82A}">
                    <a16:rowId xmlns:a16="http://schemas.microsoft.com/office/drawing/2014/main" val="10013"/>
                  </a:ext>
                </a:extLst>
              </a:tr>
              <a:tr h="270661">
                <a:tc>
                  <a:txBody>
                    <a:bodyPr/>
                    <a:lstStyle/>
                    <a:p>
                      <a:pPr algn="l" fontAlgn="b"/>
                      <a:r>
                        <a:rPr lang="cs-CZ" sz="1600" u="none" strike="noStrike">
                          <a:effectLst/>
                        </a:rPr>
                        <a:t>ZLK</a:t>
                      </a:r>
                      <a:endParaRPr lang="cs-CZ" sz="1600" b="0" i="0" u="none" strike="noStrike">
                        <a:solidFill>
                          <a:srgbClr val="000000"/>
                        </a:solidFill>
                        <a:effectLst/>
                        <a:latin typeface="Calibri"/>
                      </a:endParaRPr>
                    </a:p>
                  </a:txBody>
                  <a:tcPr marL="9300" marR="9300" marT="9300" marB="0" anchor="b">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1 015</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1 080</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830</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466</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1 975</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2 062</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1 543</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969</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1 446</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1 975</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1 795</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1 207</a:t>
                      </a:r>
                      <a:endParaRPr lang="cs-CZ" sz="1600" b="0" i="0" u="none" strike="noStrike" dirty="0">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dirty="0">
                          <a:effectLst/>
                        </a:rPr>
                        <a:t>44</a:t>
                      </a:r>
                      <a:endParaRPr lang="cs-CZ" sz="1600" b="0"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dirty="0">
                          <a:effectLst/>
                        </a:rPr>
                        <a:t>104</a:t>
                      </a:r>
                      <a:endParaRPr lang="cs-CZ" sz="1600" b="0" i="0" u="none" strike="noStrike" dirty="0">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167</a:t>
                      </a:r>
                      <a:endParaRPr lang="cs-CZ" sz="1600" b="0" i="0" u="none" strike="noStrike" dirty="0">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166</a:t>
                      </a:r>
                      <a:endParaRPr lang="cs-CZ" sz="1600" b="0" i="0" u="none" strike="noStrike">
                        <a:solidFill>
                          <a:srgbClr val="000000"/>
                        </a:solidFill>
                        <a:effectLst/>
                        <a:latin typeface="Calibri"/>
                      </a:endParaRPr>
                    </a:p>
                  </a:txBody>
                  <a:tcPr marL="9300" marR="9300" marT="9300" marB="0" anchor="ctr" anchorCtr="1"/>
                </a:tc>
                <a:extLst>
                  <a:ext uri="{0D108BD9-81ED-4DB2-BD59-A6C34878D82A}">
                    <a16:rowId xmlns:a16="http://schemas.microsoft.com/office/drawing/2014/main" val="10014"/>
                  </a:ext>
                </a:extLst>
              </a:tr>
              <a:tr h="270661">
                <a:tc>
                  <a:txBody>
                    <a:bodyPr/>
                    <a:lstStyle/>
                    <a:p>
                      <a:pPr algn="l" fontAlgn="b"/>
                      <a:r>
                        <a:rPr lang="cs-CZ" sz="1600" u="none" strike="noStrike">
                          <a:effectLst/>
                        </a:rPr>
                        <a:t>MSK</a:t>
                      </a:r>
                      <a:endParaRPr lang="cs-CZ" sz="1600" b="0" i="0" u="none" strike="noStrike">
                        <a:solidFill>
                          <a:srgbClr val="000000"/>
                        </a:solidFill>
                        <a:effectLst/>
                        <a:latin typeface="Calibri"/>
                      </a:endParaRPr>
                    </a:p>
                  </a:txBody>
                  <a:tcPr marL="9300" marR="9300" marT="9300" marB="0" anchor="b">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2 207</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2 346</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1 678</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908</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3 792</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3 697</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2 629</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1 628</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2 588</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a:effectLst/>
                        </a:rPr>
                        <a:t>3 315</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2 869</a:t>
                      </a:r>
                      <a:endParaRPr lang="cs-CZ" sz="1600" b="0" i="0" u="none" strike="noStrike">
                        <a:solidFill>
                          <a:srgbClr val="000000"/>
                        </a:solidFill>
                        <a:effectLst/>
                        <a:latin typeface="Calibri"/>
                      </a:endParaRPr>
                    </a:p>
                  </a:txBody>
                  <a:tcPr marL="9300" marR="9300" marT="9300" marB="0" anchor="ctr" anchorCtr="1"/>
                </a:tc>
                <a:tc>
                  <a:txBody>
                    <a:bodyPr/>
                    <a:lstStyle/>
                    <a:p>
                      <a:pPr algn="r" fontAlgn="b"/>
                      <a:r>
                        <a:rPr lang="cs-CZ" sz="1600" u="none" strike="noStrike">
                          <a:effectLst/>
                        </a:rPr>
                        <a:t>1 891</a:t>
                      </a:r>
                      <a:endParaRPr lang="cs-CZ" sz="1600" b="0" i="0" u="none" strike="noStrike">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u="none" strike="noStrike">
                          <a:effectLst/>
                        </a:rPr>
                        <a:t>102</a:t>
                      </a:r>
                      <a:endParaRPr lang="cs-CZ" sz="1600" b="0" i="0" u="none" strike="noStrike">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u="none" strike="noStrike" dirty="0">
                          <a:effectLst/>
                        </a:rPr>
                        <a:t>209</a:t>
                      </a:r>
                      <a:endParaRPr lang="cs-CZ" sz="1600" b="0" i="0" u="none" strike="noStrike" dirty="0">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284</a:t>
                      </a:r>
                      <a:endParaRPr lang="cs-CZ" sz="1600" b="0" i="0" u="none" strike="noStrike" dirty="0">
                        <a:solidFill>
                          <a:srgbClr val="000000"/>
                        </a:solidFill>
                        <a:effectLst/>
                        <a:latin typeface="Calibri"/>
                      </a:endParaRPr>
                    </a:p>
                  </a:txBody>
                  <a:tcPr marL="9300" marR="9300" marT="9300" marB="0" anchor="ctr" anchorCtr="1"/>
                </a:tc>
                <a:tc>
                  <a:txBody>
                    <a:bodyPr/>
                    <a:lstStyle/>
                    <a:p>
                      <a:pPr algn="r" fontAlgn="b"/>
                      <a:r>
                        <a:rPr lang="cs-CZ" sz="1600" u="none" strike="noStrike" dirty="0">
                          <a:effectLst/>
                        </a:rPr>
                        <a:t>290</a:t>
                      </a:r>
                      <a:endParaRPr lang="cs-CZ" sz="1600" b="0" i="0" u="none" strike="noStrike" dirty="0">
                        <a:solidFill>
                          <a:srgbClr val="000000"/>
                        </a:solidFill>
                        <a:effectLst/>
                        <a:latin typeface="Calibri"/>
                      </a:endParaRPr>
                    </a:p>
                  </a:txBody>
                  <a:tcPr marL="9300" marR="9300" marT="9300" marB="0" anchor="ctr" anchorCtr="1"/>
                </a:tc>
                <a:extLst>
                  <a:ext uri="{0D108BD9-81ED-4DB2-BD59-A6C34878D82A}">
                    <a16:rowId xmlns:a16="http://schemas.microsoft.com/office/drawing/2014/main" val="10015"/>
                  </a:ext>
                </a:extLst>
              </a:tr>
              <a:tr h="270661">
                <a:tc>
                  <a:txBody>
                    <a:bodyPr/>
                    <a:lstStyle/>
                    <a:p>
                      <a:pPr algn="l" fontAlgn="b"/>
                      <a:r>
                        <a:rPr lang="cs-CZ" sz="1600" b="1" u="none" strike="noStrike" dirty="0">
                          <a:effectLst/>
                        </a:rPr>
                        <a:t>ČR</a:t>
                      </a:r>
                      <a:endParaRPr lang="cs-CZ" sz="1600" b="1" i="0" u="none" strike="noStrike" dirty="0">
                        <a:solidFill>
                          <a:srgbClr val="000000"/>
                        </a:solidFill>
                        <a:effectLst/>
                        <a:latin typeface="Calibri"/>
                      </a:endParaRPr>
                    </a:p>
                  </a:txBody>
                  <a:tcPr marL="9300" marR="9300" marT="9300" marB="0" anchor="b">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b="1" u="none" strike="noStrike" dirty="0">
                          <a:effectLst/>
                        </a:rPr>
                        <a:t>18 127</a:t>
                      </a:r>
                      <a:endParaRPr lang="cs-CZ" sz="1600" b="1"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b="1" u="none" strike="noStrike" dirty="0">
                          <a:effectLst/>
                        </a:rPr>
                        <a:t>19 520</a:t>
                      </a:r>
                      <a:endParaRPr lang="cs-CZ" sz="1600" b="1" i="0" u="none" strike="noStrike" dirty="0">
                        <a:solidFill>
                          <a:srgbClr val="000000"/>
                        </a:solidFill>
                        <a:effectLst/>
                        <a:latin typeface="Calibri"/>
                      </a:endParaRPr>
                    </a:p>
                  </a:txBody>
                  <a:tcPr marL="9300" marR="9300" marT="9300" marB="0" anchor="ctr" anchorCtr="1"/>
                </a:tc>
                <a:tc>
                  <a:txBody>
                    <a:bodyPr/>
                    <a:lstStyle/>
                    <a:p>
                      <a:pPr algn="r" fontAlgn="b"/>
                      <a:r>
                        <a:rPr lang="cs-CZ" sz="1600" b="1" u="none" strike="noStrike" dirty="0">
                          <a:effectLst/>
                        </a:rPr>
                        <a:t>13 139</a:t>
                      </a:r>
                      <a:endParaRPr lang="cs-CZ" sz="1600" b="1" i="0" u="none" strike="noStrike" dirty="0">
                        <a:solidFill>
                          <a:srgbClr val="000000"/>
                        </a:solidFill>
                        <a:effectLst/>
                        <a:latin typeface="Calibri"/>
                      </a:endParaRPr>
                    </a:p>
                  </a:txBody>
                  <a:tcPr marL="9300" marR="9300" marT="9300" marB="0" anchor="ctr" anchorCtr="1"/>
                </a:tc>
                <a:tc>
                  <a:txBody>
                    <a:bodyPr/>
                    <a:lstStyle/>
                    <a:p>
                      <a:pPr algn="r" fontAlgn="b"/>
                      <a:r>
                        <a:rPr lang="cs-CZ" sz="1600" b="1" u="none" strike="noStrike" dirty="0">
                          <a:effectLst/>
                        </a:rPr>
                        <a:t>5 975</a:t>
                      </a:r>
                      <a:endParaRPr lang="cs-CZ" sz="1600" b="1" i="0" u="none" strike="noStrike" dirty="0">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b="1" u="none" strike="noStrike" dirty="0">
                          <a:effectLst/>
                        </a:rPr>
                        <a:t>29 519</a:t>
                      </a:r>
                      <a:endParaRPr lang="cs-CZ" sz="1600" b="1"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b="1" u="none" strike="noStrike" dirty="0">
                          <a:effectLst/>
                        </a:rPr>
                        <a:t>29 934</a:t>
                      </a:r>
                      <a:endParaRPr lang="cs-CZ" sz="1600" b="1" i="0" u="none" strike="noStrike" dirty="0">
                        <a:solidFill>
                          <a:srgbClr val="000000"/>
                        </a:solidFill>
                        <a:effectLst/>
                        <a:latin typeface="Calibri"/>
                      </a:endParaRPr>
                    </a:p>
                  </a:txBody>
                  <a:tcPr marL="9300" marR="9300" marT="9300" marB="0" anchor="ctr" anchorCtr="1"/>
                </a:tc>
                <a:tc>
                  <a:txBody>
                    <a:bodyPr/>
                    <a:lstStyle/>
                    <a:p>
                      <a:pPr algn="r" fontAlgn="b"/>
                      <a:r>
                        <a:rPr lang="cs-CZ" sz="1600" b="1" u="none" strike="noStrike" dirty="0">
                          <a:effectLst/>
                        </a:rPr>
                        <a:t>20 362</a:t>
                      </a:r>
                      <a:endParaRPr lang="cs-CZ" sz="1600" b="1" i="0" u="none" strike="noStrike" dirty="0">
                        <a:solidFill>
                          <a:srgbClr val="000000"/>
                        </a:solidFill>
                        <a:effectLst/>
                        <a:latin typeface="Calibri"/>
                      </a:endParaRPr>
                    </a:p>
                  </a:txBody>
                  <a:tcPr marL="9300" marR="9300" marT="9300" marB="0" anchor="ctr" anchorCtr="1"/>
                </a:tc>
                <a:tc>
                  <a:txBody>
                    <a:bodyPr/>
                    <a:lstStyle/>
                    <a:p>
                      <a:pPr algn="r" fontAlgn="b"/>
                      <a:r>
                        <a:rPr lang="cs-CZ" sz="1600" b="1" u="none" strike="noStrike" dirty="0">
                          <a:effectLst/>
                        </a:rPr>
                        <a:t>11 033</a:t>
                      </a:r>
                      <a:endParaRPr lang="cs-CZ" sz="1600" b="1" i="0" u="none" strike="noStrike" dirty="0">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b="1" u="none" strike="noStrike" dirty="0">
                          <a:effectLst/>
                        </a:rPr>
                        <a:t>23 179</a:t>
                      </a:r>
                      <a:endParaRPr lang="cs-CZ" sz="1600" b="1"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b="1" u="none" strike="noStrike" dirty="0">
                          <a:effectLst/>
                        </a:rPr>
                        <a:t>29 630</a:t>
                      </a:r>
                      <a:endParaRPr lang="cs-CZ" sz="1600" b="1" i="0" u="none" strike="noStrike" dirty="0">
                        <a:solidFill>
                          <a:srgbClr val="000000"/>
                        </a:solidFill>
                        <a:effectLst/>
                        <a:latin typeface="Calibri"/>
                      </a:endParaRPr>
                    </a:p>
                  </a:txBody>
                  <a:tcPr marL="9300" marR="9300" marT="9300" marB="0" anchor="ctr" anchorCtr="1"/>
                </a:tc>
                <a:tc>
                  <a:txBody>
                    <a:bodyPr/>
                    <a:lstStyle/>
                    <a:p>
                      <a:pPr algn="r" fontAlgn="b"/>
                      <a:r>
                        <a:rPr lang="cs-CZ" sz="1600" b="1" u="none" strike="noStrike" dirty="0">
                          <a:effectLst/>
                        </a:rPr>
                        <a:t>23 955</a:t>
                      </a:r>
                      <a:endParaRPr lang="cs-CZ" sz="1600" b="1" i="0" u="none" strike="noStrike" dirty="0">
                        <a:solidFill>
                          <a:srgbClr val="000000"/>
                        </a:solidFill>
                        <a:effectLst/>
                        <a:latin typeface="Calibri"/>
                      </a:endParaRPr>
                    </a:p>
                  </a:txBody>
                  <a:tcPr marL="9300" marR="9300" marT="9300" marB="0" anchor="ctr" anchorCtr="1"/>
                </a:tc>
                <a:tc>
                  <a:txBody>
                    <a:bodyPr/>
                    <a:lstStyle/>
                    <a:p>
                      <a:pPr algn="r" fontAlgn="b"/>
                      <a:r>
                        <a:rPr lang="cs-CZ" sz="1600" b="1" u="none" strike="noStrike" dirty="0">
                          <a:effectLst/>
                        </a:rPr>
                        <a:t>14 472</a:t>
                      </a:r>
                      <a:endParaRPr lang="cs-CZ" sz="1600" b="1" i="0" u="none" strike="noStrike" dirty="0">
                        <a:solidFill>
                          <a:srgbClr val="000000"/>
                        </a:solidFill>
                        <a:effectLst/>
                        <a:latin typeface="Calibri"/>
                      </a:endParaRPr>
                    </a:p>
                  </a:txBody>
                  <a:tcPr marL="9300" marR="9300" marT="930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600" b="1" u="none" strike="noStrike" dirty="0">
                          <a:effectLst/>
                        </a:rPr>
                        <a:t>1 023</a:t>
                      </a:r>
                      <a:endParaRPr lang="cs-CZ" sz="1600" b="1" i="0" u="none" strike="noStrike" dirty="0">
                        <a:solidFill>
                          <a:srgbClr val="000000"/>
                        </a:solidFill>
                        <a:effectLst/>
                        <a:latin typeface="Calibri"/>
                      </a:endParaRPr>
                    </a:p>
                  </a:txBody>
                  <a:tcPr marL="9300" marR="9300" marT="930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600" b="1" u="none" strike="noStrike" dirty="0">
                          <a:effectLst/>
                        </a:rPr>
                        <a:t>2 107</a:t>
                      </a:r>
                      <a:endParaRPr lang="cs-CZ" sz="1600" b="1" i="0" u="none" strike="noStrike" dirty="0">
                        <a:solidFill>
                          <a:srgbClr val="000000"/>
                        </a:solidFill>
                        <a:effectLst/>
                        <a:latin typeface="Calibri"/>
                      </a:endParaRPr>
                    </a:p>
                  </a:txBody>
                  <a:tcPr marL="9300" marR="9300" marT="9300" marB="0" anchor="ctr" anchorCtr="1"/>
                </a:tc>
                <a:tc>
                  <a:txBody>
                    <a:bodyPr/>
                    <a:lstStyle/>
                    <a:p>
                      <a:pPr algn="r" fontAlgn="b"/>
                      <a:r>
                        <a:rPr lang="cs-CZ" sz="1600" b="1" u="none" strike="noStrike" dirty="0">
                          <a:effectLst/>
                        </a:rPr>
                        <a:t>2 631</a:t>
                      </a:r>
                      <a:endParaRPr lang="cs-CZ" sz="1600" b="1" i="0" u="none" strike="noStrike" dirty="0">
                        <a:solidFill>
                          <a:srgbClr val="000000"/>
                        </a:solidFill>
                        <a:effectLst/>
                        <a:latin typeface="Calibri"/>
                      </a:endParaRPr>
                    </a:p>
                  </a:txBody>
                  <a:tcPr marL="9300" marR="9300" marT="9300" marB="0" anchor="ctr" anchorCtr="1"/>
                </a:tc>
                <a:tc>
                  <a:txBody>
                    <a:bodyPr/>
                    <a:lstStyle/>
                    <a:p>
                      <a:pPr algn="r" fontAlgn="b"/>
                      <a:r>
                        <a:rPr lang="cs-CZ" sz="1600" b="1" u="none" strike="noStrike" dirty="0">
                          <a:effectLst/>
                        </a:rPr>
                        <a:t>2 149</a:t>
                      </a:r>
                      <a:endParaRPr lang="cs-CZ" sz="1600" b="1" i="0" u="none" strike="noStrike" dirty="0">
                        <a:solidFill>
                          <a:srgbClr val="000000"/>
                        </a:solidFill>
                        <a:effectLst/>
                        <a:latin typeface="Calibri"/>
                      </a:endParaRPr>
                    </a:p>
                  </a:txBody>
                  <a:tcPr marL="9300" marR="9300" marT="9300" marB="0" anchor="ctr" anchorCtr="1"/>
                </a:tc>
                <a:extLst>
                  <a:ext uri="{0D108BD9-81ED-4DB2-BD59-A6C34878D82A}">
                    <a16:rowId xmlns:a16="http://schemas.microsoft.com/office/drawing/2014/main" val="10016"/>
                  </a:ext>
                </a:extLst>
              </a:tr>
            </a:tbl>
          </a:graphicData>
        </a:graphic>
      </p:graphicFrame>
      <p:sp>
        <p:nvSpPr>
          <p:cNvPr id="6" name="TextBox 7">
            <a:extLst>
              <a:ext uri="{FF2B5EF4-FFF2-40B4-BE49-F238E27FC236}">
                <a16:creationId xmlns:a16="http://schemas.microsoft.com/office/drawing/2014/main" id="{B6EAB828-7AC8-4B85-AFD8-D6C3AE431BD6}"/>
              </a:ext>
            </a:extLst>
          </p:cNvPr>
          <p:cNvSpPr txBox="1"/>
          <p:nvPr/>
        </p:nvSpPr>
        <p:spPr>
          <a:xfrm>
            <a:off x="221950" y="5566199"/>
            <a:ext cx="11405211" cy="523220"/>
          </a:xfrm>
          <a:prstGeom prst="rect">
            <a:avLst/>
          </a:prstGeom>
          <a:noFill/>
          <a:ln>
            <a:noFill/>
          </a:ln>
        </p:spPr>
        <p:txBody>
          <a:bodyPr wrap="square" rtlCol="0">
            <a:spAutoFit/>
          </a:bodyPr>
          <a:lstStyle/>
          <a:p>
            <a:r>
              <a:rPr lang="cs-CZ" sz="1400" dirty="0"/>
              <a:t>Královehradecký kraj patří mezi kraje s podprůměrným počtem osob s příspěvkem ve věkové kategorii 65 a více let. Celkově bylo v HKK 13 936 osob  s příspěvkem jakéhokoliv stupně ve věku 65 a více let. Podíl osob s příspěvkem jakéhokoliv stupně ve věku 65 a více let v HKK  činil 5,6 % z celé ČR. </a:t>
            </a:r>
          </a:p>
        </p:txBody>
      </p:sp>
      <p:sp>
        <p:nvSpPr>
          <p:cNvPr id="7" name="TextBox 6">
            <a:extLst>
              <a:ext uri="{FF2B5EF4-FFF2-40B4-BE49-F238E27FC236}">
                <a16:creationId xmlns:a16="http://schemas.microsoft.com/office/drawing/2014/main" id="{A12C05C2-CFC3-43CF-A5C2-E6531BC02859}"/>
              </a:ext>
            </a:extLst>
          </p:cNvPr>
          <p:cNvSpPr txBox="1"/>
          <p:nvPr/>
        </p:nvSpPr>
        <p:spPr>
          <a:xfrm>
            <a:off x="257557" y="653725"/>
            <a:ext cx="7733918" cy="307777"/>
          </a:xfrm>
          <a:prstGeom prst="rect">
            <a:avLst/>
          </a:prstGeom>
          <a:noFill/>
        </p:spPr>
        <p:txBody>
          <a:bodyPr wrap="square" rtlCol="0">
            <a:spAutoFit/>
          </a:bodyPr>
          <a:lstStyle/>
          <a:p>
            <a:r>
              <a:rPr lang="cs-CZ" sz="1400" dirty="0"/>
              <a:t>Zdroj: MPSV</a:t>
            </a:r>
            <a:r>
              <a:rPr lang="en-US" sz="1400" dirty="0"/>
              <a:t> (2018), </a:t>
            </a:r>
            <a:r>
              <a:rPr lang="pl-PL" sz="1400" b="1" dirty="0"/>
              <a:t>Struktura příjemců příspěvku na péči</a:t>
            </a:r>
          </a:p>
        </p:txBody>
      </p:sp>
    </p:spTree>
    <p:extLst>
      <p:ext uri="{BB962C8B-B14F-4D97-AF65-F5344CB8AC3E}">
        <p14:creationId xmlns:p14="http://schemas.microsoft.com/office/powerpoint/2010/main" val="357824255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dirty="0"/>
              <a:t>Podíl osob s příspěvkem dle stupně v krajích v roce 2018</a:t>
            </a:r>
            <a:endParaRPr lang="en-US" dirty="0"/>
          </a:p>
        </p:txBody>
      </p:sp>
      <p:sp>
        <p:nvSpPr>
          <p:cNvPr id="6" name="TextBox 7">
            <a:extLst>
              <a:ext uri="{FF2B5EF4-FFF2-40B4-BE49-F238E27FC236}">
                <a16:creationId xmlns:a16="http://schemas.microsoft.com/office/drawing/2014/main" id="{B6EAB828-7AC8-4B85-AFD8-D6C3AE431BD6}"/>
              </a:ext>
            </a:extLst>
          </p:cNvPr>
          <p:cNvSpPr txBox="1"/>
          <p:nvPr/>
        </p:nvSpPr>
        <p:spPr>
          <a:xfrm>
            <a:off x="9741208" y="2094647"/>
            <a:ext cx="2213332" cy="1815882"/>
          </a:xfrm>
          <a:prstGeom prst="rect">
            <a:avLst/>
          </a:prstGeom>
          <a:noFill/>
          <a:ln>
            <a:noFill/>
          </a:ln>
        </p:spPr>
        <p:txBody>
          <a:bodyPr wrap="square" rtlCol="0">
            <a:spAutoFit/>
          </a:bodyPr>
          <a:lstStyle/>
          <a:p>
            <a:r>
              <a:rPr lang="cs-CZ" sz="1400" dirty="0"/>
              <a:t>V Královéhradeckém kraji je 7. nejnižší podíl osob s příspěvkem na péči ve věku 65 let a více v celé ČR (5,6 %). V nejvyšší věkové kategorii 95 a více let je podíl Zlínského kraje na ČR 6. nejnižší (také 5,6 %). </a:t>
            </a:r>
          </a:p>
        </p:txBody>
      </p:sp>
      <p:sp>
        <p:nvSpPr>
          <p:cNvPr id="7" name="TextBox 6">
            <a:extLst>
              <a:ext uri="{FF2B5EF4-FFF2-40B4-BE49-F238E27FC236}">
                <a16:creationId xmlns:a16="http://schemas.microsoft.com/office/drawing/2014/main" id="{A12C05C2-CFC3-43CF-A5C2-E6531BC02859}"/>
              </a:ext>
            </a:extLst>
          </p:cNvPr>
          <p:cNvSpPr txBox="1"/>
          <p:nvPr/>
        </p:nvSpPr>
        <p:spPr>
          <a:xfrm>
            <a:off x="257557" y="653725"/>
            <a:ext cx="7733918" cy="307777"/>
          </a:xfrm>
          <a:prstGeom prst="rect">
            <a:avLst/>
          </a:prstGeom>
          <a:noFill/>
        </p:spPr>
        <p:txBody>
          <a:bodyPr wrap="square" rtlCol="0">
            <a:spAutoFit/>
          </a:bodyPr>
          <a:lstStyle/>
          <a:p>
            <a:r>
              <a:rPr lang="cs-CZ" sz="1400" dirty="0"/>
              <a:t>Zdroj: MPSV</a:t>
            </a:r>
            <a:r>
              <a:rPr lang="en-US" sz="1400" dirty="0"/>
              <a:t> (2018), </a:t>
            </a:r>
            <a:r>
              <a:rPr lang="pl-PL" sz="1400" b="1" dirty="0"/>
              <a:t>Struktura příjemců příspěvku na péči</a:t>
            </a:r>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02826" y="6171794"/>
            <a:ext cx="4305300" cy="2762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20" name="Graf 19">
            <a:extLst>
              <a:ext uri="{FF2B5EF4-FFF2-40B4-BE49-F238E27FC236}">
                <a16:creationId xmlns:a16="http://schemas.microsoft.com/office/drawing/2014/main" id="{DA904812-D405-446C-97AE-266E12EC65D5}"/>
              </a:ext>
            </a:extLst>
          </p:cNvPr>
          <p:cNvGraphicFramePr>
            <a:graphicFrameLocks/>
          </p:cNvGraphicFramePr>
          <p:nvPr>
            <p:extLst>
              <p:ext uri="{D42A27DB-BD31-4B8C-83A1-F6EECF244321}">
                <p14:modId xmlns:p14="http://schemas.microsoft.com/office/powerpoint/2010/main" val="1302607779"/>
              </p:ext>
            </p:extLst>
          </p:nvPr>
        </p:nvGraphicFramePr>
        <p:xfrm>
          <a:off x="572404" y="1022975"/>
          <a:ext cx="4131383" cy="2363590"/>
        </p:xfrm>
        <a:graphic>
          <a:graphicData uri="http://schemas.openxmlformats.org/drawingml/2006/chart">
            <c:chart xmlns:c="http://schemas.openxmlformats.org/drawingml/2006/chart" xmlns:r="http://schemas.openxmlformats.org/officeDocument/2006/relationships" r:id="rId3"/>
          </a:graphicData>
        </a:graphic>
      </p:graphicFrame>
      <p:sp>
        <p:nvSpPr>
          <p:cNvPr id="21" name="TextBox 7">
            <a:extLst>
              <a:ext uri="{FF2B5EF4-FFF2-40B4-BE49-F238E27FC236}">
                <a16:creationId xmlns:a16="http://schemas.microsoft.com/office/drawing/2014/main" id="{1BC1F7E1-4CCD-4461-8A7F-8D752F8BA999}"/>
              </a:ext>
            </a:extLst>
          </p:cNvPr>
          <p:cNvSpPr txBox="1"/>
          <p:nvPr/>
        </p:nvSpPr>
        <p:spPr>
          <a:xfrm>
            <a:off x="2276646" y="821097"/>
            <a:ext cx="1313411" cy="300085"/>
          </a:xfrm>
          <a:prstGeom prst="rect">
            <a:avLst/>
          </a:prstGeom>
          <a:noFill/>
          <a:ln>
            <a:noFill/>
          </a:ln>
        </p:spPr>
        <p:txBody>
          <a:bodyPr wrap="none" rtlCol="0">
            <a:no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cs-CZ" sz="1400" b="1" dirty="0"/>
              <a:t>65-74 let</a:t>
            </a:r>
            <a:endParaRPr lang="en-US" sz="1400" b="1" dirty="0"/>
          </a:p>
        </p:txBody>
      </p:sp>
      <p:graphicFrame>
        <p:nvGraphicFramePr>
          <p:cNvPr id="22" name="Graf 21">
            <a:extLst>
              <a:ext uri="{FF2B5EF4-FFF2-40B4-BE49-F238E27FC236}">
                <a16:creationId xmlns:a16="http://schemas.microsoft.com/office/drawing/2014/main" id="{13749EA8-1955-4C93-8C60-89140812E415}"/>
              </a:ext>
            </a:extLst>
          </p:cNvPr>
          <p:cNvGraphicFramePr>
            <a:graphicFrameLocks/>
          </p:cNvGraphicFramePr>
          <p:nvPr>
            <p:extLst>
              <p:ext uri="{D42A27DB-BD31-4B8C-83A1-F6EECF244321}">
                <p14:modId xmlns:p14="http://schemas.microsoft.com/office/powerpoint/2010/main" val="2152403000"/>
              </p:ext>
            </p:extLst>
          </p:nvPr>
        </p:nvGraphicFramePr>
        <p:xfrm>
          <a:off x="5409422" y="1023394"/>
          <a:ext cx="4132800" cy="2365200"/>
        </p:xfrm>
        <a:graphic>
          <a:graphicData uri="http://schemas.openxmlformats.org/drawingml/2006/chart">
            <c:chart xmlns:c="http://schemas.openxmlformats.org/drawingml/2006/chart" xmlns:r="http://schemas.openxmlformats.org/officeDocument/2006/relationships" r:id="rId4"/>
          </a:graphicData>
        </a:graphic>
      </p:graphicFrame>
      <p:sp>
        <p:nvSpPr>
          <p:cNvPr id="23" name="TextBox 7">
            <a:extLst>
              <a:ext uri="{FF2B5EF4-FFF2-40B4-BE49-F238E27FC236}">
                <a16:creationId xmlns:a16="http://schemas.microsoft.com/office/drawing/2014/main" id="{C531D8A6-3465-45B0-893A-52811D330D4F}"/>
              </a:ext>
            </a:extLst>
          </p:cNvPr>
          <p:cNvSpPr txBox="1"/>
          <p:nvPr/>
        </p:nvSpPr>
        <p:spPr>
          <a:xfrm>
            <a:off x="7076034" y="821096"/>
            <a:ext cx="1313411" cy="300085"/>
          </a:xfrm>
          <a:prstGeom prst="rect">
            <a:avLst/>
          </a:prstGeom>
          <a:noFill/>
          <a:ln>
            <a:noFill/>
          </a:ln>
        </p:spPr>
        <p:txBody>
          <a:bodyPr wrap="none" rtlCol="0">
            <a:no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cs-CZ" sz="1400" b="1" dirty="0"/>
              <a:t>75-84 let</a:t>
            </a:r>
            <a:endParaRPr lang="en-US" sz="1400" b="1" dirty="0"/>
          </a:p>
        </p:txBody>
      </p:sp>
      <p:graphicFrame>
        <p:nvGraphicFramePr>
          <p:cNvPr id="24" name="Graf 23">
            <a:extLst>
              <a:ext uri="{FF2B5EF4-FFF2-40B4-BE49-F238E27FC236}">
                <a16:creationId xmlns:a16="http://schemas.microsoft.com/office/drawing/2014/main" id="{6B4DD240-F895-4CC8-A47E-CFCE815CE4E4}"/>
              </a:ext>
            </a:extLst>
          </p:cNvPr>
          <p:cNvGraphicFramePr>
            <a:graphicFrameLocks/>
          </p:cNvGraphicFramePr>
          <p:nvPr>
            <p:extLst>
              <p:ext uri="{D42A27DB-BD31-4B8C-83A1-F6EECF244321}">
                <p14:modId xmlns:p14="http://schemas.microsoft.com/office/powerpoint/2010/main" val="1952523619"/>
              </p:ext>
            </p:extLst>
          </p:nvPr>
        </p:nvGraphicFramePr>
        <p:xfrm>
          <a:off x="572404" y="3636944"/>
          <a:ext cx="4132800" cy="2365200"/>
        </p:xfrm>
        <a:graphic>
          <a:graphicData uri="http://schemas.openxmlformats.org/drawingml/2006/chart">
            <c:chart xmlns:c="http://schemas.openxmlformats.org/drawingml/2006/chart" xmlns:r="http://schemas.openxmlformats.org/officeDocument/2006/relationships" r:id="rId5"/>
          </a:graphicData>
        </a:graphic>
      </p:graphicFrame>
      <p:sp>
        <p:nvSpPr>
          <p:cNvPr id="25" name="TextBox 7">
            <a:extLst>
              <a:ext uri="{FF2B5EF4-FFF2-40B4-BE49-F238E27FC236}">
                <a16:creationId xmlns:a16="http://schemas.microsoft.com/office/drawing/2014/main" id="{C01138E9-8F98-410D-BA79-9C18867C77E1}"/>
              </a:ext>
            </a:extLst>
          </p:cNvPr>
          <p:cNvSpPr txBox="1"/>
          <p:nvPr/>
        </p:nvSpPr>
        <p:spPr>
          <a:xfrm>
            <a:off x="2276646" y="3370522"/>
            <a:ext cx="1313411" cy="300085"/>
          </a:xfrm>
          <a:prstGeom prst="rect">
            <a:avLst/>
          </a:prstGeom>
          <a:noFill/>
          <a:ln>
            <a:noFill/>
          </a:ln>
        </p:spPr>
        <p:txBody>
          <a:bodyPr wrap="none" rtlCol="0">
            <a:no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cs-CZ" sz="1400" b="1" dirty="0"/>
              <a:t>85-94 let</a:t>
            </a:r>
            <a:endParaRPr lang="en-US" sz="1400" b="1" dirty="0"/>
          </a:p>
        </p:txBody>
      </p:sp>
      <p:graphicFrame>
        <p:nvGraphicFramePr>
          <p:cNvPr id="26" name="Graf 25">
            <a:extLst>
              <a:ext uri="{FF2B5EF4-FFF2-40B4-BE49-F238E27FC236}">
                <a16:creationId xmlns:a16="http://schemas.microsoft.com/office/drawing/2014/main" id="{7B450294-536A-4F4D-B78E-0DD4A2EACFD8}"/>
              </a:ext>
            </a:extLst>
          </p:cNvPr>
          <p:cNvGraphicFramePr>
            <a:graphicFrameLocks/>
          </p:cNvGraphicFramePr>
          <p:nvPr>
            <p:extLst>
              <p:ext uri="{D42A27DB-BD31-4B8C-83A1-F6EECF244321}">
                <p14:modId xmlns:p14="http://schemas.microsoft.com/office/powerpoint/2010/main" val="3642315951"/>
              </p:ext>
            </p:extLst>
          </p:nvPr>
        </p:nvGraphicFramePr>
        <p:xfrm>
          <a:off x="5408847" y="3636994"/>
          <a:ext cx="4132800" cy="2329200"/>
        </p:xfrm>
        <a:graphic>
          <a:graphicData uri="http://schemas.openxmlformats.org/drawingml/2006/chart">
            <c:chart xmlns:c="http://schemas.openxmlformats.org/drawingml/2006/chart" xmlns:r="http://schemas.openxmlformats.org/officeDocument/2006/relationships" r:id="rId6"/>
          </a:graphicData>
        </a:graphic>
      </p:graphicFrame>
      <p:sp>
        <p:nvSpPr>
          <p:cNvPr id="27" name="TextBox 7">
            <a:extLst>
              <a:ext uri="{FF2B5EF4-FFF2-40B4-BE49-F238E27FC236}">
                <a16:creationId xmlns:a16="http://schemas.microsoft.com/office/drawing/2014/main" id="{87EF0373-63C8-4AA1-B348-656B725ECA71}"/>
              </a:ext>
            </a:extLst>
          </p:cNvPr>
          <p:cNvSpPr txBox="1"/>
          <p:nvPr/>
        </p:nvSpPr>
        <p:spPr>
          <a:xfrm>
            <a:off x="7076033" y="3370521"/>
            <a:ext cx="1313411" cy="300085"/>
          </a:xfrm>
          <a:prstGeom prst="rect">
            <a:avLst/>
          </a:prstGeom>
          <a:noFill/>
          <a:ln>
            <a:noFill/>
          </a:ln>
        </p:spPr>
        <p:txBody>
          <a:bodyPr wrap="none" rtlCol="0">
            <a:noAutofit/>
          </a:bodyPr>
          <a:ls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cs-CZ" sz="1400" b="1" dirty="0"/>
              <a:t>95 a více let</a:t>
            </a:r>
            <a:endParaRPr lang="en-US" sz="1400" b="1" dirty="0"/>
          </a:p>
        </p:txBody>
      </p:sp>
    </p:spTree>
    <p:extLst>
      <p:ext uri="{BB962C8B-B14F-4D97-AF65-F5344CB8AC3E}">
        <p14:creationId xmlns:p14="http://schemas.microsoft.com/office/powerpoint/2010/main" val="46187228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cs-CZ" dirty="0"/>
              <a:t>Počty osob s příspěvkem dle stupně v HKK (2014-2018)</a:t>
            </a:r>
            <a:endParaRPr lang="en-US" dirty="0"/>
          </a:p>
        </p:txBody>
      </p:sp>
      <p:sp>
        <p:nvSpPr>
          <p:cNvPr id="6" name="TextBox 7">
            <a:extLst>
              <a:ext uri="{FF2B5EF4-FFF2-40B4-BE49-F238E27FC236}">
                <a16:creationId xmlns:a16="http://schemas.microsoft.com/office/drawing/2014/main" id="{B6EAB828-7AC8-4B85-AFD8-D6C3AE431BD6}"/>
              </a:ext>
            </a:extLst>
          </p:cNvPr>
          <p:cNvSpPr txBox="1"/>
          <p:nvPr/>
        </p:nvSpPr>
        <p:spPr>
          <a:xfrm>
            <a:off x="257557" y="5368710"/>
            <a:ext cx="11405211" cy="738664"/>
          </a:xfrm>
          <a:prstGeom prst="rect">
            <a:avLst/>
          </a:prstGeom>
          <a:noFill/>
          <a:ln>
            <a:solidFill>
              <a:schemeClr val="bg1"/>
            </a:solidFill>
          </a:ln>
        </p:spPr>
        <p:txBody>
          <a:bodyPr wrap="square" rtlCol="0">
            <a:spAutoFit/>
          </a:bodyPr>
          <a:lstStyle/>
          <a:p>
            <a:pPr lvl="0">
              <a:defRPr/>
            </a:pPr>
            <a:r>
              <a:rPr lang="cs-CZ" sz="1400" dirty="0">
                <a:solidFill>
                  <a:prstClr val="black"/>
                </a:solidFill>
              </a:rPr>
              <a:t>Počet osob s příspěvkem na péči v Královéhradeckém kraji má mezi lety 2014 a 2018 vzestupnou tendenci ve všech věkových kategoriích, přičemž poměr mezi jednotlivými stupni se výrazně nemění. K největšímu nárůstu došlo v nejvyšší kategorii 95 a více let, kde se počet osob s příspěvkem téměř zdvojnásobil.</a:t>
            </a:r>
          </a:p>
        </p:txBody>
      </p:sp>
      <p:sp>
        <p:nvSpPr>
          <p:cNvPr id="7" name="TextBox 6">
            <a:extLst>
              <a:ext uri="{FF2B5EF4-FFF2-40B4-BE49-F238E27FC236}">
                <a16:creationId xmlns:a16="http://schemas.microsoft.com/office/drawing/2014/main" id="{A12C05C2-CFC3-43CF-A5C2-E6531BC02859}"/>
              </a:ext>
            </a:extLst>
          </p:cNvPr>
          <p:cNvSpPr txBox="1"/>
          <p:nvPr/>
        </p:nvSpPr>
        <p:spPr>
          <a:xfrm>
            <a:off x="257557" y="653725"/>
            <a:ext cx="7733918" cy="307777"/>
          </a:xfrm>
          <a:prstGeom prst="rect">
            <a:avLst/>
          </a:prstGeom>
          <a:noFill/>
        </p:spPr>
        <p:txBody>
          <a:bodyPr wrap="square" rtlCol="0">
            <a:spAutoFit/>
          </a:bodyPr>
          <a:lstStyle/>
          <a:p>
            <a:r>
              <a:rPr lang="cs-CZ" sz="1400" dirty="0"/>
              <a:t>Zdroj: MPSV</a:t>
            </a:r>
            <a:r>
              <a:rPr lang="en-US" sz="1400" dirty="0"/>
              <a:t> (2018), </a:t>
            </a:r>
            <a:r>
              <a:rPr lang="pl-PL" sz="1400" dirty="0"/>
              <a:t>Struktura příjemců příspěvku na péči</a:t>
            </a:r>
          </a:p>
        </p:txBody>
      </p:sp>
      <p:pic>
        <p:nvPicPr>
          <p:cNvPr id="1025"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20475" y="3571875"/>
            <a:ext cx="771525" cy="11620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TextovéPole 13"/>
          <p:cNvSpPr txBox="1"/>
          <p:nvPr/>
        </p:nvSpPr>
        <p:spPr>
          <a:xfrm>
            <a:off x="152580" y="3190875"/>
            <a:ext cx="400110" cy="1924050"/>
          </a:xfrm>
          <a:prstGeom prst="rect">
            <a:avLst/>
          </a:prstGeom>
          <a:noFill/>
        </p:spPr>
        <p:txBody>
          <a:bodyPr vert="vert270" wrap="square" rtlCol="0">
            <a:spAutoFit/>
          </a:bodyPr>
          <a:lstStyle/>
          <a:p>
            <a:r>
              <a:rPr lang="cs-CZ" sz="1400" dirty="0"/>
              <a:t>Počet osob s příspěvkem</a:t>
            </a:r>
          </a:p>
        </p:txBody>
      </p:sp>
      <p:graphicFrame>
        <p:nvGraphicFramePr>
          <p:cNvPr id="13" name="Tabulka 12">
            <a:extLst>
              <a:ext uri="{FF2B5EF4-FFF2-40B4-BE49-F238E27FC236}">
                <a16:creationId xmlns:a16="http://schemas.microsoft.com/office/drawing/2014/main" id="{8F5D888E-7CFF-4E58-861D-2A6F6B0E413C}"/>
              </a:ext>
            </a:extLst>
          </p:cNvPr>
          <p:cNvGraphicFramePr>
            <a:graphicFrameLocks noGrp="1"/>
          </p:cNvGraphicFramePr>
          <p:nvPr/>
        </p:nvGraphicFramePr>
        <p:xfrm>
          <a:off x="257557" y="961506"/>
          <a:ext cx="11610592" cy="1692334"/>
        </p:xfrm>
        <a:graphic>
          <a:graphicData uri="http://schemas.openxmlformats.org/drawingml/2006/table">
            <a:tbl>
              <a:tblPr>
                <a:tableStyleId>{8EC20E35-A176-4012-BC5E-935CFFF8708E}</a:tableStyleId>
              </a:tblPr>
              <a:tblGrid>
                <a:gridCol w="682976">
                  <a:extLst>
                    <a:ext uri="{9D8B030D-6E8A-4147-A177-3AD203B41FA5}">
                      <a16:colId xmlns:a16="http://schemas.microsoft.com/office/drawing/2014/main" val="20000"/>
                    </a:ext>
                  </a:extLst>
                </a:gridCol>
                <a:gridCol w="682976">
                  <a:extLst>
                    <a:ext uri="{9D8B030D-6E8A-4147-A177-3AD203B41FA5}">
                      <a16:colId xmlns:a16="http://schemas.microsoft.com/office/drawing/2014/main" val="20001"/>
                    </a:ext>
                  </a:extLst>
                </a:gridCol>
                <a:gridCol w="682976">
                  <a:extLst>
                    <a:ext uri="{9D8B030D-6E8A-4147-A177-3AD203B41FA5}">
                      <a16:colId xmlns:a16="http://schemas.microsoft.com/office/drawing/2014/main" val="20002"/>
                    </a:ext>
                  </a:extLst>
                </a:gridCol>
                <a:gridCol w="682976">
                  <a:extLst>
                    <a:ext uri="{9D8B030D-6E8A-4147-A177-3AD203B41FA5}">
                      <a16:colId xmlns:a16="http://schemas.microsoft.com/office/drawing/2014/main" val="20003"/>
                    </a:ext>
                  </a:extLst>
                </a:gridCol>
                <a:gridCol w="682976">
                  <a:extLst>
                    <a:ext uri="{9D8B030D-6E8A-4147-A177-3AD203B41FA5}">
                      <a16:colId xmlns:a16="http://schemas.microsoft.com/office/drawing/2014/main" val="20004"/>
                    </a:ext>
                  </a:extLst>
                </a:gridCol>
                <a:gridCol w="682976">
                  <a:extLst>
                    <a:ext uri="{9D8B030D-6E8A-4147-A177-3AD203B41FA5}">
                      <a16:colId xmlns:a16="http://schemas.microsoft.com/office/drawing/2014/main" val="20005"/>
                    </a:ext>
                  </a:extLst>
                </a:gridCol>
                <a:gridCol w="682976">
                  <a:extLst>
                    <a:ext uri="{9D8B030D-6E8A-4147-A177-3AD203B41FA5}">
                      <a16:colId xmlns:a16="http://schemas.microsoft.com/office/drawing/2014/main" val="20006"/>
                    </a:ext>
                  </a:extLst>
                </a:gridCol>
                <a:gridCol w="682976">
                  <a:extLst>
                    <a:ext uri="{9D8B030D-6E8A-4147-A177-3AD203B41FA5}">
                      <a16:colId xmlns:a16="http://schemas.microsoft.com/office/drawing/2014/main" val="20007"/>
                    </a:ext>
                  </a:extLst>
                </a:gridCol>
                <a:gridCol w="682976">
                  <a:extLst>
                    <a:ext uri="{9D8B030D-6E8A-4147-A177-3AD203B41FA5}">
                      <a16:colId xmlns:a16="http://schemas.microsoft.com/office/drawing/2014/main" val="20008"/>
                    </a:ext>
                  </a:extLst>
                </a:gridCol>
                <a:gridCol w="682976">
                  <a:extLst>
                    <a:ext uri="{9D8B030D-6E8A-4147-A177-3AD203B41FA5}">
                      <a16:colId xmlns:a16="http://schemas.microsoft.com/office/drawing/2014/main" val="20009"/>
                    </a:ext>
                  </a:extLst>
                </a:gridCol>
                <a:gridCol w="682976">
                  <a:extLst>
                    <a:ext uri="{9D8B030D-6E8A-4147-A177-3AD203B41FA5}">
                      <a16:colId xmlns:a16="http://schemas.microsoft.com/office/drawing/2014/main" val="20010"/>
                    </a:ext>
                  </a:extLst>
                </a:gridCol>
                <a:gridCol w="682976">
                  <a:extLst>
                    <a:ext uri="{9D8B030D-6E8A-4147-A177-3AD203B41FA5}">
                      <a16:colId xmlns:a16="http://schemas.microsoft.com/office/drawing/2014/main" val="20011"/>
                    </a:ext>
                  </a:extLst>
                </a:gridCol>
                <a:gridCol w="682976">
                  <a:extLst>
                    <a:ext uri="{9D8B030D-6E8A-4147-A177-3AD203B41FA5}">
                      <a16:colId xmlns:a16="http://schemas.microsoft.com/office/drawing/2014/main" val="20012"/>
                    </a:ext>
                  </a:extLst>
                </a:gridCol>
                <a:gridCol w="682976">
                  <a:extLst>
                    <a:ext uri="{9D8B030D-6E8A-4147-A177-3AD203B41FA5}">
                      <a16:colId xmlns:a16="http://schemas.microsoft.com/office/drawing/2014/main" val="20013"/>
                    </a:ext>
                  </a:extLst>
                </a:gridCol>
                <a:gridCol w="682976">
                  <a:extLst>
                    <a:ext uri="{9D8B030D-6E8A-4147-A177-3AD203B41FA5}">
                      <a16:colId xmlns:a16="http://schemas.microsoft.com/office/drawing/2014/main" val="20014"/>
                    </a:ext>
                  </a:extLst>
                </a:gridCol>
                <a:gridCol w="682976">
                  <a:extLst>
                    <a:ext uri="{9D8B030D-6E8A-4147-A177-3AD203B41FA5}">
                      <a16:colId xmlns:a16="http://schemas.microsoft.com/office/drawing/2014/main" val="20015"/>
                    </a:ext>
                  </a:extLst>
                </a:gridCol>
                <a:gridCol w="682976">
                  <a:extLst>
                    <a:ext uri="{9D8B030D-6E8A-4147-A177-3AD203B41FA5}">
                      <a16:colId xmlns:a16="http://schemas.microsoft.com/office/drawing/2014/main" val="20016"/>
                    </a:ext>
                  </a:extLst>
                </a:gridCol>
              </a:tblGrid>
              <a:tr h="241762">
                <a:tc>
                  <a:txBody>
                    <a:bodyPr/>
                    <a:lstStyle/>
                    <a:p>
                      <a:pPr algn="r" fontAlgn="b"/>
                      <a:r>
                        <a:rPr lang="cs-CZ" sz="1200" u="none" strike="noStrike" dirty="0">
                          <a:effectLst/>
                        </a:rPr>
                        <a:t>Věk</a:t>
                      </a:r>
                      <a:endParaRPr lang="cs-CZ" sz="1200" b="0" i="0" u="none" strike="noStrike" dirty="0">
                        <a:solidFill>
                          <a:srgbClr val="000000"/>
                        </a:solidFill>
                        <a:effectLst/>
                        <a:latin typeface="Calibri"/>
                      </a:endParaRPr>
                    </a:p>
                  </a:txBody>
                  <a:tcPr marL="9525" marR="9525" marT="9525" marB="0" anchor="b"/>
                </a:tc>
                <a:tc gridSpan="4">
                  <a:txBody>
                    <a:bodyPr/>
                    <a:lstStyle/>
                    <a:p>
                      <a:pPr algn="ctr" fontAlgn="b"/>
                      <a:r>
                        <a:rPr lang="cs-CZ" sz="1200" b="1" u="none" strike="noStrike" dirty="0">
                          <a:effectLst/>
                        </a:rPr>
                        <a:t>65-74 let</a:t>
                      </a:r>
                      <a:endParaRPr lang="cs-CZ" sz="1200" b="1" i="0" u="none" strike="noStrike" dirty="0">
                        <a:solidFill>
                          <a:srgbClr val="000000"/>
                        </a:solidFill>
                        <a:effectLst/>
                        <a:latin typeface="Calibri"/>
                      </a:endParaRPr>
                    </a:p>
                  </a:txBody>
                  <a:tcPr marL="9525" marR="9525" marT="9525" marB="0" anchor="b"/>
                </a:tc>
                <a:tc hMerge="1">
                  <a:txBody>
                    <a:bodyPr/>
                    <a:lstStyle/>
                    <a:p>
                      <a:endParaRPr lang="cs-CZ"/>
                    </a:p>
                  </a:txBody>
                  <a:tcPr/>
                </a:tc>
                <a:tc hMerge="1">
                  <a:txBody>
                    <a:bodyPr/>
                    <a:lstStyle/>
                    <a:p>
                      <a:endParaRPr lang="cs-CZ"/>
                    </a:p>
                  </a:txBody>
                  <a:tcPr/>
                </a:tc>
                <a:tc hMerge="1">
                  <a:txBody>
                    <a:bodyPr/>
                    <a:lstStyle/>
                    <a:p>
                      <a:endParaRPr lang="cs-CZ"/>
                    </a:p>
                  </a:txBody>
                  <a:tcPr/>
                </a:tc>
                <a:tc gridSpan="4">
                  <a:txBody>
                    <a:bodyPr/>
                    <a:lstStyle/>
                    <a:p>
                      <a:pPr algn="ctr" fontAlgn="b"/>
                      <a:r>
                        <a:rPr lang="cs-CZ" sz="1200" b="1" u="none" strike="noStrike" dirty="0">
                          <a:effectLst/>
                        </a:rPr>
                        <a:t>75-84 let</a:t>
                      </a:r>
                      <a:endParaRPr lang="cs-CZ" sz="1200" b="1" i="0" u="none" strike="noStrike" dirty="0">
                        <a:solidFill>
                          <a:srgbClr val="000000"/>
                        </a:solidFill>
                        <a:effectLst/>
                        <a:latin typeface="Calibri"/>
                      </a:endParaRPr>
                    </a:p>
                  </a:txBody>
                  <a:tcPr marL="9525" marR="9525" marT="9525" marB="0" anchor="b"/>
                </a:tc>
                <a:tc hMerge="1">
                  <a:txBody>
                    <a:bodyPr/>
                    <a:lstStyle/>
                    <a:p>
                      <a:endParaRPr lang="cs-CZ"/>
                    </a:p>
                  </a:txBody>
                  <a:tcPr/>
                </a:tc>
                <a:tc hMerge="1">
                  <a:txBody>
                    <a:bodyPr/>
                    <a:lstStyle/>
                    <a:p>
                      <a:endParaRPr lang="cs-CZ"/>
                    </a:p>
                  </a:txBody>
                  <a:tcPr/>
                </a:tc>
                <a:tc hMerge="1">
                  <a:txBody>
                    <a:bodyPr/>
                    <a:lstStyle/>
                    <a:p>
                      <a:endParaRPr lang="cs-CZ"/>
                    </a:p>
                  </a:txBody>
                  <a:tcPr/>
                </a:tc>
                <a:tc gridSpan="4">
                  <a:txBody>
                    <a:bodyPr/>
                    <a:lstStyle/>
                    <a:p>
                      <a:pPr algn="ctr" fontAlgn="b"/>
                      <a:r>
                        <a:rPr lang="cs-CZ" sz="1200" b="1" u="none" strike="noStrike" dirty="0">
                          <a:effectLst/>
                        </a:rPr>
                        <a:t>85-94 let</a:t>
                      </a:r>
                      <a:endParaRPr lang="cs-CZ" sz="1200" b="1" i="0" u="none" strike="noStrike" dirty="0">
                        <a:solidFill>
                          <a:srgbClr val="000000"/>
                        </a:solidFill>
                        <a:effectLst/>
                        <a:latin typeface="Calibri"/>
                      </a:endParaRPr>
                    </a:p>
                  </a:txBody>
                  <a:tcPr marL="9525" marR="9525" marT="9525" marB="0" anchor="b"/>
                </a:tc>
                <a:tc hMerge="1">
                  <a:txBody>
                    <a:bodyPr/>
                    <a:lstStyle/>
                    <a:p>
                      <a:endParaRPr lang="cs-CZ"/>
                    </a:p>
                  </a:txBody>
                  <a:tcPr/>
                </a:tc>
                <a:tc hMerge="1">
                  <a:txBody>
                    <a:bodyPr/>
                    <a:lstStyle/>
                    <a:p>
                      <a:endParaRPr lang="cs-CZ"/>
                    </a:p>
                  </a:txBody>
                  <a:tcPr/>
                </a:tc>
                <a:tc hMerge="1">
                  <a:txBody>
                    <a:bodyPr/>
                    <a:lstStyle/>
                    <a:p>
                      <a:endParaRPr lang="cs-CZ"/>
                    </a:p>
                  </a:txBody>
                  <a:tcPr/>
                </a:tc>
                <a:tc gridSpan="4">
                  <a:txBody>
                    <a:bodyPr/>
                    <a:lstStyle/>
                    <a:p>
                      <a:pPr algn="ctr" fontAlgn="b"/>
                      <a:r>
                        <a:rPr lang="cs-CZ" sz="1200" b="1" u="none" strike="noStrike" dirty="0">
                          <a:effectLst/>
                        </a:rPr>
                        <a:t>95 a více let</a:t>
                      </a:r>
                      <a:endParaRPr lang="cs-CZ" sz="1200" b="1" i="0" u="none" strike="noStrike" dirty="0">
                        <a:solidFill>
                          <a:srgbClr val="000000"/>
                        </a:solidFill>
                        <a:effectLst/>
                        <a:latin typeface="Calibri"/>
                      </a:endParaRPr>
                    </a:p>
                  </a:txBody>
                  <a:tcPr marL="9525" marR="9525" marT="9525" marB="0" anchor="b"/>
                </a:tc>
                <a:tc hMerge="1">
                  <a:txBody>
                    <a:bodyPr/>
                    <a:lstStyle/>
                    <a:p>
                      <a:endParaRPr lang="cs-CZ"/>
                    </a:p>
                  </a:txBody>
                  <a:tcPr/>
                </a:tc>
                <a:tc hMerge="1">
                  <a:txBody>
                    <a:bodyPr/>
                    <a:lstStyle/>
                    <a:p>
                      <a:endParaRPr lang="cs-CZ"/>
                    </a:p>
                  </a:txBody>
                  <a:tcPr/>
                </a:tc>
                <a:tc hMerge="1">
                  <a:txBody>
                    <a:bodyPr/>
                    <a:lstStyle/>
                    <a:p>
                      <a:endParaRPr lang="cs-CZ"/>
                    </a:p>
                  </a:txBody>
                  <a:tcPr/>
                </a:tc>
                <a:extLst>
                  <a:ext uri="{0D108BD9-81ED-4DB2-BD59-A6C34878D82A}">
                    <a16:rowId xmlns:a16="http://schemas.microsoft.com/office/drawing/2014/main" val="10000"/>
                  </a:ext>
                </a:extLst>
              </a:tr>
              <a:tr h="241762">
                <a:tc>
                  <a:txBody>
                    <a:bodyPr/>
                    <a:lstStyle/>
                    <a:p>
                      <a:pPr algn="l" fontAlgn="b"/>
                      <a:r>
                        <a:rPr lang="cs-CZ" sz="1200" u="none" strike="noStrike" dirty="0">
                          <a:effectLst/>
                        </a:rPr>
                        <a:t>Rok</a:t>
                      </a:r>
                      <a:endParaRPr lang="cs-CZ" sz="1200" b="0" i="0" u="none" strike="noStrike" dirty="0">
                        <a:solidFill>
                          <a:srgbClr val="000000"/>
                        </a:solidFill>
                        <a:effectLst/>
                        <a:latin typeface="Calibri"/>
                      </a:endParaRPr>
                    </a:p>
                  </a:txBody>
                  <a:tcPr marL="9525" marR="9525" marT="9525" marB="0" anchor="b">
                    <a:lnR w="12700" cap="flat" cmpd="sng" algn="ctr">
                      <a:solidFill>
                        <a:schemeClr val="bg2">
                          <a:lumMod val="75000"/>
                        </a:schemeClr>
                      </a:solidFill>
                      <a:prstDash val="solid"/>
                      <a:round/>
                      <a:headEnd type="none" w="med" len="med"/>
                      <a:tailEnd type="none" w="med" len="med"/>
                    </a:lnR>
                  </a:tcPr>
                </a:tc>
                <a:tc>
                  <a:txBody>
                    <a:bodyPr/>
                    <a:lstStyle/>
                    <a:p>
                      <a:pPr algn="l" fontAlgn="b"/>
                      <a:r>
                        <a:rPr lang="cs-CZ" sz="1200" i="1" u="none" strike="noStrike" dirty="0">
                          <a:effectLst/>
                        </a:rPr>
                        <a:t>I. stupeň</a:t>
                      </a:r>
                      <a:endParaRPr lang="cs-CZ" sz="1200" b="0" i="1" u="none" strike="noStrike" dirty="0">
                        <a:solidFill>
                          <a:srgbClr val="000000"/>
                        </a:solidFill>
                        <a:effectLst/>
                        <a:latin typeface="Calibri"/>
                      </a:endParaRPr>
                    </a:p>
                  </a:txBody>
                  <a:tcPr marL="9525" marR="9525" marT="9525" marB="0" anchor="b">
                    <a:lnL w="12700" cap="flat" cmpd="sng" algn="ctr">
                      <a:solidFill>
                        <a:schemeClr val="bg2">
                          <a:lumMod val="75000"/>
                        </a:schemeClr>
                      </a:solidFill>
                      <a:prstDash val="solid"/>
                      <a:round/>
                      <a:headEnd type="none" w="med" len="med"/>
                      <a:tailEnd type="none" w="med" len="med"/>
                    </a:lnL>
                  </a:tcPr>
                </a:tc>
                <a:tc>
                  <a:txBody>
                    <a:bodyPr/>
                    <a:lstStyle/>
                    <a:p>
                      <a:pPr algn="l" fontAlgn="b"/>
                      <a:r>
                        <a:rPr lang="cs-CZ" sz="1200" i="1" u="none" strike="noStrike" dirty="0">
                          <a:effectLst/>
                        </a:rPr>
                        <a:t>II. stupeň</a:t>
                      </a:r>
                      <a:endParaRPr lang="cs-CZ" sz="1200" b="0" i="1" u="none" strike="noStrike" dirty="0">
                        <a:solidFill>
                          <a:srgbClr val="000000"/>
                        </a:solidFill>
                        <a:effectLst/>
                        <a:latin typeface="Calibri"/>
                      </a:endParaRPr>
                    </a:p>
                  </a:txBody>
                  <a:tcPr marL="9525" marR="9525" marT="9525" marB="0" anchor="b"/>
                </a:tc>
                <a:tc>
                  <a:txBody>
                    <a:bodyPr/>
                    <a:lstStyle/>
                    <a:p>
                      <a:pPr algn="l" fontAlgn="b"/>
                      <a:r>
                        <a:rPr lang="cs-CZ" sz="1200" i="1" u="none" strike="noStrike" dirty="0">
                          <a:effectLst/>
                        </a:rPr>
                        <a:t>III. stupeň</a:t>
                      </a:r>
                      <a:endParaRPr lang="cs-CZ" sz="1200" b="0" i="1" u="none" strike="noStrike" dirty="0">
                        <a:solidFill>
                          <a:srgbClr val="000000"/>
                        </a:solidFill>
                        <a:effectLst/>
                        <a:latin typeface="Calibri"/>
                      </a:endParaRPr>
                    </a:p>
                  </a:txBody>
                  <a:tcPr marL="9525" marR="9525" marT="9525" marB="0" anchor="b"/>
                </a:tc>
                <a:tc>
                  <a:txBody>
                    <a:bodyPr/>
                    <a:lstStyle/>
                    <a:p>
                      <a:pPr algn="l" fontAlgn="b"/>
                      <a:r>
                        <a:rPr lang="cs-CZ" sz="1200" i="1" u="none" strike="noStrike" dirty="0">
                          <a:effectLst/>
                        </a:rPr>
                        <a:t>IV. stupeň</a:t>
                      </a:r>
                      <a:endParaRPr lang="cs-CZ" sz="1200" b="0" i="1" u="none" strike="noStrike" dirty="0">
                        <a:solidFill>
                          <a:srgbClr val="000000"/>
                        </a:solidFill>
                        <a:effectLst/>
                        <a:latin typeface="Calibri"/>
                      </a:endParaRPr>
                    </a:p>
                  </a:txBody>
                  <a:tcPr marL="9525" marR="9525" marT="9525" marB="0" anchor="b">
                    <a:lnR w="12700" cap="flat" cmpd="sng" algn="ctr">
                      <a:solidFill>
                        <a:schemeClr val="bg2">
                          <a:lumMod val="75000"/>
                        </a:schemeClr>
                      </a:solidFill>
                      <a:prstDash val="solid"/>
                      <a:round/>
                      <a:headEnd type="none" w="med" len="med"/>
                      <a:tailEnd type="none" w="med" len="med"/>
                    </a:lnR>
                  </a:tcPr>
                </a:tc>
                <a:tc>
                  <a:txBody>
                    <a:bodyPr/>
                    <a:lstStyle/>
                    <a:p>
                      <a:pPr algn="l" fontAlgn="b"/>
                      <a:r>
                        <a:rPr lang="cs-CZ" sz="1200" i="1" u="none" strike="noStrike" dirty="0">
                          <a:effectLst/>
                        </a:rPr>
                        <a:t>I. stupeň</a:t>
                      </a:r>
                      <a:endParaRPr lang="cs-CZ" sz="1200" b="0" i="1" u="none" strike="noStrike" dirty="0">
                        <a:solidFill>
                          <a:srgbClr val="000000"/>
                        </a:solidFill>
                        <a:effectLst/>
                        <a:latin typeface="Calibri"/>
                      </a:endParaRPr>
                    </a:p>
                  </a:txBody>
                  <a:tcPr marL="9525" marR="9525" marT="9525" marB="0" anchor="b">
                    <a:lnL w="12700" cap="flat" cmpd="sng" algn="ctr">
                      <a:solidFill>
                        <a:schemeClr val="bg2">
                          <a:lumMod val="75000"/>
                        </a:schemeClr>
                      </a:solidFill>
                      <a:prstDash val="solid"/>
                      <a:round/>
                      <a:headEnd type="none" w="med" len="med"/>
                      <a:tailEnd type="none" w="med" len="med"/>
                    </a:lnL>
                  </a:tcPr>
                </a:tc>
                <a:tc>
                  <a:txBody>
                    <a:bodyPr/>
                    <a:lstStyle/>
                    <a:p>
                      <a:pPr algn="l" fontAlgn="b"/>
                      <a:r>
                        <a:rPr lang="cs-CZ" sz="1200" i="1" u="none" strike="noStrike" dirty="0">
                          <a:effectLst/>
                        </a:rPr>
                        <a:t>II. stupeň</a:t>
                      </a:r>
                      <a:endParaRPr lang="cs-CZ" sz="1200" b="0" i="1" u="none" strike="noStrike" dirty="0">
                        <a:solidFill>
                          <a:srgbClr val="000000"/>
                        </a:solidFill>
                        <a:effectLst/>
                        <a:latin typeface="Calibri"/>
                      </a:endParaRPr>
                    </a:p>
                  </a:txBody>
                  <a:tcPr marL="9525" marR="9525" marT="9525" marB="0" anchor="b"/>
                </a:tc>
                <a:tc>
                  <a:txBody>
                    <a:bodyPr/>
                    <a:lstStyle/>
                    <a:p>
                      <a:pPr algn="l" fontAlgn="b"/>
                      <a:r>
                        <a:rPr lang="cs-CZ" sz="1200" i="1" u="none" strike="noStrike" dirty="0">
                          <a:effectLst/>
                        </a:rPr>
                        <a:t>III. stupeň</a:t>
                      </a:r>
                      <a:endParaRPr lang="cs-CZ" sz="1200" b="0" i="1" u="none" strike="noStrike" dirty="0">
                        <a:solidFill>
                          <a:srgbClr val="000000"/>
                        </a:solidFill>
                        <a:effectLst/>
                        <a:latin typeface="Calibri"/>
                      </a:endParaRPr>
                    </a:p>
                  </a:txBody>
                  <a:tcPr marL="9525" marR="9525" marT="9525" marB="0" anchor="b"/>
                </a:tc>
                <a:tc>
                  <a:txBody>
                    <a:bodyPr/>
                    <a:lstStyle/>
                    <a:p>
                      <a:pPr algn="l" fontAlgn="b"/>
                      <a:r>
                        <a:rPr lang="cs-CZ" sz="1200" i="1" u="none" strike="noStrike" dirty="0">
                          <a:effectLst/>
                        </a:rPr>
                        <a:t>IV. stupeň</a:t>
                      </a:r>
                      <a:endParaRPr lang="cs-CZ" sz="1200" b="0" i="1" u="none" strike="noStrike" dirty="0">
                        <a:solidFill>
                          <a:srgbClr val="000000"/>
                        </a:solidFill>
                        <a:effectLst/>
                        <a:latin typeface="Calibri"/>
                      </a:endParaRPr>
                    </a:p>
                  </a:txBody>
                  <a:tcPr marL="9525" marR="9525" marT="9525" marB="0" anchor="b">
                    <a:lnR w="12700" cap="flat" cmpd="sng" algn="ctr">
                      <a:solidFill>
                        <a:schemeClr val="bg2">
                          <a:lumMod val="75000"/>
                        </a:schemeClr>
                      </a:solidFill>
                      <a:prstDash val="solid"/>
                      <a:round/>
                      <a:headEnd type="none" w="med" len="med"/>
                      <a:tailEnd type="none" w="med" len="med"/>
                    </a:lnR>
                  </a:tcPr>
                </a:tc>
                <a:tc>
                  <a:txBody>
                    <a:bodyPr/>
                    <a:lstStyle/>
                    <a:p>
                      <a:pPr algn="l" fontAlgn="b"/>
                      <a:r>
                        <a:rPr lang="cs-CZ" sz="1200" i="1" u="none" strike="noStrike" dirty="0">
                          <a:effectLst/>
                        </a:rPr>
                        <a:t>I. stupeň</a:t>
                      </a:r>
                      <a:endParaRPr lang="cs-CZ" sz="1200" b="0" i="1" u="none" strike="noStrike" dirty="0">
                        <a:solidFill>
                          <a:srgbClr val="000000"/>
                        </a:solidFill>
                        <a:effectLst/>
                        <a:latin typeface="Calibri"/>
                      </a:endParaRPr>
                    </a:p>
                  </a:txBody>
                  <a:tcPr marL="9525" marR="9525" marT="9525" marB="0" anchor="b">
                    <a:lnL w="12700" cap="flat" cmpd="sng" algn="ctr">
                      <a:solidFill>
                        <a:schemeClr val="bg2">
                          <a:lumMod val="75000"/>
                        </a:schemeClr>
                      </a:solidFill>
                      <a:prstDash val="solid"/>
                      <a:round/>
                      <a:headEnd type="none" w="med" len="med"/>
                      <a:tailEnd type="none" w="med" len="med"/>
                    </a:lnL>
                  </a:tcPr>
                </a:tc>
                <a:tc>
                  <a:txBody>
                    <a:bodyPr/>
                    <a:lstStyle/>
                    <a:p>
                      <a:pPr algn="l" fontAlgn="b"/>
                      <a:r>
                        <a:rPr lang="cs-CZ" sz="1200" i="1" u="none" strike="noStrike" dirty="0">
                          <a:effectLst/>
                        </a:rPr>
                        <a:t>II. stupeň</a:t>
                      </a:r>
                      <a:endParaRPr lang="cs-CZ" sz="1200" b="0" i="1" u="none" strike="noStrike" dirty="0">
                        <a:solidFill>
                          <a:srgbClr val="000000"/>
                        </a:solidFill>
                        <a:effectLst/>
                        <a:latin typeface="Calibri"/>
                      </a:endParaRPr>
                    </a:p>
                  </a:txBody>
                  <a:tcPr marL="9525" marR="9525" marT="9525" marB="0" anchor="b"/>
                </a:tc>
                <a:tc>
                  <a:txBody>
                    <a:bodyPr/>
                    <a:lstStyle/>
                    <a:p>
                      <a:pPr algn="l" fontAlgn="b"/>
                      <a:r>
                        <a:rPr lang="cs-CZ" sz="1200" i="1" u="none" strike="noStrike" dirty="0">
                          <a:effectLst/>
                        </a:rPr>
                        <a:t>III. stupeň</a:t>
                      </a:r>
                      <a:endParaRPr lang="cs-CZ" sz="1200" b="0" i="1" u="none" strike="noStrike" dirty="0">
                        <a:solidFill>
                          <a:srgbClr val="000000"/>
                        </a:solidFill>
                        <a:effectLst/>
                        <a:latin typeface="Calibri"/>
                      </a:endParaRPr>
                    </a:p>
                  </a:txBody>
                  <a:tcPr marL="9525" marR="9525" marT="9525" marB="0" anchor="b"/>
                </a:tc>
                <a:tc>
                  <a:txBody>
                    <a:bodyPr/>
                    <a:lstStyle/>
                    <a:p>
                      <a:pPr algn="l" fontAlgn="b"/>
                      <a:r>
                        <a:rPr lang="cs-CZ" sz="1200" i="1" u="none" strike="noStrike" dirty="0">
                          <a:effectLst/>
                        </a:rPr>
                        <a:t>IV. stupeň</a:t>
                      </a:r>
                      <a:endParaRPr lang="cs-CZ" sz="1200" b="0" i="1" u="none" strike="noStrike" dirty="0">
                        <a:solidFill>
                          <a:srgbClr val="000000"/>
                        </a:solidFill>
                        <a:effectLst/>
                        <a:latin typeface="Calibri"/>
                      </a:endParaRPr>
                    </a:p>
                  </a:txBody>
                  <a:tcPr marL="9525" marR="9525" marT="9525" marB="0" anchor="b">
                    <a:lnR w="12700" cap="flat" cmpd="sng" algn="ctr">
                      <a:solidFill>
                        <a:schemeClr val="bg2">
                          <a:lumMod val="75000"/>
                        </a:schemeClr>
                      </a:solidFill>
                      <a:prstDash val="solid"/>
                      <a:round/>
                      <a:headEnd type="none" w="med" len="med"/>
                      <a:tailEnd type="none" w="med" len="med"/>
                    </a:lnR>
                  </a:tcPr>
                </a:tc>
                <a:tc>
                  <a:txBody>
                    <a:bodyPr/>
                    <a:lstStyle/>
                    <a:p>
                      <a:pPr algn="l" fontAlgn="b"/>
                      <a:r>
                        <a:rPr lang="cs-CZ" sz="1200" i="1" u="none" strike="noStrike" dirty="0">
                          <a:effectLst/>
                        </a:rPr>
                        <a:t>I. stupeň</a:t>
                      </a:r>
                      <a:endParaRPr lang="cs-CZ" sz="1200" b="0" i="1" u="none" strike="noStrike" dirty="0">
                        <a:solidFill>
                          <a:srgbClr val="000000"/>
                        </a:solidFill>
                        <a:effectLst/>
                        <a:latin typeface="Calibri"/>
                      </a:endParaRPr>
                    </a:p>
                  </a:txBody>
                  <a:tcPr marL="9525" marR="9525" marT="9525" marB="0" anchor="b">
                    <a:lnL w="12700" cap="flat" cmpd="sng" algn="ctr">
                      <a:solidFill>
                        <a:schemeClr val="bg2">
                          <a:lumMod val="75000"/>
                        </a:schemeClr>
                      </a:solidFill>
                      <a:prstDash val="solid"/>
                      <a:round/>
                      <a:headEnd type="none" w="med" len="med"/>
                      <a:tailEnd type="none" w="med" len="med"/>
                    </a:lnL>
                  </a:tcPr>
                </a:tc>
                <a:tc>
                  <a:txBody>
                    <a:bodyPr/>
                    <a:lstStyle/>
                    <a:p>
                      <a:pPr algn="l" fontAlgn="b"/>
                      <a:r>
                        <a:rPr lang="cs-CZ" sz="1200" i="1" u="none" strike="noStrike" dirty="0">
                          <a:effectLst/>
                        </a:rPr>
                        <a:t>II. stupeň</a:t>
                      </a:r>
                      <a:endParaRPr lang="cs-CZ" sz="1200" b="0" i="1" u="none" strike="noStrike" dirty="0">
                        <a:solidFill>
                          <a:srgbClr val="000000"/>
                        </a:solidFill>
                        <a:effectLst/>
                        <a:latin typeface="Calibri"/>
                      </a:endParaRPr>
                    </a:p>
                  </a:txBody>
                  <a:tcPr marL="9525" marR="9525" marT="9525" marB="0" anchor="b"/>
                </a:tc>
                <a:tc>
                  <a:txBody>
                    <a:bodyPr/>
                    <a:lstStyle/>
                    <a:p>
                      <a:pPr algn="l" fontAlgn="b"/>
                      <a:r>
                        <a:rPr lang="cs-CZ" sz="1200" i="1" u="none" strike="noStrike" dirty="0">
                          <a:effectLst/>
                        </a:rPr>
                        <a:t>III. stupeň</a:t>
                      </a:r>
                      <a:endParaRPr lang="cs-CZ" sz="1200" b="0" i="1" u="none" strike="noStrike" dirty="0">
                        <a:solidFill>
                          <a:srgbClr val="000000"/>
                        </a:solidFill>
                        <a:effectLst/>
                        <a:latin typeface="Calibri"/>
                      </a:endParaRPr>
                    </a:p>
                  </a:txBody>
                  <a:tcPr marL="9525" marR="9525" marT="9525" marB="0" anchor="b"/>
                </a:tc>
                <a:tc>
                  <a:txBody>
                    <a:bodyPr/>
                    <a:lstStyle/>
                    <a:p>
                      <a:pPr algn="l" fontAlgn="b"/>
                      <a:r>
                        <a:rPr lang="cs-CZ" sz="1200" i="1" u="none" strike="noStrike" dirty="0">
                          <a:effectLst/>
                        </a:rPr>
                        <a:t>IV. stupeň</a:t>
                      </a:r>
                      <a:endParaRPr lang="cs-CZ" sz="1200" b="0" i="1" u="none" strike="noStrike" dirty="0">
                        <a:solidFill>
                          <a:srgbClr val="000000"/>
                        </a:solidFill>
                        <a:effectLst/>
                        <a:latin typeface="Calibri"/>
                      </a:endParaRPr>
                    </a:p>
                  </a:txBody>
                  <a:tcPr marL="9525" marR="9525" marT="9525" marB="0" anchor="b"/>
                </a:tc>
                <a:extLst>
                  <a:ext uri="{0D108BD9-81ED-4DB2-BD59-A6C34878D82A}">
                    <a16:rowId xmlns:a16="http://schemas.microsoft.com/office/drawing/2014/main" val="10001"/>
                  </a:ext>
                </a:extLst>
              </a:tr>
              <a:tr h="241762">
                <a:tc>
                  <a:txBody>
                    <a:bodyPr/>
                    <a:lstStyle/>
                    <a:p>
                      <a:pPr algn="l" fontAlgn="b"/>
                      <a:r>
                        <a:rPr lang="cs-CZ" sz="1400" b="1" i="1" u="none" strike="noStrike" dirty="0">
                          <a:effectLst/>
                        </a:rPr>
                        <a:t>2014</a:t>
                      </a:r>
                      <a:endParaRPr lang="cs-CZ" sz="1400" b="1" i="1" u="none" strike="noStrike" dirty="0">
                        <a:solidFill>
                          <a:srgbClr val="000000"/>
                        </a:solidFill>
                        <a:effectLst/>
                        <a:latin typeface="Calibri"/>
                      </a:endParaRPr>
                    </a:p>
                  </a:txBody>
                  <a:tcPr marL="9525" marR="9525" marT="9525" marB="0" anchor="b">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987</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a:solidFill>
                            <a:srgbClr val="000000"/>
                          </a:solidFill>
                          <a:effectLst/>
                          <a:latin typeface="Calibri" panose="020F0502020204030204" pitchFamily="34" charset="0"/>
                        </a:rPr>
                        <a:t>876</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500</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233</a:t>
                      </a:r>
                    </a:p>
                  </a:txBody>
                  <a:tcPr marL="6350" marR="6350" marT="635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1 951</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a:solidFill>
                            <a:srgbClr val="000000"/>
                          </a:solidFill>
                          <a:effectLst/>
                          <a:latin typeface="Calibri" panose="020F0502020204030204" pitchFamily="34" charset="0"/>
                        </a:rPr>
                        <a:t>1 525</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852</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421</a:t>
                      </a:r>
                    </a:p>
                  </a:txBody>
                  <a:tcPr marL="6350" marR="6350" marT="635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1 523</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a:solidFill>
                            <a:srgbClr val="000000"/>
                          </a:solidFill>
                          <a:effectLst/>
                          <a:latin typeface="Calibri" panose="020F0502020204030204" pitchFamily="34" charset="0"/>
                        </a:rPr>
                        <a:t>1 677</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1 052</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622</a:t>
                      </a:r>
                    </a:p>
                  </a:txBody>
                  <a:tcPr marL="6350" marR="6350" marT="635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36</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a:solidFill>
                            <a:srgbClr val="000000"/>
                          </a:solidFill>
                          <a:effectLst/>
                          <a:latin typeface="Calibri" panose="020F0502020204030204" pitchFamily="34" charset="0"/>
                        </a:rPr>
                        <a:t>81</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75</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48</a:t>
                      </a:r>
                    </a:p>
                  </a:txBody>
                  <a:tcPr marL="6350" marR="6350" marT="6350" marB="0" anchor="ctr" anchorCtr="1"/>
                </a:tc>
                <a:extLst>
                  <a:ext uri="{0D108BD9-81ED-4DB2-BD59-A6C34878D82A}">
                    <a16:rowId xmlns:a16="http://schemas.microsoft.com/office/drawing/2014/main" val="10002"/>
                  </a:ext>
                </a:extLst>
              </a:tr>
              <a:tr h="241762">
                <a:tc>
                  <a:txBody>
                    <a:bodyPr/>
                    <a:lstStyle/>
                    <a:p>
                      <a:pPr algn="l" fontAlgn="b"/>
                      <a:r>
                        <a:rPr lang="cs-CZ" sz="1400" b="1" i="1" u="none" strike="noStrike" dirty="0">
                          <a:effectLst/>
                        </a:rPr>
                        <a:t>2015</a:t>
                      </a:r>
                      <a:endParaRPr lang="cs-CZ" sz="1400" b="1" i="1" u="none" strike="noStrike" dirty="0">
                        <a:solidFill>
                          <a:srgbClr val="000000"/>
                        </a:solidFill>
                        <a:effectLst/>
                        <a:latin typeface="Calibri"/>
                      </a:endParaRPr>
                    </a:p>
                  </a:txBody>
                  <a:tcPr marL="9525" marR="9525" marT="9525" marB="0" anchor="b">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960</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a:solidFill>
                            <a:srgbClr val="000000"/>
                          </a:solidFill>
                          <a:effectLst/>
                          <a:latin typeface="Calibri" panose="020F0502020204030204" pitchFamily="34" charset="0"/>
                        </a:rPr>
                        <a:t>960</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586</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281</a:t>
                      </a:r>
                    </a:p>
                  </a:txBody>
                  <a:tcPr marL="6350" marR="6350" marT="635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1 817</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a:solidFill>
                            <a:srgbClr val="000000"/>
                          </a:solidFill>
                          <a:effectLst/>
                          <a:latin typeface="Calibri" panose="020F0502020204030204" pitchFamily="34" charset="0"/>
                        </a:rPr>
                        <a:t>1 477</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956</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498</a:t>
                      </a:r>
                    </a:p>
                  </a:txBody>
                  <a:tcPr marL="6350" marR="6350" marT="635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1 517</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a:solidFill>
                            <a:srgbClr val="000000"/>
                          </a:solidFill>
                          <a:effectLst/>
                          <a:latin typeface="Calibri" panose="020F0502020204030204" pitchFamily="34" charset="0"/>
                        </a:rPr>
                        <a:t>1 645</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1 178</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716</a:t>
                      </a:r>
                    </a:p>
                  </a:txBody>
                  <a:tcPr marL="6350" marR="6350" marT="635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45</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a:solidFill>
                            <a:srgbClr val="000000"/>
                          </a:solidFill>
                          <a:effectLst/>
                          <a:latin typeface="Calibri" panose="020F0502020204030204" pitchFamily="34" charset="0"/>
                        </a:rPr>
                        <a:t>88</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77</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77</a:t>
                      </a:r>
                    </a:p>
                  </a:txBody>
                  <a:tcPr marL="6350" marR="6350" marT="6350" marB="0" anchor="ctr" anchorCtr="1"/>
                </a:tc>
                <a:extLst>
                  <a:ext uri="{0D108BD9-81ED-4DB2-BD59-A6C34878D82A}">
                    <a16:rowId xmlns:a16="http://schemas.microsoft.com/office/drawing/2014/main" val="10003"/>
                  </a:ext>
                </a:extLst>
              </a:tr>
              <a:tr h="241762">
                <a:tc>
                  <a:txBody>
                    <a:bodyPr/>
                    <a:lstStyle/>
                    <a:p>
                      <a:pPr algn="l" fontAlgn="b"/>
                      <a:r>
                        <a:rPr lang="cs-CZ" sz="1400" b="1" i="1" u="none" strike="noStrike" dirty="0">
                          <a:effectLst/>
                        </a:rPr>
                        <a:t>2016</a:t>
                      </a:r>
                      <a:endParaRPr lang="cs-CZ" sz="1400" b="1" i="1" u="none" strike="noStrike" dirty="0">
                        <a:solidFill>
                          <a:srgbClr val="000000"/>
                        </a:solidFill>
                        <a:effectLst/>
                        <a:latin typeface="Calibri"/>
                      </a:endParaRPr>
                    </a:p>
                  </a:txBody>
                  <a:tcPr marL="9525" marR="9525" marT="9525" marB="0" anchor="b">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998</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a:solidFill>
                            <a:srgbClr val="000000"/>
                          </a:solidFill>
                          <a:effectLst/>
                          <a:latin typeface="Calibri" panose="020F0502020204030204" pitchFamily="34" charset="0"/>
                        </a:rPr>
                        <a:t>1 024</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635</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301</a:t>
                      </a:r>
                    </a:p>
                  </a:txBody>
                  <a:tcPr marL="6350" marR="6350" marT="635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1 709</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a:solidFill>
                            <a:srgbClr val="000000"/>
                          </a:solidFill>
                          <a:effectLst/>
                          <a:latin typeface="Calibri" panose="020F0502020204030204" pitchFamily="34" charset="0"/>
                        </a:rPr>
                        <a:t>1 478</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991</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533</a:t>
                      </a:r>
                    </a:p>
                  </a:txBody>
                  <a:tcPr marL="6350" marR="6350" marT="635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1 529</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a:solidFill>
                            <a:srgbClr val="000000"/>
                          </a:solidFill>
                          <a:effectLst/>
                          <a:latin typeface="Calibri" panose="020F0502020204030204" pitchFamily="34" charset="0"/>
                        </a:rPr>
                        <a:t>1 748</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1 265</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763</a:t>
                      </a:r>
                    </a:p>
                  </a:txBody>
                  <a:tcPr marL="6350" marR="6350" marT="635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52</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a:solidFill>
                            <a:srgbClr val="000000"/>
                          </a:solidFill>
                          <a:effectLst/>
                          <a:latin typeface="Calibri" panose="020F0502020204030204" pitchFamily="34" charset="0"/>
                        </a:rPr>
                        <a:t>109</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106</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93</a:t>
                      </a:r>
                    </a:p>
                  </a:txBody>
                  <a:tcPr marL="6350" marR="6350" marT="6350" marB="0" anchor="ctr" anchorCtr="1"/>
                </a:tc>
                <a:extLst>
                  <a:ext uri="{0D108BD9-81ED-4DB2-BD59-A6C34878D82A}">
                    <a16:rowId xmlns:a16="http://schemas.microsoft.com/office/drawing/2014/main" val="10004"/>
                  </a:ext>
                </a:extLst>
              </a:tr>
              <a:tr h="241762">
                <a:tc>
                  <a:txBody>
                    <a:bodyPr/>
                    <a:lstStyle/>
                    <a:p>
                      <a:pPr algn="l" fontAlgn="b"/>
                      <a:r>
                        <a:rPr lang="cs-CZ" sz="1400" b="1" i="1" u="none" strike="noStrike" dirty="0">
                          <a:effectLst/>
                        </a:rPr>
                        <a:t>2017</a:t>
                      </a:r>
                      <a:endParaRPr lang="cs-CZ" sz="1400" b="1" i="1" u="none" strike="noStrike" dirty="0">
                        <a:solidFill>
                          <a:srgbClr val="000000"/>
                        </a:solidFill>
                        <a:effectLst/>
                        <a:latin typeface="Calibri"/>
                      </a:endParaRPr>
                    </a:p>
                  </a:txBody>
                  <a:tcPr marL="9525" marR="9525" marT="9525" marB="0" anchor="b">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973</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a:solidFill>
                            <a:srgbClr val="000000"/>
                          </a:solidFill>
                          <a:effectLst/>
                          <a:latin typeface="Calibri" panose="020F0502020204030204" pitchFamily="34" charset="0"/>
                        </a:rPr>
                        <a:t>1 064</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670</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316</a:t>
                      </a:r>
                    </a:p>
                  </a:txBody>
                  <a:tcPr marL="6350" marR="6350" marT="635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1 667</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a:solidFill>
                            <a:srgbClr val="000000"/>
                          </a:solidFill>
                          <a:effectLst/>
                          <a:latin typeface="Calibri" panose="020F0502020204030204" pitchFamily="34" charset="0"/>
                        </a:rPr>
                        <a:t>1 538</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1 016</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560</a:t>
                      </a:r>
                    </a:p>
                  </a:txBody>
                  <a:tcPr marL="6350" marR="6350" marT="635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1 478</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a:solidFill>
                            <a:srgbClr val="000000"/>
                          </a:solidFill>
                          <a:effectLst/>
                          <a:latin typeface="Calibri" panose="020F0502020204030204" pitchFamily="34" charset="0"/>
                        </a:rPr>
                        <a:t>1 743</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1 338</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785</a:t>
                      </a:r>
                    </a:p>
                  </a:txBody>
                  <a:tcPr marL="6350" marR="6350" marT="635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46</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a:solidFill>
                            <a:srgbClr val="000000"/>
                          </a:solidFill>
                          <a:effectLst/>
                          <a:latin typeface="Calibri" panose="020F0502020204030204" pitchFamily="34" charset="0"/>
                        </a:rPr>
                        <a:t>115</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145</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110</a:t>
                      </a:r>
                    </a:p>
                  </a:txBody>
                  <a:tcPr marL="6350" marR="6350" marT="6350" marB="0" anchor="ctr" anchorCtr="1"/>
                </a:tc>
                <a:extLst>
                  <a:ext uri="{0D108BD9-81ED-4DB2-BD59-A6C34878D82A}">
                    <a16:rowId xmlns:a16="http://schemas.microsoft.com/office/drawing/2014/main" val="10005"/>
                  </a:ext>
                </a:extLst>
              </a:tr>
              <a:tr h="241762">
                <a:tc>
                  <a:txBody>
                    <a:bodyPr/>
                    <a:lstStyle/>
                    <a:p>
                      <a:pPr algn="l" fontAlgn="b"/>
                      <a:r>
                        <a:rPr lang="cs-CZ" sz="1400" b="1" i="1" u="none" strike="noStrike" dirty="0">
                          <a:effectLst/>
                        </a:rPr>
                        <a:t>2018</a:t>
                      </a:r>
                      <a:endParaRPr lang="cs-CZ" sz="1400" b="1" i="1" u="none" strike="noStrike" dirty="0">
                        <a:solidFill>
                          <a:srgbClr val="000000"/>
                        </a:solidFill>
                        <a:effectLst/>
                        <a:latin typeface="Calibri"/>
                      </a:endParaRPr>
                    </a:p>
                  </a:txBody>
                  <a:tcPr marL="9525" marR="9525" marT="9525" marB="0" anchor="b">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1 012</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a:solidFill>
                            <a:srgbClr val="000000"/>
                          </a:solidFill>
                          <a:effectLst/>
                          <a:latin typeface="Calibri" panose="020F0502020204030204" pitchFamily="34" charset="0"/>
                        </a:rPr>
                        <a:t>1 122</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723</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298</a:t>
                      </a:r>
                    </a:p>
                  </a:txBody>
                  <a:tcPr marL="6350" marR="6350" marT="635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1 659</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a:solidFill>
                            <a:srgbClr val="000000"/>
                          </a:solidFill>
                          <a:effectLst/>
                          <a:latin typeface="Calibri" panose="020F0502020204030204" pitchFamily="34" charset="0"/>
                        </a:rPr>
                        <a:t>1 654</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1 068</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580</a:t>
                      </a:r>
                    </a:p>
                  </a:txBody>
                  <a:tcPr marL="6350" marR="6350" marT="635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1 364</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a:solidFill>
                            <a:srgbClr val="000000"/>
                          </a:solidFill>
                          <a:effectLst/>
                          <a:latin typeface="Calibri" panose="020F0502020204030204" pitchFamily="34" charset="0"/>
                        </a:rPr>
                        <a:t>1 748</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1 419</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845</a:t>
                      </a:r>
                    </a:p>
                  </a:txBody>
                  <a:tcPr marL="6350" marR="6350" marT="635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62</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a:solidFill>
                            <a:srgbClr val="000000"/>
                          </a:solidFill>
                          <a:effectLst/>
                          <a:latin typeface="Calibri" panose="020F0502020204030204" pitchFamily="34" charset="0"/>
                        </a:rPr>
                        <a:t>121</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156</a:t>
                      </a:r>
                    </a:p>
                  </a:txBody>
                  <a:tcPr marL="6350" marR="6350" marT="6350" marB="0" anchor="ctr" anchorCtr="1"/>
                </a:tc>
                <a:tc>
                  <a:txBody>
                    <a:bodyPr/>
                    <a:lstStyle/>
                    <a:p>
                      <a:pPr algn="r" fontAlgn="b"/>
                      <a:r>
                        <a:rPr lang="cs-CZ" sz="1400" b="0" i="0" u="none" strike="noStrike" dirty="0">
                          <a:solidFill>
                            <a:srgbClr val="000000"/>
                          </a:solidFill>
                          <a:effectLst/>
                          <a:latin typeface="Calibri" panose="020F0502020204030204" pitchFamily="34" charset="0"/>
                        </a:rPr>
                        <a:t>105</a:t>
                      </a:r>
                    </a:p>
                  </a:txBody>
                  <a:tcPr marL="6350" marR="6350" marT="6350" marB="0" anchor="ctr" anchorCtr="1"/>
                </a:tc>
                <a:extLst>
                  <a:ext uri="{0D108BD9-81ED-4DB2-BD59-A6C34878D82A}">
                    <a16:rowId xmlns:a16="http://schemas.microsoft.com/office/drawing/2014/main" val="10006"/>
                  </a:ext>
                </a:extLst>
              </a:tr>
            </a:tbl>
          </a:graphicData>
        </a:graphic>
      </p:graphicFrame>
      <p:graphicFrame>
        <p:nvGraphicFramePr>
          <p:cNvPr id="19" name="Graf 18">
            <a:extLst>
              <a:ext uri="{FF2B5EF4-FFF2-40B4-BE49-F238E27FC236}">
                <a16:creationId xmlns:a16="http://schemas.microsoft.com/office/drawing/2014/main" id="{CC242C15-93C5-4D31-AC3D-D7171C244359}"/>
              </a:ext>
            </a:extLst>
          </p:cNvPr>
          <p:cNvGraphicFramePr>
            <a:graphicFrameLocks/>
          </p:cNvGraphicFramePr>
          <p:nvPr/>
        </p:nvGraphicFramePr>
        <p:xfrm>
          <a:off x="648000" y="2700000"/>
          <a:ext cx="2777328" cy="261347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0" name="Graf 19">
            <a:extLst>
              <a:ext uri="{FF2B5EF4-FFF2-40B4-BE49-F238E27FC236}">
                <a16:creationId xmlns:a16="http://schemas.microsoft.com/office/drawing/2014/main" id="{32154CDB-3E63-416B-895E-089D4C4F2F5F}"/>
              </a:ext>
            </a:extLst>
          </p:cNvPr>
          <p:cNvGraphicFramePr>
            <a:graphicFrameLocks/>
          </p:cNvGraphicFramePr>
          <p:nvPr/>
        </p:nvGraphicFramePr>
        <p:xfrm>
          <a:off x="3420000" y="2700000"/>
          <a:ext cx="2779143" cy="260712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1" name="Graf 20">
            <a:extLst>
              <a:ext uri="{FF2B5EF4-FFF2-40B4-BE49-F238E27FC236}">
                <a16:creationId xmlns:a16="http://schemas.microsoft.com/office/drawing/2014/main" id="{8754BAF1-268B-4309-BDEF-191416FDE917}"/>
              </a:ext>
            </a:extLst>
          </p:cNvPr>
          <p:cNvGraphicFramePr>
            <a:graphicFrameLocks/>
          </p:cNvGraphicFramePr>
          <p:nvPr/>
        </p:nvGraphicFramePr>
        <p:xfrm>
          <a:off x="6048000" y="2700000"/>
          <a:ext cx="2777328" cy="26225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2" name="Graf 21">
            <a:extLst>
              <a:ext uri="{FF2B5EF4-FFF2-40B4-BE49-F238E27FC236}">
                <a16:creationId xmlns:a16="http://schemas.microsoft.com/office/drawing/2014/main" id="{51F219E8-1D2E-4726-B842-203387F54345}"/>
              </a:ext>
            </a:extLst>
          </p:cNvPr>
          <p:cNvGraphicFramePr>
            <a:graphicFrameLocks/>
          </p:cNvGraphicFramePr>
          <p:nvPr/>
        </p:nvGraphicFramePr>
        <p:xfrm>
          <a:off x="8748000" y="2700000"/>
          <a:ext cx="2779143" cy="2616200"/>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79256539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9299643" y="1183937"/>
            <a:ext cx="2418613" cy="2650050"/>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lumMod val="95000"/>
                    <a:lumOff val="5000"/>
                  </a:prstClr>
                </a:solidFill>
                <a:effectLst/>
                <a:uLnTx/>
                <a:uFillTx/>
                <a:latin typeface="Calibri" panose="020F0502020204030204"/>
                <a:ea typeface="+mn-ea"/>
                <a:cs typeface="+mn-cs"/>
              </a:rPr>
              <a:t>Z dostupných přehledů </a:t>
            </a:r>
            <a:br>
              <a:rPr kumimoji="0" lang="cs-CZ" sz="1400" b="0" i="0" u="none" strike="noStrike" kern="1200" cap="none" spc="0" normalizeH="0" baseline="0" noProof="0" dirty="0">
                <a:ln>
                  <a:noFill/>
                </a:ln>
                <a:solidFill>
                  <a:prstClr val="black">
                    <a:lumMod val="95000"/>
                    <a:lumOff val="5000"/>
                  </a:prstClr>
                </a:solidFill>
                <a:effectLst/>
                <a:uLnTx/>
                <a:uFillTx/>
                <a:latin typeface="Calibri" panose="020F0502020204030204"/>
                <a:ea typeface="+mn-ea"/>
                <a:cs typeface="+mn-cs"/>
              </a:rPr>
            </a:br>
            <a:r>
              <a:rPr kumimoji="0" lang="cs-CZ" sz="1400" b="0" i="0" u="none" strike="noStrike" kern="1200" cap="none" spc="0" normalizeH="0" baseline="0" noProof="0" dirty="0">
                <a:ln>
                  <a:noFill/>
                </a:ln>
                <a:solidFill>
                  <a:prstClr val="black">
                    <a:lumMod val="95000"/>
                    <a:lumOff val="5000"/>
                  </a:prstClr>
                </a:solidFill>
                <a:effectLst/>
                <a:uLnTx/>
                <a:uFillTx/>
                <a:latin typeface="Calibri" panose="020F0502020204030204"/>
                <a:ea typeface="+mn-ea"/>
                <a:cs typeface="+mn-cs"/>
              </a:rPr>
              <a:t>o počtech poskytovatelů sociálních služeb (MPSV) vyplývá, že distribuce kapacit je mezi jednotlivými regiony ČR značně rozdílná. </a:t>
            </a:r>
          </a:p>
        </p:txBody>
      </p:sp>
      <p:sp>
        <p:nvSpPr>
          <p:cNvPr id="9" name="TextBox 4"/>
          <p:cNvSpPr txBox="1"/>
          <p:nvPr/>
        </p:nvSpPr>
        <p:spPr>
          <a:xfrm>
            <a:off x="343515" y="611683"/>
            <a:ext cx="918128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Zdroj dat: Soc (MPSV) V 1-01 Roční výkaz o sociálních službách (2018) </a:t>
            </a:r>
          </a:p>
        </p:txBody>
      </p:sp>
      <p:sp>
        <p:nvSpPr>
          <p:cNvPr id="2" name="Title 1"/>
          <p:cNvSpPr>
            <a:spLocks noGrp="1"/>
          </p:cNvSpPr>
          <p:nvPr>
            <p:ph type="title"/>
          </p:nvPr>
        </p:nvSpPr>
        <p:spPr/>
        <p:txBody>
          <a:bodyPr>
            <a:normAutofit/>
          </a:bodyPr>
          <a:lstStyle/>
          <a:p>
            <a:r>
              <a:rPr lang="en-US" dirty="0" err="1"/>
              <a:t>Poskytovatelé</a:t>
            </a:r>
            <a:r>
              <a:rPr lang="en-US" dirty="0"/>
              <a:t> </a:t>
            </a:r>
            <a:r>
              <a:rPr lang="en-US" dirty="0" err="1"/>
              <a:t>sociálních</a:t>
            </a:r>
            <a:r>
              <a:rPr lang="en-US" dirty="0"/>
              <a:t> </a:t>
            </a:r>
            <a:r>
              <a:rPr lang="en-US" dirty="0" err="1"/>
              <a:t>služeb</a:t>
            </a:r>
            <a:endParaRPr lang="en-US" dirty="0"/>
          </a:p>
        </p:txBody>
      </p:sp>
      <p:graphicFrame>
        <p:nvGraphicFramePr>
          <p:cNvPr id="11" name="Zástupný symbol pro obsah 4"/>
          <p:cNvGraphicFramePr>
            <a:graphicFrameLocks/>
          </p:cNvGraphicFramePr>
          <p:nvPr>
            <p:extLst>
              <p:ext uri="{D42A27DB-BD31-4B8C-83A1-F6EECF244321}">
                <p14:modId xmlns:p14="http://schemas.microsoft.com/office/powerpoint/2010/main" val="3372172810"/>
              </p:ext>
            </p:extLst>
          </p:nvPr>
        </p:nvGraphicFramePr>
        <p:xfrm>
          <a:off x="212709" y="1005374"/>
          <a:ext cx="8757848" cy="5314406"/>
        </p:xfrm>
        <a:graphic>
          <a:graphicData uri="http://schemas.openxmlformats.org/drawingml/2006/table">
            <a:tbl>
              <a:tblPr lastRow="1" bandRow="1">
                <a:tableStyleId>{9D7B26C5-4107-4FEC-AEDC-1716B250A1EF}</a:tableStyleId>
              </a:tblPr>
              <a:tblGrid>
                <a:gridCol w="2548754">
                  <a:extLst>
                    <a:ext uri="{9D8B030D-6E8A-4147-A177-3AD203B41FA5}">
                      <a16:colId xmlns:a16="http://schemas.microsoft.com/office/drawing/2014/main" val="20000"/>
                    </a:ext>
                  </a:extLst>
                </a:gridCol>
                <a:gridCol w="378869">
                  <a:extLst>
                    <a:ext uri="{9D8B030D-6E8A-4147-A177-3AD203B41FA5}">
                      <a16:colId xmlns:a16="http://schemas.microsoft.com/office/drawing/2014/main" val="20001"/>
                    </a:ext>
                  </a:extLst>
                </a:gridCol>
                <a:gridCol w="378869">
                  <a:extLst>
                    <a:ext uri="{9D8B030D-6E8A-4147-A177-3AD203B41FA5}">
                      <a16:colId xmlns:a16="http://schemas.microsoft.com/office/drawing/2014/main" val="20002"/>
                    </a:ext>
                  </a:extLst>
                </a:gridCol>
                <a:gridCol w="378869">
                  <a:extLst>
                    <a:ext uri="{9D8B030D-6E8A-4147-A177-3AD203B41FA5}">
                      <a16:colId xmlns:a16="http://schemas.microsoft.com/office/drawing/2014/main" val="20003"/>
                    </a:ext>
                  </a:extLst>
                </a:gridCol>
                <a:gridCol w="378869">
                  <a:extLst>
                    <a:ext uri="{9D8B030D-6E8A-4147-A177-3AD203B41FA5}">
                      <a16:colId xmlns:a16="http://schemas.microsoft.com/office/drawing/2014/main" val="20004"/>
                    </a:ext>
                  </a:extLst>
                </a:gridCol>
                <a:gridCol w="378869">
                  <a:extLst>
                    <a:ext uri="{9D8B030D-6E8A-4147-A177-3AD203B41FA5}">
                      <a16:colId xmlns:a16="http://schemas.microsoft.com/office/drawing/2014/main" val="20005"/>
                    </a:ext>
                  </a:extLst>
                </a:gridCol>
                <a:gridCol w="378869">
                  <a:extLst>
                    <a:ext uri="{9D8B030D-6E8A-4147-A177-3AD203B41FA5}">
                      <a16:colId xmlns:a16="http://schemas.microsoft.com/office/drawing/2014/main" val="20006"/>
                    </a:ext>
                  </a:extLst>
                </a:gridCol>
                <a:gridCol w="378869">
                  <a:extLst>
                    <a:ext uri="{9D8B030D-6E8A-4147-A177-3AD203B41FA5}">
                      <a16:colId xmlns:a16="http://schemas.microsoft.com/office/drawing/2014/main" val="20007"/>
                    </a:ext>
                  </a:extLst>
                </a:gridCol>
                <a:gridCol w="378869">
                  <a:extLst>
                    <a:ext uri="{9D8B030D-6E8A-4147-A177-3AD203B41FA5}">
                      <a16:colId xmlns:a16="http://schemas.microsoft.com/office/drawing/2014/main" val="20008"/>
                    </a:ext>
                  </a:extLst>
                </a:gridCol>
                <a:gridCol w="378869">
                  <a:extLst>
                    <a:ext uri="{9D8B030D-6E8A-4147-A177-3AD203B41FA5}">
                      <a16:colId xmlns:a16="http://schemas.microsoft.com/office/drawing/2014/main" val="20009"/>
                    </a:ext>
                  </a:extLst>
                </a:gridCol>
                <a:gridCol w="378869">
                  <a:extLst>
                    <a:ext uri="{9D8B030D-6E8A-4147-A177-3AD203B41FA5}">
                      <a16:colId xmlns:a16="http://schemas.microsoft.com/office/drawing/2014/main" val="20010"/>
                    </a:ext>
                  </a:extLst>
                </a:gridCol>
                <a:gridCol w="378869">
                  <a:extLst>
                    <a:ext uri="{9D8B030D-6E8A-4147-A177-3AD203B41FA5}">
                      <a16:colId xmlns:a16="http://schemas.microsoft.com/office/drawing/2014/main" val="20011"/>
                    </a:ext>
                  </a:extLst>
                </a:gridCol>
                <a:gridCol w="378869">
                  <a:extLst>
                    <a:ext uri="{9D8B030D-6E8A-4147-A177-3AD203B41FA5}">
                      <a16:colId xmlns:a16="http://schemas.microsoft.com/office/drawing/2014/main" val="20016"/>
                    </a:ext>
                  </a:extLst>
                </a:gridCol>
                <a:gridCol w="378869">
                  <a:extLst>
                    <a:ext uri="{9D8B030D-6E8A-4147-A177-3AD203B41FA5}">
                      <a16:colId xmlns:a16="http://schemas.microsoft.com/office/drawing/2014/main" val="20012"/>
                    </a:ext>
                  </a:extLst>
                </a:gridCol>
                <a:gridCol w="378869">
                  <a:extLst>
                    <a:ext uri="{9D8B030D-6E8A-4147-A177-3AD203B41FA5}">
                      <a16:colId xmlns:a16="http://schemas.microsoft.com/office/drawing/2014/main" val="20013"/>
                    </a:ext>
                  </a:extLst>
                </a:gridCol>
                <a:gridCol w="378869">
                  <a:extLst>
                    <a:ext uri="{9D8B030D-6E8A-4147-A177-3AD203B41FA5}">
                      <a16:colId xmlns:a16="http://schemas.microsoft.com/office/drawing/2014/main" val="20014"/>
                    </a:ext>
                  </a:extLst>
                </a:gridCol>
                <a:gridCol w="526059">
                  <a:extLst>
                    <a:ext uri="{9D8B030D-6E8A-4147-A177-3AD203B41FA5}">
                      <a16:colId xmlns:a16="http://schemas.microsoft.com/office/drawing/2014/main" val="20015"/>
                    </a:ext>
                  </a:extLst>
                </a:gridCol>
              </a:tblGrid>
              <a:tr h="216000">
                <a:tc>
                  <a:txBody>
                    <a:bodyPr/>
                    <a:lstStyle/>
                    <a:p>
                      <a:pPr algn="l" fontAlgn="b"/>
                      <a:r>
                        <a:rPr lang="cs-CZ" sz="1200" b="1" u="none" strike="noStrike" dirty="0">
                          <a:effectLst/>
                        </a:rPr>
                        <a:t>Druh zařízení sociálních služeb</a:t>
                      </a:r>
                      <a:endParaRPr lang="cs-CZ" sz="1200" b="1" i="0" u="none" strike="noStrike" dirty="0">
                        <a:solidFill>
                          <a:srgbClr val="000000"/>
                        </a:solidFill>
                        <a:effectLst/>
                        <a:latin typeface="+mn-lt"/>
                      </a:endParaRPr>
                    </a:p>
                  </a:txBody>
                  <a:tcPr marL="5443" marR="5443" marT="5443" marB="0" anchor="b"/>
                </a:tc>
                <a:tc>
                  <a:txBody>
                    <a:bodyPr/>
                    <a:lstStyle/>
                    <a:p>
                      <a:pPr algn="ctr" fontAlgn="b"/>
                      <a:r>
                        <a:rPr lang="cs-CZ" sz="1100" b="1" i="0" u="none" strike="noStrike" dirty="0">
                          <a:solidFill>
                            <a:schemeClr val="tx1"/>
                          </a:solidFill>
                          <a:effectLst/>
                          <a:latin typeface="Calibri" panose="020F0502020204030204" pitchFamily="34" charset="0"/>
                        </a:rPr>
                        <a:t>PHA</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STC</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JHC</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PLK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KVK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ULK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LBK</a:t>
                      </a:r>
                    </a:p>
                  </a:txBody>
                  <a:tcPr marL="9525" marR="9525" marT="9525" marB="0" anchor="ctr">
                    <a:solidFill>
                      <a:srgbClr val="CCCCCC"/>
                    </a:solidFill>
                  </a:tcPr>
                </a:tc>
                <a:tc>
                  <a:txBody>
                    <a:bodyPr/>
                    <a:lstStyle/>
                    <a:p>
                      <a:pPr algn="ctr" fontAlgn="b"/>
                      <a:r>
                        <a:rPr lang="cs-CZ" sz="1100" b="1" i="0" u="none" strike="noStrike" dirty="0">
                          <a:solidFill>
                            <a:srgbClr val="000000"/>
                          </a:solidFill>
                          <a:effectLst/>
                          <a:latin typeface="Calibri" panose="020F0502020204030204" pitchFamily="34" charset="0"/>
                        </a:rPr>
                        <a:t>HKK</a:t>
                      </a:r>
                    </a:p>
                  </a:txBody>
                  <a:tcPr marL="9525" marR="9525" marT="9525" marB="0" anchor="ctr">
                    <a:solidFill>
                      <a:srgbClr val="E2F0D9"/>
                    </a:solidFill>
                  </a:tcPr>
                </a:tc>
                <a:tc>
                  <a:txBody>
                    <a:bodyPr/>
                    <a:lstStyle/>
                    <a:p>
                      <a:pPr algn="ctr" fontAlgn="b"/>
                      <a:r>
                        <a:rPr lang="cs-CZ" sz="1100" b="1" i="0" u="none" strike="noStrike" dirty="0">
                          <a:solidFill>
                            <a:srgbClr val="000000"/>
                          </a:solidFill>
                          <a:effectLst/>
                          <a:latin typeface="Calibri" panose="020F0502020204030204" pitchFamily="34" charset="0"/>
                        </a:rPr>
                        <a:t>PAK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VYS</a:t>
                      </a:r>
                    </a:p>
                  </a:txBody>
                  <a:tcPr marL="9525" marR="9525" marT="9525" marB="0" anchor="ctr">
                    <a:solidFill>
                      <a:srgbClr val="CCCCCC"/>
                    </a:solidFill>
                  </a:tcPr>
                </a:tc>
                <a:tc>
                  <a:txBody>
                    <a:bodyPr/>
                    <a:lstStyle/>
                    <a:p>
                      <a:pPr algn="ctr" fontAlgn="b"/>
                      <a:r>
                        <a:rPr lang="cs-CZ" sz="1100" b="1" i="0" u="none" strike="noStrike" dirty="0">
                          <a:solidFill>
                            <a:srgbClr val="000000"/>
                          </a:solidFill>
                          <a:effectLst/>
                          <a:latin typeface="Calibri" panose="020F0502020204030204" pitchFamily="34" charset="0"/>
                        </a:rPr>
                        <a:t>JMK</a:t>
                      </a:r>
                    </a:p>
                  </a:txBody>
                  <a:tcPr marL="9525" marR="9525" marT="9525" marB="0" anchor="ctr">
                    <a:solidFill>
                      <a:srgbClr val="CCCCCC"/>
                    </a:solidFill>
                  </a:tcPr>
                </a:tc>
                <a:tc>
                  <a:txBody>
                    <a:bodyPr/>
                    <a:lstStyle/>
                    <a:p>
                      <a:pPr algn="ctr" fontAlgn="b"/>
                      <a:r>
                        <a:rPr lang="cs-CZ" sz="1100" b="1" i="1" u="none" strike="noStrike" dirty="0">
                          <a:solidFill>
                            <a:srgbClr val="000000"/>
                          </a:solidFill>
                          <a:effectLst/>
                          <a:latin typeface="Calibri" panose="020F0502020204030204" pitchFamily="34" charset="0"/>
                        </a:rPr>
                        <a:t>B-M</a:t>
                      </a:r>
                    </a:p>
                  </a:txBody>
                  <a:tcPr marL="9525" marR="9525" marT="9525" marB="0" anchor="ctr">
                    <a:solidFill>
                      <a:srgbClr val="CCCCCC"/>
                    </a:solidFill>
                  </a:tcPr>
                </a:tc>
                <a:tc>
                  <a:txBody>
                    <a:bodyPr/>
                    <a:lstStyle/>
                    <a:p>
                      <a:pPr algn="ctr" fontAlgn="b"/>
                      <a:r>
                        <a:rPr lang="cs-CZ" sz="1100" b="1" i="0" u="none" strike="noStrike" dirty="0">
                          <a:solidFill>
                            <a:srgbClr val="000000"/>
                          </a:solidFill>
                          <a:effectLst/>
                          <a:latin typeface="Calibri" panose="020F0502020204030204" pitchFamily="34" charset="0"/>
                        </a:rPr>
                        <a:t>OLK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ZLK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MSK</a:t>
                      </a:r>
                    </a:p>
                  </a:txBody>
                  <a:tcPr marL="9525" marR="9525" marT="9525" marB="0" anchor="ctr"/>
                </a:tc>
                <a:tc>
                  <a:txBody>
                    <a:bodyPr/>
                    <a:lstStyle/>
                    <a:p>
                      <a:pPr algn="ctr" fontAlgn="b"/>
                      <a:r>
                        <a:rPr lang="cs-CZ" sz="1200" b="1" u="none" strike="noStrike" dirty="0">
                          <a:effectLst/>
                        </a:rPr>
                        <a:t>Celkem</a:t>
                      </a:r>
                      <a:endParaRPr lang="cs-CZ" sz="1200" b="1" i="0" u="none" strike="noStrike" dirty="0">
                        <a:solidFill>
                          <a:srgbClr val="000000"/>
                        </a:solidFill>
                        <a:effectLst/>
                        <a:latin typeface="+mn-lt"/>
                      </a:endParaRPr>
                    </a:p>
                  </a:txBody>
                  <a:tcPr marL="4845" marR="4845" marT="4845" marB="0" anchor="ctr"/>
                </a:tc>
                <a:extLst>
                  <a:ext uri="{0D108BD9-81ED-4DB2-BD59-A6C34878D82A}">
                    <a16:rowId xmlns:a16="http://schemas.microsoft.com/office/drawing/2014/main" val="10000"/>
                  </a:ext>
                </a:extLst>
              </a:tr>
              <a:tr h="216000">
                <a:tc>
                  <a:txBody>
                    <a:bodyPr/>
                    <a:lstStyle/>
                    <a:p>
                      <a:pPr algn="l" fontAlgn="b"/>
                      <a:r>
                        <a:rPr lang="cs-CZ" sz="1200" u="none" strike="noStrike" dirty="0">
                          <a:effectLst/>
                          <a:latin typeface="+mn-lt"/>
                        </a:rPr>
                        <a:t>A - centra denních služeb</a:t>
                      </a:r>
                      <a:endParaRPr lang="cs-CZ" sz="1200" b="0" i="0" u="none" strike="noStrike" dirty="0">
                        <a:solidFill>
                          <a:srgbClr val="000000"/>
                        </a:solidFill>
                        <a:effectLst/>
                        <a:latin typeface="+mn-lt"/>
                      </a:endParaRPr>
                    </a:p>
                  </a:txBody>
                  <a:tcPr marL="5443" marR="5443" marT="5443" marB="0" anchor="ctr"/>
                </a:tc>
                <a:tc>
                  <a:txBody>
                    <a:bodyPr/>
                    <a:lstStyle/>
                    <a:p>
                      <a:pPr algn="ctr" fontAlgn="b"/>
                      <a:r>
                        <a:rPr lang="cs-CZ" sz="1100" b="0" i="0" u="none" strike="noStrike" dirty="0">
                          <a:solidFill>
                            <a:srgbClr val="000000"/>
                          </a:solidFill>
                          <a:effectLst/>
                          <a:latin typeface="Calibri"/>
                        </a:rPr>
                        <a:t>7</a:t>
                      </a:r>
                    </a:p>
                  </a:txBody>
                  <a:tcPr marL="9525" marR="9525" marT="9525" marB="0" anchor="ctr"/>
                </a:tc>
                <a:tc>
                  <a:txBody>
                    <a:bodyPr/>
                    <a:lstStyle/>
                    <a:p>
                      <a:pPr algn="ctr" fontAlgn="b"/>
                      <a:r>
                        <a:rPr lang="cs-CZ" sz="1100" b="0" i="0" u="none" strike="noStrike">
                          <a:solidFill>
                            <a:srgbClr val="000000"/>
                          </a:solidFill>
                          <a:effectLst/>
                          <a:latin typeface="Calibri"/>
                        </a:rPr>
                        <a:t>4</a:t>
                      </a:r>
                    </a:p>
                  </a:txBody>
                  <a:tcPr marL="9525" marR="9525" marT="9525" marB="0" anchor="ctr"/>
                </a:tc>
                <a:tc>
                  <a:txBody>
                    <a:bodyPr/>
                    <a:lstStyle/>
                    <a:p>
                      <a:pPr algn="ctr" fontAlgn="b"/>
                      <a:r>
                        <a:rPr lang="cs-CZ" sz="1100" b="0" i="0" u="none" strike="noStrike">
                          <a:solidFill>
                            <a:srgbClr val="000000"/>
                          </a:solidFill>
                          <a:effectLst/>
                          <a:latin typeface="Calibri"/>
                        </a:rPr>
                        <a:t>3</a:t>
                      </a:r>
                    </a:p>
                  </a:txBody>
                  <a:tcPr marL="9525" marR="9525" marT="9525" marB="0" anchor="ctr"/>
                </a:tc>
                <a:tc>
                  <a:txBody>
                    <a:bodyPr/>
                    <a:lstStyle/>
                    <a:p>
                      <a:pPr algn="ctr" fontAlgn="b"/>
                      <a:r>
                        <a:rPr lang="cs-CZ" sz="1100" b="0" i="0" u="none" strike="noStrike">
                          <a:solidFill>
                            <a:srgbClr val="000000"/>
                          </a:solidFill>
                          <a:effectLst/>
                          <a:latin typeface="Calibri"/>
                        </a:rPr>
                        <a:t>3</a:t>
                      </a:r>
                    </a:p>
                  </a:txBody>
                  <a:tcPr marL="9525" marR="9525" marT="9525" marB="0" anchor="ctr"/>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a:solidFill>
                            <a:srgbClr val="000000"/>
                          </a:solidFill>
                          <a:effectLst/>
                          <a:latin typeface="Calibri"/>
                        </a:rPr>
                        <a:t>4</a:t>
                      </a:r>
                    </a:p>
                  </a:txBody>
                  <a:tcPr marL="9525" marR="9525" marT="9525" marB="0" anchor="ctr"/>
                </a:tc>
                <a:tc>
                  <a:txBody>
                    <a:bodyPr/>
                    <a:lstStyle/>
                    <a:p>
                      <a:pPr algn="ctr" fontAlgn="b"/>
                      <a:r>
                        <a:rPr lang="cs-CZ" sz="1100" b="0" i="0" u="none" strike="noStrike" dirty="0">
                          <a:solidFill>
                            <a:srgbClr val="000000"/>
                          </a:solidFill>
                          <a:effectLst/>
                          <a:latin typeface="Calibri"/>
                        </a:rPr>
                        <a:t>7</a:t>
                      </a:r>
                    </a:p>
                  </a:txBody>
                  <a:tcPr marL="9525" marR="9525" marT="9525" marB="0" anchor="ctr">
                    <a:noFill/>
                  </a:tcPr>
                </a:tc>
                <a:tc>
                  <a:txBody>
                    <a:bodyPr/>
                    <a:lstStyle/>
                    <a:p>
                      <a:pPr algn="ctr" fontAlgn="b"/>
                      <a:r>
                        <a:rPr lang="cs-CZ" sz="1100" b="0" i="0" u="none" strike="noStrike">
                          <a:solidFill>
                            <a:srgbClr val="000000"/>
                          </a:solidFill>
                          <a:effectLst/>
                          <a:latin typeface="Calibri"/>
                        </a:rPr>
                        <a:t>7</a:t>
                      </a:r>
                    </a:p>
                  </a:txBody>
                  <a:tcPr marL="9525" marR="9525" marT="9525" marB="0" anchor="ctr">
                    <a:solidFill>
                      <a:srgbClr val="E2F0D9"/>
                    </a:solidFill>
                  </a:tcPr>
                </a:tc>
                <a:tc>
                  <a:txBody>
                    <a:bodyPr/>
                    <a:lstStyle/>
                    <a:p>
                      <a:pPr algn="ctr" fontAlgn="b"/>
                      <a:r>
                        <a:rPr lang="cs-CZ" sz="1100" b="0" i="0" u="none" strike="noStrike">
                          <a:solidFill>
                            <a:srgbClr val="000000"/>
                          </a:solidFill>
                          <a:effectLst/>
                          <a:latin typeface="Calibri"/>
                        </a:rPr>
                        <a:t>4</a:t>
                      </a:r>
                    </a:p>
                  </a:txBody>
                  <a:tcPr marL="9525" marR="9525" marT="9525" marB="0" anchor="ctr"/>
                </a:tc>
                <a:tc>
                  <a:txBody>
                    <a:bodyPr/>
                    <a:lstStyle/>
                    <a:p>
                      <a:pPr algn="ctr" fontAlgn="b"/>
                      <a:r>
                        <a:rPr lang="cs-CZ" sz="1100" b="0" i="0" u="none" strike="noStrike">
                          <a:solidFill>
                            <a:srgbClr val="000000"/>
                          </a:solidFill>
                          <a:effectLst/>
                          <a:latin typeface="Calibri"/>
                        </a:rPr>
                        <a:t>7</a:t>
                      </a:r>
                    </a:p>
                  </a:txBody>
                  <a:tcPr marL="9525" marR="9525" marT="9525" marB="0" anchor="ctr"/>
                </a:tc>
                <a:tc>
                  <a:txBody>
                    <a:bodyPr/>
                    <a:lstStyle/>
                    <a:p>
                      <a:pPr algn="ctr" fontAlgn="b"/>
                      <a:r>
                        <a:rPr lang="cs-CZ" sz="1100" b="0" i="0" u="none" strike="noStrike" dirty="0">
                          <a:solidFill>
                            <a:srgbClr val="000000"/>
                          </a:solidFill>
                          <a:effectLst/>
                          <a:latin typeface="Calibri"/>
                        </a:rPr>
                        <a:t>12</a:t>
                      </a:r>
                    </a:p>
                  </a:txBody>
                  <a:tcPr marL="9525" marR="9525" marT="9525" marB="0" anchor="ctr">
                    <a:noFill/>
                  </a:tcPr>
                </a:tc>
                <a:tc>
                  <a:txBody>
                    <a:bodyPr/>
                    <a:lstStyle/>
                    <a:p>
                      <a:pPr algn="r" fontAlgn="b"/>
                      <a:r>
                        <a:rPr lang="cs-CZ" sz="1100" b="0" i="1" u="none" strike="noStrike" dirty="0">
                          <a:solidFill>
                            <a:srgbClr val="000000"/>
                          </a:solidFill>
                          <a:effectLst/>
                          <a:latin typeface="Calibri"/>
                        </a:rPr>
                        <a:t>6</a:t>
                      </a:r>
                    </a:p>
                  </a:txBody>
                  <a:tcPr marL="9525" marR="9525" marT="9525" marB="0" anchor="ctr" anchorCtr="1"/>
                </a:tc>
                <a:tc>
                  <a:txBody>
                    <a:bodyPr/>
                    <a:lstStyle/>
                    <a:p>
                      <a:pPr algn="ctr" fontAlgn="b"/>
                      <a:r>
                        <a:rPr lang="cs-CZ" sz="1100" b="0" i="0" u="none" strike="noStrike">
                          <a:solidFill>
                            <a:srgbClr val="000000"/>
                          </a:solidFill>
                          <a:effectLst/>
                          <a:latin typeface="Calibri"/>
                        </a:rPr>
                        <a:t>6</a:t>
                      </a:r>
                    </a:p>
                  </a:txBody>
                  <a:tcPr marL="9525" marR="9525" marT="9525" marB="0" anchor="ctr"/>
                </a:tc>
                <a:tc>
                  <a:txBody>
                    <a:bodyPr/>
                    <a:lstStyle/>
                    <a:p>
                      <a:pPr algn="ctr" fontAlgn="b"/>
                      <a:r>
                        <a:rPr lang="cs-CZ" sz="1100" b="0" i="0" u="none" strike="noStrike">
                          <a:solidFill>
                            <a:srgbClr val="000000"/>
                          </a:solidFill>
                          <a:effectLst/>
                          <a:latin typeface="Calibri"/>
                        </a:rPr>
                        <a:t>6</a:t>
                      </a:r>
                    </a:p>
                  </a:txBody>
                  <a:tcPr marL="9525" marR="9525" marT="9525" marB="0" anchor="ctr"/>
                </a:tc>
                <a:tc>
                  <a:txBody>
                    <a:bodyPr/>
                    <a:lstStyle/>
                    <a:p>
                      <a:pPr algn="ctr" fontAlgn="b"/>
                      <a:r>
                        <a:rPr lang="cs-CZ" sz="1100" b="0" i="0" u="none" strike="noStrike">
                          <a:solidFill>
                            <a:srgbClr val="000000"/>
                          </a:solidFill>
                          <a:effectLst/>
                          <a:latin typeface="Calibri"/>
                        </a:rPr>
                        <a:t>11</a:t>
                      </a:r>
                    </a:p>
                  </a:txBody>
                  <a:tcPr marL="9525" marR="9525" marT="9525" marB="0" anchor="ctr"/>
                </a:tc>
                <a:tc>
                  <a:txBody>
                    <a:bodyPr/>
                    <a:lstStyle/>
                    <a:p>
                      <a:pPr algn="ctr" fontAlgn="b"/>
                      <a:r>
                        <a:rPr lang="cs-CZ" sz="1100" b="1" i="0" u="none" strike="noStrike" dirty="0">
                          <a:solidFill>
                            <a:srgbClr val="000000"/>
                          </a:solidFill>
                          <a:effectLst/>
                          <a:latin typeface="Calibri"/>
                        </a:rPr>
                        <a:t>82</a:t>
                      </a:r>
                    </a:p>
                  </a:txBody>
                  <a:tcPr marL="9525" marR="9525" marT="9525" marB="0" anchor="ctr"/>
                </a:tc>
                <a:extLst>
                  <a:ext uri="{0D108BD9-81ED-4DB2-BD59-A6C34878D82A}">
                    <a16:rowId xmlns:a16="http://schemas.microsoft.com/office/drawing/2014/main" val="10001"/>
                  </a:ext>
                </a:extLst>
              </a:tr>
              <a:tr h="216000">
                <a:tc>
                  <a:txBody>
                    <a:bodyPr/>
                    <a:lstStyle/>
                    <a:p>
                      <a:pPr algn="l" fontAlgn="b"/>
                      <a:r>
                        <a:rPr lang="cs-CZ" sz="1200" u="none" strike="noStrike" dirty="0">
                          <a:effectLst/>
                          <a:latin typeface="+mn-lt"/>
                        </a:rPr>
                        <a:t>B - denní stacionáře</a:t>
                      </a:r>
                      <a:endParaRPr lang="cs-CZ" sz="1200" b="0" i="0" u="none" strike="noStrike" dirty="0">
                        <a:solidFill>
                          <a:srgbClr val="000000"/>
                        </a:solidFill>
                        <a:effectLst/>
                        <a:latin typeface="+mn-lt"/>
                      </a:endParaRPr>
                    </a:p>
                  </a:txBody>
                  <a:tcPr marL="5443" marR="5443" marT="5443" marB="0" anchor="ctr"/>
                </a:tc>
                <a:tc>
                  <a:txBody>
                    <a:bodyPr/>
                    <a:lstStyle/>
                    <a:p>
                      <a:pPr algn="ctr" fontAlgn="b"/>
                      <a:r>
                        <a:rPr lang="cs-CZ" sz="1100" b="0" i="0" u="none" strike="noStrike">
                          <a:solidFill>
                            <a:srgbClr val="000000"/>
                          </a:solidFill>
                          <a:effectLst/>
                          <a:latin typeface="Calibri"/>
                        </a:rPr>
                        <a:t>27</a:t>
                      </a:r>
                    </a:p>
                  </a:txBody>
                  <a:tcPr marL="9525" marR="9525" marT="9525" marB="0" anchor="ctr"/>
                </a:tc>
                <a:tc>
                  <a:txBody>
                    <a:bodyPr/>
                    <a:lstStyle/>
                    <a:p>
                      <a:pPr algn="ctr" fontAlgn="b"/>
                      <a:r>
                        <a:rPr lang="cs-CZ" sz="1100" b="0" i="0" u="none" strike="noStrike">
                          <a:solidFill>
                            <a:srgbClr val="000000"/>
                          </a:solidFill>
                          <a:effectLst/>
                          <a:latin typeface="Calibri"/>
                        </a:rPr>
                        <a:t>41</a:t>
                      </a:r>
                    </a:p>
                  </a:txBody>
                  <a:tcPr marL="9525" marR="9525" marT="9525" marB="0" anchor="ctr"/>
                </a:tc>
                <a:tc>
                  <a:txBody>
                    <a:bodyPr/>
                    <a:lstStyle/>
                    <a:p>
                      <a:pPr algn="ctr" fontAlgn="b"/>
                      <a:r>
                        <a:rPr lang="cs-CZ" sz="1100" b="0" i="0" u="none" strike="noStrike">
                          <a:solidFill>
                            <a:srgbClr val="000000"/>
                          </a:solidFill>
                          <a:effectLst/>
                          <a:latin typeface="Calibri"/>
                        </a:rPr>
                        <a:t>11</a:t>
                      </a:r>
                    </a:p>
                  </a:txBody>
                  <a:tcPr marL="9525" marR="9525" marT="9525" marB="0" anchor="ctr"/>
                </a:tc>
                <a:tc>
                  <a:txBody>
                    <a:bodyPr/>
                    <a:lstStyle/>
                    <a:p>
                      <a:pPr algn="ctr" fontAlgn="b"/>
                      <a:r>
                        <a:rPr lang="cs-CZ" sz="1100" b="0" i="0" u="none" strike="noStrike">
                          <a:solidFill>
                            <a:srgbClr val="000000"/>
                          </a:solidFill>
                          <a:effectLst/>
                          <a:latin typeface="Calibri"/>
                        </a:rPr>
                        <a:t>10</a:t>
                      </a:r>
                    </a:p>
                  </a:txBody>
                  <a:tcPr marL="9525" marR="9525" marT="9525" marB="0" anchor="ctr"/>
                </a:tc>
                <a:tc>
                  <a:txBody>
                    <a:bodyPr/>
                    <a:lstStyle/>
                    <a:p>
                      <a:pPr algn="ctr" fontAlgn="b"/>
                      <a:r>
                        <a:rPr lang="cs-CZ" sz="1100" b="0" i="0" u="none" strike="noStrike">
                          <a:solidFill>
                            <a:srgbClr val="000000"/>
                          </a:solidFill>
                          <a:effectLst/>
                          <a:latin typeface="Calibri"/>
                        </a:rPr>
                        <a:t>4</a:t>
                      </a:r>
                    </a:p>
                  </a:txBody>
                  <a:tcPr marL="9525" marR="9525" marT="9525" marB="0" anchor="ctr"/>
                </a:tc>
                <a:tc>
                  <a:txBody>
                    <a:bodyPr/>
                    <a:lstStyle/>
                    <a:p>
                      <a:pPr algn="ctr" fontAlgn="b"/>
                      <a:r>
                        <a:rPr lang="cs-CZ" sz="1100" b="0" i="0" u="none" strike="noStrike">
                          <a:solidFill>
                            <a:srgbClr val="000000"/>
                          </a:solidFill>
                          <a:effectLst/>
                          <a:latin typeface="Calibri"/>
                        </a:rPr>
                        <a:t>19</a:t>
                      </a:r>
                    </a:p>
                  </a:txBody>
                  <a:tcPr marL="9525" marR="9525" marT="9525" marB="0" anchor="ctr"/>
                </a:tc>
                <a:tc>
                  <a:txBody>
                    <a:bodyPr/>
                    <a:lstStyle/>
                    <a:p>
                      <a:pPr algn="ctr" fontAlgn="b"/>
                      <a:r>
                        <a:rPr lang="cs-CZ" sz="1100" b="0" i="0" u="none" strike="noStrike" dirty="0">
                          <a:solidFill>
                            <a:srgbClr val="000000"/>
                          </a:solidFill>
                          <a:effectLst/>
                          <a:latin typeface="Calibri"/>
                        </a:rPr>
                        <a:t>11</a:t>
                      </a:r>
                    </a:p>
                  </a:txBody>
                  <a:tcPr marL="9525" marR="9525" marT="9525" marB="0" anchor="ctr">
                    <a:solidFill>
                      <a:srgbClr val="CCCCCC"/>
                    </a:solidFill>
                  </a:tcPr>
                </a:tc>
                <a:tc>
                  <a:txBody>
                    <a:bodyPr/>
                    <a:lstStyle/>
                    <a:p>
                      <a:pPr algn="ctr" fontAlgn="b"/>
                      <a:r>
                        <a:rPr lang="cs-CZ" sz="1100" b="0" i="0" u="none" strike="noStrike" dirty="0">
                          <a:solidFill>
                            <a:srgbClr val="000000"/>
                          </a:solidFill>
                          <a:effectLst/>
                          <a:latin typeface="Calibri"/>
                        </a:rPr>
                        <a:t>12</a:t>
                      </a:r>
                    </a:p>
                  </a:txBody>
                  <a:tcPr marL="9525" marR="9525" marT="9525" marB="0" anchor="ctr">
                    <a:solidFill>
                      <a:srgbClr val="E2F0D9"/>
                    </a:solidFill>
                  </a:tcPr>
                </a:tc>
                <a:tc>
                  <a:txBody>
                    <a:bodyPr/>
                    <a:lstStyle/>
                    <a:p>
                      <a:pPr algn="ctr" fontAlgn="b"/>
                      <a:r>
                        <a:rPr lang="cs-CZ" sz="1100" b="0" i="0" u="none" strike="noStrike">
                          <a:solidFill>
                            <a:srgbClr val="000000"/>
                          </a:solidFill>
                          <a:effectLst/>
                          <a:latin typeface="Calibri"/>
                        </a:rPr>
                        <a:t>12</a:t>
                      </a:r>
                    </a:p>
                  </a:txBody>
                  <a:tcPr marL="9525" marR="9525" marT="9525" marB="0" anchor="ctr"/>
                </a:tc>
                <a:tc>
                  <a:txBody>
                    <a:bodyPr/>
                    <a:lstStyle/>
                    <a:p>
                      <a:pPr algn="ctr" fontAlgn="b"/>
                      <a:r>
                        <a:rPr lang="cs-CZ" sz="1100" b="0" i="0" u="none" strike="noStrike" dirty="0">
                          <a:solidFill>
                            <a:srgbClr val="000000"/>
                          </a:solidFill>
                          <a:effectLst/>
                          <a:latin typeface="Calibri"/>
                        </a:rPr>
                        <a:t>21</a:t>
                      </a:r>
                    </a:p>
                  </a:txBody>
                  <a:tcPr marL="9525" marR="9525" marT="9525" marB="0" anchor="ctr"/>
                </a:tc>
                <a:tc>
                  <a:txBody>
                    <a:bodyPr/>
                    <a:lstStyle/>
                    <a:p>
                      <a:pPr algn="ctr" fontAlgn="b"/>
                      <a:r>
                        <a:rPr lang="cs-CZ" sz="1100" b="0" i="0" u="none" strike="noStrike" dirty="0">
                          <a:solidFill>
                            <a:srgbClr val="000000"/>
                          </a:solidFill>
                          <a:effectLst/>
                          <a:latin typeface="Calibri"/>
                        </a:rPr>
                        <a:t>26</a:t>
                      </a:r>
                    </a:p>
                  </a:txBody>
                  <a:tcPr marL="9525" marR="9525" marT="9525" marB="0" anchor="ctr">
                    <a:solidFill>
                      <a:srgbClr val="CCCCCC"/>
                    </a:solidFill>
                  </a:tcPr>
                </a:tc>
                <a:tc>
                  <a:txBody>
                    <a:bodyPr/>
                    <a:lstStyle/>
                    <a:p>
                      <a:pPr algn="r" fontAlgn="b"/>
                      <a:r>
                        <a:rPr lang="cs-CZ" sz="1100" b="0" i="1" u="none" strike="noStrike" dirty="0">
                          <a:solidFill>
                            <a:srgbClr val="000000"/>
                          </a:solidFill>
                          <a:effectLst/>
                          <a:latin typeface="Calibri"/>
                        </a:rPr>
                        <a:t>10</a:t>
                      </a:r>
                    </a:p>
                  </a:txBody>
                  <a:tcPr marL="9525" marR="9525" marT="9525" marB="0" anchor="ctr" anchorCtr="1">
                    <a:solidFill>
                      <a:srgbClr val="CCCCCC"/>
                    </a:solidFill>
                  </a:tcPr>
                </a:tc>
                <a:tc>
                  <a:txBody>
                    <a:bodyPr/>
                    <a:lstStyle/>
                    <a:p>
                      <a:pPr algn="ctr" fontAlgn="b"/>
                      <a:r>
                        <a:rPr lang="cs-CZ" sz="1100" b="0" i="0" u="none" strike="noStrike">
                          <a:solidFill>
                            <a:srgbClr val="000000"/>
                          </a:solidFill>
                          <a:effectLst/>
                          <a:latin typeface="Calibri"/>
                        </a:rPr>
                        <a:t>15</a:t>
                      </a:r>
                    </a:p>
                  </a:txBody>
                  <a:tcPr marL="9525" marR="9525" marT="9525" marB="0" anchor="ctr"/>
                </a:tc>
                <a:tc>
                  <a:txBody>
                    <a:bodyPr/>
                    <a:lstStyle/>
                    <a:p>
                      <a:pPr algn="ctr" fontAlgn="b"/>
                      <a:r>
                        <a:rPr lang="cs-CZ" sz="1100" b="0" i="0" u="none" strike="noStrike">
                          <a:solidFill>
                            <a:srgbClr val="000000"/>
                          </a:solidFill>
                          <a:effectLst/>
                          <a:latin typeface="Calibri"/>
                        </a:rPr>
                        <a:t>20</a:t>
                      </a:r>
                    </a:p>
                  </a:txBody>
                  <a:tcPr marL="9525" marR="9525" marT="9525" marB="0" anchor="ctr"/>
                </a:tc>
                <a:tc>
                  <a:txBody>
                    <a:bodyPr/>
                    <a:lstStyle/>
                    <a:p>
                      <a:pPr algn="ctr" fontAlgn="b"/>
                      <a:r>
                        <a:rPr lang="cs-CZ" sz="1100" b="0" i="0" u="none" strike="noStrike">
                          <a:solidFill>
                            <a:srgbClr val="000000"/>
                          </a:solidFill>
                          <a:effectLst/>
                          <a:latin typeface="Calibri"/>
                        </a:rPr>
                        <a:t>35</a:t>
                      </a:r>
                    </a:p>
                  </a:txBody>
                  <a:tcPr marL="9525" marR="9525" marT="9525" marB="0" anchor="ctr"/>
                </a:tc>
                <a:tc>
                  <a:txBody>
                    <a:bodyPr/>
                    <a:lstStyle/>
                    <a:p>
                      <a:pPr algn="ctr" fontAlgn="b"/>
                      <a:r>
                        <a:rPr lang="cs-CZ" sz="1100" b="1" i="0" u="none" strike="noStrike" dirty="0">
                          <a:solidFill>
                            <a:srgbClr val="000000"/>
                          </a:solidFill>
                          <a:effectLst/>
                          <a:latin typeface="Calibri"/>
                        </a:rPr>
                        <a:t>264</a:t>
                      </a:r>
                    </a:p>
                  </a:txBody>
                  <a:tcPr marL="9525" marR="9525" marT="9525" marB="0" anchor="ctr"/>
                </a:tc>
                <a:extLst>
                  <a:ext uri="{0D108BD9-81ED-4DB2-BD59-A6C34878D82A}">
                    <a16:rowId xmlns:a16="http://schemas.microsoft.com/office/drawing/2014/main" val="10002"/>
                  </a:ext>
                </a:extLst>
              </a:tr>
              <a:tr h="216000">
                <a:tc>
                  <a:txBody>
                    <a:bodyPr/>
                    <a:lstStyle/>
                    <a:p>
                      <a:pPr algn="l" fontAlgn="b"/>
                      <a:r>
                        <a:rPr lang="cs-CZ" sz="1200" u="none" strike="noStrike" dirty="0">
                          <a:effectLst/>
                          <a:latin typeface="+mn-lt"/>
                        </a:rPr>
                        <a:t>C - týdenní stacionáře</a:t>
                      </a:r>
                      <a:endParaRPr lang="cs-CZ" sz="1200" b="0" i="0" u="none" strike="noStrike" dirty="0">
                        <a:solidFill>
                          <a:srgbClr val="000000"/>
                        </a:solidFill>
                        <a:effectLst/>
                        <a:latin typeface="+mn-lt"/>
                      </a:endParaRPr>
                    </a:p>
                  </a:txBody>
                  <a:tcPr marL="5443" marR="5443" marT="5443" marB="0" anchor="ctr"/>
                </a:tc>
                <a:tc>
                  <a:txBody>
                    <a:bodyPr/>
                    <a:lstStyle/>
                    <a:p>
                      <a:pPr algn="ctr" fontAlgn="b"/>
                      <a:r>
                        <a:rPr lang="cs-CZ" sz="1100" b="0" i="0" u="none" strike="noStrike">
                          <a:solidFill>
                            <a:srgbClr val="000000"/>
                          </a:solidFill>
                          <a:effectLst/>
                          <a:latin typeface="Calibri"/>
                        </a:rPr>
                        <a:t>5</a:t>
                      </a:r>
                    </a:p>
                  </a:txBody>
                  <a:tcPr marL="9525" marR="9525" marT="9525" marB="0" anchor="ctr"/>
                </a:tc>
                <a:tc>
                  <a:txBody>
                    <a:bodyPr/>
                    <a:lstStyle/>
                    <a:p>
                      <a:pPr algn="ctr" fontAlgn="b"/>
                      <a:r>
                        <a:rPr lang="cs-CZ" sz="1100" b="0" i="0" u="none" strike="noStrike">
                          <a:solidFill>
                            <a:srgbClr val="000000"/>
                          </a:solidFill>
                          <a:effectLst/>
                          <a:latin typeface="Calibri"/>
                        </a:rPr>
                        <a:t>12</a:t>
                      </a:r>
                    </a:p>
                  </a:txBody>
                  <a:tcPr marL="9525" marR="9525" marT="9525" marB="0" anchor="ctr"/>
                </a:tc>
                <a:tc>
                  <a:txBody>
                    <a:bodyPr/>
                    <a:lstStyle/>
                    <a:p>
                      <a:pPr algn="ctr" fontAlgn="b"/>
                      <a:r>
                        <a:rPr lang="cs-CZ" sz="1100" b="0" i="0" u="none" strike="noStrike">
                          <a:solidFill>
                            <a:srgbClr val="000000"/>
                          </a:solidFill>
                          <a:effectLst/>
                          <a:latin typeface="Calibri"/>
                        </a:rPr>
                        <a:t>4</a:t>
                      </a:r>
                    </a:p>
                  </a:txBody>
                  <a:tcPr marL="9525" marR="9525" marT="9525" marB="0" anchor="ctr"/>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a:solidFill>
                            <a:srgbClr val="000000"/>
                          </a:solidFill>
                          <a:effectLst/>
                          <a:latin typeface="Calibri"/>
                        </a:rPr>
                        <a:t>4</a:t>
                      </a:r>
                    </a:p>
                  </a:txBody>
                  <a:tcPr marL="9525" marR="9525" marT="9525" marB="0" anchor="ctr"/>
                </a:tc>
                <a:tc>
                  <a:txBody>
                    <a:bodyPr/>
                    <a:lstStyle/>
                    <a:p>
                      <a:pPr algn="ctr" fontAlgn="b"/>
                      <a:r>
                        <a:rPr lang="cs-CZ" sz="1100" b="0" i="0" u="none" strike="noStrike">
                          <a:solidFill>
                            <a:srgbClr val="000000"/>
                          </a:solidFill>
                          <a:effectLst/>
                          <a:latin typeface="Calibri"/>
                        </a:rPr>
                        <a:t>3</a:t>
                      </a:r>
                    </a:p>
                  </a:txBody>
                  <a:tcPr marL="9525" marR="9525" marT="9525" marB="0" anchor="ctr">
                    <a:noFill/>
                  </a:tcPr>
                </a:tc>
                <a:tc>
                  <a:txBody>
                    <a:bodyPr/>
                    <a:lstStyle/>
                    <a:p>
                      <a:pPr algn="ctr" fontAlgn="b"/>
                      <a:r>
                        <a:rPr lang="cs-CZ" sz="1100" b="0" i="0" u="none" strike="noStrike">
                          <a:solidFill>
                            <a:srgbClr val="000000"/>
                          </a:solidFill>
                          <a:effectLst/>
                          <a:latin typeface="Calibri"/>
                        </a:rPr>
                        <a:t>1</a:t>
                      </a:r>
                    </a:p>
                  </a:txBody>
                  <a:tcPr marL="9525" marR="9525" marT="9525" marB="0" anchor="ctr">
                    <a:solidFill>
                      <a:srgbClr val="E2F0D9"/>
                    </a:solidFill>
                  </a:tcPr>
                </a:tc>
                <a:tc>
                  <a:txBody>
                    <a:bodyPr/>
                    <a:lstStyle/>
                    <a:p>
                      <a:pPr algn="ctr" fontAlgn="b"/>
                      <a:r>
                        <a:rPr lang="cs-CZ" sz="1100" b="0" i="0" u="none" strike="noStrike">
                          <a:solidFill>
                            <a:srgbClr val="000000"/>
                          </a:solidFill>
                          <a:effectLst/>
                          <a:latin typeface="Calibri"/>
                        </a:rPr>
                        <a:t>2</a:t>
                      </a:r>
                    </a:p>
                  </a:txBody>
                  <a:tcPr marL="9525" marR="9525" marT="9525" marB="0" anchor="ctr"/>
                </a:tc>
                <a:tc>
                  <a:txBody>
                    <a:bodyPr/>
                    <a:lstStyle/>
                    <a:p>
                      <a:pPr algn="ctr" fontAlgn="b"/>
                      <a:r>
                        <a:rPr lang="cs-CZ" sz="1100" b="0" i="0" u="none" strike="noStrike">
                          <a:solidFill>
                            <a:srgbClr val="000000"/>
                          </a:solidFill>
                          <a:effectLst/>
                          <a:latin typeface="Calibri"/>
                        </a:rPr>
                        <a:t>2</a:t>
                      </a:r>
                    </a:p>
                  </a:txBody>
                  <a:tcPr marL="9525" marR="9525" marT="9525" marB="0" anchor="ctr"/>
                </a:tc>
                <a:tc>
                  <a:txBody>
                    <a:bodyPr/>
                    <a:lstStyle/>
                    <a:p>
                      <a:pPr algn="ctr" fontAlgn="b"/>
                      <a:r>
                        <a:rPr lang="cs-CZ" sz="1100" b="0" i="0" u="none" strike="noStrike" dirty="0">
                          <a:solidFill>
                            <a:srgbClr val="000000"/>
                          </a:solidFill>
                          <a:effectLst/>
                          <a:latin typeface="Calibri"/>
                        </a:rPr>
                        <a:t>7</a:t>
                      </a:r>
                    </a:p>
                  </a:txBody>
                  <a:tcPr marL="9525" marR="9525" marT="9525" marB="0" anchor="ctr">
                    <a:noFill/>
                  </a:tcPr>
                </a:tc>
                <a:tc>
                  <a:txBody>
                    <a:bodyPr/>
                    <a:lstStyle/>
                    <a:p>
                      <a:pPr algn="r" fontAlgn="b"/>
                      <a:r>
                        <a:rPr lang="cs-CZ" sz="1100" b="0" i="1" u="none" strike="noStrike" dirty="0">
                          <a:solidFill>
                            <a:srgbClr val="000000"/>
                          </a:solidFill>
                          <a:effectLst/>
                          <a:latin typeface="Calibri"/>
                        </a:rPr>
                        <a:t>3</a:t>
                      </a:r>
                    </a:p>
                  </a:txBody>
                  <a:tcPr marL="9525" marR="9525" marT="9525" marB="0" anchor="ctr" anchorCtr="1"/>
                </a:tc>
                <a:tc>
                  <a:txBody>
                    <a:bodyPr/>
                    <a:lstStyle/>
                    <a:p>
                      <a:pPr algn="ctr" fontAlgn="b"/>
                      <a:r>
                        <a:rPr lang="cs-CZ" sz="1100" b="0" i="0" u="none" strike="noStrike">
                          <a:solidFill>
                            <a:srgbClr val="000000"/>
                          </a:solidFill>
                          <a:effectLst/>
                          <a:latin typeface="Calibri"/>
                        </a:rPr>
                        <a:t>2</a:t>
                      </a:r>
                    </a:p>
                  </a:txBody>
                  <a:tcPr marL="9525" marR="9525" marT="9525" marB="0" anchor="ctr"/>
                </a:tc>
                <a:tc>
                  <a:txBody>
                    <a:bodyPr/>
                    <a:lstStyle/>
                    <a:p>
                      <a:pPr algn="ctr" fontAlgn="b"/>
                      <a:r>
                        <a:rPr lang="cs-CZ" sz="1100" b="0" i="0" u="none" strike="noStrike">
                          <a:solidFill>
                            <a:srgbClr val="000000"/>
                          </a:solidFill>
                          <a:effectLst/>
                          <a:latin typeface="Calibri"/>
                        </a:rPr>
                        <a:t>4</a:t>
                      </a:r>
                    </a:p>
                  </a:txBody>
                  <a:tcPr marL="9525" marR="9525" marT="9525" marB="0" anchor="ctr"/>
                </a:tc>
                <a:tc>
                  <a:txBody>
                    <a:bodyPr/>
                    <a:lstStyle/>
                    <a:p>
                      <a:pPr algn="ctr" fontAlgn="b"/>
                      <a:r>
                        <a:rPr lang="cs-CZ" sz="1100" b="0" i="0" u="none" strike="noStrike">
                          <a:solidFill>
                            <a:srgbClr val="000000"/>
                          </a:solidFill>
                          <a:effectLst/>
                          <a:latin typeface="Calibri"/>
                        </a:rPr>
                        <a:t>3</a:t>
                      </a:r>
                    </a:p>
                  </a:txBody>
                  <a:tcPr marL="9525" marR="9525" marT="9525" marB="0" anchor="ctr"/>
                </a:tc>
                <a:tc>
                  <a:txBody>
                    <a:bodyPr/>
                    <a:lstStyle/>
                    <a:p>
                      <a:pPr algn="ctr" fontAlgn="b"/>
                      <a:r>
                        <a:rPr lang="cs-CZ" sz="1100" b="1" i="0" u="none" strike="noStrike" dirty="0">
                          <a:solidFill>
                            <a:srgbClr val="000000"/>
                          </a:solidFill>
                          <a:effectLst/>
                          <a:latin typeface="Calibri"/>
                        </a:rPr>
                        <a:t>51</a:t>
                      </a:r>
                    </a:p>
                  </a:txBody>
                  <a:tcPr marL="9525" marR="9525" marT="9525" marB="0" anchor="ctr"/>
                </a:tc>
                <a:extLst>
                  <a:ext uri="{0D108BD9-81ED-4DB2-BD59-A6C34878D82A}">
                    <a16:rowId xmlns:a16="http://schemas.microsoft.com/office/drawing/2014/main" val="10003"/>
                  </a:ext>
                </a:extLst>
              </a:tr>
              <a:tr h="216000">
                <a:tc>
                  <a:txBody>
                    <a:bodyPr/>
                    <a:lstStyle/>
                    <a:p>
                      <a:pPr algn="l" fontAlgn="b"/>
                      <a:r>
                        <a:rPr lang="cs-CZ" sz="1200" u="none" strike="noStrike" dirty="0">
                          <a:effectLst/>
                          <a:latin typeface="+mn-lt"/>
                        </a:rPr>
                        <a:t>D - domovy pro osoby se zdrav. postižením</a:t>
                      </a:r>
                      <a:endParaRPr lang="cs-CZ" sz="1200" b="0" i="0" u="none" strike="noStrike" dirty="0">
                        <a:solidFill>
                          <a:srgbClr val="000000"/>
                        </a:solidFill>
                        <a:effectLst/>
                        <a:latin typeface="+mn-lt"/>
                      </a:endParaRPr>
                    </a:p>
                  </a:txBody>
                  <a:tcPr marL="5443" marR="5443" marT="5443" marB="0" anchor="ctr"/>
                </a:tc>
                <a:tc>
                  <a:txBody>
                    <a:bodyPr/>
                    <a:lstStyle/>
                    <a:p>
                      <a:pPr algn="ctr" fontAlgn="b"/>
                      <a:r>
                        <a:rPr lang="cs-CZ" sz="1100" b="0" i="0" u="none" strike="noStrike">
                          <a:solidFill>
                            <a:srgbClr val="000000"/>
                          </a:solidFill>
                          <a:effectLst/>
                          <a:latin typeface="Calibri"/>
                        </a:rPr>
                        <a:t>8</a:t>
                      </a:r>
                    </a:p>
                  </a:txBody>
                  <a:tcPr marL="9525" marR="9525" marT="9525" marB="0" anchor="ctr"/>
                </a:tc>
                <a:tc>
                  <a:txBody>
                    <a:bodyPr/>
                    <a:lstStyle/>
                    <a:p>
                      <a:pPr algn="ctr" fontAlgn="b"/>
                      <a:r>
                        <a:rPr lang="cs-CZ" sz="1100" b="0" i="0" u="none" strike="noStrike">
                          <a:solidFill>
                            <a:srgbClr val="000000"/>
                          </a:solidFill>
                          <a:effectLst/>
                          <a:latin typeface="Calibri"/>
                        </a:rPr>
                        <a:t>25</a:t>
                      </a:r>
                    </a:p>
                  </a:txBody>
                  <a:tcPr marL="9525" marR="9525" marT="9525" marB="0" anchor="ctr"/>
                </a:tc>
                <a:tc>
                  <a:txBody>
                    <a:bodyPr/>
                    <a:lstStyle/>
                    <a:p>
                      <a:pPr algn="ctr" fontAlgn="b"/>
                      <a:r>
                        <a:rPr lang="cs-CZ" sz="1100" b="0" i="0" u="none" strike="noStrike">
                          <a:solidFill>
                            <a:srgbClr val="000000"/>
                          </a:solidFill>
                          <a:effectLst/>
                          <a:latin typeface="Calibri"/>
                        </a:rPr>
                        <a:t>8</a:t>
                      </a:r>
                    </a:p>
                  </a:txBody>
                  <a:tcPr marL="9525" marR="9525" marT="9525" marB="0" anchor="ctr"/>
                </a:tc>
                <a:tc>
                  <a:txBody>
                    <a:bodyPr/>
                    <a:lstStyle/>
                    <a:p>
                      <a:pPr algn="ctr" fontAlgn="b"/>
                      <a:r>
                        <a:rPr lang="cs-CZ" sz="1100" b="0" i="0" u="none" strike="noStrike">
                          <a:solidFill>
                            <a:srgbClr val="000000"/>
                          </a:solidFill>
                          <a:effectLst/>
                          <a:latin typeface="Calibri"/>
                        </a:rPr>
                        <a:t>12</a:t>
                      </a:r>
                    </a:p>
                  </a:txBody>
                  <a:tcPr marL="9525" marR="9525" marT="9525" marB="0" anchor="ctr"/>
                </a:tc>
                <a:tc>
                  <a:txBody>
                    <a:bodyPr/>
                    <a:lstStyle/>
                    <a:p>
                      <a:pPr algn="ctr" fontAlgn="b"/>
                      <a:r>
                        <a:rPr lang="cs-CZ" sz="1100" b="0" i="0" u="none" strike="noStrike">
                          <a:solidFill>
                            <a:srgbClr val="000000"/>
                          </a:solidFill>
                          <a:effectLst/>
                          <a:latin typeface="Calibri"/>
                        </a:rPr>
                        <a:t>8</a:t>
                      </a:r>
                    </a:p>
                  </a:txBody>
                  <a:tcPr marL="9525" marR="9525" marT="9525" marB="0" anchor="ctr"/>
                </a:tc>
                <a:tc>
                  <a:txBody>
                    <a:bodyPr/>
                    <a:lstStyle/>
                    <a:p>
                      <a:pPr algn="ctr" fontAlgn="b"/>
                      <a:r>
                        <a:rPr lang="cs-CZ" sz="1100" b="0" i="0" u="none" strike="noStrike">
                          <a:solidFill>
                            <a:srgbClr val="000000"/>
                          </a:solidFill>
                          <a:effectLst/>
                          <a:latin typeface="Calibri"/>
                        </a:rPr>
                        <a:t>32</a:t>
                      </a:r>
                    </a:p>
                  </a:txBody>
                  <a:tcPr marL="9525" marR="9525" marT="9525" marB="0" anchor="ctr"/>
                </a:tc>
                <a:tc>
                  <a:txBody>
                    <a:bodyPr/>
                    <a:lstStyle/>
                    <a:p>
                      <a:pPr algn="ctr" fontAlgn="b"/>
                      <a:r>
                        <a:rPr lang="cs-CZ" sz="1100" b="0" i="0" u="none" strike="noStrike" dirty="0">
                          <a:solidFill>
                            <a:srgbClr val="000000"/>
                          </a:solidFill>
                          <a:effectLst/>
                          <a:latin typeface="Calibri"/>
                        </a:rPr>
                        <a:t>10</a:t>
                      </a:r>
                    </a:p>
                  </a:txBody>
                  <a:tcPr marL="9525" marR="9525" marT="9525" marB="0" anchor="ctr">
                    <a:solidFill>
                      <a:srgbClr val="CCCCCC"/>
                    </a:solidFill>
                  </a:tcPr>
                </a:tc>
                <a:tc>
                  <a:txBody>
                    <a:bodyPr/>
                    <a:lstStyle/>
                    <a:p>
                      <a:pPr algn="ctr" fontAlgn="b"/>
                      <a:r>
                        <a:rPr lang="cs-CZ" sz="1100" b="0" i="0" u="none" strike="noStrike">
                          <a:solidFill>
                            <a:srgbClr val="000000"/>
                          </a:solidFill>
                          <a:effectLst/>
                          <a:latin typeface="Calibri"/>
                        </a:rPr>
                        <a:t>12</a:t>
                      </a:r>
                    </a:p>
                  </a:txBody>
                  <a:tcPr marL="9525" marR="9525" marT="9525" marB="0" anchor="ctr">
                    <a:solidFill>
                      <a:srgbClr val="E2F0D9"/>
                    </a:solidFill>
                  </a:tcPr>
                </a:tc>
                <a:tc>
                  <a:txBody>
                    <a:bodyPr/>
                    <a:lstStyle/>
                    <a:p>
                      <a:pPr algn="ctr" fontAlgn="b"/>
                      <a:r>
                        <a:rPr lang="cs-CZ" sz="1100" b="0" i="0" u="none" strike="noStrike">
                          <a:solidFill>
                            <a:srgbClr val="000000"/>
                          </a:solidFill>
                          <a:effectLst/>
                          <a:latin typeface="Calibri"/>
                        </a:rPr>
                        <a:t>8</a:t>
                      </a:r>
                    </a:p>
                  </a:txBody>
                  <a:tcPr marL="9525" marR="9525" marT="9525" marB="0" anchor="ctr"/>
                </a:tc>
                <a:tc>
                  <a:txBody>
                    <a:bodyPr/>
                    <a:lstStyle/>
                    <a:p>
                      <a:pPr algn="ctr" fontAlgn="b"/>
                      <a:r>
                        <a:rPr lang="cs-CZ" sz="1100" b="0" i="0" u="none" strike="noStrike">
                          <a:solidFill>
                            <a:srgbClr val="000000"/>
                          </a:solidFill>
                          <a:effectLst/>
                          <a:latin typeface="Calibri"/>
                        </a:rPr>
                        <a:t>9</a:t>
                      </a:r>
                    </a:p>
                  </a:txBody>
                  <a:tcPr marL="9525" marR="9525" marT="9525" marB="0" anchor="ctr"/>
                </a:tc>
                <a:tc>
                  <a:txBody>
                    <a:bodyPr/>
                    <a:lstStyle/>
                    <a:p>
                      <a:pPr algn="ctr" fontAlgn="b"/>
                      <a:r>
                        <a:rPr lang="cs-CZ" sz="1100" b="0" i="0" u="none" strike="noStrike" dirty="0">
                          <a:solidFill>
                            <a:srgbClr val="000000"/>
                          </a:solidFill>
                          <a:effectLst/>
                          <a:latin typeface="Calibri"/>
                        </a:rPr>
                        <a:t>19</a:t>
                      </a:r>
                    </a:p>
                  </a:txBody>
                  <a:tcPr marL="9525" marR="9525" marT="9525" marB="0" anchor="ctr">
                    <a:solidFill>
                      <a:srgbClr val="CCCCCC"/>
                    </a:solidFill>
                  </a:tcPr>
                </a:tc>
                <a:tc>
                  <a:txBody>
                    <a:bodyPr/>
                    <a:lstStyle/>
                    <a:p>
                      <a:pPr algn="r" fontAlgn="b"/>
                      <a:r>
                        <a:rPr lang="cs-CZ" sz="1100" b="0" i="1" u="none" strike="noStrike" dirty="0">
                          <a:solidFill>
                            <a:srgbClr val="000000"/>
                          </a:solidFill>
                          <a:effectLst/>
                          <a:latin typeface="Calibri"/>
                        </a:rPr>
                        <a:t>8</a:t>
                      </a:r>
                    </a:p>
                  </a:txBody>
                  <a:tcPr marL="9525" marR="9525" marT="9525" marB="0" anchor="ctr" anchorCtr="1"/>
                </a:tc>
                <a:tc>
                  <a:txBody>
                    <a:bodyPr/>
                    <a:lstStyle/>
                    <a:p>
                      <a:pPr algn="ctr" fontAlgn="b"/>
                      <a:r>
                        <a:rPr lang="cs-CZ" sz="1100" b="0" i="0" u="none" strike="noStrike">
                          <a:solidFill>
                            <a:srgbClr val="000000"/>
                          </a:solidFill>
                          <a:effectLst/>
                          <a:latin typeface="Calibri"/>
                        </a:rPr>
                        <a:t>10</a:t>
                      </a:r>
                    </a:p>
                  </a:txBody>
                  <a:tcPr marL="9525" marR="9525" marT="9525" marB="0" anchor="ctr"/>
                </a:tc>
                <a:tc>
                  <a:txBody>
                    <a:bodyPr/>
                    <a:lstStyle/>
                    <a:p>
                      <a:pPr algn="ctr" fontAlgn="b"/>
                      <a:r>
                        <a:rPr lang="cs-CZ" sz="1100" b="0" i="0" u="none" strike="noStrike">
                          <a:solidFill>
                            <a:srgbClr val="000000"/>
                          </a:solidFill>
                          <a:effectLst/>
                          <a:latin typeface="Calibri"/>
                        </a:rPr>
                        <a:t>17</a:t>
                      </a:r>
                    </a:p>
                  </a:txBody>
                  <a:tcPr marL="9525" marR="9525" marT="9525" marB="0" anchor="ctr"/>
                </a:tc>
                <a:tc>
                  <a:txBody>
                    <a:bodyPr/>
                    <a:lstStyle/>
                    <a:p>
                      <a:pPr algn="ctr" fontAlgn="b"/>
                      <a:r>
                        <a:rPr lang="cs-CZ" sz="1100" b="0" i="0" u="none" strike="noStrike">
                          <a:solidFill>
                            <a:srgbClr val="000000"/>
                          </a:solidFill>
                          <a:effectLst/>
                          <a:latin typeface="Calibri"/>
                        </a:rPr>
                        <a:t>26</a:t>
                      </a:r>
                    </a:p>
                  </a:txBody>
                  <a:tcPr marL="9525" marR="9525" marT="9525" marB="0" anchor="ctr"/>
                </a:tc>
                <a:tc>
                  <a:txBody>
                    <a:bodyPr/>
                    <a:lstStyle/>
                    <a:p>
                      <a:pPr algn="ctr" fontAlgn="b"/>
                      <a:r>
                        <a:rPr lang="cs-CZ" sz="1100" b="1" i="0" u="none" strike="noStrike" dirty="0">
                          <a:solidFill>
                            <a:srgbClr val="000000"/>
                          </a:solidFill>
                          <a:effectLst/>
                          <a:latin typeface="Calibri"/>
                        </a:rPr>
                        <a:t>204</a:t>
                      </a:r>
                    </a:p>
                  </a:txBody>
                  <a:tcPr marL="9525" marR="9525" marT="9525" marB="0" anchor="ctr"/>
                </a:tc>
                <a:extLst>
                  <a:ext uri="{0D108BD9-81ED-4DB2-BD59-A6C34878D82A}">
                    <a16:rowId xmlns:a16="http://schemas.microsoft.com/office/drawing/2014/main" val="10004"/>
                  </a:ext>
                </a:extLst>
              </a:tr>
              <a:tr h="216000">
                <a:tc>
                  <a:txBody>
                    <a:bodyPr/>
                    <a:lstStyle/>
                    <a:p>
                      <a:pPr algn="l" fontAlgn="b"/>
                      <a:r>
                        <a:rPr lang="cs-CZ" sz="1200" u="none" strike="noStrike" dirty="0">
                          <a:effectLst/>
                          <a:latin typeface="+mn-lt"/>
                        </a:rPr>
                        <a:t>E - domovy pro seniory</a:t>
                      </a:r>
                      <a:endParaRPr lang="cs-CZ" sz="1200" b="0" i="0" u="none" strike="noStrike" dirty="0">
                        <a:solidFill>
                          <a:srgbClr val="000000"/>
                        </a:solidFill>
                        <a:effectLst/>
                        <a:latin typeface="+mn-lt"/>
                      </a:endParaRPr>
                    </a:p>
                  </a:txBody>
                  <a:tcPr marL="5443" marR="5443" marT="5443" marB="0" anchor="ctr"/>
                </a:tc>
                <a:tc>
                  <a:txBody>
                    <a:bodyPr/>
                    <a:lstStyle/>
                    <a:p>
                      <a:pPr algn="ctr" fontAlgn="b"/>
                      <a:r>
                        <a:rPr lang="cs-CZ" sz="1100" b="0" i="0" u="none" strike="noStrike" dirty="0">
                          <a:solidFill>
                            <a:srgbClr val="000000"/>
                          </a:solidFill>
                          <a:effectLst/>
                          <a:latin typeface="Calibri"/>
                        </a:rPr>
                        <a:t>32</a:t>
                      </a:r>
                    </a:p>
                  </a:txBody>
                  <a:tcPr marL="9525" marR="9525" marT="9525" marB="0" anchor="ctr"/>
                </a:tc>
                <a:tc>
                  <a:txBody>
                    <a:bodyPr/>
                    <a:lstStyle/>
                    <a:p>
                      <a:pPr algn="ctr" fontAlgn="b"/>
                      <a:r>
                        <a:rPr lang="cs-CZ" sz="1100" b="0" i="0" u="none" strike="noStrike">
                          <a:solidFill>
                            <a:srgbClr val="000000"/>
                          </a:solidFill>
                          <a:effectLst/>
                          <a:latin typeface="Calibri"/>
                        </a:rPr>
                        <a:t>77</a:t>
                      </a:r>
                    </a:p>
                  </a:txBody>
                  <a:tcPr marL="9525" marR="9525" marT="9525" marB="0" anchor="ctr"/>
                </a:tc>
                <a:tc>
                  <a:txBody>
                    <a:bodyPr/>
                    <a:lstStyle/>
                    <a:p>
                      <a:pPr algn="ctr" fontAlgn="b"/>
                      <a:r>
                        <a:rPr lang="cs-CZ" sz="1100" b="0" i="0" u="none" strike="noStrike" dirty="0">
                          <a:solidFill>
                            <a:srgbClr val="000000"/>
                          </a:solidFill>
                          <a:effectLst/>
                          <a:latin typeface="Calibri"/>
                        </a:rPr>
                        <a:t>34</a:t>
                      </a:r>
                    </a:p>
                  </a:txBody>
                  <a:tcPr marL="9525" marR="9525" marT="9525" marB="0" anchor="ctr"/>
                </a:tc>
                <a:tc>
                  <a:txBody>
                    <a:bodyPr/>
                    <a:lstStyle/>
                    <a:p>
                      <a:pPr algn="ctr" fontAlgn="b"/>
                      <a:r>
                        <a:rPr lang="cs-CZ" sz="1100" b="0" i="0" u="none" strike="noStrike">
                          <a:solidFill>
                            <a:srgbClr val="000000"/>
                          </a:solidFill>
                          <a:effectLst/>
                          <a:latin typeface="Calibri"/>
                        </a:rPr>
                        <a:t>23</a:t>
                      </a:r>
                    </a:p>
                  </a:txBody>
                  <a:tcPr marL="9525" marR="9525" marT="9525" marB="0" anchor="ctr"/>
                </a:tc>
                <a:tc>
                  <a:txBody>
                    <a:bodyPr/>
                    <a:lstStyle/>
                    <a:p>
                      <a:pPr algn="ctr" fontAlgn="b"/>
                      <a:r>
                        <a:rPr lang="cs-CZ" sz="1100" b="0" i="0" u="none" strike="noStrike">
                          <a:solidFill>
                            <a:srgbClr val="000000"/>
                          </a:solidFill>
                          <a:effectLst/>
                          <a:latin typeface="Calibri"/>
                        </a:rPr>
                        <a:t>16</a:t>
                      </a:r>
                    </a:p>
                  </a:txBody>
                  <a:tcPr marL="9525" marR="9525" marT="9525" marB="0" anchor="ctr"/>
                </a:tc>
                <a:tc>
                  <a:txBody>
                    <a:bodyPr/>
                    <a:lstStyle/>
                    <a:p>
                      <a:pPr algn="ctr" fontAlgn="b"/>
                      <a:r>
                        <a:rPr lang="cs-CZ" sz="1100" b="0" i="0" u="none" strike="noStrike">
                          <a:solidFill>
                            <a:srgbClr val="000000"/>
                          </a:solidFill>
                          <a:effectLst/>
                          <a:latin typeface="Calibri"/>
                        </a:rPr>
                        <a:t>40</a:t>
                      </a:r>
                    </a:p>
                  </a:txBody>
                  <a:tcPr marL="9525" marR="9525" marT="9525" marB="0" anchor="ctr"/>
                </a:tc>
                <a:tc>
                  <a:txBody>
                    <a:bodyPr/>
                    <a:lstStyle/>
                    <a:p>
                      <a:pPr algn="ctr" fontAlgn="b"/>
                      <a:r>
                        <a:rPr lang="cs-CZ" sz="1100" b="0" i="0" u="none" strike="noStrike">
                          <a:solidFill>
                            <a:srgbClr val="000000"/>
                          </a:solidFill>
                          <a:effectLst/>
                          <a:latin typeface="Calibri"/>
                        </a:rPr>
                        <a:t>18</a:t>
                      </a:r>
                    </a:p>
                  </a:txBody>
                  <a:tcPr marL="9525" marR="9525" marT="9525" marB="0" anchor="ctr">
                    <a:noFill/>
                  </a:tcPr>
                </a:tc>
                <a:tc>
                  <a:txBody>
                    <a:bodyPr/>
                    <a:lstStyle/>
                    <a:p>
                      <a:pPr algn="ctr" fontAlgn="b"/>
                      <a:r>
                        <a:rPr lang="cs-CZ" sz="1100" b="0" i="0" u="none" strike="noStrike">
                          <a:solidFill>
                            <a:srgbClr val="000000"/>
                          </a:solidFill>
                          <a:effectLst/>
                          <a:latin typeface="Calibri"/>
                        </a:rPr>
                        <a:t>40</a:t>
                      </a:r>
                    </a:p>
                  </a:txBody>
                  <a:tcPr marL="9525" marR="9525" marT="9525" marB="0" anchor="ctr">
                    <a:solidFill>
                      <a:srgbClr val="E2F0D9"/>
                    </a:solidFill>
                  </a:tcPr>
                </a:tc>
                <a:tc>
                  <a:txBody>
                    <a:bodyPr/>
                    <a:lstStyle/>
                    <a:p>
                      <a:pPr algn="ctr" fontAlgn="b"/>
                      <a:r>
                        <a:rPr lang="cs-CZ" sz="1100" b="0" i="0" u="none" strike="noStrike">
                          <a:solidFill>
                            <a:srgbClr val="000000"/>
                          </a:solidFill>
                          <a:effectLst/>
                          <a:latin typeface="Calibri"/>
                        </a:rPr>
                        <a:t>26</a:t>
                      </a:r>
                    </a:p>
                  </a:txBody>
                  <a:tcPr marL="9525" marR="9525" marT="9525" marB="0" anchor="ctr"/>
                </a:tc>
                <a:tc>
                  <a:txBody>
                    <a:bodyPr/>
                    <a:lstStyle/>
                    <a:p>
                      <a:pPr algn="ctr" fontAlgn="b"/>
                      <a:r>
                        <a:rPr lang="cs-CZ" sz="1100" b="0" i="0" u="none" strike="noStrike">
                          <a:solidFill>
                            <a:srgbClr val="000000"/>
                          </a:solidFill>
                          <a:effectLst/>
                          <a:latin typeface="Calibri"/>
                        </a:rPr>
                        <a:t>24</a:t>
                      </a:r>
                    </a:p>
                  </a:txBody>
                  <a:tcPr marL="9525" marR="9525" marT="9525" marB="0" anchor="ctr"/>
                </a:tc>
                <a:tc>
                  <a:txBody>
                    <a:bodyPr/>
                    <a:lstStyle/>
                    <a:p>
                      <a:pPr algn="ctr" fontAlgn="b"/>
                      <a:r>
                        <a:rPr lang="cs-CZ" sz="1100" b="0" i="0" u="none" strike="noStrike" dirty="0">
                          <a:solidFill>
                            <a:srgbClr val="000000"/>
                          </a:solidFill>
                          <a:effectLst/>
                          <a:latin typeface="Calibri"/>
                        </a:rPr>
                        <a:t>47</a:t>
                      </a:r>
                    </a:p>
                  </a:txBody>
                  <a:tcPr marL="9525" marR="9525" marT="9525" marB="0" anchor="ctr">
                    <a:noFill/>
                  </a:tcPr>
                </a:tc>
                <a:tc>
                  <a:txBody>
                    <a:bodyPr/>
                    <a:lstStyle/>
                    <a:p>
                      <a:pPr algn="r" fontAlgn="b"/>
                      <a:r>
                        <a:rPr lang="cs-CZ" sz="1100" b="0" i="1" u="none" strike="noStrike" dirty="0">
                          <a:solidFill>
                            <a:srgbClr val="000000"/>
                          </a:solidFill>
                          <a:effectLst/>
                          <a:latin typeface="Calibri"/>
                        </a:rPr>
                        <a:t>17</a:t>
                      </a:r>
                    </a:p>
                  </a:txBody>
                  <a:tcPr marL="9525" marR="9525" marT="9525" marB="0" anchor="ctr" anchorCtr="1"/>
                </a:tc>
                <a:tc>
                  <a:txBody>
                    <a:bodyPr/>
                    <a:lstStyle/>
                    <a:p>
                      <a:pPr algn="ctr" fontAlgn="b"/>
                      <a:r>
                        <a:rPr lang="cs-CZ" sz="1100" b="0" i="0" u="none" strike="noStrike">
                          <a:solidFill>
                            <a:srgbClr val="000000"/>
                          </a:solidFill>
                          <a:effectLst/>
                          <a:latin typeface="Calibri"/>
                        </a:rPr>
                        <a:t>35</a:t>
                      </a:r>
                    </a:p>
                  </a:txBody>
                  <a:tcPr marL="9525" marR="9525" marT="9525" marB="0" anchor="ctr"/>
                </a:tc>
                <a:tc>
                  <a:txBody>
                    <a:bodyPr/>
                    <a:lstStyle/>
                    <a:p>
                      <a:pPr algn="ctr" fontAlgn="b"/>
                      <a:r>
                        <a:rPr lang="cs-CZ" sz="1100" b="0" i="0" u="none" strike="noStrike">
                          <a:solidFill>
                            <a:srgbClr val="000000"/>
                          </a:solidFill>
                          <a:effectLst/>
                          <a:latin typeface="Calibri"/>
                        </a:rPr>
                        <a:t>39</a:t>
                      </a:r>
                    </a:p>
                  </a:txBody>
                  <a:tcPr marL="9525" marR="9525" marT="9525" marB="0" anchor="ctr"/>
                </a:tc>
                <a:tc>
                  <a:txBody>
                    <a:bodyPr/>
                    <a:lstStyle/>
                    <a:p>
                      <a:pPr algn="ctr" fontAlgn="b"/>
                      <a:r>
                        <a:rPr lang="cs-CZ" sz="1100" b="0" i="0" u="none" strike="noStrike">
                          <a:solidFill>
                            <a:srgbClr val="000000"/>
                          </a:solidFill>
                          <a:effectLst/>
                          <a:latin typeface="Calibri"/>
                        </a:rPr>
                        <a:t>71</a:t>
                      </a:r>
                    </a:p>
                  </a:txBody>
                  <a:tcPr marL="9525" marR="9525" marT="9525" marB="0" anchor="ctr"/>
                </a:tc>
                <a:tc>
                  <a:txBody>
                    <a:bodyPr/>
                    <a:lstStyle/>
                    <a:p>
                      <a:pPr algn="ctr" fontAlgn="b"/>
                      <a:r>
                        <a:rPr lang="cs-CZ" sz="1100" b="1" i="0" u="none" strike="noStrike" dirty="0">
                          <a:solidFill>
                            <a:srgbClr val="000000"/>
                          </a:solidFill>
                          <a:effectLst/>
                          <a:latin typeface="Calibri"/>
                        </a:rPr>
                        <a:t>523</a:t>
                      </a:r>
                    </a:p>
                  </a:txBody>
                  <a:tcPr marL="9525" marR="9525" marT="9525" marB="0" anchor="ctr"/>
                </a:tc>
                <a:extLst>
                  <a:ext uri="{0D108BD9-81ED-4DB2-BD59-A6C34878D82A}">
                    <a16:rowId xmlns:a16="http://schemas.microsoft.com/office/drawing/2014/main" val="10005"/>
                  </a:ext>
                </a:extLst>
              </a:tr>
              <a:tr h="216000">
                <a:tc>
                  <a:txBody>
                    <a:bodyPr/>
                    <a:lstStyle/>
                    <a:p>
                      <a:pPr algn="l" fontAlgn="b"/>
                      <a:r>
                        <a:rPr lang="cs-CZ" sz="1200" u="none" strike="noStrike" dirty="0">
                          <a:effectLst/>
                          <a:latin typeface="+mn-lt"/>
                        </a:rPr>
                        <a:t>F - domovy se zvláštním režimem</a:t>
                      </a:r>
                      <a:endParaRPr lang="cs-CZ" sz="1200" b="0" i="0" u="none" strike="noStrike" dirty="0">
                        <a:solidFill>
                          <a:srgbClr val="000000"/>
                        </a:solidFill>
                        <a:effectLst/>
                        <a:latin typeface="+mn-lt"/>
                      </a:endParaRPr>
                    </a:p>
                  </a:txBody>
                  <a:tcPr marL="5443" marR="5443" marT="5443" marB="0" anchor="ctr"/>
                </a:tc>
                <a:tc>
                  <a:txBody>
                    <a:bodyPr/>
                    <a:lstStyle/>
                    <a:p>
                      <a:pPr algn="ctr" fontAlgn="b"/>
                      <a:r>
                        <a:rPr lang="cs-CZ" sz="1100" b="0" i="0" u="none" strike="noStrike" dirty="0">
                          <a:solidFill>
                            <a:srgbClr val="000000"/>
                          </a:solidFill>
                          <a:effectLst/>
                          <a:latin typeface="Calibri"/>
                        </a:rPr>
                        <a:t>21</a:t>
                      </a:r>
                    </a:p>
                  </a:txBody>
                  <a:tcPr marL="9525" marR="9525" marT="9525" marB="0" anchor="ctr"/>
                </a:tc>
                <a:tc>
                  <a:txBody>
                    <a:bodyPr/>
                    <a:lstStyle/>
                    <a:p>
                      <a:pPr algn="ctr" fontAlgn="b"/>
                      <a:r>
                        <a:rPr lang="cs-CZ" sz="1100" b="0" i="0" u="none" strike="noStrike">
                          <a:solidFill>
                            <a:srgbClr val="000000"/>
                          </a:solidFill>
                          <a:effectLst/>
                          <a:latin typeface="Calibri"/>
                        </a:rPr>
                        <a:t>45</a:t>
                      </a:r>
                    </a:p>
                  </a:txBody>
                  <a:tcPr marL="9525" marR="9525" marT="9525" marB="0" anchor="ctr"/>
                </a:tc>
                <a:tc>
                  <a:txBody>
                    <a:bodyPr/>
                    <a:lstStyle/>
                    <a:p>
                      <a:pPr algn="ctr" fontAlgn="b"/>
                      <a:r>
                        <a:rPr lang="cs-CZ" sz="1100" b="0" i="0" u="none" strike="noStrike">
                          <a:solidFill>
                            <a:srgbClr val="000000"/>
                          </a:solidFill>
                          <a:effectLst/>
                          <a:latin typeface="Calibri"/>
                        </a:rPr>
                        <a:t>18</a:t>
                      </a:r>
                    </a:p>
                  </a:txBody>
                  <a:tcPr marL="9525" marR="9525" marT="9525" marB="0" anchor="ctr"/>
                </a:tc>
                <a:tc>
                  <a:txBody>
                    <a:bodyPr/>
                    <a:lstStyle/>
                    <a:p>
                      <a:pPr algn="ctr" fontAlgn="b"/>
                      <a:r>
                        <a:rPr lang="cs-CZ" sz="1100" b="0" i="0" u="none" strike="noStrike">
                          <a:solidFill>
                            <a:srgbClr val="000000"/>
                          </a:solidFill>
                          <a:effectLst/>
                          <a:latin typeface="Calibri"/>
                        </a:rPr>
                        <a:t>15</a:t>
                      </a:r>
                    </a:p>
                  </a:txBody>
                  <a:tcPr marL="9525" marR="9525" marT="9525" marB="0" anchor="ctr"/>
                </a:tc>
                <a:tc>
                  <a:txBody>
                    <a:bodyPr/>
                    <a:lstStyle/>
                    <a:p>
                      <a:pPr algn="ctr" fontAlgn="b"/>
                      <a:r>
                        <a:rPr lang="cs-CZ" sz="1100" b="0" i="0" u="none" strike="noStrike">
                          <a:solidFill>
                            <a:srgbClr val="000000"/>
                          </a:solidFill>
                          <a:effectLst/>
                          <a:latin typeface="Calibri"/>
                        </a:rPr>
                        <a:t>12</a:t>
                      </a:r>
                    </a:p>
                  </a:txBody>
                  <a:tcPr marL="9525" marR="9525" marT="9525" marB="0" anchor="ctr"/>
                </a:tc>
                <a:tc>
                  <a:txBody>
                    <a:bodyPr/>
                    <a:lstStyle/>
                    <a:p>
                      <a:pPr algn="ctr" fontAlgn="b"/>
                      <a:r>
                        <a:rPr lang="cs-CZ" sz="1100" b="0" i="0" u="none" strike="noStrike">
                          <a:solidFill>
                            <a:srgbClr val="000000"/>
                          </a:solidFill>
                          <a:effectLst/>
                          <a:latin typeface="Calibri"/>
                        </a:rPr>
                        <a:t>36</a:t>
                      </a:r>
                    </a:p>
                  </a:txBody>
                  <a:tcPr marL="9525" marR="9525" marT="9525" marB="0" anchor="ctr"/>
                </a:tc>
                <a:tc>
                  <a:txBody>
                    <a:bodyPr/>
                    <a:lstStyle/>
                    <a:p>
                      <a:pPr algn="ctr" fontAlgn="b"/>
                      <a:r>
                        <a:rPr lang="cs-CZ" sz="1100" b="0" i="0" u="none" strike="noStrike" dirty="0">
                          <a:solidFill>
                            <a:srgbClr val="000000"/>
                          </a:solidFill>
                          <a:effectLst/>
                          <a:latin typeface="Calibri"/>
                        </a:rPr>
                        <a:t>13</a:t>
                      </a:r>
                    </a:p>
                  </a:txBody>
                  <a:tcPr marL="9525" marR="9525" marT="9525" marB="0" anchor="ctr">
                    <a:solidFill>
                      <a:srgbClr val="CCCCCC"/>
                    </a:solidFill>
                  </a:tcPr>
                </a:tc>
                <a:tc>
                  <a:txBody>
                    <a:bodyPr/>
                    <a:lstStyle/>
                    <a:p>
                      <a:pPr algn="ctr" fontAlgn="b"/>
                      <a:r>
                        <a:rPr lang="cs-CZ" sz="1100" b="0" i="0" u="none" strike="noStrike">
                          <a:solidFill>
                            <a:srgbClr val="000000"/>
                          </a:solidFill>
                          <a:effectLst/>
                          <a:latin typeface="Calibri"/>
                        </a:rPr>
                        <a:t>14</a:t>
                      </a:r>
                    </a:p>
                  </a:txBody>
                  <a:tcPr marL="9525" marR="9525" marT="9525" marB="0" anchor="ctr">
                    <a:solidFill>
                      <a:srgbClr val="E2F0D9"/>
                    </a:solidFill>
                  </a:tcPr>
                </a:tc>
                <a:tc>
                  <a:txBody>
                    <a:bodyPr/>
                    <a:lstStyle/>
                    <a:p>
                      <a:pPr algn="ctr" fontAlgn="b"/>
                      <a:r>
                        <a:rPr lang="cs-CZ" sz="1100" b="0" i="0" u="none" strike="noStrike">
                          <a:solidFill>
                            <a:srgbClr val="000000"/>
                          </a:solidFill>
                          <a:effectLst/>
                          <a:latin typeface="Calibri"/>
                        </a:rPr>
                        <a:t>15</a:t>
                      </a:r>
                    </a:p>
                  </a:txBody>
                  <a:tcPr marL="9525" marR="9525" marT="9525" marB="0" anchor="ctr"/>
                </a:tc>
                <a:tc>
                  <a:txBody>
                    <a:bodyPr/>
                    <a:lstStyle/>
                    <a:p>
                      <a:pPr algn="ctr" fontAlgn="b"/>
                      <a:r>
                        <a:rPr lang="cs-CZ" sz="1100" b="0" i="0" u="none" strike="noStrike">
                          <a:solidFill>
                            <a:srgbClr val="000000"/>
                          </a:solidFill>
                          <a:effectLst/>
                          <a:latin typeface="Calibri"/>
                        </a:rPr>
                        <a:t>21</a:t>
                      </a:r>
                    </a:p>
                  </a:txBody>
                  <a:tcPr marL="9525" marR="9525" marT="9525" marB="0" anchor="ctr"/>
                </a:tc>
                <a:tc>
                  <a:txBody>
                    <a:bodyPr/>
                    <a:lstStyle/>
                    <a:p>
                      <a:pPr algn="ctr" fontAlgn="b"/>
                      <a:r>
                        <a:rPr lang="cs-CZ" sz="1100" b="0" i="0" u="none" strike="noStrike" dirty="0">
                          <a:solidFill>
                            <a:srgbClr val="000000"/>
                          </a:solidFill>
                          <a:effectLst/>
                          <a:latin typeface="Calibri"/>
                        </a:rPr>
                        <a:t>40</a:t>
                      </a:r>
                    </a:p>
                  </a:txBody>
                  <a:tcPr marL="9525" marR="9525" marT="9525" marB="0" anchor="ctr">
                    <a:solidFill>
                      <a:srgbClr val="CCCCCC"/>
                    </a:solidFill>
                  </a:tcPr>
                </a:tc>
                <a:tc>
                  <a:txBody>
                    <a:bodyPr/>
                    <a:lstStyle/>
                    <a:p>
                      <a:pPr algn="r" fontAlgn="b"/>
                      <a:r>
                        <a:rPr lang="cs-CZ" sz="1100" b="0" i="1" u="none" strike="noStrike" dirty="0">
                          <a:solidFill>
                            <a:srgbClr val="000000"/>
                          </a:solidFill>
                          <a:effectLst/>
                          <a:latin typeface="Calibri"/>
                        </a:rPr>
                        <a:t>12</a:t>
                      </a:r>
                    </a:p>
                  </a:txBody>
                  <a:tcPr marL="9525" marR="9525" marT="9525" marB="0" anchor="ctr" anchorCtr="1"/>
                </a:tc>
                <a:tc>
                  <a:txBody>
                    <a:bodyPr/>
                    <a:lstStyle/>
                    <a:p>
                      <a:pPr algn="ctr" fontAlgn="b"/>
                      <a:r>
                        <a:rPr lang="cs-CZ" sz="1100" b="0" i="0" u="none" strike="noStrike">
                          <a:solidFill>
                            <a:srgbClr val="000000"/>
                          </a:solidFill>
                          <a:effectLst/>
                          <a:latin typeface="Calibri"/>
                        </a:rPr>
                        <a:t>19</a:t>
                      </a:r>
                    </a:p>
                  </a:txBody>
                  <a:tcPr marL="9525" marR="9525" marT="9525" marB="0" anchor="ctr"/>
                </a:tc>
                <a:tc>
                  <a:txBody>
                    <a:bodyPr/>
                    <a:lstStyle/>
                    <a:p>
                      <a:pPr algn="ctr" fontAlgn="b"/>
                      <a:r>
                        <a:rPr lang="cs-CZ" sz="1100" b="0" i="0" u="none" strike="noStrike">
                          <a:solidFill>
                            <a:srgbClr val="000000"/>
                          </a:solidFill>
                          <a:effectLst/>
                          <a:latin typeface="Calibri"/>
                        </a:rPr>
                        <a:t>25</a:t>
                      </a:r>
                    </a:p>
                  </a:txBody>
                  <a:tcPr marL="9525" marR="9525" marT="9525" marB="0" anchor="ctr"/>
                </a:tc>
                <a:tc>
                  <a:txBody>
                    <a:bodyPr/>
                    <a:lstStyle/>
                    <a:p>
                      <a:pPr algn="ctr" fontAlgn="b"/>
                      <a:r>
                        <a:rPr lang="cs-CZ" sz="1100" b="0" i="0" u="none" strike="noStrike">
                          <a:solidFill>
                            <a:srgbClr val="000000"/>
                          </a:solidFill>
                          <a:effectLst/>
                          <a:latin typeface="Calibri"/>
                        </a:rPr>
                        <a:t>43</a:t>
                      </a:r>
                    </a:p>
                  </a:txBody>
                  <a:tcPr marL="9525" marR="9525" marT="9525" marB="0" anchor="ctr"/>
                </a:tc>
                <a:tc>
                  <a:txBody>
                    <a:bodyPr/>
                    <a:lstStyle/>
                    <a:p>
                      <a:pPr algn="ctr" fontAlgn="b"/>
                      <a:r>
                        <a:rPr lang="cs-CZ" sz="1100" b="1" i="0" u="none" strike="noStrike" dirty="0">
                          <a:solidFill>
                            <a:srgbClr val="000000"/>
                          </a:solidFill>
                          <a:effectLst/>
                          <a:latin typeface="Calibri"/>
                        </a:rPr>
                        <a:t>337</a:t>
                      </a:r>
                    </a:p>
                  </a:txBody>
                  <a:tcPr marL="9525" marR="9525" marT="9525" marB="0" anchor="ctr"/>
                </a:tc>
                <a:extLst>
                  <a:ext uri="{0D108BD9-81ED-4DB2-BD59-A6C34878D82A}">
                    <a16:rowId xmlns:a16="http://schemas.microsoft.com/office/drawing/2014/main" val="10006"/>
                  </a:ext>
                </a:extLst>
              </a:tr>
              <a:tr h="216000">
                <a:tc>
                  <a:txBody>
                    <a:bodyPr/>
                    <a:lstStyle/>
                    <a:p>
                      <a:pPr algn="l" fontAlgn="b"/>
                      <a:r>
                        <a:rPr lang="cs-CZ" sz="1200" u="none" strike="noStrike" dirty="0">
                          <a:effectLst/>
                          <a:latin typeface="+mn-lt"/>
                        </a:rPr>
                        <a:t>G - chráněné bydlení</a:t>
                      </a:r>
                      <a:endParaRPr lang="cs-CZ" sz="1200" b="0" i="0" u="none" strike="noStrike" dirty="0">
                        <a:solidFill>
                          <a:srgbClr val="000000"/>
                        </a:solidFill>
                        <a:effectLst/>
                        <a:latin typeface="+mn-lt"/>
                      </a:endParaRPr>
                    </a:p>
                  </a:txBody>
                  <a:tcPr marL="5443" marR="5443" marT="5443" marB="0" anchor="ctr"/>
                </a:tc>
                <a:tc>
                  <a:txBody>
                    <a:bodyPr/>
                    <a:lstStyle/>
                    <a:p>
                      <a:pPr algn="ctr" fontAlgn="b"/>
                      <a:r>
                        <a:rPr lang="cs-CZ" sz="1100" b="0" i="0" u="none" strike="noStrike">
                          <a:solidFill>
                            <a:srgbClr val="000000"/>
                          </a:solidFill>
                          <a:effectLst/>
                          <a:latin typeface="Calibri"/>
                        </a:rPr>
                        <a:t>14</a:t>
                      </a:r>
                    </a:p>
                  </a:txBody>
                  <a:tcPr marL="9525" marR="9525" marT="9525" marB="0" anchor="ctr"/>
                </a:tc>
                <a:tc>
                  <a:txBody>
                    <a:bodyPr/>
                    <a:lstStyle/>
                    <a:p>
                      <a:pPr algn="ctr" fontAlgn="b"/>
                      <a:r>
                        <a:rPr lang="cs-CZ" sz="1100" b="0" i="0" u="none" strike="noStrike">
                          <a:solidFill>
                            <a:srgbClr val="000000"/>
                          </a:solidFill>
                          <a:effectLst/>
                          <a:latin typeface="Calibri"/>
                        </a:rPr>
                        <a:t>27</a:t>
                      </a:r>
                    </a:p>
                  </a:txBody>
                  <a:tcPr marL="9525" marR="9525" marT="9525" marB="0" anchor="ctr"/>
                </a:tc>
                <a:tc>
                  <a:txBody>
                    <a:bodyPr/>
                    <a:lstStyle/>
                    <a:p>
                      <a:pPr algn="ctr" fontAlgn="b"/>
                      <a:r>
                        <a:rPr lang="cs-CZ" sz="1100" b="0" i="0" u="none" strike="noStrike">
                          <a:solidFill>
                            <a:srgbClr val="000000"/>
                          </a:solidFill>
                          <a:effectLst/>
                          <a:latin typeface="Calibri"/>
                        </a:rPr>
                        <a:t>9</a:t>
                      </a:r>
                    </a:p>
                  </a:txBody>
                  <a:tcPr marL="9525" marR="9525" marT="9525" marB="0" anchor="ctr"/>
                </a:tc>
                <a:tc>
                  <a:txBody>
                    <a:bodyPr/>
                    <a:lstStyle/>
                    <a:p>
                      <a:pPr algn="ctr" fontAlgn="b"/>
                      <a:r>
                        <a:rPr lang="cs-CZ" sz="1100" b="0" i="0" u="none" strike="noStrike">
                          <a:solidFill>
                            <a:srgbClr val="000000"/>
                          </a:solidFill>
                          <a:effectLst/>
                          <a:latin typeface="Calibri"/>
                        </a:rPr>
                        <a:t>6</a:t>
                      </a:r>
                    </a:p>
                  </a:txBody>
                  <a:tcPr marL="9525" marR="9525" marT="9525" marB="0" anchor="ctr"/>
                </a:tc>
                <a:tc>
                  <a:txBody>
                    <a:bodyPr/>
                    <a:lstStyle/>
                    <a:p>
                      <a:pPr algn="ctr" fontAlgn="b"/>
                      <a:r>
                        <a:rPr lang="cs-CZ" sz="1100" b="0" i="0" u="none" strike="noStrike">
                          <a:solidFill>
                            <a:srgbClr val="000000"/>
                          </a:solidFill>
                          <a:effectLst/>
                          <a:latin typeface="Calibri"/>
                        </a:rPr>
                        <a:t>5</a:t>
                      </a:r>
                    </a:p>
                  </a:txBody>
                  <a:tcPr marL="9525" marR="9525" marT="9525" marB="0" anchor="ctr"/>
                </a:tc>
                <a:tc>
                  <a:txBody>
                    <a:bodyPr/>
                    <a:lstStyle/>
                    <a:p>
                      <a:pPr algn="ctr" fontAlgn="b"/>
                      <a:r>
                        <a:rPr lang="cs-CZ" sz="1100" b="0" i="0" u="none" strike="noStrike">
                          <a:solidFill>
                            <a:srgbClr val="000000"/>
                          </a:solidFill>
                          <a:effectLst/>
                          <a:latin typeface="Calibri"/>
                        </a:rPr>
                        <a:t>23</a:t>
                      </a:r>
                    </a:p>
                  </a:txBody>
                  <a:tcPr marL="9525" marR="9525" marT="9525" marB="0" anchor="ctr"/>
                </a:tc>
                <a:tc>
                  <a:txBody>
                    <a:bodyPr/>
                    <a:lstStyle/>
                    <a:p>
                      <a:pPr algn="ctr" fontAlgn="b"/>
                      <a:r>
                        <a:rPr lang="cs-CZ" sz="1100" b="0" i="0" u="none" strike="noStrike">
                          <a:solidFill>
                            <a:srgbClr val="000000"/>
                          </a:solidFill>
                          <a:effectLst/>
                          <a:latin typeface="Calibri"/>
                        </a:rPr>
                        <a:t>6</a:t>
                      </a:r>
                    </a:p>
                  </a:txBody>
                  <a:tcPr marL="9525" marR="9525" marT="9525" marB="0" anchor="ctr">
                    <a:noFill/>
                  </a:tcPr>
                </a:tc>
                <a:tc>
                  <a:txBody>
                    <a:bodyPr/>
                    <a:lstStyle/>
                    <a:p>
                      <a:pPr algn="ctr" fontAlgn="b"/>
                      <a:r>
                        <a:rPr lang="cs-CZ" sz="1100" b="0" i="0" u="none" strike="noStrike">
                          <a:solidFill>
                            <a:srgbClr val="000000"/>
                          </a:solidFill>
                          <a:effectLst/>
                          <a:latin typeface="Calibri"/>
                        </a:rPr>
                        <a:t>12</a:t>
                      </a:r>
                    </a:p>
                  </a:txBody>
                  <a:tcPr marL="9525" marR="9525" marT="9525" marB="0" anchor="ctr">
                    <a:solidFill>
                      <a:srgbClr val="E2F0D9"/>
                    </a:solidFill>
                  </a:tcPr>
                </a:tc>
                <a:tc>
                  <a:txBody>
                    <a:bodyPr/>
                    <a:lstStyle/>
                    <a:p>
                      <a:pPr algn="ctr" fontAlgn="b"/>
                      <a:r>
                        <a:rPr lang="cs-CZ" sz="1100" b="0" i="0" u="none" strike="noStrike">
                          <a:solidFill>
                            <a:srgbClr val="000000"/>
                          </a:solidFill>
                          <a:effectLst/>
                          <a:latin typeface="Calibri"/>
                        </a:rPr>
                        <a:t>8</a:t>
                      </a:r>
                    </a:p>
                  </a:txBody>
                  <a:tcPr marL="9525" marR="9525" marT="9525" marB="0" anchor="ctr"/>
                </a:tc>
                <a:tc>
                  <a:txBody>
                    <a:bodyPr/>
                    <a:lstStyle/>
                    <a:p>
                      <a:pPr algn="ctr" fontAlgn="b"/>
                      <a:r>
                        <a:rPr lang="cs-CZ" sz="1100" b="0" i="0" u="none" strike="noStrike">
                          <a:solidFill>
                            <a:srgbClr val="000000"/>
                          </a:solidFill>
                          <a:effectLst/>
                          <a:latin typeface="Calibri"/>
                        </a:rPr>
                        <a:t>12</a:t>
                      </a:r>
                    </a:p>
                  </a:txBody>
                  <a:tcPr marL="9525" marR="9525" marT="9525" marB="0" anchor="ctr"/>
                </a:tc>
                <a:tc>
                  <a:txBody>
                    <a:bodyPr/>
                    <a:lstStyle/>
                    <a:p>
                      <a:pPr algn="ctr" fontAlgn="b"/>
                      <a:r>
                        <a:rPr lang="cs-CZ" sz="1100" b="0" i="0" u="none" strike="noStrike">
                          <a:solidFill>
                            <a:srgbClr val="000000"/>
                          </a:solidFill>
                          <a:effectLst/>
                          <a:latin typeface="Calibri"/>
                        </a:rPr>
                        <a:t>25</a:t>
                      </a:r>
                    </a:p>
                  </a:txBody>
                  <a:tcPr marL="9525" marR="9525" marT="9525" marB="0" anchor="ctr">
                    <a:noFill/>
                  </a:tcPr>
                </a:tc>
                <a:tc>
                  <a:txBody>
                    <a:bodyPr/>
                    <a:lstStyle/>
                    <a:p>
                      <a:pPr algn="r" fontAlgn="b"/>
                      <a:r>
                        <a:rPr lang="cs-CZ" sz="1100" b="0" i="1" u="none" strike="noStrike">
                          <a:solidFill>
                            <a:srgbClr val="000000"/>
                          </a:solidFill>
                          <a:effectLst/>
                          <a:latin typeface="Calibri"/>
                        </a:rPr>
                        <a:t>7</a:t>
                      </a:r>
                    </a:p>
                  </a:txBody>
                  <a:tcPr marL="9525" marR="9525" marT="9525" marB="0" anchor="ctr" anchorCtr="1"/>
                </a:tc>
                <a:tc>
                  <a:txBody>
                    <a:bodyPr/>
                    <a:lstStyle/>
                    <a:p>
                      <a:pPr algn="ctr" fontAlgn="b"/>
                      <a:r>
                        <a:rPr lang="cs-CZ" sz="1100" b="0" i="0" u="none" strike="noStrike">
                          <a:solidFill>
                            <a:srgbClr val="000000"/>
                          </a:solidFill>
                          <a:effectLst/>
                          <a:latin typeface="Calibri"/>
                        </a:rPr>
                        <a:t>14</a:t>
                      </a:r>
                    </a:p>
                  </a:txBody>
                  <a:tcPr marL="9525" marR="9525" marT="9525" marB="0" anchor="ctr"/>
                </a:tc>
                <a:tc>
                  <a:txBody>
                    <a:bodyPr/>
                    <a:lstStyle/>
                    <a:p>
                      <a:pPr algn="ctr" fontAlgn="b"/>
                      <a:r>
                        <a:rPr lang="cs-CZ" sz="1100" b="0" i="0" u="none" strike="noStrike">
                          <a:solidFill>
                            <a:srgbClr val="000000"/>
                          </a:solidFill>
                          <a:effectLst/>
                          <a:latin typeface="Calibri"/>
                        </a:rPr>
                        <a:t>16</a:t>
                      </a:r>
                    </a:p>
                  </a:txBody>
                  <a:tcPr marL="9525" marR="9525" marT="9525" marB="0" anchor="ctr"/>
                </a:tc>
                <a:tc>
                  <a:txBody>
                    <a:bodyPr/>
                    <a:lstStyle/>
                    <a:p>
                      <a:pPr algn="ctr" fontAlgn="b"/>
                      <a:r>
                        <a:rPr lang="cs-CZ" sz="1100" b="0" i="0" u="none" strike="noStrike">
                          <a:solidFill>
                            <a:srgbClr val="000000"/>
                          </a:solidFill>
                          <a:effectLst/>
                          <a:latin typeface="Calibri"/>
                        </a:rPr>
                        <a:t>32</a:t>
                      </a:r>
                    </a:p>
                  </a:txBody>
                  <a:tcPr marL="9525" marR="9525" marT="9525" marB="0" anchor="ctr"/>
                </a:tc>
                <a:tc>
                  <a:txBody>
                    <a:bodyPr/>
                    <a:lstStyle/>
                    <a:p>
                      <a:pPr algn="ctr" fontAlgn="b"/>
                      <a:r>
                        <a:rPr lang="cs-CZ" sz="1100" b="1" i="0" u="none" strike="noStrike" dirty="0">
                          <a:solidFill>
                            <a:srgbClr val="000000"/>
                          </a:solidFill>
                          <a:effectLst/>
                          <a:latin typeface="Calibri"/>
                        </a:rPr>
                        <a:t>209</a:t>
                      </a:r>
                    </a:p>
                  </a:txBody>
                  <a:tcPr marL="9525" marR="9525" marT="9525" marB="0" anchor="ctr"/>
                </a:tc>
                <a:extLst>
                  <a:ext uri="{0D108BD9-81ED-4DB2-BD59-A6C34878D82A}">
                    <a16:rowId xmlns:a16="http://schemas.microsoft.com/office/drawing/2014/main" val="10007"/>
                  </a:ext>
                </a:extLst>
              </a:tr>
              <a:tr h="216000">
                <a:tc>
                  <a:txBody>
                    <a:bodyPr/>
                    <a:lstStyle/>
                    <a:p>
                      <a:pPr algn="l" fontAlgn="b"/>
                      <a:r>
                        <a:rPr lang="cs-CZ" sz="1200" u="none" strike="noStrike" dirty="0">
                          <a:effectLst/>
                          <a:latin typeface="+mn-lt"/>
                        </a:rPr>
                        <a:t>H - azylové domy</a:t>
                      </a:r>
                      <a:endParaRPr lang="cs-CZ" sz="1200" b="0" i="0" u="none" strike="noStrike" dirty="0">
                        <a:solidFill>
                          <a:srgbClr val="000000"/>
                        </a:solidFill>
                        <a:effectLst/>
                        <a:latin typeface="+mn-lt"/>
                      </a:endParaRPr>
                    </a:p>
                  </a:txBody>
                  <a:tcPr marL="5443" marR="5443" marT="5443" marB="0" anchor="ctr"/>
                </a:tc>
                <a:tc>
                  <a:txBody>
                    <a:bodyPr/>
                    <a:lstStyle/>
                    <a:p>
                      <a:pPr algn="ctr" fontAlgn="b"/>
                      <a:r>
                        <a:rPr lang="cs-CZ" sz="1100" b="0" i="0" u="none" strike="noStrike">
                          <a:solidFill>
                            <a:srgbClr val="000000"/>
                          </a:solidFill>
                          <a:effectLst/>
                          <a:latin typeface="Calibri"/>
                        </a:rPr>
                        <a:t>26</a:t>
                      </a:r>
                    </a:p>
                  </a:txBody>
                  <a:tcPr marL="9525" marR="9525" marT="9525" marB="0" anchor="ctr"/>
                </a:tc>
                <a:tc>
                  <a:txBody>
                    <a:bodyPr/>
                    <a:lstStyle/>
                    <a:p>
                      <a:pPr algn="ctr" fontAlgn="b"/>
                      <a:r>
                        <a:rPr lang="cs-CZ" sz="1100" b="0" i="0" u="none" strike="noStrike">
                          <a:solidFill>
                            <a:srgbClr val="000000"/>
                          </a:solidFill>
                          <a:effectLst/>
                          <a:latin typeface="Calibri"/>
                        </a:rPr>
                        <a:t>16</a:t>
                      </a:r>
                    </a:p>
                  </a:txBody>
                  <a:tcPr marL="9525" marR="9525" marT="9525" marB="0" anchor="ctr"/>
                </a:tc>
                <a:tc>
                  <a:txBody>
                    <a:bodyPr/>
                    <a:lstStyle/>
                    <a:p>
                      <a:pPr algn="ctr" fontAlgn="b"/>
                      <a:r>
                        <a:rPr lang="cs-CZ" sz="1100" b="0" i="0" u="none" strike="noStrike">
                          <a:solidFill>
                            <a:srgbClr val="000000"/>
                          </a:solidFill>
                          <a:effectLst/>
                          <a:latin typeface="Calibri"/>
                        </a:rPr>
                        <a:t>13</a:t>
                      </a:r>
                    </a:p>
                  </a:txBody>
                  <a:tcPr marL="9525" marR="9525" marT="9525" marB="0" anchor="ctr"/>
                </a:tc>
                <a:tc>
                  <a:txBody>
                    <a:bodyPr/>
                    <a:lstStyle/>
                    <a:p>
                      <a:pPr algn="ctr" fontAlgn="b"/>
                      <a:r>
                        <a:rPr lang="cs-CZ" sz="1100" b="0" i="0" u="none" strike="noStrike">
                          <a:solidFill>
                            <a:srgbClr val="000000"/>
                          </a:solidFill>
                          <a:effectLst/>
                          <a:latin typeface="Calibri"/>
                        </a:rPr>
                        <a:t>9</a:t>
                      </a:r>
                    </a:p>
                  </a:txBody>
                  <a:tcPr marL="9525" marR="9525" marT="9525" marB="0" anchor="ctr"/>
                </a:tc>
                <a:tc>
                  <a:txBody>
                    <a:bodyPr/>
                    <a:lstStyle/>
                    <a:p>
                      <a:pPr algn="ctr" fontAlgn="b"/>
                      <a:r>
                        <a:rPr lang="cs-CZ" sz="1100" b="0" i="0" u="none" strike="noStrike">
                          <a:solidFill>
                            <a:srgbClr val="000000"/>
                          </a:solidFill>
                          <a:effectLst/>
                          <a:latin typeface="Calibri"/>
                        </a:rPr>
                        <a:t>5</a:t>
                      </a:r>
                    </a:p>
                  </a:txBody>
                  <a:tcPr marL="9525" marR="9525" marT="9525" marB="0" anchor="ctr"/>
                </a:tc>
                <a:tc>
                  <a:txBody>
                    <a:bodyPr/>
                    <a:lstStyle/>
                    <a:p>
                      <a:pPr algn="ctr" fontAlgn="b"/>
                      <a:r>
                        <a:rPr lang="cs-CZ" sz="1100" b="0" i="0" u="none" strike="noStrike">
                          <a:solidFill>
                            <a:srgbClr val="000000"/>
                          </a:solidFill>
                          <a:effectLst/>
                          <a:latin typeface="Calibri"/>
                        </a:rPr>
                        <a:t>28</a:t>
                      </a:r>
                    </a:p>
                  </a:txBody>
                  <a:tcPr marL="9525" marR="9525" marT="9525" marB="0" anchor="ctr"/>
                </a:tc>
                <a:tc>
                  <a:txBody>
                    <a:bodyPr/>
                    <a:lstStyle/>
                    <a:p>
                      <a:pPr algn="ctr" fontAlgn="b"/>
                      <a:r>
                        <a:rPr lang="cs-CZ" sz="1100" b="0" i="0" u="none" strike="noStrike" dirty="0">
                          <a:solidFill>
                            <a:srgbClr val="000000"/>
                          </a:solidFill>
                          <a:effectLst/>
                          <a:latin typeface="Calibri"/>
                        </a:rPr>
                        <a:t>7</a:t>
                      </a:r>
                    </a:p>
                  </a:txBody>
                  <a:tcPr marL="9525" marR="9525" marT="9525" marB="0" anchor="ctr">
                    <a:solidFill>
                      <a:srgbClr val="CCCCCC"/>
                    </a:solidFill>
                  </a:tcPr>
                </a:tc>
                <a:tc>
                  <a:txBody>
                    <a:bodyPr/>
                    <a:lstStyle/>
                    <a:p>
                      <a:pPr algn="ctr" fontAlgn="b"/>
                      <a:r>
                        <a:rPr lang="cs-CZ" sz="1100" b="0" i="0" u="none" strike="noStrike">
                          <a:solidFill>
                            <a:srgbClr val="000000"/>
                          </a:solidFill>
                          <a:effectLst/>
                          <a:latin typeface="Calibri"/>
                        </a:rPr>
                        <a:t>6</a:t>
                      </a:r>
                    </a:p>
                  </a:txBody>
                  <a:tcPr marL="9525" marR="9525" marT="9525" marB="0" anchor="ctr">
                    <a:solidFill>
                      <a:srgbClr val="E2F0D9"/>
                    </a:solidFill>
                  </a:tcPr>
                </a:tc>
                <a:tc>
                  <a:txBody>
                    <a:bodyPr/>
                    <a:lstStyle/>
                    <a:p>
                      <a:pPr algn="ctr" fontAlgn="b"/>
                      <a:r>
                        <a:rPr lang="cs-CZ" sz="1100" b="0" i="0" u="none" strike="noStrike">
                          <a:solidFill>
                            <a:srgbClr val="000000"/>
                          </a:solidFill>
                          <a:effectLst/>
                          <a:latin typeface="Calibri"/>
                        </a:rPr>
                        <a:t>9</a:t>
                      </a:r>
                    </a:p>
                  </a:txBody>
                  <a:tcPr marL="9525" marR="9525" marT="9525" marB="0" anchor="ctr"/>
                </a:tc>
                <a:tc>
                  <a:txBody>
                    <a:bodyPr/>
                    <a:lstStyle/>
                    <a:p>
                      <a:pPr algn="ctr" fontAlgn="b"/>
                      <a:r>
                        <a:rPr lang="cs-CZ" sz="1100" b="0" i="0" u="none" strike="noStrike">
                          <a:solidFill>
                            <a:srgbClr val="000000"/>
                          </a:solidFill>
                          <a:effectLst/>
                          <a:latin typeface="Calibri"/>
                        </a:rPr>
                        <a:t>7</a:t>
                      </a:r>
                    </a:p>
                  </a:txBody>
                  <a:tcPr marL="9525" marR="9525" marT="9525" marB="0" anchor="ctr"/>
                </a:tc>
                <a:tc>
                  <a:txBody>
                    <a:bodyPr/>
                    <a:lstStyle/>
                    <a:p>
                      <a:pPr algn="ctr" fontAlgn="b"/>
                      <a:r>
                        <a:rPr lang="cs-CZ" sz="1100" b="0" i="0" u="none" strike="noStrike" dirty="0">
                          <a:solidFill>
                            <a:srgbClr val="000000"/>
                          </a:solidFill>
                          <a:effectLst/>
                          <a:latin typeface="Calibri"/>
                        </a:rPr>
                        <a:t>24</a:t>
                      </a:r>
                    </a:p>
                  </a:txBody>
                  <a:tcPr marL="9525" marR="9525" marT="9525" marB="0" anchor="ctr">
                    <a:solidFill>
                      <a:srgbClr val="CCCCCC"/>
                    </a:solidFill>
                  </a:tcPr>
                </a:tc>
                <a:tc>
                  <a:txBody>
                    <a:bodyPr/>
                    <a:lstStyle/>
                    <a:p>
                      <a:pPr algn="r" fontAlgn="b"/>
                      <a:r>
                        <a:rPr lang="cs-CZ" sz="1100" b="0" i="1" u="none" strike="noStrike" dirty="0">
                          <a:solidFill>
                            <a:srgbClr val="000000"/>
                          </a:solidFill>
                          <a:effectLst/>
                          <a:latin typeface="Calibri"/>
                        </a:rPr>
                        <a:t>12</a:t>
                      </a:r>
                    </a:p>
                  </a:txBody>
                  <a:tcPr marL="9525" marR="9525" marT="9525" marB="0" anchor="ctr" anchorCtr="1"/>
                </a:tc>
                <a:tc>
                  <a:txBody>
                    <a:bodyPr/>
                    <a:lstStyle/>
                    <a:p>
                      <a:pPr algn="ctr" fontAlgn="b"/>
                      <a:r>
                        <a:rPr lang="cs-CZ" sz="1100" b="0" i="0" u="none" strike="noStrike">
                          <a:solidFill>
                            <a:srgbClr val="000000"/>
                          </a:solidFill>
                          <a:effectLst/>
                          <a:latin typeface="Calibri"/>
                        </a:rPr>
                        <a:t>21</a:t>
                      </a:r>
                    </a:p>
                  </a:txBody>
                  <a:tcPr marL="9525" marR="9525" marT="9525" marB="0" anchor="ctr"/>
                </a:tc>
                <a:tc>
                  <a:txBody>
                    <a:bodyPr/>
                    <a:lstStyle/>
                    <a:p>
                      <a:pPr algn="ctr" fontAlgn="b"/>
                      <a:r>
                        <a:rPr lang="cs-CZ" sz="1100" b="0" i="0" u="none" strike="noStrike">
                          <a:solidFill>
                            <a:srgbClr val="000000"/>
                          </a:solidFill>
                          <a:effectLst/>
                          <a:latin typeface="Calibri"/>
                        </a:rPr>
                        <a:t>13</a:t>
                      </a:r>
                    </a:p>
                  </a:txBody>
                  <a:tcPr marL="9525" marR="9525" marT="9525" marB="0" anchor="ctr"/>
                </a:tc>
                <a:tc>
                  <a:txBody>
                    <a:bodyPr/>
                    <a:lstStyle/>
                    <a:p>
                      <a:pPr algn="ctr" fontAlgn="b"/>
                      <a:r>
                        <a:rPr lang="cs-CZ" sz="1100" b="0" i="0" u="none" strike="noStrike">
                          <a:solidFill>
                            <a:srgbClr val="000000"/>
                          </a:solidFill>
                          <a:effectLst/>
                          <a:latin typeface="Calibri"/>
                        </a:rPr>
                        <a:t>33</a:t>
                      </a:r>
                    </a:p>
                  </a:txBody>
                  <a:tcPr marL="9525" marR="9525" marT="9525" marB="0" anchor="ctr"/>
                </a:tc>
                <a:tc>
                  <a:txBody>
                    <a:bodyPr/>
                    <a:lstStyle/>
                    <a:p>
                      <a:pPr algn="ctr" fontAlgn="b"/>
                      <a:r>
                        <a:rPr lang="cs-CZ" sz="1100" b="1" i="0" u="none" strike="noStrike" dirty="0">
                          <a:solidFill>
                            <a:srgbClr val="000000"/>
                          </a:solidFill>
                          <a:effectLst/>
                          <a:latin typeface="Calibri"/>
                        </a:rPr>
                        <a:t>217</a:t>
                      </a:r>
                    </a:p>
                  </a:txBody>
                  <a:tcPr marL="9525" marR="9525" marT="9525" marB="0" anchor="ctr"/>
                </a:tc>
                <a:extLst>
                  <a:ext uri="{0D108BD9-81ED-4DB2-BD59-A6C34878D82A}">
                    <a16:rowId xmlns:a16="http://schemas.microsoft.com/office/drawing/2014/main" val="10008"/>
                  </a:ext>
                </a:extLst>
              </a:tr>
              <a:tr h="216000">
                <a:tc>
                  <a:txBody>
                    <a:bodyPr/>
                    <a:lstStyle/>
                    <a:p>
                      <a:pPr algn="l" fontAlgn="b"/>
                      <a:r>
                        <a:rPr lang="pl-PL" sz="1200" u="none" strike="noStrike" dirty="0">
                          <a:effectLst/>
                          <a:latin typeface="+mn-lt"/>
                        </a:rPr>
                        <a:t>I - domy na půl cesty</a:t>
                      </a:r>
                      <a:endParaRPr lang="pl-PL" sz="1200" b="0" i="0" u="none" strike="noStrike" dirty="0">
                        <a:solidFill>
                          <a:srgbClr val="000000"/>
                        </a:solidFill>
                        <a:effectLst/>
                        <a:latin typeface="+mn-lt"/>
                      </a:endParaRPr>
                    </a:p>
                  </a:txBody>
                  <a:tcPr marL="5443" marR="5443" marT="5443" marB="0" anchor="ctr"/>
                </a:tc>
                <a:tc>
                  <a:txBody>
                    <a:bodyPr/>
                    <a:lstStyle/>
                    <a:p>
                      <a:pPr algn="ctr" fontAlgn="b"/>
                      <a:r>
                        <a:rPr lang="cs-CZ" sz="1100" b="0" i="0" u="none" strike="noStrike">
                          <a:solidFill>
                            <a:srgbClr val="000000"/>
                          </a:solidFill>
                          <a:effectLst/>
                          <a:latin typeface="Calibri"/>
                        </a:rPr>
                        <a:t>5</a:t>
                      </a:r>
                    </a:p>
                  </a:txBody>
                  <a:tcPr marL="9525" marR="9525" marT="9525" marB="0" anchor="ctr"/>
                </a:tc>
                <a:tc>
                  <a:txBody>
                    <a:bodyPr/>
                    <a:lstStyle/>
                    <a:p>
                      <a:pPr algn="ctr" fontAlgn="b"/>
                      <a:r>
                        <a:rPr lang="cs-CZ" sz="1100" b="0" i="0" u="none" strike="noStrike">
                          <a:solidFill>
                            <a:srgbClr val="000000"/>
                          </a:solidFill>
                          <a:effectLst/>
                          <a:latin typeface="Calibri"/>
                        </a:rPr>
                        <a:t>4</a:t>
                      </a:r>
                    </a:p>
                  </a:txBody>
                  <a:tcPr marL="9525" marR="9525" marT="9525" marB="0" anchor="ctr"/>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a:solidFill>
                            <a:srgbClr val="000000"/>
                          </a:solidFill>
                          <a:effectLst/>
                          <a:latin typeface="Calibri"/>
                        </a:rPr>
                        <a:t>2</a:t>
                      </a:r>
                    </a:p>
                  </a:txBody>
                  <a:tcPr marL="9525" marR="9525" marT="9525" marB="0" anchor="ctr"/>
                </a:tc>
                <a:tc>
                  <a:txBody>
                    <a:bodyPr/>
                    <a:lstStyle/>
                    <a:p>
                      <a:pPr algn="ctr" fontAlgn="b"/>
                      <a:r>
                        <a:rPr lang="cs-CZ" sz="1100" b="0" i="0" u="none" strike="noStrike">
                          <a:solidFill>
                            <a:srgbClr val="000000"/>
                          </a:solidFill>
                          <a:effectLst/>
                          <a:latin typeface="Calibri"/>
                        </a:rPr>
                        <a:t>4</a:t>
                      </a:r>
                    </a:p>
                  </a:txBody>
                  <a:tcPr marL="9525" marR="9525" marT="9525" marB="0" anchor="ctr"/>
                </a:tc>
                <a:tc>
                  <a:txBody>
                    <a:bodyPr/>
                    <a:lstStyle/>
                    <a:p>
                      <a:pPr algn="ctr" fontAlgn="b"/>
                      <a:r>
                        <a:rPr lang="cs-CZ" sz="1100" b="0" i="0" u="none" strike="noStrike">
                          <a:solidFill>
                            <a:srgbClr val="000000"/>
                          </a:solidFill>
                          <a:effectLst/>
                          <a:latin typeface="Calibri"/>
                        </a:rPr>
                        <a:t>2</a:t>
                      </a:r>
                    </a:p>
                  </a:txBody>
                  <a:tcPr marL="9525" marR="9525" marT="9525" marB="0" anchor="ctr">
                    <a:noFill/>
                  </a:tcPr>
                </a:tc>
                <a:tc>
                  <a:txBody>
                    <a:bodyPr/>
                    <a:lstStyle/>
                    <a:p>
                      <a:pPr algn="ctr" fontAlgn="b"/>
                      <a:r>
                        <a:rPr lang="cs-CZ" sz="1100" b="0" i="0" u="none" strike="noStrike">
                          <a:solidFill>
                            <a:srgbClr val="000000"/>
                          </a:solidFill>
                          <a:effectLst/>
                          <a:latin typeface="Calibri"/>
                        </a:rPr>
                        <a:t>1</a:t>
                      </a:r>
                    </a:p>
                  </a:txBody>
                  <a:tcPr marL="9525" marR="9525" marT="9525" marB="0" anchor="ctr">
                    <a:solidFill>
                      <a:srgbClr val="E2F0D9"/>
                    </a:solidFill>
                  </a:tcPr>
                </a:tc>
                <a:tc>
                  <a:txBody>
                    <a:bodyPr/>
                    <a:lstStyle/>
                    <a:p>
                      <a:pPr algn="ctr" fontAlgn="b"/>
                      <a:r>
                        <a:rPr lang="cs-CZ" sz="1100" b="0" i="0" u="none" strike="noStrike">
                          <a:solidFill>
                            <a:srgbClr val="000000"/>
                          </a:solidFill>
                          <a:effectLst/>
                          <a:latin typeface="Calibri"/>
                        </a:rPr>
                        <a:t>4</a:t>
                      </a:r>
                    </a:p>
                  </a:txBody>
                  <a:tcPr marL="9525" marR="9525" marT="9525" marB="0" anchor="ctr"/>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a:solidFill>
                            <a:srgbClr val="000000"/>
                          </a:solidFill>
                          <a:effectLst/>
                          <a:latin typeface="Calibri"/>
                        </a:rPr>
                        <a:t>3</a:t>
                      </a:r>
                    </a:p>
                  </a:txBody>
                  <a:tcPr marL="9525" marR="9525" marT="9525" marB="0" anchor="ctr">
                    <a:noFill/>
                  </a:tcPr>
                </a:tc>
                <a:tc>
                  <a:txBody>
                    <a:bodyPr/>
                    <a:lstStyle/>
                    <a:p>
                      <a:pPr algn="r" fontAlgn="b"/>
                      <a:r>
                        <a:rPr lang="cs-CZ" sz="1100" b="0" i="1" u="none" strike="noStrike" dirty="0">
                          <a:solidFill>
                            <a:srgbClr val="000000"/>
                          </a:solidFill>
                          <a:effectLst/>
                          <a:latin typeface="Calibri"/>
                        </a:rPr>
                        <a:t>2</a:t>
                      </a:r>
                    </a:p>
                  </a:txBody>
                  <a:tcPr marL="9525" marR="9525" marT="9525" marB="0" anchor="ctr" anchorCtr="1"/>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a:solidFill>
                            <a:srgbClr val="000000"/>
                          </a:solidFill>
                          <a:effectLst/>
                          <a:latin typeface="Calibri"/>
                        </a:rPr>
                        <a:t>2</a:t>
                      </a:r>
                    </a:p>
                  </a:txBody>
                  <a:tcPr marL="9525" marR="9525" marT="9525" marB="0" anchor="ctr"/>
                </a:tc>
                <a:tc>
                  <a:txBody>
                    <a:bodyPr/>
                    <a:lstStyle/>
                    <a:p>
                      <a:pPr algn="ctr" fontAlgn="b"/>
                      <a:r>
                        <a:rPr lang="cs-CZ" sz="1100" b="0" i="0" u="none" strike="noStrike">
                          <a:solidFill>
                            <a:srgbClr val="000000"/>
                          </a:solidFill>
                          <a:effectLst/>
                          <a:latin typeface="Calibri"/>
                        </a:rPr>
                        <a:t>6</a:t>
                      </a:r>
                    </a:p>
                  </a:txBody>
                  <a:tcPr marL="9525" marR="9525" marT="9525" marB="0" anchor="ctr"/>
                </a:tc>
                <a:tc>
                  <a:txBody>
                    <a:bodyPr/>
                    <a:lstStyle/>
                    <a:p>
                      <a:pPr algn="ctr" fontAlgn="b"/>
                      <a:r>
                        <a:rPr lang="cs-CZ" sz="1100" b="1" i="0" u="none" strike="noStrike" dirty="0">
                          <a:solidFill>
                            <a:srgbClr val="000000"/>
                          </a:solidFill>
                          <a:effectLst/>
                          <a:latin typeface="Calibri"/>
                        </a:rPr>
                        <a:t>37</a:t>
                      </a:r>
                    </a:p>
                  </a:txBody>
                  <a:tcPr marL="9525" marR="9525" marT="9525" marB="0" anchor="ctr"/>
                </a:tc>
                <a:extLst>
                  <a:ext uri="{0D108BD9-81ED-4DB2-BD59-A6C34878D82A}">
                    <a16:rowId xmlns:a16="http://schemas.microsoft.com/office/drawing/2014/main" val="10009"/>
                  </a:ext>
                </a:extLst>
              </a:tr>
              <a:tr h="216000">
                <a:tc>
                  <a:txBody>
                    <a:bodyPr/>
                    <a:lstStyle/>
                    <a:p>
                      <a:pPr algn="l" fontAlgn="b"/>
                      <a:r>
                        <a:rPr lang="cs-CZ" sz="1200" u="none" strike="noStrike" dirty="0">
                          <a:effectLst/>
                          <a:latin typeface="+mn-lt"/>
                        </a:rPr>
                        <a:t>J - zařízení pro krizovou pomoc</a:t>
                      </a:r>
                      <a:endParaRPr lang="cs-CZ" sz="1200" b="0" i="0" u="none" strike="noStrike" dirty="0">
                        <a:solidFill>
                          <a:srgbClr val="000000"/>
                        </a:solidFill>
                        <a:effectLst/>
                        <a:latin typeface="+mn-lt"/>
                      </a:endParaRPr>
                    </a:p>
                  </a:txBody>
                  <a:tcPr marL="5443" marR="5443" marT="5443" marB="0" anchor="ctr"/>
                </a:tc>
                <a:tc>
                  <a:txBody>
                    <a:bodyPr/>
                    <a:lstStyle/>
                    <a:p>
                      <a:pPr algn="ctr" fontAlgn="b"/>
                      <a:r>
                        <a:rPr lang="cs-CZ" sz="1100" b="0" i="0" u="none" strike="noStrike">
                          <a:solidFill>
                            <a:srgbClr val="000000"/>
                          </a:solidFill>
                          <a:effectLst/>
                          <a:latin typeface="Calibri"/>
                        </a:rPr>
                        <a:t>9</a:t>
                      </a:r>
                    </a:p>
                  </a:txBody>
                  <a:tcPr marL="9525" marR="9525" marT="9525" marB="0" anchor="ctr"/>
                </a:tc>
                <a:tc>
                  <a:txBody>
                    <a:bodyPr/>
                    <a:lstStyle/>
                    <a:p>
                      <a:pPr algn="ctr" fontAlgn="b"/>
                      <a:r>
                        <a:rPr lang="cs-CZ" sz="1100" b="0" i="0" u="none" strike="noStrike">
                          <a:solidFill>
                            <a:srgbClr val="000000"/>
                          </a:solidFill>
                          <a:effectLst/>
                          <a:latin typeface="Calibri"/>
                        </a:rPr>
                        <a:t>4</a:t>
                      </a:r>
                    </a:p>
                  </a:txBody>
                  <a:tcPr marL="9525" marR="9525" marT="9525" marB="0" anchor="ctr"/>
                </a:tc>
                <a:tc>
                  <a:txBody>
                    <a:bodyPr/>
                    <a:lstStyle/>
                    <a:p>
                      <a:pPr algn="ctr" fontAlgn="b"/>
                      <a:r>
                        <a:rPr lang="cs-CZ" sz="1100" b="0" i="0" u="none" strike="noStrike">
                          <a:solidFill>
                            <a:srgbClr val="000000"/>
                          </a:solidFill>
                          <a:effectLst/>
                          <a:latin typeface="Calibri"/>
                        </a:rPr>
                        <a:t>4</a:t>
                      </a:r>
                    </a:p>
                  </a:txBody>
                  <a:tcPr marL="9525" marR="9525" marT="9525" marB="0" anchor="ctr"/>
                </a:tc>
                <a:tc>
                  <a:txBody>
                    <a:bodyPr/>
                    <a:lstStyle/>
                    <a:p>
                      <a:pPr algn="ctr" fontAlgn="b"/>
                      <a:r>
                        <a:rPr lang="cs-CZ" sz="1100" b="0" i="0" u="none" strike="noStrike">
                          <a:solidFill>
                            <a:srgbClr val="000000"/>
                          </a:solidFill>
                          <a:effectLst/>
                          <a:latin typeface="Calibri"/>
                        </a:rPr>
                        <a:t>2</a:t>
                      </a:r>
                    </a:p>
                  </a:txBody>
                  <a:tcPr marL="9525" marR="9525" marT="9525" marB="0" anchor="ctr"/>
                </a:tc>
                <a:tc>
                  <a:txBody>
                    <a:bodyPr/>
                    <a:lstStyle/>
                    <a:p>
                      <a:pPr algn="ctr" fontAlgn="b"/>
                      <a:r>
                        <a:rPr lang="cs-CZ" sz="1100" b="0" i="0" u="none" strike="noStrike">
                          <a:solidFill>
                            <a:srgbClr val="000000"/>
                          </a:solidFill>
                          <a:effectLst/>
                          <a:latin typeface="Calibri"/>
                        </a:rPr>
                        <a:t>2</a:t>
                      </a:r>
                    </a:p>
                  </a:txBody>
                  <a:tcPr marL="9525" marR="9525" marT="9525" marB="0" anchor="ctr"/>
                </a:tc>
                <a:tc>
                  <a:txBody>
                    <a:bodyPr/>
                    <a:lstStyle/>
                    <a:p>
                      <a:pPr algn="ctr" fontAlgn="b"/>
                      <a:r>
                        <a:rPr lang="cs-CZ" sz="1100" b="0" i="0" u="none" strike="noStrike">
                          <a:solidFill>
                            <a:srgbClr val="000000"/>
                          </a:solidFill>
                          <a:effectLst/>
                          <a:latin typeface="Calibri"/>
                        </a:rPr>
                        <a:t>3</a:t>
                      </a:r>
                    </a:p>
                  </a:txBody>
                  <a:tcPr marL="9525" marR="9525" marT="9525" marB="0" anchor="ctr"/>
                </a:tc>
                <a:tc>
                  <a:txBody>
                    <a:bodyPr/>
                    <a:lstStyle/>
                    <a:p>
                      <a:pPr algn="ctr" fontAlgn="b"/>
                      <a:r>
                        <a:rPr lang="cs-CZ" sz="1100" b="0" i="0" u="none" strike="noStrike" dirty="0">
                          <a:solidFill>
                            <a:srgbClr val="000000"/>
                          </a:solidFill>
                          <a:effectLst/>
                          <a:latin typeface="Calibri"/>
                        </a:rPr>
                        <a:t>0</a:t>
                      </a:r>
                    </a:p>
                  </a:txBody>
                  <a:tcPr marL="9525" marR="9525" marT="9525" marB="0" anchor="ctr">
                    <a:solidFill>
                      <a:srgbClr val="CCCCCC"/>
                    </a:solidFill>
                  </a:tcPr>
                </a:tc>
                <a:tc>
                  <a:txBody>
                    <a:bodyPr/>
                    <a:lstStyle/>
                    <a:p>
                      <a:pPr algn="ctr" fontAlgn="b"/>
                      <a:r>
                        <a:rPr lang="cs-CZ" sz="1100" b="0" i="0" u="none" strike="noStrike">
                          <a:solidFill>
                            <a:srgbClr val="000000"/>
                          </a:solidFill>
                          <a:effectLst/>
                          <a:latin typeface="Calibri"/>
                        </a:rPr>
                        <a:t>1</a:t>
                      </a:r>
                    </a:p>
                  </a:txBody>
                  <a:tcPr marL="9525" marR="9525" marT="9525" marB="0" anchor="ctr">
                    <a:solidFill>
                      <a:srgbClr val="E2F0D9"/>
                    </a:solidFill>
                  </a:tcPr>
                </a:tc>
                <a:tc>
                  <a:txBody>
                    <a:bodyPr/>
                    <a:lstStyle/>
                    <a:p>
                      <a:pPr algn="ctr" fontAlgn="b"/>
                      <a:r>
                        <a:rPr lang="cs-CZ" sz="1100" b="0" i="0" u="none" strike="noStrike">
                          <a:solidFill>
                            <a:srgbClr val="000000"/>
                          </a:solidFill>
                          <a:effectLst/>
                          <a:latin typeface="Calibri"/>
                        </a:rPr>
                        <a:t>4</a:t>
                      </a:r>
                    </a:p>
                  </a:txBody>
                  <a:tcPr marL="9525" marR="9525" marT="9525" marB="0" anchor="ctr"/>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dirty="0">
                          <a:solidFill>
                            <a:srgbClr val="000000"/>
                          </a:solidFill>
                          <a:effectLst/>
                          <a:latin typeface="Calibri"/>
                        </a:rPr>
                        <a:t>4</a:t>
                      </a:r>
                    </a:p>
                  </a:txBody>
                  <a:tcPr marL="9525" marR="9525" marT="9525" marB="0" anchor="ctr">
                    <a:solidFill>
                      <a:srgbClr val="CCCCCC"/>
                    </a:solidFill>
                  </a:tcPr>
                </a:tc>
                <a:tc>
                  <a:txBody>
                    <a:bodyPr/>
                    <a:lstStyle/>
                    <a:p>
                      <a:pPr algn="r" fontAlgn="b"/>
                      <a:r>
                        <a:rPr lang="cs-CZ" sz="1100" b="0" i="1" u="none" strike="noStrike" dirty="0">
                          <a:solidFill>
                            <a:srgbClr val="000000"/>
                          </a:solidFill>
                          <a:effectLst/>
                          <a:latin typeface="Calibri"/>
                        </a:rPr>
                        <a:t>2</a:t>
                      </a:r>
                    </a:p>
                  </a:txBody>
                  <a:tcPr marL="9525" marR="9525" marT="9525" marB="0" anchor="ctr" anchorCtr="1"/>
                </a:tc>
                <a:tc>
                  <a:txBody>
                    <a:bodyPr/>
                    <a:lstStyle/>
                    <a:p>
                      <a:pPr algn="ctr" fontAlgn="b"/>
                      <a:r>
                        <a:rPr lang="cs-CZ" sz="1100" b="0" i="0" u="none" strike="noStrike">
                          <a:solidFill>
                            <a:srgbClr val="000000"/>
                          </a:solidFill>
                          <a:effectLst/>
                          <a:latin typeface="Calibri"/>
                        </a:rPr>
                        <a:t>2</a:t>
                      </a:r>
                    </a:p>
                  </a:txBody>
                  <a:tcPr marL="9525" marR="9525" marT="9525" marB="0" anchor="ctr"/>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a:solidFill>
                            <a:srgbClr val="000000"/>
                          </a:solidFill>
                          <a:effectLst/>
                          <a:latin typeface="Calibri"/>
                        </a:rPr>
                        <a:t>4</a:t>
                      </a:r>
                    </a:p>
                  </a:txBody>
                  <a:tcPr marL="9525" marR="9525" marT="9525" marB="0" anchor="ctr"/>
                </a:tc>
                <a:tc>
                  <a:txBody>
                    <a:bodyPr/>
                    <a:lstStyle/>
                    <a:p>
                      <a:pPr algn="ctr" fontAlgn="b"/>
                      <a:r>
                        <a:rPr lang="cs-CZ" sz="1100" b="1" i="0" u="none" strike="noStrike" dirty="0">
                          <a:solidFill>
                            <a:srgbClr val="000000"/>
                          </a:solidFill>
                          <a:effectLst/>
                          <a:latin typeface="Calibri"/>
                        </a:rPr>
                        <a:t>41</a:t>
                      </a:r>
                    </a:p>
                  </a:txBody>
                  <a:tcPr marL="9525" marR="9525" marT="9525" marB="0" anchor="ctr"/>
                </a:tc>
                <a:extLst>
                  <a:ext uri="{0D108BD9-81ED-4DB2-BD59-A6C34878D82A}">
                    <a16:rowId xmlns:a16="http://schemas.microsoft.com/office/drawing/2014/main" val="10010"/>
                  </a:ext>
                </a:extLst>
              </a:tr>
              <a:tr h="216000">
                <a:tc>
                  <a:txBody>
                    <a:bodyPr/>
                    <a:lstStyle/>
                    <a:p>
                      <a:pPr algn="l" fontAlgn="b"/>
                      <a:r>
                        <a:rPr lang="cs-CZ" sz="1200" u="none" strike="noStrike" dirty="0">
                          <a:effectLst/>
                          <a:latin typeface="+mn-lt"/>
                        </a:rPr>
                        <a:t>K - nízkoprahová denní centra</a:t>
                      </a:r>
                      <a:endParaRPr lang="cs-CZ" sz="1200" b="0" i="0" u="none" strike="noStrike" dirty="0">
                        <a:solidFill>
                          <a:srgbClr val="000000"/>
                        </a:solidFill>
                        <a:effectLst/>
                        <a:latin typeface="+mn-lt"/>
                      </a:endParaRPr>
                    </a:p>
                  </a:txBody>
                  <a:tcPr marL="5443" marR="5443" marT="5443" marB="0" anchor="ctr"/>
                </a:tc>
                <a:tc>
                  <a:txBody>
                    <a:bodyPr/>
                    <a:lstStyle/>
                    <a:p>
                      <a:pPr algn="ctr" fontAlgn="b"/>
                      <a:r>
                        <a:rPr lang="cs-CZ" sz="1100" b="0" i="0" u="none" strike="noStrike">
                          <a:solidFill>
                            <a:srgbClr val="000000"/>
                          </a:solidFill>
                          <a:effectLst/>
                          <a:latin typeface="Calibri"/>
                        </a:rPr>
                        <a:t>6</a:t>
                      </a:r>
                    </a:p>
                  </a:txBody>
                  <a:tcPr marL="9525" marR="9525" marT="9525" marB="0" anchor="ctr"/>
                </a:tc>
                <a:tc>
                  <a:txBody>
                    <a:bodyPr/>
                    <a:lstStyle/>
                    <a:p>
                      <a:pPr algn="ctr" fontAlgn="b"/>
                      <a:r>
                        <a:rPr lang="cs-CZ" sz="1100" b="0" i="0" u="none" strike="noStrike">
                          <a:solidFill>
                            <a:srgbClr val="000000"/>
                          </a:solidFill>
                          <a:effectLst/>
                          <a:latin typeface="Calibri"/>
                        </a:rPr>
                        <a:t>8</a:t>
                      </a:r>
                    </a:p>
                  </a:txBody>
                  <a:tcPr marL="9525" marR="9525" marT="9525" marB="0" anchor="ctr"/>
                </a:tc>
                <a:tc>
                  <a:txBody>
                    <a:bodyPr/>
                    <a:lstStyle/>
                    <a:p>
                      <a:pPr algn="ctr" fontAlgn="b"/>
                      <a:r>
                        <a:rPr lang="cs-CZ" sz="1100" b="0" i="0" u="none" strike="noStrike">
                          <a:solidFill>
                            <a:srgbClr val="000000"/>
                          </a:solidFill>
                          <a:effectLst/>
                          <a:latin typeface="Calibri"/>
                        </a:rPr>
                        <a:t>2</a:t>
                      </a:r>
                    </a:p>
                  </a:txBody>
                  <a:tcPr marL="9525" marR="9525" marT="9525" marB="0" anchor="ctr"/>
                </a:tc>
                <a:tc>
                  <a:txBody>
                    <a:bodyPr/>
                    <a:lstStyle/>
                    <a:p>
                      <a:pPr algn="ctr" fontAlgn="b"/>
                      <a:r>
                        <a:rPr lang="cs-CZ" sz="1100" b="0" i="0" u="none" strike="noStrike">
                          <a:solidFill>
                            <a:srgbClr val="000000"/>
                          </a:solidFill>
                          <a:effectLst/>
                          <a:latin typeface="Calibri"/>
                        </a:rPr>
                        <a:t>2</a:t>
                      </a:r>
                    </a:p>
                  </a:txBody>
                  <a:tcPr marL="9525" marR="9525" marT="9525" marB="0" anchor="ctr"/>
                </a:tc>
                <a:tc>
                  <a:txBody>
                    <a:bodyPr/>
                    <a:lstStyle/>
                    <a:p>
                      <a:pPr algn="ctr" fontAlgn="b"/>
                      <a:r>
                        <a:rPr lang="cs-CZ" sz="1100" b="0" i="0" u="none" strike="noStrike">
                          <a:solidFill>
                            <a:srgbClr val="000000"/>
                          </a:solidFill>
                          <a:effectLst/>
                          <a:latin typeface="Calibri"/>
                        </a:rPr>
                        <a:t>3</a:t>
                      </a:r>
                    </a:p>
                  </a:txBody>
                  <a:tcPr marL="9525" marR="9525" marT="9525" marB="0" anchor="ctr"/>
                </a:tc>
                <a:tc>
                  <a:txBody>
                    <a:bodyPr/>
                    <a:lstStyle/>
                    <a:p>
                      <a:pPr algn="ctr" fontAlgn="b"/>
                      <a:r>
                        <a:rPr lang="cs-CZ" sz="1100" b="0" i="0" u="none" strike="noStrike">
                          <a:solidFill>
                            <a:srgbClr val="000000"/>
                          </a:solidFill>
                          <a:effectLst/>
                          <a:latin typeface="Calibri"/>
                        </a:rPr>
                        <a:t>7</a:t>
                      </a:r>
                    </a:p>
                  </a:txBody>
                  <a:tcPr marL="9525" marR="9525" marT="9525" marB="0" anchor="ctr"/>
                </a:tc>
                <a:tc>
                  <a:txBody>
                    <a:bodyPr/>
                    <a:lstStyle/>
                    <a:p>
                      <a:pPr algn="ctr" fontAlgn="b"/>
                      <a:r>
                        <a:rPr lang="cs-CZ" sz="1100" b="0" i="0" u="none" strike="noStrike">
                          <a:solidFill>
                            <a:srgbClr val="000000"/>
                          </a:solidFill>
                          <a:effectLst/>
                          <a:latin typeface="Calibri"/>
                        </a:rPr>
                        <a:t>2</a:t>
                      </a:r>
                    </a:p>
                  </a:txBody>
                  <a:tcPr marL="9525" marR="9525" marT="9525" marB="0" anchor="ctr">
                    <a:noFill/>
                  </a:tcPr>
                </a:tc>
                <a:tc>
                  <a:txBody>
                    <a:bodyPr/>
                    <a:lstStyle/>
                    <a:p>
                      <a:pPr algn="ctr" fontAlgn="b"/>
                      <a:r>
                        <a:rPr lang="cs-CZ" sz="1100" b="0" i="0" u="none" strike="noStrike">
                          <a:solidFill>
                            <a:srgbClr val="000000"/>
                          </a:solidFill>
                          <a:effectLst/>
                          <a:latin typeface="Calibri"/>
                        </a:rPr>
                        <a:t>1</a:t>
                      </a:r>
                    </a:p>
                  </a:txBody>
                  <a:tcPr marL="9525" marR="9525" marT="9525" marB="0" anchor="ctr">
                    <a:solidFill>
                      <a:srgbClr val="E2F0D9"/>
                    </a:solidFill>
                  </a:tcPr>
                </a:tc>
                <a:tc>
                  <a:txBody>
                    <a:bodyPr/>
                    <a:lstStyle/>
                    <a:p>
                      <a:pPr algn="ctr" fontAlgn="b"/>
                      <a:r>
                        <a:rPr lang="cs-CZ" sz="1100" b="0" i="0" u="none" strike="noStrike">
                          <a:solidFill>
                            <a:srgbClr val="000000"/>
                          </a:solidFill>
                          <a:effectLst/>
                          <a:latin typeface="Calibri"/>
                        </a:rPr>
                        <a:t>5</a:t>
                      </a:r>
                    </a:p>
                  </a:txBody>
                  <a:tcPr marL="9525" marR="9525" marT="9525" marB="0" anchor="ctr"/>
                </a:tc>
                <a:tc>
                  <a:txBody>
                    <a:bodyPr/>
                    <a:lstStyle/>
                    <a:p>
                      <a:pPr algn="ctr" fontAlgn="b"/>
                      <a:r>
                        <a:rPr lang="cs-CZ" sz="1100" b="0" i="0" u="none" strike="noStrike">
                          <a:solidFill>
                            <a:srgbClr val="000000"/>
                          </a:solidFill>
                          <a:effectLst/>
                          <a:latin typeface="Calibri"/>
                        </a:rPr>
                        <a:t>0</a:t>
                      </a:r>
                    </a:p>
                  </a:txBody>
                  <a:tcPr marL="9525" marR="9525" marT="9525" marB="0" anchor="ctr"/>
                </a:tc>
                <a:tc>
                  <a:txBody>
                    <a:bodyPr/>
                    <a:lstStyle/>
                    <a:p>
                      <a:pPr algn="ctr" fontAlgn="b"/>
                      <a:r>
                        <a:rPr lang="cs-CZ" sz="1100" b="0" i="0" u="none" strike="noStrike" dirty="0">
                          <a:solidFill>
                            <a:srgbClr val="000000"/>
                          </a:solidFill>
                          <a:effectLst/>
                          <a:latin typeface="Calibri"/>
                        </a:rPr>
                        <a:t>5</a:t>
                      </a:r>
                    </a:p>
                  </a:txBody>
                  <a:tcPr marL="9525" marR="9525" marT="9525" marB="0" anchor="ctr">
                    <a:noFill/>
                  </a:tcPr>
                </a:tc>
                <a:tc>
                  <a:txBody>
                    <a:bodyPr/>
                    <a:lstStyle/>
                    <a:p>
                      <a:pPr algn="r" fontAlgn="b"/>
                      <a:r>
                        <a:rPr lang="cs-CZ" sz="1100" b="0" i="1" u="none" strike="noStrike" dirty="0">
                          <a:solidFill>
                            <a:srgbClr val="000000"/>
                          </a:solidFill>
                          <a:effectLst/>
                          <a:latin typeface="Calibri"/>
                        </a:rPr>
                        <a:t>2</a:t>
                      </a:r>
                    </a:p>
                  </a:txBody>
                  <a:tcPr marL="9525" marR="9525" marT="9525" marB="0" anchor="ctr" anchorCtr="1"/>
                </a:tc>
                <a:tc>
                  <a:txBody>
                    <a:bodyPr/>
                    <a:lstStyle/>
                    <a:p>
                      <a:pPr algn="ctr" fontAlgn="b"/>
                      <a:r>
                        <a:rPr lang="cs-CZ" sz="1100" b="0" i="0" u="none" strike="noStrike">
                          <a:solidFill>
                            <a:srgbClr val="000000"/>
                          </a:solidFill>
                          <a:effectLst/>
                          <a:latin typeface="Calibri"/>
                        </a:rPr>
                        <a:t>6</a:t>
                      </a:r>
                    </a:p>
                  </a:txBody>
                  <a:tcPr marL="9525" marR="9525" marT="9525" marB="0" anchor="ctr"/>
                </a:tc>
                <a:tc>
                  <a:txBody>
                    <a:bodyPr/>
                    <a:lstStyle/>
                    <a:p>
                      <a:pPr algn="ctr" fontAlgn="b"/>
                      <a:r>
                        <a:rPr lang="cs-CZ" sz="1100" b="0" i="0" u="none" strike="noStrike">
                          <a:solidFill>
                            <a:srgbClr val="000000"/>
                          </a:solidFill>
                          <a:effectLst/>
                          <a:latin typeface="Calibri"/>
                        </a:rPr>
                        <a:t>5</a:t>
                      </a:r>
                    </a:p>
                  </a:txBody>
                  <a:tcPr marL="9525" marR="9525" marT="9525" marB="0" anchor="ctr"/>
                </a:tc>
                <a:tc>
                  <a:txBody>
                    <a:bodyPr/>
                    <a:lstStyle/>
                    <a:p>
                      <a:pPr algn="ctr" fontAlgn="b"/>
                      <a:r>
                        <a:rPr lang="cs-CZ" sz="1100" b="0" i="0" u="none" strike="noStrike">
                          <a:solidFill>
                            <a:srgbClr val="000000"/>
                          </a:solidFill>
                          <a:effectLst/>
                          <a:latin typeface="Calibri"/>
                        </a:rPr>
                        <a:t>12</a:t>
                      </a:r>
                    </a:p>
                  </a:txBody>
                  <a:tcPr marL="9525" marR="9525" marT="9525" marB="0" anchor="ctr"/>
                </a:tc>
                <a:tc>
                  <a:txBody>
                    <a:bodyPr/>
                    <a:lstStyle/>
                    <a:p>
                      <a:pPr algn="ctr" fontAlgn="b"/>
                      <a:r>
                        <a:rPr lang="cs-CZ" sz="1100" b="1" i="0" u="none" strike="noStrike" dirty="0">
                          <a:solidFill>
                            <a:srgbClr val="000000"/>
                          </a:solidFill>
                          <a:effectLst/>
                          <a:latin typeface="Calibri"/>
                        </a:rPr>
                        <a:t>64</a:t>
                      </a:r>
                    </a:p>
                  </a:txBody>
                  <a:tcPr marL="9525" marR="9525" marT="9525" marB="0" anchor="ctr"/>
                </a:tc>
                <a:extLst>
                  <a:ext uri="{0D108BD9-81ED-4DB2-BD59-A6C34878D82A}">
                    <a16:rowId xmlns:a16="http://schemas.microsoft.com/office/drawing/2014/main" val="10011"/>
                  </a:ext>
                </a:extLst>
              </a:tr>
              <a:tr h="216000">
                <a:tc>
                  <a:txBody>
                    <a:bodyPr/>
                    <a:lstStyle/>
                    <a:p>
                      <a:pPr algn="l" fontAlgn="b"/>
                      <a:r>
                        <a:rPr lang="cs-CZ" sz="1200" u="none" strike="noStrike" dirty="0">
                          <a:effectLst/>
                          <a:latin typeface="+mn-lt"/>
                        </a:rPr>
                        <a:t>L - nízkoprahová zařízení pro děti a mládež</a:t>
                      </a:r>
                      <a:endParaRPr lang="cs-CZ" sz="1200" b="0" i="0" u="none" strike="noStrike" dirty="0">
                        <a:solidFill>
                          <a:srgbClr val="000000"/>
                        </a:solidFill>
                        <a:effectLst/>
                        <a:latin typeface="+mn-lt"/>
                      </a:endParaRPr>
                    </a:p>
                  </a:txBody>
                  <a:tcPr marL="5443" marR="5443" marT="5443" marB="0" anchor="ctr"/>
                </a:tc>
                <a:tc>
                  <a:txBody>
                    <a:bodyPr/>
                    <a:lstStyle/>
                    <a:p>
                      <a:pPr algn="ctr" fontAlgn="b"/>
                      <a:r>
                        <a:rPr lang="cs-CZ" sz="1100" b="0" i="0" u="none" strike="noStrike">
                          <a:solidFill>
                            <a:srgbClr val="000000"/>
                          </a:solidFill>
                          <a:effectLst/>
                          <a:latin typeface="Calibri"/>
                        </a:rPr>
                        <a:t>17</a:t>
                      </a:r>
                    </a:p>
                  </a:txBody>
                  <a:tcPr marL="9525" marR="9525" marT="9525" marB="0" anchor="ctr"/>
                </a:tc>
                <a:tc>
                  <a:txBody>
                    <a:bodyPr/>
                    <a:lstStyle/>
                    <a:p>
                      <a:pPr algn="ctr" fontAlgn="b"/>
                      <a:r>
                        <a:rPr lang="cs-CZ" sz="1100" b="0" i="0" u="none" strike="noStrike">
                          <a:solidFill>
                            <a:srgbClr val="000000"/>
                          </a:solidFill>
                          <a:effectLst/>
                          <a:latin typeface="Calibri"/>
                        </a:rPr>
                        <a:t>20</a:t>
                      </a:r>
                    </a:p>
                  </a:txBody>
                  <a:tcPr marL="9525" marR="9525" marT="9525" marB="0" anchor="ctr"/>
                </a:tc>
                <a:tc>
                  <a:txBody>
                    <a:bodyPr/>
                    <a:lstStyle/>
                    <a:p>
                      <a:pPr algn="ctr" fontAlgn="b"/>
                      <a:r>
                        <a:rPr lang="cs-CZ" sz="1100" b="0" i="0" u="none" strike="noStrike">
                          <a:solidFill>
                            <a:srgbClr val="000000"/>
                          </a:solidFill>
                          <a:effectLst/>
                          <a:latin typeface="Calibri"/>
                        </a:rPr>
                        <a:t>19</a:t>
                      </a:r>
                    </a:p>
                  </a:txBody>
                  <a:tcPr marL="9525" marR="9525" marT="9525" marB="0" anchor="ctr"/>
                </a:tc>
                <a:tc>
                  <a:txBody>
                    <a:bodyPr/>
                    <a:lstStyle/>
                    <a:p>
                      <a:pPr algn="ctr" fontAlgn="b"/>
                      <a:r>
                        <a:rPr lang="cs-CZ" sz="1100" b="0" i="0" u="none" strike="noStrike">
                          <a:solidFill>
                            <a:srgbClr val="000000"/>
                          </a:solidFill>
                          <a:effectLst/>
                          <a:latin typeface="Calibri"/>
                        </a:rPr>
                        <a:t>7</a:t>
                      </a:r>
                    </a:p>
                  </a:txBody>
                  <a:tcPr marL="9525" marR="9525" marT="9525" marB="0" anchor="ctr"/>
                </a:tc>
                <a:tc>
                  <a:txBody>
                    <a:bodyPr/>
                    <a:lstStyle/>
                    <a:p>
                      <a:pPr algn="ctr" fontAlgn="b"/>
                      <a:r>
                        <a:rPr lang="cs-CZ" sz="1100" b="0" i="0" u="none" strike="noStrike">
                          <a:solidFill>
                            <a:srgbClr val="000000"/>
                          </a:solidFill>
                          <a:effectLst/>
                          <a:latin typeface="Calibri"/>
                        </a:rPr>
                        <a:t>9</a:t>
                      </a:r>
                    </a:p>
                  </a:txBody>
                  <a:tcPr marL="9525" marR="9525" marT="9525" marB="0" anchor="ctr"/>
                </a:tc>
                <a:tc>
                  <a:txBody>
                    <a:bodyPr/>
                    <a:lstStyle/>
                    <a:p>
                      <a:pPr algn="ctr" fontAlgn="b"/>
                      <a:r>
                        <a:rPr lang="cs-CZ" sz="1100" b="0" i="0" u="none" strike="noStrike">
                          <a:solidFill>
                            <a:srgbClr val="000000"/>
                          </a:solidFill>
                          <a:effectLst/>
                          <a:latin typeface="Calibri"/>
                        </a:rPr>
                        <a:t>40</a:t>
                      </a:r>
                    </a:p>
                  </a:txBody>
                  <a:tcPr marL="9525" marR="9525" marT="9525" marB="0" anchor="ctr"/>
                </a:tc>
                <a:tc>
                  <a:txBody>
                    <a:bodyPr/>
                    <a:lstStyle/>
                    <a:p>
                      <a:pPr algn="ctr" fontAlgn="b"/>
                      <a:r>
                        <a:rPr lang="cs-CZ" sz="1100" b="0" i="0" u="none" strike="noStrike" dirty="0">
                          <a:solidFill>
                            <a:srgbClr val="000000"/>
                          </a:solidFill>
                          <a:effectLst/>
                          <a:latin typeface="Calibri"/>
                        </a:rPr>
                        <a:t>12</a:t>
                      </a:r>
                    </a:p>
                  </a:txBody>
                  <a:tcPr marL="9525" marR="9525" marT="9525" marB="0" anchor="ctr">
                    <a:solidFill>
                      <a:srgbClr val="CCCCCC"/>
                    </a:solidFill>
                  </a:tcPr>
                </a:tc>
                <a:tc>
                  <a:txBody>
                    <a:bodyPr/>
                    <a:lstStyle/>
                    <a:p>
                      <a:pPr algn="ctr" fontAlgn="b"/>
                      <a:r>
                        <a:rPr lang="cs-CZ" sz="1100" b="0" i="0" u="none" strike="noStrike">
                          <a:solidFill>
                            <a:srgbClr val="000000"/>
                          </a:solidFill>
                          <a:effectLst/>
                          <a:latin typeface="Calibri"/>
                        </a:rPr>
                        <a:t>10</a:t>
                      </a:r>
                    </a:p>
                  </a:txBody>
                  <a:tcPr marL="9525" marR="9525" marT="9525" marB="0" anchor="ctr">
                    <a:solidFill>
                      <a:srgbClr val="E2F0D9"/>
                    </a:solidFill>
                  </a:tcPr>
                </a:tc>
                <a:tc>
                  <a:txBody>
                    <a:bodyPr/>
                    <a:lstStyle/>
                    <a:p>
                      <a:pPr algn="ctr" fontAlgn="b"/>
                      <a:r>
                        <a:rPr lang="cs-CZ" sz="1100" b="0" i="0" u="none" strike="noStrike">
                          <a:solidFill>
                            <a:srgbClr val="000000"/>
                          </a:solidFill>
                          <a:effectLst/>
                          <a:latin typeface="Calibri"/>
                        </a:rPr>
                        <a:t>11</a:t>
                      </a:r>
                    </a:p>
                  </a:txBody>
                  <a:tcPr marL="9525" marR="9525" marT="9525" marB="0" anchor="ctr"/>
                </a:tc>
                <a:tc>
                  <a:txBody>
                    <a:bodyPr/>
                    <a:lstStyle/>
                    <a:p>
                      <a:pPr algn="ctr" fontAlgn="b"/>
                      <a:r>
                        <a:rPr lang="cs-CZ" sz="1100" b="0" i="0" u="none" strike="noStrike">
                          <a:solidFill>
                            <a:srgbClr val="000000"/>
                          </a:solidFill>
                          <a:effectLst/>
                          <a:latin typeface="Calibri"/>
                        </a:rPr>
                        <a:t>15</a:t>
                      </a:r>
                    </a:p>
                  </a:txBody>
                  <a:tcPr marL="9525" marR="9525" marT="9525" marB="0" anchor="ctr"/>
                </a:tc>
                <a:tc>
                  <a:txBody>
                    <a:bodyPr/>
                    <a:lstStyle/>
                    <a:p>
                      <a:pPr algn="ctr" fontAlgn="b"/>
                      <a:r>
                        <a:rPr lang="cs-CZ" sz="1100" b="0" i="0" u="none" strike="noStrike" dirty="0">
                          <a:solidFill>
                            <a:srgbClr val="000000"/>
                          </a:solidFill>
                          <a:effectLst/>
                          <a:latin typeface="Calibri"/>
                        </a:rPr>
                        <a:t>19</a:t>
                      </a:r>
                    </a:p>
                  </a:txBody>
                  <a:tcPr marL="9525" marR="9525" marT="9525" marB="0" anchor="ctr">
                    <a:solidFill>
                      <a:srgbClr val="CCCCCC"/>
                    </a:solidFill>
                  </a:tcPr>
                </a:tc>
                <a:tc>
                  <a:txBody>
                    <a:bodyPr/>
                    <a:lstStyle/>
                    <a:p>
                      <a:pPr algn="r" fontAlgn="b"/>
                      <a:r>
                        <a:rPr lang="cs-CZ" sz="1100" b="0" i="1" u="none" strike="noStrike" dirty="0">
                          <a:solidFill>
                            <a:srgbClr val="000000"/>
                          </a:solidFill>
                          <a:effectLst/>
                          <a:latin typeface="Calibri"/>
                        </a:rPr>
                        <a:t>11</a:t>
                      </a:r>
                    </a:p>
                  </a:txBody>
                  <a:tcPr marL="9525" marR="9525" marT="9525" marB="0" anchor="ctr" anchorCtr="1"/>
                </a:tc>
                <a:tc>
                  <a:txBody>
                    <a:bodyPr/>
                    <a:lstStyle/>
                    <a:p>
                      <a:pPr algn="ctr" fontAlgn="b"/>
                      <a:r>
                        <a:rPr lang="cs-CZ" sz="1100" b="0" i="0" u="none" strike="noStrike">
                          <a:solidFill>
                            <a:srgbClr val="000000"/>
                          </a:solidFill>
                          <a:effectLst/>
                          <a:latin typeface="Calibri"/>
                        </a:rPr>
                        <a:t>14</a:t>
                      </a:r>
                    </a:p>
                  </a:txBody>
                  <a:tcPr marL="9525" marR="9525" marT="9525" marB="0" anchor="ctr"/>
                </a:tc>
                <a:tc>
                  <a:txBody>
                    <a:bodyPr/>
                    <a:lstStyle/>
                    <a:p>
                      <a:pPr algn="ctr" fontAlgn="b"/>
                      <a:r>
                        <a:rPr lang="cs-CZ" sz="1100" b="0" i="0" u="none" strike="noStrike">
                          <a:solidFill>
                            <a:srgbClr val="000000"/>
                          </a:solidFill>
                          <a:effectLst/>
                          <a:latin typeface="Calibri"/>
                        </a:rPr>
                        <a:t>13</a:t>
                      </a:r>
                    </a:p>
                  </a:txBody>
                  <a:tcPr marL="9525" marR="9525" marT="9525" marB="0" anchor="ctr"/>
                </a:tc>
                <a:tc>
                  <a:txBody>
                    <a:bodyPr/>
                    <a:lstStyle/>
                    <a:p>
                      <a:pPr algn="ctr" fontAlgn="b"/>
                      <a:r>
                        <a:rPr lang="cs-CZ" sz="1100" b="0" i="0" u="none" strike="noStrike">
                          <a:solidFill>
                            <a:srgbClr val="000000"/>
                          </a:solidFill>
                          <a:effectLst/>
                          <a:latin typeface="Calibri"/>
                        </a:rPr>
                        <a:t>40</a:t>
                      </a:r>
                    </a:p>
                  </a:txBody>
                  <a:tcPr marL="9525" marR="9525" marT="9525" marB="0" anchor="ctr"/>
                </a:tc>
                <a:tc>
                  <a:txBody>
                    <a:bodyPr/>
                    <a:lstStyle/>
                    <a:p>
                      <a:pPr algn="ctr" fontAlgn="b"/>
                      <a:r>
                        <a:rPr lang="cs-CZ" sz="1100" b="1" i="0" u="none" strike="noStrike" dirty="0">
                          <a:solidFill>
                            <a:srgbClr val="000000"/>
                          </a:solidFill>
                          <a:effectLst/>
                          <a:latin typeface="Calibri"/>
                        </a:rPr>
                        <a:t>246</a:t>
                      </a:r>
                    </a:p>
                  </a:txBody>
                  <a:tcPr marL="9525" marR="9525" marT="9525" marB="0" anchor="ctr"/>
                </a:tc>
                <a:extLst>
                  <a:ext uri="{0D108BD9-81ED-4DB2-BD59-A6C34878D82A}">
                    <a16:rowId xmlns:a16="http://schemas.microsoft.com/office/drawing/2014/main" val="10012"/>
                  </a:ext>
                </a:extLst>
              </a:tr>
              <a:tr h="216000">
                <a:tc>
                  <a:txBody>
                    <a:bodyPr/>
                    <a:lstStyle/>
                    <a:p>
                      <a:pPr algn="l" fontAlgn="b"/>
                      <a:r>
                        <a:rPr lang="cs-CZ" sz="1200" u="none" strike="noStrike" dirty="0">
                          <a:effectLst/>
                          <a:latin typeface="+mn-lt"/>
                        </a:rPr>
                        <a:t>M - noclehárny</a:t>
                      </a:r>
                      <a:endParaRPr lang="cs-CZ" sz="1200" b="0" i="0" u="none" strike="noStrike" dirty="0">
                        <a:solidFill>
                          <a:srgbClr val="000000"/>
                        </a:solidFill>
                        <a:effectLst/>
                        <a:latin typeface="+mn-lt"/>
                      </a:endParaRPr>
                    </a:p>
                  </a:txBody>
                  <a:tcPr marL="5443" marR="5443" marT="5443" marB="0" anchor="ctr"/>
                </a:tc>
                <a:tc>
                  <a:txBody>
                    <a:bodyPr/>
                    <a:lstStyle/>
                    <a:p>
                      <a:pPr algn="ctr" fontAlgn="b"/>
                      <a:r>
                        <a:rPr lang="cs-CZ" sz="1100" b="0" i="0" u="none" strike="noStrike">
                          <a:solidFill>
                            <a:srgbClr val="000000"/>
                          </a:solidFill>
                          <a:effectLst/>
                          <a:latin typeface="Calibri"/>
                        </a:rPr>
                        <a:t>5</a:t>
                      </a:r>
                    </a:p>
                  </a:txBody>
                  <a:tcPr marL="9525" marR="9525" marT="9525" marB="0" anchor="ctr"/>
                </a:tc>
                <a:tc>
                  <a:txBody>
                    <a:bodyPr/>
                    <a:lstStyle/>
                    <a:p>
                      <a:pPr algn="ctr" fontAlgn="b"/>
                      <a:r>
                        <a:rPr lang="cs-CZ" sz="1100" b="0" i="0" u="none" strike="noStrike">
                          <a:solidFill>
                            <a:srgbClr val="000000"/>
                          </a:solidFill>
                          <a:effectLst/>
                          <a:latin typeface="Calibri"/>
                        </a:rPr>
                        <a:t>6</a:t>
                      </a:r>
                    </a:p>
                  </a:txBody>
                  <a:tcPr marL="9525" marR="9525" marT="9525" marB="0" anchor="ctr"/>
                </a:tc>
                <a:tc>
                  <a:txBody>
                    <a:bodyPr/>
                    <a:lstStyle/>
                    <a:p>
                      <a:pPr algn="ctr" fontAlgn="b"/>
                      <a:r>
                        <a:rPr lang="cs-CZ" sz="1100" b="0" i="0" u="none" strike="noStrike">
                          <a:solidFill>
                            <a:srgbClr val="000000"/>
                          </a:solidFill>
                          <a:effectLst/>
                          <a:latin typeface="Calibri"/>
                        </a:rPr>
                        <a:t>5</a:t>
                      </a:r>
                    </a:p>
                  </a:txBody>
                  <a:tcPr marL="9525" marR="9525" marT="9525" marB="0" anchor="ctr"/>
                </a:tc>
                <a:tc>
                  <a:txBody>
                    <a:bodyPr/>
                    <a:lstStyle/>
                    <a:p>
                      <a:pPr algn="ctr" fontAlgn="b"/>
                      <a:r>
                        <a:rPr lang="cs-CZ" sz="1100" b="0" i="0" u="none" strike="noStrike">
                          <a:solidFill>
                            <a:srgbClr val="000000"/>
                          </a:solidFill>
                          <a:effectLst/>
                          <a:latin typeface="Calibri"/>
                        </a:rPr>
                        <a:t>4</a:t>
                      </a:r>
                    </a:p>
                  </a:txBody>
                  <a:tcPr marL="9525" marR="9525" marT="9525" marB="0" anchor="ctr"/>
                </a:tc>
                <a:tc>
                  <a:txBody>
                    <a:bodyPr/>
                    <a:lstStyle/>
                    <a:p>
                      <a:pPr algn="ctr" fontAlgn="b"/>
                      <a:r>
                        <a:rPr lang="cs-CZ" sz="1100" b="0" i="0" u="none" strike="noStrike">
                          <a:solidFill>
                            <a:srgbClr val="000000"/>
                          </a:solidFill>
                          <a:effectLst/>
                          <a:latin typeface="Calibri"/>
                        </a:rPr>
                        <a:t>3</a:t>
                      </a:r>
                    </a:p>
                  </a:txBody>
                  <a:tcPr marL="9525" marR="9525" marT="9525" marB="0" anchor="ctr"/>
                </a:tc>
                <a:tc>
                  <a:txBody>
                    <a:bodyPr/>
                    <a:lstStyle/>
                    <a:p>
                      <a:pPr algn="ctr" fontAlgn="b"/>
                      <a:r>
                        <a:rPr lang="cs-CZ" sz="1100" b="0" i="0" u="none" strike="noStrike">
                          <a:solidFill>
                            <a:srgbClr val="000000"/>
                          </a:solidFill>
                          <a:effectLst/>
                          <a:latin typeface="Calibri"/>
                        </a:rPr>
                        <a:t>11</a:t>
                      </a:r>
                    </a:p>
                  </a:txBody>
                  <a:tcPr marL="9525" marR="9525" marT="9525" marB="0" anchor="ctr"/>
                </a:tc>
                <a:tc>
                  <a:txBody>
                    <a:bodyPr/>
                    <a:lstStyle/>
                    <a:p>
                      <a:pPr algn="ctr" fontAlgn="b"/>
                      <a:r>
                        <a:rPr lang="cs-CZ" sz="1100" b="0" i="0" u="none" strike="noStrike">
                          <a:solidFill>
                            <a:srgbClr val="000000"/>
                          </a:solidFill>
                          <a:effectLst/>
                          <a:latin typeface="Calibri"/>
                        </a:rPr>
                        <a:t>2</a:t>
                      </a:r>
                    </a:p>
                  </a:txBody>
                  <a:tcPr marL="9525" marR="9525" marT="9525" marB="0" anchor="ctr">
                    <a:noFill/>
                  </a:tcPr>
                </a:tc>
                <a:tc>
                  <a:txBody>
                    <a:bodyPr/>
                    <a:lstStyle/>
                    <a:p>
                      <a:pPr algn="ctr" fontAlgn="b"/>
                      <a:r>
                        <a:rPr lang="cs-CZ" sz="1100" b="0" i="0" u="none" strike="noStrike">
                          <a:solidFill>
                            <a:srgbClr val="000000"/>
                          </a:solidFill>
                          <a:effectLst/>
                          <a:latin typeface="Calibri"/>
                        </a:rPr>
                        <a:t>3</a:t>
                      </a:r>
                    </a:p>
                  </a:txBody>
                  <a:tcPr marL="9525" marR="9525" marT="9525" marB="0" anchor="ctr">
                    <a:solidFill>
                      <a:srgbClr val="E2F0D9"/>
                    </a:solidFill>
                  </a:tcPr>
                </a:tc>
                <a:tc>
                  <a:txBody>
                    <a:bodyPr/>
                    <a:lstStyle/>
                    <a:p>
                      <a:pPr algn="ctr" fontAlgn="b"/>
                      <a:r>
                        <a:rPr lang="cs-CZ" sz="1100" b="0" i="0" u="none" strike="noStrike">
                          <a:solidFill>
                            <a:srgbClr val="000000"/>
                          </a:solidFill>
                          <a:effectLst/>
                          <a:latin typeface="Calibri"/>
                        </a:rPr>
                        <a:t>4</a:t>
                      </a:r>
                    </a:p>
                  </a:txBody>
                  <a:tcPr marL="9525" marR="9525" marT="9525" marB="0" anchor="ctr"/>
                </a:tc>
                <a:tc>
                  <a:txBody>
                    <a:bodyPr/>
                    <a:lstStyle/>
                    <a:p>
                      <a:pPr algn="ctr" fontAlgn="b"/>
                      <a:r>
                        <a:rPr lang="cs-CZ" sz="1100" b="0" i="0" u="none" strike="noStrike">
                          <a:solidFill>
                            <a:srgbClr val="000000"/>
                          </a:solidFill>
                          <a:effectLst/>
                          <a:latin typeface="Calibri"/>
                        </a:rPr>
                        <a:t>0</a:t>
                      </a:r>
                    </a:p>
                  </a:txBody>
                  <a:tcPr marL="9525" marR="9525" marT="9525" marB="0" anchor="ctr"/>
                </a:tc>
                <a:tc>
                  <a:txBody>
                    <a:bodyPr/>
                    <a:lstStyle/>
                    <a:p>
                      <a:pPr algn="ctr" fontAlgn="b"/>
                      <a:r>
                        <a:rPr lang="cs-CZ" sz="1100" b="0" i="0" u="none" strike="noStrike">
                          <a:solidFill>
                            <a:srgbClr val="000000"/>
                          </a:solidFill>
                          <a:effectLst/>
                          <a:latin typeface="Calibri"/>
                        </a:rPr>
                        <a:t>7</a:t>
                      </a:r>
                    </a:p>
                  </a:txBody>
                  <a:tcPr marL="9525" marR="9525" marT="9525" marB="0" anchor="ctr">
                    <a:noFill/>
                  </a:tcPr>
                </a:tc>
                <a:tc>
                  <a:txBody>
                    <a:bodyPr/>
                    <a:lstStyle/>
                    <a:p>
                      <a:pPr algn="r" fontAlgn="b"/>
                      <a:r>
                        <a:rPr lang="cs-CZ" sz="1100" b="0" i="1" u="none" strike="noStrike" dirty="0">
                          <a:solidFill>
                            <a:srgbClr val="000000"/>
                          </a:solidFill>
                          <a:effectLst/>
                          <a:latin typeface="Calibri"/>
                        </a:rPr>
                        <a:t>4</a:t>
                      </a:r>
                    </a:p>
                  </a:txBody>
                  <a:tcPr marL="9525" marR="9525" marT="9525" marB="0" anchor="ctr" anchorCtr="1"/>
                </a:tc>
                <a:tc>
                  <a:txBody>
                    <a:bodyPr/>
                    <a:lstStyle/>
                    <a:p>
                      <a:pPr algn="ctr" fontAlgn="b"/>
                      <a:r>
                        <a:rPr lang="cs-CZ" sz="1100" b="0" i="0" u="none" strike="noStrike">
                          <a:solidFill>
                            <a:srgbClr val="000000"/>
                          </a:solidFill>
                          <a:effectLst/>
                          <a:latin typeface="Calibri"/>
                        </a:rPr>
                        <a:t>8</a:t>
                      </a:r>
                    </a:p>
                  </a:txBody>
                  <a:tcPr marL="9525" marR="9525" marT="9525" marB="0" anchor="ctr"/>
                </a:tc>
                <a:tc>
                  <a:txBody>
                    <a:bodyPr/>
                    <a:lstStyle/>
                    <a:p>
                      <a:pPr algn="ctr" fontAlgn="b"/>
                      <a:r>
                        <a:rPr lang="cs-CZ" sz="1100" b="0" i="0" u="none" strike="noStrike">
                          <a:solidFill>
                            <a:srgbClr val="000000"/>
                          </a:solidFill>
                          <a:effectLst/>
                          <a:latin typeface="Calibri"/>
                        </a:rPr>
                        <a:t>5</a:t>
                      </a:r>
                    </a:p>
                  </a:txBody>
                  <a:tcPr marL="9525" marR="9525" marT="9525" marB="0" anchor="ctr"/>
                </a:tc>
                <a:tc>
                  <a:txBody>
                    <a:bodyPr/>
                    <a:lstStyle/>
                    <a:p>
                      <a:pPr algn="ctr" fontAlgn="b"/>
                      <a:r>
                        <a:rPr lang="cs-CZ" sz="1100" b="0" i="0" u="none" strike="noStrike">
                          <a:solidFill>
                            <a:srgbClr val="000000"/>
                          </a:solidFill>
                          <a:effectLst/>
                          <a:latin typeface="Calibri"/>
                        </a:rPr>
                        <a:t>15</a:t>
                      </a:r>
                    </a:p>
                  </a:txBody>
                  <a:tcPr marL="9525" marR="9525" marT="9525" marB="0" anchor="ctr"/>
                </a:tc>
                <a:tc>
                  <a:txBody>
                    <a:bodyPr/>
                    <a:lstStyle/>
                    <a:p>
                      <a:pPr algn="ctr" fontAlgn="b"/>
                      <a:r>
                        <a:rPr lang="cs-CZ" sz="1100" b="1" i="0" u="none" strike="noStrike" dirty="0">
                          <a:solidFill>
                            <a:srgbClr val="000000"/>
                          </a:solidFill>
                          <a:effectLst/>
                          <a:latin typeface="Calibri"/>
                        </a:rPr>
                        <a:t>78</a:t>
                      </a:r>
                    </a:p>
                  </a:txBody>
                  <a:tcPr marL="9525" marR="9525" marT="9525" marB="0" anchor="ctr"/>
                </a:tc>
                <a:extLst>
                  <a:ext uri="{0D108BD9-81ED-4DB2-BD59-A6C34878D82A}">
                    <a16:rowId xmlns:a16="http://schemas.microsoft.com/office/drawing/2014/main" val="10013"/>
                  </a:ext>
                </a:extLst>
              </a:tr>
              <a:tr h="216000">
                <a:tc>
                  <a:txBody>
                    <a:bodyPr/>
                    <a:lstStyle/>
                    <a:p>
                      <a:pPr algn="l" fontAlgn="b"/>
                      <a:r>
                        <a:rPr lang="cs-CZ" sz="1200" u="none" strike="noStrike" dirty="0">
                          <a:effectLst/>
                          <a:latin typeface="+mn-lt"/>
                        </a:rPr>
                        <a:t>N - terapeutické komunity</a:t>
                      </a:r>
                      <a:endParaRPr lang="cs-CZ" sz="1200" b="0" i="0" u="none" strike="noStrike" dirty="0">
                        <a:solidFill>
                          <a:srgbClr val="000000"/>
                        </a:solidFill>
                        <a:effectLst/>
                        <a:latin typeface="+mn-lt"/>
                      </a:endParaRPr>
                    </a:p>
                  </a:txBody>
                  <a:tcPr marL="5443" marR="5443" marT="5443" marB="0" anchor="ctr"/>
                </a:tc>
                <a:tc>
                  <a:txBody>
                    <a:bodyPr/>
                    <a:lstStyle/>
                    <a:p>
                      <a:pPr algn="ctr" fontAlgn="b"/>
                      <a:r>
                        <a:rPr lang="cs-CZ" sz="1100" b="0" i="0" u="none" strike="noStrike">
                          <a:solidFill>
                            <a:srgbClr val="000000"/>
                          </a:solidFill>
                          <a:effectLst/>
                          <a:latin typeface="Calibri"/>
                        </a:rPr>
                        <a:t>0</a:t>
                      </a:r>
                    </a:p>
                  </a:txBody>
                  <a:tcPr marL="9525" marR="9525" marT="9525" marB="0" anchor="ctr"/>
                </a:tc>
                <a:tc>
                  <a:txBody>
                    <a:bodyPr/>
                    <a:lstStyle/>
                    <a:p>
                      <a:pPr algn="ctr" fontAlgn="b"/>
                      <a:r>
                        <a:rPr lang="cs-CZ" sz="1100" b="0" i="0" u="none" strike="noStrike">
                          <a:solidFill>
                            <a:srgbClr val="000000"/>
                          </a:solidFill>
                          <a:effectLst/>
                          <a:latin typeface="Calibri"/>
                        </a:rPr>
                        <a:t>3</a:t>
                      </a:r>
                    </a:p>
                  </a:txBody>
                  <a:tcPr marL="9525" marR="9525" marT="9525" marB="0" anchor="ctr"/>
                </a:tc>
                <a:tc>
                  <a:txBody>
                    <a:bodyPr/>
                    <a:lstStyle/>
                    <a:p>
                      <a:pPr algn="ctr" fontAlgn="b"/>
                      <a:r>
                        <a:rPr lang="cs-CZ" sz="1100" b="0" i="0" u="none" strike="noStrike">
                          <a:solidFill>
                            <a:srgbClr val="000000"/>
                          </a:solidFill>
                          <a:effectLst/>
                          <a:latin typeface="Calibri"/>
                        </a:rPr>
                        <a:t>3</a:t>
                      </a:r>
                    </a:p>
                  </a:txBody>
                  <a:tcPr marL="9525" marR="9525" marT="9525" marB="0" anchor="ctr"/>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a:solidFill>
                            <a:srgbClr val="000000"/>
                          </a:solidFill>
                          <a:effectLst/>
                          <a:latin typeface="Calibri"/>
                        </a:rPr>
                        <a:t>0</a:t>
                      </a:r>
                    </a:p>
                  </a:txBody>
                  <a:tcPr marL="9525" marR="9525" marT="9525" marB="0" anchor="ctr"/>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dirty="0">
                          <a:solidFill>
                            <a:srgbClr val="000000"/>
                          </a:solidFill>
                          <a:effectLst/>
                          <a:latin typeface="Calibri"/>
                        </a:rPr>
                        <a:t>1</a:t>
                      </a:r>
                    </a:p>
                  </a:txBody>
                  <a:tcPr marL="9525" marR="9525" marT="9525" marB="0" anchor="ctr">
                    <a:solidFill>
                      <a:srgbClr val="CCCCCC"/>
                    </a:solidFill>
                  </a:tcPr>
                </a:tc>
                <a:tc>
                  <a:txBody>
                    <a:bodyPr/>
                    <a:lstStyle/>
                    <a:p>
                      <a:pPr algn="ctr" fontAlgn="b"/>
                      <a:r>
                        <a:rPr lang="cs-CZ" sz="1100" b="0" i="0" u="none" strike="noStrike">
                          <a:solidFill>
                            <a:srgbClr val="000000"/>
                          </a:solidFill>
                          <a:effectLst/>
                          <a:latin typeface="Calibri"/>
                        </a:rPr>
                        <a:t>0</a:t>
                      </a:r>
                    </a:p>
                  </a:txBody>
                  <a:tcPr marL="9525" marR="9525" marT="9525" marB="0" anchor="ctr">
                    <a:solidFill>
                      <a:srgbClr val="E2F0D9"/>
                    </a:solidFill>
                  </a:tcPr>
                </a:tc>
                <a:tc>
                  <a:txBody>
                    <a:bodyPr/>
                    <a:lstStyle/>
                    <a:p>
                      <a:pPr algn="ctr" fontAlgn="b"/>
                      <a:r>
                        <a:rPr lang="cs-CZ" sz="1100" b="0" i="0" u="none" strike="noStrike">
                          <a:solidFill>
                            <a:srgbClr val="000000"/>
                          </a:solidFill>
                          <a:effectLst/>
                          <a:latin typeface="Calibri"/>
                        </a:rPr>
                        <a:t>0</a:t>
                      </a:r>
                    </a:p>
                  </a:txBody>
                  <a:tcPr marL="9525" marR="9525" marT="9525" marB="0" anchor="ctr"/>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dirty="0">
                          <a:solidFill>
                            <a:srgbClr val="000000"/>
                          </a:solidFill>
                          <a:effectLst/>
                          <a:latin typeface="Calibri"/>
                        </a:rPr>
                        <a:t>2</a:t>
                      </a:r>
                    </a:p>
                  </a:txBody>
                  <a:tcPr marL="9525" marR="9525" marT="9525" marB="0" anchor="ctr">
                    <a:solidFill>
                      <a:srgbClr val="CCCCCC"/>
                    </a:solidFill>
                  </a:tcPr>
                </a:tc>
                <a:tc>
                  <a:txBody>
                    <a:bodyPr/>
                    <a:lstStyle/>
                    <a:p>
                      <a:pPr algn="l" fontAlgn="b"/>
                      <a:endParaRPr lang="cs-CZ" sz="1100" b="0" i="1" u="none" strike="noStrike" dirty="0">
                        <a:solidFill>
                          <a:srgbClr val="000000"/>
                        </a:solidFill>
                        <a:effectLst/>
                        <a:latin typeface="Calibri"/>
                      </a:endParaRPr>
                    </a:p>
                  </a:txBody>
                  <a:tcPr marL="9525" marR="9525" marT="9525" marB="0" anchor="ctr" anchorCtr="1"/>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a:solidFill>
                            <a:srgbClr val="000000"/>
                          </a:solidFill>
                          <a:effectLst/>
                          <a:latin typeface="Calibri"/>
                        </a:rPr>
                        <a:t>0</a:t>
                      </a:r>
                    </a:p>
                  </a:txBody>
                  <a:tcPr marL="9525" marR="9525" marT="9525" marB="0" anchor="ctr"/>
                </a:tc>
                <a:tc>
                  <a:txBody>
                    <a:bodyPr/>
                    <a:lstStyle/>
                    <a:p>
                      <a:pPr algn="ctr" fontAlgn="b"/>
                      <a:r>
                        <a:rPr lang="cs-CZ" sz="1100" b="0" i="0" u="none" strike="noStrike">
                          <a:solidFill>
                            <a:srgbClr val="000000"/>
                          </a:solidFill>
                          <a:effectLst/>
                          <a:latin typeface="Calibri"/>
                        </a:rPr>
                        <a:t>2</a:t>
                      </a:r>
                    </a:p>
                  </a:txBody>
                  <a:tcPr marL="9525" marR="9525" marT="9525" marB="0" anchor="ctr"/>
                </a:tc>
                <a:tc>
                  <a:txBody>
                    <a:bodyPr/>
                    <a:lstStyle/>
                    <a:p>
                      <a:pPr algn="ctr" fontAlgn="b"/>
                      <a:r>
                        <a:rPr lang="cs-CZ" sz="1100" b="1" i="0" u="none" strike="noStrike" dirty="0">
                          <a:solidFill>
                            <a:srgbClr val="000000"/>
                          </a:solidFill>
                          <a:effectLst/>
                          <a:latin typeface="Calibri"/>
                        </a:rPr>
                        <a:t>15</a:t>
                      </a:r>
                    </a:p>
                  </a:txBody>
                  <a:tcPr marL="9525" marR="9525" marT="9525" marB="0" anchor="ctr"/>
                </a:tc>
                <a:extLst>
                  <a:ext uri="{0D108BD9-81ED-4DB2-BD59-A6C34878D82A}">
                    <a16:rowId xmlns:a16="http://schemas.microsoft.com/office/drawing/2014/main" val="10014"/>
                  </a:ext>
                </a:extLst>
              </a:tr>
              <a:tr h="216000">
                <a:tc>
                  <a:txBody>
                    <a:bodyPr/>
                    <a:lstStyle/>
                    <a:p>
                      <a:pPr algn="l" fontAlgn="b"/>
                      <a:r>
                        <a:rPr lang="cs-CZ" sz="1200" u="none" strike="noStrike" dirty="0">
                          <a:effectLst/>
                          <a:latin typeface="+mn-lt"/>
                        </a:rPr>
                        <a:t>O - sociální poradny</a:t>
                      </a:r>
                      <a:endParaRPr lang="cs-CZ" sz="1200" b="0" i="0" u="none" strike="noStrike" dirty="0">
                        <a:solidFill>
                          <a:srgbClr val="000000"/>
                        </a:solidFill>
                        <a:effectLst/>
                        <a:latin typeface="+mn-lt"/>
                      </a:endParaRPr>
                    </a:p>
                  </a:txBody>
                  <a:tcPr marL="5443" marR="5443" marT="5443" marB="0" anchor="ctr"/>
                </a:tc>
                <a:tc>
                  <a:txBody>
                    <a:bodyPr/>
                    <a:lstStyle/>
                    <a:p>
                      <a:pPr algn="ctr" fontAlgn="b"/>
                      <a:r>
                        <a:rPr lang="cs-CZ" sz="1100" b="0" i="0" u="none" strike="noStrike">
                          <a:solidFill>
                            <a:srgbClr val="000000"/>
                          </a:solidFill>
                          <a:effectLst/>
                          <a:latin typeface="Calibri"/>
                        </a:rPr>
                        <a:t>70</a:t>
                      </a:r>
                    </a:p>
                  </a:txBody>
                  <a:tcPr marL="9525" marR="9525" marT="9525" marB="0" anchor="ctr"/>
                </a:tc>
                <a:tc>
                  <a:txBody>
                    <a:bodyPr/>
                    <a:lstStyle/>
                    <a:p>
                      <a:pPr algn="ctr" fontAlgn="b"/>
                      <a:r>
                        <a:rPr lang="cs-CZ" sz="1100" b="0" i="0" u="none" strike="noStrike">
                          <a:solidFill>
                            <a:srgbClr val="000000"/>
                          </a:solidFill>
                          <a:effectLst/>
                          <a:latin typeface="Calibri"/>
                        </a:rPr>
                        <a:t>51</a:t>
                      </a:r>
                    </a:p>
                  </a:txBody>
                  <a:tcPr marL="9525" marR="9525" marT="9525" marB="0" anchor="ctr"/>
                </a:tc>
                <a:tc>
                  <a:txBody>
                    <a:bodyPr/>
                    <a:lstStyle/>
                    <a:p>
                      <a:pPr algn="ctr" fontAlgn="b"/>
                      <a:r>
                        <a:rPr lang="cs-CZ" sz="1100" b="0" i="0" u="none" strike="noStrike">
                          <a:solidFill>
                            <a:srgbClr val="000000"/>
                          </a:solidFill>
                          <a:effectLst/>
                          <a:latin typeface="Calibri"/>
                        </a:rPr>
                        <a:t>40</a:t>
                      </a:r>
                    </a:p>
                  </a:txBody>
                  <a:tcPr marL="9525" marR="9525" marT="9525" marB="0" anchor="ctr"/>
                </a:tc>
                <a:tc>
                  <a:txBody>
                    <a:bodyPr/>
                    <a:lstStyle/>
                    <a:p>
                      <a:pPr algn="ctr" fontAlgn="b"/>
                      <a:r>
                        <a:rPr lang="cs-CZ" sz="1100" b="0" i="0" u="none" strike="noStrike">
                          <a:solidFill>
                            <a:srgbClr val="000000"/>
                          </a:solidFill>
                          <a:effectLst/>
                          <a:latin typeface="Calibri"/>
                        </a:rPr>
                        <a:t>30</a:t>
                      </a:r>
                    </a:p>
                  </a:txBody>
                  <a:tcPr marL="9525" marR="9525" marT="9525" marB="0" anchor="ctr"/>
                </a:tc>
                <a:tc>
                  <a:txBody>
                    <a:bodyPr/>
                    <a:lstStyle/>
                    <a:p>
                      <a:pPr algn="ctr" fontAlgn="b"/>
                      <a:r>
                        <a:rPr lang="cs-CZ" sz="1100" b="0" i="0" u="none" strike="noStrike">
                          <a:solidFill>
                            <a:srgbClr val="000000"/>
                          </a:solidFill>
                          <a:effectLst/>
                          <a:latin typeface="Calibri"/>
                        </a:rPr>
                        <a:t>11</a:t>
                      </a:r>
                    </a:p>
                  </a:txBody>
                  <a:tcPr marL="9525" marR="9525" marT="9525" marB="0" anchor="ctr"/>
                </a:tc>
                <a:tc>
                  <a:txBody>
                    <a:bodyPr/>
                    <a:lstStyle/>
                    <a:p>
                      <a:pPr algn="ctr" fontAlgn="b"/>
                      <a:r>
                        <a:rPr lang="cs-CZ" sz="1100" b="0" i="0" u="none" strike="noStrike">
                          <a:solidFill>
                            <a:srgbClr val="000000"/>
                          </a:solidFill>
                          <a:effectLst/>
                          <a:latin typeface="Calibri"/>
                        </a:rPr>
                        <a:t>69</a:t>
                      </a:r>
                    </a:p>
                  </a:txBody>
                  <a:tcPr marL="9525" marR="9525" marT="9525" marB="0" anchor="ctr"/>
                </a:tc>
                <a:tc>
                  <a:txBody>
                    <a:bodyPr/>
                    <a:lstStyle/>
                    <a:p>
                      <a:pPr algn="ctr" fontAlgn="b"/>
                      <a:r>
                        <a:rPr lang="cs-CZ" sz="1100" b="0" i="0" u="none" strike="noStrike">
                          <a:solidFill>
                            <a:srgbClr val="000000"/>
                          </a:solidFill>
                          <a:effectLst/>
                          <a:latin typeface="Calibri"/>
                        </a:rPr>
                        <a:t>20</a:t>
                      </a:r>
                    </a:p>
                  </a:txBody>
                  <a:tcPr marL="9525" marR="9525" marT="9525" marB="0" anchor="ctr">
                    <a:noFill/>
                  </a:tcPr>
                </a:tc>
                <a:tc>
                  <a:txBody>
                    <a:bodyPr/>
                    <a:lstStyle/>
                    <a:p>
                      <a:pPr algn="ctr" fontAlgn="b"/>
                      <a:r>
                        <a:rPr lang="cs-CZ" sz="1100" b="0" i="0" u="none" strike="noStrike">
                          <a:solidFill>
                            <a:srgbClr val="000000"/>
                          </a:solidFill>
                          <a:effectLst/>
                          <a:latin typeface="Calibri"/>
                        </a:rPr>
                        <a:t>32</a:t>
                      </a:r>
                    </a:p>
                  </a:txBody>
                  <a:tcPr marL="9525" marR="9525" marT="9525" marB="0" anchor="ctr">
                    <a:solidFill>
                      <a:srgbClr val="E2F0D9"/>
                    </a:solidFill>
                  </a:tcPr>
                </a:tc>
                <a:tc>
                  <a:txBody>
                    <a:bodyPr/>
                    <a:lstStyle/>
                    <a:p>
                      <a:pPr algn="ctr" fontAlgn="b"/>
                      <a:r>
                        <a:rPr lang="cs-CZ" sz="1100" b="0" i="0" u="none" strike="noStrike">
                          <a:solidFill>
                            <a:srgbClr val="000000"/>
                          </a:solidFill>
                          <a:effectLst/>
                          <a:latin typeface="Calibri"/>
                        </a:rPr>
                        <a:t>17</a:t>
                      </a:r>
                    </a:p>
                  </a:txBody>
                  <a:tcPr marL="9525" marR="9525" marT="9525" marB="0" anchor="ctr"/>
                </a:tc>
                <a:tc>
                  <a:txBody>
                    <a:bodyPr/>
                    <a:lstStyle/>
                    <a:p>
                      <a:pPr algn="ctr" fontAlgn="b"/>
                      <a:r>
                        <a:rPr lang="cs-CZ" sz="1100" b="0" i="0" u="none" strike="noStrike">
                          <a:solidFill>
                            <a:srgbClr val="000000"/>
                          </a:solidFill>
                          <a:effectLst/>
                          <a:latin typeface="Calibri"/>
                        </a:rPr>
                        <a:t>20</a:t>
                      </a:r>
                    </a:p>
                  </a:txBody>
                  <a:tcPr marL="9525" marR="9525" marT="9525" marB="0" anchor="ctr"/>
                </a:tc>
                <a:tc>
                  <a:txBody>
                    <a:bodyPr/>
                    <a:lstStyle/>
                    <a:p>
                      <a:pPr algn="ctr" fontAlgn="b"/>
                      <a:r>
                        <a:rPr lang="cs-CZ" sz="1100" b="0" i="0" u="none" strike="noStrike">
                          <a:solidFill>
                            <a:srgbClr val="000000"/>
                          </a:solidFill>
                          <a:effectLst/>
                          <a:latin typeface="Calibri"/>
                        </a:rPr>
                        <a:t>49</a:t>
                      </a:r>
                    </a:p>
                  </a:txBody>
                  <a:tcPr marL="9525" marR="9525" marT="9525" marB="0" anchor="ctr">
                    <a:noFill/>
                  </a:tcPr>
                </a:tc>
                <a:tc>
                  <a:txBody>
                    <a:bodyPr/>
                    <a:lstStyle/>
                    <a:p>
                      <a:pPr algn="r" fontAlgn="b"/>
                      <a:r>
                        <a:rPr lang="cs-CZ" sz="1100" b="0" i="1" u="none" strike="noStrike" dirty="0">
                          <a:solidFill>
                            <a:srgbClr val="000000"/>
                          </a:solidFill>
                          <a:effectLst/>
                          <a:latin typeface="Calibri"/>
                        </a:rPr>
                        <a:t>34</a:t>
                      </a:r>
                    </a:p>
                  </a:txBody>
                  <a:tcPr marL="9525" marR="9525" marT="9525" marB="0" anchor="ctr" anchorCtr="1"/>
                </a:tc>
                <a:tc>
                  <a:txBody>
                    <a:bodyPr/>
                    <a:lstStyle/>
                    <a:p>
                      <a:pPr algn="ctr" fontAlgn="b"/>
                      <a:r>
                        <a:rPr lang="cs-CZ" sz="1100" b="0" i="0" u="none" strike="noStrike">
                          <a:solidFill>
                            <a:srgbClr val="000000"/>
                          </a:solidFill>
                          <a:effectLst/>
                          <a:latin typeface="Calibri"/>
                        </a:rPr>
                        <a:t>27</a:t>
                      </a:r>
                    </a:p>
                  </a:txBody>
                  <a:tcPr marL="9525" marR="9525" marT="9525" marB="0" anchor="ctr"/>
                </a:tc>
                <a:tc>
                  <a:txBody>
                    <a:bodyPr/>
                    <a:lstStyle/>
                    <a:p>
                      <a:pPr algn="ctr" fontAlgn="b"/>
                      <a:r>
                        <a:rPr lang="cs-CZ" sz="1100" b="0" i="0" u="none" strike="noStrike">
                          <a:solidFill>
                            <a:srgbClr val="000000"/>
                          </a:solidFill>
                          <a:effectLst/>
                          <a:latin typeface="Calibri"/>
                        </a:rPr>
                        <a:t>22</a:t>
                      </a:r>
                    </a:p>
                  </a:txBody>
                  <a:tcPr marL="9525" marR="9525" marT="9525" marB="0" anchor="ctr"/>
                </a:tc>
                <a:tc>
                  <a:txBody>
                    <a:bodyPr/>
                    <a:lstStyle/>
                    <a:p>
                      <a:pPr algn="ctr" fontAlgn="b"/>
                      <a:r>
                        <a:rPr lang="cs-CZ" sz="1100" b="0" i="0" u="none" strike="noStrike">
                          <a:solidFill>
                            <a:srgbClr val="000000"/>
                          </a:solidFill>
                          <a:effectLst/>
                          <a:latin typeface="Calibri"/>
                        </a:rPr>
                        <a:t>61</a:t>
                      </a:r>
                    </a:p>
                  </a:txBody>
                  <a:tcPr marL="9525" marR="9525" marT="9525" marB="0" anchor="ctr"/>
                </a:tc>
                <a:tc>
                  <a:txBody>
                    <a:bodyPr/>
                    <a:lstStyle/>
                    <a:p>
                      <a:pPr algn="ctr" fontAlgn="b"/>
                      <a:r>
                        <a:rPr lang="cs-CZ" sz="1100" b="1" i="0" u="none" strike="noStrike" dirty="0">
                          <a:solidFill>
                            <a:srgbClr val="000000"/>
                          </a:solidFill>
                          <a:effectLst/>
                          <a:latin typeface="Calibri"/>
                        </a:rPr>
                        <a:t>519</a:t>
                      </a:r>
                    </a:p>
                  </a:txBody>
                  <a:tcPr marL="9525" marR="9525" marT="9525" marB="0" anchor="ctr"/>
                </a:tc>
                <a:extLst>
                  <a:ext uri="{0D108BD9-81ED-4DB2-BD59-A6C34878D82A}">
                    <a16:rowId xmlns:a16="http://schemas.microsoft.com/office/drawing/2014/main" val="10015"/>
                  </a:ext>
                </a:extLst>
              </a:tr>
              <a:tr h="216000">
                <a:tc>
                  <a:txBody>
                    <a:bodyPr/>
                    <a:lstStyle/>
                    <a:p>
                      <a:pPr algn="l" fontAlgn="b"/>
                      <a:r>
                        <a:rPr lang="cs-CZ" sz="1200" u="none" strike="noStrike" dirty="0">
                          <a:effectLst/>
                          <a:latin typeface="+mn-lt"/>
                        </a:rPr>
                        <a:t>P - sociálně terapeutické dílny</a:t>
                      </a:r>
                      <a:endParaRPr lang="cs-CZ" sz="1200" b="0" i="0" u="none" strike="noStrike" dirty="0">
                        <a:solidFill>
                          <a:srgbClr val="000000"/>
                        </a:solidFill>
                        <a:effectLst/>
                        <a:latin typeface="+mn-lt"/>
                      </a:endParaRPr>
                    </a:p>
                  </a:txBody>
                  <a:tcPr marL="5443" marR="5443" marT="5443" marB="0" anchor="ctr"/>
                </a:tc>
                <a:tc>
                  <a:txBody>
                    <a:bodyPr/>
                    <a:lstStyle/>
                    <a:p>
                      <a:pPr algn="ctr" fontAlgn="b"/>
                      <a:r>
                        <a:rPr lang="cs-CZ" sz="1100" b="0" i="0" u="none" strike="noStrike">
                          <a:solidFill>
                            <a:srgbClr val="000000"/>
                          </a:solidFill>
                          <a:effectLst/>
                          <a:latin typeface="Calibri"/>
                        </a:rPr>
                        <a:t>9</a:t>
                      </a:r>
                    </a:p>
                  </a:txBody>
                  <a:tcPr marL="9525" marR="9525" marT="9525" marB="0" anchor="ctr"/>
                </a:tc>
                <a:tc>
                  <a:txBody>
                    <a:bodyPr/>
                    <a:lstStyle/>
                    <a:p>
                      <a:pPr algn="ctr" fontAlgn="b"/>
                      <a:r>
                        <a:rPr lang="cs-CZ" sz="1100" b="0" i="0" u="none" strike="noStrike">
                          <a:solidFill>
                            <a:srgbClr val="000000"/>
                          </a:solidFill>
                          <a:effectLst/>
                          <a:latin typeface="Calibri"/>
                        </a:rPr>
                        <a:t>17</a:t>
                      </a:r>
                    </a:p>
                  </a:txBody>
                  <a:tcPr marL="9525" marR="9525" marT="9525" marB="0" anchor="ctr"/>
                </a:tc>
                <a:tc>
                  <a:txBody>
                    <a:bodyPr/>
                    <a:lstStyle/>
                    <a:p>
                      <a:pPr algn="ctr" fontAlgn="b"/>
                      <a:r>
                        <a:rPr lang="cs-CZ" sz="1100" b="0" i="0" u="none" strike="noStrike">
                          <a:solidFill>
                            <a:srgbClr val="000000"/>
                          </a:solidFill>
                          <a:effectLst/>
                          <a:latin typeface="Calibri"/>
                        </a:rPr>
                        <a:t>18</a:t>
                      </a:r>
                    </a:p>
                  </a:txBody>
                  <a:tcPr marL="9525" marR="9525" marT="9525" marB="0" anchor="ctr"/>
                </a:tc>
                <a:tc>
                  <a:txBody>
                    <a:bodyPr/>
                    <a:lstStyle/>
                    <a:p>
                      <a:pPr algn="ctr" fontAlgn="b"/>
                      <a:r>
                        <a:rPr lang="cs-CZ" sz="1100" b="0" i="0" u="none" strike="noStrike">
                          <a:solidFill>
                            <a:srgbClr val="000000"/>
                          </a:solidFill>
                          <a:effectLst/>
                          <a:latin typeface="Calibri"/>
                        </a:rPr>
                        <a:t>6</a:t>
                      </a:r>
                    </a:p>
                  </a:txBody>
                  <a:tcPr marL="9525" marR="9525" marT="9525" marB="0" anchor="ctr"/>
                </a:tc>
                <a:tc>
                  <a:txBody>
                    <a:bodyPr/>
                    <a:lstStyle/>
                    <a:p>
                      <a:pPr algn="ctr" fontAlgn="b"/>
                      <a:r>
                        <a:rPr lang="cs-CZ" sz="1100" b="0" i="0" u="none" strike="noStrike">
                          <a:solidFill>
                            <a:srgbClr val="000000"/>
                          </a:solidFill>
                          <a:effectLst/>
                          <a:latin typeface="Calibri"/>
                        </a:rPr>
                        <a:t>4</a:t>
                      </a:r>
                    </a:p>
                  </a:txBody>
                  <a:tcPr marL="9525" marR="9525" marT="9525" marB="0" anchor="ctr"/>
                </a:tc>
                <a:tc>
                  <a:txBody>
                    <a:bodyPr/>
                    <a:lstStyle/>
                    <a:p>
                      <a:pPr algn="ctr" fontAlgn="b"/>
                      <a:r>
                        <a:rPr lang="cs-CZ" sz="1100" b="0" i="0" u="none" strike="noStrike">
                          <a:solidFill>
                            <a:srgbClr val="000000"/>
                          </a:solidFill>
                          <a:effectLst/>
                          <a:latin typeface="Calibri"/>
                        </a:rPr>
                        <a:t>24</a:t>
                      </a:r>
                    </a:p>
                  </a:txBody>
                  <a:tcPr marL="9525" marR="9525" marT="9525" marB="0" anchor="ctr"/>
                </a:tc>
                <a:tc>
                  <a:txBody>
                    <a:bodyPr/>
                    <a:lstStyle/>
                    <a:p>
                      <a:pPr algn="ctr" fontAlgn="b"/>
                      <a:r>
                        <a:rPr lang="cs-CZ" sz="1100" b="0" i="0" u="none" strike="noStrike" dirty="0">
                          <a:solidFill>
                            <a:srgbClr val="000000"/>
                          </a:solidFill>
                          <a:effectLst/>
                          <a:latin typeface="Calibri"/>
                        </a:rPr>
                        <a:t>7</a:t>
                      </a:r>
                    </a:p>
                  </a:txBody>
                  <a:tcPr marL="9525" marR="9525" marT="9525" marB="0" anchor="ctr">
                    <a:solidFill>
                      <a:srgbClr val="CCCCCC"/>
                    </a:solidFill>
                  </a:tcPr>
                </a:tc>
                <a:tc>
                  <a:txBody>
                    <a:bodyPr/>
                    <a:lstStyle/>
                    <a:p>
                      <a:pPr algn="ctr" fontAlgn="b"/>
                      <a:r>
                        <a:rPr lang="cs-CZ" sz="1100" b="0" i="0" u="none" strike="noStrike">
                          <a:solidFill>
                            <a:srgbClr val="000000"/>
                          </a:solidFill>
                          <a:effectLst/>
                          <a:latin typeface="Calibri"/>
                        </a:rPr>
                        <a:t>3</a:t>
                      </a:r>
                    </a:p>
                  </a:txBody>
                  <a:tcPr marL="9525" marR="9525" marT="9525" marB="0" anchor="ctr">
                    <a:solidFill>
                      <a:srgbClr val="E2F0D9"/>
                    </a:solidFill>
                  </a:tcPr>
                </a:tc>
                <a:tc>
                  <a:txBody>
                    <a:bodyPr/>
                    <a:lstStyle/>
                    <a:p>
                      <a:pPr algn="ctr" fontAlgn="b"/>
                      <a:r>
                        <a:rPr lang="cs-CZ" sz="1100" b="0" i="0" u="none" strike="noStrike">
                          <a:solidFill>
                            <a:srgbClr val="000000"/>
                          </a:solidFill>
                          <a:effectLst/>
                          <a:latin typeface="Calibri"/>
                        </a:rPr>
                        <a:t>13</a:t>
                      </a:r>
                    </a:p>
                  </a:txBody>
                  <a:tcPr marL="9525" marR="9525" marT="9525" marB="0" anchor="ctr"/>
                </a:tc>
                <a:tc>
                  <a:txBody>
                    <a:bodyPr/>
                    <a:lstStyle/>
                    <a:p>
                      <a:pPr algn="ctr" fontAlgn="b"/>
                      <a:r>
                        <a:rPr lang="cs-CZ" sz="1100" b="0" i="0" u="none" strike="noStrike">
                          <a:solidFill>
                            <a:srgbClr val="000000"/>
                          </a:solidFill>
                          <a:effectLst/>
                          <a:latin typeface="Calibri"/>
                        </a:rPr>
                        <a:t>7</a:t>
                      </a:r>
                    </a:p>
                  </a:txBody>
                  <a:tcPr marL="9525" marR="9525" marT="9525" marB="0" anchor="ctr"/>
                </a:tc>
                <a:tc>
                  <a:txBody>
                    <a:bodyPr/>
                    <a:lstStyle/>
                    <a:p>
                      <a:pPr algn="ctr" fontAlgn="b"/>
                      <a:r>
                        <a:rPr lang="cs-CZ" sz="1100" b="0" i="0" u="none" strike="noStrike" dirty="0">
                          <a:solidFill>
                            <a:srgbClr val="000000"/>
                          </a:solidFill>
                          <a:effectLst/>
                          <a:latin typeface="Calibri"/>
                        </a:rPr>
                        <a:t>11</a:t>
                      </a:r>
                    </a:p>
                  </a:txBody>
                  <a:tcPr marL="9525" marR="9525" marT="9525" marB="0" anchor="ctr">
                    <a:solidFill>
                      <a:srgbClr val="CCCCCC"/>
                    </a:solidFill>
                  </a:tcPr>
                </a:tc>
                <a:tc>
                  <a:txBody>
                    <a:bodyPr/>
                    <a:lstStyle/>
                    <a:p>
                      <a:pPr algn="r" fontAlgn="b"/>
                      <a:r>
                        <a:rPr lang="cs-CZ" sz="1100" b="0" i="1" u="none" strike="noStrike" dirty="0">
                          <a:solidFill>
                            <a:srgbClr val="000000"/>
                          </a:solidFill>
                          <a:effectLst/>
                          <a:latin typeface="Calibri"/>
                        </a:rPr>
                        <a:t>4</a:t>
                      </a:r>
                    </a:p>
                  </a:txBody>
                  <a:tcPr marL="9525" marR="9525" marT="9525" marB="0" anchor="ctr" anchorCtr="1"/>
                </a:tc>
                <a:tc>
                  <a:txBody>
                    <a:bodyPr/>
                    <a:lstStyle/>
                    <a:p>
                      <a:pPr algn="ctr" fontAlgn="b"/>
                      <a:r>
                        <a:rPr lang="cs-CZ" sz="1100" b="0" i="0" u="none" strike="noStrike">
                          <a:solidFill>
                            <a:srgbClr val="000000"/>
                          </a:solidFill>
                          <a:effectLst/>
                          <a:latin typeface="Calibri"/>
                        </a:rPr>
                        <a:t>5</a:t>
                      </a:r>
                    </a:p>
                  </a:txBody>
                  <a:tcPr marL="9525" marR="9525" marT="9525" marB="0" anchor="ctr"/>
                </a:tc>
                <a:tc>
                  <a:txBody>
                    <a:bodyPr/>
                    <a:lstStyle/>
                    <a:p>
                      <a:pPr algn="ctr" fontAlgn="b"/>
                      <a:r>
                        <a:rPr lang="cs-CZ" sz="1100" b="0" i="0" u="none" strike="noStrike">
                          <a:solidFill>
                            <a:srgbClr val="000000"/>
                          </a:solidFill>
                          <a:effectLst/>
                          <a:latin typeface="Calibri"/>
                        </a:rPr>
                        <a:t>13</a:t>
                      </a:r>
                    </a:p>
                  </a:txBody>
                  <a:tcPr marL="9525" marR="9525" marT="9525" marB="0" anchor="ctr"/>
                </a:tc>
                <a:tc>
                  <a:txBody>
                    <a:bodyPr/>
                    <a:lstStyle/>
                    <a:p>
                      <a:pPr algn="ctr" fontAlgn="b"/>
                      <a:r>
                        <a:rPr lang="cs-CZ" sz="1100" b="0" i="0" u="none" strike="noStrike">
                          <a:solidFill>
                            <a:srgbClr val="000000"/>
                          </a:solidFill>
                          <a:effectLst/>
                          <a:latin typeface="Calibri"/>
                        </a:rPr>
                        <a:t>22</a:t>
                      </a:r>
                    </a:p>
                  </a:txBody>
                  <a:tcPr marL="9525" marR="9525" marT="9525" marB="0" anchor="ctr"/>
                </a:tc>
                <a:tc>
                  <a:txBody>
                    <a:bodyPr/>
                    <a:lstStyle/>
                    <a:p>
                      <a:pPr algn="ctr" fontAlgn="b"/>
                      <a:r>
                        <a:rPr lang="cs-CZ" sz="1100" b="1" i="0" u="none" strike="noStrike" dirty="0">
                          <a:solidFill>
                            <a:srgbClr val="000000"/>
                          </a:solidFill>
                          <a:effectLst/>
                          <a:latin typeface="Calibri"/>
                        </a:rPr>
                        <a:t>159</a:t>
                      </a:r>
                    </a:p>
                  </a:txBody>
                  <a:tcPr marL="9525" marR="9525" marT="9525" marB="0" anchor="ctr"/>
                </a:tc>
                <a:extLst>
                  <a:ext uri="{0D108BD9-81ED-4DB2-BD59-A6C34878D82A}">
                    <a16:rowId xmlns:a16="http://schemas.microsoft.com/office/drawing/2014/main" val="10016"/>
                  </a:ext>
                </a:extLst>
              </a:tr>
              <a:tr h="216000">
                <a:tc>
                  <a:txBody>
                    <a:bodyPr/>
                    <a:lstStyle/>
                    <a:p>
                      <a:pPr algn="l" fontAlgn="b"/>
                      <a:r>
                        <a:rPr lang="cs-CZ" sz="1200" u="none" strike="noStrike" dirty="0">
                          <a:effectLst/>
                          <a:latin typeface="+mn-lt"/>
                        </a:rPr>
                        <a:t>Q - centra sociálně rehabilitačních služeb</a:t>
                      </a:r>
                      <a:endParaRPr lang="cs-CZ" sz="1200" b="0" i="0" u="none" strike="noStrike" dirty="0">
                        <a:solidFill>
                          <a:srgbClr val="000000"/>
                        </a:solidFill>
                        <a:effectLst/>
                        <a:latin typeface="+mn-lt"/>
                      </a:endParaRPr>
                    </a:p>
                  </a:txBody>
                  <a:tcPr marL="5443" marR="5443" marT="5443" marB="0" anchor="ctr"/>
                </a:tc>
                <a:tc>
                  <a:txBody>
                    <a:bodyPr/>
                    <a:lstStyle/>
                    <a:p>
                      <a:pPr algn="ctr" fontAlgn="b"/>
                      <a:r>
                        <a:rPr lang="cs-CZ" sz="1100" b="0" i="0" u="none" strike="noStrike">
                          <a:solidFill>
                            <a:srgbClr val="000000"/>
                          </a:solidFill>
                          <a:effectLst/>
                          <a:latin typeface="Calibri"/>
                        </a:rPr>
                        <a:t>44</a:t>
                      </a:r>
                    </a:p>
                  </a:txBody>
                  <a:tcPr marL="9525" marR="9525" marT="9525" marB="0" anchor="ctr"/>
                </a:tc>
                <a:tc>
                  <a:txBody>
                    <a:bodyPr/>
                    <a:lstStyle/>
                    <a:p>
                      <a:pPr algn="ctr" fontAlgn="b"/>
                      <a:r>
                        <a:rPr lang="cs-CZ" sz="1100" b="0" i="0" u="none" strike="noStrike">
                          <a:solidFill>
                            <a:srgbClr val="000000"/>
                          </a:solidFill>
                          <a:effectLst/>
                          <a:latin typeface="Calibri"/>
                        </a:rPr>
                        <a:t>25</a:t>
                      </a:r>
                    </a:p>
                  </a:txBody>
                  <a:tcPr marL="9525" marR="9525" marT="9525" marB="0" anchor="ctr"/>
                </a:tc>
                <a:tc>
                  <a:txBody>
                    <a:bodyPr/>
                    <a:lstStyle/>
                    <a:p>
                      <a:pPr algn="ctr" fontAlgn="b"/>
                      <a:r>
                        <a:rPr lang="cs-CZ" sz="1100" b="0" i="0" u="none" strike="noStrike">
                          <a:solidFill>
                            <a:srgbClr val="000000"/>
                          </a:solidFill>
                          <a:effectLst/>
                          <a:latin typeface="Calibri"/>
                        </a:rPr>
                        <a:t>17</a:t>
                      </a:r>
                    </a:p>
                  </a:txBody>
                  <a:tcPr marL="9525" marR="9525" marT="9525" marB="0" anchor="ctr"/>
                </a:tc>
                <a:tc>
                  <a:txBody>
                    <a:bodyPr/>
                    <a:lstStyle/>
                    <a:p>
                      <a:pPr algn="ctr" fontAlgn="b"/>
                      <a:r>
                        <a:rPr lang="cs-CZ" sz="1100" b="0" i="0" u="none" strike="noStrike">
                          <a:solidFill>
                            <a:srgbClr val="000000"/>
                          </a:solidFill>
                          <a:effectLst/>
                          <a:latin typeface="Calibri"/>
                        </a:rPr>
                        <a:t>12</a:t>
                      </a:r>
                    </a:p>
                  </a:txBody>
                  <a:tcPr marL="9525" marR="9525" marT="9525" marB="0" anchor="ctr"/>
                </a:tc>
                <a:tc>
                  <a:txBody>
                    <a:bodyPr/>
                    <a:lstStyle/>
                    <a:p>
                      <a:pPr algn="ctr" fontAlgn="b"/>
                      <a:r>
                        <a:rPr lang="cs-CZ" sz="1100" b="0" i="0" u="none" strike="noStrike">
                          <a:solidFill>
                            <a:srgbClr val="000000"/>
                          </a:solidFill>
                          <a:effectLst/>
                          <a:latin typeface="Calibri"/>
                        </a:rPr>
                        <a:t>5</a:t>
                      </a:r>
                    </a:p>
                  </a:txBody>
                  <a:tcPr marL="9525" marR="9525" marT="9525" marB="0" anchor="ctr"/>
                </a:tc>
                <a:tc>
                  <a:txBody>
                    <a:bodyPr/>
                    <a:lstStyle/>
                    <a:p>
                      <a:pPr algn="ctr" fontAlgn="b"/>
                      <a:r>
                        <a:rPr lang="cs-CZ" sz="1100" b="0" i="0" u="none" strike="noStrike">
                          <a:solidFill>
                            <a:srgbClr val="000000"/>
                          </a:solidFill>
                          <a:effectLst/>
                          <a:latin typeface="Calibri"/>
                        </a:rPr>
                        <a:t>25</a:t>
                      </a:r>
                    </a:p>
                  </a:txBody>
                  <a:tcPr marL="9525" marR="9525" marT="9525" marB="0" anchor="ctr"/>
                </a:tc>
                <a:tc>
                  <a:txBody>
                    <a:bodyPr/>
                    <a:lstStyle/>
                    <a:p>
                      <a:pPr algn="ctr" fontAlgn="b"/>
                      <a:r>
                        <a:rPr lang="cs-CZ" sz="1100" b="0" i="0" u="none" strike="noStrike">
                          <a:solidFill>
                            <a:srgbClr val="000000"/>
                          </a:solidFill>
                          <a:effectLst/>
                          <a:latin typeface="Calibri"/>
                        </a:rPr>
                        <a:t>8</a:t>
                      </a:r>
                    </a:p>
                  </a:txBody>
                  <a:tcPr marL="9525" marR="9525" marT="9525" marB="0" anchor="ctr">
                    <a:noFill/>
                  </a:tcPr>
                </a:tc>
                <a:tc>
                  <a:txBody>
                    <a:bodyPr/>
                    <a:lstStyle/>
                    <a:p>
                      <a:pPr algn="ctr" fontAlgn="b"/>
                      <a:r>
                        <a:rPr lang="cs-CZ" sz="1100" b="0" i="0" u="none" strike="noStrike">
                          <a:solidFill>
                            <a:srgbClr val="000000"/>
                          </a:solidFill>
                          <a:effectLst/>
                          <a:latin typeface="Calibri"/>
                        </a:rPr>
                        <a:t>24</a:t>
                      </a:r>
                    </a:p>
                  </a:txBody>
                  <a:tcPr marL="9525" marR="9525" marT="9525" marB="0" anchor="ctr">
                    <a:solidFill>
                      <a:srgbClr val="E2F0D9"/>
                    </a:solidFill>
                  </a:tcPr>
                </a:tc>
                <a:tc>
                  <a:txBody>
                    <a:bodyPr/>
                    <a:lstStyle/>
                    <a:p>
                      <a:pPr algn="ctr" fontAlgn="b"/>
                      <a:r>
                        <a:rPr lang="cs-CZ" sz="1100" b="0" i="0" u="none" strike="noStrike">
                          <a:solidFill>
                            <a:srgbClr val="000000"/>
                          </a:solidFill>
                          <a:effectLst/>
                          <a:latin typeface="Calibri"/>
                        </a:rPr>
                        <a:t>20</a:t>
                      </a:r>
                    </a:p>
                  </a:txBody>
                  <a:tcPr marL="9525" marR="9525" marT="9525" marB="0" anchor="ctr"/>
                </a:tc>
                <a:tc>
                  <a:txBody>
                    <a:bodyPr/>
                    <a:lstStyle/>
                    <a:p>
                      <a:pPr algn="ctr" fontAlgn="b"/>
                      <a:r>
                        <a:rPr lang="cs-CZ" sz="1100" b="0" i="0" u="none" strike="noStrike">
                          <a:solidFill>
                            <a:srgbClr val="000000"/>
                          </a:solidFill>
                          <a:effectLst/>
                          <a:latin typeface="Calibri"/>
                        </a:rPr>
                        <a:t>17</a:t>
                      </a:r>
                    </a:p>
                  </a:txBody>
                  <a:tcPr marL="9525" marR="9525" marT="9525" marB="0" anchor="ctr"/>
                </a:tc>
                <a:tc>
                  <a:txBody>
                    <a:bodyPr/>
                    <a:lstStyle/>
                    <a:p>
                      <a:pPr algn="ctr" fontAlgn="b"/>
                      <a:r>
                        <a:rPr lang="cs-CZ" sz="1100" b="0" i="0" u="none" strike="noStrike">
                          <a:solidFill>
                            <a:srgbClr val="000000"/>
                          </a:solidFill>
                          <a:effectLst/>
                          <a:latin typeface="Calibri"/>
                        </a:rPr>
                        <a:t>19</a:t>
                      </a:r>
                    </a:p>
                  </a:txBody>
                  <a:tcPr marL="9525" marR="9525" marT="9525" marB="0" anchor="ctr">
                    <a:noFill/>
                  </a:tcPr>
                </a:tc>
                <a:tc>
                  <a:txBody>
                    <a:bodyPr/>
                    <a:lstStyle/>
                    <a:p>
                      <a:pPr algn="r" fontAlgn="b"/>
                      <a:r>
                        <a:rPr lang="cs-CZ" sz="1100" b="0" i="1" u="none" strike="noStrike" dirty="0">
                          <a:solidFill>
                            <a:srgbClr val="000000"/>
                          </a:solidFill>
                          <a:effectLst/>
                          <a:latin typeface="Calibri"/>
                        </a:rPr>
                        <a:t>12</a:t>
                      </a:r>
                    </a:p>
                  </a:txBody>
                  <a:tcPr marL="9525" marR="9525" marT="9525" marB="0" anchor="ctr" anchorCtr="1"/>
                </a:tc>
                <a:tc>
                  <a:txBody>
                    <a:bodyPr/>
                    <a:lstStyle/>
                    <a:p>
                      <a:pPr algn="ctr" fontAlgn="b"/>
                      <a:r>
                        <a:rPr lang="cs-CZ" sz="1100" b="0" i="0" u="none" strike="noStrike">
                          <a:solidFill>
                            <a:srgbClr val="000000"/>
                          </a:solidFill>
                          <a:effectLst/>
                          <a:latin typeface="Calibri"/>
                        </a:rPr>
                        <a:t>18</a:t>
                      </a:r>
                    </a:p>
                  </a:txBody>
                  <a:tcPr marL="9525" marR="9525" marT="9525" marB="0" anchor="ctr"/>
                </a:tc>
                <a:tc>
                  <a:txBody>
                    <a:bodyPr/>
                    <a:lstStyle/>
                    <a:p>
                      <a:pPr algn="ctr" fontAlgn="b"/>
                      <a:r>
                        <a:rPr lang="cs-CZ" sz="1100" b="0" i="0" u="none" strike="noStrike">
                          <a:solidFill>
                            <a:srgbClr val="000000"/>
                          </a:solidFill>
                          <a:effectLst/>
                          <a:latin typeface="Calibri"/>
                        </a:rPr>
                        <a:t>17</a:t>
                      </a:r>
                    </a:p>
                  </a:txBody>
                  <a:tcPr marL="9525" marR="9525" marT="9525" marB="0" anchor="ctr"/>
                </a:tc>
                <a:tc>
                  <a:txBody>
                    <a:bodyPr/>
                    <a:lstStyle/>
                    <a:p>
                      <a:pPr algn="ctr" fontAlgn="b"/>
                      <a:r>
                        <a:rPr lang="cs-CZ" sz="1100" b="0" i="0" u="none" strike="noStrike">
                          <a:solidFill>
                            <a:srgbClr val="000000"/>
                          </a:solidFill>
                          <a:effectLst/>
                          <a:latin typeface="Calibri"/>
                        </a:rPr>
                        <a:t>32</a:t>
                      </a:r>
                    </a:p>
                  </a:txBody>
                  <a:tcPr marL="9525" marR="9525" marT="9525" marB="0" anchor="ctr"/>
                </a:tc>
                <a:tc>
                  <a:txBody>
                    <a:bodyPr/>
                    <a:lstStyle/>
                    <a:p>
                      <a:pPr algn="ctr" fontAlgn="b"/>
                      <a:r>
                        <a:rPr lang="cs-CZ" sz="1100" b="1" i="0" u="none" strike="noStrike" dirty="0">
                          <a:solidFill>
                            <a:srgbClr val="000000"/>
                          </a:solidFill>
                          <a:effectLst/>
                          <a:latin typeface="Calibri"/>
                        </a:rPr>
                        <a:t>283</a:t>
                      </a:r>
                    </a:p>
                  </a:txBody>
                  <a:tcPr marL="9525" marR="9525" marT="9525" marB="0" anchor="ctr"/>
                </a:tc>
                <a:extLst>
                  <a:ext uri="{0D108BD9-81ED-4DB2-BD59-A6C34878D82A}">
                    <a16:rowId xmlns:a16="http://schemas.microsoft.com/office/drawing/2014/main" val="10017"/>
                  </a:ext>
                </a:extLst>
              </a:tr>
              <a:tr h="216000">
                <a:tc>
                  <a:txBody>
                    <a:bodyPr/>
                    <a:lstStyle/>
                    <a:p>
                      <a:pPr algn="l" fontAlgn="b"/>
                      <a:r>
                        <a:rPr lang="cs-CZ" sz="1200" u="none" strike="noStrike" dirty="0">
                          <a:effectLst/>
                          <a:latin typeface="+mn-lt"/>
                        </a:rPr>
                        <a:t>R - pracoviště rané péče</a:t>
                      </a:r>
                      <a:endParaRPr lang="cs-CZ" sz="1200" b="0" i="0" u="none" strike="noStrike" dirty="0">
                        <a:solidFill>
                          <a:srgbClr val="000000"/>
                        </a:solidFill>
                        <a:effectLst/>
                        <a:latin typeface="+mn-lt"/>
                      </a:endParaRPr>
                    </a:p>
                  </a:txBody>
                  <a:tcPr marL="5443" marR="5443" marT="5443" marB="0" anchor="ctr"/>
                </a:tc>
                <a:tc>
                  <a:txBody>
                    <a:bodyPr/>
                    <a:lstStyle/>
                    <a:p>
                      <a:pPr algn="ctr" fontAlgn="b"/>
                      <a:r>
                        <a:rPr lang="cs-CZ" sz="1100" b="0" i="0" u="none" strike="noStrike">
                          <a:solidFill>
                            <a:srgbClr val="000000"/>
                          </a:solidFill>
                          <a:effectLst/>
                          <a:latin typeface="Calibri"/>
                        </a:rPr>
                        <a:t>5</a:t>
                      </a:r>
                    </a:p>
                  </a:txBody>
                  <a:tcPr marL="9525" marR="9525" marT="9525" marB="0" anchor="ctr"/>
                </a:tc>
                <a:tc>
                  <a:txBody>
                    <a:bodyPr/>
                    <a:lstStyle/>
                    <a:p>
                      <a:pPr algn="ctr" fontAlgn="b"/>
                      <a:r>
                        <a:rPr lang="cs-CZ" sz="1100" b="0" i="0" u="none" strike="noStrike">
                          <a:solidFill>
                            <a:srgbClr val="000000"/>
                          </a:solidFill>
                          <a:effectLst/>
                          <a:latin typeface="Calibri"/>
                        </a:rPr>
                        <a:t>4</a:t>
                      </a:r>
                    </a:p>
                  </a:txBody>
                  <a:tcPr marL="9525" marR="9525" marT="9525" marB="0" anchor="ctr"/>
                </a:tc>
                <a:tc>
                  <a:txBody>
                    <a:bodyPr/>
                    <a:lstStyle/>
                    <a:p>
                      <a:pPr algn="ctr" fontAlgn="b"/>
                      <a:r>
                        <a:rPr lang="cs-CZ" sz="1100" b="0" i="0" u="none" strike="noStrike">
                          <a:solidFill>
                            <a:srgbClr val="000000"/>
                          </a:solidFill>
                          <a:effectLst/>
                          <a:latin typeface="Calibri"/>
                        </a:rPr>
                        <a:t>5</a:t>
                      </a:r>
                    </a:p>
                  </a:txBody>
                  <a:tcPr marL="9525" marR="9525" marT="9525" marB="0" anchor="ctr"/>
                </a:tc>
                <a:tc>
                  <a:txBody>
                    <a:bodyPr/>
                    <a:lstStyle/>
                    <a:p>
                      <a:pPr algn="ctr" fontAlgn="b"/>
                      <a:r>
                        <a:rPr lang="cs-CZ" sz="1100" b="0" i="0" u="none" strike="noStrike">
                          <a:solidFill>
                            <a:srgbClr val="000000"/>
                          </a:solidFill>
                          <a:effectLst/>
                          <a:latin typeface="Calibri"/>
                        </a:rPr>
                        <a:t>3</a:t>
                      </a:r>
                    </a:p>
                  </a:txBody>
                  <a:tcPr marL="9525" marR="9525" marT="9525" marB="0" anchor="ctr"/>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dirty="0">
                          <a:solidFill>
                            <a:srgbClr val="000000"/>
                          </a:solidFill>
                          <a:effectLst/>
                          <a:latin typeface="Calibri"/>
                        </a:rPr>
                        <a:t>1</a:t>
                      </a:r>
                    </a:p>
                  </a:txBody>
                  <a:tcPr marL="9525" marR="9525" marT="9525" marB="0" anchor="ctr">
                    <a:solidFill>
                      <a:srgbClr val="CCCCCC"/>
                    </a:solidFill>
                  </a:tcPr>
                </a:tc>
                <a:tc>
                  <a:txBody>
                    <a:bodyPr/>
                    <a:lstStyle/>
                    <a:p>
                      <a:pPr algn="ctr" fontAlgn="b"/>
                      <a:r>
                        <a:rPr lang="cs-CZ" sz="1100" b="0" i="0" u="none" strike="noStrike">
                          <a:solidFill>
                            <a:srgbClr val="000000"/>
                          </a:solidFill>
                          <a:effectLst/>
                          <a:latin typeface="Calibri"/>
                        </a:rPr>
                        <a:t>4</a:t>
                      </a:r>
                    </a:p>
                  </a:txBody>
                  <a:tcPr marL="9525" marR="9525" marT="9525" marB="0" anchor="ctr">
                    <a:solidFill>
                      <a:srgbClr val="E2F0D9"/>
                    </a:solidFill>
                  </a:tcPr>
                </a:tc>
                <a:tc>
                  <a:txBody>
                    <a:bodyPr/>
                    <a:lstStyle/>
                    <a:p>
                      <a:pPr algn="ctr" fontAlgn="b"/>
                      <a:r>
                        <a:rPr lang="cs-CZ" sz="1100" b="0" i="0" u="none" strike="noStrike">
                          <a:solidFill>
                            <a:srgbClr val="000000"/>
                          </a:solidFill>
                          <a:effectLst/>
                          <a:latin typeface="Calibri"/>
                        </a:rPr>
                        <a:t>2</a:t>
                      </a:r>
                    </a:p>
                  </a:txBody>
                  <a:tcPr marL="9525" marR="9525" marT="9525" marB="0" anchor="ctr"/>
                </a:tc>
                <a:tc>
                  <a:txBody>
                    <a:bodyPr/>
                    <a:lstStyle/>
                    <a:p>
                      <a:pPr algn="ctr" fontAlgn="b"/>
                      <a:r>
                        <a:rPr lang="cs-CZ" sz="1100" b="0" i="0" u="none" strike="noStrike">
                          <a:solidFill>
                            <a:srgbClr val="000000"/>
                          </a:solidFill>
                          <a:effectLst/>
                          <a:latin typeface="Calibri"/>
                        </a:rPr>
                        <a:t>3</a:t>
                      </a:r>
                    </a:p>
                  </a:txBody>
                  <a:tcPr marL="9525" marR="9525" marT="9525" marB="0" anchor="ctr"/>
                </a:tc>
                <a:tc>
                  <a:txBody>
                    <a:bodyPr/>
                    <a:lstStyle/>
                    <a:p>
                      <a:pPr algn="ctr" fontAlgn="b"/>
                      <a:r>
                        <a:rPr lang="cs-CZ" sz="1100" b="0" i="0" u="none" strike="noStrike" dirty="0">
                          <a:solidFill>
                            <a:srgbClr val="000000"/>
                          </a:solidFill>
                          <a:effectLst/>
                          <a:latin typeface="Calibri"/>
                        </a:rPr>
                        <a:t>6</a:t>
                      </a:r>
                    </a:p>
                  </a:txBody>
                  <a:tcPr marL="9525" marR="9525" marT="9525" marB="0" anchor="ctr">
                    <a:solidFill>
                      <a:srgbClr val="CCCCCC"/>
                    </a:solidFill>
                  </a:tcPr>
                </a:tc>
                <a:tc>
                  <a:txBody>
                    <a:bodyPr/>
                    <a:lstStyle/>
                    <a:p>
                      <a:pPr algn="r" fontAlgn="b"/>
                      <a:r>
                        <a:rPr lang="cs-CZ" sz="1100" b="0" i="1" u="none" strike="noStrike" dirty="0">
                          <a:solidFill>
                            <a:srgbClr val="000000"/>
                          </a:solidFill>
                          <a:effectLst/>
                          <a:latin typeface="Calibri"/>
                        </a:rPr>
                        <a:t>5</a:t>
                      </a:r>
                    </a:p>
                  </a:txBody>
                  <a:tcPr marL="9525" marR="9525" marT="9525" marB="0" anchor="ctr" anchorCtr="1"/>
                </a:tc>
                <a:tc>
                  <a:txBody>
                    <a:bodyPr/>
                    <a:lstStyle/>
                    <a:p>
                      <a:pPr algn="ctr" fontAlgn="b"/>
                      <a:r>
                        <a:rPr lang="cs-CZ" sz="1100" b="0" i="0" u="none" strike="noStrike">
                          <a:solidFill>
                            <a:srgbClr val="000000"/>
                          </a:solidFill>
                          <a:effectLst/>
                          <a:latin typeface="Calibri"/>
                        </a:rPr>
                        <a:t>3</a:t>
                      </a:r>
                    </a:p>
                  </a:txBody>
                  <a:tcPr marL="9525" marR="9525" marT="9525" marB="0" anchor="ctr"/>
                </a:tc>
                <a:tc>
                  <a:txBody>
                    <a:bodyPr/>
                    <a:lstStyle/>
                    <a:p>
                      <a:pPr algn="ctr" fontAlgn="b"/>
                      <a:r>
                        <a:rPr lang="cs-CZ" sz="1100" b="0" i="0" u="none" strike="noStrike">
                          <a:solidFill>
                            <a:srgbClr val="000000"/>
                          </a:solidFill>
                          <a:effectLst/>
                          <a:latin typeface="Calibri"/>
                        </a:rPr>
                        <a:t>3</a:t>
                      </a:r>
                    </a:p>
                  </a:txBody>
                  <a:tcPr marL="9525" marR="9525" marT="9525" marB="0" anchor="ctr"/>
                </a:tc>
                <a:tc>
                  <a:txBody>
                    <a:bodyPr/>
                    <a:lstStyle/>
                    <a:p>
                      <a:pPr algn="ctr" fontAlgn="b"/>
                      <a:r>
                        <a:rPr lang="cs-CZ" sz="1100" b="0" i="0" u="none" strike="noStrike">
                          <a:solidFill>
                            <a:srgbClr val="000000"/>
                          </a:solidFill>
                          <a:effectLst/>
                          <a:latin typeface="Calibri"/>
                        </a:rPr>
                        <a:t>7</a:t>
                      </a:r>
                    </a:p>
                  </a:txBody>
                  <a:tcPr marL="9525" marR="9525" marT="9525" marB="0" anchor="ctr"/>
                </a:tc>
                <a:tc>
                  <a:txBody>
                    <a:bodyPr/>
                    <a:lstStyle/>
                    <a:p>
                      <a:pPr algn="ctr" fontAlgn="b"/>
                      <a:r>
                        <a:rPr lang="cs-CZ" sz="1100" b="1" i="0" u="none" strike="noStrike" dirty="0">
                          <a:solidFill>
                            <a:srgbClr val="000000"/>
                          </a:solidFill>
                          <a:effectLst/>
                          <a:latin typeface="Calibri"/>
                        </a:rPr>
                        <a:t>48</a:t>
                      </a:r>
                    </a:p>
                  </a:txBody>
                  <a:tcPr marL="9525" marR="9525" marT="9525" marB="0" anchor="ctr"/>
                </a:tc>
                <a:extLst>
                  <a:ext uri="{0D108BD9-81ED-4DB2-BD59-A6C34878D82A}">
                    <a16:rowId xmlns:a16="http://schemas.microsoft.com/office/drawing/2014/main" val="10018"/>
                  </a:ext>
                </a:extLst>
              </a:tr>
              <a:tr h="216000">
                <a:tc>
                  <a:txBody>
                    <a:bodyPr/>
                    <a:lstStyle/>
                    <a:p>
                      <a:pPr algn="l" fontAlgn="b"/>
                      <a:r>
                        <a:rPr lang="cs-CZ" sz="1200" u="none" strike="noStrike" dirty="0">
                          <a:effectLst/>
                          <a:latin typeface="+mn-lt"/>
                        </a:rPr>
                        <a:t>S - intervenční centra</a:t>
                      </a:r>
                      <a:endParaRPr lang="cs-CZ" sz="1200" b="0" i="0" u="none" strike="noStrike" dirty="0">
                        <a:solidFill>
                          <a:srgbClr val="000000"/>
                        </a:solidFill>
                        <a:effectLst/>
                        <a:latin typeface="+mn-lt"/>
                      </a:endParaRPr>
                    </a:p>
                  </a:txBody>
                  <a:tcPr marL="5443" marR="5443" marT="5443" marB="0" anchor="ctr"/>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a:solidFill>
                            <a:srgbClr val="000000"/>
                          </a:solidFill>
                          <a:effectLst/>
                          <a:latin typeface="Calibri"/>
                        </a:rPr>
                        <a:t>4</a:t>
                      </a:r>
                    </a:p>
                  </a:txBody>
                  <a:tcPr marL="9525" marR="9525" marT="9525" marB="0" anchor="ctr"/>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a:solidFill>
                            <a:srgbClr val="000000"/>
                          </a:solidFill>
                          <a:effectLst/>
                          <a:latin typeface="Calibri"/>
                        </a:rPr>
                        <a:t>1</a:t>
                      </a:r>
                    </a:p>
                  </a:txBody>
                  <a:tcPr marL="9525" marR="9525" marT="9525" marB="0" anchor="ctr">
                    <a:noFill/>
                  </a:tcPr>
                </a:tc>
                <a:tc>
                  <a:txBody>
                    <a:bodyPr/>
                    <a:lstStyle/>
                    <a:p>
                      <a:pPr algn="ctr" fontAlgn="b"/>
                      <a:r>
                        <a:rPr lang="cs-CZ" sz="1100" b="0" i="0" u="none" strike="noStrike">
                          <a:solidFill>
                            <a:srgbClr val="000000"/>
                          </a:solidFill>
                          <a:effectLst/>
                          <a:latin typeface="Calibri"/>
                        </a:rPr>
                        <a:t>1</a:t>
                      </a:r>
                    </a:p>
                  </a:txBody>
                  <a:tcPr marL="9525" marR="9525" marT="9525" marB="0" anchor="ctr">
                    <a:solidFill>
                      <a:srgbClr val="E2F0D9"/>
                    </a:solidFill>
                  </a:tcPr>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a:solidFill>
                            <a:srgbClr val="000000"/>
                          </a:solidFill>
                          <a:effectLst/>
                          <a:latin typeface="Calibri"/>
                        </a:rPr>
                        <a:t>1</a:t>
                      </a:r>
                    </a:p>
                  </a:txBody>
                  <a:tcPr marL="9525" marR="9525" marT="9525" marB="0" anchor="ctr">
                    <a:noFill/>
                  </a:tcPr>
                </a:tc>
                <a:tc>
                  <a:txBody>
                    <a:bodyPr/>
                    <a:lstStyle/>
                    <a:p>
                      <a:pPr algn="r" fontAlgn="b"/>
                      <a:r>
                        <a:rPr lang="cs-CZ" sz="1100" b="0" i="1" u="none" strike="noStrike" dirty="0">
                          <a:solidFill>
                            <a:srgbClr val="000000"/>
                          </a:solidFill>
                          <a:effectLst/>
                          <a:latin typeface="Calibri"/>
                        </a:rPr>
                        <a:t>1</a:t>
                      </a:r>
                    </a:p>
                  </a:txBody>
                  <a:tcPr marL="9525" marR="9525" marT="9525" marB="0" anchor="ctr" anchorCtr="1"/>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a:solidFill>
                            <a:srgbClr val="000000"/>
                          </a:solidFill>
                          <a:effectLst/>
                          <a:latin typeface="Calibri"/>
                        </a:rPr>
                        <a:t>2</a:t>
                      </a:r>
                    </a:p>
                  </a:txBody>
                  <a:tcPr marL="9525" marR="9525" marT="9525" marB="0" anchor="ctr"/>
                </a:tc>
                <a:tc>
                  <a:txBody>
                    <a:bodyPr/>
                    <a:lstStyle/>
                    <a:p>
                      <a:pPr algn="ctr" fontAlgn="b"/>
                      <a:r>
                        <a:rPr lang="cs-CZ" sz="1100" b="1" i="0" u="none" strike="noStrike" dirty="0">
                          <a:solidFill>
                            <a:srgbClr val="000000"/>
                          </a:solidFill>
                          <a:effectLst/>
                          <a:latin typeface="Calibri"/>
                        </a:rPr>
                        <a:t>18</a:t>
                      </a:r>
                    </a:p>
                  </a:txBody>
                  <a:tcPr marL="9525" marR="9525" marT="9525" marB="0" anchor="ctr"/>
                </a:tc>
                <a:extLst>
                  <a:ext uri="{0D108BD9-81ED-4DB2-BD59-A6C34878D82A}">
                    <a16:rowId xmlns:a16="http://schemas.microsoft.com/office/drawing/2014/main" val="10019"/>
                  </a:ext>
                </a:extLst>
              </a:tr>
              <a:tr h="216000">
                <a:tc>
                  <a:txBody>
                    <a:bodyPr/>
                    <a:lstStyle/>
                    <a:p>
                      <a:pPr algn="l" fontAlgn="b"/>
                      <a:r>
                        <a:rPr lang="cs-CZ" sz="1200" u="none" strike="noStrike" dirty="0">
                          <a:effectLst/>
                          <a:latin typeface="+mn-lt"/>
                        </a:rPr>
                        <a:t>T - zařízení následné péče</a:t>
                      </a:r>
                      <a:endParaRPr lang="cs-CZ" sz="1200" b="0" i="0" u="none" strike="noStrike" dirty="0">
                        <a:solidFill>
                          <a:srgbClr val="000000"/>
                        </a:solidFill>
                        <a:effectLst/>
                        <a:latin typeface="+mn-lt"/>
                      </a:endParaRPr>
                    </a:p>
                  </a:txBody>
                  <a:tcPr marL="5443" marR="5443" marT="5443" marB="0" anchor="ctr"/>
                </a:tc>
                <a:tc>
                  <a:txBody>
                    <a:bodyPr/>
                    <a:lstStyle/>
                    <a:p>
                      <a:pPr algn="ctr" fontAlgn="b"/>
                      <a:r>
                        <a:rPr lang="cs-CZ" sz="1100" b="0" i="0" u="none" strike="noStrike">
                          <a:solidFill>
                            <a:srgbClr val="000000"/>
                          </a:solidFill>
                          <a:effectLst/>
                          <a:latin typeface="Calibri"/>
                        </a:rPr>
                        <a:t>7</a:t>
                      </a:r>
                    </a:p>
                  </a:txBody>
                  <a:tcPr marL="9525" marR="9525" marT="9525" marB="0" anchor="ctr"/>
                </a:tc>
                <a:tc>
                  <a:txBody>
                    <a:bodyPr/>
                    <a:lstStyle/>
                    <a:p>
                      <a:pPr algn="ctr" fontAlgn="b"/>
                      <a:r>
                        <a:rPr lang="cs-CZ" sz="1100" b="0" i="0" u="none" strike="noStrike">
                          <a:solidFill>
                            <a:srgbClr val="000000"/>
                          </a:solidFill>
                          <a:effectLst/>
                          <a:latin typeface="Calibri"/>
                        </a:rPr>
                        <a:t>2</a:t>
                      </a:r>
                    </a:p>
                  </a:txBody>
                  <a:tcPr marL="9525" marR="9525" marT="9525" marB="0" anchor="ctr"/>
                </a:tc>
                <a:tc>
                  <a:txBody>
                    <a:bodyPr/>
                    <a:lstStyle/>
                    <a:p>
                      <a:pPr algn="ctr" fontAlgn="b"/>
                      <a:r>
                        <a:rPr lang="cs-CZ" sz="1100" b="0" i="0" u="none" strike="noStrike">
                          <a:solidFill>
                            <a:srgbClr val="000000"/>
                          </a:solidFill>
                          <a:effectLst/>
                          <a:latin typeface="Calibri"/>
                        </a:rPr>
                        <a:t>3</a:t>
                      </a:r>
                    </a:p>
                  </a:txBody>
                  <a:tcPr marL="9525" marR="9525" marT="9525" marB="0" anchor="ctr"/>
                </a:tc>
                <a:tc>
                  <a:txBody>
                    <a:bodyPr/>
                    <a:lstStyle/>
                    <a:p>
                      <a:pPr algn="ctr" fontAlgn="b"/>
                      <a:r>
                        <a:rPr lang="cs-CZ" sz="1100" b="0" i="0" u="none" strike="noStrike">
                          <a:solidFill>
                            <a:srgbClr val="000000"/>
                          </a:solidFill>
                          <a:effectLst/>
                          <a:latin typeface="Calibri"/>
                        </a:rPr>
                        <a:t>2</a:t>
                      </a:r>
                    </a:p>
                  </a:txBody>
                  <a:tcPr marL="9525" marR="9525" marT="9525" marB="0" anchor="ctr"/>
                </a:tc>
                <a:tc>
                  <a:txBody>
                    <a:bodyPr/>
                    <a:lstStyle/>
                    <a:p>
                      <a:pPr algn="ctr" fontAlgn="b"/>
                      <a:r>
                        <a:rPr lang="cs-CZ" sz="1100" b="0" i="0" u="none" strike="noStrike">
                          <a:solidFill>
                            <a:srgbClr val="000000"/>
                          </a:solidFill>
                          <a:effectLst/>
                          <a:latin typeface="Calibri"/>
                        </a:rPr>
                        <a:t>0</a:t>
                      </a:r>
                    </a:p>
                  </a:txBody>
                  <a:tcPr marL="9525" marR="9525" marT="9525" marB="0" anchor="ctr"/>
                </a:tc>
                <a:tc>
                  <a:txBody>
                    <a:bodyPr/>
                    <a:lstStyle/>
                    <a:p>
                      <a:pPr algn="ctr" fontAlgn="b"/>
                      <a:r>
                        <a:rPr lang="cs-CZ" sz="1100" b="0" i="0" u="none" strike="noStrike">
                          <a:solidFill>
                            <a:srgbClr val="000000"/>
                          </a:solidFill>
                          <a:effectLst/>
                          <a:latin typeface="Calibri"/>
                        </a:rPr>
                        <a:t>3</a:t>
                      </a:r>
                    </a:p>
                  </a:txBody>
                  <a:tcPr marL="9525" marR="9525" marT="9525" marB="0" anchor="ctr"/>
                </a:tc>
                <a:tc>
                  <a:txBody>
                    <a:bodyPr/>
                    <a:lstStyle/>
                    <a:p>
                      <a:pPr algn="ctr" fontAlgn="b"/>
                      <a:r>
                        <a:rPr lang="cs-CZ" sz="1100" b="0" i="0" u="none" strike="noStrike" dirty="0">
                          <a:solidFill>
                            <a:srgbClr val="000000"/>
                          </a:solidFill>
                          <a:effectLst/>
                          <a:latin typeface="Calibri"/>
                        </a:rPr>
                        <a:t>1</a:t>
                      </a:r>
                    </a:p>
                  </a:txBody>
                  <a:tcPr marL="9525" marR="9525" marT="9525" marB="0" anchor="ctr">
                    <a:solidFill>
                      <a:srgbClr val="CCCCCC"/>
                    </a:solidFill>
                  </a:tcPr>
                </a:tc>
                <a:tc>
                  <a:txBody>
                    <a:bodyPr/>
                    <a:lstStyle/>
                    <a:p>
                      <a:pPr algn="ctr" fontAlgn="b"/>
                      <a:r>
                        <a:rPr lang="cs-CZ" sz="1100" b="0" i="0" u="none" strike="noStrike">
                          <a:solidFill>
                            <a:srgbClr val="000000"/>
                          </a:solidFill>
                          <a:effectLst/>
                          <a:latin typeface="Calibri"/>
                        </a:rPr>
                        <a:t>1</a:t>
                      </a:r>
                    </a:p>
                  </a:txBody>
                  <a:tcPr marL="9525" marR="9525" marT="9525" marB="0" anchor="ctr">
                    <a:solidFill>
                      <a:srgbClr val="E2F0D9"/>
                    </a:solidFill>
                  </a:tcPr>
                </a:tc>
                <a:tc>
                  <a:txBody>
                    <a:bodyPr/>
                    <a:lstStyle/>
                    <a:p>
                      <a:pPr algn="ctr" fontAlgn="b"/>
                      <a:r>
                        <a:rPr lang="cs-CZ" sz="1100" b="0" i="0" u="none" strike="noStrike">
                          <a:solidFill>
                            <a:srgbClr val="000000"/>
                          </a:solidFill>
                          <a:effectLst/>
                          <a:latin typeface="Calibri"/>
                        </a:rPr>
                        <a:t>0</a:t>
                      </a:r>
                    </a:p>
                  </a:txBody>
                  <a:tcPr marL="9525" marR="9525" marT="9525" marB="0" anchor="ctr"/>
                </a:tc>
                <a:tc>
                  <a:txBody>
                    <a:bodyPr/>
                    <a:lstStyle/>
                    <a:p>
                      <a:pPr algn="ctr" fontAlgn="b"/>
                      <a:r>
                        <a:rPr lang="cs-CZ" sz="1100" b="0" i="0" u="none" strike="noStrike">
                          <a:solidFill>
                            <a:srgbClr val="000000"/>
                          </a:solidFill>
                          <a:effectLst/>
                          <a:latin typeface="Calibri"/>
                        </a:rPr>
                        <a:t>3</a:t>
                      </a:r>
                    </a:p>
                  </a:txBody>
                  <a:tcPr marL="9525" marR="9525" marT="9525" marB="0" anchor="ctr"/>
                </a:tc>
                <a:tc>
                  <a:txBody>
                    <a:bodyPr/>
                    <a:lstStyle/>
                    <a:p>
                      <a:pPr algn="ctr" fontAlgn="b"/>
                      <a:r>
                        <a:rPr lang="cs-CZ" sz="1100" b="0" i="0" u="none" strike="noStrike" dirty="0">
                          <a:solidFill>
                            <a:srgbClr val="000000"/>
                          </a:solidFill>
                          <a:effectLst/>
                          <a:latin typeface="Calibri"/>
                        </a:rPr>
                        <a:t>7</a:t>
                      </a:r>
                    </a:p>
                  </a:txBody>
                  <a:tcPr marL="9525" marR="9525" marT="9525" marB="0" anchor="ctr">
                    <a:solidFill>
                      <a:srgbClr val="CCCCCC"/>
                    </a:solidFill>
                  </a:tcPr>
                </a:tc>
                <a:tc>
                  <a:txBody>
                    <a:bodyPr/>
                    <a:lstStyle/>
                    <a:p>
                      <a:pPr algn="r" fontAlgn="b"/>
                      <a:r>
                        <a:rPr lang="cs-CZ" sz="1100" b="0" i="1" u="none" strike="noStrike" dirty="0">
                          <a:solidFill>
                            <a:srgbClr val="000000"/>
                          </a:solidFill>
                          <a:effectLst/>
                          <a:latin typeface="Calibri"/>
                        </a:rPr>
                        <a:t>6</a:t>
                      </a:r>
                    </a:p>
                  </a:txBody>
                  <a:tcPr marL="9525" marR="9525" marT="9525" marB="0" anchor="ctr" anchorCtr="1"/>
                </a:tc>
                <a:tc>
                  <a:txBody>
                    <a:bodyPr/>
                    <a:lstStyle/>
                    <a:p>
                      <a:pPr algn="ctr" fontAlgn="b"/>
                      <a:r>
                        <a:rPr lang="cs-CZ" sz="1100" b="0" i="0" u="none" strike="noStrike">
                          <a:solidFill>
                            <a:srgbClr val="000000"/>
                          </a:solidFill>
                          <a:effectLst/>
                          <a:latin typeface="Calibri"/>
                        </a:rPr>
                        <a:t>2</a:t>
                      </a:r>
                    </a:p>
                  </a:txBody>
                  <a:tcPr marL="9525" marR="9525" marT="9525" marB="0" anchor="ctr"/>
                </a:tc>
                <a:tc>
                  <a:txBody>
                    <a:bodyPr/>
                    <a:lstStyle/>
                    <a:p>
                      <a:pPr algn="ctr" fontAlgn="b"/>
                      <a:r>
                        <a:rPr lang="cs-CZ" sz="1100" b="0" i="0" u="none" strike="noStrike">
                          <a:solidFill>
                            <a:srgbClr val="000000"/>
                          </a:solidFill>
                          <a:effectLst/>
                          <a:latin typeface="Calibri"/>
                        </a:rPr>
                        <a:t>1</a:t>
                      </a:r>
                    </a:p>
                  </a:txBody>
                  <a:tcPr marL="9525" marR="9525" marT="9525" marB="0" anchor="ctr"/>
                </a:tc>
                <a:tc>
                  <a:txBody>
                    <a:bodyPr/>
                    <a:lstStyle/>
                    <a:p>
                      <a:pPr algn="ctr" fontAlgn="b"/>
                      <a:r>
                        <a:rPr lang="cs-CZ" sz="1100" b="0" i="0" u="none" strike="noStrike">
                          <a:solidFill>
                            <a:srgbClr val="000000"/>
                          </a:solidFill>
                          <a:effectLst/>
                          <a:latin typeface="Calibri"/>
                        </a:rPr>
                        <a:t>12</a:t>
                      </a:r>
                    </a:p>
                  </a:txBody>
                  <a:tcPr marL="9525" marR="9525" marT="9525" marB="0" anchor="ctr"/>
                </a:tc>
                <a:tc>
                  <a:txBody>
                    <a:bodyPr/>
                    <a:lstStyle/>
                    <a:p>
                      <a:pPr algn="ctr" fontAlgn="b"/>
                      <a:r>
                        <a:rPr lang="cs-CZ" sz="1100" b="1" i="0" u="none" strike="noStrike" dirty="0">
                          <a:solidFill>
                            <a:srgbClr val="000000"/>
                          </a:solidFill>
                          <a:effectLst/>
                          <a:latin typeface="Calibri"/>
                        </a:rPr>
                        <a:t>44</a:t>
                      </a:r>
                    </a:p>
                  </a:txBody>
                  <a:tcPr marL="9525" marR="9525" marT="9525" marB="0" anchor="ctr"/>
                </a:tc>
                <a:extLst>
                  <a:ext uri="{0D108BD9-81ED-4DB2-BD59-A6C34878D82A}">
                    <a16:rowId xmlns:a16="http://schemas.microsoft.com/office/drawing/2014/main" val="10020"/>
                  </a:ext>
                </a:extLst>
              </a:tr>
              <a:tr h="216000">
                <a:tc>
                  <a:txBody>
                    <a:bodyPr/>
                    <a:lstStyle/>
                    <a:p>
                      <a:pPr algn="l" fontAlgn="b"/>
                      <a:r>
                        <a:rPr lang="cs-CZ" sz="1200" b="0" i="0" u="none" strike="noStrike" dirty="0">
                          <a:solidFill>
                            <a:srgbClr val="000000"/>
                          </a:solidFill>
                          <a:effectLst/>
                          <a:latin typeface="+mn-lt"/>
                        </a:rPr>
                        <a:t>CELKEM</a:t>
                      </a:r>
                    </a:p>
                  </a:txBody>
                  <a:tcPr marL="5443" marR="5443" marT="5443" marB="0" anchor="ctr"/>
                </a:tc>
                <a:tc>
                  <a:txBody>
                    <a:bodyPr/>
                    <a:lstStyle/>
                    <a:p>
                      <a:pPr algn="ctr" fontAlgn="b"/>
                      <a:r>
                        <a:rPr lang="cs-CZ" sz="1100" b="1" i="0" u="none" strike="noStrike">
                          <a:solidFill>
                            <a:srgbClr val="000000"/>
                          </a:solidFill>
                          <a:effectLst/>
                          <a:latin typeface="Calibri"/>
                        </a:rPr>
                        <a:t>318</a:t>
                      </a:r>
                    </a:p>
                  </a:txBody>
                  <a:tcPr marL="9525" marR="9525" marT="9525" marB="0" anchor="ctr"/>
                </a:tc>
                <a:tc>
                  <a:txBody>
                    <a:bodyPr/>
                    <a:lstStyle/>
                    <a:p>
                      <a:pPr algn="ctr" fontAlgn="b"/>
                      <a:r>
                        <a:rPr lang="cs-CZ" sz="1100" b="1" i="0" u="none" strike="noStrike">
                          <a:solidFill>
                            <a:srgbClr val="000000"/>
                          </a:solidFill>
                          <a:effectLst/>
                          <a:latin typeface="Calibri"/>
                        </a:rPr>
                        <a:t>395</a:t>
                      </a:r>
                    </a:p>
                  </a:txBody>
                  <a:tcPr marL="9525" marR="9525" marT="9525" marB="0" anchor="ctr"/>
                </a:tc>
                <a:tc>
                  <a:txBody>
                    <a:bodyPr/>
                    <a:lstStyle/>
                    <a:p>
                      <a:pPr algn="ctr" fontAlgn="b"/>
                      <a:r>
                        <a:rPr lang="cs-CZ" sz="1100" b="1" i="0" u="none" strike="noStrike" dirty="0">
                          <a:solidFill>
                            <a:srgbClr val="000000"/>
                          </a:solidFill>
                          <a:effectLst/>
                          <a:latin typeface="Calibri"/>
                        </a:rPr>
                        <a:t>218</a:t>
                      </a:r>
                    </a:p>
                  </a:txBody>
                  <a:tcPr marL="9525" marR="9525" marT="9525" marB="0" anchor="ctr"/>
                </a:tc>
                <a:tc>
                  <a:txBody>
                    <a:bodyPr/>
                    <a:lstStyle/>
                    <a:p>
                      <a:pPr algn="ctr" fontAlgn="b"/>
                      <a:r>
                        <a:rPr lang="cs-CZ" sz="1100" b="1" i="0" u="none" strike="noStrike" dirty="0">
                          <a:solidFill>
                            <a:srgbClr val="000000"/>
                          </a:solidFill>
                          <a:effectLst/>
                          <a:latin typeface="Calibri"/>
                        </a:rPr>
                        <a:t>150</a:t>
                      </a:r>
                    </a:p>
                  </a:txBody>
                  <a:tcPr marL="9525" marR="9525" marT="9525" marB="0" anchor="ctr"/>
                </a:tc>
                <a:tc>
                  <a:txBody>
                    <a:bodyPr/>
                    <a:lstStyle/>
                    <a:p>
                      <a:pPr algn="ctr" fontAlgn="b"/>
                      <a:r>
                        <a:rPr lang="cs-CZ" sz="1100" b="1" i="0" u="none" strike="noStrike" dirty="0">
                          <a:solidFill>
                            <a:srgbClr val="000000"/>
                          </a:solidFill>
                          <a:effectLst/>
                          <a:latin typeface="Calibri"/>
                        </a:rPr>
                        <a:t>93</a:t>
                      </a:r>
                    </a:p>
                  </a:txBody>
                  <a:tcPr marL="9525" marR="9525" marT="9525" marB="0" anchor="ctr"/>
                </a:tc>
                <a:tc>
                  <a:txBody>
                    <a:bodyPr/>
                    <a:lstStyle/>
                    <a:p>
                      <a:pPr algn="ctr" fontAlgn="b"/>
                      <a:r>
                        <a:rPr lang="cs-CZ" sz="1100" b="1" i="0" u="none" strike="noStrike" dirty="0">
                          <a:solidFill>
                            <a:srgbClr val="000000"/>
                          </a:solidFill>
                          <a:effectLst/>
                          <a:latin typeface="Calibri"/>
                        </a:rPr>
                        <a:t>375</a:t>
                      </a:r>
                    </a:p>
                  </a:txBody>
                  <a:tcPr marL="9525" marR="9525" marT="9525" marB="0" anchor="ctr"/>
                </a:tc>
                <a:tc>
                  <a:txBody>
                    <a:bodyPr/>
                    <a:lstStyle/>
                    <a:p>
                      <a:pPr algn="ctr" fontAlgn="b"/>
                      <a:r>
                        <a:rPr lang="cs-CZ" sz="1100" b="1" i="0" u="none" strike="noStrike" dirty="0">
                          <a:solidFill>
                            <a:srgbClr val="000000"/>
                          </a:solidFill>
                          <a:effectLst/>
                          <a:latin typeface="Calibri"/>
                        </a:rPr>
                        <a:t>132</a:t>
                      </a:r>
                    </a:p>
                  </a:txBody>
                  <a:tcPr marL="9525" marR="9525" marT="9525" marB="0" anchor="ctr">
                    <a:noFill/>
                  </a:tcPr>
                </a:tc>
                <a:tc>
                  <a:txBody>
                    <a:bodyPr/>
                    <a:lstStyle/>
                    <a:p>
                      <a:pPr algn="ctr" fontAlgn="b"/>
                      <a:r>
                        <a:rPr lang="cs-CZ" sz="1100" b="1" i="0" u="none" strike="noStrike" dirty="0">
                          <a:solidFill>
                            <a:srgbClr val="000000"/>
                          </a:solidFill>
                          <a:effectLst/>
                          <a:latin typeface="Calibri"/>
                        </a:rPr>
                        <a:t>185</a:t>
                      </a:r>
                    </a:p>
                  </a:txBody>
                  <a:tcPr marL="9525" marR="9525" marT="9525" marB="0" anchor="ctr">
                    <a:solidFill>
                      <a:srgbClr val="E2F0D9"/>
                    </a:solidFill>
                  </a:tcPr>
                </a:tc>
                <a:tc>
                  <a:txBody>
                    <a:bodyPr/>
                    <a:lstStyle/>
                    <a:p>
                      <a:pPr algn="ctr" fontAlgn="b"/>
                      <a:r>
                        <a:rPr lang="cs-CZ" sz="1100" b="1" i="0" u="none" strike="noStrike" dirty="0">
                          <a:solidFill>
                            <a:srgbClr val="000000"/>
                          </a:solidFill>
                          <a:effectLst/>
                          <a:latin typeface="Calibri"/>
                        </a:rPr>
                        <a:t>165</a:t>
                      </a:r>
                    </a:p>
                  </a:txBody>
                  <a:tcPr marL="9525" marR="9525" marT="9525" marB="0" anchor="ctr"/>
                </a:tc>
                <a:tc>
                  <a:txBody>
                    <a:bodyPr/>
                    <a:lstStyle/>
                    <a:p>
                      <a:pPr algn="ctr" fontAlgn="b"/>
                      <a:r>
                        <a:rPr lang="cs-CZ" sz="1100" b="1" i="0" u="none" strike="noStrike" dirty="0">
                          <a:solidFill>
                            <a:srgbClr val="000000"/>
                          </a:solidFill>
                          <a:effectLst/>
                          <a:latin typeface="Calibri"/>
                        </a:rPr>
                        <a:t>172</a:t>
                      </a:r>
                    </a:p>
                  </a:txBody>
                  <a:tcPr marL="9525" marR="9525" marT="9525" marB="0" anchor="ctr"/>
                </a:tc>
                <a:tc>
                  <a:txBody>
                    <a:bodyPr/>
                    <a:lstStyle/>
                    <a:p>
                      <a:pPr algn="ctr" fontAlgn="b"/>
                      <a:r>
                        <a:rPr lang="cs-CZ" sz="1100" b="1" i="0" u="none" strike="noStrike" dirty="0">
                          <a:solidFill>
                            <a:srgbClr val="000000"/>
                          </a:solidFill>
                          <a:effectLst/>
                          <a:latin typeface="Calibri"/>
                        </a:rPr>
                        <a:t>333</a:t>
                      </a:r>
                    </a:p>
                  </a:txBody>
                  <a:tcPr marL="9525" marR="9525" marT="9525" marB="0" anchor="ctr">
                    <a:noFill/>
                  </a:tcPr>
                </a:tc>
                <a:tc>
                  <a:txBody>
                    <a:bodyPr/>
                    <a:lstStyle/>
                    <a:p>
                      <a:pPr algn="r" fontAlgn="b"/>
                      <a:r>
                        <a:rPr lang="cs-CZ" sz="1100" b="1" i="1" u="none" strike="noStrike" dirty="0">
                          <a:solidFill>
                            <a:srgbClr val="000000"/>
                          </a:solidFill>
                          <a:effectLst/>
                          <a:latin typeface="Calibri"/>
                        </a:rPr>
                        <a:t>158</a:t>
                      </a:r>
                    </a:p>
                  </a:txBody>
                  <a:tcPr marL="9525" marR="9525" marT="9525" marB="0" anchor="ctr" anchorCtr="1"/>
                </a:tc>
                <a:tc>
                  <a:txBody>
                    <a:bodyPr/>
                    <a:lstStyle/>
                    <a:p>
                      <a:pPr algn="ctr" fontAlgn="b"/>
                      <a:r>
                        <a:rPr lang="cs-CZ" sz="1100" b="1" i="0" u="none" strike="noStrike" dirty="0">
                          <a:solidFill>
                            <a:srgbClr val="000000"/>
                          </a:solidFill>
                          <a:effectLst/>
                          <a:latin typeface="Calibri"/>
                        </a:rPr>
                        <a:t>210</a:t>
                      </a:r>
                    </a:p>
                  </a:txBody>
                  <a:tcPr marL="9525" marR="9525" marT="9525" marB="0" anchor="ctr"/>
                </a:tc>
                <a:tc>
                  <a:txBody>
                    <a:bodyPr/>
                    <a:lstStyle/>
                    <a:p>
                      <a:pPr algn="ctr" fontAlgn="b"/>
                      <a:r>
                        <a:rPr lang="cs-CZ" sz="1100" b="1" i="0" u="none" strike="noStrike" dirty="0">
                          <a:solidFill>
                            <a:srgbClr val="000000"/>
                          </a:solidFill>
                          <a:effectLst/>
                          <a:latin typeface="Calibri"/>
                        </a:rPr>
                        <a:t>223</a:t>
                      </a:r>
                    </a:p>
                  </a:txBody>
                  <a:tcPr marL="9525" marR="9525" marT="9525" marB="0" anchor="ctr"/>
                </a:tc>
                <a:tc>
                  <a:txBody>
                    <a:bodyPr/>
                    <a:lstStyle/>
                    <a:p>
                      <a:pPr algn="ctr" fontAlgn="b"/>
                      <a:r>
                        <a:rPr lang="cs-CZ" sz="1100" b="1" i="0" u="none" strike="noStrike" dirty="0">
                          <a:solidFill>
                            <a:srgbClr val="000000"/>
                          </a:solidFill>
                          <a:effectLst/>
                          <a:latin typeface="Calibri"/>
                        </a:rPr>
                        <a:t>469</a:t>
                      </a:r>
                    </a:p>
                  </a:txBody>
                  <a:tcPr marL="9525" marR="9525" marT="9525" marB="0" anchor="ctr"/>
                </a:tc>
                <a:tc>
                  <a:txBody>
                    <a:bodyPr/>
                    <a:lstStyle/>
                    <a:p>
                      <a:pPr algn="ctr" fontAlgn="b"/>
                      <a:r>
                        <a:rPr lang="cs-CZ" sz="1100" b="1" i="0" u="none" strike="noStrike" dirty="0">
                          <a:solidFill>
                            <a:srgbClr val="000000"/>
                          </a:solidFill>
                          <a:effectLst/>
                          <a:latin typeface="Calibri"/>
                        </a:rPr>
                        <a:t>3438</a:t>
                      </a:r>
                    </a:p>
                  </a:txBody>
                  <a:tcPr marL="9525" marR="9525" marT="9525" marB="0" anchor="ctr"/>
                </a:tc>
                <a:extLst>
                  <a:ext uri="{0D108BD9-81ED-4DB2-BD59-A6C34878D82A}">
                    <a16:rowId xmlns:a16="http://schemas.microsoft.com/office/drawing/2014/main" val="10021"/>
                  </a:ext>
                </a:extLst>
              </a:tr>
              <a:tr h="252000">
                <a:tc>
                  <a:txBody>
                    <a:bodyPr/>
                    <a:lstStyle/>
                    <a:p>
                      <a:pPr algn="l" fontAlgn="b"/>
                      <a:r>
                        <a:rPr lang="cs-CZ" sz="1200" b="1" i="0" u="none" strike="noStrike" dirty="0">
                          <a:solidFill>
                            <a:srgbClr val="000000"/>
                          </a:solidFill>
                          <a:effectLst/>
                          <a:latin typeface="+mn-lt"/>
                        </a:rPr>
                        <a:t>Podíl</a:t>
                      </a:r>
                      <a:r>
                        <a:rPr lang="cs-CZ" sz="1200" b="1" i="0" u="none" strike="noStrike" baseline="0" dirty="0">
                          <a:solidFill>
                            <a:srgbClr val="000000"/>
                          </a:solidFill>
                          <a:effectLst/>
                          <a:latin typeface="+mn-lt"/>
                        </a:rPr>
                        <a:t> zařízení v</a:t>
                      </a:r>
                      <a:r>
                        <a:rPr lang="cs-CZ" sz="1200" b="1" i="0" u="none" strike="noStrike" dirty="0">
                          <a:solidFill>
                            <a:srgbClr val="000000"/>
                          </a:solidFill>
                          <a:effectLst/>
                          <a:latin typeface="+mn-lt"/>
                        </a:rPr>
                        <a:t> %</a:t>
                      </a:r>
                    </a:p>
                  </a:txBody>
                  <a:tcPr marL="4845" marR="4845" marT="4845" marB="0" anchor="ctr"/>
                </a:tc>
                <a:tc>
                  <a:txBody>
                    <a:bodyPr/>
                    <a:lstStyle/>
                    <a:p>
                      <a:pPr algn="ctr" fontAlgn="b"/>
                      <a:r>
                        <a:rPr lang="cs-CZ" sz="1100" b="1" i="0" u="none" strike="noStrike">
                          <a:solidFill>
                            <a:srgbClr val="000000"/>
                          </a:solidFill>
                          <a:effectLst/>
                          <a:latin typeface="Calibri"/>
                        </a:rPr>
                        <a:t>9%</a:t>
                      </a:r>
                    </a:p>
                  </a:txBody>
                  <a:tcPr marL="9525" marR="9525" marT="9525" marB="0" anchor="ctr"/>
                </a:tc>
                <a:tc>
                  <a:txBody>
                    <a:bodyPr/>
                    <a:lstStyle/>
                    <a:p>
                      <a:pPr algn="ctr" fontAlgn="b"/>
                      <a:r>
                        <a:rPr lang="cs-CZ" sz="1100" b="1" i="0" u="none" strike="noStrike">
                          <a:solidFill>
                            <a:srgbClr val="000000"/>
                          </a:solidFill>
                          <a:effectLst/>
                          <a:latin typeface="Calibri"/>
                        </a:rPr>
                        <a:t>11%</a:t>
                      </a:r>
                    </a:p>
                  </a:txBody>
                  <a:tcPr marL="9525" marR="9525" marT="9525" marB="0" anchor="ctr"/>
                </a:tc>
                <a:tc>
                  <a:txBody>
                    <a:bodyPr/>
                    <a:lstStyle/>
                    <a:p>
                      <a:pPr algn="ctr" fontAlgn="b"/>
                      <a:r>
                        <a:rPr lang="cs-CZ" sz="1100" b="1" i="0" u="none" strike="noStrike">
                          <a:solidFill>
                            <a:srgbClr val="000000"/>
                          </a:solidFill>
                          <a:effectLst/>
                          <a:latin typeface="Calibri"/>
                        </a:rPr>
                        <a:t>6%</a:t>
                      </a:r>
                    </a:p>
                  </a:txBody>
                  <a:tcPr marL="9525" marR="9525" marT="9525" marB="0" anchor="ctr"/>
                </a:tc>
                <a:tc>
                  <a:txBody>
                    <a:bodyPr/>
                    <a:lstStyle/>
                    <a:p>
                      <a:pPr algn="ctr" fontAlgn="b"/>
                      <a:r>
                        <a:rPr lang="cs-CZ" sz="1100" b="1" i="0" u="none" strike="noStrike">
                          <a:solidFill>
                            <a:srgbClr val="000000"/>
                          </a:solidFill>
                          <a:effectLst/>
                          <a:latin typeface="Calibri"/>
                        </a:rPr>
                        <a:t>4%</a:t>
                      </a:r>
                    </a:p>
                  </a:txBody>
                  <a:tcPr marL="9525" marR="9525" marT="9525" marB="0" anchor="ctr"/>
                </a:tc>
                <a:tc>
                  <a:txBody>
                    <a:bodyPr/>
                    <a:lstStyle/>
                    <a:p>
                      <a:pPr algn="ctr" fontAlgn="b"/>
                      <a:r>
                        <a:rPr lang="cs-CZ" sz="1100" b="1" i="0" u="none" strike="noStrike">
                          <a:solidFill>
                            <a:srgbClr val="000000"/>
                          </a:solidFill>
                          <a:effectLst/>
                          <a:latin typeface="Calibri"/>
                        </a:rPr>
                        <a:t>3%</a:t>
                      </a:r>
                    </a:p>
                  </a:txBody>
                  <a:tcPr marL="9525" marR="9525" marT="9525" marB="0" anchor="ctr"/>
                </a:tc>
                <a:tc>
                  <a:txBody>
                    <a:bodyPr/>
                    <a:lstStyle/>
                    <a:p>
                      <a:pPr algn="ctr" fontAlgn="b"/>
                      <a:r>
                        <a:rPr lang="cs-CZ" sz="1100" b="1" i="0" u="none" strike="noStrike">
                          <a:solidFill>
                            <a:srgbClr val="000000"/>
                          </a:solidFill>
                          <a:effectLst/>
                          <a:latin typeface="Calibri"/>
                        </a:rPr>
                        <a:t>11%</a:t>
                      </a:r>
                    </a:p>
                  </a:txBody>
                  <a:tcPr marL="9525" marR="9525" marT="9525" marB="0" anchor="ctr"/>
                </a:tc>
                <a:tc>
                  <a:txBody>
                    <a:bodyPr/>
                    <a:lstStyle/>
                    <a:p>
                      <a:pPr algn="ctr" fontAlgn="b"/>
                      <a:r>
                        <a:rPr lang="cs-CZ" sz="1100" b="1" i="0" u="none" strike="noStrike" dirty="0">
                          <a:solidFill>
                            <a:srgbClr val="000000"/>
                          </a:solidFill>
                          <a:effectLst/>
                          <a:latin typeface="Calibri"/>
                        </a:rPr>
                        <a:t>4%</a:t>
                      </a:r>
                    </a:p>
                  </a:txBody>
                  <a:tcPr marL="9525" marR="9525" marT="9525" marB="0" anchor="ctr">
                    <a:noFill/>
                  </a:tcPr>
                </a:tc>
                <a:tc>
                  <a:txBody>
                    <a:bodyPr/>
                    <a:lstStyle/>
                    <a:p>
                      <a:pPr algn="ctr" fontAlgn="b"/>
                      <a:r>
                        <a:rPr lang="cs-CZ" sz="1100" b="1" i="0" u="none" strike="noStrike" dirty="0">
                          <a:solidFill>
                            <a:srgbClr val="000000"/>
                          </a:solidFill>
                          <a:effectLst/>
                          <a:latin typeface="Calibri"/>
                        </a:rPr>
                        <a:t>5%</a:t>
                      </a:r>
                    </a:p>
                  </a:txBody>
                  <a:tcPr marL="9525" marR="9525" marT="9525" marB="0" anchor="ctr">
                    <a:solidFill>
                      <a:srgbClr val="E2F0D9"/>
                    </a:solidFill>
                  </a:tcPr>
                </a:tc>
                <a:tc>
                  <a:txBody>
                    <a:bodyPr/>
                    <a:lstStyle/>
                    <a:p>
                      <a:pPr algn="ctr" fontAlgn="b"/>
                      <a:r>
                        <a:rPr lang="cs-CZ" sz="1100" b="1" i="0" u="none" strike="noStrike" dirty="0">
                          <a:solidFill>
                            <a:srgbClr val="000000"/>
                          </a:solidFill>
                          <a:effectLst/>
                          <a:latin typeface="Calibri"/>
                        </a:rPr>
                        <a:t>5%</a:t>
                      </a:r>
                    </a:p>
                  </a:txBody>
                  <a:tcPr marL="9525" marR="9525" marT="9525" marB="0" anchor="ctr"/>
                </a:tc>
                <a:tc>
                  <a:txBody>
                    <a:bodyPr/>
                    <a:lstStyle/>
                    <a:p>
                      <a:pPr algn="ctr" fontAlgn="b"/>
                      <a:r>
                        <a:rPr lang="cs-CZ" sz="1100" b="1" i="0" u="none" strike="noStrike">
                          <a:solidFill>
                            <a:srgbClr val="000000"/>
                          </a:solidFill>
                          <a:effectLst/>
                          <a:latin typeface="Calibri"/>
                        </a:rPr>
                        <a:t>5%</a:t>
                      </a:r>
                    </a:p>
                  </a:txBody>
                  <a:tcPr marL="9525" marR="9525" marT="9525" marB="0" anchor="ctr"/>
                </a:tc>
                <a:tc>
                  <a:txBody>
                    <a:bodyPr/>
                    <a:lstStyle/>
                    <a:p>
                      <a:pPr algn="ctr" fontAlgn="b"/>
                      <a:r>
                        <a:rPr lang="cs-CZ" sz="1100" b="1" i="0" u="none" strike="noStrike" dirty="0">
                          <a:solidFill>
                            <a:srgbClr val="000000"/>
                          </a:solidFill>
                          <a:effectLst/>
                          <a:latin typeface="Calibri"/>
                        </a:rPr>
                        <a:t>10%</a:t>
                      </a:r>
                    </a:p>
                  </a:txBody>
                  <a:tcPr marL="9525" marR="9525" marT="9525" marB="0" anchor="ctr">
                    <a:no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cs-CZ" sz="1100" b="1" i="1" u="none" strike="noStrike" dirty="0">
                          <a:solidFill>
                            <a:srgbClr val="000000"/>
                          </a:solidFill>
                          <a:effectLst/>
                          <a:latin typeface="+mn-lt"/>
                        </a:rPr>
                        <a:t>5%</a:t>
                      </a:r>
                    </a:p>
                  </a:txBody>
                  <a:tcPr marL="9525" marR="9525" marT="9525" marB="0" anchor="ctr"/>
                </a:tc>
                <a:tc>
                  <a:txBody>
                    <a:bodyPr/>
                    <a:lstStyle/>
                    <a:p>
                      <a:pPr algn="ctr" fontAlgn="b"/>
                      <a:r>
                        <a:rPr lang="cs-CZ" sz="1100" b="1" i="0" u="none" strike="noStrike">
                          <a:solidFill>
                            <a:srgbClr val="000000"/>
                          </a:solidFill>
                          <a:effectLst/>
                          <a:latin typeface="Calibri"/>
                        </a:rPr>
                        <a:t>6%</a:t>
                      </a:r>
                    </a:p>
                  </a:txBody>
                  <a:tcPr marL="9525" marR="9525" marT="9525" marB="0" anchor="ctr"/>
                </a:tc>
                <a:tc>
                  <a:txBody>
                    <a:bodyPr/>
                    <a:lstStyle/>
                    <a:p>
                      <a:pPr algn="ctr" fontAlgn="b"/>
                      <a:r>
                        <a:rPr lang="cs-CZ" sz="1100" b="1" i="0" u="none" strike="noStrike">
                          <a:solidFill>
                            <a:srgbClr val="000000"/>
                          </a:solidFill>
                          <a:effectLst/>
                          <a:latin typeface="Calibri"/>
                        </a:rPr>
                        <a:t>6%</a:t>
                      </a:r>
                    </a:p>
                  </a:txBody>
                  <a:tcPr marL="9525" marR="9525" marT="9525" marB="0" anchor="ctr"/>
                </a:tc>
                <a:tc>
                  <a:txBody>
                    <a:bodyPr/>
                    <a:lstStyle/>
                    <a:p>
                      <a:pPr algn="ctr" fontAlgn="b"/>
                      <a:r>
                        <a:rPr lang="cs-CZ" sz="1100" b="1" i="0" u="none" strike="noStrike" dirty="0">
                          <a:solidFill>
                            <a:srgbClr val="000000"/>
                          </a:solidFill>
                          <a:effectLst/>
                          <a:latin typeface="Calibri"/>
                        </a:rPr>
                        <a:t>14%</a:t>
                      </a:r>
                    </a:p>
                  </a:txBody>
                  <a:tcPr marL="9525" marR="9525" marT="9525" marB="0" anchor="ctr"/>
                </a:tc>
                <a:tc>
                  <a:txBody>
                    <a:bodyPr/>
                    <a:lstStyle/>
                    <a:p>
                      <a:pPr algn="ctr" fontAlgn="b"/>
                      <a:r>
                        <a:rPr lang="cs-CZ" sz="1100" b="1" i="0" u="none" strike="noStrike" dirty="0">
                          <a:solidFill>
                            <a:srgbClr val="000000"/>
                          </a:solidFill>
                          <a:effectLst/>
                          <a:latin typeface="Calibri"/>
                        </a:rPr>
                        <a:t>100%</a:t>
                      </a:r>
                    </a:p>
                  </a:txBody>
                  <a:tcPr marL="9525" marR="9525" marT="9525" marB="0" anchor="ct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246517702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Obrázek 1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125913" y="700866"/>
            <a:ext cx="6861805" cy="4852374"/>
          </a:xfrm>
          <a:prstGeom prst="rect">
            <a:avLst/>
          </a:prstGeom>
        </p:spPr>
      </p:pic>
      <p:sp>
        <p:nvSpPr>
          <p:cNvPr id="19" name="TextovéPole 18"/>
          <p:cNvSpPr txBox="1"/>
          <p:nvPr/>
        </p:nvSpPr>
        <p:spPr>
          <a:xfrm>
            <a:off x="6991348" y="1051299"/>
            <a:ext cx="1133475" cy="907941"/>
          </a:xfrm>
          <a:prstGeom prst="rect">
            <a:avLst/>
          </a:prstGeom>
          <a:solidFill>
            <a:schemeClr val="bg1"/>
          </a:solidFill>
        </p:spPr>
        <p:txBody>
          <a:bodyPr wrap="square" tIns="0" rtlCol="0">
            <a:spAutoFit/>
          </a:bodyPr>
          <a:lstStyle/>
          <a:p>
            <a:r>
              <a:rPr lang="cs-CZ" sz="1400" b="1" dirty="0">
                <a:solidFill>
                  <a:schemeClr val="tx1">
                    <a:lumMod val="65000"/>
                    <a:lumOff val="35000"/>
                  </a:schemeClr>
                </a:solidFill>
              </a:rPr>
              <a:t>≤ 25</a:t>
            </a:r>
          </a:p>
          <a:p>
            <a:r>
              <a:rPr lang="cs-CZ" sz="1400" b="1" dirty="0">
                <a:solidFill>
                  <a:schemeClr val="tx1">
                    <a:lumMod val="65000"/>
                    <a:lumOff val="35000"/>
                  </a:schemeClr>
                </a:solidFill>
              </a:rPr>
              <a:t>26 – 50</a:t>
            </a:r>
          </a:p>
          <a:p>
            <a:r>
              <a:rPr lang="cs-CZ" sz="1400" b="1" dirty="0">
                <a:solidFill>
                  <a:schemeClr val="tx1">
                    <a:lumMod val="65000"/>
                    <a:lumOff val="35000"/>
                  </a:schemeClr>
                </a:solidFill>
              </a:rPr>
              <a:t>51 – 100</a:t>
            </a:r>
          </a:p>
          <a:p>
            <a:r>
              <a:rPr lang="cs-CZ" sz="1400" b="1" dirty="0">
                <a:solidFill>
                  <a:schemeClr val="tx1">
                    <a:lumMod val="65000"/>
                    <a:lumOff val="35000"/>
                  </a:schemeClr>
                </a:solidFill>
              </a:rPr>
              <a:t>&gt; 100</a:t>
            </a:r>
          </a:p>
        </p:txBody>
      </p:sp>
      <p:sp>
        <p:nvSpPr>
          <p:cNvPr id="3" name="Rectangle 2"/>
          <p:cNvSpPr/>
          <p:nvPr/>
        </p:nvSpPr>
        <p:spPr>
          <a:xfrm>
            <a:off x="604299" y="6241774"/>
            <a:ext cx="11587701" cy="61622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9701658" y="1516119"/>
            <a:ext cx="2418613" cy="2650050"/>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lumMod val="95000"/>
                    <a:lumOff val="5000"/>
                  </a:prstClr>
                </a:solidFill>
                <a:effectLst/>
                <a:uLnTx/>
                <a:uFillTx/>
                <a:latin typeface="Calibri" panose="020F0502020204030204"/>
                <a:ea typeface="+mn-ea"/>
                <a:cs typeface="+mn-cs"/>
              </a:rPr>
              <a:t>Z dostupných přehledů o počtech poskytovatelů sociálních služeb (MPSV) vyplývá, že distribuce kapacit je mezi jednotlivými regiony ČR značně rozdílná. </a:t>
            </a:r>
          </a:p>
        </p:txBody>
      </p:sp>
      <p:sp>
        <p:nvSpPr>
          <p:cNvPr id="17" name="TextovéPole 16"/>
          <p:cNvSpPr txBox="1"/>
          <p:nvPr/>
        </p:nvSpPr>
        <p:spPr>
          <a:xfrm>
            <a:off x="431172" y="916636"/>
            <a:ext cx="217826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prstClr val="black"/>
                </a:solidFill>
                <a:effectLst/>
                <a:uLnTx/>
                <a:uFillTx/>
                <a:latin typeface="Calibri" panose="020F0502020204030204"/>
                <a:ea typeface="+mn-ea"/>
                <a:cs typeface="+mn-cs"/>
              </a:rPr>
              <a:t>Počet obyvatel na 1 poskytovatele sociálních služeb</a:t>
            </a:r>
          </a:p>
        </p:txBody>
      </p:sp>
      <p:sp>
        <p:nvSpPr>
          <p:cNvPr id="9" name="TextBox 4"/>
          <p:cNvSpPr txBox="1"/>
          <p:nvPr/>
        </p:nvSpPr>
        <p:spPr>
          <a:xfrm>
            <a:off x="343515" y="553315"/>
            <a:ext cx="918128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Zdroj dat: </a:t>
            </a:r>
            <a:r>
              <a:rPr kumimoji="0" lang="cs-CZ" sz="1400" b="0" i="0" u="none" strike="noStrike" kern="1200" cap="none" spc="0" normalizeH="0" baseline="0" noProof="0" dirty="0" err="1">
                <a:ln>
                  <a:noFill/>
                </a:ln>
                <a:solidFill>
                  <a:prstClr val="black"/>
                </a:solidFill>
                <a:effectLst/>
                <a:uLnTx/>
                <a:uFillTx/>
                <a:latin typeface="Calibri" panose="020F0502020204030204"/>
                <a:ea typeface="+mn-ea"/>
                <a:cs typeface="Arial" panose="020B0604020202020204" pitchFamily="34" charset="0"/>
              </a:rPr>
              <a:t>Soc</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 (MPSV) V 1-01 Roční výkaz o sociálních službách (2018)</a:t>
            </a:r>
          </a:p>
        </p:txBody>
      </p:sp>
      <p:sp>
        <p:nvSpPr>
          <p:cNvPr id="2" name="Title 1"/>
          <p:cNvSpPr>
            <a:spLocks noGrp="1"/>
          </p:cNvSpPr>
          <p:nvPr>
            <p:ph type="title"/>
          </p:nvPr>
        </p:nvSpPr>
        <p:spPr/>
        <p:txBody>
          <a:bodyPr>
            <a:normAutofit/>
          </a:bodyPr>
          <a:lstStyle/>
          <a:p>
            <a:r>
              <a:rPr lang="en-US" dirty="0" err="1"/>
              <a:t>Počet</a:t>
            </a:r>
            <a:r>
              <a:rPr lang="en-US" dirty="0"/>
              <a:t> </a:t>
            </a:r>
            <a:r>
              <a:rPr lang="en-US" dirty="0" err="1"/>
              <a:t>obyvatel</a:t>
            </a:r>
            <a:r>
              <a:rPr lang="en-US" dirty="0"/>
              <a:t> </a:t>
            </a:r>
            <a:r>
              <a:rPr lang="en-US" dirty="0" err="1"/>
              <a:t>na</a:t>
            </a:r>
            <a:r>
              <a:rPr lang="en-US" dirty="0"/>
              <a:t> </a:t>
            </a:r>
            <a:r>
              <a:rPr lang="en-US" dirty="0" err="1"/>
              <a:t>jednoho</a:t>
            </a:r>
            <a:r>
              <a:rPr lang="en-US" dirty="0"/>
              <a:t> </a:t>
            </a:r>
            <a:r>
              <a:rPr lang="en-US" dirty="0" err="1"/>
              <a:t>poskytovatele</a:t>
            </a:r>
            <a:r>
              <a:rPr lang="en-US" dirty="0"/>
              <a:t> </a:t>
            </a:r>
            <a:r>
              <a:rPr lang="en-US" dirty="0" err="1"/>
              <a:t>sociálních</a:t>
            </a:r>
            <a:r>
              <a:rPr lang="en-US" dirty="0"/>
              <a:t> </a:t>
            </a:r>
            <a:r>
              <a:rPr lang="en-US" dirty="0" err="1"/>
              <a:t>služeb</a:t>
            </a:r>
            <a:r>
              <a:rPr lang="en-US" dirty="0"/>
              <a:t> </a:t>
            </a:r>
          </a:p>
        </p:txBody>
      </p:sp>
      <p:graphicFrame>
        <p:nvGraphicFramePr>
          <p:cNvPr id="20" name="Tabulka 19"/>
          <p:cNvGraphicFramePr>
            <a:graphicFrameLocks noGrp="1"/>
          </p:cNvGraphicFramePr>
          <p:nvPr/>
        </p:nvGraphicFramePr>
        <p:xfrm>
          <a:off x="358141" y="1409558"/>
          <a:ext cx="1440000" cy="5343525"/>
        </p:xfrm>
        <a:graphic>
          <a:graphicData uri="http://schemas.openxmlformats.org/drawingml/2006/table">
            <a:tbl>
              <a:tblPr>
                <a:tableStyleId>{5C22544A-7EE6-4342-B048-85BDC9FD1C3A}</a:tableStyleId>
              </a:tblPr>
              <a:tblGrid>
                <a:gridCol w="1008000">
                  <a:extLst>
                    <a:ext uri="{9D8B030D-6E8A-4147-A177-3AD203B41FA5}">
                      <a16:colId xmlns:a16="http://schemas.microsoft.com/office/drawing/2014/main" val="20000"/>
                    </a:ext>
                  </a:extLst>
                </a:gridCol>
                <a:gridCol w="432000">
                  <a:extLst>
                    <a:ext uri="{9D8B030D-6E8A-4147-A177-3AD203B41FA5}">
                      <a16:colId xmlns:a16="http://schemas.microsoft.com/office/drawing/2014/main" val="20001"/>
                    </a:ext>
                  </a:extLst>
                </a:gridCol>
              </a:tblGrid>
              <a:tr h="158717">
                <a:tc>
                  <a:txBody>
                    <a:bodyPr/>
                    <a:lstStyle/>
                    <a:p>
                      <a:pPr algn="l" fontAlgn="t"/>
                      <a:r>
                        <a:rPr lang="cs-CZ" sz="1000" b="0" i="1" u="none" strike="noStrike" kern="1200" dirty="0">
                          <a:solidFill>
                            <a:schemeClr val="bg1">
                              <a:lumMod val="50000"/>
                            </a:schemeClr>
                          </a:solidFill>
                          <a:effectLst/>
                          <a:latin typeface="+mn-lt"/>
                          <a:ea typeface="+mn-ea"/>
                          <a:cs typeface="+mn-cs"/>
                        </a:rPr>
                        <a:t>Brno-venkov</a:t>
                      </a:r>
                    </a:p>
                  </a:txBody>
                  <a:tcPr marL="9525" marR="9525" marT="9525" marB="0">
                    <a:noFill/>
                  </a:tcPr>
                </a:tc>
                <a:tc>
                  <a:txBody>
                    <a:bodyPr/>
                    <a:lstStyle/>
                    <a:p>
                      <a:pPr algn="r" fontAlgn="b"/>
                      <a:r>
                        <a:rPr lang="cs-CZ" sz="1000" b="0" i="1" u="none" strike="noStrike" kern="1200">
                          <a:solidFill>
                            <a:schemeClr val="bg1">
                              <a:lumMod val="50000"/>
                            </a:schemeClr>
                          </a:solidFill>
                          <a:effectLst/>
                          <a:latin typeface="+mn-lt"/>
                          <a:ea typeface="+mn-ea"/>
                          <a:cs typeface="+mn-cs"/>
                        </a:rPr>
                        <a:t>8 236</a:t>
                      </a:r>
                    </a:p>
                  </a:txBody>
                  <a:tcPr marL="9525" marR="9525" marT="9525" marB="0" anchor="b">
                    <a:noFill/>
                  </a:tcPr>
                </a:tc>
                <a:extLst>
                  <a:ext uri="{0D108BD9-81ED-4DB2-BD59-A6C34878D82A}">
                    <a16:rowId xmlns:a16="http://schemas.microsoft.com/office/drawing/2014/main" val="10000"/>
                  </a:ext>
                </a:extLst>
              </a:tr>
              <a:tr h="158717">
                <a:tc>
                  <a:txBody>
                    <a:bodyPr/>
                    <a:lstStyle/>
                    <a:p>
                      <a:pPr algn="l" fontAlgn="t"/>
                      <a:r>
                        <a:rPr lang="cs-CZ" sz="1000" b="0" i="1" u="none" strike="noStrike" kern="1200" dirty="0">
                          <a:solidFill>
                            <a:schemeClr val="bg1">
                              <a:lumMod val="50000"/>
                            </a:schemeClr>
                          </a:solidFill>
                          <a:effectLst/>
                          <a:latin typeface="+mn-lt"/>
                          <a:ea typeface="+mn-ea"/>
                          <a:cs typeface="+mn-cs"/>
                        </a:rPr>
                        <a:t>Plzeň-sever</a:t>
                      </a:r>
                    </a:p>
                  </a:txBody>
                  <a:tcPr marL="9525" marR="9525" marT="9525" marB="0">
                    <a:noFill/>
                  </a:tcPr>
                </a:tc>
                <a:tc>
                  <a:txBody>
                    <a:bodyPr/>
                    <a:lstStyle/>
                    <a:p>
                      <a:pPr algn="r" fontAlgn="b"/>
                      <a:r>
                        <a:rPr lang="cs-CZ" sz="1000" b="0" i="1" u="none" strike="noStrike" kern="1200" dirty="0">
                          <a:solidFill>
                            <a:schemeClr val="bg1">
                              <a:lumMod val="50000"/>
                            </a:schemeClr>
                          </a:solidFill>
                          <a:effectLst/>
                          <a:latin typeface="+mn-lt"/>
                          <a:ea typeface="+mn-ea"/>
                          <a:cs typeface="+mn-cs"/>
                        </a:rPr>
                        <a:t>7 207</a:t>
                      </a:r>
                    </a:p>
                  </a:txBody>
                  <a:tcPr marL="9525" marR="9525" marT="9525" marB="0" anchor="b">
                    <a:noFill/>
                  </a:tcPr>
                </a:tc>
                <a:extLst>
                  <a:ext uri="{0D108BD9-81ED-4DB2-BD59-A6C34878D82A}">
                    <a16:rowId xmlns:a16="http://schemas.microsoft.com/office/drawing/2014/main" val="10001"/>
                  </a:ext>
                </a:extLst>
              </a:tr>
              <a:tr h="158717">
                <a:tc>
                  <a:txBody>
                    <a:bodyPr/>
                    <a:lstStyle/>
                    <a:p>
                      <a:pPr algn="l" fontAlgn="t"/>
                      <a:r>
                        <a:rPr lang="cs-CZ" sz="1000" b="0" i="1" u="none" strike="noStrike" kern="1200" dirty="0">
                          <a:solidFill>
                            <a:schemeClr val="bg1">
                              <a:lumMod val="50000"/>
                            </a:schemeClr>
                          </a:solidFill>
                          <a:effectLst/>
                          <a:latin typeface="+mn-lt"/>
                          <a:ea typeface="+mn-ea"/>
                          <a:cs typeface="+mn-cs"/>
                        </a:rPr>
                        <a:t>Plzeň-jih</a:t>
                      </a:r>
                    </a:p>
                  </a:txBody>
                  <a:tcPr marL="9525" marR="9525" marT="9525" marB="0">
                    <a:noFill/>
                  </a:tcPr>
                </a:tc>
                <a:tc>
                  <a:txBody>
                    <a:bodyPr/>
                    <a:lstStyle/>
                    <a:p>
                      <a:pPr algn="r" fontAlgn="b"/>
                      <a:r>
                        <a:rPr lang="cs-CZ" sz="1000" b="0" i="1" u="none" strike="noStrike" kern="1200">
                          <a:solidFill>
                            <a:schemeClr val="bg1">
                              <a:lumMod val="50000"/>
                            </a:schemeClr>
                          </a:solidFill>
                          <a:effectLst/>
                          <a:latin typeface="+mn-lt"/>
                          <a:ea typeface="+mn-ea"/>
                          <a:cs typeface="+mn-cs"/>
                        </a:rPr>
                        <a:t>5 728</a:t>
                      </a:r>
                    </a:p>
                  </a:txBody>
                  <a:tcPr marL="9525" marR="9525" marT="9525" marB="0" anchor="b">
                    <a:noFill/>
                  </a:tcPr>
                </a:tc>
                <a:extLst>
                  <a:ext uri="{0D108BD9-81ED-4DB2-BD59-A6C34878D82A}">
                    <a16:rowId xmlns:a16="http://schemas.microsoft.com/office/drawing/2014/main" val="10002"/>
                  </a:ext>
                </a:extLst>
              </a:tr>
              <a:tr h="158717">
                <a:tc>
                  <a:txBody>
                    <a:bodyPr/>
                    <a:lstStyle/>
                    <a:p>
                      <a:pPr algn="l" fontAlgn="t"/>
                      <a:r>
                        <a:rPr lang="cs-CZ" sz="1000" b="0" i="1" u="none" strike="noStrike" kern="1200" dirty="0">
                          <a:solidFill>
                            <a:schemeClr val="bg1">
                              <a:lumMod val="50000"/>
                            </a:schemeClr>
                          </a:solidFill>
                          <a:effectLst/>
                          <a:latin typeface="+mn-lt"/>
                          <a:ea typeface="+mn-ea"/>
                          <a:cs typeface="+mn-cs"/>
                        </a:rPr>
                        <a:t>Praha-východ</a:t>
                      </a:r>
                    </a:p>
                  </a:txBody>
                  <a:tcPr marL="9525" marR="9525" marT="9525" marB="0">
                    <a:noFill/>
                  </a:tcPr>
                </a:tc>
                <a:tc>
                  <a:txBody>
                    <a:bodyPr/>
                    <a:lstStyle/>
                    <a:p>
                      <a:pPr algn="r" fontAlgn="b"/>
                      <a:r>
                        <a:rPr lang="cs-CZ" sz="1000" b="0" i="1" u="none" strike="noStrike" kern="1200">
                          <a:solidFill>
                            <a:schemeClr val="bg1">
                              <a:lumMod val="50000"/>
                            </a:schemeClr>
                          </a:solidFill>
                          <a:effectLst/>
                          <a:latin typeface="+mn-lt"/>
                          <a:ea typeface="+mn-ea"/>
                          <a:cs typeface="+mn-cs"/>
                        </a:rPr>
                        <a:t>5 483</a:t>
                      </a:r>
                    </a:p>
                  </a:txBody>
                  <a:tcPr marL="9525" marR="9525" marT="9525" marB="0" anchor="b">
                    <a:noFill/>
                  </a:tcPr>
                </a:tc>
                <a:extLst>
                  <a:ext uri="{0D108BD9-81ED-4DB2-BD59-A6C34878D82A}">
                    <a16:rowId xmlns:a16="http://schemas.microsoft.com/office/drawing/2014/main" val="10003"/>
                  </a:ext>
                </a:extLst>
              </a:tr>
              <a:tr h="158717">
                <a:tc>
                  <a:txBody>
                    <a:bodyPr/>
                    <a:lstStyle/>
                    <a:p>
                      <a:pPr algn="l" fontAlgn="t"/>
                      <a:r>
                        <a:rPr lang="cs-CZ" sz="1000" b="0" i="1" u="none" strike="noStrike" kern="1200" dirty="0">
                          <a:solidFill>
                            <a:schemeClr val="bg1">
                              <a:lumMod val="50000"/>
                            </a:schemeClr>
                          </a:solidFill>
                          <a:effectLst/>
                          <a:latin typeface="+mn-lt"/>
                          <a:ea typeface="+mn-ea"/>
                          <a:cs typeface="+mn-cs"/>
                        </a:rPr>
                        <a:t>Břeclav</a:t>
                      </a:r>
                    </a:p>
                  </a:txBody>
                  <a:tcPr marL="9525" marR="9525" marT="9525" marB="0">
                    <a:noFill/>
                  </a:tcPr>
                </a:tc>
                <a:tc>
                  <a:txBody>
                    <a:bodyPr/>
                    <a:lstStyle/>
                    <a:p>
                      <a:pPr algn="r" fontAlgn="b"/>
                      <a:r>
                        <a:rPr lang="cs-CZ" sz="1000" b="0" i="1" u="none" strike="noStrike" kern="1200">
                          <a:solidFill>
                            <a:schemeClr val="bg1">
                              <a:lumMod val="50000"/>
                            </a:schemeClr>
                          </a:solidFill>
                          <a:effectLst/>
                          <a:latin typeface="+mn-lt"/>
                          <a:ea typeface="+mn-ea"/>
                          <a:cs typeface="+mn-cs"/>
                        </a:rPr>
                        <a:t>4 829</a:t>
                      </a:r>
                    </a:p>
                  </a:txBody>
                  <a:tcPr marL="9525" marR="9525" marT="9525" marB="0" anchor="b">
                    <a:noFill/>
                  </a:tcPr>
                </a:tc>
                <a:extLst>
                  <a:ext uri="{0D108BD9-81ED-4DB2-BD59-A6C34878D82A}">
                    <a16:rowId xmlns:a16="http://schemas.microsoft.com/office/drawing/2014/main" val="10004"/>
                  </a:ext>
                </a:extLst>
              </a:tr>
              <a:tr h="158717">
                <a:tc>
                  <a:txBody>
                    <a:bodyPr/>
                    <a:lstStyle/>
                    <a:p>
                      <a:pPr algn="l" fontAlgn="t"/>
                      <a:r>
                        <a:rPr lang="cs-CZ" sz="1000" b="0" i="1" u="none" strike="noStrike" kern="1200" dirty="0">
                          <a:solidFill>
                            <a:schemeClr val="bg1">
                              <a:lumMod val="50000"/>
                            </a:schemeClr>
                          </a:solidFill>
                          <a:effectLst/>
                          <a:latin typeface="+mn-lt"/>
                          <a:ea typeface="+mn-ea"/>
                          <a:cs typeface="+mn-cs"/>
                        </a:rPr>
                        <a:t>Vyškov</a:t>
                      </a:r>
                    </a:p>
                  </a:txBody>
                  <a:tcPr marL="9525" marR="9525" marT="9525" marB="0">
                    <a:noFill/>
                  </a:tcPr>
                </a:tc>
                <a:tc>
                  <a:txBody>
                    <a:bodyPr/>
                    <a:lstStyle/>
                    <a:p>
                      <a:pPr algn="r" fontAlgn="b"/>
                      <a:r>
                        <a:rPr lang="cs-CZ" sz="1000" b="0" i="1" u="none" strike="noStrike" kern="1200">
                          <a:solidFill>
                            <a:schemeClr val="bg1">
                              <a:lumMod val="50000"/>
                            </a:schemeClr>
                          </a:solidFill>
                          <a:effectLst/>
                          <a:latin typeface="+mn-lt"/>
                          <a:ea typeface="+mn-ea"/>
                          <a:cs typeface="+mn-cs"/>
                        </a:rPr>
                        <a:t>4 823</a:t>
                      </a:r>
                    </a:p>
                  </a:txBody>
                  <a:tcPr marL="9525" marR="9525" marT="9525" marB="0" anchor="b">
                    <a:noFill/>
                  </a:tcPr>
                </a:tc>
                <a:extLst>
                  <a:ext uri="{0D108BD9-81ED-4DB2-BD59-A6C34878D82A}">
                    <a16:rowId xmlns:a16="http://schemas.microsoft.com/office/drawing/2014/main" val="10005"/>
                  </a:ext>
                </a:extLst>
              </a:tr>
              <a:tr h="158717">
                <a:tc>
                  <a:txBody>
                    <a:bodyPr/>
                    <a:lstStyle/>
                    <a:p>
                      <a:pPr algn="l" fontAlgn="t"/>
                      <a:r>
                        <a:rPr lang="cs-CZ" sz="1000" b="0" i="1" u="none" strike="noStrike" kern="1200" dirty="0">
                          <a:solidFill>
                            <a:schemeClr val="bg1">
                              <a:lumMod val="50000"/>
                            </a:schemeClr>
                          </a:solidFill>
                          <a:effectLst/>
                          <a:latin typeface="+mn-lt"/>
                          <a:ea typeface="+mn-ea"/>
                          <a:cs typeface="+mn-cs"/>
                        </a:rPr>
                        <a:t>Český Krumlov</a:t>
                      </a:r>
                    </a:p>
                  </a:txBody>
                  <a:tcPr marL="9525" marR="9525" marT="9525" marB="0">
                    <a:noFill/>
                  </a:tcPr>
                </a:tc>
                <a:tc>
                  <a:txBody>
                    <a:bodyPr/>
                    <a:lstStyle/>
                    <a:p>
                      <a:pPr algn="r" fontAlgn="b"/>
                      <a:r>
                        <a:rPr lang="cs-CZ" sz="1000" b="0" i="1" u="none" strike="noStrike" kern="1200">
                          <a:solidFill>
                            <a:schemeClr val="bg1">
                              <a:lumMod val="50000"/>
                            </a:schemeClr>
                          </a:solidFill>
                          <a:effectLst/>
                          <a:latin typeface="+mn-lt"/>
                          <a:ea typeface="+mn-ea"/>
                          <a:cs typeface="+mn-cs"/>
                        </a:rPr>
                        <a:t>4 722</a:t>
                      </a:r>
                    </a:p>
                  </a:txBody>
                  <a:tcPr marL="9525" marR="9525" marT="9525" marB="0" anchor="b">
                    <a:noFill/>
                  </a:tcPr>
                </a:tc>
                <a:extLst>
                  <a:ext uri="{0D108BD9-81ED-4DB2-BD59-A6C34878D82A}">
                    <a16:rowId xmlns:a16="http://schemas.microsoft.com/office/drawing/2014/main" val="10006"/>
                  </a:ext>
                </a:extLst>
              </a:tr>
              <a:tr h="158717">
                <a:tc>
                  <a:txBody>
                    <a:bodyPr/>
                    <a:lstStyle/>
                    <a:p>
                      <a:pPr algn="l" fontAlgn="t"/>
                      <a:r>
                        <a:rPr lang="cs-CZ" sz="1000" b="0" i="1" u="none" strike="noStrike" kern="1200" dirty="0">
                          <a:solidFill>
                            <a:schemeClr val="bg1">
                              <a:lumMod val="50000"/>
                            </a:schemeClr>
                          </a:solidFill>
                          <a:effectLst/>
                          <a:latin typeface="+mn-lt"/>
                          <a:ea typeface="+mn-ea"/>
                          <a:cs typeface="+mn-cs"/>
                        </a:rPr>
                        <a:t>Praha-západ</a:t>
                      </a:r>
                    </a:p>
                  </a:txBody>
                  <a:tcPr marL="9525" marR="9525" marT="9525" marB="0">
                    <a:noFill/>
                  </a:tcPr>
                </a:tc>
                <a:tc>
                  <a:txBody>
                    <a:bodyPr/>
                    <a:lstStyle/>
                    <a:p>
                      <a:pPr algn="r" fontAlgn="b"/>
                      <a:r>
                        <a:rPr lang="cs-CZ" sz="1000" b="0" i="1" u="none" strike="noStrike" kern="1200">
                          <a:solidFill>
                            <a:schemeClr val="bg1">
                              <a:lumMod val="50000"/>
                            </a:schemeClr>
                          </a:solidFill>
                          <a:effectLst/>
                          <a:latin typeface="+mn-lt"/>
                          <a:ea typeface="+mn-ea"/>
                          <a:cs typeface="+mn-cs"/>
                        </a:rPr>
                        <a:t>4 710</a:t>
                      </a:r>
                    </a:p>
                  </a:txBody>
                  <a:tcPr marL="9525" marR="9525" marT="9525" marB="0" anchor="b">
                    <a:noFill/>
                  </a:tcPr>
                </a:tc>
                <a:extLst>
                  <a:ext uri="{0D108BD9-81ED-4DB2-BD59-A6C34878D82A}">
                    <a16:rowId xmlns:a16="http://schemas.microsoft.com/office/drawing/2014/main" val="10007"/>
                  </a:ext>
                </a:extLst>
              </a:tr>
              <a:tr h="158717">
                <a:tc>
                  <a:txBody>
                    <a:bodyPr/>
                    <a:lstStyle/>
                    <a:p>
                      <a:pPr algn="l" fontAlgn="t"/>
                      <a:r>
                        <a:rPr lang="cs-CZ" sz="1000" b="0" i="1" u="none" strike="noStrike" kern="1200" dirty="0">
                          <a:solidFill>
                            <a:schemeClr val="bg1">
                              <a:lumMod val="50000"/>
                            </a:schemeClr>
                          </a:solidFill>
                          <a:effectLst/>
                          <a:latin typeface="+mn-lt"/>
                          <a:ea typeface="+mn-ea"/>
                          <a:cs typeface="+mn-cs"/>
                        </a:rPr>
                        <a:t>Tachov</a:t>
                      </a:r>
                    </a:p>
                  </a:txBody>
                  <a:tcPr marL="9525" marR="9525" marT="9525" marB="0">
                    <a:noFill/>
                  </a:tcPr>
                </a:tc>
                <a:tc>
                  <a:txBody>
                    <a:bodyPr/>
                    <a:lstStyle/>
                    <a:p>
                      <a:pPr algn="r" fontAlgn="b"/>
                      <a:r>
                        <a:rPr lang="cs-CZ" sz="1000" b="0" i="1" u="none" strike="noStrike" kern="1200">
                          <a:solidFill>
                            <a:schemeClr val="bg1">
                              <a:lumMod val="50000"/>
                            </a:schemeClr>
                          </a:solidFill>
                          <a:effectLst/>
                          <a:latin typeface="+mn-lt"/>
                          <a:ea typeface="+mn-ea"/>
                          <a:cs typeface="+mn-cs"/>
                        </a:rPr>
                        <a:t>4 466</a:t>
                      </a:r>
                    </a:p>
                  </a:txBody>
                  <a:tcPr marL="9525" marR="9525" marT="9525" marB="0" anchor="b">
                    <a:noFill/>
                  </a:tcPr>
                </a:tc>
                <a:extLst>
                  <a:ext uri="{0D108BD9-81ED-4DB2-BD59-A6C34878D82A}">
                    <a16:rowId xmlns:a16="http://schemas.microsoft.com/office/drawing/2014/main" val="10008"/>
                  </a:ext>
                </a:extLst>
              </a:tr>
              <a:tr h="158717">
                <a:tc>
                  <a:txBody>
                    <a:bodyPr/>
                    <a:lstStyle/>
                    <a:p>
                      <a:pPr algn="l" fontAlgn="t"/>
                      <a:r>
                        <a:rPr lang="cs-CZ" sz="1000" b="0" i="1" u="none" strike="noStrike" kern="1200" dirty="0">
                          <a:solidFill>
                            <a:schemeClr val="bg1">
                              <a:lumMod val="50000"/>
                            </a:schemeClr>
                          </a:solidFill>
                          <a:effectLst/>
                          <a:latin typeface="+mn-lt"/>
                          <a:ea typeface="+mn-ea"/>
                          <a:cs typeface="+mn-cs"/>
                        </a:rPr>
                        <a:t>Česká Lípa</a:t>
                      </a:r>
                    </a:p>
                  </a:txBody>
                  <a:tcPr marL="9525" marR="9525" marT="9525" marB="0">
                    <a:noFill/>
                  </a:tcPr>
                </a:tc>
                <a:tc>
                  <a:txBody>
                    <a:bodyPr/>
                    <a:lstStyle/>
                    <a:p>
                      <a:pPr algn="r" fontAlgn="b"/>
                      <a:r>
                        <a:rPr lang="cs-CZ" sz="1000" b="0" i="1" u="none" strike="noStrike" kern="1200">
                          <a:solidFill>
                            <a:schemeClr val="bg1">
                              <a:lumMod val="50000"/>
                            </a:schemeClr>
                          </a:solidFill>
                          <a:effectLst/>
                          <a:latin typeface="+mn-lt"/>
                          <a:ea typeface="+mn-ea"/>
                          <a:cs typeface="+mn-cs"/>
                        </a:rPr>
                        <a:t>4 297</a:t>
                      </a:r>
                    </a:p>
                  </a:txBody>
                  <a:tcPr marL="9525" marR="9525" marT="9525" marB="0" anchor="b">
                    <a:noFill/>
                  </a:tcPr>
                </a:tc>
                <a:extLst>
                  <a:ext uri="{0D108BD9-81ED-4DB2-BD59-A6C34878D82A}">
                    <a16:rowId xmlns:a16="http://schemas.microsoft.com/office/drawing/2014/main" val="10009"/>
                  </a:ext>
                </a:extLst>
              </a:tr>
              <a:tr h="158717">
                <a:tc>
                  <a:txBody>
                    <a:bodyPr/>
                    <a:lstStyle/>
                    <a:p>
                      <a:pPr algn="l" fontAlgn="t"/>
                      <a:r>
                        <a:rPr lang="cs-CZ" sz="1000" b="0" i="1" u="none" strike="noStrike" kern="1200" dirty="0">
                          <a:solidFill>
                            <a:schemeClr val="bg1">
                              <a:lumMod val="50000"/>
                            </a:schemeClr>
                          </a:solidFill>
                          <a:effectLst/>
                          <a:latin typeface="+mn-lt"/>
                          <a:ea typeface="+mn-ea"/>
                          <a:cs typeface="+mn-cs"/>
                        </a:rPr>
                        <a:t>Prostějov</a:t>
                      </a:r>
                    </a:p>
                  </a:txBody>
                  <a:tcPr marL="9525" marR="9525" marT="9525" marB="0">
                    <a:noFill/>
                  </a:tcPr>
                </a:tc>
                <a:tc>
                  <a:txBody>
                    <a:bodyPr/>
                    <a:lstStyle/>
                    <a:p>
                      <a:pPr algn="r" fontAlgn="b"/>
                      <a:r>
                        <a:rPr lang="cs-CZ" sz="1000" b="0" i="1" u="none" strike="noStrike" kern="1200">
                          <a:solidFill>
                            <a:schemeClr val="bg1">
                              <a:lumMod val="50000"/>
                            </a:schemeClr>
                          </a:solidFill>
                          <a:effectLst/>
                          <a:latin typeface="+mn-lt"/>
                          <a:ea typeface="+mn-ea"/>
                          <a:cs typeface="+mn-cs"/>
                        </a:rPr>
                        <a:t>4 176</a:t>
                      </a:r>
                    </a:p>
                  </a:txBody>
                  <a:tcPr marL="9525" marR="9525" marT="9525" marB="0" anchor="b">
                    <a:noFill/>
                  </a:tcPr>
                </a:tc>
                <a:extLst>
                  <a:ext uri="{0D108BD9-81ED-4DB2-BD59-A6C34878D82A}">
                    <a16:rowId xmlns:a16="http://schemas.microsoft.com/office/drawing/2014/main" val="10010"/>
                  </a:ext>
                </a:extLst>
              </a:tr>
              <a:tr h="158717">
                <a:tc>
                  <a:txBody>
                    <a:bodyPr/>
                    <a:lstStyle/>
                    <a:p>
                      <a:pPr algn="l" fontAlgn="t"/>
                      <a:r>
                        <a:rPr lang="cs-CZ" sz="1000" b="0" i="1" u="none" strike="noStrike" kern="1200" dirty="0">
                          <a:solidFill>
                            <a:schemeClr val="bg1">
                              <a:lumMod val="50000"/>
                            </a:schemeClr>
                          </a:solidFill>
                          <a:effectLst/>
                          <a:latin typeface="+mn-lt"/>
                          <a:ea typeface="+mn-ea"/>
                          <a:cs typeface="+mn-cs"/>
                        </a:rPr>
                        <a:t>Domažlice</a:t>
                      </a:r>
                    </a:p>
                  </a:txBody>
                  <a:tcPr marL="9525" marR="9525" marT="9525" marB="0">
                    <a:noFill/>
                  </a:tcPr>
                </a:tc>
                <a:tc>
                  <a:txBody>
                    <a:bodyPr/>
                    <a:lstStyle/>
                    <a:p>
                      <a:pPr algn="r" fontAlgn="b"/>
                      <a:r>
                        <a:rPr lang="cs-CZ" sz="1000" b="0" i="1" u="none" strike="noStrike" kern="1200">
                          <a:solidFill>
                            <a:schemeClr val="bg1">
                              <a:lumMod val="50000"/>
                            </a:schemeClr>
                          </a:solidFill>
                          <a:effectLst/>
                          <a:latin typeface="+mn-lt"/>
                          <a:ea typeface="+mn-ea"/>
                          <a:cs typeface="+mn-cs"/>
                        </a:rPr>
                        <a:t>4 127</a:t>
                      </a:r>
                    </a:p>
                  </a:txBody>
                  <a:tcPr marL="9525" marR="9525" marT="9525" marB="0" anchor="b">
                    <a:noFill/>
                  </a:tcPr>
                </a:tc>
                <a:extLst>
                  <a:ext uri="{0D108BD9-81ED-4DB2-BD59-A6C34878D82A}">
                    <a16:rowId xmlns:a16="http://schemas.microsoft.com/office/drawing/2014/main" val="10011"/>
                  </a:ext>
                </a:extLst>
              </a:tr>
              <a:tr h="158717">
                <a:tc>
                  <a:txBody>
                    <a:bodyPr/>
                    <a:lstStyle/>
                    <a:p>
                      <a:pPr marL="0" algn="l" defTabSz="914400" rtl="0" eaLnBrk="1" fontAlgn="t" latinLnBrk="0" hangingPunct="1"/>
                      <a:r>
                        <a:rPr lang="cs-CZ" sz="1000" b="0" i="1" u="none" strike="noStrike" kern="1200" dirty="0">
                          <a:solidFill>
                            <a:schemeClr val="bg1">
                              <a:lumMod val="50000"/>
                            </a:schemeClr>
                          </a:solidFill>
                          <a:effectLst/>
                          <a:latin typeface="+mn-lt"/>
                          <a:ea typeface="+mn-ea"/>
                          <a:cs typeface="+mn-cs"/>
                        </a:rPr>
                        <a:t>Praha</a:t>
                      </a:r>
                    </a:p>
                  </a:txBody>
                  <a:tcPr marL="9525" marR="9525" marT="9525" marB="0">
                    <a:noFill/>
                  </a:tcPr>
                </a:tc>
                <a:tc>
                  <a:txBody>
                    <a:bodyPr/>
                    <a:lstStyle/>
                    <a:p>
                      <a:pPr marL="0" algn="r" defTabSz="914400" rtl="0" eaLnBrk="1" fontAlgn="t" latinLnBrk="0" hangingPunct="1"/>
                      <a:r>
                        <a:rPr lang="cs-CZ" sz="1000" b="0" i="1" u="none" strike="noStrike" kern="1200" dirty="0">
                          <a:solidFill>
                            <a:schemeClr val="bg1">
                              <a:lumMod val="50000"/>
                            </a:schemeClr>
                          </a:solidFill>
                          <a:effectLst/>
                          <a:latin typeface="+mn-lt"/>
                          <a:ea typeface="+mn-ea"/>
                          <a:cs typeface="+mn-cs"/>
                        </a:rPr>
                        <a:t>4 115</a:t>
                      </a:r>
                    </a:p>
                  </a:txBody>
                  <a:tcPr marL="9525" marR="9525" marT="9525" marB="0" anchor="b">
                    <a:noFill/>
                  </a:tcPr>
                </a:tc>
                <a:extLst>
                  <a:ext uri="{0D108BD9-81ED-4DB2-BD59-A6C34878D82A}">
                    <a16:rowId xmlns:a16="http://schemas.microsoft.com/office/drawing/2014/main" val="10012"/>
                  </a:ext>
                </a:extLst>
              </a:tr>
              <a:tr h="158717">
                <a:tc>
                  <a:txBody>
                    <a:bodyPr/>
                    <a:lstStyle/>
                    <a:p>
                      <a:pPr algn="l" fontAlgn="t"/>
                      <a:r>
                        <a:rPr lang="cs-CZ" sz="1000" b="0" i="1" u="none" strike="noStrike" kern="1200" dirty="0">
                          <a:solidFill>
                            <a:schemeClr val="bg1">
                              <a:lumMod val="50000"/>
                            </a:schemeClr>
                          </a:solidFill>
                          <a:effectLst/>
                          <a:latin typeface="+mn-lt"/>
                          <a:ea typeface="+mn-ea"/>
                          <a:cs typeface="+mn-cs"/>
                        </a:rPr>
                        <a:t>Jablonec n. Nisou</a:t>
                      </a:r>
                    </a:p>
                  </a:txBody>
                  <a:tcPr marL="9525" marR="9525" marT="9525" marB="0">
                    <a:noFill/>
                  </a:tcPr>
                </a:tc>
                <a:tc>
                  <a:txBody>
                    <a:bodyPr/>
                    <a:lstStyle/>
                    <a:p>
                      <a:pPr algn="r" fontAlgn="b"/>
                      <a:r>
                        <a:rPr lang="cs-CZ" sz="1000" b="0" i="1" u="none" strike="noStrike" kern="1200">
                          <a:solidFill>
                            <a:schemeClr val="bg1">
                              <a:lumMod val="50000"/>
                            </a:schemeClr>
                          </a:solidFill>
                          <a:effectLst/>
                          <a:latin typeface="+mn-lt"/>
                          <a:ea typeface="+mn-ea"/>
                          <a:cs typeface="+mn-cs"/>
                        </a:rPr>
                        <a:t>4 115</a:t>
                      </a:r>
                    </a:p>
                  </a:txBody>
                  <a:tcPr marL="9525" marR="9525" marT="9525" marB="0" anchor="b">
                    <a:noFill/>
                  </a:tcPr>
                </a:tc>
                <a:extLst>
                  <a:ext uri="{0D108BD9-81ED-4DB2-BD59-A6C34878D82A}">
                    <a16:rowId xmlns:a16="http://schemas.microsoft.com/office/drawing/2014/main" val="10013"/>
                  </a:ext>
                </a:extLst>
              </a:tr>
              <a:tr h="158717">
                <a:tc>
                  <a:txBody>
                    <a:bodyPr/>
                    <a:lstStyle/>
                    <a:p>
                      <a:pPr algn="l" fontAlgn="t"/>
                      <a:r>
                        <a:rPr lang="cs-CZ" sz="1000" b="0" i="1" u="none" strike="noStrike" kern="1200" dirty="0">
                          <a:solidFill>
                            <a:schemeClr val="bg1">
                              <a:lumMod val="50000"/>
                            </a:schemeClr>
                          </a:solidFill>
                          <a:effectLst/>
                          <a:latin typeface="+mn-lt"/>
                          <a:ea typeface="+mn-ea"/>
                          <a:cs typeface="+mn-cs"/>
                        </a:rPr>
                        <a:t>Náchod</a:t>
                      </a:r>
                    </a:p>
                  </a:txBody>
                  <a:tcPr marL="9525" marR="9525" marT="9525" marB="0">
                    <a:noFill/>
                  </a:tcPr>
                </a:tc>
                <a:tc>
                  <a:txBody>
                    <a:bodyPr/>
                    <a:lstStyle/>
                    <a:p>
                      <a:pPr algn="r" fontAlgn="b"/>
                      <a:r>
                        <a:rPr lang="cs-CZ" sz="1000" b="0" i="1" u="none" strike="noStrike" kern="1200">
                          <a:solidFill>
                            <a:schemeClr val="bg1">
                              <a:lumMod val="50000"/>
                            </a:schemeClr>
                          </a:solidFill>
                          <a:effectLst/>
                          <a:latin typeface="+mn-lt"/>
                          <a:ea typeface="+mn-ea"/>
                          <a:cs typeface="+mn-cs"/>
                        </a:rPr>
                        <a:t>4 083</a:t>
                      </a:r>
                    </a:p>
                  </a:txBody>
                  <a:tcPr marL="9525" marR="9525" marT="9525" marB="0" anchor="b">
                    <a:noFill/>
                  </a:tcPr>
                </a:tc>
                <a:extLst>
                  <a:ext uri="{0D108BD9-81ED-4DB2-BD59-A6C34878D82A}">
                    <a16:rowId xmlns:a16="http://schemas.microsoft.com/office/drawing/2014/main" val="10014"/>
                  </a:ext>
                </a:extLst>
              </a:tr>
              <a:tr h="158717">
                <a:tc>
                  <a:txBody>
                    <a:bodyPr/>
                    <a:lstStyle/>
                    <a:p>
                      <a:pPr algn="l" fontAlgn="t"/>
                      <a:r>
                        <a:rPr lang="cs-CZ" sz="1000" b="0" i="1" u="none" strike="noStrike" kern="1200" dirty="0">
                          <a:solidFill>
                            <a:schemeClr val="bg1">
                              <a:lumMod val="50000"/>
                            </a:schemeClr>
                          </a:solidFill>
                          <a:effectLst/>
                          <a:latin typeface="+mn-lt"/>
                          <a:ea typeface="+mn-ea"/>
                          <a:cs typeface="+mn-cs"/>
                        </a:rPr>
                        <a:t>Žďár nad Sázavou</a:t>
                      </a:r>
                    </a:p>
                  </a:txBody>
                  <a:tcPr marL="9525" marR="9525" marT="9525" marB="0">
                    <a:noFill/>
                  </a:tcPr>
                </a:tc>
                <a:tc>
                  <a:txBody>
                    <a:bodyPr/>
                    <a:lstStyle/>
                    <a:p>
                      <a:pPr algn="r" fontAlgn="b"/>
                      <a:r>
                        <a:rPr lang="cs-CZ" sz="1000" b="0" i="1" u="none" strike="noStrike" kern="1200" dirty="0">
                          <a:solidFill>
                            <a:schemeClr val="bg1">
                              <a:lumMod val="50000"/>
                            </a:schemeClr>
                          </a:solidFill>
                          <a:effectLst/>
                          <a:latin typeface="+mn-lt"/>
                          <a:ea typeface="+mn-ea"/>
                          <a:cs typeface="+mn-cs"/>
                        </a:rPr>
                        <a:t>4 072</a:t>
                      </a:r>
                    </a:p>
                  </a:txBody>
                  <a:tcPr marL="9525" marR="9525" marT="9525" marB="0" anchor="b">
                    <a:noFill/>
                  </a:tcPr>
                </a:tc>
                <a:extLst>
                  <a:ext uri="{0D108BD9-81ED-4DB2-BD59-A6C34878D82A}">
                    <a16:rowId xmlns:a16="http://schemas.microsoft.com/office/drawing/2014/main" val="10015"/>
                  </a:ext>
                </a:extLst>
              </a:tr>
              <a:tr h="158717">
                <a:tc>
                  <a:txBody>
                    <a:bodyPr/>
                    <a:lstStyle/>
                    <a:p>
                      <a:pPr algn="l" fontAlgn="t"/>
                      <a:r>
                        <a:rPr lang="cs-CZ" sz="1000" b="0" i="1" u="none" strike="noStrike" kern="1200">
                          <a:solidFill>
                            <a:schemeClr val="bg1">
                              <a:lumMod val="50000"/>
                            </a:schemeClr>
                          </a:solidFill>
                          <a:effectLst/>
                          <a:latin typeface="+mn-lt"/>
                          <a:ea typeface="+mn-ea"/>
                          <a:cs typeface="+mn-cs"/>
                        </a:rPr>
                        <a:t>Hodonín</a:t>
                      </a:r>
                    </a:p>
                  </a:txBody>
                  <a:tcPr marL="9525" marR="9525" marT="9525" marB="0">
                    <a:noFill/>
                  </a:tcPr>
                </a:tc>
                <a:tc>
                  <a:txBody>
                    <a:bodyPr/>
                    <a:lstStyle/>
                    <a:p>
                      <a:pPr algn="r" fontAlgn="b"/>
                      <a:r>
                        <a:rPr lang="cs-CZ" sz="1000" b="0" i="1" u="none" strike="noStrike" kern="1200" dirty="0">
                          <a:solidFill>
                            <a:schemeClr val="bg1">
                              <a:lumMod val="50000"/>
                            </a:schemeClr>
                          </a:solidFill>
                          <a:effectLst/>
                          <a:latin typeface="+mn-lt"/>
                          <a:ea typeface="+mn-ea"/>
                          <a:cs typeface="+mn-cs"/>
                        </a:rPr>
                        <a:t>3 854</a:t>
                      </a:r>
                    </a:p>
                  </a:txBody>
                  <a:tcPr marL="9525" marR="9525" marT="9525" marB="0" anchor="b">
                    <a:noFill/>
                  </a:tcPr>
                </a:tc>
                <a:extLst>
                  <a:ext uri="{0D108BD9-81ED-4DB2-BD59-A6C34878D82A}">
                    <a16:rowId xmlns:a16="http://schemas.microsoft.com/office/drawing/2014/main" val="10016"/>
                  </a:ext>
                </a:extLst>
              </a:tr>
              <a:tr h="158717">
                <a:tc>
                  <a:txBody>
                    <a:bodyPr/>
                    <a:lstStyle/>
                    <a:p>
                      <a:pPr algn="l" fontAlgn="t"/>
                      <a:r>
                        <a:rPr lang="cs-CZ" sz="1000" b="0" i="1" u="none" strike="noStrike" kern="1200">
                          <a:solidFill>
                            <a:schemeClr val="bg1">
                              <a:lumMod val="50000"/>
                            </a:schemeClr>
                          </a:solidFill>
                          <a:effectLst/>
                          <a:latin typeface="+mn-lt"/>
                          <a:ea typeface="+mn-ea"/>
                          <a:cs typeface="+mn-cs"/>
                        </a:rPr>
                        <a:t>Nymburk</a:t>
                      </a:r>
                    </a:p>
                  </a:txBody>
                  <a:tcPr marL="9525" marR="9525" marT="9525" marB="0">
                    <a:noFill/>
                  </a:tcPr>
                </a:tc>
                <a:tc>
                  <a:txBody>
                    <a:bodyPr/>
                    <a:lstStyle/>
                    <a:p>
                      <a:pPr algn="r" fontAlgn="b"/>
                      <a:r>
                        <a:rPr lang="cs-CZ" sz="1000" b="0" i="1" u="none" strike="noStrike" kern="1200" dirty="0">
                          <a:solidFill>
                            <a:schemeClr val="bg1">
                              <a:lumMod val="50000"/>
                            </a:schemeClr>
                          </a:solidFill>
                          <a:effectLst/>
                          <a:latin typeface="+mn-lt"/>
                          <a:ea typeface="+mn-ea"/>
                          <a:cs typeface="+mn-cs"/>
                        </a:rPr>
                        <a:t>3 841</a:t>
                      </a:r>
                    </a:p>
                  </a:txBody>
                  <a:tcPr marL="9525" marR="9525" marT="9525" marB="0" anchor="b">
                    <a:noFill/>
                  </a:tcPr>
                </a:tc>
                <a:extLst>
                  <a:ext uri="{0D108BD9-81ED-4DB2-BD59-A6C34878D82A}">
                    <a16:rowId xmlns:a16="http://schemas.microsoft.com/office/drawing/2014/main" val="10017"/>
                  </a:ext>
                </a:extLst>
              </a:tr>
              <a:tr h="158717">
                <a:tc>
                  <a:txBody>
                    <a:bodyPr/>
                    <a:lstStyle/>
                    <a:p>
                      <a:pPr algn="l" fontAlgn="t"/>
                      <a:r>
                        <a:rPr lang="cs-CZ" sz="1000" b="0" i="1" u="none" strike="noStrike" kern="1200">
                          <a:solidFill>
                            <a:schemeClr val="bg1">
                              <a:lumMod val="50000"/>
                            </a:schemeClr>
                          </a:solidFill>
                          <a:effectLst/>
                          <a:latin typeface="+mn-lt"/>
                          <a:ea typeface="+mn-ea"/>
                          <a:cs typeface="+mn-cs"/>
                        </a:rPr>
                        <a:t>Nový Jičín</a:t>
                      </a:r>
                    </a:p>
                  </a:txBody>
                  <a:tcPr marL="9525" marR="9525" marT="9525" marB="0">
                    <a:noFill/>
                  </a:tcPr>
                </a:tc>
                <a:tc>
                  <a:txBody>
                    <a:bodyPr/>
                    <a:lstStyle/>
                    <a:p>
                      <a:pPr algn="r" fontAlgn="b"/>
                      <a:r>
                        <a:rPr lang="cs-CZ" sz="1000" b="0" i="1" u="none" strike="noStrike" kern="1200" dirty="0">
                          <a:solidFill>
                            <a:schemeClr val="bg1">
                              <a:lumMod val="50000"/>
                            </a:schemeClr>
                          </a:solidFill>
                          <a:effectLst/>
                          <a:latin typeface="+mn-lt"/>
                          <a:ea typeface="+mn-ea"/>
                          <a:cs typeface="+mn-cs"/>
                        </a:rPr>
                        <a:t>3 792</a:t>
                      </a:r>
                    </a:p>
                  </a:txBody>
                  <a:tcPr marL="9525" marR="9525" marT="9525" marB="0" anchor="b">
                    <a:noFill/>
                  </a:tcPr>
                </a:tc>
                <a:extLst>
                  <a:ext uri="{0D108BD9-81ED-4DB2-BD59-A6C34878D82A}">
                    <a16:rowId xmlns:a16="http://schemas.microsoft.com/office/drawing/2014/main" val="10018"/>
                  </a:ext>
                </a:extLst>
              </a:tr>
              <a:tr h="158717">
                <a:tc>
                  <a:txBody>
                    <a:bodyPr/>
                    <a:lstStyle/>
                    <a:p>
                      <a:pPr algn="l" fontAlgn="t"/>
                      <a:r>
                        <a:rPr lang="cs-CZ" sz="1000" b="0" i="1" u="none" strike="noStrike" kern="1200">
                          <a:solidFill>
                            <a:schemeClr val="bg1">
                              <a:lumMod val="50000"/>
                            </a:schemeClr>
                          </a:solidFill>
                          <a:effectLst/>
                          <a:latin typeface="+mn-lt"/>
                          <a:ea typeface="+mn-ea"/>
                          <a:cs typeface="+mn-cs"/>
                        </a:rPr>
                        <a:t>Pardubice</a:t>
                      </a:r>
                    </a:p>
                  </a:txBody>
                  <a:tcPr marL="9525" marR="9525" marT="9525" marB="0">
                    <a:noFill/>
                  </a:tcPr>
                </a:tc>
                <a:tc>
                  <a:txBody>
                    <a:bodyPr/>
                    <a:lstStyle/>
                    <a:p>
                      <a:pPr algn="r" fontAlgn="b"/>
                      <a:r>
                        <a:rPr lang="cs-CZ" sz="1000" b="0" i="1" u="none" strike="noStrike" kern="1200" dirty="0">
                          <a:solidFill>
                            <a:schemeClr val="bg1">
                              <a:lumMod val="50000"/>
                            </a:schemeClr>
                          </a:solidFill>
                          <a:effectLst/>
                          <a:latin typeface="+mn-lt"/>
                          <a:ea typeface="+mn-ea"/>
                          <a:cs typeface="+mn-cs"/>
                        </a:rPr>
                        <a:t>3 768</a:t>
                      </a:r>
                    </a:p>
                  </a:txBody>
                  <a:tcPr marL="9525" marR="9525" marT="9525" marB="0" anchor="b">
                    <a:noFill/>
                  </a:tcPr>
                </a:tc>
                <a:extLst>
                  <a:ext uri="{0D108BD9-81ED-4DB2-BD59-A6C34878D82A}">
                    <a16:rowId xmlns:a16="http://schemas.microsoft.com/office/drawing/2014/main" val="10019"/>
                  </a:ext>
                </a:extLst>
              </a:tr>
              <a:tr h="158717">
                <a:tc>
                  <a:txBody>
                    <a:bodyPr/>
                    <a:lstStyle/>
                    <a:p>
                      <a:pPr algn="l" fontAlgn="t"/>
                      <a:r>
                        <a:rPr lang="cs-CZ" sz="1000" b="0" i="1" u="none" strike="noStrike" kern="1200">
                          <a:solidFill>
                            <a:schemeClr val="bg1">
                              <a:lumMod val="50000"/>
                            </a:schemeClr>
                          </a:solidFill>
                          <a:effectLst/>
                          <a:latin typeface="+mn-lt"/>
                          <a:ea typeface="+mn-ea"/>
                          <a:cs typeface="+mn-cs"/>
                        </a:rPr>
                        <a:t>Rokycany</a:t>
                      </a:r>
                    </a:p>
                  </a:txBody>
                  <a:tcPr marL="9525" marR="9525" marT="9525" marB="0">
                    <a:noFill/>
                  </a:tcPr>
                </a:tc>
                <a:tc>
                  <a:txBody>
                    <a:bodyPr/>
                    <a:lstStyle/>
                    <a:p>
                      <a:pPr algn="r" fontAlgn="b"/>
                      <a:r>
                        <a:rPr lang="cs-CZ" sz="1000" b="0" i="1" u="none" strike="noStrike" kern="1200" dirty="0">
                          <a:solidFill>
                            <a:schemeClr val="bg1">
                              <a:lumMod val="50000"/>
                            </a:schemeClr>
                          </a:solidFill>
                          <a:effectLst/>
                          <a:latin typeface="+mn-lt"/>
                          <a:ea typeface="+mn-ea"/>
                          <a:cs typeface="+mn-cs"/>
                        </a:rPr>
                        <a:t>3 767</a:t>
                      </a:r>
                    </a:p>
                  </a:txBody>
                  <a:tcPr marL="9525" marR="9525" marT="9525" marB="0" anchor="b">
                    <a:noFill/>
                  </a:tcPr>
                </a:tc>
                <a:extLst>
                  <a:ext uri="{0D108BD9-81ED-4DB2-BD59-A6C34878D82A}">
                    <a16:rowId xmlns:a16="http://schemas.microsoft.com/office/drawing/2014/main" val="10020"/>
                  </a:ext>
                </a:extLst>
              </a:tr>
              <a:tr h="158717">
                <a:tc>
                  <a:txBody>
                    <a:bodyPr/>
                    <a:lstStyle/>
                    <a:p>
                      <a:pPr algn="l" fontAlgn="t"/>
                      <a:r>
                        <a:rPr lang="cs-CZ" sz="1000" b="0" i="1" u="none" strike="noStrike" kern="1200">
                          <a:solidFill>
                            <a:schemeClr val="bg1">
                              <a:lumMod val="50000"/>
                            </a:schemeClr>
                          </a:solidFill>
                          <a:effectLst/>
                          <a:latin typeface="+mn-lt"/>
                          <a:ea typeface="+mn-ea"/>
                          <a:cs typeface="+mn-cs"/>
                        </a:rPr>
                        <a:t>Mladá Boleslav</a:t>
                      </a:r>
                    </a:p>
                  </a:txBody>
                  <a:tcPr marL="9525" marR="9525" marT="9525" marB="0">
                    <a:noFill/>
                  </a:tcPr>
                </a:tc>
                <a:tc>
                  <a:txBody>
                    <a:bodyPr/>
                    <a:lstStyle/>
                    <a:p>
                      <a:pPr algn="r" fontAlgn="b"/>
                      <a:r>
                        <a:rPr lang="cs-CZ" sz="1000" b="0" i="1" u="none" strike="noStrike" kern="1200" dirty="0">
                          <a:solidFill>
                            <a:schemeClr val="bg1">
                              <a:lumMod val="50000"/>
                            </a:schemeClr>
                          </a:solidFill>
                          <a:effectLst/>
                          <a:latin typeface="+mn-lt"/>
                          <a:ea typeface="+mn-ea"/>
                          <a:cs typeface="+mn-cs"/>
                        </a:rPr>
                        <a:t>3 690</a:t>
                      </a:r>
                    </a:p>
                  </a:txBody>
                  <a:tcPr marL="9525" marR="9525" marT="9525" marB="0" anchor="b">
                    <a:noFill/>
                  </a:tcPr>
                </a:tc>
                <a:extLst>
                  <a:ext uri="{0D108BD9-81ED-4DB2-BD59-A6C34878D82A}">
                    <a16:rowId xmlns:a16="http://schemas.microsoft.com/office/drawing/2014/main" val="10021"/>
                  </a:ext>
                </a:extLst>
              </a:tr>
              <a:tr h="158717">
                <a:tc>
                  <a:txBody>
                    <a:bodyPr/>
                    <a:lstStyle/>
                    <a:p>
                      <a:pPr algn="l" fontAlgn="t"/>
                      <a:r>
                        <a:rPr lang="cs-CZ" sz="1000" b="0" i="1" u="none" strike="noStrike" kern="1200">
                          <a:solidFill>
                            <a:schemeClr val="bg1">
                              <a:lumMod val="50000"/>
                            </a:schemeClr>
                          </a:solidFill>
                          <a:effectLst/>
                          <a:latin typeface="+mn-lt"/>
                          <a:ea typeface="+mn-ea"/>
                          <a:cs typeface="+mn-cs"/>
                        </a:rPr>
                        <a:t>Klatovy</a:t>
                      </a:r>
                    </a:p>
                  </a:txBody>
                  <a:tcPr marL="9525" marR="9525" marT="9525" marB="0">
                    <a:noFill/>
                  </a:tcPr>
                </a:tc>
                <a:tc>
                  <a:txBody>
                    <a:bodyPr/>
                    <a:lstStyle/>
                    <a:p>
                      <a:pPr algn="r" fontAlgn="b"/>
                      <a:r>
                        <a:rPr lang="cs-CZ" sz="1000" b="0" i="1" u="none" strike="noStrike" kern="1200" dirty="0">
                          <a:solidFill>
                            <a:schemeClr val="bg1">
                              <a:lumMod val="50000"/>
                            </a:schemeClr>
                          </a:solidFill>
                          <a:effectLst/>
                          <a:latin typeface="+mn-lt"/>
                          <a:ea typeface="+mn-ea"/>
                          <a:cs typeface="+mn-cs"/>
                        </a:rPr>
                        <a:t>3 597</a:t>
                      </a:r>
                    </a:p>
                  </a:txBody>
                  <a:tcPr marL="9525" marR="9525" marT="9525" marB="0" anchor="b">
                    <a:noFill/>
                  </a:tcPr>
                </a:tc>
                <a:extLst>
                  <a:ext uri="{0D108BD9-81ED-4DB2-BD59-A6C34878D82A}">
                    <a16:rowId xmlns:a16="http://schemas.microsoft.com/office/drawing/2014/main" val="10022"/>
                  </a:ext>
                </a:extLst>
              </a:tr>
              <a:tr h="158717">
                <a:tc>
                  <a:txBody>
                    <a:bodyPr/>
                    <a:lstStyle/>
                    <a:p>
                      <a:pPr algn="l" fontAlgn="t"/>
                      <a:r>
                        <a:rPr lang="cs-CZ" sz="1000" b="0" i="1" u="none" strike="noStrike" kern="1200">
                          <a:solidFill>
                            <a:schemeClr val="bg1">
                              <a:lumMod val="50000"/>
                            </a:schemeClr>
                          </a:solidFill>
                          <a:effectLst/>
                          <a:latin typeface="+mn-lt"/>
                          <a:ea typeface="+mn-ea"/>
                          <a:cs typeface="+mn-cs"/>
                        </a:rPr>
                        <a:t>Karlovy Vary</a:t>
                      </a:r>
                    </a:p>
                  </a:txBody>
                  <a:tcPr marL="9525" marR="9525" marT="9525" marB="0">
                    <a:noFill/>
                  </a:tcPr>
                </a:tc>
                <a:tc>
                  <a:txBody>
                    <a:bodyPr/>
                    <a:lstStyle/>
                    <a:p>
                      <a:pPr algn="r" fontAlgn="b"/>
                      <a:r>
                        <a:rPr lang="cs-CZ" sz="1000" b="0" i="1" u="none" strike="noStrike" kern="1200" dirty="0">
                          <a:solidFill>
                            <a:schemeClr val="bg1">
                              <a:lumMod val="50000"/>
                            </a:schemeClr>
                          </a:solidFill>
                          <a:effectLst/>
                          <a:latin typeface="+mn-lt"/>
                          <a:ea typeface="+mn-ea"/>
                          <a:cs typeface="+mn-cs"/>
                        </a:rPr>
                        <a:t>3 594</a:t>
                      </a:r>
                    </a:p>
                  </a:txBody>
                  <a:tcPr marL="9525" marR="9525" marT="9525" marB="0" anchor="b">
                    <a:noFill/>
                  </a:tcPr>
                </a:tc>
                <a:extLst>
                  <a:ext uri="{0D108BD9-81ED-4DB2-BD59-A6C34878D82A}">
                    <a16:rowId xmlns:a16="http://schemas.microsoft.com/office/drawing/2014/main" val="10023"/>
                  </a:ext>
                </a:extLst>
              </a:tr>
              <a:tr h="158717">
                <a:tc>
                  <a:txBody>
                    <a:bodyPr/>
                    <a:lstStyle/>
                    <a:p>
                      <a:pPr algn="l" fontAlgn="t"/>
                      <a:r>
                        <a:rPr lang="cs-CZ" sz="1000" b="0" i="1" u="none" strike="noStrike" kern="1200">
                          <a:solidFill>
                            <a:schemeClr val="bg1">
                              <a:lumMod val="50000"/>
                            </a:schemeClr>
                          </a:solidFill>
                          <a:effectLst/>
                          <a:latin typeface="+mn-lt"/>
                          <a:ea typeface="+mn-ea"/>
                          <a:cs typeface="+mn-cs"/>
                        </a:rPr>
                        <a:t>Znojmo</a:t>
                      </a:r>
                    </a:p>
                  </a:txBody>
                  <a:tcPr marL="9525" marR="9525" marT="9525" marB="0">
                    <a:noFill/>
                  </a:tcPr>
                </a:tc>
                <a:tc>
                  <a:txBody>
                    <a:bodyPr/>
                    <a:lstStyle/>
                    <a:p>
                      <a:pPr algn="r" fontAlgn="b"/>
                      <a:r>
                        <a:rPr lang="cs-CZ" sz="1000" b="0" i="1" u="none" strike="noStrike" kern="1200" dirty="0">
                          <a:solidFill>
                            <a:schemeClr val="bg1">
                              <a:lumMod val="50000"/>
                            </a:schemeClr>
                          </a:solidFill>
                          <a:effectLst/>
                          <a:latin typeface="+mn-lt"/>
                          <a:ea typeface="+mn-ea"/>
                          <a:cs typeface="+mn-cs"/>
                        </a:rPr>
                        <a:t>3 566</a:t>
                      </a:r>
                    </a:p>
                  </a:txBody>
                  <a:tcPr marL="9525" marR="9525" marT="9525" marB="0" anchor="b">
                    <a:noFill/>
                  </a:tcPr>
                </a:tc>
                <a:extLst>
                  <a:ext uri="{0D108BD9-81ED-4DB2-BD59-A6C34878D82A}">
                    <a16:rowId xmlns:a16="http://schemas.microsoft.com/office/drawing/2014/main" val="10024"/>
                  </a:ext>
                </a:extLst>
              </a:tr>
              <a:tr h="161010">
                <a:tc>
                  <a:txBody>
                    <a:bodyPr/>
                    <a:lstStyle/>
                    <a:p>
                      <a:pPr algn="l" fontAlgn="t"/>
                      <a:r>
                        <a:rPr lang="cs-CZ" sz="1000" b="0" i="1" u="none" strike="noStrike" kern="1200">
                          <a:solidFill>
                            <a:schemeClr val="bg1">
                              <a:lumMod val="50000"/>
                            </a:schemeClr>
                          </a:solidFill>
                          <a:effectLst/>
                          <a:latin typeface="+mn-lt"/>
                          <a:ea typeface="+mn-ea"/>
                          <a:cs typeface="+mn-cs"/>
                        </a:rPr>
                        <a:t>Ústí nad Orlicí</a:t>
                      </a:r>
                    </a:p>
                  </a:txBody>
                  <a:tcPr marL="9525" marR="9525" marT="9525" marB="0">
                    <a:noFill/>
                  </a:tcPr>
                </a:tc>
                <a:tc>
                  <a:txBody>
                    <a:bodyPr/>
                    <a:lstStyle/>
                    <a:p>
                      <a:pPr algn="r" fontAlgn="b"/>
                      <a:r>
                        <a:rPr lang="cs-CZ" sz="1000" b="0" i="1" u="none" strike="noStrike" kern="1200" dirty="0">
                          <a:solidFill>
                            <a:schemeClr val="bg1">
                              <a:lumMod val="50000"/>
                            </a:schemeClr>
                          </a:solidFill>
                          <a:effectLst/>
                          <a:latin typeface="+mn-lt"/>
                          <a:ea typeface="+mn-ea"/>
                          <a:cs typeface="+mn-cs"/>
                        </a:rPr>
                        <a:t>3 545</a:t>
                      </a:r>
                    </a:p>
                  </a:txBody>
                  <a:tcPr marL="9525" marR="9525" marT="9525" marB="0" anchor="b">
                    <a:noFill/>
                  </a:tcPr>
                </a:tc>
                <a:extLst>
                  <a:ext uri="{0D108BD9-81ED-4DB2-BD59-A6C34878D82A}">
                    <a16:rowId xmlns:a16="http://schemas.microsoft.com/office/drawing/2014/main" val="10025"/>
                  </a:ext>
                </a:extLst>
              </a:tr>
              <a:tr h="161010">
                <a:tc>
                  <a:txBody>
                    <a:bodyPr/>
                    <a:lstStyle/>
                    <a:p>
                      <a:pPr algn="l" fontAlgn="t"/>
                      <a:r>
                        <a:rPr lang="cs-CZ" sz="1000" b="0" i="1" u="none" strike="noStrike" kern="1200">
                          <a:solidFill>
                            <a:schemeClr val="bg1">
                              <a:lumMod val="50000"/>
                            </a:schemeClr>
                          </a:solidFill>
                          <a:effectLst/>
                          <a:latin typeface="+mn-lt"/>
                          <a:ea typeface="+mn-ea"/>
                          <a:cs typeface="+mn-cs"/>
                        </a:rPr>
                        <a:t>Sokolov</a:t>
                      </a:r>
                    </a:p>
                  </a:txBody>
                  <a:tcPr marL="9525" marR="9525" marT="9525" marB="0">
                    <a:noFill/>
                  </a:tcPr>
                </a:tc>
                <a:tc>
                  <a:txBody>
                    <a:bodyPr/>
                    <a:lstStyle/>
                    <a:p>
                      <a:pPr algn="r" fontAlgn="b"/>
                      <a:r>
                        <a:rPr lang="cs-CZ" sz="1000" b="0" i="1" u="none" strike="noStrike" kern="1200" dirty="0">
                          <a:solidFill>
                            <a:schemeClr val="bg1">
                              <a:lumMod val="50000"/>
                            </a:schemeClr>
                          </a:solidFill>
                          <a:effectLst/>
                          <a:latin typeface="+mn-lt"/>
                          <a:ea typeface="+mn-ea"/>
                          <a:cs typeface="+mn-cs"/>
                        </a:rPr>
                        <a:t>3 534</a:t>
                      </a:r>
                    </a:p>
                  </a:txBody>
                  <a:tcPr marL="9525" marR="9525" marT="9525" marB="0" anchor="b">
                    <a:noFill/>
                  </a:tcPr>
                </a:tc>
                <a:extLst>
                  <a:ext uri="{0D108BD9-81ED-4DB2-BD59-A6C34878D82A}">
                    <a16:rowId xmlns:a16="http://schemas.microsoft.com/office/drawing/2014/main" val="10026"/>
                  </a:ext>
                </a:extLst>
              </a:tr>
              <a:tr h="161010">
                <a:tc>
                  <a:txBody>
                    <a:bodyPr/>
                    <a:lstStyle/>
                    <a:p>
                      <a:pPr algn="l" fontAlgn="t"/>
                      <a:r>
                        <a:rPr lang="cs-CZ" sz="1000" b="0" i="1" u="none" strike="noStrike" kern="1200">
                          <a:solidFill>
                            <a:schemeClr val="bg1">
                              <a:lumMod val="50000"/>
                            </a:schemeClr>
                          </a:solidFill>
                          <a:effectLst/>
                          <a:latin typeface="+mn-lt"/>
                          <a:ea typeface="+mn-ea"/>
                          <a:cs typeface="+mn-cs"/>
                        </a:rPr>
                        <a:t>Přerov</a:t>
                      </a:r>
                    </a:p>
                  </a:txBody>
                  <a:tcPr marL="9525" marR="9525" marT="9525" marB="0">
                    <a:noFill/>
                  </a:tcPr>
                </a:tc>
                <a:tc>
                  <a:txBody>
                    <a:bodyPr/>
                    <a:lstStyle/>
                    <a:p>
                      <a:pPr algn="r" fontAlgn="b"/>
                      <a:r>
                        <a:rPr lang="cs-CZ" sz="1000" b="0" i="1" u="none" strike="noStrike" kern="1200" dirty="0">
                          <a:solidFill>
                            <a:schemeClr val="bg1">
                              <a:lumMod val="50000"/>
                            </a:schemeClr>
                          </a:solidFill>
                          <a:effectLst/>
                          <a:latin typeface="+mn-lt"/>
                          <a:ea typeface="+mn-ea"/>
                          <a:cs typeface="+mn-cs"/>
                        </a:rPr>
                        <a:t>3 511</a:t>
                      </a:r>
                    </a:p>
                  </a:txBody>
                  <a:tcPr marL="9525" marR="9525" marT="9525" marB="0" anchor="b">
                    <a:noFill/>
                  </a:tcPr>
                </a:tc>
                <a:extLst>
                  <a:ext uri="{0D108BD9-81ED-4DB2-BD59-A6C34878D82A}">
                    <a16:rowId xmlns:a16="http://schemas.microsoft.com/office/drawing/2014/main" val="10027"/>
                  </a:ext>
                </a:extLst>
              </a:tr>
              <a:tr h="161010">
                <a:tc>
                  <a:txBody>
                    <a:bodyPr/>
                    <a:lstStyle/>
                    <a:p>
                      <a:pPr algn="l" fontAlgn="t"/>
                      <a:r>
                        <a:rPr lang="cs-CZ" sz="1000" b="0" i="1" u="none" strike="noStrike" kern="1200">
                          <a:solidFill>
                            <a:schemeClr val="bg1">
                              <a:lumMod val="50000"/>
                            </a:schemeClr>
                          </a:solidFill>
                          <a:effectLst/>
                          <a:latin typeface="+mn-lt"/>
                          <a:ea typeface="+mn-ea"/>
                          <a:cs typeface="+mn-cs"/>
                        </a:rPr>
                        <a:t>Jindřichův Hradec</a:t>
                      </a:r>
                    </a:p>
                  </a:txBody>
                  <a:tcPr marL="9525" marR="9525" marT="9525" marB="0">
                    <a:noFill/>
                  </a:tcPr>
                </a:tc>
                <a:tc>
                  <a:txBody>
                    <a:bodyPr/>
                    <a:lstStyle/>
                    <a:p>
                      <a:pPr algn="r" fontAlgn="b"/>
                      <a:r>
                        <a:rPr lang="cs-CZ" sz="1000" b="0" i="1" u="none" strike="noStrike" kern="1200" dirty="0">
                          <a:solidFill>
                            <a:schemeClr val="bg1">
                              <a:lumMod val="50000"/>
                            </a:schemeClr>
                          </a:solidFill>
                          <a:effectLst/>
                          <a:latin typeface="+mn-lt"/>
                          <a:ea typeface="+mn-ea"/>
                          <a:cs typeface="+mn-cs"/>
                        </a:rPr>
                        <a:t>3 487</a:t>
                      </a:r>
                    </a:p>
                  </a:txBody>
                  <a:tcPr marL="9525" marR="9525" marT="9525" marB="0" anchor="b">
                    <a:noFill/>
                  </a:tcPr>
                </a:tc>
                <a:extLst>
                  <a:ext uri="{0D108BD9-81ED-4DB2-BD59-A6C34878D82A}">
                    <a16:rowId xmlns:a16="http://schemas.microsoft.com/office/drawing/2014/main" val="10028"/>
                  </a:ext>
                </a:extLst>
              </a:tr>
              <a:tr h="161010">
                <a:tc>
                  <a:txBody>
                    <a:bodyPr/>
                    <a:lstStyle/>
                    <a:p>
                      <a:pPr algn="l" fontAlgn="t"/>
                      <a:r>
                        <a:rPr lang="cs-CZ" sz="1000" b="0" i="1" u="none" strike="noStrike" kern="1200">
                          <a:solidFill>
                            <a:schemeClr val="bg1">
                              <a:lumMod val="50000"/>
                            </a:schemeClr>
                          </a:solidFill>
                          <a:effectLst/>
                          <a:latin typeface="+mn-lt"/>
                          <a:ea typeface="+mn-ea"/>
                          <a:cs typeface="+mn-cs"/>
                        </a:rPr>
                        <a:t>Tábor</a:t>
                      </a:r>
                    </a:p>
                  </a:txBody>
                  <a:tcPr marL="9525" marR="9525" marT="9525" marB="0">
                    <a:noFill/>
                  </a:tcPr>
                </a:tc>
                <a:tc>
                  <a:txBody>
                    <a:bodyPr/>
                    <a:lstStyle/>
                    <a:p>
                      <a:pPr algn="r" fontAlgn="b"/>
                      <a:r>
                        <a:rPr lang="cs-CZ" sz="1000" b="0" i="1" u="none" strike="noStrike" kern="1200" dirty="0">
                          <a:solidFill>
                            <a:schemeClr val="bg1">
                              <a:lumMod val="50000"/>
                            </a:schemeClr>
                          </a:solidFill>
                          <a:effectLst/>
                          <a:latin typeface="+mn-lt"/>
                          <a:ea typeface="+mn-ea"/>
                          <a:cs typeface="+mn-cs"/>
                        </a:rPr>
                        <a:t>3 417</a:t>
                      </a:r>
                    </a:p>
                  </a:txBody>
                  <a:tcPr marL="9525" marR="9525" marT="9525" marB="0" anchor="b">
                    <a:noFill/>
                  </a:tcPr>
                </a:tc>
                <a:extLst>
                  <a:ext uri="{0D108BD9-81ED-4DB2-BD59-A6C34878D82A}">
                    <a16:rowId xmlns:a16="http://schemas.microsoft.com/office/drawing/2014/main" val="10029"/>
                  </a:ext>
                </a:extLst>
              </a:tr>
              <a:tr h="161010">
                <a:tc>
                  <a:txBody>
                    <a:bodyPr/>
                    <a:lstStyle/>
                    <a:p>
                      <a:pPr algn="l" fontAlgn="t"/>
                      <a:r>
                        <a:rPr lang="cs-CZ" sz="1000" b="0" i="1" u="none" strike="noStrike" kern="1200">
                          <a:solidFill>
                            <a:schemeClr val="bg1">
                              <a:lumMod val="50000"/>
                            </a:schemeClr>
                          </a:solidFill>
                          <a:effectLst/>
                          <a:latin typeface="+mn-lt"/>
                          <a:ea typeface="+mn-ea"/>
                          <a:cs typeface="+mn-cs"/>
                        </a:rPr>
                        <a:t>Kladno</a:t>
                      </a:r>
                    </a:p>
                  </a:txBody>
                  <a:tcPr marL="9525" marR="9525" marT="9525" marB="0">
                    <a:noFill/>
                  </a:tcPr>
                </a:tc>
                <a:tc>
                  <a:txBody>
                    <a:bodyPr/>
                    <a:lstStyle/>
                    <a:p>
                      <a:pPr algn="r" fontAlgn="b"/>
                      <a:r>
                        <a:rPr lang="cs-CZ" sz="1000" b="0" i="1" u="none" strike="noStrike" kern="1200" dirty="0">
                          <a:solidFill>
                            <a:schemeClr val="bg1">
                              <a:lumMod val="50000"/>
                            </a:schemeClr>
                          </a:solidFill>
                          <a:effectLst/>
                          <a:latin typeface="+mn-lt"/>
                          <a:ea typeface="+mn-ea"/>
                          <a:cs typeface="+mn-cs"/>
                        </a:rPr>
                        <a:t>3 373</a:t>
                      </a:r>
                    </a:p>
                  </a:txBody>
                  <a:tcPr marL="9525" marR="9525" marT="9525" marB="0" anchor="b">
                    <a:noFill/>
                  </a:tcPr>
                </a:tc>
                <a:extLst>
                  <a:ext uri="{0D108BD9-81ED-4DB2-BD59-A6C34878D82A}">
                    <a16:rowId xmlns:a16="http://schemas.microsoft.com/office/drawing/2014/main" val="10030"/>
                  </a:ext>
                </a:extLst>
              </a:tr>
              <a:tr h="161010">
                <a:tc>
                  <a:txBody>
                    <a:bodyPr/>
                    <a:lstStyle/>
                    <a:p>
                      <a:pPr algn="l" fontAlgn="t"/>
                      <a:r>
                        <a:rPr lang="cs-CZ" sz="1000" b="0" i="1" u="none" strike="noStrike" kern="1200">
                          <a:solidFill>
                            <a:schemeClr val="bg1">
                              <a:lumMod val="50000"/>
                            </a:schemeClr>
                          </a:solidFill>
                          <a:effectLst/>
                          <a:latin typeface="+mn-lt"/>
                          <a:ea typeface="+mn-ea"/>
                          <a:cs typeface="+mn-cs"/>
                        </a:rPr>
                        <a:t>Semily</a:t>
                      </a:r>
                    </a:p>
                  </a:txBody>
                  <a:tcPr marL="9525" marR="9525" marT="9525" marB="0">
                    <a:noFill/>
                  </a:tcPr>
                </a:tc>
                <a:tc>
                  <a:txBody>
                    <a:bodyPr/>
                    <a:lstStyle/>
                    <a:p>
                      <a:pPr algn="r" fontAlgn="b"/>
                      <a:r>
                        <a:rPr lang="cs-CZ" sz="1000" b="0" i="1" u="none" strike="noStrike" kern="1200" dirty="0">
                          <a:solidFill>
                            <a:schemeClr val="bg1">
                              <a:lumMod val="50000"/>
                            </a:schemeClr>
                          </a:solidFill>
                          <a:effectLst/>
                          <a:latin typeface="+mn-lt"/>
                          <a:ea typeface="+mn-ea"/>
                          <a:cs typeface="+mn-cs"/>
                        </a:rPr>
                        <a:t>3 358</a:t>
                      </a:r>
                    </a:p>
                  </a:txBody>
                  <a:tcPr marL="9525" marR="9525" marT="9525" marB="0" anchor="b">
                    <a:noFill/>
                  </a:tcPr>
                </a:tc>
                <a:extLst>
                  <a:ext uri="{0D108BD9-81ED-4DB2-BD59-A6C34878D82A}">
                    <a16:rowId xmlns:a16="http://schemas.microsoft.com/office/drawing/2014/main" val="10031"/>
                  </a:ext>
                </a:extLst>
              </a:tr>
              <a:tr h="161010">
                <a:tc>
                  <a:txBody>
                    <a:bodyPr/>
                    <a:lstStyle/>
                    <a:p>
                      <a:pPr algn="l" fontAlgn="t"/>
                      <a:r>
                        <a:rPr lang="cs-CZ" sz="1000" b="0" i="1" u="none" strike="noStrike" kern="1200">
                          <a:solidFill>
                            <a:schemeClr val="bg1">
                              <a:lumMod val="50000"/>
                            </a:schemeClr>
                          </a:solidFill>
                          <a:effectLst/>
                          <a:latin typeface="+mn-lt"/>
                          <a:ea typeface="+mn-ea"/>
                          <a:cs typeface="+mn-cs"/>
                        </a:rPr>
                        <a:t>Blansko</a:t>
                      </a:r>
                    </a:p>
                  </a:txBody>
                  <a:tcPr marL="9525" marR="9525" marT="9525" marB="0">
                    <a:noFill/>
                  </a:tcPr>
                </a:tc>
                <a:tc>
                  <a:txBody>
                    <a:bodyPr/>
                    <a:lstStyle/>
                    <a:p>
                      <a:pPr algn="r" fontAlgn="b"/>
                      <a:r>
                        <a:rPr lang="cs-CZ" sz="1000" b="0" i="1" u="none" strike="noStrike" kern="1200" dirty="0">
                          <a:solidFill>
                            <a:schemeClr val="bg1">
                              <a:lumMod val="50000"/>
                            </a:schemeClr>
                          </a:solidFill>
                          <a:effectLst/>
                          <a:latin typeface="+mn-lt"/>
                          <a:ea typeface="+mn-ea"/>
                          <a:cs typeface="+mn-cs"/>
                        </a:rPr>
                        <a:t>3 297</a:t>
                      </a:r>
                    </a:p>
                  </a:txBody>
                  <a:tcPr marL="9525" marR="9525" marT="9525" marB="0" anchor="b">
                    <a:noFill/>
                  </a:tcPr>
                </a:tc>
                <a:extLst>
                  <a:ext uri="{0D108BD9-81ED-4DB2-BD59-A6C34878D82A}">
                    <a16:rowId xmlns:a16="http://schemas.microsoft.com/office/drawing/2014/main" val="10032"/>
                  </a:ext>
                </a:extLst>
              </a:tr>
            </a:tbl>
          </a:graphicData>
        </a:graphic>
      </p:graphicFrame>
      <p:graphicFrame>
        <p:nvGraphicFramePr>
          <p:cNvPr id="21" name="Tabulka 20"/>
          <p:cNvGraphicFramePr>
            <a:graphicFrameLocks noGrp="1"/>
          </p:cNvGraphicFramePr>
          <p:nvPr/>
        </p:nvGraphicFramePr>
        <p:xfrm>
          <a:off x="1947070" y="5073172"/>
          <a:ext cx="1345197" cy="1619250"/>
        </p:xfrm>
        <a:graphic>
          <a:graphicData uri="http://schemas.openxmlformats.org/drawingml/2006/table">
            <a:tbl>
              <a:tblPr>
                <a:tableStyleId>{5C22544A-7EE6-4342-B048-85BDC9FD1C3A}</a:tableStyleId>
              </a:tblPr>
              <a:tblGrid>
                <a:gridCol w="913197">
                  <a:extLst>
                    <a:ext uri="{9D8B030D-6E8A-4147-A177-3AD203B41FA5}">
                      <a16:colId xmlns:a16="http://schemas.microsoft.com/office/drawing/2014/main" val="20000"/>
                    </a:ext>
                  </a:extLst>
                </a:gridCol>
                <a:gridCol w="432000">
                  <a:extLst>
                    <a:ext uri="{9D8B030D-6E8A-4147-A177-3AD203B41FA5}">
                      <a16:colId xmlns:a16="http://schemas.microsoft.com/office/drawing/2014/main" val="20001"/>
                    </a:ext>
                  </a:extLst>
                </a:gridCol>
              </a:tblGrid>
              <a:tr h="158400">
                <a:tc>
                  <a:txBody>
                    <a:bodyPr/>
                    <a:lstStyle/>
                    <a:p>
                      <a:pPr algn="l" fontAlgn="t"/>
                      <a:r>
                        <a:rPr lang="cs-CZ" sz="1000" b="0" i="1" u="none" strike="noStrike" dirty="0">
                          <a:solidFill>
                            <a:schemeClr val="bg1">
                              <a:lumMod val="50000"/>
                            </a:schemeClr>
                          </a:solidFill>
                          <a:effectLst/>
                          <a:latin typeface="+mn-lt"/>
                        </a:rPr>
                        <a:t>Trutnov</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3 284</a:t>
                      </a:r>
                    </a:p>
                  </a:txBody>
                  <a:tcPr marL="9525" marR="9525" marT="9525" marB="0" anchor="b">
                    <a:noFill/>
                  </a:tcPr>
                </a:tc>
                <a:extLst>
                  <a:ext uri="{0D108BD9-81ED-4DB2-BD59-A6C34878D82A}">
                    <a16:rowId xmlns:a16="http://schemas.microsoft.com/office/drawing/2014/main" val="10000"/>
                  </a:ext>
                </a:extLst>
              </a:tr>
              <a:tr h="158400">
                <a:tc>
                  <a:txBody>
                    <a:bodyPr/>
                    <a:lstStyle/>
                    <a:p>
                      <a:pPr algn="l" fontAlgn="t"/>
                      <a:r>
                        <a:rPr lang="cs-CZ" sz="1000" b="0" i="1" u="none" strike="noStrike" dirty="0">
                          <a:solidFill>
                            <a:schemeClr val="bg1">
                              <a:lumMod val="50000"/>
                            </a:schemeClr>
                          </a:solidFill>
                          <a:effectLst/>
                          <a:latin typeface="+mn-lt"/>
                        </a:rPr>
                        <a:t>Mělník</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3 187</a:t>
                      </a:r>
                    </a:p>
                  </a:txBody>
                  <a:tcPr marL="9525" marR="9525" marT="9525" marB="0" anchor="b">
                    <a:noFill/>
                  </a:tcPr>
                </a:tc>
                <a:extLst>
                  <a:ext uri="{0D108BD9-81ED-4DB2-BD59-A6C34878D82A}">
                    <a16:rowId xmlns:a16="http://schemas.microsoft.com/office/drawing/2014/main" val="10001"/>
                  </a:ext>
                </a:extLst>
              </a:tr>
              <a:tr h="158400">
                <a:tc>
                  <a:txBody>
                    <a:bodyPr/>
                    <a:lstStyle/>
                    <a:p>
                      <a:pPr algn="l" fontAlgn="t"/>
                      <a:r>
                        <a:rPr lang="cs-CZ" sz="1000" b="0" i="1" u="none" strike="noStrike" dirty="0">
                          <a:solidFill>
                            <a:schemeClr val="bg1">
                              <a:lumMod val="50000"/>
                            </a:schemeClr>
                          </a:solidFill>
                          <a:effectLst/>
                          <a:latin typeface="+mn-lt"/>
                        </a:rPr>
                        <a:t>Šumperk</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3 177</a:t>
                      </a:r>
                    </a:p>
                  </a:txBody>
                  <a:tcPr marL="9525" marR="9525" marT="9525" marB="0" anchor="b">
                    <a:noFill/>
                  </a:tcPr>
                </a:tc>
                <a:extLst>
                  <a:ext uri="{0D108BD9-81ED-4DB2-BD59-A6C34878D82A}">
                    <a16:rowId xmlns:a16="http://schemas.microsoft.com/office/drawing/2014/main" val="10002"/>
                  </a:ext>
                </a:extLst>
              </a:tr>
              <a:tr h="158400">
                <a:tc>
                  <a:txBody>
                    <a:bodyPr/>
                    <a:lstStyle/>
                    <a:p>
                      <a:pPr algn="l" fontAlgn="t"/>
                      <a:r>
                        <a:rPr lang="cs-CZ" sz="1000" b="0" i="1" u="none" strike="noStrike" dirty="0">
                          <a:solidFill>
                            <a:schemeClr val="bg1">
                              <a:lumMod val="50000"/>
                            </a:schemeClr>
                          </a:solidFill>
                          <a:effectLst/>
                          <a:latin typeface="+mn-lt"/>
                        </a:rPr>
                        <a:t>Kolín</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3 175</a:t>
                      </a:r>
                    </a:p>
                  </a:txBody>
                  <a:tcPr marL="9525" marR="9525" marT="9525" marB="0" anchor="b">
                    <a:noFill/>
                  </a:tcPr>
                </a:tc>
                <a:extLst>
                  <a:ext uri="{0D108BD9-81ED-4DB2-BD59-A6C34878D82A}">
                    <a16:rowId xmlns:a16="http://schemas.microsoft.com/office/drawing/2014/main" val="10003"/>
                  </a:ext>
                </a:extLst>
              </a:tr>
              <a:tr h="158400">
                <a:tc>
                  <a:txBody>
                    <a:bodyPr/>
                    <a:lstStyle/>
                    <a:p>
                      <a:pPr algn="l" fontAlgn="t"/>
                      <a:r>
                        <a:rPr lang="cs-CZ" sz="1000" b="0" i="1" u="none" strike="noStrike" dirty="0">
                          <a:solidFill>
                            <a:schemeClr val="bg1">
                              <a:lumMod val="50000"/>
                            </a:schemeClr>
                          </a:solidFill>
                          <a:effectLst/>
                          <a:latin typeface="+mn-lt"/>
                        </a:rPr>
                        <a:t>Třebíč</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3 173</a:t>
                      </a:r>
                    </a:p>
                  </a:txBody>
                  <a:tcPr marL="9525" marR="9525" marT="9525" marB="0" anchor="b">
                    <a:noFill/>
                  </a:tcPr>
                </a:tc>
                <a:extLst>
                  <a:ext uri="{0D108BD9-81ED-4DB2-BD59-A6C34878D82A}">
                    <a16:rowId xmlns:a16="http://schemas.microsoft.com/office/drawing/2014/main" val="10004"/>
                  </a:ext>
                </a:extLst>
              </a:tr>
              <a:tr h="158400">
                <a:tc>
                  <a:txBody>
                    <a:bodyPr/>
                    <a:lstStyle/>
                    <a:p>
                      <a:pPr algn="l" fontAlgn="t"/>
                      <a:r>
                        <a:rPr lang="cs-CZ" sz="1000" b="0" i="1" u="none" strike="noStrike" dirty="0">
                          <a:solidFill>
                            <a:schemeClr val="bg1">
                              <a:lumMod val="50000"/>
                            </a:schemeClr>
                          </a:solidFill>
                          <a:effectLst/>
                          <a:latin typeface="+mn-lt"/>
                        </a:rPr>
                        <a:t>Beroun</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3 124</a:t>
                      </a:r>
                    </a:p>
                  </a:txBody>
                  <a:tcPr marL="9525" marR="9525" marT="9525" marB="0" anchor="b">
                    <a:noFill/>
                  </a:tcPr>
                </a:tc>
                <a:extLst>
                  <a:ext uri="{0D108BD9-81ED-4DB2-BD59-A6C34878D82A}">
                    <a16:rowId xmlns:a16="http://schemas.microsoft.com/office/drawing/2014/main" val="10005"/>
                  </a:ext>
                </a:extLst>
              </a:tr>
              <a:tr h="158400">
                <a:tc>
                  <a:txBody>
                    <a:bodyPr/>
                    <a:lstStyle/>
                    <a:p>
                      <a:pPr algn="l" fontAlgn="t"/>
                      <a:r>
                        <a:rPr lang="cs-CZ" sz="1000" b="0" i="1" u="none" strike="noStrike" dirty="0">
                          <a:solidFill>
                            <a:schemeClr val="bg1">
                              <a:lumMod val="50000"/>
                            </a:schemeClr>
                          </a:solidFill>
                          <a:effectLst/>
                          <a:latin typeface="+mn-lt"/>
                        </a:rPr>
                        <a:t>Louny</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3 089</a:t>
                      </a:r>
                    </a:p>
                  </a:txBody>
                  <a:tcPr marL="9525" marR="9525" marT="9525" marB="0" anchor="b">
                    <a:noFill/>
                  </a:tcPr>
                </a:tc>
                <a:extLst>
                  <a:ext uri="{0D108BD9-81ED-4DB2-BD59-A6C34878D82A}">
                    <a16:rowId xmlns:a16="http://schemas.microsoft.com/office/drawing/2014/main" val="10006"/>
                  </a:ext>
                </a:extLst>
              </a:tr>
              <a:tr h="158400">
                <a:tc>
                  <a:txBody>
                    <a:bodyPr/>
                    <a:lstStyle/>
                    <a:p>
                      <a:pPr algn="l" fontAlgn="t"/>
                      <a:r>
                        <a:rPr lang="cs-CZ" sz="1000" b="0" i="1" u="none" strike="noStrike" dirty="0">
                          <a:solidFill>
                            <a:schemeClr val="bg1">
                              <a:lumMod val="50000"/>
                            </a:schemeClr>
                          </a:solidFill>
                          <a:effectLst/>
                          <a:latin typeface="+mn-lt"/>
                        </a:rPr>
                        <a:t>Rakovník</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3 087</a:t>
                      </a:r>
                    </a:p>
                  </a:txBody>
                  <a:tcPr marL="9525" marR="9525" marT="9525" marB="0" anchor="b">
                    <a:noFill/>
                  </a:tcPr>
                </a:tc>
                <a:extLst>
                  <a:ext uri="{0D108BD9-81ED-4DB2-BD59-A6C34878D82A}">
                    <a16:rowId xmlns:a16="http://schemas.microsoft.com/office/drawing/2014/main" val="10007"/>
                  </a:ext>
                </a:extLst>
              </a:tr>
              <a:tr h="158400">
                <a:tc>
                  <a:txBody>
                    <a:bodyPr/>
                    <a:lstStyle/>
                    <a:p>
                      <a:pPr algn="l" fontAlgn="t"/>
                      <a:r>
                        <a:rPr lang="cs-CZ" sz="1000" b="0" i="1" u="none" strike="noStrike" dirty="0">
                          <a:solidFill>
                            <a:schemeClr val="bg1">
                              <a:lumMod val="50000"/>
                            </a:schemeClr>
                          </a:solidFill>
                          <a:effectLst/>
                          <a:latin typeface="+mn-lt"/>
                        </a:rPr>
                        <a:t>Havlíčkův Brod</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3 056</a:t>
                      </a:r>
                    </a:p>
                  </a:txBody>
                  <a:tcPr marL="9525" marR="9525" marT="9525" marB="0" anchor="b">
                    <a:noFill/>
                  </a:tcPr>
                </a:tc>
                <a:extLst>
                  <a:ext uri="{0D108BD9-81ED-4DB2-BD59-A6C34878D82A}">
                    <a16:rowId xmlns:a16="http://schemas.microsoft.com/office/drawing/2014/main" val="10008"/>
                  </a:ext>
                </a:extLst>
              </a:tr>
              <a:tr h="158400">
                <a:tc>
                  <a:txBody>
                    <a:bodyPr/>
                    <a:lstStyle/>
                    <a:p>
                      <a:pPr algn="l" fontAlgn="t"/>
                      <a:r>
                        <a:rPr lang="cs-CZ" sz="1000" b="0" i="1" u="none" strike="noStrike" dirty="0">
                          <a:solidFill>
                            <a:schemeClr val="bg1">
                              <a:lumMod val="50000"/>
                            </a:schemeClr>
                          </a:solidFill>
                          <a:effectLst/>
                          <a:latin typeface="+mn-lt"/>
                        </a:rPr>
                        <a:t>Plzeň-město</a:t>
                      </a:r>
                    </a:p>
                  </a:txBody>
                  <a:tcPr marL="9525" marR="9525" marT="9525" marB="0">
                    <a:noFill/>
                  </a:tcPr>
                </a:tc>
                <a:tc>
                  <a:txBody>
                    <a:bodyPr/>
                    <a:lstStyle/>
                    <a:p>
                      <a:pPr algn="r" fontAlgn="b"/>
                      <a:r>
                        <a:rPr lang="cs-CZ" sz="1000" b="0" i="1" u="none" strike="noStrike" dirty="0">
                          <a:solidFill>
                            <a:schemeClr val="bg1">
                              <a:lumMod val="50000"/>
                            </a:schemeClr>
                          </a:solidFill>
                          <a:effectLst/>
                          <a:latin typeface="+mn-lt"/>
                        </a:rPr>
                        <a:t>2 994</a:t>
                      </a:r>
                    </a:p>
                  </a:txBody>
                  <a:tcPr marL="9525" marR="9525" marT="9525" marB="0" anchor="b">
                    <a:noFill/>
                  </a:tcPr>
                </a:tc>
                <a:extLst>
                  <a:ext uri="{0D108BD9-81ED-4DB2-BD59-A6C34878D82A}">
                    <a16:rowId xmlns:a16="http://schemas.microsoft.com/office/drawing/2014/main" val="10009"/>
                  </a:ext>
                </a:extLst>
              </a:tr>
            </a:tbl>
          </a:graphicData>
        </a:graphic>
      </p:graphicFrame>
      <p:graphicFrame>
        <p:nvGraphicFramePr>
          <p:cNvPr id="22" name="Tabulka 21"/>
          <p:cNvGraphicFramePr>
            <a:graphicFrameLocks noGrp="1"/>
          </p:cNvGraphicFramePr>
          <p:nvPr/>
        </p:nvGraphicFramePr>
        <p:xfrm>
          <a:off x="3439215" y="5073172"/>
          <a:ext cx="1242000" cy="1619250"/>
        </p:xfrm>
        <a:graphic>
          <a:graphicData uri="http://schemas.openxmlformats.org/drawingml/2006/table">
            <a:tbl>
              <a:tblPr>
                <a:tableStyleId>{5C22544A-7EE6-4342-B048-85BDC9FD1C3A}</a:tableStyleId>
              </a:tblPr>
              <a:tblGrid>
                <a:gridCol w="810000">
                  <a:extLst>
                    <a:ext uri="{9D8B030D-6E8A-4147-A177-3AD203B41FA5}">
                      <a16:colId xmlns:a16="http://schemas.microsoft.com/office/drawing/2014/main" val="20000"/>
                    </a:ext>
                  </a:extLst>
                </a:gridCol>
                <a:gridCol w="432000">
                  <a:extLst>
                    <a:ext uri="{9D8B030D-6E8A-4147-A177-3AD203B41FA5}">
                      <a16:colId xmlns:a16="http://schemas.microsoft.com/office/drawing/2014/main" val="20001"/>
                    </a:ext>
                  </a:extLst>
                </a:gridCol>
              </a:tblGrid>
              <a:tr h="158400">
                <a:tc>
                  <a:txBody>
                    <a:bodyPr/>
                    <a:lstStyle/>
                    <a:p>
                      <a:pPr algn="l" fontAlgn="t"/>
                      <a:r>
                        <a:rPr lang="cs-CZ" sz="1000" b="0" i="1" u="none" strike="noStrike" dirty="0">
                          <a:solidFill>
                            <a:schemeClr val="bg1">
                              <a:lumMod val="50000"/>
                            </a:schemeClr>
                          </a:solidFill>
                          <a:effectLst/>
                          <a:latin typeface="+mn-lt"/>
                        </a:rPr>
                        <a:t>Benešov</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2 991</a:t>
                      </a:r>
                    </a:p>
                  </a:txBody>
                  <a:tcPr marL="9525" marR="9525" marT="9525" marB="0" anchor="b">
                    <a:noFill/>
                  </a:tcPr>
                </a:tc>
                <a:extLst>
                  <a:ext uri="{0D108BD9-81ED-4DB2-BD59-A6C34878D82A}">
                    <a16:rowId xmlns:a16="http://schemas.microsoft.com/office/drawing/2014/main" val="10000"/>
                  </a:ext>
                </a:extLst>
              </a:tr>
              <a:tr h="158400">
                <a:tc>
                  <a:txBody>
                    <a:bodyPr/>
                    <a:lstStyle/>
                    <a:p>
                      <a:pPr algn="l" fontAlgn="t"/>
                      <a:r>
                        <a:rPr lang="cs-CZ" sz="1000" b="0" i="1" u="none" strike="noStrike">
                          <a:solidFill>
                            <a:schemeClr val="bg1">
                              <a:lumMod val="50000"/>
                            </a:schemeClr>
                          </a:solidFill>
                          <a:effectLst/>
                          <a:latin typeface="+mn-lt"/>
                        </a:rPr>
                        <a:t>Teplice</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2 923</a:t>
                      </a:r>
                    </a:p>
                  </a:txBody>
                  <a:tcPr marL="9525" marR="9525" marT="9525" marB="0" anchor="b">
                    <a:noFill/>
                  </a:tcPr>
                </a:tc>
                <a:extLst>
                  <a:ext uri="{0D108BD9-81ED-4DB2-BD59-A6C34878D82A}">
                    <a16:rowId xmlns:a16="http://schemas.microsoft.com/office/drawing/2014/main" val="10001"/>
                  </a:ext>
                </a:extLst>
              </a:tr>
              <a:tr h="158400">
                <a:tc>
                  <a:txBody>
                    <a:bodyPr/>
                    <a:lstStyle/>
                    <a:p>
                      <a:pPr algn="l" fontAlgn="t"/>
                      <a:r>
                        <a:rPr lang="cs-CZ" sz="1000" b="0" i="1" u="none" strike="noStrike" dirty="0">
                          <a:solidFill>
                            <a:schemeClr val="bg1">
                              <a:lumMod val="50000"/>
                            </a:schemeClr>
                          </a:solidFill>
                          <a:effectLst/>
                          <a:latin typeface="+mn-lt"/>
                        </a:rPr>
                        <a:t>Č. Budějovice</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2 904</a:t>
                      </a:r>
                    </a:p>
                  </a:txBody>
                  <a:tcPr marL="9525" marR="9525" marT="9525" marB="0" anchor="b">
                    <a:noFill/>
                  </a:tcPr>
                </a:tc>
                <a:extLst>
                  <a:ext uri="{0D108BD9-81ED-4DB2-BD59-A6C34878D82A}">
                    <a16:rowId xmlns:a16="http://schemas.microsoft.com/office/drawing/2014/main" val="10002"/>
                  </a:ext>
                </a:extLst>
              </a:tr>
              <a:tr h="158400">
                <a:tc>
                  <a:txBody>
                    <a:bodyPr/>
                    <a:lstStyle/>
                    <a:p>
                      <a:pPr algn="l" fontAlgn="t"/>
                      <a:r>
                        <a:rPr lang="cs-CZ" sz="1000" b="0" i="1" u="none" strike="noStrike">
                          <a:solidFill>
                            <a:schemeClr val="bg1">
                              <a:lumMod val="50000"/>
                            </a:schemeClr>
                          </a:solidFill>
                          <a:effectLst/>
                          <a:latin typeface="+mn-lt"/>
                        </a:rPr>
                        <a:t>Kroměříž</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2 853</a:t>
                      </a:r>
                    </a:p>
                  </a:txBody>
                  <a:tcPr marL="9525" marR="9525" marT="9525" marB="0" anchor="b">
                    <a:noFill/>
                  </a:tcPr>
                </a:tc>
                <a:extLst>
                  <a:ext uri="{0D108BD9-81ED-4DB2-BD59-A6C34878D82A}">
                    <a16:rowId xmlns:a16="http://schemas.microsoft.com/office/drawing/2014/main" val="10003"/>
                  </a:ext>
                </a:extLst>
              </a:tr>
              <a:tr h="158400">
                <a:tc>
                  <a:txBody>
                    <a:bodyPr/>
                    <a:lstStyle/>
                    <a:p>
                      <a:pPr algn="l" fontAlgn="t"/>
                      <a:r>
                        <a:rPr lang="cs-CZ" sz="1000" b="0" i="1" u="none" strike="noStrike">
                          <a:solidFill>
                            <a:schemeClr val="bg1">
                              <a:lumMod val="50000"/>
                            </a:schemeClr>
                          </a:solidFill>
                          <a:effectLst/>
                          <a:latin typeface="+mn-lt"/>
                        </a:rPr>
                        <a:t>Hradec Králové</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2 822</a:t>
                      </a:r>
                    </a:p>
                  </a:txBody>
                  <a:tcPr marL="9525" marR="9525" marT="9525" marB="0" anchor="b">
                    <a:noFill/>
                  </a:tcPr>
                </a:tc>
                <a:extLst>
                  <a:ext uri="{0D108BD9-81ED-4DB2-BD59-A6C34878D82A}">
                    <a16:rowId xmlns:a16="http://schemas.microsoft.com/office/drawing/2014/main" val="10004"/>
                  </a:ext>
                </a:extLst>
              </a:tr>
              <a:tr h="158400">
                <a:tc>
                  <a:txBody>
                    <a:bodyPr/>
                    <a:lstStyle/>
                    <a:p>
                      <a:pPr algn="l" fontAlgn="t"/>
                      <a:r>
                        <a:rPr lang="cs-CZ" sz="1000" b="0" i="1" u="none" strike="noStrike">
                          <a:solidFill>
                            <a:schemeClr val="bg1">
                              <a:lumMod val="50000"/>
                            </a:schemeClr>
                          </a:solidFill>
                          <a:effectLst/>
                          <a:latin typeface="+mn-lt"/>
                        </a:rPr>
                        <a:t>Příbram</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2 799</a:t>
                      </a:r>
                    </a:p>
                  </a:txBody>
                  <a:tcPr marL="9525" marR="9525" marT="9525" marB="0" anchor="b">
                    <a:noFill/>
                  </a:tcPr>
                </a:tc>
                <a:extLst>
                  <a:ext uri="{0D108BD9-81ED-4DB2-BD59-A6C34878D82A}">
                    <a16:rowId xmlns:a16="http://schemas.microsoft.com/office/drawing/2014/main" val="10005"/>
                  </a:ext>
                </a:extLst>
              </a:tr>
              <a:tr h="158400">
                <a:tc>
                  <a:txBody>
                    <a:bodyPr/>
                    <a:lstStyle/>
                    <a:p>
                      <a:pPr algn="l" fontAlgn="t"/>
                      <a:r>
                        <a:rPr lang="cs-CZ" sz="1000" b="0" i="1" u="none" strike="noStrike">
                          <a:solidFill>
                            <a:schemeClr val="bg1">
                              <a:lumMod val="50000"/>
                            </a:schemeClr>
                          </a:solidFill>
                          <a:effectLst/>
                          <a:latin typeface="+mn-lt"/>
                        </a:rPr>
                        <a:t>Olomouc</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2 797</a:t>
                      </a:r>
                    </a:p>
                  </a:txBody>
                  <a:tcPr marL="9525" marR="9525" marT="9525" marB="0" anchor="b">
                    <a:noFill/>
                  </a:tcPr>
                </a:tc>
                <a:extLst>
                  <a:ext uri="{0D108BD9-81ED-4DB2-BD59-A6C34878D82A}">
                    <a16:rowId xmlns:a16="http://schemas.microsoft.com/office/drawing/2014/main" val="10006"/>
                  </a:ext>
                </a:extLst>
              </a:tr>
              <a:tr h="158400">
                <a:tc>
                  <a:txBody>
                    <a:bodyPr/>
                    <a:lstStyle/>
                    <a:p>
                      <a:pPr algn="l" fontAlgn="t"/>
                      <a:r>
                        <a:rPr lang="cs-CZ" sz="1000" b="0" i="1" u="none" strike="noStrike" dirty="0">
                          <a:solidFill>
                            <a:schemeClr val="bg1">
                              <a:lumMod val="50000"/>
                            </a:schemeClr>
                          </a:solidFill>
                          <a:effectLst/>
                          <a:latin typeface="+mn-lt"/>
                        </a:rPr>
                        <a:t>Uh. Hradiště</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2 790</a:t>
                      </a:r>
                    </a:p>
                  </a:txBody>
                  <a:tcPr marL="9525" marR="9525" marT="9525" marB="0" anchor="b">
                    <a:noFill/>
                  </a:tcPr>
                </a:tc>
                <a:extLst>
                  <a:ext uri="{0D108BD9-81ED-4DB2-BD59-A6C34878D82A}">
                    <a16:rowId xmlns:a16="http://schemas.microsoft.com/office/drawing/2014/main" val="10007"/>
                  </a:ext>
                </a:extLst>
              </a:tr>
              <a:tr h="158400">
                <a:tc>
                  <a:txBody>
                    <a:bodyPr/>
                    <a:lstStyle/>
                    <a:p>
                      <a:pPr algn="l" fontAlgn="t"/>
                      <a:r>
                        <a:rPr lang="cs-CZ" sz="1000" b="0" i="1" u="none" strike="noStrike" dirty="0">
                          <a:solidFill>
                            <a:schemeClr val="bg1">
                              <a:lumMod val="50000"/>
                            </a:schemeClr>
                          </a:solidFill>
                          <a:effectLst/>
                          <a:latin typeface="+mn-lt"/>
                        </a:rPr>
                        <a:t>Liberec</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2 731</a:t>
                      </a:r>
                    </a:p>
                  </a:txBody>
                  <a:tcPr marL="9525" marR="9525" marT="9525" marB="0" anchor="b">
                    <a:noFill/>
                  </a:tcPr>
                </a:tc>
                <a:extLst>
                  <a:ext uri="{0D108BD9-81ED-4DB2-BD59-A6C34878D82A}">
                    <a16:rowId xmlns:a16="http://schemas.microsoft.com/office/drawing/2014/main" val="10008"/>
                  </a:ext>
                </a:extLst>
              </a:tr>
              <a:tr h="158400">
                <a:tc>
                  <a:txBody>
                    <a:bodyPr/>
                    <a:lstStyle/>
                    <a:p>
                      <a:pPr algn="l" fontAlgn="t"/>
                      <a:r>
                        <a:rPr lang="cs-CZ" sz="1000" b="0" i="1" u="none" strike="noStrike">
                          <a:solidFill>
                            <a:schemeClr val="bg1">
                              <a:lumMod val="50000"/>
                            </a:schemeClr>
                          </a:solidFill>
                          <a:effectLst/>
                          <a:latin typeface="+mn-lt"/>
                        </a:rPr>
                        <a:t>Ostrava-město</a:t>
                      </a:r>
                    </a:p>
                  </a:txBody>
                  <a:tcPr marL="9525" marR="9525" marT="9525" marB="0">
                    <a:noFill/>
                  </a:tcPr>
                </a:tc>
                <a:tc>
                  <a:txBody>
                    <a:bodyPr/>
                    <a:lstStyle/>
                    <a:p>
                      <a:pPr algn="r" fontAlgn="b"/>
                      <a:r>
                        <a:rPr lang="cs-CZ" sz="1000" b="0" i="1" u="none" strike="noStrike" dirty="0">
                          <a:solidFill>
                            <a:schemeClr val="bg1">
                              <a:lumMod val="50000"/>
                            </a:schemeClr>
                          </a:solidFill>
                          <a:effectLst/>
                          <a:latin typeface="+mn-lt"/>
                        </a:rPr>
                        <a:t>2 723</a:t>
                      </a:r>
                    </a:p>
                  </a:txBody>
                  <a:tcPr marL="9525" marR="9525" marT="9525" marB="0" anchor="b">
                    <a:noFill/>
                  </a:tcPr>
                </a:tc>
                <a:extLst>
                  <a:ext uri="{0D108BD9-81ED-4DB2-BD59-A6C34878D82A}">
                    <a16:rowId xmlns:a16="http://schemas.microsoft.com/office/drawing/2014/main" val="10009"/>
                  </a:ext>
                </a:extLst>
              </a:tr>
            </a:tbl>
          </a:graphicData>
        </a:graphic>
      </p:graphicFrame>
      <p:graphicFrame>
        <p:nvGraphicFramePr>
          <p:cNvPr id="23" name="Tabulka 22"/>
          <p:cNvGraphicFramePr>
            <a:graphicFrameLocks noGrp="1"/>
          </p:cNvGraphicFramePr>
          <p:nvPr/>
        </p:nvGraphicFramePr>
        <p:xfrm>
          <a:off x="4834635" y="5078580"/>
          <a:ext cx="1458000" cy="1619250"/>
        </p:xfrm>
        <a:graphic>
          <a:graphicData uri="http://schemas.openxmlformats.org/drawingml/2006/table">
            <a:tbl>
              <a:tblPr>
                <a:tableStyleId>{5C22544A-7EE6-4342-B048-85BDC9FD1C3A}</a:tableStyleId>
              </a:tblPr>
              <a:tblGrid>
                <a:gridCol w="1062000">
                  <a:extLst>
                    <a:ext uri="{9D8B030D-6E8A-4147-A177-3AD203B41FA5}">
                      <a16:colId xmlns:a16="http://schemas.microsoft.com/office/drawing/2014/main" val="20000"/>
                    </a:ext>
                  </a:extLst>
                </a:gridCol>
                <a:gridCol w="396000">
                  <a:extLst>
                    <a:ext uri="{9D8B030D-6E8A-4147-A177-3AD203B41FA5}">
                      <a16:colId xmlns:a16="http://schemas.microsoft.com/office/drawing/2014/main" val="20001"/>
                    </a:ext>
                  </a:extLst>
                </a:gridCol>
              </a:tblGrid>
              <a:tr h="158400">
                <a:tc>
                  <a:txBody>
                    <a:bodyPr/>
                    <a:lstStyle/>
                    <a:p>
                      <a:pPr algn="l" fontAlgn="t"/>
                      <a:r>
                        <a:rPr lang="cs-CZ" sz="1000" b="0" i="1" u="none" strike="noStrike" dirty="0">
                          <a:solidFill>
                            <a:schemeClr val="bg1">
                              <a:lumMod val="50000"/>
                            </a:schemeClr>
                          </a:solidFill>
                          <a:effectLst/>
                          <a:latin typeface="+mn-lt"/>
                        </a:rPr>
                        <a:t>Opava</a:t>
                      </a:r>
                    </a:p>
                  </a:txBody>
                  <a:tcPr marL="9525" marR="9525" marT="9525"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000" b="0" i="1" u="none" strike="noStrike">
                          <a:solidFill>
                            <a:schemeClr val="bg1">
                              <a:lumMod val="50000"/>
                            </a:schemeClr>
                          </a:solidFill>
                          <a:effectLst/>
                          <a:latin typeface="+mn-lt"/>
                        </a:rPr>
                        <a:t>2 712</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58400">
                <a:tc>
                  <a:txBody>
                    <a:bodyPr/>
                    <a:lstStyle/>
                    <a:p>
                      <a:pPr algn="l" fontAlgn="t"/>
                      <a:r>
                        <a:rPr lang="cs-CZ" sz="1000" b="0" i="1" u="none" strike="noStrike">
                          <a:solidFill>
                            <a:schemeClr val="bg1">
                              <a:lumMod val="50000"/>
                            </a:schemeClr>
                          </a:solidFill>
                          <a:effectLst/>
                          <a:latin typeface="+mn-lt"/>
                        </a:rPr>
                        <a:t>Chrudim</a:t>
                      </a:r>
                    </a:p>
                  </a:txBody>
                  <a:tcPr marL="9525" marR="9525" marT="9525"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000" b="0" i="1" u="none" strike="noStrike">
                          <a:solidFill>
                            <a:schemeClr val="bg1">
                              <a:lumMod val="50000"/>
                            </a:schemeClr>
                          </a:solidFill>
                          <a:effectLst/>
                          <a:latin typeface="+mn-lt"/>
                        </a:rPr>
                        <a:t>2 675</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58400">
                <a:tc>
                  <a:txBody>
                    <a:bodyPr/>
                    <a:lstStyle/>
                    <a:p>
                      <a:pPr algn="l" fontAlgn="t"/>
                      <a:r>
                        <a:rPr lang="cs-CZ" sz="1000" b="0" i="1" u="none" strike="noStrike">
                          <a:solidFill>
                            <a:schemeClr val="bg1">
                              <a:lumMod val="50000"/>
                            </a:schemeClr>
                          </a:solidFill>
                          <a:effectLst/>
                          <a:latin typeface="+mn-lt"/>
                        </a:rPr>
                        <a:t>Frýdek-Místek</a:t>
                      </a:r>
                    </a:p>
                  </a:txBody>
                  <a:tcPr marL="9525" marR="9525" marT="9525"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000" b="0" i="1" u="none" strike="noStrike">
                          <a:solidFill>
                            <a:schemeClr val="bg1">
                              <a:lumMod val="50000"/>
                            </a:schemeClr>
                          </a:solidFill>
                          <a:effectLst/>
                          <a:latin typeface="+mn-lt"/>
                        </a:rPr>
                        <a:t>2 644</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58400">
                <a:tc>
                  <a:txBody>
                    <a:bodyPr/>
                    <a:lstStyle/>
                    <a:p>
                      <a:pPr algn="l" fontAlgn="t"/>
                      <a:r>
                        <a:rPr lang="cs-CZ" sz="1000" b="0" i="1" u="none" strike="noStrike">
                          <a:solidFill>
                            <a:schemeClr val="bg1">
                              <a:lumMod val="50000"/>
                            </a:schemeClr>
                          </a:solidFill>
                          <a:effectLst/>
                          <a:latin typeface="+mn-lt"/>
                        </a:rPr>
                        <a:t>Zlín</a:t>
                      </a:r>
                    </a:p>
                  </a:txBody>
                  <a:tcPr marL="9525" marR="9525" marT="9525"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000" b="0" i="1" u="none" strike="noStrike">
                          <a:solidFill>
                            <a:schemeClr val="bg1">
                              <a:lumMod val="50000"/>
                            </a:schemeClr>
                          </a:solidFill>
                          <a:effectLst/>
                          <a:latin typeface="+mn-lt"/>
                        </a:rPr>
                        <a:t>2 626</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58400">
                <a:tc>
                  <a:txBody>
                    <a:bodyPr/>
                    <a:lstStyle/>
                    <a:p>
                      <a:pPr algn="l" fontAlgn="t"/>
                      <a:r>
                        <a:rPr lang="cs-CZ" sz="1000" b="0" i="1" u="none" strike="noStrike">
                          <a:solidFill>
                            <a:schemeClr val="bg1">
                              <a:lumMod val="50000"/>
                            </a:schemeClr>
                          </a:solidFill>
                          <a:effectLst/>
                          <a:latin typeface="+mn-lt"/>
                        </a:rPr>
                        <a:t>Jihlava</a:t>
                      </a:r>
                    </a:p>
                  </a:txBody>
                  <a:tcPr marL="9525" marR="9525" marT="9525"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000" b="0" i="1" u="none" strike="noStrike">
                          <a:solidFill>
                            <a:schemeClr val="bg1">
                              <a:lumMod val="50000"/>
                            </a:schemeClr>
                          </a:solidFill>
                          <a:effectLst/>
                          <a:latin typeface="+mn-lt"/>
                        </a:rPr>
                        <a:t>2 572</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58400">
                <a:tc>
                  <a:txBody>
                    <a:bodyPr/>
                    <a:lstStyle/>
                    <a:p>
                      <a:pPr algn="l" fontAlgn="t"/>
                      <a:r>
                        <a:rPr lang="cs-CZ" sz="1000" b="0" i="1" u="none" strike="noStrike" dirty="0">
                          <a:solidFill>
                            <a:schemeClr val="bg1">
                              <a:lumMod val="50000"/>
                            </a:schemeClr>
                          </a:solidFill>
                          <a:effectLst/>
                          <a:latin typeface="+mn-lt"/>
                        </a:rPr>
                        <a:t>Rychnov n. Kněžnou</a:t>
                      </a:r>
                    </a:p>
                  </a:txBody>
                  <a:tcPr marL="9525" marR="9525" marT="9525"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000" b="0" i="1" u="none" strike="noStrike">
                          <a:solidFill>
                            <a:schemeClr val="bg1">
                              <a:lumMod val="50000"/>
                            </a:schemeClr>
                          </a:solidFill>
                          <a:effectLst/>
                          <a:latin typeface="+mn-lt"/>
                        </a:rPr>
                        <a:t>2 551</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58400">
                <a:tc>
                  <a:txBody>
                    <a:bodyPr/>
                    <a:lstStyle/>
                    <a:p>
                      <a:pPr algn="l" fontAlgn="t"/>
                      <a:r>
                        <a:rPr lang="cs-CZ" sz="1000" b="0" i="1" u="none" strike="noStrike">
                          <a:solidFill>
                            <a:schemeClr val="bg1">
                              <a:lumMod val="50000"/>
                            </a:schemeClr>
                          </a:solidFill>
                          <a:effectLst/>
                          <a:latin typeface="+mn-lt"/>
                        </a:rPr>
                        <a:t>Svitavy</a:t>
                      </a:r>
                    </a:p>
                  </a:txBody>
                  <a:tcPr marL="9525" marR="9525" marT="9525"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000" b="0" i="1" u="none" strike="noStrike">
                          <a:solidFill>
                            <a:schemeClr val="bg1">
                              <a:lumMod val="50000"/>
                            </a:schemeClr>
                          </a:solidFill>
                          <a:effectLst/>
                          <a:latin typeface="+mn-lt"/>
                        </a:rPr>
                        <a:t>2 546</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58400">
                <a:tc>
                  <a:txBody>
                    <a:bodyPr/>
                    <a:lstStyle/>
                    <a:p>
                      <a:pPr algn="l" fontAlgn="t"/>
                      <a:r>
                        <a:rPr lang="cs-CZ" sz="1000" b="0" i="1" u="none" strike="noStrike">
                          <a:solidFill>
                            <a:schemeClr val="bg1">
                              <a:lumMod val="50000"/>
                            </a:schemeClr>
                          </a:solidFill>
                          <a:effectLst/>
                          <a:latin typeface="+mn-lt"/>
                        </a:rPr>
                        <a:t>Cheb</a:t>
                      </a:r>
                    </a:p>
                  </a:txBody>
                  <a:tcPr marL="9525" marR="9525" marT="9525"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000" b="0" i="1" u="none" strike="noStrike">
                          <a:solidFill>
                            <a:schemeClr val="bg1">
                              <a:lumMod val="50000"/>
                            </a:schemeClr>
                          </a:solidFill>
                          <a:effectLst/>
                          <a:latin typeface="+mn-lt"/>
                        </a:rPr>
                        <a:t>2 543</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158400">
                <a:tc>
                  <a:txBody>
                    <a:bodyPr/>
                    <a:lstStyle/>
                    <a:p>
                      <a:pPr algn="l" fontAlgn="t"/>
                      <a:r>
                        <a:rPr lang="cs-CZ" sz="1000" b="0" i="1" u="none" strike="noStrike">
                          <a:solidFill>
                            <a:schemeClr val="bg1">
                              <a:lumMod val="50000"/>
                            </a:schemeClr>
                          </a:solidFill>
                          <a:effectLst/>
                          <a:latin typeface="+mn-lt"/>
                        </a:rPr>
                        <a:t>Strakonice</a:t>
                      </a:r>
                    </a:p>
                  </a:txBody>
                  <a:tcPr marL="9525" marR="9525" marT="9525"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000" b="0" i="1" u="none" strike="noStrike">
                          <a:solidFill>
                            <a:schemeClr val="bg1">
                              <a:lumMod val="50000"/>
                            </a:schemeClr>
                          </a:solidFill>
                          <a:effectLst/>
                          <a:latin typeface="+mn-lt"/>
                        </a:rPr>
                        <a:t>2 526</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158400">
                <a:tc>
                  <a:txBody>
                    <a:bodyPr/>
                    <a:lstStyle/>
                    <a:p>
                      <a:pPr algn="l" fontAlgn="t"/>
                      <a:r>
                        <a:rPr lang="cs-CZ" sz="1000" b="0" i="1" u="none" strike="noStrike">
                          <a:solidFill>
                            <a:schemeClr val="bg1">
                              <a:lumMod val="50000"/>
                            </a:schemeClr>
                          </a:solidFill>
                          <a:effectLst/>
                          <a:latin typeface="+mn-lt"/>
                        </a:rPr>
                        <a:t>Prachatice</a:t>
                      </a:r>
                    </a:p>
                  </a:txBody>
                  <a:tcPr marL="9525" marR="9525" marT="9525"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cs-CZ" sz="1000" b="0" i="1" u="none" strike="noStrike" dirty="0">
                          <a:solidFill>
                            <a:schemeClr val="bg1">
                              <a:lumMod val="50000"/>
                            </a:schemeClr>
                          </a:solidFill>
                          <a:effectLst/>
                          <a:latin typeface="+mn-lt"/>
                        </a:rPr>
                        <a:t>2 427</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graphicFrame>
        <p:nvGraphicFramePr>
          <p:cNvPr id="24" name="Tabulka 23"/>
          <p:cNvGraphicFramePr>
            <a:graphicFrameLocks noGrp="1"/>
          </p:cNvGraphicFramePr>
          <p:nvPr/>
        </p:nvGraphicFramePr>
        <p:xfrm>
          <a:off x="6446055" y="5073172"/>
          <a:ext cx="1188000" cy="1619250"/>
        </p:xfrm>
        <a:graphic>
          <a:graphicData uri="http://schemas.openxmlformats.org/drawingml/2006/table">
            <a:tbl>
              <a:tblPr>
                <a:tableStyleId>{5C22544A-7EE6-4342-B048-85BDC9FD1C3A}</a:tableStyleId>
              </a:tblPr>
              <a:tblGrid>
                <a:gridCol w="828000">
                  <a:extLst>
                    <a:ext uri="{9D8B030D-6E8A-4147-A177-3AD203B41FA5}">
                      <a16:colId xmlns:a16="http://schemas.microsoft.com/office/drawing/2014/main" val="20000"/>
                    </a:ext>
                  </a:extLst>
                </a:gridCol>
                <a:gridCol w="360000">
                  <a:extLst>
                    <a:ext uri="{9D8B030D-6E8A-4147-A177-3AD203B41FA5}">
                      <a16:colId xmlns:a16="http://schemas.microsoft.com/office/drawing/2014/main" val="20001"/>
                    </a:ext>
                  </a:extLst>
                </a:gridCol>
              </a:tblGrid>
              <a:tr h="158400">
                <a:tc>
                  <a:txBody>
                    <a:bodyPr/>
                    <a:lstStyle/>
                    <a:p>
                      <a:pPr algn="l" fontAlgn="t"/>
                      <a:r>
                        <a:rPr lang="cs-CZ" sz="1000" b="0" i="1" u="none" strike="noStrike" dirty="0">
                          <a:solidFill>
                            <a:schemeClr val="bg1">
                              <a:lumMod val="50000"/>
                            </a:schemeClr>
                          </a:solidFill>
                          <a:effectLst/>
                          <a:latin typeface="+mn-lt"/>
                        </a:rPr>
                        <a:t>Jičín</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2 418</a:t>
                      </a:r>
                    </a:p>
                  </a:txBody>
                  <a:tcPr marL="9525" marR="9525" marT="9525" marB="0" anchor="b">
                    <a:noFill/>
                  </a:tcPr>
                </a:tc>
                <a:extLst>
                  <a:ext uri="{0D108BD9-81ED-4DB2-BD59-A6C34878D82A}">
                    <a16:rowId xmlns:a16="http://schemas.microsoft.com/office/drawing/2014/main" val="10000"/>
                  </a:ext>
                </a:extLst>
              </a:tr>
              <a:tr h="158400">
                <a:tc>
                  <a:txBody>
                    <a:bodyPr/>
                    <a:lstStyle/>
                    <a:p>
                      <a:pPr algn="l" fontAlgn="t"/>
                      <a:r>
                        <a:rPr lang="cs-CZ" sz="1000" b="0" i="1" u="none" strike="noStrike" dirty="0">
                          <a:solidFill>
                            <a:schemeClr val="bg1">
                              <a:lumMod val="50000"/>
                            </a:schemeClr>
                          </a:solidFill>
                          <a:effectLst/>
                          <a:latin typeface="+mn-lt"/>
                        </a:rPr>
                        <a:t>Brno-město</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2 409</a:t>
                      </a:r>
                    </a:p>
                  </a:txBody>
                  <a:tcPr marL="9525" marR="9525" marT="9525" marB="0" anchor="b">
                    <a:noFill/>
                  </a:tcPr>
                </a:tc>
                <a:extLst>
                  <a:ext uri="{0D108BD9-81ED-4DB2-BD59-A6C34878D82A}">
                    <a16:rowId xmlns:a16="http://schemas.microsoft.com/office/drawing/2014/main" val="10001"/>
                  </a:ext>
                </a:extLst>
              </a:tr>
              <a:tr h="158400">
                <a:tc>
                  <a:txBody>
                    <a:bodyPr/>
                    <a:lstStyle/>
                    <a:p>
                      <a:pPr algn="l" fontAlgn="t"/>
                      <a:r>
                        <a:rPr lang="cs-CZ" sz="1000" b="0" i="1" u="none" strike="noStrike">
                          <a:solidFill>
                            <a:schemeClr val="bg1">
                              <a:lumMod val="50000"/>
                            </a:schemeClr>
                          </a:solidFill>
                          <a:effectLst/>
                          <a:latin typeface="+mn-lt"/>
                        </a:rPr>
                        <a:t>Chomutov</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2 354</a:t>
                      </a:r>
                    </a:p>
                  </a:txBody>
                  <a:tcPr marL="9525" marR="9525" marT="9525" marB="0" anchor="b">
                    <a:noFill/>
                  </a:tcPr>
                </a:tc>
                <a:extLst>
                  <a:ext uri="{0D108BD9-81ED-4DB2-BD59-A6C34878D82A}">
                    <a16:rowId xmlns:a16="http://schemas.microsoft.com/office/drawing/2014/main" val="10002"/>
                  </a:ext>
                </a:extLst>
              </a:tr>
              <a:tr h="158400">
                <a:tc>
                  <a:txBody>
                    <a:bodyPr/>
                    <a:lstStyle/>
                    <a:p>
                      <a:pPr algn="l" fontAlgn="t"/>
                      <a:r>
                        <a:rPr lang="cs-CZ" sz="1000" b="0" i="1" u="none" strike="noStrike">
                          <a:solidFill>
                            <a:schemeClr val="bg1">
                              <a:lumMod val="50000"/>
                            </a:schemeClr>
                          </a:solidFill>
                          <a:effectLst/>
                          <a:latin typeface="+mn-lt"/>
                        </a:rPr>
                        <a:t>Vsetín</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2 312</a:t>
                      </a:r>
                    </a:p>
                  </a:txBody>
                  <a:tcPr marL="9525" marR="9525" marT="9525" marB="0" anchor="b">
                    <a:noFill/>
                  </a:tcPr>
                </a:tc>
                <a:extLst>
                  <a:ext uri="{0D108BD9-81ED-4DB2-BD59-A6C34878D82A}">
                    <a16:rowId xmlns:a16="http://schemas.microsoft.com/office/drawing/2014/main" val="10003"/>
                  </a:ext>
                </a:extLst>
              </a:tr>
              <a:tr h="158400">
                <a:tc>
                  <a:txBody>
                    <a:bodyPr/>
                    <a:lstStyle/>
                    <a:p>
                      <a:pPr algn="l" fontAlgn="t"/>
                      <a:r>
                        <a:rPr lang="cs-CZ" sz="1000" b="0" i="1" u="none" strike="noStrike">
                          <a:solidFill>
                            <a:schemeClr val="bg1">
                              <a:lumMod val="50000"/>
                            </a:schemeClr>
                          </a:solidFill>
                          <a:effectLst/>
                          <a:latin typeface="+mn-lt"/>
                        </a:rPr>
                        <a:t>Kutná Hora</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2 284</a:t>
                      </a:r>
                    </a:p>
                  </a:txBody>
                  <a:tcPr marL="9525" marR="9525" marT="9525" marB="0" anchor="b">
                    <a:noFill/>
                  </a:tcPr>
                </a:tc>
                <a:extLst>
                  <a:ext uri="{0D108BD9-81ED-4DB2-BD59-A6C34878D82A}">
                    <a16:rowId xmlns:a16="http://schemas.microsoft.com/office/drawing/2014/main" val="10004"/>
                  </a:ext>
                </a:extLst>
              </a:tr>
              <a:tr h="158400">
                <a:tc>
                  <a:txBody>
                    <a:bodyPr/>
                    <a:lstStyle/>
                    <a:p>
                      <a:pPr algn="l" fontAlgn="t"/>
                      <a:r>
                        <a:rPr lang="cs-CZ" sz="1000" b="0" i="1" u="none" strike="noStrike">
                          <a:solidFill>
                            <a:schemeClr val="bg1">
                              <a:lumMod val="50000"/>
                            </a:schemeClr>
                          </a:solidFill>
                          <a:effectLst/>
                          <a:latin typeface="+mn-lt"/>
                        </a:rPr>
                        <a:t>Karviná</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2 254</a:t>
                      </a:r>
                    </a:p>
                  </a:txBody>
                  <a:tcPr marL="9525" marR="9525" marT="9525" marB="0" anchor="b">
                    <a:noFill/>
                  </a:tcPr>
                </a:tc>
                <a:extLst>
                  <a:ext uri="{0D108BD9-81ED-4DB2-BD59-A6C34878D82A}">
                    <a16:rowId xmlns:a16="http://schemas.microsoft.com/office/drawing/2014/main" val="10005"/>
                  </a:ext>
                </a:extLst>
              </a:tr>
              <a:tr h="158400">
                <a:tc>
                  <a:txBody>
                    <a:bodyPr/>
                    <a:lstStyle/>
                    <a:p>
                      <a:pPr algn="l" fontAlgn="t"/>
                      <a:r>
                        <a:rPr lang="cs-CZ" sz="1000" b="0" i="1" u="none" strike="noStrike">
                          <a:solidFill>
                            <a:schemeClr val="bg1">
                              <a:lumMod val="50000"/>
                            </a:schemeClr>
                          </a:solidFill>
                          <a:effectLst/>
                          <a:latin typeface="+mn-lt"/>
                        </a:rPr>
                        <a:t>Most</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2 197</a:t>
                      </a:r>
                    </a:p>
                  </a:txBody>
                  <a:tcPr marL="9525" marR="9525" marT="9525" marB="0" anchor="b">
                    <a:noFill/>
                  </a:tcPr>
                </a:tc>
                <a:extLst>
                  <a:ext uri="{0D108BD9-81ED-4DB2-BD59-A6C34878D82A}">
                    <a16:rowId xmlns:a16="http://schemas.microsoft.com/office/drawing/2014/main" val="10006"/>
                  </a:ext>
                </a:extLst>
              </a:tr>
              <a:tr h="158400">
                <a:tc>
                  <a:txBody>
                    <a:bodyPr/>
                    <a:lstStyle/>
                    <a:p>
                      <a:pPr algn="l" fontAlgn="t"/>
                      <a:r>
                        <a:rPr lang="cs-CZ" sz="1000" b="0" i="1" u="none" strike="noStrike">
                          <a:solidFill>
                            <a:schemeClr val="bg1">
                              <a:lumMod val="50000"/>
                            </a:schemeClr>
                          </a:solidFill>
                          <a:effectLst/>
                          <a:latin typeface="+mn-lt"/>
                        </a:rPr>
                        <a:t>Pelhřimov</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2 189</a:t>
                      </a:r>
                    </a:p>
                  </a:txBody>
                  <a:tcPr marL="9525" marR="9525" marT="9525" marB="0" anchor="b">
                    <a:noFill/>
                  </a:tcPr>
                </a:tc>
                <a:extLst>
                  <a:ext uri="{0D108BD9-81ED-4DB2-BD59-A6C34878D82A}">
                    <a16:rowId xmlns:a16="http://schemas.microsoft.com/office/drawing/2014/main" val="10007"/>
                  </a:ext>
                </a:extLst>
              </a:tr>
              <a:tr h="158400">
                <a:tc>
                  <a:txBody>
                    <a:bodyPr/>
                    <a:lstStyle/>
                    <a:p>
                      <a:pPr algn="l" fontAlgn="t"/>
                      <a:r>
                        <a:rPr lang="cs-CZ" sz="1000" b="0" i="1" u="none" strike="noStrike">
                          <a:solidFill>
                            <a:schemeClr val="bg1">
                              <a:lumMod val="50000"/>
                            </a:schemeClr>
                          </a:solidFill>
                          <a:effectLst/>
                          <a:latin typeface="+mn-lt"/>
                        </a:rPr>
                        <a:t>Písek</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2 097</a:t>
                      </a:r>
                    </a:p>
                  </a:txBody>
                  <a:tcPr marL="9525" marR="9525" marT="9525" marB="0" anchor="b">
                    <a:noFill/>
                  </a:tcPr>
                </a:tc>
                <a:extLst>
                  <a:ext uri="{0D108BD9-81ED-4DB2-BD59-A6C34878D82A}">
                    <a16:rowId xmlns:a16="http://schemas.microsoft.com/office/drawing/2014/main" val="10008"/>
                  </a:ext>
                </a:extLst>
              </a:tr>
              <a:tr h="158400">
                <a:tc>
                  <a:txBody>
                    <a:bodyPr/>
                    <a:lstStyle/>
                    <a:p>
                      <a:pPr algn="l" fontAlgn="t"/>
                      <a:r>
                        <a:rPr lang="cs-CZ" sz="1000" b="0" i="1" u="none" strike="noStrike">
                          <a:solidFill>
                            <a:schemeClr val="bg1">
                              <a:lumMod val="50000"/>
                            </a:schemeClr>
                          </a:solidFill>
                          <a:effectLst/>
                          <a:latin typeface="+mn-lt"/>
                        </a:rPr>
                        <a:t>Ústí nad Labem</a:t>
                      </a:r>
                    </a:p>
                  </a:txBody>
                  <a:tcPr marL="9525" marR="9525" marT="9525" marB="0">
                    <a:noFill/>
                  </a:tcPr>
                </a:tc>
                <a:tc>
                  <a:txBody>
                    <a:bodyPr/>
                    <a:lstStyle/>
                    <a:p>
                      <a:pPr algn="r" fontAlgn="b"/>
                      <a:r>
                        <a:rPr lang="cs-CZ" sz="1000" b="0" i="1" u="none" strike="noStrike" dirty="0">
                          <a:solidFill>
                            <a:schemeClr val="bg1">
                              <a:lumMod val="50000"/>
                            </a:schemeClr>
                          </a:solidFill>
                          <a:effectLst/>
                          <a:latin typeface="+mn-lt"/>
                        </a:rPr>
                        <a:t>1 990</a:t>
                      </a:r>
                    </a:p>
                  </a:txBody>
                  <a:tcPr marL="9525" marR="9525" marT="9525" marB="0" anchor="b">
                    <a:noFill/>
                  </a:tcPr>
                </a:tc>
                <a:extLst>
                  <a:ext uri="{0D108BD9-81ED-4DB2-BD59-A6C34878D82A}">
                    <a16:rowId xmlns:a16="http://schemas.microsoft.com/office/drawing/2014/main" val="10009"/>
                  </a:ext>
                </a:extLst>
              </a:tr>
            </a:tbl>
          </a:graphicData>
        </a:graphic>
      </p:graphicFrame>
      <p:graphicFrame>
        <p:nvGraphicFramePr>
          <p:cNvPr id="25" name="Tabulka 24"/>
          <p:cNvGraphicFramePr>
            <a:graphicFrameLocks noGrp="1"/>
          </p:cNvGraphicFramePr>
          <p:nvPr/>
        </p:nvGraphicFramePr>
        <p:xfrm>
          <a:off x="7787475" y="5073172"/>
          <a:ext cx="1080000" cy="647700"/>
        </p:xfrm>
        <a:graphic>
          <a:graphicData uri="http://schemas.openxmlformats.org/drawingml/2006/table">
            <a:tbl>
              <a:tblPr>
                <a:tableStyleId>{5C22544A-7EE6-4342-B048-85BDC9FD1C3A}</a:tableStyleId>
              </a:tblPr>
              <a:tblGrid>
                <a:gridCol w="684000">
                  <a:extLst>
                    <a:ext uri="{9D8B030D-6E8A-4147-A177-3AD203B41FA5}">
                      <a16:colId xmlns:a16="http://schemas.microsoft.com/office/drawing/2014/main" val="20000"/>
                    </a:ext>
                  </a:extLst>
                </a:gridCol>
                <a:gridCol w="396000">
                  <a:extLst>
                    <a:ext uri="{9D8B030D-6E8A-4147-A177-3AD203B41FA5}">
                      <a16:colId xmlns:a16="http://schemas.microsoft.com/office/drawing/2014/main" val="20001"/>
                    </a:ext>
                  </a:extLst>
                </a:gridCol>
              </a:tblGrid>
              <a:tr h="153000">
                <a:tc>
                  <a:txBody>
                    <a:bodyPr/>
                    <a:lstStyle/>
                    <a:p>
                      <a:pPr algn="l" fontAlgn="t"/>
                      <a:r>
                        <a:rPr lang="cs-CZ" sz="1000" b="0" i="1" u="none" strike="noStrike" dirty="0">
                          <a:solidFill>
                            <a:schemeClr val="bg1">
                              <a:lumMod val="50000"/>
                            </a:schemeClr>
                          </a:solidFill>
                          <a:effectLst/>
                          <a:latin typeface="+mn-lt"/>
                        </a:rPr>
                        <a:t>Litoměřice</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1 870</a:t>
                      </a:r>
                    </a:p>
                  </a:txBody>
                  <a:tcPr marL="9525" marR="9525" marT="9525" marB="0" anchor="b">
                    <a:noFill/>
                  </a:tcPr>
                </a:tc>
                <a:extLst>
                  <a:ext uri="{0D108BD9-81ED-4DB2-BD59-A6C34878D82A}">
                    <a16:rowId xmlns:a16="http://schemas.microsoft.com/office/drawing/2014/main" val="10000"/>
                  </a:ext>
                </a:extLst>
              </a:tr>
              <a:tr h="153000">
                <a:tc>
                  <a:txBody>
                    <a:bodyPr/>
                    <a:lstStyle/>
                    <a:p>
                      <a:pPr algn="l" fontAlgn="t"/>
                      <a:r>
                        <a:rPr lang="cs-CZ" sz="1000" b="0" i="1" u="none" strike="noStrike">
                          <a:solidFill>
                            <a:schemeClr val="bg1">
                              <a:lumMod val="50000"/>
                            </a:schemeClr>
                          </a:solidFill>
                          <a:effectLst/>
                          <a:latin typeface="+mn-lt"/>
                        </a:rPr>
                        <a:t>Děčín</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1 731</a:t>
                      </a:r>
                    </a:p>
                  </a:txBody>
                  <a:tcPr marL="9525" marR="9525" marT="9525" marB="0" anchor="b">
                    <a:noFill/>
                  </a:tcPr>
                </a:tc>
                <a:extLst>
                  <a:ext uri="{0D108BD9-81ED-4DB2-BD59-A6C34878D82A}">
                    <a16:rowId xmlns:a16="http://schemas.microsoft.com/office/drawing/2014/main" val="10001"/>
                  </a:ext>
                </a:extLst>
              </a:tr>
              <a:tr h="153000">
                <a:tc>
                  <a:txBody>
                    <a:bodyPr/>
                    <a:lstStyle/>
                    <a:p>
                      <a:pPr algn="l" fontAlgn="t"/>
                      <a:r>
                        <a:rPr lang="cs-CZ" sz="1000" b="0" i="1" u="none" strike="noStrike">
                          <a:solidFill>
                            <a:schemeClr val="bg1">
                              <a:lumMod val="50000"/>
                            </a:schemeClr>
                          </a:solidFill>
                          <a:effectLst/>
                          <a:latin typeface="+mn-lt"/>
                        </a:rPr>
                        <a:t>Bruntál</a:t>
                      </a:r>
                    </a:p>
                  </a:txBody>
                  <a:tcPr marL="9525" marR="9525" marT="9525" marB="0">
                    <a:noFill/>
                  </a:tcPr>
                </a:tc>
                <a:tc>
                  <a:txBody>
                    <a:bodyPr/>
                    <a:lstStyle/>
                    <a:p>
                      <a:pPr algn="r" fontAlgn="b"/>
                      <a:r>
                        <a:rPr lang="cs-CZ" sz="1000" b="0" i="1" u="none" strike="noStrike">
                          <a:solidFill>
                            <a:schemeClr val="bg1">
                              <a:lumMod val="50000"/>
                            </a:schemeClr>
                          </a:solidFill>
                          <a:effectLst/>
                          <a:latin typeface="+mn-lt"/>
                        </a:rPr>
                        <a:t>1 673</a:t>
                      </a:r>
                    </a:p>
                  </a:txBody>
                  <a:tcPr marL="9525" marR="9525" marT="9525" marB="0" anchor="b">
                    <a:noFill/>
                  </a:tcPr>
                </a:tc>
                <a:extLst>
                  <a:ext uri="{0D108BD9-81ED-4DB2-BD59-A6C34878D82A}">
                    <a16:rowId xmlns:a16="http://schemas.microsoft.com/office/drawing/2014/main" val="10002"/>
                  </a:ext>
                </a:extLst>
              </a:tr>
              <a:tr h="153000">
                <a:tc>
                  <a:txBody>
                    <a:bodyPr/>
                    <a:lstStyle/>
                    <a:p>
                      <a:pPr algn="l" fontAlgn="t"/>
                      <a:r>
                        <a:rPr lang="cs-CZ" sz="1000" b="0" i="1" u="none" strike="noStrike">
                          <a:solidFill>
                            <a:schemeClr val="bg1">
                              <a:lumMod val="50000"/>
                            </a:schemeClr>
                          </a:solidFill>
                          <a:effectLst/>
                          <a:latin typeface="+mn-lt"/>
                        </a:rPr>
                        <a:t>Jeseník</a:t>
                      </a:r>
                    </a:p>
                  </a:txBody>
                  <a:tcPr marL="9525" marR="9525" marT="9525" marB="0">
                    <a:noFill/>
                  </a:tcPr>
                </a:tc>
                <a:tc>
                  <a:txBody>
                    <a:bodyPr/>
                    <a:lstStyle/>
                    <a:p>
                      <a:pPr algn="r" fontAlgn="b"/>
                      <a:r>
                        <a:rPr lang="cs-CZ" sz="1000" b="0" i="1" u="none" strike="noStrike" dirty="0">
                          <a:solidFill>
                            <a:schemeClr val="bg1">
                              <a:lumMod val="50000"/>
                            </a:schemeClr>
                          </a:solidFill>
                          <a:effectLst/>
                          <a:latin typeface="+mn-lt"/>
                        </a:rPr>
                        <a:t>1 533</a:t>
                      </a:r>
                    </a:p>
                  </a:txBody>
                  <a:tcPr marL="9525" marR="9525" marT="9525" marB="0" anchor="b">
                    <a:no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10469813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 name="Obrázek 43"/>
          <p:cNvPicPr>
            <a:picLocks noChangeAspect="1"/>
          </p:cNvPicPr>
          <p:nvPr/>
        </p:nvPicPr>
        <p:blipFill rotWithShape="1">
          <a:blip r:embed="rId2" cstate="print">
            <a:extLst>
              <a:ext uri="{28A0092B-C50C-407E-A947-70E740481C1C}">
                <a14:useLocalDpi xmlns:a14="http://schemas.microsoft.com/office/drawing/2010/main" val="0"/>
              </a:ext>
            </a:extLst>
          </a:blip>
          <a:srcRect t="8641" b="8641"/>
          <a:stretch/>
        </p:blipFill>
        <p:spPr>
          <a:xfrm>
            <a:off x="9115200" y="4160304"/>
            <a:ext cx="3040352" cy="1778400"/>
          </a:xfrm>
          <a:prstGeom prst="rect">
            <a:avLst/>
          </a:prstGeom>
        </p:spPr>
      </p:pic>
      <p:pic>
        <p:nvPicPr>
          <p:cNvPr id="45" name="Obrázek 44"/>
          <p:cNvPicPr>
            <a:picLocks noChangeAspect="1"/>
          </p:cNvPicPr>
          <p:nvPr/>
        </p:nvPicPr>
        <p:blipFill rotWithShape="1">
          <a:blip r:embed="rId3" cstate="print">
            <a:extLst>
              <a:ext uri="{28A0092B-C50C-407E-A947-70E740481C1C}">
                <a14:useLocalDpi xmlns:a14="http://schemas.microsoft.com/office/drawing/2010/main" val="0"/>
              </a:ext>
            </a:extLst>
          </a:blip>
          <a:srcRect t="8641" b="8641"/>
          <a:stretch/>
        </p:blipFill>
        <p:spPr>
          <a:xfrm>
            <a:off x="6134400" y="4160304"/>
            <a:ext cx="3040352" cy="1778400"/>
          </a:xfrm>
          <a:prstGeom prst="rect">
            <a:avLst/>
          </a:prstGeom>
        </p:spPr>
      </p:pic>
      <p:pic>
        <p:nvPicPr>
          <p:cNvPr id="46" name="Obrázek 4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116284" y="1377504"/>
            <a:ext cx="3039212" cy="2149200"/>
          </a:xfrm>
          <a:prstGeom prst="rect">
            <a:avLst/>
          </a:prstGeom>
        </p:spPr>
      </p:pic>
      <p:pic>
        <p:nvPicPr>
          <p:cNvPr id="47" name="Obrázek 4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135180" y="1377504"/>
            <a:ext cx="3039212" cy="2149200"/>
          </a:xfrm>
          <a:prstGeom prst="rect">
            <a:avLst/>
          </a:prstGeom>
        </p:spPr>
      </p:pic>
      <p:pic>
        <p:nvPicPr>
          <p:cNvPr id="32" name="Obrázek 31"/>
          <p:cNvPicPr>
            <a:picLocks noChangeAspect="1"/>
          </p:cNvPicPr>
          <p:nvPr/>
        </p:nvPicPr>
        <p:blipFill rotWithShape="1">
          <a:blip r:embed="rId6" cstate="print">
            <a:extLst>
              <a:ext uri="{28A0092B-C50C-407E-A947-70E740481C1C}">
                <a14:useLocalDpi xmlns:a14="http://schemas.microsoft.com/office/drawing/2010/main" val="0"/>
              </a:ext>
            </a:extLst>
          </a:blip>
          <a:srcRect t="8641" b="8641"/>
          <a:stretch/>
        </p:blipFill>
        <p:spPr>
          <a:xfrm>
            <a:off x="3078000" y="4160358"/>
            <a:ext cx="3040259" cy="1778346"/>
          </a:xfrm>
          <a:prstGeom prst="rect">
            <a:avLst/>
          </a:prstGeom>
        </p:spPr>
      </p:pic>
      <p:pic>
        <p:nvPicPr>
          <p:cNvPr id="33" name="Obrázek 32"/>
          <p:cNvPicPr>
            <a:picLocks noChangeAspect="1"/>
          </p:cNvPicPr>
          <p:nvPr/>
        </p:nvPicPr>
        <p:blipFill rotWithShape="1">
          <a:blip r:embed="rId7" cstate="print">
            <a:extLst>
              <a:ext uri="{28A0092B-C50C-407E-A947-70E740481C1C}">
                <a14:useLocalDpi xmlns:a14="http://schemas.microsoft.com/office/drawing/2010/main" val="0"/>
              </a:ext>
            </a:extLst>
          </a:blip>
          <a:srcRect t="8641" b="8641"/>
          <a:stretch/>
        </p:blipFill>
        <p:spPr>
          <a:xfrm>
            <a:off x="18000" y="4160358"/>
            <a:ext cx="3040259" cy="1778346"/>
          </a:xfrm>
          <a:prstGeom prst="rect">
            <a:avLst/>
          </a:prstGeom>
        </p:spPr>
      </p:pic>
      <p:pic>
        <p:nvPicPr>
          <p:cNvPr id="34" name="Obrázek 33"/>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079216" y="1376764"/>
            <a:ext cx="3040259" cy="2149940"/>
          </a:xfrm>
          <a:prstGeom prst="rect">
            <a:avLst/>
          </a:prstGeom>
        </p:spPr>
      </p:pic>
      <p:pic>
        <p:nvPicPr>
          <p:cNvPr id="35" name="Obrázek 34"/>
          <p:cNvPicPr>
            <a:picLocks noChangeAspect="1"/>
          </p:cNvPicPr>
          <p:nvPr/>
        </p:nvPicPr>
        <p:blipFill rotWithShape="1">
          <a:blip r:embed="rId9" cstate="print">
            <a:extLst>
              <a:ext uri="{28A0092B-C50C-407E-A947-70E740481C1C}">
                <a14:useLocalDpi xmlns:a14="http://schemas.microsoft.com/office/drawing/2010/main" val="0"/>
              </a:ext>
            </a:extLst>
          </a:blip>
          <a:srcRect t="1" b="1"/>
          <a:stretch/>
        </p:blipFill>
        <p:spPr>
          <a:xfrm>
            <a:off x="16224" y="1376764"/>
            <a:ext cx="3040259" cy="2149940"/>
          </a:xfrm>
          <a:prstGeom prst="rect">
            <a:avLst/>
          </a:prstGeom>
        </p:spPr>
      </p:pic>
      <p:sp>
        <p:nvSpPr>
          <p:cNvPr id="9" name="TextBox 4"/>
          <p:cNvSpPr txBox="1"/>
          <p:nvPr/>
        </p:nvSpPr>
        <p:spPr>
          <a:xfrm>
            <a:off x="343515" y="553315"/>
            <a:ext cx="918128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Zdroj dat: </a:t>
            </a:r>
            <a:r>
              <a:rPr kumimoji="0" lang="cs-CZ" sz="1400" b="0" i="0" u="none" strike="noStrike" kern="1200" cap="none" spc="0" normalizeH="0" baseline="0" noProof="0" dirty="0" err="1">
                <a:ln>
                  <a:noFill/>
                </a:ln>
                <a:solidFill>
                  <a:prstClr val="black"/>
                </a:solidFill>
                <a:effectLst/>
                <a:uLnTx/>
                <a:uFillTx/>
                <a:latin typeface="Calibri" panose="020F0502020204030204"/>
                <a:ea typeface="+mn-ea"/>
                <a:cs typeface="Arial" panose="020B0604020202020204" pitchFamily="34" charset="0"/>
              </a:rPr>
              <a:t>Soc</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 (MPSV) V 1-01 Roční výkaz o sociálních službách (2018)</a:t>
            </a:r>
          </a:p>
        </p:txBody>
      </p:sp>
      <p:sp>
        <p:nvSpPr>
          <p:cNvPr id="21" name="Obdélník 20"/>
          <p:cNvSpPr/>
          <p:nvPr/>
        </p:nvSpPr>
        <p:spPr>
          <a:xfrm>
            <a:off x="343515" y="3887300"/>
            <a:ext cx="1585178" cy="307777"/>
          </a:xfrm>
          <a:prstGeom prst="rect">
            <a:avLst/>
          </a:prstGeom>
        </p:spPr>
        <p:txBody>
          <a:bodyPr wrap="non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Týdenní stacionáře</a:t>
            </a:r>
            <a:endPar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2" name="Obdélník 21"/>
          <p:cNvSpPr/>
          <p:nvPr/>
        </p:nvSpPr>
        <p:spPr>
          <a:xfrm>
            <a:off x="2833004" y="3909502"/>
            <a:ext cx="2704522" cy="307777"/>
          </a:xfrm>
          <a:prstGeom prst="rect">
            <a:avLst/>
          </a:prstGeom>
        </p:spPr>
        <p:txBody>
          <a:bodyPr wrap="squar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Domovy pro osoby se zdrav. post.</a:t>
            </a:r>
            <a:endPar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0" name="Obdélník 29"/>
          <p:cNvSpPr/>
          <p:nvPr/>
        </p:nvSpPr>
        <p:spPr>
          <a:xfrm>
            <a:off x="6832550" y="3900831"/>
            <a:ext cx="1485791" cy="307777"/>
          </a:xfrm>
          <a:prstGeom prst="rect">
            <a:avLst/>
          </a:prstGeom>
        </p:spPr>
        <p:txBody>
          <a:bodyPr wrap="non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Chráněné bydlení</a:t>
            </a:r>
            <a:endPar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1" name="Obdélník 30"/>
          <p:cNvSpPr/>
          <p:nvPr/>
        </p:nvSpPr>
        <p:spPr>
          <a:xfrm>
            <a:off x="9829869" y="3883020"/>
            <a:ext cx="1223027" cy="307777"/>
          </a:xfrm>
          <a:prstGeom prst="rect">
            <a:avLst/>
          </a:prstGeom>
        </p:spPr>
        <p:txBody>
          <a:bodyPr wrap="non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Azylové domy</a:t>
            </a:r>
            <a:endPar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9" name="Obdélník 18"/>
          <p:cNvSpPr/>
          <p:nvPr/>
        </p:nvSpPr>
        <p:spPr>
          <a:xfrm>
            <a:off x="365515" y="1224555"/>
            <a:ext cx="1817164" cy="307777"/>
          </a:xfrm>
          <a:prstGeom prst="rect">
            <a:avLst/>
          </a:prstGeom>
        </p:spPr>
        <p:txBody>
          <a:bodyPr wrap="non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Centra denních služeb</a:t>
            </a:r>
            <a:endPar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0" name="Obdélník 19"/>
          <p:cNvSpPr/>
          <p:nvPr/>
        </p:nvSpPr>
        <p:spPr>
          <a:xfrm>
            <a:off x="3496839" y="1222876"/>
            <a:ext cx="1437317" cy="307777"/>
          </a:xfrm>
          <a:prstGeom prst="rect">
            <a:avLst/>
          </a:prstGeom>
        </p:spPr>
        <p:txBody>
          <a:bodyPr wrap="non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Denní stacionáře</a:t>
            </a:r>
            <a:endPar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8" name="Obdélník 27"/>
          <p:cNvSpPr/>
          <p:nvPr/>
        </p:nvSpPr>
        <p:spPr>
          <a:xfrm>
            <a:off x="6627429" y="1222876"/>
            <a:ext cx="1690912" cy="307777"/>
          </a:xfrm>
          <a:prstGeom prst="rect">
            <a:avLst/>
          </a:prstGeom>
        </p:spPr>
        <p:txBody>
          <a:bodyPr wrap="non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Domovy pro seniory</a:t>
            </a:r>
            <a:endPar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9" name="Obdélník 28"/>
          <p:cNvSpPr/>
          <p:nvPr/>
        </p:nvSpPr>
        <p:spPr>
          <a:xfrm>
            <a:off x="9376769" y="1234714"/>
            <a:ext cx="2446695" cy="307777"/>
          </a:xfrm>
          <a:prstGeom prst="rect">
            <a:avLst/>
          </a:prstGeom>
        </p:spPr>
        <p:txBody>
          <a:bodyPr wrap="non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Domovy se zvláštním režimem</a:t>
            </a:r>
            <a:endPar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 name="Title 1"/>
          <p:cNvSpPr>
            <a:spLocks noGrp="1"/>
          </p:cNvSpPr>
          <p:nvPr>
            <p:ph type="title"/>
          </p:nvPr>
        </p:nvSpPr>
        <p:spPr>
          <a:xfrm>
            <a:off x="97542" y="81392"/>
            <a:ext cx="10515600" cy="631595"/>
          </a:xfrm>
        </p:spPr>
        <p:txBody>
          <a:bodyPr>
            <a:normAutofit/>
          </a:bodyPr>
          <a:lstStyle/>
          <a:p>
            <a:r>
              <a:rPr lang="en-US" sz="2800" dirty="0" err="1"/>
              <a:t>Poskytovatelé</a:t>
            </a:r>
            <a:r>
              <a:rPr lang="en-US" sz="2800" dirty="0"/>
              <a:t> </a:t>
            </a:r>
            <a:r>
              <a:rPr lang="en-US" sz="2800" dirty="0" err="1"/>
              <a:t>sociálních</a:t>
            </a:r>
            <a:r>
              <a:rPr lang="en-US" sz="2800" dirty="0"/>
              <a:t> </a:t>
            </a:r>
            <a:r>
              <a:rPr lang="en-US" sz="2800" dirty="0" err="1"/>
              <a:t>služeb</a:t>
            </a:r>
            <a:r>
              <a:rPr lang="en-US" sz="2800" dirty="0"/>
              <a:t> – </a:t>
            </a:r>
            <a:r>
              <a:rPr lang="en-US" sz="2800" dirty="0" err="1"/>
              <a:t>mapové</a:t>
            </a:r>
            <a:r>
              <a:rPr lang="en-US" sz="2800" dirty="0"/>
              <a:t> </a:t>
            </a:r>
            <a:r>
              <a:rPr lang="en-US" sz="2800" dirty="0" err="1"/>
              <a:t>srovnání</a:t>
            </a:r>
            <a:r>
              <a:rPr lang="en-US" sz="2800" dirty="0"/>
              <a:t> </a:t>
            </a:r>
            <a:r>
              <a:rPr lang="en-US" sz="2800" dirty="0" err="1"/>
              <a:t>regionů</a:t>
            </a:r>
            <a:r>
              <a:rPr lang="en-US" sz="2800" dirty="0"/>
              <a:t> I.</a:t>
            </a:r>
          </a:p>
        </p:txBody>
      </p:sp>
    </p:spTree>
    <p:extLst>
      <p:ext uri="{BB962C8B-B14F-4D97-AF65-F5344CB8AC3E}">
        <p14:creationId xmlns:p14="http://schemas.microsoft.com/office/powerpoint/2010/main" val="333195378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Obrázek 2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115200" y="1423224"/>
            <a:ext cx="3039212" cy="2149200"/>
          </a:xfrm>
          <a:prstGeom prst="rect">
            <a:avLst/>
          </a:prstGeom>
        </p:spPr>
      </p:pic>
      <p:pic>
        <p:nvPicPr>
          <p:cNvPr id="31" name="Obrázek 3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134400" y="1423224"/>
            <a:ext cx="3039212" cy="2149200"/>
          </a:xfrm>
          <a:prstGeom prst="rect">
            <a:avLst/>
          </a:prstGeom>
        </p:spPr>
      </p:pic>
      <p:pic>
        <p:nvPicPr>
          <p:cNvPr id="19" name="Obrázek 18"/>
          <p:cNvPicPr>
            <a:picLocks noChangeAspect="1"/>
          </p:cNvPicPr>
          <p:nvPr/>
        </p:nvPicPr>
        <p:blipFill rotWithShape="1">
          <a:blip r:embed="rId4" cstate="print">
            <a:extLst>
              <a:ext uri="{28A0092B-C50C-407E-A947-70E740481C1C}">
                <a14:useLocalDpi xmlns:a14="http://schemas.microsoft.com/office/drawing/2010/main" val="0"/>
              </a:ext>
            </a:extLst>
          </a:blip>
          <a:srcRect t="8642" b="8642"/>
          <a:stretch/>
        </p:blipFill>
        <p:spPr>
          <a:xfrm>
            <a:off x="3078000" y="4206024"/>
            <a:ext cx="3040352" cy="1778400"/>
          </a:xfrm>
          <a:prstGeom prst="rect">
            <a:avLst/>
          </a:prstGeom>
        </p:spPr>
      </p:pic>
      <p:pic>
        <p:nvPicPr>
          <p:cNvPr id="20" name="Obrázek 19"/>
          <p:cNvPicPr>
            <a:picLocks noChangeAspect="1"/>
          </p:cNvPicPr>
          <p:nvPr/>
        </p:nvPicPr>
        <p:blipFill rotWithShape="1">
          <a:blip r:embed="rId5" cstate="print">
            <a:extLst>
              <a:ext uri="{28A0092B-C50C-407E-A947-70E740481C1C}">
                <a14:useLocalDpi xmlns:a14="http://schemas.microsoft.com/office/drawing/2010/main" val="0"/>
              </a:ext>
            </a:extLst>
          </a:blip>
          <a:srcRect t="8642" b="8642"/>
          <a:stretch/>
        </p:blipFill>
        <p:spPr>
          <a:xfrm>
            <a:off x="18000" y="4206024"/>
            <a:ext cx="3040352" cy="1778400"/>
          </a:xfrm>
          <a:prstGeom prst="rect">
            <a:avLst/>
          </a:prstGeom>
        </p:spPr>
      </p:pic>
      <p:pic>
        <p:nvPicPr>
          <p:cNvPr id="21" name="Obrázek 2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078000" y="1423224"/>
            <a:ext cx="3039212" cy="2149200"/>
          </a:xfrm>
          <a:prstGeom prst="rect">
            <a:avLst/>
          </a:prstGeom>
        </p:spPr>
      </p:pic>
      <p:pic>
        <p:nvPicPr>
          <p:cNvPr id="22" name="Obrázek 2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8000" y="1423224"/>
            <a:ext cx="3039212" cy="2149200"/>
          </a:xfrm>
          <a:prstGeom prst="rect">
            <a:avLst/>
          </a:prstGeom>
        </p:spPr>
      </p:pic>
      <p:sp>
        <p:nvSpPr>
          <p:cNvPr id="9" name="TextBox 4"/>
          <p:cNvSpPr txBox="1"/>
          <p:nvPr/>
        </p:nvSpPr>
        <p:spPr>
          <a:xfrm>
            <a:off x="343515" y="553315"/>
            <a:ext cx="918128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Zdroj dat: </a:t>
            </a:r>
            <a:r>
              <a:rPr kumimoji="0" lang="cs-CZ" sz="1400" b="0" i="0" u="none" strike="noStrike" kern="1200" cap="none" spc="0" normalizeH="0" baseline="0" noProof="0" dirty="0" err="1">
                <a:ln>
                  <a:noFill/>
                </a:ln>
                <a:solidFill>
                  <a:prstClr val="black"/>
                </a:solidFill>
                <a:effectLst/>
                <a:uLnTx/>
                <a:uFillTx/>
                <a:latin typeface="Calibri" panose="020F0502020204030204"/>
                <a:ea typeface="+mn-ea"/>
                <a:cs typeface="Arial" panose="020B0604020202020204" pitchFamily="34" charset="0"/>
              </a:rPr>
              <a:t>Soc</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 (MPSV) V 1-01 Roční výkaz o sociálních službách (2018)</a:t>
            </a:r>
          </a:p>
        </p:txBody>
      </p:sp>
      <p:sp>
        <p:nvSpPr>
          <p:cNvPr id="16" name="Obdélník 15"/>
          <p:cNvSpPr/>
          <p:nvPr/>
        </p:nvSpPr>
        <p:spPr>
          <a:xfrm>
            <a:off x="509348" y="1204027"/>
            <a:ext cx="1546770" cy="307777"/>
          </a:xfrm>
          <a:prstGeom prst="rect">
            <a:avLst/>
          </a:prstGeom>
        </p:spPr>
        <p:txBody>
          <a:bodyPr wrap="non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pl-PL" sz="1400" b="1" i="0" u="none" strike="noStrike" kern="1200" cap="none" spc="0" normalizeH="0" baseline="0" noProof="0" dirty="0">
                <a:ln>
                  <a:noFill/>
                </a:ln>
                <a:solidFill>
                  <a:prstClr val="black"/>
                </a:solidFill>
                <a:effectLst/>
                <a:uLnTx/>
                <a:uFillTx/>
                <a:latin typeface="Calibri" panose="020F0502020204030204"/>
                <a:ea typeface="+mn-ea"/>
                <a:cs typeface="+mn-cs"/>
              </a:rPr>
              <a:t>Domy na půl cesty</a:t>
            </a:r>
            <a:endParaRPr kumimoji="0" lang="pl-PL" sz="14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 name="Obdélník 16"/>
          <p:cNvSpPr/>
          <p:nvPr/>
        </p:nvSpPr>
        <p:spPr>
          <a:xfrm>
            <a:off x="3185118" y="1204027"/>
            <a:ext cx="2358081" cy="307777"/>
          </a:xfrm>
          <a:prstGeom prst="rect">
            <a:avLst/>
          </a:prstGeom>
        </p:spPr>
        <p:txBody>
          <a:bodyPr wrap="non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Zařízení pro krizovou pomoc</a:t>
            </a:r>
            <a:endPar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8" name="Obdélník 17"/>
          <p:cNvSpPr/>
          <p:nvPr/>
        </p:nvSpPr>
        <p:spPr>
          <a:xfrm>
            <a:off x="193428" y="3920349"/>
            <a:ext cx="2178610" cy="307777"/>
          </a:xfrm>
          <a:prstGeom prst="rect">
            <a:avLst/>
          </a:prstGeom>
        </p:spPr>
        <p:txBody>
          <a:bodyPr wrap="non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Nízkoprahová denní centra</a:t>
            </a:r>
            <a:endPar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3" name="Obdélník 22"/>
          <p:cNvSpPr/>
          <p:nvPr/>
        </p:nvSpPr>
        <p:spPr>
          <a:xfrm>
            <a:off x="2894798" y="3920349"/>
            <a:ext cx="3141694" cy="307777"/>
          </a:xfrm>
          <a:prstGeom prst="rect">
            <a:avLst/>
          </a:prstGeom>
        </p:spPr>
        <p:txBody>
          <a:bodyPr wrap="non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Nízkoprahová zařízení pro děti a mládež</a:t>
            </a:r>
            <a:endPar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4" name="Obdélník 23"/>
          <p:cNvSpPr/>
          <p:nvPr/>
        </p:nvSpPr>
        <p:spPr>
          <a:xfrm>
            <a:off x="7147073" y="1239675"/>
            <a:ext cx="1035796" cy="307777"/>
          </a:xfrm>
          <a:prstGeom prst="rect">
            <a:avLst/>
          </a:prstGeom>
        </p:spPr>
        <p:txBody>
          <a:bodyPr wrap="non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Noclehárny</a:t>
            </a:r>
            <a:endPar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5" name="Obdélník 24"/>
          <p:cNvSpPr/>
          <p:nvPr/>
        </p:nvSpPr>
        <p:spPr>
          <a:xfrm>
            <a:off x="9558611" y="1248815"/>
            <a:ext cx="1880002" cy="307777"/>
          </a:xfrm>
          <a:prstGeom prst="rect">
            <a:avLst/>
          </a:prstGeom>
        </p:spPr>
        <p:txBody>
          <a:bodyPr wrap="non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Terapeutické komunity</a:t>
            </a:r>
            <a:endPar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6" name="Obdélník 25"/>
          <p:cNvSpPr/>
          <p:nvPr/>
        </p:nvSpPr>
        <p:spPr>
          <a:xfrm>
            <a:off x="6957501" y="3924137"/>
            <a:ext cx="1414939" cy="307777"/>
          </a:xfrm>
          <a:prstGeom prst="rect">
            <a:avLst/>
          </a:prstGeom>
        </p:spPr>
        <p:txBody>
          <a:bodyPr wrap="non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Sociální poradny</a:t>
            </a:r>
            <a:endPar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7" name="Obdélník 26"/>
          <p:cNvSpPr/>
          <p:nvPr/>
        </p:nvSpPr>
        <p:spPr>
          <a:xfrm>
            <a:off x="9558611" y="3897260"/>
            <a:ext cx="2255810" cy="307777"/>
          </a:xfrm>
          <a:prstGeom prst="rect">
            <a:avLst/>
          </a:prstGeom>
        </p:spPr>
        <p:txBody>
          <a:bodyPr wrap="non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Sociálně terapeutické dílny</a:t>
            </a:r>
            <a:endPar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 name="Title 2"/>
          <p:cNvSpPr>
            <a:spLocks noGrp="1"/>
          </p:cNvSpPr>
          <p:nvPr>
            <p:ph type="title"/>
          </p:nvPr>
        </p:nvSpPr>
        <p:spPr/>
        <p:txBody>
          <a:bodyPr>
            <a:normAutofit fontScale="90000"/>
          </a:bodyPr>
          <a:lstStyle/>
          <a:p>
            <a:r>
              <a:rPr lang="en-US" dirty="0" err="1"/>
              <a:t>Poskytovatelé</a:t>
            </a:r>
            <a:r>
              <a:rPr lang="en-US" dirty="0"/>
              <a:t> </a:t>
            </a:r>
            <a:r>
              <a:rPr lang="en-US" dirty="0" err="1"/>
              <a:t>sociálních</a:t>
            </a:r>
            <a:r>
              <a:rPr lang="en-US" dirty="0"/>
              <a:t> </a:t>
            </a:r>
            <a:r>
              <a:rPr lang="en-US" dirty="0" err="1"/>
              <a:t>služeb</a:t>
            </a:r>
            <a:r>
              <a:rPr lang="en-US" dirty="0"/>
              <a:t> – </a:t>
            </a:r>
            <a:r>
              <a:rPr lang="en-US" dirty="0" err="1"/>
              <a:t>mapové</a:t>
            </a:r>
            <a:r>
              <a:rPr lang="en-US" dirty="0"/>
              <a:t> </a:t>
            </a:r>
            <a:r>
              <a:rPr lang="en-US" dirty="0" err="1"/>
              <a:t>srovnání</a:t>
            </a:r>
            <a:r>
              <a:rPr lang="en-US" dirty="0"/>
              <a:t> </a:t>
            </a:r>
            <a:r>
              <a:rPr lang="en-US" dirty="0" err="1"/>
              <a:t>regionů</a:t>
            </a:r>
            <a:r>
              <a:rPr lang="en-US" dirty="0"/>
              <a:t> II.</a:t>
            </a:r>
          </a:p>
        </p:txBody>
      </p:sp>
      <p:pic>
        <p:nvPicPr>
          <p:cNvPr id="28" name="Obrázek 27"/>
          <p:cNvPicPr>
            <a:picLocks noChangeAspect="1"/>
          </p:cNvPicPr>
          <p:nvPr/>
        </p:nvPicPr>
        <p:blipFill rotWithShape="1">
          <a:blip r:embed="rId8" cstate="print">
            <a:extLst>
              <a:ext uri="{28A0092B-C50C-407E-A947-70E740481C1C}">
                <a14:useLocalDpi xmlns:a14="http://schemas.microsoft.com/office/drawing/2010/main" val="0"/>
              </a:ext>
            </a:extLst>
          </a:blip>
          <a:srcRect t="8642" b="8642"/>
          <a:stretch/>
        </p:blipFill>
        <p:spPr>
          <a:xfrm>
            <a:off x="9115200" y="4206024"/>
            <a:ext cx="3040352" cy="1778400"/>
          </a:xfrm>
          <a:prstGeom prst="rect">
            <a:avLst/>
          </a:prstGeom>
        </p:spPr>
      </p:pic>
      <p:pic>
        <p:nvPicPr>
          <p:cNvPr id="29" name="Obrázek 28"/>
          <p:cNvPicPr>
            <a:picLocks noChangeAspect="1"/>
          </p:cNvPicPr>
          <p:nvPr/>
        </p:nvPicPr>
        <p:blipFill rotWithShape="1">
          <a:blip r:embed="rId9" cstate="print">
            <a:extLst>
              <a:ext uri="{28A0092B-C50C-407E-A947-70E740481C1C}">
                <a14:useLocalDpi xmlns:a14="http://schemas.microsoft.com/office/drawing/2010/main" val="0"/>
              </a:ext>
            </a:extLst>
          </a:blip>
          <a:srcRect t="8642" b="8642"/>
          <a:stretch/>
        </p:blipFill>
        <p:spPr>
          <a:xfrm>
            <a:off x="6134400" y="4206024"/>
            <a:ext cx="3040352" cy="1778400"/>
          </a:xfrm>
          <a:prstGeom prst="rect">
            <a:avLst/>
          </a:prstGeom>
        </p:spPr>
      </p:pic>
    </p:spTree>
    <p:extLst>
      <p:ext uri="{BB962C8B-B14F-4D97-AF65-F5344CB8AC3E}">
        <p14:creationId xmlns:p14="http://schemas.microsoft.com/office/powerpoint/2010/main" val="1361349365"/>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Obrázek 10"/>
          <p:cNvPicPr>
            <a:picLocks noChangeAspect="1"/>
          </p:cNvPicPr>
          <p:nvPr/>
        </p:nvPicPr>
        <p:blipFill rotWithShape="1">
          <a:blip r:embed="rId2" cstate="print">
            <a:extLst>
              <a:ext uri="{28A0092B-C50C-407E-A947-70E740481C1C}">
                <a14:useLocalDpi xmlns:a14="http://schemas.microsoft.com/office/drawing/2010/main" val="0"/>
              </a:ext>
            </a:extLst>
          </a:blip>
          <a:srcRect t="8642" b="8642"/>
          <a:stretch/>
        </p:blipFill>
        <p:spPr>
          <a:xfrm>
            <a:off x="4212000" y="4096912"/>
            <a:ext cx="3040352" cy="1778400"/>
          </a:xfrm>
          <a:prstGeom prst="rect">
            <a:avLst/>
          </a:prstGeom>
        </p:spPr>
      </p:pic>
      <p:pic>
        <p:nvPicPr>
          <p:cNvPr id="12" name="Obrázek 11"/>
          <p:cNvPicPr>
            <a:picLocks noChangeAspect="1"/>
          </p:cNvPicPr>
          <p:nvPr/>
        </p:nvPicPr>
        <p:blipFill rotWithShape="1">
          <a:blip r:embed="rId3" cstate="print">
            <a:extLst>
              <a:ext uri="{28A0092B-C50C-407E-A947-70E740481C1C}">
                <a14:useLocalDpi xmlns:a14="http://schemas.microsoft.com/office/drawing/2010/main" val="0"/>
              </a:ext>
            </a:extLst>
          </a:blip>
          <a:srcRect t="8642" b="8642"/>
          <a:stretch/>
        </p:blipFill>
        <p:spPr>
          <a:xfrm>
            <a:off x="180000" y="4096912"/>
            <a:ext cx="3040352" cy="1778400"/>
          </a:xfrm>
          <a:prstGeom prst="rect">
            <a:avLst/>
          </a:prstGeom>
        </p:spPr>
      </p:pic>
      <p:pic>
        <p:nvPicPr>
          <p:cNvPr id="13" name="Obrázek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212000" y="1099024"/>
            <a:ext cx="3039212" cy="2149200"/>
          </a:xfrm>
          <a:prstGeom prst="rect">
            <a:avLst/>
          </a:prstGeom>
        </p:spPr>
      </p:pic>
      <p:pic>
        <p:nvPicPr>
          <p:cNvPr id="14" name="Obrázek 1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80000" y="1099024"/>
            <a:ext cx="3039212" cy="2149200"/>
          </a:xfrm>
          <a:prstGeom prst="rect">
            <a:avLst/>
          </a:prstGeom>
        </p:spPr>
      </p:pic>
      <p:sp>
        <p:nvSpPr>
          <p:cNvPr id="9" name="TextBox 4"/>
          <p:cNvSpPr txBox="1"/>
          <p:nvPr/>
        </p:nvSpPr>
        <p:spPr>
          <a:xfrm>
            <a:off x="343515" y="553315"/>
            <a:ext cx="918128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Zdroj dat: </a:t>
            </a:r>
            <a:r>
              <a:rPr kumimoji="0" lang="cs-CZ" sz="1400" b="0" i="0" u="none" strike="noStrike" kern="1200" cap="none" spc="0" normalizeH="0" baseline="0" noProof="0" dirty="0" err="1">
                <a:ln>
                  <a:noFill/>
                </a:ln>
                <a:solidFill>
                  <a:prstClr val="black"/>
                </a:solidFill>
                <a:effectLst/>
                <a:uLnTx/>
                <a:uFillTx/>
                <a:latin typeface="Calibri" panose="020F0502020204030204"/>
                <a:ea typeface="+mn-ea"/>
                <a:cs typeface="Arial" panose="020B0604020202020204" pitchFamily="34" charset="0"/>
              </a:rPr>
              <a:t>Soc</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 (MPSV) V 1-01 Roční výkaz o sociálních službách (2018)</a:t>
            </a:r>
          </a:p>
        </p:txBody>
      </p:sp>
      <p:sp>
        <p:nvSpPr>
          <p:cNvPr id="20" name="Obdélník 19"/>
          <p:cNvSpPr/>
          <p:nvPr/>
        </p:nvSpPr>
        <p:spPr>
          <a:xfrm>
            <a:off x="358549" y="979263"/>
            <a:ext cx="2974019" cy="307777"/>
          </a:xfrm>
          <a:prstGeom prst="rect">
            <a:avLst/>
          </a:prstGeom>
        </p:spPr>
        <p:txBody>
          <a:bodyPr wrap="non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Centra sociálně rehabilitačních služeb</a:t>
            </a:r>
            <a:endPar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1" name="Obdélník 20"/>
          <p:cNvSpPr/>
          <p:nvPr/>
        </p:nvSpPr>
        <p:spPr>
          <a:xfrm>
            <a:off x="4441836" y="979263"/>
            <a:ext cx="1714828" cy="307777"/>
          </a:xfrm>
          <a:prstGeom prst="rect">
            <a:avLst/>
          </a:prstGeom>
        </p:spPr>
        <p:txBody>
          <a:bodyPr wrap="non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Pracoviště rané péče</a:t>
            </a:r>
            <a:endPar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2" name="Obdélník 21"/>
          <p:cNvSpPr/>
          <p:nvPr/>
        </p:nvSpPr>
        <p:spPr>
          <a:xfrm>
            <a:off x="913713" y="3873788"/>
            <a:ext cx="1584152" cy="307777"/>
          </a:xfrm>
          <a:prstGeom prst="rect">
            <a:avLst/>
          </a:prstGeom>
        </p:spPr>
        <p:txBody>
          <a:bodyPr wrap="non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Intervenční centra</a:t>
            </a:r>
            <a:endPar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8" name="Obdélník 27"/>
          <p:cNvSpPr/>
          <p:nvPr/>
        </p:nvSpPr>
        <p:spPr>
          <a:xfrm>
            <a:off x="4409519" y="3873788"/>
            <a:ext cx="1871603" cy="307777"/>
          </a:xfrm>
          <a:prstGeom prst="rect">
            <a:avLst/>
          </a:prstGeom>
        </p:spPr>
        <p:txBody>
          <a:bodyPr wrap="none">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Zařízení následné péče</a:t>
            </a:r>
            <a:endPar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0" name="TextBox 7"/>
          <p:cNvSpPr txBox="1"/>
          <p:nvPr/>
        </p:nvSpPr>
        <p:spPr>
          <a:xfrm>
            <a:off x="7898668" y="2292505"/>
            <a:ext cx="3252258" cy="3354783"/>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lumMod val="95000"/>
                    <a:lumOff val="5000"/>
                  </a:prstClr>
                </a:solidFill>
                <a:effectLst/>
                <a:uLnTx/>
                <a:uFillTx/>
                <a:latin typeface="Calibri" panose="020F0502020204030204"/>
                <a:ea typeface="+mn-ea"/>
                <a:cs typeface="+mn-cs"/>
              </a:rPr>
              <a:t>Mezi nečastější a také relativně rovnoměrně zastoupené typy sociálních služeb v regionech patří sociální poradny, domovy pro seniory, domovy pro osoby se zdravotním postižením, domovy se zvláštním režimem,  a částečně též centra sociálně rehabilitačních služeb. U celkově četných azylových domů a chráněného bydlení existují zcela nepokryté regiony. Následující typy služeb jsou významně méně četné a nejsou dostupné v řadě regionů ČR: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centra denních služeb, týdenní stacionáře, nízkoprahová denní centra, intervenční centra, zařízení následné péče a další. </a:t>
            </a:r>
            <a:endPar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1200" cap="none" spc="0" normalizeH="0" baseline="0" noProof="0" dirty="0">
              <a:ln>
                <a:noFill/>
              </a:ln>
              <a:solidFill>
                <a:prstClr val="black">
                  <a:lumMod val="95000"/>
                  <a:lumOff val="5000"/>
                </a:prstClr>
              </a:solidFill>
              <a:effectLst/>
              <a:uLnTx/>
              <a:uFillTx/>
              <a:latin typeface="Calibri" panose="020F0502020204030204"/>
              <a:ea typeface="+mn-ea"/>
              <a:cs typeface="+mn-cs"/>
            </a:endParaRPr>
          </a:p>
        </p:txBody>
      </p:sp>
      <p:sp>
        <p:nvSpPr>
          <p:cNvPr id="2" name="Title 1"/>
          <p:cNvSpPr>
            <a:spLocks noGrp="1"/>
          </p:cNvSpPr>
          <p:nvPr>
            <p:ph type="title"/>
          </p:nvPr>
        </p:nvSpPr>
        <p:spPr/>
        <p:txBody>
          <a:bodyPr>
            <a:normAutofit fontScale="90000"/>
          </a:bodyPr>
          <a:lstStyle/>
          <a:p>
            <a:r>
              <a:rPr lang="en-US" dirty="0" err="1"/>
              <a:t>Poskytovatelé</a:t>
            </a:r>
            <a:r>
              <a:rPr lang="en-US" dirty="0"/>
              <a:t> </a:t>
            </a:r>
            <a:r>
              <a:rPr lang="en-US" dirty="0" err="1"/>
              <a:t>sociálních</a:t>
            </a:r>
            <a:r>
              <a:rPr lang="en-US" dirty="0"/>
              <a:t> </a:t>
            </a:r>
            <a:r>
              <a:rPr lang="en-US" dirty="0" err="1"/>
              <a:t>služeb</a:t>
            </a:r>
            <a:r>
              <a:rPr lang="en-US" dirty="0"/>
              <a:t> – </a:t>
            </a:r>
            <a:r>
              <a:rPr lang="en-US" dirty="0" err="1"/>
              <a:t>mapové</a:t>
            </a:r>
            <a:r>
              <a:rPr lang="en-US" dirty="0"/>
              <a:t> </a:t>
            </a:r>
            <a:r>
              <a:rPr lang="en-US" dirty="0" err="1"/>
              <a:t>srovnání</a:t>
            </a:r>
            <a:r>
              <a:rPr lang="en-US" dirty="0"/>
              <a:t> </a:t>
            </a:r>
            <a:r>
              <a:rPr lang="en-US" dirty="0" err="1"/>
              <a:t>regionů</a:t>
            </a:r>
            <a:r>
              <a:rPr lang="en-US" dirty="0"/>
              <a:t> III.</a:t>
            </a:r>
          </a:p>
        </p:txBody>
      </p:sp>
    </p:spTree>
    <p:extLst>
      <p:ext uri="{BB962C8B-B14F-4D97-AF65-F5344CB8AC3E}">
        <p14:creationId xmlns:p14="http://schemas.microsoft.com/office/powerpoint/2010/main" val="228020643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548640" y="6273579"/>
            <a:ext cx="11643360" cy="5844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4"/>
          <p:cNvSpPr txBox="1"/>
          <p:nvPr/>
        </p:nvSpPr>
        <p:spPr>
          <a:xfrm>
            <a:off x="343515" y="553315"/>
            <a:ext cx="918128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Zdroj dat: Soc (MPSV) V 1-01 Roční výkaz o sociálních službách (2018)</a:t>
            </a:r>
          </a:p>
        </p:txBody>
      </p:sp>
      <p:sp>
        <p:nvSpPr>
          <p:cNvPr id="3" name="Title 2"/>
          <p:cNvSpPr>
            <a:spLocks noGrp="1"/>
          </p:cNvSpPr>
          <p:nvPr>
            <p:ph type="title"/>
          </p:nvPr>
        </p:nvSpPr>
        <p:spPr/>
        <p:txBody>
          <a:bodyPr>
            <a:normAutofit/>
          </a:bodyPr>
          <a:lstStyle/>
          <a:p>
            <a:r>
              <a:rPr lang="en-US" dirty="0" err="1"/>
              <a:t>Kapacita</a:t>
            </a:r>
            <a:r>
              <a:rPr lang="en-US" dirty="0"/>
              <a:t> a </a:t>
            </a:r>
            <a:r>
              <a:rPr lang="en-US" dirty="0" err="1"/>
              <a:t>klienti</a:t>
            </a:r>
            <a:r>
              <a:rPr lang="en-US" dirty="0"/>
              <a:t> </a:t>
            </a:r>
            <a:r>
              <a:rPr lang="en-US" dirty="0" err="1"/>
              <a:t>poskytovatelů</a:t>
            </a:r>
            <a:r>
              <a:rPr lang="en-US" dirty="0"/>
              <a:t> </a:t>
            </a:r>
            <a:r>
              <a:rPr lang="cs-CZ" dirty="0"/>
              <a:t>pobytové </a:t>
            </a:r>
            <a:r>
              <a:rPr lang="en-US" dirty="0" err="1"/>
              <a:t>soc</a:t>
            </a:r>
            <a:r>
              <a:rPr lang="cs-CZ" dirty="0" err="1"/>
              <a:t>iální</a:t>
            </a:r>
            <a:r>
              <a:rPr lang="en-US" dirty="0"/>
              <a:t> </a:t>
            </a:r>
            <a:r>
              <a:rPr lang="en-US" dirty="0" err="1"/>
              <a:t>služb</a:t>
            </a:r>
            <a:r>
              <a:rPr lang="cs-CZ" dirty="0"/>
              <a:t>y</a:t>
            </a:r>
            <a:endParaRPr lang="en-US" dirty="0"/>
          </a:p>
        </p:txBody>
      </p:sp>
      <p:graphicFrame>
        <p:nvGraphicFramePr>
          <p:cNvPr id="11" name="Zástupný symbol pro obsah 5"/>
          <p:cNvGraphicFramePr>
            <a:graphicFrameLocks/>
          </p:cNvGraphicFramePr>
          <p:nvPr>
            <p:extLst>
              <p:ext uri="{D42A27DB-BD31-4B8C-83A1-F6EECF244321}">
                <p14:modId xmlns:p14="http://schemas.microsoft.com/office/powerpoint/2010/main" val="490724296"/>
              </p:ext>
            </p:extLst>
          </p:nvPr>
        </p:nvGraphicFramePr>
        <p:xfrm>
          <a:off x="1277849" y="1115365"/>
          <a:ext cx="8999714" cy="2750558"/>
        </p:xfrm>
        <a:graphic>
          <a:graphicData uri="http://schemas.openxmlformats.org/drawingml/2006/table">
            <a:tbl>
              <a:tblPr bandRow="1">
                <a:tableStyleId>{9D7B26C5-4107-4FEC-AEDC-1716B250A1EF}</a:tableStyleId>
              </a:tblPr>
              <a:tblGrid>
                <a:gridCol w="1779465">
                  <a:extLst>
                    <a:ext uri="{9D8B030D-6E8A-4147-A177-3AD203B41FA5}">
                      <a16:colId xmlns:a16="http://schemas.microsoft.com/office/drawing/2014/main" val="20000"/>
                    </a:ext>
                  </a:extLst>
                </a:gridCol>
                <a:gridCol w="444866">
                  <a:extLst>
                    <a:ext uri="{9D8B030D-6E8A-4147-A177-3AD203B41FA5}">
                      <a16:colId xmlns:a16="http://schemas.microsoft.com/office/drawing/2014/main" val="20001"/>
                    </a:ext>
                  </a:extLst>
                </a:gridCol>
                <a:gridCol w="444866">
                  <a:extLst>
                    <a:ext uri="{9D8B030D-6E8A-4147-A177-3AD203B41FA5}">
                      <a16:colId xmlns:a16="http://schemas.microsoft.com/office/drawing/2014/main" val="20002"/>
                    </a:ext>
                  </a:extLst>
                </a:gridCol>
                <a:gridCol w="444866">
                  <a:extLst>
                    <a:ext uri="{9D8B030D-6E8A-4147-A177-3AD203B41FA5}">
                      <a16:colId xmlns:a16="http://schemas.microsoft.com/office/drawing/2014/main" val="20003"/>
                    </a:ext>
                  </a:extLst>
                </a:gridCol>
                <a:gridCol w="444866">
                  <a:extLst>
                    <a:ext uri="{9D8B030D-6E8A-4147-A177-3AD203B41FA5}">
                      <a16:colId xmlns:a16="http://schemas.microsoft.com/office/drawing/2014/main" val="20004"/>
                    </a:ext>
                  </a:extLst>
                </a:gridCol>
                <a:gridCol w="444866">
                  <a:extLst>
                    <a:ext uri="{9D8B030D-6E8A-4147-A177-3AD203B41FA5}">
                      <a16:colId xmlns:a16="http://schemas.microsoft.com/office/drawing/2014/main" val="20005"/>
                    </a:ext>
                  </a:extLst>
                </a:gridCol>
                <a:gridCol w="444866">
                  <a:extLst>
                    <a:ext uri="{9D8B030D-6E8A-4147-A177-3AD203B41FA5}">
                      <a16:colId xmlns:a16="http://schemas.microsoft.com/office/drawing/2014/main" val="20006"/>
                    </a:ext>
                  </a:extLst>
                </a:gridCol>
                <a:gridCol w="444866">
                  <a:extLst>
                    <a:ext uri="{9D8B030D-6E8A-4147-A177-3AD203B41FA5}">
                      <a16:colId xmlns:a16="http://schemas.microsoft.com/office/drawing/2014/main" val="20007"/>
                    </a:ext>
                  </a:extLst>
                </a:gridCol>
                <a:gridCol w="444866">
                  <a:extLst>
                    <a:ext uri="{9D8B030D-6E8A-4147-A177-3AD203B41FA5}">
                      <a16:colId xmlns:a16="http://schemas.microsoft.com/office/drawing/2014/main" val="20008"/>
                    </a:ext>
                  </a:extLst>
                </a:gridCol>
                <a:gridCol w="444866">
                  <a:extLst>
                    <a:ext uri="{9D8B030D-6E8A-4147-A177-3AD203B41FA5}">
                      <a16:colId xmlns:a16="http://schemas.microsoft.com/office/drawing/2014/main" val="20009"/>
                    </a:ext>
                  </a:extLst>
                </a:gridCol>
                <a:gridCol w="444866">
                  <a:extLst>
                    <a:ext uri="{9D8B030D-6E8A-4147-A177-3AD203B41FA5}">
                      <a16:colId xmlns:a16="http://schemas.microsoft.com/office/drawing/2014/main" val="20010"/>
                    </a:ext>
                  </a:extLst>
                </a:gridCol>
                <a:gridCol w="444866">
                  <a:extLst>
                    <a:ext uri="{9D8B030D-6E8A-4147-A177-3AD203B41FA5}">
                      <a16:colId xmlns:a16="http://schemas.microsoft.com/office/drawing/2014/main" val="20011"/>
                    </a:ext>
                  </a:extLst>
                </a:gridCol>
                <a:gridCol w="444866">
                  <a:extLst>
                    <a:ext uri="{9D8B030D-6E8A-4147-A177-3AD203B41FA5}">
                      <a16:colId xmlns:a16="http://schemas.microsoft.com/office/drawing/2014/main" val="20016"/>
                    </a:ext>
                  </a:extLst>
                </a:gridCol>
                <a:gridCol w="444866">
                  <a:extLst>
                    <a:ext uri="{9D8B030D-6E8A-4147-A177-3AD203B41FA5}">
                      <a16:colId xmlns:a16="http://schemas.microsoft.com/office/drawing/2014/main" val="20012"/>
                    </a:ext>
                  </a:extLst>
                </a:gridCol>
                <a:gridCol w="444866">
                  <a:extLst>
                    <a:ext uri="{9D8B030D-6E8A-4147-A177-3AD203B41FA5}">
                      <a16:colId xmlns:a16="http://schemas.microsoft.com/office/drawing/2014/main" val="20013"/>
                    </a:ext>
                  </a:extLst>
                </a:gridCol>
                <a:gridCol w="444866">
                  <a:extLst>
                    <a:ext uri="{9D8B030D-6E8A-4147-A177-3AD203B41FA5}">
                      <a16:colId xmlns:a16="http://schemas.microsoft.com/office/drawing/2014/main" val="20014"/>
                    </a:ext>
                  </a:extLst>
                </a:gridCol>
                <a:gridCol w="547259">
                  <a:extLst>
                    <a:ext uri="{9D8B030D-6E8A-4147-A177-3AD203B41FA5}">
                      <a16:colId xmlns:a16="http://schemas.microsoft.com/office/drawing/2014/main" val="20015"/>
                    </a:ext>
                  </a:extLst>
                </a:gridCol>
              </a:tblGrid>
              <a:tr h="360000">
                <a:tc>
                  <a:txBody>
                    <a:bodyPr/>
                    <a:lstStyle/>
                    <a:p>
                      <a:pPr algn="l" fontAlgn="b"/>
                      <a:r>
                        <a:rPr lang="cs-CZ" sz="1200" b="1" u="none" strike="noStrike" dirty="0">
                          <a:effectLst/>
                        </a:rPr>
                        <a:t>Ukazatel</a:t>
                      </a:r>
                      <a:endParaRPr lang="cs-CZ" sz="1200" b="1" i="0" u="none" strike="noStrike" dirty="0">
                        <a:solidFill>
                          <a:srgbClr val="000000"/>
                        </a:solidFill>
                        <a:effectLst/>
                        <a:latin typeface="+mn-lt"/>
                      </a:endParaRPr>
                    </a:p>
                  </a:txBody>
                  <a:tcPr marL="5918" marR="5918" marT="5918" marB="0" anchor="ctr"/>
                </a:tc>
                <a:tc>
                  <a:txBody>
                    <a:bodyPr/>
                    <a:lstStyle/>
                    <a:p>
                      <a:pPr algn="ctr" fontAlgn="b"/>
                      <a:r>
                        <a:rPr lang="cs-CZ" sz="1100" b="1" i="0" u="none" strike="noStrike" dirty="0">
                          <a:solidFill>
                            <a:schemeClr val="tx1"/>
                          </a:solidFill>
                          <a:effectLst/>
                          <a:latin typeface="Calibri" panose="020F0502020204030204" pitchFamily="34" charset="0"/>
                        </a:rPr>
                        <a:t>PHA</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STC</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JHC</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PLK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KVK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ULK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LBK</a:t>
                      </a:r>
                    </a:p>
                  </a:txBody>
                  <a:tcPr marL="9525" marR="9525" marT="9525" marB="0" anchor="ctr">
                    <a:solidFill>
                      <a:srgbClr val="CCCCCC"/>
                    </a:solidFill>
                  </a:tcPr>
                </a:tc>
                <a:tc>
                  <a:txBody>
                    <a:bodyPr/>
                    <a:lstStyle/>
                    <a:p>
                      <a:pPr algn="ctr" fontAlgn="b"/>
                      <a:r>
                        <a:rPr lang="cs-CZ" sz="1100" b="1" i="0" u="none" strike="noStrike" dirty="0">
                          <a:solidFill>
                            <a:srgbClr val="000000"/>
                          </a:solidFill>
                          <a:effectLst/>
                          <a:latin typeface="Calibri" panose="020F0502020204030204" pitchFamily="34" charset="0"/>
                        </a:rPr>
                        <a:t>HKK</a:t>
                      </a:r>
                    </a:p>
                  </a:txBody>
                  <a:tcPr marL="9525" marR="9525" marT="9525" marB="0" anchor="ctr">
                    <a:solidFill>
                      <a:srgbClr val="E2F0D9"/>
                    </a:solidFill>
                  </a:tcPr>
                </a:tc>
                <a:tc>
                  <a:txBody>
                    <a:bodyPr/>
                    <a:lstStyle/>
                    <a:p>
                      <a:pPr algn="ctr" fontAlgn="b"/>
                      <a:r>
                        <a:rPr lang="cs-CZ" sz="1100" b="1" i="0" u="none" strike="noStrike" dirty="0">
                          <a:solidFill>
                            <a:srgbClr val="000000"/>
                          </a:solidFill>
                          <a:effectLst/>
                          <a:latin typeface="Calibri" panose="020F0502020204030204" pitchFamily="34" charset="0"/>
                        </a:rPr>
                        <a:t>PAK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VYS</a:t>
                      </a:r>
                    </a:p>
                  </a:txBody>
                  <a:tcPr marL="9525" marR="9525" marT="9525" marB="0" anchor="ctr"/>
                </a:tc>
                <a:tc>
                  <a:txBody>
                    <a:bodyPr/>
                    <a:lstStyle/>
                    <a:p>
                      <a:pPr algn="ctr" fontAlgn="b"/>
                      <a:r>
                        <a:rPr lang="cs-CZ" sz="1100" b="1" i="0" u="none" strike="noStrike" dirty="0">
                          <a:solidFill>
                            <a:schemeClr val="tx1"/>
                          </a:solidFill>
                          <a:effectLst/>
                          <a:latin typeface="Calibri" panose="020F0502020204030204" pitchFamily="34" charset="0"/>
                        </a:rPr>
                        <a:t>JMK</a:t>
                      </a:r>
                    </a:p>
                  </a:txBody>
                  <a:tcPr marL="9525" marR="9525" marT="9525" marB="0" anchor="ctr">
                    <a:solidFill>
                      <a:srgbClr val="CCCCCC"/>
                    </a:solidFill>
                  </a:tcPr>
                </a:tc>
                <a:tc>
                  <a:txBody>
                    <a:bodyPr/>
                    <a:lstStyle/>
                    <a:p>
                      <a:pPr algn="ctr" fontAlgn="b"/>
                      <a:r>
                        <a:rPr lang="cs-CZ" sz="1100" b="1" i="1" u="none" strike="noStrike" dirty="0">
                          <a:solidFill>
                            <a:srgbClr val="000000"/>
                          </a:solidFill>
                          <a:effectLst/>
                          <a:latin typeface="Calibri" panose="020F0502020204030204" pitchFamily="34" charset="0"/>
                        </a:rPr>
                        <a:t>B-M</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OLK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ZLK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MSK</a:t>
                      </a:r>
                    </a:p>
                  </a:txBody>
                  <a:tcPr marL="9525" marR="9525" marT="9525" marB="0" anchor="ctr"/>
                </a:tc>
                <a:tc>
                  <a:txBody>
                    <a:bodyPr/>
                    <a:lstStyle/>
                    <a:p>
                      <a:pPr algn="ctr" fontAlgn="b"/>
                      <a:r>
                        <a:rPr lang="cs-CZ" sz="1200" b="1" u="none" strike="noStrike" dirty="0">
                          <a:effectLst/>
                        </a:rPr>
                        <a:t>Celkem</a:t>
                      </a:r>
                      <a:endParaRPr lang="cs-CZ" sz="1200" b="1" i="0" u="none" strike="noStrike" dirty="0">
                        <a:solidFill>
                          <a:srgbClr val="000000"/>
                        </a:solidFill>
                        <a:effectLst/>
                        <a:latin typeface="+mn-lt"/>
                      </a:endParaRPr>
                    </a:p>
                  </a:txBody>
                  <a:tcPr marL="4845" marR="4845" marT="4845" marB="0" anchor="ctr"/>
                </a:tc>
                <a:extLst>
                  <a:ext uri="{0D108BD9-81ED-4DB2-BD59-A6C34878D82A}">
                    <a16:rowId xmlns:a16="http://schemas.microsoft.com/office/drawing/2014/main" val="10000"/>
                  </a:ext>
                </a:extLst>
              </a:tr>
              <a:tr h="540000">
                <a:tc>
                  <a:txBody>
                    <a:bodyPr/>
                    <a:lstStyle/>
                    <a:p>
                      <a:pPr algn="l" fontAlgn="b"/>
                      <a:r>
                        <a:rPr lang="cs-CZ" sz="1200" u="none" strike="noStrike" dirty="0">
                          <a:effectLst/>
                        </a:rPr>
                        <a:t>Kapacita pobytové sociální služby</a:t>
                      </a:r>
                      <a:endParaRPr lang="cs-CZ" sz="1200" b="0" i="0" u="none" strike="noStrike" dirty="0">
                        <a:solidFill>
                          <a:srgbClr val="000000"/>
                        </a:solidFill>
                        <a:effectLst/>
                        <a:latin typeface="+mn-lt"/>
                      </a:endParaRPr>
                    </a:p>
                  </a:txBody>
                  <a:tcPr marL="5918" marR="5918" marT="5918" marB="0" anchor="ctr"/>
                </a:tc>
                <a:tc>
                  <a:txBody>
                    <a:bodyPr/>
                    <a:lstStyle/>
                    <a:p>
                      <a:pPr algn="ctr" fontAlgn="b"/>
                      <a:r>
                        <a:rPr lang="cs-CZ" sz="1200" b="0" i="0" u="none" strike="noStrike" dirty="0">
                          <a:solidFill>
                            <a:srgbClr val="000000"/>
                          </a:solidFill>
                          <a:effectLst/>
                          <a:latin typeface="Calibri"/>
                        </a:rPr>
                        <a:t>5 760</a:t>
                      </a:r>
                    </a:p>
                  </a:txBody>
                  <a:tcPr marL="9525" marR="9525" marT="9525" marB="0" anchor="ctr"/>
                </a:tc>
                <a:tc>
                  <a:txBody>
                    <a:bodyPr/>
                    <a:lstStyle/>
                    <a:p>
                      <a:pPr algn="ctr" fontAlgn="b"/>
                      <a:r>
                        <a:rPr lang="cs-CZ" sz="1200" b="0" i="0" u="none" strike="noStrike" dirty="0">
                          <a:solidFill>
                            <a:srgbClr val="000000"/>
                          </a:solidFill>
                          <a:effectLst/>
                          <a:latin typeface="Calibri"/>
                        </a:rPr>
                        <a:t>10 956</a:t>
                      </a:r>
                    </a:p>
                  </a:txBody>
                  <a:tcPr marL="9525" marR="9525" marT="9525" marB="0" anchor="ctr"/>
                </a:tc>
                <a:tc>
                  <a:txBody>
                    <a:bodyPr/>
                    <a:lstStyle/>
                    <a:p>
                      <a:pPr marL="0" algn="ctr" defTabSz="914400" rtl="0" eaLnBrk="1" fontAlgn="b" latinLnBrk="0" hangingPunct="1"/>
                      <a:r>
                        <a:rPr lang="cs-CZ" sz="1200" b="0" i="0" u="none" strike="noStrike" kern="1200" dirty="0">
                          <a:solidFill>
                            <a:srgbClr val="000000"/>
                          </a:solidFill>
                          <a:effectLst/>
                          <a:latin typeface="Calibri"/>
                          <a:ea typeface="+mn-ea"/>
                          <a:cs typeface="+mn-cs"/>
                        </a:rPr>
                        <a:t>5 230</a:t>
                      </a:r>
                    </a:p>
                  </a:txBody>
                  <a:tcPr marL="9525" marR="9525" marT="9525" marB="0" anchor="ctr" anchorCtr="1"/>
                </a:tc>
                <a:tc>
                  <a:txBody>
                    <a:bodyPr/>
                    <a:lstStyle/>
                    <a:p>
                      <a:pPr algn="ctr" fontAlgn="b"/>
                      <a:r>
                        <a:rPr lang="cs-CZ" sz="1200" b="0" i="0" u="none" strike="noStrike" dirty="0">
                          <a:solidFill>
                            <a:srgbClr val="000000"/>
                          </a:solidFill>
                          <a:effectLst/>
                          <a:latin typeface="Calibri"/>
                        </a:rPr>
                        <a:t>4 682</a:t>
                      </a:r>
                    </a:p>
                  </a:txBody>
                  <a:tcPr marL="9525" marR="9525" marT="9525" marB="0" anchor="ctr"/>
                </a:tc>
                <a:tc>
                  <a:txBody>
                    <a:bodyPr/>
                    <a:lstStyle/>
                    <a:p>
                      <a:pPr algn="ctr" fontAlgn="b"/>
                      <a:r>
                        <a:rPr lang="cs-CZ" sz="1200" b="0" i="0" u="none" strike="noStrike" dirty="0">
                          <a:solidFill>
                            <a:srgbClr val="000000"/>
                          </a:solidFill>
                          <a:effectLst/>
                          <a:latin typeface="Calibri"/>
                        </a:rPr>
                        <a:t>2 119</a:t>
                      </a:r>
                    </a:p>
                  </a:txBody>
                  <a:tcPr marL="9525" marR="9525" marT="9525" marB="0" anchor="ctr"/>
                </a:tc>
                <a:tc>
                  <a:txBody>
                    <a:bodyPr/>
                    <a:lstStyle/>
                    <a:p>
                      <a:pPr algn="ctr" fontAlgn="b"/>
                      <a:r>
                        <a:rPr lang="cs-CZ" sz="1200" b="0" i="0" u="none" strike="noStrike" dirty="0">
                          <a:solidFill>
                            <a:srgbClr val="000000"/>
                          </a:solidFill>
                          <a:effectLst/>
                          <a:latin typeface="Calibri"/>
                        </a:rPr>
                        <a:t>8 575</a:t>
                      </a:r>
                    </a:p>
                  </a:txBody>
                  <a:tcPr marL="9525" marR="9525" marT="9525" marB="0" anchor="ctr"/>
                </a:tc>
                <a:tc>
                  <a:txBody>
                    <a:bodyPr/>
                    <a:lstStyle/>
                    <a:p>
                      <a:pPr algn="ctr" fontAlgn="b"/>
                      <a:r>
                        <a:rPr lang="cs-CZ" sz="1200" b="0" i="0" u="none" strike="noStrike" dirty="0">
                          <a:solidFill>
                            <a:srgbClr val="000000"/>
                          </a:solidFill>
                          <a:effectLst/>
                          <a:latin typeface="Calibri"/>
                        </a:rPr>
                        <a:t>2 332</a:t>
                      </a:r>
                    </a:p>
                  </a:txBody>
                  <a:tcPr marL="9525" marR="9525" marT="9525" marB="0" anchor="ctr">
                    <a:noFill/>
                  </a:tcPr>
                </a:tc>
                <a:tc>
                  <a:txBody>
                    <a:bodyPr/>
                    <a:lstStyle/>
                    <a:p>
                      <a:pPr algn="ctr" fontAlgn="b"/>
                      <a:r>
                        <a:rPr lang="cs-CZ" sz="1200" b="0" i="0" u="none" strike="noStrike" dirty="0">
                          <a:solidFill>
                            <a:srgbClr val="000000"/>
                          </a:solidFill>
                          <a:effectLst/>
                          <a:latin typeface="Calibri"/>
                        </a:rPr>
                        <a:t>4 281</a:t>
                      </a:r>
                    </a:p>
                  </a:txBody>
                  <a:tcPr marL="9525" marR="9525" marT="9525" marB="0" anchor="ctr">
                    <a:solidFill>
                      <a:srgbClr val="E2F0D9"/>
                    </a:solidFill>
                  </a:tcPr>
                </a:tc>
                <a:tc>
                  <a:txBody>
                    <a:bodyPr/>
                    <a:lstStyle/>
                    <a:p>
                      <a:pPr algn="ctr" fontAlgn="b"/>
                      <a:r>
                        <a:rPr lang="cs-CZ" sz="1200" b="0" i="0" u="none" strike="noStrike" dirty="0">
                          <a:solidFill>
                            <a:srgbClr val="000000"/>
                          </a:solidFill>
                          <a:effectLst/>
                          <a:latin typeface="Calibri"/>
                        </a:rPr>
                        <a:t>4 317</a:t>
                      </a:r>
                    </a:p>
                  </a:txBody>
                  <a:tcPr marL="9525" marR="9525" marT="9525" marB="0" anchor="ctr"/>
                </a:tc>
                <a:tc>
                  <a:txBody>
                    <a:bodyPr/>
                    <a:lstStyle/>
                    <a:p>
                      <a:pPr algn="ctr" fontAlgn="b"/>
                      <a:r>
                        <a:rPr lang="cs-CZ" sz="1200" b="0" i="0" u="none" strike="noStrike" dirty="0">
                          <a:solidFill>
                            <a:srgbClr val="000000"/>
                          </a:solidFill>
                          <a:effectLst/>
                          <a:latin typeface="Calibri"/>
                        </a:rPr>
                        <a:t>3 976</a:t>
                      </a:r>
                    </a:p>
                  </a:txBody>
                  <a:tcPr marL="9525" marR="9525" marT="9525" marB="0" anchor="ctr"/>
                </a:tc>
                <a:tc>
                  <a:txBody>
                    <a:bodyPr/>
                    <a:lstStyle/>
                    <a:p>
                      <a:pPr algn="ctr" fontAlgn="b"/>
                      <a:r>
                        <a:rPr lang="cs-CZ" sz="1200" b="0" i="0" u="none" strike="noStrike" dirty="0">
                          <a:solidFill>
                            <a:srgbClr val="000000"/>
                          </a:solidFill>
                          <a:effectLst/>
                          <a:latin typeface="Calibri"/>
                        </a:rPr>
                        <a:t>8 514</a:t>
                      </a:r>
                    </a:p>
                  </a:txBody>
                  <a:tcPr marL="9525" marR="9525" marT="9525" marB="0" anchor="ctr">
                    <a:noFill/>
                  </a:tcPr>
                </a:tc>
                <a:tc>
                  <a:txBody>
                    <a:bodyPr/>
                    <a:lstStyle/>
                    <a:p>
                      <a:pPr marL="0" algn="ctr" defTabSz="914400" rtl="0" eaLnBrk="1" fontAlgn="b" latinLnBrk="0" hangingPunct="1"/>
                      <a:r>
                        <a:rPr lang="cs-CZ" sz="1200" b="0" i="1" u="none" strike="noStrike" kern="1200" dirty="0">
                          <a:solidFill>
                            <a:srgbClr val="000000"/>
                          </a:solidFill>
                          <a:effectLst/>
                          <a:latin typeface="Calibri"/>
                          <a:ea typeface="+mn-ea"/>
                          <a:cs typeface="+mn-cs"/>
                        </a:rPr>
                        <a:t>3 298</a:t>
                      </a:r>
                    </a:p>
                  </a:txBody>
                  <a:tcPr marL="9525" marR="9525" marT="9525" marB="0" anchor="ctr" anchorCtr="1"/>
                </a:tc>
                <a:tc>
                  <a:txBody>
                    <a:bodyPr/>
                    <a:lstStyle/>
                    <a:p>
                      <a:pPr algn="ctr" fontAlgn="b"/>
                      <a:r>
                        <a:rPr lang="cs-CZ" sz="1200" b="0" i="0" u="none" strike="noStrike" dirty="0">
                          <a:solidFill>
                            <a:srgbClr val="000000"/>
                          </a:solidFill>
                          <a:effectLst/>
                          <a:latin typeface="Calibri"/>
                        </a:rPr>
                        <a:t>5 906</a:t>
                      </a:r>
                    </a:p>
                  </a:txBody>
                  <a:tcPr marL="9525" marR="9525" marT="9525" marB="0" anchor="ctr"/>
                </a:tc>
                <a:tc>
                  <a:txBody>
                    <a:bodyPr/>
                    <a:lstStyle/>
                    <a:p>
                      <a:pPr algn="ctr" fontAlgn="b"/>
                      <a:r>
                        <a:rPr lang="cs-CZ" sz="1200" b="0" i="0" u="none" strike="noStrike" dirty="0">
                          <a:solidFill>
                            <a:srgbClr val="000000"/>
                          </a:solidFill>
                          <a:effectLst/>
                          <a:latin typeface="Calibri"/>
                        </a:rPr>
                        <a:t>5 310</a:t>
                      </a:r>
                    </a:p>
                  </a:txBody>
                  <a:tcPr marL="9525" marR="9525" marT="9525" marB="0" anchor="ctr"/>
                </a:tc>
                <a:tc>
                  <a:txBody>
                    <a:bodyPr/>
                    <a:lstStyle/>
                    <a:p>
                      <a:pPr algn="ctr" fontAlgn="b"/>
                      <a:r>
                        <a:rPr lang="cs-CZ" sz="1200" b="0" i="0" u="none" strike="noStrike" dirty="0">
                          <a:solidFill>
                            <a:srgbClr val="000000"/>
                          </a:solidFill>
                          <a:effectLst/>
                          <a:latin typeface="Calibri"/>
                        </a:rPr>
                        <a:t>10 152</a:t>
                      </a:r>
                    </a:p>
                  </a:txBody>
                  <a:tcPr marL="9525" marR="9525" marT="9525" marB="0" anchor="ctr"/>
                </a:tc>
                <a:tc>
                  <a:txBody>
                    <a:bodyPr/>
                    <a:lstStyle/>
                    <a:p>
                      <a:pPr algn="r" fontAlgn="b"/>
                      <a:r>
                        <a:rPr lang="cs-CZ" sz="1200" b="0" i="0" u="none" strike="noStrike" dirty="0">
                          <a:solidFill>
                            <a:srgbClr val="000000"/>
                          </a:solidFill>
                          <a:effectLst/>
                          <a:latin typeface="Calibri"/>
                        </a:rPr>
                        <a:t>82 110</a:t>
                      </a:r>
                    </a:p>
                  </a:txBody>
                  <a:tcPr marL="9525" marR="9525" marT="9525" marB="0" anchor="ctr" anchorCtr="1"/>
                </a:tc>
                <a:extLst>
                  <a:ext uri="{0D108BD9-81ED-4DB2-BD59-A6C34878D82A}">
                    <a16:rowId xmlns:a16="http://schemas.microsoft.com/office/drawing/2014/main" val="10001"/>
                  </a:ext>
                </a:extLst>
              </a:tr>
              <a:tr h="540000">
                <a:tc>
                  <a:txBody>
                    <a:bodyPr/>
                    <a:lstStyle/>
                    <a:p>
                      <a:pPr algn="l" fontAlgn="b"/>
                      <a:r>
                        <a:rPr lang="cs-CZ" sz="1200" u="none" strike="noStrike" dirty="0">
                          <a:effectLst/>
                        </a:rPr>
                        <a:t>z toho počet lůžek v ústavním zařízení sociální péče</a:t>
                      </a:r>
                      <a:endParaRPr lang="cs-CZ" sz="1200" b="0" i="0" u="none" strike="noStrike" dirty="0">
                        <a:solidFill>
                          <a:srgbClr val="000000"/>
                        </a:solidFill>
                        <a:effectLst/>
                        <a:latin typeface="+mn-lt"/>
                      </a:endParaRPr>
                    </a:p>
                  </a:txBody>
                  <a:tcPr marL="5918" marR="5918" marT="5918" marB="0" anchor="ctr"/>
                </a:tc>
                <a:tc>
                  <a:txBody>
                    <a:bodyPr/>
                    <a:lstStyle/>
                    <a:p>
                      <a:pPr algn="ctr" fontAlgn="b"/>
                      <a:r>
                        <a:rPr lang="cs-CZ" sz="1200" b="0" i="0" u="none" strike="noStrike" dirty="0">
                          <a:solidFill>
                            <a:srgbClr val="000000"/>
                          </a:solidFill>
                          <a:effectLst/>
                          <a:latin typeface="Calibri"/>
                        </a:rPr>
                        <a:t>3 376</a:t>
                      </a:r>
                    </a:p>
                  </a:txBody>
                  <a:tcPr marL="9525" marR="9525" marT="9525" marB="0" anchor="ctr"/>
                </a:tc>
                <a:tc>
                  <a:txBody>
                    <a:bodyPr/>
                    <a:lstStyle/>
                    <a:p>
                      <a:pPr algn="ctr" fontAlgn="b"/>
                      <a:r>
                        <a:rPr lang="cs-CZ" sz="1200" b="0" i="0" u="none" strike="noStrike" dirty="0">
                          <a:solidFill>
                            <a:srgbClr val="000000"/>
                          </a:solidFill>
                          <a:effectLst/>
                          <a:latin typeface="Calibri"/>
                        </a:rPr>
                        <a:t>7 099</a:t>
                      </a:r>
                    </a:p>
                  </a:txBody>
                  <a:tcPr marL="9525" marR="9525" marT="9525" marB="0" anchor="ctr"/>
                </a:tc>
                <a:tc>
                  <a:txBody>
                    <a:bodyPr/>
                    <a:lstStyle/>
                    <a:p>
                      <a:pPr marL="0" algn="ctr" defTabSz="914400" rtl="0" eaLnBrk="1" fontAlgn="b" latinLnBrk="0" hangingPunct="1"/>
                      <a:r>
                        <a:rPr lang="cs-CZ" sz="1200" b="0" i="0" u="none" strike="noStrike" kern="1200" dirty="0">
                          <a:solidFill>
                            <a:srgbClr val="000000"/>
                          </a:solidFill>
                          <a:effectLst/>
                          <a:latin typeface="Calibri"/>
                          <a:ea typeface="+mn-ea"/>
                          <a:cs typeface="+mn-cs"/>
                        </a:rPr>
                        <a:t>3 306</a:t>
                      </a:r>
                    </a:p>
                  </a:txBody>
                  <a:tcPr marL="9525" marR="9525" marT="9525" marB="0" anchor="ctr" anchorCtr="1"/>
                </a:tc>
                <a:tc>
                  <a:txBody>
                    <a:bodyPr/>
                    <a:lstStyle/>
                    <a:p>
                      <a:pPr algn="ctr" fontAlgn="b"/>
                      <a:r>
                        <a:rPr lang="cs-CZ" sz="1200" b="0" i="0" u="none" strike="noStrike" dirty="0">
                          <a:solidFill>
                            <a:srgbClr val="000000"/>
                          </a:solidFill>
                          <a:effectLst/>
                          <a:latin typeface="Calibri"/>
                        </a:rPr>
                        <a:t>2 589</a:t>
                      </a:r>
                    </a:p>
                  </a:txBody>
                  <a:tcPr marL="9525" marR="9525" marT="9525" marB="0" anchor="ctr"/>
                </a:tc>
                <a:tc>
                  <a:txBody>
                    <a:bodyPr/>
                    <a:lstStyle/>
                    <a:p>
                      <a:pPr algn="ctr" fontAlgn="b"/>
                      <a:r>
                        <a:rPr lang="cs-CZ" sz="1200" b="0" i="0" u="none" strike="noStrike" dirty="0">
                          <a:solidFill>
                            <a:srgbClr val="000000"/>
                          </a:solidFill>
                          <a:effectLst/>
                          <a:latin typeface="Calibri"/>
                        </a:rPr>
                        <a:t>1 533</a:t>
                      </a:r>
                    </a:p>
                  </a:txBody>
                  <a:tcPr marL="9525" marR="9525" marT="9525" marB="0" anchor="ctr"/>
                </a:tc>
                <a:tc>
                  <a:txBody>
                    <a:bodyPr/>
                    <a:lstStyle/>
                    <a:p>
                      <a:pPr algn="ctr" fontAlgn="b"/>
                      <a:r>
                        <a:rPr lang="cs-CZ" sz="1200" b="0" i="0" u="none" strike="noStrike" dirty="0">
                          <a:solidFill>
                            <a:srgbClr val="000000"/>
                          </a:solidFill>
                          <a:effectLst/>
                          <a:latin typeface="Calibri"/>
                        </a:rPr>
                        <a:t>6 116</a:t>
                      </a:r>
                    </a:p>
                  </a:txBody>
                  <a:tcPr marL="9525" marR="9525" marT="9525" marB="0" anchor="ctr"/>
                </a:tc>
                <a:tc>
                  <a:txBody>
                    <a:bodyPr/>
                    <a:lstStyle/>
                    <a:p>
                      <a:pPr algn="ctr" fontAlgn="b"/>
                      <a:r>
                        <a:rPr lang="cs-CZ" sz="1200" b="0" i="0" u="none" strike="noStrike" dirty="0">
                          <a:solidFill>
                            <a:srgbClr val="000000"/>
                          </a:solidFill>
                          <a:effectLst/>
                          <a:latin typeface="Calibri"/>
                        </a:rPr>
                        <a:t>1 607</a:t>
                      </a:r>
                    </a:p>
                  </a:txBody>
                  <a:tcPr marL="9525" marR="9525" marT="9525" marB="0" anchor="ctr">
                    <a:solidFill>
                      <a:srgbClr val="CCCCCC"/>
                    </a:solidFill>
                  </a:tcPr>
                </a:tc>
                <a:tc>
                  <a:txBody>
                    <a:bodyPr/>
                    <a:lstStyle/>
                    <a:p>
                      <a:pPr algn="ctr" fontAlgn="b"/>
                      <a:r>
                        <a:rPr lang="cs-CZ" sz="1200" b="0" i="0" u="none" strike="noStrike" dirty="0">
                          <a:solidFill>
                            <a:srgbClr val="000000"/>
                          </a:solidFill>
                          <a:effectLst/>
                          <a:latin typeface="Calibri"/>
                        </a:rPr>
                        <a:t>3 375</a:t>
                      </a:r>
                    </a:p>
                  </a:txBody>
                  <a:tcPr marL="9525" marR="9525" marT="9525" marB="0" anchor="ctr">
                    <a:solidFill>
                      <a:srgbClr val="E2F0D9"/>
                    </a:solidFill>
                  </a:tcPr>
                </a:tc>
                <a:tc>
                  <a:txBody>
                    <a:bodyPr/>
                    <a:lstStyle/>
                    <a:p>
                      <a:pPr algn="ctr" fontAlgn="b"/>
                      <a:r>
                        <a:rPr lang="cs-CZ" sz="1200" b="0" i="0" u="none" strike="noStrike" dirty="0">
                          <a:solidFill>
                            <a:srgbClr val="000000"/>
                          </a:solidFill>
                          <a:effectLst/>
                          <a:latin typeface="Calibri"/>
                        </a:rPr>
                        <a:t>3 074</a:t>
                      </a:r>
                    </a:p>
                  </a:txBody>
                  <a:tcPr marL="9525" marR="9525" marT="9525" marB="0" anchor="ctr"/>
                </a:tc>
                <a:tc>
                  <a:txBody>
                    <a:bodyPr/>
                    <a:lstStyle/>
                    <a:p>
                      <a:pPr algn="ctr" fontAlgn="b"/>
                      <a:r>
                        <a:rPr lang="cs-CZ" sz="1200" b="0" i="0" u="none" strike="noStrike" dirty="0">
                          <a:solidFill>
                            <a:srgbClr val="000000"/>
                          </a:solidFill>
                          <a:effectLst/>
                          <a:latin typeface="Calibri"/>
                        </a:rPr>
                        <a:t>2 766</a:t>
                      </a:r>
                    </a:p>
                  </a:txBody>
                  <a:tcPr marL="9525" marR="9525" marT="9525" marB="0" anchor="ctr"/>
                </a:tc>
                <a:tc>
                  <a:txBody>
                    <a:bodyPr/>
                    <a:lstStyle/>
                    <a:p>
                      <a:pPr algn="ctr" fontAlgn="b"/>
                      <a:r>
                        <a:rPr lang="cs-CZ" sz="1200" b="0" i="0" u="none" strike="noStrike" dirty="0">
                          <a:solidFill>
                            <a:srgbClr val="000000"/>
                          </a:solidFill>
                          <a:effectLst/>
                          <a:latin typeface="Calibri"/>
                        </a:rPr>
                        <a:t>5 329</a:t>
                      </a:r>
                    </a:p>
                  </a:txBody>
                  <a:tcPr marL="9525" marR="9525" marT="9525" marB="0" anchor="ctr">
                    <a:solidFill>
                      <a:srgbClr val="CCCCCC"/>
                    </a:solidFill>
                  </a:tcPr>
                </a:tc>
                <a:tc>
                  <a:txBody>
                    <a:bodyPr/>
                    <a:lstStyle/>
                    <a:p>
                      <a:pPr marL="0" algn="ctr" defTabSz="914400" rtl="0" eaLnBrk="1" fontAlgn="b" latinLnBrk="0" hangingPunct="1"/>
                      <a:r>
                        <a:rPr lang="cs-CZ" sz="1200" b="0" i="1" u="none" strike="noStrike" kern="1200" dirty="0">
                          <a:solidFill>
                            <a:srgbClr val="000000"/>
                          </a:solidFill>
                          <a:effectLst/>
                          <a:latin typeface="Calibri"/>
                          <a:ea typeface="+mn-ea"/>
                          <a:cs typeface="+mn-cs"/>
                        </a:rPr>
                        <a:t>1 756</a:t>
                      </a:r>
                    </a:p>
                  </a:txBody>
                  <a:tcPr marL="9525" marR="9525" marT="9525" marB="0" anchor="ctr" anchorCtr="1"/>
                </a:tc>
                <a:tc>
                  <a:txBody>
                    <a:bodyPr/>
                    <a:lstStyle/>
                    <a:p>
                      <a:pPr algn="ctr" fontAlgn="b"/>
                      <a:r>
                        <a:rPr lang="cs-CZ" sz="1200" b="0" i="0" u="none" strike="noStrike" dirty="0">
                          <a:solidFill>
                            <a:srgbClr val="000000"/>
                          </a:solidFill>
                          <a:effectLst/>
                          <a:latin typeface="Calibri"/>
                        </a:rPr>
                        <a:t>3 811</a:t>
                      </a:r>
                    </a:p>
                  </a:txBody>
                  <a:tcPr marL="9525" marR="9525" marT="9525" marB="0" anchor="ctr"/>
                </a:tc>
                <a:tc>
                  <a:txBody>
                    <a:bodyPr/>
                    <a:lstStyle/>
                    <a:p>
                      <a:pPr algn="ctr" fontAlgn="b"/>
                      <a:r>
                        <a:rPr lang="cs-CZ" sz="1200" b="0" i="0" u="none" strike="noStrike" dirty="0">
                          <a:solidFill>
                            <a:srgbClr val="000000"/>
                          </a:solidFill>
                          <a:effectLst/>
                          <a:latin typeface="Calibri"/>
                        </a:rPr>
                        <a:t>4 044</a:t>
                      </a:r>
                    </a:p>
                  </a:txBody>
                  <a:tcPr marL="9525" marR="9525" marT="9525" marB="0" anchor="ctr"/>
                </a:tc>
                <a:tc>
                  <a:txBody>
                    <a:bodyPr/>
                    <a:lstStyle/>
                    <a:p>
                      <a:pPr algn="ctr" fontAlgn="b"/>
                      <a:r>
                        <a:rPr lang="cs-CZ" sz="1200" b="0" i="0" u="none" strike="noStrike" dirty="0">
                          <a:solidFill>
                            <a:srgbClr val="000000"/>
                          </a:solidFill>
                          <a:effectLst/>
                          <a:latin typeface="Calibri"/>
                        </a:rPr>
                        <a:t>6 639</a:t>
                      </a:r>
                    </a:p>
                  </a:txBody>
                  <a:tcPr marL="9525" marR="9525" marT="9525" marB="0" anchor="ctr"/>
                </a:tc>
                <a:tc>
                  <a:txBody>
                    <a:bodyPr/>
                    <a:lstStyle/>
                    <a:p>
                      <a:pPr algn="r" fontAlgn="b"/>
                      <a:r>
                        <a:rPr lang="cs-CZ" sz="1200" b="0" i="0" u="none" strike="noStrike" dirty="0">
                          <a:solidFill>
                            <a:srgbClr val="000000"/>
                          </a:solidFill>
                          <a:effectLst/>
                          <a:latin typeface="Calibri"/>
                        </a:rPr>
                        <a:t>54 664</a:t>
                      </a:r>
                    </a:p>
                  </a:txBody>
                  <a:tcPr marL="9525" marR="9525" marT="9525" marB="0" anchor="ctr" anchorCtr="1"/>
                </a:tc>
                <a:extLst>
                  <a:ext uri="{0D108BD9-81ED-4DB2-BD59-A6C34878D82A}">
                    <a16:rowId xmlns:a16="http://schemas.microsoft.com/office/drawing/2014/main" val="10002"/>
                  </a:ext>
                </a:extLst>
              </a:tr>
              <a:tr h="432000">
                <a:tc>
                  <a:txBody>
                    <a:bodyPr/>
                    <a:lstStyle/>
                    <a:p>
                      <a:pPr algn="l" fontAlgn="b"/>
                      <a:r>
                        <a:rPr lang="cs-CZ" sz="1200" i="1" u="none" strike="noStrike" dirty="0">
                          <a:effectLst/>
                        </a:rPr>
                        <a:t>Počet - 1 lůžkových pokojů </a:t>
                      </a:r>
                      <a:endParaRPr lang="cs-CZ" sz="1200" b="0" i="1" u="none" strike="noStrike" dirty="0">
                        <a:solidFill>
                          <a:srgbClr val="000000"/>
                        </a:solidFill>
                        <a:effectLst/>
                        <a:latin typeface="+mn-lt"/>
                      </a:endParaRPr>
                    </a:p>
                  </a:txBody>
                  <a:tcPr marL="5918" marR="5918" marT="5918" marB="0" anchor="ctr"/>
                </a:tc>
                <a:tc>
                  <a:txBody>
                    <a:bodyPr/>
                    <a:lstStyle/>
                    <a:p>
                      <a:pPr algn="ctr" fontAlgn="b"/>
                      <a:r>
                        <a:rPr lang="cs-CZ" sz="1200" b="0" i="1" u="none" strike="noStrike" dirty="0">
                          <a:solidFill>
                            <a:srgbClr val="000000"/>
                          </a:solidFill>
                          <a:effectLst/>
                          <a:latin typeface="Calibri"/>
                        </a:rPr>
                        <a:t>1 480</a:t>
                      </a:r>
                    </a:p>
                  </a:txBody>
                  <a:tcPr marL="9525" marR="9525" marT="9525" marB="0" anchor="ctr"/>
                </a:tc>
                <a:tc>
                  <a:txBody>
                    <a:bodyPr/>
                    <a:lstStyle/>
                    <a:p>
                      <a:pPr algn="ctr" fontAlgn="b"/>
                      <a:r>
                        <a:rPr lang="cs-CZ" sz="1200" b="0" i="1" u="none" strike="noStrike" dirty="0">
                          <a:solidFill>
                            <a:srgbClr val="000000"/>
                          </a:solidFill>
                          <a:effectLst/>
                          <a:latin typeface="Calibri"/>
                        </a:rPr>
                        <a:t>2 058</a:t>
                      </a:r>
                    </a:p>
                  </a:txBody>
                  <a:tcPr marL="9525" marR="9525" marT="9525" marB="0" anchor="ctr"/>
                </a:tc>
                <a:tc>
                  <a:txBody>
                    <a:bodyPr/>
                    <a:lstStyle/>
                    <a:p>
                      <a:pPr marL="0" algn="ctr" defTabSz="914400" rtl="0" eaLnBrk="1" fontAlgn="b" latinLnBrk="0" hangingPunct="1"/>
                      <a:r>
                        <a:rPr lang="cs-CZ" sz="1200" b="0" i="1" u="none" strike="noStrike" kern="1200" dirty="0">
                          <a:solidFill>
                            <a:srgbClr val="000000"/>
                          </a:solidFill>
                          <a:effectLst/>
                          <a:latin typeface="Calibri"/>
                          <a:ea typeface="+mn-ea"/>
                          <a:cs typeface="+mn-cs"/>
                        </a:rPr>
                        <a:t>1461</a:t>
                      </a:r>
                    </a:p>
                  </a:txBody>
                  <a:tcPr marL="9525" marR="9525" marT="9525" marB="0" anchor="ctr" anchorCtr="1"/>
                </a:tc>
                <a:tc>
                  <a:txBody>
                    <a:bodyPr/>
                    <a:lstStyle/>
                    <a:p>
                      <a:pPr algn="ctr" fontAlgn="b"/>
                      <a:r>
                        <a:rPr lang="cs-CZ" sz="1200" b="0" i="1" u="none" strike="noStrike" dirty="0">
                          <a:solidFill>
                            <a:srgbClr val="000000"/>
                          </a:solidFill>
                          <a:effectLst/>
                          <a:latin typeface="Calibri"/>
                        </a:rPr>
                        <a:t>844</a:t>
                      </a:r>
                    </a:p>
                  </a:txBody>
                  <a:tcPr marL="9525" marR="9525" marT="9525" marB="0" anchor="ctr"/>
                </a:tc>
                <a:tc>
                  <a:txBody>
                    <a:bodyPr/>
                    <a:lstStyle/>
                    <a:p>
                      <a:pPr algn="ctr" fontAlgn="b"/>
                      <a:r>
                        <a:rPr lang="cs-CZ" sz="1200" b="0" i="1" u="none" strike="noStrike" dirty="0">
                          <a:solidFill>
                            <a:srgbClr val="000000"/>
                          </a:solidFill>
                          <a:effectLst/>
                          <a:latin typeface="Calibri"/>
                        </a:rPr>
                        <a:t>520</a:t>
                      </a:r>
                    </a:p>
                  </a:txBody>
                  <a:tcPr marL="9525" marR="9525" marT="9525" marB="0" anchor="ctr"/>
                </a:tc>
                <a:tc>
                  <a:txBody>
                    <a:bodyPr/>
                    <a:lstStyle/>
                    <a:p>
                      <a:pPr algn="ctr" fontAlgn="b"/>
                      <a:r>
                        <a:rPr lang="cs-CZ" sz="1200" b="0" i="1" u="none" strike="noStrike" dirty="0">
                          <a:solidFill>
                            <a:srgbClr val="000000"/>
                          </a:solidFill>
                          <a:effectLst/>
                          <a:latin typeface="Calibri"/>
                        </a:rPr>
                        <a:t>2 731</a:t>
                      </a:r>
                    </a:p>
                  </a:txBody>
                  <a:tcPr marL="9525" marR="9525" marT="9525" marB="0" anchor="ctr"/>
                </a:tc>
                <a:tc>
                  <a:txBody>
                    <a:bodyPr/>
                    <a:lstStyle/>
                    <a:p>
                      <a:pPr algn="ctr" fontAlgn="b"/>
                      <a:r>
                        <a:rPr lang="cs-CZ" sz="1200" b="0" i="1" u="none" strike="noStrike" dirty="0">
                          <a:solidFill>
                            <a:srgbClr val="000000"/>
                          </a:solidFill>
                          <a:effectLst/>
                          <a:latin typeface="Calibri"/>
                        </a:rPr>
                        <a:t>692</a:t>
                      </a:r>
                    </a:p>
                  </a:txBody>
                  <a:tcPr marL="9525" marR="9525" marT="9525" marB="0" anchor="ctr">
                    <a:noFill/>
                  </a:tcPr>
                </a:tc>
                <a:tc>
                  <a:txBody>
                    <a:bodyPr/>
                    <a:lstStyle/>
                    <a:p>
                      <a:pPr algn="ctr" fontAlgn="b"/>
                      <a:r>
                        <a:rPr lang="cs-CZ" sz="1200" b="0" i="1" u="none" strike="noStrike" dirty="0">
                          <a:solidFill>
                            <a:srgbClr val="000000"/>
                          </a:solidFill>
                          <a:effectLst/>
                          <a:latin typeface="Calibri"/>
                        </a:rPr>
                        <a:t>778</a:t>
                      </a:r>
                    </a:p>
                  </a:txBody>
                  <a:tcPr marL="9525" marR="9525" marT="9525" marB="0" anchor="ctr">
                    <a:solidFill>
                      <a:srgbClr val="E2F0D9"/>
                    </a:solidFill>
                  </a:tcPr>
                </a:tc>
                <a:tc>
                  <a:txBody>
                    <a:bodyPr/>
                    <a:lstStyle/>
                    <a:p>
                      <a:pPr algn="ctr" fontAlgn="b"/>
                      <a:r>
                        <a:rPr lang="cs-CZ" sz="1200" b="0" i="1" u="none" strike="noStrike" dirty="0">
                          <a:solidFill>
                            <a:srgbClr val="000000"/>
                          </a:solidFill>
                          <a:effectLst/>
                          <a:latin typeface="Calibri"/>
                        </a:rPr>
                        <a:t>1 160</a:t>
                      </a:r>
                    </a:p>
                  </a:txBody>
                  <a:tcPr marL="9525" marR="9525" marT="9525" marB="0" anchor="ctr"/>
                </a:tc>
                <a:tc>
                  <a:txBody>
                    <a:bodyPr/>
                    <a:lstStyle/>
                    <a:p>
                      <a:pPr algn="ctr" fontAlgn="b"/>
                      <a:r>
                        <a:rPr lang="cs-CZ" sz="1200" b="0" i="1" u="none" strike="noStrike" dirty="0">
                          <a:solidFill>
                            <a:srgbClr val="000000"/>
                          </a:solidFill>
                          <a:effectLst/>
                          <a:latin typeface="Calibri"/>
                        </a:rPr>
                        <a:t>935</a:t>
                      </a:r>
                    </a:p>
                  </a:txBody>
                  <a:tcPr marL="9525" marR="9525" marT="9525" marB="0" anchor="ctr"/>
                </a:tc>
                <a:tc>
                  <a:txBody>
                    <a:bodyPr/>
                    <a:lstStyle/>
                    <a:p>
                      <a:pPr algn="ctr" fontAlgn="b"/>
                      <a:r>
                        <a:rPr lang="cs-CZ" sz="1200" b="0" i="1" u="none" strike="noStrike" dirty="0">
                          <a:solidFill>
                            <a:srgbClr val="000000"/>
                          </a:solidFill>
                          <a:effectLst/>
                          <a:latin typeface="Calibri"/>
                        </a:rPr>
                        <a:t>1 988</a:t>
                      </a:r>
                    </a:p>
                  </a:txBody>
                  <a:tcPr marL="9525" marR="9525" marT="9525" marB="0" anchor="ctr">
                    <a:noFill/>
                  </a:tcPr>
                </a:tc>
                <a:tc>
                  <a:txBody>
                    <a:bodyPr/>
                    <a:lstStyle/>
                    <a:p>
                      <a:pPr marL="0" algn="ctr" defTabSz="914400" rtl="0" eaLnBrk="1" fontAlgn="b" latinLnBrk="0" hangingPunct="1"/>
                      <a:r>
                        <a:rPr lang="cs-CZ" sz="1200" b="0" i="1" u="none" strike="noStrike" kern="1200" dirty="0">
                          <a:solidFill>
                            <a:srgbClr val="000000"/>
                          </a:solidFill>
                          <a:effectLst/>
                          <a:latin typeface="Calibri"/>
                          <a:ea typeface="+mn-ea"/>
                          <a:cs typeface="+mn-cs"/>
                        </a:rPr>
                        <a:t>1 056</a:t>
                      </a:r>
                    </a:p>
                  </a:txBody>
                  <a:tcPr marL="9525" marR="9525" marT="9525" marB="0" anchor="ctr" anchorCtr="1"/>
                </a:tc>
                <a:tc>
                  <a:txBody>
                    <a:bodyPr/>
                    <a:lstStyle/>
                    <a:p>
                      <a:pPr algn="ctr" fontAlgn="b"/>
                      <a:r>
                        <a:rPr lang="cs-CZ" sz="1200" b="0" i="1" u="none" strike="noStrike" dirty="0">
                          <a:solidFill>
                            <a:srgbClr val="000000"/>
                          </a:solidFill>
                          <a:effectLst/>
                          <a:latin typeface="Calibri"/>
                        </a:rPr>
                        <a:t>1 197</a:t>
                      </a:r>
                    </a:p>
                  </a:txBody>
                  <a:tcPr marL="9525" marR="9525" marT="9525" marB="0" anchor="ctr"/>
                </a:tc>
                <a:tc>
                  <a:txBody>
                    <a:bodyPr/>
                    <a:lstStyle/>
                    <a:p>
                      <a:pPr algn="ctr" fontAlgn="b"/>
                      <a:r>
                        <a:rPr lang="cs-CZ" sz="1200" b="0" i="1" u="none" strike="noStrike" dirty="0">
                          <a:solidFill>
                            <a:srgbClr val="000000"/>
                          </a:solidFill>
                          <a:effectLst/>
                          <a:latin typeface="Calibri"/>
                        </a:rPr>
                        <a:t>1 589</a:t>
                      </a:r>
                    </a:p>
                  </a:txBody>
                  <a:tcPr marL="9525" marR="9525" marT="9525" marB="0" anchor="ctr"/>
                </a:tc>
                <a:tc>
                  <a:txBody>
                    <a:bodyPr/>
                    <a:lstStyle/>
                    <a:p>
                      <a:pPr algn="ctr" fontAlgn="b"/>
                      <a:r>
                        <a:rPr lang="cs-CZ" sz="1200" b="0" i="1" u="none" strike="noStrike" dirty="0">
                          <a:solidFill>
                            <a:srgbClr val="000000"/>
                          </a:solidFill>
                          <a:effectLst/>
                          <a:latin typeface="Calibri"/>
                        </a:rPr>
                        <a:t>3 007</a:t>
                      </a:r>
                    </a:p>
                  </a:txBody>
                  <a:tcPr marL="9525" marR="9525" marT="9525" marB="0" anchor="ctr"/>
                </a:tc>
                <a:tc>
                  <a:txBody>
                    <a:bodyPr/>
                    <a:lstStyle/>
                    <a:p>
                      <a:pPr algn="r" fontAlgn="b"/>
                      <a:r>
                        <a:rPr lang="cs-CZ" sz="1200" b="0" i="0" u="none" strike="noStrike" dirty="0">
                          <a:solidFill>
                            <a:srgbClr val="000000"/>
                          </a:solidFill>
                          <a:effectLst/>
                          <a:latin typeface="Calibri"/>
                        </a:rPr>
                        <a:t>20 440</a:t>
                      </a:r>
                    </a:p>
                  </a:txBody>
                  <a:tcPr marL="9525" marR="9525" marT="9525" marB="0" anchor="ctr" anchorCtr="1"/>
                </a:tc>
                <a:extLst>
                  <a:ext uri="{0D108BD9-81ED-4DB2-BD59-A6C34878D82A}">
                    <a16:rowId xmlns:a16="http://schemas.microsoft.com/office/drawing/2014/main" val="10003"/>
                  </a:ext>
                </a:extLst>
              </a:tr>
              <a:tr h="432000">
                <a:tc>
                  <a:txBody>
                    <a:bodyPr/>
                    <a:lstStyle/>
                    <a:p>
                      <a:pPr algn="l" fontAlgn="b"/>
                      <a:r>
                        <a:rPr lang="cs-CZ" sz="1200" i="1" u="none" strike="noStrike" dirty="0">
                          <a:effectLst/>
                        </a:rPr>
                        <a:t>Počet - 2 lůžkových pokojů </a:t>
                      </a:r>
                      <a:endParaRPr lang="cs-CZ" sz="1200" b="0" i="1" u="none" strike="noStrike" dirty="0">
                        <a:solidFill>
                          <a:srgbClr val="000000"/>
                        </a:solidFill>
                        <a:effectLst/>
                        <a:latin typeface="+mn-lt"/>
                      </a:endParaRPr>
                    </a:p>
                  </a:txBody>
                  <a:tcPr marL="5918" marR="5918" marT="5918" marB="0" anchor="ctr"/>
                </a:tc>
                <a:tc>
                  <a:txBody>
                    <a:bodyPr/>
                    <a:lstStyle/>
                    <a:p>
                      <a:pPr algn="ctr" fontAlgn="b"/>
                      <a:r>
                        <a:rPr lang="cs-CZ" sz="1200" b="0" i="1" u="none" strike="noStrike" dirty="0">
                          <a:solidFill>
                            <a:srgbClr val="000000"/>
                          </a:solidFill>
                          <a:effectLst/>
                          <a:latin typeface="Calibri"/>
                        </a:rPr>
                        <a:t>1 491</a:t>
                      </a:r>
                    </a:p>
                  </a:txBody>
                  <a:tcPr marL="9525" marR="9525" marT="9525" marB="0" anchor="ctr"/>
                </a:tc>
                <a:tc>
                  <a:txBody>
                    <a:bodyPr/>
                    <a:lstStyle/>
                    <a:p>
                      <a:pPr algn="ctr" fontAlgn="b"/>
                      <a:r>
                        <a:rPr lang="cs-CZ" sz="1200" b="0" i="1" u="none" strike="noStrike" dirty="0">
                          <a:solidFill>
                            <a:srgbClr val="000000"/>
                          </a:solidFill>
                          <a:effectLst/>
                          <a:latin typeface="Calibri"/>
                        </a:rPr>
                        <a:t>2 827</a:t>
                      </a:r>
                    </a:p>
                  </a:txBody>
                  <a:tcPr marL="9525" marR="9525" marT="9525" marB="0" anchor="ctr"/>
                </a:tc>
                <a:tc>
                  <a:txBody>
                    <a:bodyPr/>
                    <a:lstStyle/>
                    <a:p>
                      <a:pPr marL="0" algn="ctr" defTabSz="914400" rtl="0" eaLnBrk="1" fontAlgn="b" latinLnBrk="0" hangingPunct="1"/>
                      <a:r>
                        <a:rPr lang="cs-CZ" sz="1200" b="0" i="1" u="none" strike="noStrike" kern="1200" dirty="0">
                          <a:solidFill>
                            <a:srgbClr val="000000"/>
                          </a:solidFill>
                          <a:effectLst/>
                          <a:latin typeface="Calibri"/>
                          <a:ea typeface="+mn-ea"/>
                          <a:cs typeface="+mn-cs"/>
                        </a:rPr>
                        <a:t>1466</a:t>
                      </a:r>
                    </a:p>
                  </a:txBody>
                  <a:tcPr marL="9525" marR="9525" marT="9525" marB="0" anchor="ctr" anchorCtr="1"/>
                </a:tc>
                <a:tc>
                  <a:txBody>
                    <a:bodyPr/>
                    <a:lstStyle/>
                    <a:p>
                      <a:pPr algn="ctr" fontAlgn="b"/>
                      <a:r>
                        <a:rPr lang="cs-CZ" sz="1200" b="0" i="1" u="none" strike="noStrike" dirty="0">
                          <a:solidFill>
                            <a:srgbClr val="000000"/>
                          </a:solidFill>
                          <a:effectLst/>
                          <a:latin typeface="Calibri"/>
                        </a:rPr>
                        <a:t>1 402</a:t>
                      </a:r>
                    </a:p>
                  </a:txBody>
                  <a:tcPr marL="9525" marR="9525" marT="9525" marB="0" anchor="ctr"/>
                </a:tc>
                <a:tc>
                  <a:txBody>
                    <a:bodyPr/>
                    <a:lstStyle/>
                    <a:p>
                      <a:pPr algn="ctr" fontAlgn="b"/>
                      <a:r>
                        <a:rPr lang="cs-CZ" sz="1200" b="0" i="1" u="none" strike="noStrike" dirty="0">
                          <a:solidFill>
                            <a:srgbClr val="000000"/>
                          </a:solidFill>
                          <a:effectLst/>
                          <a:latin typeface="Calibri"/>
                        </a:rPr>
                        <a:t>583</a:t>
                      </a:r>
                    </a:p>
                  </a:txBody>
                  <a:tcPr marL="9525" marR="9525" marT="9525" marB="0" anchor="ctr"/>
                </a:tc>
                <a:tc>
                  <a:txBody>
                    <a:bodyPr/>
                    <a:lstStyle/>
                    <a:p>
                      <a:pPr algn="ctr" fontAlgn="b"/>
                      <a:r>
                        <a:rPr lang="cs-CZ" sz="1200" b="0" i="1" u="none" strike="noStrike" dirty="0">
                          <a:solidFill>
                            <a:srgbClr val="000000"/>
                          </a:solidFill>
                          <a:effectLst/>
                          <a:latin typeface="Calibri"/>
                        </a:rPr>
                        <a:t>1 906</a:t>
                      </a:r>
                    </a:p>
                  </a:txBody>
                  <a:tcPr marL="9525" marR="9525" marT="9525" marB="0" anchor="ctr"/>
                </a:tc>
                <a:tc>
                  <a:txBody>
                    <a:bodyPr/>
                    <a:lstStyle/>
                    <a:p>
                      <a:pPr algn="ctr" fontAlgn="b"/>
                      <a:r>
                        <a:rPr lang="cs-CZ" sz="1200" b="0" i="1" u="none" strike="noStrike" dirty="0">
                          <a:solidFill>
                            <a:srgbClr val="000000"/>
                          </a:solidFill>
                          <a:effectLst/>
                          <a:latin typeface="Calibri"/>
                        </a:rPr>
                        <a:t>584</a:t>
                      </a:r>
                    </a:p>
                  </a:txBody>
                  <a:tcPr marL="9525" marR="9525" marT="9525" marB="0" anchor="ctr">
                    <a:solidFill>
                      <a:srgbClr val="CCCCCC"/>
                    </a:solidFill>
                  </a:tcPr>
                </a:tc>
                <a:tc>
                  <a:txBody>
                    <a:bodyPr/>
                    <a:lstStyle/>
                    <a:p>
                      <a:pPr algn="ctr" fontAlgn="b"/>
                      <a:r>
                        <a:rPr lang="cs-CZ" sz="1200" b="0" i="1" u="none" strike="noStrike" dirty="0">
                          <a:solidFill>
                            <a:srgbClr val="000000"/>
                          </a:solidFill>
                          <a:effectLst/>
                          <a:latin typeface="Calibri"/>
                        </a:rPr>
                        <a:t>1 307</a:t>
                      </a:r>
                    </a:p>
                  </a:txBody>
                  <a:tcPr marL="9525" marR="9525" marT="9525" marB="0" anchor="ctr">
                    <a:solidFill>
                      <a:srgbClr val="E2F0D9"/>
                    </a:solidFill>
                  </a:tcPr>
                </a:tc>
                <a:tc>
                  <a:txBody>
                    <a:bodyPr/>
                    <a:lstStyle/>
                    <a:p>
                      <a:pPr algn="ctr" fontAlgn="b"/>
                      <a:r>
                        <a:rPr lang="cs-CZ" sz="1200" b="0" i="1" u="none" strike="noStrike" dirty="0">
                          <a:solidFill>
                            <a:srgbClr val="000000"/>
                          </a:solidFill>
                          <a:effectLst/>
                          <a:latin typeface="Calibri"/>
                        </a:rPr>
                        <a:t>1 216</a:t>
                      </a:r>
                    </a:p>
                  </a:txBody>
                  <a:tcPr marL="9525" marR="9525" marT="9525" marB="0" anchor="ctr"/>
                </a:tc>
                <a:tc>
                  <a:txBody>
                    <a:bodyPr/>
                    <a:lstStyle/>
                    <a:p>
                      <a:pPr algn="ctr" fontAlgn="b"/>
                      <a:r>
                        <a:rPr lang="cs-CZ" sz="1200" b="0" i="1" u="none" strike="noStrike" dirty="0">
                          <a:solidFill>
                            <a:srgbClr val="000000"/>
                          </a:solidFill>
                          <a:effectLst/>
                          <a:latin typeface="Calibri"/>
                        </a:rPr>
                        <a:t>981</a:t>
                      </a:r>
                    </a:p>
                  </a:txBody>
                  <a:tcPr marL="9525" marR="9525" marT="9525" marB="0" anchor="ctr"/>
                </a:tc>
                <a:tc>
                  <a:txBody>
                    <a:bodyPr/>
                    <a:lstStyle/>
                    <a:p>
                      <a:pPr algn="ctr" fontAlgn="b"/>
                      <a:r>
                        <a:rPr lang="cs-CZ" sz="1200" b="0" i="1" u="none" strike="noStrike" dirty="0">
                          <a:solidFill>
                            <a:srgbClr val="000000"/>
                          </a:solidFill>
                          <a:effectLst/>
                          <a:latin typeface="Calibri"/>
                        </a:rPr>
                        <a:t>2 134</a:t>
                      </a:r>
                    </a:p>
                  </a:txBody>
                  <a:tcPr marL="9525" marR="9525" marT="9525" marB="0" anchor="ctr">
                    <a:solidFill>
                      <a:srgbClr val="CCCCCC"/>
                    </a:solidFill>
                  </a:tcPr>
                </a:tc>
                <a:tc>
                  <a:txBody>
                    <a:bodyPr/>
                    <a:lstStyle/>
                    <a:p>
                      <a:pPr marL="0" algn="ctr" defTabSz="914400" rtl="0" eaLnBrk="1" fontAlgn="b" latinLnBrk="0" hangingPunct="1"/>
                      <a:r>
                        <a:rPr lang="cs-CZ" sz="1200" b="0" i="1" u="none" strike="noStrike" kern="1200" dirty="0">
                          <a:solidFill>
                            <a:srgbClr val="000000"/>
                          </a:solidFill>
                          <a:effectLst/>
                          <a:latin typeface="Calibri"/>
                          <a:ea typeface="+mn-ea"/>
                          <a:cs typeface="+mn-cs"/>
                        </a:rPr>
                        <a:t>799</a:t>
                      </a:r>
                    </a:p>
                  </a:txBody>
                  <a:tcPr marL="9525" marR="9525" marT="9525" marB="0" anchor="ctr" anchorCtr="1"/>
                </a:tc>
                <a:tc>
                  <a:txBody>
                    <a:bodyPr/>
                    <a:lstStyle/>
                    <a:p>
                      <a:pPr algn="ctr" fontAlgn="b"/>
                      <a:r>
                        <a:rPr lang="cs-CZ" sz="1200" b="0" i="1" u="none" strike="noStrike" dirty="0">
                          <a:solidFill>
                            <a:srgbClr val="000000"/>
                          </a:solidFill>
                          <a:effectLst/>
                          <a:latin typeface="Calibri"/>
                        </a:rPr>
                        <a:t>1 667</a:t>
                      </a:r>
                    </a:p>
                  </a:txBody>
                  <a:tcPr marL="9525" marR="9525" marT="9525" marB="0" anchor="ctr"/>
                </a:tc>
                <a:tc>
                  <a:txBody>
                    <a:bodyPr/>
                    <a:lstStyle/>
                    <a:p>
                      <a:pPr algn="ctr" fontAlgn="b"/>
                      <a:r>
                        <a:rPr lang="cs-CZ" sz="1200" b="0" i="1" u="none" strike="noStrike" dirty="0">
                          <a:solidFill>
                            <a:srgbClr val="000000"/>
                          </a:solidFill>
                          <a:effectLst/>
                          <a:latin typeface="Calibri"/>
                        </a:rPr>
                        <a:t>1 418</a:t>
                      </a:r>
                    </a:p>
                  </a:txBody>
                  <a:tcPr marL="9525" marR="9525" marT="9525" marB="0" anchor="ctr"/>
                </a:tc>
                <a:tc>
                  <a:txBody>
                    <a:bodyPr/>
                    <a:lstStyle/>
                    <a:p>
                      <a:pPr algn="ctr" fontAlgn="b"/>
                      <a:r>
                        <a:rPr lang="cs-CZ" sz="1200" b="0" i="1" u="none" strike="noStrike" dirty="0">
                          <a:solidFill>
                            <a:srgbClr val="000000"/>
                          </a:solidFill>
                          <a:effectLst/>
                          <a:latin typeface="Calibri"/>
                        </a:rPr>
                        <a:t>2 758</a:t>
                      </a:r>
                    </a:p>
                  </a:txBody>
                  <a:tcPr marL="9525" marR="9525" marT="9525" marB="0" anchor="ctr"/>
                </a:tc>
                <a:tc>
                  <a:txBody>
                    <a:bodyPr/>
                    <a:lstStyle/>
                    <a:p>
                      <a:pPr algn="r" fontAlgn="b"/>
                      <a:r>
                        <a:rPr lang="cs-CZ" sz="1200" b="0" i="0" u="none" strike="noStrike" dirty="0">
                          <a:solidFill>
                            <a:srgbClr val="000000"/>
                          </a:solidFill>
                          <a:effectLst/>
                          <a:latin typeface="Calibri"/>
                        </a:rPr>
                        <a:t>21 740</a:t>
                      </a:r>
                    </a:p>
                  </a:txBody>
                  <a:tcPr marL="9525" marR="9525" marT="9525" marB="0" anchor="ctr" anchorCtr="1"/>
                </a:tc>
                <a:extLst>
                  <a:ext uri="{0D108BD9-81ED-4DB2-BD59-A6C34878D82A}">
                    <a16:rowId xmlns:a16="http://schemas.microsoft.com/office/drawing/2014/main" val="10004"/>
                  </a:ext>
                </a:extLst>
              </a:tr>
              <a:tr h="432000">
                <a:tc>
                  <a:txBody>
                    <a:bodyPr/>
                    <a:lstStyle/>
                    <a:p>
                      <a:pPr algn="l" fontAlgn="b"/>
                      <a:r>
                        <a:rPr lang="cs-CZ" sz="1200" i="1" u="none" strike="noStrike" dirty="0">
                          <a:effectLst/>
                        </a:rPr>
                        <a:t>Počet - 3 a vícelůžkových pokojů </a:t>
                      </a:r>
                      <a:endParaRPr lang="cs-CZ" sz="1200" b="0" i="1" u="none" strike="noStrike" dirty="0">
                        <a:solidFill>
                          <a:srgbClr val="000000"/>
                        </a:solidFill>
                        <a:effectLst/>
                        <a:latin typeface="+mn-lt"/>
                      </a:endParaRPr>
                    </a:p>
                  </a:txBody>
                  <a:tcPr marL="5918" marR="5918" marT="5918" marB="0" anchor="ctr"/>
                </a:tc>
                <a:tc>
                  <a:txBody>
                    <a:bodyPr/>
                    <a:lstStyle/>
                    <a:p>
                      <a:pPr algn="ctr" fontAlgn="b"/>
                      <a:r>
                        <a:rPr lang="cs-CZ" sz="1200" b="0" i="1" u="none" strike="noStrike" dirty="0">
                          <a:solidFill>
                            <a:srgbClr val="000000"/>
                          </a:solidFill>
                          <a:effectLst/>
                          <a:latin typeface="Calibri"/>
                        </a:rPr>
                        <a:t>381</a:t>
                      </a:r>
                    </a:p>
                  </a:txBody>
                  <a:tcPr marL="9525" marR="9525" marT="9525" marB="0" anchor="ctr"/>
                </a:tc>
                <a:tc>
                  <a:txBody>
                    <a:bodyPr/>
                    <a:lstStyle/>
                    <a:p>
                      <a:pPr algn="ctr" fontAlgn="b"/>
                      <a:r>
                        <a:rPr lang="cs-CZ" sz="1200" b="0" i="1" u="none" strike="noStrike" dirty="0">
                          <a:solidFill>
                            <a:srgbClr val="000000"/>
                          </a:solidFill>
                          <a:effectLst/>
                          <a:latin typeface="Calibri"/>
                        </a:rPr>
                        <a:t>971</a:t>
                      </a:r>
                    </a:p>
                  </a:txBody>
                  <a:tcPr marL="9525" marR="9525" marT="9525" marB="0" anchor="ctr"/>
                </a:tc>
                <a:tc>
                  <a:txBody>
                    <a:bodyPr/>
                    <a:lstStyle/>
                    <a:p>
                      <a:pPr marL="0" algn="ctr" defTabSz="914400" rtl="0" eaLnBrk="1" fontAlgn="b" latinLnBrk="0" hangingPunct="1"/>
                      <a:r>
                        <a:rPr lang="cs-CZ" sz="1200" b="0" i="1" u="none" strike="noStrike" kern="1200" dirty="0">
                          <a:solidFill>
                            <a:srgbClr val="000000"/>
                          </a:solidFill>
                          <a:effectLst/>
                          <a:latin typeface="Calibri"/>
                          <a:ea typeface="+mn-ea"/>
                          <a:cs typeface="+mn-cs"/>
                        </a:rPr>
                        <a:t>265</a:t>
                      </a:r>
                    </a:p>
                  </a:txBody>
                  <a:tcPr marL="9525" marR="9525" marT="9525" marB="0" anchor="ctr" anchorCtr="1"/>
                </a:tc>
                <a:tc>
                  <a:txBody>
                    <a:bodyPr/>
                    <a:lstStyle/>
                    <a:p>
                      <a:pPr algn="ctr" fontAlgn="b"/>
                      <a:r>
                        <a:rPr lang="cs-CZ" sz="1200" b="0" i="1" u="none" strike="noStrike">
                          <a:solidFill>
                            <a:srgbClr val="000000"/>
                          </a:solidFill>
                          <a:effectLst/>
                          <a:latin typeface="Calibri"/>
                        </a:rPr>
                        <a:t>300</a:t>
                      </a:r>
                    </a:p>
                  </a:txBody>
                  <a:tcPr marL="9525" marR="9525" marT="9525" marB="0" anchor="ctr"/>
                </a:tc>
                <a:tc>
                  <a:txBody>
                    <a:bodyPr/>
                    <a:lstStyle/>
                    <a:p>
                      <a:pPr algn="ctr" fontAlgn="b"/>
                      <a:r>
                        <a:rPr lang="cs-CZ" sz="1200" b="0" i="1" u="none" strike="noStrike">
                          <a:solidFill>
                            <a:srgbClr val="000000"/>
                          </a:solidFill>
                          <a:effectLst/>
                          <a:latin typeface="Calibri"/>
                        </a:rPr>
                        <a:t>153</a:t>
                      </a:r>
                    </a:p>
                  </a:txBody>
                  <a:tcPr marL="9525" marR="9525" marT="9525" marB="0" anchor="ctr"/>
                </a:tc>
                <a:tc>
                  <a:txBody>
                    <a:bodyPr/>
                    <a:lstStyle/>
                    <a:p>
                      <a:pPr algn="ctr" fontAlgn="b"/>
                      <a:r>
                        <a:rPr lang="cs-CZ" sz="1200" b="0" i="1" u="none" strike="noStrike">
                          <a:solidFill>
                            <a:srgbClr val="000000"/>
                          </a:solidFill>
                          <a:effectLst/>
                          <a:latin typeface="Calibri"/>
                        </a:rPr>
                        <a:t>570</a:t>
                      </a:r>
                    </a:p>
                  </a:txBody>
                  <a:tcPr marL="9525" marR="9525" marT="9525" marB="0" anchor="ctr"/>
                </a:tc>
                <a:tc>
                  <a:txBody>
                    <a:bodyPr/>
                    <a:lstStyle/>
                    <a:p>
                      <a:pPr algn="ctr" fontAlgn="b"/>
                      <a:r>
                        <a:rPr lang="cs-CZ" sz="1200" b="0" i="1" u="none" strike="noStrike" dirty="0">
                          <a:solidFill>
                            <a:srgbClr val="000000"/>
                          </a:solidFill>
                          <a:effectLst/>
                          <a:latin typeface="Calibri"/>
                        </a:rPr>
                        <a:t>145</a:t>
                      </a:r>
                    </a:p>
                  </a:txBody>
                  <a:tcPr marL="9525" marR="9525" marT="9525" marB="0" anchor="ctr">
                    <a:noFill/>
                  </a:tcPr>
                </a:tc>
                <a:tc>
                  <a:txBody>
                    <a:bodyPr/>
                    <a:lstStyle/>
                    <a:p>
                      <a:pPr algn="ctr" fontAlgn="b"/>
                      <a:r>
                        <a:rPr lang="cs-CZ" sz="1200" b="0" i="1" u="none" strike="noStrike" dirty="0">
                          <a:solidFill>
                            <a:srgbClr val="000000"/>
                          </a:solidFill>
                          <a:effectLst/>
                          <a:latin typeface="Calibri"/>
                        </a:rPr>
                        <a:t>330</a:t>
                      </a:r>
                    </a:p>
                  </a:txBody>
                  <a:tcPr marL="9525" marR="9525" marT="9525" marB="0" anchor="ctr">
                    <a:solidFill>
                      <a:srgbClr val="E2F0D9"/>
                    </a:solidFill>
                  </a:tcPr>
                </a:tc>
                <a:tc>
                  <a:txBody>
                    <a:bodyPr/>
                    <a:lstStyle/>
                    <a:p>
                      <a:pPr algn="ctr" fontAlgn="b"/>
                      <a:r>
                        <a:rPr lang="cs-CZ" sz="1200" b="0" i="1" u="none" strike="noStrike" dirty="0">
                          <a:solidFill>
                            <a:srgbClr val="000000"/>
                          </a:solidFill>
                          <a:effectLst/>
                          <a:latin typeface="Calibri"/>
                        </a:rPr>
                        <a:t>265</a:t>
                      </a:r>
                    </a:p>
                  </a:txBody>
                  <a:tcPr marL="9525" marR="9525" marT="9525" marB="0" anchor="ctr"/>
                </a:tc>
                <a:tc>
                  <a:txBody>
                    <a:bodyPr/>
                    <a:lstStyle/>
                    <a:p>
                      <a:pPr algn="ctr" fontAlgn="b"/>
                      <a:r>
                        <a:rPr lang="cs-CZ" sz="1200" b="0" i="1" u="none" strike="noStrike">
                          <a:solidFill>
                            <a:srgbClr val="000000"/>
                          </a:solidFill>
                          <a:effectLst/>
                          <a:latin typeface="Calibri"/>
                        </a:rPr>
                        <a:t>399</a:t>
                      </a:r>
                    </a:p>
                  </a:txBody>
                  <a:tcPr marL="9525" marR="9525" marT="9525" marB="0" anchor="ctr"/>
                </a:tc>
                <a:tc>
                  <a:txBody>
                    <a:bodyPr/>
                    <a:lstStyle/>
                    <a:p>
                      <a:pPr algn="ctr" fontAlgn="b"/>
                      <a:r>
                        <a:rPr lang="cs-CZ" sz="1200" b="0" i="1" u="none" strike="noStrike" dirty="0">
                          <a:solidFill>
                            <a:srgbClr val="000000"/>
                          </a:solidFill>
                          <a:effectLst/>
                          <a:latin typeface="Calibri"/>
                        </a:rPr>
                        <a:t>778</a:t>
                      </a:r>
                    </a:p>
                  </a:txBody>
                  <a:tcPr marL="9525" marR="9525" marT="9525" marB="0" anchor="ctr">
                    <a:noFill/>
                  </a:tcPr>
                </a:tc>
                <a:tc>
                  <a:txBody>
                    <a:bodyPr/>
                    <a:lstStyle/>
                    <a:p>
                      <a:pPr marL="0" algn="ctr" defTabSz="914400" rtl="0" eaLnBrk="1" fontAlgn="b" latinLnBrk="0" hangingPunct="1"/>
                      <a:r>
                        <a:rPr lang="cs-CZ" sz="1200" b="0" i="1" u="none" strike="noStrike" kern="1200" dirty="0">
                          <a:solidFill>
                            <a:srgbClr val="000000"/>
                          </a:solidFill>
                          <a:effectLst/>
                          <a:latin typeface="Calibri"/>
                          <a:ea typeface="+mn-ea"/>
                          <a:cs typeface="+mn-cs"/>
                        </a:rPr>
                        <a:t>212</a:t>
                      </a:r>
                    </a:p>
                  </a:txBody>
                  <a:tcPr marL="9525" marR="9525" marT="9525" marB="0" anchor="ctr" anchorCtr="1"/>
                </a:tc>
                <a:tc>
                  <a:txBody>
                    <a:bodyPr/>
                    <a:lstStyle/>
                    <a:p>
                      <a:pPr algn="ctr" fontAlgn="b"/>
                      <a:r>
                        <a:rPr lang="cs-CZ" sz="1200" b="0" i="1" u="none" strike="noStrike" dirty="0">
                          <a:solidFill>
                            <a:srgbClr val="000000"/>
                          </a:solidFill>
                          <a:effectLst/>
                          <a:latin typeface="Calibri"/>
                        </a:rPr>
                        <a:t>627</a:t>
                      </a:r>
                    </a:p>
                  </a:txBody>
                  <a:tcPr marL="9525" marR="9525" marT="9525" marB="0" anchor="ctr"/>
                </a:tc>
                <a:tc>
                  <a:txBody>
                    <a:bodyPr/>
                    <a:lstStyle/>
                    <a:p>
                      <a:pPr algn="ctr" fontAlgn="b"/>
                      <a:r>
                        <a:rPr lang="cs-CZ" sz="1200" b="0" i="1" u="none" strike="noStrike" dirty="0">
                          <a:solidFill>
                            <a:srgbClr val="000000"/>
                          </a:solidFill>
                          <a:effectLst/>
                          <a:latin typeface="Calibri"/>
                        </a:rPr>
                        <a:t> 250</a:t>
                      </a:r>
                    </a:p>
                  </a:txBody>
                  <a:tcPr marL="9525" marR="9525" marT="9525" marB="0" anchor="ctr"/>
                </a:tc>
                <a:tc>
                  <a:txBody>
                    <a:bodyPr/>
                    <a:lstStyle/>
                    <a:p>
                      <a:pPr algn="ctr" fontAlgn="b"/>
                      <a:r>
                        <a:rPr lang="cs-CZ" sz="1200" b="0" i="1" u="none" strike="noStrike" dirty="0">
                          <a:solidFill>
                            <a:srgbClr val="000000"/>
                          </a:solidFill>
                          <a:effectLst/>
                          <a:latin typeface="Calibri"/>
                        </a:rPr>
                        <a:t>4 85</a:t>
                      </a:r>
                    </a:p>
                  </a:txBody>
                  <a:tcPr marL="9525" marR="9525" marT="9525" marB="0" anchor="ctr"/>
                </a:tc>
                <a:tc>
                  <a:txBody>
                    <a:bodyPr/>
                    <a:lstStyle/>
                    <a:p>
                      <a:pPr algn="r" fontAlgn="b"/>
                      <a:r>
                        <a:rPr lang="cs-CZ" sz="1200" b="0" i="0" u="none" strike="noStrike" dirty="0">
                          <a:solidFill>
                            <a:srgbClr val="000000"/>
                          </a:solidFill>
                          <a:effectLst/>
                          <a:latin typeface="Calibri"/>
                        </a:rPr>
                        <a:t>5 919</a:t>
                      </a:r>
                    </a:p>
                  </a:txBody>
                  <a:tcPr marL="9525" marR="9525" marT="9525" marB="0" anchor="ctr" anchorCtr="1"/>
                </a:tc>
                <a:extLst>
                  <a:ext uri="{0D108BD9-81ED-4DB2-BD59-A6C34878D82A}">
                    <a16:rowId xmlns:a16="http://schemas.microsoft.com/office/drawing/2014/main" val="10005"/>
                  </a:ext>
                </a:extLst>
              </a:tr>
            </a:tbl>
          </a:graphicData>
        </a:graphic>
      </p:graphicFrame>
      <p:graphicFrame>
        <p:nvGraphicFramePr>
          <p:cNvPr id="12" name="Zástupný symbol pro obsah 5"/>
          <p:cNvGraphicFramePr>
            <a:graphicFrameLocks/>
          </p:cNvGraphicFramePr>
          <p:nvPr>
            <p:extLst>
              <p:ext uri="{D42A27DB-BD31-4B8C-83A1-F6EECF244321}">
                <p14:modId xmlns:p14="http://schemas.microsoft.com/office/powerpoint/2010/main" val="716982393"/>
              </p:ext>
            </p:extLst>
          </p:nvPr>
        </p:nvGraphicFramePr>
        <p:xfrm>
          <a:off x="1277849" y="3922173"/>
          <a:ext cx="8999714" cy="2736000"/>
        </p:xfrm>
        <a:graphic>
          <a:graphicData uri="http://schemas.openxmlformats.org/drawingml/2006/table">
            <a:tbl>
              <a:tblPr bandRow="1">
                <a:tableStyleId>{9D7B26C5-4107-4FEC-AEDC-1716B250A1EF}</a:tableStyleId>
              </a:tblPr>
              <a:tblGrid>
                <a:gridCol w="1779465">
                  <a:extLst>
                    <a:ext uri="{9D8B030D-6E8A-4147-A177-3AD203B41FA5}">
                      <a16:colId xmlns:a16="http://schemas.microsoft.com/office/drawing/2014/main" val="20000"/>
                    </a:ext>
                  </a:extLst>
                </a:gridCol>
                <a:gridCol w="444866">
                  <a:extLst>
                    <a:ext uri="{9D8B030D-6E8A-4147-A177-3AD203B41FA5}">
                      <a16:colId xmlns:a16="http://schemas.microsoft.com/office/drawing/2014/main" val="20001"/>
                    </a:ext>
                  </a:extLst>
                </a:gridCol>
                <a:gridCol w="444866">
                  <a:extLst>
                    <a:ext uri="{9D8B030D-6E8A-4147-A177-3AD203B41FA5}">
                      <a16:colId xmlns:a16="http://schemas.microsoft.com/office/drawing/2014/main" val="20002"/>
                    </a:ext>
                  </a:extLst>
                </a:gridCol>
                <a:gridCol w="444866">
                  <a:extLst>
                    <a:ext uri="{9D8B030D-6E8A-4147-A177-3AD203B41FA5}">
                      <a16:colId xmlns:a16="http://schemas.microsoft.com/office/drawing/2014/main" val="20003"/>
                    </a:ext>
                  </a:extLst>
                </a:gridCol>
                <a:gridCol w="444866">
                  <a:extLst>
                    <a:ext uri="{9D8B030D-6E8A-4147-A177-3AD203B41FA5}">
                      <a16:colId xmlns:a16="http://schemas.microsoft.com/office/drawing/2014/main" val="20004"/>
                    </a:ext>
                  </a:extLst>
                </a:gridCol>
                <a:gridCol w="444866">
                  <a:extLst>
                    <a:ext uri="{9D8B030D-6E8A-4147-A177-3AD203B41FA5}">
                      <a16:colId xmlns:a16="http://schemas.microsoft.com/office/drawing/2014/main" val="20005"/>
                    </a:ext>
                  </a:extLst>
                </a:gridCol>
                <a:gridCol w="444866">
                  <a:extLst>
                    <a:ext uri="{9D8B030D-6E8A-4147-A177-3AD203B41FA5}">
                      <a16:colId xmlns:a16="http://schemas.microsoft.com/office/drawing/2014/main" val="20006"/>
                    </a:ext>
                  </a:extLst>
                </a:gridCol>
                <a:gridCol w="444866">
                  <a:extLst>
                    <a:ext uri="{9D8B030D-6E8A-4147-A177-3AD203B41FA5}">
                      <a16:colId xmlns:a16="http://schemas.microsoft.com/office/drawing/2014/main" val="20007"/>
                    </a:ext>
                  </a:extLst>
                </a:gridCol>
                <a:gridCol w="444866">
                  <a:extLst>
                    <a:ext uri="{9D8B030D-6E8A-4147-A177-3AD203B41FA5}">
                      <a16:colId xmlns:a16="http://schemas.microsoft.com/office/drawing/2014/main" val="20008"/>
                    </a:ext>
                  </a:extLst>
                </a:gridCol>
                <a:gridCol w="444866">
                  <a:extLst>
                    <a:ext uri="{9D8B030D-6E8A-4147-A177-3AD203B41FA5}">
                      <a16:colId xmlns:a16="http://schemas.microsoft.com/office/drawing/2014/main" val="20009"/>
                    </a:ext>
                  </a:extLst>
                </a:gridCol>
                <a:gridCol w="444866">
                  <a:extLst>
                    <a:ext uri="{9D8B030D-6E8A-4147-A177-3AD203B41FA5}">
                      <a16:colId xmlns:a16="http://schemas.microsoft.com/office/drawing/2014/main" val="20010"/>
                    </a:ext>
                  </a:extLst>
                </a:gridCol>
                <a:gridCol w="444866">
                  <a:extLst>
                    <a:ext uri="{9D8B030D-6E8A-4147-A177-3AD203B41FA5}">
                      <a16:colId xmlns:a16="http://schemas.microsoft.com/office/drawing/2014/main" val="20011"/>
                    </a:ext>
                  </a:extLst>
                </a:gridCol>
                <a:gridCol w="444866">
                  <a:extLst>
                    <a:ext uri="{9D8B030D-6E8A-4147-A177-3AD203B41FA5}">
                      <a16:colId xmlns:a16="http://schemas.microsoft.com/office/drawing/2014/main" val="20016"/>
                    </a:ext>
                  </a:extLst>
                </a:gridCol>
                <a:gridCol w="444866">
                  <a:extLst>
                    <a:ext uri="{9D8B030D-6E8A-4147-A177-3AD203B41FA5}">
                      <a16:colId xmlns:a16="http://schemas.microsoft.com/office/drawing/2014/main" val="20012"/>
                    </a:ext>
                  </a:extLst>
                </a:gridCol>
                <a:gridCol w="444866">
                  <a:extLst>
                    <a:ext uri="{9D8B030D-6E8A-4147-A177-3AD203B41FA5}">
                      <a16:colId xmlns:a16="http://schemas.microsoft.com/office/drawing/2014/main" val="20013"/>
                    </a:ext>
                  </a:extLst>
                </a:gridCol>
                <a:gridCol w="444866">
                  <a:extLst>
                    <a:ext uri="{9D8B030D-6E8A-4147-A177-3AD203B41FA5}">
                      <a16:colId xmlns:a16="http://schemas.microsoft.com/office/drawing/2014/main" val="20014"/>
                    </a:ext>
                  </a:extLst>
                </a:gridCol>
                <a:gridCol w="547259">
                  <a:extLst>
                    <a:ext uri="{9D8B030D-6E8A-4147-A177-3AD203B41FA5}">
                      <a16:colId xmlns:a16="http://schemas.microsoft.com/office/drawing/2014/main" val="20015"/>
                    </a:ext>
                  </a:extLst>
                </a:gridCol>
              </a:tblGrid>
              <a:tr h="360000">
                <a:tc>
                  <a:txBody>
                    <a:bodyPr/>
                    <a:lstStyle/>
                    <a:p>
                      <a:pPr algn="l" fontAlgn="b"/>
                      <a:r>
                        <a:rPr lang="cs-CZ" sz="1200" b="1" u="none" strike="noStrike" dirty="0">
                          <a:effectLst/>
                        </a:rPr>
                        <a:t>Ukazatel</a:t>
                      </a:r>
                      <a:endParaRPr lang="cs-CZ" sz="1200" b="1" i="0" u="none" strike="noStrike" dirty="0">
                        <a:solidFill>
                          <a:srgbClr val="000000"/>
                        </a:solidFill>
                        <a:effectLst/>
                        <a:latin typeface="+mn-lt"/>
                      </a:endParaRPr>
                    </a:p>
                  </a:txBody>
                  <a:tcPr marL="5918" marR="5918" marT="5918" marB="0" anchor="ctr"/>
                </a:tc>
                <a:tc>
                  <a:txBody>
                    <a:bodyPr/>
                    <a:lstStyle/>
                    <a:p>
                      <a:pPr algn="ctr" fontAlgn="b"/>
                      <a:r>
                        <a:rPr lang="cs-CZ" sz="1100" b="1" i="0" u="none" strike="noStrike" dirty="0">
                          <a:solidFill>
                            <a:schemeClr val="tx1"/>
                          </a:solidFill>
                          <a:effectLst/>
                          <a:latin typeface="Calibri" panose="020F0502020204030204" pitchFamily="34" charset="0"/>
                        </a:rPr>
                        <a:t>PHA</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STC</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JHC</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PLK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KVK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ULK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LBK</a:t>
                      </a:r>
                    </a:p>
                  </a:txBody>
                  <a:tcPr marL="9525" marR="9525" marT="9525" marB="0" anchor="ctr">
                    <a:solidFill>
                      <a:srgbClr val="CCCCCC"/>
                    </a:solidFill>
                  </a:tcPr>
                </a:tc>
                <a:tc>
                  <a:txBody>
                    <a:bodyPr/>
                    <a:lstStyle/>
                    <a:p>
                      <a:pPr algn="ctr" fontAlgn="b"/>
                      <a:r>
                        <a:rPr lang="cs-CZ" sz="1100" b="1" i="0" u="none" strike="noStrike" dirty="0">
                          <a:solidFill>
                            <a:srgbClr val="000000"/>
                          </a:solidFill>
                          <a:effectLst/>
                          <a:latin typeface="Calibri" panose="020F0502020204030204" pitchFamily="34" charset="0"/>
                        </a:rPr>
                        <a:t>HKK</a:t>
                      </a:r>
                    </a:p>
                  </a:txBody>
                  <a:tcPr marL="9525" marR="9525" marT="9525" marB="0" anchor="ctr">
                    <a:solidFill>
                      <a:srgbClr val="E2F0D9"/>
                    </a:solidFill>
                  </a:tcPr>
                </a:tc>
                <a:tc>
                  <a:txBody>
                    <a:bodyPr/>
                    <a:lstStyle/>
                    <a:p>
                      <a:pPr algn="ctr" fontAlgn="b"/>
                      <a:r>
                        <a:rPr lang="cs-CZ" sz="1100" b="1" i="0" u="none" strike="noStrike" dirty="0">
                          <a:solidFill>
                            <a:srgbClr val="000000"/>
                          </a:solidFill>
                          <a:effectLst/>
                          <a:latin typeface="Calibri" panose="020F0502020204030204" pitchFamily="34" charset="0"/>
                        </a:rPr>
                        <a:t>PAK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VYS</a:t>
                      </a:r>
                    </a:p>
                  </a:txBody>
                  <a:tcPr marL="9525" marR="9525" marT="9525" marB="0" anchor="ctr"/>
                </a:tc>
                <a:tc>
                  <a:txBody>
                    <a:bodyPr/>
                    <a:lstStyle/>
                    <a:p>
                      <a:pPr algn="ctr" fontAlgn="b"/>
                      <a:r>
                        <a:rPr lang="cs-CZ" sz="1100" b="1" i="0" u="none" strike="noStrike" dirty="0">
                          <a:solidFill>
                            <a:schemeClr val="tx1"/>
                          </a:solidFill>
                          <a:effectLst/>
                          <a:latin typeface="Calibri" panose="020F0502020204030204" pitchFamily="34" charset="0"/>
                        </a:rPr>
                        <a:t>JMK</a:t>
                      </a:r>
                    </a:p>
                  </a:txBody>
                  <a:tcPr marL="9525" marR="9525" marT="9525" marB="0" anchor="ctr">
                    <a:solidFill>
                      <a:srgbClr val="CCCCCC"/>
                    </a:solidFill>
                  </a:tcPr>
                </a:tc>
                <a:tc>
                  <a:txBody>
                    <a:bodyPr/>
                    <a:lstStyle/>
                    <a:p>
                      <a:pPr algn="ctr" fontAlgn="b"/>
                      <a:r>
                        <a:rPr lang="cs-CZ" sz="1100" b="1" i="1" u="none" strike="noStrike" dirty="0">
                          <a:solidFill>
                            <a:srgbClr val="000000"/>
                          </a:solidFill>
                          <a:effectLst/>
                          <a:latin typeface="Calibri" panose="020F0502020204030204" pitchFamily="34" charset="0"/>
                        </a:rPr>
                        <a:t>B-M</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OLK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ZLK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MSK</a:t>
                      </a:r>
                    </a:p>
                  </a:txBody>
                  <a:tcPr marL="9525" marR="9525" marT="9525" marB="0" anchor="ctr"/>
                </a:tc>
                <a:tc>
                  <a:txBody>
                    <a:bodyPr/>
                    <a:lstStyle/>
                    <a:p>
                      <a:pPr algn="ctr" fontAlgn="b"/>
                      <a:r>
                        <a:rPr lang="cs-CZ" sz="1200" b="1" u="none" strike="noStrike" dirty="0">
                          <a:effectLst/>
                        </a:rPr>
                        <a:t>Celkem</a:t>
                      </a:r>
                      <a:endParaRPr lang="cs-CZ" sz="1200" b="1" i="0" u="none" strike="noStrike" dirty="0">
                        <a:solidFill>
                          <a:srgbClr val="000000"/>
                        </a:solidFill>
                        <a:effectLst/>
                        <a:latin typeface="+mn-lt"/>
                      </a:endParaRPr>
                    </a:p>
                  </a:txBody>
                  <a:tcPr marL="4845" marR="4845" marT="4845" marB="0" anchor="ctr"/>
                </a:tc>
                <a:extLst>
                  <a:ext uri="{0D108BD9-81ED-4DB2-BD59-A6C34878D82A}">
                    <a16:rowId xmlns:a16="http://schemas.microsoft.com/office/drawing/2014/main" val="10000"/>
                  </a:ext>
                </a:extLst>
              </a:tr>
              <a:tr h="540000">
                <a:tc>
                  <a:txBody>
                    <a:bodyPr/>
                    <a:lstStyle/>
                    <a:p>
                      <a:pPr algn="l" fontAlgn="b"/>
                      <a:r>
                        <a:rPr lang="cs-CZ" sz="1200" b="0" i="0" u="none" strike="noStrike" dirty="0">
                          <a:solidFill>
                            <a:srgbClr val="000000"/>
                          </a:solidFill>
                          <a:effectLst/>
                          <a:latin typeface="+mn-lt"/>
                        </a:rPr>
                        <a:t>Počet uživatelů (klientů) k 31. 12. </a:t>
                      </a:r>
                      <a:r>
                        <a:rPr lang="cs-CZ" sz="1200" b="1" i="0" u="none" strike="noStrike" dirty="0">
                          <a:solidFill>
                            <a:srgbClr val="000000"/>
                          </a:solidFill>
                          <a:effectLst/>
                          <a:latin typeface="+mn-lt"/>
                        </a:rPr>
                        <a:t>2017</a:t>
                      </a:r>
                    </a:p>
                  </a:txBody>
                  <a:tcPr marL="9525" marR="9525" marT="9525" marB="0" anchor="ctr"/>
                </a:tc>
                <a:tc>
                  <a:txBody>
                    <a:bodyPr/>
                    <a:lstStyle/>
                    <a:p>
                      <a:pPr algn="ctr" fontAlgn="b"/>
                      <a:r>
                        <a:rPr lang="cs-CZ" sz="1200" b="0" i="0" u="none" strike="noStrike" dirty="0">
                          <a:solidFill>
                            <a:srgbClr val="000000"/>
                          </a:solidFill>
                          <a:effectLst/>
                          <a:latin typeface="Calibri"/>
                        </a:rPr>
                        <a:t>4 717</a:t>
                      </a:r>
                    </a:p>
                  </a:txBody>
                  <a:tcPr marL="9525" marR="9525" marT="9525" marB="0" anchor="ctr"/>
                </a:tc>
                <a:tc>
                  <a:txBody>
                    <a:bodyPr/>
                    <a:lstStyle/>
                    <a:p>
                      <a:pPr algn="ctr" fontAlgn="b"/>
                      <a:r>
                        <a:rPr lang="cs-CZ" sz="1200" b="0" i="0" u="none" strike="noStrike" dirty="0">
                          <a:solidFill>
                            <a:srgbClr val="000000"/>
                          </a:solidFill>
                          <a:effectLst/>
                          <a:latin typeface="Calibri"/>
                        </a:rPr>
                        <a:t>9 990</a:t>
                      </a:r>
                    </a:p>
                  </a:txBody>
                  <a:tcPr marL="9525" marR="9525" marT="9525" marB="0" anchor="ctr"/>
                </a:tc>
                <a:tc>
                  <a:txBody>
                    <a:bodyPr/>
                    <a:lstStyle/>
                    <a:p>
                      <a:pPr algn="ctr" fontAlgn="ctr"/>
                      <a:r>
                        <a:rPr lang="cs-CZ" sz="1200" b="0" i="0" u="none" strike="noStrike">
                          <a:solidFill>
                            <a:srgbClr val="000000"/>
                          </a:solidFill>
                          <a:effectLst/>
                          <a:latin typeface="Calibri"/>
                        </a:rPr>
                        <a:t>4 951</a:t>
                      </a:r>
                    </a:p>
                  </a:txBody>
                  <a:tcPr marL="9525" marR="9525" marT="9525" marB="0" anchor="ctr"/>
                </a:tc>
                <a:tc>
                  <a:txBody>
                    <a:bodyPr/>
                    <a:lstStyle/>
                    <a:p>
                      <a:pPr algn="ctr" fontAlgn="b"/>
                      <a:r>
                        <a:rPr lang="cs-CZ" sz="1200" b="0" i="0" u="none" strike="noStrike" dirty="0">
                          <a:solidFill>
                            <a:srgbClr val="000000"/>
                          </a:solidFill>
                          <a:effectLst/>
                          <a:latin typeface="Calibri"/>
                        </a:rPr>
                        <a:t>4 244</a:t>
                      </a:r>
                    </a:p>
                  </a:txBody>
                  <a:tcPr marL="9525" marR="9525" marT="9525" marB="0" anchor="ctr"/>
                </a:tc>
                <a:tc>
                  <a:txBody>
                    <a:bodyPr/>
                    <a:lstStyle/>
                    <a:p>
                      <a:pPr algn="ctr" fontAlgn="b"/>
                      <a:r>
                        <a:rPr lang="cs-CZ" sz="1200" b="0" i="0" u="none" strike="noStrike" dirty="0">
                          <a:solidFill>
                            <a:srgbClr val="000000"/>
                          </a:solidFill>
                          <a:effectLst/>
                          <a:latin typeface="Calibri"/>
                        </a:rPr>
                        <a:t>1 852</a:t>
                      </a:r>
                    </a:p>
                  </a:txBody>
                  <a:tcPr marL="9525" marR="9525" marT="9525" marB="0" anchor="ctr"/>
                </a:tc>
                <a:tc>
                  <a:txBody>
                    <a:bodyPr/>
                    <a:lstStyle/>
                    <a:p>
                      <a:pPr algn="ctr" fontAlgn="b"/>
                      <a:r>
                        <a:rPr lang="cs-CZ" sz="1200" b="0" i="0" u="none" strike="noStrike" dirty="0">
                          <a:solidFill>
                            <a:srgbClr val="000000"/>
                          </a:solidFill>
                          <a:effectLst/>
                          <a:latin typeface="Calibri"/>
                        </a:rPr>
                        <a:t>7 810</a:t>
                      </a:r>
                    </a:p>
                  </a:txBody>
                  <a:tcPr marL="9525" marR="9525" marT="9525" marB="0" anchor="ctr"/>
                </a:tc>
                <a:tc>
                  <a:txBody>
                    <a:bodyPr/>
                    <a:lstStyle/>
                    <a:p>
                      <a:pPr algn="ctr" fontAlgn="b"/>
                      <a:r>
                        <a:rPr lang="cs-CZ" sz="1200" b="0" i="0" u="none" strike="noStrike" dirty="0">
                          <a:solidFill>
                            <a:srgbClr val="000000"/>
                          </a:solidFill>
                          <a:effectLst/>
                          <a:latin typeface="Calibri"/>
                        </a:rPr>
                        <a:t>2 139</a:t>
                      </a:r>
                    </a:p>
                  </a:txBody>
                  <a:tcPr marL="9525" marR="9525" marT="9525" marB="0" anchor="ctr">
                    <a:noFill/>
                  </a:tcPr>
                </a:tc>
                <a:tc>
                  <a:txBody>
                    <a:bodyPr/>
                    <a:lstStyle/>
                    <a:p>
                      <a:pPr algn="ctr" fontAlgn="b"/>
                      <a:r>
                        <a:rPr lang="cs-CZ" sz="1200" b="0" i="0" u="none" strike="noStrike" dirty="0">
                          <a:solidFill>
                            <a:srgbClr val="000000"/>
                          </a:solidFill>
                          <a:effectLst/>
                          <a:latin typeface="Calibri"/>
                        </a:rPr>
                        <a:t>4 041</a:t>
                      </a:r>
                    </a:p>
                  </a:txBody>
                  <a:tcPr marL="9525" marR="9525" marT="9525" marB="0" anchor="ctr">
                    <a:solidFill>
                      <a:srgbClr val="E2F0D9"/>
                    </a:solidFill>
                  </a:tcPr>
                </a:tc>
                <a:tc>
                  <a:txBody>
                    <a:bodyPr/>
                    <a:lstStyle/>
                    <a:p>
                      <a:pPr algn="ctr" fontAlgn="b"/>
                      <a:r>
                        <a:rPr lang="cs-CZ" sz="1200" b="0" i="0" u="none" strike="noStrike" dirty="0">
                          <a:solidFill>
                            <a:srgbClr val="000000"/>
                          </a:solidFill>
                          <a:effectLst/>
                          <a:latin typeface="Calibri"/>
                        </a:rPr>
                        <a:t>4 098</a:t>
                      </a:r>
                    </a:p>
                  </a:txBody>
                  <a:tcPr marL="9525" marR="9525" marT="9525" marB="0" anchor="ctr"/>
                </a:tc>
                <a:tc>
                  <a:txBody>
                    <a:bodyPr/>
                    <a:lstStyle/>
                    <a:p>
                      <a:pPr algn="ctr" fontAlgn="b"/>
                      <a:r>
                        <a:rPr lang="cs-CZ" sz="1200" b="0" i="0" u="none" strike="noStrike" dirty="0">
                          <a:solidFill>
                            <a:srgbClr val="000000"/>
                          </a:solidFill>
                          <a:effectLst/>
                          <a:latin typeface="Calibri"/>
                        </a:rPr>
                        <a:t>3 797</a:t>
                      </a:r>
                    </a:p>
                  </a:txBody>
                  <a:tcPr marL="9525" marR="9525" marT="9525" marB="0" anchor="ctr"/>
                </a:tc>
                <a:tc>
                  <a:txBody>
                    <a:bodyPr/>
                    <a:lstStyle/>
                    <a:p>
                      <a:pPr algn="ctr" fontAlgn="b"/>
                      <a:r>
                        <a:rPr lang="cs-CZ" sz="1200" b="0" i="0" u="none" strike="noStrike" dirty="0">
                          <a:solidFill>
                            <a:srgbClr val="000000"/>
                          </a:solidFill>
                          <a:effectLst/>
                          <a:latin typeface="Calibri"/>
                        </a:rPr>
                        <a:t>8 123</a:t>
                      </a:r>
                    </a:p>
                  </a:txBody>
                  <a:tcPr marL="9525" marR="9525" marT="9525" marB="0" anchor="ctr">
                    <a:noFill/>
                  </a:tcPr>
                </a:tc>
                <a:tc>
                  <a:txBody>
                    <a:bodyPr/>
                    <a:lstStyle/>
                    <a:p>
                      <a:pPr algn="r" fontAlgn="b"/>
                      <a:r>
                        <a:rPr lang="cs-CZ" sz="1100" b="0" i="1" u="none" strike="noStrike" dirty="0">
                          <a:solidFill>
                            <a:srgbClr val="000000"/>
                          </a:solidFill>
                          <a:effectLst/>
                          <a:latin typeface="Calibri"/>
                        </a:rPr>
                        <a:t>3 120</a:t>
                      </a:r>
                    </a:p>
                  </a:txBody>
                  <a:tcPr marL="9525" marR="9525" marT="9525" marB="0" anchor="ctr" anchorCtr="1"/>
                </a:tc>
                <a:tc>
                  <a:txBody>
                    <a:bodyPr/>
                    <a:lstStyle/>
                    <a:p>
                      <a:pPr algn="ctr" fontAlgn="b"/>
                      <a:r>
                        <a:rPr lang="cs-CZ" sz="1200" b="0" i="0" u="none" strike="noStrike" dirty="0">
                          <a:solidFill>
                            <a:srgbClr val="000000"/>
                          </a:solidFill>
                          <a:effectLst/>
                          <a:latin typeface="Calibri"/>
                        </a:rPr>
                        <a:t>5 489</a:t>
                      </a:r>
                    </a:p>
                  </a:txBody>
                  <a:tcPr marL="9525" marR="9525" marT="9525" marB="0" anchor="ctr"/>
                </a:tc>
                <a:tc>
                  <a:txBody>
                    <a:bodyPr/>
                    <a:lstStyle/>
                    <a:p>
                      <a:pPr algn="ctr" fontAlgn="b"/>
                      <a:r>
                        <a:rPr lang="cs-CZ" sz="1200" b="0" i="0" u="none" strike="noStrike" dirty="0">
                          <a:solidFill>
                            <a:srgbClr val="000000"/>
                          </a:solidFill>
                          <a:effectLst/>
                          <a:latin typeface="Calibri"/>
                        </a:rPr>
                        <a:t>4 998</a:t>
                      </a:r>
                    </a:p>
                  </a:txBody>
                  <a:tcPr marL="9525" marR="9525" marT="9525" marB="0" anchor="ctr"/>
                </a:tc>
                <a:tc>
                  <a:txBody>
                    <a:bodyPr/>
                    <a:lstStyle/>
                    <a:p>
                      <a:pPr algn="ctr" fontAlgn="b"/>
                      <a:r>
                        <a:rPr lang="cs-CZ" sz="1200" b="0" i="0" u="none" strike="noStrike" dirty="0">
                          <a:solidFill>
                            <a:srgbClr val="000000"/>
                          </a:solidFill>
                          <a:effectLst/>
                          <a:latin typeface="Calibri"/>
                        </a:rPr>
                        <a:t>9 450</a:t>
                      </a:r>
                    </a:p>
                  </a:txBody>
                  <a:tcPr marL="9525" marR="9525" marT="9525" marB="0" anchor="ctr"/>
                </a:tc>
                <a:tc>
                  <a:txBody>
                    <a:bodyPr/>
                    <a:lstStyle/>
                    <a:p>
                      <a:pPr algn="ctr" fontAlgn="ctr"/>
                      <a:r>
                        <a:rPr lang="cs-CZ" sz="1200" b="0" i="0" u="none" strike="noStrike" dirty="0">
                          <a:solidFill>
                            <a:srgbClr val="000000"/>
                          </a:solidFill>
                          <a:effectLst/>
                          <a:latin typeface="Calibri"/>
                        </a:rPr>
                        <a:t>75 699</a:t>
                      </a:r>
                    </a:p>
                  </a:txBody>
                  <a:tcPr marL="9525" marR="9525" marT="9525" marB="0" anchor="ctr"/>
                </a:tc>
                <a:extLst>
                  <a:ext uri="{0D108BD9-81ED-4DB2-BD59-A6C34878D82A}">
                    <a16:rowId xmlns:a16="http://schemas.microsoft.com/office/drawing/2014/main" val="10001"/>
                  </a:ext>
                </a:extLst>
              </a:tr>
              <a:tr h="540000">
                <a:tc>
                  <a:txBody>
                    <a:bodyPr/>
                    <a:lstStyle/>
                    <a:p>
                      <a:pPr algn="l" fontAlgn="b"/>
                      <a:r>
                        <a:rPr lang="cs-CZ" sz="1200" b="0" i="0" u="none" strike="noStrike" dirty="0">
                          <a:solidFill>
                            <a:srgbClr val="000000"/>
                          </a:solidFill>
                          <a:effectLst/>
                          <a:latin typeface="+mn-lt"/>
                        </a:rPr>
                        <a:t>Ve sledovaném roce uživatelé (klienti) – </a:t>
                      </a:r>
                      <a:r>
                        <a:rPr lang="cs-CZ" sz="1200" b="1" i="0" u="none" strike="noStrike" dirty="0">
                          <a:solidFill>
                            <a:srgbClr val="000000"/>
                          </a:solidFill>
                          <a:effectLst/>
                          <a:latin typeface="+mn-lt"/>
                        </a:rPr>
                        <a:t>přijatí</a:t>
                      </a:r>
                    </a:p>
                  </a:txBody>
                  <a:tcPr marL="9525" marR="9525" marT="9525" marB="0" anchor="ctr"/>
                </a:tc>
                <a:tc>
                  <a:txBody>
                    <a:bodyPr/>
                    <a:lstStyle/>
                    <a:p>
                      <a:pPr algn="ctr" fontAlgn="b"/>
                      <a:r>
                        <a:rPr lang="cs-CZ" sz="1200" b="0" i="0" u="none" strike="noStrike" dirty="0">
                          <a:solidFill>
                            <a:srgbClr val="000000"/>
                          </a:solidFill>
                          <a:effectLst/>
                          <a:latin typeface="Calibri"/>
                        </a:rPr>
                        <a:t>4 299</a:t>
                      </a:r>
                    </a:p>
                  </a:txBody>
                  <a:tcPr marL="9525" marR="9525" marT="9525" marB="0" anchor="ctr"/>
                </a:tc>
                <a:tc>
                  <a:txBody>
                    <a:bodyPr/>
                    <a:lstStyle/>
                    <a:p>
                      <a:pPr algn="ctr" fontAlgn="b"/>
                      <a:r>
                        <a:rPr lang="cs-CZ" sz="1200" b="0" i="0" u="none" strike="noStrike" dirty="0">
                          <a:solidFill>
                            <a:srgbClr val="000000"/>
                          </a:solidFill>
                          <a:effectLst/>
                          <a:latin typeface="Calibri"/>
                        </a:rPr>
                        <a:t>4 455</a:t>
                      </a:r>
                    </a:p>
                  </a:txBody>
                  <a:tcPr marL="9525" marR="9525" marT="9525" marB="0" anchor="ctr"/>
                </a:tc>
                <a:tc>
                  <a:txBody>
                    <a:bodyPr/>
                    <a:lstStyle/>
                    <a:p>
                      <a:pPr algn="ctr" fontAlgn="ctr"/>
                      <a:r>
                        <a:rPr lang="cs-CZ" sz="1200" b="0" i="0" u="none" strike="noStrike">
                          <a:solidFill>
                            <a:srgbClr val="000000"/>
                          </a:solidFill>
                          <a:effectLst/>
                          <a:latin typeface="Calibri"/>
                        </a:rPr>
                        <a:t>2 247</a:t>
                      </a:r>
                    </a:p>
                  </a:txBody>
                  <a:tcPr marL="9525" marR="9525" marT="9525" marB="0" anchor="ctr"/>
                </a:tc>
                <a:tc>
                  <a:txBody>
                    <a:bodyPr/>
                    <a:lstStyle/>
                    <a:p>
                      <a:pPr algn="ctr" fontAlgn="b"/>
                      <a:r>
                        <a:rPr lang="cs-CZ" sz="1200" b="0" i="0" u="none" strike="noStrike" dirty="0">
                          <a:solidFill>
                            <a:srgbClr val="000000"/>
                          </a:solidFill>
                          <a:effectLst/>
                          <a:latin typeface="Calibri"/>
                        </a:rPr>
                        <a:t>1 932</a:t>
                      </a:r>
                    </a:p>
                  </a:txBody>
                  <a:tcPr marL="9525" marR="9525" marT="9525" marB="0" anchor="ctr"/>
                </a:tc>
                <a:tc>
                  <a:txBody>
                    <a:bodyPr/>
                    <a:lstStyle/>
                    <a:p>
                      <a:pPr algn="ctr" fontAlgn="b"/>
                      <a:r>
                        <a:rPr lang="cs-CZ" sz="1200" b="0" i="0" u="none" strike="noStrike" dirty="0">
                          <a:solidFill>
                            <a:srgbClr val="000000"/>
                          </a:solidFill>
                          <a:effectLst/>
                          <a:latin typeface="Calibri"/>
                        </a:rPr>
                        <a:t>908</a:t>
                      </a:r>
                    </a:p>
                  </a:txBody>
                  <a:tcPr marL="9525" marR="9525" marT="9525" marB="0" anchor="ctr"/>
                </a:tc>
                <a:tc>
                  <a:txBody>
                    <a:bodyPr/>
                    <a:lstStyle/>
                    <a:p>
                      <a:pPr algn="ctr" fontAlgn="b"/>
                      <a:r>
                        <a:rPr lang="cs-CZ" sz="1200" b="0" i="0" u="none" strike="noStrike" dirty="0">
                          <a:solidFill>
                            <a:srgbClr val="000000"/>
                          </a:solidFill>
                          <a:effectLst/>
                          <a:latin typeface="Calibri"/>
                        </a:rPr>
                        <a:t>3 525</a:t>
                      </a:r>
                    </a:p>
                  </a:txBody>
                  <a:tcPr marL="9525" marR="9525" marT="9525" marB="0" anchor="ctr"/>
                </a:tc>
                <a:tc>
                  <a:txBody>
                    <a:bodyPr/>
                    <a:lstStyle/>
                    <a:p>
                      <a:pPr algn="ctr" fontAlgn="b"/>
                      <a:r>
                        <a:rPr lang="cs-CZ" sz="1200" b="0" i="0" u="none" strike="noStrike" dirty="0">
                          <a:solidFill>
                            <a:srgbClr val="000000"/>
                          </a:solidFill>
                          <a:effectLst/>
                          <a:latin typeface="Calibri"/>
                        </a:rPr>
                        <a:t>957</a:t>
                      </a:r>
                    </a:p>
                  </a:txBody>
                  <a:tcPr marL="9525" marR="9525" marT="9525" marB="0" anchor="ctr">
                    <a:solidFill>
                      <a:srgbClr val="CCCCCC"/>
                    </a:solidFill>
                  </a:tcPr>
                </a:tc>
                <a:tc>
                  <a:txBody>
                    <a:bodyPr/>
                    <a:lstStyle/>
                    <a:p>
                      <a:pPr algn="ctr" fontAlgn="b"/>
                      <a:r>
                        <a:rPr lang="cs-CZ" sz="1200" b="0" i="0" u="none" strike="noStrike" dirty="0">
                          <a:solidFill>
                            <a:srgbClr val="000000"/>
                          </a:solidFill>
                          <a:effectLst/>
                          <a:latin typeface="Calibri"/>
                        </a:rPr>
                        <a:t>1 578</a:t>
                      </a:r>
                    </a:p>
                  </a:txBody>
                  <a:tcPr marL="9525" marR="9525" marT="9525" marB="0" anchor="ctr">
                    <a:solidFill>
                      <a:srgbClr val="E2F0D9"/>
                    </a:solidFill>
                  </a:tcPr>
                </a:tc>
                <a:tc>
                  <a:txBody>
                    <a:bodyPr/>
                    <a:lstStyle/>
                    <a:p>
                      <a:pPr algn="ctr" fontAlgn="b"/>
                      <a:r>
                        <a:rPr lang="cs-CZ" sz="1200" b="0" i="0" u="none" strike="noStrike" dirty="0">
                          <a:solidFill>
                            <a:srgbClr val="000000"/>
                          </a:solidFill>
                          <a:effectLst/>
                          <a:latin typeface="Calibri"/>
                        </a:rPr>
                        <a:t>1 736</a:t>
                      </a:r>
                    </a:p>
                  </a:txBody>
                  <a:tcPr marL="9525" marR="9525" marT="9525" marB="0" anchor="ctr"/>
                </a:tc>
                <a:tc>
                  <a:txBody>
                    <a:bodyPr/>
                    <a:lstStyle/>
                    <a:p>
                      <a:pPr algn="ctr" fontAlgn="b"/>
                      <a:r>
                        <a:rPr lang="cs-CZ" sz="1200" b="0" i="0" u="none" strike="noStrike" dirty="0">
                          <a:solidFill>
                            <a:srgbClr val="000000"/>
                          </a:solidFill>
                          <a:effectLst/>
                          <a:latin typeface="Calibri"/>
                        </a:rPr>
                        <a:t>1 380</a:t>
                      </a:r>
                    </a:p>
                  </a:txBody>
                  <a:tcPr marL="9525" marR="9525" marT="9525" marB="0" anchor="ctr"/>
                </a:tc>
                <a:tc>
                  <a:txBody>
                    <a:bodyPr/>
                    <a:lstStyle/>
                    <a:p>
                      <a:pPr algn="ctr" fontAlgn="b"/>
                      <a:r>
                        <a:rPr lang="cs-CZ" sz="1200" b="0" i="0" u="none" strike="noStrike" dirty="0">
                          <a:solidFill>
                            <a:srgbClr val="000000"/>
                          </a:solidFill>
                          <a:effectLst/>
                          <a:latin typeface="Calibri"/>
                        </a:rPr>
                        <a:t>3 565</a:t>
                      </a:r>
                    </a:p>
                  </a:txBody>
                  <a:tcPr marL="9525" marR="9525" marT="9525" marB="0" anchor="ctr">
                    <a:solidFill>
                      <a:srgbClr val="CCCCCC"/>
                    </a:solidFill>
                  </a:tcPr>
                </a:tc>
                <a:tc>
                  <a:txBody>
                    <a:bodyPr/>
                    <a:lstStyle/>
                    <a:p>
                      <a:pPr algn="r" fontAlgn="b"/>
                      <a:r>
                        <a:rPr lang="cs-CZ" sz="1100" b="0" i="1" u="none" strike="noStrike" dirty="0">
                          <a:solidFill>
                            <a:srgbClr val="000000"/>
                          </a:solidFill>
                          <a:effectLst/>
                          <a:latin typeface="Calibri"/>
                        </a:rPr>
                        <a:t>1 588</a:t>
                      </a:r>
                    </a:p>
                  </a:txBody>
                  <a:tcPr marL="9525" marR="9525" marT="9525" marB="0" anchor="ctr" anchorCtr="1"/>
                </a:tc>
                <a:tc>
                  <a:txBody>
                    <a:bodyPr/>
                    <a:lstStyle/>
                    <a:p>
                      <a:pPr algn="ctr" fontAlgn="b"/>
                      <a:r>
                        <a:rPr lang="cs-CZ" sz="1200" b="0" i="0" u="none" strike="noStrike" dirty="0">
                          <a:solidFill>
                            <a:srgbClr val="000000"/>
                          </a:solidFill>
                          <a:effectLst/>
                          <a:latin typeface="Calibri"/>
                        </a:rPr>
                        <a:t>2 623</a:t>
                      </a:r>
                    </a:p>
                  </a:txBody>
                  <a:tcPr marL="9525" marR="9525" marT="9525" marB="0" anchor="ctr"/>
                </a:tc>
                <a:tc>
                  <a:txBody>
                    <a:bodyPr/>
                    <a:lstStyle/>
                    <a:p>
                      <a:pPr algn="ctr" fontAlgn="b"/>
                      <a:r>
                        <a:rPr lang="cs-CZ" sz="1200" b="0" i="0" u="none" strike="noStrike" dirty="0">
                          <a:solidFill>
                            <a:srgbClr val="000000"/>
                          </a:solidFill>
                          <a:effectLst/>
                          <a:latin typeface="Calibri"/>
                        </a:rPr>
                        <a:t>1 841</a:t>
                      </a:r>
                    </a:p>
                  </a:txBody>
                  <a:tcPr marL="9525" marR="9525" marT="9525" marB="0" anchor="ctr"/>
                </a:tc>
                <a:tc>
                  <a:txBody>
                    <a:bodyPr/>
                    <a:lstStyle/>
                    <a:p>
                      <a:pPr algn="ctr" fontAlgn="b"/>
                      <a:r>
                        <a:rPr lang="cs-CZ" sz="1200" b="0" i="0" u="none" strike="noStrike" dirty="0">
                          <a:solidFill>
                            <a:srgbClr val="000000"/>
                          </a:solidFill>
                          <a:effectLst/>
                          <a:latin typeface="Calibri"/>
                        </a:rPr>
                        <a:t>5 939</a:t>
                      </a:r>
                    </a:p>
                  </a:txBody>
                  <a:tcPr marL="9525" marR="9525" marT="9525" marB="0" anchor="ctr"/>
                </a:tc>
                <a:tc>
                  <a:txBody>
                    <a:bodyPr/>
                    <a:lstStyle/>
                    <a:p>
                      <a:pPr algn="ctr" fontAlgn="ctr"/>
                      <a:r>
                        <a:rPr lang="cs-CZ" sz="1200" b="0" i="0" u="none" strike="noStrike" dirty="0">
                          <a:solidFill>
                            <a:srgbClr val="000000"/>
                          </a:solidFill>
                          <a:effectLst/>
                          <a:latin typeface="Calibri"/>
                        </a:rPr>
                        <a:t>36 985</a:t>
                      </a:r>
                    </a:p>
                  </a:txBody>
                  <a:tcPr marL="9525" marR="9525" marT="9525" marB="0" anchor="ctr"/>
                </a:tc>
                <a:extLst>
                  <a:ext uri="{0D108BD9-81ED-4DB2-BD59-A6C34878D82A}">
                    <a16:rowId xmlns:a16="http://schemas.microsoft.com/office/drawing/2014/main" val="10002"/>
                  </a:ext>
                </a:extLst>
              </a:tr>
              <a:tr h="432000">
                <a:tc>
                  <a:txBody>
                    <a:bodyPr/>
                    <a:lstStyle/>
                    <a:p>
                      <a:pPr algn="l" fontAlgn="b"/>
                      <a:r>
                        <a:rPr lang="cs-CZ" sz="1200" b="0" i="0" u="none" strike="noStrike" dirty="0">
                          <a:solidFill>
                            <a:srgbClr val="000000"/>
                          </a:solidFill>
                          <a:effectLst/>
                          <a:latin typeface="+mn-lt"/>
                        </a:rPr>
                        <a:t>Ve sledovaném roce uživatelé (klienti) – </a:t>
                      </a:r>
                      <a:r>
                        <a:rPr lang="cs-CZ" sz="1200" b="1" i="0" u="none" strike="noStrike" dirty="0">
                          <a:solidFill>
                            <a:srgbClr val="000000"/>
                          </a:solidFill>
                          <a:effectLst/>
                          <a:latin typeface="+mn-lt"/>
                        </a:rPr>
                        <a:t>odešlí</a:t>
                      </a:r>
                    </a:p>
                  </a:txBody>
                  <a:tcPr marL="9525" marR="9525" marT="9525" marB="0" anchor="ctr"/>
                </a:tc>
                <a:tc>
                  <a:txBody>
                    <a:bodyPr/>
                    <a:lstStyle/>
                    <a:p>
                      <a:pPr algn="ctr" fontAlgn="b"/>
                      <a:r>
                        <a:rPr lang="cs-CZ" sz="1200" b="0" i="0" u="none" strike="noStrike" dirty="0">
                          <a:solidFill>
                            <a:srgbClr val="000000"/>
                          </a:solidFill>
                          <a:effectLst/>
                          <a:latin typeface="Calibri"/>
                        </a:rPr>
                        <a:t>2 837</a:t>
                      </a:r>
                    </a:p>
                  </a:txBody>
                  <a:tcPr marL="9525" marR="9525" marT="9525" marB="0" anchor="ctr"/>
                </a:tc>
                <a:tc>
                  <a:txBody>
                    <a:bodyPr/>
                    <a:lstStyle/>
                    <a:p>
                      <a:pPr algn="ctr" fontAlgn="b"/>
                      <a:r>
                        <a:rPr lang="cs-CZ" sz="1200" b="0" i="0" u="none" strike="noStrike" dirty="0">
                          <a:solidFill>
                            <a:srgbClr val="000000"/>
                          </a:solidFill>
                          <a:effectLst/>
                          <a:latin typeface="Calibri"/>
                        </a:rPr>
                        <a:t>1 748</a:t>
                      </a:r>
                    </a:p>
                  </a:txBody>
                  <a:tcPr marL="9525" marR="9525" marT="9525" marB="0" anchor="ctr"/>
                </a:tc>
                <a:tc>
                  <a:txBody>
                    <a:bodyPr/>
                    <a:lstStyle/>
                    <a:p>
                      <a:pPr algn="ctr" fontAlgn="ctr"/>
                      <a:r>
                        <a:rPr lang="cs-CZ" sz="1200" b="0" i="0" u="none" strike="noStrike">
                          <a:solidFill>
                            <a:srgbClr val="000000"/>
                          </a:solidFill>
                          <a:effectLst/>
                          <a:latin typeface="Calibri"/>
                        </a:rPr>
                        <a:t>1 135</a:t>
                      </a:r>
                    </a:p>
                  </a:txBody>
                  <a:tcPr marL="9525" marR="9525" marT="9525" marB="0" anchor="ctr"/>
                </a:tc>
                <a:tc>
                  <a:txBody>
                    <a:bodyPr/>
                    <a:lstStyle/>
                    <a:p>
                      <a:pPr algn="ctr" fontAlgn="b"/>
                      <a:r>
                        <a:rPr lang="cs-CZ" sz="1200" b="0" i="0" u="none" strike="noStrike" dirty="0">
                          <a:solidFill>
                            <a:srgbClr val="000000"/>
                          </a:solidFill>
                          <a:effectLst/>
                          <a:latin typeface="Calibri"/>
                        </a:rPr>
                        <a:t>876</a:t>
                      </a:r>
                    </a:p>
                  </a:txBody>
                  <a:tcPr marL="9525" marR="9525" marT="9525" marB="0" anchor="ctr"/>
                </a:tc>
                <a:tc>
                  <a:txBody>
                    <a:bodyPr/>
                    <a:lstStyle/>
                    <a:p>
                      <a:pPr algn="ctr" fontAlgn="b"/>
                      <a:r>
                        <a:rPr lang="cs-CZ" sz="1200" b="0" i="0" u="none" strike="noStrike" dirty="0">
                          <a:solidFill>
                            <a:srgbClr val="000000"/>
                          </a:solidFill>
                          <a:effectLst/>
                          <a:latin typeface="Calibri"/>
                        </a:rPr>
                        <a:t>499</a:t>
                      </a:r>
                    </a:p>
                  </a:txBody>
                  <a:tcPr marL="9525" marR="9525" marT="9525" marB="0" anchor="ctr"/>
                </a:tc>
                <a:tc>
                  <a:txBody>
                    <a:bodyPr/>
                    <a:lstStyle/>
                    <a:p>
                      <a:pPr algn="ctr" fontAlgn="b"/>
                      <a:r>
                        <a:rPr lang="cs-CZ" sz="1200" b="0" i="0" u="none" strike="noStrike" dirty="0">
                          <a:solidFill>
                            <a:srgbClr val="000000"/>
                          </a:solidFill>
                          <a:effectLst/>
                          <a:latin typeface="Calibri"/>
                        </a:rPr>
                        <a:t>1 918</a:t>
                      </a:r>
                    </a:p>
                  </a:txBody>
                  <a:tcPr marL="9525" marR="9525" marT="9525" marB="0" anchor="ctr"/>
                </a:tc>
                <a:tc>
                  <a:txBody>
                    <a:bodyPr/>
                    <a:lstStyle/>
                    <a:p>
                      <a:pPr algn="ctr" fontAlgn="b"/>
                      <a:r>
                        <a:rPr lang="cs-CZ" sz="1200" b="0" i="0" u="none" strike="noStrike" dirty="0">
                          <a:solidFill>
                            <a:srgbClr val="000000"/>
                          </a:solidFill>
                          <a:effectLst/>
                          <a:latin typeface="Calibri"/>
                        </a:rPr>
                        <a:t>431</a:t>
                      </a:r>
                    </a:p>
                  </a:txBody>
                  <a:tcPr marL="9525" marR="9525" marT="9525" marB="0" anchor="ctr">
                    <a:noFill/>
                  </a:tcPr>
                </a:tc>
                <a:tc>
                  <a:txBody>
                    <a:bodyPr/>
                    <a:lstStyle/>
                    <a:p>
                      <a:pPr algn="ctr" fontAlgn="b"/>
                      <a:r>
                        <a:rPr lang="cs-CZ" sz="1200" b="0" i="0" u="none" strike="noStrike" dirty="0">
                          <a:solidFill>
                            <a:srgbClr val="000000"/>
                          </a:solidFill>
                          <a:effectLst/>
                          <a:latin typeface="Calibri"/>
                        </a:rPr>
                        <a:t>578</a:t>
                      </a:r>
                    </a:p>
                  </a:txBody>
                  <a:tcPr marL="9525" marR="9525" marT="9525" marB="0" anchor="ctr">
                    <a:solidFill>
                      <a:srgbClr val="E2F0D9"/>
                    </a:solidFill>
                  </a:tcPr>
                </a:tc>
                <a:tc>
                  <a:txBody>
                    <a:bodyPr/>
                    <a:lstStyle/>
                    <a:p>
                      <a:pPr algn="ctr" fontAlgn="b"/>
                      <a:r>
                        <a:rPr lang="cs-CZ" sz="1200" b="0" i="0" u="none" strike="noStrike" dirty="0">
                          <a:solidFill>
                            <a:srgbClr val="000000"/>
                          </a:solidFill>
                          <a:effectLst/>
                          <a:latin typeface="Calibri"/>
                        </a:rPr>
                        <a:t>829</a:t>
                      </a:r>
                    </a:p>
                  </a:txBody>
                  <a:tcPr marL="9525" marR="9525" marT="9525" marB="0" anchor="ctr"/>
                </a:tc>
                <a:tc>
                  <a:txBody>
                    <a:bodyPr/>
                    <a:lstStyle/>
                    <a:p>
                      <a:pPr algn="ctr" fontAlgn="b"/>
                      <a:r>
                        <a:rPr lang="cs-CZ" sz="1200" b="0" i="0" u="none" strike="noStrike" dirty="0">
                          <a:solidFill>
                            <a:srgbClr val="000000"/>
                          </a:solidFill>
                          <a:effectLst/>
                          <a:latin typeface="Calibri"/>
                        </a:rPr>
                        <a:t>544</a:t>
                      </a:r>
                    </a:p>
                  </a:txBody>
                  <a:tcPr marL="9525" marR="9525" marT="9525" marB="0" anchor="ctr"/>
                </a:tc>
                <a:tc>
                  <a:txBody>
                    <a:bodyPr/>
                    <a:lstStyle/>
                    <a:p>
                      <a:pPr algn="ctr" fontAlgn="b"/>
                      <a:r>
                        <a:rPr lang="cs-CZ" sz="1200" b="0" i="0" u="none" strike="noStrike" dirty="0">
                          <a:solidFill>
                            <a:srgbClr val="000000"/>
                          </a:solidFill>
                          <a:effectLst/>
                          <a:latin typeface="Calibri"/>
                        </a:rPr>
                        <a:t>1 770</a:t>
                      </a:r>
                    </a:p>
                  </a:txBody>
                  <a:tcPr marL="9525" marR="9525" marT="9525" marB="0" anchor="ctr">
                    <a:noFill/>
                  </a:tcPr>
                </a:tc>
                <a:tc>
                  <a:txBody>
                    <a:bodyPr/>
                    <a:lstStyle/>
                    <a:p>
                      <a:pPr algn="r" fontAlgn="b"/>
                      <a:r>
                        <a:rPr lang="cs-CZ" sz="1100" b="0" i="1" u="none" strike="noStrike" dirty="0">
                          <a:solidFill>
                            <a:srgbClr val="000000"/>
                          </a:solidFill>
                          <a:effectLst/>
                          <a:latin typeface="Calibri"/>
                        </a:rPr>
                        <a:t>936</a:t>
                      </a:r>
                    </a:p>
                  </a:txBody>
                  <a:tcPr marL="9525" marR="9525" marT="9525" marB="0" anchor="ctr" anchorCtr="1"/>
                </a:tc>
                <a:tc>
                  <a:txBody>
                    <a:bodyPr/>
                    <a:lstStyle/>
                    <a:p>
                      <a:pPr algn="ctr" fontAlgn="b"/>
                      <a:r>
                        <a:rPr lang="cs-CZ" sz="1200" b="0" i="0" u="none" strike="noStrike" dirty="0">
                          <a:solidFill>
                            <a:srgbClr val="000000"/>
                          </a:solidFill>
                          <a:effectLst/>
                          <a:latin typeface="Calibri"/>
                        </a:rPr>
                        <a:t>1 492</a:t>
                      </a:r>
                    </a:p>
                  </a:txBody>
                  <a:tcPr marL="9525" marR="9525" marT="9525" marB="0" anchor="ctr"/>
                </a:tc>
                <a:tc>
                  <a:txBody>
                    <a:bodyPr/>
                    <a:lstStyle/>
                    <a:p>
                      <a:pPr algn="ctr" fontAlgn="b"/>
                      <a:r>
                        <a:rPr lang="cs-CZ" sz="1200" b="0" i="0" u="none" strike="noStrike" dirty="0">
                          <a:solidFill>
                            <a:srgbClr val="000000"/>
                          </a:solidFill>
                          <a:effectLst/>
                          <a:latin typeface="Calibri"/>
                        </a:rPr>
                        <a:t>800</a:t>
                      </a:r>
                    </a:p>
                  </a:txBody>
                  <a:tcPr marL="9525" marR="9525" marT="9525" marB="0" anchor="ctr"/>
                </a:tc>
                <a:tc>
                  <a:txBody>
                    <a:bodyPr/>
                    <a:lstStyle/>
                    <a:p>
                      <a:pPr algn="ctr" fontAlgn="b"/>
                      <a:r>
                        <a:rPr lang="cs-CZ" sz="1200" b="0" i="0" u="none" strike="noStrike" dirty="0">
                          <a:solidFill>
                            <a:srgbClr val="000000"/>
                          </a:solidFill>
                          <a:effectLst/>
                          <a:latin typeface="Calibri"/>
                        </a:rPr>
                        <a:t>3 848</a:t>
                      </a:r>
                    </a:p>
                  </a:txBody>
                  <a:tcPr marL="9525" marR="9525" marT="9525" marB="0" anchor="ctr"/>
                </a:tc>
                <a:tc>
                  <a:txBody>
                    <a:bodyPr/>
                    <a:lstStyle/>
                    <a:p>
                      <a:pPr algn="ctr" fontAlgn="ctr"/>
                      <a:r>
                        <a:rPr lang="cs-CZ" sz="1200" b="0" i="0" u="none" strike="noStrike" dirty="0">
                          <a:solidFill>
                            <a:srgbClr val="000000"/>
                          </a:solidFill>
                          <a:effectLst/>
                          <a:latin typeface="Calibri"/>
                        </a:rPr>
                        <a:t>19 305</a:t>
                      </a:r>
                    </a:p>
                  </a:txBody>
                  <a:tcPr marL="9525" marR="9525" marT="9525" marB="0" anchor="ctr"/>
                </a:tc>
                <a:extLst>
                  <a:ext uri="{0D108BD9-81ED-4DB2-BD59-A6C34878D82A}">
                    <a16:rowId xmlns:a16="http://schemas.microsoft.com/office/drawing/2014/main" val="10003"/>
                  </a:ext>
                </a:extLst>
              </a:tr>
              <a:tr h="432000">
                <a:tc>
                  <a:txBody>
                    <a:bodyPr/>
                    <a:lstStyle/>
                    <a:p>
                      <a:pPr algn="l" fontAlgn="b"/>
                      <a:r>
                        <a:rPr lang="it-IT" sz="1200" b="0" i="0" u="none" strike="noStrike" dirty="0">
                          <a:solidFill>
                            <a:srgbClr val="000000"/>
                          </a:solidFill>
                          <a:effectLst/>
                          <a:latin typeface="+mn-lt"/>
                        </a:rPr>
                        <a:t>Ve sledovaném roce uživatelé (klienti) – </a:t>
                      </a:r>
                      <a:r>
                        <a:rPr lang="it-IT" sz="1200" b="1" i="0" u="none" strike="noStrike" dirty="0">
                          <a:solidFill>
                            <a:srgbClr val="000000"/>
                          </a:solidFill>
                          <a:effectLst/>
                          <a:latin typeface="+mn-lt"/>
                        </a:rPr>
                        <a:t>zemřelí</a:t>
                      </a:r>
                    </a:p>
                  </a:txBody>
                  <a:tcPr marL="9525" marR="9525" marT="9525" marB="0" anchor="ctr"/>
                </a:tc>
                <a:tc>
                  <a:txBody>
                    <a:bodyPr/>
                    <a:lstStyle/>
                    <a:p>
                      <a:pPr algn="ctr" fontAlgn="b"/>
                      <a:r>
                        <a:rPr lang="cs-CZ" sz="1200" b="0" i="0" u="none" strike="noStrike" dirty="0">
                          <a:solidFill>
                            <a:srgbClr val="000000"/>
                          </a:solidFill>
                          <a:effectLst/>
                          <a:latin typeface="Calibri"/>
                        </a:rPr>
                        <a:t>1 219</a:t>
                      </a:r>
                    </a:p>
                  </a:txBody>
                  <a:tcPr marL="9525" marR="9525" marT="9525" marB="0" anchor="ctr"/>
                </a:tc>
                <a:tc>
                  <a:txBody>
                    <a:bodyPr/>
                    <a:lstStyle/>
                    <a:p>
                      <a:pPr algn="ctr" fontAlgn="b"/>
                      <a:r>
                        <a:rPr lang="cs-CZ" sz="1200" b="0" i="0" u="none" strike="noStrike" dirty="0">
                          <a:solidFill>
                            <a:srgbClr val="000000"/>
                          </a:solidFill>
                          <a:effectLst/>
                          <a:latin typeface="Calibri"/>
                        </a:rPr>
                        <a:t>2 503</a:t>
                      </a:r>
                    </a:p>
                  </a:txBody>
                  <a:tcPr marL="9525" marR="9525" marT="9525" marB="0" anchor="ctr"/>
                </a:tc>
                <a:tc>
                  <a:txBody>
                    <a:bodyPr/>
                    <a:lstStyle/>
                    <a:p>
                      <a:pPr algn="ctr" fontAlgn="ctr"/>
                      <a:r>
                        <a:rPr lang="cs-CZ" sz="1200" b="0" i="0" u="none" strike="noStrike">
                          <a:solidFill>
                            <a:srgbClr val="000000"/>
                          </a:solidFill>
                          <a:effectLst/>
                          <a:latin typeface="Calibri"/>
                        </a:rPr>
                        <a:t>1 149</a:t>
                      </a:r>
                    </a:p>
                  </a:txBody>
                  <a:tcPr marL="9525" marR="9525" marT="9525" marB="0" anchor="ctr"/>
                </a:tc>
                <a:tc>
                  <a:txBody>
                    <a:bodyPr/>
                    <a:lstStyle/>
                    <a:p>
                      <a:pPr algn="ctr" fontAlgn="b"/>
                      <a:r>
                        <a:rPr lang="cs-CZ" sz="1200" b="0" i="0" u="none" strike="noStrike" dirty="0">
                          <a:solidFill>
                            <a:srgbClr val="000000"/>
                          </a:solidFill>
                          <a:effectLst/>
                          <a:latin typeface="Calibri"/>
                        </a:rPr>
                        <a:t>988</a:t>
                      </a:r>
                    </a:p>
                  </a:txBody>
                  <a:tcPr marL="9525" marR="9525" marT="9525" marB="0" anchor="ctr"/>
                </a:tc>
                <a:tc>
                  <a:txBody>
                    <a:bodyPr/>
                    <a:lstStyle/>
                    <a:p>
                      <a:pPr algn="ctr" fontAlgn="b"/>
                      <a:r>
                        <a:rPr lang="cs-CZ" sz="1200" b="0" i="0" u="none" strike="noStrike" dirty="0">
                          <a:solidFill>
                            <a:srgbClr val="000000"/>
                          </a:solidFill>
                          <a:effectLst/>
                          <a:latin typeface="Calibri"/>
                        </a:rPr>
                        <a:t>423</a:t>
                      </a:r>
                    </a:p>
                  </a:txBody>
                  <a:tcPr marL="9525" marR="9525" marT="9525" marB="0" anchor="ctr"/>
                </a:tc>
                <a:tc>
                  <a:txBody>
                    <a:bodyPr/>
                    <a:lstStyle/>
                    <a:p>
                      <a:pPr algn="ctr" fontAlgn="b"/>
                      <a:r>
                        <a:rPr lang="cs-CZ" sz="1200" b="0" i="0" u="none" strike="noStrike" dirty="0">
                          <a:solidFill>
                            <a:srgbClr val="000000"/>
                          </a:solidFill>
                          <a:effectLst/>
                          <a:latin typeface="Calibri"/>
                        </a:rPr>
                        <a:t>1 540</a:t>
                      </a:r>
                    </a:p>
                  </a:txBody>
                  <a:tcPr marL="9525" marR="9525" marT="9525" marB="0" anchor="ctr"/>
                </a:tc>
                <a:tc>
                  <a:txBody>
                    <a:bodyPr/>
                    <a:lstStyle/>
                    <a:p>
                      <a:pPr algn="ctr" fontAlgn="b"/>
                      <a:r>
                        <a:rPr lang="cs-CZ" sz="1200" b="0" i="0" u="none" strike="noStrike" dirty="0">
                          <a:solidFill>
                            <a:srgbClr val="000000"/>
                          </a:solidFill>
                          <a:effectLst/>
                          <a:latin typeface="Calibri"/>
                        </a:rPr>
                        <a:t>511</a:t>
                      </a:r>
                    </a:p>
                  </a:txBody>
                  <a:tcPr marL="9525" marR="9525" marT="9525" marB="0" anchor="ctr">
                    <a:solidFill>
                      <a:srgbClr val="CCCCCC"/>
                    </a:solidFill>
                  </a:tcPr>
                </a:tc>
                <a:tc>
                  <a:txBody>
                    <a:bodyPr/>
                    <a:lstStyle/>
                    <a:p>
                      <a:pPr algn="ctr" fontAlgn="b"/>
                      <a:r>
                        <a:rPr lang="cs-CZ" sz="1200" b="0" i="0" u="none" strike="noStrike" dirty="0">
                          <a:solidFill>
                            <a:srgbClr val="000000"/>
                          </a:solidFill>
                          <a:effectLst/>
                          <a:latin typeface="Calibri"/>
                        </a:rPr>
                        <a:t>987</a:t>
                      </a:r>
                    </a:p>
                  </a:txBody>
                  <a:tcPr marL="9525" marR="9525" marT="9525" marB="0" anchor="ctr">
                    <a:solidFill>
                      <a:srgbClr val="E2F0D9"/>
                    </a:solidFill>
                  </a:tcPr>
                </a:tc>
                <a:tc>
                  <a:txBody>
                    <a:bodyPr/>
                    <a:lstStyle/>
                    <a:p>
                      <a:pPr algn="ctr" fontAlgn="b"/>
                      <a:r>
                        <a:rPr lang="cs-CZ" sz="1200" b="0" i="0" u="none" strike="noStrike" dirty="0">
                          <a:solidFill>
                            <a:srgbClr val="000000"/>
                          </a:solidFill>
                          <a:effectLst/>
                          <a:latin typeface="Calibri"/>
                        </a:rPr>
                        <a:t>891</a:t>
                      </a:r>
                    </a:p>
                  </a:txBody>
                  <a:tcPr marL="9525" marR="9525" marT="9525" marB="0" anchor="ctr"/>
                </a:tc>
                <a:tc>
                  <a:txBody>
                    <a:bodyPr/>
                    <a:lstStyle/>
                    <a:p>
                      <a:pPr algn="ctr" fontAlgn="b"/>
                      <a:r>
                        <a:rPr lang="cs-CZ" sz="1200" b="0" i="0" u="none" strike="noStrike" dirty="0">
                          <a:solidFill>
                            <a:srgbClr val="000000"/>
                          </a:solidFill>
                          <a:effectLst/>
                          <a:latin typeface="Calibri"/>
                        </a:rPr>
                        <a:t>824</a:t>
                      </a:r>
                    </a:p>
                  </a:txBody>
                  <a:tcPr marL="9525" marR="9525" marT="9525" marB="0" anchor="ctr"/>
                </a:tc>
                <a:tc>
                  <a:txBody>
                    <a:bodyPr/>
                    <a:lstStyle/>
                    <a:p>
                      <a:pPr algn="ctr" fontAlgn="b"/>
                      <a:r>
                        <a:rPr lang="cs-CZ" sz="1200" b="0" i="0" u="none" strike="noStrike" dirty="0">
                          <a:solidFill>
                            <a:srgbClr val="000000"/>
                          </a:solidFill>
                          <a:effectLst/>
                          <a:latin typeface="Calibri"/>
                        </a:rPr>
                        <a:t>1 885</a:t>
                      </a:r>
                    </a:p>
                  </a:txBody>
                  <a:tcPr marL="9525" marR="9525" marT="9525" marB="0" anchor="ctr">
                    <a:solidFill>
                      <a:srgbClr val="CCCCCC"/>
                    </a:solidFill>
                  </a:tcPr>
                </a:tc>
                <a:tc>
                  <a:txBody>
                    <a:bodyPr/>
                    <a:lstStyle/>
                    <a:p>
                      <a:pPr algn="r" fontAlgn="b"/>
                      <a:r>
                        <a:rPr lang="cs-CZ" sz="1100" b="0" i="1" u="none" strike="noStrike" dirty="0">
                          <a:solidFill>
                            <a:srgbClr val="000000"/>
                          </a:solidFill>
                          <a:effectLst/>
                          <a:latin typeface="Calibri"/>
                        </a:rPr>
                        <a:t>706</a:t>
                      </a:r>
                    </a:p>
                  </a:txBody>
                  <a:tcPr marL="9525" marR="9525" marT="9525" marB="0" anchor="ctr" anchorCtr="1"/>
                </a:tc>
                <a:tc>
                  <a:txBody>
                    <a:bodyPr/>
                    <a:lstStyle/>
                    <a:p>
                      <a:pPr algn="ctr" fontAlgn="b"/>
                      <a:r>
                        <a:rPr lang="cs-CZ" sz="1200" b="0" i="0" u="none" strike="noStrike" dirty="0">
                          <a:solidFill>
                            <a:srgbClr val="000000"/>
                          </a:solidFill>
                          <a:effectLst/>
                          <a:latin typeface="Calibri"/>
                        </a:rPr>
                        <a:t>1 089</a:t>
                      </a:r>
                    </a:p>
                  </a:txBody>
                  <a:tcPr marL="9525" marR="9525" marT="9525" marB="0" anchor="ctr"/>
                </a:tc>
                <a:tc>
                  <a:txBody>
                    <a:bodyPr/>
                    <a:lstStyle/>
                    <a:p>
                      <a:pPr algn="ctr" fontAlgn="b"/>
                      <a:r>
                        <a:rPr lang="cs-CZ" sz="1200" b="0" i="0" u="none" strike="noStrike" dirty="0">
                          <a:solidFill>
                            <a:srgbClr val="000000"/>
                          </a:solidFill>
                          <a:effectLst/>
                          <a:latin typeface="Calibri"/>
                        </a:rPr>
                        <a:t>965</a:t>
                      </a:r>
                    </a:p>
                  </a:txBody>
                  <a:tcPr marL="9525" marR="9525" marT="9525" marB="0" anchor="ctr"/>
                </a:tc>
                <a:tc>
                  <a:txBody>
                    <a:bodyPr/>
                    <a:lstStyle/>
                    <a:p>
                      <a:pPr algn="ctr" fontAlgn="b"/>
                      <a:r>
                        <a:rPr lang="cs-CZ" sz="1200" b="0" i="0" u="none" strike="noStrike" dirty="0">
                          <a:solidFill>
                            <a:srgbClr val="000000"/>
                          </a:solidFill>
                          <a:effectLst/>
                          <a:latin typeface="Calibri"/>
                        </a:rPr>
                        <a:t>2 015</a:t>
                      </a:r>
                    </a:p>
                  </a:txBody>
                  <a:tcPr marL="9525" marR="9525" marT="9525" marB="0" anchor="ctr"/>
                </a:tc>
                <a:tc>
                  <a:txBody>
                    <a:bodyPr/>
                    <a:lstStyle/>
                    <a:p>
                      <a:pPr algn="ctr" fontAlgn="ctr"/>
                      <a:r>
                        <a:rPr lang="cs-CZ" sz="1200" b="0" i="0" u="none" strike="noStrike" dirty="0">
                          <a:solidFill>
                            <a:srgbClr val="000000"/>
                          </a:solidFill>
                          <a:effectLst/>
                          <a:latin typeface="Calibri"/>
                        </a:rPr>
                        <a:t>16 989</a:t>
                      </a:r>
                    </a:p>
                  </a:txBody>
                  <a:tcPr marL="9525" marR="9525" marT="9525" marB="0" anchor="ctr"/>
                </a:tc>
                <a:extLst>
                  <a:ext uri="{0D108BD9-81ED-4DB2-BD59-A6C34878D82A}">
                    <a16:rowId xmlns:a16="http://schemas.microsoft.com/office/drawing/2014/main" val="10004"/>
                  </a:ext>
                </a:extLst>
              </a:tr>
              <a:tr h="432000">
                <a:tc>
                  <a:txBody>
                    <a:bodyPr/>
                    <a:lstStyle/>
                    <a:p>
                      <a:pPr algn="l" fontAlgn="b"/>
                      <a:r>
                        <a:rPr lang="cs-CZ" sz="1200" b="0" i="0" u="none" strike="noStrike" dirty="0">
                          <a:solidFill>
                            <a:srgbClr val="000000"/>
                          </a:solidFill>
                          <a:effectLst/>
                          <a:latin typeface="+mn-lt"/>
                        </a:rPr>
                        <a:t>Počet uživatelů (klientů) k 31. 12. </a:t>
                      </a:r>
                      <a:r>
                        <a:rPr lang="cs-CZ" sz="1200" b="1" i="0" u="none" strike="noStrike" dirty="0">
                          <a:solidFill>
                            <a:srgbClr val="000000"/>
                          </a:solidFill>
                          <a:effectLst/>
                          <a:latin typeface="+mn-lt"/>
                        </a:rPr>
                        <a:t>2018</a:t>
                      </a:r>
                    </a:p>
                  </a:txBody>
                  <a:tcPr marL="9525" marR="9525" marT="9525" marB="0" anchor="ctr"/>
                </a:tc>
                <a:tc>
                  <a:txBody>
                    <a:bodyPr/>
                    <a:lstStyle/>
                    <a:p>
                      <a:pPr algn="ctr" fontAlgn="b"/>
                      <a:r>
                        <a:rPr lang="cs-CZ" sz="1200" b="0" i="0" u="none" strike="noStrike" dirty="0">
                          <a:solidFill>
                            <a:srgbClr val="000000"/>
                          </a:solidFill>
                          <a:effectLst/>
                          <a:latin typeface="Calibri"/>
                        </a:rPr>
                        <a:t>4 960</a:t>
                      </a:r>
                    </a:p>
                  </a:txBody>
                  <a:tcPr marL="9525" marR="9525" marT="9525" marB="0" anchor="ctr"/>
                </a:tc>
                <a:tc>
                  <a:txBody>
                    <a:bodyPr/>
                    <a:lstStyle/>
                    <a:p>
                      <a:pPr algn="ctr" fontAlgn="b"/>
                      <a:r>
                        <a:rPr lang="cs-CZ" sz="1200" b="0" i="0" u="none" strike="noStrike" dirty="0">
                          <a:solidFill>
                            <a:srgbClr val="000000"/>
                          </a:solidFill>
                          <a:effectLst/>
                          <a:latin typeface="Calibri"/>
                        </a:rPr>
                        <a:t>10 194</a:t>
                      </a:r>
                    </a:p>
                  </a:txBody>
                  <a:tcPr marL="9525" marR="9525" marT="9525" marB="0" anchor="ctr"/>
                </a:tc>
                <a:tc>
                  <a:txBody>
                    <a:bodyPr/>
                    <a:lstStyle/>
                    <a:p>
                      <a:pPr algn="ctr" fontAlgn="ctr"/>
                      <a:r>
                        <a:rPr lang="cs-CZ" sz="1200" b="0" i="0" u="none" strike="noStrike" dirty="0">
                          <a:solidFill>
                            <a:srgbClr val="000000"/>
                          </a:solidFill>
                          <a:effectLst/>
                          <a:latin typeface="Calibri"/>
                        </a:rPr>
                        <a:t>4 951</a:t>
                      </a:r>
                    </a:p>
                  </a:txBody>
                  <a:tcPr marL="9525" marR="9525" marT="9525" marB="0" anchor="ctr"/>
                </a:tc>
                <a:tc>
                  <a:txBody>
                    <a:bodyPr/>
                    <a:lstStyle/>
                    <a:p>
                      <a:pPr algn="ctr" fontAlgn="b"/>
                      <a:r>
                        <a:rPr lang="cs-CZ" sz="1200" b="0" i="0" u="none" strike="noStrike" dirty="0">
                          <a:solidFill>
                            <a:srgbClr val="000000"/>
                          </a:solidFill>
                          <a:effectLst/>
                          <a:latin typeface="Calibri"/>
                        </a:rPr>
                        <a:t>4 312</a:t>
                      </a:r>
                    </a:p>
                  </a:txBody>
                  <a:tcPr marL="9525" marR="9525" marT="9525" marB="0" anchor="ctr"/>
                </a:tc>
                <a:tc>
                  <a:txBody>
                    <a:bodyPr/>
                    <a:lstStyle/>
                    <a:p>
                      <a:pPr algn="ctr" fontAlgn="b"/>
                      <a:r>
                        <a:rPr lang="cs-CZ" sz="1200" b="0" i="0" u="none" strike="noStrike" dirty="0">
                          <a:solidFill>
                            <a:srgbClr val="000000"/>
                          </a:solidFill>
                          <a:effectLst/>
                          <a:latin typeface="Calibri"/>
                        </a:rPr>
                        <a:t>1 838</a:t>
                      </a:r>
                    </a:p>
                  </a:txBody>
                  <a:tcPr marL="9525" marR="9525" marT="9525" marB="0" anchor="ctr"/>
                </a:tc>
                <a:tc>
                  <a:txBody>
                    <a:bodyPr/>
                    <a:lstStyle/>
                    <a:p>
                      <a:pPr algn="ctr" fontAlgn="b"/>
                      <a:r>
                        <a:rPr lang="cs-CZ" sz="1200" b="0" i="0" u="none" strike="noStrike" dirty="0">
                          <a:solidFill>
                            <a:srgbClr val="000000"/>
                          </a:solidFill>
                          <a:effectLst/>
                          <a:latin typeface="Calibri"/>
                        </a:rPr>
                        <a:t>7 877</a:t>
                      </a:r>
                    </a:p>
                  </a:txBody>
                  <a:tcPr marL="9525" marR="9525" marT="9525" marB="0" anchor="ctr"/>
                </a:tc>
                <a:tc>
                  <a:txBody>
                    <a:bodyPr/>
                    <a:lstStyle/>
                    <a:p>
                      <a:pPr algn="ctr" fontAlgn="b"/>
                      <a:r>
                        <a:rPr lang="cs-CZ" sz="1200" b="0" i="0" u="none" strike="noStrike" dirty="0">
                          <a:solidFill>
                            <a:srgbClr val="000000"/>
                          </a:solidFill>
                          <a:effectLst/>
                          <a:latin typeface="Calibri"/>
                        </a:rPr>
                        <a:t>2 154</a:t>
                      </a:r>
                    </a:p>
                  </a:txBody>
                  <a:tcPr marL="9525" marR="9525" marT="9525" marB="0" anchor="ctr">
                    <a:noFill/>
                  </a:tcPr>
                </a:tc>
                <a:tc>
                  <a:txBody>
                    <a:bodyPr/>
                    <a:lstStyle/>
                    <a:p>
                      <a:pPr algn="ctr" fontAlgn="b"/>
                      <a:r>
                        <a:rPr lang="cs-CZ" sz="1200" b="0" i="0" u="none" strike="noStrike" dirty="0">
                          <a:solidFill>
                            <a:srgbClr val="000000"/>
                          </a:solidFill>
                          <a:effectLst/>
                          <a:latin typeface="Calibri"/>
                        </a:rPr>
                        <a:t>4 054</a:t>
                      </a:r>
                    </a:p>
                  </a:txBody>
                  <a:tcPr marL="9525" marR="9525" marT="9525" marB="0" anchor="ctr">
                    <a:solidFill>
                      <a:srgbClr val="E2F0D9"/>
                    </a:solidFill>
                  </a:tcPr>
                </a:tc>
                <a:tc>
                  <a:txBody>
                    <a:bodyPr/>
                    <a:lstStyle/>
                    <a:p>
                      <a:pPr algn="ctr" fontAlgn="b"/>
                      <a:r>
                        <a:rPr lang="cs-CZ" sz="1200" b="0" i="0" u="none" strike="noStrike" dirty="0">
                          <a:solidFill>
                            <a:srgbClr val="000000"/>
                          </a:solidFill>
                          <a:effectLst/>
                          <a:latin typeface="Calibri"/>
                        </a:rPr>
                        <a:t>4 114</a:t>
                      </a:r>
                    </a:p>
                  </a:txBody>
                  <a:tcPr marL="9525" marR="9525" marT="9525" marB="0" anchor="ctr"/>
                </a:tc>
                <a:tc>
                  <a:txBody>
                    <a:bodyPr/>
                    <a:lstStyle/>
                    <a:p>
                      <a:pPr algn="ctr" fontAlgn="b"/>
                      <a:r>
                        <a:rPr lang="cs-CZ" sz="1200" b="0" i="0" u="none" strike="noStrike" dirty="0">
                          <a:solidFill>
                            <a:srgbClr val="000000"/>
                          </a:solidFill>
                          <a:effectLst/>
                          <a:latin typeface="Calibri"/>
                        </a:rPr>
                        <a:t>3 809</a:t>
                      </a:r>
                    </a:p>
                  </a:txBody>
                  <a:tcPr marL="9525" marR="9525" marT="9525" marB="0" anchor="ctr"/>
                </a:tc>
                <a:tc>
                  <a:txBody>
                    <a:bodyPr/>
                    <a:lstStyle/>
                    <a:p>
                      <a:pPr algn="ctr" fontAlgn="b"/>
                      <a:r>
                        <a:rPr lang="cs-CZ" sz="1200" b="0" i="0" u="none" strike="noStrike" dirty="0">
                          <a:solidFill>
                            <a:srgbClr val="000000"/>
                          </a:solidFill>
                          <a:effectLst/>
                          <a:latin typeface="Calibri"/>
                        </a:rPr>
                        <a:t>8 033</a:t>
                      </a:r>
                    </a:p>
                  </a:txBody>
                  <a:tcPr marL="9525" marR="9525" marT="9525" marB="0" anchor="ctr">
                    <a:noFill/>
                  </a:tcPr>
                </a:tc>
                <a:tc>
                  <a:txBody>
                    <a:bodyPr/>
                    <a:lstStyle/>
                    <a:p>
                      <a:pPr algn="r" fontAlgn="b"/>
                      <a:r>
                        <a:rPr lang="cs-CZ" sz="1100" b="0" i="1" u="none" strike="noStrike" dirty="0">
                          <a:solidFill>
                            <a:srgbClr val="000000"/>
                          </a:solidFill>
                          <a:effectLst/>
                          <a:latin typeface="Calibri"/>
                        </a:rPr>
                        <a:t>3 066</a:t>
                      </a:r>
                    </a:p>
                  </a:txBody>
                  <a:tcPr marL="9525" marR="9525" marT="9525" marB="0" anchor="ctr" anchorCtr="1"/>
                </a:tc>
                <a:tc>
                  <a:txBody>
                    <a:bodyPr/>
                    <a:lstStyle/>
                    <a:p>
                      <a:pPr algn="ctr" fontAlgn="b"/>
                      <a:r>
                        <a:rPr lang="cs-CZ" sz="1200" b="0" i="0" u="none" strike="noStrike" dirty="0">
                          <a:solidFill>
                            <a:srgbClr val="000000"/>
                          </a:solidFill>
                          <a:effectLst/>
                          <a:latin typeface="Calibri"/>
                        </a:rPr>
                        <a:t>5 531</a:t>
                      </a:r>
                    </a:p>
                  </a:txBody>
                  <a:tcPr marL="9525" marR="9525" marT="9525" marB="0" anchor="ctr"/>
                </a:tc>
                <a:tc>
                  <a:txBody>
                    <a:bodyPr/>
                    <a:lstStyle/>
                    <a:p>
                      <a:pPr algn="ctr" fontAlgn="b"/>
                      <a:r>
                        <a:rPr lang="cs-CZ" sz="1200" b="0" i="0" u="none" strike="noStrike" dirty="0">
                          <a:solidFill>
                            <a:srgbClr val="000000"/>
                          </a:solidFill>
                          <a:effectLst/>
                          <a:latin typeface="Calibri"/>
                        </a:rPr>
                        <a:t>5 074</a:t>
                      </a:r>
                    </a:p>
                  </a:txBody>
                  <a:tcPr marL="9525" marR="9525" marT="9525" marB="0" anchor="ctr"/>
                </a:tc>
                <a:tc>
                  <a:txBody>
                    <a:bodyPr/>
                    <a:lstStyle/>
                    <a:p>
                      <a:pPr algn="ctr" fontAlgn="b"/>
                      <a:r>
                        <a:rPr lang="cs-CZ" sz="1200" b="0" i="0" u="none" strike="noStrike" dirty="0">
                          <a:solidFill>
                            <a:srgbClr val="000000"/>
                          </a:solidFill>
                          <a:effectLst/>
                          <a:latin typeface="Calibri"/>
                        </a:rPr>
                        <a:t>9 526</a:t>
                      </a:r>
                    </a:p>
                  </a:txBody>
                  <a:tcPr marL="9525" marR="9525" marT="9525" marB="0" anchor="ctr"/>
                </a:tc>
                <a:tc>
                  <a:txBody>
                    <a:bodyPr/>
                    <a:lstStyle/>
                    <a:p>
                      <a:pPr algn="ctr" fontAlgn="ctr"/>
                      <a:r>
                        <a:rPr lang="cs-CZ" sz="1200" b="0" i="0" u="none" strike="noStrike" dirty="0">
                          <a:solidFill>
                            <a:srgbClr val="000000"/>
                          </a:solidFill>
                          <a:effectLst/>
                          <a:latin typeface="Calibri"/>
                        </a:rPr>
                        <a:t>75 699</a:t>
                      </a:r>
                    </a:p>
                  </a:txBody>
                  <a:tcPr marL="9525" marR="9525" marT="9525" marB="0" anchor="ct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73607066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57558" y="653725"/>
            <a:ext cx="6102953" cy="523220"/>
          </a:xfrm>
          <a:prstGeom prst="rect">
            <a:avLst/>
          </a:prstGeom>
          <a:noFill/>
        </p:spPr>
        <p:txBody>
          <a:bodyPr wrap="none" rtlCol="0">
            <a:spAutoFit/>
          </a:bodyPr>
          <a:lstStyle/>
          <a:p>
            <a:r>
              <a:rPr lang="cs-CZ" sz="1400" dirty="0"/>
              <a:t>Zdroj: NRHOSP </a:t>
            </a:r>
            <a:r>
              <a:rPr lang="cs-CZ" sz="1400" kern="0" dirty="0">
                <a:solidFill>
                  <a:srgbClr val="000000"/>
                </a:solidFill>
              </a:rPr>
              <a:t>2010 - 2018</a:t>
            </a:r>
          </a:p>
          <a:p>
            <a:pPr lvl="0">
              <a:defRPr/>
            </a:pPr>
            <a:r>
              <a:rPr lang="cs-CZ" sz="1400" kern="0" dirty="0">
                <a:solidFill>
                  <a:srgbClr val="000000"/>
                </a:solidFill>
              </a:rPr>
              <a:t>Počet pacientů s diagnózou I60-I64 a hospitalizačním úmrtím do 30 dnů od přijetí.</a:t>
            </a:r>
          </a:p>
        </p:txBody>
      </p:sp>
      <p:sp>
        <p:nvSpPr>
          <p:cNvPr id="8" name="TextBox 7"/>
          <p:cNvSpPr txBox="1"/>
          <p:nvPr/>
        </p:nvSpPr>
        <p:spPr>
          <a:xfrm>
            <a:off x="7467600" y="2089360"/>
            <a:ext cx="3823855" cy="3410893"/>
          </a:xfrm>
          <a:prstGeom prst="rect">
            <a:avLst/>
          </a:prstGeom>
          <a:noFill/>
          <a:ln>
            <a:noFill/>
          </a:ln>
        </p:spPr>
        <p:txBody>
          <a:bodyPr wrap="none" rtlCol="0">
            <a:noAutofit/>
          </a:bodyPr>
          <a:lstStyle/>
          <a:p>
            <a:r>
              <a:rPr lang="cs-CZ" sz="1400" kern="0" dirty="0">
                <a:solidFill>
                  <a:srgbClr val="000000"/>
                </a:solidFill>
              </a:rPr>
              <a:t>V roce 2018 zemřelo při </a:t>
            </a:r>
          </a:p>
          <a:p>
            <a:r>
              <a:rPr lang="cs-CZ" sz="1400" kern="0" dirty="0"/>
              <a:t>hospitalizaci do 30 dní od</a:t>
            </a:r>
          </a:p>
          <a:p>
            <a:r>
              <a:rPr lang="cs-CZ" sz="1400" kern="0" dirty="0"/>
              <a:t>přijetí 3 276 pacientů, což je 12,5 % </a:t>
            </a:r>
          </a:p>
          <a:p>
            <a:r>
              <a:rPr lang="cs-CZ" sz="1400" kern="0" dirty="0"/>
              <a:t>ze všech pacientů hospitalizovaných </a:t>
            </a:r>
          </a:p>
          <a:p>
            <a:r>
              <a:rPr lang="cs-CZ" sz="1400" kern="0" dirty="0"/>
              <a:t>pro mozkovou mrtvici.</a:t>
            </a:r>
          </a:p>
          <a:p>
            <a:endParaRPr lang="cs-CZ" sz="1400" kern="0" dirty="0"/>
          </a:p>
          <a:p>
            <a:r>
              <a:rPr lang="cs-CZ" sz="1400" kern="0" dirty="0"/>
              <a:t>V HKK v roce 2018</a:t>
            </a:r>
          </a:p>
          <a:p>
            <a:r>
              <a:rPr lang="cs-CZ" sz="1400" kern="0" dirty="0"/>
              <a:t>zemřelo při  hospitalizaci do 30 dní </a:t>
            </a:r>
          </a:p>
          <a:p>
            <a:r>
              <a:rPr lang="cs-CZ" sz="1400" kern="0" dirty="0"/>
              <a:t>od přijetí 160 pacientů, což </a:t>
            </a:r>
          </a:p>
          <a:p>
            <a:r>
              <a:rPr lang="cs-CZ" sz="1400" kern="0" dirty="0"/>
              <a:t>je 12,4 % ze všech pacientů</a:t>
            </a:r>
          </a:p>
          <a:p>
            <a:r>
              <a:rPr lang="cs-CZ" sz="1400" kern="0" dirty="0"/>
              <a:t>hospitalizovaných pro </a:t>
            </a:r>
          </a:p>
          <a:p>
            <a:r>
              <a:rPr lang="cs-CZ" sz="1400" kern="0" dirty="0"/>
              <a:t>mozkovou mrtvici.</a:t>
            </a:r>
          </a:p>
          <a:p>
            <a:endParaRPr lang="cs-CZ" sz="1400" kern="0" dirty="0"/>
          </a:p>
        </p:txBody>
      </p:sp>
      <p:sp>
        <p:nvSpPr>
          <p:cNvPr id="17" name="TextBox 9">
            <a:extLst>
              <a:ext uri="{FF2B5EF4-FFF2-40B4-BE49-F238E27FC236}">
                <a16:creationId xmlns:a16="http://schemas.microsoft.com/office/drawing/2014/main" id="{2FAD9A48-615D-4F06-BD4D-8BC30A92FEB5}"/>
              </a:ext>
            </a:extLst>
          </p:cNvPr>
          <p:cNvSpPr txBox="1"/>
          <p:nvPr/>
        </p:nvSpPr>
        <p:spPr>
          <a:xfrm rot="16200000">
            <a:off x="-1325666" y="3701937"/>
            <a:ext cx="4082272" cy="307777"/>
          </a:xfrm>
          <a:prstGeom prst="rect">
            <a:avLst/>
          </a:prstGeom>
          <a:noFill/>
        </p:spPr>
        <p:txBody>
          <a:bodyPr wrap="none" rtlCol="0">
            <a:spAutoFit/>
          </a:bodyPr>
          <a:lstStyle/>
          <a:p>
            <a:pPr algn="ctr">
              <a:defRPr sz="1400" b="0" i="0" u="none" strike="noStrike" kern="1200" baseline="0">
                <a:solidFill>
                  <a:prstClr val="black"/>
                </a:solidFill>
                <a:latin typeface="+mn-lt"/>
                <a:ea typeface="+mn-ea"/>
                <a:cs typeface="+mn-cs"/>
              </a:defRPr>
            </a:pPr>
            <a:r>
              <a:rPr lang="cs-CZ" sz="1400" dirty="0"/>
              <a:t>% zastoupení akutních  hospitalizací končících úmrtím</a:t>
            </a:r>
          </a:p>
        </p:txBody>
      </p:sp>
      <p:sp>
        <p:nvSpPr>
          <p:cNvPr id="24" name="TextovéPole 23">
            <a:extLst>
              <a:ext uri="{FF2B5EF4-FFF2-40B4-BE49-F238E27FC236}">
                <a16:creationId xmlns:a16="http://schemas.microsoft.com/office/drawing/2014/main" id="{88C23D8D-E176-4833-8928-7BFD1F9BAA59}"/>
              </a:ext>
            </a:extLst>
          </p:cNvPr>
          <p:cNvSpPr txBox="1">
            <a:spLocks noChangeArrowheads="1"/>
          </p:cNvSpPr>
          <p:nvPr/>
        </p:nvSpPr>
        <p:spPr bwMode="auto">
          <a:xfrm>
            <a:off x="4767013" y="1277355"/>
            <a:ext cx="130267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b="1" dirty="0">
                <a:latin typeface="+mn-lt"/>
              </a:rPr>
              <a:t>Česká republika</a:t>
            </a:r>
            <a:endParaRPr kumimoji="0" lang="cs-CZ" altLang="cs-CZ" sz="1400" b="1" i="0" u="none" strike="noStrike" kern="1200" cap="none" spc="0" normalizeH="0" baseline="0" noProof="0" dirty="0">
              <a:ln>
                <a:noFill/>
              </a:ln>
              <a:effectLst/>
              <a:uLnTx/>
              <a:uFillTx/>
              <a:latin typeface="+mn-lt"/>
            </a:endParaRPr>
          </a:p>
        </p:txBody>
      </p:sp>
      <p:sp>
        <p:nvSpPr>
          <p:cNvPr id="25" name="TextovéPole 24">
            <a:extLst>
              <a:ext uri="{FF2B5EF4-FFF2-40B4-BE49-F238E27FC236}">
                <a16:creationId xmlns:a16="http://schemas.microsoft.com/office/drawing/2014/main" id="{7B857CB5-8C6D-4F5B-80DA-5EE41EE83E55}"/>
              </a:ext>
            </a:extLst>
          </p:cNvPr>
          <p:cNvSpPr txBox="1">
            <a:spLocks noChangeArrowheads="1"/>
          </p:cNvSpPr>
          <p:nvPr/>
        </p:nvSpPr>
        <p:spPr bwMode="auto">
          <a:xfrm>
            <a:off x="4766033" y="1697712"/>
            <a:ext cx="177041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dirty="0">
                <a:latin typeface="+mn-lt"/>
              </a:rPr>
              <a:t>Rozsah hodnot krajů</a:t>
            </a:r>
            <a:endParaRPr kumimoji="0" lang="cs-CZ" altLang="cs-CZ" sz="1400" i="0" u="none" strike="noStrike" kern="1200" cap="none" spc="0" normalizeH="0" baseline="0" noProof="0" dirty="0">
              <a:ln>
                <a:noFill/>
              </a:ln>
              <a:effectLst/>
              <a:uLnTx/>
              <a:uFillTx/>
              <a:latin typeface="+mn-lt"/>
            </a:endParaRPr>
          </a:p>
        </p:txBody>
      </p:sp>
      <p:sp>
        <p:nvSpPr>
          <p:cNvPr id="26" name="Rectangle 53">
            <a:extLst>
              <a:ext uri="{FF2B5EF4-FFF2-40B4-BE49-F238E27FC236}">
                <a16:creationId xmlns:a16="http://schemas.microsoft.com/office/drawing/2014/main" id="{5D598A55-B5B1-4149-B949-C9B69459B4A8}"/>
              </a:ext>
            </a:extLst>
          </p:cNvPr>
          <p:cNvSpPr>
            <a:spLocks/>
          </p:cNvSpPr>
          <p:nvPr/>
        </p:nvSpPr>
        <p:spPr>
          <a:xfrm>
            <a:off x="4502600" y="1728489"/>
            <a:ext cx="144000" cy="143777"/>
          </a:xfrm>
          <a:prstGeom prst="rect">
            <a:avLst/>
          </a:prstGeom>
          <a:solidFill>
            <a:schemeClr val="accent1">
              <a:lumMod val="20000"/>
              <a:lumOff val="80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FFCC99"/>
              </a:solidFill>
              <a:effectLst/>
              <a:uLnTx/>
              <a:uFillTx/>
              <a:latin typeface="Calibri"/>
              <a:ea typeface="+mn-ea"/>
              <a:cs typeface="+mn-cs"/>
            </a:endParaRPr>
          </a:p>
        </p:txBody>
      </p:sp>
      <p:grpSp>
        <p:nvGrpSpPr>
          <p:cNvPr id="27" name="Skupina 26">
            <a:extLst>
              <a:ext uri="{FF2B5EF4-FFF2-40B4-BE49-F238E27FC236}">
                <a16:creationId xmlns:a16="http://schemas.microsoft.com/office/drawing/2014/main" id="{781F6D6C-0AD9-427E-8A33-BB36DCE8E70C}"/>
              </a:ext>
            </a:extLst>
          </p:cNvPr>
          <p:cNvGrpSpPr/>
          <p:nvPr/>
        </p:nvGrpSpPr>
        <p:grpSpPr>
          <a:xfrm>
            <a:off x="4434615" y="1353728"/>
            <a:ext cx="287338" cy="72000"/>
            <a:chOff x="6212411" y="2060825"/>
            <a:chExt cx="287338" cy="72000"/>
          </a:xfrm>
        </p:grpSpPr>
        <p:cxnSp>
          <p:nvCxnSpPr>
            <p:cNvPr id="28" name="Straight Connector 35">
              <a:extLst>
                <a:ext uri="{FF2B5EF4-FFF2-40B4-BE49-F238E27FC236}">
                  <a16:creationId xmlns:a16="http://schemas.microsoft.com/office/drawing/2014/main" id="{A737FDAA-2575-4E2D-8D2D-AD5F2B8DAE0A}"/>
                </a:ext>
              </a:extLst>
            </p:cNvPr>
            <p:cNvCxnSpPr/>
            <p:nvPr/>
          </p:nvCxnSpPr>
          <p:spPr>
            <a:xfrm>
              <a:off x="6212411" y="2096825"/>
              <a:ext cx="287338" cy="0"/>
            </a:xfrm>
            <a:prstGeom prst="line">
              <a:avLst/>
            </a:prstGeom>
            <a:solidFill>
              <a:srgbClr val="FF6600"/>
            </a:solidFill>
            <a:ln w="19050">
              <a:solidFill>
                <a:srgbClr val="037BC1"/>
              </a:solidFill>
            </a:ln>
          </p:spPr>
          <p:style>
            <a:lnRef idx="1">
              <a:schemeClr val="accent1"/>
            </a:lnRef>
            <a:fillRef idx="0">
              <a:schemeClr val="accent1"/>
            </a:fillRef>
            <a:effectRef idx="0">
              <a:schemeClr val="accent1"/>
            </a:effectRef>
            <a:fontRef idx="minor">
              <a:schemeClr val="tx1"/>
            </a:fontRef>
          </p:style>
        </p:cxnSp>
        <p:sp>
          <p:nvSpPr>
            <p:cNvPr id="29" name="Oval 22">
              <a:extLst>
                <a:ext uri="{FF2B5EF4-FFF2-40B4-BE49-F238E27FC236}">
                  <a16:creationId xmlns:a16="http://schemas.microsoft.com/office/drawing/2014/main" id="{A8A76476-654D-47CC-AAF1-B1EF1C31F692}"/>
                </a:ext>
              </a:extLst>
            </p:cNvPr>
            <p:cNvSpPr/>
            <p:nvPr/>
          </p:nvSpPr>
          <p:spPr>
            <a:xfrm>
              <a:off x="6320080" y="2060825"/>
              <a:ext cx="72000" cy="72000"/>
            </a:xfrm>
            <a:prstGeom prst="diamond">
              <a:avLst/>
            </a:prstGeom>
            <a:solidFill>
              <a:srgbClr val="037BC1"/>
            </a:solidFill>
            <a:ln w="9525">
              <a:solidFill>
                <a:srgbClr val="037BC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5F5F5F"/>
                </a:solidFill>
                <a:effectLst/>
                <a:uLnTx/>
                <a:uFillTx/>
                <a:latin typeface="Calibri"/>
                <a:ea typeface="+mn-ea"/>
                <a:cs typeface="+mn-cs"/>
              </a:endParaRPr>
            </a:p>
          </p:txBody>
        </p:sp>
      </p:grpSp>
      <p:grpSp>
        <p:nvGrpSpPr>
          <p:cNvPr id="31" name="Skupina 30">
            <a:extLst>
              <a:ext uri="{FF2B5EF4-FFF2-40B4-BE49-F238E27FC236}">
                <a16:creationId xmlns:a16="http://schemas.microsoft.com/office/drawing/2014/main" id="{EFFDCE17-4311-4450-B703-D776CE433AA3}"/>
              </a:ext>
            </a:extLst>
          </p:cNvPr>
          <p:cNvGrpSpPr/>
          <p:nvPr/>
        </p:nvGrpSpPr>
        <p:grpSpPr>
          <a:xfrm>
            <a:off x="4443080" y="1565397"/>
            <a:ext cx="287338" cy="72000"/>
            <a:chOff x="6212411" y="2060825"/>
            <a:chExt cx="287338" cy="72000"/>
          </a:xfrm>
          <a:solidFill>
            <a:srgbClr val="7F0506"/>
          </a:solidFill>
        </p:grpSpPr>
        <p:cxnSp>
          <p:nvCxnSpPr>
            <p:cNvPr id="32" name="Straight Connector 35">
              <a:extLst>
                <a:ext uri="{FF2B5EF4-FFF2-40B4-BE49-F238E27FC236}">
                  <a16:creationId xmlns:a16="http://schemas.microsoft.com/office/drawing/2014/main" id="{C8E97772-2FBE-4C87-8541-6768015E6D01}"/>
                </a:ext>
              </a:extLst>
            </p:cNvPr>
            <p:cNvCxnSpPr/>
            <p:nvPr/>
          </p:nvCxnSpPr>
          <p:spPr>
            <a:xfrm>
              <a:off x="6212411" y="2096825"/>
              <a:ext cx="287338" cy="0"/>
            </a:xfrm>
            <a:prstGeom prst="line">
              <a:avLst/>
            </a:prstGeom>
            <a:grpFill/>
            <a:ln w="19050">
              <a:solidFill>
                <a:srgbClr val="7F0506"/>
              </a:solidFill>
            </a:ln>
          </p:spPr>
          <p:style>
            <a:lnRef idx="1">
              <a:schemeClr val="accent1"/>
            </a:lnRef>
            <a:fillRef idx="0">
              <a:schemeClr val="accent1"/>
            </a:fillRef>
            <a:effectRef idx="0">
              <a:schemeClr val="accent1"/>
            </a:effectRef>
            <a:fontRef idx="minor">
              <a:schemeClr val="tx1"/>
            </a:fontRef>
          </p:style>
        </p:cxnSp>
        <p:sp>
          <p:nvSpPr>
            <p:cNvPr id="33" name="Oval 22">
              <a:extLst>
                <a:ext uri="{FF2B5EF4-FFF2-40B4-BE49-F238E27FC236}">
                  <a16:creationId xmlns:a16="http://schemas.microsoft.com/office/drawing/2014/main" id="{74230D4B-B5C2-42E3-848F-27D8A57D1218}"/>
                </a:ext>
              </a:extLst>
            </p:cNvPr>
            <p:cNvSpPr/>
            <p:nvPr/>
          </p:nvSpPr>
          <p:spPr>
            <a:xfrm>
              <a:off x="6320080" y="2060825"/>
              <a:ext cx="72000" cy="72000"/>
            </a:xfrm>
            <a:prstGeom prst="diamond">
              <a:avLst/>
            </a:prstGeom>
            <a:grpFill/>
            <a:ln w="9525">
              <a:solidFill>
                <a:srgbClr val="7F050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srgbClr val="5F5F5F"/>
                </a:solidFill>
                <a:effectLst/>
                <a:uLnTx/>
                <a:uFillTx/>
                <a:latin typeface="Calibri"/>
                <a:ea typeface="+mn-ea"/>
                <a:cs typeface="+mn-cs"/>
              </a:endParaRPr>
            </a:p>
          </p:txBody>
        </p:sp>
      </p:grpSp>
      <p:sp>
        <p:nvSpPr>
          <p:cNvPr id="2" name="Title 1"/>
          <p:cNvSpPr>
            <a:spLocks noGrp="1"/>
          </p:cNvSpPr>
          <p:nvPr>
            <p:ph type="title"/>
          </p:nvPr>
        </p:nvSpPr>
        <p:spPr/>
        <p:txBody>
          <a:bodyPr>
            <a:normAutofit/>
          </a:bodyPr>
          <a:lstStyle/>
          <a:p>
            <a:r>
              <a:rPr lang="pt-BR" dirty="0"/>
              <a:t>Mozková mrtvice – hospitalizační mortalita (do 30 dnů)</a:t>
            </a:r>
            <a:endParaRPr lang="en-US" dirty="0"/>
          </a:p>
        </p:txBody>
      </p:sp>
      <p:graphicFrame>
        <p:nvGraphicFramePr>
          <p:cNvPr id="21" name="Object 123">
            <a:extLst>
              <a:ext uri="{FF2B5EF4-FFF2-40B4-BE49-F238E27FC236}">
                <a16:creationId xmlns:a16="http://schemas.microsoft.com/office/drawing/2014/main" id="{176341DC-CD74-4380-9865-D068EBC44DD2}"/>
              </a:ext>
            </a:extLst>
          </p:cNvPr>
          <p:cNvGraphicFramePr>
            <a:graphicFrameLocks/>
          </p:cNvGraphicFramePr>
          <p:nvPr>
            <p:extLst>
              <p:ext uri="{D42A27DB-BD31-4B8C-83A1-F6EECF244321}">
                <p14:modId xmlns:p14="http://schemas.microsoft.com/office/powerpoint/2010/main" val="894370222"/>
              </p:ext>
            </p:extLst>
          </p:nvPr>
        </p:nvGraphicFramePr>
        <p:xfrm>
          <a:off x="946150" y="2081276"/>
          <a:ext cx="5413375" cy="3813175"/>
        </p:xfrm>
        <a:graphic>
          <a:graphicData uri="http://schemas.openxmlformats.org/drawingml/2006/chart">
            <c:chart xmlns:c="http://schemas.openxmlformats.org/drawingml/2006/chart" xmlns:r="http://schemas.openxmlformats.org/officeDocument/2006/relationships" r:id="rId2"/>
          </a:graphicData>
        </a:graphic>
      </p:graphicFrame>
      <p:sp>
        <p:nvSpPr>
          <p:cNvPr id="22" name="TextovéPole 7">
            <a:extLst>
              <a:ext uri="{FF2B5EF4-FFF2-40B4-BE49-F238E27FC236}">
                <a16:creationId xmlns:a16="http://schemas.microsoft.com/office/drawing/2014/main" id="{AB2421AD-A864-414E-89E8-8A6D6BCAAD56}"/>
              </a:ext>
            </a:extLst>
          </p:cNvPr>
          <p:cNvSpPr txBox="1">
            <a:spLocks noChangeArrowheads="1"/>
          </p:cNvSpPr>
          <p:nvPr/>
        </p:nvSpPr>
        <p:spPr bwMode="auto">
          <a:xfrm>
            <a:off x="4775478" y="1489024"/>
            <a:ext cx="17609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lang="cs-CZ" altLang="cs-CZ" sz="1400" b="1" dirty="0">
                <a:latin typeface="+mn-lt"/>
              </a:rPr>
              <a:t>Královéhradecký kraj</a:t>
            </a:r>
            <a:endParaRPr kumimoji="0" lang="cs-CZ" altLang="cs-CZ" sz="1400" b="1" i="0" u="none" strike="noStrike" kern="1200" cap="none" spc="0" normalizeH="0" baseline="0" noProof="0" dirty="0">
              <a:ln>
                <a:noFill/>
              </a:ln>
              <a:effectLst/>
              <a:uLnTx/>
              <a:uFillTx/>
              <a:latin typeface="+mn-lt"/>
            </a:endParaRPr>
          </a:p>
        </p:txBody>
      </p:sp>
      <p:sp>
        <p:nvSpPr>
          <p:cNvPr id="30" name="TextovéPole 7">
            <a:extLst>
              <a:ext uri="{FF2B5EF4-FFF2-40B4-BE49-F238E27FC236}">
                <a16:creationId xmlns:a16="http://schemas.microsoft.com/office/drawing/2014/main" id="{7D65E918-FC6B-43B1-B66F-793A0AF6D886}"/>
              </a:ext>
            </a:extLst>
          </p:cNvPr>
          <p:cNvSpPr txBox="1">
            <a:spLocks noChangeArrowheads="1"/>
          </p:cNvSpPr>
          <p:nvPr/>
        </p:nvSpPr>
        <p:spPr bwMode="auto">
          <a:xfrm>
            <a:off x="6149966" y="3247338"/>
            <a:ext cx="6593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cs-CZ" altLang="cs-CZ" sz="1400" dirty="0">
                <a:latin typeface="+mn-lt"/>
              </a:rPr>
              <a:t>12,4 %</a:t>
            </a:r>
          </a:p>
        </p:txBody>
      </p:sp>
      <p:sp>
        <p:nvSpPr>
          <p:cNvPr id="34" name="TextovéPole 7">
            <a:extLst>
              <a:ext uri="{FF2B5EF4-FFF2-40B4-BE49-F238E27FC236}">
                <a16:creationId xmlns:a16="http://schemas.microsoft.com/office/drawing/2014/main" id="{57A02166-F580-4CCC-81D4-3FD1F5AE8358}"/>
              </a:ext>
            </a:extLst>
          </p:cNvPr>
          <p:cNvSpPr txBox="1">
            <a:spLocks noChangeArrowheads="1"/>
          </p:cNvSpPr>
          <p:nvPr/>
        </p:nvSpPr>
        <p:spPr bwMode="auto">
          <a:xfrm>
            <a:off x="6149966" y="3055556"/>
            <a:ext cx="65932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nchor="ctr">
            <a:spAutoFit/>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cs-CZ" altLang="cs-CZ" sz="1400" dirty="0">
                <a:latin typeface="+mn-lt"/>
              </a:rPr>
              <a:t>12,5 %</a:t>
            </a:r>
          </a:p>
        </p:txBody>
      </p:sp>
    </p:spTree>
    <p:extLst>
      <p:ext uri="{BB962C8B-B14F-4D97-AF65-F5344CB8AC3E}">
        <p14:creationId xmlns:p14="http://schemas.microsoft.com/office/powerpoint/2010/main" val="1978960815"/>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délník 1"/>
          <p:cNvSpPr/>
          <p:nvPr/>
        </p:nvSpPr>
        <p:spPr>
          <a:xfrm>
            <a:off x="3261447" y="4442290"/>
            <a:ext cx="365760" cy="1552464"/>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17" name="Graf 16"/>
          <p:cNvGraphicFramePr/>
          <p:nvPr>
            <p:extLst>
              <p:ext uri="{D42A27DB-BD31-4B8C-83A1-F6EECF244321}">
                <p14:modId xmlns:p14="http://schemas.microsoft.com/office/powerpoint/2010/main" val="823141409"/>
              </p:ext>
            </p:extLst>
          </p:nvPr>
        </p:nvGraphicFramePr>
        <p:xfrm>
          <a:off x="556083" y="4279279"/>
          <a:ext cx="5285121" cy="2404693"/>
        </p:xfrm>
        <a:graphic>
          <a:graphicData uri="http://schemas.openxmlformats.org/drawingml/2006/chart">
            <c:chart xmlns:c="http://schemas.openxmlformats.org/drawingml/2006/chart" xmlns:r="http://schemas.openxmlformats.org/officeDocument/2006/relationships" r:id="rId2"/>
          </a:graphicData>
        </a:graphic>
      </p:graphicFrame>
      <p:sp>
        <p:nvSpPr>
          <p:cNvPr id="5" name="Rectangle 4"/>
          <p:cNvSpPr/>
          <p:nvPr/>
        </p:nvSpPr>
        <p:spPr>
          <a:xfrm>
            <a:off x="516835" y="6241774"/>
            <a:ext cx="11675165" cy="61622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4"/>
          <p:cNvSpPr txBox="1"/>
          <p:nvPr/>
        </p:nvSpPr>
        <p:spPr>
          <a:xfrm>
            <a:off x="343515" y="553315"/>
            <a:ext cx="918128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Zdroj dat: Soc (MPSV) V 1-01 Roční výkaz o sociálních službách (2018)</a:t>
            </a:r>
          </a:p>
        </p:txBody>
      </p:sp>
      <p:sp>
        <p:nvSpPr>
          <p:cNvPr id="12" name="TextovéPole 11"/>
          <p:cNvSpPr txBox="1"/>
          <p:nvPr/>
        </p:nvSpPr>
        <p:spPr>
          <a:xfrm>
            <a:off x="1008684" y="4140780"/>
            <a:ext cx="437992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0" cap="none" spc="0" normalizeH="0" baseline="0" noProof="0" dirty="0">
                <a:ln>
                  <a:noFill/>
                </a:ln>
                <a:solidFill>
                  <a:srgbClr val="000000"/>
                </a:solidFill>
                <a:effectLst/>
                <a:uLnTx/>
                <a:uFillTx/>
                <a:latin typeface="Calibri" panose="020F0502020204030204"/>
                <a:ea typeface="+mn-ea"/>
                <a:cs typeface="+mn-cs"/>
              </a:rPr>
              <a:t>Chybějící kapacita -&gt; počet neuspokojených žadatelů v roce 2018</a:t>
            </a:r>
          </a:p>
        </p:txBody>
      </p:sp>
      <p:sp>
        <p:nvSpPr>
          <p:cNvPr id="13" name="TextovéPole 12"/>
          <p:cNvSpPr txBox="1"/>
          <p:nvPr/>
        </p:nvSpPr>
        <p:spPr>
          <a:xfrm>
            <a:off x="6171885" y="4505268"/>
            <a:ext cx="5070779" cy="1600438"/>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Poskytovatelé sociálních služeb vykazují chybějící kapacitu vyjádřenou v počtu, resp. podílu neuspokojených žádostí o službu v daném kalendářním roce. Z dostupných dat vyplývá, že průměr podílu neuspokojených žadatelů (klientů) za všechny regiony ČR je 19 %, přičemž v HKK je to </a:t>
            </a:r>
            <a:r>
              <a:rPr lang="cs-CZ" sz="1400" dirty="0">
                <a:solidFill>
                  <a:prstClr val="black"/>
                </a:solidFill>
                <a:latin typeface="Calibri" panose="020F0502020204030204"/>
              </a:rPr>
              <a:t>27</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 %. V absolutním počtu neuspokojených klientů dominují očekávatelně nejlidnatější regiony, tedy PHA, STC, MSK. </a:t>
            </a:r>
          </a:p>
        </p:txBody>
      </p:sp>
      <p:sp>
        <p:nvSpPr>
          <p:cNvPr id="4" name="Title 3"/>
          <p:cNvSpPr>
            <a:spLocks noGrp="1"/>
          </p:cNvSpPr>
          <p:nvPr>
            <p:ph type="title"/>
          </p:nvPr>
        </p:nvSpPr>
        <p:spPr/>
        <p:txBody>
          <a:bodyPr>
            <a:normAutofit/>
          </a:bodyPr>
          <a:lstStyle/>
          <a:p>
            <a:r>
              <a:rPr lang="en-US" dirty="0" err="1"/>
              <a:t>Chybějící</a:t>
            </a:r>
            <a:r>
              <a:rPr lang="en-US" dirty="0"/>
              <a:t> </a:t>
            </a:r>
            <a:r>
              <a:rPr lang="en-US" dirty="0" err="1"/>
              <a:t>kapacita</a:t>
            </a:r>
            <a:r>
              <a:rPr lang="en-US" dirty="0"/>
              <a:t> </a:t>
            </a:r>
            <a:r>
              <a:rPr lang="en-US" dirty="0" err="1"/>
              <a:t>poskytovatelů</a:t>
            </a:r>
            <a:r>
              <a:rPr lang="en-US" dirty="0"/>
              <a:t> </a:t>
            </a:r>
            <a:r>
              <a:rPr lang="en-US" dirty="0" err="1"/>
              <a:t>sociálních</a:t>
            </a:r>
            <a:r>
              <a:rPr lang="en-US" dirty="0"/>
              <a:t> </a:t>
            </a:r>
            <a:r>
              <a:rPr lang="en-US" dirty="0" err="1"/>
              <a:t>služeb</a:t>
            </a:r>
            <a:endParaRPr lang="en-US" dirty="0"/>
          </a:p>
        </p:txBody>
      </p:sp>
      <p:graphicFrame>
        <p:nvGraphicFramePr>
          <p:cNvPr id="15" name="Zástupný symbol pro obsah 4"/>
          <p:cNvGraphicFramePr>
            <a:graphicFrameLocks/>
          </p:cNvGraphicFramePr>
          <p:nvPr>
            <p:extLst>
              <p:ext uri="{D42A27DB-BD31-4B8C-83A1-F6EECF244321}">
                <p14:modId xmlns:p14="http://schemas.microsoft.com/office/powerpoint/2010/main" val="3386966528"/>
              </p:ext>
            </p:extLst>
          </p:nvPr>
        </p:nvGraphicFramePr>
        <p:xfrm>
          <a:off x="450513" y="910683"/>
          <a:ext cx="8937844" cy="3162900"/>
        </p:xfrm>
        <a:graphic>
          <a:graphicData uri="http://schemas.openxmlformats.org/drawingml/2006/table">
            <a:tbl>
              <a:tblPr bandRow="1">
                <a:tableStyleId>{9D7B26C5-4107-4FEC-AEDC-1716B250A1EF}</a:tableStyleId>
              </a:tblPr>
              <a:tblGrid>
                <a:gridCol w="1949900">
                  <a:extLst>
                    <a:ext uri="{9D8B030D-6E8A-4147-A177-3AD203B41FA5}">
                      <a16:colId xmlns:a16="http://schemas.microsoft.com/office/drawing/2014/main" val="20000"/>
                    </a:ext>
                  </a:extLst>
                </a:gridCol>
                <a:gridCol w="502227">
                  <a:extLst>
                    <a:ext uri="{9D8B030D-6E8A-4147-A177-3AD203B41FA5}">
                      <a16:colId xmlns:a16="http://schemas.microsoft.com/office/drawing/2014/main" val="20001"/>
                    </a:ext>
                  </a:extLst>
                </a:gridCol>
                <a:gridCol w="421410">
                  <a:extLst>
                    <a:ext uri="{9D8B030D-6E8A-4147-A177-3AD203B41FA5}">
                      <a16:colId xmlns:a16="http://schemas.microsoft.com/office/drawing/2014/main" val="20002"/>
                    </a:ext>
                  </a:extLst>
                </a:gridCol>
                <a:gridCol w="444714">
                  <a:extLst>
                    <a:ext uri="{9D8B030D-6E8A-4147-A177-3AD203B41FA5}">
                      <a16:colId xmlns:a16="http://schemas.microsoft.com/office/drawing/2014/main" val="20003"/>
                    </a:ext>
                  </a:extLst>
                </a:gridCol>
                <a:gridCol w="444714">
                  <a:extLst>
                    <a:ext uri="{9D8B030D-6E8A-4147-A177-3AD203B41FA5}">
                      <a16:colId xmlns:a16="http://schemas.microsoft.com/office/drawing/2014/main" val="20004"/>
                    </a:ext>
                  </a:extLst>
                </a:gridCol>
                <a:gridCol w="444714">
                  <a:extLst>
                    <a:ext uri="{9D8B030D-6E8A-4147-A177-3AD203B41FA5}">
                      <a16:colId xmlns:a16="http://schemas.microsoft.com/office/drawing/2014/main" val="20005"/>
                    </a:ext>
                  </a:extLst>
                </a:gridCol>
                <a:gridCol w="410505">
                  <a:extLst>
                    <a:ext uri="{9D8B030D-6E8A-4147-A177-3AD203B41FA5}">
                      <a16:colId xmlns:a16="http://schemas.microsoft.com/office/drawing/2014/main" val="20006"/>
                    </a:ext>
                  </a:extLst>
                </a:gridCol>
                <a:gridCol w="410505">
                  <a:extLst>
                    <a:ext uri="{9D8B030D-6E8A-4147-A177-3AD203B41FA5}">
                      <a16:colId xmlns:a16="http://schemas.microsoft.com/office/drawing/2014/main" val="20007"/>
                    </a:ext>
                  </a:extLst>
                </a:gridCol>
                <a:gridCol w="410505">
                  <a:extLst>
                    <a:ext uri="{9D8B030D-6E8A-4147-A177-3AD203B41FA5}">
                      <a16:colId xmlns:a16="http://schemas.microsoft.com/office/drawing/2014/main" val="20008"/>
                    </a:ext>
                  </a:extLst>
                </a:gridCol>
                <a:gridCol w="410505">
                  <a:extLst>
                    <a:ext uri="{9D8B030D-6E8A-4147-A177-3AD203B41FA5}">
                      <a16:colId xmlns:a16="http://schemas.microsoft.com/office/drawing/2014/main" val="20009"/>
                    </a:ext>
                  </a:extLst>
                </a:gridCol>
                <a:gridCol w="410505">
                  <a:extLst>
                    <a:ext uri="{9D8B030D-6E8A-4147-A177-3AD203B41FA5}">
                      <a16:colId xmlns:a16="http://schemas.microsoft.com/office/drawing/2014/main" val="20010"/>
                    </a:ext>
                  </a:extLst>
                </a:gridCol>
                <a:gridCol w="444714">
                  <a:extLst>
                    <a:ext uri="{9D8B030D-6E8A-4147-A177-3AD203B41FA5}">
                      <a16:colId xmlns:a16="http://schemas.microsoft.com/office/drawing/2014/main" val="20011"/>
                    </a:ext>
                  </a:extLst>
                </a:gridCol>
                <a:gridCol w="444714">
                  <a:extLst>
                    <a:ext uri="{9D8B030D-6E8A-4147-A177-3AD203B41FA5}">
                      <a16:colId xmlns:a16="http://schemas.microsoft.com/office/drawing/2014/main" val="20016"/>
                    </a:ext>
                  </a:extLst>
                </a:gridCol>
                <a:gridCol w="410505">
                  <a:extLst>
                    <a:ext uri="{9D8B030D-6E8A-4147-A177-3AD203B41FA5}">
                      <a16:colId xmlns:a16="http://schemas.microsoft.com/office/drawing/2014/main" val="20012"/>
                    </a:ext>
                  </a:extLst>
                </a:gridCol>
                <a:gridCol w="410505">
                  <a:extLst>
                    <a:ext uri="{9D8B030D-6E8A-4147-A177-3AD203B41FA5}">
                      <a16:colId xmlns:a16="http://schemas.microsoft.com/office/drawing/2014/main" val="20013"/>
                    </a:ext>
                  </a:extLst>
                </a:gridCol>
                <a:gridCol w="444714">
                  <a:extLst>
                    <a:ext uri="{9D8B030D-6E8A-4147-A177-3AD203B41FA5}">
                      <a16:colId xmlns:a16="http://schemas.microsoft.com/office/drawing/2014/main" val="20014"/>
                    </a:ext>
                  </a:extLst>
                </a:gridCol>
                <a:gridCol w="522488">
                  <a:extLst>
                    <a:ext uri="{9D8B030D-6E8A-4147-A177-3AD203B41FA5}">
                      <a16:colId xmlns:a16="http://schemas.microsoft.com/office/drawing/2014/main" val="20015"/>
                    </a:ext>
                  </a:extLst>
                </a:gridCol>
              </a:tblGrid>
              <a:tr h="360000">
                <a:tc>
                  <a:txBody>
                    <a:bodyPr/>
                    <a:lstStyle/>
                    <a:p>
                      <a:pPr algn="l" fontAlgn="b"/>
                      <a:r>
                        <a:rPr lang="cs-CZ" sz="1200" b="1" dirty="0"/>
                        <a:t>Uživatelé (klienti)</a:t>
                      </a:r>
                      <a:endParaRPr lang="cs-CZ" sz="1200" b="1" i="0" u="none" strike="noStrike" dirty="0">
                        <a:solidFill>
                          <a:srgbClr val="000000"/>
                        </a:solidFill>
                        <a:effectLst/>
                        <a:latin typeface="+mn-lt"/>
                      </a:endParaRPr>
                    </a:p>
                  </a:txBody>
                  <a:tcPr marL="5443" marR="5443" marT="5443" marB="0" anchor="ctr"/>
                </a:tc>
                <a:tc>
                  <a:txBody>
                    <a:bodyPr/>
                    <a:lstStyle/>
                    <a:p>
                      <a:pPr algn="ctr" fontAlgn="b"/>
                      <a:r>
                        <a:rPr lang="cs-CZ" sz="1100" b="1" i="0" u="none" strike="noStrike" dirty="0">
                          <a:solidFill>
                            <a:schemeClr val="tx1"/>
                          </a:solidFill>
                          <a:effectLst/>
                          <a:latin typeface="Calibri" panose="020F0502020204030204" pitchFamily="34" charset="0"/>
                        </a:rPr>
                        <a:t>PHA</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STC</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JHC</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PLK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KVK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ULK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LBK</a:t>
                      </a:r>
                    </a:p>
                  </a:txBody>
                  <a:tcPr marL="9525" marR="9525" marT="9525" marB="0" anchor="ctr">
                    <a:solidFill>
                      <a:srgbClr val="CCCCCC"/>
                    </a:solidFill>
                  </a:tcPr>
                </a:tc>
                <a:tc>
                  <a:txBody>
                    <a:bodyPr/>
                    <a:lstStyle/>
                    <a:p>
                      <a:pPr algn="ctr" fontAlgn="b"/>
                      <a:r>
                        <a:rPr lang="cs-CZ" sz="1100" b="1" i="0" u="none" strike="noStrike" dirty="0">
                          <a:solidFill>
                            <a:srgbClr val="000000"/>
                          </a:solidFill>
                          <a:effectLst/>
                          <a:latin typeface="Calibri" panose="020F0502020204030204" pitchFamily="34" charset="0"/>
                        </a:rPr>
                        <a:t>HKK</a:t>
                      </a:r>
                    </a:p>
                  </a:txBody>
                  <a:tcPr marL="9525" marR="9525" marT="9525" marB="0" anchor="ctr">
                    <a:solidFill>
                      <a:srgbClr val="E2F0D9"/>
                    </a:solidFill>
                  </a:tcPr>
                </a:tc>
                <a:tc>
                  <a:txBody>
                    <a:bodyPr/>
                    <a:lstStyle/>
                    <a:p>
                      <a:pPr algn="ctr" fontAlgn="b"/>
                      <a:r>
                        <a:rPr lang="cs-CZ" sz="1100" b="1" i="0" u="none" strike="noStrike" dirty="0">
                          <a:solidFill>
                            <a:srgbClr val="000000"/>
                          </a:solidFill>
                          <a:effectLst/>
                          <a:latin typeface="Calibri" panose="020F0502020204030204" pitchFamily="34" charset="0"/>
                        </a:rPr>
                        <a:t>PAK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VYS</a:t>
                      </a:r>
                    </a:p>
                  </a:txBody>
                  <a:tcPr marL="9525" marR="9525" marT="9525" marB="0" anchor="ctr"/>
                </a:tc>
                <a:tc>
                  <a:txBody>
                    <a:bodyPr/>
                    <a:lstStyle/>
                    <a:p>
                      <a:pPr algn="ctr" fontAlgn="b"/>
                      <a:r>
                        <a:rPr lang="cs-CZ" sz="1100" b="1" i="0" u="none" strike="noStrike" dirty="0">
                          <a:solidFill>
                            <a:schemeClr val="tx1"/>
                          </a:solidFill>
                          <a:effectLst/>
                          <a:latin typeface="Calibri" panose="020F0502020204030204" pitchFamily="34" charset="0"/>
                        </a:rPr>
                        <a:t>JMK</a:t>
                      </a:r>
                    </a:p>
                  </a:txBody>
                  <a:tcPr marL="9525" marR="9525" marT="9525" marB="0" anchor="ctr">
                    <a:solidFill>
                      <a:srgbClr val="CCCCCC"/>
                    </a:solidFill>
                  </a:tcPr>
                </a:tc>
                <a:tc>
                  <a:txBody>
                    <a:bodyPr/>
                    <a:lstStyle/>
                    <a:p>
                      <a:pPr algn="ctr" fontAlgn="b"/>
                      <a:r>
                        <a:rPr lang="cs-CZ" sz="1100" b="1" i="1" u="none" strike="noStrike" dirty="0">
                          <a:solidFill>
                            <a:srgbClr val="000000"/>
                          </a:solidFill>
                          <a:effectLst/>
                          <a:latin typeface="Calibri" panose="020F0502020204030204" pitchFamily="34" charset="0"/>
                        </a:rPr>
                        <a:t>B-M</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OLK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ZLK</a:t>
                      </a:r>
                    </a:p>
                  </a:txBody>
                  <a:tcPr marL="9525" marR="9525" marT="9525" marB="0" anchor="ctr"/>
                </a:tc>
                <a:tc>
                  <a:txBody>
                    <a:bodyPr/>
                    <a:lstStyle/>
                    <a:p>
                      <a:pPr algn="ctr" fontAlgn="b"/>
                      <a:r>
                        <a:rPr lang="cs-CZ" sz="1100" b="1" i="0" u="none" strike="noStrike" dirty="0">
                          <a:solidFill>
                            <a:srgbClr val="000000"/>
                          </a:solidFill>
                          <a:effectLst/>
                          <a:latin typeface="Calibri" panose="020F0502020204030204" pitchFamily="34" charset="0"/>
                        </a:rPr>
                        <a:t>MSK</a:t>
                      </a:r>
                    </a:p>
                  </a:txBody>
                  <a:tcPr marL="9525" marR="9525" marT="9525" marB="0" anchor="ctr"/>
                </a:tc>
                <a:tc>
                  <a:txBody>
                    <a:bodyPr/>
                    <a:lstStyle/>
                    <a:p>
                      <a:pPr algn="ctr" fontAlgn="b"/>
                      <a:r>
                        <a:rPr lang="cs-CZ" sz="1200" b="1" u="none" strike="noStrike" dirty="0">
                          <a:effectLst/>
                        </a:rPr>
                        <a:t>Celkem</a:t>
                      </a:r>
                      <a:endParaRPr lang="cs-CZ" sz="1200" b="1" i="0" u="none" strike="noStrike" dirty="0">
                        <a:solidFill>
                          <a:srgbClr val="000000"/>
                        </a:solidFill>
                        <a:effectLst/>
                        <a:latin typeface="+mn-lt"/>
                      </a:endParaRPr>
                    </a:p>
                  </a:txBody>
                  <a:tcPr marL="4845" marR="4845" marT="4845" marB="0" anchor="ctr"/>
                </a:tc>
                <a:extLst>
                  <a:ext uri="{0D108BD9-81ED-4DB2-BD59-A6C34878D82A}">
                    <a16:rowId xmlns:a16="http://schemas.microsoft.com/office/drawing/2014/main" val="10000"/>
                  </a:ext>
                </a:extLst>
              </a:tr>
              <a:tr h="288000">
                <a:tc>
                  <a:txBody>
                    <a:bodyPr/>
                    <a:lstStyle/>
                    <a:p>
                      <a:pPr algn="l" fontAlgn="b"/>
                      <a:r>
                        <a:rPr lang="cs-CZ" sz="1100" b="1" i="0" u="none" strike="noStrike" dirty="0">
                          <a:solidFill>
                            <a:srgbClr val="000000"/>
                          </a:solidFill>
                          <a:effectLst/>
                          <a:latin typeface="Calibri" panose="020F0502020204030204" pitchFamily="34" charset="0"/>
                        </a:rPr>
                        <a:t>Uživatelé celkem</a:t>
                      </a:r>
                    </a:p>
                  </a:txBody>
                  <a:tcPr marL="9525" marR="9525" marT="9525" marB="0" anchor="ctr"/>
                </a:tc>
                <a:tc>
                  <a:txBody>
                    <a:bodyPr/>
                    <a:lstStyle/>
                    <a:p>
                      <a:pPr algn="r" fontAlgn="b"/>
                      <a:r>
                        <a:rPr lang="cs-CZ" sz="1050" b="1" i="0" u="none" strike="noStrike" dirty="0">
                          <a:solidFill>
                            <a:srgbClr val="000000"/>
                          </a:solidFill>
                          <a:effectLst/>
                          <a:latin typeface="Calibri"/>
                        </a:rPr>
                        <a:t>115 160</a:t>
                      </a:r>
                    </a:p>
                  </a:txBody>
                  <a:tcPr marL="9525" marR="9525" marT="9525" marB="0" anchor="ctr" anchorCtr="1"/>
                </a:tc>
                <a:tc>
                  <a:txBody>
                    <a:bodyPr/>
                    <a:lstStyle/>
                    <a:p>
                      <a:pPr algn="r" fontAlgn="b"/>
                      <a:r>
                        <a:rPr lang="cs-CZ" sz="1050" b="1" i="0" u="none" strike="noStrike" dirty="0">
                          <a:solidFill>
                            <a:srgbClr val="000000"/>
                          </a:solidFill>
                          <a:effectLst/>
                          <a:latin typeface="Calibri"/>
                        </a:rPr>
                        <a:t>38 691</a:t>
                      </a:r>
                    </a:p>
                  </a:txBody>
                  <a:tcPr marL="9525" marR="9525" marT="9525" marB="0" anchor="ctr" anchorCtr="1"/>
                </a:tc>
                <a:tc>
                  <a:txBody>
                    <a:bodyPr/>
                    <a:lstStyle/>
                    <a:p>
                      <a:pPr algn="r" fontAlgn="b"/>
                      <a:r>
                        <a:rPr lang="cs-CZ" sz="1050" b="1" i="0" u="none" strike="noStrike" dirty="0">
                          <a:solidFill>
                            <a:srgbClr val="000000"/>
                          </a:solidFill>
                          <a:effectLst/>
                          <a:latin typeface="Calibri"/>
                        </a:rPr>
                        <a:t>35 521</a:t>
                      </a:r>
                    </a:p>
                  </a:txBody>
                  <a:tcPr marL="9525" marR="9525" marT="9525" marB="0" anchor="ctr" anchorCtr="1"/>
                </a:tc>
                <a:tc>
                  <a:txBody>
                    <a:bodyPr/>
                    <a:lstStyle/>
                    <a:p>
                      <a:pPr algn="r" fontAlgn="b"/>
                      <a:r>
                        <a:rPr lang="cs-CZ" sz="1050" b="1" i="0" u="none" strike="noStrike" dirty="0">
                          <a:solidFill>
                            <a:srgbClr val="000000"/>
                          </a:solidFill>
                          <a:effectLst/>
                          <a:latin typeface="Calibri"/>
                        </a:rPr>
                        <a:t>30 943</a:t>
                      </a:r>
                    </a:p>
                  </a:txBody>
                  <a:tcPr marL="9525" marR="9525" marT="9525" marB="0" anchor="ctr" anchorCtr="1"/>
                </a:tc>
                <a:tc>
                  <a:txBody>
                    <a:bodyPr/>
                    <a:lstStyle/>
                    <a:p>
                      <a:pPr algn="r" fontAlgn="b"/>
                      <a:r>
                        <a:rPr lang="cs-CZ" sz="1050" b="1" i="0" u="none" strike="noStrike" dirty="0">
                          <a:solidFill>
                            <a:srgbClr val="000000"/>
                          </a:solidFill>
                          <a:effectLst/>
                          <a:latin typeface="Calibri"/>
                        </a:rPr>
                        <a:t>8 740</a:t>
                      </a:r>
                    </a:p>
                  </a:txBody>
                  <a:tcPr marL="9525" marR="9525" marT="9525" marB="0" anchor="ctr" anchorCtr="1"/>
                </a:tc>
                <a:tc>
                  <a:txBody>
                    <a:bodyPr/>
                    <a:lstStyle/>
                    <a:p>
                      <a:pPr algn="r" fontAlgn="b"/>
                      <a:r>
                        <a:rPr lang="cs-CZ" sz="1050" b="1" i="0" u="none" strike="noStrike" dirty="0">
                          <a:solidFill>
                            <a:srgbClr val="000000"/>
                          </a:solidFill>
                          <a:effectLst/>
                          <a:latin typeface="Calibri"/>
                        </a:rPr>
                        <a:t>43 033</a:t>
                      </a:r>
                    </a:p>
                  </a:txBody>
                  <a:tcPr marL="9525" marR="9525" marT="9525" marB="0" anchor="ctr" anchorCtr="1"/>
                </a:tc>
                <a:tc>
                  <a:txBody>
                    <a:bodyPr/>
                    <a:lstStyle/>
                    <a:p>
                      <a:pPr algn="r" fontAlgn="b"/>
                      <a:r>
                        <a:rPr lang="cs-CZ" sz="1050" b="1" i="0" u="none" strike="noStrike" dirty="0">
                          <a:solidFill>
                            <a:srgbClr val="000000"/>
                          </a:solidFill>
                          <a:effectLst/>
                          <a:latin typeface="Calibri"/>
                        </a:rPr>
                        <a:t>17 202</a:t>
                      </a:r>
                    </a:p>
                  </a:txBody>
                  <a:tcPr marL="9525" marR="9525" marT="9525" marB="0" anchor="ctr" anchorCtr="1">
                    <a:noFill/>
                  </a:tcPr>
                </a:tc>
                <a:tc>
                  <a:txBody>
                    <a:bodyPr/>
                    <a:lstStyle/>
                    <a:p>
                      <a:pPr algn="r" fontAlgn="b"/>
                      <a:r>
                        <a:rPr lang="cs-CZ" sz="1050" b="1" i="0" u="none" strike="noStrike" dirty="0">
                          <a:solidFill>
                            <a:srgbClr val="000000"/>
                          </a:solidFill>
                          <a:effectLst/>
                          <a:latin typeface="Calibri"/>
                        </a:rPr>
                        <a:t>18 624</a:t>
                      </a:r>
                    </a:p>
                  </a:txBody>
                  <a:tcPr marL="9525" marR="9525" marT="9525" marB="0" anchor="ctr" anchorCtr="1">
                    <a:solidFill>
                      <a:srgbClr val="E2F0D9"/>
                    </a:solidFill>
                  </a:tcPr>
                </a:tc>
                <a:tc>
                  <a:txBody>
                    <a:bodyPr/>
                    <a:lstStyle/>
                    <a:p>
                      <a:pPr algn="r" fontAlgn="b"/>
                      <a:r>
                        <a:rPr lang="cs-CZ" sz="1050" b="1" i="0" u="none" strike="noStrike" dirty="0">
                          <a:solidFill>
                            <a:srgbClr val="000000"/>
                          </a:solidFill>
                          <a:effectLst/>
                          <a:latin typeface="Calibri"/>
                        </a:rPr>
                        <a:t>31 604</a:t>
                      </a:r>
                    </a:p>
                  </a:txBody>
                  <a:tcPr marL="9525" marR="9525" marT="9525" marB="0" anchor="ctr" anchorCtr="1"/>
                </a:tc>
                <a:tc>
                  <a:txBody>
                    <a:bodyPr/>
                    <a:lstStyle/>
                    <a:p>
                      <a:pPr algn="r" fontAlgn="b"/>
                      <a:r>
                        <a:rPr lang="cs-CZ" sz="1050" b="1" i="0" u="none" strike="noStrike" dirty="0">
                          <a:solidFill>
                            <a:srgbClr val="000000"/>
                          </a:solidFill>
                          <a:effectLst/>
                          <a:latin typeface="Calibri"/>
                        </a:rPr>
                        <a:t>40 881</a:t>
                      </a:r>
                    </a:p>
                  </a:txBody>
                  <a:tcPr marL="9525" marR="9525" marT="9525" marB="0" anchor="ctr" anchorCtr="1"/>
                </a:tc>
                <a:tc>
                  <a:txBody>
                    <a:bodyPr/>
                    <a:lstStyle/>
                    <a:p>
                      <a:pPr algn="r" fontAlgn="b"/>
                      <a:r>
                        <a:rPr lang="cs-CZ" sz="1050" b="1" i="0" u="none" strike="noStrike" dirty="0">
                          <a:solidFill>
                            <a:srgbClr val="000000"/>
                          </a:solidFill>
                          <a:effectLst/>
                          <a:latin typeface="Calibri"/>
                        </a:rPr>
                        <a:t>55 753</a:t>
                      </a:r>
                    </a:p>
                  </a:txBody>
                  <a:tcPr marL="9525" marR="9525" marT="9525" marB="0" anchor="ctr" anchorCtr="1">
                    <a:noFill/>
                  </a:tcPr>
                </a:tc>
                <a:tc>
                  <a:txBody>
                    <a:bodyPr/>
                    <a:lstStyle/>
                    <a:p>
                      <a:pPr algn="r" fontAlgn="b"/>
                      <a:r>
                        <a:rPr lang="cs-CZ" sz="1050" b="1" i="1" u="none" strike="noStrike" dirty="0">
                          <a:solidFill>
                            <a:srgbClr val="000000"/>
                          </a:solidFill>
                          <a:effectLst/>
                          <a:latin typeface="Calibri"/>
                        </a:rPr>
                        <a:t>40 729</a:t>
                      </a:r>
                    </a:p>
                  </a:txBody>
                  <a:tcPr marL="9525" marR="9525" marT="9525" marB="0" anchor="ctr" anchorCtr="1"/>
                </a:tc>
                <a:tc>
                  <a:txBody>
                    <a:bodyPr/>
                    <a:lstStyle/>
                    <a:p>
                      <a:pPr algn="r" fontAlgn="b"/>
                      <a:r>
                        <a:rPr lang="cs-CZ" sz="1050" b="1" i="0" u="none" strike="noStrike" dirty="0">
                          <a:solidFill>
                            <a:srgbClr val="000000"/>
                          </a:solidFill>
                          <a:effectLst/>
                          <a:latin typeface="Calibri"/>
                        </a:rPr>
                        <a:t>21 273</a:t>
                      </a:r>
                    </a:p>
                  </a:txBody>
                  <a:tcPr marL="9525" marR="9525" marT="9525" marB="0" anchor="ctr" anchorCtr="1"/>
                </a:tc>
                <a:tc>
                  <a:txBody>
                    <a:bodyPr/>
                    <a:lstStyle/>
                    <a:p>
                      <a:pPr algn="r" fontAlgn="b"/>
                      <a:r>
                        <a:rPr lang="cs-CZ" sz="1050" b="1" i="0" u="none" strike="noStrike" dirty="0">
                          <a:solidFill>
                            <a:srgbClr val="000000"/>
                          </a:solidFill>
                          <a:effectLst/>
                          <a:latin typeface="Calibri"/>
                        </a:rPr>
                        <a:t>20 546</a:t>
                      </a:r>
                    </a:p>
                  </a:txBody>
                  <a:tcPr marL="9525" marR="9525" marT="9525" marB="0" anchor="ctr" anchorCtr="1"/>
                </a:tc>
                <a:tc>
                  <a:txBody>
                    <a:bodyPr/>
                    <a:lstStyle/>
                    <a:p>
                      <a:pPr algn="r" fontAlgn="b"/>
                      <a:r>
                        <a:rPr lang="cs-CZ" sz="1050" b="1" i="0" u="none" strike="noStrike" dirty="0">
                          <a:solidFill>
                            <a:srgbClr val="000000"/>
                          </a:solidFill>
                          <a:effectLst/>
                          <a:latin typeface="Calibri"/>
                        </a:rPr>
                        <a:t>56 399</a:t>
                      </a:r>
                    </a:p>
                  </a:txBody>
                  <a:tcPr marL="9525" marR="9525" marT="9525" marB="0" anchor="ctr" anchorCtr="1"/>
                </a:tc>
                <a:tc>
                  <a:txBody>
                    <a:bodyPr/>
                    <a:lstStyle/>
                    <a:p>
                      <a:pPr algn="r" fontAlgn="b"/>
                      <a:r>
                        <a:rPr lang="cs-CZ" sz="1050" b="1" i="0" u="none" strike="noStrike" dirty="0">
                          <a:solidFill>
                            <a:srgbClr val="000000"/>
                          </a:solidFill>
                          <a:effectLst/>
                          <a:latin typeface="Calibri"/>
                        </a:rPr>
                        <a:t>534 370</a:t>
                      </a:r>
                    </a:p>
                  </a:txBody>
                  <a:tcPr marL="9525" marR="9525" marT="9525" marB="0" anchor="ctr" anchorCtr="1"/>
                </a:tc>
                <a:extLst>
                  <a:ext uri="{0D108BD9-81ED-4DB2-BD59-A6C34878D82A}">
                    <a16:rowId xmlns:a16="http://schemas.microsoft.com/office/drawing/2014/main" val="10001"/>
                  </a:ext>
                </a:extLst>
              </a:tr>
              <a:tr h="216000">
                <a:tc>
                  <a:txBody>
                    <a:bodyPr/>
                    <a:lstStyle/>
                    <a:p>
                      <a:pPr algn="l" fontAlgn="b"/>
                      <a:r>
                        <a:rPr lang="cs-CZ" sz="1000" b="0" i="1" u="none" strike="noStrike" dirty="0">
                          <a:solidFill>
                            <a:srgbClr val="000000"/>
                          </a:solidFill>
                          <a:effectLst/>
                          <a:latin typeface="Calibri" panose="020F0502020204030204" pitchFamily="34" charset="0"/>
                        </a:rPr>
                        <a:t>Celkový počet Uživatelé - do 18 let</a:t>
                      </a:r>
                    </a:p>
                  </a:txBody>
                  <a:tcPr marL="9525" marR="9525" marT="9525" marB="0" anchor="ctr"/>
                </a:tc>
                <a:tc>
                  <a:txBody>
                    <a:bodyPr/>
                    <a:lstStyle/>
                    <a:p>
                      <a:pPr algn="r" fontAlgn="b"/>
                      <a:r>
                        <a:rPr lang="cs-CZ" sz="1050" b="0" i="0" u="none" strike="noStrike">
                          <a:solidFill>
                            <a:srgbClr val="000000"/>
                          </a:solidFill>
                          <a:effectLst/>
                          <a:latin typeface="Calibri"/>
                        </a:rPr>
                        <a:t>6 874</a:t>
                      </a:r>
                    </a:p>
                  </a:txBody>
                  <a:tcPr marL="9525" marR="9525" marT="9525" marB="0" anchor="ctr" anchorCtr="1"/>
                </a:tc>
                <a:tc>
                  <a:txBody>
                    <a:bodyPr/>
                    <a:lstStyle/>
                    <a:p>
                      <a:pPr algn="r" fontAlgn="b"/>
                      <a:r>
                        <a:rPr lang="cs-CZ" sz="1050" b="0" i="0" u="none" strike="noStrike" dirty="0">
                          <a:solidFill>
                            <a:srgbClr val="000000"/>
                          </a:solidFill>
                          <a:effectLst/>
                          <a:latin typeface="Calibri"/>
                        </a:rPr>
                        <a:t>6 481</a:t>
                      </a:r>
                    </a:p>
                  </a:txBody>
                  <a:tcPr marL="9525" marR="9525" marT="9525" marB="0" anchor="ctr" anchorCtr="1"/>
                </a:tc>
                <a:tc>
                  <a:txBody>
                    <a:bodyPr/>
                    <a:lstStyle/>
                    <a:p>
                      <a:pPr algn="r" fontAlgn="b"/>
                      <a:r>
                        <a:rPr lang="cs-CZ" sz="1050" b="0" i="0" u="none" strike="noStrike" dirty="0">
                          <a:solidFill>
                            <a:srgbClr val="000000"/>
                          </a:solidFill>
                          <a:effectLst/>
                          <a:latin typeface="Calibri"/>
                        </a:rPr>
                        <a:t>7 048</a:t>
                      </a:r>
                    </a:p>
                  </a:txBody>
                  <a:tcPr marL="9525" marR="9525" marT="9525" marB="0" anchor="ctr" anchorCtr="1"/>
                </a:tc>
                <a:tc>
                  <a:txBody>
                    <a:bodyPr/>
                    <a:lstStyle/>
                    <a:p>
                      <a:pPr algn="r" fontAlgn="b"/>
                      <a:r>
                        <a:rPr lang="cs-CZ" sz="1050" b="0" i="0" u="none" strike="noStrike" dirty="0">
                          <a:solidFill>
                            <a:srgbClr val="000000"/>
                          </a:solidFill>
                          <a:effectLst/>
                          <a:latin typeface="Calibri"/>
                        </a:rPr>
                        <a:t>2 321</a:t>
                      </a:r>
                    </a:p>
                  </a:txBody>
                  <a:tcPr marL="9525" marR="9525" marT="9525" marB="0" anchor="ctr" anchorCtr="1"/>
                </a:tc>
                <a:tc>
                  <a:txBody>
                    <a:bodyPr/>
                    <a:lstStyle/>
                    <a:p>
                      <a:pPr algn="r" fontAlgn="b"/>
                      <a:r>
                        <a:rPr lang="cs-CZ" sz="1050" b="0" i="0" u="none" strike="noStrike">
                          <a:solidFill>
                            <a:srgbClr val="000000"/>
                          </a:solidFill>
                          <a:effectLst/>
                          <a:latin typeface="Calibri"/>
                        </a:rPr>
                        <a:t>1 218</a:t>
                      </a:r>
                    </a:p>
                  </a:txBody>
                  <a:tcPr marL="9525" marR="9525" marT="9525" marB="0" anchor="ctr" anchorCtr="1"/>
                </a:tc>
                <a:tc>
                  <a:txBody>
                    <a:bodyPr/>
                    <a:lstStyle/>
                    <a:p>
                      <a:pPr algn="r" fontAlgn="b"/>
                      <a:r>
                        <a:rPr lang="cs-CZ" sz="1050" b="0" i="0" u="none" strike="noStrike">
                          <a:solidFill>
                            <a:srgbClr val="000000"/>
                          </a:solidFill>
                          <a:effectLst/>
                          <a:latin typeface="Calibri"/>
                        </a:rPr>
                        <a:t>6 047</a:t>
                      </a:r>
                    </a:p>
                  </a:txBody>
                  <a:tcPr marL="9525" marR="9525" marT="9525" marB="0" anchor="ctr" anchorCtr="1"/>
                </a:tc>
                <a:tc>
                  <a:txBody>
                    <a:bodyPr/>
                    <a:lstStyle/>
                    <a:p>
                      <a:pPr algn="r" fontAlgn="b"/>
                      <a:r>
                        <a:rPr lang="cs-CZ" sz="1050" b="0" i="0" u="none" strike="noStrike" dirty="0">
                          <a:solidFill>
                            <a:srgbClr val="000000"/>
                          </a:solidFill>
                          <a:effectLst/>
                          <a:latin typeface="Calibri"/>
                        </a:rPr>
                        <a:t>1 977</a:t>
                      </a:r>
                    </a:p>
                  </a:txBody>
                  <a:tcPr marL="9525" marR="9525" marT="9525" marB="0" anchor="ctr" anchorCtr="1">
                    <a:solidFill>
                      <a:srgbClr val="CCCCCC"/>
                    </a:solidFill>
                  </a:tcPr>
                </a:tc>
                <a:tc>
                  <a:txBody>
                    <a:bodyPr/>
                    <a:lstStyle/>
                    <a:p>
                      <a:pPr algn="r" fontAlgn="b"/>
                      <a:r>
                        <a:rPr lang="cs-CZ" sz="1050" b="0" i="0" u="none" strike="noStrike" dirty="0">
                          <a:solidFill>
                            <a:srgbClr val="000000"/>
                          </a:solidFill>
                          <a:effectLst/>
                          <a:latin typeface="Calibri"/>
                        </a:rPr>
                        <a:t>1 764</a:t>
                      </a:r>
                    </a:p>
                  </a:txBody>
                  <a:tcPr marL="9525" marR="9525" marT="9525" marB="0" anchor="ctr" anchorCtr="1">
                    <a:solidFill>
                      <a:srgbClr val="E2F0D9"/>
                    </a:solidFill>
                  </a:tcPr>
                </a:tc>
                <a:tc>
                  <a:txBody>
                    <a:bodyPr/>
                    <a:lstStyle/>
                    <a:p>
                      <a:pPr algn="r" fontAlgn="b"/>
                      <a:r>
                        <a:rPr lang="cs-CZ" sz="1050" b="0" i="0" u="none" strike="noStrike">
                          <a:solidFill>
                            <a:srgbClr val="000000"/>
                          </a:solidFill>
                          <a:effectLst/>
                          <a:latin typeface="Calibri"/>
                        </a:rPr>
                        <a:t>2 699</a:t>
                      </a:r>
                    </a:p>
                  </a:txBody>
                  <a:tcPr marL="9525" marR="9525" marT="9525" marB="0" anchor="ctr" anchorCtr="1"/>
                </a:tc>
                <a:tc>
                  <a:txBody>
                    <a:bodyPr/>
                    <a:lstStyle/>
                    <a:p>
                      <a:pPr algn="r" fontAlgn="b"/>
                      <a:r>
                        <a:rPr lang="cs-CZ" sz="1050" b="0" i="0" u="none" strike="noStrike">
                          <a:solidFill>
                            <a:srgbClr val="000000"/>
                          </a:solidFill>
                          <a:effectLst/>
                          <a:latin typeface="Calibri"/>
                        </a:rPr>
                        <a:t>4 154</a:t>
                      </a:r>
                    </a:p>
                  </a:txBody>
                  <a:tcPr marL="9525" marR="9525" marT="9525" marB="0" anchor="ctr" anchorCtr="1"/>
                </a:tc>
                <a:tc>
                  <a:txBody>
                    <a:bodyPr/>
                    <a:lstStyle/>
                    <a:p>
                      <a:pPr algn="r" fontAlgn="b"/>
                      <a:r>
                        <a:rPr lang="cs-CZ" sz="1050" b="0" i="0" u="none" strike="noStrike" dirty="0">
                          <a:solidFill>
                            <a:srgbClr val="000000"/>
                          </a:solidFill>
                          <a:effectLst/>
                          <a:latin typeface="Calibri"/>
                        </a:rPr>
                        <a:t>5 461</a:t>
                      </a:r>
                    </a:p>
                  </a:txBody>
                  <a:tcPr marL="9525" marR="9525" marT="9525" marB="0" anchor="ctr" anchorCtr="1">
                    <a:solidFill>
                      <a:srgbClr val="CCCCCC"/>
                    </a:solidFill>
                  </a:tcPr>
                </a:tc>
                <a:tc>
                  <a:txBody>
                    <a:bodyPr/>
                    <a:lstStyle/>
                    <a:p>
                      <a:pPr algn="r" fontAlgn="b"/>
                      <a:r>
                        <a:rPr lang="cs-CZ" sz="1050" b="0" i="1" u="none" strike="noStrike" dirty="0">
                          <a:solidFill>
                            <a:srgbClr val="000000"/>
                          </a:solidFill>
                          <a:effectLst/>
                          <a:latin typeface="Calibri"/>
                        </a:rPr>
                        <a:t>3 129</a:t>
                      </a:r>
                    </a:p>
                  </a:txBody>
                  <a:tcPr marL="9525" marR="9525" marT="9525" marB="0" anchor="ctr" anchorCtr="1"/>
                </a:tc>
                <a:tc>
                  <a:txBody>
                    <a:bodyPr/>
                    <a:lstStyle/>
                    <a:p>
                      <a:pPr algn="r" fontAlgn="b"/>
                      <a:r>
                        <a:rPr lang="cs-CZ" sz="1050" b="0" i="0" u="none" strike="noStrike">
                          <a:solidFill>
                            <a:srgbClr val="000000"/>
                          </a:solidFill>
                          <a:effectLst/>
                          <a:latin typeface="Calibri"/>
                        </a:rPr>
                        <a:t>3 011</a:t>
                      </a:r>
                    </a:p>
                  </a:txBody>
                  <a:tcPr marL="9525" marR="9525" marT="9525" marB="0" anchor="ctr" anchorCtr="1"/>
                </a:tc>
                <a:tc>
                  <a:txBody>
                    <a:bodyPr/>
                    <a:lstStyle/>
                    <a:p>
                      <a:pPr algn="r" fontAlgn="b"/>
                      <a:r>
                        <a:rPr lang="cs-CZ" sz="1050" b="0" i="0" u="none" strike="noStrike">
                          <a:solidFill>
                            <a:srgbClr val="000000"/>
                          </a:solidFill>
                          <a:effectLst/>
                          <a:latin typeface="Calibri"/>
                        </a:rPr>
                        <a:t>1 493</a:t>
                      </a:r>
                    </a:p>
                  </a:txBody>
                  <a:tcPr marL="9525" marR="9525" marT="9525" marB="0" anchor="ctr" anchorCtr="1"/>
                </a:tc>
                <a:tc>
                  <a:txBody>
                    <a:bodyPr/>
                    <a:lstStyle/>
                    <a:p>
                      <a:pPr algn="r" fontAlgn="b"/>
                      <a:r>
                        <a:rPr lang="cs-CZ" sz="1050" b="0" i="0" u="none" strike="noStrike">
                          <a:solidFill>
                            <a:srgbClr val="000000"/>
                          </a:solidFill>
                          <a:effectLst/>
                          <a:latin typeface="Calibri"/>
                        </a:rPr>
                        <a:t>7 626</a:t>
                      </a:r>
                    </a:p>
                  </a:txBody>
                  <a:tcPr marL="9525" marR="9525" marT="9525" marB="0" anchor="ctr" anchorCtr="1"/>
                </a:tc>
                <a:tc>
                  <a:txBody>
                    <a:bodyPr/>
                    <a:lstStyle/>
                    <a:p>
                      <a:pPr algn="r" fontAlgn="b"/>
                      <a:r>
                        <a:rPr lang="cs-CZ" sz="1050" b="0" i="0" u="none" strike="noStrike">
                          <a:solidFill>
                            <a:srgbClr val="000000"/>
                          </a:solidFill>
                          <a:effectLst/>
                          <a:latin typeface="Calibri"/>
                        </a:rPr>
                        <a:t>58 174</a:t>
                      </a:r>
                    </a:p>
                  </a:txBody>
                  <a:tcPr marL="9525" marR="9525" marT="9525" marB="0" anchor="ctr" anchorCtr="1"/>
                </a:tc>
                <a:extLst>
                  <a:ext uri="{0D108BD9-81ED-4DB2-BD59-A6C34878D82A}">
                    <a16:rowId xmlns:a16="http://schemas.microsoft.com/office/drawing/2014/main" val="10002"/>
                  </a:ext>
                </a:extLst>
              </a:tr>
              <a:tr h="216000">
                <a:tc>
                  <a:txBody>
                    <a:bodyPr/>
                    <a:lstStyle/>
                    <a:p>
                      <a:pPr algn="l" fontAlgn="b"/>
                      <a:r>
                        <a:rPr lang="cs-CZ" sz="1000" b="0" i="1" u="none" strike="noStrike" dirty="0">
                          <a:solidFill>
                            <a:srgbClr val="000000"/>
                          </a:solidFill>
                          <a:effectLst/>
                          <a:latin typeface="Calibri" panose="020F0502020204030204" pitchFamily="34" charset="0"/>
                        </a:rPr>
                        <a:t>Celkový počet Uživatelé - muži</a:t>
                      </a:r>
                    </a:p>
                  </a:txBody>
                  <a:tcPr marL="9525" marR="9525" marT="9525" marB="0" anchor="ctr"/>
                </a:tc>
                <a:tc>
                  <a:txBody>
                    <a:bodyPr/>
                    <a:lstStyle/>
                    <a:p>
                      <a:pPr algn="r" fontAlgn="b"/>
                      <a:r>
                        <a:rPr lang="cs-CZ" sz="1050" b="0" i="0" u="none" strike="noStrike">
                          <a:solidFill>
                            <a:srgbClr val="000000"/>
                          </a:solidFill>
                          <a:effectLst/>
                          <a:latin typeface="Calibri"/>
                        </a:rPr>
                        <a:t>55 391</a:t>
                      </a:r>
                    </a:p>
                  </a:txBody>
                  <a:tcPr marL="9525" marR="9525" marT="9525" marB="0" anchor="ctr" anchorCtr="1"/>
                </a:tc>
                <a:tc>
                  <a:txBody>
                    <a:bodyPr/>
                    <a:lstStyle/>
                    <a:p>
                      <a:pPr algn="r" fontAlgn="b"/>
                      <a:r>
                        <a:rPr lang="cs-CZ" sz="1050" b="0" i="0" u="none" strike="noStrike">
                          <a:solidFill>
                            <a:srgbClr val="000000"/>
                          </a:solidFill>
                          <a:effectLst/>
                          <a:latin typeface="Calibri"/>
                        </a:rPr>
                        <a:t>12 584</a:t>
                      </a:r>
                    </a:p>
                  </a:txBody>
                  <a:tcPr marL="9525" marR="9525" marT="9525" marB="0" anchor="ctr" anchorCtr="1"/>
                </a:tc>
                <a:tc>
                  <a:txBody>
                    <a:bodyPr/>
                    <a:lstStyle/>
                    <a:p>
                      <a:pPr algn="r" fontAlgn="b"/>
                      <a:r>
                        <a:rPr lang="cs-CZ" sz="1050" b="0" i="0" u="none" strike="noStrike">
                          <a:solidFill>
                            <a:srgbClr val="000000"/>
                          </a:solidFill>
                          <a:effectLst/>
                          <a:latin typeface="Calibri"/>
                        </a:rPr>
                        <a:t>11 866</a:t>
                      </a:r>
                    </a:p>
                  </a:txBody>
                  <a:tcPr marL="9525" marR="9525" marT="9525" marB="0" anchor="ctr" anchorCtr="1"/>
                </a:tc>
                <a:tc>
                  <a:txBody>
                    <a:bodyPr/>
                    <a:lstStyle/>
                    <a:p>
                      <a:pPr algn="r" fontAlgn="b"/>
                      <a:r>
                        <a:rPr lang="cs-CZ" sz="1050" b="0" i="0" u="none" strike="noStrike" dirty="0">
                          <a:solidFill>
                            <a:srgbClr val="000000"/>
                          </a:solidFill>
                          <a:effectLst/>
                          <a:latin typeface="Calibri"/>
                        </a:rPr>
                        <a:t>12 305</a:t>
                      </a:r>
                    </a:p>
                  </a:txBody>
                  <a:tcPr marL="9525" marR="9525" marT="9525" marB="0" anchor="ctr" anchorCtr="1"/>
                </a:tc>
                <a:tc>
                  <a:txBody>
                    <a:bodyPr/>
                    <a:lstStyle/>
                    <a:p>
                      <a:pPr algn="r" fontAlgn="b"/>
                      <a:r>
                        <a:rPr lang="cs-CZ" sz="1050" b="0" i="0" u="none" strike="noStrike" dirty="0">
                          <a:solidFill>
                            <a:srgbClr val="000000"/>
                          </a:solidFill>
                          <a:effectLst/>
                          <a:latin typeface="Calibri"/>
                        </a:rPr>
                        <a:t>2 979</a:t>
                      </a:r>
                    </a:p>
                  </a:txBody>
                  <a:tcPr marL="9525" marR="9525" marT="9525" marB="0" anchor="ctr" anchorCtr="1"/>
                </a:tc>
                <a:tc>
                  <a:txBody>
                    <a:bodyPr/>
                    <a:lstStyle/>
                    <a:p>
                      <a:pPr algn="r" fontAlgn="b"/>
                      <a:r>
                        <a:rPr lang="cs-CZ" sz="1050" b="0" i="0" u="none" strike="noStrike">
                          <a:solidFill>
                            <a:srgbClr val="000000"/>
                          </a:solidFill>
                          <a:effectLst/>
                          <a:latin typeface="Calibri"/>
                        </a:rPr>
                        <a:t>16 354</a:t>
                      </a:r>
                    </a:p>
                  </a:txBody>
                  <a:tcPr marL="9525" marR="9525" marT="9525" marB="0" anchor="ctr" anchorCtr="1"/>
                </a:tc>
                <a:tc>
                  <a:txBody>
                    <a:bodyPr/>
                    <a:lstStyle/>
                    <a:p>
                      <a:pPr algn="r" fontAlgn="b"/>
                      <a:r>
                        <a:rPr lang="cs-CZ" sz="1050" b="0" i="0" u="none" strike="noStrike">
                          <a:solidFill>
                            <a:srgbClr val="000000"/>
                          </a:solidFill>
                          <a:effectLst/>
                          <a:latin typeface="Calibri"/>
                        </a:rPr>
                        <a:t>6 346</a:t>
                      </a:r>
                    </a:p>
                  </a:txBody>
                  <a:tcPr marL="9525" marR="9525" marT="9525" marB="0" anchor="ctr" anchorCtr="1">
                    <a:noFill/>
                  </a:tcPr>
                </a:tc>
                <a:tc>
                  <a:txBody>
                    <a:bodyPr/>
                    <a:lstStyle/>
                    <a:p>
                      <a:pPr algn="r" fontAlgn="b"/>
                      <a:r>
                        <a:rPr lang="cs-CZ" sz="1050" b="0" i="0" u="none" strike="noStrike">
                          <a:solidFill>
                            <a:srgbClr val="000000"/>
                          </a:solidFill>
                          <a:effectLst/>
                          <a:latin typeface="Calibri"/>
                        </a:rPr>
                        <a:t>6 722</a:t>
                      </a:r>
                    </a:p>
                  </a:txBody>
                  <a:tcPr marL="9525" marR="9525" marT="9525" marB="0" anchor="ctr" anchorCtr="1">
                    <a:solidFill>
                      <a:srgbClr val="E2F0D9"/>
                    </a:solidFill>
                  </a:tcPr>
                </a:tc>
                <a:tc>
                  <a:txBody>
                    <a:bodyPr/>
                    <a:lstStyle/>
                    <a:p>
                      <a:pPr algn="r" fontAlgn="b"/>
                      <a:r>
                        <a:rPr lang="cs-CZ" sz="1050" b="0" i="0" u="none" strike="noStrike">
                          <a:solidFill>
                            <a:srgbClr val="000000"/>
                          </a:solidFill>
                          <a:effectLst/>
                          <a:latin typeface="Calibri"/>
                        </a:rPr>
                        <a:t>9 935</a:t>
                      </a:r>
                    </a:p>
                  </a:txBody>
                  <a:tcPr marL="9525" marR="9525" marT="9525" marB="0" anchor="ctr" anchorCtr="1"/>
                </a:tc>
                <a:tc>
                  <a:txBody>
                    <a:bodyPr/>
                    <a:lstStyle/>
                    <a:p>
                      <a:pPr algn="r" fontAlgn="b"/>
                      <a:r>
                        <a:rPr lang="cs-CZ" sz="1050" b="0" i="0" u="none" strike="noStrike">
                          <a:solidFill>
                            <a:srgbClr val="000000"/>
                          </a:solidFill>
                          <a:effectLst/>
                          <a:latin typeface="Calibri"/>
                        </a:rPr>
                        <a:t>14 289</a:t>
                      </a:r>
                    </a:p>
                  </a:txBody>
                  <a:tcPr marL="9525" marR="9525" marT="9525" marB="0" anchor="ctr" anchorCtr="1"/>
                </a:tc>
                <a:tc>
                  <a:txBody>
                    <a:bodyPr/>
                    <a:lstStyle/>
                    <a:p>
                      <a:pPr algn="r" fontAlgn="b"/>
                      <a:r>
                        <a:rPr lang="cs-CZ" sz="1050" b="0" i="0" u="none" strike="noStrike" dirty="0">
                          <a:solidFill>
                            <a:srgbClr val="000000"/>
                          </a:solidFill>
                          <a:effectLst/>
                          <a:latin typeface="Calibri"/>
                        </a:rPr>
                        <a:t>21 388</a:t>
                      </a:r>
                    </a:p>
                  </a:txBody>
                  <a:tcPr marL="9525" marR="9525" marT="9525" marB="0" anchor="ctr" anchorCtr="1">
                    <a:noFill/>
                  </a:tcPr>
                </a:tc>
                <a:tc>
                  <a:txBody>
                    <a:bodyPr/>
                    <a:lstStyle/>
                    <a:p>
                      <a:pPr algn="r" fontAlgn="b"/>
                      <a:r>
                        <a:rPr lang="cs-CZ" sz="1050" b="0" i="1" u="none" strike="noStrike" dirty="0">
                          <a:solidFill>
                            <a:srgbClr val="000000"/>
                          </a:solidFill>
                          <a:effectLst/>
                          <a:latin typeface="Calibri"/>
                        </a:rPr>
                        <a:t>16 213</a:t>
                      </a:r>
                    </a:p>
                  </a:txBody>
                  <a:tcPr marL="9525" marR="9525" marT="9525" marB="0" anchor="ctr" anchorCtr="1"/>
                </a:tc>
                <a:tc>
                  <a:txBody>
                    <a:bodyPr/>
                    <a:lstStyle/>
                    <a:p>
                      <a:pPr algn="r" fontAlgn="b"/>
                      <a:r>
                        <a:rPr lang="cs-CZ" sz="1050" b="0" i="0" u="none" strike="noStrike">
                          <a:solidFill>
                            <a:srgbClr val="000000"/>
                          </a:solidFill>
                          <a:effectLst/>
                          <a:latin typeface="Calibri"/>
                        </a:rPr>
                        <a:t>8 569</a:t>
                      </a:r>
                    </a:p>
                  </a:txBody>
                  <a:tcPr marL="9525" marR="9525" marT="9525" marB="0" anchor="ctr" anchorCtr="1"/>
                </a:tc>
                <a:tc>
                  <a:txBody>
                    <a:bodyPr/>
                    <a:lstStyle/>
                    <a:p>
                      <a:pPr algn="r" fontAlgn="b"/>
                      <a:r>
                        <a:rPr lang="cs-CZ" sz="1050" b="0" i="0" u="none" strike="noStrike">
                          <a:solidFill>
                            <a:srgbClr val="000000"/>
                          </a:solidFill>
                          <a:effectLst/>
                          <a:latin typeface="Calibri"/>
                        </a:rPr>
                        <a:t>7 610</a:t>
                      </a:r>
                    </a:p>
                  </a:txBody>
                  <a:tcPr marL="9525" marR="9525" marT="9525" marB="0" anchor="ctr" anchorCtr="1"/>
                </a:tc>
                <a:tc>
                  <a:txBody>
                    <a:bodyPr/>
                    <a:lstStyle/>
                    <a:p>
                      <a:pPr algn="r" fontAlgn="b"/>
                      <a:r>
                        <a:rPr lang="cs-CZ" sz="1050" b="0" i="0" u="none" strike="noStrike">
                          <a:solidFill>
                            <a:srgbClr val="000000"/>
                          </a:solidFill>
                          <a:effectLst/>
                          <a:latin typeface="Calibri"/>
                        </a:rPr>
                        <a:t>21 506</a:t>
                      </a:r>
                    </a:p>
                  </a:txBody>
                  <a:tcPr marL="9525" marR="9525" marT="9525" marB="0" anchor="ctr" anchorCtr="1"/>
                </a:tc>
                <a:tc>
                  <a:txBody>
                    <a:bodyPr/>
                    <a:lstStyle/>
                    <a:p>
                      <a:pPr algn="r" fontAlgn="b"/>
                      <a:r>
                        <a:rPr lang="cs-CZ" sz="1050" b="0" i="0" u="none" strike="noStrike">
                          <a:solidFill>
                            <a:srgbClr val="000000"/>
                          </a:solidFill>
                          <a:effectLst/>
                          <a:latin typeface="Calibri"/>
                        </a:rPr>
                        <a:t>207 844</a:t>
                      </a:r>
                    </a:p>
                  </a:txBody>
                  <a:tcPr marL="9525" marR="9525" marT="9525" marB="0" anchor="ctr" anchorCtr="1"/>
                </a:tc>
                <a:extLst>
                  <a:ext uri="{0D108BD9-81ED-4DB2-BD59-A6C34878D82A}">
                    <a16:rowId xmlns:a16="http://schemas.microsoft.com/office/drawing/2014/main" val="10003"/>
                  </a:ext>
                </a:extLst>
              </a:tr>
              <a:tr h="216000">
                <a:tc>
                  <a:txBody>
                    <a:bodyPr/>
                    <a:lstStyle/>
                    <a:p>
                      <a:pPr algn="l" fontAlgn="b"/>
                      <a:r>
                        <a:rPr lang="cs-CZ" sz="1000" b="0" i="1" u="none" strike="noStrike" dirty="0">
                          <a:solidFill>
                            <a:srgbClr val="000000"/>
                          </a:solidFill>
                          <a:effectLst/>
                          <a:latin typeface="Calibri" panose="020F0502020204030204" pitchFamily="34" charset="0"/>
                        </a:rPr>
                        <a:t>Celkový počet Uživatelé - ženy</a:t>
                      </a:r>
                    </a:p>
                  </a:txBody>
                  <a:tcPr marL="9525" marR="9525" marT="9525" marB="0" anchor="ctr"/>
                </a:tc>
                <a:tc>
                  <a:txBody>
                    <a:bodyPr/>
                    <a:lstStyle/>
                    <a:p>
                      <a:pPr algn="r" fontAlgn="b"/>
                      <a:r>
                        <a:rPr lang="cs-CZ" sz="1050" b="0" i="0" u="none" strike="noStrike">
                          <a:solidFill>
                            <a:srgbClr val="000000"/>
                          </a:solidFill>
                          <a:effectLst/>
                          <a:latin typeface="Calibri"/>
                        </a:rPr>
                        <a:t>52 895</a:t>
                      </a:r>
                    </a:p>
                  </a:txBody>
                  <a:tcPr marL="9525" marR="9525" marT="9525" marB="0" anchor="ctr" anchorCtr="1"/>
                </a:tc>
                <a:tc>
                  <a:txBody>
                    <a:bodyPr/>
                    <a:lstStyle/>
                    <a:p>
                      <a:pPr algn="r" fontAlgn="b"/>
                      <a:r>
                        <a:rPr lang="cs-CZ" sz="1050" b="0" i="0" u="none" strike="noStrike">
                          <a:solidFill>
                            <a:srgbClr val="000000"/>
                          </a:solidFill>
                          <a:effectLst/>
                          <a:latin typeface="Calibri"/>
                        </a:rPr>
                        <a:t>19 626</a:t>
                      </a:r>
                    </a:p>
                  </a:txBody>
                  <a:tcPr marL="9525" marR="9525" marT="9525" marB="0" anchor="ctr" anchorCtr="1"/>
                </a:tc>
                <a:tc>
                  <a:txBody>
                    <a:bodyPr/>
                    <a:lstStyle/>
                    <a:p>
                      <a:pPr algn="r" fontAlgn="b"/>
                      <a:r>
                        <a:rPr lang="cs-CZ" sz="1050" b="0" i="0" u="none" strike="noStrike">
                          <a:solidFill>
                            <a:srgbClr val="000000"/>
                          </a:solidFill>
                          <a:effectLst/>
                          <a:latin typeface="Calibri"/>
                        </a:rPr>
                        <a:t>16 607</a:t>
                      </a:r>
                    </a:p>
                  </a:txBody>
                  <a:tcPr marL="9525" marR="9525" marT="9525" marB="0" anchor="ctr" anchorCtr="1"/>
                </a:tc>
                <a:tc>
                  <a:txBody>
                    <a:bodyPr/>
                    <a:lstStyle/>
                    <a:p>
                      <a:pPr algn="r" fontAlgn="b"/>
                      <a:r>
                        <a:rPr lang="cs-CZ" sz="1050" b="0" i="0" u="none" strike="noStrike">
                          <a:solidFill>
                            <a:srgbClr val="000000"/>
                          </a:solidFill>
                          <a:effectLst/>
                          <a:latin typeface="Calibri"/>
                        </a:rPr>
                        <a:t>16 317</a:t>
                      </a:r>
                    </a:p>
                  </a:txBody>
                  <a:tcPr marL="9525" marR="9525" marT="9525" marB="0" anchor="ctr" anchorCtr="1"/>
                </a:tc>
                <a:tc>
                  <a:txBody>
                    <a:bodyPr/>
                    <a:lstStyle/>
                    <a:p>
                      <a:pPr algn="r" fontAlgn="b"/>
                      <a:r>
                        <a:rPr lang="cs-CZ" sz="1050" b="0" i="0" u="none" strike="noStrike">
                          <a:solidFill>
                            <a:srgbClr val="000000"/>
                          </a:solidFill>
                          <a:effectLst/>
                          <a:latin typeface="Calibri"/>
                        </a:rPr>
                        <a:t>4 543</a:t>
                      </a:r>
                    </a:p>
                  </a:txBody>
                  <a:tcPr marL="9525" marR="9525" marT="9525" marB="0" anchor="ctr" anchorCtr="1"/>
                </a:tc>
                <a:tc>
                  <a:txBody>
                    <a:bodyPr/>
                    <a:lstStyle/>
                    <a:p>
                      <a:pPr algn="r" fontAlgn="b"/>
                      <a:r>
                        <a:rPr lang="cs-CZ" sz="1050" b="0" i="0" u="none" strike="noStrike" dirty="0">
                          <a:solidFill>
                            <a:srgbClr val="000000"/>
                          </a:solidFill>
                          <a:effectLst/>
                          <a:latin typeface="Calibri"/>
                        </a:rPr>
                        <a:t>20 632</a:t>
                      </a:r>
                    </a:p>
                  </a:txBody>
                  <a:tcPr marL="9525" marR="9525" marT="9525" marB="0" anchor="ctr" anchorCtr="1"/>
                </a:tc>
                <a:tc>
                  <a:txBody>
                    <a:bodyPr/>
                    <a:lstStyle/>
                    <a:p>
                      <a:pPr algn="r" fontAlgn="b"/>
                      <a:r>
                        <a:rPr lang="cs-CZ" sz="1050" b="0" i="0" u="none" strike="noStrike" dirty="0">
                          <a:solidFill>
                            <a:srgbClr val="000000"/>
                          </a:solidFill>
                          <a:effectLst/>
                          <a:latin typeface="Calibri"/>
                        </a:rPr>
                        <a:t>8 879</a:t>
                      </a:r>
                    </a:p>
                  </a:txBody>
                  <a:tcPr marL="9525" marR="9525" marT="9525" marB="0" anchor="ctr" anchorCtr="1">
                    <a:solidFill>
                      <a:srgbClr val="CCCCCC"/>
                    </a:solidFill>
                  </a:tcPr>
                </a:tc>
                <a:tc>
                  <a:txBody>
                    <a:bodyPr/>
                    <a:lstStyle/>
                    <a:p>
                      <a:pPr algn="r" fontAlgn="b"/>
                      <a:r>
                        <a:rPr lang="cs-CZ" sz="1050" b="0" i="0" u="none" strike="noStrike">
                          <a:solidFill>
                            <a:srgbClr val="000000"/>
                          </a:solidFill>
                          <a:effectLst/>
                          <a:latin typeface="Calibri"/>
                        </a:rPr>
                        <a:t>10 138</a:t>
                      </a:r>
                    </a:p>
                  </a:txBody>
                  <a:tcPr marL="9525" marR="9525" marT="9525" marB="0" anchor="ctr" anchorCtr="1">
                    <a:solidFill>
                      <a:srgbClr val="E2F0D9"/>
                    </a:solidFill>
                  </a:tcPr>
                </a:tc>
                <a:tc>
                  <a:txBody>
                    <a:bodyPr/>
                    <a:lstStyle/>
                    <a:p>
                      <a:pPr algn="r" fontAlgn="b"/>
                      <a:r>
                        <a:rPr lang="cs-CZ" sz="1050" b="0" i="0" u="none" strike="noStrike">
                          <a:solidFill>
                            <a:srgbClr val="000000"/>
                          </a:solidFill>
                          <a:effectLst/>
                          <a:latin typeface="Calibri"/>
                        </a:rPr>
                        <a:t>18 970</a:t>
                      </a:r>
                    </a:p>
                  </a:txBody>
                  <a:tcPr marL="9525" marR="9525" marT="9525" marB="0" anchor="ctr" anchorCtr="1"/>
                </a:tc>
                <a:tc>
                  <a:txBody>
                    <a:bodyPr/>
                    <a:lstStyle/>
                    <a:p>
                      <a:pPr algn="r" fontAlgn="b"/>
                      <a:r>
                        <a:rPr lang="cs-CZ" sz="1050" b="0" i="0" u="none" strike="noStrike">
                          <a:solidFill>
                            <a:srgbClr val="000000"/>
                          </a:solidFill>
                          <a:effectLst/>
                          <a:latin typeface="Calibri"/>
                        </a:rPr>
                        <a:t>22 438</a:t>
                      </a:r>
                    </a:p>
                  </a:txBody>
                  <a:tcPr marL="9525" marR="9525" marT="9525" marB="0" anchor="ctr" anchorCtr="1"/>
                </a:tc>
                <a:tc>
                  <a:txBody>
                    <a:bodyPr/>
                    <a:lstStyle/>
                    <a:p>
                      <a:pPr algn="r" fontAlgn="b"/>
                      <a:r>
                        <a:rPr lang="cs-CZ" sz="1050" b="0" i="0" u="none" strike="noStrike" dirty="0">
                          <a:solidFill>
                            <a:srgbClr val="000000"/>
                          </a:solidFill>
                          <a:effectLst/>
                          <a:latin typeface="Calibri"/>
                        </a:rPr>
                        <a:t>28 904</a:t>
                      </a:r>
                    </a:p>
                  </a:txBody>
                  <a:tcPr marL="9525" marR="9525" marT="9525" marB="0" anchor="ctr" anchorCtr="1">
                    <a:solidFill>
                      <a:srgbClr val="CCCCCC"/>
                    </a:solidFill>
                  </a:tcPr>
                </a:tc>
                <a:tc>
                  <a:txBody>
                    <a:bodyPr/>
                    <a:lstStyle/>
                    <a:p>
                      <a:pPr algn="r" fontAlgn="b"/>
                      <a:r>
                        <a:rPr lang="cs-CZ" sz="1050" b="0" i="1" u="none" strike="noStrike" dirty="0">
                          <a:solidFill>
                            <a:srgbClr val="000000"/>
                          </a:solidFill>
                          <a:effectLst/>
                          <a:latin typeface="Calibri"/>
                        </a:rPr>
                        <a:t>21 387</a:t>
                      </a:r>
                    </a:p>
                  </a:txBody>
                  <a:tcPr marL="9525" marR="9525" marT="9525" marB="0" anchor="ctr" anchorCtr="1"/>
                </a:tc>
                <a:tc>
                  <a:txBody>
                    <a:bodyPr/>
                    <a:lstStyle/>
                    <a:p>
                      <a:pPr algn="r" fontAlgn="b"/>
                      <a:r>
                        <a:rPr lang="cs-CZ" sz="1050" b="0" i="0" u="none" strike="noStrike">
                          <a:solidFill>
                            <a:srgbClr val="000000"/>
                          </a:solidFill>
                          <a:effectLst/>
                          <a:latin typeface="Calibri"/>
                        </a:rPr>
                        <a:t>9 693</a:t>
                      </a:r>
                    </a:p>
                  </a:txBody>
                  <a:tcPr marL="9525" marR="9525" marT="9525" marB="0" anchor="ctr" anchorCtr="1"/>
                </a:tc>
                <a:tc>
                  <a:txBody>
                    <a:bodyPr/>
                    <a:lstStyle/>
                    <a:p>
                      <a:pPr algn="r" fontAlgn="b"/>
                      <a:r>
                        <a:rPr lang="cs-CZ" sz="1050" b="0" i="0" u="none" strike="noStrike">
                          <a:solidFill>
                            <a:srgbClr val="000000"/>
                          </a:solidFill>
                          <a:effectLst/>
                          <a:latin typeface="Calibri"/>
                        </a:rPr>
                        <a:t>11 443</a:t>
                      </a:r>
                    </a:p>
                  </a:txBody>
                  <a:tcPr marL="9525" marR="9525" marT="9525" marB="0" anchor="ctr" anchorCtr="1"/>
                </a:tc>
                <a:tc>
                  <a:txBody>
                    <a:bodyPr/>
                    <a:lstStyle/>
                    <a:p>
                      <a:pPr algn="r" fontAlgn="b"/>
                      <a:r>
                        <a:rPr lang="cs-CZ" sz="1050" b="0" i="0" u="none" strike="noStrike">
                          <a:solidFill>
                            <a:srgbClr val="000000"/>
                          </a:solidFill>
                          <a:effectLst/>
                          <a:latin typeface="Calibri"/>
                        </a:rPr>
                        <a:t>27 267</a:t>
                      </a:r>
                    </a:p>
                  </a:txBody>
                  <a:tcPr marL="9525" marR="9525" marT="9525" marB="0" anchor="ctr" anchorCtr="1"/>
                </a:tc>
                <a:tc>
                  <a:txBody>
                    <a:bodyPr/>
                    <a:lstStyle/>
                    <a:p>
                      <a:pPr algn="r" fontAlgn="b"/>
                      <a:r>
                        <a:rPr lang="cs-CZ" sz="1050" b="0" i="0" u="none" strike="noStrike">
                          <a:solidFill>
                            <a:srgbClr val="000000"/>
                          </a:solidFill>
                          <a:effectLst/>
                          <a:latin typeface="Calibri"/>
                        </a:rPr>
                        <a:t>268 352</a:t>
                      </a:r>
                    </a:p>
                  </a:txBody>
                  <a:tcPr marL="9525" marR="9525" marT="9525" marB="0" anchor="ctr" anchorCtr="1"/>
                </a:tc>
                <a:extLst>
                  <a:ext uri="{0D108BD9-81ED-4DB2-BD59-A6C34878D82A}">
                    <a16:rowId xmlns:a16="http://schemas.microsoft.com/office/drawing/2014/main" val="10004"/>
                  </a:ext>
                </a:extLst>
              </a:tr>
              <a:tr h="0">
                <a:tc>
                  <a:txBody>
                    <a:bodyPr/>
                    <a:lstStyle/>
                    <a:p>
                      <a:pPr algn="l" fontAlgn="b"/>
                      <a:r>
                        <a:rPr lang="cs-CZ" sz="1000" b="0" i="1" u="none" strike="noStrike" dirty="0">
                          <a:solidFill>
                            <a:srgbClr val="000000"/>
                          </a:solidFill>
                          <a:effectLst/>
                          <a:latin typeface="Calibri" panose="020F0502020204030204" pitchFamily="34" charset="0"/>
                        </a:rPr>
                        <a:t>z toho počet uživatelů (klientů) podle §91a zákona č. 108/2006 Sb., o sociálních službách Uživatelé - do 18 let</a:t>
                      </a:r>
                    </a:p>
                  </a:txBody>
                  <a:tcPr marL="9525" marR="9525" marT="9525" marB="0" anchor="ctr"/>
                </a:tc>
                <a:tc>
                  <a:txBody>
                    <a:bodyPr/>
                    <a:lstStyle/>
                    <a:p>
                      <a:pPr algn="r" fontAlgn="b"/>
                      <a:r>
                        <a:rPr lang="cs-CZ" sz="1050" b="0" i="1" u="none" strike="noStrike" dirty="0">
                          <a:solidFill>
                            <a:srgbClr val="000000"/>
                          </a:solidFill>
                          <a:effectLst/>
                          <a:latin typeface="Calibri"/>
                        </a:rPr>
                        <a:t>167</a:t>
                      </a:r>
                    </a:p>
                  </a:txBody>
                  <a:tcPr marL="9525" marR="9525" marT="9525" marB="0" anchor="ctr" anchorCtr="1"/>
                </a:tc>
                <a:tc>
                  <a:txBody>
                    <a:bodyPr/>
                    <a:lstStyle/>
                    <a:p>
                      <a:pPr algn="r" fontAlgn="b"/>
                      <a:r>
                        <a:rPr lang="cs-CZ" sz="1050" b="0" i="1" u="none" strike="noStrike" dirty="0">
                          <a:solidFill>
                            <a:srgbClr val="000000"/>
                          </a:solidFill>
                          <a:effectLst/>
                          <a:latin typeface="Calibri"/>
                        </a:rPr>
                        <a:t>241</a:t>
                      </a:r>
                    </a:p>
                  </a:txBody>
                  <a:tcPr marL="9525" marR="9525" marT="9525" marB="0" anchor="ctr" anchorCtr="1"/>
                </a:tc>
                <a:tc>
                  <a:txBody>
                    <a:bodyPr/>
                    <a:lstStyle/>
                    <a:p>
                      <a:pPr algn="r" fontAlgn="b"/>
                      <a:r>
                        <a:rPr lang="cs-CZ" sz="1050" b="0" i="1" u="none" strike="noStrike" dirty="0">
                          <a:solidFill>
                            <a:srgbClr val="000000"/>
                          </a:solidFill>
                          <a:effectLst/>
                          <a:latin typeface="Calibri"/>
                        </a:rPr>
                        <a:t>316</a:t>
                      </a:r>
                    </a:p>
                  </a:txBody>
                  <a:tcPr marL="9525" marR="9525" marT="9525" marB="0" anchor="ctr" anchorCtr="1"/>
                </a:tc>
                <a:tc>
                  <a:txBody>
                    <a:bodyPr/>
                    <a:lstStyle/>
                    <a:p>
                      <a:pPr algn="r" fontAlgn="b"/>
                      <a:r>
                        <a:rPr lang="cs-CZ" sz="1050" b="0" i="1" u="none" strike="noStrike">
                          <a:solidFill>
                            <a:srgbClr val="000000"/>
                          </a:solidFill>
                          <a:effectLst/>
                          <a:latin typeface="Calibri"/>
                        </a:rPr>
                        <a:t>0</a:t>
                      </a:r>
                    </a:p>
                  </a:txBody>
                  <a:tcPr marL="9525" marR="9525" marT="9525" marB="0" anchor="ctr" anchorCtr="1"/>
                </a:tc>
                <a:tc>
                  <a:txBody>
                    <a:bodyPr/>
                    <a:lstStyle/>
                    <a:p>
                      <a:pPr algn="r" fontAlgn="b"/>
                      <a:r>
                        <a:rPr lang="cs-CZ" sz="1050" b="0" i="1" u="none" strike="noStrike">
                          <a:solidFill>
                            <a:srgbClr val="000000"/>
                          </a:solidFill>
                          <a:effectLst/>
                          <a:latin typeface="Calibri"/>
                        </a:rPr>
                        <a:t>0</a:t>
                      </a:r>
                    </a:p>
                  </a:txBody>
                  <a:tcPr marL="9525" marR="9525" marT="9525" marB="0" anchor="ctr" anchorCtr="1"/>
                </a:tc>
                <a:tc>
                  <a:txBody>
                    <a:bodyPr/>
                    <a:lstStyle/>
                    <a:p>
                      <a:pPr algn="r" fontAlgn="b"/>
                      <a:r>
                        <a:rPr lang="cs-CZ" sz="1050" b="0" i="1" u="none" strike="noStrike">
                          <a:solidFill>
                            <a:srgbClr val="000000"/>
                          </a:solidFill>
                          <a:effectLst/>
                          <a:latin typeface="Calibri"/>
                        </a:rPr>
                        <a:t>184</a:t>
                      </a:r>
                    </a:p>
                  </a:txBody>
                  <a:tcPr marL="9525" marR="9525" marT="9525" marB="0" anchor="ctr" anchorCtr="1"/>
                </a:tc>
                <a:tc>
                  <a:txBody>
                    <a:bodyPr/>
                    <a:lstStyle/>
                    <a:p>
                      <a:pPr algn="r" fontAlgn="b"/>
                      <a:r>
                        <a:rPr lang="cs-CZ" sz="1050" b="0" i="1" u="none" strike="noStrike" dirty="0">
                          <a:solidFill>
                            <a:srgbClr val="000000"/>
                          </a:solidFill>
                          <a:effectLst/>
                          <a:latin typeface="Calibri"/>
                        </a:rPr>
                        <a:t>209</a:t>
                      </a:r>
                    </a:p>
                  </a:txBody>
                  <a:tcPr marL="9525" marR="9525" marT="9525" marB="0" anchor="ctr" anchorCtr="1">
                    <a:noFill/>
                  </a:tcPr>
                </a:tc>
                <a:tc>
                  <a:txBody>
                    <a:bodyPr/>
                    <a:lstStyle/>
                    <a:p>
                      <a:pPr algn="r" fontAlgn="b"/>
                      <a:r>
                        <a:rPr lang="cs-CZ" sz="1050" b="0" i="1" u="none" strike="noStrike" dirty="0">
                          <a:solidFill>
                            <a:srgbClr val="000000"/>
                          </a:solidFill>
                          <a:effectLst/>
                          <a:latin typeface="Calibri"/>
                        </a:rPr>
                        <a:t>0</a:t>
                      </a:r>
                    </a:p>
                  </a:txBody>
                  <a:tcPr marL="9525" marR="9525" marT="9525" marB="0" anchor="ctr" anchorCtr="1">
                    <a:solidFill>
                      <a:srgbClr val="E2F0D9"/>
                    </a:solidFill>
                  </a:tcPr>
                </a:tc>
                <a:tc>
                  <a:txBody>
                    <a:bodyPr/>
                    <a:lstStyle/>
                    <a:p>
                      <a:pPr algn="r" fontAlgn="b"/>
                      <a:r>
                        <a:rPr lang="cs-CZ" sz="1050" b="0" i="1" u="none" strike="noStrike" dirty="0">
                          <a:solidFill>
                            <a:srgbClr val="000000"/>
                          </a:solidFill>
                          <a:effectLst/>
                          <a:latin typeface="Calibri"/>
                        </a:rPr>
                        <a:t>0</a:t>
                      </a:r>
                    </a:p>
                  </a:txBody>
                  <a:tcPr marL="9525" marR="9525" marT="9525" marB="0" anchor="ctr" anchorCtr="1"/>
                </a:tc>
                <a:tc>
                  <a:txBody>
                    <a:bodyPr/>
                    <a:lstStyle/>
                    <a:p>
                      <a:pPr algn="r" fontAlgn="b"/>
                      <a:r>
                        <a:rPr lang="cs-CZ" sz="1050" b="0" i="1" u="none" strike="noStrike" dirty="0">
                          <a:solidFill>
                            <a:srgbClr val="000000"/>
                          </a:solidFill>
                          <a:effectLst/>
                          <a:latin typeface="Calibri"/>
                        </a:rPr>
                        <a:t>0</a:t>
                      </a:r>
                    </a:p>
                  </a:txBody>
                  <a:tcPr marL="9525" marR="9525" marT="9525" marB="0" anchor="ctr" anchorCtr="1"/>
                </a:tc>
                <a:tc>
                  <a:txBody>
                    <a:bodyPr/>
                    <a:lstStyle/>
                    <a:p>
                      <a:pPr algn="r" fontAlgn="b"/>
                      <a:r>
                        <a:rPr lang="cs-CZ" sz="1050" b="0" i="1" u="none" strike="noStrike" dirty="0">
                          <a:solidFill>
                            <a:srgbClr val="000000"/>
                          </a:solidFill>
                          <a:effectLst/>
                          <a:latin typeface="Calibri"/>
                        </a:rPr>
                        <a:t>2</a:t>
                      </a:r>
                    </a:p>
                  </a:txBody>
                  <a:tcPr marL="9525" marR="9525" marT="9525" marB="0" anchor="ctr" anchorCtr="1">
                    <a:noFill/>
                  </a:tcPr>
                </a:tc>
                <a:tc>
                  <a:txBody>
                    <a:bodyPr/>
                    <a:lstStyle/>
                    <a:p>
                      <a:pPr algn="r" fontAlgn="b"/>
                      <a:r>
                        <a:rPr lang="cs-CZ" sz="1050" b="0" i="1" u="none" strike="noStrike" dirty="0">
                          <a:solidFill>
                            <a:srgbClr val="000000"/>
                          </a:solidFill>
                          <a:effectLst/>
                          <a:latin typeface="Calibri"/>
                        </a:rPr>
                        <a:t>0</a:t>
                      </a:r>
                    </a:p>
                  </a:txBody>
                  <a:tcPr marL="9525" marR="9525" marT="9525" marB="0" anchor="ctr" anchorCtr="1"/>
                </a:tc>
                <a:tc>
                  <a:txBody>
                    <a:bodyPr/>
                    <a:lstStyle/>
                    <a:p>
                      <a:pPr algn="r" fontAlgn="b"/>
                      <a:r>
                        <a:rPr lang="cs-CZ" sz="1050" b="0" i="1" u="none" strike="noStrike">
                          <a:solidFill>
                            <a:srgbClr val="000000"/>
                          </a:solidFill>
                          <a:effectLst/>
                          <a:latin typeface="Calibri"/>
                        </a:rPr>
                        <a:t>141</a:t>
                      </a:r>
                    </a:p>
                  </a:txBody>
                  <a:tcPr marL="9525" marR="9525" marT="9525" marB="0" anchor="ctr" anchorCtr="1"/>
                </a:tc>
                <a:tc>
                  <a:txBody>
                    <a:bodyPr/>
                    <a:lstStyle/>
                    <a:p>
                      <a:pPr algn="r" fontAlgn="b"/>
                      <a:r>
                        <a:rPr lang="cs-CZ" sz="1050" b="0" i="1" u="none" strike="noStrike">
                          <a:solidFill>
                            <a:srgbClr val="000000"/>
                          </a:solidFill>
                          <a:effectLst/>
                          <a:latin typeface="Calibri"/>
                        </a:rPr>
                        <a:t>1</a:t>
                      </a:r>
                    </a:p>
                  </a:txBody>
                  <a:tcPr marL="9525" marR="9525" marT="9525" marB="0" anchor="ctr" anchorCtr="1"/>
                </a:tc>
                <a:tc>
                  <a:txBody>
                    <a:bodyPr/>
                    <a:lstStyle/>
                    <a:p>
                      <a:pPr algn="r" fontAlgn="b"/>
                      <a:r>
                        <a:rPr lang="cs-CZ" sz="1050" b="0" i="1" u="none" strike="noStrike">
                          <a:solidFill>
                            <a:srgbClr val="000000"/>
                          </a:solidFill>
                          <a:effectLst/>
                          <a:latin typeface="Calibri"/>
                        </a:rPr>
                        <a:t>3</a:t>
                      </a:r>
                    </a:p>
                  </a:txBody>
                  <a:tcPr marL="9525" marR="9525" marT="9525" marB="0" anchor="ctr" anchorCtr="1"/>
                </a:tc>
                <a:tc>
                  <a:txBody>
                    <a:bodyPr/>
                    <a:lstStyle/>
                    <a:p>
                      <a:pPr algn="r" fontAlgn="b"/>
                      <a:r>
                        <a:rPr lang="cs-CZ" sz="1050" b="0" i="1" u="none" strike="noStrike" dirty="0">
                          <a:solidFill>
                            <a:srgbClr val="000000"/>
                          </a:solidFill>
                          <a:effectLst/>
                          <a:latin typeface="Calibri"/>
                        </a:rPr>
                        <a:t>1 264</a:t>
                      </a:r>
                    </a:p>
                  </a:txBody>
                  <a:tcPr marL="9525" marR="9525" marT="9525" marB="0" anchor="ctr" anchorCtr="1"/>
                </a:tc>
                <a:extLst>
                  <a:ext uri="{0D108BD9-81ED-4DB2-BD59-A6C34878D82A}">
                    <a16:rowId xmlns:a16="http://schemas.microsoft.com/office/drawing/2014/main" val="10005"/>
                  </a:ext>
                </a:extLst>
              </a:tr>
              <a:tr h="0">
                <a:tc>
                  <a:txBody>
                    <a:bodyPr/>
                    <a:lstStyle/>
                    <a:p>
                      <a:pPr algn="l" fontAlgn="b"/>
                      <a:r>
                        <a:rPr lang="cs-CZ" sz="1000" b="0" i="1" u="none" strike="noStrike" dirty="0">
                          <a:solidFill>
                            <a:srgbClr val="000000"/>
                          </a:solidFill>
                          <a:effectLst/>
                          <a:latin typeface="Calibri" panose="020F0502020204030204" pitchFamily="34" charset="0"/>
                        </a:rPr>
                        <a:t>z toho počet uživatelů (klientů) podle §91a zákona č. 108/2006 Sb., o sociálních službách Uživatelé - muži</a:t>
                      </a:r>
                    </a:p>
                  </a:txBody>
                  <a:tcPr marL="9525" marR="9525" marT="9525" marB="0" anchor="ctr"/>
                </a:tc>
                <a:tc>
                  <a:txBody>
                    <a:bodyPr/>
                    <a:lstStyle/>
                    <a:p>
                      <a:pPr algn="r" fontAlgn="b"/>
                      <a:r>
                        <a:rPr lang="cs-CZ" sz="1050" b="0" i="1" u="none" strike="noStrike">
                          <a:solidFill>
                            <a:srgbClr val="000000"/>
                          </a:solidFill>
                          <a:effectLst/>
                          <a:latin typeface="Calibri"/>
                        </a:rPr>
                        <a:t>30</a:t>
                      </a:r>
                    </a:p>
                  </a:txBody>
                  <a:tcPr marL="9525" marR="9525" marT="9525" marB="0" anchor="ctr" anchorCtr="1"/>
                </a:tc>
                <a:tc>
                  <a:txBody>
                    <a:bodyPr/>
                    <a:lstStyle/>
                    <a:p>
                      <a:pPr algn="r" fontAlgn="b"/>
                      <a:r>
                        <a:rPr lang="cs-CZ" sz="1050" b="0" i="1" u="none" strike="noStrike">
                          <a:solidFill>
                            <a:srgbClr val="000000"/>
                          </a:solidFill>
                          <a:effectLst/>
                          <a:latin typeface="Calibri"/>
                        </a:rPr>
                        <a:t>100</a:t>
                      </a:r>
                    </a:p>
                  </a:txBody>
                  <a:tcPr marL="9525" marR="9525" marT="9525" marB="0" anchor="ctr" anchorCtr="1"/>
                </a:tc>
                <a:tc>
                  <a:txBody>
                    <a:bodyPr/>
                    <a:lstStyle/>
                    <a:p>
                      <a:pPr algn="r" fontAlgn="b"/>
                      <a:r>
                        <a:rPr lang="cs-CZ" sz="1050" b="0" i="1" u="none" strike="noStrike" dirty="0">
                          <a:solidFill>
                            <a:srgbClr val="000000"/>
                          </a:solidFill>
                          <a:effectLst/>
                          <a:latin typeface="Calibri"/>
                        </a:rPr>
                        <a:t>156</a:t>
                      </a:r>
                    </a:p>
                  </a:txBody>
                  <a:tcPr marL="9525" marR="9525" marT="9525" marB="0" anchor="ctr" anchorCtr="1"/>
                </a:tc>
                <a:tc>
                  <a:txBody>
                    <a:bodyPr/>
                    <a:lstStyle/>
                    <a:p>
                      <a:pPr algn="r" fontAlgn="b"/>
                      <a:r>
                        <a:rPr lang="cs-CZ" sz="1050" b="0" i="1" u="none" strike="noStrike" dirty="0">
                          <a:solidFill>
                            <a:srgbClr val="000000"/>
                          </a:solidFill>
                          <a:effectLst/>
                          <a:latin typeface="Calibri"/>
                        </a:rPr>
                        <a:t>134</a:t>
                      </a:r>
                    </a:p>
                  </a:txBody>
                  <a:tcPr marL="9525" marR="9525" marT="9525" marB="0" anchor="ctr" anchorCtr="1"/>
                </a:tc>
                <a:tc>
                  <a:txBody>
                    <a:bodyPr/>
                    <a:lstStyle/>
                    <a:p>
                      <a:pPr algn="r" fontAlgn="b"/>
                      <a:r>
                        <a:rPr lang="cs-CZ" sz="1050" b="0" i="1" u="none" strike="noStrike" dirty="0">
                          <a:solidFill>
                            <a:srgbClr val="000000"/>
                          </a:solidFill>
                          <a:effectLst/>
                          <a:latin typeface="Calibri"/>
                        </a:rPr>
                        <a:t>3</a:t>
                      </a:r>
                    </a:p>
                  </a:txBody>
                  <a:tcPr marL="9525" marR="9525" marT="9525" marB="0" anchor="ctr" anchorCtr="1"/>
                </a:tc>
                <a:tc>
                  <a:txBody>
                    <a:bodyPr/>
                    <a:lstStyle/>
                    <a:p>
                      <a:pPr algn="r" fontAlgn="b"/>
                      <a:r>
                        <a:rPr lang="cs-CZ" sz="1050" b="0" i="1" u="none" strike="noStrike" dirty="0">
                          <a:solidFill>
                            <a:srgbClr val="000000"/>
                          </a:solidFill>
                          <a:effectLst/>
                          <a:latin typeface="Calibri"/>
                        </a:rPr>
                        <a:t>110</a:t>
                      </a:r>
                    </a:p>
                  </a:txBody>
                  <a:tcPr marL="9525" marR="9525" marT="9525" marB="0" anchor="ctr" anchorCtr="1"/>
                </a:tc>
                <a:tc>
                  <a:txBody>
                    <a:bodyPr/>
                    <a:lstStyle/>
                    <a:p>
                      <a:pPr algn="r" fontAlgn="b"/>
                      <a:r>
                        <a:rPr lang="cs-CZ" sz="1050" b="0" i="1" u="none" strike="noStrike" dirty="0">
                          <a:solidFill>
                            <a:srgbClr val="000000"/>
                          </a:solidFill>
                          <a:effectLst/>
                          <a:latin typeface="Calibri"/>
                        </a:rPr>
                        <a:t>746</a:t>
                      </a:r>
                    </a:p>
                  </a:txBody>
                  <a:tcPr marL="9525" marR="9525" marT="9525" marB="0" anchor="ctr" anchorCtr="1">
                    <a:solidFill>
                      <a:srgbClr val="CCCCCC"/>
                    </a:solidFill>
                  </a:tcPr>
                </a:tc>
                <a:tc>
                  <a:txBody>
                    <a:bodyPr/>
                    <a:lstStyle/>
                    <a:p>
                      <a:pPr algn="r" fontAlgn="b"/>
                      <a:r>
                        <a:rPr lang="cs-CZ" sz="1050" b="0" i="1" u="none" strike="noStrike">
                          <a:solidFill>
                            <a:srgbClr val="000000"/>
                          </a:solidFill>
                          <a:effectLst/>
                          <a:latin typeface="Calibri"/>
                        </a:rPr>
                        <a:t>68</a:t>
                      </a:r>
                    </a:p>
                  </a:txBody>
                  <a:tcPr marL="9525" marR="9525" marT="9525" marB="0" anchor="ctr" anchorCtr="1">
                    <a:solidFill>
                      <a:srgbClr val="E2F0D9"/>
                    </a:solidFill>
                  </a:tcPr>
                </a:tc>
                <a:tc>
                  <a:txBody>
                    <a:bodyPr/>
                    <a:lstStyle/>
                    <a:p>
                      <a:pPr algn="r" fontAlgn="b"/>
                      <a:r>
                        <a:rPr lang="cs-CZ" sz="1050" b="0" i="1" u="none" strike="noStrike">
                          <a:solidFill>
                            <a:srgbClr val="000000"/>
                          </a:solidFill>
                          <a:effectLst/>
                          <a:latin typeface="Calibri"/>
                        </a:rPr>
                        <a:t>65</a:t>
                      </a:r>
                    </a:p>
                  </a:txBody>
                  <a:tcPr marL="9525" marR="9525" marT="9525" marB="0" anchor="ctr" anchorCtr="1"/>
                </a:tc>
                <a:tc>
                  <a:txBody>
                    <a:bodyPr/>
                    <a:lstStyle/>
                    <a:p>
                      <a:pPr algn="r" fontAlgn="b"/>
                      <a:r>
                        <a:rPr lang="cs-CZ" sz="1050" b="0" i="1" u="none" strike="noStrike">
                          <a:solidFill>
                            <a:srgbClr val="000000"/>
                          </a:solidFill>
                          <a:effectLst/>
                          <a:latin typeface="Calibri"/>
                        </a:rPr>
                        <a:t>50</a:t>
                      </a:r>
                    </a:p>
                  </a:txBody>
                  <a:tcPr marL="9525" marR="9525" marT="9525" marB="0" anchor="ctr" anchorCtr="1"/>
                </a:tc>
                <a:tc>
                  <a:txBody>
                    <a:bodyPr/>
                    <a:lstStyle/>
                    <a:p>
                      <a:pPr algn="r" fontAlgn="b"/>
                      <a:r>
                        <a:rPr lang="cs-CZ" sz="1050" b="0" i="1" u="none" strike="noStrike" dirty="0">
                          <a:solidFill>
                            <a:srgbClr val="000000"/>
                          </a:solidFill>
                          <a:effectLst/>
                          <a:latin typeface="Calibri"/>
                        </a:rPr>
                        <a:t>149</a:t>
                      </a:r>
                    </a:p>
                  </a:txBody>
                  <a:tcPr marL="9525" marR="9525" marT="9525" marB="0" anchor="ctr" anchorCtr="1">
                    <a:solidFill>
                      <a:srgbClr val="CCCCCC"/>
                    </a:solidFill>
                  </a:tcPr>
                </a:tc>
                <a:tc>
                  <a:txBody>
                    <a:bodyPr/>
                    <a:lstStyle/>
                    <a:p>
                      <a:pPr algn="r" fontAlgn="b"/>
                      <a:r>
                        <a:rPr lang="cs-CZ" sz="1050" b="0" i="1" u="none" strike="noStrike" dirty="0">
                          <a:solidFill>
                            <a:srgbClr val="000000"/>
                          </a:solidFill>
                          <a:effectLst/>
                          <a:latin typeface="Calibri"/>
                        </a:rPr>
                        <a:t>115</a:t>
                      </a:r>
                    </a:p>
                  </a:txBody>
                  <a:tcPr marL="9525" marR="9525" marT="9525" marB="0" anchor="ctr" anchorCtr="1"/>
                </a:tc>
                <a:tc>
                  <a:txBody>
                    <a:bodyPr/>
                    <a:lstStyle/>
                    <a:p>
                      <a:pPr algn="r" fontAlgn="b"/>
                      <a:r>
                        <a:rPr lang="cs-CZ" sz="1050" b="0" i="1" u="none" strike="noStrike">
                          <a:solidFill>
                            <a:srgbClr val="000000"/>
                          </a:solidFill>
                          <a:effectLst/>
                          <a:latin typeface="Calibri"/>
                        </a:rPr>
                        <a:t>70</a:t>
                      </a:r>
                    </a:p>
                  </a:txBody>
                  <a:tcPr marL="9525" marR="9525" marT="9525" marB="0" anchor="ctr" anchorCtr="1"/>
                </a:tc>
                <a:tc>
                  <a:txBody>
                    <a:bodyPr/>
                    <a:lstStyle/>
                    <a:p>
                      <a:pPr algn="r" fontAlgn="b"/>
                      <a:r>
                        <a:rPr lang="cs-CZ" sz="1050" b="0" i="1" u="none" strike="noStrike">
                          <a:solidFill>
                            <a:srgbClr val="000000"/>
                          </a:solidFill>
                          <a:effectLst/>
                          <a:latin typeface="Calibri"/>
                        </a:rPr>
                        <a:t>138</a:t>
                      </a:r>
                    </a:p>
                  </a:txBody>
                  <a:tcPr marL="9525" marR="9525" marT="9525" marB="0" anchor="ctr" anchorCtr="1"/>
                </a:tc>
                <a:tc>
                  <a:txBody>
                    <a:bodyPr/>
                    <a:lstStyle/>
                    <a:p>
                      <a:pPr algn="r" fontAlgn="b"/>
                      <a:r>
                        <a:rPr lang="cs-CZ" sz="1050" b="0" i="1" u="none" strike="noStrike">
                          <a:solidFill>
                            <a:srgbClr val="000000"/>
                          </a:solidFill>
                          <a:effectLst/>
                          <a:latin typeface="Calibri"/>
                        </a:rPr>
                        <a:t>511</a:t>
                      </a:r>
                    </a:p>
                  </a:txBody>
                  <a:tcPr marL="9525" marR="9525" marT="9525" marB="0" anchor="ctr" anchorCtr="1"/>
                </a:tc>
                <a:tc>
                  <a:txBody>
                    <a:bodyPr/>
                    <a:lstStyle/>
                    <a:p>
                      <a:pPr algn="r" fontAlgn="b"/>
                      <a:r>
                        <a:rPr lang="cs-CZ" sz="1050" b="0" i="1" u="none" strike="noStrike" dirty="0">
                          <a:solidFill>
                            <a:srgbClr val="000000"/>
                          </a:solidFill>
                          <a:effectLst/>
                          <a:latin typeface="Calibri"/>
                        </a:rPr>
                        <a:t>2 330</a:t>
                      </a:r>
                    </a:p>
                  </a:txBody>
                  <a:tcPr marL="9525" marR="9525" marT="9525" marB="0" anchor="ctr" anchorCtr="1"/>
                </a:tc>
                <a:extLst>
                  <a:ext uri="{0D108BD9-81ED-4DB2-BD59-A6C34878D82A}">
                    <a16:rowId xmlns:a16="http://schemas.microsoft.com/office/drawing/2014/main" val="10006"/>
                  </a:ext>
                </a:extLst>
              </a:tr>
              <a:tr h="0">
                <a:tc>
                  <a:txBody>
                    <a:bodyPr/>
                    <a:lstStyle/>
                    <a:p>
                      <a:pPr algn="l" fontAlgn="b"/>
                      <a:r>
                        <a:rPr lang="cs-CZ" sz="1000" b="0" i="1" u="none" strike="noStrike" dirty="0">
                          <a:solidFill>
                            <a:srgbClr val="000000"/>
                          </a:solidFill>
                          <a:effectLst/>
                          <a:latin typeface="Calibri" panose="020F0502020204030204" pitchFamily="34" charset="0"/>
                        </a:rPr>
                        <a:t>z toho počet uživatelů (klientů) podle §91a zákona č. 108/2006 Sb., o sociálních službách Uživatelé - ženy</a:t>
                      </a:r>
                    </a:p>
                  </a:txBody>
                  <a:tcPr marL="9525" marR="9525" marT="9525" marB="0" anchor="ctr"/>
                </a:tc>
                <a:tc>
                  <a:txBody>
                    <a:bodyPr/>
                    <a:lstStyle/>
                    <a:p>
                      <a:pPr algn="r" fontAlgn="b"/>
                      <a:r>
                        <a:rPr lang="cs-CZ" sz="1050" b="0" i="1" u="none" strike="noStrike">
                          <a:solidFill>
                            <a:srgbClr val="000000"/>
                          </a:solidFill>
                          <a:effectLst/>
                          <a:latin typeface="Calibri"/>
                        </a:rPr>
                        <a:t>6</a:t>
                      </a:r>
                    </a:p>
                  </a:txBody>
                  <a:tcPr marL="9525" marR="9525" marT="9525" marB="0" anchor="ctr" anchorCtr="1"/>
                </a:tc>
                <a:tc>
                  <a:txBody>
                    <a:bodyPr/>
                    <a:lstStyle/>
                    <a:p>
                      <a:pPr algn="r" fontAlgn="b"/>
                      <a:r>
                        <a:rPr lang="cs-CZ" sz="1050" b="0" i="1" u="none" strike="noStrike">
                          <a:solidFill>
                            <a:srgbClr val="000000"/>
                          </a:solidFill>
                          <a:effectLst/>
                          <a:latin typeface="Calibri"/>
                        </a:rPr>
                        <a:t>123</a:t>
                      </a:r>
                    </a:p>
                  </a:txBody>
                  <a:tcPr marL="9525" marR="9525" marT="9525" marB="0" anchor="ctr" anchorCtr="1"/>
                </a:tc>
                <a:tc>
                  <a:txBody>
                    <a:bodyPr/>
                    <a:lstStyle/>
                    <a:p>
                      <a:pPr algn="r" fontAlgn="b"/>
                      <a:r>
                        <a:rPr lang="cs-CZ" sz="1050" b="0" i="1" u="none" strike="noStrike" dirty="0">
                          <a:solidFill>
                            <a:srgbClr val="000000"/>
                          </a:solidFill>
                          <a:effectLst/>
                          <a:latin typeface="Calibri"/>
                        </a:rPr>
                        <a:t>179</a:t>
                      </a:r>
                    </a:p>
                  </a:txBody>
                  <a:tcPr marL="9525" marR="9525" marT="9525" marB="0" anchor="ctr" anchorCtr="1"/>
                </a:tc>
                <a:tc>
                  <a:txBody>
                    <a:bodyPr/>
                    <a:lstStyle/>
                    <a:p>
                      <a:pPr algn="r" fontAlgn="b"/>
                      <a:r>
                        <a:rPr lang="cs-CZ" sz="1050" b="0" i="1" u="none" strike="noStrike">
                          <a:solidFill>
                            <a:srgbClr val="000000"/>
                          </a:solidFill>
                          <a:effectLst/>
                          <a:latin typeface="Calibri"/>
                        </a:rPr>
                        <a:t>46</a:t>
                      </a:r>
                    </a:p>
                  </a:txBody>
                  <a:tcPr marL="9525" marR="9525" marT="9525" marB="0" anchor="ctr" anchorCtr="1"/>
                </a:tc>
                <a:tc>
                  <a:txBody>
                    <a:bodyPr/>
                    <a:lstStyle/>
                    <a:p>
                      <a:pPr algn="r" fontAlgn="b"/>
                      <a:r>
                        <a:rPr lang="cs-CZ" sz="1050" b="0" i="1" u="none" strike="noStrike">
                          <a:solidFill>
                            <a:srgbClr val="000000"/>
                          </a:solidFill>
                          <a:effectLst/>
                          <a:latin typeface="Calibri"/>
                        </a:rPr>
                        <a:t>14</a:t>
                      </a:r>
                    </a:p>
                  </a:txBody>
                  <a:tcPr marL="9525" marR="9525" marT="9525" marB="0" anchor="ctr" anchorCtr="1"/>
                </a:tc>
                <a:tc>
                  <a:txBody>
                    <a:bodyPr/>
                    <a:lstStyle/>
                    <a:p>
                      <a:pPr algn="r" fontAlgn="b"/>
                      <a:r>
                        <a:rPr lang="cs-CZ" sz="1050" b="0" i="1" u="none" strike="noStrike" dirty="0">
                          <a:solidFill>
                            <a:srgbClr val="000000"/>
                          </a:solidFill>
                          <a:effectLst/>
                          <a:latin typeface="Calibri"/>
                        </a:rPr>
                        <a:t>142</a:t>
                      </a:r>
                    </a:p>
                  </a:txBody>
                  <a:tcPr marL="9525" marR="9525" marT="9525" marB="0" anchor="ctr" anchorCtr="1"/>
                </a:tc>
                <a:tc>
                  <a:txBody>
                    <a:bodyPr/>
                    <a:lstStyle/>
                    <a:p>
                      <a:pPr algn="r" fontAlgn="b"/>
                      <a:r>
                        <a:rPr lang="cs-CZ" sz="1050" b="0" i="1" u="none" strike="noStrike" dirty="0">
                          <a:solidFill>
                            <a:srgbClr val="000000"/>
                          </a:solidFill>
                          <a:effectLst/>
                          <a:latin typeface="Calibri"/>
                        </a:rPr>
                        <a:t>1 256</a:t>
                      </a:r>
                    </a:p>
                  </a:txBody>
                  <a:tcPr marL="9525" marR="9525" marT="9525" marB="0" anchor="ctr" anchorCtr="1">
                    <a:noFill/>
                  </a:tcPr>
                </a:tc>
                <a:tc>
                  <a:txBody>
                    <a:bodyPr/>
                    <a:lstStyle/>
                    <a:p>
                      <a:pPr algn="r" fontAlgn="b"/>
                      <a:r>
                        <a:rPr lang="cs-CZ" sz="1050" b="0" i="1" u="none" strike="noStrike" dirty="0">
                          <a:solidFill>
                            <a:srgbClr val="000000"/>
                          </a:solidFill>
                          <a:effectLst/>
                          <a:latin typeface="Calibri"/>
                        </a:rPr>
                        <a:t>173</a:t>
                      </a:r>
                    </a:p>
                  </a:txBody>
                  <a:tcPr marL="9525" marR="9525" marT="9525" marB="0" anchor="ctr" anchorCtr="1">
                    <a:solidFill>
                      <a:srgbClr val="E2F0D9"/>
                    </a:solidFill>
                  </a:tcPr>
                </a:tc>
                <a:tc>
                  <a:txBody>
                    <a:bodyPr/>
                    <a:lstStyle/>
                    <a:p>
                      <a:pPr algn="r" fontAlgn="b"/>
                      <a:r>
                        <a:rPr lang="cs-CZ" sz="1050" b="0" i="1" u="none" strike="noStrike" dirty="0">
                          <a:solidFill>
                            <a:srgbClr val="000000"/>
                          </a:solidFill>
                          <a:effectLst/>
                          <a:latin typeface="Calibri"/>
                        </a:rPr>
                        <a:t>107</a:t>
                      </a:r>
                    </a:p>
                  </a:txBody>
                  <a:tcPr marL="9525" marR="9525" marT="9525" marB="0" anchor="ctr" anchorCtr="1"/>
                </a:tc>
                <a:tc>
                  <a:txBody>
                    <a:bodyPr/>
                    <a:lstStyle/>
                    <a:p>
                      <a:pPr algn="r" fontAlgn="b"/>
                      <a:r>
                        <a:rPr lang="cs-CZ" sz="1050" b="0" i="1" u="none" strike="noStrike" dirty="0">
                          <a:solidFill>
                            <a:srgbClr val="000000"/>
                          </a:solidFill>
                          <a:effectLst/>
                          <a:latin typeface="Calibri"/>
                        </a:rPr>
                        <a:t>74</a:t>
                      </a:r>
                    </a:p>
                  </a:txBody>
                  <a:tcPr marL="9525" marR="9525" marT="9525" marB="0" anchor="ctr" anchorCtr="1"/>
                </a:tc>
                <a:tc>
                  <a:txBody>
                    <a:bodyPr/>
                    <a:lstStyle/>
                    <a:p>
                      <a:pPr algn="r" fontAlgn="b"/>
                      <a:r>
                        <a:rPr lang="cs-CZ" sz="1050" b="0" i="1" u="none" strike="noStrike" dirty="0">
                          <a:solidFill>
                            <a:srgbClr val="000000"/>
                          </a:solidFill>
                          <a:effectLst/>
                          <a:latin typeface="Calibri"/>
                        </a:rPr>
                        <a:t>205</a:t>
                      </a:r>
                    </a:p>
                  </a:txBody>
                  <a:tcPr marL="9525" marR="9525" marT="9525" marB="0" anchor="ctr" anchorCtr="1">
                    <a:noFill/>
                  </a:tcPr>
                </a:tc>
                <a:tc>
                  <a:txBody>
                    <a:bodyPr/>
                    <a:lstStyle/>
                    <a:p>
                      <a:pPr algn="r" fontAlgn="b"/>
                      <a:r>
                        <a:rPr lang="cs-CZ" sz="1050" b="0" i="1" u="none" strike="noStrike" dirty="0">
                          <a:solidFill>
                            <a:srgbClr val="000000"/>
                          </a:solidFill>
                          <a:effectLst/>
                          <a:latin typeface="Calibri"/>
                        </a:rPr>
                        <a:t>135</a:t>
                      </a:r>
                    </a:p>
                  </a:txBody>
                  <a:tcPr marL="9525" marR="9525" marT="9525" marB="0" anchor="ctr" anchorCtr="1"/>
                </a:tc>
                <a:tc>
                  <a:txBody>
                    <a:bodyPr/>
                    <a:lstStyle/>
                    <a:p>
                      <a:pPr algn="r" fontAlgn="b"/>
                      <a:r>
                        <a:rPr lang="cs-CZ" sz="1050" b="0" i="1" u="none" strike="noStrike" dirty="0">
                          <a:solidFill>
                            <a:srgbClr val="000000"/>
                          </a:solidFill>
                          <a:effectLst/>
                          <a:latin typeface="Calibri"/>
                        </a:rPr>
                        <a:t>109</a:t>
                      </a:r>
                    </a:p>
                  </a:txBody>
                  <a:tcPr marL="9525" marR="9525" marT="9525" marB="0" anchor="ctr" anchorCtr="1"/>
                </a:tc>
                <a:tc>
                  <a:txBody>
                    <a:bodyPr/>
                    <a:lstStyle/>
                    <a:p>
                      <a:pPr algn="r" fontAlgn="b"/>
                      <a:r>
                        <a:rPr lang="cs-CZ" sz="1050" b="0" i="1" u="none" strike="noStrike" dirty="0">
                          <a:solidFill>
                            <a:srgbClr val="000000"/>
                          </a:solidFill>
                          <a:effectLst/>
                          <a:latin typeface="Calibri"/>
                        </a:rPr>
                        <a:t>218</a:t>
                      </a:r>
                    </a:p>
                  </a:txBody>
                  <a:tcPr marL="9525" marR="9525" marT="9525" marB="0" anchor="ctr" anchorCtr="1"/>
                </a:tc>
                <a:tc>
                  <a:txBody>
                    <a:bodyPr/>
                    <a:lstStyle/>
                    <a:p>
                      <a:pPr algn="r" fontAlgn="b"/>
                      <a:r>
                        <a:rPr lang="cs-CZ" sz="1050" b="0" i="1" u="none" strike="noStrike" dirty="0">
                          <a:solidFill>
                            <a:srgbClr val="000000"/>
                          </a:solidFill>
                          <a:effectLst/>
                          <a:latin typeface="Calibri"/>
                        </a:rPr>
                        <a:t>456</a:t>
                      </a:r>
                    </a:p>
                  </a:txBody>
                  <a:tcPr marL="9525" marR="9525" marT="9525" marB="0" anchor="ctr" anchorCtr="1"/>
                </a:tc>
                <a:tc>
                  <a:txBody>
                    <a:bodyPr/>
                    <a:lstStyle/>
                    <a:p>
                      <a:pPr algn="r" fontAlgn="b"/>
                      <a:r>
                        <a:rPr lang="cs-CZ" sz="1050" b="0" i="1" u="none" strike="noStrike" dirty="0">
                          <a:solidFill>
                            <a:srgbClr val="000000"/>
                          </a:solidFill>
                          <a:effectLst/>
                          <a:latin typeface="Calibri"/>
                        </a:rPr>
                        <a:t>3 108</a:t>
                      </a:r>
                    </a:p>
                  </a:txBody>
                  <a:tcPr marL="9525" marR="9525" marT="9525" marB="0" anchor="ctr" anchorCtr="1"/>
                </a:tc>
                <a:extLst>
                  <a:ext uri="{0D108BD9-81ED-4DB2-BD59-A6C34878D82A}">
                    <a16:rowId xmlns:a16="http://schemas.microsoft.com/office/drawing/2014/main" val="10007"/>
                  </a:ext>
                </a:extLst>
              </a:tr>
              <a:tr h="0">
                <a:tc>
                  <a:txBody>
                    <a:bodyPr/>
                    <a:lstStyle/>
                    <a:p>
                      <a:pPr algn="l" fontAlgn="b"/>
                      <a:r>
                        <a:rPr lang="cs-CZ" sz="1000" b="1" i="0" u="none" strike="noStrike" dirty="0">
                          <a:solidFill>
                            <a:srgbClr val="FF0000"/>
                          </a:solidFill>
                          <a:effectLst/>
                          <a:latin typeface="Calibri" panose="020F0502020204030204" pitchFamily="34" charset="0"/>
                        </a:rPr>
                        <a:t>Evidenční počet neuspokojených žadatelů o sociální službu</a:t>
                      </a:r>
                    </a:p>
                  </a:txBody>
                  <a:tcPr marL="9525" marR="9525" marT="9525" marB="0" anchor="ctr"/>
                </a:tc>
                <a:tc>
                  <a:txBody>
                    <a:bodyPr/>
                    <a:lstStyle/>
                    <a:p>
                      <a:pPr algn="r" fontAlgn="b"/>
                      <a:r>
                        <a:rPr lang="cs-CZ" sz="1050" b="1" i="1" u="none" strike="noStrike" dirty="0">
                          <a:solidFill>
                            <a:srgbClr val="FF0000"/>
                          </a:solidFill>
                          <a:effectLst/>
                          <a:latin typeface="Calibri"/>
                        </a:rPr>
                        <a:t>12 188</a:t>
                      </a:r>
                    </a:p>
                  </a:txBody>
                  <a:tcPr marL="9525" marR="9525" marT="9525" marB="0" anchor="ctr" anchorCtr="1"/>
                </a:tc>
                <a:tc>
                  <a:txBody>
                    <a:bodyPr/>
                    <a:lstStyle/>
                    <a:p>
                      <a:pPr algn="r" fontAlgn="b"/>
                      <a:r>
                        <a:rPr lang="cs-CZ" sz="1050" b="1" i="1" u="none" strike="noStrike" dirty="0">
                          <a:solidFill>
                            <a:srgbClr val="FF0000"/>
                          </a:solidFill>
                          <a:effectLst/>
                          <a:latin typeface="Calibri"/>
                        </a:rPr>
                        <a:t>13 858</a:t>
                      </a:r>
                    </a:p>
                  </a:txBody>
                  <a:tcPr marL="9525" marR="9525" marT="9525" marB="0" anchor="ctr" anchorCtr="1"/>
                </a:tc>
                <a:tc>
                  <a:txBody>
                    <a:bodyPr/>
                    <a:lstStyle/>
                    <a:p>
                      <a:pPr algn="r" fontAlgn="b"/>
                      <a:r>
                        <a:rPr lang="cs-CZ" sz="1050" b="1" i="1" u="none" strike="noStrike" dirty="0">
                          <a:solidFill>
                            <a:srgbClr val="FF0000"/>
                          </a:solidFill>
                          <a:effectLst/>
                          <a:latin typeface="Calibri"/>
                        </a:rPr>
                        <a:t>6 798</a:t>
                      </a:r>
                    </a:p>
                  </a:txBody>
                  <a:tcPr marL="9525" marR="9525" marT="9525" marB="0" anchor="ctr" anchorCtr="1"/>
                </a:tc>
                <a:tc>
                  <a:txBody>
                    <a:bodyPr/>
                    <a:lstStyle/>
                    <a:p>
                      <a:pPr algn="r" fontAlgn="b"/>
                      <a:r>
                        <a:rPr lang="cs-CZ" sz="1050" b="1" i="1" u="none" strike="noStrike" dirty="0">
                          <a:solidFill>
                            <a:srgbClr val="FF0000"/>
                          </a:solidFill>
                          <a:effectLst/>
                          <a:latin typeface="Calibri"/>
                        </a:rPr>
                        <a:t>4 348</a:t>
                      </a:r>
                    </a:p>
                  </a:txBody>
                  <a:tcPr marL="9525" marR="9525" marT="9525" marB="0" anchor="ctr" anchorCtr="1"/>
                </a:tc>
                <a:tc>
                  <a:txBody>
                    <a:bodyPr/>
                    <a:lstStyle/>
                    <a:p>
                      <a:pPr algn="r" fontAlgn="b"/>
                      <a:r>
                        <a:rPr lang="cs-CZ" sz="1050" b="1" i="1" u="none" strike="noStrike" dirty="0">
                          <a:solidFill>
                            <a:srgbClr val="FF0000"/>
                          </a:solidFill>
                          <a:effectLst/>
                          <a:latin typeface="Calibri"/>
                        </a:rPr>
                        <a:t>1 494</a:t>
                      </a:r>
                    </a:p>
                  </a:txBody>
                  <a:tcPr marL="9525" marR="9525" marT="9525" marB="0" anchor="ctr" anchorCtr="1"/>
                </a:tc>
                <a:tc>
                  <a:txBody>
                    <a:bodyPr/>
                    <a:lstStyle/>
                    <a:p>
                      <a:pPr algn="r" fontAlgn="b"/>
                      <a:r>
                        <a:rPr lang="cs-CZ" sz="1050" b="1" i="1" u="none" strike="noStrike" dirty="0">
                          <a:solidFill>
                            <a:srgbClr val="FF0000"/>
                          </a:solidFill>
                          <a:effectLst/>
                          <a:latin typeface="Calibri"/>
                        </a:rPr>
                        <a:t>10 786</a:t>
                      </a:r>
                    </a:p>
                  </a:txBody>
                  <a:tcPr marL="9525" marR="9525" marT="9525" marB="0" anchor="ctr" anchorCtr="1"/>
                </a:tc>
                <a:tc>
                  <a:txBody>
                    <a:bodyPr/>
                    <a:lstStyle/>
                    <a:p>
                      <a:pPr algn="r" fontAlgn="b"/>
                      <a:r>
                        <a:rPr lang="cs-CZ" sz="1050" b="1" i="1" u="none" strike="noStrike" dirty="0">
                          <a:solidFill>
                            <a:srgbClr val="FF0000"/>
                          </a:solidFill>
                          <a:effectLst/>
                          <a:latin typeface="Calibri"/>
                        </a:rPr>
                        <a:t>2 568</a:t>
                      </a:r>
                    </a:p>
                  </a:txBody>
                  <a:tcPr marL="9525" marR="9525" marT="9525" marB="0" anchor="ctr" anchorCtr="1">
                    <a:solidFill>
                      <a:srgbClr val="CCCCCC"/>
                    </a:solidFill>
                  </a:tcPr>
                </a:tc>
                <a:tc>
                  <a:txBody>
                    <a:bodyPr/>
                    <a:lstStyle/>
                    <a:p>
                      <a:pPr algn="r" fontAlgn="b"/>
                      <a:r>
                        <a:rPr lang="cs-CZ" sz="1050" b="1" i="1" u="none" strike="noStrike" dirty="0">
                          <a:solidFill>
                            <a:srgbClr val="FF0000"/>
                          </a:solidFill>
                          <a:effectLst/>
                          <a:latin typeface="Calibri"/>
                        </a:rPr>
                        <a:t>5 085</a:t>
                      </a:r>
                    </a:p>
                  </a:txBody>
                  <a:tcPr marL="9525" marR="9525" marT="9525" marB="0" anchor="ctr" anchorCtr="1">
                    <a:solidFill>
                      <a:srgbClr val="E2F0D9"/>
                    </a:solidFill>
                  </a:tcPr>
                </a:tc>
                <a:tc>
                  <a:txBody>
                    <a:bodyPr/>
                    <a:lstStyle/>
                    <a:p>
                      <a:pPr algn="r" fontAlgn="b"/>
                      <a:r>
                        <a:rPr lang="cs-CZ" sz="1050" b="1" i="1" u="none" strike="noStrike" dirty="0">
                          <a:solidFill>
                            <a:srgbClr val="FF0000"/>
                          </a:solidFill>
                          <a:effectLst/>
                          <a:latin typeface="Calibri"/>
                        </a:rPr>
                        <a:t>3 216</a:t>
                      </a:r>
                    </a:p>
                  </a:txBody>
                  <a:tcPr marL="9525" marR="9525" marT="9525" marB="0" anchor="ctr" anchorCtr="1"/>
                </a:tc>
                <a:tc>
                  <a:txBody>
                    <a:bodyPr/>
                    <a:lstStyle/>
                    <a:p>
                      <a:pPr algn="r" fontAlgn="b"/>
                      <a:r>
                        <a:rPr lang="cs-CZ" sz="1050" b="1" i="1" u="none" strike="noStrike" dirty="0">
                          <a:solidFill>
                            <a:srgbClr val="FF0000"/>
                          </a:solidFill>
                          <a:effectLst/>
                          <a:latin typeface="Calibri"/>
                        </a:rPr>
                        <a:t>5 721</a:t>
                      </a:r>
                    </a:p>
                  </a:txBody>
                  <a:tcPr marL="9525" marR="9525" marT="9525" marB="0" anchor="ctr" anchorCtr="1"/>
                </a:tc>
                <a:tc>
                  <a:txBody>
                    <a:bodyPr/>
                    <a:lstStyle/>
                    <a:p>
                      <a:pPr algn="r" fontAlgn="b"/>
                      <a:r>
                        <a:rPr lang="cs-CZ" sz="1050" b="1" i="1" u="none" strike="noStrike" dirty="0">
                          <a:solidFill>
                            <a:srgbClr val="FF0000"/>
                          </a:solidFill>
                          <a:effectLst/>
                          <a:latin typeface="Calibri"/>
                        </a:rPr>
                        <a:t>10 828</a:t>
                      </a:r>
                    </a:p>
                  </a:txBody>
                  <a:tcPr marL="9525" marR="9525" marT="9525" marB="0" anchor="ctr" anchorCtr="1">
                    <a:solidFill>
                      <a:srgbClr val="CCCCCC"/>
                    </a:solidFill>
                  </a:tcPr>
                </a:tc>
                <a:tc>
                  <a:txBody>
                    <a:bodyPr/>
                    <a:lstStyle/>
                    <a:p>
                      <a:pPr algn="r" fontAlgn="b"/>
                      <a:r>
                        <a:rPr lang="cs-CZ" sz="1050" b="1" i="1" u="none" strike="noStrike" dirty="0">
                          <a:solidFill>
                            <a:srgbClr val="FF0000"/>
                          </a:solidFill>
                          <a:effectLst/>
                          <a:latin typeface="Calibri"/>
                        </a:rPr>
                        <a:t>6 879</a:t>
                      </a:r>
                    </a:p>
                  </a:txBody>
                  <a:tcPr marL="9525" marR="9525" marT="9525" marB="0" anchor="ctr" anchorCtr="1"/>
                </a:tc>
                <a:tc>
                  <a:txBody>
                    <a:bodyPr/>
                    <a:lstStyle/>
                    <a:p>
                      <a:pPr algn="r" fontAlgn="b"/>
                      <a:r>
                        <a:rPr lang="cs-CZ" sz="1050" b="1" i="1" u="none" strike="noStrike" dirty="0">
                          <a:solidFill>
                            <a:srgbClr val="FF0000"/>
                          </a:solidFill>
                          <a:effectLst/>
                          <a:latin typeface="Calibri"/>
                        </a:rPr>
                        <a:t>6 469</a:t>
                      </a:r>
                    </a:p>
                  </a:txBody>
                  <a:tcPr marL="9525" marR="9525" marT="9525" marB="0" anchor="ctr" anchorCtr="1"/>
                </a:tc>
                <a:tc>
                  <a:txBody>
                    <a:bodyPr/>
                    <a:lstStyle/>
                    <a:p>
                      <a:pPr algn="r" fontAlgn="b"/>
                      <a:r>
                        <a:rPr lang="cs-CZ" sz="1050" b="1" i="1" u="none" strike="noStrike" dirty="0">
                          <a:solidFill>
                            <a:srgbClr val="FF0000"/>
                          </a:solidFill>
                          <a:effectLst/>
                          <a:latin typeface="Calibri"/>
                        </a:rPr>
                        <a:t>7 440</a:t>
                      </a:r>
                    </a:p>
                  </a:txBody>
                  <a:tcPr marL="9525" marR="9525" marT="9525" marB="0" anchor="ctr" anchorCtr="1"/>
                </a:tc>
                <a:tc>
                  <a:txBody>
                    <a:bodyPr/>
                    <a:lstStyle/>
                    <a:p>
                      <a:pPr algn="r" fontAlgn="b"/>
                      <a:r>
                        <a:rPr lang="cs-CZ" sz="1050" b="1" i="1" u="none" strike="noStrike" dirty="0">
                          <a:solidFill>
                            <a:srgbClr val="FF0000"/>
                          </a:solidFill>
                          <a:effectLst/>
                          <a:latin typeface="Calibri"/>
                        </a:rPr>
                        <a:t>11 340</a:t>
                      </a:r>
                    </a:p>
                  </a:txBody>
                  <a:tcPr marL="9525" marR="9525" marT="9525" marB="0" anchor="ctr" anchorCtr="1"/>
                </a:tc>
                <a:tc>
                  <a:txBody>
                    <a:bodyPr/>
                    <a:lstStyle/>
                    <a:p>
                      <a:pPr algn="r" fontAlgn="b"/>
                      <a:r>
                        <a:rPr lang="cs-CZ" sz="1050" b="1" i="1" u="none" strike="noStrike" dirty="0">
                          <a:solidFill>
                            <a:srgbClr val="FF0000"/>
                          </a:solidFill>
                          <a:effectLst/>
                          <a:latin typeface="Calibri"/>
                        </a:rPr>
                        <a:t>102 139</a:t>
                      </a:r>
                    </a:p>
                  </a:txBody>
                  <a:tcPr marL="9525" marR="9525" marT="9525" marB="0" anchor="ctr" anchorCtr="1"/>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27343449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dirty="0"/>
              <a:t>Úmrtí ve vybraných zařízeních sociálních služeb 2016-2018</a:t>
            </a:r>
          </a:p>
        </p:txBody>
      </p:sp>
      <p:sp>
        <p:nvSpPr>
          <p:cNvPr id="4" name="TextBox 6">
            <a:extLst>
              <a:ext uri="{FF2B5EF4-FFF2-40B4-BE49-F238E27FC236}">
                <a16:creationId xmlns:a16="http://schemas.microsoft.com/office/drawing/2014/main" id="{A12C05C2-CFC3-43CF-A5C2-E6531BC02859}"/>
              </a:ext>
            </a:extLst>
          </p:cNvPr>
          <p:cNvSpPr txBox="1"/>
          <p:nvPr/>
        </p:nvSpPr>
        <p:spPr>
          <a:xfrm>
            <a:off x="257557" y="653725"/>
            <a:ext cx="7733918" cy="307777"/>
          </a:xfrm>
          <a:prstGeom prst="rect">
            <a:avLst/>
          </a:prstGeom>
          <a:noFill/>
        </p:spPr>
        <p:txBody>
          <a:bodyPr wrap="square" rtlCol="0">
            <a:spAutoFit/>
          </a:bodyPr>
          <a:lstStyle/>
          <a:p>
            <a:r>
              <a:rPr lang="cs-CZ" sz="1400" dirty="0"/>
              <a:t>Zdroj: ČSÚ; </a:t>
            </a:r>
            <a:r>
              <a:rPr lang="cs-CZ" sz="1400" dirty="0" err="1">
                <a:cs typeface="Arial" panose="020B0604020202020204" pitchFamily="34" charset="0"/>
              </a:rPr>
              <a:t>Soc</a:t>
            </a:r>
            <a:r>
              <a:rPr lang="cs-CZ" sz="1400" dirty="0">
                <a:cs typeface="Arial" panose="020B0604020202020204" pitchFamily="34" charset="0"/>
              </a:rPr>
              <a:t> (MPSV) V 1-01 Roční výkaz o sociálních službách </a:t>
            </a:r>
            <a:endParaRPr lang="pl-PL" sz="1400" dirty="0"/>
          </a:p>
        </p:txBody>
      </p:sp>
      <p:sp>
        <p:nvSpPr>
          <p:cNvPr id="7" name="TextBox 7">
            <a:extLst>
              <a:ext uri="{FF2B5EF4-FFF2-40B4-BE49-F238E27FC236}">
                <a16:creationId xmlns:a16="http://schemas.microsoft.com/office/drawing/2014/main" id="{B6EAB828-7AC8-4B85-AFD8-D6C3AE431BD6}"/>
              </a:ext>
            </a:extLst>
          </p:cNvPr>
          <p:cNvSpPr txBox="1"/>
          <p:nvPr/>
        </p:nvSpPr>
        <p:spPr>
          <a:xfrm>
            <a:off x="253745" y="5065827"/>
            <a:ext cx="6181730" cy="738664"/>
          </a:xfrm>
          <a:prstGeom prst="rect">
            <a:avLst/>
          </a:prstGeom>
          <a:noFill/>
          <a:ln>
            <a:solidFill>
              <a:schemeClr val="bg1"/>
            </a:solidFill>
          </a:ln>
        </p:spPr>
        <p:txBody>
          <a:bodyPr wrap="square" rtlCol="0">
            <a:spAutoFit/>
          </a:bodyPr>
          <a:lstStyle/>
          <a:p>
            <a:pPr lvl="0">
              <a:defRPr/>
            </a:pPr>
            <a:r>
              <a:rPr lang="cs-CZ" sz="1400" dirty="0">
                <a:solidFill>
                  <a:prstClr val="black"/>
                </a:solidFill>
              </a:rPr>
              <a:t>V roce 2018 zemřelo v Královéhradeckém kraji 6 024 osob. K 954 úmrtím došlo v domově pro seniory či domově se zvláštním režimem. Přibližně 16 % umírajících tedy tráví závěr života v těchto zařízeních sociální péče.</a:t>
            </a:r>
          </a:p>
        </p:txBody>
      </p:sp>
      <p:sp>
        <p:nvSpPr>
          <p:cNvPr id="10" name="TextovéPole 9">
            <a:extLst>
              <a:ext uri="{FF2B5EF4-FFF2-40B4-BE49-F238E27FC236}">
                <a16:creationId xmlns:a16="http://schemas.microsoft.com/office/drawing/2014/main" id="{F521E3CC-C65F-4819-A1ED-F390F6F21F7B}"/>
              </a:ext>
            </a:extLst>
          </p:cNvPr>
          <p:cNvSpPr txBox="1"/>
          <p:nvPr/>
        </p:nvSpPr>
        <p:spPr>
          <a:xfrm>
            <a:off x="6761527" y="961502"/>
            <a:ext cx="4085438" cy="523220"/>
          </a:xfrm>
          <a:prstGeom prst="rect">
            <a:avLst/>
          </a:prstGeom>
          <a:noFill/>
        </p:spPr>
        <p:txBody>
          <a:bodyPr wrap="square" rtlCol="0">
            <a:spAutoFit/>
          </a:bodyPr>
          <a:lstStyle/>
          <a:p>
            <a:r>
              <a:rPr lang="cs-CZ" sz="1400" b="1" dirty="0"/>
              <a:t>Počet úmrtí v roce 2018 ve vybraných zařízeních sociálních služeb </a:t>
            </a:r>
          </a:p>
        </p:txBody>
      </p:sp>
      <p:graphicFrame>
        <p:nvGraphicFramePr>
          <p:cNvPr id="12" name="Tabulka 11">
            <a:extLst>
              <a:ext uri="{FF2B5EF4-FFF2-40B4-BE49-F238E27FC236}">
                <a16:creationId xmlns:a16="http://schemas.microsoft.com/office/drawing/2014/main" id="{77DA9589-2735-46F2-AFB1-FB3D0D236CA2}"/>
              </a:ext>
            </a:extLst>
          </p:cNvPr>
          <p:cNvGraphicFramePr>
            <a:graphicFrameLocks noGrp="1"/>
          </p:cNvGraphicFramePr>
          <p:nvPr/>
        </p:nvGraphicFramePr>
        <p:xfrm>
          <a:off x="171445" y="960438"/>
          <a:ext cx="6335680" cy="3310519"/>
        </p:xfrm>
        <a:graphic>
          <a:graphicData uri="http://schemas.openxmlformats.org/drawingml/2006/table">
            <a:tbl>
              <a:tblPr>
                <a:tableStyleId>{8EC20E35-A176-4012-BC5E-935CFFF8708E}</a:tableStyleId>
              </a:tblPr>
              <a:tblGrid>
                <a:gridCol w="774853">
                  <a:extLst>
                    <a:ext uri="{9D8B030D-6E8A-4147-A177-3AD203B41FA5}">
                      <a16:colId xmlns:a16="http://schemas.microsoft.com/office/drawing/2014/main" val="20000"/>
                    </a:ext>
                  </a:extLst>
                </a:gridCol>
                <a:gridCol w="492283">
                  <a:extLst>
                    <a:ext uri="{9D8B030D-6E8A-4147-A177-3AD203B41FA5}">
                      <a16:colId xmlns:a16="http://schemas.microsoft.com/office/drawing/2014/main" val="20001"/>
                    </a:ext>
                  </a:extLst>
                </a:gridCol>
                <a:gridCol w="633568">
                  <a:extLst>
                    <a:ext uri="{9D8B030D-6E8A-4147-A177-3AD203B41FA5}">
                      <a16:colId xmlns:a16="http://schemas.microsoft.com/office/drawing/2014/main" val="20002"/>
                    </a:ext>
                  </a:extLst>
                </a:gridCol>
                <a:gridCol w="633568">
                  <a:extLst>
                    <a:ext uri="{9D8B030D-6E8A-4147-A177-3AD203B41FA5}">
                      <a16:colId xmlns:a16="http://schemas.microsoft.com/office/drawing/2014/main" val="20003"/>
                    </a:ext>
                  </a:extLst>
                </a:gridCol>
                <a:gridCol w="633568">
                  <a:extLst>
                    <a:ext uri="{9D8B030D-6E8A-4147-A177-3AD203B41FA5}">
                      <a16:colId xmlns:a16="http://schemas.microsoft.com/office/drawing/2014/main" val="20004"/>
                    </a:ext>
                  </a:extLst>
                </a:gridCol>
                <a:gridCol w="633568">
                  <a:extLst>
                    <a:ext uri="{9D8B030D-6E8A-4147-A177-3AD203B41FA5}">
                      <a16:colId xmlns:a16="http://schemas.microsoft.com/office/drawing/2014/main" val="20005"/>
                    </a:ext>
                  </a:extLst>
                </a:gridCol>
                <a:gridCol w="633568">
                  <a:extLst>
                    <a:ext uri="{9D8B030D-6E8A-4147-A177-3AD203B41FA5}">
                      <a16:colId xmlns:a16="http://schemas.microsoft.com/office/drawing/2014/main" val="20006"/>
                    </a:ext>
                  </a:extLst>
                </a:gridCol>
                <a:gridCol w="633568">
                  <a:extLst>
                    <a:ext uri="{9D8B030D-6E8A-4147-A177-3AD203B41FA5}">
                      <a16:colId xmlns:a16="http://schemas.microsoft.com/office/drawing/2014/main" val="20007"/>
                    </a:ext>
                  </a:extLst>
                </a:gridCol>
                <a:gridCol w="633568">
                  <a:extLst>
                    <a:ext uri="{9D8B030D-6E8A-4147-A177-3AD203B41FA5}">
                      <a16:colId xmlns:a16="http://schemas.microsoft.com/office/drawing/2014/main" val="20008"/>
                    </a:ext>
                  </a:extLst>
                </a:gridCol>
                <a:gridCol w="633568">
                  <a:extLst>
                    <a:ext uri="{9D8B030D-6E8A-4147-A177-3AD203B41FA5}">
                      <a16:colId xmlns:a16="http://schemas.microsoft.com/office/drawing/2014/main" val="20009"/>
                    </a:ext>
                  </a:extLst>
                </a:gridCol>
              </a:tblGrid>
              <a:tr h="263803">
                <a:tc>
                  <a:txBody>
                    <a:bodyPr/>
                    <a:lstStyle/>
                    <a:p>
                      <a:pPr algn="l" fontAlgn="b"/>
                      <a:endParaRPr lang="cs-CZ" sz="1050" b="0" i="0" u="none" strike="noStrike" dirty="0">
                        <a:solidFill>
                          <a:srgbClr val="000000"/>
                        </a:solidFill>
                        <a:effectLst/>
                        <a:latin typeface="Calibri"/>
                      </a:endParaRPr>
                    </a:p>
                  </a:txBody>
                  <a:tcPr marL="9525" marR="9525" marT="9525" marB="0" anchor="b">
                    <a:lnR w="12700" cap="flat" cmpd="sng" algn="ctr">
                      <a:solidFill>
                        <a:schemeClr val="bg2">
                          <a:lumMod val="75000"/>
                        </a:schemeClr>
                      </a:solidFill>
                      <a:prstDash val="solid"/>
                      <a:round/>
                      <a:headEnd type="none" w="med" len="med"/>
                      <a:tailEnd type="none" w="med" len="med"/>
                    </a:lnR>
                  </a:tcPr>
                </a:tc>
                <a:tc gridSpan="3">
                  <a:txBody>
                    <a:bodyPr/>
                    <a:lstStyle/>
                    <a:p>
                      <a:pPr algn="ctr" fontAlgn="b"/>
                      <a:r>
                        <a:rPr lang="cs-CZ" sz="1200" b="1" u="none" strike="noStrike" dirty="0">
                          <a:effectLst/>
                        </a:rPr>
                        <a:t>domovy pro seniory</a:t>
                      </a:r>
                      <a:endParaRPr lang="cs-CZ" sz="1200" b="1" i="0" u="none" strike="noStrike" dirty="0">
                        <a:solidFill>
                          <a:srgbClr val="000000"/>
                        </a:solidFill>
                        <a:effectLst/>
                        <a:latin typeface="Calibri"/>
                      </a:endParaRPr>
                    </a:p>
                  </a:txBody>
                  <a:tcPr marL="9525" marR="9525" marT="9525" marB="0" anchor="ctr" anchorCtr="1">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tcPr>
                </a:tc>
                <a:tc hMerge="1">
                  <a:txBody>
                    <a:bodyPr/>
                    <a:lstStyle/>
                    <a:p>
                      <a:endParaRPr lang="cs-CZ"/>
                    </a:p>
                  </a:txBody>
                  <a:tcPr/>
                </a:tc>
                <a:tc hMerge="1">
                  <a:txBody>
                    <a:bodyPr/>
                    <a:lstStyle/>
                    <a:p>
                      <a:endParaRPr lang="cs-CZ"/>
                    </a:p>
                  </a:txBody>
                  <a:tcPr/>
                </a:tc>
                <a:tc gridSpan="3">
                  <a:txBody>
                    <a:bodyPr/>
                    <a:lstStyle/>
                    <a:p>
                      <a:pPr algn="ctr" fontAlgn="b"/>
                      <a:r>
                        <a:rPr lang="cs-CZ" sz="1200" b="1" u="none" strike="noStrike" dirty="0">
                          <a:effectLst/>
                        </a:rPr>
                        <a:t>domovy se zvláštním režimem</a:t>
                      </a:r>
                      <a:endParaRPr lang="cs-CZ" sz="1200" b="1" i="0" u="none" strike="noStrike" dirty="0">
                        <a:solidFill>
                          <a:srgbClr val="000000"/>
                        </a:solidFill>
                        <a:effectLst/>
                        <a:latin typeface="Calibri"/>
                      </a:endParaRPr>
                    </a:p>
                  </a:txBody>
                  <a:tcPr marL="9525" marR="9525" marT="9525" marB="0" anchor="ctr" anchorCtr="1">
                    <a:lnL w="12700" cap="flat" cmpd="sng" algn="ctr">
                      <a:solidFill>
                        <a:schemeClr val="bg2">
                          <a:lumMod val="75000"/>
                        </a:schemeClr>
                      </a:solidFill>
                      <a:prstDash val="solid"/>
                      <a:round/>
                      <a:headEnd type="none" w="med" len="med"/>
                      <a:tailEnd type="none" w="med" len="med"/>
                    </a:lnL>
                    <a:lnR w="12700" cap="flat" cmpd="sng" algn="ctr">
                      <a:solidFill>
                        <a:schemeClr val="bg2">
                          <a:lumMod val="75000"/>
                        </a:schemeClr>
                      </a:solidFill>
                      <a:prstDash val="solid"/>
                      <a:round/>
                      <a:headEnd type="none" w="med" len="med"/>
                      <a:tailEnd type="none" w="med" len="med"/>
                    </a:lnR>
                  </a:tcPr>
                </a:tc>
                <a:tc hMerge="1">
                  <a:txBody>
                    <a:bodyPr/>
                    <a:lstStyle/>
                    <a:p>
                      <a:endParaRPr lang="cs-CZ"/>
                    </a:p>
                  </a:txBody>
                  <a:tcPr/>
                </a:tc>
                <a:tc hMerge="1">
                  <a:txBody>
                    <a:bodyPr/>
                    <a:lstStyle/>
                    <a:p>
                      <a:endParaRPr lang="cs-CZ"/>
                    </a:p>
                  </a:txBody>
                  <a:tcPr/>
                </a:tc>
                <a:tc gridSpan="3">
                  <a:txBody>
                    <a:bodyPr/>
                    <a:lstStyle/>
                    <a:p>
                      <a:pPr algn="ctr" fontAlgn="b"/>
                      <a:r>
                        <a:rPr lang="cs-CZ" sz="1200" b="1" i="1" u="none" strike="noStrike" dirty="0">
                          <a:effectLst/>
                        </a:rPr>
                        <a:t>všechna úmrtí</a:t>
                      </a:r>
                      <a:endParaRPr lang="cs-CZ" sz="1200" b="1" i="1" u="none" strike="noStrike" dirty="0">
                        <a:solidFill>
                          <a:srgbClr val="000000"/>
                        </a:solidFill>
                        <a:effectLst/>
                        <a:latin typeface="Calibri"/>
                      </a:endParaRPr>
                    </a:p>
                  </a:txBody>
                  <a:tcPr marL="9525" marR="9525" marT="9525" marB="0" anchor="ctr" anchorCtr="1">
                    <a:lnL w="12700" cap="flat" cmpd="sng" algn="ctr">
                      <a:solidFill>
                        <a:schemeClr val="bg2">
                          <a:lumMod val="75000"/>
                        </a:schemeClr>
                      </a:solidFill>
                      <a:prstDash val="solid"/>
                      <a:round/>
                      <a:headEnd type="none" w="med" len="med"/>
                      <a:tailEnd type="none" w="med" len="med"/>
                    </a:lnL>
                  </a:tcPr>
                </a:tc>
                <a:tc hMerge="1">
                  <a:txBody>
                    <a:bodyPr/>
                    <a:lstStyle/>
                    <a:p>
                      <a:endParaRPr lang="cs-CZ"/>
                    </a:p>
                  </a:txBody>
                  <a:tcPr/>
                </a:tc>
                <a:tc hMerge="1">
                  <a:txBody>
                    <a:bodyPr/>
                    <a:lstStyle/>
                    <a:p>
                      <a:endParaRPr lang="cs-CZ"/>
                    </a:p>
                  </a:txBody>
                  <a:tcPr/>
                </a:tc>
                <a:extLst>
                  <a:ext uri="{0D108BD9-81ED-4DB2-BD59-A6C34878D82A}">
                    <a16:rowId xmlns:a16="http://schemas.microsoft.com/office/drawing/2014/main" val="10000"/>
                  </a:ext>
                </a:extLst>
              </a:tr>
              <a:tr h="263803">
                <a:tc>
                  <a:txBody>
                    <a:bodyPr/>
                    <a:lstStyle/>
                    <a:p>
                      <a:pPr algn="l" fontAlgn="b"/>
                      <a:r>
                        <a:rPr lang="cs-CZ" sz="1200" b="0" i="1" u="none" strike="noStrike" dirty="0">
                          <a:solidFill>
                            <a:srgbClr val="000000"/>
                          </a:solidFill>
                          <a:effectLst/>
                          <a:latin typeface="Calibri"/>
                        </a:rPr>
                        <a:t>Okres</a:t>
                      </a:r>
                    </a:p>
                  </a:txBody>
                  <a:tcPr marL="9525" marR="9525" marT="9525" marB="0" anchor="b">
                    <a:lnR w="12700" cap="flat" cmpd="sng" algn="ctr">
                      <a:solidFill>
                        <a:schemeClr val="bg2">
                          <a:lumMod val="75000"/>
                        </a:schemeClr>
                      </a:solidFill>
                      <a:prstDash val="solid"/>
                      <a:round/>
                      <a:headEnd type="none" w="med" len="med"/>
                      <a:tailEnd type="none" w="med" len="med"/>
                    </a:lnR>
                    <a:lnB w="12700" cap="flat" cmpd="sng" algn="ctr">
                      <a:solidFill>
                        <a:schemeClr val="bg2">
                          <a:lumMod val="75000"/>
                        </a:schemeClr>
                      </a:solidFill>
                      <a:prstDash val="solid"/>
                      <a:round/>
                      <a:headEnd type="none" w="med" len="med"/>
                      <a:tailEnd type="none" w="med" len="med"/>
                    </a:lnB>
                  </a:tcPr>
                </a:tc>
                <a:tc>
                  <a:txBody>
                    <a:bodyPr/>
                    <a:lstStyle/>
                    <a:p>
                      <a:pPr algn="r" fontAlgn="b"/>
                      <a:r>
                        <a:rPr lang="cs-CZ" sz="1200" u="none" strike="noStrike" dirty="0">
                          <a:effectLst/>
                        </a:rPr>
                        <a:t>2016</a:t>
                      </a:r>
                      <a:endParaRPr lang="cs-CZ" sz="1200" b="0" i="0" u="none" strike="noStrike" dirty="0">
                        <a:solidFill>
                          <a:srgbClr val="000000"/>
                        </a:solidFill>
                        <a:effectLst/>
                        <a:latin typeface="Calibri"/>
                      </a:endParaRPr>
                    </a:p>
                  </a:txBody>
                  <a:tcPr marL="9525" marR="9525" marT="9525" marB="0" anchor="ctr" anchorCtr="1">
                    <a:lnL w="12700" cap="flat" cmpd="sng" algn="ctr">
                      <a:solidFill>
                        <a:schemeClr val="bg2">
                          <a:lumMod val="75000"/>
                        </a:schemeClr>
                      </a:solidFill>
                      <a:prstDash val="solid"/>
                      <a:round/>
                      <a:headEnd type="none" w="med" len="med"/>
                      <a:tailEnd type="none" w="med" len="med"/>
                    </a:lnL>
                    <a:lnB w="12700" cap="flat" cmpd="sng" algn="ctr">
                      <a:solidFill>
                        <a:schemeClr val="bg2">
                          <a:lumMod val="75000"/>
                        </a:schemeClr>
                      </a:solidFill>
                      <a:prstDash val="solid"/>
                      <a:round/>
                      <a:headEnd type="none" w="med" len="med"/>
                      <a:tailEnd type="none" w="med" len="med"/>
                    </a:lnB>
                  </a:tcPr>
                </a:tc>
                <a:tc>
                  <a:txBody>
                    <a:bodyPr/>
                    <a:lstStyle/>
                    <a:p>
                      <a:pPr algn="r" fontAlgn="b"/>
                      <a:r>
                        <a:rPr lang="cs-CZ" sz="1200" u="none" strike="noStrike" dirty="0">
                          <a:effectLst/>
                        </a:rPr>
                        <a:t>2017</a:t>
                      </a:r>
                      <a:endParaRPr lang="cs-CZ" sz="1200" b="0" i="0" u="none" strike="noStrike" dirty="0">
                        <a:solidFill>
                          <a:srgbClr val="000000"/>
                        </a:solidFill>
                        <a:effectLst/>
                        <a:latin typeface="Calibri"/>
                      </a:endParaRPr>
                    </a:p>
                  </a:txBody>
                  <a:tcPr marL="9525" marR="9525" marT="9525" marB="0" anchor="ctr" anchorCtr="1">
                    <a:lnB w="12700" cap="flat" cmpd="sng" algn="ctr">
                      <a:solidFill>
                        <a:schemeClr val="bg2">
                          <a:lumMod val="75000"/>
                        </a:schemeClr>
                      </a:solidFill>
                      <a:prstDash val="solid"/>
                      <a:round/>
                      <a:headEnd type="none" w="med" len="med"/>
                      <a:tailEnd type="none" w="med" len="med"/>
                    </a:lnB>
                  </a:tcPr>
                </a:tc>
                <a:tc>
                  <a:txBody>
                    <a:bodyPr/>
                    <a:lstStyle/>
                    <a:p>
                      <a:pPr algn="r" fontAlgn="b"/>
                      <a:r>
                        <a:rPr lang="cs-CZ" sz="1200" u="none" strike="noStrike" dirty="0">
                          <a:effectLst/>
                        </a:rPr>
                        <a:t>2018</a:t>
                      </a:r>
                      <a:endParaRPr lang="cs-CZ" sz="1200" b="0" i="0" u="none" strike="noStrike" dirty="0">
                        <a:solidFill>
                          <a:srgbClr val="000000"/>
                        </a:solidFill>
                        <a:effectLst/>
                        <a:latin typeface="Calibri"/>
                      </a:endParaRPr>
                    </a:p>
                  </a:txBody>
                  <a:tcPr marL="9525" marR="9525" marT="9525" marB="0" anchor="ctr" anchorCtr="1">
                    <a:lnR w="12700" cap="flat" cmpd="sng" algn="ctr">
                      <a:solidFill>
                        <a:schemeClr val="bg2">
                          <a:lumMod val="75000"/>
                        </a:schemeClr>
                      </a:solidFill>
                      <a:prstDash val="solid"/>
                      <a:round/>
                      <a:headEnd type="none" w="med" len="med"/>
                      <a:tailEnd type="none" w="med" len="med"/>
                    </a:lnR>
                    <a:lnB w="12700" cap="flat" cmpd="sng" algn="ctr">
                      <a:solidFill>
                        <a:schemeClr val="bg2">
                          <a:lumMod val="75000"/>
                        </a:schemeClr>
                      </a:solidFill>
                      <a:prstDash val="solid"/>
                      <a:round/>
                      <a:headEnd type="none" w="med" len="med"/>
                      <a:tailEnd type="none" w="med" len="med"/>
                    </a:lnB>
                  </a:tcPr>
                </a:tc>
                <a:tc>
                  <a:txBody>
                    <a:bodyPr/>
                    <a:lstStyle/>
                    <a:p>
                      <a:pPr algn="r" fontAlgn="b"/>
                      <a:r>
                        <a:rPr lang="cs-CZ" sz="1200" u="none" strike="noStrike" dirty="0">
                          <a:effectLst/>
                        </a:rPr>
                        <a:t>2016</a:t>
                      </a:r>
                      <a:endParaRPr lang="cs-CZ" sz="1200" b="0" i="0" u="none" strike="noStrike" dirty="0">
                        <a:solidFill>
                          <a:srgbClr val="000000"/>
                        </a:solidFill>
                        <a:effectLst/>
                        <a:latin typeface="Calibri"/>
                      </a:endParaRPr>
                    </a:p>
                  </a:txBody>
                  <a:tcPr marL="9525" marR="9525" marT="9525" marB="0" anchor="ctr" anchorCtr="1">
                    <a:lnL w="12700" cap="flat" cmpd="sng" algn="ctr">
                      <a:solidFill>
                        <a:schemeClr val="bg2">
                          <a:lumMod val="75000"/>
                        </a:schemeClr>
                      </a:solidFill>
                      <a:prstDash val="solid"/>
                      <a:round/>
                      <a:headEnd type="none" w="med" len="med"/>
                      <a:tailEnd type="none" w="med" len="med"/>
                    </a:lnL>
                    <a:lnB w="12700" cap="flat" cmpd="sng" algn="ctr">
                      <a:solidFill>
                        <a:schemeClr val="bg2">
                          <a:lumMod val="75000"/>
                        </a:schemeClr>
                      </a:solidFill>
                      <a:prstDash val="solid"/>
                      <a:round/>
                      <a:headEnd type="none" w="med" len="med"/>
                      <a:tailEnd type="none" w="med" len="med"/>
                    </a:lnB>
                  </a:tcPr>
                </a:tc>
                <a:tc>
                  <a:txBody>
                    <a:bodyPr/>
                    <a:lstStyle/>
                    <a:p>
                      <a:pPr algn="r" fontAlgn="b"/>
                      <a:r>
                        <a:rPr lang="cs-CZ" sz="1200" u="none" strike="noStrike">
                          <a:effectLst/>
                        </a:rPr>
                        <a:t>2017</a:t>
                      </a:r>
                      <a:endParaRPr lang="cs-CZ" sz="1200" b="0" i="0" u="none" strike="noStrike">
                        <a:solidFill>
                          <a:srgbClr val="000000"/>
                        </a:solidFill>
                        <a:effectLst/>
                        <a:latin typeface="Calibri"/>
                      </a:endParaRPr>
                    </a:p>
                  </a:txBody>
                  <a:tcPr marL="9525" marR="9525" marT="9525" marB="0" anchor="ctr" anchorCtr="1">
                    <a:lnB w="12700" cap="flat" cmpd="sng" algn="ctr">
                      <a:solidFill>
                        <a:schemeClr val="bg2">
                          <a:lumMod val="75000"/>
                        </a:schemeClr>
                      </a:solidFill>
                      <a:prstDash val="solid"/>
                      <a:round/>
                      <a:headEnd type="none" w="med" len="med"/>
                      <a:tailEnd type="none" w="med" len="med"/>
                    </a:lnB>
                  </a:tcPr>
                </a:tc>
                <a:tc>
                  <a:txBody>
                    <a:bodyPr/>
                    <a:lstStyle/>
                    <a:p>
                      <a:pPr algn="r" fontAlgn="b"/>
                      <a:r>
                        <a:rPr lang="cs-CZ" sz="1200" u="none" strike="noStrike">
                          <a:effectLst/>
                        </a:rPr>
                        <a:t>2018</a:t>
                      </a:r>
                      <a:endParaRPr lang="cs-CZ" sz="1200" b="0" i="0" u="none" strike="noStrike">
                        <a:solidFill>
                          <a:srgbClr val="000000"/>
                        </a:solidFill>
                        <a:effectLst/>
                        <a:latin typeface="Calibri"/>
                      </a:endParaRPr>
                    </a:p>
                  </a:txBody>
                  <a:tcPr marL="9525" marR="9525" marT="9525" marB="0" anchor="ctr" anchorCtr="1">
                    <a:lnR w="12700" cap="flat" cmpd="sng" algn="ctr">
                      <a:solidFill>
                        <a:schemeClr val="bg2">
                          <a:lumMod val="75000"/>
                        </a:schemeClr>
                      </a:solidFill>
                      <a:prstDash val="solid"/>
                      <a:round/>
                      <a:headEnd type="none" w="med" len="med"/>
                      <a:tailEnd type="none" w="med" len="med"/>
                    </a:lnR>
                    <a:lnB w="12700" cap="flat" cmpd="sng" algn="ctr">
                      <a:solidFill>
                        <a:schemeClr val="bg2">
                          <a:lumMod val="75000"/>
                        </a:schemeClr>
                      </a:solidFill>
                      <a:prstDash val="solid"/>
                      <a:round/>
                      <a:headEnd type="none" w="med" len="med"/>
                      <a:tailEnd type="none" w="med" len="med"/>
                    </a:lnB>
                  </a:tcPr>
                </a:tc>
                <a:tc>
                  <a:txBody>
                    <a:bodyPr/>
                    <a:lstStyle/>
                    <a:p>
                      <a:pPr algn="r" fontAlgn="b"/>
                      <a:r>
                        <a:rPr lang="cs-CZ" sz="1200" i="1" u="none" strike="noStrike" dirty="0">
                          <a:effectLst/>
                        </a:rPr>
                        <a:t>2016</a:t>
                      </a:r>
                      <a:endParaRPr lang="cs-CZ" sz="1200" b="0" i="1" u="none" strike="noStrike" dirty="0">
                        <a:solidFill>
                          <a:srgbClr val="000000"/>
                        </a:solidFill>
                        <a:effectLst/>
                        <a:latin typeface="Calibri"/>
                      </a:endParaRPr>
                    </a:p>
                  </a:txBody>
                  <a:tcPr marL="9525" marR="9525" marT="9525" marB="0" anchor="ctr" anchorCtr="1">
                    <a:lnL w="12700" cap="flat" cmpd="sng" algn="ctr">
                      <a:solidFill>
                        <a:schemeClr val="bg2">
                          <a:lumMod val="75000"/>
                        </a:schemeClr>
                      </a:solidFill>
                      <a:prstDash val="solid"/>
                      <a:round/>
                      <a:headEnd type="none" w="med" len="med"/>
                      <a:tailEnd type="none" w="med" len="med"/>
                    </a:lnL>
                    <a:lnB w="12700" cap="flat" cmpd="sng" algn="ctr">
                      <a:solidFill>
                        <a:schemeClr val="bg2">
                          <a:lumMod val="75000"/>
                        </a:schemeClr>
                      </a:solidFill>
                      <a:prstDash val="solid"/>
                      <a:round/>
                      <a:headEnd type="none" w="med" len="med"/>
                      <a:tailEnd type="none" w="med" len="med"/>
                    </a:lnB>
                  </a:tcPr>
                </a:tc>
                <a:tc>
                  <a:txBody>
                    <a:bodyPr/>
                    <a:lstStyle/>
                    <a:p>
                      <a:pPr algn="r" fontAlgn="b"/>
                      <a:r>
                        <a:rPr lang="cs-CZ" sz="1200" i="1" u="none" strike="noStrike" dirty="0">
                          <a:effectLst/>
                        </a:rPr>
                        <a:t>2017</a:t>
                      </a:r>
                      <a:endParaRPr lang="cs-CZ" sz="1200" b="0" i="1" u="none" strike="noStrike" dirty="0">
                        <a:solidFill>
                          <a:srgbClr val="000000"/>
                        </a:solidFill>
                        <a:effectLst/>
                        <a:latin typeface="Calibri"/>
                      </a:endParaRPr>
                    </a:p>
                  </a:txBody>
                  <a:tcPr marL="9525" marR="9525" marT="9525" marB="0" anchor="ctr" anchorCtr="1">
                    <a:lnB w="12700" cap="flat" cmpd="sng" algn="ctr">
                      <a:solidFill>
                        <a:schemeClr val="bg2">
                          <a:lumMod val="75000"/>
                        </a:schemeClr>
                      </a:solidFill>
                      <a:prstDash val="solid"/>
                      <a:round/>
                      <a:headEnd type="none" w="med" len="med"/>
                      <a:tailEnd type="none" w="med" len="med"/>
                    </a:lnB>
                  </a:tcPr>
                </a:tc>
                <a:tc>
                  <a:txBody>
                    <a:bodyPr/>
                    <a:lstStyle/>
                    <a:p>
                      <a:pPr algn="r" fontAlgn="b"/>
                      <a:r>
                        <a:rPr lang="cs-CZ" sz="1200" i="1" u="none" strike="noStrike">
                          <a:effectLst/>
                        </a:rPr>
                        <a:t>2018</a:t>
                      </a:r>
                      <a:endParaRPr lang="cs-CZ" sz="1200" b="0" i="1" u="none" strike="noStrike">
                        <a:solidFill>
                          <a:srgbClr val="000000"/>
                        </a:solidFill>
                        <a:effectLst/>
                        <a:latin typeface="Calibri"/>
                      </a:endParaRPr>
                    </a:p>
                  </a:txBody>
                  <a:tcPr marL="9525" marR="9525" marT="9525" marB="0" anchor="ctr" anchorCtr="1">
                    <a:lnB w="12700" cap="flat" cmpd="sng" algn="ctr">
                      <a:solidFill>
                        <a:schemeClr val="bg2">
                          <a:lumMod val="75000"/>
                        </a:schemeClr>
                      </a:solidFill>
                      <a:prstDash val="solid"/>
                      <a:round/>
                      <a:headEnd type="none" w="med" len="med"/>
                      <a:tailEnd type="none" w="med" len="med"/>
                    </a:lnB>
                  </a:tcPr>
                </a:tc>
                <a:extLst>
                  <a:ext uri="{0D108BD9-81ED-4DB2-BD59-A6C34878D82A}">
                    <a16:rowId xmlns:a16="http://schemas.microsoft.com/office/drawing/2014/main" val="10001"/>
                  </a:ext>
                </a:extLst>
              </a:tr>
              <a:tr h="263803">
                <a:tc>
                  <a:txBody>
                    <a:bodyPr/>
                    <a:lstStyle/>
                    <a:p>
                      <a:pPr algn="l" fontAlgn="b"/>
                      <a:r>
                        <a:rPr lang="cs-CZ" sz="1400" b="0" i="0" u="none" strike="noStrike" dirty="0">
                          <a:solidFill>
                            <a:srgbClr val="000000"/>
                          </a:solidFill>
                          <a:effectLst/>
                          <a:latin typeface="Calibri" panose="020F0502020204030204" pitchFamily="34" charset="0"/>
                        </a:rPr>
                        <a:t>Hradec Králové</a:t>
                      </a:r>
                    </a:p>
                  </a:txBody>
                  <a:tcPr marL="6350" marR="6350" marT="6350" marB="0" anchor="ctr">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solidFill>
                      <a:schemeClr val="bg1">
                        <a:lumMod val="95000"/>
                      </a:schemeClr>
                    </a:solidFill>
                  </a:tcPr>
                </a:tc>
                <a:tc>
                  <a:txBody>
                    <a:bodyPr/>
                    <a:lstStyle/>
                    <a:p>
                      <a:pPr algn="r" fontAlgn="b"/>
                      <a:r>
                        <a:rPr lang="cs-CZ" sz="1400" b="0" i="0" u="none" strike="noStrike" dirty="0">
                          <a:solidFill>
                            <a:srgbClr val="000000"/>
                          </a:solidFill>
                          <a:effectLst/>
                          <a:latin typeface="Calibri" panose="020F0502020204030204" pitchFamily="34" charset="0"/>
                        </a:rPr>
                        <a:t>154</a:t>
                      </a:r>
                    </a:p>
                  </a:txBody>
                  <a:tcPr marL="6350" marR="6350" marT="6350" marB="0" anchor="ctr" anchorCtr="1">
                    <a:lnL w="12700" cap="flat" cmpd="sng" algn="ctr">
                      <a:solidFill>
                        <a:schemeClr val="bg2">
                          <a:lumMod val="75000"/>
                        </a:schemeClr>
                      </a:solidFill>
                      <a:prstDash val="solid"/>
                      <a:round/>
                      <a:headEnd type="none" w="med" len="med"/>
                      <a:tailEnd type="none" w="med" len="med"/>
                    </a:lnL>
                    <a:lnT w="12700" cap="flat" cmpd="sng" algn="ctr">
                      <a:solidFill>
                        <a:schemeClr val="bg2">
                          <a:lumMod val="75000"/>
                        </a:schemeClr>
                      </a:solidFill>
                      <a:prstDash val="solid"/>
                      <a:round/>
                      <a:headEnd type="none" w="med" len="med"/>
                      <a:tailEnd type="none" w="med" len="med"/>
                    </a:lnT>
                    <a:solidFill>
                      <a:schemeClr val="bg1">
                        <a:lumMod val="95000"/>
                      </a:schemeClr>
                    </a:solidFill>
                  </a:tcPr>
                </a:tc>
                <a:tc>
                  <a:txBody>
                    <a:bodyPr/>
                    <a:lstStyle/>
                    <a:p>
                      <a:pPr algn="r" fontAlgn="b"/>
                      <a:r>
                        <a:rPr lang="cs-CZ" sz="1400" b="0" i="0" u="none" strike="noStrike" dirty="0">
                          <a:solidFill>
                            <a:srgbClr val="000000"/>
                          </a:solidFill>
                          <a:effectLst/>
                          <a:latin typeface="Calibri" panose="020F0502020204030204" pitchFamily="34" charset="0"/>
                        </a:rPr>
                        <a:t>154</a:t>
                      </a:r>
                    </a:p>
                  </a:txBody>
                  <a:tcPr marL="6350" marR="6350" marT="6350" marB="0" anchor="ctr" anchorCtr="1">
                    <a:lnT w="12700" cap="flat" cmpd="sng" algn="ctr">
                      <a:solidFill>
                        <a:schemeClr val="bg2">
                          <a:lumMod val="75000"/>
                        </a:schemeClr>
                      </a:solidFill>
                      <a:prstDash val="solid"/>
                      <a:round/>
                      <a:headEnd type="none" w="med" len="med"/>
                      <a:tailEnd type="none" w="med" len="med"/>
                    </a:lnT>
                    <a:solidFill>
                      <a:schemeClr val="bg1">
                        <a:lumMod val="95000"/>
                      </a:schemeClr>
                    </a:solidFill>
                  </a:tcPr>
                </a:tc>
                <a:tc>
                  <a:txBody>
                    <a:bodyPr/>
                    <a:lstStyle/>
                    <a:p>
                      <a:pPr algn="r" fontAlgn="b"/>
                      <a:r>
                        <a:rPr lang="cs-CZ" sz="1400" b="0" i="0" u="none" strike="noStrike">
                          <a:solidFill>
                            <a:srgbClr val="000000"/>
                          </a:solidFill>
                          <a:effectLst/>
                          <a:latin typeface="Calibri" panose="020F0502020204030204" pitchFamily="34" charset="0"/>
                        </a:rPr>
                        <a:t>191</a:t>
                      </a:r>
                    </a:p>
                  </a:txBody>
                  <a:tcPr marL="6350" marR="6350" marT="6350" marB="0" anchor="ctr" anchorCtr="1">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solidFill>
                      <a:schemeClr val="bg1">
                        <a:lumMod val="95000"/>
                      </a:schemeClr>
                    </a:solidFill>
                  </a:tcPr>
                </a:tc>
                <a:tc>
                  <a:txBody>
                    <a:bodyPr/>
                    <a:lstStyle/>
                    <a:p>
                      <a:pPr algn="r" fontAlgn="b"/>
                      <a:r>
                        <a:rPr lang="cs-CZ" sz="1400" b="0" i="0" u="none" strike="noStrike">
                          <a:solidFill>
                            <a:srgbClr val="000000"/>
                          </a:solidFill>
                          <a:effectLst/>
                          <a:latin typeface="Calibri" panose="020F0502020204030204" pitchFamily="34" charset="0"/>
                        </a:rPr>
                        <a:t>77</a:t>
                      </a:r>
                    </a:p>
                  </a:txBody>
                  <a:tcPr marL="6350" marR="6350" marT="6350" marB="0" anchor="ctr" anchorCtr="1">
                    <a:lnL w="12700" cap="flat" cmpd="sng" algn="ctr">
                      <a:solidFill>
                        <a:schemeClr val="bg2">
                          <a:lumMod val="75000"/>
                        </a:schemeClr>
                      </a:solidFill>
                      <a:prstDash val="solid"/>
                      <a:round/>
                      <a:headEnd type="none" w="med" len="med"/>
                      <a:tailEnd type="none" w="med" len="med"/>
                    </a:lnL>
                    <a:lnT w="12700" cap="flat" cmpd="sng" algn="ctr">
                      <a:solidFill>
                        <a:schemeClr val="bg2">
                          <a:lumMod val="75000"/>
                        </a:schemeClr>
                      </a:solidFill>
                      <a:prstDash val="solid"/>
                      <a:round/>
                      <a:headEnd type="none" w="med" len="med"/>
                      <a:tailEnd type="none" w="med" len="med"/>
                    </a:lnT>
                    <a:solidFill>
                      <a:schemeClr val="bg1">
                        <a:lumMod val="95000"/>
                      </a:schemeClr>
                    </a:solidFill>
                  </a:tcPr>
                </a:tc>
                <a:tc>
                  <a:txBody>
                    <a:bodyPr/>
                    <a:lstStyle/>
                    <a:p>
                      <a:pPr algn="r" fontAlgn="b"/>
                      <a:r>
                        <a:rPr lang="cs-CZ" sz="1400" b="0" i="0" u="none" strike="noStrike">
                          <a:solidFill>
                            <a:srgbClr val="000000"/>
                          </a:solidFill>
                          <a:effectLst/>
                          <a:latin typeface="Calibri" panose="020F0502020204030204" pitchFamily="34" charset="0"/>
                        </a:rPr>
                        <a:t>104</a:t>
                      </a:r>
                    </a:p>
                  </a:txBody>
                  <a:tcPr marL="6350" marR="6350" marT="6350" marB="0" anchor="ctr" anchorCtr="1">
                    <a:lnT w="12700" cap="flat" cmpd="sng" algn="ctr">
                      <a:solidFill>
                        <a:schemeClr val="bg2">
                          <a:lumMod val="75000"/>
                        </a:schemeClr>
                      </a:solidFill>
                      <a:prstDash val="solid"/>
                      <a:round/>
                      <a:headEnd type="none" w="med" len="med"/>
                      <a:tailEnd type="none" w="med" len="med"/>
                    </a:lnT>
                    <a:solidFill>
                      <a:schemeClr val="bg1">
                        <a:lumMod val="95000"/>
                      </a:schemeClr>
                    </a:solidFill>
                  </a:tcPr>
                </a:tc>
                <a:tc>
                  <a:txBody>
                    <a:bodyPr/>
                    <a:lstStyle/>
                    <a:p>
                      <a:pPr algn="r" fontAlgn="b"/>
                      <a:r>
                        <a:rPr lang="cs-CZ" sz="1400" b="0" i="0" u="none" strike="noStrike">
                          <a:solidFill>
                            <a:srgbClr val="000000"/>
                          </a:solidFill>
                          <a:effectLst/>
                          <a:latin typeface="Calibri" panose="020F0502020204030204" pitchFamily="34" charset="0"/>
                        </a:rPr>
                        <a:t>123</a:t>
                      </a:r>
                    </a:p>
                  </a:txBody>
                  <a:tcPr marL="6350" marR="6350" marT="6350" marB="0" anchor="ctr" anchorCtr="1">
                    <a:lnR w="12700" cap="flat" cmpd="sng" algn="ctr">
                      <a:solidFill>
                        <a:schemeClr val="bg2">
                          <a:lumMod val="75000"/>
                        </a:schemeClr>
                      </a:solidFill>
                      <a:prstDash val="solid"/>
                      <a:round/>
                      <a:headEnd type="none" w="med" len="med"/>
                      <a:tailEnd type="none" w="med" len="med"/>
                    </a:lnR>
                    <a:lnT w="12700" cap="flat" cmpd="sng" algn="ctr">
                      <a:solidFill>
                        <a:schemeClr val="bg2">
                          <a:lumMod val="75000"/>
                        </a:schemeClr>
                      </a:solidFill>
                      <a:prstDash val="solid"/>
                      <a:round/>
                      <a:headEnd type="none" w="med" len="med"/>
                      <a:tailEnd type="none" w="med" len="med"/>
                    </a:lnT>
                    <a:solidFill>
                      <a:schemeClr val="bg1">
                        <a:lumMod val="95000"/>
                      </a:schemeClr>
                    </a:solidFill>
                  </a:tcPr>
                </a:tc>
                <a:tc>
                  <a:txBody>
                    <a:bodyPr/>
                    <a:lstStyle/>
                    <a:p>
                      <a:pPr algn="r" fontAlgn="b"/>
                      <a:r>
                        <a:rPr lang="cs-CZ" sz="1400" b="0" i="1" u="none" strike="noStrike" dirty="0">
                          <a:solidFill>
                            <a:srgbClr val="000000"/>
                          </a:solidFill>
                          <a:effectLst/>
                          <a:latin typeface="Calibri" panose="020F0502020204030204" pitchFamily="34" charset="0"/>
                        </a:rPr>
                        <a:t>1 673</a:t>
                      </a:r>
                    </a:p>
                  </a:txBody>
                  <a:tcPr marL="6350" marR="6350" marT="6350" marB="0" anchor="ctr" anchorCtr="1">
                    <a:lnL w="12700" cap="flat" cmpd="sng" algn="ctr">
                      <a:solidFill>
                        <a:schemeClr val="bg2">
                          <a:lumMod val="75000"/>
                        </a:schemeClr>
                      </a:solidFill>
                      <a:prstDash val="solid"/>
                      <a:round/>
                      <a:headEnd type="none" w="med" len="med"/>
                      <a:tailEnd type="none" w="med" len="med"/>
                    </a:lnL>
                    <a:lnT w="12700" cap="flat" cmpd="sng" algn="ctr">
                      <a:solidFill>
                        <a:schemeClr val="bg2">
                          <a:lumMod val="75000"/>
                        </a:schemeClr>
                      </a:solidFill>
                      <a:prstDash val="solid"/>
                      <a:round/>
                      <a:headEnd type="none" w="med" len="med"/>
                      <a:tailEnd type="none" w="med" len="med"/>
                    </a:lnT>
                    <a:solidFill>
                      <a:schemeClr val="bg1">
                        <a:lumMod val="95000"/>
                      </a:schemeClr>
                    </a:solidFill>
                  </a:tcPr>
                </a:tc>
                <a:tc>
                  <a:txBody>
                    <a:bodyPr/>
                    <a:lstStyle/>
                    <a:p>
                      <a:pPr algn="r" fontAlgn="b"/>
                      <a:r>
                        <a:rPr lang="cs-CZ" sz="1400" b="0" i="1" u="none" strike="noStrike">
                          <a:solidFill>
                            <a:srgbClr val="000000"/>
                          </a:solidFill>
                          <a:effectLst/>
                          <a:latin typeface="Calibri" panose="020F0502020204030204" pitchFamily="34" charset="0"/>
                        </a:rPr>
                        <a:t>1 694</a:t>
                      </a:r>
                    </a:p>
                  </a:txBody>
                  <a:tcPr marL="6350" marR="6350" marT="6350" marB="0" anchor="ctr" anchorCtr="1">
                    <a:lnT w="12700" cap="flat" cmpd="sng" algn="ctr">
                      <a:solidFill>
                        <a:schemeClr val="bg2">
                          <a:lumMod val="75000"/>
                        </a:schemeClr>
                      </a:solidFill>
                      <a:prstDash val="solid"/>
                      <a:round/>
                      <a:headEnd type="none" w="med" len="med"/>
                      <a:tailEnd type="none" w="med" len="med"/>
                    </a:lnT>
                    <a:solidFill>
                      <a:schemeClr val="bg1">
                        <a:lumMod val="95000"/>
                      </a:schemeClr>
                    </a:solidFill>
                  </a:tcPr>
                </a:tc>
                <a:tc>
                  <a:txBody>
                    <a:bodyPr/>
                    <a:lstStyle/>
                    <a:p>
                      <a:pPr algn="r" fontAlgn="b"/>
                      <a:r>
                        <a:rPr lang="cs-CZ" sz="1400" b="0" i="1" u="none" strike="noStrike">
                          <a:solidFill>
                            <a:srgbClr val="000000"/>
                          </a:solidFill>
                          <a:effectLst/>
                          <a:latin typeface="Calibri" panose="020F0502020204030204" pitchFamily="34" charset="0"/>
                        </a:rPr>
                        <a:t>1 757</a:t>
                      </a:r>
                    </a:p>
                  </a:txBody>
                  <a:tcPr marL="6350" marR="6350" marT="6350" marB="0" anchor="ctr" anchorCtr="1">
                    <a:lnT w="12700" cap="flat" cmpd="sng" algn="ctr">
                      <a:solidFill>
                        <a:schemeClr val="bg2">
                          <a:lumMod val="75000"/>
                        </a:schemeClr>
                      </a:solidFill>
                      <a:prstDash val="solid"/>
                      <a:round/>
                      <a:headEnd type="none" w="med" len="med"/>
                      <a:tailEnd type="none" w="med" len="med"/>
                    </a:lnT>
                    <a:solidFill>
                      <a:schemeClr val="bg1">
                        <a:lumMod val="95000"/>
                      </a:schemeClr>
                    </a:solidFill>
                  </a:tcPr>
                </a:tc>
                <a:extLst>
                  <a:ext uri="{0D108BD9-81ED-4DB2-BD59-A6C34878D82A}">
                    <a16:rowId xmlns:a16="http://schemas.microsoft.com/office/drawing/2014/main" val="10002"/>
                  </a:ext>
                </a:extLst>
              </a:tr>
              <a:tr h="477484">
                <a:tc>
                  <a:txBody>
                    <a:bodyPr/>
                    <a:lstStyle/>
                    <a:p>
                      <a:pPr algn="l" fontAlgn="b"/>
                      <a:r>
                        <a:rPr lang="cs-CZ" sz="1400" b="0" i="0" u="none" strike="noStrike" dirty="0">
                          <a:solidFill>
                            <a:srgbClr val="000000"/>
                          </a:solidFill>
                          <a:effectLst/>
                          <a:latin typeface="Calibri" panose="020F0502020204030204" pitchFamily="34" charset="0"/>
                        </a:rPr>
                        <a:t>Jičín</a:t>
                      </a:r>
                    </a:p>
                  </a:txBody>
                  <a:tcPr marL="6350" marR="6350" marT="6350" marB="0" anchor="ctr">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101</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dirty="0">
                          <a:solidFill>
                            <a:srgbClr val="000000"/>
                          </a:solidFill>
                          <a:effectLst/>
                          <a:latin typeface="Calibri" panose="020F0502020204030204" pitchFamily="34" charset="0"/>
                        </a:rPr>
                        <a:t>109</a:t>
                      </a:r>
                    </a:p>
                  </a:txBody>
                  <a:tcPr marL="6350" marR="6350" marT="6350" marB="0" anchor="ctr" anchorCtr="1"/>
                </a:tc>
                <a:tc>
                  <a:txBody>
                    <a:bodyPr/>
                    <a:lstStyle/>
                    <a:p>
                      <a:pPr algn="r" fontAlgn="b"/>
                      <a:r>
                        <a:rPr lang="cs-CZ" sz="1400" b="0" i="0" u="none" strike="noStrike" dirty="0">
                          <a:solidFill>
                            <a:srgbClr val="000000"/>
                          </a:solidFill>
                          <a:effectLst/>
                          <a:latin typeface="Calibri" panose="020F0502020204030204" pitchFamily="34" charset="0"/>
                        </a:rPr>
                        <a:t>98</a:t>
                      </a:r>
                    </a:p>
                  </a:txBody>
                  <a:tcPr marL="6350" marR="6350" marT="635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dirty="0">
                          <a:solidFill>
                            <a:srgbClr val="000000"/>
                          </a:solidFill>
                          <a:effectLst/>
                          <a:latin typeface="Calibri" panose="020F0502020204030204" pitchFamily="34" charset="0"/>
                        </a:rPr>
                        <a:t>19</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a:solidFill>
                            <a:srgbClr val="000000"/>
                          </a:solidFill>
                          <a:effectLst/>
                          <a:latin typeface="Calibri" panose="020F0502020204030204" pitchFamily="34" charset="0"/>
                        </a:rPr>
                        <a:t>19</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19</a:t>
                      </a:r>
                    </a:p>
                  </a:txBody>
                  <a:tcPr marL="6350" marR="6350" marT="635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1" u="none" strike="noStrike">
                          <a:solidFill>
                            <a:srgbClr val="000000"/>
                          </a:solidFill>
                          <a:effectLst/>
                          <a:latin typeface="Calibri" panose="020F0502020204030204" pitchFamily="34" charset="0"/>
                        </a:rPr>
                        <a:t>833</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1" u="none" strike="noStrike" dirty="0">
                          <a:solidFill>
                            <a:srgbClr val="000000"/>
                          </a:solidFill>
                          <a:effectLst/>
                          <a:latin typeface="Calibri" panose="020F0502020204030204" pitchFamily="34" charset="0"/>
                        </a:rPr>
                        <a:t>837</a:t>
                      </a:r>
                    </a:p>
                  </a:txBody>
                  <a:tcPr marL="6350" marR="6350" marT="6350" marB="0" anchor="ctr" anchorCtr="1"/>
                </a:tc>
                <a:tc>
                  <a:txBody>
                    <a:bodyPr/>
                    <a:lstStyle/>
                    <a:p>
                      <a:pPr algn="r" fontAlgn="b"/>
                      <a:r>
                        <a:rPr lang="cs-CZ" sz="1400" b="0" i="1" u="none" strike="noStrike">
                          <a:solidFill>
                            <a:srgbClr val="000000"/>
                          </a:solidFill>
                          <a:effectLst/>
                          <a:latin typeface="Calibri" panose="020F0502020204030204" pitchFamily="34" charset="0"/>
                        </a:rPr>
                        <a:t>894</a:t>
                      </a:r>
                    </a:p>
                  </a:txBody>
                  <a:tcPr marL="6350" marR="6350" marT="6350" marB="0" anchor="ctr" anchorCtr="1"/>
                </a:tc>
                <a:extLst>
                  <a:ext uri="{0D108BD9-81ED-4DB2-BD59-A6C34878D82A}">
                    <a16:rowId xmlns:a16="http://schemas.microsoft.com/office/drawing/2014/main" val="10003"/>
                  </a:ext>
                </a:extLst>
              </a:tr>
              <a:tr h="477484">
                <a:tc>
                  <a:txBody>
                    <a:bodyPr/>
                    <a:lstStyle/>
                    <a:p>
                      <a:pPr algn="l" fontAlgn="b"/>
                      <a:r>
                        <a:rPr lang="cs-CZ" sz="1400" b="0" i="0" u="none" strike="noStrike" dirty="0">
                          <a:solidFill>
                            <a:srgbClr val="000000"/>
                          </a:solidFill>
                          <a:effectLst/>
                          <a:latin typeface="Calibri" panose="020F0502020204030204" pitchFamily="34" charset="0"/>
                        </a:rPr>
                        <a:t>Náchod</a:t>
                      </a:r>
                    </a:p>
                  </a:txBody>
                  <a:tcPr marL="6350" marR="6350" marT="6350" marB="0" anchor="ctr">
                    <a:lnR w="12700" cap="flat" cmpd="sng" algn="ctr">
                      <a:solidFill>
                        <a:schemeClr val="bg2">
                          <a:lumMod val="75000"/>
                        </a:schemeClr>
                      </a:solidFill>
                      <a:prstDash val="solid"/>
                      <a:round/>
                      <a:headEnd type="none" w="med" len="med"/>
                      <a:tailEnd type="none" w="med" len="med"/>
                    </a:lnR>
                    <a:solidFill>
                      <a:schemeClr val="bg1">
                        <a:lumMod val="95000"/>
                      </a:schemeClr>
                    </a:solidFill>
                  </a:tcPr>
                </a:tc>
                <a:tc>
                  <a:txBody>
                    <a:bodyPr/>
                    <a:lstStyle/>
                    <a:p>
                      <a:pPr algn="r" fontAlgn="b"/>
                      <a:r>
                        <a:rPr lang="cs-CZ" sz="1400" b="0" i="0" u="none" strike="noStrike">
                          <a:solidFill>
                            <a:srgbClr val="000000"/>
                          </a:solidFill>
                          <a:effectLst/>
                          <a:latin typeface="Calibri" panose="020F0502020204030204" pitchFamily="34" charset="0"/>
                        </a:rPr>
                        <a:t>148</a:t>
                      </a:r>
                    </a:p>
                  </a:txBody>
                  <a:tcPr marL="6350" marR="6350" marT="6350" marB="0" anchor="ctr" anchorCtr="1">
                    <a:lnL w="12700" cap="flat" cmpd="sng" algn="ctr">
                      <a:solidFill>
                        <a:schemeClr val="bg2">
                          <a:lumMod val="75000"/>
                        </a:schemeClr>
                      </a:solidFill>
                      <a:prstDash val="solid"/>
                      <a:round/>
                      <a:headEnd type="none" w="med" len="med"/>
                      <a:tailEnd type="none" w="med" len="med"/>
                    </a:lnL>
                    <a:solidFill>
                      <a:schemeClr val="bg1">
                        <a:lumMod val="95000"/>
                      </a:schemeClr>
                    </a:solidFill>
                  </a:tcPr>
                </a:tc>
                <a:tc>
                  <a:txBody>
                    <a:bodyPr/>
                    <a:lstStyle/>
                    <a:p>
                      <a:pPr algn="r" fontAlgn="b"/>
                      <a:r>
                        <a:rPr lang="cs-CZ" sz="1400" b="0" i="0" u="none" strike="noStrike">
                          <a:solidFill>
                            <a:srgbClr val="000000"/>
                          </a:solidFill>
                          <a:effectLst/>
                          <a:latin typeface="Calibri" panose="020F0502020204030204" pitchFamily="34" charset="0"/>
                        </a:rPr>
                        <a:t>137</a:t>
                      </a:r>
                    </a:p>
                  </a:txBody>
                  <a:tcPr marL="6350" marR="6350" marT="6350" marB="0" anchor="ctr" anchorCtr="1">
                    <a:solidFill>
                      <a:schemeClr val="bg1">
                        <a:lumMod val="95000"/>
                      </a:schemeClr>
                    </a:solidFill>
                  </a:tcPr>
                </a:tc>
                <a:tc>
                  <a:txBody>
                    <a:bodyPr/>
                    <a:lstStyle/>
                    <a:p>
                      <a:pPr algn="r" fontAlgn="b"/>
                      <a:r>
                        <a:rPr lang="cs-CZ" sz="1400" b="0" i="0" u="none" strike="noStrike" dirty="0">
                          <a:solidFill>
                            <a:srgbClr val="000000"/>
                          </a:solidFill>
                          <a:effectLst/>
                          <a:latin typeface="Calibri" panose="020F0502020204030204" pitchFamily="34" charset="0"/>
                        </a:rPr>
                        <a:t>139</a:t>
                      </a:r>
                    </a:p>
                  </a:txBody>
                  <a:tcPr marL="6350" marR="6350" marT="6350" marB="0" anchor="ctr" anchorCtr="1">
                    <a:lnR w="12700" cap="flat" cmpd="sng" algn="ctr">
                      <a:solidFill>
                        <a:schemeClr val="bg2">
                          <a:lumMod val="75000"/>
                        </a:schemeClr>
                      </a:solidFill>
                      <a:prstDash val="solid"/>
                      <a:round/>
                      <a:headEnd type="none" w="med" len="med"/>
                      <a:tailEnd type="none" w="med" len="med"/>
                    </a:lnR>
                    <a:solidFill>
                      <a:schemeClr val="bg1">
                        <a:lumMod val="95000"/>
                      </a:schemeClr>
                    </a:solidFill>
                  </a:tcPr>
                </a:tc>
                <a:tc>
                  <a:txBody>
                    <a:bodyPr/>
                    <a:lstStyle/>
                    <a:p>
                      <a:pPr algn="r" fontAlgn="b"/>
                      <a:r>
                        <a:rPr lang="cs-CZ" sz="1400" b="0" i="0" u="none" strike="noStrike">
                          <a:solidFill>
                            <a:srgbClr val="000000"/>
                          </a:solidFill>
                          <a:effectLst/>
                          <a:latin typeface="Calibri" panose="020F0502020204030204" pitchFamily="34" charset="0"/>
                        </a:rPr>
                        <a:t>30</a:t>
                      </a:r>
                    </a:p>
                  </a:txBody>
                  <a:tcPr marL="6350" marR="6350" marT="6350" marB="0" anchor="ctr" anchorCtr="1">
                    <a:lnL w="12700" cap="flat" cmpd="sng" algn="ctr">
                      <a:solidFill>
                        <a:schemeClr val="bg2">
                          <a:lumMod val="75000"/>
                        </a:schemeClr>
                      </a:solidFill>
                      <a:prstDash val="solid"/>
                      <a:round/>
                      <a:headEnd type="none" w="med" len="med"/>
                      <a:tailEnd type="none" w="med" len="med"/>
                    </a:lnL>
                    <a:solidFill>
                      <a:schemeClr val="bg1">
                        <a:lumMod val="95000"/>
                      </a:schemeClr>
                    </a:solidFill>
                  </a:tcPr>
                </a:tc>
                <a:tc>
                  <a:txBody>
                    <a:bodyPr/>
                    <a:lstStyle/>
                    <a:p>
                      <a:pPr algn="r" fontAlgn="b"/>
                      <a:r>
                        <a:rPr lang="cs-CZ" sz="1400" b="0" i="0" u="none" strike="noStrike" dirty="0">
                          <a:solidFill>
                            <a:srgbClr val="000000"/>
                          </a:solidFill>
                          <a:effectLst/>
                          <a:latin typeface="Calibri" panose="020F0502020204030204" pitchFamily="34" charset="0"/>
                        </a:rPr>
                        <a:t>26</a:t>
                      </a:r>
                    </a:p>
                  </a:txBody>
                  <a:tcPr marL="6350" marR="6350" marT="6350" marB="0" anchor="ctr" anchorCtr="1">
                    <a:solidFill>
                      <a:schemeClr val="bg1">
                        <a:lumMod val="95000"/>
                      </a:schemeClr>
                    </a:solidFill>
                  </a:tcPr>
                </a:tc>
                <a:tc>
                  <a:txBody>
                    <a:bodyPr/>
                    <a:lstStyle/>
                    <a:p>
                      <a:pPr algn="r" fontAlgn="b"/>
                      <a:r>
                        <a:rPr lang="cs-CZ" sz="1400" b="0" i="0" u="none" strike="noStrike">
                          <a:solidFill>
                            <a:srgbClr val="000000"/>
                          </a:solidFill>
                          <a:effectLst/>
                          <a:latin typeface="Calibri" panose="020F0502020204030204" pitchFamily="34" charset="0"/>
                        </a:rPr>
                        <a:t>26</a:t>
                      </a:r>
                    </a:p>
                  </a:txBody>
                  <a:tcPr marL="6350" marR="6350" marT="6350" marB="0" anchor="ctr" anchorCtr="1">
                    <a:lnR w="12700" cap="flat" cmpd="sng" algn="ctr">
                      <a:solidFill>
                        <a:schemeClr val="bg2">
                          <a:lumMod val="75000"/>
                        </a:schemeClr>
                      </a:solidFill>
                      <a:prstDash val="solid"/>
                      <a:round/>
                      <a:headEnd type="none" w="med" len="med"/>
                      <a:tailEnd type="none" w="med" len="med"/>
                    </a:lnR>
                    <a:solidFill>
                      <a:schemeClr val="bg1">
                        <a:lumMod val="95000"/>
                      </a:schemeClr>
                    </a:solidFill>
                  </a:tcPr>
                </a:tc>
                <a:tc>
                  <a:txBody>
                    <a:bodyPr/>
                    <a:lstStyle/>
                    <a:p>
                      <a:pPr algn="r" fontAlgn="b"/>
                      <a:r>
                        <a:rPr lang="cs-CZ" sz="1400" b="0" i="1" u="none" strike="noStrike">
                          <a:solidFill>
                            <a:srgbClr val="000000"/>
                          </a:solidFill>
                          <a:effectLst/>
                          <a:latin typeface="Calibri" panose="020F0502020204030204" pitchFamily="34" charset="0"/>
                        </a:rPr>
                        <a:t>1 108</a:t>
                      </a:r>
                    </a:p>
                  </a:txBody>
                  <a:tcPr marL="6350" marR="6350" marT="6350" marB="0" anchor="ctr" anchorCtr="1">
                    <a:lnL w="12700" cap="flat" cmpd="sng" algn="ctr">
                      <a:solidFill>
                        <a:schemeClr val="bg2">
                          <a:lumMod val="75000"/>
                        </a:schemeClr>
                      </a:solidFill>
                      <a:prstDash val="solid"/>
                      <a:round/>
                      <a:headEnd type="none" w="med" len="med"/>
                      <a:tailEnd type="none" w="med" len="med"/>
                    </a:lnL>
                    <a:solidFill>
                      <a:schemeClr val="bg1">
                        <a:lumMod val="95000"/>
                      </a:schemeClr>
                    </a:solidFill>
                  </a:tcPr>
                </a:tc>
                <a:tc>
                  <a:txBody>
                    <a:bodyPr/>
                    <a:lstStyle/>
                    <a:p>
                      <a:pPr algn="r" fontAlgn="b"/>
                      <a:r>
                        <a:rPr lang="cs-CZ" sz="1400" b="0" i="1" u="none" strike="noStrike" dirty="0">
                          <a:solidFill>
                            <a:srgbClr val="000000"/>
                          </a:solidFill>
                          <a:effectLst/>
                          <a:latin typeface="Calibri" panose="020F0502020204030204" pitchFamily="34" charset="0"/>
                        </a:rPr>
                        <a:t>1 082</a:t>
                      </a:r>
                    </a:p>
                  </a:txBody>
                  <a:tcPr marL="6350" marR="6350" marT="6350" marB="0" anchor="ctr" anchorCtr="1">
                    <a:solidFill>
                      <a:schemeClr val="bg1">
                        <a:lumMod val="95000"/>
                      </a:schemeClr>
                    </a:solidFill>
                  </a:tcPr>
                </a:tc>
                <a:tc>
                  <a:txBody>
                    <a:bodyPr/>
                    <a:lstStyle/>
                    <a:p>
                      <a:pPr algn="r" fontAlgn="b"/>
                      <a:r>
                        <a:rPr lang="cs-CZ" sz="1400" b="0" i="1" u="none" strike="noStrike">
                          <a:solidFill>
                            <a:srgbClr val="000000"/>
                          </a:solidFill>
                          <a:effectLst/>
                          <a:latin typeface="Calibri" panose="020F0502020204030204" pitchFamily="34" charset="0"/>
                        </a:rPr>
                        <a:t>1 240</a:t>
                      </a:r>
                    </a:p>
                  </a:txBody>
                  <a:tcPr marL="6350" marR="6350" marT="6350" marB="0" anchor="ctr" anchorCtr="1">
                    <a:solidFill>
                      <a:schemeClr val="bg1">
                        <a:lumMod val="95000"/>
                      </a:schemeClr>
                    </a:solidFill>
                  </a:tcPr>
                </a:tc>
                <a:extLst>
                  <a:ext uri="{0D108BD9-81ED-4DB2-BD59-A6C34878D82A}">
                    <a16:rowId xmlns:a16="http://schemas.microsoft.com/office/drawing/2014/main" val="10004"/>
                  </a:ext>
                </a:extLst>
              </a:tr>
              <a:tr h="263803">
                <a:tc>
                  <a:txBody>
                    <a:bodyPr/>
                    <a:lstStyle/>
                    <a:p>
                      <a:pPr algn="l" fontAlgn="b"/>
                      <a:r>
                        <a:rPr lang="cs-CZ" sz="1400" b="0" i="0" u="none" strike="noStrike" dirty="0">
                          <a:solidFill>
                            <a:srgbClr val="000000"/>
                          </a:solidFill>
                          <a:effectLst/>
                          <a:latin typeface="Calibri" panose="020F0502020204030204" pitchFamily="34" charset="0"/>
                        </a:rPr>
                        <a:t>Rychnov nad Kněžnou</a:t>
                      </a:r>
                    </a:p>
                  </a:txBody>
                  <a:tcPr marL="6350" marR="6350" marT="6350" marB="0" anchor="ctr">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90</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a:solidFill>
                            <a:srgbClr val="000000"/>
                          </a:solidFill>
                          <a:effectLst/>
                          <a:latin typeface="Calibri" panose="020F0502020204030204" pitchFamily="34" charset="0"/>
                        </a:rPr>
                        <a:t>134</a:t>
                      </a:r>
                    </a:p>
                  </a:txBody>
                  <a:tcPr marL="6350" marR="6350" marT="6350" marB="0" anchor="ctr" anchorCtr="1"/>
                </a:tc>
                <a:tc>
                  <a:txBody>
                    <a:bodyPr/>
                    <a:lstStyle/>
                    <a:p>
                      <a:pPr algn="r" fontAlgn="b"/>
                      <a:r>
                        <a:rPr lang="cs-CZ" sz="1400" b="0" i="0" u="none" strike="noStrike">
                          <a:solidFill>
                            <a:srgbClr val="000000"/>
                          </a:solidFill>
                          <a:effectLst/>
                          <a:latin typeface="Calibri" panose="020F0502020204030204" pitchFamily="34" charset="0"/>
                        </a:rPr>
                        <a:t>132</a:t>
                      </a:r>
                    </a:p>
                  </a:txBody>
                  <a:tcPr marL="6350" marR="6350" marT="635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0" u="none" strike="noStrike">
                          <a:solidFill>
                            <a:srgbClr val="000000"/>
                          </a:solidFill>
                          <a:effectLst/>
                          <a:latin typeface="Calibri" panose="020F0502020204030204" pitchFamily="34" charset="0"/>
                        </a:rPr>
                        <a:t>24</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0" u="none" strike="noStrike" dirty="0">
                          <a:solidFill>
                            <a:srgbClr val="000000"/>
                          </a:solidFill>
                          <a:effectLst/>
                          <a:latin typeface="Calibri" panose="020F0502020204030204" pitchFamily="34" charset="0"/>
                        </a:rPr>
                        <a:t>31</a:t>
                      </a:r>
                    </a:p>
                  </a:txBody>
                  <a:tcPr marL="6350" marR="6350" marT="6350" marB="0" anchor="ctr" anchorCtr="1"/>
                </a:tc>
                <a:tc>
                  <a:txBody>
                    <a:bodyPr/>
                    <a:lstStyle/>
                    <a:p>
                      <a:pPr algn="r" fontAlgn="b"/>
                      <a:r>
                        <a:rPr lang="cs-CZ" sz="1400" b="0" i="0" u="none" strike="noStrike" dirty="0">
                          <a:solidFill>
                            <a:srgbClr val="000000"/>
                          </a:solidFill>
                          <a:effectLst/>
                          <a:latin typeface="Calibri" panose="020F0502020204030204" pitchFamily="34" charset="0"/>
                        </a:rPr>
                        <a:t>33</a:t>
                      </a:r>
                    </a:p>
                  </a:txBody>
                  <a:tcPr marL="6350" marR="6350" marT="635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0" i="1" u="none" strike="noStrike" dirty="0">
                          <a:solidFill>
                            <a:srgbClr val="000000"/>
                          </a:solidFill>
                          <a:effectLst/>
                          <a:latin typeface="Calibri" panose="020F0502020204030204" pitchFamily="34" charset="0"/>
                        </a:rPr>
                        <a:t>784</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0" i="1" u="none" strike="noStrike" dirty="0">
                          <a:solidFill>
                            <a:srgbClr val="000000"/>
                          </a:solidFill>
                          <a:effectLst/>
                          <a:latin typeface="Calibri" panose="020F0502020204030204" pitchFamily="34" charset="0"/>
                        </a:rPr>
                        <a:t>859</a:t>
                      </a:r>
                    </a:p>
                  </a:txBody>
                  <a:tcPr marL="6350" marR="6350" marT="6350" marB="0" anchor="ctr" anchorCtr="1"/>
                </a:tc>
                <a:tc>
                  <a:txBody>
                    <a:bodyPr/>
                    <a:lstStyle/>
                    <a:p>
                      <a:pPr algn="r" fontAlgn="b"/>
                      <a:r>
                        <a:rPr lang="cs-CZ" sz="1400" b="0" i="1" u="none" strike="noStrike" dirty="0">
                          <a:solidFill>
                            <a:srgbClr val="000000"/>
                          </a:solidFill>
                          <a:effectLst/>
                          <a:latin typeface="Calibri" panose="020F0502020204030204" pitchFamily="34" charset="0"/>
                        </a:rPr>
                        <a:t>829</a:t>
                      </a:r>
                    </a:p>
                  </a:txBody>
                  <a:tcPr marL="6350" marR="6350" marT="6350" marB="0" anchor="ctr" anchorCtr="1"/>
                </a:tc>
                <a:extLst>
                  <a:ext uri="{0D108BD9-81ED-4DB2-BD59-A6C34878D82A}">
                    <a16:rowId xmlns:a16="http://schemas.microsoft.com/office/drawing/2014/main" val="10005"/>
                  </a:ext>
                </a:extLst>
              </a:tr>
              <a:tr h="263803">
                <a:tc>
                  <a:txBody>
                    <a:bodyPr/>
                    <a:lstStyle/>
                    <a:p>
                      <a:pPr algn="l" fontAlgn="b"/>
                      <a:r>
                        <a:rPr lang="cs-CZ" sz="1400" b="0" i="0" u="none" strike="noStrike" dirty="0">
                          <a:solidFill>
                            <a:srgbClr val="000000"/>
                          </a:solidFill>
                          <a:effectLst/>
                          <a:latin typeface="Calibri" panose="020F0502020204030204" pitchFamily="34" charset="0"/>
                        </a:rPr>
                        <a:t>Trutnov</a:t>
                      </a:r>
                    </a:p>
                  </a:txBody>
                  <a:tcPr marL="6350" marR="6350" marT="6350" marB="0" anchor="ctr">
                    <a:lnR w="12700" cap="flat" cmpd="sng" algn="ctr">
                      <a:solidFill>
                        <a:schemeClr val="bg2">
                          <a:lumMod val="75000"/>
                        </a:schemeClr>
                      </a:solidFill>
                      <a:prstDash val="solid"/>
                      <a:round/>
                      <a:headEnd type="none" w="med" len="med"/>
                      <a:tailEnd type="none" w="med" len="med"/>
                    </a:lnR>
                    <a:solidFill>
                      <a:schemeClr val="bg1">
                        <a:lumMod val="95000"/>
                      </a:schemeClr>
                    </a:solidFill>
                  </a:tcPr>
                </a:tc>
                <a:tc>
                  <a:txBody>
                    <a:bodyPr/>
                    <a:lstStyle/>
                    <a:p>
                      <a:pPr algn="r" fontAlgn="b"/>
                      <a:r>
                        <a:rPr lang="cs-CZ" sz="1400" b="0" i="0" u="none" strike="noStrike">
                          <a:solidFill>
                            <a:srgbClr val="000000"/>
                          </a:solidFill>
                          <a:effectLst/>
                          <a:latin typeface="Calibri" panose="020F0502020204030204" pitchFamily="34" charset="0"/>
                        </a:rPr>
                        <a:t>124</a:t>
                      </a:r>
                    </a:p>
                  </a:txBody>
                  <a:tcPr marL="6350" marR="6350" marT="6350" marB="0" anchor="ctr" anchorCtr="1">
                    <a:lnL w="12700" cap="flat" cmpd="sng" algn="ctr">
                      <a:solidFill>
                        <a:schemeClr val="bg2">
                          <a:lumMod val="75000"/>
                        </a:schemeClr>
                      </a:solidFill>
                      <a:prstDash val="solid"/>
                      <a:round/>
                      <a:headEnd type="none" w="med" len="med"/>
                      <a:tailEnd type="none" w="med" len="med"/>
                    </a:lnL>
                    <a:solidFill>
                      <a:schemeClr val="bg1">
                        <a:lumMod val="95000"/>
                      </a:schemeClr>
                    </a:solidFill>
                  </a:tcPr>
                </a:tc>
                <a:tc>
                  <a:txBody>
                    <a:bodyPr/>
                    <a:lstStyle/>
                    <a:p>
                      <a:pPr algn="r" fontAlgn="b"/>
                      <a:r>
                        <a:rPr lang="cs-CZ" sz="1400" b="0" i="0" u="none" strike="noStrike">
                          <a:solidFill>
                            <a:srgbClr val="000000"/>
                          </a:solidFill>
                          <a:effectLst/>
                          <a:latin typeface="Calibri" panose="020F0502020204030204" pitchFamily="34" charset="0"/>
                        </a:rPr>
                        <a:t>139</a:t>
                      </a:r>
                    </a:p>
                  </a:txBody>
                  <a:tcPr marL="6350" marR="6350" marT="6350" marB="0" anchor="ctr" anchorCtr="1">
                    <a:solidFill>
                      <a:schemeClr val="bg1">
                        <a:lumMod val="95000"/>
                      </a:schemeClr>
                    </a:solidFill>
                  </a:tcPr>
                </a:tc>
                <a:tc>
                  <a:txBody>
                    <a:bodyPr/>
                    <a:lstStyle/>
                    <a:p>
                      <a:pPr algn="r" fontAlgn="b"/>
                      <a:r>
                        <a:rPr lang="cs-CZ" sz="1400" b="0" i="0" u="none" strike="noStrike">
                          <a:solidFill>
                            <a:srgbClr val="000000"/>
                          </a:solidFill>
                          <a:effectLst/>
                          <a:latin typeface="Calibri" panose="020F0502020204030204" pitchFamily="34" charset="0"/>
                        </a:rPr>
                        <a:t>155</a:t>
                      </a:r>
                    </a:p>
                  </a:txBody>
                  <a:tcPr marL="6350" marR="6350" marT="6350" marB="0" anchor="ctr" anchorCtr="1">
                    <a:lnR w="12700" cap="flat" cmpd="sng" algn="ctr">
                      <a:solidFill>
                        <a:schemeClr val="bg2">
                          <a:lumMod val="75000"/>
                        </a:schemeClr>
                      </a:solidFill>
                      <a:prstDash val="solid"/>
                      <a:round/>
                      <a:headEnd type="none" w="med" len="med"/>
                      <a:tailEnd type="none" w="med" len="med"/>
                    </a:lnR>
                    <a:solidFill>
                      <a:schemeClr val="bg1">
                        <a:lumMod val="95000"/>
                      </a:schemeClr>
                    </a:solidFill>
                  </a:tcPr>
                </a:tc>
                <a:tc>
                  <a:txBody>
                    <a:bodyPr/>
                    <a:lstStyle/>
                    <a:p>
                      <a:pPr algn="r" fontAlgn="b"/>
                      <a:r>
                        <a:rPr lang="cs-CZ" sz="1400" b="0" i="0" u="none" strike="noStrike">
                          <a:solidFill>
                            <a:srgbClr val="000000"/>
                          </a:solidFill>
                          <a:effectLst/>
                          <a:latin typeface="Calibri" panose="020F0502020204030204" pitchFamily="34" charset="0"/>
                        </a:rPr>
                        <a:t>31</a:t>
                      </a:r>
                    </a:p>
                  </a:txBody>
                  <a:tcPr marL="6350" marR="6350" marT="6350" marB="0" anchor="ctr" anchorCtr="1">
                    <a:lnL w="12700" cap="flat" cmpd="sng" algn="ctr">
                      <a:solidFill>
                        <a:schemeClr val="bg2">
                          <a:lumMod val="75000"/>
                        </a:schemeClr>
                      </a:solidFill>
                      <a:prstDash val="solid"/>
                      <a:round/>
                      <a:headEnd type="none" w="med" len="med"/>
                      <a:tailEnd type="none" w="med" len="med"/>
                    </a:lnL>
                    <a:solidFill>
                      <a:schemeClr val="bg1">
                        <a:lumMod val="95000"/>
                      </a:schemeClr>
                    </a:solidFill>
                  </a:tcPr>
                </a:tc>
                <a:tc>
                  <a:txBody>
                    <a:bodyPr/>
                    <a:lstStyle/>
                    <a:p>
                      <a:pPr algn="r" fontAlgn="b"/>
                      <a:r>
                        <a:rPr lang="cs-CZ" sz="1400" b="0" i="0" u="none" strike="noStrike">
                          <a:solidFill>
                            <a:srgbClr val="000000"/>
                          </a:solidFill>
                          <a:effectLst/>
                          <a:latin typeface="Calibri" panose="020F0502020204030204" pitchFamily="34" charset="0"/>
                        </a:rPr>
                        <a:t>43</a:t>
                      </a:r>
                    </a:p>
                  </a:txBody>
                  <a:tcPr marL="6350" marR="6350" marT="6350" marB="0" anchor="ctr" anchorCtr="1">
                    <a:solidFill>
                      <a:schemeClr val="bg1">
                        <a:lumMod val="95000"/>
                      </a:schemeClr>
                    </a:solidFill>
                  </a:tcPr>
                </a:tc>
                <a:tc>
                  <a:txBody>
                    <a:bodyPr/>
                    <a:lstStyle/>
                    <a:p>
                      <a:pPr algn="r" fontAlgn="b"/>
                      <a:r>
                        <a:rPr lang="cs-CZ" sz="1400" b="0" i="0" u="none" strike="noStrike">
                          <a:solidFill>
                            <a:srgbClr val="000000"/>
                          </a:solidFill>
                          <a:effectLst/>
                          <a:latin typeface="Calibri" panose="020F0502020204030204" pitchFamily="34" charset="0"/>
                        </a:rPr>
                        <a:t>38</a:t>
                      </a:r>
                    </a:p>
                  </a:txBody>
                  <a:tcPr marL="6350" marR="6350" marT="6350" marB="0" anchor="ctr" anchorCtr="1">
                    <a:lnR w="12700" cap="flat" cmpd="sng" algn="ctr">
                      <a:solidFill>
                        <a:schemeClr val="bg2">
                          <a:lumMod val="75000"/>
                        </a:schemeClr>
                      </a:solidFill>
                      <a:prstDash val="solid"/>
                      <a:round/>
                      <a:headEnd type="none" w="med" len="med"/>
                      <a:tailEnd type="none" w="med" len="med"/>
                    </a:lnR>
                    <a:solidFill>
                      <a:schemeClr val="bg1">
                        <a:lumMod val="95000"/>
                      </a:schemeClr>
                    </a:solidFill>
                  </a:tcPr>
                </a:tc>
                <a:tc>
                  <a:txBody>
                    <a:bodyPr/>
                    <a:lstStyle/>
                    <a:p>
                      <a:pPr algn="r" fontAlgn="b"/>
                      <a:r>
                        <a:rPr lang="cs-CZ" sz="1400" b="0" i="1" u="none" strike="noStrike" dirty="0">
                          <a:solidFill>
                            <a:srgbClr val="000000"/>
                          </a:solidFill>
                          <a:effectLst/>
                          <a:latin typeface="Calibri" panose="020F0502020204030204" pitchFamily="34" charset="0"/>
                        </a:rPr>
                        <a:t>1 283</a:t>
                      </a:r>
                    </a:p>
                  </a:txBody>
                  <a:tcPr marL="6350" marR="6350" marT="6350" marB="0" anchor="ctr" anchorCtr="1">
                    <a:lnL w="12700" cap="flat" cmpd="sng" algn="ctr">
                      <a:solidFill>
                        <a:schemeClr val="bg2">
                          <a:lumMod val="75000"/>
                        </a:schemeClr>
                      </a:solidFill>
                      <a:prstDash val="solid"/>
                      <a:round/>
                      <a:headEnd type="none" w="med" len="med"/>
                      <a:tailEnd type="none" w="med" len="med"/>
                    </a:lnL>
                    <a:solidFill>
                      <a:schemeClr val="bg1">
                        <a:lumMod val="95000"/>
                      </a:schemeClr>
                    </a:solidFill>
                  </a:tcPr>
                </a:tc>
                <a:tc>
                  <a:txBody>
                    <a:bodyPr/>
                    <a:lstStyle/>
                    <a:p>
                      <a:pPr algn="r" fontAlgn="b"/>
                      <a:r>
                        <a:rPr lang="cs-CZ" sz="1400" b="0" i="1" u="none" strike="noStrike" dirty="0">
                          <a:solidFill>
                            <a:srgbClr val="000000"/>
                          </a:solidFill>
                          <a:effectLst/>
                          <a:latin typeface="Calibri" panose="020F0502020204030204" pitchFamily="34" charset="0"/>
                        </a:rPr>
                        <a:t>1 311</a:t>
                      </a:r>
                    </a:p>
                  </a:txBody>
                  <a:tcPr marL="6350" marR="6350" marT="6350" marB="0" anchor="ctr" anchorCtr="1">
                    <a:solidFill>
                      <a:schemeClr val="bg1">
                        <a:lumMod val="95000"/>
                      </a:schemeClr>
                    </a:solidFill>
                  </a:tcPr>
                </a:tc>
                <a:tc>
                  <a:txBody>
                    <a:bodyPr/>
                    <a:lstStyle/>
                    <a:p>
                      <a:pPr algn="r" fontAlgn="b"/>
                      <a:r>
                        <a:rPr lang="cs-CZ" sz="1400" b="0" i="1" u="none" strike="noStrike" dirty="0">
                          <a:solidFill>
                            <a:srgbClr val="000000"/>
                          </a:solidFill>
                          <a:effectLst/>
                          <a:latin typeface="Calibri" panose="020F0502020204030204" pitchFamily="34" charset="0"/>
                        </a:rPr>
                        <a:t>1 304</a:t>
                      </a:r>
                    </a:p>
                  </a:txBody>
                  <a:tcPr marL="6350" marR="6350" marT="6350" marB="0" anchor="ctr" anchorCtr="1">
                    <a:solidFill>
                      <a:schemeClr val="bg1">
                        <a:lumMod val="95000"/>
                      </a:schemeClr>
                    </a:solidFill>
                  </a:tcPr>
                </a:tc>
                <a:extLst>
                  <a:ext uri="{0D108BD9-81ED-4DB2-BD59-A6C34878D82A}">
                    <a16:rowId xmlns:a16="http://schemas.microsoft.com/office/drawing/2014/main" val="10006"/>
                  </a:ext>
                </a:extLst>
              </a:tr>
              <a:tr h="373160">
                <a:tc>
                  <a:txBody>
                    <a:bodyPr/>
                    <a:lstStyle/>
                    <a:p>
                      <a:pPr algn="l" fontAlgn="b"/>
                      <a:r>
                        <a:rPr lang="cs-CZ" sz="1400" b="1" i="0" u="none" strike="noStrike" dirty="0">
                          <a:solidFill>
                            <a:srgbClr val="000000"/>
                          </a:solidFill>
                          <a:effectLst/>
                          <a:latin typeface="Calibri" panose="020F0502020204030204" pitchFamily="34" charset="0"/>
                        </a:rPr>
                        <a:t>HKK</a:t>
                      </a:r>
                    </a:p>
                  </a:txBody>
                  <a:tcPr marL="6350" marR="6350" marT="6350" marB="0" anchor="ctr">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1" i="0" u="none" strike="noStrike" dirty="0">
                          <a:solidFill>
                            <a:srgbClr val="000000"/>
                          </a:solidFill>
                          <a:effectLst/>
                          <a:latin typeface="Calibri" panose="020F0502020204030204" pitchFamily="34" charset="0"/>
                        </a:rPr>
                        <a:t>617</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1" i="0" u="none" strike="noStrike" dirty="0">
                          <a:solidFill>
                            <a:srgbClr val="000000"/>
                          </a:solidFill>
                          <a:effectLst/>
                          <a:latin typeface="Calibri" panose="020F0502020204030204" pitchFamily="34" charset="0"/>
                        </a:rPr>
                        <a:t>673</a:t>
                      </a:r>
                    </a:p>
                  </a:txBody>
                  <a:tcPr marL="6350" marR="6350" marT="6350" marB="0" anchor="ctr" anchorCtr="1"/>
                </a:tc>
                <a:tc>
                  <a:txBody>
                    <a:bodyPr/>
                    <a:lstStyle/>
                    <a:p>
                      <a:pPr algn="r" fontAlgn="b"/>
                      <a:r>
                        <a:rPr lang="cs-CZ" sz="1400" b="1" i="0" u="none" strike="noStrike" dirty="0">
                          <a:solidFill>
                            <a:srgbClr val="000000"/>
                          </a:solidFill>
                          <a:effectLst/>
                          <a:latin typeface="Calibri" panose="020F0502020204030204" pitchFamily="34" charset="0"/>
                        </a:rPr>
                        <a:t>715</a:t>
                      </a:r>
                    </a:p>
                  </a:txBody>
                  <a:tcPr marL="6350" marR="6350" marT="635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1" i="0" u="none" strike="noStrike" dirty="0">
                          <a:solidFill>
                            <a:srgbClr val="000000"/>
                          </a:solidFill>
                          <a:effectLst/>
                          <a:latin typeface="Calibri" panose="020F0502020204030204" pitchFamily="34" charset="0"/>
                        </a:rPr>
                        <a:t>181</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1" i="0" u="none" strike="noStrike" dirty="0">
                          <a:solidFill>
                            <a:srgbClr val="000000"/>
                          </a:solidFill>
                          <a:effectLst/>
                          <a:latin typeface="Calibri" panose="020F0502020204030204" pitchFamily="34" charset="0"/>
                        </a:rPr>
                        <a:t>223</a:t>
                      </a:r>
                    </a:p>
                  </a:txBody>
                  <a:tcPr marL="6350" marR="6350" marT="6350" marB="0" anchor="ctr" anchorCtr="1"/>
                </a:tc>
                <a:tc>
                  <a:txBody>
                    <a:bodyPr/>
                    <a:lstStyle/>
                    <a:p>
                      <a:pPr algn="r" fontAlgn="b"/>
                      <a:r>
                        <a:rPr lang="cs-CZ" sz="1400" b="1" i="0" u="none" strike="noStrike" dirty="0">
                          <a:solidFill>
                            <a:srgbClr val="000000"/>
                          </a:solidFill>
                          <a:effectLst/>
                          <a:latin typeface="Calibri" panose="020F0502020204030204" pitchFamily="34" charset="0"/>
                        </a:rPr>
                        <a:t>239</a:t>
                      </a:r>
                    </a:p>
                  </a:txBody>
                  <a:tcPr marL="6350" marR="6350" marT="6350" marB="0" anchor="ctr" anchorCtr="1">
                    <a:lnR w="12700" cap="flat" cmpd="sng" algn="ctr">
                      <a:solidFill>
                        <a:schemeClr val="bg2">
                          <a:lumMod val="75000"/>
                        </a:schemeClr>
                      </a:solidFill>
                      <a:prstDash val="solid"/>
                      <a:round/>
                      <a:headEnd type="none" w="med" len="med"/>
                      <a:tailEnd type="none" w="med" len="med"/>
                    </a:lnR>
                  </a:tcPr>
                </a:tc>
                <a:tc>
                  <a:txBody>
                    <a:bodyPr/>
                    <a:lstStyle/>
                    <a:p>
                      <a:pPr algn="r" fontAlgn="b"/>
                      <a:r>
                        <a:rPr lang="cs-CZ" sz="1400" b="1" i="1" u="none" strike="noStrike" dirty="0">
                          <a:solidFill>
                            <a:srgbClr val="000000"/>
                          </a:solidFill>
                          <a:effectLst/>
                          <a:latin typeface="Calibri" panose="020F0502020204030204" pitchFamily="34" charset="0"/>
                        </a:rPr>
                        <a:t>5 681</a:t>
                      </a:r>
                    </a:p>
                  </a:txBody>
                  <a:tcPr marL="6350" marR="6350" marT="6350" marB="0" anchor="ctr" anchorCtr="1">
                    <a:lnL w="12700" cap="flat" cmpd="sng" algn="ctr">
                      <a:solidFill>
                        <a:schemeClr val="bg2">
                          <a:lumMod val="75000"/>
                        </a:schemeClr>
                      </a:solidFill>
                      <a:prstDash val="solid"/>
                      <a:round/>
                      <a:headEnd type="none" w="med" len="med"/>
                      <a:tailEnd type="none" w="med" len="med"/>
                    </a:lnL>
                  </a:tcPr>
                </a:tc>
                <a:tc>
                  <a:txBody>
                    <a:bodyPr/>
                    <a:lstStyle/>
                    <a:p>
                      <a:pPr algn="r" fontAlgn="b"/>
                      <a:r>
                        <a:rPr lang="cs-CZ" sz="1400" b="1" i="1" u="none" strike="noStrike" dirty="0">
                          <a:solidFill>
                            <a:srgbClr val="000000"/>
                          </a:solidFill>
                          <a:effectLst/>
                          <a:latin typeface="Calibri" panose="020F0502020204030204" pitchFamily="34" charset="0"/>
                        </a:rPr>
                        <a:t>5 783</a:t>
                      </a:r>
                    </a:p>
                  </a:txBody>
                  <a:tcPr marL="6350" marR="6350" marT="6350" marB="0" anchor="ctr" anchorCtr="1"/>
                </a:tc>
                <a:tc>
                  <a:txBody>
                    <a:bodyPr/>
                    <a:lstStyle/>
                    <a:p>
                      <a:pPr algn="r" fontAlgn="b"/>
                      <a:r>
                        <a:rPr lang="cs-CZ" sz="1400" b="1" i="1" u="none" strike="noStrike" dirty="0">
                          <a:solidFill>
                            <a:srgbClr val="000000"/>
                          </a:solidFill>
                          <a:effectLst/>
                          <a:latin typeface="Calibri" panose="020F0502020204030204" pitchFamily="34" charset="0"/>
                        </a:rPr>
                        <a:t>6 024</a:t>
                      </a:r>
                    </a:p>
                  </a:txBody>
                  <a:tcPr marL="6350" marR="6350" marT="6350" marB="0" anchor="ctr" anchorCtr="1"/>
                </a:tc>
                <a:extLst>
                  <a:ext uri="{0D108BD9-81ED-4DB2-BD59-A6C34878D82A}">
                    <a16:rowId xmlns:a16="http://schemas.microsoft.com/office/drawing/2014/main" val="10009"/>
                  </a:ext>
                </a:extLst>
              </a:tr>
            </a:tbl>
          </a:graphicData>
        </a:graphic>
      </p:graphicFrame>
      <p:graphicFrame>
        <p:nvGraphicFramePr>
          <p:cNvPr id="13" name="Graf 12">
            <a:extLst>
              <a:ext uri="{FF2B5EF4-FFF2-40B4-BE49-F238E27FC236}">
                <a16:creationId xmlns:a16="http://schemas.microsoft.com/office/drawing/2014/main" id="{6F054545-66B5-46EA-BDC0-D7C7C9886B68}"/>
              </a:ext>
            </a:extLst>
          </p:cNvPr>
          <p:cNvGraphicFramePr>
            <a:graphicFrameLocks/>
          </p:cNvGraphicFramePr>
          <p:nvPr/>
        </p:nvGraphicFramePr>
        <p:xfrm>
          <a:off x="6613450" y="1552598"/>
          <a:ext cx="5497033" cy="4015241"/>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639265760"/>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adpis 3">
            <a:extLst>
              <a:ext uri="{FF2B5EF4-FFF2-40B4-BE49-F238E27FC236}">
                <a16:creationId xmlns:a16="http://schemas.microsoft.com/office/drawing/2014/main" id="{A171B212-F32B-4955-9A11-52E8B2664444}"/>
              </a:ext>
            </a:extLst>
          </p:cNvPr>
          <p:cNvSpPr>
            <a:spLocks noGrp="1"/>
          </p:cNvSpPr>
          <p:nvPr>
            <p:ph type="title"/>
          </p:nvPr>
        </p:nvSpPr>
        <p:spPr/>
        <p:txBody>
          <a:bodyPr/>
          <a:lstStyle/>
          <a:p>
            <a:r>
              <a:rPr lang="cs-CZ" dirty="0"/>
              <a:t>„ZDRAVÍ 2030“</a:t>
            </a:r>
            <a:br>
              <a:rPr lang="cs-CZ" dirty="0"/>
            </a:br>
            <a:r>
              <a:rPr lang="cs-CZ" dirty="0"/>
              <a:t>– analytická studie </a:t>
            </a:r>
          </a:p>
        </p:txBody>
      </p:sp>
      <p:sp>
        <p:nvSpPr>
          <p:cNvPr id="7" name="Zástupný text 6">
            <a:extLst>
              <a:ext uri="{FF2B5EF4-FFF2-40B4-BE49-F238E27FC236}">
                <a16:creationId xmlns:a16="http://schemas.microsoft.com/office/drawing/2014/main" id="{5DCF0AB6-68C2-4761-9566-86C1FAD4A8F2}"/>
              </a:ext>
            </a:extLst>
          </p:cNvPr>
          <p:cNvSpPr>
            <a:spLocks noGrp="1"/>
          </p:cNvSpPr>
          <p:nvPr>
            <p:ph type="body" sz="quarter" idx="10"/>
          </p:nvPr>
        </p:nvSpPr>
        <p:spPr>
          <a:xfrm>
            <a:off x="304770" y="4984421"/>
            <a:ext cx="11116463" cy="468000"/>
          </a:xfrm>
        </p:spPr>
        <p:txBody>
          <a:bodyPr/>
          <a:lstStyle/>
          <a:p>
            <a:r>
              <a:rPr lang="cs-CZ" dirty="0"/>
              <a:t>Počty a kapacita zdravotnických pracovníků</a:t>
            </a:r>
          </a:p>
        </p:txBody>
      </p:sp>
    </p:spTree>
    <p:extLst>
      <p:ext uri="{BB962C8B-B14F-4D97-AF65-F5344CB8AC3E}">
        <p14:creationId xmlns:p14="http://schemas.microsoft.com/office/powerpoint/2010/main" val="70225420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596348" y="6217920"/>
            <a:ext cx="11595652" cy="64803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7604983" y="1359031"/>
            <a:ext cx="4310791" cy="4765544"/>
          </a:xfrm>
          <a:prstGeom prst="rect">
            <a:avLst/>
          </a:prstGeom>
          <a:noFill/>
          <a:ln>
            <a:noFill/>
          </a:ln>
        </p:spPr>
        <p:txBody>
          <a:bodyPr wrap="square" rtlCol="0">
            <a:noAutofit/>
          </a:bodyPr>
          <a:lstStyle/>
          <a:p>
            <a:r>
              <a:rPr lang="cs-CZ" sz="1400" dirty="0"/>
              <a:t>V ČR je dobudován informační systém umožňující kvantifikovat personální kapacity v nemocničním i ambulantním segmentu péče. Sledováni jsou lékaři i nelékařští zdravotničtí pracovníci dle profesí, systém umožňuje z více zdrojů dat monitorovat počty pracovníků i jejich úvazky. Při sledování pracovníků skutečně aktivních ve zdravotnictví je nejvýznamnějším zdrojem informací Národní registr hrazených zdravotních služeb (NRHZS), jehož primárním editorem jsou zdravotní pojišťovny. Tento systém dále doplňují a verifikují pravidelná resortní statistická šetření sledující dostupné úvazky u poskytovatelů zdravotních služeb. </a:t>
            </a:r>
          </a:p>
          <a:p>
            <a:endParaRPr lang="cs-CZ" sz="1400" dirty="0"/>
          </a:p>
          <a:p>
            <a:r>
              <a:rPr lang="cs-CZ" sz="1400" dirty="0"/>
              <a:t>Celkové shrnutí v obecných kategoriích pracovníků přináší tato data (rok 2018): </a:t>
            </a:r>
          </a:p>
          <a:p>
            <a:pPr marL="285750" indent="-285750">
              <a:buFontTx/>
              <a:buChar char="-"/>
            </a:pPr>
            <a:r>
              <a:rPr lang="cs-CZ" sz="1400" dirty="0"/>
              <a:t>V ČR aktivně působí přibližně 46 900 lékařů, z toho cca 25 400 v lůžkové péči</a:t>
            </a:r>
          </a:p>
          <a:p>
            <a:r>
              <a:rPr lang="cs-CZ" sz="1400" dirty="0"/>
              <a:t>-      V HKK aktivně působí přibližně 2 600 lékařů, z toho</a:t>
            </a:r>
            <a:br>
              <a:rPr lang="cs-CZ" sz="1400" dirty="0"/>
            </a:br>
            <a:r>
              <a:rPr lang="cs-CZ" sz="1400" dirty="0"/>
              <a:t>        cca 1 500 v lůžkové péči</a:t>
            </a:r>
          </a:p>
        </p:txBody>
      </p:sp>
      <p:graphicFrame>
        <p:nvGraphicFramePr>
          <p:cNvPr id="10" name="Zástupný symbol pro obsah 9"/>
          <p:cNvGraphicFramePr>
            <a:graphicFrameLocks/>
          </p:cNvGraphicFramePr>
          <p:nvPr>
            <p:extLst>
              <p:ext uri="{D42A27DB-BD31-4B8C-83A1-F6EECF244321}">
                <p14:modId xmlns:p14="http://schemas.microsoft.com/office/powerpoint/2010/main" val="4053635208"/>
              </p:ext>
            </p:extLst>
          </p:nvPr>
        </p:nvGraphicFramePr>
        <p:xfrm>
          <a:off x="257555" y="1176940"/>
          <a:ext cx="7025374" cy="5234136"/>
        </p:xfrm>
        <a:graphic>
          <a:graphicData uri="http://schemas.openxmlformats.org/drawingml/2006/table">
            <a:tbl>
              <a:tblPr firstRow="1" bandRow="1">
                <a:tableStyleId>{93296810-A885-4BE3-A3E7-6D5BEEA58F35}</a:tableStyleId>
              </a:tblPr>
              <a:tblGrid>
                <a:gridCol w="442798">
                  <a:extLst>
                    <a:ext uri="{9D8B030D-6E8A-4147-A177-3AD203B41FA5}">
                      <a16:colId xmlns:a16="http://schemas.microsoft.com/office/drawing/2014/main" val="20005"/>
                    </a:ext>
                  </a:extLst>
                </a:gridCol>
                <a:gridCol w="548548">
                  <a:extLst>
                    <a:ext uri="{9D8B030D-6E8A-4147-A177-3AD203B41FA5}">
                      <a16:colId xmlns:a16="http://schemas.microsoft.com/office/drawing/2014/main" val="20000"/>
                    </a:ext>
                  </a:extLst>
                </a:gridCol>
                <a:gridCol w="548548">
                  <a:extLst>
                    <a:ext uri="{9D8B030D-6E8A-4147-A177-3AD203B41FA5}">
                      <a16:colId xmlns:a16="http://schemas.microsoft.com/office/drawing/2014/main" val="20006"/>
                    </a:ext>
                  </a:extLst>
                </a:gridCol>
                <a:gridCol w="548548">
                  <a:extLst>
                    <a:ext uri="{9D8B030D-6E8A-4147-A177-3AD203B41FA5}">
                      <a16:colId xmlns:a16="http://schemas.microsoft.com/office/drawing/2014/main" val="20001"/>
                    </a:ext>
                  </a:extLst>
                </a:gridCol>
                <a:gridCol w="548548">
                  <a:extLst>
                    <a:ext uri="{9D8B030D-6E8A-4147-A177-3AD203B41FA5}">
                      <a16:colId xmlns:a16="http://schemas.microsoft.com/office/drawing/2014/main" val="20007"/>
                    </a:ext>
                  </a:extLst>
                </a:gridCol>
                <a:gridCol w="548548">
                  <a:extLst>
                    <a:ext uri="{9D8B030D-6E8A-4147-A177-3AD203B41FA5}">
                      <a16:colId xmlns:a16="http://schemas.microsoft.com/office/drawing/2014/main" val="20002"/>
                    </a:ext>
                  </a:extLst>
                </a:gridCol>
                <a:gridCol w="548548">
                  <a:extLst>
                    <a:ext uri="{9D8B030D-6E8A-4147-A177-3AD203B41FA5}">
                      <a16:colId xmlns:a16="http://schemas.microsoft.com/office/drawing/2014/main" val="20008"/>
                    </a:ext>
                  </a:extLst>
                </a:gridCol>
                <a:gridCol w="548548">
                  <a:extLst>
                    <a:ext uri="{9D8B030D-6E8A-4147-A177-3AD203B41FA5}">
                      <a16:colId xmlns:a16="http://schemas.microsoft.com/office/drawing/2014/main" val="20003"/>
                    </a:ext>
                  </a:extLst>
                </a:gridCol>
                <a:gridCol w="548548">
                  <a:extLst>
                    <a:ext uri="{9D8B030D-6E8A-4147-A177-3AD203B41FA5}">
                      <a16:colId xmlns:a16="http://schemas.microsoft.com/office/drawing/2014/main" val="20009"/>
                    </a:ext>
                  </a:extLst>
                </a:gridCol>
                <a:gridCol w="548548">
                  <a:extLst>
                    <a:ext uri="{9D8B030D-6E8A-4147-A177-3AD203B41FA5}">
                      <a16:colId xmlns:a16="http://schemas.microsoft.com/office/drawing/2014/main" val="20011"/>
                    </a:ext>
                  </a:extLst>
                </a:gridCol>
                <a:gridCol w="548548">
                  <a:extLst>
                    <a:ext uri="{9D8B030D-6E8A-4147-A177-3AD203B41FA5}">
                      <a16:colId xmlns:a16="http://schemas.microsoft.com/office/drawing/2014/main" val="20012"/>
                    </a:ext>
                  </a:extLst>
                </a:gridCol>
                <a:gridCol w="548548">
                  <a:extLst>
                    <a:ext uri="{9D8B030D-6E8A-4147-A177-3AD203B41FA5}">
                      <a16:colId xmlns:a16="http://schemas.microsoft.com/office/drawing/2014/main" val="20004"/>
                    </a:ext>
                  </a:extLst>
                </a:gridCol>
                <a:gridCol w="548548">
                  <a:extLst>
                    <a:ext uri="{9D8B030D-6E8A-4147-A177-3AD203B41FA5}">
                      <a16:colId xmlns:a16="http://schemas.microsoft.com/office/drawing/2014/main" val="20010"/>
                    </a:ext>
                  </a:extLst>
                </a:gridCol>
              </a:tblGrid>
              <a:tr h="353851">
                <a:tc rowSpan="3">
                  <a:txBody>
                    <a:bodyPr/>
                    <a:lstStyle/>
                    <a:p>
                      <a:pPr algn="ctr" fontAlgn="b"/>
                      <a:endParaRPr lang="cs-CZ" sz="1400" b="0" i="0" u="none" strike="noStrike" dirty="0">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gridSpan="12">
                  <a:txBody>
                    <a:bodyPr/>
                    <a:lstStyle/>
                    <a:p>
                      <a:pPr algn="ctr" fontAlgn="b"/>
                      <a:r>
                        <a:rPr lang="cs-CZ" sz="1400" b="1" i="0" u="none" strike="noStrike" dirty="0">
                          <a:solidFill>
                            <a:srgbClr val="000000"/>
                          </a:solidFill>
                          <a:effectLst/>
                          <a:latin typeface="+mn-lt"/>
                        </a:rPr>
                        <a:t>Kategorie pracovníka</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hMerge="1">
                  <a:txBody>
                    <a:bodyPr/>
                    <a:lstStyle/>
                    <a:p>
                      <a:endParaRPr lang="cs-CZ"/>
                    </a:p>
                  </a:txBody>
                  <a:tcPr/>
                </a:tc>
                <a:tc hMerge="1">
                  <a:txBody>
                    <a:bodyPr/>
                    <a:lstStyle/>
                    <a:p>
                      <a:pPr algn="ctr" fontAlgn="b"/>
                      <a:endParaRPr lang="cs-CZ" sz="1400" b="1" i="0" u="none" strike="noStrike" dirty="0">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hMerge="1">
                  <a:txBody>
                    <a:bodyPr/>
                    <a:lstStyle/>
                    <a:p>
                      <a:endParaRPr lang="cs-CZ"/>
                    </a:p>
                  </a:txBody>
                  <a:tcPr/>
                </a:tc>
                <a:tc hMerge="1">
                  <a:txBody>
                    <a:bodyPr/>
                    <a:lstStyle/>
                    <a:p>
                      <a:pPr algn="ctr" fontAlgn="b"/>
                      <a:endParaRPr lang="cs-CZ" sz="1400" b="1" i="0" u="none" strike="noStrike" dirty="0">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hMerge="1">
                  <a:txBody>
                    <a:bodyPr/>
                    <a:lstStyle/>
                    <a:p>
                      <a:endParaRPr lang="cs-CZ"/>
                    </a:p>
                  </a:txBody>
                  <a:tcPr/>
                </a:tc>
                <a:tc hMerge="1">
                  <a:txBody>
                    <a:bodyPr/>
                    <a:lstStyle/>
                    <a:p>
                      <a:pPr algn="ctr" fontAlgn="b"/>
                      <a:endParaRPr lang="cs-CZ" sz="1400" b="1" i="0" u="none" strike="noStrike" dirty="0">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hMerge="1">
                  <a:txBody>
                    <a:bodyPr/>
                    <a:lstStyle/>
                    <a:p>
                      <a:endParaRPr lang="cs-CZ"/>
                    </a:p>
                  </a:txBody>
                  <a:tcPr/>
                </a:tc>
                <a:tc hMerge="1">
                  <a:txBody>
                    <a:bodyPr/>
                    <a:lstStyle/>
                    <a:p>
                      <a:pPr algn="ctr" fontAlgn="b"/>
                      <a:endParaRPr lang="cs-CZ" sz="1400" b="1" i="0" u="none" strike="noStrike" dirty="0">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hMerge="1">
                  <a:txBody>
                    <a:bodyPr/>
                    <a:lstStyle/>
                    <a:p>
                      <a:pPr algn="ctr" fontAlgn="b"/>
                      <a:endParaRPr lang="cs-CZ" sz="1400" b="1" i="0" u="none" strike="noStrike" dirty="0">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hMerge="1">
                  <a:txBody>
                    <a:bodyPr/>
                    <a:lstStyle/>
                    <a:p>
                      <a:pPr algn="ctr" fontAlgn="b"/>
                      <a:endParaRPr lang="cs-CZ" sz="1400" b="1" i="0" u="none" strike="noStrike" dirty="0">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hMerge="1">
                  <a:txBody>
                    <a:bodyPr/>
                    <a:lstStyle/>
                    <a:p>
                      <a:endParaRPr lang="cs-CZ"/>
                    </a:p>
                  </a:txBody>
                  <a:tcPr/>
                </a:tc>
                <a:extLst>
                  <a:ext uri="{0D108BD9-81ED-4DB2-BD59-A6C34878D82A}">
                    <a16:rowId xmlns:a16="http://schemas.microsoft.com/office/drawing/2014/main" val="10000"/>
                  </a:ext>
                </a:extLst>
              </a:tr>
              <a:tr h="353851">
                <a:tc vMerge="1">
                  <a:txBody>
                    <a:bodyPr/>
                    <a:lstStyle/>
                    <a:p>
                      <a:endParaRPr lang="cs-CZ"/>
                    </a:p>
                  </a:txBody>
                  <a:tcPr/>
                </a:tc>
                <a:tc gridSpan="6">
                  <a:txBody>
                    <a:bodyPr/>
                    <a:lstStyle/>
                    <a:p>
                      <a:pPr algn="ctr" fontAlgn="b"/>
                      <a:r>
                        <a:rPr lang="cs-CZ" sz="1400" b="1" i="0" u="none" strike="noStrike" dirty="0">
                          <a:solidFill>
                            <a:srgbClr val="000000"/>
                          </a:solidFill>
                          <a:effectLst/>
                          <a:latin typeface="+mn-lt"/>
                        </a:rPr>
                        <a:t>Česká</a:t>
                      </a:r>
                      <a:r>
                        <a:rPr lang="cs-CZ" sz="1400" b="1" i="0" u="none" strike="noStrike" baseline="0" dirty="0">
                          <a:solidFill>
                            <a:srgbClr val="000000"/>
                          </a:solidFill>
                          <a:effectLst/>
                          <a:latin typeface="+mn-lt"/>
                        </a:rPr>
                        <a:t> republika</a:t>
                      </a:r>
                      <a:endParaRPr lang="cs-CZ" sz="1400" b="1" i="0" u="none" strike="noStrike" dirty="0">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905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hMerge="1">
                  <a:txBody>
                    <a:bodyPr/>
                    <a:lstStyle/>
                    <a:p>
                      <a:endParaRPr lang="cs-CZ"/>
                    </a:p>
                  </a:txBody>
                  <a:tcPr/>
                </a:tc>
                <a:tc hMerge="1">
                  <a:txBody>
                    <a:bodyPr/>
                    <a:lstStyle/>
                    <a:p>
                      <a:endParaRPr lang="cs-CZ"/>
                    </a:p>
                  </a:txBody>
                  <a:tcPr/>
                </a:tc>
                <a:tc hMerge="1">
                  <a:txBody>
                    <a:bodyPr/>
                    <a:lstStyle/>
                    <a:p>
                      <a:endParaRPr lang="cs-CZ"/>
                    </a:p>
                  </a:txBody>
                  <a:tcPr/>
                </a:tc>
                <a:tc hMerge="1">
                  <a:txBody>
                    <a:bodyPr/>
                    <a:lstStyle/>
                    <a:p>
                      <a:endParaRPr lang="cs-CZ"/>
                    </a:p>
                  </a:txBody>
                  <a:tcPr/>
                </a:tc>
                <a:tc hMerge="1">
                  <a:txBody>
                    <a:bodyPr/>
                    <a:lstStyle/>
                    <a:p>
                      <a:endParaRPr lang="cs-CZ"/>
                    </a:p>
                  </a:txBody>
                  <a:tcPr/>
                </a:tc>
                <a:tc gridSpan="6">
                  <a:txBody>
                    <a:bodyPr/>
                    <a:lstStyle/>
                    <a:p>
                      <a:pPr algn="ctr" fontAlgn="b"/>
                      <a:r>
                        <a:rPr lang="cs-CZ" sz="1400" b="1" i="0" u="none" strike="noStrike" dirty="0">
                          <a:solidFill>
                            <a:srgbClr val="000000"/>
                          </a:solidFill>
                          <a:effectLst/>
                          <a:latin typeface="+mn-lt"/>
                        </a:rPr>
                        <a:t>HKK</a:t>
                      </a:r>
                    </a:p>
                  </a:txBody>
                  <a:tcPr marL="9525" marR="9525" marT="9525" marB="0" anchor="ctr">
                    <a:lnL w="19050" cap="flat" cmpd="sng" algn="ctr">
                      <a:solidFill>
                        <a:schemeClr val="tx1"/>
                      </a:solidFill>
                      <a:prstDash val="sysDash"/>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hMerge="1">
                  <a:txBody>
                    <a:bodyPr/>
                    <a:lstStyle/>
                    <a:p>
                      <a:endParaRPr lang="cs-CZ"/>
                    </a:p>
                  </a:txBody>
                  <a:tcPr/>
                </a:tc>
                <a:tc hMerge="1">
                  <a:txBody>
                    <a:bodyPr/>
                    <a:lstStyle/>
                    <a:p>
                      <a:endParaRPr lang="cs-CZ"/>
                    </a:p>
                  </a:txBody>
                  <a:tcPr/>
                </a:tc>
                <a:tc hMerge="1">
                  <a:txBody>
                    <a:bodyPr/>
                    <a:lstStyle/>
                    <a:p>
                      <a:endParaRPr lang="cs-CZ"/>
                    </a:p>
                  </a:txBody>
                  <a:tcPr/>
                </a:tc>
                <a:tc hMerge="1">
                  <a:txBody>
                    <a:bodyPr/>
                    <a:lstStyle/>
                    <a:p>
                      <a:endParaRPr lang="cs-CZ"/>
                    </a:p>
                  </a:txBody>
                  <a:tcPr/>
                </a:tc>
                <a:tc hMerge="1">
                  <a:txBody>
                    <a:bodyPr/>
                    <a:lstStyle/>
                    <a:p>
                      <a:endParaRPr lang="cs-CZ"/>
                    </a:p>
                  </a:txBody>
                  <a:tcPr/>
                </a:tc>
                <a:extLst>
                  <a:ext uri="{0D108BD9-81ED-4DB2-BD59-A6C34878D82A}">
                    <a16:rowId xmlns:a16="http://schemas.microsoft.com/office/drawing/2014/main" val="10011"/>
                  </a:ext>
                </a:extLst>
              </a:tr>
              <a:tr h="411728">
                <a:tc vMerge="1">
                  <a:txBody>
                    <a:bodyPr/>
                    <a:lstStyle/>
                    <a:p>
                      <a:pPr algn="ctr" fontAlgn="b"/>
                      <a:endParaRPr lang="cs-CZ" sz="1400" b="0" i="0" u="none" strike="noStrike" dirty="0">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gridSpan="2">
                  <a:txBody>
                    <a:bodyPr/>
                    <a:lstStyle/>
                    <a:p>
                      <a:pPr algn="ctr" fontAlgn="b"/>
                      <a:r>
                        <a:rPr lang="cs-CZ" sz="1200" b="1" i="0" u="none" strike="noStrike" dirty="0">
                          <a:solidFill>
                            <a:srgbClr val="000000"/>
                          </a:solidFill>
                          <a:effectLst/>
                          <a:latin typeface="+mn-lt"/>
                        </a:rPr>
                        <a:t>Lékaři - nemocnice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hMerge="1">
                  <a:txBody>
                    <a:bodyPr/>
                    <a:lstStyle/>
                    <a:p>
                      <a:endParaRPr lang="cs-CZ"/>
                    </a:p>
                  </a:txBody>
                  <a:tcPr/>
                </a:tc>
                <a:tc gridSpan="2">
                  <a:txBody>
                    <a:bodyPr/>
                    <a:lstStyle/>
                    <a:p>
                      <a:pPr algn="ctr" fontAlgn="b"/>
                      <a:r>
                        <a:rPr lang="cs-CZ" sz="1200" b="1" i="0" u="none" strike="noStrike" dirty="0">
                          <a:solidFill>
                            <a:srgbClr val="000000"/>
                          </a:solidFill>
                          <a:effectLst/>
                          <a:latin typeface="+mn-lt"/>
                        </a:rPr>
                        <a:t>Lékaři - ambulance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hMerge="1">
                  <a:txBody>
                    <a:bodyPr/>
                    <a:lstStyle/>
                    <a:p>
                      <a:endParaRPr lang="cs-CZ"/>
                    </a:p>
                  </a:txBody>
                  <a:tcPr/>
                </a:tc>
                <a:tc gridSpan="2">
                  <a:txBody>
                    <a:bodyPr/>
                    <a:lstStyle/>
                    <a:p>
                      <a:pPr algn="ctr" fontAlgn="b"/>
                      <a:r>
                        <a:rPr lang="cs-CZ" sz="1200" b="1" i="0" u="none" strike="noStrike" dirty="0">
                          <a:solidFill>
                            <a:srgbClr val="000000"/>
                          </a:solidFill>
                          <a:effectLst/>
                          <a:latin typeface="+mn-lt"/>
                        </a:rPr>
                        <a:t>Zubní lékaři</a:t>
                      </a:r>
                      <a:r>
                        <a:rPr lang="cs-CZ" sz="1200" b="1" i="0" u="none" strike="noStrike" baseline="0" dirty="0">
                          <a:solidFill>
                            <a:srgbClr val="000000"/>
                          </a:solidFill>
                          <a:effectLst/>
                          <a:latin typeface="+mn-lt"/>
                        </a:rPr>
                        <a:t> - ambulance</a:t>
                      </a:r>
                      <a:endParaRPr lang="cs-CZ" sz="1200" b="1" i="0" u="none" strike="noStrike" dirty="0">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905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hMerge="1">
                  <a:txBody>
                    <a:bodyPr/>
                    <a:lstStyle/>
                    <a:p>
                      <a:endParaRPr lang="cs-CZ"/>
                    </a:p>
                  </a:txBody>
                  <a:tcPr/>
                </a:tc>
                <a:tc gridSpan="2">
                  <a:txBody>
                    <a:bodyPr/>
                    <a:lstStyle/>
                    <a:p>
                      <a:pPr algn="ctr" fontAlgn="b"/>
                      <a:r>
                        <a:rPr lang="cs-CZ" sz="1200" b="1" i="0" u="none" strike="noStrike" dirty="0">
                          <a:solidFill>
                            <a:srgbClr val="000000"/>
                          </a:solidFill>
                          <a:effectLst/>
                          <a:latin typeface="+mn-lt"/>
                        </a:rPr>
                        <a:t>Lékaři - nemocnice</a:t>
                      </a:r>
                    </a:p>
                  </a:txBody>
                  <a:tcPr marL="9525" marR="9525" marT="9525" marB="0" anchor="ctr">
                    <a:lnL w="19050" cap="flat" cmpd="sng" algn="ctr">
                      <a:solidFill>
                        <a:schemeClr val="tx1"/>
                      </a:solidFill>
                      <a:prstDash val="sysDash"/>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hMerge="1">
                  <a:txBody>
                    <a:bodyPr/>
                    <a:lstStyle/>
                    <a:p>
                      <a:endParaRPr lang="cs-CZ"/>
                    </a:p>
                  </a:txBody>
                  <a:tcPr/>
                </a:tc>
                <a:tc gridSpan="2">
                  <a:txBody>
                    <a:bodyPr/>
                    <a:lstStyle/>
                    <a:p>
                      <a:pPr algn="ctr" fontAlgn="b"/>
                      <a:r>
                        <a:rPr lang="cs-CZ" sz="1200" b="1" i="0" u="none" strike="noStrike" dirty="0">
                          <a:solidFill>
                            <a:srgbClr val="000000"/>
                          </a:solidFill>
                          <a:effectLst/>
                          <a:latin typeface="+mn-lt"/>
                        </a:rPr>
                        <a:t>Lékaři - ambulance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hMerge="1">
                  <a:txBody>
                    <a:bodyPr/>
                    <a:lstStyle/>
                    <a:p>
                      <a:endParaRPr lang="cs-CZ"/>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gridSpan="2">
                  <a:txBody>
                    <a:bodyPr/>
                    <a:lstStyle/>
                    <a:p>
                      <a:pPr algn="ctr" fontAlgn="b"/>
                      <a:r>
                        <a:rPr lang="cs-CZ" sz="1200" b="1" i="0" u="none" strike="noStrike" dirty="0">
                          <a:solidFill>
                            <a:srgbClr val="000000"/>
                          </a:solidFill>
                          <a:effectLst/>
                          <a:latin typeface="+mn-lt"/>
                        </a:rPr>
                        <a:t>Zubní lékaři</a:t>
                      </a:r>
                      <a:r>
                        <a:rPr lang="cs-CZ" sz="1200" b="1" i="0" u="none" strike="noStrike" baseline="0" dirty="0">
                          <a:solidFill>
                            <a:srgbClr val="000000"/>
                          </a:solidFill>
                          <a:effectLst/>
                          <a:latin typeface="+mn-lt"/>
                        </a:rPr>
                        <a:t> - ambulance</a:t>
                      </a:r>
                      <a:endParaRPr lang="cs-CZ" sz="1200" b="1" i="0" u="none" strike="noStrike" dirty="0">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hMerge="1">
                  <a:txBody>
                    <a:bodyPr/>
                    <a:lstStyle/>
                    <a:p>
                      <a:endParaRPr lang="cs-CZ"/>
                    </a:p>
                  </a:txBody>
                  <a:tcPr/>
                </a:tc>
                <a:extLst>
                  <a:ext uri="{0D108BD9-81ED-4DB2-BD59-A6C34878D82A}">
                    <a16:rowId xmlns:a16="http://schemas.microsoft.com/office/drawing/2014/main" val="10009"/>
                  </a:ext>
                </a:extLst>
              </a:tr>
              <a:tr h="930047">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100" b="1" i="0" u="none" strike="noStrike" dirty="0">
                          <a:solidFill>
                            <a:srgbClr val="000000"/>
                          </a:solidFill>
                          <a:effectLst/>
                          <a:latin typeface="+mn-lt"/>
                        </a:rPr>
                        <a:t>Rok</a:t>
                      </a:r>
                      <a:endParaRPr lang="cs-CZ" sz="1200" b="1" i="0" u="none" strike="noStrike" dirty="0">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ctr" fontAlgn="b"/>
                      <a:r>
                        <a:rPr lang="cs-CZ" sz="1100" b="1" i="0" u="none" strike="noStrike" dirty="0">
                          <a:solidFill>
                            <a:srgbClr val="000000"/>
                          </a:solidFill>
                          <a:effectLst/>
                          <a:latin typeface="+mn-lt"/>
                        </a:rPr>
                        <a:t>N</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100" b="1" i="0" u="none" strike="noStrike" dirty="0">
                          <a:solidFill>
                            <a:srgbClr val="000000"/>
                          </a:solidFill>
                          <a:effectLst/>
                          <a:latin typeface="+mn-lt"/>
                        </a:rPr>
                        <a:t>Počet obyvatel na jednoho lékaře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1" i="0" u="none" strike="noStrike" dirty="0">
                          <a:solidFill>
                            <a:srgbClr val="000000"/>
                          </a:solidFill>
                          <a:effectLst/>
                          <a:latin typeface="+mn-lt"/>
                        </a:rPr>
                        <a:t>N</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100" b="1" i="0" u="none" strike="noStrike" dirty="0">
                          <a:solidFill>
                            <a:srgbClr val="000000"/>
                          </a:solidFill>
                          <a:effectLst/>
                          <a:latin typeface="+mn-lt"/>
                        </a:rPr>
                        <a:t>Počet obyvatel na jednoho lékaře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b"/>
                      <a:r>
                        <a:rPr lang="cs-CZ" sz="1100" b="1" i="0" u="none" strike="noStrike" dirty="0">
                          <a:solidFill>
                            <a:srgbClr val="000000"/>
                          </a:solidFill>
                          <a:effectLst/>
                          <a:latin typeface="+mn-lt"/>
                        </a:rPr>
                        <a:t>N</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100" b="1" i="0" u="none" strike="noStrike" dirty="0">
                          <a:solidFill>
                            <a:srgbClr val="000000"/>
                          </a:solidFill>
                          <a:effectLst/>
                          <a:latin typeface="+mn-lt"/>
                        </a:rPr>
                        <a:t>Počet obyvatel na jednoho lékaře</a:t>
                      </a:r>
                    </a:p>
                  </a:txBody>
                  <a:tcPr marL="9525" marR="9525" marT="9525" marB="0" anchor="ctr">
                    <a:lnL w="12700" cap="flat" cmpd="sng" algn="ctr">
                      <a:noFill/>
                      <a:prstDash val="solid"/>
                      <a:round/>
                      <a:headEnd type="none" w="med" len="med"/>
                      <a:tailEnd type="none" w="med" len="med"/>
                    </a:lnL>
                    <a:lnR w="1905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1" i="0" u="none" strike="noStrike" dirty="0">
                          <a:solidFill>
                            <a:srgbClr val="000000"/>
                          </a:solidFill>
                          <a:effectLst/>
                          <a:latin typeface="+mn-lt"/>
                        </a:rPr>
                        <a:t>N</a:t>
                      </a:r>
                    </a:p>
                  </a:txBody>
                  <a:tcPr marL="9525" marR="9525" marT="9525" marB="0" anchor="ctr">
                    <a:lnL w="19050" cap="flat" cmpd="sng" algn="ctr">
                      <a:solidFill>
                        <a:schemeClr val="tx1"/>
                      </a:solidFill>
                      <a:prstDash val="sysDash"/>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100" b="1" i="0" u="none" strike="noStrike" dirty="0">
                          <a:solidFill>
                            <a:srgbClr val="000000"/>
                          </a:solidFill>
                          <a:effectLst/>
                          <a:latin typeface="+mn-lt"/>
                        </a:rPr>
                        <a:t>Počet obyvatel na jednoho lékaře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b"/>
                      <a:r>
                        <a:rPr lang="cs-CZ" sz="1100" b="1" i="0" u="none" strike="noStrike" dirty="0">
                          <a:solidFill>
                            <a:srgbClr val="000000"/>
                          </a:solidFill>
                          <a:effectLst/>
                          <a:latin typeface="+mn-lt"/>
                        </a:rPr>
                        <a:t>N</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100" b="1" i="0" u="none" strike="noStrike" dirty="0">
                          <a:solidFill>
                            <a:srgbClr val="000000"/>
                          </a:solidFill>
                          <a:effectLst/>
                          <a:latin typeface="+mn-lt"/>
                        </a:rPr>
                        <a:t>Počet obyvatel na jednoho lékaře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cs-CZ" sz="1100" b="1" i="0" u="none" strike="noStrike" dirty="0">
                          <a:solidFill>
                            <a:srgbClr val="000000"/>
                          </a:solidFill>
                          <a:effectLst/>
                          <a:latin typeface="+mn-lt"/>
                        </a:rPr>
                        <a:t>N</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cs-CZ" sz="1100" b="1" i="0" u="none" strike="noStrike" dirty="0">
                          <a:solidFill>
                            <a:srgbClr val="000000"/>
                          </a:solidFill>
                          <a:effectLst/>
                          <a:latin typeface="+mn-lt"/>
                        </a:rPr>
                        <a:t>Počet obyvatel na jednoho lékaře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5F5F5"/>
                    </a:solidFill>
                  </a:tcPr>
                </a:tc>
                <a:extLst>
                  <a:ext uri="{0D108BD9-81ED-4DB2-BD59-A6C34878D82A}">
                    <a16:rowId xmlns:a16="http://schemas.microsoft.com/office/drawing/2014/main" val="10010"/>
                  </a:ext>
                </a:extLst>
              </a:tr>
              <a:tr h="353851">
                <a:tc>
                  <a:txBody>
                    <a:bodyPr/>
                    <a:lstStyle/>
                    <a:p>
                      <a:pPr algn="ctr" fontAlgn="b"/>
                      <a:r>
                        <a:rPr lang="cs-CZ" sz="1400" b="1" i="0" u="none" strike="noStrike" dirty="0">
                          <a:solidFill>
                            <a:srgbClr val="000000"/>
                          </a:solidFill>
                          <a:effectLst/>
                          <a:latin typeface="+mn-lt"/>
                        </a:rPr>
                        <a:t>2010</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ctr" fontAlgn="ctr"/>
                      <a:r>
                        <a:rPr lang="cs-CZ" sz="1200" b="0" i="0" u="none" strike="noStrike" dirty="0">
                          <a:solidFill>
                            <a:srgbClr val="000000"/>
                          </a:solidFill>
                          <a:effectLst/>
                          <a:latin typeface="Calibri" panose="020F0502020204030204" pitchFamily="34" charset="0"/>
                        </a:rPr>
                        <a:t>21 148</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497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18 995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554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7 073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1 487</a:t>
                      </a:r>
                    </a:p>
                  </a:txBody>
                  <a:tcPr marL="9525" marR="9525" marT="9525" marB="0" anchor="ctr">
                    <a:lnL w="12700" cap="flat" cmpd="sng" algn="ctr">
                      <a:noFill/>
                      <a:prstDash val="solid"/>
                      <a:round/>
                      <a:headEnd type="none" w="med" len="med"/>
                      <a:tailEnd type="none" w="med" len="med"/>
                    </a:lnL>
                    <a:lnR w="1905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dirty="0">
                          <a:solidFill>
                            <a:srgbClr val="000000"/>
                          </a:solidFill>
                          <a:effectLst/>
                          <a:latin typeface="Calibri" panose="020F0502020204030204" pitchFamily="34" charset="0"/>
                        </a:rPr>
                        <a:t>1 317</a:t>
                      </a:r>
                    </a:p>
                  </a:txBody>
                  <a:tcPr marL="9525" marR="9525" marT="9525" marB="0" anchor="ctr">
                    <a:lnL w="19050" cap="flat" cmpd="sng" algn="ctr">
                      <a:solidFill>
                        <a:schemeClr val="tx1"/>
                      </a:solidFill>
                      <a:prstDash val="sysDash"/>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421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947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585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406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1 365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extLst>
                  <a:ext uri="{0D108BD9-81ED-4DB2-BD59-A6C34878D82A}">
                    <a16:rowId xmlns:a16="http://schemas.microsoft.com/office/drawing/2014/main" val="10001"/>
                  </a:ext>
                </a:extLst>
              </a:tr>
              <a:tr h="353851">
                <a:tc>
                  <a:txBody>
                    <a:bodyPr/>
                    <a:lstStyle/>
                    <a:p>
                      <a:pPr algn="ctr" fontAlgn="b"/>
                      <a:r>
                        <a:rPr lang="cs-CZ" sz="1400" b="1" i="0" u="none" strike="noStrike" dirty="0">
                          <a:solidFill>
                            <a:srgbClr val="000000"/>
                          </a:solidFill>
                          <a:effectLst/>
                          <a:latin typeface="+mn-lt"/>
                        </a:rPr>
                        <a:t>2011</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ctr" fontAlgn="ctr"/>
                      <a:r>
                        <a:rPr lang="cs-CZ" sz="1200" b="0" i="0" u="none" strike="noStrike" dirty="0">
                          <a:solidFill>
                            <a:srgbClr val="000000"/>
                          </a:solidFill>
                          <a:effectLst/>
                          <a:latin typeface="Calibri" panose="020F0502020204030204" pitchFamily="34" charset="0"/>
                        </a:rPr>
                        <a:t>22 066</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dirty="0">
                          <a:solidFill>
                            <a:srgbClr val="000000"/>
                          </a:solidFill>
                          <a:effectLst/>
                          <a:latin typeface="Calibri" panose="020F0502020204030204" pitchFamily="34" charset="0"/>
                        </a:rPr>
                        <a:t>476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dirty="0">
                          <a:solidFill>
                            <a:srgbClr val="000000"/>
                          </a:solidFill>
                          <a:effectLst/>
                          <a:latin typeface="Calibri" panose="020F0502020204030204" pitchFamily="34" charset="0"/>
                        </a:rPr>
                        <a:t>19 377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542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7 225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1 453</a:t>
                      </a:r>
                    </a:p>
                  </a:txBody>
                  <a:tcPr marL="9525" marR="9525" marT="9525" marB="0" anchor="ctr">
                    <a:lnL w="12700" cap="flat" cmpd="sng" algn="ctr">
                      <a:noFill/>
                      <a:prstDash val="solid"/>
                      <a:round/>
                      <a:headEnd type="none" w="med" len="med"/>
                      <a:tailEnd type="none" w="med" len="med"/>
                    </a:lnL>
                    <a:lnR w="19050" cap="flat" cmpd="sng" algn="ctr">
                      <a:solidFill>
                        <a:schemeClr val="tx1"/>
                      </a:solidFill>
                      <a:prstDash val="sys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1 272</a:t>
                      </a:r>
                    </a:p>
                  </a:txBody>
                  <a:tcPr marL="9525" marR="9525" marT="9525" marB="0" anchor="ctr">
                    <a:lnL w="19050" cap="flat" cmpd="sng" algn="ctr">
                      <a:solidFill>
                        <a:schemeClr val="tx1"/>
                      </a:solidFill>
                      <a:prstDash val="sysDash"/>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436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976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568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411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1 348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extLst>
                  <a:ext uri="{0D108BD9-81ED-4DB2-BD59-A6C34878D82A}">
                    <a16:rowId xmlns:a16="http://schemas.microsoft.com/office/drawing/2014/main" val="10002"/>
                  </a:ext>
                </a:extLst>
              </a:tr>
              <a:tr h="353851">
                <a:tc>
                  <a:txBody>
                    <a:bodyPr/>
                    <a:lstStyle/>
                    <a:p>
                      <a:pPr algn="ctr" fontAlgn="b"/>
                      <a:r>
                        <a:rPr lang="cs-CZ" sz="1400" b="1" i="0" u="none" strike="noStrike" dirty="0">
                          <a:solidFill>
                            <a:srgbClr val="000000"/>
                          </a:solidFill>
                          <a:effectLst/>
                          <a:latin typeface="+mn-lt"/>
                        </a:rPr>
                        <a:t>2012</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ctr" fontAlgn="ctr"/>
                      <a:r>
                        <a:rPr lang="cs-CZ" sz="1200" b="0" i="0" u="none" strike="noStrike">
                          <a:solidFill>
                            <a:srgbClr val="000000"/>
                          </a:solidFill>
                          <a:effectLst/>
                          <a:latin typeface="Calibri" panose="020F0502020204030204" pitchFamily="34" charset="0"/>
                        </a:rPr>
                        <a:t>22 591</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465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dirty="0">
                          <a:solidFill>
                            <a:srgbClr val="000000"/>
                          </a:solidFill>
                          <a:effectLst/>
                          <a:latin typeface="Calibri" panose="020F0502020204030204" pitchFamily="34" charset="0"/>
                        </a:rPr>
                        <a:t>19 663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534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7 326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1 435</a:t>
                      </a:r>
                    </a:p>
                  </a:txBody>
                  <a:tcPr marL="9525" marR="9525" marT="9525" marB="0" anchor="ctr">
                    <a:lnL w="12700" cap="flat" cmpd="sng" algn="ctr">
                      <a:noFill/>
                      <a:prstDash val="solid"/>
                      <a:round/>
                      <a:headEnd type="none" w="med" len="med"/>
                      <a:tailEnd type="none" w="med" len="med"/>
                    </a:lnL>
                    <a:lnR w="19050" cap="flat" cmpd="sng" algn="ctr">
                      <a:solidFill>
                        <a:schemeClr val="tx1"/>
                      </a:solidFill>
                      <a:prstDash val="sys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1 316</a:t>
                      </a:r>
                    </a:p>
                  </a:txBody>
                  <a:tcPr marL="9525" marR="9525" marT="9525" marB="0" anchor="ctr">
                    <a:lnL w="19050" cap="flat" cmpd="sng" algn="ctr">
                      <a:solidFill>
                        <a:schemeClr val="tx1"/>
                      </a:solidFill>
                      <a:prstDash val="sysDash"/>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420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985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562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416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1 330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extLst>
                  <a:ext uri="{0D108BD9-81ED-4DB2-BD59-A6C34878D82A}">
                    <a16:rowId xmlns:a16="http://schemas.microsoft.com/office/drawing/2014/main" val="10003"/>
                  </a:ext>
                </a:extLst>
              </a:tr>
              <a:tr h="353851">
                <a:tc>
                  <a:txBody>
                    <a:bodyPr/>
                    <a:lstStyle/>
                    <a:p>
                      <a:pPr algn="ctr" fontAlgn="b"/>
                      <a:r>
                        <a:rPr lang="cs-CZ" sz="1400" b="1" i="0" u="none" strike="noStrike" dirty="0">
                          <a:solidFill>
                            <a:srgbClr val="000000"/>
                          </a:solidFill>
                          <a:effectLst/>
                          <a:latin typeface="+mn-lt"/>
                        </a:rPr>
                        <a:t>2013</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ctr" fontAlgn="ctr"/>
                      <a:r>
                        <a:rPr lang="cs-CZ" sz="1200" b="0" i="0" u="none" strike="noStrike">
                          <a:solidFill>
                            <a:srgbClr val="000000"/>
                          </a:solidFill>
                          <a:effectLst/>
                          <a:latin typeface="Calibri" panose="020F0502020204030204" pitchFamily="34" charset="0"/>
                        </a:rPr>
                        <a:t>23 033</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456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dirty="0">
                          <a:solidFill>
                            <a:srgbClr val="000000"/>
                          </a:solidFill>
                          <a:effectLst/>
                          <a:latin typeface="Calibri" panose="020F0502020204030204" pitchFamily="34" charset="0"/>
                        </a:rPr>
                        <a:t>19 858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529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7 451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1 411</a:t>
                      </a:r>
                    </a:p>
                  </a:txBody>
                  <a:tcPr marL="9525" marR="9525" marT="9525" marB="0" anchor="ctr">
                    <a:lnL w="12700" cap="flat" cmpd="sng" algn="ctr">
                      <a:noFill/>
                      <a:prstDash val="solid"/>
                      <a:round/>
                      <a:headEnd type="none" w="med" len="med"/>
                      <a:tailEnd type="none" w="med" len="med"/>
                    </a:lnL>
                    <a:lnR w="19050" cap="flat" cmpd="sng" algn="ctr">
                      <a:solidFill>
                        <a:schemeClr val="tx1"/>
                      </a:solidFill>
                      <a:prstDash val="sys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1 355</a:t>
                      </a:r>
                    </a:p>
                  </a:txBody>
                  <a:tcPr marL="9525" marR="9525" marT="9525" marB="0" anchor="ctr">
                    <a:lnL w="19050" cap="flat" cmpd="sng" algn="ctr">
                      <a:solidFill>
                        <a:schemeClr val="tx1"/>
                      </a:solidFill>
                      <a:prstDash val="sysDash"/>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407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1 058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522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397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1 391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extLst>
                  <a:ext uri="{0D108BD9-81ED-4DB2-BD59-A6C34878D82A}">
                    <a16:rowId xmlns:a16="http://schemas.microsoft.com/office/drawing/2014/main" val="10004"/>
                  </a:ext>
                </a:extLst>
              </a:tr>
              <a:tr h="353851">
                <a:tc>
                  <a:txBody>
                    <a:bodyPr/>
                    <a:lstStyle/>
                    <a:p>
                      <a:pPr algn="ctr" fontAlgn="b"/>
                      <a:r>
                        <a:rPr lang="cs-CZ" sz="1400" b="1" i="0" u="none" strike="noStrike" dirty="0">
                          <a:solidFill>
                            <a:srgbClr val="000000"/>
                          </a:solidFill>
                          <a:effectLst/>
                          <a:latin typeface="+mn-lt"/>
                        </a:rPr>
                        <a:t>2014</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ctr" fontAlgn="ctr"/>
                      <a:r>
                        <a:rPr lang="cs-CZ" sz="1200" b="0" i="0" u="none" strike="noStrike">
                          <a:solidFill>
                            <a:srgbClr val="000000"/>
                          </a:solidFill>
                          <a:effectLst/>
                          <a:latin typeface="Calibri" panose="020F0502020204030204" pitchFamily="34" charset="0"/>
                        </a:rPr>
                        <a:t>23 411</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450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20 207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dirty="0">
                          <a:solidFill>
                            <a:srgbClr val="000000"/>
                          </a:solidFill>
                          <a:effectLst/>
                          <a:latin typeface="Calibri" panose="020F0502020204030204" pitchFamily="34" charset="0"/>
                        </a:rPr>
                        <a:t>521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7 638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1 378</a:t>
                      </a:r>
                    </a:p>
                  </a:txBody>
                  <a:tcPr marL="9525" marR="9525" marT="9525" marB="0" anchor="ctr">
                    <a:lnL w="12700" cap="flat" cmpd="sng" algn="ctr">
                      <a:noFill/>
                      <a:prstDash val="solid"/>
                      <a:round/>
                      <a:headEnd type="none" w="med" len="med"/>
                      <a:tailEnd type="none" w="med" len="med"/>
                    </a:lnL>
                    <a:lnR w="19050" cap="flat" cmpd="sng" algn="ctr">
                      <a:solidFill>
                        <a:schemeClr val="tx1"/>
                      </a:solidFill>
                      <a:prstDash val="sys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1 391</a:t>
                      </a:r>
                    </a:p>
                  </a:txBody>
                  <a:tcPr marL="9525" marR="9525" marT="9525" marB="0" anchor="ctr">
                    <a:lnL w="19050" cap="flat" cmpd="sng" algn="ctr">
                      <a:solidFill>
                        <a:schemeClr val="tx1"/>
                      </a:solidFill>
                      <a:prstDash val="sysDash"/>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397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1 069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516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423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1 304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extLst>
                  <a:ext uri="{0D108BD9-81ED-4DB2-BD59-A6C34878D82A}">
                    <a16:rowId xmlns:a16="http://schemas.microsoft.com/office/drawing/2014/main" val="10005"/>
                  </a:ext>
                </a:extLst>
              </a:tr>
              <a:tr h="353851">
                <a:tc>
                  <a:txBody>
                    <a:bodyPr/>
                    <a:lstStyle/>
                    <a:p>
                      <a:pPr algn="ctr" fontAlgn="b"/>
                      <a:r>
                        <a:rPr lang="cs-CZ" sz="1400" b="1" i="0" u="none" strike="noStrike" dirty="0">
                          <a:solidFill>
                            <a:srgbClr val="000000"/>
                          </a:solidFill>
                          <a:effectLst/>
                          <a:latin typeface="+mn-lt"/>
                        </a:rPr>
                        <a:t>2015</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ctr" fontAlgn="ctr"/>
                      <a:r>
                        <a:rPr lang="cs-CZ" sz="1200" b="0" i="0" u="none" strike="noStrike">
                          <a:solidFill>
                            <a:srgbClr val="000000"/>
                          </a:solidFill>
                          <a:effectLst/>
                          <a:latin typeface="Calibri" panose="020F0502020204030204" pitchFamily="34" charset="0"/>
                        </a:rPr>
                        <a:t>23 728</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444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20 494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dirty="0">
                          <a:solidFill>
                            <a:srgbClr val="000000"/>
                          </a:solidFill>
                          <a:effectLst/>
                          <a:latin typeface="Calibri" panose="020F0502020204030204" pitchFamily="34" charset="0"/>
                        </a:rPr>
                        <a:t>514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dirty="0">
                          <a:solidFill>
                            <a:srgbClr val="000000"/>
                          </a:solidFill>
                          <a:effectLst/>
                          <a:latin typeface="Calibri" panose="020F0502020204030204" pitchFamily="34" charset="0"/>
                        </a:rPr>
                        <a:t>7 818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1 349</a:t>
                      </a:r>
                    </a:p>
                  </a:txBody>
                  <a:tcPr marL="9525" marR="9525" marT="9525" marB="0" anchor="ctr">
                    <a:lnL w="12700" cap="flat" cmpd="sng" algn="ctr">
                      <a:noFill/>
                      <a:prstDash val="solid"/>
                      <a:round/>
                      <a:headEnd type="none" w="med" len="med"/>
                      <a:tailEnd type="none" w="med" len="med"/>
                    </a:lnL>
                    <a:lnR w="19050" cap="flat" cmpd="sng" algn="ctr">
                      <a:solidFill>
                        <a:schemeClr val="tx1"/>
                      </a:solidFill>
                      <a:prstDash val="sys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1 399</a:t>
                      </a:r>
                    </a:p>
                  </a:txBody>
                  <a:tcPr marL="9525" marR="9525" marT="9525" marB="0" anchor="ctr">
                    <a:lnL w="19050" cap="flat" cmpd="sng" algn="ctr">
                      <a:solidFill>
                        <a:schemeClr val="tx1"/>
                      </a:solidFill>
                      <a:prstDash val="sysDash"/>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394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1 076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512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423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1 303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extLst>
                  <a:ext uri="{0D108BD9-81ED-4DB2-BD59-A6C34878D82A}">
                    <a16:rowId xmlns:a16="http://schemas.microsoft.com/office/drawing/2014/main" val="10006"/>
                  </a:ext>
                </a:extLst>
              </a:tr>
              <a:tr h="353851">
                <a:tc>
                  <a:txBody>
                    <a:bodyPr/>
                    <a:lstStyle/>
                    <a:p>
                      <a:pPr algn="ctr" fontAlgn="b"/>
                      <a:r>
                        <a:rPr lang="cs-CZ" sz="1400" b="1" i="0" u="none" strike="noStrike" dirty="0">
                          <a:solidFill>
                            <a:srgbClr val="000000"/>
                          </a:solidFill>
                          <a:effectLst/>
                          <a:latin typeface="+mn-lt"/>
                        </a:rPr>
                        <a:t>2016</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ctr" fontAlgn="ctr"/>
                      <a:r>
                        <a:rPr lang="cs-CZ" sz="1200" b="0" i="0" u="none" strike="noStrike">
                          <a:solidFill>
                            <a:srgbClr val="000000"/>
                          </a:solidFill>
                          <a:effectLst/>
                          <a:latin typeface="Calibri" panose="020F0502020204030204" pitchFamily="34" charset="0"/>
                        </a:rPr>
                        <a:t>24 071</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439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20 952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504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dirty="0">
                          <a:solidFill>
                            <a:srgbClr val="000000"/>
                          </a:solidFill>
                          <a:effectLst/>
                          <a:latin typeface="Calibri" panose="020F0502020204030204" pitchFamily="34" charset="0"/>
                        </a:rPr>
                        <a:t>7 929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1 332</a:t>
                      </a:r>
                    </a:p>
                  </a:txBody>
                  <a:tcPr marL="9525" marR="9525" marT="9525" marB="0" anchor="ctr">
                    <a:lnL w="12700" cap="flat" cmpd="sng" algn="ctr">
                      <a:noFill/>
                      <a:prstDash val="solid"/>
                      <a:round/>
                      <a:headEnd type="none" w="med" len="med"/>
                      <a:tailEnd type="none" w="med" len="med"/>
                    </a:lnL>
                    <a:lnR w="19050" cap="flat" cmpd="sng" algn="ctr">
                      <a:solidFill>
                        <a:schemeClr val="tx1"/>
                      </a:solidFill>
                      <a:prstDash val="sys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1 434</a:t>
                      </a:r>
                    </a:p>
                  </a:txBody>
                  <a:tcPr marL="9525" marR="9525" marT="9525" marB="0" anchor="ctr">
                    <a:lnL w="19050" cap="flat" cmpd="sng" algn="ctr">
                      <a:solidFill>
                        <a:schemeClr val="tx1"/>
                      </a:solidFill>
                      <a:prstDash val="sysDash"/>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384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1 065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518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dirty="0">
                          <a:solidFill>
                            <a:srgbClr val="000000"/>
                          </a:solidFill>
                          <a:effectLst/>
                          <a:latin typeface="Calibri" panose="020F0502020204030204" pitchFamily="34" charset="0"/>
                        </a:rPr>
                        <a:t>429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dirty="0">
                          <a:solidFill>
                            <a:srgbClr val="000000"/>
                          </a:solidFill>
                          <a:effectLst/>
                          <a:latin typeface="Calibri" panose="020F0502020204030204" pitchFamily="34" charset="0"/>
                        </a:rPr>
                        <a:t>1 285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extLst>
                  <a:ext uri="{0D108BD9-81ED-4DB2-BD59-A6C34878D82A}">
                    <a16:rowId xmlns:a16="http://schemas.microsoft.com/office/drawing/2014/main" val="10007"/>
                  </a:ext>
                </a:extLst>
              </a:tr>
              <a:tr h="353851">
                <a:tc>
                  <a:txBody>
                    <a:bodyPr/>
                    <a:lstStyle/>
                    <a:p>
                      <a:pPr algn="ctr" fontAlgn="b"/>
                      <a:r>
                        <a:rPr lang="cs-CZ" sz="1400" b="1" i="0" u="none" strike="noStrike" dirty="0">
                          <a:solidFill>
                            <a:srgbClr val="000000"/>
                          </a:solidFill>
                          <a:effectLst/>
                          <a:latin typeface="+mn-lt"/>
                        </a:rPr>
                        <a:t>2017</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ctr" fontAlgn="ctr"/>
                      <a:r>
                        <a:rPr lang="cs-CZ" sz="1200" b="0" i="0" u="none" strike="noStrike">
                          <a:solidFill>
                            <a:srgbClr val="000000"/>
                          </a:solidFill>
                          <a:effectLst/>
                          <a:latin typeface="Calibri" panose="020F0502020204030204" pitchFamily="34" charset="0"/>
                        </a:rPr>
                        <a:t>24 701</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429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21 291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497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dirty="0">
                          <a:solidFill>
                            <a:srgbClr val="000000"/>
                          </a:solidFill>
                          <a:effectLst/>
                          <a:latin typeface="Calibri" panose="020F0502020204030204" pitchFamily="34" charset="0"/>
                        </a:rPr>
                        <a:t>7 987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dirty="0">
                          <a:solidFill>
                            <a:srgbClr val="000000"/>
                          </a:solidFill>
                          <a:effectLst/>
                          <a:latin typeface="Calibri" panose="020F0502020204030204" pitchFamily="34" charset="0"/>
                        </a:rPr>
                        <a:t>1 326</a:t>
                      </a:r>
                    </a:p>
                  </a:txBody>
                  <a:tcPr marL="9525" marR="9525" marT="9525" marB="0" anchor="ctr">
                    <a:lnL w="12700" cap="flat" cmpd="sng" algn="ctr">
                      <a:noFill/>
                      <a:prstDash val="solid"/>
                      <a:round/>
                      <a:headEnd type="none" w="med" len="med"/>
                      <a:tailEnd type="none" w="med" len="med"/>
                    </a:lnL>
                    <a:lnR w="19050" cap="flat" cmpd="sng" algn="ctr">
                      <a:solidFill>
                        <a:schemeClr val="tx1"/>
                      </a:solidFill>
                      <a:prstDash val="sys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1 461</a:t>
                      </a:r>
                    </a:p>
                  </a:txBody>
                  <a:tcPr marL="9525" marR="9525" marT="9525" marB="0" anchor="ctr">
                    <a:lnL w="19050" cap="flat" cmpd="sng" algn="ctr">
                      <a:solidFill>
                        <a:schemeClr val="tx1"/>
                      </a:solidFill>
                      <a:prstDash val="sysDash"/>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377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1 094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504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dirty="0">
                          <a:solidFill>
                            <a:srgbClr val="000000"/>
                          </a:solidFill>
                          <a:effectLst/>
                          <a:latin typeface="Calibri" panose="020F0502020204030204" pitchFamily="34" charset="0"/>
                        </a:rPr>
                        <a:t>427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dirty="0">
                          <a:solidFill>
                            <a:srgbClr val="000000"/>
                          </a:solidFill>
                          <a:effectLst/>
                          <a:latin typeface="Calibri" panose="020F0502020204030204" pitchFamily="34" charset="0"/>
                        </a:rPr>
                        <a:t>1 290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extLst>
                  <a:ext uri="{0D108BD9-81ED-4DB2-BD59-A6C34878D82A}">
                    <a16:rowId xmlns:a16="http://schemas.microsoft.com/office/drawing/2014/main" val="10008"/>
                  </a:ext>
                </a:extLst>
              </a:tr>
              <a:tr h="353851">
                <a:tc>
                  <a:txBody>
                    <a:bodyPr/>
                    <a:lstStyle/>
                    <a:p>
                      <a:pPr algn="ctr" fontAlgn="b"/>
                      <a:r>
                        <a:rPr lang="cs-CZ" sz="1400" b="1" i="0" u="none" strike="noStrike" dirty="0">
                          <a:solidFill>
                            <a:srgbClr val="000000"/>
                          </a:solidFill>
                          <a:effectLst/>
                          <a:latin typeface="+mn-lt"/>
                        </a:rPr>
                        <a:t>2018</a:t>
                      </a:r>
                    </a:p>
                  </a:txBody>
                  <a:tcPr marL="9525" marR="9525" marT="952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E6E6"/>
                    </a:solidFill>
                  </a:tcPr>
                </a:tc>
                <a:tc>
                  <a:txBody>
                    <a:bodyPr/>
                    <a:lstStyle/>
                    <a:p>
                      <a:pPr algn="ctr" fontAlgn="ctr"/>
                      <a:r>
                        <a:rPr lang="cs-CZ" sz="1200" b="0" i="0" u="none" strike="noStrike">
                          <a:solidFill>
                            <a:srgbClr val="000000"/>
                          </a:solidFill>
                          <a:effectLst/>
                          <a:latin typeface="Calibri" panose="020F0502020204030204" pitchFamily="34" charset="0"/>
                        </a:rPr>
                        <a:t>25 370</a:t>
                      </a:r>
                    </a:p>
                  </a:txBody>
                  <a:tcPr marL="9525" marR="9525" marT="9525"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419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21 540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493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7 961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dirty="0">
                          <a:solidFill>
                            <a:srgbClr val="000000"/>
                          </a:solidFill>
                          <a:effectLst/>
                          <a:latin typeface="Calibri" panose="020F0502020204030204" pitchFamily="34" charset="0"/>
                        </a:rPr>
                        <a:t>1 335</a:t>
                      </a:r>
                    </a:p>
                  </a:txBody>
                  <a:tcPr marL="9525" marR="9525" marT="9525" marB="0" anchor="ctr">
                    <a:lnL w="12700" cap="flat" cmpd="sng" algn="ctr">
                      <a:noFill/>
                      <a:prstDash val="solid"/>
                      <a:round/>
                      <a:headEnd type="none" w="med" len="med"/>
                      <a:tailEnd type="none" w="med" len="med"/>
                    </a:lnL>
                    <a:lnR w="19050" cap="flat" cmpd="sng" algn="ctr">
                      <a:solidFill>
                        <a:schemeClr val="tx1"/>
                      </a:solidFill>
                      <a:prstDash val="sys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1 492</a:t>
                      </a:r>
                    </a:p>
                  </a:txBody>
                  <a:tcPr marL="9525" marR="9525" marT="9525" marB="0" anchor="ctr">
                    <a:lnL w="19050" cap="flat" cmpd="sng" algn="ctr">
                      <a:solidFill>
                        <a:schemeClr val="tx1"/>
                      </a:solidFill>
                      <a:prstDash val="sysDash"/>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369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a:solidFill>
                            <a:srgbClr val="000000"/>
                          </a:solidFill>
                          <a:effectLst/>
                          <a:latin typeface="Calibri" panose="020F0502020204030204" pitchFamily="34" charset="0"/>
                        </a:rPr>
                        <a:t>1 122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491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419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tc>
                  <a:txBody>
                    <a:bodyPr/>
                    <a:lstStyle/>
                    <a:p>
                      <a:pPr algn="ctr" fontAlgn="ctr"/>
                      <a:r>
                        <a:rPr lang="cs-CZ" sz="1200" b="0" i="0" u="none" strike="noStrike" dirty="0">
                          <a:solidFill>
                            <a:srgbClr val="000000"/>
                          </a:solidFill>
                          <a:effectLst/>
                          <a:latin typeface="Calibri" panose="020F0502020204030204" pitchFamily="34" charset="0"/>
                        </a:rPr>
                        <a:t>1 314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5F5F5"/>
                    </a:solidFill>
                  </a:tcPr>
                </a:tc>
                <a:extLst>
                  <a:ext uri="{0D108BD9-81ED-4DB2-BD59-A6C34878D82A}">
                    <a16:rowId xmlns:a16="http://schemas.microsoft.com/office/drawing/2014/main" val="10012"/>
                  </a:ext>
                </a:extLst>
              </a:tr>
            </a:tbl>
          </a:graphicData>
        </a:graphic>
      </p:graphicFrame>
      <p:sp>
        <p:nvSpPr>
          <p:cNvPr id="2" name="Rectangle 1"/>
          <p:cNvSpPr/>
          <p:nvPr/>
        </p:nvSpPr>
        <p:spPr>
          <a:xfrm>
            <a:off x="412464" y="6333258"/>
            <a:ext cx="7025828" cy="276999"/>
          </a:xfrm>
          <a:prstGeom prst="rect">
            <a:avLst/>
          </a:prstGeom>
        </p:spPr>
        <p:txBody>
          <a:bodyPr wrap="square">
            <a:spAutoFit/>
          </a:bodyPr>
          <a:lstStyle/>
          <a:p>
            <a:r>
              <a:rPr lang="en-US" sz="1200" dirty="0">
                <a:solidFill>
                  <a:srgbClr val="000000"/>
                </a:solidFill>
                <a:ea typeface="Calibri" panose="020F0502020204030204" pitchFamily="34" charset="0"/>
              </a:rPr>
              <a:t>* </a:t>
            </a:r>
            <a:r>
              <a:rPr lang="cs-CZ" sz="1200" dirty="0">
                <a:solidFill>
                  <a:srgbClr val="000000"/>
                </a:solidFill>
                <a:ea typeface="Calibri" panose="020F0502020204030204" pitchFamily="34" charset="0"/>
              </a:rPr>
              <a:t>nelékařský zdravotnický pracovník vyjma klinického psychologa, klinického logopeda a  fyzioterapeuta</a:t>
            </a:r>
            <a:endParaRPr lang="en-US" sz="1200" dirty="0"/>
          </a:p>
        </p:txBody>
      </p:sp>
      <p:sp>
        <p:nvSpPr>
          <p:cNvPr id="9" name="TextBox 6"/>
          <p:cNvSpPr txBox="1"/>
          <p:nvPr/>
        </p:nvSpPr>
        <p:spPr>
          <a:xfrm>
            <a:off x="275846" y="543997"/>
            <a:ext cx="6431504" cy="523220"/>
          </a:xfrm>
          <a:prstGeom prst="rect">
            <a:avLst/>
          </a:prstGeom>
          <a:noFill/>
        </p:spPr>
        <p:txBody>
          <a:bodyPr wrap="none" rtlCol="0">
            <a:spAutoFit/>
          </a:bodyPr>
          <a:lstStyle/>
          <a:p>
            <a:r>
              <a:rPr lang="cs-CZ" sz="1400" dirty="0"/>
              <a:t>Zdroj: NRHZS</a:t>
            </a:r>
            <a:r>
              <a:rPr lang="cs-CZ" sz="1400" kern="0" dirty="0">
                <a:solidFill>
                  <a:srgbClr val="000000"/>
                </a:solidFill>
              </a:rPr>
              <a:t>, </a:t>
            </a:r>
            <a:r>
              <a:rPr lang="cs-CZ" sz="1400" kern="0" dirty="0"/>
              <a:t>Královehradecký kraj</a:t>
            </a:r>
            <a:endParaRPr lang="cs-CZ" sz="1400" dirty="0"/>
          </a:p>
          <a:p>
            <a:r>
              <a:rPr lang="pl-PL" sz="1400" dirty="0"/>
              <a:t>Stav k 31. 12. daného roku</a:t>
            </a:r>
            <a:r>
              <a:rPr lang="en-US" sz="1400" dirty="0"/>
              <a:t> pro </a:t>
            </a:r>
            <a:r>
              <a:rPr lang="cs-CZ" sz="1400" dirty="0"/>
              <a:t>zdravotnické zařízení se sídlem v Královehradecký kraji</a:t>
            </a:r>
            <a:r>
              <a:rPr lang="pl-PL" sz="1400" dirty="0"/>
              <a:t>.</a:t>
            </a:r>
          </a:p>
        </p:txBody>
      </p:sp>
      <p:sp>
        <p:nvSpPr>
          <p:cNvPr id="3" name="Title 2"/>
          <p:cNvSpPr>
            <a:spLocks noGrp="1"/>
          </p:cNvSpPr>
          <p:nvPr>
            <p:ph type="title"/>
          </p:nvPr>
        </p:nvSpPr>
        <p:spPr>
          <a:xfrm>
            <a:off x="272591" y="160257"/>
            <a:ext cx="10515600" cy="400123"/>
          </a:xfrm>
        </p:spPr>
        <p:txBody>
          <a:bodyPr>
            <a:noAutofit/>
          </a:bodyPr>
          <a:lstStyle/>
          <a:p>
            <a:r>
              <a:rPr lang="en-US" sz="2400" dirty="0" err="1"/>
              <a:t>Počty</a:t>
            </a:r>
            <a:r>
              <a:rPr lang="en-US" sz="2400" dirty="0"/>
              <a:t> </a:t>
            </a:r>
            <a:r>
              <a:rPr lang="en-US" sz="2400" dirty="0" err="1"/>
              <a:t>pracovníků</a:t>
            </a:r>
            <a:r>
              <a:rPr lang="en-US" sz="2400" dirty="0"/>
              <a:t> v </a:t>
            </a:r>
            <a:r>
              <a:rPr lang="en-US" sz="2400" dirty="0" err="1"/>
              <a:t>nemocniční</a:t>
            </a:r>
            <a:r>
              <a:rPr lang="en-US" sz="2400" dirty="0"/>
              <a:t> a </a:t>
            </a:r>
            <a:r>
              <a:rPr lang="en-US" sz="2400" dirty="0" err="1"/>
              <a:t>ambulantní</a:t>
            </a:r>
            <a:r>
              <a:rPr lang="en-US" sz="2400" dirty="0"/>
              <a:t> </a:t>
            </a:r>
            <a:r>
              <a:rPr lang="en-US" sz="2400" dirty="0" err="1"/>
              <a:t>péči</a:t>
            </a:r>
            <a:r>
              <a:rPr lang="en-US" sz="2400" dirty="0"/>
              <a:t> – </a:t>
            </a:r>
            <a:r>
              <a:rPr lang="en-US" sz="2400" dirty="0" err="1"/>
              <a:t>celkový</a:t>
            </a:r>
            <a:r>
              <a:rPr lang="en-US" sz="2400" dirty="0"/>
              <a:t> </a:t>
            </a:r>
            <a:r>
              <a:rPr lang="en-US" sz="2400" dirty="0" err="1"/>
              <a:t>přehled</a:t>
            </a:r>
            <a:r>
              <a:rPr lang="en-US" sz="2400" dirty="0"/>
              <a:t> </a:t>
            </a:r>
          </a:p>
        </p:txBody>
      </p:sp>
    </p:spTree>
    <p:extLst>
      <p:ext uri="{BB962C8B-B14F-4D97-AF65-F5344CB8AC3E}">
        <p14:creationId xmlns:p14="http://schemas.microsoft.com/office/powerpoint/2010/main" val="3860263130"/>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11835" y="473298"/>
            <a:ext cx="3884974" cy="523220"/>
          </a:xfrm>
          <a:prstGeom prst="rect">
            <a:avLst/>
          </a:prstGeom>
          <a:noFill/>
        </p:spPr>
        <p:txBody>
          <a:bodyPr wrap="non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 a E (MZ) 4-01</a:t>
            </a:r>
          </a:p>
          <a:p>
            <a:pPr marL="0" marR="0" lvl="0" indent="0" defTabSz="914400" rtl="0" eaLnBrk="1" fontAlgn="auto" latinLnBrk="0" hangingPunct="1">
              <a:lnSpc>
                <a:spcPct val="100000"/>
              </a:lnSpc>
              <a:spcBef>
                <a:spcPts val="0"/>
              </a:spcBef>
              <a:spcAft>
                <a:spcPts val="0"/>
              </a:spcAft>
              <a:buClrTx/>
              <a:buSzTx/>
              <a:buFontTx/>
              <a:buNone/>
              <a:tabLst/>
              <a:defRPr/>
            </a:pPr>
            <a:r>
              <a:rPr kumimoji="0" lang="pl-PL" sz="1400" b="0" i="0" u="none" strike="noStrike" kern="1200" cap="none" spc="0" normalizeH="0" baseline="0" noProof="0" dirty="0">
                <a:ln>
                  <a:noFill/>
                </a:ln>
                <a:solidFill>
                  <a:prstClr val="black"/>
                </a:solidFill>
                <a:effectLst/>
                <a:uLnTx/>
                <a:uFillTx/>
                <a:latin typeface="Calibri" panose="020F0502020204030204"/>
                <a:ea typeface="+mn-ea"/>
                <a:cs typeface="+mn-cs"/>
              </a:rPr>
              <a:t>Stav k 31.12. daného roku.</a:t>
            </a:r>
          </a:p>
        </p:txBody>
      </p:sp>
      <p:sp>
        <p:nvSpPr>
          <p:cNvPr id="8" name="TextBox 7"/>
          <p:cNvSpPr txBox="1"/>
          <p:nvPr/>
        </p:nvSpPr>
        <p:spPr>
          <a:xfrm>
            <a:off x="9001543" y="1525990"/>
            <a:ext cx="3153614" cy="4765544"/>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Resortní statistická šetření přinášejí každoročně celkové přehled o dostupné kapacitě zdravotnických pracovníků, a to v počtech přepočítaných úvazků. Celkem je takto v systému kvantifikována kapacita lékařů v celkovém počtu přibližně 42 488 úvazků, dále zubních lékařů (7 621 úvazků) a farmaceutů (6 525 úvazků).</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Všeobecné sestry a porodní asistentky vykazují úhrnně 82 328 aktivních plných úvazků v systému.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Celkový počet úvazků všech aktivních zdravotnických pracovníků  dosáhnul v roce 2018 hodnoty 216 956. </a:t>
            </a:r>
          </a:p>
        </p:txBody>
      </p:sp>
      <p:sp>
        <p:nvSpPr>
          <p:cNvPr id="2" name="Title 1"/>
          <p:cNvSpPr>
            <a:spLocks noGrp="1"/>
          </p:cNvSpPr>
          <p:nvPr>
            <p:ph type="title"/>
          </p:nvPr>
        </p:nvSpPr>
        <p:spPr>
          <a:xfrm>
            <a:off x="121517" y="101393"/>
            <a:ext cx="10515600" cy="631595"/>
          </a:xfrm>
        </p:spPr>
        <p:txBody>
          <a:bodyPr>
            <a:normAutofit fontScale="90000"/>
          </a:bodyPr>
          <a:lstStyle/>
          <a:p>
            <a:r>
              <a:rPr lang="en-US" sz="2800" dirty="0" err="1"/>
              <a:t>Úvazky</a:t>
            </a:r>
            <a:r>
              <a:rPr lang="en-US" sz="2800" dirty="0"/>
              <a:t> </a:t>
            </a:r>
            <a:r>
              <a:rPr lang="en-US" sz="2800" dirty="0" err="1"/>
              <a:t>pracovníků</a:t>
            </a:r>
            <a:r>
              <a:rPr lang="en-US" sz="2800" dirty="0"/>
              <a:t> v </a:t>
            </a:r>
            <a:r>
              <a:rPr lang="en-US" sz="2800" dirty="0" err="1"/>
              <a:t>nemocniční</a:t>
            </a:r>
            <a:r>
              <a:rPr lang="en-US" sz="2800" dirty="0"/>
              <a:t> a </a:t>
            </a:r>
            <a:r>
              <a:rPr lang="en-US" sz="2800" dirty="0" err="1"/>
              <a:t>ambulantní</a:t>
            </a:r>
            <a:r>
              <a:rPr lang="en-US" sz="2800" dirty="0"/>
              <a:t> </a:t>
            </a:r>
            <a:r>
              <a:rPr lang="en-US" sz="2800" dirty="0" err="1"/>
              <a:t>péči</a:t>
            </a:r>
            <a:r>
              <a:rPr lang="en-US" sz="2800" dirty="0"/>
              <a:t> – </a:t>
            </a:r>
            <a:r>
              <a:rPr lang="en-US" sz="2800" dirty="0" err="1"/>
              <a:t>celkový</a:t>
            </a:r>
            <a:r>
              <a:rPr lang="en-US" sz="2800" dirty="0"/>
              <a:t> </a:t>
            </a:r>
            <a:r>
              <a:rPr lang="en-US" sz="2800" dirty="0" err="1"/>
              <a:t>přehled</a:t>
            </a:r>
            <a:r>
              <a:rPr lang="cs-CZ" sz="2800" dirty="0"/>
              <a:t> ČR</a:t>
            </a:r>
            <a:endParaRPr lang="en-US" sz="2800" dirty="0"/>
          </a:p>
        </p:txBody>
      </p:sp>
      <p:sp>
        <p:nvSpPr>
          <p:cNvPr id="3" name="Rectangle 2"/>
          <p:cNvSpPr/>
          <p:nvPr/>
        </p:nvSpPr>
        <p:spPr>
          <a:xfrm>
            <a:off x="257555" y="5859087"/>
            <a:ext cx="7763933" cy="276999"/>
          </a:xfrm>
          <a:prstGeom prst="rect">
            <a:avLst/>
          </a:prstGeom>
        </p:spPr>
        <p:txBody>
          <a:bodyPr wrap="square">
            <a:spAutoFit/>
          </a:bodyPr>
          <a:lstStyle/>
          <a:p>
            <a:r>
              <a:rPr lang="en-US" sz="1200">
                <a:solidFill>
                  <a:srgbClr val="000000"/>
                </a:solidFill>
                <a:latin typeface="Calibri" panose="020F0502020204030204" pitchFamily="34" charset="0"/>
              </a:rPr>
              <a:t>poznámka</a:t>
            </a:r>
            <a:r>
              <a:rPr lang="en-US" sz="1200" dirty="0">
                <a:solidFill>
                  <a:srgbClr val="000000"/>
                </a:solidFill>
                <a:latin typeface="Calibri" panose="020F0502020204030204" pitchFamily="34" charset="0"/>
              </a:rPr>
              <a:t>: od 1.9.2017 se </a:t>
            </a:r>
            <a:r>
              <a:rPr lang="en-US" sz="1200" dirty="0" err="1">
                <a:solidFill>
                  <a:srgbClr val="000000"/>
                </a:solidFill>
                <a:latin typeface="Calibri" panose="020F0502020204030204" pitchFamily="34" charset="0"/>
              </a:rPr>
              <a:t>zdravotnický</a:t>
            </a:r>
            <a:r>
              <a:rPr lang="en-US" sz="1200" dirty="0">
                <a:solidFill>
                  <a:srgbClr val="000000"/>
                </a:solidFill>
                <a:latin typeface="Calibri" panose="020F0502020204030204" pitchFamily="34" charset="0"/>
              </a:rPr>
              <a:t> </a:t>
            </a:r>
            <a:r>
              <a:rPr lang="en-US" sz="1200" dirty="0" err="1">
                <a:solidFill>
                  <a:srgbClr val="000000"/>
                </a:solidFill>
                <a:latin typeface="Calibri" panose="020F0502020204030204" pitchFamily="34" charset="0"/>
              </a:rPr>
              <a:t>asistent</a:t>
            </a:r>
            <a:r>
              <a:rPr lang="en-US" sz="1200" dirty="0">
                <a:solidFill>
                  <a:srgbClr val="000000"/>
                </a:solidFill>
                <a:latin typeface="Calibri" panose="020F0502020204030204" pitchFamily="34" charset="0"/>
              </a:rPr>
              <a:t> (</a:t>
            </a:r>
            <a:r>
              <a:rPr lang="en-US" sz="1200" dirty="0" err="1">
                <a:solidFill>
                  <a:srgbClr val="000000"/>
                </a:solidFill>
                <a:latin typeface="Calibri" panose="020F0502020204030204" pitchFamily="34" charset="0"/>
              </a:rPr>
              <a:t>kategorie</a:t>
            </a:r>
            <a:r>
              <a:rPr lang="en-US" sz="1200" dirty="0">
                <a:solidFill>
                  <a:srgbClr val="000000"/>
                </a:solidFill>
                <a:latin typeface="Calibri" panose="020F0502020204030204" pitchFamily="34" charset="0"/>
              </a:rPr>
              <a:t> ZPOD) </a:t>
            </a:r>
            <a:r>
              <a:rPr lang="en-US" sz="1200" dirty="0" err="1">
                <a:solidFill>
                  <a:srgbClr val="000000"/>
                </a:solidFill>
                <a:latin typeface="Calibri" panose="020F0502020204030204" pitchFamily="34" charset="0"/>
              </a:rPr>
              <a:t>změnil</a:t>
            </a:r>
            <a:r>
              <a:rPr lang="en-US" sz="1200" dirty="0">
                <a:solidFill>
                  <a:srgbClr val="000000"/>
                </a:solidFill>
                <a:latin typeface="Calibri" panose="020F0502020204030204" pitchFamily="34" charset="0"/>
              </a:rPr>
              <a:t> </a:t>
            </a:r>
            <a:r>
              <a:rPr lang="en-US" sz="1200" dirty="0" err="1">
                <a:solidFill>
                  <a:srgbClr val="000000"/>
                </a:solidFill>
                <a:latin typeface="Calibri" panose="020F0502020204030204" pitchFamily="34" charset="0"/>
              </a:rPr>
              <a:t>na</a:t>
            </a:r>
            <a:r>
              <a:rPr lang="en-US" sz="1200" dirty="0">
                <a:solidFill>
                  <a:srgbClr val="000000"/>
                </a:solidFill>
                <a:latin typeface="Calibri" panose="020F0502020204030204" pitchFamily="34" charset="0"/>
              </a:rPr>
              <a:t> </a:t>
            </a:r>
            <a:r>
              <a:rPr lang="en-US" sz="1200" dirty="0" err="1">
                <a:solidFill>
                  <a:srgbClr val="000000"/>
                </a:solidFill>
                <a:latin typeface="Calibri" panose="020F0502020204030204" pitchFamily="34" charset="0"/>
              </a:rPr>
              <a:t>praktickou</a:t>
            </a:r>
            <a:r>
              <a:rPr lang="en-US" sz="1200" dirty="0">
                <a:solidFill>
                  <a:srgbClr val="000000"/>
                </a:solidFill>
                <a:latin typeface="Calibri" panose="020F0502020204030204" pitchFamily="34" charset="0"/>
              </a:rPr>
              <a:t> </a:t>
            </a:r>
            <a:r>
              <a:rPr lang="en-US" sz="1200" dirty="0" err="1">
                <a:solidFill>
                  <a:srgbClr val="000000"/>
                </a:solidFill>
                <a:latin typeface="Calibri" panose="020F0502020204030204" pitchFamily="34" charset="0"/>
              </a:rPr>
              <a:t>sestru</a:t>
            </a:r>
            <a:r>
              <a:rPr lang="en-US" sz="1200" dirty="0">
                <a:solidFill>
                  <a:srgbClr val="000000"/>
                </a:solidFill>
                <a:latin typeface="Calibri" panose="020F0502020204030204" pitchFamily="34" charset="0"/>
              </a:rPr>
              <a:t> (</a:t>
            </a:r>
            <a:r>
              <a:rPr lang="en-US" sz="1200" dirty="0" err="1">
                <a:solidFill>
                  <a:srgbClr val="000000"/>
                </a:solidFill>
                <a:latin typeface="Calibri" panose="020F0502020204030204" pitchFamily="34" charset="0"/>
              </a:rPr>
              <a:t>kategorie</a:t>
            </a:r>
            <a:r>
              <a:rPr lang="en-US" sz="1200" dirty="0">
                <a:solidFill>
                  <a:srgbClr val="000000"/>
                </a:solidFill>
                <a:latin typeface="Calibri" panose="020F0502020204030204" pitchFamily="34" charset="0"/>
              </a:rPr>
              <a:t> </a:t>
            </a:r>
            <a:r>
              <a:rPr lang="en-US" sz="1200" dirty="0" err="1">
                <a:solidFill>
                  <a:srgbClr val="000000"/>
                </a:solidFill>
                <a:latin typeface="Calibri" panose="020F0502020204030204" pitchFamily="34" charset="0"/>
              </a:rPr>
              <a:t>Ostatní</a:t>
            </a:r>
            <a:r>
              <a:rPr lang="en-US" sz="1200" dirty="0">
                <a:solidFill>
                  <a:srgbClr val="000000"/>
                </a:solidFill>
                <a:latin typeface="Calibri" panose="020F0502020204030204" pitchFamily="34" charset="0"/>
              </a:rPr>
              <a:t> ZPBD)</a:t>
            </a:r>
            <a:r>
              <a:rPr lang="en-US" sz="1200" dirty="0"/>
              <a:t> </a:t>
            </a:r>
          </a:p>
        </p:txBody>
      </p:sp>
      <p:graphicFrame>
        <p:nvGraphicFramePr>
          <p:cNvPr id="13" name="Zástupný symbol pro obsah 4"/>
          <p:cNvGraphicFramePr>
            <a:graphicFrameLocks/>
          </p:cNvGraphicFramePr>
          <p:nvPr>
            <p:extLst>
              <p:ext uri="{D42A27DB-BD31-4B8C-83A1-F6EECF244321}">
                <p14:modId xmlns:p14="http://schemas.microsoft.com/office/powerpoint/2010/main" val="1462091508"/>
              </p:ext>
            </p:extLst>
          </p:nvPr>
        </p:nvGraphicFramePr>
        <p:xfrm>
          <a:off x="418389" y="1134036"/>
          <a:ext cx="8401387" cy="4719342"/>
        </p:xfrm>
        <a:graphic>
          <a:graphicData uri="http://schemas.openxmlformats.org/drawingml/2006/table">
            <a:tbl>
              <a:tblPr/>
              <a:tblGrid>
                <a:gridCol w="2137387">
                  <a:extLst>
                    <a:ext uri="{9D8B030D-6E8A-4147-A177-3AD203B41FA5}">
                      <a16:colId xmlns:a16="http://schemas.microsoft.com/office/drawing/2014/main" val="20000"/>
                    </a:ext>
                  </a:extLst>
                </a:gridCol>
                <a:gridCol w="828000">
                  <a:extLst>
                    <a:ext uri="{9D8B030D-6E8A-4147-A177-3AD203B41FA5}">
                      <a16:colId xmlns:a16="http://schemas.microsoft.com/office/drawing/2014/main" val="20001"/>
                    </a:ext>
                  </a:extLst>
                </a:gridCol>
                <a:gridCol w="828000">
                  <a:extLst>
                    <a:ext uri="{9D8B030D-6E8A-4147-A177-3AD203B41FA5}">
                      <a16:colId xmlns:a16="http://schemas.microsoft.com/office/drawing/2014/main" val="20002"/>
                    </a:ext>
                  </a:extLst>
                </a:gridCol>
                <a:gridCol w="828000">
                  <a:extLst>
                    <a:ext uri="{9D8B030D-6E8A-4147-A177-3AD203B41FA5}">
                      <a16:colId xmlns:a16="http://schemas.microsoft.com/office/drawing/2014/main" val="20003"/>
                    </a:ext>
                  </a:extLst>
                </a:gridCol>
                <a:gridCol w="828000">
                  <a:extLst>
                    <a:ext uri="{9D8B030D-6E8A-4147-A177-3AD203B41FA5}">
                      <a16:colId xmlns:a16="http://schemas.microsoft.com/office/drawing/2014/main" val="20004"/>
                    </a:ext>
                  </a:extLst>
                </a:gridCol>
                <a:gridCol w="828000">
                  <a:extLst>
                    <a:ext uri="{9D8B030D-6E8A-4147-A177-3AD203B41FA5}">
                      <a16:colId xmlns:a16="http://schemas.microsoft.com/office/drawing/2014/main" val="20005"/>
                    </a:ext>
                  </a:extLst>
                </a:gridCol>
                <a:gridCol w="828000">
                  <a:extLst>
                    <a:ext uri="{9D8B030D-6E8A-4147-A177-3AD203B41FA5}">
                      <a16:colId xmlns:a16="http://schemas.microsoft.com/office/drawing/2014/main" val="20006"/>
                    </a:ext>
                  </a:extLst>
                </a:gridCol>
                <a:gridCol w="648000">
                  <a:extLst>
                    <a:ext uri="{9D8B030D-6E8A-4147-A177-3AD203B41FA5}">
                      <a16:colId xmlns:a16="http://schemas.microsoft.com/office/drawing/2014/main" val="20007"/>
                    </a:ext>
                  </a:extLst>
                </a:gridCol>
                <a:gridCol w="648000">
                  <a:extLst>
                    <a:ext uri="{9D8B030D-6E8A-4147-A177-3AD203B41FA5}">
                      <a16:colId xmlns:a16="http://schemas.microsoft.com/office/drawing/2014/main" val="20008"/>
                    </a:ext>
                  </a:extLst>
                </a:gridCol>
              </a:tblGrid>
              <a:tr h="434561">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b"/>
                      <a:r>
                        <a:rPr lang="cs-CZ" sz="1400" b="1" u="none" strike="noStrike" dirty="0">
                          <a:effectLst/>
                          <a:latin typeface="+mn-lt"/>
                        </a:rPr>
                        <a:t>Kategorie</a:t>
                      </a:r>
                      <a:endParaRPr lang="cs-CZ" sz="1400" b="1"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ctr" fontAlgn="b"/>
                      <a:r>
                        <a:rPr lang="cs-CZ" sz="1400" b="1" u="none" strike="noStrike" dirty="0">
                          <a:effectLst/>
                          <a:latin typeface="+mn-lt"/>
                        </a:rPr>
                        <a:t>2013</a:t>
                      </a:r>
                      <a:endParaRPr lang="cs-CZ" sz="1400" b="1"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ctr" fontAlgn="b"/>
                      <a:r>
                        <a:rPr lang="cs-CZ" sz="1400" b="1" u="none" strike="noStrike" dirty="0">
                          <a:effectLst/>
                          <a:latin typeface="+mn-lt"/>
                        </a:rPr>
                        <a:t>2014</a:t>
                      </a:r>
                      <a:endParaRPr lang="cs-CZ" sz="1400" b="1"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ctr" fontAlgn="b"/>
                      <a:r>
                        <a:rPr lang="cs-CZ" sz="1400" b="1" u="none" strike="noStrike" dirty="0">
                          <a:effectLst/>
                          <a:latin typeface="+mn-lt"/>
                        </a:rPr>
                        <a:t>2015</a:t>
                      </a:r>
                      <a:endParaRPr lang="cs-CZ" sz="1400" b="1"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ctr" fontAlgn="b"/>
                      <a:r>
                        <a:rPr lang="cs-CZ" sz="1400" b="1" u="none" strike="noStrike" dirty="0">
                          <a:effectLst/>
                          <a:latin typeface="+mn-lt"/>
                        </a:rPr>
                        <a:t>2016</a:t>
                      </a:r>
                      <a:endParaRPr lang="cs-CZ" sz="1400" b="1"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ctr" fontAlgn="b"/>
                      <a:r>
                        <a:rPr lang="cs-CZ" sz="1400" b="1" u="none" strike="noStrike" dirty="0">
                          <a:effectLst/>
                          <a:latin typeface="+mn-lt"/>
                        </a:rPr>
                        <a:t>2017</a:t>
                      </a:r>
                      <a:endParaRPr lang="cs-CZ" sz="1400" b="1"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ctr" fontAlgn="b"/>
                      <a:r>
                        <a:rPr lang="cs-CZ" sz="1400" b="1" u="none" strike="noStrike" dirty="0">
                          <a:effectLst/>
                          <a:latin typeface="+mn-lt"/>
                        </a:rPr>
                        <a:t>2018</a:t>
                      </a:r>
                      <a:endParaRPr lang="cs-CZ" sz="1400" b="1"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ctr" fontAlgn="b"/>
                      <a:r>
                        <a:rPr lang="cs-CZ" sz="1400" b="1" u="none" strike="noStrike" dirty="0">
                          <a:effectLst/>
                          <a:latin typeface="+mn-lt"/>
                        </a:rPr>
                        <a:t>Rozdíl </a:t>
                      </a:r>
                    </a:p>
                    <a:p>
                      <a:pPr algn="ctr" fontAlgn="b"/>
                      <a:r>
                        <a:rPr lang="cs-CZ" sz="1400" b="1" u="none" strike="noStrike" dirty="0">
                          <a:effectLst/>
                          <a:latin typeface="+mn-lt"/>
                        </a:rPr>
                        <a:t>18-17</a:t>
                      </a:r>
                      <a:endParaRPr lang="cs-CZ" sz="1400" b="1"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ctr" fontAlgn="b"/>
                      <a:r>
                        <a:rPr lang="cs-CZ" sz="1400" b="1" i="0" u="none" strike="noStrike" dirty="0">
                          <a:solidFill>
                            <a:srgbClr val="000000"/>
                          </a:solidFill>
                          <a:effectLst/>
                          <a:latin typeface="+mn-lt"/>
                        </a:rPr>
                        <a:t>Rozdíl</a:t>
                      </a:r>
                    </a:p>
                    <a:p>
                      <a:pPr algn="ctr" fontAlgn="b"/>
                      <a:r>
                        <a:rPr lang="cs-CZ" sz="1400" b="1" i="0" u="none" strike="noStrike" dirty="0">
                          <a:solidFill>
                            <a:srgbClr val="000000"/>
                          </a:solidFill>
                          <a:effectLst/>
                          <a:latin typeface="+mn-lt"/>
                        </a:rPr>
                        <a:t>v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10000"/>
                  </a:ext>
                </a:extLst>
              </a:tr>
              <a:tr h="432000">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b"/>
                      <a:r>
                        <a:rPr lang="cs-CZ" sz="1400" u="none" strike="noStrike" dirty="0">
                          <a:effectLst/>
                          <a:latin typeface="+mn-lt"/>
                        </a:rPr>
                        <a:t>Lékaři</a:t>
                      </a:r>
                      <a:endParaRPr lang="cs-CZ" sz="1400" b="0"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40 045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40 732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41 290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41 703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42 012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42 488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ctr"/>
                      <a:r>
                        <a:rPr lang="cs-CZ" sz="1400" b="1" i="0" u="none" strike="noStrike" dirty="0">
                          <a:solidFill>
                            <a:srgbClr val="000000"/>
                          </a:solidFill>
                          <a:effectLst/>
                          <a:latin typeface="+mn-lt"/>
                        </a:rPr>
                        <a:t>476</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ctr"/>
                      <a:r>
                        <a:rPr lang="cs-CZ" sz="1400" b="1" i="0" u="none" strike="noStrike">
                          <a:solidFill>
                            <a:srgbClr val="000000"/>
                          </a:solidFill>
                          <a:effectLst/>
                          <a:latin typeface="+mn-lt"/>
                        </a:rPr>
                        <a:t>101,1%</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1"/>
                  </a:ext>
                </a:extLst>
              </a:tr>
              <a:tr h="432000">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b"/>
                      <a:r>
                        <a:rPr lang="cs-CZ" sz="1400" u="none" strike="noStrike" dirty="0">
                          <a:effectLst/>
                          <a:latin typeface="+mn-lt"/>
                        </a:rPr>
                        <a:t>Zubní lékaři</a:t>
                      </a:r>
                      <a:endParaRPr lang="cs-CZ" sz="1400" b="0"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7 413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7 292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7 577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7 462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7 541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7 621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ctr"/>
                      <a:r>
                        <a:rPr lang="cs-CZ" sz="1400" b="1" i="0" u="none" strike="noStrike">
                          <a:solidFill>
                            <a:srgbClr val="000000"/>
                          </a:solidFill>
                          <a:effectLst/>
                          <a:latin typeface="+mn-lt"/>
                        </a:rPr>
                        <a:t>80</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ctr"/>
                      <a:r>
                        <a:rPr lang="cs-CZ" sz="1400" b="1" i="0" u="none" strike="noStrike">
                          <a:solidFill>
                            <a:srgbClr val="000000"/>
                          </a:solidFill>
                          <a:effectLst/>
                          <a:latin typeface="+mn-lt"/>
                        </a:rPr>
                        <a:t>101,1%</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2"/>
                  </a:ext>
                </a:extLst>
              </a:tr>
              <a:tr h="432000">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b"/>
                      <a:r>
                        <a:rPr lang="cs-CZ" sz="1400" u="none" strike="noStrike" dirty="0">
                          <a:effectLst/>
                          <a:latin typeface="+mn-lt"/>
                        </a:rPr>
                        <a:t>Farmaceuti</a:t>
                      </a:r>
                      <a:endParaRPr lang="cs-CZ" sz="1400" b="0"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6 478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6 475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6 521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6 301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6 464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6 525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ctr"/>
                      <a:r>
                        <a:rPr lang="cs-CZ" sz="1400" b="1" i="0" u="none" strike="noStrike">
                          <a:solidFill>
                            <a:srgbClr val="000000"/>
                          </a:solidFill>
                          <a:effectLst/>
                          <a:latin typeface="+mn-lt"/>
                        </a:rPr>
                        <a:t>61</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ctr"/>
                      <a:r>
                        <a:rPr lang="cs-CZ" sz="1400" b="1" i="0" u="none" strike="noStrike">
                          <a:solidFill>
                            <a:srgbClr val="000000"/>
                          </a:solidFill>
                          <a:effectLst/>
                          <a:latin typeface="+mn-lt"/>
                        </a:rPr>
                        <a:t>100,9%</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3"/>
                  </a:ext>
                </a:extLst>
              </a:tr>
              <a:tr h="468000">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b"/>
                      <a:r>
                        <a:rPr lang="cs-CZ" sz="1400" u="none" strike="noStrike" dirty="0">
                          <a:effectLst/>
                          <a:latin typeface="+mn-lt"/>
                        </a:rPr>
                        <a:t>Všeobecné sestry a porodní asistentky</a:t>
                      </a:r>
                      <a:endParaRPr lang="cs-CZ" sz="1400" b="0"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83 090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82 744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82 688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82 680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82 345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82 328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ctr"/>
                      <a:r>
                        <a:rPr lang="cs-CZ" sz="1400" b="1" i="0" u="none" strike="noStrike">
                          <a:solidFill>
                            <a:srgbClr val="000000"/>
                          </a:solidFill>
                          <a:effectLst/>
                          <a:latin typeface="+mn-lt"/>
                        </a:rPr>
                        <a:t>-17</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ctr"/>
                      <a:r>
                        <a:rPr lang="cs-CZ" sz="1400" b="1" i="0" u="none" strike="noStrike">
                          <a:solidFill>
                            <a:srgbClr val="000000"/>
                          </a:solidFill>
                          <a:effectLst/>
                          <a:latin typeface="+mn-lt"/>
                        </a:rPr>
                        <a:t>100,0%</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4"/>
                  </a:ext>
                </a:extLst>
              </a:tr>
              <a:tr h="468000">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b"/>
                      <a:r>
                        <a:rPr lang="cs-CZ" sz="1400" u="none" strike="noStrike" dirty="0">
                          <a:effectLst/>
                          <a:latin typeface="+mn-lt"/>
                        </a:rPr>
                        <a:t>Ostatní </a:t>
                      </a:r>
                      <a:r>
                        <a:rPr lang="cs-CZ" sz="1400" u="none" strike="noStrike" dirty="0" err="1">
                          <a:effectLst/>
                          <a:latin typeface="+mn-lt"/>
                        </a:rPr>
                        <a:t>nelékaři</a:t>
                      </a:r>
                      <a:r>
                        <a:rPr lang="cs-CZ" sz="1400" u="none" strike="noStrike" dirty="0">
                          <a:effectLst/>
                          <a:latin typeface="+mn-lt"/>
                        </a:rPr>
                        <a:t> s odbornou způsobilostí</a:t>
                      </a:r>
                      <a:endParaRPr lang="cs-CZ" sz="1400" b="0"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24 113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24 273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24 753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24 007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28 098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30 036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ctr"/>
                      <a:r>
                        <a:rPr lang="cs-CZ" sz="1400" b="1" i="0" u="none" strike="noStrike">
                          <a:solidFill>
                            <a:srgbClr val="000000"/>
                          </a:solidFill>
                          <a:effectLst/>
                          <a:latin typeface="+mn-lt"/>
                        </a:rPr>
                        <a:t>1 938</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ctr"/>
                      <a:r>
                        <a:rPr lang="cs-CZ" sz="1400" b="1" i="0" u="none" strike="noStrike">
                          <a:solidFill>
                            <a:srgbClr val="000000"/>
                          </a:solidFill>
                          <a:effectLst/>
                          <a:latin typeface="+mn-lt"/>
                        </a:rPr>
                        <a:t>106,9%</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5"/>
                  </a:ext>
                </a:extLst>
              </a:tr>
              <a:tr h="647097">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b"/>
                      <a:r>
                        <a:rPr lang="cs-CZ" sz="1400" u="none" strike="noStrike" dirty="0" err="1">
                          <a:effectLst/>
                          <a:latin typeface="+mn-lt"/>
                        </a:rPr>
                        <a:t>Nelékaři</a:t>
                      </a:r>
                      <a:r>
                        <a:rPr lang="cs-CZ" sz="1400" u="none" strike="noStrike" dirty="0">
                          <a:effectLst/>
                          <a:latin typeface="+mn-lt"/>
                        </a:rPr>
                        <a:t> s odbornou a specializovanou způsobilostí</a:t>
                      </a:r>
                      <a:endParaRPr lang="cs-CZ" sz="1400" b="0"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10 835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11 141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11 335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11 882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12 326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12 630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ctr"/>
                      <a:r>
                        <a:rPr lang="cs-CZ" sz="1400" b="1" i="0" u="none" strike="noStrike">
                          <a:solidFill>
                            <a:srgbClr val="000000"/>
                          </a:solidFill>
                          <a:effectLst/>
                          <a:latin typeface="+mn-lt"/>
                        </a:rPr>
                        <a:t>304</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ctr"/>
                      <a:r>
                        <a:rPr lang="cs-CZ" sz="1400" b="1" i="0" u="none" strike="noStrike">
                          <a:solidFill>
                            <a:srgbClr val="000000"/>
                          </a:solidFill>
                          <a:effectLst/>
                          <a:latin typeface="+mn-lt"/>
                        </a:rPr>
                        <a:t>102,5%</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6"/>
                  </a:ext>
                </a:extLst>
              </a:tr>
              <a:tr h="468000">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b"/>
                      <a:r>
                        <a:rPr lang="cs-CZ" sz="1400" u="none" strike="noStrike" dirty="0" err="1">
                          <a:effectLst/>
                          <a:latin typeface="+mn-lt"/>
                        </a:rPr>
                        <a:t>Nelékaři</a:t>
                      </a:r>
                      <a:r>
                        <a:rPr lang="cs-CZ" sz="1400" u="none" strike="noStrike" dirty="0">
                          <a:effectLst/>
                          <a:latin typeface="+mn-lt"/>
                        </a:rPr>
                        <a:t> pod odborným dohledem</a:t>
                      </a:r>
                      <a:endParaRPr lang="cs-CZ" sz="1400" b="0"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31 946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32 825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34 297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35 503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33 430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32 671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ctr"/>
                      <a:r>
                        <a:rPr lang="cs-CZ" sz="1400" b="1" i="0" u="none" strike="noStrike">
                          <a:solidFill>
                            <a:srgbClr val="000000"/>
                          </a:solidFill>
                          <a:effectLst/>
                          <a:latin typeface="+mn-lt"/>
                        </a:rPr>
                        <a:t>-759</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ctr"/>
                      <a:r>
                        <a:rPr lang="cs-CZ" sz="1400" b="1" i="0" u="none" strike="noStrike">
                          <a:solidFill>
                            <a:srgbClr val="000000"/>
                          </a:solidFill>
                          <a:effectLst/>
                          <a:latin typeface="+mn-lt"/>
                        </a:rPr>
                        <a:t>97,7%</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7"/>
                  </a:ext>
                </a:extLst>
              </a:tr>
              <a:tr h="468000">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b"/>
                      <a:r>
                        <a:rPr lang="pt-BR" sz="1400" u="none" strike="noStrike" dirty="0">
                          <a:effectLst/>
                          <a:latin typeface="+mn-lt"/>
                        </a:rPr>
                        <a:t>Jiní odborní pracovníci a dentisté</a:t>
                      </a:r>
                      <a:endParaRPr lang="pt-BR" sz="1400" b="0"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3 415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3 544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3 448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a:solidFill>
                            <a:srgbClr val="000000"/>
                          </a:solidFill>
                          <a:effectLst/>
                          <a:latin typeface="+mn-lt"/>
                        </a:rPr>
                        <a:t>2 474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2 580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0" i="0" u="none" strike="noStrike" dirty="0">
                          <a:solidFill>
                            <a:srgbClr val="000000"/>
                          </a:solidFill>
                          <a:effectLst/>
                          <a:latin typeface="+mn-lt"/>
                        </a:rPr>
                        <a:t>2 658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ctr"/>
                      <a:r>
                        <a:rPr lang="cs-CZ" sz="1400" b="1" i="0" u="none" strike="noStrike">
                          <a:solidFill>
                            <a:srgbClr val="000000"/>
                          </a:solidFill>
                          <a:effectLst/>
                          <a:latin typeface="+mn-lt"/>
                        </a:rPr>
                        <a:t>78</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ctr"/>
                      <a:r>
                        <a:rPr lang="cs-CZ" sz="1400" b="1" i="0" u="none" strike="noStrike">
                          <a:solidFill>
                            <a:srgbClr val="000000"/>
                          </a:solidFill>
                          <a:effectLst/>
                          <a:latin typeface="+mn-lt"/>
                        </a:rPr>
                        <a:t>103,0%</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8"/>
                  </a:ext>
                </a:extLst>
              </a:tr>
              <a:tr h="468000">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b"/>
                      <a:r>
                        <a:rPr lang="cs-CZ" sz="1400" b="1" u="none" strike="noStrike" dirty="0">
                          <a:effectLst/>
                          <a:latin typeface="+mn-lt"/>
                        </a:rPr>
                        <a:t>Celkem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1" i="0" u="none" strike="noStrike" dirty="0">
                          <a:solidFill>
                            <a:srgbClr val="000000"/>
                          </a:solidFill>
                          <a:effectLst/>
                          <a:latin typeface="+mn-lt"/>
                        </a:rPr>
                        <a:t>207 336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1" i="0" u="none" strike="noStrike" dirty="0">
                          <a:solidFill>
                            <a:srgbClr val="000000"/>
                          </a:solidFill>
                          <a:effectLst/>
                          <a:latin typeface="+mn-lt"/>
                        </a:rPr>
                        <a:t>209 024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1" i="0" u="none" strike="noStrike" dirty="0">
                          <a:solidFill>
                            <a:srgbClr val="000000"/>
                          </a:solidFill>
                          <a:effectLst/>
                          <a:latin typeface="+mn-lt"/>
                        </a:rPr>
                        <a:t>211 908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1" i="0" u="none" strike="noStrike" dirty="0">
                          <a:solidFill>
                            <a:srgbClr val="000000"/>
                          </a:solidFill>
                          <a:effectLst/>
                          <a:latin typeface="+mn-lt"/>
                        </a:rPr>
                        <a:t>212 011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1" i="0" u="none" strike="noStrike" dirty="0">
                          <a:solidFill>
                            <a:srgbClr val="000000"/>
                          </a:solidFill>
                          <a:effectLst/>
                          <a:latin typeface="+mn-lt"/>
                        </a:rPr>
                        <a:t>214 797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b"/>
                      <a:r>
                        <a:rPr lang="cs-CZ" sz="1400" b="1" i="0" u="none" strike="noStrike" dirty="0">
                          <a:solidFill>
                            <a:srgbClr val="000000"/>
                          </a:solidFill>
                          <a:effectLst/>
                          <a:latin typeface="+mn-lt"/>
                        </a:rPr>
                        <a:t>216 956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ctr"/>
                      <a:r>
                        <a:rPr lang="cs-CZ" sz="1400" b="1" i="0" u="none" strike="noStrike">
                          <a:solidFill>
                            <a:srgbClr val="000000"/>
                          </a:solidFill>
                          <a:effectLst/>
                          <a:latin typeface="+mn-lt"/>
                        </a:rPr>
                        <a:t>2 159</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r" fontAlgn="ctr"/>
                      <a:r>
                        <a:rPr lang="cs-CZ" sz="1400" b="1" i="0" u="none" strike="noStrike" dirty="0">
                          <a:solidFill>
                            <a:srgbClr val="000000"/>
                          </a:solidFill>
                          <a:effectLst/>
                          <a:latin typeface="+mn-lt"/>
                        </a:rPr>
                        <a:t>101,0%</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9"/>
                  </a:ext>
                </a:extLst>
              </a:tr>
            </a:tbl>
          </a:graphicData>
        </a:graphic>
      </p:graphicFrame>
      <p:sp>
        <p:nvSpPr>
          <p:cNvPr id="14" name="TextovéPole 13"/>
          <p:cNvSpPr txBox="1"/>
          <p:nvPr/>
        </p:nvSpPr>
        <p:spPr>
          <a:xfrm>
            <a:off x="9000613" y="1144468"/>
            <a:ext cx="2886587" cy="307777"/>
          </a:xfrm>
          <a:prstGeom prst="rect">
            <a:avLst/>
          </a:prstGeom>
          <a:solidFill>
            <a:srgbClr val="C00000"/>
          </a:solidFill>
        </p:spPr>
        <p:txBody>
          <a:bodyPr wrap="square" rtlCol="0">
            <a:spAutoFit/>
          </a:bodyPr>
          <a:lstStyle/>
          <a:p>
            <a:pPr algn="ctr"/>
            <a:r>
              <a:rPr lang="cs-CZ" sz="1400" b="1" dirty="0">
                <a:solidFill>
                  <a:schemeClr val="bg1"/>
                </a:solidFill>
                <a:latin typeface="Trebuchet MS"/>
              </a:rPr>
              <a:t>Všechny segmenty péče</a:t>
            </a:r>
          </a:p>
        </p:txBody>
      </p:sp>
      <p:grpSp>
        <p:nvGrpSpPr>
          <p:cNvPr id="9" name="Group 8">
            <a:extLst>
              <a:ext uri="{FF2B5EF4-FFF2-40B4-BE49-F238E27FC236}">
                <a16:creationId xmlns:a16="http://schemas.microsoft.com/office/drawing/2014/main" id="{99BAF074-9E13-4244-B744-979679A25800}"/>
              </a:ext>
            </a:extLst>
          </p:cNvPr>
          <p:cNvGrpSpPr/>
          <p:nvPr/>
        </p:nvGrpSpPr>
        <p:grpSpPr>
          <a:xfrm>
            <a:off x="10075229" y="171569"/>
            <a:ext cx="2079928" cy="561419"/>
            <a:chOff x="9926515" y="150210"/>
            <a:chExt cx="2079928" cy="561419"/>
          </a:xfrm>
        </p:grpSpPr>
        <p:sp>
          <p:nvSpPr>
            <p:cNvPr id="10" name="Rectangle 9">
              <a:extLst>
                <a:ext uri="{FF2B5EF4-FFF2-40B4-BE49-F238E27FC236}">
                  <a16:creationId xmlns:a16="http://schemas.microsoft.com/office/drawing/2014/main" id="{6BB335E3-05B3-442A-B6ED-8805869999B3}"/>
                </a:ext>
              </a:extLst>
            </p:cNvPr>
            <p:cNvSpPr/>
            <p:nvPr/>
          </p:nvSpPr>
          <p:spPr>
            <a:xfrm>
              <a:off x="9926515" y="150210"/>
              <a:ext cx="1933056" cy="561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Vlajka CR">
              <a:extLst>
                <a:ext uri="{FF2B5EF4-FFF2-40B4-BE49-F238E27FC236}">
                  <a16:creationId xmlns:a16="http://schemas.microsoft.com/office/drawing/2014/main" id="{063EEFD1-8AE6-4721-96FC-72C249D25E86}"/>
                </a:ext>
              </a:extLst>
            </p:cNvPr>
            <p:cNvPicPr>
              <a:picLocks noChangeArrowheads="1"/>
            </p:cNvPicPr>
            <p:nvPr>
              <p:custDataLst>
                <p:tags r:id="rId1"/>
              </p:custDataLst>
            </p:nvPr>
          </p:nvPicPr>
          <p:blipFill>
            <a:blip r:embed="rId3" cstate="print">
              <a:extLst>
                <a:ext uri="{28A0092B-C50C-407E-A947-70E740481C1C}">
                  <a14:useLocalDpi xmlns:a14="http://schemas.microsoft.com/office/drawing/2010/main"/>
                </a:ext>
              </a:extLst>
            </a:blip>
            <a:srcRect/>
            <a:stretch>
              <a:fillRect/>
            </a:stretch>
          </p:blipFill>
          <p:spPr bwMode="gray">
            <a:xfrm>
              <a:off x="11319571" y="150210"/>
              <a:ext cx="540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Rectangle 12">
              <a:extLst>
                <a:ext uri="{FF2B5EF4-FFF2-40B4-BE49-F238E27FC236}">
                  <a16:creationId xmlns:a16="http://schemas.microsoft.com/office/drawing/2014/main" id="{DB37E4F5-3BFD-43DD-870B-19AD63BCB93C}"/>
                </a:ext>
              </a:extLst>
            </p:cNvPr>
            <p:cNvSpPr/>
            <p:nvPr/>
          </p:nvSpPr>
          <p:spPr>
            <a:xfrm>
              <a:off x="10385313" y="330210"/>
              <a:ext cx="1621130" cy="246221"/>
            </a:xfrm>
            <a:prstGeom prst="rect">
              <a:avLst/>
            </a:prstGeom>
          </p:spPr>
          <p:txBody>
            <a:bodyPr wrap="square">
              <a:spAutoFit/>
            </a:bodyPr>
            <a:lstStyle/>
            <a:p>
              <a:endParaRPr lang="en-US" sz="1000" dirty="0"/>
            </a:p>
          </p:txBody>
        </p:sp>
      </p:grpSp>
    </p:spTree>
    <p:extLst>
      <p:ext uri="{BB962C8B-B14F-4D97-AF65-F5344CB8AC3E}">
        <p14:creationId xmlns:p14="http://schemas.microsoft.com/office/powerpoint/2010/main" val="27057980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121517" y="493225"/>
            <a:ext cx="3884974" cy="52322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292929"/>
                </a:solidFill>
                <a:effectLst/>
                <a:uLnTx/>
                <a:uFillTx/>
                <a:latin typeface="Calibri" panose="020F0502020204030204"/>
                <a:ea typeface="+mn-ea"/>
                <a:cs typeface="+mn-cs"/>
              </a:rPr>
              <a:t>Zdroj: Výkaz E (MZ) 2-01, E (MZ) 3-01 a E (MZ) 4-01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400" b="0" i="0" u="none" strike="noStrike" kern="1200" cap="none" spc="0" normalizeH="0" baseline="0" noProof="0" dirty="0">
                <a:ln>
                  <a:noFill/>
                </a:ln>
                <a:solidFill>
                  <a:prstClr val="black"/>
                </a:solidFill>
                <a:effectLst/>
                <a:uLnTx/>
                <a:uFillTx/>
                <a:latin typeface="Calibri" panose="020F0502020204030204"/>
                <a:ea typeface="+mn-ea"/>
                <a:cs typeface="+mn-cs"/>
              </a:rPr>
              <a:t>Stav k 31.12. daného roku.</a:t>
            </a:r>
          </a:p>
        </p:txBody>
      </p:sp>
      <p:graphicFrame>
        <p:nvGraphicFramePr>
          <p:cNvPr id="11" name="Zástupný symbol pro obsah 4"/>
          <p:cNvGraphicFramePr>
            <a:graphicFrameLocks/>
          </p:cNvGraphicFramePr>
          <p:nvPr>
            <p:extLst>
              <p:ext uri="{D42A27DB-BD31-4B8C-83A1-F6EECF244321}">
                <p14:modId xmlns:p14="http://schemas.microsoft.com/office/powerpoint/2010/main" val="768943727"/>
              </p:ext>
            </p:extLst>
          </p:nvPr>
        </p:nvGraphicFramePr>
        <p:xfrm>
          <a:off x="332664" y="1115390"/>
          <a:ext cx="10134108" cy="4721850"/>
        </p:xfrm>
        <a:graphic>
          <a:graphicData uri="http://schemas.openxmlformats.org/drawingml/2006/table">
            <a:tbl>
              <a:tblPr/>
              <a:tblGrid>
                <a:gridCol w="2482117">
                  <a:extLst>
                    <a:ext uri="{9D8B030D-6E8A-4147-A177-3AD203B41FA5}">
                      <a16:colId xmlns:a16="http://schemas.microsoft.com/office/drawing/2014/main" val="20000"/>
                    </a:ext>
                  </a:extLst>
                </a:gridCol>
                <a:gridCol w="803601">
                  <a:extLst>
                    <a:ext uri="{9D8B030D-6E8A-4147-A177-3AD203B41FA5}">
                      <a16:colId xmlns:a16="http://schemas.microsoft.com/office/drawing/2014/main" val="20001"/>
                    </a:ext>
                  </a:extLst>
                </a:gridCol>
                <a:gridCol w="917443">
                  <a:extLst>
                    <a:ext uri="{9D8B030D-6E8A-4147-A177-3AD203B41FA5}">
                      <a16:colId xmlns:a16="http://schemas.microsoft.com/office/drawing/2014/main" val="20002"/>
                    </a:ext>
                  </a:extLst>
                </a:gridCol>
                <a:gridCol w="917443">
                  <a:extLst>
                    <a:ext uri="{9D8B030D-6E8A-4147-A177-3AD203B41FA5}">
                      <a16:colId xmlns:a16="http://schemas.microsoft.com/office/drawing/2014/main" val="20003"/>
                    </a:ext>
                  </a:extLst>
                </a:gridCol>
                <a:gridCol w="917443">
                  <a:extLst>
                    <a:ext uri="{9D8B030D-6E8A-4147-A177-3AD203B41FA5}">
                      <a16:colId xmlns:a16="http://schemas.microsoft.com/office/drawing/2014/main" val="20004"/>
                    </a:ext>
                  </a:extLst>
                </a:gridCol>
                <a:gridCol w="917443">
                  <a:extLst>
                    <a:ext uri="{9D8B030D-6E8A-4147-A177-3AD203B41FA5}">
                      <a16:colId xmlns:a16="http://schemas.microsoft.com/office/drawing/2014/main" val="20005"/>
                    </a:ext>
                  </a:extLst>
                </a:gridCol>
                <a:gridCol w="825176">
                  <a:extLst>
                    <a:ext uri="{9D8B030D-6E8A-4147-A177-3AD203B41FA5}">
                      <a16:colId xmlns:a16="http://schemas.microsoft.com/office/drawing/2014/main" val="20006"/>
                    </a:ext>
                  </a:extLst>
                </a:gridCol>
                <a:gridCol w="825176">
                  <a:extLst>
                    <a:ext uri="{9D8B030D-6E8A-4147-A177-3AD203B41FA5}">
                      <a16:colId xmlns:a16="http://schemas.microsoft.com/office/drawing/2014/main" val="1262583558"/>
                    </a:ext>
                  </a:extLst>
                </a:gridCol>
                <a:gridCol w="722120">
                  <a:extLst>
                    <a:ext uri="{9D8B030D-6E8A-4147-A177-3AD203B41FA5}">
                      <a16:colId xmlns:a16="http://schemas.microsoft.com/office/drawing/2014/main" val="20007"/>
                    </a:ext>
                  </a:extLst>
                </a:gridCol>
                <a:gridCol w="806146">
                  <a:extLst>
                    <a:ext uri="{9D8B030D-6E8A-4147-A177-3AD203B41FA5}">
                      <a16:colId xmlns:a16="http://schemas.microsoft.com/office/drawing/2014/main" val="20008"/>
                    </a:ext>
                  </a:extLst>
                </a:gridCol>
              </a:tblGrid>
              <a:tr h="434561">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l" fontAlgn="b"/>
                      <a:r>
                        <a:rPr lang="cs-CZ" sz="1400" b="1" u="none" strike="noStrike" dirty="0">
                          <a:effectLst/>
                          <a:latin typeface="+mn-lt"/>
                        </a:rPr>
                        <a:t>Kategorie</a:t>
                      </a:r>
                      <a:endParaRPr lang="cs-CZ" sz="1400" b="1"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ctr" fontAlgn="b"/>
                      <a:r>
                        <a:rPr lang="cs-CZ" sz="1400" b="1" u="none" strike="noStrike" dirty="0">
                          <a:effectLst/>
                          <a:latin typeface="+mn-lt"/>
                        </a:rPr>
                        <a:t>2012</a:t>
                      </a:r>
                      <a:endParaRPr lang="cs-CZ" sz="1400" b="1"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ctr" fontAlgn="b"/>
                      <a:r>
                        <a:rPr lang="cs-CZ" sz="1400" b="1" u="none" strike="noStrike" dirty="0">
                          <a:effectLst/>
                          <a:latin typeface="+mn-lt"/>
                        </a:rPr>
                        <a:t>2013</a:t>
                      </a:r>
                      <a:endParaRPr lang="cs-CZ" sz="1400" b="1"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ctr" fontAlgn="b"/>
                      <a:r>
                        <a:rPr lang="cs-CZ" sz="1400" b="1" u="none" strike="noStrike" dirty="0">
                          <a:effectLst/>
                          <a:latin typeface="+mn-lt"/>
                        </a:rPr>
                        <a:t>2014</a:t>
                      </a:r>
                      <a:endParaRPr lang="cs-CZ" sz="1400" b="1"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ctr" fontAlgn="b"/>
                      <a:r>
                        <a:rPr lang="cs-CZ" sz="1400" b="1" u="none" strike="noStrike" dirty="0">
                          <a:effectLst/>
                          <a:latin typeface="+mn-lt"/>
                        </a:rPr>
                        <a:t>2015</a:t>
                      </a:r>
                      <a:endParaRPr lang="cs-CZ" sz="1400" b="1"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ctr" fontAlgn="b"/>
                      <a:r>
                        <a:rPr lang="cs-CZ" sz="1400" b="1" u="none" strike="noStrike" dirty="0">
                          <a:effectLst/>
                          <a:latin typeface="+mn-lt"/>
                        </a:rPr>
                        <a:t>2016</a:t>
                      </a:r>
                      <a:endParaRPr lang="cs-CZ" sz="1400" b="1"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ctr" fontAlgn="b"/>
                      <a:r>
                        <a:rPr lang="cs-CZ" sz="1400" b="1" u="none" strike="noStrike" dirty="0">
                          <a:effectLst/>
                          <a:latin typeface="+mn-lt"/>
                        </a:rPr>
                        <a:t>2017</a:t>
                      </a:r>
                      <a:endParaRPr lang="cs-CZ" sz="1400" b="1"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algn="ctr" fontAlgn="b"/>
                      <a:r>
                        <a:rPr lang="cs-CZ" sz="1400" b="1" i="0" u="none" strike="noStrike" dirty="0">
                          <a:solidFill>
                            <a:srgbClr val="000000"/>
                          </a:solidFill>
                          <a:effectLst/>
                          <a:latin typeface="+mn-lt"/>
                        </a:rPr>
                        <a:t>2018</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ctr" fontAlgn="b"/>
                      <a:r>
                        <a:rPr lang="cs-CZ" sz="1400" b="1" u="none" strike="noStrike" dirty="0">
                          <a:effectLst/>
                          <a:latin typeface="+mn-lt"/>
                        </a:rPr>
                        <a:t>Rozdíl </a:t>
                      </a:r>
                    </a:p>
                    <a:p>
                      <a:pPr algn="ctr" fontAlgn="b"/>
                      <a:r>
                        <a:rPr lang="cs-CZ" sz="1400" b="1" u="none" strike="noStrike" dirty="0">
                          <a:effectLst/>
                          <a:latin typeface="+mn-lt"/>
                        </a:rPr>
                        <a:t>18-17</a:t>
                      </a:r>
                      <a:endParaRPr lang="cs-CZ" sz="1400" b="1" i="0" u="none" strike="noStrike" dirty="0">
                        <a:solidFill>
                          <a:srgbClr val="000000"/>
                        </a:solidFill>
                        <a:effectLst/>
                        <a:latin typeface="+mn-lt"/>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lvl1pPr marL="0" algn="l" defTabSz="914400" rtl="0" eaLnBrk="1" latinLnBrk="0" hangingPunct="1">
                        <a:defRPr sz="1800" kern="1200">
                          <a:solidFill>
                            <a:schemeClr val="dk1"/>
                          </a:solidFill>
                          <a:latin typeface="Trebuchet MS"/>
                        </a:defRPr>
                      </a:lvl1pPr>
                      <a:lvl2pPr marL="457200" algn="l" defTabSz="914400" rtl="0" eaLnBrk="1" latinLnBrk="0" hangingPunct="1">
                        <a:defRPr sz="1800" kern="1200">
                          <a:solidFill>
                            <a:schemeClr val="dk1"/>
                          </a:solidFill>
                          <a:latin typeface="Trebuchet MS"/>
                        </a:defRPr>
                      </a:lvl2pPr>
                      <a:lvl3pPr marL="914400" algn="l" defTabSz="914400" rtl="0" eaLnBrk="1" latinLnBrk="0" hangingPunct="1">
                        <a:defRPr sz="1800" kern="1200">
                          <a:solidFill>
                            <a:schemeClr val="dk1"/>
                          </a:solidFill>
                          <a:latin typeface="Trebuchet MS"/>
                        </a:defRPr>
                      </a:lvl3pPr>
                      <a:lvl4pPr marL="1371600" algn="l" defTabSz="914400" rtl="0" eaLnBrk="1" latinLnBrk="0" hangingPunct="1">
                        <a:defRPr sz="1800" kern="1200">
                          <a:solidFill>
                            <a:schemeClr val="dk1"/>
                          </a:solidFill>
                          <a:latin typeface="Trebuchet MS"/>
                        </a:defRPr>
                      </a:lvl4pPr>
                      <a:lvl5pPr marL="1828800" algn="l" defTabSz="914400" rtl="0" eaLnBrk="1" latinLnBrk="0" hangingPunct="1">
                        <a:defRPr sz="1800" kern="1200">
                          <a:solidFill>
                            <a:schemeClr val="dk1"/>
                          </a:solidFill>
                          <a:latin typeface="Trebuchet MS"/>
                        </a:defRPr>
                      </a:lvl5pPr>
                      <a:lvl6pPr marL="2286000" algn="l" defTabSz="914400" rtl="0" eaLnBrk="1" latinLnBrk="0" hangingPunct="1">
                        <a:defRPr sz="1800" kern="1200">
                          <a:solidFill>
                            <a:schemeClr val="dk1"/>
                          </a:solidFill>
                          <a:latin typeface="Trebuchet MS"/>
                        </a:defRPr>
                      </a:lvl6pPr>
                      <a:lvl7pPr marL="2743200" algn="l" defTabSz="914400" rtl="0" eaLnBrk="1" latinLnBrk="0" hangingPunct="1">
                        <a:defRPr sz="1800" kern="1200">
                          <a:solidFill>
                            <a:schemeClr val="dk1"/>
                          </a:solidFill>
                          <a:latin typeface="Trebuchet MS"/>
                        </a:defRPr>
                      </a:lvl7pPr>
                      <a:lvl8pPr marL="3200400" algn="l" defTabSz="914400" rtl="0" eaLnBrk="1" latinLnBrk="0" hangingPunct="1">
                        <a:defRPr sz="1800" kern="1200">
                          <a:solidFill>
                            <a:schemeClr val="dk1"/>
                          </a:solidFill>
                          <a:latin typeface="Trebuchet MS"/>
                        </a:defRPr>
                      </a:lvl8pPr>
                      <a:lvl9pPr marL="3657600" algn="l" defTabSz="914400" rtl="0" eaLnBrk="1" latinLnBrk="0" hangingPunct="1">
                        <a:defRPr sz="1800" kern="1200">
                          <a:solidFill>
                            <a:schemeClr val="dk1"/>
                          </a:solidFill>
                          <a:latin typeface="Trebuchet MS"/>
                        </a:defRPr>
                      </a:lvl9pPr>
                    </a:lstStyle>
                    <a:p>
                      <a:pPr algn="ctr" fontAlgn="b"/>
                      <a:r>
                        <a:rPr lang="cs-CZ" sz="1400" b="1" i="0" u="none" strike="noStrike" dirty="0">
                          <a:solidFill>
                            <a:srgbClr val="000000"/>
                          </a:solidFill>
                          <a:effectLst/>
                          <a:latin typeface="+mn-lt"/>
                        </a:rPr>
                        <a:t>Rozdíl</a:t>
                      </a:r>
                    </a:p>
                    <a:p>
                      <a:pPr algn="ctr" fontAlgn="b"/>
                      <a:r>
                        <a:rPr lang="cs-CZ" sz="1400" b="1" i="0" u="none" strike="noStrike" dirty="0">
                          <a:solidFill>
                            <a:srgbClr val="000000"/>
                          </a:solidFill>
                          <a:effectLst/>
                          <a:latin typeface="+mn-lt"/>
                        </a:rPr>
                        <a:t>v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10000"/>
                  </a:ext>
                </a:extLst>
              </a:tr>
              <a:tr h="432000">
                <a:tc>
                  <a:txBody>
                    <a:bodyPr/>
                    <a:lstStyle/>
                    <a:p>
                      <a:pPr algn="l" rtl="0" fontAlgn="b"/>
                      <a:r>
                        <a:rPr lang="en-US" sz="1400" b="0" i="0" u="none" strike="noStrike" dirty="0" err="1">
                          <a:solidFill>
                            <a:srgbClr val="000000"/>
                          </a:solidFill>
                          <a:effectLst/>
                          <a:latin typeface="Trebuchet MS" panose="020B0603020202020204" pitchFamily="34" charset="0"/>
                        </a:rPr>
                        <a:t>Lékaři</a:t>
                      </a:r>
                      <a:endParaRPr lang="en-US" sz="1400" b="0" i="0" u="none" strike="noStrike" dirty="0">
                        <a:solidFill>
                          <a:srgbClr val="000000"/>
                        </a:solidFill>
                        <a:effectLst/>
                        <a:latin typeface="Trebuchet MS" panose="020B0603020202020204" pitchFamily="34" charset="0"/>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dirty="0">
                          <a:solidFill>
                            <a:srgbClr val="000000"/>
                          </a:solidFill>
                          <a:effectLst/>
                          <a:latin typeface="Calibri" panose="020F0502020204030204" pitchFamily="34" charset="0"/>
                        </a:rPr>
                        <a:t>2 147</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2 121</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2 144</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2 105</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2 094</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2 124</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2 173</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dirty="0">
                          <a:solidFill>
                            <a:srgbClr val="000000"/>
                          </a:solidFill>
                          <a:effectLst/>
                          <a:latin typeface="Calibri" panose="020F0502020204030204" pitchFamily="34" charset="0"/>
                        </a:rPr>
                        <a:t>50</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p>
                      <a:pPr algn="ctr" rtl="0" fontAlgn="b"/>
                      <a:r>
                        <a:rPr lang="cs-CZ" sz="1400" b="0" i="0" u="none" strike="noStrike">
                          <a:solidFill>
                            <a:srgbClr val="000000"/>
                          </a:solidFill>
                          <a:effectLst/>
                          <a:latin typeface="Calibri" panose="020F0502020204030204" pitchFamily="34" charset="0"/>
                        </a:rPr>
                        <a:t>102%</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1"/>
                  </a:ext>
                </a:extLst>
              </a:tr>
              <a:tr h="432000">
                <a:tc>
                  <a:txBody>
                    <a:bodyPr/>
                    <a:lstStyle/>
                    <a:p>
                      <a:pPr algn="l" rtl="0" fontAlgn="b"/>
                      <a:r>
                        <a:rPr lang="en-US" sz="1400" b="0" i="0" u="none" strike="noStrike" dirty="0" err="1">
                          <a:solidFill>
                            <a:srgbClr val="000000"/>
                          </a:solidFill>
                          <a:effectLst/>
                          <a:latin typeface="Trebuchet MS" panose="020B0603020202020204" pitchFamily="34" charset="0"/>
                        </a:rPr>
                        <a:t>Zubní</a:t>
                      </a:r>
                      <a:r>
                        <a:rPr lang="en-US" sz="1400" b="0" i="0" u="none" strike="noStrike" dirty="0">
                          <a:solidFill>
                            <a:srgbClr val="000000"/>
                          </a:solidFill>
                          <a:effectLst/>
                          <a:latin typeface="Trebuchet MS" panose="020B0603020202020204" pitchFamily="34" charset="0"/>
                        </a:rPr>
                        <a:t> </a:t>
                      </a:r>
                      <a:r>
                        <a:rPr lang="en-US" sz="1400" b="0" i="0" u="none" strike="noStrike" dirty="0" err="1">
                          <a:solidFill>
                            <a:srgbClr val="000000"/>
                          </a:solidFill>
                          <a:effectLst/>
                          <a:latin typeface="Trebuchet MS" panose="020B0603020202020204" pitchFamily="34" charset="0"/>
                        </a:rPr>
                        <a:t>lékaři</a:t>
                      </a:r>
                      <a:endParaRPr lang="en-US" sz="1400" b="0" i="0" u="none" strike="noStrike" dirty="0">
                        <a:solidFill>
                          <a:srgbClr val="000000"/>
                        </a:solidFill>
                        <a:effectLst/>
                        <a:latin typeface="Trebuchet MS" panose="020B0603020202020204" pitchFamily="34" charset="0"/>
                      </a:endParaRP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398</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400</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394</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402</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429</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404</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400</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-4</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p>
                      <a:pPr algn="ctr" rtl="0" fontAlgn="b"/>
                      <a:r>
                        <a:rPr lang="cs-CZ" sz="1400" b="0" i="0" u="none" strike="noStrike">
                          <a:solidFill>
                            <a:srgbClr val="000000"/>
                          </a:solidFill>
                          <a:effectLst/>
                          <a:latin typeface="Calibri" panose="020F0502020204030204" pitchFamily="34" charset="0"/>
                        </a:rPr>
                        <a:t>99%</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2"/>
                  </a:ext>
                </a:extLst>
              </a:tr>
              <a:tr h="432000">
                <a:tc>
                  <a:txBody>
                    <a:bodyPr/>
                    <a:lstStyle/>
                    <a:p>
                      <a:pPr algn="l" rtl="0" fontAlgn="b"/>
                      <a:r>
                        <a:rPr lang="en-US" sz="1400" b="0" i="0" u="none" strike="noStrike">
                          <a:solidFill>
                            <a:srgbClr val="000000"/>
                          </a:solidFill>
                          <a:effectLst/>
                          <a:latin typeface="Trebuchet MS" panose="020B0603020202020204" pitchFamily="34" charset="0"/>
                        </a:rPr>
                        <a:t>Farmaceuti</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425</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423</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437</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424</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422</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442</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420</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-22</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p>
                      <a:pPr algn="ctr" rtl="0" fontAlgn="b"/>
                      <a:r>
                        <a:rPr lang="cs-CZ" sz="1400" b="0" i="0" u="none" strike="noStrike">
                          <a:solidFill>
                            <a:srgbClr val="000000"/>
                          </a:solidFill>
                          <a:effectLst/>
                          <a:latin typeface="Calibri" panose="020F0502020204030204" pitchFamily="34" charset="0"/>
                        </a:rPr>
                        <a:t>95%</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3"/>
                  </a:ext>
                </a:extLst>
              </a:tr>
              <a:tr h="468000">
                <a:tc>
                  <a:txBody>
                    <a:bodyPr/>
                    <a:lstStyle/>
                    <a:p>
                      <a:pPr algn="l" rtl="0" fontAlgn="b"/>
                      <a:r>
                        <a:rPr lang="en-US" sz="1400" b="0" i="0" u="none" strike="noStrike">
                          <a:solidFill>
                            <a:srgbClr val="000000"/>
                          </a:solidFill>
                          <a:effectLst/>
                          <a:latin typeface="Trebuchet MS" panose="020B0603020202020204" pitchFamily="34" charset="0"/>
                        </a:rPr>
                        <a:t>Všeobecné sestry a porodní asistentky</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4 555</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4 524</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4 491</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4 528</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4 568</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4 524</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4 536</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12</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p>
                      <a:pPr algn="ctr" rtl="0" fontAlgn="b"/>
                      <a:r>
                        <a:rPr lang="cs-CZ" sz="1400" b="0" i="0" u="none" strike="noStrike">
                          <a:solidFill>
                            <a:srgbClr val="000000"/>
                          </a:solidFill>
                          <a:effectLst/>
                          <a:latin typeface="Calibri" panose="020F0502020204030204" pitchFamily="34" charset="0"/>
                        </a:rPr>
                        <a:t>100%</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4"/>
                  </a:ext>
                </a:extLst>
              </a:tr>
              <a:tr h="468000">
                <a:tc>
                  <a:txBody>
                    <a:bodyPr/>
                    <a:lstStyle/>
                    <a:p>
                      <a:pPr algn="l" rtl="0" fontAlgn="b"/>
                      <a:r>
                        <a:rPr lang="en-US" sz="1400" b="0" i="0" u="none" strike="noStrike" dirty="0" err="1">
                          <a:solidFill>
                            <a:srgbClr val="000000"/>
                          </a:solidFill>
                          <a:effectLst/>
                          <a:latin typeface="Trebuchet MS" panose="020B0603020202020204" pitchFamily="34" charset="0"/>
                        </a:rPr>
                        <a:t>Ostatní</a:t>
                      </a:r>
                      <a:r>
                        <a:rPr lang="en-US" sz="1400" b="0" i="0" u="none" strike="noStrike" dirty="0">
                          <a:solidFill>
                            <a:srgbClr val="000000"/>
                          </a:solidFill>
                          <a:effectLst/>
                          <a:latin typeface="Trebuchet MS" panose="020B0603020202020204" pitchFamily="34" charset="0"/>
                        </a:rPr>
                        <a:t> </a:t>
                      </a:r>
                      <a:r>
                        <a:rPr lang="en-US" sz="1400" b="0" i="0" u="none" strike="noStrike" dirty="0" err="1">
                          <a:solidFill>
                            <a:srgbClr val="000000"/>
                          </a:solidFill>
                          <a:effectLst/>
                          <a:latin typeface="Trebuchet MS" panose="020B0603020202020204" pitchFamily="34" charset="0"/>
                        </a:rPr>
                        <a:t>nelékaři</a:t>
                      </a:r>
                      <a:r>
                        <a:rPr lang="en-US" sz="1400" b="0" i="0" u="none" strike="noStrike" dirty="0">
                          <a:solidFill>
                            <a:srgbClr val="000000"/>
                          </a:solidFill>
                          <a:effectLst/>
                          <a:latin typeface="Trebuchet MS" panose="020B0603020202020204" pitchFamily="34" charset="0"/>
                        </a:rPr>
                        <a:t> s </a:t>
                      </a:r>
                      <a:r>
                        <a:rPr lang="en-US" sz="1400" b="0" i="0" u="none" strike="noStrike" dirty="0" err="1">
                          <a:solidFill>
                            <a:srgbClr val="000000"/>
                          </a:solidFill>
                          <a:effectLst/>
                          <a:latin typeface="Trebuchet MS" panose="020B0603020202020204" pitchFamily="34" charset="0"/>
                        </a:rPr>
                        <a:t>odbornou</a:t>
                      </a:r>
                      <a:r>
                        <a:rPr lang="en-US" sz="1400" b="0" i="0" u="none" strike="noStrike" dirty="0">
                          <a:solidFill>
                            <a:srgbClr val="000000"/>
                          </a:solidFill>
                          <a:effectLst/>
                          <a:latin typeface="Trebuchet MS" panose="020B0603020202020204" pitchFamily="34" charset="0"/>
                        </a:rPr>
                        <a:t> </a:t>
                      </a:r>
                      <a:r>
                        <a:rPr lang="en-US" sz="1400" b="0" i="0" u="none" strike="noStrike" dirty="0" err="1">
                          <a:solidFill>
                            <a:srgbClr val="000000"/>
                          </a:solidFill>
                          <a:effectLst/>
                          <a:latin typeface="Trebuchet MS" panose="020B0603020202020204" pitchFamily="34" charset="0"/>
                        </a:rPr>
                        <a:t>způsobilostí</a:t>
                      </a:r>
                      <a:r>
                        <a:rPr lang="en-US" sz="1400" b="0" i="0" u="none" strike="noStrike" dirty="0">
                          <a:solidFill>
                            <a:srgbClr val="000000"/>
                          </a:solidFill>
                          <a:effectLst/>
                          <a:latin typeface="Trebuchet MS" panose="020B0603020202020204" pitchFamily="34" charset="0"/>
                        </a:rPr>
                        <a:t> (</a:t>
                      </a:r>
                      <a:r>
                        <a:rPr lang="en-US" sz="1400" b="0" i="0" u="none" strike="noStrike" dirty="0" err="1">
                          <a:solidFill>
                            <a:srgbClr val="000000"/>
                          </a:solidFill>
                          <a:effectLst/>
                          <a:latin typeface="Trebuchet MS" panose="020B0603020202020204" pitchFamily="34" charset="0"/>
                        </a:rPr>
                        <a:t>Ostatní</a:t>
                      </a:r>
                      <a:r>
                        <a:rPr lang="en-US" sz="1400" b="0" i="0" u="none" strike="noStrike" dirty="0">
                          <a:solidFill>
                            <a:srgbClr val="000000"/>
                          </a:solidFill>
                          <a:effectLst/>
                          <a:latin typeface="Trebuchet MS" panose="020B0603020202020204" pitchFamily="34" charset="0"/>
                        </a:rPr>
                        <a:t> ZPBD)</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1 377</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1 407</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1 424</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1 405</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1 437</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1 582</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1 604</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22</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p>
                      <a:pPr algn="ctr" rtl="0" fontAlgn="b"/>
                      <a:r>
                        <a:rPr lang="cs-CZ" sz="1400" b="0" i="0" u="none" strike="noStrike">
                          <a:solidFill>
                            <a:srgbClr val="000000"/>
                          </a:solidFill>
                          <a:effectLst/>
                          <a:latin typeface="Calibri" panose="020F0502020204030204" pitchFamily="34" charset="0"/>
                        </a:rPr>
                        <a:t>101%</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5"/>
                  </a:ext>
                </a:extLst>
              </a:tr>
              <a:tr h="647097">
                <a:tc>
                  <a:txBody>
                    <a:bodyPr/>
                    <a:lstStyle/>
                    <a:p>
                      <a:pPr algn="l" rtl="0" fontAlgn="b"/>
                      <a:r>
                        <a:rPr lang="en-US" sz="1400" b="0" i="0" u="none" strike="noStrike" dirty="0" err="1">
                          <a:solidFill>
                            <a:srgbClr val="000000"/>
                          </a:solidFill>
                          <a:effectLst/>
                          <a:latin typeface="Trebuchet MS" panose="020B0603020202020204" pitchFamily="34" charset="0"/>
                        </a:rPr>
                        <a:t>Nelékaři</a:t>
                      </a:r>
                      <a:r>
                        <a:rPr lang="en-US" sz="1400" b="0" i="0" u="none" strike="noStrike" dirty="0">
                          <a:solidFill>
                            <a:srgbClr val="000000"/>
                          </a:solidFill>
                          <a:effectLst/>
                          <a:latin typeface="Trebuchet MS" panose="020B0603020202020204" pitchFamily="34" charset="0"/>
                        </a:rPr>
                        <a:t> s </a:t>
                      </a:r>
                      <a:r>
                        <a:rPr lang="en-US" sz="1400" b="0" i="0" u="none" strike="noStrike" dirty="0" err="1">
                          <a:solidFill>
                            <a:srgbClr val="000000"/>
                          </a:solidFill>
                          <a:effectLst/>
                          <a:latin typeface="Trebuchet MS" panose="020B0603020202020204" pitchFamily="34" charset="0"/>
                        </a:rPr>
                        <a:t>odbornou</a:t>
                      </a:r>
                      <a:r>
                        <a:rPr lang="en-US" sz="1400" b="0" i="0" u="none" strike="noStrike" dirty="0">
                          <a:solidFill>
                            <a:srgbClr val="000000"/>
                          </a:solidFill>
                          <a:effectLst/>
                          <a:latin typeface="Trebuchet MS" panose="020B0603020202020204" pitchFamily="34" charset="0"/>
                        </a:rPr>
                        <a:t> a </a:t>
                      </a:r>
                      <a:r>
                        <a:rPr lang="en-US" sz="1400" b="0" i="0" u="none" strike="noStrike" dirty="0" err="1">
                          <a:solidFill>
                            <a:srgbClr val="000000"/>
                          </a:solidFill>
                          <a:effectLst/>
                          <a:latin typeface="Trebuchet MS" panose="020B0603020202020204" pitchFamily="34" charset="0"/>
                        </a:rPr>
                        <a:t>specializovanou</a:t>
                      </a:r>
                      <a:r>
                        <a:rPr lang="en-US" sz="1400" b="0" i="0" u="none" strike="noStrike" dirty="0">
                          <a:solidFill>
                            <a:srgbClr val="000000"/>
                          </a:solidFill>
                          <a:effectLst/>
                          <a:latin typeface="Trebuchet MS" panose="020B0603020202020204" pitchFamily="34" charset="0"/>
                        </a:rPr>
                        <a:t> </a:t>
                      </a:r>
                      <a:r>
                        <a:rPr lang="en-US" sz="1400" b="0" i="0" u="none" strike="noStrike" dirty="0" err="1">
                          <a:solidFill>
                            <a:srgbClr val="000000"/>
                          </a:solidFill>
                          <a:effectLst/>
                          <a:latin typeface="Trebuchet MS" panose="020B0603020202020204" pitchFamily="34" charset="0"/>
                        </a:rPr>
                        <a:t>způsobilostí</a:t>
                      </a:r>
                      <a:r>
                        <a:rPr lang="en-US" sz="1400" b="0" i="0" u="none" strike="noStrike" dirty="0">
                          <a:solidFill>
                            <a:srgbClr val="000000"/>
                          </a:solidFill>
                          <a:effectLst/>
                          <a:latin typeface="Trebuchet MS" panose="020B0603020202020204" pitchFamily="34" charset="0"/>
                        </a:rPr>
                        <a:t> (ZPSZ)</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662</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633</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636</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653</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682</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670</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686</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dirty="0">
                          <a:solidFill>
                            <a:srgbClr val="000000"/>
                          </a:solidFill>
                          <a:effectLst/>
                          <a:latin typeface="Calibri" panose="020F0502020204030204" pitchFamily="34" charset="0"/>
                        </a:rPr>
                        <a:t>16</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p>
                      <a:pPr algn="ctr" rtl="0" fontAlgn="b"/>
                      <a:r>
                        <a:rPr lang="cs-CZ" sz="1400" b="0" i="0" u="none" strike="noStrike">
                          <a:solidFill>
                            <a:srgbClr val="000000"/>
                          </a:solidFill>
                          <a:effectLst/>
                          <a:latin typeface="Calibri" panose="020F0502020204030204" pitchFamily="34" charset="0"/>
                        </a:rPr>
                        <a:t>102%</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6"/>
                  </a:ext>
                </a:extLst>
              </a:tr>
              <a:tr h="468000">
                <a:tc>
                  <a:txBody>
                    <a:bodyPr/>
                    <a:lstStyle/>
                    <a:p>
                      <a:pPr algn="l" rtl="0" fontAlgn="b"/>
                      <a:r>
                        <a:rPr lang="en-US" sz="1400" b="0" i="0" u="none" strike="noStrike" dirty="0" err="1">
                          <a:solidFill>
                            <a:srgbClr val="000000"/>
                          </a:solidFill>
                          <a:effectLst/>
                          <a:latin typeface="Trebuchet MS" panose="020B0603020202020204" pitchFamily="34" charset="0"/>
                        </a:rPr>
                        <a:t>Nelékaři</a:t>
                      </a:r>
                      <a:r>
                        <a:rPr lang="en-US" sz="1400" b="0" i="0" u="none" strike="noStrike" dirty="0">
                          <a:solidFill>
                            <a:srgbClr val="000000"/>
                          </a:solidFill>
                          <a:effectLst/>
                          <a:latin typeface="Trebuchet MS" panose="020B0603020202020204" pitchFamily="34" charset="0"/>
                        </a:rPr>
                        <a:t> pod </a:t>
                      </a:r>
                      <a:r>
                        <a:rPr lang="en-US" sz="1400" b="0" i="0" u="none" strike="noStrike" dirty="0" err="1">
                          <a:solidFill>
                            <a:srgbClr val="000000"/>
                          </a:solidFill>
                          <a:effectLst/>
                          <a:latin typeface="Trebuchet MS" panose="020B0603020202020204" pitchFamily="34" charset="0"/>
                        </a:rPr>
                        <a:t>odborným</a:t>
                      </a:r>
                      <a:r>
                        <a:rPr lang="en-US" sz="1400" b="0" i="0" u="none" strike="noStrike" dirty="0">
                          <a:solidFill>
                            <a:srgbClr val="000000"/>
                          </a:solidFill>
                          <a:effectLst/>
                          <a:latin typeface="Trebuchet MS" panose="020B0603020202020204" pitchFamily="34" charset="0"/>
                        </a:rPr>
                        <a:t> </a:t>
                      </a:r>
                      <a:r>
                        <a:rPr lang="en-US" sz="1400" b="0" i="0" u="none" strike="noStrike" dirty="0" err="1">
                          <a:solidFill>
                            <a:srgbClr val="000000"/>
                          </a:solidFill>
                          <a:effectLst/>
                          <a:latin typeface="Trebuchet MS" panose="020B0603020202020204" pitchFamily="34" charset="0"/>
                        </a:rPr>
                        <a:t>dohledem</a:t>
                      </a:r>
                      <a:r>
                        <a:rPr lang="en-US" sz="1400" b="0" i="0" u="none" strike="noStrike" dirty="0">
                          <a:solidFill>
                            <a:srgbClr val="000000"/>
                          </a:solidFill>
                          <a:effectLst/>
                          <a:latin typeface="Trebuchet MS" panose="020B0603020202020204" pitchFamily="34" charset="0"/>
                        </a:rPr>
                        <a:t> (ZPOD)</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1 620</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1 545</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1 611</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1 684</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1 864</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1 733</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1 726</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dirty="0">
                          <a:solidFill>
                            <a:srgbClr val="000000"/>
                          </a:solidFill>
                          <a:effectLst/>
                          <a:latin typeface="Calibri" panose="020F0502020204030204" pitchFamily="34" charset="0"/>
                        </a:rPr>
                        <a:t>-7</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p>
                      <a:pPr algn="ctr" rtl="0" fontAlgn="b"/>
                      <a:r>
                        <a:rPr lang="cs-CZ" sz="1400" b="0" i="0" u="none" strike="noStrike">
                          <a:solidFill>
                            <a:srgbClr val="000000"/>
                          </a:solidFill>
                          <a:effectLst/>
                          <a:latin typeface="Calibri" panose="020F0502020204030204" pitchFamily="34" charset="0"/>
                        </a:rPr>
                        <a:t>100%</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7"/>
                  </a:ext>
                </a:extLst>
              </a:tr>
              <a:tr h="468000">
                <a:tc>
                  <a:txBody>
                    <a:bodyPr/>
                    <a:lstStyle/>
                    <a:p>
                      <a:pPr algn="l" rtl="0" fontAlgn="b"/>
                      <a:r>
                        <a:rPr lang="en-US" sz="1400" b="0" i="0" u="none" strike="noStrike" dirty="0" err="1">
                          <a:solidFill>
                            <a:srgbClr val="000000"/>
                          </a:solidFill>
                          <a:effectLst/>
                          <a:latin typeface="Trebuchet MS" panose="020B0603020202020204" pitchFamily="34" charset="0"/>
                        </a:rPr>
                        <a:t>Jiní</a:t>
                      </a:r>
                      <a:r>
                        <a:rPr lang="en-US" sz="1400" b="0" i="0" u="none" strike="noStrike" dirty="0">
                          <a:solidFill>
                            <a:srgbClr val="000000"/>
                          </a:solidFill>
                          <a:effectLst/>
                          <a:latin typeface="Trebuchet MS" panose="020B0603020202020204" pitchFamily="34" charset="0"/>
                        </a:rPr>
                        <a:t> </a:t>
                      </a:r>
                      <a:r>
                        <a:rPr lang="en-US" sz="1400" b="0" i="0" u="none" strike="noStrike" dirty="0" err="1">
                          <a:solidFill>
                            <a:srgbClr val="000000"/>
                          </a:solidFill>
                          <a:effectLst/>
                          <a:latin typeface="Trebuchet MS" panose="020B0603020202020204" pitchFamily="34" charset="0"/>
                        </a:rPr>
                        <a:t>odborní</a:t>
                      </a:r>
                      <a:r>
                        <a:rPr lang="en-US" sz="1400" b="0" i="0" u="none" strike="noStrike" dirty="0">
                          <a:solidFill>
                            <a:srgbClr val="000000"/>
                          </a:solidFill>
                          <a:effectLst/>
                          <a:latin typeface="Trebuchet MS" panose="020B0603020202020204" pitchFamily="34" charset="0"/>
                        </a:rPr>
                        <a:t> </a:t>
                      </a:r>
                      <a:r>
                        <a:rPr lang="en-US" sz="1400" b="0" i="0" u="none" strike="noStrike" dirty="0" err="1">
                          <a:solidFill>
                            <a:srgbClr val="000000"/>
                          </a:solidFill>
                          <a:effectLst/>
                          <a:latin typeface="Trebuchet MS" panose="020B0603020202020204" pitchFamily="34" charset="0"/>
                        </a:rPr>
                        <a:t>pracovníci</a:t>
                      </a:r>
                      <a:r>
                        <a:rPr lang="en-US" sz="1400" b="0" i="0" u="none" strike="noStrike" dirty="0">
                          <a:solidFill>
                            <a:srgbClr val="000000"/>
                          </a:solidFill>
                          <a:effectLst/>
                          <a:latin typeface="Trebuchet MS" panose="020B0603020202020204" pitchFamily="34" charset="0"/>
                        </a:rPr>
                        <a:t> a </a:t>
                      </a:r>
                      <a:r>
                        <a:rPr lang="en-US" sz="1400" b="0" i="0" u="none" strike="noStrike" dirty="0" err="1">
                          <a:solidFill>
                            <a:srgbClr val="000000"/>
                          </a:solidFill>
                          <a:effectLst/>
                          <a:latin typeface="Trebuchet MS" panose="020B0603020202020204" pitchFamily="34" charset="0"/>
                        </a:rPr>
                        <a:t>dentisté</a:t>
                      </a:r>
                      <a:r>
                        <a:rPr lang="en-US" sz="1400" b="0" i="0" u="none" strike="noStrike" dirty="0">
                          <a:solidFill>
                            <a:srgbClr val="000000"/>
                          </a:solidFill>
                          <a:effectLst/>
                          <a:latin typeface="Trebuchet MS" panose="020B0603020202020204" pitchFamily="34" charset="0"/>
                        </a:rPr>
                        <a:t> (JOP)</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142</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136</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140</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163</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89</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71</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159</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0" i="0" u="none" strike="noStrike">
                          <a:solidFill>
                            <a:srgbClr val="000000"/>
                          </a:solidFill>
                          <a:effectLst/>
                          <a:latin typeface="Calibri" panose="020F0502020204030204" pitchFamily="34" charset="0"/>
                        </a:rPr>
                        <a:t>88</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p>
                      <a:pPr algn="ctr" rtl="0" fontAlgn="b"/>
                      <a:r>
                        <a:rPr lang="cs-CZ" sz="1400" b="0" i="0" u="none" strike="noStrike">
                          <a:solidFill>
                            <a:srgbClr val="000000"/>
                          </a:solidFill>
                          <a:effectLst/>
                          <a:latin typeface="Calibri" panose="020F0502020204030204" pitchFamily="34" charset="0"/>
                        </a:rPr>
                        <a:t>224%</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8"/>
                  </a:ext>
                </a:extLst>
              </a:tr>
              <a:tr h="468000">
                <a:tc>
                  <a:txBody>
                    <a:bodyPr/>
                    <a:lstStyle/>
                    <a:p>
                      <a:pPr algn="l" rtl="0" fontAlgn="b"/>
                      <a:r>
                        <a:rPr lang="en-US" sz="1400" b="1" i="0" u="none" strike="noStrike" dirty="0" err="1">
                          <a:solidFill>
                            <a:srgbClr val="000000"/>
                          </a:solidFill>
                          <a:effectLst/>
                          <a:latin typeface="Trebuchet MS" panose="020B0603020202020204" pitchFamily="34" charset="0"/>
                        </a:rPr>
                        <a:t>Celkem</a:t>
                      </a:r>
                      <a:r>
                        <a:rPr lang="en-US" sz="1400" b="1" i="0" u="none" strike="noStrike" dirty="0">
                          <a:solidFill>
                            <a:srgbClr val="000000"/>
                          </a:solidFill>
                          <a:effectLst/>
                          <a:latin typeface="Trebuchet MS" panose="020B0603020202020204" pitchFamily="34" charset="0"/>
                        </a:rPr>
                        <a:t> </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1" i="0" u="none" strike="noStrike">
                          <a:solidFill>
                            <a:srgbClr val="000000"/>
                          </a:solidFill>
                          <a:effectLst/>
                          <a:latin typeface="Calibri" panose="020F0502020204030204" pitchFamily="34" charset="0"/>
                        </a:rPr>
                        <a:t>11 326</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1" i="0" u="none" strike="noStrike">
                          <a:solidFill>
                            <a:srgbClr val="000000"/>
                          </a:solidFill>
                          <a:effectLst/>
                          <a:latin typeface="Calibri" panose="020F0502020204030204" pitchFamily="34" charset="0"/>
                        </a:rPr>
                        <a:t>11 190</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1" i="0" u="none" strike="noStrike">
                          <a:solidFill>
                            <a:srgbClr val="000000"/>
                          </a:solidFill>
                          <a:effectLst/>
                          <a:latin typeface="Calibri" panose="020F0502020204030204" pitchFamily="34" charset="0"/>
                        </a:rPr>
                        <a:t>11 277</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1" i="0" u="none" strike="noStrike">
                          <a:solidFill>
                            <a:srgbClr val="000000"/>
                          </a:solidFill>
                          <a:effectLst/>
                          <a:latin typeface="Calibri" panose="020F0502020204030204" pitchFamily="34" charset="0"/>
                        </a:rPr>
                        <a:t>11 365</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1" i="0" u="none" strike="noStrike">
                          <a:solidFill>
                            <a:srgbClr val="000000"/>
                          </a:solidFill>
                          <a:effectLst/>
                          <a:latin typeface="Calibri" panose="020F0502020204030204" pitchFamily="34" charset="0"/>
                        </a:rPr>
                        <a:t>11 584</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1" i="0" u="none" strike="noStrike">
                          <a:solidFill>
                            <a:srgbClr val="000000"/>
                          </a:solidFill>
                          <a:effectLst/>
                          <a:latin typeface="Calibri" panose="020F0502020204030204" pitchFamily="34" charset="0"/>
                        </a:rPr>
                        <a:t>11 550</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1" i="0" u="none" strike="noStrike" dirty="0">
                          <a:solidFill>
                            <a:srgbClr val="000000"/>
                          </a:solidFill>
                          <a:effectLst/>
                          <a:latin typeface="Calibri" panose="020F0502020204030204" pitchFamily="34" charset="0"/>
                        </a:rPr>
                        <a:t>11 705</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tint val="20000"/>
                      </a:srgbClr>
                    </a:solidFill>
                  </a:tcPr>
                </a:tc>
                <a:tc>
                  <a:txBody>
                    <a:bodyPr/>
                    <a:lstStyle/>
                    <a:p>
                      <a:pPr algn="ctr" rtl="0" fontAlgn="b"/>
                      <a:r>
                        <a:rPr lang="cs-CZ" sz="1400" b="1" i="0" u="none" strike="noStrike">
                          <a:solidFill>
                            <a:srgbClr val="000000"/>
                          </a:solidFill>
                          <a:effectLst/>
                          <a:latin typeface="Calibri" panose="020F0502020204030204" pitchFamily="34" charset="0"/>
                        </a:rPr>
                        <a:t>155</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p>
                      <a:pPr algn="ctr" rtl="0" fontAlgn="b"/>
                      <a:r>
                        <a:rPr lang="cs-CZ" sz="1400" b="0" i="0" u="none" strike="noStrike" dirty="0">
                          <a:solidFill>
                            <a:srgbClr val="000000"/>
                          </a:solidFill>
                          <a:effectLst/>
                          <a:latin typeface="Calibri" panose="020F0502020204030204" pitchFamily="34" charset="0"/>
                        </a:rPr>
                        <a:t>101%</a:t>
                      </a:r>
                    </a:p>
                  </a:txBody>
                  <a:tcPr marL="9525" marR="9525" marT="9525"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0009"/>
                  </a:ext>
                </a:extLst>
              </a:tr>
            </a:tbl>
          </a:graphicData>
        </a:graphic>
      </p:graphicFrame>
      <p:sp>
        <p:nvSpPr>
          <p:cNvPr id="2" name="Title 1"/>
          <p:cNvSpPr>
            <a:spLocks noGrp="1"/>
          </p:cNvSpPr>
          <p:nvPr>
            <p:ph type="title"/>
          </p:nvPr>
        </p:nvSpPr>
        <p:spPr>
          <a:xfrm>
            <a:off x="121517" y="101393"/>
            <a:ext cx="10515600" cy="631595"/>
          </a:xfrm>
        </p:spPr>
        <p:txBody>
          <a:bodyPr>
            <a:normAutofit/>
          </a:bodyPr>
          <a:lstStyle/>
          <a:p>
            <a:r>
              <a:rPr lang="en-US" sz="2800" dirty="0" err="1"/>
              <a:t>Úvazky</a:t>
            </a:r>
            <a:r>
              <a:rPr lang="en-US" sz="2800" dirty="0"/>
              <a:t> </a:t>
            </a:r>
            <a:r>
              <a:rPr lang="en-US" sz="2800" dirty="0" err="1"/>
              <a:t>pracovníků</a:t>
            </a:r>
            <a:r>
              <a:rPr lang="en-US" sz="2800" dirty="0"/>
              <a:t> v </a:t>
            </a:r>
            <a:r>
              <a:rPr lang="en-US" sz="2800" dirty="0" err="1"/>
              <a:t>nemocniční</a:t>
            </a:r>
            <a:r>
              <a:rPr lang="en-US" sz="2800" dirty="0"/>
              <a:t> a </a:t>
            </a:r>
            <a:r>
              <a:rPr lang="en-US" sz="2800" dirty="0" err="1"/>
              <a:t>ambulantní</a:t>
            </a:r>
            <a:r>
              <a:rPr lang="en-US" sz="2800" dirty="0"/>
              <a:t> </a:t>
            </a:r>
            <a:r>
              <a:rPr lang="en-US" sz="2800" dirty="0" err="1"/>
              <a:t>péči</a:t>
            </a:r>
            <a:r>
              <a:rPr lang="en-US" sz="2800" dirty="0"/>
              <a:t> – </a:t>
            </a:r>
            <a:r>
              <a:rPr lang="cs-CZ" sz="2800" dirty="0"/>
              <a:t>HKK</a:t>
            </a:r>
            <a:endParaRPr lang="en-US" sz="2800" dirty="0"/>
          </a:p>
        </p:txBody>
      </p:sp>
      <p:sp>
        <p:nvSpPr>
          <p:cNvPr id="3" name="Rectangle 2"/>
          <p:cNvSpPr/>
          <p:nvPr/>
        </p:nvSpPr>
        <p:spPr>
          <a:xfrm>
            <a:off x="257555" y="5859087"/>
            <a:ext cx="7763933" cy="276999"/>
          </a:xfrm>
          <a:prstGeom prst="rect">
            <a:avLst/>
          </a:prstGeom>
        </p:spPr>
        <p:txBody>
          <a:bodyPr wrap="square">
            <a:spAutoFit/>
          </a:bodyPr>
          <a:lstStyle/>
          <a:p>
            <a:r>
              <a:rPr lang="en-US" sz="1200">
                <a:solidFill>
                  <a:srgbClr val="000000"/>
                </a:solidFill>
                <a:latin typeface="Calibri" panose="020F0502020204030204" pitchFamily="34" charset="0"/>
              </a:rPr>
              <a:t>poznámka</a:t>
            </a:r>
            <a:r>
              <a:rPr lang="en-US" sz="1200" dirty="0">
                <a:solidFill>
                  <a:srgbClr val="000000"/>
                </a:solidFill>
                <a:latin typeface="Calibri" panose="020F0502020204030204" pitchFamily="34" charset="0"/>
              </a:rPr>
              <a:t>: od 1.9.2017 se </a:t>
            </a:r>
            <a:r>
              <a:rPr lang="en-US" sz="1200" dirty="0" err="1">
                <a:solidFill>
                  <a:srgbClr val="000000"/>
                </a:solidFill>
                <a:latin typeface="Calibri" panose="020F0502020204030204" pitchFamily="34" charset="0"/>
              </a:rPr>
              <a:t>zdravotnický</a:t>
            </a:r>
            <a:r>
              <a:rPr lang="en-US" sz="1200" dirty="0">
                <a:solidFill>
                  <a:srgbClr val="000000"/>
                </a:solidFill>
                <a:latin typeface="Calibri" panose="020F0502020204030204" pitchFamily="34" charset="0"/>
              </a:rPr>
              <a:t> </a:t>
            </a:r>
            <a:r>
              <a:rPr lang="en-US" sz="1200" dirty="0" err="1">
                <a:solidFill>
                  <a:srgbClr val="000000"/>
                </a:solidFill>
                <a:latin typeface="Calibri" panose="020F0502020204030204" pitchFamily="34" charset="0"/>
              </a:rPr>
              <a:t>asistent</a:t>
            </a:r>
            <a:r>
              <a:rPr lang="en-US" sz="1200" dirty="0">
                <a:solidFill>
                  <a:srgbClr val="000000"/>
                </a:solidFill>
                <a:latin typeface="Calibri" panose="020F0502020204030204" pitchFamily="34" charset="0"/>
              </a:rPr>
              <a:t> (</a:t>
            </a:r>
            <a:r>
              <a:rPr lang="en-US" sz="1200" dirty="0" err="1">
                <a:solidFill>
                  <a:srgbClr val="000000"/>
                </a:solidFill>
                <a:latin typeface="Calibri" panose="020F0502020204030204" pitchFamily="34" charset="0"/>
              </a:rPr>
              <a:t>kategorie</a:t>
            </a:r>
            <a:r>
              <a:rPr lang="en-US" sz="1200" dirty="0">
                <a:solidFill>
                  <a:srgbClr val="000000"/>
                </a:solidFill>
                <a:latin typeface="Calibri" panose="020F0502020204030204" pitchFamily="34" charset="0"/>
              </a:rPr>
              <a:t> ZPOD) </a:t>
            </a:r>
            <a:r>
              <a:rPr lang="en-US" sz="1200" dirty="0" err="1">
                <a:solidFill>
                  <a:srgbClr val="000000"/>
                </a:solidFill>
                <a:latin typeface="Calibri" panose="020F0502020204030204" pitchFamily="34" charset="0"/>
              </a:rPr>
              <a:t>změnil</a:t>
            </a:r>
            <a:r>
              <a:rPr lang="en-US" sz="1200" dirty="0">
                <a:solidFill>
                  <a:srgbClr val="000000"/>
                </a:solidFill>
                <a:latin typeface="Calibri" panose="020F0502020204030204" pitchFamily="34" charset="0"/>
              </a:rPr>
              <a:t> </a:t>
            </a:r>
            <a:r>
              <a:rPr lang="en-US" sz="1200" dirty="0" err="1">
                <a:solidFill>
                  <a:srgbClr val="000000"/>
                </a:solidFill>
                <a:latin typeface="Calibri" panose="020F0502020204030204" pitchFamily="34" charset="0"/>
              </a:rPr>
              <a:t>na</a:t>
            </a:r>
            <a:r>
              <a:rPr lang="en-US" sz="1200" dirty="0">
                <a:solidFill>
                  <a:srgbClr val="000000"/>
                </a:solidFill>
                <a:latin typeface="Calibri" panose="020F0502020204030204" pitchFamily="34" charset="0"/>
              </a:rPr>
              <a:t> </a:t>
            </a:r>
            <a:r>
              <a:rPr lang="en-US" sz="1200" dirty="0" err="1">
                <a:solidFill>
                  <a:srgbClr val="000000"/>
                </a:solidFill>
                <a:latin typeface="Calibri" panose="020F0502020204030204" pitchFamily="34" charset="0"/>
              </a:rPr>
              <a:t>praktickou</a:t>
            </a:r>
            <a:r>
              <a:rPr lang="en-US" sz="1200" dirty="0">
                <a:solidFill>
                  <a:srgbClr val="000000"/>
                </a:solidFill>
                <a:latin typeface="Calibri" panose="020F0502020204030204" pitchFamily="34" charset="0"/>
              </a:rPr>
              <a:t> </a:t>
            </a:r>
            <a:r>
              <a:rPr lang="en-US" sz="1200" dirty="0" err="1">
                <a:solidFill>
                  <a:srgbClr val="000000"/>
                </a:solidFill>
                <a:latin typeface="Calibri" panose="020F0502020204030204" pitchFamily="34" charset="0"/>
              </a:rPr>
              <a:t>sestru</a:t>
            </a:r>
            <a:r>
              <a:rPr lang="en-US" sz="1200" dirty="0">
                <a:solidFill>
                  <a:srgbClr val="000000"/>
                </a:solidFill>
                <a:latin typeface="Calibri" panose="020F0502020204030204" pitchFamily="34" charset="0"/>
              </a:rPr>
              <a:t> (</a:t>
            </a:r>
            <a:r>
              <a:rPr lang="en-US" sz="1200" dirty="0" err="1">
                <a:solidFill>
                  <a:srgbClr val="000000"/>
                </a:solidFill>
                <a:latin typeface="Calibri" panose="020F0502020204030204" pitchFamily="34" charset="0"/>
              </a:rPr>
              <a:t>kategorie</a:t>
            </a:r>
            <a:r>
              <a:rPr lang="en-US" sz="1200" dirty="0">
                <a:solidFill>
                  <a:srgbClr val="000000"/>
                </a:solidFill>
                <a:latin typeface="Calibri" panose="020F0502020204030204" pitchFamily="34" charset="0"/>
              </a:rPr>
              <a:t> </a:t>
            </a:r>
            <a:r>
              <a:rPr lang="en-US" sz="1200" dirty="0" err="1">
                <a:solidFill>
                  <a:srgbClr val="000000"/>
                </a:solidFill>
                <a:latin typeface="Calibri" panose="020F0502020204030204" pitchFamily="34" charset="0"/>
              </a:rPr>
              <a:t>Ostatní</a:t>
            </a:r>
            <a:r>
              <a:rPr lang="en-US" sz="1200" dirty="0">
                <a:solidFill>
                  <a:srgbClr val="000000"/>
                </a:solidFill>
                <a:latin typeface="Calibri" panose="020F0502020204030204" pitchFamily="34" charset="0"/>
              </a:rPr>
              <a:t> ZPBD)</a:t>
            </a:r>
            <a:r>
              <a:rPr lang="en-US" sz="1200" dirty="0"/>
              <a:t> </a:t>
            </a:r>
          </a:p>
        </p:txBody>
      </p:sp>
    </p:spTree>
    <p:extLst>
      <p:ext uri="{BB962C8B-B14F-4D97-AF65-F5344CB8AC3E}">
        <p14:creationId xmlns:p14="http://schemas.microsoft.com/office/powerpoint/2010/main" val="3858869886"/>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596348" y="6217920"/>
            <a:ext cx="11595652" cy="64803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387024" y="5519048"/>
            <a:ext cx="10997255" cy="1301842"/>
          </a:xfrm>
          <a:prstGeom prst="rect">
            <a:avLst/>
          </a:prstGeom>
          <a:noFill/>
          <a:ln>
            <a:noFill/>
          </a:ln>
        </p:spPr>
        <p:txBody>
          <a:bodyPr wrap="square" rtlCol="0">
            <a:noAutofit/>
          </a:bodyPr>
          <a:lstStyle/>
          <a:p>
            <a:r>
              <a:rPr lang="cs-CZ" sz="1200" dirty="0"/>
              <a:t>Zastoupení kategorií lékařů dle vzdělání (L1-L3) se v rámci let 2010 – 2018 výrazně nemění. Z kvantitativního hlediska počet lékařů v nemocnicích mírně narůstá a klesá počet obyvatel na jednoho lékaře. Ročně v ČR přibývá do systému poskytovatelů zdravotních služeb přibližně + 300 až + 350 plných úvazků lékařů. Tato hodnota je relativně nízká uvážíme-li, že produkce lékařských fakult dosahuje ročně hodnoty převyšující až 1000 očekávatelných nových úvazků. Důvodů tohoto rozdílu je více:</a:t>
            </a:r>
          </a:p>
          <a:p>
            <a:pPr marL="285750" indent="-285750">
              <a:buFontTx/>
              <a:buChar char="-"/>
            </a:pPr>
            <a:r>
              <a:rPr lang="cs-CZ" sz="1200" dirty="0"/>
              <a:t>určitá kapacita nových absolventů lékařských fakult je absorbována mimo zdravotnictví (posudkové lékařství, hygiena, výzkum, další studium) </a:t>
            </a:r>
          </a:p>
          <a:p>
            <a:pPr marL="285750" indent="-285750">
              <a:buFontTx/>
              <a:buChar char="-"/>
            </a:pPr>
            <a:r>
              <a:rPr lang="cs-CZ" sz="1200" dirty="0"/>
              <a:t>část absolventů-lékařů nenastupuje do zdravotnictví anebo odchází do zahraničí </a:t>
            </a:r>
          </a:p>
          <a:p>
            <a:pPr marL="285750" indent="-285750">
              <a:buFontTx/>
              <a:buChar char="-"/>
            </a:pPr>
            <a:r>
              <a:rPr lang="cs-CZ" sz="1200" dirty="0"/>
              <a:t>každoročně přibližně 400 - 500 úvazků lékařů ze systému odchází z důvodů dosažení vysokého / důchodového věku </a:t>
            </a:r>
          </a:p>
        </p:txBody>
      </p:sp>
      <p:graphicFrame>
        <p:nvGraphicFramePr>
          <p:cNvPr id="10" name="Zástupný symbol pro obsah 9"/>
          <p:cNvGraphicFramePr>
            <a:graphicFrameLocks/>
          </p:cNvGraphicFramePr>
          <p:nvPr/>
        </p:nvGraphicFramePr>
        <p:xfrm>
          <a:off x="3312279" y="1080536"/>
          <a:ext cx="2550850" cy="4138758"/>
        </p:xfrm>
        <a:graphic>
          <a:graphicData uri="http://schemas.openxmlformats.org/drawingml/2006/table">
            <a:tbl>
              <a:tblPr firstRow="1" bandRow="1">
                <a:tableStyleId>{93296810-A885-4BE3-A3E7-6D5BEEA58F35}</a:tableStyleId>
              </a:tblPr>
              <a:tblGrid>
                <a:gridCol w="510170">
                  <a:extLst>
                    <a:ext uri="{9D8B030D-6E8A-4147-A177-3AD203B41FA5}">
                      <a16:colId xmlns:a16="http://schemas.microsoft.com/office/drawing/2014/main" val="20000"/>
                    </a:ext>
                  </a:extLst>
                </a:gridCol>
                <a:gridCol w="510170">
                  <a:extLst>
                    <a:ext uri="{9D8B030D-6E8A-4147-A177-3AD203B41FA5}">
                      <a16:colId xmlns:a16="http://schemas.microsoft.com/office/drawing/2014/main" val="20001"/>
                    </a:ext>
                  </a:extLst>
                </a:gridCol>
                <a:gridCol w="510170">
                  <a:extLst>
                    <a:ext uri="{9D8B030D-6E8A-4147-A177-3AD203B41FA5}">
                      <a16:colId xmlns:a16="http://schemas.microsoft.com/office/drawing/2014/main" val="20002"/>
                    </a:ext>
                  </a:extLst>
                </a:gridCol>
                <a:gridCol w="510170">
                  <a:extLst>
                    <a:ext uri="{9D8B030D-6E8A-4147-A177-3AD203B41FA5}">
                      <a16:colId xmlns:a16="http://schemas.microsoft.com/office/drawing/2014/main" val="20003"/>
                    </a:ext>
                  </a:extLst>
                </a:gridCol>
                <a:gridCol w="510170">
                  <a:extLst>
                    <a:ext uri="{9D8B030D-6E8A-4147-A177-3AD203B41FA5}">
                      <a16:colId xmlns:a16="http://schemas.microsoft.com/office/drawing/2014/main" val="20004"/>
                    </a:ext>
                  </a:extLst>
                </a:gridCol>
              </a:tblGrid>
              <a:tr h="684635">
                <a:tc>
                  <a:txBody>
                    <a:bodyPr/>
                    <a:lstStyle/>
                    <a:p>
                      <a:pPr algn="ctr" fontAlgn="b"/>
                      <a:r>
                        <a:rPr lang="cs-CZ" sz="1100" b="0" i="0" u="none" strike="noStrike" dirty="0">
                          <a:solidFill>
                            <a:srgbClr val="000000"/>
                          </a:solidFill>
                          <a:effectLst/>
                          <a:latin typeface="+mn-lt"/>
                        </a:rPr>
                        <a:t>N</a:t>
                      </a:r>
                      <a:endParaRPr lang="cs-CZ" sz="1000" b="0" i="0" u="none" strike="noStrike" dirty="0">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000" b="0" i="0" u="none" strike="noStrike" dirty="0">
                          <a:solidFill>
                            <a:srgbClr val="000000"/>
                          </a:solidFill>
                          <a:effectLst/>
                          <a:latin typeface="+mn-lt"/>
                        </a:rPr>
                        <a:t>Počet obyvatel na jednoho lékaře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mn-lt"/>
                        </a:rPr>
                        <a:t>N</a:t>
                      </a:r>
                      <a:r>
                        <a:rPr lang="cs-CZ" sz="1100" b="0" i="0" u="none" strike="noStrike" baseline="0" dirty="0">
                          <a:solidFill>
                            <a:srgbClr val="000000"/>
                          </a:solidFill>
                          <a:effectLst/>
                          <a:latin typeface="+mn-lt"/>
                        </a:rPr>
                        <a:t> </a:t>
                      </a:r>
                      <a:r>
                        <a:rPr lang="cs-CZ" sz="1000" b="0" i="0" u="none" strike="noStrike" baseline="0" dirty="0">
                          <a:solidFill>
                            <a:srgbClr val="000000"/>
                          </a:solidFill>
                          <a:effectLst/>
                          <a:latin typeface="+mn-lt"/>
                        </a:rPr>
                        <a:t>kategorie</a:t>
                      </a:r>
                      <a:endParaRPr lang="cs-CZ" sz="1000" b="0" i="0" u="none" strike="noStrike" dirty="0">
                        <a:solidFill>
                          <a:srgbClr val="000000"/>
                        </a:solidFill>
                        <a:effectLst/>
                        <a:latin typeface="+mn-lt"/>
                      </a:endParaRPr>
                    </a:p>
                    <a:p>
                      <a:pPr algn="ctr" fontAlgn="b"/>
                      <a:r>
                        <a:rPr lang="cs-CZ" sz="1000" b="0" i="0" u="none" strike="noStrike" dirty="0">
                          <a:solidFill>
                            <a:srgbClr val="000000"/>
                          </a:solidFill>
                          <a:effectLst/>
                          <a:latin typeface="+mn-lt"/>
                        </a:rPr>
                        <a:t>L1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mn-lt"/>
                        </a:rPr>
                        <a:t>N</a:t>
                      </a:r>
                      <a:r>
                        <a:rPr lang="cs-CZ" sz="1100" b="0" i="0" u="none" strike="noStrike" baseline="0" dirty="0">
                          <a:solidFill>
                            <a:srgbClr val="000000"/>
                          </a:solidFill>
                          <a:effectLst/>
                          <a:latin typeface="+mn-lt"/>
                        </a:rPr>
                        <a:t> </a:t>
                      </a:r>
                      <a:r>
                        <a:rPr lang="cs-CZ" sz="1000" b="0" i="0" u="none" strike="noStrike" baseline="0" dirty="0">
                          <a:solidFill>
                            <a:srgbClr val="000000"/>
                          </a:solidFill>
                          <a:effectLst/>
                          <a:latin typeface="+mn-lt"/>
                        </a:rPr>
                        <a:t>kategorie</a:t>
                      </a:r>
                      <a:endParaRPr lang="cs-CZ" sz="1000" b="0" i="0" u="none" strike="noStrike" dirty="0">
                        <a:solidFill>
                          <a:srgbClr val="000000"/>
                        </a:solidFill>
                        <a:effectLst/>
                        <a:latin typeface="+mn-lt"/>
                      </a:endParaRPr>
                    </a:p>
                    <a:p>
                      <a:pPr algn="ctr" fontAlgn="b"/>
                      <a:r>
                        <a:rPr lang="cs-CZ" sz="1000" b="0" i="0" u="none" strike="noStrike" dirty="0">
                          <a:solidFill>
                            <a:srgbClr val="000000"/>
                          </a:solidFill>
                          <a:effectLst/>
                          <a:latin typeface="+mn-lt"/>
                        </a:rPr>
                        <a:t>L2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mn-lt"/>
                        </a:rPr>
                        <a:t>N</a:t>
                      </a:r>
                      <a:r>
                        <a:rPr lang="cs-CZ" sz="1100" b="0" i="0" u="none" strike="noStrike" baseline="0" dirty="0">
                          <a:solidFill>
                            <a:srgbClr val="000000"/>
                          </a:solidFill>
                          <a:effectLst/>
                          <a:latin typeface="+mn-lt"/>
                        </a:rPr>
                        <a:t> </a:t>
                      </a:r>
                      <a:r>
                        <a:rPr lang="cs-CZ" sz="1000" b="0" i="0" u="none" strike="noStrike" baseline="0" dirty="0">
                          <a:solidFill>
                            <a:srgbClr val="000000"/>
                          </a:solidFill>
                          <a:effectLst/>
                          <a:latin typeface="+mn-lt"/>
                        </a:rPr>
                        <a:t>kategorie</a:t>
                      </a:r>
                      <a:endParaRPr lang="cs-CZ" sz="1000" b="0" i="0" u="none" strike="noStrike" dirty="0">
                        <a:solidFill>
                          <a:srgbClr val="000000"/>
                        </a:solidFill>
                        <a:effectLst/>
                        <a:latin typeface="+mn-lt"/>
                      </a:endParaRPr>
                    </a:p>
                    <a:p>
                      <a:pPr algn="ctr" fontAlgn="b"/>
                      <a:r>
                        <a:rPr lang="cs-CZ" sz="1000" b="0" i="0" u="none" strike="noStrike" dirty="0">
                          <a:solidFill>
                            <a:srgbClr val="000000"/>
                          </a:solidFill>
                          <a:effectLst/>
                          <a:latin typeface="+mn-lt"/>
                        </a:rPr>
                        <a:t>L3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374137">
                <a:tc>
                  <a:txBody>
                    <a:bodyPr/>
                    <a:lstStyle/>
                    <a:p>
                      <a:pPr algn="ctr" fontAlgn="b"/>
                      <a:r>
                        <a:rPr lang="cs-CZ" sz="1100" b="0" i="0" u="none" strike="noStrike" dirty="0">
                          <a:solidFill>
                            <a:srgbClr val="000000"/>
                          </a:solidFill>
                          <a:effectLst/>
                          <a:latin typeface="Calibri" panose="020F0502020204030204" pitchFamily="34" charset="0"/>
                        </a:rPr>
                        <a:t>21 148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497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3 220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3 411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14 517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74137">
                <a:tc>
                  <a:txBody>
                    <a:bodyPr/>
                    <a:lstStyle/>
                    <a:p>
                      <a:pPr algn="ctr" fontAlgn="b"/>
                      <a:r>
                        <a:rPr lang="cs-CZ" sz="1100" b="0" i="0" u="none" strike="noStrike" dirty="0">
                          <a:solidFill>
                            <a:srgbClr val="000000"/>
                          </a:solidFill>
                          <a:effectLst/>
                          <a:latin typeface="Calibri" panose="020F0502020204030204" pitchFamily="34" charset="0"/>
                        </a:rPr>
                        <a:t>22 066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476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3 483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3 650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14 933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74137">
                <a:tc>
                  <a:txBody>
                    <a:bodyPr/>
                    <a:lstStyle/>
                    <a:p>
                      <a:pPr algn="ctr" fontAlgn="b"/>
                      <a:r>
                        <a:rPr lang="cs-CZ" sz="1100" b="0" i="0" u="none" strike="noStrike">
                          <a:solidFill>
                            <a:srgbClr val="000000"/>
                          </a:solidFill>
                          <a:effectLst/>
                          <a:latin typeface="Calibri" panose="020F0502020204030204" pitchFamily="34" charset="0"/>
                        </a:rPr>
                        <a:t>22 591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465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3 684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3 657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15 250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374137">
                <a:tc>
                  <a:txBody>
                    <a:bodyPr/>
                    <a:lstStyle/>
                    <a:p>
                      <a:pPr algn="ctr" fontAlgn="b"/>
                      <a:r>
                        <a:rPr lang="cs-CZ" sz="1100" b="0" i="0" u="none" strike="noStrike">
                          <a:solidFill>
                            <a:srgbClr val="000000"/>
                          </a:solidFill>
                          <a:effectLst/>
                          <a:latin typeface="Calibri" panose="020F0502020204030204" pitchFamily="34" charset="0"/>
                        </a:rPr>
                        <a:t>23 033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456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3 576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3 757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15 700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374137">
                <a:tc>
                  <a:txBody>
                    <a:bodyPr/>
                    <a:lstStyle/>
                    <a:p>
                      <a:pPr algn="ctr" fontAlgn="b"/>
                      <a:r>
                        <a:rPr lang="cs-CZ" sz="1100" b="0" i="0" u="none" strike="noStrike">
                          <a:solidFill>
                            <a:srgbClr val="000000"/>
                          </a:solidFill>
                          <a:effectLst/>
                          <a:latin typeface="Calibri" panose="020F0502020204030204" pitchFamily="34" charset="0"/>
                        </a:rPr>
                        <a:t>23 411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450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3 629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3 723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16 059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374137">
                <a:tc>
                  <a:txBody>
                    <a:bodyPr/>
                    <a:lstStyle/>
                    <a:p>
                      <a:pPr algn="ctr" fontAlgn="b"/>
                      <a:r>
                        <a:rPr lang="cs-CZ" sz="1100" b="0" i="0" u="none" strike="noStrike">
                          <a:solidFill>
                            <a:srgbClr val="000000"/>
                          </a:solidFill>
                          <a:effectLst/>
                          <a:latin typeface="Calibri" panose="020F0502020204030204" pitchFamily="34" charset="0"/>
                        </a:rPr>
                        <a:t>23 728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444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3 739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3 760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16 229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374137">
                <a:tc>
                  <a:txBody>
                    <a:bodyPr/>
                    <a:lstStyle/>
                    <a:p>
                      <a:pPr algn="ctr" fontAlgn="b"/>
                      <a:r>
                        <a:rPr lang="cs-CZ" sz="1100" b="0" i="0" u="none" strike="noStrike">
                          <a:solidFill>
                            <a:srgbClr val="000000"/>
                          </a:solidFill>
                          <a:effectLst/>
                          <a:latin typeface="Calibri" panose="020F0502020204030204" pitchFamily="34" charset="0"/>
                        </a:rPr>
                        <a:t>24 071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439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3 933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3 794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16 344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374137">
                <a:tc>
                  <a:txBody>
                    <a:bodyPr/>
                    <a:lstStyle/>
                    <a:p>
                      <a:pPr algn="ctr" fontAlgn="b"/>
                      <a:r>
                        <a:rPr lang="cs-CZ" sz="1100" b="0" i="0" u="none" strike="noStrike">
                          <a:solidFill>
                            <a:srgbClr val="000000"/>
                          </a:solidFill>
                          <a:effectLst/>
                          <a:latin typeface="Calibri" panose="020F0502020204030204" pitchFamily="34" charset="0"/>
                        </a:rPr>
                        <a:t>24 701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429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4 287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3 811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16 603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374137">
                <a:tc>
                  <a:txBody>
                    <a:bodyPr/>
                    <a:lstStyle/>
                    <a:p>
                      <a:pPr algn="ctr" fontAlgn="b"/>
                      <a:r>
                        <a:rPr lang="cs-CZ" sz="1100" b="0" i="0" u="none" strike="noStrike" dirty="0">
                          <a:solidFill>
                            <a:srgbClr val="000000"/>
                          </a:solidFill>
                          <a:effectLst/>
                          <a:latin typeface="Calibri" panose="020F0502020204030204" pitchFamily="34" charset="0"/>
                        </a:rPr>
                        <a:t>25 370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dirty="0">
                          <a:solidFill>
                            <a:srgbClr val="000000"/>
                          </a:solidFill>
                          <a:effectLst/>
                          <a:latin typeface="Calibri" panose="020F0502020204030204" pitchFamily="34" charset="0"/>
                        </a:rPr>
                        <a:t>419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4 474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3 902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16 994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bl>
          </a:graphicData>
        </a:graphic>
      </p:graphicFrame>
      <p:graphicFrame>
        <p:nvGraphicFramePr>
          <p:cNvPr id="11" name="Zástupný symbol pro obsah 8"/>
          <p:cNvGraphicFramePr>
            <a:graphicFrameLocks/>
          </p:cNvGraphicFramePr>
          <p:nvPr/>
        </p:nvGraphicFramePr>
        <p:xfrm>
          <a:off x="211058" y="1462226"/>
          <a:ext cx="3416400" cy="3881876"/>
        </p:xfrm>
        <a:graphic>
          <a:graphicData uri="http://schemas.openxmlformats.org/drawingml/2006/chart">
            <c:chart xmlns:c="http://schemas.openxmlformats.org/drawingml/2006/chart" xmlns:r="http://schemas.openxmlformats.org/officeDocument/2006/relationships" r:id="rId2"/>
          </a:graphicData>
        </a:graphic>
      </p:graphicFrame>
      <p:sp>
        <p:nvSpPr>
          <p:cNvPr id="14" name="TextovéPole 13"/>
          <p:cNvSpPr txBox="1"/>
          <p:nvPr/>
        </p:nvSpPr>
        <p:spPr>
          <a:xfrm>
            <a:off x="4320175" y="5229559"/>
            <a:ext cx="2376000" cy="307777"/>
          </a:xfrm>
          <a:prstGeom prst="rect">
            <a:avLst/>
          </a:prstGeom>
          <a:noFill/>
        </p:spPr>
        <p:txBody>
          <a:bodyPr wrap="square" rtlCol="0">
            <a:spAutoFit/>
          </a:bodyPr>
          <a:lstStyle/>
          <a:p>
            <a:r>
              <a:rPr lang="cs-CZ" sz="1400" dirty="0"/>
              <a:t>Kategorie pracovníků:</a:t>
            </a:r>
          </a:p>
        </p:txBody>
      </p:sp>
      <p:sp>
        <p:nvSpPr>
          <p:cNvPr id="15" name="TextovéPole 14"/>
          <p:cNvSpPr txBox="1"/>
          <p:nvPr/>
        </p:nvSpPr>
        <p:spPr>
          <a:xfrm>
            <a:off x="250742" y="1127793"/>
            <a:ext cx="3894322" cy="276999"/>
          </a:xfrm>
          <a:prstGeom prst="rect">
            <a:avLst/>
          </a:prstGeom>
          <a:noFill/>
        </p:spPr>
        <p:txBody>
          <a:bodyPr wrap="square" rtlCol="0">
            <a:spAutoFit/>
          </a:bodyPr>
          <a:lstStyle/>
          <a:p>
            <a:pPr algn="ctr"/>
            <a:r>
              <a:rPr lang="cs-CZ" sz="1200" dirty="0"/>
              <a:t>Struktura </a:t>
            </a:r>
            <a:r>
              <a:rPr lang="cs-CZ" sz="1200" dirty="0" smtClean="0"/>
              <a:t>lékařů: ČR</a:t>
            </a:r>
            <a:endParaRPr lang="cs-CZ" sz="1200" dirty="0"/>
          </a:p>
        </p:txBody>
      </p:sp>
      <p:sp>
        <p:nvSpPr>
          <p:cNvPr id="3" name="Obdélník 2"/>
          <p:cNvSpPr/>
          <p:nvPr/>
        </p:nvSpPr>
        <p:spPr>
          <a:xfrm>
            <a:off x="6180872" y="5299944"/>
            <a:ext cx="174928" cy="167007"/>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 name="Obdélník 15"/>
          <p:cNvSpPr/>
          <p:nvPr/>
        </p:nvSpPr>
        <p:spPr>
          <a:xfrm>
            <a:off x="7028394" y="5302010"/>
            <a:ext cx="174928" cy="167007"/>
          </a:xfrm>
          <a:prstGeom prst="rect">
            <a:avLst/>
          </a:prstGeom>
          <a:solidFill>
            <a:srgbClr val="8CC8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7" name="Obdélník 16"/>
          <p:cNvSpPr/>
          <p:nvPr/>
        </p:nvSpPr>
        <p:spPr>
          <a:xfrm>
            <a:off x="7819598" y="5299944"/>
            <a:ext cx="174928" cy="167007"/>
          </a:xfrm>
          <a:prstGeom prst="rect">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 name="TextovéPole 3"/>
          <p:cNvSpPr txBox="1"/>
          <p:nvPr/>
        </p:nvSpPr>
        <p:spPr>
          <a:xfrm>
            <a:off x="6355800" y="5229559"/>
            <a:ext cx="497666" cy="307777"/>
          </a:xfrm>
          <a:prstGeom prst="rect">
            <a:avLst/>
          </a:prstGeom>
          <a:noFill/>
        </p:spPr>
        <p:txBody>
          <a:bodyPr wrap="square" rtlCol="0">
            <a:spAutoFit/>
          </a:bodyPr>
          <a:lstStyle/>
          <a:p>
            <a:r>
              <a:rPr lang="cs-CZ" sz="1400" dirty="0"/>
              <a:t>L1</a:t>
            </a:r>
          </a:p>
        </p:txBody>
      </p:sp>
      <p:sp>
        <p:nvSpPr>
          <p:cNvPr id="18" name="TextovéPole 17"/>
          <p:cNvSpPr txBox="1"/>
          <p:nvPr/>
        </p:nvSpPr>
        <p:spPr>
          <a:xfrm>
            <a:off x="7208927" y="5220652"/>
            <a:ext cx="497666" cy="307777"/>
          </a:xfrm>
          <a:prstGeom prst="rect">
            <a:avLst/>
          </a:prstGeom>
          <a:noFill/>
        </p:spPr>
        <p:txBody>
          <a:bodyPr wrap="square" rtlCol="0">
            <a:spAutoFit/>
          </a:bodyPr>
          <a:lstStyle/>
          <a:p>
            <a:r>
              <a:rPr lang="cs-CZ" sz="1400" dirty="0"/>
              <a:t>L2</a:t>
            </a:r>
          </a:p>
        </p:txBody>
      </p:sp>
      <p:sp>
        <p:nvSpPr>
          <p:cNvPr id="19" name="TextovéPole 18"/>
          <p:cNvSpPr txBox="1"/>
          <p:nvPr/>
        </p:nvSpPr>
        <p:spPr>
          <a:xfrm>
            <a:off x="7991532" y="5220651"/>
            <a:ext cx="497666" cy="307777"/>
          </a:xfrm>
          <a:prstGeom prst="rect">
            <a:avLst/>
          </a:prstGeom>
          <a:noFill/>
        </p:spPr>
        <p:txBody>
          <a:bodyPr wrap="square" rtlCol="0">
            <a:spAutoFit/>
          </a:bodyPr>
          <a:lstStyle/>
          <a:p>
            <a:r>
              <a:rPr lang="cs-CZ" sz="1400" dirty="0"/>
              <a:t>L3</a:t>
            </a:r>
          </a:p>
        </p:txBody>
      </p:sp>
      <p:sp>
        <p:nvSpPr>
          <p:cNvPr id="20" name="TextBox 6"/>
          <p:cNvSpPr txBox="1"/>
          <p:nvPr/>
        </p:nvSpPr>
        <p:spPr>
          <a:xfrm>
            <a:off x="257558" y="653725"/>
            <a:ext cx="2752998" cy="523220"/>
          </a:xfrm>
          <a:prstGeom prst="rect">
            <a:avLst/>
          </a:prstGeom>
          <a:noFill/>
        </p:spPr>
        <p:txBody>
          <a:bodyPr wrap="none" rtlCol="0">
            <a:spAutoFit/>
          </a:bodyPr>
          <a:lstStyle/>
          <a:p>
            <a:r>
              <a:rPr lang="cs-CZ" sz="1400" dirty="0"/>
              <a:t>Zdroj: NRHZS</a:t>
            </a:r>
            <a:r>
              <a:rPr lang="cs-CZ" sz="1400" kern="0" dirty="0">
                <a:solidFill>
                  <a:srgbClr val="000000"/>
                </a:solidFill>
              </a:rPr>
              <a:t>, Královehradecký kraj</a:t>
            </a:r>
            <a:endParaRPr lang="cs-CZ" sz="1400" dirty="0"/>
          </a:p>
          <a:p>
            <a:r>
              <a:rPr lang="pl-PL" sz="1400" dirty="0"/>
              <a:t>Stav k 31. 12. daného roku.</a:t>
            </a:r>
          </a:p>
        </p:txBody>
      </p:sp>
      <p:sp>
        <p:nvSpPr>
          <p:cNvPr id="2" name="Title 1"/>
          <p:cNvSpPr>
            <a:spLocks noGrp="1"/>
          </p:cNvSpPr>
          <p:nvPr>
            <p:ph type="title"/>
          </p:nvPr>
        </p:nvSpPr>
        <p:spPr/>
        <p:txBody>
          <a:bodyPr>
            <a:normAutofit/>
          </a:bodyPr>
          <a:lstStyle/>
          <a:p>
            <a:r>
              <a:rPr lang="en-US" dirty="0" err="1"/>
              <a:t>Počty</a:t>
            </a:r>
            <a:r>
              <a:rPr lang="en-US" dirty="0"/>
              <a:t> </a:t>
            </a:r>
            <a:r>
              <a:rPr lang="en-US" dirty="0" err="1"/>
              <a:t>lékařů</a:t>
            </a:r>
            <a:r>
              <a:rPr lang="en-US" dirty="0"/>
              <a:t> v </a:t>
            </a:r>
            <a:r>
              <a:rPr lang="en-US" dirty="0" err="1"/>
              <a:t>nemocniční</a:t>
            </a:r>
            <a:r>
              <a:rPr lang="en-US" dirty="0"/>
              <a:t> </a:t>
            </a:r>
            <a:r>
              <a:rPr lang="en-US" dirty="0" err="1"/>
              <a:t>péči</a:t>
            </a:r>
            <a:endParaRPr lang="en-US" dirty="0"/>
          </a:p>
        </p:txBody>
      </p:sp>
      <p:sp>
        <p:nvSpPr>
          <p:cNvPr id="22" name="TextovéPole 21">
            <a:extLst>
              <a:ext uri="{FF2B5EF4-FFF2-40B4-BE49-F238E27FC236}">
                <a16:creationId xmlns:a16="http://schemas.microsoft.com/office/drawing/2014/main" id="{7740099D-61F0-42F4-9A64-5F0C67A3A5E8}"/>
              </a:ext>
            </a:extLst>
          </p:cNvPr>
          <p:cNvSpPr txBox="1"/>
          <p:nvPr/>
        </p:nvSpPr>
        <p:spPr>
          <a:xfrm>
            <a:off x="6253912" y="1105223"/>
            <a:ext cx="3619500" cy="276999"/>
          </a:xfrm>
          <a:prstGeom prst="rect">
            <a:avLst/>
          </a:prstGeom>
          <a:noFill/>
        </p:spPr>
        <p:txBody>
          <a:bodyPr wrap="square" rtlCol="0">
            <a:spAutoFit/>
          </a:bodyPr>
          <a:lstStyle/>
          <a:p>
            <a:pPr algn="ctr"/>
            <a:r>
              <a:rPr lang="cs-CZ" sz="1200" dirty="0"/>
              <a:t>Struktura lékařů v Královehradeckém kraji</a:t>
            </a:r>
          </a:p>
        </p:txBody>
      </p:sp>
      <p:graphicFrame>
        <p:nvGraphicFramePr>
          <p:cNvPr id="26" name="Zástupný symbol pro obsah 9">
            <a:extLst>
              <a:ext uri="{FF2B5EF4-FFF2-40B4-BE49-F238E27FC236}">
                <a16:creationId xmlns:a16="http://schemas.microsoft.com/office/drawing/2014/main" id="{C5E2A2C0-FEC5-41D4-BA42-B29E00F3B0DD}"/>
              </a:ext>
            </a:extLst>
          </p:cNvPr>
          <p:cNvGraphicFramePr>
            <a:graphicFrameLocks/>
          </p:cNvGraphicFramePr>
          <p:nvPr/>
        </p:nvGraphicFramePr>
        <p:xfrm>
          <a:off x="9412550" y="984420"/>
          <a:ext cx="2562895" cy="4241565"/>
        </p:xfrm>
        <a:graphic>
          <a:graphicData uri="http://schemas.openxmlformats.org/drawingml/2006/table">
            <a:tbl>
              <a:tblPr firstRow="1" bandRow="1">
                <a:tableStyleId>{93296810-A885-4BE3-A3E7-6D5BEEA58F35}</a:tableStyleId>
              </a:tblPr>
              <a:tblGrid>
                <a:gridCol w="512579">
                  <a:extLst>
                    <a:ext uri="{9D8B030D-6E8A-4147-A177-3AD203B41FA5}">
                      <a16:colId xmlns:a16="http://schemas.microsoft.com/office/drawing/2014/main" val="20000"/>
                    </a:ext>
                  </a:extLst>
                </a:gridCol>
                <a:gridCol w="512579">
                  <a:extLst>
                    <a:ext uri="{9D8B030D-6E8A-4147-A177-3AD203B41FA5}">
                      <a16:colId xmlns:a16="http://schemas.microsoft.com/office/drawing/2014/main" val="20001"/>
                    </a:ext>
                  </a:extLst>
                </a:gridCol>
                <a:gridCol w="512579">
                  <a:extLst>
                    <a:ext uri="{9D8B030D-6E8A-4147-A177-3AD203B41FA5}">
                      <a16:colId xmlns:a16="http://schemas.microsoft.com/office/drawing/2014/main" val="20002"/>
                    </a:ext>
                  </a:extLst>
                </a:gridCol>
                <a:gridCol w="512579">
                  <a:extLst>
                    <a:ext uri="{9D8B030D-6E8A-4147-A177-3AD203B41FA5}">
                      <a16:colId xmlns:a16="http://schemas.microsoft.com/office/drawing/2014/main" val="20003"/>
                    </a:ext>
                  </a:extLst>
                </a:gridCol>
                <a:gridCol w="512579">
                  <a:extLst>
                    <a:ext uri="{9D8B030D-6E8A-4147-A177-3AD203B41FA5}">
                      <a16:colId xmlns:a16="http://schemas.microsoft.com/office/drawing/2014/main" val="20004"/>
                    </a:ext>
                  </a:extLst>
                </a:gridCol>
              </a:tblGrid>
              <a:tr h="682621">
                <a:tc>
                  <a:txBody>
                    <a:bodyPr/>
                    <a:lstStyle/>
                    <a:p>
                      <a:pPr algn="ctr" fontAlgn="b"/>
                      <a:r>
                        <a:rPr lang="cs-CZ" sz="1100" b="0" i="0" u="none" strike="noStrike" dirty="0">
                          <a:solidFill>
                            <a:srgbClr val="000000"/>
                          </a:solidFill>
                          <a:effectLst/>
                          <a:latin typeface="+mn-lt"/>
                        </a:rPr>
                        <a:t>N</a:t>
                      </a:r>
                      <a:endParaRPr lang="cs-CZ" sz="1000" b="0" i="0" u="none" strike="noStrike" dirty="0">
                        <a:solidFill>
                          <a:srgbClr val="000000"/>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000" b="0" i="0" u="none" strike="noStrike" dirty="0">
                          <a:solidFill>
                            <a:srgbClr val="000000"/>
                          </a:solidFill>
                          <a:effectLst/>
                          <a:latin typeface="+mn-lt"/>
                        </a:rPr>
                        <a:t>Počet obyvatel na jednoho lékaře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mn-lt"/>
                        </a:rPr>
                        <a:t>N</a:t>
                      </a:r>
                      <a:r>
                        <a:rPr lang="cs-CZ" sz="1100" b="0" i="0" u="none" strike="noStrike" baseline="0" dirty="0">
                          <a:solidFill>
                            <a:srgbClr val="000000"/>
                          </a:solidFill>
                          <a:effectLst/>
                          <a:latin typeface="+mn-lt"/>
                        </a:rPr>
                        <a:t> </a:t>
                      </a:r>
                      <a:r>
                        <a:rPr lang="cs-CZ" sz="1000" b="0" i="0" u="none" strike="noStrike" baseline="0" dirty="0">
                          <a:solidFill>
                            <a:srgbClr val="000000"/>
                          </a:solidFill>
                          <a:effectLst/>
                          <a:latin typeface="+mn-lt"/>
                        </a:rPr>
                        <a:t>kategorie</a:t>
                      </a:r>
                      <a:endParaRPr lang="cs-CZ" sz="1000" b="0" i="0" u="none" strike="noStrike" dirty="0">
                        <a:solidFill>
                          <a:srgbClr val="000000"/>
                        </a:solidFill>
                        <a:effectLst/>
                        <a:latin typeface="+mn-lt"/>
                      </a:endParaRPr>
                    </a:p>
                    <a:p>
                      <a:pPr algn="ctr" fontAlgn="b"/>
                      <a:r>
                        <a:rPr lang="cs-CZ" sz="1000" b="0" i="0" u="none" strike="noStrike" dirty="0">
                          <a:solidFill>
                            <a:srgbClr val="000000"/>
                          </a:solidFill>
                          <a:effectLst/>
                          <a:latin typeface="+mn-lt"/>
                        </a:rPr>
                        <a:t>L1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mn-lt"/>
                        </a:rPr>
                        <a:t>N</a:t>
                      </a:r>
                      <a:r>
                        <a:rPr lang="cs-CZ" sz="1100" b="0" i="0" u="none" strike="noStrike" baseline="0" dirty="0">
                          <a:solidFill>
                            <a:srgbClr val="000000"/>
                          </a:solidFill>
                          <a:effectLst/>
                          <a:latin typeface="+mn-lt"/>
                        </a:rPr>
                        <a:t> </a:t>
                      </a:r>
                      <a:r>
                        <a:rPr lang="cs-CZ" sz="1000" b="0" i="0" u="none" strike="noStrike" baseline="0" dirty="0">
                          <a:solidFill>
                            <a:srgbClr val="000000"/>
                          </a:solidFill>
                          <a:effectLst/>
                          <a:latin typeface="+mn-lt"/>
                        </a:rPr>
                        <a:t>kategorie</a:t>
                      </a:r>
                      <a:endParaRPr lang="cs-CZ" sz="1000" b="0" i="0" u="none" strike="noStrike" dirty="0">
                        <a:solidFill>
                          <a:srgbClr val="000000"/>
                        </a:solidFill>
                        <a:effectLst/>
                        <a:latin typeface="+mn-lt"/>
                      </a:endParaRPr>
                    </a:p>
                    <a:p>
                      <a:pPr algn="ctr" fontAlgn="b"/>
                      <a:r>
                        <a:rPr lang="cs-CZ" sz="1000" b="0" i="0" u="none" strike="noStrike" dirty="0">
                          <a:solidFill>
                            <a:srgbClr val="000000"/>
                          </a:solidFill>
                          <a:effectLst/>
                          <a:latin typeface="+mn-lt"/>
                        </a:rPr>
                        <a:t>L2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mn-lt"/>
                        </a:rPr>
                        <a:t>N</a:t>
                      </a:r>
                      <a:r>
                        <a:rPr lang="cs-CZ" sz="1100" b="0" i="0" u="none" strike="noStrike" baseline="0" dirty="0">
                          <a:solidFill>
                            <a:srgbClr val="000000"/>
                          </a:solidFill>
                          <a:effectLst/>
                          <a:latin typeface="+mn-lt"/>
                        </a:rPr>
                        <a:t> </a:t>
                      </a:r>
                      <a:r>
                        <a:rPr lang="cs-CZ" sz="1000" b="0" i="0" u="none" strike="noStrike" baseline="0" dirty="0">
                          <a:solidFill>
                            <a:srgbClr val="000000"/>
                          </a:solidFill>
                          <a:effectLst/>
                          <a:latin typeface="+mn-lt"/>
                        </a:rPr>
                        <a:t>kategorie</a:t>
                      </a:r>
                      <a:endParaRPr lang="cs-CZ" sz="1000" b="0" i="0" u="none" strike="noStrike" dirty="0">
                        <a:solidFill>
                          <a:srgbClr val="000000"/>
                        </a:solidFill>
                        <a:effectLst/>
                        <a:latin typeface="+mn-lt"/>
                      </a:endParaRPr>
                    </a:p>
                    <a:p>
                      <a:pPr algn="ctr" fontAlgn="b"/>
                      <a:r>
                        <a:rPr lang="cs-CZ" sz="1000" b="0" i="0" u="none" strike="noStrike" dirty="0">
                          <a:solidFill>
                            <a:srgbClr val="000000"/>
                          </a:solidFill>
                          <a:effectLst/>
                          <a:latin typeface="+mn-lt"/>
                        </a:rPr>
                        <a:t>L3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385560">
                <a:tc>
                  <a:txBody>
                    <a:bodyPr/>
                    <a:lstStyle/>
                    <a:p>
                      <a:pPr algn="ctr" fontAlgn="ctr"/>
                      <a:r>
                        <a:rPr lang="cs-CZ" sz="1100" b="0" i="0" u="none" strike="noStrike" dirty="0">
                          <a:solidFill>
                            <a:srgbClr val="000000"/>
                          </a:solidFill>
                          <a:effectLst/>
                          <a:latin typeface="Calibri" panose="020F0502020204030204" pitchFamily="34" charset="0"/>
                        </a:rPr>
                        <a:t>1 317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421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dirty="0">
                          <a:solidFill>
                            <a:srgbClr val="000000"/>
                          </a:solidFill>
                          <a:effectLst/>
                          <a:latin typeface="Calibri" panose="020F0502020204030204" pitchFamily="34" charset="0"/>
                        </a:rPr>
                        <a:t>309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95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913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85560">
                <a:tc>
                  <a:txBody>
                    <a:bodyPr/>
                    <a:lstStyle/>
                    <a:p>
                      <a:pPr algn="ctr" fontAlgn="ctr"/>
                      <a:r>
                        <a:rPr lang="cs-CZ" sz="1100" b="0" i="0" u="none" strike="noStrike">
                          <a:solidFill>
                            <a:srgbClr val="000000"/>
                          </a:solidFill>
                          <a:effectLst/>
                          <a:latin typeface="Calibri" panose="020F0502020204030204" pitchFamily="34" charset="0"/>
                        </a:rPr>
                        <a:t>1 272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436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182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195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895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85560">
                <a:tc>
                  <a:txBody>
                    <a:bodyPr/>
                    <a:lstStyle/>
                    <a:p>
                      <a:pPr algn="ctr" fontAlgn="ctr"/>
                      <a:r>
                        <a:rPr lang="cs-CZ" sz="1100" b="0" i="0" u="none" strike="noStrike">
                          <a:solidFill>
                            <a:srgbClr val="000000"/>
                          </a:solidFill>
                          <a:effectLst/>
                          <a:latin typeface="Calibri" panose="020F0502020204030204" pitchFamily="34" charset="0"/>
                        </a:rPr>
                        <a:t>1 316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420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184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179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953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385560">
                <a:tc>
                  <a:txBody>
                    <a:bodyPr/>
                    <a:lstStyle/>
                    <a:p>
                      <a:pPr algn="ctr" fontAlgn="ctr"/>
                      <a:r>
                        <a:rPr lang="cs-CZ" sz="1100" b="0" i="0" u="none" strike="noStrike">
                          <a:solidFill>
                            <a:srgbClr val="000000"/>
                          </a:solidFill>
                          <a:effectLst/>
                          <a:latin typeface="Calibri" panose="020F0502020204030204" pitchFamily="34" charset="0"/>
                        </a:rPr>
                        <a:t>1 355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407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168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175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1 012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385560">
                <a:tc>
                  <a:txBody>
                    <a:bodyPr/>
                    <a:lstStyle/>
                    <a:p>
                      <a:pPr algn="ctr" fontAlgn="ctr"/>
                      <a:r>
                        <a:rPr lang="cs-CZ" sz="1100" b="0" i="0" u="none" strike="noStrike">
                          <a:solidFill>
                            <a:srgbClr val="000000"/>
                          </a:solidFill>
                          <a:effectLst/>
                          <a:latin typeface="Calibri" panose="020F0502020204030204" pitchFamily="34" charset="0"/>
                        </a:rPr>
                        <a:t>1 391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397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170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192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1 029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385560">
                <a:tc>
                  <a:txBody>
                    <a:bodyPr/>
                    <a:lstStyle/>
                    <a:p>
                      <a:pPr algn="ctr" fontAlgn="ctr"/>
                      <a:r>
                        <a:rPr lang="cs-CZ" sz="1100" b="0" i="0" u="none" strike="noStrike">
                          <a:solidFill>
                            <a:srgbClr val="000000"/>
                          </a:solidFill>
                          <a:effectLst/>
                          <a:latin typeface="Calibri" panose="020F0502020204030204" pitchFamily="34" charset="0"/>
                        </a:rPr>
                        <a:t>1 399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394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185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198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1 016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385560">
                <a:tc>
                  <a:txBody>
                    <a:bodyPr/>
                    <a:lstStyle/>
                    <a:p>
                      <a:pPr algn="ctr" fontAlgn="ctr"/>
                      <a:r>
                        <a:rPr lang="cs-CZ" sz="1100" b="0" i="0" u="none" strike="noStrike">
                          <a:solidFill>
                            <a:srgbClr val="000000"/>
                          </a:solidFill>
                          <a:effectLst/>
                          <a:latin typeface="Calibri" panose="020F0502020204030204" pitchFamily="34" charset="0"/>
                        </a:rPr>
                        <a:t>1 434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384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201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196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1 037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385560">
                <a:tc>
                  <a:txBody>
                    <a:bodyPr/>
                    <a:lstStyle/>
                    <a:p>
                      <a:pPr algn="ctr" fontAlgn="ctr"/>
                      <a:r>
                        <a:rPr lang="cs-CZ" sz="1100" b="0" i="0" u="none" strike="noStrike">
                          <a:solidFill>
                            <a:srgbClr val="000000"/>
                          </a:solidFill>
                          <a:effectLst/>
                          <a:latin typeface="Calibri" panose="020F0502020204030204" pitchFamily="34" charset="0"/>
                        </a:rPr>
                        <a:t>1 461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377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201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203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1 057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385560">
                <a:tc>
                  <a:txBody>
                    <a:bodyPr/>
                    <a:lstStyle/>
                    <a:p>
                      <a:pPr algn="ctr" fontAlgn="ctr"/>
                      <a:r>
                        <a:rPr lang="cs-CZ" sz="1100" b="0" i="0" u="none" strike="noStrike">
                          <a:solidFill>
                            <a:srgbClr val="000000"/>
                          </a:solidFill>
                          <a:effectLst/>
                          <a:latin typeface="Calibri" panose="020F0502020204030204" pitchFamily="34" charset="0"/>
                        </a:rPr>
                        <a:t>1 492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369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215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210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dirty="0">
                          <a:solidFill>
                            <a:srgbClr val="000000"/>
                          </a:solidFill>
                          <a:effectLst/>
                          <a:latin typeface="Calibri" panose="020F0502020204030204" pitchFamily="34" charset="0"/>
                        </a:rPr>
                        <a:t>1 067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bl>
          </a:graphicData>
        </a:graphic>
      </p:graphicFrame>
      <p:graphicFrame>
        <p:nvGraphicFramePr>
          <p:cNvPr id="27" name="Zástupný symbol pro obsah 8">
            <a:extLst>
              <a:ext uri="{FF2B5EF4-FFF2-40B4-BE49-F238E27FC236}">
                <a16:creationId xmlns:a16="http://schemas.microsoft.com/office/drawing/2014/main" id="{7809FA43-C9C5-4B20-A5E7-67EDA431FA26}"/>
              </a:ext>
            </a:extLst>
          </p:cNvPr>
          <p:cNvGraphicFramePr>
            <a:graphicFrameLocks/>
          </p:cNvGraphicFramePr>
          <p:nvPr/>
        </p:nvGraphicFramePr>
        <p:xfrm>
          <a:off x="6355800" y="1410576"/>
          <a:ext cx="3415725" cy="392634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09538122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6"/>
          <p:cNvSpPr txBox="1"/>
          <p:nvPr/>
        </p:nvSpPr>
        <p:spPr>
          <a:xfrm>
            <a:off x="303278" y="589717"/>
            <a:ext cx="8216263" cy="307777"/>
          </a:xfrm>
          <a:prstGeom prst="rect">
            <a:avLst/>
          </a:prstGeom>
          <a:noFill/>
        </p:spPr>
        <p:txBody>
          <a:bodyPr wrap="square" rtlCol="0">
            <a:spAutoFit/>
          </a:bodyPr>
          <a:lstStyle/>
          <a:p>
            <a:r>
              <a:rPr lang="cs-CZ" sz="1400" dirty="0"/>
              <a:t>Zdroj: </a:t>
            </a:r>
            <a:r>
              <a:rPr lang="cs-CZ" sz="1400" kern="0" dirty="0"/>
              <a:t>Výkaz E (MZ) 2-01, E (MZ) 3-01, </a:t>
            </a:r>
            <a:r>
              <a:rPr lang="cs-CZ" sz="1400" b="1" kern="0" dirty="0"/>
              <a:t>Královehradecký kraj, </a:t>
            </a:r>
            <a:r>
              <a:rPr lang="pl-PL" sz="1400" dirty="0"/>
              <a:t>Stav k 31. 12. daného roku.</a:t>
            </a:r>
          </a:p>
        </p:txBody>
      </p:sp>
      <p:sp>
        <p:nvSpPr>
          <p:cNvPr id="2" name="Title 1"/>
          <p:cNvSpPr>
            <a:spLocks noGrp="1"/>
          </p:cNvSpPr>
          <p:nvPr>
            <p:ph type="title"/>
          </p:nvPr>
        </p:nvSpPr>
        <p:spPr/>
        <p:txBody>
          <a:bodyPr>
            <a:normAutofit/>
          </a:bodyPr>
          <a:lstStyle/>
          <a:p>
            <a:r>
              <a:rPr lang="cs-CZ" sz="2800" dirty="0"/>
              <a:t>Úvazky lékařů, zubních lékařů a farmaceutů v lůžkové péči HKK</a:t>
            </a:r>
            <a:endParaRPr lang="en-US" sz="2800" dirty="0"/>
          </a:p>
        </p:txBody>
      </p:sp>
      <p:sp>
        <p:nvSpPr>
          <p:cNvPr id="30" name="Nadpis 1"/>
          <p:cNvSpPr txBox="1">
            <a:spLocks/>
          </p:cNvSpPr>
          <p:nvPr/>
        </p:nvSpPr>
        <p:spPr>
          <a:xfrm>
            <a:off x="322866" y="727844"/>
            <a:ext cx="6629400" cy="586060"/>
          </a:xfrm>
          <a:prstGeom prst="rect">
            <a:avLst/>
          </a:prstGeom>
        </p:spPr>
        <p:txBody>
          <a:bodyPr anchor="ctr"/>
          <a:lstStyle>
            <a:lvl1pPr algn="l" defTabSz="914400" rtl="0" eaLnBrk="1" latinLnBrk="0" hangingPunct="1">
              <a:spcBef>
                <a:spcPct val="0"/>
              </a:spcBef>
              <a:buNone/>
              <a:defRPr sz="3200" b="1" kern="1200">
                <a:solidFill>
                  <a:schemeClr val="accent2"/>
                </a:solidFill>
                <a:latin typeface="+mj-lt"/>
                <a:ea typeface="+mj-ea"/>
                <a:cs typeface="+mj-cs"/>
              </a:defRPr>
            </a:lvl1pPr>
          </a:lstStyle>
          <a:p>
            <a:r>
              <a:rPr lang="cs-CZ" sz="1600" dirty="0">
                <a:solidFill>
                  <a:srgbClr val="C00000"/>
                </a:solidFill>
                <a:latin typeface="Calibri"/>
              </a:rPr>
              <a:t>Akutní lůžková péče</a:t>
            </a:r>
          </a:p>
        </p:txBody>
      </p:sp>
      <p:sp>
        <p:nvSpPr>
          <p:cNvPr id="31" name="TextovéPole 30"/>
          <p:cNvSpPr txBox="1"/>
          <p:nvPr/>
        </p:nvSpPr>
        <p:spPr>
          <a:xfrm>
            <a:off x="322866" y="5969327"/>
            <a:ext cx="8250174"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200" b="0" i="0" u="none" strike="noStrike" kern="0" cap="none" spc="0" normalizeH="0" baseline="0" noProof="0" dirty="0">
                <a:ln>
                  <a:noFill/>
                </a:ln>
                <a:solidFill>
                  <a:srgbClr val="000000"/>
                </a:solidFill>
                <a:effectLst/>
                <a:uLnTx/>
                <a:uFillTx/>
              </a:rPr>
              <a:t>*do roku 2014 byli farmaceuti v lékárnách PZS akutní péče sledováni v segmentu nelůžkové péče</a:t>
            </a:r>
          </a:p>
        </p:txBody>
      </p:sp>
      <p:sp>
        <p:nvSpPr>
          <p:cNvPr id="33" name="Nadpis 1"/>
          <p:cNvSpPr txBox="1">
            <a:spLocks/>
          </p:cNvSpPr>
          <p:nvPr/>
        </p:nvSpPr>
        <p:spPr>
          <a:xfrm>
            <a:off x="284990" y="3450508"/>
            <a:ext cx="6912864" cy="299919"/>
          </a:xfrm>
          <a:prstGeom prst="rect">
            <a:avLst/>
          </a:prstGeom>
        </p:spPr>
        <p:txBody>
          <a:bodyPr anchor="ctr"/>
          <a:lstStyle>
            <a:lvl1pPr algn="l" defTabSz="914400" rtl="0" eaLnBrk="1" latinLnBrk="0" hangingPunct="1">
              <a:spcBef>
                <a:spcPct val="0"/>
              </a:spcBef>
              <a:buNone/>
              <a:defRPr sz="3200" b="1" kern="1200">
                <a:solidFill>
                  <a:schemeClr val="accent2"/>
                </a:solidFill>
                <a:latin typeface="+mj-lt"/>
                <a:ea typeface="+mj-ea"/>
                <a:cs typeface="+mj-cs"/>
              </a:defRPr>
            </a:lvl1pPr>
          </a:lstStyle>
          <a:p>
            <a:r>
              <a:rPr lang="cs-CZ" sz="1600" dirty="0">
                <a:solidFill>
                  <a:srgbClr val="C00000"/>
                </a:solidFill>
                <a:latin typeface="Calibri"/>
              </a:rPr>
              <a:t>Ostatní lůžková péče</a:t>
            </a:r>
          </a:p>
        </p:txBody>
      </p:sp>
      <p:graphicFrame>
        <p:nvGraphicFramePr>
          <p:cNvPr id="12" name="Tabulka 11">
            <a:extLst>
              <a:ext uri="{FF2B5EF4-FFF2-40B4-BE49-F238E27FC236}">
                <a16:creationId xmlns:a16="http://schemas.microsoft.com/office/drawing/2014/main" id="{B14B276E-5597-4CA6-9192-2CCEB0034F59}"/>
              </a:ext>
            </a:extLst>
          </p:cNvPr>
          <p:cNvGraphicFramePr>
            <a:graphicFrameLocks noGrp="1"/>
          </p:cNvGraphicFramePr>
          <p:nvPr>
            <p:extLst>
              <p:ext uri="{D42A27DB-BD31-4B8C-83A1-F6EECF244321}">
                <p14:modId xmlns:p14="http://schemas.microsoft.com/office/powerpoint/2010/main" val="2719373135"/>
              </p:ext>
            </p:extLst>
          </p:nvPr>
        </p:nvGraphicFramePr>
        <p:xfrm>
          <a:off x="339821" y="1222807"/>
          <a:ext cx="10230304" cy="2120565"/>
        </p:xfrm>
        <a:graphic>
          <a:graphicData uri="http://schemas.openxmlformats.org/drawingml/2006/table">
            <a:tbl>
              <a:tblPr/>
              <a:tblGrid>
                <a:gridCol w="2283034">
                  <a:extLst>
                    <a:ext uri="{9D8B030D-6E8A-4147-A177-3AD203B41FA5}">
                      <a16:colId xmlns:a16="http://schemas.microsoft.com/office/drawing/2014/main" val="1431770817"/>
                    </a:ext>
                  </a:extLst>
                </a:gridCol>
                <a:gridCol w="693580">
                  <a:extLst>
                    <a:ext uri="{9D8B030D-6E8A-4147-A177-3AD203B41FA5}">
                      <a16:colId xmlns:a16="http://schemas.microsoft.com/office/drawing/2014/main" val="3438044319"/>
                    </a:ext>
                  </a:extLst>
                </a:gridCol>
                <a:gridCol w="693580">
                  <a:extLst>
                    <a:ext uri="{9D8B030D-6E8A-4147-A177-3AD203B41FA5}">
                      <a16:colId xmlns:a16="http://schemas.microsoft.com/office/drawing/2014/main" val="653280487"/>
                    </a:ext>
                  </a:extLst>
                </a:gridCol>
                <a:gridCol w="693580">
                  <a:extLst>
                    <a:ext uri="{9D8B030D-6E8A-4147-A177-3AD203B41FA5}">
                      <a16:colId xmlns:a16="http://schemas.microsoft.com/office/drawing/2014/main" val="1257697622"/>
                    </a:ext>
                  </a:extLst>
                </a:gridCol>
                <a:gridCol w="693580">
                  <a:extLst>
                    <a:ext uri="{9D8B030D-6E8A-4147-A177-3AD203B41FA5}">
                      <a16:colId xmlns:a16="http://schemas.microsoft.com/office/drawing/2014/main" val="3187425978"/>
                    </a:ext>
                  </a:extLst>
                </a:gridCol>
                <a:gridCol w="693580">
                  <a:extLst>
                    <a:ext uri="{9D8B030D-6E8A-4147-A177-3AD203B41FA5}">
                      <a16:colId xmlns:a16="http://schemas.microsoft.com/office/drawing/2014/main" val="1845843164"/>
                    </a:ext>
                  </a:extLst>
                </a:gridCol>
                <a:gridCol w="693580">
                  <a:extLst>
                    <a:ext uri="{9D8B030D-6E8A-4147-A177-3AD203B41FA5}">
                      <a16:colId xmlns:a16="http://schemas.microsoft.com/office/drawing/2014/main" val="3457945545"/>
                    </a:ext>
                  </a:extLst>
                </a:gridCol>
                <a:gridCol w="693580">
                  <a:extLst>
                    <a:ext uri="{9D8B030D-6E8A-4147-A177-3AD203B41FA5}">
                      <a16:colId xmlns:a16="http://schemas.microsoft.com/office/drawing/2014/main" val="89894742"/>
                    </a:ext>
                  </a:extLst>
                </a:gridCol>
                <a:gridCol w="693580">
                  <a:extLst>
                    <a:ext uri="{9D8B030D-6E8A-4147-A177-3AD203B41FA5}">
                      <a16:colId xmlns:a16="http://schemas.microsoft.com/office/drawing/2014/main" val="3941942869"/>
                    </a:ext>
                  </a:extLst>
                </a:gridCol>
                <a:gridCol w="693580">
                  <a:extLst>
                    <a:ext uri="{9D8B030D-6E8A-4147-A177-3AD203B41FA5}">
                      <a16:colId xmlns:a16="http://schemas.microsoft.com/office/drawing/2014/main" val="665951102"/>
                    </a:ext>
                  </a:extLst>
                </a:gridCol>
                <a:gridCol w="852525">
                  <a:extLst>
                    <a:ext uri="{9D8B030D-6E8A-4147-A177-3AD203B41FA5}">
                      <a16:colId xmlns:a16="http://schemas.microsoft.com/office/drawing/2014/main" val="959775846"/>
                    </a:ext>
                  </a:extLst>
                </a:gridCol>
                <a:gridCol w="852525">
                  <a:extLst>
                    <a:ext uri="{9D8B030D-6E8A-4147-A177-3AD203B41FA5}">
                      <a16:colId xmlns:a16="http://schemas.microsoft.com/office/drawing/2014/main" val="3075732572"/>
                    </a:ext>
                  </a:extLst>
                </a:gridCol>
              </a:tblGrid>
              <a:tr h="271867">
                <a:tc rowSpan="2">
                  <a:txBody>
                    <a:bodyPr/>
                    <a:lstStyle/>
                    <a:p>
                      <a:pPr algn="l" rtl="0" fontAlgn="ctr"/>
                      <a:r>
                        <a:rPr lang="cs-CZ" sz="1400" b="1" i="0" u="none" strike="noStrike">
                          <a:solidFill>
                            <a:srgbClr val="FFFFFF"/>
                          </a:solidFill>
                          <a:effectLst/>
                          <a:latin typeface="Calibri" panose="020F0502020204030204" pitchFamily="34" charset="0"/>
                        </a:rPr>
                        <a:t>Kategorie</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2012</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2014</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2015</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2016</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2017</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2018</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a:txBody>
                    <a:bodyPr/>
                    <a:lstStyle/>
                    <a:p>
                      <a:pPr algn="ctr" rtl="0" fontAlgn="ctr"/>
                      <a:r>
                        <a:rPr lang="cs-CZ" sz="1400" b="1" i="0" u="none" strike="noStrike">
                          <a:solidFill>
                            <a:srgbClr val="FFFFFF"/>
                          </a:solidFill>
                          <a:effectLst/>
                          <a:latin typeface="Calibri" panose="020F0502020204030204" pitchFamily="34" charset="0"/>
                        </a:rPr>
                        <a:t>Rozdíl </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a:noFill/>
                    </a:lnB>
                    <a:solidFill>
                      <a:srgbClr val="5F82C9"/>
                    </a:solidFill>
                  </a:tcPr>
                </a:tc>
                <a:tc>
                  <a:txBody>
                    <a:bodyPr/>
                    <a:lstStyle/>
                    <a:p>
                      <a:pPr algn="ctr" rtl="0" fontAlgn="ctr"/>
                      <a:r>
                        <a:rPr lang="cs-CZ" sz="1400" b="1" i="0" u="none" strike="noStrike">
                          <a:solidFill>
                            <a:srgbClr val="FFFFFF"/>
                          </a:solidFill>
                          <a:effectLst/>
                          <a:latin typeface="Calibri" panose="020F0502020204030204" pitchFamily="34" charset="0"/>
                        </a:rPr>
                        <a:t>Rozdíl</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a:noFill/>
                    </a:lnB>
                    <a:solidFill>
                      <a:srgbClr val="5F82C9"/>
                    </a:solidFill>
                  </a:tcPr>
                </a:tc>
                <a:extLst>
                  <a:ext uri="{0D108BD9-81ED-4DB2-BD59-A6C34878D82A}">
                    <a16:rowId xmlns:a16="http://schemas.microsoft.com/office/drawing/2014/main" val="1331029665"/>
                  </a:ext>
                </a:extLst>
              </a:tr>
              <a:tr h="282742">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a:txBody>
                    <a:bodyPr/>
                    <a:lstStyle/>
                    <a:p>
                      <a:pPr algn="ctr" rtl="0" fontAlgn="ctr"/>
                      <a:r>
                        <a:rPr lang="cs-CZ" sz="1400" b="1" i="0" u="none" strike="noStrike">
                          <a:solidFill>
                            <a:srgbClr val="FFFFFF"/>
                          </a:solidFill>
                          <a:effectLst/>
                          <a:latin typeface="Calibri" panose="020F0502020204030204" pitchFamily="34" charset="0"/>
                        </a:rPr>
                        <a:t>18-17</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a:noFill/>
                    </a:lnT>
                    <a:lnB w="12700" cap="flat" cmpd="sng" algn="ctr">
                      <a:solidFill>
                        <a:srgbClr val="D9D9D9"/>
                      </a:solidFill>
                      <a:prstDash val="solid"/>
                      <a:round/>
                      <a:headEnd type="none" w="med" len="med"/>
                      <a:tailEnd type="none" w="med" len="med"/>
                    </a:lnB>
                    <a:solidFill>
                      <a:srgbClr val="5F82C9"/>
                    </a:solidFill>
                  </a:tcPr>
                </a:tc>
                <a:tc>
                  <a:txBody>
                    <a:bodyPr/>
                    <a:lstStyle/>
                    <a:p>
                      <a:pPr algn="ctr" rtl="0" fontAlgn="ctr"/>
                      <a:r>
                        <a:rPr lang="cs-CZ" sz="1400" b="1" i="0" u="none" strike="noStrike">
                          <a:solidFill>
                            <a:srgbClr val="FFFFFF"/>
                          </a:solidFill>
                          <a:effectLst/>
                          <a:latin typeface="Calibri" panose="020F0502020204030204" pitchFamily="34" charset="0"/>
                        </a:rPr>
                        <a:t>v %</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a:noFill/>
                    </a:lnT>
                    <a:lnB w="12700" cap="flat" cmpd="sng" algn="ctr">
                      <a:solidFill>
                        <a:srgbClr val="D9D9D9"/>
                      </a:solidFill>
                      <a:prstDash val="solid"/>
                      <a:round/>
                      <a:headEnd type="none" w="med" len="med"/>
                      <a:tailEnd type="none" w="med" len="med"/>
                    </a:lnB>
                    <a:solidFill>
                      <a:srgbClr val="5F82C9"/>
                    </a:solidFill>
                  </a:tcPr>
                </a:tc>
                <a:extLst>
                  <a:ext uri="{0D108BD9-81ED-4DB2-BD59-A6C34878D82A}">
                    <a16:rowId xmlns:a16="http://schemas.microsoft.com/office/drawing/2014/main" val="3876946777"/>
                  </a:ext>
                </a:extLst>
              </a:tr>
              <a:tr h="391489">
                <a:tc>
                  <a:txBody>
                    <a:bodyPr/>
                    <a:lstStyle/>
                    <a:p>
                      <a:pPr algn="l" rtl="0" fontAlgn="ctr"/>
                      <a:r>
                        <a:rPr lang="cs-CZ" sz="1400" b="1" i="0" u="none" strike="noStrike">
                          <a:solidFill>
                            <a:srgbClr val="000000"/>
                          </a:solidFill>
                          <a:effectLst/>
                          <a:latin typeface="Calibri" panose="020F0502020204030204" pitchFamily="34" charset="0"/>
                        </a:rPr>
                        <a:t>Lékaři</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1 123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1 094</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1 142</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1 126</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1 143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1 091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1 094</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1 150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1182</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32</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102,8%</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extLst>
                  <a:ext uri="{0D108BD9-81ED-4DB2-BD59-A6C34878D82A}">
                    <a16:rowId xmlns:a16="http://schemas.microsoft.com/office/drawing/2014/main" val="250589820"/>
                  </a:ext>
                </a:extLst>
              </a:tr>
              <a:tr h="391489">
                <a:tc>
                  <a:txBody>
                    <a:bodyPr/>
                    <a:lstStyle/>
                    <a:p>
                      <a:pPr algn="l" rtl="0" fontAlgn="ctr"/>
                      <a:r>
                        <a:rPr lang="cs-CZ" sz="1400" b="1" i="0" u="none" strike="noStrike">
                          <a:solidFill>
                            <a:srgbClr val="000000"/>
                          </a:solidFill>
                          <a:effectLst/>
                          <a:latin typeface="Calibri" panose="020F0502020204030204" pitchFamily="34" charset="0"/>
                        </a:rPr>
                        <a:t>Zubní lékaři</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15</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17</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20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16</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17</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16</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15</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dirty="0">
                          <a:solidFill>
                            <a:srgbClr val="000000"/>
                          </a:solidFill>
                          <a:effectLst/>
                          <a:latin typeface="Calibri" panose="020F0502020204030204" pitchFamily="34" charset="0"/>
                        </a:rPr>
                        <a:t>13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a:solidFill>
                            <a:srgbClr val="000000"/>
                          </a:solidFill>
                          <a:effectLst/>
                          <a:latin typeface="Calibri" panose="020F0502020204030204" pitchFamily="34" charset="0"/>
                        </a:rPr>
                        <a:t>14</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a:solidFill>
                            <a:srgbClr val="000000"/>
                          </a:solidFill>
                          <a:effectLst/>
                          <a:latin typeface="Calibri" panose="020F0502020204030204" pitchFamily="34" charset="0"/>
                        </a:rPr>
                        <a:t>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a:solidFill>
                            <a:srgbClr val="000000"/>
                          </a:solidFill>
                          <a:effectLst/>
                          <a:latin typeface="Calibri" panose="020F0502020204030204" pitchFamily="34" charset="0"/>
                        </a:rPr>
                        <a:t>105,3%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extLst>
                  <a:ext uri="{0D108BD9-81ED-4DB2-BD59-A6C34878D82A}">
                    <a16:rowId xmlns:a16="http://schemas.microsoft.com/office/drawing/2014/main" val="309759530"/>
                  </a:ext>
                </a:extLst>
              </a:tr>
              <a:tr h="391489">
                <a:tc>
                  <a:txBody>
                    <a:bodyPr/>
                    <a:lstStyle/>
                    <a:p>
                      <a:pPr algn="l" rtl="0" fontAlgn="ctr"/>
                      <a:r>
                        <a:rPr lang="cs-CZ" sz="1400" b="1" i="0" u="none" strike="noStrike">
                          <a:solidFill>
                            <a:srgbClr val="000000"/>
                          </a:solidFill>
                          <a:effectLst/>
                          <a:latin typeface="Calibri" panose="020F0502020204030204" pitchFamily="34" charset="0"/>
                        </a:rPr>
                        <a:t>Farmaceuti*</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21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21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22</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21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19</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53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54</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55</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55</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100,1%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extLst>
                  <a:ext uri="{0D108BD9-81ED-4DB2-BD59-A6C34878D82A}">
                    <a16:rowId xmlns:a16="http://schemas.microsoft.com/office/drawing/2014/main" val="1761004762"/>
                  </a:ext>
                </a:extLst>
              </a:tr>
              <a:tr h="391489">
                <a:tc>
                  <a:txBody>
                    <a:bodyPr/>
                    <a:lstStyle/>
                    <a:p>
                      <a:pPr algn="l" rtl="0" fontAlgn="ctr"/>
                      <a:r>
                        <a:rPr lang="cs-CZ" sz="1400" b="1" i="0" u="none" strike="noStrike">
                          <a:solidFill>
                            <a:srgbClr val="000000"/>
                          </a:solidFill>
                          <a:effectLst/>
                          <a:latin typeface="Calibri" panose="020F0502020204030204" pitchFamily="34" charset="0"/>
                        </a:rPr>
                        <a:t>Celkem </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1 160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1 133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1 184</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1 163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1 179</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1 159</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1 163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1 217</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a:solidFill>
                            <a:srgbClr val="000000"/>
                          </a:solidFill>
                          <a:effectLst/>
                          <a:latin typeface="Calibri" panose="020F0502020204030204" pitchFamily="34" charset="0"/>
                        </a:rPr>
                        <a:t>1 251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a:solidFill>
                            <a:srgbClr val="000000"/>
                          </a:solidFill>
                          <a:effectLst/>
                          <a:latin typeface="Calibri" panose="020F0502020204030204" pitchFamily="34" charset="0"/>
                        </a:rPr>
                        <a:t>34</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dirty="0">
                          <a:solidFill>
                            <a:srgbClr val="000000"/>
                          </a:solidFill>
                          <a:effectLst/>
                          <a:latin typeface="Calibri" panose="020F0502020204030204" pitchFamily="34" charset="0"/>
                        </a:rPr>
                        <a:t>102,8%</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extLst>
                  <a:ext uri="{0D108BD9-81ED-4DB2-BD59-A6C34878D82A}">
                    <a16:rowId xmlns:a16="http://schemas.microsoft.com/office/drawing/2014/main" val="1690301109"/>
                  </a:ext>
                </a:extLst>
              </a:tr>
            </a:tbl>
          </a:graphicData>
        </a:graphic>
      </p:graphicFrame>
      <p:graphicFrame>
        <p:nvGraphicFramePr>
          <p:cNvPr id="13" name="Tabulka 12">
            <a:extLst>
              <a:ext uri="{FF2B5EF4-FFF2-40B4-BE49-F238E27FC236}">
                <a16:creationId xmlns:a16="http://schemas.microsoft.com/office/drawing/2014/main" id="{CF697F84-665E-4575-8F55-AEA783C9177A}"/>
              </a:ext>
            </a:extLst>
          </p:cNvPr>
          <p:cNvGraphicFramePr>
            <a:graphicFrameLocks noGrp="1"/>
          </p:cNvGraphicFramePr>
          <p:nvPr>
            <p:extLst>
              <p:ext uri="{D42A27DB-BD31-4B8C-83A1-F6EECF244321}">
                <p14:modId xmlns:p14="http://schemas.microsoft.com/office/powerpoint/2010/main" val="2943579205"/>
              </p:ext>
            </p:extLst>
          </p:nvPr>
        </p:nvGraphicFramePr>
        <p:xfrm>
          <a:off x="339821" y="3838269"/>
          <a:ext cx="10230304" cy="2048764"/>
        </p:xfrm>
        <a:graphic>
          <a:graphicData uri="http://schemas.openxmlformats.org/drawingml/2006/table">
            <a:tbl>
              <a:tblPr/>
              <a:tblGrid>
                <a:gridCol w="2283034">
                  <a:extLst>
                    <a:ext uri="{9D8B030D-6E8A-4147-A177-3AD203B41FA5}">
                      <a16:colId xmlns:a16="http://schemas.microsoft.com/office/drawing/2014/main" val="1021245245"/>
                    </a:ext>
                  </a:extLst>
                </a:gridCol>
                <a:gridCol w="693580">
                  <a:extLst>
                    <a:ext uri="{9D8B030D-6E8A-4147-A177-3AD203B41FA5}">
                      <a16:colId xmlns:a16="http://schemas.microsoft.com/office/drawing/2014/main" val="193449611"/>
                    </a:ext>
                  </a:extLst>
                </a:gridCol>
                <a:gridCol w="693580">
                  <a:extLst>
                    <a:ext uri="{9D8B030D-6E8A-4147-A177-3AD203B41FA5}">
                      <a16:colId xmlns:a16="http://schemas.microsoft.com/office/drawing/2014/main" val="693778933"/>
                    </a:ext>
                  </a:extLst>
                </a:gridCol>
                <a:gridCol w="693580">
                  <a:extLst>
                    <a:ext uri="{9D8B030D-6E8A-4147-A177-3AD203B41FA5}">
                      <a16:colId xmlns:a16="http://schemas.microsoft.com/office/drawing/2014/main" val="2351118229"/>
                    </a:ext>
                  </a:extLst>
                </a:gridCol>
                <a:gridCol w="693580">
                  <a:extLst>
                    <a:ext uri="{9D8B030D-6E8A-4147-A177-3AD203B41FA5}">
                      <a16:colId xmlns:a16="http://schemas.microsoft.com/office/drawing/2014/main" val="2883235560"/>
                    </a:ext>
                  </a:extLst>
                </a:gridCol>
                <a:gridCol w="693580">
                  <a:extLst>
                    <a:ext uri="{9D8B030D-6E8A-4147-A177-3AD203B41FA5}">
                      <a16:colId xmlns:a16="http://schemas.microsoft.com/office/drawing/2014/main" val="3302566499"/>
                    </a:ext>
                  </a:extLst>
                </a:gridCol>
                <a:gridCol w="693580">
                  <a:extLst>
                    <a:ext uri="{9D8B030D-6E8A-4147-A177-3AD203B41FA5}">
                      <a16:colId xmlns:a16="http://schemas.microsoft.com/office/drawing/2014/main" val="1139585609"/>
                    </a:ext>
                  </a:extLst>
                </a:gridCol>
                <a:gridCol w="693580">
                  <a:extLst>
                    <a:ext uri="{9D8B030D-6E8A-4147-A177-3AD203B41FA5}">
                      <a16:colId xmlns:a16="http://schemas.microsoft.com/office/drawing/2014/main" val="310743732"/>
                    </a:ext>
                  </a:extLst>
                </a:gridCol>
                <a:gridCol w="693580">
                  <a:extLst>
                    <a:ext uri="{9D8B030D-6E8A-4147-A177-3AD203B41FA5}">
                      <a16:colId xmlns:a16="http://schemas.microsoft.com/office/drawing/2014/main" val="223137884"/>
                    </a:ext>
                  </a:extLst>
                </a:gridCol>
                <a:gridCol w="693580">
                  <a:extLst>
                    <a:ext uri="{9D8B030D-6E8A-4147-A177-3AD203B41FA5}">
                      <a16:colId xmlns:a16="http://schemas.microsoft.com/office/drawing/2014/main" val="2998879256"/>
                    </a:ext>
                  </a:extLst>
                </a:gridCol>
                <a:gridCol w="852525">
                  <a:extLst>
                    <a:ext uri="{9D8B030D-6E8A-4147-A177-3AD203B41FA5}">
                      <a16:colId xmlns:a16="http://schemas.microsoft.com/office/drawing/2014/main" val="48937062"/>
                    </a:ext>
                  </a:extLst>
                </a:gridCol>
                <a:gridCol w="852525">
                  <a:extLst>
                    <a:ext uri="{9D8B030D-6E8A-4147-A177-3AD203B41FA5}">
                      <a16:colId xmlns:a16="http://schemas.microsoft.com/office/drawing/2014/main" val="2051287122"/>
                    </a:ext>
                  </a:extLst>
                </a:gridCol>
              </a:tblGrid>
              <a:tr h="268163">
                <a:tc rowSpan="2">
                  <a:txBody>
                    <a:bodyPr/>
                    <a:lstStyle/>
                    <a:p>
                      <a:pPr algn="l" rtl="0" fontAlgn="ctr"/>
                      <a:r>
                        <a:rPr lang="cs-CZ" sz="1400" b="1" i="0" u="none" strike="noStrike">
                          <a:solidFill>
                            <a:srgbClr val="FFFFFF"/>
                          </a:solidFill>
                          <a:effectLst/>
                          <a:latin typeface="Calibri" panose="020F0502020204030204" pitchFamily="34" charset="0"/>
                        </a:rPr>
                        <a:t>Kategorie</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2012</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2013</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2014</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2015</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2016</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2017</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rowSpan="2">
                  <a:txBody>
                    <a:bodyPr/>
                    <a:lstStyle/>
                    <a:p>
                      <a:pPr algn="ctr" rtl="0" fontAlgn="ctr"/>
                      <a:r>
                        <a:rPr lang="cs-CZ" sz="1400" b="1" i="0" u="none" strike="noStrike">
                          <a:solidFill>
                            <a:srgbClr val="FFFFFF"/>
                          </a:solidFill>
                          <a:effectLst/>
                          <a:latin typeface="Calibri" panose="020F0502020204030204" pitchFamily="34" charset="0"/>
                        </a:rPr>
                        <a:t>2018</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5F82C9"/>
                    </a:solidFill>
                  </a:tcPr>
                </a:tc>
                <a:tc>
                  <a:txBody>
                    <a:bodyPr/>
                    <a:lstStyle/>
                    <a:p>
                      <a:pPr algn="ctr" rtl="0" fontAlgn="ctr"/>
                      <a:r>
                        <a:rPr lang="cs-CZ" sz="1400" b="1" i="0" u="none" strike="noStrike">
                          <a:solidFill>
                            <a:srgbClr val="FFFFFF"/>
                          </a:solidFill>
                          <a:effectLst/>
                          <a:latin typeface="Calibri" panose="020F0502020204030204" pitchFamily="34" charset="0"/>
                        </a:rPr>
                        <a:t>Rozdíl </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a:noFill/>
                    </a:lnB>
                    <a:solidFill>
                      <a:srgbClr val="5F82C9"/>
                    </a:solidFill>
                  </a:tcPr>
                </a:tc>
                <a:tc>
                  <a:txBody>
                    <a:bodyPr/>
                    <a:lstStyle/>
                    <a:p>
                      <a:pPr algn="ctr" rtl="0" fontAlgn="ctr"/>
                      <a:r>
                        <a:rPr lang="cs-CZ" sz="1400" b="1" i="0" u="none" strike="noStrike">
                          <a:solidFill>
                            <a:srgbClr val="FFFFFF"/>
                          </a:solidFill>
                          <a:effectLst/>
                          <a:latin typeface="Calibri" panose="020F0502020204030204" pitchFamily="34" charset="0"/>
                        </a:rPr>
                        <a:t>Rozdíl</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a:noFill/>
                    </a:lnB>
                    <a:solidFill>
                      <a:srgbClr val="5F82C9"/>
                    </a:solidFill>
                  </a:tcPr>
                </a:tc>
                <a:extLst>
                  <a:ext uri="{0D108BD9-81ED-4DB2-BD59-A6C34878D82A}">
                    <a16:rowId xmlns:a16="http://schemas.microsoft.com/office/drawing/2014/main" val="4200619915"/>
                  </a:ext>
                </a:extLst>
              </a:tr>
              <a:tr h="278889">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vMerge="1">
                  <a:txBody>
                    <a:bodyPr/>
                    <a:lstStyle/>
                    <a:p>
                      <a:endParaRPr lang="cs-CZ"/>
                    </a:p>
                  </a:txBody>
                  <a:tcPr/>
                </a:tc>
                <a:tc>
                  <a:txBody>
                    <a:bodyPr/>
                    <a:lstStyle/>
                    <a:p>
                      <a:pPr algn="ctr" rtl="0" fontAlgn="ctr"/>
                      <a:r>
                        <a:rPr lang="cs-CZ" sz="1400" b="1" i="0" u="none" strike="noStrike">
                          <a:solidFill>
                            <a:srgbClr val="FFFFFF"/>
                          </a:solidFill>
                          <a:effectLst/>
                          <a:latin typeface="Calibri" panose="020F0502020204030204" pitchFamily="34" charset="0"/>
                        </a:rPr>
                        <a:t>18-17</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a:noFill/>
                    </a:lnT>
                    <a:lnB w="12700" cap="flat" cmpd="sng" algn="ctr">
                      <a:solidFill>
                        <a:srgbClr val="D9D9D9"/>
                      </a:solidFill>
                      <a:prstDash val="solid"/>
                      <a:round/>
                      <a:headEnd type="none" w="med" len="med"/>
                      <a:tailEnd type="none" w="med" len="med"/>
                    </a:lnB>
                    <a:solidFill>
                      <a:srgbClr val="5F82C9"/>
                    </a:solidFill>
                  </a:tcPr>
                </a:tc>
                <a:tc>
                  <a:txBody>
                    <a:bodyPr/>
                    <a:lstStyle/>
                    <a:p>
                      <a:pPr algn="ctr" rtl="0" fontAlgn="ctr"/>
                      <a:r>
                        <a:rPr lang="cs-CZ" sz="1400" b="1" i="0" u="none" strike="noStrike">
                          <a:solidFill>
                            <a:srgbClr val="FFFFFF"/>
                          </a:solidFill>
                          <a:effectLst/>
                          <a:latin typeface="Calibri" panose="020F0502020204030204" pitchFamily="34" charset="0"/>
                        </a:rPr>
                        <a:t>v %</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a:noFill/>
                    </a:lnT>
                    <a:lnB w="12700" cap="flat" cmpd="sng" algn="ctr">
                      <a:solidFill>
                        <a:srgbClr val="D9D9D9"/>
                      </a:solidFill>
                      <a:prstDash val="solid"/>
                      <a:round/>
                      <a:headEnd type="none" w="med" len="med"/>
                      <a:tailEnd type="none" w="med" len="med"/>
                    </a:lnB>
                    <a:solidFill>
                      <a:srgbClr val="5F82C9"/>
                    </a:solidFill>
                  </a:tcPr>
                </a:tc>
                <a:extLst>
                  <a:ext uri="{0D108BD9-81ED-4DB2-BD59-A6C34878D82A}">
                    <a16:rowId xmlns:a16="http://schemas.microsoft.com/office/drawing/2014/main" val="1729034941"/>
                  </a:ext>
                </a:extLst>
              </a:tr>
              <a:tr h="375428">
                <a:tc>
                  <a:txBody>
                    <a:bodyPr/>
                    <a:lstStyle/>
                    <a:p>
                      <a:pPr algn="l" rtl="0" fontAlgn="ctr"/>
                      <a:r>
                        <a:rPr lang="cs-CZ" sz="1400" b="1" i="0" u="none" strike="noStrike">
                          <a:solidFill>
                            <a:srgbClr val="000000"/>
                          </a:solidFill>
                          <a:effectLst/>
                          <a:latin typeface="Calibri" panose="020F0502020204030204" pitchFamily="34" charset="0"/>
                        </a:rPr>
                        <a:t>Lékaři</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48</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44</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40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35</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38</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41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48</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37</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51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14</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137,8%</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extLst>
                  <a:ext uri="{0D108BD9-81ED-4DB2-BD59-A6C34878D82A}">
                    <a16:rowId xmlns:a16="http://schemas.microsoft.com/office/drawing/2014/main" val="526036729"/>
                  </a:ext>
                </a:extLst>
              </a:tr>
              <a:tr h="375428">
                <a:tc>
                  <a:txBody>
                    <a:bodyPr/>
                    <a:lstStyle/>
                    <a:p>
                      <a:pPr algn="l" rtl="0" fontAlgn="ctr"/>
                      <a:r>
                        <a:rPr lang="cs-CZ" sz="1400" b="1" i="0" u="none" strike="noStrike">
                          <a:solidFill>
                            <a:srgbClr val="000000"/>
                          </a:solidFill>
                          <a:effectLst/>
                          <a:latin typeface="Calibri" panose="020F0502020204030204" pitchFamily="34" charset="0"/>
                        </a:rPr>
                        <a:t>Zubní lékaři</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a:solidFill>
                            <a:srgbClr val="000000"/>
                          </a:solidFill>
                          <a:effectLst/>
                          <a:latin typeface="Calibri" panose="020F0502020204030204" pitchFamily="34" charset="0"/>
                        </a:rPr>
                        <a:t>-</a:t>
                      </a:r>
                    </a:p>
                  </a:txBody>
                  <a:tcPr marL="9525" marR="9525" marT="9525" marB="0" anchor="ctr">
                    <a:lnL w="12700" cap="flat" cmpd="sng" algn="ctr">
                      <a:solidFill>
                        <a:srgbClr val="D9D9D9"/>
                      </a:solidFill>
                      <a:prstDash val="solid"/>
                      <a:round/>
                      <a:headEnd type="none" w="med" len="med"/>
                      <a:tailEnd type="none" w="med" len="med"/>
                    </a:lnL>
                    <a:lnR>
                      <a:noFill/>
                    </a:lnR>
                    <a:lnT w="12700" cap="flat" cmpd="sng" algn="ctr">
                      <a:solidFill>
                        <a:srgbClr val="D9D9D9"/>
                      </a:solidFill>
                      <a:prstDash val="solid"/>
                      <a:round/>
                      <a:headEnd type="none" w="med" len="med"/>
                      <a:tailEnd type="none" w="med" len="med"/>
                    </a:lnT>
                    <a:lnB>
                      <a:noFill/>
                    </a:lnB>
                    <a:solidFill>
                      <a:srgbClr val="D8E0F2"/>
                    </a:solidFill>
                  </a:tcPr>
                </a:tc>
                <a:extLst>
                  <a:ext uri="{0D108BD9-81ED-4DB2-BD59-A6C34878D82A}">
                    <a16:rowId xmlns:a16="http://schemas.microsoft.com/office/drawing/2014/main" val="532920713"/>
                  </a:ext>
                </a:extLst>
              </a:tr>
              <a:tr h="375428">
                <a:tc>
                  <a:txBody>
                    <a:bodyPr/>
                    <a:lstStyle/>
                    <a:p>
                      <a:pPr algn="l" rtl="0" fontAlgn="ctr"/>
                      <a:r>
                        <a:rPr lang="cs-CZ" sz="1400" b="1" i="0" u="none" strike="noStrike">
                          <a:solidFill>
                            <a:srgbClr val="000000"/>
                          </a:solidFill>
                          <a:effectLst/>
                          <a:latin typeface="Calibri" panose="020F0502020204030204" pitchFamily="34" charset="0"/>
                        </a:rPr>
                        <a:t>Farmaceuti*</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0"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F2F2F2"/>
                    </a:solidFill>
                  </a:tcPr>
                </a:tc>
                <a:tc>
                  <a:txBody>
                    <a:bodyPr/>
                    <a:lstStyle/>
                    <a:p>
                      <a:pPr algn="ctr" rtl="0" fontAlgn="ctr"/>
                      <a:r>
                        <a:rPr lang="cs-CZ" sz="1400" b="1" i="0" u="none" strike="noStrike">
                          <a:solidFill>
                            <a:srgbClr val="000000"/>
                          </a:solidFill>
                          <a:effectLst/>
                          <a:latin typeface="Calibri" panose="020F0502020204030204" pitchFamily="34" charset="0"/>
                        </a:rPr>
                        <a:t>-</a:t>
                      </a:r>
                    </a:p>
                  </a:txBody>
                  <a:tcPr marL="9525" marR="9525" marT="9525" marB="0" anchor="ctr">
                    <a:lnL w="12700" cap="flat" cmpd="sng" algn="ctr">
                      <a:solidFill>
                        <a:srgbClr val="D9D9D9"/>
                      </a:solidFill>
                      <a:prstDash val="solid"/>
                      <a:round/>
                      <a:headEnd type="none" w="med" len="med"/>
                      <a:tailEnd type="none" w="med" len="med"/>
                    </a:lnL>
                    <a:lnR>
                      <a:noFill/>
                    </a:lnR>
                    <a:lnT>
                      <a:noFill/>
                    </a:lnT>
                    <a:lnB w="12700" cap="flat" cmpd="sng" algn="ctr">
                      <a:solidFill>
                        <a:srgbClr val="D9D9D9"/>
                      </a:solidFill>
                      <a:prstDash val="solid"/>
                      <a:round/>
                      <a:headEnd type="none" w="med" len="med"/>
                      <a:tailEnd type="none" w="med" len="med"/>
                    </a:lnB>
                    <a:solidFill>
                      <a:srgbClr val="F2F2F2"/>
                    </a:solidFill>
                  </a:tcPr>
                </a:tc>
                <a:extLst>
                  <a:ext uri="{0D108BD9-81ED-4DB2-BD59-A6C34878D82A}">
                    <a16:rowId xmlns:a16="http://schemas.microsoft.com/office/drawing/2014/main" val="1135307803"/>
                  </a:ext>
                </a:extLst>
              </a:tr>
              <a:tr h="375428">
                <a:tc>
                  <a:txBody>
                    <a:bodyPr/>
                    <a:lstStyle/>
                    <a:p>
                      <a:pPr algn="l" rtl="0" fontAlgn="ctr"/>
                      <a:r>
                        <a:rPr lang="cs-CZ" sz="1400" b="1" i="0" u="none" strike="noStrike">
                          <a:solidFill>
                            <a:srgbClr val="000000"/>
                          </a:solidFill>
                          <a:effectLst/>
                          <a:latin typeface="Calibri" panose="020F0502020204030204" pitchFamily="34" charset="0"/>
                        </a:rPr>
                        <a:t>Celkem </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48</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44</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40</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35</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38</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41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48</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0" i="0" u="none" strike="noStrike">
                          <a:solidFill>
                            <a:srgbClr val="000000"/>
                          </a:solidFill>
                          <a:effectLst/>
                          <a:latin typeface="Calibri" panose="020F0502020204030204" pitchFamily="34" charset="0"/>
                        </a:rPr>
                        <a:t>37</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a:solidFill>
                            <a:srgbClr val="000000"/>
                          </a:solidFill>
                          <a:effectLst/>
                          <a:latin typeface="Calibri" panose="020F0502020204030204" pitchFamily="34" charset="0"/>
                        </a:rPr>
                        <a:t>51</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a:solidFill>
                            <a:srgbClr val="000000"/>
                          </a:solidFill>
                          <a:effectLst/>
                          <a:latin typeface="Calibri" panose="020F0502020204030204" pitchFamily="34" charset="0"/>
                        </a:rPr>
                        <a:t>14</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tc>
                  <a:txBody>
                    <a:bodyPr/>
                    <a:lstStyle/>
                    <a:p>
                      <a:pPr algn="ctr" rtl="0" fontAlgn="ctr"/>
                      <a:r>
                        <a:rPr lang="cs-CZ" sz="1400" b="1" i="0" u="none" strike="noStrike" dirty="0">
                          <a:solidFill>
                            <a:srgbClr val="000000"/>
                          </a:solidFill>
                          <a:effectLst/>
                          <a:latin typeface="Calibri" panose="020F0502020204030204" pitchFamily="34" charset="0"/>
                        </a:rPr>
                        <a:t>137,8%</a:t>
                      </a:r>
                    </a:p>
                  </a:txBody>
                  <a:tcPr marL="9525" marR="9525" marT="9525" marB="0" anchor="ctr">
                    <a:lnL w="12700" cap="flat" cmpd="sng" algn="ctr">
                      <a:solidFill>
                        <a:srgbClr val="D9D9D9"/>
                      </a:solidFill>
                      <a:prstDash val="solid"/>
                      <a:round/>
                      <a:headEnd type="none" w="med" len="med"/>
                      <a:tailEnd type="none" w="med" len="med"/>
                    </a:lnL>
                    <a:lnR w="12700" cap="flat" cmpd="sng" algn="ctr">
                      <a:solidFill>
                        <a:srgbClr val="D9D9D9"/>
                      </a:solidFill>
                      <a:prstDash val="solid"/>
                      <a:round/>
                      <a:headEnd type="none" w="med" len="med"/>
                      <a:tailEnd type="none" w="med" len="med"/>
                    </a:lnR>
                    <a:lnT w="12700" cap="flat" cmpd="sng" algn="ctr">
                      <a:solidFill>
                        <a:srgbClr val="D9D9D9"/>
                      </a:solidFill>
                      <a:prstDash val="solid"/>
                      <a:round/>
                      <a:headEnd type="none" w="med" len="med"/>
                      <a:tailEnd type="none" w="med" len="med"/>
                    </a:lnT>
                    <a:lnB w="12700" cap="flat" cmpd="sng" algn="ctr">
                      <a:solidFill>
                        <a:srgbClr val="D9D9D9"/>
                      </a:solidFill>
                      <a:prstDash val="solid"/>
                      <a:round/>
                      <a:headEnd type="none" w="med" len="med"/>
                      <a:tailEnd type="none" w="med" len="med"/>
                    </a:lnB>
                    <a:solidFill>
                      <a:srgbClr val="D8E0F2"/>
                    </a:solidFill>
                  </a:tcPr>
                </a:tc>
                <a:extLst>
                  <a:ext uri="{0D108BD9-81ED-4DB2-BD59-A6C34878D82A}">
                    <a16:rowId xmlns:a16="http://schemas.microsoft.com/office/drawing/2014/main" val="1656231146"/>
                  </a:ext>
                </a:extLst>
              </a:tr>
            </a:tbl>
          </a:graphicData>
        </a:graphic>
      </p:graphicFrame>
    </p:spTree>
    <p:extLst>
      <p:ext uri="{BB962C8B-B14F-4D97-AF65-F5344CB8AC3E}">
        <p14:creationId xmlns:p14="http://schemas.microsoft.com/office/powerpoint/2010/main" val="235801805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Zástupný symbol pro obsah 23">
            <a:extLst>
              <a:ext uri="{FF2B5EF4-FFF2-40B4-BE49-F238E27FC236}">
                <a16:creationId xmlns:a16="http://schemas.microsoft.com/office/drawing/2014/main" id="{A5D322BF-BAB3-45B0-9279-00E30E80960A}"/>
              </a:ext>
            </a:extLst>
          </p:cNvPr>
          <p:cNvGraphicFramePr>
            <a:graphicFrameLocks/>
          </p:cNvGraphicFramePr>
          <p:nvPr>
            <p:extLst>
              <p:ext uri="{D42A27DB-BD31-4B8C-83A1-F6EECF244321}">
                <p14:modId xmlns:p14="http://schemas.microsoft.com/office/powerpoint/2010/main" val="1916309744"/>
              </p:ext>
            </p:extLst>
          </p:nvPr>
        </p:nvGraphicFramePr>
        <p:xfrm>
          <a:off x="855215" y="1199135"/>
          <a:ext cx="8424936" cy="4459729"/>
        </p:xfrm>
        <a:graphic>
          <a:graphicData uri="http://schemas.openxmlformats.org/drawingml/2006/chart">
            <c:chart xmlns:c="http://schemas.openxmlformats.org/drawingml/2006/chart" xmlns:r="http://schemas.openxmlformats.org/officeDocument/2006/relationships" r:id="rId2"/>
          </a:graphicData>
        </a:graphic>
      </p:graphicFrame>
      <p:sp>
        <p:nvSpPr>
          <p:cNvPr id="20" name="TextBox 6"/>
          <p:cNvSpPr txBox="1"/>
          <p:nvPr/>
        </p:nvSpPr>
        <p:spPr>
          <a:xfrm>
            <a:off x="303278" y="589717"/>
            <a:ext cx="8216263" cy="307777"/>
          </a:xfrm>
          <a:prstGeom prst="rect">
            <a:avLst/>
          </a:prstGeom>
          <a:noFill/>
        </p:spPr>
        <p:txBody>
          <a:bodyPr wrap="square" rtlCol="0">
            <a:spAutoFit/>
          </a:bodyPr>
          <a:lstStyle/>
          <a:p>
            <a:r>
              <a:rPr lang="cs-CZ" sz="1400" dirty="0"/>
              <a:t>Zdroj: </a:t>
            </a:r>
            <a:r>
              <a:rPr lang="cs-CZ" sz="1400" kern="0" dirty="0"/>
              <a:t>Výkaz E (MZ) 2-01, E (MZ) 3-01, </a:t>
            </a:r>
            <a:r>
              <a:rPr lang="cs-CZ" sz="1400" b="1" kern="0" dirty="0"/>
              <a:t>Královehradecký kraj</a:t>
            </a:r>
            <a:endParaRPr lang="pl-PL" sz="1400" dirty="0"/>
          </a:p>
        </p:txBody>
      </p:sp>
      <p:sp>
        <p:nvSpPr>
          <p:cNvPr id="2" name="Title 1"/>
          <p:cNvSpPr>
            <a:spLocks noGrp="1"/>
          </p:cNvSpPr>
          <p:nvPr>
            <p:ph type="title"/>
          </p:nvPr>
        </p:nvSpPr>
        <p:spPr>
          <a:xfrm>
            <a:off x="90905" y="140569"/>
            <a:ext cx="10515600" cy="631595"/>
          </a:xfrm>
        </p:spPr>
        <p:txBody>
          <a:bodyPr>
            <a:normAutofit fontScale="90000"/>
          </a:bodyPr>
          <a:lstStyle/>
          <a:p>
            <a:r>
              <a:rPr lang="cs-CZ" dirty="0"/>
              <a:t>Úvazky lékařů v lůžkové péči HKK – kumulativní změna od r. 2010*</a:t>
            </a:r>
            <a:endParaRPr lang="en-US" dirty="0"/>
          </a:p>
        </p:txBody>
      </p:sp>
      <p:sp>
        <p:nvSpPr>
          <p:cNvPr id="9" name="TextovéPole 8"/>
          <p:cNvSpPr txBox="1"/>
          <p:nvPr/>
        </p:nvSpPr>
        <p:spPr>
          <a:xfrm>
            <a:off x="1573896" y="5951966"/>
            <a:ext cx="8725611" cy="400110"/>
          </a:xfrm>
          <a:prstGeom prst="rect">
            <a:avLst/>
          </a:prstGeom>
          <a:noFill/>
        </p:spPr>
        <p:txBody>
          <a:bodyPr wrap="square" rtlCol="0">
            <a:spAutoFit/>
          </a:bodyPr>
          <a:lstStyle/>
          <a:p>
            <a:pPr>
              <a:defRPr/>
            </a:pPr>
            <a:r>
              <a:rPr lang="cs-CZ" sz="1000" dirty="0">
                <a:solidFill>
                  <a:srgbClr val="292929"/>
                </a:solidFill>
                <a:latin typeface="Trebuchet MS"/>
              </a:rPr>
              <a:t>* Včetně práce na dohody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000" b="0" i="0" u="none" strike="noStrike" kern="1200" cap="none" spc="0" normalizeH="0" baseline="0" noProof="0" dirty="0">
                <a:ln>
                  <a:noFill/>
                </a:ln>
                <a:solidFill>
                  <a:srgbClr val="292929"/>
                </a:solidFill>
                <a:effectLst/>
                <a:uLnTx/>
                <a:uFillTx/>
                <a:latin typeface="Trebuchet MS"/>
                <a:ea typeface="+mn-ea"/>
                <a:cs typeface="+mn-cs"/>
              </a:rPr>
              <a:t>Zdroj: Výkaz E (MZ) 2-01, E (MZ) 3-01 - roční výkazy o zaměstnavatelích, evidenčním počtu zaměstnanců a smluvních pracovnících</a:t>
            </a:r>
          </a:p>
        </p:txBody>
      </p:sp>
      <p:sp>
        <p:nvSpPr>
          <p:cNvPr id="11" name="TextovéPole 10"/>
          <p:cNvSpPr txBox="1"/>
          <p:nvPr/>
        </p:nvSpPr>
        <p:spPr>
          <a:xfrm>
            <a:off x="3533554" y="1165609"/>
            <a:ext cx="2219150" cy="523220"/>
          </a:xfrm>
          <a:prstGeom prst="rect">
            <a:avLst/>
          </a:prstGeom>
          <a:solidFill>
            <a:srgbClr val="FF0000"/>
          </a:solidFill>
        </p:spPr>
        <p:txBody>
          <a:bodyPr wrap="square" rtlCol="0">
            <a:spAutoFit/>
          </a:bodyPr>
          <a:lstStyle/>
          <a:p>
            <a:r>
              <a:rPr lang="cs-CZ" sz="1400" b="1" dirty="0">
                <a:solidFill>
                  <a:schemeClr val="bg1"/>
                </a:solidFill>
              </a:rPr>
              <a:t>v roce 2018 nárůst o </a:t>
            </a:r>
            <a:r>
              <a:rPr lang="cs-CZ" sz="1400" b="1" dirty="0" smtClean="0">
                <a:solidFill>
                  <a:schemeClr val="bg1"/>
                </a:solidFill>
              </a:rPr>
              <a:t>2,79</a:t>
            </a:r>
            <a:r>
              <a:rPr lang="cs-CZ" sz="1400" b="1" dirty="0">
                <a:solidFill>
                  <a:schemeClr val="bg1"/>
                </a:solidFill>
              </a:rPr>
              <a:t>% oproti roku 2017</a:t>
            </a:r>
          </a:p>
        </p:txBody>
      </p:sp>
      <p:sp>
        <p:nvSpPr>
          <p:cNvPr id="12" name="TextovéPole 11"/>
          <p:cNvSpPr txBox="1"/>
          <p:nvPr/>
        </p:nvSpPr>
        <p:spPr>
          <a:xfrm>
            <a:off x="7282594" y="3937583"/>
            <a:ext cx="2219150" cy="523220"/>
          </a:xfrm>
          <a:prstGeom prst="rect">
            <a:avLst/>
          </a:prstGeom>
          <a:solidFill>
            <a:srgbClr val="008000"/>
          </a:solidFill>
        </p:spPr>
        <p:txBody>
          <a:bodyPr wrap="square" rtlCol="0">
            <a:spAutoFit/>
          </a:bodyPr>
          <a:lstStyle/>
          <a:p>
            <a:pPr algn="r"/>
            <a:r>
              <a:rPr lang="cs-CZ" sz="1400" dirty="0">
                <a:solidFill>
                  <a:schemeClr val="bg1"/>
                </a:solidFill>
              </a:rPr>
              <a:t>v roce 2018 nárůst</a:t>
            </a:r>
            <a:r>
              <a:rPr lang="cs-CZ" sz="1400" b="1" dirty="0">
                <a:solidFill>
                  <a:schemeClr val="bg1"/>
                </a:solidFill>
              </a:rPr>
              <a:t> o </a:t>
            </a:r>
            <a:r>
              <a:rPr lang="cs-CZ" sz="1400" b="1" dirty="0" smtClean="0">
                <a:solidFill>
                  <a:schemeClr val="bg1"/>
                </a:solidFill>
              </a:rPr>
              <a:t>37,84% </a:t>
            </a:r>
            <a:r>
              <a:rPr lang="cs-CZ" sz="1400" dirty="0">
                <a:solidFill>
                  <a:schemeClr val="bg1"/>
                </a:solidFill>
              </a:rPr>
              <a:t>oproti roku 2017</a:t>
            </a:r>
          </a:p>
        </p:txBody>
      </p:sp>
      <p:sp>
        <p:nvSpPr>
          <p:cNvPr id="13" name="TextovéPole 12"/>
          <p:cNvSpPr txBox="1"/>
          <p:nvPr/>
        </p:nvSpPr>
        <p:spPr>
          <a:xfrm>
            <a:off x="2186544" y="1116950"/>
            <a:ext cx="1271016" cy="584775"/>
          </a:xfrm>
          <a:prstGeom prst="rect">
            <a:avLst/>
          </a:prstGeom>
          <a:noFill/>
        </p:spPr>
        <p:txBody>
          <a:bodyPr wrap="square" rtlCol="0">
            <a:spAutoFit/>
          </a:bodyPr>
          <a:lstStyle/>
          <a:p>
            <a:pPr algn="r"/>
            <a:r>
              <a:rPr lang="cs-CZ" sz="1600" b="1" dirty="0">
                <a:solidFill>
                  <a:srgbClr val="FF0000"/>
                </a:solidFill>
              </a:rPr>
              <a:t>Akutní lůžková péče </a:t>
            </a:r>
            <a:endParaRPr lang="en-US" sz="1600" b="1" dirty="0">
              <a:solidFill>
                <a:srgbClr val="FF0000"/>
              </a:solidFill>
            </a:endParaRPr>
          </a:p>
        </p:txBody>
      </p:sp>
      <p:sp>
        <p:nvSpPr>
          <p:cNvPr id="14" name="TextovéPole 13"/>
          <p:cNvSpPr txBox="1"/>
          <p:nvPr/>
        </p:nvSpPr>
        <p:spPr>
          <a:xfrm>
            <a:off x="9501744" y="3909558"/>
            <a:ext cx="1271016" cy="584775"/>
          </a:xfrm>
          <a:prstGeom prst="rect">
            <a:avLst/>
          </a:prstGeom>
          <a:noFill/>
        </p:spPr>
        <p:txBody>
          <a:bodyPr wrap="square" rtlCol="0">
            <a:spAutoFit/>
          </a:bodyPr>
          <a:lstStyle/>
          <a:p>
            <a:r>
              <a:rPr lang="cs-CZ" sz="1600" b="1" dirty="0">
                <a:solidFill>
                  <a:srgbClr val="008000"/>
                </a:solidFill>
              </a:rPr>
              <a:t>Ostatní lůžková péče</a:t>
            </a:r>
            <a:endParaRPr lang="en-US" sz="1600" b="1" dirty="0">
              <a:solidFill>
                <a:srgbClr val="008000"/>
              </a:solidFill>
            </a:endParaRPr>
          </a:p>
        </p:txBody>
      </p:sp>
    </p:spTree>
    <p:extLst>
      <p:ext uri="{BB962C8B-B14F-4D97-AF65-F5344CB8AC3E}">
        <p14:creationId xmlns:p14="http://schemas.microsoft.com/office/powerpoint/2010/main" val="237938985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596348" y="6217920"/>
            <a:ext cx="11595652" cy="64803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494853" y="5842791"/>
            <a:ext cx="11349316" cy="1272342"/>
          </a:xfrm>
          <a:prstGeom prst="rect">
            <a:avLst/>
          </a:prstGeom>
          <a:noFill/>
          <a:ln>
            <a:noFill/>
          </a:ln>
        </p:spPr>
        <p:txBody>
          <a:bodyPr wrap="square" rtlCol="0">
            <a:noAutofit/>
          </a:bodyPr>
          <a:lstStyle/>
          <a:p>
            <a:r>
              <a:rPr lang="cs-CZ" sz="1200" dirty="0"/>
              <a:t>Počty</a:t>
            </a:r>
            <a:r>
              <a:rPr lang="en-US" sz="1200" dirty="0"/>
              <a:t> </a:t>
            </a:r>
            <a:r>
              <a:rPr lang="cs-CZ" sz="1200" dirty="0"/>
              <a:t>lékařů</a:t>
            </a:r>
            <a:r>
              <a:rPr lang="en-US" sz="1200" dirty="0"/>
              <a:t> v </a:t>
            </a:r>
            <a:r>
              <a:rPr lang="cs-CZ" sz="1200" dirty="0"/>
              <a:t>ambulantní</a:t>
            </a:r>
            <a:r>
              <a:rPr lang="en-US" sz="1200" dirty="0"/>
              <a:t> </a:t>
            </a:r>
            <a:r>
              <a:rPr lang="cs-CZ" sz="1200" dirty="0"/>
              <a:t>péči </a:t>
            </a:r>
            <a:r>
              <a:rPr lang="en-US" sz="1200" dirty="0"/>
              <a:t>v </a:t>
            </a:r>
            <a:r>
              <a:rPr lang="cs-CZ" sz="1200" dirty="0"/>
              <a:t>období 2010 – 2018 zaznamenávají</a:t>
            </a:r>
            <a:r>
              <a:rPr lang="en-US" sz="1200" dirty="0"/>
              <a:t> </a:t>
            </a:r>
            <a:r>
              <a:rPr lang="cs-CZ" sz="1200" dirty="0"/>
              <a:t>mírný nárůst, navíc dochází ke zvětšování podílu kategorie L3 (k 31.12.2018 se jednalo o 20 021 pracovníků kategorie L3, což je 93% ze všech lékařů v ambulantní péči). Problémem ambulantní péče v ČR není absolutní počet. Detailní analýzy dále identifikují problémy ve struktuře kapacit (nepoměr mezi ambulantními specialisty a praktickými lékaři), dále v nerovnoměrné regionální distribuci dostupných kapacit a u praktických lékařů problém s jejich demografickým stárnutím, které není vyvažováno odpovídajícími vstupy nových kapacit. </a:t>
            </a:r>
            <a:endParaRPr lang="en-US" sz="1200" dirty="0"/>
          </a:p>
        </p:txBody>
      </p:sp>
      <p:graphicFrame>
        <p:nvGraphicFramePr>
          <p:cNvPr id="10" name="Zástupný symbol pro obsah 9"/>
          <p:cNvGraphicFramePr>
            <a:graphicFrameLocks/>
          </p:cNvGraphicFramePr>
          <p:nvPr/>
        </p:nvGraphicFramePr>
        <p:xfrm>
          <a:off x="3377141" y="1050622"/>
          <a:ext cx="2562530" cy="4443909"/>
        </p:xfrm>
        <a:graphic>
          <a:graphicData uri="http://schemas.openxmlformats.org/drawingml/2006/table">
            <a:tbl>
              <a:tblPr firstRow="1" bandRow="1">
                <a:tableStyleId>{93296810-A885-4BE3-A3E7-6D5BEEA58F35}</a:tableStyleId>
              </a:tblPr>
              <a:tblGrid>
                <a:gridCol w="512506">
                  <a:extLst>
                    <a:ext uri="{9D8B030D-6E8A-4147-A177-3AD203B41FA5}">
                      <a16:colId xmlns:a16="http://schemas.microsoft.com/office/drawing/2014/main" val="20000"/>
                    </a:ext>
                  </a:extLst>
                </a:gridCol>
                <a:gridCol w="512506">
                  <a:extLst>
                    <a:ext uri="{9D8B030D-6E8A-4147-A177-3AD203B41FA5}">
                      <a16:colId xmlns:a16="http://schemas.microsoft.com/office/drawing/2014/main" val="20001"/>
                    </a:ext>
                  </a:extLst>
                </a:gridCol>
                <a:gridCol w="512506">
                  <a:extLst>
                    <a:ext uri="{9D8B030D-6E8A-4147-A177-3AD203B41FA5}">
                      <a16:colId xmlns:a16="http://schemas.microsoft.com/office/drawing/2014/main" val="20002"/>
                    </a:ext>
                  </a:extLst>
                </a:gridCol>
                <a:gridCol w="512506">
                  <a:extLst>
                    <a:ext uri="{9D8B030D-6E8A-4147-A177-3AD203B41FA5}">
                      <a16:colId xmlns:a16="http://schemas.microsoft.com/office/drawing/2014/main" val="20003"/>
                    </a:ext>
                  </a:extLst>
                </a:gridCol>
                <a:gridCol w="512506">
                  <a:extLst>
                    <a:ext uri="{9D8B030D-6E8A-4147-A177-3AD203B41FA5}">
                      <a16:colId xmlns:a16="http://schemas.microsoft.com/office/drawing/2014/main" val="20004"/>
                    </a:ext>
                  </a:extLst>
                </a:gridCol>
              </a:tblGrid>
              <a:tr h="777102">
                <a:tc>
                  <a:txBody>
                    <a:bodyPr/>
                    <a:lstStyle/>
                    <a:p>
                      <a:pPr algn="ctr" fontAlgn="b"/>
                      <a:r>
                        <a:rPr lang="cs-CZ" sz="1100" b="0" i="0" u="none" strike="noStrike" dirty="0">
                          <a:solidFill>
                            <a:schemeClr val="tx1"/>
                          </a:solidFill>
                          <a:effectLst/>
                          <a:latin typeface="+mn-lt"/>
                        </a:rPr>
                        <a:t>N</a:t>
                      </a:r>
                      <a:endParaRPr lang="cs-CZ" sz="1000" b="0" i="0" u="none" strike="noStrike" dirty="0">
                        <a:solidFill>
                          <a:schemeClr val="tx1"/>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000" b="0" i="0" u="none" strike="noStrike" dirty="0">
                          <a:solidFill>
                            <a:schemeClr val="tx1"/>
                          </a:solidFill>
                          <a:effectLst/>
                          <a:latin typeface="+mn-lt"/>
                        </a:rPr>
                        <a:t>Počet obyvatel na jednoho lékaře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chemeClr val="tx1"/>
                          </a:solidFill>
                          <a:effectLst/>
                          <a:latin typeface="+mn-lt"/>
                        </a:rPr>
                        <a:t>N</a:t>
                      </a:r>
                      <a:r>
                        <a:rPr lang="cs-CZ" sz="1100" b="0" i="0" u="none" strike="noStrike" baseline="0" dirty="0">
                          <a:solidFill>
                            <a:schemeClr val="tx1"/>
                          </a:solidFill>
                          <a:effectLst/>
                          <a:latin typeface="+mn-lt"/>
                        </a:rPr>
                        <a:t> </a:t>
                      </a:r>
                      <a:r>
                        <a:rPr lang="cs-CZ" sz="1000" b="0" i="0" u="none" strike="noStrike" baseline="0" dirty="0">
                          <a:solidFill>
                            <a:schemeClr val="tx1"/>
                          </a:solidFill>
                          <a:effectLst/>
                          <a:latin typeface="+mn-lt"/>
                        </a:rPr>
                        <a:t>kategorie</a:t>
                      </a:r>
                      <a:endParaRPr lang="cs-CZ" sz="1000" b="0" i="0" u="none" strike="noStrike" dirty="0">
                        <a:solidFill>
                          <a:schemeClr val="tx1"/>
                        </a:solidFill>
                        <a:effectLst/>
                        <a:latin typeface="+mn-lt"/>
                      </a:endParaRPr>
                    </a:p>
                    <a:p>
                      <a:pPr algn="ctr" fontAlgn="b"/>
                      <a:r>
                        <a:rPr lang="cs-CZ" sz="1000" b="0" i="0" u="none" strike="noStrike" dirty="0">
                          <a:solidFill>
                            <a:schemeClr val="tx1"/>
                          </a:solidFill>
                          <a:effectLst/>
                          <a:latin typeface="+mn-lt"/>
                        </a:rPr>
                        <a:t>L1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chemeClr val="tx1"/>
                          </a:solidFill>
                          <a:effectLst/>
                          <a:latin typeface="+mn-lt"/>
                        </a:rPr>
                        <a:t>N</a:t>
                      </a:r>
                      <a:r>
                        <a:rPr lang="cs-CZ" sz="1100" b="0" i="0" u="none" strike="noStrike" baseline="0" dirty="0">
                          <a:solidFill>
                            <a:schemeClr val="tx1"/>
                          </a:solidFill>
                          <a:effectLst/>
                          <a:latin typeface="+mn-lt"/>
                        </a:rPr>
                        <a:t> </a:t>
                      </a:r>
                      <a:r>
                        <a:rPr lang="cs-CZ" sz="1000" b="0" i="0" u="none" strike="noStrike" baseline="0" dirty="0">
                          <a:solidFill>
                            <a:schemeClr val="tx1"/>
                          </a:solidFill>
                          <a:effectLst/>
                          <a:latin typeface="+mn-lt"/>
                        </a:rPr>
                        <a:t>kategorie</a:t>
                      </a:r>
                      <a:endParaRPr lang="cs-CZ" sz="1000" b="0" i="0" u="none" strike="noStrike" dirty="0">
                        <a:solidFill>
                          <a:schemeClr val="tx1"/>
                        </a:solidFill>
                        <a:effectLst/>
                        <a:latin typeface="+mn-lt"/>
                      </a:endParaRPr>
                    </a:p>
                    <a:p>
                      <a:pPr algn="ctr" fontAlgn="b"/>
                      <a:r>
                        <a:rPr lang="cs-CZ" sz="1000" b="0" i="0" u="none" strike="noStrike" dirty="0">
                          <a:solidFill>
                            <a:schemeClr val="tx1"/>
                          </a:solidFill>
                          <a:effectLst/>
                          <a:latin typeface="+mn-lt"/>
                        </a:rPr>
                        <a:t>L2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chemeClr val="tx1"/>
                          </a:solidFill>
                          <a:effectLst/>
                          <a:latin typeface="+mn-lt"/>
                        </a:rPr>
                        <a:t>N</a:t>
                      </a:r>
                      <a:r>
                        <a:rPr lang="cs-CZ" sz="1100" b="0" i="0" u="none" strike="noStrike" baseline="0" dirty="0">
                          <a:solidFill>
                            <a:schemeClr val="tx1"/>
                          </a:solidFill>
                          <a:effectLst/>
                          <a:latin typeface="+mn-lt"/>
                        </a:rPr>
                        <a:t> </a:t>
                      </a:r>
                      <a:r>
                        <a:rPr lang="cs-CZ" sz="1000" b="0" i="0" u="none" strike="noStrike" baseline="0" dirty="0">
                          <a:solidFill>
                            <a:schemeClr val="tx1"/>
                          </a:solidFill>
                          <a:effectLst/>
                          <a:latin typeface="+mn-lt"/>
                        </a:rPr>
                        <a:t>kategorie</a:t>
                      </a:r>
                      <a:endParaRPr lang="cs-CZ" sz="1000" b="0" i="0" u="none" strike="noStrike" dirty="0">
                        <a:solidFill>
                          <a:schemeClr val="tx1"/>
                        </a:solidFill>
                        <a:effectLst/>
                        <a:latin typeface="+mn-lt"/>
                      </a:endParaRPr>
                    </a:p>
                    <a:p>
                      <a:pPr algn="ctr" fontAlgn="b"/>
                      <a:r>
                        <a:rPr lang="cs-CZ" sz="1000" b="0" i="0" u="none" strike="noStrike" dirty="0">
                          <a:solidFill>
                            <a:schemeClr val="tx1"/>
                          </a:solidFill>
                          <a:effectLst/>
                          <a:latin typeface="+mn-lt"/>
                        </a:rPr>
                        <a:t>L3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407423">
                <a:tc>
                  <a:txBody>
                    <a:bodyPr/>
                    <a:lstStyle/>
                    <a:p>
                      <a:pPr algn="ctr" fontAlgn="b"/>
                      <a:r>
                        <a:rPr lang="cs-CZ" sz="1100" b="0" i="0" u="none" strike="noStrike" dirty="0">
                          <a:solidFill>
                            <a:srgbClr val="000000"/>
                          </a:solidFill>
                          <a:effectLst/>
                          <a:latin typeface="Calibri" panose="020F0502020204030204" pitchFamily="34" charset="0"/>
                        </a:rPr>
                        <a:t>18 995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554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316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2 080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16 599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07423">
                <a:tc>
                  <a:txBody>
                    <a:bodyPr/>
                    <a:lstStyle/>
                    <a:p>
                      <a:pPr algn="ctr" fontAlgn="b"/>
                      <a:r>
                        <a:rPr lang="cs-CZ" sz="1100" b="0" i="0" u="none" strike="noStrike">
                          <a:solidFill>
                            <a:srgbClr val="000000"/>
                          </a:solidFill>
                          <a:effectLst/>
                          <a:latin typeface="Calibri" panose="020F0502020204030204" pitchFamily="34" charset="0"/>
                        </a:rPr>
                        <a:t>19 377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542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387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1 792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17 198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07423">
                <a:tc>
                  <a:txBody>
                    <a:bodyPr/>
                    <a:lstStyle/>
                    <a:p>
                      <a:pPr algn="ctr" fontAlgn="b"/>
                      <a:r>
                        <a:rPr lang="cs-CZ" sz="1100" b="0" i="0" u="none" strike="noStrike">
                          <a:solidFill>
                            <a:srgbClr val="000000"/>
                          </a:solidFill>
                          <a:effectLst/>
                          <a:latin typeface="Calibri" panose="020F0502020204030204" pitchFamily="34" charset="0"/>
                        </a:rPr>
                        <a:t>19 663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534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400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1 558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17 705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07423">
                <a:tc>
                  <a:txBody>
                    <a:bodyPr/>
                    <a:lstStyle/>
                    <a:p>
                      <a:pPr algn="ctr" fontAlgn="b"/>
                      <a:r>
                        <a:rPr lang="cs-CZ" sz="1100" b="0" i="0" u="none" strike="noStrike">
                          <a:solidFill>
                            <a:srgbClr val="000000"/>
                          </a:solidFill>
                          <a:effectLst/>
                          <a:latin typeface="Calibri" panose="020F0502020204030204" pitchFamily="34" charset="0"/>
                        </a:rPr>
                        <a:t>19 858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529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405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1 286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18 167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407423">
                <a:tc>
                  <a:txBody>
                    <a:bodyPr/>
                    <a:lstStyle/>
                    <a:p>
                      <a:pPr algn="ctr" fontAlgn="b"/>
                      <a:r>
                        <a:rPr lang="cs-CZ" sz="1100" b="0" i="0" u="none" strike="noStrike">
                          <a:solidFill>
                            <a:srgbClr val="000000"/>
                          </a:solidFill>
                          <a:effectLst/>
                          <a:latin typeface="Calibri" panose="020F0502020204030204" pitchFamily="34" charset="0"/>
                        </a:rPr>
                        <a:t>20 207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521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407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1 204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18 596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407423">
                <a:tc>
                  <a:txBody>
                    <a:bodyPr/>
                    <a:lstStyle/>
                    <a:p>
                      <a:pPr algn="ctr" fontAlgn="b"/>
                      <a:r>
                        <a:rPr lang="cs-CZ" sz="1100" b="0" i="0" u="none" strike="noStrike">
                          <a:solidFill>
                            <a:srgbClr val="000000"/>
                          </a:solidFill>
                          <a:effectLst/>
                          <a:latin typeface="Calibri" panose="020F0502020204030204" pitchFamily="34" charset="0"/>
                        </a:rPr>
                        <a:t>20 494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514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417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1 108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18 969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407423">
                <a:tc>
                  <a:txBody>
                    <a:bodyPr/>
                    <a:lstStyle/>
                    <a:p>
                      <a:pPr algn="ctr" fontAlgn="b"/>
                      <a:r>
                        <a:rPr lang="cs-CZ" sz="1100" b="0" i="0" u="none" strike="noStrike">
                          <a:solidFill>
                            <a:srgbClr val="000000"/>
                          </a:solidFill>
                          <a:effectLst/>
                          <a:latin typeface="Calibri" panose="020F0502020204030204" pitchFamily="34" charset="0"/>
                        </a:rPr>
                        <a:t>20 952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504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443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1 059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19 450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407423">
                <a:tc>
                  <a:txBody>
                    <a:bodyPr/>
                    <a:lstStyle/>
                    <a:p>
                      <a:pPr algn="ctr" fontAlgn="b"/>
                      <a:r>
                        <a:rPr lang="cs-CZ" sz="1100" b="0" i="0" u="none" strike="noStrike">
                          <a:solidFill>
                            <a:srgbClr val="000000"/>
                          </a:solidFill>
                          <a:effectLst/>
                          <a:latin typeface="Calibri" panose="020F0502020204030204" pitchFamily="34" charset="0"/>
                        </a:rPr>
                        <a:t>21 291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497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475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1 081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19 735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407423">
                <a:tc>
                  <a:txBody>
                    <a:bodyPr/>
                    <a:lstStyle/>
                    <a:p>
                      <a:pPr algn="ctr" fontAlgn="b"/>
                      <a:r>
                        <a:rPr lang="cs-CZ" sz="1100" b="0" i="0" u="none" strike="noStrike" dirty="0">
                          <a:solidFill>
                            <a:srgbClr val="000000"/>
                          </a:solidFill>
                          <a:effectLst/>
                          <a:latin typeface="Calibri" panose="020F0502020204030204" pitchFamily="34" charset="0"/>
                        </a:rPr>
                        <a:t>21 540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dirty="0">
                          <a:solidFill>
                            <a:srgbClr val="000000"/>
                          </a:solidFill>
                          <a:effectLst/>
                          <a:latin typeface="Calibri" panose="020F0502020204030204" pitchFamily="34" charset="0"/>
                        </a:rPr>
                        <a:t>493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469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a:solidFill>
                            <a:srgbClr val="000000"/>
                          </a:solidFill>
                          <a:effectLst/>
                          <a:latin typeface="Calibri" panose="020F0502020204030204" pitchFamily="34" charset="0"/>
                        </a:rPr>
                        <a:t>1 050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rgbClr val="000000"/>
                          </a:solidFill>
                          <a:effectLst/>
                          <a:latin typeface="Calibri" panose="020F0502020204030204" pitchFamily="34" charset="0"/>
                        </a:rPr>
                        <a:t>20 021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bl>
          </a:graphicData>
        </a:graphic>
      </p:graphicFrame>
      <p:graphicFrame>
        <p:nvGraphicFramePr>
          <p:cNvPr id="11" name="Zástupný symbol pro obsah 8"/>
          <p:cNvGraphicFramePr>
            <a:graphicFrameLocks/>
          </p:cNvGraphicFramePr>
          <p:nvPr/>
        </p:nvGraphicFramePr>
        <p:xfrm>
          <a:off x="202620" y="1446504"/>
          <a:ext cx="3416400" cy="4208360"/>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ovéPole 11"/>
          <p:cNvSpPr txBox="1"/>
          <p:nvPr/>
        </p:nvSpPr>
        <p:spPr>
          <a:xfrm>
            <a:off x="66712" y="1145872"/>
            <a:ext cx="3894322" cy="461665"/>
          </a:xfrm>
          <a:prstGeom prst="rect">
            <a:avLst/>
          </a:prstGeom>
          <a:noFill/>
        </p:spPr>
        <p:txBody>
          <a:bodyPr wrap="square" rtlCol="0">
            <a:spAutoFit/>
          </a:bodyPr>
          <a:lstStyle/>
          <a:p>
            <a:pPr algn="ctr"/>
            <a:r>
              <a:rPr lang="cs-CZ" sz="1200" dirty="0"/>
              <a:t>Struktura lékařů se sídlem zdravotnického </a:t>
            </a:r>
          </a:p>
          <a:p>
            <a:pPr algn="ctr"/>
            <a:r>
              <a:rPr lang="cs-CZ" sz="1200" dirty="0"/>
              <a:t>zařízení v ČR</a:t>
            </a:r>
          </a:p>
        </p:txBody>
      </p:sp>
      <p:sp>
        <p:nvSpPr>
          <p:cNvPr id="19" name="TextovéPole 18"/>
          <p:cNvSpPr txBox="1"/>
          <p:nvPr/>
        </p:nvSpPr>
        <p:spPr>
          <a:xfrm>
            <a:off x="4282075" y="5424147"/>
            <a:ext cx="2376000" cy="307777"/>
          </a:xfrm>
          <a:prstGeom prst="rect">
            <a:avLst/>
          </a:prstGeom>
          <a:noFill/>
        </p:spPr>
        <p:txBody>
          <a:bodyPr wrap="square" rtlCol="0">
            <a:spAutoFit/>
          </a:bodyPr>
          <a:lstStyle/>
          <a:p>
            <a:r>
              <a:rPr lang="cs-CZ" sz="1400" dirty="0"/>
              <a:t>Kategorie pracovníků:</a:t>
            </a:r>
          </a:p>
        </p:txBody>
      </p:sp>
      <p:sp>
        <p:nvSpPr>
          <p:cNvPr id="20" name="Obdélník 19"/>
          <p:cNvSpPr/>
          <p:nvPr/>
        </p:nvSpPr>
        <p:spPr>
          <a:xfrm>
            <a:off x="6142772" y="5494532"/>
            <a:ext cx="174928" cy="167007"/>
          </a:xfrm>
          <a:prstGeom prst="rect">
            <a:avLst/>
          </a:prstGeom>
          <a:solidFill>
            <a:srgbClr val="C8C8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1" name="Obdélník 20"/>
          <p:cNvSpPr/>
          <p:nvPr/>
        </p:nvSpPr>
        <p:spPr>
          <a:xfrm>
            <a:off x="6990294" y="5496598"/>
            <a:ext cx="174928" cy="167007"/>
          </a:xfrm>
          <a:prstGeom prst="rect">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2" name="Obdélník 21"/>
          <p:cNvSpPr/>
          <p:nvPr/>
        </p:nvSpPr>
        <p:spPr>
          <a:xfrm>
            <a:off x="7781498" y="5494532"/>
            <a:ext cx="174928" cy="167007"/>
          </a:xfrm>
          <a:prstGeom prst="rect">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3" name="TextovéPole 22"/>
          <p:cNvSpPr txBox="1"/>
          <p:nvPr/>
        </p:nvSpPr>
        <p:spPr>
          <a:xfrm>
            <a:off x="6317700" y="5424147"/>
            <a:ext cx="497666" cy="307777"/>
          </a:xfrm>
          <a:prstGeom prst="rect">
            <a:avLst/>
          </a:prstGeom>
          <a:noFill/>
        </p:spPr>
        <p:txBody>
          <a:bodyPr wrap="square" rtlCol="0">
            <a:spAutoFit/>
          </a:bodyPr>
          <a:lstStyle/>
          <a:p>
            <a:r>
              <a:rPr lang="cs-CZ" sz="1400" dirty="0"/>
              <a:t>L1</a:t>
            </a:r>
          </a:p>
        </p:txBody>
      </p:sp>
      <p:sp>
        <p:nvSpPr>
          <p:cNvPr id="24" name="TextovéPole 23"/>
          <p:cNvSpPr txBox="1"/>
          <p:nvPr/>
        </p:nvSpPr>
        <p:spPr>
          <a:xfrm>
            <a:off x="7170827" y="5415240"/>
            <a:ext cx="497666" cy="307777"/>
          </a:xfrm>
          <a:prstGeom prst="rect">
            <a:avLst/>
          </a:prstGeom>
          <a:noFill/>
        </p:spPr>
        <p:txBody>
          <a:bodyPr wrap="square" rtlCol="0">
            <a:spAutoFit/>
          </a:bodyPr>
          <a:lstStyle/>
          <a:p>
            <a:r>
              <a:rPr lang="cs-CZ" sz="1400" dirty="0"/>
              <a:t>L2</a:t>
            </a:r>
          </a:p>
        </p:txBody>
      </p:sp>
      <p:sp>
        <p:nvSpPr>
          <p:cNvPr id="25" name="TextovéPole 24"/>
          <p:cNvSpPr txBox="1"/>
          <p:nvPr/>
        </p:nvSpPr>
        <p:spPr>
          <a:xfrm>
            <a:off x="7953432" y="5415239"/>
            <a:ext cx="497666" cy="307777"/>
          </a:xfrm>
          <a:prstGeom prst="rect">
            <a:avLst/>
          </a:prstGeom>
          <a:noFill/>
        </p:spPr>
        <p:txBody>
          <a:bodyPr wrap="square" rtlCol="0">
            <a:spAutoFit/>
          </a:bodyPr>
          <a:lstStyle/>
          <a:p>
            <a:r>
              <a:rPr lang="cs-CZ" sz="1400" dirty="0"/>
              <a:t>L3</a:t>
            </a:r>
          </a:p>
        </p:txBody>
      </p:sp>
      <p:sp>
        <p:nvSpPr>
          <p:cNvPr id="27" name="TextBox 6"/>
          <p:cNvSpPr txBox="1"/>
          <p:nvPr/>
        </p:nvSpPr>
        <p:spPr>
          <a:xfrm>
            <a:off x="257558" y="653725"/>
            <a:ext cx="2757806" cy="523220"/>
          </a:xfrm>
          <a:prstGeom prst="rect">
            <a:avLst/>
          </a:prstGeom>
          <a:noFill/>
        </p:spPr>
        <p:txBody>
          <a:bodyPr wrap="none" rtlCol="0">
            <a:spAutoFit/>
          </a:bodyPr>
          <a:lstStyle/>
          <a:p>
            <a:r>
              <a:rPr lang="cs-CZ" sz="1400" dirty="0"/>
              <a:t>Zdroj: NRHZS</a:t>
            </a:r>
            <a:r>
              <a:rPr lang="cs-CZ" sz="1400" kern="0" dirty="0">
                <a:solidFill>
                  <a:srgbClr val="000000"/>
                </a:solidFill>
              </a:rPr>
              <a:t>, Královehradecký kraj</a:t>
            </a:r>
            <a:endParaRPr lang="cs-CZ" sz="1400" dirty="0"/>
          </a:p>
          <a:p>
            <a:r>
              <a:rPr lang="pl-PL" sz="1400" dirty="0"/>
              <a:t>Stav k 31. 12. daného roku.</a:t>
            </a:r>
          </a:p>
        </p:txBody>
      </p:sp>
      <p:sp>
        <p:nvSpPr>
          <p:cNvPr id="2" name="Title 1"/>
          <p:cNvSpPr>
            <a:spLocks noGrp="1"/>
          </p:cNvSpPr>
          <p:nvPr>
            <p:ph type="title"/>
          </p:nvPr>
        </p:nvSpPr>
        <p:spPr/>
        <p:txBody>
          <a:bodyPr>
            <a:normAutofit/>
          </a:bodyPr>
          <a:lstStyle/>
          <a:p>
            <a:r>
              <a:rPr lang="en-US" dirty="0" err="1"/>
              <a:t>Počty</a:t>
            </a:r>
            <a:r>
              <a:rPr lang="en-US" dirty="0"/>
              <a:t> </a:t>
            </a:r>
            <a:r>
              <a:rPr lang="en-US" dirty="0" err="1"/>
              <a:t>lékařů</a:t>
            </a:r>
            <a:r>
              <a:rPr lang="en-US" dirty="0"/>
              <a:t> v </a:t>
            </a:r>
            <a:r>
              <a:rPr lang="en-US" dirty="0" err="1"/>
              <a:t>ambulantní</a:t>
            </a:r>
            <a:r>
              <a:rPr lang="en-US" dirty="0"/>
              <a:t> </a:t>
            </a:r>
            <a:r>
              <a:rPr lang="en-US" dirty="0" err="1"/>
              <a:t>péči</a:t>
            </a:r>
            <a:endParaRPr lang="en-US" dirty="0"/>
          </a:p>
        </p:txBody>
      </p:sp>
      <p:graphicFrame>
        <p:nvGraphicFramePr>
          <p:cNvPr id="32" name="Zástupný symbol pro obsah 9">
            <a:extLst>
              <a:ext uri="{FF2B5EF4-FFF2-40B4-BE49-F238E27FC236}">
                <a16:creationId xmlns:a16="http://schemas.microsoft.com/office/drawing/2014/main" id="{297ACCD7-E5F8-4CC5-A2B1-FF61CD1528F6}"/>
              </a:ext>
            </a:extLst>
          </p:cNvPr>
          <p:cNvGraphicFramePr>
            <a:graphicFrameLocks/>
          </p:cNvGraphicFramePr>
          <p:nvPr/>
        </p:nvGraphicFramePr>
        <p:xfrm>
          <a:off x="9433384" y="1015446"/>
          <a:ext cx="2555415" cy="4524390"/>
        </p:xfrm>
        <a:graphic>
          <a:graphicData uri="http://schemas.openxmlformats.org/drawingml/2006/table">
            <a:tbl>
              <a:tblPr firstRow="1" bandRow="1">
                <a:tableStyleId>{93296810-A885-4BE3-A3E7-6D5BEEA58F35}</a:tableStyleId>
              </a:tblPr>
              <a:tblGrid>
                <a:gridCol w="504851">
                  <a:extLst>
                    <a:ext uri="{9D8B030D-6E8A-4147-A177-3AD203B41FA5}">
                      <a16:colId xmlns:a16="http://schemas.microsoft.com/office/drawing/2014/main" val="20000"/>
                    </a:ext>
                  </a:extLst>
                </a:gridCol>
                <a:gridCol w="512641">
                  <a:extLst>
                    <a:ext uri="{9D8B030D-6E8A-4147-A177-3AD203B41FA5}">
                      <a16:colId xmlns:a16="http://schemas.microsoft.com/office/drawing/2014/main" val="20001"/>
                    </a:ext>
                  </a:extLst>
                </a:gridCol>
                <a:gridCol w="512641">
                  <a:extLst>
                    <a:ext uri="{9D8B030D-6E8A-4147-A177-3AD203B41FA5}">
                      <a16:colId xmlns:a16="http://schemas.microsoft.com/office/drawing/2014/main" val="20002"/>
                    </a:ext>
                  </a:extLst>
                </a:gridCol>
                <a:gridCol w="512641">
                  <a:extLst>
                    <a:ext uri="{9D8B030D-6E8A-4147-A177-3AD203B41FA5}">
                      <a16:colId xmlns:a16="http://schemas.microsoft.com/office/drawing/2014/main" val="20003"/>
                    </a:ext>
                  </a:extLst>
                </a:gridCol>
                <a:gridCol w="512641">
                  <a:extLst>
                    <a:ext uri="{9D8B030D-6E8A-4147-A177-3AD203B41FA5}">
                      <a16:colId xmlns:a16="http://schemas.microsoft.com/office/drawing/2014/main" val="20004"/>
                    </a:ext>
                  </a:extLst>
                </a:gridCol>
              </a:tblGrid>
              <a:tr h="726218">
                <a:tc>
                  <a:txBody>
                    <a:bodyPr/>
                    <a:lstStyle/>
                    <a:p>
                      <a:pPr algn="ctr" fontAlgn="b"/>
                      <a:r>
                        <a:rPr lang="cs-CZ" sz="1100" b="0" i="0" u="none" strike="noStrike" dirty="0">
                          <a:solidFill>
                            <a:schemeClr val="tx1"/>
                          </a:solidFill>
                          <a:effectLst/>
                          <a:latin typeface="+mn-lt"/>
                        </a:rPr>
                        <a:t>N</a:t>
                      </a:r>
                      <a:endParaRPr lang="cs-CZ" sz="1000" b="0" i="0" u="none" strike="noStrike" dirty="0">
                        <a:solidFill>
                          <a:schemeClr val="tx1"/>
                        </a:solidFill>
                        <a:effectLst/>
                        <a:latin typeface="+mn-lt"/>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000" b="0" i="0" u="none" strike="noStrike" dirty="0">
                          <a:solidFill>
                            <a:schemeClr val="tx1"/>
                          </a:solidFill>
                          <a:effectLst/>
                          <a:latin typeface="+mn-lt"/>
                        </a:rPr>
                        <a:t>Počet obyvatel na jednoho lékaře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chemeClr val="tx1"/>
                          </a:solidFill>
                          <a:effectLst/>
                          <a:latin typeface="+mn-lt"/>
                        </a:rPr>
                        <a:t>N</a:t>
                      </a:r>
                      <a:r>
                        <a:rPr lang="cs-CZ" sz="1100" b="0" i="0" u="none" strike="noStrike" baseline="0" dirty="0">
                          <a:solidFill>
                            <a:schemeClr val="tx1"/>
                          </a:solidFill>
                          <a:effectLst/>
                          <a:latin typeface="+mn-lt"/>
                        </a:rPr>
                        <a:t> </a:t>
                      </a:r>
                      <a:r>
                        <a:rPr lang="cs-CZ" sz="1000" b="0" i="0" u="none" strike="noStrike" baseline="0" dirty="0">
                          <a:solidFill>
                            <a:schemeClr val="tx1"/>
                          </a:solidFill>
                          <a:effectLst/>
                          <a:latin typeface="+mn-lt"/>
                        </a:rPr>
                        <a:t>kategorie</a:t>
                      </a:r>
                      <a:endParaRPr lang="cs-CZ" sz="1000" b="0" i="0" u="none" strike="noStrike" dirty="0">
                        <a:solidFill>
                          <a:schemeClr val="tx1"/>
                        </a:solidFill>
                        <a:effectLst/>
                        <a:latin typeface="+mn-lt"/>
                      </a:endParaRPr>
                    </a:p>
                    <a:p>
                      <a:pPr algn="ctr" fontAlgn="b"/>
                      <a:r>
                        <a:rPr lang="cs-CZ" sz="1000" b="0" i="0" u="none" strike="noStrike" dirty="0">
                          <a:solidFill>
                            <a:schemeClr val="tx1"/>
                          </a:solidFill>
                          <a:effectLst/>
                          <a:latin typeface="+mn-lt"/>
                        </a:rPr>
                        <a:t>L1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chemeClr val="tx1"/>
                          </a:solidFill>
                          <a:effectLst/>
                          <a:latin typeface="+mn-lt"/>
                        </a:rPr>
                        <a:t>N</a:t>
                      </a:r>
                      <a:r>
                        <a:rPr lang="cs-CZ" sz="1100" b="0" i="0" u="none" strike="noStrike" baseline="0" dirty="0">
                          <a:solidFill>
                            <a:schemeClr val="tx1"/>
                          </a:solidFill>
                          <a:effectLst/>
                          <a:latin typeface="+mn-lt"/>
                        </a:rPr>
                        <a:t> </a:t>
                      </a:r>
                      <a:r>
                        <a:rPr lang="cs-CZ" sz="1000" b="0" i="0" u="none" strike="noStrike" baseline="0" dirty="0">
                          <a:solidFill>
                            <a:schemeClr val="tx1"/>
                          </a:solidFill>
                          <a:effectLst/>
                          <a:latin typeface="+mn-lt"/>
                        </a:rPr>
                        <a:t>kategorie</a:t>
                      </a:r>
                      <a:endParaRPr lang="cs-CZ" sz="1000" b="0" i="0" u="none" strike="noStrike" dirty="0">
                        <a:solidFill>
                          <a:schemeClr val="tx1"/>
                        </a:solidFill>
                        <a:effectLst/>
                        <a:latin typeface="+mn-lt"/>
                      </a:endParaRPr>
                    </a:p>
                    <a:p>
                      <a:pPr algn="ctr" fontAlgn="b"/>
                      <a:r>
                        <a:rPr lang="cs-CZ" sz="1000" b="0" i="0" u="none" strike="noStrike" dirty="0">
                          <a:solidFill>
                            <a:schemeClr val="tx1"/>
                          </a:solidFill>
                          <a:effectLst/>
                          <a:latin typeface="+mn-lt"/>
                        </a:rPr>
                        <a:t>L2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cs-CZ" sz="1100" b="0" i="0" u="none" strike="noStrike" dirty="0">
                          <a:solidFill>
                            <a:schemeClr val="tx1"/>
                          </a:solidFill>
                          <a:effectLst/>
                          <a:latin typeface="+mn-lt"/>
                        </a:rPr>
                        <a:t>N</a:t>
                      </a:r>
                      <a:r>
                        <a:rPr lang="cs-CZ" sz="1100" b="0" i="0" u="none" strike="noStrike" baseline="0" dirty="0">
                          <a:solidFill>
                            <a:schemeClr val="tx1"/>
                          </a:solidFill>
                          <a:effectLst/>
                          <a:latin typeface="+mn-lt"/>
                        </a:rPr>
                        <a:t> </a:t>
                      </a:r>
                      <a:r>
                        <a:rPr lang="cs-CZ" sz="1000" b="0" i="0" u="none" strike="noStrike" baseline="0" dirty="0">
                          <a:solidFill>
                            <a:schemeClr val="tx1"/>
                          </a:solidFill>
                          <a:effectLst/>
                          <a:latin typeface="+mn-lt"/>
                        </a:rPr>
                        <a:t>kategorie</a:t>
                      </a:r>
                      <a:endParaRPr lang="cs-CZ" sz="1000" b="0" i="0" u="none" strike="noStrike" dirty="0">
                        <a:solidFill>
                          <a:schemeClr val="tx1"/>
                        </a:solidFill>
                        <a:effectLst/>
                        <a:latin typeface="+mn-lt"/>
                      </a:endParaRPr>
                    </a:p>
                    <a:p>
                      <a:pPr algn="ctr" fontAlgn="b"/>
                      <a:r>
                        <a:rPr lang="cs-CZ" sz="1000" b="0" i="0" u="none" strike="noStrike" dirty="0">
                          <a:solidFill>
                            <a:schemeClr val="tx1"/>
                          </a:solidFill>
                          <a:effectLst/>
                          <a:latin typeface="+mn-lt"/>
                        </a:rPr>
                        <a:t>L3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416985">
                <a:tc>
                  <a:txBody>
                    <a:bodyPr/>
                    <a:lstStyle/>
                    <a:p>
                      <a:pPr algn="ctr" fontAlgn="ctr"/>
                      <a:r>
                        <a:rPr lang="cs-CZ" sz="1100" b="0" i="0" u="none" strike="noStrike" dirty="0">
                          <a:solidFill>
                            <a:srgbClr val="000000"/>
                          </a:solidFill>
                          <a:effectLst/>
                          <a:latin typeface="Calibri" panose="020F0502020204030204" pitchFamily="34" charset="0"/>
                        </a:rPr>
                        <a:t>947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585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255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679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16985">
                <a:tc>
                  <a:txBody>
                    <a:bodyPr/>
                    <a:lstStyle/>
                    <a:p>
                      <a:pPr algn="ctr" fontAlgn="ctr"/>
                      <a:r>
                        <a:rPr lang="cs-CZ" sz="1100" b="0" i="0" u="none" strike="noStrike">
                          <a:solidFill>
                            <a:srgbClr val="000000"/>
                          </a:solidFill>
                          <a:effectLst/>
                          <a:latin typeface="Calibri" panose="020F0502020204030204" pitchFamily="34" charset="0"/>
                        </a:rPr>
                        <a:t>976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568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234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725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16985">
                <a:tc>
                  <a:txBody>
                    <a:bodyPr/>
                    <a:lstStyle/>
                    <a:p>
                      <a:pPr algn="ctr" fontAlgn="ctr"/>
                      <a:r>
                        <a:rPr lang="cs-CZ" sz="1100" b="0" i="0" u="none" strike="noStrike">
                          <a:solidFill>
                            <a:srgbClr val="000000"/>
                          </a:solidFill>
                          <a:effectLst/>
                          <a:latin typeface="Calibri" panose="020F0502020204030204" pitchFamily="34" charset="0"/>
                        </a:rPr>
                        <a:t>985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562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226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746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16985">
                <a:tc>
                  <a:txBody>
                    <a:bodyPr/>
                    <a:lstStyle/>
                    <a:p>
                      <a:pPr algn="ctr" fontAlgn="ctr"/>
                      <a:r>
                        <a:rPr lang="cs-CZ" sz="1100" b="0" i="0" u="none" strike="noStrike">
                          <a:solidFill>
                            <a:srgbClr val="000000"/>
                          </a:solidFill>
                          <a:effectLst/>
                          <a:latin typeface="Calibri" panose="020F0502020204030204" pitchFamily="34" charset="0"/>
                        </a:rPr>
                        <a:t>1 058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522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204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826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416985">
                <a:tc>
                  <a:txBody>
                    <a:bodyPr/>
                    <a:lstStyle/>
                    <a:p>
                      <a:pPr algn="ctr" fontAlgn="ctr"/>
                      <a:r>
                        <a:rPr lang="cs-CZ" sz="1100" b="0" i="0" u="none" strike="noStrike">
                          <a:solidFill>
                            <a:srgbClr val="000000"/>
                          </a:solidFill>
                          <a:effectLst/>
                          <a:latin typeface="Calibri" panose="020F0502020204030204" pitchFamily="34" charset="0"/>
                        </a:rPr>
                        <a:t>1 069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516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182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872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416985">
                <a:tc>
                  <a:txBody>
                    <a:bodyPr/>
                    <a:lstStyle/>
                    <a:p>
                      <a:pPr algn="ctr" fontAlgn="ctr"/>
                      <a:r>
                        <a:rPr lang="cs-CZ" sz="1100" b="0" i="0" u="none" strike="noStrike">
                          <a:solidFill>
                            <a:srgbClr val="000000"/>
                          </a:solidFill>
                          <a:effectLst/>
                          <a:latin typeface="Calibri" panose="020F0502020204030204" pitchFamily="34" charset="0"/>
                        </a:rPr>
                        <a:t>1 076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512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167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894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416985">
                <a:tc>
                  <a:txBody>
                    <a:bodyPr/>
                    <a:lstStyle/>
                    <a:p>
                      <a:pPr algn="ctr" fontAlgn="ctr"/>
                      <a:r>
                        <a:rPr lang="cs-CZ" sz="1100" b="0" i="0" u="none" strike="noStrike">
                          <a:solidFill>
                            <a:srgbClr val="000000"/>
                          </a:solidFill>
                          <a:effectLst/>
                          <a:latin typeface="Calibri" panose="020F0502020204030204" pitchFamily="34" charset="0"/>
                        </a:rPr>
                        <a:t>1 065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518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139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912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416985">
                <a:tc>
                  <a:txBody>
                    <a:bodyPr/>
                    <a:lstStyle/>
                    <a:p>
                      <a:pPr algn="ctr" fontAlgn="ctr"/>
                      <a:r>
                        <a:rPr lang="cs-CZ" sz="1100" b="0" i="0" u="none" strike="noStrike">
                          <a:solidFill>
                            <a:srgbClr val="000000"/>
                          </a:solidFill>
                          <a:effectLst/>
                          <a:latin typeface="Calibri" panose="020F0502020204030204" pitchFamily="34" charset="0"/>
                        </a:rPr>
                        <a:t>1 094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504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114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966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416985">
                <a:tc>
                  <a:txBody>
                    <a:bodyPr/>
                    <a:lstStyle/>
                    <a:p>
                      <a:pPr algn="ctr" fontAlgn="ctr"/>
                      <a:r>
                        <a:rPr lang="cs-CZ" sz="1100" b="0" i="0" u="none" strike="noStrike">
                          <a:solidFill>
                            <a:srgbClr val="000000"/>
                          </a:solidFill>
                          <a:effectLst/>
                          <a:latin typeface="Calibri" panose="020F0502020204030204" pitchFamily="34" charset="0"/>
                        </a:rPr>
                        <a:t>1 122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491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19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a:solidFill>
                            <a:srgbClr val="000000"/>
                          </a:solidFill>
                          <a:effectLst/>
                          <a:latin typeface="Calibri" panose="020F0502020204030204" pitchFamily="34" charset="0"/>
                        </a:rPr>
                        <a:t>70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cs-CZ" sz="1100" b="0" i="0" u="none" strike="noStrike" dirty="0">
                          <a:solidFill>
                            <a:srgbClr val="000000"/>
                          </a:solidFill>
                          <a:effectLst/>
                          <a:latin typeface="Calibri" panose="020F0502020204030204" pitchFamily="34" charset="0"/>
                        </a:rPr>
                        <a:t>1 033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bl>
          </a:graphicData>
        </a:graphic>
      </p:graphicFrame>
      <p:graphicFrame>
        <p:nvGraphicFramePr>
          <p:cNvPr id="33" name="Zástupný symbol pro obsah 8">
            <a:extLst>
              <a:ext uri="{FF2B5EF4-FFF2-40B4-BE49-F238E27FC236}">
                <a16:creationId xmlns:a16="http://schemas.microsoft.com/office/drawing/2014/main" id="{F87E92B4-9640-4679-81D8-E832788CE3A7}"/>
              </a:ext>
            </a:extLst>
          </p:cNvPr>
          <p:cNvGraphicFramePr>
            <a:graphicFrameLocks/>
          </p:cNvGraphicFramePr>
          <p:nvPr/>
        </p:nvGraphicFramePr>
        <p:xfrm>
          <a:off x="6363389" y="1411330"/>
          <a:ext cx="3416400" cy="4208360"/>
        </p:xfrm>
        <a:graphic>
          <a:graphicData uri="http://schemas.openxmlformats.org/drawingml/2006/chart">
            <c:chart xmlns:c="http://schemas.openxmlformats.org/drawingml/2006/chart" xmlns:r="http://schemas.openxmlformats.org/officeDocument/2006/relationships" r:id="rId3"/>
          </a:graphicData>
        </a:graphic>
      </p:graphicFrame>
      <p:sp>
        <p:nvSpPr>
          <p:cNvPr id="30" name="TextovéPole 29">
            <a:extLst>
              <a:ext uri="{FF2B5EF4-FFF2-40B4-BE49-F238E27FC236}">
                <a16:creationId xmlns:a16="http://schemas.microsoft.com/office/drawing/2014/main" id="{D0D5D68A-FFB2-422C-B500-F99546978BE4}"/>
              </a:ext>
            </a:extLst>
          </p:cNvPr>
          <p:cNvSpPr txBox="1"/>
          <p:nvPr/>
        </p:nvSpPr>
        <p:spPr>
          <a:xfrm>
            <a:off x="6363389" y="1015446"/>
            <a:ext cx="3619500" cy="461665"/>
          </a:xfrm>
          <a:prstGeom prst="rect">
            <a:avLst/>
          </a:prstGeom>
          <a:noFill/>
        </p:spPr>
        <p:txBody>
          <a:bodyPr wrap="square" rtlCol="0">
            <a:spAutoFit/>
          </a:bodyPr>
          <a:lstStyle/>
          <a:p>
            <a:pPr algn="ctr"/>
            <a:r>
              <a:rPr lang="cs-CZ" sz="1200" dirty="0"/>
              <a:t>Struktura lékařů se sídlem zdravotnického </a:t>
            </a:r>
            <a:endParaRPr lang="cs-CZ" sz="1200" dirty="0" smtClean="0"/>
          </a:p>
          <a:p>
            <a:pPr algn="ctr"/>
            <a:r>
              <a:rPr lang="cs-CZ" sz="1200" dirty="0" smtClean="0"/>
              <a:t>zařízení v Královehradeckém </a:t>
            </a:r>
            <a:r>
              <a:rPr lang="cs-CZ" sz="1200" dirty="0"/>
              <a:t>kraji</a:t>
            </a:r>
          </a:p>
        </p:txBody>
      </p:sp>
    </p:spTree>
    <p:extLst>
      <p:ext uri="{BB962C8B-B14F-4D97-AF65-F5344CB8AC3E}">
        <p14:creationId xmlns:p14="http://schemas.microsoft.com/office/powerpoint/2010/main" val="1068081731"/>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19.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0.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1.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5.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6.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7.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8.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9.xml><?xml version="1.0" encoding="utf-8"?>
<p:tagLst xmlns:a="http://schemas.openxmlformats.org/drawingml/2006/main" xmlns:r="http://schemas.openxmlformats.org/officeDocument/2006/relationships" xmlns:p="http://schemas.openxmlformats.org/presentationml/2006/main">
  <p:tag name="VCTCREATESHAPEHANDLED" val="0"/>
</p:tagLst>
</file>

<file path=ppt/theme/theme1.xml><?xml version="1.0" encoding="utf-8"?>
<a:theme xmlns:a="http://schemas.openxmlformats.org/drawingml/2006/main" name="1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Motiv Office">
  <a:themeElements>
    <a:clrScheme name="Kancelář">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Kancelář">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Kancelář">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0.xml><?xml version="1.0" encoding="utf-8"?>
<a:themeOverride xmlns:a="http://schemas.openxmlformats.org/drawingml/2006/main">
  <a:clrScheme name="praha">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3F3F3F"/>
    </a:accent5>
    <a:accent6>
      <a:srgbClr val="000000"/>
    </a:accent6>
    <a:hlink>
      <a:srgbClr val="1919FF"/>
    </a:hlink>
    <a:folHlink>
      <a:srgbClr val="00005F"/>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praha">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3F3F3F"/>
    </a:accent5>
    <a:accent6>
      <a:srgbClr val="000000"/>
    </a:accent6>
    <a:hlink>
      <a:srgbClr val="1919FF"/>
    </a:hlink>
    <a:folHlink>
      <a:srgbClr val="00005F"/>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2.xml><?xml version="1.0" encoding="utf-8"?>
<a:themeOverride xmlns:a="http://schemas.openxmlformats.org/drawingml/2006/main">
  <a:clrScheme name="praha">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3F3F3F"/>
    </a:accent5>
    <a:accent6>
      <a:srgbClr val="000000"/>
    </a:accent6>
    <a:hlink>
      <a:srgbClr val="1919FF"/>
    </a:hlink>
    <a:folHlink>
      <a:srgbClr val="00005F"/>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3.xml><?xml version="1.0" encoding="utf-8"?>
<a:themeOverride xmlns:a="http://schemas.openxmlformats.org/drawingml/2006/main">
  <a:clrScheme name="praha">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3F3F3F"/>
    </a:accent5>
    <a:accent6>
      <a:srgbClr val="000000"/>
    </a:accent6>
    <a:hlink>
      <a:srgbClr val="1919FF"/>
    </a:hlink>
    <a:folHlink>
      <a:srgbClr val="00005F"/>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4.xml><?xml version="1.0" encoding="utf-8"?>
<a:themeOverride xmlns:a="http://schemas.openxmlformats.org/drawingml/2006/main">
  <a:clrScheme name="praha">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3F3F3F"/>
    </a:accent5>
    <a:accent6>
      <a:srgbClr val="000000"/>
    </a:accent6>
    <a:hlink>
      <a:srgbClr val="1919FF"/>
    </a:hlink>
    <a:folHlink>
      <a:srgbClr val="00005F"/>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5.xml><?xml version="1.0" encoding="utf-8"?>
<a:themeOverride xmlns:a="http://schemas.openxmlformats.org/drawingml/2006/main">
  <a:clrScheme name="praha">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3F3F3F"/>
    </a:accent5>
    <a:accent6>
      <a:srgbClr val="000000"/>
    </a:accent6>
    <a:hlink>
      <a:srgbClr val="1919FF"/>
    </a:hlink>
    <a:folHlink>
      <a:srgbClr val="00005F"/>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6.xml><?xml version="1.0" encoding="utf-8"?>
<a:themeOverride xmlns:a="http://schemas.openxmlformats.org/drawingml/2006/main">
  <a:clrScheme name="praha">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3F3F3F"/>
    </a:accent5>
    <a:accent6>
      <a:srgbClr val="000000"/>
    </a:accent6>
    <a:hlink>
      <a:srgbClr val="1919FF"/>
    </a:hlink>
    <a:folHlink>
      <a:srgbClr val="00005F"/>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7.xml><?xml version="1.0" encoding="utf-8"?>
<a:themeOverride xmlns:a="http://schemas.openxmlformats.org/drawingml/2006/main">
  <a:clrScheme name="PP">
    <a:dk1>
      <a:srgbClr val="3C3A62"/>
    </a:dk1>
    <a:lt1>
      <a:sysClr val="window" lastClr="FFFFFF"/>
    </a:lt1>
    <a:dk2>
      <a:srgbClr val="49305D"/>
    </a:dk2>
    <a:lt2>
      <a:srgbClr val="EEECE1"/>
    </a:lt2>
    <a:accent1>
      <a:srgbClr val="2D2B49"/>
    </a:accent1>
    <a:accent2>
      <a:srgbClr val="433356"/>
    </a:accent2>
    <a:accent3>
      <a:srgbClr val="68184F"/>
    </a:accent3>
    <a:accent4>
      <a:srgbClr val="7F7F7F"/>
    </a:accent4>
    <a:accent5>
      <a:srgbClr val="FFAC59"/>
    </a:accent5>
    <a:accent6>
      <a:srgbClr val="FFD85B"/>
    </a:accent6>
    <a:hlink>
      <a:srgbClr val="0000FF"/>
    </a:hlink>
    <a:folHlink>
      <a:srgbClr val="5F0060"/>
    </a:folHlink>
  </a:clrScheme>
  <a:fontScheme name="Office – klasické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8.xml><?xml version="1.0" encoding="utf-8"?>
<a:themeOverride xmlns:a="http://schemas.openxmlformats.org/drawingml/2006/main">
  <a:clrScheme name="PP">
    <a:dk1>
      <a:srgbClr val="3C3A62"/>
    </a:dk1>
    <a:lt1>
      <a:sysClr val="window" lastClr="FFFFFF"/>
    </a:lt1>
    <a:dk2>
      <a:srgbClr val="49305D"/>
    </a:dk2>
    <a:lt2>
      <a:srgbClr val="EEECE1"/>
    </a:lt2>
    <a:accent1>
      <a:srgbClr val="2D2B49"/>
    </a:accent1>
    <a:accent2>
      <a:srgbClr val="433356"/>
    </a:accent2>
    <a:accent3>
      <a:srgbClr val="68184F"/>
    </a:accent3>
    <a:accent4>
      <a:srgbClr val="7F7F7F"/>
    </a:accent4>
    <a:accent5>
      <a:srgbClr val="FFAC59"/>
    </a:accent5>
    <a:accent6>
      <a:srgbClr val="FFD85B"/>
    </a:accent6>
    <a:hlink>
      <a:srgbClr val="0000FF"/>
    </a:hlink>
    <a:folHlink>
      <a:srgbClr val="5F0060"/>
    </a:folHlink>
  </a:clrScheme>
  <a:fontScheme name="Office – klasické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9.xml><?xml version="1.0" encoding="utf-8"?>
<a:themeOverride xmlns:a="http://schemas.openxmlformats.org/drawingml/2006/main">
  <a:clrScheme name="PP">
    <a:dk1>
      <a:srgbClr val="3C3A62"/>
    </a:dk1>
    <a:lt1>
      <a:sysClr val="window" lastClr="FFFFFF"/>
    </a:lt1>
    <a:dk2>
      <a:srgbClr val="49305D"/>
    </a:dk2>
    <a:lt2>
      <a:srgbClr val="EEECE1"/>
    </a:lt2>
    <a:accent1>
      <a:srgbClr val="2D2B49"/>
    </a:accent1>
    <a:accent2>
      <a:srgbClr val="433356"/>
    </a:accent2>
    <a:accent3>
      <a:srgbClr val="68184F"/>
    </a:accent3>
    <a:accent4>
      <a:srgbClr val="7F7F7F"/>
    </a:accent4>
    <a:accent5>
      <a:srgbClr val="FFAC59"/>
    </a:accent5>
    <a:accent6>
      <a:srgbClr val="FFD85B"/>
    </a:accent6>
    <a:hlink>
      <a:srgbClr val="0000FF"/>
    </a:hlink>
    <a:folHlink>
      <a:srgbClr val="5F0060"/>
    </a:folHlink>
  </a:clrScheme>
  <a:fontScheme name="Office – klasické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Modrá">
    <a:dk1>
      <a:sysClr val="windowText" lastClr="000000"/>
    </a:dk1>
    <a:lt1>
      <a:sysClr val="window" lastClr="FFFFFF"/>
    </a:lt1>
    <a:dk2>
      <a:srgbClr val="17406D"/>
    </a:dk2>
    <a:lt2>
      <a:srgbClr val="DBEF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0.xml><?xml version="1.0" encoding="utf-8"?>
<a:themeOverride xmlns:a="http://schemas.openxmlformats.org/drawingml/2006/main">
  <a:clrScheme name="PP">
    <a:dk1>
      <a:srgbClr val="3C3A62"/>
    </a:dk1>
    <a:lt1>
      <a:sysClr val="window" lastClr="FFFFFF"/>
    </a:lt1>
    <a:dk2>
      <a:srgbClr val="49305D"/>
    </a:dk2>
    <a:lt2>
      <a:srgbClr val="EEECE1"/>
    </a:lt2>
    <a:accent1>
      <a:srgbClr val="2D2B49"/>
    </a:accent1>
    <a:accent2>
      <a:srgbClr val="433356"/>
    </a:accent2>
    <a:accent3>
      <a:srgbClr val="68184F"/>
    </a:accent3>
    <a:accent4>
      <a:srgbClr val="7F7F7F"/>
    </a:accent4>
    <a:accent5>
      <a:srgbClr val="FFAC59"/>
    </a:accent5>
    <a:accent6>
      <a:srgbClr val="FFD85B"/>
    </a:accent6>
    <a:hlink>
      <a:srgbClr val="0000FF"/>
    </a:hlink>
    <a:folHlink>
      <a:srgbClr val="5F0060"/>
    </a:folHlink>
  </a:clrScheme>
  <a:fontScheme name="Office – klasické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1.xml><?xml version="1.0" encoding="utf-8"?>
<a:themeOverride xmlns:a="http://schemas.openxmlformats.org/drawingml/2006/main">
  <a:clrScheme name="PP">
    <a:dk1>
      <a:srgbClr val="3C3A62"/>
    </a:dk1>
    <a:lt1>
      <a:sysClr val="window" lastClr="FFFFFF"/>
    </a:lt1>
    <a:dk2>
      <a:srgbClr val="49305D"/>
    </a:dk2>
    <a:lt2>
      <a:srgbClr val="EEECE1"/>
    </a:lt2>
    <a:accent1>
      <a:srgbClr val="2D2B49"/>
    </a:accent1>
    <a:accent2>
      <a:srgbClr val="433356"/>
    </a:accent2>
    <a:accent3>
      <a:srgbClr val="68184F"/>
    </a:accent3>
    <a:accent4>
      <a:srgbClr val="7F7F7F"/>
    </a:accent4>
    <a:accent5>
      <a:srgbClr val="FFAC59"/>
    </a:accent5>
    <a:accent6>
      <a:srgbClr val="FFD85B"/>
    </a:accent6>
    <a:hlink>
      <a:srgbClr val="0000FF"/>
    </a:hlink>
    <a:folHlink>
      <a:srgbClr val="5F0060"/>
    </a:folHlink>
  </a:clrScheme>
  <a:fontScheme name="Office – klasické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2.xml><?xml version="1.0" encoding="utf-8"?>
<a:themeOverride xmlns:a="http://schemas.openxmlformats.org/drawingml/2006/main">
  <a:clrScheme name="PP">
    <a:dk1>
      <a:srgbClr val="3C3A62"/>
    </a:dk1>
    <a:lt1>
      <a:sysClr val="window" lastClr="FFFFFF"/>
    </a:lt1>
    <a:dk2>
      <a:srgbClr val="49305D"/>
    </a:dk2>
    <a:lt2>
      <a:srgbClr val="EEECE1"/>
    </a:lt2>
    <a:accent1>
      <a:srgbClr val="2D2B49"/>
    </a:accent1>
    <a:accent2>
      <a:srgbClr val="433356"/>
    </a:accent2>
    <a:accent3>
      <a:srgbClr val="68184F"/>
    </a:accent3>
    <a:accent4>
      <a:srgbClr val="7F7F7F"/>
    </a:accent4>
    <a:accent5>
      <a:srgbClr val="FFAC59"/>
    </a:accent5>
    <a:accent6>
      <a:srgbClr val="FFD85B"/>
    </a:accent6>
    <a:hlink>
      <a:srgbClr val="0000FF"/>
    </a:hlink>
    <a:folHlink>
      <a:srgbClr val="5F0060"/>
    </a:folHlink>
  </a:clrScheme>
  <a:fontScheme name="Office – klasické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3.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0.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1.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2.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3.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4.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5.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6.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7.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8.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9.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0.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1.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2.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3.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5.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8.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9.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0.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1.xml><?xml version="1.0" encoding="utf-8"?>
<a:themeOverride xmlns:a="http://schemas.openxmlformats.org/drawingml/2006/main">
  <a:clrScheme name="Balónky 12">
    <a:dk1>
      <a:srgbClr val="292929"/>
    </a:dk1>
    <a:lt1>
      <a:srgbClr val="FFFFFF"/>
    </a:lt1>
    <a:dk2>
      <a:srgbClr val="C49654"/>
    </a:dk2>
    <a:lt2>
      <a:srgbClr val="000000"/>
    </a:lt2>
    <a:accent1>
      <a:srgbClr val="A38B69"/>
    </a:accent1>
    <a:accent2>
      <a:srgbClr val="4C9ED0"/>
    </a:accent2>
    <a:accent3>
      <a:srgbClr val="FFFFFF"/>
    </a:accent3>
    <a:accent4>
      <a:srgbClr val="212121"/>
    </a:accent4>
    <a:accent5>
      <a:srgbClr val="CEC4B9"/>
    </a:accent5>
    <a:accent6>
      <a:srgbClr val="448FBC"/>
    </a:accent6>
    <a:hlink>
      <a:srgbClr val="0C419A"/>
    </a:hlink>
    <a:folHlink>
      <a:srgbClr val="7DA7FB"/>
    </a:folHlink>
  </a:clrScheme>
  <a:fontScheme name="Balónky">
    <a:majorFont>
      <a:latin typeface="Trebuchet MS"/>
      <a:ea typeface=""/>
      <a:cs typeface=""/>
    </a:majorFont>
    <a:minorFont>
      <a:latin typeface="Trebuchet MS"/>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7932</TotalTime>
  <Words>23373</Words>
  <Application>Microsoft Office PowerPoint</Application>
  <PresentationFormat>Širokoúhlá obrazovka</PresentationFormat>
  <Paragraphs>7411</Paragraphs>
  <Slides>128</Slides>
  <Notes>8</Notes>
  <HiddenSlides>0</HiddenSlides>
  <MMClips>0</MMClips>
  <ScaleCrop>false</ScaleCrop>
  <HeadingPairs>
    <vt:vector size="8" baseType="variant">
      <vt:variant>
        <vt:lpstr>Použitá písma</vt:lpstr>
      </vt:variant>
      <vt:variant>
        <vt:i4>9</vt:i4>
      </vt:variant>
      <vt:variant>
        <vt:lpstr>Motiv</vt:lpstr>
      </vt:variant>
      <vt:variant>
        <vt:i4>1</vt:i4>
      </vt:variant>
      <vt:variant>
        <vt:lpstr>Vložené servery OLE</vt:lpstr>
      </vt:variant>
      <vt:variant>
        <vt:i4>1</vt:i4>
      </vt:variant>
      <vt:variant>
        <vt:lpstr>Nadpisy snímků</vt:lpstr>
      </vt:variant>
      <vt:variant>
        <vt:i4>128</vt:i4>
      </vt:variant>
    </vt:vector>
  </HeadingPairs>
  <TitlesOfParts>
    <vt:vector size="139" baseType="lpstr">
      <vt:lpstr>游ゴシック</vt:lpstr>
      <vt:lpstr>Arial</vt:lpstr>
      <vt:lpstr>Arial Bold</vt:lpstr>
      <vt:lpstr>Calibri</vt:lpstr>
      <vt:lpstr>Calibri Light</vt:lpstr>
      <vt:lpstr>Times New Roman</vt:lpstr>
      <vt:lpstr>Trebuchet MS</vt:lpstr>
      <vt:lpstr>Verdana</vt:lpstr>
      <vt:lpstr>Wingdings</vt:lpstr>
      <vt:lpstr>1_Motiv Office</vt:lpstr>
      <vt:lpstr>Graf</vt:lpstr>
      <vt:lpstr>„ZDRAVÍ 2030“ – analytická studie </vt:lpstr>
      <vt:lpstr>Hospitalizační mortalita obyvatel HKK</vt:lpstr>
      <vt:lpstr>Hospitalizační mortalita</vt:lpstr>
      <vt:lpstr>Hospitalizační mortalita v ČR a HKK (mimo hospitalizace související s porody)</vt:lpstr>
      <vt:lpstr>Akutní infarkt myokardu – hospitalizační mortalita (do 30 dnů) </vt:lpstr>
      <vt:lpstr>Akutní infarkt myokardu – hospitalizační mortalita (do 30 dnů)</vt:lpstr>
      <vt:lpstr>Akutní infarkt myokardu – hospitalizační mortalita (do 30 dnů) </vt:lpstr>
      <vt:lpstr>Mozková mrtvice – hospitalizační mortalita (do 30 dnů)</vt:lpstr>
      <vt:lpstr>Mozková mrtvice – hospitalizační mortalita (do 30 dnů)</vt:lpstr>
      <vt:lpstr>Úmrtnost na ischemickou cévní příhodu mozkovou</vt:lpstr>
      <vt:lpstr>5leté relativní přežití pacientů se zhoubnými novotvary v ČR a HKK</vt:lpstr>
      <vt:lpstr>5leté relativní přežití pacientů se zhoubnými novotvary v HKK podle stádií</vt:lpstr>
      <vt:lpstr>Vývoj 5letého relativního přežití pacientů se zhoubnými novotvary v HKK</vt:lpstr>
      <vt:lpstr>Celkové přežití pacientů se ZN u dětí (0–19 let) v ČR dle období diagnózy </vt:lpstr>
      <vt:lpstr>Přežití onkologických pacientů – studie EUROCARE-5</vt:lpstr>
      <vt:lpstr>Přežití onkologických pacientů – studie CONCORD-3</vt:lpstr>
      <vt:lpstr>„ZDRAVÍ 2030“ – analytická studie </vt:lpstr>
      <vt:lpstr>Počet míst poskytování zdravotních služeb – ČR (zdravotnická zařízení dle druhu) </vt:lpstr>
      <vt:lpstr>Počet míst poskytování zdravotních služeb - HKK  (zdravotnická zařízení dle druhu)</vt:lpstr>
      <vt:lpstr>Poskytovatelé akutní lůžkové péče na území HKK</vt:lpstr>
      <vt:lpstr>Poskytovatelé následné a dlouhodobé lůžkové péče na území HKK</vt:lpstr>
      <vt:lpstr>Přehled ambulantních služeb nemocnic na území Královehradecký kraje 1/3 </vt:lpstr>
      <vt:lpstr>Přehled ambulantních služeb nemocnic na území Královehradecký kraje 2/3 </vt:lpstr>
      <vt:lpstr>Přehled ambulantních služeb nemocnic na území Královehradecký kraje 3/3 </vt:lpstr>
      <vt:lpstr>Objem ambulantních služeb v nemocnicích a samostatných ordinacích specialistů </vt:lpstr>
      <vt:lpstr>„ZDRAVÍ 2030“ – analytická studie </vt:lpstr>
      <vt:lpstr>Mezinárodní srovnání: počet ambulantních specialistů a praktických lékařů </vt:lpstr>
      <vt:lpstr>Samostatné ordinace (ambulance) v ČR: stav k 1.2. 2019</vt:lpstr>
      <vt:lpstr>Samostatné ordinace (ambulance) v ČR: počet obyvatel na ordinaci</vt:lpstr>
      <vt:lpstr>Samostatné ordinace (ambulance) v ČR: počet obyvatel na ordinaci</vt:lpstr>
      <vt:lpstr>Kapacita ambulantního segmentu v okresech kraje</vt:lpstr>
      <vt:lpstr>Samostatná ordinace praktického lékaře*</vt:lpstr>
      <vt:lpstr>Samostatná ordinace lékaře specialisty</vt:lpstr>
      <vt:lpstr>Věk evidovaných lékařů v HKK</vt:lpstr>
      <vt:lpstr>Praktičtí lékaři dle věku a pohlaví v HKK  (stav k 22. 10. 2019)</vt:lpstr>
      <vt:lpstr>Praktičtí lékaři dle věku a pracovního zařazení v HKK (stav k 22. 10. 2019)</vt:lpstr>
      <vt:lpstr>Praktičtí lékaři pro děti a dorost a dětští lékaři  dle věku a pohlaví v HKK (stav k 22. 10. 2019)</vt:lpstr>
      <vt:lpstr>Praktičtí lékaři pro děti a dorost a dětští lékaři dle věku  a pracovního zařazení v HKK (stav k 22. 10. 2019)</vt:lpstr>
      <vt:lpstr>Zubní lékaři dle věku v HKK (stav k 22. 10. 2019)</vt:lpstr>
      <vt:lpstr>Samostatná ordinace PL - stomatologa</vt:lpstr>
      <vt:lpstr>Věk lékařů v HKK dle odbornosti a místa působení</vt:lpstr>
      <vt:lpstr>Věk lékařů v HKK dle odbornosti a místa působení</vt:lpstr>
      <vt:lpstr>Dynamika počtu ordinací praktických lékařů pro dospělé </vt:lpstr>
      <vt:lpstr>Dynamika počtu ordinací praktických lékařů pro děti a dorost</vt:lpstr>
      <vt:lpstr>Dynamika počtu ordinací ambulantních specialistů</vt:lpstr>
      <vt:lpstr>Dynamika počtu ordinací stomatologů</vt:lpstr>
      <vt:lpstr>Dynamika počtu ordinací za období 2016-2018 I</vt:lpstr>
      <vt:lpstr>Dynamika počtu ordinací za období 2016-2018 II</vt:lpstr>
      <vt:lpstr>Vývoj počtu lékařů v mezinárodním srovnání</vt:lpstr>
      <vt:lpstr>Počet praktických lékařů v mezinárodním srovnání</vt:lpstr>
      <vt:lpstr>„ZDRAVÍ 2030“ – analytická studie </vt:lpstr>
      <vt:lpstr>Kapacita nemocniční péče v mezinárodním srovnání</vt:lpstr>
      <vt:lpstr>Počty hospitalizací 2016: mezinárodní srovnání</vt:lpstr>
      <vt:lpstr>Počet lůžek akutní péče dle krajů ČR (2015–2018)</vt:lpstr>
      <vt:lpstr>Počet lůžek akutní péče dle krajů ČR (2015–2018)</vt:lpstr>
      <vt:lpstr>Počet lůžek následné a dlouhodobé péče dle krajů ČR</vt:lpstr>
      <vt:lpstr>Počet lůžek následné a dlouhodobé péče dle krajů ČR (2015–2018)</vt:lpstr>
      <vt:lpstr>Srovnání kapacity lůžkového fondu pro akutní a neakutní péči</vt:lpstr>
      <vt:lpstr>Obložnost lůžek akutní péče dle kraje nemocnice </vt:lpstr>
      <vt:lpstr>Poskytovatelé akutní lůžkové péče </vt:lpstr>
      <vt:lpstr>Poskytovatelé následné a dlouhodobé lůžkové péče </vt:lpstr>
      <vt:lpstr>Dlouhodobá péče </vt:lpstr>
      <vt:lpstr>„ZDRAVÍ 2030“ – analytická studie </vt:lpstr>
      <vt:lpstr>Potřeba paliativní péče v ČR </vt:lpstr>
      <vt:lpstr>Potřeba paliativní péče v ČR – očekávatelná úmrtí</vt:lpstr>
      <vt:lpstr>Schéma struktury paliativní péče v ČR </vt:lpstr>
      <vt:lpstr>Ukázka modelu víceúrovňové paliativní péče </vt:lpstr>
      <vt:lpstr>Model časné integrace paliativní péče</vt:lpstr>
      <vt:lpstr>Mobilní specializovaná paliativní péče v ČR </vt:lpstr>
      <vt:lpstr>Příčina úmrtí ve vybraných typech zdravotnických zařízení </vt:lpstr>
      <vt:lpstr>Typ lůžek, na kterých v ČR dochází k úmrtí v hospitalizační péči </vt:lpstr>
      <vt:lpstr>Hospitalizace – počet hospitalizací v posledním půlroce života</vt:lpstr>
      <vt:lpstr>Počet hospitalizací v posledních třech měsících života</vt:lpstr>
      <vt:lpstr>Čerpání zdravotní péče v závěru života: pacienti s Alzheimerovou nemocí </vt:lpstr>
      <vt:lpstr>Prezentace aplikace PowerPoint</vt:lpstr>
      <vt:lpstr>Prezentace aplikace PowerPoint</vt:lpstr>
      <vt:lpstr>Místo úmrtí obyvatel HKK ve srovnání s ČR</vt:lpstr>
      <vt:lpstr>„ZDRAVÍ 2030“ – analytická studie </vt:lpstr>
      <vt:lpstr>Domácí péče: počet kontaktů obyvatel HKK ve srovnání s ČR</vt:lpstr>
      <vt:lpstr>Osoby v domácí péči</vt:lpstr>
      <vt:lpstr>Počty osob s příspěvkem dle stupně v krajích v roce 2018</vt:lpstr>
      <vt:lpstr>Podíl osob s příspěvkem dle stupně v krajích v roce 2018</vt:lpstr>
      <vt:lpstr>Počty osob s příspěvkem dle stupně v HKK (2014-2018)</vt:lpstr>
      <vt:lpstr>Poskytovatelé sociálních služeb</vt:lpstr>
      <vt:lpstr>Počet obyvatel na jednoho poskytovatele sociálních služeb </vt:lpstr>
      <vt:lpstr>Poskytovatelé sociálních služeb – mapové srovnání regionů I.</vt:lpstr>
      <vt:lpstr>Poskytovatelé sociálních služeb – mapové srovnání regionů II.</vt:lpstr>
      <vt:lpstr>Poskytovatelé sociálních služeb – mapové srovnání regionů III.</vt:lpstr>
      <vt:lpstr>Kapacita a klienti poskytovatelů pobytové sociální služby</vt:lpstr>
      <vt:lpstr>Chybějící kapacita poskytovatelů sociálních služeb</vt:lpstr>
      <vt:lpstr>Úmrtí ve vybraných zařízeních sociálních služeb 2016-2018</vt:lpstr>
      <vt:lpstr>„ZDRAVÍ 2030“ – analytická studie </vt:lpstr>
      <vt:lpstr>Počty pracovníků v nemocniční a ambulantní péči – celkový přehled </vt:lpstr>
      <vt:lpstr>Úvazky pracovníků v nemocniční a ambulantní péči – celkový přehled ČR</vt:lpstr>
      <vt:lpstr>Úvazky pracovníků v nemocniční a ambulantní péči – HKK</vt:lpstr>
      <vt:lpstr>Počty lékařů v nemocniční péči</vt:lpstr>
      <vt:lpstr>Úvazky lékařů, zubních lékařů a farmaceutů v lůžkové péči HKK</vt:lpstr>
      <vt:lpstr>Úvazky lékařů v lůžkové péči HKK – kumulativní změna od r. 2010*</vt:lpstr>
      <vt:lpstr>Počty lékařů v ambulantní péči</vt:lpstr>
      <vt:lpstr>Počty zubních lékařů v ambulantní péči</vt:lpstr>
      <vt:lpstr>Kapacity lékařů v ČR v počtu úvazků dle segmentů péče</vt:lpstr>
      <vt:lpstr>Kapacity lékařů v HKK v počtu úvazků dle segmentů péče</vt:lpstr>
      <vt:lpstr>Regionální rozložení úvazků lékařů v ČR</vt:lpstr>
      <vt:lpstr>Regionální rozložení úvazků lékařů v ČR</vt:lpstr>
      <vt:lpstr>Regionální rozložení úvazků lékařů v ČR</vt:lpstr>
      <vt:lpstr>Celkové počty NLZP v Národním registru zdravotnických pracovníků</vt:lpstr>
      <vt:lpstr>Celkové počty pracovníků NLZP podle oborů v krajích</vt:lpstr>
      <vt:lpstr>Celkové počty pracovníků NLZP podle oborů v krajích  na 1000 obyvatel</vt:lpstr>
      <vt:lpstr>Úvazky sester v lůžkové péči HKK </vt:lpstr>
      <vt:lpstr>Úvazky sester v lůžkové péči HKK: kumulativní změna od r. 2010* </vt:lpstr>
      <vt:lpstr>Kapacity sester v ČR: úvazky dle segmentů péče</vt:lpstr>
      <vt:lpstr>Kapacity sester v HKK: úvazky dle segmentů péče</vt:lpstr>
      <vt:lpstr>Regionální rozložení úvazků sester v ČR</vt:lpstr>
      <vt:lpstr>Regionální rozložení úvazků sester v ČR</vt:lpstr>
      <vt:lpstr>Regionální rozložení úvazků sester v ČR</vt:lpstr>
      <vt:lpstr>Regionální rozložení úvazků sester v různých segmentech lůžkové péče</vt:lpstr>
      <vt:lpstr>Regionální rozložení úvazků sester v samostatných ambulantních ordinacích</vt:lpstr>
      <vt:lpstr>Práce sester ve směnném provozu lůžkové péče - ČR</vt:lpstr>
      <vt:lpstr>„ZDRAVÍ 2030“ – analytická studie </vt:lpstr>
      <vt:lpstr>Odměňování lékařů a zubních lékařů v HKK – lůžková péče</vt:lpstr>
      <vt:lpstr>Trend v odměňování lékařů v HKK – lůžková péče</vt:lpstr>
      <vt:lpstr>Odměňování lékařů ve srovnání HKK a ČR – lůžková péče</vt:lpstr>
      <vt:lpstr>Odměňování sester v HKK – lůžková péče</vt:lpstr>
      <vt:lpstr>Trend v odměňování sester v HKK – lůžková péče</vt:lpstr>
      <vt:lpstr>Odměňování sester ve srovnání HKK a ČR – lůžková péče</vt:lpstr>
      <vt:lpstr>Odměňování lékařů v nemocnicích dle zřizovatele </vt:lpstr>
      <vt:lpstr>Odměňování sester v nemocnicích dle zřizovatele</vt:lpstr>
      <vt:lpstr>Odměny vš. sester a por. asistentek v relaci k dalším odvětvím hospodářství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Prezentace aplikace PowerPoint</dc:title>
  <dc:creator>Martin Komenda</dc:creator>
  <cp:lastModifiedBy>Ladislav Dušek</cp:lastModifiedBy>
  <cp:revision>299</cp:revision>
  <dcterms:created xsi:type="dcterms:W3CDTF">2019-07-27T10:04:23Z</dcterms:created>
  <dcterms:modified xsi:type="dcterms:W3CDTF">2020-02-21T04:14:51Z</dcterms:modified>
</cp:coreProperties>
</file>